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diagrams/colors2.xml" ContentType="application/vnd.openxmlformats-officedocument.drawingml.diagramCol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31"/>
  </p:notesMasterIdLst>
  <p:sldIdLst>
    <p:sldId id="256" r:id="rId2"/>
    <p:sldId id="257" r:id="rId3"/>
    <p:sldId id="671" r:id="rId4"/>
    <p:sldId id="673" r:id="rId5"/>
    <p:sldId id="26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70" r:id="rId29"/>
    <p:sldId id="66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4AB"/>
    <a:srgbClr val="F3694D"/>
    <a:srgbClr val="0A192B"/>
    <a:srgbClr val="FDB713"/>
    <a:srgbClr val="292562"/>
    <a:srgbClr val="FCB855"/>
    <a:srgbClr val="F3694C"/>
    <a:srgbClr val="EE3510"/>
    <a:srgbClr val="549DD4"/>
    <a:srgbClr val="559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p:cViewPr>
        <p:scale>
          <a:sx n="90" d="100"/>
          <a:sy n="90" d="100"/>
        </p:scale>
        <p:origin x="2412"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4.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44164-B662-44F1-8E13-5F14EA41F9E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26CEFF0B-B1CC-4732-84FF-829766868C41}">
      <dgm:prSet phldrT="[Text]"/>
      <dgm:spPr>
        <a:solidFill>
          <a:schemeClr val="accent1"/>
        </a:solidFill>
      </dgm:spPr>
      <dgm:t>
        <a:bodyPr/>
        <a:lstStyle/>
        <a:p>
          <a:r>
            <a:rPr lang="en-US" b="0" dirty="0">
              <a:solidFill>
                <a:schemeClr val="bg1"/>
              </a:solidFill>
              <a:cs typeface="Calibri Light" panose="020F0302020204030204" pitchFamily="34" charset="0"/>
            </a:rPr>
            <a:t>Benefits to Certification Bodies</a:t>
          </a:r>
          <a:endParaRPr lang="en-US" b="0" dirty="0">
            <a:solidFill>
              <a:schemeClr val="bg1"/>
            </a:solidFill>
          </a:endParaRPr>
        </a:p>
      </dgm:t>
    </dgm:pt>
    <dgm:pt modelId="{7A03CBA8-1711-4A4D-B4B8-6FAF5668EA9C}" type="parTrans" cxnId="{41CAF1EF-AFF5-4F19-A172-A036C4D3DD3D}">
      <dgm:prSet/>
      <dgm:spPr/>
      <dgm:t>
        <a:bodyPr/>
        <a:lstStyle/>
        <a:p>
          <a:endParaRPr lang="en-US"/>
        </a:p>
      </dgm:t>
    </dgm:pt>
    <dgm:pt modelId="{E2620AC6-E056-4E9C-B561-AB1E20302B93}" type="sibTrans" cxnId="{41CAF1EF-AFF5-4F19-A172-A036C4D3DD3D}">
      <dgm:prSet/>
      <dgm:spPr/>
      <dgm:t>
        <a:bodyPr/>
        <a:lstStyle/>
        <a:p>
          <a:endParaRPr lang="en-US"/>
        </a:p>
      </dgm:t>
    </dgm:pt>
    <dgm:pt modelId="{2F93AA6F-67F4-41AE-AA25-1F10084973A5}">
      <dgm:prSet phldrT="[Text]"/>
      <dgm:spPr/>
      <dgm:t>
        <a:bodyPr/>
        <a:lstStyle/>
        <a:p>
          <a:r>
            <a:rPr lang="en-US" dirty="0"/>
            <a:t>Credibility</a:t>
          </a:r>
        </a:p>
      </dgm:t>
    </dgm:pt>
    <dgm:pt modelId="{6F4E458A-A5F4-4151-AE13-E8DCD2AAB49E}" type="parTrans" cxnId="{CF17C6B5-3C67-4A88-B2D8-58369A1CAF13}">
      <dgm:prSet/>
      <dgm:spPr/>
      <dgm:t>
        <a:bodyPr/>
        <a:lstStyle/>
        <a:p>
          <a:endParaRPr lang="en-US"/>
        </a:p>
      </dgm:t>
    </dgm:pt>
    <dgm:pt modelId="{AF2CFFEE-96EE-4557-B875-8618AA9BBF40}" type="sibTrans" cxnId="{CF17C6B5-3C67-4A88-B2D8-58369A1CAF13}">
      <dgm:prSet/>
      <dgm:spPr/>
      <dgm:t>
        <a:bodyPr/>
        <a:lstStyle/>
        <a:p>
          <a:endParaRPr lang="en-US"/>
        </a:p>
      </dgm:t>
    </dgm:pt>
    <dgm:pt modelId="{F1CFB884-526E-4BD4-98EF-30270CDD9682}">
      <dgm:prSet phldrT="[Text]"/>
      <dgm:spPr>
        <a:solidFill>
          <a:srgbClr val="7030A0"/>
        </a:solidFill>
      </dgm:spPr>
      <dgm:t>
        <a:bodyPr/>
        <a:lstStyle/>
        <a:p>
          <a:r>
            <a:rPr lang="en-US" dirty="0"/>
            <a:t>Strategic Planning</a:t>
          </a:r>
        </a:p>
      </dgm:t>
    </dgm:pt>
    <dgm:pt modelId="{2C7BFA40-2ED8-4720-BEDC-D216A059FADE}" type="parTrans" cxnId="{5C33446B-71E8-4037-9353-9531CB7B567B}">
      <dgm:prSet/>
      <dgm:spPr/>
      <dgm:t>
        <a:bodyPr/>
        <a:lstStyle/>
        <a:p>
          <a:endParaRPr lang="en-US"/>
        </a:p>
      </dgm:t>
    </dgm:pt>
    <dgm:pt modelId="{D8D79336-3FC0-44F4-B3B2-19FBF6662F89}" type="sibTrans" cxnId="{5C33446B-71E8-4037-9353-9531CB7B567B}">
      <dgm:prSet/>
      <dgm:spPr>
        <a:solidFill>
          <a:srgbClr val="7030A0"/>
        </a:solidFill>
      </dgm:spPr>
      <dgm:t>
        <a:bodyPr/>
        <a:lstStyle/>
        <a:p>
          <a:endParaRPr lang="en-US"/>
        </a:p>
      </dgm:t>
    </dgm:pt>
    <dgm:pt modelId="{D5A78F01-5518-4E91-A994-E9BDC054D757}">
      <dgm:prSet phldrT="[Text]"/>
      <dgm:spPr/>
      <dgm:t>
        <a:bodyPr/>
        <a:lstStyle/>
        <a:p>
          <a:r>
            <a:rPr lang="en-US" dirty="0"/>
            <a:t>Marketing</a:t>
          </a:r>
        </a:p>
      </dgm:t>
    </dgm:pt>
    <dgm:pt modelId="{9358FE47-2DCE-44A0-B634-62C503BFCCE9}" type="parTrans" cxnId="{E22C24D1-9B1F-4577-869C-C96C7FB34063}">
      <dgm:prSet/>
      <dgm:spPr/>
      <dgm:t>
        <a:bodyPr/>
        <a:lstStyle/>
        <a:p>
          <a:endParaRPr lang="en-US"/>
        </a:p>
      </dgm:t>
    </dgm:pt>
    <dgm:pt modelId="{4BC73FB8-8FE0-4F51-8EA9-839648607BAD}" type="sibTrans" cxnId="{E22C24D1-9B1F-4577-869C-C96C7FB34063}">
      <dgm:prSet/>
      <dgm:spPr/>
      <dgm:t>
        <a:bodyPr/>
        <a:lstStyle/>
        <a:p>
          <a:endParaRPr lang="en-US"/>
        </a:p>
      </dgm:t>
    </dgm:pt>
    <dgm:pt modelId="{97707FE1-C2E7-477D-B163-D70A45F4F75D}">
      <dgm:prSet phldrT="[Text]"/>
      <dgm:spPr/>
      <dgm:t>
        <a:bodyPr/>
        <a:lstStyle/>
        <a:p>
          <a:r>
            <a:rPr lang="en-US" dirty="0"/>
            <a:t>Visibility</a:t>
          </a:r>
        </a:p>
      </dgm:t>
    </dgm:pt>
    <dgm:pt modelId="{C561E3C0-49BE-4173-86D0-E4020B8AF019}" type="parTrans" cxnId="{60FC3DF9-2008-40FE-8F9E-C14900A01667}">
      <dgm:prSet/>
      <dgm:spPr/>
      <dgm:t>
        <a:bodyPr/>
        <a:lstStyle/>
        <a:p>
          <a:endParaRPr lang="en-US"/>
        </a:p>
      </dgm:t>
    </dgm:pt>
    <dgm:pt modelId="{BBFEAD96-8202-4D20-8A6A-22D06982B72E}" type="sibTrans" cxnId="{60FC3DF9-2008-40FE-8F9E-C14900A01667}">
      <dgm:prSet/>
      <dgm:spPr/>
      <dgm:t>
        <a:bodyPr/>
        <a:lstStyle/>
        <a:p>
          <a:endParaRPr lang="en-US"/>
        </a:p>
      </dgm:t>
    </dgm:pt>
    <dgm:pt modelId="{59D48BB6-72EE-45FA-95F3-D5F969822FF6}">
      <dgm:prSet/>
      <dgm:spPr>
        <a:solidFill>
          <a:srgbClr val="2AB29F"/>
        </a:solidFill>
      </dgm:spPr>
      <dgm:t>
        <a:bodyPr/>
        <a:lstStyle/>
        <a:p>
          <a:r>
            <a:rPr lang="en-US" dirty="0"/>
            <a:t>Career Pathways</a:t>
          </a:r>
        </a:p>
      </dgm:t>
    </dgm:pt>
    <dgm:pt modelId="{D6114259-77DB-43B7-94E2-AF936A8254D2}" type="parTrans" cxnId="{0207EE76-7469-481B-9996-3802B4829F43}">
      <dgm:prSet/>
      <dgm:spPr/>
      <dgm:t>
        <a:bodyPr/>
        <a:lstStyle/>
        <a:p>
          <a:endParaRPr lang="en-US"/>
        </a:p>
      </dgm:t>
    </dgm:pt>
    <dgm:pt modelId="{5B234A63-6EBF-44B4-86AA-2BF37263280B}" type="sibTrans" cxnId="{0207EE76-7469-481B-9996-3802B4829F43}">
      <dgm:prSet/>
      <dgm:spPr>
        <a:solidFill>
          <a:srgbClr val="2AB29F"/>
        </a:solidFill>
      </dgm:spPr>
      <dgm:t>
        <a:bodyPr/>
        <a:lstStyle/>
        <a:p>
          <a:endParaRPr lang="en-US"/>
        </a:p>
      </dgm:t>
    </dgm:pt>
    <dgm:pt modelId="{4E23F9FF-3541-4087-B018-29400EE5A078}">
      <dgm:prSet/>
      <dgm:spPr/>
      <dgm:t>
        <a:bodyPr/>
        <a:lstStyle/>
        <a:p>
          <a:endParaRPr lang="en-US"/>
        </a:p>
      </dgm:t>
    </dgm:pt>
    <dgm:pt modelId="{5F27B399-A36C-4432-92AD-1322263F8760}" type="parTrans" cxnId="{2BC9F3A1-2547-4E8E-8EC1-C7B5D6FDAFFA}">
      <dgm:prSet/>
      <dgm:spPr/>
      <dgm:t>
        <a:bodyPr/>
        <a:lstStyle/>
        <a:p>
          <a:endParaRPr lang="en-US"/>
        </a:p>
      </dgm:t>
    </dgm:pt>
    <dgm:pt modelId="{AC05FAD9-1C88-4DB5-B36C-F6DBB7B1FD6F}" type="sibTrans" cxnId="{2BC9F3A1-2547-4E8E-8EC1-C7B5D6FDAFFA}">
      <dgm:prSet/>
      <dgm:spPr/>
      <dgm:t>
        <a:bodyPr/>
        <a:lstStyle/>
        <a:p>
          <a:endParaRPr lang="en-US"/>
        </a:p>
      </dgm:t>
    </dgm:pt>
    <dgm:pt modelId="{841A5B3A-3AD0-4961-8876-E23B3AA6F17B}" type="pres">
      <dgm:prSet presAssocID="{46044164-B662-44F1-8E13-5F14EA41F9E6}" presName="Name0" presStyleCnt="0">
        <dgm:presLayoutVars>
          <dgm:chMax val="1"/>
          <dgm:dir/>
          <dgm:animLvl val="ctr"/>
          <dgm:resizeHandles val="exact"/>
        </dgm:presLayoutVars>
      </dgm:prSet>
      <dgm:spPr/>
    </dgm:pt>
    <dgm:pt modelId="{61E31CFF-DBD8-4798-8E06-C3C3EA1F51DD}" type="pres">
      <dgm:prSet presAssocID="{26CEFF0B-B1CC-4732-84FF-829766868C41}" presName="centerShape" presStyleLbl="node0" presStyleIdx="0" presStyleCnt="1" custScaleX="129180" custScaleY="132121"/>
      <dgm:spPr/>
    </dgm:pt>
    <dgm:pt modelId="{356258C1-7FE3-49AB-973C-577C2D869227}" type="pres">
      <dgm:prSet presAssocID="{2F93AA6F-67F4-41AE-AA25-1F10084973A5}" presName="node" presStyleLbl="node1" presStyleIdx="0" presStyleCnt="5">
        <dgm:presLayoutVars>
          <dgm:bulletEnabled val="1"/>
        </dgm:presLayoutVars>
      </dgm:prSet>
      <dgm:spPr/>
    </dgm:pt>
    <dgm:pt modelId="{3728F07B-06EF-4B66-9DBE-3272ADB2D1DD}" type="pres">
      <dgm:prSet presAssocID="{2F93AA6F-67F4-41AE-AA25-1F10084973A5}" presName="dummy" presStyleCnt="0"/>
      <dgm:spPr/>
    </dgm:pt>
    <dgm:pt modelId="{04048B7D-D3DD-4D50-89E3-497052F1939D}" type="pres">
      <dgm:prSet presAssocID="{AF2CFFEE-96EE-4557-B875-8618AA9BBF40}" presName="sibTrans" presStyleLbl="sibTrans2D1" presStyleIdx="0" presStyleCnt="5"/>
      <dgm:spPr/>
    </dgm:pt>
    <dgm:pt modelId="{13A713D1-4D8A-48D0-B9ED-D39640E5003A}" type="pres">
      <dgm:prSet presAssocID="{F1CFB884-526E-4BD4-98EF-30270CDD9682}" presName="node" presStyleLbl="node1" presStyleIdx="1" presStyleCnt="5">
        <dgm:presLayoutVars>
          <dgm:bulletEnabled val="1"/>
        </dgm:presLayoutVars>
      </dgm:prSet>
      <dgm:spPr/>
    </dgm:pt>
    <dgm:pt modelId="{0FFE4889-BEBB-4B97-84AC-C65F44B829DC}" type="pres">
      <dgm:prSet presAssocID="{F1CFB884-526E-4BD4-98EF-30270CDD9682}" presName="dummy" presStyleCnt="0"/>
      <dgm:spPr/>
    </dgm:pt>
    <dgm:pt modelId="{1F256A9A-7A7F-4D36-B0E6-B6101A27F3A0}" type="pres">
      <dgm:prSet presAssocID="{D8D79336-3FC0-44F4-B3B2-19FBF6662F89}" presName="sibTrans" presStyleLbl="sibTrans2D1" presStyleIdx="1" presStyleCnt="5"/>
      <dgm:spPr/>
    </dgm:pt>
    <dgm:pt modelId="{A2190C8D-71BB-4EB3-9F41-AC86A5361378}" type="pres">
      <dgm:prSet presAssocID="{D5A78F01-5518-4E91-A994-E9BDC054D757}" presName="node" presStyleLbl="node1" presStyleIdx="2" presStyleCnt="5" custRadScaleRad="100650" custRadScaleInc="-2108">
        <dgm:presLayoutVars>
          <dgm:bulletEnabled val="1"/>
        </dgm:presLayoutVars>
      </dgm:prSet>
      <dgm:spPr/>
    </dgm:pt>
    <dgm:pt modelId="{E5E11344-237E-47AA-90F0-5D788C884A8E}" type="pres">
      <dgm:prSet presAssocID="{D5A78F01-5518-4E91-A994-E9BDC054D757}" presName="dummy" presStyleCnt="0"/>
      <dgm:spPr/>
    </dgm:pt>
    <dgm:pt modelId="{2A79E85A-C845-42F8-944F-6467AA1A9A86}" type="pres">
      <dgm:prSet presAssocID="{4BC73FB8-8FE0-4F51-8EA9-839648607BAD}" presName="sibTrans" presStyleLbl="sibTrans2D1" presStyleIdx="2" presStyleCnt="5"/>
      <dgm:spPr/>
    </dgm:pt>
    <dgm:pt modelId="{F171C66D-140C-488E-A73D-0E57A3ED3C99}" type="pres">
      <dgm:prSet presAssocID="{59D48BB6-72EE-45FA-95F3-D5F969822FF6}" presName="node" presStyleLbl="node1" presStyleIdx="3" presStyleCnt="5">
        <dgm:presLayoutVars>
          <dgm:bulletEnabled val="1"/>
        </dgm:presLayoutVars>
      </dgm:prSet>
      <dgm:spPr/>
    </dgm:pt>
    <dgm:pt modelId="{070CD884-9079-40BE-9102-12EF4FA35B5D}" type="pres">
      <dgm:prSet presAssocID="{59D48BB6-72EE-45FA-95F3-D5F969822FF6}" presName="dummy" presStyleCnt="0"/>
      <dgm:spPr/>
    </dgm:pt>
    <dgm:pt modelId="{F142E68E-177A-4F4F-95E6-4746329BEDBF}" type="pres">
      <dgm:prSet presAssocID="{5B234A63-6EBF-44B4-86AA-2BF37263280B}" presName="sibTrans" presStyleLbl="sibTrans2D1" presStyleIdx="3" presStyleCnt="5"/>
      <dgm:spPr/>
    </dgm:pt>
    <dgm:pt modelId="{15626BE0-07E3-4493-A173-8E541281873A}" type="pres">
      <dgm:prSet presAssocID="{97707FE1-C2E7-477D-B163-D70A45F4F75D}" presName="node" presStyleLbl="node1" presStyleIdx="4" presStyleCnt="5">
        <dgm:presLayoutVars>
          <dgm:bulletEnabled val="1"/>
        </dgm:presLayoutVars>
      </dgm:prSet>
      <dgm:spPr/>
    </dgm:pt>
    <dgm:pt modelId="{6DD9A1B1-9322-491D-880D-ECE78FDDC109}" type="pres">
      <dgm:prSet presAssocID="{97707FE1-C2E7-477D-B163-D70A45F4F75D}" presName="dummy" presStyleCnt="0"/>
      <dgm:spPr/>
    </dgm:pt>
    <dgm:pt modelId="{3D2A0083-24F3-46CA-BB8A-25222D83C33E}" type="pres">
      <dgm:prSet presAssocID="{BBFEAD96-8202-4D20-8A6A-22D06982B72E}" presName="sibTrans" presStyleLbl="sibTrans2D1" presStyleIdx="4" presStyleCnt="5"/>
      <dgm:spPr/>
    </dgm:pt>
  </dgm:ptLst>
  <dgm:cxnLst>
    <dgm:cxn modelId="{8522C912-8FB8-4916-A3AE-CCB9CBB53516}" type="presOf" srcId="{F1CFB884-526E-4BD4-98EF-30270CDD9682}" destId="{13A713D1-4D8A-48D0-B9ED-D39640E5003A}" srcOrd="0" destOrd="0" presId="urn:microsoft.com/office/officeart/2005/8/layout/radial6"/>
    <dgm:cxn modelId="{A0C79837-25CE-4C71-BD6F-DF036CDB440F}" type="presOf" srcId="{46044164-B662-44F1-8E13-5F14EA41F9E6}" destId="{841A5B3A-3AD0-4961-8876-E23B3AA6F17B}" srcOrd="0" destOrd="0" presId="urn:microsoft.com/office/officeart/2005/8/layout/radial6"/>
    <dgm:cxn modelId="{2317585B-23EB-4FD4-9B2C-5AA03685BCCA}" type="presOf" srcId="{AF2CFFEE-96EE-4557-B875-8618AA9BBF40}" destId="{04048B7D-D3DD-4D50-89E3-497052F1939D}" srcOrd="0" destOrd="0" presId="urn:microsoft.com/office/officeart/2005/8/layout/radial6"/>
    <dgm:cxn modelId="{3A98D25D-C994-4107-A374-884F163A97C0}" type="presOf" srcId="{5B234A63-6EBF-44B4-86AA-2BF37263280B}" destId="{F142E68E-177A-4F4F-95E6-4746329BEDBF}" srcOrd="0" destOrd="0" presId="urn:microsoft.com/office/officeart/2005/8/layout/radial6"/>
    <dgm:cxn modelId="{5C33446B-71E8-4037-9353-9531CB7B567B}" srcId="{26CEFF0B-B1CC-4732-84FF-829766868C41}" destId="{F1CFB884-526E-4BD4-98EF-30270CDD9682}" srcOrd="1" destOrd="0" parTransId="{2C7BFA40-2ED8-4720-BEDC-D216A059FADE}" sibTransId="{D8D79336-3FC0-44F4-B3B2-19FBF6662F89}"/>
    <dgm:cxn modelId="{0207EE76-7469-481B-9996-3802B4829F43}" srcId="{26CEFF0B-B1CC-4732-84FF-829766868C41}" destId="{59D48BB6-72EE-45FA-95F3-D5F969822FF6}" srcOrd="3" destOrd="0" parTransId="{D6114259-77DB-43B7-94E2-AF936A8254D2}" sibTransId="{5B234A63-6EBF-44B4-86AA-2BF37263280B}"/>
    <dgm:cxn modelId="{DFCECE7F-FEA1-4F6B-A133-8D677EB19B20}" type="presOf" srcId="{26CEFF0B-B1CC-4732-84FF-829766868C41}" destId="{61E31CFF-DBD8-4798-8E06-C3C3EA1F51DD}" srcOrd="0" destOrd="0" presId="urn:microsoft.com/office/officeart/2005/8/layout/radial6"/>
    <dgm:cxn modelId="{11B17C94-5AD5-462A-8F0B-44088D91A255}" type="presOf" srcId="{4BC73FB8-8FE0-4F51-8EA9-839648607BAD}" destId="{2A79E85A-C845-42F8-944F-6467AA1A9A86}" srcOrd="0" destOrd="0" presId="urn:microsoft.com/office/officeart/2005/8/layout/radial6"/>
    <dgm:cxn modelId="{2BC9F3A1-2547-4E8E-8EC1-C7B5D6FDAFFA}" srcId="{46044164-B662-44F1-8E13-5F14EA41F9E6}" destId="{4E23F9FF-3541-4087-B018-29400EE5A078}" srcOrd="1" destOrd="0" parTransId="{5F27B399-A36C-4432-92AD-1322263F8760}" sibTransId="{AC05FAD9-1C88-4DB5-B36C-F6DBB7B1FD6F}"/>
    <dgm:cxn modelId="{997E01A9-9750-45FD-B226-8CB5C27A9FFC}" type="presOf" srcId="{D5A78F01-5518-4E91-A994-E9BDC054D757}" destId="{A2190C8D-71BB-4EB3-9F41-AC86A5361378}" srcOrd="0" destOrd="0" presId="urn:microsoft.com/office/officeart/2005/8/layout/radial6"/>
    <dgm:cxn modelId="{CF17C6B5-3C67-4A88-B2D8-58369A1CAF13}" srcId="{26CEFF0B-B1CC-4732-84FF-829766868C41}" destId="{2F93AA6F-67F4-41AE-AA25-1F10084973A5}" srcOrd="0" destOrd="0" parTransId="{6F4E458A-A5F4-4151-AE13-E8DCD2AAB49E}" sibTransId="{AF2CFFEE-96EE-4557-B875-8618AA9BBF40}"/>
    <dgm:cxn modelId="{81ED75C6-A162-46A8-A246-FDE44288B993}" type="presOf" srcId="{97707FE1-C2E7-477D-B163-D70A45F4F75D}" destId="{15626BE0-07E3-4493-A173-8E541281873A}" srcOrd="0" destOrd="0" presId="urn:microsoft.com/office/officeart/2005/8/layout/radial6"/>
    <dgm:cxn modelId="{831BBAC8-C886-4DB4-B2E0-F09332AD2B2F}" type="presOf" srcId="{59D48BB6-72EE-45FA-95F3-D5F969822FF6}" destId="{F171C66D-140C-488E-A73D-0E57A3ED3C99}" srcOrd="0" destOrd="0" presId="urn:microsoft.com/office/officeart/2005/8/layout/radial6"/>
    <dgm:cxn modelId="{E22C24D1-9B1F-4577-869C-C96C7FB34063}" srcId="{26CEFF0B-B1CC-4732-84FF-829766868C41}" destId="{D5A78F01-5518-4E91-A994-E9BDC054D757}" srcOrd="2" destOrd="0" parTransId="{9358FE47-2DCE-44A0-B634-62C503BFCCE9}" sibTransId="{4BC73FB8-8FE0-4F51-8EA9-839648607BAD}"/>
    <dgm:cxn modelId="{3D5550D4-4C1A-46D2-BE25-C95616816CA7}" type="presOf" srcId="{BBFEAD96-8202-4D20-8A6A-22D06982B72E}" destId="{3D2A0083-24F3-46CA-BB8A-25222D83C33E}" srcOrd="0" destOrd="0" presId="urn:microsoft.com/office/officeart/2005/8/layout/radial6"/>
    <dgm:cxn modelId="{D2C3A7DA-A26F-43C1-8CD2-2E402B43805C}" type="presOf" srcId="{D8D79336-3FC0-44F4-B3B2-19FBF6662F89}" destId="{1F256A9A-7A7F-4D36-B0E6-B6101A27F3A0}" srcOrd="0" destOrd="0" presId="urn:microsoft.com/office/officeart/2005/8/layout/radial6"/>
    <dgm:cxn modelId="{41CAF1EF-AFF5-4F19-A172-A036C4D3DD3D}" srcId="{46044164-B662-44F1-8E13-5F14EA41F9E6}" destId="{26CEFF0B-B1CC-4732-84FF-829766868C41}" srcOrd="0" destOrd="0" parTransId="{7A03CBA8-1711-4A4D-B4B8-6FAF5668EA9C}" sibTransId="{E2620AC6-E056-4E9C-B561-AB1E20302B93}"/>
    <dgm:cxn modelId="{ED1281F5-85BC-4897-9D8E-234841636F06}" type="presOf" srcId="{2F93AA6F-67F4-41AE-AA25-1F10084973A5}" destId="{356258C1-7FE3-49AB-973C-577C2D869227}" srcOrd="0" destOrd="0" presId="urn:microsoft.com/office/officeart/2005/8/layout/radial6"/>
    <dgm:cxn modelId="{60FC3DF9-2008-40FE-8F9E-C14900A01667}" srcId="{26CEFF0B-B1CC-4732-84FF-829766868C41}" destId="{97707FE1-C2E7-477D-B163-D70A45F4F75D}" srcOrd="4" destOrd="0" parTransId="{C561E3C0-49BE-4173-86D0-E4020B8AF019}" sibTransId="{BBFEAD96-8202-4D20-8A6A-22D06982B72E}"/>
    <dgm:cxn modelId="{C8408FAA-2F86-433B-96DB-0161904F93B6}" type="presParOf" srcId="{841A5B3A-3AD0-4961-8876-E23B3AA6F17B}" destId="{61E31CFF-DBD8-4798-8E06-C3C3EA1F51DD}" srcOrd="0" destOrd="0" presId="urn:microsoft.com/office/officeart/2005/8/layout/radial6"/>
    <dgm:cxn modelId="{06A1F1D8-499C-46A8-A57F-77FB14F62A6D}" type="presParOf" srcId="{841A5B3A-3AD0-4961-8876-E23B3AA6F17B}" destId="{356258C1-7FE3-49AB-973C-577C2D869227}" srcOrd="1" destOrd="0" presId="urn:microsoft.com/office/officeart/2005/8/layout/radial6"/>
    <dgm:cxn modelId="{F993EAF8-CAB6-4D83-A004-9737B81E8194}" type="presParOf" srcId="{841A5B3A-3AD0-4961-8876-E23B3AA6F17B}" destId="{3728F07B-06EF-4B66-9DBE-3272ADB2D1DD}" srcOrd="2" destOrd="0" presId="urn:microsoft.com/office/officeart/2005/8/layout/radial6"/>
    <dgm:cxn modelId="{8B4C860E-5F8D-4D9E-AF82-DCDBC681E62C}" type="presParOf" srcId="{841A5B3A-3AD0-4961-8876-E23B3AA6F17B}" destId="{04048B7D-D3DD-4D50-89E3-497052F1939D}" srcOrd="3" destOrd="0" presId="urn:microsoft.com/office/officeart/2005/8/layout/radial6"/>
    <dgm:cxn modelId="{D0F4899B-8104-4582-BD87-2681BCEDE0FD}" type="presParOf" srcId="{841A5B3A-3AD0-4961-8876-E23B3AA6F17B}" destId="{13A713D1-4D8A-48D0-B9ED-D39640E5003A}" srcOrd="4" destOrd="0" presId="urn:microsoft.com/office/officeart/2005/8/layout/radial6"/>
    <dgm:cxn modelId="{BE7C95DC-28AB-49CE-B0AE-DA68832DA1BE}" type="presParOf" srcId="{841A5B3A-3AD0-4961-8876-E23B3AA6F17B}" destId="{0FFE4889-BEBB-4B97-84AC-C65F44B829DC}" srcOrd="5" destOrd="0" presId="urn:microsoft.com/office/officeart/2005/8/layout/radial6"/>
    <dgm:cxn modelId="{BB1A7725-F6B5-4C2B-BA83-6C40347FEDFB}" type="presParOf" srcId="{841A5B3A-3AD0-4961-8876-E23B3AA6F17B}" destId="{1F256A9A-7A7F-4D36-B0E6-B6101A27F3A0}" srcOrd="6" destOrd="0" presId="urn:microsoft.com/office/officeart/2005/8/layout/radial6"/>
    <dgm:cxn modelId="{76A6AFC7-C8A8-425B-83DA-7EB29CDE11C3}" type="presParOf" srcId="{841A5B3A-3AD0-4961-8876-E23B3AA6F17B}" destId="{A2190C8D-71BB-4EB3-9F41-AC86A5361378}" srcOrd="7" destOrd="0" presId="urn:microsoft.com/office/officeart/2005/8/layout/radial6"/>
    <dgm:cxn modelId="{C524267E-FCB5-413F-92F0-41E75351FBA4}" type="presParOf" srcId="{841A5B3A-3AD0-4961-8876-E23B3AA6F17B}" destId="{E5E11344-237E-47AA-90F0-5D788C884A8E}" srcOrd="8" destOrd="0" presId="urn:microsoft.com/office/officeart/2005/8/layout/radial6"/>
    <dgm:cxn modelId="{B7BD7439-42FC-4AB5-AF76-1A39C63D1B70}" type="presParOf" srcId="{841A5B3A-3AD0-4961-8876-E23B3AA6F17B}" destId="{2A79E85A-C845-42F8-944F-6467AA1A9A86}" srcOrd="9" destOrd="0" presId="urn:microsoft.com/office/officeart/2005/8/layout/radial6"/>
    <dgm:cxn modelId="{1E2697AE-68E6-474D-A7B7-5876A0D0A946}" type="presParOf" srcId="{841A5B3A-3AD0-4961-8876-E23B3AA6F17B}" destId="{F171C66D-140C-488E-A73D-0E57A3ED3C99}" srcOrd="10" destOrd="0" presId="urn:microsoft.com/office/officeart/2005/8/layout/radial6"/>
    <dgm:cxn modelId="{C1B9437D-DF3D-49DC-902A-920DC8B7EA61}" type="presParOf" srcId="{841A5B3A-3AD0-4961-8876-E23B3AA6F17B}" destId="{070CD884-9079-40BE-9102-12EF4FA35B5D}" srcOrd="11" destOrd="0" presId="urn:microsoft.com/office/officeart/2005/8/layout/radial6"/>
    <dgm:cxn modelId="{B2256019-9917-4304-B4A8-DB3127669644}" type="presParOf" srcId="{841A5B3A-3AD0-4961-8876-E23B3AA6F17B}" destId="{F142E68E-177A-4F4F-95E6-4746329BEDBF}" srcOrd="12" destOrd="0" presId="urn:microsoft.com/office/officeart/2005/8/layout/radial6"/>
    <dgm:cxn modelId="{829BAF97-6168-49A7-9255-3BA2D1C795AC}" type="presParOf" srcId="{841A5B3A-3AD0-4961-8876-E23B3AA6F17B}" destId="{15626BE0-07E3-4493-A173-8E541281873A}" srcOrd="13" destOrd="0" presId="urn:microsoft.com/office/officeart/2005/8/layout/radial6"/>
    <dgm:cxn modelId="{9DFDA54F-17D9-40D6-B704-167045AAD746}" type="presParOf" srcId="{841A5B3A-3AD0-4961-8876-E23B3AA6F17B}" destId="{6DD9A1B1-9322-491D-880D-ECE78FDDC109}" srcOrd="14" destOrd="0" presId="urn:microsoft.com/office/officeart/2005/8/layout/radial6"/>
    <dgm:cxn modelId="{3DD00F6E-59DE-4BCD-952E-4A4596C7E3F9}" type="presParOf" srcId="{841A5B3A-3AD0-4961-8876-E23B3AA6F17B}" destId="{3D2A0083-24F3-46CA-BB8A-25222D83C33E}" srcOrd="15" destOrd="0" presId="urn:microsoft.com/office/officeart/2005/8/layout/radial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3B9DFC-9ABB-463B-8D4E-D600ECF3CA6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A8694ADF-5618-42E6-BFCD-895D95ADFE97}">
      <dgm:prSet phldrT="[Text]"/>
      <dgm:spPr>
        <a:solidFill>
          <a:srgbClr val="F3694D"/>
        </a:solidFill>
      </dgm:spPr>
      <dgm:t>
        <a:bodyPr/>
        <a:lstStyle/>
        <a:p>
          <a:r>
            <a:rPr lang="en-US" dirty="0"/>
            <a:t>Industry/Employers</a:t>
          </a:r>
        </a:p>
      </dgm:t>
    </dgm:pt>
    <dgm:pt modelId="{5BDC1218-268D-4AA4-8E8E-36EDA1101860}" type="parTrans" cxnId="{7DCB0B49-FD5A-4FFD-80C2-59709112E57B}">
      <dgm:prSet/>
      <dgm:spPr/>
      <dgm:t>
        <a:bodyPr/>
        <a:lstStyle/>
        <a:p>
          <a:endParaRPr lang="en-US"/>
        </a:p>
      </dgm:t>
    </dgm:pt>
    <dgm:pt modelId="{7E49002C-EAAE-4446-84DD-CAFB227C27DD}" type="sibTrans" cxnId="{7DCB0B49-FD5A-4FFD-80C2-59709112E57B}">
      <dgm:prSet/>
      <dgm:spPr/>
      <dgm:t>
        <a:bodyPr/>
        <a:lstStyle/>
        <a:p>
          <a:endParaRPr lang="en-US"/>
        </a:p>
      </dgm:t>
    </dgm:pt>
    <dgm:pt modelId="{3A7DE4C7-F319-4DE7-8A7E-6A1792974E47}">
      <dgm:prSet phldrT="[Text]" custT="1"/>
      <dgm:spPr>
        <a:solidFill>
          <a:schemeClr val="accent2">
            <a:lumMod val="60000"/>
            <a:lumOff val="40000"/>
            <a:alpha val="90000"/>
          </a:schemeClr>
        </a:solidFill>
      </dgm:spPr>
      <dgm:t>
        <a:bodyPr/>
        <a:lstStyle/>
        <a:p>
          <a:r>
            <a:rPr lang="en-US" sz="1800" dirty="0">
              <a:solidFill>
                <a:schemeClr val="tx1">
                  <a:lumMod val="95000"/>
                  <a:lumOff val="5000"/>
                </a:schemeClr>
              </a:solidFill>
              <a:latin typeface="Calibri" panose="020F0502020204030204" pitchFamily="34" charset="0"/>
              <a:cs typeface="Calibri" panose="020F0502020204030204" pitchFamily="34" charset="0"/>
            </a:rPr>
            <a:t>Understand retention and turnover in industry</a:t>
          </a:r>
          <a:endParaRPr lang="en-US" sz="1800" dirty="0"/>
        </a:p>
      </dgm:t>
    </dgm:pt>
    <dgm:pt modelId="{1ECE90B6-806E-4C42-B808-64D55BD8AAC1}" type="parTrans" cxnId="{C8AD6EC9-A6BC-4482-B804-DEB72F52B2AB}">
      <dgm:prSet/>
      <dgm:spPr/>
      <dgm:t>
        <a:bodyPr/>
        <a:lstStyle/>
        <a:p>
          <a:endParaRPr lang="en-US"/>
        </a:p>
      </dgm:t>
    </dgm:pt>
    <dgm:pt modelId="{C132CC21-8D35-492F-A719-CA685B87E4A5}" type="sibTrans" cxnId="{C8AD6EC9-A6BC-4482-B804-DEB72F52B2AB}">
      <dgm:prSet/>
      <dgm:spPr/>
      <dgm:t>
        <a:bodyPr/>
        <a:lstStyle/>
        <a:p>
          <a:endParaRPr lang="en-US"/>
        </a:p>
      </dgm:t>
    </dgm:pt>
    <dgm:pt modelId="{45B34E5E-8D60-410A-9026-D25555402A93}">
      <dgm:prSet phldrT="[Text]"/>
      <dgm:spPr>
        <a:solidFill>
          <a:srgbClr val="2AB29F"/>
        </a:solidFill>
      </dgm:spPr>
      <dgm:t>
        <a:bodyPr/>
        <a:lstStyle/>
        <a:p>
          <a:r>
            <a:rPr lang="en-US" dirty="0"/>
            <a:t>Parents/Learners</a:t>
          </a:r>
        </a:p>
      </dgm:t>
    </dgm:pt>
    <dgm:pt modelId="{97D822D5-3624-4E7E-BA5F-1C651A1ACE72}" type="parTrans" cxnId="{29953A6D-BC80-4873-8BF0-FB7FD04AA570}">
      <dgm:prSet/>
      <dgm:spPr/>
      <dgm:t>
        <a:bodyPr/>
        <a:lstStyle/>
        <a:p>
          <a:endParaRPr lang="en-US"/>
        </a:p>
      </dgm:t>
    </dgm:pt>
    <dgm:pt modelId="{1FE7A61B-DCF1-4EA6-B06E-E4656C448C60}" type="sibTrans" cxnId="{29953A6D-BC80-4873-8BF0-FB7FD04AA570}">
      <dgm:prSet/>
      <dgm:spPr/>
      <dgm:t>
        <a:bodyPr/>
        <a:lstStyle/>
        <a:p>
          <a:endParaRPr lang="en-US"/>
        </a:p>
      </dgm:t>
    </dgm:pt>
    <dgm:pt modelId="{DE70BD42-6D13-44D4-870D-7FA84C71AA7C}">
      <dgm:prSet phldrT="[Text]" custT="1"/>
      <dgm:spPr>
        <a:solidFill>
          <a:schemeClr val="accent6">
            <a:lumMod val="20000"/>
            <a:lumOff val="80000"/>
            <a:alpha val="90000"/>
          </a:schemeClr>
        </a:solidFill>
      </dgm:spPr>
      <dgm:t>
        <a:bodyPr/>
        <a:lstStyle/>
        <a:p>
          <a:r>
            <a:rPr lang="en-US" sz="1800" dirty="0">
              <a:solidFill>
                <a:schemeClr val="tx1">
                  <a:lumMod val="95000"/>
                  <a:lumOff val="5000"/>
                </a:schemeClr>
              </a:solidFill>
              <a:latin typeface="Calibri" panose="020F0502020204030204" pitchFamily="34" charset="0"/>
              <a:cs typeface="Calibri" panose="020F0502020204030204" pitchFamily="34" charset="0"/>
            </a:rPr>
            <a:t>Understand the labor market return on investment of education and certification programs </a:t>
          </a:r>
          <a:endParaRPr lang="en-US" sz="1800" dirty="0"/>
        </a:p>
      </dgm:t>
    </dgm:pt>
    <dgm:pt modelId="{EB8BEDE0-E3F0-4FB9-91B1-9D2C48AAD9EA}" type="parTrans" cxnId="{F4A0AF27-C9D8-4654-B6C3-D0F9405AB892}">
      <dgm:prSet/>
      <dgm:spPr/>
      <dgm:t>
        <a:bodyPr/>
        <a:lstStyle/>
        <a:p>
          <a:endParaRPr lang="en-US"/>
        </a:p>
      </dgm:t>
    </dgm:pt>
    <dgm:pt modelId="{F3C3EEFA-3822-4FF3-B200-DF5DBCBF1AB6}" type="sibTrans" cxnId="{F4A0AF27-C9D8-4654-B6C3-D0F9405AB892}">
      <dgm:prSet/>
      <dgm:spPr/>
      <dgm:t>
        <a:bodyPr/>
        <a:lstStyle/>
        <a:p>
          <a:endParaRPr lang="en-US"/>
        </a:p>
      </dgm:t>
    </dgm:pt>
    <dgm:pt modelId="{B58F0A95-EC35-468D-895F-ECAAB493E8EC}">
      <dgm:prSet phldrT="[Text]"/>
      <dgm:spPr/>
      <dgm:t>
        <a:bodyPr/>
        <a:lstStyle/>
        <a:p>
          <a:r>
            <a:rPr lang="en-US" dirty="0"/>
            <a:t>Education/Educators</a:t>
          </a:r>
        </a:p>
      </dgm:t>
    </dgm:pt>
    <dgm:pt modelId="{A50A59D3-C1BF-42AB-9F4E-FC4521803821}" type="parTrans" cxnId="{5543FDEF-F984-40D8-8450-1EB5E0D9B4AA}">
      <dgm:prSet/>
      <dgm:spPr/>
      <dgm:t>
        <a:bodyPr/>
        <a:lstStyle/>
        <a:p>
          <a:endParaRPr lang="en-US"/>
        </a:p>
      </dgm:t>
    </dgm:pt>
    <dgm:pt modelId="{A8AE59C0-6D63-49A7-B088-825BE2EDF4C7}" type="sibTrans" cxnId="{5543FDEF-F984-40D8-8450-1EB5E0D9B4AA}">
      <dgm:prSet/>
      <dgm:spPr/>
      <dgm:t>
        <a:bodyPr/>
        <a:lstStyle/>
        <a:p>
          <a:endParaRPr lang="en-US"/>
        </a:p>
      </dgm:t>
    </dgm:pt>
    <dgm:pt modelId="{DABE7769-08F4-4639-9015-63DA4C599EDE}">
      <dgm:prSet phldrT="[Text]" custT="1"/>
      <dgm:spPr/>
      <dgm:t>
        <a:bodyPr/>
        <a:lstStyle/>
        <a:p>
          <a:r>
            <a:rPr lang="en-US" sz="1700" dirty="0">
              <a:solidFill>
                <a:schemeClr val="tx1">
                  <a:lumMod val="95000"/>
                  <a:lumOff val="5000"/>
                </a:schemeClr>
              </a:solidFill>
              <a:latin typeface="Calibri" panose="020F0502020204030204" pitchFamily="34" charset="0"/>
              <a:cs typeface="Calibri" panose="020F0502020204030204" pitchFamily="34" charset="0"/>
            </a:rPr>
            <a:t>Understand student pathways and ROI for non-degree credential programs to help student success initiatives</a:t>
          </a:r>
          <a:endParaRPr lang="en-US" sz="1700" dirty="0"/>
        </a:p>
      </dgm:t>
    </dgm:pt>
    <dgm:pt modelId="{5A37CC7D-2742-418B-B6EE-1B7257E06323}" type="parTrans" cxnId="{F215CD6B-A870-4D73-8881-DA997B21D6B5}">
      <dgm:prSet/>
      <dgm:spPr/>
      <dgm:t>
        <a:bodyPr/>
        <a:lstStyle/>
        <a:p>
          <a:endParaRPr lang="en-US"/>
        </a:p>
      </dgm:t>
    </dgm:pt>
    <dgm:pt modelId="{5C0A09AE-4848-49B0-973E-6A037B180D12}" type="sibTrans" cxnId="{F215CD6B-A870-4D73-8881-DA997B21D6B5}">
      <dgm:prSet/>
      <dgm:spPr/>
      <dgm:t>
        <a:bodyPr/>
        <a:lstStyle/>
        <a:p>
          <a:endParaRPr lang="en-US"/>
        </a:p>
      </dgm:t>
    </dgm:pt>
    <dgm:pt modelId="{D3957FC1-5C0E-4BC5-BB45-6A8FD3BF2B42}">
      <dgm:prSet custT="1"/>
      <dgm:spPr>
        <a:solidFill>
          <a:schemeClr val="accent2">
            <a:lumMod val="60000"/>
            <a:lumOff val="40000"/>
            <a:alpha val="90000"/>
          </a:schemeClr>
        </a:solidFill>
      </dgm:spPr>
      <dgm:t>
        <a:bodyPr/>
        <a:lstStyle/>
        <a:p>
          <a:r>
            <a:rPr lang="en-US" sz="1800" dirty="0">
              <a:solidFill>
                <a:schemeClr val="tx1">
                  <a:lumMod val="95000"/>
                  <a:lumOff val="5000"/>
                </a:schemeClr>
              </a:solidFill>
              <a:latin typeface="Calibri" panose="020F0502020204030204" pitchFamily="34" charset="0"/>
              <a:cs typeface="Calibri" panose="020F0502020204030204" pitchFamily="34" charset="0"/>
            </a:rPr>
            <a:t>Provide information on programs to employers for continuing professional development</a:t>
          </a:r>
        </a:p>
      </dgm:t>
    </dgm:pt>
    <dgm:pt modelId="{13C92A51-0568-4B3F-A0CB-12B8C3FB1CAD}" type="parTrans" cxnId="{3E7BAF93-1D82-4FE0-A6FC-CFFBB021765B}">
      <dgm:prSet/>
      <dgm:spPr/>
      <dgm:t>
        <a:bodyPr/>
        <a:lstStyle/>
        <a:p>
          <a:endParaRPr lang="en-US"/>
        </a:p>
      </dgm:t>
    </dgm:pt>
    <dgm:pt modelId="{F4CFCB23-4F66-47BE-8029-B6AED286FA5C}" type="sibTrans" cxnId="{3E7BAF93-1D82-4FE0-A6FC-CFFBB021765B}">
      <dgm:prSet/>
      <dgm:spPr/>
      <dgm:t>
        <a:bodyPr/>
        <a:lstStyle/>
        <a:p>
          <a:endParaRPr lang="en-US"/>
        </a:p>
      </dgm:t>
    </dgm:pt>
    <dgm:pt modelId="{E12AA304-611F-4B43-951C-C6F72EC97F5E}">
      <dgm:prSet custT="1"/>
      <dgm:spPr>
        <a:solidFill>
          <a:schemeClr val="accent6">
            <a:lumMod val="20000"/>
            <a:lumOff val="80000"/>
            <a:alpha val="90000"/>
          </a:schemeClr>
        </a:solidFill>
      </dgm:spPr>
      <dgm:t>
        <a:bodyPr/>
        <a:lstStyle/>
        <a:p>
          <a:r>
            <a:rPr lang="en-US" sz="1800" dirty="0">
              <a:solidFill>
                <a:schemeClr val="tx1">
                  <a:lumMod val="95000"/>
                  <a:lumOff val="5000"/>
                </a:schemeClr>
              </a:solidFill>
              <a:latin typeface="Calibri" panose="020F0502020204030204" pitchFamily="34" charset="0"/>
              <a:cs typeface="Calibri" panose="020F0502020204030204" pitchFamily="34" charset="0"/>
            </a:rPr>
            <a:t>Identify industries and occupations that provide living wages and career pathways </a:t>
          </a:r>
        </a:p>
      </dgm:t>
    </dgm:pt>
    <dgm:pt modelId="{CB23C8D7-E87B-4522-A530-1B93997DE180}" type="parTrans" cxnId="{0F009ECA-CC5A-4564-9F5E-82424A2681CB}">
      <dgm:prSet/>
      <dgm:spPr/>
      <dgm:t>
        <a:bodyPr/>
        <a:lstStyle/>
        <a:p>
          <a:endParaRPr lang="en-US"/>
        </a:p>
      </dgm:t>
    </dgm:pt>
    <dgm:pt modelId="{BE08AE78-40E8-4180-83BE-DCF6804F8617}" type="sibTrans" cxnId="{0F009ECA-CC5A-4564-9F5E-82424A2681CB}">
      <dgm:prSet/>
      <dgm:spPr/>
      <dgm:t>
        <a:bodyPr/>
        <a:lstStyle/>
        <a:p>
          <a:endParaRPr lang="en-US"/>
        </a:p>
      </dgm:t>
    </dgm:pt>
    <dgm:pt modelId="{5180EE2E-4E47-4135-899F-102E2B5143CB}">
      <dgm:prSet custT="1"/>
      <dgm:spPr/>
      <dgm:t>
        <a:bodyPr/>
        <a:lstStyle/>
        <a:p>
          <a:r>
            <a:rPr lang="en-US" sz="1700" dirty="0">
              <a:solidFill>
                <a:schemeClr val="tx1">
                  <a:lumMod val="95000"/>
                  <a:lumOff val="5000"/>
                </a:schemeClr>
              </a:solidFill>
              <a:latin typeface="Calibri" panose="020F0502020204030204" pitchFamily="34" charset="0"/>
              <a:cs typeface="Calibri" panose="020F0502020204030204" pitchFamily="34" charset="0"/>
            </a:rPr>
            <a:t>Identify program improvement and expansion opportunities</a:t>
          </a:r>
        </a:p>
      </dgm:t>
    </dgm:pt>
    <dgm:pt modelId="{A372CA0D-B031-487E-9377-9E1EF514A28D}" type="parTrans" cxnId="{298E4FC3-7EE2-4533-9CAE-A55143B4F7C9}">
      <dgm:prSet/>
      <dgm:spPr/>
      <dgm:t>
        <a:bodyPr/>
        <a:lstStyle/>
        <a:p>
          <a:endParaRPr lang="en-US"/>
        </a:p>
      </dgm:t>
    </dgm:pt>
    <dgm:pt modelId="{8745C4CF-010B-4F66-B49F-61B58F80DE11}" type="sibTrans" cxnId="{298E4FC3-7EE2-4533-9CAE-A55143B4F7C9}">
      <dgm:prSet/>
      <dgm:spPr/>
      <dgm:t>
        <a:bodyPr/>
        <a:lstStyle/>
        <a:p>
          <a:endParaRPr lang="en-US"/>
        </a:p>
      </dgm:t>
    </dgm:pt>
    <dgm:pt modelId="{3A8FEF94-F0DA-487C-98C3-3FE8D97B26FE}">
      <dgm:prSet custT="1"/>
      <dgm:spPr/>
      <dgm:t>
        <a:bodyPr/>
        <a:lstStyle/>
        <a:p>
          <a:r>
            <a:rPr lang="en-US" sz="1700" dirty="0">
              <a:solidFill>
                <a:schemeClr val="tx1">
                  <a:lumMod val="95000"/>
                  <a:lumOff val="5000"/>
                </a:schemeClr>
              </a:solidFill>
              <a:latin typeface="Calibri" panose="020F0502020204030204" pitchFamily="34" charset="0"/>
              <a:cs typeface="Calibri" panose="020F0502020204030204" pitchFamily="34" charset="0"/>
            </a:rPr>
            <a:t>Support reporting needs under federal legislation such as Every Student Succeeds Act, Workforce Innovation and Opportunity Act, or grant-related programs </a:t>
          </a:r>
          <a:endParaRPr lang="en-US" sz="1700" dirty="0"/>
        </a:p>
      </dgm:t>
    </dgm:pt>
    <dgm:pt modelId="{934B0586-FFD5-4A9D-B2E5-9BBABF159CA5}" type="parTrans" cxnId="{C398E058-B24F-4E33-B907-A4145054BD55}">
      <dgm:prSet/>
      <dgm:spPr/>
      <dgm:t>
        <a:bodyPr/>
        <a:lstStyle/>
        <a:p>
          <a:endParaRPr lang="en-US"/>
        </a:p>
      </dgm:t>
    </dgm:pt>
    <dgm:pt modelId="{2BB7B236-3BD6-43D3-A811-5365DAA99F8A}" type="sibTrans" cxnId="{C398E058-B24F-4E33-B907-A4145054BD55}">
      <dgm:prSet/>
      <dgm:spPr/>
      <dgm:t>
        <a:bodyPr/>
        <a:lstStyle/>
        <a:p>
          <a:endParaRPr lang="en-US"/>
        </a:p>
      </dgm:t>
    </dgm:pt>
    <dgm:pt modelId="{38F86E6F-231D-4628-9565-E0DD5DDC049F}" type="pres">
      <dgm:prSet presAssocID="{5A3B9DFC-9ABB-463B-8D4E-D600ECF3CA6A}" presName="Name0" presStyleCnt="0">
        <dgm:presLayoutVars>
          <dgm:dir/>
          <dgm:animLvl val="lvl"/>
          <dgm:resizeHandles val="exact"/>
        </dgm:presLayoutVars>
      </dgm:prSet>
      <dgm:spPr/>
    </dgm:pt>
    <dgm:pt modelId="{D518D333-48F1-4DEF-8580-99BCCBAA05E1}" type="pres">
      <dgm:prSet presAssocID="{A8694ADF-5618-42E6-BFCD-895D95ADFE97}" presName="composite" presStyleCnt="0"/>
      <dgm:spPr/>
    </dgm:pt>
    <dgm:pt modelId="{2FDBC29D-D2FC-4ADB-A027-B6BC2EC164B7}" type="pres">
      <dgm:prSet presAssocID="{A8694ADF-5618-42E6-BFCD-895D95ADFE97}" presName="parTx" presStyleLbl="alignNode1" presStyleIdx="0" presStyleCnt="3">
        <dgm:presLayoutVars>
          <dgm:chMax val="0"/>
          <dgm:chPref val="0"/>
          <dgm:bulletEnabled val="1"/>
        </dgm:presLayoutVars>
      </dgm:prSet>
      <dgm:spPr/>
    </dgm:pt>
    <dgm:pt modelId="{295E72E4-DEFA-490B-B5F2-82E4F11A601D}" type="pres">
      <dgm:prSet presAssocID="{A8694ADF-5618-42E6-BFCD-895D95ADFE97}" presName="desTx" presStyleLbl="alignAccFollowNode1" presStyleIdx="0" presStyleCnt="3">
        <dgm:presLayoutVars>
          <dgm:bulletEnabled val="1"/>
        </dgm:presLayoutVars>
      </dgm:prSet>
      <dgm:spPr/>
    </dgm:pt>
    <dgm:pt modelId="{2ABDB249-3D2E-4585-A72D-38712AB792B9}" type="pres">
      <dgm:prSet presAssocID="{7E49002C-EAAE-4446-84DD-CAFB227C27DD}" presName="space" presStyleCnt="0"/>
      <dgm:spPr/>
    </dgm:pt>
    <dgm:pt modelId="{CD7BFED5-DF95-4D2D-A4C0-79F662EEE525}" type="pres">
      <dgm:prSet presAssocID="{45B34E5E-8D60-410A-9026-D25555402A93}" presName="composite" presStyleCnt="0"/>
      <dgm:spPr/>
    </dgm:pt>
    <dgm:pt modelId="{24FB1312-2908-47C3-B13A-9ECE11CFFCFC}" type="pres">
      <dgm:prSet presAssocID="{45B34E5E-8D60-410A-9026-D25555402A93}" presName="parTx" presStyleLbl="alignNode1" presStyleIdx="1" presStyleCnt="3">
        <dgm:presLayoutVars>
          <dgm:chMax val="0"/>
          <dgm:chPref val="0"/>
          <dgm:bulletEnabled val="1"/>
        </dgm:presLayoutVars>
      </dgm:prSet>
      <dgm:spPr/>
    </dgm:pt>
    <dgm:pt modelId="{192724F5-B23A-46FD-8DF7-0EA308F437E7}" type="pres">
      <dgm:prSet presAssocID="{45B34E5E-8D60-410A-9026-D25555402A93}" presName="desTx" presStyleLbl="alignAccFollowNode1" presStyleIdx="1" presStyleCnt="3">
        <dgm:presLayoutVars>
          <dgm:bulletEnabled val="1"/>
        </dgm:presLayoutVars>
      </dgm:prSet>
      <dgm:spPr/>
    </dgm:pt>
    <dgm:pt modelId="{88590FB5-5F90-49BB-A4B2-FD6B9BAC3248}" type="pres">
      <dgm:prSet presAssocID="{1FE7A61B-DCF1-4EA6-B06E-E4656C448C60}" presName="space" presStyleCnt="0"/>
      <dgm:spPr/>
    </dgm:pt>
    <dgm:pt modelId="{A6066793-6A05-460C-98D9-6AFB8C105089}" type="pres">
      <dgm:prSet presAssocID="{B58F0A95-EC35-468D-895F-ECAAB493E8EC}" presName="composite" presStyleCnt="0"/>
      <dgm:spPr/>
    </dgm:pt>
    <dgm:pt modelId="{8F19A14F-703F-4349-93D8-13C1176626B5}" type="pres">
      <dgm:prSet presAssocID="{B58F0A95-EC35-468D-895F-ECAAB493E8EC}" presName="parTx" presStyleLbl="alignNode1" presStyleIdx="2" presStyleCnt="3">
        <dgm:presLayoutVars>
          <dgm:chMax val="0"/>
          <dgm:chPref val="0"/>
          <dgm:bulletEnabled val="1"/>
        </dgm:presLayoutVars>
      </dgm:prSet>
      <dgm:spPr/>
    </dgm:pt>
    <dgm:pt modelId="{8C7EE188-539F-405D-8C59-2A67862779CA}" type="pres">
      <dgm:prSet presAssocID="{B58F0A95-EC35-468D-895F-ECAAB493E8EC}" presName="desTx" presStyleLbl="alignAccFollowNode1" presStyleIdx="2" presStyleCnt="3">
        <dgm:presLayoutVars>
          <dgm:bulletEnabled val="1"/>
        </dgm:presLayoutVars>
      </dgm:prSet>
      <dgm:spPr/>
    </dgm:pt>
  </dgm:ptLst>
  <dgm:cxnLst>
    <dgm:cxn modelId="{A7D40806-588B-47F9-8C5B-82C8E6895312}" type="presOf" srcId="{3A8FEF94-F0DA-487C-98C3-3FE8D97B26FE}" destId="{8C7EE188-539F-405D-8C59-2A67862779CA}" srcOrd="0" destOrd="2" presId="urn:microsoft.com/office/officeart/2005/8/layout/hList1"/>
    <dgm:cxn modelId="{22BF251B-B9CD-4AA1-8F44-E2143FF5715D}" type="presOf" srcId="{A8694ADF-5618-42E6-BFCD-895D95ADFE97}" destId="{2FDBC29D-D2FC-4ADB-A027-B6BC2EC164B7}" srcOrd="0" destOrd="0" presId="urn:microsoft.com/office/officeart/2005/8/layout/hList1"/>
    <dgm:cxn modelId="{F4A0AF27-C9D8-4654-B6C3-D0F9405AB892}" srcId="{45B34E5E-8D60-410A-9026-D25555402A93}" destId="{DE70BD42-6D13-44D4-870D-7FA84C71AA7C}" srcOrd="0" destOrd="0" parTransId="{EB8BEDE0-E3F0-4FB9-91B1-9D2C48AAD9EA}" sibTransId="{F3C3EEFA-3822-4FF3-B200-DF5DBCBF1AB6}"/>
    <dgm:cxn modelId="{F3B5445E-C62D-45F2-B094-1D1E739FD0B3}" type="presOf" srcId="{DE70BD42-6D13-44D4-870D-7FA84C71AA7C}" destId="{192724F5-B23A-46FD-8DF7-0EA308F437E7}" srcOrd="0" destOrd="0" presId="urn:microsoft.com/office/officeart/2005/8/layout/hList1"/>
    <dgm:cxn modelId="{5E568665-329B-48F8-A42E-4792A21414AC}" type="presOf" srcId="{5A3B9DFC-9ABB-463B-8D4E-D600ECF3CA6A}" destId="{38F86E6F-231D-4628-9565-E0DD5DDC049F}" srcOrd="0" destOrd="0" presId="urn:microsoft.com/office/officeart/2005/8/layout/hList1"/>
    <dgm:cxn modelId="{7DCB0B49-FD5A-4FFD-80C2-59709112E57B}" srcId="{5A3B9DFC-9ABB-463B-8D4E-D600ECF3CA6A}" destId="{A8694ADF-5618-42E6-BFCD-895D95ADFE97}" srcOrd="0" destOrd="0" parTransId="{5BDC1218-268D-4AA4-8E8E-36EDA1101860}" sibTransId="{7E49002C-EAAE-4446-84DD-CAFB227C27DD}"/>
    <dgm:cxn modelId="{F215CD6B-A870-4D73-8881-DA997B21D6B5}" srcId="{B58F0A95-EC35-468D-895F-ECAAB493E8EC}" destId="{DABE7769-08F4-4639-9015-63DA4C599EDE}" srcOrd="0" destOrd="0" parTransId="{5A37CC7D-2742-418B-B6EE-1B7257E06323}" sibTransId="{5C0A09AE-4848-49B0-973E-6A037B180D12}"/>
    <dgm:cxn modelId="{29953A6D-BC80-4873-8BF0-FB7FD04AA570}" srcId="{5A3B9DFC-9ABB-463B-8D4E-D600ECF3CA6A}" destId="{45B34E5E-8D60-410A-9026-D25555402A93}" srcOrd="1" destOrd="0" parTransId="{97D822D5-3624-4E7E-BA5F-1C651A1ACE72}" sibTransId="{1FE7A61B-DCF1-4EA6-B06E-E4656C448C60}"/>
    <dgm:cxn modelId="{2F34E66D-4F72-4053-A370-3700BBA3A7CB}" type="presOf" srcId="{B58F0A95-EC35-468D-895F-ECAAB493E8EC}" destId="{8F19A14F-703F-4349-93D8-13C1176626B5}" srcOrd="0" destOrd="0" presId="urn:microsoft.com/office/officeart/2005/8/layout/hList1"/>
    <dgm:cxn modelId="{C7B67573-2CF6-424A-90DE-BCCDE1A09129}" type="presOf" srcId="{5180EE2E-4E47-4135-899F-102E2B5143CB}" destId="{8C7EE188-539F-405D-8C59-2A67862779CA}" srcOrd="0" destOrd="1" presId="urn:microsoft.com/office/officeart/2005/8/layout/hList1"/>
    <dgm:cxn modelId="{61530156-AEFA-456D-87A0-BA582DF3E6AE}" type="presOf" srcId="{E12AA304-611F-4B43-951C-C6F72EC97F5E}" destId="{192724F5-B23A-46FD-8DF7-0EA308F437E7}" srcOrd="0" destOrd="1" presId="urn:microsoft.com/office/officeart/2005/8/layout/hList1"/>
    <dgm:cxn modelId="{C398E058-B24F-4E33-B907-A4145054BD55}" srcId="{B58F0A95-EC35-468D-895F-ECAAB493E8EC}" destId="{3A8FEF94-F0DA-487C-98C3-3FE8D97B26FE}" srcOrd="2" destOrd="0" parTransId="{934B0586-FFD5-4A9D-B2E5-9BBABF159CA5}" sibTransId="{2BB7B236-3BD6-43D3-A811-5365DAA99F8A}"/>
    <dgm:cxn modelId="{61CEB891-011E-459D-BEB3-98CF19B8CE92}" type="presOf" srcId="{3A7DE4C7-F319-4DE7-8A7E-6A1792974E47}" destId="{295E72E4-DEFA-490B-B5F2-82E4F11A601D}" srcOrd="0" destOrd="0" presId="urn:microsoft.com/office/officeart/2005/8/layout/hList1"/>
    <dgm:cxn modelId="{3E7BAF93-1D82-4FE0-A6FC-CFFBB021765B}" srcId="{A8694ADF-5618-42E6-BFCD-895D95ADFE97}" destId="{D3957FC1-5C0E-4BC5-BB45-6A8FD3BF2B42}" srcOrd="1" destOrd="0" parTransId="{13C92A51-0568-4B3F-A0CB-12B8C3FB1CAD}" sibTransId="{F4CFCB23-4F66-47BE-8029-B6AED286FA5C}"/>
    <dgm:cxn modelId="{901CD4B6-326C-477E-8EFC-461EB90B3AD0}" type="presOf" srcId="{D3957FC1-5C0E-4BC5-BB45-6A8FD3BF2B42}" destId="{295E72E4-DEFA-490B-B5F2-82E4F11A601D}" srcOrd="0" destOrd="1" presId="urn:microsoft.com/office/officeart/2005/8/layout/hList1"/>
    <dgm:cxn modelId="{298E4FC3-7EE2-4533-9CAE-A55143B4F7C9}" srcId="{B58F0A95-EC35-468D-895F-ECAAB493E8EC}" destId="{5180EE2E-4E47-4135-899F-102E2B5143CB}" srcOrd="1" destOrd="0" parTransId="{A372CA0D-B031-487E-9377-9E1EF514A28D}" sibTransId="{8745C4CF-010B-4F66-B49F-61B58F80DE11}"/>
    <dgm:cxn modelId="{C8AD6EC9-A6BC-4482-B804-DEB72F52B2AB}" srcId="{A8694ADF-5618-42E6-BFCD-895D95ADFE97}" destId="{3A7DE4C7-F319-4DE7-8A7E-6A1792974E47}" srcOrd="0" destOrd="0" parTransId="{1ECE90B6-806E-4C42-B808-64D55BD8AAC1}" sibTransId="{C132CC21-8D35-492F-A719-CA685B87E4A5}"/>
    <dgm:cxn modelId="{0F009ECA-CC5A-4564-9F5E-82424A2681CB}" srcId="{45B34E5E-8D60-410A-9026-D25555402A93}" destId="{E12AA304-611F-4B43-951C-C6F72EC97F5E}" srcOrd="1" destOrd="0" parTransId="{CB23C8D7-E87B-4522-A530-1B93997DE180}" sibTransId="{BE08AE78-40E8-4180-83BE-DCF6804F8617}"/>
    <dgm:cxn modelId="{18756BE1-C8BC-4227-B26E-7A6163E1F2B8}" type="presOf" srcId="{DABE7769-08F4-4639-9015-63DA4C599EDE}" destId="{8C7EE188-539F-405D-8C59-2A67862779CA}" srcOrd="0" destOrd="0" presId="urn:microsoft.com/office/officeart/2005/8/layout/hList1"/>
    <dgm:cxn modelId="{C941E1EF-430E-4405-9CF3-D2D5218A63F7}" type="presOf" srcId="{45B34E5E-8D60-410A-9026-D25555402A93}" destId="{24FB1312-2908-47C3-B13A-9ECE11CFFCFC}" srcOrd="0" destOrd="0" presId="urn:microsoft.com/office/officeart/2005/8/layout/hList1"/>
    <dgm:cxn modelId="{5543FDEF-F984-40D8-8450-1EB5E0D9B4AA}" srcId="{5A3B9DFC-9ABB-463B-8D4E-D600ECF3CA6A}" destId="{B58F0A95-EC35-468D-895F-ECAAB493E8EC}" srcOrd="2" destOrd="0" parTransId="{A50A59D3-C1BF-42AB-9F4E-FC4521803821}" sibTransId="{A8AE59C0-6D63-49A7-B088-825BE2EDF4C7}"/>
    <dgm:cxn modelId="{4FFA6BFC-ECEE-47F5-871A-9313642DE979}" type="presParOf" srcId="{38F86E6F-231D-4628-9565-E0DD5DDC049F}" destId="{D518D333-48F1-4DEF-8580-99BCCBAA05E1}" srcOrd="0" destOrd="0" presId="urn:microsoft.com/office/officeart/2005/8/layout/hList1"/>
    <dgm:cxn modelId="{D8710FF8-94E0-430F-B6CA-9484EC9B1E80}" type="presParOf" srcId="{D518D333-48F1-4DEF-8580-99BCCBAA05E1}" destId="{2FDBC29D-D2FC-4ADB-A027-B6BC2EC164B7}" srcOrd="0" destOrd="0" presId="urn:microsoft.com/office/officeart/2005/8/layout/hList1"/>
    <dgm:cxn modelId="{433D449B-772A-48A8-86D7-621F111A5477}" type="presParOf" srcId="{D518D333-48F1-4DEF-8580-99BCCBAA05E1}" destId="{295E72E4-DEFA-490B-B5F2-82E4F11A601D}" srcOrd="1" destOrd="0" presId="urn:microsoft.com/office/officeart/2005/8/layout/hList1"/>
    <dgm:cxn modelId="{3CBE8CD0-6F93-478C-ADEF-86EB563AC0F4}" type="presParOf" srcId="{38F86E6F-231D-4628-9565-E0DD5DDC049F}" destId="{2ABDB249-3D2E-4585-A72D-38712AB792B9}" srcOrd="1" destOrd="0" presId="urn:microsoft.com/office/officeart/2005/8/layout/hList1"/>
    <dgm:cxn modelId="{41924A87-EF94-44C8-BB7A-F29DD1EE774F}" type="presParOf" srcId="{38F86E6F-231D-4628-9565-E0DD5DDC049F}" destId="{CD7BFED5-DF95-4D2D-A4C0-79F662EEE525}" srcOrd="2" destOrd="0" presId="urn:microsoft.com/office/officeart/2005/8/layout/hList1"/>
    <dgm:cxn modelId="{A2A96968-780B-40FE-97C7-D68F40414356}" type="presParOf" srcId="{CD7BFED5-DF95-4D2D-A4C0-79F662EEE525}" destId="{24FB1312-2908-47C3-B13A-9ECE11CFFCFC}" srcOrd="0" destOrd="0" presId="urn:microsoft.com/office/officeart/2005/8/layout/hList1"/>
    <dgm:cxn modelId="{990E59A9-8D96-41A6-A51E-F49222F479C4}" type="presParOf" srcId="{CD7BFED5-DF95-4D2D-A4C0-79F662EEE525}" destId="{192724F5-B23A-46FD-8DF7-0EA308F437E7}" srcOrd="1" destOrd="0" presId="urn:microsoft.com/office/officeart/2005/8/layout/hList1"/>
    <dgm:cxn modelId="{DA9AE08A-DF43-4B5C-88B3-832C56FA6FCE}" type="presParOf" srcId="{38F86E6F-231D-4628-9565-E0DD5DDC049F}" destId="{88590FB5-5F90-49BB-A4B2-FD6B9BAC3248}" srcOrd="3" destOrd="0" presId="urn:microsoft.com/office/officeart/2005/8/layout/hList1"/>
    <dgm:cxn modelId="{FD99EC4B-ACF4-4444-A626-BDBB4820DC55}" type="presParOf" srcId="{38F86E6F-231D-4628-9565-E0DD5DDC049F}" destId="{A6066793-6A05-460C-98D9-6AFB8C105089}" srcOrd="4" destOrd="0" presId="urn:microsoft.com/office/officeart/2005/8/layout/hList1"/>
    <dgm:cxn modelId="{84BD7F6D-D634-40BB-9E13-99701E177BA7}" type="presParOf" srcId="{A6066793-6A05-460C-98D9-6AFB8C105089}" destId="{8F19A14F-703F-4349-93D8-13C1176626B5}" srcOrd="0" destOrd="0" presId="urn:microsoft.com/office/officeart/2005/8/layout/hList1"/>
    <dgm:cxn modelId="{5DF3F6CF-895A-4918-8A98-1D90D610C7A8}" type="presParOf" srcId="{A6066793-6A05-460C-98D9-6AFB8C105089}" destId="{8C7EE188-539F-405D-8C59-2A67862779C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A0083-24F3-46CA-BB8A-25222D83C33E}">
      <dsp:nvSpPr>
        <dsp:cNvPr id="0" name=""/>
        <dsp:cNvSpPr/>
      </dsp:nvSpPr>
      <dsp:spPr>
        <a:xfrm>
          <a:off x="2592422" y="594841"/>
          <a:ext cx="3959155" cy="3959155"/>
        </a:xfrm>
        <a:prstGeom prst="blockArc">
          <a:avLst>
            <a:gd name="adj1" fmla="val 11880000"/>
            <a:gd name="adj2" fmla="val 16200000"/>
            <a:gd name="adj3" fmla="val 4644"/>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42E68E-177A-4F4F-95E6-4746329BEDBF}">
      <dsp:nvSpPr>
        <dsp:cNvPr id="0" name=""/>
        <dsp:cNvSpPr/>
      </dsp:nvSpPr>
      <dsp:spPr>
        <a:xfrm>
          <a:off x="2592422" y="594841"/>
          <a:ext cx="3959155" cy="3959155"/>
        </a:xfrm>
        <a:prstGeom prst="blockArc">
          <a:avLst>
            <a:gd name="adj1" fmla="val 7560000"/>
            <a:gd name="adj2" fmla="val 11880000"/>
            <a:gd name="adj3" fmla="val 4644"/>
          </a:avLst>
        </a:prstGeom>
        <a:solidFill>
          <a:srgbClr val="2AB29F"/>
        </a:solidFill>
        <a:ln>
          <a:noFill/>
        </a:ln>
        <a:effectLst/>
      </dsp:spPr>
      <dsp:style>
        <a:lnRef idx="0">
          <a:scrgbClr r="0" g="0" b="0"/>
        </a:lnRef>
        <a:fillRef idx="1">
          <a:scrgbClr r="0" g="0" b="0"/>
        </a:fillRef>
        <a:effectRef idx="0">
          <a:scrgbClr r="0" g="0" b="0"/>
        </a:effectRef>
        <a:fontRef idx="minor">
          <a:schemeClr val="lt1"/>
        </a:fontRef>
      </dsp:style>
    </dsp:sp>
    <dsp:sp modelId="{2A79E85A-C845-42F8-944F-6467AA1A9A86}">
      <dsp:nvSpPr>
        <dsp:cNvPr id="0" name=""/>
        <dsp:cNvSpPr/>
      </dsp:nvSpPr>
      <dsp:spPr>
        <a:xfrm>
          <a:off x="2603049" y="602617"/>
          <a:ext cx="3959155" cy="3959155"/>
        </a:xfrm>
        <a:prstGeom prst="blockArc">
          <a:avLst>
            <a:gd name="adj1" fmla="val 3216606"/>
            <a:gd name="adj2" fmla="val 7583411"/>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56A9A-7A7F-4D36-B0E6-B6101A27F3A0}">
      <dsp:nvSpPr>
        <dsp:cNvPr id="0" name=""/>
        <dsp:cNvSpPr/>
      </dsp:nvSpPr>
      <dsp:spPr>
        <a:xfrm>
          <a:off x="2596557" y="607422"/>
          <a:ext cx="3959155" cy="3959155"/>
        </a:xfrm>
        <a:prstGeom prst="blockArc">
          <a:avLst>
            <a:gd name="adj1" fmla="val 20496455"/>
            <a:gd name="adj2" fmla="val 3202248"/>
            <a:gd name="adj3" fmla="val 4644"/>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04048B7D-D3DD-4D50-89E3-497052F1939D}">
      <dsp:nvSpPr>
        <dsp:cNvPr id="0" name=""/>
        <dsp:cNvSpPr/>
      </dsp:nvSpPr>
      <dsp:spPr>
        <a:xfrm>
          <a:off x="2592422" y="594841"/>
          <a:ext cx="3959155" cy="3959155"/>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E31CFF-DBD8-4798-8E06-C3C3EA1F51DD}">
      <dsp:nvSpPr>
        <dsp:cNvPr id="0" name=""/>
        <dsp:cNvSpPr/>
      </dsp:nvSpPr>
      <dsp:spPr>
        <a:xfrm>
          <a:off x="3393950" y="1369549"/>
          <a:ext cx="2356099" cy="2409739"/>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0" kern="1200" dirty="0">
              <a:solidFill>
                <a:schemeClr val="bg1"/>
              </a:solidFill>
              <a:cs typeface="Calibri Light" panose="020F0302020204030204" pitchFamily="34" charset="0"/>
            </a:rPr>
            <a:t>Benefits to Certification Bodies</a:t>
          </a:r>
          <a:endParaRPr lang="en-US" sz="2500" b="0" kern="1200" dirty="0">
            <a:solidFill>
              <a:schemeClr val="bg1"/>
            </a:solidFill>
          </a:endParaRPr>
        </a:p>
      </dsp:txBody>
      <dsp:txXfrm>
        <a:off x="3738993" y="1722447"/>
        <a:ext cx="1666013" cy="1703943"/>
      </dsp:txXfrm>
    </dsp:sp>
    <dsp:sp modelId="{356258C1-7FE3-49AB-973C-577C2D869227}">
      <dsp:nvSpPr>
        <dsp:cNvPr id="0" name=""/>
        <dsp:cNvSpPr/>
      </dsp:nvSpPr>
      <dsp:spPr>
        <a:xfrm>
          <a:off x="3933638" y="2442"/>
          <a:ext cx="1276722" cy="127672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Credibility</a:t>
          </a:r>
        </a:p>
      </dsp:txBody>
      <dsp:txXfrm>
        <a:off x="4120610" y="189414"/>
        <a:ext cx="902778" cy="902778"/>
      </dsp:txXfrm>
    </dsp:sp>
    <dsp:sp modelId="{13A713D1-4D8A-48D0-B9ED-D39640E5003A}">
      <dsp:nvSpPr>
        <dsp:cNvPr id="0" name=""/>
        <dsp:cNvSpPr/>
      </dsp:nvSpPr>
      <dsp:spPr>
        <a:xfrm>
          <a:off x="5772616" y="1338537"/>
          <a:ext cx="1276722" cy="1276722"/>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Strategic Planning</a:t>
          </a:r>
        </a:p>
      </dsp:txBody>
      <dsp:txXfrm>
        <a:off x="5959588" y="1525509"/>
        <a:ext cx="902778" cy="902778"/>
      </dsp:txXfrm>
    </dsp:sp>
    <dsp:sp modelId="{A2190C8D-71BB-4EB3-9F41-AC86A5361378}">
      <dsp:nvSpPr>
        <dsp:cNvPr id="0" name=""/>
        <dsp:cNvSpPr/>
      </dsp:nvSpPr>
      <dsp:spPr>
        <a:xfrm>
          <a:off x="5091435" y="3500391"/>
          <a:ext cx="1276722" cy="12767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Marketing</a:t>
          </a:r>
        </a:p>
      </dsp:txBody>
      <dsp:txXfrm>
        <a:off x="5278407" y="3687363"/>
        <a:ext cx="902778" cy="902778"/>
      </dsp:txXfrm>
    </dsp:sp>
    <dsp:sp modelId="{F171C66D-140C-488E-A73D-0E57A3ED3C99}">
      <dsp:nvSpPr>
        <dsp:cNvPr id="0" name=""/>
        <dsp:cNvSpPr/>
      </dsp:nvSpPr>
      <dsp:spPr>
        <a:xfrm>
          <a:off x="2797088" y="3500385"/>
          <a:ext cx="1276722" cy="1276722"/>
        </a:xfrm>
        <a:prstGeom prst="ellipse">
          <a:avLst/>
        </a:prstGeom>
        <a:solidFill>
          <a:srgbClr val="2AB2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Career Pathways</a:t>
          </a:r>
        </a:p>
      </dsp:txBody>
      <dsp:txXfrm>
        <a:off x="2984060" y="3687357"/>
        <a:ext cx="902778" cy="902778"/>
      </dsp:txXfrm>
    </dsp:sp>
    <dsp:sp modelId="{15626BE0-07E3-4493-A173-8E541281873A}">
      <dsp:nvSpPr>
        <dsp:cNvPr id="0" name=""/>
        <dsp:cNvSpPr/>
      </dsp:nvSpPr>
      <dsp:spPr>
        <a:xfrm>
          <a:off x="2094661" y="1338537"/>
          <a:ext cx="1276722" cy="127672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Visibility</a:t>
          </a:r>
        </a:p>
      </dsp:txBody>
      <dsp:txXfrm>
        <a:off x="2281633" y="1525509"/>
        <a:ext cx="902778" cy="902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C29D-D2FC-4ADB-A027-B6BC2EC164B7}">
      <dsp:nvSpPr>
        <dsp:cNvPr id="0" name=""/>
        <dsp:cNvSpPr/>
      </dsp:nvSpPr>
      <dsp:spPr>
        <a:xfrm>
          <a:off x="2684" y="728643"/>
          <a:ext cx="2617737" cy="604800"/>
        </a:xfrm>
        <a:prstGeom prst="rect">
          <a:avLst/>
        </a:prstGeom>
        <a:solidFill>
          <a:srgbClr val="F3694D"/>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Industry/Employers</a:t>
          </a:r>
        </a:p>
      </dsp:txBody>
      <dsp:txXfrm>
        <a:off x="2684" y="728643"/>
        <a:ext cx="2617737" cy="604800"/>
      </dsp:txXfrm>
    </dsp:sp>
    <dsp:sp modelId="{295E72E4-DEFA-490B-B5F2-82E4F11A601D}">
      <dsp:nvSpPr>
        <dsp:cNvPr id="0" name=""/>
        <dsp:cNvSpPr/>
      </dsp:nvSpPr>
      <dsp:spPr>
        <a:xfrm>
          <a:off x="2684" y="1333443"/>
          <a:ext cx="2617737" cy="3891037"/>
        </a:xfrm>
        <a:prstGeom prst="rect">
          <a:avLst/>
        </a:prstGeom>
        <a:solidFill>
          <a:schemeClr val="accent2">
            <a:lumMod val="60000"/>
            <a:lumOff val="4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Calibri" panose="020F0502020204030204" pitchFamily="34" charset="0"/>
              <a:cs typeface="Calibri" panose="020F0502020204030204" pitchFamily="34" charset="0"/>
            </a:rPr>
            <a:t>Understand retention and turnover in industry</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Calibri" panose="020F0502020204030204" pitchFamily="34" charset="0"/>
              <a:cs typeface="Calibri" panose="020F0502020204030204" pitchFamily="34" charset="0"/>
            </a:rPr>
            <a:t>Provide information on programs to employers for continuing professional development</a:t>
          </a:r>
        </a:p>
      </dsp:txBody>
      <dsp:txXfrm>
        <a:off x="2684" y="1333443"/>
        <a:ext cx="2617737" cy="3891037"/>
      </dsp:txXfrm>
    </dsp:sp>
    <dsp:sp modelId="{24FB1312-2908-47C3-B13A-9ECE11CFFCFC}">
      <dsp:nvSpPr>
        <dsp:cNvPr id="0" name=""/>
        <dsp:cNvSpPr/>
      </dsp:nvSpPr>
      <dsp:spPr>
        <a:xfrm>
          <a:off x="2986906" y="728643"/>
          <a:ext cx="2617737" cy="604800"/>
        </a:xfrm>
        <a:prstGeom prst="rect">
          <a:avLst/>
        </a:prstGeom>
        <a:solidFill>
          <a:srgbClr val="2AB29F"/>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Parents/Learners</a:t>
          </a:r>
        </a:p>
      </dsp:txBody>
      <dsp:txXfrm>
        <a:off x="2986906" y="728643"/>
        <a:ext cx="2617737" cy="604800"/>
      </dsp:txXfrm>
    </dsp:sp>
    <dsp:sp modelId="{192724F5-B23A-46FD-8DF7-0EA308F437E7}">
      <dsp:nvSpPr>
        <dsp:cNvPr id="0" name=""/>
        <dsp:cNvSpPr/>
      </dsp:nvSpPr>
      <dsp:spPr>
        <a:xfrm>
          <a:off x="2986906" y="1333443"/>
          <a:ext cx="2617737" cy="3891037"/>
        </a:xfrm>
        <a:prstGeom prst="rect">
          <a:avLst/>
        </a:prstGeom>
        <a:solidFill>
          <a:schemeClr val="accent6">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Calibri" panose="020F0502020204030204" pitchFamily="34" charset="0"/>
              <a:cs typeface="Calibri" panose="020F0502020204030204" pitchFamily="34" charset="0"/>
            </a:rPr>
            <a:t>Understand the labor market return on investment of education and certification programs </a:t>
          </a:r>
          <a:endParaRPr lang="en-US" sz="1800" kern="1200" dirty="0"/>
        </a:p>
        <a:p>
          <a:pPr marL="171450" lvl="1" indent="-171450" algn="l" defTabSz="800100">
            <a:lnSpc>
              <a:spcPct val="90000"/>
            </a:lnSpc>
            <a:spcBef>
              <a:spcPct val="0"/>
            </a:spcBef>
            <a:spcAft>
              <a:spcPct val="15000"/>
            </a:spcAft>
            <a:buChar char="•"/>
          </a:pPr>
          <a:r>
            <a:rPr lang="en-US" sz="1800" kern="1200" dirty="0">
              <a:solidFill>
                <a:schemeClr val="tx1">
                  <a:lumMod val="95000"/>
                  <a:lumOff val="5000"/>
                </a:schemeClr>
              </a:solidFill>
              <a:latin typeface="Calibri" panose="020F0502020204030204" pitchFamily="34" charset="0"/>
              <a:cs typeface="Calibri" panose="020F0502020204030204" pitchFamily="34" charset="0"/>
            </a:rPr>
            <a:t>Identify industries and occupations that provide living wages and career pathways </a:t>
          </a:r>
        </a:p>
      </dsp:txBody>
      <dsp:txXfrm>
        <a:off x="2986906" y="1333443"/>
        <a:ext cx="2617737" cy="3891037"/>
      </dsp:txXfrm>
    </dsp:sp>
    <dsp:sp modelId="{8F19A14F-703F-4349-93D8-13C1176626B5}">
      <dsp:nvSpPr>
        <dsp:cNvPr id="0" name=""/>
        <dsp:cNvSpPr/>
      </dsp:nvSpPr>
      <dsp:spPr>
        <a:xfrm>
          <a:off x="5971127" y="728643"/>
          <a:ext cx="2617737" cy="6048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Education/Educators</a:t>
          </a:r>
        </a:p>
      </dsp:txBody>
      <dsp:txXfrm>
        <a:off x="5971127" y="728643"/>
        <a:ext cx="2617737" cy="604800"/>
      </dsp:txXfrm>
    </dsp:sp>
    <dsp:sp modelId="{8C7EE188-539F-405D-8C59-2A67862779CA}">
      <dsp:nvSpPr>
        <dsp:cNvPr id="0" name=""/>
        <dsp:cNvSpPr/>
      </dsp:nvSpPr>
      <dsp:spPr>
        <a:xfrm>
          <a:off x="5971127" y="1333443"/>
          <a:ext cx="2617737" cy="389103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lumMod val="95000"/>
                  <a:lumOff val="5000"/>
                </a:schemeClr>
              </a:solidFill>
              <a:latin typeface="Calibri" panose="020F0502020204030204" pitchFamily="34" charset="0"/>
              <a:cs typeface="Calibri" panose="020F0502020204030204" pitchFamily="34" charset="0"/>
            </a:rPr>
            <a:t>Understand student pathways and ROI for non-degree credential programs to help student success initiatives</a:t>
          </a:r>
          <a:endParaRPr lang="en-US" sz="1700" kern="1200" dirty="0"/>
        </a:p>
        <a:p>
          <a:pPr marL="171450" lvl="1" indent="-171450" algn="l" defTabSz="755650">
            <a:lnSpc>
              <a:spcPct val="90000"/>
            </a:lnSpc>
            <a:spcBef>
              <a:spcPct val="0"/>
            </a:spcBef>
            <a:spcAft>
              <a:spcPct val="15000"/>
            </a:spcAft>
            <a:buChar char="•"/>
          </a:pPr>
          <a:r>
            <a:rPr lang="en-US" sz="1700" kern="1200" dirty="0">
              <a:solidFill>
                <a:schemeClr val="tx1">
                  <a:lumMod val="95000"/>
                  <a:lumOff val="5000"/>
                </a:schemeClr>
              </a:solidFill>
              <a:latin typeface="Calibri" panose="020F0502020204030204" pitchFamily="34" charset="0"/>
              <a:cs typeface="Calibri" panose="020F0502020204030204" pitchFamily="34" charset="0"/>
            </a:rPr>
            <a:t>Identify program improvement and expansion opportunities</a:t>
          </a:r>
        </a:p>
        <a:p>
          <a:pPr marL="171450" lvl="1" indent="-171450" algn="l" defTabSz="755650">
            <a:lnSpc>
              <a:spcPct val="90000"/>
            </a:lnSpc>
            <a:spcBef>
              <a:spcPct val="0"/>
            </a:spcBef>
            <a:spcAft>
              <a:spcPct val="15000"/>
            </a:spcAft>
            <a:buChar char="•"/>
          </a:pPr>
          <a:r>
            <a:rPr lang="en-US" sz="1700" kern="1200" dirty="0">
              <a:solidFill>
                <a:schemeClr val="tx1">
                  <a:lumMod val="95000"/>
                  <a:lumOff val="5000"/>
                </a:schemeClr>
              </a:solidFill>
              <a:latin typeface="Calibri" panose="020F0502020204030204" pitchFamily="34" charset="0"/>
              <a:cs typeface="Calibri" panose="020F0502020204030204" pitchFamily="34" charset="0"/>
            </a:rPr>
            <a:t>Support reporting needs under federal legislation such as Every Student Succeeds Act, Workforce Innovation and Opportunity Act, or grant-related programs </a:t>
          </a:r>
          <a:endParaRPr lang="en-US" sz="1700" kern="1200" dirty="0"/>
        </a:p>
      </dsp:txBody>
      <dsp:txXfrm>
        <a:off x="5971127" y="1333443"/>
        <a:ext cx="2617737" cy="389103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3BA7A-326C-4D8B-838D-AECE3E030278}" type="datetimeFigureOut">
              <a:rPr lang="en-US" smtClean="0"/>
              <a:t>3/4/2022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EA771-4334-483F-92D5-944C3C4896DE}" type="slidenum">
              <a:rPr lang="en-US" smtClean="0"/>
              <a:t>‹#›</a:t>
            </a:fld>
            <a:endParaRPr lang="en-US"/>
          </a:p>
        </p:txBody>
      </p:sp>
    </p:spTree>
    <p:extLst>
      <p:ext uri="{BB962C8B-B14F-4D97-AF65-F5344CB8AC3E}">
        <p14:creationId xmlns:p14="http://schemas.microsoft.com/office/powerpoint/2010/main" val="276180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890A7-329D-4E1C-856C-69812923790E}" type="slidenum">
              <a:rPr lang="en-US" smtClean="0"/>
              <a:t>29</a:t>
            </a:fld>
            <a:endParaRPr lang="en-US"/>
          </a:p>
        </p:txBody>
      </p:sp>
    </p:spTree>
    <p:extLst>
      <p:ext uri="{BB962C8B-B14F-4D97-AF65-F5344CB8AC3E}">
        <p14:creationId xmlns:p14="http://schemas.microsoft.com/office/powerpoint/2010/main" val="16661159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8EC765-073E-4154-ABF0-0520B2E8A2D9}"/>
              </a:ext>
            </a:extLst>
          </p:cNvPr>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FCA774A3-15F8-4158-BD68-D1227927740B}"/>
              </a:ext>
            </a:extLst>
          </p:cNvPr>
          <p:cNvPicPr>
            <a:picLocks/>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18473" t="16677" r="19779" b="33447"/>
          <a:stretch/>
        </p:blipFill>
        <p:spPr>
          <a:xfrm>
            <a:off x="-1" y="2514600"/>
            <a:ext cx="9144001" cy="4339085"/>
          </a:xfrm>
          <a:prstGeom prst="rect">
            <a:avLst/>
          </a:prstGeom>
        </p:spPr>
      </p:pic>
      <p:sp>
        <p:nvSpPr>
          <p:cNvPr id="3" name="Subtitle 2">
            <a:extLst>
              <a:ext uri="{FF2B5EF4-FFF2-40B4-BE49-F238E27FC236}">
                <a16:creationId xmlns:a16="http://schemas.microsoft.com/office/drawing/2014/main" id="{4B722293-B684-4C73-84A7-9B126E805170}"/>
              </a:ext>
            </a:extLst>
          </p:cNvPr>
          <p:cNvSpPr>
            <a:spLocks noGrp="1"/>
          </p:cNvSpPr>
          <p:nvPr>
            <p:ph type="subTitle" idx="1"/>
          </p:nvPr>
        </p:nvSpPr>
        <p:spPr>
          <a:xfrm>
            <a:off x="1885950" y="4724400"/>
            <a:ext cx="6976004" cy="1447800"/>
          </a:xfrm>
          <a:prstGeom prst="roundRect">
            <a:avLst>
              <a:gd name="adj" fmla="val 0"/>
            </a:avLst>
          </a:prstGeom>
          <a:noFill/>
          <a:ln w="57150">
            <a:noFill/>
          </a:ln>
          <a:effectLst/>
        </p:spPr>
        <p:txBody>
          <a:bodyPr tIns="91440" anchor="t">
            <a:noAutofit/>
          </a:bodyPr>
          <a:lstStyle>
            <a:lvl1pPr marL="0" indent="0" algn="l">
              <a:lnSpc>
                <a:spcPct val="80000"/>
              </a:lnSpc>
              <a:spcBef>
                <a:spcPts val="0"/>
              </a:spcBef>
              <a:buNone/>
              <a:defRPr sz="3600" b="0">
                <a:solidFill>
                  <a:schemeClr val="bg1"/>
                </a:solidFill>
                <a:effectLst>
                  <a:glow rad="228600">
                    <a:schemeClr val="tx1">
                      <a:alpha val="15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94FCFC9-013B-42AC-AE7C-0DF1D229B2E2}"/>
              </a:ext>
            </a:extLst>
          </p:cNvPr>
          <p:cNvSpPr>
            <a:spLocks noGrp="1"/>
          </p:cNvSpPr>
          <p:nvPr>
            <p:ph type="ctrTitle"/>
          </p:nvPr>
        </p:nvSpPr>
        <p:spPr>
          <a:xfrm>
            <a:off x="1885951" y="3062477"/>
            <a:ext cx="6979834" cy="1661924"/>
          </a:xfrm>
          <a:prstGeom prst="roundRect">
            <a:avLst>
              <a:gd name="adj" fmla="val 0"/>
            </a:avLst>
          </a:prstGeom>
          <a:noFill/>
        </p:spPr>
        <p:txBody>
          <a:bodyPr tIns="91440" bIns="91440" anchor="b">
            <a:noAutofit/>
          </a:bodyPr>
          <a:lstStyle>
            <a:lvl1pPr algn="l">
              <a:defRPr sz="4800" b="1">
                <a:solidFill>
                  <a:schemeClr val="bg1"/>
                </a:solidFill>
                <a:effectLst>
                  <a:glow rad="228600">
                    <a:schemeClr val="tx1">
                      <a:alpha val="20000"/>
                    </a:schemeClr>
                  </a:glow>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12" name="Group 11">
            <a:extLst>
              <a:ext uri="{FF2B5EF4-FFF2-40B4-BE49-F238E27FC236}">
                <a16:creationId xmlns:a16="http://schemas.microsoft.com/office/drawing/2014/main" id="{0B41F68A-876F-4AEE-8B46-29C84BDDA141}"/>
              </a:ext>
            </a:extLst>
          </p:cNvPr>
          <p:cNvGrpSpPr/>
          <p:nvPr userDrawn="1"/>
        </p:nvGrpSpPr>
        <p:grpSpPr>
          <a:xfrm>
            <a:off x="1638139" y="726424"/>
            <a:ext cx="5885229" cy="1061752"/>
            <a:chOff x="1066800" y="641946"/>
            <a:chExt cx="8995485" cy="1217154"/>
          </a:xfrm>
        </p:grpSpPr>
        <p:pic>
          <p:nvPicPr>
            <p:cNvPr id="7" name="Graphic 6">
              <a:extLst>
                <a:ext uri="{FF2B5EF4-FFF2-40B4-BE49-F238E27FC236}">
                  <a16:creationId xmlns:a16="http://schemas.microsoft.com/office/drawing/2014/main" id="{CAB09B08-0E8E-41B6-8445-D8D15D76A39E}"/>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066800" y="685800"/>
              <a:ext cx="3924300" cy="1135588"/>
            </a:xfrm>
            <a:prstGeom prst="rect">
              <a:avLst/>
            </a:prstGeom>
          </p:spPr>
        </p:pic>
        <p:pic>
          <p:nvPicPr>
            <p:cNvPr id="11" name="Graphic 10">
              <a:extLst>
                <a:ext uri="{FF2B5EF4-FFF2-40B4-BE49-F238E27FC236}">
                  <a16:creationId xmlns:a16="http://schemas.microsoft.com/office/drawing/2014/main" id="{4863C30E-0B7D-4C93-AD53-0C122398554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196335" y="641946"/>
              <a:ext cx="3865950" cy="1217154"/>
            </a:xfrm>
            <a:prstGeom prst="rect">
              <a:avLst/>
            </a:prstGeom>
          </p:spPr>
        </p:pic>
      </p:grpSp>
      <p:pic>
        <p:nvPicPr>
          <p:cNvPr id="19" name="Graphic 18">
            <a:extLst>
              <a:ext uri="{FF2B5EF4-FFF2-40B4-BE49-F238E27FC236}">
                <a16:creationId xmlns:a16="http://schemas.microsoft.com/office/drawing/2014/main" id="{7262AEE5-759F-49D0-AF0E-2CDAF5F483EC}"/>
              </a:ext>
            </a:extLst>
          </p:cNvPr>
          <p:cNvPicPr>
            <a:picLocks/>
          </p:cNvPicPr>
          <p:nvPr userDrawn="1"/>
        </p:nvPicPr>
        <p:blipFill>
          <a:blip r:embed="rId8">
            <a:extLst>
              <a:ext uri="{96DAC541-7B7A-43D3-8B79-37D633B846F1}">
                <asvg:svgBlip xmlns:asvg="http://schemas.microsoft.com/office/drawing/2016/SVG/main" r:embed="rId9"/>
              </a:ext>
            </a:extLst>
          </a:blip>
          <a:stretch>
            <a:fillRect/>
          </a:stretch>
        </p:blipFill>
        <p:spPr>
          <a:xfrm>
            <a:off x="278215" y="4196938"/>
            <a:ext cx="1329519" cy="974408"/>
          </a:xfrm>
          <a:prstGeom prst="rect">
            <a:avLst/>
          </a:prstGeom>
          <a:effectLst>
            <a:glow rad="127000">
              <a:schemeClr val="tx1">
                <a:alpha val="30000"/>
              </a:schemeClr>
            </a:glow>
          </a:effectLst>
        </p:spPr>
      </p:pic>
    </p:spTree>
    <p:extLst>
      <p:ext uri="{BB962C8B-B14F-4D97-AF65-F5344CB8AC3E}">
        <p14:creationId xmlns:p14="http://schemas.microsoft.com/office/powerpoint/2010/main" val="226869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0BB10-A69D-407E-A44D-E22C0A35771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Graphic 5">
            <a:extLst>
              <a:ext uri="{FF2B5EF4-FFF2-40B4-BE49-F238E27FC236}">
                <a16:creationId xmlns:a16="http://schemas.microsoft.com/office/drawing/2014/main" id="{966C567D-9EDC-4448-B2AD-0ECDE62C63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09850" y="2667000"/>
            <a:ext cx="3924300" cy="1524000"/>
          </a:xfrm>
          <a:prstGeom prst="rect">
            <a:avLst/>
          </a:prstGeom>
        </p:spPr>
      </p:pic>
    </p:spTree>
    <p:extLst>
      <p:ext uri="{BB962C8B-B14F-4D97-AF65-F5344CB8AC3E}">
        <p14:creationId xmlns:p14="http://schemas.microsoft.com/office/powerpoint/2010/main" val="22400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2268-D82B-47B1-9881-F5ECDBEA5F62}"/>
              </a:ext>
            </a:extLst>
          </p:cNvPr>
          <p:cNvSpPr>
            <a:spLocks noGrp="1"/>
          </p:cNvSpPr>
          <p:nvPr>
            <p:ph type="title"/>
          </p:nvPr>
        </p:nvSpPr>
        <p:spPr>
          <a:xfrm>
            <a:off x="971549" y="0"/>
            <a:ext cx="6972301" cy="1447798"/>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5E5EE5-E822-4353-9B74-4DC86AB2C016}"/>
              </a:ext>
            </a:extLst>
          </p:cNvPr>
          <p:cNvSpPr>
            <a:spLocks noGrp="1"/>
          </p:cNvSpPr>
          <p:nvPr>
            <p:ph idx="1"/>
          </p:nvPr>
        </p:nvSpPr>
        <p:spPr>
          <a:xfrm>
            <a:off x="0" y="1447799"/>
            <a:ext cx="9144000" cy="4800601"/>
          </a:xfrm>
        </p:spPr>
        <p:txBody>
          <a:bodyPr/>
          <a:lstStyle>
            <a:lvl1pPr marL="230188" indent="0">
              <a:defRPr>
                <a:solidFill>
                  <a:srgbClr val="0A192B"/>
                </a:solidFill>
              </a:defRPr>
            </a:lvl1pPr>
            <a:lvl2pPr>
              <a:defRPr>
                <a:solidFill>
                  <a:srgbClr val="0A192B"/>
                </a:solidFill>
              </a:defRPr>
            </a:lvl2pPr>
            <a:lvl3pPr>
              <a:defRPr>
                <a:solidFill>
                  <a:srgbClr val="0A192B"/>
                </a:solidFill>
              </a:defRPr>
            </a:lvl3p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1D425415-8809-4947-970E-E303A874EFD2}"/>
              </a:ext>
            </a:extLst>
          </p:cNvPr>
          <p:cNvSpPr>
            <a:spLocks noGrp="1"/>
          </p:cNvSpPr>
          <p:nvPr>
            <p:ph type="ftr" sz="quarter" idx="11"/>
          </p:nvPr>
        </p:nvSpPr>
        <p:spPr/>
        <p:txBody>
          <a:bodyPr/>
          <a:lstStyle/>
          <a:p>
            <a:r>
              <a:rPr lang="en-US"/>
              <a:t>Presentation by Workcred, Professional Testing, and BCSP March 22, 2022</a:t>
            </a:r>
          </a:p>
        </p:txBody>
      </p:sp>
      <p:sp>
        <p:nvSpPr>
          <p:cNvPr id="6" name="Slide Number Placeholder 5">
            <a:extLst>
              <a:ext uri="{FF2B5EF4-FFF2-40B4-BE49-F238E27FC236}">
                <a16:creationId xmlns:a16="http://schemas.microsoft.com/office/drawing/2014/main" id="{FFFD8CE8-FC71-4935-9688-D16E5035C322}"/>
              </a:ext>
            </a:extLst>
          </p:cNvPr>
          <p:cNvSpPr>
            <a:spLocks noGrp="1"/>
          </p:cNvSpPr>
          <p:nvPr>
            <p:ph type="sldNum" sz="quarter" idx="12"/>
          </p:nvPr>
        </p:nvSpPr>
        <p:spPr/>
        <p:txBody>
          <a:bodyPr/>
          <a:lstStyle>
            <a:lvl1pPr algn="ctr">
              <a:defRPr/>
            </a:lvl1pPr>
          </a:lstStyle>
          <a:p>
            <a:fld id="{17A38C66-BF83-46E8-8BFA-E30DC1102304}" type="slidenum">
              <a:rPr lang="en-US" smtClean="0"/>
              <a:pPr/>
              <a:t>‹#›</a:t>
            </a:fld>
            <a:endParaRPr lang="en-US"/>
          </a:p>
        </p:txBody>
      </p:sp>
    </p:spTree>
    <p:extLst>
      <p:ext uri="{BB962C8B-B14F-4D97-AF65-F5344CB8AC3E}">
        <p14:creationId xmlns:p14="http://schemas.microsoft.com/office/powerpoint/2010/main" val="110034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85-7325-45BF-A8C6-9334A764FEEA}"/>
              </a:ext>
            </a:extLst>
          </p:cNvPr>
          <p:cNvSpPr>
            <a:spLocks noGrp="1"/>
          </p:cNvSpPr>
          <p:nvPr>
            <p:ph type="title"/>
          </p:nvPr>
        </p:nvSpPr>
        <p:spPr>
          <a:xfrm>
            <a:off x="971550" y="0"/>
            <a:ext cx="6972301" cy="1447798"/>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88C4345-5342-4D1B-9310-836CC62AAE57}"/>
              </a:ext>
            </a:extLst>
          </p:cNvPr>
          <p:cNvSpPr>
            <a:spLocks noGrp="1"/>
          </p:cNvSpPr>
          <p:nvPr>
            <p:ph sz="half" idx="1" hasCustomPrompt="1"/>
          </p:nvPr>
        </p:nvSpPr>
        <p:spPr>
          <a:xfrm>
            <a:off x="0" y="1447798"/>
            <a:ext cx="4572000" cy="4800602"/>
          </a:xfrm>
        </p:spPr>
        <p:txBody>
          <a:bodyPr/>
          <a:lstStyle>
            <a:lvl1pPr marL="230188" indent="0">
              <a:spcBef>
                <a:spcPts val="400"/>
              </a:spcBef>
              <a:spcAft>
                <a:spcPts val="400"/>
              </a:spcAft>
              <a:defRPr>
                <a:solidFill>
                  <a:srgbClr val="0A192B"/>
                </a:solidFill>
              </a:defRPr>
            </a:lvl1pPr>
            <a:lvl2pPr>
              <a:spcBef>
                <a:spcPts val="400"/>
              </a:spcBef>
              <a:spcAft>
                <a:spcPts val="400"/>
              </a:spcAft>
              <a:defRPr>
                <a:solidFill>
                  <a:srgbClr val="0A192B"/>
                </a:solidFill>
              </a:defRPr>
            </a:lvl2pPr>
            <a:lvl3pPr>
              <a:spcBef>
                <a:spcPts val="400"/>
              </a:spcBef>
              <a:spcAft>
                <a:spcPts val="400"/>
              </a:spcAft>
              <a:defRPr>
                <a:solidFill>
                  <a:srgbClr val="0A192B"/>
                </a:solidFill>
              </a:defRPr>
            </a:lvl3pPr>
            <a:lvl4pPr>
              <a:spcBef>
                <a:spcPts val="400"/>
              </a:spcBef>
              <a:spcAft>
                <a:spcPts val="400"/>
              </a:spcAft>
              <a:defRPr>
                <a:solidFill>
                  <a:srgbClr val="0A192B"/>
                </a:solidFill>
              </a:defRPr>
            </a:lvl4pPr>
            <a:lvl5pPr>
              <a:spcBef>
                <a:spcPts val="400"/>
              </a:spcBef>
              <a:spcAft>
                <a:spcPts val="400"/>
              </a:spcAft>
              <a:defRPr>
                <a:solidFill>
                  <a:srgbClr val="0A192B"/>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CD249572-E29C-4B58-B180-A8E79263DB17}"/>
              </a:ext>
            </a:extLst>
          </p:cNvPr>
          <p:cNvSpPr>
            <a:spLocks noGrp="1"/>
          </p:cNvSpPr>
          <p:nvPr>
            <p:ph sz="half" idx="2" hasCustomPrompt="1"/>
          </p:nvPr>
        </p:nvSpPr>
        <p:spPr>
          <a:xfrm>
            <a:off x="4572000" y="1447798"/>
            <a:ext cx="4572000" cy="4800602"/>
          </a:xfrm>
        </p:spPr>
        <p:txBody>
          <a:bodyPr/>
          <a:lstStyle>
            <a:lvl1pPr marL="230188" indent="0">
              <a:spcBef>
                <a:spcPts val="400"/>
              </a:spcBef>
              <a:spcAft>
                <a:spcPts val="400"/>
              </a:spcAft>
              <a:defRPr>
                <a:solidFill>
                  <a:srgbClr val="0A192B"/>
                </a:solidFill>
              </a:defRPr>
            </a:lvl1pPr>
            <a:lvl2pPr>
              <a:spcBef>
                <a:spcPts val="400"/>
              </a:spcBef>
              <a:spcAft>
                <a:spcPts val="400"/>
              </a:spcAft>
              <a:defRPr>
                <a:solidFill>
                  <a:srgbClr val="0A192B"/>
                </a:solidFill>
              </a:defRPr>
            </a:lvl2pPr>
            <a:lvl3pPr>
              <a:spcBef>
                <a:spcPts val="400"/>
              </a:spcBef>
              <a:spcAft>
                <a:spcPts val="400"/>
              </a:spcAft>
              <a:defRPr>
                <a:solidFill>
                  <a:srgbClr val="0A192B"/>
                </a:solidFill>
              </a:defRPr>
            </a:lvl3pPr>
            <a:lvl4pPr>
              <a:spcBef>
                <a:spcPts val="400"/>
              </a:spcBef>
              <a:spcAft>
                <a:spcPts val="400"/>
              </a:spcAft>
              <a:defRPr>
                <a:solidFill>
                  <a:srgbClr val="0A192B"/>
                </a:solidFill>
              </a:defRPr>
            </a:lvl4pPr>
            <a:lvl5pPr>
              <a:spcBef>
                <a:spcPts val="400"/>
              </a:spcBef>
              <a:spcAft>
                <a:spcPts val="400"/>
              </a:spcAft>
              <a:defRPr>
                <a:solidFill>
                  <a:srgbClr val="0A192B"/>
                </a:solidFill>
              </a:defRPr>
            </a:lvl5pPr>
          </a:lstStyle>
          <a:p>
            <a:pPr lvl="0"/>
            <a:r>
              <a:rPr lang="en-US" dirty="0"/>
              <a:t>Edit Master text styles</a:t>
            </a:r>
          </a:p>
          <a:p>
            <a:pPr lvl="1"/>
            <a:r>
              <a:rPr lang="en-US" dirty="0"/>
              <a:t>Second level</a:t>
            </a:r>
          </a:p>
          <a:p>
            <a:pPr lvl="2"/>
            <a:r>
              <a:rPr lang="en-US" dirty="0"/>
              <a:t>Third level</a:t>
            </a:r>
          </a:p>
        </p:txBody>
      </p:sp>
      <p:sp>
        <p:nvSpPr>
          <p:cNvPr id="6" name="Footer Placeholder 5">
            <a:extLst>
              <a:ext uri="{FF2B5EF4-FFF2-40B4-BE49-F238E27FC236}">
                <a16:creationId xmlns:a16="http://schemas.microsoft.com/office/drawing/2014/main" id="{BE18F0BD-77A1-408A-B118-5C7F1C07411F}"/>
              </a:ext>
            </a:extLst>
          </p:cNvPr>
          <p:cNvSpPr>
            <a:spLocks noGrp="1"/>
          </p:cNvSpPr>
          <p:nvPr>
            <p:ph type="ftr" sz="quarter" idx="11"/>
          </p:nvPr>
        </p:nvSpPr>
        <p:spPr/>
        <p:txBody>
          <a:bodyPr/>
          <a:lstStyle/>
          <a:p>
            <a:r>
              <a:rPr lang="en-US"/>
              <a:t>Presentation by Workcred, Professional Testing, and BCSP March 22, 2022</a:t>
            </a:r>
          </a:p>
        </p:txBody>
      </p:sp>
      <p:sp>
        <p:nvSpPr>
          <p:cNvPr id="7" name="Slide Number Placeholder 6">
            <a:extLst>
              <a:ext uri="{FF2B5EF4-FFF2-40B4-BE49-F238E27FC236}">
                <a16:creationId xmlns:a16="http://schemas.microsoft.com/office/drawing/2014/main" id="{491CE10D-139B-41CE-9665-FDC99D7742DF}"/>
              </a:ext>
            </a:extLst>
          </p:cNvPr>
          <p:cNvSpPr>
            <a:spLocks noGrp="1"/>
          </p:cNvSpPr>
          <p:nvPr>
            <p:ph type="sldNum" sz="quarter" idx="12"/>
          </p:nvPr>
        </p:nvSpPr>
        <p:spPr/>
        <p:txBody>
          <a:bodyPr/>
          <a:lstStyle>
            <a:lvl1pPr algn="ctr">
              <a:defRPr/>
            </a:lvl1pPr>
          </a:lstStyle>
          <a:p>
            <a:fld id="{17A38C66-BF83-46E8-8BFA-E30DC1102304}" type="slidenum">
              <a:rPr lang="en-US" smtClean="0"/>
              <a:pPr/>
              <a:t>‹#›</a:t>
            </a:fld>
            <a:endParaRPr lang="en-US"/>
          </a:p>
        </p:txBody>
      </p:sp>
    </p:spTree>
    <p:extLst>
      <p:ext uri="{BB962C8B-B14F-4D97-AF65-F5344CB8AC3E}">
        <p14:creationId xmlns:p14="http://schemas.microsoft.com/office/powerpoint/2010/main" val="193114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8C5F3-7E81-4738-A098-0BFA7D75545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 y="-1"/>
            <a:ext cx="9144001" cy="6858001"/>
          </a:xfrm>
          <a:prstGeom prst="rect">
            <a:avLst/>
          </a:prstGeom>
        </p:spPr>
      </p:pic>
      <p:sp>
        <p:nvSpPr>
          <p:cNvPr id="3" name="Content Placeholder 2">
            <a:extLst>
              <a:ext uri="{FF2B5EF4-FFF2-40B4-BE49-F238E27FC236}">
                <a16:creationId xmlns:a16="http://schemas.microsoft.com/office/drawing/2014/main" id="{2E5E5EE5-E822-4353-9B74-4DC86AB2C016}"/>
              </a:ext>
            </a:extLst>
          </p:cNvPr>
          <p:cNvSpPr>
            <a:spLocks noGrp="1"/>
          </p:cNvSpPr>
          <p:nvPr>
            <p:ph idx="1"/>
          </p:nvPr>
        </p:nvSpPr>
        <p:spPr>
          <a:xfrm>
            <a:off x="0" y="304800"/>
            <a:ext cx="9143999" cy="6248400"/>
          </a:xfrm>
        </p:spPr>
        <p:txBody>
          <a:bodyPr/>
          <a:lstStyle>
            <a:lvl1pPr marL="169863" indent="0">
              <a:defRPr>
                <a:solidFill>
                  <a:srgbClr val="0A192B"/>
                </a:solidFill>
              </a:defRPr>
            </a:lvl1pPr>
            <a:lvl2pPr>
              <a:defRPr>
                <a:solidFill>
                  <a:srgbClr val="0A192B"/>
                </a:solidFill>
              </a:defRPr>
            </a:lvl2pPr>
            <a:lvl3pPr>
              <a:defRPr>
                <a:solidFill>
                  <a:srgbClr val="0A192B"/>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305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2268-D82B-47B1-9881-F5ECDBEA5F62}"/>
              </a:ext>
            </a:extLst>
          </p:cNvPr>
          <p:cNvSpPr>
            <a:spLocks noGrp="1"/>
          </p:cNvSpPr>
          <p:nvPr>
            <p:ph type="title"/>
          </p:nvPr>
        </p:nvSpPr>
        <p:spPr>
          <a:xfrm>
            <a:off x="971549" y="0"/>
            <a:ext cx="6972301" cy="1447798"/>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E5E5EE5-E822-4353-9B74-4DC86AB2C016}"/>
              </a:ext>
            </a:extLst>
          </p:cNvPr>
          <p:cNvSpPr>
            <a:spLocks noGrp="1"/>
          </p:cNvSpPr>
          <p:nvPr>
            <p:ph idx="1"/>
          </p:nvPr>
        </p:nvSpPr>
        <p:spPr>
          <a:xfrm>
            <a:off x="0" y="1447799"/>
            <a:ext cx="9144000" cy="4800601"/>
          </a:xfrm>
          <a:noFill/>
        </p:spPr>
        <p:txBody>
          <a:bodyPr/>
          <a:lstStyle>
            <a:lvl1pPr marL="230188" indent="0">
              <a:defRPr>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1D425415-8809-4947-970E-E303A874EFD2}"/>
              </a:ext>
            </a:extLst>
          </p:cNvPr>
          <p:cNvSpPr>
            <a:spLocks noGrp="1"/>
          </p:cNvSpPr>
          <p:nvPr>
            <p:ph type="ftr" sz="quarter" idx="11"/>
          </p:nvPr>
        </p:nvSpPr>
        <p:spPr/>
        <p:txBody>
          <a:bodyPr/>
          <a:lstStyle/>
          <a:p>
            <a:r>
              <a:rPr lang="en-US"/>
              <a:t>Presentation by Workcred, Professional Testing, and BCSP March 22, 2022</a:t>
            </a:r>
          </a:p>
        </p:txBody>
      </p:sp>
      <p:sp>
        <p:nvSpPr>
          <p:cNvPr id="6" name="Slide Number Placeholder 5">
            <a:extLst>
              <a:ext uri="{FF2B5EF4-FFF2-40B4-BE49-F238E27FC236}">
                <a16:creationId xmlns:a16="http://schemas.microsoft.com/office/drawing/2014/main" id="{FFFD8CE8-FC71-4935-9688-D16E5035C322}"/>
              </a:ext>
            </a:extLst>
          </p:cNvPr>
          <p:cNvSpPr>
            <a:spLocks noGrp="1"/>
          </p:cNvSpPr>
          <p:nvPr>
            <p:ph type="sldNum" sz="quarter" idx="12"/>
          </p:nvPr>
        </p:nvSpPr>
        <p:spPr/>
        <p:txBody>
          <a:bodyPr/>
          <a:lstStyle>
            <a:lvl1pPr algn="ctr">
              <a:defRPr/>
            </a:lvl1pPr>
          </a:lstStyle>
          <a:p>
            <a:fld id="{17A38C66-BF83-46E8-8BFA-E30DC1102304}" type="slidenum">
              <a:rPr lang="en-US" smtClean="0"/>
              <a:pPr/>
              <a:t>‹#›</a:t>
            </a:fld>
            <a:endParaRPr lang="en-US"/>
          </a:p>
        </p:txBody>
      </p:sp>
    </p:spTree>
    <p:extLst>
      <p:ext uri="{BB962C8B-B14F-4D97-AF65-F5344CB8AC3E}">
        <p14:creationId xmlns:p14="http://schemas.microsoft.com/office/powerpoint/2010/main" val="24635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C985-7325-45BF-A8C6-9334A764FEEA}"/>
              </a:ext>
            </a:extLst>
          </p:cNvPr>
          <p:cNvSpPr>
            <a:spLocks noGrp="1"/>
          </p:cNvSpPr>
          <p:nvPr>
            <p:ph type="title"/>
          </p:nvPr>
        </p:nvSpPr>
        <p:spPr>
          <a:xfrm>
            <a:off x="971550" y="0"/>
            <a:ext cx="6972301" cy="1447798"/>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88C4345-5342-4D1B-9310-836CC62AAE57}"/>
              </a:ext>
            </a:extLst>
          </p:cNvPr>
          <p:cNvSpPr>
            <a:spLocks noGrp="1"/>
          </p:cNvSpPr>
          <p:nvPr>
            <p:ph sz="half" idx="1" hasCustomPrompt="1"/>
          </p:nvPr>
        </p:nvSpPr>
        <p:spPr>
          <a:xfrm>
            <a:off x="0" y="1447798"/>
            <a:ext cx="4572000" cy="4800602"/>
          </a:xfrm>
          <a:noFill/>
        </p:spPr>
        <p:txBody>
          <a:bodyPr/>
          <a:lstStyle>
            <a:lvl1pPr marL="230188" indent="0">
              <a:spcBef>
                <a:spcPts val="400"/>
              </a:spcBef>
              <a:spcAft>
                <a:spcPts val="400"/>
              </a:spcAft>
              <a:defRPr>
                <a:solidFill>
                  <a:schemeClr val="bg1"/>
                </a:solidFill>
              </a:defRPr>
            </a:lvl1pPr>
            <a:lvl2pPr>
              <a:spcBef>
                <a:spcPts val="400"/>
              </a:spcBef>
              <a:spcAft>
                <a:spcPts val="400"/>
              </a:spcAft>
              <a:defRPr>
                <a:solidFill>
                  <a:schemeClr val="bg1"/>
                </a:solidFill>
              </a:defRPr>
            </a:lvl2pPr>
            <a:lvl3pPr>
              <a:spcBef>
                <a:spcPts val="400"/>
              </a:spcBef>
              <a:spcAft>
                <a:spcPts val="400"/>
              </a:spcAft>
              <a:defRPr>
                <a:solidFill>
                  <a:schemeClr val="bg1"/>
                </a:solidFill>
              </a:defRPr>
            </a:lvl3pPr>
            <a:lvl4pPr>
              <a:spcBef>
                <a:spcPts val="400"/>
              </a:spcBef>
              <a:spcAft>
                <a:spcPts val="400"/>
              </a:spcAft>
              <a:defRPr>
                <a:solidFill>
                  <a:srgbClr val="0A192B"/>
                </a:solidFill>
              </a:defRPr>
            </a:lvl4pPr>
            <a:lvl5pPr>
              <a:spcBef>
                <a:spcPts val="400"/>
              </a:spcBef>
              <a:spcAft>
                <a:spcPts val="400"/>
              </a:spcAft>
              <a:defRPr>
                <a:solidFill>
                  <a:srgbClr val="0A192B"/>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CD249572-E29C-4B58-B180-A8E79263DB17}"/>
              </a:ext>
            </a:extLst>
          </p:cNvPr>
          <p:cNvSpPr>
            <a:spLocks noGrp="1"/>
          </p:cNvSpPr>
          <p:nvPr>
            <p:ph sz="half" idx="2" hasCustomPrompt="1"/>
          </p:nvPr>
        </p:nvSpPr>
        <p:spPr>
          <a:xfrm>
            <a:off x="4572000" y="1447798"/>
            <a:ext cx="4572000" cy="4800602"/>
          </a:xfrm>
          <a:noFill/>
        </p:spPr>
        <p:txBody>
          <a:bodyPr/>
          <a:lstStyle>
            <a:lvl1pPr marL="230188" indent="0">
              <a:spcBef>
                <a:spcPts val="400"/>
              </a:spcBef>
              <a:spcAft>
                <a:spcPts val="400"/>
              </a:spcAft>
              <a:defRPr>
                <a:solidFill>
                  <a:schemeClr val="bg1"/>
                </a:solidFill>
              </a:defRPr>
            </a:lvl1pPr>
            <a:lvl2pPr>
              <a:spcBef>
                <a:spcPts val="400"/>
              </a:spcBef>
              <a:spcAft>
                <a:spcPts val="400"/>
              </a:spcAft>
              <a:defRPr>
                <a:solidFill>
                  <a:schemeClr val="bg1"/>
                </a:solidFill>
              </a:defRPr>
            </a:lvl2pPr>
            <a:lvl3pPr>
              <a:spcBef>
                <a:spcPts val="400"/>
              </a:spcBef>
              <a:spcAft>
                <a:spcPts val="400"/>
              </a:spcAft>
              <a:defRPr>
                <a:solidFill>
                  <a:schemeClr val="bg1"/>
                </a:solidFill>
              </a:defRPr>
            </a:lvl3pPr>
            <a:lvl4pPr>
              <a:spcBef>
                <a:spcPts val="400"/>
              </a:spcBef>
              <a:spcAft>
                <a:spcPts val="400"/>
              </a:spcAft>
              <a:defRPr>
                <a:solidFill>
                  <a:srgbClr val="0A192B"/>
                </a:solidFill>
              </a:defRPr>
            </a:lvl4pPr>
            <a:lvl5pPr>
              <a:spcBef>
                <a:spcPts val="400"/>
              </a:spcBef>
              <a:spcAft>
                <a:spcPts val="400"/>
              </a:spcAft>
              <a:defRPr>
                <a:solidFill>
                  <a:srgbClr val="0A192B"/>
                </a:solidFill>
              </a:defRPr>
            </a:lvl5pPr>
          </a:lstStyle>
          <a:p>
            <a:pPr lvl="0"/>
            <a:r>
              <a:rPr lang="en-US" dirty="0"/>
              <a:t>Edit Master text styles</a:t>
            </a:r>
          </a:p>
          <a:p>
            <a:pPr lvl="1"/>
            <a:r>
              <a:rPr lang="en-US" dirty="0"/>
              <a:t>Second level</a:t>
            </a:r>
          </a:p>
          <a:p>
            <a:pPr lvl="2"/>
            <a:r>
              <a:rPr lang="en-US" dirty="0"/>
              <a:t>Third level</a:t>
            </a:r>
          </a:p>
        </p:txBody>
      </p:sp>
      <p:sp>
        <p:nvSpPr>
          <p:cNvPr id="6" name="Footer Placeholder 5">
            <a:extLst>
              <a:ext uri="{FF2B5EF4-FFF2-40B4-BE49-F238E27FC236}">
                <a16:creationId xmlns:a16="http://schemas.microsoft.com/office/drawing/2014/main" id="{BE18F0BD-77A1-408A-B118-5C7F1C07411F}"/>
              </a:ext>
            </a:extLst>
          </p:cNvPr>
          <p:cNvSpPr>
            <a:spLocks noGrp="1"/>
          </p:cNvSpPr>
          <p:nvPr>
            <p:ph type="ftr" sz="quarter" idx="11"/>
          </p:nvPr>
        </p:nvSpPr>
        <p:spPr/>
        <p:txBody>
          <a:bodyPr/>
          <a:lstStyle/>
          <a:p>
            <a:r>
              <a:rPr lang="en-US"/>
              <a:t>Presentation by Workcred, Professional Testing, and BCSP March 22, 2022</a:t>
            </a:r>
          </a:p>
        </p:txBody>
      </p:sp>
      <p:sp>
        <p:nvSpPr>
          <p:cNvPr id="7" name="Slide Number Placeholder 6">
            <a:extLst>
              <a:ext uri="{FF2B5EF4-FFF2-40B4-BE49-F238E27FC236}">
                <a16:creationId xmlns:a16="http://schemas.microsoft.com/office/drawing/2014/main" id="{491CE10D-139B-41CE-9665-FDC99D7742DF}"/>
              </a:ext>
            </a:extLst>
          </p:cNvPr>
          <p:cNvSpPr>
            <a:spLocks noGrp="1"/>
          </p:cNvSpPr>
          <p:nvPr>
            <p:ph type="sldNum" sz="quarter" idx="12"/>
          </p:nvPr>
        </p:nvSpPr>
        <p:spPr/>
        <p:txBody>
          <a:bodyPr/>
          <a:lstStyle>
            <a:lvl1pPr algn="ctr">
              <a:defRPr/>
            </a:lvl1pPr>
          </a:lstStyle>
          <a:p>
            <a:fld id="{17A38C66-BF83-46E8-8BFA-E30DC1102304}" type="slidenum">
              <a:rPr lang="en-US" smtClean="0"/>
              <a:pPr/>
              <a:t>‹#›</a:t>
            </a:fld>
            <a:endParaRPr lang="en-US"/>
          </a:p>
        </p:txBody>
      </p:sp>
    </p:spTree>
    <p:extLst>
      <p:ext uri="{BB962C8B-B14F-4D97-AF65-F5344CB8AC3E}">
        <p14:creationId xmlns:p14="http://schemas.microsoft.com/office/powerpoint/2010/main" val="34998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0A2CD6-13BC-402C-980B-6FAA18C0BE24}"/>
              </a:ext>
            </a:extLst>
          </p:cNvPr>
          <p:cNvPicPr>
            <a:picLocks/>
          </p:cNvPicPr>
          <p:nvPr userDrawn="1"/>
        </p:nvPicPr>
        <p:blipFill rotWithShape="1">
          <a:blip r:embed="rId2">
            <a:extLst>
              <a:ext uri="{28A0092B-C50C-407E-A947-70E740481C1C}">
                <a14:useLocalDpi xmlns:a14="http://schemas.microsoft.com/office/drawing/2010/main"/>
              </a:ext>
            </a:extLst>
          </a:blip>
          <a:srcRect r="25373"/>
          <a:stretch/>
        </p:blipFill>
        <p:spPr>
          <a:xfrm>
            <a:off x="-2" y="-1"/>
            <a:ext cx="9144000" cy="6858001"/>
          </a:xfrm>
          <a:prstGeom prst="rect">
            <a:avLst/>
          </a:prstGeom>
          <a:ln>
            <a:noFill/>
          </a:ln>
        </p:spPr>
      </p:pic>
      <p:sp>
        <p:nvSpPr>
          <p:cNvPr id="3" name="Content Placeholder 2">
            <a:extLst>
              <a:ext uri="{FF2B5EF4-FFF2-40B4-BE49-F238E27FC236}">
                <a16:creationId xmlns:a16="http://schemas.microsoft.com/office/drawing/2014/main" id="{2E5E5EE5-E822-4353-9B74-4DC86AB2C016}"/>
              </a:ext>
            </a:extLst>
          </p:cNvPr>
          <p:cNvSpPr>
            <a:spLocks noGrp="1"/>
          </p:cNvSpPr>
          <p:nvPr>
            <p:ph idx="1"/>
          </p:nvPr>
        </p:nvSpPr>
        <p:spPr>
          <a:xfrm>
            <a:off x="0" y="304800"/>
            <a:ext cx="9143999" cy="6248400"/>
          </a:xfrm>
          <a:noFill/>
        </p:spPr>
        <p:txBody>
          <a:bodyPr/>
          <a:lstStyle>
            <a:lvl1pPr marL="169863" indent="0">
              <a:defRPr>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86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5059E-C3C7-416E-9EA7-3A903EAAD4CC}"/>
              </a:ext>
            </a:extLst>
          </p:cNvPr>
          <p:cNvPicPr>
            <a:picLocks/>
          </p:cNvPicPr>
          <p:nvPr userDrawn="1"/>
        </p:nvPicPr>
        <p:blipFill rotWithShape="1">
          <a:blip r:embed="rId2">
            <a:extLst>
              <a:ext uri="{28A0092B-C50C-407E-A947-70E740481C1C}">
                <a14:useLocalDpi xmlns:a14="http://schemas.microsoft.com/office/drawing/2010/main"/>
              </a:ext>
            </a:extLst>
          </a:blip>
          <a:srcRect r="25373"/>
          <a:stretch/>
        </p:blipFill>
        <p:spPr>
          <a:xfrm>
            <a:off x="-2" y="-1"/>
            <a:ext cx="9144000" cy="6858001"/>
          </a:xfrm>
          <a:prstGeom prst="rect">
            <a:avLst/>
          </a:prstGeom>
          <a:ln>
            <a:noFill/>
          </a:ln>
        </p:spPr>
      </p:pic>
      <p:sp>
        <p:nvSpPr>
          <p:cNvPr id="3" name="Content Placeholder 2">
            <a:extLst>
              <a:ext uri="{FF2B5EF4-FFF2-40B4-BE49-F238E27FC236}">
                <a16:creationId xmlns:a16="http://schemas.microsoft.com/office/drawing/2014/main" id="{2E5E5EE5-E822-4353-9B74-4DC86AB2C016}"/>
              </a:ext>
            </a:extLst>
          </p:cNvPr>
          <p:cNvSpPr>
            <a:spLocks noGrp="1"/>
          </p:cNvSpPr>
          <p:nvPr>
            <p:ph idx="1" hasCustomPrompt="1"/>
          </p:nvPr>
        </p:nvSpPr>
        <p:spPr>
          <a:xfrm>
            <a:off x="257174" y="304800"/>
            <a:ext cx="8629650" cy="6248400"/>
          </a:xfrm>
          <a:noFill/>
        </p:spPr>
        <p:txBody>
          <a:bodyPr anchor="ctr">
            <a:normAutofit/>
          </a:bodyPr>
          <a:lstStyle>
            <a:lvl1pPr marL="169863" indent="0" algn="ctr">
              <a:defRPr sz="4800">
                <a:solidFill>
                  <a:schemeClr val="bg1"/>
                </a:solidFill>
              </a:defRPr>
            </a:lvl1pPr>
            <a:lvl2pPr>
              <a:defRPr>
                <a:solidFill>
                  <a:schemeClr val="bg1"/>
                </a:solidFill>
              </a:defRPr>
            </a:lvl2pPr>
            <a:lvl3pPr>
              <a:defRPr>
                <a:solidFill>
                  <a:schemeClr val="bg1"/>
                </a:solidFill>
              </a:defRPr>
            </a:lvl3pPr>
          </a:lstStyle>
          <a:p>
            <a:pPr lvl="0"/>
            <a:r>
              <a:rPr lang="en-US" dirty="0"/>
              <a:t>Edit Master text styles</a:t>
            </a:r>
          </a:p>
        </p:txBody>
      </p:sp>
    </p:spTree>
    <p:extLst>
      <p:ext uri="{BB962C8B-B14F-4D97-AF65-F5344CB8AC3E}">
        <p14:creationId xmlns:p14="http://schemas.microsoft.com/office/powerpoint/2010/main" val="116232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F5B8D-8B48-4755-87D7-891F65751C2D}"/>
              </a:ext>
            </a:extLst>
          </p:cNvPr>
          <p:cNvPicPr>
            <a:picLocks/>
          </p:cNvPicPr>
          <p:nvPr userDrawn="1"/>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l="19126" t="-69" r="19126" b="21319"/>
          <a:stretch/>
        </p:blipFill>
        <p:spPr>
          <a:xfrm>
            <a:off x="0" y="-1"/>
            <a:ext cx="9144000" cy="6858001"/>
          </a:xfrm>
          <a:prstGeom prst="rect">
            <a:avLst/>
          </a:prstGeom>
          <a:ln>
            <a:noFill/>
          </a:ln>
        </p:spPr>
      </p:pic>
      <p:pic>
        <p:nvPicPr>
          <p:cNvPr id="5" name="Graphic 4">
            <a:extLst>
              <a:ext uri="{FF2B5EF4-FFF2-40B4-BE49-F238E27FC236}">
                <a16:creationId xmlns:a16="http://schemas.microsoft.com/office/drawing/2014/main" id="{095DC569-09FE-4B3B-AF24-AB0DD9132E00}"/>
              </a:ext>
            </a:extLst>
          </p:cNvPr>
          <p:cNvPicPr>
            <a:picLocks/>
          </p:cNvPicPr>
          <p:nvPr userDrawn="1"/>
        </p:nvPicPr>
        <p:blipFill>
          <a:blip r:embed="rId4">
            <a:extLst>
              <a:ext uri="{96DAC541-7B7A-43D3-8B79-37D633B846F1}">
                <asvg:svgBlip xmlns:asvg="http://schemas.microsoft.com/office/drawing/2016/SVG/main" r:embed="rId5"/>
              </a:ext>
            </a:extLst>
          </a:blip>
          <a:stretch>
            <a:fillRect/>
          </a:stretch>
        </p:blipFill>
        <p:spPr>
          <a:xfrm>
            <a:off x="1193006" y="2982514"/>
            <a:ext cx="6757988" cy="892969"/>
          </a:xfrm>
          <a:prstGeom prst="rect">
            <a:avLst/>
          </a:prstGeom>
          <a:effectLst>
            <a:glow rad="88900">
              <a:schemeClr val="tx1">
                <a:alpha val="15000"/>
              </a:schemeClr>
            </a:glow>
          </a:effectLst>
        </p:spPr>
      </p:pic>
    </p:spTree>
    <p:extLst>
      <p:ext uri="{BB962C8B-B14F-4D97-AF65-F5344CB8AC3E}">
        <p14:creationId xmlns:p14="http://schemas.microsoft.com/office/powerpoint/2010/main" val="107442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6D5179-3C55-411C-9EB6-58C7F4F9C12C}"/>
              </a:ext>
            </a:extLst>
          </p:cNvPr>
          <p:cNvPicPr>
            <a:picLocks/>
          </p:cNvPicPr>
          <p:nvPr userDrawn="1"/>
        </p:nvPicPr>
        <p:blipFill rotWithShape="1">
          <a:blip r:embed="rId12">
            <a:extLst>
              <a:ext uri="{28A0092B-C50C-407E-A947-70E740481C1C}">
                <a14:useLocalDpi xmlns:a14="http://schemas.microsoft.com/office/drawing/2010/main"/>
              </a:ext>
            </a:extLst>
          </a:blip>
          <a:srcRect r="25373"/>
          <a:stretch/>
        </p:blipFill>
        <p:spPr>
          <a:xfrm>
            <a:off x="-2" y="-1"/>
            <a:ext cx="9144000" cy="6858001"/>
          </a:xfrm>
          <a:prstGeom prst="rect">
            <a:avLst/>
          </a:prstGeom>
          <a:ln>
            <a:noFill/>
          </a:ln>
        </p:spPr>
      </p:pic>
      <p:sp>
        <p:nvSpPr>
          <p:cNvPr id="5" name="Footer Placeholder 4">
            <a:extLst>
              <a:ext uri="{FF2B5EF4-FFF2-40B4-BE49-F238E27FC236}">
                <a16:creationId xmlns:a16="http://schemas.microsoft.com/office/drawing/2014/main" id="{990F4375-7460-4304-B7CC-AEC48BADD4C3}"/>
              </a:ext>
            </a:extLst>
          </p:cNvPr>
          <p:cNvSpPr>
            <a:spLocks noGrp="1"/>
          </p:cNvSpPr>
          <p:nvPr>
            <p:ph type="ftr" sz="quarter" idx="3"/>
          </p:nvPr>
        </p:nvSpPr>
        <p:spPr>
          <a:xfrm>
            <a:off x="2057400" y="6324601"/>
            <a:ext cx="6556708" cy="533399"/>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r>
              <a:rPr lang="en-US"/>
              <a:t>Presentation by Workcred, Professional Testing, and BCSP March 22, 2022</a:t>
            </a:r>
            <a:endParaRPr lang="en-US" dirty="0"/>
          </a:p>
        </p:txBody>
      </p:sp>
      <p:sp>
        <p:nvSpPr>
          <p:cNvPr id="2" name="Title Placeholder 1">
            <a:extLst>
              <a:ext uri="{FF2B5EF4-FFF2-40B4-BE49-F238E27FC236}">
                <a16:creationId xmlns:a16="http://schemas.microsoft.com/office/drawing/2014/main" id="{41612793-F303-4396-A83C-E33A14D151B4}"/>
              </a:ext>
            </a:extLst>
          </p:cNvPr>
          <p:cNvSpPr>
            <a:spLocks noGrp="1"/>
          </p:cNvSpPr>
          <p:nvPr>
            <p:ph type="title"/>
          </p:nvPr>
        </p:nvSpPr>
        <p:spPr>
          <a:xfrm>
            <a:off x="971550" y="-1"/>
            <a:ext cx="6972300" cy="14477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486B07-26E4-4B82-B952-113F9CEB547C}"/>
              </a:ext>
            </a:extLst>
          </p:cNvPr>
          <p:cNvSpPr>
            <a:spLocks noGrp="1"/>
          </p:cNvSpPr>
          <p:nvPr>
            <p:ph type="body" idx="1"/>
          </p:nvPr>
        </p:nvSpPr>
        <p:spPr>
          <a:xfrm>
            <a:off x="-2" y="1447801"/>
            <a:ext cx="9144000" cy="4800599"/>
          </a:xfrm>
          <a:prstGeom prst="roundRect">
            <a:avLst>
              <a:gd name="adj" fmla="val 0"/>
            </a:avLst>
          </a:prstGeom>
          <a:solidFill>
            <a:schemeClr val="bg1"/>
          </a:solidFill>
        </p:spPr>
        <p:txBody>
          <a:bodyPr vert="horz" lIns="91440" tIns="182880" rIns="91440" bIns="9144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AA6B39-66FB-46B6-8152-FA99D7751097}"/>
              </a:ext>
            </a:extLst>
          </p:cNvPr>
          <p:cNvSpPr>
            <a:spLocks noGrp="1"/>
          </p:cNvSpPr>
          <p:nvPr>
            <p:ph type="sldNum" sz="quarter" idx="4"/>
          </p:nvPr>
        </p:nvSpPr>
        <p:spPr>
          <a:xfrm>
            <a:off x="8614108" y="6324601"/>
            <a:ext cx="415590" cy="533399"/>
          </a:xfrm>
          <a:prstGeom prst="rect">
            <a:avLst/>
          </a:prstGeom>
        </p:spPr>
        <p:txBody>
          <a:bodyPr vert="horz" lIns="91440" tIns="45720" rIns="91440" bIns="45720" rtlCol="0" anchor="ctr"/>
          <a:lstStyle>
            <a:lvl1pPr>
              <a:defRPr lang="en-US" sz="1200" smtClean="0">
                <a:solidFill>
                  <a:schemeClr val="bg1"/>
                </a:solidFill>
                <a:latin typeface="Lato" panose="020F0502020204030203" pitchFamily="34" charset="0"/>
              </a:defRPr>
            </a:lvl1pPr>
          </a:lstStyle>
          <a:p>
            <a:pPr algn="ctr"/>
            <a:fld id="{17A38C66-BF83-46E8-8BFA-E30DC1102304}" type="slidenum">
              <a:rPr lang="en-US" smtClean="0"/>
              <a:pPr algn="ctr"/>
              <a:t>‹#›</a:t>
            </a:fld>
            <a:endParaRPr lang="en-US" dirty="0"/>
          </a:p>
        </p:txBody>
      </p:sp>
      <p:pic>
        <p:nvPicPr>
          <p:cNvPr id="7" name="Graphic 6">
            <a:extLst>
              <a:ext uri="{FF2B5EF4-FFF2-40B4-BE49-F238E27FC236}">
                <a16:creationId xmlns:a16="http://schemas.microsoft.com/office/drawing/2014/main" id="{FBFD30F3-8040-49AA-8198-77D270599A20}"/>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077199" y="505587"/>
            <a:ext cx="914400" cy="360426"/>
          </a:xfrm>
          <a:prstGeom prst="rect">
            <a:avLst/>
          </a:prstGeom>
        </p:spPr>
      </p:pic>
      <p:pic>
        <p:nvPicPr>
          <p:cNvPr id="10" name="Graphic 9">
            <a:extLst>
              <a:ext uri="{FF2B5EF4-FFF2-40B4-BE49-F238E27FC236}">
                <a16:creationId xmlns:a16="http://schemas.microsoft.com/office/drawing/2014/main" id="{4170FE14-4201-426C-9122-47AD8FF5B107}"/>
              </a:ext>
            </a:extLst>
          </p:cNvPr>
          <p:cNvPicPr>
            <a:picLocks noChangeAspect="1"/>
          </p:cNvPicPr>
          <p:nvPr userDrawn="1"/>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l="21261" t="-1" b="-1975"/>
          <a:stretch/>
        </p:blipFill>
        <p:spPr>
          <a:xfrm>
            <a:off x="237616" y="6453469"/>
            <a:ext cx="1582166" cy="275661"/>
          </a:xfrm>
          <a:prstGeom prst="rect">
            <a:avLst/>
          </a:prstGeom>
        </p:spPr>
      </p:pic>
      <p:pic>
        <p:nvPicPr>
          <p:cNvPr id="14" name="Graphic 13">
            <a:extLst>
              <a:ext uri="{FF2B5EF4-FFF2-40B4-BE49-F238E27FC236}">
                <a16:creationId xmlns:a16="http://schemas.microsoft.com/office/drawing/2014/main" id="{6F0B99AC-45B2-4F35-A337-D8DB9EEF999A}"/>
              </a:ext>
            </a:extLst>
          </p:cNvPr>
          <p:cNvPicPr>
            <a:picLocks/>
          </p:cNvPicPr>
          <p:nvPr userDrawn="1"/>
        </p:nvPicPr>
        <p:blipFill>
          <a:blip r:embed="rId17">
            <a:extLst>
              <a:ext uri="{96DAC541-7B7A-43D3-8B79-37D633B846F1}">
                <asvg:svgBlip xmlns:asvg="http://schemas.microsoft.com/office/drawing/2016/SVG/main" r:embed="rId18"/>
              </a:ext>
            </a:extLst>
          </a:blip>
          <a:stretch>
            <a:fillRect/>
          </a:stretch>
        </p:blipFill>
        <p:spPr>
          <a:xfrm>
            <a:off x="195263" y="488156"/>
            <a:ext cx="642938" cy="471488"/>
          </a:xfrm>
          <a:prstGeom prst="rect">
            <a:avLst/>
          </a:prstGeom>
        </p:spPr>
      </p:pic>
    </p:spTree>
    <p:extLst>
      <p:ext uri="{BB962C8B-B14F-4D97-AF65-F5344CB8AC3E}">
        <p14:creationId xmlns:p14="http://schemas.microsoft.com/office/powerpoint/2010/main" val="4039191709"/>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684" r:id="rId3"/>
    <p:sldLayoutId id="2147483707" r:id="rId4"/>
    <p:sldLayoutId id="2147483710" r:id="rId5"/>
    <p:sldLayoutId id="2147483711" r:id="rId6"/>
    <p:sldLayoutId id="2147483712" r:id="rId7"/>
    <p:sldLayoutId id="2147483709" r:id="rId8"/>
    <p:sldLayoutId id="2147483703" r:id="rId9"/>
    <p:sldLayoutId id="214748370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0" algn="l" defTabSz="914400" rtl="0" eaLnBrk="1" latinLnBrk="0" hangingPunct="1">
        <a:lnSpc>
          <a:spcPct val="90000"/>
        </a:lnSpc>
        <a:spcBef>
          <a:spcPts val="400"/>
        </a:spcBef>
        <a:spcAft>
          <a:spcPts val="400"/>
        </a:spcAft>
        <a:buSzPct val="100000"/>
        <a:buFont typeface="Wingdings" panose="05000000000000000000" pitchFamily="2" charset="2"/>
        <a:buNone/>
        <a:defRPr sz="3600" b="1" kern="1200">
          <a:solidFill>
            <a:srgbClr val="0A192B"/>
          </a:solidFill>
          <a:latin typeface="Arial" panose="020B0604020202020204" pitchFamily="34" charset="0"/>
          <a:ea typeface="+mn-ea"/>
          <a:cs typeface="Arial" panose="020B0604020202020204" pitchFamily="34" charset="0"/>
        </a:defRPr>
      </a:lvl1pPr>
      <a:lvl2pPr marL="690563" indent="-228600" algn="l" defTabSz="914400" rtl="0" eaLnBrk="1" latinLnBrk="0" hangingPunct="1">
        <a:lnSpc>
          <a:spcPct val="90000"/>
        </a:lnSpc>
        <a:spcBef>
          <a:spcPts val="400"/>
        </a:spcBef>
        <a:spcAft>
          <a:spcPts val="400"/>
        </a:spcAft>
        <a:buFont typeface="Cambria Math" panose="02040503050406030204" pitchFamily="18" charset="0"/>
        <a:buChar char="»"/>
        <a:defRPr sz="2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968375" indent="-165100" algn="l" defTabSz="914400" rtl="0" eaLnBrk="1" latinLnBrk="0" hangingPunct="1">
        <a:lnSpc>
          <a:spcPct val="90000"/>
        </a:lnSpc>
        <a:spcBef>
          <a:spcPts val="400"/>
        </a:spcBef>
        <a:spcAft>
          <a:spcPts val="400"/>
        </a:spcAft>
        <a:buFont typeface="Lato" panose="020F0502020204030203"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urveymonkey.com/r/LNPW6R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linkedin.com/company/workcred-inc/" TargetMode="External"/><Relationship Id="rId18" Type="http://schemas.openxmlformats.org/officeDocument/2006/relationships/hyperlink" Target="http://www.twitter.com/christineniero" TargetMode="External"/><Relationship Id="rId26" Type="http://schemas.openxmlformats.org/officeDocument/2006/relationships/hyperlink" Target="https://www.youtube.com/user/BCSPTube" TargetMode="External"/><Relationship Id="rId3" Type="http://schemas.openxmlformats.org/officeDocument/2006/relationships/image" Target="../media/image26.png"/><Relationship Id="rId21" Type="http://schemas.openxmlformats.org/officeDocument/2006/relationships/image" Target="../media/image36.png"/><Relationship Id="rId7" Type="http://schemas.openxmlformats.org/officeDocument/2006/relationships/hyperlink" Target="https://blog.ansi.org/workcred/" TargetMode="External"/><Relationship Id="rId12" Type="http://schemas.openxmlformats.org/officeDocument/2006/relationships/image" Target="../media/image31.png"/><Relationship Id="rId17" Type="http://schemas.openxmlformats.org/officeDocument/2006/relationships/image" Target="../media/image34.png"/><Relationship Id="rId25"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workcred.medium.com/" TargetMode="External"/><Relationship Id="rId24" Type="http://schemas.openxmlformats.org/officeDocument/2006/relationships/hyperlink" Target="https://www.linkedin.com/company/board-of-certified-safety-professionals/" TargetMode="External"/><Relationship Id="rId5" Type="http://schemas.openxmlformats.org/officeDocument/2006/relationships/hyperlink" Target="https://wcred.link/YouTube" TargetMode="External"/><Relationship Id="rId15" Type="http://schemas.openxmlformats.org/officeDocument/2006/relationships/hyperlink" Target="https://www.facebook.com/workcred/" TargetMode="External"/><Relationship Id="rId23" Type="http://schemas.openxmlformats.org/officeDocument/2006/relationships/image" Target="../media/image37.png"/><Relationship Id="rId28" Type="http://schemas.openxmlformats.org/officeDocument/2006/relationships/hyperlink" Target="https://www.instagram.com/bcsporg/?hl=en" TargetMode="External"/><Relationship Id="rId10" Type="http://schemas.openxmlformats.org/officeDocument/2006/relationships/image" Target="../media/image30.png"/><Relationship Id="rId19" Type="http://schemas.openxmlformats.org/officeDocument/2006/relationships/hyperlink" Target="http://www.fromtheitembank.com/" TargetMode="External"/><Relationship Id="rId31" Type="http://schemas.openxmlformats.org/officeDocument/2006/relationships/image" Target="../media/image41.png"/><Relationship Id="rId4" Type="http://schemas.openxmlformats.org/officeDocument/2006/relationships/image" Target="../media/image27.png"/><Relationship Id="rId9" Type="http://schemas.openxmlformats.org/officeDocument/2006/relationships/hyperlink" Target="https://twitter.com/workcred/" TargetMode="External"/><Relationship Id="rId14" Type="http://schemas.openxmlformats.org/officeDocument/2006/relationships/image" Target="../media/image32.png"/><Relationship Id="rId22" Type="http://schemas.openxmlformats.org/officeDocument/2006/relationships/hyperlink" Target="https://twitter.com/BCSP" TargetMode="External"/><Relationship Id="rId27" Type="http://schemas.openxmlformats.org/officeDocument/2006/relationships/image" Target="../media/image39.png"/><Relationship Id="rId30" Type="http://schemas.openxmlformats.org/officeDocument/2006/relationships/hyperlink" Target="https://www.facebook.com/BoardofCertifiedSafetyProfessiona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D8BE67F-BACA-49D6-A64E-CC7B37F77A46}"/>
              </a:ext>
            </a:extLst>
          </p:cNvPr>
          <p:cNvSpPr>
            <a:spLocks noGrp="1"/>
          </p:cNvSpPr>
          <p:nvPr>
            <p:ph type="subTitle" idx="1"/>
          </p:nvPr>
        </p:nvSpPr>
        <p:spPr>
          <a:xfrm>
            <a:off x="1902057" y="4191000"/>
            <a:ext cx="6976004" cy="1447800"/>
          </a:xfrm>
        </p:spPr>
        <p:txBody>
          <a:bodyPr/>
          <a:lstStyle/>
          <a:p>
            <a:r>
              <a:rPr lang="en-US" sz="3200" b="1" spc="50" dirty="0">
                <a:ln w="0"/>
                <a:effectLst>
                  <a:innerShdw blurRad="63500" dist="50800" dir="13500000">
                    <a:srgbClr val="000000">
                      <a:alpha val="50000"/>
                    </a:srgbClr>
                  </a:innerShdw>
                </a:effectLst>
              </a:rPr>
              <a:t>Presentation by Workcred, Professional Testing, and the Board of Certified Safety Professionals</a:t>
            </a:r>
          </a:p>
          <a:p>
            <a:pPr>
              <a:spcBef>
                <a:spcPts val="1200"/>
              </a:spcBef>
            </a:pPr>
            <a:r>
              <a:rPr lang="en-US" sz="2800" b="1" spc="50" dirty="0">
                <a:ln w="0"/>
                <a:effectLst>
                  <a:innerShdw blurRad="63500" dist="50800" dir="13500000">
                    <a:srgbClr val="000000">
                      <a:alpha val="50000"/>
                    </a:srgbClr>
                  </a:innerShdw>
                </a:effectLst>
              </a:rPr>
              <a:t>March 22, 2022</a:t>
            </a:r>
          </a:p>
        </p:txBody>
      </p:sp>
      <p:sp>
        <p:nvSpPr>
          <p:cNvPr id="3" name="Title 2">
            <a:extLst>
              <a:ext uri="{FF2B5EF4-FFF2-40B4-BE49-F238E27FC236}">
                <a16:creationId xmlns:a16="http://schemas.microsoft.com/office/drawing/2014/main" id="{5979A947-5711-49A1-B0D3-BAF5395CD8C2}"/>
              </a:ext>
            </a:extLst>
          </p:cNvPr>
          <p:cNvSpPr>
            <a:spLocks noGrp="1"/>
          </p:cNvSpPr>
          <p:nvPr>
            <p:ph type="ctrTitle"/>
          </p:nvPr>
        </p:nvSpPr>
        <p:spPr>
          <a:xfrm>
            <a:off x="1896455" y="2362200"/>
            <a:ext cx="6979834" cy="1447801"/>
          </a:xfrm>
        </p:spPr>
        <p:txBody>
          <a:bodyPr/>
          <a:lstStyle/>
          <a:p>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Why Collect It?</a:t>
            </a:r>
          </a:p>
        </p:txBody>
      </p:sp>
    </p:spTree>
    <p:extLst>
      <p:ext uri="{BB962C8B-B14F-4D97-AF65-F5344CB8AC3E}">
        <p14:creationId xmlns:p14="http://schemas.microsoft.com/office/powerpoint/2010/main" val="41205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normAutofit fontScale="92500" lnSpcReduction="10000"/>
          </a:bodyPr>
          <a:lstStyle/>
          <a:p>
            <a:pPr marL="0" lvl="0">
              <a:lnSpc>
                <a:spcPct val="120000"/>
              </a:lnSpc>
              <a:spcBef>
                <a:spcPts val="0"/>
              </a:spcBef>
              <a:spcAft>
                <a:spcPts val="0"/>
              </a:spcAft>
            </a:pPr>
            <a:r>
              <a:rPr lang="en-US" sz="2600" cap="small" dirty="0">
                <a:solidFill>
                  <a:prstClr val="black"/>
                </a:solidFill>
              </a:rPr>
              <a:t>Challenges and solutions Continued</a:t>
            </a:r>
          </a:p>
          <a:p>
            <a:pPr marL="0" lvl="0">
              <a:lnSpc>
                <a:spcPct val="120000"/>
              </a:lnSpc>
              <a:spcAft>
                <a:spcPts val="0"/>
              </a:spcAft>
            </a:pPr>
            <a:r>
              <a:rPr lang="en-US" sz="2400" dirty="0">
                <a:solidFill>
                  <a:prstClr val="black"/>
                </a:solidFill>
              </a:rPr>
              <a:t>Challenge: Data privacy under the law and accreditation standards</a:t>
            </a:r>
          </a:p>
          <a:p>
            <a:pPr marL="636588" lvl="1">
              <a:spcBef>
                <a:spcPts val="600"/>
              </a:spcBef>
              <a:buFont typeface="Arial" panose="020B0604020202020204" pitchFamily="34" charset="0"/>
              <a:buChar char="•"/>
            </a:pPr>
            <a:r>
              <a:rPr lang="en-US" sz="2400" dirty="0">
                <a:solidFill>
                  <a:prstClr val="black"/>
                </a:solidFill>
              </a:rPr>
              <a:t>Solutions:</a:t>
            </a:r>
          </a:p>
          <a:p>
            <a:pPr marL="917575" lvl="2" indent="-342900">
              <a:lnSpc>
                <a:spcPct val="100000"/>
              </a:lnSpc>
              <a:spcBef>
                <a:spcPts val="60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Have a written agreement with the Clearinghouse defining what data will be shared and the specific use of the shared data</a:t>
            </a:r>
          </a:p>
          <a:p>
            <a:pPr marL="917575" lvl="2" indent="-342900">
              <a:lnSpc>
                <a:spcPct val="100000"/>
              </a:lnSpc>
              <a:spcBef>
                <a:spcPts val="600"/>
              </a:spcBef>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Add a new section to BCSP’s privacy policy:</a:t>
            </a:r>
          </a:p>
          <a:p>
            <a:pPr marL="1371600" lvl="3">
              <a:lnSpc>
                <a:spcPct val="100000"/>
              </a:lnSpc>
              <a:spcBef>
                <a:spcPts val="600"/>
              </a:spcBef>
            </a:pPr>
            <a:r>
              <a:rPr lang="en-US" sz="2400" i="1" dirty="0">
                <a:solidFill>
                  <a:prstClr val="black"/>
                </a:solidFill>
                <a:latin typeface="Arial" panose="020B0604020202020204" pitchFamily="34" charset="0"/>
                <a:cs typeface="Arial" panose="020B0604020202020204" pitchFamily="34" charset="0"/>
              </a:rPr>
              <a:t>Sharing Information for Research Purposes</a:t>
            </a:r>
          </a:p>
          <a:p>
            <a:pPr marL="1371600" lvl="3">
              <a:lnSpc>
                <a:spcPct val="100000"/>
              </a:lnSpc>
              <a:spcBef>
                <a:spcPts val="600"/>
              </a:spcBef>
            </a:pPr>
            <a:r>
              <a:rPr lang="en-US" sz="2400" dirty="0">
                <a:solidFill>
                  <a:prstClr val="black"/>
                </a:solidFill>
                <a:latin typeface="Arial" panose="020B0604020202020204" pitchFamily="34" charset="0"/>
                <a:cs typeface="Arial" panose="020B0604020202020204" pitchFamily="34" charset="0"/>
              </a:rPr>
              <a:t>Personal information may be shared for research purposes, such as with third parties under written agreement with BCSP</a:t>
            </a:r>
          </a:p>
          <a:p>
            <a:pPr marL="917575" lvl="2" indent="-342900">
              <a:lnSpc>
                <a:spcPct val="100000"/>
              </a:lnSpc>
              <a:spcBef>
                <a:spcPts val="600"/>
              </a:spcBef>
              <a:buFont typeface="Wingdings" panose="05000000000000000000" pitchFamily="2" charset="2"/>
              <a:buChar char="§"/>
            </a:pPr>
            <a:r>
              <a:rPr lang="en-US" sz="2400" dirty="0">
                <a:solidFill>
                  <a:prstClr val="black"/>
                </a:solidFill>
              </a:rPr>
              <a:t>Implement an opt-out widget for those who do not want their data to be shared</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10</a:t>
            </a:fld>
            <a:endParaRPr lang="en-US"/>
          </a:p>
        </p:txBody>
      </p:sp>
    </p:spTree>
    <p:extLst>
      <p:ext uri="{BB962C8B-B14F-4D97-AF65-F5344CB8AC3E}">
        <p14:creationId xmlns:p14="http://schemas.microsoft.com/office/powerpoint/2010/main" val="140640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normAutofit/>
          </a:bodyPr>
          <a:lstStyle/>
          <a:p>
            <a:pPr marL="0">
              <a:lnSpc>
                <a:spcPct val="100000"/>
              </a:lnSpc>
              <a:spcAft>
                <a:spcPts val="0"/>
              </a:spcAft>
            </a:pPr>
            <a:r>
              <a:rPr lang="en-US" sz="2800" cap="small" dirty="0">
                <a:solidFill>
                  <a:schemeClr val="tx1">
                    <a:lumMod val="95000"/>
                    <a:lumOff val="5000"/>
                  </a:schemeClr>
                </a:solidFill>
              </a:rPr>
              <a:t>What BCSP Received</a:t>
            </a:r>
          </a:p>
          <a:p>
            <a:pPr marL="228600" lvl="0" indent="-228600">
              <a:spcBef>
                <a:spcPts val="1000"/>
              </a:spcBef>
              <a:spcAft>
                <a:spcPts val="0"/>
              </a:spcAft>
              <a:buFont typeface="Arial" panose="020B0604020202020204" pitchFamily="34" charset="0"/>
              <a:buChar char="•"/>
            </a:pPr>
            <a:r>
              <a:rPr lang="en-US" sz="2400" b="0" dirty="0">
                <a:solidFill>
                  <a:prstClr val="black"/>
                </a:solidFill>
              </a:rPr>
              <a:t>First file from the Clearinghouse based on BCSP records going back 5 years matching to educational records going back 8 years</a:t>
            </a:r>
          </a:p>
          <a:p>
            <a:pPr marL="228600" lvl="0" indent="-228600">
              <a:spcBef>
                <a:spcPts val="1000"/>
              </a:spcBef>
              <a:spcAft>
                <a:spcPts val="0"/>
              </a:spcAft>
              <a:buFont typeface="Arial" panose="020B0604020202020204" pitchFamily="34" charset="0"/>
              <a:buChar char="•"/>
            </a:pPr>
            <a:r>
              <a:rPr lang="en-US" sz="2400" b="0" dirty="0">
                <a:solidFill>
                  <a:prstClr val="black"/>
                </a:solidFill>
              </a:rPr>
              <a:t>No Census data as yet – expected in the next file to be received in April</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11</a:t>
            </a:fld>
            <a:endParaRPr lang="en-US"/>
          </a:p>
        </p:txBody>
      </p:sp>
    </p:spTree>
    <p:extLst>
      <p:ext uri="{BB962C8B-B14F-4D97-AF65-F5344CB8AC3E}">
        <p14:creationId xmlns:p14="http://schemas.microsoft.com/office/powerpoint/2010/main" val="53997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a:bodyPr>
          <a:lstStyle/>
          <a:p>
            <a:pPr marL="0">
              <a:lnSpc>
                <a:spcPct val="100000"/>
              </a:lnSpc>
              <a:spcBef>
                <a:spcPts val="0"/>
              </a:spcBef>
              <a:spcAft>
                <a:spcPts val="0"/>
              </a:spcAft>
            </a:pPr>
            <a:r>
              <a:rPr lang="en-US" sz="2400" cap="small" dirty="0">
                <a:solidFill>
                  <a:schemeClr val="tx1">
                    <a:lumMod val="95000"/>
                    <a:lumOff val="5000"/>
                  </a:schemeClr>
                </a:solidFill>
              </a:rPr>
              <a:t>Context</a:t>
            </a:r>
          </a:p>
          <a:p>
            <a:pPr marL="0">
              <a:lnSpc>
                <a:spcPct val="100000"/>
              </a:lnSpc>
              <a:spcAft>
                <a:spcPts val="0"/>
              </a:spcAft>
            </a:pPr>
            <a:r>
              <a:rPr lang="en-US" sz="2100" dirty="0">
                <a:solidFill>
                  <a:schemeClr val="tx1">
                    <a:lumMod val="95000"/>
                    <a:lumOff val="5000"/>
                  </a:schemeClr>
                </a:solidFill>
              </a:rPr>
              <a:t>BCSP age demographics:</a:t>
            </a:r>
          </a:p>
          <a:p>
            <a:pPr marL="228600" lvl="0" indent="-228600">
              <a:spcBef>
                <a:spcPts val="600"/>
              </a:spcBef>
              <a:spcAft>
                <a:spcPts val="0"/>
              </a:spcAft>
              <a:buFont typeface="Arial" panose="020B0604020202020204" pitchFamily="34" charset="0"/>
              <a:buChar char="•"/>
            </a:pPr>
            <a:r>
              <a:rPr lang="en-US" sz="2100" b="0" dirty="0">
                <a:solidFill>
                  <a:prstClr val="black"/>
                </a:solidFill>
              </a:rPr>
              <a:t>About 70% of BCSP certificants are over the age of 35</a:t>
            </a:r>
          </a:p>
          <a:p>
            <a:pPr marL="228600" lvl="0" indent="-228600">
              <a:spcBef>
                <a:spcPts val="600"/>
              </a:spcBef>
              <a:spcAft>
                <a:spcPts val="0"/>
              </a:spcAft>
              <a:buFont typeface="Arial" panose="020B0604020202020204" pitchFamily="34" charset="0"/>
              <a:buChar char="•"/>
            </a:pPr>
            <a:r>
              <a:rPr lang="en-US" sz="2100" b="0" dirty="0">
                <a:solidFill>
                  <a:prstClr val="black"/>
                </a:solidFill>
              </a:rPr>
              <a:t>16 to 24-year-olds in the US workforce are significantly underrepresented among BCSP certificants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12</a:t>
            </a:fld>
            <a:endParaRPr lang="en-US"/>
          </a:p>
        </p:txBody>
      </p:sp>
      <p:pic>
        <p:nvPicPr>
          <p:cNvPr id="6" name="Picture 5">
            <a:extLst>
              <a:ext uri="{FF2B5EF4-FFF2-40B4-BE49-F238E27FC236}">
                <a16:creationId xmlns:a16="http://schemas.microsoft.com/office/drawing/2014/main" id="{6F1E18DB-52BC-477B-9955-A047106E7D24}"/>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4941" r="4885" b="4981"/>
          <a:stretch/>
        </p:blipFill>
        <p:spPr>
          <a:xfrm>
            <a:off x="3560466" y="3079861"/>
            <a:ext cx="5469232" cy="3003660"/>
          </a:xfrm>
          <a:prstGeom prst="rect">
            <a:avLst/>
          </a:prstGeom>
        </p:spPr>
      </p:pic>
    </p:spTree>
    <p:extLst>
      <p:ext uri="{BB962C8B-B14F-4D97-AF65-F5344CB8AC3E}">
        <p14:creationId xmlns:p14="http://schemas.microsoft.com/office/powerpoint/2010/main" val="16835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a:bodyPr>
          <a:lstStyle/>
          <a:p>
            <a:pPr marL="0">
              <a:lnSpc>
                <a:spcPct val="100000"/>
              </a:lnSpc>
              <a:spcBef>
                <a:spcPts val="0"/>
              </a:spcBef>
              <a:spcAft>
                <a:spcPts val="0"/>
              </a:spcAft>
            </a:pPr>
            <a:r>
              <a:rPr lang="en-US" sz="2400" cap="small" dirty="0">
                <a:solidFill>
                  <a:schemeClr val="tx1">
                    <a:lumMod val="95000"/>
                    <a:lumOff val="5000"/>
                  </a:schemeClr>
                </a:solidFill>
              </a:rPr>
              <a:t>Limitation</a:t>
            </a:r>
          </a:p>
          <a:p>
            <a:pPr marL="0">
              <a:lnSpc>
                <a:spcPct val="100000"/>
              </a:lnSpc>
              <a:spcAft>
                <a:spcPts val="0"/>
              </a:spcAft>
            </a:pPr>
            <a:r>
              <a:rPr lang="en-US" sz="2100" dirty="0">
                <a:solidFill>
                  <a:schemeClr val="tx1">
                    <a:lumMod val="95000"/>
                    <a:lumOff val="5000"/>
                  </a:schemeClr>
                </a:solidFill>
              </a:rPr>
              <a:t>Educational data not available for mid-to-late career certificants</a:t>
            </a:r>
          </a:p>
          <a:p>
            <a:pPr marL="228600" lvl="0" indent="-228600">
              <a:spcBef>
                <a:spcPts val="1000"/>
              </a:spcBef>
              <a:spcAft>
                <a:spcPts val="0"/>
              </a:spcAft>
              <a:buFont typeface="Arial" panose="020B0604020202020204" pitchFamily="34" charset="0"/>
              <a:buChar char="•"/>
            </a:pPr>
            <a:r>
              <a:rPr lang="en-US" sz="2100" b="0" dirty="0">
                <a:solidFill>
                  <a:prstClr val="black"/>
                </a:solidFill>
              </a:rPr>
              <a:t>Credential holders may have graduated &gt;8 years ago</a:t>
            </a:r>
          </a:p>
          <a:p>
            <a:pPr marL="228600" indent="-228600">
              <a:spcBef>
                <a:spcPts val="1000"/>
              </a:spcBef>
              <a:spcAft>
                <a:spcPts val="0"/>
              </a:spcAft>
              <a:buFont typeface="Arial" panose="020B0604020202020204" pitchFamily="34" charset="0"/>
              <a:buChar char="•"/>
            </a:pPr>
            <a:r>
              <a:rPr lang="en-US" sz="2100" b="0" dirty="0">
                <a:solidFill>
                  <a:prstClr val="black"/>
                </a:solidFill>
              </a:rPr>
              <a:t>81% came back </a:t>
            </a:r>
          </a:p>
          <a:p>
            <a:pPr marL="0">
              <a:lnSpc>
                <a:spcPct val="100000"/>
              </a:lnSpc>
              <a:spcBef>
                <a:spcPts val="0"/>
              </a:spcBef>
              <a:spcAft>
                <a:spcPts val="0"/>
              </a:spcAft>
            </a:pPr>
            <a:r>
              <a:rPr lang="en-US" sz="2100" b="0" dirty="0">
                <a:solidFill>
                  <a:prstClr val="black"/>
                </a:solidFill>
              </a:rPr>
              <a:t>   with “no degree”</a:t>
            </a:r>
          </a:p>
          <a:p>
            <a:pPr marL="228600" lvl="0" indent="-228600">
              <a:spcBef>
                <a:spcPts val="1000"/>
              </a:spcBef>
              <a:spcAft>
                <a:spcPts val="0"/>
              </a:spcAft>
              <a:buFont typeface="Arial" panose="020B0604020202020204" pitchFamily="34" charset="0"/>
              <a:buChar char="•"/>
            </a:pPr>
            <a:endParaRPr lang="en-US" sz="2100" b="0" dirty="0">
              <a:solidFill>
                <a:prstClr val="black"/>
              </a:solidFill>
            </a:endParaRP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13</a:t>
            </a:fld>
            <a:endParaRPr lang="en-US"/>
          </a:p>
        </p:txBody>
      </p:sp>
      <p:pic>
        <p:nvPicPr>
          <p:cNvPr id="7" name="Picture 6" descr="Table&#10;&#10;Description automatically generated">
            <a:extLst>
              <a:ext uri="{FF2B5EF4-FFF2-40B4-BE49-F238E27FC236}">
                <a16:creationId xmlns:a16="http://schemas.microsoft.com/office/drawing/2014/main" id="{291D6684-3EEB-4CC7-AEA0-FF957E47E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666112"/>
            <a:ext cx="5140294" cy="3413980"/>
          </a:xfrm>
          <a:prstGeom prst="rect">
            <a:avLst/>
          </a:prstGeom>
        </p:spPr>
      </p:pic>
      <p:sp>
        <p:nvSpPr>
          <p:cNvPr id="8" name="Oval 7">
            <a:extLst>
              <a:ext uri="{FF2B5EF4-FFF2-40B4-BE49-F238E27FC236}">
                <a16:creationId xmlns:a16="http://schemas.microsoft.com/office/drawing/2014/main" id="{8805DC2B-A80D-45F3-B0E5-1887333709BF}"/>
              </a:ext>
            </a:extLst>
          </p:cNvPr>
          <p:cNvSpPr/>
          <p:nvPr/>
        </p:nvSpPr>
        <p:spPr>
          <a:xfrm>
            <a:off x="2766849" y="5694062"/>
            <a:ext cx="5550196" cy="41590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315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a:bodyPr>
          <a:lstStyle/>
          <a:p>
            <a:pPr marL="0">
              <a:lnSpc>
                <a:spcPct val="100000"/>
              </a:lnSpc>
              <a:spcBef>
                <a:spcPts val="0"/>
              </a:spcBef>
              <a:spcAft>
                <a:spcPts val="0"/>
              </a:spcAft>
            </a:pPr>
            <a:r>
              <a:rPr lang="en-US" sz="2000" cap="small" dirty="0">
                <a:solidFill>
                  <a:schemeClr val="tx1">
                    <a:lumMod val="95000"/>
                    <a:lumOff val="5000"/>
                  </a:schemeClr>
                </a:solidFill>
              </a:rPr>
              <a:t>Unexpected Results</a:t>
            </a:r>
          </a:p>
          <a:p>
            <a:pPr marL="285750" indent="-285750">
              <a:lnSpc>
                <a:spcPct val="100000"/>
              </a:lnSpc>
              <a:spcAft>
                <a:spcPts val="0"/>
              </a:spcAft>
              <a:buFont typeface="Arial" panose="020B0604020202020204" pitchFamily="34" charset="0"/>
              <a:buChar char="•"/>
            </a:pPr>
            <a:r>
              <a:rPr lang="en-US" sz="1600" b="0" dirty="0">
                <a:solidFill>
                  <a:schemeClr val="tx1">
                    <a:lumMod val="95000"/>
                    <a:lumOff val="5000"/>
                  </a:schemeClr>
                </a:solidFill>
              </a:rPr>
              <a:t>Online schools and programs heavily represented – target those already in the workforce</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14</a:t>
            </a:fld>
            <a:endParaRPr lang="en-US"/>
          </a:p>
        </p:txBody>
      </p:sp>
      <p:pic>
        <p:nvPicPr>
          <p:cNvPr id="12" name="Picture 11">
            <a:extLst>
              <a:ext uri="{FF2B5EF4-FFF2-40B4-BE49-F238E27FC236}">
                <a16:creationId xmlns:a16="http://schemas.microsoft.com/office/drawing/2014/main" id="{0EEDEE6C-0D59-4478-BB19-8B0DCE4F1CA7}"/>
              </a:ext>
            </a:extLst>
          </p:cNvPr>
          <p:cNvPicPr>
            <a:picLocks noChangeAspect="1"/>
          </p:cNvPicPr>
          <p:nvPr/>
        </p:nvPicPr>
        <p:blipFill>
          <a:blip r:embed="rId2"/>
          <a:stretch>
            <a:fillRect/>
          </a:stretch>
        </p:blipFill>
        <p:spPr>
          <a:xfrm>
            <a:off x="576715" y="2165461"/>
            <a:ext cx="7916138" cy="4159140"/>
          </a:xfrm>
          <a:prstGeom prst="rect">
            <a:avLst/>
          </a:prstGeom>
          <a:ln>
            <a:solidFill>
              <a:schemeClr val="bg1">
                <a:lumMod val="75000"/>
              </a:schemeClr>
            </a:solidFill>
          </a:ln>
        </p:spPr>
      </p:pic>
      <p:sp>
        <p:nvSpPr>
          <p:cNvPr id="13" name="Oval 12">
            <a:extLst>
              <a:ext uri="{FF2B5EF4-FFF2-40B4-BE49-F238E27FC236}">
                <a16:creationId xmlns:a16="http://schemas.microsoft.com/office/drawing/2014/main" id="{C36ACEEA-B2FC-4EC6-A602-474698866781}"/>
              </a:ext>
            </a:extLst>
          </p:cNvPr>
          <p:cNvSpPr/>
          <p:nvPr/>
        </p:nvSpPr>
        <p:spPr>
          <a:xfrm>
            <a:off x="685798" y="2440290"/>
            <a:ext cx="1371602" cy="58085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154727-96B4-42E9-9753-EB830DC33115}"/>
              </a:ext>
            </a:extLst>
          </p:cNvPr>
          <p:cNvSpPr/>
          <p:nvPr/>
        </p:nvSpPr>
        <p:spPr>
          <a:xfrm>
            <a:off x="576715" y="4304065"/>
            <a:ext cx="1371602" cy="85060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38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a:bodyPr>
          <a:lstStyle/>
          <a:p>
            <a:pPr marL="0">
              <a:lnSpc>
                <a:spcPct val="100000"/>
              </a:lnSpc>
              <a:spcBef>
                <a:spcPts val="0"/>
              </a:spcBef>
              <a:spcAft>
                <a:spcPts val="0"/>
              </a:spcAft>
            </a:pPr>
            <a:r>
              <a:rPr lang="en-US" sz="2000" cap="small" dirty="0">
                <a:solidFill>
                  <a:schemeClr val="tx1">
                    <a:lumMod val="95000"/>
                    <a:lumOff val="5000"/>
                  </a:schemeClr>
                </a:solidFill>
              </a:rPr>
              <a:t>Valuable Insights</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Surprised by some of the top schools and programs</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Data for recent graduate can help us target early career professionals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15</a:t>
            </a:fld>
            <a:endParaRPr lang="en-US"/>
          </a:p>
        </p:txBody>
      </p:sp>
      <p:pic>
        <p:nvPicPr>
          <p:cNvPr id="9" name="Picture 8" descr="Graphical user interface, text, application, table&#10;&#10;Description automatically generated">
            <a:extLst>
              <a:ext uri="{FF2B5EF4-FFF2-40B4-BE49-F238E27FC236}">
                <a16:creationId xmlns:a16="http://schemas.microsoft.com/office/drawing/2014/main" id="{6DBDC492-83C1-409B-8A00-863E69604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90800"/>
            <a:ext cx="6571185" cy="3351968"/>
          </a:xfrm>
          <a:prstGeom prst="rect">
            <a:avLst/>
          </a:prstGeom>
        </p:spPr>
      </p:pic>
    </p:spTree>
    <p:extLst>
      <p:ext uri="{BB962C8B-B14F-4D97-AF65-F5344CB8AC3E}">
        <p14:creationId xmlns:p14="http://schemas.microsoft.com/office/powerpoint/2010/main" val="246813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a:bodyPr>
          <a:lstStyle/>
          <a:p>
            <a:pPr marL="0">
              <a:lnSpc>
                <a:spcPct val="100000"/>
              </a:lnSpc>
              <a:spcBef>
                <a:spcPts val="0"/>
              </a:spcBef>
              <a:spcAft>
                <a:spcPts val="0"/>
              </a:spcAft>
            </a:pPr>
            <a:r>
              <a:rPr lang="en-US" sz="2800" cap="small" dirty="0">
                <a:solidFill>
                  <a:schemeClr val="tx1">
                    <a:lumMod val="95000"/>
                    <a:lumOff val="5000"/>
                  </a:schemeClr>
                </a:solidFill>
              </a:rPr>
              <a:t>The Future</a:t>
            </a:r>
          </a:p>
          <a:p>
            <a:pPr marL="285750" indent="-285750">
              <a:lnSpc>
                <a:spcPct val="100000"/>
              </a:lnSpc>
              <a:spcAft>
                <a:spcPts val="0"/>
              </a:spcAft>
              <a:buFont typeface="Arial" panose="020B0604020202020204" pitchFamily="34" charset="0"/>
              <a:buChar char="•"/>
            </a:pPr>
            <a:r>
              <a:rPr lang="en-US" sz="2400" b="0" dirty="0">
                <a:solidFill>
                  <a:schemeClr val="tx1">
                    <a:lumMod val="95000"/>
                    <a:lumOff val="5000"/>
                  </a:schemeClr>
                </a:solidFill>
              </a:rPr>
              <a:t>Working with the Clearinghouse to provide educational records going back farther than 8 years</a:t>
            </a:r>
          </a:p>
          <a:p>
            <a:pPr marL="285750" indent="-285750">
              <a:lnSpc>
                <a:spcPct val="100000"/>
              </a:lnSpc>
              <a:spcAft>
                <a:spcPts val="0"/>
              </a:spcAft>
              <a:buFont typeface="Arial" panose="020B0604020202020204" pitchFamily="34" charset="0"/>
              <a:buChar char="•"/>
            </a:pPr>
            <a:r>
              <a:rPr lang="en-US" sz="2400" b="0" dirty="0">
                <a:solidFill>
                  <a:schemeClr val="tx1">
                    <a:lumMod val="95000"/>
                    <a:lumOff val="5000"/>
                  </a:schemeClr>
                </a:solidFill>
              </a:rPr>
              <a:t>Requesting a breakout of the data by credential for more fine-tuned analysis</a:t>
            </a:r>
          </a:p>
          <a:p>
            <a:pPr marL="285750" indent="-285750">
              <a:lnSpc>
                <a:spcPct val="100000"/>
              </a:lnSpc>
              <a:spcAft>
                <a:spcPts val="0"/>
              </a:spcAft>
              <a:buFont typeface="Arial" panose="020B0604020202020204" pitchFamily="34" charset="0"/>
              <a:buChar char="•"/>
            </a:pPr>
            <a:r>
              <a:rPr lang="en-US" sz="2400" b="0" dirty="0">
                <a:solidFill>
                  <a:schemeClr val="tx1">
                    <a:lumMod val="95000"/>
                    <a:lumOff val="5000"/>
                  </a:schemeClr>
                </a:solidFill>
              </a:rPr>
              <a:t>Working on ways to extrapolate information and apply it to unmatched records</a:t>
            </a:r>
          </a:p>
          <a:p>
            <a:pPr marL="285750" indent="-285750">
              <a:lnSpc>
                <a:spcPct val="100000"/>
              </a:lnSpc>
              <a:spcAft>
                <a:spcPts val="0"/>
              </a:spcAft>
              <a:buFont typeface="Arial" panose="020B0604020202020204" pitchFamily="34" charset="0"/>
              <a:buChar char="•"/>
            </a:pPr>
            <a:r>
              <a:rPr lang="en-US" sz="2400" b="0" dirty="0">
                <a:solidFill>
                  <a:schemeClr val="tx1">
                    <a:lumMod val="95000"/>
                    <a:lumOff val="5000"/>
                  </a:schemeClr>
                </a:solidFill>
              </a:rPr>
              <a:t>Anticipating Census data in the file we will receive in April; to include industry and wage data</a:t>
            </a:r>
          </a:p>
          <a:p>
            <a:pPr marL="285750" indent="-285750">
              <a:lnSpc>
                <a:spcPct val="100000"/>
              </a:lnSpc>
              <a:spcAft>
                <a:spcPts val="0"/>
              </a:spcAft>
              <a:buFont typeface="Arial" panose="020B0604020202020204" pitchFamily="34" charset="0"/>
              <a:buChar char="•"/>
            </a:pPr>
            <a:r>
              <a:rPr lang="en-US" sz="2400" b="0" dirty="0">
                <a:solidFill>
                  <a:schemeClr val="tx1">
                    <a:lumMod val="95000"/>
                    <a:lumOff val="5000"/>
                  </a:schemeClr>
                </a:solidFill>
              </a:rPr>
              <a:t>Addition of Census data may give us a higher percentage of matching records between databases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16</a:t>
            </a:fld>
            <a:endParaRPr lang="en-US"/>
          </a:p>
        </p:txBody>
      </p:sp>
    </p:spTree>
    <p:extLst>
      <p:ext uri="{BB962C8B-B14F-4D97-AF65-F5344CB8AC3E}">
        <p14:creationId xmlns:p14="http://schemas.microsoft.com/office/powerpoint/2010/main" val="35005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47E8BC-3DAC-4590-91E6-CB218F4D9B13}"/>
              </a:ext>
            </a:extLst>
          </p:cNvPr>
          <p:cNvSpPr>
            <a:spLocks noGrp="1"/>
          </p:cNvSpPr>
          <p:nvPr>
            <p:ph idx="1"/>
          </p:nvPr>
        </p:nvSpPr>
        <p:spPr>
          <a:xfrm>
            <a:off x="762000" y="228600"/>
            <a:ext cx="5943600" cy="4800601"/>
          </a:xfrm>
        </p:spPr>
        <p:txBody>
          <a:bodyPr>
            <a:normAutofit/>
          </a:bodyPr>
          <a:lstStyle/>
          <a:p>
            <a:r>
              <a:rPr lang="en-US" sz="4800" dirty="0"/>
              <a:t>Data Collection and Uses of Data</a:t>
            </a:r>
          </a:p>
        </p:txBody>
      </p:sp>
      <p:sp>
        <p:nvSpPr>
          <p:cNvPr id="2" name="Footer Placeholder 1">
            <a:extLst>
              <a:ext uri="{FF2B5EF4-FFF2-40B4-BE49-F238E27FC236}">
                <a16:creationId xmlns:a16="http://schemas.microsoft.com/office/drawing/2014/main" id="{E80A2F42-AD4B-4E0E-B3F9-B1F594352B68}"/>
              </a:ext>
            </a:extLst>
          </p:cNvPr>
          <p:cNvSpPr>
            <a:spLocks noGrp="1"/>
          </p:cNvSpPr>
          <p:nvPr>
            <p:ph type="ftr" sz="quarter" idx="11"/>
          </p:nvPr>
        </p:nvSpPr>
        <p:spPr/>
        <p:txBody>
          <a:bodyPr/>
          <a:lstStyle/>
          <a:p>
            <a:r>
              <a:rPr lang="en-US"/>
              <a:t>Presentation by Workcred, Professional Testing, and BCSP March 22, 2022</a:t>
            </a:r>
          </a:p>
        </p:txBody>
      </p:sp>
      <p:sp>
        <p:nvSpPr>
          <p:cNvPr id="3" name="Slide Number Placeholder 2">
            <a:extLst>
              <a:ext uri="{FF2B5EF4-FFF2-40B4-BE49-F238E27FC236}">
                <a16:creationId xmlns:a16="http://schemas.microsoft.com/office/drawing/2014/main" id="{D14ACDB7-23EE-4FEC-BC78-F8579CE11A9E}"/>
              </a:ext>
            </a:extLst>
          </p:cNvPr>
          <p:cNvSpPr>
            <a:spLocks noGrp="1"/>
          </p:cNvSpPr>
          <p:nvPr>
            <p:ph type="sldNum" sz="quarter" idx="12"/>
          </p:nvPr>
        </p:nvSpPr>
        <p:spPr/>
        <p:txBody>
          <a:bodyPr/>
          <a:lstStyle/>
          <a:p>
            <a:fld id="{17A38C66-BF83-46E8-8BFA-E30DC1102304}" type="slidenum">
              <a:rPr lang="en-US" smtClean="0"/>
              <a:pPr/>
              <a:t>17</a:t>
            </a:fld>
            <a:endParaRPr lang="en-US"/>
          </a:p>
        </p:txBody>
      </p:sp>
    </p:spTree>
    <p:extLst>
      <p:ext uri="{BB962C8B-B14F-4D97-AF65-F5344CB8AC3E}">
        <p14:creationId xmlns:p14="http://schemas.microsoft.com/office/powerpoint/2010/main" val="60736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Workcred Certification Body Data Collection Survey</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rmAutofit fontScale="92500"/>
          </a:bodyPr>
          <a:lstStyle/>
          <a:p>
            <a:pPr marL="0">
              <a:lnSpc>
                <a:spcPct val="100000"/>
              </a:lnSpc>
              <a:spcAft>
                <a:spcPts val="0"/>
              </a:spcAft>
            </a:pPr>
            <a:r>
              <a:rPr lang="en-US" sz="2600" cap="small" dirty="0">
                <a:solidFill>
                  <a:schemeClr val="tx1">
                    <a:lumMod val="95000"/>
                    <a:lumOff val="5000"/>
                  </a:schemeClr>
                </a:solidFill>
              </a:rPr>
              <a:t>“Voluntary Data Sharing Network Survey: Minimum Data Elements and Workforce Trends” </a:t>
            </a:r>
          </a:p>
          <a:p>
            <a:pPr marL="342900" indent="-342900">
              <a:lnSpc>
                <a:spcPct val="100000"/>
              </a:lnSpc>
              <a:spcBef>
                <a:spcPts val="600"/>
              </a:spcBef>
              <a:spcAft>
                <a:spcPts val="0"/>
              </a:spcAft>
              <a:buFont typeface="Arial" panose="020B0604020202020204" pitchFamily="34" charset="0"/>
              <a:buChar char="•"/>
            </a:pPr>
            <a:r>
              <a:rPr lang="en-US" sz="2800" b="0" cap="small" dirty="0">
                <a:solidFill>
                  <a:schemeClr val="tx1">
                    <a:lumMod val="95000"/>
                    <a:lumOff val="5000"/>
                  </a:schemeClr>
                </a:solidFill>
              </a:rPr>
              <a:t>C</a:t>
            </a:r>
            <a:r>
              <a:rPr lang="en-US" sz="2400" b="0" dirty="0">
                <a:solidFill>
                  <a:schemeClr val="tx1">
                    <a:lumMod val="95000"/>
                    <a:lumOff val="5000"/>
                  </a:schemeClr>
                </a:solidFill>
              </a:rPr>
              <a:t>onducted in 2020 by Workcred’s Senior Director of Research, Isabel Cardenas-Navia, PhD </a:t>
            </a:r>
          </a:p>
          <a:p>
            <a:pPr marL="285750" indent="-285750">
              <a:lnSpc>
                <a:spcPct val="100000"/>
              </a:lnSpc>
              <a:spcBef>
                <a:spcPts val="600"/>
              </a:spcBef>
              <a:spcAft>
                <a:spcPts val="0"/>
              </a:spcAft>
              <a:buFont typeface="Arial" panose="020B0604020202020204" pitchFamily="34" charset="0"/>
              <a:buChar char="•"/>
            </a:pPr>
            <a:r>
              <a:rPr lang="en-US" sz="2400" b="0" dirty="0">
                <a:solidFill>
                  <a:schemeClr val="tx1">
                    <a:lumMod val="95000"/>
                    <a:lumOff val="5000"/>
                  </a:schemeClr>
                </a:solidFill>
              </a:rPr>
              <a:t>Findings presented in several forums</a:t>
            </a:r>
          </a:p>
          <a:p>
            <a:pPr marL="0">
              <a:lnSpc>
                <a:spcPct val="100000"/>
              </a:lnSpc>
              <a:spcBef>
                <a:spcPts val="1200"/>
              </a:spcBef>
              <a:spcAft>
                <a:spcPts val="0"/>
              </a:spcAft>
            </a:pPr>
            <a:r>
              <a:rPr lang="en-US" sz="2400" cap="small" dirty="0">
                <a:solidFill>
                  <a:schemeClr val="tx1">
                    <a:lumMod val="95000"/>
                    <a:lumOff val="5000"/>
                  </a:schemeClr>
                </a:solidFill>
              </a:rPr>
              <a:t>Topics	</a:t>
            </a:r>
          </a:p>
          <a:p>
            <a:pPr marL="285750" indent="-285750">
              <a:lnSpc>
                <a:spcPct val="100000"/>
              </a:lnSpc>
              <a:spcBef>
                <a:spcPts val="600"/>
              </a:spcBef>
              <a:spcAft>
                <a:spcPts val="0"/>
              </a:spcAft>
              <a:buFont typeface="Arial" panose="020B0604020202020204" pitchFamily="34" charset="0"/>
              <a:buChar char="•"/>
            </a:pPr>
            <a:r>
              <a:rPr lang="en-US" sz="2400" b="0" dirty="0">
                <a:solidFill>
                  <a:schemeClr val="tx1">
                    <a:lumMod val="95000"/>
                    <a:lumOff val="5000"/>
                  </a:schemeClr>
                </a:solidFill>
              </a:rPr>
              <a:t>Willingness to collect data elements for individual-level data-matching between certification bodies and Clearinghouse records</a:t>
            </a:r>
          </a:p>
          <a:p>
            <a:pPr marL="285750" indent="-285750">
              <a:lnSpc>
                <a:spcPct val="100000"/>
              </a:lnSpc>
              <a:spcBef>
                <a:spcPts val="600"/>
              </a:spcBef>
              <a:spcAft>
                <a:spcPts val="0"/>
              </a:spcAft>
              <a:buFont typeface="Arial" panose="020B0604020202020204" pitchFamily="34" charset="0"/>
              <a:buChar char="•"/>
            </a:pPr>
            <a:r>
              <a:rPr lang="en-US" sz="2400" b="0" dirty="0">
                <a:solidFill>
                  <a:schemeClr val="tx1">
                    <a:lumMod val="95000"/>
                    <a:lumOff val="5000"/>
                  </a:schemeClr>
                </a:solidFill>
              </a:rPr>
              <a:t>Certification bodies response and engagement with workforce trends</a:t>
            </a:r>
          </a:p>
          <a:p>
            <a:pPr marL="285750" indent="-285750">
              <a:lnSpc>
                <a:spcPct val="100000"/>
              </a:lnSpc>
              <a:spcBef>
                <a:spcPts val="600"/>
              </a:spcBef>
              <a:spcAft>
                <a:spcPts val="0"/>
              </a:spcAft>
              <a:buFont typeface="Arial" panose="020B0604020202020204" pitchFamily="34" charset="0"/>
              <a:buChar char="•"/>
            </a:pPr>
            <a:r>
              <a:rPr lang="en-US" sz="2400" b="0" dirty="0">
                <a:solidFill>
                  <a:schemeClr val="tx1">
                    <a:lumMod val="95000"/>
                    <a:lumOff val="5000"/>
                  </a:schemeClr>
                </a:solidFill>
              </a:rPr>
              <a:t>Impact of recent events on certification bodies and future planning</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18</a:t>
            </a:fld>
            <a:endParaRPr lang="en-US"/>
          </a:p>
        </p:txBody>
      </p:sp>
    </p:spTree>
    <p:extLst>
      <p:ext uri="{BB962C8B-B14F-4D97-AF65-F5344CB8AC3E}">
        <p14:creationId xmlns:p14="http://schemas.microsoft.com/office/powerpoint/2010/main" val="208301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Workcred Certification Body Data Collection Survey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Autofit/>
          </a:bodyPr>
          <a:lstStyle/>
          <a:p>
            <a:pPr marL="0">
              <a:lnSpc>
                <a:spcPct val="100000"/>
              </a:lnSpc>
              <a:spcAft>
                <a:spcPts val="600"/>
              </a:spcAft>
            </a:pPr>
            <a:r>
              <a:rPr lang="en-US" sz="2000" cap="small" dirty="0">
                <a:solidFill>
                  <a:schemeClr val="tx1">
                    <a:lumMod val="95000"/>
                    <a:lumOff val="5000"/>
                  </a:schemeClr>
                </a:solidFill>
              </a:rPr>
              <a:t>High-level review of the findings for “Minimum Data Elements Needed”</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Demographic Data (Data to Support Matching &amp; Optional Data)</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Name</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Contact Information</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Gender</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Race/Ethnicity</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Degrees Held</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Military Status</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Disability Status </a:t>
            </a:r>
          </a:p>
          <a:p>
            <a:pPr marL="285750" indent="-285750">
              <a:lnSpc>
                <a:spcPct val="100000"/>
              </a:lnSpc>
              <a:spcAft>
                <a:spcPts val="0"/>
              </a:spcAft>
              <a:buFont typeface="Arial" panose="020B0604020202020204" pitchFamily="34" charset="0"/>
              <a:buChar char="•"/>
            </a:pPr>
            <a:endParaRPr lang="en-US" sz="1100" b="0" dirty="0">
              <a:solidFill>
                <a:schemeClr val="tx1">
                  <a:lumMod val="95000"/>
                  <a:lumOff val="5000"/>
                </a:schemeClr>
              </a:solidFill>
            </a:endParaRP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Certification Data </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Credential Name</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Credential Purpose</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Credential Award Date</a:t>
            </a:r>
          </a:p>
          <a:p>
            <a:pPr marL="746125" lvl="1" indent="-285750">
              <a:lnSpc>
                <a:spcPct val="100000"/>
              </a:lnSpc>
              <a:spcAft>
                <a:spcPts val="0"/>
              </a:spcAft>
              <a:buFont typeface="Wingdings" panose="05000000000000000000" pitchFamily="2" charset="2"/>
              <a:buChar char="ü"/>
            </a:pPr>
            <a:r>
              <a:rPr lang="en-US" sz="1600" dirty="0">
                <a:solidFill>
                  <a:prstClr val="black"/>
                </a:solidFill>
              </a:rPr>
              <a:t>Recertification or Maintenance</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19</a:t>
            </a:fld>
            <a:endParaRPr lang="en-US"/>
          </a:p>
        </p:txBody>
      </p:sp>
    </p:spTree>
    <p:extLst>
      <p:ext uri="{BB962C8B-B14F-4D97-AF65-F5344CB8AC3E}">
        <p14:creationId xmlns:p14="http://schemas.microsoft.com/office/powerpoint/2010/main" val="34333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Demonstrating Value of Industry Credentials</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p:txBody>
          <a:bodyPr/>
          <a:lstStyle/>
          <a:p>
            <a:pPr>
              <a:lnSpc>
                <a:spcPct val="100000"/>
              </a:lnSpc>
              <a:spcAft>
                <a:spcPts val="600"/>
              </a:spcAft>
            </a:pPr>
            <a:r>
              <a:rPr lang="en-US" sz="2400" cap="small" dirty="0">
                <a:solidFill>
                  <a:schemeClr val="tx1">
                    <a:lumMod val="95000"/>
                    <a:lumOff val="5000"/>
                  </a:schemeClr>
                </a:solidFill>
              </a:rPr>
              <a:t>Workcred is engaging certification bodies around the value of linking their data</a:t>
            </a:r>
          </a:p>
          <a:p>
            <a:pPr lvl="1">
              <a:lnSpc>
                <a:spcPct val="100000"/>
              </a:lnSpc>
              <a:spcBef>
                <a:spcPts val="600"/>
              </a:spcBef>
              <a:spcAft>
                <a:spcPts val="600"/>
              </a:spcAft>
              <a:buFont typeface="Arial" panose="020B0604020202020204" pitchFamily="34" charset="0"/>
              <a:buChar char="•"/>
            </a:pPr>
            <a:r>
              <a:rPr lang="en-US" sz="2200" dirty="0">
                <a:solidFill>
                  <a:prstClr val="black"/>
                </a:solidFill>
              </a:rPr>
              <a:t>There is no complete, centralized source of administrative data on the outcomes or impacts of certifications</a:t>
            </a:r>
          </a:p>
          <a:p>
            <a:pPr lvl="1">
              <a:lnSpc>
                <a:spcPct val="100000"/>
              </a:lnSpc>
              <a:spcBef>
                <a:spcPts val="600"/>
              </a:spcBef>
              <a:spcAft>
                <a:spcPts val="600"/>
              </a:spcAft>
              <a:buFont typeface="Arial" panose="020B0604020202020204" pitchFamily="34" charset="0"/>
              <a:buChar char="•"/>
            </a:pPr>
            <a:r>
              <a:rPr lang="en-US" sz="2200" dirty="0">
                <a:solidFill>
                  <a:prstClr val="black"/>
                </a:solidFill>
              </a:rPr>
              <a:t>Certifications are not understood by policymakers, funders of research, state officials, consumers of certifications, and education and training providers</a:t>
            </a:r>
          </a:p>
          <a:p>
            <a:pPr lvl="1">
              <a:lnSpc>
                <a:spcPct val="100000"/>
              </a:lnSpc>
              <a:spcBef>
                <a:spcPts val="600"/>
              </a:spcBef>
              <a:spcAft>
                <a:spcPts val="600"/>
              </a:spcAft>
              <a:buFont typeface="Arial" panose="020B0604020202020204" pitchFamily="34" charset="0"/>
              <a:buChar char="•"/>
            </a:pPr>
            <a:r>
              <a:rPr lang="en-US" sz="2200" dirty="0">
                <a:solidFill>
                  <a:prstClr val="black"/>
                </a:solidFill>
              </a:rPr>
              <a:t>There is a need to understand the role of certifications in credentialing pathways, including the impact on wages, which will help the certification bodies serve their clients better</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a:t>
            </a:fld>
            <a:endParaRPr lang="en-US"/>
          </a:p>
        </p:txBody>
      </p:sp>
    </p:spTree>
    <p:extLst>
      <p:ext uri="{BB962C8B-B14F-4D97-AF65-F5344CB8AC3E}">
        <p14:creationId xmlns:p14="http://schemas.microsoft.com/office/powerpoint/2010/main" val="342425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Data Collection </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Autofit/>
          </a:bodyPr>
          <a:lstStyle/>
          <a:p>
            <a:pPr marL="0">
              <a:lnSpc>
                <a:spcPct val="100000"/>
              </a:lnSpc>
              <a:spcAft>
                <a:spcPts val="600"/>
              </a:spcAft>
            </a:pPr>
            <a:r>
              <a:rPr lang="en-US" sz="2000" cap="small" dirty="0">
                <a:solidFill>
                  <a:schemeClr val="tx1">
                    <a:lumMod val="95000"/>
                    <a:lumOff val="5000"/>
                  </a:schemeClr>
                </a:solidFill>
              </a:rPr>
              <a:t>Opportunities to Collect Data</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Certified persons are a captive audience</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Obtain post-credentialing data on the following:</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Value of certification</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Cost of certification versus value</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Benefits of certification—tangible and intangible</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Perception of certification by employers, industry, supervisors, etc.</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Is credential providing the outcomes and expectations you anticipated?</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Obtain recertification data to determine trends:</a:t>
            </a:r>
          </a:p>
          <a:p>
            <a:pPr marL="803275" lvl="1" indent="-34290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Why they recertified or did not?</a:t>
            </a:r>
          </a:p>
          <a:p>
            <a:pPr marL="803275" lvl="1" indent="-34290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Have outcomes and expectations changed?</a:t>
            </a:r>
          </a:p>
          <a:p>
            <a:pPr marL="803275" lvl="1" indent="-34290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Benefits still relevant</a:t>
            </a:r>
          </a:p>
          <a:p>
            <a:pPr marL="803275" lvl="1" indent="-34290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Value the same or different</a:t>
            </a:r>
          </a:p>
          <a:p>
            <a:pPr marL="803275" lvl="1" indent="-34290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What other credentialing opportunities could be provided?</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20</a:t>
            </a:fld>
            <a:endParaRPr lang="en-US"/>
          </a:p>
        </p:txBody>
      </p:sp>
    </p:spTree>
    <p:extLst>
      <p:ext uri="{BB962C8B-B14F-4D97-AF65-F5344CB8AC3E}">
        <p14:creationId xmlns:p14="http://schemas.microsoft.com/office/powerpoint/2010/main" val="17919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Uses of Data</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Autofit/>
          </a:bodyPr>
          <a:lstStyle/>
          <a:p>
            <a:pPr marL="0">
              <a:lnSpc>
                <a:spcPct val="100000"/>
              </a:lnSpc>
              <a:spcAft>
                <a:spcPts val="600"/>
              </a:spcAft>
            </a:pPr>
            <a:r>
              <a:rPr lang="en-US" sz="2000" cap="small" dirty="0">
                <a:solidFill>
                  <a:schemeClr val="tx1">
                    <a:lumMod val="95000"/>
                    <a:lumOff val="5000"/>
                  </a:schemeClr>
                </a:solidFill>
              </a:rPr>
              <a:t>Use Data to Promote Your Certification Body</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Use data to become the “keeper of metrics”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Salary increases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Job advancement</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Qualify for a job</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Skills/knowledge improvement (enhanced competence)</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Respect from peers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Greater performance on the job</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Credibility for self</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Credibility for the profession</a:t>
            </a:r>
          </a:p>
          <a:p>
            <a:pPr marL="285750" indent="-285750">
              <a:lnSpc>
                <a:spcPct val="100000"/>
              </a:lnSpc>
              <a:spcAft>
                <a:spcPts val="0"/>
              </a:spcAft>
              <a:buFont typeface="Arial" panose="020B0604020202020204" pitchFamily="34" charset="0"/>
              <a:buChar char="•"/>
            </a:pPr>
            <a:endParaRPr lang="en-US" sz="1200" b="0" dirty="0">
              <a:solidFill>
                <a:schemeClr val="bg1"/>
              </a:solidFill>
            </a:endParaRP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Use data to tell the story of your certification</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The certification body is the best teller of its story; others are telling it on social media, anecdotally, etc. </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21</a:t>
            </a:fld>
            <a:endParaRPr lang="en-US"/>
          </a:p>
        </p:txBody>
      </p:sp>
    </p:spTree>
    <p:extLst>
      <p:ext uri="{BB962C8B-B14F-4D97-AF65-F5344CB8AC3E}">
        <p14:creationId xmlns:p14="http://schemas.microsoft.com/office/powerpoint/2010/main" val="364167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Uses of Data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 y="1282920"/>
            <a:ext cx="9144001" cy="4800601"/>
          </a:xfrm>
        </p:spPr>
        <p:txBody>
          <a:bodyPr>
            <a:noAutofit/>
          </a:bodyPr>
          <a:lstStyle/>
          <a:p>
            <a:pPr marL="0">
              <a:lnSpc>
                <a:spcPct val="100000"/>
              </a:lnSpc>
              <a:spcAft>
                <a:spcPts val="600"/>
              </a:spcAft>
            </a:pPr>
            <a:r>
              <a:rPr lang="en-US" sz="2000" cap="small" dirty="0">
                <a:solidFill>
                  <a:schemeClr val="tx1">
                    <a:lumMod val="95000"/>
                    <a:lumOff val="5000"/>
                  </a:schemeClr>
                </a:solidFill>
              </a:rPr>
              <a:t>Use Data to Monitor the Relevance of the Certification </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The need for certification can change over time</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Prospective pool of certified persons changes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Workforce (Gen Z)</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Workplace (e.g., jobs next generation desires)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Skills needed (e.g., technology, soft skills)</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Type of credential may change</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May not be an entire job anymore, but part of a job</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Role of alternative credentials (e.g., microcredentials)</a:t>
            </a:r>
          </a:p>
          <a:p>
            <a:pPr marL="285750" indent="-285750">
              <a:lnSpc>
                <a:spcPct val="100000"/>
              </a:lnSpc>
              <a:spcAft>
                <a:spcPts val="0"/>
              </a:spcAft>
              <a:buFont typeface="Arial" panose="020B0604020202020204" pitchFamily="34" charset="0"/>
              <a:buChar char="•"/>
            </a:pPr>
            <a:r>
              <a:rPr lang="en-US" sz="1800" b="0" dirty="0">
                <a:solidFill>
                  <a:schemeClr val="tx1">
                    <a:lumMod val="95000"/>
                    <a:lumOff val="5000"/>
                  </a:schemeClr>
                </a:solidFill>
              </a:rPr>
              <a:t>Motivators</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More than credibility</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More tangible (e.g., need to reskill)</a:t>
            </a:r>
          </a:p>
          <a:p>
            <a:pPr marL="746125" lvl="1" indent="-285750">
              <a:lnSpc>
                <a:spcPct val="100000"/>
              </a:lnSpc>
              <a:spcAft>
                <a:spcPts val="0"/>
              </a:spcAft>
              <a:buFont typeface="Wingdings" panose="05000000000000000000" pitchFamily="2" charset="2"/>
              <a:buChar char="§"/>
            </a:pPr>
            <a:r>
              <a:rPr lang="en-US" sz="1600" b="0" dirty="0">
                <a:solidFill>
                  <a:schemeClr val="tx1">
                    <a:lumMod val="95000"/>
                    <a:lumOff val="5000"/>
                  </a:schemeClr>
                </a:solidFill>
              </a:rPr>
              <a:t>Remain competitive in the job market</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22</a:t>
            </a:fld>
            <a:endParaRPr lang="en-US"/>
          </a:p>
        </p:txBody>
      </p:sp>
    </p:spTree>
    <p:extLst>
      <p:ext uri="{BB962C8B-B14F-4D97-AF65-F5344CB8AC3E}">
        <p14:creationId xmlns:p14="http://schemas.microsoft.com/office/powerpoint/2010/main" val="37136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47E8BC-3DAC-4590-91E6-CB218F4D9B13}"/>
              </a:ext>
            </a:extLst>
          </p:cNvPr>
          <p:cNvSpPr>
            <a:spLocks noGrp="1"/>
          </p:cNvSpPr>
          <p:nvPr>
            <p:ph idx="1"/>
          </p:nvPr>
        </p:nvSpPr>
        <p:spPr>
          <a:xfrm>
            <a:off x="762000" y="228600"/>
            <a:ext cx="5638800" cy="4800601"/>
          </a:xfrm>
        </p:spPr>
        <p:txBody>
          <a:bodyPr>
            <a:normAutofit/>
          </a:bodyPr>
          <a:lstStyle/>
          <a:p>
            <a:r>
              <a:rPr lang="en-US" sz="4800" dirty="0"/>
              <a:t>Benefits to Certification Bodies and Other Stakeholders</a:t>
            </a:r>
          </a:p>
        </p:txBody>
      </p:sp>
      <p:sp>
        <p:nvSpPr>
          <p:cNvPr id="2" name="Footer Placeholder 1">
            <a:extLst>
              <a:ext uri="{FF2B5EF4-FFF2-40B4-BE49-F238E27FC236}">
                <a16:creationId xmlns:a16="http://schemas.microsoft.com/office/drawing/2014/main" id="{2411377A-F001-43A5-883D-3AC740B990A8}"/>
              </a:ext>
            </a:extLst>
          </p:cNvPr>
          <p:cNvSpPr>
            <a:spLocks noGrp="1"/>
          </p:cNvSpPr>
          <p:nvPr>
            <p:ph type="ftr" sz="quarter" idx="11"/>
          </p:nvPr>
        </p:nvSpPr>
        <p:spPr/>
        <p:txBody>
          <a:bodyPr/>
          <a:lstStyle/>
          <a:p>
            <a:r>
              <a:rPr lang="en-US"/>
              <a:t>Presentation by Workcred, Professional Testing, and BCSP March 22, 2022</a:t>
            </a:r>
          </a:p>
        </p:txBody>
      </p:sp>
      <p:sp>
        <p:nvSpPr>
          <p:cNvPr id="3" name="Slide Number Placeholder 2">
            <a:extLst>
              <a:ext uri="{FF2B5EF4-FFF2-40B4-BE49-F238E27FC236}">
                <a16:creationId xmlns:a16="http://schemas.microsoft.com/office/drawing/2014/main" id="{0374CF1F-1A3A-492C-8281-A7264E1DF338}"/>
              </a:ext>
            </a:extLst>
          </p:cNvPr>
          <p:cNvSpPr>
            <a:spLocks noGrp="1"/>
          </p:cNvSpPr>
          <p:nvPr>
            <p:ph type="sldNum" sz="quarter" idx="12"/>
          </p:nvPr>
        </p:nvSpPr>
        <p:spPr/>
        <p:txBody>
          <a:bodyPr/>
          <a:lstStyle/>
          <a:p>
            <a:fld id="{17A38C66-BF83-46E8-8BFA-E30DC1102304}" type="slidenum">
              <a:rPr lang="en-US" smtClean="0"/>
              <a:pPr/>
              <a:t>23</a:t>
            </a:fld>
            <a:endParaRPr lang="en-US"/>
          </a:p>
        </p:txBody>
      </p:sp>
    </p:spTree>
    <p:extLst>
      <p:ext uri="{BB962C8B-B14F-4D97-AF65-F5344CB8AC3E}">
        <p14:creationId xmlns:p14="http://schemas.microsoft.com/office/powerpoint/2010/main" val="333354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Benefits to Certification Bodies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24</a:t>
            </a:fld>
            <a:endParaRPr lang="en-US"/>
          </a:p>
        </p:txBody>
      </p:sp>
      <p:graphicFrame>
        <p:nvGraphicFramePr>
          <p:cNvPr id="6" name="Content Placeholder 5">
            <a:extLst>
              <a:ext uri="{FF2B5EF4-FFF2-40B4-BE49-F238E27FC236}">
                <a16:creationId xmlns:a16="http://schemas.microsoft.com/office/drawing/2014/main" id="{12A8D148-3BE2-4D23-9AE7-CE9D1BA78D4D}"/>
              </a:ext>
            </a:extLst>
          </p:cNvPr>
          <p:cNvGraphicFramePr>
            <a:graphicFrameLocks noGrp="1"/>
          </p:cNvGraphicFramePr>
          <p:nvPr>
            <p:ph idx="1"/>
            <p:extLst>
              <p:ext uri="{D42A27DB-BD31-4B8C-83A1-F6EECF244321}">
                <p14:modId xmlns:p14="http://schemas.microsoft.com/office/powerpoint/2010/main" val="2876344385"/>
              </p:ext>
            </p:extLst>
          </p:nvPr>
        </p:nvGraphicFramePr>
        <p:xfrm>
          <a:off x="0" y="1282700"/>
          <a:ext cx="9144000" cy="481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1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Benefits to Certification Bodies Continued</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25</a:t>
            </a:fld>
            <a:endParaRPr lang="en-US"/>
          </a:p>
        </p:txBody>
      </p:sp>
      <p:sp>
        <p:nvSpPr>
          <p:cNvPr id="3" name="Content Placeholder 2">
            <a:extLst>
              <a:ext uri="{FF2B5EF4-FFF2-40B4-BE49-F238E27FC236}">
                <a16:creationId xmlns:a16="http://schemas.microsoft.com/office/drawing/2014/main" id="{CE7F4BD2-3604-4D22-AB28-2D1D454CD77C}"/>
              </a:ext>
            </a:extLst>
          </p:cNvPr>
          <p:cNvSpPr>
            <a:spLocks noGrp="1"/>
          </p:cNvSpPr>
          <p:nvPr>
            <p:ph idx="1"/>
          </p:nvPr>
        </p:nvSpPr>
        <p:spPr/>
        <p:txBody>
          <a:bodyPr>
            <a:normAutofit fontScale="55000" lnSpcReduction="20000"/>
          </a:bodyPr>
          <a:lstStyle/>
          <a:p>
            <a:pPr>
              <a:lnSpc>
                <a:spcPct val="100000"/>
              </a:lnSpc>
              <a:spcBef>
                <a:spcPts val="1200"/>
              </a:spcBef>
              <a:spcAft>
                <a:spcPts val="600"/>
              </a:spcAft>
            </a:pPr>
            <a:r>
              <a:rPr lang="en-US" sz="3300" dirty="0">
                <a:solidFill>
                  <a:schemeClr val="tx1">
                    <a:lumMod val="95000"/>
                    <a:lumOff val="5000"/>
                  </a:schemeClr>
                </a:solidFill>
              </a:rPr>
              <a:t>Visibility</a:t>
            </a:r>
          </a:p>
          <a:p>
            <a:pPr lvl="1">
              <a:lnSpc>
                <a:spcPct val="100000"/>
              </a:lnSpc>
              <a:buFont typeface="Arial" panose="020B0604020202020204" pitchFamily="34" charset="0"/>
              <a:buChar char="•"/>
            </a:pPr>
            <a:r>
              <a:rPr lang="en-US" sz="3300" dirty="0">
                <a:solidFill>
                  <a:schemeClr val="tx1">
                    <a:lumMod val="95000"/>
                    <a:lumOff val="5000"/>
                  </a:schemeClr>
                </a:solidFill>
              </a:rPr>
              <a:t>Bring increased awareness and visibility to the certification and the profession</a:t>
            </a:r>
          </a:p>
          <a:p>
            <a:pPr>
              <a:lnSpc>
                <a:spcPct val="100000"/>
              </a:lnSpc>
              <a:spcBef>
                <a:spcPts val="1200"/>
              </a:spcBef>
              <a:spcAft>
                <a:spcPts val="600"/>
              </a:spcAft>
            </a:pPr>
            <a:r>
              <a:rPr lang="en-US" sz="3300" dirty="0">
                <a:solidFill>
                  <a:schemeClr val="tx1">
                    <a:lumMod val="95000"/>
                    <a:lumOff val="5000"/>
                  </a:schemeClr>
                </a:solidFill>
              </a:rPr>
              <a:t>Credibility</a:t>
            </a:r>
          </a:p>
          <a:p>
            <a:pPr lvl="1">
              <a:lnSpc>
                <a:spcPct val="100000"/>
              </a:lnSpc>
              <a:buFont typeface="Arial" panose="020B0604020202020204" pitchFamily="34" charset="0"/>
              <a:buChar char="•"/>
            </a:pPr>
            <a:r>
              <a:rPr lang="en-US" sz="3300" dirty="0">
                <a:solidFill>
                  <a:schemeClr val="tx1">
                    <a:lumMod val="95000"/>
                    <a:lumOff val="5000"/>
                  </a:schemeClr>
                </a:solidFill>
              </a:rPr>
              <a:t>Use third-party validated data to provide evidence about the value of the certification</a:t>
            </a:r>
          </a:p>
          <a:p>
            <a:pPr lvl="1">
              <a:lnSpc>
                <a:spcPct val="100000"/>
              </a:lnSpc>
              <a:buFont typeface="Arial" panose="020B0604020202020204" pitchFamily="34" charset="0"/>
              <a:buChar char="•"/>
            </a:pPr>
            <a:r>
              <a:rPr lang="en-US" sz="3300" dirty="0">
                <a:solidFill>
                  <a:schemeClr val="tx1">
                    <a:lumMod val="95000"/>
                    <a:lumOff val="5000"/>
                  </a:schemeClr>
                </a:solidFill>
              </a:rPr>
              <a:t>Educate policymakers, employers, government agencies, and individuals about the value of the certification and the profession</a:t>
            </a:r>
          </a:p>
          <a:p>
            <a:pPr lvl="1">
              <a:lnSpc>
                <a:spcPct val="100000"/>
              </a:lnSpc>
              <a:buFont typeface="Arial" panose="020B0604020202020204" pitchFamily="34" charset="0"/>
              <a:buChar char="•"/>
            </a:pPr>
            <a:r>
              <a:rPr lang="en-US" sz="3300" dirty="0">
                <a:solidFill>
                  <a:schemeClr val="tx1">
                    <a:lumMod val="95000"/>
                    <a:lumOff val="5000"/>
                  </a:schemeClr>
                </a:solidFill>
              </a:rPr>
              <a:t>Demonstrate to employers that if they hire certified persons, they can have higher employee retention rates</a:t>
            </a:r>
          </a:p>
          <a:p>
            <a:pPr>
              <a:lnSpc>
                <a:spcPct val="100000"/>
              </a:lnSpc>
              <a:spcBef>
                <a:spcPts val="1200"/>
              </a:spcBef>
              <a:spcAft>
                <a:spcPts val="600"/>
              </a:spcAft>
            </a:pPr>
            <a:r>
              <a:rPr lang="en-US" sz="3300" dirty="0">
                <a:solidFill>
                  <a:schemeClr val="tx1">
                    <a:lumMod val="95000"/>
                    <a:lumOff val="5000"/>
                  </a:schemeClr>
                </a:solidFill>
              </a:rPr>
              <a:t>Strategic Planning</a:t>
            </a:r>
          </a:p>
          <a:p>
            <a:pPr lvl="1">
              <a:lnSpc>
                <a:spcPct val="100000"/>
              </a:lnSpc>
              <a:buFont typeface="Arial" panose="020B0604020202020204" pitchFamily="34" charset="0"/>
              <a:buChar char="•"/>
            </a:pPr>
            <a:r>
              <a:rPr lang="en-US" sz="3300" dirty="0">
                <a:solidFill>
                  <a:schemeClr val="tx1">
                    <a:lumMod val="95000"/>
                    <a:lumOff val="5000"/>
                  </a:schemeClr>
                </a:solidFill>
              </a:rPr>
              <a:t>Use data to improve strategic planning and marketing, and support decision making</a:t>
            </a:r>
          </a:p>
          <a:p>
            <a:pPr lvl="1">
              <a:lnSpc>
                <a:spcPct val="100000"/>
              </a:lnSpc>
              <a:buFont typeface="Arial" panose="020B0604020202020204" pitchFamily="34" charset="0"/>
              <a:buChar char="•"/>
            </a:pPr>
            <a:r>
              <a:rPr lang="en-US" sz="3300" dirty="0">
                <a:solidFill>
                  <a:schemeClr val="tx1">
                    <a:lumMod val="95000"/>
                    <a:lumOff val="5000"/>
                  </a:schemeClr>
                </a:solidFill>
              </a:rPr>
              <a:t>Gather information to inform the development of new products, including needs assessments for new certifications</a:t>
            </a:r>
          </a:p>
          <a:p>
            <a:pPr lvl="1">
              <a:lnSpc>
                <a:spcPct val="100000"/>
              </a:lnSpc>
              <a:buFont typeface="Arial" panose="020B0604020202020204" pitchFamily="34" charset="0"/>
              <a:buChar char="•"/>
            </a:pPr>
            <a:r>
              <a:rPr lang="en-US" sz="3300" dirty="0">
                <a:solidFill>
                  <a:schemeClr val="tx1">
                    <a:lumMod val="95000"/>
                    <a:lumOff val="5000"/>
                  </a:schemeClr>
                </a:solidFill>
              </a:rPr>
              <a:t>Obtain a more complete picture of the certification holders</a:t>
            </a:r>
          </a:p>
        </p:txBody>
      </p:sp>
    </p:spTree>
    <p:extLst>
      <p:ext uri="{BB962C8B-B14F-4D97-AF65-F5344CB8AC3E}">
        <p14:creationId xmlns:p14="http://schemas.microsoft.com/office/powerpoint/2010/main" val="3713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Benefits to Certification Bodies Continued</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26</a:t>
            </a:fld>
            <a:endParaRPr lang="en-US"/>
          </a:p>
        </p:txBody>
      </p:sp>
      <p:sp>
        <p:nvSpPr>
          <p:cNvPr id="3" name="Content Placeholder 2">
            <a:extLst>
              <a:ext uri="{FF2B5EF4-FFF2-40B4-BE49-F238E27FC236}">
                <a16:creationId xmlns:a16="http://schemas.microsoft.com/office/drawing/2014/main" id="{CE7F4BD2-3604-4D22-AB28-2D1D454CD77C}"/>
              </a:ext>
            </a:extLst>
          </p:cNvPr>
          <p:cNvSpPr>
            <a:spLocks noGrp="1"/>
          </p:cNvSpPr>
          <p:nvPr>
            <p:ph idx="1"/>
          </p:nvPr>
        </p:nvSpPr>
        <p:spPr/>
        <p:txBody>
          <a:bodyPr>
            <a:normAutofit fontScale="92500" lnSpcReduction="20000"/>
          </a:bodyPr>
          <a:lstStyle/>
          <a:p>
            <a:pPr>
              <a:lnSpc>
                <a:spcPct val="100000"/>
              </a:lnSpc>
              <a:spcBef>
                <a:spcPts val="1200"/>
              </a:spcBef>
              <a:spcAft>
                <a:spcPts val="600"/>
              </a:spcAft>
            </a:pPr>
            <a:r>
              <a:rPr lang="en-US" sz="1900" dirty="0">
                <a:solidFill>
                  <a:schemeClr val="tx1">
                    <a:lumMod val="95000"/>
                    <a:lumOff val="5000"/>
                  </a:schemeClr>
                </a:solidFill>
              </a:rPr>
              <a:t>Marketing</a:t>
            </a:r>
          </a:p>
          <a:p>
            <a:pPr lvl="1">
              <a:lnSpc>
                <a:spcPct val="100000"/>
              </a:lnSpc>
              <a:buFont typeface="Arial" panose="020B0604020202020204" pitchFamily="34" charset="0"/>
              <a:buChar char="•"/>
            </a:pPr>
            <a:r>
              <a:rPr lang="en-US" sz="1900" dirty="0">
                <a:solidFill>
                  <a:schemeClr val="tx1">
                    <a:lumMod val="95000"/>
                    <a:lumOff val="5000"/>
                  </a:schemeClr>
                </a:solidFill>
              </a:rPr>
              <a:t>Identify gaps in certifications earned by underserved populations</a:t>
            </a:r>
          </a:p>
          <a:p>
            <a:pPr lvl="1">
              <a:lnSpc>
                <a:spcPct val="100000"/>
              </a:lnSpc>
              <a:buFont typeface="Arial" panose="020B0604020202020204" pitchFamily="34" charset="0"/>
              <a:buChar char="•"/>
            </a:pPr>
            <a:r>
              <a:rPr lang="en-US" sz="1900" dirty="0">
                <a:solidFill>
                  <a:schemeClr val="tx1">
                    <a:lumMod val="95000"/>
                    <a:lumOff val="5000"/>
                  </a:schemeClr>
                </a:solidFill>
              </a:rPr>
              <a:t>Refine outreach to new and existing markets</a:t>
            </a:r>
          </a:p>
          <a:p>
            <a:pPr lvl="1">
              <a:lnSpc>
                <a:spcPct val="100000"/>
              </a:lnSpc>
              <a:buFont typeface="Arial" panose="020B0604020202020204" pitchFamily="34" charset="0"/>
              <a:buChar char="•"/>
            </a:pPr>
            <a:r>
              <a:rPr lang="en-US" sz="1900" dirty="0">
                <a:solidFill>
                  <a:schemeClr val="tx1">
                    <a:lumMod val="95000"/>
                    <a:lumOff val="5000"/>
                  </a:schemeClr>
                </a:solidFill>
              </a:rPr>
              <a:t>Show wages before and after earning the certification</a:t>
            </a:r>
          </a:p>
          <a:p>
            <a:pPr lvl="1">
              <a:lnSpc>
                <a:spcPct val="100000"/>
              </a:lnSpc>
              <a:buFont typeface="Arial" panose="020B0604020202020204" pitchFamily="34" charset="0"/>
              <a:buChar char="•"/>
            </a:pPr>
            <a:r>
              <a:rPr lang="en-US" sz="1900" dirty="0">
                <a:solidFill>
                  <a:schemeClr val="tx1">
                    <a:lumMod val="95000"/>
                    <a:lumOff val="5000"/>
                  </a:schemeClr>
                </a:solidFill>
              </a:rPr>
              <a:t>Use data to advance the industry and/or occupation</a:t>
            </a:r>
          </a:p>
          <a:p>
            <a:pPr lvl="1">
              <a:lnSpc>
                <a:spcPct val="100000"/>
              </a:lnSpc>
              <a:buFont typeface="Arial" panose="020B0604020202020204" pitchFamily="34" charset="0"/>
              <a:buChar char="•"/>
            </a:pPr>
            <a:r>
              <a:rPr lang="en-US" sz="1900" dirty="0">
                <a:solidFill>
                  <a:schemeClr val="tx1">
                    <a:lumMod val="95000"/>
                    <a:lumOff val="5000"/>
                  </a:schemeClr>
                </a:solidFill>
              </a:rPr>
              <a:t>Showcase the career pathways</a:t>
            </a:r>
          </a:p>
          <a:p>
            <a:pPr>
              <a:lnSpc>
                <a:spcPct val="100000"/>
              </a:lnSpc>
              <a:spcBef>
                <a:spcPts val="1200"/>
              </a:spcBef>
              <a:spcAft>
                <a:spcPts val="600"/>
              </a:spcAft>
            </a:pPr>
            <a:r>
              <a:rPr lang="en-US" sz="1900" dirty="0">
                <a:solidFill>
                  <a:schemeClr val="tx1">
                    <a:lumMod val="95000"/>
                    <a:lumOff val="5000"/>
                  </a:schemeClr>
                </a:solidFill>
              </a:rPr>
              <a:t>Career Pathways</a:t>
            </a:r>
          </a:p>
          <a:p>
            <a:pPr lvl="1">
              <a:lnSpc>
                <a:spcPct val="100000"/>
              </a:lnSpc>
              <a:buFont typeface="Arial" panose="020B0604020202020204" pitchFamily="34" charset="0"/>
              <a:buChar char="•"/>
            </a:pPr>
            <a:r>
              <a:rPr lang="en-US" sz="1900" dirty="0">
                <a:solidFill>
                  <a:schemeClr val="tx1">
                    <a:lumMod val="95000"/>
                    <a:lumOff val="5000"/>
                  </a:schemeClr>
                </a:solidFill>
              </a:rPr>
              <a:t>Understand career pathways and earnings of certified persons</a:t>
            </a:r>
          </a:p>
          <a:p>
            <a:pPr lvl="1">
              <a:lnSpc>
                <a:spcPct val="100000"/>
              </a:lnSpc>
              <a:buFont typeface="Arial" panose="020B0604020202020204" pitchFamily="34" charset="0"/>
              <a:buChar char="•"/>
            </a:pPr>
            <a:r>
              <a:rPr lang="en-US" sz="1900" dirty="0">
                <a:solidFill>
                  <a:schemeClr val="tx1">
                    <a:lumMod val="95000"/>
                    <a:lumOff val="5000"/>
                  </a:schemeClr>
                </a:solidFill>
              </a:rPr>
              <a:t>Gather information on what certification holders studied, how they prepared for their career, what other certifications they hold</a:t>
            </a:r>
          </a:p>
          <a:p>
            <a:pPr lvl="1">
              <a:lnSpc>
                <a:spcPct val="100000"/>
              </a:lnSpc>
              <a:buFont typeface="Arial" panose="020B0604020202020204" pitchFamily="34" charset="0"/>
              <a:buChar char="•"/>
            </a:pPr>
            <a:r>
              <a:rPr lang="en-US" sz="1900" dirty="0">
                <a:solidFill>
                  <a:schemeClr val="tx1">
                    <a:lumMod val="95000"/>
                    <a:lumOff val="5000"/>
                  </a:schemeClr>
                </a:solidFill>
              </a:rPr>
              <a:t>How do people end up in the profession and what are their job titles</a:t>
            </a:r>
          </a:p>
          <a:p>
            <a:pPr lvl="1">
              <a:lnSpc>
                <a:spcPct val="100000"/>
              </a:lnSpc>
              <a:buFont typeface="Arial" panose="020B0604020202020204" pitchFamily="34" charset="0"/>
              <a:buChar char="•"/>
            </a:pPr>
            <a:r>
              <a:rPr lang="en-US" sz="1900" dirty="0">
                <a:solidFill>
                  <a:schemeClr val="tx1">
                    <a:lumMod val="95000"/>
                    <a:lumOff val="5000"/>
                  </a:schemeClr>
                </a:solidFill>
              </a:rPr>
              <a:t>Understand tangential careers and how to better target those audiences </a:t>
            </a:r>
          </a:p>
          <a:p>
            <a:pPr lvl="1">
              <a:lnSpc>
                <a:spcPct val="100000"/>
              </a:lnSpc>
              <a:buFont typeface="Arial" panose="020B0604020202020204" pitchFamily="34" charset="0"/>
              <a:buChar char="•"/>
            </a:pPr>
            <a:r>
              <a:rPr lang="en-US" sz="1900" dirty="0">
                <a:solidFill>
                  <a:schemeClr val="tx1">
                    <a:lumMod val="95000"/>
                    <a:lumOff val="5000"/>
                  </a:schemeClr>
                </a:solidFill>
              </a:rPr>
              <a:t>Identify people interested in the occupation earlier in their education or career</a:t>
            </a:r>
          </a:p>
          <a:p>
            <a:endParaRPr lang="en-US" dirty="0"/>
          </a:p>
        </p:txBody>
      </p:sp>
    </p:spTree>
    <p:extLst>
      <p:ext uri="{BB962C8B-B14F-4D97-AF65-F5344CB8AC3E}">
        <p14:creationId xmlns:p14="http://schemas.microsoft.com/office/powerpoint/2010/main" val="407771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Benefits to Other Stakeholders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27</a:t>
            </a:fld>
            <a:endParaRPr lang="en-US"/>
          </a:p>
        </p:txBody>
      </p:sp>
      <p:sp>
        <p:nvSpPr>
          <p:cNvPr id="3" name="Content Placeholder 2">
            <a:extLst>
              <a:ext uri="{FF2B5EF4-FFF2-40B4-BE49-F238E27FC236}">
                <a16:creationId xmlns:a16="http://schemas.microsoft.com/office/drawing/2014/main" id="{3CD7F292-E147-413C-B4D1-BDE7EB48EE48}"/>
              </a:ext>
            </a:extLst>
          </p:cNvPr>
          <p:cNvSpPr>
            <a:spLocks noGrp="1"/>
          </p:cNvSpPr>
          <p:nvPr>
            <p:ph idx="1"/>
          </p:nvPr>
        </p:nvSpPr>
        <p:spPr/>
        <p:txBody>
          <a:bodyPr/>
          <a:lstStyle/>
          <a:p>
            <a:r>
              <a:rPr lang="en-US" dirty="0"/>
              <a:t> </a:t>
            </a:r>
          </a:p>
        </p:txBody>
      </p:sp>
      <p:graphicFrame>
        <p:nvGraphicFramePr>
          <p:cNvPr id="7" name="Diagram 6">
            <a:extLst>
              <a:ext uri="{FF2B5EF4-FFF2-40B4-BE49-F238E27FC236}">
                <a16:creationId xmlns:a16="http://schemas.microsoft.com/office/drawing/2014/main" id="{976F29C3-AA99-426C-8685-78E01AB4836C}"/>
              </a:ext>
            </a:extLst>
          </p:cNvPr>
          <p:cNvGraphicFramePr/>
          <p:nvPr>
            <p:extLst>
              <p:ext uri="{D42A27DB-BD31-4B8C-83A1-F6EECF244321}">
                <p14:modId xmlns:p14="http://schemas.microsoft.com/office/powerpoint/2010/main" val="3343914947"/>
              </p:ext>
            </p:extLst>
          </p:nvPr>
        </p:nvGraphicFramePr>
        <p:xfrm>
          <a:off x="230353" y="905629"/>
          <a:ext cx="8591550" cy="595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56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543" y="282418"/>
            <a:ext cx="7554897" cy="664680"/>
          </a:xfrm>
        </p:spPr>
        <p:txBody>
          <a:bodyPr>
            <a:noAutofit/>
          </a:bodyPr>
          <a:lstStyle/>
          <a:p>
            <a:r>
              <a:rPr lang="en-US" sz="3600" dirty="0"/>
              <a:t>Data: A Value Proposition for Certification </a:t>
            </a:r>
          </a:p>
        </p:txBody>
      </p:sp>
      <p:sp>
        <p:nvSpPr>
          <p:cNvPr id="15" name="Rectangle 14"/>
          <p:cNvSpPr/>
          <p:nvPr/>
        </p:nvSpPr>
        <p:spPr>
          <a:xfrm>
            <a:off x="2550919" y="2824131"/>
            <a:ext cx="3184909" cy="2750631"/>
          </a:xfrm>
          <a:prstGeom prst="rect">
            <a:avLst/>
          </a:prstGeom>
          <a:solidFill>
            <a:schemeClr val="bg1"/>
          </a:solidFill>
          <a:ln w="19050">
            <a:solidFill>
              <a:srgbClr val="2AB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C32502C8-CAD3-4DAF-B9CB-49FB0D8E611C}"/>
              </a:ext>
            </a:extLst>
          </p:cNvPr>
          <p:cNvSpPr/>
          <p:nvPr/>
        </p:nvSpPr>
        <p:spPr>
          <a:xfrm>
            <a:off x="1981200" y="5741337"/>
            <a:ext cx="4483087" cy="369332"/>
          </a:xfrm>
          <a:prstGeom prst="rect">
            <a:avLst/>
          </a:prstGeom>
        </p:spPr>
        <p:txBody>
          <a:bodyPr wrap="non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https://www.surveymonkey.com/r/LNPW6RY</a:t>
            </a:r>
            <a:r>
              <a:rPr lang="en-US" dirty="0">
                <a:solidFill>
                  <a:schemeClr val="bg1"/>
                </a:solidFill>
              </a:rPr>
              <a:t> </a:t>
            </a:r>
          </a:p>
        </p:txBody>
      </p:sp>
      <p:sp>
        <p:nvSpPr>
          <p:cNvPr id="17" name="Slide Number Placeholder 16">
            <a:extLst>
              <a:ext uri="{FF2B5EF4-FFF2-40B4-BE49-F238E27FC236}">
                <a16:creationId xmlns:a16="http://schemas.microsoft.com/office/drawing/2014/main" id="{A95362CB-97E8-4210-9AE5-634CC4571068}"/>
              </a:ext>
            </a:extLst>
          </p:cNvPr>
          <p:cNvSpPr>
            <a:spLocks noGrp="1"/>
          </p:cNvSpPr>
          <p:nvPr>
            <p:ph type="sldNum" sz="quarter" idx="12"/>
          </p:nvPr>
        </p:nvSpPr>
        <p:spPr/>
        <p:txBody>
          <a:bodyPr/>
          <a:lstStyle/>
          <a:p>
            <a:fld id="{705F7C10-59C2-4ACA-8CFA-2AD1BE1D4588}" type="slidenum">
              <a:rPr lang="en-US" smtClean="0"/>
              <a:pPr/>
              <a:t>28</a:t>
            </a:fld>
            <a:endParaRPr lang="en-US" dirty="0"/>
          </a:p>
        </p:txBody>
      </p:sp>
      <p:pic>
        <p:nvPicPr>
          <p:cNvPr id="19" name="Picture 18">
            <a:extLst>
              <a:ext uri="{FF2B5EF4-FFF2-40B4-BE49-F238E27FC236}">
                <a16:creationId xmlns:a16="http://schemas.microsoft.com/office/drawing/2014/main" id="{A03AFD12-1AE7-48B3-9AE3-2ED8CF01A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48" y="3085021"/>
            <a:ext cx="2228850" cy="2228850"/>
          </a:xfrm>
          <a:prstGeom prst="rect">
            <a:avLst/>
          </a:prstGeom>
        </p:spPr>
      </p:pic>
      <p:sp>
        <p:nvSpPr>
          <p:cNvPr id="5" name="Rectangle 4">
            <a:extLst>
              <a:ext uri="{FF2B5EF4-FFF2-40B4-BE49-F238E27FC236}">
                <a16:creationId xmlns:a16="http://schemas.microsoft.com/office/drawing/2014/main" id="{743A1EB0-0EF8-4B7F-880E-BD4F4ECD39C9}"/>
              </a:ext>
            </a:extLst>
          </p:cNvPr>
          <p:cNvSpPr/>
          <p:nvPr/>
        </p:nvSpPr>
        <p:spPr>
          <a:xfrm>
            <a:off x="918837" y="1211006"/>
            <a:ext cx="7670307" cy="1261884"/>
          </a:xfrm>
          <a:prstGeom prst="rect">
            <a:avLst/>
          </a:prstGeom>
        </p:spPr>
        <p:txBody>
          <a:bodyPr wrap="square">
            <a:spAutoFit/>
          </a:bodyPr>
          <a:lstStyle/>
          <a:p>
            <a:r>
              <a:rPr lang="en-US" sz="1900" dirty="0"/>
              <a:t>We have developed this survey to help us better understand what administrative data is currently being collected, to help in determining the gap(s) between what is collected and what federal and national associations have determined is needed to make decisions about credentials.</a:t>
            </a:r>
          </a:p>
        </p:txBody>
      </p:sp>
      <p:sp>
        <p:nvSpPr>
          <p:cNvPr id="4" name="Footer Placeholder 3">
            <a:extLst>
              <a:ext uri="{FF2B5EF4-FFF2-40B4-BE49-F238E27FC236}">
                <a16:creationId xmlns:a16="http://schemas.microsoft.com/office/drawing/2014/main" id="{1AB4F9F1-9164-4B1E-B6C2-E1FFCBCA4522}"/>
              </a:ext>
            </a:extLst>
          </p:cNvPr>
          <p:cNvSpPr>
            <a:spLocks noGrp="1"/>
          </p:cNvSpPr>
          <p:nvPr>
            <p:ph type="ftr" sz="quarter" idx="11"/>
          </p:nvPr>
        </p:nvSpPr>
        <p:spPr/>
        <p:txBody>
          <a:bodyPr/>
          <a:lstStyle/>
          <a:p>
            <a:r>
              <a:rPr lang="en-US"/>
              <a:t>Presentation by Workcred, Professional Testing, and BCSP March 22, 2022</a:t>
            </a:r>
          </a:p>
        </p:txBody>
      </p:sp>
    </p:spTree>
    <p:extLst>
      <p:ext uri="{BB962C8B-B14F-4D97-AF65-F5344CB8AC3E}">
        <p14:creationId xmlns:p14="http://schemas.microsoft.com/office/powerpoint/2010/main" val="28835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700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A5B3ED-1647-4096-BF55-474EE8043901}"/>
              </a:ext>
            </a:extLst>
          </p:cNvPr>
          <p:cNvPicPr>
            <a:picLocks noChangeAspect="1"/>
          </p:cNvPicPr>
          <p:nvPr/>
        </p:nvPicPr>
        <p:blipFill rotWithShape="1">
          <a:blip r:embed="rId3"/>
          <a:srcRect l="60000" t="47037" r="13333" b="30146"/>
          <a:stretch/>
        </p:blipFill>
        <p:spPr>
          <a:xfrm>
            <a:off x="6691223" y="5672184"/>
            <a:ext cx="2438400" cy="1173568"/>
          </a:xfrm>
          <a:prstGeom prst="rect">
            <a:avLst/>
          </a:prstGeom>
        </p:spPr>
      </p:pic>
      <p:grpSp>
        <p:nvGrpSpPr>
          <p:cNvPr id="16" name="Group 15">
            <a:extLst>
              <a:ext uri="{FF2B5EF4-FFF2-40B4-BE49-F238E27FC236}">
                <a16:creationId xmlns:a16="http://schemas.microsoft.com/office/drawing/2014/main" id="{B78DCFBD-248C-4C69-BD02-0FEA659EA85C}"/>
              </a:ext>
            </a:extLst>
          </p:cNvPr>
          <p:cNvGrpSpPr/>
          <p:nvPr/>
        </p:nvGrpSpPr>
        <p:grpSpPr>
          <a:xfrm>
            <a:off x="139724" y="929158"/>
            <a:ext cx="2560569" cy="4831015"/>
            <a:chOff x="4861395" y="1946720"/>
            <a:chExt cx="2560569" cy="4831015"/>
          </a:xfrm>
        </p:grpSpPr>
        <p:sp>
          <p:nvSpPr>
            <p:cNvPr id="6" name="TextBox 5"/>
            <p:cNvSpPr txBox="1"/>
            <p:nvPr/>
          </p:nvSpPr>
          <p:spPr>
            <a:xfrm>
              <a:off x="4861395" y="3645693"/>
              <a:ext cx="2449172" cy="992579"/>
            </a:xfrm>
            <a:prstGeom prst="rect">
              <a:avLst/>
            </a:prstGeom>
            <a:noFill/>
            <a:ln w="19050">
              <a:noFill/>
            </a:ln>
          </p:spPr>
          <p:txBody>
            <a:bodyPr wrap="square" rtlCol="0">
              <a:spAutoFit/>
            </a:bodyPr>
            <a:lstStyle/>
            <a:p>
              <a:r>
                <a:rPr lang="en-US" sz="1950" dirty="0">
                  <a:solidFill>
                    <a:schemeClr val="bg2">
                      <a:lumMod val="25000"/>
                    </a:schemeClr>
                  </a:solidFill>
                  <a:latin typeface="+mj-lt"/>
                </a:rPr>
                <a:t>1899 L Street, NW</a:t>
              </a:r>
            </a:p>
            <a:p>
              <a:r>
                <a:rPr lang="en-US" sz="1950" dirty="0">
                  <a:solidFill>
                    <a:schemeClr val="bg2">
                      <a:lumMod val="25000"/>
                    </a:schemeClr>
                  </a:solidFill>
                  <a:latin typeface="+mj-lt"/>
                </a:rPr>
                <a:t>Washington, DC 20036</a:t>
              </a:r>
            </a:p>
            <a:p>
              <a:r>
                <a:rPr lang="en-US" sz="1950" dirty="0">
                  <a:latin typeface="+mj-lt"/>
                </a:rPr>
                <a:t>www.workcred.org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9744" y="5808065"/>
              <a:ext cx="2132474" cy="969670"/>
            </a:xfrm>
            <a:prstGeom prst="rect">
              <a:avLst/>
            </a:prstGeom>
          </p:spPr>
        </p:pic>
        <p:pic>
          <p:nvPicPr>
            <p:cNvPr id="9" name="Picture 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1156" y="5119024"/>
              <a:ext cx="325544" cy="326325"/>
            </a:xfrm>
            <a:prstGeom prst="rect">
              <a:avLst/>
            </a:prstGeom>
          </p:spPr>
        </p:pic>
        <p:pic>
          <p:nvPicPr>
            <p:cNvPr id="10" name="Picture 9">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70836" y="5131777"/>
              <a:ext cx="320225" cy="320993"/>
            </a:xfrm>
            <a:prstGeom prst="rect">
              <a:avLst/>
            </a:prstGeom>
          </p:spPr>
        </p:pic>
        <p:pic>
          <p:nvPicPr>
            <p:cNvPr id="11" name="Picture 1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32349" y="5119421"/>
              <a:ext cx="332552" cy="333349"/>
            </a:xfrm>
            <a:prstGeom prst="rect">
              <a:avLst/>
            </a:prstGeom>
          </p:spPr>
        </p:pic>
        <p:pic>
          <p:nvPicPr>
            <p:cNvPr id="12" name="Picture 11">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05205" y="5135251"/>
              <a:ext cx="316759" cy="317519"/>
            </a:xfrm>
            <a:prstGeom prst="rect">
              <a:avLst/>
            </a:prstGeom>
          </p:spPr>
        </p:pic>
        <p:pic>
          <p:nvPicPr>
            <p:cNvPr id="13" name="Picture 12">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7817" y="5119421"/>
              <a:ext cx="325928" cy="325928"/>
            </a:xfrm>
            <a:prstGeom prst="rect">
              <a:avLst/>
            </a:prstGeom>
          </p:spPr>
        </p:pic>
        <p:pic>
          <p:nvPicPr>
            <p:cNvPr id="14" name="Picture 13">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59820" y="5129822"/>
              <a:ext cx="323214" cy="323214"/>
            </a:xfrm>
            <a:prstGeom prst="rect">
              <a:avLst/>
            </a:prstGeom>
          </p:spPr>
        </p:pic>
        <p:sp>
          <p:nvSpPr>
            <p:cNvPr id="3" name="Rectangle 2">
              <a:extLst>
                <a:ext uri="{FF2B5EF4-FFF2-40B4-BE49-F238E27FC236}">
                  <a16:creationId xmlns:a16="http://schemas.microsoft.com/office/drawing/2014/main" id="{52C95CB9-6D90-42B7-A219-72266F41DC16}"/>
                </a:ext>
              </a:extLst>
            </p:cNvPr>
            <p:cNvSpPr/>
            <p:nvPr/>
          </p:nvSpPr>
          <p:spPr>
            <a:xfrm>
              <a:off x="4941058" y="1946720"/>
              <a:ext cx="2349595" cy="1631216"/>
            </a:xfrm>
            <a:prstGeom prst="rect">
              <a:avLst/>
            </a:prstGeom>
          </p:spPr>
          <p:txBody>
            <a:bodyPr wrap="square">
              <a:spAutoFit/>
            </a:bodyPr>
            <a:lstStyle/>
            <a:p>
              <a:r>
                <a:rPr lang="en-US" sz="2000" b="1" dirty="0">
                  <a:solidFill>
                    <a:schemeClr val="bg1"/>
                  </a:solidFill>
                  <a:latin typeface="+mj-lt"/>
                </a:rPr>
                <a:t>Roy Swift, Ph.D.</a:t>
              </a:r>
            </a:p>
            <a:p>
              <a:r>
                <a:rPr lang="en-US" sz="2000" dirty="0">
                  <a:solidFill>
                    <a:schemeClr val="bg2">
                      <a:lumMod val="25000"/>
                    </a:schemeClr>
                  </a:solidFill>
                  <a:latin typeface="+mj-lt"/>
                </a:rPr>
                <a:t>Executive Director, Workcred</a:t>
              </a:r>
            </a:p>
            <a:p>
              <a:r>
                <a:rPr lang="en-US" sz="2000" dirty="0">
                  <a:solidFill>
                    <a:schemeClr val="bg2">
                      <a:lumMod val="25000"/>
                    </a:schemeClr>
                  </a:solidFill>
                  <a:latin typeface="+mj-lt"/>
                </a:rPr>
                <a:t>rswift@workcred.org</a:t>
              </a:r>
            </a:p>
            <a:p>
              <a:r>
                <a:rPr lang="en-US" sz="2000" dirty="0">
                  <a:solidFill>
                    <a:schemeClr val="bg2">
                      <a:lumMod val="25000"/>
                    </a:schemeClr>
                  </a:solidFill>
                  <a:latin typeface="+mj-lt"/>
                </a:rPr>
                <a:t>202.331.3617</a:t>
              </a:r>
            </a:p>
          </p:txBody>
        </p:sp>
      </p:grpSp>
      <p:sp>
        <p:nvSpPr>
          <p:cNvPr id="17" name="TextBox 16">
            <a:extLst>
              <a:ext uri="{FF2B5EF4-FFF2-40B4-BE49-F238E27FC236}">
                <a16:creationId xmlns:a16="http://schemas.microsoft.com/office/drawing/2014/main" id="{7F7591F5-B5F5-42E5-AFF1-E9BDEED400D9}"/>
              </a:ext>
            </a:extLst>
          </p:cNvPr>
          <p:cNvSpPr txBox="1"/>
          <p:nvPr/>
        </p:nvSpPr>
        <p:spPr>
          <a:xfrm>
            <a:off x="2968125" y="875908"/>
            <a:ext cx="2953690" cy="3339376"/>
          </a:xfrm>
          <a:prstGeom prst="rect">
            <a:avLst/>
          </a:prstGeom>
          <a:noFill/>
        </p:spPr>
        <p:txBody>
          <a:bodyPr wrap="square" rtlCol="0">
            <a:spAutoFit/>
          </a:bodyPr>
          <a:lstStyle/>
          <a:p>
            <a:r>
              <a:rPr lang="en-US" sz="2000" b="1" dirty="0">
                <a:solidFill>
                  <a:schemeClr val="bg1"/>
                </a:solidFill>
                <a:latin typeface="+mj-lt"/>
              </a:rPr>
              <a:t>Christine D. Niero, Ph.D.</a:t>
            </a:r>
            <a:endParaRPr lang="en-US" sz="2000" dirty="0">
              <a:solidFill>
                <a:schemeClr val="bg1"/>
              </a:solidFill>
              <a:latin typeface="+mj-lt"/>
            </a:endParaRPr>
          </a:p>
          <a:p>
            <a:r>
              <a:rPr lang="en-US" sz="2000" dirty="0">
                <a:latin typeface="+mj-lt"/>
              </a:rPr>
              <a:t>Vice President, Professional Certification and Client Development</a:t>
            </a:r>
          </a:p>
          <a:p>
            <a:r>
              <a:rPr lang="en-US" sz="2000" dirty="0">
                <a:latin typeface="+mj-lt"/>
              </a:rPr>
              <a:t>cniero@proftesting.com</a:t>
            </a:r>
          </a:p>
          <a:p>
            <a:r>
              <a:rPr lang="en-US" sz="2000" dirty="0">
                <a:latin typeface="+mj-lt"/>
              </a:rPr>
              <a:t>703.430.1322</a:t>
            </a:r>
          </a:p>
          <a:p>
            <a:endParaRPr lang="en-US" sz="900" dirty="0">
              <a:latin typeface="+mj-lt"/>
            </a:endParaRPr>
          </a:p>
          <a:p>
            <a:r>
              <a:rPr lang="en-US" sz="2000" dirty="0">
                <a:latin typeface="+mj-lt"/>
              </a:rPr>
              <a:t>PO Box 650670</a:t>
            </a:r>
          </a:p>
          <a:p>
            <a:r>
              <a:rPr lang="en-US" sz="2000" dirty="0">
                <a:latin typeface="+mj-lt"/>
              </a:rPr>
              <a:t>Potomac Falls, VA 20165</a:t>
            </a:r>
          </a:p>
          <a:p>
            <a:r>
              <a:rPr lang="en-US" sz="2000" dirty="0">
                <a:latin typeface="+mj-lt"/>
              </a:rPr>
              <a:t>www.proftesting.com</a:t>
            </a:r>
          </a:p>
          <a:p>
            <a:r>
              <a:rPr lang="en-US" sz="2000" dirty="0">
                <a:latin typeface="+mj-lt"/>
              </a:rPr>
              <a:t> </a:t>
            </a:r>
          </a:p>
        </p:txBody>
      </p:sp>
      <p:sp>
        <p:nvSpPr>
          <p:cNvPr id="18" name="TextBox 17">
            <a:extLst>
              <a:ext uri="{FF2B5EF4-FFF2-40B4-BE49-F238E27FC236}">
                <a16:creationId xmlns:a16="http://schemas.microsoft.com/office/drawing/2014/main" id="{3C00B66E-0B61-4136-86F4-BC6D22917C35}"/>
              </a:ext>
            </a:extLst>
          </p:cNvPr>
          <p:cNvSpPr txBox="1"/>
          <p:nvPr/>
        </p:nvSpPr>
        <p:spPr>
          <a:xfrm>
            <a:off x="6077068" y="886059"/>
            <a:ext cx="2635593" cy="2862322"/>
          </a:xfrm>
          <a:prstGeom prst="rect">
            <a:avLst/>
          </a:prstGeom>
          <a:noFill/>
        </p:spPr>
        <p:txBody>
          <a:bodyPr wrap="none" rtlCol="0">
            <a:spAutoFit/>
          </a:bodyPr>
          <a:lstStyle/>
          <a:p>
            <a:r>
              <a:rPr lang="en-US" sz="2000" b="1" dirty="0">
                <a:solidFill>
                  <a:schemeClr val="bg1"/>
                </a:solidFill>
                <a:latin typeface="+mj-lt"/>
              </a:rPr>
              <a:t>Marya Ryan, Ph.D.,</a:t>
            </a:r>
          </a:p>
          <a:p>
            <a:r>
              <a:rPr lang="en-US" sz="2000" b="1" dirty="0">
                <a:solidFill>
                  <a:schemeClr val="bg1"/>
                </a:solidFill>
                <a:latin typeface="+mj-lt"/>
              </a:rPr>
              <a:t>CAE, ICE-CCP</a:t>
            </a:r>
          </a:p>
          <a:p>
            <a:r>
              <a:rPr lang="en-US" sz="2000" dirty="0">
                <a:solidFill>
                  <a:schemeClr val="bg2">
                    <a:lumMod val="25000"/>
                  </a:schemeClr>
                </a:solidFill>
                <a:latin typeface="+mj-lt"/>
              </a:rPr>
              <a:t>Chief Operating Officer</a:t>
            </a:r>
          </a:p>
          <a:p>
            <a:r>
              <a:rPr lang="en-US" sz="2000" dirty="0">
                <a:solidFill>
                  <a:schemeClr val="bg2">
                    <a:lumMod val="25000"/>
                  </a:schemeClr>
                </a:solidFill>
                <a:latin typeface="+mj-lt"/>
              </a:rPr>
              <a:t>marya.ryan@bcsp.org</a:t>
            </a:r>
          </a:p>
          <a:p>
            <a:r>
              <a:rPr lang="en-US" sz="2000" dirty="0">
                <a:solidFill>
                  <a:schemeClr val="bg2">
                    <a:lumMod val="25000"/>
                  </a:schemeClr>
                </a:solidFill>
                <a:latin typeface="+mj-lt"/>
              </a:rPr>
              <a:t>317.960.3885</a:t>
            </a:r>
          </a:p>
          <a:p>
            <a:endParaRPr lang="en-US" sz="1600" dirty="0">
              <a:solidFill>
                <a:schemeClr val="bg2">
                  <a:lumMod val="25000"/>
                </a:schemeClr>
              </a:solidFill>
              <a:latin typeface="+mj-lt"/>
            </a:endParaRPr>
          </a:p>
          <a:p>
            <a:r>
              <a:rPr lang="en-US" sz="2000" dirty="0">
                <a:solidFill>
                  <a:schemeClr val="bg2">
                    <a:lumMod val="25000"/>
                  </a:schemeClr>
                </a:solidFill>
                <a:latin typeface="+mj-lt"/>
              </a:rPr>
              <a:t>8645 Guion Road</a:t>
            </a:r>
          </a:p>
          <a:p>
            <a:r>
              <a:rPr lang="en-US" sz="2000" dirty="0">
                <a:solidFill>
                  <a:schemeClr val="bg2">
                    <a:lumMod val="25000"/>
                  </a:schemeClr>
                </a:solidFill>
                <a:latin typeface="+mj-lt"/>
              </a:rPr>
              <a:t>Indianapolis, IN 46268</a:t>
            </a:r>
          </a:p>
          <a:p>
            <a:r>
              <a:rPr lang="en-US" sz="2000" dirty="0">
                <a:solidFill>
                  <a:schemeClr val="bg2">
                    <a:lumMod val="25000"/>
                  </a:schemeClr>
                </a:solidFill>
                <a:latin typeface="+mj-lt"/>
              </a:rPr>
              <a:t>www.bcsp.org</a:t>
            </a:r>
          </a:p>
        </p:txBody>
      </p:sp>
      <p:sp>
        <p:nvSpPr>
          <p:cNvPr id="19" name="Title 1">
            <a:extLst>
              <a:ext uri="{FF2B5EF4-FFF2-40B4-BE49-F238E27FC236}">
                <a16:creationId xmlns:a16="http://schemas.microsoft.com/office/drawing/2014/main" id="{FC7AAACA-60E4-4BEF-BDE3-79547F341838}"/>
              </a:ext>
            </a:extLst>
          </p:cNvPr>
          <p:cNvSpPr txBox="1">
            <a:spLocks/>
          </p:cNvSpPr>
          <p:nvPr/>
        </p:nvSpPr>
        <p:spPr>
          <a:xfrm>
            <a:off x="1091363" y="12248"/>
            <a:ext cx="7857270" cy="961255"/>
          </a:xfrm>
          <a:prstGeom prst="rect">
            <a:avLst/>
          </a:prstGeom>
        </p:spPr>
        <p:txBody>
          <a:bodyPr vert="horz" lIns="91440" tIns="45720" rIns="91440" bIns="45720" rtlCol="0" anchor="ctr">
            <a:normAutofit/>
          </a:bodyPr>
          <a:lstStyle>
            <a:lvl1pPr algn="l" defTabSz="685783" rtl="0" eaLnBrk="1" latinLnBrk="0" hangingPunct="1">
              <a:lnSpc>
                <a:spcPct val="90000"/>
              </a:lnSpc>
              <a:spcBef>
                <a:spcPct val="0"/>
              </a:spcBef>
              <a:buNone/>
              <a:defRPr sz="2400" b="1" kern="1200">
                <a:solidFill>
                  <a:srgbClr val="0C76BC"/>
                </a:solidFill>
                <a:latin typeface="Century Gothic" panose="020B0502020202020204" pitchFamily="34" charset="0"/>
                <a:ea typeface="+mj-ea"/>
                <a:cs typeface="+mj-cs"/>
              </a:defRPr>
            </a:lvl1pPr>
          </a:lstStyle>
          <a:p>
            <a:r>
              <a:rPr lang="en-US" sz="2800" dirty="0">
                <a:solidFill>
                  <a:schemeClr val="bg1"/>
                </a:solidFill>
                <a:latin typeface="Calibri Light" panose="020F0302020204030204" pitchFamily="34" charset="0"/>
                <a:cs typeface="Calibri Light" panose="020F0302020204030204" pitchFamily="34" charset="0"/>
              </a:rPr>
              <a:t>For More Information</a:t>
            </a:r>
          </a:p>
        </p:txBody>
      </p:sp>
      <p:sp>
        <p:nvSpPr>
          <p:cNvPr id="22" name="Slide Number Placeholder 21">
            <a:extLst>
              <a:ext uri="{FF2B5EF4-FFF2-40B4-BE49-F238E27FC236}">
                <a16:creationId xmlns:a16="http://schemas.microsoft.com/office/drawing/2014/main" id="{B830D034-8574-45B8-902D-C7C12F29AB4A}"/>
              </a:ext>
            </a:extLst>
          </p:cNvPr>
          <p:cNvSpPr>
            <a:spLocks noGrp="1"/>
          </p:cNvSpPr>
          <p:nvPr>
            <p:ph type="sldNum" sz="quarter" idx="12"/>
          </p:nvPr>
        </p:nvSpPr>
        <p:spPr/>
        <p:txBody>
          <a:bodyPr/>
          <a:lstStyle/>
          <a:p>
            <a:fld id="{705F7C10-59C2-4ACA-8CFA-2AD1BE1D4588}" type="slidenum">
              <a:rPr lang="en-US" smtClean="0"/>
              <a:pPr/>
              <a:t>29</a:t>
            </a:fld>
            <a:endParaRPr lang="en-US" dirty="0"/>
          </a:p>
        </p:txBody>
      </p:sp>
      <p:pic>
        <p:nvPicPr>
          <p:cNvPr id="20" name="Picture 19">
            <a:extLst>
              <a:ext uri="{FF2B5EF4-FFF2-40B4-BE49-F238E27FC236}">
                <a16:creationId xmlns:a16="http://schemas.microsoft.com/office/drawing/2014/main" id="{31966898-FE5B-4C7E-BEB3-C999DB9C7CFE}"/>
              </a:ext>
            </a:extLst>
          </p:cNvPr>
          <p:cNvPicPr>
            <a:picLocks noChangeAspect="1"/>
          </p:cNvPicPr>
          <p:nvPr/>
        </p:nvPicPr>
        <p:blipFill rotWithShape="1">
          <a:blip r:embed="rId17"/>
          <a:srcRect l="2461" t="11834" r="86579" b="80478"/>
          <a:stretch/>
        </p:blipFill>
        <p:spPr>
          <a:xfrm>
            <a:off x="3114520" y="4790503"/>
            <a:ext cx="2357752" cy="930222"/>
          </a:xfrm>
          <a:prstGeom prst="rect">
            <a:avLst/>
          </a:prstGeom>
        </p:spPr>
      </p:pic>
      <p:pic>
        <p:nvPicPr>
          <p:cNvPr id="21" name="Picture 20">
            <a:hlinkClick r:id="rId18"/>
            <a:extLst>
              <a:ext uri="{FF2B5EF4-FFF2-40B4-BE49-F238E27FC236}">
                <a16:creationId xmlns:a16="http://schemas.microsoft.com/office/drawing/2014/main" id="{1BC37B99-8575-4049-A98C-8E0561D6887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3396" y="4085634"/>
            <a:ext cx="436806" cy="333348"/>
          </a:xfrm>
          <a:prstGeom prst="rect">
            <a:avLst/>
          </a:prstGeom>
        </p:spPr>
      </p:pic>
      <p:pic>
        <p:nvPicPr>
          <p:cNvPr id="1028" name="Picture 4" descr="Blog Icon Vector Speech Icon Vector Stock Vector (Royalty Free) 1588109602">
            <a:hlinkClick r:id="rId19"/>
            <a:extLst>
              <a:ext uri="{FF2B5EF4-FFF2-40B4-BE49-F238E27FC236}">
                <a16:creationId xmlns:a16="http://schemas.microsoft.com/office/drawing/2014/main" id="{AA586869-9423-4FE5-9EB8-13AB7BEA3A23}"/>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20213" t="22913" r="21959" b="40874"/>
          <a:stretch/>
        </p:blipFill>
        <p:spPr bwMode="auto">
          <a:xfrm>
            <a:off x="3501049" y="4101462"/>
            <a:ext cx="491484" cy="3175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96FC759D-123F-4A45-9F23-F0757D8F6A1A}"/>
              </a:ext>
            </a:extLst>
          </p:cNvPr>
          <p:cNvPicPr>
            <a:picLocks noChangeAspect="1"/>
          </p:cNvPicPr>
          <p:nvPr/>
        </p:nvPicPr>
        <p:blipFill rotWithShape="1">
          <a:blip r:embed="rId21"/>
          <a:srcRect l="37812" t="59815" r="44376" b="30741"/>
          <a:stretch/>
        </p:blipFill>
        <p:spPr>
          <a:xfrm>
            <a:off x="5822854" y="4772871"/>
            <a:ext cx="3118976" cy="930222"/>
          </a:xfrm>
          <a:prstGeom prst="rect">
            <a:avLst/>
          </a:prstGeom>
        </p:spPr>
      </p:pic>
      <p:pic>
        <p:nvPicPr>
          <p:cNvPr id="39" name="Picture 17" descr="ScreenShot20211208at10.02.08AM1638976226.png">
            <a:hlinkClick r:id="rId22"/>
            <a:extLst>
              <a:ext uri="{FF2B5EF4-FFF2-40B4-BE49-F238E27FC236}">
                <a16:creationId xmlns:a16="http://schemas.microsoft.com/office/drawing/2014/main" id="{BDA8E01A-075C-40CB-8E54-A72022413EE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86276" y="4115437"/>
            <a:ext cx="327555" cy="30619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8" descr="ScreenShot20211208at10.02.16AM1638976327.png">
            <a:hlinkClick r:id="rId24"/>
            <a:extLst>
              <a:ext uri="{FF2B5EF4-FFF2-40B4-BE49-F238E27FC236}">
                <a16:creationId xmlns:a16="http://schemas.microsoft.com/office/drawing/2014/main" id="{CC3222C7-6A9D-433D-A864-E21B9D0C37F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84309" y="4107126"/>
            <a:ext cx="327555" cy="30619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9" descr="youtubeiconround1640014690.png">
            <a:hlinkClick r:id="rId26"/>
            <a:extLst>
              <a:ext uri="{FF2B5EF4-FFF2-40B4-BE49-F238E27FC236}">
                <a16:creationId xmlns:a16="http://schemas.microsoft.com/office/drawing/2014/main" id="{58C333B6-2386-4122-AB5A-951F442B32B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82342" y="4099212"/>
            <a:ext cx="327555" cy="30619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instagramlogo1640014800.png">
            <a:hlinkClick r:id="rId28"/>
            <a:extLst>
              <a:ext uri="{FF2B5EF4-FFF2-40B4-BE49-F238E27FC236}">
                <a16:creationId xmlns:a16="http://schemas.microsoft.com/office/drawing/2014/main" id="{57BC4CD7-9AB1-4627-9991-8AEB2F8F53BF}"/>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760752" y="4107126"/>
            <a:ext cx="327555" cy="3061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ScreenShot20211208at10.01.57AM1638976181.png">
            <a:hlinkClick r:id="rId30"/>
            <a:extLst>
              <a:ext uri="{FF2B5EF4-FFF2-40B4-BE49-F238E27FC236}">
                <a16:creationId xmlns:a16="http://schemas.microsoft.com/office/drawing/2014/main" id="{DEA33371-B73D-4FE3-8AC0-EF44A93E208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15480" y="4104791"/>
            <a:ext cx="332552" cy="310862"/>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14">
            <a:extLst>
              <a:ext uri="{FF2B5EF4-FFF2-40B4-BE49-F238E27FC236}">
                <a16:creationId xmlns:a16="http://schemas.microsoft.com/office/drawing/2014/main" id="{981E2951-3792-4C5D-A9F7-E85A083AE57F}"/>
              </a:ext>
            </a:extLst>
          </p:cNvPr>
          <p:cNvSpPr>
            <a:spLocks noGrp="1"/>
          </p:cNvSpPr>
          <p:nvPr>
            <p:ph type="ftr" sz="quarter" idx="11"/>
          </p:nvPr>
        </p:nvSpPr>
        <p:spPr>
          <a:xfrm>
            <a:off x="175952" y="6278312"/>
            <a:ext cx="6556708" cy="533399"/>
          </a:xfrm>
        </p:spPr>
        <p:txBody>
          <a:bodyPr/>
          <a:lstStyle/>
          <a:p>
            <a:pPr algn="ctr"/>
            <a:r>
              <a:rPr lang="en-US" dirty="0">
                <a:solidFill>
                  <a:schemeClr val="tx1"/>
                </a:solidFill>
                <a:latin typeface="+mj-lt"/>
              </a:rPr>
              <a:t>Presentation by Workcred, Professional Testing, and BCSP March 22, 2022</a:t>
            </a:r>
          </a:p>
        </p:txBody>
      </p:sp>
    </p:spTree>
    <p:extLst>
      <p:ext uri="{BB962C8B-B14F-4D97-AF65-F5344CB8AC3E}">
        <p14:creationId xmlns:p14="http://schemas.microsoft.com/office/powerpoint/2010/main" val="397674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How the Industry Certification and Education Performance Data System Works</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lstStyle/>
          <a:p>
            <a:pPr>
              <a:lnSpc>
                <a:spcPct val="100000"/>
              </a:lnSpc>
              <a:spcAft>
                <a:spcPts val="600"/>
              </a:spcAft>
            </a:pPr>
            <a:r>
              <a:rPr lang="en-US" sz="2200" dirty="0">
                <a:solidFill>
                  <a:prstClr val="black"/>
                </a:solidFill>
              </a:rPr>
              <a:t> </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3</a:t>
            </a:fld>
            <a:endParaRPr lang="en-US"/>
          </a:p>
        </p:txBody>
      </p:sp>
      <p:grpSp>
        <p:nvGrpSpPr>
          <p:cNvPr id="6" name="Group 5">
            <a:extLst>
              <a:ext uri="{FF2B5EF4-FFF2-40B4-BE49-F238E27FC236}">
                <a16:creationId xmlns:a16="http://schemas.microsoft.com/office/drawing/2014/main" id="{FFA6B906-8C8E-4688-BEFD-9B9B4B542483}"/>
              </a:ext>
            </a:extLst>
          </p:cNvPr>
          <p:cNvGrpSpPr/>
          <p:nvPr/>
        </p:nvGrpSpPr>
        <p:grpSpPr>
          <a:xfrm>
            <a:off x="152400" y="1289538"/>
            <a:ext cx="8783160" cy="4794739"/>
            <a:chOff x="378292" y="1814564"/>
            <a:chExt cx="8411451" cy="4415431"/>
          </a:xfrm>
        </p:grpSpPr>
        <p:grpSp>
          <p:nvGrpSpPr>
            <p:cNvPr id="7" name="Group 6">
              <a:extLst>
                <a:ext uri="{FF2B5EF4-FFF2-40B4-BE49-F238E27FC236}">
                  <a16:creationId xmlns:a16="http://schemas.microsoft.com/office/drawing/2014/main" id="{FC5E5C97-01DC-44D8-9900-2BF7893CBF00}"/>
                </a:ext>
              </a:extLst>
            </p:cNvPr>
            <p:cNvGrpSpPr/>
            <p:nvPr/>
          </p:nvGrpSpPr>
          <p:grpSpPr>
            <a:xfrm>
              <a:off x="457200" y="1814564"/>
              <a:ext cx="1221823" cy="773843"/>
              <a:chOff x="457200" y="1814564"/>
              <a:chExt cx="1221823" cy="773843"/>
            </a:xfrm>
          </p:grpSpPr>
          <p:pic>
            <p:nvPicPr>
              <p:cNvPr id="39" name="Picture 38">
                <a:extLst>
                  <a:ext uri="{FF2B5EF4-FFF2-40B4-BE49-F238E27FC236}">
                    <a16:creationId xmlns:a16="http://schemas.microsoft.com/office/drawing/2014/main" id="{E17EBEF3-943F-4A9C-96BB-E54902382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14564"/>
                <a:ext cx="963778" cy="608320"/>
              </a:xfrm>
              <a:prstGeom prst="rect">
                <a:avLst/>
              </a:prstGeom>
            </p:spPr>
          </p:pic>
          <p:pic>
            <p:nvPicPr>
              <p:cNvPr id="40" name="Picture 2" descr="C:\Users\vbrown\AppData\Local\Microsoft\Windows\Temporary Internet Files\Content.IE5\068TO3E1\MC900036334[1].wmf">
                <a:extLst>
                  <a:ext uri="{FF2B5EF4-FFF2-40B4-BE49-F238E27FC236}">
                    <a16:creationId xmlns:a16="http://schemas.microsoft.com/office/drawing/2014/main" id="{60D69943-6BA1-4742-96A8-B813DB70E9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256" y="2146752"/>
                <a:ext cx="695767" cy="441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09A539E8-51BC-49AC-95E7-DB38A8B9AE31}"/>
                </a:ext>
              </a:extLst>
            </p:cNvPr>
            <p:cNvGrpSpPr/>
            <p:nvPr/>
          </p:nvGrpSpPr>
          <p:grpSpPr>
            <a:xfrm>
              <a:off x="7023267" y="1897896"/>
              <a:ext cx="1177656" cy="745815"/>
              <a:chOff x="7023267" y="1897896"/>
              <a:chExt cx="1177656" cy="745815"/>
            </a:xfrm>
          </p:grpSpPr>
          <p:pic>
            <p:nvPicPr>
              <p:cNvPr id="37" name="Picture 36">
                <a:extLst>
                  <a:ext uri="{FF2B5EF4-FFF2-40B4-BE49-F238E27FC236}">
                    <a16:creationId xmlns:a16="http://schemas.microsoft.com/office/drawing/2014/main" id="{B80CB9E4-85AC-48DA-9E13-499020B5F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145" y="1897896"/>
                <a:ext cx="963778" cy="608320"/>
              </a:xfrm>
              <a:prstGeom prst="rect">
                <a:avLst/>
              </a:prstGeom>
            </p:spPr>
          </p:pic>
          <p:pic>
            <p:nvPicPr>
              <p:cNvPr id="38" name="Picture 2" descr="C:\Users\vbrown\AppData\Local\Microsoft\Windows\Temporary Internet Files\Content.IE5\068TO3E1\MC900036334[1].wmf">
                <a:extLst>
                  <a:ext uri="{FF2B5EF4-FFF2-40B4-BE49-F238E27FC236}">
                    <a16:creationId xmlns:a16="http://schemas.microsoft.com/office/drawing/2014/main" id="{03848FD8-ABFB-4B45-B91A-D1422D479B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3267" y="2202056"/>
                <a:ext cx="695767" cy="44165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EB121B23-98B1-40E2-B069-CA85EB4E4BB9}"/>
                </a:ext>
              </a:extLst>
            </p:cNvPr>
            <p:cNvPicPr>
              <a:picLocks noChangeAspect="1"/>
            </p:cNvPicPr>
            <p:nvPr/>
          </p:nvPicPr>
          <p:blipFill>
            <a:blip r:embed="rId4"/>
            <a:stretch>
              <a:fillRect/>
            </a:stretch>
          </p:blipFill>
          <p:spPr>
            <a:xfrm>
              <a:off x="6844100" y="4566965"/>
              <a:ext cx="1054100" cy="533400"/>
            </a:xfrm>
            <a:prstGeom prst="rect">
              <a:avLst/>
            </a:prstGeom>
          </p:spPr>
        </p:pic>
        <p:grpSp>
          <p:nvGrpSpPr>
            <p:cNvPr id="10" name="Group 9">
              <a:extLst>
                <a:ext uri="{FF2B5EF4-FFF2-40B4-BE49-F238E27FC236}">
                  <a16:creationId xmlns:a16="http://schemas.microsoft.com/office/drawing/2014/main" id="{E57690A6-2364-4219-9517-697C663F74A0}"/>
                </a:ext>
              </a:extLst>
            </p:cNvPr>
            <p:cNvGrpSpPr/>
            <p:nvPr/>
          </p:nvGrpSpPr>
          <p:grpSpPr>
            <a:xfrm>
              <a:off x="3258766" y="2762654"/>
              <a:ext cx="2383276" cy="1177047"/>
              <a:chOff x="3326860" y="2782110"/>
              <a:chExt cx="2383276" cy="1177047"/>
            </a:xfrm>
          </p:grpSpPr>
          <p:pic>
            <p:nvPicPr>
              <p:cNvPr id="35" name="Picture 34">
                <a:extLst>
                  <a:ext uri="{FF2B5EF4-FFF2-40B4-BE49-F238E27FC236}">
                    <a16:creationId xmlns:a16="http://schemas.microsoft.com/office/drawing/2014/main" id="{04BF8BB5-8858-4A72-8814-ABB44E8C6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2352" y="3187270"/>
                <a:ext cx="2099296" cy="396725"/>
              </a:xfrm>
              <a:prstGeom prst="rect">
                <a:avLst/>
              </a:prstGeom>
            </p:spPr>
          </p:pic>
          <p:sp>
            <p:nvSpPr>
              <p:cNvPr id="36" name="Rectangle 35">
                <a:extLst>
                  <a:ext uri="{FF2B5EF4-FFF2-40B4-BE49-F238E27FC236}">
                    <a16:creationId xmlns:a16="http://schemas.microsoft.com/office/drawing/2014/main" id="{C5DF4F62-F528-42C2-B1CF-D2E0BB2962A3}"/>
                  </a:ext>
                </a:extLst>
              </p:cNvPr>
              <p:cNvSpPr/>
              <p:nvPr/>
            </p:nvSpPr>
            <p:spPr>
              <a:xfrm>
                <a:off x="3326860" y="2782110"/>
                <a:ext cx="2383276" cy="117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C19B2BB7-75D0-4DEF-A5C9-B9B53087DFB5}"/>
                </a:ext>
              </a:extLst>
            </p:cNvPr>
            <p:cNvSpPr txBox="1"/>
            <p:nvPr/>
          </p:nvSpPr>
          <p:spPr>
            <a:xfrm>
              <a:off x="611301" y="2751318"/>
              <a:ext cx="1258678" cy="276999"/>
            </a:xfrm>
            <a:prstGeom prst="rect">
              <a:avLst/>
            </a:prstGeom>
            <a:noFill/>
          </p:spPr>
          <p:txBody>
            <a:bodyPr wrap="none" rtlCol="0">
              <a:spAutoFit/>
            </a:bodyPr>
            <a:lstStyle/>
            <a:p>
              <a:r>
                <a:rPr lang="en-US" sz="1200" dirty="0"/>
                <a:t>Colleges/States</a:t>
              </a:r>
            </a:p>
          </p:txBody>
        </p:sp>
        <p:sp>
          <p:nvSpPr>
            <p:cNvPr id="12" name="TextBox 11">
              <a:extLst>
                <a:ext uri="{FF2B5EF4-FFF2-40B4-BE49-F238E27FC236}">
                  <a16:creationId xmlns:a16="http://schemas.microsoft.com/office/drawing/2014/main" id="{C1EE2076-85D6-4EE9-8CE8-70E9E306C0CF}"/>
                </a:ext>
              </a:extLst>
            </p:cNvPr>
            <p:cNvSpPr txBox="1"/>
            <p:nvPr/>
          </p:nvSpPr>
          <p:spPr>
            <a:xfrm>
              <a:off x="6885279" y="2741612"/>
              <a:ext cx="1258678" cy="276999"/>
            </a:xfrm>
            <a:prstGeom prst="rect">
              <a:avLst/>
            </a:prstGeom>
            <a:noFill/>
          </p:spPr>
          <p:txBody>
            <a:bodyPr wrap="none" rtlCol="0">
              <a:spAutoFit/>
            </a:bodyPr>
            <a:lstStyle/>
            <a:p>
              <a:r>
                <a:rPr lang="en-US" sz="1200" dirty="0"/>
                <a:t>Colleges/States</a:t>
              </a:r>
            </a:p>
          </p:txBody>
        </p:sp>
        <p:sp>
          <p:nvSpPr>
            <p:cNvPr id="13" name="TextBox 12">
              <a:extLst>
                <a:ext uri="{FF2B5EF4-FFF2-40B4-BE49-F238E27FC236}">
                  <a16:creationId xmlns:a16="http://schemas.microsoft.com/office/drawing/2014/main" id="{8CC7A962-326E-4C62-B605-4E2639E1D2AC}"/>
                </a:ext>
              </a:extLst>
            </p:cNvPr>
            <p:cNvSpPr txBox="1"/>
            <p:nvPr/>
          </p:nvSpPr>
          <p:spPr>
            <a:xfrm>
              <a:off x="5952556" y="5284012"/>
              <a:ext cx="2837187" cy="276999"/>
            </a:xfrm>
            <a:prstGeom prst="rect">
              <a:avLst/>
            </a:prstGeom>
            <a:noFill/>
          </p:spPr>
          <p:txBody>
            <a:bodyPr wrap="none" rtlCol="0">
              <a:spAutoFit/>
            </a:bodyPr>
            <a:lstStyle/>
            <a:p>
              <a:r>
                <a:rPr lang="en-US" sz="1200" dirty="0"/>
                <a:t>National Association of Manufacturers</a:t>
              </a:r>
            </a:p>
          </p:txBody>
        </p:sp>
        <p:sp>
          <p:nvSpPr>
            <p:cNvPr id="14" name="Right Arrow 12">
              <a:extLst>
                <a:ext uri="{FF2B5EF4-FFF2-40B4-BE49-F238E27FC236}">
                  <a16:creationId xmlns:a16="http://schemas.microsoft.com/office/drawing/2014/main" id="{AF94959B-47FB-4C35-B4BF-ECBDBC08694A}"/>
                </a:ext>
              </a:extLst>
            </p:cNvPr>
            <p:cNvSpPr/>
            <p:nvPr/>
          </p:nvSpPr>
          <p:spPr>
            <a:xfrm rot="1495357">
              <a:off x="1923650" y="280224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21ED96DF-C197-4EEB-B17B-1FD8854E6A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496" y="5372745"/>
              <a:ext cx="1590675" cy="857250"/>
            </a:xfrm>
            <a:prstGeom prst="rect">
              <a:avLst/>
            </a:prstGeom>
          </p:spPr>
        </p:pic>
        <p:grpSp>
          <p:nvGrpSpPr>
            <p:cNvPr id="16" name="Group 15">
              <a:extLst>
                <a:ext uri="{FF2B5EF4-FFF2-40B4-BE49-F238E27FC236}">
                  <a16:creationId xmlns:a16="http://schemas.microsoft.com/office/drawing/2014/main" id="{03028896-781C-47C1-B32D-EA1951125C70}"/>
                </a:ext>
              </a:extLst>
            </p:cNvPr>
            <p:cNvGrpSpPr/>
            <p:nvPr/>
          </p:nvGrpSpPr>
          <p:grpSpPr>
            <a:xfrm>
              <a:off x="378292" y="4852759"/>
              <a:ext cx="3830917" cy="1065425"/>
              <a:chOff x="617071" y="4218587"/>
              <a:chExt cx="3830917" cy="1065425"/>
            </a:xfrm>
          </p:grpSpPr>
          <p:grpSp>
            <p:nvGrpSpPr>
              <p:cNvPr id="30" name="Group 29">
                <a:extLst>
                  <a:ext uri="{FF2B5EF4-FFF2-40B4-BE49-F238E27FC236}">
                    <a16:creationId xmlns:a16="http://schemas.microsoft.com/office/drawing/2014/main" id="{08E8462B-13A1-46C4-9132-2197C67D560D}"/>
                  </a:ext>
                </a:extLst>
              </p:cNvPr>
              <p:cNvGrpSpPr/>
              <p:nvPr/>
            </p:nvGrpSpPr>
            <p:grpSpPr>
              <a:xfrm>
                <a:off x="1225115" y="4495586"/>
                <a:ext cx="3222873" cy="788426"/>
                <a:chOff x="1240640" y="4117135"/>
                <a:chExt cx="3222873" cy="788426"/>
              </a:xfrm>
            </p:grpSpPr>
            <p:sp>
              <p:nvSpPr>
                <p:cNvPr id="32" name="TextBox 31">
                  <a:extLst>
                    <a:ext uri="{FF2B5EF4-FFF2-40B4-BE49-F238E27FC236}">
                      <a16:creationId xmlns:a16="http://schemas.microsoft.com/office/drawing/2014/main" id="{D6227059-4AC2-4397-AF00-492F785FF341}"/>
                    </a:ext>
                  </a:extLst>
                </p:cNvPr>
                <p:cNvSpPr txBox="1"/>
                <p:nvPr/>
              </p:nvSpPr>
              <p:spPr>
                <a:xfrm>
                  <a:off x="1421718" y="4351563"/>
                  <a:ext cx="3041795" cy="276999"/>
                </a:xfrm>
                <a:prstGeom prst="rect">
                  <a:avLst/>
                </a:prstGeom>
                <a:noFill/>
              </p:spPr>
              <p:txBody>
                <a:bodyPr wrap="none" rtlCol="0">
                  <a:spAutoFit/>
                </a:bodyPr>
                <a:lstStyle/>
                <a:p>
                  <a:r>
                    <a:rPr lang="en-US" sz="1200" b="1" dirty="0"/>
                    <a:t>Manufacturing Skill Standard Council (MSSC)</a:t>
                  </a:r>
                </a:p>
              </p:txBody>
            </p:sp>
            <p:sp>
              <p:nvSpPr>
                <p:cNvPr id="33" name="TextBox 32">
                  <a:extLst>
                    <a:ext uri="{FF2B5EF4-FFF2-40B4-BE49-F238E27FC236}">
                      <a16:creationId xmlns:a16="http://schemas.microsoft.com/office/drawing/2014/main" id="{8973D478-1601-44ED-B217-1CBA0CDF4B10}"/>
                    </a:ext>
                  </a:extLst>
                </p:cNvPr>
                <p:cNvSpPr txBox="1"/>
                <p:nvPr/>
              </p:nvSpPr>
              <p:spPr>
                <a:xfrm>
                  <a:off x="1785407" y="4117135"/>
                  <a:ext cx="2281587" cy="276999"/>
                </a:xfrm>
                <a:prstGeom prst="rect">
                  <a:avLst/>
                </a:prstGeom>
                <a:noFill/>
              </p:spPr>
              <p:txBody>
                <a:bodyPr wrap="none" rtlCol="0">
                  <a:spAutoFit/>
                </a:bodyPr>
                <a:lstStyle/>
                <a:p>
                  <a:r>
                    <a:rPr lang="en-US" sz="1200" b="1" dirty="0"/>
                    <a:t>American Welding Society (AWS)</a:t>
                  </a:r>
                </a:p>
              </p:txBody>
            </p:sp>
            <p:sp>
              <p:nvSpPr>
                <p:cNvPr id="34" name="TextBox 33">
                  <a:extLst>
                    <a:ext uri="{FF2B5EF4-FFF2-40B4-BE49-F238E27FC236}">
                      <a16:creationId xmlns:a16="http://schemas.microsoft.com/office/drawing/2014/main" id="{E3376CDF-EB4C-4036-BF53-5B1EF944F5A0}"/>
                    </a:ext>
                  </a:extLst>
                </p:cNvPr>
                <p:cNvSpPr txBox="1"/>
                <p:nvPr/>
              </p:nvSpPr>
              <p:spPr>
                <a:xfrm>
                  <a:off x="1240640" y="4628562"/>
                  <a:ext cx="569387" cy="276999"/>
                </a:xfrm>
                <a:prstGeom prst="rect">
                  <a:avLst/>
                </a:prstGeom>
                <a:noFill/>
              </p:spPr>
              <p:txBody>
                <a:bodyPr wrap="none" rtlCol="0">
                  <a:spAutoFit/>
                </a:bodyPr>
                <a:lstStyle/>
                <a:p>
                  <a:r>
                    <a:rPr lang="en-US" sz="1200" b="1" dirty="0"/>
                    <a:t>NIMS</a:t>
                  </a:r>
                </a:p>
              </p:txBody>
            </p:sp>
          </p:grpSp>
          <p:sp>
            <p:nvSpPr>
              <p:cNvPr id="31" name="TextBox 30">
                <a:extLst>
                  <a:ext uri="{FF2B5EF4-FFF2-40B4-BE49-F238E27FC236}">
                    <a16:creationId xmlns:a16="http://schemas.microsoft.com/office/drawing/2014/main" id="{7DBB1837-57EF-425E-A6F4-86C23E18A2DB}"/>
                  </a:ext>
                </a:extLst>
              </p:cNvPr>
              <p:cNvSpPr txBox="1"/>
              <p:nvPr/>
            </p:nvSpPr>
            <p:spPr>
              <a:xfrm>
                <a:off x="617071" y="4218587"/>
                <a:ext cx="2992229" cy="276999"/>
              </a:xfrm>
              <a:prstGeom prst="rect">
                <a:avLst/>
              </a:prstGeom>
              <a:noFill/>
            </p:spPr>
            <p:txBody>
              <a:bodyPr wrap="none" rtlCol="0">
                <a:spAutoFit/>
              </a:bodyPr>
              <a:lstStyle/>
              <a:p>
                <a:r>
                  <a:rPr lang="en-US" sz="1200" b="1" dirty="0"/>
                  <a:t>National Association of Manufacturers</a:t>
                </a:r>
              </a:p>
            </p:txBody>
          </p:sp>
        </p:grpSp>
        <p:sp>
          <p:nvSpPr>
            <p:cNvPr id="17" name="TextBox 16">
              <a:extLst>
                <a:ext uri="{FF2B5EF4-FFF2-40B4-BE49-F238E27FC236}">
                  <a16:creationId xmlns:a16="http://schemas.microsoft.com/office/drawing/2014/main" id="{A429103A-18FB-43C5-BBD7-72C12480735A}"/>
                </a:ext>
              </a:extLst>
            </p:cNvPr>
            <p:cNvSpPr txBox="1"/>
            <p:nvPr/>
          </p:nvSpPr>
          <p:spPr>
            <a:xfrm rot="1503321">
              <a:off x="2135049" y="2447040"/>
              <a:ext cx="944489" cy="400110"/>
            </a:xfrm>
            <a:prstGeom prst="rect">
              <a:avLst/>
            </a:prstGeom>
            <a:noFill/>
          </p:spPr>
          <p:txBody>
            <a:bodyPr wrap="none" rtlCol="0">
              <a:spAutoFit/>
            </a:bodyPr>
            <a:lstStyle/>
            <a:p>
              <a:r>
                <a:rPr lang="en-US" sz="1000" dirty="0"/>
                <a:t>Course/credit</a:t>
              </a:r>
            </a:p>
            <a:p>
              <a:r>
                <a:rPr lang="en-US" sz="1000" dirty="0"/>
                <a:t>information</a:t>
              </a:r>
            </a:p>
          </p:txBody>
        </p:sp>
        <p:sp>
          <p:nvSpPr>
            <p:cNvPr id="18" name="Right Arrow 16">
              <a:extLst>
                <a:ext uri="{FF2B5EF4-FFF2-40B4-BE49-F238E27FC236}">
                  <a16:creationId xmlns:a16="http://schemas.microsoft.com/office/drawing/2014/main" id="{AA3D9D58-46B9-492E-9E3D-8E779FE17A1B}"/>
                </a:ext>
              </a:extLst>
            </p:cNvPr>
            <p:cNvSpPr/>
            <p:nvPr/>
          </p:nvSpPr>
          <p:spPr>
            <a:xfrm rot="19667025">
              <a:off x="2016006" y="4032718"/>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7">
              <a:extLst>
                <a:ext uri="{FF2B5EF4-FFF2-40B4-BE49-F238E27FC236}">
                  <a16:creationId xmlns:a16="http://schemas.microsoft.com/office/drawing/2014/main" id="{3442C20C-3806-44C9-9E2F-283705EBA332}"/>
                </a:ext>
              </a:extLst>
            </p:cNvPr>
            <p:cNvSpPr/>
            <p:nvPr/>
          </p:nvSpPr>
          <p:spPr>
            <a:xfrm rot="8741080">
              <a:off x="2264704" y="4293463"/>
              <a:ext cx="1206230" cy="30000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DA9B9E3-03BC-48AC-892F-3B92B42BC116}"/>
                </a:ext>
              </a:extLst>
            </p:cNvPr>
            <p:cNvSpPr txBox="1"/>
            <p:nvPr/>
          </p:nvSpPr>
          <p:spPr>
            <a:xfrm rot="19706507">
              <a:off x="1837104" y="3797424"/>
              <a:ext cx="1226618" cy="400110"/>
            </a:xfrm>
            <a:prstGeom prst="rect">
              <a:avLst/>
            </a:prstGeom>
            <a:noFill/>
          </p:spPr>
          <p:txBody>
            <a:bodyPr wrap="none" rtlCol="0">
              <a:spAutoFit/>
            </a:bodyPr>
            <a:lstStyle/>
            <a:p>
              <a:r>
                <a:rPr lang="en-US" sz="1000" dirty="0"/>
                <a:t>Industry credential</a:t>
              </a:r>
            </a:p>
            <a:p>
              <a:r>
                <a:rPr lang="en-US" sz="1000" dirty="0"/>
                <a:t>information</a:t>
              </a:r>
            </a:p>
          </p:txBody>
        </p:sp>
        <p:sp>
          <p:nvSpPr>
            <p:cNvPr id="21" name="TextBox 20">
              <a:extLst>
                <a:ext uri="{FF2B5EF4-FFF2-40B4-BE49-F238E27FC236}">
                  <a16:creationId xmlns:a16="http://schemas.microsoft.com/office/drawing/2014/main" id="{C9A0EE8D-5505-46E6-84DA-64FCDB67946E}"/>
                </a:ext>
              </a:extLst>
            </p:cNvPr>
            <p:cNvSpPr txBox="1"/>
            <p:nvPr/>
          </p:nvSpPr>
          <p:spPr>
            <a:xfrm rot="19429249">
              <a:off x="2550886" y="4322369"/>
              <a:ext cx="1338828" cy="246221"/>
            </a:xfrm>
            <a:prstGeom prst="rect">
              <a:avLst/>
            </a:prstGeom>
            <a:noFill/>
          </p:spPr>
          <p:txBody>
            <a:bodyPr wrap="none" rtlCol="0">
              <a:spAutoFit/>
            </a:bodyPr>
            <a:lstStyle/>
            <a:p>
              <a:r>
                <a:rPr lang="en-US" sz="1000" dirty="0"/>
                <a:t>Education outcomes</a:t>
              </a:r>
            </a:p>
          </p:txBody>
        </p:sp>
        <p:sp>
          <p:nvSpPr>
            <p:cNvPr id="22" name="Right Arrow 20">
              <a:extLst>
                <a:ext uri="{FF2B5EF4-FFF2-40B4-BE49-F238E27FC236}">
                  <a16:creationId xmlns:a16="http://schemas.microsoft.com/office/drawing/2014/main" id="{BC9F5CD0-5CD9-4C77-B504-4EB2804D0497}"/>
                </a:ext>
              </a:extLst>
            </p:cNvPr>
            <p:cNvSpPr/>
            <p:nvPr/>
          </p:nvSpPr>
          <p:spPr>
            <a:xfrm rot="19693454">
              <a:off x="5718074" y="3094571"/>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7723A487-B653-47D2-A583-C90305390F69}"/>
                </a:ext>
              </a:extLst>
            </p:cNvPr>
            <p:cNvSpPr txBox="1"/>
            <p:nvPr/>
          </p:nvSpPr>
          <p:spPr>
            <a:xfrm rot="19701418">
              <a:off x="5607115" y="2302814"/>
              <a:ext cx="1628335" cy="707886"/>
            </a:xfrm>
            <a:prstGeom prst="rect">
              <a:avLst/>
            </a:prstGeom>
            <a:noFill/>
          </p:spPr>
          <p:txBody>
            <a:bodyPr wrap="square" rtlCol="0">
              <a:spAutoFit/>
            </a:bodyPr>
            <a:lstStyle/>
            <a:p>
              <a:r>
                <a:rPr lang="en-US" sz="1000" dirty="0"/>
                <a:t>Student level credential</a:t>
              </a:r>
            </a:p>
            <a:p>
              <a:r>
                <a:rPr lang="en-US" sz="1000" dirty="0"/>
                <a:t>Information for Student Tracker for Colleges and Universities  cohort</a:t>
              </a:r>
            </a:p>
          </p:txBody>
        </p:sp>
        <p:sp>
          <p:nvSpPr>
            <p:cNvPr id="24" name="Right Arrow 22">
              <a:extLst>
                <a:ext uri="{FF2B5EF4-FFF2-40B4-BE49-F238E27FC236}">
                  <a16:creationId xmlns:a16="http://schemas.microsoft.com/office/drawing/2014/main" id="{16508DBD-D793-49E4-9840-BCAC53CE04F8}"/>
                </a:ext>
              </a:extLst>
            </p:cNvPr>
            <p:cNvSpPr/>
            <p:nvPr/>
          </p:nvSpPr>
          <p:spPr>
            <a:xfrm rot="1936995">
              <a:off x="5675642" y="3976717"/>
              <a:ext cx="1206230" cy="289029"/>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2E685A99-BB20-409F-873D-750804A0C07D}"/>
                </a:ext>
              </a:extLst>
            </p:cNvPr>
            <p:cNvSpPr txBox="1"/>
            <p:nvPr/>
          </p:nvSpPr>
          <p:spPr>
            <a:xfrm rot="1962920">
              <a:off x="5816560" y="3787853"/>
              <a:ext cx="1628335" cy="553998"/>
            </a:xfrm>
            <a:prstGeom prst="rect">
              <a:avLst/>
            </a:prstGeom>
            <a:noFill/>
          </p:spPr>
          <p:txBody>
            <a:bodyPr wrap="square" rtlCol="0">
              <a:spAutoFit/>
            </a:bodyPr>
            <a:lstStyle/>
            <a:p>
              <a:r>
                <a:rPr lang="en-US" sz="1000" dirty="0"/>
                <a:t>Aggregate wage outcomes for credential programs</a:t>
              </a:r>
            </a:p>
          </p:txBody>
        </p:sp>
        <p:sp>
          <p:nvSpPr>
            <p:cNvPr id="26" name="Right Arrow 24">
              <a:extLst>
                <a:ext uri="{FF2B5EF4-FFF2-40B4-BE49-F238E27FC236}">
                  <a16:creationId xmlns:a16="http://schemas.microsoft.com/office/drawing/2014/main" id="{91A9F6A4-A45A-4A49-AFCA-61E85C4B340F}"/>
                </a:ext>
              </a:extLst>
            </p:cNvPr>
            <p:cNvSpPr/>
            <p:nvPr/>
          </p:nvSpPr>
          <p:spPr>
            <a:xfrm rot="5400000">
              <a:off x="3641938" y="4454563"/>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9D4FDFA-A49F-457C-B09D-9524B3EF2971}"/>
                </a:ext>
              </a:extLst>
            </p:cNvPr>
            <p:cNvSpPr txBox="1"/>
            <p:nvPr/>
          </p:nvSpPr>
          <p:spPr>
            <a:xfrm>
              <a:off x="3359218" y="4371277"/>
              <a:ext cx="876662" cy="707886"/>
            </a:xfrm>
            <a:prstGeom prst="rect">
              <a:avLst/>
            </a:prstGeom>
            <a:noFill/>
          </p:spPr>
          <p:txBody>
            <a:bodyPr wrap="square" rtlCol="0">
              <a:spAutoFit/>
            </a:bodyPr>
            <a:lstStyle/>
            <a:p>
              <a:r>
                <a:rPr lang="en-US" sz="1000" dirty="0"/>
                <a:t>Student level </a:t>
              </a:r>
            </a:p>
            <a:p>
              <a:r>
                <a:rPr lang="en-US" sz="1000" dirty="0"/>
                <a:t>credential</a:t>
              </a:r>
            </a:p>
            <a:p>
              <a:r>
                <a:rPr lang="en-US" sz="1000" dirty="0"/>
                <a:t>information</a:t>
              </a:r>
            </a:p>
          </p:txBody>
        </p:sp>
        <p:sp>
          <p:nvSpPr>
            <p:cNvPr id="28" name="TextBox 27">
              <a:extLst>
                <a:ext uri="{FF2B5EF4-FFF2-40B4-BE49-F238E27FC236}">
                  <a16:creationId xmlns:a16="http://schemas.microsoft.com/office/drawing/2014/main" id="{5D1D5CAD-83DD-43FC-B769-7F331668B43A}"/>
                </a:ext>
              </a:extLst>
            </p:cNvPr>
            <p:cNvSpPr txBox="1"/>
            <p:nvPr/>
          </p:nvSpPr>
          <p:spPr>
            <a:xfrm>
              <a:off x="4849557" y="4387425"/>
              <a:ext cx="1146468" cy="707886"/>
            </a:xfrm>
            <a:prstGeom prst="rect">
              <a:avLst/>
            </a:prstGeom>
            <a:noFill/>
          </p:spPr>
          <p:txBody>
            <a:bodyPr wrap="square" rtlCol="0">
              <a:spAutoFit/>
            </a:bodyPr>
            <a:lstStyle/>
            <a:p>
              <a:r>
                <a:rPr lang="en-US" sz="1000" dirty="0"/>
                <a:t>Aggregate wage outcomes for credential programs</a:t>
              </a:r>
            </a:p>
          </p:txBody>
        </p:sp>
        <p:sp>
          <p:nvSpPr>
            <p:cNvPr id="29" name="Right Arrow 27">
              <a:extLst>
                <a:ext uri="{FF2B5EF4-FFF2-40B4-BE49-F238E27FC236}">
                  <a16:creationId xmlns:a16="http://schemas.microsoft.com/office/drawing/2014/main" id="{9A13B220-6048-49A4-8655-F96354608371}"/>
                </a:ext>
              </a:extLst>
            </p:cNvPr>
            <p:cNvSpPr/>
            <p:nvPr/>
          </p:nvSpPr>
          <p:spPr>
            <a:xfrm rot="16200000">
              <a:off x="4155787" y="4454562"/>
              <a:ext cx="1206230" cy="299143"/>
            </a:xfrm>
            <a:prstGeom prst="rightArrow">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648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3200" dirty="0"/>
              <a:t>Examples of Insights Gained by Linking Data Sets</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lstStyle/>
          <a:p>
            <a:pPr>
              <a:lnSpc>
                <a:spcPct val="100000"/>
              </a:lnSpc>
              <a:spcAft>
                <a:spcPts val="600"/>
              </a:spcAft>
            </a:pPr>
            <a:r>
              <a:rPr lang="en-US" sz="2200" dirty="0">
                <a:solidFill>
                  <a:prstClr val="black"/>
                </a:solidFill>
              </a:rPr>
              <a:t> </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4</a:t>
            </a:fld>
            <a:endParaRPr lang="en-US"/>
          </a:p>
        </p:txBody>
      </p:sp>
      <p:pic>
        <p:nvPicPr>
          <p:cNvPr id="10" name="Picture 9">
            <a:extLst>
              <a:ext uri="{FF2B5EF4-FFF2-40B4-BE49-F238E27FC236}">
                <a16:creationId xmlns:a16="http://schemas.microsoft.com/office/drawing/2014/main" id="{55B1622C-4A72-464E-BFC7-BEC27AA5A57B}"/>
              </a:ext>
            </a:extLst>
          </p:cNvPr>
          <p:cNvPicPr>
            <a:picLocks noChangeAspect="1"/>
          </p:cNvPicPr>
          <p:nvPr/>
        </p:nvPicPr>
        <p:blipFill rotWithShape="1">
          <a:blip r:embed="rId2">
            <a:extLst>
              <a:ext uri="{28A0092B-C50C-407E-A947-70E740481C1C}">
                <a14:useLocalDpi xmlns:a14="http://schemas.microsoft.com/office/drawing/2010/main" val="0"/>
              </a:ext>
            </a:extLst>
          </a:blip>
          <a:srcRect b="2024"/>
          <a:stretch/>
        </p:blipFill>
        <p:spPr>
          <a:xfrm>
            <a:off x="179910" y="1365398"/>
            <a:ext cx="8555578" cy="4718123"/>
          </a:xfrm>
          <a:prstGeom prst="rect">
            <a:avLst/>
          </a:prstGeom>
        </p:spPr>
      </p:pic>
    </p:spTree>
    <p:extLst>
      <p:ext uri="{BB962C8B-B14F-4D97-AF65-F5344CB8AC3E}">
        <p14:creationId xmlns:p14="http://schemas.microsoft.com/office/powerpoint/2010/main" val="383934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47E8BC-3DAC-4590-91E6-CB218F4D9B13}"/>
              </a:ext>
            </a:extLst>
          </p:cNvPr>
          <p:cNvSpPr>
            <a:spLocks noGrp="1"/>
          </p:cNvSpPr>
          <p:nvPr>
            <p:ph idx="1"/>
          </p:nvPr>
        </p:nvSpPr>
        <p:spPr>
          <a:xfrm>
            <a:off x="762000" y="228600"/>
            <a:ext cx="6781800" cy="4800601"/>
          </a:xfrm>
        </p:spPr>
        <p:txBody>
          <a:bodyPr>
            <a:normAutofit/>
          </a:bodyPr>
          <a:lstStyle/>
          <a:p>
            <a:r>
              <a:rPr lang="en-US" sz="4400" dirty="0"/>
              <a:t>The Board of Certified Safety Professionals (BSCP) Experience with the Clearinghouse and the U.S. Census Bureau </a:t>
            </a:r>
          </a:p>
        </p:txBody>
      </p:sp>
      <p:sp>
        <p:nvSpPr>
          <p:cNvPr id="6" name="Footer Placeholder 5">
            <a:extLst>
              <a:ext uri="{FF2B5EF4-FFF2-40B4-BE49-F238E27FC236}">
                <a16:creationId xmlns:a16="http://schemas.microsoft.com/office/drawing/2014/main" id="{FCED8FBB-5602-44A6-AB83-7264580A71CF}"/>
              </a:ext>
            </a:extLst>
          </p:cNvPr>
          <p:cNvSpPr>
            <a:spLocks noGrp="1"/>
          </p:cNvSpPr>
          <p:nvPr>
            <p:ph type="ftr" sz="quarter" idx="11"/>
          </p:nvPr>
        </p:nvSpPr>
        <p:spPr/>
        <p:txBody>
          <a:bodyPr/>
          <a:lstStyle/>
          <a:p>
            <a:r>
              <a:rPr lang="en-US"/>
              <a:t>Presentation by Workcred, Professional Testing, and BCSP March 22, 2022</a:t>
            </a:r>
          </a:p>
        </p:txBody>
      </p:sp>
      <p:sp>
        <p:nvSpPr>
          <p:cNvPr id="7" name="Slide Number Placeholder 6">
            <a:extLst>
              <a:ext uri="{FF2B5EF4-FFF2-40B4-BE49-F238E27FC236}">
                <a16:creationId xmlns:a16="http://schemas.microsoft.com/office/drawing/2014/main" id="{821E3AEB-EEEC-4515-9140-3F712E8314E7}"/>
              </a:ext>
            </a:extLst>
          </p:cNvPr>
          <p:cNvSpPr>
            <a:spLocks noGrp="1"/>
          </p:cNvSpPr>
          <p:nvPr>
            <p:ph type="sldNum" sz="quarter" idx="12"/>
          </p:nvPr>
        </p:nvSpPr>
        <p:spPr/>
        <p:txBody>
          <a:bodyPr/>
          <a:lstStyle/>
          <a:p>
            <a:fld id="{17A38C66-BF83-46E8-8BFA-E30DC1102304}" type="slidenum">
              <a:rPr lang="en-US" smtClean="0"/>
              <a:pPr/>
              <a:t>5</a:t>
            </a:fld>
            <a:endParaRPr lang="en-US"/>
          </a:p>
        </p:txBody>
      </p:sp>
    </p:spTree>
    <p:extLst>
      <p:ext uri="{BB962C8B-B14F-4D97-AF65-F5344CB8AC3E}">
        <p14:creationId xmlns:p14="http://schemas.microsoft.com/office/powerpoint/2010/main" val="348925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52400" y="1351106"/>
            <a:ext cx="4267200" cy="4800601"/>
          </a:xfrm>
        </p:spPr>
        <p:txBody>
          <a:bodyPr>
            <a:normAutofit/>
          </a:bodyPr>
          <a:lstStyle/>
          <a:p>
            <a:pPr marL="0">
              <a:lnSpc>
                <a:spcPct val="100000"/>
              </a:lnSpc>
              <a:spcBef>
                <a:spcPts val="600"/>
              </a:spcBef>
              <a:spcAft>
                <a:spcPts val="0"/>
              </a:spcAft>
            </a:pPr>
            <a:r>
              <a:rPr lang="en-US" sz="2400" cap="small" dirty="0">
                <a:solidFill>
                  <a:schemeClr val="tx1">
                    <a:lumMod val="95000"/>
                    <a:lumOff val="5000"/>
                  </a:schemeClr>
                </a:solidFill>
              </a:rPr>
              <a:t>Data BCSP seeks</a:t>
            </a:r>
          </a:p>
          <a:p>
            <a:pPr lvl="1">
              <a:spcBef>
                <a:spcPts val="600"/>
              </a:spcBef>
              <a:spcAft>
                <a:spcPts val="0"/>
              </a:spcAft>
              <a:buClrTx/>
              <a:buFont typeface="Arial" panose="020B0604020202020204" pitchFamily="34" charset="0"/>
              <a:buChar char="•"/>
            </a:pPr>
            <a:r>
              <a:rPr lang="en-US" sz="2400" dirty="0">
                <a:solidFill>
                  <a:schemeClr val="tx1"/>
                </a:solidFill>
              </a:rPr>
              <a:t>Educational history</a:t>
            </a:r>
          </a:p>
          <a:p>
            <a:pPr lvl="2">
              <a:spcBef>
                <a:spcPts val="600"/>
              </a:spcBef>
              <a:spcAft>
                <a:spcPts val="0"/>
              </a:spcAft>
              <a:buClrTx/>
              <a:buFont typeface="Wingdings" panose="05000000000000000000" pitchFamily="2" charset="2"/>
              <a:buChar char="§"/>
            </a:pPr>
            <a:r>
              <a:rPr lang="en-US" dirty="0">
                <a:solidFill>
                  <a:schemeClr val="tx1"/>
                </a:solidFill>
              </a:rPr>
              <a:t>School and program</a:t>
            </a:r>
          </a:p>
          <a:p>
            <a:pPr lvl="2">
              <a:spcBef>
                <a:spcPts val="600"/>
              </a:spcBef>
              <a:spcAft>
                <a:spcPts val="0"/>
              </a:spcAft>
              <a:buClrTx/>
              <a:buFont typeface="Wingdings" panose="05000000000000000000" pitchFamily="2" charset="2"/>
              <a:buChar char="§"/>
            </a:pPr>
            <a:r>
              <a:rPr lang="en-US" dirty="0">
                <a:solidFill>
                  <a:schemeClr val="tx1"/>
                </a:solidFill>
              </a:rPr>
              <a:t>Enrollment period and status</a:t>
            </a:r>
          </a:p>
          <a:p>
            <a:pPr lvl="2">
              <a:spcBef>
                <a:spcPts val="600"/>
              </a:spcBef>
              <a:spcAft>
                <a:spcPts val="0"/>
              </a:spcAft>
              <a:buClrTx/>
              <a:buFont typeface="Wingdings" panose="05000000000000000000" pitchFamily="2" charset="2"/>
              <a:buChar char="§"/>
            </a:pPr>
            <a:r>
              <a:rPr lang="en-US" dirty="0">
                <a:solidFill>
                  <a:schemeClr val="tx1"/>
                </a:solidFill>
              </a:rPr>
              <a:t>Graduation status and date</a:t>
            </a:r>
          </a:p>
          <a:p>
            <a:pPr lvl="1">
              <a:spcBef>
                <a:spcPts val="1200"/>
              </a:spcBef>
              <a:spcAft>
                <a:spcPts val="0"/>
              </a:spcAft>
              <a:buClrTx/>
              <a:buFont typeface="Arial" panose="020B0604020202020204" pitchFamily="34" charset="0"/>
              <a:buChar char="•"/>
            </a:pPr>
            <a:r>
              <a:rPr lang="en-US" sz="2400" dirty="0">
                <a:solidFill>
                  <a:schemeClr val="tx1"/>
                </a:solidFill>
              </a:rPr>
              <a:t>Other credentials held</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6</a:t>
            </a:fld>
            <a:endParaRPr lang="en-US"/>
          </a:p>
        </p:txBody>
      </p:sp>
      <p:sp>
        <p:nvSpPr>
          <p:cNvPr id="7" name="Content Placeholder 2">
            <a:extLst>
              <a:ext uri="{FF2B5EF4-FFF2-40B4-BE49-F238E27FC236}">
                <a16:creationId xmlns:a16="http://schemas.microsoft.com/office/drawing/2014/main" id="{5308AA40-FD90-4CF2-857E-779EC17FDA10}"/>
              </a:ext>
            </a:extLst>
          </p:cNvPr>
          <p:cNvSpPr txBox="1">
            <a:spLocks/>
          </p:cNvSpPr>
          <p:nvPr/>
        </p:nvSpPr>
        <p:spPr>
          <a:xfrm>
            <a:off x="4572000" y="1351105"/>
            <a:ext cx="4419600" cy="4800601"/>
          </a:xfrm>
          <a:prstGeom prst="roundRect">
            <a:avLst>
              <a:gd name="adj" fmla="val 0"/>
            </a:avLst>
          </a:prstGeom>
          <a:solidFill>
            <a:schemeClr val="bg1"/>
          </a:solidFill>
        </p:spPr>
        <p:txBody>
          <a:bodyPr vert="horz" lIns="91440" tIns="182880" rIns="91440" bIns="91440" rtlCol="0">
            <a:normAutofit/>
          </a:bodyPr>
          <a:lstStyle>
            <a:lvl1pPr marL="230188" indent="0" algn="l" defTabSz="914400" rtl="0" eaLnBrk="1" latinLnBrk="0" hangingPunct="1">
              <a:lnSpc>
                <a:spcPct val="90000"/>
              </a:lnSpc>
              <a:spcBef>
                <a:spcPts val="400"/>
              </a:spcBef>
              <a:spcAft>
                <a:spcPts val="400"/>
              </a:spcAft>
              <a:buSzPct val="100000"/>
              <a:buFont typeface="Wingdings" panose="05000000000000000000" pitchFamily="2" charset="2"/>
              <a:buNone/>
              <a:defRPr sz="3600" b="1" kern="1200">
                <a:solidFill>
                  <a:srgbClr val="0A192B"/>
                </a:solidFill>
                <a:latin typeface="Arial" panose="020B0604020202020204" pitchFamily="34" charset="0"/>
                <a:ea typeface="+mn-ea"/>
                <a:cs typeface="Arial" panose="020B0604020202020204" pitchFamily="34" charset="0"/>
              </a:defRPr>
            </a:lvl1pPr>
            <a:lvl2pPr marL="690563" indent="-228600" algn="l" defTabSz="914400" rtl="0" eaLnBrk="1" latinLnBrk="0" hangingPunct="1">
              <a:lnSpc>
                <a:spcPct val="90000"/>
              </a:lnSpc>
              <a:spcBef>
                <a:spcPts val="400"/>
              </a:spcBef>
              <a:spcAft>
                <a:spcPts val="400"/>
              </a:spcAft>
              <a:buFont typeface="Cambria Math" panose="02040503050406030204" pitchFamily="18" charset="0"/>
              <a:buChar char="»"/>
              <a:defRPr sz="2800" kern="1200">
                <a:solidFill>
                  <a:srgbClr val="0A192B"/>
                </a:solidFill>
                <a:latin typeface="Arial" panose="020B0604020202020204" pitchFamily="34" charset="0"/>
                <a:ea typeface="+mn-ea"/>
                <a:cs typeface="Arial" panose="020B0604020202020204" pitchFamily="34" charset="0"/>
              </a:defRPr>
            </a:lvl2pPr>
            <a:lvl3pPr marL="968375" indent="-165100" algn="l" defTabSz="914400" rtl="0" eaLnBrk="1" latinLnBrk="0" hangingPunct="1">
              <a:lnSpc>
                <a:spcPct val="90000"/>
              </a:lnSpc>
              <a:spcBef>
                <a:spcPts val="400"/>
              </a:spcBef>
              <a:spcAft>
                <a:spcPts val="400"/>
              </a:spcAft>
              <a:buFont typeface="Lato" panose="020F0502020204030203" pitchFamily="34" charset="0"/>
              <a:buChar char="›"/>
              <a:defRPr sz="2000" kern="1200">
                <a:solidFill>
                  <a:srgbClr val="0A192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0"/>
              </a:spcAft>
            </a:pPr>
            <a:endParaRPr lang="en-US" sz="2400" dirty="0">
              <a:solidFill>
                <a:schemeClr val="tx1"/>
              </a:solidFill>
            </a:endParaRPr>
          </a:p>
          <a:p>
            <a:pPr lvl="1">
              <a:lnSpc>
                <a:spcPct val="100000"/>
              </a:lnSpc>
              <a:spcBef>
                <a:spcPts val="600"/>
              </a:spcBef>
              <a:spcAft>
                <a:spcPts val="0"/>
              </a:spcAft>
              <a:buFont typeface="Arial" panose="020B0604020202020204" pitchFamily="34" charset="0"/>
              <a:buChar char="•"/>
            </a:pPr>
            <a:r>
              <a:rPr lang="en-US" sz="2400" dirty="0">
                <a:solidFill>
                  <a:schemeClr val="tx1"/>
                </a:solidFill>
              </a:rPr>
              <a:t>Industries that employ our certificants</a:t>
            </a:r>
          </a:p>
          <a:p>
            <a:pPr lvl="1">
              <a:lnSpc>
                <a:spcPct val="100000"/>
              </a:lnSpc>
              <a:spcBef>
                <a:spcPts val="600"/>
              </a:spcBef>
              <a:spcAft>
                <a:spcPts val="0"/>
              </a:spcAft>
              <a:buFont typeface="Arial" panose="020B0604020202020204" pitchFamily="34" charset="0"/>
              <a:buChar char="•"/>
            </a:pPr>
            <a:r>
              <a:rPr lang="en-US" sz="2400" dirty="0">
                <a:solidFill>
                  <a:schemeClr val="tx1"/>
                </a:solidFill>
              </a:rPr>
              <a:t>Job titles held by our certificants</a:t>
            </a:r>
          </a:p>
          <a:p>
            <a:pPr lvl="1">
              <a:lnSpc>
                <a:spcPct val="100000"/>
              </a:lnSpc>
              <a:spcBef>
                <a:spcPts val="600"/>
              </a:spcBef>
              <a:spcAft>
                <a:spcPts val="0"/>
              </a:spcAft>
              <a:buFont typeface="Arial" panose="020B0604020202020204" pitchFamily="34" charset="0"/>
              <a:buChar char="•"/>
            </a:pPr>
            <a:r>
              <a:rPr lang="en-US" sz="2400" dirty="0">
                <a:solidFill>
                  <a:schemeClr val="tx1"/>
                </a:solidFill>
              </a:rPr>
              <a:t>Salary/wage information</a:t>
            </a:r>
          </a:p>
          <a:p>
            <a:pPr lvl="1">
              <a:lnSpc>
                <a:spcPct val="100000"/>
              </a:lnSpc>
              <a:spcBef>
                <a:spcPts val="600"/>
              </a:spcBef>
              <a:spcAft>
                <a:spcPts val="0"/>
              </a:spcAft>
              <a:buFont typeface="Arial" panose="020B0604020202020204" pitchFamily="34" charset="0"/>
              <a:buChar char="•"/>
            </a:pPr>
            <a:r>
              <a:rPr lang="en-US" sz="2400" dirty="0">
                <a:solidFill>
                  <a:schemeClr val="tx1"/>
                </a:solidFill>
              </a:rPr>
              <a:t>Job flows, pathways taken</a:t>
            </a:r>
          </a:p>
        </p:txBody>
      </p:sp>
    </p:spTree>
    <p:extLst>
      <p:ext uri="{BB962C8B-B14F-4D97-AF65-F5344CB8AC3E}">
        <p14:creationId xmlns:p14="http://schemas.microsoft.com/office/powerpoint/2010/main" val="358894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152400" y="1282920"/>
            <a:ext cx="4267200" cy="4800601"/>
          </a:xfrm>
        </p:spPr>
        <p:txBody>
          <a:bodyPr>
            <a:normAutofit/>
          </a:bodyPr>
          <a:lstStyle/>
          <a:p>
            <a:pPr marL="0">
              <a:lnSpc>
                <a:spcPct val="100000"/>
              </a:lnSpc>
              <a:spcAft>
                <a:spcPts val="0"/>
              </a:spcAft>
            </a:pPr>
            <a:r>
              <a:rPr lang="en-US" sz="2400" cap="small" dirty="0">
                <a:solidFill>
                  <a:schemeClr val="tx1">
                    <a:lumMod val="95000"/>
                    <a:lumOff val="5000"/>
                  </a:schemeClr>
                </a:solidFill>
              </a:rPr>
              <a:t>Why BCSP seeks the data</a:t>
            </a:r>
          </a:p>
          <a:p>
            <a:pPr marL="0" lvl="0">
              <a:lnSpc>
                <a:spcPct val="100000"/>
              </a:lnSpc>
              <a:spcBef>
                <a:spcPts val="1000"/>
              </a:spcBef>
              <a:spcAft>
                <a:spcPts val="0"/>
              </a:spcAft>
            </a:pPr>
            <a:r>
              <a:rPr lang="en-US" sz="2400" dirty="0">
                <a:solidFill>
                  <a:prstClr val="black"/>
                </a:solidFill>
              </a:rPr>
              <a:t>We do not have:</a:t>
            </a:r>
          </a:p>
          <a:p>
            <a:pPr marL="685800" lvl="1">
              <a:lnSpc>
                <a:spcPct val="100000"/>
              </a:lnSpc>
              <a:spcBef>
                <a:spcPts val="500"/>
              </a:spcBef>
              <a:buFont typeface="Arial" panose="020B0604020202020204" pitchFamily="34" charset="0"/>
              <a:buChar char="•"/>
            </a:pPr>
            <a:r>
              <a:rPr lang="en-US" sz="2000" dirty="0">
                <a:solidFill>
                  <a:prstClr val="black"/>
                </a:solidFill>
              </a:rPr>
              <a:t>Robust industry/pathway data</a:t>
            </a:r>
          </a:p>
          <a:p>
            <a:pPr marL="685800" lvl="1">
              <a:lnSpc>
                <a:spcPct val="100000"/>
              </a:lnSpc>
              <a:spcBef>
                <a:spcPts val="500"/>
              </a:spcBef>
              <a:buFont typeface="Arial" panose="020B0604020202020204" pitchFamily="34" charset="0"/>
              <a:buChar char="•"/>
            </a:pPr>
            <a:r>
              <a:rPr lang="en-US" sz="2000" dirty="0">
                <a:solidFill>
                  <a:prstClr val="black"/>
                </a:solidFill>
              </a:rPr>
              <a:t>Educational data related to credentials that do not require a degree</a:t>
            </a:r>
          </a:p>
          <a:p>
            <a:pPr marL="685800" lvl="1">
              <a:lnSpc>
                <a:spcPct val="100000"/>
              </a:lnSpc>
              <a:spcBef>
                <a:spcPts val="500"/>
              </a:spcBef>
              <a:buFont typeface="Arial" panose="020B0604020202020204" pitchFamily="34" charset="0"/>
              <a:buChar char="•"/>
            </a:pPr>
            <a:r>
              <a:rPr lang="en-US" sz="2000" dirty="0">
                <a:solidFill>
                  <a:prstClr val="black"/>
                </a:solidFill>
              </a:rPr>
              <a:t>Full and timely salary/wage data (periodic salary survey provides good but not comprehensive data)</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7</a:t>
            </a:fld>
            <a:endParaRPr lang="en-US"/>
          </a:p>
        </p:txBody>
      </p:sp>
      <p:sp>
        <p:nvSpPr>
          <p:cNvPr id="7" name="Content Placeholder 2">
            <a:extLst>
              <a:ext uri="{FF2B5EF4-FFF2-40B4-BE49-F238E27FC236}">
                <a16:creationId xmlns:a16="http://schemas.microsoft.com/office/drawing/2014/main" id="{5308AA40-FD90-4CF2-857E-779EC17FDA10}"/>
              </a:ext>
            </a:extLst>
          </p:cNvPr>
          <p:cNvSpPr txBox="1">
            <a:spLocks/>
          </p:cNvSpPr>
          <p:nvPr/>
        </p:nvSpPr>
        <p:spPr>
          <a:xfrm>
            <a:off x="4572000" y="1282919"/>
            <a:ext cx="4419600" cy="4800601"/>
          </a:xfrm>
          <a:prstGeom prst="roundRect">
            <a:avLst>
              <a:gd name="adj" fmla="val 0"/>
            </a:avLst>
          </a:prstGeom>
          <a:solidFill>
            <a:schemeClr val="bg1"/>
          </a:solidFill>
        </p:spPr>
        <p:txBody>
          <a:bodyPr vert="horz" lIns="91440" tIns="182880" rIns="91440" bIns="91440" rtlCol="0">
            <a:normAutofit fontScale="55000" lnSpcReduction="20000"/>
          </a:bodyPr>
          <a:lstStyle>
            <a:lvl1pPr marL="230188" indent="0" algn="l" defTabSz="914400" rtl="0" eaLnBrk="1" latinLnBrk="0" hangingPunct="1">
              <a:lnSpc>
                <a:spcPct val="90000"/>
              </a:lnSpc>
              <a:spcBef>
                <a:spcPts val="400"/>
              </a:spcBef>
              <a:spcAft>
                <a:spcPts val="400"/>
              </a:spcAft>
              <a:buSzPct val="100000"/>
              <a:buFont typeface="Wingdings" panose="05000000000000000000" pitchFamily="2" charset="2"/>
              <a:buNone/>
              <a:defRPr sz="3600" b="1" kern="1200">
                <a:solidFill>
                  <a:srgbClr val="0A192B"/>
                </a:solidFill>
                <a:latin typeface="Arial" panose="020B0604020202020204" pitchFamily="34" charset="0"/>
                <a:ea typeface="+mn-ea"/>
                <a:cs typeface="Arial" panose="020B0604020202020204" pitchFamily="34" charset="0"/>
              </a:defRPr>
            </a:lvl1pPr>
            <a:lvl2pPr marL="690563" indent="-228600" algn="l" defTabSz="914400" rtl="0" eaLnBrk="1" latinLnBrk="0" hangingPunct="1">
              <a:lnSpc>
                <a:spcPct val="90000"/>
              </a:lnSpc>
              <a:spcBef>
                <a:spcPts val="400"/>
              </a:spcBef>
              <a:spcAft>
                <a:spcPts val="400"/>
              </a:spcAft>
              <a:buFont typeface="Cambria Math" panose="02040503050406030204" pitchFamily="18" charset="0"/>
              <a:buChar char="»"/>
              <a:defRPr sz="2800" kern="1200">
                <a:solidFill>
                  <a:srgbClr val="0A192B"/>
                </a:solidFill>
                <a:latin typeface="Arial" panose="020B0604020202020204" pitchFamily="34" charset="0"/>
                <a:ea typeface="+mn-ea"/>
                <a:cs typeface="Arial" panose="020B0604020202020204" pitchFamily="34" charset="0"/>
              </a:defRPr>
            </a:lvl2pPr>
            <a:lvl3pPr marL="968375" indent="-165100" algn="l" defTabSz="914400" rtl="0" eaLnBrk="1" latinLnBrk="0" hangingPunct="1">
              <a:lnSpc>
                <a:spcPct val="90000"/>
              </a:lnSpc>
              <a:spcBef>
                <a:spcPts val="400"/>
              </a:spcBef>
              <a:spcAft>
                <a:spcPts val="400"/>
              </a:spcAft>
              <a:buFont typeface="Lato" panose="020F0502020204030203" pitchFamily="34" charset="0"/>
              <a:buChar char="›"/>
              <a:defRPr sz="2000" kern="1200">
                <a:solidFill>
                  <a:srgbClr val="0A192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nSpc>
                <a:spcPct val="100000"/>
              </a:lnSpc>
              <a:spcBef>
                <a:spcPts val="1000"/>
              </a:spcBef>
              <a:spcAft>
                <a:spcPts val="0"/>
              </a:spcAft>
            </a:pPr>
            <a:r>
              <a:rPr lang="en-US" sz="4400" dirty="0">
                <a:solidFill>
                  <a:prstClr val="black"/>
                </a:solidFill>
              </a:rPr>
              <a:t>Shared data provides a complete picture for:</a:t>
            </a:r>
          </a:p>
          <a:p>
            <a:pPr marL="685800" lvl="1">
              <a:lnSpc>
                <a:spcPct val="100000"/>
              </a:lnSpc>
              <a:spcBef>
                <a:spcPts val="500"/>
              </a:spcBef>
              <a:buFont typeface="Arial" panose="020B0604020202020204" pitchFamily="34" charset="0"/>
              <a:buChar char="•"/>
            </a:pPr>
            <a:r>
              <a:rPr lang="en-US" sz="3600" dirty="0">
                <a:solidFill>
                  <a:prstClr val="black"/>
                </a:solidFill>
              </a:rPr>
              <a:t>Strategic planning: Identifying outcomes to help BCSP find future leaders in safety, health, and environmental (SH&amp;E) practice</a:t>
            </a:r>
          </a:p>
          <a:p>
            <a:pPr marL="685800" lvl="1">
              <a:lnSpc>
                <a:spcPct val="100000"/>
              </a:lnSpc>
              <a:spcBef>
                <a:spcPts val="500"/>
              </a:spcBef>
              <a:buFont typeface="Arial" panose="020B0604020202020204" pitchFamily="34" charset="0"/>
              <a:buChar char="•"/>
            </a:pPr>
            <a:r>
              <a:rPr lang="en-US" sz="3600" dirty="0">
                <a:solidFill>
                  <a:prstClr val="black"/>
                </a:solidFill>
              </a:rPr>
              <a:t>Identifying previous blind spots related to BCSP’s target population: Which degree programs provide pathways to BCSP credentials?</a:t>
            </a:r>
          </a:p>
          <a:p>
            <a:pPr marL="685800" lvl="1">
              <a:lnSpc>
                <a:spcPct val="100000"/>
              </a:lnSpc>
              <a:spcBef>
                <a:spcPts val="500"/>
              </a:spcBef>
              <a:buFont typeface="Arial" panose="020B0604020202020204" pitchFamily="34" charset="0"/>
              <a:buChar char="•"/>
            </a:pPr>
            <a:r>
              <a:rPr lang="en-US" sz="3600" dirty="0">
                <a:solidFill>
                  <a:prstClr val="black"/>
                </a:solidFill>
              </a:rPr>
              <a:t>Refining targeted outreach to existing and new markets (e.g., youth, academic programs)</a:t>
            </a:r>
          </a:p>
        </p:txBody>
      </p:sp>
    </p:spTree>
    <p:extLst>
      <p:ext uri="{BB962C8B-B14F-4D97-AF65-F5344CB8AC3E}">
        <p14:creationId xmlns:p14="http://schemas.microsoft.com/office/powerpoint/2010/main" val="122772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normAutofit lnSpcReduction="10000"/>
          </a:bodyPr>
          <a:lstStyle/>
          <a:p>
            <a:pPr marL="0">
              <a:lnSpc>
                <a:spcPct val="100000"/>
              </a:lnSpc>
              <a:spcAft>
                <a:spcPts val="0"/>
              </a:spcAft>
            </a:pPr>
            <a:r>
              <a:rPr lang="en-US" sz="2800" cap="small" dirty="0">
                <a:solidFill>
                  <a:schemeClr val="tx1">
                    <a:lumMod val="95000"/>
                    <a:lumOff val="5000"/>
                  </a:schemeClr>
                </a:solidFill>
              </a:rPr>
              <a:t>What BCSP will use the data for</a:t>
            </a:r>
          </a:p>
          <a:p>
            <a:pPr marL="228600" lvl="0" indent="-228600">
              <a:spcBef>
                <a:spcPts val="1000"/>
              </a:spcBef>
              <a:spcAft>
                <a:spcPts val="0"/>
              </a:spcAft>
              <a:buFont typeface="Arial" panose="020B0604020202020204" pitchFamily="34" charset="0"/>
              <a:buChar char="•"/>
            </a:pPr>
            <a:r>
              <a:rPr lang="en-US" sz="2400" b="0" dirty="0">
                <a:solidFill>
                  <a:prstClr val="black"/>
                </a:solidFill>
              </a:rPr>
              <a:t>Fill in gaps in pathway of success – where credential holders go after certification</a:t>
            </a:r>
          </a:p>
          <a:p>
            <a:pPr marL="228600" lvl="0" indent="-228600">
              <a:spcBef>
                <a:spcPts val="1000"/>
              </a:spcBef>
              <a:spcAft>
                <a:spcPts val="0"/>
              </a:spcAft>
              <a:buFont typeface="Arial" panose="020B0604020202020204" pitchFamily="34" charset="0"/>
              <a:buChar char="•"/>
            </a:pPr>
            <a:r>
              <a:rPr lang="en-US" sz="2400" b="0" dirty="0">
                <a:solidFill>
                  <a:prstClr val="black"/>
                </a:solidFill>
              </a:rPr>
              <a:t>Identify trends in pathways</a:t>
            </a:r>
          </a:p>
          <a:p>
            <a:pPr marL="800100" lvl="1" indent="-342900">
              <a:spcBef>
                <a:spcPts val="500"/>
              </a:spcBef>
              <a:buFont typeface="Wingdings" panose="05000000000000000000" pitchFamily="2" charset="2"/>
              <a:buChar char="§"/>
            </a:pPr>
            <a:r>
              <a:rPr lang="en-US" sz="2200" dirty="0">
                <a:solidFill>
                  <a:prstClr val="black"/>
                </a:solidFill>
              </a:rPr>
              <a:t>Education -&gt; certification</a:t>
            </a:r>
          </a:p>
          <a:p>
            <a:pPr marL="800100" lvl="1" indent="-342900">
              <a:spcBef>
                <a:spcPts val="500"/>
              </a:spcBef>
              <a:buFont typeface="Wingdings" panose="05000000000000000000" pitchFamily="2" charset="2"/>
              <a:buChar char="§"/>
            </a:pPr>
            <a:r>
              <a:rPr lang="en-US" sz="2200" dirty="0">
                <a:solidFill>
                  <a:prstClr val="black"/>
                </a:solidFill>
              </a:rPr>
              <a:t>Certification -&gt; industry </a:t>
            </a:r>
            <a:endParaRPr lang="en-US" sz="2200" i="1" dirty="0">
              <a:solidFill>
                <a:prstClr val="black"/>
              </a:solidFill>
            </a:endParaRPr>
          </a:p>
          <a:p>
            <a:pPr marL="228600" lvl="0" indent="-228600">
              <a:spcBef>
                <a:spcPts val="1000"/>
              </a:spcBef>
              <a:spcAft>
                <a:spcPts val="0"/>
              </a:spcAft>
              <a:buFont typeface="Arial" panose="020B0604020202020204" pitchFamily="34" charset="0"/>
              <a:buChar char="•"/>
            </a:pPr>
            <a:r>
              <a:rPr lang="en-US" sz="2400" b="0" dirty="0">
                <a:solidFill>
                  <a:prstClr val="black"/>
                </a:solidFill>
              </a:rPr>
              <a:t>Strategic planning</a:t>
            </a:r>
          </a:p>
          <a:p>
            <a:pPr marL="228600" lvl="0" indent="-228600">
              <a:spcBef>
                <a:spcPts val="1000"/>
              </a:spcBef>
              <a:spcAft>
                <a:spcPts val="0"/>
              </a:spcAft>
              <a:buFont typeface="Arial" panose="020B0604020202020204" pitchFamily="34" charset="0"/>
              <a:buChar char="•"/>
            </a:pPr>
            <a:r>
              <a:rPr lang="en-US" sz="2400" b="0" dirty="0">
                <a:solidFill>
                  <a:prstClr val="black"/>
                </a:solidFill>
              </a:rPr>
              <a:t>Targeted outreach to new and existing markets</a:t>
            </a:r>
          </a:p>
          <a:p>
            <a:pPr marL="228600" lvl="0" indent="-228600">
              <a:spcBef>
                <a:spcPts val="1000"/>
              </a:spcBef>
              <a:spcAft>
                <a:spcPts val="0"/>
              </a:spcAft>
              <a:buFont typeface="Arial" panose="020B0604020202020204" pitchFamily="34" charset="0"/>
              <a:buChar char="•"/>
            </a:pPr>
            <a:r>
              <a:rPr lang="en-US" sz="2400" b="0" dirty="0">
                <a:solidFill>
                  <a:prstClr val="black"/>
                </a:solidFill>
              </a:rPr>
              <a:t>Support outreach to state and other governmental entities that provide funds to individuals seeking credentials</a:t>
            </a:r>
          </a:p>
          <a:p>
            <a:pPr marL="228600" lvl="0" indent="-228600">
              <a:spcBef>
                <a:spcPts val="1000"/>
              </a:spcBef>
              <a:spcAft>
                <a:spcPts val="0"/>
              </a:spcAft>
              <a:buFont typeface="Arial" panose="020B0604020202020204" pitchFamily="34" charset="0"/>
              <a:buChar char="•"/>
            </a:pPr>
            <a:r>
              <a:rPr lang="en-US" sz="2400" b="0" dirty="0">
                <a:solidFill>
                  <a:prstClr val="black"/>
                </a:solidFill>
              </a:rPr>
              <a:t>Answer outcome questions from stakeholders</a:t>
            </a: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8</a:t>
            </a:fld>
            <a:endParaRPr lang="en-US"/>
          </a:p>
        </p:txBody>
      </p:sp>
    </p:spTree>
    <p:extLst>
      <p:ext uri="{BB962C8B-B14F-4D97-AF65-F5344CB8AC3E}">
        <p14:creationId xmlns:p14="http://schemas.microsoft.com/office/powerpoint/2010/main" val="2765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BABC-57F4-4D68-9B17-650F059D7B51}"/>
              </a:ext>
            </a:extLst>
          </p:cNvPr>
          <p:cNvSpPr>
            <a:spLocks noGrp="1"/>
          </p:cNvSpPr>
          <p:nvPr>
            <p:ph type="title"/>
          </p:nvPr>
        </p:nvSpPr>
        <p:spPr/>
        <p:txBody>
          <a:bodyPr>
            <a:noAutofit/>
          </a:bodyPr>
          <a:lstStyle/>
          <a:p>
            <a:r>
              <a:rPr lang="en-US" sz="2800" dirty="0"/>
              <a:t>BSCP Experience with the Clearinghouse and the U.S. Census Bureau Continued</a:t>
            </a:r>
          </a:p>
        </p:txBody>
      </p:sp>
      <p:sp>
        <p:nvSpPr>
          <p:cNvPr id="3" name="Content Placeholder 2">
            <a:extLst>
              <a:ext uri="{FF2B5EF4-FFF2-40B4-BE49-F238E27FC236}">
                <a16:creationId xmlns:a16="http://schemas.microsoft.com/office/drawing/2014/main" id="{94370861-299E-4B66-8BFB-2C528F432E02}"/>
              </a:ext>
            </a:extLst>
          </p:cNvPr>
          <p:cNvSpPr>
            <a:spLocks noGrp="1"/>
          </p:cNvSpPr>
          <p:nvPr>
            <p:ph idx="1"/>
          </p:nvPr>
        </p:nvSpPr>
        <p:spPr>
          <a:xfrm>
            <a:off x="0" y="1282920"/>
            <a:ext cx="9144000" cy="4800601"/>
          </a:xfrm>
        </p:spPr>
        <p:txBody>
          <a:bodyPr>
            <a:normAutofit fontScale="70000" lnSpcReduction="20000"/>
          </a:bodyPr>
          <a:lstStyle/>
          <a:p>
            <a:pPr marL="0" lvl="0">
              <a:lnSpc>
                <a:spcPct val="120000"/>
              </a:lnSpc>
              <a:spcBef>
                <a:spcPts val="0"/>
              </a:spcBef>
              <a:spcAft>
                <a:spcPts val="0"/>
              </a:spcAft>
            </a:pPr>
            <a:r>
              <a:rPr lang="en-US" sz="3400" cap="small" dirty="0">
                <a:solidFill>
                  <a:prstClr val="black"/>
                </a:solidFill>
              </a:rPr>
              <a:t>Challenges and solutions</a:t>
            </a:r>
          </a:p>
          <a:p>
            <a:pPr marL="0" lvl="0">
              <a:lnSpc>
                <a:spcPct val="120000"/>
              </a:lnSpc>
              <a:spcBef>
                <a:spcPts val="600"/>
              </a:spcBef>
              <a:spcAft>
                <a:spcPts val="0"/>
              </a:spcAft>
            </a:pPr>
            <a:r>
              <a:rPr lang="en-US" sz="2700" dirty="0">
                <a:solidFill>
                  <a:prstClr val="black"/>
                </a:solidFill>
              </a:rPr>
              <a:t>Challenge: Data integrity and integration with BCSP database system</a:t>
            </a:r>
          </a:p>
          <a:p>
            <a:pPr marL="636588" lvl="1">
              <a:lnSpc>
                <a:spcPct val="110000"/>
              </a:lnSpc>
              <a:spcBef>
                <a:spcPts val="600"/>
              </a:spcBef>
              <a:buFont typeface="Arial" panose="020B0604020202020204" pitchFamily="34" charset="0"/>
              <a:buChar char="•"/>
            </a:pPr>
            <a:r>
              <a:rPr lang="en-US" sz="2700" dirty="0">
                <a:solidFill>
                  <a:prstClr val="black"/>
                </a:solidFill>
              </a:rPr>
              <a:t>Solutions:</a:t>
            </a:r>
          </a:p>
          <a:p>
            <a:pPr marL="1031875" lvl="2" indent="-457200">
              <a:lnSpc>
                <a:spcPct val="110000"/>
              </a:lnSpc>
              <a:spcBef>
                <a:spcPts val="600"/>
              </a:spcBef>
              <a:buFont typeface="Wingdings" panose="05000000000000000000" pitchFamily="2" charset="2"/>
              <a:buChar char="§"/>
            </a:pPr>
            <a:r>
              <a:rPr lang="en-US" sz="2700" dirty="0">
                <a:solidFill>
                  <a:prstClr val="black"/>
                </a:solidFill>
              </a:rPr>
              <a:t>Use a dedicated, secure FTP access to send and receive data</a:t>
            </a:r>
          </a:p>
          <a:p>
            <a:pPr marL="1031875" lvl="2" indent="-457200">
              <a:lnSpc>
                <a:spcPct val="110000"/>
              </a:lnSpc>
              <a:spcBef>
                <a:spcPts val="600"/>
              </a:spcBef>
              <a:buFont typeface="Wingdings" panose="05000000000000000000" pitchFamily="2" charset="2"/>
              <a:buChar char="§"/>
            </a:pPr>
            <a:r>
              <a:rPr lang="en-US" sz="2700" dirty="0">
                <a:solidFill>
                  <a:prstClr val="black"/>
                </a:solidFill>
              </a:rPr>
              <a:t>Provide as much detail as our own data collection and privacy policies allow</a:t>
            </a:r>
          </a:p>
          <a:p>
            <a:pPr marL="1031875" lvl="2" indent="-457200">
              <a:lnSpc>
                <a:spcPct val="110000"/>
              </a:lnSpc>
              <a:spcBef>
                <a:spcPts val="600"/>
              </a:spcBef>
              <a:buFont typeface="Wingdings" panose="05000000000000000000" pitchFamily="2" charset="2"/>
              <a:buChar char="§"/>
            </a:pPr>
            <a:r>
              <a:rPr lang="en-US" sz="2700" dirty="0">
                <a:solidFill>
                  <a:prstClr val="black"/>
                </a:solidFill>
              </a:rPr>
              <a:t>Map certification status and demographics between BCSP’s database and the Clearinghouse’s</a:t>
            </a:r>
          </a:p>
          <a:p>
            <a:pPr marL="0" lvl="0">
              <a:lnSpc>
                <a:spcPct val="120000"/>
              </a:lnSpc>
              <a:spcAft>
                <a:spcPts val="0"/>
              </a:spcAft>
            </a:pPr>
            <a:r>
              <a:rPr lang="en-US" sz="2700" dirty="0">
                <a:solidFill>
                  <a:prstClr val="black"/>
                </a:solidFill>
              </a:rPr>
              <a:t>Challenge: Data security</a:t>
            </a:r>
          </a:p>
          <a:p>
            <a:pPr marL="636588" lvl="1">
              <a:lnSpc>
                <a:spcPct val="110000"/>
              </a:lnSpc>
              <a:spcBef>
                <a:spcPts val="600"/>
              </a:spcBef>
              <a:buFont typeface="Arial" panose="020B0604020202020204" pitchFamily="34" charset="0"/>
              <a:buChar char="•"/>
            </a:pPr>
            <a:r>
              <a:rPr lang="en-US" sz="2700" dirty="0">
                <a:solidFill>
                  <a:prstClr val="black"/>
                </a:solidFill>
              </a:rPr>
              <a:t>Solutions:</a:t>
            </a:r>
          </a:p>
          <a:p>
            <a:pPr marL="1031875" lvl="2" indent="-457200">
              <a:lnSpc>
                <a:spcPct val="110000"/>
              </a:lnSpc>
              <a:spcBef>
                <a:spcPts val="600"/>
              </a:spcBef>
              <a:buFont typeface="Wingdings" panose="05000000000000000000" pitchFamily="2" charset="2"/>
              <a:buChar char="§"/>
            </a:pPr>
            <a:r>
              <a:rPr lang="en-US" sz="2700" dirty="0">
                <a:solidFill>
                  <a:prstClr val="black"/>
                </a:solidFill>
                <a:latin typeface="Arial" panose="020B0604020202020204" pitchFamily="34" charset="0"/>
                <a:cs typeface="Arial" panose="020B0604020202020204" pitchFamily="34" charset="0"/>
              </a:rPr>
              <a:t>Conduct a written and on-site audit of the Clearinghouse’s facility</a:t>
            </a:r>
          </a:p>
          <a:p>
            <a:pPr marL="1031875" lvl="2" indent="-457200">
              <a:lnSpc>
                <a:spcPct val="110000"/>
              </a:lnSpc>
              <a:spcBef>
                <a:spcPts val="600"/>
              </a:spcBef>
              <a:buFont typeface="Wingdings" panose="05000000000000000000" pitchFamily="2" charset="2"/>
              <a:buChar char="§"/>
            </a:pPr>
            <a:r>
              <a:rPr lang="en-US" sz="2700" dirty="0">
                <a:solidFill>
                  <a:prstClr val="black"/>
                </a:solidFill>
                <a:latin typeface="Arial" panose="020B0604020202020204" pitchFamily="34" charset="0"/>
                <a:cs typeface="Arial" panose="020B0604020202020204" pitchFamily="34" charset="0"/>
              </a:rPr>
              <a:t>Include breach response language in the agreement with the Clearinghouse</a:t>
            </a:r>
            <a:endParaRPr lang="en-US" sz="27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165389-FE71-4755-B510-3AF79658B8E4}"/>
              </a:ext>
            </a:extLst>
          </p:cNvPr>
          <p:cNvSpPr>
            <a:spLocks noGrp="1"/>
          </p:cNvSpPr>
          <p:nvPr>
            <p:ph type="ftr" sz="quarter" idx="11"/>
          </p:nvPr>
        </p:nvSpPr>
        <p:spPr/>
        <p:txBody>
          <a:bodyPr/>
          <a:lstStyle/>
          <a:p>
            <a:r>
              <a:rPr lang="en-US"/>
              <a:t>Presentation by Workcred, Professional Testing, and BCSP March 22, 2022</a:t>
            </a:r>
            <a:endParaRPr lang="en-US" dirty="0"/>
          </a:p>
        </p:txBody>
      </p:sp>
      <p:sp>
        <p:nvSpPr>
          <p:cNvPr id="5" name="Slide Number Placeholder 4">
            <a:extLst>
              <a:ext uri="{FF2B5EF4-FFF2-40B4-BE49-F238E27FC236}">
                <a16:creationId xmlns:a16="http://schemas.microsoft.com/office/drawing/2014/main" id="{F5EBA073-9D19-4C5C-B23D-AEECFBAD3CE8}"/>
              </a:ext>
            </a:extLst>
          </p:cNvPr>
          <p:cNvSpPr>
            <a:spLocks noGrp="1"/>
          </p:cNvSpPr>
          <p:nvPr>
            <p:ph type="sldNum" sz="quarter" idx="12"/>
          </p:nvPr>
        </p:nvSpPr>
        <p:spPr/>
        <p:txBody>
          <a:bodyPr/>
          <a:lstStyle/>
          <a:p>
            <a:fld id="{17A38C66-BF83-46E8-8BFA-E30DC1102304}" type="slidenum">
              <a:rPr lang="en-US" smtClean="0"/>
              <a:pPr/>
              <a:t>9</a:t>
            </a:fld>
            <a:endParaRPr lang="en-US"/>
          </a:p>
        </p:txBody>
      </p:sp>
    </p:spTree>
    <p:extLst>
      <p:ext uri="{BB962C8B-B14F-4D97-AF65-F5344CB8AC3E}">
        <p14:creationId xmlns:p14="http://schemas.microsoft.com/office/powerpoint/2010/main" val="277001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EE804E1C14D14F8D4B8C5D85427087" ma:contentTypeVersion="2" ma:contentTypeDescription="Create a new document." ma:contentTypeScope="" ma:versionID="35e964b4c18d1585f30f2870233b71df">
  <xsd:schema xmlns:xsd="http://www.w3.org/2001/XMLSchema" xmlns:xs="http://www.w3.org/2001/XMLSchema" xmlns:p="http://schemas.microsoft.com/office/2006/metadata/properties" xmlns:ns2="bbd4acb0-43d6-4317-ab0b-803dc468f016" xmlns:ns3="c690c3f2-e6ca-4518-9654-6188528c0789" targetNamespace="http://schemas.microsoft.com/office/2006/metadata/properties" ma:root="true" ma:fieldsID="f1326a77bc738bbef12d161348ee1009" ns2:_="" ns3:_="">
    <xsd:import namespace="bbd4acb0-43d6-4317-ab0b-803dc468f016"/>
    <xsd:import namespace="c690c3f2-e6ca-4518-9654-6188528c0789"/>
    <xsd:element name="properties">
      <xsd:complexType>
        <xsd:sequence>
          <xsd:element name="documentManagement">
            <xsd:complexType>
              <xsd:all>
                <xsd:element ref="ns2:_dlc_DocId" minOccurs="0"/>
                <xsd:element ref="ns2:_dlc_DocIdUrl" minOccurs="0"/>
                <xsd:element ref="ns2:_dlc_DocIdPersistId" minOccurs="0"/>
                <xsd:element ref="ns3:Workcred_x0020_Group" minOccurs="0"/>
                <xsd:element ref="ns3: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690c3f2-e6ca-4518-9654-6188528c0789" elementFormDefault="qualified">
    <xsd:import namespace="http://schemas.microsoft.com/office/2006/documentManagement/types"/>
    <xsd:import namespace="http://schemas.microsoft.com/office/infopath/2007/PartnerControls"/>
    <xsd:element name="Workcred_x0020_Group" ma:index="11" nillable="true" ma:displayName="Workcred Group" ma:format="Dropdown" ma:internalName="Workcred_x0020_Group">
      <xsd:simpleType>
        <xsd:restriction base="dms:Choice">
          <xsd:enumeration value="Government Credentialing Network"/>
          <xsd:enumeration value="Executive Advisory Council"/>
          <xsd:enumeration value="Research Advisory Council"/>
          <xsd:enumeration value="Credentialing Body Advisory Council"/>
          <xsd:enumeration value="General"/>
        </xsd:restriction>
      </xsd:simpleType>
    </xsd:element>
    <xsd:element name="Meeting_x0020_Date" ma:index="12" nillable="true" ma:displayName="Meeting Date" ma:format="DateOnly" ma:internalName="Meeting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5CD55462DBACFA4E8A676F062677425D" ma:contentTypeVersion="10" ma:contentTypeDescription="Create a new document." ma:contentTypeScope="" ma:versionID="fb6218331353cae619bb6363dd248a00">
  <xsd:schema xmlns:xsd="http://www.w3.org/2001/XMLSchema" xmlns:xs="http://www.w3.org/2001/XMLSchema" xmlns:p="http://schemas.microsoft.com/office/2006/metadata/properties" xmlns:ns2="e58fa966-024c-470a-aae1-bbb0067996d6" targetNamespace="http://schemas.microsoft.com/office/2006/metadata/properties" ma:root="true" ma:fieldsID="095e945631d94293f8374007bbad5b4e" ns2:_="">
    <xsd:import namespace="e58fa966-024c-470a-aae1-bbb0067996d6"/>
    <xsd:element name="properties">
      <xsd:complexType>
        <xsd:sequence>
          <xsd:element name="documentManagement">
            <xsd:complexType>
              <xsd:all>
                <xsd:element ref="ns2:Workcred_x0020_Group" minOccurs="0"/>
                <xsd:element ref="ns2:Meeting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fa966-024c-470a-aae1-bbb0067996d6" elementFormDefault="qualified">
    <xsd:import namespace="http://schemas.microsoft.com/office/2006/documentManagement/types"/>
    <xsd:import namespace="http://schemas.microsoft.com/office/infopath/2007/PartnerControls"/>
    <xsd:element name="Workcred_x0020_Group" ma:index="4" nillable="true" ma:displayName="Workcred Group" ma:format="Dropdown" ma:internalName="Workcred_x0020_Group" ma:readOnly="false">
      <xsd:simpleType>
        <xsd:restriction base="dms:Choice">
          <xsd:enumeration value="Government Credentialing Network"/>
          <xsd:enumeration value="Executive Advisory Council"/>
          <xsd:enumeration value="Research Advisory Council"/>
          <xsd:enumeration value="Credentialing Body Advisory Council"/>
          <xsd:enumeration value="General"/>
        </xsd:restriction>
      </xsd:simpleType>
    </xsd:element>
    <xsd:element name="Meeting_x0020_Date" ma:index="5" nillable="true" ma:displayName="Meeting Date" ma:format="DateOnly" ma:internalName="Meeting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Workcred_x0020_Group xmlns="e58fa966-024c-470a-aae1-bbb0067996d6" xsi:nil="true"/>
    <Meeting_x0020_Date xmlns="e58fa966-024c-470a-aae1-bbb0067996d6" xsi:nil="true"/>
  </documentManagement>
</p:properties>
</file>

<file path=customXml/itemProps1.xml><?xml version="1.0" encoding="utf-8"?>
<ds:datastoreItem xmlns:ds="http://schemas.openxmlformats.org/officeDocument/2006/customXml" ds:itemID="{B813E1AF-05C9-4E03-BB3F-E20B686E8F85}"/>
</file>

<file path=customXml/itemProps2.xml><?xml version="1.0" encoding="utf-8"?>
<ds:datastoreItem xmlns:ds="http://schemas.openxmlformats.org/officeDocument/2006/customXml" ds:itemID="{26988B6B-C0E1-41A9-9A9F-08993FF4B797}"/>
</file>

<file path=customXml/itemProps3.xml><?xml version="1.0" encoding="utf-8"?>
<ds:datastoreItem xmlns:ds="http://schemas.openxmlformats.org/officeDocument/2006/customXml" ds:itemID="{752BB28D-1BF3-4D4A-BAFC-3B349A5367A5}"/>
</file>

<file path=customXml/itemProps4.xml><?xml version="1.0" encoding="utf-8"?>
<ds:datastoreItem xmlns:ds="http://schemas.openxmlformats.org/officeDocument/2006/customXml" ds:itemID="{F566028F-E95D-43D8-89BC-A823F6679241}"/>
</file>

<file path=docProps/app.xml><?xml version="1.0" encoding="utf-8"?>
<Properties xmlns="http://schemas.openxmlformats.org/officeDocument/2006/extended-properties" xmlns:vt="http://schemas.openxmlformats.org/officeDocument/2006/docPropsVTypes">
  <Template/>
  <TotalTime>5830</TotalTime>
  <Words>2261</Words>
  <Application>Microsoft Office PowerPoint</Application>
  <PresentationFormat>On-screen Show (4:3)</PresentationFormat>
  <Paragraphs>311</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Lato</vt:lpstr>
      <vt:lpstr>Wingdings</vt:lpstr>
      <vt:lpstr>Custom Design</vt:lpstr>
      <vt:lpstr>Data, Why Collect It?</vt:lpstr>
      <vt:lpstr>Demonstrating Value of Industry Credentials</vt:lpstr>
      <vt:lpstr>How the Industry Certification and Education Performance Data System Works</vt:lpstr>
      <vt:lpstr>Examples of Insights Gained by Linking Data Sets</vt:lpstr>
      <vt:lpstr>PowerPoint Presentation</vt:lpstr>
      <vt:lpstr>BSCP Experience with the Clearinghouse and the U.S. Census Bureau </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BSCP Experience with the Clearinghouse and the U.S. Census Bureau Continued</vt:lpstr>
      <vt:lpstr>PowerPoint Presentation</vt:lpstr>
      <vt:lpstr>Workcred Certification Body Data Collection Survey</vt:lpstr>
      <vt:lpstr>Workcred Certification Body Data Collection Survey Continued</vt:lpstr>
      <vt:lpstr>Data Collection </vt:lpstr>
      <vt:lpstr>Uses of Data</vt:lpstr>
      <vt:lpstr>Uses of Data Continued</vt:lpstr>
      <vt:lpstr>PowerPoint Presentation</vt:lpstr>
      <vt:lpstr>Benefits to Certification Bodies</vt:lpstr>
      <vt:lpstr>Benefits to Certification Bodies Continued</vt:lpstr>
      <vt:lpstr>Benefits to Certification Bodies Continued</vt:lpstr>
      <vt:lpstr>Benefits to Other Stakeholders</vt:lpstr>
      <vt:lpstr>Data: A Value Proposition for Certification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 Phillips</dc:creator>
  <cp:lastModifiedBy>Janet Forte</cp:lastModifiedBy>
  <cp:revision>230</cp:revision>
  <dcterms:created xsi:type="dcterms:W3CDTF">2014-11-14T13:58:02Z</dcterms:created>
  <dcterms:modified xsi:type="dcterms:W3CDTF">2022-03-04T21:30:01Z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0x0101005CD55462DBACFA4E8A676F062677425D</vt:lpwstr>
  </property>
  <property fmtid="{D5CDD505-2E9C-101B-9397-08002B2CF9AE}" pid="3" name="_dlc_DocIdItemGuid">
    <vt:lpwstr>d4536ed8-313b-4027-a14a-718ccbf30e5b</vt:lpwstr>
  </property>
</Properties>
</file>