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0" r:id="rId1"/>
    <p:sldMasterId id="2147483718" r:id="rId2"/>
    <p:sldMasterId id="2147483732" r:id="rId3"/>
  </p:sldMasterIdLst>
  <p:notesMasterIdLst>
    <p:notesMasterId r:id="rId31"/>
  </p:notesMasterIdLst>
  <p:sldIdLst>
    <p:sldId id="277" r:id="rId4"/>
    <p:sldId id="278" r:id="rId5"/>
    <p:sldId id="279" r:id="rId6"/>
    <p:sldId id="566" r:id="rId7"/>
    <p:sldId id="557" r:id="rId8"/>
    <p:sldId id="544" r:id="rId9"/>
    <p:sldId id="562" r:id="rId10"/>
    <p:sldId id="561" r:id="rId11"/>
    <p:sldId id="555" r:id="rId12"/>
    <p:sldId id="554" r:id="rId13"/>
    <p:sldId id="383" r:id="rId14"/>
    <p:sldId id="567" r:id="rId15"/>
    <p:sldId id="570" r:id="rId16"/>
    <p:sldId id="273" r:id="rId17"/>
    <p:sldId id="271" r:id="rId18"/>
    <p:sldId id="272" r:id="rId19"/>
    <p:sldId id="274" r:id="rId20"/>
    <p:sldId id="275" r:id="rId21"/>
    <p:sldId id="276" r:id="rId22"/>
    <p:sldId id="563" r:id="rId23"/>
    <p:sldId id="564" r:id="rId24"/>
    <p:sldId id="568" r:id="rId25"/>
    <p:sldId id="569" r:id="rId26"/>
    <p:sldId id="565" r:id="rId27"/>
    <p:sldId id="259" r:id="rId28"/>
    <p:sldId id="257" r:id="rId29"/>
    <p:sldId id="270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  <p:embeddedFont>
      <p:font typeface="Oswald" panose="00000500000000000000" pitchFamily="2" charset="0"/>
      <p:regular r:id="rId42"/>
      <p:bold r:id="rId43"/>
    </p:embeddedFont>
    <p:embeddedFont>
      <p:font typeface="Wingdings 2" panose="05020102010507070707" pitchFamily="18" charset="2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191643"/>
    <a:srgbClr val="FFFFFF"/>
    <a:srgbClr val="722076"/>
    <a:srgbClr val="781D7E"/>
    <a:srgbClr val="781D1A"/>
    <a:srgbClr val="0A192B"/>
    <a:srgbClr val="FDB713"/>
    <a:srgbClr val="292562"/>
    <a:srgbClr val="F36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>
      <p:cViewPr varScale="1">
        <p:scale>
          <a:sx n="81" d="100"/>
          <a:sy n="81" d="100"/>
        </p:scale>
        <p:origin x="67" y="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customXml" Target="../customXml/item4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F991B-4F73-4940-A0C6-397E394A8FE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D7B09E-556F-443C-9100-ACB5203FBBFB}">
      <dgm:prSet custT="1"/>
      <dgm:spPr/>
      <dgm:t>
        <a:bodyPr/>
        <a:lstStyle/>
        <a:p>
          <a:r>
            <a:rPr lang="en-US" sz="1200" dirty="0"/>
            <a:t>A vote by 167 countries is needed to determine that the standard should be revised</a:t>
          </a:r>
        </a:p>
      </dgm:t>
    </dgm:pt>
    <dgm:pt modelId="{EB8F10EE-6A6B-41F5-85A1-E1DE97D2A140}" type="parTrans" cxnId="{1604E1A5-EC6B-4AC8-95BA-7471E2E28B94}">
      <dgm:prSet/>
      <dgm:spPr/>
      <dgm:t>
        <a:bodyPr/>
        <a:lstStyle/>
        <a:p>
          <a:endParaRPr lang="en-US"/>
        </a:p>
      </dgm:t>
    </dgm:pt>
    <dgm:pt modelId="{441F55AE-7301-4CDA-A23B-07D985B335E6}" type="sibTrans" cxnId="{1604E1A5-EC6B-4AC8-95BA-7471E2E28B94}">
      <dgm:prSet/>
      <dgm:spPr/>
      <dgm:t>
        <a:bodyPr/>
        <a:lstStyle/>
        <a:p>
          <a:endParaRPr lang="en-US"/>
        </a:p>
      </dgm:t>
    </dgm:pt>
    <dgm:pt modelId="{75FE66B7-619A-4286-9BCA-B8A512F605D6}">
      <dgm:prSet custT="1"/>
      <dgm:spPr/>
      <dgm:t>
        <a:bodyPr/>
        <a:lstStyle/>
        <a:p>
          <a:r>
            <a:rPr lang="en-US" sz="2000" dirty="0"/>
            <a:t>Once it has been determined to revise, each country sends two-three delegates to participate in the revision process</a:t>
          </a:r>
        </a:p>
      </dgm:t>
    </dgm:pt>
    <dgm:pt modelId="{91E92A78-F554-4730-97C7-745FA646585D}" type="parTrans" cxnId="{AA058796-71D5-43E2-AFBE-DBB8A858D254}">
      <dgm:prSet/>
      <dgm:spPr/>
      <dgm:t>
        <a:bodyPr/>
        <a:lstStyle/>
        <a:p>
          <a:endParaRPr lang="en-US"/>
        </a:p>
      </dgm:t>
    </dgm:pt>
    <dgm:pt modelId="{0BDA967E-EB21-4D62-8C0A-E92224DAEFE1}" type="sibTrans" cxnId="{AA058796-71D5-43E2-AFBE-DBB8A858D254}">
      <dgm:prSet/>
      <dgm:spPr/>
      <dgm:t>
        <a:bodyPr/>
        <a:lstStyle/>
        <a:p>
          <a:endParaRPr lang="en-US"/>
        </a:p>
      </dgm:t>
    </dgm:pt>
    <dgm:pt modelId="{019770C1-97CC-4817-9699-9A3972D498DC}">
      <dgm:prSet custT="1"/>
      <dgm:spPr/>
      <dgm:t>
        <a:bodyPr/>
        <a:lstStyle/>
        <a:p>
          <a:r>
            <a:rPr lang="en-US" sz="1200" dirty="0"/>
            <a:t>The official delegation work on revised drafts that are sent to all participating countries for comment</a:t>
          </a:r>
        </a:p>
      </dgm:t>
    </dgm:pt>
    <dgm:pt modelId="{C2C317DA-7995-406C-9C6D-B33FB21B44CF}" type="parTrans" cxnId="{8E3A5B63-9029-4153-A5D6-C10E4B8B0A09}">
      <dgm:prSet/>
      <dgm:spPr/>
      <dgm:t>
        <a:bodyPr/>
        <a:lstStyle/>
        <a:p>
          <a:endParaRPr lang="en-US"/>
        </a:p>
      </dgm:t>
    </dgm:pt>
    <dgm:pt modelId="{D62311AC-EAE5-409F-8CF2-017B163353AD}" type="sibTrans" cxnId="{8E3A5B63-9029-4153-A5D6-C10E4B8B0A09}">
      <dgm:prSet/>
      <dgm:spPr/>
      <dgm:t>
        <a:bodyPr/>
        <a:lstStyle/>
        <a:p>
          <a:endParaRPr lang="en-US"/>
        </a:p>
      </dgm:t>
    </dgm:pt>
    <dgm:pt modelId="{96B2E1CD-F6C2-45E7-A866-DBC7B22238C4}">
      <dgm:prSet/>
      <dgm:spPr/>
      <dgm:t>
        <a:bodyPr/>
        <a:lstStyle/>
        <a:p>
          <a:r>
            <a:rPr lang="en-US" dirty="0"/>
            <a:t>Each comment must be addressed to determine if it is accepted, partially accepted, or rejected</a:t>
          </a:r>
        </a:p>
      </dgm:t>
    </dgm:pt>
    <dgm:pt modelId="{D507F8E2-F459-4897-9AB5-8B1CFD85886C}" type="parTrans" cxnId="{A0005B85-0AAF-428B-87D0-D67857195B0F}">
      <dgm:prSet/>
      <dgm:spPr/>
      <dgm:t>
        <a:bodyPr/>
        <a:lstStyle/>
        <a:p>
          <a:endParaRPr lang="en-US"/>
        </a:p>
      </dgm:t>
    </dgm:pt>
    <dgm:pt modelId="{FC39DC31-67CA-442A-83E4-53E06896EA5C}" type="sibTrans" cxnId="{A0005B85-0AAF-428B-87D0-D67857195B0F}">
      <dgm:prSet/>
      <dgm:spPr/>
      <dgm:t>
        <a:bodyPr/>
        <a:lstStyle/>
        <a:p>
          <a:endParaRPr lang="en-US"/>
        </a:p>
      </dgm:t>
    </dgm:pt>
    <dgm:pt modelId="{61649DC1-A0D0-4B8C-8CA1-145C38C87483}">
      <dgm:prSet custT="1"/>
      <dgm:spPr/>
      <dgm:t>
        <a:bodyPr/>
        <a:lstStyle/>
        <a:p>
          <a:r>
            <a:rPr lang="en-US" sz="1200" dirty="0"/>
            <a:t>There may be several rounds of drafts depending on the quantity of the comments</a:t>
          </a:r>
        </a:p>
      </dgm:t>
    </dgm:pt>
    <dgm:pt modelId="{84FE4F02-1A78-42BF-8301-3FB7E813AC1F}" type="sibTrans" cxnId="{247E36D0-3DF5-486B-90BD-D3B89C323805}">
      <dgm:prSet/>
      <dgm:spPr/>
      <dgm:t>
        <a:bodyPr/>
        <a:lstStyle/>
        <a:p>
          <a:endParaRPr lang="en-US"/>
        </a:p>
      </dgm:t>
    </dgm:pt>
    <dgm:pt modelId="{9CC5D51D-60F2-45E2-9621-46C5B0635995}" type="parTrans" cxnId="{247E36D0-3DF5-486B-90BD-D3B89C323805}">
      <dgm:prSet/>
      <dgm:spPr/>
      <dgm:t>
        <a:bodyPr/>
        <a:lstStyle/>
        <a:p>
          <a:endParaRPr lang="en-US"/>
        </a:p>
      </dgm:t>
    </dgm:pt>
    <dgm:pt modelId="{75BDDC49-ABC6-4E2E-98B7-CD315224C4EC}">
      <dgm:prSet/>
      <dgm:spPr/>
      <dgm:t>
        <a:bodyPr/>
        <a:lstStyle/>
        <a:p>
          <a:r>
            <a:rPr lang="en-US" dirty="0"/>
            <a:t>Then there is a final draft process and the standard is officially published</a:t>
          </a:r>
        </a:p>
      </dgm:t>
    </dgm:pt>
    <dgm:pt modelId="{3AAFDFA8-357D-43CF-BD8C-25CEB3ECB659}" type="parTrans" cxnId="{545E019F-AC70-4B22-94CF-617B8CC4D443}">
      <dgm:prSet/>
      <dgm:spPr/>
      <dgm:t>
        <a:bodyPr/>
        <a:lstStyle/>
        <a:p>
          <a:endParaRPr lang="en-US"/>
        </a:p>
      </dgm:t>
    </dgm:pt>
    <dgm:pt modelId="{BAAF6D61-39A3-47B9-A8FE-79D7448A16A3}" type="sibTrans" cxnId="{545E019F-AC70-4B22-94CF-617B8CC4D443}">
      <dgm:prSet/>
      <dgm:spPr/>
      <dgm:t>
        <a:bodyPr/>
        <a:lstStyle/>
        <a:p>
          <a:endParaRPr lang="en-US"/>
        </a:p>
      </dgm:t>
    </dgm:pt>
    <dgm:pt modelId="{38846A87-BB3F-416B-A5E7-29FBB66F779F}">
      <dgm:prSet custT="1"/>
      <dgm:spPr/>
      <dgm:t>
        <a:bodyPr/>
        <a:lstStyle/>
        <a:p>
          <a:r>
            <a:rPr lang="en-US" sz="1200" dirty="0"/>
            <a:t>Workshops are often conducted to help countries understand the new standard</a:t>
          </a:r>
        </a:p>
      </dgm:t>
    </dgm:pt>
    <dgm:pt modelId="{BE1DC400-EA9D-435C-B5F1-1F9FD28678E9}" type="parTrans" cxnId="{AD5D87A0-BFDF-4D90-B747-B5A5126FEB9F}">
      <dgm:prSet/>
      <dgm:spPr/>
      <dgm:t>
        <a:bodyPr/>
        <a:lstStyle/>
        <a:p>
          <a:endParaRPr lang="en-US"/>
        </a:p>
      </dgm:t>
    </dgm:pt>
    <dgm:pt modelId="{D06666D8-5D78-47DD-9A6C-5AAD2743FE35}" type="sibTrans" cxnId="{AD5D87A0-BFDF-4D90-B747-B5A5126FEB9F}">
      <dgm:prSet/>
      <dgm:spPr/>
      <dgm:t>
        <a:bodyPr/>
        <a:lstStyle/>
        <a:p>
          <a:endParaRPr lang="en-US"/>
        </a:p>
      </dgm:t>
    </dgm:pt>
    <dgm:pt modelId="{B94EAFA7-F512-4B2B-AB57-F60980FA1ECB}">
      <dgm:prSet/>
      <dgm:spPr/>
      <dgm:t>
        <a:bodyPr/>
        <a:lstStyle/>
        <a:p>
          <a:r>
            <a:rPr lang="en-US" dirty="0"/>
            <a:t>Countries then adopt the standard as a national standard in their country</a:t>
          </a:r>
        </a:p>
      </dgm:t>
    </dgm:pt>
    <dgm:pt modelId="{E883DD58-6793-4059-A7E5-C79545F1DCCB}" type="parTrans" cxnId="{37FFED29-08BD-40B5-BC04-802F0CF974EC}">
      <dgm:prSet/>
      <dgm:spPr/>
      <dgm:t>
        <a:bodyPr/>
        <a:lstStyle/>
        <a:p>
          <a:endParaRPr lang="en-US"/>
        </a:p>
      </dgm:t>
    </dgm:pt>
    <dgm:pt modelId="{92579ED2-8A6C-4886-A5AF-C91755C4AA34}" type="sibTrans" cxnId="{37FFED29-08BD-40B5-BC04-802F0CF974EC}">
      <dgm:prSet/>
      <dgm:spPr/>
      <dgm:t>
        <a:bodyPr/>
        <a:lstStyle/>
        <a:p>
          <a:endParaRPr lang="en-US"/>
        </a:p>
      </dgm:t>
    </dgm:pt>
    <dgm:pt modelId="{67E35372-DE37-4268-AC89-3342F95BD770}" type="pres">
      <dgm:prSet presAssocID="{116F991B-4F73-4940-A0C6-397E394A8FE7}" presName="linearFlow" presStyleCnt="0">
        <dgm:presLayoutVars>
          <dgm:dir/>
          <dgm:animLvl val="lvl"/>
          <dgm:resizeHandles val="exact"/>
        </dgm:presLayoutVars>
      </dgm:prSet>
      <dgm:spPr/>
    </dgm:pt>
    <dgm:pt modelId="{6D13BBCB-68AA-4309-B880-9EFBD2B8C02C}" type="pres">
      <dgm:prSet presAssocID="{CCD7B09E-556F-443C-9100-ACB5203FBBFB}" presName="composite" presStyleCnt="0"/>
      <dgm:spPr/>
    </dgm:pt>
    <dgm:pt modelId="{712D5DFE-381B-45B9-A2A1-48C158D36221}" type="pres">
      <dgm:prSet presAssocID="{CCD7B09E-556F-443C-9100-ACB5203FBBFB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8E3E275-E026-4CFD-963B-4353EBED9B34}" type="pres">
      <dgm:prSet presAssocID="{CCD7B09E-556F-443C-9100-ACB5203FBBFB}" presName="parSh" presStyleLbl="node1" presStyleIdx="0" presStyleCnt="4"/>
      <dgm:spPr/>
    </dgm:pt>
    <dgm:pt modelId="{9CDD54D8-0DB3-47AD-9F21-B6151B1F64B2}" type="pres">
      <dgm:prSet presAssocID="{CCD7B09E-556F-443C-9100-ACB5203FBBFB}" presName="desTx" presStyleLbl="fgAcc1" presStyleIdx="0" presStyleCnt="4" custLinFactNeighborX="-5686" custLinFactNeighborY="17049">
        <dgm:presLayoutVars>
          <dgm:bulletEnabled val="1"/>
        </dgm:presLayoutVars>
      </dgm:prSet>
      <dgm:spPr/>
    </dgm:pt>
    <dgm:pt modelId="{C9C9397B-9D5A-4CB0-AA76-DD9A74D85220}" type="pres">
      <dgm:prSet presAssocID="{441F55AE-7301-4CDA-A23B-07D985B335E6}" presName="sibTrans" presStyleLbl="sibTrans2D1" presStyleIdx="0" presStyleCnt="3"/>
      <dgm:spPr/>
    </dgm:pt>
    <dgm:pt modelId="{A95BD9A8-8752-4AFE-992B-8CDF2BB306EF}" type="pres">
      <dgm:prSet presAssocID="{441F55AE-7301-4CDA-A23B-07D985B335E6}" presName="connTx" presStyleLbl="sibTrans2D1" presStyleIdx="0" presStyleCnt="3"/>
      <dgm:spPr/>
    </dgm:pt>
    <dgm:pt modelId="{97F17614-D723-4282-BE26-D7D8589DD78B}" type="pres">
      <dgm:prSet presAssocID="{019770C1-97CC-4817-9699-9A3972D498DC}" presName="composite" presStyleCnt="0"/>
      <dgm:spPr/>
    </dgm:pt>
    <dgm:pt modelId="{C5FF6027-805E-4EA1-87A8-97AA2CC47E5C}" type="pres">
      <dgm:prSet presAssocID="{019770C1-97CC-4817-9699-9A3972D498DC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FC4BCE6-1AEC-4B7E-9ADF-B91F4D88C5FD}" type="pres">
      <dgm:prSet presAssocID="{019770C1-97CC-4817-9699-9A3972D498DC}" presName="parSh" presStyleLbl="node1" presStyleIdx="1" presStyleCnt="4"/>
      <dgm:spPr/>
    </dgm:pt>
    <dgm:pt modelId="{571CFD85-E6AD-405D-BE86-AD15482FB8E5}" type="pres">
      <dgm:prSet presAssocID="{019770C1-97CC-4817-9699-9A3972D498DC}" presName="desTx" presStyleLbl="fgAcc1" presStyleIdx="1" presStyleCnt="4" custLinFactNeighborX="-5468" custLinFactNeighborY="17049">
        <dgm:presLayoutVars>
          <dgm:bulletEnabled val="1"/>
        </dgm:presLayoutVars>
      </dgm:prSet>
      <dgm:spPr/>
    </dgm:pt>
    <dgm:pt modelId="{E0A7B763-169A-4487-B538-5DB39DE9F4E0}" type="pres">
      <dgm:prSet presAssocID="{D62311AC-EAE5-409F-8CF2-017B163353AD}" presName="sibTrans" presStyleLbl="sibTrans2D1" presStyleIdx="1" presStyleCnt="3"/>
      <dgm:spPr/>
    </dgm:pt>
    <dgm:pt modelId="{D33E9CBB-D3FB-45A6-8AE1-74F3E7376297}" type="pres">
      <dgm:prSet presAssocID="{D62311AC-EAE5-409F-8CF2-017B163353AD}" presName="connTx" presStyleLbl="sibTrans2D1" presStyleIdx="1" presStyleCnt="3"/>
      <dgm:spPr/>
    </dgm:pt>
    <dgm:pt modelId="{716E9AB0-CB28-4A24-837F-9BB4D5AA0DCE}" type="pres">
      <dgm:prSet presAssocID="{61649DC1-A0D0-4B8C-8CA1-145C38C87483}" presName="composite" presStyleCnt="0"/>
      <dgm:spPr/>
    </dgm:pt>
    <dgm:pt modelId="{E67638F0-C95B-4E8E-8464-E2117C0EB29D}" type="pres">
      <dgm:prSet presAssocID="{61649DC1-A0D0-4B8C-8CA1-145C38C8748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1C17C8C-03BA-4D96-9716-EBDC728883A2}" type="pres">
      <dgm:prSet presAssocID="{61649DC1-A0D0-4B8C-8CA1-145C38C87483}" presName="parSh" presStyleLbl="node1" presStyleIdx="2" presStyleCnt="4"/>
      <dgm:spPr/>
    </dgm:pt>
    <dgm:pt modelId="{F1B8F975-2E7B-4051-912C-80666FBBA276}" type="pres">
      <dgm:prSet presAssocID="{61649DC1-A0D0-4B8C-8CA1-145C38C87483}" presName="desTx" presStyleLbl="fgAcc1" presStyleIdx="2" presStyleCnt="4" custLinFactNeighborX="-1327" custLinFactNeighborY="17049">
        <dgm:presLayoutVars>
          <dgm:bulletEnabled val="1"/>
        </dgm:presLayoutVars>
      </dgm:prSet>
      <dgm:spPr/>
    </dgm:pt>
    <dgm:pt modelId="{15C091CB-2053-4C30-9332-979F74C905C6}" type="pres">
      <dgm:prSet presAssocID="{84FE4F02-1A78-42BF-8301-3FB7E813AC1F}" presName="sibTrans" presStyleLbl="sibTrans2D1" presStyleIdx="2" presStyleCnt="3"/>
      <dgm:spPr/>
    </dgm:pt>
    <dgm:pt modelId="{3FE9D99F-7582-4C1B-81C8-45B113D0F44E}" type="pres">
      <dgm:prSet presAssocID="{84FE4F02-1A78-42BF-8301-3FB7E813AC1F}" presName="connTx" presStyleLbl="sibTrans2D1" presStyleIdx="2" presStyleCnt="3"/>
      <dgm:spPr/>
    </dgm:pt>
    <dgm:pt modelId="{1074F1B0-1A4F-4AA7-88EF-36D95573AF4F}" type="pres">
      <dgm:prSet presAssocID="{38846A87-BB3F-416B-A5E7-29FBB66F779F}" presName="composite" presStyleCnt="0"/>
      <dgm:spPr/>
    </dgm:pt>
    <dgm:pt modelId="{CB03AB2F-0D19-4E52-B12D-BFCF82E61F9E}" type="pres">
      <dgm:prSet presAssocID="{38846A87-BB3F-416B-A5E7-29FBB66F779F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631AF79-3A3D-433D-B47F-B76A4A1D6FD2}" type="pres">
      <dgm:prSet presAssocID="{38846A87-BB3F-416B-A5E7-29FBB66F779F}" presName="parSh" presStyleLbl="node1" presStyleIdx="3" presStyleCnt="4"/>
      <dgm:spPr/>
    </dgm:pt>
    <dgm:pt modelId="{07AB9C7F-7D34-454E-B7AF-DBC003567F40}" type="pres">
      <dgm:prSet presAssocID="{38846A87-BB3F-416B-A5E7-29FBB66F779F}" presName="desTx" presStyleLbl="fgAcc1" presStyleIdx="3" presStyleCnt="4" custLinFactNeighborX="-984" custLinFactNeighborY="17049">
        <dgm:presLayoutVars>
          <dgm:bulletEnabled val="1"/>
        </dgm:presLayoutVars>
      </dgm:prSet>
      <dgm:spPr/>
    </dgm:pt>
  </dgm:ptLst>
  <dgm:cxnLst>
    <dgm:cxn modelId="{C89A5903-BC85-440C-B3BB-12EB579EC9DA}" type="presOf" srcId="{75BDDC49-ABC6-4E2E-98B7-CD315224C4EC}" destId="{F1B8F975-2E7B-4051-912C-80666FBBA276}" srcOrd="0" destOrd="0" presId="urn:microsoft.com/office/officeart/2005/8/layout/process3"/>
    <dgm:cxn modelId="{37FFED29-08BD-40B5-BC04-802F0CF974EC}" srcId="{38846A87-BB3F-416B-A5E7-29FBB66F779F}" destId="{B94EAFA7-F512-4B2B-AB57-F60980FA1ECB}" srcOrd="0" destOrd="0" parTransId="{E883DD58-6793-4059-A7E5-C79545F1DCCB}" sibTransId="{92579ED2-8A6C-4886-A5AF-C91755C4AA34}"/>
    <dgm:cxn modelId="{4369962B-8CD3-474A-A4E9-D39D4961F3B4}" type="presOf" srcId="{84FE4F02-1A78-42BF-8301-3FB7E813AC1F}" destId="{3FE9D99F-7582-4C1B-81C8-45B113D0F44E}" srcOrd="1" destOrd="0" presId="urn:microsoft.com/office/officeart/2005/8/layout/process3"/>
    <dgm:cxn modelId="{056A2C2E-ACEF-4971-89EE-E8ED614FFCFA}" type="presOf" srcId="{019770C1-97CC-4817-9699-9A3972D498DC}" destId="{6FC4BCE6-1AEC-4B7E-9ADF-B91F4D88C5FD}" srcOrd="1" destOrd="0" presId="urn:microsoft.com/office/officeart/2005/8/layout/process3"/>
    <dgm:cxn modelId="{7C0D8C38-EF98-4856-9891-064C73284D1B}" type="presOf" srcId="{38846A87-BB3F-416B-A5E7-29FBB66F779F}" destId="{CB03AB2F-0D19-4E52-B12D-BFCF82E61F9E}" srcOrd="0" destOrd="0" presId="urn:microsoft.com/office/officeart/2005/8/layout/process3"/>
    <dgm:cxn modelId="{8E3A5B63-9029-4153-A5D6-C10E4B8B0A09}" srcId="{116F991B-4F73-4940-A0C6-397E394A8FE7}" destId="{019770C1-97CC-4817-9699-9A3972D498DC}" srcOrd="1" destOrd="0" parTransId="{C2C317DA-7995-406C-9C6D-B33FB21B44CF}" sibTransId="{D62311AC-EAE5-409F-8CF2-017B163353AD}"/>
    <dgm:cxn modelId="{B3ED7863-C339-470A-A9A3-A7CB5960D2DF}" type="presOf" srcId="{CCD7B09E-556F-443C-9100-ACB5203FBBFB}" destId="{712D5DFE-381B-45B9-A2A1-48C158D36221}" srcOrd="0" destOrd="0" presId="urn:microsoft.com/office/officeart/2005/8/layout/process3"/>
    <dgm:cxn modelId="{FF1EF263-BA5B-4421-94F1-A22089BD7505}" type="presOf" srcId="{CCD7B09E-556F-443C-9100-ACB5203FBBFB}" destId="{18E3E275-E026-4CFD-963B-4353EBED9B34}" srcOrd="1" destOrd="0" presId="urn:microsoft.com/office/officeart/2005/8/layout/process3"/>
    <dgm:cxn modelId="{1C23196A-132D-4985-B84F-888996F2BC72}" type="presOf" srcId="{B94EAFA7-F512-4B2B-AB57-F60980FA1ECB}" destId="{07AB9C7F-7D34-454E-B7AF-DBC003567F40}" srcOrd="0" destOrd="0" presId="urn:microsoft.com/office/officeart/2005/8/layout/process3"/>
    <dgm:cxn modelId="{AE43846B-00FD-41D5-9150-C59766C991C1}" type="presOf" srcId="{D62311AC-EAE5-409F-8CF2-017B163353AD}" destId="{D33E9CBB-D3FB-45A6-8AE1-74F3E7376297}" srcOrd="1" destOrd="0" presId="urn:microsoft.com/office/officeart/2005/8/layout/process3"/>
    <dgm:cxn modelId="{9DF8A553-5C55-4433-A5D6-15ACF591F94B}" type="presOf" srcId="{441F55AE-7301-4CDA-A23B-07D985B335E6}" destId="{C9C9397B-9D5A-4CB0-AA76-DD9A74D85220}" srcOrd="0" destOrd="0" presId="urn:microsoft.com/office/officeart/2005/8/layout/process3"/>
    <dgm:cxn modelId="{B26C5D7F-749B-4EB6-976B-03D570140A2E}" type="presOf" srcId="{D62311AC-EAE5-409F-8CF2-017B163353AD}" destId="{E0A7B763-169A-4487-B538-5DB39DE9F4E0}" srcOrd="0" destOrd="0" presId="urn:microsoft.com/office/officeart/2005/8/layout/process3"/>
    <dgm:cxn modelId="{A0005B85-0AAF-428B-87D0-D67857195B0F}" srcId="{019770C1-97CC-4817-9699-9A3972D498DC}" destId="{96B2E1CD-F6C2-45E7-A866-DBC7B22238C4}" srcOrd="0" destOrd="0" parTransId="{D507F8E2-F459-4897-9AB5-8B1CFD85886C}" sibTransId="{FC39DC31-67CA-442A-83E4-53E06896EA5C}"/>
    <dgm:cxn modelId="{AA058796-71D5-43E2-AFBE-DBB8A858D254}" srcId="{CCD7B09E-556F-443C-9100-ACB5203FBBFB}" destId="{75FE66B7-619A-4286-9BCA-B8A512F605D6}" srcOrd="0" destOrd="0" parTransId="{91E92A78-F554-4730-97C7-745FA646585D}" sibTransId="{0BDA967E-EB21-4D62-8C0A-E92224DAEFE1}"/>
    <dgm:cxn modelId="{825BC29C-2D6B-403E-8DFF-6B11D9B307DA}" type="presOf" srcId="{019770C1-97CC-4817-9699-9A3972D498DC}" destId="{C5FF6027-805E-4EA1-87A8-97AA2CC47E5C}" srcOrd="0" destOrd="0" presId="urn:microsoft.com/office/officeart/2005/8/layout/process3"/>
    <dgm:cxn modelId="{545E019F-AC70-4B22-94CF-617B8CC4D443}" srcId="{61649DC1-A0D0-4B8C-8CA1-145C38C87483}" destId="{75BDDC49-ABC6-4E2E-98B7-CD315224C4EC}" srcOrd="0" destOrd="0" parTransId="{3AAFDFA8-357D-43CF-BD8C-25CEB3ECB659}" sibTransId="{BAAF6D61-39A3-47B9-A8FE-79D7448A16A3}"/>
    <dgm:cxn modelId="{AD5D87A0-BFDF-4D90-B747-B5A5126FEB9F}" srcId="{116F991B-4F73-4940-A0C6-397E394A8FE7}" destId="{38846A87-BB3F-416B-A5E7-29FBB66F779F}" srcOrd="3" destOrd="0" parTransId="{BE1DC400-EA9D-435C-B5F1-1F9FD28678E9}" sibTransId="{D06666D8-5D78-47DD-9A6C-5AAD2743FE35}"/>
    <dgm:cxn modelId="{DC70A0A2-57FB-41E5-B32D-A142F6BA5BB7}" type="presOf" srcId="{96B2E1CD-F6C2-45E7-A866-DBC7B22238C4}" destId="{571CFD85-E6AD-405D-BE86-AD15482FB8E5}" srcOrd="0" destOrd="0" presId="urn:microsoft.com/office/officeart/2005/8/layout/process3"/>
    <dgm:cxn modelId="{1604E1A5-EC6B-4AC8-95BA-7471E2E28B94}" srcId="{116F991B-4F73-4940-A0C6-397E394A8FE7}" destId="{CCD7B09E-556F-443C-9100-ACB5203FBBFB}" srcOrd="0" destOrd="0" parTransId="{EB8F10EE-6A6B-41F5-85A1-E1DE97D2A140}" sibTransId="{441F55AE-7301-4CDA-A23B-07D985B335E6}"/>
    <dgm:cxn modelId="{25C96AAA-4FF4-42BE-AEA1-0E844A3C95FE}" type="presOf" srcId="{75FE66B7-619A-4286-9BCA-B8A512F605D6}" destId="{9CDD54D8-0DB3-47AD-9F21-B6151B1F64B2}" srcOrd="0" destOrd="0" presId="urn:microsoft.com/office/officeart/2005/8/layout/process3"/>
    <dgm:cxn modelId="{B8644FB4-216B-4F70-9E30-7D1F0B00B213}" type="presOf" srcId="{116F991B-4F73-4940-A0C6-397E394A8FE7}" destId="{67E35372-DE37-4268-AC89-3342F95BD770}" srcOrd="0" destOrd="0" presId="urn:microsoft.com/office/officeart/2005/8/layout/process3"/>
    <dgm:cxn modelId="{2ED43AC1-BC85-43BD-BACB-10DFA975445A}" type="presOf" srcId="{61649DC1-A0D0-4B8C-8CA1-145C38C87483}" destId="{E1C17C8C-03BA-4D96-9716-EBDC728883A2}" srcOrd="1" destOrd="0" presId="urn:microsoft.com/office/officeart/2005/8/layout/process3"/>
    <dgm:cxn modelId="{B2507DC4-797D-4B9B-BD48-2F2BA440BF4F}" type="presOf" srcId="{61649DC1-A0D0-4B8C-8CA1-145C38C87483}" destId="{E67638F0-C95B-4E8E-8464-E2117C0EB29D}" srcOrd="0" destOrd="0" presId="urn:microsoft.com/office/officeart/2005/8/layout/process3"/>
    <dgm:cxn modelId="{A15A1BC6-3F63-43DD-B2BA-6CB7F2F862CB}" type="presOf" srcId="{84FE4F02-1A78-42BF-8301-3FB7E813AC1F}" destId="{15C091CB-2053-4C30-9332-979F74C905C6}" srcOrd="0" destOrd="0" presId="urn:microsoft.com/office/officeart/2005/8/layout/process3"/>
    <dgm:cxn modelId="{13DE3FCD-99F5-42B7-BF07-34C0B7ADC78F}" type="presOf" srcId="{441F55AE-7301-4CDA-A23B-07D985B335E6}" destId="{A95BD9A8-8752-4AFE-992B-8CDF2BB306EF}" srcOrd="1" destOrd="0" presId="urn:microsoft.com/office/officeart/2005/8/layout/process3"/>
    <dgm:cxn modelId="{247E36D0-3DF5-486B-90BD-D3B89C323805}" srcId="{116F991B-4F73-4940-A0C6-397E394A8FE7}" destId="{61649DC1-A0D0-4B8C-8CA1-145C38C87483}" srcOrd="2" destOrd="0" parTransId="{9CC5D51D-60F2-45E2-9621-46C5B0635995}" sibTransId="{84FE4F02-1A78-42BF-8301-3FB7E813AC1F}"/>
    <dgm:cxn modelId="{2D03C9E2-DA02-4533-AED4-FE1EC88FD106}" type="presOf" srcId="{38846A87-BB3F-416B-A5E7-29FBB66F779F}" destId="{5631AF79-3A3D-433D-B47F-B76A4A1D6FD2}" srcOrd="1" destOrd="0" presId="urn:microsoft.com/office/officeart/2005/8/layout/process3"/>
    <dgm:cxn modelId="{1F598F1C-14E9-4C03-A09C-FB36502984B3}" type="presParOf" srcId="{67E35372-DE37-4268-AC89-3342F95BD770}" destId="{6D13BBCB-68AA-4309-B880-9EFBD2B8C02C}" srcOrd="0" destOrd="0" presId="urn:microsoft.com/office/officeart/2005/8/layout/process3"/>
    <dgm:cxn modelId="{D6A94A0D-D032-4B0A-9A39-138B00E774FB}" type="presParOf" srcId="{6D13BBCB-68AA-4309-B880-9EFBD2B8C02C}" destId="{712D5DFE-381B-45B9-A2A1-48C158D36221}" srcOrd="0" destOrd="0" presId="urn:microsoft.com/office/officeart/2005/8/layout/process3"/>
    <dgm:cxn modelId="{25558709-D19A-43FA-B560-44FCD00E1D8F}" type="presParOf" srcId="{6D13BBCB-68AA-4309-B880-9EFBD2B8C02C}" destId="{18E3E275-E026-4CFD-963B-4353EBED9B34}" srcOrd="1" destOrd="0" presId="urn:microsoft.com/office/officeart/2005/8/layout/process3"/>
    <dgm:cxn modelId="{4C18E34A-F779-4C4B-97F6-B37B9F1A206B}" type="presParOf" srcId="{6D13BBCB-68AA-4309-B880-9EFBD2B8C02C}" destId="{9CDD54D8-0DB3-47AD-9F21-B6151B1F64B2}" srcOrd="2" destOrd="0" presId="urn:microsoft.com/office/officeart/2005/8/layout/process3"/>
    <dgm:cxn modelId="{F3680CBD-8DC7-4351-A35D-93E7A9DCFAE8}" type="presParOf" srcId="{67E35372-DE37-4268-AC89-3342F95BD770}" destId="{C9C9397B-9D5A-4CB0-AA76-DD9A74D85220}" srcOrd="1" destOrd="0" presId="urn:microsoft.com/office/officeart/2005/8/layout/process3"/>
    <dgm:cxn modelId="{9382AE7F-38F1-4992-85ED-31352D1B9639}" type="presParOf" srcId="{C9C9397B-9D5A-4CB0-AA76-DD9A74D85220}" destId="{A95BD9A8-8752-4AFE-992B-8CDF2BB306EF}" srcOrd="0" destOrd="0" presId="urn:microsoft.com/office/officeart/2005/8/layout/process3"/>
    <dgm:cxn modelId="{54BD9EB0-40A0-4640-82AB-7DED4D2FB362}" type="presParOf" srcId="{67E35372-DE37-4268-AC89-3342F95BD770}" destId="{97F17614-D723-4282-BE26-D7D8589DD78B}" srcOrd="2" destOrd="0" presId="urn:microsoft.com/office/officeart/2005/8/layout/process3"/>
    <dgm:cxn modelId="{B40D3C20-EBF7-4939-9484-A9548F855914}" type="presParOf" srcId="{97F17614-D723-4282-BE26-D7D8589DD78B}" destId="{C5FF6027-805E-4EA1-87A8-97AA2CC47E5C}" srcOrd="0" destOrd="0" presId="urn:microsoft.com/office/officeart/2005/8/layout/process3"/>
    <dgm:cxn modelId="{1EA0F7B8-9BAE-4BF2-BB85-A97141307198}" type="presParOf" srcId="{97F17614-D723-4282-BE26-D7D8589DD78B}" destId="{6FC4BCE6-1AEC-4B7E-9ADF-B91F4D88C5FD}" srcOrd="1" destOrd="0" presId="urn:microsoft.com/office/officeart/2005/8/layout/process3"/>
    <dgm:cxn modelId="{2691F872-5F47-4C83-BAAA-47D940DD3220}" type="presParOf" srcId="{97F17614-D723-4282-BE26-D7D8589DD78B}" destId="{571CFD85-E6AD-405D-BE86-AD15482FB8E5}" srcOrd="2" destOrd="0" presId="urn:microsoft.com/office/officeart/2005/8/layout/process3"/>
    <dgm:cxn modelId="{CB0B2292-69DC-49F7-92C3-BF85ED2D975B}" type="presParOf" srcId="{67E35372-DE37-4268-AC89-3342F95BD770}" destId="{E0A7B763-169A-4487-B538-5DB39DE9F4E0}" srcOrd="3" destOrd="0" presId="urn:microsoft.com/office/officeart/2005/8/layout/process3"/>
    <dgm:cxn modelId="{5CC1B397-A4E2-4EE3-94EF-C0878BA308A3}" type="presParOf" srcId="{E0A7B763-169A-4487-B538-5DB39DE9F4E0}" destId="{D33E9CBB-D3FB-45A6-8AE1-74F3E7376297}" srcOrd="0" destOrd="0" presId="urn:microsoft.com/office/officeart/2005/8/layout/process3"/>
    <dgm:cxn modelId="{2CECD80B-A45E-4AE4-9E51-0F5B57ED0935}" type="presParOf" srcId="{67E35372-DE37-4268-AC89-3342F95BD770}" destId="{716E9AB0-CB28-4A24-837F-9BB4D5AA0DCE}" srcOrd="4" destOrd="0" presId="urn:microsoft.com/office/officeart/2005/8/layout/process3"/>
    <dgm:cxn modelId="{AD3040CA-5552-4DE1-94C9-C22B2DB1FCBD}" type="presParOf" srcId="{716E9AB0-CB28-4A24-837F-9BB4D5AA0DCE}" destId="{E67638F0-C95B-4E8E-8464-E2117C0EB29D}" srcOrd="0" destOrd="0" presId="urn:microsoft.com/office/officeart/2005/8/layout/process3"/>
    <dgm:cxn modelId="{78F9C679-F9FF-458E-97D0-E37D1939CD72}" type="presParOf" srcId="{716E9AB0-CB28-4A24-837F-9BB4D5AA0DCE}" destId="{E1C17C8C-03BA-4D96-9716-EBDC728883A2}" srcOrd="1" destOrd="0" presId="urn:microsoft.com/office/officeart/2005/8/layout/process3"/>
    <dgm:cxn modelId="{931348DF-805A-4204-9695-1212F35D3A49}" type="presParOf" srcId="{716E9AB0-CB28-4A24-837F-9BB4D5AA0DCE}" destId="{F1B8F975-2E7B-4051-912C-80666FBBA276}" srcOrd="2" destOrd="0" presId="urn:microsoft.com/office/officeart/2005/8/layout/process3"/>
    <dgm:cxn modelId="{32E62794-9107-423F-B66F-8FC1EBA1B269}" type="presParOf" srcId="{67E35372-DE37-4268-AC89-3342F95BD770}" destId="{15C091CB-2053-4C30-9332-979F74C905C6}" srcOrd="5" destOrd="0" presId="urn:microsoft.com/office/officeart/2005/8/layout/process3"/>
    <dgm:cxn modelId="{EE56B900-5679-4DC8-B72F-CC59A0EEBB24}" type="presParOf" srcId="{15C091CB-2053-4C30-9332-979F74C905C6}" destId="{3FE9D99F-7582-4C1B-81C8-45B113D0F44E}" srcOrd="0" destOrd="0" presId="urn:microsoft.com/office/officeart/2005/8/layout/process3"/>
    <dgm:cxn modelId="{ED3299D4-5D05-4D3F-BD0E-92901863A4A6}" type="presParOf" srcId="{67E35372-DE37-4268-AC89-3342F95BD770}" destId="{1074F1B0-1A4F-4AA7-88EF-36D95573AF4F}" srcOrd="6" destOrd="0" presId="urn:microsoft.com/office/officeart/2005/8/layout/process3"/>
    <dgm:cxn modelId="{29687D10-793E-4E96-9F75-9C202FA5984E}" type="presParOf" srcId="{1074F1B0-1A4F-4AA7-88EF-36D95573AF4F}" destId="{CB03AB2F-0D19-4E52-B12D-BFCF82E61F9E}" srcOrd="0" destOrd="0" presId="urn:microsoft.com/office/officeart/2005/8/layout/process3"/>
    <dgm:cxn modelId="{01B541E6-1BD2-411B-8265-C7A0001E3972}" type="presParOf" srcId="{1074F1B0-1A4F-4AA7-88EF-36D95573AF4F}" destId="{5631AF79-3A3D-433D-B47F-B76A4A1D6FD2}" srcOrd="1" destOrd="0" presId="urn:microsoft.com/office/officeart/2005/8/layout/process3"/>
    <dgm:cxn modelId="{6E8534D4-69AF-4056-BEE9-C10652FFAAF7}" type="presParOf" srcId="{1074F1B0-1A4F-4AA7-88EF-36D95573AF4F}" destId="{07AB9C7F-7D34-454E-B7AF-DBC003567F4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3E275-E026-4CFD-963B-4353EBED9B34}">
      <dsp:nvSpPr>
        <dsp:cNvPr id="0" name=""/>
        <dsp:cNvSpPr/>
      </dsp:nvSpPr>
      <dsp:spPr>
        <a:xfrm>
          <a:off x="1545" y="637612"/>
          <a:ext cx="1942232" cy="993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 vote by 167 countries is needed to determine that the standard should be revised</a:t>
          </a:r>
        </a:p>
      </dsp:txBody>
      <dsp:txXfrm>
        <a:off x="1545" y="637612"/>
        <a:ext cx="1942232" cy="662400"/>
      </dsp:txXfrm>
    </dsp:sp>
    <dsp:sp modelId="{9CDD54D8-0DB3-47AD-9F21-B6151B1F64B2}">
      <dsp:nvSpPr>
        <dsp:cNvPr id="0" name=""/>
        <dsp:cNvSpPr/>
      </dsp:nvSpPr>
      <dsp:spPr>
        <a:xfrm>
          <a:off x="288916" y="1937625"/>
          <a:ext cx="1942232" cy="4310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Once it has been determined to revise, each country sends two-three delegates to participate in the revision process</a:t>
          </a:r>
        </a:p>
      </dsp:txBody>
      <dsp:txXfrm>
        <a:off x="345802" y="1994511"/>
        <a:ext cx="1828460" cy="4197003"/>
      </dsp:txXfrm>
    </dsp:sp>
    <dsp:sp modelId="{C9C9397B-9D5A-4CB0-AA76-DD9A74D85220}">
      <dsp:nvSpPr>
        <dsp:cNvPr id="0" name=""/>
        <dsp:cNvSpPr/>
      </dsp:nvSpPr>
      <dsp:spPr>
        <a:xfrm>
          <a:off x="2238212" y="727032"/>
          <a:ext cx="624202" cy="483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38212" y="823744"/>
        <a:ext cx="479134" cy="290135"/>
      </dsp:txXfrm>
    </dsp:sp>
    <dsp:sp modelId="{6FC4BCE6-1AEC-4B7E-9ADF-B91F4D88C5FD}">
      <dsp:nvSpPr>
        <dsp:cNvPr id="0" name=""/>
        <dsp:cNvSpPr/>
      </dsp:nvSpPr>
      <dsp:spPr>
        <a:xfrm>
          <a:off x="3121519" y="637612"/>
          <a:ext cx="1942232" cy="993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official delegation work on revised drafts that are sent to all participating countries for comment</a:t>
          </a:r>
        </a:p>
      </dsp:txBody>
      <dsp:txXfrm>
        <a:off x="3121519" y="637612"/>
        <a:ext cx="1942232" cy="662400"/>
      </dsp:txXfrm>
    </dsp:sp>
    <dsp:sp modelId="{571CFD85-E6AD-405D-BE86-AD15482FB8E5}">
      <dsp:nvSpPr>
        <dsp:cNvPr id="0" name=""/>
        <dsp:cNvSpPr/>
      </dsp:nvSpPr>
      <dsp:spPr>
        <a:xfrm>
          <a:off x="3413124" y="1937625"/>
          <a:ext cx="1942232" cy="4310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Each comment must be addressed to determine if it is accepted, partially accepted, or rejected</a:t>
          </a:r>
        </a:p>
      </dsp:txBody>
      <dsp:txXfrm>
        <a:off x="3470010" y="1994511"/>
        <a:ext cx="1828460" cy="4197003"/>
      </dsp:txXfrm>
    </dsp:sp>
    <dsp:sp modelId="{E0A7B763-169A-4487-B538-5DB39DE9F4E0}">
      <dsp:nvSpPr>
        <dsp:cNvPr id="0" name=""/>
        <dsp:cNvSpPr/>
      </dsp:nvSpPr>
      <dsp:spPr>
        <a:xfrm>
          <a:off x="5358186" y="727032"/>
          <a:ext cx="624202" cy="483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358186" y="823744"/>
        <a:ext cx="479134" cy="290135"/>
      </dsp:txXfrm>
    </dsp:sp>
    <dsp:sp modelId="{E1C17C8C-03BA-4D96-9716-EBDC728883A2}">
      <dsp:nvSpPr>
        <dsp:cNvPr id="0" name=""/>
        <dsp:cNvSpPr/>
      </dsp:nvSpPr>
      <dsp:spPr>
        <a:xfrm>
          <a:off x="6241492" y="637612"/>
          <a:ext cx="1942232" cy="993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There may be several rounds of drafts depending on the quantity of the comments</a:t>
          </a:r>
        </a:p>
      </dsp:txBody>
      <dsp:txXfrm>
        <a:off x="6241492" y="637612"/>
        <a:ext cx="1942232" cy="662400"/>
      </dsp:txXfrm>
    </dsp:sp>
    <dsp:sp modelId="{F1B8F975-2E7B-4051-912C-80666FBBA276}">
      <dsp:nvSpPr>
        <dsp:cNvPr id="0" name=""/>
        <dsp:cNvSpPr/>
      </dsp:nvSpPr>
      <dsp:spPr>
        <a:xfrm>
          <a:off x="6613525" y="1937625"/>
          <a:ext cx="1942232" cy="4310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Then there is a final draft process and the standard is officially published</a:t>
          </a:r>
        </a:p>
      </dsp:txBody>
      <dsp:txXfrm>
        <a:off x="6670411" y="1994511"/>
        <a:ext cx="1828460" cy="4197003"/>
      </dsp:txXfrm>
    </dsp:sp>
    <dsp:sp modelId="{15C091CB-2053-4C30-9332-979F74C905C6}">
      <dsp:nvSpPr>
        <dsp:cNvPr id="0" name=""/>
        <dsp:cNvSpPr/>
      </dsp:nvSpPr>
      <dsp:spPr>
        <a:xfrm>
          <a:off x="8478159" y="727032"/>
          <a:ext cx="624202" cy="483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478159" y="823744"/>
        <a:ext cx="479134" cy="290135"/>
      </dsp:txXfrm>
    </dsp:sp>
    <dsp:sp modelId="{5631AF79-3A3D-433D-B47F-B76A4A1D6FD2}">
      <dsp:nvSpPr>
        <dsp:cNvPr id="0" name=""/>
        <dsp:cNvSpPr/>
      </dsp:nvSpPr>
      <dsp:spPr>
        <a:xfrm>
          <a:off x="9361465" y="637612"/>
          <a:ext cx="1942232" cy="993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Workshops are often conducted to help countries understand the new standard</a:t>
          </a:r>
        </a:p>
      </dsp:txBody>
      <dsp:txXfrm>
        <a:off x="9361465" y="637612"/>
        <a:ext cx="1942232" cy="662400"/>
      </dsp:txXfrm>
    </dsp:sp>
    <dsp:sp modelId="{07AB9C7F-7D34-454E-B7AF-DBC003567F40}">
      <dsp:nvSpPr>
        <dsp:cNvPr id="0" name=""/>
        <dsp:cNvSpPr/>
      </dsp:nvSpPr>
      <dsp:spPr>
        <a:xfrm>
          <a:off x="9740160" y="1937625"/>
          <a:ext cx="1942232" cy="4310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Countries then adopt the standard as a national standard in their country</a:t>
          </a:r>
        </a:p>
      </dsp:txBody>
      <dsp:txXfrm>
        <a:off x="9797046" y="1994511"/>
        <a:ext cx="1828460" cy="4197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1" dirty="0">
                <a:latin typeface="+mn-lt"/>
              </a:rPr>
              <a:t>Explanatory note</a:t>
            </a:r>
          </a:p>
          <a:p>
            <a:r>
              <a:rPr lang="en-GB" b="0" i="1" dirty="0">
                <a:latin typeface="+mn-lt"/>
              </a:rPr>
              <a:t>- For more up to date information on current figures go to https://www.iso.org/about-us.html </a:t>
            </a:r>
            <a:endParaRPr lang="en-US" b="0" i="1" dirty="0">
              <a:latin typeface="+mn-lt"/>
            </a:endParaRPr>
          </a:p>
          <a:p>
            <a:endParaRPr lang="en-US" b="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ISO is the world’s largest developer of international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It was first established in 1947 and now has more than 22,000 international standards covering virtually every sector and 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ISO is a global network of national standards bodies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ISO has 162 members, one in virtually every country in the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  <a:latin typeface="+mn-lt"/>
              </a:rPr>
              <a:t>ISO members no</a:t>
            </a:r>
            <a:r>
              <a:rPr lang="en-US" b="0" dirty="0">
                <a:latin typeface="+mn-lt"/>
              </a:rPr>
              <a:t>minate their own experts to be involved in the more than 300 technical committees that develop the standards</a:t>
            </a:r>
          </a:p>
          <a:p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16E6-3282-49AF-B187-AFD5859112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7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b="0" dirty="0"/>
              <a:t>Key figures for CASCO are (status April 2019):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0" dirty="0"/>
              <a:t>CASCO has 33 published standards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0" dirty="0"/>
              <a:t>CASCO has 142 members, 108 are P-members and 34 are O-members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b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0" dirty="0"/>
              <a:t>F</a:t>
            </a:r>
            <a:r>
              <a:rPr lang="en-US" b="0" dirty="0"/>
              <a:t>or up-to-date figures on CASCO visit: https://www.iso.org/committee/54998.html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16E6-3282-49AF-B187-AFD5859112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04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D074D-A5C9-413A-9059-0F2FBE23BB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3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i="1" dirty="0"/>
              <a:t>Explanatory note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Needs update regularly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For up to date information: https://www.iso.org/committee/54998/x/catalogue/p/1/u/0/w/0/d/0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Guides are in the process of undergoing review or incorporation into existing documents (standards)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ADD explanation about deliverables IS, TS, TR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D074D-A5C9-413A-9059-0F2FBE23BB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44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overall aim of accreditation is to add another level of confidence to third party CABs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16E6-3282-49AF-B187-AFD5859112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95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CC9415-7796-45E3-964B-43080DD21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39EDBE-5CA4-400F-928E-589D5543CD08}"/>
              </a:ext>
            </a:extLst>
          </p:cNvPr>
          <p:cNvSpPr/>
          <p:nvPr userDrawn="1"/>
        </p:nvSpPr>
        <p:spPr>
          <a:xfrm>
            <a:off x="0" y="2057399"/>
            <a:ext cx="12192000" cy="2667000"/>
          </a:xfrm>
          <a:prstGeom prst="rect">
            <a:avLst/>
          </a:prstGeom>
          <a:solidFill>
            <a:srgbClr val="7220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22293-B684-4C73-84A7-9B126E805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5996"/>
            <a:ext cx="12192000" cy="1168404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/>
        </p:spPr>
        <p:txBody>
          <a:bodyPr tIns="9144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  <a:effectLst>
                  <a:glow rad="228600">
                    <a:schemeClr val="tx1">
                      <a:alpha val="1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FCFC9-013B-42AC-AE7C-0DF1D229B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79" y="2057398"/>
            <a:ext cx="12193379" cy="1498598"/>
          </a:xfrm>
          <a:prstGeom prst="roundRect">
            <a:avLst>
              <a:gd name="adj" fmla="val 0"/>
            </a:avLst>
          </a:prstGeom>
          <a:noFill/>
        </p:spPr>
        <p:txBody>
          <a:bodyPr tIns="91440" bIns="91440" anchor="b">
            <a:no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glow rad="228600">
                    <a:schemeClr val="tx1">
                      <a:alpha val="20000"/>
                    </a:schemeClr>
                  </a:glow>
                </a:effectLst>
                <a:latin typeface="Oswald" panose="020003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343B2C-08A4-404E-8877-7DE7BC2869C8}"/>
              </a:ext>
            </a:extLst>
          </p:cNvPr>
          <p:cNvGrpSpPr/>
          <p:nvPr userDrawn="1"/>
        </p:nvGrpSpPr>
        <p:grpSpPr>
          <a:xfrm>
            <a:off x="3784890" y="571709"/>
            <a:ext cx="4622220" cy="919572"/>
            <a:chOff x="3124200" y="581040"/>
            <a:chExt cx="5762430" cy="1146412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2F7F12D-C98A-4A3B-A814-F1D7417F4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4200" y="581040"/>
              <a:ext cx="2514600" cy="1146412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7521D65-725F-4ABC-AC5A-65B924A98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15382" y="863613"/>
              <a:ext cx="2671248" cy="822960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79D055B8-4FD0-447B-9FA2-29D683D5DB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6980" y="5353268"/>
            <a:ext cx="37566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758F57-AC15-450B-A257-884EBB391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CC9415-7796-45E3-964B-43080DD21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39EDBE-5CA4-400F-928E-589D5543CD08}"/>
              </a:ext>
            </a:extLst>
          </p:cNvPr>
          <p:cNvSpPr/>
          <p:nvPr userDrawn="1"/>
        </p:nvSpPr>
        <p:spPr>
          <a:xfrm>
            <a:off x="0" y="2057399"/>
            <a:ext cx="12192000" cy="2667000"/>
          </a:xfrm>
          <a:prstGeom prst="rect">
            <a:avLst/>
          </a:prstGeom>
          <a:solidFill>
            <a:srgbClr val="7220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22293-B684-4C73-84A7-9B126E805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5996"/>
            <a:ext cx="12192000" cy="1168404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/>
        </p:spPr>
        <p:txBody>
          <a:bodyPr tIns="9144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  <a:effectLst>
                  <a:glow rad="228600">
                    <a:schemeClr val="tx1">
                      <a:alpha val="1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FCFC9-013B-42AC-AE7C-0DF1D229B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79" y="2057398"/>
            <a:ext cx="12193379" cy="1498598"/>
          </a:xfrm>
          <a:prstGeom prst="roundRect">
            <a:avLst>
              <a:gd name="adj" fmla="val 0"/>
            </a:avLst>
          </a:prstGeom>
          <a:noFill/>
        </p:spPr>
        <p:txBody>
          <a:bodyPr tIns="91440" bIns="91440" anchor="b">
            <a:no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glow rad="228600">
                    <a:schemeClr val="tx1">
                      <a:alpha val="20000"/>
                    </a:schemeClr>
                  </a:glow>
                </a:effectLst>
                <a:latin typeface="Oswald" panose="020003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343B2C-08A4-404E-8877-7DE7BC2869C8}"/>
              </a:ext>
            </a:extLst>
          </p:cNvPr>
          <p:cNvGrpSpPr/>
          <p:nvPr userDrawn="1"/>
        </p:nvGrpSpPr>
        <p:grpSpPr>
          <a:xfrm>
            <a:off x="3784890" y="571709"/>
            <a:ext cx="4622220" cy="919572"/>
            <a:chOff x="3124200" y="581040"/>
            <a:chExt cx="5762430" cy="1146412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2F7F12D-C98A-4A3B-A814-F1D7417F4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4200" y="581040"/>
              <a:ext cx="2514600" cy="1146412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7521D65-725F-4ABC-AC5A-65B924A98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15382" y="863613"/>
              <a:ext cx="2671248" cy="822960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79D055B8-4FD0-447B-9FA2-29D683D5DB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6980" y="5353268"/>
            <a:ext cx="37566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2268-D82B-47B1-9881-F5ECDBEA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39" y="0"/>
            <a:ext cx="10241280" cy="1447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41" y="1447798"/>
            <a:ext cx="11704320" cy="4800601"/>
          </a:xfrm>
        </p:spPr>
        <p:txBody>
          <a:bodyPr/>
          <a:lstStyle>
            <a:lvl1pPr marL="230188" indent="0">
              <a:defRPr>
                <a:solidFill>
                  <a:srgbClr val="0A192B"/>
                </a:solidFill>
              </a:defRPr>
            </a:lvl1pPr>
            <a:lvl2pPr>
              <a:defRPr>
                <a:solidFill>
                  <a:srgbClr val="0A192B"/>
                </a:solidFill>
              </a:defRPr>
            </a:lvl2pPr>
            <a:lvl3pPr>
              <a:defRPr>
                <a:solidFill>
                  <a:srgbClr val="0A192B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25415-8809-4947-970E-E303A874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D8CE8-FC71-4935-9688-D16E5035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7A38C66-BF83-46E8-8BFA-E30DC1102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C985-7325-45BF-A8C6-9334A764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05" y="0"/>
            <a:ext cx="10352595" cy="1447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4345-5342-4D1B-9310-836CC62AA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9206" y="1447798"/>
            <a:ext cx="5669280" cy="4800602"/>
          </a:xfrm>
        </p:spPr>
        <p:txBody>
          <a:bodyPr/>
          <a:lstStyle>
            <a:lvl1pPr marL="230188" indent="0">
              <a:spcBef>
                <a:spcPts val="400"/>
              </a:spcBef>
              <a:spcAft>
                <a:spcPts val="400"/>
              </a:spcAft>
              <a:defRPr sz="3200">
                <a:solidFill>
                  <a:srgbClr val="0A192B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2800">
                <a:solidFill>
                  <a:srgbClr val="0A192B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3pPr>
            <a:lvl4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4pPr>
            <a:lvl5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49572-E29C-4B58-B180-A8E79263DB1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3515" y="1447798"/>
            <a:ext cx="5669280" cy="4800602"/>
          </a:xfrm>
        </p:spPr>
        <p:txBody>
          <a:bodyPr/>
          <a:lstStyle>
            <a:lvl1pPr marL="230188" indent="0">
              <a:spcBef>
                <a:spcPts val="400"/>
              </a:spcBef>
              <a:spcAft>
                <a:spcPts val="400"/>
              </a:spcAft>
              <a:defRPr sz="3200">
                <a:solidFill>
                  <a:srgbClr val="0A192B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3pPr>
            <a:lvl4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4pPr>
            <a:lvl5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8F0BD-77A1-408A-B118-5C7F1C07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CE10D-139B-41CE-9665-FDC99D77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7A38C66-BF83-46E8-8BFA-E30DC1102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275777-2487-4C91-B99E-04D34D5B1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04800"/>
            <a:ext cx="11704320" cy="6248400"/>
          </a:xfrm>
        </p:spPr>
        <p:txBody>
          <a:bodyPr/>
          <a:lstStyle>
            <a:lvl1pPr marL="169863" indent="0">
              <a:defRPr>
                <a:solidFill>
                  <a:srgbClr val="0A192B"/>
                </a:solidFill>
              </a:defRPr>
            </a:lvl1pPr>
            <a:lvl2pPr>
              <a:defRPr>
                <a:solidFill>
                  <a:srgbClr val="0A192B"/>
                </a:solidFill>
              </a:defRPr>
            </a:lvl2pPr>
            <a:lvl3pPr>
              <a:defRPr>
                <a:solidFill>
                  <a:srgbClr val="0A192B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26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D31A16-BB90-48E5-ACF8-2177B7830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04800"/>
            <a:ext cx="11704320" cy="6248400"/>
          </a:xfrm>
          <a:noFill/>
        </p:spPr>
        <p:txBody>
          <a:bodyPr/>
          <a:lstStyle>
            <a:lvl1pPr marL="169863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42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D31A16-BB90-48E5-ACF8-2177B7830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04800"/>
            <a:ext cx="11704320" cy="6248400"/>
          </a:xfrm>
          <a:solidFill>
            <a:srgbClr val="191643">
              <a:alpha val="94902"/>
            </a:srgbClr>
          </a:solidFill>
        </p:spPr>
        <p:txBody>
          <a:bodyPr/>
          <a:lstStyle>
            <a:lvl1pPr marL="169863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40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B624F-9F7F-4CA7-A732-2912EE744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898" y="304800"/>
            <a:ext cx="11506200" cy="6248400"/>
          </a:xfrm>
          <a:noFill/>
        </p:spPr>
        <p:txBody>
          <a:bodyPr anchor="ctr">
            <a:normAutofit/>
          </a:bodyPr>
          <a:lstStyle>
            <a:lvl1pPr marL="169863" indent="0" algn="ctr">
              <a:defRPr sz="4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99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B624F-9F7F-4CA7-A732-2912EE744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898" y="304800"/>
            <a:ext cx="11506200" cy="6248400"/>
          </a:xfrm>
          <a:solidFill>
            <a:srgbClr val="191643">
              <a:alpha val="94902"/>
            </a:srgbClr>
          </a:solidFill>
        </p:spPr>
        <p:txBody>
          <a:bodyPr anchor="ctr">
            <a:normAutofit/>
          </a:bodyPr>
          <a:lstStyle>
            <a:lvl1pPr marL="169863" indent="0" algn="ctr">
              <a:defRPr sz="4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39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B624F-9F7F-4CA7-A732-2912EE744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940A95-D83B-44F5-B92A-DACA98BED805}"/>
              </a:ext>
            </a:extLst>
          </p:cNvPr>
          <p:cNvSpPr/>
          <p:nvPr userDrawn="1"/>
        </p:nvSpPr>
        <p:spPr>
          <a:xfrm>
            <a:off x="0" y="2095500"/>
            <a:ext cx="12192000" cy="2667000"/>
          </a:xfrm>
          <a:prstGeom prst="rect">
            <a:avLst/>
          </a:prstGeom>
          <a:solidFill>
            <a:srgbClr val="7220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2095500"/>
            <a:ext cx="12192000" cy="2667000"/>
          </a:xfrm>
          <a:prstGeom prst="roundRect">
            <a:avLst>
              <a:gd name="adj" fmla="val 0"/>
            </a:avLst>
          </a:prstGeom>
          <a:noFill/>
        </p:spPr>
        <p:txBody>
          <a:bodyPr anchor="ctr">
            <a:normAutofit/>
          </a:bodyPr>
          <a:lstStyle>
            <a:lvl1pPr marL="169863" indent="0" algn="ctr">
              <a:defRPr sz="4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8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2268-D82B-47B1-9881-F5ECDBEA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39" y="0"/>
            <a:ext cx="10241280" cy="1447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41" y="1447798"/>
            <a:ext cx="11704320" cy="4800601"/>
          </a:xfrm>
        </p:spPr>
        <p:txBody>
          <a:bodyPr/>
          <a:lstStyle>
            <a:lvl1pPr marL="230188" indent="0">
              <a:defRPr>
                <a:solidFill>
                  <a:srgbClr val="0A192B"/>
                </a:solidFill>
              </a:defRPr>
            </a:lvl1pPr>
            <a:lvl2pPr>
              <a:defRPr>
                <a:solidFill>
                  <a:srgbClr val="0A192B"/>
                </a:solidFill>
              </a:defRPr>
            </a:lvl2pPr>
            <a:lvl3pPr>
              <a:defRPr>
                <a:solidFill>
                  <a:srgbClr val="0A192B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25415-8809-4947-970E-E303A874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D8CE8-FC71-4935-9688-D16E5035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7A38C66-BF83-46E8-8BFA-E30DC1102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758F57-AC15-450B-A257-884EBB391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33109" y="6316676"/>
            <a:ext cx="406800" cy="54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>
          <a:xfrm>
            <a:off x="4622760" y="565265"/>
            <a:ext cx="6877049" cy="923330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42964" y="1900649"/>
            <a:ext cx="6883399" cy="4801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24300" cy="6864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57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933">
          <p15:clr>
            <a:srgbClr val="FBAE40"/>
          </p15:clr>
        </p15:guide>
        <p15:guide id="1" orient="horz" pos="125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slides (text withou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33109" y="6316676"/>
            <a:ext cx="406800" cy="54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>
          <a:xfrm>
            <a:off x="698460" y="565265"/>
            <a:ext cx="10801350" cy="923330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1910481"/>
            <a:ext cx="10807700" cy="480131"/>
          </a:xfrm>
          <a:prstGeom prst="rect">
            <a:avLst/>
          </a:prstGeom>
          <a:noFill/>
        </p:spPr>
        <p:txBody>
          <a:bodyPr lIns="0" rIns="0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195824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F6FFF-FD7D-47A2-BF40-72BE5E6400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638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33109" y="6316676"/>
            <a:ext cx="406800" cy="54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31837" y="2967335"/>
            <a:ext cx="10808071" cy="923330"/>
          </a:xfrm>
          <a:noFill/>
        </p:spPr>
        <p:txBody>
          <a:bodyPr wrap="square" lIns="0" rIns="0">
            <a:spAutoFit/>
          </a:bodyPr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89595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slides (text withou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33109" y="6316676"/>
            <a:ext cx="406800" cy="54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>
          <a:xfrm>
            <a:off x="698460" y="565265"/>
            <a:ext cx="10801350" cy="923330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1910481"/>
            <a:ext cx="10807700" cy="480131"/>
          </a:xfrm>
          <a:prstGeom prst="rect">
            <a:avLst/>
          </a:prstGeom>
          <a:noFill/>
        </p:spPr>
        <p:txBody>
          <a:bodyPr lIns="0" rIns="0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384358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C985-7325-45BF-A8C6-9334A764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05" y="0"/>
            <a:ext cx="10352595" cy="1447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4345-5342-4D1B-9310-836CC62AA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9206" y="1447798"/>
            <a:ext cx="5669280" cy="4800602"/>
          </a:xfrm>
        </p:spPr>
        <p:txBody>
          <a:bodyPr/>
          <a:lstStyle>
            <a:lvl1pPr marL="230188" indent="0">
              <a:spcBef>
                <a:spcPts val="400"/>
              </a:spcBef>
              <a:spcAft>
                <a:spcPts val="400"/>
              </a:spcAft>
              <a:defRPr sz="3200">
                <a:solidFill>
                  <a:srgbClr val="0A192B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2800">
                <a:solidFill>
                  <a:srgbClr val="0A192B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3pPr>
            <a:lvl4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4pPr>
            <a:lvl5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49572-E29C-4B58-B180-A8E79263DB1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3515" y="1447798"/>
            <a:ext cx="5669280" cy="4800602"/>
          </a:xfrm>
        </p:spPr>
        <p:txBody>
          <a:bodyPr/>
          <a:lstStyle>
            <a:lvl1pPr marL="230188" indent="0">
              <a:spcBef>
                <a:spcPts val="400"/>
              </a:spcBef>
              <a:spcAft>
                <a:spcPts val="400"/>
              </a:spcAft>
              <a:defRPr sz="3200">
                <a:solidFill>
                  <a:srgbClr val="0A192B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3pPr>
            <a:lvl4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4pPr>
            <a:lvl5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8F0BD-77A1-408A-B118-5C7F1C07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CE10D-139B-41CE-9665-FDC99D77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7A38C66-BF83-46E8-8BFA-E30DC1102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275777-2487-4C91-B99E-04D34D5B1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04800"/>
            <a:ext cx="11704320" cy="6248400"/>
          </a:xfrm>
        </p:spPr>
        <p:txBody>
          <a:bodyPr/>
          <a:lstStyle>
            <a:lvl1pPr marL="169863" indent="0">
              <a:defRPr>
                <a:solidFill>
                  <a:srgbClr val="0A192B"/>
                </a:solidFill>
              </a:defRPr>
            </a:lvl1pPr>
            <a:lvl2pPr>
              <a:defRPr>
                <a:solidFill>
                  <a:srgbClr val="0A192B"/>
                </a:solidFill>
              </a:defRPr>
            </a:lvl2pPr>
            <a:lvl3pPr>
              <a:defRPr>
                <a:solidFill>
                  <a:srgbClr val="0A192B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05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D31A16-BB90-48E5-ACF8-2177B7830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04800"/>
            <a:ext cx="11704320" cy="6248400"/>
          </a:xfrm>
          <a:noFill/>
        </p:spPr>
        <p:txBody>
          <a:bodyPr/>
          <a:lstStyle>
            <a:lvl1pPr marL="169863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86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D31A16-BB90-48E5-ACF8-2177B7830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04800"/>
            <a:ext cx="11704320" cy="6248400"/>
          </a:xfrm>
          <a:solidFill>
            <a:srgbClr val="191643">
              <a:alpha val="94902"/>
            </a:srgbClr>
          </a:solidFill>
        </p:spPr>
        <p:txBody>
          <a:bodyPr/>
          <a:lstStyle>
            <a:lvl1pPr marL="169863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95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B624F-9F7F-4CA7-A732-2912EE744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898" y="304800"/>
            <a:ext cx="11506200" cy="6248400"/>
          </a:xfrm>
          <a:noFill/>
        </p:spPr>
        <p:txBody>
          <a:bodyPr anchor="ctr">
            <a:normAutofit/>
          </a:bodyPr>
          <a:lstStyle>
            <a:lvl1pPr marL="169863" indent="0" algn="ctr">
              <a:defRPr sz="4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3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B624F-9F7F-4CA7-A732-2912EE744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898" y="304800"/>
            <a:ext cx="11506200" cy="6248400"/>
          </a:xfrm>
          <a:solidFill>
            <a:srgbClr val="191643">
              <a:alpha val="94902"/>
            </a:srgbClr>
          </a:solidFill>
        </p:spPr>
        <p:txBody>
          <a:bodyPr anchor="ctr">
            <a:normAutofit/>
          </a:bodyPr>
          <a:lstStyle>
            <a:lvl1pPr marL="169863" indent="0" algn="ctr">
              <a:defRPr sz="4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4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B624F-9F7F-4CA7-A732-2912EE744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940A95-D83B-44F5-B92A-DACA98BED805}"/>
              </a:ext>
            </a:extLst>
          </p:cNvPr>
          <p:cNvSpPr/>
          <p:nvPr userDrawn="1"/>
        </p:nvSpPr>
        <p:spPr>
          <a:xfrm>
            <a:off x="0" y="2095500"/>
            <a:ext cx="12192000" cy="2667000"/>
          </a:xfrm>
          <a:prstGeom prst="rect">
            <a:avLst/>
          </a:prstGeom>
          <a:solidFill>
            <a:srgbClr val="7220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2095500"/>
            <a:ext cx="12192000" cy="2667000"/>
          </a:xfrm>
          <a:prstGeom prst="roundRect">
            <a:avLst>
              <a:gd name="adj" fmla="val 0"/>
            </a:avLst>
          </a:prstGeom>
          <a:noFill/>
        </p:spPr>
        <p:txBody>
          <a:bodyPr anchor="ctr">
            <a:normAutofit/>
          </a:bodyPr>
          <a:lstStyle>
            <a:lvl1pPr marL="169863" indent="0" algn="ctr">
              <a:defRPr sz="4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08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7.sv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5.sv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F70E5F2-185D-43F2-9A54-5BDAB9AEBED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F4375-7460-4304-B7CC-AEC48BADD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1" y="6324600"/>
            <a:ext cx="9047074" cy="533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12793-F303-4396-A83C-E33A14D1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1"/>
            <a:ext cx="10241280" cy="144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86B07-26E4-4B82-B952-113F9CEB5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447800"/>
            <a:ext cx="11704320" cy="4800599"/>
          </a:xfrm>
          <a:prstGeom prst="roundRect">
            <a:avLst>
              <a:gd name="adj" fmla="val 4713"/>
            </a:avLst>
          </a:prstGeom>
          <a:solidFill>
            <a:srgbClr val="FFFFFF">
              <a:alpha val="94902"/>
            </a:srgbClr>
          </a:solidFill>
        </p:spPr>
        <p:txBody>
          <a:bodyPr vert="horz" lIns="91440" tIns="182880" rIns="91440" bIns="9144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A6B39-66FB-46B6-8152-FA99D7751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384" y="6324600"/>
            <a:ext cx="554120" cy="533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algn="ctr"/>
            <a:fld id="{17A38C66-BF83-46E8-8BFA-E30DC1102304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FD30F3-8040-49AA-8198-77D270599A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59773" y="193515"/>
            <a:ext cx="1219200" cy="47684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DB6D23C-5448-495B-9E54-FE206B2637A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4800" y="6387274"/>
            <a:ext cx="1676400" cy="408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EEEF446-AC78-4E24-BC43-1AB9F18685B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59773" y="880537"/>
            <a:ext cx="1346604" cy="41486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77E17B-7B4C-48BB-B593-037CC4871745}"/>
              </a:ext>
            </a:extLst>
          </p:cNvPr>
          <p:cNvCxnSpPr/>
          <p:nvPr userDrawn="1"/>
        </p:nvCxnSpPr>
        <p:spPr>
          <a:xfrm>
            <a:off x="10659776" y="791066"/>
            <a:ext cx="12698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19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2" r:id="rId2"/>
    <p:sldLayoutId id="2147483684" r:id="rId3"/>
    <p:sldLayoutId id="2147483707" r:id="rId4"/>
    <p:sldLayoutId id="2147483712" r:id="rId5"/>
    <p:sldLayoutId id="2147483716" r:id="rId6"/>
    <p:sldLayoutId id="2147483709" r:id="rId7"/>
    <p:sldLayoutId id="2147483717" r:id="rId8"/>
    <p:sldLayoutId id="2147483715" r:id="rId9"/>
    <p:sldLayoutId id="214748370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SzPct val="100000"/>
        <a:buFont typeface="Wingdings" panose="05000000000000000000" pitchFamily="2" charset="2"/>
        <a:buNone/>
        <a:defRPr sz="3600" b="1" kern="1200">
          <a:solidFill>
            <a:srgbClr val="0A192B"/>
          </a:solidFill>
          <a:latin typeface="Oswald" panose="02000303000000000000" pitchFamily="2" charset="0"/>
          <a:ea typeface="+mn-ea"/>
          <a:cs typeface="Arial" panose="020B0604020202020204" pitchFamily="34" charset="0"/>
        </a:defRPr>
      </a:lvl1pPr>
      <a:lvl2pPr marL="690563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swald" panose="02000303000000000000" pitchFamily="2" charset="0"/>
          <a:ea typeface="+mn-ea"/>
          <a:cs typeface="Arial" panose="020B0604020202020204" pitchFamily="34" charset="0"/>
        </a:defRPr>
      </a:lvl2pPr>
      <a:lvl3pPr marL="1027113" indent="-223838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SzPct val="100000"/>
        <a:buFont typeface="Symbol" panose="05050102010706020507" pitchFamily="18" charset="2"/>
        <a:buChar char="°"/>
        <a:defRPr sz="2000" kern="1200">
          <a:solidFill>
            <a:schemeClr val="tx1"/>
          </a:solidFill>
          <a:latin typeface="Oswald" panose="02000303000000000000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F70E5F2-185D-43F2-9A54-5BDAB9AEBED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F4375-7460-4304-B7CC-AEC48BADD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1" y="6324600"/>
            <a:ext cx="9047074" cy="533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12793-F303-4396-A83C-E33A14D1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1"/>
            <a:ext cx="10241280" cy="144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86B07-26E4-4B82-B952-113F9CEB5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447800"/>
            <a:ext cx="11704320" cy="4800599"/>
          </a:xfrm>
          <a:prstGeom prst="roundRect">
            <a:avLst>
              <a:gd name="adj" fmla="val 4713"/>
            </a:avLst>
          </a:prstGeom>
          <a:solidFill>
            <a:srgbClr val="FFFFFF">
              <a:alpha val="94902"/>
            </a:srgbClr>
          </a:solidFill>
        </p:spPr>
        <p:txBody>
          <a:bodyPr vert="horz" lIns="91440" tIns="182880" rIns="91440" bIns="9144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A6B39-66FB-46B6-8152-FA99D7751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384" y="6324600"/>
            <a:ext cx="554120" cy="533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algn="ctr"/>
            <a:fld id="{17A38C66-BF83-46E8-8BFA-E30DC1102304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FD30F3-8040-49AA-8198-77D270599A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59773" y="193515"/>
            <a:ext cx="1219200" cy="47684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DB6D23C-5448-495B-9E54-FE206B2637A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4800" y="6387274"/>
            <a:ext cx="1676400" cy="408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EEEF446-AC78-4E24-BC43-1AB9F18685B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659773" y="880537"/>
            <a:ext cx="1346604" cy="41486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77E17B-7B4C-48BB-B593-037CC4871745}"/>
              </a:ext>
            </a:extLst>
          </p:cNvPr>
          <p:cNvCxnSpPr/>
          <p:nvPr userDrawn="1"/>
        </p:nvCxnSpPr>
        <p:spPr>
          <a:xfrm>
            <a:off x="10659776" y="791066"/>
            <a:ext cx="12698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34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SzPct val="100000"/>
        <a:buFont typeface="Wingdings" panose="05000000000000000000" pitchFamily="2" charset="2"/>
        <a:buNone/>
        <a:defRPr sz="3600" b="1" kern="1200">
          <a:solidFill>
            <a:srgbClr val="0A192B"/>
          </a:solidFill>
          <a:latin typeface="Oswald" panose="02000303000000000000" pitchFamily="2" charset="0"/>
          <a:ea typeface="+mn-ea"/>
          <a:cs typeface="Arial" panose="020B0604020202020204" pitchFamily="34" charset="0"/>
        </a:defRPr>
      </a:lvl1pPr>
      <a:lvl2pPr marL="690563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swald" panose="02000303000000000000" pitchFamily="2" charset="0"/>
          <a:ea typeface="+mn-ea"/>
          <a:cs typeface="Arial" panose="020B0604020202020204" pitchFamily="34" charset="0"/>
        </a:defRPr>
      </a:lvl2pPr>
      <a:lvl3pPr marL="1027113" indent="-223838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SzPct val="100000"/>
        <a:buFont typeface="Symbol" panose="05050102010706020507" pitchFamily="18" charset="2"/>
        <a:buChar char="°"/>
        <a:defRPr sz="2000" kern="1200">
          <a:solidFill>
            <a:schemeClr val="tx1"/>
          </a:solidFill>
          <a:latin typeface="Oswald" panose="02000303000000000000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6" y="6330486"/>
            <a:ext cx="667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731838" y="565265"/>
            <a:ext cx="10801350" cy="92333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123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>
          <p15:clr>
            <a:srgbClr val="F26B43"/>
          </p15:clr>
        </p15:guide>
        <p15:guide id="2" pos="7265">
          <p15:clr>
            <a:srgbClr val="F26B43"/>
          </p15:clr>
        </p15:guide>
        <p15:guide id="3" pos="461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workcred/" TargetMode="External"/><Relationship Id="rId3" Type="http://schemas.openxmlformats.org/officeDocument/2006/relationships/image" Target="../media/image17.svg"/><Relationship Id="rId7" Type="http://schemas.openxmlformats.org/officeDocument/2006/relationships/hyperlink" Target="http://www.linkedin.com/company/workcred-inc/" TargetMode="External"/><Relationship Id="rId12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facebook.com/workcred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www.workcred.org/" TargetMode="External"/><Relationship Id="rId10" Type="http://schemas.openxmlformats.org/officeDocument/2006/relationships/hyperlink" Target="http://www.blog.ansi.org/workcred/" TargetMode="External"/><Relationship Id="rId4" Type="http://schemas.openxmlformats.org/officeDocument/2006/relationships/hyperlink" Target="mailto:rswift@workcred.org" TargetMode="External"/><Relationship Id="rId9" Type="http://schemas.openxmlformats.org/officeDocument/2006/relationships/hyperlink" Target="https://www.youtube.com/@workcr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0BA82DE-0D40-F249-51C3-8E1EFC0560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March 14, 2023</a:t>
            </a:r>
          </a:p>
          <a:p>
            <a:r>
              <a:rPr lang="en-US" dirty="0">
                <a:latin typeface="+mn-lt"/>
              </a:rPr>
              <a:t>Professional Testing Inc. – Sponsor Session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79A947-5711-49A1-B0D3-BAF5395CD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latin typeface="+mn-lt"/>
              </a:rPr>
              <a:t>ISO/IEC 17024 – A Primer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704CA9F-A798-969F-AF81-708CA6EC6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1" y="5157375"/>
            <a:ext cx="2603946" cy="1297869"/>
          </a:xfrm>
          <a:prstGeom prst="rect">
            <a:avLst/>
          </a:prstGeom>
        </p:spPr>
      </p:pic>
      <p:pic>
        <p:nvPicPr>
          <p:cNvPr id="1028" name="Picture 4" descr="American National Standards Institute - ANSI Home">
            <a:extLst>
              <a:ext uri="{FF2B5EF4-FFF2-40B4-BE49-F238E27FC236}">
                <a16:creationId xmlns:a16="http://schemas.microsoft.com/office/drawing/2014/main" id="{0D10DB86-B6E7-8407-DE29-AC6CE0A1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94" y="5367364"/>
            <a:ext cx="3436677" cy="8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C1DD68-F53D-44F7-AC45-E15BD1562B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57903F-6C10-4A6C-AA75-4760352B6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60061"/>
              </p:ext>
            </p:extLst>
          </p:nvPr>
        </p:nvGraphicFramePr>
        <p:xfrm>
          <a:off x="304800" y="773973"/>
          <a:ext cx="11658599" cy="58978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45920">
                  <a:extLst>
                    <a:ext uri="{9D8B030D-6E8A-4147-A177-3AD203B41FA5}">
                      <a16:colId xmlns:a16="http://schemas.microsoft.com/office/drawing/2014/main" val="354346190"/>
                    </a:ext>
                  </a:extLst>
                </a:gridCol>
                <a:gridCol w="1097281">
                  <a:extLst>
                    <a:ext uri="{9D8B030D-6E8A-4147-A177-3AD203B41FA5}">
                      <a16:colId xmlns:a16="http://schemas.microsoft.com/office/drawing/2014/main" val="280257162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23018908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865181959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215471920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217380701"/>
                    </a:ext>
                  </a:extLst>
                </a:gridCol>
                <a:gridCol w="1654602">
                  <a:extLst>
                    <a:ext uri="{9D8B030D-6E8A-4147-A177-3AD203B41FA5}">
                      <a16:colId xmlns:a16="http://schemas.microsoft.com/office/drawing/2014/main" val="1944855897"/>
                    </a:ext>
                  </a:extLst>
                </a:gridCol>
                <a:gridCol w="1180036">
                  <a:extLst>
                    <a:ext uri="{9D8B030D-6E8A-4147-A177-3AD203B41FA5}">
                      <a16:colId xmlns:a16="http://schemas.microsoft.com/office/drawing/2014/main" val="4087597263"/>
                    </a:ext>
                  </a:extLst>
                </a:gridCol>
              </a:tblGrid>
              <a:tr h="4310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Conformity assessment activity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Conformity assessment  standard</a:t>
                      </a:r>
                    </a:p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Party performing conformity assessment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Functional approach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Surveillance (when needed) 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Outputs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64884"/>
                  </a:ext>
                </a:extLst>
              </a:tr>
              <a:tr h="856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First party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Second party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Third party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Selection, Determination, Review and Attestation Stages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20355"/>
                  </a:ext>
                </a:extLst>
              </a:tr>
              <a:tr h="643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Certification of management systems</a:t>
                      </a:r>
                    </a:p>
                  </a:txBody>
                  <a:tcPr marL="5443" marR="5443" marT="544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ISO/IEC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17021-1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Certificate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587012"/>
                  </a:ext>
                </a:extLst>
              </a:tr>
              <a:tr h="643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Certification of products, processes and services</a:t>
                      </a:r>
                    </a:p>
                  </a:txBody>
                  <a:tcPr marL="5443" marR="5443" marT="544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ISO/IEC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17065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Certificate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611143"/>
                  </a:ext>
                </a:extLst>
              </a:tr>
              <a:tr h="431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Certification of persons</a:t>
                      </a:r>
                    </a:p>
                  </a:txBody>
                  <a:tcPr marL="5443" marR="5443" marT="544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ISO/IEC</a:t>
                      </a:r>
                      <a:b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17024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Certificate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008401"/>
                  </a:ext>
                </a:extLst>
              </a:tr>
              <a:tr h="431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Inspection</a:t>
                      </a:r>
                    </a:p>
                  </a:txBody>
                  <a:tcPr marL="5443" marR="5443" marT="544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ISO/IEC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17020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Report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75934"/>
                  </a:ext>
                </a:extLst>
              </a:tr>
              <a:tr h="431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Validation and verification</a:t>
                      </a:r>
                    </a:p>
                  </a:txBody>
                  <a:tcPr marL="5443" marR="5443" marT="544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ISO/IEC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17029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Statement</a:t>
                      </a:r>
                    </a:p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 claim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566385"/>
                  </a:ext>
                </a:extLst>
              </a:tr>
              <a:tr h="431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Testing</a:t>
                      </a:r>
                    </a:p>
                  </a:txBody>
                  <a:tcPr marL="5443" marR="5443" marT="544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ISO/IEC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17025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Report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973594"/>
                  </a:ext>
                </a:extLst>
              </a:tr>
              <a:tr h="643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Supplier's declaration of conformity</a:t>
                      </a:r>
                    </a:p>
                  </a:txBody>
                  <a:tcPr marL="5443" marR="5443" marT="544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ISO/IEC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17050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Declaration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93762"/>
                  </a:ext>
                </a:extLst>
              </a:tr>
              <a:tr h="456017">
                <a:tc gridSpan="8">
                  <a:txBody>
                    <a:bodyPr/>
                    <a:lstStyle/>
                    <a:p>
                      <a:pPr algn="just" rtl="0" fontAlgn="ctr"/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2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present, ISO and IEC do not have specific International Standards or Guides for second-party conformity assessment systems. Second-party conformity assessment systems can be developed to rely on first-party declarations, third-party attestations and certification, or second-party acceptance criteria.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25552"/>
                  </a:ext>
                </a:extLst>
              </a:tr>
              <a:tr h="273610">
                <a:tc gridSpan="8">
                  <a:txBody>
                    <a:bodyPr/>
                    <a:lstStyle/>
                    <a:p>
                      <a:pPr algn="just" rtl="0" fontAlgn="ctr"/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2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Surveillance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is part of the conformity assessment system and not an external market surveillance activity.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727235"/>
                  </a:ext>
                </a:extLst>
              </a:tr>
            </a:tbl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0B88D09E-4B59-4DCA-BA6C-AA87BE01ECDE}"/>
              </a:ext>
            </a:extLst>
          </p:cNvPr>
          <p:cNvSpPr txBox="1">
            <a:spLocks/>
          </p:cNvSpPr>
          <p:nvPr/>
        </p:nvSpPr>
        <p:spPr>
          <a:xfrm>
            <a:off x="304800" y="40290"/>
            <a:ext cx="11582400" cy="840230"/>
          </a:xfrm>
          <a:prstGeom prst="rect">
            <a:avLst/>
          </a:prstGeom>
          <a:noFill/>
        </p:spPr>
        <p:txBody>
          <a:bodyPr vert="horz" wrap="square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Outputs from conformity assessment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FE234ED-AD1C-9F98-556A-EF6048F4E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0734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6F38A0-80EF-45F7-B5A3-778DB59D6F74}"/>
              </a:ext>
            </a:extLst>
          </p:cNvPr>
          <p:cNvSpPr/>
          <p:nvPr/>
        </p:nvSpPr>
        <p:spPr>
          <a:xfrm>
            <a:off x="242408" y="1333590"/>
            <a:ext cx="9824974" cy="2412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5648B0-7695-4317-9598-2A16D293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59" y="278546"/>
            <a:ext cx="10801350" cy="92333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it fits together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EEB18-78A9-44B7-8026-F23C9AA88091}"/>
              </a:ext>
            </a:extLst>
          </p:cNvPr>
          <p:cNvSpPr/>
          <p:nvPr/>
        </p:nvSpPr>
        <p:spPr>
          <a:xfrm>
            <a:off x="10570226" y="2060716"/>
            <a:ext cx="1350051" cy="64627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Accreditation body (AB)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ISO/IEC 17011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24F02-8FCE-4944-B6C9-6CA6A2729152}"/>
              </a:ext>
            </a:extLst>
          </p:cNvPr>
          <p:cNvSpPr/>
          <p:nvPr/>
        </p:nvSpPr>
        <p:spPr>
          <a:xfrm>
            <a:off x="10441652" y="2975635"/>
            <a:ext cx="11778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Accredits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3517F2-EB1A-4805-B114-E6B563B45049}"/>
              </a:ext>
            </a:extLst>
          </p:cNvPr>
          <p:cNvSpPr/>
          <p:nvPr/>
        </p:nvSpPr>
        <p:spPr>
          <a:xfrm>
            <a:off x="6995787" y="2248766"/>
            <a:ext cx="1357873" cy="10972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Validation and Verification Body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ISO/IEC 17029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CD656B-3379-498E-839C-DD270FAD6F54}"/>
              </a:ext>
            </a:extLst>
          </p:cNvPr>
          <p:cNvSpPr/>
          <p:nvPr/>
        </p:nvSpPr>
        <p:spPr>
          <a:xfrm>
            <a:off x="5500278" y="2241693"/>
            <a:ext cx="1299058" cy="10972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Inspection body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ISO/IEC 17020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BFA5DB-D624-4721-AAF9-91D728A15720}"/>
              </a:ext>
            </a:extLst>
          </p:cNvPr>
          <p:cNvSpPr/>
          <p:nvPr/>
        </p:nvSpPr>
        <p:spPr>
          <a:xfrm>
            <a:off x="3962375" y="2234044"/>
            <a:ext cx="1378389" cy="10972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 certification body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ISO/IEC 17024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D78D30-A3BE-48B3-BC58-28B4357A5B29}"/>
              </a:ext>
            </a:extLst>
          </p:cNvPr>
          <p:cNvSpPr/>
          <p:nvPr/>
        </p:nvSpPr>
        <p:spPr>
          <a:xfrm>
            <a:off x="2297078" y="2241693"/>
            <a:ext cx="1524580" cy="10972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Product, process and service certification body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ISO/IEC 17065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C4A59D-3454-4016-AD9D-C8C6594850F0}"/>
              </a:ext>
            </a:extLst>
          </p:cNvPr>
          <p:cNvSpPr/>
          <p:nvPr/>
        </p:nvSpPr>
        <p:spPr>
          <a:xfrm>
            <a:off x="456032" y="2226397"/>
            <a:ext cx="1631865" cy="11125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Management system certification body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ISO/IEC 17021-1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A26973-83E9-4A2E-B0C7-150B59601005}"/>
              </a:ext>
            </a:extLst>
          </p:cNvPr>
          <p:cNvSpPr txBox="1"/>
          <p:nvPr/>
        </p:nvSpPr>
        <p:spPr>
          <a:xfrm>
            <a:off x="2241873" y="3982968"/>
            <a:ext cx="117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Audits &amp; Certifies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0748334-553F-44BD-95DF-443AAF7FE54C}"/>
              </a:ext>
            </a:extLst>
          </p:cNvPr>
          <p:cNvSpPr txBox="1"/>
          <p:nvPr/>
        </p:nvSpPr>
        <p:spPr>
          <a:xfrm>
            <a:off x="3712358" y="3982968"/>
            <a:ext cx="117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Audits &amp; Certifies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7FCD49-76F6-4E03-8326-026258F8CB48}"/>
              </a:ext>
            </a:extLst>
          </p:cNvPr>
          <p:cNvSpPr txBox="1"/>
          <p:nvPr/>
        </p:nvSpPr>
        <p:spPr>
          <a:xfrm>
            <a:off x="5251920" y="4016243"/>
            <a:ext cx="124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Inspects &amp; Reports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4B1470-8A0F-47E1-A52D-60C79DC59716}"/>
              </a:ext>
            </a:extLst>
          </p:cNvPr>
          <p:cNvSpPr txBox="1"/>
          <p:nvPr/>
        </p:nvSpPr>
        <p:spPr>
          <a:xfrm>
            <a:off x="6621430" y="4014985"/>
            <a:ext cx="137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Validates/Verifies &amp; Issues Statements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936526F-644F-434B-A882-BEB624CFF7F6}"/>
              </a:ext>
            </a:extLst>
          </p:cNvPr>
          <p:cNvCxnSpPr>
            <a:cxnSpLocks/>
          </p:cNvCxnSpPr>
          <p:nvPr/>
        </p:nvCxnSpPr>
        <p:spPr>
          <a:xfrm>
            <a:off x="1170467" y="3323678"/>
            <a:ext cx="0" cy="1558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60B296A-A704-4701-87EE-2853C30F0579}"/>
              </a:ext>
            </a:extLst>
          </p:cNvPr>
          <p:cNvCxnSpPr>
            <a:cxnSpLocks/>
            <a:stCxn id="29" idx="2"/>
            <a:endCxn id="73" idx="0"/>
          </p:cNvCxnSpPr>
          <p:nvPr/>
        </p:nvCxnSpPr>
        <p:spPr>
          <a:xfrm>
            <a:off x="3059368" y="3338973"/>
            <a:ext cx="0" cy="1543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97DA83D-2328-4B82-A3C1-84179C8EAD70}"/>
              </a:ext>
            </a:extLst>
          </p:cNvPr>
          <p:cNvCxnSpPr>
            <a:cxnSpLocks/>
          </p:cNvCxnSpPr>
          <p:nvPr/>
        </p:nvCxnSpPr>
        <p:spPr>
          <a:xfrm flipH="1">
            <a:off x="4489227" y="3338973"/>
            <a:ext cx="3894" cy="1543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D6DBA01-BC08-4A47-B426-62EFB1715550}"/>
              </a:ext>
            </a:extLst>
          </p:cNvPr>
          <p:cNvCxnSpPr>
            <a:cxnSpLocks/>
            <a:stCxn id="24" idx="2"/>
            <a:endCxn id="77" idx="0"/>
          </p:cNvCxnSpPr>
          <p:nvPr/>
        </p:nvCxnSpPr>
        <p:spPr>
          <a:xfrm>
            <a:off x="6149807" y="3338973"/>
            <a:ext cx="1947" cy="152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C7278CB-9A61-4257-A9B7-10B2EDCFC19E}"/>
              </a:ext>
            </a:extLst>
          </p:cNvPr>
          <p:cNvCxnSpPr>
            <a:cxnSpLocks/>
            <a:stCxn id="16" idx="2"/>
            <a:endCxn id="67" idx="0"/>
          </p:cNvCxnSpPr>
          <p:nvPr/>
        </p:nvCxnSpPr>
        <p:spPr>
          <a:xfrm flipH="1">
            <a:off x="7673750" y="3346046"/>
            <a:ext cx="974" cy="1506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4A7AAA6A-37F6-41DA-8A7D-10B0A84AADDC}"/>
              </a:ext>
            </a:extLst>
          </p:cNvPr>
          <p:cNvSpPr/>
          <p:nvPr/>
        </p:nvSpPr>
        <p:spPr>
          <a:xfrm>
            <a:off x="6995787" y="4852515"/>
            <a:ext cx="1355925" cy="13597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Claims confirmed or not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883B74F-628B-4DA0-8BEA-B92E79EC82CD}"/>
              </a:ext>
            </a:extLst>
          </p:cNvPr>
          <p:cNvSpPr/>
          <p:nvPr/>
        </p:nvSpPr>
        <p:spPr>
          <a:xfrm>
            <a:off x="456032" y="4882620"/>
            <a:ext cx="1626975" cy="1329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Company meets management system requirements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DD0CF1-AE06-4AB1-815D-7D8AF1B9A7B8}"/>
              </a:ext>
            </a:extLst>
          </p:cNvPr>
          <p:cNvSpPr/>
          <p:nvPr/>
        </p:nvSpPr>
        <p:spPr>
          <a:xfrm>
            <a:off x="2297078" y="4882621"/>
            <a:ext cx="1524580" cy="1329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processes and services meet specified requirements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E2DA9C5-9C24-4A3D-B9D1-B5A2387F2B4B}"/>
              </a:ext>
            </a:extLst>
          </p:cNvPr>
          <p:cNvSpPr/>
          <p:nvPr/>
        </p:nvSpPr>
        <p:spPr>
          <a:xfrm>
            <a:off x="4004967" y="4882620"/>
            <a:ext cx="1302751" cy="1329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 meets specific scope competencies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EE68749-4D89-49F6-BE6B-248387DBF91F}"/>
              </a:ext>
            </a:extLst>
          </p:cNvPr>
          <p:cNvSpPr/>
          <p:nvPr/>
        </p:nvSpPr>
        <p:spPr>
          <a:xfrm>
            <a:off x="5500278" y="4868473"/>
            <a:ext cx="1302952" cy="1343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Commodities, items, facilities or installations meet specific requirements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890078-00B7-4CCF-B89E-834686428195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1245251" y="2706987"/>
            <a:ext cx="1" cy="784765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CF35C55-C69C-4439-B7FC-3791BA564F59}"/>
              </a:ext>
            </a:extLst>
          </p:cNvPr>
          <p:cNvCxnSpPr>
            <a:cxnSpLocks/>
          </p:cNvCxnSpPr>
          <p:nvPr/>
        </p:nvCxnSpPr>
        <p:spPr>
          <a:xfrm flipH="1">
            <a:off x="10067382" y="3491752"/>
            <a:ext cx="1177872" cy="0"/>
          </a:xfrm>
          <a:prstGeom prst="straightConnector1">
            <a:avLst/>
          </a:prstGeom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CDE2748-51A6-4025-846F-B61C66252D24}"/>
              </a:ext>
            </a:extLst>
          </p:cNvPr>
          <p:cNvSpPr txBox="1"/>
          <p:nvPr/>
        </p:nvSpPr>
        <p:spPr>
          <a:xfrm>
            <a:off x="469356" y="3982968"/>
            <a:ext cx="117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Audits &amp; Certifies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2B10DAB-E19C-4FA6-8C4C-C175F504EF40}"/>
              </a:ext>
            </a:extLst>
          </p:cNvPr>
          <p:cNvSpPr/>
          <p:nvPr/>
        </p:nvSpPr>
        <p:spPr>
          <a:xfrm>
            <a:off x="10540909" y="310371"/>
            <a:ext cx="1408684" cy="103254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Accreditation body groups (regional or international)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ISO/IEC 17040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9543D1-7105-4EA0-BA0C-6D9DB1954371}"/>
              </a:ext>
            </a:extLst>
          </p:cNvPr>
          <p:cNvCxnSpPr>
            <a:cxnSpLocks/>
            <a:stCxn id="57" idx="2"/>
            <a:endCxn id="5" idx="0"/>
          </p:cNvCxnSpPr>
          <p:nvPr/>
        </p:nvCxnSpPr>
        <p:spPr>
          <a:xfrm>
            <a:off x="11245251" y="1342911"/>
            <a:ext cx="1" cy="7178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7A808BBB-54A7-43A7-AEA6-7D91A20676F6}"/>
              </a:ext>
            </a:extLst>
          </p:cNvPr>
          <p:cNvSpPr/>
          <p:nvPr/>
        </p:nvSpPr>
        <p:spPr>
          <a:xfrm>
            <a:off x="10441652" y="1383158"/>
            <a:ext cx="8948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Evaluates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9FFCF-C0FE-402E-A798-CEA59DC89E92}"/>
              </a:ext>
            </a:extLst>
          </p:cNvPr>
          <p:cNvSpPr txBox="1"/>
          <p:nvPr/>
        </p:nvSpPr>
        <p:spPr>
          <a:xfrm>
            <a:off x="3417332" y="1591790"/>
            <a:ext cx="452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Conformity Assessment Bodies (CABs)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B5927C-C1A3-4E9C-9357-F5652AB53741}"/>
              </a:ext>
            </a:extLst>
          </p:cNvPr>
          <p:cNvSpPr/>
          <p:nvPr/>
        </p:nvSpPr>
        <p:spPr>
          <a:xfrm>
            <a:off x="8533097" y="2241693"/>
            <a:ext cx="1280160" cy="10972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Laboratory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ISO/IEC 17025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D1B90E7-EBE2-406A-B6F7-B447D94BB372}"/>
              </a:ext>
            </a:extLst>
          </p:cNvPr>
          <p:cNvCxnSpPr>
            <a:cxnSpLocks/>
            <a:stCxn id="33" idx="2"/>
            <a:endCxn id="38" idx="0"/>
          </p:cNvCxnSpPr>
          <p:nvPr/>
        </p:nvCxnSpPr>
        <p:spPr>
          <a:xfrm>
            <a:off x="9173177" y="3338973"/>
            <a:ext cx="0" cy="1543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FEE3914-4ED5-4550-B734-78766F576089}"/>
              </a:ext>
            </a:extLst>
          </p:cNvPr>
          <p:cNvSpPr/>
          <p:nvPr/>
        </p:nvSpPr>
        <p:spPr>
          <a:xfrm>
            <a:off x="8533097" y="4882621"/>
            <a:ext cx="1280160" cy="132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Products or samples meet specified requirements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70F9A3-1418-4042-8058-9C72D504AD14}"/>
              </a:ext>
            </a:extLst>
          </p:cNvPr>
          <p:cNvSpPr txBox="1"/>
          <p:nvPr/>
        </p:nvSpPr>
        <p:spPr>
          <a:xfrm>
            <a:off x="8357557" y="4007912"/>
            <a:ext cx="77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Tests &amp; Reports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16CC2EC-A32E-4083-99EA-06D761175671}"/>
              </a:ext>
            </a:extLst>
          </p:cNvPr>
          <p:cNvSpPr txBox="1"/>
          <p:nvPr/>
        </p:nvSpPr>
        <p:spPr>
          <a:xfrm>
            <a:off x="10571490" y="3648896"/>
            <a:ext cx="1379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Accreditation applies only to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party CABs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C66BC00-7E05-5BBA-CA27-530B4A238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0734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A1639-91B5-B1A7-69B1-2295F34F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Working Group 30 (</a:t>
            </a:r>
            <a:r>
              <a:rPr lang="en-US" dirty="0" err="1">
                <a:latin typeface="+mn-lt"/>
              </a:rPr>
              <a:t>WG30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E2329-C1DB-FFDD-4DDA-DA657172D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0" dirty="0">
                <a:latin typeface="+mn-lt"/>
              </a:rPr>
              <a:t>Same Working group that revised ISO/IEC 17024: 2012 and Developed ISO/IEC 17027</a:t>
            </a:r>
          </a:p>
          <a:p>
            <a:pPr>
              <a:lnSpc>
                <a:spcPct val="120000"/>
              </a:lnSpc>
            </a:pPr>
            <a:r>
              <a:rPr lang="en-US" b="0" dirty="0">
                <a:latin typeface="+mn-lt"/>
              </a:rPr>
              <a:t>Each member country may have 3 representatives</a:t>
            </a:r>
          </a:p>
          <a:p>
            <a:pPr>
              <a:lnSpc>
                <a:spcPct val="120000"/>
              </a:lnSpc>
            </a:pPr>
            <a:r>
              <a:rPr lang="en-US" b="0" dirty="0">
                <a:latin typeface="+mn-lt"/>
              </a:rPr>
              <a:t>US:</a:t>
            </a:r>
          </a:p>
          <a:p>
            <a:pPr>
              <a:lnSpc>
                <a:spcPct val="120000"/>
              </a:lnSpc>
            </a:pPr>
            <a:r>
              <a:rPr lang="en-US" b="0" dirty="0">
                <a:latin typeface="+mn-lt"/>
              </a:rPr>
              <a:t>	- Dr. Roy Swift (Workcred)</a:t>
            </a:r>
          </a:p>
          <a:p>
            <a:pPr>
              <a:lnSpc>
                <a:spcPct val="120000"/>
              </a:lnSpc>
            </a:pPr>
            <a:r>
              <a:rPr lang="en-US" b="0" dirty="0">
                <a:latin typeface="+mn-lt"/>
              </a:rPr>
              <a:t>	- Dr. Adrienne Cadle (Professional Testing)</a:t>
            </a:r>
          </a:p>
          <a:p>
            <a:pPr>
              <a:lnSpc>
                <a:spcPct val="120000"/>
              </a:lnSpc>
            </a:pPr>
            <a:r>
              <a:rPr lang="en-US" b="0" dirty="0">
                <a:latin typeface="+mn-lt"/>
              </a:rPr>
              <a:t>	- Andri Orphanides (American Petroleum Institute)</a:t>
            </a:r>
          </a:p>
          <a:p>
            <a:pPr>
              <a:lnSpc>
                <a:spcPct val="120000"/>
              </a:lnSpc>
            </a:pPr>
            <a:r>
              <a:rPr lang="en-US" b="0" dirty="0">
                <a:latin typeface="+mn-lt"/>
              </a:rPr>
              <a:t>International Accreditation Forum (IAF):</a:t>
            </a:r>
          </a:p>
          <a:p>
            <a:pPr>
              <a:lnSpc>
                <a:spcPct val="120000"/>
              </a:lnSpc>
            </a:pPr>
            <a:r>
              <a:rPr lang="en-US" b="0" dirty="0">
                <a:latin typeface="+mn-lt"/>
              </a:rPr>
              <a:t>	- Dr. Vijay Krishna (</a:t>
            </a:r>
            <a:r>
              <a:rPr lang="en-US" b="0" dirty="0" err="1">
                <a:latin typeface="+mn-lt"/>
              </a:rPr>
              <a:t>ANAB</a:t>
            </a:r>
            <a:r>
              <a:rPr lang="en-US" b="0" dirty="0">
                <a:latin typeface="+mn-lt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b="0" dirty="0">
                <a:latin typeface="+mn-lt"/>
              </a:rPr>
              <a:t>	- Ms. Amy </a:t>
            </a:r>
            <a:r>
              <a:rPr lang="en-US" b="0" dirty="0" err="1">
                <a:latin typeface="+mn-lt"/>
              </a:rPr>
              <a:t>Kardel</a:t>
            </a:r>
            <a:r>
              <a:rPr lang="en-US" b="0" dirty="0">
                <a:latin typeface="+mn-lt"/>
              </a:rPr>
              <a:t>, JD (</a:t>
            </a:r>
            <a:r>
              <a:rPr lang="en-US" b="0" dirty="0" err="1">
                <a:latin typeface="+mn-lt"/>
              </a:rPr>
              <a:t>CompTia</a:t>
            </a:r>
            <a:r>
              <a:rPr lang="en-US" b="0" dirty="0">
                <a:latin typeface="+mn-lt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51E4-B166-2BD5-75D1-F5071B1C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D34B2E0-32DE-4E98-0898-A1A44B89D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0734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6FE7-DFBB-C5EB-EA78-B9B59FE6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ANSI Mirror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0963A-570B-9793-FBEC-6A211E01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1688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ANSI in process of forming a Mirror Committee.</a:t>
            </a:r>
          </a:p>
          <a:p>
            <a:pPr marL="801688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Participants will have opportunity to join ANSI’s Mirror Committee and provide feedback into the revision of the standard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53E6B-A5E8-F592-21BF-FBACF803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AD0134F-A09B-E7EB-C6FD-EB6827B40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0734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ED8D47-0DF1-4BE2-B2A1-19B6E658E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latin typeface="+mn-lt"/>
              </a:rPr>
              <a:t>ANAB</a:t>
            </a:r>
            <a:r>
              <a:rPr lang="en-US" sz="6000" dirty="0">
                <a:latin typeface="+mn-lt"/>
              </a:rPr>
              <a:t> PROCESS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E0B5997-019B-FBC2-2BB5-154341F6E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48400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6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09BF-2C2A-36D4-95E8-5E92BAB0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8E966-5E82-881C-D943-B418B7DF7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3138" indent="-742950">
              <a:lnSpc>
                <a:spcPct val="100000"/>
              </a:lnSpc>
              <a:buAutoNum type="arabicPeriod"/>
            </a:pPr>
            <a:r>
              <a:rPr lang="en-US" b="0" dirty="0">
                <a:latin typeface="+mn-lt"/>
              </a:rPr>
              <a:t>Become Familiar with the standard</a:t>
            </a:r>
          </a:p>
          <a:p>
            <a:pPr marL="1433513" lvl="1" indent="-742950">
              <a:lnSpc>
                <a:spcPct val="100000"/>
              </a:lnSpc>
              <a:buFont typeface="+mj-lt"/>
              <a:buAutoNum type="alphaUcPeriod"/>
            </a:pPr>
            <a:r>
              <a:rPr lang="en-US" dirty="0">
                <a:latin typeface="+mn-lt"/>
              </a:rPr>
              <a:t>Purchase standard</a:t>
            </a:r>
          </a:p>
          <a:p>
            <a:pPr marL="1433513" lvl="1" indent="-742950">
              <a:lnSpc>
                <a:spcPct val="100000"/>
              </a:lnSpc>
              <a:buAutoNum type="alphaUcPeriod"/>
            </a:pPr>
            <a:r>
              <a:rPr lang="en-US" dirty="0">
                <a:latin typeface="+mn-lt"/>
              </a:rPr>
              <a:t>Attend a workshop</a:t>
            </a:r>
          </a:p>
          <a:p>
            <a:pPr marL="1433513" lvl="1" indent="-742950">
              <a:lnSpc>
                <a:spcPct val="100000"/>
              </a:lnSpc>
              <a:buAutoNum type="alphaUcPeriod"/>
            </a:pPr>
            <a:r>
              <a:rPr lang="en-US" dirty="0">
                <a:latin typeface="+mn-lt"/>
              </a:rPr>
              <a:t>Request an informal visit or pre-assessment</a:t>
            </a:r>
          </a:p>
          <a:p>
            <a:pPr marL="973138" indent="-742950">
              <a:lnSpc>
                <a:spcPct val="100000"/>
              </a:lnSpc>
              <a:buAutoNum type="arabicPeriod"/>
            </a:pPr>
            <a:r>
              <a:rPr lang="en-US" b="0" dirty="0">
                <a:latin typeface="+mn-lt"/>
              </a:rPr>
              <a:t>Complete and submit application</a:t>
            </a:r>
          </a:p>
          <a:p>
            <a:pPr marL="973138" indent="-742950">
              <a:lnSpc>
                <a:spcPct val="100000"/>
              </a:lnSpc>
              <a:buAutoNum type="arabicPeriod"/>
            </a:pPr>
            <a:r>
              <a:rPr lang="en-US" b="0" dirty="0">
                <a:latin typeface="+mn-lt"/>
              </a:rPr>
              <a:t>Obtain preliminary eligibility approval</a:t>
            </a:r>
          </a:p>
          <a:p>
            <a:pPr marL="973138" indent="-742950">
              <a:lnSpc>
                <a:spcPct val="100000"/>
              </a:lnSpc>
              <a:buAutoNum type="arabicPeriod"/>
            </a:pPr>
            <a:r>
              <a:rPr lang="en-US" b="0" dirty="0">
                <a:latin typeface="+mn-lt"/>
              </a:rPr>
              <a:t>Complete PCAC-FR-503 form and submit fees </a:t>
            </a:r>
          </a:p>
          <a:p>
            <a:pPr marL="1433513" lvl="1" indent="-74295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E124C-BC63-D59B-C3B4-58B7D949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BE1D930-CB60-4A40-AD34-B5175A08A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48400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8148-3974-FF8D-8428-DCEBDADB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Process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A8800-0B12-E337-4205-C6E86361B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0" dirty="0">
                <a:latin typeface="+mn-lt"/>
              </a:rPr>
              <a:t>5. Assessor review</a:t>
            </a:r>
          </a:p>
          <a:p>
            <a:pPr>
              <a:lnSpc>
                <a:spcPct val="110000"/>
              </a:lnSpc>
            </a:pPr>
            <a:r>
              <a:rPr lang="en-US" sz="2800" b="0" dirty="0">
                <a:latin typeface="+mn-lt"/>
              </a:rPr>
              <a:t>	A. document review</a:t>
            </a:r>
          </a:p>
          <a:p>
            <a:pPr>
              <a:lnSpc>
                <a:spcPct val="110000"/>
              </a:lnSpc>
            </a:pPr>
            <a:r>
              <a:rPr lang="en-US" sz="2800" b="0" dirty="0">
                <a:latin typeface="+mn-lt"/>
              </a:rPr>
              <a:t>	B. onsite review</a:t>
            </a:r>
          </a:p>
          <a:p>
            <a:pPr>
              <a:lnSpc>
                <a:spcPct val="110000"/>
              </a:lnSpc>
            </a:pPr>
            <a:r>
              <a:rPr lang="en-US" sz="2800" b="0" dirty="0">
                <a:latin typeface="+mn-lt"/>
              </a:rPr>
              <a:t>	C. corrective action process</a:t>
            </a:r>
          </a:p>
          <a:p>
            <a:pPr>
              <a:lnSpc>
                <a:spcPct val="110000"/>
              </a:lnSpc>
            </a:pPr>
            <a:r>
              <a:rPr lang="en-US" b="0" dirty="0">
                <a:latin typeface="+mn-lt"/>
              </a:rPr>
              <a:t>6. Personnel Certification Accreditation Committee (PCAC)</a:t>
            </a:r>
          </a:p>
          <a:p>
            <a:pPr>
              <a:lnSpc>
                <a:spcPct val="110000"/>
              </a:lnSpc>
            </a:pPr>
            <a:r>
              <a:rPr lang="en-US" b="0" dirty="0">
                <a:latin typeface="+mn-lt"/>
              </a:rPr>
              <a:t>	decision</a:t>
            </a:r>
          </a:p>
          <a:p>
            <a:pPr>
              <a:lnSpc>
                <a:spcPct val="110000"/>
              </a:lnSpc>
            </a:pPr>
            <a:r>
              <a:rPr lang="en-US" b="0" dirty="0">
                <a:latin typeface="+mn-lt"/>
              </a:rPr>
              <a:t>7. Participate in annual surveillance and re-accreditation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AEA53-4CC0-9ECD-CE16-C86B5F82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4C2A9A6-A6FF-71D5-B964-E2A651F6C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48400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4B14-9338-3A02-43DB-66F58E3E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Roles and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275B4-091C-A695-DAFA-E36C8BCC7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0" dirty="0">
                <a:latin typeface="+mn-lt"/>
              </a:rPr>
              <a:t>Assessors</a:t>
            </a:r>
          </a:p>
          <a:p>
            <a:pPr>
              <a:lnSpc>
                <a:spcPct val="100000"/>
              </a:lnSpc>
            </a:pPr>
            <a:r>
              <a:rPr lang="en-US" b="0" dirty="0">
                <a:latin typeface="+mn-lt"/>
              </a:rPr>
              <a:t>	a. Two assigned</a:t>
            </a:r>
          </a:p>
          <a:p>
            <a:pPr>
              <a:lnSpc>
                <a:spcPct val="100000"/>
              </a:lnSpc>
            </a:pPr>
            <a:r>
              <a:rPr lang="en-US" b="0" dirty="0">
                <a:latin typeface="+mn-lt"/>
              </a:rPr>
              <a:t>	b. Primary liaison between CB and ANAB</a:t>
            </a:r>
          </a:p>
          <a:p>
            <a:pPr>
              <a:lnSpc>
                <a:spcPct val="100000"/>
              </a:lnSpc>
            </a:pPr>
            <a:r>
              <a:rPr lang="en-US" b="0" dirty="0">
                <a:latin typeface="+mn-lt"/>
              </a:rPr>
              <a:t>	c. Trained and calibrated frequently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1CEDE-6811-E3E7-7932-E14164B7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F2694EF-06FB-E85B-5D2E-181B489E0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48400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DD7C-D6E7-95B4-72FF-962DD232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Roles and Functions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8261E-B57E-7342-5025-74F976297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0" dirty="0">
                <a:latin typeface="+mn-lt"/>
              </a:rPr>
              <a:t>Personnel Certification Accreditation Committee (PCAC)</a:t>
            </a:r>
          </a:p>
          <a:p>
            <a:pPr>
              <a:lnSpc>
                <a:spcPct val="110000"/>
              </a:lnSpc>
            </a:pPr>
            <a:r>
              <a:rPr lang="en-US" b="0" dirty="0">
                <a:latin typeface="+mn-lt"/>
              </a:rPr>
              <a:t>	a. Meets quarterly</a:t>
            </a:r>
          </a:p>
          <a:p>
            <a:pPr>
              <a:lnSpc>
                <a:spcPct val="110000"/>
              </a:lnSpc>
            </a:pPr>
            <a:r>
              <a:rPr lang="en-US" b="0" dirty="0">
                <a:latin typeface="+mn-lt"/>
              </a:rPr>
              <a:t>	b. Two types of general members</a:t>
            </a:r>
          </a:p>
          <a:p>
            <a:pPr>
              <a:lnSpc>
                <a:spcPct val="110000"/>
              </a:lnSpc>
            </a:pPr>
            <a:r>
              <a:rPr lang="en-US" b="0" dirty="0">
                <a:latin typeface="+mn-lt"/>
              </a:rPr>
              <a:t>	c. Committee seeks balance (e.g., CBs, 	  		 	    psychometricians, government, education)</a:t>
            </a:r>
          </a:p>
          <a:p>
            <a:pPr>
              <a:lnSpc>
                <a:spcPct val="110000"/>
              </a:lnSpc>
            </a:pPr>
            <a:r>
              <a:rPr lang="en-US" b="0" dirty="0">
                <a:latin typeface="+mn-lt"/>
              </a:rPr>
              <a:t>	d. Votes to make accreditation decisions</a:t>
            </a:r>
          </a:p>
          <a:p>
            <a:pPr>
              <a:lnSpc>
                <a:spcPct val="110000"/>
              </a:lnSpc>
            </a:pPr>
            <a:r>
              <a:rPr lang="en-US" b="0" dirty="0">
                <a:latin typeface="+mn-lt"/>
              </a:rPr>
              <a:t>	e. Role is limited to discussing assessor findings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57DCD-FAB3-5A8E-C785-3D4C92D4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164307E-F861-3962-13B3-B3CFA0D8E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48400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A5FD-432F-9B71-8D21-DC9AEA5D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Evaluation Task Group (ETG):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5CFFF-86B5-A787-1BF4-2139C58B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3138" indent="-742950">
              <a:lnSpc>
                <a:spcPct val="100000"/>
              </a:lnSpc>
              <a:buAutoNum type="arabicPeriod"/>
            </a:pPr>
            <a:r>
              <a:rPr lang="en-US" b="0" dirty="0">
                <a:latin typeface="+mn-lt"/>
              </a:rPr>
              <a:t>An ad-hoc group of members conducting detailed review of the results of the assessment</a:t>
            </a:r>
          </a:p>
          <a:p>
            <a:pPr marL="973138" indent="-742950">
              <a:lnSpc>
                <a:spcPct val="100000"/>
              </a:lnSpc>
              <a:buAutoNum type="arabicPeriod"/>
            </a:pPr>
            <a:r>
              <a:rPr lang="en-US" b="0" dirty="0">
                <a:latin typeface="+mn-lt"/>
              </a:rPr>
              <a:t>Two or more PCAC members and two assessors</a:t>
            </a:r>
          </a:p>
          <a:p>
            <a:pPr marL="973138" indent="-742950">
              <a:lnSpc>
                <a:spcPct val="100000"/>
              </a:lnSpc>
              <a:buAutoNum type="arabicPeriod"/>
            </a:pPr>
            <a:r>
              <a:rPr lang="en-US" b="0" dirty="0">
                <a:latin typeface="+mn-lt"/>
              </a:rPr>
              <a:t>Discuss assessment and make recommendations to PCAC</a:t>
            </a:r>
          </a:p>
          <a:p>
            <a:pPr marL="973138" indent="-74295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5242F-3B88-849B-A8DC-339A884B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052EDC6-E780-A45A-81BC-4E6FBF79F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48400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BABC-57F4-4D68-9B17-650F059D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Presenters: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0861-299E-4B66-8BFB-2C528F432E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effectLst/>
                <a:latin typeface="+mn-lt"/>
                <a:ea typeface="Calibri" panose="020F0502020204030204" pitchFamily="34" charset="0"/>
              </a:rPr>
              <a:t>Dr. Cynthia Woodley</a:t>
            </a:r>
            <a:endParaRPr lang="en-US" sz="3500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effectLst/>
                <a:latin typeface="+mn-lt"/>
                <a:ea typeface="Calibri" panose="020F0502020204030204" pitchFamily="34" charset="0"/>
              </a:rPr>
              <a:t>Chief Operating Officer &amp; Psychometrician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effectLst/>
                <a:latin typeface="+mn-lt"/>
                <a:ea typeface="Calibri" panose="020F0502020204030204" pitchFamily="34" charset="0"/>
              </a:rPr>
              <a:t>Professional Testing Inc.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ISO/IEC 17024 Revision </a:t>
            </a:r>
            <a:r>
              <a:rPr lang="en-US" sz="2800" b="0" dirty="0" err="1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WG</a:t>
            </a:r>
            <a:r>
              <a:rPr lang="en-US" sz="2800" b="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 Convenor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+mn-lt"/>
                <a:ea typeface="Calibri" panose="020F0502020204030204" pitchFamily="34" charset="0"/>
              </a:rPr>
              <a:t> 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effectLst/>
                <a:latin typeface="+mn-lt"/>
                <a:ea typeface="Calibri" panose="020F0502020204030204" pitchFamily="34" charset="0"/>
              </a:rPr>
              <a:t>Dr. Adrienne Cadle</a:t>
            </a:r>
            <a:endParaRPr lang="en-US" sz="3500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latin typeface="+mn-lt"/>
                <a:ea typeface="Calibri" panose="020F0502020204030204" pitchFamily="34" charset="0"/>
              </a:rPr>
              <a:t>Vice President, Credentialing &amp; Psychometrician</a:t>
            </a:r>
            <a:endParaRPr lang="en-US" sz="2800" b="0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effectLst/>
                <a:latin typeface="+mn-lt"/>
                <a:ea typeface="Calibri" panose="020F0502020204030204" pitchFamily="34" charset="0"/>
              </a:rPr>
              <a:t>Professional Testing Inc.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ISO/IEC 17024 </a:t>
            </a:r>
            <a:r>
              <a:rPr lang="en-US" sz="2800" b="0" dirty="0" err="1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ANAB</a:t>
            </a:r>
            <a:r>
              <a:rPr lang="en-US" sz="2800" b="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 Assessor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ISO/IEC 17024 Revision </a:t>
            </a:r>
            <a:r>
              <a:rPr lang="en-US" sz="2800" b="0" dirty="0" err="1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WG</a:t>
            </a:r>
            <a:r>
              <a:rPr lang="en-US" sz="2800" b="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 Member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Oswald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D318D-8296-21B3-0DE9-8B60132562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/>
                <a:latin typeface="+mn-lt"/>
                <a:ea typeface="Calibri" panose="020F0502020204030204" pitchFamily="34" charset="0"/>
              </a:rPr>
              <a:t>Dr. Reed Castle</a:t>
            </a:r>
            <a:endParaRPr lang="en-US" sz="3000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latin typeface="+mn-lt"/>
                <a:ea typeface="Calibri" panose="020F0502020204030204" pitchFamily="34" charset="0"/>
              </a:rPr>
              <a:t>Executive Vice President &amp; Psychometrician</a:t>
            </a:r>
            <a:endParaRPr lang="en-US" sz="2400" b="0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effectLst/>
                <a:latin typeface="+mn-lt"/>
                <a:ea typeface="Calibri" panose="020F0502020204030204" pitchFamily="34" charset="0"/>
              </a:rPr>
              <a:t>Professional Testing Inc.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ISO/IEC 17024 </a:t>
            </a:r>
            <a:r>
              <a:rPr lang="en-US" sz="2400" b="0" dirty="0" err="1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ANAB</a:t>
            </a:r>
            <a:r>
              <a:rPr lang="en-US" sz="2400" b="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PCAC</a:t>
            </a:r>
            <a:r>
              <a:rPr lang="en-US" sz="2400" b="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 Member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 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/>
                <a:latin typeface="+mn-lt"/>
                <a:ea typeface="Calibri" panose="020F0502020204030204" pitchFamily="34" charset="0"/>
              </a:rPr>
              <a:t>Dr. Roy Swift</a:t>
            </a:r>
            <a:endParaRPr lang="en-US" sz="3000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latin typeface="+mn-lt"/>
                <a:ea typeface="Calibri" panose="020F0502020204030204" pitchFamily="34" charset="0"/>
              </a:rPr>
              <a:t>Executive Director</a:t>
            </a:r>
            <a:endParaRPr lang="en-US" sz="2400" b="0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latin typeface="+mn-lt"/>
                <a:ea typeface="Calibri" panose="020F0502020204030204" pitchFamily="34" charset="0"/>
              </a:rPr>
              <a:t>Workcred, an ANSI Affiliate</a:t>
            </a:r>
            <a:endParaRPr lang="en-US" sz="2400" b="0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ISO/IEC 17024 Revision </a:t>
            </a:r>
            <a:r>
              <a:rPr lang="en-US" sz="2400" b="0" dirty="0" err="1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WG</a:t>
            </a:r>
            <a:r>
              <a:rPr lang="en-US" sz="2400" b="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 Member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BA073-9D19-4C5C-B23D-AEECFBAD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A38C66-BF83-46E8-8BFA-E30DC1102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4AE71C5-D33D-0031-1817-143C0D661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0734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1921B-7245-ECDC-6911-7A5182E06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effectLst/>
                <a:latin typeface="+mn-lt"/>
                <a:ea typeface="Calibri" panose="020F0502020204030204" pitchFamily="34" charset="0"/>
              </a:rPr>
              <a:t>The standard and the checks and balances to obtain impartiality, objectivity, and inter-rater reliability</a:t>
            </a:r>
            <a:endParaRPr lang="en-US" dirty="0">
              <a:latin typeface="+mn-lt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16E7EC5-3E7D-46D4-55A5-3E851A23F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48400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A7BF5C-951D-983A-8707-407829D0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n-lt"/>
                <a:cs typeface="Arial"/>
              </a:rPr>
              <a:t>Major Components of ISO/IEC 17024:2012</a:t>
            </a:r>
            <a:endParaRPr lang="en-US" sz="4400" dirty="0"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7AFBFF-32E1-2DD9-C05D-68FD060CDF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182880" rIns="91440" bIns="91440" rtlCol="0" anchor="t">
            <a:normAutofit lnSpcReduction="10000"/>
          </a:bodyPr>
          <a:lstStyle/>
          <a:p>
            <a:pPr marL="169545">
              <a:lnSpc>
                <a:spcPct val="120000"/>
              </a:lnSpc>
            </a:pPr>
            <a:r>
              <a:rPr lang="en-US" sz="2800" b="0" dirty="0">
                <a:latin typeface="Arial" panose="020B0604020202020204" pitchFamily="34" charset="0"/>
              </a:rPr>
              <a:t>4.0	</a:t>
            </a:r>
            <a:r>
              <a:rPr lang="en-US" b="0" dirty="0">
                <a:latin typeface="+mn-lt"/>
              </a:rPr>
              <a:t>General Requirements</a:t>
            </a:r>
          </a:p>
          <a:p>
            <a:pPr marL="169545">
              <a:lnSpc>
                <a:spcPct val="120000"/>
              </a:lnSpc>
            </a:pPr>
            <a:r>
              <a:rPr lang="en-US" b="0" dirty="0">
                <a:latin typeface="+mn-lt"/>
              </a:rPr>
              <a:t>5.0	Structural Requirements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2400" dirty="0">
                <a:latin typeface="+mn-lt"/>
              </a:rPr>
              <a:t>5.1  Management and Organizational Structure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2400" dirty="0">
                <a:latin typeface="+mn-lt"/>
              </a:rPr>
              <a:t>5.2  Structure of the Body in Relation to Training</a:t>
            </a:r>
          </a:p>
          <a:p>
            <a:pPr marL="169545">
              <a:lnSpc>
                <a:spcPct val="120000"/>
              </a:lnSpc>
            </a:pPr>
            <a:r>
              <a:rPr lang="en-US" b="0" dirty="0">
                <a:latin typeface="+mn-lt"/>
              </a:rPr>
              <a:t>6.0	Resource Requirements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2400" dirty="0">
                <a:latin typeface="+mn-lt"/>
              </a:rPr>
              <a:t>6.1  Personnel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DC838-75A2-96F3-37E9-1B067B4DCD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169545">
              <a:lnSpc>
                <a:spcPct val="120000"/>
              </a:lnSpc>
            </a:pPr>
            <a:r>
              <a:rPr lang="en-US" b="0" dirty="0">
                <a:latin typeface="+mn-lt"/>
              </a:rPr>
              <a:t>7.0	Records and Information Requirements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2400" dirty="0">
                <a:latin typeface="+mn-lt"/>
              </a:rPr>
              <a:t>7.1  Records of applicants, candidates and certified persons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2400" b="0" dirty="0">
                <a:latin typeface="+mn-lt"/>
              </a:rPr>
              <a:t>7.2  Public Information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2400" b="0" dirty="0">
                <a:latin typeface="+mn-lt"/>
              </a:rPr>
              <a:t>7.3  Confidentiality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2400" b="0" dirty="0">
                <a:latin typeface="+mn-lt"/>
              </a:rPr>
              <a:t>7.4  Security</a:t>
            </a:r>
          </a:p>
          <a:p>
            <a:pPr marL="169545">
              <a:lnSpc>
                <a:spcPct val="120000"/>
              </a:lnSpc>
            </a:pPr>
            <a:r>
              <a:rPr lang="en-US" b="0" dirty="0">
                <a:latin typeface="+mn-lt"/>
              </a:rPr>
              <a:t>8.0	Certification Scheme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932948B-FC97-7DDD-2621-6662E108E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48400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D98B2F-3CFA-17EE-FFC3-E4E31986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n-lt"/>
                <a:cs typeface="Arial"/>
              </a:rPr>
              <a:t>Major Components of ISO/IEC 17024:2012 - Continued</a:t>
            </a:r>
            <a:endParaRPr lang="en-US" sz="4400" dirty="0"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7AFBFF-32E1-2DD9-C05D-68FD060CD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182880" rIns="91440" bIns="91440" rtlCol="0" anchor="t">
            <a:normAutofit fontScale="47500" lnSpcReduction="20000"/>
          </a:bodyPr>
          <a:lstStyle/>
          <a:p>
            <a:pPr marL="169545">
              <a:lnSpc>
                <a:spcPct val="120000"/>
              </a:lnSpc>
            </a:pPr>
            <a:r>
              <a:rPr lang="en-US" sz="5100" b="0" dirty="0">
                <a:latin typeface="+mn-lt"/>
              </a:rPr>
              <a:t>9.0	Certification Process Requirements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3800" dirty="0">
                <a:latin typeface="+mn-lt"/>
              </a:rPr>
              <a:t>9.1  Application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3800" dirty="0">
                <a:latin typeface="+mn-lt"/>
              </a:rPr>
              <a:t>9.2  Assessment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3800" dirty="0">
                <a:latin typeface="+mn-lt"/>
              </a:rPr>
              <a:t>9.3  Examination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3800" dirty="0">
                <a:latin typeface="+mn-lt"/>
              </a:rPr>
              <a:t>9.4  Decision on Certification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3800" dirty="0">
                <a:latin typeface="+mn-lt"/>
              </a:rPr>
              <a:t>9.5  Suspending, Withdrawing or Reducing the Scope of Certification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3800" dirty="0">
                <a:latin typeface="+mn-lt"/>
              </a:rPr>
              <a:t>9.6  Recertification 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3800" dirty="0">
                <a:latin typeface="+mn-lt"/>
              </a:rPr>
              <a:t>9.7  Use of Certificates, Logos and Marks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3800" dirty="0">
                <a:latin typeface="+mn-lt"/>
              </a:rPr>
              <a:t>9.8  Appeals</a:t>
            </a:r>
          </a:p>
          <a:p>
            <a:pPr marL="690245" lvl="1" indent="0">
              <a:lnSpc>
                <a:spcPct val="120000"/>
              </a:lnSpc>
              <a:buNone/>
            </a:pPr>
            <a:r>
              <a:rPr lang="en-US" sz="3800" dirty="0">
                <a:latin typeface="+mn-lt"/>
              </a:rPr>
              <a:t>9.9  Complaints</a:t>
            </a:r>
          </a:p>
          <a:p>
            <a:pPr marL="169545">
              <a:lnSpc>
                <a:spcPct val="120000"/>
              </a:lnSpc>
            </a:pPr>
            <a:r>
              <a:rPr lang="en-US" sz="5100" b="0" dirty="0">
                <a:latin typeface="+mn-lt"/>
              </a:rPr>
              <a:t>10.0	 Management Systems Requirements</a:t>
            </a:r>
            <a:endParaRPr lang="en-US" sz="5100" b="1" dirty="0">
              <a:latin typeface="+mn-lt"/>
            </a:endParaRPr>
          </a:p>
          <a:p>
            <a:pPr marL="690245" lvl="1">
              <a:buFont typeface="Arial" panose="05000000000000000000" pitchFamily="2" charset="2"/>
              <a:buChar char="•"/>
            </a:pPr>
            <a:endParaRPr lang="en-US"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9B0DF08-9F43-609E-026E-C24FD673C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48400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411B-78BD-7B18-0B13-F5D7126C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Areas of Nonconformities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0A7A8-72D5-03B0-ECB4-DE1CDA9E5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Outsourcing – 6.3.1 and 6.3.2</a:t>
            </a:r>
          </a:p>
          <a:p>
            <a:r>
              <a:rPr lang="en-US" b="0" dirty="0">
                <a:latin typeface="+mn-lt"/>
              </a:rPr>
              <a:t>Test Security – 7.4.3.f</a:t>
            </a:r>
          </a:p>
          <a:p>
            <a:r>
              <a:rPr lang="en-US" b="0" dirty="0">
                <a:latin typeface="+mn-lt"/>
              </a:rPr>
              <a:t>Certification Scheme – 8</a:t>
            </a:r>
          </a:p>
          <a:p>
            <a:r>
              <a:rPr lang="en-US" b="0" dirty="0">
                <a:latin typeface="+mn-lt"/>
              </a:rPr>
              <a:t>Psychometrics – 9.3.1 and 9.3.5</a:t>
            </a:r>
          </a:p>
          <a:p>
            <a:r>
              <a:rPr lang="en-US" b="0" dirty="0">
                <a:latin typeface="+mn-lt"/>
              </a:rPr>
              <a:t>Recertification – 9.6.3 and 9.6.5</a:t>
            </a:r>
          </a:p>
          <a:p>
            <a:r>
              <a:rPr lang="en-US" b="0" dirty="0">
                <a:latin typeface="+mn-lt"/>
              </a:rPr>
              <a:t>Document Control – 10.2.3</a:t>
            </a:r>
          </a:p>
          <a:p>
            <a:r>
              <a:rPr lang="en-US" b="0" dirty="0">
                <a:latin typeface="+mn-lt"/>
              </a:rPr>
              <a:t>Management Review – 10.2.5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4341B-9154-1CC5-C488-1E1FBE41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8235F-95FC-654B-7EF2-E4DE0C5F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98A72DE-F045-92C1-C5C8-323188A0F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48400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6C3587-A8B1-2C1D-33C9-3456C127B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Revising a Standard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94987-10E4-92B8-DE5C-DD95D954F9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5" r="-626" b="26751"/>
          <a:stretch/>
        </p:blipFill>
        <p:spPr>
          <a:xfrm>
            <a:off x="10515600" y="6272125"/>
            <a:ext cx="1181102" cy="5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3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48EDA3F-0BE1-41AF-A8D2-BCB61BA41D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203857"/>
              </p:ext>
            </p:extLst>
          </p:nvPr>
        </p:nvGraphicFramePr>
        <p:xfrm>
          <a:off x="244475" y="304800"/>
          <a:ext cx="1170305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3FDB1-183A-4AEF-942C-3A607896EC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7963" y="6324600"/>
            <a:ext cx="554037" cy="533400"/>
          </a:xfrm>
        </p:spPr>
        <p:txBody>
          <a:bodyPr/>
          <a:lstStyle/>
          <a:p>
            <a:fld id="{17A38C66-BF83-46E8-8BFA-E30DC110230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4DD84-D933-4C31-AAF1-ACBE40A85C49}"/>
              </a:ext>
            </a:extLst>
          </p:cNvPr>
          <p:cNvSpPr txBox="1"/>
          <p:nvPr/>
        </p:nvSpPr>
        <p:spPr>
          <a:xfrm>
            <a:off x="2133600" y="15484"/>
            <a:ext cx="82317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Process for Revising a Standard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320F08-30D4-4B9C-8E51-62576A71B5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5" r="-626" b="26751"/>
          <a:stretch/>
        </p:blipFill>
        <p:spPr>
          <a:xfrm>
            <a:off x="10363200" y="6263883"/>
            <a:ext cx="1215733" cy="57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BABC-57F4-4D68-9B17-650F059D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Areas that will be explored during the revision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0861-299E-4B66-8BFB-2C528F432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marR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  <a:latin typeface="+mn-lt"/>
                <a:ea typeface="Calibri" panose="020F0502020204030204" pitchFamily="34" charset="0"/>
              </a:rPr>
              <a:t>Proctoring of examinations</a:t>
            </a:r>
          </a:p>
          <a:p>
            <a:pPr marL="285750" marR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  <a:latin typeface="+mn-lt"/>
                <a:ea typeface="Calibri" panose="020F0502020204030204" pitchFamily="34" charset="0"/>
              </a:rPr>
              <a:t>Collection of administrative data that will help look at:</a:t>
            </a:r>
          </a:p>
          <a:p>
            <a:pPr marL="746125" lvl="1" indent="-28575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Economic upper mobility of those who hold the certification</a:t>
            </a:r>
          </a:p>
          <a:p>
            <a:pPr marL="746125" lvl="1" indent="-28575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The effect of closing racial, gender, and cultural disparities</a:t>
            </a:r>
          </a:p>
          <a:p>
            <a:pPr marL="746125" lvl="1" indent="-28575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Longitudinal impact on careers</a:t>
            </a:r>
          </a:p>
          <a:p>
            <a:pPr marL="285750" marR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  <a:latin typeface="+mn-lt"/>
                <a:ea typeface="Calibri" panose="020F0502020204030204" pitchFamily="34" charset="0"/>
              </a:rPr>
              <a:t>Quality of the job </a:t>
            </a:r>
            <a:r>
              <a:rPr lang="en-US" sz="2400" b="0" dirty="0">
                <a:latin typeface="+mn-lt"/>
                <a:ea typeface="Calibri" panose="020F0502020204030204" pitchFamily="34" charset="0"/>
              </a:rPr>
              <a:t>a</a:t>
            </a:r>
            <a:r>
              <a:rPr lang="en-US" sz="2400" b="0" dirty="0">
                <a:effectLst/>
                <a:latin typeface="+mn-lt"/>
                <a:ea typeface="Calibri" panose="020F0502020204030204" pitchFamily="34" charset="0"/>
              </a:rPr>
              <a:t>nalysis to ensure alignment with industry</a:t>
            </a:r>
          </a:p>
          <a:p>
            <a:pPr marL="285750" marR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  <a:latin typeface="+mn-lt"/>
                <a:ea typeface="Calibri" panose="020F0502020204030204" pitchFamily="34" charset="0"/>
              </a:rPr>
              <a:t>Ensuring multiple pathways to the certification exam and documentation regarding the equity between the pathways</a:t>
            </a:r>
          </a:p>
          <a:p>
            <a:pPr marL="285750" marR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  <a:latin typeface="+mn-lt"/>
                <a:ea typeface="Calibri" panose="020F0502020204030204" pitchFamily="34" charset="0"/>
              </a:rPr>
              <a:t>Integration of certifications with other types of credentials such as academic degrees or academic micro-credentials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BA073-9D19-4C5C-B23D-AEECFBAD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4C0A3-8F45-4660-A9A2-EFE0A9CA1E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5" r="-626" b="26751"/>
          <a:stretch/>
        </p:blipFill>
        <p:spPr>
          <a:xfrm>
            <a:off x="10287000" y="6279913"/>
            <a:ext cx="1214584" cy="5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4490288-76F9-4668-915B-010221CF2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3945" y="4416215"/>
            <a:ext cx="5224109" cy="2441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743881-045A-4822-B60D-0B27693F98AC}"/>
              </a:ext>
            </a:extLst>
          </p:cNvPr>
          <p:cNvSpPr txBox="1"/>
          <p:nvPr/>
        </p:nvSpPr>
        <p:spPr>
          <a:xfrm>
            <a:off x="7543800" y="914400"/>
            <a:ext cx="3733800" cy="348300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Roy Swift, Ph.D.</a:t>
            </a:r>
          </a:p>
          <a:p>
            <a:r>
              <a:rPr lang="en-US" sz="1600" dirty="0">
                <a:solidFill>
                  <a:schemeClr val="bg1"/>
                </a:solidFill>
              </a:rPr>
              <a:t>Executive Director, Workcred</a:t>
            </a:r>
          </a:p>
          <a:p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rswift@workcred.org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1899 L Street, NW</a:t>
            </a:r>
          </a:p>
          <a:p>
            <a:r>
              <a:rPr lang="en-US" sz="1600" dirty="0">
                <a:solidFill>
                  <a:schemeClr val="bg1"/>
                </a:solidFill>
              </a:rPr>
              <a:t>Washington, DC 20036</a:t>
            </a:r>
          </a:p>
          <a:p>
            <a:endParaRPr lang="en-US" sz="1600" u="sng" dirty="0">
              <a:solidFill>
                <a:schemeClr val="bg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600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www.workcred.org</a:t>
            </a:r>
            <a:endParaRPr lang="en-US" sz="1600" u="sng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</a:t>
            </a:r>
            <a:r>
              <a:rPr lang="en-US" sz="16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workcred</a:t>
            </a:r>
            <a:r>
              <a:rPr lang="en-US" sz="1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</a:t>
            </a:r>
            <a:r>
              <a:rPr lang="en-US" sz="16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workcred-inc</a:t>
            </a:r>
            <a:r>
              <a:rPr lang="en-US" sz="16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twitter.com/</a:t>
            </a:r>
            <a:r>
              <a:rPr lang="en-US" sz="1600" dirty="0" err="1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workcred</a:t>
            </a:r>
            <a:r>
              <a:rPr lang="en-US" sz="16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youtube.com/@workcred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blog.ansi.org/</a:t>
            </a:r>
            <a:r>
              <a:rPr lang="en-US" sz="1600" dirty="0" err="1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workcred</a:t>
            </a:r>
            <a:r>
              <a:rPr lang="en-US" sz="16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0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E0652-16D5-40EF-A010-5B546831C1E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5" r="-626" b="26751"/>
          <a:stretch/>
        </p:blipFill>
        <p:spPr>
          <a:xfrm>
            <a:off x="7620000" y="168156"/>
            <a:ext cx="1214584" cy="578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CE68A3-800F-5215-DA8F-A408AA2799BC}"/>
              </a:ext>
            </a:extLst>
          </p:cNvPr>
          <p:cNvSpPr txBox="1"/>
          <p:nvPr/>
        </p:nvSpPr>
        <p:spPr>
          <a:xfrm>
            <a:off x="381000" y="1723095"/>
            <a:ext cx="3733800" cy="304698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Cynthia D. Woodley, Ed.D.</a:t>
            </a:r>
          </a:p>
          <a:p>
            <a:r>
              <a:rPr lang="en-US" sz="2000" u="sng" dirty="0" err="1">
                <a:solidFill>
                  <a:schemeClr val="bg1"/>
                </a:solidFill>
              </a:rPr>
              <a:t>cdwoodley@proftesting.com</a:t>
            </a:r>
            <a:endParaRPr lang="en-US" sz="2000" u="sng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Reed Castle, Ph.D.</a:t>
            </a:r>
          </a:p>
          <a:p>
            <a:r>
              <a:rPr lang="en-US" sz="20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rcastle@proftesting.com</a:t>
            </a:r>
            <a:endParaRPr lang="en-US" sz="2000" dirty="0">
              <a:solidFill>
                <a:schemeClr val="bg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Adrienne Cadle, Ph.D.</a:t>
            </a:r>
          </a:p>
          <a:p>
            <a:r>
              <a:rPr lang="en-US" sz="20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acadle@proftesting.com</a:t>
            </a:r>
            <a:endParaRPr lang="en-US" sz="2000" dirty="0">
              <a:solidFill>
                <a:schemeClr val="bg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600" dirty="0">
              <a:solidFill>
                <a:schemeClr val="bg1"/>
              </a:solidFill>
              <a:latin typeface="+mj-l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600" dirty="0">
              <a:solidFill>
                <a:schemeClr val="bg1"/>
              </a:solidFill>
              <a:latin typeface="+mj-l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94BF0D6-7391-BE61-BBA6-6E4AA70B37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199"/>
            <a:ext cx="19050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74FCCB-6D2A-303B-EA8E-662E65DA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Presentation: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9CE7FA-66A5-4E64-970A-B56E201BB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</a:rPr>
              <a:t>Dr. Woodley </a:t>
            </a:r>
            <a:r>
              <a:rPr lang="en-US" b="0" dirty="0">
                <a:effectLst/>
                <a:latin typeface="+mn-lt"/>
                <a:ea typeface="Calibri" panose="020F0502020204030204" pitchFamily="34" charset="0"/>
              </a:rPr>
              <a:t>- High level overview of ISO, ISO CASCO and </a:t>
            </a:r>
            <a:r>
              <a:rPr lang="en-US" b="0" dirty="0" err="1">
                <a:effectLst/>
                <a:latin typeface="+mn-lt"/>
                <a:ea typeface="Calibri" panose="020F0502020204030204" pitchFamily="34" charset="0"/>
              </a:rPr>
              <a:t>WG30</a:t>
            </a:r>
            <a:endParaRPr lang="en-US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</a:rPr>
              <a:t>Dr. Castle </a:t>
            </a:r>
            <a:r>
              <a:rPr lang="en-US" b="0" dirty="0">
                <a:effectLst/>
                <a:latin typeface="+mn-lt"/>
                <a:ea typeface="Calibri" panose="020F0502020204030204" pitchFamily="34" charset="0"/>
              </a:rPr>
              <a:t>- current accreditation process in the US (</a:t>
            </a:r>
            <a:r>
              <a:rPr lang="en-US" b="0" dirty="0" err="1">
                <a:effectLst/>
                <a:latin typeface="+mn-lt"/>
                <a:ea typeface="Calibri" panose="020F0502020204030204" pitchFamily="34" charset="0"/>
              </a:rPr>
              <a:t>ANAB</a:t>
            </a:r>
            <a:r>
              <a:rPr lang="en-US" b="0" dirty="0">
                <a:effectLst/>
                <a:latin typeface="+mn-lt"/>
                <a:ea typeface="Calibri" panose="020F0502020204030204" pitchFamily="34" charset="0"/>
              </a:rPr>
              <a:t>)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</a:rPr>
              <a:t>Dr. Cadle </a:t>
            </a:r>
            <a:r>
              <a:rPr lang="en-US" b="0" dirty="0">
                <a:effectLst/>
                <a:latin typeface="+mn-lt"/>
                <a:ea typeface="Calibri" panose="020F0502020204030204" pitchFamily="34" charset="0"/>
              </a:rPr>
              <a:t>- The standard and the checks and balances to obtain impartiality, objectivity, and inter-rater reliability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</a:rPr>
              <a:t>Dr. Swift </a:t>
            </a:r>
            <a:r>
              <a:rPr lang="en-US" b="0" dirty="0">
                <a:effectLst/>
                <a:latin typeface="+mn-lt"/>
                <a:ea typeface="Calibri" panose="020F0502020204030204" pitchFamily="34" charset="0"/>
              </a:rPr>
              <a:t>- Process for revision of the Standard and areas that will be considered for review and addressing the issues of today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effectLst/>
                <a:latin typeface="+mn-lt"/>
                <a:ea typeface="Calibri" panose="020F0502020204030204" pitchFamily="34" charset="0"/>
              </a:rPr>
              <a:t>Q&amp;A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3FDB1-183A-4AEF-942C-3A607896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A38C66-BF83-46E8-8BFA-E30DC1102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A41454C-97ED-7B8C-73D6-4B067638E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0734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286065-985B-8A0D-DABA-ADE731D39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+mn-lt"/>
              </a:rPr>
              <a:t>About ISO, ISO CASCO and </a:t>
            </a:r>
            <a:r>
              <a:rPr lang="en-US" sz="6000" dirty="0" err="1">
                <a:latin typeface="+mn-lt"/>
              </a:rPr>
              <a:t>WG30</a:t>
            </a:r>
            <a:endParaRPr lang="en-US" sz="6000" dirty="0">
              <a:latin typeface="+mn-lt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6759FEC-E993-BEFB-E865-C1ACA8EC7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0734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625595" y="2788077"/>
            <a:ext cx="325609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02D7BB-702B-93F1-3631-F61392BB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Introduction to ISO:</a:t>
            </a:r>
            <a:endParaRPr lang="en-US" dirty="0">
              <a:latin typeface="+mn-lt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AB20295-D532-42AB-A07F-7F7595E4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6" y="1371600"/>
            <a:ext cx="11704320" cy="4658886"/>
          </a:xfrm>
        </p:spPr>
        <p:txBody>
          <a:bodyPr wrap="square">
            <a:spAutoFit/>
          </a:bodyPr>
          <a:lstStyle/>
          <a:p>
            <a:pPr marL="801688" indent="-5715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An independent, non-governmental international organization with a global network of national standards bodies - one member per country – 167 member countries</a:t>
            </a:r>
          </a:p>
          <a:p>
            <a:pPr marL="801688" indent="-5715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ISO develops International Standards - &gt; 24,675</a:t>
            </a:r>
          </a:p>
          <a:p>
            <a:pPr marL="801688" indent="-5715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812+ technical committees/subcommittees developing/revising 100+ standards every month</a:t>
            </a:r>
          </a:p>
          <a:p>
            <a:pPr marL="801688" indent="-5715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Coordinated by a Central Secretariat in Geneva </a:t>
            </a:r>
            <a:endParaRPr lang="en-US" b="0" dirty="0">
              <a:latin typeface="+mn-lt"/>
            </a:endParaRPr>
          </a:p>
        </p:txBody>
      </p:sp>
      <p:pic>
        <p:nvPicPr>
          <p:cNvPr id="7" name="Picture Placeholder 13">
            <a:extLst>
              <a:ext uri="{FF2B5EF4-FFF2-40B4-BE49-F238E27FC236}">
                <a16:creationId xmlns:a16="http://schemas.microsoft.com/office/drawing/2014/main" id="{D23B97D2-804A-4D3E-A61F-D93C06552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3924300" cy="6864350"/>
          </a:xfr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3F0E4C5-C03D-3CAD-F7CF-DDC24C47DA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0734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9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21012-437B-AEE3-BB7E-47E52271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CASCO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39441" y="1295400"/>
            <a:ext cx="11704320" cy="49529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sz="2800" b="0" dirty="0">
                <a:latin typeface="+mn-lt"/>
              </a:rPr>
              <a:t>Stands for “</a:t>
            </a:r>
            <a:r>
              <a:rPr lang="en-US" sz="2800" u="sng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2800" b="0" dirty="0">
                <a:latin typeface="+mn-lt"/>
              </a:rPr>
              <a:t>onformity </a:t>
            </a:r>
            <a:r>
              <a:rPr lang="en-US" sz="2800" u="sng" dirty="0">
                <a:solidFill>
                  <a:srgbClr val="FF0000"/>
                </a:solidFill>
                <a:latin typeface="+mn-lt"/>
              </a:rPr>
              <a:t>As</a:t>
            </a:r>
            <a:r>
              <a:rPr lang="en-US" sz="2800" b="0" dirty="0">
                <a:latin typeface="+mn-lt"/>
              </a:rPr>
              <a:t>sessment </a:t>
            </a:r>
            <a:r>
              <a:rPr lang="en-US" sz="2800" u="sng" dirty="0">
                <a:solidFill>
                  <a:srgbClr val="FF0000"/>
                </a:solidFill>
                <a:latin typeface="+mn-lt"/>
              </a:rPr>
              <a:t>Co</a:t>
            </a:r>
            <a:r>
              <a:rPr lang="en-US" sz="2800" b="0" dirty="0">
                <a:latin typeface="+mn-lt"/>
              </a:rPr>
              <a:t>mmittee”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endParaRPr lang="en-US" sz="2800" b="0" dirty="0">
              <a:latin typeface="+mn-lt"/>
            </a:endParaRP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sz="2800" b="0" dirty="0">
                <a:latin typeface="+mn-lt"/>
              </a:rPr>
              <a:t>-is a policy committee that reports directly to ISO council and ensures a consistent approach to conformity assessment. 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endParaRPr lang="en-US" sz="2800" b="0" dirty="0">
              <a:latin typeface="+mn-lt"/>
            </a:endParaRP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sz="2800" b="0" dirty="0">
                <a:latin typeface="+mn-lt"/>
              </a:rPr>
              <a:t>-Develops standards jointly with IEC related to conformity assessment practices. These are the ISO/IEC 17000 series standards referred to as the CASCO Toolbox. 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endParaRPr lang="en-US" sz="2800" b="0" dirty="0">
              <a:latin typeface="+mn-lt"/>
            </a:endParaRP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sz="2800" b="0" dirty="0">
                <a:latin typeface="+mn-lt"/>
              </a:rPr>
              <a:t>-does not perform conformity assessment activities.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6C67476-EDF7-84E2-452A-3C15FFD60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0734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idx="1"/>
          </p:nvPr>
        </p:nvSpPr>
        <p:spPr>
          <a:xfrm>
            <a:off x="141953" y="1463104"/>
            <a:ext cx="11908094" cy="5257800"/>
          </a:xfrm>
        </p:spPr>
        <p:txBody>
          <a:bodyPr/>
          <a:lstStyle/>
          <a:p>
            <a:r>
              <a:rPr lang="en-US" sz="3600" b="0" i="1" dirty="0"/>
              <a:t>      </a:t>
            </a:r>
            <a:r>
              <a:rPr lang="en-US" sz="3600" b="0" i="1" dirty="0">
                <a:latin typeface="Arial" panose="020B0604020202020204" pitchFamily="34" charset="0"/>
              </a:rPr>
              <a:t>Policy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36741" y="2984666"/>
            <a:ext cx="5073859" cy="221467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CASCO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4572000" y="966015"/>
            <a:ext cx="3139706" cy="9941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CASCO Plenary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29CECA3-68C4-4467-A193-EB701028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0"/>
            <a:ext cx="10184719" cy="945448"/>
          </a:xfrm>
        </p:spPr>
        <p:txBody>
          <a:bodyPr/>
          <a:lstStyle/>
          <a:p>
            <a:r>
              <a:rPr lang="en-US" dirty="0">
                <a:latin typeface="+mn-lt"/>
              </a:rPr>
              <a:t>CASCO structure</a:t>
            </a:r>
          </a:p>
        </p:txBody>
      </p:sp>
      <p:sp>
        <p:nvSpPr>
          <p:cNvPr id="29" name="Text Placeholder 27"/>
          <p:cNvSpPr txBox="1">
            <a:spLocks/>
          </p:cNvSpPr>
          <p:nvPr/>
        </p:nvSpPr>
        <p:spPr>
          <a:xfrm>
            <a:off x="8803845" y="1611584"/>
            <a:ext cx="3007155" cy="59093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/>
              <a:t>Technical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298D10-D02C-4ADA-8642-61525BACE3EA}"/>
              </a:ext>
            </a:extLst>
          </p:cNvPr>
          <p:cNvSpPr/>
          <p:nvPr/>
        </p:nvSpPr>
        <p:spPr>
          <a:xfrm>
            <a:off x="215557" y="2200240"/>
            <a:ext cx="3247580" cy="40338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Policy Groups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CPC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Chairman’s policy and coordination group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TIG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Technical Interface Group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STAR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Strategic Alliance and Regulatory Group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7" name="Arrow: Curved Left 6"/>
          <p:cNvSpPr/>
          <p:nvPr/>
        </p:nvSpPr>
        <p:spPr>
          <a:xfrm rot="10618999">
            <a:off x="3515241" y="1798100"/>
            <a:ext cx="2713684" cy="4587807"/>
          </a:xfrm>
          <a:prstGeom prst="curvedLeftArrow">
            <a:avLst>
              <a:gd name="adj1" fmla="val 25000"/>
              <a:gd name="adj2" fmla="val 50000"/>
              <a:gd name="adj3" fmla="val 19712"/>
            </a:avLst>
          </a:prstGeom>
          <a:solidFill>
            <a:schemeClr val="bg1">
              <a:lumMod val="75000"/>
              <a:alpha val="11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rrow: Curved Left 4"/>
          <p:cNvSpPr/>
          <p:nvPr/>
        </p:nvSpPr>
        <p:spPr>
          <a:xfrm>
            <a:off x="6281030" y="2043238"/>
            <a:ext cx="2367950" cy="4581449"/>
          </a:xfrm>
          <a:prstGeom prst="curvedLeftArrow">
            <a:avLst/>
          </a:prstGeom>
          <a:solidFill>
            <a:schemeClr val="bg1">
              <a:lumMod val="85000"/>
              <a:alpha val="11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8C44A6-74A3-4A1F-9AB2-0704B1B8C8F4}"/>
              </a:ext>
            </a:extLst>
          </p:cNvPr>
          <p:cNvSpPr/>
          <p:nvPr/>
        </p:nvSpPr>
        <p:spPr>
          <a:xfrm>
            <a:off x="8684204" y="2200240"/>
            <a:ext cx="3317966" cy="403386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  <a:p>
            <a:pPr algn="ctr"/>
            <a:endParaRPr lang="en-GB" sz="2000" dirty="0"/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orking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Groups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WG1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ISO/IEC 17XXX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WG2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ISO/IEC 17XXX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WG30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Development ISO/IEC 17024</a:t>
            </a:r>
            <a:endParaRPr lang="en-US" dirty="0">
              <a:latin typeface="Oswald" panose="00000500000000000000" pitchFamily="2" charset="0"/>
            </a:endParaRPr>
          </a:p>
          <a:p>
            <a:pPr algn="ctr"/>
            <a:endParaRPr lang="en-US" sz="2000" dirty="0">
              <a:latin typeface="Oswald" panose="00000500000000000000" pitchFamily="2" charset="0"/>
            </a:endParaRPr>
          </a:p>
          <a:p>
            <a:pPr algn="ctr"/>
            <a:endParaRPr lang="en-US" sz="2000" dirty="0">
              <a:latin typeface="Oswald" panose="00000500000000000000" pitchFamily="2" charset="0"/>
            </a:endParaRPr>
          </a:p>
          <a:p>
            <a:pPr algn="ctr"/>
            <a:endParaRPr lang="en-US" sz="2000" dirty="0">
              <a:latin typeface="Oswald" panose="00000500000000000000" pitchFamily="2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AB4D329-606A-0210-7323-AB85E0DD5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0734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5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F79BE4-71A3-4B34-B130-4F6607AD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ISO/IEC 17000 series</a:t>
            </a:r>
            <a:endParaRPr lang="en-US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58B497-B223-4B77-87ED-10D6E7876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 hangingPunct="0">
              <a:lnSpc>
                <a:spcPct val="110000"/>
              </a:lnSpc>
              <a:buClr>
                <a:schemeClr val="accent5"/>
              </a:buClr>
            </a:pPr>
            <a:r>
              <a:rPr lang="en-US" sz="4400" b="0" dirty="0">
                <a:latin typeface="+mn-lt"/>
              </a:rPr>
              <a:t>The development of the ISO/IEC 17000 series allows a harmonized and consistent approach to conformity assessment which positively impacts market access and facilitates international trade</a:t>
            </a:r>
          </a:p>
          <a:p>
            <a:pPr fontAlgn="base" hangingPunct="0">
              <a:lnSpc>
                <a:spcPct val="110000"/>
              </a:lnSpc>
              <a:buClr>
                <a:schemeClr val="accent5"/>
              </a:buClr>
            </a:pPr>
            <a:endParaRPr lang="en-US" sz="4400" b="0" dirty="0">
              <a:latin typeface="+mn-lt"/>
            </a:endParaRPr>
          </a:p>
          <a:p>
            <a:pPr lvl="0" rtl="0">
              <a:lnSpc>
                <a:spcPct val="110000"/>
              </a:lnSpc>
            </a:pPr>
            <a:r>
              <a:rPr lang="en-US" sz="4400" dirty="0">
                <a:latin typeface="+mn-lt"/>
              </a:rPr>
              <a:t>Standards for the operation of:</a:t>
            </a:r>
          </a:p>
          <a:p>
            <a:pPr lvl="2">
              <a:lnSpc>
                <a:spcPct val="110000"/>
              </a:lnSpc>
            </a:pPr>
            <a:r>
              <a:rPr lang="en-US" sz="4400" dirty="0">
                <a:latin typeface="+mn-lt"/>
              </a:rPr>
              <a:t>conformity assessment bodies </a:t>
            </a:r>
          </a:p>
          <a:p>
            <a:pPr marL="2286000" lvl="4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cs typeface="Arial" panose="020B0604020202020204" pitchFamily="34" charset="0"/>
              </a:rPr>
              <a:t>laboratories, </a:t>
            </a:r>
          </a:p>
          <a:p>
            <a:pPr marL="2286000" lvl="4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cs typeface="Arial" panose="020B0604020202020204" pitchFamily="34" charset="0"/>
              </a:rPr>
              <a:t>certification bodies </a:t>
            </a:r>
          </a:p>
          <a:p>
            <a:pPr marL="2286000" lvl="4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cs typeface="Arial" panose="020B0604020202020204" pitchFamily="34" charset="0"/>
              </a:rPr>
              <a:t>inspection bodies </a:t>
            </a:r>
            <a:endParaRPr lang="en-GB" sz="4400" dirty="0"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4400" dirty="0">
                <a:latin typeface="+mn-lt"/>
              </a:rPr>
              <a:t>accreditation bodies </a:t>
            </a:r>
            <a:endParaRPr lang="ru-RU" sz="4400" dirty="0">
              <a:latin typeface="+mn-lt"/>
            </a:endParaRPr>
          </a:p>
          <a:p>
            <a:pPr lvl="2">
              <a:lnSpc>
                <a:spcPct val="110000"/>
              </a:lnSpc>
            </a:pPr>
            <a:r>
              <a:rPr lang="en-US" sz="4400" dirty="0">
                <a:latin typeface="+mn-lt"/>
              </a:rPr>
              <a:t>peer evaluation and other associated activities</a:t>
            </a:r>
            <a:endParaRPr lang="en-US" sz="2900" dirty="0"/>
          </a:p>
          <a:p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14A5A10-E066-FB33-2057-6C010A0FB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0734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B88D09E-4B59-4DCA-BA6C-AA87BE01ECDE}"/>
              </a:ext>
            </a:extLst>
          </p:cNvPr>
          <p:cNvSpPr txBox="1">
            <a:spLocks/>
          </p:cNvSpPr>
          <p:nvPr/>
        </p:nvSpPr>
        <p:spPr>
          <a:xfrm>
            <a:off x="522514" y="79037"/>
            <a:ext cx="10974161" cy="923330"/>
          </a:xfrm>
          <a:prstGeom prst="rect">
            <a:avLst/>
          </a:prstGeom>
          <a:noFill/>
        </p:spPr>
        <p:txBody>
          <a:bodyPr vert="horz" wrap="square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CASCO Toolbox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062712-C811-4C8E-A5E6-3C60657AB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435541"/>
              </p:ext>
            </p:extLst>
          </p:nvPr>
        </p:nvGraphicFramePr>
        <p:xfrm>
          <a:off x="290883" y="910749"/>
          <a:ext cx="11520117" cy="5596541"/>
        </p:xfrm>
        <a:graphic>
          <a:graphicData uri="http://schemas.openxmlformats.org/drawingml/2006/table">
            <a:tbl>
              <a:tblPr/>
              <a:tblGrid>
                <a:gridCol w="1862479">
                  <a:extLst>
                    <a:ext uri="{9D8B030D-6E8A-4147-A177-3AD203B41FA5}">
                      <a16:colId xmlns:a16="http://schemas.microsoft.com/office/drawing/2014/main" val="306873548"/>
                    </a:ext>
                  </a:extLst>
                </a:gridCol>
                <a:gridCol w="1305410">
                  <a:extLst>
                    <a:ext uri="{9D8B030D-6E8A-4147-A177-3AD203B41FA5}">
                      <a16:colId xmlns:a16="http://schemas.microsoft.com/office/drawing/2014/main" val="1455986161"/>
                    </a:ext>
                  </a:extLst>
                </a:gridCol>
                <a:gridCol w="1280144">
                  <a:extLst>
                    <a:ext uri="{9D8B030D-6E8A-4147-A177-3AD203B41FA5}">
                      <a16:colId xmlns:a16="http://schemas.microsoft.com/office/drawing/2014/main" val="729133432"/>
                    </a:ext>
                  </a:extLst>
                </a:gridCol>
                <a:gridCol w="1035906">
                  <a:extLst>
                    <a:ext uri="{9D8B030D-6E8A-4147-A177-3AD203B41FA5}">
                      <a16:colId xmlns:a16="http://schemas.microsoft.com/office/drawing/2014/main" val="3710357675"/>
                    </a:ext>
                  </a:extLst>
                </a:gridCol>
                <a:gridCol w="1019063">
                  <a:extLst>
                    <a:ext uri="{9D8B030D-6E8A-4147-A177-3AD203B41FA5}">
                      <a16:colId xmlns:a16="http://schemas.microsoft.com/office/drawing/2014/main" val="890104360"/>
                    </a:ext>
                  </a:extLst>
                </a:gridCol>
                <a:gridCol w="1103283">
                  <a:extLst>
                    <a:ext uri="{9D8B030D-6E8A-4147-A177-3AD203B41FA5}">
                      <a16:colId xmlns:a16="http://schemas.microsoft.com/office/drawing/2014/main" val="3875805811"/>
                    </a:ext>
                  </a:extLst>
                </a:gridCol>
                <a:gridCol w="1263301">
                  <a:extLst>
                    <a:ext uri="{9D8B030D-6E8A-4147-A177-3AD203B41FA5}">
                      <a16:colId xmlns:a16="http://schemas.microsoft.com/office/drawing/2014/main" val="3511160362"/>
                    </a:ext>
                  </a:extLst>
                </a:gridCol>
                <a:gridCol w="1347520">
                  <a:extLst>
                    <a:ext uri="{9D8B030D-6E8A-4147-A177-3AD203B41FA5}">
                      <a16:colId xmlns:a16="http://schemas.microsoft.com/office/drawing/2014/main" val="1328747661"/>
                    </a:ext>
                  </a:extLst>
                </a:gridCol>
                <a:gridCol w="1303011">
                  <a:extLst>
                    <a:ext uri="{9D8B030D-6E8A-4147-A177-3AD203B41FA5}">
                      <a16:colId xmlns:a16="http://schemas.microsoft.com/office/drawing/2014/main" val="2835073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Systems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Claims</a:t>
                      </a: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89"/>
                  </a:ext>
                </a:extLst>
              </a:tr>
              <a:tr h="68626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conformity assessment standards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ISO/IEC 17021-1 and parts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ISO/IEC 17065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ISO/IEC 17024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ISO/IEC 17020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ISO/IEC 17029</a:t>
                      </a: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ISO/IEC 17025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247607"/>
                  </a:ext>
                </a:extLst>
              </a:tr>
              <a:tr h="1258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 duration ISO/IEC TS 17023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Fundamentals for products ISO/IEC 17067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 scheme for process </a:t>
                      </a:r>
                    </a:p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ISO/IEC 17032</a:t>
                      </a:r>
                      <a:endParaRPr lang="en-US"/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 of certification schemes </a:t>
                      </a:r>
                    </a:p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ISO/IEC TR 17028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Vocabulary for personnel</a:t>
                      </a:r>
                    </a:p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ISO/IEC 17027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Proficiency testing ISO/IEC 17043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184842"/>
                  </a:ext>
                </a:extLst>
              </a:tr>
              <a:tr h="913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Tangible products ISO/IEC TR 17026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dirty="0"/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 material producers ISO 17034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21810"/>
                  </a:ext>
                </a:extLst>
              </a:tr>
              <a:tr h="2316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Suppliers declaration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ISO/IEC 17050 parts 1 and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359010"/>
                  </a:ext>
                </a:extLst>
              </a:tr>
              <a:tr h="2316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of marks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ISO/IEC Guide 23 and ISO Guide 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009879"/>
                  </a:ext>
                </a:extLst>
              </a:tr>
              <a:tr h="4589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of marks by third parties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ISO/IEC 17030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992655"/>
                  </a:ext>
                </a:extLst>
              </a:tr>
              <a:tr h="2316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CA practices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ISO/IEC Guide 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753278"/>
                  </a:ext>
                </a:extLst>
              </a:tr>
              <a:tr h="2316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Accreditation standard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ISO/IEC 17011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46269"/>
                  </a:ext>
                </a:extLst>
              </a:tr>
              <a:tr h="2316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 assessment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ISO/IEC 17040 and ISO/IEC Guide 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975279"/>
                  </a:ext>
                </a:extLst>
              </a:tr>
              <a:tr h="2316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Terms and definitions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ISO/IEC 17000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114167"/>
                  </a:ext>
                </a:extLst>
              </a:tr>
              <a:tr h="4589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Guide for drafting normative documents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ISO/IEC 17007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1360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46D707-14CD-41FD-80B3-E7E5E45E2E5D}"/>
              </a:ext>
            </a:extLst>
          </p:cNvPr>
          <p:cNvSpPr txBox="1"/>
          <p:nvPr/>
        </p:nvSpPr>
        <p:spPr>
          <a:xfrm>
            <a:off x="7626243" y="6567928"/>
            <a:ext cx="347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valid in 2019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0411150-A8F9-2248-9C40-D03A439D6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0734"/>
            <a:ext cx="914400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ide slides (text without background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 Template.potx" id="{683F6157-9453-4546-A2EF-3D1C5D969320}" vid="{B8A96A12-B47E-40DF-BAC8-F5B588EDA5F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cred_x0020_Group xmlns="e58fa966-024c-470a-aae1-bbb0067996d6" xsi:nil="true"/>
    <Meeting_x0020_Date xmlns="e58fa966-024c-470a-aae1-bbb0067996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55462DBACFA4E8A676F062677425D" ma:contentTypeVersion="10" ma:contentTypeDescription="Create a new document." ma:contentTypeScope="" ma:versionID="fb6218331353cae619bb6363dd248a00">
  <xsd:schema xmlns:xsd="http://www.w3.org/2001/XMLSchema" xmlns:xs="http://www.w3.org/2001/XMLSchema" xmlns:p="http://schemas.microsoft.com/office/2006/metadata/properties" xmlns:ns2="e58fa966-024c-470a-aae1-bbb0067996d6" targetNamespace="http://schemas.microsoft.com/office/2006/metadata/properties" ma:root="true" ma:fieldsID="095e945631d94293f8374007bbad5b4e" ns2:_="">
    <xsd:import namespace="e58fa966-024c-470a-aae1-bbb0067996d6"/>
    <xsd:element name="properties">
      <xsd:complexType>
        <xsd:sequence>
          <xsd:element name="documentManagement">
            <xsd:complexType>
              <xsd:all>
                <xsd:element ref="ns2:Workcred_x0020_Group" minOccurs="0"/>
                <xsd:element ref="ns2:Meeting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fa966-024c-470a-aae1-bbb0067996d6" elementFormDefault="qualified">
    <xsd:import namespace="http://schemas.microsoft.com/office/2006/documentManagement/types"/>
    <xsd:import namespace="http://schemas.microsoft.com/office/infopath/2007/PartnerControls"/>
    <xsd:element name="Workcred_x0020_Group" ma:index="4" nillable="true" ma:displayName="Workcred Group" ma:format="Dropdown" ma:internalName="Workcred_x0020_Group" ma:readOnly="false">
      <xsd:simpleType>
        <xsd:restriction base="dms:Choice">
          <xsd:enumeration value="Government Credentialing Network"/>
          <xsd:enumeration value="Executive Advisory Council"/>
          <xsd:enumeration value="Research Advisory Council"/>
          <xsd:enumeration value="Credentialing Body Advisory Council"/>
          <xsd:enumeration value="General"/>
        </xsd:restriction>
      </xsd:simpleType>
    </xsd:element>
    <xsd:element name="Meeting_x0020_Date" ma:index="5" nillable="true" ma:displayName="Meeting Date" ma:format="DateOnly" ma:internalName="Meeting_x0020_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CB694F-DA43-44C3-A573-14DBFF70AC81}"/>
</file>

<file path=customXml/itemProps2.xml><?xml version="1.0" encoding="utf-8"?>
<ds:datastoreItem xmlns:ds="http://schemas.openxmlformats.org/officeDocument/2006/customXml" ds:itemID="{D959E0C9-D45A-4A3B-A447-D48B37A90CBE}"/>
</file>

<file path=customXml/itemProps3.xml><?xml version="1.0" encoding="utf-8"?>
<ds:datastoreItem xmlns:ds="http://schemas.openxmlformats.org/officeDocument/2006/customXml" ds:itemID="{5B75F3F0-3F4A-4711-87DE-9C8B3E851411}"/>
</file>

<file path=customXml/itemProps4.xml><?xml version="1.0" encoding="utf-8"?>
<ds:datastoreItem xmlns:ds="http://schemas.openxmlformats.org/officeDocument/2006/customXml" ds:itemID="{DF81E0CE-85CC-4438-90C3-5C32070B5371}"/>
</file>

<file path=docProps/app.xml><?xml version="1.0" encoding="utf-8"?>
<Properties xmlns="http://schemas.openxmlformats.org/officeDocument/2006/extended-properties" xmlns:vt="http://schemas.openxmlformats.org/officeDocument/2006/docPropsVTypes">
  <TotalTime>9285</TotalTime>
  <Words>1974</Words>
  <Application>Microsoft Office PowerPoint</Application>
  <PresentationFormat>Widescreen</PresentationFormat>
  <Paragraphs>387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Oswald</vt:lpstr>
      <vt:lpstr>Symbol</vt:lpstr>
      <vt:lpstr>Lato</vt:lpstr>
      <vt:lpstr>Arial</vt:lpstr>
      <vt:lpstr>Calibri</vt:lpstr>
      <vt:lpstr>Wingdings</vt:lpstr>
      <vt:lpstr>Calibri Light</vt:lpstr>
      <vt:lpstr>Wingdings 2</vt:lpstr>
      <vt:lpstr>Custom Design</vt:lpstr>
      <vt:lpstr>1_Custom Design</vt:lpstr>
      <vt:lpstr>Inside slides (text without background)</vt:lpstr>
      <vt:lpstr>ISO/IEC 17024 – A Primer</vt:lpstr>
      <vt:lpstr>The Presenters:</vt:lpstr>
      <vt:lpstr>Presentation:</vt:lpstr>
      <vt:lpstr>PowerPoint Presentation</vt:lpstr>
      <vt:lpstr>Introduction to ISO:</vt:lpstr>
      <vt:lpstr>CASCO</vt:lpstr>
      <vt:lpstr>CASCO structure</vt:lpstr>
      <vt:lpstr>ISO/IEC 17000 series</vt:lpstr>
      <vt:lpstr>PowerPoint Presentation</vt:lpstr>
      <vt:lpstr>PowerPoint Presentation</vt:lpstr>
      <vt:lpstr>How it fits together</vt:lpstr>
      <vt:lpstr>Working Group 30 (WG30)</vt:lpstr>
      <vt:lpstr>ANSI Mirror Committee</vt:lpstr>
      <vt:lpstr>PowerPoint Presentation</vt:lpstr>
      <vt:lpstr>Process</vt:lpstr>
      <vt:lpstr>Process continued</vt:lpstr>
      <vt:lpstr>Roles and Functions</vt:lpstr>
      <vt:lpstr>Roles and Functions Continued</vt:lpstr>
      <vt:lpstr>Evaluation Task Group (ETG): </vt:lpstr>
      <vt:lpstr>PowerPoint Presentation</vt:lpstr>
      <vt:lpstr>Major Components of ISO/IEC 17024:2012</vt:lpstr>
      <vt:lpstr>Major Components of ISO/IEC 17024:2012 - Continued</vt:lpstr>
      <vt:lpstr>Areas of Nonconformities</vt:lpstr>
      <vt:lpstr>PowerPoint Presentation</vt:lpstr>
      <vt:lpstr>PowerPoint Presentation</vt:lpstr>
      <vt:lpstr>Areas that will be explored during the revision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Adrienne Cadle</cp:lastModifiedBy>
  <cp:revision>274</cp:revision>
  <dcterms:created xsi:type="dcterms:W3CDTF">2014-11-14T13:58:02Z</dcterms:created>
  <dcterms:modified xsi:type="dcterms:W3CDTF">2023-03-14T15:16:08Z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0x0101005CD55462DBACFA4E8A676F062677425D</vt:lpwstr>
  </property>
  <property fmtid="{D5CDD505-2E9C-101B-9397-08002B2CF9AE}" pid="3" name="_dlc_DocIdItemGuid">
    <vt:lpwstr>076c05a9-0d81-4fd9-abc2-5be7eb0cf17a</vt:lpwstr>
  </property>
</Properties>
</file>