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9"/>
  </p:notesMasterIdLst>
  <p:sldIdLst>
    <p:sldId id="256" r:id="rId3"/>
    <p:sldId id="626" r:id="rId4"/>
    <p:sldId id="631" r:id="rId5"/>
    <p:sldId id="645" r:id="rId6"/>
    <p:sldId id="666" r:id="rId7"/>
    <p:sldId id="643" r:id="rId8"/>
    <p:sldId id="630" r:id="rId9"/>
    <p:sldId id="629" r:id="rId10"/>
    <p:sldId id="651" r:id="rId11"/>
    <p:sldId id="648" r:id="rId12"/>
    <p:sldId id="647" r:id="rId13"/>
    <p:sldId id="650" r:id="rId14"/>
    <p:sldId id="434" r:id="rId15"/>
    <p:sldId id="646" r:id="rId16"/>
    <p:sldId id="627" r:id="rId17"/>
    <p:sldId id="665" r:id="rId18"/>
    <p:sldId id="659" r:id="rId19"/>
    <p:sldId id="652" r:id="rId20"/>
    <p:sldId id="633" r:id="rId21"/>
    <p:sldId id="639" r:id="rId22"/>
    <p:sldId id="660" r:id="rId23"/>
    <p:sldId id="653" r:id="rId24"/>
    <p:sldId id="655" r:id="rId25"/>
    <p:sldId id="656" r:id="rId26"/>
    <p:sldId id="636" r:id="rId27"/>
    <p:sldId id="667" r:id="rId28"/>
    <p:sldId id="637" r:id="rId29"/>
    <p:sldId id="640" r:id="rId30"/>
    <p:sldId id="664" r:id="rId31"/>
    <p:sldId id="649" r:id="rId32"/>
    <p:sldId id="661" r:id="rId33"/>
    <p:sldId id="608" r:id="rId34"/>
    <p:sldId id="597" r:id="rId35"/>
    <p:sldId id="602" r:id="rId36"/>
    <p:sldId id="595" r:id="rId37"/>
    <p:sldId id="600" r:id="rId38"/>
    <p:sldId id="603" r:id="rId39"/>
    <p:sldId id="625" r:id="rId40"/>
    <p:sldId id="624" r:id="rId41"/>
    <p:sldId id="623" r:id="rId42"/>
    <p:sldId id="622" r:id="rId43"/>
    <p:sldId id="618" r:id="rId44"/>
    <p:sldId id="662" r:id="rId45"/>
    <p:sldId id="663" r:id="rId46"/>
    <p:sldId id="658" r:id="rId47"/>
    <p:sldId id="25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Forte" initials="JF" lastIdx="3" clrIdx="0">
    <p:extLst>
      <p:ext uri="{19B8F6BF-5375-455C-9EA6-DF929625EA0E}">
        <p15:presenceInfo xmlns:p15="http://schemas.microsoft.com/office/powerpoint/2012/main" userId="S-1-5-21-152333396-629559586-1489575960-16358" providerId="AD"/>
      </p:ext>
    </p:extLst>
  </p:cmAuthor>
  <p:cmAuthor id="2" name="Vanessa Brown" initials="VB" lastIdx="1" clrIdx="1">
    <p:extLst>
      <p:ext uri="{19B8F6BF-5375-455C-9EA6-DF929625EA0E}">
        <p15:presenceInfo xmlns:p15="http://schemas.microsoft.com/office/powerpoint/2012/main" userId="S::vbrown@studentclearinghouse.org::c2d300d2-e5a1-4e7a-b2d4-0d74f8c59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76BC"/>
    <a:srgbClr val="2AB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A4F68-C76F-4214-807D-61DB52F835C5}" v="1" dt="2021-09-22T19:24:17.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6" d="100"/>
          <a:sy n="76" d="100"/>
        </p:scale>
        <p:origin x="252" y="64"/>
      </p:cViewPr>
      <p:guideLst>
        <p:guide orient="horz" pos="2160"/>
        <p:guide pos="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Brown" userId="c2d300d2-e5a1-4e7a-b2d4-0d74f8c59fc2" providerId="ADAL" clId="{383A4F68-C76F-4214-807D-61DB52F835C5}"/>
    <pc:docChg chg="custSel modSld">
      <pc:chgData name="Vanessa Brown" userId="c2d300d2-e5a1-4e7a-b2d4-0d74f8c59fc2" providerId="ADAL" clId="{383A4F68-C76F-4214-807D-61DB52F835C5}" dt="2021-09-22T19:24:29.670" v="8" actId="20577"/>
      <pc:docMkLst>
        <pc:docMk/>
      </pc:docMkLst>
      <pc:sldChg chg="modSp mod">
        <pc:chgData name="Vanessa Brown" userId="c2d300d2-e5a1-4e7a-b2d4-0d74f8c59fc2" providerId="ADAL" clId="{383A4F68-C76F-4214-807D-61DB52F835C5}" dt="2021-09-22T19:24:29.670" v="8" actId="20577"/>
        <pc:sldMkLst>
          <pc:docMk/>
          <pc:sldMk cId="2883586646" sldId="258"/>
        </pc:sldMkLst>
        <pc:spChg chg="mod">
          <ac:chgData name="Vanessa Brown" userId="c2d300d2-e5a1-4e7a-b2d4-0d74f8c59fc2" providerId="ADAL" clId="{383A4F68-C76F-4214-807D-61DB52F835C5}" dt="2021-09-22T19:24:29.670" v="8" actId="20577"/>
          <ac:spMkLst>
            <pc:docMk/>
            <pc:sldMk cId="2883586646" sldId="258"/>
            <ac:spMk id="5" creationId="{00000000-0000-0000-0000-000000000000}"/>
          </ac:spMkLst>
        </pc:spChg>
      </pc:sldChg>
      <pc:sldChg chg="addCm modCm">
        <pc:chgData name="Vanessa Brown" userId="c2d300d2-e5a1-4e7a-b2d4-0d74f8c59fc2" providerId="ADAL" clId="{383A4F68-C76F-4214-807D-61DB52F835C5}" dt="2021-09-22T19:24:17.302" v="1"/>
        <pc:sldMkLst>
          <pc:docMk/>
          <pc:sldMk cId="2530172041" sldId="66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22T15:23:44.287" idx="1">
    <p:pos x="1998" y="3303"/>
    <p:text>Should we change the second "about" to something like "that leverage" the use of certifications.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05AD4-3758-4DAC-A9EA-47D4FA785C51}"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F73EB4D-EF0A-49DD-B2C3-D3257DB0122D}">
      <dgm:prSet phldrT="[Text]"/>
      <dgm:spPr>
        <a:solidFill>
          <a:srgbClr val="2AB29F"/>
        </a:solidFill>
      </dgm:spPr>
      <dgm:t>
        <a:bodyPr/>
        <a:lstStyle/>
        <a:p>
          <a:r>
            <a:rPr lang="en-US" dirty="0"/>
            <a:t>Visibility</a:t>
          </a:r>
        </a:p>
      </dgm:t>
    </dgm:pt>
    <dgm:pt modelId="{E5C90B28-153E-49C2-ADD4-586125877099}" type="parTrans" cxnId="{5C5B847C-6D2D-4C57-9635-1CF130350791}">
      <dgm:prSet/>
      <dgm:spPr/>
      <dgm:t>
        <a:bodyPr/>
        <a:lstStyle/>
        <a:p>
          <a:endParaRPr lang="en-US"/>
        </a:p>
      </dgm:t>
    </dgm:pt>
    <dgm:pt modelId="{960F3FC0-28A8-4BB6-84D0-33E4CA6E800A}" type="sibTrans" cxnId="{5C5B847C-6D2D-4C57-9635-1CF130350791}">
      <dgm:prSet/>
      <dgm:spPr/>
      <dgm:t>
        <a:bodyPr/>
        <a:lstStyle/>
        <a:p>
          <a:endParaRPr lang="en-US"/>
        </a:p>
      </dgm:t>
    </dgm:pt>
    <dgm:pt modelId="{16CF0235-8B64-4C44-8ACE-8FC3C3AE6F70}">
      <dgm:prSet phldrT="[Text]"/>
      <dgm:spPr/>
      <dgm:t>
        <a:bodyPr/>
        <a:lstStyle/>
        <a:p>
          <a:r>
            <a:rPr lang="en-US" dirty="0"/>
            <a:t>Credibility</a:t>
          </a:r>
        </a:p>
      </dgm:t>
    </dgm:pt>
    <dgm:pt modelId="{6C6A017C-3C9C-4E35-B8BE-2A09847825B8}" type="parTrans" cxnId="{2F29CFD2-2601-4EE9-ACB4-294D103764EE}">
      <dgm:prSet/>
      <dgm:spPr/>
      <dgm:t>
        <a:bodyPr/>
        <a:lstStyle/>
        <a:p>
          <a:endParaRPr lang="en-US"/>
        </a:p>
      </dgm:t>
    </dgm:pt>
    <dgm:pt modelId="{029813E7-6E01-4734-A9D9-C0C0D810D6C3}" type="sibTrans" cxnId="{2F29CFD2-2601-4EE9-ACB4-294D103764EE}">
      <dgm:prSet/>
      <dgm:spPr/>
      <dgm:t>
        <a:bodyPr/>
        <a:lstStyle/>
        <a:p>
          <a:endParaRPr lang="en-US"/>
        </a:p>
      </dgm:t>
    </dgm:pt>
    <dgm:pt modelId="{C5D49E6F-9488-4E54-98CB-6748B865B79F}">
      <dgm:prSet phldrT="[Text]"/>
      <dgm:spPr>
        <a:solidFill>
          <a:srgbClr val="0C76BC"/>
        </a:solidFill>
      </dgm:spPr>
      <dgm:t>
        <a:bodyPr/>
        <a:lstStyle/>
        <a:p>
          <a:r>
            <a:rPr lang="en-US" dirty="0"/>
            <a:t>Strategic Planning</a:t>
          </a:r>
        </a:p>
      </dgm:t>
    </dgm:pt>
    <dgm:pt modelId="{78165B93-B2BE-48CA-9C4C-2AC1FC955965}" type="parTrans" cxnId="{A52118D5-ED1A-4566-A1F0-47DE0A56CFB1}">
      <dgm:prSet/>
      <dgm:spPr/>
      <dgm:t>
        <a:bodyPr/>
        <a:lstStyle/>
        <a:p>
          <a:endParaRPr lang="en-US"/>
        </a:p>
      </dgm:t>
    </dgm:pt>
    <dgm:pt modelId="{E4BEE87D-F89C-46DB-BA85-51EEC9F05C4C}" type="sibTrans" cxnId="{A52118D5-ED1A-4566-A1F0-47DE0A56CFB1}">
      <dgm:prSet/>
      <dgm:spPr/>
      <dgm:t>
        <a:bodyPr/>
        <a:lstStyle/>
        <a:p>
          <a:endParaRPr lang="en-US"/>
        </a:p>
      </dgm:t>
    </dgm:pt>
    <dgm:pt modelId="{8ABADA41-1B06-4DF9-BD3D-B9243E4D82CA}">
      <dgm:prSet phldrT="[Text]"/>
      <dgm:spPr>
        <a:solidFill>
          <a:srgbClr val="7030A0"/>
        </a:solidFill>
      </dgm:spPr>
      <dgm:t>
        <a:bodyPr/>
        <a:lstStyle/>
        <a:p>
          <a:r>
            <a:rPr lang="en-US" dirty="0"/>
            <a:t>Marketing</a:t>
          </a:r>
        </a:p>
      </dgm:t>
    </dgm:pt>
    <dgm:pt modelId="{3002481A-B13D-4632-8058-14D1857BDBE8}" type="parTrans" cxnId="{E99EC55E-D1E7-4176-9B5B-8A467431D153}">
      <dgm:prSet/>
      <dgm:spPr/>
      <dgm:t>
        <a:bodyPr/>
        <a:lstStyle/>
        <a:p>
          <a:endParaRPr lang="en-US"/>
        </a:p>
      </dgm:t>
    </dgm:pt>
    <dgm:pt modelId="{145E914D-09D2-4EFE-BD76-164F3090C038}" type="sibTrans" cxnId="{E99EC55E-D1E7-4176-9B5B-8A467431D153}">
      <dgm:prSet/>
      <dgm:spPr/>
      <dgm:t>
        <a:bodyPr/>
        <a:lstStyle/>
        <a:p>
          <a:endParaRPr lang="en-US"/>
        </a:p>
      </dgm:t>
    </dgm:pt>
    <dgm:pt modelId="{7B66FB40-795A-40A4-9265-B9DF10377310}">
      <dgm:prSet phldrT="[Text]"/>
      <dgm:spPr>
        <a:solidFill>
          <a:schemeClr val="accent2"/>
        </a:solidFill>
      </dgm:spPr>
      <dgm:t>
        <a:bodyPr/>
        <a:lstStyle/>
        <a:p>
          <a:r>
            <a:rPr lang="en-US" dirty="0"/>
            <a:t>Career Pathways</a:t>
          </a:r>
        </a:p>
      </dgm:t>
    </dgm:pt>
    <dgm:pt modelId="{23B85772-BC81-49A7-8B38-AC7E562CAEFC}" type="parTrans" cxnId="{7DEF0262-D04F-4588-B062-1242DE8552A8}">
      <dgm:prSet/>
      <dgm:spPr/>
      <dgm:t>
        <a:bodyPr/>
        <a:lstStyle/>
        <a:p>
          <a:endParaRPr lang="en-US"/>
        </a:p>
      </dgm:t>
    </dgm:pt>
    <dgm:pt modelId="{114AC97F-5528-44DC-897B-2500B1237EBD}" type="sibTrans" cxnId="{7DEF0262-D04F-4588-B062-1242DE8552A8}">
      <dgm:prSet/>
      <dgm:spPr/>
      <dgm:t>
        <a:bodyPr/>
        <a:lstStyle/>
        <a:p>
          <a:endParaRPr lang="en-US"/>
        </a:p>
      </dgm:t>
    </dgm:pt>
    <dgm:pt modelId="{C7D2017E-DBE9-45F2-9A58-43B7377F63F6}" type="pres">
      <dgm:prSet presAssocID="{7C305AD4-3758-4DAC-A9EA-47D4FA785C51}" presName="Name0" presStyleCnt="0">
        <dgm:presLayoutVars>
          <dgm:dir/>
          <dgm:resizeHandles val="exact"/>
        </dgm:presLayoutVars>
      </dgm:prSet>
      <dgm:spPr/>
    </dgm:pt>
    <dgm:pt modelId="{53167538-FC54-482A-9C6E-2D6A63058F20}" type="pres">
      <dgm:prSet presAssocID="{CF73EB4D-EF0A-49DD-B2C3-D3257DB0122D}" presName="node" presStyleLbl="node1" presStyleIdx="0" presStyleCnt="5">
        <dgm:presLayoutVars>
          <dgm:bulletEnabled val="1"/>
        </dgm:presLayoutVars>
      </dgm:prSet>
      <dgm:spPr/>
    </dgm:pt>
    <dgm:pt modelId="{C729A4A7-CB5F-4D13-A1A6-1FEAA3B29735}" type="pres">
      <dgm:prSet presAssocID="{960F3FC0-28A8-4BB6-84D0-33E4CA6E800A}" presName="sibTrans" presStyleCnt="0"/>
      <dgm:spPr/>
    </dgm:pt>
    <dgm:pt modelId="{3B6DA359-C70B-47B9-8267-6AAF9B7DC935}" type="pres">
      <dgm:prSet presAssocID="{16CF0235-8B64-4C44-8ACE-8FC3C3AE6F70}" presName="node" presStyleLbl="node1" presStyleIdx="1" presStyleCnt="5">
        <dgm:presLayoutVars>
          <dgm:bulletEnabled val="1"/>
        </dgm:presLayoutVars>
      </dgm:prSet>
      <dgm:spPr/>
    </dgm:pt>
    <dgm:pt modelId="{760DF3B5-6E08-4EDD-ADAE-B7D9F7416230}" type="pres">
      <dgm:prSet presAssocID="{029813E7-6E01-4734-A9D9-C0C0D810D6C3}" presName="sibTrans" presStyleCnt="0"/>
      <dgm:spPr/>
    </dgm:pt>
    <dgm:pt modelId="{4C14E441-1D1E-42C5-BC0D-DB9F2FDD37EE}" type="pres">
      <dgm:prSet presAssocID="{C5D49E6F-9488-4E54-98CB-6748B865B79F}" presName="node" presStyleLbl="node1" presStyleIdx="2" presStyleCnt="5" custLinFactNeighborY="1563">
        <dgm:presLayoutVars>
          <dgm:bulletEnabled val="1"/>
        </dgm:presLayoutVars>
      </dgm:prSet>
      <dgm:spPr/>
    </dgm:pt>
    <dgm:pt modelId="{7E1AEFFD-49FC-4DF1-B4EB-1E3D38DA7DB0}" type="pres">
      <dgm:prSet presAssocID="{E4BEE87D-F89C-46DB-BA85-51EEC9F05C4C}" presName="sibTrans" presStyleCnt="0"/>
      <dgm:spPr/>
    </dgm:pt>
    <dgm:pt modelId="{A1DD3BFD-D07C-48B3-990C-7318121836CE}" type="pres">
      <dgm:prSet presAssocID="{8ABADA41-1B06-4DF9-BD3D-B9243E4D82CA}" presName="node" presStyleLbl="node1" presStyleIdx="3" presStyleCnt="5" custLinFactNeighborY="1563">
        <dgm:presLayoutVars>
          <dgm:bulletEnabled val="1"/>
        </dgm:presLayoutVars>
      </dgm:prSet>
      <dgm:spPr/>
    </dgm:pt>
    <dgm:pt modelId="{93C55952-1CE5-430D-93D1-7676FA6699A8}" type="pres">
      <dgm:prSet presAssocID="{145E914D-09D2-4EFE-BD76-164F3090C038}" presName="sibTrans" presStyleCnt="0"/>
      <dgm:spPr/>
    </dgm:pt>
    <dgm:pt modelId="{C2FF9598-4993-4AD2-AB46-14258FF0ACCE}" type="pres">
      <dgm:prSet presAssocID="{7B66FB40-795A-40A4-9265-B9DF10377310}" presName="node" presStyleLbl="node1" presStyleIdx="4" presStyleCnt="5">
        <dgm:presLayoutVars>
          <dgm:bulletEnabled val="1"/>
        </dgm:presLayoutVars>
      </dgm:prSet>
      <dgm:spPr/>
    </dgm:pt>
  </dgm:ptLst>
  <dgm:cxnLst>
    <dgm:cxn modelId="{669BC10D-8129-4551-90E4-EBAB35F2665A}" type="presOf" srcId="{C5D49E6F-9488-4E54-98CB-6748B865B79F}" destId="{4C14E441-1D1E-42C5-BC0D-DB9F2FDD37EE}" srcOrd="0" destOrd="0" presId="urn:microsoft.com/office/officeart/2005/8/layout/hList6"/>
    <dgm:cxn modelId="{A43C8F1C-8767-4A8C-A350-C0F4051B17BB}" type="presOf" srcId="{16CF0235-8B64-4C44-8ACE-8FC3C3AE6F70}" destId="{3B6DA359-C70B-47B9-8267-6AAF9B7DC935}" srcOrd="0" destOrd="0" presId="urn:microsoft.com/office/officeart/2005/8/layout/hList6"/>
    <dgm:cxn modelId="{E99EC55E-D1E7-4176-9B5B-8A467431D153}" srcId="{7C305AD4-3758-4DAC-A9EA-47D4FA785C51}" destId="{8ABADA41-1B06-4DF9-BD3D-B9243E4D82CA}" srcOrd="3" destOrd="0" parTransId="{3002481A-B13D-4632-8058-14D1857BDBE8}" sibTransId="{145E914D-09D2-4EFE-BD76-164F3090C038}"/>
    <dgm:cxn modelId="{7DEF0262-D04F-4588-B062-1242DE8552A8}" srcId="{7C305AD4-3758-4DAC-A9EA-47D4FA785C51}" destId="{7B66FB40-795A-40A4-9265-B9DF10377310}" srcOrd="4" destOrd="0" parTransId="{23B85772-BC81-49A7-8B38-AC7E562CAEFC}" sibTransId="{114AC97F-5528-44DC-897B-2500B1237EBD}"/>
    <dgm:cxn modelId="{D88C6E52-D97D-42CD-88A9-CE97363A1663}" type="presOf" srcId="{CF73EB4D-EF0A-49DD-B2C3-D3257DB0122D}" destId="{53167538-FC54-482A-9C6E-2D6A63058F20}" srcOrd="0" destOrd="0" presId="urn:microsoft.com/office/officeart/2005/8/layout/hList6"/>
    <dgm:cxn modelId="{5C5B847C-6D2D-4C57-9635-1CF130350791}" srcId="{7C305AD4-3758-4DAC-A9EA-47D4FA785C51}" destId="{CF73EB4D-EF0A-49DD-B2C3-D3257DB0122D}" srcOrd="0" destOrd="0" parTransId="{E5C90B28-153E-49C2-ADD4-586125877099}" sibTransId="{960F3FC0-28A8-4BB6-84D0-33E4CA6E800A}"/>
    <dgm:cxn modelId="{6D533DB0-99FE-4BCD-87AF-9387DC7F688C}" type="presOf" srcId="{8ABADA41-1B06-4DF9-BD3D-B9243E4D82CA}" destId="{A1DD3BFD-D07C-48B3-990C-7318121836CE}" srcOrd="0" destOrd="0" presId="urn:microsoft.com/office/officeart/2005/8/layout/hList6"/>
    <dgm:cxn modelId="{2F29CFD2-2601-4EE9-ACB4-294D103764EE}" srcId="{7C305AD4-3758-4DAC-A9EA-47D4FA785C51}" destId="{16CF0235-8B64-4C44-8ACE-8FC3C3AE6F70}" srcOrd="1" destOrd="0" parTransId="{6C6A017C-3C9C-4E35-B8BE-2A09847825B8}" sibTransId="{029813E7-6E01-4734-A9D9-C0C0D810D6C3}"/>
    <dgm:cxn modelId="{A52118D5-ED1A-4566-A1F0-47DE0A56CFB1}" srcId="{7C305AD4-3758-4DAC-A9EA-47D4FA785C51}" destId="{C5D49E6F-9488-4E54-98CB-6748B865B79F}" srcOrd="2" destOrd="0" parTransId="{78165B93-B2BE-48CA-9C4C-2AC1FC955965}" sibTransId="{E4BEE87D-F89C-46DB-BA85-51EEC9F05C4C}"/>
    <dgm:cxn modelId="{0691D0F3-185E-447E-8FA7-692BD625A35F}" type="presOf" srcId="{7B66FB40-795A-40A4-9265-B9DF10377310}" destId="{C2FF9598-4993-4AD2-AB46-14258FF0ACCE}" srcOrd="0" destOrd="0" presId="urn:microsoft.com/office/officeart/2005/8/layout/hList6"/>
    <dgm:cxn modelId="{21FF4BF5-789D-409D-91D4-33FBA8A66C55}" type="presOf" srcId="{7C305AD4-3758-4DAC-A9EA-47D4FA785C51}" destId="{C7D2017E-DBE9-45F2-9A58-43B7377F63F6}" srcOrd="0" destOrd="0" presId="urn:microsoft.com/office/officeart/2005/8/layout/hList6"/>
    <dgm:cxn modelId="{78183984-8915-469F-B1B9-74847A5C24FA}" type="presParOf" srcId="{C7D2017E-DBE9-45F2-9A58-43B7377F63F6}" destId="{53167538-FC54-482A-9C6E-2D6A63058F20}" srcOrd="0" destOrd="0" presId="urn:microsoft.com/office/officeart/2005/8/layout/hList6"/>
    <dgm:cxn modelId="{85A61318-7EB4-490A-8DCD-6FD90D2B0927}" type="presParOf" srcId="{C7D2017E-DBE9-45F2-9A58-43B7377F63F6}" destId="{C729A4A7-CB5F-4D13-A1A6-1FEAA3B29735}" srcOrd="1" destOrd="0" presId="urn:microsoft.com/office/officeart/2005/8/layout/hList6"/>
    <dgm:cxn modelId="{0C6F6A41-0768-4ECD-BA04-2E77E80C25C4}" type="presParOf" srcId="{C7D2017E-DBE9-45F2-9A58-43B7377F63F6}" destId="{3B6DA359-C70B-47B9-8267-6AAF9B7DC935}" srcOrd="2" destOrd="0" presId="urn:microsoft.com/office/officeart/2005/8/layout/hList6"/>
    <dgm:cxn modelId="{2E8158D2-525C-488F-BCCB-46FB5F706178}" type="presParOf" srcId="{C7D2017E-DBE9-45F2-9A58-43B7377F63F6}" destId="{760DF3B5-6E08-4EDD-ADAE-B7D9F7416230}" srcOrd="3" destOrd="0" presId="urn:microsoft.com/office/officeart/2005/8/layout/hList6"/>
    <dgm:cxn modelId="{9A0B45CF-4889-4CB3-BCC1-7D5D1BBB1544}" type="presParOf" srcId="{C7D2017E-DBE9-45F2-9A58-43B7377F63F6}" destId="{4C14E441-1D1E-42C5-BC0D-DB9F2FDD37EE}" srcOrd="4" destOrd="0" presId="urn:microsoft.com/office/officeart/2005/8/layout/hList6"/>
    <dgm:cxn modelId="{24AC0443-5AB7-4442-B464-4F173E2D0F59}" type="presParOf" srcId="{C7D2017E-DBE9-45F2-9A58-43B7377F63F6}" destId="{7E1AEFFD-49FC-4DF1-B4EB-1E3D38DA7DB0}" srcOrd="5" destOrd="0" presId="urn:microsoft.com/office/officeart/2005/8/layout/hList6"/>
    <dgm:cxn modelId="{41D795A9-BE2A-4D4E-BC74-41CC1F5EA4BC}" type="presParOf" srcId="{C7D2017E-DBE9-45F2-9A58-43B7377F63F6}" destId="{A1DD3BFD-D07C-48B3-990C-7318121836CE}" srcOrd="6" destOrd="0" presId="urn:microsoft.com/office/officeart/2005/8/layout/hList6"/>
    <dgm:cxn modelId="{CF900DE9-FDB5-4BAD-ABB4-C91309ED8166}" type="presParOf" srcId="{C7D2017E-DBE9-45F2-9A58-43B7377F63F6}" destId="{93C55952-1CE5-430D-93D1-7676FA6699A8}" srcOrd="7" destOrd="0" presId="urn:microsoft.com/office/officeart/2005/8/layout/hList6"/>
    <dgm:cxn modelId="{1AC8ED03-27EE-419D-90FD-BC6FEAC16F97}" type="presParOf" srcId="{C7D2017E-DBE9-45F2-9A58-43B7377F63F6}" destId="{C2FF9598-4993-4AD2-AB46-14258FF0ACC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05AD4-3758-4DAC-A9EA-47D4FA785C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F73EB4D-EF0A-49DD-B2C3-D3257DB0122D}">
      <dgm:prSet phldrT="[Text]"/>
      <dgm:spPr>
        <a:solidFill>
          <a:srgbClr val="2AB29F"/>
        </a:solidFill>
      </dgm:spPr>
      <dgm:t>
        <a:bodyPr/>
        <a:lstStyle/>
        <a:p>
          <a:r>
            <a:rPr lang="en-US" dirty="0"/>
            <a:t>Staff Resources</a:t>
          </a:r>
        </a:p>
      </dgm:t>
    </dgm:pt>
    <dgm:pt modelId="{E5C90B28-153E-49C2-ADD4-586125877099}" type="parTrans" cxnId="{5C5B847C-6D2D-4C57-9635-1CF130350791}">
      <dgm:prSet/>
      <dgm:spPr/>
      <dgm:t>
        <a:bodyPr/>
        <a:lstStyle/>
        <a:p>
          <a:endParaRPr lang="en-US"/>
        </a:p>
      </dgm:t>
    </dgm:pt>
    <dgm:pt modelId="{960F3FC0-28A8-4BB6-84D0-33E4CA6E800A}" type="sibTrans" cxnId="{5C5B847C-6D2D-4C57-9635-1CF130350791}">
      <dgm:prSet/>
      <dgm:spPr/>
      <dgm:t>
        <a:bodyPr/>
        <a:lstStyle/>
        <a:p>
          <a:endParaRPr lang="en-US"/>
        </a:p>
      </dgm:t>
    </dgm:pt>
    <dgm:pt modelId="{16CF0235-8B64-4C44-8ACE-8FC3C3AE6F70}">
      <dgm:prSet phldrT="[Text]"/>
      <dgm:spPr/>
      <dgm:t>
        <a:bodyPr/>
        <a:lstStyle/>
        <a:p>
          <a:r>
            <a:rPr lang="en-US" dirty="0"/>
            <a:t>Board Approval</a:t>
          </a:r>
        </a:p>
      </dgm:t>
    </dgm:pt>
    <dgm:pt modelId="{6C6A017C-3C9C-4E35-B8BE-2A09847825B8}" type="parTrans" cxnId="{2F29CFD2-2601-4EE9-ACB4-294D103764EE}">
      <dgm:prSet/>
      <dgm:spPr/>
      <dgm:t>
        <a:bodyPr/>
        <a:lstStyle/>
        <a:p>
          <a:endParaRPr lang="en-US"/>
        </a:p>
      </dgm:t>
    </dgm:pt>
    <dgm:pt modelId="{029813E7-6E01-4734-A9D9-C0C0D810D6C3}" type="sibTrans" cxnId="{2F29CFD2-2601-4EE9-ACB4-294D103764EE}">
      <dgm:prSet/>
      <dgm:spPr/>
      <dgm:t>
        <a:bodyPr/>
        <a:lstStyle/>
        <a:p>
          <a:endParaRPr lang="en-US"/>
        </a:p>
      </dgm:t>
    </dgm:pt>
    <dgm:pt modelId="{C5D49E6F-9488-4E54-98CB-6748B865B79F}">
      <dgm:prSet phldrT="[Text]"/>
      <dgm:spPr>
        <a:solidFill>
          <a:srgbClr val="0C76BC"/>
        </a:solidFill>
      </dgm:spPr>
      <dgm:t>
        <a:bodyPr/>
        <a:lstStyle/>
        <a:p>
          <a:r>
            <a:rPr lang="en-US" dirty="0"/>
            <a:t>Data Security and Privacy</a:t>
          </a:r>
        </a:p>
      </dgm:t>
    </dgm:pt>
    <dgm:pt modelId="{78165B93-B2BE-48CA-9C4C-2AC1FC955965}" type="parTrans" cxnId="{A52118D5-ED1A-4566-A1F0-47DE0A56CFB1}">
      <dgm:prSet/>
      <dgm:spPr/>
      <dgm:t>
        <a:bodyPr/>
        <a:lstStyle/>
        <a:p>
          <a:endParaRPr lang="en-US"/>
        </a:p>
      </dgm:t>
    </dgm:pt>
    <dgm:pt modelId="{E4BEE87D-F89C-46DB-BA85-51EEC9F05C4C}" type="sibTrans" cxnId="{A52118D5-ED1A-4566-A1F0-47DE0A56CFB1}">
      <dgm:prSet/>
      <dgm:spPr/>
      <dgm:t>
        <a:bodyPr/>
        <a:lstStyle/>
        <a:p>
          <a:endParaRPr lang="en-US"/>
        </a:p>
      </dgm:t>
    </dgm:pt>
    <dgm:pt modelId="{9AC2CCD2-80A3-456F-9C62-F3CFB4C04B5C}">
      <dgm:prSet phldrT="[Text]"/>
      <dgm:spPr>
        <a:solidFill>
          <a:srgbClr val="7030A0"/>
        </a:solidFill>
      </dgm:spPr>
      <dgm:t>
        <a:bodyPr/>
        <a:lstStyle/>
        <a:p>
          <a:r>
            <a:rPr lang="en-US" dirty="0"/>
            <a:t>Data Collection</a:t>
          </a:r>
        </a:p>
      </dgm:t>
    </dgm:pt>
    <dgm:pt modelId="{87DDC956-C0E4-414D-81A5-E7A7BD10576B}" type="parTrans" cxnId="{A9F0C523-BD81-452F-AD3B-C6339579F492}">
      <dgm:prSet/>
      <dgm:spPr/>
      <dgm:t>
        <a:bodyPr/>
        <a:lstStyle/>
        <a:p>
          <a:endParaRPr lang="en-US"/>
        </a:p>
      </dgm:t>
    </dgm:pt>
    <dgm:pt modelId="{FDFB8FD2-B759-4B45-944B-25544D11501D}" type="sibTrans" cxnId="{A9F0C523-BD81-452F-AD3B-C6339579F492}">
      <dgm:prSet/>
      <dgm:spPr/>
      <dgm:t>
        <a:bodyPr/>
        <a:lstStyle/>
        <a:p>
          <a:endParaRPr lang="en-US"/>
        </a:p>
      </dgm:t>
    </dgm:pt>
    <dgm:pt modelId="{423F46D3-1DB8-472E-900E-290ADD64515C}">
      <dgm:prSet phldrT="[Text]"/>
      <dgm:spPr>
        <a:solidFill>
          <a:schemeClr val="accent2"/>
        </a:solidFill>
      </dgm:spPr>
      <dgm:t>
        <a:bodyPr/>
        <a:lstStyle/>
        <a:p>
          <a:r>
            <a:rPr lang="en-US" dirty="0"/>
            <a:t>Accreditation</a:t>
          </a:r>
        </a:p>
      </dgm:t>
    </dgm:pt>
    <dgm:pt modelId="{43E8EFED-1D47-4460-B1E3-38FEF410CF12}" type="parTrans" cxnId="{8EE92D7C-DC91-4584-901F-5E2BA636A40A}">
      <dgm:prSet/>
      <dgm:spPr/>
      <dgm:t>
        <a:bodyPr/>
        <a:lstStyle/>
        <a:p>
          <a:endParaRPr lang="en-US"/>
        </a:p>
      </dgm:t>
    </dgm:pt>
    <dgm:pt modelId="{D7D255A3-C478-4BD1-AA36-CAE6DC461BFE}" type="sibTrans" cxnId="{8EE92D7C-DC91-4584-901F-5E2BA636A40A}">
      <dgm:prSet/>
      <dgm:spPr/>
      <dgm:t>
        <a:bodyPr/>
        <a:lstStyle/>
        <a:p>
          <a:endParaRPr lang="en-US"/>
        </a:p>
      </dgm:t>
    </dgm:pt>
    <dgm:pt modelId="{47E47CE8-2A94-45A1-8082-C9719C39D3C4}">
      <dgm:prSet phldrT="[Text]"/>
      <dgm:spPr>
        <a:solidFill>
          <a:schemeClr val="accent4"/>
        </a:solidFill>
      </dgm:spPr>
      <dgm:t>
        <a:bodyPr/>
        <a:lstStyle/>
        <a:p>
          <a:r>
            <a:rPr lang="en-US" dirty="0"/>
            <a:t>Technology</a:t>
          </a:r>
        </a:p>
      </dgm:t>
    </dgm:pt>
    <dgm:pt modelId="{6F2A1A2D-4CCC-4CD9-AF26-C771CCBAF386}" type="parTrans" cxnId="{4C4FCEB9-C444-4204-96B6-31E065E11DFA}">
      <dgm:prSet/>
      <dgm:spPr/>
      <dgm:t>
        <a:bodyPr/>
        <a:lstStyle/>
        <a:p>
          <a:endParaRPr lang="en-US"/>
        </a:p>
      </dgm:t>
    </dgm:pt>
    <dgm:pt modelId="{35751617-A1A7-4E82-9569-FEC573BCAA5E}" type="sibTrans" cxnId="{4C4FCEB9-C444-4204-96B6-31E065E11DFA}">
      <dgm:prSet/>
      <dgm:spPr/>
      <dgm:t>
        <a:bodyPr/>
        <a:lstStyle/>
        <a:p>
          <a:endParaRPr lang="en-US"/>
        </a:p>
      </dgm:t>
    </dgm:pt>
    <dgm:pt modelId="{33C58AB2-5774-4AD1-BB65-D58F619911FF}" type="pres">
      <dgm:prSet presAssocID="{7C305AD4-3758-4DAC-A9EA-47D4FA785C51}" presName="diagram" presStyleCnt="0">
        <dgm:presLayoutVars>
          <dgm:dir/>
          <dgm:resizeHandles val="exact"/>
        </dgm:presLayoutVars>
      </dgm:prSet>
      <dgm:spPr/>
    </dgm:pt>
    <dgm:pt modelId="{D1D2BBFC-49F0-49F8-9DAF-44699F2B7BF6}" type="pres">
      <dgm:prSet presAssocID="{CF73EB4D-EF0A-49DD-B2C3-D3257DB0122D}" presName="node" presStyleLbl="node1" presStyleIdx="0" presStyleCnt="6">
        <dgm:presLayoutVars>
          <dgm:bulletEnabled val="1"/>
        </dgm:presLayoutVars>
      </dgm:prSet>
      <dgm:spPr/>
    </dgm:pt>
    <dgm:pt modelId="{D4A21FC6-A0C1-4E23-B2A2-C851FDDAADBF}" type="pres">
      <dgm:prSet presAssocID="{960F3FC0-28A8-4BB6-84D0-33E4CA6E800A}" presName="sibTrans" presStyleCnt="0"/>
      <dgm:spPr/>
    </dgm:pt>
    <dgm:pt modelId="{C05F1228-0BCD-4A7D-9432-A69061A9DCAC}" type="pres">
      <dgm:prSet presAssocID="{16CF0235-8B64-4C44-8ACE-8FC3C3AE6F70}" presName="node" presStyleLbl="node1" presStyleIdx="1" presStyleCnt="6" custLinFactNeighborY="-631">
        <dgm:presLayoutVars>
          <dgm:bulletEnabled val="1"/>
        </dgm:presLayoutVars>
      </dgm:prSet>
      <dgm:spPr/>
    </dgm:pt>
    <dgm:pt modelId="{85E34C9A-45B1-40B6-8435-22D1F74A0FBC}" type="pres">
      <dgm:prSet presAssocID="{029813E7-6E01-4734-A9D9-C0C0D810D6C3}" presName="sibTrans" presStyleCnt="0"/>
      <dgm:spPr/>
    </dgm:pt>
    <dgm:pt modelId="{91BF9786-95AE-48E8-B9D0-026B89DEAB1C}" type="pres">
      <dgm:prSet presAssocID="{C5D49E6F-9488-4E54-98CB-6748B865B79F}" presName="node" presStyleLbl="node1" presStyleIdx="2" presStyleCnt="6">
        <dgm:presLayoutVars>
          <dgm:bulletEnabled val="1"/>
        </dgm:presLayoutVars>
      </dgm:prSet>
      <dgm:spPr/>
    </dgm:pt>
    <dgm:pt modelId="{9BD73889-E754-42E7-BF27-7F56DDA76C33}" type="pres">
      <dgm:prSet presAssocID="{E4BEE87D-F89C-46DB-BA85-51EEC9F05C4C}" presName="sibTrans" presStyleCnt="0"/>
      <dgm:spPr/>
    </dgm:pt>
    <dgm:pt modelId="{AB389BB1-84FE-41F2-82E1-8EC4FB6E1055}" type="pres">
      <dgm:prSet presAssocID="{9AC2CCD2-80A3-456F-9C62-F3CFB4C04B5C}" presName="node" presStyleLbl="node1" presStyleIdx="3" presStyleCnt="6">
        <dgm:presLayoutVars>
          <dgm:bulletEnabled val="1"/>
        </dgm:presLayoutVars>
      </dgm:prSet>
      <dgm:spPr/>
    </dgm:pt>
    <dgm:pt modelId="{26B71BC0-A19A-449C-A617-62E20CF66ED1}" type="pres">
      <dgm:prSet presAssocID="{FDFB8FD2-B759-4B45-944B-25544D11501D}" presName="sibTrans" presStyleCnt="0"/>
      <dgm:spPr/>
    </dgm:pt>
    <dgm:pt modelId="{D49F7737-2E1E-48A3-BA80-AA76630456D5}" type="pres">
      <dgm:prSet presAssocID="{423F46D3-1DB8-472E-900E-290ADD64515C}" presName="node" presStyleLbl="node1" presStyleIdx="4" presStyleCnt="6">
        <dgm:presLayoutVars>
          <dgm:bulletEnabled val="1"/>
        </dgm:presLayoutVars>
      </dgm:prSet>
      <dgm:spPr/>
    </dgm:pt>
    <dgm:pt modelId="{BEFAAECD-C9B7-469D-8E2C-C50C8FA1B68F}" type="pres">
      <dgm:prSet presAssocID="{D7D255A3-C478-4BD1-AA36-CAE6DC461BFE}" presName="sibTrans" presStyleCnt="0"/>
      <dgm:spPr/>
    </dgm:pt>
    <dgm:pt modelId="{FBDD7E6A-16DF-48AC-BFB8-F3EEA5B1EE05}" type="pres">
      <dgm:prSet presAssocID="{47E47CE8-2A94-45A1-8082-C9719C39D3C4}" presName="node" presStyleLbl="node1" presStyleIdx="5" presStyleCnt="6">
        <dgm:presLayoutVars>
          <dgm:bulletEnabled val="1"/>
        </dgm:presLayoutVars>
      </dgm:prSet>
      <dgm:spPr/>
    </dgm:pt>
  </dgm:ptLst>
  <dgm:cxnLst>
    <dgm:cxn modelId="{14CDA108-E5B9-4581-B50F-A129E6186A8A}" type="presOf" srcId="{7C305AD4-3758-4DAC-A9EA-47D4FA785C51}" destId="{33C58AB2-5774-4AD1-BB65-D58F619911FF}" srcOrd="0" destOrd="0" presId="urn:microsoft.com/office/officeart/2005/8/layout/default"/>
    <dgm:cxn modelId="{ABA9FD1E-4DFC-4439-A7C2-C670A0BBE591}" type="presOf" srcId="{47E47CE8-2A94-45A1-8082-C9719C39D3C4}" destId="{FBDD7E6A-16DF-48AC-BFB8-F3EEA5B1EE05}" srcOrd="0" destOrd="0" presId="urn:microsoft.com/office/officeart/2005/8/layout/default"/>
    <dgm:cxn modelId="{A9F0C523-BD81-452F-AD3B-C6339579F492}" srcId="{7C305AD4-3758-4DAC-A9EA-47D4FA785C51}" destId="{9AC2CCD2-80A3-456F-9C62-F3CFB4C04B5C}" srcOrd="3" destOrd="0" parTransId="{87DDC956-C0E4-414D-81A5-E7A7BD10576B}" sibTransId="{FDFB8FD2-B759-4B45-944B-25544D11501D}"/>
    <dgm:cxn modelId="{9E29AA43-799A-4731-8833-A6ACC06E4FC0}" type="presOf" srcId="{423F46D3-1DB8-472E-900E-290ADD64515C}" destId="{D49F7737-2E1E-48A3-BA80-AA76630456D5}" srcOrd="0" destOrd="0" presId="urn:microsoft.com/office/officeart/2005/8/layout/default"/>
    <dgm:cxn modelId="{CDA61B69-6195-4B8C-AA55-0CAD90E6EE17}" type="presOf" srcId="{C5D49E6F-9488-4E54-98CB-6748B865B79F}" destId="{91BF9786-95AE-48E8-B9D0-026B89DEAB1C}" srcOrd="0" destOrd="0" presId="urn:microsoft.com/office/officeart/2005/8/layout/default"/>
    <dgm:cxn modelId="{159C614E-74BE-4E5F-AC5B-C02532FD17EC}" type="presOf" srcId="{16CF0235-8B64-4C44-8ACE-8FC3C3AE6F70}" destId="{C05F1228-0BCD-4A7D-9432-A69061A9DCAC}" srcOrd="0" destOrd="0" presId="urn:microsoft.com/office/officeart/2005/8/layout/default"/>
    <dgm:cxn modelId="{8EE92D7C-DC91-4584-901F-5E2BA636A40A}" srcId="{7C305AD4-3758-4DAC-A9EA-47D4FA785C51}" destId="{423F46D3-1DB8-472E-900E-290ADD64515C}" srcOrd="4" destOrd="0" parTransId="{43E8EFED-1D47-4460-B1E3-38FEF410CF12}" sibTransId="{D7D255A3-C478-4BD1-AA36-CAE6DC461BFE}"/>
    <dgm:cxn modelId="{5C5B847C-6D2D-4C57-9635-1CF130350791}" srcId="{7C305AD4-3758-4DAC-A9EA-47D4FA785C51}" destId="{CF73EB4D-EF0A-49DD-B2C3-D3257DB0122D}" srcOrd="0" destOrd="0" parTransId="{E5C90B28-153E-49C2-ADD4-586125877099}" sibTransId="{960F3FC0-28A8-4BB6-84D0-33E4CA6E800A}"/>
    <dgm:cxn modelId="{938BDD94-50A4-4945-9FAB-AA5E2550EA95}" type="presOf" srcId="{CF73EB4D-EF0A-49DD-B2C3-D3257DB0122D}" destId="{D1D2BBFC-49F0-49F8-9DAF-44699F2B7BF6}" srcOrd="0" destOrd="0" presId="urn:microsoft.com/office/officeart/2005/8/layout/default"/>
    <dgm:cxn modelId="{4C4FCEB9-C444-4204-96B6-31E065E11DFA}" srcId="{7C305AD4-3758-4DAC-A9EA-47D4FA785C51}" destId="{47E47CE8-2A94-45A1-8082-C9719C39D3C4}" srcOrd="5" destOrd="0" parTransId="{6F2A1A2D-4CCC-4CD9-AF26-C771CCBAF386}" sibTransId="{35751617-A1A7-4E82-9569-FEC573BCAA5E}"/>
    <dgm:cxn modelId="{A61ED6BB-BF8A-4E62-B788-81C5576E06BB}" type="presOf" srcId="{9AC2CCD2-80A3-456F-9C62-F3CFB4C04B5C}" destId="{AB389BB1-84FE-41F2-82E1-8EC4FB6E1055}" srcOrd="0" destOrd="0" presId="urn:microsoft.com/office/officeart/2005/8/layout/default"/>
    <dgm:cxn modelId="{2F29CFD2-2601-4EE9-ACB4-294D103764EE}" srcId="{7C305AD4-3758-4DAC-A9EA-47D4FA785C51}" destId="{16CF0235-8B64-4C44-8ACE-8FC3C3AE6F70}" srcOrd="1" destOrd="0" parTransId="{6C6A017C-3C9C-4E35-B8BE-2A09847825B8}" sibTransId="{029813E7-6E01-4734-A9D9-C0C0D810D6C3}"/>
    <dgm:cxn modelId="{A52118D5-ED1A-4566-A1F0-47DE0A56CFB1}" srcId="{7C305AD4-3758-4DAC-A9EA-47D4FA785C51}" destId="{C5D49E6F-9488-4E54-98CB-6748B865B79F}" srcOrd="2" destOrd="0" parTransId="{78165B93-B2BE-48CA-9C4C-2AC1FC955965}" sibTransId="{E4BEE87D-F89C-46DB-BA85-51EEC9F05C4C}"/>
    <dgm:cxn modelId="{037EAE95-6C5B-4FA9-BF3D-B766079EFC6D}" type="presParOf" srcId="{33C58AB2-5774-4AD1-BB65-D58F619911FF}" destId="{D1D2BBFC-49F0-49F8-9DAF-44699F2B7BF6}" srcOrd="0" destOrd="0" presId="urn:microsoft.com/office/officeart/2005/8/layout/default"/>
    <dgm:cxn modelId="{95BA4B28-8D1B-490F-B674-844FA092F364}" type="presParOf" srcId="{33C58AB2-5774-4AD1-BB65-D58F619911FF}" destId="{D4A21FC6-A0C1-4E23-B2A2-C851FDDAADBF}" srcOrd="1" destOrd="0" presId="urn:microsoft.com/office/officeart/2005/8/layout/default"/>
    <dgm:cxn modelId="{E01B0481-3F54-4EC4-A07C-E44155366F3F}" type="presParOf" srcId="{33C58AB2-5774-4AD1-BB65-D58F619911FF}" destId="{C05F1228-0BCD-4A7D-9432-A69061A9DCAC}" srcOrd="2" destOrd="0" presId="urn:microsoft.com/office/officeart/2005/8/layout/default"/>
    <dgm:cxn modelId="{6E07FFD9-5209-40B8-A3D0-458F25FBB259}" type="presParOf" srcId="{33C58AB2-5774-4AD1-BB65-D58F619911FF}" destId="{85E34C9A-45B1-40B6-8435-22D1F74A0FBC}" srcOrd="3" destOrd="0" presId="urn:microsoft.com/office/officeart/2005/8/layout/default"/>
    <dgm:cxn modelId="{C1DFCA35-682B-4DFE-9E18-46CC301BF054}" type="presParOf" srcId="{33C58AB2-5774-4AD1-BB65-D58F619911FF}" destId="{91BF9786-95AE-48E8-B9D0-026B89DEAB1C}" srcOrd="4" destOrd="0" presId="urn:microsoft.com/office/officeart/2005/8/layout/default"/>
    <dgm:cxn modelId="{34D1475D-E328-4E38-8F92-33419746014A}" type="presParOf" srcId="{33C58AB2-5774-4AD1-BB65-D58F619911FF}" destId="{9BD73889-E754-42E7-BF27-7F56DDA76C33}" srcOrd="5" destOrd="0" presId="urn:microsoft.com/office/officeart/2005/8/layout/default"/>
    <dgm:cxn modelId="{6B32DE2F-7327-424D-B79E-240677EF7866}" type="presParOf" srcId="{33C58AB2-5774-4AD1-BB65-D58F619911FF}" destId="{AB389BB1-84FE-41F2-82E1-8EC4FB6E1055}" srcOrd="6" destOrd="0" presId="urn:microsoft.com/office/officeart/2005/8/layout/default"/>
    <dgm:cxn modelId="{15EE789F-FB51-4F59-A2EE-63877F4B9B5C}" type="presParOf" srcId="{33C58AB2-5774-4AD1-BB65-D58F619911FF}" destId="{26B71BC0-A19A-449C-A617-62E20CF66ED1}" srcOrd="7" destOrd="0" presId="urn:microsoft.com/office/officeart/2005/8/layout/default"/>
    <dgm:cxn modelId="{5F83ECAC-114A-4D2E-96DD-F21615175B25}" type="presParOf" srcId="{33C58AB2-5774-4AD1-BB65-D58F619911FF}" destId="{D49F7737-2E1E-48A3-BA80-AA76630456D5}" srcOrd="8" destOrd="0" presId="urn:microsoft.com/office/officeart/2005/8/layout/default"/>
    <dgm:cxn modelId="{73788259-FC16-4229-97E3-E4F526EB0A83}" type="presParOf" srcId="{33C58AB2-5774-4AD1-BB65-D58F619911FF}" destId="{BEFAAECD-C9B7-469D-8E2C-C50C8FA1B68F}" srcOrd="9" destOrd="0" presId="urn:microsoft.com/office/officeart/2005/8/layout/default"/>
    <dgm:cxn modelId="{A484E6ED-C8C5-4253-9039-8B29C2FAEAD1}" type="presParOf" srcId="{33C58AB2-5774-4AD1-BB65-D58F619911FF}" destId="{FBDD7E6A-16DF-48AC-BFB8-F3EEA5B1EE0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67538-FC54-482A-9C6E-2D6A63058F20}">
      <dsp:nvSpPr>
        <dsp:cNvPr id="0" name=""/>
        <dsp:cNvSpPr/>
      </dsp:nvSpPr>
      <dsp:spPr>
        <a:xfrm rot="16200000">
          <a:off x="-1616974" y="1620506"/>
          <a:ext cx="4480169" cy="1239156"/>
        </a:xfrm>
        <a:prstGeom prst="flowChartManualOperation">
          <a:avLst/>
        </a:prstGeom>
        <a:solidFill>
          <a:srgbClr val="2AB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Visibility</a:t>
          </a:r>
        </a:p>
      </dsp:txBody>
      <dsp:txXfrm rot="5400000">
        <a:off x="3532" y="896034"/>
        <a:ext cx="1239156" cy="2688101"/>
      </dsp:txXfrm>
    </dsp:sp>
    <dsp:sp modelId="{3B6DA359-C70B-47B9-8267-6AAF9B7DC935}">
      <dsp:nvSpPr>
        <dsp:cNvPr id="0" name=""/>
        <dsp:cNvSpPr/>
      </dsp:nvSpPr>
      <dsp:spPr>
        <a:xfrm rot="16200000">
          <a:off x="-284881" y="1620506"/>
          <a:ext cx="4480169" cy="123915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Credibility</a:t>
          </a:r>
        </a:p>
      </dsp:txBody>
      <dsp:txXfrm rot="5400000">
        <a:off x="1335625" y="896034"/>
        <a:ext cx="1239156" cy="2688101"/>
      </dsp:txXfrm>
    </dsp:sp>
    <dsp:sp modelId="{4C14E441-1D1E-42C5-BC0D-DB9F2FDD37EE}">
      <dsp:nvSpPr>
        <dsp:cNvPr id="0" name=""/>
        <dsp:cNvSpPr/>
      </dsp:nvSpPr>
      <dsp:spPr>
        <a:xfrm rot="16200000">
          <a:off x="1047211" y="1620506"/>
          <a:ext cx="4480169" cy="1239156"/>
        </a:xfrm>
        <a:prstGeom prst="flowChartManualOperation">
          <a:avLst/>
        </a:prstGeom>
        <a:solidFill>
          <a:srgbClr val="0C76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Strategic Planning</a:t>
          </a:r>
        </a:p>
      </dsp:txBody>
      <dsp:txXfrm rot="5400000">
        <a:off x="2667717" y="896034"/>
        <a:ext cx="1239156" cy="2688101"/>
      </dsp:txXfrm>
    </dsp:sp>
    <dsp:sp modelId="{A1DD3BFD-D07C-48B3-990C-7318121836CE}">
      <dsp:nvSpPr>
        <dsp:cNvPr id="0" name=""/>
        <dsp:cNvSpPr/>
      </dsp:nvSpPr>
      <dsp:spPr>
        <a:xfrm rot="16200000">
          <a:off x="2379304" y="1620506"/>
          <a:ext cx="4480169" cy="1239156"/>
        </a:xfrm>
        <a:prstGeom prst="flowChartManualOperati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Marketing</a:t>
          </a:r>
        </a:p>
      </dsp:txBody>
      <dsp:txXfrm rot="5400000">
        <a:off x="3999810" y="896034"/>
        <a:ext cx="1239156" cy="2688101"/>
      </dsp:txXfrm>
    </dsp:sp>
    <dsp:sp modelId="{C2FF9598-4993-4AD2-AB46-14258FF0ACCE}">
      <dsp:nvSpPr>
        <dsp:cNvPr id="0" name=""/>
        <dsp:cNvSpPr/>
      </dsp:nvSpPr>
      <dsp:spPr>
        <a:xfrm rot="16200000">
          <a:off x="3711397" y="1620506"/>
          <a:ext cx="4480169" cy="1239156"/>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Career Pathways</a:t>
          </a:r>
        </a:p>
      </dsp:txBody>
      <dsp:txXfrm rot="5400000">
        <a:off x="5331903" y="896034"/>
        <a:ext cx="1239156" cy="268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BBFC-49F0-49F8-9DAF-44699F2B7BF6}">
      <dsp:nvSpPr>
        <dsp:cNvPr id="0" name=""/>
        <dsp:cNvSpPr/>
      </dsp:nvSpPr>
      <dsp:spPr>
        <a:xfrm>
          <a:off x="923292" y="2408"/>
          <a:ext cx="2270682" cy="1362409"/>
        </a:xfrm>
        <a:prstGeom prst="rect">
          <a:avLst/>
        </a:prstGeom>
        <a:solidFill>
          <a:srgbClr val="2AB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Staff Resources</a:t>
          </a:r>
        </a:p>
      </dsp:txBody>
      <dsp:txXfrm>
        <a:off x="923292" y="2408"/>
        <a:ext cx="2270682" cy="1362409"/>
      </dsp:txXfrm>
    </dsp:sp>
    <dsp:sp modelId="{C05F1228-0BCD-4A7D-9432-A69061A9DCAC}">
      <dsp:nvSpPr>
        <dsp:cNvPr id="0" name=""/>
        <dsp:cNvSpPr/>
      </dsp:nvSpPr>
      <dsp:spPr>
        <a:xfrm>
          <a:off x="3421043" y="0"/>
          <a:ext cx="2270682" cy="1362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Board Approval</a:t>
          </a:r>
        </a:p>
      </dsp:txBody>
      <dsp:txXfrm>
        <a:off x="3421043" y="0"/>
        <a:ext cx="2270682" cy="1362409"/>
      </dsp:txXfrm>
    </dsp:sp>
    <dsp:sp modelId="{91BF9786-95AE-48E8-B9D0-026B89DEAB1C}">
      <dsp:nvSpPr>
        <dsp:cNvPr id="0" name=""/>
        <dsp:cNvSpPr/>
      </dsp:nvSpPr>
      <dsp:spPr>
        <a:xfrm>
          <a:off x="923292" y="1591886"/>
          <a:ext cx="2270682" cy="1362409"/>
        </a:xfrm>
        <a:prstGeom prst="rect">
          <a:avLst/>
        </a:prstGeom>
        <a:solidFill>
          <a:srgbClr val="0C76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Data Security and Privacy</a:t>
          </a:r>
        </a:p>
      </dsp:txBody>
      <dsp:txXfrm>
        <a:off x="923292" y="1591886"/>
        <a:ext cx="2270682" cy="1362409"/>
      </dsp:txXfrm>
    </dsp:sp>
    <dsp:sp modelId="{AB389BB1-84FE-41F2-82E1-8EC4FB6E1055}">
      <dsp:nvSpPr>
        <dsp:cNvPr id="0" name=""/>
        <dsp:cNvSpPr/>
      </dsp:nvSpPr>
      <dsp:spPr>
        <a:xfrm>
          <a:off x="3421043" y="1591886"/>
          <a:ext cx="2270682" cy="13624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Data Collection</a:t>
          </a:r>
        </a:p>
      </dsp:txBody>
      <dsp:txXfrm>
        <a:off x="3421043" y="1591886"/>
        <a:ext cx="2270682" cy="1362409"/>
      </dsp:txXfrm>
    </dsp:sp>
    <dsp:sp modelId="{D49F7737-2E1E-48A3-BA80-AA76630456D5}">
      <dsp:nvSpPr>
        <dsp:cNvPr id="0" name=""/>
        <dsp:cNvSpPr/>
      </dsp:nvSpPr>
      <dsp:spPr>
        <a:xfrm>
          <a:off x="923292" y="3181364"/>
          <a:ext cx="2270682" cy="136240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Accreditation</a:t>
          </a:r>
        </a:p>
      </dsp:txBody>
      <dsp:txXfrm>
        <a:off x="923292" y="3181364"/>
        <a:ext cx="2270682" cy="1362409"/>
      </dsp:txXfrm>
    </dsp:sp>
    <dsp:sp modelId="{FBDD7E6A-16DF-48AC-BFB8-F3EEA5B1EE05}">
      <dsp:nvSpPr>
        <dsp:cNvPr id="0" name=""/>
        <dsp:cNvSpPr/>
      </dsp:nvSpPr>
      <dsp:spPr>
        <a:xfrm>
          <a:off x="3421043" y="3181364"/>
          <a:ext cx="2270682" cy="13624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Technology</a:t>
          </a:r>
        </a:p>
      </dsp:txBody>
      <dsp:txXfrm>
        <a:off x="3421043" y="3181364"/>
        <a:ext cx="2270682" cy="136240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B2230-CDE8-49BD-A649-368003669C66}"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890A7-329D-4E1C-856C-69812923790E}" type="slidenum">
              <a:rPr lang="en-US" smtClean="0"/>
              <a:t>‹#›</a:t>
            </a:fld>
            <a:endParaRPr lang="en-US"/>
          </a:p>
        </p:txBody>
      </p:sp>
    </p:spTree>
    <p:extLst>
      <p:ext uri="{BB962C8B-B14F-4D97-AF65-F5344CB8AC3E}">
        <p14:creationId xmlns:p14="http://schemas.microsoft.com/office/powerpoint/2010/main" val="278892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33</a:t>
            </a:fld>
            <a:endParaRPr lang="en-US" dirty="0"/>
          </a:p>
        </p:txBody>
      </p:sp>
    </p:spTree>
    <p:extLst>
      <p:ext uri="{BB962C8B-B14F-4D97-AF65-F5344CB8AC3E}">
        <p14:creationId xmlns:p14="http://schemas.microsoft.com/office/powerpoint/2010/main" val="26136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35</a:t>
            </a:fld>
            <a:endParaRPr lang="en-US" dirty="0"/>
          </a:p>
        </p:txBody>
      </p:sp>
    </p:spTree>
    <p:extLst>
      <p:ext uri="{BB962C8B-B14F-4D97-AF65-F5344CB8AC3E}">
        <p14:creationId xmlns:p14="http://schemas.microsoft.com/office/powerpoint/2010/main" val="1460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36</a:t>
            </a:fld>
            <a:endParaRPr lang="en-US" dirty="0"/>
          </a:p>
        </p:txBody>
      </p:sp>
    </p:spTree>
    <p:extLst>
      <p:ext uri="{BB962C8B-B14F-4D97-AF65-F5344CB8AC3E}">
        <p14:creationId xmlns:p14="http://schemas.microsoft.com/office/powerpoint/2010/main" val="280799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354" y="2803493"/>
            <a:ext cx="6858000" cy="1078225"/>
          </a:xfrm>
        </p:spPr>
        <p:txBody>
          <a:bodyPr anchor="t" anchorCtr="0">
            <a:normAutofit/>
          </a:bodyPr>
          <a:lstStyle>
            <a:lvl1pPr algn="l">
              <a:defRPr sz="3000">
                <a:solidFill>
                  <a:schemeClr val="bg2">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82354" y="3954128"/>
            <a:ext cx="6858000" cy="718753"/>
          </a:xfrm>
        </p:spPr>
        <p:txBody>
          <a:bodyPr>
            <a:normAutofit/>
          </a:bodyPr>
          <a:lstStyle>
            <a:lvl1pPr marL="0" indent="0" algn="l">
              <a:buNone/>
              <a:defRPr sz="2400">
                <a:solidFill>
                  <a:srgbClr val="2AB29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extBox 7"/>
          <p:cNvSpPr txBox="1"/>
          <p:nvPr userDrawn="1"/>
        </p:nvSpPr>
        <p:spPr>
          <a:xfrm>
            <a:off x="682354" y="6450830"/>
            <a:ext cx="6232490" cy="276999"/>
          </a:xfrm>
          <a:prstGeom prst="rect">
            <a:avLst/>
          </a:prstGeom>
          <a:noFill/>
        </p:spPr>
        <p:txBody>
          <a:bodyPr wrap="square" rtlCol="0">
            <a:spAutoFit/>
          </a:bodyPr>
          <a:lstStyle/>
          <a:p>
            <a:r>
              <a:rPr lang="en-US" sz="1200" b="0" dirty="0">
                <a:solidFill>
                  <a:schemeClr val="bg2">
                    <a:lumMod val="75000"/>
                  </a:schemeClr>
                </a:solidFill>
                <a:latin typeface="+mj-lt"/>
              </a:rPr>
              <a:t>©2021 </a:t>
            </a:r>
            <a:r>
              <a:rPr lang="en-US" sz="1200" b="0" dirty="0" err="1">
                <a:solidFill>
                  <a:schemeClr val="bg2">
                    <a:lumMod val="75000"/>
                  </a:schemeClr>
                </a:solidFill>
                <a:latin typeface="+mj-lt"/>
              </a:rPr>
              <a:t>Workcred</a:t>
            </a:r>
            <a:r>
              <a:rPr lang="en-US" sz="1200" b="0" dirty="0">
                <a:solidFill>
                  <a:schemeClr val="bg2">
                    <a:lumMod val="75000"/>
                  </a:schemeClr>
                </a:solidFill>
                <a:latin typeface="+mj-lt"/>
              </a:rPr>
              <a:t>,</a:t>
            </a:r>
            <a:r>
              <a:rPr lang="en-US" sz="1200" b="0" baseline="0" dirty="0">
                <a:solidFill>
                  <a:schemeClr val="bg2">
                    <a:lumMod val="75000"/>
                  </a:schemeClr>
                </a:solidFill>
                <a:latin typeface="+mj-lt"/>
              </a:rPr>
              <a:t> Inc. All Rights Reserved</a:t>
            </a:r>
            <a:endParaRPr lang="en-US" sz="1200" b="0" dirty="0">
              <a:solidFill>
                <a:schemeClr val="bg2">
                  <a:lumMod val="75000"/>
                </a:schemeClr>
              </a:solidFill>
              <a:latin typeface="+mj-lt"/>
            </a:endParaRPr>
          </a:p>
        </p:txBody>
      </p:sp>
    </p:spTree>
    <p:extLst>
      <p:ext uri="{BB962C8B-B14F-4D97-AF65-F5344CB8AC3E}">
        <p14:creationId xmlns:p14="http://schemas.microsoft.com/office/powerpoint/2010/main" val="81376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09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14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7C10-59C2-4ACA-8CFA-2AD1BE1D4588}" type="slidenum">
              <a:rPr lang="en-US" smtClean="0"/>
              <a:t>‹#›</a:t>
            </a:fld>
            <a:endParaRPr lang="en-US"/>
          </a:p>
        </p:txBody>
      </p:sp>
      <p:sp>
        <p:nvSpPr>
          <p:cNvPr id="9" name="TextBox 8"/>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7398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357986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7C10-59C2-4ACA-8CFA-2AD1BE1D4588}" type="slidenum">
              <a:rPr lang="en-US" smtClean="0"/>
              <a:t>‹#›</a:t>
            </a:fld>
            <a:endParaRPr lang="en-US"/>
          </a:p>
        </p:txBody>
      </p:sp>
      <p:sp>
        <p:nvSpPr>
          <p:cNvPr id="6" name="TextBox 5"/>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59723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1E5A3-D34A-42FD-B46C-F75F1E79F5A4}" type="slidenum">
              <a:rPr lang="en-US" smtClean="0"/>
              <a:t>‹#›</a:t>
            </a:fld>
            <a:endParaRPr lang="en-US" dirty="0"/>
          </a:p>
        </p:txBody>
      </p:sp>
    </p:spTree>
    <p:extLst>
      <p:ext uri="{BB962C8B-B14F-4D97-AF65-F5344CB8AC3E}">
        <p14:creationId xmlns:p14="http://schemas.microsoft.com/office/powerpoint/2010/main" val="389509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0" y="6392215"/>
            <a:ext cx="5619542" cy="245415"/>
          </a:xfrm>
        </p:spPr>
        <p:txBody>
          <a:bodyPr/>
          <a:lstStyle>
            <a:lvl1pPr>
              <a:defRPr sz="1050"/>
            </a:lvl1pPr>
          </a:lstStyle>
          <a:p>
            <a:endParaRPr lang="en-US"/>
          </a:p>
        </p:txBody>
      </p:sp>
      <p:sp>
        <p:nvSpPr>
          <p:cNvPr id="6" name="Slide Number Placeholder 5"/>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9869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09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14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7C10-59C2-4ACA-8CFA-2AD1BE1D4588}" type="slidenum">
              <a:rPr lang="en-US" smtClean="0"/>
              <a:t>‹#›</a:t>
            </a:fld>
            <a:endParaRPr lang="en-US"/>
          </a:p>
        </p:txBody>
      </p:sp>
      <p:sp>
        <p:nvSpPr>
          <p:cNvPr id="9" name="TextBox 8"/>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331906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54330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7C10-59C2-4ACA-8CFA-2AD1BE1D4588}" type="slidenum">
              <a:rPr lang="en-US" smtClean="0"/>
              <a:t>‹#›</a:t>
            </a:fld>
            <a:endParaRPr lang="en-US"/>
          </a:p>
        </p:txBody>
      </p:sp>
      <p:sp>
        <p:nvSpPr>
          <p:cNvPr id="6" name="TextBox 5"/>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4454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38040" y="6359505"/>
            <a:ext cx="497520" cy="196371"/>
          </a:xfrm>
          <a:prstGeom prst="rect">
            <a:avLst/>
          </a:prstGeom>
        </p:spPr>
        <p:txBody>
          <a:bodyPr/>
          <a:lstStyle>
            <a:lvl1pPr algn="r">
              <a:defRPr sz="1200">
                <a:solidFill>
                  <a:schemeClr val="bg1"/>
                </a:solidFill>
                <a:latin typeface="Arial"/>
                <a:cs typeface="Arial"/>
              </a:defRPr>
            </a:lvl1pPr>
          </a:lstStyle>
          <a:p>
            <a:fld id="{114AA880-58C2-F143-AB9C-BE7C7816A5B0}" type="slidenum">
              <a:rPr lang="en-US" smtClean="0"/>
              <a:pPr/>
              <a:t>‹#›</a:t>
            </a:fld>
            <a:endParaRPr lang="en-US" dirty="0"/>
          </a:p>
        </p:txBody>
      </p:sp>
      <p:sp>
        <p:nvSpPr>
          <p:cNvPr id="4" name="Title Placeholder 1"/>
          <p:cNvSpPr>
            <a:spLocks noGrp="1"/>
          </p:cNvSpPr>
          <p:nvPr>
            <p:ph type="title"/>
          </p:nvPr>
        </p:nvSpPr>
        <p:spPr>
          <a:xfrm>
            <a:off x="457200" y="467360"/>
            <a:ext cx="8229600" cy="640886"/>
          </a:xfrm>
          <a:prstGeom prst="rect">
            <a:avLst/>
          </a:prstGeom>
        </p:spPr>
        <p:txBody>
          <a:bodyPr vert="horz" lIns="91440" tIns="45720" rIns="91440" bIns="45720" rtlCol="0" anchor="ctr">
            <a:normAutofit/>
          </a:bodyPr>
          <a:lstStyle/>
          <a:p>
            <a:r>
              <a:rPr lang="en-US" altLang="ko-KR" dirty="0"/>
              <a:t>Click to edit Master title style</a:t>
            </a:r>
            <a:endParaRPr lang="en-US" dirty="0"/>
          </a:p>
        </p:txBody>
      </p:sp>
      <p:cxnSp>
        <p:nvCxnSpPr>
          <p:cNvPr id="6" name="Straight Connector 5"/>
          <p:cNvCxnSpPr/>
          <p:nvPr userDrawn="1"/>
        </p:nvCxnSpPr>
        <p:spPr>
          <a:xfrm>
            <a:off x="347799" y="1108246"/>
            <a:ext cx="844665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0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38040" y="6359505"/>
            <a:ext cx="497520" cy="196371"/>
          </a:xfrm>
          <a:prstGeom prst="rect">
            <a:avLst/>
          </a:prstGeom>
        </p:spPr>
        <p:txBody>
          <a:bodyPr/>
          <a:lstStyle>
            <a:lvl1pPr algn="r">
              <a:defRPr sz="1200">
                <a:solidFill>
                  <a:schemeClr val="bg1"/>
                </a:solidFill>
                <a:latin typeface="Arial"/>
                <a:cs typeface="Arial"/>
              </a:defRPr>
            </a:lvl1pPr>
          </a:lstStyle>
          <a:p>
            <a:fld id="{114AA880-58C2-F143-AB9C-BE7C7816A5B0}" type="slidenum">
              <a:rPr lang="en-US" smtClean="0"/>
              <a:pPr/>
              <a:t>‹#›</a:t>
            </a:fld>
            <a:endParaRPr lang="en-US" dirty="0"/>
          </a:p>
        </p:txBody>
      </p:sp>
      <p:sp>
        <p:nvSpPr>
          <p:cNvPr id="4" name="Title Placeholder 1"/>
          <p:cNvSpPr>
            <a:spLocks noGrp="1"/>
          </p:cNvSpPr>
          <p:nvPr>
            <p:ph type="title"/>
          </p:nvPr>
        </p:nvSpPr>
        <p:spPr>
          <a:xfrm>
            <a:off x="457200" y="467360"/>
            <a:ext cx="8229600" cy="640886"/>
          </a:xfrm>
          <a:prstGeom prst="rect">
            <a:avLst/>
          </a:prstGeom>
        </p:spPr>
        <p:txBody>
          <a:bodyPr vert="horz" lIns="91440" tIns="45720" rIns="91440" bIns="45720" rtlCol="0" anchor="ctr">
            <a:normAutofit/>
          </a:bodyPr>
          <a:lstStyle/>
          <a:p>
            <a:r>
              <a:rPr lang="en-US" altLang="ko-KR" dirty="0"/>
              <a:t>Click to edit Master title style</a:t>
            </a:r>
            <a:endParaRPr lang="en-US" dirty="0"/>
          </a:p>
        </p:txBody>
      </p:sp>
      <p:cxnSp>
        <p:nvCxnSpPr>
          <p:cNvPr id="6" name="Straight Connector 5"/>
          <p:cNvCxnSpPr/>
          <p:nvPr userDrawn="1"/>
        </p:nvCxnSpPr>
        <p:spPr>
          <a:xfrm>
            <a:off x="347799" y="1108246"/>
            <a:ext cx="844665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457200" y="1485750"/>
            <a:ext cx="8229600" cy="444976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38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354" y="2803493"/>
            <a:ext cx="6858000" cy="1078225"/>
          </a:xfrm>
        </p:spPr>
        <p:txBody>
          <a:bodyPr anchor="t" anchorCtr="0">
            <a:normAutofit/>
          </a:bodyPr>
          <a:lstStyle>
            <a:lvl1pPr algn="l">
              <a:defRPr sz="3000">
                <a:solidFill>
                  <a:schemeClr val="bg2">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82354" y="3954128"/>
            <a:ext cx="6858000" cy="718753"/>
          </a:xfrm>
        </p:spPr>
        <p:txBody>
          <a:bodyPr>
            <a:normAutofit/>
          </a:bodyPr>
          <a:lstStyle>
            <a:lvl1pPr marL="0" indent="0" algn="l">
              <a:buNone/>
              <a:defRPr sz="2400">
                <a:solidFill>
                  <a:srgbClr val="2AB29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extBox 7"/>
          <p:cNvSpPr txBox="1"/>
          <p:nvPr userDrawn="1"/>
        </p:nvSpPr>
        <p:spPr>
          <a:xfrm>
            <a:off x="682354" y="6450830"/>
            <a:ext cx="6232490" cy="276999"/>
          </a:xfrm>
          <a:prstGeom prst="rect">
            <a:avLst/>
          </a:prstGeom>
          <a:noFill/>
        </p:spPr>
        <p:txBody>
          <a:bodyPr wrap="square" rtlCol="0">
            <a:spAutoFit/>
          </a:bodyPr>
          <a:lstStyle/>
          <a:p>
            <a:r>
              <a:rPr lang="en-US" sz="1200" b="0" dirty="0">
                <a:solidFill>
                  <a:schemeClr val="bg2">
                    <a:lumMod val="75000"/>
                  </a:schemeClr>
                </a:solidFill>
                <a:latin typeface="+mj-lt"/>
              </a:rPr>
              <a:t>©2021 </a:t>
            </a:r>
            <a:r>
              <a:rPr lang="en-US" sz="1200" b="0" dirty="0" err="1">
                <a:solidFill>
                  <a:schemeClr val="bg2">
                    <a:lumMod val="75000"/>
                  </a:schemeClr>
                </a:solidFill>
                <a:latin typeface="+mj-lt"/>
              </a:rPr>
              <a:t>Workcred</a:t>
            </a:r>
            <a:r>
              <a:rPr lang="en-US" sz="1200" b="0" dirty="0">
                <a:solidFill>
                  <a:schemeClr val="bg2">
                    <a:lumMod val="75000"/>
                  </a:schemeClr>
                </a:solidFill>
                <a:latin typeface="+mj-lt"/>
              </a:rPr>
              <a:t>,</a:t>
            </a:r>
            <a:r>
              <a:rPr lang="en-US" sz="1200" b="0" baseline="0" dirty="0">
                <a:solidFill>
                  <a:schemeClr val="bg2">
                    <a:lumMod val="75000"/>
                  </a:schemeClr>
                </a:solidFill>
                <a:latin typeface="+mj-lt"/>
              </a:rPr>
              <a:t> Inc. All Rights Reserved</a:t>
            </a:r>
            <a:endParaRPr lang="en-US" sz="1200" b="0" dirty="0">
              <a:solidFill>
                <a:schemeClr val="bg2">
                  <a:lumMod val="75000"/>
                </a:schemeClr>
              </a:solidFill>
              <a:latin typeface="+mj-lt"/>
            </a:endParaRPr>
          </a:p>
        </p:txBody>
      </p:sp>
    </p:spTree>
    <p:extLst>
      <p:ext uri="{BB962C8B-B14F-4D97-AF65-F5344CB8AC3E}">
        <p14:creationId xmlns:p14="http://schemas.microsoft.com/office/powerpoint/2010/main" val="368872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0" y="6392215"/>
            <a:ext cx="5619542" cy="245415"/>
          </a:xfrm>
        </p:spPr>
        <p:txBody>
          <a:bodyPr/>
          <a:lstStyle>
            <a:lvl1pPr>
              <a:defRPr sz="1050"/>
            </a:lvl1pPr>
          </a:lstStyle>
          <a:p>
            <a:endParaRPr lang="en-US"/>
          </a:p>
        </p:txBody>
      </p:sp>
      <p:sp>
        <p:nvSpPr>
          <p:cNvPr id="6" name="Slide Number Placeholder 5"/>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57206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318" y="365130"/>
            <a:ext cx="7857270" cy="9612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318" y="1531609"/>
            <a:ext cx="7857270" cy="44873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83250"/>
            <a:ext cx="5619542" cy="245415"/>
          </a:xfrm>
          <a:prstGeom prst="rect">
            <a:avLst/>
          </a:prstGeom>
        </p:spPr>
        <p:txBody>
          <a:bodyPr vert="horz" lIns="91440" tIns="45720" rIns="91440" bIns="45720" rtlCol="0" anchor="ctr"/>
          <a:lstStyle>
            <a:lvl1pPr algn="l">
              <a:defRPr sz="900" b="1">
                <a:solidFill>
                  <a:schemeClr val="bg1"/>
                </a:solidFill>
              </a:defRPr>
            </a:lvl1pPr>
          </a:lstStyle>
          <a:p>
            <a:endParaRPr lang="en-US"/>
          </a:p>
        </p:txBody>
      </p:sp>
      <p:sp>
        <p:nvSpPr>
          <p:cNvPr id="6" name="Slide Number Placeholder 5"/>
          <p:cNvSpPr>
            <a:spLocks noGrp="1"/>
          </p:cNvSpPr>
          <p:nvPr>
            <p:ph type="sldNum" sz="quarter" idx="4"/>
          </p:nvPr>
        </p:nvSpPr>
        <p:spPr>
          <a:xfrm>
            <a:off x="8237137" y="6356355"/>
            <a:ext cx="361113" cy="365125"/>
          </a:xfrm>
          <a:prstGeom prst="rect">
            <a:avLst/>
          </a:prstGeom>
        </p:spPr>
        <p:txBody>
          <a:bodyPr vert="horz" lIns="91440" tIns="45720" rIns="91440" bIns="45720" rtlCol="0" anchor="ctr"/>
          <a:lstStyle>
            <a:lvl1pPr algn="r">
              <a:defRPr sz="900" b="1">
                <a:solidFill>
                  <a:schemeClr val="bg1"/>
                </a:solidFill>
                <a:latin typeface="+mn-lt"/>
              </a:defRPr>
            </a:lvl1pPr>
          </a:lstStyle>
          <a:p>
            <a:fld id="{705F7C10-59C2-4ACA-8CFA-2AD1BE1D4588}" type="slidenum">
              <a:rPr lang="en-US" smtClean="0"/>
              <a:pPr/>
              <a:t>‹#›</a:t>
            </a:fld>
            <a:endParaRPr lang="en-US"/>
          </a:p>
        </p:txBody>
      </p:sp>
    </p:spTree>
    <p:extLst>
      <p:ext uri="{BB962C8B-B14F-4D97-AF65-F5344CB8AC3E}">
        <p14:creationId xmlns:p14="http://schemas.microsoft.com/office/powerpoint/2010/main" val="89911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685783" rtl="0" eaLnBrk="1" latinLnBrk="0" hangingPunct="1">
        <a:lnSpc>
          <a:spcPct val="90000"/>
        </a:lnSpc>
        <a:spcBef>
          <a:spcPct val="0"/>
        </a:spcBef>
        <a:buNone/>
        <a:defRPr sz="2400" b="1" kern="1200">
          <a:solidFill>
            <a:srgbClr val="0C76BC"/>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0"/>
        </a:spcBef>
        <a:buClr>
          <a:srgbClr val="0C76BC"/>
        </a:buClr>
        <a:buFont typeface="Arial" panose="020B0604020202020204" pitchFamily="34" charset="0"/>
        <a:buChar char="•"/>
        <a:defRPr sz="2100" kern="1200">
          <a:solidFill>
            <a:schemeClr val="bg2">
              <a:lumMod val="25000"/>
            </a:schemeClr>
          </a:solidFill>
          <a:latin typeface="+mj-lt"/>
          <a:ea typeface="+mn-ea"/>
          <a:cs typeface="+mn-cs"/>
        </a:defRPr>
      </a:lvl1pPr>
      <a:lvl2pPr marL="514337" indent="-171446" algn="l" defTabSz="685783" rtl="0" eaLnBrk="1" latinLnBrk="0" hangingPunct="1">
        <a:lnSpc>
          <a:spcPct val="90000"/>
        </a:lnSpc>
        <a:spcBef>
          <a:spcPts val="375"/>
        </a:spcBef>
        <a:buClr>
          <a:schemeClr val="bg2">
            <a:lumMod val="25000"/>
          </a:schemeClr>
        </a:buClr>
        <a:buFont typeface="Wingdings 3" panose="05040102010807070707" pitchFamily="18" charset="2"/>
        <a:buChar char="­"/>
        <a:defRPr sz="1800" kern="1200">
          <a:solidFill>
            <a:schemeClr val="bg2">
              <a:lumMod val="25000"/>
            </a:schemeClr>
          </a:solidFill>
          <a:latin typeface="+mj-lt"/>
          <a:ea typeface="+mn-ea"/>
          <a:cs typeface="+mn-cs"/>
        </a:defRPr>
      </a:lvl2pPr>
      <a:lvl3pPr marL="857228"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500" kern="1200">
          <a:solidFill>
            <a:schemeClr val="bg2">
              <a:lumMod val="25000"/>
            </a:schemeClr>
          </a:solidFill>
          <a:latin typeface="+mj-lt"/>
          <a:ea typeface="+mn-ea"/>
          <a:cs typeface="+mn-cs"/>
        </a:defRPr>
      </a:lvl3pPr>
      <a:lvl4pPr marL="1200120"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4pPr>
      <a:lvl5pPr marL="1543012"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318" y="365130"/>
            <a:ext cx="7857270" cy="9612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318" y="1531609"/>
            <a:ext cx="7857270" cy="44873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83250"/>
            <a:ext cx="5619542" cy="245415"/>
          </a:xfrm>
          <a:prstGeom prst="rect">
            <a:avLst/>
          </a:prstGeom>
        </p:spPr>
        <p:txBody>
          <a:bodyPr vert="horz" lIns="91440" tIns="45720" rIns="91440" bIns="45720" rtlCol="0" anchor="ctr"/>
          <a:lstStyle>
            <a:lvl1pPr algn="l">
              <a:defRPr sz="900" b="1">
                <a:solidFill>
                  <a:schemeClr val="bg1"/>
                </a:solidFill>
              </a:defRPr>
            </a:lvl1pPr>
          </a:lstStyle>
          <a:p>
            <a:endParaRPr lang="en-US"/>
          </a:p>
        </p:txBody>
      </p:sp>
      <p:sp>
        <p:nvSpPr>
          <p:cNvPr id="6" name="Slide Number Placeholder 5"/>
          <p:cNvSpPr>
            <a:spLocks noGrp="1"/>
          </p:cNvSpPr>
          <p:nvPr>
            <p:ph type="sldNum" sz="quarter" idx="4"/>
          </p:nvPr>
        </p:nvSpPr>
        <p:spPr>
          <a:xfrm>
            <a:off x="8237137" y="6356355"/>
            <a:ext cx="361113" cy="365125"/>
          </a:xfrm>
          <a:prstGeom prst="rect">
            <a:avLst/>
          </a:prstGeom>
        </p:spPr>
        <p:txBody>
          <a:bodyPr vert="horz" lIns="91440" tIns="45720" rIns="91440" bIns="45720" rtlCol="0" anchor="ctr"/>
          <a:lstStyle>
            <a:lvl1pPr algn="r">
              <a:defRPr sz="900" b="1">
                <a:solidFill>
                  <a:schemeClr val="bg1"/>
                </a:solidFill>
                <a:latin typeface="+mn-lt"/>
              </a:defRPr>
            </a:lvl1pPr>
          </a:lstStyle>
          <a:p>
            <a:fld id="{705F7C10-59C2-4ACA-8CFA-2AD1BE1D4588}" type="slidenum">
              <a:rPr lang="en-US" smtClean="0"/>
              <a:pPr/>
              <a:t>‹#›</a:t>
            </a:fld>
            <a:endParaRPr lang="en-US"/>
          </a:p>
        </p:txBody>
      </p:sp>
    </p:spTree>
    <p:extLst>
      <p:ext uri="{BB962C8B-B14F-4D97-AF65-F5344CB8AC3E}">
        <p14:creationId xmlns:p14="http://schemas.microsoft.com/office/powerpoint/2010/main" val="8940437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hdr="0" ftr="0" dt="0"/>
  <p:txStyles>
    <p:titleStyle>
      <a:lvl1pPr algn="l" defTabSz="685783" rtl="0" eaLnBrk="1" latinLnBrk="0" hangingPunct="1">
        <a:lnSpc>
          <a:spcPct val="90000"/>
        </a:lnSpc>
        <a:spcBef>
          <a:spcPct val="0"/>
        </a:spcBef>
        <a:buNone/>
        <a:defRPr sz="2400" b="1" kern="1200">
          <a:solidFill>
            <a:srgbClr val="0C76BC"/>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0"/>
        </a:spcBef>
        <a:buClr>
          <a:srgbClr val="0C76BC"/>
        </a:buClr>
        <a:buFont typeface="Arial" panose="020B0604020202020204" pitchFamily="34" charset="0"/>
        <a:buChar char="•"/>
        <a:defRPr sz="2100" kern="1200">
          <a:solidFill>
            <a:schemeClr val="bg2">
              <a:lumMod val="25000"/>
            </a:schemeClr>
          </a:solidFill>
          <a:latin typeface="+mj-lt"/>
          <a:ea typeface="+mn-ea"/>
          <a:cs typeface="+mn-cs"/>
        </a:defRPr>
      </a:lvl1pPr>
      <a:lvl2pPr marL="514337" indent="-171446" algn="l" defTabSz="685783" rtl="0" eaLnBrk="1" latinLnBrk="0" hangingPunct="1">
        <a:lnSpc>
          <a:spcPct val="90000"/>
        </a:lnSpc>
        <a:spcBef>
          <a:spcPts val="375"/>
        </a:spcBef>
        <a:buClr>
          <a:schemeClr val="bg2">
            <a:lumMod val="25000"/>
          </a:schemeClr>
        </a:buClr>
        <a:buFont typeface="Wingdings 3" panose="05040102010807070707" pitchFamily="18" charset="2"/>
        <a:buChar char="­"/>
        <a:defRPr sz="1800" kern="1200">
          <a:solidFill>
            <a:schemeClr val="bg2">
              <a:lumMod val="25000"/>
            </a:schemeClr>
          </a:solidFill>
          <a:latin typeface="+mj-lt"/>
          <a:ea typeface="+mn-ea"/>
          <a:cs typeface="+mn-cs"/>
        </a:defRPr>
      </a:lvl2pPr>
      <a:lvl3pPr marL="857228"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500" kern="1200">
          <a:solidFill>
            <a:schemeClr val="bg2">
              <a:lumMod val="25000"/>
            </a:schemeClr>
          </a:solidFill>
          <a:latin typeface="+mj-lt"/>
          <a:ea typeface="+mn-ea"/>
          <a:cs typeface="+mn-cs"/>
        </a:defRPr>
      </a:lvl3pPr>
      <a:lvl4pPr marL="1200120"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4pPr>
      <a:lvl5pPr marL="1543012"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facebook.com/workcred/" TargetMode="External"/><Relationship Id="rId3" Type="http://schemas.openxmlformats.org/officeDocument/2006/relationships/hyperlink" Target="https://wcred.link/YouTube" TargetMode="External"/><Relationship Id="rId7" Type="http://schemas.openxmlformats.org/officeDocument/2006/relationships/hyperlink" Target="https://twitter.com/workcred/" TargetMode="External"/><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linkedin.com/company/workcred-inc/" TargetMode="External"/><Relationship Id="rId5" Type="http://schemas.openxmlformats.org/officeDocument/2006/relationships/hyperlink" Target="https://blog.ansi.org/workcred/"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orkcred.medium.com/" TargetMode="External"/><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Industry Credentials Project</a:t>
            </a:r>
          </a:p>
        </p:txBody>
      </p:sp>
      <p:sp>
        <p:nvSpPr>
          <p:cNvPr id="3" name="Subtitle 2"/>
          <p:cNvSpPr>
            <a:spLocks noGrp="1"/>
          </p:cNvSpPr>
          <p:nvPr>
            <p:ph type="subTitle" idx="1"/>
          </p:nvPr>
        </p:nvSpPr>
        <p:spPr/>
        <p:txBody>
          <a:bodyPr>
            <a:normAutofit fontScale="92500" lnSpcReduction="20000"/>
          </a:bodyPr>
          <a:lstStyle/>
          <a:p>
            <a:r>
              <a:rPr lang="en-US" b="1" dirty="0">
                <a:latin typeface="+mn-lt"/>
              </a:rPr>
              <a:t>&lt;Presenter&gt;</a:t>
            </a:r>
          </a:p>
          <a:p>
            <a:r>
              <a:rPr lang="en-US" dirty="0"/>
              <a:t>&lt;Date&gt;</a:t>
            </a:r>
          </a:p>
        </p:txBody>
      </p:sp>
    </p:spTree>
    <p:extLst>
      <p:ext uri="{BB962C8B-B14F-4D97-AF65-F5344CB8AC3E}">
        <p14:creationId xmlns:p14="http://schemas.microsoft.com/office/powerpoint/2010/main" val="226476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10</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p:txBody>
          <a:bodyPr>
            <a:noAutofit/>
          </a:bodyPr>
          <a:lstStyle/>
          <a:p>
            <a:pPr lvl="0" defTabSz="914400">
              <a:lnSpc>
                <a:spcPct val="100000"/>
              </a:lnSpc>
              <a:defRPr/>
            </a:pPr>
            <a:r>
              <a:rPr lang="en-US" dirty="0">
                <a:solidFill>
                  <a:srgbClr val="0175C0"/>
                </a:solidFill>
              </a:rPr>
              <a:t>Demonstrating Value Through Linking Data Network</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sz="2400" dirty="0">
                <a:solidFill>
                  <a:schemeClr val="tx1">
                    <a:lumMod val="95000"/>
                    <a:lumOff val="5000"/>
                  </a:schemeClr>
                </a:solidFill>
                <a:latin typeface="+mn-lt"/>
              </a:rPr>
              <a:t>Workcred is engaging with a </a:t>
            </a:r>
            <a:r>
              <a:rPr lang="en-US" sz="2400">
                <a:solidFill>
                  <a:schemeClr val="tx1">
                    <a:lumMod val="95000"/>
                    <a:lumOff val="5000"/>
                  </a:schemeClr>
                </a:solidFill>
                <a:latin typeface="+mn-lt"/>
              </a:rPr>
              <a:t>network of more </a:t>
            </a:r>
            <a:r>
              <a:rPr lang="en-US" sz="2400" dirty="0">
                <a:solidFill>
                  <a:schemeClr val="tx1">
                    <a:lumMod val="95000"/>
                    <a:lumOff val="5000"/>
                  </a:schemeClr>
                </a:solidFill>
                <a:latin typeface="+mn-lt"/>
              </a:rPr>
              <a:t>than 30 certification bodies around the value of linking their data because: </a:t>
            </a:r>
          </a:p>
          <a:p>
            <a:pPr lvl="1">
              <a:lnSpc>
                <a:spcPct val="100000"/>
              </a:lnSpc>
              <a:spcBef>
                <a:spcPts val="600"/>
              </a:spcBef>
              <a:spcAft>
                <a:spcPts val="600"/>
              </a:spcAft>
            </a:pPr>
            <a:r>
              <a:rPr lang="en-US" sz="2200" dirty="0">
                <a:solidFill>
                  <a:prstClr val="black"/>
                </a:solidFill>
                <a:latin typeface="+mn-lt"/>
              </a:rPr>
              <a:t>There is no complete, centralized source of administrative data on the outcomes or impacts of certifications</a:t>
            </a:r>
          </a:p>
          <a:p>
            <a:pPr lvl="1">
              <a:lnSpc>
                <a:spcPct val="100000"/>
              </a:lnSpc>
              <a:spcBef>
                <a:spcPts val="600"/>
              </a:spcBef>
              <a:spcAft>
                <a:spcPts val="600"/>
              </a:spcAft>
            </a:pPr>
            <a:r>
              <a:rPr lang="en-US" sz="2200" dirty="0">
                <a:solidFill>
                  <a:prstClr val="black"/>
                </a:solidFill>
                <a:latin typeface="+mn-lt"/>
              </a:rPr>
              <a:t>Certifications are not understood by policymakers, funders of research, state officials, consumers of certifications, and education and training providers</a:t>
            </a:r>
          </a:p>
          <a:p>
            <a:pPr lvl="1">
              <a:lnSpc>
                <a:spcPct val="100000"/>
              </a:lnSpc>
              <a:spcBef>
                <a:spcPts val="600"/>
              </a:spcBef>
              <a:spcAft>
                <a:spcPts val="600"/>
              </a:spcAft>
            </a:pPr>
            <a:r>
              <a:rPr lang="en-US" sz="2200" dirty="0">
                <a:solidFill>
                  <a:prstClr val="black"/>
                </a:solidFill>
                <a:latin typeface="+mn-lt"/>
              </a:rPr>
              <a:t>There is a need to understand the role of certifications in credentialing pathways, including the impact on wages, which will help the certification bodies serve their clients better</a:t>
            </a:r>
          </a:p>
          <a:p>
            <a:pPr marL="28575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89597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11</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p:txBody>
          <a:bodyPr>
            <a:noAutofit/>
          </a:bodyPr>
          <a:lstStyle/>
          <a:p>
            <a:pPr lvl="0" defTabSz="914400">
              <a:lnSpc>
                <a:spcPct val="100000"/>
              </a:lnSpc>
              <a:defRPr/>
            </a:pPr>
            <a:r>
              <a:rPr lang="en-US" dirty="0">
                <a:solidFill>
                  <a:srgbClr val="0175C0"/>
                </a:solidFill>
              </a:rPr>
              <a:t>Certification Bodies Participating with Workcred</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8000"/>
              </a:lnSpc>
              <a:spcBef>
                <a:spcPts val="0"/>
              </a:spcBef>
              <a:spcAft>
                <a:spcPts val="0"/>
              </a:spcAft>
            </a:pPr>
            <a:r>
              <a:rPr lang="en-US" sz="1800" dirty="0">
                <a:solidFill>
                  <a:schemeClr val="tx1">
                    <a:lumMod val="95000"/>
                    <a:lumOff val="5000"/>
                  </a:schemeClr>
                </a:solidFill>
                <a:latin typeface="+mn-lt"/>
              </a:rPr>
              <a:t>American Board of Multiple Specialties in Podiatry (ABMP)</a:t>
            </a:r>
          </a:p>
          <a:p>
            <a:pPr lvl="0">
              <a:lnSpc>
                <a:spcPct val="108000"/>
              </a:lnSpc>
              <a:spcBef>
                <a:spcPts val="0"/>
              </a:spcBef>
              <a:spcAft>
                <a:spcPts val="0"/>
              </a:spcAft>
            </a:pPr>
            <a:r>
              <a:rPr lang="en-US" sz="1800" dirty="0">
                <a:solidFill>
                  <a:schemeClr val="tx1">
                    <a:lumMod val="95000"/>
                    <a:lumOff val="5000"/>
                  </a:schemeClr>
                </a:solidFill>
                <a:latin typeface="+mn-lt"/>
              </a:rPr>
              <a:t>American Council on Exercise (ACE)</a:t>
            </a:r>
          </a:p>
          <a:p>
            <a:pPr lvl="0">
              <a:lnSpc>
                <a:spcPct val="108000"/>
              </a:lnSpc>
              <a:spcBef>
                <a:spcPts val="0"/>
              </a:spcBef>
              <a:spcAft>
                <a:spcPts val="0"/>
              </a:spcAft>
            </a:pPr>
            <a:r>
              <a:rPr lang="en-US" sz="1800" dirty="0">
                <a:solidFill>
                  <a:schemeClr val="tx1">
                    <a:lumMod val="95000"/>
                    <a:lumOff val="5000"/>
                  </a:schemeClr>
                </a:solidFill>
                <a:latin typeface="+mn-lt"/>
              </a:rPr>
              <a:t>American Health Information Management Association (AHIMA)</a:t>
            </a:r>
          </a:p>
          <a:p>
            <a:pPr lvl="0">
              <a:lnSpc>
                <a:spcPct val="108000"/>
              </a:lnSpc>
              <a:spcBef>
                <a:spcPts val="0"/>
              </a:spcBef>
              <a:spcAft>
                <a:spcPts val="0"/>
              </a:spcAft>
            </a:pPr>
            <a:r>
              <a:rPr lang="en-US" sz="1800" dirty="0">
                <a:solidFill>
                  <a:schemeClr val="tx1">
                    <a:lumMod val="95000"/>
                    <a:lumOff val="5000"/>
                  </a:schemeClr>
                </a:solidFill>
                <a:latin typeface="+mn-lt"/>
              </a:rPr>
              <a:t>American Nurses Credentialing Center (ANCC)</a:t>
            </a:r>
          </a:p>
          <a:p>
            <a:pPr lvl="0">
              <a:lnSpc>
                <a:spcPct val="108000"/>
              </a:lnSpc>
              <a:spcBef>
                <a:spcPts val="0"/>
              </a:spcBef>
              <a:spcAft>
                <a:spcPts val="0"/>
              </a:spcAft>
            </a:pPr>
            <a:r>
              <a:rPr lang="en-US" sz="1800" dirty="0">
                <a:solidFill>
                  <a:schemeClr val="tx1">
                    <a:lumMod val="95000"/>
                    <a:lumOff val="5000"/>
                  </a:schemeClr>
                </a:solidFill>
                <a:latin typeface="+mn-lt"/>
              </a:rPr>
              <a:t>American Roads and Transportation Builders Association (ARTBA)</a:t>
            </a:r>
          </a:p>
          <a:p>
            <a:pPr lvl="0">
              <a:lnSpc>
                <a:spcPct val="108000"/>
              </a:lnSpc>
              <a:spcBef>
                <a:spcPts val="0"/>
              </a:spcBef>
              <a:spcAft>
                <a:spcPts val="0"/>
              </a:spcAft>
            </a:pPr>
            <a:r>
              <a:rPr lang="en-US" sz="1800" dirty="0">
                <a:solidFill>
                  <a:schemeClr val="tx1">
                    <a:lumMod val="95000"/>
                    <a:lumOff val="5000"/>
                  </a:schemeClr>
                </a:solidFill>
                <a:latin typeface="+mn-lt"/>
              </a:rPr>
              <a:t>American Society for Clinical Pathology Board of Certification (ASCP BOC)</a:t>
            </a:r>
          </a:p>
          <a:p>
            <a:pPr lvl="0">
              <a:lnSpc>
                <a:spcPct val="108000"/>
              </a:lnSpc>
              <a:spcBef>
                <a:spcPts val="0"/>
              </a:spcBef>
              <a:spcAft>
                <a:spcPts val="0"/>
              </a:spcAft>
            </a:pPr>
            <a:r>
              <a:rPr lang="en-US" sz="1800" dirty="0">
                <a:solidFill>
                  <a:schemeClr val="tx1">
                    <a:lumMod val="95000"/>
                    <a:lumOff val="5000"/>
                  </a:schemeClr>
                </a:solidFill>
                <a:latin typeface="+mn-lt"/>
              </a:rPr>
              <a:t>Association for Supply Chain Management (ASCP)</a:t>
            </a:r>
          </a:p>
          <a:p>
            <a:pPr lvl="0">
              <a:lnSpc>
                <a:spcPct val="108000"/>
              </a:lnSpc>
              <a:spcBef>
                <a:spcPts val="0"/>
              </a:spcBef>
              <a:spcAft>
                <a:spcPts val="0"/>
              </a:spcAft>
            </a:pPr>
            <a:r>
              <a:rPr lang="en-US" sz="1800" dirty="0">
                <a:solidFill>
                  <a:schemeClr val="tx1">
                    <a:lumMod val="95000"/>
                    <a:lumOff val="5000"/>
                  </a:schemeClr>
                </a:solidFill>
                <a:latin typeface="+mn-lt"/>
              </a:rPr>
              <a:t>Behavior Analyst Certification Board (BACB)</a:t>
            </a:r>
          </a:p>
          <a:p>
            <a:pPr lvl="0">
              <a:lnSpc>
                <a:spcPct val="108000"/>
              </a:lnSpc>
              <a:spcBef>
                <a:spcPts val="0"/>
              </a:spcBef>
              <a:spcAft>
                <a:spcPts val="0"/>
              </a:spcAft>
            </a:pPr>
            <a:r>
              <a:rPr lang="en-US" sz="1800" dirty="0">
                <a:solidFill>
                  <a:schemeClr val="tx1">
                    <a:lumMod val="95000"/>
                    <a:lumOff val="5000"/>
                  </a:schemeClr>
                </a:solidFill>
                <a:latin typeface="+mn-lt"/>
              </a:rPr>
              <a:t>Board of Certified Safety Professionals (BSCP)</a:t>
            </a:r>
          </a:p>
          <a:p>
            <a:pPr>
              <a:lnSpc>
                <a:spcPct val="108000"/>
              </a:lnSpc>
              <a:spcBef>
                <a:spcPts val="0"/>
              </a:spcBef>
              <a:spcAft>
                <a:spcPts val="0"/>
              </a:spcAft>
            </a:pPr>
            <a:r>
              <a:rPr lang="en-US" sz="1800" dirty="0">
                <a:solidFill>
                  <a:schemeClr val="tx1">
                    <a:lumMod val="95000"/>
                    <a:lumOff val="5000"/>
                  </a:schemeClr>
                </a:solidFill>
                <a:latin typeface="+mn-lt"/>
              </a:rPr>
              <a:t>Building Performance Institute, Inc. (BPI)</a:t>
            </a:r>
          </a:p>
          <a:p>
            <a:pPr>
              <a:lnSpc>
                <a:spcPct val="108000"/>
              </a:lnSpc>
              <a:spcBef>
                <a:spcPts val="0"/>
              </a:spcBef>
              <a:spcAft>
                <a:spcPts val="0"/>
              </a:spcAft>
            </a:pPr>
            <a:r>
              <a:rPr lang="en-US" sz="1800" dirty="0">
                <a:solidFill>
                  <a:schemeClr val="tx1">
                    <a:lumMod val="95000"/>
                    <a:lumOff val="5000"/>
                  </a:schemeClr>
                </a:solidFill>
                <a:latin typeface="+mn-lt"/>
              </a:rPr>
              <a:t>Certified Fund Raising Executive International (CFRE)</a:t>
            </a:r>
          </a:p>
          <a:p>
            <a:pPr>
              <a:lnSpc>
                <a:spcPct val="108000"/>
              </a:lnSpc>
              <a:spcBef>
                <a:spcPts val="0"/>
              </a:spcBef>
              <a:spcAft>
                <a:spcPts val="0"/>
              </a:spcAft>
            </a:pPr>
            <a:r>
              <a:rPr lang="en-US" sz="1800" dirty="0">
                <a:solidFill>
                  <a:schemeClr val="tx1">
                    <a:lumMod val="95000"/>
                    <a:lumOff val="5000"/>
                  </a:schemeClr>
                </a:solidFill>
                <a:latin typeface="+mn-lt"/>
              </a:rPr>
              <a:t>Commission for Case Manager Certification (CCMC)</a:t>
            </a:r>
          </a:p>
          <a:p>
            <a:pPr>
              <a:lnSpc>
                <a:spcPct val="108000"/>
              </a:lnSpc>
              <a:spcBef>
                <a:spcPts val="0"/>
              </a:spcBef>
              <a:spcAft>
                <a:spcPts val="0"/>
              </a:spcAft>
            </a:pPr>
            <a:r>
              <a:rPr lang="en-US" sz="1800" dirty="0">
                <a:solidFill>
                  <a:schemeClr val="tx1">
                    <a:lumMod val="95000"/>
                    <a:lumOff val="5000"/>
                  </a:schemeClr>
                </a:solidFill>
                <a:latin typeface="+mn-lt"/>
              </a:rPr>
              <a:t>CompTIA</a:t>
            </a:r>
          </a:p>
          <a:p>
            <a:pPr>
              <a:lnSpc>
                <a:spcPct val="108000"/>
              </a:lnSpc>
              <a:spcBef>
                <a:spcPts val="0"/>
              </a:spcBef>
              <a:spcAft>
                <a:spcPts val="0"/>
              </a:spcAft>
            </a:pPr>
            <a:r>
              <a:rPr lang="en-US" sz="1800" dirty="0">
                <a:solidFill>
                  <a:schemeClr val="tx1">
                    <a:lumMod val="95000"/>
                    <a:lumOff val="5000"/>
                  </a:schemeClr>
                </a:solidFill>
                <a:latin typeface="+mn-lt"/>
              </a:rPr>
              <a:t>EC-Council</a:t>
            </a:r>
          </a:p>
          <a:p>
            <a:pPr>
              <a:lnSpc>
                <a:spcPct val="108000"/>
              </a:lnSpc>
              <a:spcBef>
                <a:spcPts val="0"/>
              </a:spcBef>
              <a:spcAft>
                <a:spcPts val="0"/>
              </a:spcAft>
            </a:pPr>
            <a:r>
              <a:rPr lang="en-US" sz="1800" dirty="0">
                <a:solidFill>
                  <a:schemeClr val="tx1">
                    <a:lumMod val="95000"/>
                    <a:lumOff val="5000"/>
                  </a:schemeClr>
                </a:solidFill>
                <a:latin typeface="+mn-lt"/>
              </a:rPr>
              <a:t>Human Resource Certification Institute (HRCI)</a:t>
            </a:r>
          </a:p>
          <a:p>
            <a:pPr>
              <a:lnSpc>
                <a:spcPct val="108000"/>
              </a:lnSpc>
              <a:spcBef>
                <a:spcPts val="0"/>
              </a:spcBef>
              <a:spcAft>
                <a:spcPts val="0"/>
              </a:spcAft>
            </a:pPr>
            <a:r>
              <a:rPr lang="en-US" sz="1800" dirty="0">
                <a:solidFill>
                  <a:schemeClr val="tx1">
                    <a:lumMod val="95000"/>
                    <a:lumOff val="5000"/>
                  </a:schemeClr>
                </a:solidFill>
                <a:latin typeface="+mn-lt"/>
              </a:rPr>
              <a:t>Institute for Operations Research and the Management Sciences (INFORMS)</a:t>
            </a: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313863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12</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a:xfrm>
            <a:off x="457200" y="467360"/>
            <a:ext cx="8229600" cy="640886"/>
          </a:xfrm>
        </p:spPr>
        <p:txBody>
          <a:bodyPr>
            <a:noAutofit/>
          </a:bodyPr>
          <a:lstStyle/>
          <a:p>
            <a:pPr lvl="0" defTabSz="914400">
              <a:lnSpc>
                <a:spcPct val="100000"/>
              </a:lnSpc>
              <a:defRPr/>
            </a:pPr>
            <a:r>
              <a:rPr lang="en-US" dirty="0">
                <a:solidFill>
                  <a:srgbClr val="0175C0"/>
                </a:solidFill>
              </a:rPr>
              <a:t>Certification Bodies Participating with Workcred Continued</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214435"/>
            <a:ext cx="8229600" cy="4989515"/>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8000"/>
              </a:lnSpc>
              <a:spcBef>
                <a:spcPts val="0"/>
              </a:spcBef>
              <a:spcAft>
                <a:spcPts val="0"/>
              </a:spcAft>
            </a:pPr>
            <a:r>
              <a:rPr lang="en-US" sz="1800" dirty="0">
                <a:solidFill>
                  <a:schemeClr val="tx1">
                    <a:lumMod val="95000"/>
                    <a:lumOff val="5000"/>
                  </a:schemeClr>
                </a:solidFill>
                <a:latin typeface="+mn-lt"/>
              </a:rPr>
              <a:t>Institute of Hazardous Materials Management (IHMM)</a:t>
            </a:r>
          </a:p>
          <a:p>
            <a:pPr>
              <a:lnSpc>
                <a:spcPct val="108000"/>
              </a:lnSpc>
              <a:spcBef>
                <a:spcPts val="0"/>
              </a:spcBef>
              <a:spcAft>
                <a:spcPts val="0"/>
              </a:spcAft>
            </a:pPr>
            <a:r>
              <a:rPr lang="en-US" sz="1800" dirty="0">
                <a:solidFill>
                  <a:schemeClr val="tx1">
                    <a:lumMod val="95000"/>
                    <a:lumOff val="5000"/>
                  </a:schemeClr>
                </a:solidFill>
                <a:latin typeface="+mn-lt"/>
              </a:rPr>
              <a:t>International Association of Privacy Professionals (IAPP)</a:t>
            </a:r>
          </a:p>
          <a:p>
            <a:pPr>
              <a:lnSpc>
                <a:spcPct val="108000"/>
              </a:lnSpc>
              <a:spcBef>
                <a:spcPts val="0"/>
              </a:spcBef>
              <a:spcAft>
                <a:spcPts val="0"/>
              </a:spcAft>
            </a:pPr>
            <a:r>
              <a:rPr lang="en-US" sz="1800" dirty="0">
                <a:solidFill>
                  <a:schemeClr val="tx1">
                    <a:lumMod val="95000"/>
                    <a:lumOff val="5000"/>
                  </a:schemeClr>
                </a:solidFill>
                <a:latin typeface="+mn-lt"/>
              </a:rPr>
              <a:t>International Board of Heart Rhythm Examiners</a:t>
            </a:r>
          </a:p>
          <a:p>
            <a:pPr>
              <a:lnSpc>
                <a:spcPct val="108000"/>
              </a:lnSpc>
              <a:spcBef>
                <a:spcPts val="0"/>
              </a:spcBef>
              <a:spcAft>
                <a:spcPts val="0"/>
              </a:spcAft>
            </a:pPr>
            <a:r>
              <a:rPr lang="en-US" sz="1800" dirty="0">
                <a:solidFill>
                  <a:schemeClr val="tx1">
                    <a:lumMod val="95000"/>
                    <a:lumOff val="5000"/>
                  </a:schemeClr>
                </a:solidFill>
                <a:latin typeface="+mn-lt"/>
              </a:rPr>
              <a:t>International Board of Specialty Certification (IBHRE)</a:t>
            </a:r>
          </a:p>
          <a:p>
            <a:pPr>
              <a:lnSpc>
                <a:spcPct val="108000"/>
              </a:lnSpc>
              <a:spcBef>
                <a:spcPts val="0"/>
              </a:spcBef>
              <a:spcAft>
                <a:spcPts val="0"/>
              </a:spcAft>
            </a:pPr>
            <a:r>
              <a:rPr lang="en-US" sz="1800" dirty="0">
                <a:solidFill>
                  <a:schemeClr val="tx1">
                    <a:lumMod val="95000"/>
                    <a:lumOff val="5000"/>
                  </a:schemeClr>
                </a:solidFill>
                <a:latin typeface="+mn-lt"/>
              </a:rPr>
              <a:t>International Facility Management Association (IFMA)</a:t>
            </a:r>
          </a:p>
          <a:p>
            <a:pPr>
              <a:lnSpc>
                <a:spcPct val="108000"/>
              </a:lnSpc>
              <a:spcBef>
                <a:spcPts val="0"/>
              </a:spcBef>
              <a:spcAft>
                <a:spcPts val="0"/>
              </a:spcAft>
            </a:pPr>
            <a:r>
              <a:rPr lang="en-US" sz="1800" dirty="0">
                <a:solidFill>
                  <a:schemeClr val="tx1">
                    <a:lumMod val="95000"/>
                    <a:lumOff val="5000"/>
                  </a:schemeClr>
                </a:solidFill>
                <a:latin typeface="+mn-lt"/>
              </a:rPr>
              <a:t>International Information System Security Certification Consortium, Inc. (ISC)</a:t>
            </a:r>
            <a:r>
              <a:rPr lang="en-US" sz="1800" baseline="30000" dirty="0">
                <a:solidFill>
                  <a:schemeClr val="tx1">
                    <a:lumMod val="95000"/>
                    <a:lumOff val="5000"/>
                  </a:schemeClr>
                </a:solidFill>
                <a:latin typeface="+mn-lt"/>
              </a:rPr>
              <a:t>2</a:t>
            </a:r>
          </a:p>
          <a:p>
            <a:pPr>
              <a:lnSpc>
                <a:spcPct val="108000"/>
              </a:lnSpc>
              <a:spcBef>
                <a:spcPts val="0"/>
              </a:spcBef>
              <a:spcAft>
                <a:spcPts val="0"/>
              </a:spcAft>
            </a:pPr>
            <a:r>
              <a:rPr lang="en-US" sz="1800" dirty="0">
                <a:solidFill>
                  <a:schemeClr val="tx1">
                    <a:lumMod val="95000"/>
                    <a:lumOff val="5000"/>
                  </a:schemeClr>
                </a:solidFill>
                <a:latin typeface="+mn-lt"/>
              </a:rPr>
              <a:t>NALA - The Paralegal Association</a:t>
            </a:r>
          </a:p>
          <a:p>
            <a:pPr>
              <a:lnSpc>
                <a:spcPct val="108000"/>
              </a:lnSpc>
              <a:spcBef>
                <a:spcPts val="0"/>
              </a:spcBef>
              <a:spcAft>
                <a:spcPts val="0"/>
              </a:spcAft>
            </a:pPr>
            <a:r>
              <a:rPr lang="en-US" sz="1800" dirty="0">
                <a:solidFill>
                  <a:schemeClr val="tx1">
                    <a:lumMod val="95000"/>
                    <a:lumOff val="5000"/>
                  </a:schemeClr>
                </a:solidFill>
                <a:latin typeface="+mn-lt"/>
              </a:rPr>
              <a:t>National Commission for the Certification of Crane Operators (NCCCO)</a:t>
            </a:r>
          </a:p>
          <a:p>
            <a:pPr>
              <a:lnSpc>
                <a:spcPct val="108000"/>
              </a:lnSpc>
              <a:spcBef>
                <a:spcPts val="0"/>
              </a:spcBef>
              <a:spcAft>
                <a:spcPts val="0"/>
              </a:spcAft>
            </a:pPr>
            <a:r>
              <a:rPr lang="en-US" sz="1800" dirty="0">
                <a:solidFill>
                  <a:schemeClr val="tx1">
                    <a:lumMod val="95000"/>
                    <a:lumOff val="5000"/>
                  </a:schemeClr>
                </a:solidFill>
                <a:latin typeface="+mn-lt"/>
              </a:rPr>
              <a:t>National Environmental Health Association (NEHA)</a:t>
            </a:r>
          </a:p>
          <a:p>
            <a:pPr>
              <a:lnSpc>
                <a:spcPct val="108000"/>
              </a:lnSpc>
              <a:spcBef>
                <a:spcPts val="0"/>
              </a:spcBef>
              <a:spcAft>
                <a:spcPts val="0"/>
              </a:spcAft>
            </a:pPr>
            <a:r>
              <a:rPr lang="en-US" sz="1800" dirty="0">
                <a:solidFill>
                  <a:schemeClr val="tx1">
                    <a:lumMod val="95000"/>
                    <a:lumOff val="5000"/>
                  </a:schemeClr>
                </a:solidFill>
                <a:latin typeface="+mn-lt"/>
              </a:rPr>
              <a:t>National </a:t>
            </a:r>
            <a:r>
              <a:rPr lang="en-US" sz="1800" dirty="0" err="1">
                <a:solidFill>
                  <a:schemeClr val="tx1">
                    <a:lumMod val="95000"/>
                    <a:lumOff val="5000"/>
                  </a:schemeClr>
                </a:solidFill>
                <a:latin typeface="+mn-lt"/>
              </a:rPr>
              <a:t>Healthcareer</a:t>
            </a:r>
            <a:r>
              <a:rPr lang="en-US" sz="1800" dirty="0">
                <a:solidFill>
                  <a:schemeClr val="tx1">
                    <a:lumMod val="95000"/>
                    <a:lumOff val="5000"/>
                  </a:schemeClr>
                </a:solidFill>
                <a:latin typeface="+mn-lt"/>
              </a:rPr>
              <a:t> Association (NHA)</a:t>
            </a:r>
          </a:p>
          <a:p>
            <a:pPr>
              <a:lnSpc>
                <a:spcPct val="108000"/>
              </a:lnSpc>
              <a:spcBef>
                <a:spcPts val="0"/>
              </a:spcBef>
              <a:spcAft>
                <a:spcPts val="0"/>
              </a:spcAft>
            </a:pPr>
            <a:r>
              <a:rPr lang="en-US" sz="1800" dirty="0">
                <a:solidFill>
                  <a:schemeClr val="tx1">
                    <a:lumMod val="95000"/>
                    <a:lumOff val="5000"/>
                  </a:schemeClr>
                </a:solidFill>
                <a:latin typeface="+mn-lt"/>
              </a:rPr>
              <a:t>National Inspection Testing and Certification, Corp. (NITC)</a:t>
            </a:r>
          </a:p>
          <a:p>
            <a:pPr>
              <a:lnSpc>
                <a:spcPct val="108000"/>
              </a:lnSpc>
              <a:spcBef>
                <a:spcPts val="0"/>
              </a:spcBef>
              <a:spcAft>
                <a:spcPts val="0"/>
              </a:spcAft>
            </a:pPr>
            <a:r>
              <a:rPr lang="en-US" sz="1800" dirty="0">
                <a:solidFill>
                  <a:schemeClr val="tx1">
                    <a:lumMod val="95000"/>
                    <a:lumOff val="5000"/>
                  </a:schemeClr>
                </a:solidFill>
                <a:latin typeface="+mn-lt"/>
              </a:rPr>
              <a:t>National Restaurant Association/National Registry of Food Safety Professionals</a:t>
            </a:r>
          </a:p>
          <a:p>
            <a:pPr>
              <a:lnSpc>
                <a:spcPct val="108000"/>
              </a:lnSpc>
              <a:spcBef>
                <a:spcPts val="0"/>
              </a:spcBef>
              <a:spcAft>
                <a:spcPts val="0"/>
              </a:spcAft>
            </a:pPr>
            <a:r>
              <a:rPr lang="en-US" sz="1800" dirty="0">
                <a:solidFill>
                  <a:schemeClr val="tx1">
                    <a:lumMod val="95000"/>
                    <a:lumOff val="5000"/>
                  </a:schemeClr>
                </a:solidFill>
                <a:latin typeface="+mn-lt"/>
              </a:rPr>
              <a:t>National Retail Federation Foundation (NRFF)</a:t>
            </a:r>
          </a:p>
          <a:p>
            <a:pPr>
              <a:lnSpc>
                <a:spcPct val="108000"/>
              </a:lnSpc>
              <a:spcBef>
                <a:spcPts val="0"/>
              </a:spcBef>
              <a:spcAft>
                <a:spcPts val="0"/>
              </a:spcAft>
            </a:pPr>
            <a:r>
              <a:rPr lang="en-US" sz="1800" dirty="0">
                <a:solidFill>
                  <a:schemeClr val="tx1">
                    <a:lumMod val="95000"/>
                    <a:lumOff val="5000"/>
                  </a:schemeClr>
                </a:solidFill>
                <a:latin typeface="+mn-lt"/>
              </a:rPr>
              <a:t>Pharmacy Technician Certification Board (PTCB)</a:t>
            </a:r>
          </a:p>
          <a:p>
            <a:pPr>
              <a:lnSpc>
                <a:spcPct val="108000"/>
              </a:lnSpc>
              <a:spcBef>
                <a:spcPts val="0"/>
              </a:spcBef>
              <a:spcAft>
                <a:spcPts val="0"/>
              </a:spcAft>
            </a:pPr>
            <a:r>
              <a:rPr lang="en-US" sz="1800" dirty="0">
                <a:solidFill>
                  <a:schemeClr val="tx1">
                    <a:lumMod val="95000"/>
                    <a:lumOff val="5000"/>
                  </a:schemeClr>
                </a:solidFill>
                <a:latin typeface="+mn-lt"/>
              </a:rPr>
              <a:t>Project Management Institute (PMI)</a:t>
            </a:r>
          </a:p>
          <a:p>
            <a:pPr>
              <a:lnSpc>
                <a:spcPct val="108000"/>
              </a:lnSpc>
              <a:spcBef>
                <a:spcPts val="0"/>
              </a:spcBef>
              <a:spcAft>
                <a:spcPts val="0"/>
              </a:spcAft>
            </a:pPr>
            <a:r>
              <a:rPr lang="en-US" sz="1800" dirty="0">
                <a:solidFill>
                  <a:schemeClr val="tx1">
                    <a:lumMod val="95000"/>
                    <a:lumOff val="5000"/>
                  </a:schemeClr>
                </a:solidFill>
                <a:latin typeface="+mn-lt"/>
              </a:rPr>
              <a:t>Society for Human Resource Management (SHRM)</a:t>
            </a:r>
          </a:p>
          <a:p>
            <a:pPr>
              <a:lnSpc>
                <a:spcPct val="108000"/>
              </a:lnSpc>
              <a:spcBef>
                <a:spcPts val="0"/>
              </a:spcBef>
              <a:spcAft>
                <a:spcPts val="0"/>
              </a:spcAft>
            </a:pPr>
            <a:r>
              <a:rPr lang="en-US" sz="1800" dirty="0">
                <a:solidFill>
                  <a:schemeClr val="tx1">
                    <a:lumMod val="95000"/>
                    <a:lumOff val="5000"/>
                  </a:schemeClr>
                </a:solidFill>
                <a:latin typeface="+mn-lt"/>
              </a:rPr>
              <a:t>Society of Certified Senior Advisors (SCSA)</a:t>
            </a: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25322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93" y="84137"/>
            <a:ext cx="8229600" cy="755648"/>
          </a:xfrm>
        </p:spPr>
        <p:txBody>
          <a:bodyPr>
            <a:noAutofit/>
          </a:bodyPr>
          <a:lstStyle/>
          <a:p>
            <a:pPr defTabSz="914400">
              <a:lnSpc>
                <a:spcPct val="100000"/>
              </a:lnSpc>
              <a:defRPr/>
            </a:pPr>
            <a:r>
              <a:rPr lang="en-US" dirty="0">
                <a:solidFill>
                  <a:srgbClr val="0175C0"/>
                </a:solidFill>
              </a:rPr>
              <a:t>Data Elements Needed for Linking Data</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76E5F72-6AB5-45B4-8BB5-016A07550079}"/>
              </a:ext>
            </a:extLst>
          </p:cNvPr>
          <p:cNvGraphicFramePr>
            <a:graphicFrameLocks noGrp="1"/>
          </p:cNvGraphicFramePr>
          <p:nvPr>
            <p:extLst>
              <p:ext uri="{D42A27DB-BD31-4B8C-83A1-F6EECF244321}">
                <p14:modId xmlns:p14="http://schemas.microsoft.com/office/powerpoint/2010/main" val="2803128633"/>
              </p:ext>
            </p:extLst>
          </p:nvPr>
        </p:nvGraphicFramePr>
        <p:xfrm>
          <a:off x="288115" y="721080"/>
          <a:ext cx="8567769" cy="5562016"/>
        </p:xfrm>
        <a:graphic>
          <a:graphicData uri="http://schemas.openxmlformats.org/drawingml/2006/table">
            <a:tbl>
              <a:tblPr firstRow="1" firstCol="1" bandRow="1">
                <a:tableStyleId>{5C22544A-7EE6-4342-B048-85BDC9FD1C3A}</a:tableStyleId>
              </a:tblPr>
              <a:tblGrid>
                <a:gridCol w="2290962">
                  <a:extLst>
                    <a:ext uri="{9D8B030D-6E8A-4147-A177-3AD203B41FA5}">
                      <a16:colId xmlns:a16="http://schemas.microsoft.com/office/drawing/2014/main" val="3405999596"/>
                    </a:ext>
                  </a:extLst>
                </a:gridCol>
                <a:gridCol w="2133600">
                  <a:extLst>
                    <a:ext uri="{9D8B030D-6E8A-4147-A177-3AD203B41FA5}">
                      <a16:colId xmlns:a16="http://schemas.microsoft.com/office/drawing/2014/main" val="712214536"/>
                    </a:ext>
                  </a:extLst>
                </a:gridCol>
                <a:gridCol w="2039815">
                  <a:extLst>
                    <a:ext uri="{9D8B030D-6E8A-4147-A177-3AD203B41FA5}">
                      <a16:colId xmlns:a16="http://schemas.microsoft.com/office/drawing/2014/main" val="2140110777"/>
                    </a:ext>
                  </a:extLst>
                </a:gridCol>
                <a:gridCol w="2103392">
                  <a:extLst>
                    <a:ext uri="{9D8B030D-6E8A-4147-A177-3AD203B41FA5}">
                      <a16:colId xmlns:a16="http://schemas.microsoft.com/office/drawing/2014/main" val="2425353525"/>
                    </a:ext>
                  </a:extLst>
                </a:gridCol>
              </a:tblGrid>
              <a:tr h="624475">
                <a:tc>
                  <a:txBody>
                    <a:bodyPr/>
                    <a:lstStyle/>
                    <a:p>
                      <a:pPr marL="0" marR="0" algn="ctr">
                        <a:lnSpc>
                          <a:spcPct val="107000"/>
                        </a:lnSpc>
                        <a:spcBef>
                          <a:spcPts val="0"/>
                        </a:spcBef>
                        <a:spcAft>
                          <a:spcPts val="0"/>
                        </a:spcAft>
                      </a:pPr>
                      <a:r>
                        <a:rPr lang="en-US" sz="1400" dirty="0">
                          <a:effectLst/>
                        </a:rPr>
                        <a:t>Required Minimum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tc>
                  <a:txBody>
                    <a:bodyPr/>
                    <a:lstStyle/>
                    <a:p>
                      <a:pPr marL="0" marR="0" algn="ctr">
                        <a:lnSpc>
                          <a:spcPct val="107000"/>
                        </a:lnSpc>
                        <a:spcBef>
                          <a:spcPts val="0"/>
                        </a:spcBef>
                        <a:spcAft>
                          <a:spcPts val="0"/>
                        </a:spcAft>
                      </a:pPr>
                      <a:r>
                        <a:rPr lang="en-US" sz="1400" dirty="0">
                          <a:effectLst/>
                        </a:rPr>
                        <a:t>Additional Data that Supports Finding More Matches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tc>
                  <a:txBody>
                    <a:bodyPr/>
                    <a:lstStyle/>
                    <a:p>
                      <a:pPr marL="0" marR="0" algn="ctr">
                        <a:lnSpc>
                          <a:spcPct val="107000"/>
                        </a:lnSpc>
                        <a:spcBef>
                          <a:spcPts val="0"/>
                        </a:spcBef>
                        <a:spcAft>
                          <a:spcPts val="0"/>
                        </a:spcAft>
                      </a:pPr>
                      <a:r>
                        <a:rPr lang="en-US" sz="1400" dirty="0">
                          <a:effectLst/>
                        </a:rPr>
                        <a:t>Optional Data that Provides Additional Insights on Reporting</a:t>
                      </a:r>
                    </a:p>
                  </a:txBody>
                  <a:tcPr marL="63356" marR="63356" marT="0" marB="0"/>
                </a:tc>
                <a:tc>
                  <a:txBody>
                    <a:bodyPr/>
                    <a:lstStyle/>
                    <a:p>
                      <a:pPr marL="0" marR="0" algn="ctr">
                        <a:lnSpc>
                          <a:spcPct val="107000"/>
                        </a:lnSpc>
                        <a:spcBef>
                          <a:spcPts val="0"/>
                        </a:spcBef>
                        <a:spcAft>
                          <a:spcPts val="0"/>
                        </a:spcAft>
                      </a:pPr>
                      <a:r>
                        <a:rPr lang="en-US" sz="1400" dirty="0">
                          <a:effectLst/>
                        </a:rPr>
                        <a:t>Data Elements  Collected by Your Certification Body</a:t>
                      </a:r>
                    </a:p>
                    <a:p>
                      <a:pPr marL="0" marR="0" algn="ctr">
                        <a:lnSpc>
                          <a:spcPct val="107000"/>
                        </a:lnSpc>
                        <a:spcBef>
                          <a:spcPts val="0"/>
                        </a:spcBef>
                        <a:spcAft>
                          <a:spcPts val="0"/>
                        </a:spcAft>
                      </a:pPr>
                      <a:r>
                        <a:rPr lang="en-US" sz="1400" dirty="0">
                          <a:effectLst/>
                        </a:rPr>
                        <a:t>(check all that apply)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extLst>
                  <a:ext uri="{0D108BD9-81ED-4DB2-BD59-A6C34878D82A}">
                    <a16:rowId xmlns:a16="http://schemas.microsoft.com/office/drawing/2014/main" val="3730782704"/>
                  </a:ext>
                </a:extLst>
              </a:tr>
              <a:tr h="186267">
                <a:tc>
                  <a:txBody>
                    <a:bodyPr/>
                    <a:lstStyle/>
                    <a:p>
                      <a:pPr marL="0" marR="0">
                        <a:lnSpc>
                          <a:spcPct val="107000"/>
                        </a:lnSpc>
                        <a:spcBef>
                          <a:spcPts val="0"/>
                        </a:spcBef>
                        <a:spcAft>
                          <a:spcPts val="0"/>
                        </a:spcAft>
                      </a:pPr>
                      <a:r>
                        <a:rPr lang="en-US" sz="1400" b="0" dirty="0">
                          <a:solidFill>
                            <a:schemeClr val="tx1"/>
                          </a:solidFill>
                          <a:effectLst/>
                        </a:rPr>
                        <a:t>First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545302366"/>
                  </a:ext>
                </a:extLst>
              </a:tr>
              <a:tr h="186267">
                <a:tc>
                  <a:txBody>
                    <a:bodyPr/>
                    <a:lstStyle/>
                    <a:p>
                      <a:pPr marL="0" marR="0">
                        <a:lnSpc>
                          <a:spcPct val="107000"/>
                        </a:lnSpc>
                        <a:spcBef>
                          <a:spcPts val="0"/>
                        </a:spcBef>
                        <a:spcAft>
                          <a:spcPts val="0"/>
                        </a:spcAft>
                      </a:pPr>
                      <a:r>
                        <a:rPr lang="en-US" sz="1400" b="0" dirty="0">
                          <a:solidFill>
                            <a:schemeClr val="tx1"/>
                          </a:solidFill>
                          <a:effectLst/>
                        </a:rPr>
                        <a:t>Last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075600992"/>
                  </a:ext>
                </a:extLst>
              </a:tr>
              <a:tr h="254505">
                <a:tc>
                  <a:txBody>
                    <a:bodyPr/>
                    <a:lstStyle/>
                    <a:p>
                      <a:pPr marL="0" marR="0">
                        <a:lnSpc>
                          <a:spcPct val="107000"/>
                        </a:lnSpc>
                        <a:spcBef>
                          <a:spcPts val="0"/>
                        </a:spcBef>
                        <a:spcAft>
                          <a:spcPts val="0"/>
                        </a:spcAft>
                      </a:pPr>
                      <a:r>
                        <a:rPr lang="en-US" sz="1400" b="0" dirty="0">
                          <a:solidFill>
                            <a:schemeClr val="tx1"/>
                          </a:solidFill>
                          <a:effectLst/>
                        </a:rPr>
                        <a:t>Credential Organization Type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141535328"/>
                  </a:ext>
                </a:extLst>
              </a:tr>
              <a:tr h="186267">
                <a:tc>
                  <a:txBody>
                    <a:bodyPr/>
                    <a:lstStyle/>
                    <a:p>
                      <a:pPr marL="0" marR="0">
                        <a:lnSpc>
                          <a:spcPct val="107000"/>
                        </a:lnSpc>
                        <a:spcBef>
                          <a:spcPts val="0"/>
                        </a:spcBef>
                        <a:spcAft>
                          <a:spcPts val="0"/>
                        </a:spcAft>
                      </a:pPr>
                      <a:r>
                        <a:rPr lang="en-US" sz="1400" b="0" dirty="0">
                          <a:solidFill>
                            <a:schemeClr val="tx1"/>
                          </a:solidFill>
                          <a:effectLst/>
                        </a:rPr>
                        <a:t>Credential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68544442"/>
                  </a:ext>
                </a:extLst>
              </a:tr>
              <a:tr h="186267">
                <a:tc>
                  <a:txBody>
                    <a:bodyPr/>
                    <a:lstStyle/>
                    <a:p>
                      <a:pPr marL="0" marR="0">
                        <a:lnSpc>
                          <a:spcPct val="107000"/>
                        </a:lnSpc>
                        <a:spcBef>
                          <a:spcPts val="0"/>
                        </a:spcBef>
                        <a:spcAft>
                          <a:spcPts val="0"/>
                        </a:spcAft>
                      </a:pPr>
                      <a:r>
                        <a:rPr lang="en-US" sz="1400" b="0" dirty="0">
                          <a:solidFill>
                            <a:schemeClr val="tx1"/>
                          </a:solidFill>
                          <a:effectLst/>
                        </a:rPr>
                        <a:t>Credential Type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768178925"/>
                  </a:ext>
                </a:extLst>
              </a:tr>
              <a:tr h="186267">
                <a:tc>
                  <a:txBody>
                    <a:bodyPr/>
                    <a:lstStyle/>
                    <a:p>
                      <a:pPr marL="0" marR="0">
                        <a:lnSpc>
                          <a:spcPct val="107000"/>
                        </a:lnSpc>
                        <a:spcBef>
                          <a:spcPts val="0"/>
                        </a:spcBef>
                        <a:spcAft>
                          <a:spcPts val="0"/>
                        </a:spcAft>
                      </a:pPr>
                      <a:r>
                        <a:rPr lang="en-US" sz="1400" b="0" dirty="0">
                          <a:solidFill>
                            <a:schemeClr val="tx1"/>
                          </a:solidFill>
                          <a:effectLst/>
                        </a:rPr>
                        <a:t>Credential Purpose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494740538"/>
                  </a:ext>
                </a:extLst>
              </a:tr>
              <a:tr h="186267">
                <a:tc>
                  <a:txBody>
                    <a:bodyPr/>
                    <a:lstStyle/>
                    <a:p>
                      <a:pPr marL="0" marR="0">
                        <a:lnSpc>
                          <a:spcPct val="107000"/>
                        </a:lnSpc>
                        <a:spcBef>
                          <a:spcPts val="0"/>
                        </a:spcBef>
                        <a:spcAft>
                          <a:spcPts val="0"/>
                        </a:spcAft>
                      </a:pPr>
                      <a:r>
                        <a:rPr lang="en-US" sz="1400" b="0" dirty="0">
                          <a:solidFill>
                            <a:schemeClr val="tx1"/>
                          </a:solidFill>
                          <a:effectLst/>
                        </a:rPr>
                        <a:t>Credential Award Date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896091109"/>
                  </a:ext>
                </a:extLst>
              </a:tr>
              <a:tr h="248846">
                <a:tc>
                  <a:txBody>
                    <a:bodyPr/>
                    <a:lstStyle/>
                    <a:p>
                      <a:pPr marL="0" marR="0">
                        <a:lnSpc>
                          <a:spcPct val="107000"/>
                        </a:lnSpc>
                        <a:spcBef>
                          <a:spcPts val="0"/>
                        </a:spcBef>
                        <a:spcAft>
                          <a:spcPts val="0"/>
                        </a:spcAft>
                      </a:pPr>
                      <a:r>
                        <a:rPr lang="en-US" sz="1400" b="0" dirty="0">
                          <a:solidFill>
                            <a:schemeClr val="tx1"/>
                          </a:solidFill>
                          <a:effectLst/>
                        </a:rPr>
                        <a:t>Credential Expiration Date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10407119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Date of Birth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302431911"/>
                  </a:ext>
                </a:extLst>
              </a:tr>
              <a:tr h="38115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Name of Educational Institution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298944972"/>
                  </a:ext>
                </a:extLst>
              </a:tr>
              <a:tr h="38115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Middle Name or Middle Initial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466291263"/>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Previous First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67438880"/>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Previous Last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975638285"/>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328595936"/>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Zip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914586598"/>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Cell Phone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5119991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Email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14910343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Race/Ethnicity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21817276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Gender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794638721"/>
                  </a:ext>
                </a:extLst>
              </a:tr>
              <a:tr h="0">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Military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865655259"/>
                  </a:ext>
                </a:extLst>
              </a:tr>
            </a:tbl>
          </a:graphicData>
        </a:graphic>
      </p:graphicFrame>
    </p:spTree>
    <p:extLst>
      <p:ext uri="{BB962C8B-B14F-4D97-AF65-F5344CB8AC3E}">
        <p14:creationId xmlns:p14="http://schemas.microsoft.com/office/powerpoint/2010/main" val="217122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Value Propositions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06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15</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96530" y="302124"/>
            <a:ext cx="8229600" cy="640886"/>
          </a:xfrm>
        </p:spPr>
        <p:txBody>
          <a:bodyPr>
            <a:normAutofit fontScale="90000"/>
          </a:bodyPr>
          <a:lstStyle/>
          <a:p>
            <a:r>
              <a:rPr lang="en-US" dirty="0"/>
              <a:t>What is the value of linking certification bodies’ administrative data with data from the Clearinghouse and the U.S. Census Bureau?</a:t>
            </a:r>
            <a:endParaRPr lang="en-US" dirty="0">
              <a:cs typeface="Calibri Light" panose="020F0302020204030204" pitchFamily="34" charset="0"/>
            </a:endParaRPr>
          </a:p>
        </p:txBody>
      </p:sp>
      <p:graphicFrame>
        <p:nvGraphicFramePr>
          <p:cNvPr id="5" name="Diagram 4">
            <a:extLst>
              <a:ext uri="{FF2B5EF4-FFF2-40B4-BE49-F238E27FC236}">
                <a16:creationId xmlns:a16="http://schemas.microsoft.com/office/drawing/2014/main" id="{2173DD6D-FD39-47F7-88CE-1B12C8B6DBA2}"/>
              </a:ext>
            </a:extLst>
          </p:cNvPr>
          <p:cNvGraphicFramePr/>
          <p:nvPr>
            <p:extLst>
              <p:ext uri="{D42A27DB-BD31-4B8C-83A1-F6EECF244321}">
                <p14:modId xmlns:p14="http://schemas.microsoft.com/office/powerpoint/2010/main" val="880034935"/>
              </p:ext>
            </p:extLst>
          </p:nvPr>
        </p:nvGraphicFramePr>
        <p:xfrm>
          <a:off x="1224034" y="1301262"/>
          <a:ext cx="6574592" cy="448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389BB90-8969-4B06-9592-CC6E8EF23774}"/>
              </a:ext>
            </a:extLst>
          </p:cNvPr>
          <p:cNvSpPr txBox="1"/>
          <p:nvPr/>
        </p:nvSpPr>
        <p:spPr>
          <a:xfrm>
            <a:off x="1196730" y="5781431"/>
            <a:ext cx="6962532" cy="430887"/>
          </a:xfrm>
          <a:prstGeom prst="rect">
            <a:avLst/>
          </a:prstGeom>
          <a:noFill/>
        </p:spPr>
        <p:txBody>
          <a:bodyPr wrap="square" rtlCol="0">
            <a:spAutoFit/>
          </a:bodyPr>
          <a:lstStyle/>
          <a:p>
            <a:r>
              <a:rPr lang="en-US" sz="1100" i="1" dirty="0">
                <a:solidFill>
                  <a:schemeClr val="bg2">
                    <a:lumMod val="25000"/>
                  </a:schemeClr>
                </a:solidFill>
              </a:rPr>
              <a:t>Source: The value propositions were developed based on information gathered from 22 individual interviews with Workcred’s Demonstrating the Value of Linking Data Network members.</a:t>
            </a:r>
          </a:p>
        </p:txBody>
      </p:sp>
    </p:spTree>
    <p:extLst>
      <p:ext uri="{BB962C8B-B14F-4D97-AF65-F5344CB8AC3E}">
        <p14:creationId xmlns:p14="http://schemas.microsoft.com/office/powerpoint/2010/main" val="24552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BC23-4AFE-4667-91DC-E4A4C9086E52}"/>
              </a:ext>
            </a:extLst>
          </p:cNvPr>
          <p:cNvSpPr>
            <a:spLocks noGrp="1"/>
          </p:cNvSpPr>
          <p:nvPr>
            <p:ph type="title"/>
          </p:nvPr>
        </p:nvSpPr>
        <p:spPr/>
        <p:txBody>
          <a:bodyPr/>
          <a:lstStyle/>
          <a:p>
            <a:r>
              <a:rPr lang="en-US" dirty="0"/>
              <a:t>Examples of Insights Gained by Linking Data Sets</a:t>
            </a:r>
          </a:p>
        </p:txBody>
      </p:sp>
      <p:pic>
        <p:nvPicPr>
          <p:cNvPr id="5" name="Picture 4">
            <a:extLst>
              <a:ext uri="{FF2B5EF4-FFF2-40B4-BE49-F238E27FC236}">
                <a16:creationId xmlns:a16="http://schemas.microsoft.com/office/drawing/2014/main" id="{E639E15F-C337-4FC0-B9B9-3ED5D4AD8DFE}"/>
              </a:ext>
            </a:extLst>
          </p:cNvPr>
          <p:cNvPicPr>
            <a:picLocks noChangeAspect="1"/>
          </p:cNvPicPr>
          <p:nvPr/>
        </p:nvPicPr>
        <p:blipFill rotWithShape="1">
          <a:blip r:embed="rId2">
            <a:extLst>
              <a:ext uri="{28A0092B-C50C-407E-A947-70E740481C1C}">
                <a14:useLocalDpi xmlns:a14="http://schemas.microsoft.com/office/drawing/2010/main" val="0"/>
              </a:ext>
            </a:extLst>
          </a:blip>
          <a:srcRect b="2024"/>
          <a:stretch/>
        </p:blipFill>
        <p:spPr>
          <a:xfrm>
            <a:off x="131222" y="1225477"/>
            <a:ext cx="8555578" cy="4718123"/>
          </a:xfrm>
          <a:prstGeom prst="rect">
            <a:avLst/>
          </a:prstGeom>
        </p:spPr>
      </p:pic>
      <p:sp>
        <p:nvSpPr>
          <p:cNvPr id="6" name="Slide Number Placeholder 1">
            <a:extLst>
              <a:ext uri="{FF2B5EF4-FFF2-40B4-BE49-F238E27FC236}">
                <a16:creationId xmlns:a16="http://schemas.microsoft.com/office/drawing/2014/main" id="{29228854-E7FA-4FC7-B630-D20586F55B22}"/>
              </a:ext>
            </a:extLst>
          </p:cNvPr>
          <p:cNvSpPr>
            <a:spLocks noGrp="1"/>
          </p:cNvSpPr>
          <p:nvPr>
            <p:ph type="sldNum" sz="quarter" idx="4"/>
          </p:nvPr>
        </p:nvSpPr>
        <p:spPr>
          <a:xfrm>
            <a:off x="8438040" y="6359505"/>
            <a:ext cx="497520" cy="196371"/>
          </a:xfrm>
        </p:spPr>
        <p:txBody>
          <a:bodyPr/>
          <a:lstStyle/>
          <a:p>
            <a:fld id="{114AA880-58C2-F143-AB9C-BE7C7816A5B0}" type="slidenum">
              <a:rPr lang="en-US" smtClean="0"/>
              <a:pPr/>
              <a:t>16</a:t>
            </a:fld>
            <a:endParaRPr lang="en-US" dirty="0"/>
          </a:p>
        </p:txBody>
      </p:sp>
    </p:spTree>
    <p:extLst>
      <p:ext uri="{BB962C8B-B14F-4D97-AF65-F5344CB8AC3E}">
        <p14:creationId xmlns:p14="http://schemas.microsoft.com/office/powerpoint/2010/main" val="331161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17</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Certification Bodies</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10661"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Visibility</a:t>
            </a:r>
          </a:p>
          <a:p>
            <a:pPr lvl="1">
              <a:lnSpc>
                <a:spcPct val="100000"/>
              </a:lnSpc>
            </a:pPr>
            <a:r>
              <a:rPr lang="en-US" sz="1800" dirty="0">
                <a:solidFill>
                  <a:schemeClr val="tx1">
                    <a:lumMod val="95000"/>
                    <a:lumOff val="5000"/>
                  </a:schemeClr>
                </a:solidFill>
                <a:latin typeface="+mn-lt"/>
              </a:rPr>
              <a:t>Bring increased awareness and visibility to the certification and the profession</a:t>
            </a:r>
          </a:p>
          <a:p>
            <a:pPr>
              <a:lnSpc>
                <a:spcPct val="100000"/>
              </a:lnSpc>
              <a:spcBef>
                <a:spcPts val="1200"/>
              </a:spcBef>
              <a:spcAft>
                <a:spcPts val="600"/>
              </a:spcAft>
            </a:pPr>
            <a:r>
              <a:rPr lang="en-US" sz="1800" b="1" dirty="0">
                <a:solidFill>
                  <a:schemeClr val="tx1">
                    <a:lumMod val="95000"/>
                    <a:lumOff val="5000"/>
                  </a:schemeClr>
                </a:solidFill>
                <a:latin typeface="+mn-lt"/>
              </a:rPr>
              <a:t>Credibility</a:t>
            </a:r>
          </a:p>
          <a:p>
            <a:pPr lvl="1">
              <a:lnSpc>
                <a:spcPct val="100000"/>
              </a:lnSpc>
            </a:pPr>
            <a:r>
              <a:rPr lang="en-US" sz="1800" dirty="0">
                <a:solidFill>
                  <a:schemeClr val="tx1">
                    <a:lumMod val="95000"/>
                    <a:lumOff val="5000"/>
                  </a:schemeClr>
                </a:solidFill>
                <a:latin typeface="+mn-lt"/>
              </a:rPr>
              <a:t>Use third-party validated data to provide evidence about the value of the certification</a:t>
            </a:r>
          </a:p>
          <a:p>
            <a:pPr lvl="1">
              <a:lnSpc>
                <a:spcPct val="100000"/>
              </a:lnSpc>
            </a:pPr>
            <a:r>
              <a:rPr lang="en-US" sz="1800" dirty="0">
                <a:solidFill>
                  <a:schemeClr val="tx1">
                    <a:lumMod val="95000"/>
                    <a:lumOff val="5000"/>
                  </a:schemeClr>
                </a:solidFill>
                <a:latin typeface="+mn-lt"/>
              </a:rPr>
              <a:t>Educate policymakers, employers, government agencies, and individuals about the value of the certification and the profession</a:t>
            </a:r>
          </a:p>
          <a:p>
            <a:pPr lvl="1">
              <a:lnSpc>
                <a:spcPct val="100000"/>
              </a:lnSpc>
            </a:pPr>
            <a:r>
              <a:rPr lang="en-US" sz="1800" dirty="0">
                <a:solidFill>
                  <a:schemeClr val="tx1">
                    <a:lumMod val="95000"/>
                    <a:lumOff val="5000"/>
                  </a:schemeClr>
                </a:solidFill>
                <a:latin typeface="+mn-lt"/>
              </a:rPr>
              <a:t>Demonstrate to employers that if they hire certified persons, they can have higher employee retention rates</a:t>
            </a:r>
          </a:p>
          <a:p>
            <a:pPr>
              <a:lnSpc>
                <a:spcPct val="100000"/>
              </a:lnSpc>
              <a:spcBef>
                <a:spcPts val="1200"/>
              </a:spcBef>
              <a:spcAft>
                <a:spcPts val="600"/>
              </a:spcAft>
            </a:pPr>
            <a:r>
              <a:rPr lang="en-US" sz="1800" b="1" dirty="0">
                <a:solidFill>
                  <a:schemeClr val="tx1">
                    <a:lumMod val="95000"/>
                    <a:lumOff val="5000"/>
                  </a:schemeClr>
                </a:solidFill>
                <a:latin typeface="+mn-lt"/>
              </a:rPr>
              <a:t>Strategic Planning</a:t>
            </a:r>
          </a:p>
          <a:p>
            <a:pPr lvl="1">
              <a:lnSpc>
                <a:spcPct val="100000"/>
              </a:lnSpc>
            </a:pPr>
            <a:r>
              <a:rPr lang="en-US" sz="1800" dirty="0">
                <a:solidFill>
                  <a:schemeClr val="tx1">
                    <a:lumMod val="95000"/>
                    <a:lumOff val="5000"/>
                  </a:schemeClr>
                </a:solidFill>
                <a:latin typeface="+mn-lt"/>
              </a:rPr>
              <a:t>Use data to improve strategic planning and marketing, and support decision making</a:t>
            </a:r>
          </a:p>
          <a:p>
            <a:pPr lvl="1">
              <a:lnSpc>
                <a:spcPct val="100000"/>
              </a:lnSpc>
            </a:pPr>
            <a:r>
              <a:rPr lang="en-US" sz="1800" dirty="0">
                <a:solidFill>
                  <a:schemeClr val="tx1">
                    <a:lumMod val="95000"/>
                    <a:lumOff val="5000"/>
                  </a:schemeClr>
                </a:solidFill>
                <a:latin typeface="+mn-lt"/>
              </a:rPr>
              <a:t>Gather information to inform the development of new products, including needs assessments for new certifications</a:t>
            </a:r>
          </a:p>
          <a:p>
            <a:pPr lvl="1">
              <a:lnSpc>
                <a:spcPct val="100000"/>
              </a:lnSpc>
            </a:pPr>
            <a:r>
              <a:rPr lang="en-US" sz="1800" dirty="0">
                <a:solidFill>
                  <a:schemeClr val="tx1">
                    <a:lumMod val="95000"/>
                    <a:lumOff val="5000"/>
                  </a:schemeClr>
                </a:solidFill>
                <a:latin typeface="+mn-lt"/>
              </a:rPr>
              <a:t>Obtain a more complete picture of the certification holders</a:t>
            </a:r>
          </a:p>
          <a:p>
            <a:pPr lvl="1">
              <a:lnSpc>
                <a:spcPct val="100000"/>
              </a:lnSpc>
            </a:pPr>
            <a:endParaRPr lang="en-US" sz="1600" dirty="0"/>
          </a:p>
          <a:p>
            <a:pPr>
              <a:lnSpc>
                <a:spcPct val="100000"/>
              </a:lnSpc>
            </a:pP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79486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18</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Certification Bodies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457200"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Marketing</a:t>
            </a:r>
          </a:p>
          <a:p>
            <a:pPr lvl="1">
              <a:lnSpc>
                <a:spcPct val="100000"/>
              </a:lnSpc>
            </a:pPr>
            <a:r>
              <a:rPr lang="en-US" sz="1800" dirty="0">
                <a:solidFill>
                  <a:schemeClr val="tx1">
                    <a:lumMod val="95000"/>
                    <a:lumOff val="5000"/>
                  </a:schemeClr>
                </a:solidFill>
                <a:latin typeface="+mn-lt"/>
              </a:rPr>
              <a:t>Identify gaps in certifications earned by underserved populations</a:t>
            </a:r>
          </a:p>
          <a:p>
            <a:pPr lvl="1">
              <a:lnSpc>
                <a:spcPct val="100000"/>
              </a:lnSpc>
            </a:pPr>
            <a:r>
              <a:rPr lang="en-US" sz="1800" dirty="0">
                <a:solidFill>
                  <a:schemeClr val="tx1">
                    <a:lumMod val="95000"/>
                    <a:lumOff val="5000"/>
                  </a:schemeClr>
                </a:solidFill>
                <a:latin typeface="+mn-lt"/>
              </a:rPr>
              <a:t>Refine outreach to new and existing markets</a:t>
            </a:r>
          </a:p>
          <a:p>
            <a:pPr lvl="1">
              <a:lnSpc>
                <a:spcPct val="100000"/>
              </a:lnSpc>
            </a:pPr>
            <a:r>
              <a:rPr lang="en-US" sz="1800" dirty="0">
                <a:solidFill>
                  <a:schemeClr val="tx1">
                    <a:lumMod val="95000"/>
                    <a:lumOff val="5000"/>
                  </a:schemeClr>
                </a:solidFill>
                <a:latin typeface="+mn-lt"/>
              </a:rPr>
              <a:t>Show wages before and after earning the certification</a:t>
            </a:r>
          </a:p>
          <a:p>
            <a:pPr lvl="1">
              <a:lnSpc>
                <a:spcPct val="100000"/>
              </a:lnSpc>
            </a:pPr>
            <a:r>
              <a:rPr lang="en-US" sz="1800" dirty="0">
                <a:solidFill>
                  <a:schemeClr val="tx1">
                    <a:lumMod val="95000"/>
                    <a:lumOff val="5000"/>
                  </a:schemeClr>
                </a:solidFill>
                <a:latin typeface="+mn-lt"/>
              </a:rPr>
              <a:t>Use data to advance the industry and/or occupation</a:t>
            </a:r>
          </a:p>
          <a:p>
            <a:pPr lvl="1">
              <a:lnSpc>
                <a:spcPct val="100000"/>
              </a:lnSpc>
            </a:pPr>
            <a:r>
              <a:rPr lang="en-US" sz="1800" dirty="0">
                <a:solidFill>
                  <a:schemeClr val="tx1">
                    <a:lumMod val="95000"/>
                    <a:lumOff val="5000"/>
                  </a:schemeClr>
                </a:solidFill>
                <a:latin typeface="+mn-lt"/>
              </a:rPr>
              <a:t>Showcase the career pathways</a:t>
            </a:r>
          </a:p>
          <a:p>
            <a:pPr>
              <a:lnSpc>
                <a:spcPct val="100000"/>
              </a:lnSpc>
              <a:spcBef>
                <a:spcPts val="1200"/>
              </a:spcBef>
              <a:spcAft>
                <a:spcPts val="600"/>
              </a:spcAft>
            </a:pPr>
            <a:r>
              <a:rPr lang="en-US" sz="1800" b="1" dirty="0">
                <a:solidFill>
                  <a:schemeClr val="tx1">
                    <a:lumMod val="95000"/>
                    <a:lumOff val="5000"/>
                  </a:schemeClr>
                </a:solidFill>
                <a:latin typeface="+mn-lt"/>
              </a:rPr>
              <a:t>Career Pathways</a:t>
            </a:r>
          </a:p>
          <a:p>
            <a:pPr lvl="1">
              <a:lnSpc>
                <a:spcPct val="100000"/>
              </a:lnSpc>
            </a:pPr>
            <a:r>
              <a:rPr lang="en-US" sz="1800" dirty="0">
                <a:solidFill>
                  <a:schemeClr val="tx1">
                    <a:lumMod val="95000"/>
                    <a:lumOff val="5000"/>
                  </a:schemeClr>
                </a:solidFill>
                <a:latin typeface="+mn-lt"/>
              </a:rPr>
              <a:t>Understand career pathways and earnings of certified persons</a:t>
            </a:r>
          </a:p>
          <a:p>
            <a:pPr lvl="1">
              <a:lnSpc>
                <a:spcPct val="100000"/>
              </a:lnSpc>
            </a:pPr>
            <a:r>
              <a:rPr lang="en-US" sz="1800" dirty="0">
                <a:solidFill>
                  <a:schemeClr val="tx1">
                    <a:lumMod val="95000"/>
                    <a:lumOff val="5000"/>
                  </a:schemeClr>
                </a:solidFill>
                <a:latin typeface="+mn-lt"/>
              </a:rPr>
              <a:t>Gather information on what certification holders studied, how they prepared for their career, what other certifications they hold</a:t>
            </a:r>
          </a:p>
          <a:p>
            <a:pPr lvl="1">
              <a:lnSpc>
                <a:spcPct val="100000"/>
              </a:lnSpc>
            </a:pPr>
            <a:r>
              <a:rPr lang="en-US" sz="1800" dirty="0">
                <a:solidFill>
                  <a:schemeClr val="tx1">
                    <a:lumMod val="95000"/>
                    <a:lumOff val="5000"/>
                  </a:schemeClr>
                </a:solidFill>
                <a:latin typeface="+mn-lt"/>
              </a:rPr>
              <a:t>How do people end up in the profession and what are their job titles</a:t>
            </a:r>
          </a:p>
          <a:p>
            <a:pPr lvl="1">
              <a:lnSpc>
                <a:spcPct val="100000"/>
              </a:lnSpc>
            </a:pPr>
            <a:r>
              <a:rPr lang="en-US" sz="1800" dirty="0">
                <a:solidFill>
                  <a:schemeClr val="tx1">
                    <a:lumMod val="95000"/>
                    <a:lumOff val="5000"/>
                  </a:schemeClr>
                </a:solidFill>
                <a:latin typeface="+mn-lt"/>
              </a:rPr>
              <a:t>Understand tangential careers and how to better target those audiences </a:t>
            </a:r>
          </a:p>
          <a:p>
            <a:pPr lvl="1">
              <a:lnSpc>
                <a:spcPct val="100000"/>
              </a:lnSpc>
            </a:pPr>
            <a:r>
              <a:rPr lang="en-US" sz="1800" dirty="0">
                <a:solidFill>
                  <a:schemeClr val="tx1">
                    <a:lumMod val="95000"/>
                    <a:lumOff val="5000"/>
                  </a:schemeClr>
                </a:solidFill>
                <a:latin typeface="+mn-lt"/>
              </a:rPr>
              <a:t>Identify people interested in the occupation earlier in their education or career</a:t>
            </a:r>
          </a:p>
          <a:p>
            <a:pPr>
              <a:lnSpc>
                <a:spcPct val="100000"/>
              </a:lnSpc>
            </a:pPr>
            <a:endParaRPr lang="en-US" sz="1600" dirty="0">
              <a:latin typeface="+mn-lt"/>
            </a:endParaRPr>
          </a:p>
          <a:p>
            <a:pPr lvl="1">
              <a:lnSpc>
                <a:spcPct val="100000"/>
              </a:lnSpc>
            </a:pPr>
            <a:endParaRPr lang="en-US" sz="1600" dirty="0">
              <a:latin typeface="+mn-lt"/>
            </a:endParaRPr>
          </a:p>
          <a:p>
            <a:pPr marL="457188" lvl="1" indent="0">
              <a:lnSpc>
                <a:spcPct val="100000"/>
              </a:lnSpc>
              <a:buFont typeface="Arial"/>
              <a:buNone/>
            </a:pPr>
            <a:endParaRPr lang="en-US" sz="1600" dirty="0">
              <a:latin typeface="+mn-lt"/>
            </a:endParaRPr>
          </a:p>
        </p:txBody>
      </p:sp>
    </p:spTree>
    <p:extLst>
      <p:ext uri="{BB962C8B-B14F-4D97-AF65-F5344CB8AC3E}">
        <p14:creationId xmlns:p14="http://schemas.microsoft.com/office/powerpoint/2010/main" val="360507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19</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Other Stakeholders</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Industry/Employers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retention and turnover in industry</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Provide information on programs to employers for continuing professional development</a:t>
            </a:r>
          </a:p>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Parents/Learners</a:t>
            </a: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the labor market ROI of education and certification programs </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Identify industries and occupations that provide living wages and career pathways </a:t>
            </a:r>
          </a:p>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Education Stakeholders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student pathways and ROI for non-degree credential programs to help student success initiatives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Identify program improvement and expansion opportunities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Support reporting needs under federal legislation such as Every Student Succeeds Act, Workforce Innovation and Opportunity Act, or grant-related programs </a:t>
            </a:r>
            <a:br>
              <a:rPr lang="en-US" sz="1600" dirty="0"/>
            </a:br>
            <a:br>
              <a:rPr lang="en-US" sz="1600" dirty="0"/>
            </a:br>
            <a:endParaRPr lang="en-US" sz="1600" dirty="0"/>
          </a:p>
        </p:txBody>
      </p:sp>
    </p:spTree>
    <p:extLst>
      <p:ext uri="{BB962C8B-B14F-4D97-AF65-F5344CB8AC3E}">
        <p14:creationId xmlns:p14="http://schemas.microsoft.com/office/powerpoint/2010/main" val="18215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2</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normAutofit/>
          </a:bodyPr>
          <a:lstStyle/>
          <a:p>
            <a:r>
              <a:rPr lang="en-US" dirty="0">
                <a:solidFill>
                  <a:srgbClr val="0070C0"/>
                </a:solidFill>
              </a:rPr>
              <a:t>Table of Contents</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376892"/>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a:latin typeface="+mn-lt"/>
              </a:rPr>
              <a:t>Project Goal and Background</a:t>
            </a:r>
          </a:p>
          <a:p>
            <a:pPr marL="0" indent="0">
              <a:buFont typeface="Arial"/>
              <a:buNone/>
            </a:pPr>
            <a:r>
              <a:rPr lang="en-US" sz="2200" b="1" dirty="0">
                <a:latin typeface="+mn-lt"/>
              </a:rPr>
              <a:t>Partnership between Workcred and the National Student Clearinghouse</a:t>
            </a:r>
          </a:p>
          <a:p>
            <a:pPr marL="0" indent="0">
              <a:buFont typeface="Arial"/>
              <a:buNone/>
            </a:pPr>
            <a:r>
              <a:rPr lang="en-US" sz="2200" b="1" dirty="0">
                <a:latin typeface="+mn-lt"/>
              </a:rPr>
              <a:t>Value Propositions</a:t>
            </a:r>
          </a:p>
          <a:p>
            <a:pPr marL="0" indent="0">
              <a:buFont typeface="Arial"/>
              <a:buNone/>
            </a:pPr>
            <a:r>
              <a:rPr lang="en-US" sz="2200" b="1" dirty="0">
                <a:latin typeface="+mn-lt"/>
              </a:rPr>
              <a:t>Risks, Challenges, and Solutions</a:t>
            </a:r>
          </a:p>
          <a:p>
            <a:pPr marL="0" indent="0">
              <a:buFont typeface="Arial"/>
              <a:buNone/>
            </a:pPr>
            <a:r>
              <a:rPr lang="en-US" sz="2200" b="1" dirty="0">
                <a:latin typeface="+mn-lt"/>
              </a:rPr>
              <a:t>Outcomes from Pilot Project</a:t>
            </a:r>
          </a:p>
          <a:p>
            <a:pPr marL="0" indent="0">
              <a:buFont typeface="Arial"/>
              <a:buNone/>
            </a:pPr>
            <a:r>
              <a:rPr lang="en-US" sz="2200" b="1" dirty="0">
                <a:latin typeface="+mn-lt"/>
              </a:rPr>
              <a:t>Process to Participate</a:t>
            </a:r>
            <a:endParaRPr lang="en-US" sz="2200" dirty="0">
              <a:latin typeface="+mn-lt"/>
            </a:endParaRPr>
          </a:p>
        </p:txBody>
      </p:sp>
    </p:spTree>
    <p:extLst>
      <p:ext uri="{BB962C8B-B14F-4D97-AF65-F5344CB8AC3E}">
        <p14:creationId xmlns:p14="http://schemas.microsoft.com/office/powerpoint/2010/main" val="16092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Risks, challenges, and solutions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11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21</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51693" y="393116"/>
            <a:ext cx="8229600" cy="640886"/>
          </a:xfrm>
        </p:spPr>
        <p:txBody>
          <a:bodyPr>
            <a:noAutofit/>
          </a:bodyPr>
          <a:lstStyle/>
          <a:p>
            <a:r>
              <a:rPr lang="en-US" dirty="0"/>
              <a:t>Potential Barriers and Risks</a:t>
            </a:r>
            <a:endParaRPr lang="en-US" dirty="0">
              <a:cs typeface="Calibri Light" panose="020F0302020204030204" pitchFamily="34" charset="0"/>
            </a:endParaRPr>
          </a:p>
        </p:txBody>
      </p:sp>
      <p:graphicFrame>
        <p:nvGraphicFramePr>
          <p:cNvPr id="7" name="Diagram 6">
            <a:extLst>
              <a:ext uri="{FF2B5EF4-FFF2-40B4-BE49-F238E27FC236}">
                <a16:creationId xmlns:a16="http://schemas.microsoft.com/office/drawing/2014/main" id="{0EC99B45-5DD8-49FE-A6DD-35E886E9A231}"/>
              </a:ext>
            </a:extLst>
          </p:cNvPr>
          <p:cNvGraphicFramePr/>
          <p:nvPr>
            <p:extLst>
              <p:ext uri="{D42A27DB-BD31-4B8C-83A1-F6EECF244321}">
                <p14:modId xmlns:p14="http://schemas.microsoft.com/office/powerpoint/2010/main" val="4115279260"/>
              </p:ext>
            </p:extLst>
          </p:nvPr>
        </p:nvGraphicFramePr>
        <p:xfrm>
          <a:off x="890954" y="1277816"/>
          <a:ext cx="6615019" cy="454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F960B7E-B127-4EC1-971D-65012E7C1245}"/>
              </a:ext>
            </a:extLst>
          </p:cNvPr>
          <p:cNvSpPr txBox="1"/>
          <p:nvPr/>
        </p:nvSpPr>
        <p:spPr>
          <a:xfrm>
            <a:off x="1196730" y="5823998"/>
            <a:ext cx="6962532" cy="430887"/>
          </a:xfrm>
          <a:prstGeom prst="rect">
            <a:avLst/>
          </a:prstGeom>
          <a:noFill/>
        </p:spPr>
        <p:txBody>
          <a:bodyPr wrap="square" rtlCol="0">
            <a:spAutoFit/>
          </a:bodyPr>
          <a:lstStyle/>
          <a:p>
            <a:r>
              <a:rPr lang="en-US" sz="1100" i="1" dirty="0">
                <a:solidFill>
                  <a:schemeClr val="bg2">
                    <a:lumMod val="25000"/>
                  </a:schemeClr>
                </a:solidFill>
              </a:rPr>
              <a:t>Source: The potential barriers were identified based on information gathered from 22 individual interviews with Workcred’s Demonstrating the Value of Linking Data Network members.</a:t>
            </a:r>
          </a:p>
        </p:txBody>
      </p:sp>
    </p:spTree>
    <p:extLst>
      <p:ext uri="{BB962C8B-B14F-4D97-AF65-F5344CB8AC3E}">
        <p14:creationId xmlns:p14="http://schemas.microsoft.com/office/powerpoint/2010/main" val="112288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22</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and Risks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Staff resources</a:t>
            </a:r>
          </a:p>
          <a:p>
            <a:pPr lvl="1">
              <a:lnSpc>
                <a:spcPct val="100000"/>
              </a:lnSpc>
            </a:pPr>
            <a:r>
              <a:rPr lang="en-US" sz="1800" dirty="0">
                <a:solidFill>
                  <a:schemeClr val="tx1">
                    <a:lumMod val="95000"/>
                    <a:lumOff val="5000"/>
                  </a:schemeClr>
                </a:solidFill>
                <a:latin typeface="+mn-lt"/>
              </a:rPr>
              <a:t>Time</a:t>
            </a:r>
          </a:p>
          <a:p>
            <a:pPr lvl="1">
              <a:lnSpc>
                <a:spcPct val="100000"/>
              </a:lnSpc>
            </a:pPr>
            <a:r>
              <a:rPr lang="en-US" sz="1800" dirty="0">
                <a:solidFill>
                  <a:schemeClr val="tx1">
                    <a:lumMod val="95000"/>
                    <a:lumOff val="5000"/>
                  </a:schemeClr>
                </a:solidFill>
                <a:latin typeface="+mn-lt"/>
              </a:rPr>
              <a:t>Lack of staff or staff expertise</a:t>
            </a:r>
          </a:p>
          <a:p>
            <a:pPr>
              <a:lnSpc>
                <a:spcPct val="100000"/>
              </a:lnSpc>
              <a:spcBef>
                <a:spcPts val="1200"/>
              </a:spcBef>
              <a:spcAft>
                <a:spcPts val="600"/>
              </a:spcAft>
            </a:pPr>
            <a:r>
              <a:rPr lang="en-US" sz="1800" b="1" dirty="0">
                <a:solidFill>
                  <a:schemeClr val="tx1">
                    <a:lumMod val="95000"/>
                    <a:lumOff val="5000"/>
                  </a:schemeClr>
                </a:solidFill>
                <a:latin typeface="+mn-lt"/>
              </a:rPr>
              <a:t>Board approval</a:t>
            </a:r>
          </a:p>
          <a:p>
            <a:pPr lvl="1">
              <a:lnSpc>
                <a:spcPct val="100000"/>
              </a:lnSpc>
            </a:pPr>
            <a:r>
              <a:rPr lang="en-US" sz="1800" dirty="0">
                <a:solidFill>
                  <a:schemeClr val="tx1">
                    <a:lumMod val="95000"/>
                    <a:lumOff val="5000"/>
                  </a:schemeClr>
                </a:solidFill>
                <a:latin typeface="+mn-lt"/>
              </a:rPr>
              <a:t>Demonstrate the ROI to the leadership team and/or board of directors</a:t>
            </a:r>
          </a:p>
          <a:p>
            <a:pPr lvl="1">
              <a:lnSpc>
                <a:spcPct val="100000"/>
              </a:lnSpc>
            </a:pPr>
            <a:r>
              <a:rPr lang="en-US" sz="1800" dirty="0">
                <a:solidFill>
                  <a:schemeClr val="tx1">
                    <a:lumMod val="95000"/>
                    <a:lumOff val="5000"/>
                  </a:schemeClr>
                </a:solidFill>
                <a:latin typeface="+mn-lt"/>
              </a:rPr>
              <a:t>Address concerns about data privacy</a:t>
            </a:r>
          </a:p>
          <a:p>
            <a:pPr>
              <a:lnSpc>
                <a:spcPct val="100000"/>
              </a:lnSpc>
              <a:spcBef>
                <a:spcPts val="1200"/>
              </a:spcBef>
              <a:spcAft>
                <a:spcPts val="600"/>
              </a:spcAft>
            </a:pPr>
            <a:r>
              <a:rPr lang="en-US" sz="1800" b="1" dirty="0">
                <a:solidFill>
                  <a:schemeClr val="tx1">
                    <a:lumMod val="95000"/>
                    <a:lumOff val="5000"/>
                  </a:schemeClr>
                </a:solidFill>
                <a:latin typeface="+mn-lt"/>
              </a:rPr>
              <a:t>Technology</a:t>
            </a:r>
          </a:p>
          <a:p>
            <a:pPr lvl="1">
              <a:lnSpc>
                <a:spcPct val="100000"/>
              </a:lnSpc>
            </a:pPr>
            <a:r>
              <a:rPr lang="en-US" sz="1800" dirty="0">
                <a:solidFill>
                  <a:schemeClr val="tx1">
                    <a:lumMod val="95000"/>
                    <a:lumOff val="5000"/>
                  </a:schemeClr>
                </a:solidFill>
                <a:latin typeface="+mn-lt"/>
              </a:rPr>
              <a:t>Unsure of the process to share data when a certification body works with a third-party data collection organization</a:t>
            </a:r>
          </a:p>
          <a:p>
            <a:pPr lvl="1">
              <a:lnSpc>
                <a:spcPct val="100000"/>
              </a:lnSpc>
            </a:pPr>
            <a:r>
              <a:rPr lang="en-US" sz="1800" dirty="0">
                <a:solidFill>
                  <a:schemeClr val="tx1">
                    <a:lumMod val="95000"/>
                    <a:lumOff val="5000"/>
                  </a:schemeClr>
                </a:solidFill>
                <a:latin typeface="+mn-lt"/>
              </a:rPr>
              <a:t>Technology needs to be as automated as much as possible to link data from the certification body to the Clearinghouse </a:t>
            </a:r>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22283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23</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Data security and privacy</a:t>
            </a:r>
          </a:p>
          <a:p>
            <a:pPr lvl="1">
              <a:lnSpc>
                <a:spcPct val="100000"/>
              </a:lnSpc>
            </a:pPr>
            <a:r>
              <a:rPr lang="en-US" sz="1800" dirty="0">
                <a:solidFill>
                  <a:schemeClr val="tx1">
                    <a:lumMod val="95000"/>
                    <a:lumOff val="5000"/>
                  </a:schemeClr>
                </a:solidFill>
                <a:latin typeface="+mn-lt"/>
              </a:rPr>
              <a:t>Protect the certified person’s privacy and understand how the data will be secured</a:t>
            </a:r>
          </a:p>
          <a:p>
            <a:pPr lvl="1">
              <a:lnSpc>
                <a:spcPct val="100000"/>
              </a:lnSpc>
            </a:pPr>
            <a:r>
              <a:rPr lang="en-US" sz="1800" dirty="0">
                <a:solidFill>
                  <a:schemeClr val="tx1">
                    <a:lumMod val="95000"/>
                    <a:lumOff val="5000"/>
                  </a:schemeClr>
                </a:solidFill>
                <a:latin typeface="+mn-lt"/>
              </a:rPr>
              <a:t>Need to have opt-in or opt-out security and privacy</a:t>
            </a:r>
          </a:p>
          <a:p>
            <a:pPr lvl="1">
              <a:lnSpc>
                <a:spcPct val="100000"/>
              </a:lnSpc>
            </a:pPr>
            <a:r>
              <a:rPr lang="en-US" sz="1800" dirty="0">
                <a:solidFill>
                  <a:schemeClr val="tx1">
                    <a:lumMod val="95000"/>
                    <a:lumOff val="5000"/>
                  </a:schemeClr>
                </a:solidFill>
                <a:latin typeface="+mn-lt"/>
              </a:rPr>
              <a:t>Maintain compliance with data privacy laws</a:t>
            </a:r>
          </a:p>
          <a:p>
            <a:pPr lvl="2">
              <a:lnSpc>
                <a:spcPct val="100000"/>
              </a:lnSpc>
            </a:pPr>
            <a:r>
              <a:rPr lang="en-US" sz="1800" dirty="0">
                <a:solidFill>
                  <a:schemeClr val="tx1">
                    <a:lumMod val="95000"/>
                    <a:lumOff val="5000"/>
                  </a:schemeClr>
                </a:solidFill>
                <a:latin typeface="+mn-lt"/>
              </a:rPr>
              <a:t>Family Education Rights and Privacy Act (FERPA)</a:t>
            </a:r>
          </a:p>
          <a:p>
            <a:pPr lvl="2">
              <a:lnSpc>
                <a:spcPct val="100000"/>
              </a:lnSpc>
            </a:pPr>
            <a:r>
              <a:rPr lang="en-US" sz="1800" dirty="0">
                <a:solidFill>
                  <a:schemeClr val="tx1">
                    <a:lumMod val="95000"/>
                    <a:lumOff val="5000"/>
                  </a:schemeClr>
                </a:solidFill>
                <a:latin typeface="+mn-lt"/>
              </a:rPr>
              <a:t>General Data Protection Regulation (GDPR)</a:t>
            </a:r>
          </a:p>
          <a:p>
            <a:pPr lvl="2">
              <a:lnSpc>
                <a:spcPct val="100000"/>
              </a:lnSpc>
            </a:pPr>
            <a:r>
              <a:rPr lang="en-US" sz="1800" dirty="0">
                <a:solidFill>
                  <a:schemeClr val="tx1">
                    <a:lumMod val="95000"/>
                    <a:lumOff val="5000"/>
                  </a:schemeClr>
                </a:solidFill>
                <a:latin typeface="+mn-lt"/>
              </a:rPr>
              <a:t>California Consumer Privacy Act (CCPA)</a:t>
            </a:r>
          </a:p>
          <a:p>
            <a:pPr lvl="2">
              <a:lnSpc>
                <a:spcPct val="100000"/>
              </a:lnSpc>
            </a:pPr>
            <a:r>
              <a:rPr lang="en-US" sz="1800" dirty="0">
                <a:solidFill>
                  <a:schemeClr val="tx1">
                    <a:lumMod val="95000"/>
                    <a:lumOff val="5000"/>
                  </a:schemeClr>
                </a:solidFill>
                <a:latin typeface="+mn-lt"/>
              </a:rPr>
              <a:t>Regulations around handling of data for minors</a:t>
            </a:r>
          </a:p>
          <a:p>
            <a:pPr lvl="1">
              <a:lnSpc>
                <a:spcPct val="100000"/>
              </a:lnSpc>
            </a:pPr>
            <a:r>
              <a:rPr lang="en-US" sz="1800" dirty="0">
                <a:solidFill>
                  <a:schemeClr val="tx1">
                    <a:lumMod val="95000"/>
                    <a:lumOff val="5000"/>
                  </a:schemeClr>
                </a:solidFill>
                <a:latin typeface="+mn-lt"/>
              </a:rPr>
              <a:t>Data security concerns need to be balanced with the value of how the data can be used to help the certification body grow and be a stronger organization over time</a:t>
            </a:r>
          </a:p>
          <a:p>
            <a:pPr lvl="1">
              <a:lnSpc>
                <a:spcPct val="100000"/>
              </a:lnSpc>
            </a:pPr>
            <a:r>
              <a:rPr lang="en-US" sz="1800" dirty="0">
                <a:solidFill>
                  <a:schemeClr val="tx1">
                    <a:lumMod val="95000"/>
                    <a:lumOff val="5000"/>
                  </a:schemeClr>
                </a:solidFill>
                <a:latin typeface="+mn-lt"/>
              </a:rPr>
              <a:t>Provide the risk-benefit analysis of linking data and how the data helps people make better decisions</a:t>
            </a:r>
          </a:p>
          <a:p>
            <a:pPr lvl="1">
              <a:lnSpc>
                <a:spcPct val="100000"/>
              </a:lnSpc>
            </a:pPr>
            <a:r>
              <a:rPr lang="en-US" sz="1800" dirty="0">
                <a:solidFill>
                  <a:schemeClr val="tx1">
                    <a:lumMod val="95000"/>
                    <a:lumOff val="5000"/>
                  </a:schemeClr>
                </a:solidFill>
                <a:latin typeface="+mn-lt"/>
              </a:rPr>
              <a:t>May need to change internal data privacy policies</a:t>
            </a:r>
          </a:p>
          <a:p>
            <a:pPr>
              <a:lnSpc>
                <a:spcPct val="100000"/>
              </a:lnSpc>
            </a:pP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86785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24</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and Risks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b="1" dirty="0">
                <a:solidFill>
                  <a:schemeClr val="tx1">
                    <a:lumMod val="95000"/>
                    <a:lumOff val="5000"/>
                  </a:schemeClr>
                </a:solidFill>
                <a:latin typeface="+mn-lt"/>
              </a:rPr>
              <a:t>Data collection</a:t>
            </a:r>
          </a:p>
          <a:p>
            <a:pPr lvl="1">
              <a:lnSpc>
                <a:spcPct val="100000"/>
              </a:lnSpc>
            </a:pPr>
            <a:r>
              <a:rPr lang="en-US" dirty="0">
                <a:solidFill>
                  <a:schemeClr val="tx1">
                    <a:lumMod val="95000"/>
                    <a:lumOff val="5000"/>
                  </a:schemeClr>
                </a:solidFill>
                <a:latin typeface="+mn-lt"/>
              </a:rPr>
              <a:t>Certification body may need to collect additional data</a:t>
            </a:r>
          </a:p>
          <a:p>
            <a:pPr lvl="1">
              <a:lnSpc>
                <a:spcPct val="100000"/>
              </a:lnSpc>
            </a:pPr>
            <a:r>
              <a:rPr lang="en-US" dirty="0">
                <a:solidFill>
                  <a:schemeClr val="tx1">
                    <a:lumMod val="95000"/>
                    <a:lumOff val="5000"/>
                  </a:schemeClr>
                </a:solidFill>
                <a:latin typeface="+mn-lt"/>
              </a:rPr>
              <a:t>Certification body may need to implement new policies</a:t>
            </a:r>
          </a:p>
          <a:p>
            <a:pPr lvl="1">
              <a:lnSpc>
                <a:spcPct val="100000"/>
              </a:lnSpc>
            </a:pPr>
            <a:r>
              <a:rPr lang="en-US" dirty="0">
                <a:solidFill>
                  <a:schemeClr val="tx1">
                    <a:lumMod val="95000"/>
                    <a:lumOff val="5000"/>
                  </a:schemeClr>
                </a:solidFill>
                <a:latin typeface="+mn-lt"/>
              </a:rPr>
              <a:t>Current data systems may be antiquated</a:t>
            </a:r>
          </a:p>
          <a:p>
            <a:pPr>
              <a:lnSpc>
                <a:spcPct val="100000"/>
              </a:lnSpc>
              <a:spcBef>
                <a:spcPts val="1200"/>
              </a:spcBef>
              <a:spcAft>
                <a:spcPts val="600"/>
              </a:spcAft>
            </a:pPr>
            <a:r>
              <a:rPr lang="en-US" b="1" dirty="0">
                <a:solidFill>
                  <a:schemeClr val="tx1">
                    <a:lumMod val="95000"/>
                    <a:lumOff val="5000"/>
                  </a:schemeClr>
                </a:solidFill>
                <a:latin typeface="+mn-lt"/>
              </a:rPr>
              <a:t>Accreditation</a:t>
            </a:r>
          </a:p>
          <a:p>
            <a:pPr lvl="1">
              <a:lnSpc>
                <a:spcPct val="100000"/>
              </a:lnSpc>
            </a:pPr>
            <a:r>
              <a:rPr lang="en-US" dirty="0">
                <a:solidFill>
                  <a:schemeClr val="tx1">
                    <a:lumMod val="95000"/>
                    <a:lumOff val="5000"/>
                  </a:schemeClr>
                </a:solidFill>
                <a:latin typeface="+mn-lt"/>
              </a:rPr>
              <a:t>Ensure there is no negative impact to accreditation by linking certification body data with other data sets</a:t>
            </a:r>
          </a:p>
          <a:p>
            <a:pPr lvl="1">
              <a:lnSpc>
                <a:spcPct val="100000"/>
              </a:lnSpc>
            </a:pPr>
            <a:r>
              <a:rPr lang="en-US" dirty="0">
                <a:solidFill>
                  <a:schemeClr val="tx1">
                    <a:lumMod val="95000"/>
                    <a:lumOff val="5000"/>
                  </a:schemeClr>
                </a:solidFill>
                <a:latin typeface="+mn-lt"/>
              </a:rPr>
              <a:t>Ensure that data privacy policy aligns with accreditation standards related to confidentiality of credential holder data</a:t>
            </a:r>
          </a:p>
          <a:p>
            <a:pPr marL="0" indent="0">
              <a:lnSpc>
                <a:spcPct val="100000"/>
              </a:lnSpc>
              <a:buNone/>
            </a:pP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39659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25</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234462" y="302124"/>
            <a:ext cx="8452338" cy="806122"/>
          </a:xfrm>
        </p:spPr>
        <p:txBody>
          <a:bodyPr>
            <a:normAutofit/>
          </a:bodyPr>
          <a:lstStyle/>
          <a:p>
            <a:r>
              <a:rPr lang="en-US" dirty="0"/>
              <a:t>Perceived Risk and Solution: Data Security – Breach of Personally Identifiable Information</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505664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spcAft>
                <a:spcPts val="0"/>
              </a:spcAft>
              <a:buNone/>
            </a:pPr>
            <a:r>
              <a:rPr lang="en-US" sz="1700" b="1" dirty="0">
                <a:latin typeface="+mn-lt"/>
              </a:rPr>
              <a:t>Solution</a:t>
            </a:r>
          </a:p>
          <a:p>
            <a:pPr>
              <a:lnSpc>
                <a:spcPct val="100000"/>
              </a:lnSpc>
              <a:spcBef>
                <a:spcPts val="300"/>
              </a:spcBef>
              <a:spcAft>
                <a:spcPts val="600"/>
              </a:spcAft>
            </a:pPr>
            <a:r>
              <a:rPr lang="en-US" sz="1700" dirty="0">
                <a:solidFill>
                  <a:schemeClr val="tx1">
                    <a:lumMod val="95000"/>
                    <a:lumOff val="5000"/>
                  </a:schemeClr>
                </a:solidFill>
                <a:latin typeface="+mn-lt"/>
              </a:rPr>
              <a:t>Use ISO/IEC 27001 – </a:t>
            </a:r>
            <a:r>
              <a:rPr lang="en-US" sz="1700" i="1" dirty="0">
                <a:solidFill>
                  <a:schemeClr val="tx1">
                    <a:lumMod val="95000"/>
                    <a:lumOff val="5000"/>
                  </a:schemeClr>
                </a:solidFill>
                <a:latin typeface="+mn-lt"/>
              </a:rPr>
              <a:t>Information security management </a:t>
            </a:r>
            <a:r>
              <a:rPr lang="en-US" sz="1700" dirty="0">
                <a:solidFill>
                  <a:schemeClr val="tx1">
                    <a:lumMod val="95000"/>
                    <a:lumOff val="5000"/>
                  </a:schemeClr>
                </a:solidFill>
                <a:latin typeface="+mn-lt"/>
              </a:rPr>
              <a:t>standard as a framework</a:t>
            </a:r>
          </a:p>
          <a:p>
            <a:pPr lvl="1">
              <a:lnSpc>
                <a:spcPct val="100000"/>
              </a:lnSpc>
              <a:spcAft>
                <a:spcPts val="600"/>
              </a:spcAft>
            </a:pPr>
            <a:r>
              <a:rPr lang="en-US" sz="1700" dirty="0">
                <a:solidFill>
                  <a:schemeClr val="tx1">
                    <a:lumMod val="95000"/>
                    <a:lumOff val="5000"/>
                  </a:schemeClr>
                </a:solidFill>
                <a:latin typeface="+mn-lt"/>
              </a:rPr>
              <a:t>The Clearinghouse is in compliance with ISO/IEC 27001</a:t>
            </a:r>
          </a:p>
          <a:p>
            <a:pPr>
              <a:lnSpc>
                <a:spcPct val="100000"/>
              </a:lnSpc>
              <a:spcBef>
                <a:spcPts val="300"/>
              </a:spcBef>
              <a:spcAft>
                <a:spcPts val="600"/>
              </a:spcAft>
            </a:pPr>
            <a:r>
              <a:rPr lang="en-US" sz="1700" dirty="0">
                <a:solidFill>
                  <a:schemeClr val="tx1">
                    <a:lumMod val="95000"/>
                    <a:lumOff val="5000"/>
                  </a:schemeClr>
                </a:solidFill>
                <a:latin typeface="+mn-lt"/>
              </a:rPr>
              <a:t>Certification body can conduct an on-site audit of the Clearinghouse</a:t>
            </a:r>
          </a:p>
          <a:p>
            <a:pPr lvl="1">
              <a:lnSpc>
                <a:spcPct val="100000"/>
              </a:lnSpc>
              <a:spcAft>
                <a:spcPts val="600"/>
              </a:spcAft>
            </a:pPr>
            <a:r>
              <a:rPr lang="en-US" sz="1700" dirty="0">
                <a:solidFill>
                  <a:schemeClr val="tx1">
                    <a:lumMod val="95000"/>
                    <a:lumOff val="5000"/>
                  </a:schemeClr>
                </a:solidFill>
                <a:latin typeface="+mn-lt"/>
              </a:rPr>
              <a:t>Develop a questionnaire prior to site visit</a:t>
            </a:r>
          </a:p>
          <a:p>
            <a:pPr lvl="1">
              <a:lnSpc>
                <a:spcPct val="100000"/>
              </a:lnSpc>
              <a:spcAft>
                <a:spcPts val="600"/>
              </a:spcAft>
            </a:pPr>
            <a:r>
              <a:rPr lang="en-US" sz="1700" dirty="0">
                <a:solidFill>
                  <a:schemeClr val="tx1">
                    <a:lumMod val="95000"/>
                    <a:lumOff val="5000"/>
                  </a:schemeClr>
                </a:solidFill>
                <a:latin typeface="+mn-lt"/>
              </a:rPr>
              <a:t>Conduct an on-site observation of measures to ensure the Clearinghouse facility is a secure site</a:t>
            </a:r>
          </a:p>
          <a:p>
            <a:pPr lvl="1">
              <a:lnSpc>
                <a:spcPct val="100000"/>
              </a:lnSpc>
              <a:spcAft>
                <a:spcPts val="600"/>
              </a:spcAft>
            </a:pPr>
            <a:r>
              <a:rPr lang="en-US" sz="1700" dirty="0">
                <a:solidFill>
                  <a:schemeClr val="tx1">
                    <a:lumMod val="95000"/>
                    <a:lumOff val="5000"/>
                  </a:schemeClr>
                </a:solidFill>
                <a:latin typeface="+mn-lt"/>
              </a:rPr>
              <a:t>Discuss policies and procedures with the Clearinghouse’s cybersecurity personnel</a:t>
            </a:r>
          </a:p>
          <a:p>
            <a:pPr>
              <a:lnSpc>
                <a:spcPct val="100000"/>
              </a:lnSpc>
              <a:spcBef>
                <a:spcPts val="300"/>
              </a:spcBef>
              <a:spcAft>
                <a:spcPts val="600"/>
              </a:spcAft>
            </a:pPr>
            <a:r>
              <a:rPr lang="en-US" sz="1700" dirty="0">
                <a:solidFill>
                  <a:schemeClr val="tx1">
                    <a:lumMod val="95000"/>
                    <a:lumOff val="5000"/>
                  </a:schemeClr>
                </a:solidFill>
                <a:latin typeface="+mn-lt"/>
              </a:rPr>
              <a:t>Ensure destruction of data</a:t>
            </a:r>
          </a:p>
          <a:p>
            <a:pPr lvl="1">
              <a:lnSpc>
                <a:spcPct val="100000"/>
              </a:lnSpc>
              <a:spcAft>
                <a:spcPts val="600"/>
              </a:spcAft>
            </a:pPr>
            <a:r>
              <a:rPr lang="en-US" sz="1700" dirty="0">
                <a:solidFill>
                  <a:schemeClr val="tx1">
                    <a:lumMod val="95000"/>
                    <a:lumOff val="5000"/>
                  </a:schemeClr>
                </a:solidFill>
                <a:latin typeface="+mn-lt"/>
              </a:rPr>
              <a:t>Certification bodies can end participation at any time with 90 days’ written notice</a:t>
            </a:r>
          </a:p>
          <a:p>
            <a:pPr lvl="1">
              <a:lnSpc>
                <a:spcPct val="100000"/>
              </a:lnSpc>
              <a:spcAft>
                <a:spcPts val="600"/>
              </a:spcAft>
            </a:pPr>
            <a:r>
              <a:rPr lang="en-US" sz="1700" dirty="0">
                <a:solidFill>
                  <a:schemeClr val="tx1">
                    <a:lumMod val="95000"/>
                    <a:lumOff val="5000"/>
                  </a:schemeClr>
                </a:solidFill>
                <a:latin typeface="+mn-lt"/>
              </a:rPr>
              <a:t>The Clearinghouse will provide an affidavit of destruction of data</a:t>
            </a:r>
          </a:p>
          <a:p>
            <a:pPr>
              <a:lnSpc>
                <a:spcPct val="100000"/>
              </a:lnSpc>
              <a:spcBef>
                <a:spcPts val="300"/>
              </a:spcBef>
              <a:spcAft>
                <a:spcPts val="600"/>
              </a:spcAft>
            </a:pPr>
            <a:r>
              <a:rPr lang="en-US" sz="1700" dirty="0">
                <a:solidFill>
                  <a:schemeClr val="tx1">
                    <a:lumMod val="95000"/>
                    <a:lumOff val="5000"/>
                  </a:schemeClr>
                </a:solidFill>
                <a:latin typeface="+mn-lt"/>
              </a:rPr>
              <a:t>The Clearinghouse security breach procedures</a:t>
            </a:r>
          </a:p>
          <a:p>
            <a:pPr lvl="1">
              <a:lnSpc>
                <a:spcPct val="100000"/>
              </a:lnSpc>
              <a:spcAft>
                <a:spcPts val="600"/>
              </a:spcAft>
            </a:pPr>
            <a:r>
              <a:rPr lang="en-US" sz="1700" dirty="0">
                <a:solidFill>
                  <a:schemeClr val="tx1">
                    <a:lumMod val="95000"/>
                    <a:lumOff val="5000"/>
                  </a:schemeClr>
                </a:solidFill>
                <a:latin typeface="+mn-lt"/>
              </a:rPr>
              <a:t>Time period to notify certification body in case of security breach</a:t>
            </a:r>
          </a:p>
          <a:p>
            <a:pPr lvl="1">
              <a:lnSpc>
                <a:spcPct val="100000"/>
              </a:lnSpc>
              <a:spcAft>
                <a:spcPts val="600"/>
              </a:spcAft>
            </a:pPr>
            <a:r>
              <a:rPr lang="en-US" sz="1700" dirty="0">
                <a:solidFill>
                  <a:schemeClr val="tx1">
                    <a:lumMod val="95000"/>
                    <a:lumOff val="5000"/>
                  </a:schemeClr>
                </a:solidFill>
                <a:latin typeface="+mn-lt"/>
              </a:rPr>
              <a:t>Time period to resolve the security breach</a:t>
            </a: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183904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26</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234462" y="302124"/>
            <a:ext cx="8452338" cy="806122"/>
          </a:xfrm>
        </p:spPr>
        <p:txBody>
          <a:bodyPr>
            <a:normAutofit/>
          </a:bodyPr>
          <a:lstStyle/>
          <a:p>
            <a:r>
              <a:rPr lang="en-US" dirty="0"/>
              <a:t>Perceived Risk and Solution: Informing Individuals about Use of Data</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505664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spcAft>
                <a:spcPts val="0"/>
              </a:spcAft>
              <a:buNone/>
            </a:pPr>
            <a:r>
              <a:rPr lang="en-US" b="1" dirty="0">
                <a:latin typeface="+mn-lt"/>
              </a:rPr>
              <a:t>Solution</a:t>
            </a:r>
          </a:p>
          <a:p>
            <a:pPr>
              <a:lnSpc>
                <a:spcPct val="100000"/>
              </a:lnSpc>
              <a:spcBef>
                <a:spcPts val="300"/>
              </a:spcBef>
              <a:spcAft>
                <a:spcPts val="600"/>
              </a:spcAft>
            </a:pPr>
            <a:r>
              <a:rPr lang="en-US" dirty="0">
                <a:solidFill>
                  <a:schemeClr val="tx1">
                    <a:lumMod val="95000"/>
                    <a:lumOff val="5000"/>
                  </a:schemeClr>
                </a:solidFill>
                <a:latin typeface="+mn-lt"/>
              </a:rPr>
              <a:t>Certification bodies can </a:t>
            </a:r>
            <a:r>
              <a:rPr lang="en-US">
                <a:solidFill>
                  <a:schemeClr val="tx1">
                    <a:lumMod val="95000"/>
                    <a:lumOff val="5000"/>
                  </a:schemeClr>
                </a:solidFill>
                <a:latin typeface="+mn-lt"/>
              </a:rPr>
              <a:t>add language </a:t>
            </a:r>
            <a:r>
              <a:rPr lang="en-US" dirty="0">
                <a:solidFill>
                  <a:schemeClr val="tx1">
                    <a:lumMod val="95000"/>
                    <a:lumOff val="5000"/>
                  </a:schemeClr>
                </a:solidFill>
                <a:latin typeface="+mn-lt"/>
              </a:rPr>
              <a:t>to their privacy policy and on their website such as:</a:t>
            </a:r>
          </a:p>
          <a:p>
            <a:pPr lvl="1">
              <a:lnSpc>
                <a:spcPct val="100000"/>
              </a:lnSpc>
              <a:spcAft>
                <a:spcPts val="600"/>
              </a:spcAft>
            </a:pPr>
            <a:r>
              <a:rPr lang="en-US" dirty="0">
                <a:solidFill>
                  <a:schemeClr val="tx1"/>
                </a:solidFill>
                <a:latin typeface="+mn-lt"/>
              </a:rPr>
              <a:t>Sharing information for research purposes. </a:t>
            </a:r>
          </a:p>
          <a:p>
            <a:pPr lvl="1"/>
            <a:r>
              <a:rPr lang="en-US" dirty="0">
                <a:solidFill>
                  <a:schemeClr val="tx1"/>
                </a:solidFill>
                <a:latin typeface="+mn-lt"/>
              </a:rPr>
              <a:t>Personal information may be shared for research purposes, such as with third parties under written agreement with [insert name of certification body]</a:t>
            </a: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10092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27</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45830" y="335127"/>
            <a:ext cx="8229600" cy="640886"/>
          </a:xfrm>
        </p:spPr>
        <p:txBody>
          <a:bodyPr/>
          <a:lstStyle/>
          <a:p>
            <a:r>
              <a:rPr lang="en-US" dirty="0"/>
              <a:t>Perceived Risk and Solution: Accreditation</a:t>
            </a:r>
            <a:r>
              <a:rPr lang="en-US" i="1" dirty="0"/>
              <a:t> </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45830" y="1108246"/>
            <a:ext cx="8229600" cy="498679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1700" b="1" dirty="0">
                <a:latin typeface="+mn-lt"/>
              </a:rPr>
              <a:t>Solution</a:t>
            </a:r>
          </a:p>
          <a:p>
            <a:pPr>
              <a:lnSpc>
                <a:spcPct val="100000"/>
              </a:lnSpc>
              <a:spcBef>
                <a:spcPts val="300"/>
              </a:spcBef>
              <a:spcAft>
                <a:spcPts val="300"/>
              </a:spcAft>
            </a:pPr>
            <a:r>
              <a:rPr lang="en-US" sz="1700" dirty="0">
                <a:solidFill>
                  <a:schemeClr val="tx1">
                    <a:lumMod val="95000"/>
                    <a:lumOff val="5000"/>
                  </a:schemeClr>
                </a:solidFill>
                <a:latin typeface="+mn-lt"/>
              </a:rPr>
              <a:t>For certifications accredited under ISO/IEC 17024:2012 </a:t>
            </a:r>
            <a:r>
              <a:rPr lang="en-US" sz="1700" i="1" dirty="0">
                <a:solidFill>
                  <a:schemeClr val="tx1">
                    <a:lumMod val="95000"/>
                    <a:lumOff val="5000"/>
                  </a:schemeClr>
                </a:solidFill>
                <a:latin typeface="+mn-lt"/>
              </a:rPr>
              <a:t>Conformity assessment – General requirements for bodies operating certification of persons</a:t>
            </a:r>
          </a:p>
          <a:p>
            <a:pPr lvl="1">
              <a:lnSpc>
                <a:spcPct val="100000"/>
              </a:lnSpc>
              <a:spcAft>
                <a:spcPts val="300"/>
              </a:spcAft>
            </a:pPr>
            <a:r>
              <a:rPr lang="en-US" sz="1700" dirty="0">
                <a:solidFill>
                  <a:schemeClr val="tx1">
                    <a:lumMod val="95000"/>
                    <a:lumOff val="5000"/>
                  </a:schemeClr>
                </a:solidFill>
                <a:latin typeface="+mn-lt"/>
              </a:rPr>
              <a:t>Section 7.3 requires certification bodies to:</a:t>
            </a:r>
          </a:p>
          <a:p>
            <a:pPr lvl="2">
              <a:lnSpc>
                <a:spcPct val="100000"/>
              </a:lnSpc>
              <a:spcAft>
                <a:spcPts val="300"/>
              </a:spcAft>
            </a:pPr>
            <a:r>
              <a:rPr lang="en-US" sz="1700" dirty="0">
                <a:solidFill>
                  <a:schemeClr val="tx1">
                    <a:lumMod val="95000"/>
                    <a:lumOff val="5000"/>
                  </a:schemeClr>
                </a:solidFill>
                <a:latin typeface="+mn-lt"/>
              </a:rPr>
              <a:t>Have documented policies and procedures for maintaining and releasing information</a:t>
            </a:r>
          </a:p>
          <a:p>
            <a:pPr lvl="2">
              <a:lnSpc>
                <a:spcPct val="100000"/>
              </a:lnSpc>
              <a:spcAft>
                <a:spcPts val="300"/>
              </a:spcAft>
            </a:pPr>
            <a:r>
              <a:rPr lang="en-US" sz="1700" dirty="0">
                <a:solidFill>
                  <a:schemeClr val="tx1">
                    <a:lumMod val="95000"/>
                    <a:lumOff val="5000"/>
                  </a:schemeClr>
                </a:solidFill>
                <a:latin typeface="+mn-lt"/>
              </a:rPr>
              <a:t>Keep confidential all information obtained during the certification process; individuals may provide written consent for release of information to a third party</a:t>
            </a:r>
          </a:p>
          <a:p>
            <a:pPr>
              <a:lnSpc>
                <a:spcPct val="100000"/>
              </a:lnSpc>
              <a:spcBef>
                <a:spcPts val="300"/>
              </a:spcBef>
              <a:spcAft>
                <a:spcPts val="300"/>
              </a:spcAft>
            </a:pPr>
            <a:r>
              <a:rPr lang="en-US" sz="1700" dirty="0">
                <a:solidFill>
                  <a:schemeClr val="tx1">
                    <a:lumMod val="95000"/>
                    <a:lumOff val="5000"/>
                  </a:schemeClr>
                </a:solidFill>
                <a:latin typeface="+mn-lt"/>
              </a:rPr>
              <a:t>Certification bodies that base privacy policies on GDPR</a:t>
            </a:r>
          </a:p>
          <a:p>
            <a:pPr lvl="1">
              <a:lnSpc>
                <a:spcPct val="100000"/>
              </a:lnSpc>
              <a:spcAft>
                <a:spcPts val="300"/>
              </a:spcAft>
            </a:pPr>
            <a:r>
              <a:rPr lang="en-US" sz="1700" dirty="0">
                <a:solidFill>
                  <a:schemeClr val="tx1">
                    <a:lumMod val="95000"/>
                    <a:lumOff val="5000"/>
                  </a:schemeClr>
                </a:solidFill>
                <a:latin typeface="+mn-lt"/>
              </a:rPr>
              <a:t>Some certification bodies have indicated that they cannot certify a person or maintain their certification if the individual opts out of allowing the certification body to collect data about them</a:t>
            </a:r>
          </a:p>
          <a:p>
            <a:pPr>
              <a:lnSpc>
                <a:spcPct val="100000"/>
              </a:lnSpc>
              <a:spcBef>
                <a:spcPts val="300"/>
              </a:spcBef>
              <a:spcAft>
                <a:spcPts val="300"/>
              </a:spcAft>
            </a:pPr>
            <a:r>
              <a:rPr lang="en-US" sz="1700" dirty="0">
                <a:solidFill>
                  <a:schemeClr val="tx1">
                    <a:lumMod val="95000"/>
                    <a:lumOff val="5000"/>
                  </a:schemeClr>
                </a:solidFill>
                <a:latin typeface="+mn-lt"/>
              </a:rPr>
              <a:t>Anyone can:</a:t>
            </a:r>
          </a:p>
          <a:p>
            <a:pPr lvl="2">
              <a:lnSpc>
                <a:spcPct val="100000"/>
              </a:lnSpc>
              <a:spcAft>
                <a:spcPts val="300"/>
              </a:spcAft>
            </a:pPr>
            <a:r>
              <a:rPr lang="en-US" sz="1700" dirty="0" err="1">
                <a:solidFill>
                  <a:schemeClr val="tx1">
                    <a:lumMod val="95000"/>
                    <a:lumOff val="5000"/>
                  </a:schemeClr>
                </a:solidFill>
                <a:latin typeface="+mn-lt"/>
              </a:rPr>
              <a:t>Opt</a:t>
            </a:r>
            <a:r>
              <a:rPr lang="en-US" sz="1700" dirty="0">
                <a:solidFill>
                  <a:schemeClr val="tx1">
                    <a:lumMod val="95000"/>
                    <a:lumOff val="5000"/>
                  </a:schemeClr>
                </a:solidFill>
                <a:latin typeface="+mn-lt"/>
              </a:rPr>
              <a:t> to suppress their personally identifiable information</a:t>
            </a:r>
          </a:p>
          <a:p>
            <a:pPr lvl="2">
              <a:lnSpc>
                <a:spcPct val="100000"/>
              </a:lnSpc>
              <a:spcAft>
                <a:spcPts val="300"/>
              </a:spcAft>
            </a:pPr>
            <a:r>
              <a:rPr lang="en-US" sz="1700" dirty="0" err="1">
                <a:solidFill>
                  <a:schemeClr val="tx1">
                    <a:lumMod val="95000"/>
                    <a:lumOff val="5000"/>
                  </a:schemeClr>
                </a:solidFill>
                <a:latin typeface="+mn-lt"/>
              </a:rPr>
              <a:t>Opt</a:t>
            </a:r>
            <a:r>
              <a:rPr lang="en-US" sz="1700" dirty="0">
                <a:solidFill>
                  <a:schemeClr val="tx1">
                    <a:lumMod val="95000"/>
                    <a:lumOff val="5000"/>
                  </a:schemeClr>
                </a:solidFill>
                <a:latin typeface="+mn-lt"/>
              </a:rPr>
              <a:t> out of receiving promotional messages – anything that is not directly relevant to their certification</a:t>
            </a:r>
            <a:br>
              <a:rPr lang="en-US" sz="1600" dirty="0">
                <a:latin typeface="+mn-lt"/>
              </a:rPr>
            </a:br>
            <a:br>
              <a:rPr lang="en-US" sz="1600" dirty="0">
                <a:latin typeface="+mn-lt"/>
              </a:rPr>
            </a:br>
            <a:endParaRPr lang="en-US" sz="1600" dirty="0">
              <a:latin typeface="+mn-lt"/>
            </a:endParaRPr>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82016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Outcomes from pilot project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8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AA880-58C2-F143-AB9C-BE7C7816A5B0}" type="slidenum">
              <a:rPr kumimoji="0" lang="en-U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Industry Credentials Pilot </a:t>
            </a:r>
            <a:r>
              <a:rPr lang="en-US">
                <a:cs typeface="Calibri" panose="020F0502020204030204" pitchFamily="34" charset="0"/>
              </a:rPr>
              <a:t>Project Partners</a:t>
            </a:r>
            <a:endParaRPr lang="en-US" dirty="0">
              <a:cs typeface="Calibri" panose="020F0502020204030204" pitchFamily="34" charset="0"/>
            </a:endParaRP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5161925"/>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Partners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National Student Clearinghouse (the Clearinghouse)</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National Association of Manufacturers Manufacturing Institute (NAM/MI)</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U.S. Census Bureau</a:t>
            </a:r>
          </a:p>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Funder</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 </a:t>
            </a: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Lumina Foundation</a:t>
            </a:r>
          </a:p>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Certification Bodies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American Welding Society (AWS)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Manufacturing Skills Standard Council (MSSSC)</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NIMS</a:t>
            </a:r>
            <a:endPar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2641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PROJECT Goal and BACKGROUND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40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BC23-4AFE-4667-91DC-E4A4C9086E52}"/>
              </a:ext>
            </a:extLst>
          </p:cNvPr>
          <p:cNvSpPr>
            <a:spLocks noGrp="1"/>
          </p:cNvSpPr>
          <p:nvPr>
            <p:ph type="title"/>
          </p:nvPr>
        </p:nvSpPr>
        <p:spPr/>
        <p:txBody>
          <a:bodyPr/>
          <a:lstStyle/>
          <a:p>
            <a:r>
              <a:rPr lang="en-US" dirty="0"/>
              <a:t>Examples of Insights Gained by Linking Data Sets</a:t>
            </a:r>
          </a:p>
        </p:txBody>
      </p:sp>
      <p:pic>
        <p:nvPicPr>
          <p:cNvPr id="5" name="Picture 4">
            <a:extLst>
              <a:ext uri="{FF2B5EF4-FFF2-40B4-BE49-F238E27FC236}">
                <a16:creationId xmlns:a16="http://schemas.microsoft.com/office/drawing/2014/main" id="{E639E15F-C337-4FC0-B9B9-3ED5D4AD8DFE}"/>
              </a:ext>
            </a:extLst>
          </p:cNvPr>
          <p:cNvPicPr>
            <a:picLocks noChangeAspect="1"/>
          </p:cNvPicPr>
          <p:nvPr/>
        </p:nvPicPr>
        <p:blipFill rotWithShape="1">
          <a:blip r:embed="rId2">
            <a:extLst>
              <a:ext uri="{28A0092B-C50C-407E-A947-70E740481C1C}">
                <a14:useLocalDpi xmlns:a14="http://schemas.microsoft.com/office/drawing/2010/main" val="0"/>
              </a:ext>
            </a:extLst>
          </a:blip>
          <a:srcRect b="2024"/>
          <a:stretch/>
        </p:blipFill>
        <p:spPr>
          <a:xfrm>
            <a:off x="131222" y="1225477"/>
            <a:ext cx="8555578" cy="4718123"/>
          </a:xfrm>
          <a:prstGeom prst="rect">
            <a:avLst/>
          </a:prstGeom>
        </p:spPr>
      </p:pic>
      <p:sp>
        <p:nvSpPr>
          <p:cNvPr id="6" name="Slide Number Placeholder 1">
            <a:extLst>
              <a:ext uri="{FF2B5EF4-FFF2-40B4-BE49-F238E27FC236}">
                <a16:creationId xmlns:a16="http://schemas.microsoft.com/office/drawing/2014/main" id="{29228854-E7FA-4FC7-B630-D20586F55B22}"/>
              </a:ext>
            </a:extLst>
          </p:cNvPr>
          <p:cNvSpPr>
            <a:spLocks noGrp="1"/>
          </p:cNvSpPr>
          <p:nvPr>
            <p:ph type="sldNum" sz="quarter" idx="4"/>
          </p:nvPr>
        </p:nvSpPr>
        <p:spPr>
          <a:xfrm>
            <a:off x="8438040" y="6359505"/>
            <a:ext cx="497520" cy="196371"/>
          </a:xfrm>
        </p:spPr>
        <p:txBody>
          <a:bodyPr/>
          <a:lstStyle/>
          <a:p>
            <a:fld id="{114AA880-58C2-F143-AB9C-BE7C7816A5B0}" type="slidenum">
              <a:rPr lang="en-US" smtClean="0"/>
              <a:pPr/>
              <a:t>30</a:t>
            </a:fld>
            <a:endParaRPr lang="en-US" dirty="0"/>
          </a:p>
        </p:txBody>
      </p:sp>
    </p:spTree>
    <p:extLst>
      <p:ext uri="{BB962C8B-B14F-4D97-AF65-F5344CB8AC3E}">
        <p14:creationId xmlns:p14="http://schemas.microsoft.com/office/powerpoint/2010/main" val="53458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A5856-A4C7-4B0D-8167-E1F2954E4EB3}"/>
              </a:ext>
            </a:extLst>
          </p:cNvPr>
          <p:cNvSpPr>
            <a:spLocks noGrp="1"/>
          </p:cNvSpPr>
          <p:nvPr>
            <p:ph type="sldNum" sz="quarter" idx="4"/>
          </p:nvPr>
        </p:nvSpPr>
        <p:spPr/>
        <p:txBody>
          <a:bodyPr/>
          <a:lstStyle/>
          <a:p>
            <a:fld id="{114AA880-58C2-F143-AB9C-BE7C7816A5B0}" type="slidenum">
              <a:rPr lang="en-US" smtClean="0"/>
              <a:pPr/>
              <a:t>31</a:t>
            </a:fld>
            <a:endParaRPr lang="en-US" dirty="0"/>
          </a:p>
        </p:txBody>
      </p:sp>
      <p:sp>
        <p:nvSpPr>
          <p:cNvPr id="3" name="Title 2">
            <a:extLst>
              <a:ext uri="{FF2B5EF4-FFF2-40B4-BE49-F238E27FC236}">
                <a16:creationId xmlns:a16="http://schemas.microsoft.com/office/drawing/2014/main" id="{532DB473-3511-4386-85BC-6AF1187BE278}"/>
              </a:ext>
            </a:extLst>
          </p:cNvPr>
          <p:cNvSpPr>
            <a:spLocks noGrp="1"/>
          </p:cNvSpPr>
          <p:nvPr>
            <p:ph type="title"/>
          </p:nvPr>
        </p:nvSpPr>
        <p:spPr>
          <a:xfrm>
            <a:off x="457200" y="403860"/>
            <a:ext cx="8382000" cy="640886"/>
          </a:xfrm>
        </p:spPr>
        <p:txBody>
          <a:bodyPr>
            <a:noAutofit/>
          </a:bodyPr>
          <a:lstStyle/>
          <a:p>
            <a:r>
              <a:rPr lang="en-US" dirty="0"/>
              <a:t>Matching Industry Credentials &amp; Postsecondary Education</a:t>
            </a:r>
          </a:p>
        </p:txBody>
      </p:sp>
      <p:graphicFrame>
        <p:nvGraphicFramePr>
          <p:cNvPr id="4" name="Table 3">
            <a:extLst>
              <a:ext uri="{FF2B5EF4-FFF2-40B4-BE49-F238E27FC236}">
                <a16:creationId xmlns:a16="http://schemas.microsoft.com/office/drawing/2014/main" id="{FBC96E34-FE8F-4502-91EB-0D5A0C88D85E}"/>
              </a:ext>
            </a:extLst>
          </p:cNvPr>
          <p:cNvGraphicFramePr>
            <a:graphicFrameLocks noGrp="1"/>
          </p:cNvGraphicFramePr>
          <p:nvPr>
            <p:extLst>
              <p:ext uri="{D42A27DB-BD31-4B8C-83A1-F6EECF244321}">
                <p14:modId xmlns:p14="http://schemas.microsoft.com/office/powerpoint/2010/main" val="2782242335"/>
              </p:ext>
            </p:extLst>
          </p:nvPr>
        </p:nvGraphicFramePr>
        <p:xfrm>
          <a:off x="899032" y="1212584"/>
          <a:ext cx="7345936" cy="4785360"/>
        </p:xfrm>
        <a:graphic>
          <a:graphicData uri="http://schemas.openxmlformats.org/drawingml/2006/table">
            <a:tbl>
              <a:tblPr firstRow="1" bandRow="1">
                <a:tableStyleId>{5C22544A-7EE6-4342-B048-85BDC9FD1C3A}</a:tableStyleId>
              </a:tblPr>
              <a:tblGrid>
                <a:gridCol w="5325035">
                  <a:extLst>
                    <a:ext uri="{9D8B030D-6E8A-4147-A177-3AD203B41FA5}">
                      <a16:colId xmlns:a16="http://schemas.microsoft.com/office/drawing/2014/main" val="1707486074"/>
                    </a:ext>
                  </a:extLst>
                </a:gridCol>
                <a:gridCol w="2020901">
                  <a:extLst>
                    <a:ext uri="{9D8B030D-6E8A-4147-A177-3AD203B41FA5}">
                      <a16:colId xmlns:a16="http://schemas.microsoft.com/office/drawing/2014/main" val="2850804284"/>
                    </a:ext>
                  </a:extLst>
                </a:gridCol>
              </a:tblGrid>
              <a:tr h="370840">
                <a:tc>
                  <a:txBody>
                    <a:bodyPr/>
                    <a:lstStyle/>
                    <a:p>
                      <a:r>
                        <a:rPr lang="en-US" sz="1600" dirty="0"/>
                        <a:t>Postsecondary Education (PSE) Outcomes Tracking Period</a:t>
                      </a:r>
                    </a:p>
                  </a:txBody>
                  <a:tcPr/>
                </a:tc>
                <a:tc>
                  <a:txBody>
                    <a:bodyPr/>
                    <a:lstStyle/>
                    <a:p>
                      <a:r>
                        <a:rPr lang="en-US" sz="1600" dirty="0"/>
                        <a:t>2011-2019</a:t>
                      </a:r>
                    </a:p>
                  </a:txBody>
                  <a:tcPr/>
                </a:tc>
                <a:extLst>
                  <a:ext uri="{0D108BD9-81ED-4DB2-BD59-A6C34878D82A}">
                    <a16:rowId xmlns:a16="http://schemas.microsoft.com/office/drawing/2014/main" val="298620746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a:t>
                      </a:r>
                    </a:p>
                  </a:txBody>
                  <a:tcPr/>
                </a:tc>
                <a:tc>
                  <a:txBody>
                    <a:bodyPr/>
                    <a:lstStyle/>
                    <a:p>
                      <a:endParaRPr lang="en-US" sz="1600" dirty="0"/>
                    </a:p>
                  </a:txBody>
                  <a:tcPr/>
                </a:tc>
                <a:extLst>
                  <a:ext uri="{0D108BD9-81ED-4DB2-BD59-A6C34878D82A}">
                    <a16:rowId xmlns:a16="http://schemas.microsoft.com/office/drawing/2014/main" val="2427238509"/>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PhD</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0.05%</a:t>
                      </a:r>
                    </a:p>
                  </a:txBody>
                  <a:tcPr/>
                </a:tc>
                <a:extLst>
                  <a:ext uri="{0D108BD9-81ED-4DB2-BD59-A6C34878D82A}">
                    <a16:rowId xmlns:a16="http://schemas.microsoft.com/office/drawing/2014/main" val="2806478451"/>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Professional</a:t>
                      </a:r>
                    </a:p>
                  </a:txBody>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en-US" sz="1600" dirty="0"/>
                        <a:t>0.02%</a:t>
                      </a:r>
                    </a:p>
                  </a:txBody>
                  <a:tcPr/>
                </a:tc>
                <a:extLst>
                  <a:ext uri="{0D108BD9-81ED-4DB2-BD59-A6C34878D82A}">
                    <a16:rowId xmlns:a16="http://schemas.microsoft.com/office/drawing/2014/main" val="1626626586"/>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Masters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0.71%</a:t>
                      </a:r>
                    </a:p>
                  </a:txBody>
                  <a:tcPr/>
                </a:tc>
                <a:extLst>
                  <a:ext uri="{0D108BD9-81ED-4DB2-BD59-A6C34878D82A}">
                    <a16:rowId xmlns:a16="http://schemas.microsoft.com/office/drawing/2014/main" val="2926194738"/>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Bachelors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2.32%</a:t>
                      </a:r>
                    </a:p>
                  </a:txBody>
                  <a:tcPr/>
                </a:tc>
                <a:extLst>
                  <a:ext uri="{0D108BD9-81ED-4DB2-BD59-A6C34878D82A}">
                    <a16:rowId xmlns:a16="http://schemas.microsoft.com/office/drawing/2014/main" val="387929272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Associates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6.14%</a:t>
                      </a:r>
                    </a:p>
                  </a:txBody>
                  <a:tcPr/>
                </a:tc>
                <a:extLst>
                  <a:ext uri="{0D108BD9-81ED-4DB2-BD59-A6C34878D82A}">
                    <a16:rowId xmlns:a16="http://schemas.microsoft.com/office/drawing/2014/main" val="996803669"/>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Certificate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8.17%</a:t>
                      </a:r>
                    </a:p>
                  </a:txBody>
                  <a:tcPr/>
                </a:tc>
                <a:extLst>
                  <a:ext uri="{0D108BD9-81ED-4DB2-BD59-A6C34878D82A}">
                    <a16:rowId xmlns:a16="http://schemas.microsoft.com/office/drawing/2014/main" val="1845197937"/>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PSE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0.44%</a:t>
                      </a:r>
                    </a:p>
                  </a:txBody>
                  <a:tcPr/>
                </a:tc>
                <a:extLst>
                  <a:ext uri="{0D108BD9-81ED-4DB2-BD59-A6C34878D82A}">
                    <a16:rowId xmlns:a16="http://schemas.microsoft.com/office/drawing/2014/main" val="1597871243"/>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86.3%</a:t>
                      </a:r>
                    </a:p>
                  </a:txBody>
                  <a:tcPr/>
                </a:tc>
                <a:extLst>
                  <a:ext uri="{0D108BD9-81ED-4DB2-BD59-A6C34878D82A}">
                    <a16:rowId xmlns:a16="http://schemas.microsoft.com/office/drawing/2014/main" val="213107747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extLst>
                  <a:ext uri="{0D108BD9-81ED-4DB2-BD59-A6C34878D82A}">
                    <a16:rowId xmlns:a16="http://schemas.microsoft.com/office/drawing/2014/main" val="3115256241"/>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PSE Enrollment,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28.64%</a:t>
                      </a:r>
                    </a:p>
                  </a:txBody>
                  <a:tcPr/>
                </a:tc>
                <a:extLst>
                  <a:ext uri="{0D108BD9-81ED-4DB2-BD59-A6C34878D82A}">
                    <a16:rowId xmlns:a16="http://schemas.microsoft.com/office/drawing/2014/main" val="4065410517"/>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No PSE Enrollment,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57.76%</a:t>
                      </a:r>
                    </a:p>
                  </a:txBody>
                  <a:tcPr/>
                </a:tc>
                <a:extLst>
                  <a:ext uri="{0D108BD9-81ED-4DB2-BD59-A6C34878D82A}">
                    <a16:rowId xmlns:a16="http://schemas.microsoft.com/office/drawing/2014/main" val="3795814424"/>
                  </a:ext>
                </a:extLst>
              </a:tr>
            </a:tbl>
          </a:graphicData>
        </a:graphic>
      </p:graphicFrame>
      <p:sp>
        <p:nvSpPr>
          <p:cNvPr id="5" name="TextBox 4">
            <a:extLst>
              <a:ext uri="{FF2B5EF4-FFF2-40B4-BE49-F238E27FC236}">
                <a16:creationId xmlns:a16="http://schemas.microsoft.com/office/drawing/2014/main" id="{0C30CDC2-AE2F-4F12-8EDD-3334BDEF385E}"/>
              </a:ext>
            </a:extLst>
          </p:cNvPr>
          <p:cNvSpPr txBox="1"/>
          <p:nvPr/>
        </p:nvSpPr>
        <p:spPr>
          <a:xfrm>
            <a:off x="937450" y="5997944"/>
            <a:ext cx="7507301" cy="276999"/>
          </a:xfrm>
          <a:prstGeom prst="rect">
            <a:avLst/>
          </a:prstGeom>
          <a:noFill/>
        </p:spPr>
        <p:txBody>
          <a:bodyPr wrap="square" rtlCol="0">
            <a:spAutoFit/>
          </a:bodyPr>
          <a:lstStyle/>
          <a:p>
            <a:r>
              <a:rPr lang="en-US" sz="1200" dirty="0">
                <a:solidFill>
                  <a:schemeClr val="bg2">
                    <a:lumMod val="25000"/>
                  </a:schemeClr>
                </a:solidFill>
                <a:latin typeface="+mj-lt"/>
              </a:rPr>
              <a:t>File creation date: 2/28/2019</a:t>
            </a:r>
          </a:p>
        </p:txBody>
      </p:sp>
    </p:spTree>
    <p:extLst>
      <p:ext uri="{BB962C8B-B14F-4D97-AF65-F5344CB8AC3E}">
        <p14:creationId xmlns:p14="http://schemas.microsoft.com/office/powerpoint/2010/main" val="368739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FF9A9-CC67-4742-ADB8-31AD48058B87}"/>
              </a:ext>
            </a:extLst>
          </p:cNvPr>
          <p:cNvSpPr>
            <a:spLocks noGrp="1"/>
          </p:cNvSpPr>
          <p:nvPr>
            <p:ph type="sldNum" sz="quarter" idx="4"/>
          </p:nvPr>
        </p:nvSpPr>
        <p:spPr/>
        <p:txBody>
          <a:bodyPr/>
          <a:lstStyle/>
          <a:p>
            <a:fld id="{114AA880-58C2-F143-AB9C-BE7C7816A5B0}" type="slidenum">
              <a:rPr lang="en-US" smtClean="0"/>
              <a:pPr/>
              <a:t>32</a:t>
            </a:fld>
            <a:endParaRPr lang="en-US" dirty="0"/>
          </a:p>
        </p:txBody>
      </p:sp>
      <p:sp>
        <p:nvSpPr>
          <p:cNvPr id="3" name="Title 2">
            <a:extLst>
              <a:ext uri="{FF2B5EF4-FFF2-40B4-BE49-F238E27FC236}">
                <a16:creationId xmlns:a16="http://schemas.microsoft.com/office/drawing/2014/main" id="{E68DF9C6-3FF8-4C9A-829F-74368B9EC8CC}"/>
              </a:ext>
            </a:extLst>
          </p:cNvPr>
          <p:cNvSpPr>
            <a:spLocks noGrp="1"/>
          </p:cNvSpPr>
          <p:nvPr>
            <p:ph type="title"/>
          </p:nvPr>
        </p:nvSpPr>
        <p:spPr/>
        <p:txBody>
          <a:bodyPr/>
          <a:lstStyle/>
          <a:p>
            <a:r>
              <a:rPr lang="en-US" dirty="0"/>
              <a:t>Disclaimer</a:t>
            </a:r>
          </a:p>
        </p:txBody>
      </p:sp>
      <p:sp>
        <p:nvSpPr>
          <p:cNvPr id="6" name="TextBox 5">
            <a:extLst>
              <a:ext uri="{FF2B5EF4-FFF2-40B4-BE49-F238E27FC236}">
                <a16:creationId xmlns:a16="http://schemas.microsoft.com/office/drawing/2014/main" id="{1E598F99-6EB6-40BF-A469-566E4D058556}"/>
              </a:ext>
            </a:extLst>
          </p:cNvPr>
          <p:cNvSpPr txBox="1"/>
          <p:nvPr/>
        </p:nvSpPr>
        <p:spPr>
          <a:xfrm>
            <a:off x="778529" y="1879876"/>
            <a:ext cx="7659511" cy="2462213"/>
          </a:xfrm>
          <a:prstGeom prst="rect">
            <a:avLst/>
          </a:prstGeom>
          <a:noFill/>
        </p:spPr>
        <p:txBody>
          <a:bodyPr wrap="square">
            <a:spAutoFit/>
          </a:bodyPr>
          <a:lstStyle/>
          <a:p>
            <a:pPr marL="0" marR="0">
              <a:spcBef>
                <a:spcPts val="0"/>
              </a:spcBef>
              <a:spcAft>
                <a:spcPts val="0"/>
              </a:spcAft>
            </a:pPr>
            <a:r>
              <a:rPr lang="en-US" sz="2200" dirty="0">
                <a:solidFill>
                  <a:schemeClr val="tx1">
                    <a:lumMod val="95000"/>
                    <a:lumOff val="5000"/>
                  </a:schemeClr>
                </a:solidFill>
                <a:effectLst/>
                <a:latin typeface="Calibri" panose="020F0502020204030204" pitchFamily="34" charset="0"/>
                <a:ea typeface="Calibri" panose="020F0502020204030204" pitchFamily="34" charset="0"/>
              </a:rPr>
              <a:t>Any opinions and conclusions expressed herein are those of the authors and do not reflect the views of the U.S. Census Bureau. </a:t>
            </a:r>
            <a:br>
              <a:rPr lang="en-US" sz="2200" dirty="0">
                <a:solidFill>
                  <a:schemeClr val="tx1">
                    <a:lumMod val="95000"/>
                    <a:lumOff val="5000"/>
                  </a:schemeClr>
                </a:solidFill>
                <a:effectLst/>
                <a:latin typeface="Calibri" panose="020F0502020204030204" pitchFamily="34" charset="0"/>
                <a:ea typeface="Calibri" panose="020F0502020204030204" pitchFamily="34" charset="0"/>
              </a:rPr>
            </a:br>
            <a:endParaRPr lang="en-US" sz="2200" dirty="0">
              <a:solidFill>
                <a:schemeClr val="tx1">
                  <a:lumMod val="95000"/>
                  <a:lumOff val="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solidFill>
                  <a:schemeClr val="tx1">
                    <a:lumMod val="95000"/>
                    <a:lumOff val="5000"/>
                  </a:schemeClr>
                </a:solidFill>
                <a:effectLst/>
                <a:latin typeface="Calibri" panose="020F0502020204030204" pitchFamily="34" charset="0"/>
                <a:ea typeface="Calibri" panose="020F0502020204030204" pitchFamily="34" charset="0"/>
              </a:rPr>
              <a:t>The Census Bureau’s Disclosure Review Board has approved all statistics and estimates presented today for public release under approval numbers </a:t>
            </a:r>
            <a:r>
              <a:rPr lang="en-US" sz="2200" dirty="0">
                <a:solidFill>
                  <a:schemeClr val="tx1">
                    <a:lumMod val="95000"/>
                    <a:lumOff val="5000"/>
                  </a:schemeClr>
                </a:solidFill>
                <a:effectLst/>
                <a:latin typeface="Calibri" panose="020F0502020204030204" pitchFamily="34" charset="0"/>
                <a:ea typeface="Times New Roman" panose="02020603050405020304" pitchFamily="18" charset="0"/>
              </a:rPr>
              <a:t>CBDRB_FY2020-CES010-007 and CBDRB-FY2020-CES010-012</a:t>
            </a:r>
            <a:r>
              <a:rPr lang="en-US" sz="2200" dirty="0">
                <a:solidFill>
                  <a:schemeClr val="tx1">
                    <a:lumMod val="95000"/>
                    <a:lumOff val="5000"/>
                  </a:schemeClr>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66800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76BD1-3568-46BD-BC9E-3E938702FB81}"/>
              </a:ext>
            </a:extLst>
          </p:cNvPr>
          <p:cNvPicPr>
            <a:picLocks noChangeAspect="1"/>
          </p:cNvPicPr>
          <p:nvPr/>
        </p:nvPicPr>
        <p:blipFill>
          <a:blip r:embed="rId3"/>
          <a:stretch>
            <a:fillRect/>
          </a:stretch>
        </p:blipFill>
        <p:spPr>
          <a:xfrm>
            <a:off x="857250" y="700651"/>
            <a:ext cx="7485165" cy="5441596"/>
          </a:xfrm>
          <a:prstGeom prst="rect">
            <a:avLst/>
          </a:prstGeom>
        </p:spPr>
      </p:pic>
      <p:sp>
        <p:nvSpPr>
          <p:cNvPr id="4" name="Title 2">
            <a:extLst>
              <a:ext uri="{FF2B5EF4-FFF2-40B4-BE49-F238E27FC236}">
                <a16:creationId xmlns:a16="http://schemas.microsoft.com/office/drawing/2014/main" id="{D0FCCEA6-39DE-44CC-8AC2-42780C64C7B4}"/>
              </a:ext>
            </a:extLst>
          </p:cNvPr>
          <p:cNvSpPr txBox="1">
            <a:spLocks/>
          </p:cNvSpPr>
          <p:nvPr/>
        </p:nvSpPr>
        <p:spPr>
          <a:xfrm>
            <a:off x="112815" y="187088"/>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Wages Before &amp; After Certification by Age</a:t>
            </a:r>
          </a:p>
        </p:txBody>
      </p:sp>
      <p:sp>
        <p:nvSpPr>
          <p:cNvPr id="6" name="Slide Number Placeholder 1">
            <a:extLst>
              <a:ext uri="{FF2B5EF4-FFF2-40B4-BE49-F238E27FC236}">
                <a16:creationId xmlns:a16="http://schemas.microsoft.com/office/drawing/2014/main" id="{13149C69-E4ED-4943-BFFB-9B5825E6B1D1}"/>
              </a:ext>
            </a:extLst>
          </p:cNvPr>
          <p:cNvSpPr txBox="1">
            <a:spLocks/>
          </p:cNvSpPr>
          <p:nvPr/>
        </p:nvSpPr>
        <p:spPr>
          <a:xfrm>
            <a:off x="8646480" y="6382951"/>
            <a:ext cx="497520" cy="1963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AA880-58C2-F143-AB9C-BE7C7816A5B0}" type="slidenum">
              <a:rPr lang="en-US" sz="1200" smtClean="0">
                <a:solidFill>
                  <a:schemeClr val="bg1"/>
                </a:solidFill>
                <a:latin typeface="Arial" panose="020B0604020202020204" pitchFamily="34" charset="0"/>
                <a:cs typeface="Arial" panose="020B0604020202020204" pitchFamily="34" charset="0"/>
              </a:rPr>
              <a:pPr/>
              <a:t>33</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72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C1560-616C-4995-AF27-DB29BCE4BCC1}"/>
              </a:ext>
            </a:extLst>
          </p:cNvPr>
          <p:cNvPicPr>
            <a:picLocks noChangeAspect="1"/>
          </p:cNvPicPr>
          <p:nvPr/>
        </p:nvPicPr>
        <p:blipFill>
          <a:blip r:embed="rId2"/>
          <a:stretch>
            <a:fillRect/>
          </a:stretch>
        </p:blipFill>
        <p:spPr>
          <a:xfrm>
            <a:off x="576977" y="783779"/>
            <a:ext cx="7563723" cy="5490766"/>
          </a:xfrm>
          <a:prstGeom prst="rect">
            <a:avLst/>
          </a:prstGeom>
        </p:spPr>
      </p:pic>
      <p:sp>
        <p:nvSpPr>
          <p:cNvPr id="3" name="Title 2">
            <a:extLst>
              <a:ext uri="{FF2B5EF4-FFF2-40B4-BE49-F238E27FC236}">
                <a16:creationId xmlns:a16="http://schemas.microsoft.com/office/drawing/2014/main" id="{78333FE5-7B3D-48A6-97C3-E5D185B8E97A}"/>
              </a:ext>
            </a:extLst>
          </p:cNvPr>
          <p:cNvSpPr txBox="1">
            <a:spLocks/>
          </p:cNvSpPr>
          <p:nvPr/>
        </p:nvSpPr>
        <p:spPr>
          <a:xfrm>
            <a:off x="112815" y="187088"/>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and Associate Degree Pathways</a:t>
            </a:r>
          </a:p>
        </p:txBody>
      </p:sp>
      <p:sp>
        <p:nvSpPr>
          <p:cNvPr id="5" name="Slide Number Placeholder 4">
            <a:extLst>
              <a:ext uri="{FF2B5EF4-FFF2-40B4-BE49-F238E27FC236}">
                <a16:creationId xmlns:a16="http://schemas.microsoft.com/office/drawing/2014/main" id="{FE453997-0549-4C9D-92F8-90B83D99D706}"/>
              </a:ext>
            </a:extLst>
          </p:cNvPr>
          <p:cNvSpPr>
            <a:spLocks noGrp="1"/>
          </p:cNvSpPr>
          <p:nvPr>
            <p:ph type="sldNum" sz="quarter" idx="12"/>
          </p:nvPr>
        </p:nvSpPr>
        <p:spPr/>
        <p:txBody>
          <a:bodyPr/>
          <a:lstStyle/>
          <a:p>
            <a:fld id="{705F7C10-59C2-4ACA-8CFA-2AD1BE1D4588}" type="slidenum">
              <a:rPr lang="en-US" sz="1300" smtClean="0"/>
              <a:t>34</a:t>
            </a:fld>
            <a:endParaRPr lang="en-US" sz="1300" dirty="0"/>
          </a:p>
        </p:txBody>
      </p:sp>
    </p:spTree>
    <p:extLst>
      <p:ext uri="{BB962C8B-B14F-4D97-AF65-F5344CB8AC3E}">
        <p14:creationId xmlns:p14="http://schemas.microsoft.com/office/powerpoint/2010/main" val="282877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FC05C-1DDB-4290-9838-FBEEFF31D292}"/>
              </a:ext>
            </a:extLst>
          </p:cNvPr>
          <p:cNvPicPr>
            <a:picLocks noChangeAspect="1"/>
          </p:cNvPicPr>
          <p:nvPr/>
        </p:nvPicPr>
        <p:blipFill>
          <a:blip r:embed="rId3"/>
          <a:stretch>
            <a:fillRect/>
          </a:stretch>
        </p:blipFill>
        <p:spPr>
          <a:xfrm>
            <a:off x="508006" y="479011"/>
            <a:ext cx="8127987" cy="5899978"/>
          </a:xfrm>
          <a:prstGeom prst="rect">
            <a:avLst/>
          </a:prstGeom>
        </p:spPr>
      </p:pic>
      <p:sp>
        <p:nvSpPr>
          <p:cNvPr id="3" name="Title 2">
            <a:extLst>
              <a:ext uri="{FF2B5EF4-FFF2-40B4-BE49-F238E27FC236}">
                <a16:creationId xmlns:a16="http://schemas.microsoft.com/office/drawing/2014/main" id="{E8A7EB72-58B1-4671-8145-3582E8C0FCD1}"/>
              </a:ext>
            </a:extLst>
          </p:cNvPr>
          <p:cNvSpPr txBox="1">
            <a:spLocks/>
          </p:cNvSpPr>
          <p:nvPr/>
        </p:nvSpPr>
        <p:spPr>
          <a:xfrm>
            <a:off x="195942" y="168343"/>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Pathway Outcomes </a:t>
            </a:r>
          </a:p>
        </p:txBody>
      </p:sp>
      <p:sp>
        <p:nvSpPr>
          <p:cNvPr id="4" name="Slide Number Placeholder 3">
            <a:extLst>
              <a:ext uri="{FF2B5EF4-FFF2-40B4-BE49-F238E27FC236}">
                <a16:creationId xmlns:a16="http://schemas.microsoft.com/office/drawing/2014/main" id="{E72B8778-40F9-4E07-8E96-63023ECEF27D}"/>
              </a:ext>
            </a:extLst>
          </p:cNvPr>
          <p:cNvSpPr>
            <a:spLocks noGrp="1"/>
          </p:cNvSpPr>
          <p:nvPr>
            <p:ph type="sldNum" sz="quarter" idx="12"/>
          </p:nvPr>
        </p:nvSpPr>
        <p:spPr/>
        <p:txBody>
          <a:bodyPr/>
          <a:lstStyle/>
          <a:p>
            <a:fld id="{705F7C10-59C2-4ACA-8CFA-2AD1BE1D4588}" type="slidenum">
              <a:rPr lang="en-US" sz="1300" smtClean="0"/>
              <a:t>35</a:t>
            </a:fld>
            <a:endParaRPr lang="en-US" sz="1300" dirty="0"/>
          </a:p>
        </p:txBody>
      </p:sp>
    </p:spTree>
    <p:extLst>
      <p:ext uri="{BB962C8B-B14F-4D97-AF65-F5344CB8AC3E}">
        <p14:creationId xmlns:p14="http://schemas.microsoft.com/office/powerpoint/2010/main" val="59230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A3BE61-8B5B-4A91-BBC8-3E7ECFEF93AE}"/>
              </a:ext>
            </a:extLst>
          </p:cNvPr>
          <p:cNvPicPr>
            <a:picLocks noChangeAspect="1"/>
          </p:cNvPicPr>
          <p:nvPr/>
        </p:nvPicPr>
        <p:blipFill>
          <a:blip r:embed="rId3"/>
          <a:stretch>
            <a:fillRect/>
          </a:stretch>
        </p:blipFill>
        <p:spPr>
          <a:xfrm>
            <a:off x="380018" y="712525"/>
            <a:ext cx="7716232" cy="5609578"/>
          </a:xfrm>
          <a:prstGeom prst="rect">
            <a:avLst/>
          </a:prstGeom>
        </p:spPr>
      </p:pic>
      <p:sp>
        <p:nvSpPr>
          <p:cNvPr id="3" name="Title 2">
            <a:extLst>
              <a:ext uri="{FF2B5EF4-FFF2-40B4-BE49-F238E27FC236}">
                <a16:creationId xmlns:a16="http://schemas.microsoft.com/office/drawing/2014/main" id="{AC9F3837-46F2-4B02-AA23-EDFB046C7780}"/>
              </a:ext>
            </a:extLst>
          </p:cNvPr>
          <p:cNvSpPr txBox="1">
            <a:spLocks/>
          </p:cNvSpPr>
          <p:nvPr/>
        </p:nvSpPr>
        <p:spPr>
          <a:xfrm>
            <a:off x="195942" y="168343"/>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Pathway Outcomes of Stackable Credentials</a:t>
            </a:r>
          </a:p>
        </p:txBody>
      </p:sp>
      <p:sp>
        <p:nvSpPr>
          <p:cNvPr id="2" name="Slide Number Placeholder 1">
            <a:extLst>
              <a:ext uri="{FF2B5EF4-FFF2-40B4-BE49-F238E27FC236}">
                <a16:creationId xmlns:a16="http://schemas.microsoft.com/office/drawing/2014/main" id="{06CF368D-DAD8-4292-8663-FC7CD25DADB5}"/>
              </a:ext>
            </a:extLst>
          </p:cNvPr>
          <p:cNvSpPr>
            <a:spLocks noGrp="1"/>
          </p:cNvSpPr>
          <p:nvPr>
            <p:ph type="sldNum" sz="quarter" idx="12"/>
          </p:nvPr>
        </p:nvSpPr>
        <p:spPr/>
        <p:txBody>
          <a:bodyPr/>
          <a:lstStyle/>
          <a:p>
            <a:fld id="{705F7C10-59C2-4ACA-8CFA-2AD1BE1D4588}" type="slidenum">
              <a:rPr lang="en-US" sz="1300" smtClean="0"/>
              <a:t>36</a:t>
            </a:fld>
            <a:endParaRPr lang="en-US" sz="1300" dirty="0"/>
          </a:p>
        </p:txBody>
      </p:sp>
    </p:spTree>
    <p:extLst>
      <p:ext uri="{BB962C8B-B14F-4D97-AF65-F5344CB8AC3E}">
        <p14:creationId xmlns:p14="http://schemas.microsoft.com/office/powerpoint/2010/main" val="237371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8FF065-7778-484C-B7FC-DE1ED573FC91}"/>
              </a:ext>
            </a:extLst>
          </p:cNvPr>
          <p:cNvPicPr>
            <a:picLocks noChangeAspect="1"/>
          </p:cNvPicPr>
          <p:nvPr/>
        </p:nvPicPr>
        <p:blipFill>
          <a:blip r:embed="rId2"/>
          <a:stretch>
            <a:fillRect/>
          </a:stretch>
        </p:blipFill>
        <p:spPr>
          <a:xfrm>
            <a:off x="4684713" y="836612"/>
            <a:ext cx="4332288" cy="4143374"/>
          </a:xfrm>
          <a:prstGeom prst="rect">
            <a:avLst/>
          </a:prstGeom>
        </p:spPr>
      </p:pic>
      <p:pic>
        <p:nvPicPr>
          <p:cNvPr id="4" name="Picture 3">
            <a:extLst>
              <a:ext uri="{FF2B5EF4-FFF2-40B4-BE49-F238E27FC236}">
                <a16:creationId xmlns:a16="http://schemas.microsoft.com/office/drawing/2014/main" id="{55EEC2EE-F7BD-434A-8A66-08A6BF4821E2}"/>
              </a:ext>
            </a:extLst>
          </p:cNvPr>
          <p:cNvPicPr>
            <a:picLocks noChangeAspect="1"/>
          </p:cNvPicPr>
          <p:nvPr/>
        </p:nvPicPr>
        <p:blipFill>
          <a:blip r:embed="rId3"/>
          <a:stretch>
            <a:fillRect/>
          </a:stretch>
        </p:blipFill>
        <p:spPr>
          <a:xfrm>
            <a:off x="293687" y="836612"/>
            <a:ext cx="4238625" cy="4143375"/>
          </a:xfrm>
          <a:prstGeom prst="rect">
            <a:avLst/>
          </a:prstGeom>
        </p:spPr>
      </p:pic>
      <p:pic>
        <p:nvPicPr>
          <p:cNvPr id="5" name="Picture 4">
            <a:extLst>
              <a:ext uri="{FF2B5EF4-FFF2-40B4-BE49-F238E27FC236}">
                <a16:creationId xmlns:a16="http://schemas.microsoft.com/office/drawing/2014/main" id="{62887ED0-6027-49A8-B8FF-2C7250A701EC}"/>
              </a:ext>
            </a:extLst>
          </p:cNvPr>
          <p:cNvPicPr>
            <a:picLocks noChangeAspect="1"/>
          </p:cNvPicPr>
          <p:nvPr/>
        </p:nvPicPr>
        <p:blipFill>
          <a:blip r:embed="rId4"/>
          <a:stretch>
            <a:fillRect/>
          </a:stretch>
        </p:blipFill>
        <p:spPr>
          <a:xfrm>
            <a:off x="433387" y="330200"/>
            <a:ext cx="8039100" cy="381000"/>
          </a:xfrm>
          <a:prstGeom prst="rect">
            <a:avLst/>
          </a:prstGeom>
        </p:spPr>
      </p:pic>
      <p:pic>
        <p:nvPicPr>
          <p:cNvPr id="7" name="Picture 6">
            <a:extLst>
              <a:ext uri="{FF2B5EF4-FFF2-40B4-BE49-F238E27FC236}">
                <a16:creationId xmlns:a16="http://schemas.microsoft.com/office/drawing/2014/main" id="{1C1E6C9B-2EA6-4DE8-8797-A6C123EC6461}"/>
              </a:ext>
            </a:extLst>
          </p:cNvPr>
          <p:cNvPicPr>
            <a:picLocks noChangeAspect="1"/>
          </p:cNvPicPr>
          <p:nvPr/>
        </p:nvPicPr>
        <p:blipFill>
          <a:blip r:embed="rId5"/>
          <a:stretch>
            <a:fillRect/>
          </a:stretch>
        </p:blipFill>
        <p:spPr>
          <a:xfrm>
            <a:off x="283701" y="5014910"/>
            <a:ext cx="8039101" cy="1191879"/>
          </a:xfrm>
          <a:prstGeom prst="rect">
            <a:avLst/>
          </a:prstGeom>
        </p:spPr>
      </p:pic>
      <p:sp>
        <p:nvSpPr>
          <p:cNvPr id="2" name="Slide Number Placeholder 1">
            <a:extLst>
              <a:ext uri="{FF2B5EF4-FFF2-40B4-BE49-F238E27FC236}">
                <a16:creationId xmlns:a16="http://schemas.microsoft.com/office/drawing/2014/main" id="{07AE8C86-0A17-4F7D-A7A4-32A6978F8F59}"/>
              </a:ext>
            </a:extLst>
          </p:cNvPr>
          <p:cNvSpPr>
            <a:spLocks noGrp="1"/>
          </p:cNvSpPr>
          <p:nvPr>
            <p:ph type="sldNum" sz="quarter" idx="12"/>
          </p:nvPr>
        </p:nvSpPr>
        <p:spPr/>
        <p:txBody>
          <a:bodyPr/>
          <a:lstStyle/>
          <a:p>
            <a:fld id="{705F7C10-59C2-4ACA-8CFA-2AD1BE1D4588}" type="slidenum">
              <a:rPr lang="en-US" sz="1300" smtClean="0"/>
              <a:t>37</a:t>
            </a:fld>
            <a:endParaRPr lang="en-US" sz="1300" dirty="0"/>
          </a:p>
        </p:txBody>
      </p:sp>
    </p:spTree>
    <p:extLst>
      <p:ext uri="{BB962C8B-B14F-4D97-AF65-F5344CB8AC3E}">
        <p14:creationId xmlns:p14="http://schemas.microsoft.com/office/powerpoint/2010/main" val="146077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B8AE1E-86A6-4FC5-B622-51B8DBC14861}"/>
              </a:ext>
            </a:extLst>
          </p:cNvPr>
          <p:cNvPicPr>
            <a:picLocks noChangeAspect="1"/>
          </p:cNvPicPr>
          <p:nvPr/>
        </p:nvPicPr>
        <p:blipFill>
          <a:blip r:embed="rId2"/>
          <a:stretch>
            <a:fillRect/>
          </a:stretch>
        </p:blipFill>
        <p:spPr>
          <a:xfrm>
            <a:off x="585437" y="605643"/>
            <a:ext cx="7701314" cy="5645896"/>
          </a:xfrm>
          <a:prstGeom prst="rect">
            <a:avLst/>
          </a:prstGeom>
        </p:spPr>
      </p:pic>
      <p:sp>
        <p:nvSpPr>
          <p:cNvPr id="3" name="Title 2">
            <a:extLst>
              <a:ext uri="{FF2B5EF4-FFF2-40B4-BE49-F238E27FC236}">
                <a16:creationId xmlns:a16="http://schemas.microsoft.com/office/drawing/2014/main" id="{A64F3B74-DD42-48B4-BC0F-A74EE43A54CB}"/>
              </a:ext>
            </a:extLst>
          </p:cNvPr>
          <p:cNvSpPr txBox="1">
            <a:spLocks/>
          </p:cNvSpPr>
          <p:nvPr/>
        </p:nvSpPr>
        <p:spPr>
          <a:xfrm>
            <a:off x="188093" y="136520"/>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Gender in Certification Outcomes</a:t>
            </a:r>
          </a:p>
        </p:txBody>
      </p:sp>
      <p:sp>
        <p:nvSpPr>
          <p:cNvPr id="4" name="Slide Number Placeholder 3">
            <a:extLst>
              <a:ext uri="{FF2B5EF4-FFF2-40B4-BE49-F238E27FC236}">
                <a16:creationId xmlns:a16="http://schemas.microsoft.com/office/drawing/2014/main" id="{C28C214B-457F-4DEA-BB3A-A21C49CA8C76}"/>
              </a:ext>
            </a:extLst>
          </p:cNvPr>
          <p:cNvSpPr>
            <a:spLocks noGrp="1"/>
          </p:cNvSpPr>
          <p:nvPr>
            <p:ph type="sldNum" sz="quarter" idx="12"/>
          </p:nvPr>
        </p:nvSpPr>
        <p:spPr/>
        <p:txBody>
          <a:bodyPr/>
          <a:lstStyle/>
          <a:p>
            <a:fld id="{705F7C10-59C2-4ACA-8CFA-2AD1BE1D4588}" type="slidenum">
              <a:rPr lang="en-US" sz="1300" smtClean="0"/>
              <a:t>38</a:t>
            </a:fld>
            <a:endParaRPr lang="en-US" sz="1300" dirty="0"/>
          </a:p>
        </p:txBody>
      </p:sp>
    </p:spTree>
    <p:extLst>
      <p:ext uri="{BB962C8B-B14F-4D97-AF65-F5344CB8AC3E}">
        <p14:creationId xmlns:p14="http://schemas.microsoft.com/office/powerpoint/2010/main" val="215303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98BC68-3CE8-4588-8E91-472B6ACAA630}"/>
              </a:ext>
            </a:extLst>
          </p:cNvPr>
          <p:cNvPicPr>
            <a:picLocks noChangeAspect="1"/>
          </p:cNvPicPr>
          <p:nvPr/>
        </p:nvPicPr>
        <p:blipFill>
          <a:blip r:embed="rId2"/>
          <a:stretch>
            <a:fillRect/>
          </a:stretch>
        </p:blipFill>
        <p:spPr>
          <a:xfrm>
            <a:off x="500166" y="547791"/>
            <a:ext cx="7858388" cy="5795560"/>
          </a:xfrm>
          <a:prstGeom prst="rect">
            <a:avLst/>
          </a:prstGeom>
        </p:spPr>
      </p:pic>
      <p:sp>
        <p:nvSpPr>
          <p:cNvPr id="3" name="Title 2">
            <a:extLst>
              <a:ext uri="{FF2B5EF4-FFF2-40B4-BE49-F238E27FC236}">
                <a16:creationId xmlns:a16="http://schemas.microsoft.com/office/drawing/2014/main" id="{2F5E0041-CB2A-4865-B94D-71698AB2AFBE}"/>
              </a:ext>
            </a:extLst>
          </p:cNvPr>
          <p:cNvSpPr txBox="1">
            <a:spLocks/>
          </p:cNvSpPr>
          <p:nvPr/>
        </p:nvSpPr>
        <p:spPr>
          <a:xfrm>
            <a:off x="243445" y="131875"/>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Increased Gender Opportunities</a:t>
            </a:r>
          </a:p>
        </p:txBody>
      </p:sp>
      <p:sp>
        <p:nvSpPr>
          <p:cNvPr id="4" name="Slide Number Placeholder 3">
            <a:extLst>
              <a:ext uri="{FF2B5EF4-FFF2-40B4-BE49-F238E27FC236}">
                <a16:creationId xmlns:a16="http://schemas.microsoft.com/office/drawing/2014/main" id="{4F21B39A-5FEE-4C99-8848-BFB66C125725}"/>
              </a:ext>
            </a:extLst>
          </p:cNvPr>
          <p:cNvSpPr>
            <a:spLocks noGrp="1"/>
          </p:cNvSpPr>
          <p:nvPr>
            <p:ph type="sldNum" sz="quarter" idx="12"/>
          </p:nvPr>
        </p:nvSpPr>
        <p:spPr/>
        <p:txBody>
          <a:bodyPr/>
          <a:lstStyle/>
          <a:p>
            <a:fld id="{705F7C10-59C2-4ACA-8CFA-2AD1BE1D4588}" type="slidenum">
              <a:rPr lang="en-US" sz="1300" smtClean="0"/>
              <a:t>39</a:t>
            </a:fld>
            <a:endParaRPr lang="en-US" sz="1300"/>
          </a:p>
        </p:txBody>
      </p:sp>
    </p:spTree>
    <p:extLst>
      <p:ext uri="{BB962C8B-B14F-4D97-AF65-F5344CB8AC3E}">
        <p14:creationId xmlns:p14="http://schemas.microsoft.com/office/powerpoint/2010/main" val="393941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4</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Project Goal</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b="1" dirty="0">
                <a:solidFill>
                  <a:srgbClr val="0C76BC"/>
                </a:solidFill>
                <a:latin typeface="+mn-lt"/>
                <a:ea typeface="+mj-ea"/>
                <a:cs typeface="Calibri" panose="020F0502020204030204" pitchFamily="34" charset="0"/>
              </a:rPr>
              <a:t>Goal: </a:t>
            </a:r>
            <a:r>
              <a:rPr lang="en-US" dirty="0">
                <a:solidFill>
                  <a:schemeClr val="tx1">
                    <a:lumMod val="95000"/>
                    <a:lumOff val="5000"/>
                  </a:schemeClr>
                </a:solidFill>
                <a:latin typeface="+mn-lt"/>
              </a:rPr>
              <a:t>To understand successful student pathways between education and the workforce by integrating certification attainment with educational data and aggregate labor-market outcomes.</a:t>
            </a:r>
          </a:p>
          <a:p>
            <a:pPr marL="0" indent="0">
              <a:spcBef>
                <a:spcPts val="0"/>
              </a:spcBef>
              <a:buFont typeface="Arial"/>
              <a:buNone/>
            </a:pPr>
            <a:endParaRPr lang="en-US" dirty="0">
              <a:solidFill>
                <a:schemeClr val="tx1">
                  <a:lumMod val="95000"/>
                  <a:lumOff val="5000"/>
                </a:schemeClr>
              </a:solidFill>
              <a:latin typeface="+mn-lt"/>
            </a:endParaRPr>
          </a:p>
          <a:p>
            <a:pPr marL="0" indent="0">
              <a:spcBef>
                <a:spcPts val="0"/>
              </a:spcBef>
              <a:buNone/>
            </a:pPr>
            <a:r>
              <a:rPr lang="en-US" b="1" dirty="0">
                <a:solidFill>
                  <a:srgbClr val="0C76BC"/>
                </a:solidFill>
                <a:latin typeface="+mn-lt"/>
                <a:ea typeface="+mj-ea"/>
                <a:cs typeface="Calibri" panose="020F0502020204030204" pitchFamily="34" charset="0"/>
              </a:rPr>
              <a:t>Problem: </a:t>
            </a:r>
            <a:r>
              <a:rPr lang="en-US" dirty="0">
                <a:solidFill>
                  <a:schemeClr val="tx1">
                    <a:lumMod val="95000"/>
                    <a:lumOff val="5000"/>
                  </a:schemeClr>
                </a:solidFill>
                <a:latin typeface="+mn-lt"/>
              </a:rPr>
              <a:t>There is no complete, centralized source of data on the outcomes or impact of certifications. While there have been isolated efforts to collect this data by states, as well as self-reported data from certification bodies, outcomes data are fragmented and incomplete. </a:t>
            </a:r>
          </a:p>
          <a:p>
            <a:pPr marL="0" indent="0">
              <a:spcBef>
                <a:spcPts val="0"/>
              </a:spcBef>
              <a:spcAft>
                <a:spcPts val="0"/>
              </a:spcAft>
              <a:buFont typeface="Arial"/>
              <a:buNone/>
            </a:pPr>
            <a:endParaRPr lang="en-US" dirty="0">
              <a:latin typeface="+mn-lt"/>
            </a:endParaRPr>
          </a:p>
        </p:txBody>
      </p:sp>
    </p:spTree>
    <p:extLst>
      <p:ext uri="{BB962C8B-B14F-4D97-AF65-F5344CB8AC3E}">
        <p14:creationId xmlns:p14="http://schemas.microsoft.com/office/powerpoint/2010/main" val="1729730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773285-903B-45D3-82BA-FFCAC4672567}"/>
              </a:ext>
            </a:extLst>
          </p:cNvPr>
          <p:cNvGrpSpPr/>
          <p:nvPr/>
        </p:nvGrpSpPr>
        <p:grpSpPr>
          <a:xfrm>
            <a:off x="179749" y="136520"/>
            <a:ext cx="8229600" cy="6010280"/>
            <a:chOff x="179749" y="213790"/>
            <a:chExt cx="8229600" cy="5592922"/>
          </a:xfrm>
        </p:grpSpPr>
        <p:pic>
          <p:nvPicPr>
            <p:cNvPr id="3" name="Picture 2">
              <a:extLst>
                <a:ext uri="{FF2B5EF4-FFF2-40B4-BE49-F238E27FC236}">
                  <a16:creationId xmlns:a16="http://schemas.microsoft.com/office/drawing/2014/main" id="{C07CE179-E7C8-44ED-B07A-2F0EE13D16DF}"/>
                </a:ext>
              </a:extLst>
            </p:cNvPr>
            <p:cNvPicPr>
              <a:picLocks noChangeAspect="1"/>
            </p:cNvPicPr>
            <p:nvPr/>
          </p:nvPicPr>
          <p:blipFill>
            <a:blip r:embed="rId2"/>
            <a:stretch>
              <a:fillRect/>
            </a:stretch>
          </p:blipFill>
          <p:spPr>
            <a:xfrm>
              <a:off x="734651" y="528751"/>
              <a:ext cx="7233235" cy="5277961"/>
            </a:xfrm>
            <a:prstGeom prst="rect">
              <a:avLst/>
            </a:prstGeom>
          </p:spPr>
        </p:pic>
        <p:sp>
          <p:nvSpPr>
            <p:cNvPr id="4" name="Title 2">
              <a:extLst>
                <a:ext uri="{FF2B5EF4-FFF2-40B4-BE49-F238E27FC236}">
                  <a16:creationId xmlns:a16="http://schemas.microsoft.com/office/drawing/2014/main" id="{E2BC87DA-1796-420C-8FAF-B09634291FE3}"/>
                </a:ext>
              </a:extLst>
            </p:cNvPr>
            <p:cNvSpPr txBox="1">
              <a:spLocks/>
            </p:cNvSpPr>
            <p:nvPr/>
          </p:nvSpPr>
          <p:spPr>
            <a:xfrm>
              <a:off x="179749" y="213790"/>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Equity in Certification Outcomes</a:t>
              </a:r>
            </a:p>
          </p:txBody>
        </p:sp>
      </p:grpSp>
      <p:sp>
        <p:nvSpPr>
          <p:cNvPr id="5" name="Slide Number Placeholder 4">
            <a:extLst>
              <a:ext uri="{FF2B5EF4-FFF2-40B4-BE49-F238E27FC236}">
                <a16:creationId xmlns:a16="http://schemas.microsoft.com/office/drawing/2014/main" id="{C1AED6C0-B2FB-49E5-AA1D-4F46C2BC651B}"/>
              </a:ext>
            </a:extLst>
          </p:cNvPr>
          <p:cNvSpPr>
            <a:spLocks noGrp="1"/>
          </p:cNvSpPr>
          <p:nvPr>
            <p:ph type="sldNum" sz="quarter" idx="12"/>
          </p:nvPr>
        </p:nvSpPr>
        <p:spPr/>
        <p:txBody>
          <a:bodyPr/>
          <a:lstStyle/>
          <a:p>
            <a:fld id="{705F7C10-59C2-4ACA-8CFA-2AD1BE1D4588}" type="slidenum">
              <a:rPr lang="en-US" sz="1300" smtClean="0"/>
              <a:t>40</a:t>
            </a:fld>
            <a:endParaRPr lang="en-US" sz="1300"/>
          </a:p>
        </p:txBody>
      </p:sp>
    </p:spTree>
    <p:extLst>
      <p:ext uri="{BB962C8B-B14F-4D97-AF65-F5344CB8AC3E}">
        <p14:creationId xmlns:p14="http://schemas.microsoft.com/office/powerpoint/2010/main" val="2328377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1D1A9-0CDF-4623-BF80-7406328A2A0C}"/>
              </a:ext>
            </a:extLst>
          </p:cNvPr>
          <p:cNvPicPr>
            <a:picLocks noChangeAspect="1"/>
          </p:cNvPicPr>
          <p:nvPr/>
        </p:nvPicPr>
        <p:blipFill>
          <a:blip r:embed="rId2"/>
          <a:stretch>
            <a:fillRect/>
          </a:stretch>
        </p:blipFill>
        <p:spPr>
          <a:xfrm>
            <a:off x="344385" y="641273"/>
            <a:ext cx="7745515" cy="5631862"/>
          </a:xfrm>
          <a:prstGeom prst="rect">
            <a:avLst/>
          </a:prstGeom>
        </p:spPr>
      </p:pic>
      <p:sp>
        <p:nvSpPr>
          <p:cNvPr id="3" name="Title 2">
            <a:extLst>
              <a:ext uri="{FF2B5EF4-FFF2-40B4-BE49-F238E27FC236}">
                <a16:creationId xmlns:a16="http://schemas.microsoft.com/office/drawing/2014/main" id="{78D12631-405D-4937-924B-E56F18A47B97}"/>
              </a:ext>
            </a:extLst>
          </p:cNvPr>
          <p:cNvSpPr txBox="1">
            <a:spLocks/>
          </p:cNvSpPr>
          <p:nvPr/>
        </p:nvSpPr>
        <p:spPr>
          <a:xfrm>
            <a:off x="243445" y="131875"/>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Increased Equity Opportunities</a:t>
            </a:r>
          </a:p>
        </p:txBody>
      </p:sp>
      <p:sp>
        <p:nvSpPr>
          <p:cNvPr id="4" name="Slide Number Placeholder 3">
            <a:extLst>
              <a:ext uri="{FF2B5EF4-FFF2-40B4-BE49-F238E27FC236}">
                <a16:creationId xmlns:a16="http://schemas.microsoft.com/office/drawing/2014/main" id="{39ACFA32-15EB-4ACC-A6EE-59B531BB53F9}"/>
              </a:ext>
            </a:extLst>
          </p:cNvPr>
          <p:cNvSpPr>
            <a:spLocks noGrp="1"/>
          </p:cNvSpPr>
          <p:nvPr>
            <p:ph type="sldNum" sz="quarter" idx="12"/>
          </p:nvPr>
        </p:nvSpPr>
        <p:spPr/>
        <p:txBody>
          <a:bodyPr/>
          <a:lstStyle/>
          <a:p>
            <a:fld id="{705F7C10-59C2-4ACA-8CFA-2AD1BE1D4588}" type="slidenum">
              <a:rPr lang="en-US" sz="1300" smtClean="0"/>
              <a:t>41</a:t>
            </a:fld>
            <a:endParaRPr lang="en-US" sz="1300" dirty="0"/>
          </a:p>
        </p:txBody>
      </p:sp>
    </p:spTree>
    <p:extLst>
      <p:ext uri="{BB962C8B-B14F-4D97-AF65-F5344CB8AC3E}">
        <p14:creationId xmlns:p14="http://schemas.microsoft.com/office/powerpoint/2010/main" val="202610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37C7A-13BB-40B2-9E84-5A9D85D8E6D3}"/>
              </a:ext>
            </a:extLst>
          </p:cNvPr>
          <p:cNvSpPr>
            <a:spLocks noGrp="1"/>
          </p:cNvSpPr>
          <p:nvPr>
            <p:ph type="sldNum" sz="quarter" idx="4"/>
          </p:nvPr>
        </p:nvSpPr>
        <p:spPr/>
        <p:txBody>
          <a:bodyPr/>
          <a:lstStyle/>
          <a:p>
            <a:fld id="{114AA880-58C2-F143-AB9C-BE7C7816A5B0}" type="slidenum">
              <a:rPr lang="en-US" smtClean="0"/>
              <a:pPr/>
              <a:t>42</a:t>
            </a:fld>
            <a:endParaRPr lang="en-US" dirty="0"/>
          </a:p>
        </p:txBody>
      </p:sp>
      <p:sp>
        <p:nvSpPr>
          <p:cNvPr id="3" name="Title 2">
            <a:extLst>
              <a:ext uri="{FF2B5EF4-FFF2-40B4-BE49-F238E27FC236}">
                <a16:creationId xmlns:a16="http://schemas.microsoft.com/office/drawing/2014/main" id="{37746AFE-949B-4546-AB51-FA2944FBA01D}"/>
              </a:ext>
            </a:extLst>
          </p:cNvPr>
          <p:cNvSpPr>
            <a:spLocks noGrp="1"/>
          </p:cNvSpPr>
          <p:nvPr>
            <p:ph type="title"/>
          </p:nvPr>
        </p:nvSpPr>
        <p:spPr/>
        <p:txBody>
          <a:bodyPr/>
          <a:lstStyle/>
          <a:p>
            <a:r>
              <a:rPr lang="en-US" dirty="0"/>
              <a:t>Next Steps – U.S. Census Bureau</a:t>
            </a:r>
          </a:p>
        </p:txBody>
      </p:sp>
      <p:sp>
        <p:nvSpPr>
          <p:cNvPr id="7" name="Text Placeholder 3">
            <a:extLst>
              <a:ext uri="{FF2B5EF4-FFF2-40B4-BE49-F238E27FC236}">
                <a16:creationId xmlns:a16="http://schemas.microsoft.com/office/drawing/2014/main" id="{823301A8-FF62-4F39-A6D3-5B5A06D1677D}"/>
              </a:ext>
            </a:extLst>
          </p:cNvPr>
          <p:cNvSpPr txBox="1">
            <a:spLocks/>
          </p:cNvSpPr>
          <p:nvPr/>
        </p:nvSpPr>
        <p:spPr>
          <a:xfrm>
            <a:off x="457200" y="1301148"/>
            <a:ext cx="8229600" cy="4449762"/>
          </a:xfrm>
          <a:prstGeom prst="rect">
            <a:avLst/>
          </a:prstGeom>
        </p:spPr>
        <p:txBody>
          <a:bodyPr vert="horz" lIns="91440" tIns="45720" rIns="91440" bIns="45720" rtlCol="0" anchor="t">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a:solidFill>
                  <a:schemeClr val="tx1">
                    <a:lumMod val="95000"/>
                    <a:lumOff val="5000"/>
                  </a:schemeClr>
                </a:solidFill>
                <a:latin typeface="+mn-lt"/>
              </a:rPr>
              <a:t>Analyzing aggregate labor market outcomes for new certifications</a:t>
            </a:r>
          </a:p>
          <a:p>
            <a:pPr>
              <a:lnSpc>
                <a:spcPct val="120000"/>
              </a:lnSpc>
              <a:spcBef>
                <a:spcPts val="0"/>
              </a:spcBef>
            </a:pPr>
            <a:r>
              <a:rPr lang="en-US" dirty="0">
                <a:solidFill>
                  <a:schemeClr val="tx1">
                    <a:lumMod val="95000"/>
                    <a:lumOff val="5000"/>
                  </a:schemeClr>
                </a:solidFill>
                <a:latin typeface="+mn-lt"/>
              </a:rPr>
              <a:t>Understanding types and sizes of employers for this population</a:t>
            </a:r>
          </a:p>
          <a:p>
            <a:pPr>
              <a:lnSpc>
                <a:spcPct val="120000"/>
              </a:lnSpc>
              <a:spcBef>
                <a:spcPts val="0"/>
              </a:spcBef>
            </a:pPr>
            <a:r>
              <a:rPr lang="en-US" dirty="0">
                <a:solidFill>
                  <a:schemeClr val="tx1">
                    <a:lumMod val="95000"/>
                    <a:lumOff val="5000"/>
                  </a:schemeClr>
                </a:solidFill>
                <a:latin typeface="+mn-lt"/>
              </a:rPr>
              <a:t>Assessing retention in industry over time</a:t>
            </a:r>
          </a:p>
          <a:p>
            <a:pPr>
              <a:lnSpc>
                <a:spcPct val="120000"/>
              </a:lnSpc>
              <a:spcBef>
                <a:spcPts val="0"/>
              </a:spcBef>
            </a:pPr>
            <a:r>
              <a:rPr lang="en-US" dirty="0">
                <a:solidFill>
                  <a:schemeClr val="tx1">
                    <a:lumMod val="95000"/>
                    <a:lumOff val="5000"/>
                  </a:schemeClr>
                </a:solidFill>
                <a:latin typeface="+mn-lt"/>
              </a:rPr>
              <a:t>Exploring demographic trends related to race/ethnicity and gender</a:t>
            </a:r>
          </a:p>
          <a:p>
            <a:pPr>
              <a:lnSpc>
                <a:spcPct val="120000"/>
              </a:lnSpc>
              <a:spcBef>
                <a:spcPts val="0"/>
              </a:spcBef>
            </a:pPr>
            <a:r>
              <a:rPr lang="en-US" dirty="0">
                <a:solidFill>
                  <a:schemeClr val="tx1">
                    <a:lumMod val="95000"/>
                    <a:lumOff val="5000"/>
                  </a:schemeClr>
                </a:solidFill>
                <a:latin typeface="+mn-lt"/>
              </a:rPr>
              <a:t>Writing a research paper on pilot findings</a:t>
            </a:r>
          </a:p>
          <a:p>
            <a:pPr marL="0" indent="0" algn="ctr">
              <a:lnSpc>
                <a:spcPct val="120000"/>
              </a:lnSpc>
              <a:spcBef>
                <a:spcPts val="1200"/>
              </a:spcBef>
              <a:spcAft>
                <a:spcPts val="0"/>
              </a:spcAft>
              <a:buNone/>
            </a:pPr>
            <a:r>
              <a:rPr lang="en-US" b="1" dirty="0">
                <a:solidFill>
                  <a:schemeClr val="tx1">
                    <a:lumMod val="95000"/>
                    <a:lumOff val="5000"/>
                  </a:schemeClr>
                </a:solidFill>
                <a:latin typeface="+mn-lt"/>
              </a:rPr>
              <a:t>All matching algorithms to U.S. Census and IRS data sources are now programmed and can be quickly used for other industry credential providers and has been tested with healthcare credentials.</a:t>
            </a:r>
          </a:p>
        </p:txBody>
      </p:sp>
    </p:spTree>
    <p:extLst>
      <p:ext uri="{BB962C8B-B14F-4D97-AF65-F5344CB8AC3E}">
        <p14:creationId xmlns:p14="http://schemas.microsoft.com/office/powerpoint/2010/main" val="3425269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PROCESS TO Participate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72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37C7A-13BB-40B2-9E84-5A9D85D8E6D3}"/>
              </a:ext>
            </a:extLst>
          </p:cNvPr>
          <p:cNvSpPr>
            <a:spLocks noGrp="1"/>
          </p:cNvSpPr>
          <p:nvPr>
            <p:ph type="sldNum" sz="quarter" idx="4"/>
          </p:nvPr>
        </p:nvSpPr>
        <p:spPr/>
        <p:txBody>
          <a:bodyPr/>
          <a:lstStyle/>
          <a:p>
            <a:fld id="{114AA880-58C2-F143-AB9C-BE7C7816A5B0}" type="slidenum">
              <a:rPr lang="en-US" smtClean="0"/>
              <a:pPr/>
              <a:t>44</a:t>
            </a:fld>
            <a:endParaRPr lang="en-US" dirty="0"/>
          </a:p>
        </p:txBody>
      </p:sp>
      <p:sp>
        <p:nvSpPr>
          <p:cNvPr id="3" name="Title 2">
            <a:extLst>
              <a:ext uri="{FF2B5EF4-FFF2-40B4-BE49-F238E27FC236}">
                <a16:creationId xmlns:a16="http://schemas.microsoft.com/office/drawing/2014/main" id="{37746AFE-949B-4546-AB51-FA2944FBA01D}"/>
              </a:ext>
            </a:extLst>
          </p:cNvPr>
          <p:cNvSpPr>
            <a:spLocks noGrp="1"/>
          </p:cNvSpPr>
          <p:nvPr>
            <p:ph type="title"/>
          </p:nvPr>
        </p:nvSpPr>
        <p:spPr/>
        <p:txBody>
          <a:bodyPr/>
          <a:lstStyle/>
          <a:p>
            <a:r>
              <a:rPr lang="en-US" dirty="0"/>
              <a:t>Benefits of Participation</a:t>
            </a:r>
          </a:p>
        </p:txBody>
      </p:sp>
      <p:sp>
        <p:nvSpPr>
          <p:cNvPr id="7" name="Text Placeholder 3">
            <a:extLst>
              <a:ext uri="{FF2B5EF4-FFF2-40B4-BE49-F238E27FC236}">
                <a16:creationId xmlns:a16="http://schemas.microsoft.com/office/drawing/2014/main" id="{823301A8-FF62-4F39-A6D3-5B5A06D1677D}"/>
              </a:ext>
            </a:extLst>
          </p:cNvPr>
          <p:cNvSpPr txBox="1">
            <a:spLocks/>
          </p:cNvSpPr>
          <p:nvPr/>
        </p:nvSpPr>
        <p:spPr>
          <a:xfrm>
            <a:off x="457200" y="1301148"/>
            <a:ext cx="8229600" cy="4449762"/>
          </a:xfrm>
          <a:prstGeom prst="rect">
            <a:avLst/>
          </a:prstGeom>
        </p:spPr>
        <p:txBody>
          <a:bodyPr vert="horz" lIns="91440" tIns="45720" rIns="91440" bIns="45720" rtlCol="0" anchor="t">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a:solidFill>
                  <a:schemeClr val="tx1">
                    <a:lumMod val="95000"/>
                    <a:lumOff val="5000"/>
                  </a:schemeClr>
                </a:solidFill>
                <a:latin typeface="+mn-lt"/>
              </a:rPr>
              <a:t>Increase awareness and visibility to the certification and the profession</a:t>
            </a:r>
          </a:p>
          <a:p>
            <a:pPr>
              <a:lnSpc>
                <a:spcPct val="120000"/>
              </a:lnSpc>
              <a:spcBef>
                <a:spcPts val="0"/>
              </a:spcBef>
            </a:pPr>
            <a:r>
              <a:rPr lang="en-US" dirty="0">
                <a:solidFill>
                  <a:schemeClr val="tx1">
                    <a:lumMod val="95000"/>
                    <a:lumOff val="5000"/>
                  </a:schemeClr>
                </a:solidFill>
                <a:latin typeface="+mn-lt"/>
              </a:rPr>
              <a:t>Provide third-party validated data about educational attainment and aggregate labor market information of certification holders</a:t>
            </a:r>
          </a:p>
          <a:p>
            <a:pPr>
              <a:lnSpc>
                <a:spcPct val="120000"/>
              </a:lnSpc>
              <a:spcBef>
                <a:spcPts val="0"/>
              </a:spcBef>
            </a:pPr>
            <a:r>
              <a:rPr lang="en-US" dirty="0">
                <a:solidFill>
                  <a:schemeClr val="tx1">
                    <a:lumMod val="95000"/>
                    <a:lumOff val="5000"/>
                  </a:schemeClr>
                </a:solidFill>
                <a:latin typeface="+mn-lt"/>
              </a:rPr>
              <a:t>Demonstrate the value of the certification to employers, policymakers, educators, and individuals</a:t>
            </a:r>
          </a:p>
          <a:p>
            <a:pPr>
              <a:lnSpc>
                <a:spcPct val="120000"/>
              </a:lnSpc>
              <a:spcBef>
                <a:spcPts val="0"/>
              </a:spcBef>
            </a:pPr>
            <a:r>
              <a:rPr lang="en-US" dirty="0">
                <a:solidFill>
                  <a:schemeClr val="tx1">
                    <a:lumMod val="95000"/>
                    <a:lumOff val="5000"/>
                  </a:schemeClr>
                </a:solidFill>
                <a:latin typeface="+mn-lt"/>
              </a:rPr>
              <a:t>Contribute to a research effort to better understand career and credential pathways</a:t>
            </a:r>
          </a:p>
          <a:p>
            <a:pPr>
              <a:lnSpc>
                <a:spcPct val="120000"/>
              </a:lnSpc>
              <a:spcBef>
                <a:spcPts val="0"/>
              </a:spcBef>
            </a:pPr>
            <a:r>
              <a:rPr lang="en-US" dirty="0">
                <a:solidFill>
                  <a:schemeClr val="tx1">
                    <a:lumMod val="95000"/>
                    <a:lumOff val="5000"/>
                  </a:schemeClr>
                </a:solidFill>
                <a:latin typeface="+mn-lt"/>
              </a:rPr>
              <a:t>Participate in research that results in data that can be used by employers, policymakers, educators and individuals to make informed decisions about policies about the use of certifications</a:t>
            </a:r>
          </a:p>
          <a:p>
            <a:pPr>
              <a:lnSpc>
                <a:spcPct val="120000"/>
              </a:lnSpc>
              <a:spcBef>
                <a:spcPts val="0"/>
              </a:spcBef>
            </a:pPr>
            <a:endParaRPr lang="en-US" dirty="0">
              <a:solidFill>
                <a:schemeClr val="tx1">
                  <a:lumMod val="95000"/>
                  <a:lumOff val="5000"/>
                </a:schemeClr>
              </a:solidFill>
              <a:latin typeface="+mn-lt"/>
            </a:endParaRPr>
          </a:p>
        </p:txBody>
      </p:sp>
    </p:spTree>
    <p:extLst>
      <p:ext uri="{BB962C8B-B14F-4D97-AF65-F5344CB8AC3E}">
        <p14:creationId xmlns:p14="http://schemas.microsoft.com/office/powerpoint/2010/main" val="2530172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EE2F-DD46-403B-936C-D3F3A8C0859D}"/>
              </a:ext>
            </a:extLst>
          </p:cNvPr>
          <p:cNvSpPr>
            <a:spLocks noGrp="1"/>
          </p:cNvSpPr>
          <p:nvPr>
            <p:ph type="title"/>
          </p:nvPr>
        </p:nvSpPr>
        <p:spPr/>
        <p:txBody>
          <a:bodyPr/>
          <a:lstStyle/>
          <a:p>
            <a:r>
              <a:rPr lang="en-US" dirty="0"/>
              <a:t>Interested? – Process to Participate</a:t>
            </a:r>
          </a:p>
        </p:txBody>
      </p:sp>
      <p:graphicFrame>
        <p:nvGraphicFramePr>
          <p:cNvPr id="4" name="Table 4">
            <a:extLst>
              <a:ext uri="{FF2B5EF4-FFF2-40B4-BE49-F238E27FC236}">
                <a16:creationId xmlns:a16="http://schemas.microsoft.com/office/drawing/2014/main" id="{32274CFB-FE67-4EA5-B924-2C205F7BA125}"/>
              </a:ext>
            </a:extLst>
          </p:cNvPr>
          <p:cNvGraphicFramePr>
            <a:graphicFrameLocks noGrp="1"/>
          </p:cNvGraphicFramePr>
          <p:nvPr>
            <p:extLst>
              <p:ext uri="{D42A27DB-BD31-4B8C-83A1-F6EECF244321}">
                <p14:modId xmlns:p14="http://schemas.microsoft.com/office/powerpoint/2010/main" val="2009316107"/>
              </p:ext>
            </p:extLst>
          </p:nvPr>
        </p:nvGraphicFramePr>
        <p:xfrm>
          <a:off x="680720" y="1285240"/>
          <a:ext cx="7386320" cy="4795520"/>
        </p:xfrm>
        <a:graphic>
          <a:graphicData uri="http://schemas.openxmlformats.org/drawingml/2006/table">
            <a:tbl>
              <a:tblPr firstRow="1" bandRow="1">
                <a:tableStyleId>{5C22544A-7EE6-4342-B048-85BDC9FD1C3A}</a:tableStyleId>
              </a:tblPr>
              <a:tblGrid>
                <a:gridCol w="3548802">
                  <a:extLst>
                    <a:ext uri="{9D8B030D-6E8A-4147-A177-3AD203B41FA5}">
                      <a16:colId xmlns:a16="http://schemas.microsoft.com/office/drawing/2014/main" val="4223405622"/>
                    </a:ext>
                  </a:extLst>
                </a:gridCol>
                <a:gridCol w="2027869">
                  <a:extLst>
                    <a:ext uri="{9D8B030D-6E8A-4147-A177-3AD203B41FA5}">
                      <a16:colId xmlns:a16="http://schemas.microsoft.com/office/drawing/2014/main" val="2016002408"/>
                    </a:ext>
                  </a:extLst>
                </a:gridCol>
                <a:gridCol w="1809649">
                  <a:extLst>
                    <a:ext uri="{9D8B030D-6E8A-4147-A177-3AD203B41FA5}">
                      <a16:colId xmlns:a16="http://schemas.microsoft.com/office/drawing/2014/main" val="1304662928"/>
                    </a:ext>
                  </a:extLst>
                </a:gridCol>
              </a:tblGrid>
              <a:tr h="370840">
                <a:tc>
                  <a:txBody>
                    <a:bodyPr/>
                    <a:lstStyle/>
                    <a:p>
                      <a:r>
                        <a:rPr lang="en-US" sz="1800" dirty="0"/>
                        <a:t>Step</a:t>
                      </a:r>
                    </a:p>
                  </a:txBody>
                  <a:tcPr/>
                </a:tc>
                <a:tc>
                  <a:txBody>
                    <a:bodyPr/>
                    <a:lstStyle/>
                    <a:p>
                      <a:r>
                        <a:rPr lang="en-US" sz="1800" dirty="0"/>
                        <a:t>Certifying Body</a:t>
                      </a:r>
                    </a:p>
                  </a:txBody>
                  <a:tcPr/>
                </a:tc>
                <a:tc>
                  <a:txBody>
                    <a:bodyPr/>
                    <a:lstStyle/>
                    <a:p>
                      <a:r>
                        <a:rPr lang="en-US" sz="1800" dirty="0"/>
                        <a:t>Clearinghouse</a:t>
                      </a:r>
                    </a:p>
                  </a:txBody>
                  <a:tcPr/>
                </a:tc>
                <a:extLst>
                  <a:ext uri="{0D108BD9-81ED-4DB2-BD59-A6C34878D82A}">
                    <a16:rowId xmlns:a16="http://schemas.microsoft.com/office/drawing/2014/main" val="1332370774"/>
                  </a:ext>
                </a:extLst>
              </a:tr>
              <a:tr h="370840">
                <a:tc>
                  <a:txBody>
                    <a:bodyPr/>
                    <a:lstStyle/>
                    <a:p>
                      <a:r>
                        <a:rPr lang="en-US" sz="1600" dirty="0"/>
                        <a:t>Negotiate data sharing agreement</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4143527774"/>
                  </a:ext>
                </a:extLst>
              </a:tr>
              <a:tr h="497840">
                <a:tc>
                  <a:txBody>
                    <a:bodyPr/>
                    <a:lstStyle/>
                    <a:p>
                      <a:r>
                        <a:rPr lang="en-US" sz="1600" dirty="0"/>
                        <a:t>Assess process to pull minimum data and historical data</a:t>
                      </a:r>
                    </a:p>
                  </a:txBody>
                  <a:tcPr/>
                </a:tc>
                <a:tc>
                  <a:txBody>
                    <a:bodyPr/>
                    <a:lstStyle/>
                    <a:p>
                      <a:pPr algn="ctr"/>
                      <a:r>
                        <a:rPr lang="en-US" sz="1400" dirty="0"/>
                        <a:t>X</a:t>
                      </a:r>
                    </a:p>
                  </a:txBody>
                  <a:tcPr/>
                </a:tc>
                <a:tc>
                  <a:txBody>
                    <a:bodyPr/>
                    <a:lstStyle/>
                    <a:p>
                      <a:pPr algn="ctr"/>
                      <a:endParaRPr lang="en-US" sz="1400" dirty="0"/>
                    </a:p>
                  </a:txBody>
                  <a:tcPr/>
                </a:tc>
                <a:extLst>
                  <a:ext uri="{0D108BD9-81ED-4DB2-BD59-A6C34878D82A}">
                    <a16:rowId xmlns:a16="http://schemas.microsoft.com/office/drawing/2014/main" val="2163265776"/>
                  </a:ext>
                </a:extLst>
              </a:tr>
              <a:tr h="370840">
                <a:tc>
                  <a:txBody>
                    <a:bodyPr/>
                    <a:lstStyle/>
                    <a:p>
                      <a:r>
                        <a:rPr lang="en-US" sz="1600" dirty="0"/>
                        <a:t>Set up SFTP/application credentials for certifying body</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1923635752"/>
                  </a:ext>
                </a:extLst>
              </a:tr>
              <a:tr h="370840">
                <a:tc>
                  <a:txBody>
                    <a:bodyPr/>
                    <a:lstStyle/>
                    <a:p>
                      <a:r>
                        <a:rPr lang="en-US" sz="1600" dirty="0"/>
                        <a:t>Work with Clearinghouse to submit test data</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2881667422"/>
                  </a:ext>
                </a:extLst>
              </a:tr>
              <a:tr h="370840">
                <a:tc>
                  <a:txBody>
                    <a:bodyPr/>
                    <a:lstStyle/>
                    <a:p>
                      <a:r>
                        <a:rPr lang="en-US" sz="1600" dirty="0"/>
                        <a:t>Submit cohort data including historical data</a:t>
                      </a:r>
                    </a:p>
                  </a:txBody>
                  <a:tcPr/>
                </a:tc>
                <a:tc>
                  <a:txBody>
                    <a:bodyPr/>
                    <a:lstStyle/>
                    <a:p>
                      <a:pPr algn="ctr"/>
                      <a:r>
                        <a:rPr lang="en-US" sz="1400" dirty="0"/>
                        <a:t>X</a:t>
                      </a:r>
                    </a:p>
                  </a:txBody>
                  <a:tcPr/>
                </a:tc>
                <a:tc>
                  <a:txBody>
                    <a:bodyPr/>
                    <a:lstStyle/>
                    <a:p>
                      <a:pPr algn="ctr"/>
                      <a:endParaRPr lang="en-US" sz="1400" dirty="0"/>
                    </a:p>
                  </a:txBody>
                  <a:tcPr/>
                </a:tc>
                <a:extLst>
                  <a:ext uri="{0D108BD9-81ED-4DB2-BD59-A6C34878D82A}">
                    <a16:rowId xmlns:a16="http://schemas.microsoft.com/office/drawing/2014/main" val="241187033"/>
                  </a:ext>
                </a:extLst>
              </a:tr>
              <a:tr h="370840">
                <a:tc>
                  <a:txBody>
                    <a:bodyPr/>
                    <a:lstStyle/>
                    <a:p>
                      <a:r>
                        <a:rPr lang="en-US" sz="1600" dirty="0"/>
                        <a:t>Generate student-level and aggregate education outcomes reports</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650460136"/>
                  </a:ext>
                </a:extLst>
              </a:tr>
              <a:tr h="370840">
                <a:tc>
                  <a:txBody>
                    <a:bodyPr/>
                    <a:lstStyle/>
                    <a:p>
                      <a:r>
                        <a:rPr lang="en-US" sz="1600" dirty="0"/>
                        <a:t>Create file to submit to U.S. Census Bureau</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569806589"/>
                  </a:ext>
                </a:extLst>
              </a:tr>
              <a:tr h="370840">
                <a:tc>
                  <a:txBody>
                    <a:bodyPr/>
                    <a:lstStyle/>
                    <a:p>
                      <a:r>
                        <a:rPr lang="en-US" sz="1600" dirty="0"/>
                        <a:t>Review and analyze U.S. Census Bureau aggregate labor market outcomes</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3893057237"/>
                  </a:ext>
                </a:extLst>
              </a:tr>
            </a:tbl>
          </a:graphicData>
        </a:graphic>
      </p:graphicFrame>
    </p:spTree>
    <p:extLst>
      <p:ext uri="{BB962C8B-B14F-4D97-AF65-F5344CB8AC3E}">
        <p14:creationId xmlns:p14="http://schemas.microsoft.com/office/powerpoint/2010/main" val="4059942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5" name="TextBox 4"/>
          <p:cNvSpPr txBox="1"/>
          <p:nvPr/>
        </p:nvSpPr>
        <p:spPr>
          <a:xfrm>
            <a:off x="819257" y="2417850"/>
            <a:ext cx="3820713" cy="2793072"/>
          </a:xfrm>
          <a:prstGeom prst="rect">
            <a:avLst/>
          </a:prstGeom>
          <a:noFill/>
          <a:ln w="19050">
            <a:noFill/>
          </a:ln>
        </p:spPr>
        <p:txBody>
          <a:bodyPr wrap="square" rtlCol="0">
            <a:spAutoFit/>
          </a:bodyPr>
          <a:lstStyle/>
          <a:p>
            <a:r>
              <a:rPr lang="en-US" sz="1950" b="1" dirty="0">
                <a:solidFill>
                  <a:srgbClr val="0C76BC"/>
                </a:solidFill>
                <a:latin typeface="Century Gothic" panose="020B0502020202020204" pitchFamily="34" charset="0"/>
              </a:rPr>
              <a:t>Karen Elzey</a:t>
            </a:r>
          </a:p>
          <a:p>
            <a:r>
              <a:rPr lang="en-US" sz="1950" dirty="0">
                <a:solidFill>
                  <a:schemeClr val="bg2">
                    <a:lumMod val="25000"/>
                  </a:schemeClr>
                </a:solidFill>
                <a:latin typeface="+mj-lt"/>
              </a:rPr>
              <a:t>Associate Executive Director</a:t>
            </a:r>
          </a:p>
          <a:p>
            <a:r>
              <a:rPr lang="en-US" sz="1950" dirty="0">
                <a:solidFill>
                  <a:schemeClr val="bg2">
                    <a:lumMod val="25000"/>
                  </a:schemeClr>
                </a:solidFill>
                <a:latin typeface="+mj-lt"/>
              </a:rPr>
              <a:t>kelzey@workcred.org</a:t>
            </a:r>
          </a:p>
          <a:p>
            <a:r>
              <a:rPr lang="en-US" sz="1950" dirty="0">
                <a:solidFill>
                  <a:schemeClr val="bg2">
                    <a:lumMod val="25000"/>
                  </a:schemeClr>
                </a:solidFill>
                <a:latin typeface="+mj-lt"/>
              </a:rPr>
              <a:t>202.331.3632</a:t>
            </a:r>
          </a:p>
          <a:p>
            <a:endParaRPr lang="en-US" sz="1950" b="1" dirty="0">
              <a:solidFill>
                <a:srgbClr val="0C76BC"/>
              </a:solidFill>
              <a:latin typeface="Century Gothic" panose="020B0502020202020204" pitchFamily="34" charset="0"/>
            </a:endParaRPr>
          </a:p>
          <a:p>
            <a:r>
              <a:rPr lang="en-US" sz="1950" b="1" dirty="0">
                <a:solidFill>
                  <a:srgbClr val="0C76BC"/>
                </a:solidFill>
                <a:latin typeface="Century Gothic" panose="020B0502020202020204" pitchFamily="34" charset="0"/>
              </a:rPr>
              <a:t>Vanessa Brown</a:t>
            </a:r>
          </a:p>
          <a:p>
            <a:r>
              <a:rPr lang="en-US" sz="1950" dirty="0">
                <a:solidFill>
                  <a:schemeClr val="bg2">
                    <a:lumMod val="25000"/>
                  </a:schemeClr>
                </a:solidFill>
                <a:latin typeface="+mj-lt"/>
              </a:rPr>
              <a:t>Deputy Chief Data Officer</a:t>
            </a:r>
          </a:p>
          <a:p>
            <a:r>
              <a:rPr lang="en-US" sz="1950" dirty="0">
                <a:solidFill>
                  <a:schemeClr val="bg2">
                    <a:lumMod val="25000"/>
                  </a:schemeClr>
                </a:solidFill>
                <a:latin typeface="+mj-lt"/>
              </a:rPr>
              <a:t>vbrown@studentclearinghouse.org </a:t>
            </a:r>
          </a:p>
          <a:p>
            <a:r>
              <a:rPr lang="en-US" sz="1950" dirty="0">
                <a:solidFill>
                  <a:schemeClr val="bg2">
                    <a:lumMod val="25000"/>
                  </a:schemeClr>
                </a:solidFill>
                <a:latin typeface="+mj-lt"/>
              </a:rPr>
              <a:t>703.742.3244</a:t>
            </a:r>
          </a:p>
        </p:txBody>
      </p:sp>
      <p:sp>
        <p:nvSpPr>
          <p:cNvPr id="6" name="TextBox 5"/>
          <p:cNvSpPr txBox="1"/>
          <p:nvPr/>
        </p:nvSpPr>
        <p:spPr>
          <a:xfrm>
            <a:off x="4670286" y="3271764"/>
            <a:ext cx="3252525" cy="992579"/>
          </a:xfrm>
          <a:prstGeom prst="rect">
            <a:avLst/>
          </a:prstGeom>
          <a:noFill/>
          <a:ln w="19050">
            <a:noFill/>
          </a:ln>
        </p:spPr>
        <p:txBody>
          <a:bodyPr wrap="square" rtlCol="0">
            <a:spAutoFit/>
          </a:bodyPr>
          <a:lstStyle/>
          <a:p>
            <a:pPr algn="r"/>
            <a:r>
              <a:rPr lang="en-US" sz="1950" dirty="0">
                <a:solidFill>
                  <a:schemeClr val="bg2">
                    <a:lumMod val="25000"/>
                  </a:schemeClr>
                </a:solidFill>
                <a:latin typeface="+mj-lt"/>
              </a:rPr>
              <a:t>1899 L Street, NW</a:t>
            </a:r>
          </a:p>
          <a:p>
            <a:pPr algn="r"/>
            <a:r>
              <a:rPr lang="en-US" sz="1950" dirty="0">
                <a:solidFill>
                  <a:schemeClr val="bg2">
                    <a:lumMod val="25000"/>
                  </a:schemeClr>
                </a:solidFill>
                <a:latin typeface="+mj-lt"/>
              </a:rPr>
              <a:t>Washington, DC 20036</a:t>
            </a:r>
          </a:p>
          <a:p>
            <a:pPr algn="r"/>
            <a:r>
              <a:rPr lang="en-US" sz="1950" b="1" dirty="0">
                <a:solidFill>
                  <a:srgbClr val="0C76BC"/>
                </a:solidFill>
                <a:latin typeface="+mj-lt"/>
              </a:rPr>
              <a:t>www.workcred.org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3850" y="1908603"/>
            <a:ext cx="2630609" cy="119618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3454" y="4500810"/>
            <a:ext cx="325544" cy="326325"/>
          </a:xfrm>
          <a:prstGeom prst="rect">
            <a:avLst/>
          </a:prstGeom>
        </p:spPr>
      </p:pic>
      <p:pic>
        <p:nvPicPr>
          <p:cNvPr id="10" name="Picture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458" y="4510110"/>
            <a:ext cx="320225" cy="320993"/>
          </a:xfrm>
          <a:prstGeom prst="rect">
            <a:avLst/>
          </a:prstGeom>
        </p:spPr>
      </p:pic>
      <p:pic>
        <p:nvPicPr>
          <p:cNvPr id="11" name="Picture 1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3483" y="4484991"/>
            <a:ext cx="332552" cy="333349"/>
          </a:xfrm>
          <a:prstGeom prst="rect">
            <a:avLst/>
          </a:prstGeom>
        </p:spPr>
      </p:pic>
      <p:pic>
        <p:nvPicPr>
          <p:cNvPr id="12" name="Picture 1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0147" y="4514586"/>
            <a:ext cx="316759" cy="317519"/>
          </a:xfrm>
          <a:prstGeom prst="rect">
            <a:avLst/>
          </a:prstGeom>
        </p:spPr>
      </p:pic>
      <p:pic>
        <p:nvPicPr>
          <p:cNvPr id="13" name="Picture 1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9915" y="4501209"/>
            <a:ext cx="325928" cy="325928"/>
          </a:xfrm>
          <a:prstGeom prst="rect">
            <a:avLst/>
          </a:prstGeom>
        </p:spPr>
      </p:pic>
      <p:pic>
        <p:nvPicPr>
          <p:cNvPr id="14" name="Picture 13">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56498" y="4486573"/>
            <a:ext cx="323214" cy="323214"/>
          </a:xfrm>
          <a:prstGeom prst="rect">
            <a:avLst/>
          </a:prstGeom>
        </p:spPr>
      </p:pic>
      <p:sp>
        <p:nvSpPr>
          <p:cNvPr id="15" name="Rectangle 14"/>
          <p:cNvSpPr/>
          <p:nvPr/>
        </p:nvSpPr>
        <p:spPr>
          <a:xfrm>
            <a:off x="663191" y="2040444"/>
            <a:ext cx="4046412" cy="3362172"/>
          </a:xfrm>
          <a:prstGeom prst="rect">
            <a:avLst/>
          </a:prstGeom>
          <a:noFill/>
          <a:ln w="19050">
            <a:solidFill>
              <a:srgbClr val="2AB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835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5</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Background</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solidFill>
                  <a:schemeClr val="tx1">
                    <a:lumMod val="95000"/>
                    <a:lumOff val="5000"/>
                  </a:schemeClr>
                </a:solidFill>
                <a:latin typeface="+mn-lt"/>
              </a:rPr>
              <a:t>According to Credential Engine’s 2021 report, </a:t>
            </a:r>
            <a:r>
              <a:rPr lang="en-US" i="1" dirty="0">
                <a:solidFill>
                  <a:schemeClr val="tx1">
                    <a:lumMod val="95000"/>
                    <a:lumOff val="5000"/>
                  </a:schemeClr>
                </a:solidFill>
                <a:latin typeface="+mn-lt"/>
              </a:rPr>
              <a:t>Counting U.S. Secondary and Postsecondary Credentials</a:t>
            </a:r>
            <a:r>
              <a:rPr lang="en-US" dirty="0">
                <a:solidFill>
                  <a:schemeClr val="tx1">
                    <a:lumMod val="95000"/>
                    <a:lumOff val="5000"/>
                  </a:schemeClr>
                </a:solidFill>
                <a:latin typeface="+mn-lt"/>
              </a:rPr>
              <a:t>, there are more than 500,000 non-degree credential programs, more than 8,000 of which are certifications. </a:t>
            </a:r>
          </a:p>
          <a:p>
            <a:pPr>
              <a:spcBef>
                <a:spcPts val="0"/>
              </a:spcBef>
            </a:pPr>
            <a:r>
              <a:rPr lang="en-US" dirty="0">
                <a:solidFill>
                  <a:schemeClr val="tx1">
                    <a:lumMod val="95000"/>
                    <a:lumOff val="5000"/>
                  </a:schemeClr>
                </a:solidFill>
                <a:latin typeface="+mn-lt"/>
              </a:rPr>
              <a:t>The quality of these programs as determined by third-party data is for the most part unknown. </a:t>
            </a:r>
          </a:p>
          <a:p>
            <a:pPr>
              <a:spcBef>
                <a:spcPts val="0"/>
              </a:spcBef>
              <a:spcAft>
                <a:spcPts val="0"/>
              </a:spcAft>
            </a:pPr>
            <a:r>
              <a:rPr lang="en-US" dirty="0">
                <a:solidFill>
                  <a:schemeClr val="tx1">
                    <a:lumMod val="95000"/>
                    <a:lumOff val="5000"/>
                  </a:schemeClr>
                </a:solidFill>
                <a:latin typeface="+mn-lt"/>
              </a:rPr>
              <a:t>This initiative creates aggregate labor-market outcomes for certifications so that educators, employers, learners, and parents can better understand the return on investment (ROI) in the labor market.</a:t>
            </a:r>
          </a:p>
          <a:p>
            <a:pPr marL="0" indent="0">
              <a:spcBef>
                <a:spcPts val="0"/>
              </a:spcBef>
              <a:spcAft>
                <a:spcPts val="0"/>
              </a:spcAft>
              <a:buFont typeface="Arial"/>
              <a:buNone/>
            </a:pPr>
            <a:endParaRPr lang="en-US" dirty="0">
              <a:latin typeface="+mn-lt"/>
            </a:endParaRPr>
          </a:p>
        </p:txBody>
      </p:sp>
    </p:spTree>
    <p:extLst>
      <p:ext uri="{BB962C8B-B14F-4D97-AF65-F5344CB8AC3E}">
        <p14:creationId xmlns:p14="http://schemas.microsoft.com/office/powerpoint/2010/main" val="189886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6</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Launched a Pilot Program: Industry Credentials Project</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5161925"/>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Partners</a:t>
            </a:r>
          </a:p>
          <a:p>
            <a:pPr>
              <a:lnSpc>
                <a:spcPct val="108000"/>
              </a:lnSpc>
              <a:spcAft>
                <a:spcPts val="0"/>
              </a:spcAft>
            </a:pPr>
            <a:r>
              <a:rPr lang="en-US" sz="2200" dirty="0">
                <a:solidFill>
                  <a:schemeClr val="tx1">
                    <a:lumMod val="95000"/>
                    <a:lumOff val="5000"/>
                  </a:schemeClr>
                </a:solidFill>
                <a:latin typeface="+mn-lt"/>
              </a:rPr>
              <a:t>National Student Clearinghouse (the Clearinghouse)</a:t>
            </a:r>
          </a:p>
          <a:p>
            <a:pPr>
              <a:lnSpc>
                <a:spcPct val="108000"/>
              </a:lnSpc>
              <a:spcAft>
                <a:spcPts val="0"/>
              </a:spcAft>
            </a:pPr>
            <a:r>
              <a:rPr lang="en-US" sz="2200" dirty="0">
                <a:solidFill>
                  <a:schemeClr val="tx1">
                    <a:lumMod val="95000"/>
                    <a:lumOff val="5000"/>
                  </a:schemeClr>
                </a:solidFill>
                <a:latin typeface="+mn-lt"/>
              </a:rPr>
              <a:t>National Association of Manufacturers Manufacturing Institute (NAM/MI)</a:t>
            </a:r>
          </a:p>
          <a:p>
            <a:pPr>
              <a:lnSpc>
                <a:spcPct val="108000"/>
              </a:lnSpc>
              <a:spcAft>
                <a:spcPts val="0"/>
              </a:spcAft>
            </a:pPr>
            <a:r>
              <a:rPr lang="en-US" sz="2200" dirty="0">
                <a:solidFill>
                  <a:schemeClr val="tx1">
                    <a:lumMod val="95000"/>
                    <a:lumOff val="5000"/>
                  </a:schemeClr>
                </a:solidFill>
                <a:latin typeface="+mn-lt"/>
              </a:rPr>
              <a:t>U.S. Census Bureau</a:t>
            </a:r>
          </a:p>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Funder</a:t>
            </a:r>
          </a:p>
          <a:p>
            <a:pPr>
              <a:lnSpc>
                <a:spcPct val="108000"/>
              </a:lnSpc>
              <a:spcAft>
                <a:spcPts val="0"/>
              </a:spcAft>
            </a:pPr>
            <a:r>
              <a:rPr lang="en-US" sz="2200" b="1" dirty="0">
                <a:solidFill>
                  <a:schemeClr val="tx1">
                    <a:lumMod val="95000"/>
                    <a:lumOff val="5000"/>
                  </a:schemeClr>
                </a:solidFill>
                <a:latin typeface="+mn-lt"/>
              </a:rPr>
              <a:t> </a:t>
            </a:r>
            <a:r>
              <a:rPr lang="en-US" sz="2200" dirty="0">
                <a:solidFill>
                  <a:schemeClr val="tx1">
                    <a:lumMod val="95000"/>
                    <a:lumOff val="5000"/>
                  </a:schemeClr>
                </a:solidFill>
                <a:latin typeface="+mn-lt"/>
              </a:rPr>
              <a:t>Lumina Foundation</a:t>
            </a:r>
          </a:p>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Certification Bodies</a:t>
            </a:r>
          </a:p>
          <a:p>
            <a:pPr>
              <a:lnSpc>
                <a:spcPct val="108000"/>
              </a:lnSpc>
              <a:spcAft>
                <a:spcPts val="0"/>
              </a:spcAft>
            </a:pPr>
            <a:r>
              <a:rPr lang="en-US" sz="2200" dirty="0">
                <a:solidFill>
                  <a:schemeClr val="tx1">
                    <a:lumMod val="95000"/>
                    <a:lumOff val="5000"/>
                  </a:schemeClr>
                </a:solidFill>
                <a:latin typeface="+mn-lt"/>
              </a:rPr>
              <a:t>American Welding Society (AWS)</a:t>
            </a:r>
          </a:p>
          <a:p>
            <a:pPr>
              <a:lnSpc>
                <a:spcPct val="108000"/>
              </a:lnSpc>
              <a:spcAft>
                <a:spcPts val="0"/>
              </a:spcAft>
            </a:pPr>
            <a:r>
              <a:rPr lang="en-US" sz="2200" dirty="0">
                <a:solidFill>
                  <a:schemeClr val="tx1">
                    <a:lumMod val="95000"/>
                    <a:lumOff val="5000"/>
                  </a:schemeClr>
                </a:solidFill>
                <a:latin typeface="+mn-lt"/>
              </a:rPr>
              <a:t>Manufacturing Skills Standard Council (MSSSC)</a:t>
            </a:r>
          </a:p>
          <a:p>
            <a:pPr>
              <a:lnSpc>
                <a:spcPct val="108000"/>
              </a:lnSpc>
              <a:spcAft>
                <a:spcPts val="0"/>
              </a:spcAft>
            </a:pPr>
            <a:r>
              <a:rPr lang="en-US" sz="2200" dirty="0">
                <a:solidFill>
                  <a:schemeClr val="tx1">
                    <a:lumMod val="95000"/>
                    <a:lumOff val="5000"/>
                  </a:schemeClr>
                </a:solidFill>
                <a:latin typeface="+mn-lt"/>
              </a:rPr>
              <a:t>NIMS</a:t>
            </a:r>
            <a:endParaRPr lang="en-US" sz="2200" b="1" dirty="0">
              <a:solidFill>
                <a:schemeClr val="tx1">
                  <a:lumMod val="95000"/>
                  <a:lumOff val="5000"/>
                </a:schemeClr>
              </a:solidFill>
              <a:latin typeface="+mn-lt"/>
            </a:endParaRPr>
          </a:p>
        </p:txBody>
      </p:sp>
    </p:spTree>
    <p:extLst>
      <p:ext uri="{BB962C8B-B14F-4D97-AF65-F5344CB8AC3E}">
        <p14:creationId xmlns:p14="http://schemas.microsoft.com/office/powerpoint/2010/main" val="245957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A30A5-965D-4E28-B671-25F9B04E8265}"/>
              </a:ext>
            </a:extLst>
          </p:cNvPr>
          <p:cNvSpPr>
            <a:spLocks noGrp="1"/>
          </p:cNvSpPr>
          <p:nvPr>
            <p:ph type="sldNum" sz="quarter" idx="4"/>
          </p:nvPr>
        </p:nvSpPr>
        <p:spPr/>
        <p:txBody>
          <a:bodyPr/>
          <a:lstStyle/>
          <a:p>
            <a:fld id="{114AA880-58C2-F143-AB9C-BE7C7816A5B0}" type="slidenum">
              <a:rPr lang="en-US" smtClean="0"/>
              <a:pPr/>
              <a:t>7</a:t>
            </a:fld>
            <a:endParaRPr lang="en-US" dirty="0"/>
          </a:p>
        </p:txBody>
      </p:sp>
      <p:sp>
        <p:nvSpPr>
          <p:cNvPr id="3" name="Title 2">
            <a:extLst>
              <a:ext uri="{FF2B5EF4-FFF2-40B4-BE49-F238E27FC236}">
                <a16:creationId xmlns:a16="http://schemas.microsoft.com/office/drawing/2014/main" id="{96C7F08D-D9EF-4A50-AADA-25F206E8CBA7}"/>
              </a:ext>
            </a:extLst>
          </p:cNvPr>
          <p:cNvSpPr>
            <a:spLocks noGrp="1"/>
          </p:cNvSpPr>
          <p:nvPr>
            <p:ph type="title"/>
          </p:nvPr>
        </p:nvSpPr>
        <p:spPr>
          <a:xfrm>
            <a:off x="457200" y="372621"/>
            <a:ext cx="8229600" cy="640886"/>
          </a:xfrm>
        </p:spPr>
        <p:txBody>
          <a:bodyPr>
            <a:noAutofit/>
          </a:bodyPr>
          <a:lstStyle/>
          <a:p>
            <a:r>
              <a:rPr lang="en-US" dirty="0">
                <a:cs typeface="Calibri" panose="020F0502020204030204" pitchFamily="34" charset="0"/>
              </a:rPr>
              <a:t>How the Industry Certification and Education Performance Data System Works</a:t>
            </a:r>
          </a:p>
        </p:txBody>
      </p:sp>
      <p:grpSp>
        <p:nvGrpSpPr>
          <p:cNvPr id="5" name="Group 4">
            <a:extLst>
              <a:ext uri="{FF2B5EF4-FFF2-40B4-BE49-F238E27FC236}">
                <a16:creationId xmlns:a16="http://schemas.microsoft.com/office/drawing/2014/main" id="{03D2CF96-FE4A-46BD-8EBB-6087FFCC517A}"/>
              </a:ext>
            </a:extLst>
          </p:cNvPr>
          <p:cNvGrpSpPr/>
          <p:nvPr/>
        </p:nvGrpSpPr>
        <p:grpSpPr>
          <a:xfrm>
            <a:off x="152400" y="1289538"/>
            <a:ext cx="8783160" cy="4794739"/>
            <a:chOff x="378292" y="1814564"/>
            <a:chExt cx="8411451" cy="4415431"/>
          </a:xfrm>
        </p:grpSpPr>
        <p:grpSp>
          <p:nvGrpSpPr>
            <p:cNvPr id="6" name="Group 5">
              <a:extLst>
                <a:ext uri="{FF2B5EF4-FFF2-40B4-BE49-F238E27FC236}">
                  <a16:creationId xmlns:a16="http://schemas.microsoft.com/office/drawing/2014/main" id="{53B86D19-9A95-4018-A9CF-5B09DC917DDF}"/>
                </a:ext>
              </a:extLst>
            </p:cNvPr>
            <p:cNvGrpSpPr/>
            <p:nvPr/>
          </p:nvGrpSpPr>
          <p:grpSpPr>
            <a:xfrm>
              <a:off x="457200" y="1814564"/>
              <a:ext cx="1221823" cy="773843"/>
              <a:chOff x="457200" y="1814564"/>
              <a:chExt cx="1221823" cy="773843"/>
            </a:xfrm>
          </p:grpSpPr>
          <p:pic>
            <p:nvPicPr>
              <p:cNvPr id="38" name="Picture 37">
                <a:extLst>
                  <a:ext uri="{FF2B5EF4-FFF2-40B4-BE49-F238E27FC236}">
                    <a16:creationId xmlns:a16="http://schemas.microsoft.com/office/drawing/2014/main" id="{E4A9527B-270F-4110-88E9-D9AE80C0F2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14564"/>
                <a:ext cx="963778" cy="608320"/>
              </a:xfrm>
              <a:prstGeom prst="rect">
                <a:avLst/>
              </a:prstGeom>
            </p:spPr>
          </p:pic>
          <p:pic>
            <p:nvPicPr>
              <p:cNvPr id="39" name="Picture 2" descr="C:\Users\vbrown\AppData\Local\Microsoft\Windows\Temporary Internet Files\Content.IE5\068TO3E1\MC900036334[1].wmf">
                <a:extLst>
                  <a:ext uri="{FF2B5EF4-FFF2-40B4-BE49-F238E27FC236}">
                    <a16:creationId xmlns:a16="http://schemas.microsoft.com/office/drawing/2014/main" id="{FCC81BDD-7CCE-4A64-B3F1-7EBE5BEED3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56" y="2146752"/>
                <a:ext cx="695767" cy="441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027AD5D-C15F-49C0-9EE4-0C601888F1E0}"/>
                </a:ext>
              </a:extLst>
            </p:cNvPr>
            <p:cNvGrpSpPr/>
            <p:nvPr/>
          </p:nvGrpSpPr>
          <p:grpSpPr>
            <a:xfrm>
              <a:off x="7023267" y="1897896"/>
              <a:ext cx="1177656" cy="745815"/>
              <a:chOff x="7023267" y="1897896"/>
              <a:chExt cx="1177656" cy="745815"/>
            </a:xfrm>
          </p:grpSpPr>
          <p:pic>
            <p:nvPicPr>
              <p:cNvPr id="36" name="Picture 35">
                <a:extLst>
                  <a:ext uri="{FF2B5EF4-FFF2-40B4-BE49-F238E27FC236}">
                    <a16:creationId xmlns:a16="http://schemas.microsoft.com/office/drawing/2014/main" id="{72928C9D-FC0B-4745-9662-4D963173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45" y="1897896"/>
                <a:ext cx="963778" cy="608320"/>
              </a:xfrm>
              <a:prstGeom prst="rect">
                <a:avLst/>
              </a:prstGeom>
            </p:spPr>
          </p:pic>
          <p:pic>
            <p:nvPicPr>
              <p:cNvPr id="37" name="Picture 2" descr="C:\Users\vbrown\AppData\Local\Microsoft\Windows\Temporary Internet Files\Content.IE5\068TO3E1\MC900036334[1].wmf">
                <a:extLst>
                  <a:ext uri="{FF2B5EF4-FFF2-40B4-BE49-F238E27FC236}">
                    <a16:creationId xmlns:a16="http://schemas.microsoft.com/office/drawing/2014/main" id="{5DDA5BA6-BE14-4500-B31E-87B2494890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7" y="2202056"/>
                <a:ext cx="695767" cy="44165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D329334F-8A9E-4D5A-9A16-DF6BB4DF30EE}"/>
                </a:ext>
              </a:extLst>
            </p:cNvPr>
            <p:cNvPicPr>
              <a:picLocks noChangeAspect="1"/>
            </p:cNvPicPr>
            <p:nvPr/>
          </p:nvPicPr>
          <p:blipFill>
            <a:blip r:embed="rId4"/>
            <a:stretch>
              <a:fillRect/>
            </a:stretch>
          </p:blipFill>
          <p:spPr>
            <a:xfrm>
              <a:off x="6844100" y="4566965"/>
              <a:ext cx="1054100" cy="533400"/>
            </a:xfrm>
            <a:prstGeom prst="rect">
              <a:avLst/>
            </a:prstGeom>
          </p:spPr>
        </p:pic>
        <p:grpSp>
          <p:nvGrpSpPr>
            <p:cNvPr id="9" name="Group 8">
              <a:extLst>
                <a:ext uri="{FF2B5EF4-FFF2-40B4-BE49-F238E27FC236}">
                  <a16:creationId xmlns:a16="http://schemas.microsoft.com/office/drawing/2014/main" id="{CB1B7592-32AC-4CA0-9133-1B1F82772165}"/>
                </a:ext>
              </a:extLst>
            </p:cNvPr>
            <p:cNvGrpSpPr/>
            <p:nvPr/>
          </p:nvGrpSpPr>
          <p:grpSpPr>
            <a:xfrm>
              <a:off x="3258766" y="2762654"/>
              <a:ext cx="2383276" cy="1177047"/>
              <a:chOff x="3326860" y="2782110"/>
              <a:chExt cx="2383276" cy="1177047"/>
            </a:xfrm>
          </p:grpSpPr>
          <p:pic>
            <p:nvPicPr>
              <p:cNvPr id="34" name="Picture 33">
                <a:extLst>
                  <a:ext uri="{FF2B5EF4-FFF2-40B4-BE49-F238E27FC236}">
                    <a16:creationId xmlns:a16="http://schemas.microsoft.com/office/drawing/2014/main" id="{A43DB987-6715-42B7-8E73-49E63B62D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352" y="3187270"/>
                <a:ext cx="2099296" cy="396725"/>
              </a:xfrm>
              <a:prstGeom prst="rect">
                <a:avLst/>
              </a:prstGeom>
            </p:spPr>
          </p:pic>
          <p:sp>
            <p:nvSpPr>
              <p:cNvPr id="35" name="Rectangle 34">
                <a:extLst>
                  <a:ext uri="{FF2B5EF4-FFF2-40B4-BE49-F238E27FC236}">
                    <a16:creationId xmlns:a16="http://schemas.microsoft.com/office/drawing/2014/main" id="{28F89D5A-73C2-429C-8D9A-DB9B7064F228}"/>
                  </a:ext>
                </a:extLst>
              </p:cNvPr>
              <p:cNvSpPr/>
              <p:nvPr/>
            </p:nvSpPr>
            <p:spPr>
              <a:xfrm>
                <a:off x="3326860" y="2782110"/>
                <a:ext cx="2383276" cy="117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F897ABD-0D24-4908-8275-DB4CAA2A1410}"/>
                </a:ext>
              </a:extLst>
            </p:cNvPr>
            <p:cNvSpPr txBox="1"/>
            <p:nvPr/>
          </p:nvSpPr>
          <p:spPr>
            <a:xfrm>
              <a:off x="611301" y="2751318"/>
              <a:ext cx="1258678" cy="276999"/>
            </a:xfrm>
            <a:prstGeom prst="rect">
              <a:avLst/>
            </a:prstGeom>
            <a:noFill/>
          </p:spPr>
          <p:txBody>
            <a:bodyPr wrap="none" rtlCol="0">
              <a:spAutoFit/>
            </a:bodyPr>
            <a:lstStyle/>
            <a:p>
              <a:r>
                <a:rPr lang="en-US" sz="1200" dirty="0"/>
                <a:t>Colleges/States</a:t>
              </a:r>
            </a:p>
          </p:txBody>
        </p:sp>
        <p:sp>
          <p:nvSpPr>
            <p:cNvPr id="11" name="TextBox 10">
              <a:extLst>
                <a:ext uri="{FF2B5EF4-FFF2-40B4-BE49-F238E27FC236}">
                  <a16:creationId xmlns:a16="http://schemas.microsoft.com/office/drawing/2014/main" id="{81CDC509-6046-4DBC-B1A6-C35FBE6541AB}"/>
                </a:ext>
              </a:extLst>
            </p:cNvPr>
            <p:cNvSpPr txBox="1"/>
            <p:nvPr/>
          </p:nvSpPr>
          <p:spPr>
            <a:xfrm>
              <a:off x="6885279" y="2741612"/>
              <a:ext cx="1258678" cy="276999"/>
            </a:xfrm>
            <a:prstGeom prst="rect">
              <a:avLst/>
            </a:prstGeom>
            <a:noFill/>
          </p:spPr>
          <p:txBody>
            <a:bodyPr wrap="none" rtlCol="0">
              <a:spAutoFit/>
            </a:bodyPr>
            <a:lstStyle/>
            <a:p>
              <a:r>
                <a:rPr lang="en-US" sz="1200" dirty="0"/>
                <a:t>Colleges/States</a:t>
              </a:r>
            </a:p>
          </p:txBody>
        </p:sp>
        <p:sp>
          <p:nvSpPr>
            <p:cNvPr id="12" name="TextBox 11">
              <a:extLst>
                <a:ext uri="{FF2B5EF4-FFF2-40B4-BE49-F238E27FC236}">
                  <a16:creationId xmlns:a16="http://schemas.microsoft.com/office/drawing/2014/main" id="{90A041F2-6294-4CCE-9E9C-7942CFE99389}"/>
                </a:ext>
              </a:extLst>
            </p:cNvPr>
            <p:cNvSpPr txBox="1"/>
            <p:nvPr/>
          </p:nvSpPr>
          <p:spPr>
            <a:xfrm>
              <a:off x="5952556" y="5284012"/>
              <a:ext cx="2837187" cy="276999"/>
            </a:xfrm>
            <a:prstGeom prst="rect">
              <a:avLst/>
            </a:prstGeom>
            <a:noFill/>
          </p:spPr>
          <p:txBody>
            <a:bodyPr wrap="none" rtlCol="0">
              <a:spAutoFit/>
            </a:bodyPr>
            <a:lstStyle/>
            <a:p>
              <a:r>
                <a:rPr lang="en-US" sz="1200" dirty="0"/>
                <a:t>National Association of Manufacturers</a:t>
              </a:r>
            </a:p>
          </p:txBody>
        </p:sp>
        <p:sp>
          <p:nvSpPr>
            <p:cNvPr id="13" name="Right Arrow 12">
              <a:extLst>
                <a:ext uri="{FF2B5EF4-FFF2-40B4-BE49-F238E27FC236}">
                  <a16:creationId xmlns:a16="http://schemas.microsoft.com/office/drawing/2014/main" id="{AA304A4F-2A75-47CA-B6E2-EA87C443818A}"/>
                </a:ext>
              </a:extLst>
            </p:cNvPr>
            <p:cNvSpPr/>
            <p:nvPr/>
          </p:nvSpPr>
          <p:spPr>
            <a:xfrm rot="1495357">
              <a:off x="1923650" y="280224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5C777E6-31F3-418D-9135-D9D04E53B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496" y="5372745"/>
              <a:ext cx="1590675" cy="857250"/>
            </a:xfrm>
            <a:prstGeom prst="rect">
              <a:avLst/>
            </a:prstGeom>
          </p:spPr>
        </p:pic>
        <p:grpSp>
          <p:nvGrpSpPr>
            <p:cNvPr id="15" name="Group 14">
              <a:extLst>
                <a:ext uri="{FF2B5EF4-FFF2-40B4-BE49-F238E27FC236}">
                  <a16:creationId xmlns:a16="http://schemas.microsoft.com/office/drawing/2014/main" id="{48C47FF2-5861-4218-B098-6A90532A7B21}"/>
                </a:ext>
              </a:extLst>
            </p:cNvPr>
            <p:cNvGrpSpPr/>
            <p:nvPr/>
          </p:nvGrpSpPr>
          <p:grpSpPr>
            <a:xfrm>
              <a:off x="378292" y="4852759"/>
              <a:ext cx="3830917" cy="1065425"/>
              <a:chOff x="617071" y="4218587"/>
              <a:chExt cx="3830917" cy="1065425"/>
            </a:xfrm>
          </p:grpSpPr>
          <p:grpSp>
            <p:nvGrpSpPr>
              <p:cNvPr id="29" name="Group 28">
                <a:extLst>
                  <a:ext uri="{FF2B5EF4-FFF2-40B4-BE49-F238E27FC236}">
                    <a16:creationId xmlns:a16="http://schemas.microsoft.com/office/drawing/2014/main" id="{69CA0AFC-4C4B-4EA1-9932-C656455E9FB5}"/>
                  </a:ext>
                </a:extLst>
              </p:cNvPr>
              <p:cNvGrpSpPr/>
              <p:nvPr/>
            </p:nvGrpSpPr>
            <p:grpSpPr>
              <a:xfrm>
                <a:off x="1225115" y="4495586"/>
                <a:ext cx="3222873" cy="788426"/>
                <a:chOff x="1240640" y="4117135"/>
                <a:chExt cx="3222873" cy="788426"/>
              </a:xfrm>
            </p:grpSpPr>
            <p:sp>
              <p:nvSpPr>
                <p:cNvPr id="31" name="TextBox 30">
                  <a:extLst>
                    <a:ext uri="{FF2B5EF4-FFF2-40B4-BE49-F238E27FC236}">
                      <a16:creationId xmlns:a16="http://schemas.microsoft.com/office/drawing/2014/main" id="{BEBE52B2-B762-46E4-AFE4-E03994BC49BF}"/>
                    </a:ext>
                  </a:extLst>
                </p:cNvPr>
                <p:cNvSpPr txBox="1"/>
                <p:nvPr/>
              </p:nvSpPr>
              <p:spPr>
                <a:xfrm>
                  <a:off x="1421718" y="4351563"/>
                  <a:ext cx="3041795" cy="276999"/>
                </a:xfrm>
                <a:prstGeom prst="rect">
                  <a:avLst/>
                </a:prstGeom>
                <a:noFill/>
              </p:spPr>
              <p:txBody>
                <a:bodyPr wrap="none" rtlCol="0">
                  <a:spAutoFit/>
                </a:bodyPr>
                <a:lstStyle/>
                <a:p>
                  <a:r>
                    <a:rPr lang="en-US" sz="1200" b="1" dirty="0"/>
                    <a:t>Manufacturing Skill Standard Council (MSSC)</a:t>
                  </a:r>
                </a:p>
              </p:txBody>
            </p:sp>
            <p:sp>
              <p:nvSpPr>
                <p:cNvPr id="32" name="TextBox 31">
                  <a:extLst>
                    <a:ext uri="{FF2B5EF4-FFF2-40B4-BE49-F238E27FC236}">
                      <a16:creationId xmlns:a16="http://schemas.microsoft.com/office/drawing/2014/main" id="{E7652B4E-51F3-4A7D-B2C6-3EF4D1EC9525}"/>
                    </a:ext>
                  </a:extLst>
                </p:cNvPr>
                <p:cNvSpPr txBox="1"/>
                <p:nvPr/>
              </p:nvSpPr>
              <p:spPr>
                <a:xfrm>
                  <a:off x="1785407" y="4117135"/>
                  <a:ext cx="2281587" cy="276999"/>
                </a:xfrm>
                <a:prstGeom prst="rect">
                  <a:avLst/>
                </a:prstGeom>
                <a:noFill/>
              </p:spPr>
              <p:txBody>
                <a:bodyPr wrap="none" rtlCol="0">
                  <a:spAutoFit/>
                </a:bodyPr>
                <a:lstStyle/>
                <a:p>
                  <a:r>
                    <a:rPr lang="en-US" sz="1200" b="1" dirty="0"/>
                    <a:t>American Welding Society (AWS)</a:t>
                  </a:r>
                </a:p>
              </p:txBody>
            </p:sp>
            <p:sp>
              <p:nvSpPr>
                <p:cNvPr id="33" name="TextBox 32">
                  <a:extLst>
                    <a:ext uri="{FF2B5EF4-FFF2-40B4-BE49-F238E27FC236}">
                      <a16:creationId xmlns:a16="http://schemas.microsoft.com/office/drawing/2014/main" id="{F31F9410-85EC-4205-9A62-FE3CF78A2792}"/>
                    </a:ext>
                  </a:extLst>
                </p:cNvPr>
                <p:cNvSpPr txBox="1"/>
                <p:nvPr/>
              </p:nvSpPr>
              <p:spPr>
                <a:xfrm>
                  <a:off x="1240640" y="4628562"/>
                  <a:ext cx="569387" cy="276999"/>
                </a:xfrm>
                <a:prstGeom prst="rect">
                  <a:avLst/>
                </a:prstGeom>
                <a:noFill/>
              </p:spPr>
              <p:txBody>
                <a:bodyPr wrap="none" rtlCol="0">
                  <a:spAutoFit/>
                </a:bodyPr>
                <a:lstStyle/>
                <a:p>
                  <a:r>
                    <a:rPr lang="en-US" sz="1200" b="1" dirty="0"/>
                    <a:t>NIMS</a:t>
                  </a:r>
                </a:p>
              </p:txBody>
            </p:sp>
          </p:grpSp>
          <p:sp>
            <p:nvSpPr>
              <p:cNvPr id="30" name="TextBox 29">
                <a:extLst>
                  <a:ext uri="{FF2B5EF4-FFF2-40B4-BE49-F238E27FC236}">
                    <a16:creationId xmlns:a16="http://schemas.microsoft.com/office/drawing/2014/main" id="{90EE1C11-625A-43BB-AF6D-AB9148317A45}"/>
                  </a:ext>
                </a:extLst>
              </p:cNvPr>
              <p:cNvSpPr txBox="1"/>
              <p:nvPr/>
            </p:nvSpPr>
            <p:spPr>
              <a:xfrm>
                <a:off x="617071" y="4218587"/>
                <a:ext cx="2992229" cy="276999"/>
              </a:xfrm>
              <a:prstGeom prst="rect">
                <a:avLst/>
              </a:prstGeom>
              <a:noFill/>
            </p:spPr>
            <p:txBody>
              <a:bodyPr wrap="none" rtlCol="0">
                <a:spAutoFit/>
              </a:bodyPr>
              <a:lstStyle/>
              <a:p>
                <a:r>
                  <a:rPr lang="en-US" sz="1200" b="1" dirty="0"/>
                  <a:t>National Association of Manufacturers</a:t>
                </a:r>
              </a:p>
            </p:txBody>
          </p:sp>
        </p:grpSp>
        <p:sp>
          <p:nvSpPr>
            <p:cNvPr id="16" name="TextBox 15">
              <a:extLst>
                <a:ext uri="{FF2B5EF4-FFF2-40B4-BE49-F238E27FC236}">
                  <a16:creationId xmlns:a16="http://schemas.microsoft.com/office/drawing/2014/main" id="{9E4D1903-1BA0-4627-885B-E51BB0AA2214}"/>
                </a:ext>
              </a:extLst>
            </p:cNvPr>
            <p:cNvSpPr txBox="1"/>
            <p:nvPr/>
          </p:nvSpPr>
          <p:spPr>
            <a:xfrm rot="1503321">
              <a:off x="2135049" y="2447040"/>
              <a:ext cx="944489" cy="400110"/>
            </a:xfrm>
            <a:prstGeom prst="rect">
              <a:avLst/>
            </a:prstGeom>
            <a:noFill/>
          </p:spPr>
          <p:txBody>
            <a:bodyPr wrap="none" rtlCol="0">
              <a:spAutoFit/>
            </a:bodyPr>
            <a:lstStyle/>
            <a:p>
              <a:r>
                <a:rPr lang="en-US" sz="1000" dirty="0"/>
                <a:t>Course/credit</a:t>
              </a:r>
            </a:p>
            <a:p>
              <a:r>
                <a:rPr lang="en-US" sz="1000" dirty="0"/>
                <a:t>information</a:t>
              </a:r>
            </a:p>
          </p:txBody>
        </p:sp>
        <p:sp>
          <p:nvSpPr>
            <p:cNvPr id="17" name="Right Arrow 16">
              <a:extLst>
                <a:ext uri="{FF2B5EF4-FFF2-40B4-BE49-F238E27FC236}">
                  <a16:creationId xmlns:a16="http://schemas.microsoft.com/office/drawing/2014/main" id="{B274470E-DB80-475D-8632-5473693D5172}"/>
                </a:ext>
              </a:extLst>
            </p:cNvPr>
            <p:cNvSpPr/>
            <p:nvPr/>
          </p:nvSpPr>
          <p:spPr>
            <a:xfrm rot="19667025">
              <a:off x="2016006" y="4032718"/>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7D6B745C-973E-4D5C-B7A3-DC2F26114E3E}"/>
                </a:ext>
              </a:extLst>
            </p:cNvPr>
            <p:cNvSpPr/>
            <p:nvPr/>
          </p:nvSpPr>
          <p:spPr>
            <a:xfrm rot="8741080">
              <a:off x="2264704" y="4293463"/>
              <a:ext cx="1206230" cy="30000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60024A9-2103-46BA-A017-47503500B1D9}"/>
                </a:ext>
              </a:extLst>
            </p:cNvPr>
            <p:cNvSpPr txBox="1"/>
            <p:nvPr/>
          </p:nvSpPr>
          <p:spPr>
            <a:xfrm rot="19706507">
              <a:off x="1837104" y="3797424"/>
              <a:ext cx="1226618" cy="400110"/>
            </a:xfrm>
            <a:prstGeom prst="rect">
              <a:avLst/>
            </a:prstGeom>
            <a:noFill/>
          </p:spPr>
          <p:txBody>
            <a:bodyPr wrap="none" rtlCol="0">
              <a:spAutoFit/>
            </a:bodyPr>
            <a:lstStyle/>
            <a:p>
              <a:r>
                <a:rPr lang="en-US" sz="1000" dirty="0"/>
                <a:t>Industry credential</a:t>
              </a:r>
            </a:p>
            <a:p>
              <a:r>
                <a:rPr lang="en-US" sz="1000" dirty="0"/>
                <a:t>information</a:t>
              </a:r>
            </a:p>
          </p:txBody>
        </p:sp>
        <p:sp>
          <p:nvSpPr>
            <p:cNvPr id="20" name="TextBox 19">
              <a:extLst>
                <a:ext uri="{FF2B5EF4-FFF2-40B4-BE49-F238E27FC236}">
                  <a16:creationId xmlns:a16="http://schemas.microsoft.com/office/drawing/2014/main" id="{F33F5615-5F62-46EE-B87A-AF304A6B118A}"/>
                </a:ext>
              </a:extLst>
            </p:cNvPr>
            <p:cNvSpPr txBox="1"/>
            <p:nvPr/>
          </p:nvSpPr>
          <p:spPr>
            <a:xfrm rot="19429249">
              <a:off x="2550886" y="4322369"/>
              <a:ext cx="1338828" cy="246221"/>
            </a:xfrm>
            <a:prstGeom prst="rect">
              <a:avLst/>
            </a:prstGeom>
            <a:noFill/>
          </p:spPr>
          <p:txBody>
            <a:bodyPr wrap="none" rtlCol="0">
              <a:spAutoFit/>
            </a:bodyPr>
            <a:lstStyle/>
            <a:p>
              <a:r>
                <a:rPr lang="en-US" sz="1000" dirty="0"/>
                <a:t>Education outcomes</a:t>
              </a:r>
            </a:p>
          </p:txBody>
        </p:sp>
        <p:sp>
          <p:nvSpPr>
            <p:cNvPr id="21" name="Right Arrow 20">
              <a:extLst>
                <a:ext uri="{FF2B5EF4-FFF2-40B4-BE49-F238E27FC236}">
                  <a16:creationId xmlns:a16="http://schemas.microsoft.com/office/drawing/2014/main" id="{DAEB9705-DFF7-4F0A-8B0B-CC6EB2E18DD4}"/>
                </a:ext>
              </a:extLst>
            </p:cNvPr>
            <p:cNvSpPr/>
            <p:nvPr/>
          </p:nvSpPr>
          <p:spPr>
            <a:xfrm rot="19693454">
              <a:off x="5718074" y="3094571"/>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D4648D7-0E51-4C22-AF7E-C48E2F70B660}"/>
                </a:ext>
              </a:extLst>
            </p:cNvPr>
            <p:cNvSpPr txBox="1"/>
            <p:nvPr/>
          </p:nvSpPr>
          <p:spPr>
            <a:xfrm rot="19701418">
              <a:off x="5607115" y="2302814"/>
              <a:ext cx="1628335" cy="707886"/>
            </a:xfrm>
            <a:prstGeom prst="rect">
              <a:avLst/>
            </a:prstGeom>
            <a:noFill/>
          </p:spPr>
          <p:txBody>
            <a:bodyPr wrap="square" rtlCol="0">
              <a:spAutoFit/>
            </a:bodyPr>
            <a:lstStyle/>
            <a:p>
              <a:r>
                <a:rPr lang="en-US" sz="1000" dirty="0"/>
                <a:t>Student level credential</a:t>
              </a:r>
            </a:p>
            <a:p>
              <a:r>
                <a:rPr lang="en-US" sz="1000" dirty="0"/>
                <a:t>Information for Student Tracker for Colleges and Universities  cohort</a:t>
              </a:r>
            </a:p>
          </p:txBody>
        </p:sp>
        <p:sp>
          <p:nvSpPr>
            <p:cNvPr id="23" name="Right Arrow 22">
              <a:extLst>
                <a:ext uri="{FF2B5EF4-FFF2-40B4-BE49-F238E27FC236}">
                  <a16:creationId xmlns:a16="http://schemas.microsoft.com/office/drawing/2014/main" id="{F427074E-7B0B-4095-947F-D73B41ABFF46}"/>
                </a:ext>
              </a:extLst>
            </p:cNvPr>
            <p:cNvSpPr/>
            <p:nvPr/>
          </p:nvSpPr>
          <p:spPr>
            <a:xfrm rot="1936995">
              <a:off x="5675642" y="397671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7E7E451-1EC3-4167-8ABC-A49D6B8EAD41}"/>
                </a:ext>
              </a:extLst>
            </p:cNvPr>
            <p:cNvSpPr txBox="1"/>
            <p:nvPr/>
          </p:nvSpPr>
          <p:spPr>
            <a:xfrm rot="1962920">
              <a:off x="5816560" y="3787853"/>
              <a:ext cx="1628335" cy="553998"/>
            </a:xfrm>
            <a:prstGeom prst="rect">
              <a:avLst/>
            </a:prstGeom>
            <a:noFill/>
          </p:spPr>
          <p:txBody>
            <a:bodyPr wrap="square" rtlCol="0">
              <a:spAutoFit/>
            </a:bodyPr>
            <a:lstStyle/>
            <a:p>
              <a:r>
                <a:rPr lang="en-US" sz="1000" dirty="0"/>
                <a:t>Aggregate wage outcomes for credential programs</a:t>
              </a:r>
            </a:p>
          </p:txBody>
        </p:sp>
        <p:sp>
          <p:nvSpPr>
            <p:cNvPr id="25" name="Right Arrow 24">
              <a:extLst>
                <a:ext uri="{FF2B5EF4-FFF2-40B4-BE49-F238E27FC236}">
                  <a16:creationId xmlns:a16="http://schemas.microsoft.com/office/drawing/2014/main" id="{84091853-F45D-4151-9FFA-8160ADB92870}"/>
                </a:ext>
              </a:extLst>
            </p:cNvPr>
            <p:cNvSpPr/>
            <p:nvPr/>
          </p:nvSpPr>
          <p:spPr>
            <a:xfrm rot="5400000">
              <a:off x="3641938" y="4454563"/>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0EAAB5F-90E6-4FF3-9C43-939B0B4AF3C7}"/>
                </a:ext>
              </a:extLst>
            </p:cNvPr>
            <p:cNvSpPr txBox="1"/>
            <p:nvPr/>
          </p:nvSpPr>
          <p:spPr>
            <a:xfrm>
              <a:off x="3359218" y="4371277"/>
              <a:ext cx="876662" cy="707886"/>
            </a:xfrm>
            <a:prstGeom prst="rect">
              <a:avLst/>
            </a:prstGeom>
            <a:noFill/>
          </p:spPr>
          <p:txBody>
            <a:bodyPr wrap="square" rtlCol="0">
              <a:spAutoFit/>
            </a:bodyPr>
            <a:lstStyle/>
            <a:p>
              <a:r>
                <a:rPr lang="en-US" sz="1000" dirty="0"/>
                <a:t>Student level </a:t>
              </a:r>
            </a:p>
            <a:p>
              <a:r>
                <a:rPr lang="en-US" sz="1000" dirty="0"/>
                <a:t>credential</a:t>
              </a:r>
            </a:p>
            <a:p>
              <a:r>
                <a:rPr lang="en-US" sz="1000" dirty="0"/>
                <a:t>information</a:t>
              </a:r>
            </a:p>
          </p:txBody>
        </p:sp>
        <p:sp>
          <p:nvSpPr>
            <p:cNvPr id="27" name="TextBox 26">
              <a:extLst>
                <a:ext uri="{FF2B5EF4-FFF2-40B4-BE49-F238E27FC236}">
                  <a16:creationId xmlns:a16="http://schemas.microsoft.com/office/drawing/2014/main" id="{5A2C08C8-2FAF-43AC-BE62-F984A9AC0D4D}"/>
                </a:ext>
              </a:extLst>
            </p:cNvPr>
            <p:cNvSpPr txBox="1"/>
            <p:nvPr/>
          </p:nvSpPr>
          <p:spPr>
            <a:xfrm>
              <a:off x="4849557" y="4387425"/>
              <a:ext cx="1146468" cy="707886"/>
            </a:xfrm>
            <a:prstGeom prst="rect">
              <a:avLst/>
            </a:prstGeom>
            <a:noFill/>
          </p:spPr>
          <p:txBody>
            <a:bodyPr wrap="square" rtlCol="0">
              <a:spAutoFit/>
            </a:bodyPr>
            <a:lstStyle/>
            <a:p>
              <a:r>
                <a:rPr lang="en-US" sz="1000" dirty="0"/>
                <a:t>Aggregate wage outcomes for credential programs</a:t>
              </a:r>
            </a:p>
          </p:txBody>
        </p:sp>
        <p:sp>
          <p:nvSpPr>
            <p:cNvPr id="28" name="Right Arrow 27">
              <a:extLst>
                <a:ext uri="{FF2B5EF4-FFF2-40B4-BE49-F238E27FC236}">
                  <a16:creationId xmlns:a16="http://schemas.microsoft.com/office/drawing/2014/main" id="{C4C02F2D-C573-45B3-8E2A-808AFEE053B3}"/>
                </a:ext>
              </a:extLst>
            </p:cNvPr>
            <p:cNvSpPr/>
            <p:nvPr/>
          </p:nvSpPr>
          <p:spPr>
            <a:xfrm rot="16200000">
              <a:off x="4155787" y="4454562"/>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92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8</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a:xfrm>
            <a:off x="316523" y="302124"/>
            <a:ext cx="8619037" cy="897231"/>
          </a:xfrm>
        </p:spPr>
        <p:txBody>
          <a:bodyPr>
            <a:normAutofit/>
          </a:bodyPr>
          <a:lstStyle/>
          <a:p>
            <a:r>
              <a:rPr lang="en-US" dirty="0">
                <a:cs typeface="Calibri" panose="020F0502020204030204" pitchFamily="34" charset="0"/>
              </a:rPr>
              <a:t>Journey to Date for the Clearinghouse’s Industry Credentials Project Pilot</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265" indent="-342265">
              <a:lnSpc>
                <a:spcPct val="100000"/>
              </a:lnSpc>
            </a:pPr>
            <a:r>
              <a:rPr lang="en-US" sz="2200" dirty="0">
                <a:solidFill>
                  <a:schemeClr val="tx1">
                    <a:lumMod val="95000"/>
                    <a:lumOff val="5000"/>
                  </a:schemeClr>
                </a:solidFill>
                <a:latin typeface="+mn-lt"/>
              </a:rPr>
              <a:t>Developed a strategic partnership with NAM/MI to onboard manufacturing credentialing organizations and promote initiative</a:t>
            </a:r>
          </a:p>
          <a:p>
            <a:pPr marL="342265" indent="-342265">
              <a:lnSpc>
                <a:spcPct val="100000"/>
              </a:lnSpc>
            </a:pPr>
            <a:r>
              <a:rPr lang="en-US" sz="2200" dirty="0">
                <a:solidFill>
                  <a:schemeClr val="tx1">
                    <a:lumMod val="95000"/>
                    <a:lumOff val="5000"/>
                  </a:schemeClr>
                </a:solidFill>
                <a:latin typeface="+mn-lt"/>
              </a:rPr>
              <a:t>Built industry credential attainment data intake process and reporting platform</a:t>
            </a:r>
          </a:p>
          <a:p>
            <a:pPr marL="342265" indent="-342265">
              <a:lnSpc>
                <a:spcPct val="100000"/>
              </a:lnSpc>
            </a:pPr>
            <a:r>
              <a:rPr lang="en-US" sz="2200" dirty="0">
                <a:solidFill>
                  <a:schemeClr val="tx1">
                    <a:lumMod val="95000"/>
                    <a:lumOff val="5000"/>
                  </a:schemeClr>
                </a:solidFill>
                <a:latin typeface="+mn-lt"/>
              </a:rPr>
              <a:t>Signed U.S. Census Bureau contract in August 2018</a:t>
            </a:r>
          </a:p>
          <a:p>
            <a:pPr marL="342265" lvl="1" indent="-342265">
              <a:lnSpc>
                <a:spcPct val="100000"/>
              </a:lnSpc>
              <a:spcBef>
                <a:spcPts val="600"/>
              </a:spcBef>
              <a:spcAft>
                <a:spcPts val="1200"/>
              </a:spcAft>
              <a:buFont typeface="Arial"/>
              <a:buChar char="•"/>
            </a:pPr>
            <a:r>
              <a:rPr lang="en-US" sz="2200" dirty="0">
                <a:solidFill>
                  <a:schemeClr val="tx1">
                    <a:lumMod val="95000"/>
                    <a:lumOff val="5000"/>
                  </a:schemeClr>
                </a:solidFill>
                <a:latin typeface="+mn-lt"/>
              </a:rPr>
              <a:t>Received approval to access IRS data in January 2020</a:t>
            </a:r>
          </a:p>
          <a:p>
            <a:pPr marL="342265" lvl="1" indent="-342265">
              <a:lnSpc>
                <a:spcPct val="100000"/>
              </a:lnSpc>
              <a:spcBef>
                <a:spcPts val="600"/>
              </a:spcBef>
              <a:spcAft>
                <a:spcPts val="1200"/>
              </a:spcAft>
              <a:buFont typeface="Arial"/>
              <a:buChar char="•"/>
            </a:pPr>
            <a:r>
              <a:rPr lang="en-US" sz="2200" dirty="0">
                <a:solidFill>
                  <a:schemeClr val="tx1">
                    <a:lumMod val="95000"/>
                    <a:lumOff val="5000"/>
                  </a:schemeClr>
                </a:solidFill>
                <a:latin typeface="+mn-lt"/>
              </a:rPr>
              <a:t>Piloting and analyzing industry credential attainment labor-market outcomes</a:t>
            </a:r>
          </a:p>
          <a:p>
            <a:pPr marL="342265" indent="-342265">
              <a:lnSpc>
                <a:spcPct val="100000"/>
              </a:lnSpc>
            </a:pPr>
            <a:r>
              <a:rPr lang="en-US" sz="2200" dirty="0">
                <a:solidFill>
                  <a:schemeClr val="tx1">
                    <a:lumMod val="95000"/>
                    <a:lumOff val="5000"/>
                  </a:schemeClr>
                </a:solidFill>
                <a:latin typeface="+mn-lt"/>
              </a:rPr>
              <a:t>Developed a strategic partnership with Workcred to drive adoption of Clearinghouse services with credentialing organizations</a:t>
            </a:r>
          </a:p>
        </p:txBody>
      </p:sp>
    </p:spTree>
    <p:extLst>
      <p:ext uri="{BB962C8B-B14F-4D97-AF65-F5344CB8AC3E}">
        <p14:creationId xmlns:p14="http://schemas.microsoft.com/office/powerpoint/2010/main" val="176608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fontScale="90000"/>
          </a:bodyPr>
          <a:lstStyle/>
          <a:p>
            <a:r>
              <a:rPr lang="en-US" dirty="0">
                <a:solidFill>
                  <a:schemeClr val="bg1"/>
                </a:solidFill>
              </a:rPr>
              <a:t>Partnership between Workcred and the National Student Clearinghouse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9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dirty="0" smtClean="0">
            <a:solidFill>
              <a:schemeClr val="bg2">
                <a:lumMod val="25000"/>
              </a:schemeClr>
            </a:solidFill>
            <a:latin typeface="+mj-lt"/>
          </a:defRPr>
        </a:defPPr>
      </a:lstStyle>
    </a:txDef>
  </a:objectDefaults>
  <a:extraClrSchemeLst/>
  <a:extLst>
    <a:ext uri="{05A4C25C-085E-4340-85A3-A5531E510DB2}">
      <thm15:themeFamily xmlns:thm15="http://schemas.microsoft.com/office/thememl/2012/main" name="Workcred PPT Template, 4x3.potx" id="{F353E3F1-5811-4A9F-9D1B-A18B081A5E1A}" vid="{91F7A719-09EB-4F53-8CB0-A0EE07D641C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dirty="0" smtClean="0">
            <a:solidFill>
              <a:schemeClr val="bg2">
                <a:lumMod val="25000"/>
              </a:schemeClr>
            </a:solidFill>
            <a:latin typeface="+mj-lt"/>
          </a:defRPr>
        </a:defPPr>
      </a:lstStyle>
    </a:txDef>
  </a:objectDefaults>
  <a:extraClrSchemeLst/>
  <a:extLst>
    <a:ext uri="{05A4C25C-085E-4340-85A3-A5531E510DB2}">
      <thm15:themeFamily xmlns:thm15="http://schemas.microsoft.com/office/thememl/2012/main" name="Workcred PPT Template, 4x3.potx" id="{F353E3F1-5811-4A9F-9D1B-A18B081A5E1A}" vid="{91F7A719-09EB-4F53-8CB0-A0EE07D641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55462DBACFA4E8A676F062677425D" ma:contentTypeVersion="10" ma:contentTypeDescription="Create a new document." ma:contentTypeScope="" ma:versionID="fb6218331353cae619bb6363dd248a00">
  <xsd:schema xmlns:xsd="http://www.w3.org/2001/XMLSchema" xmlns:xs="http://www.w3.org/2001/XMLSchema" xmlns:p="http://schemas.microsoft.com/office/2006/metadata/properties" xmlns:ns2="e58fa966-024c-470a-aae1-bbb0067996d6" targetNamespace="http://schemas.microsoft.com/office/2006/metadata/properties" ma:root="true" ma:fieldsID="095e945631d94293f8374007bbad5b4e" ns2:_="">
    <xsd:import namespace="e58fa966-024c-470a-aae1-bbb0067996d6"/>
    <xsd:element name="properties">
      <xsd:complexType>
        <xsd:sequence>
          <xsd:element name="documentManagement">
            <xsd:complexType>
              <xsd:all>
                <xsd:element ref="ns2:Workcred_x0020_Group"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a966-024c-470a-aae1-bbb0067996d6" elementFormDefault="qualified">
    <xsd:import namespace="http://schemas.microsoft.com/office/2006/documentManagement/types"/>
    <xsd:import namespace="http://schemas.microsoft.com/office/infopath/2007/PartnerControls"/>
    <xsd:element name="Workcred_x0020_Group" ma:index="4" nillable="true" ma:displayName="Workcred Group" ma:format="Dropdown" ma:internalName="Workcred_x0020_Group" ma:readOnly="false">
      <xsd:simpleType>
        <xsd:restriction base="dms:Choice">
          <xsd:enumeration value="Government Credentialing Network"/>
          <xsd:enumeration value="Executive Advisory Council"/>
          <xsd:enumeration value="Research Advisory Council"/>
          <xsd:enumeration value="Credentialing Body Advisory Council"/>
          <xsd:enumeration value="General"/>
        </xsd:restriction>
      </xsd:simpleType>
    </xsd:element>
    <xsd:element name="Meeting_x0020_Date" ma:index="5" nillable="true" ma:displayName="Meeting Date" ma:format="DateOnly" ma:internalName="Meeting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cred_x0020_Group xmlns="e58fa966-024c-470a-aae1-bbb0067996d6" xsi:nil="true"/>
    <Meeting_x0020_Date xmlns="e58fa966-024c-470a-aae1-bbb0067996d6"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Workcred_x0020_Group xmlns="c690c3f2-e6ca-4518-9654-6188528c0789" xsi:nil="true"/>
    <Meeting_x0020_Date xmlns="c690c3f2-e6ca-4518-9654-6188528c0789" xsi:nil="true"/>
    <_dlc_DocId xmlns="bbd4acb0-43d6-4317-ab0b-803dc468f016">V7HW2WYZSAY5-65814404-173</_dlc_DocId>
    <_dlc_DocIdUrl xmlns="bbd4acb0-43d6-4317-ab0b-803dc468f016">
      <Url>https://share.ansi.org/wc/_layouts/15/DocIdRedir.aspx?ID=V7HW2WYZSAY5-65814404-173</Url>
      <Description>V7HW2WYZSAY5-65814404-173</Description>
    </_dlc_DocIdUrl>
  </documentManagement>
</p:properties>
</file>

<file path=customXml/itemProps1.xml><?xml version="1.0" encoding="utf-8"?>
<ds:datastoreItem xmlns:ds="http://schemas.openxmlformats.org/officeDocument/2006/customXml" ds:itemID="{0CEAA56D-4B3F-4937-9593-AA3909114883}"/>
</file>

<file path=customXml/itemProps2.xml><?xml version="1.0" encoding="utf-8"?>
<ds:datastoreItem xmlns:ds="http://schemas.openxmlformats.org/officeDocument/2006/customXml" ds:itemID="{885E1C19-9AC5-4C11-B8B9-9F383A9AA55D}"/>
</file>

<file path=customXml/itemProps3.xml><?xml version="1.0" encoding="utf-8"?>
<ds:datastoreItem xmlns:ds="http://schemas.openxmlformats.org/officeDocument/2006/customXml" ds:itemID="{078FB7D4-F187-450D-B351-EEA711B1E384}"/>
</file>

<file path=customXml/itemProps4.xml><?xml version="1.0" encoding="utf-8"?>
<ds:datastoreItem xmlns:ds="http://schemas.openxmlformats.org/officeDocument/2006/customXml" ds:itemID="{078FB7D4-F187-450D-B351-EEA711B1E384}"/>
</file>

<file path=docProps/app.xml><?xml version="1.0" encoding="utf-8"?>
<Properties xmlns="http://schemas.openxmlformats.org/officeDocument/2006/extended-properties" xmlns:vt="http://schemas.openxmlformats.org/officeDocument/2006/docPropsVTypes">
  <Template>Workcred PPT Template, 4x3</Template>
  <TotalTime>758</TotalTime>
  <Words>2515</Words>
  <Application>Microsoft Office PowerPoint</Application>
  <PresentationFormat>On-screen Show (4:3)</PresentationFormat>
  <Paragraphs>445</Paragraphs>
  <Slides>46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Century Gothic</vt:lpstr>
      <vt:lpstr>Wingdings 3</vt:lpstr>
      <vt:lpstr>Office Theme</vt:lpstr>
      <vt:lpstr>1_Office Theme</vt:lpstr>
      <vt:lpstr>Industry Credentials Project</vt:lpstr>
      <vt:lpstr>Table of Contents</vt:lpstr>
      <vt:lpstr>PROJECT Goal and BACKGROUND</vt:lpstr>
      <vt:lpstr>Project Goal</vt:lpstr>
      <vt:lpstr>Background</vt:lpstr>
      <vt:lpstr>Launched a Pilot Program: Industry Credentials Project</vt:lpstr>
      <vt:lpstr>How the Industry Certification and Education Performance Data System Works</vt:lpstr>
      <vt:lpstr>Journey to Date for the Clearinghouse’s Industry Credentials Project Pilot</vt:lpstr>
      <vt:lpstr>Partnership between Workcred and the National Student Clearinghouse</vt:lpstr>
      <vt:lpstr>Demonstrating Value Through Linking Data Network</vt:lpstr>
      <vt:lpstr>Certification Bodies Participating with Workcred</vt:lpstr>
      <vt:lpstr>Certification Bodies Participating with Workcred Continued</vt:lpstr>
      <vt:lpstr>Data Elements Needed for Linking Data</vt:lpstr>
      <vt:lpstr>Value Propositions</vt:lpstr>
      <vt:lpstr>What is the value of linking certification bodies’ administrative data with data from the Clearinghouse and the U.S. Census Bureau?</vt:lpstr>
      <vt:lpstr>Examples of Insights Gained by Linking Data Sets</vt:lpstr>
      <vt:lpstr>Benefits to Certification Bodies</vt:lpstr>
      <vt:lpstr>Benefits to Certification Bodies Continued</vt:lpstr>
      <vt:lpstr>Benefits to Other Stakeholders</vt:lpstr>
      <vt:lpstr>Risks, challenges, and solutions</vt:lpstr>
      <vt:lpstr>Potential Barriers and Risks</vt:lpstr>
      <vt:lpstr>Potential Barriers and Risks Continued</vt:lpstr>
      <vt:lpstr>Potential Barriers Continued</vt:lpstr>
      <vt:lpstr>Potential Barriers and Risks Continued</vt:lpstr>
      <vt:lpstr>Perceived Risk and Solution: Data Security – Breach of Personally Identifiable Information</vt:lpstr>
      <vt:lpstr>Perceived Risk and Solution: Informing Individuals about Use of Data</vt:lpstr>
      <vt:lpstr>Perceived Risk and Solution: Accreditation </vt:lpstr>
      <vt:lpstr>Outcomes from pilot project</vt:lpstr>
      <vt:lpstr>Industry Credentials Pilot Project Partners</vt:lpstr>
      <vt:lpstr>Examples of Insights Gained by Linking Data Sets</vt:lpstr>
      <vt:lpstr>Matching Industry Credentials &amp; Postsecondary Education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 U.S. Census Bureau</vt:lpstr>
      <vt:lpstr>PROCESS TO Participate</vt:lpstr>
      <vt:lpstr>Benefits of Participation</vt:lpstr>
      <vt:lpstr>Interested? – Process to Participate</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Elzey</dc:creator>
  <cp:lastModifiedBy>Vanessa Brown</cp:lastModifiedBy>
  <cp:revision>68</cp:revision>
  <dcterms:created xsi:type="dcterms:W3CDTF">2021-09-15T21:58:05Z</dcterms:created>
  <dcterms:modified xsi:type="dcterms:W3CDTF">2021-09-22T19:24:37Z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0x0101005CD55462DBACFA4E8A676F062677425D</vt:lpwstr>
  </property>
  <property fmtid="{D5CDD505-2E9C-101B-9397-08002B2CF9AE}" pid="3" name="_dlc_DocIdItemGuid">
    <vt:lpwstr>830d0e6d-c706-4795-8c92-273d2cbd808c</vt:lpwstr>
  </property>
</Properties>
</file>