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jpeg" ContentType="image/jpeg"/>
  <Default Extension="xml" ContentType="application/xml"/>
  <Default Extension="vml" ContentType="application/vnd.openxmlformats-officedocument.vmlDrawing"/>
  <Override PartName="/ppt/presentation.xml" ContentType="application/vnd.openxmlformats-officedocument.presentationml.presentation.main+xml"/>
  <Override PartName="/ppt/diagrams/data1.xml" ContentType="application/vnd.openxmlformats-officedocument.drawingml.diagramData+xml"/>
  <Override PartName="/ppt/slides/slide18.xml" ContentType="application/vnd.openxmlformats-officedocument.presentationml.slide+xml"/>
  <Override PartName="/ppt/slides/slide14.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7.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17.xml" ContentType="application/vnd.openxmlformats-officedocument.presentationml.slide+xml"/>
  <Override PartName="/ppt/slides/slide6.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notesSlides/notesSlide4.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diagrams/drawing1.xml" ContentType="application/vnd.ms-office.drawingml.diagramDrawing+xml"/>
  <Override PartName="/ppt/diagrams/colors1.xml" ContentType="application/vnd.openxmlformats-officedocument.drawingml.diagramCol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315" r:id="rId4"/>
    <p:sldId id="331" r:id="rId5"/>
    <p:sldId id="332" r:id="rId6"/>
    <p:sldId id="330" r:id="rId7"/>
    <p:sldId id="268" r:id="rId8"/>
    <p:sldId id="333" r:id="rId9"/>
    <p:sldId id="272" r:id="rId10"/>
    <p:sldId id="327" r:id="rId11"/>
    <p:sldId id="278" r:id="rId12"/>
    <p:sldId id="316" r:id="rId13"/>
    <p:sldId id="321" r:id="rId14"/>
    <p:sldId id="322" r:id="rId15"/>
    <p:sldId id="290" r:id="rId16"/>
    <p:sldId id="289" r:id="rId17"/>
    <p:sldId id="334" r:id="rId18"/>
    <p:sldId id="335" r:id="rId19"/>
    <p:sldId id="336" r:id="rId20"/>
    <p:sldId id="340" r:id="rId21"/>
    <p:sldId id="341" r:id="rId22"/>
    <p:sldId id="343" r:id="rId23"/>
    <p:sldId id="342" r:id="rId24"/>
    <p:sldId id="339" r:id="rId25"/>
    <p:sldId id="338" r:id="rId26"/>
    <p:sldId id="337" r:id="rId27"/>
    <p:sldId id="329" r:id="rId28"/>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008000"/>
    <a:srgbClr val="FF0066"/>
    <a:srgbClr val="FF6600"/>
    <a:srgbClr val="FF9900"/>
    <a:srgbClr val="CCCCFF"/>
    <a:srgbClr val="FF3300"/>
    <a:srgbClr val="FF9999"/>
    <a:srgbClr val="FFCC66"/>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2" y="11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37" Type="http://schemas.openxmlformats.org/officeDocument/2006/relationships/customXml" Target="../customXml/item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0F2C15-F56F-4690-91CD-1C2462F1AFCF}" type="doc">
      <dgm:prSet loTypeId="urn:microsoft.com/office/officeart/2005/8/layout/orgChart1" loCatId="hierarchy" qsTypeId="urn:microsoft.com/office/officeart/2005/8/quickstyle/simple5" qsCatId="simple" csTypeId="urn:microsoft.com/office/officeart/2005/8/colors/accent6_4" csCatId="accent6" phldr="1"/>
      <dgm:spPr/>
      <dgm:t>
        <a:bodyPr/>
        <a:lstStyle/>
        <a:p>
          <a:endParaRPr lang="en-GB"/>
        </a:p>
      </dgm:t>
    </dgm:pt>
    <dgm:pt modelId="{BD9E27AB-74BD-4FB3-AA5E-8F0DC6F2A8C8}">
      <dgm:prSet phldrT="[Text]"/>
      <dgm:spPr/>
      <dgm:t>
        <a:bodyPr/>
        <a:lstStyle/>
        <a:p>
          <a:r>
            <a:rPr lang="en-GB" dirty="0" smtClean="0"/>
            <a:t>Framework </a:t>
          </a:r>
        </a:p>
        <a:p>
          <a:r>
            <a:rPr lang="en-GB" dirty="0" smtClean="0"/>
            <a:t>with broad scope</a:t>
          </a:r>
          <a:endParaRPr lang="en-GB" dirty="0"/>
        </a:p>
      </dgm:t>
    </dgm:pt>
    <dgm:pt modelId="{916B9D8F-ED42-4BC5-8A24-B8530774505D}" type="parTrans" cxnId="{5F49F40E-AF95-4A52-B09A-C9203BA4636B}">
      <dgm:prSet/>
      <dgm:spPr/>
      <dgm:t>
        <a:bodyPr/>
        <a:lstStyle/>
        <a:p>
          <a:endParaRPr lang="en-GB"/>
        </a:p>
      </dgm:t>
    </dgm:pt>
    <dgm:pt modelId="{5DE991FB-D685-4C31-89A6-582FB7720443}" type="sibTrans" cxnId="{5F49F40E-AF95-4A52-B09A-C9203BA4636B}">
      <dgm:prSet/>
      <dgm:spPr/>
      <dgm:t>
        <a:bodyPr/>
        <a:lstStyle/>
        <a:p>
          <a:endParaRPr lang="en-GB"/>
        </a:p>
      </dgm:t>
    </dgm:pt>
    <dgm:pt modelId="{57600678-5388-4EE2-ADC9-B975B25649DE}">
      <dgm:prSet phldrT="[Text]"/>
      <dgm:spPr/>
      <dgm:t>
        <a:bodyPr/>
        <a:lstStyle/>
        <a:p>
          <a:r>
            <a:rPr lang="en-GB" dirty="0" smtClean="0"/>
            <a:t>Specific Measure</a:t>
          </a:r>
        </a:p>
        <a:p>
          <a:r>
            <a:rPr lang="en-GB" dirty="0" smtClean="0"/>
            <a:t>Narrow scope</a:t>
          </a:r>
          <a:endParaRPr lang="en-GB" dirty="0"/>
        </a:p>
      </dgm:t>
    </dgm:pt>
    <dgm:pt modelId="{F5DADBD2-24DD-4A20-8F3E-4695E16F1FFA}" type="parTrans" cxnId="{E1E1895E-825F-4475-90D7-3104BD8594F4}">
      <dgm:prSet/>
      <dgm:spPr/>
      <dgm:t>
        <a:bodyPr/>
        <a:lstStyle/>
        <a:p>
          <a:endParaRPr lang="en-GB"/>
        </a:p>
      </dgm:t>
    </dgm:pt>
    <dgm:pt modelId="{E6291C57-9C4C-4B12-BF8C-AB50614CEAE1}" type="sibTrans" cxnId="{E1E1895E-825F-4475-90D7-3104BD8594F4}">
      <dgm:prSet/>
      <dgm:spPr/>
      <dgm:t>
        <a:bodyPr/>
        <a:lstStyle/>
        <a:p>
          <a:endParaRPr lang="en-GB"/>
        </a:p>
      </dgm:t>
    </dgm:pt>
    <dgm:pt modelId="{75DCEDAA-12F9-44C4-B15C-5CA5405C5C2A}">
      <dgm:prSet phldrT="[Text]"/>
      <dgm:spPr/>
      <dgm:t>
        <a:bodyPr/>
        <a:lstStyle/>
        <a:p>
          <a:r>
            <a:rPr lang="en-GB" dirty="0" smtClean="0"/>
            <a:t>Specific Measure</a:t>
          </a:r>
        </a:p>
        <a:p>
          <a:r>
            <a:rPr lang="en-GB" dirty="0" smtClean="0"/>
            <a:t>Narrow scope</a:t>
          </a:r>
          <a:endParaRPr lang="en-GB" dirty="0"/>
        </a:p>
      </dgm:t>
    </dgm:pt>
    <dgm:pt modelId="{12855E68-283A-482D-880E-DEF7CA403467}" type="parTrans" cxnId="{C205A853-D31E-4061-A3E1-E9603919795A}">
      <dgm:prSet/>
      <dgm:spPr/>
      <dgm:t>
        <a:bodyPr/>
        <a:lstStyle/>
        <a:p>
          <a:endParaRPr lang="en-GB"/>
        </a:p>
      </dgm:t>
    </dgm:pt>
    <dgm:pt modelId="{1141AA9F-4F93-4591-805B-D93ED01D5B16}" type="sibTrans" cxnId="{C205A853-D31E-4061-A3E1-E9603919795A}">
      <dgm:prSet/>
      <dgm:spPr/>
      <dgm:t>
        <a:bodyPr/>
        <a:lstStyle/>
        <a:p>
          <a:endParaRPr lang="en-GB"/>
        </a:p>
      </dgm:t>
    </dgm:pt>
    <dgm:pt modelId="{07D6011D-25DB-449F-A65F-84624D458D29}">
      <dgm:prSet phldrT="[Text]"/>
      <dgm:spPr/>
      <dgm:t>
        <a:bodyPr/>
        <a:lstStyle/>
        <a:p>
          <a:r>
            <a:rPr lang="en-GB" dirty="0" smtClean="0"/>
            <a:t>Specific Measure</a:t>
          </a:r>
        </a:p>
        <a:p>
          <a:r>
            <a:rPr lang="en-GB" dirty="0" smtClean="0"/>
            <a:t>Narrow scope</a:t>
          </a:r>
          <a:endParaRPr lang="en-GB" dirty="0"/>
        </a:p>
      </dgm:t>
    </dgm:pt>
    <dgm:pt modelId="{34BBC807-2B9D-43E9-887B-02103D41728B}" type="parTrans" cxnId="{24BF8CD6-E122-45C8-8AC2-0E8B79213E8F}">
      <dgm:prSet/>
      <dgm:spPr/>
      <dgm:t>
        <a:bodyPr/>
        <a:lstStyle/>
        <a:p>
          <a:endParaRPr lang="en-GB"/>
        </a:p>
      </dgm:t>
    </dgm:pt>
    <dgm:pt modelId="{34CB3DD0-B8F2-49FE-A480-062152E52C38}" type="sibTrans" cxnId="{24BF8CD6-E122-45C8-8AC2-0E8B79213E8F}">
      <dgm:prSet/>
      <dgm:spPr/>
      <dgm:t>
        <a:bodyPr/>
        <a:lstStyle/>
        <a:p>
          <a:endParaRPr lang="en-GB"/>
        </a:p>
      </dgm:t>
    </dgm:pt>
    <dgm:pt modelId="{97AF24F5-EBE6-4EF2-8F35-076AC5BBCB3B}" type="pres">
      <dgm:prSet presAssocID="{410F2C15-F56F-4690-91CD-1C2462F1AFCF}" presName="hierChild1" presStyleCnt="0">
        <dgm:presLayoutVars>
          <dgm:orgChart val="1"/>
          <dgm:chPref val="1"/>
          <dgm:dir/>
          <dgm:animOne val="branch"/>
          <dgm:animLvl val="lvl"/>
          <dgm:resizeHandles/>
        </dgm:presLayoutVars>
      </dgm:prSet>
      <dgm:spPr/>
      <dgm:t>
        <a:bodyPr/>
        <a:lstStyle/>
        <a:p>
          <a:endParaRPr lang="en-US"/>
        </a:p>
      </dgm:t>
    </dgm:pt>
    <dgm:pt modelId="{A998DD10-7CA0-4FAA-927D-11E1D98E7DB2}" type="pres">
      <dgm:prSet presAssocID="{BD9E27AB-74BD-4FB3-AA5E-8F0DC6F2A8C8}" presName="hierRoot1" presStyleCnt="0">
        <dgm:presLayoutVars>
          <dgm:hierBranch val="init"/>
        </dgm:presLayoutVars>
      </dgm:prSet>
      <dgm:spPr/>
    </dgm:pt>
    <dgm:pt modelId="{EA385BE2-FC40-477B-A4E8-3A39E15224C6}" type="pres">
      <dgm:prSet presAssocID="{BD9E27AB-74BD-4FB3-AA5E-8F0DC6F2A8C8}" presName="rootComposite1" presStyleCnt="0"/>
      <dgm:spPr/>
    </dgm:pt>
    <dgm:pt modelId="{42077774-517C-43BF-AC5D-52E59BBD3600}" type="pres">
      <dgm:prSet presAssocID="{BD9E27AB-74BD-4FB3-AA5E-8F0DC6F2A8C8}" presName="rootText1" presStyleLbl="node0" presStyleIdx="0" presStyleCnt="1" custScaleX="242422" custLinFactNeighborX="0" custLinFactNeighborY="-81018">
        <dgm:presLayoutVars>
          <dgm:chPref val="3"/>
        </dgm:presLayoutVars>
      </dgm:prSet>
      <dgm:spPr/>
      <dgm:t>
        <a:bodyPr/>
        <a:lstStyle/>
        <a:p>
          <a:endParaRPr lang="en-US"/>
        </a:p>
      </dgm:t>
    </dgm:pt>
    <dgm:pt modelId="{BF7EF2DC-8E31-44DB-A670-4D511AEF0923}" type="pres">
      <dgm:prSet presAssocID="{BD9E27AB-74BD-4FB3-AA5E-8F0DC6F2A8C8}" presName="rootConnector1" presStyleLbl="node1" presStyleIdx="0" presStyleCnt="0"/>
      <dgm:spPr/>
      <dgm:t>
        <a:bodyPr/>
        <a:lstStyle/>
        <a:p>
          <a:endParaRPr lang="en-US"/>
        </a:p>
      </dgm:t>
    </dgm:pt>
    <dgm:pt modelId="{9E3DB3BF-F2D6-477C-8F3B-A99635759B65}" type="pres">
      <dgm:prSet presAssocID="{BD9E27AB-74BD-4FB3-AA5E-8F0DC6F2A8C8}" presName="hierChild2" presStyleCnt="0"/>
      <dgm:spPr/>
    </dgm:pt>
    <dgm:pt modelId="{7DD03532-0746-49F3-A9AE-C2A2155A9D6A}" type="pres">
      <dgm:prSet presAssocID="{F5DADBD2-24DD-4A20-8F3E-4695E16F1FFA}" presName="Name37" presStyleLbl="parChTrans1D2" presStyleIdx="0" presStyleCnt="3"/>
      <dgm:spPr/>
      <dgm:t>
        <a:bodyPr/>
        <a:lstStyle/>
        <a:p>
          <a:endParaRPr lang="en-US"/>
        </a:p>
      </dgm:t>
    </dgm:pt>
    <dgm:pt modelId="{EB12EF4C-45A6-426B-9FE3-576A65D55DF1}" type="pres">
      <dgm:prSet presAssocID="{57600678-5388-4EE2-ADC9-B975B25649DE}" presName="hierRoot2" presStyleCnt="0">
        <dgm:presLayoutVars>
          <dgm:hierBranch val="init"/>
        </dgm:presLayoutVars>
      </dgm:prSet>
      <dgm:spPr/>
    </dgm:pt>
    <dgm:pt modelId="{F9A2A3F2-6D4F-41A3-A196-0B729596D8CF}" type="pres">
      <dgm:prSet presAssocID="{57600678-5388-4EE2-ADC9-B975B25649DE}" presName="rootComposite" presStyleCnt="0"/>
      <dgm:spPr/>
    </dgm:pt>
    <dgm:pt modelId="{BC104653-555F-4C02-90B8-A361620F1928}" type="pres">
      <dgm:prSet presAssocID="{57600678-5388-4EE2-ADC9-B975B25649DE}" presName="rootText" presStyleLbl="node2" presStyleIdx="0" presStyleCnt="3">
        <dgm:presLayoutVars>
          <dgm:chPref val="3"/>
        </dgm:presLayoutVars>
      </dgm:prSet>
      <dgm:spPr/>
      <dgm:t>
        <a:bodyPr/>
        <a:lstStyle/>
        <a:p>
          <a:endParaRPr lang="en-GB"/>
        </a:p>
      </dgm:t>
    </dgm:pt>
    <dgm:pt modelId="{B72BFFE4-70D7-4F2D-AD73-F50508DE5EFF}" type="pres">
      <dgm:prSet presAssocID="{57600678-5388-4EE2-ADC9-B975B25649DE}" presName="rootConnector" presStyleLbl="node2" presStyleIdx="0" presStyleCnt="3"/>
      <dgm:spPr/>
      <dgm:t>
        <a:bodyPr/>
        <a:lstStyle/>
        <a:p>
          <a:endParaRPr lang="en-US"/>
        </a:p>
      </dgm:t>
    </dgm:pt>
    <dgm:pt modelId="{2956993C-E626-4815-A39E-9F104F3A44C5}" type="pres">
      <dgm:prSet presAssocID="{57600678-5388-4EE2-ADC9-B975B25649DE}" presName="hierChild4" presStyleCnt="0"/>
      <dgm:spPr/>
    </dgm:pt>
    <dgm:pt modelId="{70667278-AC11-4DD5-9677-83AD4CC0A72C}" type="pres">
      <dgm:prSet presAssocID="{57600678-5388-4EE2-ADC9-B975B25649DE}" presName="hierChild5" presStyleCnt="0"/>
      <dgm:spPr/>
    </dgm:pt>
    <dgm:pt modelId="{D63123AA-0251-410F-99F7-CF5C288944FC}" type="pres">
      <dgm:prSet presAssocID="{12855E68-283A-482D-880E-DEF7CA403467}" presName="Name37" presStyleLbl="parChTrans1D2" presStyleIdx="1" presStyleCnt="3"/>
      <dgm:spPr/>
      <dgm:t>
        <a:bodyPr/>
        <a:lstStyle/>
        <a:p>
          <a:endParaRPr lang="en-US"/>
        </a:p>
      </dgm:t>
    </dgm:pt>
    <dgm:pt modelId="{E68CD1A2-72DD-4540-915C-76F84105B674}" type="pres">
      <dgm:prSet presAssocID="{75DCEDAA-12F9-44C4-B15C-5CA5405C5C2A}" presName="hierRoot2" presStyleCnt="0">
        <dgm:presLayoutVars>
          <dgm:hierBranch val="init"/>
        </dgm:presLayoutVars>
      </dgm:prSet>
      <dgm:spPr/>
    </dgm:pt>
    <dgm:pt modelId="{AD6E2C36-CE1E-4FFE-8A34-03A52ED22D7E}" type="pres">
      <dgm:prSet presAssocID="{75DCEDAA-12F9-44C4-B15C-5CA5405C5C2A}" presName="rootComposite" presStyleCnt="0"/>
      <dgm:spPr/>
    </dgm:pt>
    <dgm:pt modelId="{0B03DC93-60AB-41C3-8CC2-C1E0E03463DA}" type="pres">
      <dgm:prSet presAssocID="{75DCEDAA-12F9-44C4-B15C-5CA5405C5C2A}" presName="rootText" presStyleLbl="node2" presStyleIdx="1" presStyleCnt="3">
        <dgm:presLayoutVars>
          <dgm:chPref val="3"/>
        </dgm:presLayoutVars>
      </dgm:prSet>
      <dgm:spPr/>
      <dgm:t>
        <a:bodyPr/>
        <a:lstStyle/>
        <a:p>
          <a:endParaRPr lang="en-GB"/>
        </a:p>
      </dgm:t>
    </dgm:pt>
    <dgm:pt modelId="{2E7631C0-32E7-4A3F-B48F-821EEC507905}" type="pres">
      <dgm:prSet presAssocID="{75DCEDAA-12F9-44C4-B15C-5CA5405C5C2A}" presName="rootConnector" presStyleLbl="node2" presStyleIdx="1" presStyleCnt="3"/>
      <dgm:spPr/>
      <dgm:t>
        <a:bodyPr/>
        <a:lstStyle/>
        <a:p>
          <a:endParaRPr lang="en-US"/>
        </a:p>
      </dgm:t>
    </dgm:pt>
    <dgm:pt modelId="{C2BC84A1-A2F1-40BB-AC46-7779EA3BD796}" type="pres">
      <dgm:prSet presAssocID="{75DCEDAA-12F9-44C4-B15C-5CA5405C5C2A}" presName="hierChild4" presStyleCnt="0"/>
      <dgm:spPr/>
    </dgm:pt>
    <dgm:pt modelId="{0CFE5273-BDA6-43EC-8288-7FB9C1ABF118}" type="pres">
      <dgm:prSet presAssocID="{75DCEDAA-12F9-44C4-B15C-5CA5405C5C2A}" presName="hierChild5" presStyleCnt="0"/>
      <dgm:spPr/>
    </dgm:pt>
    <dgm:pt modelId="{41D13907-DBC1-4F1C-8D95-B8D368120FC3}" type="pres">
      <dgm:prSet presAssocID="{34BBC807-2B9D-43E9-887B-02103D41728B}" presName="Name37" presStyleLbl="parChTrans1D2" presStyleIdx="2" presStyleCnt="3"/>
      <dgm:spPr/>
      <dgm:t>
        <a:bodyPr/>
        <a:lstStyle/>
        <a:p>
          <a:endParaRPr lang="en-US"/>
        </a:p>
      </dgm:t>
    </dgm:pt>
    <dgm:pt modelId="{CAF4F63A-319A-4848-8CCB-2C5EA3973F37}" type="pres">
      <dgm:prSet presAssocID="{07D6011D-25DB-449F-A65F-84624D458D29}" presName="hierRoot2" presStyleCnt="0">
        <dgm:presLayoutVars>
          <dgm:hierBranch val="init"/>
        </dgm:presLayoutVars>
      </dgm:prSet>
      <dgm:spPr/>
    </dgm:pt>
    <dgm:pt modelId="{5B81511B-D853-435D-99CF-5140DDF8D873}" type="pres">
      <dgm:prSet presAssocID="{07D6011D-25DB-449F-A65F-84624D458D29}" presName="rootComposite" presStyleCnt="0"/>
      <dgm:spPr/>
    </dgm:pt>
    <dgm:pt modelId="{5B01F287-3B81-4390-8712-D71AABCB2F84}" type="pres">
      <dgm:prSet presAssocID="{07D6011D-25DB-449F-A65F-84624D458D29}" presName="rootText" presStyleLbl="node2" presStyleIdx="2" presStyleCnt="3">
        <dgm:presLayoutVars>
          <dgm:chPref val="3"/>
        </dgm:presLayoutVars>
      </dgm:prSet>
      <dgm:spPr/>
      <dgm:t>
        <a:bodyPr/>
        <a:lstStyle/>
        <a:p>
          <a:endParaRPr lang="en-GB"/>
        </a:p>
      </dgm:t>
    </dgm:pt>
    <dgm:pt modelId="{A925528E-F639-41BC-AC8E-2FAC350C5D83}" type="pres">
      <dgm:prSet presAssocID="{07D6011D-25DB-449F-A65F-84624D458D29}" presName="rootConnector" presStyleLbl="node2" presStyleIdx="2" presStyleCnt="3"/>
      <dgm:spPr/>
      <dgm:t>
        <a:bodyPr/>
        <a:lstStyle/>
        <a:p>
          <a:endParaRPr lang="en-US"/>
        </a:p>
      </dgm:t>
    </dgm:pt>
    <dgm:pt modelId="{48B004A6-E046-4FA8-92E6-73CAAB34DF0C}" type="pres">
      <dgm:prSet presAssocID="{07D6011D-25DB-449F-A65F-84624D458D29}" presName="hierChild4" presStyleCnt="0"/>
      <dgm:spPr/>
    </dgm:pt>
    <dgm:pt modelId="{C9FCCFEA-9D72-4815-A46F-D07D8204805F}" type="pres">
      <dgm:prSet presAssocID="{07D6011D-25DB-449F-A65F-84624D458D29}" presName="hierChild5" presStyleCnt="0"/>
      <dgm:spPr/>
    </dgm:pt>
    <dgm:pt modelId="{4D4F67C9-449B-4BF6-B875-09CD09F4514A}" type="pres">
      <dgm:prSet presAssocID="{BD9E27AB-74BD-4FB3-AA5E-8F0DC6F2A8C8}" presName="hierChild3" presStyleCnt="0"/>
      <dgm:spPr/>
    </dgm:pt>
  </dgm:ptLst>
  <dgm:cxnLst>
    <dgm:cxn modelId="{75F387C2-35B8-47FD-9557-A80F6AA9335A}" type="presOf" srcId="{07D6011D-25DB-449F-A65F-84624D458D29}" destId="{A925528E-F639-41BC-AC8E-2FAC350C5D83}" srcOrd="1" destOrd="0" presId="urn:microsoft.com/office/officeart/2005/8/layout/orgChart1"/>
    <dgm:cxn modelId="{3D02127B-C8FE-4986-BF46-ED31865A47E5}" type="presOf" srcId="{57600678-5388-4EE2-ADC9-B975B25649DE}" destId="{BC104653-555F-4C02-90B8-A361620F1928}" srcOrd="0" destOrd="0" presId="urn:microsoft.com/office/officeart/2005/8/layout/orgChart1"/>
    <dgm:cxn modelId="{EB1A3836-D229-4528-ACC2-04D0245C4D80}" type="presOf" srcId="{410F2C15-F56F-4690-91CD-1C2462F1AFCF}" destId="{97AF24F5-EBE6-4EF2-8F35-076AC5BBCB3B}" srcOrd="0" destOrd="0" presId="urn:microsoft.com/office/officeart/2005/8/layout/orgChart1"/>
    <dgm:cxn modelId="{BB265EBE-00D3-4305-8436-4EAE541933D7}" type="presOf" srcId="{07D6011D-25DB-449F-A65F-84624D458D29}" destId="{5B01F287-3B81-4390-8712-D71AABCB2F84}" srcOrd="0" destOrd="0" presId="urn:microsoft.com/office/officeart/2005/8/layout/orgChart1"/>
    <dgm:cxn modelId="{DD5D9FB5-C67F-45AB-8690-DCC116BC5E77}" type="presOf" srcId="{BD9E27AB-74BD-4FB3-AA5E-8F0DC6F2A8C8}" destId="{BF7EF2DC-8E31-44DB-A670-4D511AEF0923}" srcOrd="1" destOrd="0" presId="urn:microsoft.com/office/officeart/2005/8/layout/orgChart1"/>
    <dgm:cxn modelId="{24BF8CD6-E122-45C8-8AC2-0E8B79213E8F}" srcId="{BD9E27AB-74BD-4FB3-AA5E-8F0DC6F2A8C8}" destId="{07D6011D-25DB-449F-A65F-84624D458D29}" srcOrd="2" destOrd="0" parTransId="{34BBC807-2B9D-43E9-887B-02103D41728B}" sibTransId="{34CB3DD0-B8F2-49FE-A480-062152E52C38}"/>
    <dgm:cxn modelId="{E1E1895E-825F-4475-90D7-3104BD8594F4}" srcId="{BD9E27AB-74BD-4FB3-AA5E-8F0DC6F2A8C8}" destId="{57600678-5388-4EE2-ADC9-B975B25649DE}" srcOrd="0" destOrd="0" parTransId="{F5DADBD2-24DD-4A20-8F3E-4695E16F1FFA}" sibTransId="{E6291C57-9C4C-4B12-BF8C-AB50614CEAE1}"/>
    <dgm:cxn modelId="{0422BE3D-25B1-4919-B7A9-54E2C2A51F0A}" type="presOf" srcId="{34BBC807-2B9D-43E9-887B-02103D41728B}" destId="{41D13907-DBC1-4F1C-8D95-B8D368120FC3}" srcOrd="0" destOrd="0" presId="urn:microsoft.com/office/officeart/2005/8/layout/orgChart1"/>
    <dgm:cxn modelId="{B4BDA1AA-CF3F-4042-9392-3A99B81FC1F6}" type="presOf" srcId="{BD9E27AB-74BD-4FB3-AA5E-8F0DC6F2A8C8}" destId="{42077774-517C-43BF-AC5D-52E59BBD3600}" srcOrd="0" destOrd="0" presId="urn:microsoft.com/office/officeart/2005/8/layout/orgChart1"/>
    <dgm:cxn modelId="{4E4B6A8C-50B0-47E3-9D15-C0B63395DDE7}" type="presOf" srcId="{57600678-5388-4EE2-ADC9-B975B25649DE}" destId="{B72BFFE4-70D7-4F2D-AD73-F50508DE5EFF}" srcOrd="1" destOrd="0" presId="urn:microsoft.com/office/officeart/2005/8/layout/orgChart1"/>
    <dgm:cxn modelId="{F17117DC-63DA-4F49-87B9-192E73AFE639}" type="presOf" srcId="{75DCEDAA-12F9-44C4-B15C-5CA5405C5C2A}" destId="{0B03DC93-60AB-41C3-8CC2-C1E0E03463DA}" srcOrd="0" destOrd="0" presId="urn:microsoft.com/office/officeart/2005/8/layout/orgChart1"/>
    <dgm:cxn modelId="{C1DC0076-4002-4BFF-8A38-9A605C9AA5F3}" type="presOf" srcId="{75DCEDAA-12F9-44C4-B15C-5CA5405C5C2A}" destId="{2E7631C0-32E7-4A3F-B48F-821EEC507905}" srcOrd="1" destOrd="0" presId="urn:microsoft.com/office/officeart/2005/8/layout/orgChart1"/>
    <dgm:cxn modelId="{B88CB8C1-F6DC-4F6C-8957-719AF413F106}" type="presOf" srcId="{12855E68-283A-482D-880E-DEF7CA403467}" destId="{D63123AA-0251-410F-99F7-CF5C288944FC}" srcOrd="0" destOrd="0" presId="urn:microsoft.com/office/officeart/2005/8/layout/orgChart1"/>
    <dgm:cxn modelId="{C205A853-D31E-4061-A3E1-E9603919795A}" srcId="{BD9E27AB-74BD-4FB3-AA5E-8F0DC6F2A8C8}" destId="{75DCEDAA-12F9-44C4-B15C-5CA5405C5C2A}" srcOrd="1" destOrd="0" parTransId="{12855E68-283A-482D-880E-DEF7CA403467}" sibTransId="{1141AA9F-4F93-4591-805B-D93ED01D5B16}"/>
    <dgm:cxn modelId="{B4C0A4DD-CB05-403B-979E-43B7FB10BD18}" type="presOf" srcId="{F5DADBD2-24DD-4A20-8F3E-4695E16F1FFA}" destId="{7DD03532-0746-49F3-A9AE-C2A2155A9D6A}" srcOrd="0" destOrd="0" presId="urn:microsoft.com/office/officeart/2005/8/layout/orgChart1"/>
    <dgm:cxn modelId="{5F49F40E-AF95-4A52-B09A-C9203BA4636B}" srcId="{410F2C15-F56F-4690-91CD-1C2462F1AFCF}" destId="{BD9E27AB-74BD-4FB3-AA5E-8F0DC6F2A8C8}" srcOrd="0" destOrd="0" parTransId="{916B9D8F-ED42-4BC5-8A24-B8530774505D}" sibTransId="{5DE991FB-D685-4C31-89A6-582FB7720443}"/>
    <dgm:cxn modelId="{FBF09A23-B51A-4794-95AC-DD90266CA02C}" type="presParOf" srcId="{97AF24F5-EBE6-4EF2-8F35-076AC5BBCB3B}" destId="{A998DD10-7CA0-4FAA-927D-11E1D98E7DB2}" srcOrd="0" destOrd="0" presId="urn:microsoft.com/office/officeart/2005/8/layout/orgChart1"/>
    <dgm:cxn modelId="{7F667CF8-3277-4894-8F32-34EA9E49ED2B}" type="presParOf" srcId="{A998DD10-7CA0-4FAA-927D-11E1D98E7DB2}" destId="{EA385BE2-FC40-477B-A4E8-3A39E15224C6}" srcOrd="0" destOrd="0" presId="urn:microsoft.com/office/officeart/2005/8/layout/orgChart1"/>
    <dgm:cxn modelId="{072F32E6-241E-4A0B-9AED-AFDDED78232E}" type="presParOf" srcId="{EA385BE2-FC40-477B-A4E8-3A39E15224C6}" destId="{42077774-517C-43BF-AC5D-52E59BBD3600}" srcOrd="0" destOrd="0" presId="urn:microsoft.com/office/officeart/2005/8/layout/orgChart1"/>
    <dgm:cxn modelId="{4247E667-E542-48A4-9655-7234C52194A9}" type="presParOf" srcId="{EA385BE2-FC40-477B-A4E8-3A39E15224C6}" destId="{BF7EF2DC-8E31-44DB-A670-4D511AEF0923}" srcOrd="1" destOrd="0" presId="urn:microsoft.com/office/officeart/2005/8/layout/orgChart1"/>
    <dgm:cxn modelId="{392B8431-E787-4213-ABE5-5DC237EC2B06}" type="presParOf" srcId="{A998DD10-7CA0-4FAA-927D-11E1D98E7DB2}" destId="{9E3DB3BF-F2D6-477C-8F3B-A99635759B65}" srcOrd="1" destOrd="0" presId="urn:microsoft.com/office/officeart/2005/8/layout/orgChart1"/>
    <dgm:cxn modelId="{BEBE86C0-3383-4664-AE03-2DA350B17CFE}" type="presParOf" srcId="{9E3DB3BF-F2D6-477C-8F3B-A99635759B65}" destId="{7DD03532-0746-49F3-A9AE-C2A2155A9D6A}" srcOrd="0" destOrd="0" presId="urn:microsoft.com/office/officeart/2005/8/layout/orgChart1"/>
    <dgm:cxn modelId="{CD969B8F-3CBC-4101-B40D-C278C928982C}" type="presParOf" srcId="{9E3DB3BF-F2D6-477C-8F3B-A99635759B65}" destId="{EB12EF4C-45A6-426B-9FE3-576A65D55DF1}" srcOrd="1" destOrd="0" presId="urn:microsoft.com/office/officeart/2005/8/layout/orgChart1"/>
    <dgm:cxn modelId="{B835797D-F5DE-43FC-918F-28127E23CF30}" type="presParOf" srcId="{EB12EF4C-45A6-426B-9FE3-576A65D55DF1}" destId="{F9A2A3F2-6D4F-41A3-A196-0B729596D8CF}" srcOrd="0" destOrd="0" presId="urn:microsoft.com/office/officeart/2005/8/layout/orgChart1"/>
    <dgm:cxn modelId="{1CA73987-0948-4BDF-A148-26D10BF75E40}" type="presParOf" srcId="{F9A2A3F2-6D4F-41A3-A196-0B729596D8CF}" destId="{BC104653-555F-4C02-90B8-A361620F1928}" srcOrd="0" destOrd="0" presId="urn:microsoft.com/office/officeart/2005/8/layout/orgChart1"/>
    <dgm:cxn modelId="{95177696-6DC7-4B3B-9DF2-DC9272B3C18C}" type="presParOf" srcId="{F9A2A3F2-6D4F-41A3-A196-0B729596D8CF}" destId="{B72BFFE4-70D7-4F2D-AD73-F50508DE5EFF}" srcOrd="1" destOrd="0" presId="urn:microsoft.com/office/officeart/2005/8/layout/orgChart1"/>
    <dgm:cxn modelId="{B20F2216-70DD-416E-B401-1FE9EA664522}" type="presParOf" srcId="{EB12EF4C-45A6-426B-9FE3-576A65D55DF1}" destId="{2956993C-E626-4815-A39E-9F104F3A44C5}" srcOrd="1" destOrd="0" presId="urn:microsoft.com/office/officeart/2005/8/layout/orgChart1"/>
    <dgm:cxn modelId="{BC950C1E-1FD6-497D-A829-3676E3F5EC36}" type="presParOf" srcId="{EB12EF4C-45A6-426B-9FE3-576A65D55DF1}" destId="{70667278-AC11-4DD5-9677-83AD4CC0A72C}" srcOrd="2" destOrd="0" presId="urn:microsoft.com/office/officeart/2005/8/layout/orgChart1"/>
    <dgm:cxn modelId="{BF6073D1-48B1-4411-BA7A-B40130832F05}" type="presParOf" srcId="{9E3DB3BF-F2D6-477C-8F3B-A99635759B65}" destId="{D63123AA-0251-410F-99F7-CF5C288944FC}" srcOrd="2" destOrd="0" presId="urn:microsoft.com/office/officeart/2005/8/layout/orgChart1"/>
    <dgm:cxn modelId="{E104CBCC-822D-48C5-B3AF-D03162E9FCED}" type="presParOf" srcId="{9E3DB3BF-F2D6-477C-8F3B-A99635759B65}" destId="{E68CD1A2-72DD-4540-915C-76F84105B674}" srcOrd="3" destOrd="0" presId="urn:microsoft.com/office/officeart/2005/8/layout/orgChart1"/>
    <dgm:cxn modelId="{E9A17138-1387-4F2C-9C5B-6D5D909F40E4}" type="presParOf" srcId="{E68CD1A2-72DD-4540-915C-76F84105B674}" destId="{AD6E2C36-CE1E-4FFE-8A34-03A52ED22D7E}" srcOrd="0" destOrd="0" presId="urn:microsoft.com/office/officeart/2005/8/layout/orgChart1"/>
    <dgm:cxn modelId="{ADDFA4E7-C4D1-4173-ABB4-7FA3B28455BA}" type="presParOf" srcId="{AD6E2C36-CE1E-4FFE-8A34-03A52ED22D7E}" destId="{0B03DC93-60AB-41C3-8CC2-C1E0E03463DA}" srcOrd="0" destOrd="0" presId="urn:microsoft.com/office/officeart/2005/8/layout/orgChart1"/>
    <dgm:cxn modelId="{098D09D6-934C-4F71-ABE9-1171A66FA9CA}" type="presParOf" srcId="{AD6E2C36-CE1E-4FFE-8A34-03A52ED22D7E}" destId="{2E7631C0-32E7-4A3F-B48F-821EEC507905}" srcOrd="1" destOrd="0" presId="urn:microsoft.com/office/officeart/2005/8/layout/orgChart1"/>
    <dgm:cxn modelId="{F76E1E5E-5C85-4FFA-9621-2C5A214C28A7}" type="presParOf" srcId="{E68CD1A2-72DD-4540-915C-76F84105B674}" destId="{C2BC84A1-A2F1-40BB-AC46-7779EA3BD796}" srcOrd="1" destOrd="0" presId="urn:microsoft.com/office/officeart/2005/8/layout/orgChart1"/>
    <dgm:cxn modelId="{3453E5F6-DD74-4467-BA9A-E58C3B61EB2A}" type="presParOf" srcId="{E68CD1A2-72DD-4540-915C-76F84105B674}" destId="{0CFE5273-BDA6-43EC-8288-7FB9C1ABF118}" srcOrd="2" destOrd="0" presId="urn:microsoft.com/office/officeart/2005/8/layout/orgChart1"/>
    <dgm:cxn modelId="{111F15F3-91F8-4820-9718-88CE322B8C5A}" type="presParOf" srcId="{9E3DB3BF-F2D6-477C-8F3B-A99635759B65}" destId="{41D13907-DBC1-4F1C-8D95-B8D368120FC3}" srcOrd="4" destOrd="0" presId="urn:microsoft.com/office/officeart/2005/8/layout/orgChart1"/>
    <dgm:cxn modelId="{2AC4403A-8114-4521-A248-E960087D4DC7}" type="presParOf" srcId="{9E3DB3BF-F2D6-477C-8F3B-A99635759B65}" destId="{CAF4F63A-319A-4848-8CCB-2C5EA3973F37}" srcOrd="5" destOrd="0" presId="urn:microsoft.com/office/officeart/2005/8/layout/orgChart1"/>
    <dgm:cxn modelId="{18E3EFFA-F48E-4C21-9D48-4751861DA10F}" type="presParOf" srcId="{CAF4F63A-319A-4848-8CCB-2C5EA3973F37}" destId="{5B81511B-D853-435D-99CF-5140DDF8D873}" srcOrd="0" destOrd="0" presId="urn:microsoft.com/office/officeart/2005/8/layout/orgChart1"/>
    <dgm:cxn modelId="{7913458F-B564-47F1-9021-12D53456E736}" type="presParOf" srcId="{5B81511B-D853-435D-99CF-5140DDF8D873}" destId="{5B01F287-3B81-4390-8712-D71AABCB2F84}" srcOrd="0" destOrd="0" presId="urn:microsoft.com/office/officeart/2005/8/layout/orgChart1"/>
    <dgm:cxn modelId="{F29EDFD8-3B09-4CAF-A101-EECBEBB70BED}" type="presParOf" srcId="{5B81511B-D853-435D-99CF-5140DDF8D873}" destId="{A925528E-F639-41BC-AC8E-2FAC350C5D83}" srcOrd="1" destOrd="0" presId="urn:microsoft.com/office/officeart/2005/8/layout/orgChart1"/>
    <dgm:cxn modelId="{679EDF0B-FAEE-44A6-B857-2E587DA95230}" type="presParOf" srcId="{CAF4F63A-319A-4848-8CCB-2C5EA3973F37}" destId="{48B004A6-E046-4FA8-92E6-73CAAB34DF0C}" srcOrd="1" destOrd="0" presId="urn:microsoft.com/office/officeart/2005/8/layout/orgChart1"/>
    <dgm:cxn modelId="{1C06E090-92F4-4DFB-B67E-5F60EFEE348A}" type="presParOf" srcId="{CAF4F63A-319A-4848-8CCB-2C5EA3973F37}" destId="{C9FCCFEA-9D72-4815-A46F-D07D8204805F}" srcOrd="2" destOrd="0" presId="urn:microsoft.com/office/officeart/2005/8/layout/orgChart1"/>
    <dgm:cxn modelId="{460F130F-0629-41B7-8A00-1227D4872E7C}" type="presParOf" srcId="{A998DD10-7CA0-4FAA-927D-11E1D98E7DB2}" destId="{4D4F67C9-449B-4BF6-B875-09CD09F4514A}"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762B0A3-9586-4E5B-9ACD-F3F85F9F047E}" type="datetimeFigureOut">
              <a:rPr lang="en-GB" smtClean="0"/>
              <a:pPr/>
              <a:t>20/04/2011</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BC0DBE68-75AE-40C7-8083-F3B52B0F3766}"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b="1" smtClean="0"/>
              <a:t>Regulations - these are addressed to all member states and are applied in full. They are directly applicable without the need for national legislation</a:t>
            </a:r>
            <a:br>
              <a:rPr lang="en-GB" b="1" smtClean="0"/>
            </a:br>
            <a:r>
              <a:rPr lang="en-GB" b="1" smtClean="0"/>
              <a:t/>
            </a:r>
            <a:br>
              <a:rPr lang="en-GB" b="1" smtClean="0"/>
            </a:br>
            <a:r>
              <a:rPr lang="en-GB" b="1" smtClean="0"/>
              <a:t>Directives - they are addressed to all member states and require an objective to be achieved by a given date. National authorities must draw up legislation in order to conform with the Directive within a certain time frame (the date of implementation is known as the date of transposition). In the UK, Directives are usually implemented by Statutory Instruments and occasionally by Acts</a:t>
            </a:r>
            <a:br>
              <a:rPr lang="en-GB" b="1" smtClean="0"/>
            </a:br>
            <a:endParaRPr lang="en-GB"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74988D-BA53-45C0-B55A-5C0F995CBEBF}" type="slidenum">
              <a:rPr lang="en-GB" smtClean="0"/>
              <a:pPr/>
              <a:t>3</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b="1" smtClean="0"/>
              <a:t>Regulations - these are addressed to all member states and are applied in full. They are directly applicable without the need for national legislation</a:t>
            </a:r>
            <a:br>
              <a:rPr lang="en-GB" b="1" smtClean="0"/>
            </a:br>
            <a:r>
              <a:rPr lang="en-GB" b="1" smtClean="0"/>
              <a:t/>
            </a:r>
            <a:br>
              <a:rPr lang="en-GB" b="1" smtClean="0"/>
            </a:br>
            <a:r>
              <a:rPr lang="en-GB" b="1" smtClean="0"/>
              <a:t>Directives - they are addressed to all member states and require an objective to be achieved by a given date. National authorities must draw up legislation in order to conform with the Directive within a certain time frame (the date of implementation is known as the date of transposition). In the UK, Directives are usually implemented by Statutory Instruments and occasionally by Acts</a:t>
            </a:r>
            <a:br>
              <a:rPr lang="en-GB" b="1" smtClean="0"/>
            </a:br>
            <a:endParaRPr lang="en-GB"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74988D-BA53-45C0-B55A-5C0F995CBEBF}" type="slidenum">
              <a:rPr lang="en-GB" smtClean="0"/>
              <a:pPr/>
              <a:t>4</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b="1" smtClean="0"/>
              <a:t>Regulations - these are addressed to all member states and are applied in full. They are directly applicable without the need for national legislation</a:t>
            </a:r>
            <a:br>
              <a:rPr lang="en-GB" b="1" smtClean="0"/>
            </a:br>
            <a:r>
              <a:rPr lang="en-GB" b="1" smtClean="0"/>
              <a:t/>
            </a:r>
            <a:br>
              <a:rPr lang="en-GB" b="1" smtClean="0"/>
            </a:br>
            <a:r>
              <a:rPr lang="en-GB" b="1" smtClean="0"/>
              <a:t>Directives - they are addressed to all member states and require an objective to be achieved by a given date. National authorities must draw up legislation in order to conform with the Directive within a certain time frame (the date of implementation is known as the date of transposition). In the UK, Directives are usually implemented by Statutory Instruments and occasionally by Acts</a:t>
            </a:r>
            <a:br>
              <a:rPr lang="en-GB" b="1" smtClean="0"/>
            </a:br>
            <a:endParaRPr lang="en-GB"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74988D-BA53-45C0-B55A-5C0F995CBEBF}" type="slidenum">
              <a:rPr lang="en-GB" smtClean="0"/>
              <a:pPr/>
              <a:t>5</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FEC5CD-5F01-4893-A00E-CECDF101014C}" type="slidenum">
              <a:rPr lang="en-GB" smtClean="0"/>
              <a:pPr/>
              <a:t>10</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19BA99E-8BFC-4BEF-BF6F-DB4D29AB2C69}"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26A2EDF-BF6B-45C8-AE84-D5F59F7E51EE}"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1268413"/>
            <a:ext cx="2057400" cy="48863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68313" y="1268413"/>
            <a:ext cx="6019800" cy="4886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17AD11D-CE7E-478E-A906-37DC3C7B57A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22DE0416-4BFC-4DD9-989D-6D263196A9FB}"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115648B-534C-467B-9E71-EBF160E6362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2276475"/>
            <a:ext cx="4038600" cy="3878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2276475"/>
            <a:ext cx="4038600" cy="3878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02054E3-C131-46CE-ABFB-73AE5BCFA33B}"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0169D1E6-B62D-40B4-816A-95F67F127853}"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6E65696-A4E7-4BD3-B598-14E442B14F0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32213AF0-ED01-4EBD-8593-D9FAF6B1413B}"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09C7507-0362-45D9-A1E9-439485F177E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4DFFFA0-21A4-4693-B32F-EFD0B35A1990}"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bwMode="auto">
          <a:xfrm>
            <a:off x="468313" y="1268413"/>
            <a:ext cx="82296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9" name="Rectangle 3"/>
          <p:cNvSpPr>
            <a:spLocks noGrp="1" noChangeArrowheads="1"/>
          </p:cNvSpPr>
          <p:nvPr>
            <p:ph type="body" idx="1"/>
          </p:nvPr>
        </p:nvSpPr>
        <p:spPr bwMode="auto">
          <a:xfrm>
            <a:off x="468313" y="2276475"/>
            <a:ext cx="8229600" cy="38782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B401AB3-B534-4D0D-9382-82A50C186927}" type="slidenum">
              <a:rPr lang="en-GB"/>
              <a:pPr>
                <a:defRPr/>
              </a:pPr>
              <a:t>‹#›</a:t>
            </a:fld>
            <a:endParaRPr lang="en-GB"/>
          </a:p>
        </p:txBody>
      </p:sp>
      <p:sp>
        <p:nvSpPr>
          <p:cNvPr id="10" name="Rectangle 9"/>
          <p:cNvSpPr/>
          <p:nvPr userDrawn="1"/>
        </p:nvSpPr>
        <p:spPr>
          <a:xfrm>
            <a:off x="0" y="928688"/>
            <a:ext cx="9144000" cy="7143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1" name="TextBox 10"/>
          <p:cNvSpPr txBox="1"/>
          <p:nvPr userDrawn="1"/>
        </p:nvSpPr>
        <p:spPr>
          <a:xfrm>
            <a:off x="571500" y="6357938"/>
            <a:ext cx="8001000" cy="369887"/>
          </a:xfrm>
          <a:prstGeom prst="rect">
            <a:avLst/>
          </a:prstGeom>
          <a:noFill/>
        </p:spPr>
        <p:txBody>
          <a:bodyPr>
            <a:spAutoFit/>
          </a:bodyPr>
          <a:lstStyle/>
          <a:p>
            <a:pPr algn="ctr">
              <a:defRPr/>
            </a:pPr>
            <a:r>
              <a:rPr lang="en-GB" b="1" cap="small" spc="230" dirty="0">
                <a:solidFill>
                  <a:srgbClr val="92D050"/>
                </a:solidFill>
              </a:rPr>
              <a:t>Working with </a:t>
            </a:r>
            <a:r>
              <a:rPr lang="en-GB" b="1" cap="small" spc="230" dirty="0" smtClean="0">
                <a:solidFill>
                  <a:srgbClr val="92D050"/>
                </a:solidFill>
              </a:rPr>
              <a:t>Industry to </a:t>
            </a:r>
            <a:r>
              <a:rPr lang="en-GB" b="1" cap="small" spc="230" dirty="0">
                <a:solidFill>
                  <a:srgbClr val="92D050"/>
                </a:solidFill>
              </a:rPr>
              <a:t>Ensure Compliance in the UK.</a:t>
            </a:r>
          </a:p>
        </p:txBody>
      </p:sp>
      <p:graphicFrame>
        <p:nvGraphicFramePr>
          <p:cNvPr id="1026" name="Object 9"/>
          <p:cNvGraphicFramePr>
            <a:graphicFrameLocks noChangeAspect="1"/>
          </p:cNvGraphicFramePr>
          <p:nvPr/>
        </p:nvGraphicFramePr>
        <p:xfrm>
          <a:off x="428625" y="142875"/>
          <a:ext cx="2373313" cy="735013"/>
        </p:xfrm>
        <a:graphic>
          <a:graphicData uri="http://schemas.openxmlformats.org/presentationml/2006/ole">
            <p:oleObj spid="_x0000_s1026" name="Photo Editor Photo" r:id="rId14" imgW="3629532" imgH="1123810" progId="">
              <p:embed/>
            </p:oleObj>
          </a:graphicData>
        </a:graphic>
      </p:graphicFrame>
      <p:pic>
        <p:nvPicPr>
          <p:cNvPr id="12" name="Picture 12"/>
          <p:cNvPicPr>
            <a:picLocks noChangeAspect="1" noChangeArrowheads="1"/>
          </p:cNvPicPr>
          <p:nvPr userDrawn="1"/>
        </p:nvPicPr>
        <p:blipFill>
          <a:blip r:embed="rId15" cstate="print"/>
          <a:srcRect/>
          <a:stretch>
            <a:fillRect/>
          </a:stretch>
        </p:blipFill>
        <p:spPr bwMode="auto">
          <a:xfrm>
            <a:off x="6715140" y="142852"/>
            <a:ext cx="873130" cy="714380"/>
          </a:xfrm>
          <a:prstGeom prst="rect">
            <a:avLst/>
          </a:prstGeom>
          <a:noFill/>
          <a:ln w="9525">
            <a:noFill/>
            <a:miter lim="800000"/>
            <a:headEnd/>
            <a:tailEnd/>
          </a:ln>
        </p:spPr>
      </p:pic>
      <p:sp>
        <p:nvSpPr>
          <p:cNvPr id="13" name="TextBox 12"/>
          <p:cNvSpPr txBox="1"/>
          <p:nvPr userDrawn="1"/>
        </p:nvSpPr>
        <p:spPr>
          <a:xfrm>
            <a:off x="7643834" y="285728"/>
            <a:ext cx="1357322" cy="523220"/>
          </a:xfrm>
          <a:prstGeom prst="rect">
            <a:avLst/>
          </a:prstGeom>
          <a:noFill/>
        </p:spPr>
        <p:txBody>
          <a:bodyPr wrap="square">
            <a:spAutoFit/>
          </a:bodyPr>
          <a:lstStyle/>
          <a:p>
            <a:pPr algn="l">
              <a:defRPr/>
            </a:pPr>
            <a:r>
              <a:rPr lang="en-GB" sz="1400" b="1" dirty="0"/>
              <a:t>Enforcement</a:t>
            </a:r>
          </a:p>
          <a:p>
            <a:pPr algn="l">
              <a:defRPr/>
            </a:pPr>
            <a:r>
              <a:rPr lang="en-GB" sz="1400" b="1" dirty="0" smtClean="0"/>
              <a:t>Authority</a:t>
            </a:r>
            <a:endParaRPr lang="en-GB"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bis.gov.uk/nmo/enforcement"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GB" sz="4000" dirty="0" smtClean="0">
                <a:latin typeface="Verdana" pitchFamily="34" charset="0"/>
              </a:rPr>
              <a:t>NMO </a:t>
            </a:r>
            <a:br>
              <a:rPr lang="en-GB" sz="4000" dirty="0" smtClean="0">
                <a:latin typeface="Verdana" pitchFamily="34" charset="0"/>
              </a:rPr>
            </a:br>
            <a:r>
              <a:rPr lang="en-GB" sz="4000" dirty="0" smtClean="0">
                <a:latin typeface="Verdana" pitchFamily="34" charset="0"/>
              </a:rPr>
              <a:t>Environmental Enforcement</a:t>
            </a:r>
          </a:p>
        </p:txBody>
      </p:sp>
      <p:sp>
        <p:nvSpPr>
          <p:cNvPr id="2051" name="Rectangle 3"/>
          <p:cNvSpPr>
            <a:spLocks noGrp="1" noChangeArrowheads="1"/>
          </p:cNvSpPr>
          <p:nvPr>
            <p:ph type="subTitle" idx="1"/>
          </p:nvPr>
        </p:nvSpPr>
        <p:spPr>
          <a:xfrm>
            <a:off x="1428750" y="4000500"/>
            <a:ext cx="6400800" cy="1995488"/>
          </a:xfrm>
        </p:spPr>
        <p:txBody>
          <a:bodyPr/>
          <a:lstStyle/>
          <a:p>
            <a:pPr eaLnBrk="1" hangingPunct="1">
              <a:lnSpc>
                <a:spcPct val="80000"/>
              </a:lnSpc>
            </a:pPr>
            <a:r>
              <a:rPr lang="en-GB" sz="3600" dirty="0" smtClean="0">
                <a:latin typeface="Verdana" pitchFamily="34" charset="0"/>
              </a:rPr>
              <a:t>Chris Smith</a:t>
            </a:r>
          </a:p>
          <a:p>
            <a:pPr eaLnBrk="1" hangingPunct="1">
              <a:lnSpc>
                <a:spcPct val="80000"/>
              </a:lnSpc>
            </a:pPr>
            <a:endParaRPr lang="en-GB" sz="3600" dirty="0" smtClean="0"/>
          </a:p>
          <a:p>
            <a:pPr eaLnBrk="1" hangingPunct="1">
              <a:lnSpc>
                <a:spcPct val="80000"/>
              </a:lnSpc>
            </a:pPr>
            <a:r>
              <a:rPr lang="en-GB" sz="2800" dirty="0" smtClean="0">
                <a:latin typeface="Verdana" pitchFamily="34" charset="0"/>
              </a:rPr>
              <a:t>Technical Enforcement Manager</a:t>
            </a:r>
          </a:p>
          <a:p>
            <a:pPr eaLnBrk="1" hangingPunct="1">
              <a:lnSpc>
                <a:spcPct val="80000"/>
              </a:lnSpc>
            </a:pPr>
            <a:endParaRPr lang="en-GB" sz="2800" dirty="0" smtClean="0"/>
          </a:p>
          <a:p>
            <a:pPr eaLnBrk="1" hangingPunct="1">
              <a:lnSpc>
                <a:spcPct val="80000"/>
              </a:lnSpc>
            </a:pPr>
            <a:endParaRPr lang="en-GB"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3200" b="1" u="sng" dirty="0" smtClean="0">
                <a:latin typeface="Verdana" pitchFamily="34" charset="0"/>
              </a:rPr>
              <a:t>Sanctions</a:t>
            </a:r>
          </a:p>
        </p:txBody>
      </p:sp>
      <p:sp>
        <p:nvSpPr>
          <p:cNvPr id="10243" name="Content Placeholder 2"/>
          <p:cNvSpPr>
            <a:spLocks noGrp="1"/>
          </p:cNvSpPr>
          <p:nvPr>
            <p:ph idx="1"/>
          </p:nvPr>
        </p:nvSpPr>
        <p:spPr/>
        <p:txBody>
          <a:bodyPr/>
          <a:lstStyle/>
          <a:p>
            <a:pPr algn="just">
              <a:buNone/>
            </a:pPr>
            <a:r>
              <a:rPr lang="en-GB" dirty="0" smtClean="0">
                <a:solidFill>
                  <a:schemeClr val="tx1"/>
                </a:solidFill>
                <a:latin typeface="+mn-lt"/>
                <a:ea typeface="+mn-ea"/>
                <a:cs typeface="+mn-cs"/>
              </a:rPr>
              <a:t>	</a:t>
            </a:r>
            <a:r>
              <a:rPr lang="en-GB" sz="2800" dirty="0" smtClean="0">
                <a:solidFill>
                  <a:schemeClr val="tx1"/>
                </a:solidFill>
                <a:latin typeface="Verdana" pitchFamily="34" charset="0"/>
              </a:rPr>
              <a:t>Where an offence has been committed and after considering all of the evidence available and all of the actions of the economic operator concerned we will consider issuing some form of sanction as well as any other preventative or remedial action as deemed appropriate</a:t>
            </a:r>
            <a:endParaRPr lang="en-GB" sz="2800" dirty="0" smtClean="0">
              <a:latin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sz="3200" b="1" u="sng" dirty="0" smtClean="0">
                <a:latin typeface="Verdana" pitchFamily="34" charset="0"/>
              </a:rPr>
              <a:t>Proportionate Actions</a:t>
            </a:r>
          </a:p>
        </p:txBody>
      </p:sp>
      <p:sp>
        <p:nvSpPr>
          <p:cNvPr id="6147" name="Rectangle 3"/>
          <p:cNvSpPr>
            <a:spLocks noGrp="1" noChangeArrowheads="1"/>
          </p:cNvSpPr>
          <p:nvPr>
            <p:ph type="body" idx="1"/>
          </p:nvPr>
        </p:nvSpPr>
        <p:spPr>
          <a:xfrm>
            <a:off x="900112" y="1989138"/>
            <a:ext cx="4319959" cy="4094162"/>
          </a:xfrm>
        </p:spPr>
        <p:txBody>
          <a:bodyPr/>
          <a:lstStyle/>
          <a:p>
            <a:pPr eaLnBrk="1" hangingPunct="1">
              <a:lnSpc>
                <a:spcPct val="90000"/>
              </a:lnSpc>
            </a:pPr>
            <a:r>
              <a:rPr lang="en-GB" sz="2400" dirty="0" smtClean="0">
                <a:solidFill>
                  <a:srgbClr val="008000"/>
                </a:solidFill>
              </a:rPr>
              <a:t>Education</a:t>
            </a:r>
          </a:p>
          <a:p>
            <a:pPr eaLnBrk="1" hangingPunct="1">
              <a:lnSpc>
                <a:spcPct val="90000"/>
              </a:lnSpc>
            </a:pPr>
            <a:r>
              <a:rPr lang="en-GB" sz="2400" dirty="0" smtClean="0">
                <a:solidFill>
                  <a:srgbClr val="008000"/>
                </a:solidFill>
              </a:rPr>
              <a:t>Informal Warning</a:t>
            </a:r>
          </a:p>
          <a:p>
            <a:pPr eaLnBrk="1" hangingPunct="1">
              <a:lnSpc>
                <a:spcPct val="90000"/>
              </a:lnSpc>
            </a:pPr>
            <a:r>
              <a:rPr lang="en-GB" sz="2400" dirty="0" smtClean="0">
                <a:solidFill>
                  <a:srgbClr val="008000"/>
                </a:solidFill>
              </a:rPr>
              <a:t>Improvement Plan</a:t>
            </a:r>
          </a:p>
          <a:p>
            <a:pPr eaLnBrk="1" hangingPunct="1">
              <a:lnSpc>
                <a:spcPct val="90000"/>
              </a:lnSpc>
            </a:pPr>
            <a:r>
              <a:rPr lang="en-GB" sz="2400" dirty="0" smtClean="0">
                <a:solidFill>
                  <a:srgbClr val="FF6600"/>
                </a:solidFill>
              </a:rPr>
              <a:t>Compliance Notice</a:t>
            </a:r>
          </a:p>
          <a:p>
            <a:pPr eaLnBrk="1" hangingPunct="1">
              <a:lnSpc>
                <a:spcPct val="90000"/>
              </a:lnSpc>
            </a:pPr>
            <a:r>
              <a:rPr lang="en-GB" sz="2400" dirty="0" smtClean="0">
                <a:solidFill>
                  <a:srgbClr val="FF6600"/>
                </a:solidFill>
              </a:rPr>
              <a:t>Enforcement Notice</a:t>
            </a:r>
          </a:p>
          <a:p>
            <a:pPr eaLnBrk="1" hangingPunct="1">
              <a:lnSpc>
                <a:spcPct val="90000"/>
              </a:lnSpc>
            </a:pPr>
            <a:r>
              <a:rPr lang="en-GB" sz="2400" dirty="0" smtClean="0">
                <a:solidFill>
                  <a:srgbClr val="CC0066"/>
                </a:solidFill>
              </a:rPr>
              <a:t>Formal Caution</a:t>
            </a:r>
          </a:p>
          <a:p>
            <a:pPr eaLnBrk="1" hangingPunct="1">
              <a:lnSpc>
                <a:spcPct val="90000"/>
              </a:lnSpc>
            </a:pPr>
            <a:r>
              <a:rPr lang="en-GB" sz="2400" u="sng" dirty="0" smtClean="0">
                <a:solidFill>
                  <a:srgbClr val="FF6600"/>
                </a:solidFill>
              </a:rPr>
              <a:t>Civil Sanctions</a:t>
            </a:r>
          </a:p>
          <a:p>
            <a:pPr eaLnBrk="1" hangingPunct="1">
              <a:lnSpc>
                <a:spcPct val="90000"/>
              </a:lnSpc>
            </a:pPr>
            <a:r>
              <a:rPr lang="en-GB" sz="2400" dirty="0" smtClean="0">
                <a:solidFill>
                  <a:srgbClr val="FF6600"/>
                </a:solidFill>
              </a:rPr>
              <a:t>Product Withdrawal</a:t>
            </a:r>
          </a:p>
          <a:p>
            <a:pPr eaLnBrk="1" hangingPunct="1">
              <a:lnSpc>
                <a:spcPct val="90000"/>
              </a:lnSpc>
            </a:pPr>
            <a:r>
              <a:rPr lang="en-GB" sz="2400" dirty="0" smtClean="0">
                <a:solidFill>
                  <a:srgbClr val="CC0066"/>
                </a:solidFill>
              </a:rPr>
              <a:t>Court Action</a:t>
            </a:r>
          </a:p>
          <a:p>
            <a:pPr eaLnBrk="1" hangingPunct="1">
              <a:lnSpc>
                <a:spcPct val="90000"/>
              </a:lnSpc>
            </a:pPr>
            <a:r>
              <a:rPr lang="en-GB" sz="2400" dirty="0" smtClean="0">
                <a:solidFill>
                  <a:srgbClr val="CC0066"/>
                </a:solidFill>
              </a:rPr>
              <a:t>Remedial Action</a:t>
            </a:r>
          </a:p>
          <a:p>
            <a:pPr eaLnBrk="1" hangingPunct="1">
              <a:lnSpc>
                <a:spcPct val="90000"/>
              </a:lnSpc>
            </a:pPr>
            <a:r>
              <a:rPr lang="en-GB" sz="2400" dirty="0" smtClean="0">
                <a:solidFill>
                  <a:srgbClr val="008000"/>
                </a:solidFill>
              </a:rPr>
              <a:t>Publicity</a:t>
            </a:r>
          </a:p>
        </p:txBody>
      </p:sp>
      <p:sp>
        <p:nvSpPr>
          <p:cNvPr id="74757" name="AutoShape 5"/>
          <p:cNvSpPr>
            <a:spLocks noChangeArrowheads="1"/>
          </p:cNvSpPr>
          <p:nvPr/>
        </p:nvSpPr>
        <p:spPr bwMode="auto">
          <a:xfrm>
            <a:off x="4284663" y="2133600"/>
            <a:ext cx="3816350" cy="4103688"/>
          </a:xfrm>
          <a:prstGeom prst="downArrow">
            <a:avLst>
              <a:gd name="adj1" fmla="val 50000"/>
              <a:gd name="adj2" fmla="val 26882"/>
            </a:avLst>
          </a:prstGeom>
          <a:gradFill rotWithShape="1">
            <a:gsLst>
              <a:gs pos="0">
                <a:srgbClr val="000000">
                  <a:alpha val="0"/>
                </a:srgbClr>
              </a:gs>
              <a:gs pos="20000">
                <a:srgbClr val="000040">
                  <a:alpha val="14000"/>
                </a:srgbClr>
              </a:gs>
              <a:gs pos="50000">
                <a:srgbClr val="400040">
                  <a:alpha val="35000"/>
                </a:srgbClr>
              </a:gs>
              <a:gs pos="75000">
                <a:srgbClr val="8F0040">
                  <a:alpha val="52500"/>
                </a:srgbClr>
              </a:gs>
              <a:gs pos="89999">
                <a:srgbClr val="F27300">
                  <a:alpha val="62999"/>
                </a:srgbClr>
              </a:gs>
              <a:gs pos="100000">
                <a:srgbClr val="FFBF00">
                  <a:alpha val="70000"/>
                </a:srgbClr>
              </a:gs>
            </a:gsLst>
            <a:lin ang="5400000" scaled="1"/>
          </a:gradFill>
          <a:ln w="9525">
            <a:noFill/>
            <a:miter lim="800000"/>
            <a:headEnd/>
            <a:tailEnd/>
          </a:ln>
          <a:effectLst/>
        </p:spPr>
        <p:txBody>
          <a:bodyPr vert="eaVert" wrap="none" anchor="ctr"/>
          <a:lstStyle/>
          <a:p>
            <a:pPr>
              <a:defRPr/>
            </a:pPr>
            <a:endParaRPr lang="en-GB"/>
          </a:p>
        </p:txBody>
      </p:sp>
      <p:sp>
        <p:nvSpPr>
          <p:cNvPr id="6151" name="Text Box 6"/>
          <p:cNvSpPr txBox="1">
            <a:spLocks noChangeArrowheads="1"/>
          </p:cNvSpPr>
          <p:nvPr/>
        </p:nvSpPr>
        <p:spPr bwMode="auto">
          <a:xfrm>
            <a:off x="4643438" y="2492375"/>
            <a:ext cx="3168650" cy="579438"/>
          </a:xfrm>
          <a:prstGeom prst="rect">
            <a:avLst/>
          </a:prstGeom>
          <a:noFill/>
          <a:ln w="9525">
            <a:noFill/>
            <a:miter lim="800000"/>
            <a:headEnd/>
            <a:tailEnd/>
          </a:ln>
        </p:spPr>
        <p:txBody>
          <a:bodyPr>
            <a:spAutoFit/>
          </a:bodyPr>
          <a:lstStyle/>
          <a:p>
            <a:pPr algn="ctr">
              <a:spcBef>
                <a:spcPct val="50000"/>
              </a:spcBef>
            </a:pPr>
            <a:r>
              <a:rPr lang="en-GB" sz="3200"/>
              <a:t>Severity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411760" y="1268760"/>
            <a:ext cx="4357688" cy="792163"/>
          </a:xfrm>
          <a:prstGeom prst="rect">
            <a:avLst/>
          </a:prstGeom>
          <a:noFill/>
          <a:ln w="9525">
            <a:noFill/>
            <a:miter lim="800000"/>
            <a:headEnd/>
            <a:tailEnd/>
          </a:ln>
        </p:spPr>
        <p:txBody>
          <a:bodyPr anchor="ctr"/>
          <a:lstStyle/>
          <a:p>
            <a:pPr algn="ctr" eaLnBrk="0" hangingPunct="0">
              <a:defRPr/>
            </a:pPr>
            <a:r>
              <a:rPr lang="en-GB" sz="3200" b="1" u="sng" kern="0" dirty="0" smtClean="0">
                <a:solidFill>
                  <a:schemeClr val="tx2"/>
                </a:solidFill>
                <a:latin typeface="Verdana" pitchFamily="34" charset="0"/>
                <a:ea typeface="+mj-ea"/>
                <a:cs typeface="+mj-cs"/>
              </a:rPr>
              <a:t>Civil Sanctions</a:t>
            </a:r>
            <a:endParaRPr lang="en-GB" sz="3200" b="1" u="sng" kern="0" dirty="0">
              <a:solidFill>
                <a:schemeClr val="tx2"/>
              </a:solidFill>
              <a:latin typeface="Verdana" pitchFamily="34" charset="0"/>
              <a:ea typeface="+mj-ea"/>
              <a:cs typeface="+mj-cs"/>
            </a:endParaRPr>
          </a:p>
        </p:txBody>
      </p:sp>
      <p:sp>
        <p:nvSpPr>
          <p:cNvPr id="14" name="Content Placeholder 13"/>
          <p:cNvSpPr>
            <a:spLocks noGrp="1"/>
          </p:cNvSpPr>
          <p:nvPr>
            <p:ph idx="1"/>
          </p:nvPr>
        </p:nvSpPr>
        <p:spPr/>
        <p:txBody>
          <a:bodyPr/>
          <a:lstStyle/>
          <a:p>
            <a:pPr algn="just">
              <a:buNone/>
            </a:pPr>
            <a:r>
              <a:rPr lang="en-GB" sz="2800" dirty="0" smtClean="0">
                <a:latin typeface="Verdana" pitchFamily="34" charset="0"/>
              </a:rPr>
              <a:t>The NMO have 4 sanctions available:</a:t>
            </a:r>
          </a:p>
          <a:p>
            <a:pPr algn="just"/>
            <a:endParaRPr lang="en-GB" sz="2800" dirty="0" smtClean="0">
              <a:latin typeface="Verdana" pitchFamily="34" charset="0"/>
            </a:endParaRPr>
          </a:p>
          <a:p>
            <a:pPr algn="just"/>
            <a:r>
              <a:rPr lang="en-GB" sz="2800" dirty="0" smtClean="0">
                <a:latin typeface="Verdana" pitchFamily="34" charset="0"/>
              </a:rPr>
              <a:t>Compliance Notice</a:t>
            </a:r>
          </a:p>
          <a:p>
            <a:pPr algn="just"/>
            <a:r>
              <a:rPr lang="en-GB" sz="2800" dirty="0" smtClean="0">
                <a:latin typeface="Verdana" pitchFamily="34" charset="0"/>
              </a:rPr>
              <a:t>Variable Monetary Penalty</a:t>
            </a:r>
          </a:p>
          <a:p>
            <a:pPr algn="just"/>
            <a:r>
              <a:rPr lang="en-GB" sz="2800" dirty="0" smtClean="0">
                <a:latin typeface="Verdana" pitchFamily="34" charset="0"/>
              </a:rPr>
              <a:t>Stop Notice</a:t>
            </a:r>
          </a:p>
          <a:p>
            <a:pPr algn="just"/>
            <a:r>
              <a:rPr lang="en-GB" sz="2800" dirty="0" smtClean="0">
                <a:latin typeface="Verdana" pitchFamily="34" charset="0"/>
              </a:rPr>
              <a:t>Enforcement Undertaking</a:t>
            </a:r>
            <a:endParaRPr lang="en-GB" sz="2800" dirty="0">
              <a:latin typeface="Verdan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3200" b="1" u="sng" dirty="0" smtClean="0">
                <a:latin typeface="Verdana" pitchFamily="34" charset="0"/>
              </a:rPr>
              <a:t>Recovery of Costs</a:t>
            </a:r>
          </a:p>
        </p:txBody>
      </p:sp>
      <p:sp>
        <p:nvSpPr>
          <p:cNvPr id="4" name="Content Placeholder 3"/>
          <p:cNvSpPr>
            <a:spLocks noGrp="1"/>
          </p:cNvSpPr>
          <p:nvPr>
            <p:ph idx="1"/>
          </p:nvPr>
        </p:nvSpPr>
        <p:spPr/>
        <p:txBody>
          <a:bodyPr/>
          <a:lstStyle/>
          <a:p>
            <a:pPr algn="just">
              <a:buNone/>
            </a:pPr>
            <a:r>
              <a:rPr lang="en-US" dirty="0" smtClean="0">
                <a:solidFill>
                  <a:schemeClr val="tx1"/>
                </a:solidFill>
                <a:latin typeface="+mn-lt"/>
                <a:ea typeface="+mn-ea"/>
                <a:cs typeface="+mn-cs"/>
              </a:rPr>
              <a:t>	</a:t>
            </a:r>
            <a:r>
              <a:rPr lang="en-US" sz="2800" dirty="0" smtClean="0">
                <a:solidFill>
                  <a:schemeClr val="tx1"/>
                </a:solidFill>
                <a:latin typeface="Verdana" pitchFamily="34" charset="0"/>
              </a:rPr>
              <a:t>The NMO will where appropriate seek to recover costs associated with the purchase, disposal, administration and</a:t>
            </a:r>
            <a:r>
              <a:rPr lang="en-GB" sz="2800" dirty="0" smtClean="0">
                <a:solidFill>
                  <a:schemeClr val="tx1"/>
                </a:solidFill>
                <a:latin typeface="Verdana" pitchFamily="34" charset="0"/>
              </a:rPr>
              <a:t> labour</a:t>
            </a:r>
            <a:r>
              <a:rPr lang="en-US" sz="2800" dirty="0" smtClean="0">
                <a:solidFill>
                  <a:schemeClr val="tx1"/>
                </a:solidFill>
                <a:latin typeface="Verdana" pitchFamily="34" charset="0"/>
              </a:rPr>
              <a:t> throughout the testing period, where a product tested under Article 19 of RAMS (</a:t>
            </a:r>
            <a:r>
              <a:rPr lang="en-GB" sz="2800" dirty="0" smtClean="0">
                <a:solidFill>
                  <a:schemeClr val="tx1"/>
                </a:solidFill>
                <a:latin typeface="Verdana" pitchFamily="34" charset="0"/>
              </a:rPr>
              <a:t>Regulation (EC) No 765/2008</a:t>
            </a:r>
            <a:r>
              <a:rPr lang="en-US" sz="2800" dirty="0" smtClean="0">
                <a:solidFill>
                  <a:schemeClr val="tx1"/>
                </a:solidFill>
                <a:latin typeface="Verdana" pitchFamily="34" charset="0"/>
              </a:rPr>
              <a:t>) fails to comply with an applicable implementing measure.</a:t>
            </a:r>
            <a:endParaRPr lang="en-GB" sz="2800" dirty="0" smtClean="0">
              <a:solidFill>
                <a:schemeClr val="tx1"/>
              </a:solidFill>
              <a:latin typeface="Verdana" pitchFamily="34" charset="0"/>
            </a:endParaRP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sz="3200" b="1" u="sng" dirty="0" smtClean="0">
                <a:latin typeface="Verdana" pitchFamily="34" charset="0"/>
              </a:rPr>
              <a:t>Recovery of Costs</a:t>
            </a:r>
          </a:p>
        </p:txBody>
      </p:sp>
      <p:sp>
        <p:nvSpPr>
          <p:cNvPr id="17411" name="Rectangle 3"/>
          <p:cNvSpPr>
            <a:spLocks noGrp="1" noChangeArrowheads="1"/>
          </p:cNvSpPr>
          <p:nvPr>
            <p:ph type="body" idx="1"/>
          </p:nvPr>
        </p:nvSpPr>
        <p:spPr>
          <a:xfrm>
            <a:off x="468313" y="2276475"/>
            <a:ext cx="8229600" cy="4176713"/>
          </a:xfrm>
        </p:spPr>
        <p:txBody>
          <a:bodyPr/>
          <a:lstStyle/>
          <a:p>
            <a:r>
              <a:rPr lang="en-GB" sz="2800" dirty="0" smtClean="0">
                <a:solidFill>
                  <a:schemeClr val="tx1"/>
                </a:solidFill>
                <a:latin typeface="Verdana" pitchFamily="34" charset="0"/>
              </a:rPr>
              <a:t>The NMO may recover the amount due as if payable under a court order</a:t>
            </a:r>
          </a:p>
          <a:p>
            <a:r>
              <a:rPr lang="en-US" sz="2800" dirty="0" smtClean="0">
                <a:solidFill>
                  <a:schemeClr val="tx1"/>
                </a:solidFill>
                <a:latin typeface="Verdana" pitchFamily="34" charset="0"/>
              </a:rPr>
              <a:t>The NMO are not entitled to recover any costs proven to have been incurred unnecessarily</a:t>
            </a:r>
            <a:endParaRPr lang="en-GB" sz="2800" dirty="0" smtClean="0">
              <a:solidFill>
                <a:schemeClr val="tx1"/>
              </a:solidFill>
              <a:latin typeface="Verdana" pitchFamily="34" charset="0"/>
            </a:endParaRPr>
          </a:p>
          <a:p>
            <a:r>
              <a:rPr lang="en-GB" sz="2800" dirty="0" smtClean="0">
                <a:solidFill>
                  <a:schemeClr val="tx1"/>
                </a:solidFill>
                <a:latin typeface="Verdana" pitchFamily="34" charset="0"/>
              </a:rPr>
              <a:t>Unpaid costs will be enforced through the civil courts</a:t>
            </a:r>
            <a:endParaRPr lang="en-GB" sz="2800" dirty="0" smtClean="0">
              <a:latin typeface="Verdan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endParaRPr lang="en-US" smtClean="0"/>
          </a:p>
        </p:txBody>
      </p:sp>
      <p:sp>
        <p:nvSpPr>
          <p:cNvPr id="7171" name="Content Placeholder 2"/>
          <p:cNvSpPr>
            <a:spLocks noGrp="1"/>
          </p:cNvSpPr>
          <p:nvPr>
            <p:ph idx="1"/>
          </p:nvPr>
        </p:nvSpPr>
        <p:spPr>
          <a:xfrm>
            <a:off x="1403648" y="2852936"/>
            <a:ext cx="6192688" cy="1645618"/>
          </a:xfrm>
        </p:spPr>
        <p:txBody>
          <a:bodyPr/>
          <a:lstStyle/>
          <a:p>
            <a:pPr algn="ctr" eaLnBrk="1" hangingPunct="1">
              <a:buNone/>
            </a:pPr>
            <a:r>
              <a:rPr lang="en-US" sz="5400" b="1" dirty="0" smtClean="0"/>
              <a:t>RoHS</a:t>
            </a:r>
          </a:p>
          <a:p>
            <a:pPr algn="ctr" eaLnBrk="1" hangingPunct="1">
              <a:buNone/>
            </a:pPr>
            <a:r>
              <a:rPr lang="en-US" sz="5400" b="1" dirty="0" smtClean="0"/>
              <a:t>Recast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sz="3200" b="1" u="sng" dirty="0" smtClean="0">
                <a:latin typeface="Verdana" pitchFamily="34" charset="0"/>
              </a:rPr>
              <a:t>Recast Practical Considerations</a:t>
            </a:r>
          </a:p>
        </p:txBody>
      </p:sp>
      <p:sp>
        <p:nvSpPr>
          <p:cNvPr id="8195" name="Rectangle 3"/>
          <p:cNvSpPr>
            <a:spLocks noGrp="1" noChangeArrowheads="1"/>
          </p:cNvSpPr>
          <p:nvPr>
            <p:ph type="body" idx="1"/>
          </p:nvPr>
        </p:nvSpPr>
        <p:spPr/>
        <p:txBody>
          <a:bodyPr/>
          <a:lstStyle/>
          <a:p>
            <a:pPr eaLnBrk="1" hangingPunct="1"/>
            <a:r>
              <a:rPr lang="en-GB" sz="2800" dirty="0" smtClean="0">
                <a:latin typeface="Verdana" pitchFamily="34" charset="0"/>
              </a:rPr>
              <a:t>Transitional arrangements and placing on the Market</a:t>
            </a:r>
          </a:p>
          <a:p>
            <a:pPr eaLnBrk="1" hangingPunct="1"/>
            <a:r>
              <a:rPr lang="en-GB" sz="2800" dirty="0" smtClean="0">
                <a:latin typeface="Verdana" pitchFamily="34" charset="0"/>
              </a:rPr>
              <a:t>CE marking</a:t>
            </a:r>
          </a:p>
          <a:p>
            <a:pPr eaLnBrk="1" hangingPunct="1"/>
            <a:r>
              <a:rPr lang="en-GB" sz="2800" dirty="0" smtClean="0">
                <a:latin typeface="Verdana" pitchFamily="34" charset="0"/>
              </a:rPr>
              <a:t>Declarations of Conformity</a:t>
            </a:r>
          </a:p>
          <a:p>
            <a:pPr eaLnBrk="1" hangingPunct="1"/>
            <a:r>
              <a:rPr lang="en-GB" sz="2800" u="sng" dirty="0" smtClean="0">
                <a:latin typeface="Verdana" pitchFamily="34" charset="0"/>
              </a:rPr>
              <a:t>Technical Documentation</a:t>
            </a:r>
          </a:p>
          <a:p>
            <a:pPr eaLnBrk="1" hangingPunct="1"/>
            <a:r>
              <a:rPr lang="en-GB" sz="2800" dirty="0" smtClean="0">
                <a:latin typeface="Verdana" pitchFamily="34" charset="0"/>
              </a:rPr>
              <a:t>Production control</a:t>
            </a:r>
          </a:p>
          <a:p>
            <a:pPr eaLnBrk="1" hangingPunct="1"/>
            <a:r>
              <a:rPr lang="en-GB" sz="2800" dirty="0" smtClean="0">
                <a:latin typeface="Verdana" pitchFamily="34" charset="0"/>
              </a:rPr>
              <a:t>RAMS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sz="3200" b="1" u="sng" dirty="0" smtClean="0">
                <a:latin typeface="Verdana" pitchFamily="34" charset="0"/>
              </a:rPr>
              <a:t>Technical Documentation</a:t>
            </a:r>
          </a:p>
        </p:txBody>
      </p:sp>
      <p:sp>
        <p:nvSpPr>
          <p:cNvPr id="8195" name="Rectangle 3"/>
          <p:cNvSpPr>
            <a:spLocks noGrp="1" noChangeArrowheads="1"/>
          </p:cNvSpPr>
          <p:nvPr>
            <p:ph type="body" idx="1"/>
          </p:nvPr>
        </p:nvSpPr>
        <p:spPr/>
        <p:txBody>
          <a:bodyPr/>
          <a:lstStyle/>
          <a:p>
            <a:pPr marL="0" indent="0">
              <a:buNone/>
            </a:pPr>
            <a:r>
              <a:rPr lang="en-GB" sz="2400" dirty="0" smtClean="0"/>
              <a:t>Article 7(b)</a:t>
            </a:r>
          </a:p>
          <a:p>
            <a:pPr marL="0" indent="0">
              <a:buNone/>
            </a:pPr>
            <a:r>
              <a:rPr lang="en-GB" sz="2400" dirty="0" smtClean="0"/>
              <a:t>manufacturers draw up the required technical documentation and carry out the internal production control procedure in line with module A of Annex II to Decision No 768/2008/EC or have it carried out;</a:t>
            </a:r>
          </a:p>
          <a:p>
            <a:pPr marL="0" indent="0">
              <a:buNone/>
            </a:pPr>
            <a:endParaRPr lang="en-GB" sz="2400" dirty="0" smtClean="0">
              <a:latin typeface="Verdana" pitchFamily="34" charset="0"/>
            </a:endParaRPr>
          </a:p>
          <a:p>
            <a:pPr marL="0" indent="0">
              <a:buNone/>
            </a:pPr>
            <a:endParaRPr lang="en-GB" sz="2400" dirty="0" smtClean="0">
              <a:latin typeface="Verdan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sz="3200" b="1" u="sng" dirty="0" smtClean="0">
                <a:latin typeface="Verdana" pitchFamily="34" charset="0"/>
              </a:rPr>
              <a:t>Technical Documentation</a:t>
            </a:r>
          </a:p>
        </p:txBody>
      </p:sp>
      <p:sp>
        <p:nvSpPr>
          <p:cNvPr id="8195" name="Rectangle 3"/>
          <p:cNvSpPr>
            <a:spLocks noGrp="1" noChangeArrowheads="1"/>
          </p:cNvSpPr>
          <p:nvPr>
            <p:ph type="body" idx="1"/>
          </p:nvPr>
        </p:nvSpPr>
        <p:spPr/>
        <p:txBody>
          <a:bodyPr/>
          <a:lstStyle/>
          <a:p>
            <a:pPr marL="0" indent="0">
              <a:buNone/>
            </a:pPr>
            <a:r>
              <a:rPr lang="en-GB" sz="2400" dirty="0" smtClean="0"/>
              <a:t>Shall include where </a:t>
            </a:r>
            <a:r>
              <a:rPr lang="en-GB" sz="2400" b="1" dirty="0" smtClean="0"/>
              <a:t>applicable</a:t>
            </a:r>
            <a:r>
              <a:rPr lang="en-GB" sz="2400" dirty="0" smtClean="0"/>
              <a:t>:</a:t>
            </a:r>
          </a:p>
          <a:p>
            <a:pPr marL="361950" indent="-361950"/>
            <a:r>
              <a:rPr lang="en-GB" sz="2400" dirty="0" smtClean="0"/>
              <a:t>Description of product</a:t>
            </a:r>
          </a:p>
          <a:p>
            <a:pPr marL="361950" indent="-361950"/>
            <a:r>
              <a:rPr lang="en-GB" sz="2400" dirty="0" smtClean="0"/>
              <a:t>conceptual design and manufacturing drawings and schemes of components, sub-assemblies, circuits, etc.</a:t>
            </a:r>
          </a:p>
          <a:p>
            <a:r>
              <a:rPr lang="en-GB" sz="2400" dirty="0" smtClean="0"/>
              <a:t>descriptions and explanations necessary for the understanding of those drawings and schemes and the operation of the product,</a:t>
            </a:r>
          </a:p>
          <a:p>
            <a:r>
              <a:rPr lang="en-GB" sz="2400" dirty="0" smtClean="0"/>
              <a:t>Harmonised standards etc applied</a:t>
            </a:r>
          </a:p>
          <a:p>
            <a:r>
              <a:rPr lang="en-GB" sz="2400" dirty="0" smtClean="0"/>
              <a:t>Test results</a:t>
            </a:r>
          </a:p>
          <a:p>
            <a:pPr marL="0" indent="0">
              <a:buNone/>
            </a:pPr>
            <a:endParaRPr lang="en-GB" sz="2400" dirty="0" smtClean="0">
              <a:latin typeface="Verdan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endParaRPr lang="en-US" smtClean="0"/>
          </a:p>
        </p:txBody>
      </p:sp>
      <p:sp>
        <p:nvSpPr>
          <p:cNvPr id="7171" name="Content Placeholder 2"/>
          <p:cNvSpPr>
            <a:spLocks noGrp="1"/>
          </p:cNvSpPr>
          <p:nvPr>
            <p:ph idx="1"/>
          </p:nvPr>
        </p:nvSpPr>
        <p:spPr>
          <a:xfrm>
            <a:off x="1403648" y="2852936"/>
            <a:ext cx="6192688" cy="1645618"/>
          </a:xfrm>
        </p:spPr>
        <p:txBody>
          <a:bodyPr/>
          <a:lstStyle/>
          <a:p>
            <a:pPr algn="ctr" eaLnBrk="1" hangingPunct="1">
              <a:buNone/>
            </a:pPr>
            <a:r>
              <a:rPr lang="en-US" sz="5400" b="1" dirty="0" smtClean="0"/>
              <a:t>Eco-Design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1268413"/>
            <a:ext cx="8229600" cy="865187"/>
          </a:xfrm>
        </p:spPr>
        <p:txBody>
          <a:bodyPr/>
          <a:lstStyle/>
          <a:p>
            <a:pPr eaLnBrk="1" hangingPunct="1"/>
            <a:r>
              <a:rPr lang="en-GB" sz="3200" b="1" u="sng" dirty="0" smtClean="0">
                <a:latin typeface="Verdana" pitchFamily="34" charset="0"/>
              </a:rPr>
              <a:t>UK Enforcement</a:t>
            </a:r>
          </a:p>
        </p:txBody>
      </p:sp>
      <p:sp>
        <p:nvSpPr>
          <p:cNvPr id="3075" name="Rectangle 3"/>
          <p:cNvSpPr>
            <a:spLocks noGrp="1" noChangeArrowheads="1"/>
          </p:cNvSpPr>
          <p:nvPr>
            <p:ph type="body" idx="1"/>
          </p:nvPr>
        </p:nvSpPr>
        <p:spPr>
          <a:xfrm>
            <a:off x="468313" y="2414588"/>
            <a:ext cx="8229600" cy="3740150"/>
          </a:xfrm>
        </p:spPr>
        <p:txBody>
          <a:bodyPr/>
          <a:lstStyle/>
          <a:p>
            <a:pPr eaLnBrk="1" hangingPunct="1">
              <a:buFontTx/>
              <a:buNone/>
            </a:pPr>
            <a:endParaRPr lang="en-GB" sz="2800" dirty="0" smtClean="0">
              <a:latin typeface="Verdana" pitchFamily="34" charset="0"/>
            </a:endParaRPr>
          </a:p>
          <a:p>
            <a:pPr eaLnBrk="1" hangingPunct="1"/>
            <a:r>
              <a:rPr lang="en-GB" sz="2800" dirty="0" smtClean="0">
                <a:latin typeface="Verdana" pitchFamily="34" charset="0"/>
              </a:rPr>
              <a:t>Background to Enforcement</a:t>
            </a:r>
          </a:p>
          <a:p>
            <a:pPr eaLnBrk="1" hangingPunct="1"/>
            <a:r>
              <a:rPr lang="en-GB" sz="2800" dirty="0" smtClean="0">
                <a:latin typeface="Verdana" pitchFamily="34" charset="0"/>
              </a:rPr>
              <a:t>NMO Policy and Approach</a:t>
            </a:r>
          </a:p>
          <a:p>
            <a:pPr eaLnBrk="1" hangingPunct="1"/>
            <a:r>
              <a:rPr lang="en-GB" sz="2800" dirty="0" smtClean="0">
                <a:latin typeface="Verdana" pitchFamily="34" charset="0"/>
              </a:rPr>
              <a:t>Practical Aspects of Recast</a:t>
            </a:r>
          </a:p>
          <a:p>
            <a:pPr eaLnBrk="1" hangingPunct="1"/>
            <a:r>
              <a:rPr lang="en-GB" sz="2800" dirty="0" smtClean="0">
                <a:latin typeface="Verdana" pitchFamily="34" charset="0"/>
              </a:rPr>
              <a:t>Labelling Recast</a:t>
            </a:r>
          </a:p>
          <a:p>
            <a:pPr eaLnBrk="1" hangingPunct="1">
              <a:buFontTx/>
              <a:buNone/>
            </a:pPr>
            <a:endParaRPr lang="en-GB" sz="2800" dirty="0" smtClean="0">
              <a:latin typeface="Verdan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980728"/>
            <a:ext cx="8229600" cy="792162"/>
          </a:xfrm>
        </p:spPr>
        <p:txBody>
          <a:bodyPr/>
          <a:lstStyle/>
          <a:p>
            <a:pPr eaLnBrk="1" hangingPunct="1"/>
            <a:r>
              <a:rPr lang="en-GB" dirty="0" smtClean="0"/>
              <a:t>Environmental Objective</a:t>
            </a:r>
          </a:p>
        </p:txBody>
      </p:sp>
      <p:sp>
        <p:nvSpPr>
          <p:cNvPr id="4099" name="Rectangle 3"/>
          <p:cNvSpPr>
            <a:spLocks noGrp="1" noChangeArrowheads="1"/>
          </p:cNvSpPr>
          <p:nvPr>
            <p:ph type="body" idx="1"/>
          </p:nvPr>
        </p:nvSpPr>
        <p:spPr>
          <a:xfrm>
            <a:off x="468313" y="2276475"/>
            <a:ext cx="8229600" cy="4176713"/>
          </a:xfrm>
        </p:spPr>
        <p:txBody>
          <a:bodyPr/>
          <a:lstStyle/>
          <a:p>
            <a:pPr eaLnBrk="1" hangingPunct="1">
              <a:lnSpc>
                <a:spcPct val="90000"/>
              </a:lnSpc>
              <a:buNone/>
            </a:pPr>
            <a:endParaRPr lang="en-GB" sz="3400" dirty="0" smtClean="0"/>
          </a:p>
        </p:txBody>
      </p:sp>
      <p:pic>
        <p:nvPicPr>
          <p:cNvPr id="4" name="Content Placeholder 3" descr="Graph.JPG"/>
          <p:cNvPicPr>
            <a:picLocks noGrp="1" noChangeAspect="1"/>
          </p:cNvPicPr>
          <p:nvPr>
            <p:ph idx="1"/>
          </p:nvPr>
        </p:nvPicPr>
        <p:blipFill>
          <a:blip r:embed="rId2" cstate="print"/>
          <a:stretch>
            <a:fillRect/>
          </a:stretch>
        </p:blipFill>
        <p:spPr>
          <a:xfrm>
            <a:off x="251520" y="1916832"/>
            <a:ext cx="8719855" cy="4286280"/>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76872"/>
            <a:ext cx="8229600" cy="1656184"/>
          </a:xfrm>
        </p:spPr>
        <p:txBody>
          <a:bodyPr/>
          <a:lstStyle/>
          <a:p>
            <a:r>
              <a:rPr lang="en-GB" dirty="0" smtClean="0"/>
              <a:t>Energy Labelling Framework</a:t>
            </a:r>
            <a:br>
              <a:rPr lang="en-GB" dirty="0" smtClean="0"/>
            </a:br>
            <a:r>
              <a:rPr lang="en-GB" dirty="0" smtClean="0"/>
              <a:t/>
            </a:r>
            <a:br>
              <a:rPr lang="en-GB" dirty="0" smtClean="0"/>
            </a:br>
            <a:r>
              <a:rPr lang="en-GB" dirty="0" smtClean="0"/>
              <a:t>Energy Related Products Framework</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195736" y="1484784"/>
            <a:ext cx="4536504" cy="4032448"/>
          </a:xfrm>
          <a:prstGeom prst="rect">
            <a:avLst/>
          </a:prstGeom>
          <a:gradFill flip="none" rotWithShape="1">
            <a:gsLst>
              <a:gs pos="0">
                <a:srgbClr val="FF0000"/>
              </a:gs>
              <a:gs pos="46000">
                <a:srgbClr val="FFC000"/>
              </a:gs>
              <a:gs pos="100000">
                <a:srgbClr val="00B05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2483768" y="2492896"/>
            <a:ext cx="864096" cy="28083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3347864" y="1772816"/>
            <a:ext cx="2376264" cy="35283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5724128" y="2924944"/>
            <a:ext cx="864096"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rot="5400000">
            <a:off x="1518218" y="3674470"/>
            <a:ext cx="2732479" cy="369332"/>
          </a:xfrm>
          <a:prstGeom prst="rect">
            <a:avLst/>
          </a:prstGeom>
          <a:noFill/>
        </p:spPr>
        <p:txBody>
          <a:bodyPr wrap="none" rtlCol="0">
            <a:spAutoFit/>
          </a:bodyPr>
          <a:lstStyle/>
          <a:p>
            <a:r>
              <a:rPr lang="en-GB" dirty="0" smtClean="0"/>
              <a:t>WORST PERFORMERS</a:t>
            </a:r>
          </a:p>
        </p:txBody>
      </p:sp>
      <p:sp>
        <p:nvSpPr>
          <p:cNvPr id="10" name="TextBox 9"/>
          <p:cNvSpPr txBox="1"/>
          <p:nvPr/>
        </p:nvSpPr>
        <p:spPr>
          <a:xfrm rot="5400000">
            <a:off x="4982999" y="3954105"/>
            <a:ext cx="2283638" cy="369332"/>
          </a:xfrm>
          <a:prstGeom prst="rect">
            <a:avLst/>
          </a:prstGeom>
          <a:noFill/>
        </p:spPr>
        <p:txBody>
          <a:bodyPr wrap="none" rtlCol="0">
            <a:spAutoFit/>
          </a:bodyPr>
          <a:lstStyle/>
          <a:p>
            <a:r>
              <a:rPr lang="en-GB" dirty="0" smtClean="0"/>
              <a:t>MARKET LEADERS</a:t>
            </a:r>
            <a:endParaRPr lang="en-GB" dirty="0"/>
          </a:p>
        </p:txBody>
      </p:sp>
      <p:sp>
        <p:nvSpPr>
          <p:cNvPr id="12" name="TextBox 11"/>
          <p:cNvSpPr txBox="1"/>
          <p:nvPr/>
        </p:nvSpPr>
        <p:spPr>
          <a:xfrm>
            <a:off x="2195736" y="5589240"/>
            <a:ext cx="1069524" cy="646331"/>
          </a:xfrm>
          <a:prstGeom prst="rect">
            <a:avLst/>
          </a:prstGeom>
          <a:noFill/>
        </p:spPr>
        <p:txBody>
          <a:bodyPr wrap="none" rtlCol="0">
            <a:spAutoFit/>
          </a:bodyPr>
          <a:lstStyle/>
          <a:p>
            <a:pPr algn="r"/>
            <a:r>
              <a:rPr lang="en-GB" dirty="0" smtClean="0"/>
              <a:t>ERP</a:t>
            </a:r>
          </a:p>
          <a:p>
            <a:pPr algn="r"/>
            <a:r>
              <a:rPr lang="en-GB" dirty="0" smtClean="0"/>
              <a:t>removes</a:t>
            </a:r>
            <a:endParaRPr lang="en-GB" dirty="0"/>
          </a:p>
        </p:txBody>
      </p:sp>
      <p:sp>
        <p:nvSpPr>
          <p:cNvPr id="13" name="TextBox 12"/>
          <p:cNvSpPr txBox="1"/>
          <p:nvPr/>
        </p:nvSpPr>
        <p:spPr>
          <a:xfrm>
            <a:off x="3347864" y="5589240"/>
            <a:ext cx="2646878" cy="646331"/>
          </a:xfrm>
          <a:prstGeom prst="rect">
            <a:avLst/>
          </a:prstGeom>
          <a:noFill/>
        </p:spPr>
        <p:txBody>
          <a:bodyPr wrap="none" rtlCol="0">
            <a:spAutoFit/>
          </a:bodyPr>
          <a:lstStyle/>
          <a:p>
            <a:r>
              <a:rPr lang="en-GB" dirty="0" smtClean="0"/>
              <a:t>ELF</a:t>
            </a:r>
          </a:p>
          <a:p>
            <a:r>
              <a:rPr lang="en-GB" dirty="0" smtClean="0"/>
              <a:t>Drives consumer choice</a:t>
            </a:r>
            <a:endParaRPr lang="en-GB" dirty="0"/>
          </a:p>
        </p:txBody>
      </p:sp>
      <p:sp>
        <p:nvSpPr>
          <p:cNvPr id="14" name="Striped Right Arrow 13"/>
          <p:cNvSpPr/>
          <p:nvPr/>
        </p:nvSpPr>
        <p:spPr>
          <a:xfrm>
            <a:off x="5940152" y="5589240"/>
            <a:ext cx="720080" cy="720080"/>
          </a:xfrm>
          <a:prstGeom prst="stripedRightArrow">
            <a:avLst/>
          </a:prstGeom>
          <a:solidFill>
            <a:srgbClr val="92D050"/>
          </a:solid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Straight Connector 15"/>
          <p:cNvCxnSpPr/>
          <p:nvPr/>
        </p:nvCxnSpPr>
        <p:spPr>
          <a:xfrm rot="5400000">
            <a:off x="971600" y="3933056"/>
            <a:ext cx="4752528" cy="0"/>
          </a:xfrm>
          <a:prstGeom prst="line">
            <a:avLst/>
          </a:prstGeom>
          <a:ln w="19050">
            <a:solidFill>
              <a:schemeClr val="tx1">
                <a:lumMod val="85000"/>
                <a:lumOff val="15000"/>
              </a:schemeClr>
            </a:solidFill>
            <a:prstDash val="dash"/>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graphicFrame>
        <p:nvGraphicFramePr>
          <p:cNvPr id="4" name="Diagram 3"/>
          <p:cNvGraphicFramePr/>
          <p:nvPr/>
        </p:nvGraphicFramePr>
        <p:xfrm>
          <a:off x="1475656" y="141277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endParaRPr lang="en-US" smtClean="0"/>
          </a:p>
        </p:txBody>
      </p:sp>
      <p:sp>
        <p:nvSpPr>
          <p:cNvPr id="7171" name="Content Placeholder 2"/>
          <p:cNvSpPr>
            <a:spLocks noGrp="1"/>
          </p:cNvSpPr>
          <p:nvPr>
            <p:ph idx="1"/>
          </p:nvPr>
        </p:nvSpPr>
        <p:spPr>
          <a:xfrm>
            <a:off x="1403648" y="2852936"/>
            <a:ext cx="6192688" cy="1645618"/>
          </a:xfrm>
        </p:spPr>
        <p:txBody>
          <a:bodyPr/>
          <a:lstStyle/>
          <a:p>
            <a:pPr algn="ctr" eaLnBrk="1" hangingPunct="1">
              <a:buNone/>
            </a:pPr>
            <a:r>
              <a:rPr lang="en-US" sz="5400" b="1" dirty="0" smtClean="0"/>
              <a:t>Energy Labeling </a:t>
            </a:r>
          </a:p>
          <a:p>
            <a:pPr algn="ctr" eaLnBrk="1" hangingPunct="1">
              <a:buNone/>
            </a:pPr>
            <a:r>
              <a:rPr lang="en-US" sz="5400" b="1" dirty="0" smtClean="0"/>
              <a:t>Recast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endParaRPr lang="en-US" smtClean="0"/>
          </a:p>
        </p:txBody>
      </p:sp>
      <p:sp>
        <p:nvSpPr>
          <p:cNvPr id="7171" name="Content Placeholder 2"/>
          <p:cNvSpPr>
            <a:spLocks noGrp="1"/>
          </p:cNvSpPr>
          <p:nvPr>
            <p:ph idx="1"/>
          </p:nvPr>
        </p:nvSpPr>
        <p:spPr>
          <a:xfrm>
            <a:off x="1403648" y="2852936"/>
            <a:ext cx="6192688" cy="1645618"/>
          </a:xfrm>
        </p:spPr>
        <p:txBody>
          <a:bodyPr/>
          <a:lstStyle/>
          <a:p>
            <a:pPr algn="ctr" eaLnBrk="1" hangingPunct="1">
              <a:buNone/>
            </a:pPr>
            <a:endParaRPr lang="en-US" sz="5400" b="1" dirty="0" smtClean="0"/>
          </a:p>
        </p:txBody>
      </p:sp>
      <p:pic>
        <p:nvPicPr>
          <p:cNvPr id="2050" name="Picture 2" descr="http://tabletopdishwasherinfo.com/wp-content/uploads/2010/12/newEUlabel.png"/>
          <p:cNvPicPr>
            <a:picLocks noChangeAspect="1" noChangeArrowheads="1"/>
          </p:cNvPicPr>
          <p:nvPr/>
        </p:nvPicPr>
        <p:blipFill>
          <a:blip r:embed="rId2" cstate="print"/>
          <a:srcRect/>
          <a:stretch>
            <a:fillRect/>
          </a:stretch>
        </p:blipFill>
        <p:spPr bwMode="auto">
          <a:xfrm>
            <a:off x="3203848" y="1268760"/>
            <a:ext cx="2371725" cy="493395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sz="3200" b="1" u="sng" dirty="0" smtClean="0">
                <a:latin typeface="Verdana" pitchFamily="34" charset="0"/>
              </a:rPr>
              <a:t>July 20 2011</a:t>
            </a:r>
          </a:p>
        </p:txBody>
      </p:sp>
      <p:sp>
        <p:nvSpPr>
          <p:cNvPr id="8195" name="Rectangle 3"/>
          <p:cNvSpPr>
            <a:spLocks noGrp="1" noChangeArrowheads="1"/>
          </p:cNvSpPr>
          <p:nvPr>
            <p:ph type="body" idx="1"/>
          </p:nvPr>
        </p:nvSpPr>
        <p:spPr/>
        <p:txBody>
          <a:bodyPr/>
          <a:lstStyle/>
          <a:p>
            <a:pPr marL="361950" indent="-361950"/>
            <a:r>
              <a:rPr lang="en-GB" sz="2400" dirty="0" smtClean="0"/>
              <a:t>Overall scope now all energy </a:t>
            </a:r>
            <a:r>
              <a:rPr lang="en-GB" sz="2400" u="sng" dirty="0" smtClean="0"/>
              <a:t>related</a:t>
            </a:r>
            <a:r>
              <a:rPr lang="en-GB" sz="2400" dirty="0" smtClean="0"/>
              <a:t> products</a:t>
            </a:r>
          </a:p>
          <a:p>
            <a:pPr marL="361950" indent="-361950"/>
            <a:r>
              <a:rPr lang="en-GB" sz="2400" dirty="0" smtClean="0"/>
              <a:t>Only specific products have implementing measures</a:t>
            </a:r>
          </a:p>
          <a:p>
            <a:pPr marL="361950" indent="-361950"/>
            <a:r>
              <a:rPr lang="en-GB" sz="2400" dirty="0" smtClean="0"/>
              <a:t>A-G label is now protected (Article 15)</a:t>
            </a:r>
          </a:p>
          <a:p>
            <a:pPr marL="361950" indent="-361950"/>
            <a:r>
              <a:rPr lang="en-GB" sz="2400" dirty="0" smtClean="0"/>
              <a:t>Energy class must be included in all advertising where performance or price mentioned</a:t>
            </a:r>
          </a:p>
          <a:p>
            <a:r>
              <a:rPr lang="en-GB" sz="2400" dirty="0" smtClean="0"/>
              <a:t>Catalogue, web and other distance selling covered</a:t>
            </a:r>
          </a:p>
          <a:p>
            <a:r>
              <a:rPr lang="en-GB" sz="2400" u="sng" dirty="0" smtClean="0"/>
              <a:t>ALL</a:t>
            </a:r>
            <a:r>
              <a:rPr lang="en-GB" sz="2400" dirty="0" smtClean="0"/>
              <a:t> environmental claims covered (Article 3.1(b))</a:t>
            </a:r>
          </a:p>
          <a:p>
            <a:endParaRPr lang="en-GB" sz="2400" dirty="0" smtClean="0"/>
          </a:p>
          <a:p>
            <a:pPr marL="0" indent="0">
              <a:buNone/>
            </a:pPr>
            <a:endParaRPr lang="en-GB" sz="2400" dirty="0" smtClean="0">
              <a:latin typeface="Verdana"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ctrTitle"/>
          </p:nvPr>
        </p:nvSpPr>
        <p:spPr>
          <a:xfrm>
            <a:off x="714375" y="1571625"/>
            <a:ext cx="7772400" cy="1470025"/>
          </a:xfrm>
        </p:spPr>
        <p:txBody>
          <a:bodyPr/>
          <a:lstStyle/>
          <a:p>
            <a:pPr eaLnBrk="1" hangingPunct="1"/>
            <a:r>
              <a:rPr lang="en-GB" dirty="0" smtClean="0">
                <a:latin typeface="Verdana" pitchFamily="34" charset="0"/>
              </a:rPr>
              <a:t>Working with Industry to Ensure UK Compliance</a:t>
            </a:r>
          </a:p>
        </p:txBody>
      </p:sp>
      <p:sp>
        <p:nvSpPr>
          <p:cNvPr id="22531" name="Rectangle 5"/>
          <p:cNvSpPr>
            <a:spLocks noGrp="1" noChangeArrowheads="1"/>
          </p:cNvSpPr>
          <p:nvPr>
            <p:ph type="subTitle" idx="1"/>
          </p:nvPr>
        </p:nvSpPr>
        <p:spPr>
          <a:xfrm>
            <a:off x="683568" y="3068960"/>
            <a:ext cx="7776864" cy="2638425"/>
          </a:xfrm>
        </p:spPr>
        <p:txBody>
          <a:bodyPr/>
          <a:lstStyle/>
          <a:p>
            <a:pPr eaLnBrk="1" hangingPunct="1"/>
            <a:endParaRPr lang="en-GB" dirty="0" smtClean="0"/>
          </a:p>
          <a:p>
            <a:pPr eaLnBrk="1" hangingPunct="1"/>
            <a:r>
              <a:rPr lang="en-GB" u="sng" dirty="0" smtClean="0">
                <a:solidFill>
                  <a:schemeClr val="accent1">
                    <a:lumMod val="50000"/>
                  </a:schemeClr>
                </a:solidFill>
                <a:latin typeface="Verdana" pitchFamily="34" charset="0"/>
                <a:hlinkClick r:id="rId2"/>
              </a:rPr>
              <a:t>www.bis.gov.uk/nmo/enforcement</a:t>
            </a:r>
            <a:r>
              <a:rPr lang="en-GB" u="sng" dirty="0" smtClean="0">
                <a:solidFill>
                  <a:schemeClr val="accent1">
                    <a:lumMod val="50000"/>
                  </a:schemeClr>
                </a:solidFill>
                <a:latin typeface="Verdana" pitchFamily="34" charset="0"/>
              </a:rPr>
              <a:t>/</a:t>
            </a:r>
          </a:p>
          <a:p>
            <a:pPr eaLnBrk="1" hangingPunct="1"/>
            <a:endParaRPr lang="en-GB" u="sng" dirty="0" smtClean="0">
              <a:solidFill>
                <a:schemeClr val="accent1">
                  <a:lumMod val="50000"/>
                </a:schemeClr>
              </a:solidFill>
              <a:latin typeface="Verdana" pitchFamily="34" charset="0"/>
            </a:endParaRPr>
          </a:p>
          <a:p>
            <a:pPr eaLnBrk="1" hangingPunct="1"/>
            <a:endParaRPr lang="en-GB" dirty="0" smtClean="0"/>
          </a:p>
          <a:p>
            <a:pPr eaLnBrk="1" hangingPunct="1"/>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3200" b="1" u="sng" dirty="0" err="1" smtClean="0">
                <a:solidFill>
                  <a:schemeClr val="tx1"/>
                </a:solidFill>
                <a:latin typeface="Verdana" pitchFamily="34" charset="0"/>
              </a:rPr>
              <a:t>Macrory</a:t>
            </a:r>
            <a:r>
              <a:rPr lang="en-GB" sz="3200" b="1" u="sng" dirty="0" smtClean="0">
                <a:solidFill>
                  <a:schemeClr val="tx1"/>
                </a:solidFill>
                <a:latin typeface="Verdana" pitchFamily="34" charset="0"/>
              </a:rPr>
              <a:t> Review</a:t>
            </a:r>
            <a:endParaRPr lang="en-GB" sz="3200" b="1" u="sng" dirty="0" smtClean="0">
              <a:latin typeface="Verdana" pitchFamily="34" charset="0"/>
            </a:endParaRPr>
          </a:p>
        </p:txBody>
      </p:sp>
      <p:sp>
        <p:nvSpPr>
          <p:cNvPr id="9219" name="Content Placeholder 2"/>
          <p:cNvSpPr>
            <a:spLocks noGrp="1"/>
          </p:cNvSpPr>
          <p:nvPr>
            <p:ph idx="1"/>
          </p:nvPr>
        </p:nvSpPr>
        <p:spPr>
          <a:xfrm>
            <a:off x="468313" y="2060849"/>
            <a:ext cx="8229600" cy="4093890"/>
          </a:xfrm>
        </p:spPr>
        <p:txBody>
          <a:bodyPr/>
          <a:lstStyle/>
          <a:p>
            <a:pPr lvl="0" algn="just"/>
            <a:r>
              <a:rPr lang="en-GB" sz="2200" dirty="0" smtClean="0">
                <a:solidFill>
                  <a:schemeClr val="tx1"/>
                </a:solidFill>
                <a:latin typeface="Verdana" pitchFamily="34" charset="0"/>
              </a:rPr>
              <a:t>Aim to change the behaviour of the offender </a:t>
            </a:r>
          </a:p>
          <a:p>
            <a:pPr lvl="0" algn="just"/>
            <a:r>
              <a:rPr lang="en-GB" sz="2200" dirty="0" smtClean="0">
                <a:solidFill>
                  <a:schemeClr val="tx1"/>
                </a:solidFill>
                <a:latin typeface="Verdana" pitchFamily="34" charset="0"/>
              </a:rPr>
              <a:t>Aim to eliminate any financial gain or benefit from non-compliance </a:t>
            </a:r>
          </a:p>
          <a:p>
            <a:pPr lvl="0" algn="just"/>
            <a:r>
              <a:rPr lang="en-GB" sz="2200" dirty="0" smtClean="0">
                <a:solidFill>
                  <a:schemeClr val="tx1"/>
                </a:solidFill>
                <a:latin typeface="Verdana" pitchFamily="34" charset="0"/>
              </a:rPr>
              <a:t>Be responsive and consider what is appropriate for the particular offender and the regulatory issue; </a:t>
            </a:r>
          </a:p>
          <a:p>
            <a:pPr lvl="0" algn="just"/>
            <a:r>
              <a:rPr lang="en-GB" sz="2200" dirty="0" smtClean="0">
                <a:solidFill>
                  <a:schemeClr val="tx1"/>
                </a:solidFill>
                <a:latin typeface="Verdana" pitchFamily="34" charset="0"/>
              </a:rPr>
              <a:t>Be proportionate to the nature of the offence and the harm caused </a:t>
            </a:r>
          </a:p>
          <a:p>
            <a:pPr lvl="0" algn="just"/>
            <a:r>
              <a:rPr lang="en-GB" sz="2200" dirty="0" smtClean="0">
                <a:solidFill>
                  <a:schemeClr val="tx1"/>
                </a:solidFill>
                <a:latin typeface="Verdana" pitchFamily="34" charset="0"/>
              </a:rPr>
              <a:t>Aim to restore the harm caused by the regulatory non-compliance, where appropriate and </a:t>
            </a:r>
          </a:p>
          <a:p>
            <a:pPr algn="just"/>
            <a:r>
              <a:rPr lang="en-GB" sz="2200" dirty="0" smtClean="0">
                <a:solidFill>
                  <a:schemeClr val="tx1"/>
                </a:solidFill>
                <a:latin typeface="Verdana" pitchFamily="34" charset="0"/>
              </a:rPr>
              <a:t>Aim to deter future non-compliance</a:t>
            </a:r>
            <a:endParaRPr lang="en-GB" sz="2200" dirty="0" smtClean="0">
              <a:latin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3200" b="1" u="sng" dirty="0" smtClean="0">
                <a:solidFill>
                  <a:schemeClr val="tx1"/>
                </a:solidFill>
                <a:latin typeface="Verdana" pitchFamily="34" charset="0"/>
              </a:rPr>
              <a:t>Hampton Principles (1)</a:t>
            </a:r>
            <a:endParaRPr lang="en-GB" sz="3200" b="1" u="sng" dirty="0" smtClean="0">
              <a:latin typeface="Verdana" pitchFamily="34" charset="0"/>
            </a:endParaRPr>
          </a:p>
        </p:txBody>
      </p:sp>
      <p:sp>
        <p:nvSpPr>
          <p:cNvPr id="9219" name="Content Placeholder 2"/>
          <p:cNvSpPr>
            <a:spLocks noGrp="1"/>
          </p:cNvSpPr>
          <p:nvPr>
            <p:ph idx="1"/>
          </p:nvPr>
        </p:nvSpPr>
        <p:spPr>
          <a:xfrm>
            <a:off x="468313" y="2060849"/>
            <a:ext cx="8229600" cy="4093890"/>
          </a:xfrm>
        </p:spPr>
        <p:txBody>
          <a:bodyPr/>
          <a:lstStyle/>
          <a:p>
            <a:endParaRPr lang="en-GB" sz="2400" dirty="0" smtClean="0"/>
          </a:p>
          <a:p>
            <a:r>
              <a:rPr lang="en-GB" sz="2200" dirty="0" smtClean="0">
                <a:latin typeface="Verdana" pitchFamily="34" charset="0"/>
              </a:rPr>
              <a:t>Regulators should provide authoritative, accessible advice </a:t>
            </a:r>
            <a:endParaRPr lang="en-GB" sz="2400" dirty="0" smtClean="0"/>
          </a:p>
          <a:p>
            <a:r>
              <a:rPr lang="en-GB" sz="2200" dirty="0" smtClean="0">
                <a:latin typeface="Verdana" pitchFamily="34" charset="0"/>
              </a:rPr>
              <a:t>Regulators should use comprehensive risk assessment to concentrate resources on the areas that need them most </a:t>
            </a:r>
          </a:p>
          <a:p>
            <a:r>
              <a:rPr lang="en-GB" sz="2200" dirty="0" smtClean="0">
                <a:latin typeface="Verdana" pitchFamily="34" charset="0"/>
              </a:rPr>
              <a:t>The businesses that persistently break regulations should face proportionate and meaningful sanctions </a:t>
            </a:r>
          </a:p>
          <a:p>
            <a:r>
              <a:rPr lang="en-GB" sz="2200" dirty="0" smtClean="0">
                <a:latin typeface="Verdana" pitchFamily="34" charset="0"/>
              </a:rPr>
              <a:t>Regulators should be transparent in the way in which they apply and determine administrative penalties </a:t>
            </a:r>
          </a:p>
          <a:p>
            <a:pPr>
              <a:buNone/>
            </a:pPr>
            <a:r>
              <a:rPr lang="en-GB" sz="2400" dirty="0" smtClean="0"/>
              <a:t>	</a:t>
            </a:r>
          </a:p>
          <a:p>
            <a:endParaRPr lang="en-GB" sz="2400" dirty="0" smtClean="0">
              <a:latin typeface="Verdan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3200" b="1" u="sng" dirty="0" smtClean="0">
                <a:solidFill>
                  <a:schemeClr val="tx1"/>
                </a:solidFill>
                <a:latin typeface="Verdana" pitchFamily="34" charset="0"/>
              </a:rPr>
              <a:t>Hampton Principles (2)</a:t>
            </a:r>
            <a:endParaRPr lang="en-GB" sz="3200" b="1" u="sng" dirty="0" smtClean="0">
              <a:latin typeface="Verdana" pitchFamily="34" charset="0"/>
            </a:endParaRPr>
          </a:p>
        </p:txBody>
      </p:sp>
      <p:sp>
        <p:nvSpPr>
          <p:cNvPr id="9219" name="Content Placeholder 2"/>
          <p:cNvSpPr>
            <a:spLocks noGrp="1"/>
          </p:cNvSpPr>
          <p:nvPr>
            <p:ph idx="1"/>
          </p:nvPr>
        </p:nvSpPr>
        <p:spPr>
          <a:xfrm>
            <a:off x="468313" y="2060849"/>
            <a:ext cx="8229600" cy="4093890"/>
          </a:xfrm>
        </p:spPr>
        <p:txBody>
          <a:bodyPr/>
          <a:lstStyle/>
          <a:p>
            <a:pPr>
              <a:buNone/>
            </a:pPr>
            <a:endParaRPr lang="en-GB" sz="2400" dirty="0" smtClean="0"/>
          </a:p>
          <a:p>
            <a:r>
              <a:rPr lang="en-GB" sz="2200" dirty="0" smtClean="0">
                <a:latin typeface="Verdana" pitchFamily="34" charset="0"/>
              </a:rPr>
              <a:t>Regulators should measure outcomes not just outputs </a:t>
            </a:r>
          </a:p>
          <a:p>
            <a:r>
              <a:rPr lang="en-GB" sz="2200" dirty="0" smtClean="0">
                <a:latin typeface="Verdana" pitchFamily="34" charset="0"/>
              </a:rPr>
              <a:t>Regulators should recognise that a key element of their activity will be to allow, or even encourage, economic progress and only to intervene when there is a clear case for protection </a:t>
            </a:r>
          </a:p>
          <a:p>
            <a:r>
              <a:rPr lang="en-GB" sz="2200" dirty="0" smtClean="0">
                <a:latin typeface="Verdana" pitchFamily="34" charset="0"/>
              </a:rPr>
              <a:t>Regulators should follow-up enforcement actions where appropriate </a:t>
            </a:r>
          </a:p>
          <a:p>
            <a:pPr>
              <a:buNone/>
            </a:pPr>
            <a:r>
              <a:rPr lang="en-GB" sz="2400"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1268413"/>
            <a:ext cx="8229600" cy="865187"/>
          </a:xfrm>
        </p:spPr>
        <p:txBody>
          <a:bodyPr/>
          <a:lstStyle/>
          <a:p>
            <a:pPr eaLnBrk="1" hangingPunct="1"/>
            <a:r>
              <a:rPr lang="en-GB" b="1" u="sng" dirty="0" smtClean="0">
                <a:latin typeface="Verdana" pitchFamily="34" charset="0"/>
              </a:rPr>
              <a:t>PACE</a:t>
            </a:r>
            <a:br>
              <a:rPr lang="en-GB" b="1" u="sng" dirty="0" smtClean="0">
                <a:latin typeface="Verdana" pitchFamily="34" charset="0"/>
              </a:rPr>
            </a:br>
            <a:r>
              <a:rPr lang="en-GB" sz="2800" b="1" u="sng" dirty="0" smtClean="0">
                <a:latin typeface="Verdana" pitchFamily="34" charset="0"/>
              </a:rPr>
              <a:t>Police and Criminal Evidence</a:t>
            </a:r>
          </a:p>
        </p:txBody>
      </p:sp>
      <p:sp>
        <p:nvSpPr>
          <p:cNvPr id="3075" name="Rectangle 3"/>
          <p:cNvSpPr>
            <a:spLocks noGrp="1" noChangeArrowheads="1"/>
          </p:cNvSpPr>
          <p:nvPr>
            <p:ph type="body" idx="1"/>
          </p:nvPr>
        </p:nvSpPr>
        <p:spPr>
          <a:xfrm>
            <a:off x="468313" y="2414588"/>
            <a:ext cx="8229600" cy="3740150"/>
          </a:xfrm>
        </p:spPr>
        <p:txBody>
          <a:bodyPr/>
          <a:lstStyle/>
          <a:p>
            <a:pPr eaLnBrk="1" hangingPunct="1">
              <a:buFontTx/>
              <a:buNone/>
            </a:pPr>
            <a:endParaRPr lang="en-GB" sz="2800" dirty="0" smtClean="0">
              <a:latin typeface="Verdana" pitchFamily="34" charset="0"/>
            </a:endParaRPr>
          </a:p>
          <a:p>
            <a:pPr eaLnBrk="1" hangingPunct="1"/>
            <a:r>
              <a:rPr lang="en-GB" sz="2800" dirty="0" smtClean="0">
                <a:latin typeface="Verdana" pitchFamily="34" charset="0"/>
              </a:rPr>
              <a:t>Control of evidence</a:t>
            </a:r>
          </a:p>
          <a:p>
            <a:pPr eaLnBrk="1" hangingPunct="1"/>
            <a:r>
              <a:rPr lang="en-GB" sz="2800" dirty="0" smtClean="0">
                <a:latin typeface="Verdana" pitchFamily="34" charset="0"/>
              </a:rPr>
              <a:t>Fair treatment of suspects</a:t>
            </a:r>
          </a:p>
          <a:p>
            <a:pPr eaLnBrk="1" hangingPunct="1"/>
            <a:r>
              <a:rPr lang="en-GB" sz="2800" dirty="0" smtClean="0">
                <a:latin typeface="Verdana" pitchFamily="34" charset="0"/>
              </a:rPr>
              <a:t>Investigate all relevant aspects</a:t>
            </a:r>
          </a:p>
          <a:p>
            <a:pPr eaLnBrk="1" hangingPunct="1">
              <a:buFontTx/>
              <a:buNone/>
            </a:pPr>
            <a:endParaRPr lang="en-GB" sz="2800" dirty="0" smtClean="0">
              <a:latin typeface="Verdan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sz="3200" b="1" u="sng" dirty="0" smtClean="0">
                <a:latin typeface="Verdana" pitchFamily="34" charset="0"/>
              </a:rPr>
              <a:t>NMO Enforcement Policy</a:t>
            </a:r>
          </a:p>
        </p:txBody>
      </p:sp>
      <p:sp>
        <p:nvSpPr>
          <p:cNvPr id="4099" name="Rectangle 3"/>
          <p:cNvSpPr>
            <a:spLocks noGrp="1" noChangeArrowheads="1"/>
          </p:cNvSpPr>
          <p:nvPr>
            <p:ph type="body" idx="1"/>
          </p:nvPr>
        </p:nvSpPr>
        <p:spPr>
          <a:xfrm>
            <a:off x="468313" y="2276475"/>
            <a:ext cx="8229600" cy="4176713"/>
          </a:xfrm>
        </p:spPr>
        <p:txBody>
          <a:bodyPr/>
          <a:lstStyle/>
          <a:p>
            <a:pPr eaLnBrk="1" hangingPunct="1">
              <a:lnSpc>
                <a:spcPct val="90000"/>
              </a:lnSpc>
            </a:pPr>
            <a:r>
              <a:rPr lang="en-GB" sz="2800" dirty="0" smtClean="0">
                <a:latin typeface="Verdana" pitchFamily="34" charset="0"/>
              </a:rPr>
              <a:t>Enforcement Based on </a:t>
            </a:r>
            <a:r>
              <a:rPr lang="en-GB" sz="2800" u="sng" dirty="0" smtClean="0">
                <a:latin typeface="Verdana" pitchFamily="34" charset="0"/>
              </a:rPr>
              <a:t>Intelligence and Risk</a:t>
            </a:r>
          </a:p>
          <a:p>
            <a:pPr eaLnBrk="1" hangingPunct="1">
              <a:lnSpc>
                <a:spcPct val="90000"/>
              </a:lnSpc>
            </a:pPr>
            <a:r>
              <a:rPr lang="en-GB" sz="2800" dirty="0" smtClean="0">
                <a:latin typeface="Verdana" pitchFamily="34" charset="0"/>
              </a:rPr>
              <a:t>Compliance Through Co-operation</a:t>
            </a:r>
          </a:p>
          <a:p>
            <a:pPr eaLnBrk="1" hangingPunct="1">
              <a:lnSpc>
                <a:spcPct val="90000"/>
              </a:lnSpc>
            </a:pPr>
            <a:r>
              <a:rPr lang="en-GB" sz="2800" dirty="0" smtClean="0">
                <a:latin typeface="Verdana" pitchFamily="34" charset="0"/>
              </a:rPr>
              <a:t>UK Only but…</a:t>
            </a:r>
          </a:p>
          <a:p>
            <a:pPr eaLnBrk="1" hangingPunct="1">
              <a:lnSpc>
                <a:spcPct val="90000"/>
              </a:lnSpc>
            </a:pPr>
            <a:r>
              <a:rPr lang="en-GB" sz="2800" dirty="0" smtClean="0">
                <a:latin typeface="Verdana" pitchFamily="34" charset="0"/>
              </a:rPr>
              <a:t>Compliant UK</a:t>
            </a:r>
          </a:p>
          <a:p>
            <a:pPr eaLnBrk="1" hangingPunct="1">
              <a:lnSpc>
                <a:spcPct val="90000"/>
              </a:lnSpc>
            </a:pPr>
            <a:r>
              <a:rPr lang="en-GB" sz="2800" dirty="0" smtClean="0">
                <a:latin typeface="Verdana" pitchFamily="34" charset="0"/>
              </a:rPr>
              <a:t>Outcomes</a:t>
            </a:r>
          </a:p>
          <a:p>
            <a:pPr eaLnBrk="1" hangingPunct="1">
              <a:lnSpc>
                <a:spcPct val="90000"/>
              </a:lnSpc>
            </a:pPr>
            <a:r>
              <a:rPr lang="en-GB" sz="2800" u="sng" dirty="0" smtClean="0">
                <a:latin typeface="Verdana" pitchFamily="34" charset="0"/>
              </a:rPr>
              <a:t>Proportionate</a:t>
            </a:r>
            <a:r>
              <a:rPr lang="en-GB" sz="2800" dirty="0" smtClean="0">
                <a:latin typeface="Verdana" pitchFamily="34" charset="0"/>
              </a:rPr>
              <a:t> Enforcement Actions</a:t>
            </a:r>
          </a:p>
          <a:p>
            <a:pPr eaLnBrk="1" hangingPunct="1">
              <a:lnSpc>
                <a:spcPct val="90000"/>
              </a:lnSpc>
            </a:pPr>
            <a:r>
              <a:rPr lang="en-GB" sz="2800" dirty="0" smtClean="0">
                <a:latin typeface="Verdana" pitchFamily="34" charset="0"/>
              </a:rPr>
              <a:t>Meeting Hampton and </a:t>
            </a:r>
            <a:r>
              <a:rPr lang="en-GB" sz="2800" dirty="0" err="1" smtClean="0">
                <a:latin typeface="Verdana" pitchFamily="34" charset="0"/>
              </a:rPr>
              <a:t>Macrory</a:t>
            </a:r>
            <a:endParaRPr lang="en-GB" sz="2800" dirty="0" smtClean="0">
              <a:latin typeface="Verdan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755576" y="1268760"/>
            <a:ext cx="7704856" cy="792163"/>
          </a:xfrm>
          <a:prstGeom prst="rect">
            <a:avLst/>
          </a:prstGeom>
          <a:noFill/>
          <a:ln w="9525">
            <a:noFill/>
            <a:miter lim="800000"/>
            <a:headEnd/>
            <a:tailEnd/>
          </a:ln>
        </p:spPr>
        <p:txBody>
          <a:bodyPr anchor="ctr"/>
          <a:lstStyle/>
          <a:p>
            <a:pPr algn="ctr" eaLnBrk="0" hangingPunct="0">
              <a:defRPr/>
            </a:pPr>
            <a:r>
              <a:rPr lang="en-GB" sz="3200" b="1" u="sng" kern="0" dirty="0" smtClean="0">
                <a:solidFill>
                  <a:schemeClr val="tx2"/>
                </a:solidFill>
                <a:latin typeface="Verdana" pitchFamily="34" charset="0"/>
                <a:ea typeface="+mj-ea"/>
                <a:cs typeface="+mj-cs"/>
              </a:rPr>
              <a:t>Enforcement is Based on Intelligence and Risk</a:t>
            </a:r>
            <a:endParaRPr lang="en-GB" sz="3200" b="1" u="sng" kern="0" dirty="0">
              <a:solidFill>
                <a:schemeClr val="tx2"/>
              </a:solidFill>
              <a:latin typeface="Verdana" pitchFamily="34" charset="0"/>
              <a:ea typeface="+mj-ea"/>
              <a:cs typeface="+mj-cs"/>
            </a:endParaRPr>
          </a:p>
        </p:txBody>
      </p:sp>
      <p:sp>
        <p:nvSpPr>
          <p:cNvPr id="14" name="Content Placeholder 13"/>
          <p:cNvSpPr>
            <a:spLocks noGrp="1"/>
          </p:cNvSpPr>
          <p:nvPr>
            <p:ph idx="1"/>
          </p:nvPr>
        </p:nvSpPr>
        <p:spPr/>
        <p:txBody>
          <a:bodyPr/>
          <a:lstStyle/>
          <a:p>
            <a:pPr algn="just">
              <a:buNone/>
            </a:pPr>
            <a:endParaRPr lang="en-GB" sz="2800" dirty="0" smtClean="0">
              <a:latin typeface="Verdana" pitchFamily="34" charset="0"/>
            </a:endParaRPr>
          </a:p>
          <a:p>
            <a:r>
              <a:rPr lang="en-GB" sz="2800" dirty="0" smtClean="0">
                <a:latin typeface="Verdana" pitchFamily="34" charset="0"/>
              </a:rPr>
              <a:t>Build Knowledge through understanding regulated markets</a:t>
            </a:r>
          </a:p>
          <a:p>
            <a:r>
              <a:rPr lang="en-GB" sz="2800" dirty="0" smtClean="0">
                <a:latin typeface="Verdana" pitchFamily="34" charset="0"/>
              </a:rPr>
              <a:t>Individually risk organisations post investigation</a:t>
            </a:r>
          </a:p>
          <a:p>
            <a:r>
              <a:rPr lang="en-GB" sz="2800" dirty="0" smtClean="0">
                <a:latin typeface="Verdana" pitchFamily="34" charset="0"/>
              </a:rPr>
              <a:t>Risk of non-conformity and impact of Nonconformity</a:t>
            </a:r>
          </a:p>
          <a:p>
            <a:r>
              <a:rPr lang="en-GB" sz="2800" dirty="0" smtClean="0">
                <a:latin typeface="Verdana" pitchFamily="34" charset="0"/>
              </a:rPr>
              <a:t>React to intelligence appropriately</a:t>
            </a:r>
            <a:endParaRPr lang="en-GB" sz="2800" dirty="0">
              <a:latin typeface="Verdan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sz="3200" b="1" u="sng" dirty="0" smtClean="0">
                <a:latin typeface="Verdana" pitchFamily="34" charset="0"/>
              </a:rPr>
              <a:t>Proportionate Enforcement Action</a:t>
            </a:r>
          </a:p>
        </p:txBody>
      </p:sp>
      <p:sp>
        <p:nvSpPr>
          <p:cNvPr id="5123" name="Rectangle 3"/>
          <p:cNvSpPr>
            <a:spLocks noGrp="1" noChangeArrowheads="1"/>
          </p:cNvSpPr>
          <p:nvPr>
            <p:ph type="body" idx="1"/>
          </p:nvPr>
        </p:nvSpPr>
        <p:spPr>
          <a:xfrm>
            <a:off x="467544" y="2420888"/>
            <a:ext cx="8229600" cy="3313113"/>
          </a:xfrm>
        </p:spPr>
        <p:txBody>
          <a:bodyPr/>
          <a:lstStyle/>
          <a:p>
            <a:pPr eaLnBrk="1" hangingPunct="1"/>
            <a:r>
              <a:rPr lang="en-GB" sz="2800" dirty="0" smtClean="0">
                <a:latin typeface="Verdana" pitchFamily="34" charset="0"/>
              </a:rPr>
              <a:t>Positive Solutions</a:t>
            </a:r>
          </a:p>
          <a:p>
            <a:pPr eaLnBrk="1" hangingPunct="1"/>
            <a:r>
              <a:rPr lang="en-GB" sz="2800" dirty="0" smtClean="0">
                <a:latin typeface="Verdana" pitchFamily="34" charset="0"/>
              </a:rPr>
              <a:t>Objectives of the Directive</a:t>
            </a:r>
          </a:p>
          <a:p>
            <a:pPr eaLnBrk="1" hangingPunct="1"/>
            <a:r>
              <a:rPr lang="en-GB" sz="2800" dirty="0" smtClean="0">
                <a:latin typeface="Verdana" pitchFamily="34" charset="0"/>
              </a:rPr>
              <a:t>Level and Scope of Breach</a:t>
            </a:r>
          </a:p>
          <a:p>
            <a:pPr eaLnBrk="1" hangingPunct="1"/>
            <a:r>
              <a:rPr lang="en-GB" sz="2800" dirty="0" smtClean="0">
                <a:latin typeface="Verdana" pitchFamily="34" charset="0"/>
              </a:rPr>
              <a:t>Response from the Producer</a:t>
            </a:r>
          </a:p>
          <a:p>
            <a:pPr eaLnBrk="1" hangingPunct="1"/>
            <a:r>
              <a:rPr lang="en-GB" sz="2800" dirty="0" smtClean="0">
                <a:latin typeface="Verdana" pitchFamily="34" charset="0"/>
              </a:rPr>
              <a:t>Fair Markets</a:t>
            </a:r>
          </a:p>
          <a:p>
            <a:pPr eaLnBrk="1" hangingPunct="1"/>
            <a:r>
              <a:rPr lang="en-GB" sz="2800" dirty="0" smtClean="0">
                <a:latin typeface="Verdana" pitchFamily="34" charset="0"/>
              </a:rPr>
              <a:t>Outcomes</a:t>
            </a:r>
          </a:p>
          <a:p>
            <a:pPr eaLnBrk="1" hangingPunct="1">
              <a:buFontTx/>
              <a:buNone/>
            </a:pPr>
            <a:endParaRPr lang="en-GB"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2011-04-18T04:00:00+00:00</Document_x0020_Date>
    <Action xmlns="6dfc6e00-eaa7-471f-8691-9b952787d5c9">Keep</Action>
    <Keywords0 xmlns="6dfc6e00-eaa7-471f-8691-9b952787d5c9" xsi:nil="true"/>
    <Description_x0020_2 xmlns="6dfc6e00-eaa7-471f-8691-9b952787d5c9" xsi:nil="true"/>
    <Document_x0020_Type xmlns="6dfc6e00-eaa7-471f-8691-9b952787d5c9">Information</Document_x0020_Typ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A49DB80692F6849BBB85B88BD7E251E" ma:contentTypeVersion="49" ma:contentTypeDescription="" ma:contentTypeScope="" ma:versionID="4202e3cc60ddbde23ac5ad50dbb91338">
  <xsd:schema xmlns:xsd="http://www.w3.org/2001/XMLSchema" xmlns:xs="http://www.w3.org/2001/XMLSchema" xmlns:p="http://schemas.microsoft.com/office/2006/metadata/properties" xmlns:ns1="http://schemas.microsoft.com/sharepoint/v3" xmlns:ns2="d1f628b7-dc6e-45dc-9245-e5ecf578f20b" xmlns:ns3="bbd4acb0-43d6-4317-ab0b-803dc468f016" targetNamespace="http://schemas.microsoft.com/office/2006/metadata/properties" ma:root="true" ma:fieldsID="23aed2d8c0f55666662c75d8f1fd6e40" ns1:_="" ns2:_="" ns3:_="">
    <xsd:import namespace="http://schemas.microsoft.com/sharepoint/v3"/>
    <xsd:import namespace="d1f628b7-dc6e-45dc-9245-e5ecf578f20b"/>
    <xsd:import namespace="bbd4acb0-43d6-4317-ab0b-803dc468f016"/>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4"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1f628b7-dc6e-45dc-9245-e5ecf578f20b"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12"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bbd4acb0-43d6-4317-ab0b-803dc468f016"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file>

<file path=customXml/itemProps1.xml><?xml version="1.0" encoding="utf-8"?>
<ds:datastoreItem xmlns:ds="http://schemas.openxmlformats.org/officeDocument/2006/customXml" ds:itemID="{12C83F81-8136-456B-90EB-233D2C0EDFC3}"/>
</file>

<file path=customXml/itemProps2.xml><?xml version="1.0" encoding="utf-8"?>
<ds:datastoreItem xmlns:ds="http://schemas.openxmlformats.org/officeDocument/2006/customXml" ds:itemID="{BCF8935B-8D56-4B78-BFA0-6986FB3EA175}"/>
</file>

<file path=customXml/itemProps3.xml><?xml version="1.0" encoding="utf-8"?>
<ds:datastoreItem xmlns:ds="http://schemas.openxmlformats.org/officeDocument/2006/customXml" ds:itemID="{E75522E8-4A47-40B9-BA2E-3C99C2513A01}"/>
</file>

<file path=customXml/itemProps4.xml><?xml version="1.0" encoding="utf-8"?>
<ds:datastoreItem xmlns:ds="http://schemas.openxmlformats.org/officeDocument/2006/customXml" ds:itemID="{B215F2F0-69CB-4A0A-AF58-57B1CD9C4EAE}"/>
</file>

<file path=docProps/app.xml><?xml version="1.0" encoding="utf-8"?>
<Properties xmlns="http://schemas.openxmlformats.org/officeDocument/2006/extended-properties" xmlns:vt="http://schemas.openxmlformats.org/officeDocument/2006/docPropsVTypes">
  <TotalTime>3234</TotalTime>
  <Words>657</Words>
  <Application>Microsoft Office PowerPoint</Application>
  <PresentationFormat>On-screen Show (4:3)</PresentationFormat>
  <Paragraphs>140</Paragraphs>
  <Slides>27</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Default Design</vt:lpstr>
      <vt:lpstr>Photo Editor Photo</vt:lpstr>
      <vt:lpstr>NMO  Environmental Enforcement</vt:lpstr>
      <vt:lpstr>UK Enforcement</vt:lpstr>
      <vt:lpstr>Macrory Review</vt:lpstr>
      <vt:lpstr>Hampton Principles (1)</vt:lpstr>
      <vt:lpstr>Hampton Principles (2)</vt:lpstr>
      <vt:lpstr>PACE Police and Criminal Evidence</vt:lpstr>
      <vt:lpstr>NMO Enforcement Policy</vt:lpstr>
      <vt:lpstr>Slide 8</vt:lpstr>
      <vt:lpstr>Proportionate Enforcement Action</vt:lpstr>
      <vt:lpstr>Sanctions</vt:lpstr>
      <vt:lpstr>Proportionate Actions</vt:lpstr>
      <vt:lpstr>Slide 12</vt:lpstr>
      <vt:lpstr>Recovery of Costs</vt:lpstr>
      <vt:lpstr>Recovery of Costs</vt:lpstr>
      <vt:lpstr>Slide 15</vt:lpstr>
      <vt:lpstr>Recast Practical Considerations</vt:lpstr>
      <vt:lpstr>Technical Documentation</vt:lpstr>
      <vt:lpstr>Technical Documentation</vt:lpstr>
      <vt:lpstr>Slide 19</vt:lpstr>
      <vt:lpstr>Environmental Objective</vt:lpstr>
      <vt:lpstr>Energy Labelling Framework  Energy Related Products Framework</vt:lpstr>
      <vt:lpstr>Slide 22</vt:lpstr>
      <vt:lpstr>Slide 23</vt:lpstr>
      <vt:lpstr>Slide 24</vt:lpstr>
      <vt:lpstr>Slide 25</vt:lpstr>
      <vt:lpstr>July 20 2011</vt:lpstr>
      <vt:lpstr>Working with Industry to Ensure UK Compliance</vt:lpstr>
    </vt:vector>
  </TitlesOfParts>
  <Company>nwml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CRIS</dc:creator>
  <cp:lastModifiedBy>Robert Straetz</cp:lastModifiedBy>
  <cp:revision>141</cp:revision>
  <dcterms:created xsi:type="dcterms:W3CDTF">2005-06-02T13:11:07Z</dcterms:created>
  <dcterms:modified xsi:type="dcterms:W3CDTF">2011-04-20T12:45:01Z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1550a03f-d1c2-4ac8-a97a-17b5420a88d2</vt:lpwstr>
  </property>
</Properties>
</file>