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sldIdLst>
    <p:sldId id="347" r:id="rId2"/>
    <p:sldId id="345" r:id="rId3"/>
    <p:sldId id="335" r:id="rId4"/>
    <p:sldId id="483" r:id="rId5"/>
    <p:sldId id="489" r:id="rId6"/>
    <p:sldId id="490" r:id="rId7"/>
    <p:sldId id="468" r:id="rId8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eard" initials="AB" lastIdx="7" clrIdx="0"/>
  <p:cmAuthor id="2" name="Marty Fahey" initials="MF" lastIdx="33" clrIdx="1"/>
  <p:cmAuthor id="3" name="Dan P Beard" initials="DPB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2D6C"/>
    <a:srgbClr val="5F5D60"/>
    <a:srgbClr val="7C7A7E"/>
    <a:srgbClr val="B1CEED"/>
    <a:srgbClr val="B7D2E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60" d="100"/>
          <a:sy n="60" d="100"/>
        </p:scale>
        <p:origin x="91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AB3F764-D80B-42D1-81FC-304BEE41E59A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D349B4FF-156F-4E67-9799-F82D4D41A4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9B4FF-156F-4E67-9799-F82D4D41A47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45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9B4FF-156F-4E67-9799-F82D4D41A47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9B4FF-156F-4E67-9799-F82D4D41A47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5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9B4FF-156F-4E67-9799-F82D4D41A47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0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9B4FF-156F-4E67-9799-F82D4D41A47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0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8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81635"/>
            <a:ext cx="2628900" cy="519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81635"/>
            <a:ext cx="7734300" cy="51953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096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8727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2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7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3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00953"/>
            <a:ext cx="10515600" cy="7897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0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7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0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1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474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85968"/>
            <a:ext cx="10515600" cy="804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125602" y="-118626"/>
            <a:ext cx="9734204" cy="599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628358" y="203235"/>
            <a:ext cx="1355528" cy="370652"/>
          </a:xfrm>
          <a:prstGeom prst="rect">
            <a:avLst/>
          </a:prstGeom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</a:lstStyle>
          <a:p>
            <a:r>
              <a:rPr lang="en-US"/>
              <a:t>©Vanu, Inc. 2019, Proprietary &amp; Confidential    Page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7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.xml"/><Relationship Id="rId7" Type="http://schemas.openxmlformats.org/officeDocument/2006/relationships/image" Target="../media/image6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24350main_11_full.jpg (1880Ã1410)">
            <a:extLst>
              <a:ext uri="{FF2B5EF4-FFF2-40B4-BE49-F238E27FC236}">
                <a16:creationId xmlns:a16="http://schemas.microsoft.com/office/drawing/2014/main" id="{188D9776-4418-4117-B23F-ABA7382152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48845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A4721B-F59F-4D5A-9B0A-24C9D0D48F8C}"/>
              </a:ext>
            </a:extLst>
          </p:cNvPr>
          <p:cNvSpPr txBox="1"/>
          <p:nvPr/>
        </p:nvSpPr>
        <p:spPr>
          <a:xfrm>
            <a:off x="2209038" y="2372868"/>
            <a:ext cx="8093964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Lato Black"/>
                <a:cs typeface="Lato Black"/>
              </a:rPr>
              <a:t>Vanu</a:t>
            </a:r>
          </a:p>
          <a:p>
            <a:pPr algn="ctr"/>
            <a:endParaRPr lang="en-US" sz="1100" b="1" dirty="0">
              <a:solidFill>
                <a:schemeClr val="bg1"/>
              </a:solidFill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Lato Regular"/>
                <a:cs typeface="Lato Regular"/>
              </a:rPr>
              <a:t>The Leader in Off-Grid Network Solutions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953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ACF876A-C2D0-45B7-9F4D-ADEBE70A8B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alphaModFix amt="71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1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 w="9525"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C32793-551E-4E79-9C39-F7AE9373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316" y="1151146"/>
            <a:ext cx="11197119" cy="804720"/>
          </a:xfrm>
        </p:spPr>
        <p:txBody>
          <a:bodyPr>
            <a:noAutofit/>
          </a:bodyPr>
          <a:lstStyle/>
          <a:p>
            <a:r>
              <a:rPr lang="en-US" sz="3000" b="0" dirty="0">
                <a:latin typeface="Lato Black"/>
                <a:cs typeface="Lato Black"/>
              </a:rPr>
              <a:t>Vanu Enables Mobile Operators to Profit In Off-Grid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CEE68-5F13-4F61-B2CD-339A6A46E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837" y="2197924"/>
            <a:ext cx="9336326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200" b="1" i="1" dirty="0">
                <a:solidFill>
                  <a:srgbClr val="FFFF00"/>
                </a:solidFill>
                <a:latin typeface="Lato Regular"/>
                <a:cs typeface="Lato Regular"/>
              </a:rPr>
              <a:t>1.2 billion people lack connectivity, 3.5 billion lack Internet</a:t>
            </a:r>
            <a:endParaRPr lang="en-US" sz="2200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200" b="1" i="1" dirty="0">
                <a:solidFill>
                  <a:srgbClr val="FFFF00"/>
                </a:solidFill>
                <a:latin typeface="Lato Regular"/>
                <a:cs typeface="Lato Regular"/>
              </a:rPr>
              <a:t>Off-Grid markets: </a:t>
            </a:r>
            <a:r>
              <a:rPr lang="en-US" sz="2200" dirty="0">
                <a:solidFill>
                  <a:schemeClr val="bg1"/>
                </a:solidFill>
                <a:latin typeface="Lato Regular"/>
                <a:cs typeface="Lato Regular"/>
              </a:rPr>
              <a:t>unique category that requires special solutions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200" b="1" i="1" dirty="0" err="1">
                <a:solidFill>
                  <a:srgbClr val="FFFF00"/>
                </a:solidFill>
                <a:latin typeface="Lato Regular"/>
                <a:cs typeface="Lato Regular"/>
              </a:rPr>
              <a:t>Vanu’s</a:t>
            </a:r>
            <a:r>
              <a:rPr lang="en-US" sz="2200" b="1" i="1" dirty="0">
                <a:solidFill>
                  <a:srgbClr val="FFFF00"/>
                </a:solidFill>
                <a:latin typeface="Lato Regular"/>
                <a:cs typeface="Lato Regular"/>
              </a:rPr>
              <a:t> innovations solve these problems:</a:t>
            </a:r>
            <a:r>
              <a:rPr lang="en-US" sz="2200" b="1" dirty="0">
                <a:solidFill>
                  <a:srgbClr val="432D6C"/>
                </a:solidFill>
                <a:latin typeface="Lato Regular"/>
                <a:cs typeface="Lato Regular"/>
              </a:rPr>
              <a:t>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200" b="1" dirty="0">
              <a:solidFill>
                <a:srgbClr val="432D6C"/>
              </a:solidFill>
              <a:latin typeface="Lato Regular"/>
              <a:cs typeface="Lato Regular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22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2200" b="1" dirty="0">
                <a:latin typeface="Lato Regular"/>
                <a:cs typeface="Lato Regular"/>
              </a:rPr>
              <a:t>We provide equipment, tools and services that enable MNOs to profitably serve Off-Grid markets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742BD-267D-454F-A2AC-B7538858B3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599" y="6377049"/>
            <a:ext cx="4487883" cy="344426"/>
          </a:xfrm>
        </p:spPr>
        <p:txBody>
          <a:bodyPr/>
          <a:lstStyle/>
          <a:p>
            <a:r>
              <a:rPr lang="en-US" dirty="0"/>
              <a:t>©Vanu, Inc. 2021, Proprietary &amp; Confidential    Page </a:t>
            </a:r>
            <a:fld id="{2A317053-5CD3-479B-AE95-46A66B33CC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8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4028-D3CC-46FA-BA6D-EF2F3A51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>
                <a:solidFill>
                  <a:schemeClr val="bg1"/>
                </a:solidFill>
                <a:latin typeface="Lato Black"/>
                <a:cs typeface="Lato Black"/>
              </a:rPr>
              <a:t>Why Are Off-Grid Networks a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8F6C9-CB87-44AA-998D-6C5E10F2E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b="1" i="1" dirty="0">
                <a:solidFill>
                  <a:srgbClr val="432D6C"/>
                </a:solidFill>
                <a:latin typeface="Lato Regular"/>
                <a:cs typeface="Lato Regular"/>
              </a:rPr>
              <a:t>Off-Grid Revenue is Lower</a:t>
            </a:r>
          </a:p>
          <a:p>
            <a:pPr lvl="1"/>
            <a:r>
              <a:rPr lang="en-US" sz="2200" dirty="0">
                <a:solidFill>
                  <a:srgbClr val="7C7A7E"/>
                </a:solidFill>
                <a:latin typeface="Lato Regular"/>
                <a:cs typeface="Lato Regular"/>
              </a:rPr>
              <a:t>Sparse population, compounded by difficult terrain</a:t>
            </a:r>
          </a:p>
          <a:p>
            <a:pPr lvl="1"/>
            <a:r>
              <a:rPr lang="en-US" sz="2200" dirty="0">
                <a:solidFill>
                  <a:srgbClr val="7C7A7E"/>
                </a:solidFill>
                <a:latin typeface="Lato Regular"/>
                <a:cs typeface="Lato Regular"/>
              </a:rPr>
              <a:t>Usually, lower discretionary income</a:t>
            </a:r>
          </a:p>
          <a:p>
            <a:pPr marL="0" indent="0">
              <a:buNone/>
            </a:pPr>
            <a:endParaRPr lang="en-US" sz="1000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400" b="1" i="1" dirty="0">
                <a:solidFill>
                  <a:srgbClr val="432D6C"/>
                </a:solidFill>
                <a:latin typeface="Lato Regular"/>
                <a:cs typeface="Lato Regular"/>
              </a:rPr>
              <a:t>Operating Expenses are Higher</a:t>
            </a:r>
          </a:p>
          <a:p>
            <a:pPr lvl="1"/>
            <a:r>
              <a:rPr lang="en-US" sz="2200" dirty="0">
                <a:solidFill>
                  <a:srgbClr val="7C7A7E"/>
                </a:solidFill>
                <a:latin typeface="Lato Regular"/>
                <a:cs typeface="Lato Regular"/>
              </a:rPr>
              <a:t>Power grid is unavailable or unreliable – high cost diesel</a:t>
            </a:r>
          </a:p>
          <a:p>
            <a:pPr lvl="1"/>
            <a:r>
              <a:rPr lang="en-US" sz="2200" dirty="0">
                <a:solidFill>
                  <a:srgbClr val="7C7A7E"/>
                </a:solidFill>
                <a:latin typeface="Lato Regular"/>
                <a:cs typeface="Lato Regular"/>
              </a:rPr>
              <a:t>Maintenance costs are high due to travel time, less skilled labor available</a:t>
            </a:r>
          </a:p>
          <a:p>
            <a:pPr lvl="1"/>
            <a:r>
              <a:rPr lang="en-US" sz="2200" dirty="0">
                <a:solidFill>
                  <a:srgbClr val="7C7A7E"/>
                </a:solidFill>
                <a:latin typeface="Lato Regular"/>
                <a:cs typeface="Lato Regular"/>
              </a:rPr>
              <a:t>Higher towers are more expensive</a:t>
            </a:r>
          </a:p>
          <a:p>
            <a:pPr marL="0" indent="0">
              <a:buNone/>
            </a:pPr>
            <a:endParaRPr lang="en-US" sz="1000" b="1" i="1" dirty="0">
              <a:solidFill>
                <a:srgbClr val="432D6C"/>
              </a:solidFill>
              <a:latin typeface="Lato Regular"/>
              <a:cs typeface="Lato Regular"/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432D6C"/>
                </a:solidFill>
                <a:latin typeface="Lato Regular"/>
                <a:cs typeface="Lato Regular"/>
              </a:rPr>
              <a:t>… But the Need is Urgent</a:t>
            </a:r>
          </a:p>
          <a:p>
            <a:pPr marL="0" indent="0">
              <a:buNone/>
            </a:pPr>
            <a:endParaRPr lang="en-US" sz="2600" dirty="0">
              <a:solidFill>
                <a:srgbClr val="7C7A7E"/>
              </a:solidFill>
              <a:latin typeface="Lato Regular"/>
              <a:cs typeface="Lato Regular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56A85E-861F-41FF-888E-1EED9EA6FE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chemeClr val="bg1"/>
                </a:solidFill>
              </a:rPr>
              <a:t>©Vanu, Inc. 2021, Proprietary &amp; Confidential    Page </a:t>
            </a:r>
            <a:fld id="{DC5187A3-B515-4515-AF47-B9AEEC461D23}" type="slidenum">
              <a:rPr lang="en-US" sz="120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654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A26BD37-8D6E-45A6-ADC1-B46E9D03A4F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501" imgH="502" progId="TCLayout.ActiveDocument.1">
                  <p:embed/>
                </p:oleObj>
              </mc:Choice>
              <mc:Fallback>
                <p:oleObj name="think-cell Slide" r:id="rId5" imgW="501" imgH="502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A26BD37-8D6E-45A6-ADC1-B46E9D03A4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DB61BF0-D927-4CAD-A2E0-B8A98AA333E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3200" dirty="0">
              <a:latin typeface="Lato Black"/>
              <a:ea typeface="+mj-ea"/>
              <a:sym typeface="Lato Black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FDB092-E9A5-418A-B1D0-843A7646B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>
                <a:latin typeface="Lato Black"/>
                <a:cs typeface="Lato Black"/>
              </a:rPr>
              <a:t>Conventional Solutions Don’t Work in Off-Grid Markets</a:t>
            </a:r>
            <a:endParaRPr lang="en-GB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F26E20-1B62-4886-9477-64F2249A8BF0}"/>
              </a:ext>
            </a:extLst>
          </p:cNvPr>
          <p:cNvSpPr txBox="1"/>
          <p:nvPr/>
        </p:nvSpPr>
        <p:spPr>
          <a:xfrm>
            <a:off x="726378" y="1215740"/>
            <a:ext cx="104321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5F5D60"/>
                </a:solidFill>
                <a:latin typeface="Lato Regular"/>
                <a:cs typeface="Lato Regular"/>
              </a:rPr>
              <a:t>Conventional solutions work well in urban markets, but the requirements of Off-Grid markets require different products, architectures and services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E4E764-430C-4F93-9EFC-9701C096092D}"/>
              </a:ext>
            </a:extLst>
          </p:cNvPr>
          <p:cNvGrpSpPr/>
          <p:nvPr/>
        </p:nvGrpSpPr>
        <p:grpSpPr>
          <a:xfrm>
            <a:off x="643045" y="2052062"/>
            <a:ext cx="10905909" cy="3490033"/>
            <a:chOff x="779395" y="2290187"/>
            <a:chExt cx="10905909" cy="34900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1AB033-AEEC-42D4-814D-D20067B67886}"/>
                </a:ext>
              </a:extLst>
            </p:cNvPr>
            <p:cNvSpPr txBox="1"/>
            <p:nvPr/>
          </p:nvSpPr>
          <p:spPr>
            <a:xfrm>
              <a:off x="4350122" y="2987096"/>
              <a:ext cx="16433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Urban Network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2E1F97D-6CCA-4BDD-B551-A72281FE69C9}"/>
                </a:ext>
              </a:extLst>
            </p:cNvPr>
            <p:cNvSpPr txBox="1"/>
            <p:nvPr/>
          </p:nvSpPr>
          <p:spPr>
            <a:xfrm>
              <a:off x="7928763" y="2987590"/>
              <a:ext cx="19559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Off-Grid Networks</a:t>
              </a:r>
            </a:p>
          </p:txBody>
        </p:sp>
        <p:pic>
          <p:nvPicPr>
            <p:cNvPr id="15362" name="Picture 2" descr="signal tower Icon 2183763">
              <a:extLst>
                <a:ext uri="{FF2B5EF4-FFF2-40B4-BE49-F238E27FC236}">
                  <a16:creationId xmlns:a16="http://schemas.microsoft.com/office/drawing/2014/main" id="{5BFB586B-864F-41B8-9F57-124F7F7786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7617" y="2373372"/>
              <a:ext cx="548411" cy="5484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364" name="Picture 4" descr="map navigation Icon 2183770">
              <a:extLst>
                <a:ext uri="{FF2B5EF4-FFF2-40B4-BE49-F238E27FC236}">
                  <a16:creationId xmlns:a16="http://schemas.microsoft.com/office/drawing/2014/main" id="{9C625493-5E71-420E-9600-1D475950B6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8699" y="2290187"/>
              <a:ext cx="698500" cy="698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A660F08-6908-40DB-BB0C-7B17603F5907}"/>
                </a:ext>
              </a:extLst>
            </p:cNvPr>
            <p:cNvCxnSpPr>
              <a:cxnSpLocks/>
            </p:cNvCxnSpPr>
            <p:nvPr/>
          </p:nvCxnSpPr>
          <p:spPr>
            <a:xfrm>
              <a:off x="6183086" y="3628571"/>
              <a:ext cx="1792514" cy="0"/>
            </a:xfrm>
            <a:prstGeom prst="line">
              <a:avLst/>
            </a:prstGeom>
            <a:ln w="19050">
              <a:solidFill>
                <a:srgbClr val="56408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1826F20-4FC3-4A3D-8880-AD432C660999}"/>
                </a:ext>
              </a:extLst>
            </p:cNvPr>
            <p:cNvSpPr txBox="1"/>
            <p:nvPr/>
          </p:nvSpPr>
          <p:spPr>
            <a:xfrm>
              <a:off x="8229895" y="3484637"/>
              <a:ext cx="22882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Power and Backhaul Efficiency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ABC3B8E-EDE8-486A-8968-77658CE09CE1}"/>
                </a:ext>
              </a:extLst>
            </p:cNvPr>
            <p:cNvSpPr txBox="1"/>
            <p:nvPr/>
          </p:nvSpPr>
          <p:spPr>
            <a:xfrm>
              <a:off x="8229895" y="3869051"/>
              <a:ext cx="15376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Localised Coverage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EABA38D-2C55-4320-86F4-2BC7929BE197}"/>
                </a:ext>
              </a:extLst>
            </p:cNvPr>
            <p:cNvSpPr txBox="1"/>
            <p:nvPr/>
          </p:nvSpPr>
          <p:spPr>
            <a:xfrm>
              <a:off x="8229895" y="4253465"/>
              <a:ext cx="28632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Minimal, capacity reduced to lower cost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576C4AD-FB06-47EF-A643-AC9F455684D2}"/>
                </a:ext>
              </a:extLst>
            </p:cNvPr>
            <p:cNvSpPr txBox="1"/>
            <p:nvPr/>
          </p:nvSpPr>
          <p:spPr>
            <a:xfrm>
              <a:off x="8229895" y="4637879"/>
              <a:ext cx="17283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Low Capex, Low </a:t>
              </a:r>
              <a:r>
                <a:rPr lang="en-GB" sz="1200" dirty="0" err="1"/>
                <a:t>Opex</a:t>
              </a:r>
              <a:endParaRPr lang="en-GB" sz="12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0DA1452-A34B-4079-A548-29D319D88D51}"/>
                </a:ext>
              </a:extLst>
            </p:cNvPr>
            <p:cNvSpPr txBox="1"/>
            <p:nvPr/>
          </p:nvSpPr>
          <p:spPr>
            <a:xfrm>
              <a:off x="8229895" y="5022293"/>
              <a:ext cx="2563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Easy to build, operate and manage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32C705E-686F-4EAE-B3E4-DF70D6FA3687}"/>
                </a:ext>
              </a:extLst>
            </p:cNvPr>
            <p:cNvSpPr txBox="1"/>
            <p:nvPr/>
          </p:nvSpPr>
          <p:spPr>
            <a:xfrm>
              <a:off x="8231201" y="5318555"/>
              <a:ext cx="34541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Power grid is unavailable or unreliable – high cost diesel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CFE6E0A-9580-4C59-8BF0-3E74D20BD7EC}"/>
                </a:ext>
              </a:extLst>
            </p:cNvPr>
            <p:cNvSpPr txBox="1"/>
            <p:nvPr/>
          </p:nvSpPr>
          <p:spPr>
            <a:xfrm>
              <a:off x="4497375" y="3484637"/>
              <a:ext cx="14450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Spectral Efficiency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16497CD-5FD4-4BBA-AE45-3C5617241378}"/>
                </a:ext>
              </a:extLst>
            </p:cNvPr>
            <p:cNvSpPr txBox="1"/>
            <p:nvPr/>
          </p:nvSpPr>
          <p:spPr>
            <a:xfrm>
              <a:off x="4276609" y="3869051"/>
              <a:ext cx="16658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Contiguous Coverage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3BC0440-52C5-4A9D-86B1-BFCBFEE4B7B1}"/>
                </a:ext>
              </a:extLst>
            </p:cNvPr>
            <p:cNvSpPr txBox="1"/>
            <p:nvPr/>
          </p:nvSpPr>
          <p:spPr>
            <a:xfrm>
              <a:off x="3746015" y="4253465"/>
              <a:ext cx="21964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Maximize simultaneous users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B9631CA-067B-4919-AABA-BEA8408254D9}"/>
                </a:ext>
              </a:extLst>
            </p:cNvPr>
            <p:cNvSpPr txBox="1"/>
            <p:nvPr/>
          </p:nvSpPr>
          <p:spPr>
            <a:xfrm>
              <a:off x="3661056" y="4637879"/>
              <a:ext cx="2281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Justified high capex, high </a:t>
              </a:r>
              <a:r>
                <a:rPr lang="en-GB" sz="1200" dirty="0" err="1"/>
                <a:t>opex</a:t>
              </a:r>
              <a:endParaRPr lang="en-GB" sz="120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2897BAF-96DD-4E03-A348-4B80B1173CD1}"/>
                </a:ext>
              </a:extLst>
            </p:cNvPr>
            <p:cNvSpPr txBox="1"/>
            <p:nvPr/>
          </p:nvSpPr>
          <p:spPr>
            <a:xfrm>
              <a:off x="4481794" y="5022293"/>
              <a:ext cx="14606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Highly skilled </a:t>
              </a:r>
              <a:r>
                <a:rPr lang="en-GB" sz="1200" dirty="0" err="1"/>
                <a:t>labor</a:t>
              </a:r>
              <a:endParaRPr lang="en-GB" sz="12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C6E6B30-0B73-4613-9805-C312FDF54311}"/>
                </a:ext>
              </a:extLst>
            </p:cNvPr>
            <p:cNvSpPr txBox="1"/>
            <p:nvPr/>
          </p:nvSpPr>
          <p:spPr>
            <a:xfrm>
              <a:off x="4565150" y="5385376"/>
              <a:ext cx="13773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Accessible power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9AAB4F9-6F16-45D9-8832-981A6B6E04C6}"/>
                </a:ext>
              </a:extLst>
            </p:cNvPr>
            <p:cNvCxnSpPr>
              <a:cxnSpLocks/>
            </p:cNvCxnSpPr>
            <p:nvPr/>
          </p:nvCxnSpPr>
          <p:spPr>
            <a:xfrm>
              <a:off x="6183086" y="4013200"/>
              <a:ext cx="1792514" cy="0"/>
            </a:xfrm>
            <a:prstGeom prst="line">
              <a:avLst/>
            </a:prstGeom>
            <a:ln w="19050">
              <a:solidFill>
                <a:srgbClr val="56408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5D147C3-63BE-4BD9-AE08-E3BF2E7A7558}"/>
                </a:ext>
              </a:extLst>
            </p:cNvPr>
            <p:cNvCxnSpPr>
              <a:cxnSpLocks/>
            </p:cNvCxnSpPr>
            <p:nvPr/>
          </p:nvCxnSpPr>
          <p:spPr>
            <a:xfrm>
              <a:off x="6183086" y="4397829"/>
              <a:ext cx="1792514" cy="0"/>
            </a:xfrm>
            <a:prstGeom prst="line">
              <a:avLst/>
            </a:prstGeom>
            <a:ln w="19050">
              <a:solidFill>
                <a:srgbClr val="56408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63A2924-4634-477C-AB2E-FC825D82BB6B}"/>
                </a:ext>
              </a:extLst>
            </p:cNvPr>
            <p:cNvCxnSpPr>
              <a:cxnSpLocks/>
            </p:cNvCxnSpPr>
            <p:nvPr/>
          </p:nvCxnSpPr>
          <p:spPr>
            <a:xfrm>
              <a:off x="6183086" y="4782458"/>
              <a:ext cx="1792514" cy="0"/>
            </a:xfrm>
            <a:prstGeom prst="line">
              <a:avLst/>
            </a:prstGeom>
            <a:ln w="19050">
              <a:solidFill>
                <a:srgbClr val="56408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182BF20-EEAC-4DEC-98CF-F4FF96C0330D}"/>
                </a:ext>
              </a:extLst>
            </p:cNvPr>
            <p:cNvCxnSpPr>
              <a:cxnSpLocks/>
            </p:cNvCxnSpPr>
            <p:nvPr/>
          </p:nvCxnSpPr>
          <p:spPr>
            <a:xfrm>
              <a:off x="6183086" y="5167087"/>
              <a:ext cx="1792514" cy="0"/>
            </a:xfrm>
            <a:prstGeom prst="line">
              <a:avLst/>
            </a:prstGeom>
            <a:ln w="19050">
              <a:solidFill>
                <a:srgbClr val="56408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B9B0141-0F1F-4998-B2CA-54ED47702643}"/>
                </a:ext>
              </a:extLst>
            </p:cNvPr>
            <p:cNvCxnSpPr>
              <a:cxnSpLocks/>
            </p:cNvCxnSpPr>
            <p:nvPr/>
          </p:nvCxnSpPr>
          <p:spPr>
            <a:xfrm>
              <a:off x="6183086" y="5551716"/>
              <a:ext cx="1792514" cy="0"/>
            </a:xfrm>
            <a:prstGeom prst="line">
              <a:avLst/>
            </a:prstGeom>
            <a:ln w="19050">
              <a:solidFill>
                <a:srgbClr val="56408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8A19FB5-5BE9-483C-9272-775629B8E6DF}"/>
                </a:ext>
              </a:extLst>
            </p:cNvPr>
            <p:cNvSpPr txBox="1"/>
            <p:nvPr/>
          </p:nvSpPr>
          <p:spPr>
            <a:xfrm>
              <a:off x="779395" y="3474682"/>
              <a:ext cx="19243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i="1" dirty="0"/>
                <a:t>Efficiency requirements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4B1139C-73BD-4173-B915-C5C5051FB43F}"/>
                </a:ext>
              </a:extLst>
            </p:cNvPr>
            <p:cNvSpPr txBox="1"/>
            <p:nvPr/>
          </p:nvSpPr>
          <p:spPr>
            <a:xfrm>
              <a:off x="779395" y="3860755"/>
              <a:ext cx="18998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i="1" dirty="0"/>
                <a:t>Coverage requirements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B4B248F-2C2F-4D04-A9A2-E1AD61A65B4B}"/>
                </a:ext>
              </a:extLst>
            </p:cNvPr>
            <p:cNvSpPr txBox="1"/>
            <p:nvPr/>
          </p:nvSpPr>
          <p:spPr>
            <a:xfrm>
              <a:off x="779395" y="4246828"/>
              <a:ext cx="18405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i="1" dirty="0"/>
                <a:t>Capacity requirements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3886A2-670B-4CA6-8C1C-D4F5201EDB53}"/>
                </a:ext>
              </a:extLst>
            </p:cNvPr>
            <p:cNvSpPr txBox="1"/>
            <p:nvPr/>
          </p:nvSpPr>
          <p:spPr>
            <a:xfrm>
              <a:off x="779395" y="4632901"/>
              <a:ext cx="18678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i="1" dirty="0"/>
                <a:t>Investment constraints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C2161D9-9671-43F0-A696-00B9ED26A551}"/>
                </a:ext>
              </a:extLst>
            </p:cNvPr>
            <p:cNvSpPr txBox="1"/>
            <p:nvPr/>
          </p:nvSpPr>
          <p:spPr>
            <a:xfrm>
              <a:off x="779395" y="5018974"/>
              <a:ext cx="24753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i="1" dirty="0"/>
                <a:t>Maintenance skills requirement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C3476D4-4915-4E3F-9C40-B52A98E341E6}"/>
                </a:ext>
              </a:extLst>
            </p:cNvPr>
            <p:cNvSpPr txBox="1"/>
            <p:nvPr/>
          </p:nvSpPr>
          <p:spPr>
            <a:xfrm>
              <a:off x="779395" y="5385377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i="1" dirty="0"/>
                <a:t>Power availability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83D15B3-483A-45C3-B343-6F9E8FD0E280}"/>
                </a:ext>
              </a:extLst>
            </p:cNvPr>
            <p:cNvCxnSpPr>
              <a:cxnSpLocks/>
            </p:cNvCxnSpPr>
            <p:nvPr/>
          </p:nvCxnSpPr>
          <p:spPr>
            <a:xfrm>
              <a:off x="823684" y="3391457"/>
              <a:ext cx="103632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9133E8A-0428-4AA5-A37A-383C0B00E998}"/>
                </a:ext>
              </a:extLst>
            </p:cNvPr>
            <p:cNvCxnSpPr>
              <a:cxnSpLocks/>
            </p:cNvCxnSpPr>
            <p:nvPr/>
          </p:nvCxnSpPr>
          <p:spPr>
            <a:xfrm>
              <a:off x="823684" y="3782262"/>
              <a:ext cx="103632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29CC8F3-F716-44A7-AA81-7B945FF7D9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3684" y="4136309"/>
              <a:ext cx="10363200" cy="36759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1A658A9-8D6B-400E-B9D7-82691FB1FBB4}"/>
                </a:ext>
              </a:extLst>
            </p:cNvPr>
            <p:cNvCxnSpPr>
              <a:cxnSpLocks/>
            </p:cNvCxnSpPr>
            <p:nvPr/>
          </p:nvCxnSpPr>
          <p:spPr>
            <a:xfrm>
              <a:off x="823684" y="4563872"/>
              <a:ext cx="103632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E8F81C1-B3F5-42C8-A40B-D3F6360E9A7D}"/>
                </a:ext>
              </a:extLst>
            </p:cNvPr>
            <p:cNvCxnSpPr>
              <a:cxnSpLocks/>
            </p:cNvCxnSpPr>
            <p:nvPr/>
          </p:nvCxnSpPr>
          <p:spPr>
            <a:xfrm>
              <a:off x="823684" y="4954677"/>
              <a:ext cx="103632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6579D0C-195F-40DB-959E-076948BDE169}"/>
                </a:ext>
              </a:extLst>
            </p:cNvPr>
            <p:cNvCxnSpPr>
              <a:cxnSpLocks/>
            </p:cNvCxnSpPr>
            <p:nvPr/>
          </p:nvCxnSpPr>
          <p:spPr>
            <a:xfrm>
              <a:off x="823684" y="5345482"/>
              <a:ext cx="103632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1BA322E-A03F-466A-B96A-02903102C62D}"/>
                </a:ext>
              </a:extLst>
            </p:cNvPr>
            <p:cNvCxnSpPr>
              <a:cxnSpLocks/>
            </p:cNvCxnSpPr>
            <p:nvPr/>
          </p:nvCxnSpPr>
          <p:spPr>
            <a:xfrm>
              <a:off x="823684" y="5736287"/>
              <a:ext cx="103632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Footer Placeholder 3">
            <a:extLst>
              <a:ext uri="{FF2B5EF4-FFF2-40B4-BE49-F238E27FC236}">
                <a16:creationId xmlns:a16="http://schemas.microsoft.com/office/drawing/2014/main" id="{E5E3DD97-DB44-4E69-848A-E37D16A40716}"/>
              </a:ext>
            </a:extLst>
          </p:cNvPr>
          <p:cNvSpPr txBox="1">
            <a:spLocks/>
          </p:cNvSpPr>
          <p:nvPr/>
        </p:nvSpPr>
        <p:spPr>
          <a:xfrm>
            <a:off x="4038600" y="6356350"/>
            <a:ext cx="4606636" cy="3602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©</a:t>
            </a:r>
            <a:r>
              <a:rPr lang="en-US" sz="1400" i="1" dirty="0"/>
              <a:t>Vanu, Inc. 2021, Proprietary &amp; Confidential    Page </a:t>
            </a:r>
            <a:fld id="{A1FDE842-5409-45CA-B945-E6197C01CD6D}" type="slidenum">
              <a:rPr lang="en-US" sz="1400" i="1" smtClean="0"/>
              <a:pPr/>
              <a:t>4</a:t>
            </a:fld>
            <a:r>
              <a:rPr lang="en-US" sz="1400" i="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7B4735-BA8A-47CC-944F-12C31B096F97}"/>
              </a:ext>
            </a:extLst>
          </p:cNvPr>
          <p:cNvSpPr txBox="1"/>
          <p:nvPr/>
        </p:nvSpPr>
        <p:spPr>
          <a:xfrm>
            <a:off x="823685" y="5698170"/>
            <a:ext cx="1095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432D6C"/>
                </a:solidFill>
                <a:latin typeface="Lato Black"/>
              </a:rPr>
              <a:t>Even with a great technical solution, MNOs have trouble investing in off-grid markets</a:t>
            </a:r>
          </a:p>
        </p:txBody>
      </p:sp>
    </p:spTree>
    <p:extLst>
      <p:ext uri="{BB962C8B-B14F-4D97-AF65-F5344CB8AC3E}">
        <p14:creationId xmlns:p14="http://schemas.microsoft.com/office/powerpoint/2010/main" val="83807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0D50-D4FD-4F47-9ECF-FEFC8FEB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79" y="734594"/>
            <a:ext cx="11483439" cy="804720"/>
          </a:xfrm>
        </p:spPr>
        <p:txBody>
          <a:bodyPr>
            <a:normAutofit/>
          </a:bodyPr>
          <a:lstStyle/>
          <a:p>
            <a:r>
              <a:rPr lang="en-US" b="0" dirty="0">
                <a:latin typeface="Lato Black"/>
                <a:cs typeface="Lato Black"/>
              </a:rPr>
              <a:t>Off-Grid Go-To-Market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8E6B1-D355-4181-BE42-28C3C2301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53078"/>
            <a:ext cx="10515600" cy="48833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MNOs are, rightly, focused on urban markets:  </a:t>
            </a:r>
          </a:p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	</a:t>
            </a: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Their best customers reside in or near urban market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	Most of their revenue comes from urban sites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	Underinvestment in urban markets will allow competitors to benefit</a:t>
            </a:r>
          </a:p>
          <a:p>
            <a:pPr marL="0" indent="0">
              <a:buNone/>
            </a:pPr>
            <a:endParaRPr lang="en-US" sz="1200" dirty="0">
              <a:solidFill>
                <a:srgbClr val="5F5D60"/>
              </a:solidFill>
              <a:latin typeface="Lato Regular"/>
              <a:cs typeface="Lato Regular"/>
            </a:endParaRPr>
          </a:p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MNO processes and values reflect urban market orientation</a:t>
            </a:r>
          </a:p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	</a:t>
            </a: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Processes, how to build and operate sites, are expensive and hard to change</a:t>
            </a:r>
          </a:p>
          <a:p>
            <a:pPr lvl="3"/>
            <a:r>
              <a:rPr lang="en-US" sz="1700" dirty="0">
                <a:solidFill>
                  <a:srgbClr val="5F5D60"/>
                </a:solidFill>
                <a:latin typeface="Lato Regular"/>
                <a:cs typeface="Lato Regular"/>
              </a:rPr>
              <a:t>MNOs outsource towers, backhaul … even operations</a:t>
            </a:r>
          </a:p>
          <a:p>
            <a:pPr lvl="3"/>
            <a:r>
              <a:rPr lang="en-US" sz="1700" dirty="0">
                <a:solidFill>
                  <a:srgbClr val="5F5D60"/>
                </a:solidFill>
                <a:latin typeface="Lato Regular"/>
                <a:cs typeface="Lato Regular"/>
              </a:rPr>
              <a:t>rarely have internal capability to modify these processes to adopt new approach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	MNO values reflect processes and limit ability to capture ROI from rural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	… as a result, Off-Grid markets rarely receive investment</a:t>
            </a:r>
          </a:p>
          <a:p>
            <a:pPr marL="0" indent="0">
              <a:buNone/>
            </a:pPr>
            <a:endParaRPr lang="en-US" sz="1200" dirty="0">
              <a:solidFill>
                <a:srgbClr val="5F5D60"/>
              </a:solidFill>
              <a:latin typeface="Lato Regular"/>
              <a:cs typeface="Lato Regular"/>
            </a:endParaRPr>
          </a:p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Revenue- or Margin-share GTM enables MNOs to profit from off-grid service</a:t>
            </a:r>
          </a:p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	</a:t>
            </a: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Increases MNO subscribers, revenue and profit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	No capital allocation required by MNO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FF9C0-35D8-4BA4-B1E5-3318EC7937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606636" cy="360215"/>
          </a:xfrm>
        </p:spPr>
        <p:txBody>
          <a:bodyPr/>
          <a:lstStyle/>
          <a:p>
            <a:r>
              <a:rPr lang="en-US" dirty="0"/>
              <a:t>©Vanu, Inc. 2021, Proprietary &amp; Confidential    Page </a:t>
            </a:r>
            <a:fld id="{A1FDE842-5409-45CA-B945-E6197C01CD6D}" type="slidenum">
              <a:rPr lang="en-US" smtClean="0"/>
              <a:t>5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527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0D50-D4FD-4F47-9ECF-FEFC8FEB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79" y="734594"/>
            <a:ext cx="11483439" cy="804720"/>
          </a:xfrm>
        </p:spPr>
        <p:txBody>
          <a:bodyPr>
            <a:normAutofit fontScale="90000"/>
          </a:bodyPr>
          <a:lstStyle/>
          <a:p>
            <a:r>
              <a:rPr lang="en-US" b="0" dirty="0">
                <a:latin typeface="Lato Black"/>
                <a:cs typeface="Lato Black"/>
              </a:rPr>
              <a:t>Key Policy and Regulatory Takeaways for Off-Grid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8E6B1-D355-4181-BE42-28C3C2301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53078"/>
            <a:ext cx="10515600" cy="48833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Terrestrial mobiles are the best channel to reach billions of people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5F5D60"/>
                </a:solidFill>
                <a:latin typeface="Lato Regular"/>
                <a:cs typeface="Lato Regular"/>
              </a:rPr>
              <a:t>Mobile device economics and installed base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5F5D60"/>
                </a:solidFill>
                <a:latin typeface="Lato Regular"/>
                <a:cs typeface="Lato Regular"/>
              </a:rPr>
              <a:t>Metcalfe’s law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5F5D60"/>
                </a:solidFill>
                <a:latin typeface="Lato Regular"/>
                <a:cs typeface="Lato Regular"/>
              </a:rPr>
              <a:t>User familiarity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5F5D60"/>
                </a:solidFill>
                <a:latin typeface="Lato Regular"/>
                <a:cs typeface="Lato Regular"/>
              </a:rPr>
              <a:t>Distribution channels</a:t>
            </a:r>
          </a:p>
          <a:p>
            <a:pPr marL="0" indent="0">
              <a:buNone/>
            </a:pPr>
            <a:endParaRPr lang="en-US" sz="1200" dirty="0">
              <a:solidFill>
                <a:srgbClr val="5F5D60"/>
              </a:solidFill>
              <a:latin typeface="Lato Regular"/>
              <a:cs typeface="Lato Regular"/>
            </a:endParaRPr>
          </a:p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Regulatory framework favors collaboration with existing mobile network operators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5F5D60"/>
                </a:solidFill>
                <a:latin typeface="Lato Regular"/>
                <a:cs typeface="Lato Regular"/>
              </a:rPr>
              <a:t>Existing ecosystem provides templates for needed revenue share relationships</a:t>
            </a:r>
          </a:p>
          <a:p>
            <a:pPr lvl="2"/>
            <a:r>
              <a:rPr lang="en-US" sz="1900" dirty="0">
                <a:solidFill>
                  <a:srgbClr val="5F5D60"/>
                </a:solidFill>
                <a:latin typeface="Lato Regular"/>
                <a:cs typeface="Lato Regular"/>
              </a:rPr>
              <a:t>Tower/Passive elements provided by third parties</a:t>
            </a:r>
          </a:p>
          <a:p>
            <a:pPr lvl="2"/>
            <a:r>
              <a:rPr lang="en-US" sz="1900" dirty="0">
                <a:solidFill>
                  <a:srgbClr val="5F5D60"/>
                </a:solidFill>
                <a:latin typeface="Lato Regular"/>
                <a:cs typeface="Lato Regular"/>
              </a:rPr>
              <a:t>Managed Services - network operated by third parties</a:t>
            </a:r>
          </a:p>
          <a:p>
            <a:pPr lvl="2"/>
            <a:r>
              <a:rPr lang="en-US" sz="1900" dirty="0">
                <a:solidFill>
                  <a:srgbClr val="5F5D60"/>
                </a:solidFill>
                <a:latin typeface="Lato Regular"/>
                <a:cs typeface="Lato Regular"/>
              </a:rPr>
              <a:t>Network sharing/roaming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5F5D60"/>
                </a:solidFill>
                <a:latin typeface="Lato Regular"/>
                <a:cs typeface="Lato Regular"/>
              </a:rPr>
              <a:t>Spectrum licensing - smaller geographic areas lead to consolidation, not rural operators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5F5D60"/>
                </a:solidFill>
                <a:latin typeface="Lato Regular"/>
                <a:cs typeface="Lato Regular"/>
              </a:rPr>
              <a:t>	</a:t>
            </a:r>
            <a:endParaRPr lang="en-US" sz="1200" dirty="0">
              <a:solidFill>
                <a:srgbClr val="5F5D60"/>
              </a:solidFill>
              <a:latin typeface="Lato Regular"/>
              <a:cs typeface="Lato Regular"/>
            </a:endParaRPr>
          </a:p>
          <a:p>
            <a:pPr marL="0" indent="0">
              <a:buNone/>
            </a:pPr>
            <a:r>
              <a:rPr lang="en-US" sz="2600" b="1" i="1" dirty="0">
                <a:solidFill>
                  <a:srgbClr val="432D6C"/>
                </a:solidFill>
                <a:latin typeface="Lato Regular"/>
                <a:cs typeface="Lato Regular"/>
              </a:rPr>
              <a:t>Solution that addresses both technical and business model challenges is essential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5F5D60"/>
                </a:solidFill>
                <a:latin typeface="Lato Regular"/>
                <a:cs typeface="Lato Regular"/>
              </a:rPr>
              <a:t>USF subsidies frequently fail to deliver sustained solution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5F5D60"/>
                </a:solidFill>
                <a:latin typeface="Lato Regular"/>
                <a:cs typeface="Lato Regular"/>
              </a:rPr>
              <a:t>MNO capital allocation is rational – it serves the largest number of people with greatest efficiency … but </a:t>
            </a:r>
            <a:r>
              <a:rPr lang="en-US" sz="1800">
                <a:solidFill>
                  <a:srgbClr val="5F5D60"/>
                </a:solidFill>
                <a:latin typeface="Lato Regular"/>
                <a:cs typeface="Lato Regular"/>
              </a:rPr>
              <a:t>it cannot </a:t>
            </a:r>
            <a:r>
              <a:rPr lang="en-US" sz="1800" dirty="0">
                <a:solidFill>
                  <a:srgbClr val="5F5D60"/>
                </a:solidFill>
                <a:latin typeface="Lato Regular"/>
                <a:cs typeface="Lato Regular"/>
              </a:rPr>
              <a:t>serve rural/off-grid markets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FF9C0-35D8-4BA4-B1E5-3318EC7937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606636" cy="360215"/>
          </a:xfrm>
        </p:spPr>
        <p:txBody>
          <a:bodyPr/>
          <a:lstStyle/>
          <a:p>
            <a:r>
              <a:rPr lang="en-US" dirty="0"/>
              <a:t>©Vanu, Inc. 2021, Proprietary &amp; Confidential    Page </a:t>
            </a:r>
            <a:fld id="{A1FDE842-5409-45CA-B945-E6197C01CD6D}" type="slidenum">
              <a:rPr lang="en-US" smtClean="0"/>
              <a:t>6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3582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tree with a mountain in the background&#10;&#10;Description automatically generated">
            <a:extLst>
              <a:ext uri="{FF2B5EF4-FFF2-40B4-BE49-F238E27FC236}">
                <a16:creationId xmlns:a16="http://schemas.microsoft.com/office/drawing/2014/main" id="{0CA8590E-5E51-4763-8255-39A80F2B40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9525"/>
            <a:ext cx="12192000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EC6F6A-93DF-4303-8E92-63932839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chemeClr val="bg1"/>
                </a:solidFill>
                <a:latin typeface="Lato Black"/>
              </a:rPr>
              <a:t>Thank You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923F3-B9C4-43DF-838C-108BB621D7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©Vanu, Inc. 2021, Proprietary &amp; Confidential    </a:t>
            </a:r>
            <a:r>
              <a:rPr lang="en-US" dirty="0"/>
              <a:t>Page #</a:t>
            </a:r>
          </a:p>
        </p:txBody>
      </p:sp>
    </p:spTree>
    <p:extLst>
      <p:ext uri="{BB962C8B-B14F-4D97-AF65-F5344CB8AC3E}">
        <p14:creationId xmlns:p14="http://schemas.microsoft.com/office/powerpoint/2010/main" val="3775857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.N4LjQnfb3Y_4Mq4787MQ"/>
</p:tagLst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E859B0E3-F441-4B0D-B90B-4D4174748089}" vid="{7FA93EB9-874D-442B-9FB6-02EF641C10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8EBAC944-C1BB-4B9B-BE5D-B232DC3EB4AD}"/>
</file>

<file path=customXml/itemProps2.xml><?xml version="1.0" encoding="utf-8"?>
<ds:datastoreItem xmlns:ds="http://schemas.openxmlformats.org/officeDocument/2006/customXml" ds:itemID="{8374F3EE-8EF4-4CA1-A070-A4B1C9660732}"/>
</file>

<file path=customXml/itemProps3.xml><?xml version="1.0" encoding="utf-8"?>
<ds:datastoreItem xmlns:ds="http://schemas.openxmlformats.org/officeDocument/2006/customXml" ds:itemID="{DEEFF111-EB9F-4800-9649-E5F8F6B47F14}"/>
</file>

<file path=customXml/itemProps4.xml><?xml version="1.0" encoding="utf-8"?>
<ds:datastoreItem xmlns:ds="http://schemas.openxmlformats.org/officeDocument/2006/customXml" ds:itemID="{E76105B4-3163-4165-9C9F-D20BE095299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120099</TotalTime>
  <Words>565</Words>
  <Application>Microsoft Office PowerPoint</Application>
  <PresentationFormat>Widescreen</PresentationFormat>
  <Paragraphs>89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Lato Black</vt:lpstr>
      <vt:lpstr>Lato Regular</vt:lpstr>
      <vt:lpstr>Default Theme</vt:lpstr>
      <vt:lpstr>think-cell Slide</vt:lpstr>
      <vt:lpstr>PowerPoint Presentation</vt:lpstr>
      <vt:lpstr>Vanu Enables Mobile Operators to Profit In Off-Grid Markets</vt:lpstr>
      <vt:lpstr>Why Are Off-Grid Networks a Problem?</vt:lpstr>
      <vt:lpstr>Conventional Solutions Don’t Work in Off-Grid Markets</vt:lpstr>
      <vt:lpstr>Off-Grid Go-To-Market Strategy</vt:lpstr>
      <vt:lpstr>Key Policy and Regulatory Takeaways for Off-Grid Success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Beard</dc:creator>
  <cp:lastModifiedBy>Camille Ford</cp:lastModifiedBy>
  <cp:revision>226</cp:revision>
  <cp:lastPrinted>2019-04-22T14:11:51Z</cp:lastPrinted>
  <dcterms:created xsi:type="dcterms:W3CDTF">2019-04-19T14:51:01Z</dcterms:created>
  <dcterms:modified xsi:type="dcterms:W3CDTF">2021-01-22T14:20:56Z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5f138a90-1b11-4c3b-a3ee-e5a1469b3b43</vt:lpwstr>
  </property>
</Properties>
</file>