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3.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7772400" cy="100584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24" userDrawn="1">
          <p15:clr>
            <a:srgbClr val="A4A3A4"/>
          </p15:clr>
        </p15:guide>
        <p15:guide id="2" pos="192" userDrawn="1">
          <p15:clr>
            <a:srgbClr val="A4A3A4"/>
          </p15:clr>
        </p15:guide>
        <p15:guide id="3" pos="2928" userDrawn="1">
          <p15:clr>
            <a:srgbClr val="A4A3A4"/>
          </p15:clr>
        </p15:guide>
        <p15:guide id="4" orient="horz" pos="6192" userDrawn="1">
          <p15:clr>
            <a:srgbClr val="A4A3A4"/>
          </p15:clr>
        </p15:guide>
        <p15:guide id="5" pos="4704" userDrawn="1">
          <p15:clr>
            <a:srgbClr val="A4A3A4"/>
          </p15:clr>
        </p15:guide>
        <p15:guide id="6" orient="horz" pos="1392" userDrawn="1">
          <p15:clr>
            <a:srgbClr val="A4A3A4"/>
          </p15:clr>
        </p15:guide>
        <p15:guide id="7" pos="3024" userDrawn="1">
          <p15:clr>
            <a:srgbClr val="A4A3A4"/>
          </p15:clr>
        </p15:guide>
        <p15:guide id="8" pos="3120" userDrawn="1">
          <p15:clr>
            <a:srgbClr val="A4A3A4"/>
          </p15:clr>
        </p15:guide>
        <p15:guide id="9" orient="horz" pos="2640" userDrawn="1">
          <p15:clr>
            <a:srgbClr val="A4A3A4"/>
          </p15:clr>
        </p15:guide>
        <p15:guide id="10" orient="horz" pos="112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ttle, Alexandra (Contractor)" initials="LA(" lastIdx="7" clrIdx="0">
    <p:extLst>
      <p:ext uri="{19B8F6BF-5375-455C-9EA6-DF929625EA0E}">
        <p15:presenceInfo xmlns:p15="http://schemas.microsoft.com/office/powerpoint/2012/main" userId="S::alittle@ustda.gov::b9e62ed1-6506-4ace-8e6f-7d342555295b" providerId="AD"/>
      </p:ext>
    </p:extLst>
  </p:cmAuthor>
  <p:cmAuthor id="2" name="Marin, Paul" initials="MP" lastIdx="5" clrIdx="1">
    <p:extLst>
      <p:ext uri="{19B8F6BF-5375-455C-9EA6-DF929625EA0E}">
        <p15:presenceInfo xmlns:p15="http://schemas.microsoft.com/office/powerpoint/2012/main" userId="S::pmarin@ustda.gov::54bc3c30-9a5a-4e68-a9a2-68e053c44e70" providerId="AD"/>
      </p:ext>
    </p:extLst>
  </p:cmAuthor>
  <p:cmAuthor id="3" name="Wilcox, Jonathan" initials="WJ" lastIdx="1" clrIdx="2">
    <p:extLst>
      <p:ext uri="{19B8F6BF-5375-455C-9EA6-DF929625EA0E}">
        <p15:presenceInfo xmlns:p15="http://schemas.microsoft.com/office/powerpoint/2012/main" userId="S::jwilcox@ustda.gov::dad70789-44fe-4dae-8575-77ecb3a51f3e" providerId="AD"/>
      </p:ext>
    </p:extLst>
  </p:cmAuthor>
  <p:cmAuthor id="4" name="Foerster, Jillian" initials="FJ" lastIdx="12" clrIdx="3">
    <p:extLst>
      <p:ext uri="{19B8F6BF-5375-455C-9EA6-DF929625EA0E}">
        <p15:presenceInfo xmlns:p15="http://schemas.microsoft.com/office/powerpoint/2012/main" userId="S::jfoerster@ustda.gov::1dc64213-28cc-40a3-a552-9cefb85e6c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6C"/>
    <a:srgbClr val="B80E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3"/>
    <p:restoredTop sz="93657" autoAdjust="0"/>
  </p:normalViewPr>
  <p:slideViewPr>
    <p:cSldViewPr snapToGrid="0">
      <p:cViewPr>
        <p:scale>
          <a:sx n="125" d="100"/>
          <a:sy n="125" d="100"/>
        </p:scale>
        <p:origin x="1242" y="90"/>
      </p:cViewPr>
      <p:guideLst>
        <p:guide orient="horz" pos="2424"/>
        <p:guide pos="192"/>
        <p:guide pos="2928"/>
        <p:guide orient="horz" pos="6192"/>
        <p:guide pos="4704"/>
        <p:guide orient="horz" pos="1392"/>
        <p:guide pos="3024"/>
        <p:guide pos="3120"/>
        <p:guide orient="horz" pos="2640"/>
        <p:guide orient="horz" pos="112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openxmlformats.org/officeDocument/2006/relationships/customXml" Target="../customXml/item4.xml"/><Relationship Id="rId2" Type="http://schemas.openxmlformats.org/officeDocument/2006/relationships/customXml" Target="../customXml/item2.xml"/><Relationship Id="rId11" Type="http://schemas.openxmlformats.org/officeDocument/2006/relationships/tableStyles" Target="tableStyles.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39C941C5-F88B-6D43-97E7-7AD727B67725}" type="datetimeFigureOut">
              <a:rPr lang="en-US" smtClean="0"/>
              <a:t>1/29/2021</a:t>
            </a:fld>
            <a:endParaRPr lang="en-US"/>
          </a:p>
        </p:txBody>
      </p:sp>
      <p:sp>
        <p:nvSpPr>
          <p:cNvPr id="4" name="Slide Image Placeholder 3"/>
          <p:cNvSpPr>
            <a:spLocks noGrp="1" noRot="1" noChangeAspect="1"/>
          </p:cNvSpPr>
          <p:nvPr>
            <p:ph type="sldImg" idx="2"/>
          </p:nvPr>
        </p:nvSpPr>
        <p:spPr>
          <a:xfrm>
            <a:off x="2270125" y="1154113"/>
            <a:ext cx="240982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A5D5A251-2237-A944-8757-B2CFC1180F07}" type="slidenum">
              <a:rPr lang="en-US" smtClean="0"/>
              <a:t>‹#›</a:t>
            </a:fld>
            <a:endParaRPr lang="en-US"/>
          </a:p>
        </p:txBody>
      </p:sp>
    </p:spTree>
    <p:extLst>
      <p:ext uri="{BB962C8B-B14F-4D97-AF65-F5344CB8AC3E}">
        <p14:creationId xmlns:p14="http://schemas.microsoft.com/office/powerpoint/2010/main" val="2195874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D5A251-2237-A944-8757-B2CFC1180F07}" type="slidenum">
              <a:rPr lang="en-US" smtClean="0"/>
              <a:t>1</a:t>
            </a:fld>
            <a:endParaRPr lang="en-US"/>
          </a:p>
        </p:txBody>
      </p:sp>
    </p:spTree>
    <p:extLst>
      <p:ext uri="{BB962C8B-B14F-4D97-AF65-F5344CB8AC3E}">
        <p14:creationId xmlns:p14="http://schemas.microsoft.com/office/powerpoint/2010/main" val="205371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276999"/>
          </a:xfrm>
          <a:prstGeom prst="rect">
            <a:avLst/>
          </a:prstGeom>
        </p:spPr>
        <p:txBody>
          <a:bodyPr wrap="square" lIns="0" tIns="0" rIns="0" bIns="0">
            <a:spAutoFit/>
          </a:bodyPr>
          <a:lstStyle>
            <a:lvl1pPr>
              <a:defRPr/>
            </a:lvl1pPr>
          </a:lstStyle>
          <a:p>
            <a:endParaRPr dirty="0"/>
          </a:p>
        </p:txBody>
      </p:sp>
      <p:sp>
        <p:nvSpPr>
          <p:cNvPr id="3" name="Holder 3"/>
          <p:cNvSpPr>
            <a:spLocks noGrp="1"/>
          </p:cNvSpPr>
          <p:nvPr>
            <p:ph type="body" idx="1"/>
          </p:nvPr>
        </p:nvSpPr>
        <p:spPr>
          <a:xfrm>
            <a:off x="388620" y="2313432"/>
            <a:ext cx="6995160" cy="276999"/>
          </a:xfrm>
          <a:prstGeom prst="rect">
            <a:avLst/>
          </a:prstGeom>
        </p:spPr>
        <p:txBody>
          <a:bodyPr wrap="square" lIns="0" tIns="0" rIns="0" bIns="0">
            <a:spAutoFit/>
          </a:bodyPr>
          <a:lstStyle>
            <a:lvl1pPr>
              <a:defRPr/>
            </a:lvl1pPr>
          </a:lstStyle>
          <a:p>
            <a:endParaRPr dirty="0"/>
          </a:p>
        </p:txBody>
      </p:sp>
    </p:spTree>
  </p:cSld>
  <p:clrMap bg1="lt1" tx1="dk1" bg2="lt2" tx2="dk2" accent1="accent1" accent2="accent2" accent3="accent3" accent4="accent4" accent5="accent5" accent6="accent6" hlink="hlink" folHlink="folHlink"/>
  <p:sldLayoutIdLst>
    <p:sldLayoutId id="2147483665" r:id="rId1"/>
  </p:sldLayoutIdLst>
  <p:txStyles>
    <p:titleStyle>
      <a:lvl1pPr>
        <a:defRPr b="0" i="0">
          <a:latin typeface="Roboto" panose="02000000000000000000" pitchFamily="2" charset="0"/>
          <a:ea typeface="Roboto" panose="02000000000000000000" pitchFamily="2" charset="0"/>
          <a:cs typeface="Roboto" panose="02000000000000000000" pitchFamily="2" charset="0"/>
        </a:defRPr>
      </a:lvl1pPr>
    </p:titleStyle>
    <p:bodyStyle>
      <a:lvl1pPr marL="0">
        <a:defRPr b="0" i="0">
          <a:latin typeface="Roboto" panose="02000000000000000000" pitchFamily="2" charset="0"/>
          <a:ea typeface="Roboto" panose="02000000000000000000" pitchFamily="2" charset="0"/>
          <a:cs typeface="Roboto" panose="02000000000000000000" pitchFamily="2"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hyperlink" Target="https://www.standardsportal.org/usa_en/toolbox/US-Nigeria-Digital-Trade-Standards-Workshop.aspx" TargetMode="External"/><Relationship Id="rId3" Type="http://schemas.openxmlformats.org/officeDocument/2006/relationships/image" Target="../media/image1.jpeg"/><Relationship Id="rId7" Type="http://schemas.openxmlformats.org/officeDocument/2006/relationships/hyperlink" Target="https://twitter.com/USTDA" TargetMode="External"/><Relationship Id="rId12" Type="http://schemas.openxmlformats.org/officeDocument/2006/relationships/image" Target="../media/image5.png"/><Relationship Id="rId17" Type="http://schemas.microsoft.com/office/2007/relationships/hdphoto" Target="../media/hdphoto1.wdp"/><Relationship Id="rId2" Type="http://schemas.openxmlformats.org/officeDocument/2006/relationships/notesSlide" Target="../notesSlides/notesSlide1.xml"/><Relationship Id="rId16"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hyperlink" Target="https://www.youtube.com/user/USTDAvideo" TargetMode="External"/><Relationship Id="rId5" Type="http://schemas.openxmlformats.org/officeDocument/2006/relationships/hyperlink" Target="https://www.linkedin.com/company/ustda/" TargetMode="External"/><Relationship Id="rId15" Type="http://schemas.openxmlformats.org/officeDocument/2006/relationships/image" Target="../media/image6.png"/><Relationship Id="rId10" Type="http://schemas.openxmlformats.org/officeDocument/2006/relationships/image" Target="../media/image4.png"/><Relationship Id="rId4" Type="http://schemas.openxmlformats.org/officeDocument/2006/relationships/hyperlink" Target="https://www.ustda.gov/pubs/news_information.asp" TargetMode="External"/><Relationship Id="rId9" Type="http://schemas.openxmlformats.org/officeDocument/2006/relationships/hyperlink" Target="https://www.facebook.com/USTDA" TargetMode="External"/><Relationship Id="rId14" Type="http://schemas.openxmlformats.org/officeDocument/2006/relationships/hyperlink" Target="mailto:AccessAfrica@ustda.gov"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94DB1DB-16D2-43C9-BA1C-3040B2E09E3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8000" t="17098" r="-3159" b="41750"/>
          <a:stretch/>
        </p:blipFill>
        <p:spPr>
          <a:xfrm>
            <a:off x="2949818" y="0"/>
            <a:ext cx="5064399" cy="1796984"/>
          </a:xfrm>
          <a:prstGeom prst="rect">
            <a:avLst/>
          </a:prstGeom>
        </p:spPr>
      </p:pic>
      <p:sp>
        <p:nvSpPr>
          <p:cNvPr id="8" name="Rectangle 7">
            <a:extLst>
              <a:ext uri="{FF2B5EF4-FFF2-40B4-BE49-F238E27FC236}">
                <a16:creationId xmlns:a16="http://schemas.microsoft.com/office/drawing/2014/main" id="{257CAF96-25D2-4B77-B3EE-52B2EC15E095}"/>
              </a:ext>
            </a:extLst>
          </p:cNvPr>
          <p:cNvSpPr/>
          <p:nvPr/>
        </p:nvSpPr>
        <p:spPr>
          <a:xfrm>
            <a:off x="4800600" y="3589239"/>
            <a:ext cx="2667000" cy="528805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object 10"/>
          <p:cNvSpPr txBox="1"/>
          <p:nvPr/>
        </p:nvSpPr>
        <p:spPr>
          <a:xfrm>
            <a:off x="4985875" y="4079222"/>
            <a:ext cx="2377440" cy="1335819"/>
          </a:xfrm>
          <a:prstGeom prst="rect">
            <a:avLst/>
          </a:prstGeom>
        </p:spPr>
        <p:txBody>
          <a:bodyPr vert="horz" wrap="square" lIns="0" tIns="0" rIns="0" bIns="0" rtlCol="0">
            <a:noAutofit/>
          </a:bodyPr>
          <a:lstStyle/>
          <a:p>
            <a:pPr marL="119063" marR="5080" indent="-119063">
              <a:spcAft>
                <a:spcPts val="300"/>
              </a:spcAft>
              <a:buClr>
                <a:schemeClr val="tx2"/>
              </a:buClr>
              <a:buSzPct val="100000"/>
              <a:buFont typeface="Wingdings" pitchFamily="2" charset="2"/>
              <a:buChar char="§"/>
            </a:pPr>
            <a:r>
              <a:rPr lang="en-US" sz="1000" spc="-20" dirty="0">
                <a:solidFill>
                  <a:srgbClr val="231F20"/>
                </a:solidFill>
                <a:latin typeface="Roboto"/>
                <a:cs typeface="Roboto"/>
              </a:rPr>
              <a:t>Understand </a:t>
            </a:r>
            <a:r>
              <a:rPr lang="en-US" sz="1000" spc="-15" dirty="0">
                <a:solidFill>
                  <a:srgbClr val="231F20"/>
                </a:solidFill>
                <a:latin typeface="Roboto"/>
                <a:cs typeface="Roboto"/>
              </a:rPr>
              <a:t>the </a:t>
            </a:r>
            <a:r>
              <a:rPr lang="en-US" sz="1000" spc="-25" dirty="0">
                <a:solidFill>
                  <a:srgbClr val="231F20"/>
                </a:solidFill>
                <a:latin typeface="Roboto"/>
                <a:cs typeface="Roboto"/>
              </a:rPr>
              <a:t>landscape</a:t>
            </a:r>
            <a:r>
              <a:rPr lang="en-US" sz="1000" spc="-125" dirty="0">
                <a:solidFill>
                  <a:srgbClr val="231F20"/>
                </a:solidFill>
                <a:latin typeface="Roboto"/>
                <a:cs typeface="Roboto"/>
              </a:rPr>
              <a:t> </a:t>
            </a:r>
            <a:r>
              <a:rPr lang="en-US" sz="1000" spc="-15" dirty="0">
                <a:solidFill>
                  <a:srgbClr val="231F20"/>
                </a:solidFill>
                <a:latin typeface="Roboto"/>
                <a:cs typeface="Roboto"/>
              </a:rPr>
              <a:t>of Nigeria’s ICT sector</a:t>
            </a:r>
            <a:endParaRPr lang="en-US" sz="1000" i="1" dirty="0">
              <a:latin typeface="Roboto"/>
              <a:cs typeface="Roboto"/>
            </a:endParaRPr>
          </a:p>
          <a:p>
            <a:pPr marL="119063" marR="5080" indent="-119063">
              <a:spcAft>
                <a:spcPts val="300"/>
              </a:spcAft>
              <a:buClr>
                <a:schemeClr val="tx2"/>
              </a:buClr>
              <a:buSzPct val="100000"/>
              <a:buFont typeface="Wingdings" pitchFamily="2" charset="2"/>
              <a:buChar char="§"/>
            </a:pPr>
            <a:r>
              <a:rPr sz="1000" spc="-20" dirty="0">
                <a:solidFill>
                  <a:srgbClr val="231F20"/>
                </a:solidFill>
                <a:latin typeface="Roboto"/>
                <a:cs typeface="Roboto"/>
              </a:rPr>
              <a:t>Learn about</a:t>
            </a:r>
            <a:r>
              <a:rPr lang="en-US" sz="1000" spc="-20" dirty="0">
                <a:solidFill>
                  <a:srgbClr val="231F20"/>
                </a:solidFill>
                <a:latin typeface="Roboto"/>
                <a:cs typeface="Roboto"/>
              </a:rPr>
              <a:t> regulatory changes and</a:t>
            </a:r>
            <a:r>
              <a:rPr sz="1000" spc="-20" dirty="0">
                <a:solidFill>
                  <a:srgbClr val="231F20"/>
                </a:solidFill>
                <a:latin typeface="Roboto"/>
                <a:cs typeface="Roboto"/>
              </a:rPr>
              <a:t> upcoming project </a:t>
            </a:r>
            <a:r>
              <a:rPr sz="1000" spc="-25" dirty="0">
                <a:solidFill>
                  <a:srgbClr val="231F20"/>
                </a:solidFill>
                <a:latin typeface="Roboto"/>
                <a:cs typeface="Roboto"/>
              </a:rPr>
              <a:t>opportunities </a:t>
            </a:r>
            <a:endParaRPr lang="en-US" sz="1000" spc="-25" dirty="0">
              <a:solidFill>
                <a:srgbClr val="231F20"/>
              </a:solidFill>
              <a:latin typeface="Roboto"/>
              <a:cs typeface="Roboto"/>
            </a:endParaRPr>
          </a:p>
          <a:p>
            <a:pPr marL="119063" marR="78105" indent="-119063">
              <a:spcAft>
                <a:spcPts val="300"/>
              </a:spcAft>
              <a:buClr>
                <a:schemeClr val="tx2"/>
              </a:buClr>
              <a:buSzPct val="100000"/>
              <a:buFont typeface="Wingdings" pitchFamily="2" charset="2"/>
              <a:buChar char="§"/>
            </a:pPr>
            <a:r>
              <a:rPr sz="1000" spc="-25" dirty="0" smtClean="0">
                <a:solidFill>
                  <a:srgbClr val="231F20"/>
                </a:solidFill>
                <a:latin typeface="Roboto"/>
                <a:cs typeface="Roboto"/>
              </a:rPr>
              <a:t>Meet </a:t>
            </a:r>
            <a:r>
              <a:rPr sz="1000" spc="-25" dirty="0">
                <a:solidFill>
                  <a:srgbClr val="231F20"/>
                </a:solidFill>
                <a:latin typeface="Roboto"/>
                <a:cs typeface="Roboto"/>
              </a:rPr>
              <a:t>key</a:t>
            </a:r>
            <a:r>
              <a:rPr sz="1000" spc="-130" dirty="0">
                <a:solidFill>
                  <a:srgbClr val="231F20"/>
                </a:solidFill>
                <a:latin typeface="Roboto"/>
                <a:cs typeface="Roboto"/>
              </a:rPr>
              <a:t> </a:t>
            </a:r>
            <a:r>
              <a:rPr sz="1000" spc="-25" dirty="0">
                <a:solidFill>
                  <a:srgbClr val="231F20"/>
                </a:solidFill>
                <a:latin typeface="Roboto"/>
                <a:cs typeface="Roboto"/>
              </a:rPr>
              <a:t>decision</a:t>
            </a:r>
            <a:r>
              <a:rPr lang="en-US" sz="1000" spc="-25" dirty="0">
                <a:solidFill>
                  <a:srgbClr val="231F20"/>
                </a:solidFill>
                <a:latin typeface="Roboto"/>
                <a:cs typeface="Roboto"/>
              </a:rPr>
              <a:t>-</a:t>
            </a:r>
            <a:r>
              <a:rPr sz="1000" spc="-20" dirty="0">
                <a:solidFill>
                  <a:srgbClr val="231F20"/>
                </a:solidFill>
                <a:latin typeface="Roboto"/>
                <a:cs typeface="Roboto"/>
              </a:rPr>
              <a:t>makers</a:t>
            </a:r>
            <a:endParaRPr sz="1000" dirty="0">
              <a:latin typeface="Roboto"/>
              <a:cs typeface="Roboto"/>
            </a:endParaRPr>
          </a:p>
          <a:p>
            <a:pPr marL="119063" indent="-119063">
              <a:spcAft>
                <a:spcPts val="300"/>
              </a:spcAft>
              <a:buClr>
                <a:schemeClr val="tx2"/>
              </a:buClr>
              <a:buSzPct val="100000"/>
              <a:buFont typeface="Wingdings" pitchFamily="2" charset="2"/>
              <a:buChar char="§"/>
            </a:pPr>
            <a:r>
              <a:rPr sz="1000" spc="-15" dirty="0">
                <a:solidFill>
                  <a:srgbClr val="231F20"/>
                </a:solidFill>
                <a:latin typeface="Roboto"/>
                <a:cs typeface="Roboto"/>
              </a:rPr>
              <a:t>Form new </a:t>
            </a:r>
            <a:r>
              <a:rPr sz="1000" spc="-25" dirty="0">
                <a:solidFill>
                  <a:srgbClr val="231F20"/>
                </a:solidFill>
                <a:latin typeface="Roboto"/>
                <a:cs typeface="Roboto"/>
              </a:rPr>
              <a:t>business</a:t>
            </a:r>
            <a:r>
              <a:rPr sz="1000" spc="-100" dirty="0">
                <a:solidFill>
                  <a:srgbClr val="231F20"/>
                </a:solidFill>
                <a:latin typeface="Roboto"/>
                <a:cs typeface="Roboto"/>
              </a:rPr>
              <a:t> </a:t>
            </a:r>
            <a:r>
              <a:rPr sz="1000" spc="-20" dirty="0">
                <a:solidFill>
                  <a:srgbClr val="231F20"/>
                </a:solidFill>
                <a:latin typeface="Roboto"/>
                <a:cs typeface="Roboto"/>
              </a:rPr>
              <a:t>partnerships</a:t>
            </a:r>
            <a:endParaRPr sz="1000" dirty="0">
              <a:latin typeface="Roboto"/>
              <a:cs typeface="Roboto"/>
            </a:endParaRPr>
          </a:p>
        </p:txBody>
      </p:sp>
      <p:sp>
        <p:nvSpPr>
          <p:cNvPr id="43" name="object 43"/>
          <p:cNvSpPr txBox="1"/>
          <p:nvPr/>
        </p:nvSpPr>
        <p:spPr>
          <a:xfrm>
            <a:off x="398736" y="2619651"/>
            <a:ext cx="7068864" cy="923330"/>
          </a:xfrm>
          <a:prstGeom prst="rect">
            <a:avLst/>
          </a:prstGeom>
        </p:spPr>
        <p:txBody>
          <a:bodyPr vert="horz" wrap="square" lIns="0" tIns="0" rIns="0" bIns="0" rtlCol="0">
            <a:noAutofit/>
          </a:bodyPr>
          <a:lstStyle/>
          <a:p>
            <a:pPr marR="5080">
              <a:lnSpc>
                <a:spcPct val="100000"/>
              </a:lnSpc>
            </a:pPr>
            <a:r>
              <a:rPr lang="en-US" sz="1300" dirty="0">
                <a:latin typeface="Roboto" panose="02000000000000000000" pitchFamily="2" charset="0"/>
                <a:ea typeface="Roboto" panose="02000000000000000000" pitchFamily="2" charset="0"/>
                <a:cs typeface="Roboto" panose="02000000000000000000" pitchFamily="2" charset="0"/>
              </a:rPr>
              <a:t>Under its Access Africa initiative, the U.S. Trade and Development Agency (USTDA) is sponsoring the two-day Digital Connectivity and Security Standards Workshop to advance industry best practices on digital connectivity standards and technical regulations in Nigeria. Participants will engage with key ICT officials and share solutions to promote connectivity, digital security and an enabling regulatory environment. </a:t>
            </a:r>
            <a:endParaRPr sz="1300" dirty="0">
              <a:latin typeface="Roboto" panose="02000000000000000000" pitchFamily="2" charset="0"/>
              <a:ea typeface="Roboto" panose="02000000000000000000" pitchFamily="2" charset="0"/>
              <a:cs typeface="Roboto" panose="02000000000000000000" pitchFamily="2" charset="0"/>
            </a:endParaRPr>
          </a:p>
        </p:txBody>
      </p:sp>
      <p:sp>
        <p:nvSpPr>
          <p:cNvPr id="44" name="object 44"/>
          <p:cNvSpPr txBox="1"/>
          <p:nvPr/>
        </p:nvSpPr>
        <p:spPr>
          <a:xfrm>
            <a:off x="398736" y="4064696"/>
            <a:ext cx="4180882" cy="3076594"/>
          </a:xfrm>
          <a:prstGeom prst="rect">
            <a:avLst/>
          </a:prstGeom>
        </p:spPr>
        <p:txBody>
          <a:bodyPr vert="horz" wrap="square" lIns="0" tIns="0" rIns="0" bIns="0" rtlCol="0">
            <a:noAutofit/>
          </a:bodyPr>
          <a:lstStyle/>
          <a:p>
            <a:pPr marR="5080">
              <a:lnSpc>
                <a:spcPct val="100000"/>
              </a:lnSpc>
              <a:spcAft>
                <a:spcPts val="600"/>
              </a:spcAft>
            </a:pPr>
            <a:r>
              <a:rPr lang="en-US" sz="1000" dirty="0">
                <a:latin typeface="Roboto" panose="02000000000000000000" pitchFamily="2" charset="0"/>
                <a:ea typeface="Roboto" panose="02000000000000000000" pitchFamily="2" charset="0"/>
                <a:cs typeface="Roboto" panose="02000000000000000000" pitchFamily="2" charset="0"/>
              </a:rPr>
              <a:t>As Africa’s largest ICT market, Nigeria is home to 82 percent of the continent’s mobile communications subscribers and 29 percent of its Internet users. The ambitious Nigerian National Broadband Plan for 2020-2025 aims to expand connectivity for the country’s urban and rural households, creating new partnership opportunities for the U.S. and Nigerian ICT industries to build Nigeria’s next generation of digital infrastructure.</a:t>
            </a:r>
          </a:p>
          <a:p>
            <a:pPr marR="5080">
              <a:lnSpc>
                <a:spcPct val="100000"/>
              </a:lnSpc>
              <a:spcAft>
                <a:spcPts val="600"/>
              </a:spcAft>
            </a:pPr>
            <a:r>
              <a:rPr lang="en-US" sz="1000" dirty="0">
                <a:latin typeface="Roboto" panose="02000000000000000000" pitchFamily="2" charset="0"/>
                <a:ea typeface="Roboto" panose="02000000000000000000" pitchFamily="2" charset="0"/>
                <a:cs typeface="Roboto" panose="02000000000000000000" pitchFamily="2" charset="0"/>
              </a:rPr>
              <a:t>This workshop will convene public and private sector leaders from the United States and Nigeria to identify the technologies and solutions that can accelerate Nigeria's digital transformation. Participants will assess the latest trends on digital trade standards, connectivity, spectrum management, TV White Space, 5G development and data privacy, as well as advance international best practices for ICT sector development.</a:t>
            </a:r>
          </a:p>
          <a:p>
            <a:pPr marR="5080">
              <a:spcAft>
                <a:spcPts val="300"/>
              </a:spcAft>
              <a:buClr>
                <a:schemeClr val="tx2"/>
              </a:buClr>
              <a:buSzPct val="100000"/>
            </a:pPr>
            <a:r>
              <a:rPr lang="en-US" sz="1000" dirty="0">
                <a:solidFill>
                  <a:srgbClr val="231F20"/>
                </a:solidFill>
                <a:latin typeface="Roboto"/>
                <a:cs typeface="Roboto"/>
              </a:rPr>
              <a:t>Participants include leaders from the Nigerian Ministry of Communications and Digital Economy, Nigeria Communications Commission, National Information Technology Development Agency and Galaxy Backbone. Confirmed senior U.S. industry leaders include Access Africa partners from Microsoft, American Tower Corporation, Cisco, Intel and Palo Alto Networks.</a:t>
            </a:r>
            <a:endParaRPr lang="en-US" sz="1000" dirty="0">
              <a:latin typeface="Roboto"/>
              <a:cs typeface="Roboto"/>
            </a:endParaRPr>
          </a:p>
          <a:p>
            <a:pPr marR="5080">
              <a:lnSpc>
                <a:spcPct val="100000"/>
              </a:lnSpc>
              <a:spcAft>
                <a:spcPts val="600"/>
              </a:spcAft>
            </a:pPr>
            <a:endParaRPr lang="en-US" sz="1000" dirty="0">
              <a:latin typeface="Roboto" panose="02000000000000000000" pitchFamily="2" charset="0"/>
              <a:ea typeface="Roboto" panose="02000000000000000000" pitchFamily="2" charset="0"/>
              <a:cs typeface="Roboto" panose="02000000000000000000" pitchFamily="2" charset="0"/>
            </a:endParaRPr>
          </a:p>
          <a:p>
            <a:pPr marR="5080">
              <a:lnSpc>
                <a:spcPct val="100000"/>
              </a:lnSpc>
              <a:spcAft>
                <a:spcPts val="600"/>
              </a:spcAft>
            </a:pPr>
            <a:endParaRPr lang="en-US" sz="1000" dirty="0">
              <a:latin typeface="Roboto" panose="02000000000000000000" pitchFamily="2" charset="0"/>
              <a:ea typeface="Roboto" panose="02000000000000000000" pitchFamily="2" charset="0"/>
              <a:cs typeface="Roboto" panose="02000000000000000000" pitchFamily="2" charset="0"/>
            </a:endParaRPr>
          </a:p>
          <a:p>
            <a:pPr marR="5080">
              <a:lnSpc>
                <a:spcPct val="100000"/>
              </a:lnSpc>
              <a:spcAft>
                <a:spcPts val="600"/>
              </a:spcAft>
            </a:pPr>
            <a:endParaRPr lang="en-US" sz="1000" dirty="0">
              <a:latin typeface="Roboto" panose="02000000000000000000" pitchFamily="2" charset="0"/>
              <a:ea typeface="Roboto" panose="02000000000000000000" pitchFamily="2" charset="0"/>
              <a:cs typeface="Roboto" panose="02000000000000000000" pitchFamily="2" charset="0"/>
            </a:endParaRPr>
          </a:p>
        </p:txBody>
      </p:sp>
      <p:sp>
        <p:nvSpPr>
          <p:cNvPr id="53" name="object 53"/>
          <p:cNvSpPr txBox="1"/>
          <p:nvPr/>
        </p:nvSpPr>
        <p:spPr>
          <a:xfrm>
            <a:off x="5041085" y="8098203"/>
            <a:ext cx="2377439" cy="461665"/>
          </a:xfrm>
          <a:prstGeom prst="rect">
            <a:avLst/>
          </a:prstGeom>
        </p:spPr>
        <p:txBody>
          <a:bodyPr vert="horz" wrap="square" lIns="0" tIns="0" rIns="0" bIns="0" rtlCol="0">
            <a:noAutofit/>
          </a:bodyPr>
          <a:lstStyle/>
          <a:p>
            <a:pPr marL="12700" marR="5080">
              <a:lnSpc>
                <a:spcPct val="100000"/>
              </a:lnSpc>
              <a:spcAft>
                <a:spcPts val="100"/>
              </a:spcAft>
            </a:pPr>
            <a:r>
              <a:rPr lang="en-US" sz="1000" dirty="0">
                <a:solidFill>
                  <a:srgbClr val="211E1F"/>
                </a:solidFill>
                <a:latin typeface="Roboto"/>
                <a:cs typeface="Roboto"/>
              </a:rPr>
              <a:t>Sharon Okello, Program Manager, International Development, ANSI</a:t>
            </a:r>
            <a:r>
              <a:rPr sz="1000" dirty="0">
                <a:solidFill>
                  <a:srgbClr val="211E1F"/>
                </a:solidFill>
                <a:latin typeface="Roboto"/>
                <a:cs typeface="Roboto"/>
              </a:rPr>
              <a:t> </a:t>
            </a:r>
            <a:endParaRPr lang="en-US" sz="1000" dirty="0">
              <a:solidFill>
                <a:srgbClr val="211E1F"/>
              </a:solidFill>
              <a:latin typeface="Roboto"/>
              <a:cs typeface="Roboto"/>
            </a:endParaRPr>
          </a:p>
          <a:p>
            <a:pPr marL="12700" marR="5080">
              <a:lnSpc>
                <a:spcPct val="100000"/>
              </a:lnSpc>
              <a:spcAft>
                <a:spcPts val="100"/>
              </a:spcAft>
            </a:pPr>
            <a:r>
              <a:rPr lang="en-US" sz="1000" dirty="0">
                <a:solidFill>
                  <a:srgbClr val="211E1F"/>
                </a:solidFill>
                <a:latin typeface="Roboto"/>
                <a:cs typeface="Roboto"/>
              </a:rPr>
              <a:t>sokello@ansi.org</a:t>
            </a:r>
          </a:p>
          <a:p>
            <a:pPr marL="12700" marR="5080">
              <a:spcAft>
                <a:spcPts val="100"/>
              </a:spcAft>
            </a:pPr>
            <a:r>
              <a:rPr lang="en-US" sz="1000" dirty="0">
                <a:solidFill>
                  <a:srgbClr val="211E1F"/>
                </a:solidFill>
                <a:latin typeface="Roboto"/>
                <a:cs typeface="Roboto"/>
              </a:rPr>
              <a:t>+1 (202) 331-3634</a:t>
            </a:r>
            <a:endParaRPr sz="1000" dirty="0">
              <a:latin typeface="Roboto"/>
              <a:cs typeface="Roboto"/>
            </a:endParaRPr>
          </a:p>
        </p:txBody>
      </p:sp>
      <p:sp>
        <p:nvSpPr>
          <p:cNvPr id="58" name="TextBox 57">
            <a:extLst>
              <a:ext uri="{FF2B5EF4-FFF2-40B4-BE49-F238E27FC236}">
                <a16:creationId xmlns:a16="http://schemas.microsoft.com/office/drawing/2014/main" id="{2C608BB7-0663-4799-A81D-940384164D37}"/>
              </a:ext>
            </a:extLst>
          </p:cNvPr>
          <p:cNvSpPr txBox="1"/>
          <p:nvPr/>
        </p:nvSpPr>
        <p:spPr>
          <a:xfrm>
            <a:off x="382082" y="7734724"/>
            <a:ext cx="4285167" cy="1061829"/>
          </a:xfrm>
          <a:prstGeom prst="rect">
            <a:avLst/>
          </a:prstGeom>
          <a:noFill/>
        </p:spPr>
        <p:txBody>
          <a:bodyPr wrap="square" lIns="0" tIns="0" rIns="0" bIns="0" rtlCol="0">
            <a:noAutofit/>
          </a:bodyPr>
          <a:lstStyle/>
          <a:p>
            <a:pPr>
              <a:spcAft>
                <a:spcPts val="400"/>
              </a:spcAft>
            </a:pPr>
            <a:r>
              <a:rPr lang="en-US" sz="900" dirty="0">
                <a:latin typeface="Roboto" panose="02000000000000000000" pitchFamily="2" charset="0"/>
                <a:ea typeface="Roboto" panose="02000000000000000000" pitchFamily="2" charset="0"/>
              </a:rPr>
              <a:t>The U.S. Trade and Development Agency helps companies create U.S. jobs through the export of U.S. goods and services for priority development projects in emerging economies. USTDA links U.S. businesses to export opportunities by funding project preparation and partnership building activities that develop sustainable infrastructure and foster economic growth in partner countries.</a:t>
            </a:r>
          </a:p>
          <a:p>
            <a:pPr>
              <a:spcAft>
                <a:spcPts val="400"/>
              </a:spcAft>
            </a:pPr>
            <a:r>
              <a:rPr lang="en-US" sz="900" dirty="0">
                <a:latin typeface="Roboto" panose="02000000000000000000" pitchFamily="2" charset="0"/>
                <a:ea typeface="Roboto" panose="02000000000000000000" pitchFamily="2" charset="0"/>
              </a:rPr>
              <a:t>Attendance at this event is limited to U.S. and Nigerian individuals and firms.</a:t>
            </a:r>
            <a:endParaRPr lang="en-US" sz="900" dirty="0">
              <a:solidFill>
                <a:srgbClr val="002060"/>
              </a:solidFill>
              <a:latin typeface="Roboto" panose="02000000000000000000" pitchFamily="2" charset="0"/>
              <a:ea typeface="Roboto" panose="02000000000000000000" pitchFamily="2" charset="0"/>
            </a:endParaRPr>
          </a:p>
        </p:txBody>
      </p:sp>
      <p:sp>
        <p:nvSpPr>
          <p:cNvPr id="9" name="Rectangle 8">
            <a:extLst>
              <a:ext uri="{FF2B5EF4-FFF2-40B4-BE49-F238E27FC236}">
                <a16:creationId xmlns:a16="http://schemas.microsoft.com/office/drawing/2014/main" id="{59D0BF90-252C-444F-8976-112D1C58D37A}"/>
              </a:ext>
            </a:extLst>
          </p:cNvPr>
          <p:cNvSpPr/>
          <p:nvPr/>
        </p:nvSpPr>
        <p:spPr>
          <a:xfrm>
            <a:off x="0" y="2180429"/>
            <a:ext cx="7774258" cy="342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bject 52"/>
          <p:cNvSpPr txBox="1"/>
          <p:nvPr/>
        </p:nvSpPr>
        <p:spPr>
          <a:xfrm>
            <a:off x="0" y="2168234"/>
            <a:ext cx="7772400" cy="365977"/>
          </a:xfrm>
          <a:prstGeom prst="rect">
            <a:avLst/>
          </a:prstGeom>
        </p:spPr>
        <p:txBody>
          <a:bodyPr vert="horz" wrap="square" lIns="0" tIns="0" rIns="0" bIns="0" rtlCol="0" anchor="ctr">
            <a:noAutofit/>
          </a:bodyPr>
          <a:lstStyle/>
          <a:p>
            <a:pPr algn="ctr">
              <a:spcBef>
                <a:spcPts val="1155"/>
              </a:spcBef>
            </a:pPr>
            <a:r>
              <a:rPr lang="en-US" sz="1200" b="1" spc="30" dirty="0">
                <a:solidFill>
                  <a:schemeClr val="accent1"/>
                </a:solidFill>
                <a:latin typeface="Roboto"/>
                <a:cs typeface="Roboto"/>
              </a:rPr>
              <a:t>January 26-27</a:t>
            </a:r>
            <a:r>
              <a:rPr sz="1200" b="1" spc="30" dirty="0">
                <a:solidFill>
                  <a:schemeClr val="accent1"/>
                </a:solidFill>
                <a:latin typeface="Roboto"/>
                <a:cs typeface="Roboto"/>
              </a:rPr>
              <a:t>, </a:t>
            </a:r>
            <a:r>
              <a:rPr lang="en-US" sz="1200" b="1" spc="30" dirty="0" smtClean="0">
                <a:solidFill>
                  <a:schemeClr val="accent1"/>
                </a:solidFill>
                <a:latin typeface="Roboto"/>
                <a:cs typeface="Roboto"/>
              </a:rPr>
              <a:t>2021 </a:t>
            </a:r>
            <a:r>
              <a:rPr lang="en-US" sz="1200" b="1" dirty="0" smtClean="0">
                <a:solidFill>
                  <a:schemeClr val="accent1"/>
                </a:solidFill>
                <a:latin typeface="Roboto"/>
                <a:cs typeface="Roboto"/>
              </a:rPr>
              <a:t>| Virtual </a:t>
            </a:r>
            <a:r>
              <a:rPr lang="en-US" sz="1200" b="1" dirty="0">
                <a:solidFill>
                  <a:schemeClr val="accent1"/>
                </a:solidFill>
                <a:latin typeface="Roboto"/>
                <a:cs typeface="Roboto"/>
              </a:rPr>
              <a:t>via </a:t>
            </a:r>
            <a:r>
              <a:rPr lang="en-US" sz="1200" b="1" dirty="0" err="1">
                <a:solidFill>
                  <a:schemeClr val="accent1"/>
                </a:solidFill>
                <a:latin typeface="Roboto"/>
                <a:cs typeface="Roboto"/>
              </a:rPr>
              <a:t>Webex</a:t>
            </a:r>
            <a:endParaRPr lang="en-US" sz="1200" b="1" dirty="0">
              <a:solidFill>
                <a:schemeClr val="accent1"/>
              </a:solidFill>
              <a:latin typeface="Roboto"/>
              <a:cs typeface="Roboto"/>
            </a:endParaRPr>
          </a:p>
        </p:txBody>
      </p:sp>
      <p:sp>
        <p:nvSpPr>
          <p:cNvPr id="5" name="object 5"/>
          <p:cNvSpPr txBox="1"/>
          <p:nvPr/>
        </p:nvSpPr>
        <p:spPr>
          <a:xfrm>
            <a:off x="4952999" y="3742744"/>
            <a:ext cx="2362200" cy="219456"/>
          </a:xfrm>
          <a:prstGeom prst="rect">
            <a:avLst/>
          </a:prstGeom>
          <a:solidFill>
            <a:srgbClr val="002F6C"/>
          </a:solidFill>
          <a:ln>
            <a:solidFill>
              <a:schemeClr val="tx2"/>
            </a:solidFill>
          </a:ln>
        </p:spPr>
        <p:txBody>
          <a:bodyPr vert="horz" wrap="square" lIns="0" tIns="19685" rIns="0" bIns="0" rtlCol="0" anchor="ctr">
            <a:noAutofit/>
          </a:bodyPr>
          <a:lstStyle/>
          <a:p>
            <a:pPr marL="6350" algn="ctr">
              <a:lnSpc>
                <a:spcPct val="100000"/>
              </a:lnSpc>
              <a:spcBef>
                <a:spcPts val="229"/>
              </a:spcBef>
            </a:pPr>
            <a:r>
              <a:rPr lang="en-US" sz="1100" spc="20" dirty="0">
                <a:solidFill>
                  <a:srgbClr val="FFFFFF"/>
                </a:solidFill>
                <a:latin typeface="Roboto Medium" panose="02000000000000000000" pitchFamily="2" charset="0"/>
                <a:ea typeface="Roboto Medium" panose="02000000000000000000" pitchFamily="2" charset="0"/>
                <a:cs typeface="Roboto Medium" panose="02000000000000000000" pitchFamily="2" charset="0"/>
              </a:rPr>
              <a:t>WHY YOU SHOULD ATTEND</a:t>
            </a:r>
            <a:endParaRPr lang="en-US" sz="1400" spc="20" dirty="0">
              <a:latin typeface="Roboto Medium" panose="02000000000000000000" pitchFamily="2" charset="0"/>
              <a:ea typeface="Roboto Medium" panose="02000000000000000000" pitchFamily="2" charset="0"/>
              <a:cs typeface="Roboto Medium" panose="02000000000000000000" pitchFamily="2" charset="0"/>
            </a:endParaRPr>
          </a:p>
        </p:txBody>
      </p:sp>
      <p:sp>
        <p:nvSpPr>
          <p:cNvPr id="6" name="object 6"/>
          <p:cNvSpPr>
            <a:spLocks/>
          </p:cNvSpPr>
          <p:nvPr/>
        </p:nvSpPr>
        <p:spPr>
          <a:xfrm>
            <a:off x="304799" y="3748678"/>
            <a:ext cx="4343400" cy="219456"/>
          </a:xfrm>
          <a:custGeom>
            <a:avLst/>
            <a:gdLst/>
            <a:ahLst/>
            <a:cxnLst/>
            <a:rect l="l" t="t" r="r" b="b"/>
            <a:pathLst>
              <a:path w="4552950" h="332739">
                <a:moveTo>
                  <a:pt x="0" y="332127"/>
                </a:moveTo>
                <a:lnTo>
                  <a:pt x="4552491" y="332127"/>
                </a:lnTo>
                <a:lnTo>
                  <a:pt x="4552491" y="0"/>
                </a:lnTo>
                <a:lnTo>
                  <a:pt x="0" y="0"/>
                </a:lnTo>
                <a:lnTo>
                  <a:pt x="0" y="332127"/>
                </a:lnTo>
                <a:close/>
              </a:path>
            </a:pathLst>
          </a:custGeom>
          <a:solidFill>
            <a:srgbClr val="002F6C"/>
          </a:solidFill>
          <a:ln>
            <a:solidFill>
              <a:schemeClr val="tx2"/>
            </a:solidFill>
          </a:ln>
        </p:spPr>
        <p:txBody>
          <a:bodyPr wrap="square" lIns="0" tIns="0" rIns="0" bIns="0" rtlCol="0" anchor="ctr"/>
          <a:lstStyle/>
          <a:p>
            <a:pPr algn="ctr">
              <a:lnSpc>
                <a:spcPct val="100000"/>
              </a:lnSpc>
              <a:spcBef>
                <a:spcPts val="229"/>
              </a:spcBef>
            </a:pPr>
            <a:r>
              <a:rPr lang="en-US" sz="1100" spc="20" dirty="0">
                <a:solidFill>
                  <a:srgbClr val="FFFFFF"/>
                </a:solidFill>
                <a:latin typeface="Roboto Medium" panose="02000000000000000000" pitchFamily="2" charset="0"/>
                <a:ea typeface="Roboto Medium" panose="02000000000000000000" pitchFamily="2" charset="0"/>
                <a:cs typeface="Roboto Medium" panose="02000000000000000000" pitchFamily="2" charset="0"/>
              </a:rPr>
              <a:t>BACKGROUND</a:t>
            </a:r>
            <a:endParaRPr lang="en-US" sz="1100" spc="20" dirty="0">
              <a:latin typeface="Roboto Medium" panose="02000000000000000000" pitchFamily="2" charset="0"/>
              <a:ea typeface="Roboto Medium" panose="02000000000000000000" pitchFamily="2" charset="0"/>
              <a:cs typeface="Roboto Medium" panose="02000000000000000000" pitchFamily="2" charset="0"/>
            </a:endParaRPr>
          </a:p>
        </p:txBody>
      </p:sp>
      <p:sp>
        <p:nvSpPr>
          <p:cNvPr id="63" name="object 6">
            <a:extLst>
              <a:ext uri="{FF2B5EF4-FFF2-40B4-BE49-F238E27FC236}">
                <a16:creationId xmlns:a16="http://schemas.microsoft.com/office/drawing/2014/main" id="{5F822592-08F4-744D-ADA2-471439C09965}"/>
              </a:ext>
            </a:extLst>
          </p:cNvPr>
          <p:cNvSpPr>
            <a:spLocks/>
          </p:cNvSpPr>
          <p:nvPr/>
        </p:nvSpPr>
        <p:spPr>
          <a:xfrm>
            <a:off x="304799" y="7423252"/>
            <a:ext cx="4343400" cy="219456"/>
          </a:xfrm>
          <a:custGeom>
            <a:avLst/>
            <a:gdLst/>
            <a:ahLst/>
            <a:cxnLst/>
            <a:rect l="l" t="t" r="r" b="b"/>
            <a:pathLst>
              <a:path w="4552950" h="332739">
                <a:moveTo>
                  <a:pt x="0" y="332127"/>
                </a:moveTo>
                <a:lnTo>
                  <a:pt x="4552491" y="332127"/>
                </a:lnTo>
                <a:lnTo>
                  <a:pt x="4552491" y="0"/>
                </a:lnTo>
                <a:lnTo>
                  <a:pt x="0" y="0"/>
                </a:lnTo>
                <a:lnTo>
                  <a:pt x="0" y="332127"/>
                </a:lnTo>
                <a:close/>
              </a:path>
            </a:pathLst>
          </a:custGeom>
          <a:solidFill>
            <a:srgbClr val="002F6C"/>
          </a:solidFill>
          <a:ln>
            <a:solidFill>
              <a:schemeClr val="tx2"/>
            </a:solidFill>
          </a:ln>
        </p:spPr>
        <p:txBody>
          <a:bodyPr wrap="square" lIns="0" tIns="0" rIns="0" bIns="0" rtlCol="0" anchor="ctr"/>
          <a:lstStyle/>
          <a:p>
            <a:pPr algn="ctr">
              <a:lnSpc>
                <a:spcPct val="100000"/>
              </a:lnSpc>
              <a:spcBef>
                <a:spcPts val="229"/>
              </a:spcBef>
            </a:pPr>
            <a:r>
              <a:rPr lang="en-US" sz="1100" spc="20" dirty="0">
                <a:solidFill>
                  <a:srgbClr val="FFFFFF"/>
                </a:solidFill>
                <a:latin typeface="Roboto Medium" panose="02000000000000000000" pitchFamily="2" charset="0"/>
                <a:ea typeface="Roboto Medium" panose="02000000000000000000" pitchFamily="2" charset="0"/>
                <a:cs typeface="Roboto Medium" panose="02000000000000000000" pitchFamily="2" charset="0"/>
              </a:rPr>
              <a:t>ABOUT USTDA</a:t>
            </a:r>
            <a:endParaRPr lang="en-US" sz="1100" spc="20" dirty="0">
              <a:latin typeface="Roboto Medium" panose="02000000000000000000" pitchFamily="2" charset="0"/>
              <a:ea typeface="Roboto Medium" panose="02000000000000000000" pitchFamily="2" charset="0"/>
              <a:cs typeface="Roboto Medium" panose="02000000000000000000" pitchFamily="2" charset="0"/>
            </a:endParaRPr>
          </a:p>
        </p:txBody>
      </p:sp>
      <p:sp>
        <p:nvSpPr>
          <p:cNvPr id="64" name="object 5">
            <a:extLst>
              <a:ext uri="{FF2B5EF4-FFF2-40B4-BE49-F238E27FC236}">
                <a16:creationId xmlns:a16="http://schemas.microsoft.com/office/drawing/2014/main" id="{3D906ABA-2741-C745-92F1-B509FF9BFA56}"/>
              </a:ext>
            </a:extLst>
          </p:cNvPr>
          <p:cNvSpPr txBox="1"/>
          <p:nvPr/>
        </p:nvSpPr>
        <p:spPr>
          <a:xfrm>
            <a:off x="4952999" y="5285485"/>
            <a:ext cx="2362200" cy="219456"/>
          </a:xfrm>
          <a:prstGeom prst="rect">
            <a:avLst/>
          </a:prstGeom>
          <a:solidFill>
            <a:srgbClr val="002F6C"/>
          </a:solidFill>
          <a:ln>
            <a:solidFill>
              <a:schemeClr val="tx2"/>
            </a:solidFill>
          </a:ln>
        </p:spPr>
        <p:txBody>
          <a:bodyPr vert="horz" wrap="square" lIns="0" tIns="19685" rIns="0" bIns="0" rtlCol="0" anchor="ctr">
            <a:noAutofit/>
          </a:bodyPr>
          <a:lstStyle/>
          <a:p>
            <a:pPr marL="6350" algn="ctr">
              <a:lnSpc>
                <a:spcPct val="100000"/>
              </a:lnSpc>
              <a:spcBef>
                <a:spcPts val="229"/>
              </a:spcBef>
            </a:pPr>
            <a:r>
              <a:rPr lang="en-US" sz="1100" spc="20" dirty="0">
                <a:solidFill>
                  <a:srgbClr val="FFFFFF"/>
                </a:solidFill>
                <a:latin typeface="Roboto Medium" panose="02000000000000000000" pitchFamily="2" charset="0"/>
                <a:ea typeface="Roboto Medium" panose="02000000000000000000" pitchFamily="2" charset="0"/>
                <a:cs typeface="Roboto Medium" panose="02000000000000000000" pitchFamily="2" charset="0"/>
              </a:rPr>
              <a:t>ACCESS AFRICA</a:t>
            </a:r>
            <a:endParaRPr lang="en-US" sz="1400" spc="20" dirty="0">
              <a:latin typeface="Roboto Medium" panose="02000000000000000000" pitchFamily="2" charset="0"/>
              <a:ea typeface="Roboto Medium" panose="02000000000000000000" pitchFamily="2" charset="0"/>
              <a:cs typeface="Roboto Medium" panose="02000000000000000000" pitchFamily="2" charset="0"/>
            </a:endParaRPr>
          </a:p>
        </p:txBody>
      </p:sp>
      <p:sp>
        <p:nvSpPr>
          <p:cNvPr id="66" name="object 5">
            <a:extLst>
              <a:ext uri="{FF2B5EF4-FFF2-40B4-BE49-F238E27FC236}">
                <a16:creationId xmlns:a16="http://schemas.microsoft.com/office/drawing/2014/main" id="{4EA37B56-A500-3E48-B0D9-E88B47372E48}"/>
              </a:ext>
            </a:extLst>
          </p:cNvPr>
          <p:cNvSpPr txBox="1"/>
          <p:nvPr/>
        </p:nvSpPr>
        <p:spPr>
          <a:xfrm>
            <a:off x="4968239" y="7791271"/>
            <a:ext cx="2362200" cy="219456"/>
          </a:xfrm>
          <a:prstGeom prst="rect">
            <a:avLst/>
          </a:prstGeom>
          <a:solidFill>
            <a:srgbClr val="002F6C"/>
          </a:solidFill>
          <a:ln>
            <a:solidFill>
              <a:schemeClr val="tx2"/>
            </a:solidFill>
          </a:ln>
        </p:spPr>
        <p:txBody>
          <a:bodyPr vert="horz" wrap="square" lIns="0" tIns="19685" rIns="0" bIns="0" rtlCol="0" anchor="ctr">
            <a:noAutofit/>
          </a:bodyPr>
          <a:lstStyle/>
          <a:p>
            <a:pPr marL="6350" algn="ctr">
              <a:lnSpc>
                <a:spcPct val="100000"/>
              </a:lnSpc>
              <a:spcBef>
                <a:spcPts val="229"/>
              </a:spcBef>
            </a:pPr>
            <a:r>
              <a:rPr lang="en-US" sz="1100" spc="20" dirty="0">
                <a:solidFill>
                  <a:srgbClr val="FFFFFF"/>
                </a:solidFill>
                <a:latin typeface="Roboto Medium" panose="02000000000000000000" pitchFamily="2" charset="0"/>
                <a:ea typeface="Roboto Medium" panose="02000000000000000000" pitchFamily="2" charset="0"/>
                <a:cs typeface="Roboto Medium" panose="02000000000000000000" pitchFamily="2" charset="0"/>
              </a:rPr>
              <a:t>EVENT CONTACT INFORMATION</a:t>
            </a:r>
            <a:endParaRPr lang="en-US" sz="1400" spc="20" dirty="0">
              <a:latin typeface="Roboto Medium" panose="02000000000000000000" pitchFamily="2" charset="0"/>
              <a:ea typeface="Roboto Medium" panose="02000000000000000000" pitchFamily="2" charset="0"/>
              <a:cs typeface="Roboto Medium" panose="02000000000000000000" pitchFamily="2" charset="0"/>
            </a:endParaRPr>
          </a:p>
        </p:txBody>
      </p:sp>
      <p:sp>
        <p:nvSpPr>
          <p:cNvPr id="59" name="object 10">
            <a:extLst>
              <a:ext uri="{FF2B5EF4-FFF2-40B4-BE49-F238E27FC236}">
                <a16:creationId xmlns:a16="http://schemas.microsoft.com/office/drawing/2014/main" id="{9EF71801-E315-444A-B712-A03A40CF10D8}"/>
              </a:ext>
            </a:extLst>
          </p:cNvPr>
          <p:cNvSpPr txBox="1"/>
          <p:nvPr/>
        </p:nvSpPr>
        <p:spPr>
          <a:xfrm>
            <a:off x="4985875" y="5367237"/>
            <a:ext cx="2377440" cy="1283984"/>
          </a:xfrm>
          <a:prstGeom prst="rect">
            <a:avLst/>
          </a:prstGeom>
        </p:spPr>
        <p:txBody>
          <a:bodyPr vert="horz" wrap="square" lIns="0" tIns="0" rIns="0" bIns="0" rtlCol="0">
            <a:noAutofit/>
          </a:bodyPr>
          <a:lstStyle/>
          <a:p>
            <a:pPr marL="119063" marR="5080" indent="-119063">
              <a:spcAft>
                <a:spcPts val="300"/>
              </a:spcAft>
              <a:buClr>
                <a:schemeClr val="tx2"/>
              </a:buClr>
              <a:buSzPct val="100000"/>
              <a:buFont typeface="Wingdings" pitchFamily="2" charset="2"/>
              <a:buChar char="§"/>
            </a:pPr>
            <a:endParaRPr sz="1000" dirty="0">
              <a:latin typeface="Roboto"/>
              <a:cs typeface="Roboto"/>
            </a:endParaRPr>
          </a:p>
        </p:txBody>
      </p:sp>
      <p:sp>
        <p:nvSpPr>
          <p:cNvPr id="40" name="object 40"/>
          <p:cNvSpPr txBox="1"/>
          <p:nvPr/>
        </p:nvSpPr>
        <p:spPr>
          <a:xfrm>
            <a:off x="4800600" y="9002662"/>
            <a:ext cx="2667000" cy="200055"/>
          </a:xfrm>
          <a:prstGeom prst="rect">
            <a:avLst/>
          </a:prstGeom>
        </p:spPr>
        <p:txBody>
          <a:bodyPr vert="horz" wrap="none" lIns="0" tIns="0" rIns="0" bIns="0" rtlCol="0">
            <a:noAutofit/>
          </a:bodyPr>
          <a:lstStyle/>
          <a:p>
            <a:pPr marR="5080" algn="ctr">
              <a:lnSpc>
                <a:spcPct val="100000"/>
              </a:lnSpc>
            </a:pPr>
            <a:r>
              <a:rPr sz="1200" spc="5" dirty="0">
                <a:solidFill>
                  <a:schemeClr val="tx2"/>
                </a:solidFill>
                <a:latin typeface="Roboto Medium" panose="02000000000000000000" pitchFamily="2" charset="0"/>
                <a:ea typeface="Roboto Medium" panose="02000000000000000000" pitchFamily="2" charset="0"/>
                <a:cs typeface="Roboto Medium" panose="02000000000000000000" pitchFamily="2" charset="0"/>
              </a:rPr>
              <a:t>Connect with</a:t>
            </a:r>
            <a:r>
              <a:rPr sz="1200" spc="-25" dirty="0">
                <a:solidFill>
                  <a:schemeClr val="tx2"/>
                </a:solidFill>
                <a:latin typeface="Roboto Medium" panose="02000000000000000000" pitchFamily="2" charset="0"/>
                <a:ea typeface="Roboto Medium" panose="02000000000000000000" pitchFamily="2" charset="0"/>
                <a:cs typeface="Roboto Medium" panose="02000000000000000000" pitchFamily="2" charset="0"/>
              </a:rPr>
              <a:t> </a:t>
            </a:r>
            <a:r>
              <a:rPr sz="1200" spc="10" dirty="0">
                <a:solidFill>
                  <a:schemeClr val="tx2"/>
                </a:solidFill>
                <a:latin typeface="Roboto Medium" panose="02000000000000000000" pitchFamily="2" charset="0"/>
                <a:ea typeface="Roboto Medium" panose="02000000000000000000" pitchFamily="2" charset="0"/>
                <a:cs typeface="Roboto Medium" panose="02000000000000000000" pitchFamily="2" charset="0"/>
              </a:rPr>
              <a:t>USTDA:</a:t>
            </a:r>
            <a:endParaRPr sz="1200" dirty="0">
              <a:solidFill>
                <a:schemeClr val="tx2"/>
              </a:solidFill>
              <a:latin typeface="Roboto Medium" panose="02000000000000000000" pitchFamily="2" charset="0"/>
              <a:ea typeface="Roboto Medium" panose="02000000000000000000" pitchFamily="2" charset="0"/>
              <a:cs typeface="Roboto Medium" panose="02000000000000000000" pitchFamily="2" charset="0"/>
            </a:endParaRPr>
          </a:p>
        </p:txBody>
      </p:sp>
      <p:sp>
        <p:nvSpPr>
          <p:cNvPr id="37" name="object 37"/>
          <p:cNvSpPr txBox="1"/>
          <p:nvPr/>
        </p:nvSpPr>
        <p:spPr>
          <a:xfrm>
            <a:off x="4800600" y="9683959"/>
            <a:ext cx="2667000" cy="115416"/>
          </a:xfrm>
          <a:prstGeom prst="rect">
            <a:avLst/>
          </a:prstGeom>
        </p:spPr>
        <p:txBody>
          <a:bodyPr vert="horz" wrap="square" lIns="0" tIns="0" rIns="0" bIns="0" rtlCol="0">
            <a:noAutofit/>
          </a:bodyPr>
          <a:lstStyle/>
          <a:p>
            <a:pPr marL="12700" algn="ctr">
              <a:lnSpc>
                <a:spcPct val="100000"/>
              </a:lnSpc>
            </a:pPr>
            <a:r>
              <a:rPr sz="750" spc="10" dirty="0">
                <a:solidFill>
                  <a:schemeClr val="tx2"/>
                </a:solidFill>
                <a:latin typeface="Roboto Medium"/>
                <a:cs typeface="Roboto Medium"/>
                <a:hlinkClick r:id="rId4">
                  <a:extLst>
                    <a:ext uri="{A12FA001-AC4F-418D-AE19-62706E023703}">
                      <ahyp:hlinkClr xmlns="" xmlns:ahyp="http://schemas.microsoft.com/office/drawing/2018/hyperlinkcolor" val="tx"/>
                    </a:ext>
                  </a:extLst>
                </a:hlinkClick>
              </a:rPr>
              <a:t>Subscribe to USTDA News and Information</a:t>
            </a:r>
            <a:endParaRPr sz="750" spc="10" dirty="0">
              <a:solidFill>
                <a:schemeClr val="tx2"/>
              </a:solidFill>
              <a:latin typeface="Roboto Medium"/>
              <a:cs typeface="Roboto Medium"/>
            </a:endParaRPr>
          </a:p>
        </p:txBody>
      </p:sp>
      <p:pic>
        <p:nvPicPr>
          <p:cNvPr id="71" name="Picture 70" descr="A picture containing drawing&#10;&#10;Description automatically generated">
            <a:hlinkClick r:id="rId5"/>
            <a:extLst>
              <a:ext uri="{FF2B5EF4-FFF2-40B4-BE49-F238E27FC236}">
                <a16:creationId xmlns:a16="http://schemas.microsoft.com/office/drawing/2014/main" id="{EA537906-DA46-9547-8CB0-AA3E028C503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14902"/>
          <a:stretch/>
        </p:blipFill>
        <p:spPr>
          <a:xfrm>
            <a:off x="6174595" y="9275165"/>
            <a:ext cx="330861" cy="329968"/>
          </a:xfrm>
          <a:prstGeom prst="rect">
            <a:avLst/>
          </a:prstGeom>
        </p:spPr>
      </p:pic>
      <p:pic>
        <p:nvPicPr>
          <p:cNvPr id="73" name="Picture 72" descr="A picture containing bird&#10;&#10;Description automatically generated">
            <a:hlinkClick r:id="rId7"/>
            <a:extLst>
              <a:ext uri="{FF2B5EF4-FFF2-40B4-BE49-F238E27FC236}">
                <a16:creationId xmlns:a16="http://schemas.microsoft.com/office/drawing/2014/main" id="{8F516160-491F-124E-8093-69BD287BA4C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697209" y="9275165"/>
            <a:ext cx="329968" cy="329968"/>
          </a:xfrm>
          <a:prstGeom prst="rect">
            <a:avLst/>
          </a:prstGeom>
        </p:spPr>
      </p:pic>
      <p:pic>
        <p:nvPicPr>
          <p:cNvPr id="75" name="Picture 74" descr="A picture containing drawing&#10;&#10;Description automatically generated">
            <a:hlinkClick r:id="rId9"/>
            <a:extLst>
              <a:ext uri="{FF2B5EF4-FFF2-40B4-BE49-F238E27FC236}">
                <a16:creationId xmlns:a16="http://schemas.microsoft.com/office/drawing/2014/main" id="{838A45F8-47F4-444F-9093-BB59671E4A23}"/>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222506" y="9275165"/>
            <a:ext cx="327285" cy="329968"/>
          </a:xfrm>
          <a:prstGeom prst="rect">
            <a:avLst/>
          </a:prstGeom>
        </p:spPr>
      </p:pic>
      <p:pic>
        <p:nvPicPr>
          <p:cNvPr id="79" name="Picture 78" descr="A drawing of a face&#10;&#10;Description automatically generated">
            <a:hlinkClick r:id="rId11"/>
            <a:extLst>
              <a:ext uri="{FF2B5EF4-FFF2-40B4-BE49-F238E27FC236}">
                <a16:creationId xmlns:a16="http://schemas.microsoft.com/office/drawing/2014/main" id="{FE4C6479-4CC4-1448-9341-EBDEA66B1D43}"/>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652873" y="9268014"/>
            <a:ext cx="343469" cy="343469"/>
          </a:xfrm>
          <a:prstGeom prst="rect">
            <a:avLst/>
          </a:prstGeom>
        </p:spPr>
      </p:pic>
      <p:sp>
        <p:nvSpPr>
          <p:cNvPr id="3" name="Rounded Rectangle 2"/>
          <p:cNvSpPr/>
          <p:nvPr/>
        </p:nvSpPr>
        <p:spPr>
          <a:xfrm>
            <a:off x="1645323" y="9112326"/>
            <a:ext cx="1604118" cy="389160"/>
          </a:xfrm>
          <a:prstGeom prst="round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868FFFC0-7E2F-47E4-A915-016BA252C4C0}"/>
              </a:ext>
            </a:extLst>
          </p:cNvPr>
          <p:cNvSpPr txBox="1"/>
          <p:nvPr/>
        </p:nvSpPr>
        <p:spPr>
          <a:xfrm>
            <a:off x="1645323" y="9182899"/>
            <a:ext cx="1604118" cy="268240"/>
          </a:xfrm>
          <a:prstGeom prst="rect">
            <a:avLst/>
          </a:prstGeom>
          <a:noFill/>
        </p:spPr>
        <p:txBody>
          <a:bodyPr wrap="none" lIns="0" tIns="0" rIns="0" bIns="0" rtlCol="0">
            <a:noAutofit/>
          </a:bodyPr>
          <a:lstStyle/>
          <a:p>
            <a:pPr algn="ctr"/>
            <a:r>
              <a:rPr lang="en-US" sz="1600" u="sng" dirty="0">
                <a:solidFill>
                  <a:schemeClr val="bg1"/>
                </a:solidFill>
                <a:latin typeface="Roboto Medium" panose="02000000000000000000" pitchFamily="2" charset="0"/>
                <a:ea typeface="Roboto Medium" panose="02000000000000000000" pitchFamily="2" charset="0"/>
                <a:hlinkClick r:id="rId13">
                  <a:extLst>
                    <a:ext uri="{A12FA001-AC4F-418D-AE19-62706E023703}">
                      <ahyp:hlinkClr xmlns="" xmlns:ahyp="http://schemas.microsoft.com/office/drawing/2018/hyperlinkcolor" val="tx"/>
                    </a:ext>
                  </a:extLst>
                </a:hlinkClick>
              </a:rPr>
              <a:t>REGISTER</a:t>
            </a:r>
            <a:endParaRPr lang="en-US" sz="1600" u="sng" dirty="0">
              <a:solidFill>
                <a:schemeClr val="bg1"/>
              </a:solidFill>
              <a:latin typeface="Roboto Medium" panose="02000000000000000000" pitchFamily="2" charset="0"/>
              <a:ea typeface="Roboto Medium" panose="02000000000000000000" pitchFamily="2" charset="0"/>
            </a:endParaRPr>
          </a:p>
        </p:txBody>
      </p:sp>
      <p:sp>
        <p:nvSpPr>
          <p:cNvPr id="11" name="TextBox 10">
            <a:extLst>
              <a:ext uri="{FF2B5EF4-FFF2-40B4-BE49-F238E27FC236}">
                <a16:creationId xmlns:a16="http://schemas.microsoft.com/office/drawing/2014/main" id="{030871EF-1BD7-474C-99A8-94EA92CB2BF6}"/>
              </a:ext>
            </a:extLst>
          </p:cNvPr>
          <p:cNvSpPr txBox="1"/>
          <p:nvPr/>
        </p:nvSpPr>
        <p:spPr>
          <a:xfrm>
            <a:off x="4952999" y="5568950"/>
            <a:ext cx="2377440" cy="2092881"/>
          </a:xfrm>
          <a:prstGeom prst="rect">
            <a:avLst/>
          </a:prstGeom>
          <a:noFill/>
        </p:spPr>
        <p:txBody>
          <a:bodyPr wrap="square" rtlCol="0">
            <a:spAutoFit/>
          </a:bodyPr>
          <a:lstStyle/>
          <a:p>
            <a:r>
              <a:rPr lang="en-US" sz="1000" dirty="0">
                <a:latin typeface="Roboto" panose="02000000000000000000" pitchFamily="2" charset="0"/>
                <a:ea typeface="Roboto" panose="02000000000000000000" pitchFamily="2" charset="0"/>
              </a:rPr>
              <a:t>USTDA’s Access Africa initiative supports quality ICT infrastructure across Africa. Working with the public and private sectors, Access Africa brings together critical stakeholders and designs targeted programming to advance inclusive, secure and sustainable connectivity. Access Africa partners directly contribute to the Agency’s programming and have enhanced exposure to key ICT stakeholders in the region. For more information: </a:t>
            </a:r>
            <a:r>
              <a:rPr lang="en-US" sz="1000" dirty="0">
                <a:latin typeface="Roboto" panose="02000000000000000000" pitchFamily="2" charset="0"/>
                <a:ea typeface="Roboto" panose="02000000000000000000" pitchFamily="2" charset="0"/>
                <a:hlinkClick r:id="rId14"/>
              </a:rPr>
              <a:t>AccessAfrica@ustda.gov</a:t>
            </a:r>
            <a:endParaRPr lang="en-US" sz="1000" dirty="0">
              <a:latin typeface="Roboto" panose="02000000000000000000" pitchFamily="2" charset="0"/>
              <a:ea typeface="Roboto" panose="02000000000000000000" pitchFamily="2" charset="0"/>
            </a:endParaRPr>
          </a:p>
        </p:txBody>
      </p:sp>
      <p:sp>
        <p:nvSpPr>
          <p:cNvPr id="28" name="object 7">
            <a:extLst>
              <a:ext uri="{FF2B5EF4-FFF2-40B4-BE49-F238E27FC236}">
                <a16:creationId xmlns:a16="http://schemas.microsoft.com/office/drawing/2014/main" id="{D5CC7E8C-C273-470B-A767-011C8A778A89}"/>
              </a:ext>
            </a:extLst>
          </p:cNvPr>
          <p:cNvSpPr/>
          <p:nvPr/>
        </p:nvSpPr>
        <p:spPr>
          <a:xfrm>
            <a:off x="0" y="-1"/>
            <a:ext cx="2511996" cy="1786439"/>
          </a:xfrm>
          <a:prstGeom prst="rect">
            <a:avLst/>
          </a:prstGeom>
          <a:solidFill>
            <a:schemeClr val="bg1"/>
          </a:solidFill>
        </p:spPr>
        <p:txBody>
          <a:bodyPr wrap="square" lIns="0" tIns="0" rIns="0" bIns="0" rtlCol="0"/>
          <a:lstStyle/>
          <a:p>
            <a:endParaRPr dirty="0"/>
          </a:p>
        </p:txBody>
      </p:sp>
      <p:pic>
        <p:nvPicPr>
          <p:cNvPr id="29" name="Picture 28">
            <a:extLst>
              <a:ext uri="{FF2B5EF4-FFF2-40B4-BE49-F238E27FC236}">
                <a16:creationId xmlns:a16="http://schemas.microsoft.com/office/drawing/2014/main" id="{73746B31-6812-4DD4-B214-BDF2508529B5}"/>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43515" y="399966"/>
            <a:ext cx="2547371" cy="826088"/>
          </a:xfrm>
          <a:prstGeom prst="rect">
            <a:avLst/>
          </a:prstGeom>
        </p:spPr>
      </p:pic>
      <p:sp>
        <p:nvSpPr>
          <p:cNvPr id="12" name="Rectangle 11">
            <a:extLst>
              <a:ext uri="{FF2B5EF4-FFF2-40B4-BE49-F238E27FC236}">
                <a16:creationId xmlns:a16="http://schemas.microsoft.com/office/drawing/2014/main" id="{F31AE0A5-DEBC-45F1-898D-138BA3179AAD}"/>
              </a:ext>
            </a:extLst>
          </p:cNvPr>
          <p:cNvSpPr/>
          <p:nvPr/>
        </p:nvSpPr>
        <p:spPr>
          <a:xfrm>
            <a:off x="2949818" y="965"/>
            <a:ext cx="4822582" cy="1830151"/>
          </a:xfrm>
          <a:prstGeom prst="rect">
            <a:avLst/>
          </a:prstGeom>
          <a:gradFill flip="none" rotWithShape="1">
            <a:gsLst>
              <a:gs pos="39000">
                <a:schemeClr val="bg1">
                  <a:alpha val="0"/>
                </a:schemeClr>
              </a:gs>
              <a:gs pos="100000">
                <a:schemeClr val="bg1"/>
              </a:gs>
              <a:gs pos="100000">
                <a:schemeClr val="bg1"/>
              </a:gs>
            </a:gsLst>
            <a:lin ang="10800000" scaled="1"/>
            <a:tileRect/>
          </a:gra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b="1" dirty="0">
              <a:ln w="22225">
                <a:solidFill>
                  <a:schemeClr val="accent2"/>
                </a:solidFill>
                <a:prstDash val="solid"/>
              </a:ln>
              <a:solidFill>
                <a:schemeClr val="accent2">
                  <a:lumMod val="40000"/>
                  <a:lumOff val="60000"/>
                </a:schemeClr>
              </a:solidFill>
            </a:endParaRPr>
          </a:p>
        </p:txBody>
      </p:sp>
      <p:pic>
        <p:nvPicPr>
          <p:cNvPr id="31" name="Picture 30">
            <a:extLst>
              <a:ext uri="{FF2B5EF4-FFF2-40B4-BE49-F238E27FC236}">
                <a16:creationId xmlns:a16="http://schemas.microsoft.com/office/drawing/2014/main" id="{E7743C9C-6F26-499E-BD18-C4A326C4B9E1}"/>
              </a:ext>
            </a:extLst>
          </p:cNvPr>
          <p:cNvPicPr>
            <a:picLocks noChangeAspect="1"/>
          </p:cNvPicPr>
          <p:nvPr/>
        </p:nvPicPr>
        <p:blipFill rotWithShape="1">
          <a:blip r:embed="rId16">
            <a:extLst>
              <a:ext uri="{BEBA8EAE-BF5A-486C-A8C5-ECC9F3942E4B}">
                <a14:imgProps xmlns:a14="http://schemas.microsoft.com/office/drawing/2010/main">
                  <a14:imgLayer r:embed="rId17">
                    <a14:imgEffect>
                      <a14:backgroundRemoval t="10966" b="89034" l="3292" r="30251">
                        <a14:foregroundMark x1="15282" y1="12794" x2="15282" y2="12794"/>
                        <a14:foregroundMark x1="15596" y1="12533" x2="15596" y2="12533"/>
                        <a14:foregroundMark x1="17320" y1="12272" x2="17320" y2="12272"/>
                        <a14:foregroundMark x1="17790" y1="12010" x2="17790" y2="12010"/>
                        <a14:foregroundMark x1="12069" y1="19582" x2="12069" y2="19582"/>
                        <a14:foregroundMark x1="29702" y1="71018" x2="29702" y2="71018"/>
                        <a14:foregroundMark x1="29702" y1="68930" x2="29702" y2="68930"/>
                        <a14:foregroundMark x1="29859" y1="66319" x2="29859" y2="66319"/>
                        <a14:foregroundMark x1="29781" y1="40992" x2="29781" y2="40992"/>
                        <a14:foregroundMark x1="30251" y1="38903" x2="30251" y2="38903"/>
                        <a14:foregroundMark x1="27821" y1="63446" x2="27821" y2="63446"/>
                      </a14:backgroundRemoval>
                    </a14:imgEffect>
                  </a14:imgLayer>
                </a14:imgProps>
              </a:ext>
            </a:extLst>
          </a:blip>
          <a:srcRect t="3841" r="67061" b="1170"/>
          <a:stretch/>
        </p:blipFill>
        <p:spPr>
          <a:xfrm>
            <a:off x="2692171" y="129822"/>
            <a:ext cx="1850594" cy="1601895"/>
          </a:xfrm>
          <a:prstGeom prst="rect">
            <a:avLst/>
          </a:prstGeom>
          <a:effectLst>
            <a:outerShdw blurRad="63500" dist="38100" dir="2700000" algn="tl" rotWithShape="0">
              <a:prstClr val="black">
                <a:alpha val="40000"/>
              </a:prstClr>
            </a:outerShdw>
            <a:softEdge rad="12700"/>
          </a:effectLst>
        </p:spPr>
      </p:pic>
      <p:sp>
        <p:nvSpPr>
          <p:cNvPr id="41" name="TextBox 40">
            <a:extLst>
              <a:ext uri="{FF2B5EF4-FFF2-40B4-BE49-F238E27FC236}">
                <a16:creationId xmlns:a16="http://schemas.microsoft.com/office/drawing/2014/main" id="{04FBFFDF-6048-491E-9566-1F02F622ADC0}"/>
              </a:ext>
            </a:extLst>
          </p:cNvPr>
          <p:cNvSpPr txBox="1"/>
          <p:nvPr/>
        </p:nvSpPr>
        <p:spPr>
          <a:xfrm>
            <a:off x="4241255" y="1200877"/>
            <a:ext cx="3977097" cy="584775"/>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200" b="1" i="1" dirty="0">
                <a:solidFill>
                  <a:schemeClr val="bg1"/>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cs typeface="Segoe UI" panose="020B0502040204020203" pitchFamily="34" charset="0"/>
              </a:rPr>
              <a:t>ACCESS AFRICA</a:t>
            </a:r>
          </a:p>
        </p:txBody>
      </p:sp>
      <p:sp>
        <p:nvSpPr>
          <p:cNvPr id="34" name="TextBox 33">
            <a:extLst>
              <a:ext uri="{FF2B5EF4-FFF2-40B4-BE49-F238E27FC236}">
                <a16:creationId xmlns:a16="http://schemas.microsoft.com/office/drawing/2014/main" id="{BDD4DD28-4E6C-48AB-8171-4BA43BC93D73}"/>
              </a:ext>
            </a:extLst>
          </p:cNvPr>
          <p:cNvSpPr txBox="1"/>
          <p:nvPr/>
        </p:nvSpPr>
        <p:spPr>
          <a:xfrm>
            <a:off x="-1858" y="1796984"/>
            <a:ext cx="7774258" cy="400110"/>
          </a:xfrm>
          <a:prstGeom prst="rect">
            <a:avLst/>
          </a:prstGeom>
          <a:solidFill>
            <a:srgbClr val="002F6C"/>
          </a:solidFill>
        </p:spPr>
        <p:txBody>
          <a:bodyPr wrap="square" rtlCol="0">
            <a:spAutoFit/>
          </a:bodyPr>
          <a:lstStyle/>
          <a:p>
            <a:pPr algn="ctr"/>
            <a:r>
              <a:rPr lang="en-US" sz="2000" b="1" spc="65" dirty="0">
                <a:solidFill>
                  <a:schemeClr val="bg1"/>
                </a:solidFill>
                <a:latin typeface="Roboto Black"/>
                <a:cs typeface="Roboto Black"/>
              </a:rPr>
              <a:t>Nigeria: </a:t>
            </a:r>
            <a:r>
              <a:rPr lang="en-US" sz="2000" dirty="0">
                <a:solidFill>
                  <a:schemeClr val="bg1"/>
                </a:solidFill>
                <a:latin typeface="Roboto Black" panose="02000000000000000000" pitchFamily="2" charset="0"/>
                <a:ea typeface="Roboto Black" panose="02000000000000000000" pitchFamily="2" charset="0"/>
              </a:rPr>
              <a:t>Digital Connectivity and Security Standards Workshop </a:t>
            </a:r>
          </a:p>
        </p:txBody>
      </p:sp>
    </p:spTree>
  </p:cSld>
  <p:clrMapOvr>
    <a:masterClrMapping/>
  </p:clrMapOvr>
</p:sld>
</file>

<file path=ppt/theme/theme1.xml><?xml version="1.0" encoding="utf-8"?>
<a:theme xmlns:a="http://schemas.openxmlformats.org/drawingml/2006/main" name="Office Theme">
  <a:themeElements>
    <a:clrScheme name="USTDA palette 1">
      <a:dk1>
        <a:srgbClr val="000000"/>
      </a:dk1>
      <a:lt1>
        <a:srgbClr val="FFFFFF"/>
      </a:lt1>
      <a:dk2>
        <a:srgbClr val="002F6A"/>
      </a:dk2>
      <a:lt2>
        <a:srgbClr val="F1F2F1"/>
      </a:lt2>
      <a:accent1>
        <a:srgbClr val="B80E31"/>
      </a:accent1>
      <a:accent2>
        <a:srgbClr val="CACACA"/>
      </a:accent2>
      <a:accent3>
        <a:srgbClr val="515151"/>
      </a:accent3>
      <a:accent4>
        <a:srgbClr val="6CC0DB"/>
      </a:accent4>
      <a:accent5>
        <a:srgbClr val="00B6DE"/>
      </a:accent5>
      <a:accent6>
        <a:srgbClr val="F79646"/>
      </a:accent6>
      <a:hlink>
        <a:srgbClr val="B80E31"/>
      </a:hlink>
      <a:folHlink>
        <a:srgbClr val="0432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file>

<file path=customXml/item2.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4.xml><?xml version="1.0" encoding="utf-8"?>
<?mso-contentType ?>
<FormTemplates xmlns="http://schemas.microsoft.com/sharepoint/v3/contenttype/forms"/>
</file>

<file path=customXml/itemProps1.xml><?xml version="1.0" encoding="utf-8"?>
<ds:datastoreItem xmlns:ds="http://schemas.openxmlformats.org/officeDocument/2006/customXml" ds:itemID="{EC58985C-50F2-4D2B-8EE8-C8D960D58C01}"/>
</file>

<file path=customXml/itemProps2.xml><?xml version="1.0" encoding="utf-8"?>
<ds:datastoreItem xmlns:ds="http://schemas.openxmlformats.org/officeDocument/2006/customXml" ds:itemID="{5517A7EA-C309-46C6-8277-F0D8A21A00CC}"/>
</file>

<file path=customXml/itemProps3.xml><?xml version="1.0" encoding="utf-8"?>
<ds:datastoreItem xmlns:ds="http://schemas.openxmlformats.org/officeDocument/2006/customXml" ds:itemID="{03A1DB79-394B-499C-B02A-DD698AEC3B7D}"/>
</file>

<file path=customXml/itemProps4.xml><?xml version="1.0" encoding="utf-8"?>
<ds:datastoreItem xmlns:ds="http://schemas.openxmlformats.org/officeDocument/2006/customXml" ds:itemID="{EC58985C-50F2-4D2B-8EE8-C8D960D58C01}"/>
</file>

<file path=docProps/app.xml><?xml version="1.0" encoding="utf-8"?>
<Properties xmlns="http://schemas.openxmlformats.org/officeDocument/2006/extended-properties" xmlns:vt="http://schemas.openxmlformats.org/officeDocument/2006/docPropsVTypes">
  <Template/>
  <TotalTime>2163</TotalTime>
  <Words>471</Words>
  <Application>Microsoft Office PowerPoint</Application>
  <PresentationFormat>Custom</PresentationFormat>
  <Paragraphs>28</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Roboto</vt:lpstr>
      <vt:lpstr>Roboto Black</vt:lpstr>
      <vt:lpstr>Roboto Medium</vt:lpstr>
      <vt:lpstr>Segoe UI</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Wilcox, Jonathan</dc:creator>
  <cp:lastModifiedBy>Camille Ford</cp:lastModifiedBy>
  <cp:revision>134</cp:revision>
  <cp:lastPrinted>2020-05-05T23:27:16Z</cp:lastPrinted>
  <dcterms:created xsi:type="dcterms:W3CDTF">2020-01-30T15:15:36Z</dcterms:created>
  <dcterms:modified xsi:type="dcterms:W3CDTF">2021-01-29T15:10:28Z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2020-01-27T00:00:00Z</vt:filetime>
  </property>
  <property fmtid="{D5CDD505-2E9C-101B-9397-08002B2CF9AE}" pid="3" name="Creator">
    <vt:lpwstr>Adobe InDesign 15.0 (Macintosh)</vt:lpwstr>
  </property>
  <property fmtid="{D5CDD505-2E9C-101B-9397-08002B2CF9AE}" pid="4" name="LastSaved">
    <vt:filetime>2020-01-30T00:00:00Z</vt:filetime>
  </property>
  <property fmtid="{D5CDD505-2E9C-101B-9397-08002B2CF9AE}" pid="5" name="ContentTypeId">
    <vt:lpwstr>0x0101008CEA0F26C7743146B81ADA30DB412C57</vt:lpwstr>
  </property>
  <property fmtid="{D5CDD505-2E9C-101B-9397-08002B2CF9AE}" pid="6" name="_dlc_DocIdItemGuid">
    <vt:lpwstr>9e5a65d0-3f69-418b-b1c3-e26f54e79396</vt:lpwstr>
  </property>
</Properties>
</file>