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9" r:id="rId2"/>
    <p:sldId id="260" r:id="rId3"/>
    <p:sldId id="261" r:id="rId4"/>
    <p:sldId id="263" r:id="rId5"/>
    <p:sldId id="269" r:id="rId6"/>
    <p:sldId id="268" r:id="rId7"/>
    <p:sldId id="27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9A0545-FA8B-4879-AEFA-9CACEFC62721}" type="datetimeFigureOut">
              <a:rPr lang="en-US" smtClean="0"/>
              <a:t>8/18/2019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42FD6B-E1E4-4C8B-B4F6-C3AD79062E1E}" type="slidenum">
              <a:rPr lang="en-US" smtClean="0"/>
              <a:t>‹#›</a:t>
            </a:fld>
            <a:endParaRPr lang="en-US"/>
          </a:p>
        </p:txBody>
      </p:sp>
    </p:spTree>
    <p:extLst>
      <p:ext uri="{BB962C8B-B14F-4D97-AF65-F5344CB8AC3E}">
        <p14:creationId xmlns:p14="http://schemas.microsoft.com/office/powerpoint/2010/main" val="24932113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4C078-37CE-4D52-8049-D0DE7A75FC49}"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164304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4C078-37CE-4D52-8049-D0DE7A75FC49}"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192304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4C078-37CE-4D52-8049-D0DE7A75FC49}"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414792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4C078-37CE-4D52-8049-D0DE7A75FC49}"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343504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4C078-37CE-4D52-8049-D0DE7A75FC49}"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43336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4C078-37CE-4D52-8049-D0DE7A75FC49}"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111883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4C078-37CE-4D52-8049-D0DE7A75FC49}"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53803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4C078-37CE-4D52-8049-D0DE7A75FC49}"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15994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4C078-37CE-4D52-8049-D0DE7A75FC49}"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384203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4C078-37CE-4D52-8049-D0DE7A75FC49}"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7887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4C078-37CE-4D52-8049-D0DE7A75FC49}"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3D5A5-2D8F-481E-892C-4D7D6596B252}" type="slidenum">
              <a:rPr lang="en-US" smtClean="0"/>
              <a:t>‹#›</a:t>
            </a:fld>
            <a:endParaRPr lang="en-US"/>
          </a:p>
        </p:txBody>
      </p:sp>
    </p:spTree>
    <p:extLst>
      <p:ext uri="{BB962C8B-B14F-4D97-AF65-F5344CB8AC3E}">
        <p14:creationId xmlns:p14="http://schemas.microsoft.com/office/powerpoint/2010/main" val="247918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4C078-37CE-4D52-8049-D0DE7A75FC49}" type="datetimeFigureOut">
              <a:rPr lang="en-US" smtClean="0"/>
              <a:t>8/18/2019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3D5A5-2D8F-481E-892C-4D7D6596B252}" type="slidenum">
              <a:rPr lang="en-US" smtClean="0"/>
              <a:t>‹#›</a:t>
            </a:fld>
            <a:endParaRPr lang="en-US"/>
          </a:p>
        </p:txBody>
      </p:sp>
    </p:spTree>
    <p:extLst>
      <p:ext uri="{BB962C8B-B14F-4D97-AF65-F5344CB8AC3E}">
        <p14:creationId xmlns:p14="http://schemas.microsoft.com/office/powerpoint/2010/main" val="2286598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7721" b="26900"/>
          <a:stretch/>
        </p:blipFill>
        <p:spPr>
          <a:xfrm>
            <a:off x="-19257" y="0"/>
            <a:ext cx="4628579" cy="1922440"/>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11" r="10504"/>
          <a:stretch/>
        </p:blipFill>
        <p:spPr bwMode="auto">
          <a:xfrm>
            <a:off x="-19257" y="3429000"/>
            <a:ext cx="4591257"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11111"/>
          <a:stretch/>
        </p:blipFill>
        <p:spPr>
          <a:xfrm>
            <a:off x="4572000" y="3429000"/>
            <a:ext cx="4572000" cy="3429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0"/>
            <a:ext cx="4572000" cy="3429000"/>
          </a:xfrm>
          <a:prstGeom prst="rect">
            <a:avLst/>
          </a:prstGeom>
        </p:spPr>
      </p:pic>
      <p:sp>
        <p:nvSpPr>
          <p:cNvPr id="9" name="Rectangle 8"/>
          <p:cNvSpPr/>
          <p:nvPr/>
        </p:nvSpPr>
        <p:spPr>
          <a:xfrm>
            <a:off x="37322" y="1909666"/>
            <a:ext cx="4572000" cy="1631216"/>
          </a:xfrm>
          <a:prstGeom prst="rect">
            <a:avLst/>
          </a:prstGeom>
        </p:spPr>
        <p:txBody>
          <a:bodyPr>
            <a:spAutoFit/>
          </a:bodyPr>
          <a:lstStyle/>
          <a:p>
            <a:r>
              <a:rPr lang="en-US" sz="2000" spc="250" dirty="0" smtClean="0"/>
              <a:t>Chankwakwa Farm </a:t>
            </a:r>
            <a:r>
              <a:rPr lang="en-US" sz="2000" spc="250" dirty="0"/>
              <a:t>is </a:t>
            </a:r>
            <a:r>
              <a:rPr lang="en-US" sz="2000" spc="250" dirty="0" smtClean="0"/>
              <a:t>an established commercial farm, since 1974, producing </a:t>
            </a:r>
            <a:r>
              <a:rPr lang="en-US" sz="2000" spc="250" dirty="0"/>
              <a:t>maize, </a:t>
            </a:r>
            <a:r>
              <a:rPr lang="en-US" sz="2000" spc="250" dirty="0" smtClean="0"/>
              <a:t>soya beans, beef, pork, eggs and vegetables. </a:t>
            </a:r>
            <a:endParaRPr lang="en-US" sz="2000" spc="250" dirty="0"/>
          </a:p>
        </p:txBody>
      </p:sp>
    </p:spTree>
    <p:extLst>
      <p:ext uri="{BB962C8B-B14F-4D97-AF65-F5344CB8AC3E}">
        <p14:creationId xmlns:p14="http://schemas.microsoft.com/office/powerpoint/2010/main" val="2034347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780" y="0"/>
            <a:ext cx="6858000" cy="6858000"/>
          </a:xfrm>
          <a:prstGeom prst="rect">
            <a:avLst/>
          </a:prstGeom>
        </p:spPr>
      </p:pic>
      <p:sp>
        <p:nvSpPr>
          <p:cNvPr id="6" name="Rectangle 5"/>
          <p:cNvSpPr/>
          <p:nvPr/>
        </p:nvSpPr>
        <p:spPr>
          <a:xfrm>
            <a:off x="152400" y="335845"/>
            <a:ext cx="2127380" cy="7109639"/>
          </a:xfrm>
          <a:prstGeom prst="rect">
            <a:avLst/>
          </a:prstGeom>
        </p:spPr>
        <p:txBody>
          <a:bodyPr wrap="square">
            <a:spAutoFit/>
          </a:bodyPr>
          <a:lstStyle/>
          <a:p>
            <a:r>
              <a:rPr lang="en-US" sz="2000" spc="250" dirty="0" smtClean="0"/>
              <a:t>Chankwakwa very early had a desire to empower small scale farmers by teaching them tomato growing and thereby improving their crops. </a:t>
            </a:r>
          </a:p>
          <a:p>
            <a:endParaRPr lang="en-US" spc="250" dirty="0" smtClean="0">
              <a:solidFill>
                <a:schemeClr val="bg1"/>
              </a:solidFill>
            </a:endParaRPr>
          </a:p>
          <a:p>
            <a:r>
              <a:rPr lang="en-US" spc="250" dirty="0" smtClean="0">
                <a:solidFill>
                  <a:schemeClr val="bg1"/>
                </a:solidFill>
              </a:rPr>
              <a:t>Chankwakwa started a tomato out-growers scheme , where Chankwakwa provided inputs and know-how and then bought the tomatoes.</a:t>
            </a:r>
            <a:endParaRPr lang="en-US" spc="250" dirty="0">
              <a:solidFill>
                <a:schemeClr val="bg1"/>
              </a:solidFill>
            </a:endParaRPr>
          </a:p>
        </p:txBody>
      </p:sp>
    </p:spTree>
    <p:extLst>
      <p:ext uri="{BB962C8B-B14F-4D97-AF65-F5344CB8AC3E}">
        <p14:creationId xmlns:p14="http://schemas.microsoft.com/office/powerpoint/2010/main" val="493531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0999" y="5244469"/>
            <a:ext cx="8458201" cy="1323439"/>
          </a:xfrm>
          <a:prstGeom prst="rect">
            <a:avLst/>
          </a:prstGeom>
        </p:spPr>
        <p:txBody>
          <a:bodyPr wrap="square">
            <a:spAutoFit/>
          </a:bodyPr>
          <a:lstStyle/>
          <a:p>
            <a:r>
              <a:rPr lang="en-US" sz="2000" spc="250" dirty="0" smtClean="0"/>
              <a:t>A single mango tree in Zambia can produce over 600 kg of fruit, but mostly the mangos goes to waste. In the year 2000 Chankwakwa started experimenting with drying the fruit, with the export market in mind.</a:t>
            </a:r>
            <a:endParaRPr lang="en-US" sz="2000" spc="250" dirty="0"/>
          </a:p>
        </p:txBody>
      </p:sp>
      <p:pic>
        <p:nvPicPr>
          <p:cNvPr id="2050" name="Picture 2" descr="C:\Users\Elina Eriksson\Pictures\CHANKWAKWA LTD\mango farmers\CIMG1772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39" b="6095"/>
          <a:stretch/>
        </p:blipFill>
        <p:spPr bwMode="auto">
          <a:xfrm>
            <a:off x="1611463" y="0"/>
            <a:ext cx="5997272" cy="503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92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5" y="1555"/>
            <a:ext cx="6856445" cy="6856445"/>
          </a:xfrm>
        </p:spPr>
      </p:pic>
      <p:sp>
        <p:nvSpPr>
          <p:cNvPr id="5" name="TextBox 4"/>
          <p:cNvSpPr txBox="1"/>
          <p:nvPr/>
        </p:nvSpPr>
        <p:spPr>
          <a:xfrm>
            <a:off x="7010400" y="304800"/>
            <a:ext cx="2040294" cy="6863417"/>
          </a:xfrm>
          <a:prstGeom prst="rect">
            <a:avLst/>
          </a:prstGeom>
          <a:noFill/>
        </p:spPr>
        <p:txBody>
          <a:bodyPr wrap="square" rtlCol="0">
            <a:spAutoFit/>
          </a:bodyPr>
          <a:lstStyle/>
          <a:p>
            <a:r>
              <a:rPr lang="en-US" sz="2000" dirty="0" smtClean="0"/>
              <a:t>To be able to export Chankwakwa needed </a:t>
            </a:r>
            <a:r>
              <a:rPr lang="en-GB" sz="2000" dirty="0" smtClean="0"/>
              <a:t>the </a:t>
            </a:r>
            <a:r>
              <a:rPr lang="en-GB" sz="2000" dirty="0"/>
              <a:t>HACCP </a:t>
            </a:r>
            <a:r>
              <a:rPr lang="en-GB" sz="2000" dirty="0" smtClean="0"/>
              <a:t>standard certification, from SGS in South Africa, </a:t>
            </a:r>
            <a:r>
              <a:rPr lang="en-GB" sz="2000" dirty="0"/>
              <a:t>in the factory </a:t>
            </a:r>
            <a:r>
              <a:rPr lang="en-GB" sz="2000" dirty="0" smtClean="0"/>
              <a:t>and traceability back to the farmers.</a:t>
            </a:r>
          </a:p>
          <a:p>
            <a:endParaRPr lang="en-US" sz="2000" dirty="0" smtClean="0"/>
          </a:p>
          <a:p>
            <a:r>
              <a:rPr lang="en-US" sz="2000" dirty="0" smtClean="0"/>
              <a:t>And to be competitive it became necessary to look into  ORGANIC certification from ECOCERT, South Africa, as well.</a:t>
            </a:r>
          </a:p>
          <a:p>
            <a:endParaRPr lang="en-US" sz="2000" dirty="0"/>
          </a:p>
          <a:p>
            <a:endParaRPr lang="en-US" sz="2000" dirty="0"/>
          </a:p>
        </p:txBody>
      </p:sp>
    </p:spTree>
    <p:extLst>
      <p:ext uri="{BB962C8B-B14F-4D97-AF65-F5344CB8AC3E}">
        <p14:creationId xmlns:p14="http://schemas.microsoft.com/office/powerpoint/2010/main" val="1797658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20806" cy="4343400"/>
          </a:xfrm>
          <a:prstGeom prst="rect">
            <a:avLst/>
          </a:prstGeom>
        </p:spPr>
      </p:pic>
      <p:sp>
        <p:nvSpPr>
          <p:cNvPr id="6" name="TextBox 5"/>
          <p:cNvSpPr txBox="1"/>
          <p:nvPr/>
        </p:nvSpPr>
        <p:spPr>
          <a:xfrm>
            <a:off x="228600" y="4401234"/>
            <a:ext cx="6324600" cy="1938992"/>
          </a:xfrm>
          <a:prstGeom prst="rect">
            <a:avLst/>
          </a:prstGeom>
          <a:noFill/>
        </p:spPr>
        <p:txBody>
          <a:bodyPr wrap="square" rtlCol="0">
            <a:spAutoFit/>
          </a:bodyPr>
          <a:lstStyle/>
          <a:p>
            <a:r>
              <a:rPr lang="en-GB" sz="2000" dirty="0" smtClean="0"/>
              <a:t>Chankwakwa continuously trains  the famers that are registered and contracted, on management of the trees and principles  of organic farming. There is also a fulltime field manager available to assist the farmers and to make sure they conform to the regulations set by the Organic association. </a:t>
            </a:r>
            <a:endParaRPr lang="en-GB" sz="2000" dirty="0"/>
          </a:p>
        </p:txBody>
      </p:sp>
    </p:spTree>
    <p:extLst>
      <p:ext uri="{BB962C8B-B14F-4D97-AF65-F5344CB8AC3E}">
        <p14:creationId xmlns:p14="http://schemas.microsoft.com/office/powerpoint/2010/main" val="2685517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2303" b="631"/>
          <a:stretch/>
        </p:blipFill>
        <p:spPr>
          <a:xfrm>
            <a:off x="4615182" y="427"/>
            <a:ext cx="4528818" cy="525737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501" r="27230"/>
          <a:stretch/>
        </p:blipFill>
        <p:spPr>
          <a:xfrm>
            <a:off x="1" y="0"/>
            <a:ext cx="4615181" cy="5257800"/>
          </a:xfrm>
          <a:prstGeom prst="rect">
            <a:avLst/>
          </a:prstGeom>
        </p:spPr>
      </p:pic>
      <p:sp>
        <p:nvSpPr>
          <p:cNvPr id="10" name="TextBox 9"/>
          <p:cNvSpPr txBox="1"/>
          <p:nvPr/>
        </p:nvSpPr>
        <p:spPr>
          <a:xfrm>
            <a:off x="233682" y="5294531"/>
            <a:ext cx="8763000" cy="1938992"/>
          </a:xfrm>
          <a:prstGeom prst="rect">
            <a:avLst/>
          </a:prstGeom>
          <a:noFill/>
        </p:spPr>
        <p:txBody>
          <a:bodyPr wrap="square" rtlCol="0">
            <a:spAutoFit/>
          </a:bodyPr>
          <a:lstStyle/>
          <a:p>
            <a:r>
              <a:rPr lang="en-US" sz="2000" spc="250" dirty="0" smtClean="0"/>
              <a:t>Chankwakwa Organic Dried Mango ready for export to Denmark in 2012. Today we have installed two electric dryers, with a capacity of 1000 kg of raw fruit every 10 hours, beside the six solar dryers. </a:t>
            </a:r>
            <a:endParaRPr lang="en-US" sz="2000" spc="250" dirty="0" smtClean="0"/>
          </a:p>
          <a:p>
            <a:r>
              <a:rPr lang="en-US" sz="2000" spc="250" dirty="0" err="1" smtClean="0"/>
              <a:t>Chankwakwa</a:t>
            </a:r>
            <a:r>
              <a:rPr lang="en-US" sz="2000" spc="250" dirty="0" smtClean="0"/>
              <a:t> is working with over 1000 farmers in Luapula Province, as well as 250 farmers in  </a:t>
            </a:r>
            <a:r>
              <a:rPr lang="en-US" sz="2000" spc="250" dirty="0" err="1" smtClean="0"/>
              <a:t>Kabwe,Central</a:t>
            </a:r>
            <a:r>
              <a:rPr lang="en-US" sz="2000" spc="250" smtClean="0"/>
              <a:t> Province.</a:t>
            </a:r>
            <a:endParaRPr lang="en-US" sz="2000" spc="250" dirty="0"/>
          </a:p>
        </p:txBody>
      </p:sp>
    </p:spTree>
    <p:extLst>
      <p:ext uri="{BB962C8B-B14F-4D97-AF65-F5344CB8AC3E}">
        <p14:creationId xmlns:p14="http://schemas.microsoft.com/office/powerpoint/2010/main" val="673512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1500" y="762000"/>
            <a:ext cx="4724400" cy="6555641"/>
          </a:xfrm>
          <a:prstGeom prst="rect">
            <a:avLst/>
          </a:prstGeom>
          <a:noFill/>
        </p:spPr>
        <p:txBody>
          <a:bodyPr wrap="square" rtlCol="0">
            <a:spAutoFit/>
          </a:bodyPr>
          <a:lstStyle/>
          <a:p>
            <a:r>
              <a:rPr lang="en-GB" sz="2000" dirty="0" smtClean="0"/>
              <a:t>An opportunity emerged with Southern African  International Trade Hub (SAITH) to attend the Fancy Food Show in New York in June 2019. Through the training held by SAITH in Lusaka  the following was learnt and begun to be implemented: </a:t>
            </a:r>
          </a:p>
          <a:p>
            <a:endParaRPr lang="en-GB" sz="2000" dirty="0" smtClean="0"/>
          </a:p>
          <a:p>
            <a:r>
              <a:rPr lang="en-GB" sz="2000" dirty="0" smtClean="0"/>
              <a:t>a) FDA certification was needed which is available online.  </a:t>
            </a:r>
          </a:p>
          <a:p>
            <a:r>
              <a:rPr lang="en-GB" sz="2000" dirty="0" smtClean="0"/>
              <a:t>b) Labelling has to be changed to American standards.</a:t>
            </a:r>
          </a:p>
          <a:p>
            <a:r>
              <a:rPr lang="en-GB" sz="2000" dirty="0" smtClean="0"/>
              <a:t>c) The HACCP certification is not valid, instead HARPC certification, which is very similar, is required.</a:t>
            </a:r>
          </a:p>
          <a:p>
            <a:endParaRPr lang="en-GB" sz="2000" dirty="0"/>
          </a:p>
          <a:p>
            <a:r>
              <a:rPr lang="en-GB" sz="2000" dirty="0" err="1" smtClean="0"/>
              <a:t>Inspite</a:t>
            </a:r>
            <a:r>
              <a:rPr lang="en-GB" sz="2000" dirty="0" smtClean="0"/>
              <a:t> of these challenges ahead of us we are very positive as we found that the market is so huge and the opportunity to export using the AGOA  window makes us competitive.</a:t>
            </a:r>
          </a:p>
          <a:p>
            <a:endParaRPr lang="en-GB" sz="2000" dirty="0"/>
          </a:p>
        </p:txBody>
      </p:sp>
      <p:pic>
        <p:nvPicPr>
          <p:cNvPr id="3076" name="Picture 4" descr="C:\Users\Elina Eriksson\Documents\IMG-20190817-WA0005.jpg"/>
          <p:cNvPicPr>
            <a:picLocks noChangeAspect="1" noChangeArrowheads="1"/>
          </p:cNvPicPr>
          <p:nvPr/>
        </p:nvPicPr>
        <p:blipFill rotWithShape="1">
          <a:blip r:embed="rId2">
            <a:extLst>
              <a:ext uri="{28A0092B-C50C-407E-A947-70E740481C1C}">
                <a14:useLocalDpi xmlns:a14="http://schemas.microsoft.com/office/drawing/2010/main" val="0"/>
              </a:ext>
            </a:extLst>
          </a:blip>
          <a:srcRect r="15869"/>
          <a:stretch/>
        </p:blipFill>
        <p:spPr bwMode="auto">
          <a:xfrm>
            <a:off x="0" y="0"/>
            <a:ext cx="4255135"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040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92713960-C9B8-4E56-9C3F-821E1CC199F7}"/>
</file>

<file path=customXml/itemProps2.xml><?xml version="1.0" encoding="utf-8"?>
<ds:datastoreItem xmlns:ds="http://schemas.openxmlformats.org/officeDocument/2006/customXml" ds:itemID="{4CF53AEA-374F-4262-BB38-85F438D55BA5}"/>
</file>

<file path=customXml/itemProps3.xml><?xml version="1.0" encoding="utf-8"?>
<ds:datastoreItem xmlns:ds="http://schemas.openxmlformats.org/officeDocument/2006/customXml" ds:itemID="{AF724ED5-898D-4243-8F40-540C718D0C53}"/>
</file>

<file path=customXml/itemProps4.xml><?xml version="1.0" encoding="utf-8"?>
<ds:datastoreItem xmlns:ds="http://schemas.openxmlformats.org/officeDocument/2006/customXml" ds:itemID="{0A98EBF4-F50B-4904-9233-803A6DACAF71}"/>
</file>

<file path=docProps/app.xml><?xml version="1.0" encoding="utf-8"?>
<Properties xmlns="http://schemas.openxmlformats.org/officeDocument/2006/extended-properties" xmlns:vt="http://schemas.openxmlformats.org/officeDocument/2006/docPropsVTypes">
  <TotalTime>614</TotalTime>
  <Words>383</Words>
  <Application>Microsoft Office PowerPoint</Application>
  <PresentationFormat>On-screen Show (4:3)</PresentationFormat>
  <Paragraphs>18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elina</dc:creator>
  <cp:lastModifiedBy>Dorothy Eriksson</cp:lastModifiedBy>
  <cp:revision>45</cp:revision>
  <dcterms:created xsi:type="dcterms:W3CDTF">2014-03-17T14:23:30Z</dcterms:created>
  <dcterms:modified xsi:type="dcterms:W3CDTF">2019-08-18T18:46:25Z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9bc935ff-6f0f-4e88-a4ff-9e825a508ee8</vt:lpwstr>
  </property>
</Properties>
</file>