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iagrams/data1.xml" ContentType="application/vnd.openxmlformats-officedocument.drawingml.diagramData+xml"/>
  <Override PartName="/ppt/presentation.xml" ContentType="application/vnd.openxmlformats-officedocument.presentationml.presentation.main+xml"/>
  <Override PartName="/ppt/slides/slide10.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22.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charts/style1.xml" ContentType="application/vnd.ms-office.chartstyl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charts/colors1.xml" ContentType="application/vnd.ms-office.chartcolorstyle+xml"/>
  <Override PartName="/ppt/charts/chart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87" r:id="rId1"/>
  </p:sldMasterIdLst>
  <p:notesMasterIdLst>
    <p:notesMasterId r:id="rId26"/>
  </p:notesMasterIdLst>
  <p:handoutMasterIdLst>
    <p:handoutMasterId r:id="rId27"/>
  </p:handoutMasterIdLst>
  <p:sldIdLst>
    <p:sldId id="367" r:id="rId2"/>
    <p:sldId id="492" r:id="rId3"/>
    <p:sldId id="475" r:id="rId4"/>
    <p:sldId id="410" r:id="rId5"/>
    <p:sldId id="273" r:id="rId6"/>
    <p:sldId id="512" r:id="rId7"/>
    <p:sldId id="513" r:id="rId8"/>
    <p:sldId id="519" r:id="rId9"/>
    <p:sldId id="520" r:id="rId10"/>
    <p:sldId id="526" r:id="rId11"/>
    <p:sldId id="531" r:id="rId12"/>
    <p:sldId id="528" r:id="rId13"/>
    <p:sldId id="535" r:id="rId14"/>
    <p:sldId id="524" r:id="rId15"/>
    <p:sldId id="529" r:id="rId16"/>
    <p:sldId id="516" r:id="rId17"/>
    <p:sldId id="517" r:id="rId18"/>
    <p:sldId id="497" r:id="rId19"/>
    <p:sldId id="495" r:id="rId20"/>
    <p:sldId id="504" r:id="rId21"/>
    <p:sldId id="502" r:id="rId22"/>
    <p:sldId id="527" r:id="rId23"/>
    <p:sldId id="506" r:id="rId24"/>
    <p:sldId id="473" r:id="rId2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 sullivan" initials="ss" lastIdx="1" clrIdx="0"/>
  <p:cmAuthor id="1" name="Gina" initials="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83" autoAdjust="0"/>
    <p:restoredTop sz="99808" autoAdjust="0"/>
  </p:normalViewPr>
  <p:slideViewPr>
    <p:cSldViewPr snapToGrid="0" snapToObjects="1">
      <p:cViewPr varScale="1">
        <p:scale>
          <a:sx n="65" d="100"/>
          <a:sy n="65" d="100"/>
        </p:scale>
        <p:origin x="1284" y="33"/>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r>
              <a:rPr lang="en-US" sz="1400" b="1" dirty="0">
                <a:solidFill>
                  <a:srgbClr val="0070C0"/>
                </a:solidFill>
              </a:rPr>
              <a:t>AGOA</a:t>
            </a:r>
            <a:r>
              <a:rPr lang="en-US" sz="1400" b="1" baseline="0" dirty="0">
                <a:solidFill>
                  <a:srgbClr val="0070C0"/>
                </a:solidFill>
              </a:rPr>
              <a:t> Exports | 2017</a:t>
            </a:r>
          </a:p>
          <a:p>
            <a:pPr>
              <a:defRPr sz="900"/>
            </a:pPr>
            <a:r>
              <a:rPr lang="en-US" sz="1400" b="1" i="1" baseline="0" dirty="0">
                <a:solidFill>
                  <a:srgbClr val="0070C0"/>
                </a:solidFill>
              </a:rPr>
              <a:t>($000s)</a:t>
            </a:r>
            <a:endParaRPr lang="en-US" sz="1400" b="1" i="1" dirty="0">
              <a:solidFill>
                <a:srgbClr val="0070C0"/>
              </a:solidFill>
            </a:endParaRPr>
          </a:p>
        </c:rich>
      </c:tx>
      <c:layout>
        <c:manualLayout>
          <c:xMode val="edge"/>
          <c:yMode val="edge"/>
          <c:x val="0.3377536763637542"/>
          <c:y val="2.8011535604916685E-3"/>
        </c:manualLayout>
      </c:layout>
      <c:overlay val="0"/>
      <c:spPr>
        <a:solidFill>
          <a:schemeClr val="bg1"/>
        </a:solidFill>
        <a:ln>
          <a:noFill/>
        </a:ln>
        <a:effectLst/>
      </c:spPr>
      <c:txPr>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13B-40EF-82E8-495069FDB29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13B-40EF-82E8-495069FDB29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13B-40EF-82E8-495069FDB29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13B-40EF-82E8-495069FDB29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13B-40EF-82E8-495069FDB29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13B-40EF-82E8-495069FDB29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13B-40EF-82E8-495069FDB29C}"/>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413B-40EF-82E8-495069FDB29C}"/>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413B-40EF-82E8-495069FDB29C}"/>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413B-40EF-82E8-495069FDB29C}"/>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413B-40EF-82E8-495069FDB29C}"/>
              </c:ext>
            </c:extLst>
          </c:dPt>
          <c:dLbls>
            <c:dLbl>
              <c:idx val="0"/>
              <c:layout>
                <c:manualLayout>
                  <c:x val="0.13879999585827685"/>
                  <c:y val="-1.639474429632140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13B-40EF-82E8-495069FDB29C}"/>
                </c:ext>
              </c:extLst>
            </c:dLbl>
            <c:dLbl>
              <c:idx val="1"/>
              <c:layout>
                <c:manualLayout>
                  <c:x val="0.24700994314149027"/>
                  <c:y val="-5.708384725360264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13B-40EF-82E8-495069FDB29C}"/>
                </c:ext>
              </c:extLst>
            </c:dLbl>
            <c:dLbl>
              <c:idx val="2"/>
              <c:layout>
                <c:manualLayout>
                  <c:x val="0.22031528532964942"/>
                  <c:y val="0.1468316118398308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3B-40EF-82E8-495069FDB29C}"/>
                </c:ext>
              </c:extLst>
            </c:dLbl>
            <c:dLbl>
              <c:idx val="4"/>
              <c:layout>
                <c:manualLayout>
                  <c:x val="-5.5952424294145174E-2"/>
                  <c:y val="0.1666281551730675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3B-40EF-82E8-495069FDB29C}"/>
                </c:ext>
              </c:extLst>
            </c:dLbl>
            <c:dLbl>
              <c:idx val="5"/>
              <c:layout>
                <c:manualLayout>
                  <c:x val="-8.4317716253891631E-2"/>
                  <c:y val="7.410934736400721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3B-40EF-82E8-495069FDB29C}"/>
                </c:ext>
              </c:extLst>
            </c:dLbl>
            <c:dLbl>
              <c:idx val="6"/>
              <c:layout>
                <c:manualLayout>
                  <c:x val="-6.4428844696406681E-2"/>
                  <c:y val="2.737921851406596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3B-40EF-82E8-495069FDB29C}"/>
                </c:ext>
              </c:extLst>
            </c:dLbl>
            <c:dLbl>
              <c:idx val="7"/>
              <c:layout>
                <c:manualLayout>
                  <c:x val="-0.1630158825059963"/>
                  <c:y val="-5.617942192612484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3B-40EF-82E8-495069FDB29C}"/>
                </c:ext>
              </c:extLst>
            </c:dLbl>
            <c:dLbl>
              <c:idx val="9"/>
              <c:layout>
                <c:manualLayout>
                  <c:x val="-0.34291746982136817"/>
                  <c:y val="-5.681508461004882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3B-40EF-82E8-495069FDB29C}"/>
                </c:ext>
              </c:extLst>
            </c:dLbl>
            <c:dLbl>
              <c:idx val="10"/>
              <c:layout>
                <c:manualLayout>
                  <c:x val="4.0978341794361446E-2"/>
                  <c:y val="1.452701120327600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3B-40EF-82E8-495069FDB29C}"/>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Gill Sans MT" panose="020B0502020104020203" pitchFamily="34" charset="0"/>
                    <a:ea typeface="+mn-ea"/>
                    <a:cs typeface="Arial" panose="020B0604020202020204" pitchFamily="34" charset="0"/>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Sheet1!$C$45:$C$55</c:f>
              <c:strCache>
                <c:ptCount val="11"/>
                <c:pt idx="0">
                  <c:v>Agricultural</c:v>
                </c:pt>
                <c:pt idx="1">
                  <c:v>Forest</c:v>
                </c:pt>
                <c:pt idx="2">
                  <c:v>Chemicals &amp; Related</c:v>
                </c:pt>
                <c:pt idx="3">
                  <c:v>Energy-related</c:v>
                </c:pt>
                <c:pt idx="4">
                  <c:v>Textiles &amp; apparel</c:v>
                </c:pt>
                <c:pt idx="5">
                  <c:v>Footwear</c:v>
                </c:pt>
                <c:pt idx="6">
                  <c:v>Minerals/Metals</c:v>
                </c:pt>
                <c:pt idx="7">
                  <c:v>Machinery</c:v>
                </c:pt>
                <c:pt idx="8">
                  <c:v>Trans. Equipment</c:v>
                </c:pt>
                <c:pt idx="9">
                  <c:v>Electronic</c:v>
                </c:pt>
                <c:pt idx="10">
                  <c:v>Miscellaneous</c:v>
                </c:pt>
              </c:strCache>
            </c:strRef>
          </c:cat>
          <c:val>
            <c:numRef>
              <c:f>Sheet1!$D$45:$D$55</c:f>
              <c:numCache>
                <c:formatCode>_(* #,##0_);_(* \(#,##0\);_(* "-"??_);_(@_)</c:formatCode>
                <c:ptCount val="11"/>
                <c:pt idx="0">
                  <c:v>552411</c:v>
                </c:pt>
                <c:pt idx="1">
                  <c:v>12466</c:v>
                </c:pt>
                <c:pt idx="2">
                  <c:v>320119</c:v>
                </c:pt>
                <c:pt idx="3">
                  <c:v>9529870</c:v>
                </c:pt>
                <c:pt idx="4">
                  <c:v>1029407</c:v>
                </c:pt>
                <c:pt idx="5">
                  <c:v>30484</c:v>
                </c:pt>
                <c:pt idx="6">
                  <c:v>826552</c:v>
                </c:pt>
                <c:pt idx="7">
                  <c:v>18242</c:v>
                </c:pt>
                <c:pt idx="8">
                  <c:v>1324756</c:v>
                </c:pt>
                <c:pt idx="9">
                  <c:v>23646</c:v>
                </c:pt>
                <c:pt idx="10">
                  <c:v>142962</c:v>
                </c:pt>
              </c:numCache>
            </c:numRef>
          </c:val>
          <c:extLst>
            <c:ext xmlns:c16="http://schemas.microsoft.com/office/drawing/2014/chart" uri="{C3380CC4-5D6E-409C-BE32-E72D297353CC}">
              <c16:uniqueId val="{00000016-413B-40EF-82E8-495069FDB29C}"/>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image" Target="../media/image9.png"/><Relationship Id="rId4" Type="http://schemas.openxmlformats.org/officeDocument/2006/relationships/image" Target="../media/image12.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image" Target="../media/image9.png"/><Relationship Id="rId4" Type="http://schemas.openxmlformats.org/officeDocument/2006/relationships/image" Target="../media/image1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E98E05-367F-4817-A983-8923D2067567}" type="doc">
      <dgm:prSet loTypeId="urn:microsoft.com/office/officeart/2005/8/layout/hList7#1" loCatId="list" qsTypeId="urn:microsoft.com/office/officeart/2005/8/quickstyle/simple1" qsCatId="simple" csTypeId="urn:microsoft.com/office/officeart/2005/8/colors/accent1_2" csCatId="accent1" phldr="1"/>
      <dgm:spPr/>
    </dgm:pt>
    <dgm:pt modelId="{9CA953E5-90BF-43EF-92EB-E1EDCC0695C3}">
      <dgm:prSet phldrT="[Text]"/>
      <dgm:spPr>
        <a:xfrm>
          <a:off x="2116940" y="0"/>
          <a:ext cx="2048433" cy="4818668"/>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US" dirty="0">
            <a:solidFill>
              <a:sysClr val="window" lastClr="FFFFFF"/>
            </a:solidFill>
            <a:latin typeface="Calibri" panose="020F0502020204030204"/>
            <a:ea typeface="+mn-ea"/>
            <a:cs typeface="+mn-cs"/>
          </a:endParaRPr>
        </a:p>
      </dgm:t>
    </dgm:pt>
    <dgm:pt modelId="{E6759921-95E4-4560-AC9A-3DC6D0D1EE9C}" type="parTrans" cxnId="{0F9F68BA-937B-4E59-A959-865DAACA5085}">
      <dgm:prSet/>
      <dgm:spPr/>
      <dgm:t>
        <a:bodyPr/>
        <a:lstStyle/>
        <a:p>
          <a:endParaRPr lang="en-US"/>
        </a:p>
      </dgm:t>
    </dgm:pt>
    <dgm:pt modelId="{FF3E34C2-26BE-49D4-8985-EB4F9DBF9EB2}" type="sibTrans" cxnId="{0F9F68BA-937B-4E59-A959-865DAACA5085}">
      <dgm:prSet/>
      <dgm:spPr/>
      <dgm:t>
        <a:bodyPr/>
        <a:lstStyle/>
        <a:p>
          <a:endParaRPr lang="en-US"/>
        </a:p>
      </dgm:t>
    </dgm:pt>
    <dgm:pt modelId="{01B878A8-7B27-42AD-B2AB-9A671D7C99D1}">
      <dgm:prSet phldrT="[Text]"/>
      <dgm:spPr>
        <a:xfrm>
          <a:off x="1954" y="0"/>
          <a:ext cx="2048433" cy="4818668"/>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Char char="•"/>
          </a:pPr>
          <a:endParaRPr lang="en-US" dirty="0">
            <a:solidFill>
              <a:sysClr val="window" lastClr="FFFFFF"/>
            </a:solidFill>
            <a:latin typeface="Calibri" panose="020F0502020204030204"/>
            <a:ea typeface="+mn-ea"/>
            <a:cs typeface="+mn-cs"/>
          </a:endParaRPr>
        </a:p>
      </dgm:t>
    </dgm:pt>
    <dgm:pt modelId="{902A9CD8-5A1C-45D6-B232-129AB62F3866}" type="parTrans" cxnId="{0BD3EC2B-3FF1-482C-9980-9D25F1DE1CB1}">
      <dgm:prSet/>
      <dgm:spPr/>
      <dgm:t>
        <a:bodyPr/>
        <a:lstStyle/>
        <a:p>
          <a:endParaRPr lang="en-US"/>
        </a:p>
      </dgm:t>
    </dgm:pt>
    <dgm:pt modelId="{12903FCF-BEF3-4C03-8040-25CA818F7F8B}" type="sibTrans" cxnId="{0BD3EC2B-3FF1-482C-9980-9D25F1DE1CB1}">
      <dgm:prSet/>
      <dgm:spPr/>
      <dgm:t>
        <a:bodyPr/>
        <a:lstStyle/>
        <a:p>
          <a:endParaRPr lang="en-US"/>
        </a:p>
      </dgm:t>
    </dgm:pt>
    <dgm:pt modelId="{F787E96E-3F1F-4A40-B0F6-A0C2611E3AFF}">
      <dgm:prSet phldrT="[Text]" custT="1"/>
      <dgm:spPr>
        <a:xfrm>
          <a:off x="6333566" y="0"/>
          <a:ext cx="2048433" cy="4818668"/>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US" sz="1600" dirty="0">
            <a:solidFill>
              <a:sysClr val="window" lastClr="FFFFFF"/>
            </a:solidFill>
            <a:latin typeface="Calibri" panose="020F0502020204030204"/>
            <a:ea typeface="+mn-ea"/>
            <a:cs typeface="+mn-cs"/>
          </a:endParaRPr>
        </a:p>
      </dgm:t>
    </dgm:pt>
    <dgm:pt modelId="{B98EB577-16C0-43AD-AD00-FCEB065C3E1C}" type="parTrans" cxnId="{F58ACAC0-2B12-4706-9705-85CBBFC35FCA}">
      <dgm:prSet/>
      <dgm:spPr/>
      <dgm:t>
        <a:bodyPr/>
        <a:lstStyle/>
        <a:p>
          <a:endParaRPr lang="en-US"/>
        </a:p>
      </dgm:t>
    </dgm:pt>
    <dgm:pt modelId="{5523A5D0-AFD6-4BD4-8B60-DA942CFBFD40}" type="sibTrans" cxnId="{F58ACAC0-2B12-4706-9705-85CBBFC35FCA}">
      <dgm:prSet/>
      <dgm:spPr/>
      <dgm:t>
        <a:bodyPr/>
        <a:lstStyle/>
        <a:p>
          <a:endParaRPr lang="en-US"/>
        </a:p>
      </dgm:t>
    </dgm:pt>
    <dgm:pt modelId="{0DD16469-A84A-BD44-988B-161DE3A49020}">
      <dgm:prSet phldrT="[Text]"/>
      <dgm:spPr>
        <a:xfrm>
          <a:off x="1954" y="0"/>
          <a:ext cx="2048433" cy="4818668"/>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US" dirty="0">
            <a:solidFill>
              <a:sysClr val="window" lastClr="FFFFFF"/>
            </a:solidFill>
            <a:latin typeface="Calibri" panose="020F0502020204030204"/>
            <a:ea typeface="+mn-ea"/>
            <a:cs typeface="+mn-cs"/>
          </a:endParaRPr>
        </a:p>
      </dgm:t>
    </dgm:pt>
    <dgm:pt modelId="{EAEC8FAF-9DA6-F940-A7F4-9E45EE56B933}" type="parTrans" cxnId="{B09948DD-CC24-5148-B58F-6304DBAECEF4}">
      <dgm:prSet/>
      <dgm:spPr/>
      <dgm:t>
        <a:bodyPr/>
        <a:lstStyle/>
        <a:p>
          <a:endParaRPr lang="en-US"/>
        </a:p>
      </dgm:t>
    </dgm:pt>
    <dgm:pt modelId="{9C0D12D5-CD3C-8E46-ACA0-E93FA7C503FD}" type="sibTrans" cxnId="{B09948DD-CC24-5148-B58F-6304DBAECEF4}">
      <dgm:prSet/>
      <dgm:spPr/>
      <dgm:t>
        <a:bodyPr/>
        <a:lstStyle/>
        <a:p>
          <a:endParaRPr lang="en-US"/>
        </a:p>
      </dgm:t>
    </dgm:pt>
    <dgm:pt modelId="{44B63CCB-1539-E740-8BBA-AB74778DB848}">
      <dgm:prSet phldrT="[Text]" custT="1"/>
      <dgm:spPr>
        <a:xfrm>
          <a:off x="4221726" y="0"/>
          <a:ext cx="2048433" cy="4818668"/>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US" sz="1600" dirty="0">
            <a:solidFill>
              <a:sysClr val="window" lastClr="FFFFFF"/>
            </a:solidFill>
            <a:latin typeface="Calibri" panose="020F0502020204030204"/>
            <a:ea typeface="+mn-ea"/>
            <a:cs typeface="+mn-cs"/>
          </a:endParaRPr>
        </a:p>
      </dgm:t>
    </dgm:pt>
    <dgm:pt modelId="{A7C2318F-6E8B-FB4D-B3FD-C769EF61AB9D}" type="parTrans" cxnId="{EF9BB8CD-97C5-5344-87EB-EF7EEB369727}">
      <dgm:prSet/>
      <dgm:spPr/>
      <dgm:t>
        <a:bodyPr/>
        <a:lstStyle/>
        <a:p>
          <a:endParaRPr lang="en-US"/>
        </a:p>
      </dgm:t>
    </dgm:pt>
    <dgm:pt modelId="{522DED89-E324-4D46-82AC-53CE04F1BD2B}" type="sibTrans" cxnId="{EF9BB8CD-97C5-5344-87EB-EF7EEB369727}">
      <dgm:prSet/>
      <dgm:spPr/>
      <dgm:t>
        <a:bodyPr/>
        <a:lstStyle/>
        <a:p>
          <a:endParaRPr lang="en-US"/>
        </a:p>
      </dgm:t>
    </dgm:pt>
    <dgm:pt modelId="{E1B85526-46FF-45DE-9F71-6540F49B6CC0}" type="pres">
      <dgm:prSet presAssocID="{A3E98E05-367F-4817-A983-8923D2067567}" presName="Name0" presStyleCnt="0">
        <dgm:presLayoutVars>
          <dgm:dir/>
          <dgm:resizeHandles val="exact"/>
        </dgm:presLayoutVars>
      </dgm:prSet>
      <dgm:spPr/>
    </dgm:pt>
    <dgm:pt modelId="{F3D90C4C-FB22-44E3-8BB6-59751FA4B5B2}" type="pres">
      <dgm:prSet presAssocID="{A3E98E05-367F-4817-A983-8923D2067567}" presName="fgShape" presStyleLbl="fgShp" presStyleIdx="0" presStyleCnt="1" custFlipVert="0" custFlipHor="1" custScaleX="108696" custScaleY="13313" custLinFactY="-100000" custLinFactNeighborX="-4931" custLinFactNeighborY="-196326"/>
      <dgm:spPr>
        <a:xfrm flipH="1">
          <a:off x="-13" y="2026376"/>
          <a:ext cx="8382026" cy="96226"/>
        </a:xfrm>
        <a:prstGeom prst="rect">
          <a:avLst/>
        </a:prstGeom>
        <a:solidFill>
          <a:srgbClr val="4472C4">
            <a:tint val="6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pt>
    <dgm:pt modelId="{E3CFD415-13CC-4C6C-BC85-7832B4F16640}" type="pres">
      <dgm:prSet presAssocID="{A3E98E05-367F-4817-A983-8923D2067567}" presName="linComp" presStyleCnt="0"/>
      <dgm:spPr/>
    </dgm:pt>
    <dgm:pt modelId="{8DD2D9E2-1DB3-014C-A8D0-188DDB389FB1}" type="pres">
      <dgm:prSet presAssocID="{0DD16469-A84A-BD44-988B-161DE3A49020}" presName="compNode" presStyleCnt="0"/>
      <dgm:spPr/>
    </dgm:pt>
    <dgm:pt modelId="{AB6F5B26-8E1A-F345-817D-13D8ED36832B}" type="pres">
      <dgm:prSet presAssocID="{0DD16469-A84A-BD44-988B-161DE3A49020}" presName="bkgdShape" presStyleLbl="node1" presStyleIdx="0" presStyleCnt="4"/>
      <dgm:spPr>
        <a:prstGeom prst="roundRect">
          <a:avLst>
            <a:gd name="adj" fmla="val 10000"/>
          </a:avLst>
        </a:prstGeom>
      </dgm:spPr>
    </dgm:pt>
    <dgm:pt modelId="{2EF4C2FF-03A7-014C-B1B6-0CF6616DF0E9}" type="pres">
      <dgm:prSet presAssocID="{0DD16469-A84A-BD44-988B-161DE3A49020}" presName="nodeTx" presStyleLbl="node1" presStyleIdx="0" presStyleCnt="4">
        <dgm:presLayoutVars>
          <dgm:bulletEnabled val="1"/>
        </dgm:presLayoutVars>
      </dgm:prSet>
      <dgm:spPr/>
    </dgm:pt>
    <dgm:pt modelId="{555B0A89-2CE0-0D44-97A4-8F872B8F49EA}" type="pres">
      <dgm:prSet presAssocID="{0DD16469-A84A-BD44-988B-161DE3A49020}" presName="invisiNode" presStyleLbl="node1" presStyleIdx="0" presStyleCnt="4"/>
      <dgm:spPr/>
    </dgm:pt>
    <dgm:pt modelId="{3A8050F4-0F65-DF43-B8E6-479EAF65EB13}" type="pres">
      <dgm:prSet presAssocID="{0DD16469-A84A-BD44-988B-161DE3A49020}" presName="imagNode" presStyleLbl="fgImgPlace1" presStyleIdx="0" presStyleCnt="4" custLinFactNeighborY="-4842"/>
      <dgm:spPr>
        <a:xfrm>
          <a:off x="223862" y="289120"/>
          <a:ext cx="1604616" cy="1604616"/>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w="12700" cap="flat" cmpd="sng" algn="ctr">
          <a:solidFill>
            <a:sysClr val="window" lastClr="FFFFFF">
              <a:hueOff val="0"/>
              <a:satOff val="0"/>
              <a:lumOff val="0"/>
              <a:alphaOff val="0"/>
            </a:sysClr>
          </a:solidFill>
          <a:prstDash val="solid"/>
          <a:miter lim="800000"/>
        </a:ln>
        <a:effectLst/>
      </dgm:spPr>
    </dgm:pt>
    <dgm:pt modelId="{56AF1C32-E8AC-0447-8643-6BAA3A522DE3}" type="pres">
      <dgm:prSet presAssocID="{9C0D12D5-CD3C-8E46-ACA0-E93FA7C503FD}" presName="sibTrans" presStyleLbl="sibTrans2D1" presStyleIdx="0" presStyleCnt="0"/>
      <dgm:spPr/>
    </dgm:pt>
    <dgm:pt modelId="{1DEE3E94-B4AE-4F33-9706-86DF319C5FC3}" type="pres">
      <dgm:prSet presAssocID="{F787E96E-3F1F-4A40-B0F6-A0C2611E3AFF}" presName="compNode" presStyleCnt="0"/>
      <dgm:spPr/>
    </dgm:pt>
    <dgm:pt modelId="{0DC50B67-F33C-41C1-9A22-E8F262108044}" type="pres">
      <dgm:prSet presAssocID="{F787E96E-3F1F-4A40-B0F6-A0C2611E3AFF}" presName="bkgdShape" presStyleLbl="node1" presStyleIdx="1" presStyleCnt="4" custLinFactNeighborX="2214"/>
      <dgm:spPr>
        <a:prstGeom prst="roundRect">
          <a:avLst>
            <a:gd name="adj" fmla="val 10000"/>
          </a:avLst>
        </a:prstGeom>
      </dgm:spPr>
    </dgm:pt>
    <dgm:pt modelId="{37225E97-AF3D-4C5C-9C76-19B6D79913BD}" type="pres">
      <dgm:prSet presAssocID="{F787E96E-3F1F-4A40-B0F6-A0C2611E3AFF}" presName="nodeTx" presStyleLbl="node1" presStyleIdx="1" presStyleCnt="4">
        <dgm:presLayoutVars>
          <dgm:bulletEnabled val="1"/>
        </dgm:presLayoutVars>
      </dgm:prSet>
      <dgm:spPr/>
    </dgm:pt>
    <dgm:pt modelId="{A2760171-C7A8-4946-8550-2E73FD7BDBA5}" type="pres">
      <dgm:prSet presAssocID="{F787E96E-3F1F-4A40-B0F6-A0C2611E3AFF}" presName="invisiNode" presStyleLbl="node1" presStyleIdx="1" presStyleCnt="4"/>
      <dgm:spPr/>
    </dgm:pt>
    <dgm:pt modelId="{1E1875E8-C491-48A7-8EE0-D7DF712B3837}" type="pres">
      <dgm:prSet presAssocID="{F787E96E-3F1F-4A40-B0F6-A0C2611E3AFF}" presName="imagNode" presStyleLbl="fgImgPlace1" presStyleIdx="1" presStyleCnt="4" custLinFactNeighborY="-5649"/>
      <dgm:spPr>
        <a:xfrm>
          <a:off x="6553520" y="289120"/>
          <a:ext cx="1604616" cy="1604616"/>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w="12700" cap="flat" cmpd="sng" algn="ctr">
          <a:solidFill>
            <a:sysClr val="window" lastClr="FFFFFF">
              <a:hueOff val="0"/>
              <a:satOff val="0"/>
              <a:lumOff val="0"/>
              <a:alphaOff val="0"/>
            </a:sysClr>
          </a:solidFill>
          <a:prstDash val="solid"/>
          <a:miter lim="800000"/>
        </a:ln>
        <a:effectLst/>
      </dgm:spPr>
    </dgm:pt>
    <dgm:pt modelId="{116284A1-33D8-4EFA-A6AB-BA6A71BDC9A7}" type="pres">
      <dgm:prSet presAssocID="{5523A5D0-AFD6-4BD4-8B60-DA942CFBFD40}" presName="sibTrans" presStyleLbl="sibTrans2D1" presStyleIdx="0" presStyleCnt="0"/>
      <dgm:spPr/>
    </dgm:pt>
    <dgm:pt modelId="{D7FE9BA5-CA84-4117-AA65-7021AB491747}" type="pres">
      <dgm:prSet presAssocID="{9CA953E5-90BF-43EF-92EB-E1EDCC0695C3}" presName="compNode" presStyleCnt="0"/>
      <dgm:spPr/>
    </dgm:pt>
    <dgm:pt modelId="{BC846785-4720-40FA-A040-0698D3F4CC1E}" type="pres">
      <dgm:prSet presAssocID="{9CA953E5-90BF-43EF-92EB-E1EDCC0695C3}" presName="bkgdShape" presStyleLbl="node1" presStyleIdx="2" presStyleCnt="4" custLinFactNeighborX="249" custLinFactNeighborY="4055"/>
      <dgm:spPr>
        <a:prstGeom prst="roundRect">
          <a:avLst>
            <a:gd name="adj" fmla="val 10000"/>
          </a:avLst>
        </a:prstGeom>
      </dgm:spPr>
    </dgm:pt>
    <dgm:pt modelId="{1E36216A-CFE8-40CE-87B9-15DDF9B0BB45}" type="pres">
      <dgm:prSet presAssocID="{9CA953E5-90BF-43EF-92EB-E1EDCC0695C3}" presName="nodeTx" presStyleLbl="node1" presStyleIdx="2" presStyleCnt="4">
        <dgm:presLayoutVars>
          <dgm:bulletEnabled val="1"/>
        </dgm:presLayoutVars>
      </dgm:prSet>
      <dgm:spPr/>
    </dgm:pt>
    <dgm:pt modelId="{E1F39164-9C72-455A-824F-A09B6899AB42}" type="pres">
      <dgm:prSet presAssocID="{9CA953E5-90BF-43EF-92EB-E1EDCC0695C3}" presName="invisiNode" presStyleLbl="node1" presStyleIdx="2" presStyleCnt="4"/>
      <dgm:spPr/>
    </dgm:pt>
    <dgm:pt modelId="{B176A45F-F46B-424E-AECE-DA2325872780}" type="pres">
      <dgm:prSet presAssocID="{9CA953E5-90BF-43EF-92EB-E1EDCC0695C3}" presName="imagNode" presStyleLbl="fgImgPlace1" presStyleIdx="2" presStyleCnt="4" custLinFactNeighborY="-5204"/>
      <dgm:spPr>
        <a:xfrm>
          <a:off x="2333748" y="373956"/>
          <a:ext cx="1604616" cy="1604616"/>
        </a:xfrm>
        <a:prstGeom prst="ellipse">
          <a:avLst/>
        </a:prstGeom>
        <a:blipFill>
          <a:blip xmlns:r="http://schemas.openxmlformats.org/officeDocument/2006/relationships" r:embed="rId3" cstate="email">
            <a:extLst>
              <a:ext uri="{28A0092B-C50C-407E-A947-70E740481C1C}">
                <a14:useLocalDpi xmlns:a14="http://schemas.microsoft.com/office/drawing/2010/main"/>
              </a:ext>
            </a:extLst>
          </a:blip>
          <a:srcRect/>
          <a:stretch>
            <a:fillRect/>
          </a:stretch>
        </a:blipFill>
        <a:ln w="12700" cap="flat" cmpd="sng" algn="ctr">
          <a:solidFill>
            <a:sysClr val="window" lastClr="FFFFFF">
              <a:hueOff val="0"/>
              <a:satOff val="0"/>
              <a:lumOff val="0"/>
              <a:alphaOff val="0"/>
            </a:sysClr>
          </a:solidFill>
          <a:prstDash val="solid"/>
          <a:miter lim="800000"/>
        </a:ln>
        <a:effectLst/>
      </dgm:spPr>
    </dgm:pt>
    <dgm:pt modelId="{ACD41A45-FEE1-476F-B9BA-14B5D5CFA4D9}" type="pres">
      <dgm:prSet presAssocID="{FF3E34C2-26BE-49D4-8985-EB4F9DBF9EB2}" presName="sibTrans" presStyleLbl="sibTrans2D1" presStyleIdx="0" presStyleCnt="0"/>
      <dgm:spPr/>
    </dgm:pt>
    <dgm:pt modelId="{9B0CEB53-3CAB-0C47-9664-7FFD9B2FEE56}" type="pres">
      <dgm:prSet presAssocID="{44B63CCB-1539-E740-8BBA-AB74778DB848}" presName="compNode" presStyleCnt="0"/>
      <dgm:spPr/>
    </dgm:pt>
    <dgm:pt modelId="{A06C78E8-4992-9241-B1C5-12E3881306A3}" type="pres">
      <dgm:prSet presAssocID="{44B63CCB-1539-E740-8BBA-AB74778DB848}" presName="bkgdShape" presStyleLbl="node1" presStyleIdx="3" presStyleCnt="4" custLinFactNeighborX="95" custLinFactNeighborY="1002"/>
      <dgm:spPr>
        <a:prstGeom prst="roundRect">
          <a:avLst>
            <a:gd name="adj" fmla="val 10000"/>
          </a:avLst>
        </a:prstGeom>
      </dgm:spPr>
    </dgm:pt>
    <dgm:pt modelId="{CBB23742-4022-764C-A2BA-A9F329CFC9AC}" type="pres">
      <dgm:prSet presAssocID="{44B63CCB-1539-E740-8BBA-AB74778DB848}" presName="nodeTx" presStyleLbl="node1" presStyleIdx="3" presStyleCnt="4">
        <dgm:presLayoutVars>
          <dgm:bulletEnabled val="1"/>
        </dgm:presLayoutVars>
      </dgm:prSet>
      <dgm:spPr/>
    </dgm:pt>
    <dgm:pt modelId="{2A94122C-94DC-F34F-9003-8B67470E3514}" type="pres">
      <dgm:prSet presAssocID="{44B63CCB-1539-E740-8BBA-AB74778DB848}" presName="invisiNode" presStyleLbl="node1" presStyleIdx="3" presStyleCnt="4"/>
      <dgm:spPr/>
    </dgm:pt>
    <dgm:pt modelId="{FA3B9A33-F130-654C-8C1C-46768450B8AA}" type="pres">
      <dgm:prSet presAssocID="{44B63CCB-1539-E740-8BBA-AB74778DB848}" presName="imagNode" presStyleLbl="fgImgPlace1" presStyleIdx="3" presStyleCnt="4" custLinFactNeighborX="2171" custLinFactNeighborY="-4035"/>
      <dgm:spPr>
        <a:xfrm>
          <a:off x="4478471" y="289120"/>
          <a:ext cx="1604616" cy="1604616"/>
        </a:xfrm>
        <a:prstGeom prst="ellipse">
          <a:avLst/>
        </a:prstGeom>
        <a:blipFill>
          <a:blip xmlns:r="http://schemas.openxmlformats.org/officeDocument/2006/relationships" r:embed="rId4" cstate="email">
            <a:extLst>
              <a:ext uri="{28A0092B-C50C-407E-A947-70E740481C1C}">
                <a14:useLocalDpi xmlns:a14="http://schemas.microsoft.com/office/drawing/2010/main"/>
              </a:ext>
            </a:extLst>
          </a:blip>
          <a:srcRect/>
          <a:stretch>
            <a:fillRect/>
          </a:stretch>
        </a:blipFill>
        <a:ln w="12700" cap="flat" cmpd="sng" algn="ctr">
          <a:solidFill>
            <a:sysClr val="window" lastClr="FFFFFF">
              <a:hueOff val="0"/>
              <a:satOff val="0"/>
              <a:lumOff val="0"/>
              <a:alphaOff val="0"/>
            </a:sysClr>
          </a:solidFill>
          <a:prstDash val="solid"/>
          <a:miter lim="800000"/>
        </a:ln>
        <a:effectLst/>
      </dgm:spPr>
    </dgm:pt>
  </dgm:ptLst>
  <dgm:cxnLst>
    <dgm:cxn modelId="{291C5200-7234-4CBC-83A3-27E3DEFE8910}" type="presOf" srcId="{9C0D12D5-CD3C-8E46-ACA0-E93FA7C503FD}" destId="{56AF1C32-E8AC-0447-8643-6BAA3A522DE3}" srcOrd="0" destOrd="0" presId="urn:microsoft.com/office/officeart/2005/8/layout/hList7#1"/>
    <dgm:cxn modelId="{1B2B101B-D2F8-4132-B314-EC201C89646E}" type="presOf" srcId="{A3E98E05-367F-4817-A983-8923D2067567}" destId="{E1B85526-46FF-45DE-9F71-6540F49B6CC0}" srcOrd="0" destOrd="0" presId="urn:microsoft.com/office/officeart/2005/8/layout/hList7#1"/>
    <dgm:cxn modelId="{0BD3EC2B-3FF1-482C-9980-9D25F1DE1CB1}" srcId="{0DD16469-A84A-BD44-988B-161DE3A49020}" destId="{01B878A8-7B27-42AD-B2AB-9A671D7C99D1}" srcOrd="0" destOrd="0" parTransId="{902A9CD8-5A1C-45D6-B232-129AB62F3866}" sibTransId="{12903FCF-BEF3-4C03-8040-25CA818F7F8B}"/>
    <dgm:cxn modelId="{8E9D6440-FAFF-4D7F-A11A-3D462B677DDD}" type="presOf" srcId="{44B63CCB-1539-E740-8BBA-AB74778DB848}" destId="{CBB23742-4022-764C-A2BA-A9F329CFC9AC}" srcOrd="1" destOrd="0" presId="urn:microsoft.com/office/officeart/2005/8/layout/hList7#1"/>
    <dgm:cxn modelId="{DA0FF165-0C08-4FEE-BB36-88B336F05123}" type="presOf" srcId="{0DD16469-A84A-BD44-988B-161DE3A49020}" destId="{AB6F5B26-8E1A-F345-817D-13D8ED36832B}" srcOrd="0" destOrd="0" presId="urn:microsoft.com/office/officeart/2005/8/layout/hList7#1"/>
    <dgm:cxn modelId="{92881246-E5D5-47D4-BAC3-ED4F1E6E89A7}" type="presOf" srcId="{01B878A8-7B27-42AD-B2AB-9A671D7C99D1}" destId="{2EF4C2FF-03A7-014C-B1B6-0CF6616DF0E9}" srcOrd="1" destOrd="1" presId="urn:microsoft.com/office/officeart/2005/8/layout/hList7#1"/>
    <dgm:cxn modelId="{21BC9B79-0172-4D1B-BAF3-C09D4A6B377F}" type="presOf" srcId="{01B878A8-7B27-42AD-B2AB-9A671D7C99D1}" destId="{AB6F5B26-8E1A-F345-817D-13D8ED36832B}" srcOrd="0" destOrd="1" presId="urn:microsoft.com/office/officeart/2005/8/layout/hList7#1"/>
    <dgm:cxn modelId="{C687F485-7C30-41DB-80DD-94490FC92672}" type="presOf" srcId="{9CA953E5-90BF-43EF-92EB-E1EDCC0695C3}" destId="{BC846785-4720-40FA-A040-0698D3F4CC1E}" srcOrd="0" destOrd="0" presId="urn:microsoft.com/office/officeart/2005/8/layout/hList7#1"/>
    <dgm:cxn modelId="{5992A094-635C-4B8F-8D7B-BC614B37BA8E}" type="presOf" srcId="{FF3E34C2-26BE-49D4-8985-EB4F9DBF9EB2}" destId="{ACD41A45-FEE1-476F-B9BA-14B5D5CFA4D9}" srcOrd="0" destOrd="0" presId="urn:microsoft.com/office/officeart/2005/8/layout/hList7#1"/>
    <dgm:cxn modelId="{A42D50B1-6925-409A-80A0-3AB14AE23047}" type="presOf" srcId="{5523A5D0-AFD6-4BD4-8B60-DA942CFBFD40}" destId="{116284A1-33D8-4EFA-A6AB-BA6A71BDC9A7}" srcOrd="0" destOrd="0" presId="urn:microsoft.com/office/officeart/2005/8/layout/hList7#1"/>
    <dgm:cxn modelId="{0F9F68BA-937B-4E59-A959-865DAACA5085}" srcId="{A3E98E05-367F-4817-A983-8923D2067567}" destId="{9CA953E5-90BF-43EF-92EB-E1EDCC0695C3}" srcOrd="2" destOrd="0" parTransId="{E6759921-95E4-4560-AC9A-3DC6D0D1EE9C}" sibTransId="{FF3E34C2-26BE-49D4-8985-EB4F9DBF9EB2}"/>
    <dgm:cxn modelId="{F58ACAC0-2B12-4706-9705-85CBBFC35FCA}" srcId="{A3E98E05-367F-4817-A983-8923D2067567}" destId="{F787E96E-3F1F-4A40-B0F6-A0C2611E3AFF}" srcOrd="1" destOrd="0" parTransId="{B98EB577-16C0-43AD-AD00-FCEB065C3E1C}" sibTransId="{5523A5D0-AFD6-4BD4-8B60-DA942CFBFD40}"/>
    <dgm:cxn modelId="{EF9BB8CD-97C5-5344-87EB-EF7EEB369727}" srcId="{A3E98E05-367F-4817-A983-8923D2067567}" destId="{44B63CCB-1539-E740-8BBA-AB74778DB848}" srcOrd="3" destOrd="0" parTransId="{A7C2318F-6E8B-FB4D-B3FD-C769EF61AB9D}" sibTransId="{522DED89-E324-4D46-82AC-53CE04F1BD2B}"/>
    <dgm:cxn modelId="{C89B6FD1-F014-44E9-AC34-3A20E39857D0}" type="presOf" srcId="{44B63CCB-1539-E740-8BBA-AB74778DB848}" destId="{A06C78E8-4992-9241-B1C5-12E3881306A3}" srcOrd="0" destOrd="0" presId="urn:microsoft.com/office/officeart/2005/8/layout/hList7#1"/>
    <dgm:cxn modelId="{09B55FD8-1521-42EE-A5D9-46E7963257E8}" type="presOf" srcId="{0DD16469-A84A-BD44-988B-161DE3A49020}" destId="{2EF4C2FF-03A7-014C-B1B6-0CF6616DF0E9}" srcOrd="1" destOrd="0" presId="urn:microsoft.com/office/officeart/2005/8/layout/hList7#1"/>
    <dgm:cxn modelId="{B09948DD-CC24-5148-B58F-6304DBAECEF4}" srcId="{A3E98E05-367F-4817-A983-8923D2067567}" destId="{0DD16469-A84A-BD44-988B-161DE3A49020}" srcOrd="0" destOrd="0" parTransId="{EAEC8FAF-9DA6-F940-A7F4-9E45EE56B933}" sibTransId="{9C0D12D5-CD3C-8E46-ACA0-E93FA7C503FD}"/>
    <dgm:cxn modelId="{B0F085E7-A528-4D45-9E8D-D8B22CA1C87E}" type="presOf" srcId="{9CA953E5-90BF-43EF-92EB-E1EDCC0695C3}" destId="{1E36216A-CFE8-40CE-87B9-15DDF9B0BB45}" srcOrd="1" destOrd="0" presId="urn:microsoft.com/office/officeart/2005/8/layout/hList7#1"/>
    <dgm:cxn modelId="{BE05BDED-3DE2-4B23-A6BD-A3070DC8E13B}" type="presOf" srcId="{F787E96E-3F1F-4A40-B0F6-A0C2611E3AFF}" destId="{0DC50B67-F33C-41C1-9A22-E8F262108044}" srcOrd="0" destOrd="0" presId="urn:microsoft.com/office/officeart/2005/8/layout/hList7#1"/>
    <dgm:cxn modelId="{86A099F0-E7A3-46B4-94FF-F4F6427C310A}" type="presOf" srcId="{F787E96E-3F1F-4A40-B0F6-A0C2611E3AFF}" destId="{37225E97-AF3D-4C5C-9C76-19B6D79913BD}" srcOrd="1" destOrd="0" presId="urn:microsoft.com/office/officeart/2005/8/layout/hList7#1"/>
    <dgm:cxn modelId="{D4586371-7D33-42C7-A677-60B16F7E0E91}" type="presParOf" srcId="{E1B85526-46FF-45DE-9F71-6540F49B6CC0}" destId="{F3D90C4C-FB22-44E3-8BB6-59751FA4B5B2}" srcOrd="0" destOrd="0" presId="urn:microsoft.com/office/officeart/2005/8/layout/hList7#1"/>
    <dgm:cxn modelId="{A7283F70-C1F8-4CC4-B257-21B3DD296DB4}" type="presParOf" srcId="{E1B85526-46FF-45DE-9F71-6540F49B6CC0}" destId="{E3CFD415-13CC-4C6C-BC85-7832B4F16640}" srcOrd="1" destOrd="0" presId="urn:microsoft.com/office/officeart/2005/8/layout/hList7#1"/>
    <dgm:cxn modelId="{2F8ED04B-D2AE-4E67-AA1B-B61D18D50E38}" type="presParOf" srcId="{E3CFD415-13CC-4C6C-BC85-7832B4F16640}" destId="{8DD2D9E2-1DB3-014C-A8D0-188DDB389FB1}" srcOrd="0" destOrd="0" presId="urn:microsoft.com/office/officeart/2005/8/layout/hList7#1"/>
    <dgm:cxn modelId="{614FB946-C565-4F98-B0E3-339D74DF5233}" type="presParOf" srcId="{8DD2D9E2-1DB3-014C-A8D0-188DDB389FB1}" destId="{AB6F5B26-8E1A-F345-817D-13D8ED36832B}" srcOrd="0" destOrd="0" presId="urn:microsoft.com/office/officeart/2005/8/layout/hList7#1"/>
    <dgm:cxn modelId="{ED49AAD5-1A62-4959-AD06-DCC9D242DD32}" type="presParOf" srcId="{8DD2D9E2-1DB3-014C-A8D0-188DDB389FB1}" destId="{2EF4C2FF-03A7-014C-B1B6-0CF6616DF0E9}" srcOrd="1" destOrd="0" presId="urn:microsoft.com/office/officeart/2005/8/layout/hList7#1"/>
    <dgm:cxn modelId="{4387DCB7-A33D-4D53-9C2F-DE0D35DE483E}" type="presParOf" srcId="{8DD2D9E2-1DB3-014C-A8D0-188DDB389FB1}" destId="{555B0A89-2CE0-0D44-97A4-8F872B8F49EA}" srcOrd="2" destOrd="0" presId="urn:microsoft.com/office/officeart/2005/8/layout/hList7#1"/>
    <dgm:cxn modelId="{3EC34FEC-026A-42CE-A5FC-EEDAD6471B05}" type="presParOf" srcId="{8DD2D9E2-1DB3-014C-A8D0-188DDB389FB1}" destId="{3A8050F4-0F65-DF43-B8E6-479EAF65EB13}" srcOrd="3" destOrd="0" presId="urn:microsoft.com/office/officeart/2005/8/layout/hList7#1"/>
    <dgm:cxn modelId="{61D11C67-EAC3-496B-B2EF-B8522ABC4F7D}" type="presParOf" srcId="{E3CFD415-13CC-4C6C-BC85-7832B4F16640}" destId="{56AF1C32-E8AC-0447-8643-6BAA3A522DE3}" srcOrd="1" destOrd="0" presId="urn:microsoft.com/office/officeart/2005/8/layout/hList7#1"/>
    <dgm:cxn modelId="{99107307-4485-45DF-9239-A29A2A2EEB06}" type="presParOf" srcId="{E3CFD415-13CC-4C6C-BC85-7832B4F16640}" destId="{1DEE3E94-B4AE-4F33-9706-86DF319C5FC3}" srcOrd="2" destOrd="0" presId="urn:microsoft.com/office/officeart/2005/8/layout/hList7#1"/>
    <dgm:cxn modelId="{90B9E605-3EE0-4F75-9819-2B0C9A52A95D}" type="presParOf" srcId="{1DEE3E94-B4AE-4F33-9706-86DF319C5FC3}" destId="{0DC50B67-F33C-41C1-9A22-E8F262108044}" srcOrd="0" destOrd="0" presId="urn:microsoft.com/office/officeart/2005/8/layout/hList7#1"/>
    <dgm:cxn modelId="{7E817737-C8D7-4665-8621-E6082C2A5C6C}" type="presParOf" srcId="{1DEE3E94-B4AE-4F33-9706-86DF319C5FC3}" destId="{37225E97-AF3D-4C5C-9C76-19B6D79913BD}" srcOrd="1" destOrd="0" presId="urn:microsoft.com/office/officeart/2005/8/layout/hList7#1"/>
    <dgm:cxn modelId="{846272D2-B642-47B1-960F-2CA49CBAB792}" type="presParOf" srcId="{1DEE3E94-B4AE-4F33-9706-86DF319C5FC3}" destId="{A2760171-C7A8-4946-8550-2E73FD7BDBA5}" srcOrd="2" destOrd="0" presId="urn:microsoft.com/office/officeart/2005/8/layout/hList7#1"/>
    <dgm:cxn modelId="{F6AFCED0-0E92-4F7D-AFAF-3A8D63822674}" type="presParOf" srcId="{1DEE3E94-B4AE-4F33-9706-86DF319C5FC3}" destId="{1E1875E8-C491-48A7-8EE0-D7DF712B3837}" srcOrd="3" destOrd="0" presId="urn:microsoft.com/office/officeart/2005/8/layout/hList7#1"/>
    <dgm:cxn modelId="{D62C7F59-D088-491F-9A23-8C86A376E014}" type="presParOf" srcId="{E3CFD415-13CC-4C6C-BC85-7832B4F16640}" destId="{116284A1-33D8-4EFA-A6AB-BA6A71BDC9A7}" srcOrd="3" destOrd="0" presId="urn:microsoft.com/office/officeart/2005/8/layout/hList7#1"/>
    <dgm:cxn modelId="{2EC1C70F-6360-4F67-83A3-EDE1FE8FCEA4}" type="presParOf" srcId="{E3CFD415-13CC-4C6C-BC85-7832B4F16640}" destId="{D7FE9BA5-CA84-4117-AA65-7021AB491747}" srcOrd="4" destOrd="0" presId="urn:microsoft.com/office/officeart/2005/8/layout/hList7#1"/>
    <dgm:cxn modelId="{5A4E86FA-E4CA-4F72-9777-C0BCFD3B2D90}" type="presParOf" srcId="{D7FE9BA5-CA84-4117-AA65-7021AB491747}" destId="{BC846785-4720-40FA-A040-0698D3F4CC1E}" srcOrd="0" destOrd="0" presId="urn:microsoft.com/office/officeart/2005/8/layout/hList7#1"/>
    <dgm:cxn modelId="{A5B6738F-5BD9-42B3-84FB-03F96DE72473}" type="presParOf" srcId="{D7FE9BA5-CA84-4117-AA65-7021AB491747}" destId="{1E36216A-CFE8-40CE-87B9-15DDF9B0BB45}" srcOrd="1" destOrd="0" presId="urn:microsoft.com/office/officeart/2005/8/layout/hList7#1"/>
    <dgm:cxn modelId="{1089DF55-BBAA-42AE-B588-AB342AD65E81}" type="presParOf" srcId="{D7FE9BA5-CA84-4117-AA65-7021AB491747}" destId="{E1F39164-9C72-455A-824F-A09B6899AB42}" srcOrd="2" destOrd="0" presId="urn:microsoft.com/office/officeart/2005/8/layout/hList7#1"/>
    <dgm:cxn modelId="{D1542198-74E0-4B7E-B34C-483EC268304C}" type="presParOf" srcId="{D7FE9BA5-CA84-4117-AA65-7021AB491747}" destId="{B176A45F-F46B-424E-AECE-DA2325872780}" srcOrd="3" destOrd="0" presId="urn:microsoft.com/office/officeart/2005/8/layout/hList7#1"/>
    <dgm:cxn modelId="{CFD01114-DA98-42C0-861B-1D6C05036E8E}" type="presParOf" srcId="{E3CFD415-13CC-4C6C-BC85-7832B4F16640}" destId="{ACD41A45-FEE1-476F-B9BA-14B5D5CFA4D9}" srcOrd="5" destOrd="0" presId="urn:microsoft.com/office/officeart/2005/8/layout/hList7#1"/>
    <dgm:cxn modelId="{C204F086-35B0-433F-AFE2-5CC36938E9B1}" type="presParOf" srcId="{E3CFD415-13CC-4C6C-BC85-7832B4F16640}" destId="{9B0CEB53-3CAB-0C47-9664-7FFD9B2FEE56}" srcOrd="6" destOrd="0" presId="urn:microsoft.com/office/officeart/2005/8/layout/hList7#1"/>
    <dgm:cxn modelId="{A267D649-3C38-4038-8C4A-90685A52BC02}" type="presParOf" srcId="{9B0CEB53-3CAB-0C47-9664-7FFD9B2FEE56}" destId="{A06C78E8-4992-9241-B1C5-12E3881306A3}" srcOrd="0" destOrd="0" presId="urn:microsoft.com/office/officeart/2005/8/layout/hList7#1"/>
    <dgm:cxn modelId="{B37015D6-5739-4A03-A7AF-76A145BCBCC2}" type="presParOf" srcId="{9B0CEB53-3CAB-0C47-9664-7FFD9B2FEE56}" destId="{CBB23742-4022-764C-A2BA-A9F329CFC9AC}" srcOrd="1" destOrd="0" presId="urn:microsoft.com/office/officeart/2005/8/layout/hList7#1"/>
    <dgm:cxn modelId="{B3B2D6B7-B887-49EE-8BCF-DC620FA91B17}" type="presParOf" srcId="{9B0CEB53-3CAB-0C47-9664-7FFD9B2FEE56}" destId="{2A94122C-94DC-F34F-9003-8B67470E3514}" srcOrd="2" destOrd="0" presId="urn:microsoft.com/office/officeart/2005/8/layout/hList7#1"/>
    <dgm:cxn modelId="{85603577-9523-4CF7-964C-6B7AFA2A8812}" type="presParOf" srcId="{9B0CEB53-3CAB-0C47-9664-7FFD9B2FEE56}" destId="{FA3B9A33-F130-654C-8C1C-46768450B8AA}" srcOrd="3" destOrd="0" presId="urn:microsoft.com/office/officeart/2005/8/layout/hList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F5B26-8E1A-F345-817D-13D8ED36832B}">
      <dsp:nvSpPr>
        <dsp:cNvPr id="0" name=""/>
        <dsp:cNvSpPr/>
      </dsp:nvSpPr>
      <dsp:spPr>
        <a:xfrm>
          <a:off x="1954" y="0"/>
          <a:ext cx="2048433" cy="4723988"/>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t" anchorCtr="1">
          <a:noAutofit/>
        </a:bodyPr>
        <a:lstStyle/>
        <a:p>
          <a:pPr marL="0" lvl="0" indent="0" algn="l" defTabSz="1866900">
            <a:lnSpc>
              <a:spcPct val="90000"/>
            </a:lnSpc>
            <a:spcBef>
              <a:spcPct val="0"/>
            </a:spcBef>
            <a:spcAft>
              <a:spcPct val="35000"/>
            </a:spcAft>
            <a:buNone/>
          </a:pPr>
          <a:endParaRPr lang="en-US" sz="4200" kern="1200" dirty="0">
            <a:solidFill>
              <a:sysClr val="window" lastClr="FFFFFF"/>
            </a:solidFill>
            <a:latin typeface="Calibri" panose="020F0502020204030204"/>
            <a:ea typeface="+mn-ea"/>
            <a:cs typeface="+mn-cs"/>
          </a:endParaRPr>
        </a:p>
        <a:p>
          <a:pPr marL="285750" lvl="1" indent="-285750" algn="l" defTabSz="1466850">
            <a:lnSpc>
              <a:spcPct val="90000"/>
            </a:lnSpc>
            <a:spcBef>
              <a:spcPct val="0"/>
            </a:spcBef>
            <a:spcAft>
              <a:spcPct val="15000"/>
            </a:spcAft>
            <a:buChar char="•"/>
          </a:pPr>
          <a:endParaRPr lang="en-US" sz="3300" kern="1200" dirty="0">
            <a:solidFill>
              <a:sysClr val="window" lastClr="FFFFFF"/>
            </a:solidFill>
            <a:latin typeface="Calibri" panose="020F0502020204030204"/>
            <a:ea typeface="+mn-ea"/>
            <a:cs typeface="+mn-cs"/>
          </a:endParaRPr>
        </a:p>
      </dsp:txBody>
      <dsp:txXfrm>
        <a:off x="1954" y="1889595"/>
        <a:ext cx="2048433" cy="1889595"/>
      </dsp:txXfrm>
    </dsp:sp>
    <dsp:sp modelId="{3A8050F4-0F65-DF43-B8E6-479EAF65EB13}">
      <dsp:nvSpPr>
        <dsp:cNvPr id="0" name=""/>
        <dsp:cNvSpPr/>
      </dsp:nvSpPr>
      <dsp:spPr>
        <a:xfrm>
          <a:off x="239626" y="207270"/>
          <a:ext cx="1573088" cy="1573088"/>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0DC50B67-F33C-41C1-9A22-E8F262108044}">
      <dsp:nvSpPr>
        <dsp:cNvPr id="0" name=""/>
        <dsp:cNvSpPr/>
      </dsp:nvSpPr>
      <dsp:spPr>
        <a:xfrm>
          <a:off x="2157192" y="0"/>
          <a:ext cx="2048433" cy="4723988"/>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ysClr val="window" lastClr="FFFFFF"/>
            </a:solidFill>
            <a:latin typeface="Calibri" panose="020F0502020204030204"/>
            <a:ea typeface="+mn-ea"/>
            <a:cs typeface="+mn-cs"/>
          </a:endParaRPr>
        </a:p>
      </dsp:txBody>
      <dsp:txXfrm>
        <a:off x="2157192" y="1889595"/>
        <a:ext cx="2048433" cy="1889595"/>
      </dsp:txXfrm>
    </dsp:sp>
    <dsp:sp modelId="{1E1875E8-C491-48A7-8EE0-D7DF712B3837}">
      <dsp:nvSpPr>
        <dsp:cNvPr id="0" name=""/>
        <dsp:cNvSpPr/>
      </dsp:nvSpPr>
      <dsp:spPr>
        <a:xfrm>
          <a:off x="2349512" y="194575"/>
          <a:ext cx="1573088" cy="1573088"/>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BC846785-4720-40FA-A040-0698D3F4CC1E}">
      <dsp:nvSpPr>
        <dsp:cNvPr id="0" name=""/>
        <dsp:cNvSpPr/>
      </dsp:nvSpPr>
      <dsp:spPr>
        <a:xfrm>
          <a:off x="4226827" y="0"/>
          <a:ext cx="2048433" cy="4723988"/>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marL="0" lvl="0" indent="0" algn="ctr" defTabSz="1866900">
            <a:lnSpc>
              <a:spcPct val="90000"/>
            </a:lnSpc>
            <a:spcBef>
              <a:spcPct val="0"/>
            </a:spcBef>
            <a:spcAft>
              <a:spcPct val="35000"/>
            </a:spcAft>
            <a:buNone/>
          </a:pPr>
          <a:endParaRPr lang="en-US" sz="4200" kern="1200" dirty="0">
            <a:solidFill>
              <a:sysClr val="window" lastClr="FFFFFF"/>
            </a:solidFill>
            <a:latin typeface="Calibri" panose="020F0502020204030204"/>
            <a:ea typeface="+mn-ea"/>
            <a:cs typeface="+mn-cs"/>
          </a:endParaRPr>
        </a:p>
      </dsp:txBody>
      <dsp:txXfrm>
        <a:off x="4226827" y="1889595"/>
        <a:ext cx="2048433" cy="1889595"/>
      </dsp:txXfrm>
    </dsp:sp>
    <dsp:sp modelId="{B176A45F-F46B-424E-AECE-DA2325872780}">
      <dsp:nvSpPr>
        <dsp:cNvPr id="0" name=""/>
        <dsp:cNvSpPr/>
      </dsp:nvSpPr>
      <dsp:spPr>
        <a:xfrm>
          <a:off x="4459399" y="201575"/>
          <a:ext cx="1573088" cy="1573088"/>
        </a:xfrm>
        <a:prstGeom prst="ellipse">
          <a:avLst/>
        </a:prstGeom>
        <a:blipFill>
          <a:blip xmlns:r="http://schemas.openxmlformats.org/officeDocument/2006/relationships" r:embed="rId3" cstate="email">
            <a:extLst>
              <a:ext uri="{28A0092B-C50C-407E-A947-70E740481C1C}">
                <a14:useLocalDpi xmlns:a14="http://schemas.microsoft.com/office/drawing/2010/main"/>
              </a:ext>
            </a:extLst>
          </a:blip>
          <a:srcRect/>
          <a:stretch>
            <a:fillRect/>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A06C78E8-4992-9241-B1C5-12E3881306A3}">
      <dsp:nvSpPr>
        <dsp:cNvPr id="0" name=""/>
        <dsp:cNvSpPr/>
      </dsp:nvSpPr>
      <dsp:spPr>
        <a:xfrm>
          <a:off x="6333558" y="0"/>
          <a:ext cx="2048433" cy="4723988"/>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ysClr val="window" lastClr="FFFFFF"/>
            </a:solidFill>
            <a:latin typeface="Calibri" panose="020F0502020204030204"/>
            <a:ea typeface="+mn-ea"/>
            <a:cs typeface="+mn-cs"/>
          </a:endParaRPr>
        </a:p>
      </dsp:txBody>
      <dsp:txXfrm>
        <a:off x="6333558" y="1889595"/>
        <a:ext cx="2048433" cy="1889595"/>
      </dsp:txXfrm>
    </dsp:sp>
    <dsp:sp modelId="{FA3B9A33-F130-654C-8C1C-46768450B8AA}">
      <dsp:nvSpPr>
        <dsp:cNvPr id="0" name=""/>
        <dsp:cNvSpPr/>
      </dsp:nvSpPr>
      <dsp:spPr>
        <a:xfrm>
          <a:off x="6603436" y="219965"/>
          <a:ext cx="1573088" cy="1573088"/>
        </a:xfrm>
        <a:prstGeom prst="ellipse">
          <a:avLst/>
        </a:prstGeom>
        <a:blipFill>
          <a:blip xmlns:r="http://schemas.openxmlformats.org/officeDocument/2006/relationships" r:embed="rId4" cstate="email">
            <a:extLst>
              <a:ext uri="{28A0092B-C50C-407E-A947-70E740481C1C}">
                <a14:useLocalDpi xmlns:a14="http://schemas.microsoft.com/office/drawing/2010/main"/>
              </a:ext>
            </a:extLst>
          </a:blip>
          <a:srcRect/>
          <a:stretch>
            <a:fillRect/>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F3D90C4C-FB22-44E3-8BB6-59751FA4B5B2}">
      <dsp:nvSpPr>
        <dsp:cNvPr id="0" name=""/>
        <dsp:cNvSpPr/>
      </dsp:nvSpPr>
      <dsp:spPr>
        <a:xfrm flipH="1">
          <a:off x="-13" y="1986560"/>
          <a:ext cx="8382026" cy="94335"/>
        </a:xfrm>
        <a:prstGeom prst="rect">
          <a:avLst/>
        </a:prstGeom>
        <a:solidFill>
          <a:srgbClr val="4472C4">
            <a:tint val="6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641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6" y="0"/>
            <a:ext cx="2945659" cy="496412"/>
          </a:xfrm>
          <a:prstGeom prst="rect">
            <a:avLst/>
          </a:prstGeom>
        </p:spPr>
        <p:txBody>
          <a:bodyPr vert="horz" lIns="91440" tIns="45720" rIns="91440" bIns="45720" rtlCol="0"/>
          <a:lstStyle>
            <a:lvl1pPr algn="r">
              <a:defRPr sz="1200"/>
            </a:lvl1pPr>
          </a:lstStyle>
          <a:p>
            <a:fld id="{64C87AEF-9C39-48C6-BFA2-44CCC98FF336}" type="datetimeFigureOut">
              <a:rPr lang="en-US" smtClean="0"/>
              <a:pPr/>
              <a:t>2/20/2019</a:t>
            </a:fld>
            <a:endParaRPr lang="en-US" dirty="0"/>
          </a:p>
        </p:txBody>
      </p:sp>
      <p:sp>
        <p:nvSpPr>
          <p:cNvPr id="4" name="Footer Placeholder 3"/>
          <p:cNvSpPr>
            <a:spLocks noGrp="1"/>
          </p:cNvSpPr>
          <p:nvPr>
            <p:ph type="ftr" sz="quarter" idx="2"/>
          </p:nvPr>
        </p:nvSpPr>
        <p:spPr>
          <a:xfrm>
            <a:off x="3" y="9430091"/>
            <a:ext cx="2945659" cy="49641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6" y="9430091"/>
            <a:ext cx="2945659" cy="496412"/>
          </a:xfrm>
          <a:prstGeom prst="rect">
            <a:avLst/>
          </a:prstGeom>
        </p:spPr>
        <p:txBody>
          <a:bodyPr vert="horz" lIns="91440" tIns="45720" rIns="91440" bIns="45720" rtlCol="0" anchor="b"/>
          <a:lstStyle>
            <a:lvl1pPr algn="r">
              <a:defRPr sz="1200"/>
            </a:lvl1pPr>
          </a:lstStyle>
          <a:p>
            <a:fld id="{53BCF435-B895-4751-8895-B50D35963A62}" type="slidenum">
              <a:rPr lang="en-US" smtClean="0"/>
              <a:pPr/>
              <a:t>‹#›</a:t>
            </a:fld>
            <a:endParaRPr lang="en-US" dirty="0"/>
          </a:p>
        </p:txBody>
      </p:sp>
    </p:spTree>
    <p:extLst>
      <p:ext uri="{BB962C8B-B14F-4D97-AF65-F5344CB8AC3E}">
        <p14:creationId xmlns:p14="http://schemas.microsoft.com/office/powerpoint/2010/main" val="1130105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641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6" y="0"/>
            <a:ext cx="2945659" cy="496412"/>
          </a:xfrm>
          <a:prstGeom prst="rect">
            <a:avLst/>
          </a:prstGeom>
        </p:spPr>
        <p:txBody>
          <a:bodyPr vert="horz" lIns="91440" tIns="45720" rIns="91440" bIns="45720" rtlCol="0"/>
          <a:lstStyle>
            <a:lvl1pPr algn="r">
              <a:defRPr sz="1200"/>
            </a:lvl1pPr>
          </a:lstStyle>
          <a:p>
            <a:fld id="{D7806E37-F568-4649-8EE6-5DF1085FD5FD}" type="datetimeFigureOut">
              <a:rPr lang="en-US" smtClean="0"/>
              <a:pPr/>
              <a:t>2/20/2019</a:t>
            </a:fld>
            <a:endParaRPr lang="en-US" dirty="0"/>
          </a:p>
        </p:txBody>
      </p:sp>
      <p:sp>
        <p:nvSpPr>
          <p:cNvPr id="4" name="Slide Image Placehold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909"/>
            <a:ext cx="5438140" cy="446770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9430091"/>
            <a:ext cx="2945659" cy="4964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6" y="9430091"/>
            <a:ext cx="2945659" cy="496412"/>
          </a:xfrm>
          <a:prstGeom prst="rect">
            <a:avLst/>
          </a:prstGeom>
        </p:spPr>
        <p:txBody>
          <a:bodyPr vert="horz" lIns="91440" tIns="45720" rIns="91440" bIns="45720" rtlCol="0" anchor="b"/>
          <a:lstStyle>
            <a:lvl1pPr algn="r">
              <a:defRPr sz="1200"/>
            </a:lvl1pPr>
          </a:lstStyle>
          <a:p>
            <a:fld id="{012AB33D-2FA9-43EB-9AEB-8A1A60245D87}" type="slidenum">
              <a:rPr lang="en-US" smtClean="0"/>
              <a:pPr/>
              <a:t>‹#›</a:t>
            </a:fld>
            <a:endParaRPr lang="en-US" dirty="0"/>
          </a:p>
        </p:txBody>
      </p:sp>
    </p:spTree>
    <p:extLst>
      <p:ext uri="{BB962C8B-B14F-4D97-AF65-F5344CB8AC3E}">
        <p14:creationId xmlns:p14="http://schemas.microsoft.com/office/powerpoint/2010/main" val="186937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2AB33D-2FA9-43EB-9AEB-8A1A60245D87}" type="slidenum">
              <a:rPr lang="en-US" smtClean="0"/>
              <a:pPr/>
              <a:t>1</a:t>
            </a:fld>
            <a:endParaRPr lang="en-US" dirty="0"/>
          </a:p>
        </p:txBody>
      </p:sp>
    </p:spTree>
    <p:extLst>
      <p:ext uri="{BB962C8B-B14F-4D97-AF65-F5344CB8AC3E}">
        <p14:creationId xmlns:p14="http://schemas.microsoft.com/office/powerpoint/2010/main" val="3394669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a:t>
            </a:r>
            <a:r>
              <a:rPr lang="en-US" baseline="0" dirty="0"/>
              <a:t> needs to know what the Trade and Investment Hub is and understand that, despite that it has many components and implements a variety of activities, it is a single project. This statement sums up what the Trade and Investment Hub is and should be used whenever someone is asked, “What is the Trade and Investment Hub?” Emphasizing coherence of our components is strategically important. Please do not refer to the project as “SATIH.”</a:t>
            </a:r>
          </a:p>
          <a:p>
            <a:endParaRPr lang="en-US" dirty="0"/>
          </a:p>
        </p:txBody>
      </p:sp>
      <p:sp>
        <p:nvSpPr>
          <p:cNvPr id="4" name="Slide Number Placeholder 3"/>
          <p:cNvSpPr>
            <a:spLocks noGrp="1"/>
          </p:cNvSpPr>
          <p:nvPr>
            <p:ph type="sldNum" sz="quarter" idx="10"/>
          </p:nvPr>
        </p:nvSpPr>
        <p:spPr/>
        <p:txBody>
          <a:bodyPr/>
          <a:lstStyle/>
          <a:p>
            <a:fld id="{94B0011E-2E38-4A5F-BD9F-25BD8AE24018}" type="slidenum">
              <a:rPr lang="en-US" smtClean="0"/>
              <a:t>23</a:t>
            </a:fld>
            <a:endParaRPr lang="en-US"/>
          </a:p>
        </p:txBody>
      </p:sp>
    </p:spTree>
    <p:extLst>
      <p:ext uri="{BB962C8B-B14F-4D97-AF65-F5344CB8AC3E}">
        <p14:creationId xmlns:p14="http://schemas.microsoft.com/office/powerpoint/2010/main" val="3616808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is a “blank” moment that comes up right before this slide</a:t>
            </a:r>
            <a:r>
              <a:rPr lang="en-US" baseline="0" dirty="0"/>
              <a:t> that should be removed. </a:t>
            </a:r>
            <a:endParaRPr lang="en-US" dirty="0"/>
          </a:p>
        </p:txBody>
      </p:sp>
      <p:sp>
        <p:nvSpPr>
          <p:cNvPr id="4" name="Slide Number Placeholder 3"/>
          <p:cNvSpPr>
            <a:spLocks noGrp="1"/>
          </p:cNvSpPr>
          <p:nvPr>
            <p:ph type="sldNum" sz="quarter" idx="10"/>
          </p:nvPr>
        </p:nvSpPr>
        <p:spPr/>
        <p:txBody>
          <a:bodyPr/>
          <a:lstStyle/>
          <a:p>
            <a:fld id="{012AB33D-2FA9-43EB-9AEB-8A1A60245D87}" type="slidenum">
              <a:rPr lang="en-US" smtClean="0"/>
              <a:pPr/>
              <a:t>2</a:t>
            </a:fld>
            <a:endParaRPr lang="en-US" dirty="0"/>
          </a:p>
        </p:txBody>
      </p:sp>
    </p:spTree>
    <p:extLst>
      <p:ext uri="{BB962C8B-B14F-4D97-AF65-F5344CB8AC3E}">
        <p14:creationId xmlns:p14="http://schemas.microsoft.com/office/powerpoint/2010/main" val="2095825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is a “blank” moment that comes up right before this slide</a:t>
            </a:r>
            <a:r>
              <a:rPr lang="en-US" baseline="0" dirty="0"/>
              <a:t> that should be removed. </a:t>
            </a:r>
            <a:endParaRPr lang="en-US" dirty="0"/>
          </a:p>
        </p:txBody>
      </p:sp>
      <p:sp>
        <p:nvSpPr>
          <p:cNvPr id="4" name="Slide Number Placeholder 3"/>
          <p:cNvSpPr>
            <a:spLocks noGrp="1"/>
          </p:cNvSpPr>
          <p:nvPr>
            <p:ph type="sldNum" sz="quarter" idx="10"/>
          </p:nvPr>
        </p:nvSpPr>
        <p:spPr/>
        <p:txBody>
          <a:bodyPr/>
          <a:lstStyle/>
          <a:p>
            <a:fld id="{012AB33D-2FA9-43EB-9AEB-8A1A60245D87}" type="slidenum">
              <a:rPr lang="en-US" smtClean="0"/>
              <a:pPr/>
              <a:t>3</a:t>
            </a:fld>
            <a:endParaRPr lang="en-US" dirty="0"/>
          </a:p>
        </p:txBody>
      </p:sp>
    </p:spTree>
    <p:extLst>
      <p:ext uri="{BB962C8B-B14F-4D97-AF65-F5344CB8AC3E}">
        <p14:creationId xmlns:p14="http://schemas.microsoft.com/office/powerpoint/2010/main" val="1525856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a:defRPr/>
            </a:pPr>
            <a:fld id="{88B8CF65-AACC-47AD-9407-62C4FDEC0AFC}"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3586587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12AB33D-2FA9-43EB-9AEB-8A1A60245D87}" type="slidenum">
              <a:rPr lang="en-US" smtClean="0"/>
              <a:pPr/>
              <a:t>5</a:t>
            </a:fld>
            <a:endParaRPr lang="en-US" dirty="0"/>
          </a:p>
        </p:txBody>
      </p:sp>
    </p:spTree>
    <p:extLst>
      <p:ext uri="{BB962C8B-B14F-4D97-AF65-F5344CB8AC3E}">
        <p14:creationId xmlns:p14="http://schemas.microsoft.com/office/powerpoint/2010/main" val="2019689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is a “blank” moment that comes up right before this slide</a:t>
            </a:r>
            <a:r>
              <a:rPr lang="en-US" baseline="0" dirty="0"/>
              <a:t> that should be removed. </a:t>
            </a:r>
            <a:endParaRPr lang="en-US" dirty="0"/>
          </a:p>
        </p:txBody>
      </p:sp>
      <p:sp>
        <p:nvSpPr>
          <p:cNvPr id="4" name="Slide Number Placeholder 3"/>
          <p:cNvSpPr>
            <a:spLocks noGrp="1"/>
          </p:cNvSpPr>
          <p:nvPr>
            <p:ph type="sldNum" sz="quarter" idx="10"/>
          </p:nvPr>
        </p:nvSpPr>
        <p:spPr/>
        <p:txBody>
          <a:bodyPr/>
          <a:lstStyle/>
          <a:p>
            <a:fld id="{012AB33D-2FA9-43EB-9AEB-8A1A60245D87}" type="slidenum">
              <a:rPr lang="en-US" smtClean="0"/>
              <a:pPr/>
              <a:t>10</a:t>
            </a:fld>
            <a:endParaRPr lang="en-US" dirty="0"/>
          </a:p>
        </p:txBody>
      </p:sp>
    </p:spTree>
    <p:extLst>
      <p:ext uri="{BB962C8B-B14F-4D97-AF65-F5344CB8AC3E}">
        <p14:creationId xmlns:p14="http://schemas.microsoft.com/office/powerpoint/2010/main" val="2677734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a:t>
            </a:r>
            <a:r>
              <a:rPr lang="en-US" baseline="0" dirty="0"/>
              <a:t> needs to know what the Trade and Investment Hub is and understand that, despite that it has many components and implements a variety of activities, it is a single project. This statement sums up what the Trade and Investment Hub is and should be used whenever someone is asked, “What is the Trade and Investment Hub?” Emphasizing coherence of our components is strategically important. Please do not refer to the project as “SATIH.”</a:t>
            </a:r>
          </a:p>
          <a:p>
            <a:endParaRPr lang="en-US" dirty="0"/>
          </a:p>
        </p:txBody>
      </p:sp>
      <p:sp>
        <p:nvSpPr>
          <p:cNvPr id="4" name="Slide Number Placeholder 3"/>
          <p:cNvSpPr>
            <a:spLocks noGrp="1"/>
          </p:cNvSpPr>
          <p:nvPr>
            <p:ph type="sldNum" sz="quarter" idx="10"/>
          </p:nvPr>
        </p:nvSpPr>
        <p:spPr/>
        <p:txBody>
          <a:bodyPr/>
          <a:lstStyle/>
          <a:p>
            <a:fld id="{94B0011E-2E38-4A5F-BD9F-25BD8AE24018}" type="slidenum">
              <a:rPr lang="en-US" smtClean="0"/>
              <a:t>18</a:t>
            </a:fld>
            <a:endParaRPr lang="en-US"/>
          </a:p>
        </p:txBody>
      </p:sp>
    </p:spTree>
    <p:extLst>
      <p:ext uri="{BB962C8B-B14F-4D97-AF65-F5344CB8AC3E}">
        <p14:creationId xmlns:p14="http://schemas.microsoft.com/office/powerpoint/2010/main" val="1384565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a:t>
            </a:r>
            <a:r>
              <a:rPr lang="en-US" baseline="0" dirty="0"/>
              <a:t> needs to know what the Trade and Investment Hub is and understand that, despite that it has many components and implements a variety of activities, it is a single project. This statement sums up what the Trade and Investment Hub is and should be used whenever someone is asked, “What is the Trade and Investment Hub?” Emphasizing coherence of our components is strategically important. Please do not refer to the project as “SATIH.”</a:t>
            </a:r>
          </a:p>
          <a:p>
            <a:endParaRPr lang="en-US" dirty="0"/>
          </a:p>
        </p:txBody>
      </p:sp>
      <p:sp>
        <p:nvSpPr>
          <p:cNvPr id="4" name="Slide Number Placeholder 3"/>
          <p:cNvSpPr>
            <a:spLocks noGrp="1"/>
          </p:cNvSpPr>
          <p:nvPr>
            <p:ph type="sldNum" sz="quarter" idx="10"/>
          </p:nvPr>
        </p:nvSpPr>
        <p:spPr/>
        <p:txBody>
          <a:bodyPr/>
          <a:lstStyle/>
          <a:p>
            <a:fld id="{94B0011E-2E38-4A5F-BD9F-25BD8AE24018}" type="slidenum">
              <a:rPr lang="en-US" smtClean="0"/>
              <a:t>19</a:t>
            </a:fld>
            <a:endParaRPr lang="en-US"/>
          </a:p>
        </p:txBody>
      </p:sp>
    </p:spTree>
    <p:extLst>
      <p:ext uri="{BB962C8B-B14F-4D97-AF65-F5344CB8AC3E}">
        <p14:creationId xmlns:p14="http://schemas.microsoft.com/office/powerpoint/2010/main" val="376286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a:t>
            </a:r>
            <a:r>
              <a:rPr lang="en-US" baseline="0" dirty="0"/>
              <a:t> needs to know what the Trade and Investment Hub is and understand that, despite that it has many components and implements a variety of activities, it is a single project. This statement sums up what the Trade and Investment Hub is and should be used whenever someone is asked, “What is the Trade and Investment Hub?” Emphasizing coherence of our components is strategically important. Please do not refer to the project as “SATIH.”</a:t>
            </a:r>
          </a:p>
          <a:p>
            <a:endParaRPr lang="en-US" dirty="0"/>
          </a:p>
        </p:txBody>
      </p:sp>
      <p:sp>
        <p:nvSpPr>
          <p:cNvPr id="4" name="Slide Number Placeholder 3"/>
          <p:cNvSpPr>
            <a:spLocks noGrp="1"/>
          </p:cNvSpPr>
          <p:nvPr>
            <p:ph type="sldNum" sz="quarter" idx="10"/>
          </p:nvPr>
        </p:nvSpPr>
        <p:spPr/>
        <p:txBody>
          <a:bodyPr/>
          <a:lstStyle/>
          <a:p>
            <a:fld id="{94B0011E-2E38-4A5F-BD9F-25BD8AE24018}" type="slidenum">
              <a:rPr lang="en-US" smtClean="0"/>
              <a:t>21</a:t>
            </a:fld>
            <a:endParaRPr lang="en-US"/>
          </a:p>
        </p:txBody>
      </p:sp>
    </p:spTree>
    <p:extLst>
      <p:ext uri="{BB962C8B-B14F-4D97-AF65-F5344CB8AC3E}">
        <p14:creationId xmlns:p14="http://schemas.microsoft.com/office/powerpoint/2010/main" val="318658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Main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48033" y="1231183"/>
            <a:ext cx="7772400" cy="1362075"/>
          </a:xfrm>
          <a:prstGeom prst="rect">
            <a:avLst/>
          </a:prstGeom>
        </p:spPr>
        <p:txBody>
          <a:bodyPr anchor="t">
            <a:normAutofit/>
          </a:bodyPr>
          <a:lstStyle>
            <a:lvl1pPr algn="ctr">
              <a:defRPr sz="3600" b="1" cap="all" baseline="0">
                <a:latin typeface="Gill Sans MT" panose="020B0502020104020203" pitchFamily="34" charset="0"/>
                <a:cs typeface="Arial" pitchFamily="34" charset="0"/>
              </a:defRPr>
            </a:lvl1pPr>
          </a:lstStyle>
          <a:p>
            <a:r>
              <a:rPr lang="en-US" dirty="0"/>
              <a:t>USAID southern Africa trade AND investment hub</a:t>
            </a:r>
          </a:p>
        </p:txBody>
      </p:sp>
      <p:sp>
        <p:nvSpPr>
          <p:cNvPr id="7" name="Subtitle 2"/>
          <p:cNvSpPr>
            <a:spLocks noGrp="1"/>
          </p:cNvSpPr>
          <p:nvPr>
            <p:ph type="subTitle" idx="1" hasCustomPrompt="1"/>
          </p:nvPr>
        </p:nvSpPr>
        <p:spPr>
          <a:xfrm>
            <a:off x="685800" y="4876800"/>
            <a:ext cx="3581400" cy="990600"/>
          </a:xfrm>
          <a:prstGeom prst="rect">
            <a:avLst/>
          </a:prstGeom>
        </p:spPr>
        <p:txBody>
          <a:bodyPr/>
          <a:lstStyle>
            <a:lvl1pPr marL="0" indent="0" algn="l">
              <a:buNone/>
              <a:defRPr sz="2400" baseline="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of Presenter </a:t>
            </a:r>
          </a:p>
          <a:p>
            <a:r>
              <a:rPr lang="en-US" dirty="0"/>
              <a:t>&amp; Title (Arial 24 </a:t>
            </a:r>
            <a:r>
              <a:rPr lang="en-US" dirty="0" err="1"/>
              <a:t>pt</a:t>
            </a:r>
            <a:r>
              <a:rPr lang="en-US" dirty="0"/>
              <a:t>)</a:t>
            </a:r>
          </a:p>
        </p:txBody>
      </p:sp>
      <p:sp>
        <p:nvSpPr>
          <p:cNvPr id="14" name="Text Placeholder 13"/>
          <p:cNvSpPr>
            <a:spLocks noGrp="1"/>
          </p:cNvSpPr>
          <p:nvPr>
            <p:ph type="body" sz="quarter" idx="14" hasCustomPrompt="1"/>
          </p:nvPr>
        </p:nvSpPr>
        <p:spPr>
          <a:xfrm>
            <a:off x="4800600" y="4876800"/>
            <a:ext cx="3657600" cy="990600"/>
          </a:xfrm>
          <a:prstGeom prst="rect">
            <a:avLst/>
          </a:prstGeom>
        </p:spPr>
        <p:txBody>
          <a:bodyPr/>
          <a:lstStyle>
            <a:lvl1pPr marL="342900" indent="-342900">
              <a:buNone/>
              <a:defRPr lang="en-US" sz="2400" baseline="0" dirty="0">
                <a:solidFill>
                  <a:schemeClr val="tx1">
                    <a:tint val="75000"/>
                  </a:schemeClr>
                </a:solidFill>
                <a:latin typeface="Arial" pitchFamily="34" charset="0"/>
                <a:cs typeface="Arial" pitchFamily="34" charset="0"/>
              </a:defRPr>
            </a:lvl1pPr>
          </a:lstStyle>
          <a:p>
            <a:pPr marL="0" lvl="0" indent="0"/>
            <a:r>
              <a:rPr lang="en-US" dirty="0"/>
              <a:t>Date </a:t>
            </a:r>
          </a:p>
          <a:p>
            <a:pPr marL="0" lvl="0" indent="0"/>
            <a:r>
              <a:rPr lang="en-US" dirty="0"/>
              <a:t>&amp; Place (Arial 28 </a:t>
            </a:r>
            <a:r>
              <a:rPr lang="en-US" dirty="0" err="1"/>
              <a:t>pt</a:t>
            </a:r>
            <a:r>
              <a:rPr lang="en-US" dirty="0"/>
              <a:t>)</a:t>
            </a:r>
          </a:p>
        </p:txBody>
      </p:sp>
      <p:sp>
        <p:nvSpPr>
          <p:cNvPr id="3" name="Slide Number Placeholder 2"/>
          <p:cNvSpPr>
            <a:spLocks noGrp="1"/>
          </p:cNvSpPr>
          <p:nvPr>
            <p:ph type="sldNum" sz="quarter" idx="15"/>
          </p:nvPr>
        </p:nvSpPr>
        <p:spPr/>
        <p:txBody>
          <a:bodyPr/>
          <a:lstStyle/>
          <a:p>
            <a:fld id="{EEDEF6E9-C4E8-423D-9ADD-30367FE70299}" type="slidenum">
              <a:rPr lang="en-US" smtClean="0"/>
              <a:t>‹#›</a:t>
            </a:fld>
            <a:endParaRPr lang="en-US" dirty="0"/>
          </a:p>
        </p:txBody>
      </p:sp>
    </p:spTree>
    <p:extLst>
      <p:ext uri="{BB962C8B-B14F-4D97-AF65-F5344CB8AC3E}">
        <p14:creationId xmlns:p14="http://schemas.microsoft.com/office/powerpoint/2010/main" val="260348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6553200" y="6356350"/>
            <a:ext cx="2133600" cy="365125"/>
          </a:xfrm>
          <a:prstGeom prst="rect">
            <a:avLst/>
          </a:prstGeom>
        </p:spPr>
        <p:txBody>
          <a:bodyPr/>
          <a:lstStyle/>
          <a:p>
            <a:fld id="{FD1812AB-693A-4334-858B-1E5B6445C93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21042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228600"/>
            <a:ext cx="7162800" cy="563562"/>
          </a:xfrm>
          <a:prstGeom prst="rect">
            <a:avLst/>
          </a:prstGeom>
        </p:spPr>
        <p:txBody>
          <a:bodyPr/>
          <a:lstStyle/>
          <a:p>
            <a:r>
              <a:rPr lang="en-US" dirty="0"/>
              <a:t>Click to add slide title</a:t>
            </a:r>
          </a:p>
        </p:txBody>
      </p:sp>
      <p:sp>
        <p:nvSpPr>
          <p:cNvPr id="3" name="Content Placeholder 2"/>
          <p:cNvSpPr>
            <a:spLocks noGrp="1"/>
          </p:cNvSpPr>
          <p:nvPr>
            <p:ph idx="1"/>
          </p:nvPr>
        </p:nvSpPr>
        <p:spPr>
          <a:xfrm>
            <a:off x="533400" y="1600200"/>
            <a:ext cx="8229600" cy="4525963"/>
          </a:xfrm>
          <a:prstGeom prst="rect">
            <a:avLst/>
          </a:prstGeo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1812AB-693A-4334-858B-1E5B6445C93F}" type="slidenum">
              <a:rPr lang="en-US" smtClean="0"/>
              <a:pPr/>
              <a:t>‹#›</a:t>
            </a:fld>
            <a:endParaRPr lang="en-US" dirty="0"/>
          </a:p>
        </p:txBody>
      </p:sp>
    </p:spTree>
    <p:extLst>
      <p:ext uri="{BB962C8B-B14F-4D97-AF65-F5344CB8AC3E}">
        <p14:creationId xmlns:p14="http://schemas.microsoft.com/office/powerpoint/2010/main" val="149314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228600"/>
            <a:ext cx="7162800" cy="563562"/>
          </a:xfrm>
          <a:prstGeom prst="rect">
            <a:avLst/>
          </a:prstGeom>
        </p:spPr>
        <p:txBody>
          <a:bodyPr/>
          <a:lstStyle/>
          <a:p>
            <a:r>
              <a:rPr lang="en-US" dirty="0"/>
              <a:t>Click to add slide title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812AB-693A-4334-858B-1E5B6445C93F}" type="slidenum">
              <a:rPr lang="en-US" smtClean="0"/>
              <a:pPr/>
              <a:t>‹#›</a:t>
            </a:fld>
            <a:endParaRPr lang="en-US" dirty="0"/>
          </a:p>
        </p:txBody>
      </p:sp>
    </p:spTree>
    <p:extLst>
      <p:ext uri="{BB962C8B-B14F-4D97-AF65-F5344CB8AC3E}">
        <p14:creationId xmlns:p14="http://schemas.microsoft.com/office/powerpoint/2010/main" val="390942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37638-8C13-4E64-9B46-F7119E7E5AAD}" type="datetimeFigureOut">
              <a:rPr lang="en-US" smtClean="0"/>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30CC-FDA3-41F9-BC31-6E3B1F2B7323}" type="slidenum">
              <a:rPr lang="en-US" smtClean="0"/>
              <a:t>‹#›</a:t>
            </a:fld>
            <a:endParaRPr lang="en-US"/>
          </a:p>
        </p:txBody>
      </p:sp>
    </p:spTree>
    <p:extLst>
      <p:ext uri="{BB962C8B-B14F-4D97-AF65-F5344CB8AC3E}">
        <p14:creationId xmlns:p14="http://schemas.microsoft.com/office/powerpoint/2010/main" val="265298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Red/Gray 1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772400" cy="4648200"/>
          </a:xfrm>
        </p:spPr>
        <p:txBody>
          <a:bodyPr/>
          <a:lstStyle/>
          <a:p>
            <a:pPr lvl="0"/>
            <a:r>
              <a:rPr lang="en-US" dirty="0"/>
              <a:t>Click to edit Master text styles</a:t>
            </a:r>
          </a:p>
          <a:p>
            <a:pPr lvl="1"/>
            <a:r>
              <a:rPr lang="en-US" dirty="0"/>
              <a:t>Second level</a:t>
            </a:r>
          </a:p>
        </p:txBody>
      </p:sp>
      <p:sp>
        <p:nvSpPr>
          <p:cNvPr id="8" name="Date Placeholder 3"/>
          <p:cNvSpPr>
            <a:spLocks noGrp="1"/>
          </p:cNvSpPr>
          <p:nvPr>
            <p:ph type="dt" sz="half" idx="2"/>
          </p:nvPr>
        </p:nvSpPr>
        <p:spPr>
          <a:xfrm>
            <a:off x="152400" y="6520934"/>
            <a:ext cx="2133600" cy="184666"/>
          </a:xfrm>
          <a:prstGeom prst="rect">
            <a:avLst/>
          </a:prstGeom>
        </p:spPr>
        <p:txBody>
          <a:bodyPr vert="horz" lIns="91440" tIns="45720" rIns="91440" bIns="45720" rtlCol="0" anchor="ctr">
            <a:spAutoFit/>
          </a:bodyPr>
          <a:lstStyle>
            <a:lvl1pPr algn="l">
              <a:defRPr sz="600" b="0" i="0">
                <a:solidFill>
                  <a:srgbClr val="6C6463"/>
                </a:solidFill>
                <a:latin typeface="Gill Sans MT"/>
                <a:cs typeface="Gill Sans MT"/>
              </a:defRPr>
            </a:lvl1pPr>
          </a:lstStyle>
          <a:p>
            <a:fld id="{414FB1AD-D69E-B741-965A-0BAE826C2FA6}" type="datetime1">
              <a:rPr lang="en-US" smtClean="0"/>
              <a:pPr/>
              <a:t>2/20/2019</a:t>
            </a:fld>
            <a:endParaRPr lang="en-US" dirty="0"/>
          </a:p>
        </p:txBody>
      </p:sp>
      <p:sp>
        <p:nvSpPr>
          <p:cNvPr id="9" name="Footer Placeholder 4"/>
          <p:cNvSpPr>
            <a:spLocks noGrp="1"/>
          </p:cNvSpPr>
          <p:nvPr>
            <p:ph type="ftr" sz="quarter" idx="3"/>
          </p:nvPr>
        </p:nvSpPr>
        <p:spPr>
          <a:xfrm>
            <a:off x="3124200" y="6520934"/>
            <a:ext cx="2895600" cy="184666"/>
          </a:xfrm>
          <a:prstGeom prst="rect">
            <a:avLst/>
          </a:prstGeom>
        </p:spPr>
        <p:txBody>
          <a:bodyPr vert="horz" lIns="91440" tIns="45720" rIns="91440" bIns="45720" rtlCol="0" anchor="ctr">
            <a:spAutoFit/>
          </a:bodyPr>
          <a:lstStyle>
            <a:lvl1pPr algn="ctr">
              <a:defRPr sz="600" b="0" i="0">
                <a:solidFill>
                  <a:srgbClr val="6C6463"/>
                </a:solidFill>
                <a:latin typeface="Gill Sans MT"/>
                <a:cs typeface="Gill Sans MT"/>
              </a:defRPr>
            </a:lvl1pPr>
          </a:lstStyle>
          <a:p>
            <a:r>
              <a:rPr lang="en-US" dirty="0"/>
              <a:t>FOOTER GOES HERE</a:t>
            </a:r>
          </a:p>
        </p:txBody>
      </p:sp>
      <p:sp>
        <p:nvSpPr>
          <p:cNvPr id="10" name="Slide Number Placeholder 5"/>
          <p:cNvSpPr>
            <a:spLocks noGrp="1"/>
          </p:cNvSpPr>
          <p:nvPr>
            <p:ph type="sldNum" sz="quarter" idx="4"/>
          </p:nvPr>
        </p:nvSpPr>
        <p:spPr>
          <a:xfrm>
            <a:off x="6858000" y="6520934"/>
            <a:ext cx="2133600" cy="184666"/>
          </a:xfrm>
          <a:prstGeom prst="rect">
            <a:avLst/>
          </a:prstGeom>
        </p:spPr>
        <p:txBody>
          <a:bodyPr vert="horz" lIns="91440" tIns="45720" rIns="91440" bIns="45720" rtlCol="0" anchor="ctr">
            <a:spAutoFit/>
          </a:bodyPr>
          <a:lstStyle>
            <a:lvl1pPr algn="r">
              <a:defRPr sz="600" b="0" i="0">
                <a:solidFill>
                  <a:srgbClr val="6C6463"/>
                </a:solidFill>
                <a:latin typeface="Gill Sans MT"/>
                <a:cs typeface="Gill Sans MT"/>
              </a:defRPr>
            </a:lvl1pPr>
          </a:lstStyle>
          <a:p>
            <a:fld id="{42782948-4DBE-204D-AB9E-B65E067054AE}" type="slidenum">
              <a:rPr lang="en-US" smtClean="0"/>
              <a:pPr/>
              <a:t>‹#›</a:t>
            </a:fld>
            <a:endParaRPr lang="en-US" dirty="0"/>
          </a:p>
        </p:txBody>
      </p:sp>
      <p:sp>
        <p:nvSpPr>
          <p:cNvPr id="11" name="Title 1"/>
          <p:cNvSpPr>
            <a:spLocks noGrp="1"/>
          </p:cNvSpPr>
          <p:nvPr>
            <p:ph type="title" hasCustomPrompt="1"/>
          </p:nvPr>
        </p:nvSpPr>
        <p:spPr>
          <a:xfrm>
            <a:off x="685800" y="529424"/>
            <a:ext cx="7772400" cy="523220"/>
          </a:xfrm>
        </p:spPr>
        <p:txBody>
          <a:bodyPr anchor="t" anchorCtr="0">
            <a:spAutoFit/>
          </a:bodyPr>
          <a:lstStyle>
            <a:lvl1pPr>
              <a:defRPr>
                <a:solidFill>
                  <a:schemeClr val="accent6">
                    <a:lumMod val="75000"/>
                  </a:schemeClr>
                </a:solidFill>
              </a:defRPr>
            </a:lvl1pPr>
          </a:lstStyle>
          <a:p>
            <a:r>
              <a:rPr lang="en-US" dirty="0"/>
              <a:t>CLICK TO EDIT MASTER TITLE STYLE</a:t>
            </a:r>
          </a:p>
        </p:txBody>
      </p:sp>
      <p:sp>
        <p:nvSpPr>
          <p:cNvPr id="7" name="Frame 6"/>
          <p:cNvSpPr/>
          <p:nvPr userDrawn="1"/>
        </p:nvSpPr>
        <p:spPr>
          <a:xfrm>
            <a:off x="0" y="0"/>
            <a:ext cx="9144000" cy="6858000"/>
          </a:xfrm>
          <a:prstGeom prst="frame">
            <a:avLst>
              <a:gd name="adj1" fmla="val 2222"/>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0" i="0" dirty="0">
              <a:solidFill>
                <a:srgbClr val="FFFFFF"/>
              </a:solidFill>
              <a:latin typeface="Gill Sans MT"/>
              <a:cs typeface="Gill Sans MT"/>
            </a:endParaRPr>
          </a:p>
        </p:txBody>
      </p:sp>
    </p:spTree>
    <p:extLst>
      <p:ext uri="{BB962C8B-B14F-4D97-AF65-F5344CB8AC3E}">
        <p14:creationId xmlns:p14="http://schemas.microsoft.com/office/powerpoint/2010/main" val="38694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22"/>
          <p:cNvSpPr>
            <a:spLocks noChangeArrowheads="1"/>
          </p:cNvSpPr>
          <p:nvPr/>
        </p:nvSpPr>
        <p:spPr bwMode="auto">
          <a:xfrm>
            <a:off x="0" y="997945"/>
            <a:ext cx="9144000" cy="5072063"/>
          </a:xfrm>
          <a:prstGeom prst="rect">
            <a:avLst/>
          </a:prstGeom>
          <a:solidFill>
            <a:srgbClr val="DDDDDD"/>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dirty="0">
              <a:solidFill>
                <a:prstClr val="black"/>
              </a:solidFill>
            </a:endParaRPr>
          </a:p>
        </p:txBody>
      </p:sp>
      <p:sp>
        <p:nvSpPr>
          <p:cNvPr id="9" name="Rectangle 10"/>
          <p:cNvSpPr>
            <a:spLocks noChangeArrowheads="1"/>
          </p:cNvSpPr>
          <p:nvPr/>
        </p:nvSpPr>
        <p:spPr bwMode="auto">
          <a:xfrm>
            <a:off x="0" y="1066800"/>
            <a:ext cx="9144000" cy="152400"/>
          </a:xfrm>
          <a:prstGeom prst="rect">
            <a:avLst/>
          </a:prstGeom>
          <a:solidFill>
            <a:srgbClr val="C2113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solidFill>
                <a:prstClr val="black"/>
              </a:solidFill>
            </a:endParaRPr>
          </a:p>
        </p:txBody>
      </p:sp>
      <p:sp>
        <p:nvSpPr>
          <p:cNvPr id="10" name="Rectangle 11"/>
          <p:cNvSpPr>
            <a:spLocks noChangeArrowheads="1"/>
          </p:cNvSpPr>
          <p:nvPr/>
        </p:nvSpPr>
        <p:spPr bwMode="auto">
          <a:xfrm>
            <a:off x="0" y="1219200"/>
            <a:ext cx="152400" cy="5638800"/>
          </a:xfrm>
          <a:prstGeom prst="rect">
            <a:avLst/>
          </a:prstGeom>
          <a:solidFill>
            <a:srgbClr val="002A6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dirty="0">
              <a:solidFill>
                <a:srgbClr val="002A6C"/>
              </a:solidFill>
            </a:endParaRPr>
          </a:p>
        </p:txBody>
      </p:sp>
      <p:sp>
        <p:nvSpPr>
          <p:cNvPr id="2" name="Title Placeholder 1"/>
          <p:cNvSpPr>
            <a:spLocks noGrp="1"/>
          </p:cNvSpPr>
          <p:nvPr>
            <p:ph type="title"/>
          </p:nvPr>
        </p:nvSpPr>
        <p:spPr>
          <a:xfrm>
            <a:off x="1351935" y="4230330"/>
            <a:ext cx="7162800" cy="563562"/>
          </a:xfrm>
          <a:prstGeom prst="rect">
            <a:avLst/>
          </a:prstGeom>
        </p:spPr>
        <p:txBody>
          <a:bodyPr vert="horz" lIns="91440" tIns="45720" rIns="91440" bIns="45720" rtlCol="0" anchor="ctr">
            <a:noAutofit/>
          </a:bodyPr>
          <a:lstStyle/>
          <a:p>
            <a:r>
              <a:rPr lang="en-US" dirty="0"/>
              <a:t>USAID Southern Africa Trade and Investment Hub</a:t>
            </a:r>
          </a:p>
        </p:txBody>
      </p:sp>
      <p:sp>
        <p:nvSpPr>
          <p:cNvPr id="15" name="Text Placeholder 2"/>
          <p:cNvSpPr>
            <a:spLocks noGrp="1"/>
          </p:cNvSpPr>
          <p:nvPr>
            <p:ph type="body" idx="1"/>
          </p:nvPr>
        </p:nvSpPr>
        <p:spPr>
          <a:xfrm>
            <a:off x="457200" y="1600200"/>
            <a:ext cx="8229600" cy="2101645"/>
          </a:xfrm>
          <a:prstGeom prst="rect">
            <a:avLst/>
          </a:prstGeom>
        </p:spPr>
        <p:txBody>
          <a:bodyPr vert="horz" lIns="91440" tIns="45720" rIns="91440" bIns="45720" rtlCol="0">
            <a:normAutofit/>
          </a:bodyPr>
          <a:lstStyle/>
          <a:p>
            <a:pPr lvl="0"/>
            <a:r>
              <a:rPr lang="en-US" dirty="0"/>
              <a:t>First level heading Arial 28 </a:t>
            </a:r>
            <a:r>
              <a:rPr lang="en-US" dirty="0" err="1"/>
              <a:t>pt</a:t>
            </a:r>
            <a:endParaRPr lang="en-US" dirty="0"/>
          </a:p>
        </p:txBody>
      </p:sp>
      <p:sp>
        <p:nvSpPr>
          <p:cNvPr id="3" name="Slide Number Placeholder 2"/>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EF6E9-C4E8-423D-9ADD-30367FE70299}" type="slidenum">
              <a:rPr lang="en-US" smtClean="0"/>
              <a:t>‹#›</a:t>
            </a:fld>
            <a:endParaRPr lang="en-US" dirty="0"/>
          </a:p>
        </p:txBody>
      </p:sp>
      <p:pic>
        <p:nvPicPr>
          <p:cNvPr id="18" name="Picture 17"/>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260039" y="78465"/>
            <a:ext cx="2233108" cy="868680"/>
          </a:xfrm>
          <a:prstGeom prst="rect">
            <a:avLst/>
          </a:prstGeom>
        </p:spPr>
      </p:pic>
      <p:pic>
        <p:nvPicPr>
          <p:cNvPr id="21" name="Picture 20" descr="C:\Users\KHlongwane\Creative Cloud Files\Asset 1.png"/>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6985000" y="152235"/>
            <a:ext cx="1739900" cy="724065"/>
          </a:xfrm>
          <a:prstGeom prst="rect">
            <a:avLst/>
          </a:prstGeom>
          <a:noFill/>
          <a:ln>
            <a:noFill/>
          </a:ln>
        </p:spPr>
      </p:pic>
      <p:pic>
        <p:nvPicPr>
          <p:cNvPr id="22" name="Picture 21"/>
          <p:cNvPicPr/>
          <p:nvPr userDrawn="1"/>
        </p:nvPicPr>
        <p:blipFill rotWithShape="1">
          <a:blip r:embed="rId10" cstate="email">
            <a:extLst>
              <a:ext uri="{28A0092B-C50C-407E-A947-70E740481C1C}">
                <a14:useLocalDpi xmlns:a14="http://schemas.microsoft.com/office/drawing/2010/main"/>
              </a:ext>
            </a:extLst>
          </a:blip>
          <a:srcRect/>
          <a:stretch/>
        </p:blipFill>
        <p:spPr bwMode="auto">
          <a:xfrm>
            <a:off x="499109" y="6070008"/>
            <a:ext cx="2186941" cy="724492"/>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val="1841928179"/>
      </p:ext>
    </p:extLst>
  </p:cSld>
  <p:clrMap bg1="lt1" tx1="dk1" bg2="lt2" tx2="dk2" accent1="accent1" accent2="accent2" accent3="accent3" accent4="accent4" accent5="accent5" accent6="accent6" hlink="hlink" folHlink="folHlink"/>
  <p:sldLayoutIdLst>
    <p:sldLayoutId id="2147483700" r:id="rId1"/>
    <p:sldLayoutId id="2147483688" r:id="rId2"/>
    <p:sldLayoutId id="2147483702" r:id="rId3"/>
    <p:sldLayoutId id="2147483703" r:id="rId4"/>
    <p:sldLayoutId id="2147483704" r:id="rId5"/>
    <p:sldLayoutId id="2147483705" r:id="rId6"/>
  </p:sldLayoutIdLst>
  <p:hf hdr="0" dt="0"/>
  <p:txStyles>
    <p:titleStyle>
      <a:lvl1pPr algn="ctr" defTabSz="914400" rtl="0" eaLnBrk="1" latinLnBrk="0" hangingPunct="1">
        <a:spcBef>
          <a:spcPct val="0"/>
        </a:spcBef>
        <a:buNone/>
        <a:defRPr sz="2000" b="1" kern="1200">
          <a:solidFill>
            <a:schemeClr val="tx1"/>
          </a:solidFill>
          <a:latin typeface="Gill Sans MT" panose="020B0502020104020203" pitchFamily="34" charset="0"/>
          <a:ea typeface="+mj-ea"/>
          <a:cs typeface="Arial" pitchFamily="34" charset="0"/>
        </a:defRPr>
      </a:lvl1pPr>
    </p:titleStyle>
    <p:bodyStyle>
      <a:lvl1pPr marL="342900" indent="-342900" algn="l" defTabSz="914400" rtl="0" eaLnBrk="1" latinLnBrk="0" hangingPunct="1">
        <a:spcBef>
          <a:spcPts val="600"/>
        </a:spcBef>
        <a:spcAft>
          <a:spcPts val="600"/>
        </a:spcAft>
        <a:buFont typeface="Arial" pitchFamily="34" charset="0"/>
        <a:buChar char="•"/>
        <a:defRPr sz="2800" kern="1200" baseline="0">
          <a:solidFill>
            <a:schemeClr val="tx1"/>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24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6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png"/><Relationship Id="rId9" Type="http://schemas.openxmlformats.org/officeDocument/2006/relationships/image" Target="../media/image21.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www.doc.gov/" TargetMode="External"/><Relationship Id="rId13" Type="http://schemas.openxmlformats.org/officeDocument/2006/relationships/hyperlink" Target="http://www.tralac.org/" TargetMode="External"/><Relationship Id="rId3" Type="http://schemas.openxmlformats.org/officeDocument/2006/relationships/hyperlink" Target="http://trade.gov/agoa" TargetMode="External"/><Relationship Id="rId7" Type="http://schemas.openxmlformats.org/officeDocument/2006/relationships/hyperlink" Target="http://www.fda.gov/" TargetMode="External"/><Relationship Id="rId12" Type="http://schemas.openxmlformats.org/officeDocument/2006/relationships/hyperlink" Target="http://www.registrarcorp.com/"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www.usitc.gov/" TargetMode="External"/><Relationship Id="rId11" Type="http://schemas.openxmlformats.org/officeDocument/2006/relationships/hyperlink" Target="http://www.cbp.gov/" TargetMode="External"/><Relationship Id="rId5" Type="http://schemas.openxmlformats.org/officeDocument/2006/relationships/hyperlink" Target="http://www.ustr.gov/" TargetMode="External"/><Relationship Id="rId10" Type="http://schemas.openxmlformats.org/officeDocument/2006/relationships/hyperlink" Target="http://www.usda.gov/" TargetMode="External"/><Relationship Id="rId4" Type="http://schemas.openxmlformats.org/officeDocument/2006/relationships/hyperlink" Target="http://www.agoa.info/" TargetMode="External"/><Relationship Id="rId9" Type="http://schemas.openxmlformats.org/officeDocument/2006/relationships/hyperlink" Target="http://www.trade.gov/" TargetMode="External"/><Relationship Id="rId14" Type="http://schemas.openxmlformats.org/officeDocument/2006/relationships/hyperlink" Target="http://www.satihub.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57528"/>
            <a:ext cx="7772400" cy="1010452"/>
          </a:xfrm>
        </p:spPr>
        <p:txBody>
          <a:bodyPr>
            <a:normAutofit/>
          </a:bodyPr>
          <a:lstStyle/>
          <a:p>
            <a:r>
              <a:rPr lang="en-US" sz="2800" dirty="0"/>
              <a:t>USAID southern Africa trade AND INVESTMENT hub</a:t>
            </a:r>
          </a:p>
        </p:txBody>
      </p:sp>
      <p:sp>
        <p:nvSpPr>
          <p:cNvPr id="3" name="Rectangle 2"/>
          <p:cNvSpPr/>
          <p:nvPr/>
        </p:nvSpPr>
        <p:spPr>
          <a:xfrm>
            <a:off x="286247" y="2584513"/>
            <a:ext cx="8591053" cy="507831"/>
          </a:xfrm>
          <a:prstGeom prst="rect">
            <a:avLst/>
          </a:prstGeom>
        </p:spPr>
        <p:txBody>
          <a:bodyPr wrap="square">
            <a:spAutoFit/>
          </a:bodyPr>
          <a:lstStyle/>
          <a:p>
            <a:pPr algn="ctr"/>
            <a:r>
              <a:rPr lang="en-US" sz="2700" b="1" dirty="0">
                <a:solidFill>
                  <a:schemeClr val="tx2"/>
                </a:solidFill>
                <a:latin typeface="Gill Sans MT" panose="020B0502020104020203" pitchFamily="34" charset="0"/>
              </a:rPr>
              <a:t>Exporting under AGOA | The Practicalities</a:t>
            </a:r>
            <a:endParaRPr lang="en-US" sz="2700" b="1" dirty="0">
              <a:solidFill>
                <a:schemeClr val="tx2"/>
              </a:solidFill>
              <a:latin typeface="Gill Sans MT" panose="020B0502020104020203" pitchFamily="34" charset="0"/>
              <a:cs typeface="Arial" pitchFamily="34" charset="0"/>
            </a:endParaRPr>
          </a:p>
        </p:txBody>
      </p:sp>
      <p:pic>
        <p:nvPicPr>
          <p:cNvPr id="10" name="Picture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2658" y="3474001"/>
            <a:ext cx="1922891" cy="1188720"/>
          </a:xfrm>
          <a:prstGeom prst="rect">
            <a:avLst/>
          </a:prstGeom>
          <a:ln w="3175" cap="sq">
            <a:noFill/>
            <a:prstDash val="solid"/>
            <a:miter lim="800000"/>
          </a:ln>
          <a:effectLst>
            <a:outerShdw blurRad="50800" dist="38100" dir="2700000" algn="tl" rotWithShape="0">
              <a:srgbClr val="000000">
                <a:alpha val="43000"/>
              </a:srgbClr>
            </a:outerShdw>
          </a:effectLst>
        </p:spPr>
      </p:pic>
      <p:sp>
        <p:nvSpPr>
          <p:cNvPr id="9" name="Rectangle 8"/>
          <p:cNvSpPr/>
          <p:nvPr/>
        </p:nvSpPr>
        <p:spPr>
          <a:xfrm>
            <a:off x="286247" y="4945373"/>
            <a:ext cx="8591053" cy="830997"/>
          </a:xfrm>
          <a:prstGeom prst="rect">
            <a:avLst/>
          </a:prstGeom>
        </p:spPr>
        <p:txBody>
          <a:bodyPr wrap="square">
            <a:spAutoFit/>
          </a:bodyPr>
          <a:lstStyle/>
          <a:p>
            <a:pPr algn="ctr"/>
            <a:r>
              <a:rPr lang="en-US" sz="2400" dirty="0">
                <a:latin typeface="Gill Sans MT" panose="020B0502020104020203" pitchFamily="34" charset="0"/>
              </a:rPr>
              <a:t>Increasing Global Competitiveness, Intraregional Trade, and </a:t>
            </a:r>
          </a:p>
          <a:p>
            <a:pPr algn="ctr"/>
            <a:r>
              <a:rPr lang="en-US" sz="2400" dirty="0">
                <a:latin typeface="Gill Sans MT" panose="020B0502020104020203" pitchFamily="34" charset="0"/>
              </a:rPr>
              <a:t>Improving Food Security</a:t>
            </a:r>
            <a:endParaRPr lang="en-US" sz="2400" b="1" dirty="0">
              <a:latin typeface="Gill Sans MT" panose="020B0502020104020203" pitchFamily="34" charset="0"/>
              <a:cs typeface="Arial" pitchFamily="34" charset="0"/>
            </a:endParaRPr>
          </a:p>
        </p:txBody>
      </p:sp>
      <p:pic>
        <p:nvPicPr>
          <p:cNvPr id="11" name="Picture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621543" y="3474001"/>
            <a:ext cx="1929383" cy="1188720"/>
          </a:xfrm>
          <a:prstGeom prst="rect">
            <a:avLst/>
          </a:prstGeom>
          <a:ln w="3175" cap="sq">
            <a:noFill/>
            <a:prstDash val="solid"/>
            <a:miter lim="800000"/>
          </a:ln>
          <a:effectLst>
            <a:outerShdw blurRad="50800" dist="38100" dir="2700000" algn="tl" rotWithShape="0">
              <a:srgbClr val="000000">
                <a:alpha val="43000"/>
              </a:srgbClr>
            </a:outerShdw>
          </a:effectLst>
        </p:spPr>
      </p:pic>
      <p:pic>
        <p:nvPicPr>
          <p:cNvPr id="12" name="Picture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690646" y="3474002"/>
            <a:ext cx="1929383" cy="1182975"/>
          </a:xfrm>
          <a:prstGeom prst="rect">
            <a:avLst/>
          </a:prstGeom>
          <a:ln w="3175" cap="sq">
            <a:noFill/>
            <a:prstDash val="solid"/>
            <a:miter lim="800000"/>
          </a:ln>
          <a:effectLst>
            <a:outerShdw blurRad="50800" dist="38100" dir="2700000" algn="tl" rotWithShape="0">
              <a:srgbClr val="000000">
                <a:alpha val="43000"/>
              </a:srgbClr>
            </a:outerShdw>
          </a:effectLst>
        </p:spPr>
      </p:pic>
      <p:pic>
        <p:nvPicPr>
          <p:cNvPr id="13" name="Picture 12"/>
          <p:cNvPicPr preferRelativeResize="0">
            <a:picLocks/>
          </p:cNvPicPr>
          <p:nvPr/>
        </p:nvPicPr>
        <p:blipFill>
          <a:blip r:embed="rId6" cstate="email">
            <a:extLst>
              <a:ext uri="{28A0092B-C50C-407E-A947-70E740481C1C}">
                <a14:useLocalDpi xmlns:a14="http://schemas.microsoft.com/office/drawing/2010/main"/>
              </a:ext>
            </a:extLst>
          </a:blip>
          <a:stretch>
            <a:fillRect/>
          </a:stretch>
        </p:blipFill>
        <p:spPr>
          <a:xfrm>
            <a:off x="6743151" y="3474001"/>
            <a:ext cx="1929383" cy="1188720"/>
          </a:xfrm>
          <a:prstGeom prst="rect">
            <a:avLst/>
          </a:prstGeom>
          <a:ln w="3175" cap="sq">
            <a:no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26586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
          <p:cNvSpPr txBox="1">
            <a:spLocks noChangeArrowheads="1"/>
          </p:cNvSpPr>
          <p:nvPr/>
        </p:nvSpPr>
        <p:spPr bwMode="auto">
          <a:xfrm>
            <a:off x="241038" y="1886832"/>
            <a:ext cx="8686146" cy="3927532"/>
          </a:xfrm>
          <a:prstGeom prst="rect">
            <a:avLst/>
          </a:prstGeom>
          <a:noFill/>
          <a:ln w="9525">
            <a:noFill/>
            <a:round/>
            <a:headEnd/>
            <a:tailEnd/>
          </a:ln>
        </p:spPr>
        <p:txBody>
          <a:bodyPr lIns="90000" tIns="46800" rIns="90000" bIns="46800"/>
          <a:lstStyle/>
          <a:p>
            <a:pPr marL="342900" indent="-342900" algn="just">
              <a:buClr>
                <a:schemeClr val="accent2"/>
              </a:buClr>
              <a:buFont typeface="Wingdings" panose="05000000000000000000" pitchFamily="2" charset="2"/>
              <a:buChar char="§"/>
            </a:pPr>
            <a:r>
              <a:rPr lang="en-US" sz="2000" dirty="0">
                <a:latin typeface="Gill Sans MT" panose="020B0502020104020203" pitchFamily="34" charset="0"/>
              </a:rPr>
              <a:t>Must be AGOA/GSP eligible.</a:t>
            </a:r>
          </a:p>
          <a:p>
            <a:pPr marL="342900" indent="-342900" algn="just">
              <a:buClr>
                <a:schemeClr val="accent2"/>
              </a:buClr>
              <a:buFont typeface="Wingdings" panose="05000000000000000000" pitchFamily="2" charset="2"/>
              <a:buChar char="§"/>
            </a:pPr>
            <a:r>
              <a:rPr lang="en-ZA" sz="2000" dirty="0">
                <a:latin typeface="Gill Sans MT" panose="020B0502020104020203" pitchFamily="34" charset="0"/>
              </a:rPr>
              <a:t>Must be imported into the US directly from an AGOA beneficiary country or pass through another country in a sealed container.</a:t>
            </a:r>
          </a:p>
          <a:p>
            <a:pPr marL="342900" indent="-342900" algn="just">
              <a:buClr>
                <a:schemeClr val="accent2"/>
              </a:buClr>
              <a:buFont typeface="Wingdings" panose="05000000000000000000" pitchFamily="2" charset="2"/>
              <a:buChar char="§"/>
            </a:pPr>
            <a:r>
              <a:rPr lang="en-ZA" sz="2000" dirty="0">
                <a:latin typeface="Gill Sans MT" panose="020B0502020104020203" pitchFamily="34" charset="0"/>
                <a:cs typeface="Gill Sans MT"/>
              </a:rPr>
              <a:t>Must be the growth, product, or manufacture of the AGOA beneficiary country.</a:t>
            </a:r>
          </a:p>
          <a:p>
            <a:pPr marL="342900" indent="-342900" algn="just">
              <a:buClr>
                <a:schemeClr val="accent2"/>
              </a:buClr>
              <a:buFont typeface="Wingdings" panose="05000000000000000000" pitchFamily="2" charset="2"/>
              <a:buChar char="§"/>
            </a:pPr>
            <a:r>
              <a:rPr lang="en-ZA" sz="2000" dirty="0">
                <a:latin typeface="Gill Sans MT" panose="020B0502020104020203" pitchFamily="34" charset="0"/>
                <a:cs typeface="Gill Sans MT"/>
              </a:rPr>
              <a:t>Meet the 35% value requirement i.e. where foreign materials are imported for production, the sum of the cost of the materials produced in the AGOA beneficiary country, plus the costs of processing, must equal at least 35% of the final product’s value.</a:t>
            </a:r>
          </a:p>
          <a:p>
            <a:pPr marL="342900" indent="-342900" algn="just">
              <a:buClr>
                <a:schemeClr val="accent2"/>
              </a:buClr>
              <a:buFont typeface="Wingdings" panose="05000000000000000000" pitchFamily="2" charset="2"/>
              <a:buChar char="§"/>
            </a:pPr>
            <a:r>
              <a:rPr lang="en-ZA" sz="2000" dirty="0">
                <a:latin typeface="Gill Sans MT" panose="020B0502020104020203" pitchFamily="34" charset="0"/>
                <a:cs typeface="Gill Sans MT"/>
              </a:rPr>
              <a:t>US importer must request duty-free treatment on the relevant customs entry form (Form 7501) by placing a “D” in column 27 in front of the U.S. tariff number that identifies the imported article.</a:t>
            </a:r>
            <a:endParaRPr lang="en-US" sz="2000" dirty="0">
              <a:latin typeface="Gill Sans MT" panose="020B0502020104020203" pitchFamily="34" charset="0"/>
              <a:cs typeface="Gill Sans MT"/>
            </a:endParaRPr>
          </a:p>
          <a:p>
            <a:pPr algn="just">
              <a:buClr>
                <a:srgbClr val="FF0000"/>
              </a:buClr>
            </a:pPr>
            <a:endParaRPr lang="en-US" dirty="0">
              <a:latin typeface="Gill Sans MT" panose="020B0502020104020203" pitchFamily="34" charset="0"/>
            </a:endParaRPr>
          </a:p>
          <a:p>
            <a:pPr marL="461963" lvl="1" indent="-290513">
              <a:lnSpc>
                <a:spcPct val="90000"/>
              </a:lnSpc>
              <a:spcAft>
                <a:spcPct val="15000"/>
              </a:spcAft>
              <a:buClr>
                <a:srgbClr val="C00000"/>
              </a:buClr>
              <a:buSzPct val="100000"/>
              <a:buFont typeface="Wingdings" pitchFamily="2"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latin typeface="Gill Sans MT" panose="020B0502020104020203" pitchFamily="34" charset="0"/>
            </a:endParaRPr>
          </a:p>
          <a:p>
            <a:pPr marL="171450" lvl="1">
              <a:lnSpc>
                <a:spcPct val="90000"/>
              </a:lnSpc>
              <a:spcAft>
                <a:spcPct val="15000"/>
              </a:spcAft>
              <a:buClr>
                <a:srgbClr val="C00000"/>
              </a:buClr>
              <a:buSzPct val="100000"/>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solidFill>
                <a:schemeClr val="lt1"/>
              </a:solidFill>
              <a:effectLst>
                <a:outerShdw blurRad="38100" dist="38100" dir="2700000" algn="tl">
                  <a:srgbClr val="000000">
                    <a:alpha val="43137"/>
                  </a:srgbClr>
                </a:outerShdw>
              </a:effectLst>
              <a:latin typeface="Gill Sans MT" panose="020B0502020104020203" pitchFamily="34" charset="0"/>
            </a:endParaRPr>
          </a:p>
          <a:p>
            <a:pPr marL="171450" lvl="1">
              <a:lnSpc>
                <a:spcPct val="90000"/>
              </a:lnSpc>
              <a:spcAft>
                <a:spcPct val="15000"/>
              </a:spcAft>
              <a:buClr>
                <a:srgbClr val="C00000"/>
              </a:buClr>
              <a:buSzPct val="100000"/>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GB" dirty="0">
              <a:solidFill>
                <a:schemeClr val="bg1"/>
              </a:solidFill>
              <a:effectLst>
                <a:outerShdw blurRad="38100" dist="38100" dir="2700000" algn="tl">
                  <a:srgbClr val="000000">
                    <a:alpha val="43137"/>
                  </a:srgbClr>
                </a:outerShdw>
              </a:effectLst>
              <a:latin typeface="Gill Sans MT" panose="020B0502020104020203" pitchFamily="34" charset="0"/>
            </a:endParaRPr>
          </a:p>
          <a:p>
            <a:pPr marL="320675" indent="-320675">
              <a:spcBef>
                <a:spcPts val="600"/>
              </a:spcBef>
              <a:buClr>
                <a:srgbClr val="FFFFFF"/>
              </a:buClr>
              <a:buFont typeface="Arial" charset="0"/>
              <a:buNone/>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Lst>
            </a:pPr>
            <a:endParaRPr lang="en-GB" sz="1500"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
        <p:nvSpPr>
          <p:cNvPr id="3" name="Slide Number Placeholder 2"/>
          <p:cNvSpPr>
            <a:spLocks noGrp="1"/>
          </p:cNvSpPr>
          <p:nvPr>
            <p:ph type="sldNum" sz="quarter" idx="4"/>
          </p:nvPr>
        </p:nvSpPr>
        <p:spPr/>
        <p:txBody>
          <a:bodyPr/>
          <a:lstStyle/>
          <a:p>
            <a:fld id="{FD1812AB-693A-4334-858B-1E5B6445C93F}" type="slidenum">
              <a:rPr lang="en-US" smtClean="0">
                <a:solidFill>
                  <a:schemeClr val="tx1"/>
                </a:solidFill>
              </a:rPr>
              <a:pPr/>
              <a:t>10</a:t>
            </a:fld>
            <a:endParaRPr lang="en-US" dirty="0">
              <a:solidFill>
                <a:schemeClr val="tx1"/>
              </a:solidFill>
            </a:endParaRPr>
          </a:p>
        </p:txBody>
      </p:sp>
      <p:sp>
        <p:nvSpPr>
          <p:cNvPr id="4" name="TextBox 3"/>
          <p:cNvSpPr txBox="1"/>
          <p:nvPr/>
        </p:nvSpPr>
        <p:spPr>
          <a:xfrm>
            <a:off x="241038" y="1302906"/>
            <a:ext cx="8445762" cy="461665"/>
          </a:xfrm>
          <a:prstGeom prst="rect">
            <a:avLst/>
          </a:prstGeom>
          <a:noFill/>
        </p:spPr>
        <p:txBody>
          <a:bodyPr wrap="square" rtlCol="0">
            <a:spAutoFit/>
          </a:bodyPr>
          <a:lstStyle/>
          <a:p>
            <a:r>
              <a:rPr lang="en-ZA" sz="2400" b="1" dirty="0">
                <a:latin typeface="Gill Sans MT"/>
                <a:cs typeface="Gill Sans MT"/>
              </a:rPr>
              <a:t>How Products Qualify for AGOA Duty-Free Treatment</a:t>
            </a:r>
          </a:p>
        </p:txBody>
      </p:sp>
    </p:spTree>
    <p:extLst>
      <p:ext uri="{BB962C8B-B14F-4D97-AF65-F5344CB8AC3E}">
        <p14:creationId xmlns:p14="http://schemas.microsoft.com/office/powerpoint/2010/main" val="2831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156" y="1192162"/>
            <a:ext cx="3011127" cy="415412"/>
          </a:xfrm>
        </p:spPr>
        <p:txBody>
          <a:bodyPr/>
          <a:lstStyle/>
          <a:p>
            <a:pPr algn="l"/>
            <a:r>
              <a:rPr lang="en-US" sz="2400" dirty="0"/>
              <a:t>AGOA TODAY</a:t>
            </a:r>
          </a:p>
        </p:txBody>
      </p:sp>
      <p:sp>
        <p:nvSpPr>
          <p:cNvPr id="3" name="Slide Number Placeholder 2"/>
          <p:cNvSpPr>
            <a:spLocks noGrp="1"/>
          </p:cNvSpPr>
          <p:nvPr>
            <p:ph type="sldNum" sz="quarter" idx="10"/>
          </p:nvPr>
        </p:nvSpPr>
        <p:spPr/>
        <p:txBody>
          <a:bodyPr/>
          <a:lstStyle/>
          <a:p>
            <a:fld id="{FD1812AB-693A-4334-858B-1E5B6445C93F}" type="slidenum">
              <a:rPr lang="en-US" smtClean="0">
                <a:solidFill>
                  <a:prstClr val="black">
                    <a:tint val="75000"/>
                  </a:prstClr>
                </a:solidFill>
              </a:rPr>
              <a:pPr/>
              <a:t>11</a:t>
            </a:fld>
            <a:endParaRPr lang="en-US" dirty="0">
              <a:solidFill>
                <a:prstClr val="black">
                  <a:tint val="75000"/>
                </a:prstClr>
              </a:solidFill>
            </a:endParaRPr>
          </a:p>
        </p:txBody>
      </p:sp>
      <p:graphicFrame>
        <p:nvGraphicFramePr>
          <p:cNvPr id="4" name="Chart 3"/>
          <p:cNvGraphicFramePr/>
          <p:nvPr>
            <p:extLst>
              <p:ext uri="{D42A27DB-BD31-4B8C-83A1-F6EECF244321}">
                <p14:modId xmlns:p14="http://schemas.microsoft.com/office/powerpoint/2010/main" val="3712621749"/>
              </p:ext>
            </p:extLst>
          </p:nvPr>
        </p:nvGraphicFramePr>
        <p:xfrm>
          <a:off x="125360" y="1607574"/>
          <a:ext cx="5987846" cy="448351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6164826" y="1466236"/>
            <a:ext cx="2979174" cy="4624848"/>
          </a:xfrm>
          <a:prstGeom prst="rect">
            <a:avLst/>
          </a:prstGeom>
          <a:solidFill>
            <a:schemeClr val="tx2">
              <a:lumMod val="40000"/>
              <a:lumOff val="60000"/>
            </a:schemeClr>
          </a:solidFill>
        </p:spPr>
        <p:txBody>
          <a:bodyPr vert="horz" lIns="91440" tIns="45720" rIns="91440" bIns="45720" rtlCol="0" anchor="ctr">
            <a:noAutofit/>
          </a:bodyPr>
          <a:lstStyle>
            <a:lvl1pPr algn="ctr" defTabSz="914400" rtl="0" eaLnBrk="1" latinLnBrk="0" hangingPunct="1">
              <a:spcBef>
                <a:spcPct val="0"/>
              </a:spcBef>
              <a:buNone/>
              <a:defRPr sz="2000" b="1" kern="1200">
                <a:solidFill>
                  <a:schemeClr val="tx1"/>
                </a:solidFill>
                <a:latin typeface="Gill Sans MT" panose="020B0502020104020203" pitchFamily="34" charset="0"/>
                <a:ea typeface="+mj-ea"/>
                <a:cs typeface="Arial" pitchFamily="34" charset="0"/>
              </a:defRPr>
            </a:lvl1pPr>
          </a:lstStyle>
          <a:p>
            <a:pPr marL="285750" indent="-285750" algn="l">
              <a:buFont typeface="Wingdings" panose="05000000000000000000" pitchFamily="2" charset="2"/>
              <a:buChar char="§"/>
            </a:pPr>
            <a:r>
              <a:rPr lang="en-US" sz="1600" dirty="0"/>
              <a:t>40 beneficiary countries</a:t>
            </a:r>
          </a:p>
          <a:p>
            <a:pPr marL="285750" indent="-285750" algn="l">
              <a:buFont typeface="Wingdings" panose="05000000000000000000" pitchFamily="2" charset="2"/>
              <a:buChar char="§"/>
            </a:pPr>
            <a:endParaRPr lang="en-US" sz="1600" dirty="0"/>
          </a:p>
          <a:p>
            <a:pPr marL="285750" indent="-285750" algn="l">
              <a:buFont typeface="Wingdings" panose="05000000000000000000" pitchFamily="2" charset="2"/>
              <a:buChar char="§"/>
            </a:pPr>
            <a:r>
              <a:rPr lang="en-US" sz="1600" dirty="0"/>
              <a:t>AGOA Exports</a:t>
            </a:r>
          </a:p>
          <a:p>
            <a:pPr marL="285750" indent="-285750" algn="l">
              <a:buFont typeface="Wingdings" panose="05000000000000000000" pitchFamily="2" charset="2"/>
              <a:buChar char="Ø"/>
            </a:pPr>
            <a:r>
              <a:rPr lang="en-US" sz="1600" dirty="0"/>
              <a:t>29.9% jump from US$10.6 billion in 2016 to US$13.8 billion in 2017</a:t>
            </a:r>
          </a:p>
          <a:p>
            <a:pPr marL="285750" indent="-285750" algn="l">
              <a:buFontTx/>
              <a:buChar char="-"/>
            </a:pPr>
            <a:endParaRPr lang="en-US" sz="1600" dirty="0"/>
          </a:p>
          <a:p>
            <a:pPr marL="285750" indent="-285750" algn="l">
              <a:buFont typeface="Wingdings" panose="05000000000000000000" pitchFamily="2" charset="2"/>
              <a:buChar char="§"/>
            </a:pPr>
            <a:r>
              <a:rPr lang="en-US" sz="1600" dirty="0"/>
              <a:t>None-Oil Exports (NOE)</a:t>
            </a:r>
          </a:p>
          <a:p>
            <a:pPr marL="285750" indent="-285750" algn="l">
              <a:buFont typeface="Wingdings" panose="05000000000000000000" pitchFamily="2" charset="2"/>
              <a:buChar char="Ø"/>
            </a:pPr>
            <a:r>
              <a:rPr lang="en-US" sz="1600" dirty="0"/>
              <a:t>30.99% ($4.28 billion) of total AGOA Exports in 2017</a:t>
            </a:r>
          </a:p>
          <a:p>
            <a:pPr marL="285750" indent="-285750" algn="l">
              <a:buFont typeface="Wingdings" panose="05000000000000000000" pitchFamily="2" charset="2"/>
              <a:buChar char="Ø"/>
            </a:pPr>
            <a:endParaRPr lang="en-US" sz="1600" dirty="0"/>
          </a:p>
          <a:p>
            <a:pPr marL="285750" indent="-285750" algn="l">
              <a:buFont typeface="Wingdings" panose="05000000000000000000" pitchFamily="2" charset="2"/>
              <a:buChar char="Ø"/>
            </a:pPr>
            <a:r>
              <a:rPr lang="en-US" sz="1600" dirty="0"/>
              <a:t>39.13% ($4.16 billion) of total AGOA exports in 2016</a:t>
            </a:r>
          </a:p>
          <a:p>
            <a:pPr marL="285750" indent="-285750" algn="l">
              <a:buFont typeface="Wingdings" panose="05000000000000000000" pitchFamily="2" charset="2"/>
              <a:buChar char="Ø"/>
            </a:pPr>
            <a:endParaRPr lang="en-US" sz="1600" dirty="0"/>
          </a:p>
          <a:p>
            <a:pPr marL="285750" indent="-285750" algn="l">
              <a:buFont typeface="Wingdings" panose="05000000000000000000" pitchFamily="2" charset="2"/>
              <a:buChar char="Ø"/>
            </a:pPr>
            <a:r>
              <a:rPr lang="en-US" sz="1600" dirty="0"/>
              <a:t>Expires Sept 2025</a:t>
            </a:r>
          </a:p>
        </p:txBody>
      </p:sp>
    </p:spTree>
    <p:extLst>
      <p:ext uri="{BB962C8B-B14F-4D97-AF65-F5344CB8AC3E}">
        <p14:creationId xmlns:p14="http://schemas.microsoft.com/office/powerpoint/2010/main" val="1315259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3C4DB-4367-4DB7-A59C-126A5CFA8CA4}"/>
              </a:ext>
            </a:extLst>
          </p:cNvPr>
          <p:cNvSpPr>
            <a:spLocks noGrp="1"/>
          </p:cNvSpPr>
          <p:nvPr>
            <p:ph type="title"/>
          </p:nvPr>
        </p:nvSpPr>
        <p:spPr>
          <a:xfrm>
            <a:off x="132736" y="1088568"/>
            <a:ext cx="7162800" cy="563562"/>
          </a:xfrm>
        </p:spPr>
        <p:txBody>
          <a:bodyPr/>
          <a:lstStyle/>
          <a:p>
            <a:pPr algn="l"/>
            <a:r>
              <a:rPr lang="en-US" sz="2800" dirty="0"/>
              <a:t>Regional AGOA Exports</a:t>
            </a:r>
          </a:p>
        </p:txBody>
      </p:sp>
      <p:sp>
        <p:nvSpPr>
          <p:cNvPr id="3" name="Slide Number Placeholder 2">
            <a:extLst>
              <a:ext uri="{FF2B5EF4-FFF2-40B4-BE49-F238E27FC236}">
                <a16:creationId xmlns:a16="http://schemas.microsoft.com/office/drawing/2014/main" id="{84C658D0-9533-4902-A3B1-191876E990C5}"/>
              </a:ext>
            </a:extLst>
          </p:cNvPr>
          <p:cNvSpPr>
            <a:spLocks noGrp="1"/>
          </p:cNvSpPr>
          <p:nvPr>
            <p:ph type="sldNum" sz="quarter" idx="4"/>
          </p:nvPr>
        </p:nvSpPr>
        <p:spPr/>
        <p:txBody>
          <a:bodyPr/>
          <a:lstStyle/>
          <a:p>
            <a:fld id="{FD1812AB-693A-4334-858B-1E5B6445C93F}" type="slidenum">
              <a:rPr lang="en-US" smtClean="0"/>
              <a:pPr/>
              <a:t>12</a:t>
            </a:fld>
            <a:endParaRPr lang="en-US" dirty="0"/>
          </a:p>
        </p:txBody>
      </p:sp>
      <p:graphicFrame>
        <p:nvGraphicFramePr>
          <p:cNvPr id="4" name="Table 3">
            <a:extLst>
              <a:ext uri="{FF2B5EF4-FFF2-40B4-BE49-F238E27FC236}">
                <a16:creationId xmlns:a16="http://schemas.microsoft.com/office/drawing/2014/main" id="{B3694461-83E3-4DDA-91EF-F427C305596D}"/>
              </a:ext>
            </a:extLst>
          </p:cNvPr>
          <p:cNvGraphicFramePr>
            <a:graphicFrameLocks noGrp="1"/>
          </p:cNvGraphicFramePr>
          <p:nvPr/>
        </p:nvGraphicFramePr>
        <p:xfrm>
          <a:off x="132736" y="1688690"/>
          <a:ext cx="9011265" cy="4376343"/>
        </p:xfrm>
        <a:graphic>
          <a:graphicData uri="http://schemas.openxmlformats.org/drawingml/2006/table">
            <a:tbl>
              <a:tblPr firstRow="1" firstCol="1" bandRow="1">
                <a:tableStyleId>{5C22544A-7EE6-4342-B048-85BDC9FD1C3A}</a:tableStyleId>
              </a:tblPr>
              <a:tblGrid>
                <a:gridCol w="980767">
                  <a:extLst>
                    <a:ext uri="{9D8B030D-6E8A-4147-A177-3AD203B41FA5}">
                      <a16:colId xmlns:a16="http://schemas.microsoft.com/office/drawing/2014/main" val="2180508228"/>
                    </a:ext>
                  </a:extLst>
                </a:gridCol>
                <a:gridCol w="532012">
                  <a:extLst>
                    <a:ext uri="{9D8B030D-6E8A-4147-A177-3AD203B41FA5}">
                      <a16:colId xmlns:a16="http://schemas.microsoft.com/office/drawing/2014/main" val="672202917"/>
                    </a:ext>
                  </a:extLst>
                </a:gridCol>
                <a:gridCol w="502404">
                  <a:extLst>
                    <a:ext uri="{9D8B030D-6E8A-4147-A177-3AD203B41FA5}">
                      <a16:colId xmlns:a16="http://schemas.microsoft.com/office/drawing/2014/main" val="1869586787"/>
                    </a:ext>
                  </a:extLst>
                </a:gridCol>
                <a:gridCol w="715335">
                  <a:extLst>
                    <a:ext uri="{9D8B030D-6E8A-4147-A177-3AD203B41FA5}">
                      <a16:colId xmlns:a16="http://schemas.microsoft.com/office/drawing/2014/main" val="4293463123"/>
                    </a:ext>
                  </a:extLst>
                </a:gridCol>
                <a:gridCol w="629744">
                  <a:extLst>
                    <a:ext uri="{9D8B030D-6E8A-4147-A177-3AD203B41FA5}">
                      <a16:colId xmlns:a16="http://schemas.microsoft.com/office/drawing/2014/main" val="2216856962"/>
                    </a:ext>
                  </a:extLst>
                </a:gridCol>
                <a:gridCol w="604695">
                  <a:extLst>
                    <a:ext uri="{9D8B030D-6E8A-4147-A177-3AD203B41FA5}">
                      <a16:colId xmlns:a16="http://schemas.microsoft.com/office/drawing/2014/main" val="9608877"/>
                    </a:ext>
                  </a:extLst>
                </a:gridCol>
                <a:gridCol w="705591">
                  <a:extLst>
                    <a:ext uri="{9D8B030D-6E8A-4147-A177-3AD203B41FA5}">
                      <a16:colId xmlns:a16="http://schemas.microsoft.com/office/drawing/2014/main" val="1230280421"/>
                    </a:ext>
                  </a:extLst>
                </a:gridCol>
                <a:gridCol w="617219">
                  <a:extLst>
                    <a:ext uri="{9D8B030D-6E8A-4147-A177-3AD203B41FA5}">
                      <a16:colId xmlns:a16="http://schemas.microsoft.com/office/drawing/2014/main" val="1658627489"/>
                    </a:ext>
                  </a:extLst>
                </a:gridCol>
                <a:gridCol w="731339">
                  <a:extLst>
                    <a:ext uri="{9D8B030D-6E8A-4147-A177-3AD203B41FA5}">
                      <a16:colId xmlns:a16="http://schemas.microsoft.com/office/drawing/2014/main" val="3249644761"/>
                    </a:ext>
                  </a:extLst>
                </a:gridCol>
                <a:gridCol w="977671">
                  <a:extLst>
                    <a:ext uri="{9D8B030D-6E8A-4147-A177-3AD203B41FA5}">
                      <a16:colId xmlns:a16="http://schemas.microsoft.com/office/drawing/2014/main" val="1981756936"/>
                    </a:ext>
                  </a:extLst>
                </a:gridCol>
                <a:gridCol w="703505">
                  <a:extLst>
                    <a:ext uri="{9D8B030D-6E8A-4147-A177-3AD203B41FA5}">
                      <a16:colId xmlns:a16="http://schemas.microsoft.com/office/drawing/2014/main" val="3041090877"/>
                    </a:ext>
                  </a:extLst>
                </a:gridCol>
                <a:gridCol w="603302">
                  <a:extLst>
                    <a:ext uri="{9D8B030D-6E8A-4147-A177-3AD203B41FA5}">
                      <a16:colId xmlns:a16="http://schemas.microsoft.com/office/drawing/2014/main" val="1202183731"/>
                    </a:ext>
                  </a:extLst>
                </a:gridCol>
                <a:gridCol w="707681">
                  <a:extLst>
                    <a:ext uri="{9D8B030D-6E8A-4147-A177-3AD203B41FA5}">
                      <a16:colId xmlns:a16="http://schemas.microsoft.com/office/drawing/2014/main" val="3147925682"/>
                    </a:ext>
                  </a:extLst>
                </a:gridCol>
              </a:tblGrid>
              <a:tr h="471949">
                <a:tc gridSpan="13">
                  <a:txBody>
                    <a:bodyPr/>
                    <a:lstStyle/>
                    <a:p>
                      <a:pPr marL="0" marR="0" algn="ctr">
                        <a:spcBef>
                          <a:spcPts val="0"/>
                        </a:spcBef>
                        <a:spcAft>
                          <a:spcPts val="0"/>
                        </a:spcAft>
                      </a:pPr>
                      <a:r>
                        <a:rPr lang="en-US" sz="1200" dirty="0">
                          <a:effectLst/>
                        </a:rPr>
                        <a:t>(</a:t>
                      </a:r>
                      <a:r>
                        <a:rPr lang="en-US" sz="1600" dirty="0">
                          <a:effectLst/>
                        </a:rPr>
                        <a:t>2017)</a:t>
                      </a:r>
                    </a:p>
                    <a:p>
                      <a:pPr marL="0" marR="0" algn="ctr">
                        <a:spcBef>
                          <a:spcPts val="0"/>
                        </a:spcBef>
                        <a:spcAft>
                          <a:spcPts val="0"/>
                        </a:spcAft>
                      </a:pPr>
                      <a:r>
                        <a:rPr lang="en-US" sz="1600" dirty="0">
                          <a:effectLst/>
                        </a:rPr>
                        <a:t>US$000’s)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251" marR="5725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81896006"/>
                  </a:ext>
                </a:extLst>
              </a:tr>
              <a:tr h="647937">
                <a:tc>
                  <a:txBody>
                    <a:bodyPr/>
                    <a:lstStyle/>
                    <a:p>
                      <a:pPr marL="0" marR="0">
                        <a:spcBef>
                          <a:spcPts val="0"/>
                        </a:spcBef>
                        <a:spcAft>
                          <a:spcPts val="0"/>
                        </a:spcAft>
                      </a:pPr>
                      <a:r>
                        <a:rPr lang="en-US" sz="1100" b="1">
                          <a:effectLst/>
                          <a:latin typeface="Gill Sans MT" panose="020B0502020104020203" pitchFamily="34" charset="0"/>
                        </a:rPr>
                        <a:t> </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Agric</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Forest</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Chemicals &amp; related</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Energy-related products</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Textiles &amp; apparel</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dirty="0">
                          <a:effectLst/>
                          <a:latin typeface="Gill Sans MT" panose="020B0502020104020203" pitchFamily="34" charset="0"/>
                        </a:rPr>
                        <a:t>Footwear</a:t>
                      </a:r>
                    </a:p>
                    <a:p>
                      <a:pPr marL="0" marR="0">
                        <a:spcBef>
                          <a:spcPts val="0"/>
                        </a:spcBef>
                        <a:spcAft>
                          <a:spcPts val="0"/>
                        </a:spcAft>
                      </a:pPr>
                      <a:r>
                        <a:rPr lang="en-US" sz="900" b="1" dirty="0">
                          <a:effectLst/>
                          <a:latin typeface="Gill Sans MT" panose="020B0502020104020203" pitchFamily="34" charset="0"/>
                        </a:rPr>
                        <a:t> </a:t>
                      </a:r>
                      <a:endParaRPr lang="en-US" sz="9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Minerals &amp; metals</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Machinery</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Transportation equipment:</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Electronic products:</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a:effectLst/>
                          <a:latin typeface="Gill Sans MT" panose="020B0502020104020203" pitchFamily="34" charset="0"/>
                        </a:rPr>
                        <a:t>Misc. Mnfrs</a:t>
                      </a:r>
                      <a:endParaRPr lang="en-US" sz="9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900" b="1" dirty="0">
                          <a:effectLst/>
                          <a:latin typeface="Gill Sans MT" panose="020B0502020104020203" pitchFamily="34" charset="0"/>
                        </a:rPr>
                        <a:t>Totals </a:t>
                      </a:r>
                    </a:p>
                    <a:p>
                      <a:pPr marL="0" marR="0">
                        <a:spcBef>
                          <a:spcPts val="0"/>
                        </a:spcBef>
                        <a:spcAft>
                          <a:spcPts val="0"/>
                        </a:spcAft>
                      </a:pPr>
                      <a:r>
                        <a:rPr lang="en-US" sz="900" b="1" dirty="0">
                          <a:effectLst/>
                          <a:latin typeface="Gill Sans MT" panose="020B0502020104020203" pitchFamily="34" charset="0"/>
                        </a:rPr>
                        <a:t>(2017)</a:t>
                      </a:r>
                      <a:endParaRPr lang="en-US" sz="9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3482927165"/>
                  </a:ext>
                </a:extLst>
              </a:tr>
              <a:tr h="362372">
                <a:tc>
                  <a:txBody>
                    <a:bodyPr/>
                    <a:lstStyle/>
                    <a:p>
                      <a:pPr marL="0" marR="0">
                        <a:spcBef>
                          <a:spcPts val="0"/>
                        </a:spcBef>
                        <a:spcAft>
                          <a:spcPts val="0"/>
                        </a:spcAft>
                      </a:pPr>
                      <a:r>
                        <a:rPr lang="en-US" sz="1100" b="1">
                          <a:effectLst/>
                          <a:latin typeface="Gill Sans MT" panose="020B0502020104020203" pitchFamily="34" charset="0"/>
                        </a:rPr>
                        <a:t>South Africa</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278,759</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6,464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316,335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13,335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5,985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482</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817,417</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18,434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1,325,505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18,049</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131,204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2,931,969</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753860097"/>
                  </a:ext>
                </a:extLst>
              </a:tr>
              <a:tr h="353917">
                <a:tc>
                  <a:txBody>
                    <a:bodyPr/>
                    <a:lstStyle/>
                    <a:p>
                      <a:pPr marL="0" marR="0">
                        <a:spcBef>
                          <a:spcPts val="0"/>
                        </a:spcBef>
                        <a:spcAft>
                          <a:spcPts val="0"/>
                        </a:spcAft>
                      </a:pPr>
                      <a:r>
                        <a:rPr lang="en-US" sz="1100" b="1">
                          <a:effectLst/>
                          <a:latin typeface="Gill Sans MT" panose="020B0502020104020203" pitchFamily="34" charset="0"/>
                        </a:rPr>
                        <a:t>Lesotho</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61</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117</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288,885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289,068</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1705501039"/>
                  </a:ext>
                </a:extLst>
              </a:tr>
              <a:tr h="446295">
                <a:tc>
                  <a:txBody>
                    <a:bodyPr/>
                    <a:lstStyle/>
                    <a:p>
                      <a:pPr marL="0" marR="0">
                        <a:spcBef>
                          <a:spcPts val="0"/>
                        </a:spcBef>
                        <a:spcAft>
                          <a:spcPts val="0"/>
                        </a:spcAft>
                      </a:pPr>
                      <a:r>
                        <a:rPr lang="en-US" sz="1100" b="1">
                          <a:effectLst/>
                          <a:latin typeface="Gill Sans MT" panose="020B0502020104020203" pitchFamily="34" charset="0"/>
                        </a:rPr>
                        <a:t>Malawi</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42,958</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321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20</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43,299</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2529635491"/>
                  </a:ext>
                </a:extLst>
              </a:tr>
              <a:tr h="463630">
                <a:tc>
                  <a:txBody>
                    <a:bodyPr/>
                    <a:lstStyle/>
                    <a:p>
                      <a:pPr marL="0" marR="0">
                        <a:spcBef>
                          <a:spcPts val="0"/>
                        </a:spcBef>
                        <a:spcAft>
                          <a:spcPts val="0"/>
                        </a:spcAft>
                      </a:pPr>
                      <a:r>
                        <a:rPr lang="en-US" sz="1100" b="1">
                          <a:effectLst/>
                          <a:latin typeface="Gill Sans MT" panose="020B0502020104020203" pitchFamily="34" charset="0"/>
                        </a:rPr>
                        <a:t>Mozambique</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9,245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0</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0</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1,331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10,580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3413149193"/>
                  </a:ext>
                </a:extLst>
              </a:tr>
              <a:tr h="306816">
                <a:tc>
                  <a:txBody>
                    <a:bodyPr/>
                    <a:lstStyle/>
                    <a:p>
                      <a:pPr marL="0" marR="0">
                        <a:spcBef>
                          <a:spcPts val="0"/>
                        </a:spcBef>
                        <a:spcAft>
                          <a:spcPts val="0"/>
                        </a:spcAft>
                      </a:pPr>
                      <a:r>
                        <a:rPr lang="en-US" sz="1100" b="1">
                          <a:effectLst/>
                          <a:latin typeface="Gill Sans MT" panose="020B0502020104020203" pitchFamily="34" charset="0"/>
                        </a:rPr>
                        <a:t>Namibia</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7</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1,386</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6</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2,284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1682914729"/>
                  </a:ext>
                </a:extLst>
              </a:tr>
              <a:tr h="443239">
                <a:tc>
                  <a:txBody>
                    <a:bodyPr/>
                    <a:lstStyle/>
                    <a:p>
                      <a:pPr marL="0" marR="0">
                        <a:spcBef>
                          <a:spcPts val="0"/>
                        </a:spcBef>
                        <a:spcAft>
                          <a:spcPts val="0"/>
                        </a:spcAft>
                      </a:pPr>
                      <a:r>
                        <a:rPr lang="en-US" sz="1100" b="1">
                          <a:effectLst/>
                          <a:latin typeface="Gill Sans MT" panose="020B0502020104020203" pitchFamily="34" charset="0"/>
                        </a:rPr>
                        <a:t>Zambia</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404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70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7</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2</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594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tc>
                  <a:txBody>
                    <a:bodyPr/>
                    <a:lstStyle/>
                    <a:p>
                      <a:pPr marL="0" marR="0">
                        <a:spcBef>
                          <a:spcPts val="0"/>
                        </a:spcBef>
                        <a:spcAft>
                          <a:spcPts val="0"/>
                        </a:spcAft>
                      </a:pPr>
                      <a:r>
                        <a:rPr lang="en-US" sz="1000" b="1">
                          <a:effectLst/>
                          <a:latin typeface="Gill Sans MT" panose="020B0502020104020203" pitchFamily="34" charset="0"/>
                        </a:rPr>
                        <a:t>1,081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nchor="ctr"/>
                </a:tc>
                <a:extLst>
                  <a:ext uri="{0D108BD9-81ED-4DB2-BD59-A6C34878D82A}">
                    <a16:rowId xmlns:a16="http://schemas.microsoft.com/office/drawing/2014/main" val="562263385"/>
                  </a:ext>
                </a:extLst>
              </a:tr>
              <a:tr h="361537">
                <a:tc>
                  <a:txBody>
                    <a:bodyPr/>
                    <a:lstStyle/>
                    <a:p>
                      <a:pPr marL="0" marR="0">
                        <a:spcBef>
                          <a:spcPts val="0"/>
                        </a:spcBef>
                        <a:spcAft>
                          <a:spcPts val="0"/>
                        </a:spcAft>
                      </a:pPr>
                      <a:r>
                        <a:rPr lang="en-US" sz="1100" b="1">
                          <a:effectLst/>
                          <a:latin typeface="Gill Sans MT" panose="020B0502020104020203" pitchFamily="34" charset="0"/>
                        </a:rPr>
                        <a:t>Botswana</a:t>
                      </a:r>
                      <a:endParaRPr lang="en-US" sz="11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991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 </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991</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3223794779"/>
                  </a:ext>
                </a:extLst>
              </a:tr>
              <a:tr h="498161">
                <a:tc>
                  <a:txBody>
                    <a:bodyPr/>
                    <a:lstStyle/>
                    <a:p>
                      <a:pPr marL="0" marR="0">
                        <a:spcBef>
                          <a:spcPts val="0"/>
                        </a:spcBef>
                        <a:spcAft>
                          <a:spcPts val="0"/>
                        </a:spcAft>
                      </a:pPr>
                      <a:r>
                        <a:rPr lang="en-US" sz="1100" b="1" dirty="0">
                          <a:effectLst/>
                          <a:latin typeface="Gill Sans MT" panose="020B0502020104020203" pitchFamily="34" charset="0"/>
                        </a:rPr>
                        <a:t>Eswatini</a:t>
                      </a:r>
                    </a:p>
                    <a:p>
                      <a:pPr marL="0" marR="0">
                        <a:spcBef>
                          <a:spcPts val="0"/>
                        </a:spcBef>
                        <a:spcAft>
                          <a:spcPts val="0"/>
                        </a:spcAft>
                      </a:pPr>
                      <a:r>
                        <a:rPr lang="en-US" sz="1100" b="1" i="1" dirty="0">
                          <a:effectLst/>
                          <a:latin typeface="Gill Sans MT" panose="020B0502020104020203" pitchFamily="34" charset="0"/>
                        </a:rPr>
                        <a:t>(2018 YTD June)</a:t>
                      </a:r>
                      <a:endParaRPr lang="en-US" sz="1100" b="1" i="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44</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75</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181</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0</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183</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0</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a:effectLst/>
                          <a:latin typeface="Gill Sans MT" panose="020B0502020104020203" pitchFamily="34" charset="0"/>
                        </a:rPr>
                        <a:t>47</a:t>
                      </a:r>
                      <a:endParaRPr lang="en-US" sz="1000" b="1">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tc>
                  <a:txBody>
                    <a:bodyPr/>
                    <a:lstStyle/>
                    <a:p>
                      <a:pPr marL="0" marR="0">
                        <a:spcBef>
                          <a:spcPts val="0"/>
                        </a:spcBef>
                        <a:spcAft>
                          <a:spcPts val="0"/>
                        </a:spcAft>
                      </a:pPr>
                      <a:r>
                        <a:rPr lang="en-US" sz="1000" b="1" dirty="0">
                          <a:effectLst/>
                          <a:latin typeface="Gill Sans MT" panose="020B0502020104020203" pitchFamily="34" charset="0"/>
                        </a:rPr>
                        <a:t>530</a:t>
                      </a:r>
                      <a:endParaRPr lang="en-US" sz="10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57251" marR="57251" marT="0" marB="0"/>
                </a:tc>
                <a:extLst>
                  <a:ext uri="{0D108BD9-81ED-4DB2-BD59-A6C34878D82A}">
                    <a16:rowId xmlns:a16="http://schemas.microsoft.com/office/drawing/2014/main" val="499026443"/>
                  </a:ext>
                </a:extLst>
              </a:tr>
            </a:tbl>
          </a:graphicData>
        </a:graphic>
      </p:graphicFrame>
    </p:spTree>
    <p:extLst>
      <p:ext uri="{BB962C8B-B14F-4D97-AF65-F5344CB8AC3E}">
        <p14:creationId xmlns:p14="http://schemas.microsoft.com/office/powerpoint/2010/main" val="23859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4"/>
          <p:cNvGrpSpPr>
            <a:grpSpLocks noChangeAspect="1"/>
          </p:cNvGrpSpPr>
          <p:nvPr/>
        </p:nvGrpSpPr>
        <p:grpSpPr bwMode="auto">
          <a:xfrm>
            <a:off x="1608138" y="1449752"/>
            <a:ext cx="4029075" cy="5227638"/>
            <a:chOff x="1302" y="675"/>
            <a:chExt cx="2538" cy="3293"/>
          </a:xfrm>
        </p:grpSpPr>
        <p:sp>
          <p:nvSpPr>
            <p:cNvPr id="15" name="AutoShape 3"/>
            <p:cNvSpPr>
              <a:spLocks noChangeAspect="1" noChangeArrowheads="1" noTextEdit="1"/>
            </p:cNvSpPr>
            <p:nvPr/>
          </p:nvSpPr>
          <p:spPr bwMode="auto">
            <a:xfrm>
              <a:off x="1304" y="684"/>
              <a:ext cx="2536" cy="32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6" name="Rectangle 5"/>
            <p:cNvSpPr>
              <a:spLocks noChangeArrowheads="1"/>
            </p:cNvSpPr>
            <p:nvPr/>
          </p:nvSpPr>
          <p:spPr bwMode="auto">
            <a:xfrm>
              <a:off x="2688" y="1001"/>
              <a:ext cx="733" cy="1293"/>
            </a:xfrm>
            <a:prstGeom prst="rect">
              <a:avLst/>
            </a:prstGeom>
            <a:solidFill>
              <a:srgbClr val="B1BAD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7" name="Freeform 6"/>
            <p:cNvSpPr>
              <a:spLocks/>
            </p:cNvSpPr>
            <p:nvPr/>
          </p:nvSpPr>
          <p:spPr bwMode="auto">
            <a:xfrm>
              <a:off x="2620" y="3329"/>
              <a:ext cx="254" cy="316"/>
            </a:xfrm>
            <a:custGeom>
              <a:avLst/>
              <a:gdLst>
                <a:gd name="T0" fmla="*/ 341 w 673"/>
                <a:gd name="T1" fmla="*/ 0 h 838"/>
                <a:gd name="T2" fmla="*/ 0 w 673"/>
                <a:gd name="T3" fmla="*/ 363 h 838"/>
                <a:gd name="T4" fmla="*/ 310 w 673"/>
                <a:gd name="T5" fmla="*/ 828 h 838"/>
                <a:gd name="T6" fmla="*/ 589 w 673"/>
                <a:gd name="T7" fmla="*/ 715 h 838"/>
                <a:gd name="T8" fmla="*/ 673 w 673"/>
                <a:gd name="T9" fmla="*/ 580 h 838"/>
                <a:gd name="T10" fmla="*/ 627 w 673"/>
                <a:gd name="T11" fmla="*/ 148 h 838"/>
                <a:gd name="T12" fmla="*/ 341 w 673"/>
                <a:gd name="T13" fmla="*/ 0 h 838"/>
              </a:gdLst>
              <a:ahLst/>
              <a:cxnLst>
                <a:cxn ang="0">
                  <a:pos x="T0" y="T1"/>
                </a:cxn>
                <a:cxn ang="0">
                  <a:pos x="T2" y="T3"/>
                </a:cxn>
                <a:cxn ang="0">
                  <a:pos x="T4" y="T5"/>
                </a:cxn>
                <a:cxn ang="0">
                  <a:pos x="T6" y="T7"/>
                </a:cxn>
                <a:cxn ang="0">
                  <a:pos x="T8" y="T9"/>
                </a:cxn>
                <a:cxn ang="0">
                  <a:pos x="T10" y="T11"/>
                </a:cxn>
                <a:cxn ang="0">
                  <a:pos x="T12" y="T13"/>
                </a:cxn>
              </a:cxnLst>
              <a:rect l="0" t="0" r="r" b="b"/>
              <a:pathLst>
                <a:path w="673" h="838">
                  <a:moveTo>
                    <a:pt x="341" y="0"/>
                  </a:moveTo>
                  <a:cubicBezTo>
                    <a:pt x="217" y="0"/>
                    <a:pt x="0" y="300"/>
                    <a:pt x="0" y="363"/>
                  </a:cubicBezTo>
                  <a:cubicBezTo>
                    <a:pt x="0" y="424"/>
                    <a:pt x="154" y="818"/>
                    <a:pt x="310" y="828"/>
                  </a:cubicBezTo>
                  <a:cubicBezTo>
                    <a:pt x="465" y="838"/>
                    <a:pt x="579" y="828"/>
                    <a:pt x="589" y="715"/>
                  </a:cubicBezTo>
                  <a:cubicBezTo>
                    <a:pt x="594" y="659"/>
                    <a:pt x="634" y="612"/>
                    <a:pt x="673" y="580"/>
                  </a:cubicBezTo>
                  <a:cubicBezTo>
                    <a:pt x="662" y="483"/>
                    <a:pt x="636" y="274"/>
                    <a:pt x="627" y="148"/>
                  </a:cubicBezTo>
                  <a:cubicBezTo>
                    <a:pt x="536" y="87"/>
                    <a:pt x="422" y="0"/>
                    <a:pt x="341" y="0"/>
                  </a:cubicBezTo>
                  <a:close/>
                </a:path>
              </a:pathLst>
            </a:custGeom>
            <a:solidFill>
              <a:srgbClr val="8E9CB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8" name="Freeform 7"/>
            <p:cNvSpPr>
              <a:spLocks/>
            </p:cNvSpPr>
            <p:nvPr/>
          </p:nvSpPr>
          <p:spPr bwMode="auto">
            <a:xfrm>
              <a:off x="1531" y="2463"/>
              <a:ext cx="992" cy="987"/>
            </a:xfrm>
            <a:custGeom>
              <a:avLst/>
              <a:gdLst>
                <a:gd name="T0" fmla="*/ 973 w 2624"/>
                <a:gd name="T1" fmla="*/ 2502 h 2618"/>
                <a:gd name="T2" fmla="*/ 1089 w 2624"/>
                <a:gd name="T3" fmla="*/ 2441 h 2618"/>
                <a:gd name="T4" fmla="*/ 1199 w 2624"/>
                <a:gd name="T5" fmla="*/ 2588 h 2618"/>
                <a:gd name="T6" fmla="*/ 1461 w 2624"/>
                <a:gd name="T7" fmla="*/ 2582 h 2618"/>
                <a:gd name="T8" fmla="*/ 1595 w 2624"/>
                <a:gd name="T9" fmla="*/ 2447 h 2618"/>
                <a:gd name="T10" fmla="*/ 1595 w 2624"/>
                <a:gd name="T11" fmla="*/ 1088 h 2618"/>
                <a:gd name="T12" fmla="*/ 1802 w 2624"/>
                <a:gd name="T13" fmla="*/ 1009 h 2618"/>
                <a:gd name="T14" fmla="*/ 1802 w 2624"/>
                <a:gd name="T15" fmla="*/ 302 h 2618"/>
                <a:gd name="T16" fmla="*/ 1997 w 2624"/>
                <a:gd name="T17" fmla="*/ 278 h 2618"/>
                <a:gd name="T18" fmla="*/ 2229 w 2624"/>
                <a:gd name="T19" fmla="*/ 210 h 2618"/>
                <a:gd name="T20" fmla="*/ 2339 w 2624"/>
                <a:gd name="T21" fmla="*/ 290 h 2618"/>
                <a:gd name="T22" fmla="*/ 2485 w 2624"/>
                <a:gd name="T23" fmla="*/ 198 h 2618"/>
                <a:gd name="T24" fmla="*/ 2624 w 2624"/>
                <a:gd name="T25" fmla="*/ 172 h 2618"/>
                <a:gd name="T26" fmla="*/ 2607 w 2624"/>
                <a:gd name="T27" fmla="*/ 124 h 2618"/>
                <a:gd name="T28" fmla="*/ 2175 w 2624"/>
                <a:gd name="T29" fmla="*/ 155 h 2618"/>
                <a:gd name="T30" fmla="*/ 1855 w 2624"/>
                <a:gd name="T31" fmla="*/ 176 h 2618"/>
                <a:gd name="T32" fmla="*/ 1401 w 2624"/>
                <a:gd name="T33" fmla="*/ 176 h 2618"/>
                <a:gd name="T34" fmla="*/ 1329 w 2624"/>
                <a:gd name="T35" fmla="*/ 104 h 2618"/>
                <a:gd name="T36" fmla="*/ 618 w 2624"/>
                <a:gd name="T37" fmla="*/ 104 h 2618"/>
                <a:gd name="T38" fmla="*/ 432 w 2624"/>
                <a:gd name="T39" fmla="*/ 52 h 2618"/>
                <a:gd name="T40" fmla="*/ 236 w 2624"/>
                <a:gd name="T41" fmla="*/ 42 h 2618"/>
                <a:gd name="T42" fmla="*/ 143 w 2624"/>
                <a:gd name="T43" fmla="*/ 0 h 2618"/>
                <a:gd name="T44" fmla="*/ 71 w 2624"/>
                <a:gd name="T45" fmla="*/ 52 h 2618"/>
                <a:gd name="T46" fmla="*/ 7 w 2624"/>
                <a:gd name="T47" fmla="*/ 69 h 2618"/>
                <a:gd name="T48" fmla="*/ 123 w 2624"/>
                <a:gd name="T49" fmla="*/ 338 h 2618"/>
                <a:gd name="T50" fmla="*/ 324 w 2624"/>
                <a:gd name="T51" fmla="*/ 759 h 2618"/>
                <a:gd name="T52" fmla="*/ 534 w 2624"/>
                <a:gd name="T53" fmla="*/ 1189 h 2618"/>
                <a:gd name="T54" fmla="*/ 543 w 2624"/>
                <a:gd name="T55" fmla="*/ 1536 h 2618"/>
                <a:gd name="T56" fmla="*/ 617 w 2624"/>
                <a:gd name="T57" fmla="*/ 1859 h 2618"/>
                <a:gd name="T58" fmla="*/ 757 w 2624"/>
                <a:gd name="T59" fmla="*/ 2359 h 2618"/>
                <a:gd name="T60" fmla="*/ 885 w 2624"/>
                <a:gd name="T61" fmla="*/ 2524 h 2618"/>
                <a:gd name="T62" fmla="*/ 973 w 2624"/>
                <a:gd name="T63" fmla="*/ 2502 h 2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24" h="2618">
                  <a:moveTo>
                    <a:pt x="973" y="2502"/>
                  </a:moveTo>
                  <a:cubicBezTo>
                    <a:pt x="973" y="2460"/>
                    <a:pt x="1047" y="2381"/>
                    <a:pt x="1089" y="2441"/>
                  </a:cubicBezTo>
                  <a:cubicBezTo>
                    <a:pt x="1132" y="2502"/>
                    <a:pt x="1114" y="2588"/>
                    <a:pt x="1199" y="2588"/>
                  </a:cubicBezTo>
                  <a:cubicBezTo>
                    <a:pt x="1284" y="2588"/>
                    <a:pt x="1437" y="2618"/>
                    <a:pt x="1461" y="2582"/>
                  </a:cubicBezTo>
                  <a:cubicBezTo>
                    <a:pt x="1486" y="2545"/>
                    <a:pt x="1595" y="2515"/>
                    <a:pt x="1595" y="2447"/>
                  </a:cubicBezTo>
                  <a:cubicBezTo>
                    <a:pt x="1595" y="2381"/>
                    <a:pt x="1595" y="1137"/>
                    <a:pt x="1595" y="1088"/>
                  </a:cubicBezTo>
                  <a:cubicBezTo>
                    <a:pt x="1595" y="1040"/>
                    <a:pt x="1802" y="1088"/>
                    <a:pt x="1802" y="1009"/>
                  </a:cubicBezTo>
                  <a:cubicBezTo>
                    <a:pt x="1802" y="930"/>
                    <a:pt x="1802" y="302"/>
                    <a:pt x="1802" y="302"/>
                  </a:cubicBezTo>
                  <a:cubicBezTo>
                    <a:pt x="1802" y="302"/>
                    <a:pt x="1955" y="290"/>
                    <a:pt x="1997" y="278"/>
                  </a:cubicBezTo>
                  <a:cubicBezTo>
                    <a:pt x="2040" y="265"/>
                    <a:pt x="2193" y="186"/>
                    <a:pt x="2229" y="210"/>
                  </a:cubicBezTo>
                  <a:cubicBezTo>
                    <a:pt x="2266" y="235"/>
                    <a:pt x="2315" y="320"/>
                    <a:pt x="2339" y="290"/>
                  </a:cubicBezTo>
                  <a:cubicBezTo>
                    <a:pt x="2363" y="259"/>
                    <a:pt x="2424" y="198"/>
                    <a:pt x="2485" y="198"/>
                  </a:cubicBezTo>
                  <a:cubicBezTo>
                    <a:pt x="2518" y="198"/>
                    <a:pt x="2573" y="184"/>
                    <a:pt x="2624" y="172"/>
                  </a:cubicBezTo>
                  <a:cubicBezTo>
                    <a:pt x="2614" y="154"/>
                    <a:pt x="2607" y="137"/>
                    <a:pt x="2607" y="124"/>
                  </a:cubicBezTo>
                  <a:cubicBezTo>
                    <a:pt x="2607" y="73"/>
                    <a:pt x="2236" y="134"/>
                    <a:pt x="2175" y="155"/>
                  </a:cubicBezTo>
                  <a:cubicBezTo>
                    <a:pt x="2113" y="176"/>
                    <a:pt x="1917" y="207"/>
                    <a:pt x="1855" y="176"/>
                  </a:cubicBezTo>
                  <a:cubicBezTo>
                    <a:pt x="1793" y="145"/>
                    <a:pt x="1401" y="176"/>
                    <a:pt x="1401" y="176"/>
                  </a:cubicBezTo>
                  <a:lnTo>
                    <a:pt x="1329" y="104"/>
                  </a:lnTo>
                  <a:cubicBezTo>
                    <a:pt x="1329" y="104"/>
                    <a:pt x="690" y="104"/>
                    <a:pt x="618" y="104"/>
                  </a:cubicBezTo>
                  <a:cubicBezTo>
                    <a:pt x="546" y="104"/>
                    <a:pt x="494" y="93"/>
                    <a:pt x="432" y="52"/>
                  </a:cubicBezTo>
                  <a:cubicBezTo>
                    <a:pt x="370" y="11"/>
                    <a:pt x="309" y="11"/>
                    <a:pt x="236" y="42"/>
                  </a:cubicBezTo>
                  <a:cubicBezTo>
                    <a:pt x="164" y="72"/>
                    <a:pt x="195" y="0"/>
                    <a:pt x="143" y="0"/>
                  </a:cubicBezTo>
                  <a:cubicBezTo>
                    <a:pt x="92" y="0"/>
                    <a:pt x="71" y="52"/>
                    <a:pt x="71" y="52"/>
                  </a:cubicBezTo>
                  <a:lnTo>
                    <a:pt x="7" y="69"/>
                  </a:lnTo>
                  <a:cubicBezTo>
                    <a:pt x="0" y="132"/>
                    <a:pt x="56" y="248"/>
                    <a:pt x="123" y="338"/>
                  </a:cubicBezTo>
                  <a:cubicBezTo>
                    <a:pt x="193" y="433"/>
                    <a:pt x="279" y="610"/>
                    <a:pt x="324" y="759"/>
                  </a:cubicBezTo>
                  <a:cubicBezTo>
                    <a:pt x="370" y="908"/>
                    <a:pt x="501" y="1076"/>
                    <a:pt x="534" y="1189"/>
                  </a:cubicBezTo>
                  <a:cubicBezTo>
                    <a:pt x="568" y="1302"/>
                    <a:pt x="510" y="1463"/>
                    <a:pt x="543" y="1536"/>
                  </a:cubicBezTo>
                  <a:cubicBezTo>
                    <a:pt x="577" y="1609"/>
                    <a:pt x="599" y="1734"/>
                    <a:pt x="617" y="1859"/>
                  </a:cubicBezTo>
                  <a:cubicBezTo>
                    <a:pt x="635" y="1984"/>
                    <a:pt x="644" y="2250"/>
                    <a:pt x="757" y="2359"/>
                  </a:cubicBezTo>
                  <a:cubicBezTo>
                    <a:pt x="800" y="2401"/>
                    <a:pt x="844" y="2459"/>
                    <a:pt x="885" y="2524"/>
                  </a:cubicBezTo>
                  <a:cubicBezTo>
                    <a:pt x="935" y="2529"/>
                    <a:pt x="973" y="2535"/>
                    <a:pt x="973" y="2502"/>
                  </a:cubicBezTo>
                  <a:close/>
                </a:path>
              </a:pathLst>
            </a:custGeom>
            <a:solidFill>
              <a:srgbClr val="0D4D83"/>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19" name="Freeform 8"/>
            <p:cNvSpPr>
              <a:spLocks/>
            </p:cNvSpPr>
            <p:nvPr/>
          </p:nvSpPr>
          <p:spPr bwMode="auto">
            <a:xfrm>
              <a:off x="2523" y="2354"/>
              <a:ext cx="624" cy="542"/>
            </a:xfrm>
            <a:custGeom>
              <a:avLst/>
              <a:gdLst>
                <a:gd name="T0" fmla="*/ 1093 w 1650"/>
                <a:gd name="T1" fmla="*/ 67 h 1436"/>
                <a:gd name="T2" fmla="*/ 1062 w 1650"/>
                <a:gd name="T3" fmla="*/ 0 h 1436"/>
                <a:gd name="T4" fmla="*/ 885 w 1650"/>
                <a:gd name="T5" fmla="*/ 6 h 1436"/>
                <a:gd name="T6" fmla="*/ 770 w 1650"/>
                <a:gd name="T7" fmla="*/ 109 h 1436"/>
                <a:gd name="T8" fmla="*/ 580 w 1650"/>
                <a:gd name="T9" fmla="*/ 256 h 1436"/>
                <a:gd name="T10" fmla="*/ 367 w 1650"/>
                <a:gd name="T11" fmla="*/ 487 h 1436"/>
                <a:gd name="T12" fmla="*/ 105 w 1650"/>
                <a:gd name="T13" fmla="*/ 445 h 1436"/>
                <a:gd name="T14" fmla="*/ 0 w 1650"/>
                <a:gd name="T15" fmla="*/ 461 h 1436"/>
                <a:gd name="T16" fmla="*/ 117 w 1650"/>
                <a:gd name="T17" fmla="*/ 578 h 1436"/>
                <a:gd name="T18" fmla="*/ 231 w 1650"/>
                <a:gd name="T19" fmla="*/ 825 h 1436"/>
                <a:gd name="T20" fmla="*/ 436 w 1650"/>
                <a:gd name="T21" fmla="*/ 970 h 1436"/>
                <a:gd name="T22" fmla="*/ 519 w 1650"/>
                <a:gd name="T23" fmla="*/ 1124 h 1436"/>
                <a:gd name="T24" fmla="*/ 663 w 1650"/>
                <a:gd name="T25" fmla="*/ 1269 h 1436"/>
                <a:gd name="T26" fmla="*/ 809 w 1650"/>
                <a:gd name="T27" fmla="*/ 1356 h 1436"/>
                <a:gd name="T28" fmla="*/ 1006 w 1650"/>
                <a:gd name="T29" fmla="*/ 1392 h 1436"/>
                <a:gd name="T30" fmla="*/ 1240 w 1650"/>
                <a:gd name="T31" fmla="*/ 1436 h 1436"/>
                <a:gd name="T32" fmla="*/ 1449 w 1650"/>
                <a:gd name="T33" fmla="*/ 1228 h 1436"/>
                <a:gd name="T34" fmla="*/ 1504 w 1650"/>
                <a:gd name="T35" fmla="*/ 1027 h 1436"/>
                <a:gd name="T36" fmla="*/ 1613 w 1650"/>
                <a:gd name="T37" fmla="*/ 871 h 1436"/>
                <a:gd name="T38" fmla="*/ 1550 w 1650"/>
                <a:gd name="T39" fmla="*/ 716 h 1436"/>
                <a:gd name="T40" fmla="*/ 1605 w 1650"/>
                <a:gd name="T41" fmla="*/ 533 h 1436"/>
                <a:gd name="T42" fmla="*/ 1595 w 1650"/>
                <a:gd name="T43" fmla="*/ 213 h 1436"/>
                <a:gd name="T44" fmla="*/ 1358 w 1650"/>
                <a:gd name="T45" fmla="*/ 131 h 1436"/>
                <a:gd name="T46" fmla="*/ 1093 w 1650"/>
                <a:gd name="T47" fmla="*/ 67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50" h="1436">
                  <a:moveTo>
                    <a:pt x="1093" y="67"/>
                  </a:moveTo>
                  <a:lnTo>
                    <a:pt x="1062" y="0"/>
                  </a:lnTo>
                  <a:lnTo>
                    <a:pt x="885" y="6"/>
                  </a:lnTo>
                  <a:cubicBezTo>
                    <a:pt x="770" y="36"/>
                    <a:pt x="770" y="73"/>
                    <a:pt x="770" y="109"/>
                  </a:cubicBezTo>
                  <a:cubicBezTo>
                    <a:pt x="770" y="146"/>
                    <a:pt x="660" y="231"/>
                    <a:pt x="580" y="256"/>
                  </a:cubicBezTo>
                  <a:cubicBezTo>
                    <a:pt x="501" y="280"/>
                    <a:pt x="416" y="463"/>
                    <a:pt x="367" y="487"/>
                  </a:cubicBezTo>
                  <a:cubicBezTo>
                    <a:pt x="319" y="512"/>
                    <a:pt x="154" y="451"/>
                    <a:pt x="105" y="445"/>
                  </a:cubicBezTo>
                  <a:cubicBezTo>
                    <a:pt x="83" y="442"/>
                    <a:pt x="43" y="450"/>
                    <a:pt x="0" y="461"/>
                  </a:cubicBezTo>
                  <a:cubicBezTo>
                    <a:pt x="30" y="514"/>
                    <a:pt x="94" y="578"/>
                    <a:pt x="117" y="578"/>
                  </a:cubicBezTo>
                  <a:cubicBezTo>
                    <a:pt x="148" y="578"/>
                    <a:pt x="158" y="795"/>
                    <a:pt x="231" y="825"/>
                  </a:cubicBezTo>
                  <a:cubicBezTo>
                    <a:pt x="303" y="856"/>
                    <a:pt x="436" y="929"/>
                    <a:pt x="436" y="970"/>
                  </a:cubicBezTo>
                  <a:cubicBezTo>
                    <a:pt x="436" y="1011"/>
                    <a:pt x="519" y="1062"/>
                    <a:pt x="519" y="1124"/>
                  </a:cubicBezTo>
                  <a:cubicBezTo>
                    <a:pt x="519" y="1186"/>
                    <a:pt x="601" y="1271"/>
                    <a:pt x="663" y="1269"/>
                  </a:cubicBezTo>
                  <a:cubicBezTo>
                    <a:pt x="795" y="1264"/>
                    <a:pt x="809" y="1319"/>
                    <a:pt x="809" y="1356"/>
                  </a:cubicBezTo>
                  <a:cubicBezTo>
                    <a:pt x="809" y="1392"/>
                    <a:pt x="983" y="1356"/>
                    <a:pt x="1006" y="1392"/>
                  </a:cubicBezTo>
                  <a:cubicBezTo>
                    <a:pt x="1027" y="1426"/>
                    <a:pt x="1198" y="1413"/>
                    <a:pt x="1240" y="1436"/>
                  </a:cubicBezTo>
                  <a:cubicBezTo>
                    <a:pt x="1312" y="1366"/>
                    <a:pt x="1414" y="1275"/>
                    <a:pt x="1449" y="1228"/>
                  </a:cubicBezTo>
                  <a:cubicBezTo>
                    <a:pt x="1504" y="1155"/>
                    <a:pt x="1458" y="1054"/>
                    <a:pt x="1504" y="1027"/>
                  </a:cubicBezTo>
                  <a:cubicBezTo>
                    <a:pt x="1550" y="999"/>
                    <a:pt x="1650" y="880"/>
                    <a:pt x="1613" y="871"/>
                  </a:cubicBezTo>
                  <a:cubicBezTo>
                    <a:pt x="1577" y="862"/>
                    <a:pt x="1605" y="771"/>
                    <a:pt x="1550" y="716"/>
                  </a:cubicBezTo>
                  <a:cubicBezTo>
                    <a:pt x="1495" y="661"/>
                    <a:pt x="1613" y="634"/>
                    <a:pt x="1605" y="533"/>
                  </a:cubicBezTo>
                  <a:cubicBezTo>
                    <a:pt x="1595" y="432"/>
                    <a:pt x="1623" y="231"/>
                    <a:pt x="1595" y="213"/>
                  </a:cubicBezTo>
                  <a:cubicBezTo>
                    <a:pt x="1568" y="195"/>
                    <a:pt x="1440" y="185"/>
                    <a:pt x="1358" y="131"/>
                  </a:cubicBezTo>
                  <a:cubicBezTo>
                    <a:pt x="1276" y="76"/>
                    <a:pt x="1093" y="67"/>
                    <a:pt x="1093" y="67"/>
                  </a:cubicBezTo>
                  <a:close/>
                </a:path>
              </a:pathLst>
            </a:custGeom>
            <a:solidFill>
              <a:srgbClr val="788AB1"/>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dirty="0"/>
            </a:p>
          </p:txBody>
        </p:sp>
        <p:sp>
          <p:nvSpPr>
            <p:cNvPr id="20" name="Freeform 9"/>
            <p:cNvSpPr>
              <a:spLocks/>
            </p:cNvSpPr>
            <p:nvPr/>
          </p:nvSpPr>
          <p:spPr bwMode="auto">
            <a:xfrm>
              <a:off x="2134" y="2528"/>
              <a:ext cx="695" cy="752"/>
            </a:xfrm>
            <a:custGeom>
              <a:avLst/>
              <a:gdLst>
                <a:gd name="T0" fmla="*/ 1692 w 1839"/>
                <a:gd name="T1" fmla="*/ 808 h 1995"/>
                <a:gd name="T2" fmla="*/ 1548 w 1839"/>
                <a:gd name="T3" fmla="*/ 663 h 1995"/>
                <a:gd name="T4" fmla="*/ 1465 w 1839"/>
                <a:gd name="T5" fmla="*/ 509 h 1995"/>
                <a:gd name="T6" fmla="*/ 1260 w 1839"/>
                <a:gd name="T7" fmla="*/ 364 h 1995"/>
                <a:gd name="T8" fmla="*/ 1146 w 1839"/>
                <a:gd name="T9" fmla="*/ 117 h 1995"/>
                <a:gd name="T10" fmla="*/ 1029 w 1839"/>
                <a:gd name="T11" fmla="*/ 0 h 1995"/>
                <a:gd name="T12" fmla="*/ 890 w 1839"/>
                <a:gd name="T13" fmla="*/ 26 h 1995"/>
                <a:gd name="T14" fmla="*/ 744 w 1839"/>
                <a:gd name="T15" fmla="*/ 118 h 1995"/>
                <a:gd name="T16" fmla="*/ 634 w 1839"/>
                <a:gd name="T17" fmla="*/ 38 h 1995"/>
                <a:gd name="T18" fmla="*/ 402 w 1839"/>
                <a:gd name="T19" fmla="*/ 106 h 1995"/>
                <a:gd name="T20" fmla="*/ 207 w 1839"/>
                <a:gd name="T21" fmla="*/ 130 h 1995"/>
                <a:gd name="T22" fmla="*/ 207 w 1839"/>
                <a:gd name="T23" fmla="*/ 837 h 1995"/>
                <a:gd name="T24" fmla="*/ 0 w 1839"/>
                <a:gd name="T25" fmla="*/ 916 h 1995"/>
                <a:gd name="T26" fmla="*/ 0 w 1839"/>
                <a:gd name="T27" fmla="*/ 1523 h 1995"/>
                <a:gd name="T28" fmla="*/ 98 w 1839"/>
                <a:gd name="T29" fmla="*/ 1587 h 1995"/>
                <a:gd name="T30" fmla="*/ 165 w 1839"/>
                <a:gd name="T31" fmla="*/ 1818 h 1995"/>
                <a:gd name="T32" fmla="*/ 122 w 1839"/>
                <a:gd name="T33" fmla="*/ 1867 h 1995"/>
                <a:gd name="T34" fmla="*/ 159 w 1839"/>
                <a:gd name="T35" fmla="*/ 1959 h 1995"/>
                <a:gd name="T36" fmla="*/ 366 w 1839"/>
                <a:gd name="T37" fmla="*/ 1946 h 1995"/>
                <a:gd name="T38" fmla="*/ 555 w 1839"/>
                <a:gd name="T39" fmla="*/ 1733 h 1995"/>
                <a:gd name="T40" fmla="*/ 695 w 1839"/>
                <a:gd name="T41" fmla="*/ 1623 h 1995"/>
                <a:gd name="T42" fmla="*/ 939 w 1839"/>
                <a:gd name="T43" fmla="*/ 1703 h 1995"/>
                <a:gd name="T44" fmla="*/ 1134 w 1839"/>
                <a:gd name="T45" fmla="*/ 1611 h 1995"/>
                <a:gd name="T46" fmla="*/ 1213 w 1839"/>
                <a:gd name="T47" fmla="*/ 1459 h 1995"/>
                <a:gd name="T48" fmla="*/ 1390 w 1839"/>
                <a:gd name="T49" fmla="*/ 1331 h 1995"/>
                <a:gd name="T50" fmla="*/ 1476 w 1839"/>
                <a:gd name="T51" fmla="*/ 1191 h 1995"/>
                <a:gd name="T52" fmla="*/ 1640 w 1839"/>
                <a:gd name="T53" fmla="*/ 1069 h 1995"/>
                <a:gd name="T54" fmla="*/ 1768 w 1839"/>
                <a:gd name="T55" fmla="*/ 995 h 1995"/>
                <a:gd name="T56" fmla="*/ 1839 w 1839"/>
                <a:gd name="T57" fmla="*/ 896 h 1995"/>
                <a:gd name="T58" fmla="*/ 1838 w 1839"/>
                <a:gd name="T59" fmla="*/ 895 h 1995"/>
                <a:gd name="T60" fmla="*/ 1692 w 1839"/>
                <a:gd name="T61" fmla="*/ 808 h 1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39" h="1995">
                  <a:moveTo>
                    <a:pt x="1692" y="808"/>
                  </a:moveTo>
                  <a:cubicBezTo>
                    <a:pt x="1630" y="810"/>
                    <a:pt x="1548" y="725"/>
                    <a:pt x="1548" y="663"/>
                  </a:cubicBezTo>
                  <a:cubicBezTo>
                    <a:pt x="1548" y="601"/>
                    <a:pt x="1465" y="550"/>
                    <a:pt x="1465" y="509"/>
                  </a:cubicBezTo>
                  <a:cubicBezTo>
                    <a:pt x="1465" y="468"/>
                    <a:pt x="1332" y="395"/>
                    <a:pt x="1260" y="364"/>
                  </a:cubicBezTo>
                  <a:cubicBezTo>
                    <a:pt x="1187" y="334"/>
                    <a:pt x="1177" y="117"/>
                    <a:pt x="1146" y="117"/>
                  </a:cubicBezTo>
                  <a:cubicBezTo>
                    <a:pt x="1123" y="117"/>
                    <a:pt x="1059" y="53"/>
                    <a:pt x="1029" y="0"/>
                  </a:cubicBezTo>
                  <a:cubicBezTo>
                    <a:pt x="978" y="12"/>
                    <a:pt x="923" y="26"/>
                    <a:pt x="890" y="26"/>
                  </a:cubicBezTo>
                  <a:cubicBezTo>
                    <a:pt x="829" y="26"/>
                    <a:pt x="768" y="87"/>
                    <a:pt x="744" y="118"/>
                  </a:cubicBezTo>
                  <a:cubicBezTo>
                    <a:pt x="720" y="148"/>
                    <a:pt x="671" y="63"/>
                    <a:pt x="634" y="38"/>
                  </a:cubicBezTo>
                  <a:cubicBezTo>
                    <a:pt x="598" y="14"/>
                    <a:pt x="445" y="93"/>
                    <a:pt x="402" y="106"/>
                  </a:cubicBezTo>
                  <a:cubicBezTo>
                    <a:pt x="360" y="118"/>
                    <a:pt x="207" y="130"/>
                    <a:pt x="207" y="130"/>
                  </a:cubicBezTo>
                  <a:cubicBezTo>
                    <a:pt x="207" y="130"/>
                    <a:pt x="207" y="758"/>
                    <a:pt x="207" y="837"/>
                  </a:cubicBezTo>
                  <a:cubicBezTo>
                    <a:pt x="207" y="916"/>
                    <a:pt x="0" y="868"/>
                    <a:pt x="0" y="916"/>
                  </a:cubicBezTo>
                  <a:cubicBezTo>
                    <a:pt x="0" y="939"/>
                    <a:pt x="0" y="1221"/>
                    <a:pt x="0" y="1523"/>
                  </a:cubicBezTo>
                  <a:cubicBezTo>
                    <a:pt x="45" y="1539"/>
                    <a:pt x="87" y="1560"/>
                    <a:pt x="98" y="1587"/>
                  </a:cubicBezTo>
                  <a:cubicBezTo>
                    <a:pt x="122" y="1648"/>
                    <a:pt x="177" y="1782"/>
                    <a:pt x="165" y="1818"/>
                  </a:cubicBezTo>
                  <a:cubicBezTo>
                    <a:pt x="152" y="1855"/>
                    <a:pt x="122" y="1831"/>
                    <a:pt x="122" y="1867"/>
                  </a:cubicBezTo>
                  <a:cubicBezTo>
                    <a:pt x="122" y="1904"/>
                    <a:pt x="98" y="1959"/>
                    <a:pt x="159" y="1959"/>
                  </a:cubicBezTo>
                  <a:cubicBezTo>
                    <a:pt x="220" y="1959"/>
                    <a:pt x="323" y="1995"/>
                    <a:pt x="366" y="1946"/>
                  </a:cubicBezTo>
                  <a:cubicBezTo>
                    <a:pt x="409" y="1898"/>
                    <a:pt x="549" y="1788"/>
                    <a:pt x="555" y="1733"/>
                  </a:cubicBezTo>
                  <a:cubicBezTo>
                    <a:pt x="561" y="1678"/>
                    <a:pt x="591" y="1556"/>
                    <a:pt x="695" y="1623"/>
                  </a:cubicBezTo>
                  <a:cubicBezTo>
                    <a:pt x="799" y="1690"/>
                    <a:pt x="805" y="1703"/>
                    <a:pt x="939" y="1703"/>
                  </a:cubicBezTo>
                  <a:cubicBezTo>
                    <a:pt x="1073" y="1703"/>
                    <a:pt x="1110" y="1697"/>
                    <a:pt x="1134" y="1611"/>
                  </a:cubicBezTo>
                  <a:cubicBezTo>
                    <a:pt x="1159" y="1526"/>
                    <a:pt x="1134" y="1459"/>
                    <a:pt x="1213" y="1459"/>
                  </a:cubicBezTo>
                  <a:cubicBezTo>
                    <a:pt x="1292" y="1459"/>
                    <a:pt x="1390" y="1386"/>
                    <a:pt x="1390" y="1331"/>
                  </a:cubicBezTo>
                  <a:cubicBezTo>
                    <a:pt x="1390" y="1276"/>
                    <a:pt x="1427" y="1191"/>
                    <a:pt x="1476" y="1191"/>
                  </a:cubicBezTo>
                  <a:cubicBezTo>
                    <a:pt x="1524" y="1191"/>
                    <a:pt x="1628" y="1130"/>
                    <a:pt x="1640" y="1069"/>
                  </a:cubicBezTo>
                  <a:cubicBezTo>
                    <a:pt x="1652" y="1008"/>
                    <a:pt x="1737" y="1032"/>
                    <a:pt x="1768" y="995"/>
                  </a:cubicBezTo>
                  <a:cubicBezTo>
                    <a:pt x="1783" y="977"/>
                    <a:pt x="1812" y="935"/>
                    <a:pt x="1839" y="896"/>
                  </a:cubicBezTo>
                  <a:lnTo>
                    <a:pt x="1838" y="895"/>
                  </a:lnTo>
                  <a:cubicBezTo>
                    <a:pt x="1838" y="858"/>
                    <a:pt x="1824" y="803"/>
                    <a:pt x="1692" y="808"/>
                  </a:cubicBezTo>
                  <a:close/>
                </a:path>
              </a:pathLst>
            </a:custGeom>
            <a:solidFill>
              <a:srgbClr val="30598D"/>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1" name="Freeform 10"/>
            <p:cNvSpPr>
              <a:spLocks/>
            </p:cNvSpPr>
            <p:nvPr/>
          </p:nvSpPr>
          <p:spPr bwMode="auto">
            <a:xfrm>
              <a:off x="2953" y="3176"/>
              <a:ext cx="105" cy="130"/>
            </a:xfrm>
            <a:custGeom>
              <a:avLst/>
              <a:gdLst>
                <a:gd name="T0" fmla="*/ 140 w 276"/>
                <a:gd name="T1" fmla="*/ 0 h 344"/>
                <a:gd name="T2" fmla="*/ 0 w 276"/>
                <a:gd name="T3" fmla="*/ 148 h 344"/>
                <a:gd name="T4" fmla="*/ 127 w 276"/>
                <a:gd name="T5" fmla="*/ 340 h 344"/>
                <a:gd name="T6" fmla="*/ 242 w 276"/>
                <a:gd name="T7" fmla="*/ 293 h 344"/>
                <a:gd name="T8" fmla="*/ 276 w 276"/>
                <a:gd name="T9" fmla="*/ 238 h 344"/>
                <a:gd name="T10" fmla="*/ 257 w 276"/>
                <a:gd name="T11" fmla="*/ 60 h 344"/>
                <a:gd name="T12" fmla="*/ 140 w 276"/>
                <a:gd name="T13" fmla="*/ 0 h 344"/>
              </a:gdLst>
              <a:ahLst/>
              <a:cxnLst>
                <a:cxn ang="0">
                  <a:pos x="T0" y="T1"/>
                </a:cxn>
                <a:cxn ang="0">
                  <a:pos x="T2" y="T3"/>
                </a:cxn>
                <a:cxn ang="0">
                  <a:pos x="T4" y="T5"/>
                </a:cxn>
                <a:cxn ang="0">
                  <a:pos x="T6" y="T7"/>
                </a:cxn>
                <a:cxn ang="0">
                  <a:pos x="T8" y="T9"/>
                </a:cxn>
                <a:cxn ang="0">
                  <a:pos x="T10" y="T11"/>
                </a:cxn>
                <a:cxn ang="0">
                  <a:pos x="T12" y="T13"/>
                </a:cxn>
              </a:cxnLst>
              <a:rect l="0" t="0" r="r" b="b"/>
              <a:pathLst>
                <a:path w="276" h="344">
                  <a:moveTo>
                    <a:pt x="140" y="0"/>
                  </a:moveTo>
                  <a:cubicBezTo>
                    <a:pt x="89" y="0"/>
                    <a:pt x="0" y="123"/>
                    <a:pt x="0" y="148"/>
                  </a:cubicBezTo>
                  <a:cubicBezTo>
                    <a:pt x="0" y="174"/>
                    <a:pt x="63" y="335"/>
                    <a:pt x="127" y="340"/>
                  </a:cubicBezTo>
                  <a:cubicBezTo>
                    <a:pt x="191" y="344"/>
                    <a:pt x="237" y="340"/>
                    <a:pt x="242" y="293"/>
                  </a:cubicBezTo>
                  <a:cubicBezTo>
                    <a:pt x="244" y="270"/>
                    <a:pt x="260" y="251"/>
                    <a:pt x="276" y="238"/>
                  </a:cubicBezTo>
                  <a:cubicBezTo>
                    <a:pt x="272" y="198"/>
                    <a:pt x="261" y="112"/>
                    <a:pt x="257" y="60"/>
                  </a:cubicBezTo>
                  <a:cubicBezTo>
                    <a:pt x="220" y="35"/>
                    <a:pt x="173" y="0"/>
                    <a:pt x="140" y="0"/>
                  </a:cubicBezTo>
                  <a:close/>
                </a:path>
              </a:pathLst>
            </a:custGeom>
            <a:solidFill>
              <a:srgbClr val="B1BAD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22" name="Freeform 11"/>
            <p:cNvSpPr>
              <a:spLocks noEditPoints="1"/>
            </p:cNvSpPr>
            <p:nvPr/>
          </p:nvSpPr>
          <p:spPr bwMode="auto">
            <a:xfrm>
              <a:off x="1866" y="2865"/>
              <a:ext cx="1251" cy="1098"/>
            </a:xfrm>
            <a:custGeom>
              <a:avLst/>
              <a:gdLst>
                <a:gd name="T0" fmla="*/ 2521 w 3310"/>
                <a:gd name="T1" fmla="*/ 1764 h 2911"/>
                <a:gd name="T2" fmla="*/ 2387 w 3310"/>
                <a:gd name="T3" fmla="*/ 1801 h 2911"/>
                <a:gd name="T4" fmla="*/ 2338 w 3310"/>
                <a:gd name="T5" fmla="*/ 1911 h 2911"/>
                <a:gd name="T6" fmla="*/ 2253 w 3310"/>
                <a:gd name="T7" fmla="*/ 1899 h 2911"/>
                <a:gd name="T8" fmla="*/ 2130 w 3310"/>
                <a:gd name="T9" fmla="*/ 1728 h 2911"/>
                <a:gd name="T10" fmla="*/ 2253 w 3310"/>
                <a:gd name="T11" fmla="*/ 1545 h 2911"/>
                <a:gd name="T12" fmla="*/ 2460 w 3310"/>
                <a:gd name="T13" fmla="*/ 1460 h 2911"/>
                <a:gd name="T14" fmla="*/ 2594 w 3310"/>
                <a:gd name="T15" fmla="*/ 1618 h 2911"/>
                <a:gd name="T16" fmla="*/ 2521 w 3310"/>
                <a:gd name="T17" fmla="*/ 1764 h 2911"/>
                <a:gd name="T18" fmla="*/ 3156 w 3310"/>
                <a:gd name="T19" fmla="*/ 1083 h 2911"/>
                <a:gd name="T20" fmla="*/ 3153 w 3310"/>
                <a:gd name="T21" fmla="*/ 1062 h 2911"/>
                <a:gd name="T22" fmla="*/ 3119 w 3310"/>
                <a:gd name="T23" fmla="*/ 1117 h 2911"/>
                <a:gd name="T24" fmla="*/ 3004 w 3310"/>
                <a:gd name="T25" fmla="*/ 1164 h 2911"/>
                <a:gd name="T26" fmla="*/ 2877 w 3310"/>
                <a:gd name="T27" fmla="*/ 972 h 2911"/>
                <a:gd name="T28" fmla="*/ 3017 w 3310"/>
                <a:gd name="T29" fmla="*/ 824 h 2911"/>
                <a:gd name="T30" fmla="*/ 3134 w 3310"/>
                <a:gd name="T31" fmla="*/ 884 h 2911"/>
                <a:gd name="T32" fmla="*/ 3134 w 3310"/>
                <a:gd name="T33" fmla="*/ 846 h 2911"/>
                <a:gd name="T34" fmla="*/ 3115 w 3310"/>
                <a:gd name="T35" fmla="*/ 471 h 2911"/>
                <a:gd name="T36" fmla="*/ 2987 w 3310"/>
                <a:gd name="T37" fmla="*/ 87 h 2911"/>
                <a:gd name="T38" fmla="*/ 2745 w 3310"/>
                <a:gd name="T39" fmla="*/ 36 h 2911"/>
                <a:gd name="T40" fmla="*/ 2549 w 3310"/>
                <a:gd name="T41" fmla="*/ 1 h 2911"/>
                <a:gd name="T42" fmla="*/ 2478 w 3310"/>
                <a:gd name="T43" fmla="*/ 100 h 2911"/>
                <a:gd name="T44" fmla="*/ 2350 w 3310"/>
                <a:gd name="T45" fmla="*/ 174 h 2911"/>
                <a:gd name="T46" fmla="*/ 2186 w 3310"/>
                <a:gd name="T47" fmla="*/ 296 h 2911"/>
                <a:gd name="T48" fmla="*/ 2100 w 3310"/>
                <a:gd name="T49" fmla="*/ 436 h 2911"/>
                <a:gd name="T50" fmla="*/ 1923 w 3310"/>
                <a:gd name="T51" fmla="*/ 564 h 2911"/>
                <a:gd name="T52" fmla="*/ 1844 w 3310"/>
                <a:gd name="T53" fmla="*/ 716 h 2911"/>
                <a:gd name="T54" fmla="*/ 1649 w 3310"/>
                <a:gd name="T55" fmla="*/ 808 h 2911"/>
                <a:gd name="T56" fmla="*/ 1405 w 3310"/>
                <a:gd name="T57" fmla="*/ 728 h 2911"/>
                <a:gd name="T58" fmla="*/ 1265 w 3310"/>
                <a:gd name="T59" fmla="*/ 838 h 2911"/>
                <a:gd name="T60" fmla="*/ 1076 w 3310"/>
                <a:gd name="T61" fmla="*/ 1051 h 2911"/>
                <a:gd name="T62" fmla="*/ 869 w 3310"/>
                <a:gd name="T63" fmla="*/ 1064 h 2911"/>
                <a:gd name="T64" fmla="*/ 832 w 3310"/>
                <a:gd name="T65" fmla="*/ 972 h 2911"/>
                <a:gd name="T66" fmla="*/ 875 w 3310"/>
                <a:gd name="T67" fmla="*/ 923 h 2911"/>
                <a:gd name="T68" fmla="*/ 808 w 3310"/>
                <a:gd name="T69" fmla="*/ 692 h 2911"/>
                <a:gd name="T70" fmla="*/ 710 w 3310"/>
                <a:gd name="T71" fmla="*/ 628 h 2911"/>
                <a:gd name="T72" fmla="*/ 710 w 3310"/>
                <a:gd name="T73" fmla="*/ 1380 h 2911"/>
                <a:gd name="T74" fmla="*/ 576 w 3310"/>
                <a:gd name="T75" fmla="*/ 1515 h 2911"/>
                <a:gd name="T76" fmla="*/ 314 w 3310"/>
                <a:gd name="T77" fmla="*/ 1521 h 2911"/>
                <a:gd name="T78" fmla="*/ 204 w 3310"/>
                <a:gd name="T79" fmla="*/ 1374 h 2911"/>
                <a:gd name="T80" fmla="*/ 88 w 3310"/>
                <a:gd name="T81" fmla="*/ 1435 h 2911"/>
                <a:gd name="T82" fmla="*/ 0 w 3310"/>
                <a:gd name="T83" fmla="*/ 1457 h 2911"/>
                <a:gd name="T84" fmla="*/ 155 w 3310"/>
                <a:gd name="T85" fmla="*/ 1786 h 2911"/>
                <a:gd name="T86" fmla="*/ 354 w 3310"/>
                <a:gd name="T87" fmla="*/ 2194 h 2911"/>
                <a:gd name="T88" fmla="*/ 354 w 3310"/>
                <a:gd name="T89" fmla="*/ 2386 h 2911"/>
                <a:gd name="T90" fmla="*/ 357 w 3310"/>
                <a:gd name="T91" fmla="*/ 2554 h 2911"/>
                <a:gd name="T92" fmla="*/ 424 w 3310"/>
                <a:gd name="T93" fmla="*/ 2731 h 2911"/>
                <a:gd name="T94" fmla="*/ 509 w 3310"/>
                <a:gd name="T95" fmla="*/ 2783 h 2911"/>
                <a:gd name="T96" fmla="*/ 619 w 3310"/>
                <a:gd name="T97" fmla="*/ 2871 h 2911"/>
                <a:gd name="T98" fmla="*/ 753 w 3310"/>
                <a:gd name="T99" fmla="*/ 2862 h 2911"/>
                <a:gd name="T100" fmla="*/ 997 w 3310"/>
                <a:gd name="T101" fmla="*/ 2798 h 2911"/>
                <a:gd name="T102" fmla="*/ 1186 w 3310"/>
                <a:gd name="T103" fmla="*/ 2722 h 2911"/>
                <a:gd name="T104" fmla="*/ 1502 w 3310"/>
                <a:gd name="T105" fmla="*/ 2719 h 2911"/>
                <a:gd name="T106" fmla="*/ 1701 w 3310"/>
                <a:gd name="T107" fmla="*/ 2694 h 2911"/>
                <a:gd name="T108" fmla="*/ 1832 w 3310"/>
                <a:gd name="T109" fmla="*/ 2667 h 2911"/>
                <a:gd name="T110" fmla="*/ 2002 w 3310"/>
                <a:gd name="T111" fmla="*/ 2609 h 2911"/>
                <a:gd name="T112" fmla="*/ 2426 w 3310"/>
                <a:gd name="T113" fmla="*/ 2341 h 2911"/>
                <a:gd name="T114" fmla="*/ 2917 w 3310"/>
                <a:gd name="T115" fmla="*/ 1740 h 2911"/>
                <a:gd name="T116" fmla="*/ 3213 w 3310"/>
                <a:gd name="T117" fmla="*/ 1411 h 2911"/>
                <a:gd name="T118" fmla="*/ 3310 w 3310"/>
                <a:gd name="T119" fmla="*/ 1072 h 2911"/>
                <a:gd name="T120" fmla="*/ 3156 w 3310"/>
                <a:gd name="T121" fmla="*/ 1083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10" h="2911">
                  <a:moveTo>
                    <a:pt x="2521" y="1764"/>
                  </a:moveTo>
                  <a:cubicBezTo>
                    <a:pt x="2521" y="1813"/>
                    <a:pt x="2411" y="1752"/>
                    <a:pt x="2387" y="1801"/>
                  </a:cubicBezTo>
                  <a:cubicBezTo>
                    <a:pt x="2362" y="1850"/>
                    <a:pt x="2338" y="1911"/>
                    <a:pt x="2338" y="1911"/>
                  </a:cubicBezTo>
                  <a:lnTo>
                    <a:pt x="2253" y="1899"/>
                  </a:lnTo>
                  <a:lnTo>
                    <a:pt x="2130" y="1728"/>
                  </a:lnTo>
                  <a:cubicBezTo>
                    <a:pt x="2130" y="1728"/>
                    <a:pt x="2228" y="1594"/>
                    <a:pt x="2253" y="1545"/>
                  </a:cubicBezTo>
                  <a:cubicBezTo>
                    <a:pt x="2277" y="1496"/>
                    <a:pt x="2435" y="1411"/>
                    <a:pt x="2460" y="1460"/>
                  </a:cubicBezTo>
                  <a:cubicBezTo>
                    <a:pt x="2484" y="1508"/>
                    <a:pt x="2594" y="1570"/>
                    <a:pt x="2594" y="1618"/>
                  </a:cubicBezTo>
                  <a:cubicBezTo>
                    <a:pt x="2594" y="1667"/>
                    <a:pt x="2521" y="1716"/>
                    <a:pt x="2521" y="1764"/>
                  </a:cubicBezTo>
                  <a:close/>
                  <a:moveTo>
                    <a:pt x="3156" y="1083"/>
                  </a:moveTo>
                  <a:cubicBezTo>
                    <a:pt x="3156" y="1083"/>
                    <a:pt x="3155" y="1075"/>
                    <a:pt x="3153" y="1062"/>
                  </a:cubicBezTo>
                  <a:cubicBezTo>
                    <a:pt x="3137" y="1075"/>
                    <a:pt x="3121" y="1094"/>
                    <a:pt x="3119" y="1117"/>
                  </a:cubicBezTo>
                  <a:cubicBezTo>
                    <a:pt x="3114" y="1164"/>
                    <a:pt x="3068" y="1168"/>
                    <a:pt x="3004" y="1164"/>
                  </a:cubicBezTo>
                  <a:cubicBezTo>
                    <a:pt x="2940" y="1159"/>
                    <a:pt x="2877" y="998"/>
                    <a:pt x="2877" y="972"/>
                  </a:cubicBezTo>
                  <a:cubicBezTo>
                    <a:pt x="2877" y="947"/>
                    <a:pt x="2966" y="824"/>
                    <a:pt x="3017" y="824"/>
                  </a:cubicBezTo>
                  <a:cubicBezTo>
                    <a:pt x="3050" y="824"/>
                    <a:pt x="3097" y="859"/>
                    <a:pt x="3134" y="884"/>
                  </a:cubicBezTo>
                  <a:cubicBezTo>
                    <a:pt x="3133" y="866"/>
                    <a:pt x="3132" y="852"/>
                    <a:pt x="3134" y="846"/>
                  </a:cubicBezTo>
                  <a:cubicBezTo>
                    <a:pt x="3138" y="818"/>
                    <a:pt x="3170" y="503"/>
                    <a:pt x="3115" y="471"/>
                  </a:cubicBezTo>
                  <a:cubicBezTo>
                    <a:pt x="3060" y="439"/>
                    <a:pt x="3005" y="119"/>
                    <a:pt x="2987" y="87"/>
                  </a:cubicBezTo>
                  <a:cubicBezTo>
                    <a:pt x="2969" y="55"/>
                    <a:pt x="2768" y="73"/>
                    <a:pt x="2745" y="36"/>
                  </a:cubicBezTo>
                  <a:cubicBezTo>
                    <a:pt x="2722" y="0"/>
                    <a:pt x="2552" y="35"/>
                    <a:pt x="2549" y="1"/>
                  </a:cubicBezTo>
                  <a:cubicBezTo>
                    <a:pt x="2522" y="40"/>
                    <a:pt x="2493" y="82"/>
                    <a:pt x="2478" y="100"/>
                  </a:cubicBezTo>
                  <a:cubicBezTo>
                    <a:pt x="2447" y="137"/>
                    <a:pt x="2362" y="113"/>
                    <a:pt x="2350" y="174"/>
                  </a:cubicBezTo>
                  <a:cubicBezTo>
                    <a:pt x="2338" y="235"/>
                    <a:pt x="2234" y="296"/>
                    <a:pt x="2186" y="296"/>
                  </a:cubicBezTo>
                  <a:cubicBezTo>
                    <a:pt x="2137" y="296"/>
                    <a:pt x="2100" y="381"/>
                    <a:pt x="2100" y="436"/>
                  </a:cubicBezTo>
                  <a:cubicBezTo>
                    <a:pt x="2100" y="491"/>
                    <a:pt x="2002" y="564"/>
                    <a:pt x="1923" y="564"/>
                  </a:cubicBezTo>
                  <a:cubicBezTo>
                    <a:pt x="1844" y="564"/>
                    <a:pt x="1869" y="631"/>
                    <a:pt x="1844" y="716"/>
                  </a:cubicBezTo>
                  <a:cubicBezTo>
                    <a:pt x="1820" y="802"/>
                    <a:pt x="1783" y="808"/>
                    <a:pt x="1649" y="808"/>
                  </a:cubicBezTo>
                  <a:cubicBezTo>
                    <a:pt x="1515" y="808"/>
                    <a:pt x="1509" y="795"/>
                    <a:pt x="1405" y="728"/>
                  </a:cubicBezTo>
                  <a:cubicBezTo>
                    <a:pt x="1301" y="661"/>
                    <a:pt x="1271" y="783"/>
                    <a:pt x="1265" y="838"/>
                  </a:cubicBezTo>
                  <a:cubicBezTo>
                    <a:pt x="1259" y="893"/>
                    <a:pt x="1119" y="1003"/>
                    <a:pt x="1076" y="1051"/>
                  </a:cubicBezTo>
                  <a:cubicBezTo>
                    <a:pt x="1033" y="1100"/>
                    <a:pt x="930" y="1064"/>
                    <a:pt x="869" y="1064"/>
                  </a:cubicBezTo>
                  <a:cubicBezTo>
                    <a:pt x="808" y="1064"/>
                    <a:pt x="832" y="1009"/>
                    <a:pt x="832" y="972"/>
                  </a:cubicBezTo>
                  <a:cubicBezTo>
                    <a:pt x="832" y="936"/>
                    <a:pt x="862" y="960"/>
                    <a:pt x="875" y="923"/>
                  </a:cubicBezTo>
                  <a:cubicBezTo>
                    <a:pt x="887" y="887"/>
                    <a:pt x="832" y="753"/>
                    <a:pt x="808" y="692"/>
                  </a:cubicBezTo>
                  <a:cubicBezTo>
                    <a:pt x="797" y="665"/>
                    <a:pt x="755" y="644"/>
                    <a:pt x="710" y="628"/>
                  </a:cubicBezTo>
                  <a:cubicBezTo>
                    <a:pt x="710" y="973"/>
                    <a:pt x="710" y="1345"/>
                    <a:pt x="710" y="1380"/>
                  </a:cubicBezTo>
                  <a:cubicBezTo>
                    <a:pt x="710" y="1448"/>
                    <a:pt x="601" y="1478"/>
                    <a:pt x="576" y="1515"/>
                  </a:cubicBezTo>
                  <a:cubicBezTo>
                    <a:pt x="552" y="1551"/>
                    <a:pt x="399" y="1521"/>
                    <a:pt x="314" y="1521"/>
                  </a:cubicBezTo>
                  <a:cubicBezTo>
                    <a:pt x="229" y="1521"/>
                    <a:pt x="247" y="1435"/>
                    <a:pt x="204" y="1374"/>
                  </a:cubicBezTo>
                  <a:cubicBezTo>
                    <a:pt x="162" y="1314"/>
                    <a:pt x="88" y="1393"/>
                    <a:pt x="88" y="1435"/>
                  </a:cubicBezTo>
                  <a:cubicBezTo>
                    <a:pt x="88" y="1468"/>
                    <a:pt x="50" y="1462"/>
                    <a:pt x="0" y="1457"/>
                  </a:cubicBezTo>
                  <a:cubicBezTo>
                    <a:pt x="67" y="1562"/>
                    <a:pt x="125" y="1686"/>
                    <a:pt x="155" y="1786"/>
                  </a:cubicBezTo>
                  <a:cubicBezTo>
                    <a:pt x="204" y="1947"/>
                    <a:pt x="323" y="2100"/>
                    <a:pt x="354" y="2194"/>
                  </a:cubicBezTo>
                  <a:cubicBezTo>
                    <a:pt x="384" y="2289"/>
                    <a:pt x="418" y="2377"/>
                    <a:pt x="354" y="2386"/>
                  </a:cubicBezTo>
                  <a:cubicBezTo>
                    <a:pt x="290" y="2395"/>
                    <a:pt x="290" y="2450"/>
                    <a:pt x="357" y="2554"/>
                  </a:cubicBezTo>
                  <a:cubicBezTo>
                    <a:pt x="424" y="2658"/>
                    <a:pt x="366" y="2719"/>
                    <a:pt x="424" y="2731"/>
                  </a:cubicBezTo>
                  <a:cubicBezTo>
                    <a:pt x="482" y="2743"/>
                    <a:pt x="463" y="2780"/>
                    <a:pt x="509" y="2783"/>
                  </a:cubicBezTo>
                  <a:cubicBezTo>
                    <a:pt x="555" y="2786"/>
                    <a:pt x="588" y="2831"/>
                    <a:pt x="619" y="2871"/>
                  </a:cubicBezTo>
                  <a:cubicBezTo>
                    <a:pt x="649" y="2911"/>
                    <a:pt x="719" y="2911"/>
                    <a:pt x="753" y="2862"/>
                  </a:cubicBezTo>
                  <a:cubicBezTo>
                    <a:pt x="786" y="2813"/>
                    <a:pt x="890" y="2798"/>
                    <a:pt x="997" y="2798"/>
                  </a:cubicBezTo>
                  <a:cubicBezTo>
                    <a:pt x="1103" y="2798"/>
                    <a:pt x="1082" y="2752"/>
                    <a:pt x="1186" y="2722"/>
                  </a:cubicBezTo>
                  <a:cubicBezTo>
                    <a:pt x="1290" y="2691"/>
                    <a:pt x="1414" y="2688"/>
                    <a:pt x="1502" y="2719"/>
                  </a:cubicBezTo>
                  <a:cubicBezTo>
                    <a:pt x="1591" y="2749"/>
                    <a:pt x="1658" y="2722"/>
                    <a:pt x="1701" y="2694"/>
                  </a:cubicBezTo>
                  <a:cubicBezTo>
                    <a:pt x="1743" y="2667"/>
                    <a:pt x="1826" y="2737"/>
                    <a:pt x="1832" y="2667"/>
                  </a:cubicBezTo>
                  <a:cubicBezTo>
                    <a:pt x="1838" y="2597"/>
                    <a:pt x="1923" y="2609"/>
                    <a:pt x="2002" y="2609"/>
                  </a:cubicBezTo>
                  <a:cubicBezTo>
                    <a:pt x="2082" y="2609"/>
                    <a:pt x="2274" y="2484"/>
                    <a:pt x="2426" y="2341"/>
                  </a:cubicBezTo>
                  <a:cubicBezTo>
                    <a:pt x="2578" y="2197"/>
                    <a:pt x="2832" y="1884"/>
                    <a:pt x="2917" y="1740"/>
                  </a:cubicBezTo>
                  <a:cubicBezTo>
                    <a:pt x="3002" y="1597"/>
                    <a:pt x="3142" y="1475"/>
                    <a:pt x="3213" y="1411"/>
                  </a:cubicBezTo>
                  <a:cubicBezTo>
                    <a:pt x="3265" y="1363"/>
                    <a:pt x="3295" y="1195"/>
                    <a:pt x="3310" y="1072"/>
                  </a:cubicBezTo>
                  <a:cubicBezTo>
                    <a:pt x="3237" y="1071"/>
                    <a:pt x="3156" y="1083"/>
                    <a:pt x="3156" y="1083"/>
                  </a:cubicBezTo>
                  <a:close/>
                </a:path>
              </a:pathLst>
            </a:custGeom>
            <a:solidFill>
              <a:srgbClr val="00427B"/>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3" name="Freeform 12"/>
            <p:cNvSpPr>
              <a:spLocks/>
            </p:cNvSpPr>
            <p:nvPr/>
          </p:nvSpPr>
          <p:spPr bwMode="auto">
            <a:xfrm>
              <a:off x="1534" y="1576"/>
              <a:ext cx="912" cy="965"/>
            </a:xfrm>
            <a:custGeom>
              <a:avLst/>
              <a:gdLst>
                <a:gd name="T0" fmla="*/ 136 w 2412"/>
                <a:gd name="T1" fmla="*/ 2353 h 2560"/>
                <a:gd name="T2" fmla="*/ 229 w 2412"/>
                <a:gd name="T3" fmla="*/ 2395 h 2560"/>
                <a:gd name="T4" fmla="*/ 425 w 2412"/>
                <a:gd name="T5" fmla="*/ 2405 h 2560"/>
                <a:gd name="T6" fmla="*/ 611 w 2412"/>
                <a:gd name="T7" fmla="*/ 2457 h 2560"/>
                <a:gd name="T8" fmla="*/ 1322 w 2412"/>
                <a:gd name="T9" fmla="*/ 2457 h 2560"/>
                <a:gd name="T10" fmla="*/ 1394 w 2412"/>
                <a:gd name="T11" fmla="*/ 2529 h 2560"/>
                <a:gd name="T12" fmla="*/ 1848 w 2412"/>
                <a:gd name="T13" fmla="*/ 2529 h 2560"/>
                <a:gd name="T14" fmla="*/ 2168 w 2412"/>
                <a:gd name="T15" fmla="*/ 2508 h 2560"/>
                <a:gd name="T16" fmla="*/ 2223 w 2412"/>
                <a:gd name="T17" fmla="*/ 2494 h 2560"/>
                <a:gd name="T18" fmla="*/ 1989 w 2412"/>
                <a:gd name="T19" fmla="*/ 2173 h 2560"/>
                <a:gd name="T20" fmla="*/ 2010 w 2412"/>
                <a:gd name="T21" fmla="*/ 1487 h 2560"/>
                <a:gd name="T22" fmla="*/ 2315 w 2412"/>
                <a:gd name="T23" fmla="*/ 1498 h 2560"/>
                <a:gd name="T24" fmla="*/ 2368 w 2412"/>
                <a:gd name="T25" fmla="*/ 1445 h 2560"/>
                <a:gd name="T26" fmla="*/ 2412 w 2412"/>
                <a:gd name="T27" fmla="*/ 1036 h 2560"/>
                <a:gd name="T28" fmla="*/ 2356 w 2412"/>
                <a:gd name="T29" fmla="*/ 1033 h 2560"/>
                <a:gd name="T30" fmla="*/ 2173 w 2412"/>
                <a:gd name="T31" fmla="*/ 1052 h 2560"/>
                <a:gd name="T32" fmla="*/ 2064 w 2412"/>
                <a:gd name="T33" fmla="*/ 1106 h 2560"/>
                <a:gd name="T34" fmla="*/ 2064 w 2412"/>
                <a:gd name="T35" fmla="*/ 942 h 2560"/>
                <a:gd name="T36" fmla="*/ 1963 w 2412"/>
                <a:gd name="T37" fmla="*/ 778 h 2560"/>
                <a:gd name="T38" fmla="*/ 1990 w 2412"/>
                <a:gd name="T39" fmla="*/ 485 h 2560"/>
                <a:gd name="T40" fmla="*/ 1954 w 2412"/>
                <a:gd name="T41" fmla="*/ 320 h 2560"/>
                <a:gd name="T42" fmla="*/ 1817 w 2412"/>
                <a:gd name="T43" fmla="*/ 293 h 2560"/>
                <a:gd name="T44" fmla="*/ 1716 w 2412"/>
                <a:gd name="T45" fmla="*/ 247 h 2560"/>
                <a:gd name="T46" fmla="*/ 1551 w 2412"/>
                <a:gd name="T47" fmla="*/ 247 h 2560"/>
                <a:gd name="T48" fmla="*/ 1469 w 2412"/>
                <a:gd name="T49" fmla="*/ 430 h 2560"/>
                <a:gd name="T50" fmla="*/ 1232 w 2412"/>
                <a:gd name="T51" fmla="*/ 467 h 2560"/>
                <a:gd name="T52" fmla="*/ 1058 w 2412"/>
                <a:gd name="T53" fmla="*/ 339 h 2560"/>
                <a:gd name="T54" fmla="*/ 976 w 2412"/>
                <a:gd name="T55" fmla="*/ 183 h 2560"/>
                <a:gd name="T56" fmla="*/ 939 w 2412"/>
                <a:gd name="T57" fmla="*/ 9 h 2560"/>
                <a:gd name="T58" fmla="*/ 272 w 2412"/>
                <a:gd name="T59" fmla="*/ 9 h 2560"/>
                <a:gd name="T60" fmla="*/ 155 w 2412"/>
                <a:gd name="T61" fmla="*/ 73 h 2560"/>
                <a:gd name="T62" fmla="*/ 336 w 2412"/>
                <a:gd name="T63" fmla="*/ 503 h 2560"/>
                <a:gd name="T64" fmla="*/ 302 w 2412"/>
                <a:gd name="T65" fmla="*/ 720 h 2560"/>
                <a:gd name="T66" fmla="*/ 430 w 2412"/>
                <a:gd name="T67" fmla="*/ 1152 h 2560"/>
                <a:gd name="T68" fmla="*/ 284 w 2412"/>
                <a:gd name="T69" fmla="*/ 1451 h 2560"/>
                <a:gd name="T70" fmla="*/ 134 w 2412"/>
                <a:gd name="T71" fmla="*/ 1847 h 2560"/>
                <a:gd name="T72" fmla="*/ 28 w 2412"/>
                <a:gd name="T73" fmla="*/ 2137 h 2560"/>
                <a:gd name="T74" fmla="*/ 0 w 2412"/>
                <a:gd name="T75" fmla="*/ 2414 h 2560"/>
                <a:gd name="T76" fmla="*/ 0 w 2412"/>
                <a:gd name="T77" fmla="*/ 2422 h 2560"/>
                <a:gd name="T78" fmla="*/ 64 w 2412"/>
                <a:gd name="T79" fmla="*/ 2405 h 2560"/>
                <a:gd name="T80" fmla="*/ 136 w 2412"/>
                <a:gd name="T81" fmla="*/ 2353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412" h="2560">
                  <a:moveTo>
                    <a:pt x="136" y="2353"/>
                  </a:moveTo>
                  <a:cubicBezTo>
                    <a:pt x="188" y="2353"/>
                    <a:pt x="157" y="2425"/>
                    <a:pt x="229" y="2395"/>
                  </a:cubicBezTo>
                  <a:cubicBezTo>
                    <a:pt x="302" y="2364"/>
                    <a:pt x="363" y="2364"/>
                    <a:pt x="425" y="2405"/>
                  </a:cubicBezTo>
                  <a:cubicBezTo>
                    <a:pt x="487" y="2446"/>
                    <a:pt x="539" y="2457"/>
                    <a:pt x="611" y="2457"/>
                  </a:cubicBezTo>
                  <a:cubicBezTo>
                    <a:pt x="683" y="2457"/>
                    <a:pt x="1322" y="2457"/>
                    <a:pt x="1322" y="2457"/>
                  </a:cubicBezTo>
                  <a:lnTo>
                    <a:pt x="1394" y="2529"/>
                  </a:lnTo>
                  <a:cubicBezTo>
                    <a:pt x="1394" y="2529"/>
                    <a:pt x="1786" y="2498"/>
                    <a:pt x="1848" y="2529"/>
                  </a:cubicBezTo>
                  <a:cubicBezTo>
                    <a:pt x="1910" y="2560"/>
                    <a:pt x="2106" y="2529"/>
                    <a:pt x="2168" y="2508"/>
                  </a:cubicBezTo>
                  <a:cubicBezTo>
                    <a:pt x="2178" y="2504"/>
                    <a:pt x="2198" y="2500"/>
                    <a:pt x="2223" y="2494"/>
                  </a:cubicBezTo>
                  <a:lnTo>
                    <a:pt x="1989" y="2173"/>
                  </a:lnTo>
                  <a:lnTo>
                    <a:pt x="2010" y="1487"/>
                  </a:lnTo>
                  <a:lnTo>
                    <a:pt x="2315" y="1498"/>
                  </a:lnTo>
                  <a:lnTo>
                    <a:pt x="2368" y="1445"/>
                  </a:lnTo>
                  <a:lnTo>
                    <a:pt x="2412" y="1036"/>
                  </a:lnTo>
                  <a:cubicBezTo>
                    <a:pt x="2396" y="1028"/>
                    <a:pt x="2378" y="1024"/>
                    <a:pt x="2356" y="1033"/>
                  </a:cubicBezTo>
                  <a:cubicBezTo>
                    <a:pt x="2292" y="1061"/>
                    <a:pt x="2237" y="1052"/>
                    <a:pt x="2173" y="1052"/>
                  </a:cubicBezTo>
                  <a:cubicBezTo>
                    <a:pt x="2109" y="1052"/>
                    <a:pt x="2100" y="1116"/>
                    <a:pt x="2064" y="1106"/>
                  </a:cubicBezTo>
                  <a:cubicBezTo>
                    <a:pt x="2027" y="1097"/>
                    <a:pt x="2055" y="988"/>
                    <a:pt x="2064" y="942"/>
                  </a:cubicBezTo>
                  <a:cubicBezTo>
                    <a:pt x="2073" y="896"/>
                    <a:pt x="2009" y="814"/>
                    <a:pt x="1963" y="778"/>
                  </a:cubicBezTo>
                  <a:cubicBezTo>
                    <a:pt x="1917" y="741"/>
                    <a:pt x="2018" y="512"/>
                    <a:pt x="1990" y="485"/>
                  </a:cubicBezTo>
                  <a:cubicBezTo>
                    <a:pt x="1963" y="457"/>
                    <a:pt x="1954" y="384"/>
                    <a:pt x="1954" y="320"/>
                  </a:cubicBezTo>
                  <a:cubicBezTo>
                    <a:pt x="1954" y="256"/>
                    <a:pt x="1908" y="293"/>
                    <a:pt x="1817" y="293"/>
                  </a:cubicBezTo>
                  <a:cubicBezTo>
                    <a:pt x="1725" y="293"/>
                    <a:pt x="1716" y="247"/>
                    <a:pt x="1716" y="247"/>
                  </a:cubicBezTo>
                  <a:cubicBezTo>
                    <a:pt x="1716" y="247"/>
                    <a:pt x="1607" y="220"/>
                    <a:pt x="1551" y="247"/>
                  </a:cubicBezTo>
                  <a:cubicBezTo>
                    <a:pt x="1497" y="274"/>
                    <a:pt x="1506" y="439"/>
                    <a:pt x="1469" y="430"/>
                  </a:cubicBezTo>
                  <a:cubicBezTo>
                    <a:pt x="1433" y="421"/>
                    <a:pt x="1323" y="439"/>
                    <a:pt x="1232" y="467"/>
                  </a:cubicBezTo>
                  <a:cubicBezTo>
                    <a:pt x="1140" y="494"/>
                    <a:pt x="1103" y="448"/>
                    <a:pt x="1058" y="339"/>
                  </a:cubicBezTo>
                  <a:cubicBezTo>
                    <a:pt x="1012" y="229"/>
                    <a:pt x="957" y="265"/>
                    <a:pt x="976" y="183"/>
                  </a:cubicBezTo>
                  <a:cubicBezTo>
                    <a:pt x="994" y="101"/>
                    <a:pt x="939" y="9"/>
                    <a:pt x="939" y="9"/>
                  </a:cubicBezTo>
                  <a:cubicBezTo>
                    <a:pt x="939" y="9"/>
                    <a:pt x="336" y="0"/>
                    <a:pt x="272" y="9"/>
                  </a:cubicBezTo>
                  <a:cubicBezTo>
                    <a:pt x="246" y="13"/>
                    <a:pt x="200" y="41"/>
                    <a:pt x="155" y="73"/>
                  </a:cubicBezTo>
                  <a:cubicBezTo>
                    <a:pt x="192" y="214"/>
                    <a:pt x="310" y="448"/>
                    <a:pt x="336" y="503"/>
                  </a:cubicBezTo>
                  <a:cubicBezTo>
                    <a:pt x="363" y="561"/>
                    <a:pt x="302" y="613"/>
                    <a:pt x="302" y="720"/>
                  </a:cubicBezTo>
                  <a:cubicBezTo>
                    <a:pt x="302" y="826"/>
                    <a:pt x="418" y="1021"/>
                    <a:pt x="430" y="1152"/>
                  </a:cubicBezTo>
                  <a:cubicBezTo>
                    <a:pt x="442" y="1283"/>
                    <a:pt x="357" y="1366"/>
                    <a:pt x="284" y="1451"/>
                  </a:cubicBezTo>
                  <a:cubicBezTo>
                    <a:pt x="211" y="1536"/>
                    <a:pt x="134" y="1728"/>
                    <a:pt x="134" y="1847"/>
                  </a:cubicBezTo>
                  <a:cubicBezTo>
                    <a:pt x="134" y="1966"/>
                    <a:pt x="25" y="2082"/>
                    <a:pt x="28" y="2137"/>
                  </a:cubicBezTo>
                  <a:cubicBezTo>
                    <a:pt x="31" y="2192"/>
                    <a:pt x="12" y="2353"/>
                    <a:pt x="0" y="2414"/>
                  </a:cubicBezTo>
                  <a:lnTo>
                    <a:pt x="0" y="2422"/>
                  </a:lnTo>
                  <a:lnTo>
                    <a:pt x="64" y="2405"/>
                  </a:lnTo>
                  <a:cubicBezTo>
                    <a:pt x="64" y="2405"/>
                    <a:pt x="85" y="2353"/>
                    <a:pt x="136" y="2353"/>
                  </a:cubicBezTo>
                  <a:close/>
                </a:path>
              </a:pathLst>
            </a:custGeom>
            <a:solidFill>
              <a:srgbClr val="99A5C4"/>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4" name="Freeform 13"/>
            <p:cNvSpPr>
              <a:spLocks/>
            </p:cNvSpPr>
            <p:nvPr/>
          </p:nvSpPr>
          <p:spPr bwMode="auto">
            <a:xfrm>
              <a:off x="2286" y="1758"/>
              <a:ext cx="897" cy="789"/>
            </a:xfrm>
            <a:custGeom>
              <a:avLst/>
              <a:gdLst>
                <a:gd name="T0" fmla="*/ 1825 w 2374"/>
                <a:gd name="T1" fmla="*/ 85 h 2092"/>
                <a:gd name="T2" fmla="*/ 1676 w 2374"/>
                <a:gd name="T3" fmla="*/ 0 h 2092"/>
                <a:gd name="T4" fmla="*/ 1428 w 2374"/>
                <a:gd name="T5" fmla="*/ 37 h 2092"/>
                <a:gd name="T6" fmla="*/ 1373 w 2374"/>
                <a:gd name="T7" fmla="*/ 174 h 2092"/>
                <a:gd name="T8" fmla="*/ 1345 w 2374"/>
                <a:gd name="T9" fmla="*/ 284 h 2092"/>
                <a:gd name="T10" fmla="*/ 1336 w 2374"/>
                <a:gd name="T11" fmla="*/ 513 h 2092"/>
                <a:gd name="T12" fmla="*/ 1291 w 2374"/>
                <a:gd name="T13" fmla="*/ 705 h 2092"/>
                <a:gd name="T14" fmla="*/ 1428 w 2374"/>
                <a:gd name="T15" fmla="*/ 870 h 2092"/>
                <a:gd name="T16" fmla="*/ 1565 w 2374"/>
                <a:gd name="T17" fmla="*/ 824 h 2092"/>
                <a:gd name="T18" fmla="*/ 1593 w 2374"/>
                <a:gd name="T19" fmla="*/ 970 h 2092"/>
                <a:gd name="T20" fmla="*/ 1556 w 2374"/>
                <a:gd name="T21" fmla="*/ 1061 h 2092"/>
                <a:gd name="T22" fmla="*/ 1410 w 2374"/>
                <a:gd name="T23" fmla="*/ 1061 h 2092"/>
                <a:gd name="T24" fmla="*/ 1327 w 2374"/>
                <a:gd name="T25" fmla="*/ 888 h 2092"/>
                <a:gd name="T26" fmla="*/ 1172 w 2374"/>
                <a:gd name="T27" fmla="*/ 851 h 2092"/>
                <a:gd name="T28" fmla="*/ 1062 w 2374"/>
                <a:gd name="T29" fmla="*/ 732 h 2092"/>
                <a:gd name="T30" fmla="*/ 989 w 2374"/>
                <a:gd name="T31" fmla="*/ 769 h 2092"/>
                <a:gd name="T32" fmla="*/ 897 w 2374"/>
                <a:gd name="T33" fmla="*/ 796 h 2092"/>
                <a:gd name="T34" fmla="*/ 724 w 2374"/>
                <a:gd name="T35" fmla="*/ 741 h 2092"/>
                <a:gd name="T36" fmla="*/ 660 w 2374"/>
                <a:gd name="T37" fmla="*/ 641 h 2092"/>
                <a:gd name="T38" fmla="*/ 532 w 2374"/>
                <a:gd name="T39" fmla="*/ 650 h 2092"/>
                <a:gd name="T40" fmla="*/ 477 w 2374"/>
                <a:gd name="T41" fmla="*/ 604 h 2092"/>
                <a:gd name="T42" fmla="*/ 423 w 2374"/>
                <a:gd name="T43" fmla="*/ 552 h 2092"/>
                <a:gd name="T44" fmla="*/ 379 w 2374"/>
                <a:gd name="T45" fmla="*/ 961 h 2092"/>
                <a:gd name="T46" fmla="*/ 326 w 2374"/>
                <a:gd name="T47" fmla="*/ 1014 h 2092"/>
                <a:gd name="T48" fmla="*/ 21 w 2374"/>
                <a:gd name="T49" fmla="*/ 1003 h 2092"/>
                <a:gd name="T50" fmla="*/ 0 w 2374"/>
                <a:gd name="T51" fmla="*/ 1689 h 2092"/>
                <a:gd name="T52" fmla="*/ 234 w 2374"/>
                <a:gd name="T53" fmla="*/ 2010 h 2092"/>
                <a:gd name="T54" fmla="*/ 611 w 2374"/>
                <a:gd name="T55" fmla="*/ 1993 h 2092"/>
                <a:gd name="T56" fmla="*/ 628 w 2374"/>
                <a:gd name="T57" fmla="*/ 2041 h 2092"/>
                <a:gd name="T58" fmla="*/ 733 w 2374"/>
                <a:gd name="T59" fmla="*/ 2025 h 2092"/>
                <a:gd name="T60" fmla="*/ 995 w 2374"/>
                <a:gd name="T61" fmla="*/ 2067 h 2092"/>
                <a:gd name="T62" fmla="*/ 1208 w 2374"/>
                <a:gd name="T63" fmla="*/ 1836 h 2092"/>
                <a:gd name="T64" fmla="*/ 1398 w 2374"/>
                <a:gd name="T65" fmla="*/ 1689 h 2092"/>
                <a:gd name="T66" fmla="*/ 1513 w 2374"/>
                <a:gd name="T67" fmla="*/ 1586 h 2092"/>
                <a:gd name="T68" fmla="*/ 1690 w 2374"/>
                <a:gd name="T69" fmla="*/ 1580 h 2092"/>
                <a:gd name="T70" fmla="*/ 1702 w 2374"/>
                <a:gd name="T71" fmla="*/ 1580 h 2092"/>
                <a:gd name="T72" fmla="*/ 1660 w 2374"/>
                <a:gd name="T73" fmla="*/ 1427 h 2092"/>
                <a:gd name="T74" fmla="*/ 2231 w 2374"/>
                <a:gd name="T75" fmla="*/ 1220 h 2092"/>
                <a:gd name="T76" fmla="*/ 2194 w 2374"/>
                <a:gd name="T77" fmla="*/ 1130 h 2092"/>
                <a:gd name="T78" fmla="*/ 2226 w 2374"/>
                <a:gd name="T79" fmla="*/ 929 h 2092"/>
                <a:gd name="T80" fmla="*/ 2310 w 2374"/>
                <a:gd name="T81" fmla="*/ 877 h 2092"/>
                <a:gd name="T82" fmla="*/ 2300 w 2374"/>
                <a:gd name="T83" fmla="*/ 539 h 2092"/>
                <a:gd name="T84" fmla="*/ 2374 w 2374"/>
                <a:gd name="T85" fmla="*/ 497 h 2092"/>
                <a:gd name="T86" fmla="*/ 2279 w 2374"/>
                <a:gd name="T87" fmla="*/ 275 h 2092"/>
                <a:gd name="T88" fmla="*/ 2015 w 2374"/>
                <a:gd name="T89" fmla="*/ 159 h 2092"/>
                <a:gd name="T90" fmla="*/ 1825 w 2374"/>
                <a:gd name="T91" fmla="*/ 85 h 2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374" h="2092">
                  <a:moveTo>
                    <a:pt x="1825" y="85"/>
                  </a:moveTo>
                  <a:cubicBezTo>
                    <a:pt x="1797" y="85"/>
                    <a:pt x="1732" y="42"/>
                    <a:pt x="1676" y="0"/>
                  </a:cubicBezTo>
                  <a:cubicBezTo>
                    <a:pt x="1637" y="45"/>
                    <a:pt x="1497" y="37"/>
                    <a:pt x="1428" y="37"/>
                  </a:cubicBezTo>
                  <a:cubicBezTo>
                    <a:pt x="1355" y="37"/>
                    <a:pt x="1419" y="138"/>
                    <a:pt x="1373" y="174"/>
                  </a:cubicBezTo>
                  <a:cubicBezTo>
                    <a:pt x="1327" y="211"/>
                    <a:pt x="1309" y="266"/>
                    <a:pt x="1345" y="284"/>
                  </a:cubicBezTo>
                  <a:cubicBezTo>
                    <a:pt x="1382" y="302"/>
                    <a:pt x="1336" y="458"/>
                    <a:pt x="1336" y="513"/>
                  </a:cubicBezTo>
                  <a:cubicBezTo>
                    <a:pt x="1336" y="568"/>
                    <a:pt x="1263" y="687"/>
                    <a:pt x="1291" y="705"/>
                  </a:cubicBezTo>
                  <a:cubicBezTo>
                    <a:pt x="1318" y="723"/>
                    <a:pt x="1364" y="851"/>
                    <a:pt x="1428" y="870"/>
                  </a:cubicBezTo>
                  <a:cubicBezTo>
                    <a:pt x="1492" y="888"/>
                    <a:pt x="1538" y="824"/>
                    <a:pt x="1565" y="824"/>
                  </a:cubicBezTo>
                  <a:cubicBezTo>
                    <a:pt x="1593" y="824"/>
                    <a:pt x="1593" y="906"/>
                    <a:pt x="1593" y="970"/>
                  </a:cubicBezTo>
                  <a:cubicBezTo>
                    <a:pt x="1593" y="1034"/>
                    <a:pt x="1556" y="1061"/>
                    <a:pt x="1556" y="1061"/>
                  </a:cubicBezTo>
                  <a:cubicBezTo>
                    <a:pt x="1556" y="1061"/>
                    <a:pt x="1455" y="1098"/>
                    <a:pt x="1410" y="1061"/>
                  </a:cubicBezTo>
                  <a:cubicBezTo>
                    <a:pt x="1364" y="1025"/>
                    <a:pt x="1327" y="924"/>
                    <a:pt x="1327" y="888"/>
                  </a:cubicBezTo>
                  <a:cubicBezTo>
                    <a:pt x="1327" y="851"/>
                    <a:pt x="1218" y="851"/>
                    <a:pt x="1172" y="851"/>
                  </a:cubicBezTo>
                  <a:cubicBezTo>
                    <a:pt x="1126" y="851"/>
                    <a:pt x="1080" y="769"/>
                    <a:pt x="1062" y="732"/>
                  </a:cubicBezTo>
                  <a:cubicBezTo>
                    <a:pt x="1044" y="696"/>
                    <a:pt x="989" y="741"/>
                    <a:pt x="989" y="769"/>
                  </a:cubicBezTo>
                  <a:cubicBezTo>
                    <a:pt x="989" y="796"/>
                    <a:pt x="943" y="796"/>
                    <a:pt x="897" y="796"/>
                  </a:cubicBezTo>
                  <a:cubicBezTo>
                    <a:pt x="852" y="796"/>
                    <a:pt x="760" y="723"/>
                    <a:pt x="724" y="741"/>
                  </a:cubicBezTo>
                  <a:cubicBezTo>
                    <a:pt x="687" y="760"/>
                    <a:pt x="651" y="677"/>
                    <a:pt x="660" y="641"/>
                  </a:cubicBezTo>
                  <a:cubicBezTo>
                    <a:pt x="669" y="604"/>
                    <a:pt x="568" y="632"/>
                    <a:pt x="532" y="650"/>
                  </a:cubicBezTo>
                  <a:cubicBezTo>
                    <a:pt x="495" y="668"/>
                    <a:pt x="477" y="604"/>
                    <a:pt x="477" y="604"/>
                  </a:cubicBezTo>
                  <a:cubicBezTo>
                    <a:pt x="477" y="604"/>
                    <a:pt x="456" y="568"/>
                    <a:pt x="423" y="552"/>
                  </a:cubicBezTo>
                  <a:lnTo>
                    <a:pt x="379" y="961"/>
                  </a:lnTo>
                  <a:lnTo>
                    <a:pt x="326" y="1014"/>
                  </a:lnTo>
                  <a:lnTo>
                    <a:pt x="21" y="1003"/>
                  </a:lnTo>
                  <a:lnTo>
                    <a:pt x="0" y="1689"/>
                  </a:lnTo>
                  <a:lnTo>
                    <a:pt x="234" y="2010"/>
                  </a:lnTo>
                  <a:cubicBezTo>
                    <a:pt x="357" y="1986"/>
                    <a:pt x="611" y="1950"/>
                    <a:pt x="611" y="1993"/>
                  </a:cubicBezTo>
                  <a:cubicBezTo>
                    <a:pt x="611" y="2006"/>
                    <a:pt x="618" y="2023"/>
                    <a:pt x="628" y="2041"/>
                  </a:cubicBezTo>
                  <a:cubicBezTo>
                    <a:pt x="671" y="2030"/>
                    <a:pt x="711" y="2022"/>
                    <a:pt x="733" y="2025"/>
                  </a:cubicBezTo>
                  <a:cubicBezTo>
                    <a:pt x="782" y="2031"/>
                    <a:pt x="947" y="2092"/>
                    <a:pt x="995" y="2067"/>
                  </a:cubicBezTo>
                  <a:cubicBezTo>
                    <a:pt x="1044" y="2043"/>
                    <a:pt x="1129" y="1860"/>
                    <a:pt x="1208" y="1836"/>
                  </a:cubicBezTo>
                  <a:cubicBezTo>
                    <a:pt x="1288" y="1811"/>
                    <a:pt x="1398" y="1726"/>
                    <a:pt x="1398" y="1689"/>
                  </a:cubicBezTo>
                  <a:cubicBezTo>
                    <a:pt x="1398" y="1653"/>
                    <a:pt x="1398" y="1616"/>
                    <a:pt x="1513" y="1586"/>
                  </a:cubicBezTo>
                  <a:lnTo>
                    <a:pt x="1690" y="1580"/>
                  </a:lnTo>
                  <a:lnTo>
                    <a:pt x="1702" y="1580"/>
                  </a:lnTo>
                  <a:lnTo>
                    <a:pt x="1660" y="1427"/>
                  </a:lnTo>
                  <a:cubicBezTo>
                    <a:pt x="1660" y="1427"/>
                    <a:pt x="2200" y="1225"/>
                    <a:pt x="2231" y="1220"/>
                  </a:cubicBezTo>
                  <a:cubicBezTo>
                    <a:pt x="2207" y="1172"/>
                    <a:pt x="2183" y="1136"/>
                    <a:pt x="2194" y="1130"/>
                  </a:cubicBezTo>
                  <a:cubicBezTo>
                    <a:pt x="2216" y="1119"/>
                    <a:pt x="2226" y="972"/>
                    <a:pt x="2226" y="929"/>
                  </a:cubicBezTo>
                  <a:cubicBezTo>
                    <a:pt x="2226" y="887"/>
                    <a:pt x="2353" y="919"/>
                    <a:pt x="2310" y="877"/>
                  </a:cubicBezTo>
                  <a:cubicBezTo>
                    <a:pt x="2268" y="834"/>
                    <a:pt x="2279" y="592"/>
                    <a:pt x="2300" y="539"/>
                  </a:cubicBezTo>
                  <a:cubicBezTo>
                    <a:pt x="2321" y="486"/>
                    <a:pt x="2374" y="539"/>
                    <a:pt x="2374" y="497"/>
                  </a:cubicBezTo>
                  <a:cubicBezTo>
                    <a:pt x="2374" y="455"/>
                    <a:pt x="2310" y="317"/>
                    <a:pt x="2279" y="275"/>
                  </a:cubicBezTo>
                  <a:cubicBezTo>
                    <a:pt x="2256" y="245"/>
                    <a:pt x="2068" y="170"/>
                    <a:pt x="2015" y="159"/>
                  </a:cubicBezTo>
                  <a:cubicBezTo>
                    <a:pt x="1962" y="149"/>
                    <a:pt x="1878" y="85"/>
                    <a:pt x="1825" y="85"/>
                  </a:cubicBezTo>
                  <a:close/>
                </a:path>
              </a:pathLst>
            </a:custGeom>
            <a:solidFill>
              <a:srgbClr val="5972A0"/>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5" name="Freeform 14"/>
            <p:cNvSpPr>
              <a:spLocks/>
            </p:cNvSpPr>
            <p:nvPr/>
          </p:nvSpPr>
          <p:spPr bwMode="auto">
            <a:xfrm>
              <a:off x="2819" y="1200"/>
              <a:ext cx="153" cy="133"/>
            </a:xfrm>
            <a:custGeom>
              <a:avLst/>
              <a:gdLst>
                <a:gd name="T0" fmla="*/ 328 w 404"/>
                <a:gd name="T1" fmla="*/ 0 h 354"/>
                <a:gd name="T2" fmla="*/ 215 w 404"/>
                <a:gd name="T3" fmla="*/ 37 h 354"/>
                <a:gd name="T4" fmla="*/ 112 w 404"/>
                <a:gd name="T5" fmla="*/ 55 h 354"/>
                <a:gd name="T6" fmla="*/ 87 w 404"/>
                <a:gd name="T7" fmla="*/ 75 h 354"/>
                <a:gd name="T8" fmla="*/ 45 w 404"/>
                <a:gd name="T9" fmla="*/ 207 h 354"/>
                <a:gd name="T10" fmla="*/ 0 w 404"/>
                <a:gd name="T11" fmla="*/ 267 h 354"/>
                <a:gd name="T12" fmla="*/ 41 w 404"/>
                <a:gd name="T13" fmla="*/ 326 h 354"/>
                <a:gd name="T14" fmla="*/ 109 w 404"/>
                <a:gd name="T15" fmla="*/ 333 h 354"/>
                <a:gd name="T16" fmla="*/ 215 w 404"/>
                <a:gd name="T17" fmla="*/ 269 h 354"/>
                <a:gd name="T18" fmla="*/ 394 w 404"/>
                <a:gd name="T19" fmla="*/ 227 h 354"/>
                <a:gd name="T20" fmla="*/ 362 w 404"/>
                <a:gd name="T21" fmla="*/ 90 h 354"/>
                <a:gd name="T22" fmla="*/ 328 w 404"/>
                <a:gd name="T2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4" h="354">
                  <a:moveTo>
                    <a:pt x="328" y="0"/>
                  </a:moveTo>
                  <a:cubicBezTo>
                    <a:pt x="283" y="13"/>
                    <a:pt x="235" y="27"/>
                    <a:pt x="215" y="37"/>
                  </a:cubicBezTo>
                  <a:cubicBezTo>
                    <a:pt x="185" y="52"/>
                    <a:pt x="170" y="61"/>
                    <a:pt x="112" y="55"/>
                  </a:cubicBezTo>
                  <a:cubicBezTo>
                    <a:pt x="104" y="64"/>
                    <a:pt x="97" y="71"/>
                    <a:pt x="87" y="75"/>
                  </a:cubicBezTo>
                  <a:cubicBezTo>
                    <a:pt x="36" y="93"/>
                    <a:pt x="45" y="207"/>
                    <a:pt x="45" y="207"/>
                  </a:cubicBezTo>
                  <a:cubicBezTo>
                    <a:pt x="45" y="207"/>
                    <a:pt x="0" y="212"/>
                    <a:pt x="0" y="267"/>
                  </a:cubicBezTo>
                  <a:cubicBezTo>
                    <a:pt x="0" y="304"/>
                    <a:pt x="25" y="320"/>
                    <a:pt x="41" y="326"/>
                  </a:cubicBezTo>
                  <a:cubicBezTo>
                    <a:pt x="67" y="327"/>
                    <a:pt x="90" y="329"/>
                    <a:pt x="109" y="333"/>
                  </a:cubicBezTo>
                  <a:cubicBezTo>
                    <a:pt x="225" y="354"/>
                    <a:pt x="215" y="269"/>
                    <a:pt x="215" y="269"/>
                  </a:cubicBezTo>
                  <a:cubicBezTo>
                    <a:pt x="215" y="269"/>
                    <a:pt x="383" y="280"/>
                    <a:pt x="394" y="227"/>
                  </a:cubicBezTo>
                  <a:cubicBezTo>
                    <a:pt x="404" y="174"/>
                    <a:pt x="362" y="90"/>
                    <a:pt x="362" y="90"/>
                  </a:cubicBezTo>
                  <a:lnTo>
                    <a:pt x="328" y="0"/>
                  </a:lnTo>
                  <a:close/>
                </a:path>
              </a:pathLst>
            </a:custGeom>
            <a:solidFill>
              <a:srgbClr val="788AB1"/>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6" name="Freeform 15"/>
            <p:cNvSpPr>
              <a:spLocks/>
            </p:cNvSpPr>
            <p:nvPr/>
          </p:nvSpPr>
          <p:spPr bwMode="auto">
            <a:xfrm>
              <a:off x="1302" y="934"/>
              <a:ext cx="444" cy="487"/>
            </a:xfrm>
            <a:custGeom>
              <a:avLst/>
              <a:gdLst>
                <a:gd name="T0" fmla="*/ 588 w 1175"/>
                <a:gd name="T1" fmla="*/ 1232 h 1291"/>
                <a:gd name="T2" fmla="*/ 614 w 1175"/>
                <a:gd name="T3" fmla="*/ 1066 h 1291"/>
                <a:gd name="T4" fmla="*/ 742 w 1175"/>
                <a:gd name="T5" fmla="*/ 977 h 1291"/>
                <a:gd name="T6" fmla="*/ 831 w 1175"/>
                <a:gd name="T7" fmla="*/ 862 h 1291"/>
                <a:gd name="T8" fmla="*/ 945 w 1175"/>
                <a:gd name="T9" fmla="*/ 990 h 1291"/>
                <a:gd name="T10" fmla="*/ 1098 w 1175"/>
                <a:gd name="T11" fmla="*/ 1015 h 1291"/>
                <a:gd name="T12" fmla="*/ 1162 w 1175"/>
                <a:gd name="T13" fmla="*/ 773 h 1291"/>
                <a:gd name="T14" fmla="*/ 1111 w 1175"/>
                <a:gd name="T15" fmla="*/ 557 h 1291"/>
                <a:gd name="T16" fmla="*/ 1073 w 1175"/>
                <a:gd name="T17" fmla="*/ 391 h 1291"/>
                <a:gd name="T18" fmla="*/ 1098 w 1175"/>
                <a:gd name="T19" fmla="*/ 225 h 1291"/>
                <a:gd name="T20" fmla="*/ 894 w 1175"/>
                <a:gd name="T21" fmla="*/ 225 h 1291"/>
                <a:gd name="T22" fmla="*/ 916 w 1175"/>
                <a:gd name="T23" fmla="*/ 13 h 1291"/>
                <a:gd name="T24" fmla="*/ 610 w 1175"/>
                <a:gd name="T25" fmla="*/ 0 h 1291"/>
                <a:gd name="T26" fmla="*/ 571 w 1175"/>
                <a:gd name="T27" fmla="*/ 11 h 1291"/>
                <a:gd name="T28" fmla="*/ 563 w 1175"/>
                <a:gd name="T29" fmla="*/ 276 h 1291"/>
                <a:gd name="T30" fmla="*/ 282 w 1175"/>
                <a:gd name="T31" fmla="*/ 289 h 1291"/>
                <a:gd name="T32" fmla="*/ 187 w 1175"/>
                <a:gd name="T33" fmla="*/ 301 h 1291"/>
                <a:gd name="T34" fmla="*/ 152 w 1175"/>
                <a:gd name="T35" fmla="*/ 345 h 1291"/>
                <a:gd name="T36" fmla="*/ 232 w 1175"/>
                <a:gd name="T37" fmla="*/ 449 h 1291"/>
                <a:gd name="T38" fmla="*/ 119 w 1175"/>
                <a:gd name="T39" fmla="*/ 534 h 1291"/>
                <a:gd name="T40" fmla="*/ 36 w 1175"/>
                <a:gd name="T41" fmla="*/ 665 h 1291"/>
                <a:gd name="T42" fmla="*/ 137 w 1175"/>
                <a:gd name="T43" fmla="*/ 848 h 1291"/>
                <a:gd name="T44" fmla="*/ 286 w 1175"/>
                <a:gd name="T45" fmla="*/ 1037 h 1291"/>
                <a:gd name="T46" fmla="*/ 490 w 1175"/>
                <a:gd name="T47" fmla="*/ 1291 h 1291"/>
                <a:gd name="T48" fmla="*/ 588 w 1175"/>
                <a:gd name="T49" fmla="*/ 1232 h 1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5" h="1291">
                  <a:moveTo>
                    <a:pt x="588" y="1232"/>
                  </a:moveTo>
                  <a:cubicBezTo>
                    <a:pt x="690" y="1232"/>
                    <a:pt x="652" y="1168"/>
                    <a:pt x="614" y="1066"/>
                  </a:cubicBezTo>
                  <a:cubicBezTo>
                    <a:pt x="576" y="964"/>
                    <a:pt x="678" y="977"/>
                    <a:pt x="742" y="977"/>
                  </a:cubicBezTo>
                  <a:cubicBezTo>
                    <a:pt x="805" y="977"/>
                    <a:pt x="779" y="862"/>
                    <a:pt x="831" y="862"/>
                  </a:cubicBezTo>
                  <a:cubicBezTo>
                    <a:pt x="882" y="862"/>
                    <a:pt x="894" y="1002"/>
                    <a:pt x="945" y="990"/>
                  </a:cubicBezTo>
                  <a:cubicBezTo>
                    <a:pt x="996" y="977"/>
                    <a:pt x="1035" y="1028"/>
                    <a:pt x="1098" y="1015"/>
                  </a:cubicBezTo>
                  <a:cubicBezTo>
                    <a:pt x="1162" y="1002"/>
                    <a:pt x="1162" y="875"/>
                    <a:pt x="1162" y="773"/>
                  </a:cubicBezTo>
                  <a:cubicBezTo>
                    <a:pt x="1162" y="671"/>
                    <a:pt x="1175" y="595"/>
                    <a:pt x="1111" y="557"/>
                  </a:cubicBezTo>
                  <a:cubicBezTo>
                    <a:pt x="1047" y="518"/>
                    <a:pt x="996" y="429"/>
                    <a:pt x="1073" y="391"/>
                  </a:cubicBezTo>
                  <a:cubicBezTo>
                    <a:pt x="1149" y="352"/>
                    <a:pt x="1162" y="276"/>
                    <a:pt x="1098" y="225"/>
                  </a:cubicBezTo>
                  <a:cubicBezTo>
                    <a:pt x="1035" y="174"/>
                    <a:pt x="894" y="276"/>
                    <a:pt x="894" y="225"/>
                  </a:cubicBezTo>
                  <a:cubicBezTo>
                    <a:pt x="894" y="197"/>
                    <a:pt x="906" y="98"/>
                    <a:pt x="916" y="13"/>
                  </a:cubicBezTo>
                  <a:cubicBezTo>
                    <a:pt x="768" y="8"/>
                    <a:pt x="610" y="0"/>
                    <a:pt x="610" y="0"/>
                  </a:cubicBezTo>
                  <a:lnTo>
                    <a:pt x="571" y="11"/>
                  </a:lnTo>
                  <a:cubicBezTo>
                    <a:pt x="580" y="160"/>
                    <a:pt x="563" y="276"/>
                    <a:pt x="563" y="276"/>
                  </a:cubicBezTo>
                  <a:cubicBezTo>
                    <a:pt x="563" y="276"/>
                    <a:pt x="333" y="289"/>
                    <a:pt x="282" y="289"/>
                  </a:cubicBezTo>
                  <a:cubicBezTo>
                    <a:pt x="272" y="289"/>
                    <a:pt x="237" y="294"/>
                    <a:pt x="187" y="301"/>
                  </a:cubicBezTo>
                  <a:cubicBezTo>
                    <a:pt x="177" y="318"/>
                    <a:pt x="163" y="334"/>
                    <a:pt x="152" y="345"/>
                  </a:cubicBezTo>
                  <a:cubicBezTo>
                    <a:pt x="124" y="372"/>
                    <a:pt x="216" y="409"/>
                    <a:pt x="232" y="449"/>
                  </a:cubicBezTo>
                  <a:cubicBezTo>
                    <a:pt x="247" y="488"/>
                    <a:pt x="116" y="476"/>
                    <a:pt x="119" y="534"/>
                  </a:cubicBezTo>
                  <a:cubicBezTo>
                    <a:pt x="121" y="592"/>
                    <a:pt x="73" y="638"/>
                    <a:pt x="36" y="665"/>
                  </a:cubicBezTo>
                  <a:cubicBezTo>
                    <a:pt x="0" y="692"/>
                    <a:pt x="134" y="808"/>
                    <a:pt x="137" y="848"/>
                  </a:cubicBezTo>
                  <a:cubicBezTo>
                    <a:pt x="140" y="887"/>
                    <a:pt x="170" y="924"/>
                    <a:pt x="286" y="1037"/>
                  </a:cubicBezTo>
                  <a:cubicBezTo>
                    <a:pt x="397" y="1144"/>
                    <a:pt x="344" y="1172"/>
                    <a:pt x="490" y="1291"/>
                  </a:cubicBezTo>
                  <a:cubicBezTo>
                    <a:pt x="510" y="1261"/>
                    <a:pt x="540" y="1232"/>
                    <a:pt x="588" y="1232"/>
                  </a:cubicBezTo>
                  <a:close/>
                </a:path>
              </a:pathLst>
            </a:custGeom>
            <a:solidFill>
              <a:srgbClr val="FEFEFE"/>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7" name="Freeform 16"/>
            <p:cNvSpPr>
              <a:spLocks/>
            </p:cNvSpPr>
            <p:nvPr/>
          </p:nvSpPr>
          <p:spPr bwMode="auto">
            <a:xfrm>
              <a:off x="1349" y="939"/>
              <a:ext cx="172" cy="109"/>
            </a:xfrm>
            <a:custGeom>
              <a:avLst/>
              <a:gdLst>
                <a:gd name="T0" fmla="*/ 439 w 456"/>
                <a:gd name="T1" fmla="*/ 265 h 290"/>
                <a:gd name="T2" fmla="*/ 447 w 456"/>
                <a:gd name="T3" fmla="*/ 0 h 290"/>
                <a:gd name="T4" fmla="*/ 397 w 456"/>
                <a:gd name="T5" fmla="*/ 14 h 290"/>
                <a:gd name="T6" fmla="*/ 111 w 456"/>
                <a:gd name="T7" fmla="*/ 14 h 290"/>
                <a:gd name="T8" fmla="*/ 113 w 456"/>
                <a:gd name="T9" fmla="*/ 20 h 290"/>
                <a:gd name="T10" fmla="*/ 65 w 456"/>
                <a:gd name="T11" fmla="*/ 154 h 290"/>
                <a:gd name="T12" fmla="*/ 56 w 456"/>
                <a:gd name="T13" fmla="*/ 236 h 290"/>
                <a:gd name="T14" fmla="*/ 63 w 456"/>
                <a:gd name="T15" fmla="*/ 290 h 290"/>
                <a:gd name="T16" fmla="*/ 158 w 456"/>
                <a:gd name="T17" fmla="*/ 278 h 290"/>
                <a:gd name="T18" fmla="*/ 439 w 456"/>
                <a:gd name="T19" fmla="*/ 265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6" h="290">
                  <a:moveTo>
                    <a:pt x="439" y="265"/>
                  </a:moveTo>
                  <a:cubicBezTo>
                    <a:pt x="439" y="265"/>
                    <a:pt x="456" y="149"/>
                    <a:pt x="447" y="0"/>
                  </a:cubicBezTo>
                  <a:lnTo>
                    <a:pt x="397" y="14"/>
                  </a:lnTo>
                  <a:lnTo>
                    <a:pt x="111" y="14"/>
                  </a:lnTo>
                  <a:lnTo>
                    <a:pt x="113" y="20"/>
                  </a:lnTo>
                  <a:cubicBezTo>
                    <a:pt x="144" y="66"/>
                    <a:pt x="128" y="133"/>
                    <a:pt x="65" y="154"/>
                  </a:cubicBezTo>
                  <a:cubicBezTo>
                    <a:pt x="0" y="175"/>
                    <a:pt x="4" y="233"/>
                    <a:pt x="56" y="236"/>
                  </a:cubicBezTo>
                  <a:cubicBezTo>
                    <a:pt x="87" y="238"/>
                    <a:pt x="80" y="264"/>
                    <a:pt x="63" y="290"/>
                  </a:cubicBezTo>
                  <a:cubicBezTo>
                    <a:pt x="113" y="283"/>
                    <a:pt x="148" y="278"/>
                    <a:pt x="158" y="278"/>
                  </a:cubicBezTo>
                  <a:cubicBezTo>
                    <a:pt x="209" y="278"/>
                    <a:pt x="439" y="265"/>
                    <a:pt x="439" y="265"/>
                  </a:cubicBezTo>
                  <a:close/>
                </a:path>
              </a:pathLst>
            </a:custGeom>
            <a:solidFill>
              <a:srgbClr val="FEFEFE"/>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8" name="Freeform 17"/>
            <p:cNvSpPr>
              <a:spLocks/>
            </p:cNvSpPr>
            <p:nvPr/>
          </p:nvSpPr>
          <p:spPr bwMode="auto">
            <a:xfrm>
              <a:off x="1487" y="824"/>
              <a:ext cx="551" cy="686"/>
            </a:xfrm>
            <a:custGeom>
              <a:avLst/>
              <a:gdLst>
                <a:gd name="T0" fmla="*/ 392 w 1457"/>
                <a:gd name="T1" fmla="*/ 1716 h 1819"/>
                <a:gd name="T2" fmla="*/ 531 w 1457"/>
                <a:gd name="T3" fmla="*/ 1729 h 1819"/>
                <a:gd name="T4" fmla="*/ 697 w 1457"/>
                <a:gd name="T5" fmla="*/ 1742 h 1819"/>
                <a:gd name="T6" fmla="*/ 786 w 1457"/>
                <a:gd name="T7" fmla="*/ 1729 h 1819"/>
                <a:gd name="T8" fmla="*/ 914 w 1457"/>
                <a:gd name="T9" fmla="*/ 1614 h 1819"/>
                <a:gd name="T10" fmla="*/ 991 w 1457"/>
                <a:gd name="T11" fmla="*/ 1461 h 1819"/>
                <a:gd name="T12" fmla="*/ 1003 w 1457"/>
                <a:gd name="T13" fmla="*/ 1117 h 1819"/>
                <a:gd name="T14" fmla="*/ 1182 w 1457"/>
                <a:gd name="T15" fmla="*/ 888 h 1819"/>
                <a:gd name="T16" fmla="*/ 1334 w 1457"/>
                <a:gd name="T17" fmla="*/ 454 h 1819"/>
                <a:gd name="T18" fmla="*/ 1411 w 1457"/>
                <a:gd name="T19" fmla="*/ 238 h 1819"/>
                <a:gd name="T20" fmla="*/ 1442 w 1457"/>
                <a:gd name="T21" fmla="*/ 24 h 1819"/>
                <a:gd name="T22" fmla="*/ 1442 w 1457"/>
                <a:gd name="T23" fmla="*/ 26 h 1819"/>
                <a:gd name="T24" fmla="*/ 1264 w 1457"/>
                <a:gd name="T25" fmla="*/ 0 h 1819"/>
                <a:gd name="T26" fmla="*/ 1175 w 1457"/>
                <a:gd name="T27" fmla="*/ 26 h 1819"/>
                <a:gd name="T28" fmla="*/ 1060 w 1457"/>
                <a:gd name="T29" fmla="*/ 51 h 1819"/>
                <a:gd name="T30" fmla="*/ 1022 w 1457"/>
                <a:gd name="T31" fmla="*/ 204 h 1819"/>
                <a:gd name="T32" fmla="*/ 959 w 1457"/>
                <a:gd name="T33" fmla="*/ 407 h 1819"/>
                <a:gd name="T34" fmla="*/ 666 w 1457"/>
                <a:gd name="T35" fmla="*/ 305 h 1819"/>
                <a:gd name="T36" fmla="*/ 426 w 1457"/>
                <a:gd name="T37" fmla="*/ 306 h 1819"/>
                <a:gd name="T38" fmla="*/ 404 w 1457"/>
                <a:gd name="T39" fmla="*/ 518 h 1819"/>
                <a:gd name="T40" fmla="*/ 608 w 1457"/>
                <a:gd name="T41" fmla="*/ 518 h 1819"/>
                <a:gd name="T42" fmla="*/ 583 w 1457"/>
                <a:gd name="T43" fmla="*/ 684 h 1819"/>
                <a:gd name="T44" fmla="*/ 621 w 1457"/>
                <a:gd name="T45" fmla="*/ 850 h 1819"/>
                <a:gd name="T46" fmla="*/ 672 w 1457"/>
                <a:gd name="T47" fmla="*/ 1066 h 1819"/>
                <a:gd name="T48" fmla="*/ 608 w 1457"/>
                <a:gd name="T49" fmla="*/ 1308 h 1819"/>
                <a:gd name="T50" fmla="*/ 455 w 1457"/>
                <a:gd name="T51" fmla="*/ 1283 h 1819"/>
                <a:gd name="T52" fmla="*/ 341 w 1457"/>
                <a:gd name="T53" fmla="*/ 1155 h 1819"/>
                <a:gd name="T54" fmla="*/ 252 w 1457"/>
                <a:gd name="T55" fmla="*/ 1270 h 1819"/>
                <a:gd name="T56" fmla="*/ 124 w 1457"/>
                <a:gd name="T57" fmla="*/ 1359 h 1819"/>
                <a:gd name="T58" fmla="*/ 98 w 1457"/>
                <a:gd name="T59" fmla="*/ 1525 h 1819"/>
                <a:gd name="T60" fmla="*/ 0 w 1457"/>
                <a:gd name="T61" fmla="*/ 1584 h 1819"/>
                <a:gd name="T62" fmla="*/ 22 w 1457"/>
                <a:gd name="T63" fmla="*/ 1601 h 1819"/>
                <a:gd name="T64" fmla="*/ 199 w 1457"/>
                <a:gd name="T65" fmla="*/ 1819 h 1819"/>
                <a:gd name="T66" fmla="*/ 392 w 1457"/>
                <a:gd name="T67" fmla="*/ 1716 h 1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57" h="1819">
                  <a:moveTo>
                    <a:pt x="392" y="1716"/>
                  </a:moveTo>
                  <a:cubicBezTo>
                    <a:pt x="430" y="1729"/>
                    <a:pt x="455" y="1792"/>
                    <a:pt x="531" y="1729"/>
                  </a:cubicBezTo>
                  <a:cubicBezTo>
                    <a:pt x="608" y="1665"/>
                    <a:pt x="697" y="1678"/>
                    <a:pt x="697" y="1742"/>
                  </a:cubicBezTo>
                  <a:cubicBezTo>
                    <a:pt x="697" y="1805"/>
                    <a:pt x="723" y="1792"/>
                    <a:pt x="786" y="1729"/>
                  </a:cubicBezTo>
                  <a:cubicBezTo>
                    <a:pt x="850" y="1665"/>
                    <a:pt x="914" y="1742"/>
                    <a:pt x="914" y="1614"/>
                  </a:cubicBezTo>
                  <a:cubicBezTo>
                    <a:pt x="914" y="1487"/>
                    <a:pt x="991" y="1602"/>
                    <a:pt x="991" y="1461"/>
                  </a:cubicBezTo>
                  <a:cubicBezTo>
                    <a:pt x="991" y="1321"/>
                    <a:pt x="1003" y="1181"/>
                    <a:pt x="1003" y="1117"/>
                  </a:cubicBezTo>
                  <a:cubicBezTo>
                    <a:pt x="1003" y="1053"/>
                    <a:pt x="1182" y="990"/>
                    <a:pt x="1182" y="888"/>
                  </a:cubicBezTo>
                  <a:cubicBezTo>
                    <a:pt x="1182" y="786"/>
                    <a:pt x="1334" y="582"/>
                    <a:pt x="1334" y="454"/>
                  </a:cubicBezTo>
                  <a:cubicBezTo>
                    <a:pt x="1334" y="327"/>
                    <a:pt x="1373" y="301"/>
                    <a:pt x="1411" y="238"/>
                  </a:cubicBezTo>
                  <a:cubicBezTo>
                    <a:pt x="1438" y="194"/>
                    <a:pt x="1457" y="107"/>
                    <a:pt x="1442" y="24"/>
                  </a:cubicBezTo>
                  <a:lnTo>
                    <a:pt x="1442" y="26"/>
                  </a:lnTo>
                  <a:lnTo>
                    <a:pt x="1264" y="0"/>
                  </a:lnTo>
                  <a:lnTo>
                    <a:pt x="1175" y="26"/>
                  </a:lnTo>
                  <a:lnTo>
                    <a:pt x="1060" y="51"/>
                  </a:lnTo>
                  <a:cubicBezTo>
                    <a:pt x="1060" y="51"/>
                    <a:pt x="1073" y="140"/>
                    <a:pt x="1022" y="204"/>
                  </a:cubicBezTo>
                  <a:cubicBezTo>
                    <a:pt x="972" y="267"/>
                    <a:pt x="959" y="407"/>
                    <a:pt x="959" y="407"/>
                  </a:cubicBezTo>
                  <a:cubicBezTo>
                    <a:pt x="959" y="407"/>
                    <a:pt x="730" y="293"/>
                    <a:pt x="666" y="305"/>
                  </a:cubicBezTo>
                  <a:cubicBezTo>
                    <a:pt x="639" y="311"/>
                    <a:pt x="536" y="309"/>
                    <a:pt x="426" y="306"/>
                  </a:cubicBezTo>
                  <a:cubicBezTo>
                    <a:pt x="416" y="391"/>
                    <a:pt x="404" y="490"/>
                    <a:pt x="404" y="518"/>
                  </a:cubicBezTo>
                  <a:cubicBezTo>
                    <a:pt x="404" y="569"/>
                    <a:pt x="545" y="467"/>
                    <a:pt x="608" y="518"/>
                  </a:cubicBezTo>
                  <a:cubicBezTo>
                    <a:pt x="672" y="569"/>
                    <a:pt x="659" y="645"/>
                    <a:pt x="583" y="684"/>
                  </a:cubicBezTo>
                  <a:cubicBezTo>
                    <a:pt x="506" y="722"/>
                    <a:pt x="557" y="811"/>
                    <a:pt x="621" y="850"/>
                  </a:cubicBezTo>
                  <a:cubicBezTo>
                    <a:pt x="685" y="888"/>
                    <a:pt x="672" y="964"/>
                    <a:pt x="672" y="1066"/>
                  </a:cubicBezTo>
                  <a:cubicBezTo>
                    <a:pt x="672" y="1168"/>
                    <a:pt x="672" y="1295"/>
                    <a:pt x="608" y="1308"/>
                  </a:cubicBezTo>
                  <a:cubicBezTo>
                    <a:pt x="545" y="1321"/>
                    <a:pt x="506" y="1270"/>
                    <a:pt x="455" y="1283"/>
                  </a:cubicBezTo>
                  <a:cubicBezTo>
                    <a:pt x="404" y="1295"/>
                    <a:pt x="392" y="1155"/>
                    <a:pt x="341" y="1155"/>
                  </a:cubicBezTo>
                  <a:cubicBezTo>
                    <a:pt x="289" y="1155"/>
                    <a:pt x="315" y="1270"/>
                    <a:pt x="252" y="1270"/>
                  </a:cubicBezTo>
                  <a:cubicBezTo>
                    <a:pt x="188" y="1270"/>
                    <a:pt x="86" y="1257"/>
                    <a:pt x="124" y="1359"/>
                  </a:cubicBezTo>
                  <a:cubicBezTo>
                    <a:pt x="162" y="1461"/>
                    <a:pt x="200" y="1525"/>
                    <a:pt x="98" y="1525"/>
                  </a:cubicBezTo>
                  <a:cubicBezTo>
                    <a:pt x="50" y="1525"/>
                    <a:pt x="20" y="1554"/>
                    <a:pt x="0" y="1584"/>
                  </a:cubicBezTo>
                  <a:cubicBezTo>
                    <a:pt x="7" y="1589"/>
                    <a:pt x="14" y="1595"/>
                    <a:pt x="22" y="1601"/>
                  </a:cubicBezTo>
                  <a:cubicBezTo>
                    <a:pt x="107" y="1667"/>
                    <a:pt x="161" y="1742"/>
                    <a:pt x="199" y="1819"/>
                  </a:cubicBezTo>
                  <a:cubicBezTo>
                    <a:pt x="283" y="1760"/>
                    <a:pt x="370" y="1709"/>
                    <a:pt x="392" y="1716"/>
                  </a:cubicBezTo>
                  <a:close/>
                </a:path>
              </a:pathLst>
            </a:custGeom>
            <a:solidFill>
              <a:srgbClr val="FEFEFE"/>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29" name="Freeform 18"/>
            <p:cNvSpPr>
              <a:spLocks/>
            </p:cNvSpPr>
            <p:nvPr/>
          </p:nvSpPr>
          <p:spPr bwMode="auto">
            <a:xfrm>
              <a:off x="3204" y="724"/>
              <a:ext cx="627" cy="761"/>
            </a:xfrm>
            <a:custGeom>
              <a:avLst/>
              <a:gdLst>
                <a:gd name="T0" fmla="*/ 1465 w 1658"/>
                <a:gd name="T1" fmla="*/ 464 h 2018"/>
                <a:gd name="T2" fmla="*/ 1560 w 1658"/>
                <a:gd name="T3" fmla="*/ 316 h 2018"/>
                <a:gd name="T4" fmla="*/ 1658 w 1658"/>
                <a:gd name="T5" fmla="*/ 172 h 2018"/>
                <a:gd name="T6" fmla="*/ 1555 w 1658"/>
                <a:gd name="T7" fmla="*/ 201 h 2018"/>
                <a:gd name="T8" fmla="*/ 1455 w 1658"/>
                <a:gd name="T9" fmla="*/ 160 h 2018"/>
                <a:gd name="T10" fmla="*/ 1277 w 1658"/>
                <a:gd name="T11" fmla="*/ 196 h 2018"/>
                <a:gd name="T12" fmla="*/ 1139 w 1658"/>
                <a:gd name="T13" fmla="*/ 306 h 2018"/>
                <a:gd name="T14" fmla="*/ 902 w 1658"/>
                <a:gd name="T15" fmla="*/ 265 h 2018"/>
                <a:gd name="T16" fmla="*/ 664 w 1658"/>
                <a:gd name="T17" fmla="*/ 128 h 2018"/>
                <a:gd name="T18" fmla="*/ 454 w 1658"/>
                <a:gd name="T19" fmla="*/ 87 h 2018"/>
                <a:gd name="T20" fmla="*/ 335 w 1658"/>
                <a:gd name="T21" fmla="*/ 27 h 2018"/>
                <a:gd name="T22" fmla="*/ 211 w 1658"/>
                <a:gd name="T23" fmla="*/ 14 h 2018"/>
                <a:gd name="T24" fmla="*/ 47 w 1658"/>
                <a:gd name="T25" fmla="*/ 123 h 2018"/>
                <a:gd name="T26" fmla="*/ 21 w 1658"/>
                <a:gd name="T27" fmla="*/ 157 h 2018"/>
                <a:gd name="T28" fmla="*/ 114 w 1658"/>
                <a:gd name="T29" fmla="*/ 242 h 2018"/>
                <a:gd name="T30" fmla="*/ 136 w 1658"/>
                <a:gd name="T31" fmla="*/ 390 h 2018"/>
                <a:gd name="T32" fmla="*/ 220 w 1658"/>
                <a:gd name="T33" fmla="*/ 464 h 2018"/>
                <a:gd name="T34" fmla="*/ 209 w 1658"/>
                <a:gd name="T35" fmla="*/ 632 h 2018"/>
                <a:gd name="T36" fmla="*/ 72 w 1658"/>
                <a:gd name="T37" fmla="*/ 875 h 2018"/>
                <a:gd name="T38" fmla="*/ 11 w 1658"/>
                <a:gd name="T39" fmla="*/ 1003 h 2018"/>
                <a:gd name="T40" fmla="*/ 147 w 1658"/>
                <a:gd name="T41" fmla="*/ 1079 h 2018"/>
                <a:gd name="T42" fmla="*/ 1 w 1658"/>
                <a:gd name="T43" fmla="*/ 1211 h 2018"/>
                <a:gd name="T44" fmla="*/ 0 w 1658"/>
                <a:gd name="T45" fmla="*/ 1232 h 2018"/>
                <a:gd name="T46" fmla="*/ 779 w 1658"/>
                <a:gd name="T47" fmla="*/ 1646 h 2018"/>
                <a:gd name="T48" fmla="*/ 769 w 1658"/>
                <a:gd name="T49" fmla="*/ 1772 h 2018"/>
                <a:gd name="T50" fmla="*/ 1115 w 1658"/>
                <a:gd name="T51" fmla="*/ 2018 h 2018"/>
                <a:gd name="T52" fmla="*/ 1316 w 1658"/>
                <a:gd name="T53" fmla="*/ 1569 h 2018"/>
                <a:gd name="T54" fmla="*/ 1447 w 1658"/>
                <a:gd name="T55" fmla="*/ 1463 h 2018"/>
                <a:gd name="T56" fmla="*/ 1560 w 1658"/>
                <a:gd name="T57" fmla="*/ 1390 h 2018"/>
                <a:gd name="T58" fmla="*/ 1578 w 1658"/>
                <a:gd name="T59" fmla="*/ 1364 h 2018"/>
                <a:gd name="T60" fmla="*/ 1475 w 1658"/>
                <a:gd name="T61" fmla="*/ 1202 h 2018"/>
                <a:gd name="T62" fmla="*/ 1465 w 1658"/>
                <a:gd name="T63" fmla="*/ 464 h 2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8" h="2018">
                  <a:moveTo>
                    <a:pt x="1465" y="464"/>
                  </a:moveTo>
                  <a:lnTo>
                    <a:pt x="1560" y="316"/>
                  </a:lnTo>
                  <a:lnTo>
                    <a:pt x="1658" y="172"/>
                  </a:lnTo>
                  <a:cubicBezTo>
                    <a:pt x="1612" y="182"/>
                    <a:pt x="1570" y="193"/>
                    <a:pt x="1555" y="201"/>
                  </a:cubicBezTo>
                  <a:cubicBezTo>
                    <a:pt x="1519" y="219"/>
                    <a:pt x="1469" y="192"/>
                    <a:pt x="1455" y="160"/>
                  </a:cubicBezTo>
                  <a:cubicBezTo>
                    <a:pt x="1441" y="128"/>
                    <a:pt x="1350" y="155"/>
                    <a:pt x="1277" y="196"/>
                  </a:cubicBezTo>
                  <a:cubicBezTo>
                    <a:pt x="1203" y="238"/>
                    <a:pt x="1167" y="324"/>
                    <a:pt x="1139" y="306"/>
                  </a:cubicBezTo>
                  <a:cubicBezTo>
                    <a:pt x="1112" y="288"/>
                    <a:pt x="948" y="265"/>
                    <a:pt x="902" y="265"/>
                  </a:cubicBezTo>
                  <a:cubicBezTo>
                    <a:pt x="856" y="265"/>
                    <a:pt x="709" y="169"/>
                    <a:pt x="664" y="128"/>
                  </a:cubicBezTo>
                  <a:cubicBezTo>
                    <a:pt x="618" y="87"/>
                    <a:pt x="486" y="105"/>
                    <a:pt x="454" y="87"/>
                  </a:cubicBezTo>
                  <a:cubicBezTo>
                    <a:pt x="422" y="68"/>
                    <a:pt x="358" y="55"/>
                    <a:pt x="335" y="27"/>
                  </a:cubicBezTo>
                  <a:cubicBezTo>
                    <a:pt x="312" y="0"/>
                    <a:pt x="257" y="4"/>
                    <a:pt x="211" y="14"/>
                  </a:cubicBezTo>
                  <a:cubicBezTo>
                    <a:pt x="166" y="23"/>
                    <a:pt x="56" y="87"/>
                    <a:pt x="47" y="123"/>
                  </a:cubicBezTo>
                  <a:cubicBezTo>
                    <a:pt x="44" y="135"/>
                    <a:pt x="33" y="146"/>
                    <a:pt x="21" y="157"/>
                  </a:cubicBezTo>
                  <a:lnTo>
                    <a:pt x="114" y="242"/>
                  </a:lnTo>
                  <a:lnTo>
                    <a:pt x="136" y="390"/>
                  </a:lnTo>
                  <a:lnTo>
                    <a:pt x="220" y="464"/>
                  </a:lnTo>
                  <a:cubicBezTo>
                    <a:pt x="220" y="464"/>
                    <a:pt x="220" y="548"/>
                    <a:pt x="209" y="632"/>
                  </a:cubicBezTo>
                  <a:cubicBezTo>
                    <a:pt x="199" y="717"/>
                    <a:pt x="125" y="823"/>
                    <a:pt x="72" y="875"/>
                  </a:cubicBezTo>
                  <a:cubicBezTo>
                    <a:pt x="57" y="891"/>
                    <a:pt x="34" y="941"/>
                    <a:pt x="11" y="1003"/>
                  </a:cubicBezTo>
                  <a:cubicBezTo>
                    <a:pt x="92" y="1024"/>
                    <a:pt x="152" y="1054"/>
                    <a:pt x="147" y="1079"/>
                  </a:cubicBezTo>
                  <a:cubicBezTo>
                    <a:pt x="138" y="1129"/>
                    <a:pt x="1" y="1106"/>
                    <a:pt x="1" y="1211"/>
                  </a:cubicBezTo>
                  <a:cubicBezTo>
                    <a:pt x="1" y="1218"/>
                    <a:pt x="0" y="1225"/>
                    <a:pt x="0" y="1232"/>
                  </a:cubicBezTo>
                  <a:lnTo>
                    <a:pt x="779" y="1646"/>
                  </a:lnTo>
                  <a:lnTo>
                    <a:pt x="769" y="1772"/>
                  </a:lnTo>
                  <a:cubicBezTo>
                    <a:pt x="769" y="1772"/>
                    <a:pt x="944" y="1900"/>
                    <a:pt x="1115" y="2018"/>
                  </a:cubicBezTo>
                  <a:cubicBezTo>
                    <a:pt x="1190" y="1825"/>
                    <a:pt x="1290" y="1610"/>
                    <a:pt x="1316" y="1569"/>
                  </a:cubicBezTo>
                  <a:cubicBezTo>
                    <a:pt x="1362" y="1499"/>
                    <a:pt x="1408" y="1511"/>
                    <a:pt x="1447" y="1463"/>
                  </a:cubicBezTo>
                  <a:cubicBezTo>
                    <a:pt x="1487" y="1414"/>
                    <a:pt x="1499" y="1487"/>
                    <a:pt x="1560" y="1390"/>
                  </a:cubicBezTo>
                  <a:cubicBezTo>
                    <a:pt x="1565" y="1382"/>
                    <a:pt x="1571" y="1373"/>
                    <a:pt x="1578" y="1364"/>
                  </a:cubicBezTo>
                  <a:lnTo>
                    <a:pt x="1475" y="1202"/>
                  </a:lnTo>
                  <a:lnTo>
                    <a:pt x="1465" y="464"/>
                  </a:lnTo>
                  <a:close/>
                </a:path>
              </a:pathLst>
            </a:custGeom>
            <a:solidFill>
              <a:srgbClr val="FEFEFE"/>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30" name="Freeform 19"/>
            <p:cNvSpPr>
              <a:spLocks/>
            </p:cNvSpPr>
            <p:nvPr/>
          </p:nvSpPr>
          <p:spPr bwMode="auto">
            <a:xfrm>
              <a:off x="2861" y="784"/>
              <a:ext cx="426" cy="439"/>
            </a:xfrm>
            <a:custGeom>
              <a:avLst/>
              <a:gdLst>
                <a:gd name="T0" fmla="*/ 1042 w 1126"/>
                <a:gd name="T1" fmla="*/ 233 h 1164"/>
                <a:gd name="T2" fmla="*/ 1020 w 1126"/>
                <a:gd name="T3" fmla="*/ 85 h 1164"/>
                <a:gd name="T4" fmla="*/ 927 w 1126"/>
                <a:gd name="T5" fmla="*/ 0 h 1164"/>
                <a:gd name="T6" fmla="*/ 857 w 1126"/>
                <a:gd name="T7" fmla="*/ 67 h 1164"/>
                <a:gd name="T8" fmla="*/ 729 w 1126"/>
                <a:gd name="T9" fmla="*/ 76 h 1164"/>
                <a:gd name="T10" fmla="*/ 578 w 1126"/>
                <a:gd name="T11" fmla="*/ 126 h 1164"/>
                <a:gd name="T12" fmla="*/ 450 w 1126"/>
                <a:gd name="T13" fmla="*/ 81 h 1164"/>
                <a:gd name="T14" fmla="*/ 295 w 1126"/>
                <a:gd name="T15" fmla="*/ 126 h 1164"/>
                <a:gd name="T16" fmla="*/ 276 w 1126"/>
                <a:gd name="T17" fmla="*/ 305 h 1164"/>
                <a:gd name="T18" fmla="*/ 345 w 1126"/>
                <a:gd name="T19" fmla="*/ 405 h 1164"/>
                <a:gd name="T20" fmla="*/ 285 w 1126"/>
                <a:gd name="T21" fmla="*/ 510 h 1164"/>
                <a:gd name="T22" fmla="*/ 199 w 1126"/>
                <a:gd name="T23" fmla="*/ 570 h 1164"/>
                <a:gd name="T24" fmla="*/ 121 w 1126"/>
                <a:gd name="T25" fmla="*/ 684 h 1164"/>
                <a:gd name="T26" fmla="*/ 71 w 1126"/>
                <a:gd name="T27" fmla="*/ 830 h 1164"/>
                <a:gd name="T28" fmla="*/ 34 w 1126"/>
                <a:gd name="T29" fmla="*/ 1009 h 1164"/>
                <a:gd name="T30" fmla="*/ 0 w 1126"/>
                <a:gd name="T31" fmla="*/ 1158 h 1164"/>
                <a:gd name="T32" fmla="*/ 103 w 1126"/>
                <a:gd name="T33" fmla="*/ 1140 h 1164"/>
                <a:gd name="T34" fmla="*/ 313 w 1126"/>
                <a:gd name="T35" fmla="*/ 1077 h 1164"/>
                <a:gd name="T36" fmla="*/ 486 w 1126"/>
                <a:gd name="T37" fmla="*/ 1063 h 1164"/>
                <a:gd name="T38" fmla="*/ 642 w 1126"/>
                <a:gd name="T39" fmla="*/ 839 h 1164"/>
                <a:gd name="T40" fmla="*/ 917 w 1126"/>
                <a:gd name="T41" fmla="*/ 846 h 1164"/>
                <a:gd name="T42" fmla="*/ 978 w 1126"/>
                <a:gd name="T43" fmla="*/ 718 h 1164"/>
                <a:gd name="T44" fmla="*/ 1115 w 1126"/>
                <a:gd name="T45" fmla="*/ 475 h 1164"/>
                <a:gd name="T46" fmla="*/ 1126 w 1126"/>
                <a:gd name="T47" fmla="*/ 307 h 1164"/>
                <a:gd name="T48" fmla="*/ 1042 w 1126"/>
                <a:gd name="T49" fmla="*/ 233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26" h="1164">
                  <a:moveTo>
                    <a:pt x="1042" y="233"/>
                  </a:moveTo>
                  <a:lnTo>
                    <a:pt x="1020" y="85"/>
                  </a:lnTo>
                  <a:lnTo>
                    <a:pt x="927" y="0"/>
                  </a:lnTo>
                  <a:cubicBezTo>
                    <a:pt x="899" y="23"/>
                    <a:pt x="860" y="45"/>
                    <a:pt x="857" y="67"/>
                  </a:cubicBezTo>
                  <a:cubicBezTo>
                    <a:pt x="852" y="99"/>
                    <a:pt x="765" y="94"/>
                    <a:pt x="729" y="76"/>
                  </a:cubicBezTo>
                  <a:cubicBezTo>
                    <a:pt x="692" y="58"/>
                    <a:pt x="596" y="99"/>
                    <a:pt x="578" y="126"/>
                  </a:cubicBezTo>
                  <a:cubicBezTo>
                    <a:pt x="560" y="154"/>
                    <a:pt x="495" y="76"/>
                    <a:pt x="450" y="81"/>
                  </a:cubicBezTo>
                  <a:cubicBezTo>
                    <a:pt x="404" y="85"/>
                    <a:pt x="295" y="126"/>
                    <a:pt x="295" y="126"/>
                  </a:cubicBezTo>
                  <a:cubicBezTo>
                    <a:pt x="295" y="126"/>
                    <a:pt x="276" y="254"/>
                    <a:pt x="276" y="305"/>
                  </a:cubicBezTo>
                  <a:cubicBezTo>
                    <a:pt x="276" y="355"/>
                    <a:pt x="345" y="364"/>
                    <a:pt x="345" y="405"/>
                  </a:cubicBezTo>
                  <a:cubicBezTo>
                    <a:pt x="345" y="446"/>
                    <a:pt x="290" y="483"/>
                    <a:pt x="285" y="510"/>
                  </a:cubicBezTo>
                  <a:cubicBezTo>
                    <a:pt x="281" y="538"/>
                    <a:pt x="244" y="556"/>
                    <a:pt x="199" y="570"/>
                  </a:cubicBezTo>
                  <a:cubicBezTo>
                    <a:pt x="153" y="583"/>
                    <a:pt x="157" y="657"/>
                    <a:pt x="121" y="684"/>
                  </a:cubicBezTo>
                  <a:cubicBezTo>
                    <a:pt x="84" y="711"/>
                    <a:pt x="93" y="780"/>
                    <a:pt x="71" y="830"/>
                  </a:cubicBezTo>
                  <a:cubicBezTo>
                    <a:pt x="47" y="881"/>
                    <a:pt x="34" y="949"/>
                    <a:pt x="34" y="1009"/>
                  </a:cubicBezTo>
                  <a:cubicBezTo>
                    <a:pt x="34" y="1056"/>
                    <a:pt x="28" y="1124"/>
                    <a:pt x="0" y="1158"/>
                  </a:cubicBezTo>
                  <a:cubicBezTo>
                    <a:pt x="58" y="1164"/>
                    <a:pt x="73" y="1155"/>
                    <a:pt x="103" y="1140"/>
                  </a:cubicBezTo>
                  <a:cubicBezTo>
                    <a:pt x="145" y="1119"/>
                    <a:pt x="313" y="1077"/>
                    <a:pt x="313" y="1077"/>
                  </a:cubicBezTo>
                  <a:lnTo>
                    <a:pt x="486" y="1063"/>
                  </a:lnTo>
                  <a:cubicBezTo>
                    <a:pt x="523" y="955"/>
                    <a:pt x="580" y="858"/>
                    <a:pt x="642" y="839"/>
                  </a:cubicBezTo>
                  <a:cubicBezTo>
                    <a:pt x="722" y="816"/>
                    <a:pt x="831" y="825"/>
                    <a:pt x="917" y="846"/>
                  </a:cubicBezTo>
                  <a:cubicBezTo>
                    <a:pt x="940" y="784"/>
                    <a:pt x="963" y="734"/>
                    <a:pt x="978" y="718"/>
                  </a:cubicBezTo>
                  <a:cubicBezTo>
                    <a:pt x="1031" y="666"/>
                    <a:pt x="1105" y="560"/>
                    <a:pt x="1115" y="475"/>
                  </a:cubicBezTo>
                  <a:cubicBezTo>
                    <a:pt x="1126" y="391"/>
                    <a:pt x="1126" y="307"/>
                    <a:pt x="1126" y="307"/>
                  </a:cubicBezTo>
                  <a:lnTo>
                    <a:pt x="1042" y="233"/>
                  </a:lnTo>
                  <a:close/>
                </a:path>
              </a:pathLst>
            </a:custGeom>
            <a:solidFill>
              <a:srgbClr val="FEFEFE"/>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35" name="Freeform 20"/>
            <p:cNvSpPr>
              <a:spLocks/>
            </p:cNvSpPr>
            <p:nvPr/>
          </p:nvSpPr>
          <p:spPr bwMode="auto">
            <a:xfrm>
              <a:off x="1563" y="675"/>
              <a:ext cx="1429" cy="1497"/>
            </a:xfrm>
            <a:custGeom>
              <a:avLst/>
              <a:gdLst>
                <a:gd name="T0" fmla="*/ 3367 w 3779"/>
                <a:gd name="T1" fmla="*/ 1858 h 3970"/>
                <a:gd name="T2" fmla="*/ 3376 w 3779"/>
                <a:gd name="T3" fmla="*/ 1721 h 3970"/>
                <a:gd name="T4" fmla="*/ 3322 w 3779"/>
                <a:gd name="T5" fmla="*/ 1657 h 3970"/>
                <a:gd name="T6" fmla="*/ 3409 w 3779"/>
                <a:gd name="T7" fmla="*/ 1465 h 3970"/>
                <a:gd name="T8" fmla="*/ 3468 w 3779"/>
                <a:gd name="T9" fmla="*/ 1296 h 3970"/>
                <a:gd name="T10" fmla="*/ 3555 w 3779"/>
                <a:gd name="T11" fmla="*/ 971 h 3970"/>
                <a:gd name="T12" fmla="*/ 3719 w 3779"/>
                <a:gd name="T13" fmla="*/ 797 h 3970"/>
                <a:gd name="T14" fmla="*/ 3710 w 3779"/>
                <a:gd name="T15" fmla="*/ 592 h 3970"/>
                <a:gd name="T16" fmla="*/ 3731 w 3779"/>
                <a:gd name="T17" fmla="*/ 412 h 3970"/>
                <a:gd name="T18" fmla="*/ 3392 w 3779"/>
                <a:gd name="T19" fmla="*/ 237 h 3970"/>
                <a:gd name="T20" fmla="*/ 3149 w 3779"/>
                <a:gd name="T21" fmla="*/ 224 h 3970"/>
                <a:gd name="T22" fmla="*/ 3007 w 3779"/>
                <a:gd name="T23" fmla="*/ 68 h 3970"/>
                <a:gd name="T24" fmla="*/ 2857 w 3779"/>
                <a:gd name="T25" fmla="*/ 102 h 3970"/>
                <a:gd name="T26" fmla="*/ 2463 w 3779"/>
                <a:gd name="T27" fmla="*/ 102 h 3970"/>
                <a:gd name="T28" fmla="*/ 2082 w 3779"/>
                <a:gd name="T29" fmla="*/ 165 h 3970"/>
                <a:gd name="T30" fmla="*/ 1624 w 3779"/>
                <a:gd name="T31" fmla="*/ 229 h 3970"/>
                <a:gd name="T32" fmla="*/ 1243 w 3779"/>
                <a:gd name="T33" fmla="*/ 280 h 3970"/>
                <a:gd name="T34" fmla="*/ 1212 w 3779"/>
                <a:gd name="T35" fmla="*/ 632 h 3970"/>
                <a:gd name="T36" fmla="*/ 983 w 3779"/>
                <a:gd name="T37" fmla="*/ 1282 h 3970"/>
                <a:gd name="T38" fmla="*/ 792 w 3779"/>
                <a:gd name="T39" fmla="*/ 1855 h 3970"/>
                <a:gd name="T40" fmla="*/ 587 w 3779"/>
                <a:gd name="T41" fmla="*/ 2123 h 3970"/>
                <a:gd name="T42" fmla="*/ 332 w 3779"/>
                <a:gd name="T43" fmla="*/ 2123 h 3970"/>
                <a:gd name="T44" fmla="*/ 0 w 3779"/>
                <a:gd name="T45" fmla="*/ 2213 h 3970"/>
                <a:gd name="T46" fmla="*/ 78 w 3779"/>
                <a:gd name="T47" fmla="*/ 2461 h 3970"/>
                <a:gd name="T48" fmla="*/ 862 w 3779"/>
                <a:gd name="T49" fmla="*/ 2397 h 3970"/>
                <a:gd name="T50" fmla="*/ 981 w 3779"/>
                <a:gd name="T51" fmla="*/ 2727 h 3970"/>
                <a:gd name="T52" fmla="*/ 1392 w 3779"/>
                <a:gd name="T53" fmla="*/ 2818 h 3970"/>
                <a:gd name="T54" fmla="*/ 1639 w 3779"/>
                <a:gd name="T55" fmla="*/ 2635 h 3970"/>
                <a:gd name="T56" fmla="*/ 1877 w 3779"/>
                <a:gd name="T57" fmla="*/ 2708 h 3970"/>
                <a:gd name="T58" fmla="*/ 1886 w 3779"/>
                <a:gd name="T59" fmla="*/ 3166 h 3970"/>
                <a:gd name="T60" fmla="*/ 1987 w 3779"/>
                <a:gd name="T61" fmla="*/ 3494 h 3970"/>
                <a:gd name="T62" fmla="*/ 2279 w 3779"/>
                <a:gd name="T63" fmla="*/ 3421 h 3970"/>
                <a:gd name="T64" fmla="*/ 2389 w 3779"/>
                <a:gd name="T65" fmla="*/ 3476 h 3970"/>
                <a:gd name="T66" fmla="*/ 2572 w 3779"/>
                <a:gd name="T67" fmla="*/ 3513 h 3970"/>
                <a:gd name="T68" fmla="*/ 2809 w 3779"/>
                <a:gd name="T69" fmla="*/ 3668 h 3970"/>
                <a:gd name="T70" fmla="*/ 2974 w 3779"/>
                <a:gd name="T71" fmla="*/ 3604 h 3970"/>
                <a:gd name="T72" fmla="*/ 3239 w 3779"/>
                <a:gd name="T73" fmla="*/ 3760 h 3970"/>
                <a:gd name="T74" fmla="*/ 3468 w 3779"/>
                <a:gd name="T75" fmla="*/ 3933 h 3970"/>
                <a:gd name="T76" fmla="*/ 3477 w 3779"/>
                <a:gd name="T77" fmla="*/ 3696 h 3970"/>
                <a:gd name="T78" fmla="*/ 3203 w 3779"/>
                <a:gd name="T79" fmla="*/ 3577 h 3970"/>
                <a:gd name="T80" fmla="*/ 3257 w 3779"/>
                <a:gd name="T81" fmla="*/ 3156 h 3970"/>
                <a:gd name="T82" fmla="*/ 3340 w 3779"/>
                <a:gd name="T83" fmla="*/ 2909 h 3970"/>
                <a:gd name="T84" fmla="*/ 3596 w 3779"/>
                <a:gd name="T85" fmla="*/ 2864 h 3970"/>
                <a:gd name="T86" fmla="*/ 3459 w 3779"/>
                <a:gd name="T87" fmla="*/ 2621 h 3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79" h="3970">
                  <a:moveTo>
                    <a:pt x="3459" y="2621"/>
                  </a:moveTo>
                  <a:cubicBezTo>
                    <a:pt x="3358" y="2566"/>
                    <a:pt x="3317" y="1876"/>
                    <a:pt x="3367" y="1858"/>
                  </a:cubicBezTo>
                  <a:cubicBezTo>
                    <a:pt x="3374" y="1856"/>
                    <a:pt x="3380" y="1863"/>
                    <a:pt x="3387" y="1877"/>
                  </a:cubicBezTo>
                  <a:lnTo>
                    <a:pt x="3376" y="1721"/>
                  </a:lnTo>
                  <a:cubicBezTo>
                    <a:pt x="3376" y="1721"/>
                    <a:pt x="3371" y="1720"/>
                    <a:pt x="3363" y="1716"/>
                  </a:cubicBezTo>
                  <a:cubicBezTo>
                    <a:pt x="3347" y="1710"/>
                    <a:pt x="3322" y="1694"/>
                    <a:pt x="3322" y="1657"/>
                  </a:cubicBezTo>
                  <a:cubicBezTo>
                    <a:pt x="3322" y="1602"/>
                    <a:pt x="3367" y="1597"/>
                    <a:pt x="3367" y="1597"/>
                  </a:cubicBezTo>
                  <a:cubicBezTo>
                    <a:pt x="3367" y="1597"/>
                    <a:pt x="3358" y="1483"/>
                    <a:pt x="3409" y="1465"/>
                  </a:cubicBezTo>
                  <a:cubicBezTo>
                    <a:pt x="3419" y="1461"/>
                    <a:pt x="3426" y="1454"/>
                    <a:pt x="3434" y="1445"/>
                  </a:cubicBezTo>
                  <a:cubicBezTo>
                    <a:pt x="3462" y="1411"/>
                    <a:pt x="3468" y="1343"/>
                    <a:pt x="3468" y="1296"/>
                  </a:cubicBezTo>
                  <a:cubicBezTo>
                    <a:pt x="3468" y="1236"/>
                    <a:pt x="3481" y="1168"/>
                    <a:pt x="3505" y="1117"/>
                  </a:cubicBezTo>
                  <a:cubicBezTo>
                    <a:pt x="3527" y="1067"/>
                    <a:pt x="3518" y="998"/>
                    <a:pt x="3555" y="971"/>
                  </a:cubicBezTo>
                  <a:cubicBezTo>
                    <a:pt x="3591" y="944"/>
                    <a:pt x="3587" y="870"/>
                    <a:pt x="3633" y="857"/>
                  </a:cubicBezTo>
                  <a:cubicBezTo>
                    <a:pt x="3678" y="843"/>
                    <a:pt x="3715" y="825"/>
                    <a:pt x="3719" y="797"/>
                  </a:cubicBezTo>
                  <a:cubicBezTo>
                    <a:pt x="3724" y="770"/>
                    <a:pt x="3779" y="733"/>
                    <a:pt x="3779" y="692"/>
                  </a:cubicBezTo>
                  <a:cubicBezTo>
                    <a:pt x="3779" y="651"/>
                    <a:pt x="3710" y="642"/>
                    <a:pt x="3710" y="592"/>
                  </a:cubicBezTo>
                  <a:cubicBezTo>
                    <a:pt x="3710" y="541"/>
                    <a:pt x="3729" y="413"/>
                    <a:pt x="3729" y="413"/>
                  </a:cubicBezTo>
                  <a:lnTo>
                    <a:pt x="3731" y="412"/>
                  </a:lnTo>
                  <a:cubicBezTo>
                    <a:pt x="3633" y="322"/>
                    <a:pt x="3519" y="228"/>
                    <a:pt x="3493" y="211"/>
                  </a:cubicBezTo>
                  <a:cubicBezTo>
                    <a:pt x="3456" y="186"/>
                    <a:pt x="3392" y="237"/>
                    <a:pt x="3392" y="237"/>
                  </a:cubicBezTo>
                  <a:cubicBezTo>
                    <a:pt x="3392" y="237"/>
                    <a:pt x="3328" y="173"/>
                    <a:pt x="3277" y="224"/>
                  </a:cubicBezTo>
                  <a:cubicBezTo>
                    <a:pt x="3226" y="275"/>
                    <a:pt x="3149" y="224"/>
                    <a:pt x="3149" y="224"/>
                  </a:cubicBezTo>
                  <a:cubicBezTo>
                    <a:pt x="3149" y="224"/>
                    <a:pt x="3086" y="186"/>
                    <a:pt x="3060" y="122"/>
                  </a:cubicBezTo>
                  <a:cubicBezTo>
                    <a:pt x="3050" y="96"/>
                    <a:pt x="3031" y="81"/>
                    <a:pt x="3007" y="68"/>
                  </a:cubicBezTo>
                  <a:lnTo>
                    <a:pt x="3010" y="76"/>
                  </a:lnTo>
                  <a:lnTo>
                    <a:pt x="2857" y="102"/>
                  </a:lnTo>
                  <a:cubicBezTo>
                    <a:pt x="2857" y="102"/>
                    <a:pt x="2667" y="0"/>
                    <a:pt x="2628" y="76"/>
                  </a:cubicBezTo>
                  <a:cubicBezTo>
                    <a:pt x="2591" y="153"/>
                    <a:pt x="2552" y="102"/>
                    <a:pt x="2463" y="102"/>
                  </a:cubicBezTo>
                  <a:cubicBezTo>
                    <a:pt x="2374" y="102"/>
                    <a:pt x="2298" y="140"/>
                    <a:pt x="2247" y="165"/>
                  </a:cubicBezTo>
                  <a:cubicBezTo>
                    <a:pt x="2196" y="191"/>
                    <a:pt x="2120" y="140"/>
                    <a:pt x="2082" y="165"/>
                  </a:cubicBezTo>
                  <a:cubicBezTo>
                    <a:pt x="2044" y="191"/>
                    <a:pt x="2018" y="305"/>
                    <a:pt x="2018" y="305"/>
                  </a:cubicBezTo>
                  <a:lnTo>
                    <a:pt x="1624" y="229"/>
                  </a:lnTo>
                  <a:cubicBezTo>
                    <a:pt x="1624" y="229"/>
                    <a:pt x="1548" y="114"/>
                    <a:pt x="1459" y="114"/>
                  </a:cubicBezTo>
                  <a:cubicBezTo>
                    <a:pt x="1370" y="114"/>
                    <a:pt x="1243" y="280"/>
                    <a:pt x="1243" y="280"/>
                  </a:cubicBezTo>
                  <a:lnTo>
                    <a:pt x="1243" y="418"/>
                  </a:lnTo>
                  <a:cubicBezTo>
                    <a:pt x="1258" y="501"/>
                    <a:pt x="1239" y="588"/>
                    <a:pt x="1212" y="632"/>
                  </a:cubicBezTo>
                  <a:cubicBezTo>
                    <a:pt x="1174" y="695"/>
                    <a:pt x="1135" y="721"/>
                    <a:pt x="1135" y="848"/>
                  </a:cubicBezTo>
                  <a:cubicBezTo>
                    <a:pt x="1135" y="976"/>
                    <a:pt x="983" y="1180"/>
                    <a:pt x="983" y="1282"/>
                  </a:cubicBezTo>
                  <a:cubicBezTo>
                    <a:pt x="983" y="1384"/>
                    <a:pt x="804" y="1447"/>
                    <a:pt x="804" y="1511"/>
                  </a:cubicBezTo>
                  <a:cubicBezTo>
                    <a:pt x="804" y="1575"/>
                    <a:pt x="792" y="1715"/>
                    <a:pt x="792" y="1855"/>
                  </a:cubicBezTo>
                  <a:cubicBezTo>
                    <a:pt x="792" y="1996"/>
                    <a:pt x="715" y="1881"/>
                    <a:pt x="715" y="2008"/>
                  </a:cubicBezTo>
                  <a:cubicBezTo>
                    <a:pt x="715" y="2136"/>
                    <a:pt x="651" y="2059"/>
                    <a:pt x="587" y="2123"/>
                  </a:cubicBezTo>
                  <a:cubicBezTo>
                    <a:pt x="524" y="2186"/>
                    <a:pt x="498" y="2199"/>
                    <a:pt x="498" y="2136"/>
                  </a:cubicBezTo>
                  <a:cubicBezTo>
                    <a:pt x="498" y="2072"/>
                    <a:pt x="409" y="2059"/>
                    <a:pt x="332" y="2123"/>
                  </a:cubicBezTo>
                  <a:cubicBezTo>
                    <a:pt x="256" y="2186"/>
                    <a:pt x="231" y="2123"/>
                    <a:pt x="193" y="2110"/>
                  </a:cubicBezTo>
                  <a:cubicBezTo>
                    <a:pt x="171" y="2103"/>
                    <a:pt x="84" y="2154"/>
                    <a:pt x="0" y="2213"/>
                  </a:cubicBezTo>
                  <a:cubicBezTo>
                    <a:pt x="38" y="2291"/>
                    <a:pt x="57" y="2370"/>
                    <a:pt x="73" y="2440"/>
                  </a:cubicBezTo>
                  <a:cubicBezTo>
                    <a:pt x="74" y="2447"/>
                    <a:pt x="76" y="2454"/>
                    <a:pt x="78" y="2461"/>
                  </a:cubicBezTo>
                  <a:cubicBezTo>
                    <a:pt x="123" y="2429"/>
                    <a:pt x="169" y="2401"/>
                    <a:pt x="195" y="2397"/>
                  </a:cubicBezTo>
                  <a:cubicBezTo>
                    <a:pt x="259" y="2388"/>
                    <a:pt x="862" y="2397"/>
                    <a:pt x="862" y="2397"/>
                  </a:cubicBezTo>
                  <a:cubicBezTo>
                    <a:pt x="862" y="2397"/>
                    <a:pt x="917" y="2489"/>
                    <a:pt x="899" y="2571"/>
                  </a:cubicBezTo>
                  <a:cubicBezTo>
                    <a:pt x="880" y="2653"/>
                    <a:pt x="935" y="2617"/>
                    <a:pt x="981" y="2727"/>
                  </a:cubicBezTo>
                  <a:cubicBezTo>
                    <a:pt x="1026" y="2836"/>
                    <a:pt x="1063" y="2882"/>
                    <a:pt x="1155" y="2855"/>
                  </a:cubicBezTo>
                  <a:cubicBezTo>
                    <a:pt x="1246" y="2827"/>
                    <a:pt x="1356" y="2809"/>
                    <a:pt x="1392" y="2818"/>
                  </a:cubicBezTo>
                  <a:cubicBezTo>
                    <a:pt x="1429" y="2827"/>
                    <a:pt x="1420" y="2662"/>
                    <a:pt x="1474" y="2635"/>
                  </a:cubicBezTo>
                  <a:cubicBezTo>
                    <a:pt x="1530" y="2608"/>
                    <a:pt x="1639" y="2635"/>
                    <a:pt x="1639" y="2635"/>
                  </a:cubicBezTo>
                  <a:cubicBezTo>
                    <a:pt x="1639" y="2635"/>
                    <a:pt x="1648" y="2681"/>
                    <a:pt x="1740" y="2681"/>
                  </a:cubicBezTo>
                  <a:cubicBezTo>
                    <a:pt x="1831" y="2681"/>
                    <a:pt x="1877" y="2644"/>
                    <a:pt x="1877" y="2708"/>
                  </a:cubicBezTo>
                  <a:cubicBezTo>
                    <a:pt x="1877" y="2772"/>
                    <a:pt x="1886" y="2845"/>
                    <a:pt x="1913" y="2873"/>
                  </a:cubicBezTo>
                  <a:cubicBezTo>
                    <a:pt x="1941" y="2900"/>
                    <a:pt x="1840" y="3129"/>
                    <a:pt x="1886" y="3166"/>
                  </a:cubicBezTo>
                  <a:cubicBezTo>
                    <a:pt x="1932" y="3202"/>
                    <a:pt x="1996" y="3284"/>
                    <a:pt x="1987" y="3330"/>
                  </a:cubicBezTo>
                  <a:cubicBezTo>
                    <a:pt x="1978" y="3376"/>
                    <a:pt x="1950" y="3485"/>
                    <a:pt x="1987" y="3494"/>
                  </a:cubicBezTo>
                  <a:cubicBezTo>
                    <a:pt x="2023" y="3504"/>
                    <a:pt x="2032" y="3440"/>
                    <a:pt x="2096" y="3440"/>
                  </a:cubicBezTo>
                  <a:cubicBezTo>
                    <a:pt x="2160" y="3440"/>
                    <a:pt x="2215" y="3449"/>
                    <a:pt x="2279" y="3421"/>
                  </a:cubicBezTo>
                  <a:cubicBezTo>
                    <a:pt x="2301" y="3412"/>
                    <a:pt x="2319" y="3416"/>
                    <a:pt x="2335" y="3424"/>
                  </a:cubicBezTo>
                  <a:cubicBezTo>
                    <a:pt x="2368" y="3440"/>
                    <a:pt x="2389" y="3476"/>
                    <a:pt x="2389" y="3476"/>
                  </a:cubicBezTo>
                  <a:cubicBezTo>
                    <a:pt x="2389" y="3476"/>
                    <a:pt x="2407" y="3540"/>
                    <a:pt x="2444" y="3522"/>
                  </a:cubicBezTo>
                  <a:cubicBezTo>
                    <a:pt x="2480" y="3504"/>
                    <a:pt x="2581" y="3476"/>
                    <a:pt x="2572" y="3513"/>
                  </a:cubicBezTo>
                  <a:cubicBezTo>
                    <a:pt x="2563" y="3549"/>
                    <a:pt x="2599" y="3632"/>
                    <a:pt x="2636" y="3613"/>
                  </a:cubicBezTo>
                  <a:cubicBezTo>
                    <a:pt x="2672" y="3595"/>
                    <a:pt x="2764" y="3668"/>
                    <a:pt x="2809" y="3668"/>
                  </a:cubicBezTo>
                  <a:cubicBezTo>
                    <a:pt x="2855" y="3668"/>
                    <a:pt x="2901" y="3668"/>
                    <a:pt x="2901" y="3641"/>
                  </a:cubicBezTo>
                  <a:cubicBezTo>
                    <a:pt x="2901" y="3613"/>
                    <a:pt x="2956" y="3568"/>
                    <a:pt x="2974" y="3604"/>
                  </a:cubicBezTo>
                  <a:cubicBezTo>
                    <a:pt x="2992" y="3641"/>
                    <a:pt x="3038" y="3723"/>
                    <a:pt x="3084" y="3723"/>
                  </a:cubicBezTo>
                  <a:cubicBezTo>
                    <a:pt x="3130" y="3723"/>
                    <a:pt x="3239" y="3723"/>
                    <a:pt x="3239" y="3760"/>
                  </a:cubicBezTo>
                  <a:cubicBezTo>
                    <a:pt x="3239" y="3796"/>
                    <a:pt x="3276" y="3897"/>
                    <a:pt x="3322" y="3933"/>
                  </a:cubicBezTo>
                  <a:cubicBezTo>
                    <a:pt x="3367" y="3970"/>
                    <a:pt x="3468" y="3933"/>
                    <a:pt x="3468" y="3933"/>
                  </a:cubicBezTo>
                  <a:cubicBezTo>
                    <a:pt x="3468" y="3933"/>
                    <a:pt x="3505" y="3906"/>
                    <a:pt x="3505" y="3842"/>
                  </a:cubicBezTo>
                  <a:cubicBezTo>
                    <a:pt x="3505" y="3778"/>
                    <a:pt x="3505" y="3696"/>
                    <a:pt x="3477" y="3696"/>
                  </a:cubicBezTo>
                  <a:cubicBezTo>
                    <a:pt x="3450" y="3696"/>
                    <a:pt x="3404" y="3760"/>
                    <a:pt x="3340" y="3742"/>
                  </a:cubicBezTo>
                  <a:cubicBezTo>
                    <a:pt x="3276" y="3723"/>
                    <a:pt x="3230" y="3595"/>
                    <a:pt x="3203" y="3577"/>
                  </a:cubicBezTo>
                  <a:cubicBezTo>
                    <a:pt x="3175" y="3559"/>
                    <a:pt x="3248" y="3440"/>
                    <a:pt x="3248" y="3385"/>
                  </a:cubicBezTo>
                  <a:cubicBezTo>
                    <a:pt x="3248" y="3330"/>
                    <a:pt x="3294" y="3174"/>
                    <a:pt x="3257" y="3156"/>
                  </a:cubicBezTo>
                  <a:cubicBezTo>
                    <a:pt x="3221" y="3138"/>
                    <a:pt x="3239" y="3083"/>
                    <a:pt x="3285" y="3046"/>
                  </a:cubicBezTo>
                  <a:cubicBezTo>
                    <a:pt x="3331" y="3010"/>
                    <a:pt x="3267" y="2909"/>
                    <a:pt x="3340" y="2909"/>
                  </a:cubicBezTo>
                  <a:cubicBezTo>
                    <a:pt x="3409" y="2909"/>
                    <a:pt x="3549" y="2917"/>
                    <a:pt x="3588" y="2872"/>
                  </a:cubicBezTo>
                  <a:cubicBezTo>
                    <a:pt x="3591" y="2869"/>
                    <a:pt x="3594" y="2867"/>
                    <a:pt x="3596" y="2864"/>
                  </a:cubicBezTo>
                  <a:cubicBezTo>
                    <a:pt x="3601" y="2853"/>
                    <a:pt x="3605" y="2843"/>
                    <a:pt x="3609" y="2832"/>
                  </a:cubicBezTo>
                  <a:cubicBezTo>
                    <a:pt x="3562" y="2755"/>
                    <a:pt x="3515" y="2652"/>
                    <a:pt x="3459" y="2621"/>
                  </a:cubicBezTo>
                  <a:close/>
                </a:path>
              </a:pathLst>
            </a:custGeom>
            <a:solidFill>
              <a:srgbClr val="788AB1"/>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36" name="Freeform 21"/>
            <p:cNvSpPr>
              <a:spLocks/>
            </p:cNvSpPr>
            <p:nvPr/>
          </p:nvSpPr>
          <p:spPr bwMode="auto">
            <a:xfrm>
              <a:off x="2834" y="1300"/>
              <a:ext cx="126" cy="164"/>
            </a:xfrm>
            <a:custGeom>
              <a:avLst/>
              <a:gdLst>
                <a:gd name="T0" fmla="*/ 24 w 332"/>
                <a:gd name="T1" fmla="*/ 220 h 434"/>
                <a:gd name="T2" fmla="*/ 75 w 332"/>
                <a:gd name="T3" fmla="*/ 434 h 434"/>
                <a:gd name="T4" fmla="*/ 163 w 332"/>
                <a:gd name="T5" fmla="*/ 382 h 434"/>
                <a:gd name="T6" fmla="*/ 332 w 332"/>
                <a:gd name="T7" fmla="*/ 140 h 434"/>
                <a:gd name="T8" fmla="*/ 279 w 332"/>
                <a:gd name="T9" fmla="*/ 108 h 434"/>
                <a:gd name="T10" fmla="*/ 270 w 332"/>
                <a:gd name="T11" fmla="*/ 0 h 434"/>
                <a:gd name="T12" fmla="*/ 174 w 332"/>
                <a:gd name="T13" fmla="*/ 2 h 434"/>
                <a:gd name="T14" fmla="*/ 68 w 332"/>
                <a:gd name="T15" fmla="*/ 66 h 434"/>
                <a:gd name="T16" fmla="*/ 0 w 332"/>
                <a:gd name="T17" fmla="*/ 59 h 434"/>
                <a:gd name="T18" fmla="*/ 13 w 332"/>
                <a:gd name="T19" fmla="*/ 64 h 434"/>
                <a:gd name="T20" fmla="*/ 24 w 332"/>
                <a:gd name="T21" fmla="*/ 22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2" h="434">
                  <a:moveTo>
                    <a:pt x="24" y="220"/>
                  </a:moveTo>
                  <a:cubicBezTo>
                    <a:pt x="40" y="256"/>
                    <a:pt x="56" y="340"/>
                    <a:pt x="75" y="434"/>
                  </a:cubicBezTo>
                  <a:cubicBezTo>
                    <a:pt x="116" y="408"/>
                    <a:pt x="149" y="388"/>
                    <a:pt x="163" y="382"/>
                  </a:cubicBezTo>
                  <a:cubicBezTo>
                    <a:pt x="216" y="361"/>
                    <a:pt x="332" y="140"/>
                    <a:pt x="332" y="140"/>
                  </a:cubicBezTo>
                  <a:lnTo>
                    <a:pt x="279" y="108"/>
                  </a:lnTo>
                  <a:cubicBezTo>
                    <a:pt x="279" y="108"/>
                    <a:pt x="285" y="62"/>
                    <a:pt x="270" y="0"/>
                  </a:cubicBezTo>
                  <a:cubicBezTo>
                    <a:pt x="223" y="5"/>
                    <a:pt x="174" y="2"/>
                    <a:pt x="174" y="2"/>
                  </a:cubicBezTo>
                  <a:cubicBezTo>
                    <a:pt x="174" y="2"/>
                    <a:pt x="184" y="87"/>
                    <a:pt x="68" y="66"/>
                  </a:cubicBezTo>
                  <a:cubicBezTo>
                    <a:pt x="49" y="62"/>
                    <a:pt x="26" y="60"/>
                    <a:pt x="0" y="59"/>
                  </a:cubicBezTo>
                  <a:cubicBezTo>
                    <a:pt x="8" y="63"/>
                    <a:pt x="13" y="64"/>
                    <a:pt x="13" y="64"/>
                  </a:cubicBezTo>
                  <a:lnTo>
                    <a:pt x="24" y="220"/>
                  </a:lnTo>
                  <a:close/>
                </a:path>
              </a:pathLst>
            </a:custGeom>
            <a:solidFill>
              <a:srgbClr val="6B8BC7"/>
            </a:solidFill>
            <a:ln w="30163" cap="rnd">
              <a:solidFill>
                <a:srgbClr val="6B8BC7"/>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37" name="Freeform 22"/>
            <p:cNvSpPr>
              <a:spLocks/>
            </p:cNvSpPr>
            <p:nvPr/>
          </p:nvSpPr>
          <p:spPr bwMode="auto">
            <a:xfrm>
              <a:off x="2913" y="1942"/>
              <a:ext cx="832" cy="1332"/>
            </a:xfrm>
            <a:custGeom>
              <a:avLst/>
              <a:gdLst>
                <a:gd name="T0" fmla="*/ 2179 w 2200"/>
                <a:gd name="T1" fmla="*/ 904 h 3532"/>
                <a:gd name="T2" fmla="*/ 2127 w 2200"/>
                <a:gd name="T3" fmla="*/ 501 h 3532"/>
                <a:gd name="T4" fmla="*/ 2109 w 2200"/>
                <a:gd name="T5" fmla="*/ 7 h 3532"/>
                <a:gd name="T6" fmla="*/ 2108 w 2200"/>
                <a:gd name="T7" fmla="*/ 0 h 3532"/>
                <a:gd name="T8" fmla="*/ 1889 w 2200"/>
                <a:gd name="T9" fmla="*/ 117 h 3532"/>
                <a:gd name="T10" fmla="*/ 1743 w 2200"/>
                <a:gd name="T11" fmla="*/ 154 h 3532"/>
                <a:gd name="T12" fmla="*/ 1621 w 2200"/>
                <a:gd name="T13" fmla="*/ 148 h 3532"/>
                <a:gd name="T14" fmla="*/ 1554 w 2200"/>
                <a:gd name="T15" fmla="*/ 227 h 3532"/>
                <a:gd name="T16" fmla="*/ 1432 w 2200"/>
                <a:gd name="T17" fmla="*/ 239 h 3532"/>
                <a:gd name="T18" fmla="*/ 1255 w 2200"/>
                <a:gd name="T19" fmla="*/ 263 h 3532"/>
                <a:gd name="T20" fmla="*/ 1188 w 2200"/>
                <a:gd name="T21" fmla="*/ 203 h 3532"/>
                <a:gd name="T22" fmla="*/ 1066 w 2200"/>
                <a:gd name="T23" fmla="*/ 227 h 3532"/>
                <a:gd name="T24" fmla="*/ 949 w 2200"/>
                <a:gd name="T25" fmla="*/ 215 h 3532"/>
                <a:gd name="T26" fmla="*/ 938 w 2200"/>
                <a:gd name="T27" fmla="*/ 286 h 3532"/>
                <a:gd name="T28" fmla="*/ 1027 w 2200"/>
                <a:gd name="T29" fmla="*/ 722 h 3532"/>
                <a:gd name="T30" fmla="*/ 1151 w 2200"/>
                <a:gd name="T31" fmla="*/ 843 h 3532"/>
                <a:gd name="T32" fmla="*/ 1158 w 2200"/>
                <a:gd name="T33" fmla="*/ 1050 h 3532"/>
                <a:gd name="T34" fmla="*/ 1042 w 2200"/>
                <a:gd name="T35" fmla="*/ 1184 h 3532"/>
                <a:gd name="T36" fmla="*/ 1024 w 2200"/>
                <a:gd name="T37" fmla="*/ 1373 h 3532"/>
                <a:gd name="T38" fmla="*/ 835 w 2200"/>
                <a:gd name="T39" fmla="*/ 1123 h 3532"/>
                <a:gd name="T40" fmla="*/ 878 w 2200"/>
                <a:gd name="T41" fmla="*/ 855 h 3532"/>
                <a:gd name="T42" fmla="*/ 713 w 2200"/>
                <a:gd name="T43" fmla="*/ 831 h 3532"/>
                <a:gd name="T44" fmla="*/ 573 w 2200"/>
                <a:gd name="T45" fmla="*/ 733 h 3532"/>
                <a:gd name="T46" fmla="*/ 0 w 2200"/>
                <a:gd name="T47" fmla="*/ 940 h 3532"/>
                <a:gd name="T48" fmla="*/ 42 w 2200"/>
                <a:gd name="T49" fmla="*/ 1093 h 3532"/>
                <a:gd name="T50" fmla="*/ 30 w 2200"/>
                <a:gd name="T51" fmla="*/ 1093 h 3532"/>
                <a:gd name="T52" fmla="*/ 61 w 2200"/>
                <a:gd name="T53" fmla="*/ 1160 h 3532"/>
                <a:gd name="T54" fmla="*/ 326 w 2200"/>
                <a:gd name="T55" fmla="*/ 1224 h 3532"/>
                <a:gd name="T56" fmla="*/ 563 w 2200"/>
                <a:gd name="T57" fmla="*/ 1306 h 3532"/>
                <a:gd name="T58" fmla="*/ 573 w 2200"/>
                <a:gd name="T59" fmla="*/ 1626 h 3532"/>
                <a:gd name="T60" fmla="*/ 518 w 2200"/>
                <a:gd name="T61" fmla="*/ 1809 h 3532"/>
                <a:gd name="T62" fmla="*/ 581 w 2200"/>
                <a:gd name="T63" fmla="*/ 1964 h 3532"/>
                <a:gd name="T64" fmla="*/ 472 w 2200"/>
                <a:gd name="T65" fmla="*/ 2120 h 3532"/>
                <a:gd name="T66" fmla="*/ 417 w 2200"/>
                <a:gd name="T67" fmla="*/ 2321 h 3532"/>
                <a:gd name="T68" fmla="*/ 208 w 2200"/>
                <a:gd name="T69" fmla="*/ 2529 h 3532"/>
                <a:gd name="T70" fmla="*/ 216 w 2200"/>
                <a:gd name="T71" fmla="*/ 2536 h 3532"/>
                <a:gd name="T72" fmla="*/ 344 w 2200"/>
                <a:gd name="T73" fmla="*/ 2920 h 3532"/>
                <a:gd name="T74" fmla="*/ 363 w 2200"/>
                <a:gd name="T75" fmla="*/ 3295 h 3532"/>
                <a:gd name="T76" fmla="*/ 385 w 2200"/>
                <a:gd name="T77" fmla="*/ 3532 h 3532"/>
                <a:gd name="T78" fmla="*/ 539 w 2200"/>
                <a:gd name="T79" fmla="*/ 3521 h 3532"/>
                <a:gd name="T80" fmla="*/ 548 w 2200"/>
                <a:gd name="T81" fmla="*/ 3418 h 3532"/>
                <a:gd name="T82" fmla="*/ 466 w 2200"/>
                <a:gd name="T83" fmla="*/ 3339 h 3532"/>
                <a:gd name="T84" fmla="*/ 789 w 2200"/>
                <a:gd name="T85" fmla="*/ 3101 h 3532"/>
                <a:gd name="T86" fmla="*/ 1048 w 2200"/>
                <a:gd name="T87" fmla="*/ 2940 h 3532"/>
                <a:gd name="T88" fmla="*/ 1070 w 2200"/>
                <a:gd name="T89" fmla="*/ 2641 h 3532"/>
                <a:gd name="T90" fmla="*/ 1033 w 2200"/>
                <a:gd name="T91" fmla="*/ 2382 h 3532"/>
                <a:gd name="T92" fmla="*/ 932 w 2200"/>
                <a:gd name="T93" fmla="*/ 2120 h 3532"/>
                <a:gd name="T94" fmla="*/ 966 w 2200"/>
                <a:gd name="T95" fmla="*/ 1964 h 3532"/>
                <a:gd name="T96" fmla="*/ 1060 w 2200"/>
                <a:gd name="T97" fmla="*/ 1855 h 3532"/>
                <a:gd name="T98" fmla="*/ 1234 w 2200"/>
                <a:gd name="T99" fmla="*/ 1745 h 3532"/>
                <a:gd name="T100" fmla="*/ 1450 w 2200"/>
                <a:gd name="T101" fmla="*/ 1507 h 3532"/>
                <a:gd name="T102" fmla="*/ 1853 w 2200"/>
                <a:gd name="T103" fmla="*/ 1333 h 3532"/>
                <a:gd name="T104" fmla="*/ 2179 w 2200"/>
                <a:gd name="T105" fmla="*/ 904 h 3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00" h="3532">
                  <a:moveTo>
                    <a:pt x="2179" y="904"/>
                  </a:moveTo>
                  <a:cubicBezTo>
                    <a:pt x="2157" y="849"/>
                    <a:pt x="2115" y="602"/>
                    <a:pt x="2127" y="501"/>
                  </a:cubicBezTo>
                  <a:cubicBezTo>
                    <a:pt x="2139" y="401"/>
                    <a:pt x="2109" y="135"/>
                    <a:pt x="2109" y="7"/>
                  </a:cubicBezTo>
                  <a:lnTo>
                    <a:pt x="2108" y="0"/>
                  </a:lnTo>
                  <a:cubicBezTo>
                    <a:pt x="2007" y="46"/>
                    <a:pt x="1899" y="98"/>
                    <a:pt x="1889" y="117"/>
                  </a:cubicBezTo>
                  <a:cubicBezTo>
                    <a:pt x="1871" y="154"/>
                    <a:pt x="1792" y="111"/>
                    <a:pt x="1743" y="154"/>
                  </a:cubicBezTo>
                  <a:cubicBezTo>
                    <a:pt x="1694" y="196"/>
                    <a:pt x="1664" y="160"/>
                    <a:pt x="1621" y="148"/>
                  </a:cubicBezTo>
                  <a:cubicBezTo>
                    <a:pt x="1578" y="135"/>
                    <a:pt x="1560" y="190"/>
                    <a:pt x="1554" y="227"/>
                  </a:cubicBezTo>
                  <a:cubicBezTo>
                    <a:pt x="1548" y="263"/>
                    <a:pt x="1463" y="245"/>
                    <a:pt x="1432" y="239"/>
                  </a:cubicBezTo>
                  <a:cubicBezTo>
                    <a:pt x="1402" y="233"/>
                    <a:pt x="1304" y="263"/>
                    <a:pt x="1255" y="263"/>
                  </a:cubicBezTo>
                  <a:cubicBezTo>
                    <a:pt x="1207" y="263"/>
                    <a:pt x="1243" y="221"/>
                    <a:pt x="1188" y="203"/>
                  </a:cubicBezTo>
                  <a:cubicBezTo>
                    <a:pt x="1133" y="184"/>
                    <a:pt x="1097" y="227"/>
                    <a:pt x="1066" y="227"/>
                  </a:cubicBezTo>
                  <a:cubicBezTo>
                    <a:pt x="1048" y="227"/>
                    <a:pt x="991" y="220"/>
                    <a:pt x="949" y="215"/>
                  </a:cubicBezTo>
                  <a:cubicBezTo>
                    <a:pt x="948" y="243"/>
                    <a:pt x="945" y="268"/>
                    <a:pt x="938" y="286"/>
                  </a:cubicBezTo>
                  <a:cubicBezTo>
                    <a:pt x="899" y="390"/>
                    <a:pt x="1021" y="624"/>
                    <a:pt x="1027" y="722"/>
                  </a:cubicBezTo>
                  <a:cubicBezTo>
                    <a:pt x="1072" y="761"/>
                    <a:pt x="1124" y="809"/>
                    <a:pt x="1151" y="843"/>
                  </a:cubicBezTo>
                  <a:cubicBezTo>
                    <a:pt x="1207" y="910"/>
                    <a:pt x="1151" y="904"/>
                    <a:pt x="1158" y="1050"/>
                  </a:cubicBezTo>
                  <a:cubicBezTo>
                    <a:pt x="1164" y="1196"/>
                    <a:pt x="1097" y="1135"/>
                    <a:pt x="1042" y="1184"/>
                  </a:cubicBezTo>
                  <a:cubicBezTo>
                    <a:pt x="987" y="1233"/>
                    <a:pt x="1036" y="1342"/>
                    <a:pt x="1024" y="1373"/>
                  </a:cubicBezTo>
                  <a:cubicBezTo>
                    <a:pt x="1011" y="1404"/>
                    <a:pt x="847" y="1160"/>
                    <a:pt x="835" y="1123"/>
                  </a:cubicBezTo>
                  <a:cubicBezTo>
                    <a:pt x="822" y="1087"/>
                    <a:pt x="896" y="940"/>
                    <a:pt x="878" y="855"/>
                  </a:cubicBezTo>
                  <a:cubicBezTo>
                    <a:pt x="859" y="770"/>
                    <a:pt x="750" y="824"/>
                    <a:pt x="713" y="831"/>
                  </a:cubicBezTo>
                  <a:cubicBezTo>
                    <a:pt x="676" y="837"/>
                    <a:pt x="591" y="733"/>
                    <a:pt x="573" y="733"/>
                  </a:cubicBezTo>
                  <a:cubicBezTo>
                    <a:pt x="554" y="733"/>
                    <a:pt x="0" y="940"/>
                    <a:pt x="0" y="940"/>
                  </a:cubicBezTo>
                  <a:lnTo>
                    <a:pt x="42" y="1093"/>
                  </a:lnTo>
                  <a:lnTo>
                    <a:pt x="30" y="1093"/>
                  </a:lnTo>
                  <a:lnTo>
                    <a:pt x="61" y="1160"/>
                  </a:lnTo>
                  <a:cubicBezTo>
                    <a:pt x="61" y="1160"/>
                    <a:pt x="244" y="1169"/>
                    <a:pt x="326" y="1224"/>
                  </a:cubicBezTo>
                  <a:cubicBezTo>
                    <a:pt x="408" y="1278"/>
                    <a:pt x="536" y="1288"/>
                    <a:pt x="563" y="1306"/>
                  </a:cubicBezTo>
                  <a:cubicBezTo>
                    <a:pt x="591" y="1324"/>
                    <a:pt x="563" y="1525"/>
                    <a:pt x="573" y="1626"/>
                  </a:cubicBezTo>
                  <a:cubicBezTo>
                    <a:pt x="581" y="1727"/>
                    <a:pt x="463" y="1754"/>
                    <a:pt x="518" y="1809"/>
                  </a:cubicBezTo>
                  <a:cubicBezTo>
                    <a:pt x="573" y="1864"/>
                    <a:pt x="545" y="1955"/>
                    <a:pt x="581" y="1964"/>
                  </a:cubicBezTo>
                  <a:cubicBezTo>
                    <a:pt x="618" y="1973"/>
                    <a:pt x="518" y="2092"/>
                    <a:pt x="472" y="2120"/>
                  </a:cubicBezTo>
                  <a:cubicBezTo>
                    <a:pt x="426" y="2147"/>
                    <a:pt x="472" y="2248"/>
                    <a:pt x="417" y="2321"/>
                  </a:cubicBezTo>
                  <a:cubicBezTo>
                    <a:pt x="382" y="2368"/>
                    <a:pt x="280" y="2459"/>
                    <a:pt x="208" y="2529"/>
                  </a:cubicBezTo>
                  <a:cubicBezTo>
                    <a:pt x="211" y="2531"/>
                    <a:pt x="215" y="2533"/>
                    <a:pt x="216" y="2536"/>
                  </a:cubicBezTo>
                  <a:cubicBezTo>
                    <a:pt x="234" y="2568"/>
                    <a:pt x="289" y="2888"/>
                    <a:pt x="344" y="2920"/>
                  </a:cubicBezTo>
                  <a:cubicBezTo>
                    <a:pt x="399" y="2952"/>
                    <a:pt x="367" y="3267"/>
                    <a:pt x="363" y="3295"/>
                  </a:cubicBezTo>
                  <a:cubicBezTo>
                    <a:pt x="357" y="3322"/>
                    <a:pt x="385" y="3532"/>
                    <a:pt x="385" y="3532"/>
                  </a:cubicBezTo>
                  <a:cubicBezTo>
                    <a:pt x="385" y="3532"/>
                    <a:pt x="466" y="3520"/>
                    <a:pt x="539" y="3521"/>
                  </a:cubicBezTo>
                  <a:cubicBezTo>
                    <a:pt x="543" y="3479"/>
                    <a:pt x="547" y="3443"/>
                    <a:pt x="548" y="3418"/>
                  </a:cubicBezTo>
                  <a:cubicBezTo>
                    <a:pt x="554" y="3321"/>
                    <a:pt x="487" y="3400"/>
                    <a:pt x="466" y="3339"/>
                  </a:cubicBezTo>
                  <a:cubicBezTo>
                    <a:pt x="445" y="3278"/>
                    <a:pt x="615" y="3165"/>
                    <a:pt x="789" y="3101"/>
                  </a:cubicBezTo>
                  <a:cubicBezTo>
                    <a:pt x="963" y="3037"/>
                    <a:pt x="1030" y="3001"/>
                    <a:pt x="1048" y="2940"/>
                  </a:cubicBezTo>
                  <a:cubicBezTo>
                    <a:pt x="1066" y="2879"/>
                    <a:pt x="1045" y="2708"/>
                    <a:pt x="1070" y="2641"/>
                  </a:cubicBezTo>
                  <a:cubicBezTo>
                    <a:pt x="1094" y="2574"/>
                    <a:pt x="1054" y="2534"/>
                    <a:pt x="1033" y="2382"/>
                  </a:cubicBezTo>
                  <a:cubicBezTo>
                    <a:pt x="1011" y="2229"/>
                    <a:pt x="957" y="2205"/>
                    <a:pt x="932" y="2120"/>
                  </a:cubicBezTo>
                  <a:cubicBezTo>
                    <a:pt x="908" y="2034"/>
                    <a:pt x="914" y="1967"/>
                    <a:pt x="966" y="1964"/>
                  </a:cubicBezTo>
                  <a:cubicBezTo>
                    <a:pt x="1018" y="1961"/>
                    <a:pt x="1018" y="1937"/>
                    <a:pt x="1060" y="1855"/>
                  </a:cubicBezTo>
                  <a:cubicBezTo>
                    <a:pt x="1103" y="1772"/>
                    <a:pt x="1151" y="1806"/>
                    <a:pt x="1234" y="1745"/>
                  </a:cubicBezTo>
                  <a:cubicBezTo>
                    <a:pt x="1316" y="1684"/>
                    <a:pt x="1320" y="1608"/>
                    <a:pt x="1450" y="1507"/>
                  </a:cubicBezTo>
                  <a:cubicBezTo>
                    <a:pt x="1581" y="1407"/>
                    <a:pt x="1725" y="1410"/>
                    <a:pt x="1853" y="1333"/>
                  </a:cubicBezTo>
                  <a:cubicBezTo>
                    <a:pt x="1981" y="1257"/>
                    <a:pt x="2200" y="959"/>
                    <a:pt x="2179" y="904"/>
                  </a:cubicBezTo>
                  <a:close/>
                </a:path>
              </a:pathLst>
            </a:custGeom>
            <a:solidFill>
              <a:srgbClr val="466596"/>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39" name="Freeform 23"/>
            <p:cNvSpPr>
              <a:spLocks/>
            </p:cNvSpPr>
            <p:nvPr/>
          </p:nvSpPr>
          <p:spPr bwMode="auto">
            <a:xfrm>
              <a:off x="2863" y="1184"/>
              <a:ext cx="847" cy="857"/>
            </a:xfrm>
            <a:custGeom>
              <a:avLst/>
              <a:gdLst>
                <a:gd name="T0" fmla="*/ 2096 w 2242"/>
                <a:gd name="T1" fmla="*/ 1822 h 2272"/>
                <a:gd name="T2" fmla="*/ 2020 w 2242"/>
                <a:gd name="T3" fmla="*/ 1611 h 2272"/>
                <a:gd name="T4" fmla="*/ 1999 w 2242"/>
                <a:gd name="T5" fmla="*/ 1440 h 2272"/>
                <a:gd name="T6" fmla="*/ 2035 w 2242"/>
                <a:gd name="T7" fmla="*/ 1285 h 2272"/>
                <a:gd name="T8" fmla="*/ 1926 w 2242"/>
                <a:gd name="T9" fmla="*/ 1111 h 2272"/>
                <a:gd name="T10" fmla="*/ 2017 w 2242"/>
                <a:gd name="T11" fmla="*/ 798 h 2272"/>
                <a:gd name="T12" fmla="*/ 1671 w 2242"/>
                <a:gd name="T13" fmla="*/ 552 h 2272"/>
                <a:gd name="T14" fmla="*/ 1681 w 2242"/>
                <a:gd name="T15" fmla="*/ 426 h 2272"/>
                <a:gd name="T16" fmla="*/ 902 w 2242"/>
                <a:gd name="T17" fmla="*/ 12 h 2272"/>
                <a:gd name="T18" fmla="*/ 803 w 2242"/>
                <a:gd name="T19" fmla="*/ 206 h 2272"/>
                <a:gd name="T20" fmla="*/ 816 w 2242"/>
                <a:gd name="T21" fmla="*/ 334 h 2272"/>
                <a:gd name="T22" fmla="*/ 483 w 2242"/>
                <a:gd name="T23" fmla="*/ 316 h 2272"/>
                <a:gd name="T24" fmla="*/ 482 w 2242"/>
                <a:gd name="T25" fmla="*/ 0 h 2272"/>
                <a:gd name="T26" fmla="*/ 309 w 2242"/>
                <a:gd name="T27" fmla="*/ 14 h 2272"/>
                <a:gd name="T28" fmla="*/ 212 w 2242"/>
                <a:gd name="T29" fmla="*/ 40 h 2272"/>
                <a:gd name="T30" fmla="*/ 246 w 2242"/>
                <a:gd name="T31" fmla="*/ 130 h 2272"/>
                <a:gd name="T32" fmla="*/ 278 w 2242"/>
                <a:gd name="T33" fmla="*/ 267 h 2272"/>
                <a:gd name="T34" fmla="*/ 195 w 2242"/>
                <a:gd name="T35" fmla="*/ 307 h 2272"/>
                <a:gd name="T36" fmla="*/ 204 w 2242"/>
                <a:gd name="T37" fmla="*/ 415 h 2272"/>
                <a:gd name="T38" fmla="*/ 257 w 2242"/>
                <a:gd name="T39" fmla="*/ 447 h 2272"/>
                <a:gd name="T40" fmla="*/ 88 w 2242"/>
                <a:gd name="T41" fmla="*/ 689 h 2272"/>
                <a:gd name="T42" fmla="*/ 0 w 2242"/>
                <a:gd name="T43" fmla="*/ 741 h 2272"/>
                <a:gd name="T44" fmla="*/ 126 w 2242"/>
                <a:gd name="T45" fmla="*/ 1134 h 2272"/>
                <a:gd name="T46" fmla="*/ 236 w 2242"/>
                <a:gd name="T47" fmla="*/ 1404 h 2272"/>
                <a:gd name="T48" fmla="*/ 286 w 2242"/>
                <a:gd name="T49" fmla="*/ 1568 h 2272"/>
                <a:gd name="T50" fmla="*/ 171 w 2242"/>
                <a:gd name="T51" fmla="*/ 1482 h 2272"/>
                <a:gd name="T52" fmla="*/ 158 w 2242"/>
                <a:gd name="T53" fmla="*/ 1514 h 2272"/>
                <a:gd name="T54" fmla="*/ 150 w 2242"/>
                <a:gd name="T55" fmla="*/ 1522 h 2272"/>
                <a:gd name="T56" fmla="*/ 299 w 2242"/>
                <a:gd name="T57" fmla="*/ 1607 h 2272"/>
                <a:gd name="T58" fmla="*/ 489 w 2242"/>
                <a:gd name="T59" fmla="*/ 1681 h 2272"/>
                <a:gd name="T60" fmla="*/ 753 w 2242"/>
                <a:gd name="T61" fmla="*/ 1797 h 2272"/>
                <a:gd name="T62" fmla="*/ 766 w 2242"/>
                <a:gd name="T63" fmla="*/ 1818 h 2272"/>
                <a:gd name="T64" fmla="*/ 905 w 2242"/>
                <a:gd name="T65" fmla="*/ 1818 h 2272"/>
                <a:gd name="T66" fmla="*/ 935 w 2242"/>
                <a:gd name="T67" fmla="*/ 1806 h 2272"/>
                <a:gd name="T68" fmla="*/ 1083 w 2242"/>
                <a:gd name="T69" fmla="*/ 2224 h 2272"/>
                <a:gd name="T70" fmla="*/ 1200 w 2242"/>
                <a:gd name="T71" fmla="*/ 2236 h 2272"/>
                <a:gd name="T72" fmla="*/ 1322 w 2242"/>
                <a:gd name="T73" fmla="*/ 2212 h 2272"/>
                <a:gd name="T74" fmla="*/ 1389 w 2242"/>
                <a:gd name="T75" fmla="*/ 2272 h 2272"/>
                <a:gd name="T76" fmla="*/ 1566 w 2242"/>
                <a:gd name="T77" fmla="*/ 2248 h 2272"/>
                <a:gd name="T78" fmla="*/ 1688 w 2242"/>
                <a:gd name="T79" fmla="*/ 2236 h 2272"/>
                <a:gd name="T80" fmla="*/ 1755 w 2242"/>
                <a:gd name="T81" fmla="*/ 2157 h 2272"/>
                <a:gd name="T82" fmla="*/ 1877 w 2242"/>
                <a:gd name="T83" fmla="*/ 2163 h 2272"/>
                <a:gd name="T84" fmla="*/ 2023 w 2242"/>
                <a:gd name="T85" fmla="*/ 2126 h 2272"/>
                <a:gd name="T86" fmla="*/ 2242 w 2242"/>
                <a:gd name="T87" fmla="*/ 2009 h 2272"/>
                <a:gd name="T88" fmla="*/ 2096 w 2242"/>
                <a:gd name="T89" fmla="*/ 1822 h 2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42" h="2272">
                  <a:moveTo>
                    <a:pt x="2096" y="1822"/>
                  </a:moveTo>
                  <a:cubicBezTo>
                    <a:pt x="2090" y="1696"/>
                    <a:pt x="2017" y="1696"/>
                    <a:pt x="2020" y="1611"/>
                  </a:cubicBezTo>
                  <a:cubicBezTo>
                    <a:pt x="2023" y="1526"/>
                    <a:pt x="2029" y="1450"/>
                    <a:pt x="1999" y="1440"/>
                  </a:cubicBezTo>
                  <a:cubicBezTo>
                    <a:pt x="1968" y="1431"/>
                    <a:pt x="1987" y="1358"/>
                    <a:pt x="2035" y="1285"/>
                  </a:cubicBezTo>
                  <a:cubicBezTo>
                    <a:pt x="2084" y="1212"/>
                    <a:pt x="1947" y="1203"/>
                    <a:pt x="1926" y="1111"/>
                  </a:cubicBezTo>
                  <a:cubicBezTo>
                    <a:pt x="1917" y="1072"/>
                    <a:pt x="1960" y="941"/>
                    <a:pt x="2017" y="798"/>
                  </a:cubicBezTo>
                  <a:cubicBezTo>
                    <a:pt x="1846" y="680"/>
                    <a:pt x="1671" y="552"/>
                    <a:pt x="1671" y="552"/>
                  </a:cubicBezTo>
                  <a:lnTo>
                    <a:pt x="1681" y="426"/>
                  </a:lnTo>
                  <a:lnTo>
                    <a:pt x="902" y="12"/>
                  </a:lnTo>
                  <a:cubicBezTo>
                    <a:pt x="897" y="107"/>
                    <a:pt x="858" y="181"/>
                    <a:pt x="803" y="206"/>
                  </a:cubicBezTo>
                  <a:cubicBezTo>
                    <a:pt x="743" y="234"/>
                    <a:pt x="885" y="320"/>
                    <a:pt x="816" y="334"/>
                  </a:cubicBezTo>
                  <a:cubicBezTo>
                    <a:pt x="748" y="348"/>
                    <a:pt x="592" y="270"/>
                    <a:pt x="483" y="316"/>
                  </a:cubicBezTo>
                  <a:cubicBezTo>
                    <a:pt x="409" y="347"/>
                    <a:pt x="424" y="162"/>
                    <a:pt x="482" y="0"/>
                  </a:cubicBezTo>
                  <a:lnTo>
                    <a:pt x="309" y="14"/>
                  </a:lnTo>
                  <a:cubicBezTo>
                    <a:pt x="309" y="14"/>
                    <a:pt x="263" y="26"/>
                    <a:pt x="212" y="40"/>
                  </a:cubicBezTo>
                  <a:lnTo>
                    <a:pt x="246" y="130"/>
                  </a:lnTo>
                  <a:cubicBezTo>
                    <a:pt x="246" y="130"/>
                    <a:pt x="288" y="214"/>
                    <a:pt x="278" y="267"/>
                  </a:cubicBezTo>
                  <a:cubicBezTo>
                    <a:pt x="273" y="291"/>
                    <a:pt x="235" y="302"/>
                    <a:pt x="195" y="307"/>
                  </a:cubicBezTo>
                  <a:cubicBezTo>
                    <a:pt x="210" y="369"/>
                    <a:pt x="204" y="415"/>
                    <a:pt x="204" y="415"/>
                  </a:cubicBezTo>
                  <a:lnTo>
                    <a:pt x="257" y="447"/>
                  </a:lnTo>
                  <a:cubicBezTo>
                    <a:pt x="257" y="447"/>
                    <a:pt x="141" y="668"/>
                    <a:pt x="88" y="689"/>
                  </a:cubicBezTo>
                  <a:cubicBezTo>
                    <a:pt x="74" y="695"/>
                    <a:pt x="41" y="715"/>
                    <a:pt x="0" y="741"/>
                  </a:cubicBezTo>
                  <a:cubicBezTo>
                    <a:pt x="31" y="897"/>
                    <a:pt x="69" y="1082"/>
                    <a:pt x="126" y="1134"/>
                  </a:cubicBezTo>
                  <a:cubicBezTo>
                    <a:pt x="231" y="1230"/>
                    <a:pt x="213" y="1340"/>
                    <a:pt x="236" y="1404"/>
                  </a:cubicBezTo>
                  <a:cubicBezTo>
                    <a:pt x="259" y="1468"/>
                    <a:pt x="350" y="1541"/>
                    <a:pt x="286" y="1568"/>
                  </a:cubicBezTo>
                  <a:cubicBezTo>
                    <a:pt x="244" y="1586"/>
                    <a:pt x="208" y="1542"/>
                    <a:pt x="171" y="1482"/>
                  </a:cubicBezTo>
                  <a:cubicBezTo>
                    <a:pt x="167" y="1493"/>
                    <a:pt x="163" y="1503"/>
                    <a:pt x="158" y="1514"/>
                  </a:cubicBezTo>
                  <a:cubicBezTo>
                    <a:pt x="156" y="1517"/>
                    <a:pt x="153" y="1519"/>
                    <a:pt x="150" y="1522"/>
                  </a:cubicBezTo>
                  <a:cubicBezTo>
                    <a:pt x="206" y="1564"/>
                    <a:pt x="271" y="1607"/>
                    <a:pt x="299" y="1607"/>
                  </a:cubicBezTo>
                  <a:cubicBezTo>
                    <a:pt x="352" y="1607"/>
                    <a:pt x="436" y="1671"/>
                    <a:pt x="489" y="1681"/>
                  </a:cubicBezTo>
                  <a:cubicBezTo>
                    <a:pt x="542" y="1692"/>
                    <a:pt x="730" y="1767"/>
                    <a:pt x="753" y="1797"/>
                  </a:cubicBezTo>
                  <a:cubicBezTo>
                    <a:pt x="757" y="1802"/>
                    <a:pt x="761" y="1809"/>
                    <a:pt x="766" y="1818"/>
                  </a:cubicBezTo>
                  <a:cubicBezTo>
                    <a:pt x="811" y="1815"/>
                    <a:pt x="870" y="1814"/>
                    <a:pt x="905" y="1818"/>
                  </a:cubicBezTo>
                  <a:cubicBezTo>
                    <a:pt x="912" y="1811"/>
                    <a:pt x="922" y="1806"/>
                    <a:pt x="935" y="1806"/>
                  </a:cubicBezTo>
                  <a:cubicBezTo>
                    <a:pt x="1005" y="1806"/>
                    <a:pt x="1087" y="2070"/>
                    <a:pt x="1083" y="2224"/>
                  </a:cubicBezTo>
                  <a:cubicBezTo>
                    <a:pt x="1125" y="2229"/>
                    <a:pt x="1182" y="2236"/>
                    <a:pt x="1200" y="2236"/>
                  </a:cubicBezTo>
                  <a:cubicBezTo>
                    <a:pt x="1231" y="2236"/>
                    <a:pt x="1267" y="2193"/>
                    <a:pt x="1322" y="2212"/>
                  </a:cubicBezTo>
                  <a:cubicBezTo>
                    <a:pt x="1377" y="2230"/>
                    <a:pt x="1341" y="2272"/>
                    <a:pt x="1389" y="2272"/>
                  </a:cubicBezTo>
                  <a:cubicBezTo>
                    <a:pt x="1438" y="2272"/>
                    <a:pt x="1536" y="2242"/>
                    <a:pt x="1566" y="2248"/>
                  </a:cubicBezTo>
                  <a:cubicBezTo>
                    <a:pt x="1597" y="2254"/>
                    <a:pt x="1682" y="2272"/>
                    <a:pt x="1688" y="2236"/>
                  </a:cubicBezTo>
                  <a:cubicBezTo>
                    <a:pt x="1694" y="2199"/>
                    <a:pt x="1712" y="2144"/>
                    <a:pt x="1755" y="2157"/>
                  </a:cubicBezTo>
                  <a:cubicBezTo>
                    <a:pt x="1798" y="2169"/>
                    <a:pt x="1828" y="2205"/>
                    <a:pt x="1877" y="2163"/>
                  </a:cubicBezTo>
                  <a:cubicBezTo>
                    <a:pt x="1926" y="2120"/>
                    <a:pt x="2005" y="2163"/>
                    <a:pt x="2023" y="2126"/>
                  </a:cubicBezTo>
                  <a:cubicBezTo>
                    <a:pt x="2033" y="2107"/>
                    <a:pt x="2141" y="2055"/>
                    <a:pt x="2242" y="2009"/>
                  </a:cubicBezTo>
                  <a:cubicBezTo>
                    <a:pt x="2236" y="1891"/>
                    <a:pt x="2102" y="1944"/>
                    <a:pt x="2096" y="1822"/>
                  </a:cubicBezTo>
                  <a:close/>
                </a:path>
              </a:pathLst>
            </a:custGeom>
            <a:solidFill>
              <a:srgbClr val="6D82AC"/>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41" name="Freeform 24"/>
            <p:cNvSpPr>
              <a:spLocks/>
            </p:cNvSpPr>
            <p:nvPr/>
          </p:nvSpPr>
          <p:spPr bwMode="auto">
            <a:xfrm>
              <a:off x="3111" y="1868"/>
              <a:ext cx="259" cy="603"/>
            </a:xfrm>
            <a:custGeom>
              <a:avLst/>
              <a:gdLst>
                <a:gd name="T0" fmla="*/ 628 w 684"/>
                <a:gd name="T1" fmla="*/ 1038 h 1599"/>
                <a:gd name="T2" fmla="*/ 504 w 684"/>
                <a:gd name="T3" fmla="*/ 917 h 1599"/>
                <a:gd name="T4" fmla="*/ 498 w 684"/>
                <a:gd name="T5" fmla="*/ 952 h 1599"/>
                <a:gd name="T6" fmla="*/ 274 w 684"/>
                <a:gd name="T7" fmla="*/ 637 h 1599"/>
                <a:gd name="T8" fmla="*/ 296 w 684"/>
                <a:gd name="T9" fmla="*/ 271 h 1599"/>
                <a:gd name="T10" fmla="*/ 248 w 684"/>
                <a:gd name="T11" fmla="*/ 4 h 1599"/>
                <a:gd name="T12" fmla="*/ 109 w 684"/>
                <a:gd name="T13" fmla="*/ 4 h 1599"/>
                <a:gd name="T14" fmla="*/ 191 w 684"/>
                <a:gd name="T15" fmla="*/ 205 h 1599"/>
                <a:gd name="T16" fmla="*/ 117 w 684"/>
                <a:gd name="T17" fmla="*/ 247 h 1599"/>
                <a:gd name="T18" fmla="*/ 127 w 684"/>
                <a:gd name="T19" fmla="*/ 585 h 1599"/>
                <a:gd name="T20" fmla="*/ 43 w 684"/>
                <a:gd name="T21" fmla="*/ 637 h 1599"/>
                <a:gd name="T22" fmla="*/ 11 w 684"/>
                <a:gd name="T23" fmla="*/ 838 h 1599"/>
                <a:gd name="T24" fmla="*/ 48 w 684"/>
                <a:gd name="T25" fmla="*/ 928 h 1599"/>
                <a:gd name="T26" fmla="*/ 50 w 684"/>
                <a:gd name="T27" fmla="*/ 928 h 1599"/>
                <a:gd name="T28" fmla="*/ 190 w 684"/>
                <a:gd name="T29" fmla="*/ 1026 h 1599"/>
                <a:gd name="T30" fmla="*/ 355 w 684"/>
                <a:gd name="T31" fmla="*/ 1050 h 1599"/>
                <a:gd name="T32" fmla="*/ 312 w 684"/>
                <a:gd name="T33" fmla="*/ 1318 h 1599"/>
                <a:gd name="T34" fmla="*/ 501 w 684"/>
                <a:gd name="T35" fmla="*/ 1568 h 1599"/>
                <a:gd name="T36" fmla="*/ 519 w 684"/>
                <a:gd name="T37" fmla="*/ 1379 h 1599"/>
                <a:gd name="T38" fmla="*/ 635 w 684"/>
                <a:gd name="T39" fmla="*/ 1245 h 1599"/>
                <a:gd name="T40" fmla="*/ 628 w 684"/>
                <a:gd name="T41" fmla="*/ 1038 h 1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84" h="1599">
                  <a:moveTo>
                    <a:pt x="628" y="1038"/>
                  </a:moveTo>
                  <a:cubicBezTo>
                    <a:pt x="601" y="1004"/>
                    <a:pt x="549" y="956"/>
                    <a:pt x="504" y="917"/>
                  </a:cubicBezTo>
                  <a:cubicBezTo>
                    <a:pt x="505" y="932"/>
                    <a:pt x="503" y="944"/>
                    <a:pt x="498" y="952"/>
                  </a:cubicBezTo>
                  <a:cubicBezTo>
                    <a:pt x="444" y="1030"/>
                    <a:pt x="292" y="788"/>
                    <a:pt x="274" y="637"/>
                  </a:cubicBezTo>
                  <a:cubicBezTo>
                    <a:pt x="255" y="486"/>
                    <a:pt x="360" y="413"/>
                    <a:pt x="296" y="271"/>
                  </a:cubicBezTo>
                  <a:cubicBezTo>
                    <a:pt x="243" y="153"/>
                    <a:pt x="210" y="39"/>
                    <a:pt x="248" y="4"/>
                  </a:cubicBezTo>
                  <a:cubicBezTo>
                    <a:pt x="213" y="0"/>
                    <a:pt x="154" y="1"/>
                    <a:pt x="109" y="4"/>
                  </a:cubicBezTo>
                  <a:cubicBezTo>
                    <a:pt x="142" y="59"/>
                    <a:pt x="191" y="168"/>
                    <a:pt x="191" y="205"/>
                  </a:cubicBezTo>
                  <a:cubicBezTo>
                    <a:pt x="191" y="247"/>
                    <a:pt x="138" y="194"/>
                    <a:pt x="117" y="247"/>
                  </a:cubicBezTo>
                  <a:cubicBezTo>
                    <a:pt x="96" y="300"/>
                    <a:pt x="85" y="542"/>
                    <a:pt x="127" y="585"/>
                  </a:cubicBezTo>
                  <a:cubicBezTo>
                    <a:pt x="170" y="627"/>
                    <a:pt x="43" y="595"/>
                    <a:pt x="43" y="637"/>
                  </a:cubicBezTo>
                  <a:cubicBezTo>
                    <a:pt x="43" y="680"/>
                    <a:pt x="33" y="827"/>
                    <a:pt x="11" y="838"/>
                  </a:cubicBezTo>
                  <a:cubicBezTo>
                    <a:pt x="0" y="844"/>
                    <a:pt x="24" y="880"/>
                    <a:pt x="48" y="928"/>
                  </a:cubicBezTo>
                  <a:lnTo>
                    <a:pt x="50" y="928"/>
                  </a:lnTo>
                  <a:cubicBezTo>
                    <a:pt x="68" y="928"/>
                    <a:pt x="153" y="1032"/>
                    <a:pt x="190" y="1026"/>
                  </a:cubicBezTo>
                  <a:cubicBezTo>
                    <a:pt x="227" y="1019"/>
                    <a:pt x="336" y="965"/>
                    <a:pt x="355" y="1050"/>
                  </a:cubicBezTo>
                  <a:cubicBezTo>
                    <a:pt x="373" y="1135"/>
                    <a:pt x="299" y="1282"/>
                    <a:pt x="312" y="1318"/>
                  </a:cubicBezTo>
                  <a:cubicBezTo>
                    <a:pt x="324" y="1355"/>
                    <a:pt x="488" y="1599"/>
                    <a:pt x="501" y="1568"/>
                  </a:cubicBezTo>
                  <a:cubicBezTo>
                    <a:pt x="513" y="1537"/>
                    <a:pt x="464" y="1428"/>
                    <a:pt x="519" y="1379"/>
                  </a:cubicBezTo>
                  <a:cubicBezTo>
                    <a:pt x="574" y="1330"/>
                    <a:pt x="641" y="1391"/>
                    <a:pt x="635" y="1245"/>
                  </a:cubicBezTo>
                  <a:cubicBezTo>
                    <a:pt x="628" y="1099"/>
                    <a:pt x="684" y="1105"/>
                    <a:pt x="628" y="1038"/>
                  </a:cubicBezTo>
                  <a:close/>
                </a:path>
              </a:pathLst>
            </a:custGeom>
            <a:solidFill>
              <a:srgbClr val="00427B"/>
            </a:solidFill>
            <a:ln w="30163" cap="rnd">
              <a:solidFill>
                <a:srgbClr val="FEFEFE"/>
              </a:solidFill>
              <a:prstDash val="solid"/>
              <a:round/>
              <a:headEnd/>
              <a:tailEnd/>
            </a:ln>
          </p:spPr>
          <p:txBody>
            <a:bodyPr vert="horz" wrap="square" lIns="91440" tIns="45720" rIns="91440" bIns="45720" numCol="1" anchor="t" anchorCtr="0" compatLnSpc="1">
              <a:prstTxWarp prst="textNoShape">
                <a:avLst/>
              </a:prstTxWarp>
            </a:bodyPr>
            <a:lstStyle/>
            <a:p>
              <a:endParaRPr lang="en-ZA"/>
            </a:p>
          </p:txBody>
        </p:sp>
        <p:sp>
          <p:nvSpPr>
            <p:cNvPr id="50" name="Freeform 25"/>
            <p:cNvSpPr>
              <a:spLocks/>
            </p:cNvSpPr>
            <p:nvPr/>
          </p:nvSpPr>
          <p:spPr bwMode="auto">
            <a:xfrm>
              <a:off x="1746" y="1096"/>
              <a:ext cx="27" cy="36"/>
            </a:xfrm>
            <a:custGeom>
              <a:avLst/>
              <a:gdLst>
                <a:gd name="T0" fmla="*/ 69 w 69"/>
                <a:gd name="T1" fmla="*/ 90 h 95"/>
                <a:gd name="T2" fmla="*/ 45 w 69"/>
                <a:gd name="T3" fmla="*/ 95 h 95"/>
                <a:gd name="T4" fmla="*/ 0 w 69"/>
                <a:gd name="T5" fmla="*/ 48 h 95"/>
                <a:gd name="T6" fmla="*/ 47 w 69"/>
                <a:gd name="T7" fmla="*/ 0 h 95"/>
                <a:gd name="T8" fmla="*/ 69 w 69"/>
                <a:gd name="T9" fmla="*/ 4 h 95"/>
                <a:gd name="T10" fmla="*/ 67 w 69"/>
                <a:gd name="T11" fmla="*/ 14 h 95"/>
                <a:gd name="T12" fmla="*/ 48 w 69"/>
                <a:gd name="T13" fmla="*/ 10 h 95"/>
                <a:gd name="T14" fmla="*/ 12 w 69"/>
                <a:gd name="T15" fmla="*/ 48 h 95"/>
                <a:gd name="T16" fmla="*/ 47 w 69"/>
                <a:gd name="T17" fmla="*/ 84 h 95"/>
                <a:gd name="T18" fmla="*/ 67 w 69"/>
                <a:gd name="T19" fmla="*/ 81 h 95"/>
                <a:gd name="T20" fmla="*/ 69 w 69"/>
                <a:gd name="T21" fmla="*/ 9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 h="95">
                  <a:moveTo>
                    <a:pt x="69" y="90"/>
                  </a:moveTo>
                  <a:cubicBezTo>
                    <a:pt x="65" y="92"/>
                    <a:pt x="56" y="95"/>
                    <a:pt x="45" y="95"/>
                  </a:cubicBezTo>
                  <a:cubicBezTo>
                    <a:pt x="19" y="95"/>
                    <a:pt x="0" y="78"/>
                    <a:pt x="0" y="48"/>
                  </a:cubicBezTo>
                  <a:cubicBezTo>
                    <a:pt x="0" y="20"/>
                    <a:pt x="19" y="0"/>
                    <a:pt x="47" y="0"/>
                  </a:cubicBezTo>
                  <a:cubicBezTo>
                    <a:pt x="59" y="0"/>
                    <a:pt x="66" y="3"/>
                    <a:pt x="69" y="4"/>
                  </a:cubicBezTo>
                  <a:lnTo>
                    <a:pt x="67" y="14"/>
                  </a:lnTo>
                  <a:cubicBezTo>
                    <a:pt x="62" y="12"/>
                    <a:pt x="55" y="10"/>
                    <a:pt x="48" y="10"/>
                  </a:cubicBezTo>
                  <a:cubicBezTo>
                    <a:pt x="26" y="10"/>
                    <a:pt x="12" y="24"/>
                    <a:pt x="12" y="48"/>
                  </a:cubicBezTo>
                  <a:cubicBezTo>
                    <a:pt x="12" y="70"/>
                    <a:pt x="25" y="84"/>
                    <a:pt x="47" y="84"/>
                  </a:cubicBezTo>
                  <a:cubicBezTo>
                    <a:pt x="54" y="84"/>
                    <a:pt x="62" y="83"/>
                    <a:pt x="67" y="81"/>
                  </a:cubicBezTo>
                  <a:lnTo>
                    <a:pt x="69" y="9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1" name="Freeform 26"/>
            <p:cNvSpPr>
              <a:spLocks noEditPoints="1"/>
            </p:cNvSpPr>
            <p:nvPr/>
          </p:nvSpPr>
          <p:spPr bwMode="auto">
            <a:xfrm>
              <a:off x="1775" y="1096"/>
              <a:ext cx="32" cy="36"/>
            </a:xfrm>
            <a:custGeom>
              <a:avLst/>
              <a:gdLst>
                <a:gd name="T0" fmla="*/ 12 w 83"/>
                <a:gd name="T1" fmla="*/ 48 h 95"/>
                <a:gd name="T2" fmla="*/ 41 w 83"/>
                <a:gd name="T3" fmla="*/ 85 h 95"/>
                <a:gd name="T4" fmla="*/ 71 w 83"/>
                <a:gd name="T5" fmla="*/ 47 h 95"/>
                <a:gd name="T6" fmla="*/ 41 w 83"/>
                <a:gd name="T7" fmla="*/ 10 h 95"/>
                <a:gd name="T8" fmla="*/ 12 w 83"/>
                <a:gd name="T9" fmla="*/ 48 h 95"/>
                <a:gd name="T10" fmla="*/ 83 w 83"/>
                <a:gd name="T11" fmla="*/ 46 h 95"/>
                <a:gd name="T12" fmla="*/ 41 w 83"/>
                <a:gd name="T13" fmla="*/ 95 h 95"/>
                <a:gd name="T14" fmla="*/ 0 w 83"/>
                <a:gd name="T15" fmla="*/ 48 h 95"/>
                <a:gd name="T16" fmla="*/ 42 w 83"/>
                <a:gd name="T17" fmla="*/ 0 h 95"/>
                <a:gd name="T18" fmla="*/ 83 w 83"/>
                <a:gd name="T19" fmla="*/ 46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3" h="95">
                  <a:moveTo>
                    <a:pt x="12" y="48"/>
                  </a:moveTo>
                  <a:cubicBezTo>
                    <a:pt x="12" y="67"/>
                    <a:pt x="23" y="85"/>
                    <a:pt x="41" y="85"/>
                  </a:cubicBezTo>
                  <a:cubicBezTo>
                    <a:pt x="60" y="85"/>
                    <a:pt x="71" y="68"/>
                    <a:pt x="71" y="47"/>
                  </a:cubicBezTo>
                  <a:cubicBezTo>
                    <a:pt x="71" y="29"/>
                    <a:pt x="61" y="10"/>
                    <a:pt x="41" y="10"/>
                  </a:cubicBezTo>
                  <a:cubicBezTo>
                    <a:pt x="22" y="10"/>
                    <a:pt x="12" y="28"/>
                    <a:pt x="12" y="48"/>
                  </a:cubicBezTo>
                  <a:close/>
                  <a:moveTo>
                    <a:pt x="83" y="46"/>
                  </a:moveTo>
                  <a:cubicBezTo>
                    <a:pt x="83" y="78"/>
                    <a:pt x="64" y="95"/>
                    <a:pt x="41" y="95"/>
                  </a:cubicBezTo>
                  <a:cubicBezTo>
                    <a:pt x="16" y="95"/>
                    <a:pt x="0" y="76"/>
                    <a:pt x="0" y="48"/>
                  </a:cubicBezTo>
                  <a:cubicBezTo>
                    <a:pt x="0" y="19"/>
                    <a:pt x="18" y="0"/>
                    <a:pt x="42" y="0"/>
                  </a:cubicBezTo>
                  <a:cubicBezTo>
                    <a:pt x="67" y="0"/>
                    <a:pt x="83" y="19"/>
                    <a:pt x="83" y="46"/>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2" name="Freeform 27"/>
            <p:cNvSpPr>
              <a:spLocks/>
            </p:cNvSpPr>
            <p:nvPr/>
          </p:nvSpPr>
          <p:spPr bwMode="auto">
            <a:xfrm>
              <a:off x="1813" y="1097"/>
              <a:ext cx="26" cy="34"/>
            </a:xfrm>
            <a:custGeom>
              <a:avLst/>
              <a:gdLst>
                <a:gd name="T0" fmla="*/ 0 w 69"/>
                <a:gd name="T1" fmla="*/ 91 h 91"/>
                <a:gd name="T2" fmla="*/ 0 w 69"/>
                <a:gd name="T3" fmla="*/ 0 h 91"/>
                <a:gd name="T4" fmla="*/ 13 w 69"/>
                <a:gd name="T5" fmla="*/ 0 h 91"/>
                <a:gd name="T6" fmla="*/ 42 w 69"/>
                <a:gd name="T7" fmla="*/ 46 h 91"/>
                <a:gd name="T8" fmla="*/ 59 w 69"/>
                <a:gd name="T9" fmla="*/ 76 h 91"/>
                <a:gd name="T10" fmla="*/ 59 w 69"/>
                <a:gd name="T11" fmla="*/ 75 h 91"/>
                <a:gd name="T12" fmla="*/ 57 w 69"/>
                <a:gd name="T13" fmla="*/ 38 h 91"/>
                <a:gd name="T14" fmla="*/ 57 w 69"/>
                <a:gd name="T15" fmla="*/ 0 h 91"/>
                <a:gd name="T16" fmla="*/ 69 w 69"/>
                <a:gd name="T17" fmla="*/ 0 h 91"/>
                <a:gd name="T18" fmla="*/ 69 w 69"/>
                <a:gd name="T19" fmla="*/ 91 h 91"/>
                <a:gd name="T20" fmla="*/ 56 w 69"/>
                <a:gd name="T21" fmla="*/ 91 h 91"/>
                <a:gd name="T22" fmla="*/ 27 w 69"/>
                <a:gd name="T23" fmla="*/ 45 h 91"/>
                <a:gd name="T24" fmla="*/ 11 w 69"/>
                <a:gd name="T25" fmla="*/ 14 h 91"/>
                <a:gd name="T26" fmla="*/ 10 w 69"/>
                <a:gd name="T27" fmla="*/ 14 h 91"/>
                <a:gd name="T28" fmla="*/ 11 w 69"/>
                <a:gd name="T29" fmla="*/ 52 h 91"/>
                <a:gd name="T30" fmla="*/ 11 w 69"/>
                <a:gd name="T31" fmla="*/ 91 h 91"/>
                <a:gd name="T32" fmla="*/ 0 w 69"/>
                <a:gd name="T33"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91">
                  <a:moveTo>
                    <a:pt x="0" y="91"/>
                  </a:moveTo>
                  <a:lnTo>
                    <a:pt x="0" y="0"/>
                  </a:lnTo>
                  <a:lnTo>
                    <a:pt x="13" y="0"/>
                  </a:lnTo>
                  <a:lnTo>
                    <a:pt x="42" y="46"/>
                  </a:lnTo>
                  <a:cubicBezTo>
                    <a:pt x="49" y="57"/>
                    <a:pt x="54" y="66"/>
                    <a:pt x="59" y="76"/>
                  </a:cubicBezTo>
                  <a:lnTo>
                    <a:pt x="59" y="75"/>
                  </a:lnTo>
                  <a:cubicBezTo>
                    <a:pt x="58" y="63"/>
                    <a:pt x="57" y="52"/>
                    <a:pt x="57" y="38"/>
                  </a:cubicBezTo>
                  <a:lnTo>
                    <a:pt x="57" y="0"/>
                  </a:lnTo>
                  <a:lnTo>
                    <a:pt x="69" y="0"/>
                  </a:lnTo>
                  <a:lnTo>
                    <a:pt x="69" y="91"/>
                  </a:lnTo>
                  <a:lnTo>
                    <a:pt x="56" y="91"/>
                  </a:lnTo>
                  <a:lnTo>
                    <a:pt x="27" y="45"/>
                  </a:lnTo>
                  <a:cubicBezTo>
                    <a:pt x="21" y="34"/>
                    <a:pt x="15" y="24"/>
                    <a:pt x="11" y="14"/>
                  </a:cubicBezTo>
                  <a:lnTo>
                    <a:pt x="10" y="14"/>
                  </a:lnTo>
                  <a:cubicBezTo>
                    <a:pt x="11" y="26"/>
                    <a:pt x="11" y="37"/>
                    <a:pt x="11" y="52"/>
                  </a:cubicBezTo>
                  <a:lnTo>
                    <a:pt x="11" y="91"/>
                  </a:lnTo>
                  <a:lnTo>
                    <a:pt x="0" y="91"/>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3" name="Freeform 28"/>
            <p:cNvSpPr>
              <a:spLocks/>
            </p:cNvSpPr>
            <p:nvPr/>
          </p:nvSpPr>
          <p:spPr bwMode="auto">
            <a:xfrm>
              <a:off x="1844" y="1097"/>
              <a:ext cx="29" cy="35"/>
            </a:xfrm>
            <a:custGeom>
              <a:avLst/>
              <a:gdLst>
                <a:gd name="T0" fmla="*/ 75 w 75"/>
                <a:gd name="T1" fmla="*/ 88 h 93"/>
                <a:gd name="T2" fmla="*/ 47 w 75"/>
                <a:gd name="T3" fmla="*/ 93 h 93"/>
                <a:gd name="T4" fmla="*/ 13 w 75"/>
                <a:gd name="T5" fmla="*/ 81 h 93"/>
                <a:gd name="T6" fmla="*/ 0 w 75"/>
                <a:gd name="T7" fmla="*/ 47 h 93"/>
                <a:gd name="T8" fmla="*/ 50 w 75"/>
                <a:gd name="T9" fmla="*/ 0 h 93"/>
                <a:gd name="T10" fmla="*/ 72 w 75"/>
                <a:gd name="T11" fmla="*/ 4 h 93"/>
                <a:gd name="T12" fmla="*/ 69 w 75"/>
                <a:gd name="T13" fmla="*/ 13 h 93"/>
                <a:gd name="T14" fmla="*/ 50 w 75"/>
                <a:gd name="T15" fmla="*/ 9 h 93"/>
                <a:gd name="T16" fmla="*/ 12 w 75"/>
                <a:gd name="T17" fmla="*/ 46 h 93"/>
                <a:gd name="T18" fmla="*/ 48 w 75"/>
                <a:gd name="T19" fmla="*/ 83 h 93"/>
                <a:gd name="T20" fmla="*/ 64 w 75"/>
                <a:gd name="T21" fmla="*/ 81 h 93"/>
                <a:gd name="T22" fmla="*/ 64 w 75"/>
                <a:gd name="T23" fmla="*/ 54 h 93"/>
                <a:gd name="T24" fmla="*/ 45 w 75"/>
                <a:gd name="T25" fmla="*/ 54 h 93"/>
                <a:gd name="T26" fmla="*/ 45 w 75"/>
                <a:gd name="T27" fmla="*/ 44 h 93"/>
                <a:gd name="T28" fmla="*/ 75 w 75"/>
                <a:gd name="T29" fmla="*/ 44 h 93"/>
                <a:gd name="T30" fmla="*/ 75 w 75"/>
                <a:gd name="T31" fmla="*/ 8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5" h="93">
                  <a:moveTo>
                    <a:pt x="75" y="88"/>
                  </a:moveTo>
                  <a:cubicBezTo>
                    <a:pt x="70" y="90"/>
                    <a:pt x="59" y="93"/>
                    <a:pt x="47" y="93"/>
                  </a:cubicBezTo>
                  <a:cubicBezTo>
                    <a:pt x="33" y="93"/>
                    <a:pt x="22" y="90"/>
                    <a:pt x="13" y="81"/>
                  </a:cubicBezTo>
                  <a:cubicBezTo>
                    <a:pt x="5" y="73"/>
                    <a:pt x="0" y="61"/>
                    <a:pt x="0" y="47"/>
                  </a:cubicBezTo>
                  <a:cubicBezTo>
                    <a:pt x="0" y="20"/>
                    <a:pt x="19" y="0"/>
                    <a:pt x="50" y="0"/>
                  </a:cubicBezTo>
                  <a:cubicBezTo>
                    <a:pt x="60" y="0"/>
                    <a:pt x="68" y="2"/>
                    <a:pt x="72" y="4"/>
                  </a:cubicBezTo>
                  <a:lnTo>
                    <a:pt x="69" y="13"/>
                  </a:lnTo>
                  <a:cubicBezTo>
                    <a:pt x="65" y="11"/>
                    <a:pt x="59" y="9"/>
                    <a:pt x="50" y="9"/>
                  </a:cubicBezTo>
                  <a:cubicBezTo>
                    <a:pt x="27" y="9"/>
                    <a:pt x="12" y="23"/>
                    <a:pt x="12" y="46"/>
                  </a:cubicBezTo>
                  <a:cubicBezTo>
                    <a:pt x="12" y="70"/>
                    <a:pt x="26" y="83"/>
                    <a:pt x="48" y="83"/>
                  </a:cubicBezTo>
                  <a:cubicBezTo>
                    <a:pt x="55" y="83"/>
                    <a:pt x="61" y="82"/>
                    <a:pt x="64" y="81"/>
                  </a:cubicBezTo>
                  <a:lnTo>
                    <a:pt x="64" y="54"/>
                  </a:lnTo>
                  <a:lnTo>
                    <a:pt x="45" y="54"/>
                  </a:lnTo>
                  <a:lnTo>
                    <a:pt x="45" y="44"/>
                  </a:lnTo>
                  <a:lnTo>
                    <a:pt x="75" y="44"/>
                  </a:lnTo>
                  <a:lnTo>
                    <a:pt x="75" y="8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4" name="Freeform 29"/>
            <p:cNvSpPr>
              <a:spLocks noEditPoints="1"/>
            </p:cNvSpPr>
            <p:nvPr/>
          </p:nvSpPr>
          <p:spPr bwMode="auto">
            <a:xfrm>
              <a:off x="1878" y="1096"/>
              <a:ext cx="31" cy="36"/>
            </a:xfrm>
            <a:custGeom>
              <a:avLst/>
              <a:gdLst>
                <a:gd name="T0" fmla="*/ 12 w 83"/>
                <a:gd name="T1" fmla="*/ 48 h 95"/>
                <a:gd name="T2" fmla="*/ 42 w 83"/>
                <a:gd name="T3" fmla="*/ 85 h 95"/>
                <a:gd name="T4" fmla="*/ 71 w 83"/>
                <a:gd name="T5" fmla="*/ 47 h 95"/>
                <a:gd name="T6" fmla="*/ 42 w 83"/>
                <a:gd name="T7" fmla="*/ 10 h 95"/>
                <a:gd name="T8" fmla="*/ 12 w 83"/>
                <a:gd name="T9" fmla="*/ 48 h 95"/>
                <a:gd name="T10" fmla="*/ 83 w 83"/>
                <a:gd name="T11" fmla="*/ 46 h 95"/>
                <a:gd name="T12" fmla="*/ 41 w 83"/>
                <a:gd name="T13" fmla="*/ 95 h 95"/>
                <a:gd name="T14" fmla="*/ 0 w 83"/>
                <a:gd name="T15" fmla="*/ 48 h 95"/>
                <a:gd name="T16" fmla="*/ 42 w 83"/>
                <a:gd name="T17" fmla="*/ 0 h 95"/>
                <a:gd name="T18" fmla="*/ 83 w 83"/>
                <a:gd name="T19" fmla="*/ 46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3" h="95">
                  <a:moveTo>
                    <a:pt x="12" y="48"/>
                  </a:moveTo>
                  <a:cubicBezTo>
                    <a:pt x="12" y="67"/>
                    <a:pt x="23" y="85"/>
                    <a:pt x="42" y="85"/>
                  </a:cubicBezTo>
                  <a:cubicBezTo>
                    <a:pt x="60" y="85"/>
                    <a:pt x="71" y="68"/>
                    <a:pt x="71" y="47"/>
                  </a:cubicBezTo>
                  <a:cubicBezTo>
                    <a:pt x="71" y="29"/>
                    <a:pt x="61" y="10"/>
                    <a:pt x="42" y="10"/>
                  </a:cubicBezTo>
                  <a:cubicBezTo>
                    <a:pt x="23" y="10"/>
                    <a:pt x="12" y="28"/>
                    <a:pt x="12" y="48"/>
                  </a:cubicBezTo>
                  <a:close/>
                  <a:moveTo>
                    <a:pt x="83" y="46"/>
                  </a:moveTo>
                  <a:cubicBezTo>
                    <a:pt x="83" y="78"/>
                    <a:pt x="64" y="95"/>
                    <a:pt x="41" y="95"/>
                  </a:cubicBezTo>
                  <a:cubicBezTo>
                    <a:pt x="17" y="95"/>
                    <a:pt x="0" y="76"/>
                    <a:pt x="0" y="48"/>
                  </a:cubicBezTo>
                  <a:cubicBezTo>
                    <a:pt x="0" y="19"/>
                    <a:pt x="18" y="0"/>
                    <a:pt x="42" y="0"/>
                  </a:cubicBezTo>
                  <a:cubicBezTo>
                    <a:pt x="68" y="0"/>
                    <a:pt x="83" y="19"/>
                    <a:pt x="83" y="46"/>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5" name="Freeform 30"/>
            <p:cNvSpPr>
              <a:spLocks noEditPoints="1"/>
            </p:cNvSpPr>
            <p:nvPr/>
          </p:nvSpPr>
          <p:spPr bwMode="auto">
            <a:xfrm>
              <a:off x="2215" y="1301"/>
              <a:ext cx="31" cy="47"/>
            </a:xfrm>
            <a:custGeom>
              <a:avLst/>
              <a:gdLst>
                <a:gd name="T0" fmla="*/ 15 w 80"/>
                <a:gd name="T1" fmla="*/ 59 h 125"/>
                <a:gd name="T2" fmla="*/ 32 w 80"/>
                <a:gd name="T3" fmla="*/ 59 h 125"/>
                <a:gd name="T4" fmla="*/ 60 w 80"/>
                <a:gd name="T5" fmla="*/ 36 h 125"/>
                <a:gd name="T6" fmla="*/ 31 w 80"/>
                <a:gd name="T7" fmla="*/ 13 h 125"/>
                <a:gd name="T8" fmla="*/ 15 w 80"/>
                <a:gd name="T9" fmla="*/ 14 h 125"/>
                <a:gd name="T10" fmla="*/ 15 w 80"/>
                <a:gd name="T11" fmla="*/ 59 h 125"/>
                <a:gd name="T12" fmla="*/ 0 w 80"/>
                <a:gd name="T13" fmla="*/ 3 h 125"/>
                <a:gd name="T14" fmla="*/ 31 w 80"/>
                <a:gd name="T15" fmla="*/ 0 h 125"/>
                <a:gd name="T16" fmla="*/ 66 w 80"/>
                <a:gd name="T17" fmla="*/ 10 h 125"/>
                <a:gd name="T18" fmla="*/ 76 w 80"/>
                <a:gd name="T19" fmla="*/ 34 h 125"/>
                <a:gd name="T20" fmla="*/ 53 w 80"/>
                <a:gd name="T21" fmla="*/ 66 h 125"/>
                <a:gd name="T22" fmla="*/ 53 w 80"/>
                <a:gd name="T23" fmla="*/ 66 h 125"/>
                <a:gd name="T24" fmla="*/ 71 w 80"/>
                <a:gd name="T25" fmla="*/ 91 h 125"/>
                <a:gd name="T26" fmla="*/ 80 w 80"/>
                <a:gd name="T27" fmla="*/ 125 h 125"/>
                <a:gd name="T28" fmla="*/ 64 w 80"/>
                <a:gd name="T29" fmla="*/ 125 h 125"/>
                <a:gd name="T30" fmla="*/ 56 w 80"/>
                <a:gd name="T31" fmla="*/ 96 h 125"/>
                <a:gd name="T32" fmla="*/ 31 w 80"/>
                <a:gd name="T33" fmla="*/ 72 h 125"/>
                <a:gd name="T34" fmla="*/ 15 w 80"/>
                <a:gd name="T35" fmla="*/ 72 h 125"/>
                <a:gd name="T36" fmla="*/ 15 w 80"/>
                <a:gd name="T37" fmla="*/ 125 h 125"/>
                <a:gd name="T38" fmla="*/ 0 w 80"/>
                <a:gd name="T39" fmla="*/ 125 h 125"/>
                <a:gd name="T40" fmla="*/ 0 w 80"/>
                <a:gd name="T41" fmla="*/ 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 h="125">
                  <a:moveTo>
                    <a:pt x="15" y="59"/>
                  </a:moveTo>
                  <a:lnTo>
                    <a:pt x="32" y="59"/>
                  </a:lnTo>
                  <a:cubicBezTo>
                    <a:pt x="49" y="59"/>
                    <a:pt x="60" y="50"/>
                    <a:pt x="60" y="36"/>
                  </a:cubicBezTo>
                  <a:cubicBezTo>
                    <a:pt x="60" y="20"/>
                    <a:pt x="48" y="13"/>
                    <a:pt x="31" y="13"/>
                  </a:cubicBezTo>
                  <a:cubicBezTo>
                    <a:pt x="24" y="13"/>
                    <a:pt x="18" y="13"/>
                    <a:pt x="15" y="14"/>
                  </a:cubicBezTo>
                  <a:lnTo>
                    <a:pt x="15" y="59"/>
                  </a:lnTo>
                  <a:close/>
                  <a:moveTo>
                    <a:pt x="0" y="3"/>
                  </a:moveTo>
                  <a:cubicBezTo>
                    <a:pt x="8" y="1"/>
                    <a:pt x="19" y="0"/>
                    <a:pt x="31" y="0"/>
                  </a:cubicBezTo>
                  <a:cubicBezTo>
                    <a:pt x="48" y="0"/>
                    <a:pt x="59" y="3"/>
                    <a:pt x="66" y="10"/>
                  </a:cubicBezTo>
                  <a:cubicBezTo>
                    <a:pt x="73" y="16"/>
                    <a:pt x="76" y="24"/>
                    <a:pt x="76" y="34"/>
                  </a:cubicBezTo>
                  <a:cubicBezTo>
                    <a:pt x="76" y="50"/>
                    <a:pt x="66" y="61"/>
                    <a:pt x="53" y="66"/>
                  </a:cubicBezTo>
                  <a:lnTo>
                    <a:pt x="53" y="66"/>
                  </a:lnTo>
                  <a:cubicBezTo>
                    <a:pt x="63" y="70"/>
                    <a:pt x="68" y="78"/>
                    <a:pt x="71" y="91"/>
                  </a:cubicBezTo>
                  <a:cubicBezTo>
                    <a:pt x="75" y="109"/>
                    <a:pt x="78" y="121"/>
                    <a:pt x="80" y="125"/>
                  </a:cubicBezTo>
                  <a:lnTo>
                    <a:pt x="64" y="125"/>
                  </a:lnTo>
                  <a:cubicBezTo>
                    <a:pt x="62" y="122"/>
                    <a:pt x="59" y="111"/>
                    <a:pt x="56" y="96"/>
                  </a:cubicBezTo>
                  <a:cubicBezTo>
                    <a:pt x="52" y="78"/>
                    <a:pt x="45" y="72"/>
                    <a:pt x="31" y="72"/>
                  </a:cubicBezTo>
                  <a:lnTo>
                    <a:pt x="15" y="72"/>
                  </a:lnTo>
                  <a:lnTo>
                    <a:pt x="15" y="125"/>
                  </a:lnTo>
                  <a:lnTo>
                    <a:pt x="0" y="125"/>
                  </a:ln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6" name="Freeform 31"/>
            <p:cNvSpPr>
              <a:spLocks/>
            </p:cNvSpPr>
            <p:nvPr/>
          </p:nvSpPr>
          <p:spPr bwMode="auto">
            <a:xfrm>
              <a:off x="2253" y="1301"/>
              <a:ext cx="26" cy="47"/>
            </a:xfrm>
            <a:custGeom>
              <a:avLst/>
              <a:gdLst>
                <a:gd name="T0" fmla="*/ 64 w 70"/>
                <a:gd name="T1" fmla="*/ 66 h 124"/>
                <a:gd name="T2" fmla="*/ 16 w 70"/>
                <a:gd name="T3" fmla="*/ 66 h 124"/>
                <a:gd name="T4" fmla="*/ 16 w 70"/>
                <a:gd name="T5" fmla="*/ 111 h 124"/>
                <a:gd name="T6" fmla="*/ 70 w 70"/>
                <a:gd name="T7" fmla="*/ 111 h 124"/>
                <a:gd name="T8" fmla="*/ 70 w 70"/>
                <a:gd name="T9" fmla="*/ 124 h 124"/>
                <a:gd name="T10" fmla="*/ 0 w 70"/>
                <a:gd name="T11" fmla="*/ 124 h 124"/>
                <a:gd name="T12" fmla="*/ 0 w 70"/>
                <a:gd name="T13" fmla="*/ 0 h 124"/>
                <a:gd name="T14" fmla="*/ 67 w 70"/>
                <a:gd name="T15" fmla="*/ 0 h 124"/>
                <a:gd name="T16" fmla="*/ 67 w 70"/>
                <a:gd name="T17" fmla="*/ 14 h 124"/>
                <a:gd name="T18" fmla="*/ 16 w 70"/>
                <a:gd name="T19" fmla="*/ 14 h 124"/>
                <a:gd name="T20" fmla="*/ 16 w 70"/>
                <a:gd name="T21" fmla="*/ 53 h 124"/>
                <a:gd name="T22" fmla="*/ 64 w 70"/>
                <a:gd name="T23" fmla="*/ 53 h 124"/>
                <a:gd name="T24" fmla="*/ 64 w 70"/>
                <a:gd name="T25" fmla="*/ 66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124">
                  <a:moveTo>
                    <a:pt x="64" y="66"/>
                  </a:moveTo>
                  <a:lnTo>
                    <a:pt x="16" y="66"/>
                  </a:lnTo>
                  <a:lnTo>
                    <a:pt x="16" y="111"/>
                  </a:lnTo>
                  <a:lnTo>
                    <a:pt x="70" y="111"/>
                  </a:lnTo>
                  <a:lnTo>
                    <a:pt x="70" y="124"/>
                  </a:lnTo>
                  <a:lnTo>
                    <a:pt x="0" y="124"/>
                  </a:lnTo>
                  <a:lnTo>
                    <a:pt x="0" y="0"/>
                  </a:lnTo>
                  <a:lnTo>
                    <a:pt x="67" y="0"/>
                  </a:lnTo>
                  <a:lnTo>
                    <a:pt x="67" y="14"/>
                  </a:lnTo>
                  <a:lnTo>
                    <a:pt x="16" y="14"/>
                  </a:lnTo>
                  <a:lnTo>
                    <a:pt x="16" y="53"/>
                  </a:lnTo>
                  <a:lnTo>
                    <a:pt x="64" y="53"/>
                  </a:lnTo>
                  <a:lnTo>
                    <a:pt x="64" y="66"/>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7" name="Freeform 32"/>
            <p:cNvSpPr>
              <a:spLocks noEditPoints="1"/>
            </p:cNvSpPr>
            <p:nvPr/>
          </p:nvSpPr>
          <p:spPr bwMode="auto">
            <a:xfrm>
              <a:off x="2287" y="1301"/>
              <a:ext cx="29" cy="47"/>
            </a:xfrm>
            <a:custGeom>
              <a:avLst/>
              <a:gdLst>
                <a:gd name="T0" fmla="*/ 16 w 76"/>
                <a:gd name="T1" fmla="*/ 63 h 125"/>
                <a:gd name="T2" fmla="*/ 29 w 76"/>
                <a:gd name="T3" fmla="*/ 64 h 125"/>
                <a:gd name="T4" fmla="*/ 60 w 76"/>
                <a:gd name="T5" fmla="*/ 37 h 125"/>
                <a:gd name="T6" fmla="*/ 31 w 76"/>
                <a:gd name="T7" fmla="*/ 13 h 125"/>
                <a:gd name="T8" fmla="*/ 16 w 76"/>
                <a:gd name="T9" fmla="*/ 14 h 125"/>
                <a:gd name="T10" fmla="*/ 16 w 76"/>
                <a:gd name="T11" fmla="*/ 63 h 125"/>
                <a:gd name="T12" fmla="*/ 0 w 76"/>
                <a:gd name="T13" fmla="*/ 3 h 125"/>
                <a:gd name="T14" fmla="*/ 31 w 76"/>
                <a:gd name="T15" fmla="*/ 0 h 125"/>
                <a:gd name="T16" fmla="*/ 66 w 76"/>
                <a:gd name="T17" fmla="*/ 10 h 125"/>
                <a:gd name="T18" fmla="*/ 76 w 76"/>
                <a:gd name="T19" fmla="*/ 37 h 125"/>
                <a:gd name="T20" fmla="*/ 66 w 76"/>
                <a:gd name="T21" fmla="*/ 63 h 125"/>
                <a:gd name="T22" fmla="*/ 29 w 76"/>
                <a:gd name="T23" fmla="*/ 77 h 125"/>
                <a:gd name="T24" fmla="*/ 16 w 76"/>
                <a:gd name="T25" fmla="*/ 76 h 125"/>
                <a:gd name="T26" fmla="*/ 16 w 76"/>
                <a:gd name="T27" fmla="*/ 125 h 125"/>
                <a:gd name="T28" fmla="*/ 0 w 76"/>
                <a:gd name="T29" fmla="*/ 125 h 125"/>
                <a:gd name="T30" fmla="*/ 0 w 76"/>
                <a:gd name="T31" fmla="*/ 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6" h="125">
                  <a:moveTo>
                    <a:pt x="16" y="63"/>
                  </a:moveTo>
                  <a:cubicBezTo>
                    <a:pt x="19" y="63"/>
                    <a:pt x="23" y="64"/>
                    <a:pt x="29" y="64"/>
                  </a:cubicBezTo>
                  <a:cubicBezTo>
                    <a:pt x="49" y="64"/>
                    <a:pt x="60" y="54"/>
                    <a:pt x="60" y="37"/>
                  </a:cubicBezTo>
                  <a:cubicBezTo>
                    <a:pt x="60" y="21"/>
                    <a:pt x="49" y="13"/>
                    <a:pt x="31" y="13"/>
                  </a:cubicBezTo>
                  <a:cubicBezTo>
                    <a:pt x="24" y="13"/>
                    <a:pt x="18" y="13"/>
                    <a:pt x="16" y="14"/>
                  </a:cubicBezTo>
                  <a:lnTo>
                    <a:pt x="16" y="63"/>
                  </a:lnTo>
                  <a:close/>
                  <a:moveTo>
                    <a:pt x="0" y="3"/>
                  </a:moveTo>
                  <a:cubicBezTo>
                    <a:pt x="8" y="1"/>
                    <a:pt x="17" y="0"/>
                    <a:pt x="31" y="0"/>
                  </a:cubicBezTo>
                  <a:cubicBezTo>
                    <a:pt x="47" y="0"/>
                    <a:pt x="58" y="4"/>
                    <a:pt x="66" y="10"/>
                  </a:cubicBezTo>
                  <a:cubicBezTo>
                    <a:pt x="72" y="16"/>
                    <a:pt x="76" y="25"/>
                    <a:pt x="76" y="37"/>
                  </a:cubicBezTo>
                  <a:cubicBezTo>
                    <a:pt x="76" y="48"/>
                    <a:pt x="73" y="57"/>
                    <a:pt x="66" y="63"/>
                  </a:cubicBezTo>
                  <a:cubicBezTo>
                    <a:pt x="58" y="72"/>
                    <a:pt x="44" y="77"/>
                    <a:pt x="29" y="77"/>
                  </a:cubicBezTo>
                  <a:cubicBezTo>
                    <a:pt x="24" y="77"/>
                    <a:pt x="19" y="77"/>
                    <a:pt x="16" y="76"/>
                  </a:cubicBezTo>
                  <a:lnTo>
                    <a:pt x="16" y="125"/>
                  </a:lnTo>
                  <a:lnTo>
                    <a:pt x="0" y="125"/>
                  </a:ln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8" name="Freeform 33"/>
            <p:cNvSpPr>
              <a:spLocks/>
            </p:cNvSpPr>
            <p:nvPr/>
          </p:nvSpPr>
          <p:spPr bwMode="auto">
            <a:xfrm>
              <a:off x="2324" y="1301"/>
              <a:ext cx="35" cy="47"/>
            </a:xfrm>
            <a:custGeom>
              <a:avLst/>
              <a:gdLst>
                <a:gd name="T0" fmla="*/ 17 w 92"/>
                <a:gd name="T1" fmla="*/ 0 h 126"/>
                <a:gd name="T2" fmla="*/ 17 w 92"/>
                <a:gd name="T3" fmla="*/ 74 h 126"/>
                <a:gd name="T4" fmla="*/ 46 w 92"/>
                <a:gd name="T5" fmla="*/ 113 h 126"/>
                <a:gd name="T6" fmla="*/ 76 w 92"/>
                <a:gd name="T7" fmla="*/ 74 h 126"/>
                <a:gd name="T8" fmla="*/ 76 w 92"/>
                <a:gd name="T9" fmla="*/ 0 h 126"/>
                <a:gd name="T10" fmla="*/ 92 w 92"/>
                <a:gd name="T11" fmla="*/ 0 h 126"/>
                <a:gd name="T12" fmla="*/ 92 w 92"/>
                <a:gd name="T13" fmla="*/ 73 h 126"/>
                <a:gd name="T14" fmla="*/ 45 w 92"/>
                <a:gd name="T15" fmla="*/ 126 h 126"/>
                <a:gd name="T16" fmla="*/ 0 w 92"/>
                <a:gd name="T17" fmla="*/ 73 h 126"/>
                <a:gd name="T18" fmla="*/ 0 w 92"/>
                <a:gd name="T19" fmla="*/ 0 h 126"/>
                <a:gd name="T20" fmla="*/ 17 w 92"/>
                <a:gd name="T21"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126">
                  <a:moveTo>
                    <a:pt x="17" y="0"/>
                  </a:moveTo>
                  <a:lnTo>
                    <a:pt x="17" y="74"/>
                  </a:lnTo>
                  <a:cubicBezTo>
                    <a:pt x="17" y="101"/>
                    <a:pt x="29" y="113"/>
                    <a:pt x="46" y="113"/>
                  </a:cubicBezTo>
                  <a:cubicBezTo>
                    <a:pt x="65" y="113"/>
                    <a:pt x="76" y="101"/>
                    <a:pt x="76" y="74"/>
                  </a:cubicBezTo>
                  <a:lnTo>
                    <a:pt x="76" y="0"/>
                  </a:lnTo>
                  <a:lnTo>
                    <a:pt x="92" y="0"/>
                  </a:lnTo>
                  <a:lnTo>
                    <a:pt x="92" y="73"/>
                  </a:lnTo>
                  <a:cubicBezTo>
                    <a:pt x="92" y="111"/>
                    <a:pt x="72" y="126"/>
                    <a:pt x="45" y="126"/>
                  </a:cubicBezTo>
                  <a:cubicBezTo>
                    <a:pt x="20" y="126"/>
                    <a:pt x="0" y="112"/>
                    <a:pt x="0" y="73"/>
                  </a:cubicBezTo>
                  <a:lnTo>
                    <a:pt x="0" y="0"/>
                  </a:lnTo>
                  <a:lnTo>
                    <a:pt x="17"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59" name="Freeform 34"/>
            <p:cNvSpPr>
              <a:spLocks noEditPoints="1"/>
            </p:cNvSpPr>
            <p:nvPr/>
          </p:nvSpPr>
          <p:spPr bwMode="auto">
            <a:xfrm>
              <a:off x="2369" y="1301"/>
              <a:ext cx="30" cy="47"/>
            </a:xfrm>
            <a:custGeom>
              <a:avLst/>
              <a:gdLst>
                <a:gd name="T0" fmla="*/ 16 w 79"/>
                <a:gd name="T1" fmla="*/ 113 h 127"/>
                <a:gd name="T2" fmla="*/ 30 w 79"/>
                <a:gd name="T3" fmla="*/ 114 h 127"/>
                <a:gd name="T4" fmla="*/ 61 w 79"/>
                <a:gd name="T5" fmla="*/ 90 h 127"/>
                <a:gd name="T6" fmla="*/ 30 w 79"/>
                <a:gd name="T7" fmla="*/ 66 h 127"/>
                <a:gd name="T8" fmla="*/ 16 w 79"/>
                <a:gd name="T9" fmla="*/ 66 h 127"/>
                <a:gd name="T10" fmla="*/ 16 w 79"/>
                <a:gd name="T11" fmla="*/ 113 h 127"/>
                <a:gd name="T12" fmla="*/ 16 w 79"/>
                <a:gd name="T13" fmla="*/ 54 h 127"/>
                <a:gd name="T14" fmla="*/ 31 w 79"/>
                <a:gd name="T15" fmla="*/ 54 h 127"/>
                <a:gd name="T16" fmla="*/ 58 w 79"/>
                <a:gd name="T17" fmla="*/ 33 h 127"/>
                <a:gd name="T18" fmla="*/ 30 w 79"/>
                <a:gd name="T19" fmla="*/ 13 h 127"/>
                <a:gd name="T20" fmla="*/ 16 w 79"/>
                <a:gd name="T21" fmla="*/ 14 h 127"/>
                <a:gd name="T22" fmla="*/ 16 w 79"/>
                <a:gd name="T23" fmla="*/ 54 h 127"/>
                <a:gd name="T24" fmla="*/ 0 w 79"/>
                <a:gd name="T25" fmla="*/ 3 h 127"/>
                <a:gd name="T26" fmla="*/ 30 w 79"/>
                <a:gd name="T27" fmla="*/ 0 h 127"/>
                <a:gd name="T28" fmla="*/ 64 w 79"/>
                <a:gd name="T29" fmla="*/ 9 h 127"/>
                <a:gd name="T30" fmla="*/ 74 w 79"/>
                <a:gd name="T31" fmla="*/ 31 h 127"/>
                <a:gd name="T32" fmla="*/ 53 w 79"/>
                <a:gd name="T33" fmla="*/ 58 h 127"/>
                <a:gd name="T34" fmla="*/ 53 w 79"/>
                <a:gd name="T35" fmla="*/ 59 h 127"/>
                <a:gd name="T36" fmla="*/ 79 w 79"/>
                <a:gd name="T37" fmla="*/ 90 h 127"/>
                <a:gd name="T38" fmla="*/ 68 w 79"/>
                <a:gd name="T39" fmla="*/ 115 h 127"/>
                <a:gd name="T40" fmla="*/ 25 w 79"/>
                <a:gd name="T41" fmla="*/ 127 h 127"/>
                <a:gd name="T42" fmla="*/ 0 w 79"/>
                <a:gd name="T43" fmla="*/ 125 h 127"/>
                <a:gd name="T44" fmla="*/ 0 w 79"/>
                <a:gd name="T45" fmla="*/ 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9" h="127">
                  <a:moveTo>
                    <a:pt x="16" y="113"/>
                  </a:moveTo>
                  <a:cubicBezTo>
                    <a:pt x="20" y="114"/>
                    <a:pt x="24" y="114"/>
                    <a:pt x="30" y="114"/>
                  </a:cubicBezTo>
                  <a:cubicBezTo>
                    <a:pt x="46" y="114"/>
                    <a:pt x="61" y="108"/>
                    <a:pt x="61" y="90"/>
                  </a:cubicBezTo>
                  <a:cubicBezTo>
                    <a:pt x="61" y="73"/>
                    <a:pt x="47" y="66"/>
                    <a:pt x="30" y="66"/>
                  </a:cubicBezTo>
                  <a:lnTo>
                    <a:pt x="16" y="66"/>
                  </a:lnTo>
                  <a:lnTo>
                    <a:pt x="16" y="113"/>
                  </a:lnTo>
                  <a:close/>
                  <a:moveTo>
                    <a:pt x="16" y="54"/>
                  </a:moveTo>
                  <a:lnTo>
                    <a:pt x="31" y="54"/>
                  </a:lnTo>
                  <a:cubicBezTo>
                    <a:pt x="48" y="54"/>
                    <a:pt x="58" y="45"/>
                    <a:pt x="58" y="33"/>
                  </a:cubicBezTo>
                  <a:cubicBezTo>
                    <a:pt x="58" y="18"/>
                    <a:pt x="47" y="13"/>
                    <a:pt x="30" y="13"/>
                  </a:cubicBezTo>
                  <a:cubicBezTo>
                    <a:pt x="23" y="13"/>
                    <a:pt x="19" y="13"/>
                    <a:pt x="16" y="14"/>
                  </a:cubicBezTo>
                  <a:lnTo>
                    <a:pt x="16" y="54"/>
                  </a:lnTo>
                  <a:close/>
                  <a:moveTo>
                    <a:pt x="0" y="3"/>
                  </a:moveTo>
                  <a:cubicBezTo>
                    <a:pt x="7" y="1"/>
                    <a:pt x="19" y="0"/>
                    <a:pt x="30" y="0"/>
                  </a:cubicBezTo>
                  <a:cubicBezTo>
                    <a:pt x="46" y="0"/>
                    <a:pt x="56" y="3"/>
                    <a:pt x="64" y="9"/>
                  </a:cubicBezTo>
                  <a:cubicBezTo>
                    <a:pt x="70" y="14"/>
                    <a:pt x="74" y="21"/>
                    <a:pt x="74" y="31"/>
                  </a:cubicBezTo>
                  <a:cubicBezTo>
                    <a:pt x="74" y="43"/>
                    <a:pt x="66" y="54"/>
                    <a:pt x="53" y="58"/>
                  </a:cubicBezTo>
                  <a:lnTo>
                    <a:pt x="53" y="59"/>
                  </a:lnTo>
                  <a:cubicBezTo>
                    <a:pt x="65" y="62"/>
                    <a:pt x="79" y="72"/>
                    <a:pt x="79" y="90"/>
                  </a:cubicBezTo>
                  <a:cubicBezTo>
                    <a:pt x="79" y="101"/>
                    <a:pt x="74" y="109"/>
                    <a:pt x="68" y="115"/>
                  </a:cubicBezTo>
                  <a:cubicBezTo>
                    <a:pt x="59" y="123"/>
                    <a:pt x="46" y="127"/>
                    <a:pt x="25" y="127"/>
                  </a:cubicBezTo>
                  <a:cubicBezTo>
                    <a:pt x="14" y="127"/>
                    <a:pt x="6" y="126"/>
                    <a:pt x="0" y="125"/>
                  </a:cubicBez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0" name="Freeform 35"/>
            <p:cNvSpPr>
              <a:spLocks/>
            </p:cNvSpPr>
            <p:nvPr/>
          </p:nvSpPr>
          <p:spPr bwMode="auto">
            <a:xfrm>
              <a:off x="2407" y="1301"/>
              <a:ext cx="26" cy="47"/>
            </a:xfrm>
            <a:custGeom>
              <a:avLst/>
              <a:gdLst>
                <a:gd name="T0" fmla="*/ 0 w 69"/>
                <a:gd name="T1" fmla="*/ 0 h 124"/>
                <a:gd name="T2" fmla="*/ 16 w 69"/>
                <a:gd name="T3" fmla="*/ 0 h 124"/>
                <a:gd name="T4" fmla="*/ 16 w 69"/>
                <a:gd name="T5" fmla="*/ 111 h 124"/>
                <a:gd name="T6" fmla="*/ 69 w 69"/>
                <a:gd name="T7" fmla="*/ 111 h 124"/>
                <a:gd name="T8" fmla="*/ 69 w 69"/>
                <a:gd name="T9" fmla="*/ 124 h 124"/>
                <a:gd name="T10" fmla="*/ 0 w 69"/>
                <a:gd name="T11" fmla="*/ 124 h 124"/>
                <a:gd name="T12" fmla="*/ 0 w 69"/>
                <a:gd name="T13" fmla="*/ 0 h 124"/>
              </a:gdLst>
              <a:ahLst/>
              <a:cxnLst>
                <a:cxn ang="0">
                  <a:pos x="T0" y="T1"/>
                </a:cxn>
                <a:cxn ang="0">
                  <a:pos x="T2" y="T3"/>
                </a:cxn>
                <a:cxn ang="0">
                  <a:pos x="T4" y="T5"/>
                </a:cxn>
                <a:cxn ang="0">
                  <a:pos x="T6" y="T7"/>
                </a:cxn>
                <a:cxn ang="0">
                  <a:pos x="T8" y="T9"/>
                </a:cxn>
                <a:cxn ang="0">
                  <a:pos x="T10" y="T11"/>
                </a:cxn>
                <a:cxn ang="0">
                  <a:pos x="T12" y="T13"/>
                </a:cxn>
              </a:cxnLst>
              <a:rect l="0" t="0" r="r" b="b"/>
              <a:pathLst>
                <a:path w="69" h="124">
                  <a:moveTo>
                    <a:pt x="0" y="0"/>
                  </a:moveTo>
                  <a:lnTo>
                    <a:pt x="16" y="0"/>
                  </a:lnTo>
                  <a:lnTo>
                    <a:pt x="16" y="111"/>
                  </a:lnTo>
                  <a:lnTo>
                    <a:pt x="69" y="111"/>
                  </a:lnTo>
                  <a:lnTo>
                    <a:pt x="69" y="124"/>
                  </a:lnTo>
                  <a:lnTo>
                    <a:pt x="0" y="124"/>
                  </a:lnTo>
                  <a:lnTo>
                    <a:pt x="0"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1" name="Rectangle 36"/>
            <p:cNvSpPr>
              <a:spLocks noChangeArrowheads="1"/>
            </p:cNvSpPr>
            <p:nvPr/>
          </p:nvSpPr>
          <p:spPr bwMode="auto">
            <a:xfrm>
              <a:off x="2440" y="1301"/>
              <a:ext cx="6" cy="47"/>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2" name="Freeform 37"/>
            <p:cNvSpPr>
              <a:spLocks/>
            </p:cNvSpPr>
            <p:nvPr/>
          </p:nvSpPr>
          <p:spPr bwMode="auto">
            <a:xfrm>
              <a:off x="2454" y="1300"/>
              <a:ext cx="36" cy="48"/>
            </a:xfrm>
            <a:custGeom>
              <a:avLst/>
              <a:gdLst>
                <a:gd name="T0" fmla="*/ 94 w 95"/>
                <a:gd name="T1" fmla="*/ 122 h 128"/>
                <a:gd name="T2" fmla="*/ 61 w 95"/>
                <a:gd name="T3" fmla="*/ 128 h 128"/>
                <a:gd name="T4" fmla="*/ 0 w 95"/>
                <a:gd name="T5" fmla="*/ 65 h 128"/>
                <a:gd name="T6" fmla="*/ 65 w 95"/>
                <a:gd name="T7" fmla="*/ 0 h 128"/>
                <a:gd name="T8" fmla="*/ 95 w 95"/>
                <a:gd name="T9" fmla="*/ 6 h 128"/>
                <a:gd name="T10" fmla="*/ 91 w 95"/>
                <a:gd name="T11" fmla="*/ 19 h 128"/>
                <a:gd name="T12" fmla="*/ 66 w 95"/>
                <a:gd name="T13" fmla="*/ 14 h 128"/>
                <a:gd name="T14" fmla="*/ 17 w 95"/>
                <a:gd name="T15" fmla="*/ 65 h 128"/>
                <a:gd name="T16" fmla="*/ 65 w 95"/>
                <a:gd name="T17" fmla="*/ 115 h 128"/>
                <a:gd name="T18" fmla="*/ 91 w 95"/>
                <a:gd name="T19" fmla="*/ 110 h 128"/>
                <a:gd name="T20" fmla="*/ 94 w 95"/>
                <a:gd name="T21" fmla="*/ 12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128">
                  <a:moveTo>
                    <a:pt x="94" y="122"/>
                  </a:moveTo>
                  <a:cubicBezTo>
                    <a:pt x="89" y="125"/>
                    <a:pt x="77" y="128"/>
                    <a:pt x="61" y="128"/>
                  </a:cubicBezTo>
                  <a:cubicBezTo>
                    <a:pt x="26" y="128"/>
                    <a:pt x="0" y="106"/>
                    <a:pt x="0" y="65"/>
                  </a:cubicBezTo>
                  <a:cubicBezTo>
                    <a:pt x="0" y="26"/>
                    <a:pt x="26" y="0"/>
                    <a:pt x="65" y="0"/>
                  </a:cubicBezTo>
                  <a:cubicBezTo>
                    <a:pt x="81" y="0"/>
                    <a:pt x="90" y="3"/>
                    <a:pt x="95" y="6"/>
                  </a:cubicBezTo>
                  <a:lnTo>
                    <a:pt x="91" y="19"/>
                  </a:lnTo>
                  <a:cubicBezTo>
                    <a:pt x="85" y="16"/>
                    <a:pt x="76" y="14"/>
                    <a:pt x="66" y="14"/>
                  </a:cubicBezTo>
                  <a:cubicBezTo>
                    <a:pt x="37" y="14"/>
                    <a:pt x="17" y="32"/>
                    <a:pt x="17" y="65"/>
                  </a:cubicBezTo>
                  <a:cubicBezTo>
                    <a:pt x="17" y="95"/>
                    <a:pt x="35" y="115"/>
                    <a:pt x="65" y="115"/>
                  </a:cubicBezTo>
                  <a:cubicBezTo>
                    <a:pt x="74" y="115"/>
                    <a:pt x="85" y="113"/>
                    <a:pt x="91" y="110"/>
                  </a:cubicBezTo>
                  <a:lnTo>
                    <a:pt x="94" y="12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3" name="Freeform 38"/>
            <p:cNvSpPr>
              <a:spLocks noEditPoints="1"/>
            </p:cNvSpPr>
            <p:nvPr/>
          </p:nvSpPr>
          <p:spPr bwMode="auto">
            <a:xfrm>
              <a:off x="2509" y="1300"/>
              <a:ext cx="43" cy="48"/>
            </a:xfrm>
            <a:custGeom>
              <a:avLst/>
              <a:gdLst>
                <a:gd name="T0" fmla="*/ 18 w 114"/>
                <a:gd name="T1" fmla="*/ 65 h 128"/>
                <a:gd name="T2" fmla="*/ 57 w 114"/>
                <a:gd name="T3" fmla="*/ 115 h 128"/>
                <a:gd name="T4" fmla="*/ 97 w 114"/>
                <a:gd name="T5" fmla="*/ 64 h 128"/>
                <a:gd name="T6" fmla="*/ 57 w 114"/>
                <a:gd name="T7" fmla="*/ 13 h 128"/>
                <a:gd name="T8" fmla="*/ 18 w 114"/>
                <a:gd name="T9" fmla="*/ 65 h 128"/>
                <a:gd name="T10" fmla="*/ 114 w 114"/>
                <a:gd name="T11" fmla="*/ 63 h 128"/>
                <a:gd name="T12" fmla="*/ 56 w 114"/>
                <a:gd name="T13" fmla="*/ 128 h 128"/>
                <a:gd name="T14" fmla="*/ 0 w 114"/>
                <a:gd name="T15" fmla="*/ 65 h 128"/>
                <a:gd name="T16" fmla="*/ 58 w 114"/>
                <a:gd name="T17" fmla="*/ 0 h 128"/>
                <a:gd name="T18" fmla="*/ 114 w 114"/>
                <a:gd name="T19" fmla="*/ 6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28">
                  <a:moveTo>
                    <a:pt x="18" y="65"/>
                  </a:moveTo>
                  <a:cubicBezTo>
                    <a:pt x="18" y="92"/>
                    <a:pt x="32" y="115"/>
                    <a:pt x="57" y="115"/>
                  </a:cubicBezTo>
                  <a:cubicBezTo>
                    <a:pt x="83" y="115"/>
                    <a:pt x="97" y="92"/>
                    <a:pt x="97" y="64"/>
                  </a:cubicBezTo>
                  <a:cubicBezTo>
                    <a:pt x="97" y="39"/>
                    <a:pt x="84" y="13"/>
                    <a:pt x="57" y="13"/>
                  </a:cubicBezTo>
                  <a:cubicBezTo>
                    <a:pt x="31" y="13"/>
                    <a:pt x="18" y="38"/>
                    <a:pt x="18" y="65"/>
                  </a:cubicBezTo>
                  <a:close/>
                  <a:moveTo>
                    <a:pt x="114" y="63"/>
                  </a:moveTo>
                  <a:cubicBezTo>
                    <a:pt x="114" y="106"/>
                    <a:pt x="88" y="128"/>
                    <a:pt x="56" y="128"/>
                  </a:cubicBezTo>
                  <a:cubicBezTo>
                    <a:pt x="24" y="128"/>
                    <a:pt x="0" y="103"/>
                    <a:pt x="0" y="65"/>
                  </a:cubicBezTo>
                  <a:cubicBezTo>
                    <a:pt x="0" y="26"/>
                    <a:pt x="25" y="0"/>
                    <a:pt x="58" y="0"/>
                  </a:cubicBezTo>
                  <a:cubicBezTo>
                    <a:pt x="92" y="0"/>
                    <a:pt x="114" y="26"/>
                    <a:pt x="114" y="63"/>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4" name="Freeform 39"/>
            <p:cNvSpPr>
              <a:spLocks/>
            </p:cNvSpPr>
            <p:nvPr/>
          </p:nvSpPr>
          <p:spPr bwMode="auto">
            <a:xfrm>
              <a:off x="2560" y="1301"/>
              <a:ext cx="25" cy="47"/>
            </a:xfrm>
            <a:custGeom>
              <a:avLst/>
              <a:gdLst>
                <a:gd name="T0" fmla="*/ 0 w 67"/>
                <a:gd name="T1" fmla="*/ 0 h 124"/>
                <a:gd name="T2" fmla="*/ 67 w 67"/>
                <a:gd name="T3" fmla="*/ 0 h 124"/>
                <a:gd name="T4" fmla="*/ 67 w 67"/>
                <a:gd name="T5" fmla="*/ 14 h 124"/>
                <a:gd name="T6" fmla="*/ 16 w 67"/>
                <a:gd name="T7" fmla="*/ 14 h 124"/>
                <a:gd name="T8" fmla="*/ 16 w 67"/>
                <a:gd name="T9" fmla="*/ 55 h 124"/>
                <a:gd name="T10" fmla="*/ 63 w 67"/>
                <a:gd name="T11" fmla="*/ 55 h 124"/>
                <a:gd name="T12" fmla="*/ 63 w 67"/>
                <a:gd name="T13" fmla="*/ 68 h 124"/>
                <a:gd name="T14" fmla="*/ 16 w 67"/>
                <a:gd name="T15" fmla="*/ 68 h 124"/>
                <a:gd name="T16" fmla="*/ 16 w 67"/>
                <a:gd name="T17" fmla="*/ 124 h 124"/>
                <a:gd name="T18" fmla="*/ 0 w 67"/>
                <a:gd name="T19" fmla="*/ 124 h 124"/>
                <a:gd name="T20" fmla="*/ 0 w 67"/>
                <a:gd name="T21"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124">
                  <a:moveTo>
                    <a:pt x="0" y="0"/>
                  </a:moveTo>
                  <a:lnTo>
                    <a:pt x="67" y="0"/>
                  </a:lnTo>
                  <a:lnTo>
                    <a:pt x="67" y="14"/>
                  </a:lnTo>
                  <a:lnTo>
                    <a:pt x="16" y="14"/>
                  </a:lnTo>
                  <a:lnTo>
                    <a:pt x="16" y="55"/>
                  </a:lnTo>
                  <a:lnTo>
                    <a:pt x="63" y="55"/>
                  </a:lnTo>
                  <a:lnTo>
                    <a:pt x="63" y="68"/>
                  </a:lnTo>
                  <a:lnTo>
                    <a:pt x="16" y="68"/>
                  </a:lnTo>
                  <a:lnTo>
                    <a:pt x="16" y="124"/>
                  </a:lnTo>
                  <a:lnTo>
                    <a:pt x="0" y="124"/>
                  </a:lnTo>
                  <a:lnTo>
                    <a:pt x="0"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5" name="Freeform 40"/>
            <p:cNvSpPr>
              <a:spLocks/>
            </p:cNvSpPr>
            <p:nvPr/>
          </p:nvSpPr>
          <p:spPr bwMode="auto">
            <a:xfrm>
              <a:off x="2210" y="1385"/>
              <a:ext cx="34" cy="46"/>
            </a:xfrm>
            <a:custGeom>
              <a:avLst/>
              <a:gdLst>
                <a:gd name="T0" fmla="*/ 38 w 92"/>
                <a:gd name="T1" fmla="*/ 13 h 124"/>
                <a:gd name="T2" fmla="*/ 0 w 92"/>
                <a:gd name="T3" fmla="*/ 13 h 124"/>
                <a:gd name="T4" fmla="*/ 0 w 92"/>
                <a:gd name="T5" fmla="*/ 0 h 124"/>
                <a:gd name="T6" fmla="*/ 92 w 92"/>
                <a:gd name="T7" fmla="*/ 0 h 124"/>
                <a:gd name="T8" fmla="*/ 92 w 92"/>
                <a:gd name="T9" fmla="*/ 13 h 124"/>
                <a:gd name="T10" fmla="*/ 55 w 92"/>
                <a:gd name="T11" fmla="*/ 13 h 124"/>
                <a:gd name="T12" fmla="*/ 55 w 92"/>
                <a:gd name="T13" fmla="*/ 124 h 124"/>
                <a:gd name="T14" fmla="*/ 38 w 92"/>
                <a:gd name="T15" fmla="*/ 124 h 124"/>
                <a:gd name="T16" fmla="*/ 38 w 92"/>
                <a:gd name="T17" fmla="*/ 1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124">
                  <a:moveTo>
                    <a:pt x="38" y="13"/>
                  </a:moveTo>
                  <a:lnTo>
                    <a:pt x="0" y="13"/>
                  </a:lnTo>
                  <a:lnTo>
                    <a:pt x="0" y="0"/>
                  </a:lnTo>
                  <a:lnTo>
                    <a:pt x="92" y="0"/>
                  </a:lnTo>
                  <a:lnTo>
                    <a:pt x="92" y="13"/>
                  </a:lnTo>
                  <a:lnTo>
                    <a:pt x="55" y="13"/>
                  </a:lnTo>
                  <a:lnTo>
                    <a:pt x="55" y="124"/>
                  </a:lnTo>
                  <a:lnTo>
                    <a:pt x="38" y="124"/>
                  </a:lnTo>
                  <a:lnTo>
                    <a:pt x="38" y="1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6" name="Freeform 41"/>
            <p:cNvSpPr>
              <a:spLocks/>
            </p:cNvSpPr>
            <p:nvPr/>
          </p:nvSpPr>
          <p:spPr bwMode="auto">
            <a:xfrm>
              <a:off x="2250" y="1385"/>
              <a:ext cx="35" cy="46"/>
            </a:xfrm>
            <a:custGeom>
              <a:avLst/>
              <a:gdLst>
                <a:gd name="T0" fmla="*/ 15 w 92"/>
                <a:gd name="T1" fmla="*/ 0 h 124"/>
                <a:gd name="T2" fmla="*/ 15 w 92"/>
                <a:gd name="T3" fmla="*/ 52 h 124"/>
                <a:gd name="T4" fmla="*/ 76 w 92"/>
                <a:gd name="T5" fmla="*/ 52 h 124"/>
                <a:gd name="T6" fmla="*/ 76 w 92"/>
                <a:gd name="T7" fmla="*/ 0 h 124"/>
                <a:gd name="T8" fmla="*/ 92 w 92"/>
                <a:gd name="T9" fmla="*/ 0 h 124"/>
                <a:gd name="T10" fmla="*/ 92 w 92"/>
                <a:gd name="T11" fmla="*/ 124 h 124"/>
                <a:gd name="T12" fmla="*/ 76 w 92"/>
                <a:gd name="T13" fmla="*/ 124 h 124"/>
                <a:gd name="T14" fmla="*/ 76 w 92"/>
                <a:gd name="T15" fmla="*/ 66 h 124"/>
                <a:gd name="T16" fmla="*/ 15 w 92"/>
                <a:gd name="T17" fmla="*/ 66 h 124"/>
                <a:gd name="T18" fmla="*/ 15 w 92"/>
                <a:gd name="T19" fmla="*/ 124 h 124"/>
                <a:gd name="T20" fmla="*/ 0 w 92"/>
                <a:gd name="T21" fmla="*/ 124 h 124"/>
                <a:gd name="T22" fmla="*/ 0 w 92"/>
                <a:gd name="T23" fmla="*/ 0 h 124"/>
                <a:gd name="T24" fmla="*/ 15 w 92"/>
                <a:gd name="T25"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124">
                  <a:moveTo>
                    <a:pt x="15" y="0"/>
                  </a:moveTo>
                  <a:lnTo>
                    <a:pt x="15" y="52"/>
                  </a:lnTo>
                  <a:lnTo>
                    <a:pt x="76" y="52"/>
                  </a:lnTo>
                  <a:lnTo>
                    <a:pt x="76" y="0"/>
                  </a:lnTo>
                  <a:lnTo>
                    <a:pt x="92" y="0"/>
                  </a:lnTo>
                  <a:lnTo>
                    <a:pt x="92" y="124"/>
                  </a:lnTo>
                  <a:lnTo>
                    <a:pt x="76" y="124"/>
                  </a:lnTo>
                  <a:lnTo>
                    <a:pt x="76" y="66"/>
                  </a:lnTo>
                  <a:lnTo>
                    <a:pt x="15" y="66"/>
                  </a:lnTo>
                  <a:lnTo>
                    <a:pt x="15" y="124"/>
                  </a:lnTo>
                  <a:lnTo>
                    <a:pt x="0" y="124"/>
                  </a:lnTo>
                  <a:lnTo>
                    <a:pt x="0" y="0"/>
                  </a:lnTo>
                  <a:lnTo>
                    <a:pt x="15"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7" name="Freeform 42"/>
            <p:cNvSpPr>
              <a:spLocks/>
            </p:cNvSpPr>
            <p:nvPr/>
          </p:nvSpPr>
          <p:spPr bwMode="auto">
            <a:xfrm>
              <a:off x="2295" y="1385"/>
              <a:ext cx="27" cy="46"/>
            </a:xfrm>
            <a:custGeom>
              <a:avLst/>
              <a:gdLst>
                <a:gd name="T0" fmla="*/ 64 w 70"/>
                <a:gd name="T1" fmla="*/ 66 h 124"/>
                <a:gd name="T2" fmla="*/ 16 w 70"/>
                <a:gd name="T3" fmla="*/ 66 h 124"/>
                <a:gd name="T4" fmla="*/ 16 w 70"/>
                <a:gd name="T5" fmla="*/ 110 h 124"/>
                <a:gd name="T6" fmla="*/ 70 w 70"/>
                <a:gd name="T7" fmla="*/ 110 h 124"/>
                <a:gd name="T8" fmla="*/ 70 w 70"/>
                <a:gd name="T9" fmla="*/ 124 h 124"/>
                <a:gd name="T10" fmla="*/ 0 w 70"/>
                <a:gd name="T11" fmla="*/ 124 h 124"/>
                <a:gd name="T12" fmla="*/ 0 w 70"/>
                <a:gd name="T13" fmla="*/ 0 h 124"/>
                <a:gd name="T14" fmla="*/ 67 w 70"/>
                <a:gd name="T15" fmla="*/ 0 h 124"/>
                <a:gd name="T16" fmla="*/ 67 w 70"/>
                <a:gd name="T17" fmla="*/ 13 h 124"/>
                <a:gd name="T18" fmla="*/ 16 w 70"/>
                <a:gd name="T19" fmla="*/ 13 h 124"/>
                <a:gd name="T20" fmla="*/ 16 w 70"/>
                <a:gd name="T21" fmla="*/ 52 h 124"/>
                <a:gd name="T22" fmla="*/ 64 w 70"/>
                <a:gd name="T23" fmla="*/ 52 h 124"/>
                <a:gd name="T24" fmla="*/ 64 w 70"/>
                <a:gd name="T25" fmla="*/ 66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124">
                  <a:moveTo>
                    <a:pt x="64" y="66"/>
                  </a:moveTo>
                  <a:lnTo>
                    <a:pt x="16" y="66"/>
                  </a:lnTo>
                  <a:lnTo>
                    <a:pt x="16" y="110"/>
                  </a:lnTo>
                  <a:lnTo>
                    <a:pt x="70" y="110"/>
                  </a:lnTo>
                  <a:lnTo>
                    <a:pt x="70" y="124"/>
                  </a:lnTo>
                  <a:lnTo>
                    <a:pt x="0" y="124"/>
                  </a:lnTo>
                  <a:lnTo>
                    <a:pt x="0" y="0"/>
                  </a:lnTo>
                  <a:lnTo>
                    <a:pt x="67" y="0"/>
                  </a:lnTo>
                  <a:lnTo>
                    <a:pt x="67" y="13"/>
                  </a:lnTo>
                  <a:lnTo>
                    <a:pt x="16" y="13"/>
                  </a:lnTo>
                  <a:lnTo>
                    <a:pt x="16" y="52"/>
                  </a:lnTo>
                  <a:lnTo>
                    <a:pt x="64" y="52"/>
                  </a:lnTo>
                  <a:lnTo>
                    <a:pt x="64" y="66"/>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8" name="Freeform 43"/>
            <p:cNvSpPr>
              <a:spLocks/>
            </p:cNvSpPr>
            <p:nvPr/>
          </p:nvSpPr>
          <p:spPr bwMode="auto">
            <a:xfrm>
              <a:off x="2342" y="1384"/>
              <a:ext cx="36" cy="48"/>
            </a:xfrm>
            <a:custGeom>
              <a:avLst/>
              <a:gdLst>
                <a:gd name="T0" fmla="*/ 94 w 95"/>
                <a:gd name="T1" fmla="*/ 122 h 128"/>
                <a:gd name="T2" fmla="*/ 62 w 95"/>
                <a:gd name="T3" fmla="*/ 128 h 128"/>
                <a:gd name="T4" fmla="*/ 0 w 95"/>
                <a:gd name="T5" fmla="*/ 65 h 128"/>
                <a:gd name="T6" fmla="*/ 65 w 95"/>
                <a:gd name="T7" fmla="*/ 0 h 128"/>
                <a:gd name="T8" fmla="*/ 95 w 95"/>
                <a:gd name="T9" fmla="*/ 5 h 128"/>
                <a:gd name="T10" fmla="*/ 91 w 95"/>
                <a:gd name="T11" fmla="*/ 18 h 128"/>
                <a:gd name="T12" fmla="*/ 66 w 95"/>
                <a:gd name="T13" fmla="*/ 13 h 128"/>
                <a:gd name="T14" fmla="*/ 17 w 95"/>
                <a:gd name="T15" fmla="*/ 64 h 128"/>
                <a:gd name="T16" fmla="*/ 65 w 95"/>
                <a:gd name="T17" fmla="*/ 114 h 128"/>
                <a:gd name="T18" fmla="*/ 91 w 95"/>
                <a:gd name="T19" fmla="*/ 109 h 128"/>
                <a:gd name="T20" fmla="*/ 94 w 95"/>
                <a:gd name="T21" fmla="*/ 12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128">
                  <a:moveTo>
                    <a:pt x="94" y="122"/>
                  </a:moveTo>
                  <a:cubicBezTo>
                    <a:pt x="88" y="125"/>
                    <a:pt x="77" y="128"/>
                    <a:pt x="62" y="128"/>
                  </a:cubicBezTo>
                  <a:cubicBezTo>
                    <a:pt x="27" y="128"/>
                    <a:pt x="0" y="106"/>
                    <a:pt x="0" y="65"/>
                  </a:cubicBezTo>
                  <a:cubicBezTo>
                    <a:pt x="0" y="26"/>
                    <a:pt x="27" y="0"/>
                    <a:pt x="65" y="0"/>
                  </a:cubicBezTo>
                  <a:cubicBezTo>
                    <a:pt x="81" y="0"/>
                    <a:pt x="90" y="3"/>
                    <a:pt x="95" y="5"/>
                  </a:cubicBezTo>
                  <a:lnTo>
                    <a:pt x="91" y="18"/>
                  </a:lnTo>
                  <a:cubicBezTo>
                    <a:pt x="85" y="15"/>
                    <a:pt x="76" y="13"/>
                    <a:pt x="66" y="13"/>
                  </a:cubicBezTo>
                  <a:cubicBezTo>
                    <a:pt x="36" y="13"/>
                    <a:pt x="17" y="32"/>
                    <a:pt x="17" y="64"/>
                  </a:cubicBezTo>
                  <a:cubicBezTo>
                    <a:pt x="17" y="95"/>
                    <a:pt x="35" y="114"/>
                    <a:pt x="65" y="114"/>
                  </a:cubicBezTo>
                  <a:cubicBezTo>
                    <a:pt x="75" y="114"/>
                    <a:pt x="85" y="112"/>
                    <a:pt x="91" y="109"/>
                  </a:cubicBezTo>
                  <a:lnTo>
                    <a:pt x="94" y="12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69" name="Freeform 44"/>
            <p:cNvSpPr>
              <a:spLocks noEditPoints="1"/>
            </p:cNvSpPr>
            <p:nvPr/>
          </p:nvSpPr>
          <p:spPr bwMode="auto">
            <a:xfrm>
              <a:off x="2381" y="1384"/>
              <a:ext cx="43" cy="48"/>
            </a:xfrm>
            <a:custGeom>
              <a:avLst/>
              <a:gdLst>
                <a:gd name="T0" fmla="*/ 17 w 114"/>
                <a:gd name="T1" fmla="*/ 64 h 128"/>
                <a:gd name="T2" fmla="*/ 57 w 114"/>
                <a:gd name="T3" fmla="*/ 115 h 128"/>
                <a:gd name="T4" fmla="*/ 97 w 114"/>
                <a:gd name="T5" fmla="*/ 63 h 128"/>
                <a:gd name="T6" fmla="*/ 57 w 114"/>
                <a:gd name="T7" fmla="*/ 13 h 128"/>
                <a:gd name="T8" fmla="*/ 17 w 114"/>
                <a:gd name="T9" fmla="*/ 64 h 128"/>
                <a:gd name="T10" fmla="*/ 114 w 114"/>
                <a:gd name="T11" fmla="*/ 62 h 128"/>
                <a:gd name="T12" fmla="*/ 56 w 114"/>
                <a:gd name="T13" fmla="*/ 128 h 128"/>
                <a:gd name="T14" fmla="*/ 0 w 114"/>
                <a:gd name="T15" fmla="*/ 65 h 128"/>
                <a:gd name="T16" fmla="*/ 58 w 114"/>
                <a:gd name="T17" fmla="*/ 0 h 128"/>
                <a:gd name="T18" fmla="*/ 114 w 114"/>
                <a:gd name="T19" fmla="*/ 6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28">
                  <a:moveTo>
                    <a:pt x="17" y="64"/>
                  </a:moveTo>
                  <a:cubicBezTo>
                    <a:pt x="17" y="91"/>
                    <a:pt x="32" y="115"/>
                    <a:pt x="57" y="115"/>
                  </a:cubicBezTo>
                  <a:cubicBezTo>
                    <a:pt x="83" y="115"/>
                    <a:pt x="97" y="91"/>
                    <a:pt x="97" y="63"/>
                  </a:cubicBezTo>
                  <a:cubicBezTo>
                    <a:pt x="97" y="38"/>
                    <a:pt x="84" y="13"/>
                    <a:pt x="57" y="13"/>
                  </a:cubicBezTo>
                  <a:cubicBezTo>
                    <a:pt x="31" y="13"/>
                    <a:pt x="17" y="37"/>
                    <a:pt x="17" y="64"/>
                  </a:cubicBezTo>
                  <a:close/>
                  <a:moveTo>
                    <a:pt x="114" y="62"/>
                  </a:moveTo>
                  <a:cubicBezTo>
                    <a:pt x="114" y="105"/>
                    <a:pt x="88" y="128"/>
                    <a:pt x="56" y="128"/>
                  </a:cubicBezTo>
                  <a:cubicBezTo>
                    <a:pt x="24" y="128"/>
                    <a:pt x="0" y="102"/>
                    <a:pt x="0" y="65"/>
                  </a:cubicBezTo>
                  <a:cubicBezTo>
                    <a:pt x="0" y="25"/>
                    <a:pt x="25" y="0"/>
                    <a:pt x="58" y="0"/>
                  </a:cubicBezTo>
                  <a:cubicBezTo>
                    <a:pt x="92" y="0"/>
                    <a:pt x="114" y="26"/>
                    <a:pt x="114" y="62"/>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0" name="Freeform 45"/>
            <p:cNvSpPr>
              <a:spLocks/>
            </p:cNvSpPr>
            <p:nvPr/>
          </p:nvSpPr>
          <p:spPr bwMode="auto">
            <a:xfrm>
              <a:off x="2432" y="1385"/>
              <a:ext cx="35" cy="46"/>
            </a:xfrm>
            <a:custGeom>
              <a:avLst/>
              <a:gdLst>
                <a:gd name="T0" fmla="*/ 0 w 93"/>
                <a:gd name="T1" fmla="*/ 124 h 124"/>
                <a:gd name="T2" fmla="*/ 0 w 93"/>
                <a:gd name="T3" fmla="*/ 0 h 124"/>
                <a:gd name="T4" fmla="*/ 18 w 93"/>
                <a:gd name="T5" fmla="*/ 0 h 124"/>
                <a:gd name="T6" fmla="*/ 57 w 93"/>
                <a:gd name="T7" fmla="*/ 62 h 124"/>
                <a:gd name="T8" fmla="*/ 80 w 93"/>
                <a:gd name="T9" fmla="*/ 103 h 124"/>
                <a:gd name="T10" fmla="*/ 80 w 93"/>
                <a:gd name="T11" fmla="*/ 103 h 124"/>
                <a:gd name="T12" fmla="*/ 78 w 93"/>
                <a:gd name="T13" fmla="*/ 52 h 124"/>
                <a:gd name="T14" fmla="*/ 78 w 93"/>
                <a:gd name="T15" fmla="*/ 0 h 124"/>
                <a:gd name="T16" fmla="*/ 93 w 93"/>
                <a:gd name="T17" fmla="*/ 0 h 124"/>
                <a:gd name="T18" fmla="*/ 93 w 93"/>
                <a:gd name="T19" fmla="*/ 124 h 124"/>
                <a:gd name="T20" fmla="*/ 77 w 93"/>
                <a:gd name="T21" fmla="*/ 124 h 124"/>
                <a:gd name="T22" fmla="*/ 38 w 93"/>
                <a:gd name="T23" fmla="*/ 61 h 124"/>
                <a:gd name="T24" fmla="*/ 14 w 93"/>
                <a:gd name="T25" fmla="*/ 19 h 124"/>
                <a:gd name="T26" fmla="*/ 14 w 93"/>
                <a:gd name="T27" fmla="*/ 19 h 124"/>
                <a:gd name="T28" fmla="*/ 15 w 93"/>
                <a:gd name="T29" fmla="*/ 71 h 124"/>
                <a:gd name="T30" fmla="*/ 15 w 93"/>
                <a:gd name="T31" fmla="*/ 124 h 124"/>
                <a:gd name="T32" fmla="*/ 0 w 93"/>
                <a:gd name="T33"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 h="124">
                  <a:moveTo>
                    <a:pt x="0" y="124"/>
                  </a:moveTo>
                  <a:lnTo>
                    <a:pt x="0" y="0"/>
                  </a:lnTo>
                  <a:lnTo>
                    <a:pt x="18" y="0"/>
                  </a:lnTo>
                  <a:lnTo>
                    <a:pt x="57" y="62"/>
                  </a:lnTo>
                  <a:cubicBezTo>
                    <a:pt x="67" y="77"/>
                    <a:pt x="74" y="90"/>
                    <a:pt x="80" y="103"/>
                  </a:cubicBezTo>
                  <a:lnTo>
                    <a:pt x="80" y="103"/>
                  </a:lnTo>
                  <a:cubicBezTo>
                    <a:pt x="79" y="86"/>
                    <a:pt x="78" y="71"/>
                    <a:pt x="78" y="52"/>
                  </a:cubicBezTo>
                  <a:lnTo>
                    <a:pt x="78" y="0"/>
                  </a:lnTo>
                  <a:lnTo>
                    <a:pt x="93" y="0"/>
                  </a:lnTo>
                  <a:lnTo>
                    <a:pt x="93" y="124"/>
                  </a:lnTo>
                  <a:lnTo>
                    <a:pt x="77" y="124"/>
                  </a:lnTo>
                  <a:lnTo>
                    <a:pt x="38" y="61"/>
                  </a:lnTo>
                  <a:cubicBezTo>
                    <a:pt x="29" y="47"/>
                    <a:pt x="20" y="33"/>
                    <a:pt x="14" y="19"/>
                  </a:cubicBezTo>
                  <a:lnTo>
                    <a:pt x="14" y="19"/>
                  </a:lnTo>
                  <a:cubicBezTo>
                    <a:pt x="15" y="35"/>
                    <a:pt x="15" y="50"/>
                    <a:pt x="15" y="71"/>
                  </a:cubicBezTo>
                  <a:lnTo>
                    <a:pt x="15" y="124"/>
                  </a:lnTo>
                  <a:lnTo>
                    <a:pt x="0" y="12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1" name="Freeform 46"/>
            <p:cNvSpPr>
              <a:spLocks/>
            </p:cNvSpPr>
            <p:nvPr/>
          </p:nvSpPr>
          <p:spPr bwMode="auto">
            <a:xfrm>
              <a:off x="2475" y="1384"/>
              <a:ext cx="38" cy="48"/>
            </a:xfrm>
            <a:custGeom>
              <a:avLst/>
              <a:gdLst>
                <a:gd name="T0" fmla="*/ 102 w 102"/>
                <a:gd name="T1" fmla="*/ 120 h 127"/>
                <a:gd name="T2" fmla="*/ 64 w 102"/>
                <a:gd name="T3" fmla="*/ 127 h 127"/>
                <a:gd name="T4" fmla="*/ 18 w 102"/>
                <a:gd name="T5" fmla="*/ 111 h 127"/>
                <a:gd name="T6" fmla="*/ 0 w 102"/>
                <a:gd name="T7" fmla="*/ 64 h 127"/>
                <a:gd name="T8" fmla="*/ 67 w 102"/>
                <a:gd name="T9" fmla="*/ 0 h 127"/>
                <a:gd name="T10" fmla="*/ 98 w 102"/>
                <a:gd name="T11" fmla="*/ 6 h 127"/>
                <a:gd name="T12" fmla="*/ 94 w 102"/>
                <a:gd name="T13" fmla="*/ 19 h 127"/>
                <a:gd name="T14" fmla="*/ 67 w 102"/>
                <a:gd name="T15" fmla="*/ 14 h 127"/>
                <a:gd name="T16" fmla="*/ 17 w 102"/>
                <a:gd name="T17" fmla="*/ 64 h 127"/>
                <a:gd name="T18" fmla="*/ 65 w 102"/>
                <a:gd name="T19" fmla="*/ 114 h 127"/>
                <a:gd name="T20" fmla="*/ 86 w 102"/>
                <a:gd name="T21" fmla="*/ 111 h 127"/>
                <a:gd name="T22" fmla="*/ 86 w 102"/>
                <a:gd name="T23" fmla="*/ 73 h 127"/>
                <a:gd name="T24" fmla="*/ 61 w 102"/>
                <a:gd name="T25" fmla="*/ 73 h 127"/>
                <a:gd name="T26" fmla="*/ 61 w 102"/>
                <a:gd name="T27" fmla="*/ 61 h 127"/>
                <a:gd name="T28" fmla="*/ 102 w 102"/>
                <a:gd name="T29" fmla="*/ 61 h 127"/>
                <a:gd name="T30" fmla="*/ 102 w 102"/>
                <a:gd name="T31" fmla="*/ 12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27">
                  <a:moveTo>
                    <a:pt x="102" y="120"/>
                  </a:moveTo>
                  <a:cubicBezTo>
                    <a:pt x="95" y="123"/>
                    <a:pt x="81" y="127"/>
                    <a:pt x="64" y="127"/>
                  </a:cubicBezTo>
                  <a:cubicBezTo>
                    <a:pt x="45" y="127"/>
                    <a:pt x="30" y="122"/>
                    <a:pt x="18" y="111"/>
                  </a:cubicBezTo>
                  <a:cubicBezTo>
                    <a:pt x="6" y="100"/>
                    <a:pt x="0" y="84"/>
                    <a:pt x="0" y="64"/>
                  </a:cubicBezTo>
                  <a:cubicBezTo>
                    <a:pt x="0" y="27"/>
                    <a:pt x="26" y="0"/>
                    <a:pt x="67" y="0"/>
                  </a:cubicBezTo>
                  <a:cubicBezTo>
                    <a:pt x="82" y="0"/>
                    <a:pt x="93" y="3"/>
                    <a:pt x="98" y="6"/>
                  </a:cubicBezTo>
                  <a:lnTo>
                    <a:pt x="94" y="19"/>
                  </a:lnTo>
                  <a:cubicBezTo>
                    <a:pt x="88" y="16"/>
                    <a:pt x="80" y="14"/>
                    <a:pt x="67" y="14"/>
                  </a:cubicBezTo>
                  <a:cubicBezTo>
                    <a:pt x="37" y="14"/>
                    <a:pt x="17" y="33"/>
                    <a:pt x="17" y="64"/>
                  </a:cubicBezTo>
                  <a:cubicBezTo>
                    <a:pt x="17" y="95"/>
                    <a:pt x="36" y="114"/>
                    <a:pt x="65" y="114"/>
                  </a:cubicBezTo>
                  <a:cubicBezTo>
                    <a:pt x="75" y="114"/>
                    <a:pt x="83" y="112"/>
                    <a:pt x="86" y="111"/>
                  </a:cubicBezTo>
                  <a:lnTo>
                    <a:pt x="86" y="73"/>
                  </a:lnTo>
                  <a:lnTo>
                    <a:pt x="61" y="73"/>
                  </a:lnTo>
                  <a:lnTo>
                    <a:pt x="61" y="61"/>
                  </a:lnTo>
                  <a:lnTo>
                    <a:pt x="102" y="61"/>
                  </a:lnTo>
                  <a:lnTo>
                    <a:pt x="102" y="12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2" name="Freeform 47"/>
            <p:cNvSpPr>
              <a:spLocks noEditPoints="1"/>
            </p:cNvSpPr>
            <p:nvPr/>
          </p:nvSpPr>
          <p:spPr bwMode="auto">
            <a:xfrm>
              <a:off x="2520" y="1384"/>
              <a:ext cx="43" cy="48"/>
            </a:xfrm>
            <a:custGeom>
              <a:avLst/>
              <a:gdLst>
                <a:gd name="T0" fmla="*/ 17 w 114"/>
                <a:gd name="T1" fmla="*/ 64 h 128"/>
                <a:gd name="T2" fmla="*/ 57 w 114"/>
                <a:gd name="T3" fmla="*/ 115 h 128"/>
                <a:gd name="T4" fmla="*/ 97 w 114"/>
                <a:gd name="T5" fmla="*/ 63 h 128"/>
                <a:gd name="T6" fmla="*/ 57 w 114"/>
                <a:gd name="T7" fmla="*/ 13 h 128"/>
                <a:gd name="T8" fmla="*/ 17 w 114"/>
                <a:gd name="T9" fmla="*/ 64 h 128"/>
                <a:gd name="T10" fmla="*/ 114 w 114"/>
                <a:gd name="T11" fmla="*/ 62 h 128"/>
                <a:gd name="T12" fmla="*/ 56 w 114"/>
                <a:gd name="T13" fmla="*/ 128 h 128"/>
                <a:gd name="T14" fmla="*/ 0 w 114"/>
                <a:gd name="T15" fmla="*/ 65 h 128"/>
                <a:gd name="T16" fmla="*/ 58 w 114"/>
                <a:gd name="T17" fmla="*/ 0 h 128"/>
                <a:gd name="T18" fmla="*/ 114 w 114"/>
                <a:gd name="T19" fmla="*/ 6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28">
                  <a:moveTo>
                    <a:pt x="17" y="64"/>
                  </a:moveTo>
                  <a:cubicBezTo>
                    <a:pt x="17" y="91"/>
                    <a:pt x="32" y="115"/>
                    <a:pt x="57" y="115"/>
                  </a:cubicBezTo>
                  <a:cubicBezTo>
                    <a:pt x="83" y="115"/>
                    <a:pt x="97" y="91"/>
                    <a:pt x="97" y="63"/>
                  </a:cubicBezTo>
                  <a:cubicBezTo>
                    <a:pt x="97" y="38"/>
                    <a:pt x="84" y="13"/>
                    <a:pt x="57" y="13"/>
                  </a:cubicBezTo>
                  <a:cubicBezTo>
                    <a:pt x="31" y="13"/>
                    <a:pt x="17" y="37"/>
                    <a:pt x="17" y="64"/>
                  </a:cubicBezTo>
                  <a:close/>
                  <a:moveTo>
                    <a:pt x="114" y="62"/>
                  </a:moveTo>
                  <a:cubicBezTo>
                    <a:pt x="114" y="105"/>
                    <a:pt x="88" y="128"/>
                    <a:pt x="56" y="128"/>
                  </a:cubicBezTo>
                  <a:cubicBezTo>
                    <a:pt x="23" y="128"/>
                    <a:pt x="0" y="102"/>
                    <a:pt x="0" y="65"/>
                  </a:cubicBezTo>
                  <a:cubicBezTo>
                    <a:pt x="0" y="25"/>
                    <a:pt x="25" y="0"/>
                    <a:pt x="58" y="0"/>
                  </a:cubicBezTo>
                  <a:cubicBezTo>
                    <a:pt x="92" y="0"/>
                    <a:pt x="114" y="26"/>
                    <a:pt x="114" y="62"/>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3" name="Freeform 48"/>
            <p:cNvSpPr>
              <a:spLocks noEditPoints="1"/>
            </p:cNvSpPr>
            <p:nvPr/>
          </p:nvSpPr>
          <p:spPr bwMode="auto">
            <a:xfrm>
              <a:off x="1813" y="2099"/>
              <a:ext cx="39" cy="47"/>
            </a:xfrm>
            <a:custGeom>
              <a:avLst/>
              <a:gdLst>
                <a:gd name="T0" fmla="*/ 69 w 103"/>
                <a:gd name="T1" fmla="*/ 72 h 124"/>
                <a:gd name="T2" fmla="*/ 57 w 103"/>
                <a:gd name="T3" fmla="*/ 37 h 124"/>
                <a:gd name="T4" fmla="*/ 51 w 103"/>
                <a:gd name="T5" fmla="*/ 14 h 124"/>
                <a:gd name="T6" fmla="*/ 51 w 103"/>
                <a:gd name="T7" fmla="*/ 14 h 124"/>
                <a:gd name="T8" fmla="*/ 44 w 103"/>
                <a:gd name="T9" fmla="*/ 37 h 124"/>
                <a:gd name="T10" fmla="*/ 32 w 103"/>
                <a:gd name="T11" fmla="*/ 72 h 124"/>
                <a:gd name="T12" fmla="*/ 69 w 103"/>
                <a:gd name="T13" fmla="*/ 72 h 124"/>
                <a:gd name="T14" fmla="*/ 29 w 103"/>
                <a:gd name="T15" fmla="*/ 85 h 124"/>
                <a:gd name="T16" fmla="*/ 16 w 103"/>
                <a:gd name="T17" fmla="*/ 124 h 124"/>
                <a:gd name="T18" fmla="*/ 0 w 103"/>
                <a:gd name="T19" fmla="*/ 124 h 124"/>
                <a:gd name="T20" fmla="*/ 41 w 103"/>
                <a:gd name="T21" fmla="*/ 0 h 124"/>
                <a:gd name="T22" fmla="*/ 61 w 103"/>
                <a:gd name="T23" fmla="*/ 0 h 124"/>
                <a:gd name="T24" fmla="*/ 103 w 103"/>
                <a:gd name="T25" fmla="*/ 124 h 124"/>
                <a:gd name="T26" fmla="*/ 86 w 103"/>
                <a:gd name="T27" fmla="*/ 124 h 124"/>
                <a:gd name="T28" fmla="*/ 73 w 103"/>
                <a:gd name="T29" fmla="*/ 85 h 124"/>
                <a:gd name="T30" fmla="*/ 29 w 103"/>
                <a:gd name="T31" fmla="*/ 8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124">
                  <a:moveTo>
                    <a:pt x="69" y="72"/>
                  </a:moveTo>
                  <a:lnTo>
                    <a:pt x="57" y="37"/>
                  </a:lnTo>
                  <a:cubicBezTo>
                    <a:pt x="54" y="29"/>
                    <a:pt x="53" y="21"/>
                    <a:pt x="51" y="14"/>
                  </a:cubicBezTo>
                  <a:lnTo>
                    <a:pt x="51" y="14"/>
                  </a:lnTo>
                  <a:cubicBezTo>
                    <a:pt x="49" y="21"/>
                    <a:pt x="47" y="29"/>
                    <a:pt x="44" y="37"/>
                  </a:cubicBezTo>
                  <a:lnTo>
                    <a:pt x="32" y="72"/>
                  </a:lnTo>
                  <a:lnTo>
                    <a:pt x="69" y="72"/>
                  </a:lnTo>
                  <a:close/>
                  <a:moveTo>
                    <a:pt x="29" y="85"/>
                  </a:moveTo>
                  <a:lnTo>
                    <a:pt x="16" y="124"/>
                  </a:lnTo>
                  <a:lnTo>
                    <a:pt x="0" y="124"/>
                  </a:lnTo>
                  <a:lnTo>
                    <a:pt x="41" y="0"/>
                  </a:lnTo>
                  <a:lnTo>
                    <a:pt x="61" y="0"/>
                  </a:lnTo>
                  <a:lnTo>
                    <a:pt x="103" y="124"/>
                  </a:lnTo>
                  <a:lnTo>
                    <a:pt x="86" y="124"/>
                  </a:lnTo>
                  <a:lnTo>
                    <a:pt x="73" y="85"/>
                  </a:lnTo>
                  <a:lnTo>
                    <a:pt x="29"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4" name="Freeform 49"/>
            <p:cNvSpPr>
              <a:spLocks/>
            </p:cNvSpPr>
            <p:nvPr/>
          </p:nvSpPr>
          <p:spPr bwMode="auto">
            <a:xfrm>
              <a:off x="1859" y="2099"/>
              <a:ext cx="36" cy="47"/>
            </a:xfrm>
            <a:custGeom>
              <a:avLst/>
              <a:gdLst>
                <a:gd name="T0" fmla="*/ 0 w 93"/>
                <a:gd name="T1" fmla="*/ 124 h 124"/>
                <a:gd name="T2" fmla="*/ 0 w 93"/>
                <a:gd name="T3" fmla="*/ 0 h 124"/>
                <a:gd name="T4" fmla="*/ 17 w 93"/>
                <a:gd name="T5" fmla="*/ 0 h 124"/>
                <a:gd name="T6" fmla="*/ 57 w 93"/>
                <a:gd name="T7" fmla="*/ 63 h 124"/>
                <a:gd name="T8" fmla="*/ 79 w 93"/>
                <a:gd name="T9" fmla="*/ 103 h 124"/>
                <a:gd name="T10" fmla="*/ 80 w 93"/>
                <a:gd name="T11" fmla="*/ 103 h 124"/>
                <a:gd name="T12" fmla="*/ 78 w 93"/>
                <a:gd name="T13" fmla="*/ 52 h 124"/>
                <a:gd name="T14" fmla="*/ 78 w 93"/>
                <a:gd name="T15" fmla="*/ 0 h 124"/>
                <a:gd name="T16" fmla="*/ 93 w 93"/>
                <a:gd name="T17" fmla="*/ 0 h 124"/>
                <a:gd name="T18" fmla="*/ 93 w 93"/>
                <a:gd name="T19" fmla="*/ 124 h 124"/>
                <a:gd name="T20" fmla="*/ 77 w 93"/>
                <a:gd name="T21" fmla="*/ 124 h 124"/>
                <a:gd name="T22" fmla="*/ 37 w 93"/>
                <a:gd name="T23" fmla="*/ 61 h 124"/>
                <a:gd name="T24" fmla="*/ 14 w 93"/>
                <a:gd name="T25" fmla="*/ 20 h 124"/>
                <a:gd name="T26" fmla="*/ 14 w 93"/>
                <a:gd name="T27" fmla="*/ 20 h 124"/>
                <a:gd name="T28" fmla="*/ 15 w 93"/>
                <a:gd name="T29" fmla="*/ 71 h 124"/>
                <a:gd name="T30" fmla="*/ 15 w 93"/>
                <a:gd name="T31" fmla="*/ 124 h 124"/>
                <a:gd name="T32" fmla="*/ 0 w 93"/>
                <a:gd name="T33"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 h="124">
                  <a:moveTo>
                    <a:pt x="0" y="124"/>
                  </a:moveTo>
                  <a:lnTo>
                    <a:pt x="0" y="0"/>
                  </a:lnTo>
                  <a:lnTo>
                    <a:pt x="17" y="0"/>
                  </a:lnTo>
                  <a:lnTo>
                    <a:pt x="57" y="63"/>
                  </a:lnTo>
                  <a:cubicBezTo>
                    <a:pt x="66" y="77"/>
                    <a:pt x="74" y="90"/>
                    <a:pt x="79" y="103"/>
                  </a:cubicBezTo>
                  <a:lnTo>
                    <a:pt x="80" y="103"/>
                  </a:lnTo>
                  <a:cubicBezTo>
                    <a:pt x="78" y="86"/>
                    <a:pt x="78" y="71"/>
                    <a:pt x="78" y="52"/>
                  </a:cubicBezTo>
                  <a:lnTo>
                    <a:pt x="78" y="0"/>
                  </a:lnTo>
                  <a:lnTo>
                    <a:pt x="93" y="0"/>
                  </a:lnTo>
                  <a:lnTo>
                    <a:pt x="93" y="124"/>
                  </a:lnTo>
                  <a:lnTo>
                    <a:pt x="77" y="124"/>
                  </a:lnTo>
                  <a:lnTo>
                    <a:pt x="37" y="61"/>
                  </a:lnTo>
                  <a:cubicBezTo>
                    <a:pt x="29" y="47"/>
                    <a:pt x="20" y="33"/>
                    <a:pt x="14" y="20"/>
                  </a:cubicBezTo>
                  <a:lnTo>
                    <a:pt x="14" y="20"/>
                  </a:lnTo>
                  <a:cubicBezTo>
                    <a:pt x="14" y="36"/>
                    <a:pt x="15" y="50"/>
                    <a:pt x="15" y="71"/>
                  </a:cubicBezTo>
                  <a:lnTo>
                    <a:pt x="15" y="124"/>
                  </a:lnTo>
                  <a:lnTo>
                    <a:pt x="0" y="12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5" name="Freeform 50"/>
            <p:cNvSpPr>
              <a:spLocks/>
            </p:cNvSpPr>
            <p:nvPr/>
          </p:nvSpPr>
          <p:spPr bwMode="auto">
            <a:xfrm>
              <a:off x="1903" y="2098"/>
              <a:ext cx="38" cy="48"/>
            </a:xfrm>
            <a:custGeom>
              <a:avLst/>
              <a:gdLst>
                <a:gd name="T0" fmla="*/ 102 w 102"/>
                <a:gd name="T1" fmla="*/ 120 h 127"/>
                <a:gd name="T2" fmla="*/ 64 w 102"/>
                <a:gd name="T3" fmla="*/ 127 h 127"/>
                <a:gd name="T4" fmla="*/ 17 w 102"/>
                <a:gd name="T5" fmla="*/ 110 h 127"/>
                <a:gd name="T6" fmla="*/ 0 w 102"/>
                <a:gd name="T7" fmla="*/ 64 h 127"/>
                <a:gd name="T8" fmla="*/ 67 w 102"/>
                <a:gd name="T9" fmla="*/ 0 h 127"/>
                <a:gd name="T10" fmla="*/ 98 w 102"/>
                <a:gd name="T11" fmla="*/ 5 h 127"/>
                <a:gd name="T12" fmla="*/ 94 w 102"/>
                <a:gd name="T13" fmla="*/ 18 h 127"/>
                <a:gd name="T14" fmla="*/ 67 w 102"/>
                <a:gd name="T15" fmla="*/ 13 h 127"/>
                <a:gd name="T16" fmla="*/ 17 w 102"/>
                <a:gd name="T17" fmla="*/ 63 h 127"/>
                <a:gd name="T18" fmla="*/ 65 w 102"/>
                <a:gd name="T19" fmla="*/ 113 h 127"/>
                <a:gd name="T20" fmla="*/ 86 w 102"/>
                <a:gd name="T21" fmla="*/ 110 h 127"/>
                <a:gd name="T22" fmla="*/ 86 w 102"/>
                <a:gd name="T23" fmla="*/ 73 h 127"/>
                <a:gd name="T24" fmla="*/ 61 w 102"/>
                <a:gd name="T25" fmla="*/ 73 h 127"/>
                <a:gd name="T26" fmla="*/ 61 w 102"/>
                <a:gd name="T27" fmla="*/ 60 h 127"/>
                <a:gd name="T28" fmla="*/ 102 w 102"/>
                <a:gd name="T29" fmla="*/ 60 h 127"/>
                <a:gd name="T30" fmla="*/ 102 w 102"/>
                <a:gd name="T31" fmla="*/ 12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27">
                  <a:moveTo>
                    <a:pt x="102" y="120"/>
                  </a:moveTo>
                  <a:cubicBezTo>
                    <a:pt x="95" y="122"/>
                    <a:pt x="80" y="127"/>
                    <a:pt x="64" y="127"/>
                  </a:cubicBezTo>
                  <a:cubicBezTo>
                    <a:pt x="45" y="127"/>
                    <a:pt x="29" y="122"/>
                    <a:pt x="17" y="110"/>
                  </a:cubicBezTo>
                  <a:cubicBezTo>
                    <a:pt x="7" y="100"/>
                    <a:pt x="0" y="83"/>
                    <a:pt x="0" y="64"/>
                  </a:cubicBezTo>
                  <a:cubicBezTo>
                    <a:pt x="0" y="27"/>
                    <a:pt x="25" y="0"/>
                    <a:pt x="67" y="0"/>
                  </a:cubicBezTo>
                  <a:cubicBezTo>
                    <a:pt x="81" y="0"/>
                    <a:pt x="92" y="3"/>
                    <a:pt x="98" y="5"/>
                  </a:cubicBezTo>
                  <a:lnTo>
                    <a:pt x="94" y="18"/>
                  </a:lnTo>
                  <a:cubicBezTo>
                    <a:pt x="88" y="15"/>
                    <a:pt x="79" y="13"/>
                    <a:pt x="67" y="13"/>
                  </a:cubicBezTo>
                  <a:cubicBezTo>
                    <a:pt x="37" y="13"/>
                    <a:pt x="17" y="32"/>
                    <a:pt x="17" y="63"/>
                  </a:cubicBezTo>
                  <a:cubicBezTo>
                    <a:pt x="17" y="95"/>
                    <a:pt x="36" y="113"/>
                    <a:pt x="65" y="113"/>
                  </a:cubicBezTo>
                  <a:cubicBezTo>
                    <a:pt x="75" y="113"/>
                    <a:pt x="82" y="112"/>
                    <a:pt x="86" y="110"/>
                  </a:cubicBezTo>
                  <a:lnTo>
                    <a:pt x="86" y="73"/>
                  </a:lnTo>
                  <a:lnTo>
                    <a:pt x="61" y="73"/>
                  </a:lnTo>
                  <a:lnTo>
                    <a:pt x="61" y="60"/>
                  </a:lnTo>
                  <a:lnTo>
                    <a:pt x="102" y="60"/>
                  </a:lnTo>
                  <a:lnTo>
                    <a:pt x="102" y="12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7" name="Freeform 51"/>
            <p:cNvSpPr>
              <a:spLocks noEditPoints="1"/>
            </p:cNvSpPr>
            <p:nvPr/>
          </p:nvSpPr>
          <p:spPr bwMode="auto">
            <a:xfrm>
              <a:off x="1948" y="2098"/>
              <a:ext cx="42" cy="48"/>
            </a:xfrm>
            <a:custGeom>
              <a:avLst/>
              <a:gdLst>
                <a:gd name="T0" fmla="*/ 17 w 113"/>
                <a:gd name="T1" fmla="*/ 65 h 128"/>
                <a:gd name="T2" fmla="*/ 57 w 113"/>
                <a:gd name="T3" fmla="*/ 115 h 128"/>
                <a:gd name="T4" fmla="*/ 97 w 113"/>
                <a:gd name="T5" fmla="*/ 63 h 128"/>
                <a:gd name="T6" fmla="*/ 57 w 113"/>
                <a:gd name="T7" fmla="*/ 13 h 128"/>
                <a:gd name="T8" fmla="*/ 17 w 113"/>
                <a:gd name="T9" fmla="*/ 65 h 128"/>
                <a:gd name="T10" fmla="*/ 113 w 113"/>
                <a:gd name="T11" fmla="*/ 63 h 128"/>
                <a:gd name="T12" fmla="*/ 56 w 113"/>
                <a:gd name="T13" fmla="*/ 128 h 128"/>
                <a:gd name="T14" fmla="*/ 0 w 113"/>
                <a:gd name="T15" fmla="*/ 65 h 128"/>
                <a:gd name="T16" fmla="*/ 58 w 113"/>
                <a:gd name="T17" fmla="*/ 0 h 128"/>
                <a:gd name="T18" fmla="*/ 113 w 113"/>
                <a:gd name="T19" fmla="*/ 6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3" h="128">
                  <a:moveTo>
                    <a:pt x="17" y="65"/>
                  </a:moveTo>
                  <a:cubicBezTo>
                    <a:pt x="17" y="91"/>
                    <a:pt x="32" y="115"/>
                    <a:pt x="57" y="115"/>
                  </a:cubicBezTo>
                  <a:cubicBezTo>
                    <a:pt x="82" y="115"/>
                    <a:pt x="97" y="92"/>
                    <a:pt x="97" y="63"/>
                  </a:cubicBezTo>
                  <a:cubicBezTo>
                    <a:pt x="97" y="39"/>
                    <a:pt x="84" y="13"/>
                    <a:pt x="57" y="13"/>
                  </a:cubicBezTo>
                  <a:cubicBezTo>
                    <a:pt x="30" y="13"/>
                    <a:pt x="17" y="38"/>
                    <a:pt x="17" y="65"/>
                  </a:cubicBezTo>
                  <a:close/>
                  <a:moveTo>
                    <a:pt x="113" y="63"/>
                  </a:moveTo>
                  <a:cubicBezTo>
                    <a:pt x="113" y="106"/>
                    <a:pt x="87" y="128"/>
                    <a:pt x="56" y="128"/>
                  </a:cubicBezTo>
                  <a:cubicBezTo>
                    <a:pt x="23" y="128"/>
                    <a:pt x="0" y="103"/>
                    <a:pt x="0" y="65"/>
                  </a:cubicBezTo>
                  <a:cubicBezTo>
                    <a:pt x="0" y="26"/>
                    <a:pt x="24" y="0"/>
                    <a:pt x="58" y="0"/>
                  </a:cubicBezTo>
                  <a:cubicBezTo>
                    <a:pt x="92" y="0"/>
                    <a:pt x="113" y="26"/>
                    <a:pt x="113" y="63"/>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8" name="Freeform 52"/>
            <p:cNvSpPr>
              <a:spLocks/>
            </p:cNvSpPr>
            <p:nvPr/>
          </p:nvSpPr>
          <p:spPr bwMode="auto">
            <a:xfrm>
              <a:off x="1998" y="2099"/>
              <a:ext cx="27" cy="47"/>
            </a:xfrm>
            <a:custGeom>
              <a:avLst/>
              <a:gdLst>
                <a:gd name="T0" fmla="*/ 0 w 70"/>
                <a:gd name="T1" fmla="*/ 0 h 124"/>
                <a:gd name="T2" fmla="*/ 17 w 70"/>
                <a:gd name="T3" fmla="*/ 0 h 124"/>
                <a:gd name="T4" fmla="*/ 17 w 70"/>
                <a:gd name="T5" fmla="*/ 111 h 124"/>
                <a:gd name="T6" fmla="*/ 70 w 70"/>
                <a:gd name="T7" fmla="*/ 111 h 124"/>
                <a:gd name="T8" fmla="*/ 70 w 70"/>
                <a:gd name="T9" fmla="*/ 124 h 124"/>
                <a:gd name="T10" fmla="*/ 0 w 70"/>
                <a:gd name="T11" fmla="*/ 124 h 124"/>
                <a:gd name="T12" fmla="*/ 0 w 70"/>
                <a:gd name="T13" fmla="*/ 0 h 124"/>
              </a:gdLst>
              <a:ahLst/>
              <a:cxnLst>
                <a:cxn ang="0">
                  <a:pos x="T0" y="T1"/>
                </a:cxn>
                <a:cxn ang="0">
                  <a:pos x="T2" y="T3"/>
                </a:cxn>
                <a:cxn ang="0">
                  <a:pos x="T4" y="T5"/>
                </a:cxn>
                <a:cxn ang="0">
                  <a:pos x="T6" y="T7"/>
                </a:cxn>
                <a:cxn ang="0">
                  <a:pos x="T8" y="T9"/>
                </a:cxn>
                <a:cxn ang="0">
                  <a:pos x="T10" y="T11"/>
                </a:cxn>
                <a:cxn ang="0">
                  <a:pos x="T12" y="T13"/>
                </a:cxn>
              </a:cxnLst>
              <a:rect l="0" t="0" r="r" b="b"/>
              <a:pathLst>
                <a:path w="70" h="124">
                  <a:moveTo>
                    <a:pt x="0" y="0"/>
                  </a:moveTo>
                  <a:lnTo>
                    <a:pt x="17" y="0"/>
                  </a:lnTo>
                  <a:lnTo>
                    <a:pt x="17" y="111"/>
                  </a:lnTo>
                  <a:lnTo>
                    <a:pt x="70" y="111"/>
                  </a:lnTo>
                  <a:lnTo>
                    <a:pt x="70" y="124"/>
                  </a:lnTo>
                  <a:lnTo>
                    <a:pt x="0" y="124"/>
                  </a:lnTo>
                  <a:lnTo>
                    <a:pt x="0"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79" name="Freeform 53"/>
            <p:cNvSpPr>
              <a:spLocks noEditPoints="1"/>
            </p:cNvSpPr>
            <p:nvPr/>
          </p:nvSpPr>
          <p:spPr bwMode="auto">
            <a:xfrm>
              <a:off x="2028" y="2099"/>
              <a:ext cx="39" cy="47"/>
            </a:xfrm>
            <a:custGeom>
              <a:avLst/>
              <a:gdLst>
                <a:gd name="T0" fmla="*/ 71 w 105"/>
                <a:gd name="T1" fmla="*/ 72 h 124"/>
                <a:gd name="T2" fmla="*/ 58 w 105"/>
                <a:gd name="T3" fmla="*/ 37 h 124"/>
                <a:gd name="T4" fmla="*/ 52 w 105"/>
                <a:gd name="T5" fmla="*/ 14 h 124"/>
                <a:gd name="T6" fmla="*/ 52 w 105"/>
                <a:gd name="T7" fmla="*/ 14 h 124"/>
                <a:gd name="T8" fmla="*/ 45 w 105"/>
                <a:gd name="T9" fmla="*/ 37 h 124"/>
                <a:gd name="T10" fmla="*/ 33 w 105"/>
                <a:gd name="T11" fmla="*/ 72 h 124"/>
                <a:gd name="T12" fmla="*/ 71 w 105"/>
                <a:gd name="T13" fmla="*/ 72 h 124"/>
                <a:gd name="T14" fmla="*/ 29 w 105"/>
                <a:gd name="T15" fmla="*/ 85 h 124"/>
                <a:gd name="T16" fmla="*/ 17 w 105"/>
                <a:gd name="T17" fmla="*/ 124 h 124"/>
                <a:gd name="T18" fmla="*/ 0 w 105"/>
                <a:gd name="T19" fmla="*/ 124 h 124"/>
                <a:gd name="T20" fmla="*/ 42 w 105"/>
                <a:gd name="T21" fmla="*/ 0 h 124"/>
                <a:gd name="T22" fmla="*/ 62 w 105"/>
                <a:gd name="T23" fmla="*/ 0 h 124"/>
                <a:gd name="T24" fmla="*/ 105 w 105"/>
                <a:gd name="T25" fmla="*/ 124 h 124"/>
                <a:gd name="T26" fmla="*/ 87 w 105"/>
                <a:gd name="T27" fmla="*/ 124 h 124"/>
                <a:gd name="T28" fmla="*/ 74 w 105"/>
                <a:gd name="T29" fmla="*/ 85 h 124"/>
                <a:gd name="T30" fmla="*/ 29 w 105"/>
                <a:gd name="T31" fmla="*/ 8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 h="124">
                  <a:moveTo>
                    <a:pt x="71" y="72"/>
                  </a:moveTo>
                  <a:lnTo>
                    <a:pt x="58" y="37"/>
                  </a:lnTo>
                  <a:cubicBezTo>
                    <a:pt x="56" y="29"/>
                    <a:pt x="54" y="21"/>
                    <a:pt x="52" y="14"/>
                  </a:cubicBezTo>
                  <a:lnTo>
                    <a:pt x="52" y="14"/>
                  </a:lnTo>
                  <a:cubicBezTo>
                    <a:pt x="50" y="21"/>
                    <a:pt x="48" y="29"/>
                    <a:pt x="45" y="37"/>
                  </a:cubicBezTo>
                  <a:lnTo>
                    <a:pt x="33" y="72"/>
                  </a:lnTo>
                  <a:lnTo>
                    <a:pt x="71" y="72"/>
                  </a:lnTo>
                  <a:close/>
                  <a:moveTo>
                    <a:pt x="29" y="85"/>
                  </a:moveTo>
                  <a:lnTo>
                    <a:pt x="17" y="124"/>
                  </a:lnTo>
                  <a:lnTo>
                    <a:pt x="0" y="124"/>
                  </a:lnTo>
                  <a:lnTo>
                    <a:pt x="42" y="0"/>
                  </a:lnTo>
                  <a:lnTo>
                    <a:pt x="62" y="0"/>
                  </a:lnTo>
                  <a:lnTo>
                    <a:pt x="105" y="124"/>
                  </a:lnTo>
                  <a:lnTo>
                    <a:pt x="87" y="124"/>
                  </a:lnTo>
                  <a:lnTo>
                    <a:pt x="74" y="85"/>
                  </a:lnTo>
                  <a:lnTo>
                    <a:pt x="29"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0" name="Freeform 54"/>
            <p:cNvSpPr>
              <a:spLocks/>
            </p:cNvSpPr>
            <p:nvPr/>
          </p:nvSpPr>
          <p:spPr bwMode="auto">
            <a:xfrm>
              <a:off x="2440" y="2263"/>
              <a:ext cx="34" cy="47"/>
            </a:xfrm>
            <a:custGeom>
              <a:avLst/>
              <a:gdLst>
                <a:gd name="T0" fmla="*/ 0 w 91"/>
                <a:gd name="T1" fmla="*/ 115 h 125"/>
                <a:gd name="T2" fmla="*/ 70 w 91"/>
                <a:gd name="T3" fmla="*/ 14 h 125"/>
                <a:gd name="T4" fmla="*/ 70 w 91"/>
                <a:gd name="T5" fmla="*/ 14 h 125"/>
                <a:gd name="T6" fmla="*/ 6 w 91"/>
                <a:gd name="T7" fmla="*/ 14 h 125"/>
                <a:gd name="T8" fmla="*/ 6 w 91"/>
                <a:gd name="T9" fmla="*/ 0 h 125"/>
                <a:gd name="T10" fmla="*/ 91 w 91"/>
                <a:gd name="T11" fmla="*/ 0 h 125"/>
                <a:gd name="T12" fmla="*/ 91 w 91"/>
                <a:gd name="T13" fmla="*/ 10 h 125"/>
                <a:gd name="T14" fmla="*/ 22 w 91"/>
                <a:gd name="T15" fmla="*/ 111 h 125"/>
                <a:gd name="T16" fmla="*/ 22 w 91"/>
                <a:gd name="T17" fmla="*/ 111 h 125"/>
                <a:gd name="T18" fmla="*/ 91 w 91"/>
                <a:gd name="T19" fmla="*/ 111 h 125"/>
                <a:gd name="T20" fmla="*/ 91 w 91"/>
                <a:gd name="T21" fmla="*/ 125 h 125"/>
                <a:gd name="T22" fmla="*/ 0 w 91"/>
                <a:gd name="T23" fmla="*/ 125 h 125"/>
                <a:gd name="T24" fmla="*/ 0 w 91"/>
                <a:gd name="T25" fmla="*/ 11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 h="125">
                  <a:moveTo>
                    <a:pt x="0" y="115"/>
                  </a:moveTo>
                  <a:lnTo>
                    <a:pt x="70" y="14"/>
                  </a:lnTo>
                  <a:lnTo>
                    <a:pt x="70" y="14"/>
                  </a:lnTo>
                  <a:lnTo>
                    <a:pt x="6" y="14"/>
                  </a:lnTo>
                  <a:lnTo>
                    <a:pt x="6" y="0"/>
                  </a:lnTo>
                  <a:lnTo>
                    <a:pt x="91" y="0"/>
                  </a:lnTo>
                  <a:lnTo>
                    <a:pt x="91" y="10"/>
                  </a:lnTo>
                  <a:lnTo>
                    <a:pt x="22" y="111"/>
                  </a:lnTo>
                  <a:lnTo>
                    <a:pt x="22" y="111"/>
                  </a:lnTo>
                  <a:lnTo>
                    <a:pt x="91" y="111"/>
                  </a:lnTo>
                  <a:lnTo>
                    <a:pt x="91" y="125"/>
                  </a:lnTo>
                  <a:lnTo>
                    <a:pt x="0" y="125"/>
                  </a:lnTo>
                  <a:lnTo>
                    <a:pt x="0" y="11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1" name="Freeform 55"/>
            <p:cNvSpPr>
              <a:spLocks noEditPoints="1"/>
            </p:cNvSpPr>
            <p:nvPr/>
          </p:nvSpPr>
          <p:spPr bwMode="auto">
            <a:xfrm>
              <a:off x="2478" y="2263"/>
              <a:ext cx="40" cy="47"/>
            </a:xfrm>
            <a:custGeom>
              <a:avLst/>
              <a:gdLst>
                <a:gd name="T0" fmla="*/ 70 w 104"/>
                <a:gd name="T1" fmla="*/ 73 h 125"/>
                <a:gd name="T2" fmla="*/ 57 w 104"/>
                <a:gd name="T3" fmla="*/ 37 h 125"/>
                <a:gd name="T4" fmla="*/ 51 w 104"/>
                <a:gd name="T5" fmla="*/ 14 h 125"/>
                <a:gd name="T6" fmla="*/ 51 w 104"/>
                <a:gd name="T7" fmla="*/ 14 h 125"/>
                <a:gd name="T8" fmla="*/ 44 w 104"/>
                <a:gd name="T9" fmla="*/ 37 h 125"/>
                <a:gd name="T10" fmla="*/ 33 w 104"/>
                <a:gd name="T11" fmla="*/ 73 h 125"/>
                <a:gd name="T12" fmla="*/ 70 w 104"/>
                <a:gd name="T13" fmla="*/ 73 h 125"/>
                <a:gd name="T14" fmla="*/ 29 w 104"/>
                <a:gd name="T15" fmla="*/ 85 h 125"/>
                <a:gd name="T16" fmla="*/ 16 w 104"/>
                <a:gd name="T17" fmla="*/ 125 h 125"/>
                <a:gd name="T18" fmla="*/ 0 w 104"/>
                <a:gd name="T19" fmla="*/ 125 h 125"/>
                <a:gd name="T20" fmla="*/ 42 w 104"/>
                <a:gd name="T21" fmla="*/ 0 h 125"/>
                <a:gd name="T22" fmla="*/ 61 w 104"/>
                <a:gd name="T23" fmla="*/ 0 h 125"/>
                <a:gd name="T24" fmla="*/ 104 w 104"/>
                <a:gd name="T25" fmla="*/ 125 h 125"/>
                <a:gd name="T26" fmla="*/ 87 w 104"/>
                <a:gd name="T27" fmla="*/ 125 h 125"/>
                <a:gd name="T28" fmla="*/ 73 w 104"/>
                <a:gd name="T29" fmla="*/ 85 h 125"/>
                <a:gd name="T30" fmla="*/ 29 w 104"/>
                <a:gd name="T31" fmla="*/ 8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25">
                  <a:moveTo>
                    <a:pt x="70" y="73"/>
                  </a:moveTo>
                  <a:lnTo>
                    <a:pt x="57" y="37"/>
                  </a:lnTo>
                  <a:cubicBezTo>
                    <a:pt x="55" y="29"/>
                    <a:pt x="53" y="22"/>
                    <a:pt x="51" y="14"/>
                  </a:cubicBezTo>
                  <a:lnTo>
                    <a:pt x="51" y="14"/>
                  </a:lnTo>
                  <a:cubicBezTo>
                    <a:pt x="49" y="22"/>
                    <a:pt x="47" y="29"/>
                    <a:pt x="44" y="37"/>
                  </a:cubicBezTo>
                  <a:lnTo>
                    <a:pt x="33" y="73"/>
                  </a:lnTo>
                  <a:lnTo>
                    <a:pt x="70" y="73"/>
                  </a:lnTo>
                  <a:close/>
                  <a:moveTo>
                    <a:pt x="29" y="85"/>
                  </a:moveTo>
                  <a:lnTo>
                    <a:pt x="16" y="125"/>
                  </a:lnTo>
                  <a:lnTo>
                    <a:pt x="0" y="125"/>
                  </a:lnTo>
                  <a:lnTo>
                    <a:pt x="42" y="0"/>
                  </a:lnTo>
                  <a:lnTo>
                    <a:pt x="61" y="0"/>
                  </a:lnTo>
                  <a:lnTo>
                    <a:pt x="104" y="125"/>
                  </a:lnTo>
                  <a:lnTo>
                    <a:pt x="87" y="125"/>
                  </a:lnTo>
                  <a:lnTo>
                    <a:pt x="73" y="85"/>
                  </a:lnTo>
                  <a:lnTo>
                    <a:pt x="29"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2" name="Freeform 56"/>
            <p:cNvSpPr>
              <a:spLocks/>
            </p:cNvSpPr>
            <p:nvPr/>
          </p:nvSpPr>
          <p:spPr bwMode="auto">
            <a:xfrm>
              <a:off x="2523" y="2263"/>
              <a:ext cx="48" cy="47"/>
            </a:xfrm>
            <a:custGeom>
              <a:avLst/>
              <a:gdLst>
                <a:gd name="T0" fmla="*/ 108 w 127"/>
                <a:gd name="T1" fmla="*/ 70 h 125"/>
                <a:gd name="T2" fmla="*/ 106 w 127"/>
                <a:gd name="T3" fmla="*/ 16 h 125"/>
                <a:gd name="T4" fmla="*/ 106 w 127"/>
                <a:gd name="T5" fmla="*/ 16 h 125"/>
                <a:gd name="T6" fmla="*/ 90 w 127"/>
                <a:gd name="T7" fmla="*/ 64 h 125"/>
                <a:gd name="T8" fmla="*/ 68 w 127"/>
                <a:gd name="T9" fmla="*/ 124 h 125"/>
                <a:gd name="T10" fmla="*/ 56 w 127"/>
                <a:gd name="T11" fmla="*/ 124 h 125"/>
                <a:gd name="T12" fmla="*/ 35 w 127"/>
                <a:gd name="T13" fmla="*/ 65 h 125"/>
                <a:gd name="T14" fmla="*/ 21 w 127"/>
                <a:gd name="T15" fmla="*/ 16 h 125"/>
                <a:gd name="T16" fmla="*/ 21 w 127"/>
                <a:gd name="T17" fmla="*/ 16 h 125"/>
                <a:gd name="T18" fmla="*/ 19 w 127"/>
                <a:gd name="T19" fmla="*/ 71 h 125"/>
                <a:gd name="T20" fmla="*/ 15 w 127"/>
                <a:gd name="T21" fmla="*/ 125 h 125"/>
                <a:gd name="T22" fmla="*/ 0 w 127"/>
                <a:gd name="T23" fmla="*/ 125 h 125"/>
                <a:gd name="T24" fmla="*/ 9 w 127"/>
                <a:gd name="T25" fmla="*/ 0 h 125"/>
                <a:gd name="T26" fmla="*/ 29 w 127"/>
                <a:gd name="T27" fmla="*/ 0 h 125"/>
                <a:gd name="T28" fmla="*/ 51 w 127"/>
                <a:gd name="T29" fmla="*/ 60 h 125"/>
                <a:gd name="T30" fmla="*/ 63 w 127"/>
                <a:gd name="T31" fmla="*/ 102 h 125"/>
                <a:gd name="T32" fmla="*/ 64 w 127"/>
                <a:gd name="T33" fmla="*/ 102 h 125"/>
                <a:gd name="T34" fmla="*/ 76 w 127"/>
                <a:gd name="T35" fmla="*/ 60 h 125"/>
                <a:gd name="T36" fmla="*/ 98 w 127"/>
                <a:gd name="T37" fmla="*/ 0 h 125"/>
                <a:gd name="T38" fmla="*/ 119 w 127"/>
                <a:gd name="T39" fmla="*/ 0 h 125"/>
                <a:gd name="T40" fmla="*/ 127 w 127"/>
                <a:gd name="T41" fmla="*/ 125 h 125"/>
                <a:gd name="T42" fmla="*/ 111 w 127"/>
                <a:gd name="T43" fmla="*/ 125 h 125"/>
                <a:gd name="T44" fmla="*/ 108 w 127"/>
                <a:gd name="T45" fmla="*/ 7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7" h="125">
                  <a:moveTo>
                    <a:pt x="108" y="70"/>
                  </a:moveTo>
                  <a:cubicBezTo>
                    <a:pt x="107" y="53"/>
                    <a:pt x="106" y="32"/>
                    <a:pt x="106" y="16"/>
                  </a:cubicBezTo>
                  <a:lnTo>
                    <a:pt x="106" y="16"/>
                  </a:lnTo>
                  <a:cubicBezTo>
                    <a:pt x="101" y="31"/>
                    <a:pt x="96" y="46"/>
                    <a:pt x="90" y="64"/>
                  </a:cubicBezTo>
                  <a:lnTo>
                    <a:pt x="68" y="124"/>
                  </a:lnTo>
                  <a:lnTo>
                    <a:pt x="56" y="124"/>
                  </a:lnTo>
                  <a:lnTo>
                    <a:pt x="35" y="65"/>
                  </a:lnTo>
                  <a:cubicBezTo>
                    <a:pt x="30" y="47"/>
                    <a:pt x="25" y="31"/>
                    <a:pt x="21" y="16"/>
                  </a:cubicBezTo>
                  <a:lnTo>
                    <a:pt x="21" y="16"/>
                  </a:lnTo>
                  <a:cubicBezTo>
                    <a:pt x="21" y="32"/>
                    <a:pt x="20" y="53"/>
                    <a:pt x="19" y="71"/>
                  </a:cubicBezTo>
                  <a:lnTo>
                    <a:pt x="15" y="125"/>
                  </a:lnTo>
                  <a:lnTo>
                    <a:pt x="0" y="125"/>
                  </a:lnTo>
                  <a:lnTo>
                    <a:pt x="9" y="0"/>
                  </a:lnTo>
                  <a:lnTo>
                    <a:pt x="29" y="0"/>
                  </a:lnTo>
                  <a:lnTo>
                    <a:pt x="51" y="60"/>
                  </a:lnTo>
                  <a:cubicBezTo>
                    <a:pt x="56" y="76"/>
                    <a:pt x="60" y="89"/>
                    <a:pt x="63" y="102"/>
                  </a:cubicBezTo>
                  <a:lnTo>
                    <a:pt x="64" y="102"/>
                  </a:lnTo>
                  <a:cubicBezTo>
                    <a:pt x="67" y="90"/>
                    <a:pt x="71" y="76"/>
                    <a:pt x="76" y="60"/>
                  </a:cubicBezTo>
                  <a:lnTo>
                    <a:pt x="98" y="0"/>
                  </a:lnTo>
                  <a:lnTo>
                    <a:pt x="119" y="0"/>
                  </a:lnTo>
                  <a:lnTo>
                    <a:pt x="127" y="125"/>
                  </a:lnTo>
                  <a:lnTo>
                    <a:pt x="111" y="125"/>
                  </a:lnTo>
                  <a:lnTo>
                    <a:pt x="108" y="7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3" name="Freeform 57"/>
            <p:cNvSpPr>
              <a:spLocks noEditPoints="1"/>
            </p:cNvSpPr>
            <p:nvPr/>
          </p:nvSpPr>
          <p:spPr bwMode="auto">
            <a:xfrm>
              <a:off x="2581" y="2262"/>
              <a:ext cx="29" cy="48"/>
            </a:xfrm>
            <a:custGeom>
              <a:avLst/>
              <a:gdLst>
                <a:gd name="T0" fmla="*/ 16 w 78"/>
                <a:gd name="T1" fmla="*/ 113 h 127"/>
                <a:gd name="T2" fmla="*/ 29 w 78"/>
                <a:gd name="T3" fmla="*/ 114 h 127"/>
                <a:gd name="T4" fmla="*/ 61 w 78"/>
                <a:gd name="T5" fmla="*/ 90 h 127"/>
                <a:gd name="T6" fmla="*/ 29 w 78"/>
                <a:gd name="T7" fmla="*/ 66 h 127"/>
                <a:gd name="T8" fmla="*/ 16 w 78"/>
                <a:gd name="T9" fmla="*/ 66 h 127"/>
                <a:gd name="T10" fmla="*/ 16 w 78"/>
                <a:gd name="T11" fmla="*/ 113 h 127"/>
                <a:gd name="T12" fmla="*/ 16 w 78"/>
                <a:gd name="T13" fmla="*/ 54 h 127"/>
                <a:gd name="T14" fmla="*/ 30 w 78"/>
                <a:gd name="T15" fmla="*/ 54 h 127"/>
                <a:gd name="T16" fmla="*/ 57 w 78"/>
                <a:gd name="T17" fmla="*/ 33 h 127"/>
                <a:gd name="T18" fmla="*/ 30 w 78"/>
                <a:gd name="T19" fmla="*/ 13 h 127"/>
                <a:gd name="T20" fmla="*/ 16 w 78"/>
                <a:gd name="T21" fmla="*/ 14 h 127"/>
                <a:gd name="T22" fmla="*/ 16 w 78"/>
                <a:gd name="T23" fmla="*/ 54 h 127"/>
                <a:gd name="T24" fmla="*/ 0 w 78"/>
                <a:gd name="T25" fmla="*/ 3 h 127"/>
                <a:gd name="T26" fmla="*/ 29 w 78"/>
                <a:gd name="T27" fmla="*/ 0 h 127"/>
                <a:gd name="T28" fmla="*/ 63 w 78"/>
                <a:gd name="T29" fmla="*/ 9 h 127"/>
                <a:gd name="T30" fmla="*/ 73 w 78"/>
                <a:gd name="T31" fmla="*/ 31 h 127"/>
                <a:gd name="T32" fmla="*/ 53 w 78"/>
                <a:gd name="T33" fmla="*/ 59 h 127"/>
                <a:gd name="T34" fmla="*/ 53 w 78"/>
                <a:gd name="T35" fmla="*/ 59 h 127"/>
                <a:gd name="T36" fmla="*/ 78 w 78"/>
                <a:gd name="T37" fmla="*/ 90 h 127"/>
                <a:gd name="T38" fmla="*/ 67 w 78"/>
                <a:gd name="T39" fmla="*/ 115 h 127"/>
                <a:gd name="T40" fmla="*/ 25 w 78"/>
                <a:gd name="T41" fmla="*/ 127 h 127"/>
                <a:gd name="T42" fmla="*/ 0 w 78"/>
                <a:gd name="T43" fmla="*/ 125 h 127"/>
                <a:gd name="T44" fmla="*/ 0 w 78"/>
                <a:gd name="T45" fmla="*/ 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8" h="127">
                  <a:moveTo>
                    <a:pt x="16" y="113"/>
                  </a:moveTo>
                  <a:cubicBezTo>
                    <a:pt x="19" y="114"/>
                    <a:pt x="24" y="114"/>
                    <a:pt x="29" y="114"/>
                  </a:cubicBezTo>
                  <a:cubicBezTo>
                    <a:pt x="46" y="114"/>
                    <a:pt x="61" y="108"/>
                    <a:pt x="61" y="90"/>
                  </a:cubicBezTo>
                  <a:cubicBezTo>
                    <a:pt x="61" y="73"/>
                    <a:pt x="46" y="66"/>
                    <a:pt x="29" y="66"/>
                  </a:cubicBezTo>
                  <a:lnTo>
                    <a:pt x="16" y="66"/>
                  </a:lnTo>
                  <a:lnTo>
                    <a:pt x="16" y="113"/>
                  </a:lnTo>
                  <a:close/>
                  <a:moveTo>
                    <a:pt x="16" y="54"/>
                  </a:moveTo>
                  <a:lnTo>
                    <a:pt x="30" y="54"/>
                  </a:lnTo>
                  <a:cubicBezTo>
                    <a:pt x="47" y="54"/>
                    <a:pt x="57" y="45"/>
                    <a:pt x="57" y="33"/>
                  </a:cubicBezTo>
                  <a:cubicBezTo>
                    <a:pt x="57" y="18"/>
                    <a:pt x="46" y="13"/>
                    <a:pt x="30" y="13"/>
                  </a:cubicBezTo>
                  <a:cubicBezTo>
                    <a:pt x="23" y="13"/>
                    <a:pt x="18" y="13"/>
                    <a:pt x="16" y="14"/>
                  </a:cubicBezTo>
                  <a:lnTo>
                    <a:pt x="16" y="54"/>
                  </a:lnTo>
                  <a:close/>
                  <a:moveTo>
                    <a:pt x="0" y="3"/>
                  </a:moveTo>
                  <a:cubicBezTo>
                    <a:pt x="7" y="1"/>
                    <a:pt x="18" y="0"/>
                    <a:pt x="29" y="0"/>
                  </a:cubicBezTo>
                  <a:cubicBezTo>
                    <a:pt x="45" y="0"/>
                    <a:pt x="55" y="3"/>
                    <a:pt x="63" y="9"/>
                  </a:cubicBezTo>
                  <a:cubicBezTo>
                    <a:pt x="70" y="14"/>
                    <a:pt x="73" y="22"/>
                    <a:pt x="73" y="31"/>
                  </a:cubicBezTo>
                  <a:cubicBezTo>
                    <a:pt x="73" y="43"/>
                    <a:pt x="66" y="54"/>
                    <a:pt x="53" y="59"/>
                  </a:cubicBezTo>
                  <a:lnTo>
                    <a:pt x="53" y="59"/>
                  </a:lnTo>
                  <a:cubicBezTo>
                    <a:pt x="64" y="62"/>
                    <a:pt x="78" y="72"/>
                    <a:pt x="78" y="90"/>
                  </a:cubicBezTo>
                  <a:cubicBezTo>
                    <a:pt x="78" y="101"/>
                    <a:pt x="74" y="109"/>
                    <a:pt x="67" y="115"/>
                  </a:cubicBezTo>
                  <a:cubicBezTo>
                    <a:pt x="59" y="123"/>
                    <a:pt x="45" y="127"/>
                    <a:pt x="25" y="127"/>
                  </a:cubicBezTo>
                  <a:cubicBezTo>
                    <a:pt x="13" y="127"/>
                    <a:pt x="5" y="126"/>
                    <a:pt x="0" y="125"/>
                  </a:cubicBez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4" name="Rectangle 58"/>
            <p:cNvSpPr>
              <a:spLocks noChangeArrowheads="1"/>
            </p:cNvSpPr>
            <p:nvPr/>
          </p:nvSpPr>
          <p:spPr bwMode="auto">
            <a:xfrm>
              <a:off x="2618" y="2263"/>
              <a:ext cx="6" cy="47"/>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5" name="Freeform 59"/>
            <p:cNvSpPr>
              <a:spLocks noEditPoints="1"/>
            </p:cNvSpPr>
            <p:nvPr/>
          </p:nvSpPr>
          <p:spPr bwMode="auto">
            <a:xfrm>
              <a:off x="2631" y="2263"/>
              <a:ext cx="40" cy="47"/>
            </a:xfrm>
            <a:custGeom>
              <a:avLst/>
              <a:gdLst>
                <a:gd name="T0" fmla="*/ 70 w 104"/>
                <a:gd name="T1" fmla="*/ 73 h 125"/>
                <a:gd name="T2" fmla="*/ 59 w 104"/>
                <a:gd name="T3" fmla="*/ 37 h 125"/>
                <a:gd name="T4" fmla="*/ 52 w 104"/>
                <a:gd name="T5" fmla="*/ 14 h 125"/>
                <a:gd name="T6" fmla="*/ 52 w 104"/>
                <a:gd name="T7" fmla="*/ 14 h 125"/>
                <a:gd name="T8" fmla="*/ 46 w 104"/>
                <a:gd name="T9" fmla="*/ 37 h 125"/>
                <a:gd name="T10" fmla="*/ 33 w 104"/>
                <a:gd name="T11" fmla="*/ 73 h 125"/>
                <a:gd name="T12" fmla="*/ 70 w 104"/>
                <a:gd name="T13" fmla="*/ 73 h 125"/>
                <a:gd name="T14" fmla="*/ 30 w 104"/>
                <a:gd name="T15" fmla="*/ 85 h 125"/>
                <a:gd name="T16" fmla="*/ 17 w 104"/>
                <a:gd name="T17" fmla="*/ 125 h 125"/>
                <a:gd name="T18" fmla="*/ 0 w 104"/>
                <a:gd name="T19" fmla="*/ 125 h 125"/>
                <a:gd name="T20" fmla="*/ 43 w 104"/>
                <a:gd name="T21" fmla="*/ 0 h 125"/>
                <a:gd name="T22" fmla="*/ 62 w 104"/>
                <a:gd name="T23" fmla="*/ 0 h 125"/>
                <a:gd name="T24" fmla="*/ 104 w 104"/>
                <a:gd name="T25" fmla="*/ 125 h 125"/>
                <a:gd name="T26" fmla="*/ 87 w 104"/>
                <a:gd name="T27" fmla="*/ 125 h 125"/>
                <a:gd name="T28" fmla="*/ 74 w 104"/>
                <a:gd name="T29" fmla="*/ 85 h 125"/>
                <a:gd name="T30" fmla="*/ 30 w 104"/>
                <a:gd name="T31" fmla="*/ 8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25">
                  <a:moveTo>
                    <a:pt x="70" y="73"/>
                  </a:moveTo>
                  <a:lnTo>
                    <a:pt x="59" y="37"/>
                  </a:lnTo>
                  <a:cubicBezTo>
                    <a:pt x="56" y="29"/>
                    <a:pt x="54" y="22"/>
                    <a:pt x="52" y="14"/>
                  </a:cubicBezTo>
                  <a:lnTo>
                    <a:pt x="52" y="14"/>
                  </a:lnTo>
                  <a:cubicBezTo>
                    <a:pt x="50" y="22"/>
                    <a:pt x="48" y="29"/>
                    <a:pt x="46" y="37"/>
                  </a:cubicBezTo>
                  <a:lnTo>
                    <a:pt x="33" y="73"/>
                  </a:lnTo>
                  <a:lnTo>
                    <a:pt x="70" y="73"/>
                  </a:lnTo>
                  <a:close/>
                  <a:moveTo>
                    <a:pt x="30" y="85"/>
                  </a:moveTo>
                  <a:lnTo>
                    <a:pt x="17" y="125"/>
                  </a:lnTo>
                  <a:lnTo>
                    <a:pt x="0" y="125"/>
                  </a:lnTo>
                  <a:lnTo>
                    <a:pt x="43" y="0"/>
                  </a:lnTo>
                  <a:lnTo>
                    <a:pt x="62" y="0"/>
                  </a:lnTo>
                  <a:lnTo>
                    <a:pt x="104" y="125"/>
                  </a:lnTo>
                  <a:lnTo>
                    <a:pt x="87" y="125"/>
                  </a:lnTo>
                  <a:lnTo>
                    <a:pt x="74" y="85"/>
                  </a:lnTo>
                  <a:lnTo>
                    <a:pt x="30"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6" name="Freeform 60"/>
            <p:cNvSpPr>
              <a:spLocks/>
            </p:cNvSpPr>
            <p:nvPr/>
          </p:nvSpPr>
          <p:spPr bwMode="auto">
            <a:xfrm>
              <a:off x="1780" y="2836"/>
              <a:ext cx="35" cy="47"/>
            </a:xfrm>
            <a:custGeom>
              <a:avLst/>
              <a:gdLst>
                <a:gd name="T0" fmla="*/ 0 w 93"/>
                <a:gd name="T1" fmla="*/ 124 h 124"/>
                <a:gd name="T2" fmla="*/ 0 w 93"/>
                <a:gd name="T3" fmla="*/ 0 h 124"/>
                <a:gd name="T4" fmla="*/ 18 w 93"/>
                <a:gd name="T5" fmla="*/ 0 h 124"/>
                <a:gd name="T6" fmla="*/ 58 w 93"/>
                <a:gd name="T7" fmla="*/ 63 h 124"/>
                <a:gd name="T8" fmla="*/ 80 w 93"/>
                <a:gd name="T9" fmla="*/ 103 h 124"/>
                <a:gd name="T10" fmla="*/ 80 w 93"/>
                <a:gd name="T11" fmla="*/ 103 h 124"/>
                <a:gd name="T12" fmla="*/ 78 w 93"/>
                <a:gd name="T13" fmla="*/ 52 h 124"/>
                <a:gd name="T14" fmla="*/ 78 w 93"/>
                <a:gd name="T15" fmla="*/ 0 h 124"/>
                <a:gd name="T16" fmla="*/ 93 w 93"/>
                <a:gd name="T17" fmla="*/ 0 h 124"/>
                <a:gd name="T18" fmla="*/ 93 w 93"/>
                <a:gd name="T19" fmla="*/ 124 h 124"/>
                <a:gd name="T20" fmla="*/ 77 w 93"/>
                <a:gd name="T21" fmla="*/ 124 h 124"/>
                <a:gd name="T22" fmla="*/ 38 w 93"/>
                <a:gd name="T23" fmla="*/ 61 h 124"/>
                <a:gd name="T24" fmla="*/ 14 w 93"/>
                <a:gd name="T25" fmla="*/ 19 h 124"/>
                <a:gd name="T26" fmla="*/ 14 w 93"/>
                <a:gd name="T27" fmla="*/ 20 h 124"/>
                <a:gd name="T28" fmla="*/ 15 w 93"/>
                <a:gd name="T29" fmla="*/ 71 h 124"/>
                <a:gd name="T30" fmla="*/ 15 w 93"/>
                <a:gd name="T31" fmla="*/ 124 h 124"/>
                <a:gd name="T32" fmla="*/ 0 w 93"/>
                <a:gd name="T33"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3" h="124">
                  <a:moveTo>
                    <a:pt x="0" y="124"/>
                  </a:moveTo>
                  <a:lnTo>
                    <a:pt x="0" y="0"/>
                  </a:lnTo>
                  <a:lnTo>
                    <a:pt x="18" y="0"/>
                  </a:lnTo>
                  <a:lnTo>
                    <a:pt x="58" y="63"/>
                  </a:lnTo>
                  <a:cubicBezTo>
                    <a:pt x="67" y="77"/>
                    <a:pt x="74" y="90"/>
                    <a:pt x="80" y="103"/>
                  </a:cubicBezTo>
                  <a:lnTo>
                    <a:pt x="80" y="103"/>
                  </a:lnTo>
                  <a:cubicBezTo>
                    <a:pt x="79" y="86"/>
                    <a:pt x="78" y="71"/>
                    <a:pt x="78" y="52"/>
                  </a:cubicBezTo>
                  <a:lnTo>
                    <a:pt x="78" y="0"/>
                  </a:lnTo>
                  <a:lnTo>
                    <a:pt x="93" y="0"/>
                  </a:lnTo>
                  <a:lnTo>
                    <a:pt x="93" y="124"/>
                  </a:lnTo>
                  <a:lnTo>
                    <a:pt x="77" y="124"/>
                  </a:lnTo>
                  <a:lnTo>
                    <a:pt x="38" y="61"/>
                  </a:lnTo>
                  <a:cubicBezTo>
                    <a:pt x="29" y="47"/>
                    <a:pt x="21" y="33"/>
                    <a:pt x="14" y="19"/>
                  </a:cubicBezTo>
                  <a:lnTo>
                    <a:pt x="14" y="20"/>
                  </a:lnTo>
                  <a:cubicBezTo>
                    <a:pt x="15" y="35"/>
                    <a:pt x="15" y="50"/>
                    <a:pt x="15" y="71"/>
                  </a:cubicBezTo>
                  <a:lnTo>
                    <a:pt x="15" y="124"/>
                  </a:lnTo>
                  <a:lnTo>
                    <a:pt x="0" y="12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7" name="Freeform 61"/>
            <p:cNvSpPr>
              <a:spLocks noEditPoints="1"/>
            </p:cNvSpPr>
            <p:nvPr/>
          </p:nvSpPr>
          <p:spPr bwMode="auto">
            <a:xfrm>
              <a:off x="1822" y="2836"/>
              <a:ext cx="40" cy="47"/>
            </a:xfrm>
            <a:custGeom>
              <a:avLst/>
              <a:gdLst>
                <a:gd name="T0" fmla="*/ 70 w 104"/>
                <a:gd name="T1" fmla="*/ 72 h 124"/>
                <a:gd name="T2" fmla="*/ 58 w 104"/>
                <a:gd name="T3" fmla="*/ 37 h 124"/>
                <a:gd name="T4" fmla="*/ 52 w 104"/>
                <a:gd name="T5" fmla="*/ 14 h 124"/>
                <a:gd name="T6" fmla="*/ 52 w 104"/>
                <a:gd name="T7" fmla="*/ 14 h 124"/>
                <a:gd name="T8" fmla="*/ 45 w 104"/>
                <a:gd name="T9" fmla="*/ 36 h 124"/>
                <a:gd name="T10" fmla="*/ 33 w 104"/>
                <a:gd name="T11" fmla="*/ 72 h 124"/>
                <a:gd name="T12" fmla="*/ 70 w 104"/>
                <a:gd name="T13" fmla="*/ 72 h 124"/>
                <a:gd name="T14" fmla="*/ 30 w 104"/>
                <a:gd name="T15" fmla="*/ 85 h 124"/>
                <a:gd name="T16" fmla="*/ 17 w 104"/>
                <a:gd name="T17" fmla="*/ 124 h 124"/>
                <a:gd name="T18" fmla="*/ 0 w 104"/>
                <a:gd name="T19" fmla="*/ 124 h 124"/>
                <a:gd name="T20" fmla="*/ 43 w 104"/>
                <a:gd name="T21" fmla="*/ 0 h 124"/>
                <a:gd name="T22" fmla="*/ 62 w 104"/>
                <a:gd name="T23" fmla="*/ 0 h 124"/>
                <a:gd name="T24" fmla="*/ 104 w 104"/>
                <a:gd name="T25" fmla="*/ 124 h 124"/>
                <a:gd name="T26" fmla="*/ 87 w 104"/>
                <a:gd name="T27" fmla="*/ 124 h 124"/>
                <a:gd name="T28" fmla="*/ 74 w 104"/>
                <a:gd name="T29" fmla="*/ 85 h 124"/>
                <a:gd name="T30" fmla="*/ 30 w 104"/>
                <a:gd name="T31" fmla="*/ 8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24">
                  <a:moveTo>
                    <a:pt x="70" y="72"/>
                  </a:moveTo>
                  <a:lnTo>
                    <a:pt x="58" y="37"/>
                  </a:lnTo>
                  <a:cubicBezTo>
                    <a:pt x="56" y="29"/>
                    <a:pt x="54" y="21"/>
                    <a:pt x="52" y="14"/>
                  </a:cubicBezTo>
                  <a:lnTo>
                    <a:pt x="52" y="14"/>
                  </a:lnTo>
                  <a:cubicBezTo>
                    <a:pt x="49" y="21"/>
                    <a:pt x="48" y="29"/>
                    <a:pt x="45" y="36"/>
                  </a:cubicBezTo>
                  <a:lnTo>
                    <a:pt x="33" y="72"/>
                  </a:lnTo>
                  <a:lnTo>
                    <a:pt x="70" y="72"/>
                  </a:lnTo>
                  <a:close/>
                  <a:moveTo>
                    <a:pt x="30" y="85"/>
                  </a:moveTo>
                  <a:lnTo>
                    <a:pt x="17" y="124"/>
                  </a:lnTo>
                  <a:lnTo>
                    <a:pt x="0" y="124"/>
                  </a:lnTo>
                  <a:lnTo>
                    <a:pt x="43" y="0"/>
                  </a:lnTo>
                  <a:lnTo>
                    <a:pt x="62" y="0"/>
                  </a:lnTo>
                  <a:lnTo>
                    <a:pt x="104" y="124"/>
                  </a:lnTo>
                  <a:lnTo>
                    <a:pt x="87" y="124"/>
                  </a:lnTo>
                  <a:lnTo>
                    <a:pt x="74" y="85"/>
                  </a:lnTo>
                  <a:lnTo>
                    <a:pt x="30"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8" name="Freeform 62"/>
            <p:cNvSpPr>
              <a:spLocks/>
            </p:cNvSpPr>
            <p:nvPr/>
          </p:nvSpPr>
          <p:spPr bwMode="auto">
            <a:xfrm>
              <a:off x="1867" y="2836"/>
              <a:ext cx="48" cy="47"/>
            </a:xfrm>
            <a:custGeom>
              <a:avLst/>
              <a:gdLst>
                <a:gd name="T0" fmla="*/ 108 w 126"/>
                <a:gd name="T1" fmla="*/ 69 h 124"/>
                <a:gd name="T2" fmla="*/ 106 w 126"/>
                <a:gd name="T3" fmla="*/ 16 h 124"/>
                <a:gd name="T4" fmla="*/ 105 w 126"/>
                <a:gd name="T5" fmla="*/ 16 h 124"/>
                <a:gd name="T6" fmla="*/ 90 w 126"/>
                <a:gd name="T7" fmla="*/ 63 h 124"/>
                <a:gd name="T8" fmla="*/ 68 w 126"/>
                <a:gd name="T9" fmla="*/ 123 h 124"/>
                <a:gd name="T10" fmla="*/ 55 w 126"/>
                <a:gd name="T11" fmla="*/ 123 h 124"/>
                <a:gd name="T12" fmla="*/ 35 w 126"/>
                <a:gd name="T13" fmla="*/ 64 h 124"/>
                <a:gd name="T14" fmla="*/ 21 w 126"/>
                <a:gd name="T15" fmla="*/ 16 h 124"/>
                <a:gd name="T16" fmla="*/ 21 w 126"/>
                <a:gd name="T17" fmla="*/ 16 h 124"/>
                <a:gd name="T18" fmla="*/ 18 w 126"/>
                <a:gd name="T19" fmla="*/ 71 h 124"/>
                <a:gd name="T20" fmla="*/ 15 w 126"/>
                <a:gd name="T21" fmla="*/ 124 h 124"/>
                <a:gd name="T22" fmla="*/ 0 w 126"/>
                <a:gd name="T23" fmla="*/ 124 h 124"/>
                <a:gd name="T24" fmla="*/ 8 w 126"/>
                <a:gd name="T25" fmla="*/ 0 h 124"/>
                <a:gd name="T26" fmla="*/ 29 w 126"/>
                <a:gd name="T27" fmla="*/ 0 h 124"/>
                <a:gd name="T28" fmla="*/ 50 w 126"/>
                <a:gd name="T29" fmla="*/ 60 h 124"/>
                <a:gd name="T30" fmla="*/ 62 w 126"/>
                <a:gd name="T31" fmla="*/ 102 h 124"/>
                <a:gd name="T32" fmla="*/ 63 w 126"/>
                <a:gd name="T33" fmla="*/ 102 h 124"/>
                <a:gd name="T34" fmla="*/ 76 w 126"/>
                <a:gd name="T35" fmla="*/ 60 h 124"/>
                <a:gd name="T36" fmla="*/ 98 w 126"/>
                <a:gd name="T37" fmla="*/ 0 h 124"/>
                <a:gd name="T38" fmla="*/ 119 w 126"/>
                <a:gd name="T39" fmla="*/ 0 h 124"/>
                <a:gd name="T40" fmla="*/ 126 w 126"/>
                <a:gd name="T41" fmla="*/ 124 h 124"/>
                <a:gd name="T42" fmla="*/ 111 w 126"/>
                <a:gd name="T43" fmla="*/ 124 h 124"/>
                <a:gd name="T44" fmla="*/ 108 w 126"/>
                <a:gd name="T45" fmla="*/ 69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6" h="124">
                  <a:moveTo>
                    <a:pt x="108" y="69"/>
                  </a:moveTo>
                  <a:cubicBezTo>
                    <a:pt x="106" y="52"/>
                    <a:pt x="105" y="31"/>
                    <a:pt x="106" y="16"/>
                  </a:cubicBezTo>
                  <a:lnTo>
                    <a:pt x="105" y="16"/>
                  </a:lnTo>
                  <a:cubicBezTo>
                    <a:pt x="101" y="30"/>
                    <a:pt x="96" y="46"/>
                    <a:pt x="90" y="63"/>
                  </a:cubicBezTo>
                  <a:lnTo>
                    <a:pt x="68" y="123"/>
                  </a:lnTo>
                  <a:lnTo>
                    <a:pt x="55" y="123"/>
                  </a:lnTo>
                  <a:lnTo>
                    <a:pt x="35" y="64"/>
                  </a:lnTo>
                  <a:cubicBezTo>
                    <a:pt x="29" y="47"/>
                    <a:pt x="24" y="30"/>
                    <a:pt x="21" y="16"/>
                  </a:cubicBezTo>
                  <a:lnTo>
                    <a:pt x="21" y="16"/>
                  </a:lnTo>
                  <a:cubicBezTo>
                    <a:pt x="20" y="31"/>
                    <a:pt x="20" y="52"/>
                    <a:pt x="18" y="71"/>
                  </a:cubicBezTo>
                  <a:lnTo>
                    <a:pt x="15" y="124"/>
                  </a:lnTo>
                  <a:lnTo>
                    <a:pt x="0" y="124"/>
                  </a:lnTo>
                  <a:lnTo>
                    <a:pt x="8" y="0"/>
                  </a:lnTo>
                  <a:lnTo>
                    <a:pt x="29" y="0"/>
                  </a:lnTo>
                  <a:lnTo>
                    <a:pt x="50" y="60"/>
                  </a:lnTo>
                  <a:cubicBezTo>
                    <a:pt x="55" y="75"/>
                    <a:pt x="59" y="89"/>
                    <a:pt x="62" y="102"/>
                  </a:cubicBezTo>
                  <a:lnTo>
                    <a:pt x="63" y="102"/>
                  </a:lnTo>
                  <a:cubicBezTo>
                    <a:pt x="66" y="89"/>
                    <a:pt x="70" y="76"/>
                    <a:pt x="76" y="60"/>
                  </a:cubicBezTo>
                  <a:lnTo>
                    <a:pt x="98" y="0"/>
                  </a:lnTo>
                  <a:lnTo>
                    <a:pt x="119" y="0"/>
                  </a:lnTo>
                  <a:lnTo>
                    <a:pt x="126" y="124"/>
                  </a:lnTo>
                  <a:lnTo>
                    <a:pt x="111" y="124"/>
                  </a:lnTo>
                  <a:lnTo>
                    <a:pt x="108" y="69"/>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89" name="Rectangle 63"/>
            <p:cNvSpPr>
              <a:spLocks noChangeArrowheads="1"/>
            </p:cNvSpPr>
            <p:nvPr/>
          </p:nvSpPr>
          <p:spPr bwMode="auto">
            <a:xfrm>
              <a:off x="1925" y="2836"/>
              <a:ext cx="6" cy="47"/>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0" name="Freeform 64"/>
            <p:cNvSpPr>
              <a:spLocks noEditPoints="1"/>
            </p:cNvSpPr>
            <p:nvPr/>
          </p:nvSpPr>
          <p:spPr bwMode="auto">
            <a:xfrm>
              <a:off x="1942" y="2836"/>
              <a:ext cx="29" cy="47"/>
            </a:xfrm>
            <a:custGeom>
              <a:avLst/>
              <a:gdLst>
                <a:gd name="T0" fmla="*/ 15 w 78"/>
                <a:gd name="T1" fmla="*/ 113 h 126"/>
                <a:gd name="T2" fmla="*/ 29 w 78"/>
                <a:gd name="T3" fmla="*/ 114 h 126"/>
                <a:gd name="T4" fmla="*/ 61 w 78"/>
                <a:gd name="T5" fmla="*/ 89 h 126"/>
                <a:gd name="T6" fmla="*/ 29 w 78"/>
                <a:gd name="T7" fmla="*/ 66 h 126"/>
                <a:gd name="T8" fmla="*/ 15 w 78"/>
                <a:gd name="T9" fmla="*/ 66 h 126"/>
                <a:gd name="T10" fmla="*/ 15 w 78"/>
                <a:gd name="T11" fmla="*/ 113 h 126"/>
                <a:gd name="T12" fmla="*/ 15 w 78"/>
                <a:gd name="T13" fmla="*/ 53 h 126"/>
                <a:gd name="T14" fmla="*/ 30 w 78"/>
                <a:gd name="T15" fmla="*/ 53 h 126"/>
                <a:gd name="T16" fmla="*/ 57 w 78"/>
                <a:gd name="T17" fmla="*/ 32 h 126"/>
                <a:gd name="T18" fmla="*/ 30 w 78"/>
                <a:gd name="T19" fmla="*/ 12 h 126"/>
                <a:gd name="T20" fmla="*/ 15 w 78"/>
                <a:gd name="T21" fmla="*/ 13 h 126"/>
                <a:gd name="T22" fmla="*/ 15 w 78"/>
                <a:gd name="T23" fmla="*/ 53 h 126"/>
                <a:gd name="T24" fmla="*/ 0 w 78"/>
                <a:gd name="T25" fmla="*/ 2 h 126"/>
                <a:gd name="T26" fmla="*/ 29 w 78"/>
                <a:gd name="T27" fmla="*/ 0 h 126"/>
                <a:gd name="T28" fmla="*/ 63 w 78"/>
                <a:gd name="T29" fmla="*/ 9 h 126"/>
                <a:gd name="T30" fmla="*/ 73 w 78"/>
                <a:gd name="T31" fmla="*/ 31 h 126"/>
                <a:gd name="T32" fmla="*/ 52 w 78"/>
                <a:gd name="T33" fmla="*/ 58 h 126"/>
                <a:gd name="T34" fmla="*/ 52 w 78"/>
                <a:gd name="T35" fmla="*/ 59 h 126"/>
                <a:gd name="T36" fmla="*/ 78 w 78"/>
                <a:gd name="T37" fmla="*/ 90 h 126"/>
                <a:gd name="T38" fmla="*/ 67 w 78"/>
                <a:gd name="T39" fmla="*/ 114 h 126"/>
                <a:gd name="T40" fmla="*/ 24 w 78"/>
                <a:gd name="T41" fmla="*/ 126 h 126"/>
                <a:gd name="T42" fmla="*/ 0 w 78"/>
                <a:gd name="T43" fmla="*/ 125 h 126"/>
                <a:gd name="T44" fmla="*/ 0 w 78"/>
                <a:gd name="T45" fmla="*/ 2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8" h="126">
                  <a:moveTo>
                    <a:pt x="15" y="113"/>
                  </a:moveTo>
                  <a:cubicBezTo>
                    <a:pt x="18" y="113"/>
                    <a:pt x="23" y="114"/>
                    <a:pt x="29" y="114"/>
                  </a:cubicBezTo>
                  <a:cubicBezTo>
                    <a:pt x="45" y="114"/>
                    <a:pt x="61" y="107"/>
                    <a:pt x="61" y="89"/>
                  </a:cubicBezTo>
                  <a:cubicBezTo>
                    <a:pt x="61" y="73"/>
                    <a:pt x="46" y="66"/>
                    <a:pt x="29" y="66"/>
                  </a:cubicBezTo>
                  <a:lnTo>
                    <a:pt x="15" y="66"/>
                  </a:lnTo>
                  <a:lnTo>
                    <a:pt x="15" y="113"/>
                  </a:lnTo>
                  <a:close/>
                  <a:moveTo>
                    <a:pt x="15" y="53"/>
                  </a:moveTo>
                  <a:lnTo>
                    <a:pt x="30" y="53"/>
                  </a:lnTo>
                  <a:cubicBezTo>
                    <a:pt x="47" y="53"/>
                    <a:pt x="57" y="45"/>
                    <a:pt x="57" y="32"/>
                  </a:cubicBezTo>
                  <a:cubicBezTo>
                    <a:pt x="57" y="18"/>
                    <a:pt x="46" y="12"/>
                    <a:pt x="30" y="12"/>
                  </a:cubicBezTo>
                  <a:cubicBezTo>
                    <a:pt x="22" y="12"/>
                    <a:pt x="18" y="13"/>
                    <a:pt x="15" y="13"/>
                  </a:cubicBezTo>
                  <a:lnTo>
                    <a:pt x="15" y="53"/>
                  </a:lnTo>
                  <a:close/>
                  <a:moveTo>
                    <a:pt x="0" y="2"/>
                  </a:moveTo>
                  <a:cubicBezTo>
                    <a:pt x="6" y="1"/>
                    <a:pt x="17" y="0"/>
                    <a:pt x="29" y="0"/>
                  </a:cubicBezTo>
                  <a:cubicBezTo>
                    <a:pt x="45" y="0"/>
                    <a:pt x="55" y="3"/>
                    <a:pt x="63" y="9"/>
                  </a:cubicBezTo>
                  <a:cubicBezTo>
                    <a:pt x="69" y="14"/>
                    <a:pt x="73" y="21"/>
                    <a:pt x="73" y="31"/>
                  </a:cubicBezTo>
                  <a:cubicBezTo>
                    <a:pt x="73" y="43"/>
                    <a:pt x="65" y="53"/>
                    <a:pt x="52" y="58"/>
                  </a:cubicBezTo>
                  <a:lnTo>
                    <a:pt x="52" y="59"/>
                  </a:lnTo>
                  <a:cubicBezTo>
                    <a:pt x="64" y="62"/>
                    <a:pt x="78" y="71"/>
                    <a:pt x="78" y="90"/>
                  </a:cubicBezTo>
                  <a:cubicBezTo>
                    <a:pt x="78" y="100"/>
                    <a:pt x="74" y="108"/>
                    <a:pt x="67" y="114"/>
                  </a:cubicBezTo>
                  <a:cubicBezTo>
                    <a:pt x="59" y="122"/>
                    <a:pt x="45" y="126"/>
                    <a:pt x="24" y="126"/>
                  </a:cubicBezTo>
                  <a:cubicBezTo>
                    <a:pt x="13" y="126"/>
                    <a:pt x="5" y="125"/>
                    <a:pt x="0" y="125"/>
                  </a:cubicBezTo>
                  <a:lnTo>
                    <a:pt x="0" y="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1" name="Rectangle 65"/>
            <p:cNvSpPr>
              <a:spLocks noChangeArrowheads="1"/>
            </p:cNvSpPr>
            <p:nvPr/>
          </p:nvSpPr>
          <p:spPr bwMode="auto">
            <a:xfrm>
              <a:off x="1979" y="2836"/>
              <a:ext cx="6" cy="47"/>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2" name="Freeform 66"/>
            <p:cNvSpPr>
              <a:spLocks noEditPoints="1"/>
            </p:cNvSpPr>
            <p:nvPr/>
          </p:nvSpPr>
          <p:spPr bwMode="auto">
            <a:xfrm>
              <a:off x="1992" y="2836"/>
              <a:ext cx="40" cy="47"/>
            </a:xfrm>
            <a:custGeom>
              <a:avLst/>
              <a:gdLst>
                <a:gd name="T0" fmla="*/ 70 w 104"/>
                <a:gd name="T1" fmla="*/ 72 h 124"/>
                <a:gd name="T2" fmla="*/ 58 w 104"/>
                <a:gd name="T3" fmla="*/ 37 h 124"/>
                <a:gd name="T4" fmla="*/ 52 w 104"/>
                <a:gd name="T5" fmla="*/ 14 h 124"/>
                <a:gd name="T6" fmla="*/ 51 w 104"/>
                <a:gd name="T7" fmla="*/ 14 h 124"/>
                <a:gd name="T8" fmla="*/ 45 w 104"/>
                <a:gd name="T9" fmla="*/ 36 h 124"/>
                <a:gd name="T10" fmla="*/ 33 w 104"/>
                <a:gd name="T11" fmla="*/ 72 h 124"/>
                <a:gd name="T12" fmla="*/ 70 w 104"/>
                <a:gd name="T13" fmla="*/ 72 h 124"/>
                <a:gd name="T14" fmla="*/ 29 w 104"/>
                <a:gd name="T15" fmla="*/ 85 h 124"/>
                <a:gd name="T16" fmla="*/ 17 w 104"/>
                <a:gd name="T17" fmla="*/ 124 h 124"/>
                <a:gd name="T18" fmla="*/ 0 w 104"/>
                <a:gd name="T19" fmla="*/ 124 h 124"/>
                <a:gd name="T20" fmla="*/ 42 w 104"/>
                <a:gd name="T21" fmla="*/ 0 h 124"/>
                <a:gd name="T22" fmla="*/ 61 w 104"/>
                <a:gd name="T23" fmla="*/ 0 h 124"/>
                <a:gd name="T24" fmla="*/ 104 w 104"/>
                <a:gd name="T25" fmla="*/ 124 h 124"/>
                <a:gd name="T26" fmla="*/ 87 w 104"/>
                <a:gd name="T27" fmla="*/ 124 h 124"/>
                <a:gd name="T28" fmla="*/ 74 w 104"/>
                <a:gd name="T29" fmla="*/ 85 h 124"/>
                <a:gd name="T30" fmla="*/ 29 w 104"/>
                <a:gd name="T31" fmla="*/ 8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24">
                  <a:moveTo>
                    <a:pt x="70" y="72"/>
                  </a:moveTo>
                  <a:lnTo>
                    <a:pt x="58" y="37"/>
                  </a:lnTo>
                  <a:cubicBezTo>
                    <a:pt x="55" y="29"/>
                    <a:pt x="54" y="21"/>
                    <a:pt x="52" y="14"/>
                  </a:cubicBezTo>
                  <a:lnTo>
                    <a:pt x="51" y="14"/>
                  </a:lnTo>
                  <a:cubicBezTo>
                    <a:pt x="50" y="21"/>
                    <a:pt x="47" y="29"/>
                    <a:pt x="45" y="36"/>
                  </a:cubicBezTo>
                  <a:lnTo>
                    <a:pt x="33" y="72"/>
                  </a:lnTo>
                  <a:lnTo>
                    <a:pt x="70" y="72"/>
                  </a:lnTo>
                  <a:close/>
                  <a:moveTo>
                    <a:pt x="29" y="85"/>
                  </a:moveTo>
                  <a:lnTo>
                    <a:pt x="17" y="124"/>
                  </a:lnTo>
                  <a:lnTo>
                    <a:pt x="0" y="124"/>
                  </a:lnTo>
                  <a:lnTo>
                    <a:pt x="42" y="0"/>
                  </a:lnTo>
                  <a:lnTo>
                    <a:pt x="61" y="0"/>
                  </a:lnTo>
                  <a:lnTo>
                    <a:pt x="104" y="124"/>
                  </a:lnTo>
                  <a:lnTo>
                    <a:pt x="87" y="124"/>
                  </a:lnTo>
                  <a:lnTo>
                    <a:pt x="74" y="85"/>
                  </a:lnTo>
                  <a:lnTo>
                    <a:pt x="29"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3" name="Freeform 67"/>
            <p:cNvSpPr>
              <a:spLocks noEditPoints="1"/>
            </p:cNvSpPr>
            <p:nvPr/>
          </p:nvSpPr>
          <p:spPr bwMode="auto">
            <a:xfrm>
              <a:off x="2282" y="2905"/>
              <a:ext cx="30" cy="48"/>
            </a:xfrm>
            <a:custGeom>
              <a:avLst/>
              <a:gdLst>
                <a:gd name="T0" fmla="*/ 17 w 79"/>
                <a:gd name="T1" fmla="*/ 113 h 126"/>
                <a:gd name="T2" fmla="*/ 30 w 79"/>
                <a:gd name="T3" fmla="*/ 114 h 126"/>
                <a:gd name="T4" fmla="*/ 62 w 79"/>
                <a:gd name="T5" fmla="*/ 89 h 126"/>
                <a:gd name="T6" fmla="*/ 30 w 79"/>
                <a:gd name="T7" fmla="*/ 66 h 126"/>
                <a:gd name="T8" fmla="*/ 17 w 79"/>
                <a:gd name="T9" fmla="*/ 66 h 126"/>
                <a:gd name="T10" fmla="*/ 17 w 79"/>
                <a:gd name="T11" fmla="*/ 113 h 126"/>
                <a:gd name="T12" fmla="*/ 17 w 79"/>
                <a:gd name="T13" fmla="*/ 53 h 126"/>
                <a:gd name="T14" fmla="*/ 31 w 79"/>
                <a:gd name="T15" fmla="*/ 53 h 126"/>
                <a:gd name="T16" fmla="*/ 58 w 79"/>
                <a:gd name="T17" fmla="*/ 32 h 126"/>
                <a:gd name="T18" fmla="*/ 31 w 79"/>
                <a:gd name="T19" fmla="*/ 12 h 126"/>
                <a:gd name="T20" fmla="*/ 17 w 79"/>
                <a:gd name="T21" fmla="*/ 13 h 126"/>
                <a:gd name="T22" fmla="*/ 17 w 79"/>
                <a:gd name="T23" fmla="*/ 53 h 126"/>
                <a:gd name="T24" fmla="*/ 0 w 79"/>
                <a:gd name="T25" fmla="*/ 2 h 126"/>
                <a:gd name="T26" fmla="*/ 30 w 79"/>
                <a:gd name="T27" fmla="*/ 0 h 126"/>
                <a:gd name="T28" fmla="*/ 64 w 79"/>
                <a:gd name="T29" fmla="*/ 9 h 126"/>
                <a:gd name="T30" fmla="*/ 75 w 79"/>
                <a:gd name="T31" fmla="*/ 31 h 126"/>
                <a:gd name="T32" fmla="*/ 53 w 79"/>
                <a:gd name="T33" fmla="*/ 58 h 126"/>
                <a:gd name="T34" fmla="*/ 53 w 79"/>
                <a:gd name="T35" fmla="*/ 59 h 126"/>
                <a:gd name="T36" fmla="*/ 79 w 79"/>
                <a:gd name="T37" fmla="*/ 90 h 126"/>
                <a:gd name="T38" fmla="*/ 68 w 79"/>
                <a:gd name="T39" fmla="*/ 115 h 126"/>
                <a:gd name="T40" fmla="*/ 26 w 79"/>
                <a:gd name="T41" fmla="*/ 126 h 126"/>
                <a:gd name="T42" fmla="*/ 0 w 79"/>
                <a:gd name="T43" fmla="*/ 125 h 126"/>
                <a:gd name="T44" fmla="*/ 0 w 79"/>
                <a:gd name="T45" fmla="*/ 2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9" h="126">
                  <a:moveTo>
                    <a:pt x="17" y="113"/>
                  </a:moveTo>
                  <a:cubicBezTo>
                    <a:pt x="20" y="113"/>
                    <a:pt x="24" y="114"/>
                    <a:pt x="30" y="114"/>
                  </a:cubicBezTo>
                  <a:cubicBezTo>
                    <a:pt x="47" y="114"/>
                    <a:pt x="62" y="108"/>
                    <a:pt x="62" y="89"/>
                  </a:cubicBezTo>
                  <a:cubicBezTo>
                    <a:pt x="62" y="73"/>
                    <a:pt x="48" y="66"/>
                    <a:pt x="30" y="66"/>
                  </a:cubicBezTo>
                  <a:lnTo>
                    <a:pt x="17" y="66"/>
                  </a:lnTo>
                  <a:lnTo>
                    <a:pt x="17" y="113"/>
                  </a:lnTo>
                  <a:close/>
                  <a:moveTo>
                    <a:pt x="17" y="53"/>
                  </a:moveTo>
                  <a:lnTo>
                    <a:pt x="31" y="53"/>
                  </a:lnTo>
                  <a:cubicBezTo>
                    <a:pt x="48" y="53"/>
                    <a:pt x="58" y="44"/>
                    <a:pt x="58" y="32"/>
                  </a:cubicBezTo>
                  <a:cubicBezTo>
                    <a:pt x="58" y="18"/>
                    <a:pt x="47" y="12"/>
                    <a:pt x="31" y="12"/>
                  </a:cubicBezTo>
                  <a:cubicBezTo>
                    <a:pt x="23" y="12"/>
                    <a:pt x="19" y="13"/>
                    <a:pt x="17" y="13"/>
                  </a:cubicBezTo>
                  <a:lnTo>
                    <a:pt x="17" y="53"/>
                  </a:lnTo>
                  <a:close/>
                  <a:moveTo>
                    <a:pt x="0" y="2"/>
                  </a:moveTo>
                  <a:cubicBezTo>
                    <a:pt x="8" y="1"/>
                    <a:pt x="19" y="0"/>
                    <a:pt x="30" y="0"/>
                  </a:cubicBezTo>
                  <a:cubicBezTo>
                    <a:pt x="46" y="0"/>
                    <a:pt x="56" y="3"/>
                    <a:pt x="64" y="9"/>
                  </a:cubicBezTo>
                  <a:cubicBezTo>
                    <a:pt x="71" y="14"/>
                    <a:pt x="75" y="21"/>
                    <a:pt x="75" y="31"/>
                  </a:cubicBezTo>
                  <a:cubicBezTo>
                    <a:pt x="75" y="43"/>
                    <a:pt x="66" y="53"/>
                    <a:pt x="53" y="58"/>
                  </a:cubicBezTo>
                  <a:lnTo>
                    <a:pt x="53" y="59"/>
                  </a:lnTo>
                  <a:cubicBezTo>
                    <a:pt x="65" y="62"/>
                    <a:pt x="79" y="71"/>
                    <a:pt x="79" y="90"/>
                  </a:cubicBezTo>
                  <a:cubicBezTo>
                    <a:pt x="79" y="100"/>
                    <a:pt x="75" y="109"/>
                    <a:pt x="68" y="115"/>
                  </a:cubicBezTo>
                  <a:cubicBezTo>
                    <a:pt x="60" y="123"/>
                    <a:pt x="46" y="126"/>
                    <a:pt x="26" y="126"/>
                  </a:cubicBezTo>
                  <a:cubicBezTo>
                    <a:pt x="15" y="126"/>
                    <a:pt x="6" y="125"/>
                    <a:pt x="0" y="125"/>
                  </a:cubicBezTo>
                  <a:lnTo>
                    <a:pt x="0" y="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4" name="Freeform 68"/>
            <p:cNvSpPr>
              <a:spLocks noEditPoints="1"/>
            </p:cNvSpPr>
            <p:nvPr/>
          </p:nvSpPr>
          <p:spPr bwMode="auto">
            <a:xfrm>
              <a:off x="2317" y="2905"/>
              <a:ext cx="43" cy="48"/>
            </a:xfrm>
            <a:custGeom>
              <a:avLst/>
              <a:gdLst>
                <a:gd name="T0" fmla="*/ 18 w 114"/>
                <a:gd name="T1" fmla="*/ 65 h 128"/>
                <a:gd name="T2" fmla="*/ 57 w 114"/>
                <a:gd name="T3" fmla="*/ 115 h 128"/>
                <a:gd name="T4" fmla="*/ 97 w 114"/>
                <a:gd name="T5" fmla="*/ 63 h 128"/>
                <a:gd name="T6" fmla="*/ 57 w 114"/>
                <a:gd name="T7" fmla="*/ 13 h 128"/>
                <a:gd name="T8" fmla="*/ 18 w 114"/>
                <a:gd name="T9" fmla="*/ 65 h 128"/>
                <a:gd name="T10" fmla="*/ 114 w 114"/>
                <a:gd name="T11" fmla="*/ 63 h 128"/>
                <a:gd name="T12" fmla="*/ 56 w 114"/>
                <a:gd name="T13" fmla="*/ 128 h 128"/>
                <a:gd name="T14" fmla="*/ 0 w 114"/>
                <a:gd name="T15" fmla="*/ 65 h 128"/>
                <a:gd name="T16" fmla="*/ 58 w 114"/>
                <a:gd name="T17" fmla="*/ 0 h 128"/>
                <a:gd name="T18" fmla="*/ 114 w 114"/>
                <a:gd name="T19" fmla="*/ 6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28">
                  <a:moveTo>
                    <a:pt x="18" y="65"/>
                  </a:moveTo>
                  <a:cubicBezTo>
                    <a:pt x="18" y="91"/>
                    <a:pt x="32" y="115"/>
                    <a:pt x="57" y="115"/>
                  </a:cubicBezTo>
                  <a:cubicBezTo>
                    <a:pt x="83" y="115"/>
                    <a:pt x="97" y="92"/>
                    <a:pt x="97" y="63"/>
                  </a:cubicBezTo>
                  <a:cubicBezTo>
                    <a:pt x="97" y="39"/>
                    <a:pt x="84" y="13"/>
                    <a:pt x="57" y="13"/>
                  </a:cubicBezTo>
                  <a:cubicBezTo>
                    <a:pt x="31" y="13"/>
                    <a:pt x="18" y="37"/>
                    <a:pt x="18" y="65"/>
                  </a:cubicBezTo>
                  <a:close/>
                  <a:moveTo>
                    <a:pt x="114" y="63"/>
                  </a:moveTo>
                  <a:cubicBezTo>
                    <a:pt x="114" y="106"/>
                    <a:pt x="88" y="128"/>
                    <a:pt x="56" y="128"/>
                  </a:cubicBezTo>
                  <a:cubicBezTo>
                    <a:pt x="23" y="128"/>
                    <a:pt x="0" y="103"/>
                    <a:pt x="0" y="65"/>
                  </a:cubicBezTo>
                  <a:cubicBezTo>
                    <a:pt x="0" y="26"/>
                    <a:pt x="25" y="0"/>
                    <a:pt x="58" y="0"/>
                  </a:cubicBezTo>
                  <a:cubicBezTo>
                    <a:pt x="92" y="0"/>
                    <a:pt x="114" y="26"/>
                    <a:pt x="114" y="63"/>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5" name="Freeform 69"/>
            <p:cNvSpPr>
              <a:spLocks/>
            </p:cNvSpPr>
            <p:nvPr/>
          </p:nvSpPr>
          <p:spPr bwMode="auto">
            <a:xfrm>
              <a:off x="2361" y="2906"/>
              <a:ext cx="35" cy="47"/>
            </a:xfrm>
            <a:custGeom>
              <a:avLst/>
              <a:gdLst>
                <a:gd name="T0" fmla="*/ 38 w 92"/>
                <a:gd name="T1" fmla="*/ 13 h 124"/>
                <a:gd name="T2" fmla="*/ 0 w 92"/>
                <a:gd name="T3" fmla="*/ 13 h 124"/>
                <a:gd name="T4" fmla="*/ 0 w 92"/>
                <a:gd name="T5" fmla="*/ 0 h 124"/>
                <a:gd name="T6" fmla="*/ 92 w 92"/>
                <a:gd name="T7" fmla="*/ 0 h 124"/>
                <a:gd name="T8" fmla="*/ 92 w 92"/>
                <a:gd name="T9" fmla="*/ 13 h 124"/>
                <a:gd name="T10" fmla="*/ 54 w 92"/>
                <a:gd name="T11" fmla="*/ 13 h 124"/>
                <a:gd name="T12" fmla="*/ 54 w 92"/>
                <a:gd name="T13" fmla="*/ 124 h 124"/>
                <a:gd name="T14" fmla="*/ 38 w 92"/>
                <a:gd name="T15" fmla="*/ 124 h 124"/>
                <a:gd name="T16" fmla="*/ 38 w 92"/>
                <a:gd name="T17" fmla="*/ 1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124">
                  <a:moveTo>
                    <a:pt x="38" y="13"/>
                  </a:moveTo>
                  <a:lnTo>
                    <a:pt x="0" y="13"/>
                  </a:lnTo>
                  <a:lnTo>
                    <a:pt x="0" y="0"/>
                  </a:lnTo>
                  <a:lnTo>
                    <a:pt x="92" y="0"/>
                  </a:lnTo>
                  <a:lnTo>
                    <a:pt x="92" y="13"/>
                  </a:lnTo>
                  <a:lnTo>
                    <a:pt x="54" y="13"/>
                  </a:lnTo>
                  <a:lnTo>
                    <a:pt x="54" y="124"/>
                  </a:lnTo>
                  <a:lnTo>
                    <a:pt x="38" y="124"/>
                  </a:lnTo>
                  <a:lnTo>
                    <a:pt x="38" y="1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6" name="Freeform 70"/>
            <p:cNvSpPr>
              <a:spLocks/>
            </p:cNvSpPr>
            <p:nvPr/>
          </p:nvSpPr>
          <p:spPr bwMode="auto">
            <a:xfrm>
              <a:off x="2398" y="2905"/>
              <a:ext cx="29" cy="48"/>
            </a:xfrm>
            <a:custGeom>
              <a:avLst/>
              <a:gdLst>
                <a:gd name="T0" fmla="*/ 5 w 76"/>
                <a:gd name="T1" fmla="*/ 107 h 128"/>
                <a:gd name="T2" fmla="*/ 33 w 76"/>
                <a:gd name="T3" fmla="*/ 115 h 128"/>
                <a:gd name="T4" fmla="*/ 59 w 76"/>
                <a:gd name="T5" fmla="*/ 93 h 128"/>
                <a:gd name="T6" fmla="*/ 36 w 76"/>
                <a:gd name="T7" fmla="*/ 69 h 128"/>
                <a:gd name="T8" fmla="*/ 3 w 76"/>
                <a:gd name="T9" fmla="*/ 33 h 128"/>
                <a:gd name="T10" fmla="*/ 44 w 76"/>
                <a:gd name="T11" fmla="*/ 0 h 128"/>
                <a:gd name="T12" fmla="*/ 71 w 76"/>
                <a:gd name="T13" fmla="*/ 6 h 128"/>
                <a:gd name="T14" fmla="*/ 66 w 76"/>
                <a:gd name="T15" fmla="*/ 19 h 128"/>
                <a:gd name="T16" fmla="*/ 43 w 76"/>
                <a:gd name="T17" fmla="*/ 13 h 128"/>
                <a:gd name="T18" fmla="*/ 19 w 76"/>
                <a:gd name="T19" fmla="*/ 32 h 128"/>
                <a:gd name="T20" fmla="*/ 44 w 76"/>
                <a:gd name="T21" fmla="*/ 56 h 128"/>
                <a:gd name="T22" fmla="*/ 76 w 76"/>
                <a:gd name="T23" fmla="*/ 92 h 128"/>
                <a:gd name="T24" fmla="*/ 32 w 76"/>
                <a:gd name="T25" fmla="*/ 128 h 128"/>
                <a:gd name="T26" fmla="*/ 0 w 76"/>
                <a:gd name="T27" fmla="*/ 120 h 128"/>
                <a:gd name="T28" fmla="*/ 5 w 76"/>
                <a:gd name="T29" fmla="*/ 10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128">
                  <a:moveTo>
                    <a:pt x="5" y="107"/>
                  </a:moveTo>
                  <a:cubicBezTo>
                    <a:pt x="12" y="111"/>
                    <a:pt x="22" y="115"/>
                    <a:pt x="33" y="115"/>
                  </a:cubicBezTo>
                  <a:cubicBezTo>
                    <a:pt x="50" y="115"/>
                    <a:pt x="59" y="106"/>
                    <a:pt x="59" y="93"/>
                  </a:cubicBezTo>
                  <a:cubicBezTo>
                    <a:pt x="59" y="82"/>
                    <a:pt x="53" y="75"/>
                    <a:pt x="36" y="69"/>
                  </a:cubicBezTo>
                  <a:cubicBezTo>
                    <a:pt x="15" y="62"/>
                    <a:pt x="3" y="51"/>
                    <a:pt x="3" y="33"/>
                  </a:cubicBezTo>
                  <a:cubicBezTo>
                    <a:pt x="3" y="14"/>
                    <a:pt x="19" y="0"/>
                    <a:pt x="44" y="0"/>
                  </a:cubicBezTo>
                  <a:cubicBezTo>
                    <a:pt x="56" y="0"/>
                    <a:pt x="65" y="3"/>
                    <a:pt x="71" y="6"/>
                  </a:cubicBezTo>
                  <a:lnTo>
                    <a:pt x="66" y="19"/>
                  </a:lnTo>
                  <a:cubicBezTo>
                    <a:pt x="62" y="17"/>
                    <a:pt x="54" y="13"/>
                    <a:pt x="43" y="13"/>
                  </a:cubicBezTo>
                  <a:cubicBezTo>
                    <a:pt x="26" y="13"/>
                    <a:pt x="19" y="23"/>
                    <a:pt x="19" y="32"/>
                  </a:cubicBezTo>
                  <a:cubicBezTo>
                    <a:pt x="19" y="43"/>
                    <a:pt x="27" y="49"/>
                    <a:pt x="44" y="56"/>
                  </a:cubicBezTo>
                  <a:cubicBezTo>
                    <a:pt x="65" y="64"/>
                    <a:pt x="76" y="74"/>
                    <a:pt x="76" y="92"/>
                  </a:cubicBezTo>
                  <a:cubicBezTo>
                    <a:pt x="76" y="111"/>
                    <a:pt x="62" y="128"/>
                    <a:pt x="32" y="128"/>
                  </a:cubicBezTo>
                  <a:cubicBezTo>
                    <a:pt x="20" y="128"/>
                    <a:pt x="7" y="124"/>
                    <a:pt x="0" y="120"/>
                  </a:cubicBezTo>
                  <a:lnTo>
                    <a:pt x="5" y="10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7" name="Freeform 71"/>
            <p:cNvSpPr>
              <a:spLocks/>
            </p:cNvSpPr>
            <p:nvPr/>
          </p:nvSpPr>
          <p:spPr bwMode="auto">
            <a:xfrm>
              <a:off x="2430" y="2906"/>
              <a:ext cx="58" cy="47"/>
            </a:xfrm>
            <a:custGeom>
              <a:avLst/>
              <a:gdLst>
                <a:gd name="T0" fmla="*/ 32 w 152"/>
                <a:gd name="T1" fmla="*/ 124 h 124"/>
                <a:gd name="T2" fmla="*/ 0 w 152"/>
                <a:gd name="T3" fmla="*/ 0 h 124"/>
                <a:gd name="T4" fmla="*/ 17 w 152"/>
                <a:gd name="T5" fmla="*/ 0 h 124"/>
                <a:gd name="T6" fmla="*/ 32 w 152"/>
                <a:gd name="T7" fmla="*/ 63 h 124"/>
                <a:gd name="T8" fmla="*/ 41 w 152"/>
                <a:gd name="T9" fmla="*/ 106 h 124"/>
                <a:gd name="T10" fmla="*/ 42 w 152"/>
                <a:gd name="T11" fmla="*/ 106 h 124"/>
                <a:gd name="T12" fmla="*/ 52 w 152"/>
                <a:gd name="T13" fmla="*/ 62 h 124"/>
                <a:gd name="T14" fmla="*/ 69 w 152"/>
                <a:gd name="T15" fmla="*/ 0 h 124"/>
                <a:gd name="T16" fmla="*/ 86 w 152"/>
                <a:gd name="T17" fmla="*/ 0 h 124"/>
                <a:gd name="T18" fmla="*/ 101 w 152"/>
                <a:gd name="T19" fmla="*/ 63 h 124"/>
                <a:gd name="T20" fmla="*/ 109 w 152"/>
                <a:gd name="T21" fmla="*/ 105 h 124"/>
                <a:gd name="T22" fmla="*/ 109 w 152"/>
                <a:gd name="T23" fmla="*/ 105 h 124"/>
                <a:gd name="T24" fmla="*/ 119 w 152"/>
                <a:gd name="T25" fmla="*/ 62 h 124"/>
                <a:gd name="T26" fmla="*/ 136 w 152"/>
                <a:gd name="T27" fmla="*/ 0 h 124"/>
                <a:gd name="T28" fmla="*/ 152 w 152"/>
                <a:gd name="T29" fmla="*/ 0 h 124"/>
                <a:gd name="T30" fmla="*/ 117 w 152"/>
                <a:gd name="T31" fmla="*/ 124 h 124"/>
                <a:gd name="T32" fmla="*/ 100 w 152"/>
                <a:gd name="T33" fmla="*/ 124 h 124"/>
                <a:gd name="T34" fmla="*/ 85 w 152"/>
                <a:gd name="T35" fmla="*/ 59 h 124"/>
                <a:gd name="T36" fmla="*/ 77 w 152"/>
                <a:gd name="T37" fmla="*/ 19 h 124"/>
                <a:gd name="T38" fmla="*/ 76 w 152"/>
                <a:gd name="T39" fmla="*/ 19 h 124"/>
                <a:gd name="T40" fmla="*/ 67 w 152"/>
                <a:gd name="T41" fmla="*/ 59 h 124"/>
                <a:gd name="T42" fmla="*/ 49 w 152"/>
                <a:gd name="T43" fmla="*/ 124 h 124"/>
                <a:gd name="T44" fmla="*/ 32 w 152"/>
                <a:gd name="T45"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24">
                  <a:moveTo>
                    <a:pt x="32" y="124"/>
                  </a:moveTo>
                  <a:lnTo>
                    <a:pt x="0" y="0"/>
                  </a:lnTo>
                  <a:lnTo>
                    <a:pt x="17" y="0"/>
                  </a:lnTo>
                  <a:lnTo>
                    <a:pt x="32" y="63"/>
                  </a:lnTo>
                  <a:cubicBezTo>
                    <a:pt x="36" y="78"/>
                    <a:pt x="39" y="94"/>
                    <a:pt x="41" y="106"/>
                  </a:cubicBezTo>
                  <a:lnTo>
                    <a:pt x="42" y="106"/>
                  </a:lnTo>
                  <a:cubicBezTo>
                    <a:pt x="44" y="93"/>
                    <a:pt x="48" y="79"/>
                    <a:pt x="52" y="62"/>
                  </a:cubicBezTo>
                  <a:lnTo>
                    <a:pt x="69" y="0"/>
                  </a:lnTo>
                  <a:lnTo>
                    <a:pt x="86" y="0"/>
                  </a:lnTo>
                  <a:lnTo>
                    <a:pt x="101" y="63"/>
                  </a:lnTo>
                  <a:cubicBezTo>
                    <a:pt x="104" y="78"/>
                    <a:pt x="107" y="92"/>
                    <a:pt x="109" y="105"/>
                  </a:cubicBezTo>
                  <a:lnTo>
                    <a:pt x="109" y="105"/>
                  </a:lnTo>
                  <a:cubicBezTo>
                    <a:pt x="112" y="92"/>
                    <a:pt x="116" y="78"/>
                    <a:pt x="119" y="62"/>
                  </a:cubicBezTo>
                  <a:lnTo>
                    <a:pt x="136" y="0"/>
                  </a:lnTo>
                  <a:lnTo>
                    <a:pt x="152" y="0"/>
                  </a:lnTo>
                  <a:lnTo>
                    <a:pt x="117" y="124"/>
                  </a:lnTo>
                  <a:lnTo>
                    <a:pt x="100" y="124"/>
                  </a:lnTo>
                  <a:lnTo>
                    <a:pt x="85" y="59"/>
                  </a:lnTo>
                  <a:cubicBezTo>
                    <a:pt x="81" y="43"/>
                    <a:pt x="78" y="31"/>
                    <a:pt x="77" y="19"/>
                  </a:cubicBezTo>
                  <a:lnTo>
                    <a:pt x="76" y="19"/>
                  </a:lnTo>
                  <a:cubicBezTo>
                    <a:pt x="74" y="31"/>
                    <a:pt x="71" y="43"/>
                    <a:pt x="67" y="59"/>
                  </a:cubicBezTo>
                  <a:lnTo>
                    <a:pt x="49" y="124"/>
                  </a:lnTo>
                  <a:lnTo>
                    <a:pt x="32" y="12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8" name="Freeform 72"/>
            <p:cNvSpPr>
              <a:spLocks noEditPoints="1"/>
            </p:cNvSpPr>
            <p:nvPr/>
          </p:nvSpPr>
          <p:spPr bwMode="auto">
            <a:xfrm>
              <a:off x="2486" y="2906"/>
              <a:ext cx="40" cy="47"/>
            </a:xfrm>
            <a:custGeom>
              <a:avLst/>
              <a:gdLst>
                <a:gd name="T0" fmla="*/ 70 w 104"/>
                <a:gd name="T1" fmla="*/ 72 h 124"/>
                <a:gd name="T2" fmla="*/ 58 w 104"/>
                <a:gd name="T3" fmla="*/ 37 h 124"/>
                <a:gd name="T4" fmla="*/ 52 w 104"/>
                <a:gd name="T5" fmla="*/ 14 h 124"/>
                <a:gd name="T6" fmla="*/ 51 w 104"/>
                <a:gd name="T7" fmla="*/ 14 h 124"/>
                <a:gd name="T8" fmla="*/ 45 w 104"/>
                <a:gd name="T9" fmla="*/ 36 h 124"/>
                <a:gd name="T10" fmla="*/ 33 w 104"/>
                <a:gd name="T11" fmla="*/ 72 h 124"/>
                <a:gd name="T12" fmla="*/ 70 w 104"/>
                <a:gd name="T13" fmla="*/ 72 h 124"/>
                <a:gd name="T14" fmla="*/ 30 w 104"/>
                <a:gd name="T15" fmla="*/ 85 h 124"/>
                <a:gd name="T16" fmla="*/ 17 w 104"/>
                <a:gd name="T17" fmla="*/ 124 h 124"/>
                <a:gd name="T18" fmla="*/ 0 w 104"/>
                <a:gd name="T19" fmla="*/ 124 h 124"/>
                <a:gd name="T20" fmla="*/ 42 w 104"/>
                <a:gd name="T21" fmla="*/ 0 h 124"/>
                <a:gd name="T22" fmla="*/ 62 w 104"/>
                <a:gd name="T23" fmla="*/ 0 h 124"/>
                <a:gd name="T24" fmla="*/ 104 w 104"/>
                <a:gd name="T25" fmla="*/ 124 h 124"/>
                <a:gd name="T26" fmla="*/ 87 w 104"/>
                <a:gd name="T27" fmla="*/ 124 h 124"/>
                <a:gd name="T28" fmla="*/ 74 w 104"/>
                <a:gd name="T29" fmla="*/ 85 h 124"/>
                <a:gd name="T30" fmla="*/ 30 w 104"/>
                <a:gd name="T31" fmla="*/ 8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24">
                  <a:moveTo>
                    <a:pt x="70" y="72"/>
                  </a:moveTo>
                  <a:lnTo>
                    <a:pt x="58" y="37"/>
                  </a:lnTo>
                  <a:cubicBezTo>
                    <a:pt x="55" y="29"/>
                    <a:pt x="53" y="21"/>
                    <a:pt x="52" y="14"/>
                  </a:cubicBezTo>
                  <a:lnTo>
                    <a:pt x="51" y="14"/>
                  </a:lnTo>
                  <a:cubicBezTo>
                    <a:pt x="49" y="21"/>
                    <a:pt x="48" y="29"/>
                    <a:pt x="45" y="36"/>
                  </a:cubicBezTo>
                  <a:lnTo>
                    <a:pt x="33" y="72"/>
                  </a:lnTo>
                  <a:lnTo>
                    <a:pt x="70" y="72"/>
                  </a:lnTo>
                  <a:close/>
                  <a:moveTo>
                    <a:pt x="30" y="85"/>
                  </a:moveTo>
                  <a:lnTo>
                    <a:pt x="17" y="124"/>
                  </a:lnTo>
                  <a:lnTo>
                    <a:pt x="0" y="124"/>
                  </a:lnTo>
                  <a:lnTo>
                    <a:pt x="42" y="0"/>
                  </a:lnTo>
                  <a:lnTo>
                    <a:pt x="62" y="0"/>
                  </a:lnTo>
                  <a:lnTo>
                    <a:pt x="104" y="124"/>
                  </a:lnTo>
                  <a:lnTo>
                    <a:pt x="87" y="124"/>
                  </a:lnTo>
                  <a:lnTo>
                    <a:pt x="74" y="85"/>
                  </a:lnTo>
                  <a:lnTo>
                    <a:pt x="30"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99" name="Freeform 73"/>
            <p:cNvSpPr>
              <a:spLocks/>
            </p:cNvSpPr>
            <p:nvPr/>
          </p:nvSpPr>
          <p:spPr bwMode="auto">
            <a:xfrm>
              <a:off x="2533" y="2906"/>
              <a:ext cx="35" cy="47"/>
            </a:xfrm>
            <a:custGeom>
              <a:avLst/>
              <a:gdLst>
                <a:gd name="T0" fmla="*/ 0 w 94"/>
                <a:gd name="T1" fmla="*/ 124 h 124"/>
                <a:gd name="T2" fmla="*/ 0 w 94"/>
                <a:gd name="T3" fmla="*/ 0 h 124"/>
                <a:gd name="T4" fmla="*/ 18 w 94"/>
                <a:gd name="T5" fmla="*/ 0 h 124"/>
                <a:gd name="T6" fmla="*/ 58 w 94"/>
                <a:gd name="T7" fmla="*/ 63 h 124"/>
                <a:gd name="T8" fmla="*/ 80 w 94"/>
                <a:gd name="T9" fmla="*/ 103 h 124"/>
                <a:gd name="T10" fmla="*/ 80 w 94"/>
                <a:gd name="T11" fmla="*/ 103 h 124"/>
                <a:gd name="T12" fmla="*/ 79 w 94"/>
                <a:gd name="T13" fmla="*/ 52 h 124"/>
                <a:gd name="T14" fmla="*/ 79 w 94"/>
                <a:gd name="T15" fmla="*/ 0 h 124"/>
                <a:gd name="T16" fmla="*/ 94 w 94"/>
                <a:gd name="T17" fmla="*/ 0 h 124"/>
                <a:gd name="T18" fmla="*/ 94 w 94"/>
                <a:gd name="T19" fmla="*/ 124 h 124"/>
                <a:gd name="T20" fmla="*/ 77 w 94"/>
                <a:gd name="T21" fmla="*/ 124 h 124"/>
                <a:gd name="T22" fmla="*/ 38 w 94"/>
                <a:gd name="T23" fmla="*/ 61 h 124"/>
                <a:gd name="T24" fmla="*/ 15 w 94"/>
                <a:gd name="T25" fmla="*/ 19 h 124"/>
                <a:gd name="T26" fmla="*/ 14 w 94"/>
                <a:gd name="T27" fmla="*/ 20 h 124"/>
                <a:gd name="T28" fmla="*/ 15 w 94"/>
                <a:gd name="T29" fmla="*/ 71 h 124"/>
                <a:gd name="T30" fmla="*/ 15 w 94"/>
                <a:gd name="T31" fmla="*/ 124 h 124"/>
                <a:gd name="T32" fmla="*/ 0 w 94"/>
                <a:gd name="T33"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4" h="124">
                  <a:moveTo>
                    <a:pt x="0" y="124"/>
                  </a:moveTo>
                  <a:lnTo>
                    <a:pt x="0" y="0"/>
                  </a:lnTo>
                  <a:lnTo>
                    <a:pt x="18" y="0"/>
                  </a:lnTo>
                  <a:lnTo>
                    <a:pt x="58" y="63"/>
                  </a:lnTo>
                  <a:cubicBezTo>
                    <a:pt x="67" y="77"/>
                    <a:pt x="74" y="90"/>
                    <a:pt x="80" y="103"/>
                  </a:cubicBezTo>
                  <a:lnTo>
                    <a:pt x="80" y="103"/>
                  </a:lnTo>
                  <a:cubicBezTo>
                    <a:pt x="79" y="86"/>
                    <a:pt x="79" y="71"/>
                    <a:pt x="79" y="52"/>
                  </a:cubicBezTo>
                  <a:lnTo>
                    <a:pt x="79" y="0"/>
                  </a:lnTo>
                  <a:lnTo>
                    <a:pt x="94" y="0"/>
                  </a:lnTo>
                  <a:lnTo>
                    <a:pt x="94" y="124"/>
                  </a:lnTo>
                  <a:lnTo>
                    <a:pt x="77" y="124"/>
                  </a:lnTo>
                  <a:lnTo>
                    <a:pt x="38" y="61"/>
                  </a:lnTo>
                  <a:cubicBezTo>
                    <a:pt x="29" y="47"/>
                    <a:pt x="21" y="33"/>
                    <a:pt x="15" y="19"/>
                  </a:cubicBezTo>
                  <a:lnTo>
                    <a:pt x="14" y="20"/>
                  </a:lnTo>
                  <a:cubicBezTo>
                    <a:pt x="15" y="35"/>
                    <a:pt x="15" y="50"/>
                    <a:pt x="15" y="71"/>
                  </a:cubicBezTo>
                  <a:lnTo>
                    <a:pt x="15" y="124"/>
                  </a:lnTo>
                  <a:lnTo>
                    <a:pt x="0" y="12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0" name="Freeform 74"/>
            <p:cNvSpPr>
              <a:spLocks noEditPoints="1"/>
            </p:cNvSpPr>
            <p:nvPr/>
          </p:nvSpPr>
          <p:spPr bwMode="auto">
            <a:xfrm>
              <a:off x="2575" y="2906"/>
              <a:ext cx="40" cy="47"/>
            </a:xfrm>
            <a:custGeom>
              <a:avLst/>
              <a:gdLst>
                <a:gd name="T0" fmla="*/ 71 w 105"/>
                <a:gd name="T1" fmla="*/ 72 h 124"/>
                <a:gd name="T2" fmla="*/ 58 w 105"/>
                <a:gd name="T3" fmla="*/ 37 h 124"/>
                <a:gd name="T4" fmla="*/ 52 w 105"/>
                <a:gd name="T5" fmla="*/ 14 h 124"/>
                <a:gd name="T6" fmla="*/ 52 w 105"/>
                <a:gd name="T7" fmla="*/ 14 h 124"/>
                <a:gd name="T8" fmla="*/ 45 w 105"/>
                <a:gd name="T9" fmla="*/ 36 h 124"/>
                <a:gd name="T10" fmla="*/ 33 w 105"/>
                <a:gd name="T11" fmla="*/ 72 h 124"/>
                <a:gd name="T12" fmla="*/ 71 w 105"/>
                <a:gd name="T13" fmla="*/ 72 h 124"/>
                <a:gd name="T14" fmla="*/ 30 w 105"/>
                <a:gd name="T15" fmla="*/ 85 h 124"/>
                <a:gd name="T16" fmla="*/ 17 w 105"/>
                <a:gd name="T17" fmla="*/ 124 h 124"/>
                <a:gd name="T18" fmla="*/ 0 w 105"/>
                <a:gd name="T19" fmla="*/ 124 h 124"/>
                <a:gd name="T20" fmla="*/ 42 w 105"/>
                <a:gd name="T21" fmla="*/ 0 h 124"/>
                <a:gd name="T22" fmla="*/ 62 w 105"/>
                <a:gd name="T23" fmla="*/ 0 h 124"/>
                <a:gd name="T24" fmla="*/ 105 w 105"/>
                <a:gd name="T25" fmla="*/ 124 h 124"/>
                <a:gd name="T26" fmla="*/ 87 w 105"/>
                <a:gd name="T27" fmla="*/ 124 h 124"/>
                <a:gd name="T28" fmla="*/ 74 w 105"/>
                <a:gd name="T29" fmla="*/ 85 h 124"/>
                <a:gd name="T30" fmla="*/ 30 w 105"/>
                <a:gd name="T31" fmla="*/ 8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 h="124">
                  <a:moveTo>
                    <a:pt x="71" y="72"/>
                  </a:moveTo>
                  <a:lnTo>
                    <a:pt x="58" y="37"/>
                  </a:lnTo>
                  <a:cubicBezTo>
                    <a:pt x="56" y="29"/>
                    <a:pt x="54" y="21"/>
                    <a:pt x="52" y="14"/>
                  </a:cubicBezTo>
                  <a:lnTo>
                    <a:pt x="52" y="14"/>
                  </a:lnTo>
                  <a:cubicBezTo>
                    <a:pt x="50" y="21"/>
                    <a:pt x="48" y="29"/>
                    <a:pt x="45" y="36"/>
                  </a:cubicBezTo>
                  <a:lnTo>
                    <a:pt x="33" y="72"/>
                  </a:lnTo>
                  <a:lnTo>
                    <a:pt x="71" y="72"/>
                  </a:lnTo>
                  <a:close/>
                  <a:moveTo>
                    <a:pt x="30" y="85"/>
                  </a:moveTo>
                  <a:lnTo>
                    <a:pt x="17" y="124"/>
                  </a:lnTo>
                  <a:lnTo>
                    <a:pt x="0" y="124"/>
                  </a:lnTo>
                  <a:lnTo>
                    <a:pt x="42" y="0"/>
                  </a:lnTo>
                  <a:lnTo>
                    <a:pt x="62" y="0"/>
                  </a:lnTo>
                  <a:lnTo>
                    <a:pt x="105" y="124"/>
                  </a:lnTo>
                  <a:lnTo>
                    <a:pt x="87" y="124"/>
                  </a:lnTo>
                  <a:lnTo>
                    <a:pt x="74" y="85"/>
                  </a:lnTo>
                  <a:lnTo>
                    <a:pt x="30" y="8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1" name="Freeform 75"/>
            <p:cNvSpPr>
              <a:spLocks/>
            </p:cNvSpPr>
            <p:nvPr/>
          </p:nvSpPr>
          <p:spPr bwMode="auto">
            <a:xfrm>
              <a:off x="2719" y="2609"/>
              <a:ext cx="34" cy="47"/>
            </a:xfrm>
            <a:custGeom>
              <a:avLst/>
              <a:gdLst>
                <a:gd name="T0" fmla="*/ 0 w 91"/>
                <a:gd name="T1" fmla="*/ 115 h 125"/>
                <a:gd name="T2" fmla="*/ 70 w 91"/>
                <a:gd name="T3" fmla="*/ 14 h 125"/>
                <a:gd name="T4" fmla="*/ 70 w 91"/>
                <a:gd name="T5" fmla="*/ 14 h 125"/>
                <a:gd name="T6" fmla="*/ 6 w 91"/>
                <a:gd name="T7" fmla="*/ 14 h 125"/>
                <a:gd name="T8" fmla="*/ 6 w 91"/>
                <a:gd name="T9" fmla="*/ 0 h 125"/>
                <a:gd name="T10" fmla="*/ 91 w 91"/>
                <a:gd name="T11" fmla="*/ 0 h 125"/>
                <a:gd name="T12" fmla="*/ 91 w 91"/>
                <a:gd name="T13" fmla="*/ 10 h 125"/>
                <a:gd name="T14" fmla="*/ 22 w 91"/>
                <a:gd name="T15" fmla="*/ 111 h 125"/>
                <a:gd name="T16" fmla="*/ 22 w 91"/>
                <a:gd name="T17" fmla="*/ 111 h 125"/>
                <a:gd name="T18" fmla="*/ 91 w 91"/>
                <a:gd name="T19" fmla="*/ 111 h 125"/>
                <a:gd name="T20" fmla="*/ 91 w 91"/>
                <a:gd name="T21" fmla="*/ 125 h 125"/>
                <a:gd name="T22" fmla="*/ 0 w 91"/>
                <a:gd name="T23" fmla="*/ 125 h 125"/>
                <a:gd name="T24" fmla="*/ 0 w 91"/>
                <a:gd name="T25" fmla="*/ 11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 h="125">
                  <a:moveTo>
                    <a:pt x="0" y="115"/>
                  </a:moveTo>
                  <a:lnTo>
                    <a:pt x="70" y="14"/>
                  </a:lnTo>
                  <a:lnTo>
                    <a:pt x="70" y="14"/>
                  </a:lnTo>
                  <a:lnTo>
                    <a:pt x="6" y="14"/>
                  </a:lnTo>
                  <a:lnTo>
                    <a:pt x="6" y="0"/>
                  </a:lnTo>
                  <a:lnTo>
                    <a:pt x="91" y="0"/>
                  </a:lnTo>
                  <a:lnTo>
                    <a:pt x="91" y="10"/>
                  </a:lnTo>
                  <a:lnTo>
                    <a:pt x="22" y="111"/>
                  </a:lnTo>
                  <a:lnTo>
                    <a:pt x="22" y="111"/>
                  </a:lnTo>
                  <a:lnTo>
                    <a:pt x="91" y="111"/>
                  </a:lnTo>
                  <a:lnTo>
                    <a:pt x="91" y="125"/>
                  </a:lnTo>
                  <a:lnTo>
                    <a:pt x="0" y="125"/>
                  </a:lnTo>
                  <a:lnTo>
                    <a:pt x="0" y="11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2" name="Rectangle 76"/>
            <p:cNvSpPr>
              <a:spLocks noChangeArrowheads="1"/>
            </p:cNvSpPr>
            <p:nvPr/>
          </p:nvSpPr>
          <p:spPr bwMode="auto">
            <a:xfrm>
              <a:off x="2761" y="2609"/>
              <a:ext cx="6" cy="47"/>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3" name="Freeform 77"/>
            <p:cNvSpPr>
              <a:spLocks/>
            </p:cNvSpPr>
            <p:nvPr/>
          </p:nvSpPr>
          <p:spPr bwMode="auto">
            <a:xfrm>
              <a:off x="2776" y="2609"/>
              <a:ext cx="48" cy="47"/>
            </a:xfrm>
            <a:custGeom>
              <a:avLst/>
              <a:gdLst>
                <a:gd name="T0" fmla="*/ 108 w 127"/>
                <a:gd name="T1" fmla="*/ 70 h 125"/>
                <a:gd name="T2" fmla="*/ 106 w 127"/>
                <a:gd name="T3" fmla="*/ 16 h 125"/>
                <a:gd name="T4" fmla="*/ 106 w 127"/>
                <a:gd name="T5" fmla="*/ 16 h 125"/>
                <a:gd name="T6" fmla="*/ 90 w 127"/>
                <a:gd name="T7" fmla="*/ 64 h 125"/>
                <a:gd name="T8" fmla="*/ 68 w 127"/>
                <a:gd name="T9" fmla="*/ 124 h 125"/>
                <a:gd name="T10" fmla="*/ 56 w 127"/>
                <a:gd name="T11" fmla="*/ 124 h 125"/>
                <a:gd name="T12" fmla="*/ 36 w 127"/>
                <a:gd name="T13" fmla="*/ 65 h 125"/>
                <a:gd name="T14" fmla="*/ 22 w 127"/>
                <a:gd name="T15" fmla="*/ 16 h 125"/>
                <a:gd name="T16" fmla="*/ 21 w 127"/>
                <a:gd name="T17" fmla="*/ 16 h 125"/>
                <a:gd name="T18" fmla="*/ 19 w 127"/>
                <a:gd name="T19" fmla="*/ 71 h 125"/>
                <a:gd name="T20" fmla="*/ 15 w 127"/>
                <a:gd name="T21" fmla="*/ 125 h 125"/>
                <a:gd name="T22" fmla="*/ 0 w 127"/>
                <a:gd name="T23" fmla="*/ 125 h 125"/>
                <a:gd name="T24" fmla="*/ 9 w 127"/>
                <a:gd name="T25" fmla="*/ 0 h 125"/>
                <a:gd name="T26" fmla="*/ 29 w 127"/>
                <a:gd name="T27" fmla="*/ 0 h 125"/>
                <a:gd name="T28" fmla="*/ 50 w 127"/>
                <a:gd name="T29" fmla="*/ 60 h 125"/>
                <a:gd name="T30" fmla="*/ 63 w 127"/>
                <a:gd name="T31" fmla="*/ 102 h 125"/>
                <a:gd name="T32" fmla="*/ 63 w 127"/>
                <a:gd name="T33" fmla="*/ 102 h 125"/>
                <a:gd name="T34" fmla="*/ 76 w 127"/>
                <a:gd name="T35" fmla="*/ 60 h 125"/>
                <a:gd name="T36" fmla="*/ 99 w 127"/>
                <a:gd name="T37" fmla="*/ 0 h 125"/>
                <a:gd name="T38" fmla="*/ 119 w 127"/>
                <a:gd name="T39" fmla="*/ 0 h 125"/>
                <a:gd name="T40" fmla="*/ 127 w 127"/>
                <a:gd name="T41" fmla="*/ 125 h 125"/>
                <a:gd name="T42" fmla="*/ 111 w 127"/>
                <a:gd name="T43" fmla="*/ 125 h 125"/>
                <a:gd name="T44" fmla="*/ 108 w 127"/>
                <a:gd name="T45" fmla="*/ 7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7" h="125">
                  <a:moveTo>
                    <a:pt x="108" y="70"/>
                  </a:moveTo>
                  <a:cubicBezTo>
                    <a:pt x="107" y="53"/>
                    <a:pt x="106" y="32"/>
                    <a:pt x="106" y="16"/>
                  </a:cubicBezTo>
                  <a:lnTo>
                    <a:pt x="106" y="16"/>
                  </a:lnTo>
                  <a:cubicBezTo>
                    <a:pt x="102" y="31"/>
                    <a:pt x="96" y="46"/>
                    <a:pt x="90" y="64"/>
                  </a:cubicBezTo>
                  <a:lnTo>
                    <a:pt x="68" y="124"/>
                  </a:lnTo>
                  <a:lnTo>
                    <a:pt x="56" y="124"/>
                  </a:lnTo>
                  <a:lnTo>
                    <a:pt x="36" y="65"/>
                  </a:lnTo>
                  <a:cubicBezTo>
                    <a:pt x="30" y="47"/>
                    <a:pt x="25" y="31"/>
                    <a:pt x="22" y="16"/>
                  </a:cubicBezTo>
                  <a:lnTo>
                    <a:pt x="21" y="16"/>
                  </a:lnTo>
                  <a:cubicBezTo>
                    <a:pt x="21" y="32"/>
                    <a:pt x="20" y="53"/>
                    <a:pt x="19" y="71"/>
                  </a:cubicBezTo>
                  <a:lnTo>
                    <a:pt x="15" y="125"/>
                  </a:lnTo>
                  <a:lnTo>
                    <a:pt x="0" y="125"/>
                  </a:lnTo>
                  <a:lnTo>
                    <a:pt x="9" y="0"/>
                  </a:lnTo>
                  <a:lnTo>
                    <a:pt x="29" y="0"/>
                  </a:lnTo>
                  <a:lnTo>
                    <a:pt x="50" y="60"/>
                  </a:lnTo>
                  <a:cubicBezTo>
                    <a:pt x="55" y="76"/>
                    <a:pt x="60" y="89"/>
                    <a:pt x="63" y="102"/>
                  </a:cubicBezTo>
                  <a:lnTo>
                    <a:pt x="63" y="102"/>
                  </a:lnTo>
                  <a:cubicBezTo>
                    <a:pt x="67" y="90"/>
                    <a:pt x="71" y="76"/>
                    <a:pt x="76" y="60"/>
                  </a:cubicBezTo>
                  <a:lnTo>
                    <a:pt x="99" y="0"/>
                  </a:lnTo>
                  <a:lnTo>
                    <a:pt x="119" y="0"/>
                  </a:lnTo>
                  <a:lnTo>
                    <a:pt x="127" y="125"/>
                  </a:lnTo>
                  <a:lnTo>
                    <a:pt x="111" y="125"/>
                  </a:lnTo>
                  <a:lnTo>
                    <a:pt x="108" y="7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4" name="Freeform 78"/>
            <p:cNvSpPr>
              <a:spLocks noEditPoints="1"/>
            </p:cNvSpPr>
            <p:nvPr/>
          </p:nvSpPr>
          <p:spPr bwMode="auto">
            <a:xfrm>
              <a:off x="2834" y="2609"/>
              <a:ext cx="29" cy="48"/>
            </a:xfrm>
            <a:custGeom>
              <a:avLst/>
              <a:gdLst>
                <a:gd name="T0" fmla="*/ 17 w 79"/>
                <a:gd name="T1" fmla="*/ 114 h 127"/>
                <a:gd name="T2" fmla="*/ 30 w 79"/>
                <a:gd name="T3" fmla="*/ 114 h 127"/>
                <a:gd name="T4" fmla="*/ 62 w 79"/>
                <a:gd name="T5" fmla="*/ 90 h 127"/>
                <a:gd name="T6" fmla="*/ 30 w 79"/>
                <a:gd name="T7" fmla="*/ 66 h 127"/>
                <a:gd name="T8" fmla="*/ 17 w 79"/>
                <a:gd name="T9" fmla="*/ 66 h 127"/>
                <a:gd name="T10" fmla="*/ 17 w 79"/>
                <a:gd name="T11" fmla="*/ 114 h 127"/>
                <a:gd name="T12" fmla="*/ 17 w 79"/>
                <a:gd name="T13" fmla="*/ 54 h 127"/>
                <a:gd name="T14" fmla="*/ 31 w 79"/>
                <a:gd name="T15" fmla="*/ 54 h 127"/>
                <a:gd name="T16" fmla="*/ 58 w 79"/>
                <a:gd name="T17" fmla="*/ 33 h 127"/>
                <a:gd name="T18" fmla="*/ 31 w 79"/>
                <a:gd name="T19" fmla="*/ 13 h 127"/>
                <a:gd name="T20" fmla="*/ 17 w 79"/>
                <a:gd name="T21" fmla="*/ 14 h 127"/>
                <a:gd name="T22" fmla="*/ 17 w 79"/>
                <a:gd name="T23" fmla="*/ 54 h 127"/>
                <a:gd name="T24" fmla="*/ 0 w 79"/>
                <a:gd name="T25" fmla="*/ 3 h 127"/>
                <a:gd name="T26" fmla="*/ 30 w 79"/>
                <a:gd name="T27" fmla="*/ 0 h 127"/>
                <a:gd name="T28" fmla="*/ 64 w 79"/>
                <a:gd name="T29" fmla="*/ 9 h 127"/>
                <a:gd name="T30" fmla="*/ 74 w 79"/>
                <a:gd name="T31" fmla="*/ 31 h 127"/>
                <a:gd name="T32" fmla="*/ 53 w 79"/>
                <a:gd name="T33" fmla="*/ 59 h 127"/>
                <a:gd name="T34" fmla="*/ 53 w 79"/>
                <a:gd name="T35" fmla="*/ 59 h 127"/>
                <a:gd name="T36" fmla="*/ 79 w 79"/>
                <a:gd name="T37" fmla="*/ 90 h 127"/>
                <a:gd name="T38" fmla="*/ 69 w 79"/>
                <a:gd name="T39" fmla="*/ 115 h 127"/>
                <a:gd name="T40" fmla="*/ 26 w 79"/>
                <a:gd name="T41" fmla="*/ 127 h 127"/>
                <a:gd name="T42" fmla="*/ 0 w 79"/>
                <a:gd name="T43" fmla="*/ 125 h 127"/>
                <a:gd name="T44" fmla="*/ 0 w 79"/>
                <a:gd name="T45" fmla="*/ 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9" h="127">
                  <a:moveTo>
                    <a:pt x="17" y="114"/>
                  </a:moveTo>
                  <a:cubicBezTo>
                    <a:pt x="20" y="114"/>
                    <a:pt x="25" y="114"/>
                    <a:pt x="30" y="114"/>
                  </a:cubicBezTo>
                  <a:cubicBezTo>
                    <a:pt x="47" y="114"/>
                    <a:pt x="62" y="108"/>
                    <a:pt x="62" y="90"/>
                  </a:cubicBezTo>
                  <a:cubicBezTo>
                    <a:pt x="62" y="73"/>
                    <a:pt x="48" y="66"/>
                    <a:pt x="30" y="66"/>
                  </a:cubicBezTo>
                  <a:lnTo>
                    <a:pt x="17" y="66"/>
                  </a:lnTo>
                  <a:lnTo>
                    <a:pt x="17" y="114"/>
                  </a:lnTo>
                  <a:close/>
                  <a:moveTo>
                    <a:pt x="17" y="54"/>
                  </a:moveTo>
                  <a:lnTo>
                    <a:pt x="31" y="54"/>
                  </a:lnTo>
                  <a:cubicBezTo>
                    <a:pt x="48" y="54"/>
                    <a:pt x="58" y="45"/>
                    <a:pt x="58" y="33"/>
                  </a:cubicBezTo>
                  <a:cubicBezTo>
                    <a:pt x="58" y="19"/>
                    <a:pt x="47" y="13"/>
                    <a:pt x="31" y="13"/>
                  </a:cubicBezTo>
                  <a:cubicBezTo>
                    <a:pt x="23" y="13"/>
                    <a:pt x="19" y="13"/>
                    <a:pt x="17" y="14"/>
                  </a:cubicBezTo>
                  <a:lnTo>
                    <a:pt x="17" y="54"/>
                  </a:lnTo>
                  <a:close/>
                  <a:moveTo>
                    <a:pt x="0" y="3"/>
                  </a:moveTo>
                  <a:cubicBezTo>
                    <a:pt x="8" y="2"/>
                    <a:pt x="19" y="0"/>
                    <a:pt x="30" y="0"/>
                  </a:cubicBezTo>
                  <a:cubicBezTo>
                    <a:pt x="46" y="0"/>
                    <a:pt x="56" y="3"/>
                    <a:pt x="64" y="9"/>
                  </a:cubicBezTo>
                  <a:cubicBezTo>
                    <a:pt x="70" y="14"/>
                    <a:pt x="74" y="22"/>
                    <a:pt x="74" y="31"/>
                  </a:cubicBezTo>
                  <a:cubicBezTo>
                    <a:pt x="74" y="43"/>
                    <a:pt x="66" y="54"/>
                    <a:pt x="53" y="59"/>
                  </a:cubicBezTo>
                  <a:lnTo>
                    <a:pt x="53" y="59"/>
                  </a:lnTo>
                  <a:cubicBezTo>
                    <a:pt x="65" y="62"/>
                    <a:pt x="79" y="72"/>
                    <a:pt x="79" y="90"/>
                  </a:cubicBezTo>
                  <a:cubicBezTo>
                    <a:pt x="79" y="101"/>
                    <a:pt x="75" y="109"/>
                    <a:pt x="69" y="115"/>
                  </a:cubicBezTo>
                  <a:cubicBezTo>
                    <a:pt x="60" y="123"/>
                    <a:pt x="46" y="127"/>
                    <a:pt x="26" y="127"/>
                  </a:cubicBezTo>
                  <a:cubicBezTo>
                    <a:pt x="15" y="127"/>
                    <a:pt x="6" y="126"/>
                    <a:pt x="0" y="125"/>
                  </a:cubicBez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5" name="Freeform 79"/>
            <p:cNvSpPr>
              <a:spLocks noEditPoints="1"/>
            </p:cNvSpPr>
            <p:nvPr/>
          </p:nvSpPr>
          <p:spPr bwMode="auto">
            <a:xfrm>
              <a:off x="2868" y="2609"/>
              <a:ext cx="39" cy="47"/>
            </a:xfrm>
            <a:custGeom>
              <a:avLst/>
              <a:gdLst>
                <a:gd name="T0" fmla="*/ 70 w 104"/>
                <a:gd name="T1" fmla="*/ 73 h 125"/>
                <a:gd name="T2" fmla="*/ 58 w 104"/>
                <a:gd name="T3" fmla="*/ 37 h 125"/>
                <a:gd name="T4" fmla="*/ 52 w 104"/>
                <a:gd name="T5" fmla="*/ 15 h 125"/>
                <a:gd name="T6" fmla="*/ 52 w 104"/>
                <a:gd name="T7" fmla="*/ 15 h 125"/>
                <a:gd name="T8" fmla="*/ 45 w 104"/>
                <a:gd name="T9" fmla="*/ 37 h 125"/>
                <a:gd name="T10" fmla="*/ 33 w 104"/>
                <a:gd name="T11" fmla="*/ 73 h 125"/>
                <a:gd name="T12" fmla="*/ 70 w 104"/>
                <a:gd name="T13" fmla="*/ 73 h 125"/>
                <a:gd name="T14" fmla="*/ 30 w 104"/>
                <a:gd name="T15" fmla="*/ 86 h 125"/>
                <a:gd name="T16" fmla="*/ 17 w 104"/>
                <a:gd name="T17" fmla="*/ 125 h 125"/>
                <a:gd name="T18" fmla="*/ 0 w 104"/>
                <a:gd name="T19" fmla="*/ 125 h 125"/>
                <a:gd name="T20" fmla="*/ 42 w 104"/>
                <a:gd name="T21" fmla="*/ 0 h 125"/>
                <a:gd name="T22" fmla="*/ 62 w 104"/>
                <a:gd name="T23" fmla="*/ 0 h 125"/>
                <a:gd name="T24" fmla="*/ 104 w 104"/>
                <a:gd name="T25" fmla="*/ 125 h 125"/>
                <a:gd name="T26" fmla="*/ 87 w 104"/>
                <a:gd name="T27" fmla="*/ 125 h 125"/>
                <a:gd name="T28" fmla="*/ 74 w 104"/>
                <a:gd name="T29" fmla="*/ 86 h 125"/>
                <a:gd name="T30" fmla="*/ 30 w 104"/>
                <a:gd name="T31" fmla="*/ 8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4" h="125">
                  <a:moveTo>
                    <a:pt x="70" y="73"/>
                  </a:moveTo>
                  <a:lnTo>
                    <a:pt x="58" y="37"/>
                  </a:lnTo>
                  <a:cubicBezTo>
                    <a:pt x="55" y="29"/>
                    <a:pt x="54" y="22"/>
                    <a:pt x="52" y="15"/>
                  </a:cubicBezTo>
                  <a:lnTo>
                    <a:pt x="52" y="15"/>
                  </a:lnTo>
                  <a:cubicBezTo>
                    <a:pt x="50" y="22"/>
                    <a:pt x="48" y="29"/>
                    <a:pt x="45" y="37"/>
                  </a:cubicBezTo>
                  <a:lnTo>
                    <a:pt x="33" y="73"/>
                  </a:lnTo>
                  <a:lnTo>
                    <a:pt x="70" y="73"/>
                  </a:lnTo>
                  <a:close/>
                  <a:moveTo>
                    <a:pt x="30" y="86"/>
                  </a:moveTo>
                  <a:lnTo>
                    <a:pt x="17" y="125"/>
                  </a:lnTo>
                  <a:lnTo>
                    <a:pt x="0" y="125"/>
                  </a:lnTo>
                  <a:lnTo>
                    <a:pt x="42" y="0"/>
                  </a:lnTo>
                  <a:lnTo>
                    <a:pt x="62" y="0"/>
                  </a:lnTo>
                  <a:lnTo>
                    <a:pt x="104" y="125"/>
                  </a:lnTo>
                  <a:lnTo>
                    <a:pt x="87" y="125"/>
                  </a:lnTo>
                  <a:lnTo>
                    <a:pt x="74" y="86"/>
                  </a:lnTo>
                  <a:lnTo>
                    <a:pt x="30" y="86"/>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solidFill>
                  <a:srgbClr val="FF0000"/>
                </a:solidFill>
              </a:endParaRPr>
            </a:p>
          </p:txBody>
        </p:sp>
        <p:sp>
          <p:nvSpPr>
            <p:cNvPr id="106" name="Freeform 80"/>
            <p:cNvSpPr>
              <a:spLocks noEditPoints="1"/>
            </p:cNvSpPr>
            <p:nvPr/>
          </p:nvSpPr>
          <p:spPr bwMode="auto">
            <a:xfrm>
              <a:off x="2914" y="2609"/>
              <a:ext cx="30" cy="48"/>
            </a:xfrm>
            <a:custGeom>
              <a:avLst/>
              <a:gdLst>
                <a:gd name="T0" fmla="*/ 16 w 78"/>
                <a:gd name="T1" fmla="*/ 114 h 127"/>
                <a:gd name="T2" fmla="*/ 29 w 78"/>
                <a:gd name="T3" fmla="*/ 114 h 127"/>
                <a:gd name="T4" fmla="*/ 61 w 78"/>
                <a:gd name="T5" fmla="*/ 90 h 127"/>
                <a:gd name="T6" fmla="*/ 29 w 78"/>
                <a:gd name="T7" fmla="*/ 66 h 127"/>
                <a:gd name="T8" fmla="*/ 16 w 78"/>
                <a:gd name="T9" fmla="*/ 66 h 127"/>
                <a:gd name="T10" fmla="*/ 16 w 78"/>
                <a:gd name="T11" fmla="*/ 114 h 127"/>
                <a:gd name="T12" fmla="*/ 16 w 78"/>
                <a:gd name="T13" fmla="*/ 54 h 127"/>
                <a:gd name="T14" fmla="*/ 30 w 78"/>
                <a:gd name="T15" fmla="*/ 54 h 127"/>
                <a:gd name="T16" fmla="*/ 57 w 78"/>
                <a:gd name="T17" fmla="*/ 33 h 127"/>
                <a:gd name="T18" fmla="*/ 30 w 78"/>
                <a:gd name="T19" fmla="*/ 13 h 127"/>
                <a:gd name="T20" fmla="*/ 16 w 78"/>
                <a:gd name="T21" fmla="*/ 14 h 127"/>
                <a:gd name="T22" fmla="*/ 16 w 78"/>
                <a:gd name="T23" fmla="*/ 54 h 127"/>
                <a:gd name="T24" fmla="*/ 0 w 78"/>
                <a:gd name="T25" fmla="*/ 3 h 127"/>
                <a:gd name="T26" fmla="*/ 29 w 78"/>
                <a:gd name="T27" fmla="*/ 0 h 127"/>
                <a:gd name="T28" fmla="*/ 63 w 78"/>
                <a:gd name="T29" fmla="*/ 9 h 127"/>
                <a:gd name="T30" fmla="*/ 73 w 78"/>
                <a:gd name="T31" fmla="*/ 31 h 127"/>
                <a:gd name="T32" fmla="*/ 52 w 78"/>
                <a:gd name="T33" fmla="*/ 59 h 127"/>
                <a:gd name="T34" fmla="*/ 52 w 78"/>
                <a:gd name="T35" fmla="*/ 59 h 127"/>
                <a:gd name="T36" fmla="*/ 78 w 78"/>
                <a:gd name="T37" fmla="*/ 90 h 127"/>
                <a:gd name="T38" fmla="*/ 67 w 78"/>
                <a:gd name="T39" fmla="*/ 115 h 127"/>
                <a:gd name="T40" fmla="*/ 25 w 78"/>
                <a:gd name="T41" fmla="*/ 127 h 127"/>
                <a:gd name="T42" fmla="*/ 0 w 78"/>
                <a:gd name="T43" fmla="*/ 125 h 127"/>
                <a:gd name="T44" fmla="*/ 0 w 78"/>
                <a:gd name="T45" fmla="*/ 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8" h="127">
                  <a:moveTo>
                    <a:pt x="16" y="114"/>
                  </a:moveTo>
                  <a:cubicBezTo>
                    <a:pt x="19" y="114"/>
                    <a:pt x="24" y="114"/>
                    <a:pt x="29" y="114"/>
                  </a:cubicBezTo>
                  <a:cubicBezTo>
                    <a:pt x="46" y="114"/>
                    <a:pt x="61" y="108"/>
                    <a:pt x="61" y="90"/>
                  </a:cubicBezTo>
                  <a:cubicBezTo>
                    <a:pt x="61" y="73"/>
                    <a:pt x="46" y="66"/>
                    <a:pt x="29" y="66"/>
                  </a:cubicBezTo>
                  <a:lnTo>
                    <a:pt x="16" y="66"/>
                  </a:lnTo>
                  <a:lnTo>
                    <a:pt x="16" y="114"/>
                  </a:lnTo>
                  <a:close/>
                  <a:moveTo>
                    <a:pt x="16" y="54"/>
                  </a:moveTo>
                  <a:lnTo>
                    <a:pt x="30" y="54"/>
                  </a:lnTo>
                  <a:cubicBezTo>
                    <a:pt x="47" y="54"/>
                    <a:pt x="57" y="45"/>
                    <a:pt x="57" y="33"/>
                  </a:cubicBezTo>
                  <a:cubicBezTo>
                    <a:pt x="57" y="19"/>
                    <a:pt x="46" y="13"/>
                    <a:pt x="30" y="13"/>
                  </a:cubicBezTo>
                  <a:cubicBezTo>
                    <a:pt x="23" y="13"/>
                    <a:pt x="18" y="13"/>
                    <a:pt x="16" y="14"/>
                  </a:cubicBezTo>
                  <a:lnTo>
                    <a:pt x="16" y="54"/>
                  </a:lnTo>
                  <a:close/>
                  <a:moveTo>
                    <a:pt x="0" y="3"/>
                  </a:moveTo>
                  <a:cubicBezTo>
                    <a:pt x="7" y="2"/>
                    <a:pt x="18" y="0"/>
                    <a:pt x="29" y="0"/>
                  </a:cubicBezTo>
                  <a:cubicBezTo>
                    <a:pt x="45" y="0"/>
                    <a:pt x="55" y="3"/>
                    <a:pt x="63" y="9"/>
                  </a:cubicBezTo>
                  <a:cubicBezTo>
                    <a:pt x="70" y="14"/>
                    <a:pt x="73" y="22"/>
                    <a:pt x="73" y="31"/>
                  </a:cubicBezTo>
                  <a:cubicBezTo>
                    <a:pt x="73" y="43"/>
                    <a:pt x="66" y="54"/>
                    <a:pt x="52" y="59"/>
                  </a:cubicBezTo>
                  <a:lnTo>
                    <a:pt x="52" y="59"/>
                  </a:lnTo>
                  <a:cubicBezTo>
                    <a:pt x="64" y="62"/>
                    <a:pt x="78" y="72"/>
                    <a:pt x="78" y="90"/>
                  </a:cubicBezTo>
                  <a:cubicBezTo>
                    <a:pt x="78" y="101"/>
                    <a:pt x="74" y="109"/>
                    <a:pt x="67" y="115"/>
                  </a:cubicBezTo>
                  <a:cubicBezTo>
                    <a:pt x="59" y="123"/>
                    <a:pt x="45" y="127"/>
                    <a:pt x="25" y="127"/>
                  </a:cubicBezTo>
                  <a:cubicBezTo>
                    <a:pt x="13" y="127"/>
                    <a:pt x="5" y="126"/>
                    <a:pt x="0" y="125"/>
                  </a:cubicBez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7" name="Freeform 81"/>
            <p:cNvSpPr>
              <a:spLocks/>
            </p:cNvSpPr>
            <p:nvPr/>
          </p:nvSpPr>
          <p:spPr bwMode="auto">
            <a:xfrm>
              <a:off x="2948" y="2609"/>
              <a:ext cx="58" cy="47"/>
            </a:xfrm>
            <a:custGeom>
              <a:avLst/>
              <a:gdLst>
                <a:gd name="T0" fmla="*/ 32 w 152"/>
                <a:gd name="T1" fmla="*/ 125 h 125"/>
                <a:gd name="T2" fmla="*/ 0 w 152"/>
                <a:gd name="T3" fmla="*/ 0 h 125"/>
                <a:gd name="T4" fmla="*/ 17 w 152"/>
                <a:gd name="T5" fmla="*/ 0 h 125"/>
                <a:gd name="T6" fmla="*/ 32 w 152"/>
                <a:gd name="T7" fmla="*/ 63 h 125"/>
                <a:gd name="T8" fmla="*/ 41 w 152"/>
                <a:gd name="T9" fmla="*/ 106 h 125"/>
                <a:gd name="T10" fmla="*/ 41 w 152"/>
                <a:gd name="T11" fmla="*/ 106 h 125"/>
                <a:gd name="T12" fmla="*/ 52 w 152"/>
                <a:gd name="T13" fmla="*/ 63 h 125"/>
                <a:gd name="T14" fmla="*/ 68 w 152"/>
                <a:gd name="T15" fmla="*/ 0 h 125"/>
                <a:gd name="T16" fmla="*/ 85 w 152"/>
                <a:gd name="T17" fmla="*/ 0 h 125"/>
                <a:gd name="T18" fmla="*/ 100 w 152"/>
                <a:gd name="T19" fmla="*/ 63 h 125"/>
                <a:gd name="T20" fmla="*/ 109 w 152"/>
                <a:gd name="T21" fmla="*/ 106 h 125"/>
                <a:gd name="T22" fmla="*/ 109 w 152"/>
                <a:gd name="T23" fmla="*/ 106 h 125"/>
                <a:gd name="T24" fmla="*/ 119 w 152"/>
                <a:gd name="T25" fmla="*/ 63 h 125"/>
                <a:gd name="T26" fmla="*/ 135 w 152"/>
                <a:gd name="T27" fmla="*/ 0 h 125"/>
                <a:gd name="T28" fmla="*/ 152 w 152"/>
                <a:gd name="T29" fmla="*/ 0 h 125"/>
                <a:gd name="T30" fmla="*/ 117 w 152"/>
                <a:gd name="T31" fmla="*/ 125 h 125"/>
                <a:gd name="T32" fmla="*/ 100 w 152"/>
                <a:gd name="T33" fmla="*/ 125 h 125"/>
                <a:gd name="T34" fmla="*/ 84 w 152"/>
                <a:gd name="T35" fmla="*/ 60 h 125"/>
                <a:gd name="T36" fmla="*/ 76 w 152"/>
                <a:gd name="T37" fmla="*/ 19 h 125"/>
                <a:gd name="T38" fmla="*/ 76 w 152"/>
                <a:gd name="T39" fmla="*/ 19 h 125"/>
                <a:gd name="T40" fmla="*/ 66 w 152"/>
                <a:gd name="T41" fmla="*/ 60 h 125"/>
                <a:gd name="T42" fmla="*/ 49 w 152"/>
                <a:gd name="T43" fmla="*/ 125 h 125"/>
                <a:gd name="T44" fmla="*/ 32 w 152"/>
                <a:gd name="T45"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25">
                  <a:moveTo>
                    <a:pt x="32" y="125"/>
                  </a:moveTo>
                  <a:lnTo>
                    <a:pt x="0" y="0"/>
                  </a:lnTo>
                  <a:lnTo>
                    <a:pt x="17" y="0"/>
                  </a:lnTo>
                  <a:lnTo>
                    <a:pt x="32" y="63"/>
                  </a:lnTo>
                  <a:cubicBezTo>
                    <a:pt x="35" y="79"/>
                    <a:pt x="39" y="94"/>
                    <a:pt x="41" y="106"/>
                  </a:cubicBezTo>
                  <a:lnTo>
                    <a:pt x="41" y="106"/>
                  </a:lnTo>
                  <a:cubicBezTo>
                    <a:pt x="44" y="94"/>
                    <a:pt x="48" y="79"/>
                    <a:pt x="52" y="63"/>
                  </a:cubicBezTo>
                  <a:lnTo>
                    <a:pt x="68" y="0"/>
                  </a:lnTo>
                  <a:lnTo>
                    <a:pt x="85" y="0"/>
                  </a:lnTo>
                  <a:lnTo>
                    <a:pt x="100" y="63"/>
                  </a:lnTo>
                  <a:cubicBezTo>
                    <a:pt x="104" y="78"/>
                    <a:pt x="107" y="93"/>
                    <a:pt x="109" y="106"/>
                  </a:cubicBezTo>
                  <a:lnTo>
                    <a:pt x="109" y="106"/>
                  </a:lnTo>
                  <a:cubicBezTo>
                    <a:pt x="112" y="92"/>
                    <a:pt x="115" y="79"/>
                    <a:pt x="119" y="63"/>
                  </a:cubicBezTo>
                  <a:lnTo>
                    <a:pt x="135" y="0"/>
                  </a:lnTo>
                  <a:lnTo>
                    <a:pt x="152" y="0"/>
                  </a:lnTo>
                  <a:lnTo>
                    <a:pt x="117" y="125"/>
                  </a:lnTo>
                  <a:lnTo>
                    <a:pt x="100" y="125"/>
                  </a:lnTo>
                  <a:lnTo>
                    <a:pt x="84" y="60"/>
                  </a:lnTo>
                  <a:cubicBezTo>
                    <a:pt x="80" y="44"/>
                    <a:pt x="78" y="32"/>
                    <a:pt x="76" y="19"/>
                  </a:cubicBezTo>
                  <a:lnTo>
                    <a:pt x="76" y="19"/>
                  </a:lnTo>
                  <a:cubicBezTo>
                    <a:pt x="74" y="32"/>
                    <a:pt x="71" y="44"/>
                    <a:pt x="66" y="60"/>
                  </a:cubicBezTo>
                  <a:lnTo>
                    <a:pt x="49" y="125"/>
                  </a:lnTo>
                  <a:lnTo>
                    <a:pt x="32" y="125"/>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8" name="Freeform 82"/>
            <p:cNvSpPr>
              <a:spLocks/>
            </p:cNvSpPr>
            <p:nvPr/>
          </p:nvSpPr>
          <p:spPr bwMode="auto">
            <a:xfrm>
              <a:off x="3011" y="2609"/>
              <a:ext cx="27" cy="47"/>
            </a:xfrm>
            <a:custGeom>
              <a:avLst/>
              <a:gdLst>
                <a:gd name="T0" fmla="*/ 65 w 70"/>
                <a:gd name="T1" fmla="*/ 66 h 125"/>
                <a:gd name="T2" fmla="*/ 17 w 70"/>
                <a:gd name="T3" fmla="*/ 66 h 125"/>
                <a:gd name="T4" fmla="*/ 17 w 70"/>
                <a:gd name="T5" fmla="*/ 111 h 125"/>
                <a:gd name="T6" fmla="*/ 70 w 70"/>
                <a:gd name="T7" fmla="*/ 111 h 125"/>
                <a:gd name="T8" fmla="*/ 70 w 70"/>
                <a:gd name="T9" fmla="*/ 125 h 125"/>
                <a:gd name="T10" fmla="*/ 0 w 70"/>
                <a:gd name="T11" fmla="*/ 125 h 125"/>
                <a:gd name="T12" fmla="*/ 0 w 70"/>
                <a:gd name="T13" fmla="*/ 0 h 125"/>
                <a:gd name="T14" fmla="*/ 67 w 70"/>
                <a:gd name="T15" fmla="*/ 0 h 125"/>
                <a:gd name="T16" fmla="*/ 67 w 70"/>
                <a:gd name="T17" fmla="*/ 14 h 125"/>
                <a:gd name="T18" fmla="*/ 17 w 70"/>
                <a:gd name="T19" fmla="*/ 14 h 125"/>
                <a:gd name="T20" fmla="*/ 17 w 70"/>
                <a:gd name="T21" fmla="*/ 53 h 125"/>
                <a:gd name="T22" fmla="*/ 65 w 70"/>
                <a:gd name="T23" fmla="*/ 53 h 125"/>
                <a:gd name="T24" fmla="*/ 65 w 70"/>
                <a:gd name="T25" fmla="*/ 6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125">
                  <a:moveTo>
                    <a:pt x="65" y="66"/>
                  </a:moveTo>
                  <a:lnTo>
                    <a:pt x="17" y="66"/>
                  </a:lnTo>
                  <a:lnTo>
                    <a:pt x="17" y="111"/>
                  </a:lnTo>
                  <a:lnTo>
                    <a:pt x="70" y="111"/>
                  </a:lnTo>
                  <a:lnTo>
                    <a:pt x="70" y="125"/>
                  </a:lnTo>
                  <a:lnTo>
                    <a:pt x="0" y="125"/>
                  </a:lnTo>
                  <a:lnTo>
                    <a:pt x="0" y="0"/>
                  </a:lnTo>
                  <a:lnTo>
                    <a:pt x="67" y="0"/>
                  </a:lnTo>
                  <a:lnTo>
                    <a:pt x="67" y="14"/>
                  </a:lnTo>
                  <a:lnTo>
                    <a:pt x="17" y="14"/>
                  </a:lnTo>
                  <a:lnTo>
                    <a:pt x="17" y="53"/>
                  </a:lnTo>
                  <a:lnTo>
                    <a:pt x="65" y="53"/>
                  </a:lnTo>
                  <a:lnTo>
                    <a:pt x="65" y="66"/>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09" name="Freeform 83"/>
            <p:cNvSpPr>
              <a:spLocks/>
            </p:cNvSpPr>
            <p:nvPr/>
          </p:nvSpPr>
          <p:spPr bwMode="auto">
            <a:xfrm>
              <a:off x="3407" y="2313"/>
              <a:ext cx="33" cy="31"/>
            </a:xfrm>
            <a:custGeom>
              <a:avLst/>
              <a:gdLst>
                <a:gd name="T0" fmla="*/ 72 w 85"/>
                <a:gd name="T1" fmla="*/ 47 h 83"/>
                <a:gd name="T2" fmla="*/ 71 w 85"/>
                <a:gd name="T3" fmla="*/ 10 h 83"/>
                <a:gd name="T4" fmla="*/ 71 w 85"/>
                <a:gd name="T5" fmla="*/ 10 h 83"/>
                <a:gd name="T6" fmla="*/ 60 w 85"/>
                <a:gd name="T7" fmla="*/ 42 h 83"/>
                <a:gd name="T8" fmla="*/ 45 w 85"/>
                <a:gd name="T9" fmla="*/ 83 h 83"/>
                <a:gd name="T10" fmla="*/ 37 w 85"/>
                <a:gd name="T11" fmla="*/ 83 h 83"/>
                <a:gd name="T12" fmla="*/ 23 w 85"/>
                <a:gd name="T13" fmla="*/ 43 h 83"/>
                <a:gd name="T14" fmla="*/ 14 w 85"/>
                <a:gd name="T15" fmla="*/ 10 h 83"/>
                <a:gd name="T16" fmla="*/ 14 w 85"/>
                <a:gd name="T17" fmla="*/ 10 h 83"/>
                <a:gd name="T18" fmla="*/ 12 w 85"/>
                <a:gd name="T19" fmla="*/ 48 h 83"/>
                <a:gd name="T20" fmla="*/ 10 w 85"/>
                <a:gd name="T21" fmla="*/ 83 h 83"/>
                <a:gd name="T22" fmla="*/ 0 w 85"/>
                <a:gd name="T23" fmla="*/ 83 h 83"/>
                <a:gd name="T24" fmla="*/ 5 w 85"/>
                <a:gd name="T25" fmla="*/ 0 h 83"/>
                <a:gd name="T26" fmla="*/ 19 w 85"/>
                <a:gd name="T27" fmla="*/ 0 h 83"/>
                <a:gd name="T28" fmla="*/ 33 w 85"/>
                <a:gd name="T29" fmla="*/ 40 h 83"/>
                <a:gd name="T30" fmla="*/ 42 w 85"/>
                <a:gd name="T31" fmla="*/ 68 h 83"/>
                <a:gd name="T32" fmla="*/ 42 w 85"/>
                <a:gd name="T33" fmla="*/ 68 h 83"/>
                <a:gd name="T34" fmla="*/ 51 w 85"/>
                <a:gd name="T35" fmla="*/ 40 h 83"/>
                <a:gd name="T36" fmla="*/ 66 w 85"/>
                <a:gd name="T37" fmla="*/ 0 h 83"/>
                <a:gd name="T38" fmla="*/ 80 w 85"/>
                <a:gd name="T39" fmla="*/ 0 h 83"/>
                <a:gd name="T40" fmla="*/ 85 w 85"/>
                <a:gd name="T41" fmla="*/ 83 h 83"/>
                <a:gd name="T42" fmla="*/ 74 w 85"/>
                <a:gd name="T43" fmla="*/ 83 h 83"/>
                <a:gd name="T44" fmla="*/ 72 w 85"/>
                <a:gd name="T45" fmla="*/ 47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83">
                  <a:moveTo>
                    <a:pt x="72" y="47"/>
                  </a:moveTo>
                  <a:cubicBezTo>
                    <a:pt x="71" y="35"/>
                    <a:pt x="71" y="21"/>
                    <a:pt x="71" y="10"/>
                  </a:cubicBezTo>
                  <a:lnTo>
                    <a:pt x="71" y="10"/>
                  </a:lnTo>
                  <a:cubicBezTo>
                    <a:pt x="68" y="20"/>
                    <a:pt x="64" y="31"/>
                    <a:pt x="60" y="42"/>
                  </a:cubicBezTo>
                  <a:lnTo>
                    <a:pt x="45" y="83"/>
                  </a:lnTo>
                  <a:lnTo>
                    <a:pt x="37" y="83"/>
                  </a:lnTo>
                  <a:lnTo>
                    <a:pt x="23" y="43"/>
                  </a:lnTo>
                  <a:cubicBezTo>
                    <a:pt x="20" y="31"/>
                    <a:pt x="16" y="20"/>
                    <a:pt x="14" y="10"/>
                  </a:cubicBezTo>
                  <a:lnTo>
                    <a:pt x="14" y="10"/>
                  </a:lnTo>
                  <a:cubicBezTo>
                    <a:pt x="13" y="21"/>
                    <a:pt x="13" y="35"/>
                    <a:pt x="12" y="48"/>
                  </a:cubicBezTo>
                  <a:lnTo>
                    <a:pt x="10" y="83"/>
                  </a:lnTo>
                  <a:lnTo>
                    <a:pt x="0" y="83"/>
                  </a:lnTo>
                  <a:lnTo>
                    <a:pt x="5" y="0"/>
                  </a:lnTo>
                  <a:lnTo>
                    <a:pt x="19" y="0"/>
                  </a:lnTo>
                  <a:lnTo>
                    <a:pt x="33" y="40"/>
                  </a:lnTo>
                  <a:cubicBezTo>
                    <a:pt x="37" y="50"/>
                    <a:pt x="40" y="60"/>
                    <a:pt x="42" y="68"/>
                  </a:cubicBezTo>
                  <a:lnTo>
                    <a:pt x="42" y="68"/>
                  </a:lnTo>
                  <a:cubicBezTo>
                    <a:pt x="44" y="60"/>
                    <a:pt x="47" y="51"/>
                    <a:pt x="51" y="40"/>
                  </a:cubicBezTo>
                  <a:lnTo>
                    <a:pt x="66" y="0"/>
                  </a:lnTo>
                  <a:lnTo>
                    <a:pt x="80" y="0"/>
                  </a:lnTo>
                  <a:lnTo>
                    <a:pt x="85" y="83"/>
                  </a:lnTo>
                  <a:lnTo>
                    <a:pt x="74" y="83"/>
                  </a:lnTo>
                  <a:lnTo>
                    <a:pt x="72" y="4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0" name="Freeform 84"/>
            <p:cNvSpPr>
              <a:spLocks noEditPoints="1"/>
            </p:cNvSpPr>
            <p:nvPr/>
          </p:nvSpPr>
          <p:spPr bwMode="auto">
            <a:xfrm>
              <a:off x="3444" y="2312"/>
              <a:ext cx="29" cy="33"/>
            </a:xfrm>
            <a:custGeom>
              <a:avLst/>
              <a:gdLst>
                <a:gd name="T0" fmla="*/ 11 w 76"/>
                <a:gd name="T1" fmla="*/ 44 h 87"/>
                <a:gd name="T2" fmla="*/ 37 w 76"/>
                <a:gd name="T3" fmla="*/ 78 h 87"/>
                <a:gd name="T4" fmla="*/ 65 w 76"/>
                <a:gd name="T5" fmla="*/ 43 h 87"/>
                <a:gd name="T6" fmla="*/ 38 w 76"/>
                <a:gd name="T7" fmla="*/ 9 h 87"/>
                <a:gd name="T8" fmla="*/ 11 w 76"/>
                <a:gd name="T9" fmla="*/ 44 h 87"/>
                <a:gd name="T10" fmla="*/ 76 w 76"/>
                <a:gd name="T11" fmla="*/ 43 h 87"/>
                <a:gd name="T12" fmla="*/ 37 w 76"/>
                <a:gd name="T13" fmla="*/ 87 h 87"/>
                <a:gd name="T14" fmla="*/ 0 w 76"/>
                <a:gd name="T15" fmla="*/ 44 h 87"/>
                <a:gd name="T16" fmla="*/ 38 w 76"/>
                <a:gd name="T17" fmla="*/ 0 h 87"/>
                <a:gd name="T18" fmla="*/ 76 w 76"/>
                <a:gd name="T19" fmla="*/ 4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87">
                  <a:moveTo>
                    <a:pt x="11" y="44"/>
                  </a:moveTo>
                  <a:cubicBezTo>
                    <a:pt x="11" y="62"/>
                    <a:pt x="20" y="78"/>
                    <a:pt x="37" y="78"/>
                  </a:cubicBezTo>
                  <a:cubicBezTo>
                    <a:pt x="55" y="78"/>
                    <a:pt x="65" y="62"/>
                    <a:pt x="65" y="43"/>
                  </a:cubicBezTo>
                  <a:cubicBezTo>
                    <a:pt x="65" y="27"/>
                    <a:pt x="56" y="9"/>
                    <a:pt x="38" y="9"/>
                  </a:cubicBezTo>
                  <a:cubicBezTo>
                    <a:pt x="20" y="9"/>
                    <a:pt x="11" y="26"/>
                    <a:pt x="11" y="44"/>
                  </a:cubicBezTo>
                  <a:close/>
                  <a:moveTo>
                    <a:pt x="76" y="43"/>
                  </a:moveTo>
                  <a:cubicBezTo>
                    <a:pt x="76" y="72"/>
                    <a:pt x="58" y="87"/>
                    <a:pt x="37" y="87"/>
                  </a:cubicBezTo>
                  <a:cubicBezTo>
                    <a:pt x="15" y="87"/>
                    <a:pt x="0" y="70"/>
                    <a:pt x="0" y="44"/>
                  </a:cubicBezTo>
                  <a:cubicBezTo>
                    <a:pt x="0" y="18"/>
                    <a:pt x="16" y="0"/>
                    <a:pt x="38" y="0"/>
                  </a:cubicBezTo>
                  <a:cubicBezTo>
                    <a:pt x="61" y="0"/>
                    <a:pt x="76" y="18"/>
                    <a:pt x="76" y="43"/>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2" name="Freeform 85"/>
            <p:cNvSpPr>
              <a:spLocks/>
            </p:cNvSpPr>
            <p:nvPr/>
          </p:nvSpPr>
          <p:spPr bwMode="auto">
            <a:xfrm>
              <a:off x="3476" y="2313"/>
              <a:ext cx="23" cy="31"/>
            </a:xfrm>
            <a:custGeom>
              <a:avLst/>
              <a:gdLst>
                <a:gd name="T0" fmla="*/ 0 w 62"/>
                <a:gd name="T1" fmla="*/ 77 h 83"/>
                <a:gd name="T2" fmla="*/ 47 w 62"/>
                <a:gd name="T3" fmla="*/ 9 h 83"/>
                <a:gd name="T4" fmla="*/ 47 w 62"/>
                <a:gd name="T5" fmla="*/ 9 h 83"/>
                <a:gd name="T6" fmla="*/ 4 w 62"/>
                <a:gd name="T7" fmla="*/ 9 h 83"/>
                <a:gd name="T8" fmla="*/ 4 w 62"/>
                <a:gd name="T9" fmla="*/ 0 h 83"/>
                <a:gd name="T10" fmla="*/ 61 w 62"/>
                <a:gd name="T11" fmla="*/ 0 h 83"/>
                <a:gd name="T12" fmla="*/ 61 w 62"/>
                <a:gd name="T13" fmla="*/ 6 h 83"/>
                <a:gd name="T14" fmla="*/ 15 w 62"/>
                <a:gd name="T15" fmla="*/ 74 h 83"/>
                <a:gd name="T16" fmla="*/ 15 w 62"/>
                <a:gd name="T17" fmla="*/ 74 h 83"/>
                <a:gd name="T18" fmla="*/ 62 w 62"/>
                <a:gd name="T19" fmla="*/ 74 h 83"/>
                <a:gd name="T20" fmla="*/ 62 w 62"/>
                <a:gd name="T21" fmla="*/ 83 h 83"/>
                <a:gd name="T22" fmla="*/ 0 w 62"/>
                <a:gd name="T23" fmla="*/ 83 h 83"/>
                <a:gd name="T24" fmla="*/ 0 w 62"/>
                <a:gd name="T25" fmla="*/ 77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3">
                  <a:moveTo>
                    <a:pt x="0" y="77"/>
                  </a:moveTo>
                  <a:lnTo>
                    <a:pt x="47" y="9"/>
                  </a:lnTo>
                  <a:lnTo>
                    <a:pt x="47" y="9"/>
                  </a:lnTo>
                  <a:lnTo>
                    <a:pt x="4" y="9"/>
                  </a:lnTo>
                  <a:lnTo>
                    <a:pt x="4" y="0"/>
                  </a:lnTo>
                  <a:lnTo>
                    <a:pt x="61" y="0"/>
                  </a:lnTo>
                  <a:lnTo>
                    <a:pt x="61" y="6"/>
                  </a:lnTo>
                  <a:lnTo>
                    <a:pt x="15" y="74"/>
                  </a:lnTo>
                  <a:lnTo>
                    <a:pt x="15" y="74"/>
                  </a:lnTo>
                  <a:lnTo>
                    <a:pt x="62" y="74"/>
                  </a:lnTo>
                  <a:lnTo>
                    <a:pt x="62" y="83"/>
                  </a:lnTo>
                  <a:lnTo>
                    <a:pt x="0" y="83"/>
                  </a:lnTo>
                  <a:lnTo>
                    <a:pt x="0" y="7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3" name="Freeform 86"/>
            <p:cNvSpPr>
              <a:spLocks noEditPoints="1"/>
            </p:cNvSpPr>
            <p:nvPr/>
          </p:nvSpPr>
          <p:spPr bwMode="auto">
            <a:xfrm>
              <a:off x="3502" y="2313"/>
              <a:ext cx="26" cy="31"/>
            </a:xfrm>
            <a:custGeom>
              <a:avLst/>
              <a:gdLst>
                <a:gd name="T0" fmla="*/ 48 w 70"/>
                <a:gd name="T1" fmla="*/ 49 h 83"/>
                <a:gd name="T2" fmla="*/ 40 w 70"/>
                <a:gd name="T3" fmla="*/ 25 h 83"/>
                <a:gd name="T4" fmla="*/ 35 w 70"/>
                <a:gd name="T5" fmla="*/ 9 h 83"/>
                <a:gd name="T6" fmla="*/ 35 w 70"/>
                <a:gd name="T7" fmla="*/ 9 h 83"/>
                <a:gd name="T8" fmla="*/ 31 w 70"/>
                <a:gd name="T9" fmla="*/ 24 h 83"/>
                <a:gd name="T10" fmla="*/ 22 w 70"/>
                <a:gd name="T11" fmla="*/ 49 h 83"/>
                <a:gd name="T12" fmla="*/ 48 w 70"/>
                <a:gd name="T13" fmla="*/ 49 h 83"/>
                <a:gd name="T14" fmla="*/ 20 w 70"/>
                <a:gd name="T15" fmla="*/ 57 h 83"/>
                <a:gd name="T16" fmla="*/ 12 w 70"/>
                <a:gd name="T17" fmla="*/ 83 h 83"/>
                <a:gd name="T18" fmla="*/ 0 w 70"/>
                <a:gd name="T19" fmla="*/ 83 h 83"/>
                <a:gd name="T20" fmla="*/ 29 w 70"/>
                <a:gd name="T21" fmla="*/ 0 h 83"/>
                <a:gd name="T22" fmla="*/ 42 w 70"/>
                <a:gd name="T23" fmla="*/ 0 h 83"/>
                <a:gd name="T24" fmla="*/ 70 w 70"/>
                <a:gd name="T25" fmla="*/ 83 h 83"/>
                <a:gd name="T26" fmla="*/ 59 w 70"/>
                <a:gd name="T27" fmla="*/ 83 h 83"/>
                <a:gd name="T28" fmla="*/ 50 w 70"/>
                <a:gd name="T29" fmla="*/ 57 h 83"/>
                <a:gd name="T30" fmla="*/ 20 w 70"/>
                <a:gd name="T31" fmla="*/ 57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83">
                  <a:moveTo>
                    <a:pt x="48" y="49"/>
                  </a:moveTo>
                  <a:lnTo>
                    <a:pt x="40" y="25"/>
                  </a:lnTo>
                  <a:cubicBezTo>
                    <a:pt x="38" y="19"/>
                    <a:pt x="37" y="14"/>
                    <a:pt x="35" y="9"/>
                  </a:cubicBezTo>
                  <a:lnTo>
                    <a:pt x="35" y="9"/>
                  </a:lnTo>
                  <a:cubicBezTo>
                    <a:pt x="34" y="14"/>
                    <a:pt x="32" y="19"/>
                    <a:pt x="31" y="24"/>
                  </a:cubicBezTo>
                  <a:lnTo>
                    <a:pt x="22" y="49"/>
                  </a:lnTo>
                  <a:lnTo>
                    <a:pt x="48" y="49"/>
                  </a:lnTo>
                  <a:close/>
                  <a:moveTo>
                    <a:pt x="20" y="57"/>
                  </a:moveTo>
                  <a:lnTo>
                    <a:pt x="12" y="83"/>
                  </a:lnTo>
                  <a:lnTo>
                    <a:pt x="0" y="83"/>
                  </a:lnTo>
                  <a:lnTo>
                    <a:pt x="29" y="0"/>
                  </a:lnTo>
                  <a:lnTo>
                    <a:pt x="42" y="0"/>
                  </a:lnTo>
                  <a:lnTo>
                    <a:pt x="70" y="83"/>
                  </a:lnTo>
                  <a:lnTo>
                    <a:pt x="59" y="83"/>
                  </a:lnTo>
                  <a:lnTo>
                    <a:pt x="50" y="57"/>
                  </a:lnTo>
                  <a:lnTo>
                    <a:pt x="20" y="5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4" name="Freeform 87"/>
            <p:cNvSpPr>
              <a:spLocks/>
            </p:cNvSpPr>
            <p:nvPr/>
          </p:nvSpPr>
          <p:spPr bwMode="auto">
            <a:xfrm>
              <a:off x="3532" y="2313"/>
              <a:ext cx="32" cy="31"/>
            </a:xfrm>
            <a:custGeom>
              <a:avLst/>
              <a:gdLst>
                <a:gd name="T0" fmla="*/ 73 w 86"/>
                <a:gd name="T1" fmla="*/ 47 h 83"/>
                <a:gd name="T2" fmla="*/ 72 w 86"/>
                <a:gd name="T3" fmla="*/ 10 h 83"/>
                <a:gd name="T4" fmla="*/ 71 w 86"/>
                <a:gd name="T5" fmla="*/ 10 h 83"/>
                <a:gd name="T6" fmla="*/ 61 w 86"/>
                <a:gd name="T7" fmla="*/ 42 h 83"/>
                <a:gd name="T8" fmla="*/ 46 w 86"/>
                <a:gd name="T9" fmla="*/ 83 h 83"/>
                <a:gd name="T10" fmla="*/ 38 w 86"/>
                <a:gd name="T11" fmla="*/ 83 h 83"/>
                <a:gd name="T12" fmla="*/ 24 w 86"/>
                <a:gd name="T13" fmla="*/ 43 h 83"/>
                <a:gd name="T14" fmla="*/ 14 w 86"/>
                <a:gd name="T15" fmla="*/ 10 h 83"/>
                <a:gd name="T16" fmla="*/ 14 w 86"/>
                <a:gd name="T17" fmla="*/ 10 h 83"/>
                <a:gd name="T18" fmla="*/ 13 w 86"/>
                <a:gd name="T19" fmla="*/ 48 h 83"/>
                <a:gd name="T20" fmla="*/ 11 w 86"/>
                <a:gd name="T21" fmla="*/ 83 h 83"/>
                <a:gd name="T22" fmla="*/ 0 w 86"/>
                <a:gd name="T23" fmla="*/ 83 h 83"/>
                <a:gd name="T24" fmla="*/ 6 w 86"/>
                <a:gd name="T25" fmla="*/ 0 h 83"/>
                <a:gd name="T26" fmla="*/ 20 w 86"/>
                <a:gd name="T27" fmla="*/ 0 h 83"/>
                <a:gd name="T28" fmla="*/ 34 w 86"/>
                <a:gd name="T29" fmla="*/ 40 h 83"/>
                <a:gd name="T30" fmla="*/ 42 w 86"/>
                <a:gd name="T31" fmla="*/ 68 h 83"/>
                <a:gd name="T32" fmla="*/ 43 w 86"/>
                <a:gd name="T33" fmla="*/ 68 h 83"/>
                <a:gd name="T34" fmla="*/ 51 w 86"/>
                <a:gd name="T35" fmla="*/ 40 h 83"/>
                <a:gd name="T36" fmla="*/ 67 w 86"/>
                <a:gd name="T37" fmla="*/ 0 h 83"/>
                <a:gd name="T38" fmla="*/ 80 w 86"/>
                <a:gd name="T39" fmla="*/ 0 h 83"/>
                <a:gd name="T40" fmla="*/ 86 w 86"/>
                <a:gd name="T41" fmla="*/ 83 h 83"/>
                <a:gd name="T42" fmla="*/ 75 w 86"/>
                <a:gd name="T43" fmla="*/ 83 h 83"/>
                <a:gd name="T44" fmla="*/ 73 w 86"/>
                <a:gd name="T45" fmla="*/ 47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6" h="83">
                  <a:moveTo>
                    <a:pt x="73" y="47"/>
                  </a:moveTo>
                  <a:cubicBezTo>
                    <a:pt x="72" y="35"/>
                    <a:pt x="72" y="21"/>
                    <a:pt x="72" y="10"/>
                  </a:cubicBezTo>
                  <a:lnTo>
                    <a:pt x="71" y="10"/>
                  </a:lnTo>
                  <a:cubicBezTo>
                    <a:pt x="68" y="20"/>
                    <a:pt x="65" y="31"/>
                    <a:pt x="61" y="42"/>
                  </a:cubicBezTo>
                  <a:lnTo>
                    <a:pt x="46" y="83"/>
                  </a:lnTo>
                  <a:lnTo>
                    <a:pt x="38" y="83"/>
                  </a:lnTo>
                  <a:lnTo>
                    <a:pt x="24" y="43"/>
                  </a:lnTo>
                  <a:cubicBezTo>
                    <a:pt x="20" y="31"/>
                    <a:pt x="17" y="20"/>
                    <a:pt x="14" y="10"/>
                  </a:cubicBezTo>
                  <a:lnTo>
                    <a:pt x="14" y="10"/>
                  </a:lnTo>
                  <a:cubicBezTo>
                    <a:pt x="14" y="21"/>
                    <a:pt x="13" y="35"/>
                    <a:pt x="13" y="48"/>
                  </a:cubicBezTo>
                  <a:lnTo>
                    <a:pt x="11" y="83"/>
                  </a:lnTo>
                  <a:lnTo>
                    <a:pt x="0" y="83"/>
                  </a:lnTo>
                  <a:lnTo>
                    <a:pt x="6" y="0"/>
                  </a:lnTo>
                  <a:lnTo>
                    <a:pt x="20" y="0"/>
                  </a:lnTo>
                  <a:lnTo>
                    <a:pt x="34" y="40"/>
                  </a:lnTo>
                  <a:cubicBezTo>
                    <a:pt x="37" y="50"/>
                    <a:pt x="41" y="60"/>
                    <a:pt x="42" y="68"/>
                  </a:cubicBezTo>
                  <a:lnTo>
                    <a:pt x="43" y="68"/>
                  </a:lnTo>
                  <a:cubicBezTo>
                    <a:pt x="45" y="60"/>
                    <a:pt x="48" y="51"/>
                    <a:pt x="51" y="40"/>
                  </a:cubicBezTo>
                  <a:lnTo>
                    <a:pt x="67" y="0"/>
                  </a:lnTo>
                  <a:lnTo>
                    <a:pt x="80" y="0"/>
                  </a:lnTo>
                  <a:lnTo>
                    <a:pt x="86" y="83"/>
                  </a:lnTo>
                  <a:lnTo>
                    <a:pt x="75" y="83"/>
                  </a:lnTo>
                  <a:lnTo>
                    <a:pt x="73" y="4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5" name="Freeform 88"/>
            <p:cNvSpPr>
              <a:spLocks noEditPoints="1"/>
            </p:cNvSpPr>
            <p:nvPr/>
          </p:nvSpPr>
          <p:spPr bwMode="auto">
            <a:xfrm>
              <a:off x="3570" y="2313"/>
              <a:ext cx="21" cy="32"/>
            </a:xfrm>
            <a:custGeom>
              <a:avLst/>
              <a:gdLst>
                <a:gd name="T0" fmla="*/ 11 w 53"/>
                <a:gd name="T1" fmla="*/ 76 h 85"/>
                <a:gd name="T2" fmla="*/ 20 w 53"/>
                <a:gd name="T3" fmla="*/ 77 h 85"/>
                <a:gd name="T4" fmla="*/ 41 w 53"/>
                <a:gd name="T5" fmla="*/ 60 h 85"/>
                <a:gd name="T6" fmla="*/ 20 w 53"/>
                <a:gd name="T7" fmla="*/ 44 h 85"/>
                <a:gd name="T8" fmla="*/ 11 w 53"/>
                <a:gd name="T9" fmla="*/ 44 h 85"/>
                <a:gd name="T10" fmla="*/ 11 w 53"/>
                <a:gd name="T11" fmla="*/ 76 h 85"/>
                <a:gd name="T12" fmla="*/ 11 w 53"/>
                <a:gd name="T13" fmla="*/ 36 h 85"/>
                <a:gd name="T14" fmla="*/ 21 w 53"/>
                <a:gd name="T15" fmla="*/ 36 h 85"/>
                <a:gd name="T16" fmla="*/ 39 w 53"/>
                <a:gd name="T17" fmla="*/ 22 h 85"/>
                <a:gd name="T18" fmla="*/ 21 w 53"/>
                <a:gd name="T19" fmla="*/ 8 h 85"/>
                <a:gd name="T20" fmla="*/ 11 w 53"/>
                <a:gd name="T21" fmla="*/ 9 h 85"/>
                <a:gd name="T22" fmla="*/ 11 w 53"/>
                <a:gd name="T23" fmla="*/ 36 h 85"/>
                <a:gd name="T24" fmla="*/ 0 w 53"/>
                <a:gd name="T25" fmla="*/ 2 h 85"/>
                <a:gd name="T26" fmla="*/ 20 w 53"/>
                <a:gd name="T27" fmla="*/ 0 h 85"/>
                <a:gd name="T28" fmla="*/ 43 w 53"/>
                <a:gd name="T29" fmla="*/ 6 h 85"/>
                <a:gd name="T30" fmla="*/ 50 w 53"/>
                <a:gd name="T31" fmla="*/ 21 h 85"/>
                <a:gd name="T32" fmla="*/ 36 w 53"/>
                <a:gd name="T33" fmla="*/ 39 h 85"/>
                <a:gd name="T34" fmla="*/ 36 w 53"/>
                <a:gd name="T35" fmla="*/ 40 h 85"/>
                <a:gd name="T36" fmla="*/ 53 w 53"/>
                <a:gd name="T37" fmla="*/ 61 h 85"/>
                <a:gd name="T38" fmla="*/ 46 w 53"/>
                <a:gd name="T39" fmla="*/ 77 h 85"/>
                <a:gd name="T40" fmla="*/ 17 w 53"/>
                <a:gd name="T41" fmla="*/ 85 h 85"/>
                <a:gd name="T42" fmla="*/ 0 w 53"/>
                <a:gd name="T43" fmla="*/ 84 h 85"/>
                <a:gd name="T44" fmla="*/ 0 w 53"/>
                <a:gd name="T45" fmla="*/ 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3" h="85">
                  <a:moveTo>
                    <a:pt x="11" y="76"/>
                  </a:moveTo>
                  <a:cubicBezTo>
                    <a:pt x="13" y="77"/>
                    <a:pt x="16" y="77"/>
                    <a:pt x="20" y="77"/>
                  </a:cubicBezTo>
                  <a:cubicBezTo>
                    <a:pt x="31" y="77"/>
                    <a:pt x="41" y="73"/>
                    <a:pt x="41" y="60"/>
                  </a:cubicBezTo>
                  <a:cubicBezTo>
                    <a:pt x="41" y="49"/>
                    <a:pt x="32" y="44"/>
                    <a:pt x="20" y="44"/>
                  </a:cubicBezTo>
                  <a:lnTo>
                    <a:pt x="11" y="44"/>
                  </a:lnTo>
                  <a:lnTo>
                    <a:pt x="11" y="76"/>
                  </a:lnTo>
                  <a:close/>
                  <a:moveTo>
                    <a:pt x="11" y="36"/>
                  </a:moveTo>
                  <a:lnTo>
                    <a:pt x="21" y="36"/>
                  </a:lnTo>
                  <a:cubicBezTo>
                    <a:pt x="32" y="36"/>
                    <a:pt x="39" y="30"/>
                    <a:pt x="39" y="22"/>
                  </a:cubicBezTo>
                  <a:cubicBezTo>
                    <a:pt x="39" y="12"/>
                    <a:pt x="32" y="8"/>
                    <a:pt x="21" y="8"/>
                  </a:cubicBezTo>
                  <a:cubicBezTo>
                    <a:pt x="15" y="8"/>
                    <a:pt x="13" y="9"/>
                    <a:pt x="11" y="9"/>
                  </a:cubicBezTo>
                  <a:lnTo>
                    <a:pt x="11" y="36"/>
                  </a:lnTo>
                  <a:close/>
                  <a:moveTo>
                    <a:pt x="0" y="2"/>
                  </a:moveTo>
                  <a:cubicBezTo>
                    <a:pt x="5" y="1"/>
                    <a:pt x="12" y="0"/>
                    <a:pt x="20" y="0"/>
                  </a:cubicBezTo>
                  <a:cubicBezTo>
                    <a:pt x="31" y="0"/>
                    <a:pt x="38" y="2"/>
                    <a:pt x="43" y="6"/>
                  </a:cubicBezTo>
                  <a:cubicBezTo>
                    <a:pt x="47" y="9"/>
                    <a:pt x="50" y="14"/>
                    <a:pt x="50" y="21"/>
                  </a:cubicBezTo>
                  <a:cubicBezTo>
                    <a:pt x="50" y="29"/>
                    <a:pt x="45" y="36"/>
                    <a:pt x="36" y="39"/>
                  </a:cubicBezTo>
                  <a:lnTo>
                    <a:pt x="36" y="40"/>
                  </a:lnTo>
                  <a:cubicBezTo>
                    <a:pt x="44" y="42"/>
                    <a:pt x="53" y="48"/>
                    <a:pt x="53" y="61"/>
                  </a:cubicBezTo>
                  <a:cubicBezTo>
                    <a:pt x="53" y="68"/>
                    <a:pt x="50" y="73"/>
                    <a:pt x="46" y="77"/>
                  </a:cubicBezTo>
                  <a:cubicBezTo>
                    <a:pt x="40" y="83"/>
                    <a:pt x="31" y="85"/>
                    <a:pt x="17" y="85"/>
                  </a:cubicBezTo>
                  <a:cubicBezTo>
                    <a:pt x="9" y="85"/>
                    <a:pt x="4" y="85"/>
                    <a:pt x="0" y="84"/>
                  </a:cubicBezTo>
                  <a:lnTo>
                    <a:pt x="0" y="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6" name="Rectangle 89"/>
            <p:cNvSpPr>
              <a:spLocks noChangeArrowheads="1"/>
            </p:cNvSpPr>
            <p:nvPr/>
          </p:nvSpPr>
          <p:spPr bwMode="auto">
            <a:xfrm>
              <a:off x="3596" y="2313"/>
              <a:ext cx="4" cy="31"/>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7" name="Freeform 90"/>
            <p:cNvSpPr>
              <a:spLocks noEditPoints="1"/>
            </p:cNvSpPr>
            <p:nvPr/>
          </p:nvSpPr>
          <p:spPr bwMode="auto">
            <a:xfrm>
              <a:off x="3605" y="2312"/>
              <a:ext cx="29" cy="37"/>
            </a:xfrm>
            <a:custGeom>
              <a:avLst/>
              <a:gdLst>
                <a:gd name="T0" fmla="*/ 65 w 77"/>
                <a:gd name="T1" fmla="*/ 43 h 98"/>
                <a:gd name="T2" fmla="*/ 39 w 77"/>
                <a:gd name="T3" fmla="*/ 9 h 98"/>
                <a:gd name="T4" fmla="*/ 11 w 77"/>
                <a:gd name="T5" fmla="*/ 44 h 98"/>
                <a:gd name="T6" fmla="*/ 39 w 77"/>
                <a:gd name="T7" fmla="*/ 78 h 98"/>
                <a:gd name="T8" fmla="*/ 65 w 77"/>
                <a:gd name="T9" fmla="*/ 43 h 98"/>
                <a:gd name="T10" fmla="*/ 75 w 77"/>
                <a:gd name="T11" fmla="*/ 98 h 98"/>
                <a:gd name="T12" fmla="*/ 42 w 77"/>
                <a:gd name="T13" fmla="*/ 88 h 98"/>
                <a:gd name="T14" fmla="*/ 37 w 77"/>
                <a:gd name="T15" fmla="*/ 87 h 98"/>
                <a:gd name="T16" fmla="*/ 0 w 77"/>
                <a:gd name="T17" fmla="*/ 44 h 98"/>
                <a:gd name="T18" fmla="*/ 39 w 77"/>
                <a:gd name="T19" fmla="*/ 0 h 98"/>
                <a:gd name="T20" fmla="*/ 77 w 77"/>
                <a:gd name="T21" fmla="*/ 43 h 98"/>
                <a:gd name="T22" fmla="*/ 53 w 77"/>
                <a:gd name="T23" fmla="*/ 83 h 98"/>
                <a:gd name="T24" fmla="*/ 53 w 77"/>
                <a:gd name="T25" fmla="*/ 83 h 98"/>
                <a:gd name="T26" fmla="*/ 77 w 77"/>
                <a:gd name="T27" fmla="*/ 89 h 98"/>
                <a:gd name="T28" fmla="*/ 75 w 77"/>
                <a:gd name="T29" fmla="*/ 9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 h="98">
                  <a:moveTo>
                    <a:pt x="65" y="43"/>
                  </a:moveTo>
                  <a:cubicBezTo>
                    <a:pt x="65" y="26"/>
                    <a:pt x="57" y="9"/>
                    <a:pt x="39" y="9"/>
                  </a:cubicBezTo>
                  <a:cubicBezTo>
                    <a:pt x="20" y="9"/>
                    <a:pt x="11" y="26"/>
                    <a:pt x="11" y="44"/>
                  </a:cubicBezTo>
                  <a:cubicBezTo>
                    <a:pt x="11" y="62"/>
                    <a:pt x="22" y="78"/>
                    <a:pt x="39" y="78"/>
                  </a:cubicBezTo>
                  <a:cubicBezTo>
                    <a:pt x="56" y="78"/>
                    <a:pt x="65" y="62"/>
                    <a:pt x="65" y="43"/>
                  </a:cubicBezTo>
                  <a:close/>
                  <a:moveTo>
                    <a:pt x="75" y="98"/>
                  </a:moveTo>
                  <a:cubicBezTo>
                    <a:pt x="63" y="95"/>
                    <a:pt x="52" y="91"/>
                    <a:pt x="42" y="88"/>
                  </a:cubicBezTo>
                  <a:lnTo>
                    <a:pt x="37" y="87"/>
                  </a:lnTo>
                  <a:cubicBezTo>
                    <a:pt x="17" y="86"/>
                    <a:pt x="0" y="71"/>
                    <a:pt x="0" y="44"/>
                  </a:cubicBezTo>
                  <a:cubicBezTo>
                    <a:pt x="0" y="18"/>
                    <a:pt x="17" y="0"/>
                    <a:pt x="39" y="0"/>
                  </a:cubicBezTo>
                  <a:cubicBezTo>
                    <a:pt x="62" y="0"/>
                    <a:pt x="77" y="18"/>
                    <a:pt x="77" y="43"/>
                  </a:cubicBezTo>
                  <a:cubicBezTo>
                    <a:pt x="77" y="64"/>
                    <a:pt x="67" y="78"/>
                    <a:pt x="53" y="83"/>
                  </a:cubicBezTo>
                  <a:lnTo>
                    <a:pt x="53" y="83"/>
                  </a:lnTo>
                  <a:cubicBezTo>
                    <a:pt x="61" y="85"/>
                    <a:pt x="70" y="87"/>
                    <a:pt x="77" y="89"/>
                  </a:cubicBezTo>
                  <a:lnTo>
                    <a:pt x="75" y="9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8" name="Freeform 91"/>
            <p:cNvSpPr>
              <a:spLocks/>
            </p:cNvSpPr>
            <p:nvPr/>
          </p:nvSpPr>
          <p:spPr bwMode="auto">
            <a:xfrm>
              <a:off x="3640" y="2313"/>
              <a:ext cx="23" cy="32"/>
            </a:xfrm>
            <a:custGeom>
              <a:avLst/>
              <a:gdLst>
                <a:gd name="T0" fmla="*/ 11 w 61"/>
                <a:gd name="T1" fmla="*/ 0 h 85"/>
                <a:gd name="T2" fmla="*/ 11 w 61"/>
                <a:gd name="T3" fmla="*/ 49 h 85"/>
                <a:gd name="T4" fmla="*/ 30 w 61"/>
                <a:gd name="T5" fmla="*/ 76 h 85"/>
                <a:gd name="T6" fmla="*/ 50 w 61"/>
                <a:gd name="T7" fmla="*/ 49 h 85"/>
                <a:gd name="T8" fmla="*/ 50 w 61"/>
                <a:gd name="T9" fmla="*/ 0 h 85"/>
                <a:gd name="T10" fmla="*/ 61 w 61"/>
                <a:gd name="T11" fmla="*/ 0 h 85"/>
                <a:gd name="T12" fmla="*/ 61 w 61"/>
                <a:gd name="T13" fmla="*/ 49 h 85"/>
                <a:gd name="T14" fmla="*/ 30 w 61"/>
                <a:gd name="T15" fmla="*/ 85 h 85"/>
                <a:gd name="T16" fmla="*/ 0 w 61"/>
                <a:gd name="T17" fmla="*/ 49 h 85"/>
                <a:gd name="T18" fmla="*/ 0 w 61"/>
                <a:gd name="T19" fmla="*/ 0 h 85"/>
                <a:gd name="T20" fmla="*/ 11 w 61"/>
                <a:gd name="T21"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85">
                  <a:moveTo>
                    <a:pt x="11" y="0"/>
                  </a:moveTo>
                  <a:lnTo>
                    <a:pt x="11" y="49"/>
                  </a:lnTo>
                  <a:cubicBezTo>
                    <a:pt x="11" y="68"/>
                    <a:pt x="19" y="76"/>
                    <a:pt x="30" y="76"/>
                  </a:cubicBezTo>
                  <a:cubicBezTo>
                    <a:pt x="43" y="76"/>
                    <a:pt x="50" y="68"/>
                    <a:pt x="50" y="49"/>
                  </a:cubicBezTo>
                  <a:lnTo>
                    <a:pt x="50" y="0"/>
                  </a:lnTo>
                  <a:lnTo>
                    <a:pt x="61" y="0"/>
                  </a:lnTo>
                  <a:lnTo>
                    <a:pt x="61" y="49"/>
                  </a:lnTo>
                  <a:cubicBezTo>
                    <a:pt x="61" y="74"/>
                    <a:pt x="48" y="85"/>
                    <a:pt x="30" y="85"/>
                  </a:cubicBezTo>
                  <a:cubicBezTo>
                    <a:pt x="13" y="85"/>
                    <a:pt x="0" y="75"/>
                    <a:pt x="0" y="49"/>
                  </a:cubicBezTo>
                  <a:lnTo>
                    <a:pt x="0" y="0"/>
                  </a:lnTo>
                  <a:lnTo>
                    <a:pt x="11"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19" name="Freeform 92"/>
            <p:cNvSpPr>
              <a:spLocks/>
            </p:cNvSpPr>
            <p:nvPr/>
          </p:nvSpPr>
          <p:spPr bwMode="auto">
            <a:xfrm>
              <a:off x="3670" y="2313"/>
              <a:ext cx="18" cy="31"/>
            </a:xfrm>
            <a:custGeom>
              <a:avLst/>
              <a:gdLst>
                <a:gd name="T0" fmla="*/ 44 w 48"/>
                <a:gd name="T1" fmla="*/ 44 h 83"/>
                <a:gd name="T2" fmla="*/ 11 w 48"/>
                <a:gd name="T3" fmla="*/ 44 h 83"/>
                <a:gd name="T4" fmla="*/ 11 w 48"/>
                <a:gd name="T5" fmla="*/ 74 h 83"/>
                <a:gd name="T6" fmla="*/ 48 w 48"/>
                <a:gd name="T7" fmla="*/ 74 h 83"/>
                <a:gd name="T8" fmla="*/ 48 w 48"/>
                <a:gd name="T9" fmla="*/ 83 h 83"/>
                <a:gd name="T10" fmla="*/ 0 w 48"/>
                <a:gd name="T11" fmla="*/ 83 h 83"/>
                <a:gd name="T12" fmla="*/ 0 w 48"/>
                <a:gd name="T13" fmla="*/ 0 h 83"/>
                <a:gd name="T14" fmla="*/ 45 w 48"/>
                <a:gd name="T15" fmla="*/ 0 h 83"/>
                <a:gd name="T16" fmla="*/ 45 w 48"/>
                <a:gd name="T17" fmla="*/ 9 h 83"/>
                <a:gd name="T18" fmla="*/ 11 w 48"/>
                <a:gd name="T19" fmla="*/ 9 h 83"/>
                <a:gd name="T20" fmla="*/ 11 w 48"/>
                <a:gd name="T21" fmla="*/ 35 h 83"/>
                <a:gd name="T22" fmla="*/ 44 w 48"/>
                <a:gd name="T23" fmla="*/ 35 h 83"/>
                <a:gd name="T24" fmla="*/ 44 w 48"/>
                <a:gd name="T25" fmla="*/ 44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83">
                  <a:moveTo>
                    <a:pt x="44" y="44"/>
                  </a:moveTo>
                  <a:lnTo>
                    <a:pt x="11" y="44"/>
                  </a:lnTo>
                  <a:lnTo>
                    <a:pt x="11" y="74"/>
                  </a:lnTo>
                  <a:lnTo>
                    <a:pt x="48" y="74"/>
                  </a:lnTo>
                  <a:lnTo>
                    <a:pt x="48" y="83"/>
                  </a:lnTo>
                  <a:lnTo>
                    <a:pt x="0" y="83"/>
                  </a:lnTo>
                  <a:lnTo>
                    <a:pt x="0" y="0"/>
                  </a:lnTo>
                  <a:lnTo>
                    <a:pt x="45" y="0"/>
                  </a:lnTo>
                  <a:lnTo>
                    <a:pt x="45" y="9"/>
                  </a:lnTo>
                  <a:lnTo>
                    <a:pt x="11" y="9"/>
                  </a:lnTo>
                  <a:lnTo>
                    <a:pt x="11" y="35"/>
                  </a:lnTo>
                  <a:lnTo>
                    <a:pt x="44" y="35"/>
                  </a:lnTo>
                  <a:lnTo>
                    <a:pt x="44" y="4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0" name="Freeform 93"/>
            <p:cNvSpPr>
              <a:spLocks/>
            </p:cNvSpPr>
            <p:nvPr/>
          </p:nvSpPr>
          <p:spPr bwMode="auto">
            <a:xfrm>
              <a:off x="3169" y="2278"/>
              <a:ext cx="32" cy="32"/>
            </a:xfrm>
            <a:custGeom>
              <a:avLst/>
              <a:gdLst>
                <a:gd name="T0" fmla="*/ 73 w 85"/>
                <a:gd name="T1" fmla="*/ 47 h 84"/>
                <a:gd name="T2" fmla="*/ 71 w 85"/>
                <a:gd name="T3" fmla="*/ 11 h 84"/>
                <a:gd name="T4" fmla="*/ 71 w 85"/>
                <a:gd name="T5" fmla="*/ 11 h 84"/>
                <a:gd name="T6" fmla="*/ 60 w 85"/>
                <a:gd name="T7" fmla="*/ 43 h 84"/>
                <a:gd name="T8" fmla="*/ 46 w 85"/>
                <a:gd name="T9" fmla="*/ 83 h 84"/>
                <a:gd name="T10" fmla="*/ 37 w 85"/>
                <a:gd name="T11" fmla="*/ 83 h 84"/>
                <a:gd name="T12" fmla="*/ 24 w 85"/>
                <a:gd name="T13" fmla="*/ 44 h 84"/>
                <a:gd name="T14" fmla="*/ 14 w 85"/>
                <a:gd name="T15" fmla="*/ 11 h 84"/>
                <a:gd name="T16" fmla="*/ 14 w 85"/>
                <a:gd name="T17" fmla="*/ 11 h 84"/>
                <a:gd name="T18" fmla="*/ 12 w 85"/>
                <a:gd name="T19" fmla="*/ 48 h 84"/>
                <a:gd name="T20" fmla="*/ 10 w 85"/>
                <a:gd name="T21" fmla="*/ 84 h 84"/>
                <a:gd name="T22" fmla="*/ 0 w 85"/>
                <a:gd name="T23" fmla="*/ 84 h 84"/>
                <a:gd name="T24" fmla="*/ 6 w 85"/>
                <a:gd name="T25" fmla="*/ 0 h 84"/>
                <a:gd name="T26" fmla="*/ 19 w 85"/>
                <a:gd name="T27" fmla="*/ 0 h 84"/>
                <a:gd name="T28" fmla="*/ 34 w 85"/>
                <a:gd name="T29" fmla="*/ 41 h 84"/>
                <a:gd name="T30" fmla="*/ 42 w 85"/>
                <a:gd name="T31" fmla="*/ 69 h 84"/>
                <a:gd name="T32" fmla="*/ 43 w 85"/>
                <a:gd name="T33" fmla="*/ 69 h 84"/>
                <a:gd name="T34" fmla="*/ 51 w 85"/>
                <a:gd name="T35" fmla="*/ 41 h 84"/>
                <a:gd name="T36" fmla="*/ 66 w 85"/>
                <a:gd name="T37" fmla="*/ 0 h 84"/>
                <a:gd name="T38" fmla="*/ 80 w 85"/>
                <a:gd name="T39" fmla="*/ 0 h 84"/>
                <a:gd name="T40" fmla="*/ 85 w 85"/>
                <a:gd name="T41" fmla="*/ 84 h 84"/>
                <a:gd name="T42" fmla="*/ 75 w 85"/>
                <a:gd name="T43" fmla="*/ 84 h 84"/>
                <a:gd name="T44" fmla="*/ 73 w 85"/>
                <a:gd name="T45" fmla="*/ 47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84">
                  <a:moveTo>
                    <a:pt x="73" y="47"/>
                  </a:moveTo>
                  <a:cubicBezTo>
                    <a:pt x="72" y="36"/>
                    <a:pt x="71" y="21"/>
                    <a:pt x="71" y="11"/>
                  </a:cubicBezTo>
                  <a:lnTo>
                    <a:pt x="71" y="11"/>
                  </a:lnTo>
                  <a:cubicBezTo>
                    <a:pt x="68" y="21"/>
                    <a:pt x="64" y="31"/>
                    <a:pt x="60" y="43"/>
                  </a:cubicBezTo>
                  <a:lnTo>
                    <a:pt x="46" y="83"/>
                  </a:lnTo>
                  <a:lnTo>
                    <a:pt x="37" y="83"/>
                  </a:lnTo>
                  <a:lnTo>
                    <a:pt x="24" y="44"/>
                  </a:lnTo>
                  <a:cubicBezTo>
                    <a:pt x="20" y="32"/>
                    <a:pt x="17" y="21"/>
                    <a:pt x="14" y="11"/>
                  </a:cubicBezTo>
                  <a:lnTo>
                    <a:pt x="14" y="11"/>
                  </a:lnTo>
                  <a:cubicBezTo>
                    <a:pt x="14" y="21"/>
                    <a:pt x="13" y="36"/>
                    <a:pt x="12" y="48"/>
                  </a:cubicBezTo>
                  <a:lnTo>
                    <a:pt x="10" y="84"/>
                  </a:lnTo>
                  <a:lnTo>
                    <a:pt x="0" y="84"/>
                  </a:lnTo>
                  <a:lnTo>
                    <a:pt x="6" y="0"/>
                  </a:lnTo>
                  <a:lnTo>
                    <a:pt x="19" y="0"/>
                  </a:lnTo>
                  <a:lnTo>
                    <a:pt x="34" y="41"/>
                  </a:lnTo>
                  <a:cubicBezTo>
                    <a:pt x="37" y="51"/>
                    <a:pt x="40" y="60"/>
                    <a:pt x="42" y="69"/>
                  </a:cubicBezTo>
                  <a:lnTo>
                    <a:pt x="43" y="69"/>
                  </a:lnTo>
                  <a:cubicBezTo>
                    <a:pt x="45" y="61"/>
                    <a:pt x="48" y="51"/>
                    <a:pt x="51" y="41"/>
                  </a:cubicBezTo>
                  <a:lnTo>
                    <a:pt x="66" y="0"/>
                  </a:lnTo>
                  <a:lnTo>
                    <a:pt x="80" y="0"/>
                  </a:lnTo>
                  <a:lnTo>
                    <a:pt x="85" y="84"/>
                  </a:lnTo>
                  <a:lnTo>
                    <a:pt x="75" y="84"/>
                  </a:lnTo>
                  <a:lnTo>
                    <a:pt x="73" y="4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3" name="Freeform 94"/>
            <p:cNvSpPr>
              <a:spLocks noEditPoints="1"/>
            </p:cNvSpPr>
            <p:nvPr/>
          </p:nvSpPr>
          <p:spPr bwMode="auto">
            <a:xfrm>
              <a:off x="3204" y="2278"/>
              <a:ext cx="27" cy="32"/>
            </a:xfrm>
            <a:custGeom>
              <a:avLst/>
              <a:gdLst>
                <a:gd name="T0" fmla="*/ 48 w 70"/>
                <a:gd name="T1" fmla="*/ 49 h 84"/>
                <a:gd name="T2" fmla="*/ 39 w 70"/>
                <a:gd name="T3" fmla="*/ 25 h 84"/>
                <a:gd name="T4" fmla="*/ 35 w 70"/>
                <a:gd name="T5" fmla="*/ 10 h 84"/>
                <a:gd name="T6" fmla="*/ 35 w 70"/>
                <a:gd name="T7" fmla="*/ 10 h 84"/>
                <a:gd name="T8" fmla="*/ 30 w 70"/>
                <a:gd name="T9" fmla="*/ 25 h 84"/>
                <a:gd name="T10" fmla="*/ 22 w 70"/>
                <a:gd name="T11" fmla="*/ 49 h 84"/>
                <a:gd name="T12" fmla="*/ 48 w 70"/>
                <a:gd name="T13" fmla="*/ 49 h 84"/>
                <a:gd name="T14" fmla="*/ 20 w 70"/>
                <a:gd name="T15" fmla="*/ 58 h 84"/>
                <a:gd name="T16" fmla="*/ 12 w 70"/>
                <a:gd name="T17" fmla="*/ 84 h 84"/>
                <a:gd name="T18" fmla="*/ 0 w 70"/>
                <a:gd name="T19" fmla="*/ 84 h 84"/>
                <a:gd name="T20" fmla="*/ 29 w 70"/>
                <a:gd name="T21" fmla="*/ 0 h 84"/>
                <a:gd name="T22" fmla="*/ 42 w 70"/>
                <a:gd name="T23" fmla="*/ 0 h 84"/>
                <a:gd name="T24" fmla="*/ 70 w 70"/>
                <a:gd name="T25" fmla="*/ 84 h 84"/>
                <a:gd name="T26" fmla="*/ 59 w 70"/>
                <a:gd name="T27" fmla="*/ 84 h 84"/>
                <a:gd name="T28" fmla="*/ 50 w 70"/>
                <a:gd name="T29" fmla="*/ 58 h 84"/>
                <a:gd name="T30" fmla="*/ 20 w 70"/>
                <a:gd name="T31" fmla="*/ 5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84">
                  <a:moveTo>
                    <a:pt x="48" y="49"/>
                  </a:moveTo>
                  <a:lnTo>
                    <a:pt x="39" y="25"/>
                  </a:lnTo>
                  <a:cubicBezTo>
                    <a:pt x="38" y="20"/>
                    <a:pt x="36" y="15"/>
                    <a:pt x="35" y="10"/>
                  </a:cubicBezTo>
                  <a:lnTo>
                    <a:pt x="35" y="10"/>
                  </a:lnTo>
                  <a:cubicBezTo>
                    <a:pt x="34" y="15"/>
                    <a:pt x="32" y="20"/>
                    <a:pt x="30" y="25"/>
                  </a:cubicBezTo>
                  <a:lnTo>
                    <a:pt x="22" y="49"/>
                  </a:lnTo>
                  <a:lnTo>
                    <a:pt x="48" y="49"/>
                  </a:lnTo>
                  <a:close/>
                  <a:moveTo>
                    <a:pt x="20" y="58"/>
                  </a:moveTo>
                  <a:lnTo>
                    <a:pt x="12" y="84"/>
                  </a:lnTo>
                  <a:lnTo>
                    <a:pt x="0" y="84"/>
                  </a:lnTo>
                  <a:lnTo>
                    <a:pt x="29" y="0"/>
                  </a:lnTo>
                  <a:lnTo>
                    <a:pt x="42" y="0"/>
                  </a:lnTo>
                  <a:lnTo>
                    <a:pt x="70" y="84"/>
                  </a:lnTo>
                  <a:lnTo>
                    <a:pt x="59" y="84"/>
                  </a:lnTo>
                  <a:lnTo>
                    <a:pt x="50" y="58"/>
                  </a:lnTo>
                  <a:lnTo>
                    <a:pt x="20" y="5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4" name="Freeform 95"/>
            <p:cNvSpPr>
              <a:spLocks/>
            </p:cNvSpPr>
            <p:nvPr/>
          </p:nvSpPr>
          <p:spPr bwMode="auto">
            <a:xfrm>
              <a:off x="3235" y="2278"/>
              <a:ext cx="18" cy="32"/>
            </a:xfrm>
            <a:custGeom>
              <a:avLst/>
              <a:gdLst>
                <a:gd name="T0" fmla="*/ 0 w 46"/>
                <a:gd name="T1" fmla="*/ 0 h 84"/>
                <a:gd name="T2" fmla="*/ 10 w 46"/>
                <a:gd name="T3" fmla="*/ 0 h 84"/>
                <a:gd name="T4" fmla="*/ 10 w 46"/>
                <a:gd name="T5" fmla="*/ 75 h 84"/>
                <a:gd name="T6" fmla="*/ 46 w 46"/>
                <a:gd name="T7" fmla="*/ 75 h 84"/>
                <a:gd name="T8" fmla="*/ 46 w 46"/>
                <a:gd name="T9" fmla="*/ 84 h 84"/>
                <a:gd name="T10" fmla="*/ 0 w 46"/>
                <a:gd name="T11" fmla="*/ 84 h 84"/>
                <a:gd name="T12" fmla="*/ 0 w 46"/>
                <a:gd name="T13" fmla="*/ 0 h 84"/>
              </a:gdLst>
              <a:ahLst/>
              <a:cxnLst>
                <a:cxn ang="0">
                  <a:pos x="T0" y="T1"/>
                </a:cxn>
                <a:cxn ang="0">
                  <a:pos x="T2" y="T3"/>
                </a:cxn>
                <a:cxn ang="0">
                  <a:pos x="T4" y="T5"/>
                </a:cxn>
                <a:cxn ang="0">
                  <a:pos x="T6" y="T7"/>
                </a:cxn>
                <a:cxn ang="0">
                  <a:pos x="T8" y="T9"/>
                </a:cxn>
                <a:cxn ang="0">
                  <a:pos x="T10" y="T11"/>
                </a:cxn>
                <a:cxn ang="0">
                  <a:pos x="T12" y="T13"/>
                </a:cxn>
              </a:cxnLst>
              <a:rect l="0" t="0" r="r" b="b"/>
              <a:pathLst>
                <a:path w="46" h="84">
                  <a:moveTo>
                    <a:pt x="0" y="0"/>
                  </a:moveTo>
                  <a:lnTo>
                    <a:pt x="10" y="0"/>
                  </a:lnTo>
                  <a:lnTo>
                    <a:pt x="10" y="75"/>
                  </a:lnTo>
                  <a:lnTo>
                    <a:pt x="46" y="75"/>
                  </a:lnTo>
                  <a:lnTo>
                    <a:pt x="46" y="84"/>
                  </a:lnTo>
                  <a:lnTo>
                    <a:pt x="0" y="84"/>
                  </a:lnTo>
                  <a:lnTo>
                    <a:pt x="0"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5" name="Freeform 96"/>
            <p:cNvSpPr>
              <a:spLocks noEditPoints="1"/>
            </p:cNvSpPr>
            <p:nvPr/>
          </p:nvSpPr>
          <p:spPr bwMode="auto">
            <a:xfrm>
              <a:off x="3255" y="2278"/>
              <a:ext cx="27" cy="32"/>
            </a:xfrm>
            <a:custGeom>
              <a:avLst/>
              <a:gdLst>
                <a:gd name="T0" fmla="*/ 47 w 70"/>
                <a:gd name="T1" fmla="*/ 49 h 84"/>
                <a:gd name="T2" fmla="*/ 39 w 70"/>
                <a:gd name="T3" fmla="*/ 25 h 84"/>
                <a:gd name="T4" fmla="*/ 35 w 70"/>
                <a:gd name="T5" fmla="*/ 10 h 84"/>
                <a:gd name="T6" fmla="*/ 35 w 70"/>
                <a:gd name="T7" fmla="*/ 10 h 84"/>
                <a:gd name="T8" fmla="*/ 30 w 70"/>
                <a:gd name="T9" fmla="*/ 25 h 84"/>
                <a:gd name="T10" fmla="*/ 22 w 70"/>
                <a:gd name="T11" fmla="*/ 49 h 84"/>
                <a:gd name="T12" fmla="*/ 47 w 70"/>
                <a:gd name="T13" fmla="*/ 49 h 84"/>
                <a:gd name="T14" fmla="*/ 20 w 70"/>
                <a:gd name="T15" fmla="*/ 58 h 84"/>
                <a:gd name="T16" fmla="*/ 11 w 70"/>
                <a:gd name="T17" fmla="*/ 84 h 84"/>
                <a:gd name="T18" fmla="*/ 0 w 70"/>
                <a:gd name="T19" fmla="*/ 84 h 84"/>
                <a:gd name="T20" fmla="*/ 28 w 70"/>
                <a:gd name="T21" fmla="*/ 0 h 84"/>
                <a:gd name="T22" fmla="*/ 41 w 70"/>
                <a:gd name="T23" fmla="*/ 0 h 84"/>
                <a:gd name="T24" fmla="*/ 70 w 70"/>
                <a:gd name="T25" fmla="*/ 84 h 84"/>
                <a:gd name="T26" fmla="*/ 58 w 70"/>
                <a:gd name="T27" fmla="*/ 84 h 84"/>
                <a:gd name="T28" fmla="*/ 50 w 70"/>
                <a:gd name="T29" fmla="*/ 58 h 84"/>
                <a:gd name="T30" fmla="*/ 20 w 70"/>
                <a:gd name="T31" fmla="*/ 5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84">
                  <a:moveTo>
                    <a:pt x="47" y="49"/>
                  </a:moveTo>
                  <a:lnTo>
                    <a:pt x="39" y="25"/>
                  </a:lnTo>
                  <a:cubicBezTo>
                    <a:pt x="37" y="20"/>
                    <a:pt x="36" y="15"/>
                    <a:pt x="35" y="10"/>
                  </a:cubicBezTo>
                  <a:lnTo>
                    <a:pt x="35" y="10"/>
                  </a:lnTo>
                  <a:cubicBezTo>
                    <a:pt x="34" y="15"/>
                    <a:pt x="32" y="20"/>
                    <a:pt x="30" y="25"/>
                  </a:cubicBezTo>
                  <a:lnTo>
                    <a:pt x="22" y="49"/>
                  </a:lnTo>
                  <a:lnTo>
                    <a:pt x="47" y="49"/>
                  </a:lnTo>
                  <a:close/>
                  <a:moveTo>
                    <a:pt x="20" y="58"/>
                  </a:moveTo>
                  <a:lnTo>
                    <a:pt x="11" y="84"/>
                  </a:lnTo>
                  <a:lnTo>
                    <a:pt x="0" y="84"/>
                  </a:lnTo>
                  <a:lnTo>
                    <a:pt x="28" y="0"/>
                  </a:lnTo>
                  <a:lnTo>
                    <a:pt x="41" y="0"/>
                  </a:lnTo>
                  <a:lnTo>
                    <a:pt x="70" y="84"/>
                  </a:lnTo>
                  <a:lnTo>
                    <a:pt x="58" y="84"/>
                  </a:lnTo>
                  <a:lnTo>
                    <a:pt x="50" y="58"/>
                  </a:lnTo>
                  <a:lnTo>
                    <a:pt x="20" y="5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6" name="Freeform 97"/>
            <p:cNvSpPr>
              <a:spLocks/>
            </p:cNvSpPr>
            <p:nvPr/>
          </p:nvSpPr>
          <p:spPr bwMode="auto">
            <a:xfrm>
              <a:off x="3281" y="2278"/>
              <a:ext cx="38" cy="32"/>
            </a:xfrm>
            <a:custGeom>
              <a:avLst/>
              <a:gdLst>
                <a:gd name="T0" fmla="*/ 21 w 102"/>
                <a:gd name="T1" fmla="*/ 84 h 84"/>
                <a:gd name="T2" fmla="*/ 0 w 102"/>
                <a:gd name="T3" fmla="*/ 0 h 84"/>
                <a:gd name="T4" fmla="*/ 12 w 102"/>
                <a:gd name="T5" fmla="*/ 0 h 84"/>
                <a:gd name="T6" fmla="*/ 21 w 102"/>
                <a:gd name="T7" fmla="*/ 43 h 84"/>
                <a:gd name="T8" fmla="*/ 28 w 102"/>
                <a:gd name="T9" fmla="*/ 72 h 84"/>
                <a:gd name="T10" fmla="*/ 28 w 102"/>
                <a:gd name="T11" fmla="*/ 72 h 84"/>
                <a:gd name="T12" fmla="*/ 35 w 102"/>
                <a:gd name="T13" fmla="*/ 43 h 84"/>
                <a:gd name="T14" fmla="*/ 46 w 102"/>
                <a:gd name="T15" fmla="*/ 0 h 84"/>
                <a:gd name="T16" fmla="*/ 57 w 102"/>
                <a:gd name="T17" fmla="*/ 0 h 84"/>
                <a:gd name="T18" fmla="*/ 67 w 102"/>
                <a:gd name="T19" fmla="*/ 43 h 84"/>
                <a:gd name="T20" fmla="*/ 73 w 102"/>
                <a:gd name="T21" fmla="*/ 71 h 84"/>
                <a:gd name="T22" fmla="*/ 73 w 102"/>
                <a:gd name="T23" fmla="*/ 71 h 84"/>
                <a:gd name="T24" fmla="*/ 81 w 102"/>
                <a:gd name="T25" fmla="*/ 43 h 84"/>
                <a:gd name="T26" fmla="*/ 91 w 102"/>
                <a:gd name="T27" fmla="*/ 0 h 84"/>
                <a:gd name="T28" fmla="*/ 102 w 102"/>
                <a:gd name="T29" fmla="*/ 0 h 84"/>
                <a:gd name="T30" fmla="*/ 79 w 102"/>
                <a:gd name="T31" fmla="*/ 84 h 84"/>
                <a:gd name="T32" fmla="*/ 67 w 102"/>
                <a:gd name="T33" fmla="*/ 84 h 84"/>
                <a:gd name="T34" fmla="*/ 57 w 102"/>
                <a:gd name="T35" fmla="*/ 40 h 84"/>
                <a:gd name="T36" fmla="*/ 51 w 102"/>
                <a:gd name="T37" fmla="*/ 13 h 84"/>
                <a:gd name="T38" fmla="*/ 51 w 102"/>
                <a:gd name="T39" fmla="*/ 13 h 84"/>
                <a:gd name="T40" fmla="*/ 45 w 102"/>
                <a:gd name="T41" fmla="*/ 40 h 84"/>
                <a:gd name="T42" fmla="*/ 33 w 102"/>
                <a:gd name="T43" fmla="*/ 84 h 84"/>
                <a:gd name="T44" fmla="*/ 21 w 102"/>
                <a:gd name="T45"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2" h="84">
                  <a:moveTo>
                    <a:pt x="21" y="84"/>
                  </a:moveTo>
                  <a:lnTo>
                    <a:pt x="0" y="0"/>
                  </a:lnTo>
                  <a:lnTo>
                    <a:pt x="12" y="0"/>
                  </a:lnTo>
                  <a:lnTo>
                    <a:pt x="21" y="43"/>
                  </a:lnTo>
                  <a:cubicBezTo>
                    <a:pt x="24" y="53"/>
                    <a:pt x="26" y="63"/>
                    <a:pt x="28" y="72"/>
                  </a:cubicBezTo>
                  <a:lnTo>
                    <a:pt x="28" y="72"/>
                  </a:lnTo>
                  <a:cubicBezTo>
                    <a:pt x="29" y="63"/>
                    <a:pt x="32" y="53"/>
                    <a:pt x="35" y="43"/>
                  </a:cubicBezTo>
                  <a:lnTo>
                    <a:pt x="46" y="0"/>
                  </a:lnTo>
                  <a:lnTo>
                    <a:pt x="57" y="0"/>
                  </a:lnTo>
                  <a:lnTo>
                    <a:pt x="67" y="43"/>
                  </a:lnTo>
                  <a:cubicBezTo>
                    <a:pt x="70" y="53"/>
                    <a:pt x="72" y="63"/>
                    <a:pt x="73" y="71"/>
                  </a:cubicBezTo>
                  <a:lnTo>
                    <a:pt x="73" y="71"/>
                  </a:lnTo>
                  <a:cubicBezTo>
                    <a:pt x="76" y="62"/>
                    <a:pt x="78" y="53"/>
                    <a:pt x="81" y="43"/>
                  </a:cubicBezTo>
                  <a:lnTo>
                    <a:pt x="91" y="0"/>
                  </a:lnTo>
                  <a:lnTo>
                    <a:pt x="102" y="0"/>
                  </a:lnTo>
                  <a:lnTo>
                    <a:pt x="79" y="84"/>
                  </a:lnTo>
                  <a:lnTo>
                    <a:pt x="67" y="84"/>
                  </a:lnTo>
                  <a:lnTo>
                    <a:pt x="57" y="40"/>
                  </a:lnTo>
                  <a:cubicBezTo>
                    <a:pt x="54" y="30"/>
                    <a:pt x="52" y="21"/>
                    <a:pt x="51" y="13"/>
                  </a:cubicBezTo>
                  <a:lnTo>
                    <a:pt x="51" y="13"/>
                  </a:lnTo>
                  <a:cubicBezTo>
                    <a:pt x="50" y="21"/>
                    <a:pt x="48" y="30"/>
                    <a:pt x="45" y="40"/>
                  </a:cubicBezTo>
                  <a:lnTo>
                    <a:pt x="33" y="84"/>
                  </a:lnTo>
                  <a:lnTo>
                    <a:pt x="21" y="8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7" name="Rectangle 98"/>
            <p:cNvSpPr>
              <a:spLocks noChangeArrowheads="1"/>
            </p:cNvSpPr>
            <p:nvPr/>
          </p:nvSpPr>
          <p:spPr bwMode="auto">
            <a:xfrm>
              <a:off x="3324" y="2278"/>
              <a:ext cx="4" cy="32"/>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8" name="Freeform 99"/>
            <p:cNvSpPr>
              <a:spLocks/>
            </p:cNvSpPr>
            <p:nvPr/>
          </p:nvSpPr>
          <p:spPr bwMode="auto">
            <a:xfrm>
              <a:off x="3169" y="1566"/>
              <a:ext cx="36" cy="49"/>
            </a:xfrm>
            <a:custGeom>
              <a:avLst/>
              <a:gdLst>
                <a:gd name="T0" fmla="*/ 40 w 96"/>
                <a:gd name="T1" fmla="*/ 14 h 128"/>
                <a:gd name="T2" fmla="*/ 0 w 96"/>
                <a:gd name="T3" fmla="*/ 14 h 128"/>
                <a:gd name="T4" fmla="*/ 0 w 96"/>
                <a:gd name="T5" fmla="*/ 0 h 128"/>
                <a:gd name="T6" fmla="*/ 96 w 96"/>
                <a:gd name="T7" fmla="*/ 0 h 128"/>
                <a:gd name="T8" fmla="*/ 96 w 96"/>
                <a:gd name="T9" fmla="*/ 14 h 128"/>
                <a:gd name="T10" fmla="*/ 56 w 96"/>
                <a:gd name="T11" fmla="*/ 14 h 128"/>
                <a:gd name="T12" fmla="*/ 56 w 96"/>
                <a:gd name="T13" fmla="*/ 128 h 128"/>
                <a:gd name="T14" fmla="*/ 40 w 96"/>
                <a:gd name="T15" fmla="*/ 128 h 128"/>
                <a:gd name="T16" fmla="*/ 40 w 96"/>
                <a:gd name="T17" fmla="*/ 1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128">
                  <a:moveTo>
                    <a:pt x="40" y="14"/>
                  </a:moveTo>
                  <a:lnTo>
                    <a:pt x="0" y="14"/>
                  </a:lnTo>
                  <a:lnTo>
                    <a:pt x="0" y="0"/>
                  </a:lnTo>
                  <a:lnTo>
                    <a:pt x="96" y="0"/>
                  </a:lnTo>
                  <a:lnTo>
                    <a:pt x="96" y="14"/>
                  </a:lnTo>
                  <a:lnTo>
                    <a:pt x="56" y="14"/>
                  </a:lnTo>
                  <a:lnTo>
                    <a:pt x="56" y="128"/>
                  </a:lnTo>
                  <a:lnTo>
                    <a:pt x="40" y="128"/>
                  </a:lnTo>
                  <a:lnTo>
                    <a:pt x="40" y="14"/>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29" name="Freeform 100"/>
            <p:cNvSpPr>
              <a:spLocks noEditPoints="1"/>
            </p:cNvSpPr>
            <p:nvPr/>
          </p:nvSpPr>
          <p:spPr bwMode="auto">
            <a:xfrm>
              <a:off x="3201" y="1566"/>
              <a:ext cx="41" cy="49"/>
            </a:xfrm>
            <a:custGeom>
              <a:avLst/>
              <a:gdLst>
                <a:gd name="T0" fmla="*/ 72 w 107"/>
                <a:gd name="T1" fmla="*/ 75 h 128"/>
                <a:gd name="T2" fmla="*/ 60 w 107"/>
                <a:gd name="T3" fmla="*/ 38 h 128"/>
                <a:gd name="T4" fmla="*/ 54 w 107"/>
                <a:gd name="T5" fmla="*/ 14 h 128"/>
                <a:gd name="T6" fmla="*/ 53 w 107"/>
                <a:gd name="T7" fmla="*/ 14 h 128"/>
                <a:gd name="T8" fmla="*/ 46 w 107"/>
                <a:gd name="T9" fmla="*/ 38 h 128"/>
                <a:gd name="T10" fmla="*/ 34 w 107"/>
                <a:gd name="T11" fmla="*/ 75 h 128"/>
                <a:gd name="T12" fmla="*/ 72 w 107"/>
                <a:gd name="T13" fmla="*/ 75 h 128"/>
                <a:gd name="T14" fmla="*/ 30 w 107"/>
                <a:gd name="T15" fmla="*/ 88 h 128"/>
                <a:gd name="T16" fmla="*/ 17 w 107"/>
                <a:gd name="T17" fmla="*/ 128 h 128"/>
                <a:gd name="T18" fmla="*/ 0 w 107"/>
                <a:gd name="T19" fmla="*/ 128 h 128"/>
                <a:gd name="T20" fmla="*/ 43 w 107"/>
                <a:gd name="T21" fmla="*/ 0 h 128"/>
                <a:gd name="T22" fmla="*/ 64 w 107"/>
                <a:gd name="T23" fmla="*/ 0 h 128"/>
                <a:gd name="T24" fmla="*/ 107 w 107"/>
                <a:gd name="T25" fmla="*/ 128 h 128"/>
                <a:gd name="T26" fmla="*/ 90 w 107"/>
                <a:gd name="T27" fmla="*/ 128 h 128"/>
                <a:gd name="T28" fmla="*/ 76 w 107"/>
                <a:gd name="T29" fmla="*/ 88 h 128"/>
                <a:gd name="T30" fmla="*/ 30 w 107"/>
                <a:gd name="T31" fmla="*/ 8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128">
                  <a:moveTo>
                    <a:pt x="72" y="75"/>
                  </a:moveTo>
                  <a:lnTo>
                    <a:pt x="60" y="38"/>
                  </a:lnTo>
                  <a:cubicBezTo>
                    <a:pt x="57" y="29"/>
                    <a:pt x="55" y="22"/>
                    <a:pt x="54" y="14"/>
                  </a:cubicBezTo>
                  <a:lnTo>
                    <a:pt x="53" y="14"/>
                  </a:lnTo>
                  <a:cubicBezTo>
                    <a:pt x="51" y="22"/>
                    <a:pt x="49" y="30"/>
                    <a:pt x="46" y="38"/>
                  </a:cubicBezTo>
                  <a:lnTo>
                    <a:pt x="34" y="75"/>
                  </a:lnTo>
                  <a:lnTo>
                    <a:pt x="72" y="75"/>
                  </a:lnTo>
                  <a:close/>
                  <a:moveTo>
                    <a:pt x="30" y="88"/>
                  </a:moveTo>
                  <a:lnTo>
                    <a:pt x="17" y="128"/>
                  </a:lnTo>
                  <a:lnTo>
                    <a:pt x="0" y="128"/>
                  </a:lnTo>
                  <a:lnTo>
                    <a:pt x="43" y="0"/>
                  </a:lnTo>
                  <a:lnTo>
                    <a:pt x="64" y="0"/>
                  </a:lnTo>
                  <a:lnTo>
                    <a:pt x="107" y="128"/>
                  </a:lnTo>
                  <a:lnTo>
                    <a:pt x="90" y="128"/>
                  </a:lnTo>
                  <a:lnTo>
                    <a:pt x="76" y="88"/>
                  </a:lnTo>
                  <a:lnTo>
                    <a:pt x="30" y="8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0" name="Freeform 101"/>
            <p:cNvSpPr>
              <a:spLocks/>
            </p:cNvSpPr>
            <p:nvPr/>
          </p:nvSpPr>
          <p:spPr bwMode="auto">
            <a:xfrm>
              <a:off x="3249" y="1566"/>
              <a:ext cx="36" cy="49"/>
            </a:xfrm>
            <a:custGeom>
              <a:avLst/>
              <a:gdLst>
                <a:gd name="T0" fmla="*/ 0 w 97"/>
                <a:gd name="T1" fmla="*/ 128 h 128"/>
                <a:gd name="T2" fmla="*/ 0 w 97"/>
                <a:gd name="T3" fmla="*/ 0 h 128"/>
                <a:gd name="T4" fmla="*/ 18 w 97"/>
                <a:gd name="T5" fmla="*/ 0 h 128"/>
                <a:gd name="T6" fmla="*/ 60 w 97"/>
                <a:gd name="T7" fmla="*/ 65 h 128"/>
                <a:gd name="T8" fmla="*/ 83 w 97"/>
                <a:gd name="T9" fmla="*/ 106 h 128"/>
                <a:gd name="T10" fmla="*/ 83 w 97"/>
                <a:gd name="T11" fmla="*/ 106 h 128"/>
                <a:gd name="T12" fmla="*/ 81 w 97"/>
                <a:gd name="T13" fmla="*/ 53 h 128"/>
                <a:gd name="T14" fmla="*/ 81 w 97"/>
                <a:gd name="T15" fmla="*/ 0 h 128"/>
                <a:gd name="T16" fmla="*/ 97 w 97"/>
                <a:gd name="T17" fmla="*/ 0 h 128"/>
                <a:gd name="T18" fmla="*/ 97 w 97"/>
                <a:gd name="T19" fmla="*/ 128 h 128"/>
                <a:gd name="T20" fmla="*/ 80 w 97"/>
                <a:gd name="T21" fmla="*/ 128 h 128"/>
                <a:gd name="T22" fmla="*/ 39 w 97"/>
                <a:gd name="T23" fmla="*/ 63 h 128"/>
                <a:gd name="T24" fmla="*/ 15 w 97"/>
                <a:gd name="T25" fmla="*/ 20 h 128"/>
                <a:gd name="T26" fmla="*/ 15 w 97"/>
                <a:gd name="T27" fmla="*/ 20 h 128"/>
                <a:gd name="T28" fmla="*/ 16 w 97"/>
                <a:gd name="T29" fmla="*/ 73 h 128"/>
                <a:gd name="T30" fmla="*/ 16 w 97"/>
                <a:gd name="T31" fmla="*/ 128 h 128"/>
                <a:gd name="T32" fmla="*/ 0 w 97"/>
                <a:gd name="T33" fmla="*/ 1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28">
                  <a:moveTo>
                    <a:pt x="0" y="128"/>
                  </a:moveTo>
                  <a:lnTo>
                    <a:pt x="0" y="0"/>
                  </a:lnTo>
                  <a:lnTo>
                    <a:pt x="18" y="0"/>
                  </a:lnTo>
                  <a:lnTo>
                    <a:pt x="60" y="65"/>
                  </a:lnTo>
                  <a:cubicBezTo>
                    <a:pt x="69" y="80"/>
                    <a:pt x="76" y="93"/>
                    <a:pt x="83" y="106"/>
                  </a:cubicBezTo>
                  <a:lnTo>
                    <a:pt x="83" y="106"/>
                  </a:lnTo>
                  <a:cubicBezTo>
                    <a:pt x="82" y="89"/>
                    <a:pt x="81" y="73"/>
                    <a:pt x="81" y="53"/>
                  </a:cubicBezTo>
                  <a:lnTo>
                    <a:pt x="81" y="0"/>
                  </a:lnTo>
                  <a:lnTo>
                    <a:pt x="97" y="0"/>
                  </a:lnTo>
                  <a:lnTo>
                    <a:pt x="97" y="128"/>
                  </a:lnTo>
                  <a:lnTo>
                    <a:pt x="80" y="128"/>
                  </a:lnTo>
                  <a:lnTo>
                    <a:pt x="39" y="63"/>
                  </a:lnTo>
                  <a:cubicBezTo>
                    <a:pt x="30" y="49"/>
                    <a:pt x="22" y="34"/>
                    <a:pt x="15" y="20"/>
                  </a:cubicBezTo>
                  <a:lnTo>
                    <a:pt x="15" y="20"/>
                  </a:lnTo>
                  <a:cubicBezTo>
                    <a:pt x="16" y="36"/>
                    <a:pt x="16" y="52"/>
                    <a:pt x="16" y="73"/>
                  </a:cubicBezTo>
                  <a:lnTo>
                    <a:pt x="16" y="128"/>
                  </a:lnTo>
                  <a:lnTo>
                    <a:pt x="0" y="12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1" name="Freeform 102"/>
            <p:cNvSpPr>
              <a:spLocks/>
            </p:cNvSpPr>
            <p:nvPr/>
          </p:nvSpPr>
          <p:spPr bwMode="auto">
            <a:xfrm>
              <a:off x="3293" y="1566"/>
              <a:ext cx="35" cy="49"/>
            </a:xfrm>
            <a:custGeom>
              <a:avLst/>
              <a:gdLst>
                <a:gd name="T0" fmla="*/ 0 w 94"/>
                <a:gd name="T1" fmla="*/ 118 h 128"/>
                <a:gd name="T2" fmla="*/ 71 w 94"/>
                <a:gd name="T3" fmla="*/ 14 h 128"/>
                <a:gd name="T4" fmla="*/ 71 w 94"/>
                <a:gd name="T5" fmla="*/ 14 h 128"/>
                <a:gd name="T6" fmla="*/ 6 w 94"/>
                <a:gd name="T7" fmla="*/ 14 h 128"/>
                <a:gd name="T8" fmla="*/ 6 w 94"/>
                <a:gd name="T9" fmla="*/ 0 h 128"/>
                <a:gd name="T10" fmla="*/ 93 w 94"/>
                <a:gd name="T11" fmla="*/ 0 h 128"/>
                <a:gd name="T12" fmla="*/ 93 w 94"/>
                <a:gd name="T13" fmla="*/ 10 h 128"/>
                <a:gd name="T14" fmla="*/ 22 w 94"/>
                <a:gd name="T15" fmla="*/ 114 h 128"/>
                <a:gd name="T16" fmla="*/ 22 w 94"/>
                <a:gd name="T17" fmla="*/ 114 h 128"/>
                <a:gd name="T18" fmla="*/ 94 w 94"/>
                <a:gd name="T19" fmla="*/ 114 h 128"/>
                <a:gd name="T20" fmla="*/ 94 w 94"/>
                <a:gd name="T21" fmla="*/ 128 h 128"/>
                <a:gd name="T22" fmla="*/ 0 w 94"/>
                <a:gd name="T23" fmla="*/ 128 h 128"/>
                <a:gd name="T24" fmla="*/ 0 w 94"/>
                <a:gd name="T25" fmla="*/ 11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 h="128">
                  <a:moveTo>
                    <a:pt x="0" y="118"/>
                  </a:moveTo>
                  <a:lnTo>
                    <a:pt x="71" y="14"/>
                  </a:lnTo>
                  <a:lnTo>
                    <a:pt x="71" y="14"/>
                  </a:lnTo>
                  <a:lnTo>
                    <a:pt x="6" y="14"/>
                  </a:lnTo>
                  <a:lnTo>
                    <a:pt x="6" y="0"/>
                  </a:lnTo>
                  <a:lnTo>
                    <a:pt x="93" y="0"/>
                  </a:lnTo>
                  <a:lnTo>
                    <a:pt x="93" y="10"/>
                  </a:lnTo>
                  <a:lnTo>
                    <a:pt x="22" y="114"/>
                  </a:lnTo>
                  <a:lnTo>
                    <a:pt x="22" y="114"/>
                  </a:lnTo>
                  <a:lnTo>
                    <a:pt x="94" y="114"/>
                  </a:lnTo>
                  <a:lnTo>
                    <a:pt x="94" y="128"/>
                  </a:lnTo>
                  <a:lnTo>
                    <a:pt x="0" y="128"/>
                  </a:lnTo>
                  <a:lnTo>
                    <a:pt x="0" y="11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2" name="Freeform 103"/>
            <p:cNvSpPr>
              <a:spLocks noEditPoints="1"/>
            </p:cNvSpPr>
            <p:nvPr/>
          </p:nvSpPr>
          <p:spPr bwMode="auto">
            <a:xfrm>
              <a:off x="3332" y="1566"/>
              <a:ext cx="41" cy="49"/>
            </a:xfrm>
            <a:custGeom>
              <a:avLst/>
              <a:gdLst>
                <a:gd name="T0" fmla="*/ 73 w 108"/>
                <a:gd name="T1" fmla="*/ 75 h 128"/>
                <a:gd name="T2" fmla="*/ 61 w 108"/>
                <a:gd name="T3" fmla="*/ 38 h 128"/>
                <a:gd name="T4" fmla="*/ 54 w 108"/>
                <a:gd name="T5" fmla="*/ 14 h 128"/>
                <a:gd name="T6" fmla="*/ 54 w 108"/>
                <a:gd name="T7" fmla="*/ 14 h 128"/>
                <a:gd name="T8" fmla="*/ 47 w 108"/>
                <a:gd name="T9" fmla="*/ 38 h 128"/>
                <a:gd name="T10" fmla="*/ 35 w 108"/>
                <a:gd name="T11" fmla="*/ 75 h 128"/>
                <a:gd name="T12" fmla="*/ 73 w 108"/>
                <a:gd name="T13" fmla="*/ 75 h 128"/>
                <a:gd name="T14" fmla="*/ 31 w 108"/>
                <a:gd name="T15" fmla="*/ 88 h 128"/>
                <a:gd name="T16" fmla="*/ 18 w 108"/>
                <a:gd name="T17" fmla="*/ 128 h 128"/>
                <a:gd name="T18" fmla="*/ 0 w 108"/>
                <a:gd name="T19" fmla="*/ 128 h 128"/>
                <a:gd name="T20" fmla="*/ 44 w 108"/>
                <a:gd name="T21" fmla="*/ 0 h 128"/>
                <a:gd name="T22" fmla="*/ 64 w 108"/>
                <a:gd name="T23" fmla="*/ 0 h 128"/>
                <a:gd name="T24" fmla="*/ 108 w 108"/>
                <a:gd name="T25" fmla="*/ 128 h 128"/>
                <a:gd name="T26" fmla="*/ 91 w 108"/>
                <a:gd name="T27" fmla="*/ 128 h 128"/>
                <a:gd name="T28" fmla="*/ 77 w 108"/>
                <a:gd name="T29" fmla="*/ 88 h 128"/>
                <a:gd name="T30" fmla="*/ 31 w 108"/>
                <a:gd name="T31" fmla="*/ 8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8" h="128">
                  <a:moveTo>
                    <a:pt x="73" y="75"/>
                  </a:moveTo>
                  <a:lnTo>
                    <a:pt x="61" y="38"/>
                  </a:lnTo>
                  <a:cubicBezTo>
                    <a:pt x="58" y="29"/>
                    <a:pt x="56" y="22"/>
                    <a:pt x="54" y="14"/>
                  </a:cubicBezTo>
                  <a:lnTo>
                    <a:pt x="54" y="14"/>
                  </a:lnTo>
                  <a:cubicBezTo>
                    <a:pt x="52" y="22"/>
                    <a:pt x="50" y="30"/>
                    <a:pt x="47" y="38"/>
                  </a:cubicBezTo>
                  <a:lnTo>
                    <a:pt x="35" y="75"/>
                  </a:lnTo>
                  <a:lnTo>
                    <a:pt x="73" y="75"/>
                  </a:lnTo>
                  <a:close/>
                  <a:moveTo>
                    <a:pt x="31" y="88"/>
                  </a:moveTo>
                  <a:lnTo>
                    <a:pt x="18" y="128"/>
                  </a:lnTo>
                  <a:lnTo>
                    <a:pt x="0" y="128"/>
                  </a:lnTo>
                  <a:lnTo>
                    <a:pt x="44" y="0"/>
                  </a:lnTo>
                  <a:lnTo>
                    <a:pt x="64" y="0"/>
                  </a:lnTo>
                  <a:lnTo>
                    <a:pt x="108" y="128"/>
                  </a:lnTo>
                  <a:lnTo>
                    <a:pt x="91" y="128"/>
                  </a:lnTo>
                  <a:lnTo>
                    <a:pt x="77" y="88"/>
                  </a:lnTo>
                  <a:lnTo>
                    <a:pt x="31" y="8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3" name="Freeform 104"/>
            <p:cNvSpPr>
              <a:spLocks/>
            </p:cNvSpPr>
            <p:nvPr/>
          </p:nvSpPr>
          <p:spPr bwMode="auto">
            <a:xfrm>
              <a:off x="3380" y="1566"/>
              <a:ext cx="37" cy="49"/>
            </a:xfrm>
            <a:custGeom>
              <a:avLst/>
              <a:gdLst>
                <a:gd name="T0" fmla="*/ 0 w 97"/>
                <a:gd name="T1" fmla="*/ 128 h 128"/>
                <a:gd name="T2" fmla="*/ 0 w 97"/>
                <a:gd name="T3" fmla="*/ 0 h 128"/>
                <a:gd name="T4" fmla="*/ 18 w 97"/>
                <a:gd name="T5" fmla="*/ 0 h 128"/>
                <a:gd name="T6" fmla="*/ 60 w 97"/>
                <a:gd name="T7" fmla="*/ 65 h 128"/>
                <a:gd name="T8" fmla="*/ 83 w 97"/>
                <a:gd name="T9" fmla="*/ 106 h 128"/>
                <a:gd name="T10" fmla="*/ 83 w 97"/>
                <a:gd name="T11" fmla="*/ 106 h 128"/>
                <a:gd name="T12" fmla="*/ 81 w 97"/>
                <a:gd name="T13" fmla="*/ 53 h 128"/>
                <a:gd name="T14" fmla="*/ 81 w 97"/>
                <a:gd name="T15" fmla="*/ 0 h 128"/>
                <a:gd name="T16" fmla="*/ 97 w 97"/>
                <a:gd name="T17" fmla="*/ 0 h 128"/>
                <a:gd name="T18" fmla="*/ 97 w 97"/>
                <a:gd name="T19" fmla="*/ 128 h 128"/>
                <a:gd name="T20" fmla="*/ 80 w 97"/>
                <a:gd name="T21" fmla="*/ 128 h 128"/>
                <a:gd name="T22" fmla="*/ 39 w 97"/>
                <a:gd name="T23" fmla="*/ 63 h 128"/>
                <a:gd name="T24" fmla="*/ 15 w 97"/>
                <a:gd name="T25" fmla="*/ 20 h 128"/>
                <a:gd name="T26" fmla="*/ 15 w 97"/>
                <a:gd name="T27" fmla="*/ 20 h 128"/>
                <a:gd name="T28" fmla="*/ 16 w 97"/>
                <a:gd name="T29" fmla="*/ 73 h 128"/>
                <a:gd name="T30" fmla="*/ 16 w 97"/>
                <a:gd name="T31" fmla="*/ 128 h 128"/>
                <a:gd name="T32" fmla="*/ 0 w 97"/>
                <a:gd name="T33" fmla="*/ 1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28">
                  <a:moveTo>
                    <a:pt x="0" y="128"/>
                  </a:moveTo>
                  <a:lnTo>
                    <a:pt x="0" y="0"/>
                  </a:lnTo>
                  <a:lnTo>
                    <a:pt x="18" y="0"/>
                  </a:lnTo>
                  <a:lnTo>
                    <a:pt x="60" y="65"/>
                  </a:lnTo>
                  <a:cubicBezTo>
                    <a:pt x="69" y="80"/>
                    <a:pt x="77" y="93"/>
                    <a:pt x="83" y="106"/>
                  </a:cubicBezTo>
                  <a:lnTo>
                    <a:pt x="83" y="106"/>
                  </a:lnTo>
                  <a:cubicBezTo>
                    <a:pt x="81" y="89"/>
                    <a:pt x="81" y="73"/>
                    <a:pt x="81" y="53"/>
                  </a:cubicBezTo>
                  <a:lnTo>
                    <a:pt x="81" y="0"/>
                  </a:lnTo>
                  <a:lnTo>
                    <a:pt x="97" y="0"/>
                  </a:lnTo>
                  <a:lnTo>
                    <a:pt x="97" y="128"/>
                  </a:lnTo>
                  <a:lnTo>
                    <a:pt x="80" y="128"/>
                  </a:lnTo>
                  <a:lnTo>
                    <a:pt x="39" y="63"/>
                  </a:lnTo>
                  <a:cubicBezTo>
                    <a:pt x="30" y="49"/>
                    <a:pt x="22" y="34"/>
                    <a:pt x="15" y="20"/>
                  </a:cubicBezTo>
                  <a:lnTo>
                    <a:pt x="15" y="20"/>
                  </a:lnTo>
                  <a:cubicBezTo>
                    <a:pt x="16" y="36"/>
                    <a:pt x="16" y="52"/>
                    <a:pt x="16" y="73"/>
                  </a:cubicBezTo>
                  <a:lnTo>
                    <a:pt x="16" y="128"/>
                  </a:lnTo>
                  <a:lnTo>
                    <a:pt x="0" y="12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4" name="Rectangle 105"/>
            <p:cNvSpPr>
              <a:spLocks noChangeArrowheads="1"/>
            </p:cNvSpPr>
            <p:nvPr/>
          </p:nvSpPr>
          <p:spPr bwMode="auto">
            <a:xfrm>
              <a:off x="3428" y="1566"/>
              <a:ext cx="6" cy="49"/>
            </a:xfrm>
            <a:prstGeom prst="rect">
              <a:avLst/>
            </a:prstGeom>
            <a:solidFill>
              <a:srgbClr val="FEFEF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5" name="Freeform 106"/>
            <p:cNvSpPr>
              <a:spLocks noEditPoints="1"/>
            </p:cNvSpPr>
            <p:nvPr/>
          </p:nvSpPr>
          <p:spPr bwMode="auto">
            <a:xfrm>
              <a:off x="3442" y="1566"/>
              <a:ext cx="40" cy="49"/>
            </a:xfrm>
            <a:custGeom>
              <a:avLst/>
              <a:gdLst>
                <a:gd name="T0" fmla="*/ 73 w 107"/>
                <a:gd name="T1" fmla="*/ 75 h 128"/>
                <a:gd name="T2" fmla="*/ 60 w 107"/>
                <a:gd name="T3" fmla="*/ 38 h 128"/>
                <a:gd name="T4" fmla="*/ 53 w 107"/>
                <a:gd name="T5" fmla="*/ 14 h 128"/>
                <a:gd name="T6" fmla="*/ 53 w 107"/>
                <a:gd name="T7" fmla="*/ 14 h 128"/>
                <a:gd name="T8" fmla="*/ 46 w 107"/>
                <a:gd name="T9" fmla="*/ 38 h 128"/>
                <a:gd name="T10" fmla="*/ 34 w 107"/>
                <a:gd name="T11" fmla="*/ 75 h 128"/>
                <a:gd name="T12" fmla="*/ 73 w 107"/>
                <a:gd name="T13" fmla="*/ 75 h 128"/>
                <a:gd name="T14" fmla="*/ 30 w 107"/>
                <a:gd name="T15" fmla="*/ 88 h 128"/>
                <a:gd name="T16" fmla="*/ 17 w 107"/>
                <a:gd name="T17" fmla="*/ 128 h 128"/>
                <a:gd name="T18" fmla="*/ 0 w 107"/>
                <a:gd name="T19" fmla="*/ 128 h 128"/>
                <a:gd name="T20" fmla="*/ 43 w 107"/>
                <a:gd name="T21" fmla="*/ 0 h 128"/>
                <a:gd name="T22" fmla="*/ 63 w 107"/>
                <a:gd name="T23" fmla="*/ 0 h 128"/>
                <a:gd name="T24" fmla="*/ 107 w 107"/>
                <a:gd name="T25" fmla="*/ 128 h 128"/>
                <a:gd name="T26" fmla="*/ 90 w 107"/>
                <a:gd name="T27" fmla="*/ 128 h 128"/>
                <a:gd name="T28" fmla="*/ 75 w 107"/>
                <a:gd name="T29" fmla="*/ 88 h 128"/>
                <a:gd name="T30" fmla="*/ 30 w 107"/>
                <a:gd name="T31" fmla="*/ 8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128">
                  <a:moveTo>
                    <a:pt x="73" y="75"/>
                  </a:moveTo>
                  <a:lnTo>
                    <a:pt x="60" y="38"/>
                  </a:lnTo>
                  <a:cubicBezTo>
                    <a:pt x="57" y="29"/>
                    <a:pt x="55" y="22"/>
                    <a:pt x="53" y="14"/>
                  </a:cubicBezTo>
                  <a:lnTo>
                    <a:pt x="53" y="14"/>
                  </a:lnTo>
                  <a:cubicBezTo>
                    <a:pt x="51" y="22"/>
                    <a:pt x="49" y="30"/>
                    <a:pt x="46" y="38"/>
                  </a:cubicBezTo>
                  <a:lnTo>
                    <a:pt x="34" y="75"/>
                  </a:lnTo>
                  <a:lnTo>
                    <a:pt x="73" y="75"/>
                  </a:lnTo>
                  <a:close/>
                  <a:moveTo>
                    <a:pt x="30" y="88"/>
                  </a:moveTo>
                  <a:lnTo>
                    <a:pt x="17" y="128"/>
                  </a:lnTo>
                  <a:lnTo>
                    <a:pt x="0" y="128"/>
                  </a:lnTo>
                  <a:lnTo>
                    <a:pt x="43" y="0"/>
                  </a:lnTo>
                  <a:lnTo>
                    <a:pt x="63" y="0"/>
                  </a:lnTo>
                  <a:lnTo>
                    <a:pt x="107" y="128"/>
                  </a:lnTo>
                  <a:lnTo>
                    <a:pt x="90" y="128"/>
                  </a:lnTo>
                  <a:lnTo>
                    <a:pt x="75" y="88"/>
                  </a:lnTo>
                  <a:lnTo>
                    <a:pt x="30" y="88"/>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6" name="Freeform 107"/>
            <p:cNvSpPr>
              <a:spLocks/>
            </p:cNvSpPr>
            <p:nvPr/>
          </p:nvSpPr>
          <p:spPr bwMode="auto">
            <a:xfrm>
              <a:off x="3368" y="1096"/>
              <a:ext cx="45" cy="64"/>
            </a:xfrm>
            <a:custGeom>
              <a:avLst/>
              <a:gdLst>
                <a:gd name="T0" fmla="*/ 0 w 120"/>
                <a:gd name="T1" fmla="*/ 0 h 170"/>
                <a:gd name="T2" fmla="*/ 22 w 120"/>
                <a:gd name="T3" fmla="*/ 0 h 170"/>
                <a:gd name="T4" fmla="*/ 22 w 120"/>
                <a:gd name="T5" fmla="*/ 82 h 170"/>
                <a:gd name="T6" fmla="*/ 22 w 120"/>
                <a:gd name="T7" fmla="*/ 82 h 170"/>
                <a:gd name="T8" fmla="*/ 36 w 120"/>
                <a:gd name="T9" fmla="*/ 64 h 170"/>
                <a:gd name="T10" fmla="*/ 88 w 120"/>
                <a:gd name="T11" fmla="*/ 0 h 170"/>
                <a:gd name="T12" fmla="*/ 115 w 120"/>
                <a:gd name="T13" fmla="*/ 0 h 170"/>
                <a:gd name="T14" fmla="*/ 53 w 120"/>
                <a:gd name="T15" fmla="*/ 72 h 170"/>
                <a:gd name="T16" fmla="*/ 120 w 120"/>
                <a:gd name="T17" fmla="*/ 170 h 170"/>
                <a:gd name="T18" fmla="*/ 94 w 120"/>
                <a:gd name="T19" fmla="*/ 170 h 170"/>
                <a:gd name="T20" fmla="*/ 38 w 120"/>
                <a:gd name="T21" fmla="*/ 87 h 170"/>
                <a:gd name="T22" fmla="*/ 22 w 120"/>
                <a:gd name="T23" fmla="*/ 105 h 170"/>
                <a:gd name="T24" fmla="*/ 22 w 120"/>
                <a:gd name="T25" fmla="*/ 170 h 170"/>
                <a:gd name="T26" fmla="*/ 0 w 120"/>
                <a:gd name="T27" fmla="*/ 170 h 170"/>
                <a:gd name="T28" fmla="*/ 0 w 120"/>
                <a:gd name="T29"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70">
                  <a:moveTo>
                    <a:pt x="0" y="0"/>
                  </a:moveTo>
                  <a:lnTo>
                    <a:pt x="22" y="0"/>
                  </a:lnTo>
                  <a:lnTo>
                    <a:pt x="22" y="82"/>
                  </a:lnTo>
                  <a:lnTo>
                    <a:pt x="22" y="82"/>
                  </a:lnTo>
                  <a:cubicBezTo>
                    <a:pt x="27" y="75"/>
                    <a:pt x="31" y="69"/>
                    <a:pt x="36" y="64"/>
                  </a:cubicBezTo>
                  <a:lnTo>
                    <a:pt x="88" y="0"/>
                  </a:lnTo>
                  <a:lnTo>
                    <a:pt x="115" y="0"/>
                  </a:lnTo>
                  <a:lnTo>
                    <a:pt x="53" y="72"/>
                  </a:lnTo>
                  <a:lnTo>
                    <a:pt x="120" y="170"/>
                  </a:lnTo>
                  <a:lnTo>
                    <a:pt x="94" y="170"/>
                  </a:lnTo>
                  <a:lnTo>
                    <a:pt x="38" y="87"/>
                  </a:lnTo>
                  <a:lnTo>
                    <a:pt x="22" y="105"/>
                  </a:lnTo>
                  <a:lnTo>
                    <a:pt x="22" y="170"/>
                  </a:lnTo>
                  <a:lnTo>
                    <a:pt x="0" y="170"/>
                  </a:lnTo>
                  <a:lnTo>
                    <a:pt x="0"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7" name="Freeform 108"/>
            <p:cNvSpPr>
              <a:spLocks/>
            </p:cNvSpPr>
            <p:nvPr/>
          </p:nvSpPr>
          <p:spPr bwMode="auto">
            <a:xfrm>
              <a:off x="3419" y="1096"/>
              <a:ext cx="37" cy="64"/>
            </a:xfrm>
            <a:custGeom>
              <a:avLst/>
              <a:gdLst>
                <a:gd name="T0" fmla="*/ 88 w 96"/>
                <a:gd name="T1" fmla="*/ 90 h 170"/>
                <a:gd name="T2" fmla="*/ 22 w 96"/>
                <a:gd name="T3" fmla="*/ 90 h 170"/>
                <a:gd name="T4" fmla="*/ 22 w 96"/>
                <a:gd name="T5" fmla="*/ 152 h 170"/>
                <a:gd name="T6" fmla="*/ 96 w 96"/>
                <a:gd name="T7" fmla="*/ 152 h 170"/>
                <a:gd name="T8" fmla="*/ 96 w 96"/>
                <a:gd name="T9" fmla="*/ 170 h 170"/>
                <a:gd name="T10" fmla="*/ 0 w 96"/>
                <a:gd name="T11" fmla="*/ 170 h 170"/>
                <a:gd name="T12" fmla="*/ 0 w 96"/>
                <a:gd name="T13" fmla="*/ 0 h 170"/>
                <a:gd name="T14" fmla="*/ 92 w 96"/>
                <a:gd name="T15" fmla="*/ 0 h 170"/>
                <a:gd name="T16" fmla="*/ 92 w 96"/>
                <a:gd name="T17" fmla="*/ 18 h 170"/>
                <a:gd name="T18" fmla="*/ 22 w 96"/>
                <a:gd name="T19" fmla="*/ 18 h 170"/>
                <a:gd name="T20" fmla="*/ 22 w 96"/>
                <a:gd name="T21" fmla="*/ 72 h 170"/>
                <a:gd name="T22" fmla="*/ 88 w 96"/>
                <a:gd name="T23" fmla="*/ 72 h 170"/>
                <a:gd name="T24" fmla="*/ 88 w 96"/>
                <a:gd name="T25" fmla="*/ 9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70">
                  <a:moveTo>
                    <a:pt x="88" y="90"/>
                  </a:moveTo>
                  <a:lnTo>
                    <a:pt x="22" y="90"/>
                  </a:lnTo>
                  <a:lnTo>
                    <a:pt x="22" y="152"/>
                  </a:lnTo>
                  <a:lnTo>
                    <a:pt x="96" y="152"/>
                  </a:lnTo>
                  <a:lnTo>
                    <a:pt x="96" y="170"/>
                  </a:lnTo>
                  <a:lnTo>
                    <a:pt x="0" y="170"/>
                  </a:lnTo>
                  <a:lnTo>
                    <a:pt x="0" y="0"/>
                  </a:lnTo>
                  <a:lnTo>
                    <a:pt x="92" y="0"/>
                  </a:lnTo>
                  <a:lnTo>
                    <a:pt x="92" y="18"/>
                  </a:lnTo>
                  <a:lnTo>
                    <a:pt x="22" y="18"/>
                  </a:lnTo>
                  <a:lnTo>
                    <a:pt x="22" y="72"/>
                  </a:lnTo>
                  <a:lnTo>
                    <a:pt x="88" y="72"/>
                  </a:lnTo>
                  <a:lnTo>
                    <a:pt x="88" y="9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8" name="Freeform 109"/>
            <p:cNvSpPr>
              <a:spLocks/>
            </p:cNvSpPr>
            <p:nvPr/>
          </p:nvSpPr>
          <p:spPr bwMode="auto">
            <a:xfrm>
              <a:off x="3466" y="1096"/>
              <a:ext cx="49" cy="64"/>
            </a:xfrm>
            <a:custGeom>
              <a:avLst/>
              <a:gdLst>
                <a:gd name="T0" fmla="*/ 0 w 128"/>
                <a:gd name="T1" fmla="*/ 170 h 170"/>
                <a:gd name="T2" fmla="*/ 0 w 128"/>
                <a:gd name="T3" fmla="*/ 0 h 170"/>
                <a:gd name="T4" fmla="*/ 25 w 128"/>
                <a:gd name="T5" fmla="*/ 0 h 170"/>
                <a:gd name="T6" fmla="*/ 79 w 128"/>
                <a:gd name="T7" fmla="*/ 86 h 170"/>
                <a:gd name="T8" fmla="*/ 109 w 128"/>
                <a:gd name="T9" fmla="*/ 141 h 170"/>
                <a:gd name="T10" fmla="*/ 110 w 128"/>
                <a:gd name="T11" fmla="*/ 141 h 170"/>
                <a:gd name="T12" fmla="*/ 107 w 128"/>
                <a:gd name="T13" fmla="*/ 71 h 170"/>
                <a:gd name="T14" fmla="*/ 107 w 128"/>
                <a:gd name="T15" fmla="*/ 0 h 170"/>
                <a:gd name="T16" fmla="*/ 128 w 128"/>
                <a:gd name="T17" fmla="*/ 0 h 170"/>
                <a:gd name="T18" fmla="*/ 128 w 128"/>
                <a:gd name="T19" fmla="*/ 170 h 170"/>
                <a:gd name="T20" fmla="*/ 106 w 128"/>
                <a:gd name="T21" fmla="*/ 170 h 170"/>
                <a:gd name="T22" fmla="*/ 52 w 128"/>
                <a:gd name="T23" fmla="*/ 84 h 170"/>
                <a:gd name="T24" fmla="*/ 20 w 128"/>
                <a:gd name="T25" fmla="*/ 27 h 170"/>
                <a:gd name="T26" fmla="*/ 19 w 128"/>
                <a:gd name="T27" fmla="*/ 27 h 170"/>
                <a:gd name="T28" fmla="*/ 21 w 128"/>
                <a:gd name="T29" fmla="*/ 97 h 170"/>
                <a:gd name="T30" fmla="*/ 21 w 128"/>
                <a:gd name="T31" fmla="*/ 170 h 170"/>
                <a:gd name="T32" fmla="*/ 0 w 128"/>
                <a:gd name="T33"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 h="170">
                  <a:moveTo>
                    <a:pt x="0" y="170"/>
                  </a:moveTo>
                  <a:lnTo>
                    <a:pt x="0" y="0"/>
                  </a:lnTo>
                  <a:lnTo>
                    <a:pt x="25" y="0"/>
                  </a:lnTo>
                  <a:lnTo>
                    <a:pt x="79" y="86"/>
                  </a:lnTo>
                  <a:cubicBezTo>
                    <a:pt x="91" y="106"/>
                    <a:pt x="101" y="124"/>
                    <a:pt x="109" y="141"/>
                  </a:cubicBezTo>
                  <a:lnTo>
                    <a:pt x="110" y="141"/>
                  </a:lnTo>
                  <a:cubicBezTo>
                    <a:pt x="108" y="118"/>
                    <a:pt x="107" y="98"/>
                    <a:pt x="107" y="71"/>
                  </a:cubicBezTo>
                  <a:lnTo>
                    <a:pt x="107" y="0"/>
                  </a:lnTo>
                  <a:lnTo>
                    <a:pt x="128" y="0"/>
                  </a:lnTo>
                  <a:lnTo>
                    <a:pt x="128" y="170"/>
                  </a:lnTo>
                  <a:lnTo>
                    <a:pt x="106" y="170"/>
                  </a:lnTo>
                  <a:lnTo>
                    <a:pt x="52" y="84"/>
                  </a:lnTo>
                  <a:cubicBezTo>
                    <a:pt x="40" y="65"/>
                    <a:pt x="28" y="45"/>
                    <a:pt x="20" y="27"/>
                  </a:cubicBezTo>
                  <a:lnTo>
                    <a:pt x="19" y="27"/>
                  </a:lnTo>
                  <a:cubicBezTo>
                    <a:pt x="21" y="49"/>
                    <a:pt x="21" y="69"/>
                    <a:pt x="21" y="97"/>
                  </a:cubicBezTo>
                  <a:lnTo>
                    <a:pt x="21" y="170"/>
                  </a:lnTo>
                  <a:lnTo>
                    <a:pt x="0" y="17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39" name="Freeform 110"/>
            <p:cNvSpPr>
              <a:spLocks/>
            </p:cNvSpPr>
            <p:nvPr/>
          </p:nvSpPr>
          <p:spPr bwMode="auto">
            <a:xfrm>
              <a:off x="3522" y="1096"/>
              <a:ext cx="51" cy="64"/>
            </a:xfrm>
            <a:custGeom>
              <a:avLst/>
              <a:gdLst>
                <a:gd name="T0" fmla="*/ 53 w 133"/>
                <a:gd name="T1" fmla="*/ 170 h 170"/>
                <a:gd name="T2" fmla="*/ 53 w 133"/>
                <a:gd name="T3" fmla="*/ 98 h 170"/>
                <a:gd name="T4" fmla="*/ 0 w 133"/>
                <a:gd name="T5" fmla="*/ 0 h 170"/>
                <a:gd name="T6" fmla="*/ 24 w 133"/>
                <a:gd name="T7" fmla="*/ 0 h 170"/>
                <a:gd name="T8" fmla="*/ 49 w 133"/>
                <a:gd name="T9" fmla="*/ 47 h 170"/>
                <a:gd name="T10" fmla="*/ 66 w 133"/>
                <a:gd name="T11" fmla="*/ 82 h 170"/>
                <a:gd name="T12" fmla="*/ 66 w 133"/>
                <a:gd name="T13" fmla="*/ 82 h 170"/>
                <a:gd name="T14" fmla="*/ 83 w 133"/>
                <a:gd name="T15" fmla="*/ 47 h 170"/>
                <a:gd name="T16" fmla="*/ 107 w 133"/>
                <a:gd name="T17" fmla="*/ 0 h 170"/>
                <a:gd name="T18" fmla="*/ 133 w 133"/>
                <a:gd name="T19" fmla="*/ 0 h 170"/>
                <a:gd name="T20" fmla="*/ 75 w 133"/>
                <a:gd name="T21" fmla="*/ 98 h 170"/>
                <a:gd name="T22" fmla="*/ 75 w 133"/>
                <a:gd name="T23" fmla="*/ 170 h 170"/>
                <a:gd name="T24" fmla="*/ 53 w 133"/>
                <a:gd name="T2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70">
                  <a:moveTo>
                    <a:pt x="53" y="170"/>
                  </a:moveTo>
                  <a:lnTo>
                    <a:pt x="53" y="98"/>
                  </a:lnTo>
                  <a:lnTo>
                    <a:pt x="0" y="0"/>
                  </a:lnTo>
                  <a:lnTo>
                    <a:pt x="24" y="0"/>
                  </a:lnTo>
                  <a:lnTo>
                    <a:pt x="49" y="47"/>
                  </a:lnTo>
                  <a:cubicBezTo>
                    <a:pt x="55" y="60"/>
                    <a:pt x="60" y="70"/>
                    <a:pt x="66" y="82"/>
                  </a:cubicBezTo>
                  <a:lnTo>
                    <a:pt x="66" y="82"/>
                  </a:lnTo>
                  <a:cubicBezTo>
                    <a:pt x="71" y="71"/>
                    <a:pt x="76" y="60"/>
                    <a:pt x="83" y="47"/>
                  </a:cubicBezTo>
                  <a:lnTo>
                    <a:pt x="107" y="0"/>
                  </a:lnTo>
                  <a:lnTo>
                    <a:pt x="133" y="0"/>
                  </a:lnTo>
                  <a:lnTo>
                    <a:pt x="75" y="98"/>
                  </a:lnTo>
                  <a:lnTo>
                    <a:pt x="75" y="170"/>
                  </a:lnTo>
                  <a:lnTo>
                    <a:pt x="53" y="17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0" name="Freeform 111"/>
            <p:cNvSpPr>
              <a:spLocks noEditPoints="1"/>
            </p:cNvSpPr>
            <p:nvPr/>
          </p:nvSpPr>
          <p:spPr bwMode="auto">
            <a:xfrm>
              <a:off x="3567" y="1096"/>
              <a:ext cx="54" cy="64"/>
            </a:xfrm>
            <a:custGeom>
              <a:avLst/>
              <a:gdLst>
                <a:gd name="T0" fmla="*/ 97 w 143"/>
                <a:gd name="T1" fmla="*/ 99 h 170"/>
                <a:gd name="T2" fmla="*/ 80 w 143"/>
                <a:gd name="T3" fmla="*/ 50 h 170"/>
                <a:gd name="T4" fmla="*/ 71 w 143"/>
                <a:gd name="T5" fmla="*/ 19 h 170"/>
                <a:gd name="T6" fmla="*/ 71 w 143"/>
                <a:gd name="T7" fmla="*/ 19 h 170"/>
                <a:gd name="T8" fmla="*/ 62 w 143"/>
                <a:gd name="T9" fmla="*/ 50 h 170"/>
                <a:gd name="T10" fmla="*/ 46 w 143"/>
                <a:gd name="T11" fmla="*/ 99 h 170"/>
                <a:gd name="T12" fmla="*/ 97 w 143"/>
                <a:gd name="T13" fmla="*/ 99 h 170"/>
                <a:gd name="T14" fmla="*/ 41 w 143"/>
                <a:gd name="T15" fmla="*/ 117 h 170"/>
                <a:gd name="T16" fmla="*/ 23 w 143"/>
                <a:gd name="T17" fmla="*/ 170 h 170"/>
                <a:gd name="T18" fmla="*/ 0 w 143"/>
                <a:gd name="T19" fmla="*/ 170 h 170"/>
                <a:gd name="T20" fmla="*/ 58 w 143"/>
                <a:gd name="T21" fmla="*/ 0 h 170"/>
                <a:gd name="T22" fmla="*/ 85 w 143"/>
                <a:gd name="T23" fmla="*/ 0 h 170"/>
                <a:gd name="T24" fmla="*/ 143 w 143"/>
                <a:gd name="T25" fmla="*/ 170 h 170"/>
                <a:gd name="T26" fmla="*/ 119 w 143"/>
                <a:gd name="T27" fmla="*/ 170 h 170"/>
                <a:gd name="T28" fmla="*/ 101 w 143"/>
                <a:gd name="T29" fmla="*/ 117 h 170"/>
                <a:gd name="T30" fmla="*/ 41 w 143"/>
                <a:gd name="T31" fmla="*/ 117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0">
                  <a:moveTo>
                    <a:pt x="97" y="99"/>
                  </a:moveTo>
                  <a:lnTo>
                    <a:pt x="80" y="50"/>
                  </a:lnTo>
                  <a:cubicBezTo>
                    <a:pt x="76" y="39"/>
                    <a:pt x="74" y="29"/>
                    <a:pt x="71" y="19"/>
                  </a:cubicBezTo>
                  <a:lnTo>
                    <a:pt x="71" y="19"/>
                  </a:lnTo>
                  <a:cubicBezTo>
                    <a:pt x="68" y="30"/>
                    <a:pt x="65" y="40"/>
                    <a:pt x="62" y="50"/>
                  </a:cubicBezTo>
                  <a:lnTo>
                    <a:pt x="46" y="99"/>
                  </a:lnTo>
                  <a:lnTo>
                    <a:pt x="97" y="99"/>
                  </a:lnTo>
                  <a:close/>
                  <a:moveTo>
                    <a:pt x="41" y="117"/>
                  </a:moveTo>
                  <a:lnTo>
                    <a:pt x="23" y="170"/>
                  </a:lnTo>
                  <a:lnTo>
                    <a:pt x="0" y="170"/>
                  </a:lnTo>
                  <a:lnTo>
                    <a:pt x="58" y="0"/>
                  </a:lnTo>
                  <a:lnTo>
                    <a:pt x="85" y="0"/>
                  </a:lnTo>
                  <a:lnTo>
                    <a:pt x="143" y="170"/>
                  </a:lnTo>
                  <a:lnTo>
                    <a:pt x="119" y="170"/>
                  </a:lnTo>
                  <a:lnTo>
                    <a:pt x="101" y="117"/>
                  </a:lnTo>
                  <a:lnTo>
                    <a:pt x="41" y="117"/>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1" name="Freeform 112"/>
            <p:cNvSpPr>
              <a:spLocks/>
            </p:cNvSpPr>
            <p:nvPr/>
          </p:nvSpPr>
          <p:spPr bwMode="auto">
            <a:xfrm>
              <a:off x="2989" y="983"/>
              <a:ext cx="29" cy="39"/>
            </a:xfrm>
            <a:custGeom>
              <a:avLst/>
              <a:gdLst>
                <a:gd name="T0" fmla="*/ 14 w 76"/>
                <a:gd name="T1" fmla="*/ 0 h 105"/>
                <a:gd name="T2" fmla="*/ 14 w 76"/>
                <a:gd name="T3" fmla="*/ 61 h 105"/>
                <a:gd name="T4" fmla="*/ 37 w 76"/>
                <a:gd name="T5" fmla="*/ 94 h 105"/>
                <a:gd name="T6" fmla="*/ 63 w 76"/>
                <a:gd name="T7" fmla="*/ 61 h 105"/>
                <a:gd name="T8" fmla="*/ 63 w 76"/>
                <a:gd name="T9" fmla="*/ 0 h 105"/>
                <a:gd name="T10" fmla="*/ 76 w 76"/>
                <a:gd name="T11" fmla="*/ 0 h 105"/>
                <a:gd name="T12" fmla="*/ 76 w 76"/>
                <a:gd name="T13" fmla="*/ 60 h 105"/>
                <a:gd name="T14" fmla="*/ 37 w 76"/>
                <a:gd name="T15" fmla="*/ 105 h 105"/>
                <a:gd name="T16" fmla="*/ 0 w 76"/>
                <a:gd name="T17" fmla="*/ 61 h 105"/>
                <a:gd name="T18" fmla="*/ 0 w 76"/>
                <a:gd name="T19" fmla="*/ 0 h 105"/>
                <a:gd name="T20" fmla="*/ 14 w 76"/>
                <a:gd name="T21"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05">
                  <a:moveTo>
                    <a:pt x="14" y="0"/>
                  </a:moveTo>
                  <a:lnTo>
                    <a:pt x="14" y="61"/>
                  </a:lnTo>
                  <a:cubicBezTo>
                    <a:pt x="14" y="84"/>
                    <a:pt x="24" y="94"/>
                    <a:pt x="37" y="94"/>
                  </a:cubicBezTo>
                  <a:cubicBezTo>
                    <a:pt x="53" y="94"/>
                    <a:pt x="63" y="84"/>
                    <a:pt x="63" y="61"/>
                  </a:cubicBezTo>
                  <a:lnTo>
                    <a:pt x="63" y="0"/>
                  </a:lnTo>
                  <a:lnTo>
                    <a:pt x="76" y="0"/>
                  </a:lnTo>
                  <a:lnTo>
                    <a:pt x="76" y="60"/>
                  </a:lnTo>
                  <a:cubicBezTo>
                    <a:pt x="76" y="92"/>
                    <a:pt x="59" y="105"/>
                    <a:pt x="37" y="105"/>
                  </a:cubicBezTo>
                  <a:cubicBezTo>
                    <a:pt x="16" y="105"/>
                    <a:pt x="0" y="93"/>
                    <a:pt x="0" y="61"/>
                  </a:cubicBezTo>
                  <a:lnTo>
                    <a:pt x="0" y="0"/>
                  </a:lnTo>
                  <a:lnTo>
                    <a:pt x="14" y="0"/>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2" name="Freeform 113"/>
            <p:cNvSpPr>
              <a:spLocks/>
            </p:cNvSpPr>
            <p:nvPr/>
          </p:nvSpPr>
          <p:spPr bwMode="auto">
            <a:xfrm>
              <a:off x="3024" y="982"/>
              <a:ext cx="33" cy="40"/>
            </a:xfrm>
            <a:custGeom>
              <a:avLst/>
              <a:gdLst>
                <a:gd name="T0" fmla="*/ 85 w 85"/>
                <a:gd name="T1" fmla="*/ 99 h 105"/>
                <a:gd name="T2" fmla="*/ 53 w 85"/>
                <a:gd name="T3" fmla="*/ 105 h 105"/>
                <a:gd name="T4" fmla="*/ 14 w 85"/>
                <a:gd name="T5" fmla="*/ 91 h 105"/>
                <a:gd name="T6" fmla="*/ 0 w 85"/>
                <a:gd name="T7" fmla="*/ 53 h 105"/>
                <a:gd name="T8" fmla="*/ 56 w 85"/>
                <a:gd name="T9" fmla="*/ 0 h 105"/>
                <a:gd name="T10" fmla="*/ 82 w 85"/>
                <a:gd name="T11" fmla="*/ 5 h 105"/>
                <a:gd name="T12" fmla="*/ 78 w 85"/>
                <a:gd name="T13" fmla="*/ 15 h 105"/>
                <a:gd name="T14" fmla="*/ 56 w 85"/>
                <a:gd name="T15" fmla="*/ 11 h 105"/>
                <a:gd name="T16" fmla="*/ 14 w 85"/>
                <a:gd name="T17" fmla="*/ 52 h 105"/>
                <a:gd name="T18" fmla="*/ 54 w 85"/>
                <a:gd name="T19" fmla="*/ 94 h 105"/>
                <a:gd name="T20" fmla="*/ 72 w 85"/>
                <a:gd name="T21" fmla="*/ 91 h 105"/>
                <a:gd name="T22" fmla="*/ 72 w 85"/>
                <a:gd name="T23" fmla="*/ 61 h 105"/>
                <a:gd name="T24" fmla="*/ 51 w 85"/>
                <a:gd name="T25" fmla="*/ 61 h 105"/>
                <a:gd name="T26" fmla="*/ 51 w 85"/>
                <a:gd name="T27" fmla="*/ 50 h 105"/>
                <a:gd name="T28" fmla="*/ 85 w 85"/>
                <a:gd name="T29" fmla="*/ 50 h 105"/>
                <a:gd name="T30" fmla="*/ 85 w 85"/>
                <a:gd name="T31" fmla="*/ 99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5" h="105">
                  <a:moveTo>
                    <a:pt x="85" y="99"/>
                  </a:moveTo>
                  <a:cubicBezTo>
                    <a:pt x="79" y="102"/>
                    <a:pt x="67" y="105"/>
                    <a:pt x="53" y="105"/>
                  </a:cubicBezTo>
                  <a:cubicBezTo>
                    <a:pt x="38" y="105"/>
                    <a:pt x="25" y="101"/>
                    <a:pt x="14" y="91"/>
                  </a:cubicBezTo>
                  <a:cubicBezTo>
                    <a:pt x="6" y="83"/>
                    <a:pt x="0" y="69"/>
                    <a:pt x="0" y="53"/>
                  </a:cubicBezTo>
                  <a:cubicBezTo>
                    <a:pt x="0" y="22"/>
                    <a:pt x="22" y="0"/>
                    <a:pt x="56" y="0"/>
                  </a:cubicBezTo>
                  <a:cubicBezTo>
                    <a:pt x="68" y="0"/>
                    <a:pt x="77" y="2"/>
                    <a:pt x="82" y="5"/>
                  </a:cubicBezTo>
                  <a:lnTo>
                    <a:pt x="78" y="15"/>
                  </a:lnTo>
                  <a:cubicBezTo>
                    <a:pt x="73" y="13"/>
                    <a:pt x="66" y="11"/>
                    <a:pt x="56" y="11"/>
                  </a:cubicBezTo>
                  <a:cubicBezTo>
                    <a:pt x="31" y="11"/>
                    <a:pt x="14" y="27"/>
                    <a:pt x="14" y="52"/>
                  </a:cubicBezTo>
                  <a:cubicBezTo>
                    <a:pt x="14" y="79"/>
                    <a:pt x="30" y="94"/>
                    <a:pt x="54" y="94"/>
                  </a:cubicBezTo>
                  <a:cubicBezTo>
                    <a:pt x="63" y="94"/>
                    <a:pt x="69" y="93"/>
                    <a:pt x="72" y="91"/>
                  </a:cubicBezTo>
                  <a:lnTo>
                    <a:pt x="72" y="61"/>
                  </a:lnTo>
                  <a:lnTo>
                    <a:pt x="51" y="61"/>
                  </a:lnTo>
                  <a:lnTo>
                    <a:pt x="51" y="50"/>
                  </a:lnTo>
                  <a:lnTo>
                    <a:pt x="85" y="50"/>
                  </a:lnTo>
                  <a:lnTo>
                    <a:pt x="85" y="99"/>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3" name="Freeform 114"/>
            <p:cNvSpPr>
              <a:spLocks noEditPoints="1"/>
            </p:cNvSpPr>
            <p:nvPr/>
          </p:nvSpPr>
          <p:spPr bwMode="auto">
            <a:xfrm>
              <a:off x="3061" y="983"/>
              <a:ext cx="33" cy="39"/>
            </a:xfrm>
            <a:custGeom>
              <a:avLst/>
              <a:gdLst>
                <a:gd name="T0" fmla="*/ 58 w 87"/>
                <a:gd name="T1" fmla="*/ 60 h 103"/>
                <a:gd name="T2" fmla="*/ 48 w 87"/>
                <a:gd name="T3" fmla="*/ 30 h 103"/>
                <a:gd name="T4" fmla="*/ 43 w 87"/>
                <a:gd name="T5" fmla="*/ 12 h 103"/>
                <a:gd name="T6" fmla="*/ 43 w 87"/>
                <a:gd name="T7" fmla="*/ 12 h 103"/>
                <a:gd name="T8" fmla="*/ 38 w 87"/>
                <a:gd name="T9" fmla="*/ 30 h 103"/>
                <a:gd name="T10" fmla="*/ 27 w 87"/>
                <a:gd name="T11" fmla="*/ 60 h 103"/>
                <a:gd name="T12" fmla="*/ 58 w 87"/>
                <a:gd name="T13" fmla="*/ 60 h 103"/>
                <a:gd name="T14" fmla="*/ 25 w 87"/>
                <a:gd name="T15" fmla="*/ 71 h 103"/>
                <a:gd name="T16" fmla="*/ 14 w 87"/>
                <a:gd name="T17" fmla="*/ 103 h 103"/>
                <a:gd name="T18" fmla="*/ 0 w 87"/>
                <a:gd name="T19" fmla="*/ 103 h 103"/>
                <a:gd name="T20" fmla="*/ 35 w 87"/>
                <a:gd name="T21" fmla="*/ 0 h 103"/>
                <a:gd name="T22" fmla="*/ 51 w 87"/>
                <a:gd name="T23" fmla="*/ 0 h 103"/>
                <a:gd name="T24" fmla="*/ 87 w 87"/>
                <a:gd name="T25" fmla="*/ 103 h 103"/>
                <a:gd name="T26" fmla="*/ 72 w 87"/>
                <a:gd name="T27" fmla="*/ 103 h 103"/>
                <a:gd name="T28" fmla="*/ 61 w 87"/>
                <a:gd name="T29" fmla="*/ 71 h 103"/>
                <a:gd name="T30" fmla="*/ 25 w 87"/>
                <a:gd name="T31" fmla="*/ 7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 h="103">
                  <a:moveTo>
                    <a:pt x="58" y="60"/>
                  </a:moveTo>
                  <a:lnTo>
                    <a:pt x="48" y="30"/>
                  </a:lnTo>
                  <a:cubicBezTo>
                    <a:pt x="46" y="24"/>
                    <a:pt x="45" y="18"/>
                    <a:pt x="43" y="12"/>
                  </a:cubicBezTo>
                  <a:lnTo>
                    <a:pt x="43" y="12"/>
                  </a:lnTo>
                  <a:cubicBezTo>
                    <a:pt x="41" y="18"/>
                    <a:pt x="39" y="24"/>
                    <a:pt x="38" y="30"/>
                  </a:cubicBezTo>
                  <a:lnTo>
                    <a:pt x="27" y="60"/>
                  </a:lnTo>
                  <a:lnTo>
                    <a:pt x="58" y="60"/>
                  </a:lnTo>
                  <a:close/>
                  <a:moveTo>
                    <a:pt x="25" y="71"/>
                  </a:moveTo>
                  <a:lnTo>
                    <a:pt x="14" y="103"/>
                  </a:lnTo>
                  <a:lnTo>
                    <a:pt x="0" y="103"/>
                  </a:lnTo>
                  <a:lnTo>
                    <a:pt x="35" y="0"/>
                  </a:lnTo>
                  <a:lnTo>
                    <a:pt x="51" y="0"/>
                  </a:lnTo>
                  <a:lnTo>
                    <a:pt x="87" y="103"/>
                  </a:lnTo>
                  <a:lnTo>
                    <a:pt x="72" y="103"/>
                  </a:lnTo>
                  <a:lnTo>
                    <a:pt x="61" y="71"/>
                  </a:lnTo>
                  <a:lnTo>
                    <a:pt x="25" y="71"/>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4" name="Freeform 115"/>
            <p:cNvSpPr>
              <a:spLocks/>
            </p:cNvSpPr>
            <p:nvPr/>
          </p:nvSpPr>
          <p:spPr bwMode="auto">
            <a:xfrm>
              <a:off x="3100" y="983"/>
              <a:ext cx="29" cy="39"/>
            </a:xfrm>
            <a:custGeom>
              <a:avLst/>
              <a:gdLst>
                <a:gd name="T0" fmla="*/ 0 w 77"/>
                <a:gd name="T1" fmla="*/ 103 h 103"/>
                <a:gd name="T2" fmla="*/ 0 w 77"/>
                <a:gd name="T3" fmla="*/ 0 h 103"/>
                <a:gd name="T4" fmla="*/ 14 w 77"/>
                <a:gd name="T5" fmla="*/ 0 h 103"/>
                <a:gd name="T6" fmla="*/ 47 w 77"/>
                <a:gd name="T7" fmla="*/ 52 h 103"/>
                <a:gd name="T8" fmla="*/ 65 w 77"/>
                <a:gd name="T9" fmla="*/ 86 h 103"/>
                <a:gd name="T10" fmla="*/ 66 w 77"/>
                <a:gd name="T11" fmla="*/ 85 h 103"/>
                <a:gd name="T12" fmla="*/ 64 w 77"/>
                <a:gd name="T13" fmla="*/ 43 h 103"/>
                <a:gd name="T14" fmla="*/ 64 w 77"/>
                <a:gd name="T15" fmla="*/ 0 h 103"/>
                <a:gd name="T16" fmla="*/ 77 w 77"/>
                <a:gd name="T17" fmla="*/ 0 h 103"/>
                <a:gd name="T18" fmla="*/ 77 w 77"/>
                <a:gd name="T19" fmla="*/ 103 h 103"/>
                <a:gd name="T20" fmla="*/ 64 w 77"/>
                <a:gd name="T21" fmla="*/ 103 h 103"/>
                <a:gd name="T22" fmla="*/ 31 w 77"/>
                <a:gd name="T23" fmla="*/ 51 h 103"/>
                <a:gd name="T24" fmla="*/ 12 w 77"/>
                <a:gd name="T25" fmla="*/ 16 h 103"/>
                <a:gd name="T26" fmla="*/ 11 w 77"/>
                <a:gd name="T27" fmla="*/ 17 h 103"/>
                <a:gd name="T28" fmla="*/ 12 w 77"/>
                <a:gd name="T29" fmla="*/ 59 h 103"/>
                <a:gd name="T30" fmla="*/ 12 w 77"/>
                <a:gd name="T31" fmla="*/ 103 h 103"/>
                <a:gd name="T32" fmla="*/ 0 w 77"/>
                <a:gd name="T33" fmla="*/ 10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103">
                  <a:moveTo>
                    <a:pt x="0" y="103"/>
                  </a:moveTo>
                  <a:lnTo>
                    <a:pt x="0" y="0"/>
                  </a:lnTo>
                  <a:lnTo>
                    <a:pt x="14" y="0"/>
                  </a:lnTo>
                  <a:lnTo>
                    <a:pt x="47" y="52"/>
                  </a:lnTo>
                  <a:cubicBezTo>
                    <a:pt x="55" y="64"/>
                    <a:pt x="61" y="75"/>
                    <a:pt x="65" y="86"/>
                  </a:cubicBezTo>
                  <a:lnTo>
                    <a:pt x="66" y="85"/>
                  </a:lnTo>
                  <a:cubicBezTo>
                    <a:pt x="65" y="72"/>
                    <a:pt x="64" y="59"/>
                    <a:pt x="64" y="43"/>
                  </a:cubicBezTo>
                  <a:lnTo>
                    <a:pt x="64" y="0"/>
                  </a:lnTo>
                  <a:lnTo>
                    <a:pt x="77" y="0"/>
                  </a:lnTo>
                  <a:lnTo>
                    <a:pt x="77" y="103"/>
                  </a:lnTo>
                  <a:lnTo>
                    <a:pt x="64" y="103"/>
                  </a:lnTo>
                  <a:lnTo>
                    <a:pt x="31" y="51"/>
                  </a:lnTo>
                  <a:cubicBezTo>
                    <a:pt x="24" y="39"/>
                    <a:pt x="17" y="27"/>
                    <a:pt x="12" y="16"/>
                  </a:cubicBezTo>
                  <a:lnTo>
                    <a:pt x="11" y="17"/>
                  </a:lnTo>
                  <a:cubicBezTo>
                    <a:pt x="12" y="29"/>
                    <a:pt x="12" y="42"/>
                    <a:pt x="12" y="59"/>
                  </a:cubicBezTo>
                  <a:lnTo>
                    <a:pt x="12" y="103"/>
                  </a:lnTo>
                  <a:lnTo>
                    <a:pt x="0" y="10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5" name="Freeform 116"/>
            <p:cNvSpPr>
              <a:spLocks noEditPoints="1"/>
            </p:cNvSpPr>
            <p:nvPr/>
          </p:nvSpPr>
          <p:spPr bwMode="auto">
            <a:xfrm>
              <a:off x="3138" y="982"/>
              <a:ext cx="31" cy="40"/>
            </a:xfrm>
            <a:custGeom>
              <a:avLst/>
              <a:gdLst>
                <a:gd name="T0" fmla="*/ 13 w 84"/>
                <a:gd name="T1" fmla="*/ 93 h 105"/>
                <a:gd name="T2" fmla="*/ 27 w 84"/>
                <a:gd name="T3" fmla="*/ 94 h 105"/>
                <a:gd name="T4" fmla="*/ 71 w 84"/>
                <a:gd name="T5" fmla="*/ 50 h 105"/>
                <a:gd name="T6" fmla="*/ 29 w 84"/>
                <a:gd name="T7" fmla="*/ 11 h 105"/>
                <a:gd name="T8" fmla="*/ 13 w 84"/>
                <a:gd name="T9" fmla="*/ 12 h 105"/>
                <a:gd name="T10" fmla="*/ 13 w 84"/>
                <a:gd name="T11" fmla="*/ 93 h 105"/>
                <a:gd name="T12" fmla="*/ 0 w 84"/>
                <a:gd name="T13" fmla="*/ 2 h 105"/>
                <a:gd name="T14" fmla="*/ 29 w 84"/>
                <a:gd name="T15" fmla="*/ 0 h 105"/>
                <a:gd name="T16" fmla="*/ 70 w 84"/>
                <a:gd name="T17" fmla="*/ 13 h 105"/>
                <a:gd name="T18" fmla="*/ 84 w 84"/>
                <a:gd name="T19" fmla="*/ 50 h 105"/>
                <a:gd name="T20" fmla="*/ 70 w 84"/>
                <a:gd name="T21" fmla="*/ 90 h 105"/>
                <a:gd name="T22" fmla="*/ 24 w 84"/>
                <a:gd name="T23" fmla="*/ 105 h 105"/>
                <a:gd name="T24" fmla="*/ 0 w 84"/>
                <a:gd name="T25" fmla="*/ 104 h 105"/>
                <a:gd name="T26" fmla="*/ 0 w 84"/>
                <a:gd name="T27" fmla="*/ 2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 h="105">
                  <a:moveTo>
                    <a:pt x="13" y="93"/>
                  </a:moveTo>
                  <a:cubicBezTo>
                    <a:pt x="17" y="94"/>
                    <a:pt x="22" y="94"/>
                    <a:pt x="27" y="94"/>
                  </a:cubicBezTo>
                  <a:cubicBezTo>
                    <a:pt x="55" y="94"/>
                    <a:pt x="71" y="78"/>
                    <a:pt x="71" y="50"/>
                  </a:cubicBezTo>
                  <a:cubicBezTo>
                    <a:pt x="71" y="26"/>
                    <a:pt x="57" y="11"/>
                    <a:pt x="29" y="11"/>
                  </a:cubicBezTo>
                  <a:cubicBezTo>
                    <a:pt x="22" y="11"/>
                    <a:pt x="17" y="11"/>
                    <a:pt x="13" y="12"/>
                  </a:cubicBezTo>
                  <a:lnTo>
                    <a:pt x="13" y="93"/>
                  </a:lnTo>
                  <a:close/>
                  <a:moveTo>
                    <a:pt x="0" y="2"/>
                  </a:moveTo>
                  <a:cubicBezTo>
                    <a:pt x="8" y="1"/>
                    <a:pt x="18" y="0"/>
                    <a:pt x="29" y="0"/>
                  </a:cubicBezTo>
                  <a:cubicBezTo>
                    <a:pt x="47" y="0"/>
                    <a:pt x="61" y="5"/>
                    <a:pt x="70" y="13"/>
                  </a:cubicBezTo>
                  <a:cubicBezTo>
                    <a:pt x="79" y="21"/>
                    <a:pt x="84" y="33"/>
                    <a:pt x="84" y="50"/>
                  </a:cubicBezTo>
                  <a:cubicBezTo>
                    <a:pt x="84" y="67"/>
                    <a:pt x="79" y="81"/>
                    <a:pt x="70" y="90"/>
                  </a:cubicBezTo>
                  <a:cubicBezTo>
                    <a:pt x="60" y="100"/>
                    <a:pt x="44" y="105"/>
                    <a:pt x="24" y="105"/>
                  </a:cubicBezTo>
                  <a:cubicBezTo>
                    <a:pt x="15" y="105"/>
                    <a:pt x="7" y="104"/>
                    <a:pt x="0" y="104"/>
                  </a:cubicBezTo>
                  <a:lnTo>
                    <a:pt x="0" y="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6" name="Freeform 117"/>
            <p:cNvSpPr>
              <a:spLocks noEditPoints="1"/>
            </p:cNvSpPr>
            <p:nvPr/>
          </p:nvSpPr>
          <p:spPr bwMode="auto">
            <a:xfrm>
              <a:off x="3172" y="983"/>
              <a:ext cx="33" cy="39"/>
            </a:xfrm>
            <a:custGeom>
              <a:avLst/>
              <a:gdLst>
                <a:gd name="T0" fmla="*/ 58 w 86"/>
                <a:gd name="T1" fmla="*/ 60 h 103"/>
                <a:gd name="T2" fmla="*/ 48 w 86"/>
                <a:gd name="T3" fmla="*/ 30 h 103"/>
                <a:gd name="T4" fmla="*/ 43 w 86"/>
                <a:gd name="T5" fmla="*/ 12 h 103"/>
                <a:gd name="T6" fmla="*/ 43 w 86"/>
                <a:gd name="T7" fmla="*/ 12 h 103"/>
                <a:gd name="T8" fmla="*/ 37 w 86"/>
                <a:gd name="T9" fmla="*/ 30 h 103"/>
                <a:gd name="T10" fmla="*/ 27 w 86"/>
                <a:gd name="T11" fmla="*/ 60 h 103"/>
                <a:gd name="T12" fmla="*/ 58 w 86"/>
                <a:gd name="T13" fmla="*/ 60 h 103"/>
                <a:gd name="T14" fmla="*/ 25 w 86"/>
                <a:gd name="T15" fmla="*/ 71 h 103"/>
                <a:gd name="T16" fmla="*/ 14 w 86"/>
                <a:gd name="T17" fmla="*/ 103 h 103"/>
                <a:gd name="T18" fmla="*/ 0 w 86"/>
                <a:gd name="T19" fmla="*/ 103 h 103"/>
                <a:gd name="T20" fmla="*/ 35 w 86"/>
                <a:gd name="T21" fmla="*/ 0 h 103"/>
                <a:gd name="T22" fmla="*/ 51 w 86"/>
                <a:gd name="T23" fmla="*/ 0 h 103"/>
                <a:gd name="T24" fmla="*/ 86 w 86"/>
                <a:gd name="T25" fmla="*/ 103 h 103"/>
                <a:gd name="T26" fmla="*/ 72 w 86"/>
                <a:gd name="T27" fmla="*/ 103 h 103"/>
                <a:gd name="T28" fmla="*/ 61 w 86"/>
                <a:gd name="T29" fmla="*/ 71 h 103"/>
                <a:gd name="T30" fmla="*/ 25 w 86"/>
                <a:gd name="T31" fmla="*/ 7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 h="103">
                  <a:moveTo>
                    <a:pt x="58" y="60"/>
                  </a:moveTo>
                  <a:lnTo>
                    <a:pt x="48" y="30"/>
                  </a:lnTo>
                  <a:cubicBezTo>
                    <a:pt x="46" y="24"/>
                    <a:pt x="44" y="18"/>
                    <a:pt x="43" y="12"/>
                  </a:cubicBezTo>
                  <a:lnTo>
                    <a:pt x="43" y="12"/>
                  </a:lnTo>
                  <a:cubicBezTo>
                    <a:pt x="41" y="18"/>
                    <a:pt x="39" y="24"/>
                    <a:pt x="37" y="30"/>
                  </a:cubicBezTo>
                  <a:lnTo>
                    <a:pt x="27" y="60"/>
                  </a:lnTo>
                  <a:lnTo>
                    <a:pt x="58" y="60"/>
                  </a:lnTo>
                  <a:close/>
                  <a:moveTo>
                    <a:pt x="25" y="71"/>
                  </a:moveTo>
                  <a:lnTo>
                    <a:pt x="14" y="103"/>
                  </a:lnTo>
                  <a:lnTo>
                    <a:pt x="0" y="103"/>
                  </a:lnTo>
                  <a:lnTo>
                    <a:pt x="35" y="0"/>
                  </a:lnTo>
                  <a:lnTo>
                    <a:pt x="51" y="0"/>
                  </a:lnTo>
                  <a:lnTo>
                    <a:pt x="86" y="103"/>
                  </a:lnTo>
                  <a:lnTo>
                    <a:pt x="72" y="103"/>
                  </a:lnTo>
                  <a:lnTo>
                    <a:pt x="61" y="71"/>
                  </a:lnTo>
                  <a:lnTo>
                    <a:pt x="25" y="71"/>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7" name="Freeform 118"/>
            <p:cNvSpPr>
              <a:spLocks noEditPoints="1"/>
            </p:cNvSpPr>
            <p:nvPr/>
          </p:nvSpPr>
          <p:spPr bwMode="auto">
            <a:xfrm>
              <a:off x="1495" y="1121"/>
              <a:ext cx="27" cy="44"/>
            </a:xfrm>
            <a:custGeom>
              <a:avLst/>
              <a:gdLst>
                <a:gd name="T0" fmla="*/ 15 w 71"/>
                <a:gd name="T1" fmla="*/ 103 h 115"/>
                <a:gd name="T2" fmla="*/ 27 w 71"/>
                <a:gd name="T3" fmla="*/ 103 h 115"/>
                <a:gd name="T4" fmla="*/ 56 w 71"/>
                <a:gd name="T5" fmla="*/ 81 h 115"/>
                <a:gd name="T6" fmla="*/ 27 w 71"/>
                <a:gd name="T7" fmla="*/ 60 h 115"/>
                <a:gd name="T8" fmla="*/ 15 w 71"/>
                <a:gd name="T9" fmla="*/ 60 h 115"/>
                <a:gd name="T10" fmla="*/ 15 w 71"/>
                <a:gd name="T11" fmla="*/ 103 h 115"/>
                <a:gd name="T12" fmla="*/ 15 w 71"/>
                <a:gd name="T13" fmla="*/ 49 h 115"/>
                <a:gd name="T14" fmla="*/ 28 w 71"/>
                <a:gd name="T15" fmla="*/ 49 h 115"/>
                <a:gd name="T16" fmla="*/ 52 w 71"/>
                <a:gd name="T17" fmla="*/ 30 h 115"/>
                <a:gd name="T18" fmla="*/ 27 w 71"/>
                <a:gd name="T19" fmla="*/ 12 h 115"/>
                <a:gd name="T20" fmla="*/ 15 w 71"/>
                <a:gd name="T21" fmla="*/ 13 h 115"/>
                <a:gd name="T22" fmla="*/ 15 w 71"/>
                <a:gd name="T23" fmla="*/ 49 h 115"/>
                <a:gd name="T24" fmla="*/ 0 w 71"/>
                <a:gd name="T25" fmla="*/ 3 h 115"/>
                <a:gd name="T26" fmla="*/ 27 w 71"/>
                <a:gd name="T27" fmla="*/ 0 h 115"/>
                <a:gd name="T28" fmla="*/ 58 w 71"/>
                <a:gd name="T29" fmla="*/ 9 h 115"/>
                <a:gd name="T30" fmla="*/ 67 w 71"/>
                <a:gd name="T31" fmla="*/ 28 h 115"/>
                <a:gd name="T32" fmla="*/ 48 w 71"/>
                <a:gd name="T33" fmla="*/ 53 h 115"/>
                <a:gd name="T34" fmla="*/ 48 w 71"/>
                <a:gd name="T35" fmla="*/ 53 h 115"/>
                <a:gd name="T36" fmla="*/ 71 w 71"/>
                <a:gd name="T37" fmla="*/ 82 h 115"/>
                <a:gd name="T38" fmla="*/ 62 w 71"/>
                <a:gd name="T39" fmla="*/ 104 h 115"/>
                <a:gd name="T40" fmla="*/ 23 w 71"/>
                <a:gd name="T41" fmla="*/ 115 h 115"/>
                <a:gd name="T42" fmla="*/ 0 w 71"/>
                <a:gd name="T43" fmla="*/ 113 h 115"/>
                <a:gd name="T44" fmla="*/ 0 w 71"/>
                <a:gd name="T45" fmla="*/ 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1" h="115">
                  <a:moveTo>
                    <a:pt x="15" y="103"/>
                  </a:moveTo>
                  <a:cubicBezTo>
                    <a:pt x="18" y="103"/>
                    <a:pt x="22" y="103"/>
                    <a:pt x="27" y="103"/>
                  </a:cubicBezTo>
                  <a:cubicBezTo>
                    <a:pt x="42" y="103"/>
                    <a:pt x="56" y="98"/>
                    <a:pt x="56" y="81"/>
                  </a:cubicBezTo>
                  <a:cubicBezTo>
                    <a:pt x="56" y="66"/>
                    <a:pt x="43" y="60"/>
                    <a:pt x="27" y="60"/>
                  </a:cubicBezTo>
                  <a:lnTo>
                    <a:pt x="15" y="60"/>
                  </a:lnTo>
                  <a:lnTo>
                    <a:pt x="15" y="103"/>
                  </a:lnTo>
                  <a:close/>
                  <a:moveTo>
                    <a:pt x="15" y="49"/>
                  </a:moveTo>
                  <a:lnTo>
                    <a:pt x="28" y="49"/>
                  </a:lnTo>
                  <a:cubicBezTo>
                    <a:pt x="43" y="49"/>
                    <a:pt x="52" y="41"/>
                    <a:pt x="52" y="30"/>
                  </a:cubicBezTo>
                  <a:cubicBezTo>
                    <a:pt x="52" y="17"/>
                    <a:pt x="43" y="12"/>
                    <a:pt x="27" y="12"/>
                  </a:cubicBezTo>
                  <a:cubicBezTo>
                    <a:pt x="21" y="12"/>
                    <a:pt x="17" y="12"/>
                    <a:pt x="15" y="13"/>
                  </a:cubicBezTo>
                  <a:lnTo>
                    <a:pt x="15" y="49"/>
                  </a:lnTo>
                  <a:close/>
                  <a:moveTo>
                    <a:pt x="0" y="3"/>
                  </a:moveTo>
                  <a:cubicBezTo>
                    <a:pt x="7" y="1"/>
                    <a:pt x="17" y="0"/>
                    <a:pt x="27" y="0"/>
                  </a:cubicBezTo>
                  <a:cubicBezTo>
                    <a:pt x="42" y="0"/>
                    <a:pt x="51" y="3"/>
                    <a:pt x="58" y="9"/>
                  </a:cubicBezTo>
                  <a:cubicBezTo>
                    <a:pt x="64" y="13"/>
                    <a:pt x="67" y="20"/>
                    <a:pt x="67" y="28"/>
                  </a:cubicBezTo>
                  <a:cubicBezTo>
                    <a:pt x="67" y="39"/>
                    <a:pt x="60" y="49"/>
                    <a:pt x="48" y="53"/>
                  </a:cubicBezTo>
                  <a:lnTo>
                    <a:pt x="48" y="53"/>
                  </a:lnTo>
                  <a:cubicBezTo>
                    <a:pt x="59" y="56"/>
                    <a:pt x="71" y="65"/>
                    <a:pt x="71" y="82"/>
                  </a:cubicBezTo>
                  <a:cubicBezTo>
                    <a:pt x="71" y="91"/>
                    <a:pt x="68" y="99"/>
                    <a:pt x="62" y="104"/>
                  </a:cubicBezTo>
                  <a:cubicBezTo>
                    <a:pt x="54" y="111"/>
                    <a:pt x="42" y="115"/>
                    <a:pt x="23" y="115"/>
                  </a:cubicBezTo>
                  <a:cubicBezTo>
                    <a:pt x="13" y="115"/>
                    <a:pt x="5" y="114"/>
                    <a:pt x="0" y="113"/>
                  </a:cubicBezTo>
                  <a:lnTo>
                    <a:pt x="0" y="3"/>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8" name="Freeform 119"/>
            <p:cNvSpPr>
              <a:spLocks noEditPoints="1"/>
            </p:cNvSpPr>
            <p:nvPr/>
          </p:nvSpPr>
          <p:spPr bwMode="auto">
            <a:xfrm>
              <a:off x="1527" y="1121"/>
              <a:ext cx="39" cy="44"/>
            </a:xfrm>
            <a:custGeom>
              <a:avLst/>
              <a:gdLst>
                <a:gd name="T0" fmla="*/ 16 w 103"/>
                <a:gd name="T1" fmla="*/ 59 h 116"/>
                <a:gd name="T2" fmla="*/ 52 w 103"/>
                <a:gd name="T3" fmla="*/ 105 h 116"/>
                <a:gd name="T4" fmla="*/ 87 w 103"/>
                <a:gd name="T5" fmla="*/ 58 h 116"/>
                <a:gd name="T6" fmla="*/ 52 w 103"/>
                <a:gd name="T7" fmla="*/ 12 h 116"/>
                <a:gd name="T8" fmla="*/ 16 w 103"/>
                <a:gd name="T9" fmla="*/ 59 h 116"/>
                <a:gd name="T10" fmla="*/ 103 w 103"/>
                <a:gd name="T11" fmla="*/ 57 h 116"/>
                <a:gd name="T12" fmla="*/ 51 w 103"/>
                <a:gd name="T13" fmla="*/ 116 h 116"/>
                <a:gd name="T14" fmla="*/ 0 w 103"/>
                <a:gd name="T15" fmla="*/ 59 h 116"/>
                <a:gd name="T16" fmla="*/ 52 w 103"/>
                <a:gd name="T17" fmla="*/ 0 h 116"/>
                <a:gd name="T18" fmla="*/ 103 w 103"/>
                <a:gd name="T19" fmla="*/ 5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16">
                  <a:moveTo>
                    <a:pt x="16" y="59"/>
                  </a:moveTo>
                  <a:cubicBezTo>
                    <a:pt x="16" y="83"/>
                    <a:pt x="29" y="105"/>
                    <a:pt x="52" y="105"/>
                  </a:cubicBezTo>
                  <a:cubicBezTo>
                    <a:pt x="74" y="105"/>
                    <a:pt x="87" y="83"/>
                    <a:pt x="87" y="58"/>
                  </a:cubicBezTo>
                  <a:cubicBezTo>
                    <a:pt x="87" y="36"/>
                    <a:pt x="76" y="12"/>
                    <a:pt x="52" y="12"/>
                  </a:cubicBezTo>
                  <a:cubicBezTo>
                    <a:pt x="28" y="12"/>
                    <a:pt x="16" y="34"/>
                    <a:pt x="16" y="59"/>
                  </a:cubicBezTo>
                  <a:close/>
                  <a:moveTo>
                    <a:pt x="103" y="57"/>
                  </a:moveTo>
                  <a:cubicBezTo>
                    <a:pt x="103" y="96"/>
                    <a:pt x="79" y="116"/>
                    <a:pt x="51" y="116"/>
                  </a:cubicBezTo>
                  <a:cubicBezTo>
                    <a:pt x="21" y="116"/>
                    <a:pt x="0" y="93"/>
                    <a:pt x="0" y="59"/>
                  </a:cubicBezTo>
                  <a:cubicBezTo>
                    <a:pt x="0" y="24"/>
                    <a:pt x="22" y="0"/>
                    <a:pt x="52" y="0"/>
                  </a:cubicBezTo>
                  <a:cubicBezTo>
                    <a:pt x="83" y="0"/>
                    <a:pt x="103" y="24"/>
                    <a:pt x="103" y="57"/>
                  </a:cubicBez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49" name="Freeform 120"/>
            <p:cNvSpPr>
              <a:spLocks/>
            </p:cNvSpPr>
            <p:nvPr/>
          </p:nvSpPr>
          <p:spPr bwMode="auto">
            <a:xfrm>
              <a:off x="1573" y="1122"/>
              <a:ext cx="32" cy="42"/>
            </a:xfrm>
            <a:custGeom>
              <a:avLst/>
              <a:gdLst>
                <a:gd name="T0" fmla="*/ 0 w 84"/>
                <a:gd name="T1" fmla="*/ 112 h 112"/>
                <a:gd name="T2" fmla="*/ 0 w 84"/>
                <a:gd name="T3" fmla="*/ 0 h 112"/>
                <a:gd name="T4" fmla="*/ 16 w 84"/>
                <a:gd name="T5" fmla="*/ 0 h 112"/>
                <a:gd name="T6" fmla="*/ 52 w 84"/>
                <a:gd name="T7" fmla="*/ 57 h 112"/>
                <a:gd name="T8" fmla="*/ 72 w 84"/>
                <a:gd name="T9" fmla="*/ 94 h 112"/>
                <a:gd name="T10" fmla="*/ 72 w 84"/>
                <a:gd name="T11" fmla="*/ 93 h 112"/>
                <a:gd name="T12" fmla="*/ 70 w 84"/>
                <a:gd name="T13" fmla="*/ 47 h 112"/>
                <a:gd name="T14" fmla="*/ 70 w 84"/>
                <a:gd name="T15" fmla="*/ 0 h 112"/>
                <a:gd name="T16" fmla="*/ 84 w 84"/>
                <a:gd name="T17" fmla="*/ 0 h 112"/>
                <a:gd name="T18" fmla="*/ 84 w 84"/>
                <a:gd name="T19" fmla="*/ 112 h 112"/>
                <a:gd name="T20" fmla="*/ 69 w 84"/>
                <a:gd name="T21" fmla="*/ 112 h 112"/>
                <a:gd name="T22" fmla="*/ 34 w 84"/>
                <a:gd name="T23" fmla="*/ 56 h 112"/>
                <a:gd name="T24" fmla="*/ 13 w 84"/>
                <a:gd name="T25" fmla="*/ 18 h 112"/>
                <a:gd name="T26" fmla="*/ 12 w 84"/>
                <a:gd name="T27" fmla="*/ 18 h 112"/>
                <a:gd name="T28" fmla="*/ 13 w 84"/>
                <a:gd name="T29" fmla="*/ 65 h 112"/>
                <a:gd name="T30" fmla="*/ 13 w 84"/>
                <a:gd name="T31" fmla="*/ 112 h 112"/>
                <a:gd name="T32" fmla="*/ 0 w 84"/>
                <a:gd name="T33"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 h="112">
                  <a:moveTo>
                    <a:pt x="0" y="112"/>
                  </a:moveTo>
                  <a:lnTo>
                    <a:pt x="0" y="0"/>
                  </a:lnTo>
                  <a:lnTo>
                    <a:pt x="16" y="0"/>
                  </a:lnTo>
                  <a:lnTo>
                    <a:pt x="52" y="57"/>
                  </a:lnTo>
                  <a:cubicBezTo>
                    <a:pt x="60" y="70"/>
                    <a:pt x="66" y="82"/>
                    <a:pt x="72" y="94"/>
                  </a:cubicBezTo>
                  <a:lnTo>
                    <a:pt x="72" y="93"/>
                  </a:lnTo>
                  <a:cubicBezTo>
                    <a:pt x="71" y="78"/>
                    <a:pt x="70" y="65"/>
                    <a:pt x="70" y="47"/>
                  </a:cubicBezTo>
                  <a:lnTo>
                    <a:pt x="70" y="0"/>
                  </a:lnTo>
                  <a:lnTo>
                    <a:pt x="84" y="0"/>
                  </a:lnTo>
                  <a:lnTo>
                    <a:pt x="84" y="112"/>
                  </a:lnTo>
                  <a:lnTo>
                    <a:pt x="69" y="112"/>
                  </a:lnTo>
                  <a:lnTo>
                    <a:pt x="34" y="56"/>
                  </a:lnTo>
                  <a:cubicBezTo>
                    <a:pt x="26" y="43"/>
                    <a:pt x="18" y="30"/>
                    <a:pt x="13" y="18"/>
                  </a:cubicBezTo>
                  <a:lnTo>
                    <a:pt x="12" y="18"/>
                  </a:lnTo>
                  <a:cubicBezTo>
                    <a:pt x="13" y="32"/>
                    <a:pt x="13" y="46"/>
                    <a:pt x="13" y="65"/>
                  </a:cubicBezTo>
                  <a:lnTo>
                    <a:pt x="13" y="112"/>
                  </a:lnTo>
                  <a:lnTo>
                    <a:pt x="0" y="112"/>
                  </a:lnTo>
                  <a:close/>
                </a:path>
              </a:pathLst>
            </a:custGeom>
            <a:solidFill>
              <a:srgbClr val="FEFE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ZA"/>
            </a:p>
          </p:txBody>
        </p:sp>
        <p:sp>
          <p:nvSpPr>
            <p:cNvPr id="150" name="Rectangle 121"/>
            <p:cNvSpPr>
              <a:spLocks noChangeArrowheads="1"/>
            </p:cNvSpPr>
            <p:nvPr/>
          </p:nvSpPr>
          <p:spPr bwMode="auto">
            <a:xfrm>
              <a:off x="2133" y="3587"/>
              <a:ext cx="488" cy="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i="0" u="none" strike="noStrike" cap="none" normalizeH="0" baseline="0">
                  <a:ln>
                    <a:noFill/>
                  </a:ln>
                  <a:solidFill>
                    <a:srgbClr val="FEFEFE"/>
                  </a:solidFill>
                  <a:effectLst/>
                  <a:latin typeface="Arial" pitchFamily="34" charset="0"/>
                  <a:cs typeface="Arial" pitchFamily="34" charset="0"/>
                </a:rPr>
                <a:t>SOUTH AFRICA</a:t>
              </a:r>
              <a:endParaRPr kumimoji="0" lang="en-US" altLang="en-US" sz="1800" i="0" u="none" strike="noStrike" cap="none" normalizeH="0" baseline="0">
                <a:ln>
                  <a:noFill/>
                </a:ln>
                <a:solidFill>
                  <a:schemeClr val="tx1"/>
                </a:solidFill>
                <a:effectLst/>
                <a:latin typeface="Arial" pitchFamily="34" charset="0"/>
                <a:cs typeface="Arial" pitchFamily="34" charset="0"/>
              </a:endParaRPr>
            </a:p>
          </p:txBody>
        </p:sp>
      </p:grpSp>
      <p:graphicFrame>
        <p:nvGraphicFramePr>
          <p:cNvPr id="47" name="Table 46"/>
          <p:cNvGraphicFramePr>
            <a:graphicFrameLocks noGrp="1"/>
          </p:cNvGraphicFramePr>
          <p:nvPr>
            <p:extLst/>
          </p:nvPr>
        </p:nvGraphicFramePr>
        <p:xfrm>
          <a:off x="384292" y="2718662"/>
          <a:ext cx="1676400" cy="1039038"/>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202610">
                <a:tc>
                  <a:txBody>
                    <a:bodyPr/>
                    <a:lstStyle/>
                    <a:p>
                      <a:r>
                        <a:rPr lang="en-US" sz="900" b="1" dirty="0">
                          <a:solidFill>
                            <a:schemeClr val="accent5">
                              <a:lumMod val="25000"/>
                            </a:schemeClr>
                          </a:solidFill>
                          <a:cs typeface="Arial" panose="020B0604020202020204" pitchFamily="34" charset="0"/>
                        </a:rPr>
                        <a:t>NAMIBIA</a:t>
                      </a:r>
                    </a:p>
                  </a:txBody>
                  <a:tcPr/>
                </a:tc>
                <a:extLst>
                  <a:ext uri="{0D108BD9-81ED-4DB2-BD59-A6C34878D82A}">
                    <a16:rowId xmlns:a16="http://schemas.microsoft.com/office/drawing/2014/main" val="10000"/>
                  </a:ext>
                </a:extLst>
              </a:tr>
              <a:tr h="810438">
                <a:tc>
                  <a:txBody>
                    <a:bodyPr/>
                    <a:lstStyle/>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Meat (beef/game)</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Table grapes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Dates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Home Décor</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Olive Oil</a:t>
                      </a:r>
                    </a:p>
                  </a:txBody>
                  <a:tcPr/>
                </a:tc>
                <a:extLst>
                  <a:ext uri="{0D108BD9-81ED-4DB2-BD59-A6C34878D82A}">
                    <a16:rowId xmlns:a16="http://schemas.microsoft.com/office/drawing/2014/main" val="10001"/>
                  </a:ext>
                </a:extLst>
              </a:tr>
            </a:tbl>
          </a:graphicData>
        </a:graphic>
      </p:graphicFrame>
      <p:graphicFrame>
        <p:nvGraphicFramePr>
          <p:cNvPr id="48" name="Table 47"/>
          <p:cNvGraphicFramePr>
            <a:graphicFrameLocks noGrp="1"/>
          </p:cNvGraphicFramePr>
          <p:nvPr>
            <p:extLst/>
          </p:nvPr>
        </p:nvGraphicFramePr>
        <p:xfrm>
          <a:off x="401918" y="3918431"/>
          <a:ext cx="1676400" cy="868680"/>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172326">
                <a:tc>
                  <a:txBody>
                    <a:bodyPr/>
                    <a:lstStyle/>
                    <a:p>
                      <a:r>
                        <a:rPr lang="en-US" sz="900" b="1" dirty="0">
                          <a:solidFill>
                            <a:schemeClr val="accent5">
                              <a:lumMod val="25000"/>
                            </a:schemeClr>
                          </a:solidFill>
                          <a:cs typeface="Arial" panose="020B0604020202020204" pitchFamily="34" charset="0"/>
                        </a:rPr>
                        <a:t>BOTSWANA</a:t>
                      </a:r>
                    </a:p>
                  </a:txBody>
                  <a:tcPr/>
                </a:tc>
                <a:extLst>
                  <a:ext uri="{0D108BD9-81ED-4DB2-BD59-A6C34878D82A}">
                    <a16:rowId xmlns:a16="http://schemas.microsoft.com/office/drawing/2014/main" val="10000"/>
                  </a:ext>
                </a:extLst>
              </a:tr>
              <a:tr h="610935">
                <a:tc>
                  <a:txBody>
                    <a:bodyPr/>
                    <a:lstStyle/>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Apparel</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Natural/Organic Products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Handicrafts/Accessories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Meat (beef)</a:t>
                      </a:r>
                    </a:p>
                  </a:txBody>
                  <a:tcPr/>
                </a:tc>
                <a:extLst>
                  <a:ext uri="{0D108BD9-81ED-4DB2-BD59-A6C34878D82A}">
                    <a16:rowId xmlns:a16="http://schemas.microsoft.com/office/drawing/2014/main" val="10001"/>
                  </a:ext>
                </a:extLst>
              </a:tr>
            </a:tbl>
          </a:graphicData>
        </a:graphic>
      </p:graphicFrame>
      <p:graphicFrame>
        <p:nvGraphicFramePr>
          <p:cNvPr id="49" name="Table 48"/>
          <p:cNvGraphicFramePr>
            <a:graphicFrameLocks noGrp="1"/>
          </p:cNvGraphicFramePr>
          <p:nvPr>
            <p:extLst/>
          </p:nvPr>
        </p:nvGraphicFramePr>
        <p:xfrm>
          <a:off x="401918" y="4815699"/>
          <a:ext cx="1676400" cy="1280160"/>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172326">
                <a:tc>
                  <a:txBody>
                    <a:bodyPr/>
                    <a:lstStyle/>
                    <a:p>
                      <a:r>
                        <a:rPr lang="en-US" sz="900" b="1" dirty="0">
                          <a:solidFill>
                            <a:schemeClr val="accent5">
                              <a:lumMod val="25000"/>
                            </a:schemeClr>
                          </a:solidFill>
                          <a:cs typeface="Arial" panose="020B0604020202020204" pitchFamily="34" charset="0"/>
                        </a:rPr>
                        <a:t>SOUTH AFRICA</a:t>
                      </a:r>
                    </a:p>
                  </a:txBody>
                  <a:tcPr/>
                </a:tc>
                <a:extLst>
                  <a:ext uri="{0D108BD9-81ED-4DB2-BD59-A6C34878D82A}">
                    <a16:rowId xmlns:a16="http://schemas.microsoft.com/office/drawing/2014/main" val="10000"/>
                  </a:ext>
                </a:extLst>
              </a:tr>
              <a:tr h="610935">
                <a:tc>
                  <a:txBody>
                    <a:bodyPr/>
                    <a:lstStyle/>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Textile, Apparel &amp; Macadamia Nuts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Culinary Oil (Olive Oil + other)</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Beverages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Confectioneries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Dried Fruits</a:t>
                      </a:r>
                    </a:p>
                  </a:txBody>
                  <a:tcPr/>
                </a:tc>
                <a:extLst>
                  <a:ext uri="{0D108BD9-81ED-4DB2-BD59-A6C34878D82A}">
                    <a16:rowId xmlns:a16="http://schemas.microsoft.com/office/drawing/2014/main" val="10001"/>
                  </a:ext>
                </a:extLst>
              </a:tr>
            </a:tbl>
          </a:graphicData>
        </a:graphic>
      </p:graphicFrame>
      <p:graphicFrame>
        <p:nvGraphicFramePr>
          <p:cNvPr id="34" name="Table 33"/>
          <p:cNvGraphicFramePr>
            <a:graphicFrameLocks noGrp="1"/>
          </p:cNvGraphicFramePr>
          <p:nvPr>
            <p:extLst/>
          </p:nvPr>
        </p:nvGraphicFramePr>
        <p:xfrm>
          <a:off x="5534845" y="5182661"/>
          <a:ext cx="1676400" cy="1039038"/>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202610">
                <a:tc>
                  <a:txBody>
                    <a:bodyPr/>
                    <a:lstStyle/>
                    <a:p>
                      <a:r>
                        <a:rPr lang="en-US" sz="900" b="1" dirty="0">
                          <a:solidFill>
                            <a:schemeClr val="accent5">
                              <a:lumMod val="25000"/>
                            </a:schemeClr>
                          </a:solidFill>
                          <a:cs typeface="Arial" panose="020B0604020202020204" pitchFamily="34" charset="0"/>
                        </a:rPr>
                        <a:t>LESOTHO</a:t>
                      </a:r>
                    </a:p>
                  </a:txBody>
                  <a:tcPr/>
                </a:tc>
                <a:extLst>
                  <a:ext uri="{0D108BD9-81ED-4DB2-BD59-A6C34878D82A}">
                    <a16:rowId xmlns:a16="http://schemas.microsoft.com/office/drawing/2014/main" val="10000"/>
                  </a:ext>
                </a:extLst>
              </a:tr>
              <a:tr h="810438">
                <a:tc>
                  <a:txBody>
                    <a:bodyPr/>
                    <a:lstStyle/>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Textile, Apparel &amp; Footwear</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Natural/Organic product (rosehip)</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Dried fruit</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Medicinal Products</a:t>
                      </a:r>
                    </a:p>
                  </a:txBody>
                  <a:tcPr/>
                </a:tc>
                <a:extLst>
                  <a:ext uri="{0D108BD9-81ED-4DB2-BD59-A6C34878D82A}">
                    <a16:rowId xmlns:a16="http://schemas.microsoft.com/office/drawing/2014/main" val="10001"/>
                  </a:ext>
                </a:extLst>
              </a:tr>
            </a:tbl>
          </a:graphicData>
        </a:graphic>
      </p:graphicFrame>
      <p:graphicFrame>
        <p:nvGraphicFramePr>
          <p:cNvPr id="32" name="Table 31"/>
          <p:cNvGraphicFramePr>
            <a:graphicFrameLocks noGrp="1"/>
          </p:cNvGraphicFramePr>
          <p:nvPr>
            <p:extLst/>
          </p:nvPr>
        </p:nvGraphicFramePr>
        <p:xfrm>
          <a:off x="6865854" y="3657600"/>
          <a:ext cx="1676400" cy="1143000"/>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202610">
                <a:tc>
                  <a:txBody>
                    <a:bodyPr/>
                    <a:lstStyle/>
                    <a:p>
                      <a:r>
                        <a:rPr lang="en-US" sz="900" b="1" dirty="0">
                          <a:solidFill>
                            <a:schemeClr val="accent5">
                              <a:lumMod val="25000"/>
                            </a:schemeClr>
                          </a:solidFill>
                          <a:cs typeface="Arial" panose="020B0604020202020204" pitchFamily="34" charset="0"/>
                        </a:rPr>
                        <a:t>MOZAMBIQUE  </a:t>
                      </a:r>
                    </a:p>
                  </a:txBody>
                  <a:tcPr/>
                </a:tc>
                <a:extLst>
                  <a:ext uri="{0D108BD9-81ED-4DB2-BD59-A6C34878D82A}">
                    <a16:rowId xmlns:a16="http://schemas.microsoft.com/office/drawing/2014/main" val="10000"/>
                  </a:ext>
                </a:extLst>
              </a:tr>
              <a:tr h="810438">
                <a:tc>
                  <a:txBody>
                    <a:bodyPr/>
                    <a:lstStyle/>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Natural/Organic (baobab)</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Honey</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Dried kidney beans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Macadamia nuts (shelled) &amp; peanuts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Crafts</a:t>
                      </a:r>
                    </a:p>
                  </a:txBody>
                  <a:tcPr/>
                </a:tc>
                <a:extLst>
                  <a:ext uri="{0D108BD9-81ED-4DB2-BD59-A6C34878D82A}">
                    <a16:rowId xmlns:a16="http://schemas.microsoft.com/office/drawing/2014/main" val="10001"/>
                  </a:ext>
                </a:extLst>
              </a:tr>
            </a:tbl>
          </a:graphicData>
        </a:graphic>
      </p:graphicFrame>
      <p:graphicFrame>
        <p:nvGraphicFramePr>
          <p:cNvPr id="31" name="Table 30"/>
          <p:cNvGraphicFramePr>
            <a:graphicFrameLocks noGrp="1"/>
          </p:cNvGraphicFramePr>
          <p:nvPr>
            <p:extLst/>
          </p:nvPr>
        </p:nvGraphicFramePr>
        <p:xfrm>
          <a:off x="6865854" y="2301240"/>
          <a:ext cx="1676400" cy="1280160"/>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202610">
                <a:tc>
                  <a:txBody>
                    <a:bodyPr/>
                    <a:lstStyle/>
                    <a:p>
                      <a:r>
                        <a:rPr lang="en-US" sz="900" b="1" dirty="0">
                          <a:solidFill>
                            <a:schemeClr val="accent5">
                              <a:lumMod val="25000"/>
                            </a:schemeClr>
                          </a:solidFill>
                          <a:cs typeface="Arial" panose="020B0604020202020204" pitchFamily="34" charset="0"/>
                        </a:rPr>
                        <a:t>MALAWI</a:t>
                      </a:r>
                    </a:p>
                  </a:txBody>
                  <a:tcPr/>
                </a:tc>
                <a:extLst>
                  <a:ext uri="{0D108BD9-81ED-4DB2-BD59-A6C34878D82A}">
                    <a16:rowId xmlns:a16="http://schemas.microsoft.com/office/drawing/2014/main" val="10000"/>
                  </a:ext>
                </a:extLst>
              </a:tr>
              <a:tr h="810438">
                <a:tc>
                  <a:txBody>
                    <a:bodyPr/>
                    <a:lstStyle/>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Macadamia Nuts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Honey</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Handicrafts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Tea</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Paprika</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Mangoes</a:t>
                      </a:r>
                    </a:p>
                    <a:p>
                      <a:pPr marL="182563" indent="-182563">
                        <a:buFont typeface="Arial" panose="020B0604020202020204" pitchFamily="34" charset="0"/>
                        <a:buChar char="•"/>
                      </a:pPr>
                      <a:r>
                        <a:rPr lang="en-US" sz="900" dirty="0">
                          <a:solidFill>
                            <a:schemeClr val="accent5">
                              <a:lumMod val="25000"/>
                            </a:schemeClr>
                          </a:solidFill>
                          <a:cs typeface="Arial" panose="020B0604020202020204" pitchFamily="34" charset="0"/>
                        </a:rPr>
                        <a:t>Organics</a:t>
                      </a:r>
                    </a:p>
                  </a:txBody>
                  <a:tcPr/>
                </a:tc>
                <a:extLst>
                  <a:ext uri="{0D108BD9-81ED-4DB2-BD59-A6C34878D82A}">
                    <a16:rowId xmlns:a16="http://schemas.microsoft.com/office/drawing/2014/main" val="10001"/>
                  </a:ext>
                </a:extLst>
              </a:tr>
            </a:tbl>
          </a:graphicData>
        </a:graphic>
      </p:graphicFrame>
      <p:graphicFrame>
        <p:nvGraphicFramePr>
          <p:cNvPr id="2" name="Table 1"/>
          <p:cNvGraphicFramePr>
            <a:graphicFrameLocks noGrp="1"/>
          </p:cNvGraphicFramePr>
          <p:nvPr>
            <p:extLst/>
          </p:nvPr>
        </p:nvGraphicFramePr>
        <p:xfrm>
          <a:off x="6865854" y="1166020"/>
          <a:ext cx="1676400" cy="1039038"/>
        </p:xfrm>
        <a:graphic>
          <a:graphicData uri="http://schemas.openxmlformats.org/drawingml/2006/table">
            <a:tbl>
              <a:tblPr firstRow="1" bandRow="1">
                <a:tableStyleId>{7DF18680-E054-41AD-8BC1-D1AEF772440D}</a:tableStyleId>
              </a:tblPr>
              <a:tblGrid>
                <a:gridCol w="1676400">
                  <a:extLst>
                    <a:ext uri="{9D8B030D-6E8A-4147-A177-3AD203B41FA5}">
                      <a16:colId xmlns:a16="http://schemas.microsoft.com/office/drawing/2014/main" val="20000"/>
                    </a:ext>
                  </a:extLst>
                </a:gridCol>
              </a:tblGrid>
              <a:tr h="2026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dirty="0">
                          <a:solidFill>
                            <a:schemeClr val="accent5">
                              <a:lumMod val="25000"/>
                            </a:schemeClr>
                          </a:solidFill>
                        </a:rPr>
                        <a:t>ZAMBIA</a:t>
                      </a:r>
                      <a:endParaRPr lang="en-US" sz="900" b="1" dirty="0">
                        <a:solidFill>
                          <a:schemeClr val="accent5">
                            <a:lumMod val="25000"/>
                          </a:schemeClr>
                        </a:solidFill>
                        <a:cs typeface="Arial" panose="020B0604020202020204" pitchFamily="34" charset="0"/>
                      </a:endParaRPr>
                    </a:p>
                  </a:txBody>
                  <a:tcPr/>
                </a:tc>
                <a:extLst>
                  <a:ext uri="{0D108BD9-81ED-4DB2-BD59-A6C34878D82A}">
                    <a16:rowId xmlns:a16="http://schemas.microsoft.com/office/drawing/2014/main" val="10000"/>
                  </a:ext>
                </a:extLst>
              </a:tr>
              <a:tr h="810438">
                <a:tc>
                  <a:txBody>
                    <a:bodyPr/>
                    <a:lstStyle/>
                    <a:p>
                      <a:pPr marL="182563" indent="-182563">
                        <a:buFont typeface="Arial"/>
                        <a:buChar char="•"/>
                      </a:pPr>
                      <a:r>
                        <a:rPr lang="en-US" sz="900" dirty="0"/>
                        <a:t>Honey (organic)</a:t>
                      </a:r>
                    </a:p>
                    <a:p>
                      <a:pPr marL="182563" indent="-182563">
                        <a:buFont typeface="Arial" panose="020B0604020202020204" pitchFamily="34" charset="0"/>
                        <a:buChar char="•"/>
                      </a:pPr>
                      <a:r>
                        <a:rPr lang="en-US" sz="900" dirty="0"/>
                        <a:t>Dried Fruits</a:t>
                      </a:r>
                    </a:p>
                    <a:p>
                      <a:pPr marL="182563" indent="-182563">
                        <a:buFont typeface="Arial" panose="020B0604020202020204" pitchFamily="34" charset="0"/>
                        <a:buChar char="•"/>
                      </a:pPr>
                      <a:r>
                        <a:rPr lang="en-US" sz="900" dirty="0"/>
                        <a:t>Leather</a:t>
                      </a:r>
                    </a:p>
                    <a:p>
                      <a:pPr marL="182563" indent="-182563">
                        <a:buFont typeface="Arial" panose="020B0604020202020204" pitchFamily="34" charset="0"/>
                        <a:buChar char="•"/>
                      </a:pPr>
                      <a:r>
                        <a:rPr lang="en-US" sz="900" dirty="0"/>
                        <a:t>Crafts</a:t>
                      </a:r>
                    </a:p>
                    <a:p>
                      <a:pPr marL="182563" indent="-182563">
                        <a:buFont typeface="Arial" panose="020B0604020202020204" pitchFamily="34" charset="0"/>
                        <a:buChar char="•"/>
                      </a:pPr>
                      <a:r>
                        <a:rPr lang="en-US" sz="900" dirty="0"/>
                        <a:t>Horticulture products</a:t>
                      </a:r>
                      <a:endParaRPr lang="en-US" sz="900" dirty="0">
                        <a:solidFill>
                          <a:schemeClr val="accent5">
                            <a:lumMod val="25000"/>
                          </a:schemeClr>
                        </a:solidFill>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
        <p:nvSpPr>
          <p:cNvPr id="6" name="Title 5"/>
          <p:cNvSpPr>
            <a:spLocks noGrp="1"/>
          </p:cNvSpPr>
          <p:nvPr>
            <p:ph type="title"/>
          </p:nvPr>
        </p:nvSpPr>
        <p:spPr>
          <a:xfrm>
            <a:off x="107951" y="1161483"/>
            <a:ext cx="7772400" cy="400110"/>
          </a:xfrm>
        </p:spPr>
        <p:txBody>
          <a:bodyPr/>
          <a:lstStyle/>
          <a:p>
            <a:pPr algn="l">
              <a:tabLst>
                <a:tab pos="571500" algn="l"/>
              </a:tabLst>
            </a:pPr>
            <a:r>
              <a:rPr lang="en-US" dirty="0">
                <a:solidFill>
                  <a:srgbClr val="0067B9"/>
                </a:solidFill>
                <a:latin typeface="+mn-lt"/>
                <a:cs typeface="Gill Sans Light"/>
              </a:rPr>
              <a:t>AGOA Exports Potential- by Country</a:t>
            </a:r>
            <a:endParaRPr lang="en-ZA" dirty="0">
              <a:solidFill>
                <a:srgbClr val="0067B9"/>
              </a:solidFill>
              <a:latin typeface="+mn-lt"/>
            </a:endParaRPr>
          </a:p>
        </p:txBody>
      </p:sp>
      <p:cxnSp>
        <p:nvCxnSpPr>
          <p:cNvPr id="38" name="Straight Arrow Connector 37"/>
          <p:cNvCxnSpPr>
            <a:cxnSpLocks/>
          </p:cNvCxnSpPr>
          <p:nvPr/>
        </p:nvCxnSpPr>
        <p:spPr>
          <a:xfrm flipH="1">
            <a:off x="3806826" y="1639356"/>
            <a:ext cx="3049546" cy="2340872"/>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cxnSpLocks/>
          </p:cNvCxnSpPr>
          <p:nvPr/>
        </p:nvCxnSpPr>
        <p:spPr>
          <a:xfrm>
            <a:off x="2078318" y="3238181"/>
            <a:ext cx="639483" cy="1556432"/>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cxnSpLocks/>
            <a:stCxn id="31" idx="1"/>
            <a:endCxn id="41" idx="0"/>
          </p:cNvCxnSpPr>
          <p:nvPr/>
        </p:nvCxnSpPr>
        <p:spPr>
          <a:xfrm flipH="1">
            <a:off x="4857427" y="2941320"/>
            <a:ext cx="2008427" cy="1023732"/>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cxnSpLocks/>
            <a:stCxn id="32" idx="1"/>
          </p:cNvCxnSpPr>
          <p:nvPr/>
        </p:nvCxnSpPr>
        <p:spPr>
          <a:xfrm flipH="1" flipV="1">
            <a:off x="5221288" y="4121513"/>
            <a:ext cx="1644566" cy="107587"/>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cxnSpLocks/>
            <a:stCxn id="48" idx="3"/>
          </p:cNvCxnSpPr>
          <p:nvPr/>
        </p:nvCxnSpPr>
        <p:spPr>
          <a:xfrm>
            <a:off x="2078318" y="4352771"/>
            <a:ext cx="1160707" cy="937143"/>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cxnSpLocks/>
          </p:cNvCxnSpPr>
          <p:nvPr/>
        </p:nvCxnSpPr>
        <p:spPr>
          <a:xfrm>
            <a:off x="2078318" y="5455779"/>
            <a:ext cx="939520" cy="667572"/>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cxnSpLocks/>
          </p:cNvCxnSpPr>
          <p:nvPr/>
        </p:nvCxnSpPr>
        <p:spPr>
          <a:xfrm flipH="1">
            <a:off x="4030663" y="5794065"/>
            <a:ext cx="1504183" cy="203523"/>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graphicFrame>
        <p:nvGraphicFramePr>
          <p:cNvPr id="33" name="Table 32"/>
          <p:cNvGraphicFramePr>
            <a:graphicFrameLocks noGrp="1"/>
          </p:cNvGraphicFramePr>
          <p:nvPr>
            <p:extLst/>
          </p:nvPr>
        </p:nvGraphicFramePr>
        <p:xfrm>
          <a:off x="5534845" y="4176299"/>
          <a:ext cx="1219200" cy="927955"/>
        </p:xfrm>
        <a:graphic>
          <a:graphicData uri="http://schemas.openxmlformats.org/drawingml/2006/table">
            <a:tbl>
              <a:tblPr firstRow="1" bandRow="1">
                <a:tableStyleId>{7DF18680-E054-41AD-8BC1-D1AEF772440D}</a:tableStyleId>
              </a:tblPr>
              <a:tblGrid>
                <a:gridCol w="1219200">
                  <a:extLst>
                    <a:ext uri="{9D8B030D-6E8A-4147-A177-3AD203B41FA5}">
                      <a16:colId xmlns:a16="http://schemas.microsoft.com/office/drawing/2014/main" val="20000"/>
                    </a:ext>
                  </a:extLst>
                </a:gridCol>
              </a:tblGrid>
              <a:tr h="234407">
                <a:tc>
                  <a:txBody>
                    <a:bodyPr/>
                    <a:lstStyle/>
                    <a:p>
                      <a:pPr>
                        <a:tabLst>
                          <a:tab pos="182563" algn="l"/>
                        </a:tabLst>
                      </a:pPr>
                      <a:r>
                        <a:rPr lang="en-US" sz="900" b="1" dirty="0">
                          <a:solidFill>
                            <a:schemeClr val="accent5">
                              <a:lumMod val="25000"/>
                            </a:schemeClr>
                          </a:solidFill>
                          <a:cs typeface="Arial" panose="020B0604020202020204" pitchFamily="34" charset="0"/>
                        </a:rPr>
                        <a:t>ESWATINI</a:t>
                      </a:r>
                    </a:p>
                  </a:txBody>
                  <a:tcPr/>
                </a:tc>
                <a:extLst>
                  <a:ext uri="{0D108BD9-81ED-4DB2-BD59-A6C34878D82A}">
                    <a16:rowId xmlns:a16="http://schemas.microsoft.com/office/drawing/2014/main" val="10000"/>
                  </a:ext>
                </a:extLst>
              </a:tr>
              <a:tr h="693548">
                <a:tc>
                  <a:txBody>
                    <a:bodyPr/>
                    <a:lstStyle/>
                    <a:p>
                      <a:pPr marL="182563" indent="-182563">
                        <a:buFont typeface="Arial" panose="020B0604020202020204" pitchFamily="34" charset="0"/>
                        <a:buChar char="•"/>
                        <a:tabLst>
                          <a:tab pos="182563" algn="l"/>
                        </a:tabLst>
                      </a:pPr>
                      <a:r>
                        <a:rPr lang="en-US" sz="900" dirty="0">
                          <a:solidFill>
                            <a:schemeClr val="accent5">
                              <a:lumMod val="25000"/>
                            </a:schemeClr>
                          </a:solidFill>
                          <a:cs typeface="Arial" panose="020B0604020202020204" pitchFamily="34" charset="0"/>
                        </a:rPr>
                        <a:t>Apparel</a:t>
                      </a:r>
                    </a:p>
                    <a:p>
                      <a:pPr marL="182563" indent="-182563">
                        <a:buFont typeface="Arial" panose="020B0604020202020204" pitchFamily="34" charset="0"/>
                        <a:buChar char="•"/>
                        <a:tabLst>
                          <a:tab pos="182563" algn="l"/>
                        </a:tabLst>
                      </a:pPr>
                      <a:r>
                        <a:rPr lang="en-US" sz="900" dirty="0">
                          <a:solidFill>
                            <a:schemeClr val="accent5">
                              <a:lumMod val="25000"/>
                            </a:schemeClr>
                          </a:solidFill>
                          <a:cs typeface="Arial" panose="020B0604020202020204" pitchFamily="34" charset="0"/>
                        </a:rPr>
                        <a:t>Accessories</a:t>
                      </a:r>
                    </a:p>
                    <a:p>
                      <a:pPr marL="182563" indent="-182563">
                        <a:buFont typeface="Arial" panose="020B0604020202020204" pitchFamily="34" charset="0"/>
                        <a:buChar char="•"/>
                        <a:tabLst>
                          <a:tab pos="182563" algn="l"/>
                        </a:tabLst>
                      </a:pPr>
                      <a:r>
                        <a:rPr lang="en-US" sz="900" dirty="0">
                          <a:solidFill>
                            <a:schemeClr val="accent5">
                              <a:lumMod val="25000"/>
                            </a:schemeClr>
                          </a:solidFill>
                          <a:cs typeface="Arial" panose="020B0604020202020204" pitchFamily="34" charset="0"/>
                        </a:rPr>
                        <a:t>Macadamia Nuts</a:t>
                      </a:r>
                    </a:p>
                    <a:p>
                      <a:pPr marL="182563" indent="-182563">
                        <a:buFont typeface="Arial" panose="020B0604020202020204" pitchFamily="34" charset="0"/>
                        <a:buChar char="•"/>
                        <a:tabLst>
                          <a:tab pos="182563" algn="l"/>
                        </a:tabLst>
                      </a:pPr>
                      <a:r>
                        <a:rPr lang="en-US" sz="900" dirty="0">
                          <a:solidFill>
                            <a:schemeClr val="accent5">
                              <a:lumMod val="25000"/>
                            </a:schemeClr>
                          </a:solidFill>
                          <a:cs typeface="Arial" panose="020B0604020202020204" pitchFamily="34" charset="0"/>
                        </a:rPr>
                        <a:t>Sauces</a:t>
                      </a:r>
                    </a:p>
                  </a:txBody>
                  <a:tcPr/>
                </a:tc>
                <a:extLst>
                  <a:ext uri="{0D108BD9-81ED-4DB2-BD59-A6C34878D82A}">
                    <a16:rowId xmlns:a16="http://schemas.microsoft.com/office/drawing/2014/main" val="10001"/>
                  </a:ext>
                </a:extLst>
              </a:tr>
            </a:tbl>
          </a:graphicData>
        </a:graphic>
      </p:graphicFrame>
      <p:cxnSp>
        <p:nvCxnSpPr>
          <p:cNvPr id="43" name="Straight Arrow Connector 42"/>
          <p:cNvCxnSpPr>
            <a:cxnSpLocks/>
          </p:cNvCxnSpPr>
          <p:nvPr/>
        </p:nvCxnSpPr>
        <p:spPr>
          <a:xfrm flipH="1">
            <a:off x="4431927" y="4743853"/>
            <a:ext cx="1014787" cy="844299"/>
          </a:xfrm>
          <a:prstGeom prst="straightConnector1">
            <a:avLst/>
          </a:prstGeom>
          <a:ln w="12700">
            <a:solidFill>
              <a:schemeClr val="accent5">
                <a:lumMod val="75000"/>
              </a:schemeClr>
            </a:solidFill>
            <a:headEnd type="oval" w="med" len="med"/>
            <a:tailEnd type="triangl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32374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13" y="1222758"/>
            <a:ext cx="7162800" cy="510178"/>
          </a:xfrm>
        </p:spPr>
        <p:txBody>
          <a:bodyPr/>
          <a:lstStyle/>
          <a:p>
            <a:pPr algn="l"/>
            <a:r>
              <a:rPr lang="en-US" sz="2800" dirty="0"/>
              <a:t>United States and Zambia</a:t>
            </a:r>
          </a:p>
        </p:txBody>
      </p:sp>
      <p:sp>
        <p:nvSpPr>
          <p:cNvPr id="3" name="Slide Number Placeholder 2"/>
          <p:cNvSpPr>
            <a:spLocks noGrp="1"/>
          </p:cNvSpPr>
          <p:nvPr>
            <p:ph type="sldNum" sz="quarter" idx="4"/>
          </p:nvPr>
        </p:nvSpPr>
        <p:spPr/>
        <p:txBody>
          <a:bodyPr/>
          <a:lstStyle/>
          <a:p>
            <a:fld id="{FD1812AB-693A-4334-858B-1E5B6445C93F}" type="slidenum">
              <a:rPr lang="en-US" smtClean="0"/>
              <a:pPr/>
              <a:t>14</a:t>
            </a:fld>
            <a:endParaRPr lang="en-US" dirty="0"/>
          </a:p>
        </p:txBody>
      </p:sp>
      <p:sp>
        <p:nvSpPr>
          <p:cNvPr id="5" name="Rectangle 4"/>
          <p:cNvSpPr/>
          <p:nvPr/>
        </p:nvSpPr>
        <p:spPr>
          <a:xfrm>
            <a:off x="248266" y="1849590"/>
            <a:ext cx="8836740" cy="4216539"/>
          </a:xfrm>
          <a:prstGeom prst="rect">
            <a:avLst/>
          </a:prstGeom>
        </p:spPr>
        <p:txBody>
          <a:bodyPr wrap="square">
            <a:spAutoFit/>
          </a:bodyPr>
          <a:lstStyle/>
          <a:p>
            <a:pPr marL="342900" indent="-342900">
              <a:buFont typeface="Wingdings" panose="05000000000000000000" pitchFamily="2" charset="2"/>
              <a:buChar char="§"/>
            </a:pPr>
            <a:r>
              <a:rPr lang="en-US" sz="2000" b="1" dirty="0">
                <a:latin typeface="Gill Sans MT" panose="020B0502020104020203" pitchFamily="34" charset="0"/>
              </a:rPr>
              <a:t>Zambia is an AGOA eligible country, also Third Country Fabric (TCF) Provision eligible</a:t>
            </a:r>
          </a:p>
          <a:p>
            <a:pPr marL="342900" indent="-342900">
              <a:buFont typeface="Wingdings" panose="05000000000000000000" pitchFamily="2" charset="2"/>
              <a:buChar char="§"/>
            </a:pPr>
            <a:endParaRPr lang="en-US" sz="8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Zambia ranks 155</a:t>
            </a:r>
            <a:r>
              <a:rPr lang="en-US" sz="2000" b="1" baseline="30000" dirty="0">
                <a:latin typeface="Gill Sans MT" panose="020B0502020104020203" pitchFamily="34" charset="0"/>
              </a:rPr>
              <a:t>th</a:t>
            </a:r>
            <a:r>
              <a:rPr lang="en-US" sz="2000" b="1" dirty="0">
                <a:latin typeface="Gill Sans MT" panose="020B0502020104020203" pitchFamily="34" charset="0"/>
              </a:rPr>
              <a:t> among goods trading partners with the US </a:t>
            </a:r>
          </a:p>
          <a:p>
            <a:pPr marL="342900" indent="-342900">
              <a:buFont typeface="Wingdings" panose="05000000000000000000" pitchFamily="2" charset="2"/>
              <a:buChar char="§"/>
            </a:pPr>
            <a:r>
              <a:rPr lang="en-US" sz="2000" b="1" dirty="0">
                <a:latin typeface="Gill Sans MT" panose="020B0502020104020203" pitchFamily="34" charset="0"/>
              </a:rPr>
              <a:t>United States' 135th largest supplier of goods imports in 2017.</a:t>
            </a:r>
          </a:p>
          <a:p>
            <a:pPr marL="342900" indent="-342900">
              <a:buFont typeface="Wingdings" panose="05000000000000000000" pitchFamily="2" charset="2"/>
              <a:buChar char="§"/>
            </a:pPr>
            <a:endParaRPr lang="en-US" sz="20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U.S. goods imports from Zambia totaled $66 million in 2017, up 41.9% ($19 million) from 2016, and up 35.4% from 2007. </a:t>
            </a:r>
          </a:p>
          <a:p>
            <a:pPr marL="342900" indent="-342900">
              <a:buFont typeface="Wingdings" panose="05000000000000000000" pitchFamily="2" charset="2"/>
              <a:buChar char="§"/>
            </a:pPr>
            <a:endParaRPr lang="en-US" sz="20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Top exports in 2017: precious metal &amp; stone (emeralds) ($44m), other base metals (cobalt) ($15m), copper ($5m), coffee, tea &amp; spice (coffee) ($1m), and dairy, eggs, honey ($358,000).</a:t>
            </a:r>
          </a:p>
          <a:p>
            <a:pPr marL="342900" indent="-342900">
              <a:buFont typeface="Wingdings" panose="05000000000000000000" pitchFamily="2" charset="2"/>
              <a:buChar char="§"/>
            </a:pPr>
            <a:endParaRPr lang="en-US" sz="20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U.S. total imports of agricultural products totaled $2m in 2017.</a:t>
            </a:r>
          </a:p>
        </p:txBody>
      </p:sp>
    </p:spTree>
    <p:extLst>
      <p:ext uri="{BB962C8B-B14F-4D97-AF65-F5344CB8AC3E}">
        <p14:creationId xmlns:p14="http://schemas.microsoft.com/office/powerpoint/2010/main" val="1802588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3FB39-6326-44B5-91E9-4040E05759D2}"/>
              </a:ext>
            </a:extLst>
          </p:cNvPr>
          <p:cNvSpPr>
            <a:spLocks noGrp="1"/>
          </p:cNvSpPr>
          <p:nvPr>
            <p:ph type="title"/>
          </p:nvPr>
        </p:nvSpPr>
        <p:spPr>
          <a:xfrm>
            <a:off x="191728" y="1248159"/>
            <a:ext cx="7162800" cy="429478"/>
          </a:xfrm>
        </p:spPr>
        <p:txBody>
          <a:bodyPr/>
          <a:lstStyle/>
          <a:p>
            <a:pPr algn="l"/>
            <a:r>
              <a:rPr lang="en-US" sz="2400" dirty="0"/>
              <a:t>Zambia AGOA Performance</a:t>
            </a:r>
          </a:p>
        </p:txBody>
      </p:sp>
      <p:sp>
        <p:nvSpPr>
          <p:cNvPr id="3" name="Slide Number Placeholder 2">
            <a:extLst>
              <a:ext uri="{FF2B5EF4-FFF2-40B4-BE49-F238E27FC236}">
                <a16:creationId xmlns:a16="http://schemas.microsoft.com/office/drawing/2014/main" id="{6D375660-1E3A-4E58-AF11-B8CED9BAF20B}"/>
              </a:ext>
            </a:extLst>
          </p:cNvPr>
          <p:cNvSpPr>
            <a:spLocks noGrp="1"/>
          </p:cNvSpPr>
          <p:nvPr>
            <p:ph type="sldNum" sz="quarter" idx="4"/>
          </p:nvPr>
        </p:nvSpPr>
        <p:spPr/>
        <p:txBody>
          <a:bodyPr/>
          <a:lstStyle/>
          <a:p>
            <a:fld id="{FD1812AB-693A-4334-858B-1E5B6445C93F}" type="slidenum">
              <a:rPr lang="en-US" smtClean="0"/>
              <a:pPr/>
              <a:t>15</a:t>
            </a:fld>
            <a:endParaRPr lang="en-US" dirty="0"/>
          </a:p>
        </p:txBody>
      </p:sp>
      <p:graphicFrame>
        <p:nvGraphicFramePr>
          <p:cNvPr id="4" name="Table 3">
            <a:extLst>
              <a:ext uri="{FF2B5EF4-FFF2-40B4-BE49-F238E27FC236}">
                <a16:creationId xmlns:a16="http://schemas.microsoft.com/office/drawing/2014/main" id="{BBE4544C-DF71-4DEA-B825-808DA7398E27}"/>
              </a:ext>
            </a:extLst>
          </p:cNvPr>
          <p:cNvGraphicFramePr>
            <a:graphicFrameLocks noGrp="1"/>
          </p:cNvGraphicFramePr>
          <p:nvPr>
            <p:extLst>
              <p:ext uri="{D42A27DB-BD31-4B8C-83A1-F6EECF244321}">
                <p14:modId xmlns:p14="http://schemas.microsoft.com/office/powerpoint/2010/main" val="3453585562"/>
              </p:ext>
            </p:extLst>
          </p:nvPr>
        </p:nvGraphicFramePr>
        <p:xfrm>
          <a:off x="162232" y="1622323"/>
          <a:ext cx="8981767" cy="4439266"/>
        </p:xfrm>
        <a:graphic>
          <a:graphicData uri="http://schemas.openxmlformats.org/drawingml/2006/table">
            <a:tbl>
              <a:tblPr firstRow="1" firstCol="1" bandRow="1">
                <a:tableStyleId>{5C22544A-7EE6-4342-B048-85BDC9FD1C3A}</a:tableStyleId>
              </a:tblPr>
              <a:tblGrid>
                <a:gridCol w="3126658">
                  <a:extLst>
                    <a:ext uri="{9D8B030D-6E8A-4147-A177-3AD203B41FA5}">
                      <a16:colId xmlns:a16="http://schemas.microsoft.com/office/drawing/2014/main" val="4264383751"/>
                    </a:ext>
                  </a:extLst>
                </a:gridCol>
                <a:gridCol w="877529">
                  <a:extLst>
                    <a:ext uri="{9D8B030D-6E8A-4147-A177-3AD203B41FA5}">
                      <a16:colId xmlns:a16="http://schemas.microsoft.com/office/drawing/2014/main" val="1618841835"/>
                    </a:ext>
                  </a:extLst>
                </a:gridCol>
                <a:gridCol w="811162">
                  <a:extLst>
                    <a:ext uri="{9D8B030D-6E8A-4147-A177-3AD203B41FA5}">
                      <a16:colId xmlns:a16="http://schemas.microsoft.com/office/drawing/2014/main" val="1746322850"/>
                    </a:ext>
                  </a:extLst>
                </a:gridCol>
                <a:gridCol w="921774">
                  <a:extLst>
                    <a:ext uri="{9D8B030D-6E8A-4147-A177-3AD203B41FA5}">
                      <a16:colId xmlns:a16="http://schemas.microsoft.com/office/drawing/2014/main" val="88484164"/>
                    </a:ext>
                  </a:extLst>
                </a:gridCol>
                <a:gridCol w="1069258">
                  <a:extLst>
                    <a:ext uri="{9D8B030D-6E8A-4147-A177-3AD203B41FA5}">
                      <a16:colId xmlns:a16="http://schemas.microsoft.com/office/drawing/2014/main" val="2048886597"/>
                    </a:ext>
                  </a:extLst>
                </a:gridCol>
                <a:gridCol w="958645">
                  <a:extLst>
                    <a:ext uri="{9D8B030D-6E8A-4147-A177-3AD203B41FA5}">
                      <a16:colId xmlns:a16="http://schemas.microsoft.com/office/drawing/2014/main" val="482462222"/>
                    </a:ext>
                  </a:extLst>
                </a:gridCol>
                <a:gridCol w="1216741">
                  <a:extLst>
                    <a:ext uri="{9D8B030D-6E8A-4147-A177-3AD203B41FA5}">
                      <a16:colId xmlns:a16="http://schemas.microsoft.com/office/drawing/2014/main" val="2161082378"/>
                    </a:ext>
                  </a:extLst>
                </a:gridCol>
              </a:tblGrid>
              <a:tr h="547017">
                <a:tc gridSpan="7">
                  <a:txBody>
                    <a:bodyPr/>
                    <a:lstStyle/>
                    <a:p>
                      <a:pPr marL="0" marR="0" algn="ctr">
                        <a:spcBef>
                          <a:spcPts val="0"/>
                        </a:spcBef>
                        <a:spcAft>
                          <a:spcPts val="0"/>
                        </a:spcAft>
                      </a:pPr>
                      <a:r>
                        <a:rPr lang="en-US" sz="1600" dirty="0">
                          <a:effectLst/>
                        </a:rPr>
                        <a:t>2015- 2017</a:t>
                      </a:r>
                    </a:p>
                    <a:p>
                      <a:pPr marL="0" marR="0" algn="ctr">
                        <a:spcBef>
                          <a:spcPts val="0"/>
                        </a:spcBef>
                        <a:spcAft>
                          <a:spcPts val="0"/>
                        </a:spcAft>
                      </a:pPr>
                      <a:r>
                        <a:rPr lang="en-US" sz="1600" dirty="0">
                          <a:effectLst/>
                        </a:rPr>
                        <a:t>US$’000s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66416048"/>
                  </a:ext>
                </a:extLst>
              </a:tr>
              <a:tr h="424811">
                <a:tc>
                  <a:txBody>
                    <a:bodyPr/>
                    <a:lstStyle/>
                    <a:p>
                      <a:pPr marL="0" marR="0">
                        <a:spcBef>
                          <a:spcPts val="0"/>
                        </a:spcBef>
                        <a:spcAft>
                          <a:spcPts val="0"/>
                        </a:spcAft>
                      </a:pPr>
                      <a:r>
                        <a:rPr lang="en-US" sz="1600" b="1" dirty="0">
                          <a:solidFill>
                            <a:schemeClr val="tx1"/>
                          </a:solidFill>
                          <a:effectLst/>
                          <a:latin typeface="Gill Sans MT" panose="020B0502020104020203" pitchFamily="34" charset="0"/>
                        </a:rPr>
                        <a:t>Sector</a:t>
                      </a:r>
                      <a:endParaRPr lang="en-US" sz="1600" b="1" dirty="0">
                        <a:solidFill>
                          <a:schemeClr val="tx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a:txBody>
                    <a:bodyPr/>
                    <a:lstStyle/>
                    <a:p>
                      <a:pPr marL="0" marR="0">
                        <a:spcBef>
                          <a:spcPts val="0"/>
                        </a:spcBef>
                        <a:spcAft>
                          <a:spcPts val="0"/>
                        </a:spcAft>
                      </a:pPr>
                      <a:r>
                        <a:rPr lang="en-US" sz="1600" b="1" dirty="0">
                          <a:solidFill>
                            <a:schemeClr val="tx1"/>
                          </a:solidFill>
                          <a:effectLst/>
                          <a:latin typeface="Gill Sans MT" panose="020B0502020104020203" pitchFamily="34" charset="0"/>
                        </a:rPr>
                        <a:t>2015</a:t>
                      </a:r>
                      <a:endParaRPr lang="en-US" sz="1600" b="1" dirty="0">
                        <a:solidFill>
                          <a:schemeClr val="tx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a:txBody>
                    <a:bodyPr/>
                    <a:lstStyle/>
                    <a:p>
                      <a:pPr marL="0" marR="0">
                        <a:spcBef>
                          <a:spcPts val="0"/>
                        </a:spcBef>
                        <a:spcAft>
                          <a:spcPts val="0"/>
                        </a:spcAft>
                      </a:pPr>
                      <a:r>
                        <a:rPr lang="en-US" sz="1600" b="1" dirty="0">
                          <a:effectLst/>
                          <a:latin typeface="Gill Sans MT" panose="020B0502020104020203" pitchFamily="34" charset="0"/>
                        </a:rPr>
                        <a:t>2016</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a:txBody>
                    <a:bodyPr/>
                    <a:lstStyle/>
                    <a:p>
                      <a:pPr marL="0" marR="0">
                        <a:spcBef>
                          <a:spcPts val="0"/>
                        </a:spcBef>
                        <a:spcAft>
                          <a:spcPts val="0"/>
                        </a:spcAft>
                      </a:pPr>
                      <a:r>
                        <a:rPr lang="en-US" sz="1600" b="1" dirty="0">
                          <a:effectLst/>
                          <a:latin typeface="Gill Sans MT" panose="020B0502020104020203" pitchFamily="34" charset="0"/>
                        </a:rPr>
                        <a:t>2017</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a:txBody>
                    <a:bodyPr/>
                    <a:lstStyle/>
                    <a:p>
                      <a:pPr marL="0" marR="0">
                        <a:spcBef>
                          <a:spcPts val="0"/>
                        </a:spcBef>
                        <a:spcAft>
                          <a:spcPts val="0"/>
                        </a:spcAft>
                      </a:pPr>
                      <a:r>
                        <a:rPr lang="en-US" sz="1600" b="1" dirty="0">
                          <a:effectLst/>
                          <a:latin typeface="Gill Sans MT" panose="020B0502020104020203" pitchFamily="34" charset="0"/>
                        </a:rPr>
                        <a:t>2017</a:t>
                      </a:r>
                    </a:p>
                    <a:p>
                      <a:pPr marL="0" marR="0">
                        <a:spcBef>
                          <a:spcPts val="0"/>
                        </a:spcBef>
                        <a:spcAft>
                          <a:spcPts val="0"/>
                        </a:spcAft>
                      </a:pPr>
                      <a:r>
                        <a:rPr lang="en-US" sz="1100" b="1" i="1" dirty="0">
                          <a:effectLst/>
                          <a:latin typeface="Gill Sans MT" panose="020B0502020104020203" pitchFamily="34" charset="0"/>
                        </a:rPr>
                        <a:t>YTD June</a:t>
                      </a:r>
                      <a:endParaRPr lang="en-US" sz="1100" b="1" i="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a:txBody>
                    <a:bodyPr/>
                    <a:lstStyle/>
                    <a:p>
                      <a:pPr marL="0" marR="0">
                        <a:spcBef>
                          <a:spcPts val="0"/>
                        </a:spcBef>
                        <a:spcAft>
                          <a:spcPts val="0"/>
                        </a:spcAft>
                      </a:pPr>
                      <a:r>
                        <a:rPr lang="en-US" sz="1600" b="1" dirty="0">
                          <a:effectLst/>
                          <a:latin typeface="Gill Sans MT" panose="020B0502020104020203" pitchFamily="34" charset="0"/>
                        </a:rPr>
                        <a:t>2018 </a:t>
                      </a:r>
                    </a:p>
                    <a:p>
                      <a:pPr marL="0" marR="0">
                        <a:spcBef>
                          <a:spcPts val="0"/>
                        </a:spcBef>
                        <a:spcAft>
                          <a:spcPts val="0"/>
                        </a:spcAft>
                      </a:pPr>
                      <a:r>
                        <a:rPr lang="en-US" sz="1100" b="1" i="1" dirty="0">
                          <a:effectLst/>
                          <a:latin typeface="Gill Sans MT" panose="020B0502020104020203" pitchFamily="34" charset="0"/>
                        </a:rPr>
                        <a:t>YTD June</a:t>
                      </a:r>
                      <a:endParaRPr lang="en-US" sz="1100" b="1" i="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tc>
                  <a:txBody>
                    <a:bodyPr/>
                    <a:lstStyle/>
                    <a:p>
                      <a:pPr marL="0" marR="0">
                        <a:spcBef>
                          <a:spcPts val="0"/>
                        </a:spcBef>
                        <a:spcAft>
                          <a:spcPts val="0"/>
                        </a:spcAft>
                      </a:pPr>
                      <a:r>
                        <a:rPr lang="en-US" sz="1600" b="1" dirty="0">
                          <a:effectLst/>
                          <a:latin typeface="Gill Sans MT" panose="020B0502020104020203" pitchFamily="34" charset="0"/>
                        </a:rPr>
                        <a:t>Totals</a:t>
                      </a:r>
                    </a:p>
                    <a:p>
                      <a:pPr marL="0" marR="0">
                        <a:spcBef>
                          <a:spcPts val="0"/>
                        </a:spcBef>
                        <a:spcAft>
                          <a:spcPts val="0"/>
                        </a:spcAft>
                      </a:pPr>
                      <a:r>
                        <a:rPr lang="en-US" sz="1100" b="1" i="1" dirty="0">
                          <a:effectLst/>
                          <a:latin typeface="Gill Sans MT" panose="020B0502020104020203" pitchFamily="34" charset="0"/>
                        </a:rPr>
                        <a:t>(2015- 2017)</a:t>
                      </a:r>
                      <a:endParaRPr lang="en-US" sz="1100" b="1" i="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solidFill>
                      <a:schemeClr val="tx2">
                        <a:lumMod val="60000"/>
                        <a:lumOff val="40000"/>
                      </a:schemeClr>
                    </a:solidFill>
                  </a:tcPr>
                </a:tc>
                <a:extLst>
                  <a:ext uri="{0D108BD9-81ED-4DB2-BD59-A6C34878D82A}">
                    <a16:rowId xmlns:a16="http://schemas.microsoft.com/office/drawing/2014/main" val="1803501428"/>
                  </a:ext>
                </a:extLst>
              </a:tr>
              <a:tr h="252061">
                <a:tc>
                  <a:txBody>
                    <a:bodyPr/>
                    <a:lstStyle/>
                    <a:p>
                      <a:pPr marL="0" marR="0">
                        <a:spcBef>
                          <a:spcPts val="0"/>
                        </a:spcBef>
                        <a:spcAft>
                          <a:spcPts val="0"/>
                        </a:spcAft>
                      </a:pPr>
                      <a:r>
                        <a:rPr lang="en-US" sz="1600" b="1" dirty="0">
                          <a:effectLst/>
                          <a:latin typeface="Gill Sans MT" panose="020B0502020104020203" pitchFamily="34" charset="0"/>
                        </a:rPr>
                        <a:t>Agricultural products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295</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65</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404</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174</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108</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764</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2497079317"/>
                  </a:ext>
                </a:extLst>
              </a:tr>
              <a:tr h="252061">
                <a:tc>
                  <a:txBody>
                    <a:bodyPr/>
                    <a:lstStyle/>
                    <a:p>
                      <a:pPr marL="0" marR="0">
                        <a:spcBef>
                          <a:spcPts val="0"/>
                        </a:spcBef>
                        <a:spcAft>
                          <a:spcPts val="0"/>
                        </a:spcAft>
                      </a:pPr>
                      <a:r>
                        <a:rPr lang="en-US" sz="1600" b="1" dirty="0">
                          <a:effectLst/>
                          <a:latin typeface="Gill Sans MT" panose="020B0502020104020203" pitchFamily="34" charset="0"/>
                        </a:rPr>
                        <a:t>Forest products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2150980004"/>
                  </a:ext>
                </a:extLst>
              </a:tr>
              <a:tr h="328354">
                <a:tc>
                  <a:txBody>
                    <a:bodyPr/>
                    <a:lstStyle/>
                    <a:p>
                      <a:pPr marL="0" marR="0">
                        <a:spcBef>
                          <a:spcPts val="0"/>
                        </a:spcBef>
                        <a:spcAft>
                          <a:spcPts val="0"/>
                        </a:spcAft>
                      </a:pPr>
                      <a:r>
                        <a:rPr lang="en-US" sz="1600" b="1" dirty="0">
                          <a:effectLst/>
                          <a:latin typeface="Gill Sans MT" panose="020B0502020104020203" pitchFamily="34" charset="0"/>
                        </a:rPr>
                        <a:t>Chemicals &amp; related products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496693063"/>
                  </a:ext>
                </a:extLst>
              </a:tr>
              <a:tr h="331773">
                <a:tc>
                  <a:txBody>
                    <a:bodyPr/>
                    <a:lstStyle/>
                    <a:p>
                      <a:pPr marL="0" marR="0">
                        <a:spcBef>
                          <a:spcPts val="0"/>
                        </a:spcBef>
                        <a:spcAft>
                          <a:spcPts val="0"/>
                        </a:spcAft>
                      </a:pPr>
                      <a:r>
                        <a:rPr lang="en-US" sz="1600" b="1">
                          <a:effectLst/>
                          <a:latin typeface="Gill Sans MT" panose="020B0502020104020203" pitchFamily="34" charset="0"/>
                        </a:rPr>
                        <a:t>Energy-related products</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2747509192"/>
                  </a:ext>
                </a:extLst>
              </a:tr>
              <a:tr h="252061">
                <a:tc>
                  <a:txBody>
                    <a:bodyPr/>
                    <a:lstStyle/>
                    <a:p>
                      <a:pPr marL="0" marR="0">
                        <a:spcBef>
                          <a:spcPts val="0"/>
                        </a:spcBef>
                        <a:spcAft>
                          <a:spcPts val="0"/>
                        </a:spcAft>
                      </a:pPr>
                      <a:r>
                        <a:rPr lang="en-US" sz="1600" b="1" dirty="0">
                          <a:effectLst/>
                          <a:latin typeface="Gill Sans MT" panose="020B0502020104020203" pitchFamily="34" charset="0"/>
                        </a:rPr>
                        <a:t>Textiles &amp; apparel</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 </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4</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4</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2</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4</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2373418075"/>
                  </a:ext>
                </a:extLst>
              </a:tr>
              <a:tr h="252061">
                <a:tc>
                  <a:txBody>
                    <a:bodyPr/>
                    <a:lstStyle/>
                    <a:p>
                      <a:pPr marL="0" marR="0">
                        <a:spcBef>
                          <a:spcPts val="0"/>
                        </a:spcBef>
                        <a:spcAft>
                          <a:spcPts val="0"/>
                        </a:spcAft>
                      </a:pPr>
                      <a:r>
                        <a:rPr lang="en-US" sz="1600" b="1" dirty="0">
                          <a:effectLst/>
                          <a:latin typeface="Gill Sans MT" panose="020B0502020104020203" pitchFamily="34" charset="0"/>
                        </a:rPr>
                        <a:t>Footwear</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4016220284"/>
                  </a:ext>
                </a:extLst>
              </a:tr>
              <a:tr h="252061">
                <a:tc>
                  <a:txBody>
                    <a:bodyPr/>
                    <a:lstStyle/>
                    <a:p>
                      <a:pPr marL="0" marR="0">
                        <a:spcBef>
                          <a:spcPts val="0"/>
                        </a:spcBef>
                        <a:spcAft>
                          <a:spcPts val="0"/>
                        </a:spcAft>
                      </a:pPr>
                      <a:r>
                        <a:rPr lang="en-US" sz="1600" b="1" dirty="0">
                          <a:effectLst/>
                          <a:latin typeface="Gill Sans MT" panose="020B0502020104020203" pitchFamily="34" charset="0"/>
                        </a:rPr>
                        <a:t>Minerals &amp; metals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3,205</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1,735</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70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21,429</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5,010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162258250"/>
                  </a:ext>
                </a:extLst>
              </a:tr>
              <a:tr h="252061">
                <a:tc>
                  <a:txBody>
                    <a:bodyPr/>
                    <a:lstStyle/>
                    <a:p>
                      <a:pPr marL="0" marR="0">
                        <a:spcBef>
                          <a:spcPts val="0"/>
                        </a:spcBef>
                        <a:spcAft>
                          <a:spcPts val="0"/>
                        </a:spcAft>
                      </a:pPr>
                      <a:r>
                        <a:rPr lang="en-US" sz="1600" b="1" dirty="0">
                          <a:effectLst/>
                          <a:latin typeface="Gill Sans MT" panose="020B0502020104020203" pitchFamily="34" charset="0"/>
                        </a:rPr>
                        <a:t>Machinery</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 </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4</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7</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 </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11</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521875633"/>
                  </a:ext>
                </a:extLst>
              </a:tr>
              <a:tr h="380544">
                <a:tc>
                  <a:txBody>
                    <a:bodyPr/>
                    <a:lstStyle/>
                    <a:p>
                      <a:pPr marL="0" marR="0">
                        <a:spcBef>
                          <a:spcPts val="0"/>
                        </a:spcBef>
                        <a:spcAft>
                          <a:spcPts val="0"/>
                        </a:spcAft>
                      </a:pPr>
                      <a:r>
                        <a:rPr lang="en-US" sz="1600" b="1">
                          <a:effectLst/>
                          <a:latin typeface="Gill Sans MT" panose="020B0502020104020203" pitchFamily="34" charset="0"/>
                        </a:rPr>
                        <a:t>Transportation equipment</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 </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 </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2</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2</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2</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202171538"/>
                  </a:ext>
                </a:extLst>
              </a:tr>
              <a:tr h="252061">
                <a:tc>
                  <a:txBody>
                    <a:bodyPr/>
                    <a:lstStyle/>
                    <a:p>
                      <a:pPr marL="0" marR="0">
                        <a:spcBef>
                          <a:spcPts val="0"/>
                        </a:spcBef>
                        <a:spcAft>
                          <a:spcPts val="0"/>
                        </a:spcAft>
                      </a:pPr>
                      <a:r>
                        <a:rPr lang="en-US" sz="1600" b="1" dirty="0">
                          <a:effectLst/>
                          <a:latin typeface="Gill Sans MT" panose="020B0502020104020203" pitchFamily="34" charset="0"/>
                        </a:rPr>
                        <a:t>Electronic products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0</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9</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0</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694251703"/>
                  </a:ext>
                </a:extLst>
              </a:tr>
              <a:tr h="410279">
                <a:tc>
                  <a:txBody>
                    <a:bodyPr/>
                    <a:lstStyle/>
                    <a:p>
                      <a:pPr marL="0" marR="0">
                        <a:spcBef>
                          <a:spcPts val="0"/>
                        </a:spcBef>
                        <a:spcAft>
                          <a:spcPts val="0"/>
                        </a:spcAft>
                      </a:pPr>
                      <a:r>
                        <a:rPr lang="en-US" sz="1600" b="1" dirty="0">
                          <a:effectLst/>
                          <a:latin typeface="Gill Sans MT" panose="020B0502020104020203" pitchFamily="34" charset="0"/>
                        </a:rPr>
                        <a:t>Miscellaneous manufactures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239</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14</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594</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138</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1</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847</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3586211418"/>
                  </a:ext>
                </a:extLst>
              </a:tr>
              <a:tr h="252061">
                <a:tc>
                  <a:txBody>
                    <a:bodyPr/>
                    <a:lstStyle/>
                    <a:p>
                      <a:pPr marL="0" marR="0">
                        <a:spcBef>
                          <a:spcPts val="0"/>
                        </a:spcBef>
                        <a:spcAft>
                          <a:spcPts val="0"/>
                        </a:spcAft>
                      </a:pPr>
                      <a:r>
                        <a:rPr lang="en-US" sz="1600" b="1" dirty="0">
                          <a:effectLst/>
                          <a:latin typeface="Gill Sans MT" panose="020B0502020104020203" pitchFamily="34" charset="0"/>
                        </a:rPr>
                        <a:t>All sectors:</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3,739</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1,818</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1,081</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a:effectLst/>
                          <a:latin typeface="Gill Sans MT" panose="020B0502020104020203" pitchFamily="34" charset="0"/>
                        </a:rPr>
                        <a:t>318</a:t>
                      </a:r>
                      <a:endParaRPr lang="en-US" sz="1600" b="1">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21,549</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tc>
                  <a:txBody>
                    <a:bodyPr/>
                    <a:lstStyle/>
                    <a:p>
                      <a:pPr marL="0" marR="0">
                        <a:spcBef>
                          <a:spcPts val="0"/>
                        </a:spcBef>
                        <a:spcAft>
                          <a:spcPts val="0"/>
                        </a:spcAft>
                      </a:pPr>
                      <a:r>
                        <a:rPr lang="en-US" sz="1600" b="1" dirty="0">
                          <a:effectLst/>
                          <a:latin typeface="Gill Sans MT" panose="020B0502020104020203" pitchFamily="34" charset="0"/>
                        </a:rPr>
                        <a:t> 6,638</a:t>
                      </a:r>
                      <a:endParaRPr lang="en-US" sz="1600" b="1" dirty="0">
                        <a:effectLst/>
                        <a:latin typeface="Gill Sans MT" panose="020B0502020104020203" pitchFamily="34" charset="0"/>
                        <a:ea typeface="Calibri" panose="020F0502020204030204" pitchFamily="34" charset="0"/>
                        <a:cs typeface="Times New Roman" panose="02020603050405020304" pitchFamily="18" charset="0"/>
                      </a:endParaRPr>
                    </a:p>
                  </a:txBody>
                  <a:tcPr marL="43387" marR="43387" marT="0" marB="0"/>
                </a:tc>
                <a:extLst>
                  <a:ext uri="{0D108BD9-81ED-4DB2-BD59-A6C34878D82A}">
                    <a16:rowId xmlns:a16="http://schemas.microsoft.com/office/drawing/2014/main" val="1762339906"/>
                  </a:ext>
                </a:extLst>
              </a:tr>
            </a:tbl>
          </a:graphicData>
        </a:graphic>
      </p:graphicFrame>
    </p:spTree>
    <p:extLst>
      <p:ext uri="{BB962C8B-B14F-4D97-AF65-F5344CB8AC3E}">
        <p14:creationId xmlns:p14="http://schemas.microsoft.com/office/powerpoint/2010/main" val="3928299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20" y="1251155"/>
            <a:ext cx="3234813" cy="363793"/>
          </a:xfrm>
        </p:spPr>
        <p:txBody>
          <a:bodyPr/>
          <a:lstStyle/>
          <a:p>
            <a:pPr algn="l"/>
            <a:r>
              <a:rPr lang="en-US" sz="2800" dirty="0"/>
              <a:t>Benefits of AGOA</a:t>
            </a:r>
          </a:p>
        </p:txBody>
      </p:sp>
      <p:sp>
        <p:nvSpPr>
          <p:cNvPr id="3" name="Slide Number Placeholder 2"/>
          <p:cNvSpPr>
            <a:spLocks noGrp="1"/>
          </p:cNvSpPr>
          <p:nvPr>
            <p:ph type="sldNum" sz="quarter" idx="10"/>
          </p:nvPr>
        </p:nvSpPr>
        <p:spPr/>
        <p:txBody>
          <a:bodyPr/>
          <a:lstStyle/>
          <a:p>
            <a:fld id="{FD1812AB-693A-4334-858B-1E5B6445C93F}" type="slidenum">
              <a:rPr lang="en-US" smtClean="0">
                <a:solidFill>
                  <a:prstClr val="black">
                    <a:tint val="75000"/>
                  </a:prstClr>
                </a:solidFill>
              </a:rPr>
              <a:pPr/>
              <a:t>16</a:t>
            </a:fld>
            <a:endParaRPr lang="en-US" dirty="0">
              <a:solidFill>
                <a:prstClr val="black">
                  <a:tint val="75000"/>
                </a:prstClr>
              </a:solidFill>
            </a:endParaRPr>
          </a:p>
        </p:txBody>
      </p:sp>
      <p:sp>
        <p:nvSpPr>
          <p:cNvPr id="4" name="Rectangle 3"/>
          <p:cNvSpPr/>
          <p:nvPr/>
        </p:nvSpPr>
        <p:spPr>
          <a:xfrm>
            <a:off x="127820" y="1605456"/>
            <a:ext cx="5056238" cy="4735271"/>
          </a:xfrm>
          <a:prstGeom prst="rect">
            <a:avLst/>
          </a:prstGeom>
          <a:solidFill>
            <a:schemeClr val="tx2">
              <a:lumMod val="40000"/>
              <a:lumOff val="60000"/>
            </a:schemeClr>
          </a:solidFill>
        </p:spPr>
        <p:txBody>
          <a:bodyPr wrap="square">
            <a:spAutoFit/>
          </a:bodyPr>
          <a:lstStyle/>
          <a:p>
            <a:pPr>
              <a:lnSpc>
                <a:spcPct val="107000"/>
              </a:lnSpc>
            </a:pPr>
            <a:r>
              <a:rPr lang="en-US" sz="2000" b="1" i="1" dirty="0">
                <a:latin typeface="Gill Sans MT" panose="020B0502020104020203" pitchFamily="34" charset="0"/>
                <a:ea typeface="Times New Roman" panose="02020603050405020304" pitchFamily="18" charset="0"/>
                <a:cs typeface="Times New Roman" panose="02020603050405020304" pitchFamily="18" charset="0"/>
              </a:rPr>
              <a:t>….. to SSA /the Exporter</a:t>
            </a:r>
            <a:endParaRPr lang="en-US" sz="2000" b="1" i="1" dirty="0">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pPr>
            <a:r>
              <a:rPr lang="en-US" sz="800" b="1" dirty="0">
                <a:latin typeface="Gill Sans MT" panose="020B0502020104020203" pitchFamily="34" charset="0"/>
                <a:ea typeface="Times New Roman" panose="02020603050405020304" pitchFamily="18" charset="0"/>
                <a:cs typeface="Times New Roman" panose="02020603050405020304" pitchFamily="18" charset="0"/>
              </a:rPr>
              <a:t> </a:t>
            </a: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duty-free access – competitive advantage</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6,500 tariff lines</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access to the largest single market in the world</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encourages export diversification</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encourages regional integration + production sharing</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job creation …. 350,000+ direct jobs in SSA,  1000,000 in the USA</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supports value chain development and economic growth</a:t>
            </a:r>
          </a:p>
        </p:txBody>
      </p:sp>
      <p:sp>
        <p:nvSpPr>
          <p:cNvPr id="5" name="Rectangle 4"/>
          <p:cNvSpPr/>
          <p:nvPr/>
        </p:nvSpPr>
        <p:spPr>
          <a:xfrm>
            <a:off x="5132439" y="1626111"/>
            <a:ext cx="3959941" cy="4736425"/>
          </a:xfrm>
          <a:prstGeom prst="rect">
            <a:avLst/>
          </a:prstGeom>
          <a:solidFill>
            <a:schemeClr val="tx2">
              <a:lumMod val="40000"/>
              <a:lumOff val="60000"/>
            </a:schemeClr>
          </a:solidFill>
        </p:spPr>
        <p:txBody>
          <a:bodyPr wrap="square">
            <a:spAutoFit/>
          </a:bodyPr>
          <a:lstStyle/>
          <a:p>
            <a:pPr>
              <a:lnSpc>
                <a:spcPct val="107000"/>
              </a:lnSpc>
            </a:pP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strengthens US-SSA trade, investment, aid, cooperation relationships</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builds capacity to explore other markets</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b="1" dirty="0">
                <a:latin typeface="Gill Sans MT" panose="020B0502020104020203" pitchFamily="34" charset="0"/>
                <a:ea typeface="Times New Roman" panose="02020603050405020304" pitchFamily="18" charset="0"/>
                <a:cs typeface="Times New Roman" panose="02020603050405020304" pitchFamily="18" charset="0"/>
              </a:rPr>
              <a:t>international standards</a:t>
            </a:r>
          </a:p>
          <a:p>
            <a:pPr marL="171450" indent="-171450">
              <a:lnSpc>
                <a:spcPct val="107000"/>
              </a:lnSpc>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r>
              <a:rPr lang="en-US" b="1" dirty="0">
                <a:latin typeface="Gill Sans MT" panose="020B0502020104020203" pitchFamily="34" charset="0"/>
                <a:ea typeface="Calibri" panose="020F0502020204030204" pitchFamily="34" charset="0"/>
                <a:cs typeface="Times New Roman" panose="02020603050405020304" pitchFamily="18" charset="0"/>
              </a:rPr>
              <a:t>supported by US technical expertise and resources</a:t>
            </a:r>
          </a:p>
          <a:p>
            <a:pPr marL="171450" indent="-171450">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r>
              <a:rPr lang="en-US" b="1" dirty="0">
                <a:latin typeface="Gill Sans MT" panose="020B0502020104020203" pitchFamily="34" charset="0"/>
                <a:ea typeface="Calibri" panose="020F0502020204030204" pitchFamily="34" charset="0"/>
                <a:cs typeface="Times New Roman" panose="02020603050405020304" pitchFamily="18" charset="0"/>
              </a:rPr>
              <a:t>improves local business environment- due to eligibility requirements</a:t>
            </a:r>
          </a:p>
          <a:p>
            <a:pPr marL="171450" indent="-171450">
              <a:buFont typeface="Wingdings" panose="05000000000000000000" pitchFamily="2" charset="2"/>
              <a:buChar char="§"/>
            </a:pPr>
            <a:endParaRPr lang="en-US" sz="800" dirty="0">
              <a:latin typeface="Gill Sans MT" panose="020B0502020104020203"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r>
              <a:rPr lang="en-US" b="1" dirty="0">
                <a:latin typeface="Gill Sans MT" panose="020B0502020104020203" pitchFamily="34" charset="0"/>
                <a:ea typeface="Calibri" panose="020F0502020204030204" pitchFamily="34" charset="0"/>
                <a:cs typeface="Times New Roman" panose="02020603050405020304" pitchFamily="18" charset="0"/>
              </a:rPr>
              <a:t>Greater certainty than under standard GSP (expiration)</a:t>
            </a:r>
            <a:endParaRPr lang="en-US" dirty="0">
              <a:effectLst/>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2639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FD1812AB-693A-4334-858B-1E5B6445C93F}" type="slidenum">
              <a:rPr lang="en-US" smtClean="0">
                <a:solidFill>
                  <a:prstClr val="black">
                    <a:tint val="75000"/>
                  </a:prstClr>
                </a:solidFill>
              </a:rPr>
              <a:pPr/>
              <a:t>17</a:t>
            </a:fld>
            <a:endParaRPr lang="en-US" dirty="0">
              <a:solidFill>
                <a:prstClr val="black">
                  <a:tint val="75000"/>
                </a:prstClr>
              </a:solidFill>
            </a:endParaRPr>
          </a:p>
        </p:txBody>
      </p:sp>
      <p:sp>
        <p:nvSpPr>
          <p:cNvPr id="4" name="Rectangle 3"/>
          <p:cNvSpPr/>
          <p:nvPr/>
        </p:nvSpPr>
        <p:spPr>
          <a:xfrm>
            <a:off x="272844" y="1313942"/>
            <a:ext cx="5434781" cy="4001095"/>
          </a:xfrm>
          <a:prstGeom prst="rect">
            <a:avLst/>
          </a:prstGeom>
          <a:solidFill>
            <a:schemeClr val="accent6">
              <a:lumMod val="60000"/>
              <a:lumOff val="40000"/>
            </a:schemeClr>
          </a:solidFill>
        </p:spPr>
        <p:txBody>
          <a:bodyPr wrap="square">
            <a:spAutoFit/>
          </a:bodyPr>
          <a:lstStyle/>
          <a:p>
            <a:r>
              <a:rPr lang="en-US" dirty="0">
                <a:latin typeface="Gill Sans MT" panose="020B0502020104020203" pitchFamily="34" charset="0"/>
                <a:ea typeface="Calibri" panose="020F0502020204030204" pitchFamily="34" charset="0"/>
                <a:cs typeface="Times New Roman" panose="02020603050405020304" pitchFamily="18" charset="0"/>
              </a:rPr>
              <a:t> </a:t>
            </a:r>
          </a:p>
          <a:p>
            <a:r>
              <a:rPr lang="en-US" sz="2000" b="1" i="1" dirty="0">
                <a:latin typeface="Gill Sans MT" panose="020B0502020104020203" pitchFamily="34" charset="0"/>
                <a:ea typeface="Calibri" panose="020F0502020204030204" pitchFamily="34" charset="0"/>
                <a:cs typeface="Arial" panose="020B0604020202020204" pitchFamily="34" charset="0"/>
              </a:rPr>
              <a:t>…… to the US /the Importer</a:t>
            </a:r>
          </a:p>
          <a:p>
            <a:r>
              <a:rPr lang="en-US" sz="2000" b="1" dirty="0">
                <a:latin typeface="Gill Sans MT" panose="020B0502020104020203" pitchFamily="34" charset="0"/>
                <a:ea typeface="Calibri" panose="020F0502020204030204" pitchFamily="34" charset="0"/>
                <a:cs typeface="Arial" panose="020B0604020202020204" pitchFamily="34" charset="0"/>
              </a:rPr>
              <a:t> </a:t>
            </a:r>
          </a:p>
          <a:p>
            <a:pPr marL="342900" indent="-342900">
              <a:buFont typeface="Wingdings" panose="05000000000000000000" pitchFamily="2" charset="2"/>
              <a:buChar char="§"/>
            </a:pPr>
            <a:r>
              <a:rPr lang="en-US" sz="2000" b="1" dirty="0">
                <a:latin typeface="Gill Sans MT" panose="020B0502020104020203" pitchFamily="34" charset="0"/>
                <a:ea typeface="Calibri" panose="020F0502020204030204" pitchFamily="34" charset="0"/>
                <a:cs typeface="Arial" panose="020B0604020202020204" pitchFamily="34" charset="0"/>
              </a:rPr>
              <a:t>job creation … 100,000 jobs in the US, 350,000+ in SSA</a:t>
            </a:r>
          </a:p>
          <a:p>
            <a:pPr marL="342900" indent="-342900">
              <a:buFont typeface="Wingdings" panose="05000000000000000000" pitchFamily="2" charset="2"/>
              <a:buChar char="§"/>
            </a:pPr>
            <a:endParaRPr lang="en-US" sz="2000" b="1" dirty="0">
              <a:latin typeface="Gill Sans MT" panose="020B0502020104020203"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
            </a:pPr>
            <a:r>
              <a:rPr lang="en-US" sz="2000" b="1" dirty="0">
                <a:latin typeface="Gill Sans MT" panose="020B0502020104020203" pitchFamily="34" charset="0"/>
                <a:ea typeface="Calibri" panose="020F0502020204030204" pitchFamily="34" charset="0"/>
                <a:cs typeface="Arial" panose="020B0604020202020204" pitchFamily="34" charset="0"/>
              </a:rPr>
              <a:t>competitive source of products</a:t>
            </a:r>
          </a:p>
          <a:p>
            <a:pPr marL="342900" indent="-342900">
              <a:buFont typeface="Wingdings" panose="05000000000000000000" pitchFamily="2" charset="2"/>
              <a:buChar char="§"/>
            </a:pPr>
            <a:endParaRPr lang="en-US" sz="2000" b="1" dirty="0">
              <a:latin typeface="Gill Sans MT" panose="020B0502020104020203"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
            </a:pPr>
            <a:r>
              <a:rPr lang="en-US" sz="2000" b="1" dirty="0">
                <a:solidFill>
                  <a:srgbClr val="000000"/>
                </a:solidFill>
                <a:latin typeface="Gill Sans MT" panose="020B0502020104020203" pitchFamily="34" charset="0"/>
                <a:ea typeface="Times New Roman" panose="02020603050405020304" pitchFamily="18" charset="0"/>
                <a:cs typeface="Arial" panose="020B0604020202020204" pitchFamily="34" charset="0"/>
              </a:rPr>
              <a:t>technological transfer opportunities</a:t>
            </a:r>
          </a:p>
          <a:p>
            <a:pPr marL="342900" indent="-342900">
              <a:buFont typeface="Wingdings" panose="05000000000000000000" pitchFamily="2" charset="2"/>
              <a:buChar char="§"/>
            </a:pPr>
            <a:endParaRPr lang="en-US" sz="2000" b="1" dirty="0">
              <a:latin typeface="Gill Sans MT" panose="020B0502020104020203" pitchFamily="34" charset="0"/>
              <a:ea typeface="Calibri" panose="020F0502020204030204" pitchFamily="34" charset="0"/>
              <a:cs typeface="Arial" panose="020B0604020202020204" pitchFamily="34" charset="0"/>
            </a:endParaRPr>
          </a:p>
          <a:p>
            <a:pPr marL="342900" indent="-342900">
              <a:buFont typeface="Wingdings" panose="05000000000000000000" pitchFamily="2" charset="2"/>
              <a:buChar char="§"/>
            </a:pPr>
            <a:r>
              <a:rPr lang="en-US" sz="2000" b="1" dirty="0">
                <a:latin typeface="Gill Sans MT" panose="020B0502020104020203" pitchFamily="34" charset="0"/>
                <a:ea typeface="Calibri" panose="020F0502020204030204" pitchFamily="34" charset="0"/>
                <a:cs typeface="Arial" panose="020B0604020202020204" pitchFamily="34" charset="0"/>
              </a:rPr>
              <a:t>partnership with SSA suppliers</a:t>
            </a:r>
          </a:p>
          <a:p>
            <a:endParaRPr lang="en-US" b="1" dirty="0">
              <a:latin typeface="Gill Sans MT" panose="020B0502020104020203" pitchFamily="34" charset="0"/>
              <a:ea typeface="Calibri" panose="020F0502020204030204" pitchFamily="34" charset="0"/>
              <a:cs typeface="Times New Roman" panose="02020603050405020304" pitchFamily="18" charset="0"/>
            </a:endParaRPr>
          </a:p>
          <a:p>
            <a:endParaRPr lang="en-US" dirty="0">
              <a:latin typeface="Gill Sans MT" panose="020B0502020104020203" pitchFamily="34" charset="0"/>
              <a:ea typeface="Calibri" panose="020F0502020204030204" pitchFamily="34" charset="0"/>
              <a:cs typeface="Times New Roman" panose="02020603050405020304" pitchFamily="18" charset="0"/>
            </a:endParaRPr>
          </a:p>
        </p:txBody>
      </p:sp>
      <p:pic>
        <p:nvPicPr>
          <p:cNvPr id="5" name="Picture 4" descr="Gallup Names Minnesota Best State For Job Creation"/>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313942"/>
            <a:ext cx="3505200" cy="4001094"/>
          </a:xfrm>
          <a:prstGeom prst="rect">
            <a:avLst/>
          </a:prstGeom>
          <a:noFill/>
          <a:ln>
            <a:noFill/>
          </a:ln>
        </p:spPr>
      </p:pic>
    </p:spTree>
    <p:extLst>
      <p:ext uri="{BB962C8B-B14F-4D97-AF65-F5344CB8AC3E}">
        <p14:creationId xmlns:p14="http://schemas.microsoft.com/office/powerpoint/2010/main" val="3412436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50" y="1115982"/>
            <a:ext cx="8797414" cy="517464"/>
          </a:xfrm>
        </p:spPr>
        <p:txBody>
          <a:bodyPr>
            <a:normAutofit/>
          </a:bodyPr>
          <a:lstStyle/>
          <a:p>
            <a:pPr algn="l"/>
            <a:r>
              <a:rPr lang="en-US" sz="2400" dirty="0">
                <a:solidFill>
                  <a:srgbClr val="FF0000"/>
                </a:solidFill>
              </a:rPr>
              <a:t>Smart Use of AGOA</a:t>
            </a:r>
          </a:p>
        </p:txBody>
      </p:sp>
      <p:graphicFrame>
        <p:nvGraphicFramePr>
          <p:cNvPr id="3" name="Table 2"/>
          <p:cNvGraphicFramePr>
            <a:graphicFrameLocks noGrp="1"/>
          </p:cNvGraphicFramePr>
          <p:nvPr>
            <p:extLst>
              <p:ext uri="{D42A27DB-BD31-4B8C-83A1-F6EECF244321}">
                <p14:modId xmlns:p14="http://schemas.microsoft.com/office/powerpoint/2010/main" val="896876158"/>
              </p:ext>
            </p:extLst>
          </p:nvPr>
        </p:nvGraphicFramePr>
        <p:xfrm>
          <a:off x="213850" y="1624571"/>
          <a:ext cx="8797414" cy="4672837"/>
        </p:xfrm>
        <a:graphic>
          <a:graphicData uri="http://schemas.openxmlformats.org/drawingml/2006/table">
            <a:tbl>
              <a:tblPr firstRow="1" firstCol="1" bandRow="1"/>
              <a:tblGrid>
                <a:gridCol w="641556">
                  <a:extLst>
                    <a:ext uri="{9D8B030D-6E8A-4147-A177-3AD203B41FA5}">
                      <a16:colId xmlns:a16="http://schemas.microsoft.com/office/drawing/2014/main" val="20000"/>
                    </a:ext>
                  </a:extLst>
                </a:gridCol>
                <a:gridCol w="1484486">
                  <a:extLst>
                    <a:ext uri="{9D8B030D-6E8A-4147-A177-3AD203B41FA5}">
                      <a16:colId xmlns:a16="http://schemas.microsoft.com/office/drawing/2014/main" val="20001"/>
                    </a:ext>
                  </a:extLst>
                </a:gridCol>
                <a:gridCol w="338362">
                  <a:extLst>
                    <a:ext uri="{9D8B030D-6E8A-4147-A177-3AD203B41FA5}">
                      <a16:colId xmlns:a16="http://schemas.microsoft.com/office/drawing/2014/main" val="20002"/>
                    </a:ext>
                  </a:extLst>
                </a:gridCol>
                <a:gridCol w="409795">
                  <a:extLst>
                    <a:ext uri="{9D8B030D-6E8A-4147-A177-3AD203B41FA5}">
                      <a16:colId xmlns:a16="http://schemas.microsoft.com/office/drawing/2014/main" val="20003"/>
                    </a:ext>
                  </a:extLst>
                </a:gridCol>
                <a:gridCol w="4147754">
                  <a:extLst>
                    <a:ext uri="{9D8B030D-6E8A-4147-A177-3AD203B41FA5}">
                      <a16:colId xmlns:a16="http://schemas.microsoft.com/office/drawing/2014/main" val="20004"/>
                    </a:ext>
                  </a:extLst>
                </a:gridCol>
                <a:gridCol w="1775461">
                  <a:extLst>
                    <a:ext uri="{9D8B030D-6E8A-4147-A177-3AD203B41FA5}">
                      <a16:colId xmlns:a16="http://schemas.microsoft.com/office/drawing/2014/main" val="20005"/>
                    </a:ext>
                  </a:extLst>
                </a:gridCol>
              </a:tblGrid>
              <a:tr h="103764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800" b="1" dirty="0">
                          <a:solidFill>
                            <a:schemeClr val="bg1"/>
                          </a:solidFill>
                          <a:effectLst/>
                          <a:latin typeface="Gill Sans MT" panose="020B0502020104020203" pitchFamily="34" charset="0"/>
                          <a:ea typeface="Times New Roman"/>
                          <a:cs typeface="Times New Roman"/>
                        </a:rPr>
                        <a:t>Duty</a:t>
                      </a:r>
                      <a:endParaRPr lang="en-US" sz="1800" b="1" dirty="0">
                        <a:solidFill>
                          <a:schemeClr val="bg1"/>
                        </a:solidFill>
                        <a:effectLst/>
                        <a:latin typeface="Gill Sans MT" panose="020B0502020104020203" pitchFamily="34" charset="0"/>
                        <a:ea typeface="Times New Roman"/>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800" b="1" dirty="0">
                          <a:solidFill>
                            <a:schemeClr val="bg1"/>
                          </a:solidFill>
                          <a:effectLst/>
                          <a:latin typeface="Gill Sans MT" panose="020B0502020104020203" pitchFamily="34" charset="0"/>
                          <a:ea typeface="Times New Roman"/>
                          <a:cs typeface="Times New Roman"/>
                        </a:rPr>
                        <a:t>HTS Code</a:t>
                      </a:r>
                      <a:endParaRPr lang="en-US" sz="1800" b="1" dirty="0">
                        <a:solidFill>
                          <a:schemeClr val="bg1"/>
                        </a:solidFill>
                        <a:effectLst/>
                        <a:latin typeface="Gill Sans MT" panose="020B0502020104020203" pitchFamily="34" charset="0"/>
                        <a:ea typeface="Times New Roman"/>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900" b="1" dirty="0">
                          <a:solidFill>
                            <a:schemeClr val="bg1"/>
                          </a:solidFill>
                          <a:effectLst/>
                          <a:latin typeface="Gill Sans MT" panose="020B0502020104020203" pitchFamily="34" charset="0"/>
                          <a:ea typeface="Times New Roman"/>
                          <a:cs typeface="Times New Roman"/>
                        </a:rPr>
                        <a:t>Knit or Crochet</a:t>
                      </a:r>
                      <a:endParaRPr lang="en-US" sz="900" b="1" dirty="0">
                        <a:solidFill>
                          <a:schemeClr val="bg1"/>
                        </a:solidFill>
                        <a:effectLst/>
                        <a:latin typeface="Gill Sans MT" panose="020B0502020104020203" pitchFamily="34" charset="0"/>
                        <a:ea typeface="Times New Roman"/>
                      </a:endParaRPr>
                    </a:p>
                  </a:txBody>
                  <a:tcPr marL="51435" marR="51435" marT="0" marB="0" vert="vert27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900" b="1" dirty="0">
                          <a:solidFill>
                            <a:schemeClr val="bg1"/>
                          </a:solidFill>
                          <a:effectLst/>
                          <a:latin typeface="Gill Sans MT" panose="020B0502020104020203" pitchFamily="34" charset="0"/>
                          <a:ea typeface="Times New Roman"/>
                          <a:cs typeface="Times New Roman"/>
                        </a:rPr>
                        <a:t>Not Knit or Crochet</a:t>
                      </a:r>
                      <a:endParaRPr lang="en-US" sz="900" b="1" dirty="0">
                        <a:solidFill>
                          <a:schemeClr val="bg1"/>
                        </a:solidFill>
                        <a:effectLst/>
                        <a:latin typeface="Gill Sans MT" panose="020B0502020104020203" pitchFamily="34" charset="0"/>
                        <a:ea typeface="Times New Roman"/>
                      </a:endParaRPr>
                    </a:p>
                  </a:txBody>
                  <a:tcPr marL="51435" marR="51435" marT="0" marB="0" vert="vert27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800" b="1" dirty="0">
                          <a:solidFill>
                            <a:schemeClr val="bg1"/>
                          </a:solidFill>
                          <a:effectLst/>
                          <a:latin typeface="Gill Sans MT" panose="020B0502020104020203" pitchFamily="34" charset="0"/>
                          <a:ea typeface="Times New Roman"/>
                          <a:cs typeface="Times New Roman"/>
                        </a:rPr>
                        <a:t>HTS Item Description (Truncated)</a:t>
                      </a:r>
                      <a:endParaRPr lang="en-US" sz="1800" b="1" dirty="0">
                        <a:solidFill>
                          <a:schemeClr val="bg1"/>
                        </a:solidFill>
                        <a:effectLst/>
                        <a:latin typeface="Gill Sans MT" panose="020B0502020104020203" pitchFamily="34" charset="0"/>
                        <a:ea typeface="Times New Roman"/>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800" b="1" dirty="0">
                          <a:solidFill>
                            <a:schemeClr val="bg1"/>
                          </a:solidFill>
                          <a:effectLst/>
                          <a:latin typeface="Gill Sans MT" panose="020B0502020104020203" pitchFamily="34" charset="0"/>
                          <a:ea typeface="Times New Roman"/>
                          <a:cs typeface="Times New Roman"/>
                        </a:rPr>
                        <a:t>Fiber Content</a:t>
                      </a:r>
                      <a:endParaRPr lang="en-US" sz="1800" b="1" dirty="0">
                        <a:solidFill>
                          <a:schemeClr val="bg1"/>
                        </a:solidFill>
                        <a:effectLst/>
                        <a:latin typeface="Gill Sans MT" panose="020B0502020104020203" pitchFamily="34" charset="0"/>
                        <a:ea typeface="Times New Roman"/>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0000"/>
                  </a:ext>
                </a:extLst>
              </a:tr>
              <a:tr h="41940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32.0%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6111.30.20.00</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Babies' blouses &amp; shirts, except those imported as sets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synthetic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1"/>
                  </a:ext>
                </a:extLst>
              </a:tr>
              <a:tr h="43408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32.0%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6111.30.30.00</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Babies' T-shirts, singlets &amp; similar garments, except those imported as parts of sets (239) </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synthetic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2"/>
                  </a:ext>
                </a:extLst>
              </a:tr>
              <a:tr h="65112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30.0%</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6111.30.40.00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Babies' sweaters, pullovers, sweatshirts, waistcoats (vests), &amp; similar articles, except those imported as parts of sets (239) </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synthetic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3"/>
                  </a:ext>
                </a:extLst>
              </a:tr>
              <a:tr h="41940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32.0%</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6105.20.10.00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Men's or boys' shirts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man-made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4"/>
                  </a:ext>
                </a:extLst>
              </a:tr>
              <a:tr h="26212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32.0%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6106.20.20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Women's or girls' blouses</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man-made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5"/>
                  </a:ext>
                </a:extLst>
              </a:tr>
              <a:tr h="29707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32.0%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6109.90.10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T-shirts, singlets, tank tops &amp; similar garments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man-made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6"/>
                  </a:ext>
                </a:extLst>
              </a:tr>
              <a:tr h="43408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32.0%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6110.30.30</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Sweaters, pullovers, sweatshirts, waistcoats (vests) &amp; similar articles</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man-made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7"/>
                  </a:ext>
                </a:extLst>
              </a:tr>
              <a:tr h="26212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32.0%</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6114.30.20</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X</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a:lnSpc>
                          <a:spcPct val="115000"/>
                        </a:lnSpc>
                        <a:spcBef>
                          <a:spcPts val="0"/>
                        </a:spcBef>
                        <a:spcAft>
                          <a:spcPts val="0"/>
                        </a:spcAft>
                      </a:pPr>
                      <a:r>
                        <a:rPr lang="en-US" sz="1400" b="1">
                          <a:solidFill>
                            <a:srgbClr val="000000"/>
                          </a:solidFill>
                          <a:effectLst/>
                          <a:latin typeface="Gill Sans MT" panose="020B0502020104020203" pitchFamily="34" charset="0"/>
                          <a:ea typeface="Times New Roman"/>
                          <a:cs typeface="Times New Roman"/>
                        </a:rPr>
                        <a:t> </a:t>
                      </a:r>
                      <a:endParaRPr lang="en-US" sz="1400" b="1">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Other garments, bodysuits &amp; </a:t>
                      </a:r>
                      <a:r>
                        <a:rPr lang="en-US" sz="1400" b="1" dirty="0" err="1">
                          <a:solidFill>
                            <a:srgbClr val="000000"/>
                          </a:solidFill>
                          <a:effectLst/>
                          <a:latin typeface="Gill Sans MT" panose="020B0502020104020203" pitchFamily="34" charset="0"/>
                          <a:ea typeface="Times New Roman"/>
                          <a:cs typeface="Times New Roman"/>
                        </a:rPr>
                        <a:t>bodyshirts</a:t>
                      </a:r>
                      <a:r>
                        <a:rPr lang="en-US" sz="1400" b="1" dirty="0">
                          <a:solidFill>
                            <a:srgbClr val="000000"/>
                          </a:solidFill>
                          <a:effectLst/>
                          <a:latin typeface="Gill Sans MT" panose="020B0502020104020203" pitchFamily="34" charset="0"/>
                          <a:ea typeface="Times New Roman"/>
                          <a:cs typeface="Times New Roman"/>
                        </a:rPr>
                        <a:t> </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of man-made fibers</a:t>
                      </a:r>
                      <a:endParaRPr lang="en-US" sz="1400" b="1" dirty="0">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8"/>
                  </a:ext>
                </a:extLst>
              </a:tr>
              <a:tr h="262127">
                <a:tc gridSpan="6">
                  <a:txBody>
                    <a:bodyPr/>
                    <a:lstStyle/>
                    <a:p>
                      <a:pPr marL="0" marR="0" algn="ctr">
                        <a:lnSpc>
                          <a:spcPct val="115000"/>
                        </a:lnSpc>
                        <a:spcBef>
                          <a:spcPts val="0"/>
                        </a:spcBef>
                        <a:spcAft>
                          <a:spcPts val="0"/>
                        </a:spcAft>
                      </a:pPr>
                      <a:r>
                        <a:rPr lang="en-US" sz="1400" b="1" dirty="0">
                          <a:solidFill>
                            <a:srgbClr val="C00000"/>
                          </a:solidFill>
                          <a:effectLst/>
                          <a:latin typeface="Gill Sans MT" panose="020B0502020104020203" pitchFamily="34" charset="0"/>
                          <a:ea typeface="Times New Roman"/>
                        </a:rPr>
                        <a:t>Capitalizing on</a:t>
                      </a:r>
                      <a:r>
                        <a:rPr lang="en-US" sz="1400" b="1" baseline="0" dirty="0">
                          <a:solidFill>
                            <a:srgbClr val="C00000"/>
                          </a:solidFill>
                          <a:effectLst/>
                          <a:latin typeface="Gill Sans MT" panose="020B0502020104020203" pitchFamily="34" charset="0"/>
                          <a:ea typeface="Times New Roman"/>
                        </a:rPr>
                        <a:t> high duty products</a:t>
                      </a:r>
                      <a:endParaRPr lang="en-US" sz="1400" b="1" dirty="0">
                        <a:solidFill>
                          <a:srgbClr val="C00000"/>
                        </a:solidFill>
                        <a:effectLst/>
                        <a:latin typeface="Gill Sans MT" panose="020B0502020104020203" pitchFamily="34" charset="0"/>
                        <a:ea typeface="Times New Roman"/>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marL="0" marR="0" algn="ctr">
                        <a:lnSpc>
                          <a:spcPct val="115000"/>
                        </a:lnSpc>
                        <a:spcBef>
                          <a:spcPts val="0"/>
                        </a:spcBef>
                        <a:spcAft>
                          <a:spcPts val="0"/>
                        </a:spcAft>
                      </a:pPr>
                      <a:endParaRPr lang="en-US" sz="1200" b="1" dirty="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marL="0" marR="0" algn="ctr">
                        <a:lnSpc>
                          <a:spcPct val="115000"/>
                        </a:lnSpc>
                        <a:spcBef>
                          <a:spcPts val="0"/>
                        </a:spcBef>
                        <a:spcAft>
                          <a:spcPts val="0"/>
                        </a:spcAft>
                      </a:pPr>
                      <a:endParaRPr lang="en-US" sz="1200" b="1">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marL="0" marR="0" algn="ctr">
                        <a:lnSpc>
                          <a:spcPct val="115000"/>
                        </a:lnSpc>
                        <a:spcBef>
                          <a:spcPts val="0"/>
                        </a:spcBef>
                        <a:spcAft>
                          <a:spcPts val="0"/>
                        </a:spcAft>
                      </a:pPr>
                      <a:endParaRPr lang="en-US" sz="1200" b="1">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marL="0" marR="0">
                        <a:lnSpc>
                          <a:spcPct val="115000"/>
                        </a:lnSpc>
                        <a:spcBef>
                          <a:spcPts val="0"/>
                        </a:spcBef>
                        <a:spcAft>
                          <a:spcPts val="0"/>
                        </a:spcAft>
                      </a:pPr>
                      <a:endParaRPr lang="en-US" sz="1200" b="1" dirty="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hMerge="1">
                  <a:txBody>
                    <a:bodyPr/>
                    <a:lstStyle/>
                    <a:p>
                      <a:pPr marL="0" marR="0">
                        <a:lnSpc>
                          <a:spcPct val="115000"/>
                        </a:lnSpc>
                        <a:spcBef>
                          <a:spcPts val="0"/>
                        </a:spcBef>
                        <a:spcAft>
                          <a:spcPts val="0"/>
                        </a:spcAft>
                      </a:pPr>
                      <a:endParaRPr lang="en-US" sz="1200" b="1" dirty="0">
                        <a:effectLst/>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CE6F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64180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83" y="1099131"/>
            <a:ext cx="7886700" cy="517464"/>
          </a:xfrm>
        </p:spPr>
        <p:txBody>
          <a:bodyPr>
            <a:normAutofit fontScale="90000"/>
          </a:bodyPr>
          <a:lstStyle/>
          <a:p>
            <a:pPr algn="l"/>
            <a:r>
              <a:rPr lang="en-US" sz="3000" dirty="0"/>
              <a:t>Issues &amp; Opportunities</a:t>
            </a:r>
            <a:endParaRPr lang="en-US" sz="3000" dirty="0">
              <a:latin typeface="Myriad Pro" panose="020B0503030403020204" pitchFamily="34" charset="0"/>
            </a:endParaRPr>
          </a:p>
        </p:txBody>
      </p:sp>
      <p:sp>
        <p:nvSpPr>
          <p:cNvPr id="7" name="Rectangle 6"/>
          <p:cNvSpPr/>
          <p:nvPr/>
        </p:nvSpPr>
        <p:spPr>
          <a:xfrm>
            <a:off x="440901" y="1803602"/>
            <a:ext cx="2961722" cy="890293"/>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sp>
      <p:grpSp>
        <p:nvGrpSpPr>
          <p:cNvPr id="12" name="Group 11"/>
          <p:cNvGrpSpPr/>
          <p:nvPr/>
        </p:nvGrpSpPr>
        <p:grpSpPr>
          <a:xfrm>
            <a:off x="5336932" y="1855102"/>
            <a:ext cx="3690260" cy="1031176"/>
            <a:chOff x="4510442" y="341139"/>
            <a:chExt cx="3395411" cy="1315190"/>
          </a:xfrm>
        </p:grpSpPr>
        <p:sp>
          <p:nvSpPr>
            <p:cNvPr id="13" name="Rectangle 12"/>
            <p:cNvSpPr/>
            <p:nvPr/>
          </p:nvSpPr>
          <p:spPr>
            <a:xfrm>
              <a:off x="4510442" y="341139"/>
              <a:ext cx="3266109" cy="1315190"/>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sp>
        <p:sp>
          <p:nvSpPr>
            <p:cNvPr id="14" name="Rectangle 13"/>
            <p:cNvSpPr/>
            <p:nvPr/>
          </p:nvSpPr>
          <p:spPr>
            <a:xfrm>
              <a:off x="4639744" y="341139"/>
              <a:ext cx="3266109" cy="1251491"/>
            </a:xfrm>
            <a:prstGeom prst="rect">
              <a:avLst/>
            </a:prstGeom>
            <a:noFill/>
            <a:ln>
              <a:noFill/>
            </a:ln>
            <a:effectLst/>
          </p:spPr>
          <p:txBody>
            <a:bodyPr spcFirstLastPara="0" vert="horz" wrap="square" lIns="518495" tIns="60008" rIns="60008" bIns="60008" numCol="1" spcCol="1270" anchor="ctr" anchorCtr="0">
              <a:noAutofit/>
            </a:bodyPr>
            <a:lstStyle/>
            <a:p>
              <a:pPr defTabSz="700088">
                <a:lnSpc>
                  <a:spcPct val="90000"/>
                </a:lnSpc>
                <a:spcBef>
                  <a:spcPct val="0"/>
                </a:spcBef>
                <a:spcAft>
                  <a:spcPct val="35000"/>
                </a:spcAft>
                <a:defRPr/>
              </a:pPr>
              <a:r>
                <a:rPr lang="en-ZW" sz="2000" b="1" dirty="0">
                  <a:solidFill>
                    <a:sysClr val="windowText" lastClr="000000">
                      <a:hueOff val="0"/>
                      <a:satOff val="0"/>
                      <a:lumOff val="0"/>
                      <a:alphaOff val="0"/>
                    </a:sysClr>
                  </a:solidFill>
                  <a:latin typeface="Gill Sans MT" panose="020B0502020104020203" pitchFamily="34" charset="0"/>
                </a:rPr>
                <a:t>Packaging and labelling</a:t>
              </a:r>
            </a:p>
            <a:p>
              <a:pPr marL="214313" indent="-214313" defTabSz="700088">
                <a:lnSpc>
                  <a:spcPct val="90000"/>
                </a:lnSpc>
                <a:spcBef>
                  <a:spcPct val="0"/>
                </a:spcBef>
                <a:spcAft>
                  <a:spcPct val="35000"/>
                </a:spcAft>
                <a:buFont typeface="Arial" panose="020B0604020202020204" pitchFamily="34" charset="0"/>
                <a:buChar char="•"/>
                <a:defRPr/>
              </a:pPr>
              <a:r>
                <a:rPr lang="en-ZW" sz="1200" dirty="0">
                  <a:solidFill>
                    <a:sysClr val="windowText" lastClr="000000">
                      <a:hueOff val="0"/>
                      <a:satOff val="0"/>
                      <a:lumOff val="0"/>
                      <a:alphaOff val="0"/>
                    </a:sysClr>
                  </a:solidFill>
                  <a:latin typeface="Gill Sans MT" panose="020B0502020104020203" pitchFamily="34" charset="0"/>
                </a:rPr>
                <a:t>Esp. in food products</a:t>
              </a:r>
            </a:p>
            <a:p>
              <a:pPr marL="214313" indent="-214313" defTabSz="700088">
                <a:lnSpc>
                  <a:spcPct val="90000"/>
                </a:lnSpc>
                <a:spcBef>
                  <a:spcPct val="0"/>
                </a:spcBef>
                <a:spcAft>
                  <a:spcPct val="35000"/>
                </a:spcAft>
                <a:buFont typeface="Arial" panose="020B0604020202020204" pitchFamily="34" charset="0"/>
                <a:buChar char="•"/>
                <a:defRPr/>
              </a:pPr>
              <a:r>
                <a:rPr lang="en-ZW" sz="1200" dirty="0">
                  <a:solidFill>
                    <a:sysClr val="windowText" lastClr="000000">
                      <a:hueOff val="0"/>
                      <a:satOff val="0"/>
                      <a:lumOff val="0"/>
                      <a:alphaOff val="0"/>
                    </a:sysClr>
                  </a:solidFill>
                  <a:latin typeface="Gill Sans MT" panose="020B0502020104020203" pitchFamily="34" charset="0"/>
                </a:rPr>
                <a:t>Packaging/Labelling Improvement</a:t>
              </a:r>
            </a:p>
            <a:p>
              <a:pPr defTabSz="700088">
                <a:lnSpc>
                  <a:spcPct val="90000"/>
                </a:lnSpc>
                <a:spcBef>
                  <a:spcPct val="0"/>
                </a:spcBef>
                <a:spcAft>
                  <a:spcPct val="35000"/>
                </a:spcAft>
                <a:defRPr/>
              </a:pPr>
              <a:r>
                <a:rPr lang="en-ZW" sz="1200" i="1" dirty="0">
                  <a:solidFill>
                    <a:srgbClr val="C00000"/>
                  </a:solidFill>
                  <a:latin typeface="Gill Sans MT" panose="020B0502020104020203" pitchFamily="34" charset="0"/>
                </a:rPr>
                <a:t>-from Hub research in 2018</a:t>
              </a:r>
            </a:p>
          </p:txBody>
        </p:sp>
      </p:grpSp>
      <p:grpSp>
        <p:nvGrpSpPr>
          <p:cNvPr id="18" name="Group 17"/>
          <p:cNvGrpSpPr/>
          <p:nvPr/>
        </p:nvGrpSpPr>
        <p:grpSpPr>
          <a:xfrm>
            <a:off x="5424854" y="3024389"/>
            <a:ext cx="3602338" cy="765494"/>
            <a:chOff x="4249292" y="1667635"/>
            <a:chExt cx="3494721" cy="1020659"/>
          </a:xfrm>
        </p:grpSpPr>
        <p:sp>
          <p:nvSpPr>
            <p:cNvPr id="19" name="Rectangle 18"/>
            <p:cNvSpPr/>
            <p:nvPr/>
          </p:nvSpPr>
          <p:spPr>
            <a:xfrm>
              <a:off x="4477904" y="1667635"/>
              <a:ext cx="3266109" cy="1020659"/>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sp>
        <p:sp>
          <p:nvSpPr>
            <p:cNvPr id="20" name="Rectangle 19"/>
            <p:cNvSpPr/>
            <p:nvPr/>
          </p:nvSpPr>
          <p:spPr>
            <a:xfrm>
              <a:off x="4249292" y="1667635"/>
              <a:ext cx="3494721" cy="1020659"/>
            </a:xfrm>
            <a:prstGeom prst="rect">
              <a:avLst/>
            </a:prstGeom>
            <a:noFill/>
            <a:ln>
              <a:noFill/>
            </a:ln>
            <a:effectLst/>
          </p:spPr>
          <p:txBody>
            <a:bodyPr spcFirstLastPara="0" vert="horz" wrap="square" lIns="518495" tIns="57150" rIns="57150" bIns="57150" numCol="1" spcCol="1270" anchor="ctr" anchorCtr="0">
              <a:noAutofit/>
            </a:bodyPr>
            <a:lstStyle/>
            <a:p>
              <a:pPr defTabSz="666750">
                <a:lnSpc>
                  <a:spcPct val="90000"/>
                </a:lnSpc>
                <a:spcBef>
                  <a:spcPct val="0"/>
                </a:spcBef>
                <a:spcAft>
                  <a:spcPct val="35000"/>
                </a:spcAft>
                <a:defRPr/>
              </a:pPr>
              <a:r>
                <a:rPr lang="en-ZW" sz="2000" b="1" dirty="0">
                  <a:solidFill>
                    <a:sysClr val="windowText" lastClr="000000">
                      <a:hueOff val="0"/>
                      <a:satOff val="0"/>
                      <a:lumOff val="0"/>
                      <a:alphaOff val="0"/>
                    </a:sysClr>
                  </a:solidFill>
                  <a:latin typeface="Gill Sans MT" panose="020B0502020104020203" pitchFamily="34" charset="0"/>
                </a:rPr>
                <a:t>Negotiating</a:t>
              </a:r>
            </a:p>
            <a:p>
              <a:pPr marL="214313" indent="-214313" defTabSz="666750">
                <a:lnSpc>
                  <a:spcPct val="90000"/>
                </a:lnSpc>
                <a:spcBef>
                  <a:spcPct val="0"/>
                </a:spcBef>
                <a:spcAft>
                  <a:spcPct val="35000"/>
                </a:spcAft>
                <a:buFont typeface="Arial" panose="020B0604020202020204" pitchFamily="34" charset="0"/>
                <a:buChar char="•"/>
                <a:defRPr/>
              </a:pPr>
              <a:r>
                <a:rPr lang="en-ZW" sz="1200" dirty="0">
                  <a:solidFill>
                    <a:sysClr val="windowText" lastClr="000000">
                      <a:hueOff val="0"/>
                      <a:satOff val="0"/>
                      <a:lumOff val="0"/>
                      <a:alphaOff val="0"/>
                    </a:sysClr>
                  </a:solidFill>
                  <a:latin typeface="Gill Sans MT" panose="020B0502020104020203" pitchFamily="34" charset="0"/>
                </a:rPr>
                <a:t>Improved negotiation with international buyers,  retailers</a:t>
              </a:r>
            </a:p>
          </p:txBody>
        </p:sp>
      </p:grpSp>
      <p:grpSp>
        <p:nvGrpSpPr>
          <p:cNvPr id="21" name="Group 20"/>
          <p:cNvGrpSpPr/>
          <p:nvPr/>
        </p:nvGrpSpPr>
        <p:grpSpPr>
          <a:xfrm>
            <a:off x="491682" y="3017989"/>
            <a:ext cx="2937317" cy="944870"/>
            <a:chOff x="858295" y="2952532"/>
            <a:chExt cx="3331184" cy="1378183"/>
          </a:xfrm>
        </p:grpSpPr>
        <p:sp>
          <p:nvSpPr>
            <p:cNvPr id="22" name="Rectangle 21"/>
            <p:cNvSpPr/>
            <p:nvPr/>
          </p:nvSpPr>
          <p:spPr>
            <a:xfrm>
              <a:off x="858295" y="2952532"/>
              <a:ext cx="3331184" cy="1020659"/>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txBody>
            <a:bodyPr/>
            <a:lstStyle/>
            <a:p>
              <a:endParaRPr lang="en-US" sz="1350" dirty="0"/>
            </a:p>
          </p:txBody>
        </p:sp>
        <p:sp>
          <p:nvSpPr>
            <p:cNvPr id="23" name="Rectangle 22"/>
            <p:cNvSpPr/>
            <p:nvPr/>
          </p:nvSpPr>
          <p:spPr>
            <a:xfrm>
              <a:off x="923370" y="3086941"/>
              <a:ext cx="3266109" cy="1243774"/>
            </a:xfrm>
            <a:prstGeom prst="rect">
              <a:avLst/>
            </a:prstGeom>
            <a:noFill/>
            <a:ln>
              <a:noFill/>
            </a:ln>
            <a:effectLst/>
          </p:spPr>
          <p:txBody>
            <a:bodyPr spcFirstLastPara="0" vert="horz" wrap="square" lIns="518495" tIns="57150" rIns="57150" bIns="57150" numCol="1" spcCol="1270" anchor="ctr" anchorCtr="0">
              <a:noAutofit/>
            </a:bodyPr>
            <a:lstStyle/>
            <a:p>
              <a:pPr defTabSz="666750">
                <a:lnSpc>
                  <a:spcPct val="90000"/>
                </a:lnSpc>
                <a:spcBef>
                  <a:spcPct val="0"/>
                </a:spcBef>
                <a:spcAft>
                  <a:spcPct val="35000"/>
                </a:spcAft>
                <a:defRPr/>
              </a:pPr>
              <a:r>
                <a:rPr lang="en-ZW" sz="2000" b="1" dirty="0">
                  <a:solidFill>
                    <a:sysClr val="windowText" lastClr="000000">
                      <a:hueOff val="0"/>
                      <a:satOff val="0"/>
                      <a:lumOff val="0"/>
                      <a:alphaOff val="0"/>
                    </a:sysClr>
                  </a:solidFill>
                  <a:latin typeface="Gill Sans MT" panose="020B0502020104020203" pitchFamily="34" charset="0"/>
                </a:rPr>
                <a:t>Partnerships</a:t>
              </a:r>
            </a:p>
            <a:p>
              <a:pPr marL="214313" indent="-214313" defTabSz="666750">
                <a:lnSpc>
                  <a:spcPct val="90000"/>
                </a:lnSpc>
                <a:spcBef>
                  <a:spcPct val="0"/>
                </a:spcBef>
                <a:spcAft>
                  <a:spcPct val="35000"/>
                </a:spcAft>
                <a:buFont typeface="Arial" panose="020B0604020202020204" pitchFamily="34" charset="0"/>
                <a:buChar char="•"/>
                <a:defRPr/>
              </a:pPr>
              <a:r>
                <a:rPr lang="en-ZW" sz="1200" dirty="0">
                  <a:solidFill>
                    <a:sysClr val="windowText" lastClr="000000">
                      <a:hueOff val="0"/>
                      <a:satOff val="0"/>
                      <a:lumOff val="0"/>
                      <a:alphaOff val="0"/>
                    </a:sysClr>
                  </a:solidFill>
                  <a:latin typeface="Gill Sans MT" panose="020B0502020104020203" pitchFamily="34" charset="0"/>
                </a:rPr>
                <a:t>Partnership era, like marriage</a:t>
              </a:r>
            </a:p>
            <a:p>
              <a:pPr defTabSz="666750">
                <a:lnSpc>
                  <a:spcPct val="90000"/>
                </a:lnSpc>
                <a:spcBef>
                  <a:spcPct val="0"/>
                </a:spcBef>
                <a:spcAft>
                  <a:spcPct val="35000"/>
                </a:spcAft>
                <a:defRPr/>
              </a:pPr>
              <a:endParaRPr lang="en-ZW" sz="1200" dirty="0">
                <a:solidFill>
                  <a:sysClr val="windowText" lastClr="000000">
                    <a:hueOff val="0"/>
                    <a:satOff val="0"/>
                    <a:lumOff val="0"/>
                    <a:alphaOff val="0"/>
                  </a:sysClr>
                </a:solidFill>
                <a:latin typeface="Calibri"/>
              </a:endParaRPr>
            </a:p>
          </p:txBody>
        </p:sp>
      </p:grpSp>
      <p:grpSp>
        <p:nvGrpSpPr>
          <p:cNvPr id="24" name="Group 23"/>
          <p:cNvGrpSpPr/>
          <p:nvPr/>
        </p:nvGrpSpPr>
        <p:grpSpPr>
          <a:xfrm>
            <a:off x="5336932" y="4128562"/>
            <a:ext cx="3737715" cy="972340"/>
            <a:chOff x="4345864" y="2854206"/>
            <a:chExt cx="3412010" cy="1296453"/>
          </a:xfrm>
        </p:grpSpPr>
        <p:sp>
          <p:nvSpPr>
            <p:cNvPr id="25" name="Rectangle 24"/>
            <p:cNvSpPr/>
            <p:nvPr/>
          </p:nvSpPr>
          <p:spPr>
            <a:xfrm>
              <a:off x="4491765" y="2854206"/>
              <a:ext cx="3266109" cy="1296453"/>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sp>
        <p:sp>
          <p:nvSpPr>
            <p:cNvPr id="26" name="Rectangle 25"/>
            <p:cNvSpPr/>
            <p:nvPr/>
          </p:nvSpPr>
          <p:spPr>
            <a:xfrm>
              <a:off x="4345864" y="2952531"/>
              <a:ext cx="3398149" cy="1166503"/>
            </a:xfrm>
            <a:prstGeom prst="rect">
              <a:avLst/>
            </a:prstGeom>
            <a:noFill/>
            <a:ln>
              <a:noFill/>
            </a:ln>
            <a:effectLst/>
          </p:spPr>
          <p:txBody>
            <a:bodyPr spcFirstLastPara="0" vert="horz" wrap="square" lIns="518495" tIns="57150" rIns="57150" bIns="57150" numCol="1" spcCol="1270" anchor="ctr" anchorCtr="0">
              <a:noAutofit/>
            </a:bodyPr>
            <a:lstStyle/>
            <a:p>
              <a:pPr defTabSz="666750">
                <a:lnSpc>
                  <a:spcPct val="90000"/>
                </a:lnSpc>
                <a:spcBef>
                  <a:spcPct val="0"/>
                </a:spcBef>
                <a:spcAft>
                  <a:spcPct val="35000"/>
                </a:spcAft>
                <a:defRPr/>
              </a:pPr>
              <a:r>
                <a:rPr lang="en-US" sz="2000" b="1" dirty="0">
                  <a:solidFill>
                    <a:sysClr val="windowText" lastClr="000000">
                      <a:hueOff val="0"/>
                      <a:satOff val="0"/>
                      <a:lumOff val="0"/>
                      <a:alphaOff val="0"/>
                    </a:sysClr>
                  </a:solidFill>
                  <a:latin typeface="Gill Sans MT" panose="020B0502020104020203" pitchFamily="34" charset="0"/>
                </a:rPr>
                <a:t>Speed-to-Market</a:t>
              </a:r>
            </a:p>
            <a:p>
              <a:pPr marL="214313" indent="-214313" defTabSz="666750">
                <a:lnSpc>
                  <a:spcPct val="90000"/>
                </a:lnSpc>
                <a:spcBef>
                  <a:spcPct val="0"/>
                </a:spcBef>
                <a:spcAft>
                  <a:spcPct val="35000"/>
                </a:spcAft>
                <a:buFont typeface="Arial" panose="020B0604020202020204" pitchFamily="34" charset="0"/>
                <a:buChar char="•"/>
                <a:defRPr/>
              </a:pPr>
              <a:r>
                <a:rPr lang="en-US" sz="1200" dirty="0">
                  <a:solidFill>
                    <a:sysClr val="windowText" lastClr="000000">
                      <a:hueOff val="0"/>
                      <a:satOff val="0"/>
                      <a:lumOff val="0"/>
                      <a:alphaOff val="0"/>
                    </a:sysClr>
                  </a:solidFill>
                  <a:latin typeface="Gill Sans MT" panose="020B0502020104020203" pitchFamily="34" charset="0"/>
                </a:rPr>
                <a:t>Productivity improvement</a:t>
              </a:r>
            </a:p>
            <a:p>
              <a:pPr marL="214313" indent="-214313" defTabSz="666750">
                <a:lnSpc>
                  <a:spcPct val="90000"/>
                </a:lnSpc>
                <a:spcBef>
                  <a:spcPct val="0"/>
                </a:spcBef>
                <a:spcAft>
                  <a:spcPct val="35000"/>
                </a:spcAft>
                <a:buFont typeface="Arial" panose="020B0604020202020204" pitchFamily="34" charset="0"/>
                <a:buChar char="•"/>
                <a:defRPr/>
              </a:pPr>
              <a:r>
                <a:rPr lang="en-US" sz="1200" dirty="0">
                  <a:solidFill>
                    <a:sysClr val="windowText" lastClr="000000">
                      <a:hueOff val="0"/>
                      <a:satOff val="0"/>
                      <a:lumOff val="0"/>
                      <a:alphaOff val="0"/>
                    </a:sysClr>
                  </a:solidFill>
                  <a:latin typeface="Gill Sans MT" panose="020B0502020104020203" pitchFamily="34" charset="0"/>
                </a:rPr>
                <a:t>Some exporters end up air-freighting low-value to the US, which is costly</a:t>
              </a:r>
              <a:endParaRPr lang="en-ZW" sz="1200" dirty="0">
                <a:solidFill>
                  <a:sysClr val="windowText" lastClr="000000">
                    <a:hueOff val="0"/>
                    <a:satOff val="0"/>
                    <a:lumOff val="0"/>
                    <a:alphaOff val="0"/>
                  </a:sysClr>
                </a:solidFill>
                <a:latin typeface="Gill Sans MT" panose="020B0502020104020203" pitchFamily="34" charset="0"/>
              </a:endParaRPr>
            </a:p>
          </p:txBody>
        </p:sp>
      </p:grpSp>
      <p:grpSp>
        <p:nvGrpSpPr>
          <p:cNvPr id="27" name="Group 26"/>
          <p:cNvGrpSpPr/>
          <p:nvPr/>
        </p:nvGrpSpPr>
        <p:grpSpPr>
          <a:xfrm>
            <a:off x="459885" y="4182953"/>
            <a:ext cx="2969114" cy="917948"/>
            <a:chOff x="858295" y="4237428"/>
            <a:chExt cx="3301465" cy="1020659"/>
          </a:xfrm>
        </p:grpSpPr>
        <p:sp>
          <p:nvSpPr>
            <p:cNvPr id="28" name="Rectangle 27"/>
            <p:cNvSpPr/>
            <p:nvPr/>
          </p:nvSpPr>
          <p:spPr>
            <a:xfrm>
              <a:off x="858295" y="4237428"/>
              <a:ext cx="3266109" cy="1020659"/>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sp>
        <p:sp>
          <p:nvSpPr>
            <p:cNvPr id="29" name="Rectangle 28"/>
            <p:cNvSpPr/>
            <p:nvPr/>
          </p:nvSpPr>
          <p:spPr>
            <a:xfrm>
              <a:off x="858295" y="4237428"/>
              <a:ext cx="3301465" cy="1020659"/>
            </a:xfrm>
            <a:prstGeom prst="rect">
              <a:avLst/>
            </a:prstGeom>
            <a:noFill/>
            <a:ln>
              <a:noFill/>
            </a:ln>
            <a:effectLst/>
          </p:spPr>
          <p:txBody>
            <a:bodyPr spcFirstLastPara="0" vert="horz" wrap="square" lIns="518495" tIns="57150" rIns="57150" bIns="57150" numCol="1" spcCol="1270" anchor="ctr" anchorCtr="0">
              <a:noAutofit/>
            </a:bodyPr>
            <a:lstStyle/>
            <a:p>
              <a:pPr defTabSz="666750">
                <a:lnSpc>
                  <a:spcPct val="90000"/>
                </a:lnSpc>
                <a:spcBef>
                  <a:spcPct val="0"/>
                </a:spcBef>
                <a:spcAft>
                  <a:spcPct val="35000"/>
                </a:spcAft>
                <a:defRPr/>
              </a:pPr>
              <a:r>
                <a:rPr lang="en-US" sz="2000" b="1" dirty="0">
                  <a:solidFill>
                    <a:sysClr val="windowText" lastClr="000000">
                      <a:hueOff val="0"/>
                      <a:satOff val="0"/>
                      <a:lumOff val="0"/>
                      <a:alphaOff val="0"/>
                    </a:sysClr>
                  </a:solidFill>
                  <a:latin typeface="Gill Sans MT" panose="020B0502020104020203" pitchFamily="34" charset="0"/>
                </a:rPr>
                <a:t>Raw Material</a:t>
              </a:r>
            </a:p>
            <a:p>
              <a:pPr marL="214313" indent="-214313" defTabSz="666750">
                <a:lnSpc>
                  <a:spcPct val="90000"/>
                </a:lnSpc>
                <a:spcBef>
                  <a:spcPct val="0"/>
                </a:spcBef>
                <a:spcAft>
                  <a:spcPct val="35000"/>
                </a:spcAft>
                <a:buFont typeface="Arial" panose="020B0604020202020204" pitchFamily="34" charset="0"/>
                <a:buChar char="•"/>
                <a:defRPr/>
              </a:pPr>
              <a:r>
                <a:rPr lang="en-US" sz="1200" dirty="0">
                  <a:solidFill>
                    <a:sysClr val="windowText" lastClr="000000">
                      <a:hueOff val="0"/>
                      <a:satOff val="0"/>
                      <a:lumOff val="0"/>
                      <a:alphaOff val="0"/>
                    </a:sysClr>
                  </a:solidFill>
                  <a:latin typeface="Gill Sans MT" panose="020B0502020104020203" pitchFamily="34" charset="0"/>
                </a:rPr>
                <a:t>Limited varieties and volumes from the region</a:t>
              </a:r>
            </a:p>
            <a:p>
              <a:pPr marL="214313" indent="-214313" defTabSz="666750">
                <a:lnSpc>
                  <a:spcPct val="90000"/>
                </a:lnSpc>
                <a:spcBef>
                  <a:spcPct val="0"/>
                </a:spcBef>
                <a:spcAft>
                  <a:spcPct val="35000"/>
                </a:spcAft>
                <a:buFont typeface="Arial" panose="020B0604020202020204" pitchFamily="34" charset="0"/>
                <a:buChar char="•"/>
                <a:defRPr/>
              </a:pPr>
              <a:r>
                <a:rPr lang="en-US" sz="1200" dirty="0">
                  <a:solidFill>
                    <a:sysClr val="windowText" lastClr="000000">
                      <a:hueOff val="0"/>
                      <a:satOff val="0"/>
                      <a:lumOff val="0"/>
                      <a:alphaOff val="0"/>
                    </a:sysClr>
                  </a:solidFill>
                  <a:latin typeface="Gill Sans MT" panose="020B0502020104020203" pitchFamily="34" charset="0"/>
                </a:rPr>
                <a:t>Limited export diversification</a:t>
              </a:r>
            </a:p>
          </p:txBody>
        </p:sp>
      </p:grpSp>
      <p:grpSp>
        <p:nvGrpSpPr>
          <p:cNvPr id="30" name="Group 29"/>
          <p:cNvGrpSpPr/>
          <p:nvPr/>
        </p:nvGrpSpPr>
        <p:grpSpPr>
          <a:xfrm>
            <a:off x="3908319" y="5256930"/>
            <a:ext cx="4023165" cy="816413"/>
            <a:chOff x="2966229" y="4237429"/>
            <a:chExt cx="3707869" cy="1088551"/>
          </a:xfrm>
        </p:grpSpPr>
        <p:sp>
          <p:nvSpPr>
            <p:cNvPr id="31" name="Rectangle 30"/>
            <p:cNvSpPr/>
            <p:nvPr/>
          </p:nvSpPr>
          <p:spPr>
            <a:xfrm>
              <a:off x="3407989" y="4305321"/>
              <a:ext cx="3266109" cy="1020659"/>
            </a:xfrm>
            <a:prstGeom prst="rect">
              <a:avLst/>
            </a:prstGeom>
            <a:solidFill>
              <a:sysClr val="window" lastClr="FFFFFF">
                <a:alpha val="40000"/>
                <a:hueOff val="0"/>
                <a:satOff val="0"/>
                <a:lumOff val="0"/>
                <a:alphaOff val="0"/>
              </a:sysClr>
            </a:solidFill>
            <a:ln w="9525" cap="flat" cmpd="sng" algn="ctr">
              <a:solidFill>
                <a:srgbClr val="4F81BD">
                  <a:hueOff val="0"/>
                  <a:satOff val="0"/>
                  <a:lumOff val="0"/>
                  <a:alphaOff val="0"/>
                  <a:shade val="95000"/>
                  <a:satMod val="105000"/>
                </a:srgbClr>
              </a:solidFill>
              <a:prstDash val="solid"/>
            </a:ln>
            <a:effectLst/>
          </p:spPr>
        </p:sp>
        <p:sp>
          <p:nvSpPr>
            <p:cNvPr id="32" name="Rectangle 31"/>
            <p:cNvSpPr/>
            <p:nvPr/>
          </p:nvSpPr>
          <p:spPr>
            <a:xfrm>
              <a:off x="2966229" y="4237429"/>
              <a:ext cx="3461134" cy="1020659"/>
            </a:xfrm>
            <a:prstGeom prst="rect">
              <a:avLst/>
            </a:prstGeom>
            <a:noFill/>
            <a:ln>
              <a:noFill/>
            </a:ln>
            <a:effectLst/>
          </p:spPr>
          <p:txBody>
            <a:bodyPr spcFirstLastPara="0" vert="horz" wrap="square" lIns="518495" tIns="60008" rIns="60008" bIns="60008" numCol="1" spcCol="1270" anchor="t" anchorCtr="0">
              <a:noAutofit/>
            </a:bodyPr>
            <a:lstStyle/>
            <a:p>
              <a:pPr defTabSz="700088">
                <a:lnSpc>
                  <a:spcPct val="90000"/>
                </a:lnSpc>
                <a:spcBef>
                  <a:spcPct val="0"/>
                </a:spcBef>
                <a:spcAft>
                  <a:spcPct val="35000"/>
                </a:spcAft>
                <a:defRPr/>
              </a:pPr>
              <a:r>
                <a:rPr lang="en-US" sz="2000" b="1" dirty="0">
                  <a:solidFill>
                    <a:sysClr val="windowText" lastClr="000000">
                      <a:hueOff val="0"/>
                      <a:satOff val="0"/>
                      <a:lumOff val="0"/>
                      <a:alphaOff val="0"/>
                    </a:sysClr>
                  </a:solidFill>
                  <a:latin typeface="Gill Sans MT" panose="020B0502020104020203" pitchFamily="34" charset="0"/>
                </a:rPr>
                <a:t>Factory inefficiencies</a:t>
              </a:r>
            </a:p>
            <a:p>
              <a:pPr marL="214313" lvl="1" indent="-214313" defTabSz="533400">
                <a:lnSpc>
                  <a:spcPct val="90000"/>
                </a:lnSpc>
                <a:spcBef>
                  <a:spcPct val="0"/>
                </a:spcBef>
                <a:spcAft>
                  <a:spcPct val="15000"/>
                </a:spcAft>
                <a:buFont typeface="Arial" panose="020B0604020202020204" pitchFamily="34" charset="0"/>
                <a:buChar char="•"/>
                <a:defRPr/>
              </a:pPr>
              <a:r>
                <a:rPr lang="en-US" sz="1200" dirty="0">
                  <a:solidFill>
                    <a:sysClr val="windowText" lastClr="000000">
                      <a:hueOff val="0"/>
                      <a:satOff val="0"/>
                      <a:lumOff val="0"/>
                      <a:alphaOff val="0"/>
                    </a:sysClr>
                  </a:solidFill>
                  <a:latin typeface="Gill Sans MT" panose="020B0502020104020203" pitchFamily="34" charset="0"/>
                </a:rPr>
                <a:t>55%  (Africa) vs 70-80% in Asia (textiles)</a:t>
              </a:r>
            </a:p>
          </p:txBody>
        </p:sp>
      </p:grpSp>
      <p:pic>
        <p:nvPicPr>
          <p:cNvPr id="3076"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10613" y="1739153"/>
            <a:ext cx="640199" cy="1017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Rectangle 33"/>
          <p:cNvSpPr/>
          <p:nvPr/>
        </p:nvSpPr>
        <p:spPr>
          <a:xfrm>
            <a:off x="4739622" y="1711181"/>
            <a:ext cx="1194619" cy="1125153"/>
          </a:xfrm>
          <a:prstGeom prst="rect">
            <a:avLst/>
          </a:prstGeom>
          <a:blipFill>
            <a:blip r:embed="rId4" cstate="screen">
              <a:extLst>
                <a:ext uri="{28A0092B-C50C-407E-A947-70E740481C1C}">
                  <a14:useLocalDpi xmlns:a14="http://schemas.microsoft.com/office/drawing/2010/main"/>
                </a:ext>
              </a:extLst>
            </a:blip>
            <a:srcRect/>
            <a:stretch>
              <a:fillRect/>
            </a:stretch>
          </a:blipFill>
          <a:ln>
            <a:noFill/>
          </a:ln>
          <a:effectLst>
            <a:outerShdw blurRad="40000" dist="23000" dir="5400000" rotWithShape="0">
              <a:srgbClr val="000000">
                <a:alpha val="35000"/>
              </a:srgbClr>
            </a:outerShdw>
          </a:effectLst>
        </p:spPr>
      </p:sp>
      <p:sp>
        <p:nvSpPr>
          <p:cNvPr id="36" name="Rectangle 35"/>
          <p:cNvSpPr/>
          <p:nvPr/>
        </p:nvSpPr>
        <p:spPr>
          <a:xfrm>
            <a:off x="4837471" y="2982298"/>
            <a:ext cx="1113503" cy="908662"/>
          </a:xfrm>
          <a:prstGeom prst="rect">
            <a:avLst/>
          </a:prstGeom>
          <a:blipFill>
            <a:blip r:embed="rId5" cstate="screen">
              <a:extLst>
                <a:ext uri="{28A0092B-C50C-407E-A947-70E740481C1C}">
                  <a14:useLocalDpi xmlns:a14="http://schemas.microsoft.com/office/drawing/2010/main"/>
                </a:ext>
              </a:extLst>
            </a:blip>
            <a:srcRect/>
            <a:stretch>
              <a:fillRect/>
            </a:stretch>
          </a:blipFill>
          <a:ln>
            <a:noFill/>
          </a:ln>
          <a:effectLst>
            <a:outerShdw blurRad="40000" dist="23000" dir="5400000" rotWithShape="0">
              <a:srgbClr val="000000">
                <a:alpha val="35000"/>
              </a:srgbClr>
            </a:outerShdw>
          </a:effectLst>
        </p:spPr>
      </p:sp>
      <p:sp>
        <p:nvSpPr>
          <p:cNvPr id="37" name="Rectangle 36"/>
          <p:cNvSpPr/>
          <p:nvPr/>
        </p:nvSpPr>
        <p:spPr>
          <a:xfrm>
            <a:off x="207601" y="3035253"/>
            <a:ext cx="780776" cy="763910"/>
          </a:xfrm>
          <a:prstGeom prst="rect">
            <a:avLst/>
          </a:prstGeom>
          <a:blipFill>
            <a:blip r:embed="rId6" cstate="screen">
              <a:extLst>
                <a:ext uri="{28A0092B-C50C-407E-A947-70E740481C1C}">
                  <a14:useLocalDpi xmlns:a14="http://schemas.microsoft.com/office/drawing/2010/main"/>
                </a:ext>
              </a:extLst>
            </a:blip>
            <a:srcRect/>
            <a:stretch>
              <a:fillRect/>
            </a:stretch>
          </a:blipFill>
          <a:ln>
            <a:noFill/>
          </a:ln>
          <a:effectLst>
            <a:outerShdw blurRad="40000" dist="23000" dir="5400000" rotWithShape="0">
              <a:srgbClr val="000000">
                <a:alpha val="35000"/>
              </a:srgbClr>
            </a:outerShdw>
          </a:effectLst>
        </p:spPr>
      </p:sp>
      <p:sp>
        <p:nvSpPr>
          <p:cNvPr id="38" name="Rectangle 37"/>
          <p:cNvSpPr/>
          <p:nvPr/>
        </p:nvSpPr>
        <p:spPr>
          <a:xfrm>
            <a:off x="4837471" y="4121628"/>
            <a:ext cx="1039761" cy="1018500"/>
          </a:xfrm>
          <a:prstGeom prst="rect">
            <a:avLst/>
          </a:prstGeom>
          <a:blipFill>
            <a:blip r:embed="rId7" cstate="screen">
              <a:extLst>
                <a:ext uri="{28A0092B-C50C-407E-A947-70E740481C1C}">
                  <a14:useLocalDpi xmlns:a14="http://schemas.microsoft.com/office/drawing/2010/main"/>
                </a:ext>
              </a:extLst>
            </a:blip>
            <a:srcRect/>
            <a:stretch>
              <a:fillRect/>
            </a:stretch>
          </a:blipFill>
          <a:ln>
            <a:noFill/>
          </a:ln>
          <a:effectLst>
            <a:outerShdw blurRad="40000" dist="23000" dir="5400000" rotWithShape="0">
              <a:srgbClr val="000000">
                <a:alpha val="35000"/>
              </a:srgbClr>
            </a:outerShdw>
          </a:effectLst>
        </p:spPr>
      </p:sp>
      <p:sp>
        <p:nvSpPr>
          <p:cNvPr id="39" name="Rectangle 38"/>
          <p:cNvSpPr/>
          <p:nvPr/>
        </p:nvSpPr>
        <p:spPr>
          <a:xfrm>
            <a:off x="184597" y="4121628"/>
            <a:ext cx="728931" cy="1080785"/>
          </a:xfrm>
          <a:prstGeom prst="rect">
            <a:avLst/>
          </a:prstGeom>
          <a:blipFill>
            <a:blip r:embed="rId8" cstate="screen">
              <a:extLst>
                <a:ext uri="{28A0092B-C50C-407E-A947-70E740481C1C}">
                  <a14:useLocalDpi xmlns:a14="http://schemas.microsoft.com/office/drawing/2010/main"/>
                </a:ext>
              </a:extLst>
            </a:blip>
            <a:srcRect/>
            <a:stretch>
              <a:fillRect/>
            </a:stretch>
          </a:blipFill>
          <a:ln>
            <a:noFill/>
          </a:ln>
          <a:effectLst>
            <a:outerShdw blurRad="40000" dist="23000" dir="5400000" rotWithShape="0">
              <a:srgbClr val="000000">
                <a:alpha val="35000"/>
              </a:srgbClr>
            </a:outerShdw>
          </a:effectLst>
        </p:spPr>
      </p:sp>
      <p:sp>
        <p:nvSpPr>
          <p:cNvPr id="40" name="Rectangle 39"/>
          <p:cNvSpPr/>
          <p:nvPr/>
        </p:nvSpPr>
        <p:spPr>
          <a:xfrm>
            <a:off x="3428999" y="5279145"/>
            <a:ext cx="958645" cy="860081"/>
          </a:xfrm>
          <a:prstGeom prst="rect">
            <a:avLst/>
          </a:prstGeom>
          <a:blipFill>
            <a:blip r:embed="rId9" cstate="screen">
              <a:extLst>
                <a:ext uri="{28A0092B-C50C-407E-A947-70E740481C1C}">
                  <a14:useLocalDpi xmlns:a14="http://schemas.microsoft.com/office/drawing/2010/main"/>
                </a:ext>
              </a:extLst>
            </a:blip>
            <a:srcRect/>
            <a:stretch>
              <a:fillRect/>
            </a:stretch>
          </a:blipFill>
          <a:ln>
            <a:noFill/>
          </a:ln>
          <a:effectLst>
            <a:outerShdw blurRad="40000" dist="23000" dir="5400000" rotWithShape="0">
              <a:srgbClr val="000000">
                <a:alpha val="35000"/>
              </a:srgbClr>
            </a:outerShdw>
          </a:effectLst>
        </p:spPr>
      </p:sp>
      <p:sp>
        <p:nvSpPr>
          <p:cNvPr id="41" name="TextBox 40"/>
          <p:cNvSpPr txBox="1"/>
          <p:nvPr/>
        </p:nvSpPr>
        <p:spPr>
          <a:xfrm>
            <a:off x="706322" y="1724421"/>
            <a:ext cx="2722677" cy="1161857"/>
          </a:xfrm>
          <a:prstGeom prst="rect">
            <a:avLst/>
          </a:prstGeom>
          <a:noFill/>
        </p:spPr>
        <p:txBody>
          <a:bodyPr wrap="square" rtlCol="0">
            <a:spAutoFit/>
          </a:bodyPr>
          <a:lstStyle/>
          <a:p>
            <a:r>
              <a:rPr lang="en-US" sz="2000" b="1" dirty="0">
                <a:latin typeface="Gill Sans MT" panose="020B0502020104020203" pitchFamily="34" charset="0"/>
              </a:rPr>
              <a:t>Competitiveness</a:t>
            </a:r>
          </a:p>
          <a:p>
            <a:pPr marL="214313" indent="-214313">
              <a:buFont typeface="Arial" panose="020B0604020202020204" pitchFamily="34" charset="0"/>
              <a:buChar char="•"/>
            </a:pPr>
            <a:r>
              <a:rPr lang="en-US" sz="1200" dirty="0">
                <a:latin typeface="Gill Sans MT" panose="020B0502020104020203" pitchFamily="34" charset="0"/>
              </a:rPr>
              <a:t>Export diversification</a:t>
            </a:r>
          </a:p>
          <a:p>
            <a:pPr marL="214313" indent="-214313">
              <a:buFont typeface="Arial" panose="020B0604020202020204" pitchFamily="34" charset="0"/>
              <a:buChar char="•"/>
            </a:pPr>
            <a:r>
              <a:rPr lang="en-US" sz="1200" dirty="0">
                <a:latin typeface="Gill Sans MT" panose="020B0502020104020203" pitchFamily="34" charset="0"/>
              </a:rPr>
              <a:t>International Standards Compliance</a:t>
            </a:r>
          </a:p>
          <a:p>
            <a:pPr marL="214313" indent="-214313">
              <a:buFont typeface="Arial" panose="020B0604020202020204" pitchFamily="34" charset="0"/>
              <a:buChar char="•"/>
            </a:pPr>
            <a:r>
              <a:rPr lang="en-US" sz="1200" dirty="0">
                <a:latin typeface="Gill Sans MT" panose="020B0502020104020203" pitchFamily="34" charset="0"/>
              </a:rPr>
              <a:t>Export Utilization Strategies</a:t>
            </a:r>
          </a:p>
          <a:p>
            <a:pPr marL="214313" indent="-214313">
              <a:buFont typeface="Arial" panose="020B0604020202020204" pitchFamily="34" charset="0"/>
              <a:buChar char="•"/>
            </a:pPr>
            <a:endParaRPr lang="en-US" sz="1350" dirty="0"/>
          </a:p>
        </p:txBody>
      </p:sp>
    </p:spTree>
    <p:extLst>
      <p:ext uri="{BB962C8B-B14F-4D97-AF65-F5344CB8AC3E}">
        <p14:creationId xmlns:p14="http://schemas.microsoft.com/office/powerpoint/2010/main" val="330479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
          <p:cNvSpPr txBox="1">
            <a:spLocks noChangeArrowheads="1"/>
          </p:cNvSpPr>
          <p:nvPr/>
        </p:nvSpPr>
        <p:spPr bwMode="auto">
          <a:xfrm>
            <a:off x="86032" y="2124077"/>
            <a:ext cx="5306969" cy="3959633"/>
          </a:xfrm>
          <a:prstGeom prst="rect">
            <a:avLst/>
          </a:prstGeom>
          <a:noFill/>
          <a:ln w="9525">
            <a:noFill/>
            <a:round/>
            <a:headEnd/>
            <a:tailEnd/>
          </a:ln>
        </p:spPr>
        <p:txBody>
          <a:bodyPr lIns="90000" tIns="46800" rIns="90000" bIns="46800"/>
          <a:lstStyle/>
          <a:p>
            <a:pPr marL="285750" lvl="0" indent="-285750">
              <a:buClr>
                <a:schemeClr val="accent2"/>
              </a:buClr>
              <a:buFont typeface="Wingdings" charset="2"/>
              <a:buChar char="§"/>
            </a:pPr>
            <a:r>
              <a:rPr lang="en-US" sz="2000" b="1" dirty="0">
                <a:latin typeface="Gill Sans MT"/>
                <a:cs typeface="Gill Sans MT"/>
              </a:rPr>
              <a:t>The Trade Hub | Overview </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AGOA | Snapshot</a:t>
            </a:r>
          </a:p>
          <a:p>
            <a:pPr marL="285750" lvl="0" indent="-285750">
              <a:buClr>
                <a:schemeClr val="accent2"/>
              </a:buClr>
              <a:buFont typeface="Wingdings" charset="2"/>
              <a:buChar char="§"/>
            </a:pPr>
            <a:r>
              <a:rPr lang="en-US" sz="2000" b="1" dirty="0">
                <a:latin typeface="Gill Sans MT"/>
                <a:cs typeface="Gill Sans MT"/>
              </a:rPr>
              <a:t>U.S. and Zambia</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AGOA Today</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Zambia AGOA Performance</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Benefits of AGOA</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Smart Use of AGOA</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AGOA: Step-By-Step &amp; Checklist</a:t>
            </a:r>
          </a:p>
          <a:p>
            <a:pPr marL="285750" lvl="0" indent="-285750">
              <a:buClr>
                <a:schemeClr val="accent2"/>
              </a:buClr>
              <a:buFont typeface="Wingdings" charset="2"/>
              <a:buChar char="§"/>
            </a:pPr>
            <a:endParaRPr lang="en-US" sz="800" b="1" dirty="0">
              <a:latin typeface="Gill Sans MT"/>
              <a:cs typeface="Gill Sans MT"/>
            </a:endParaRPr>
          </a:p>
          <a:p>
            <a:pPr marL="285750" lvl="0" indent="-285750">
              <a:buClr>
                <a:schemeClr val="accent2"/>
              </a:buClr>
              <a:buFont typeface="Wingdings" charset="2"/>
              <a:buChar char="§"/>
            </a:pPr>
            <a:r>
              <a:rPr lang="en-US" sz="2000" b="1" dirty="0">
                <a:latin typeface="Gill Sans MT"/>
                <a:cs typeface="Gill Sans MT"/>
              </a:rPr>
              <a:t>Key Resource</a:t>
            </a:r>
            <a:r>
              <a:rPr lang="en-US" sz="2000" dirty="0">
                <a:latin typeface="Gill Sans MT"/>
                <a:cs typeface="Gill Sans MT"/>
              </a:rPr>
              <a:t>s</a:t>
            </a:r>
          </a:p>
          <a:p>
            <a:pPr lvl="0">
              <a:buClr>
                <a:schemeClr val="accent2"/>
              </a:buClr>
            </a:pPr>
            <a:endParaRPr lang="en-US" dirty="0">
              <a:latin typeface="Gill Sans MT"/>
              <a:cs typeface="Gill Sans MT"/>
            </a:endParaRPr>
          </a:p>
          <a:p>
            <a:pPr lvl="0"/>
            <a:endParaRPr lang="en-US" dirty="0">
              <a:latin typeface="Gill Sans MT" panose="020B0502020104020203" pitchFamily="34" charset="0"/>
            </a:endParaRPr>
          </a:p>
          <a:p>
            <a:pPr marL="461963" lvl="1" indent="-290513">
              <a:lnSpc>
                <a:spcPct val="90000"/>
              </a:lnSpc>
              <a:spcAft>
                <a:spcPct val="15000"/>
              </a:spcAft>
              <a:buClr>
                <a:srgbClr val="C00000"/>
              </a:buClr>
              <a:buSzPct val="100000"/>
              <a:buFont typeface="Wingdings" pitchFamily="2"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latin typeface="Gill Sans MT" panose="020B0502020104020203" pitchFamily="34" charset="0"/>
            </a:endParaRPr>
          </a:p>
          <a:p>
            <a:pPr marL="171450" lvl="1">
              <a:lnSpc>
                <a:spcPct val="90000"/>
              </a:lnSpc>
              <a:spcAft>
                <a:spcPct val="15000"/>
              </a:spcAft>
              <a:buClr>
                <a:srgbClr val="C00000"/>
              </a:buClr>
              <a:buSzPct val="100000"/>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solidFill>
                <a:schemeClr val="lt1"/>
              </a:solidFill>
              <a:effectLst>
                <a:outerShdw blurRad="38100" dist="38100" dir="2700000" algn="tl">
                  <a:srgbClr val="000000">
                    <a:alpha val="43137"/>
                  </a:srgbClr>
                </a:outerShdw>
              </a:effectLst>
            </a:endParaRPr>
          </a:p>
          <a:p>
            <a:pPr marL="171450" lvl="1">
              <a:lnSpc>
                <a:spcPct val="90000"/>
              </a:lnSpc>
              <a:spcAft>
                <a:spcPct val="15000"/>
              </a:spcAft>
              <a:buClr>
                <a:srgbClr val="C00000"/>
              </a:buClr>
              <a:buSzPct val="100000"/>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GB" dirty="0">
              <a:solidFill>
                <a:schemeClr val="bg1"/>
              </a:solidFill>
              <a:effectLst>
                <a:outerShdw blurRad="38100" dist="38100" dir="2700000" algn="tl">
                  <a:srgbClr val="000000">
                    <a:alpha val="43137"/>
                  </a:srgbClr>
                </a:outerShdw>
              </a:effectLst>
              <a:latin typeface="Arial Black" pitchFamily="34" charset="0"/>
            </a:endParaRPr>
          </a:p>
          <a:p>
            <a:pPr marL="320675" indent="-320675">
              <a:spcBef>
                <a:spcPts val="600"/>
              </a:spcBef>
              <a:buClr>
                <a:srgbClr val="FFFFFF"/>
              </a:buClr>
              <a:buFont typeface="Arial" charset="0"/>
              <a:buNone/>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Lst>
            </a:pPr>
            <a:endParaRPr lang="en-GB" sz="1500" dirty="0">
              <a:solidFill>
                <a:schemeClr val="bg1"/>
              </a:solidFill>
              <a:effectLst>
                <a:outerShdw blurRad="38100" dist="38100" dir="2700000" algn="tl">
                  <a:srgbClr val="000000">
                    <a:alpha val="43137"/>
                  </a:srgbClr>
                </a:outerShdw>
              </a:effectLst>
              <a:latin typeface="Arial Black" pitchFamily="34" charset="0"/>
            </a:endParaRPr>
          </a:p>
        </p:txBody>
      </p:sp>
      <p:sp>
        <p:nvSpPr>
          <p:cNvPr id="8" name="Text Box 2"/>
          <p:cNvSpPr txBox="1">
            <a:spLocks noChangeArrowheads="1"/>
          </p:cNvSpPr>
          <p:nvPr/>
        </p:nvSpPr>
        <p:spPr bwMode="auto">
          <a:xfrm>
            <a:off x="86032" y="1278912"/>
            <a:ext cx="8237018" cy="528383"/>
          </a:xfrm>
          <a:prstGeom prst="rect">
            <a:avLst/>
          </a:prstGeom>
          <a:noFill/>
          <a:ln w="9525">
            <a:noFill/>
            <a:round/>
            <a:headEnd/>
            <a:tailEnd/>
          </a:ln>
          <a:effectLst/>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b="1" dirty="0">
                <a:latin typeface="Gill Sans MT"/>
                <a:cs typeface="Gill Sans MT"/>
              </a:rPr>
              <a:t>Presentation Outline</a:t>
            </a:r>
          </a:p>
        </p:txBody>
      </p:sp>
      <p:sp>
        <p:nvSpPr>
          <p:cNvPr id="3" name="Slide Number Placeholder 2"/>
          <p:cNvSpPr>
            <a:spLocks noGrp="1"/>
          </p:cNvSpPr>
          <p:nvPr>
            <p:ph type="sldNum" sz="quarter" idx="4"/>
          </p:nvPr>
        </p:nvSpPr>
        <p:spPr/>
        <p:txBody>
          <a:bodyPr/>
          <a:lstStyle/>
          <a:p>
            <a:fld id="{FD1812AB-693A-4334-858B-1E5B6445C93F}" type="slidenum">
              <a:rPr lang="en-US" smtClean="0"/>
              <a:pPr/>
              <a:t>2</a:t>
            </a:fld>
            <a:endParaRPr lang="en-US" dirty="0"/>
          </a:p>
        </p:txBody>
      </p:sp>
      <p:pic>
        <p:nvPicPr>
          <p:cNvPr id="10" name="Picture 9"/>
          <p:cNvPicPr preferRelativeResize="0">
            <a:picLocks/>
          </p:cNvPicPr>
          <p:nvPr/>
        </p:nvPicPr>
        <p:blipFill>
          <a:blip r:embed="rId3" cstate="email">
            <a:extLst>
              <a:ext uri="{28A0092B-C50C-407E-A947-70E740481C1C}">
                <a14:useLocalDpi xmlns:a14="http://schemas.microsoft.com/office/drawing/2010/main"/>
              </a:ext>
            </a:extLst>
          </a:blip>
          <a:stretch>
            <a:fillRect/>
          </a:stretch>
        </p:blipFill>
        <p:spPr>
          <a:xfrm>
            <a:off x="5600701" y="2362200"/>
            <a:ext cx="3314699" cy="3111500"/>
          </a:xfrm>
          <a:prstGeom prst="rect">
            <a:avLst/>
          </a:prstGeom>
          <a:ln w="3175" cap="sq">
            <a:no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85417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9272" y="1206253"/>
            <a:ext cx="7886700" cy="5174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latin typeface="Gill Sans MT" panose="020B0502020104020203" pitchFamily="34" charset="0"/>
              </a:rPr>
              <a:t>Step-By-Step | Exporting under AGOA</a:t>
            </a:r>
          </a:p>
        </p:txBody>
      </p:sp>
      <p:pic>
        <p:nvPicPr>
          <p:cNvPr id="1026" name="Picture 2" descr="44b04b87-8771-4023-b571-db0e2b7c0a49@namprd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72" y="1631092"/>
            <a:ext cx="9064727" cy="5226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7158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376" y="1201717"/>
            <a:ext cx="4192514" cy="464851"/>
          </a:xfrm>
        </p:spPr>
        <p:txBody>
          <a:bodyPr>
            <a:normAutofit/>
          </a:bodyPr>
          <a:lstStyle/>
          <a:p>
            <a:pPr algn="l"/>
            <a:r>
              <a:rPr lang="en-US" sz="2400" dirty="0"/>
              <a:t>AGOA Export Checklist</a:t>
            </a:r>
          </a:p>
        </p:txBody>
      </p:sp>
      <p:sp>
        <p:nvSpPr>
          <p:cNvPr id="3" name="Content Placeholder 3"/>
          <p:cNvSpPr txBox="1">
            <a:spLocks/>
          </p:cNvSpPr>
          <p:nvPr/>
        </p:nvSpPr>
        <p:spPr>
          <a:xfrm>
            <a:off x="239376" y="1666568"/>
            <a:ext cx="4826695" cy="4328793"/>
          </a:xfrm>
          <a:prstGeom prst="rect">
            <a:avLst/>
          </a:prstGeom>
          <a:solidFill>
            <a:schemeClr val="accent1">
              <a:lumMod val="60000"/>
              <a:lumOff val="40000"/>
            </a:schemeClr>
          </a:solidFill>
        </p:spPr>
        <p:txBody>
          <a:bodyPr vert="horz" lIns="68580" tIns="34290" rIns="68580" bIns="34290" rtlCol="0">
            <a:normAutofit fontScale="25000" lnSpcReduction="20000"/>
          </a:bodyPr>
          <a:lstStyle>
            <a:lvl1pPr marL="342900" indent="-342900" algn="l" defTabSz="914400" rtl="0" eaLnBrk="1" latinLnBrk="0" hangingPunct="1">
              <a:spcBef>
                <a:spcPts val="600"/>
              </a:spcBef>
              <a:spcAft>
                <a:spcPts val="600"/>
              </a:spcAft>
              <a:buFont typeface="Arial" pitchFamily="34" charset="0"/>
              <a:buChar char="•"/>
              <a:defRPr sz="2400" kern="1200" baseline="0">
                <a:solidFill>
                  <a:schemeClr val="tx1"/>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20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6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defTabSz="685800">
              <a:spcBef>
                <a:spcPts val="450"/>
              </a:spcBef>
              <a:spcAft>
                <a:spcPts val="450"/>
              </a:spcAft>
              <a:buNone/>
              <a:defRPr/>
            </a:pPr>
            <a:r>
              <a:rPr lang="en-US" sz="8400" b="1" dirty="0">
                <a:solidFill>
                  <a:sysClr val="windowText" lastClr="000000"/>
                </a:solidFill>
                <a:latin typeface="Gill Sans MT" panose="020B0502020104020203" pitchFamily="34" charset="0"/>
              </a:rPr>
              <a:t>Non-Textiles</a:t>
            </a:r>
          </a:p>
          <a:p>
            <a:pPr marL="0" indent="0" defTabSz="685800">
              <a:spcBef>
                <a:spcPts val="450"/>
              </a:spcBef>
              <a:spcAft>
                <a:spcPts val="450"/>
              </a:spcAft>
              <a:buNone/>
              <a:defRPr/>
            </a:pPr>
            <a:r>
              <a:rPr lang="en-US" sz="6400" b="1" dirty="0">
                <a:solidFill>
                  <a:sysClr val="windowText" lastClr="000000"/>
                </a:solidFill>
                <a:latin typeface="Gill Sans MT" panose="020B0502020104020203" pitchFamily="34" charset="0"/>
                <a:sym typeface="Webdings"/>
              </a:rPr>
              <a:t></a:t>
            </a:r>
            <a:r>
              <a:rPr lang="en-US" sz="6400" b="1" dirty="0">
                <a:solidFill>
                  <a:sysClr val="windowText" lastClr="000000"/>
                </a:solidFill>
                <a:latin typeface="Gill Sans MT" panose="020B0502020104020203" pitchFamily="34" charset="0"/>
              </a:rPr>
              <a:t>Commercial Invoice</a:t>
            </a:r>
            <a:r>
              <a:rPr lang="en-US" sz="4800" b="1" dirty="0">
                <a:solidFill>
                  <a:sysClr val="windowText" lastClr="000000"/>
                </a:solidFill>
                <a:latin typeface="Gill Sans MT" panose="020B0502020104020203" pitchFamily="34" charset="0"/>
              </a:rPr>
              <a:t>,  </a:t>
            </a:r>
            <a:r>
              <a:rPr lang="en-US" sz="4000" b="1" dirty="0">
                <a:solidFill>
                  <a:sysClr val="windowText" lastClr="000000"/>
                </a:solidFill>
                <a:latin typeface="Gill Sans MT" panose="020B0502020104020203" pitchFamily="34" charset="0"/>
              </a:rPr>
              <a:t>by the producer , describes goods and  value , declaration certifying the valu</a:t>
            </a:r>
            <a:r>
              <a:rPr lang="en-US" sz="2775" b="1" dirty="0">
                <a:solidFill>
                  <a:sysClr val="windowText" lastClr="000000"/>
                </a:solidFill>
                <a:latin typeface="Gill Sans MT" panose="020B0502020104020203" pitchFamily="34" charset="0"/>
              </a:rPr>
              <a:t>e</a:t>
            </a:r>
          </a:p>
          <a:p>
            <a:pPr marL="0" indent="0" defTabSz="685800">
              <a:spcBef>
                <a:spcPts val="450"/>
              </a:spcBef>
              <a:spcAft>
                <a:spcPts val="450"/>
              </a:spcAft>
              <a:buNone/>
              <a:defRPr/>
            </a:pPr>
            <a:endParaRPr lang="en-US" sz="1500" b="1" dirty="0">
              <a:solidFill>
                <a:sysClr val="windowText" lastClr="000000"/>
              </a:solidFill>
              <a:latin typeface="Gill Sans MT" panose="020B0502020104020203" pitchFamily="34" charset="0"/>
            </a:endParaRPr>
          </a:p>
          <a:p>
            <a:pPr marL="257175" indent="-257175" defTabSz="685800">
              <a:spcBef>
                <a:spcPts val="450"/>
              </a:spcBef>
              <a:spcAft>
                <a:spcPts val="450"/>
              </a:spcAft>
              <a:buFont typeface="Webdings" pitchFamily="18" charset="2"/>
              <a:buChar char="a"/>
              <a:defRPr/>
            </a:pPr>
            <a:r>
              <a:rPr lang="en-US" sz="6400" b="1" dirty="0">
                <a:solidFill>
                  <a:sysClr val="windowText" lastClr="000000"/>
                </a:solidFill>
                <a:latin typeface="Gill Sans MT" panose="020B0502020104020203" pitchFamily="34" charset="0"/>
              </a:rPr>
              <a:t>Certificate of Origin,  </a:t>
            </a:r>
            <a:r>
              <a:rPr lang="en-US" sz="4000" b="1" dirty="0">
                <a:solidFill>
                  <a:sysClr val="windowText" lastClr="000000"/>
                </a:solidFill>
                <a:latin typeface="Gill Sans MT" panose="020B0502020104020203" pitchFamily="34" charset="0"/>
              </a:rPr>
              <a:t>by the exporter /broker,  certifies  origin of goods, (country where at least 30%  value has been added to the goods).</a:t>
            </a:r>
          </a:p>
          <a:p>
            <a:pPr marL="0" indent="0" defTabSz="685800">
              <a:spcBef>
                <a:spcPts val="450"/>
              </a:spcBef>
              <a:spcAft>
                <a:spcPts val="450"/>
              </a:spcAft>
              <a:buNone/>
              <a:defRPr/>
            </a:pPr>
            <a:endParaRPr lang="en-US" sz="1500" b="1" dirty="0">
              <a:solidFill>
                <a:sysClr val="windowText" lastClr="000000"/>
              </a:solidFill>
              <a:latin typeface="Gill Sans MT" panose="020B0502020104020203" pitchFamily="34" charset="0"/>
            </a:endParaRPr>
          </a:p>
          <a:p>
            <a:pPr marL="257175" indent="-257175" defTabSz="685800">
              <a:spcBef>
                <a:spcPts val="450"/>
              </a:spcBef>
              <a:spcAft>
                <a:spcPts val="450"/>
              </a:spcAft>
              <a:buFont typeface="Webdings" pitchFamily="18" charset="2"/>
              <a:buChar char="a"/>
              <a:defRPr/>
            </a:pPr>
            <a:r>
              <a:rPr lang="en-US" sz="6400" b="1" dirty="0">
                <a:solidFill>
                  <a:sysClr val="windowText" lastClr="000000"/>
                </a:solidFill>
                <a:latin typeface="Gill Sans MT" panose="020B0502020104020203" pitchFamily="34" charset="0"/>
              </a:rPr>
              <a:t>Broker Declaration</a:t>
            </a:r>
            <a:r>
              <a:rPr lang="en-US" sz="3600" b="1" dirty="0">
                <a:solidFill>
                  <a:sysClr val="windowText" lastClr="000000"/>
                </a:solidFill>
                <a:latin typeface="Gill Sans MT" panose="020B0502020104020203" pitchFamily="34" charset="0"/>
              </a:rPr>
              <a:t>, </a:t>
            </a:r>
            <a:r>
              <a:rPr lang="en-US" sz="4000" b="1" dirty="0">
                <a:solidFill>
                  <a:sysClr val="windowText" lastClr="000000"/>
                </a:solidFill>
                <a:latin typeface="Gill Sans MT" panose="020B0502020104020203" pitchFamily="34" charset="0"/>
              </a:rPr>
              <a:t>on behalf of the exporter based on the two documents listed above, - broker may physically inspect the goods</a:t>
            </a:r>
          </a:p>
          <a:p>
            <a:pPr marL="0" indent="0" defTabSz="685800">
              <a:spcBef>
                <a:spcPts val="450"/>
              </a:spcBef>
              <a:spcAft>
                <a:spcPts val="450"/>
              </a:spcAft>
              <a:buNone/>
              <a:defRPr/>
            </a:pPr>
            <a:endParaRPr lang="en-US" sz="1500" b="1" dirty="0">
              <a:solidFill>
                <a:sysClr val="windowText" lastClr="000000"/>
              </a:solidFill>
              <a:latin typeface="Gill Sans MT" panose="020B0502020104020203" pitchFamily="34" charset="0"/>
            </a:endParaRPr>
          </a:p>
          <a:p>
            <a:pPr marL="257175" indent="-257175" defTabSz="685800">
              <a:spcBef>
                <a:spcPts val="450"/>
              </a:spcBef>
              <a:spcAft>
                <a:spcPts val="450"/>
              </a:spcAft>
              <a:buFont typeface="Webdings" pitchFamily="18" charset="2"/>
              <a:buChar char="a"/>
              <a:defRPr/>
            </a:pPr>
            <a:r>
              <a:rPr lang="en-US" sz="6400" b="1" dirty="0">
                <a:solidFill>
                  <a:sysClr val="windowText" lastClr="000000"/>
                </a:solidFill>
                <a:latin typeface="Gill Sans MT" panose="020B0502020104020203" pitchFamily="34" charset="0"/>
              </a:rPr>
              <a:t>Customs of Exporting Country examines and certifies goods</a:t>
            </a:r>
            <a:r>
              <a:rPr lang="en-US" sz="3600" b="1" dirty="0">
                <a:solidFill>
                  <a:sysClr val="windowText" lastClr="000000"/>
                </a:solidFill>
                <a:latin typeface="Gill Sans MT" panose="020B0502020104020203" pitchFamily="34" charset="0"/>
              </a:rPr>
              <a:t>, </a:t>
            </a:r>
            <a:r>
              <a:rPr lang="en-US" sz="4000" b="1" dirty="0">
                <a:solidFill>
                  <a:sysClr val="windowText" lastClr="000000"/>
                </a:solidFill>
                <a:latin typeface="Gill Sans MT" panose="020B0502020104020203" pitchFamily="34" charset="0"/>
              </a:rPr>
              <a:t>presentation includes the Declaration and Certificate of Origin</a:t>
            </a:r>
          </a:p>
          <a:p>
            <a:pPr marL="0" indent="0" defTabSz="685800">
              <a:spcBef>
                <a:spcPts val="450"/>
              </a:spcBef>
              <a:spcAft>
                <a:spcPts val="450"/>
              </a:spcAft>
              <a:buNone/>
              <a:defRPr/>
            </a:pPr>
            <a:endParaRPr lang="en-US" sz="1500" b="1" dirty="0">
              <a:solidFill>
                <a:sysClr val="windowText" lastClr="000000"/>
              </a:solidFill>
              <a:latin typeface="Gill Sans MT" panose="020B0502020104020203" pitchFamily="34" charset="0"/>
            </a:endParaRPr>
          </a:p>
          <a:p>
            <a:pPr marL="257175" indent="-257175" defTabSz="685800">
              <a:spcBef>
                <a:spcPts val="450"/>
              </a:spcBef>
              <a:spcAft>
                <a:spcPts val="450"/>
              </a:spcAft>
              <a:buFont typeface="Webdings" pitchFamily="18" charset="2"/>
              <a:buChar char="a"/>
              <a:defRPr/>
            </a:pPr>
            <a:r>
              <a:rPr lang="en-US" sz="6400" b="1" dirty="0">
                <a:solidFill>
                  <a:sysClr val="windowText" lastClr="000000"/>
                </a:solidFill>
                <a:latin typeface="Gill Sans MT" panose="020B0502020104020203" pitchFamily="34" charset="0"/>
              </a:rPr>
              <a:t>Customs gives clearance for shipment</a:t>
            </a:r>
            <a:r>
              <a:rPr lang="en-US" sz="4000" b="1" dirty="0">
                <a:solidFill>
                  <a:sysClr val="windowText" lastClr="000000"/>
                </a:solidFill>
                <a:latin typeface="Gill Sans MT" panose="020B0502020104020203" pitchFamily="34" charset="0"/>
              </a:rPr>
              <a:t>, -Certificate of Origin endorsed by Customs</a:t>
            </a:r>
          </a:p>
          <a:p>
            <a:pPr marL="0" indent="0" defTabSz="685800">
              <a:spcBef>
                <a:spcPts val="450"/>
              </a:spcBef>
              <a:spcAft>
                <a:spcPts val="450"/>
              </a:spcAft>
              <a:buNone/>
              <a:defRPr/>
            </a:pPr>
            <a:endParaRPr lang="en-US" sz="3200" b="1" dirty="0">
              <a:solidFill>
                <a:sysClr val="windowText" lastClr="000000"/>
              </a:solidFill>
              <a:latin typeface="Gill Sans MT" panose="020B0502020104020203" pitchFamily="34" charset="0"/>
            </a:endParaRPr>
          </a:p>
          <a:p>
            <a:pPr marL="257175" indent="-257175" defTabSz="685800">
              <a:spcBef>
                <a:spcPts val="450"/>
              </a:spcBef>
              <a:spcAft>
                <a:spcPts val="450"/>
              </a:spcAft>
              <a:buFont typeface="Webdings" pitchFamily="18" charset="2"/>
              <a:buChar char="a"/>
              <a:defRPr/>
            </a:pPr>
            <a:r>
              <a:rPr lang="en-US" sz="6400" b="1" dirty="0">
                <a:solidFill>
                  <a:sysClr val="windowText" lastClr="000000"/>
                </a:solidFill>
                <a:latin typeface="Gill Sans MT" panose="020B0502020104020203" pitchFamily="34" charset="0"/>
              </a:rPr>
              <a:t>Exporter transmits the originals</a:t>
            </a:r>
            <a:r>
              <a:rPr lang="en-US" sz="4800" b="1" dirty="0">
                <a:solidFill>
                  <a:sysClr val="windowText" lastClr="000000"/>
                </a:solidFill>
                <a:latin typeface="Gill Sans MT" panose="020B0502020104020203" pitchFamily="34" charset="0"/>
              </a:rPr>
              <a:t>, </a:t>
            </a:r>
            <a:r>
              <a:rPr lang="en-US" sz="2775" b="1" dirty="0">
                <a:solidFill>
                  <a:sysClr val="windowText" lastClr="000000"/>
                </a:solidFill>
                <a:latin typeface="Gill Sans MT" panose="020B0502020104020203" pitchFamily="34" charset="0"/>
              </a:rPr>
              <a:t>-of the Commercial Invoice and Certificate of Origin,</a:t>
            </a:r>
          </a:p>
          <a:p>
            <a:pPr marL="0" indent="0" defTabSz="685800">
              <a:spcBef>
                <a:spcPts val="450"/>
              </a:spcBef>
              <a:spcAft>
                <a:spcPts val="450"/>
              </a:spcAft>
              <a:buNone/>
              <a:defRPr/>
            </a:pPr>
            <a:endParaRPr lang="en-US" sz="1500" b="1" dirty="0">
              <a:solidFill>
                <a:sysClr val="windowText" lastClr="000000"/>
              </a:solidFill>
              <a:latin typeface="Gill Sans MT" panose="020B0502020104020203" pitchFamily="34" charset="0"/>
            </a:endParaRPr>
          </a:p>
          <a:p>
            <a:pPr marL="257175" indent="-257175" defTabSz="685800">
              <a:spcBef>
                <a:spcPts val="450"/>
              </a:spcBef>
              <a:spcAft>
                <a:spcPts val="450"/>
              </a:spcAft>
              <a:buFont typeface="Webdings" pitchFamily="18" charset="2"/>
              <a:buChar char="a"/>
              <a:defRPr/>
            </a:pPr>
            <a:r>
              <a:rPr lang="en-US" sz="6400" b="1" dirty="0">
                <a:solidFill>
                  <a:sysClr val="windowText" lastClr="000000"/>
                </a:solidFill>
                <a:latin typeface="Gill Sans MT" panose="020B0502020104020203" pitchFamily="34" charset="0"/>
              </a:rPr>
              <a:t>official customs declaration </a:t>
            </a:r>
            <a:r>
              <a:rPr lang="en-US" sz="2775" b="1" dirty="0">
                <a:solidFill>
                  <a:sysClr val="windowText" lastClr="000000"/>
                </a:solidFill>
                <a:latin typeface="Gill Sans MT" panose="020B0502020104020203" pitchFamily="34" charset="0"/>
              </a:rPr>
              <a:t>at the US side by importer/agent</a:t>
            </a:r>
            <a:endParaRPr lang="en-US" sz="1800" dirty="0">
              <a:solidFill>
                <a:sysClr val="windowText" lastClr="000000"/>
              </a:solidFill>
              <a:latin typeface="Gill Sans MT" panose="020B0502020104020203" pitchFamily="34" charset="0"/>
            </a:endParaRPr>
          </a:p>
        </p:txBody>
      </p:sp>
      <p:sp>
        <p:nvSpPr>
          <p:cNvPr id="4" name="Content Placeholder 5"/>
          <p:cNvSpPr txBox="1">
            <a:spLocks/>
          </p:cNvSpPr>
          <p:nvPr/>
        </p:nvSpPr>
        <p:spPr>
          <a:xfrm>
            <a:off x="5066071" y="1666568"/>
            <a:ext cx="4077929" cy="4395162"/>
          </a:xfrm>
          <a:prstGeom prst="rect">
            <a:avLst/>
          </a:prstGeom>
          <a:solidFill>
            <a:srgbClr val="C0504D">
              <a:lumMod val="20000"/>
              <a:lumOff val="80000"/>
            </a:srgbClr>
          </a:solidFill>
        </p:spPr>
        <p:txBody>
          <a:bodyPr vert="horz" lIns="68580" tIns="34290" rIns="68580" bIns="34290" rtlCol="0">
            <a:normAutofit fontScale="92500" lnSpcReduction="20000"/>
          </a:bodyPr>
          <a:lstStyle>
            <a:lvl1pPr marL="342900" indent="-342900" algn="l" defTabSz="914400" rtl="0" eaLnBrk="1" latinLnBrk="0" hangingPunct="1">
              <a:spcBef>
                <a:spcPts val="600"/>
              </a:spcBef>
              <a:spcAft>
                <a:spcPts val="600"/>
              </a:spcAft>
              <a:buFont typeface="Arial" pitchFamily="34" charset="0"/>
              <a:buChar char="•"/>
              <a:defRPr sz="2400" kern="1200" baseline="0">
                <a:solidFill>
                  <a:schemeClr val="tx1"/>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20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6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defTabSz="685800">
              <a:spcBef>
                <a:spcPts val="450"/>
              </a:spcBef>
              <a:spcAft>
                <a:spcPts val="450"/>
              </a:spcAft>
              <a:buNone/>
              <a:defRPr/>
            </a:pPr>
            <a:r>
              <a:rPr lang="en-US" sz="2300" b="1" dirty="0">
                <a:solidFill>
                  <a:sysClr val="windowText" lastClr="000000"/>
                </a:solidFill>
                <a:latin typeface="Gill Sans MT" panose="020B0502020104020203" pitchFamily="34" charset="0"/>
                <a:sym typeface="Webdings"/>
              </a:rPr>
              <a:t>Textiles/Apparel</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Commercial Invoice</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Textile Certificate of Origin</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Broker Declaration </a:t>
            </a:r>
            <a:r>
              <a:rPr lang="en-US" sz="1800" dirty="0">
                <a:solidFill>
                  <a:sysClr val="windowText" lastClr="000000"/>
                </a:solidFill>
                <a:latin typeface="Gill Sans MT" panose="020B0502020104020203" pitchFamily="34" charset="0"/>
              </a:rPr>
              <a:t>(based on 2 documents above)</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Exporting Country Customs </a:t>
            </a:r>
            <a:r>
              <a:rPr lang="en-US" sz="1800" dirty="0">
                <a:solidFill>
                  <a:sysClr val="windowText" lastClr="000000"/>
                </a:solidFill>
                <a:latin typeface="Gill Sans MT" panose="020B0502020104020203" pitchFamily="34" charset="0"/>
              </a:rPr>
              <a:t>examines and certifies goods</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Goods cleared for shipment</a:t>
            </a:r>
            <a:r>
              <a:rPr lang="en-US" sz="1800" dirty="0">
                <a:solidFill>
                  <a:sysClr val="windowText" lastClr="000000"/>
                </a:solidFill>
                <a:latin typeface="Gill Sans MT" panose="020B0502020104020203" pitchFamily="34" charset="0"/>
              </a:rPr>
              <a:t>, by stamping Commercial Invoice and issuing a 9 digit VISA by Customs</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Exporter transmits the originals</a:t>
            </a:r>
            <a:r>
              <a:rPr lang="en-US" sz="1800" dirty="0">
                <a:solidFill>
                  <a:sysClr val="windowText" lastClr="000000"/>
                </a:solidFill>
                <a:latin typeface="Gill Sans MT" panose="020B0502020104020203" pitchFamily="34" charset="0"/>
              </a:rPr>
              <a:t>, of the Commercial Invoice and the Certificate of Origin</a:t>
            </a:r>
          </a:p>
          <a:p>
            <a:pPr marL="0" indent="0" defTabSz="685800">
              <a:spcBef>
                <a:spcPts val="450"/>
              </a:spcBef>
              <a:spcAft>
                <a:spcPts val="450"/>
              </a:spcAft>
              <a:buNone/>
              <a:defRPr/>
            </a:pPr>
            <a:r>
              <a:rPr lang="en-US" sz="1800" b="1" dirty="0">
                <a:solidFill>
                  <a:sysClr val="windowText" lastClr="000000"/>
                </a:solidFill>
                <a:latin typeface="Gill Sans MT" panose="020B0502020104020203" pitchFamily="34" charset="0"/>
                <a:sym typeface="Webdings"/>
              </a:rPr>
              <a:t> </a:t>
            </a:r>
            <a:r>
              <a:rPr lang="en-US" sz="1800" b="1" dirty="0">
                <a:solidFill>
                  <a:sysClr val="windowText" lastClr="000000"/>
                </a:solidFill>
                <a:latin typeface="Gill Sans MT" panose="020B0502020104020203" pitchFamily="34" charset="0"/>
              </a:rPr>
              <a:t>Official Customs Declaration at US side</a:t>
            </a:r>
            <a:r>
              <a:rPr lang="en-US" sz="1800" dirty="0">
                <a:solidFill>
                  <a:sysClr val="windowText" lastClr="000000"/>
                </a:solidFill>
                <a:latin typeface="Gill Sans MT" panose="020B0502020104020203" pitchFamily="34" charset="0"/>
              </a:rPr>
              <a:t>, by  importer/agent</a:t>
            </a:r>
          </a:p>
        </p:txBody>
      </p:sp>
    </p:spTree>
    <p:extLst>
      <p:ext uri="{BB962C8B-B14F-4D97-AF65-F5344CB8AC3E}">
        <p14:creationId xmlns:p14="http://schemas.microsoft.com/office/powerpoint/2010/main" val="1244871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7EFB30CC-FDA3-41F9-BC31-6E3B1F2B7323}" type="slidenum">
              <a:rPr lang="en-US" smtClean="0"/>
              <a:t>22</a:t>
            </a:fld>
            <a:endParaRPr lang="en-US"/>
          </a:p>
        </p:txBody>
      </p:sp>
      <p:sp>
        <p:nvSpPr>
          <p:cNvPr id="4" name="Title 1"/>
          <p:cNvSpPr txBox="1">
            <a:spLocks/>
          </p:cNvSpPr>
          <p:nvPr/>
        </p:nvSpPr>
        <p:spPr>
          <a:xfrm>
            <a:off x="1926791" y="2551472"/>
            <a:ext cx="3006544" cy="2772695"/>
          </a:xfrm>
          <a:prstGeom prst="rect">
            <a:avLst/>
          </a:prstGeom>
        </p:spPr>
        <p:txBody>
          <a:bodyPr>
            <a:noAutofit/>
          </a:bodyPr>
          <a:lstStyle>
            <a:lvl1pPr algn="ctr" defTabSz="914400" rtl="0" eaLnBrk="1" latinLnBrk="0" hangingPunct="1">
              <a:spcBef>
                <a:spcPct val="0"/>
              </a:spcBef>
              <a:buNone/>
              <a:defRPr sz="2000" b="1" kern="1200">
                <a:solidFill>
                  <a:schemeClr val="tx1"/>
                </a:solidFill>
                <a:latin typeface="Gill Sans MT" panose="020B0502020104020203" pitchFamily="34" charset="0"/>
                <a:ea typeface="+mj-ea"/>
                <a:cs typeface="Arial" pitchFamily="34" charset="0"/>
              </a:defRPr>
            </a:lvl1pPr>
          </a:lstStyle>
          <a:p>
            <a:pPr algn="l"/>
            <a:endParaRPr lang="en-US" sz="2400" dirty="0"/>
          </a:p>
          <a:p>
            <a:pPr algn="l"/>
            <a:endParaRPr lang="en-US" sz="2400" dirty="0"/>
          </a:p>
          <a:p>
            <a:pPr algn="l"/>
            <a:endParaRPr lang="en-US" sz="2400" dirty="0"/>
          </a:p>
          <a:p>
            <a:r>
              <a:rPr lang="en-US" sz="4400" dirty="0"/>
              <a:t>Post 2025?</a:t>
            </a:r>
          </a:p>
        </p:txBody>
      </p:sp>
    </p:spTree>
    <p:extLst>
      <p:ext uri="{BB962C8B-B14F-4D97-AF65-F5344CB8AC3E}">
        <p14:creationId xmlns:p14="http://schemas.microsoft.com/office/powerpoint/2010/main" val="3165092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0" y="1093224"/>
            <a:ext cx="3006544" cy="448408"/>
          </a:xfrm>
        </p:spPr>
        <p:txBody>
          <a:bodyPr>
            <a:noAutofit/>
          </a:bodyPr>
          <a:lstStyle/>
          <a:p>
            <a:pPr algn="l"/>
            <a:r>
              <a:rPr lang="en-US" sz="2400" dirty="0"/>
              <a:t>Key Resources</a:t>
            </a:r>
          </a:p>
        </p:txBody>
      </p:sp>
      <p:sp>
        <p:nvSpPr>
          <p:cNvPr id="3" name="Content Placeholder 4"/>
          <p:cNvSpPr txBox="1">
            <a:spLocks/>
          </p:cNvSpPr>
          <p:nvPr/>
        </p:nvSpPr>
        <p:spPr>
          <a:xfrm>
            <a:off x="191730" y="1593252"/>
            <a:ext cx="8952270" cy="4615819"/>
          </a:xfrm>
          <a:prstGeom prst="rect">
            <a:avLst/>
          </a:prstGeom>
        </p:spPr>
        <p:txBody>
          <a:bodyPr vert="horz" lIns="68580" tIns="34290" rIns="68580" bIns="34290" rtlCol="0">
            <a:noAutofit/>
          </a:bodyPr>
          <a:lstStyle>
            <a:lvl1pPr marL="0" indent="0" algn="l" defTabSz="914400" rtl="0" eaLnBrk="1" latinLnBrk="0" hangingPunct="1">
              <a:spcBef>
                <a:spcPts val="600"/>
              </a:spcBef>
              <a:spcAft>
                <a:spcPts val="600"/>
              </a:spcAft>
              <a:buFont typeface="Arial" pitchFamily="34" charset="0"/>
              <a:buNone/>
              <a:defRPr sz="2800" kern="1200" baseline="0">
                <a:solidFill>
                  <a:schemeClr val="tx1"/>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24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6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spcBef>
                <a:spcPct val="0"/>
              </a:spcBef>
              <a:spcAft>
                <a:spcPts val="900"/>
              </a:spcAft>
              <a:buNone/>
            </a:pPr>
            <a:r>
              <a:rPr lang="en-ZW" sz="1800" b="1" dirty="0">
                <a:solidFill>
                  <a:prstClr val="black"/>
                </a:solidFill>
                <a:latin typeface="Gill Sans MT" panose="020B0502020104020203" pitchFamily="34" charset="0"/>
              </a:rPr>
              <a:t>African Growth &amp; Opportunity Act: </a:t>
            </a:r>
            <a:r>
              <a:rPr lang="en-ZW" sz="1800" b="1" dirty="0">
                <a:solidFill>
                  <a:prstClr val="black"/>
                </a:solidFill>
                <a:latin typeface="Gill Sans MT" panose="020B0502020104020203" pitchFamily="34" charset="0"/>
                <a:hlinkClick r:id="rId3"/>
              </a:rPr>
              <a:t>http://trade.gov/agoa</a:t>
            </a:r>
            <a:r>
              <a:rPr lang="en-ZW" sz="1800" b="1" dirty="0">
                <a:solidFill>
                  <a:prstClr val="black"/>
                </a:solidFill>
                <a:latin typeface="Gill Sans MT" panose="020B0502020104020203" pitchFamily="34" charset="0"/>
              </a:rPr>
              <a:t> |  </a:t>
            </a:r>
            <a:r>
              <a:rPr lang="en-ZW" sz="1800" b="1" dirty="0">
                <a:solidFill>
                  <a:prstClr val="black"/>
                </a:solidFill>
                <a:latin typeface="Gill Sans MT" panose="020B0502020104020203" pitchFamily="34" charset="0"/>
                <a:hlinkClick r:id="rId4"/>
              </a:rPr>
              <a:t>www.agoa.info</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US Trade Representative (USTR): </a:t>
            </a:r>
            <a:r>
              <a:rPr lang="en-ZW" sz="1800" b="1" dirty="0">
                <a:solidFill>
                  <a:prstClr val="black"/>
                </a:solidFill>
                <a:latin typeface="Gill Sans MT" panose="020B0502020104020203" pitchFamily="34" charset="0"/>
                <a:hlinkClick r:id="rId5"/>
              </a:rPr>
              <a:t>www.ustr.gov</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US International Trade Commission (USITC): </a:t>
            </a:r>
            <a:r>
              <a:rPr lang="en-ZW" sz="1800" b="1" dirty="0">
                <a:solidFill>
                  <a:prstClr val="black"/>
                </a:solidFill>
                <a:latin typeface="Gill Sans MT" panose="020B0502020104020203" pitchFamily="34" charset="0"/>
                <a:hlinkClick r:id="rId6"/>
              </a:rPr>
              <a:t>www.usitc.gov</a:t>
            </a:r>
            <a:endParaRPr lang="en-ZW" sz="1800" b="1" dirty="0">
              <a:solidFill>
                <a:prstClr val="black"/>
              </a:solidFill>
              <a:latin typeface="Gill Sans MT" panose="020B0502020104020203" pitchFamily="34" charset="0"/>
            </a:endParaRPr>
          </a:p>
          <a:p>
            <a:pPr marL="0" lvl="1" indent="0" fontAlgn="base">
              <a:spcBef>
                <a:spcPct val="0"/>
              </a:spcBef>
              <a:spcAft>
                <a:spcPts val="900"/>
              </a:spcAft>
              <a:buNone/>
            </a:pPr>
            <a:r>
              <a:rPr lang="en-ZW" sz="1800" b="1" dirty="0">
                <a:solidFill>
                  <a:prstClr val="black"/>
                </a:solidFill>
                <a:latin typeface="Gill Sans MT" panose="020B0502020104020203" pitchFamily="34" charset="0"/>
              </a:rPr>
              <a:t>US Food and Drug Administration (FDA): </a:t>
            </a:r>
            <a:r>
              <a:rPr lang="en-ZW" sz="1800" b="1" dirty="0">
                <a:solidFill>
                  <a:prstClr val="black"/>
                </a:solidFill>
                <a:latin typeface="Gill Sans MT" panose="020B0502020104020203" pitchFamily="34" charset="0"/>
                <a:hlinkClick r:id="rId7"/>
              </a:rPr>
              <a:t>www.fda.gov</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US Department of Commerce (</a:t>
            </a:r>
            <a:r>
              <a:rPr lang="en-ZW" sz="1800" b="1" dirty="0" err="1">
                <a:solidFill>
                  <a:prstClr val="black"/>
                </a:solidFill>
                <a:latin typeface="Gill Sans MT" panose="020B0502020104020203" pitchFamily="34" charset="0"/>
              </a:rPr>
              <a:t>DoC</a:t>
            </a:r>
            <a:r>
              <a:rPr lang="en-ZW" sz="1800" b="1" dirty="0">
                <a:solidFill>
                  <a:prstClr val="black"/>
                </a:solidFill>
                <a:latin typeface="Gill Sans MT" panose="020B0502020104020203" pitchFamily="34" charset="0"/>
              </a:rPr>
              <a:t>): </a:t>
            </a:r>
            <a:r>
              <a:rPr lang="en-ZW" sz="1800" b="1" dirty="0">
                <a:solidFill>
                  <a:prstClr val="black"/>
                </a:solidFill>
                <a:latin typeface="Gill Sans MT" panose="020B0502020104020203" pitchFamily="34" charset="0"/>
                <a:hlinkClick r:id="rId8"/>
              </a:rPr>
              <a:t>www.doc.gov</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International Trade Administration (ITA): </a:t>
            </a:r>
            <a:r>
              <a:rPr lang="en-ZW" sz="1800" b="1" dirty="0">
                <a:solidFill>
                  <a:prstClr val="black"/>
                </a:solidFill>
                <a:latin typeface="Gill Sans MT" panose="020B0502020104020203" pitchFamily="34" charset="0"/>
                <a:hlinkClick r:id="rId9"/>
              </a:rPr>
              <a:t>www.trade.gov</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US Department of Agriculture (USDA): </a:t>
            </a:r>
            <a:r>
              <a:rPr lang="en-ZW" sz="1800" b="1" dirty="0">
                <a:solidFill>
                  <a:prstClr val="black"/>
                </a:solidFill>
                <a:latin typeface="Gill Sans MT" panose="020B0502020104020203" pitchFamily="34" charset="0"/>
                <a:hlinkClick r:id="rId10"/>
              </a:rPr>
              <a:t>www.usda.gov</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US Customs and Border Protection (CBP):  </a:t>
            </a:r>
            <a:r>
              <a:rPr lang="en-ZW" sz="1800" b="1" dirty="0">
                <a:solidFill>
                  <a:prstClr val="black"/>
                </a:solidFill>
                <a:latin typeface="Gill Sans MT" panose="020B0502020104020203" pitchFamily="34" charset="0"/>
                <a:hlinkClick r:id="rId11"/>
              </a:rPr>
              <a:t>www.cbp.gov</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Registrar Corp: </a:t>
            </a:r>
            <a:r>
              <a:rPr lang="en-ZW" sz="1800" b="1" dirty="0">
                <a:solidFill>
                  <a:prstClr val="black"/>
                </a:solidFill>
                <a:latin typeface="Gill Sans MT" panose="020B0502020104020203" pitchFamily="34" charset="0"/>
                <a:hlinkClick r:id="rId12"/>
              </a:rPr>
              <a:t>www.registrarcorp.com</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Trade Law Centre: </a:t>
            </a:r>
            <a:r>
              <a:rPr lang="en-ZW" sz="1800" b="1" dirty="0">
                <a:solidFill>
                  <a:prstClr val="black"/>
                </a:solidFill>
                <a:latin typeface="Gill Sans MT" panose="020B0502020104020203" pitchFamily="34" charset="0"/>
                <a:hlinkClick r:id="rId13"/>
              </a:rPr>
              <a:t>www.tralac.org</a:t>
            </a:r>
            <a:r>
              <a:rPr lang="en-ZW" sz="1800" b="1" dirty="0">
                <a:solidFill>
                  <a:prstClr val="black"/>
                </a:solidFill>
                <a:latin typeface="Gill Sans MT" panose="020B0502020104020203" pitchFamily="34" charset="0"/>
              </a:rPr>
              <a:t>  </a:t>
            </a:r>
          </a:p>
          <a:p>
            <a:pPr marL="0" lvl="1" indent="0" fontAlgn="base">
              <a:spcBef>
                <a:spcPct val="0"/>
              </a:spcBef>
              <a:spcAft>
                <a:spcPts val="900"/>
              </a:spcAft>
              <a:buNone/>
            </a:pPr>
            <a:r>
              <a:rPr lang="en-ZW" sz="1800" b="1" dirty="0">
                <a:solidFill>
                  <a:prstClr val="black"/>
                </a:solidFill>
                <a:latin typeface="Gill Sans MT" panose="020B0502020104020203" pitchFamily="34" charset="0"/>
              </a:rPr>
              <a:t>The Hub: </a:t>
            </a:r>
            <a:r>
              <a:rPr lang="en-ZW" sz="1800" b="1" dirty="0">
                <a:solidFill>
                  <a:prstClr val="black"/>
                </a:solidFill>
                <a:latin typeface="Gill Sans MT" panose="020B0502020104020203" pitchFamily="34" charset="0"/>
                <a:hlinkClick r:id="rId14"/>
              </a:rPr>
              <a:t>www.satihub.com</a:t>
            </a:r>
            <a:r>
              <a:rPr lang="en-ZW" sz="1800" b="1" dirty="0">
                <a:solidFill>
                  <a:prstClr val="black"/>
                </a:solidFill>
                <a:latin typeface="Gill Sans MT" panose="020B0502020104020203" pitchFamily="34" charset="0"/>
              </a:rPr>
              <a:t> </a:t>
            </a:r>
          </a:p>
        </p:txBody>
      </p:sp>
    </p:spTree>
    <p:extLst>
      <p:ext uri="{BB962C8B-B14F-4D97-AF65-F5344CB8AC3E}">
        <p14:creationId xmlns:p14="http://schemas.microsoft.com/office/powerpoint/2010/main" val="1272962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56968" y="5943600"/>
            <a:ext cx="4191000" cy="646331"/>
          </a:xfrm>
          <a:prstGeom prst="rect">
            <a:avLst/>
          </a:prstGeom>
          <a:noFill/>
        </p:spPr>
        <p:txBody>
          <a:bodyPr wrap="square" rtlCol="0">
            <a:spAutoFit/>
          </a:bodyPr>
          <a:lstStyle/>
          <a:p>
            <a:r>
              <a:rPr lang="en-US" sz="3600" dirty="0">
                <a:solidFill>
                  <a:schemeClr val="bg1"/>
                </a:solidFill>
              </a:rPr>
              <a:t>www.satihub.com</a:t>
            </a:r>
          </a:p>
        </p:txBody>
      </p:sp>
      <p:sp>
        <p:nvSpPr>
          <p:cNvPr id="5" name="TextBox 4"/>
          <p:cNvSpPr txBox="1"/>
          <p:nvPr/>
        </p:nvSpPr>
        <p:spPr>
          <a:xfrm>
            <a:off x="1069259" y="4686439"/>
            <a:ext cx="6585154" cy="923330"/>
          </a:xfrm>
          <a:prstGeom prst="rect">
            <a:avLst/>
          </a:prstGeom>
          <a:noFill/>
        </p:spPr>
        <p:txBody>
          <a:bodyPr wrap="square" rtlCol="0">
            <a:spAutoFit/>
          </a:bodyPr>
          <a:lstStyle/>
          <a:p>
            <a:pPr algn="ctr"/>
            <a:r>
              <a:rPr lang="en-US" sz="5400" dirty="0" err="1">
                <a:latin typeface="Gill Sans MT" panose="020B0502020104020203" pitchFamily="34" charset="0"/>
              </a:rPr>
              <a:t>Zikomo</a:t>
            </a:r>
            <a:r>
              <a:rPr lang="en-US" sz="5400" dirty="0">
                <a:latin typeface="Gill Sans MT" panose="020B0502020104020203" pitchFamily="34" charset="0"/>
              </a:rPr>
              <a:t> </a:t>
            </a:r>
            <a:r>
              <a:rPr lang="en-US" sz="5400" dirty="0" err="1">
                <a:latin typeface="Gill Sans MT" panose="020B0502020104020203" pitchFamily="34" charset="0"/>
              </a:rPr>
              <a:t>kwambiri</a:t>
            </a:r>
            <a:endParaRPr lang="en-US" sz="5400" dirty="0">
              <a:latin typeface="Gill Sans MT" panose="020B0502020104020203" pitchFamily="34" charset="0"/>
            </a:endParaRPr>
          </a:p>
        </p:txBody>
      </p:sp>
    </p:spTree>
    <p:extLst>
      <p:ext uri="{BB962C8B-B14F-4D97-AF65-F5344CB8AC3E}">
        <p14:creationId xmlns:p14="http://schemas.microsoft.com/office/powerpoint/2010/main" val="551156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
          <p:cNvSpPr txBox="1">
            <a:spLocks noChangeArrowheads="1"/>
          </p:cNvSpPr>
          <p:nvPr/>
        </p:nvSpPr>
        <p:spPr bwMode="auto">
          <a:xfrm>
            <a:off x="342900" y="1791630"/>
            <a:ext cx="5003800" cy="4202769"/>
          </a:xfrm>
          <a:prstGeom prst="rect">
            <a:avLst/>
          </a:prstGeom>
          <a:noFill/>
          <a:ln w="9525">
            <a:noFill/>
            <a:round/>
            <a:headEnd/>
            <a:tailEnd/>
          </a:ln>
        </p:spPr>
        <p:txBody>
          <a:bodyPr lIns="90000" tIns="46800" rIns="90000" bIns="46800"/>
          <a:lstStyle/>
          <a:p>
            <a:pPr marL="461963" lvl="1" indent="-290513">
              <a:lnSpc>
                <a:spcPct val="90000"/>
              </a:lnSpc>
              <a:spcAft>
                <a:spcPct val="15000"/>
              </a:spcAft>
              <a:buClr>
                <a:srgbClr val="C00000"/>
              </a:buClr>
              <a:buSzPct val="140000"/>
              <a:buFont typeface="Wingdings"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GB" sz="1600" b="0" dirty="0">
              <a:solidFill>
                <a:schemeClr val="lt1"/>
              </a:solidFill>
              <a:effectLst>
                <a:outerShdw blurRad="38100" dist="38100" dir="2700000" algn="tl">
                  <a:srgbClr val="000000">
                    <a:alpha val="43137"/>
                  </a:srgbClr>
                </a:outerShdw>
              </a:effectLst>
              <a:latin typeface="Gill Sans MT"/>
              <a:cs typeface="Gill Sans MT"/>
            </a:endParaRPr>
          </a:p>
          <a:p>
            <a:pPr marL="461963" lvl="1" indent="-290513">
              <a:lnSpc>
                <a:spcPct val="90000"/>
              </a:lnSpc>
              <a:spcAft>
                <a:spcPct val="15000"/>
              </a:spcAft>
              <a:buClr>
                <a:srgbClr val="C00000"/>
              </a:buClr>
              <a:buSzPct val="100000"/>
              <a:buFont typeface="Wingdings"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r>
              <a:rPr lang="en-GB" sz="2000" dirty="0">
                <a:latin typeface="Gill Sans MT"/>
                <a:cs typeface="Gill Sans MT"/>
              </a:rPr>
              <a:t>Fourth generation of USAID’s economic growth assistance to Southern Africa.</a:t>
            </a:r>
          </a:p>
          <a:p>
            <a:pPr marL="461963" lvl="1" indent="-290513">
              <a:lnSpc>
                <a:spcPct val="90000"/>
              </a:lnSpc>
              <a:spcAft>
                <a:spcPct val="15000"/>
              </a:spcAft>
              <a:buClr>
                <a:srgbClr val="C00000"/>
              </a:buClr>
              <a:buSzPct val="100000"/>
              <a:buFont typeface="Wingdings"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r>
              <a:rPr lang="en-GB" sz="2000" dirty="0">
                <a:latin typeface="Gill Sans MT"/>
                <a:cs typeface="Gill Sans MT"/>
              </a:rPr>
              <a:t>Closely aligned with sister projects headquartered in Nairobi, Kenya, (the East Africa Trade and Investment Hub). </a:t>
            </a:r>
            <a:endParaRPr lang="en-US" sz="2000" dirty="0">
              <a:latin typeface="Gill Sans MT"/>
              <a:cs typeface="Gill Sans MT"/>
            </a:endParaRPr>
          </a:p>
          <a:p>
            <a:pPr marL="461963" lvl="1" indent="-290513">
              <a:lnSpc>
                <a:spcPct val="90000"/>
              </a:lnSpc>
              <a:spcAft>
                <a:spcPct val="15000"/>
              </a:spcAft>
              <a:buClr>
                <a:srgbClr val="C00000"/>
              </a:buClr>
              <a:buSzPct val="100000"/>
              <a:buFont typeface="Wingdings"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r>
              <a:rPr lang="en-US" sz="2000" dirty="0">
                <a:latin typeface="Gill Sans MT"/>
                <a:cs typeface="Gill Sans MT"/>
              </a:rPr>
              <a:t>Offices in Pretoria, South Africa, Presence in Gaborone, Botswana; and Lusaka, Zambia.</a:t>
            </a:r>
          </a:p>
          <a:p>
            <a:pPr marL="461963" lvl="1" indent="-290513">
              <a:lnSpc>
                <a:spcPct val="90000"/>
              </a:lnSpc>
              <a:spcAft>
                <a:spcPct val="15000"/>
              </a:spcAft>
              <a:buClr>
                <a:srgbClr val="C00000"/>
              </a:buClr>
              <a:buSzPct val="100000"/>
              <a:buFont typeface="Wingdings"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r>
              <a:rPr lang="en-US" sz="2000" dirty="0">
                <a:latin typeface="Gill Sans MT"/>
                <a:cs typeface="Gill Sans MT"/>
              </a:rPr>
              <a:t>Geographic scope includes Angola, DRC, and Zimbabwe but not currently covered.</a:t>
            </a:r>
          </a:p>
          <a:p>
            <a:pPr marL="461963" lvl="1" indent="-290513">
              <a:lnSpc>
                <a:spcPct val="90000"/>
              </a:lnSpc>
              <a:spcAft>
                <a:spcPct val="15000"/>
              </a:spcAft>
              <a:buClr>
                <a:srgbClr val="C00000"/>
              </a:buClr>
              <a:buSzPct val="100000"/>
              <a:buFont typeface="Wingdings"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r>
              <a:rPr lang="en-US" sz="2000" dirty="0">
                <a:latin typeface="Gill Sans MT"/>
                <a:cs typeface="Gill Sans MT"/>
              </a:rPr>
              <a:t>Five-year project – 2016-2021.</a:t>
            </a:r>
          </a:p>
          <a:p>
            <a:pPr marL="461963" lvl="1" indent="-290513">
              <a:lnSpc>
                <a:spcPct val="90000"/>
              </a:lnSpc>
              <a:spcAft>
                <a:spcPct val="15000"/>
              </a:spcAft>
              <a:buClr>
                <a:srgbClr val="C00000"/>
              </a:buClr>
              <a:buSzPct val="100000"/>
              <a:buFont typeface="Wingdings" pitchFamily="2"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latin typeface="Gill Sans MT" panose="020B0502020104020203" pitchFamily="34" charset="0"/>
            </a:endParaRPr>
          </a:p>
          <a:p>
            <a:pPr marL="461963" lvl="1" indent="-290513">
              <a:lnSpc>
                <a:spcPct val="90000"/>
              </a:lnSpc>
              <a:spcAft>
                <a:spcPct val="15000"/>
              </a:spcAft>
              <a:buClr>
                <a:srgbClr val="C00000"/>
              </a:buClr>
              <a:buSzPct val="100000"/>
              <a:buFont typeface="Wingdings" pitchFamily="2" charset="2"/>
              <a:buChar char="§"/>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latin typeface="Gill Sans MT" panose="020B0502020104020203" pitchFamily="34" charset="0"/>
            </a:endParaRPr>
          </a:p>
          <a:p>
            <a:pPr marL="171450" lvl="1">
              <a:lnSpc>
                <a:spcPct val="90000"/>
              </a:lnSpc>
              <a:spcAft>
                <a:spcPct val="15000"/>
              </a:spcAft>
              <a:buClr>
                <a:srgbClr val="C00000"/>
              </a:buClr>
              <a:buSzPct val="100000"/>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US" dirty="0">
              <a:solidFill>
                <a:schemeClr val="lt1"/>
              </a:solidFill>
              <a:effectLst>
                <a:outerShdw blurRad="38100" dist="38100" dir="2700000" algn="tl">
                  <a:srgbClr val="000000">
                    <a:alpha val="43137"/>
                  </a:srgbClr>
                </a:outerShdw>
              </a:effectLst>
            </a:endParaRPr>
          </a:p>
          <a:p>
            <a:pPr marL="171450" lvl="1">
              <a:lnSpc>
                <a:spcPct val="90000"/>
              </a:lnSpc>
              <a:spcAft>
                <a:spcPct val="15000"/>
              </a:spcAft>
              <a:buClr>
                <a:srgbClr val="C00000"/>
              </a:buClr>
              <a:buSzPct val="100000"/>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 pos="9598025" algn="l"/>
                <a:tab pos="10055225" algn="l"/>
                <a:tab pos="10512425" algn="l"/>
              </a:tabLst>
            </a:pPr>
            <a:endParaRPr lang="en-GB" dirty="0">
              <a:solidFill>
                <a:schemeClr val="bg1"/>
              </a:solidFill>
              <a:effectLst>
                <a:outerShdw blurRad="38100" dist="38100" dir="2700000" algn="tl">
                  <a:srgbClr val="000000">
                    <a:alpha val="43137"/>
                  </a:srgbClr>
                </a:outerShdw>
              </a:effectLst>
              <a:latin typeface="Arial Black" pitchFamily="34" charset="0"/>
            </a:endParaRPr>
          </a:p>
          <a:p>
            <a:pPr marL="320675" indent="-320675">
              <a:spcBef>
                <a:spcPts val="600"/>
              </a:spcBef>
              <a:buClr>
                <a:srgbClr val="FFFFFF"/>
              </a:buClr>
              <a:buFont typeface="Arial" charset="0"/>
              <a:buNone/>
              <a:tabLst>
                <a:tab pos="320675" algn="l"/>
                <a:tab pos="777875" algn="l"/>
                <a:tab pos="1235075" algn="l"/>
                <a:tab pos="1692275" algn="l"/>
                <a:tab pos="2149475" algn="l"/>
                <a:tab pos="2606675" algn="l"/>
                <a:tab pos="3063875" algn="l"/>
                <a:tab pos="3521075" algn="l"/>
                <a:tab pos="3978275" algn="l"/>
                <a:tab pos="4435475" algn="l"/>
                <a:tab pos="4892675" algn="l"/>
                <a:tab pos="5349875" algn="l"/>
                <a:tab pos="5807075" algn="l"/>
                <a:tab pos="6264275" algn="l"/>
                <a:tab pos="6721475" algn="l"/>
                <a:tab pos="7178675" algn="l"/>
                <a:tab pos="7635875" algn="l"/>
                <a:tab pos="8093075" algn="l"/>
                <a:tab pos="8550275" algn="l"/>
                <a:tab pos="9007475" algn="l"/>
                <a:tab pos="9464675" algn="l"/>
              </a:tabLst>
            </a:pPr>
            <a:endParaRPr lang="en-GB" sz="1500" dirty="0">
              <a:solidFill>
                <a:schemeClr val="bg1"/>
              </a:solidFill>
              <a:effectLst>
                <a:outerShdw blurRad="38100" dist="38100" dir="2700000" algn="tl">
                  <a:srgbClr val="000000">
                    <a:alpha val="43137"/>
                  </a:srgbClr>
                </a:outerShdw>
              </a:effectLst>
              <a:latin typeface="Arial Black" pitchFamily="34" charset="0"/>
            </a:endParaRPr>
          </a:p>
        </p:txBody>
      </p:sp>
      <p:sp>
        <p:nvSpPr>
          <p:cNvPr id="8" name="Text Box 2"/>
          <p:cNvSpPr txBox="1">
            <a:spLocks noChangeArrowheads="1"/>
          </p:cNvSpPr>
          <p:nvPr/>
        </p:nvSpPr>
        <p:spPr bwMode="auto">
          <a:xfrm>
            <a:off x="145025" y="1271093"/>
            <a:ext cx="8237018" cy="549787"/>
          </a:xfrm>
          <a:prstGeom prst="rect">
            <a:avLst/>
          </a:prstGeom>
          <a:noFill/>
          <a:ln w="9525">
            <a:noFill/>
            <a:round/>
            <a:headEnd/>
            <a:tailEnd/>
          </a:ln>
          <a:effectLst/>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b="1" dirty="0">
                <a:latin typeface="Gill Sans MT"/>
                <a:cs typeface="Gill Sans MT"/>
              </a:rPr>
              <a:t>Southern Africa Trade and Investment Hub</a:t>
            </a:r>
          </a:p>
        </p:txBody>
      </p:sp>
      <p:sp>
        <p:nvSpPr>
          <p:cNvPr id="3" name="Slide Number Placeholder 2"/>
          <p:cNvSpPr>
            <a:spLocks noGrp="1"/>
          </p:cNvSpPr>
          <p:nvPr>
            <p:ph type="sldNum" sz="quarter" idx="4"/>
          </p:nvPr>
        </p:nvSpPr>
        <p:spPr/>
        <p:txBody>
          <a:bodyPr/>
          <a:lstStyle/>
          <a:p>
            <a:fld id="{FD1812AB-693A-4334-858B-1E5B6445C93F}" type="slidenum">
              <a:rPr lang="en-US" smtClean="0"/>
              <a:pPr/>
              <a:t>3</a:t>
            </a:fld>
            <a:endParaRPr lang="en-US" dirty="0"/>
          </a:p>
        </p:txBody>
      </p:sp>
      <p:pic>
        <p:nvPicPr>
          <p:cNvPr id="10" name="Picture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49900" y="2361706"/>
            <a:ext cx="3251200" cy="2904031"/>
          </a:xfrm>
          <a:prstGeom prst="rect">
            <a:avLst/>
          </a:prstGeom>
        </p:spPr>
      </p:pic>
    </p:spTree>
    <p:extLst>
      <p:ext uri="{BB962C8B-B14F-4D97-AF65-F5344CB8AC3E}">
        <p14:creationId xmlns:p14="http://schemas.microsoft.com/office/powerpoint/2010/main" val="327650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74801"/>
            <a:ext cx="2768600" cy="4506402"/>
          </a:xfrm>
        </p:spPr>
        <p:txBody>
          <a:bodyPr rtlCol="0">
            <a:normAutofit fontScale="92500" lnSpcReduction="20000"/>
          </a:bodyPr>
          <a:lstStyle/>
          <a:p>
            <a:r>
              <a:rPr lang="en-US" sz="2600" b="1" dirty="0">
                <a:effectLst>
                  <a:outerShdw blurRad="38100" dist="38100" dir="2700000" algn="tl">
                    <a:srgbClr val="000000">
                      <a:alpha val="43137"/>
                    </a:srgbClr>
                  </a:outerShdw>
                </a:effectLst>
                <a:latin typeface="Gill Sans MT" panose="020B0502020104020203" pitchFamily="34" charset="0"/>
                <a:cs typeface="+mn-cs"/>
              </a:rPr>
              <a:t>SACU:</a:t>
            </a:r>
          </a:p>
          <a:p>
            <a:pPr marL="342900" indent="-342900">
              <a:buClr>
                <a:schemeClr val="accent2"/>
              </a:buClr>
              <a:buFont typeface="Wingdings" charset="2"/>
              <a:buChar char="§"/>
            </a:pPr>
            <a:r>
              <a:rPr lang="en-US" sz="1900" dirty="0">
                <a:effectLst>
                  <a:outerShdw blurRad="38100" dist="38100" dir="2700000" algn="tl">
                    <a:srgbClr val="000000">
                      <a:alpha val="43137"/>
                    </a:srgbClr>
                  </a:outerShdw>
                </a:effectLst>
                <a:latin typeface="Gill Sans MT" panose="020B0502020104020203" pitchFamily="34" charset="0"/>
                <a:cs typeface="+mn-cs"/>
              </a:rPr>
              <a:t>Botswana</a:t>
            </a:r>
          </a:p>
          <a:p>
            <a:pPr marL="342900" indent="-342900">
              <a:buClr>
                <a:schemeClr val="accent2"/>
              </a:buClr>
              <a:buFont typeface="Wingdings" charset="2"/>
              <a:buChar char="§"/>
            </a:pPr>
            <a:r>
              <a:rPr lang="en-US" sz="1900" dirty="0">
                <a:effectLst>
                  <a:outerShdw blurRad="38100" dist="38100" dir="2700000" algn="tl">
                    <a:srgbClr val="000000">
                      <a:alpha val="43137"/>
                    </a:srgbClr>
                  </a:outerShdw>
                </a:effectLst>
                <a:latin typeface="Gill Sans MT" panose="020B0502020104020203" pitchFamily="34" charset="0"/>
                <a:cs typeface="+mn-cs"/>
              </a:rPr>
              <a:t>Lesotho</a:t>
            </a:r>
          </a:p>
          <a:p>
            <a:pPr marL="342900" indent="-342900">
              <a:buClr>
                <a:schemeClr val="accent2"/>
              </a:buClr>
              <a:buFont typeface="Wingdings" charset="2"/>
              <a:buChar char="§"/>
            </a:pPr>
            <a:r>
              <a:rPr lang="en-US" sz="1900" dirty="0">
                <a:effectLst>
                  <a:outerShdw blurRad="38100" dist="38100" dir="2700000" algn="tl">
                    <a:srgbClr val="000000">
                      <a:alpha val="43137"/>
                    </a:srgbClr>
                  </a:outerShdw>
                </a:effectLst>
                <a:latin typeface="Gill Sans MT" panose="020B0502020104020203" pitchFamily="34" charset="0"/>
                <a:cs typeface="+mn-cs"/>
              </a:rPr>
              <a:t>Namibia</a:t>
            </a:r>
          </a:p>
          <a:p>
            <a:pPr marL="342900" indent="-342900">
              <a:buClr>
                <a:schemeClr val="accent2"/>
              </a:buClr>
              <a:buFont typeface="Wingdings" charset="2"/>
              <a:buChar char="§"/>
            </a:pPr>
            <a:r>
              <a:rPr lang="en-US" sz="1900" dirty="0">
                <a:effectLst>
                  <a:outerShdw blurRad="38100" dist="38100" dir="2700000" algn="tl">
                    <a:srgbClr val="000000">
                      <a:alpha val="43137"/>
                    </a:srgbClr>
                  </a:outerShdw>
                </a:effectLst>
                <a:latin typeface="Gill Sans MT" panose="020B0502020104020203" pitchFamily="34" charset="0"/>
                <a:cs typeface="+mn-cs"/>
              </a:rPr>
              <a:t>South Africa</a:t>
            </a:r>
          </a:p>
          <a:p>
            <a:pPr marL="342900" indent="-342900">
              <a:buClr>
                <a:schemeClr val="accent2"/>
              </a:buClr>
              <a:buFont typeface="Wingdings" charset="2"/>
              <a:buChar char="§"/>
            </a:pPr>
            <a:r>
              <a:rPr lang="en-US" sz="1900" dirty="0">
                <a:effectLst>
                  <a:outerShdw blurRad="38100" dist="38100" dir="2700000" algn="tl">
                    <a:srgbClr val="000000">
                      <a:alpha val="43137"/>
                    </a:srgbClr>
                  </a:outerShdw>
                </a:effectLst>
                <a:latin typeface="Gill Sans MT" panose="020B0502020104020203" pitchFamily="34" charset="0"/>
                <a:cs typeface="+mn-cs"/>
              </a:rPr>
              <a:t>Swaziland</a:t>
            </a:r>
          </a:p>
          <a:p>
            <a:endParaRPr lang="en-US" sz="2900" dirty="0">
              <a:effectLst>
                <a:outerShdw blurRad="38100" dist="38100" dir="2700000" algn="tl">
                  <a:srgbClr val="000000">
                    <a:alpha val="43137"/>
                  </a:srgbClr>
                </a:outerShdw>
              </a:effectLst>
              <a:latin typeface="Gill Sans MT" panose="020B0502020104020203" pitchFamily="34" charset="0"/>
              <a:cs typeface="+mn-cs"/>
            </a:endParaRPr>
          </a:p>
          <a:p>
            <a:r>
              <a:rPr lang="en-US" sz="2600" b="1" dirty="0">
                <a:effectLst>
                  <a:outerShdw blurRad="38100" dist="38100" dir="2700000" algn="tl">
                    <a:srgbClr val="000000">
                      <a:alpha val="43137"/>
                    </a:srgbClr>
                  </a:outerShdw>
                </a:effectLst>
                <a:latin typeface="Gill Sans MT" panose="020B0502020104020203" pitchFamily="34" charset="0"/>
                <a:cs typeface="+mn-cs"/>
              </a:rPr>
              <a:t>Feed the Future:</a:t>
            </a:r>
          </a:p>
          <a:p>
            <a:pPr marL="342900" indent="-342900">
              <a:buClr>
                <a:schemeClr val="accent2"/>
              </a:buClr>
              <a:buFont typeface="Wingdings" charset="2"/>
              <a:buChar char="§"/>
              <a:tabLst>
                <a:tab pos="2057400" algn="l"/>
              </a:tabLst>
            </a:pPr>
            <a:r>
              <a:rPr lang="en-US" sz="1900" dirty="0">
                <a:effectLst>
                  <a:outerShdw blurRad="38100" dist="38100" dir="2700000" algn="tl">
                    <a:srgbClr val="000000">
                      <a:alpha val="43137"/>
                    </a:srgbClr>
                  </a:outerShdw>
                </a:effectLst>
                <a:latin typeface="Gill Sans MT" panose="020B0502020104020203" pitchFamily="34" charset="0"/>
                <a:cs typeface="+mn-cs"/>
              </a:rPr>
              <a:t>Malawi</a:t>
            </a:r>
          </a:p>
          <a:p>
            <a:pPr marL="342900" indent="-342900">
              <a:buClr>
                <a:schemeClr val="accent2"/>
              </a:buClr>
              <a:buFont typeface="Wingdings" charset="2"/>
              <a:buChar char="§"/>
              <a:tabLst>
                <a:tab pos="2057400" algn="l"/>
              </a:tabLst>
            </a:pPr>
            <a:r>
              <a:rPr lang="en-US" sz="1900" dirty="0">
                <a:effectLst>
                  <a:outerShdw blurRad="38100" dist="38100" dir="2700000" algn="tl">
                    <a:srgbClr val="000000">
                      <a:alpha val="43137"/>
                    </a:srgbClr>
                  </a:outerShdw>
                </a:effectLst>
                <a:latin typeface="Gill Sans MT" panose="020B0502020104020203" pitchFamily="34" charset="0"/>
                <a:cs typeface="+mn-cs"/>
              </a:rPr>
              <a:t>Mozambique</a:t>
            </a:r>
          </a:p>
          <a:p>
            <a:pPr marL="342900" indent="-342900">
              <a:buClr>
                <a:schemeClr val="accent2"/>
              </a:buClr>
              <a:buFont typeface="Wingdings" charset="2"/>
              <a:buChar char="§"/>
              <a:tabLst>
                <a:tab pos="2057400" algn="l"/>
              </a:tabLst>
            </a:pPr>
            <a:r>
              <a:rPr lang="en-US" sz="1900" dirty="0">
                <a:effectLst>
                  <a:outerShdw blurRad="38100" dist="38100" dir="2700000" algn="tl">
                    <a:srgbClr val="000000">
                      <a:alpha val="43137"/>
                    </a:srgbClr>
                  </a:outerShdw>
                </a:effectLst>
                <a:latin typeface="Gill Sans MT" panose="020B0502020104020203" pitchFamily="34" charset="0"/>
                <a:cs typeface="+mn-cs"/>
              </a:rPr>
              <a:t>Zambia</a:t>
            </a:r>
          </a:p>
          <a:p>
            <a:endParaRPr lang="en-US" dirty="0"/>
          </a:p>
          <a:p>
            <a:pPr marL="228600" indent="-228600" eaLnBrk="1" fontAlgn="auto" hangingPunct="1">
              <a:spcBef>
                <a:spcPts val="400"/>
              </a:spcBef>
              <a:spcAft>
                <a:spcPts val="400"/>
              </a:spcAft>
              <a:buFont typeface="Arial" pitchFamily="34" charset="0"/>
              <a:buChar char="•"/>
              <a:defRPr/>
            </a:pPr>
            <a:endParaRPr lang="en-US" dirty="0"/>
          </a:p>
        </p:txBody>
      </p:sp>
      <p:grpSp>
        <p:nvGrpSpPr>
          <p:cNvPr id="68" name="Group 67"/>
          <p:cNvGrpSpPr/>
          <p:nvPr/>
        </p:nvGrpSpPr>
        <p:grpSpPr>
          <a:xfrm>
            <a:off x="3042849" y="1866058"/>
            <a:ext cx="5430741" cy="3693141"/>
            <a:chOff x="4130183" y="1650312"/>
            <a:chExt cx="7360550" cy="5112513"/>
          </a:xfrm>
        </p:grpSpPr>
        <p:grpSp>
          <p:nvGrpSpPr>
            <p:cNvPr id="69" name="Group 68"/>
            <p:cNvGrpSpPr/>
            <p:nvPr/>
          </p:nvGrpSpPr>
          <p:grpSpPr>
            <a:xfrm>
              <a:off x="6856566" y="3062451"/>
              <a:ext cx="1717485" cy="2272144"/>
              <a:chOff x="6856566" y="3062451"/>
              <a:chExt cx="1717485" cy="2272144"/>
            </a:xfrm>
          </p:grpSpPr>
          <p:sp>
            <p:nvSpPr>
              <p:cNvPr id="114" name="Freeform 1902"/>
              <p:cNvSpPr>
                <a:spLocks/>
              </p:cNvSpPr>
              <p:nvPr/>
            </p:nvSpPr>
            <p:spPr bwMode="auto">
              <a:xfrm>
                <a:off x="6888936" y="3062451"/>
                <a:ext cx="1596626" cy="2272144"/>
              </a:xfrm>
              <a:custGeom>
                <a:avLst/>
                <a:gdLst/>
                <a:ahLst/>
                <a:cxnLst>
                  <a:cxn ang="0">
                    <a:pos x="118" y="1258"/>
                  </a:cxn>
                  <a:cxn ang="0">
                    <a:pos x="114" y="1228"/>
                  </a:cxn>
                  <a:cxn ang="0">
                    <a:pos x="138" y="1166"/>
                  </a:cxn>
                  <a:cxn ang="0">
                    <a:pos x="134" y="1110"/>
                  </a:cxn>
                  <a:cxn ang="0">
                    <a:pos x="114" y="1044"/>
                  </a:cxn>
                  <a:cxn ang="0">
                    <a:pos x="128" y="944"/>
                  </a:cxn>
                  <a:cxn ang="0">
                    <a:pos x="188" y="836"/>
                  </a:cxn>
                  <a:cxn ang="0">
                    <a:pos x="232" y="782"/>
                  </a:cxn>
                  <a:cxn ang="0">
                    <a:pos x="240" y="722"/>
                  </a:cxn>
                  <a:cxn ang="0">
                    <a:pos x="240" y="620"/>
                  </a:cxn>
                  <a:cxn ang="0">
                    <a:pos x="234" y="544"/>
                  </a:cxn>
                  <a:cxn ang="0">
                    <a:pos x="212" y="502"/>
                  </a:cxn>
                  <a:cxn ang="0">
                    <a:pos x="76" y="446"/>
                  </a:cxn>
                  <a:cxn ang="0">
                    <a:pos x="10" y="418"/>
                  </a:cxn>
                  <a:cxn ang="0">
                    <a:pos x="6" y="392"/>
                  </a:cxn>
                  <a:cxn ang="0">
                    <a:pos x="112" y="324"/>
                  </a:cxn>
                  <a:cxn ang="0">
                    <a:pos x="222" y="286"/>
                  </a:cxn>
                  <a:cxn ang="0">
                    <a:pos x="294" y="286"/>
                  </a:cxn>
                  <a:cxn ang="0">
                    <a:pos x="332" y="310"/>
                  </a:cxn>
                  <a:cxn ang="0">
                    <a:pos x="364" y="362"/>
                  </a:cxn>
                  <a:cxn ang="0">
                    <a:pos x="356" y="446"/>
                  </a:cxn>
                  <a:cxn ang="0">
                    <a:pos x="374" y="504"/>
                  </a:cxn>
                  <a:cxn ang="0">
                    <a:pos x="402" y="510"/>
                  </a:cxn>
                  <a:cxn ang="0">
                    <a:pos x="460" y="444"/>
                  </a:cxn>
                  <a:cxn ang="0">
                    <a:pos x="464" y="374"/>
                  </a:cxn>
                  <a:cxn ang="0">
                    <a:pos x="442" y="312"/>
                  </a:cxn>
                  <a:cxn ang="0">
                    <a:pos x="392" y="182"/>
                  </a:cxn>
                  <a:cxn ang="0">
                    <a:pos x="394" y="76"/>
                  </a:cxn>
                  <a:cxn ang="0">
                    <a:pos x="478" y="80"/>
                  </a:cxn>
                  <a:cxn ang="0">
                    <a:pos x="564" y="88"/>
                  </a:cxn>
                  <a:cxn ang="0">
                    <a:pos x="642" y="72"/>
                  </a:cxn>
                  <a:cxn ang="0">
                    <a:pos x="778" y="40"/>
                  </a:cxn>
                  <a:cxn ang="0">
                    <a:pos x="826" y="14"/>
                  </a:cxn>
                  <a:cxn ang="0">
                    <a:pos x="854" y="0"/>
                  </a:cxn>
                  <a:cxn ang="0">
                    <a:pos x="864" y="22"/>
                  </a:cxn>
                  <a:cxn ang="0">
                    <a:pos x="850" y="144"/>
                  </a:cxn>
                  <a:cxn ang="0">
                    <a:pos x="848" y="242"/>
                  </a:cxn>
                  <a:cxn ang="0">
                    <a:pos x="836" y="316"/>
                  </a:cxn>
                  <a:cxn ang="0">
                    <a:pos x="852" y="368"/>
                  </a:cxn>
                  <a:cxn ang="0">
                    <a:pos x="814" y="436"/>
                  </a:cxn>
                  <a:cxn ang="0">
                    <a:pos x="722" y="510"/>
                  </a:cxn>
                  <a:cxn ang="0">
                    <a:pos x="634" y="544"/>
                  </a:cxn>
                  <a:cxn ang="0">
                    <a:pos x="580" y="576"/>
                  </a:cxn>
                  <a:cxn ang="0">
                    <a:pos x="534" y="628"/>
                  </a:cxn>
                  <a:cxn ang="0">
                    <a:pos x="510" y="666"/>
                  </a:cxn>
                  <a:cxn ang="0">
                    <a:pos x="438" y="720"/>
                  </a:cxn>
                  <a:cxn ang="0">
                    <a:pos x="384" y="778"/>
                  </a:cxn>
                  <a:cxn ang="0">
                    <a:pos x="392" y="882"/>
                  </a:cxn>
                  <a:cxn ang="0">
                    <a:pos x="394" y="1010"/>
                  </a:cxn>
                  <a:cxn ang="0">
                    <a:pos x="378" y="1144"/>
                  </a:cxn>
                  <a:cxn ang="0">
                    <a:pos x="326" y="1202"/>
                  </a:cxn>
                  <a:cxn ang="0">
                    <a:pos x="198" y="1246"/>
                  </a:cxn>
                  <a:cxn ang="0">
                    <a:pos x="164" y="1274"/>
                  </a:cxn>
                </a:cxnLst>
                <a:rect l="0" t="0" r="r" b="b"/>
                <a:pathLst>
                  <a:path w="864" h="1294">
                    <a:moveTo>
                      <a:pt x="158" y="1294"/>
                    </a:moveTo>
                    <a:lnTo>
                      <a:pt x="158" y="1294"/>
                    </a:lnTo>
                    <a:lnTo>
                      <a:pt x="140" y="1282"/>
                    </a:lnTo>
                    <a:lnTo>
                      <a:pt x="128" y="1270"/>
                    </a:lnTo>
                    <a:lnTo>
                      <a:pt x="118" y="1258"/>
                    </a:lnTo>
                    <a:lnTo>
                      <a:pt x="118" y="1258"/>
                    </a:lnTo>
                    <a:lnTo>
                      <a:pt x="112" y="1244"/>
                    </a:lnTo>
                    <a:lnTo>
                      <a:pt x="112" y="1238"/>
                    </a:lnTo>
                    <a:lnTo>
                      <a:pt x="114" y="1228"/>
                    </a:lnTo>
                    <a:lnTo>
                      <a:pt x="114" y="1228"/>
                    </a:lnTo>
                    <a:lnTo>
                      <a:pt x="118" y="1212"/>
                    </a:lnTo>
                    <a:lnTo>
                      <a:pt x="126" y="1194"/>
                    </a:lnTo>
                    <a:lnTo>
                      <a:pt x="136" y="1176"/>
                    </a:lnTo>
                    <a:lnTo>
                      <a:pt x="138" y="1166"/>
                    </a:lnTo>
                    <a:lnTo>
                      <a:pt x="138" y="1166"/>
                    </a:lnTo>
                    <a:lnTo>
                      <a:pt x="136" y="1148"/>
                    </a:lnTo>
                    <a:lnTo>
                      <a:pt x="134" y="1138"/>
                    </a:lnTo>
                    <a:lnTo>
                      <a:pt x="132" y="1128"/>
                    </a:lnTo>
                    <a:lnTo>
                      <a:pt x="132" y="1128"/>
                    </a:lnTo>
                    <a:lnTo>
                      <a:pt x="134" y="1110"/>
                    </a:lnTo>
                    <a:lnTo>
                      <a:pt x="134" y="1100"/>
                    </a:lnTo>
                    <a:lnTo>
                      <a:pt x="134" y="1092"/>
                    </a:lnTo>
                    <a:lnTo>
                      <a:pt x="134" y="1092"/>
                    </a:lnTo>
                    <a:lnTo>
                      <a:pt x="114" y="1044"/>
                    </a:lnTo>
                    <a:lnTo>
                      <a:pt x="114" y="1044"/>
                    </a:lnTo>
                    <a:lnTo>
                      <a:pt x="108" y="1030"/>
                    </a:lnTo>
                    <a:lnTo>
                      <a:pt x="104" y="1010"/>
                    </a:lnTo>
                    <a:lnTo>
                      <a:pt x="98" y="984"/>
                    </a:lnTo>
                    <a:lnTo>
                      <a:pt x="98" y="984"/>
                    </a:lnTo>
                    <a:lnTo>
                      <a:pt x="128" y="944"/>
                    </a:lnTo>
                    <a:lnTo>
                      <a:pt x="150" y="910"/>
                    </a:lnTo>
                    <a:lnTo>
                      <a:pt x="166" y="884"/>
                    </a:lnTo>
                    <a:lnTo>
                      <a:pt x="166" y="884"/>
                    </a:lnTo>
                    <a:lnTo>
                      <a:pt x="180" y="852"/>
                    </a:lnTo>
                    <a:lnTo>
                      <a:pt x="188" y="836"/>
                    </a:lnTo>
                    <a:lnTo>
                      <a:pt x="198" y="820"/>
                    </a:lnTo>
                    <a:lnTo>
                      <a:pt x="198" y="820"/>
                    </a:lnTo>
                    <a:lnTo>
                      <a:pt x="214" y="802"/>
                    </a:lnTo>
                    <a:lnTo>
                      <a:pt x="224" y="794"/>
                    </a:lnTo>
                    <a:lnTo>
                      <a:pt x="232" y="782"/>
                    </a:lnTo>
                    <a:lnTo>
                      <a:pt x="238" y="770"/>
                    </a:lnTo>
                    <a:lnTo>
                      <a:pt x="242" y="756"/>
                    </a:lnTo>
                    <a:lnTo>
                      <a:pt x="242" y="740"/>
                    </a:lnTo>
                    <a:lnTo>
                      <a:pt x="240" y="722"/>
                    </a:lnTo>
                    <a:lnTo>
                      <a:pt x="240" y="722"/>
                    </a:lnTo>
                    <a:lnTo>
                      <a:pt x="236" y="702"/>
                    </a:lnTo>
                    <a:lnTo>
                      <a:pt x="234" y="684"/>
                    </a:lnTo>
                    <a:lnTo>
                      <a:pt x="236" y="666"/>
                    </a:lnTo>
                    <a:lnTo>
                      <a:pt x="236" y="650"/>
                    </a:lnTo>
                    <a:lnTo>
                      <a:pt x="240" y="620"/>
                    </a:lnTo>
                    <a:lnTo>
                      <a:pt x="242" y="608"/>
                    </a:lnTo>
                    <a:lnTo>
                      <a:pt x="242" y="596"/>
                    </a:lnTo>
                    <a:lnTo>
                      <a:pt x="242" y="596"/>
                    </a:lnTo>
                    <a:lnTo>
                      <a:pt x="238" y="572"/>
                    </a:lnTo>
                    <a:lnTo>
                      <a:pt x="234" y="544"/>
                    </a:lnTo>
                    <a:lnTo>
                      <a:pt x="230" y="530"/>
                    </a:lnTo>
                    <a:lnTo>
                      <a:pt x="226" y="518"/>
                    </a:lnTo>
                    <a:lnTo>
                      <a:pt x="220" y="508"/>
                    </a:lnTo>
                    <a:lnTo>
                      <a:pt x="212" y="502"/>
                    </a:lnTo>
                    <a:lnTo>
                      <a:pt x="212" y="502"/>
                    </a:lnTo>
                    <a:lnTo>
                      <a:pt x="190" y="490"/>
                    </a:lnTo>
                    <a:lnTo>
                      <a:pt x="164" y="478"/>
                    </a:lnTo>
                    <a:lnTo>
                      <a:pt x="122" y="460"/>
                    </a:lnTo>
                    <a:lnTo>
                      <a:pt x="122" y="460"/>
                    </a:lnTo>
                    <a:lnTo>
                      <a:pt x="76" y="446"/>
                    </a:lnTo>
                    <a:lnTo>
                      <a:pt x="50" y="436"/>
                    </a:lnTo>
                    <a:lnTo>
                      <a:pt x="34" y="430"/>
                    </a:lnTo>
                    <a:lnTo>
                      <a:pt x="34" y="430"/>
                    </a:lnTo>
                    <a:lnTo>
                      <a:pt x="24" y="424"/>
                    </a:lnTo>
                    <a:lnTo>
                      <a:pt x="10" y="418"/>
                    </a:lnTo>
                    <a:lnTo>
                      <a:pt x="4" y="412"/>
                    </a:lnTo>
                    <a:lnTo>
                      <a:pt x="0" y="406"/>
                    </a:lnTo>
                    <a:lnTo>
                      <a:pt x="0" y="400"/>
                    </a:lnTo>
                    <a:lnTo>
                      <a:pt x="6" y="392"/>
                    </a:lnTo>
                    <a:lnTo>
                      <a:pt x="6" y="392"/>
                    </a:lnTo>
                    <a:lnTo>
                      <a:pt x="14" y="382"/>
                    </a:lnTo>
                    <a:lnTo>
                      <a:pt x="26" y="372"/>
                    </a:lnTo>
                    <a:lnTo>
                      <a:pt x="56" y="354"/>
                    </a:lnTo>
                    <a:lnTo>
                      <a:pt x="86" y="336"/>
                    </a:lnTo>
                    <a:lnTo>
                      <a:pt x="112" y="324"/>
                    </a:lnTo>
                    <a:lnTo>
                      <a:pt x="112" y="324"/>
                    </a:lnTo>
                    <a:lnTo>
                      <a:pt x="170" y="300"/>
                    </a:lnTo>
                    <a:lnTo>
                      <a:pt x="200" y="290"/>
                    </a:lnTo>
                    <a:lnTo>
                      <a:pt x="212" y="286"/>
                    </a:lnTo>
                    <a:lnTo>
                      <a:pt x="222" y="286"/>
                    </a:lnTo>
                    <a:lnTo>
                      <a:pt x="222" y="286"/>
                    </a:lnTo>
                    <a:lnTo>
                      <a:pt x="242" y="286"/>
                    </a:lnTo>
                    <a:lnTo>
                      <a:pt x="262" y="284"/>
                    </a:lnTo>
                    <a:lnTo>
                      <a:pt x="284" y="284"/>
                    </a:lnTo>
                    <a:lnTo>
                      <a:pt x="294" y="286"/>
                    </a:lnTo>
                    <a:lnTo>
                      <a:pt x="304" y="288"/>
                    </a:lnTo>
                    <a:lnTo>
                      <a:pt x="304" y="288"/>
                    </a:lnTo>
                    <a:lnTo>
                      <a:pt x="314" y="292"/>
                    </a:lnTo>
                    <a:lnTo>
                      <a:pt x="322" y="300"/>
                    </a:lnTo>
                    <a:lnTo>
                      <a:pt x="332" y="310"/>
                    </a:lnTo>
                    <a:lnTo>
                      <a:pt x="342" y="320"/>
                    </a:lnTo>
                    <a:lnTo>
                      <a:pt x="358" y="344"/>
                    </a:lnTo>
                    <a:lnTo>
                      <a:pt x="362" y="354"/>
                    </a:lnTo>
                    <a:lnTo>
                      <a:pt x="364" y="362"/>
                    </a:lnTo>
                    <a:lnTo>
                      <a:pt x="364" y="362"/>
                    </a:lnTo>
                    <a:lnTo>
                      <a:pt x="366" y="380"/>
                    </a:lnTo>
                    <a:lnTo>
                      <a:pt x="366" y="380"/>
                    </a:lnTo>
                    <a:lnTo>
                      <a:pt x="356" y="436"/>
                    </a:lnTo>
                    <a:lnTo>
                      <a:pt x="356" y="436"/>
                    </a:lnTo>
                    <a:lnTo>
                      <a:pt x="356" y="446"/>
                    </a:lnTo>
                    <a:lnTo>
                      <a:pt x="356" y="456"/>
                    </a:lnTo>
                    <a:lnTo>
                      <a:pt x="358" y="470"/>
                    </a:lnTo>
                    <a:lnTo>
                      <a:pt x="362" y="482"/>
                    </a:lnTo>
                    <a:lnTo>
                      <a:pt x="368" y="494"/>
                    </a:lnTo>
                    <a:lnTo>
                      <a:pt x="374" y="504"/>
                    </a:lnTo>
                    <a:lnTo>
                      <a:pt x="382" y="510"/>
                    </a:lnTo>
                    <a:lnTo>
                      <a:pt x="386" y="512"/>
                    </a:lnTo>
                    <a:lnTo>
                      <a:pt x="392" y="512"/>
                    </a:lnTo>
                    <a:lnTo>
                      <a:pt x="392" y="512"/>
                    </a:lnTo>
                    <a:lnTo>
                      <a:pt x="402" y="510"/>
                    </a:lnTo>
                    <a:lnTo>
                      <a:pt x="412" y="504"/>
                    </a:lnTo>
                    <a:lnTo>
                      <a:pt x="422" y="498"/>
                    </a:lnTo>
                    <a:lnTo>
                      <a:pt x="430" y="488"/>
                    </a:lnTo>
                    <a:lnTo>
                      <a:pt x="446" y="466"/>
                    </a:lnTo>
                    <a:lnTo>
                      <a:pt x="460" y="444"/>
                    </a:lnTo>
                    <a:lnTo>
                      <a:pt x="460" y="444"/>
                    </a:lnTo>
                    <a:lnTo>
                      <a:pt x="464" y="430"/>
                    </a:lnTo>
                    <a:lnTo>
                      <a:pt x="466" y="414"/>
                    </a:lnTo>
                    <a:lnTo>
                      <a:pt x="466" y="394"/>
                    </a:lnTo>
                    <a:lnTo>
                      <a:pt x="464" y="374"/>
                    </a:lnTo>
                    <a:lnTo>
                      <a:pt x="460" y="354"/>
                    </a:lnTo>
                    <a:lnTo>
                      <a:pt x="454" y="336"/>
                    </a:lnTo>
                    <a:lnTo>
                      <a:pt x="448" y="322"/>
                    </a:lnTo>
                    <a:lnTo>
                      <a:pt x="442" y="312"/>
                    </a:lnTo>
                    <a:lnTo>
                      <a:pt x="442" y="312"/>
                    </a:lnTo>
                    <a:lnTo>
                      <a:pt x="432" y="300"/>
                    </a:lnTo>
                    <a:lnTo>
                      <a:pt x="420" y="274"/>
                    </a:lnTo>
                    <a:lnTo>
                      <a:pt x="408" y="242"/>
                    </a:lnTo>
                    <a:lnTo>
                      <a:pt x="396" y="202"/>
                    </a:lnTo>
                    <a:lnTo>
                      <a:pt x="392" y="182"/>
                    </a:lnTo>
                    <a:lnTo>
                      <a:pt x="390" y="160"/>
                    </a:lnTo>
                    <a:lnTo>
                      <a:pt x="388" y="138"/>
                    </a:lnTo>
                    <a:lnTo>
                      <a:pt x="388" y="118"/>
                    </a:lnTo>
                    <a:lnTo>
                      <a:pt x="390" y="96"/>
                    </a:lnTo>
                    <a:lnTo>
                      <a:pt x="394" y="76"/>
                    </a:lnTo>
                    <a:lnTo>
                      <a:pt x="400" y="58"/>
                    </a:lnTo>
                    <a:lnTo>
                      <a:pt x="410" y="40"/>
                    </a:lnTo>
                    <a:lnTo>
                      <a:pt x="410" y="40"/>
                    </a:lnTo>
                    <a:lnTo>
                      <a:pt x="448" y="64"/>
                    </a:lnTo>
                    <a:lnTo>
                      <a:pt x="478" y="80"/>
                    </a:lnTo>
                    <a:lnTo>
                      <a:pt x="490" y="84"/>
                    </a:lnTo>
                    <a:lnTo>
                      <a:pt x="502" y="88"/>
                    </a:lnTo>
                    <a:lnTo>
                      <a:pt x="502" y="88"/>
                    </a:lnTo>
                    <a:lnTo>
                      <a:pt x="526" y="88"/>
                    </a:lnTo>
                    <a:lnTo>
                      <a:pt x="564" y="88"/>
                    </a:lnTo>
                    <a:lnTo>
                      <a:pt x="584" y="86"/>
                    </a:lnTo>
                    <a:lnTo>
                      <a:pt x="604" y="84"/>
                    </a:lnTo>
                    <a:lnTo>
                      <a:pt x="624" y="78"/>
                    </a:lnTo>
                    <a:lnTo>
                      <a:pt x="642" y="72"/>
                    </a:lnTo>
                    <a:lnTo>
                      <a:pt x="642" y="72"/>
                    </a:lnTo>
                    <a:lnTo>
                      <a:pt x="680" y="60"/>
                    </a:lnTo>
                    <a:lnTo>
                      <a:pt x="716" y="50"/>
                    </a:lnTo>
                    <a:lnTo>
                      <a:pt x="750" y="44"/>
                    </a:lnTo>
                    <a:lnTo>
                      <a:pt x="778" y="40"/>
                    </a:lnTo>
                    <a:lnTo>
                      <a:pt x="778" y="40"/>
                    </a:lnTo>
                    <a:lnTo>
                      <a:pt x="788" y="38"/>
                    </a:lnTo>
                    <a:lnTo>
                      <a:pt x="798" y="36"/>
                    </a:lnTo>
                    <a:lnTo>
                      <a:pt x="808" y="30"/>
                    </a:lnTo>
                    <a:lnTo>
                      <a:pt x="814" y="26"/>
                    </a:lnTo>
                    <a:lnTo>
                      <a:pt x="826" y="14"/>
                    </a:lnTo>
                    <a:lnTo>
                      <a:pt x="834" y="8"/>
                    </a:lnTo>
                    <a:lnTo>
                      <a:pt x="834" y="8"/>
                    </a:lnTo>
                    <a:lnTo>
                      <a:pt x="840" y="2"/>
                    </a:lnTo>
                    <a:lnTo>
                      <a:pt x="850" y="0"/>
                    </a:lnTo>
                    <a:lnTo>
                      <a:pt x="854" y="0"/>
                    </a:lnTo>
                    <a:lnTo>
                      <a:pt x="858" y="2"/>
                    </a:lnTo>
                    <a:lnTo>
                      <a:pt x="862" y="6"/>
                    </a:lnTo>
                    <a:lnTo>
                      <a:pt x="864" y="12"/>
                    </a:lnTo>
                    <a:lnTo>
                      <a:pt x="864" y="12"/>
                    </a:lnTo>
                    <a:lnTo>
                      <a:pt x="864" y="22"/>
                    </a:lnTo>
                    <a:lnTo>
                      <a:pt x="864" y="38"/>
                    </a:lnTo>
                    <a:lnTo>
                      <a:pt x="858" y="76"/>
                    </a:lnTo>
                    <a:lnTo>
                      <a:pt x="852" y="116"/>
                    </a:lnTo>
                    <a:lnTo>
                      <a:pt x="850" y="144"/>
                    </a:lnTo>
                    <a:lnTo>
                      <a:pt x="850" y="144"/>
                    </a:lnTo>
                    <a:lnTo>
                      <a:pt x="852" y="182"/>
                    </a:lnTo>
                    <a:lnTo>
                      <a:pt x="854" y="216"/>
                    </a:lnTo>
                    <a:lnTo>
                      <a:pt x="854" y="216"/>
                    </a:lnTo>
                    <a:lnTo>
                      <a:pt x="852" y="228"/>
                    </a:lnTo>
                    <a:lnTo>
                      <a:pt x="848" y="242"/>
                    </a:lnTo>
                    <a:lnTo>
                      <a:pt x="842" y="256"/>
                    </a:lnTo>
                    <a:lnTo>
                      <a:pt x="838" y="276"/>
                    </a:lnTo>
                    <a:lnTo>
                      <a:pt x="838" y="276"/>
                    </a:lnTo>
                    <a:lnTo>
                      <a:pt x="834" y="296"/>
                    </a:lnTo>
                    <a:lnTo>
                      <a:pt x="836" y="316"/>
                    </a:lnTo>
                    <a:lnTo>
                      <a:pt x="836" y="316"/>
                    </a:lnTo>
                    <a:lnTo>
                      <a:pt x="838" y="334"/>
                    </a:lnTo>
                    <a:lnTo>
                      <a:pt x="842" y="350"/>
                    </a:lnTo>
                    <a:lnTo>
                      <a:pt x="848" y="362"/>
                    </a:lnTo>
                    <a:lnTo>
                      <a:pt x="852" y="368"/>
                    </a:lnTo>
                    <a:lnTo>
                      <a:pt x="852" y="368"/>
                    </a:lnTo>
                    <a:lnTo>
                      <a:pt x="862" y="376"/>
                    </a:lnTo>
                    <a:lnTo>
                      <a:pt x="862" y="376"/>
                    </a:lnTo>
                    <a:lnTo>
                      <a:pt x="844" y="400"/>
                    </a:lnTo>
                    <a:lnTo>
                      <a:pt x="814" y="436"/>
                    </a:lnTo>
                    <a:lnTo>
                      <a:pt x="814" y="436"/>
                    </a:lnTo>
                    <a:lnTo>
                      <a:pt x="798" y="454"/>
                    </a:lnTo>
                    <a:lnTo>
                      <a:pt x="776" y="474"/>
                    </a:lnTo>
                    <a:lnTo>
                      <a:pt x="748" y="494"/>
                    </a:lnTo>
                    <a:lnTo>
                      <a:pt x="722" y="510"/>
                    </a:lnTo>
                    <a:lnTo>
                      <a:pt x="722" y="510"/>
                    </a:lnTo>
                    <a:lnTo>
                      <a:pt x="696" y="522"/>
                    </a:lnTo>
                    <a:lnTo>
                      <a:pt x="670" y="534"/>
                    </a:lnTo>
                    <a:lnTo>
                      <a:pt x="650" y="540"/>
                    </a:lnTo>
                    <a:lnTo>
                      <a:pt x="634" y="544"/>
                    </a:lnTo>
                    <a:lnTo>
                      <a:pt x="634" y="544"/>
                    </a:lnTo>
                    <a:lnTo>
                      <a:pt x="606" y="546"/>
                    </a:lnTo>
                    <a:lnTo>
                      <a:pt x="606" y="546"/>
                    </a:lnTo>
                    <a:lnTo>
                      <a:pt x="594" y="562"/>
                    </a:lnTo>
                    <a:lnTo>
                      <a:pt x="580" y="576"/>
                    </a:lnTo>
                    <a:lnTo>
                      <a:pt x="570" y="592"/>
                    </a:lnTo>
                    <a:lnTo>
                      <a:pt x="570" y="592"/>
                    </a:lnTo>
                    <a:lnTo>
                      <a:pt x="558" y="608"/>
                    </a:lnTo>
                    <a:lnTo>
                      <a:pt x="546" y="618"/>
                    </a:lnTo>
                    <a:lnTo>
                      <a:pt x="534" y="628"/>
                    </a:lnTo>
                    <a:lnTo>
                      <a:pt x="534" y="628"/>
                    </a:lnTo>
                    <a:lnTo>
                      <a:pt x="522" y="646"/>
                    </a:lnTo>
                    <a:lnTo>
                      <a:pt x="514" y="660"/>
                    </a:lnTo>
                    <a:lnTo>
                      <a:pt x="510" y="666"/>
                    </a:lnTo>
                    <a:lnTo>
                      <a:pt x="510" y="666"/>
                    </a:lnTo>
                    <a:lnTo>
                      <a:pt x="482" y="668"/>
                    </a:lnTo>
                    <a:lnTo>
                      <a:pt x="458" y="670"/>
                    </a:lnTo>
                    <a:lnTo>
                      <a:pt x="458" y="696"/>
                    </a:lnTo>
                    <a:lnTo>
                      <a:pt x="458" y="696"/>
                    </a:lnTo>
                    <a:lnTo>
                      <a:pt x="438" y="720"/>
                    </a:lnTo>
                    <a:lnTo>
                      <a:pt x="422" y="738"/>
                    </a:lnTo>
                    <a:lnTo>
                      <a:pt x="414" y="752"/>
                    </a:lnTo>
                    <a:lnTo>
                      <a:pt x="414" y="752"/>
                    </a:lnTo>
                    <a:lnTo>
                      <a:pt x="402" y="762"/>
                    </a:lnTo>
                    <a:lnTo>
                      <a:pt x="384" y="778"/>
                    </a:lnTo>
                    <a:lnTo>
                      <a:pt x="358" y="796"/>
                    </a:lnTo>
                    <a:lnTo>
                      <a:pt x="358" y="796"/>
                    </a:lnTo>
                    <a:lnTo>
                      <a:pt x="374" y="834"/>
                    </a:lnTo>
                    <a:lnTo>
                      <a:pt x="388" y="866"/>
                    </a:lnTo>
                    <a:lnTo>
                      <a:pt x="392" y="882"/>
                    </a:lnTo>
                    <a:lnTo>
                      <a:pt x="394" y="896"/>
                    </a:lnTo>
                    <a:lnTo>
                      <a:pt x="394" y="896"/>
                    </a:lnTo>
                    <a:lnTo>
                      <a:pt x="396" y="914"/>
                    </a:lnTo>
                    <a:lnTo>
                      <a:pt x="396" y="942"/>
                    </a:lnTo>
                    <a:lnTo>
                      <a:pt x="394" y="1010"/>
                    </a:lnTo>
                    <a:lnTo>
                      <a:pt x="390" y="1100"/>
                    </a:lnTo>
                    <a:lnTo>
                      <a:pt x="390" y="1100"/>
                    </a:lnTo>
                    <a:lnTo>
                      <a:pt x="388" y="1114"/>
                    </a:lnTo>
                    <a:lnTo>
                      <a:pt x="384" y="1128"/>
                    </a:lnTo>
                    <a:lnTo>
                      <a:pt x="378" y="1144"/>
                    </a:lnTo>
                    <a:lnTo>
                      <a:pt x="368" y="1162"/>
                    </a:lnTo>
                    <a:lnTo>
                      <a:pt x="356" y="1180"/>
                    </a:lnTo>
                    <a:lnTo>
                      <a:pt x="346" y="1188"/>
                    </a:lnTo>
                    <a:lnTo>
                      <a:pt x="338" y="1196"/>
                    </a:lnTo>
                    <a:lnTo>
                      <a:pt x="326" y="1202"/>
                    </a:lnTo>
                    <a:lnTo>
                      <a:pt x="314" y="1208"/>
                    </a:lnTo>
                    <a:lnTo>
                      <a:pt x="314" y="1208"/>
                    </a:lnTo>
                    <a:lnTo>
                      <a:pt x="268" y="1224"/>
                    </a:lnTo>
                    <a:lnTo>
                      <a:pt x="228" y="1236"/>
                    </a:lnTo>
                    <a:lnTo>
                      <a:pt x="198" y="1246"/>
                    </a:lnTo>
                    <a:lnTo>
                      <a:pt x="188" y="1250"/>
                    </a:lnTo>
                    <a:lnTo>
                      <a:pt x="182" y="1256"/>
                    </a:lnTo>
                    <a:lnTo>
                      <a:pt x="182" y="1256"/>
                    </a:lnTo>
                    <a:lnTo>
                      <a:pt x="172" y="1266"/>
                    </a:lnTo>
                    <a:lnTo>
                      <a:pt x="164" y="1274"/>
                    </a:lnTo>
                    <a:lnTo>
                      <a:pt x="158" y="1284"/>
                    </a:lnTo>
                    <a:lnTo>
                      <a:pt x="156" y="1288"/>
                    </a:lnTo>
                    <a:lnTo>
                      <a:pt x="158" y="1294"/>
                    </a:lnTo>
                    <a:lnTo>
                      <a:pt x="158" y="1294"/>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115" name="TextBox 500"/>
              <p:cNvSpPr txBox="1">
                <a:spLocks noChangeArrowheads="1"/>
              </p:cNvSpPr>
              <p:nvPr/>
            </p:nvSpPr>
            <p:spPr bwMode="auto">
              <a:xfrm>
                <a:off x="6856566" y="4804795"/>
                <a:ext cx="1717485" cy="4686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b="1" dirty="0">
                    <a:latin typeface="Gill Sans MT" panose="020B0502020104020203" pitchFamily="34" charset="0"/>
                  </a:rPr>
                  <a:t>MOZAMBIQUE</a:t>
                </a:r>
              </a:p>
              <a:p>
                <a:pPr algn="ctr" eaLnBrk="1" hangingPunct="1"/>
                <a:r>
                  <a:rPr lang="en-US" sz="800" dirty="0">
                    <a:latin typeface="Gill Sans MT" panose="020B0502020104020203" pitchFamily="34" charset="0"/>
                  </a:rPr>
                  <a:t>Maputo</a:t>
                </a:r>
              </a:p>
            </p:txBody>
          </p:sp>
        </p:grpSp>
        <p:grpSp>
          <p:nvGrpSpPr>
            <p:cNvPr id="110" name="Group 109"/>
            <p:cNvGrpSpPr/>
            <p:nvPr/>
          </p:nvGrpSpPr>
          <p:grpSpPr>
            <a:xfrm>
              <a:off x="7301799" y="2859270"/>
              <a:ext cx="403926" cy="1077730"/>
              <a:chOff x="7301799" y="2859270"/>
              <a:chExt cx="403926" cy="1077730"/>
            </a:xfrm>
          </p:grpSpPr>
          <p:sp>
            <p:nvSpPr>
              <p:cNvPr id="112" name="Freeform 1905"/>
              <p:cNvSpPr>
                <a:spLocks/>
              </p:cNvSpPr>
              <p:nvPr/>
            </p:nvSpPr>
            <p:spPr bwMode="auto">
              <a:xfrm>
                <a:off x="7301799" y="2867400"/>
                <a:ext cx="403926" cy="1069600"/>
              </a:xfrm>
              <a:custGeom>
                <a:avLst/>
                <a:gdLst/>
                <a:ahLst/>
                <a:cxnLst>
                  <a:cxn ang="0">
                    <a:pos x="164" y="132"/>
                  </a:cxn>
                  <a:cxn ang="0">
                    <a:pos x="120" y="52"/>
                  </a:cxn>
                  <a:cxn ang="0">
                    <a:pos x="104" y="20"/>
                  </a:cxn>
                  <a:cxn ang="0">
                    <a:pos x="96" y="8"/>
                  </a:cxn>
                  <a:cxn ang="0">
                    <a:pos x="82" y="2"/>
                  </a:cxn>
                  <a:cxn ang="0">
                    <a:pos x="60" y="0"/>
                  </a:cxn>
                  <a:cxn ang="0">
                    <a:pos x="24" y="2"/>
                  </a:cxn>
                  <a:cxn ang="0">
                    <a:pos x="8" y="8"/>
                  </a:cxn>
                  <a:cxn ang="0">
                    <a:pos x="4" y="12"/>
                  </a:cxn>
                  <a:cxn ang="0">
                    <a:pos x="28" y="66"/>
                  </a:cxn>
                  <a:cxn ang="0">
                    <a:pos x="36" y="90"/>
                  </a:cxn>
                  <a:cxn ang="0">
                    <a:pos x="46" y="120"/>
                  </a:cxn>
                  <a:cxn ang="0">
                    <a:pos x="46" y="132"/>
                  </a:cxn>
                  <a:cxn ang="0">
                    <a:pos x="44" y="198"/>
                  </a:cxn>
                  <a:cxn ang="0">
                    <a:pos x="38" y="232"/>
                  </a:cxn>
                  <a:cxn ang="0">
                    <a:pos x="30" y="248"/>
                  </a:cxn>
                  <a:cxn ang="0">
                    <a:pos x="12" y="278"/>
                  </a:cxn>
                  <a:cxn ang="0">
                    <a:pos x="2" y="308"/>
                  </a:cxn>
                  <a:cxn ang="0">
                    <a:pos x="6" y="340"/>
                  </a:cxn>
                  <a:cxn ang="0">
                    <a:pos x="4" y="368"/>
                  </a:cxn>
                  <a:cxn ang="0">
                    <a:pos x="0" y="376"/>
                  </a:cxn>
                  <a:cxn ang="0">
                    <a:pos x="44" y="376"/>
                  </a:cxn>
                  <a:cxn ang="0">
                    <a:pos x="68" y="386"/>
                  </a:cxn>
                  <a:cxn ang="0">
                    <a:pos x="94" y="410"/>
                  </a:cxn>
                  <a:cxn ang="0">
                    <a:pos x="104" y="422"/>
                  </a:cxn>
                  <a:cxn ang="0">
                    <a:pos x="116" y="442"/>
                  </a:cxn>
                  <a:cxn ang="0">
                    <a:pos x="118" y="478"/>
                  </a:cxn>
                  <a:cxn ang="0">
                    <a:pos x="116" y="492"/>
                  </a:cxn>
                  <a:cxn ang="0">
                    <a:pos x="110" y="524"/>
                  </a:cxn>
                  <a:cxn ang="0">
                    <a:pos x="108" y="546"/>
                  </a:cxn>
                  <a:cxn ang="0">
                    <a:pos x="116" y="576"/>
                  </a:cxn>
                  <a:cxn ang="0">
                    <a:pos x="122" y="592"/>
                  </a:cxn>
                  <a:cxn ang="0">
                    <a:pos x="138" y="608"/>
                  </a:cxn>
                  <a:cxn ang="0">
                    <a:pos x="156" y="604"/>
                  </a:cxn>
                  <a:cxn ang="0">
                    <a:pos x="176" y="588"/>
                  </a:cxn>
                  <a:cxn ang="0">
                    <a:pos x="188" y="572"/>
                  </a:cxn>
                  <a:cxn ang="0">
                    <a:pos x="214" y="532"/>
                  </a:cxn>
                  <a:cxn ang="0">
                    <a:pos x="220" y="516"/>
                  </a:cxn>
                  <a:cxn ang="0">
                    <a:pos x="220" y="494"/>
                  </a:cxn>
                  <a:cxn ang="0">
                    <a:pos x="210" y="432"/>
                  </a:cxn>
                  <a:cxn ang="0">
                    <a:pos x="202" y="414"/>
                  </a:cxn>
                  <a:cxn ang="0">
                    <a:pos x="190" y="400"/>
                  </a:cxn>
                  <a:cxn ang="0">
                    <a:pos x="168" y="356"/>
                  </a:cxn>
                  <a:cxn ang="0">
                    <a:pos x="154" y="312"/>
                  </a:cxn>
                  <a:cxn ang="0">
                    <a:pos x="148" y="288"/>
                  </a:cxn>
                  <a:cxn ang="0">
                    <a:pos x="142" y="238"/>
                  </a:cxn>
                  <a:cxn ang="0">
                    <a:pos x="144" y="194"/>
                  </a:cxn>
                  <a:cxn ang="0">
                    <a:pos x="150" y="158"/>
                  </a:cxn>
                  <a:cxn ang="0">
                    <a:pos x="164" y="132"/>
                  </a:cxn>
                </a:cxnLst>
                <a:rect l="0" t="0" r="r" b="b"/>
                <a:pathLst>
                  <a:path w="220" h="608">
                    <a:moveTo>
                      <a:pt x="164" y="132"/>
                    </a:moveTo>
                    <a:lnTo>
                      <a:pt x="164" y="132"/>
                    </a:lnTo>
                    <a:lnTo>
                      <a:pt x="120" y="52"/>
                    </a:lnTo>
                    <a:lnTo>
                      <a:pt x="120" y="52"/>
                    </a:lnTo>
                    <a:lnTo>
                      <a:pt x="112" y="34"/>
                    </a:lnTo>
                    <a:lnTo>
                      <a:pt x="104" y="20"/>
                    </a:lnTo>
                    <a:lnTo>
                      <a:pt x="100" y="14"/>
                    </a:lnTo>
                    <a:lnTo>
                      <a:pt x="96" y="8"/>
                    </a:lnTo>
                    <a:lnTo>
                      <a:pt x="90" y="4"/>
                    </a:lnTo>
                    <a:lnTo>
                      <a:pt x="82" y="2"/>
                    </a:lnTo>
                    <a:lnTo>
                      <a:pt x="82" y="2"/>
                    </a:lnTo>
                    <a:lnTo>
                      <a:pt x="60" y="0"/>
                    </a:lnTo>
                    <a:lnTo>
                      <a:pt x="36" y="0"/>
                    </a:lnTo>
                    <a:lnTo>
                      <a:pt x="24" y="2"/>
                    </a:lnTo>
                    <a:lnTo>
                      <a:pt x="14" y="4"/>
                    </a:lnTo>
                    <a:lnTo>
                      <a:pt x="8" y="8"/>
                    </a:lnTo>
                    <a:lnTo>
                      <a:pt x="4" y="12"/>
                    </a:lnTo>
                    <a:lnTo>
                      <a:pt x="4" y="12"/>
                    </a:lnTo>
                    <a:lnTo>
                      <a:pt x="10" y="26"/>
                    </a:lnTo>
                    <a:lnTo>
                      <a:pt x="28" y="66"/>
                    </a:lnTo>
                    <a:lnTo>
                      <a:pt x="28" y="66"/>
                    </a:lnTo>
                    <a:lnTo>
                      <a:pt x="36" y="90"/>
                    </a:lnTo>
                    <a:lnTo>
                      <a:pt x="42" y="108"/>
                    </a:lnTo>
                    <a:lnTo>
                      <a:pt x="46" y="120"/>
                    </a:lnTo>
                    <a:lnTo>
                      <a:pt x="46" y="132"/>
                    </a:lnTo>
                    <a:lnTo>
                      <a:pt x="46" y="132"/>
                    </a:lnTo>
                    <a:lnTo>
                      <a:pt x="44" y="198"/>
                    </a:lnTo>
                    <a:lnTo>
                      <a:pt x="44" y="198"/>
                    </a:lnTo>
                    <a:lnTo>
                      <a:pt x="42" y="216"/>
                    </a:lnTo>
                    <a:lnTo>
                      <a:pt x="38" y="232"/>
                    </a:lnTo>
                    <a:lnTo>
                      <a:pt x="30" y="248"/>
                    </a:lnTo>
                    <a:lnTo>
                      <a:pt x="30" y="248"/>
                    </a:lnTo>
                    <a:lnTo>
                      <a:pt x="20" y="262"/>
                    </a:lnTo>
                    <a:lnTo>
                      <a:pt x="12" y="278"/>
                    </a:lnTo>
                    <a:lnTo>
                      <a:pt x="4" y="294"/>
                    </a:lnTo>
                    <a:lnTo>
                      <a:pt x="2" y="308"/>
                    </a:lnTo>
                    <a:lnTo>
                      <a:pt x="2" y="308"/>
                    </a:lnTo>
                    <a:lnTo>
                      <a:pt x="6" y="340"/>
                    </a:lnTo>
                    <a:lnTo>
                      <a:pt x="6" y="360"/>
                    </a:lnTo>
                    <a:lnTo>
                      <a:pt x="4" y="368"/>
                    </a:lnTo>
                    <a:lnTo>
                      <a:pt x="0" y="376"/>
                    </a:lnTo>
                    <a:lnTo>
                      <a:pt x="0" y="376"/>
                    </a:lnTo>
                    <a:lnTo>
                      <a:pt x="44" y="376"/>
                    </a:lnTo>
                    <a:lnTo>
                      <a:pt x="44" y="376"/>
                    </a:lnTo>
                    <a:lnTo>
                      <a:pt x="56" y="380"/>
                    </a:lnTo>
                    <a:lnTo>
                      <a:pt x="68" y="386"/>
                    </a:lnTo>
                    <a:lnTo>
                      <a:pt x="82" y="396"/>
                    </a:lnTo>
                    <a:lnTo>
                      <a:pt x="94" y="410"/>
                    </a:lnTo>
                    <a:lnTo>
                      <a:pt x="94" y="410"/>
                    </a:lnTo>
                    <a:lnTo>
                      <a:pt x="104" y="422"/>
                    </a:lnTo>
                    <a:lnTo>
                      <a:pt x="112" y="434"/>
                    </a:lnTo>
                    <a:lnTo>
                      <a:pt x="116" y="442"/>
                    </a:lnTo>
                    <a:lnTo>
                      <a:pt x="118" y="452"/>
                    </a:lnTo>
                    <a:lnTo>
                      <a:pt x="118" y="478"/>
                    </a:lnTo>
                    <a:lnTo>
                      <a:pt x="118" y="478"/>
                    </a:lnTo>
                    <a:lnTo>
                      <a:pt x="116" y="492"/>
                    </a:lnTo>
                    <a:lnTo>
                      <a:pt x="114" y="504"/>
                    </a:lnTo>
                    <a:lnTo>
                      <a:pt x="110" y="524"/>
                    </a:lnTo>
                    <a:lnTo>
                      <a:pt x="108" y="534"/>
                    </a:lnTo>
                    <a:lnTo>
                      <a:pt x="108" y="546"/>
                    </a:lnTo>
                    <a:lnTo>
                      <a:pt x="110" y="560"/>
                    </a:lnTo>
                    <a:lnTo>
                      <a:pt x="116" y="576"/>
                    </a:lnTo>
                    <a:lnTo>
                      <a:pt x="116" y="576"/>
                    </a:lnTo>
                    <a:lnTo>
                      <a:pt x="122" y="592"/>
                    </a:lnTo>
                    <a:lnTo>
                      <a:pt x="130" y="602"/>
                    </a:lnTo>
                    <a:lnTo>
                      <a:pt x="138" y="608"/>
                    </a:lnTo>
                    <a:lnTo>
                      <a:pt x="146" y="608"/>
                    </a:lnTo>
                    <a:lnTo>
                      <a:pt x="156" y="604"/>
                    </a:lnTo>
                    <a:lnTo>
                      <a:pt x="162" y="600"/>
                    </a:lnTo>
                    <a:lnTo>
                      <a:pt x="176" y="588"/>
                    </a:lnTo>
                    <a:lnTo>
                      <a:pt x="176" y="588"/>
                    </a:lnTo>
                    <a:lnTo>
                      <a:pt x="188" y="572"/>
                    </a:lnTo>
                    <a:lnTo>
                      <a:pt x="202" y="552"/>
                    </a:lnTo>
                    <a:lnTo>
                      <a:pt x="214" y="532"/>
                    </a:lnTo>
                    <a:lnTo>
                      <a:pt x="218" y="524"/>
                    </a:lnTo>
                    <a:lnTo>
                      <a:pt x="220" y="516"/>
                    </a:lnTo>
                    <a:lnTo>
                      <a:pt x="220" y="516"/>
                    </a:lnTo>
                    <a:lnTo>
                      <a:pt x="220" y="494"/>
                    </a:lnTo>
                    <a:lnTo>
                      <a:pt x="216" y="462"/>
                    </a:lnTo>
                    <a:lnTo>
                      <a:pt x="210" y="432"/>
                    </a:lnTo>
                    <a:lnTo>
                      <a:pt x="206" y="420"/>
                    </a:lnTo>
                    <a:lnTo>
                      <a:pt x="202" y="414"/>
                    </a:lnTo>
                    <a:lnTo>
                      <a:pt x="202" y="414"/>
                    </a:lnTo>
                    <a:lnTo>
                      <a:pt x="190" y="400"/>
                    </a:lnTo>
                    <a:lnTo>
                      <a:pt x="176" y="372"/>
                    </a:lnTo>
                    <a:lnTo>
                      <a:pt x="168" y="356"/>
                    </a:lnTo>
                    <a:lnTo>
                      <a:pt x="160" y="334"/>
                    </a:lnTo>
                    <a:lnTo>
                      <a:pt x="154" y="312"/>
                    </a:lnTo>
                    <a:lnTo>
                      <a:pt x="148" y="288"/>
                    </a:lnTo>
                    <a:lnTo>
                      <a:pt x="148" y="288"/>
                    </a:lnTo>
                    <a:lnTo>
                      <a:pt x="144" y="262"/>
                    </a:lnTo>
                    <a:lnTo>
                      <a:pt x="142" y="238"/>
                    </a:lnTo>
                    <a:lnTo>
                      <a:pt x="142" y="216"/>
                    </a:lnTo>
                    <a:lnTo>
                      <a:pt x="144" y="194"/>
                    </a:lnTo>
                    <a:lnTo>
                      <a:pt x="146" y="176"/>
                    </a:lnTo>
                    <a:lnTo>
                      <a:pt x="150" y="158"/>
                    </a:lnTo>
                    <a:lnTo>
                      <a:pt x="156" y="144"/>
                    </a:lnTo>
                    <a:lnTo>
                      <a:pt x="164" y="132"/>
                    </a:lnTo>
                    <a:lnTo>
                      <a:pt x="164" y="132"/>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113" name="Freeform 1933"/>
              <p:cNvSpPr>
                <a:spLocks/>
              </p:cNvSpPr>
              <p:nvPr/>
            </p:nvSpPr>
            <p:spPr bwMode="auto">
              <a:xfrm>
                <a:off x="7467600" y="2859270"/>
                <a:ext cx="197193" cy="722130"/>
              </a:xfrm>
              <a:custGeom>
                <a:avLst/>
                <a:gdLst/>
                <a:ahLst/>
                <a:cxnLst>
                  <a:cxn ang="0">
                    <a:pos x="6" y="10"/>
                  </a:cxn>
                  <a:cxn ang="0">
                    <a:pos x="6" y="30"/>
                  </a:cxn>
                  <a:cxn ang="0">
                    <a:pos x="10" y="54"/>
                  </a:cxn>
                  <a:cxn ang="0">
                    <a:pos x="8" y="96"/>
                  </a:cxn>
                  <a:cxn ang="0">
                    <a:pos x="10" y="108"/>
                  </a:cxn>
                  <a:cxn ang="0">
                    <a:pos x="10" y="118"/>
                  </a:cxn>
                  <a:cxn ang="0">
                    <a:pos x="2" y="142"/>
                  </a:cxn>
                  <a:cxn ang="0">
                    <a:pos x="4" y="146"/>
                  </a:cxn>
                  <a:cxn ang="0">
                    <a:pos x="10" y="156"/>
                  </a:cxn>
                  <a:cxn ang="0">
                    <a:pos x="12" y="162"/>
                  </a:cxn>
                  <a:cxn ang="0">
                    <a:pos x="6" y="204"/>
                  </a:cxn>
                  <a:cxn ang="0">
                    <a:pos x="2" y="214"/>
                  </a:cxn>
                  <a:cxn ang="0">
                    <a:pos x="0" y="228"/>
                  </a:cxn>
                  <a:cxn ang="0">
                    <a:pos x="2" y="256"/>
                  </a:cxn>
                  <a:cxn ang="0">
                    <a:pos x="4" y="266"/>
                  </a:cxn>
                  <a:cxn ang="0">
                    <a:pos x="10" y="288"/>
                  </a:cxn>
                  <a:cxn ang="0">
                    <a:pos x="22" y="314"/>
                  </a:cxn>
                  <a:cxn ang="0">
                    <a:pos x="26" y="322"/>
                  </a:cxn>
                  <a:cxn ang="0">
                    <a:pos x="34" y="328"/>
                  </a:cxn>
                  <a:cxn ang="0">
                    <a:pos x="34" y="338"/>
                  </a:cxn>
                  <a:cxn ang="0">
                    <a:pos x="34" y="372"/>
                  </a:cxn>
                  <a:cxn ang="0">
                    <a:pos x="40" y="374"/>
                  </a:cxn>
                  <a:cxn ang="0">
                    <a:pos x="50" y="376"/>
                  </a:cxn>
                  <a:cxn ang="0">
                    <a:pos x="70" y="384"/>
                  </a:cxn>
                  <a:cxn ang="0">
                    <a:pos x="76" y="390"/>
                  </a:cxn>
                  <a:cxn ang="0">
                    <a:pos x="90" y="408"/>
                  </a:cxn>
                  <a:cxn ang="0">
                    <a:pos x="96" y="412"/>
                  </a:cxn>
                  <a:cxn ang="0">
                    <a:pos x="102" y="406"/>
                  </a:cxn>
                  <a:cxn ang="0">
                    <a:pos x="106" y="390"/>
                  </a:cxn>
                  <a:cxn ang="0">
                    <a:pos x="106" y="366"/>
                  </a:cxn>
                  <a:cxn ang="0">
                    <a:pos x="100" y="350"/>
                  </a:cxn>
                  <a:cxn ang="0">
                    <a:pos x="94" y="342"/>
                  </a:cxn>
                  <a:cxn ang="0">
                    <a:pos x="70" y="316"/>
                  </a:cxn>
                  <a:cxn ang="0">
                    <a:pos x="66" y="306"/>
                  </a:cxn>
                  <a:cxn ang="0">
                    <a:pos x="60" y="272"/>
                  </a:cxn>
                  <a:cxn ang="0">
                    <a:pos x="60" y="234"/>
                  </a:cxn>
                  <a:cxn ang="0">
                    <a:pos x="62" y="216"/>
                  </a:cxn>
                  <a:cxn ang="0">
                    <a:pos x="72" y="200"/>
                  </a:cxn>
                  <a:cxn ang="0">
                    <a:pos x="76" y="192"/>
                  </a:cxn>
                  <a:cxn ang="0">
                    <a:pos x="80" y="162"/>
                  </a:cxn>
                  <a:cxn ang="0">
                    <a:pos x="78" y="138"/>
                  </a:cxn>
                  <a:cxn ang="0">
                    <a:pos x="46" y="72"/>
                  </a:cxn>
                  <a:cxn ang="0">
                    <a:pos x="42" y="62"/>
                  </a:cxn>
                  <a:cxn ang="0">
                    <a:pos x="30" y="22"/>
                  </a:cxn>
                  <a:cxn ang="0">
                    <a:pos x="28" y="14"/>
                  </a:cxn>
                  <a:cxn ang="0">
                    <a:pos x="22" y="4"/>
                  </a:cxn>
                  <a:cxn ang="0">
                    <a:pos x="14" y="0"/>
                  </a:cxn>
                  <a:cxn ang="0">
                    <a:pos x="6" y="4"/>
                  </a:cxn>
                  <a:cxn ang="0">
                    <a:pos x="6" y="10"/>
                  </a:cxn>
                </a:cxnLst>
                <a:rect l="0" t="0" r="r" b="b"/>
                <a:pathLst>
                  <a:path w="108" h="412">
                    <a:moveTo>
                      <a:pt x="6" y="10"/>
                    </a:moveTo>
                    <a:lnTo>
                      <a:pt x="6" y="10"/>
                    </a:lnTo>
                    <a:lnTo>
                      <a:pt x="6" y="20"/>
                    </a:lnTo>
                    <a:lnTo>
                      <a:pt x="6" y="30"/>
                    </a:lnTo>
                    <a:lnTo>
                      <a:pt x="10" y="54"/>
                    </a:lnTo>
                    <a:lnTo>
                      <a:pt x="10" y="54"/>
                    </a:lnTo>
                    <a:lnTo>
                      <a:pt x="8" y="82"/>
                    </a:lnTo>
                    <a:lnTo>
                      <a:pt x="8" y="96"/>
                    </a:lnTo>
                    <a:lnTo>
                      <a:pt x="10" y="108"/>
                    </a:lnTo>
                    <a:lnTo>
                      <a:pt x="10" y="108"/>
                    </a:lnTo>
                    <a:lnTo>
                      <a:pt x="10" y="112"/>
                    </a:lnTo>
                    <a:lnTo>
                      <a:pt x="10" y="118"/>
                    </a:lnTo>
                    <a:lnTo>
                      <a:pt x="8" y="128"/>
                    </a:lnTo>
                    <a:lnTo>
                      <a:pt x="2" y="142"/>
                    </a:lnTo>
                    <a:lnTo>
                      <a:pt x="2" y="142"/>
                    </a:lnTo>
                    <a:lnTo>
                      <a:pt x="4" y="146"/>
                    </a:lnTo>
                    <a:lnTo>
                      <a:pt x="6" y="152"/>
                    </a:lnTo>
                    <a:lnTo>
                      <a:pt x="10" y="156"/>
                    </a:lnTo>
                    <a:lnTo>
                      <a:pt x="12" y="162"/>
                    </a:lnTo>
                    <a:lnTo>
                      <a:pt x="12" y="162"/>
                    </a:lnTo>
                    <a:lnTo>
                      <a:pt x="10" y="188"/>
                    </a:lnTo>
                    <a:lnTo>
                      <a:pt x="6" y="204"/>
                    </a:lnTo>
                    <a:lnTo>
                      <a:pt x="2" y="214"/>
                    </a:lnTo>
                    <a:lnTo>
                      <a:pt x="2" y="214"/>
                    </a:lnTo>
                    <a:lnTo>
                      <a:pt x="0" y="220"/>
                    </a:lnTo>
                    <a:lnTo>
                      <a:pt x="0" y="228"/>
                    </a:lnTo>
                    <a:lnTo>
                      <a:pt x="2" y="240"/>
                    </a:lnTo>
                    <a:lnTo>
                      <a:pt x="2" y="256"/>
                    </a:lnTo>
                    <a:lnTo>
                      <a:pt x="2" y="256"/>
                    </a:lnTo>
                    <a:lnTo>
                      <a:pt x="4" y="266"/>
                    </a:lnTo>
                    <a:lnTo>
                      <a:pt x="6" y="274"/>
                    </a:lnTo>
                    <a:lnTo>
                      <a:pt x="10" y="288"/>
                    </a:lnTo>
                    <a:lnTo>
                      <a:pt x="18" y="300"/>
                    </a:lnTo>
                    <a:lnTo>
                      <a:pt x="22" y="314"/>
                    </a:lnTo>
                    <a:lnTo>
                      <a:pt x="22" y="314"/>
                    </a:lnTo>
                    <a:lnTo>
                      <a:pt x="26" y="322"/>
                    </a:lnTo>
                    <a:lnTo>
                      <a:pt x="30" y="326"/>
                    </a:lnTo>
                    <a:lnTo>
                      <a:pt x="34" y="328"/>
                    </a:lnTo>
                    <a:lnTo>
                      <a:pt x="34" y="338"/>
                    </a:lnTo>
                    <a:lnTo>
                      <a:pt x="34" y="338"/>
                    </a:lnTo>
                    <a:lnTo>
                      <a:pt x="34" y="364"/>
                    </a:lnTo>
                    <a:lnTo>
                      <a:pt x="34" y="372"/>
                    </a:lnTo>
                    <a:lnTo>
                      <a:pt x="36" y="374"/>
                    </a:lnTo>
                    <a:lnTo>
                      <a:pt x="40" y="374"/>
                    </a:lnTo>
                    <a:lnTo>
                      <a:pt x="40" y="374"/>
                    </a:lnTo>
                    <a:lnTo>
                      <a:pt x="50" y="376"/>
                    </a:lnTo>
                    <a:lnTo>
                      <a:pt x="60" y="378"/>
                    </a:lnTo>
                    <a:lnTo>
                      <a:pt x="70" y="384"/>
                    </a:lnTo>
                    <a:lnTo>
                      <a:pt x="76" y="390"/>
                    </a:lnTo>
                    <a:lnTo>
                      <a:pt x="76" y="390"/>
                    </a:lnTo>
                    <a:lnTo>
                      <a:pt x="82" y="398"/>
                    </a:lnTo>
                    <a:lnTo>
                      <a:pt x="90" y="408"/>
                    </a:lnTo>
                    <a:lnTo>
                      <a:pt x="94" y="412"/>
                    </a:lnTo>
                    <a:lnTo>
                      <a:pt x="96" y="412"/>
                    </a:lnTo>
                    <a:lnTo>
                      <a:pt x="100" y="410"/>
                    </a:lnTo>
                    <a:lnTo>
                      <a:pt x="102" y="406"/>
                    </a:lnTo>
                    <a:lnTo>
                      <a:pt x="102" y="406"/>
                    </a:lnTo>
                    <a:lnTo>
                      <a:pt x="106" y="390"/>
                    </a:lnTo>
                    <a:lnTo>
                      <a:pt x="108" y="374"/>
                    </a:lnTo>
                    <a:lnTo>
                      <a:pt x="106" y="366"/>
                    </a:lnTo>
                    <a:lnTo>
                      <a:pt x="104" y="358"/>
                    </a:lnTo>
                    <a:lnTo>
                      <a:pt x="100" y="350"/>
                    </a:lnTo>
                    <a:lnTo>
                      <a:pt x="94" y="342"/>
                    </a:lnTo>
                    <a:lnTo>
                      <a:pt x="94" y="342"/>
                    </a:lnTo>
                    <a:lnTo>
                      <a:pt x="76" y="322"/>
                    </a:lnTo>
                    <a:lnTo>
                      <a:pt x="70" y="316"/>
                    </a:lnTo>
                    <a:lnTo>
                      <a:pt x="66" y="306"/>
                    </a:lnTo>
                    <a:lnTo>
                      <a:pt x="66" y="306"/>
                    </a:lnTo>
                    <a:lnTo>
                      <a:pt x="64" y="292"/>
                    </a:lnTo>
                    <a:lnTo>
                      <a:pt x="60" y="272"/>
                    </a:lnTo>
                    <a:lnTo>
                      <a:pt x="60" y="250"/>
                    </a:lnTo>
                    <a:lnTo>
                      <a:pt x="60" y="234"/>
                    </a:lnTo>
                    <a:lnTo>
                      <a:pt x="60" y="234"/>
                    </a:lnTo>
                    <a:lnTo>
                      <a:pt x="62" y="216"/>
                    </a:lnTo>
                    <a:lnTo>
                      <a:pt x="66" y="210"/>
                    </a:lnTo>
                    <a:lnTo>
                      <a:pt x="72" y="200"/>
                    </a:lnTo>
                    <a:lnTo>
                      <a:pt x="72" y="200"/>
                    </a:lnTo>
                    <a:lnTo>
                      <a:pt x="76" y="192"/>
                    </a:lnTo>
                    <a:lnTo>
                      <a:pt x="78" y="184"/>
                    </a:lnTo>
                    <a:lnTo>
                      <a:pt x="80" y="162"/>
                    </a:lnTo>
                    <a:lnTo>
                      <a:pt x="80" y="146"/>
                    </a:lnTo>
                    <a:lnTo>
                      <a:pt x="78" y="138"/>
                    </a:lnTo>
                    <a:lnTo>
                      <a:pt x="78" y="138"/>
                    </a:lnTo>
                    <a:lnTo>
                      <a:pt x="46" y="72"/>
                    </a:lnTo>
                    <a:lnTo>
                      <a:pt x="46" y="72"/>
                    </a:lnTo>
                    <a:lnTo>
                      <a:pt x="42" y="62"/>
                    </a:lnTo>
                    <a:lnTo>
                      <a:pt x="38" y="50"/>
                    </a:lnTo>
                    <a:lnTo>
                      <a:pt x="30" y="22"/>
                    </a:lnTo>
                    <a:lnTo>
                      <a:pt x="30" y="22"/>
                    </a:lnTo>
                    <a:lnTo>
                      <a:pt x="28" y="14"/>
                    </a:lnTo>
                    <a:lnTo>
                      <a:pt x="24" y="8"/>
                    </a:lnTo>
                    <a:lnTo>
                      <a:pt x="22" y="4"/>
                    </a:lnTo>
                    <a:lnTo>
                      <a:pt x="18" y="2"/>
                    </a:lnTo>
                    <a:lnTo>
                      <a:pt x="14" y="0"/>
                    </a:lnTo>
                    <a:lnTo>
                      <a:pt x="10" y="2"/>
                    </a:lnTo>
                    <a:lnTo>
                      <a:pt x="6" y="4"/>
                    </a:lnTo>
                    <a:lnTo>
                      <a:pt x="6" y="10"/>
                    </a:lnTo>
                    <a:lnTo>
                      <a:pt x="6" y="10"/>
                    </a:lnTo>
                    <a:close/>
                  </a:path>
                </a:pathLst>
              </a:custGeom>
              <a:solidFill>
                <a:srgbClr val="4F81BD"/>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grpSp>
        <p:grpSp>
          <p:nvGrpSpPr>
            <p:cNvPr id="71" name="Group 70"/>
            <p:cNvGrpSpPr/>
            <p:nvPr/>
          </p:nvGrpSpPr>
          <p:grpSpPr>
            <a:xfrm>
              <a:off x="5568436" y="2735018"/>
              <a:ext cx="1819261" cy="1323403"/>
              <a:chOff x="5568436" y="2735018"/>
              <a:chExt cx="1819261" cy="1323403"/>
            </a:xfrm>
          </p:grpSpPr>
          <p:sp>
            <p:nvSpPr>
              <p:cNvPr id="108" name="Freeform 1904"/>
              <p:cNvSpPr>
                <a:spLocks/>
              </p:cNvSpPr>
              <p:nvPr/>
            </p:nvSpPr>
            <p:spPr bwMode="auto">
              <a:xfrm>
                <a:off x="5695656" y="2735018"/>
                <a:ext cx="1692041" cy="1323403"/>
              </a:xfrm>
              <a:custGeom>
                <a:avLst/>
                <a:gdLst/>
                <a:ahLst/>
                <a:cxnLst>
                  <a:cxn ang="0">
                    <a:pos x="520" y="334"/>
                  </a:cxn>
                  <a:cxn ang="0">
                    <a:pos x="462" y="292"/>
                  </a:cxn>
                  <a:cxn ang="0">
                    <a:pos x="414" y="278"/>
                  </a:cxn>
                  <a:cxn ang="0">
                    <a:pos x="362" y="276"/>
                  </a:cxn>
                  <a:cxn ang="0">
                    <a:pos x="276" y="236"/>
                  </a:cxn>
                  <a:cxn ang="0">
                    <a:pos x="194" y="194"/>
                  </a:cxn>
                  <a:cxn ang="0">
                    <a:pos x="182" y="210"/>
                  </a:cxn>
                  <a:cxn ang="0">
                    <a:pos x="172" y="268"/>
                  </a:cxn>
                  <a:cxn ang="0">
                    <a:pos x="168" y="322"/>
                  </a:cxn>
                  <a:cxn ang="0">
                    <a:pos x="158" y="354"/>
                  </a:cxn>
                  <a:cxn ang="0">
                    <a:pos x="62" y="356"/>
                  </a:cxn>
                  <a:cxn ang="0">
                    <a:pos x="22" y="352"/>
                  </a:cxn>
                  <a:cxn ang="0">
                    <a:pos x="4" y="374"/>
                  </a:cxn>
                  <a:cxn ang="0">
                    <a:pos x="4" y="504"/>
                  </a:cxn>
                  <a:cxn ang="0">
                    <a:pos x="4" y="570"/>
                  </a:cxn>
                  <a:cxn ang="0">
                    <a:pos x="0" y="598"/>
                  </a:cxn>
                  <a:cxn ang="0">
                    <a:pos x="10" y="624"/>
                  </a:cxn>
                  <a:cxn ang="0">
                    <a:pos x="72" y="702"/>
                  </a:cxn>
                  <a:cxn ang="0">
                    <a:pos x="90" y="728"/>
                  </a:cxn>
                  <a:cxn ang="0">
                    <a:pos x="106" y="732"/>
                  </a:cxn>
                  <a:cxn ang="0">
                    <a:pos x="150" y="722"/>
                  </a:cxn>
                  <a:cxn ang="0">
                    <a:pos x="166" y="726"/>
                  </a:cxn>
                  <a:cxn ang="0">
                    <a:pos x="236" y="732"/>
                  </a:cxn>
                  <a:cxn ang="0">
                    <a:pos x="282" y="750"/>
                  </a:cxn>
                  <a:cxn ang="0">
                    <a:pos x="374" y="754"/>
                  </a:cxn>
                  <a:cxn ang="0">
                    <a:pos x="428" y="730"/>
                  </a:cxn>
                  <a:cxn ang="0">
                    <a:pos x="514" y="680"/>
                  </a:cxn>
                  <a:cxn ang="0">
                    <a:pos x="530" y="666"/>
                  </a:cxn>
                  <a:cxn ang="0">
                    <a:pos x="528" y="644"/>
                  </a:cxn>
                  <a:cxn ang="0">
                    <a:pos x="510" y="608"/>
                  </a:cxn>
                  <a:cxn ang="0">
                    <a:pos x="520" y="592"/>
                  </a:cxn>
                  <a:cxn ang="0">
                    <a:pos x="564" y="568"/>
                  </a:cxn>
                  <a:cxn ang="0">
                    <a:pos x="630" y="560"/>
                  </a:cxn>
                  <a:cxn ang="0">
                    <a:pos x="688" y="514"/>
                  </a:cxn>
                  <a:cxn ang="0">
                    <a:pos x="806" y="464"/>
                  </a:cxn>
                  <a:cxn ang="0">
                    <a:pos x="872" y="452"/>
                  </a:cxn>
                  <a:cxn ang="0">
                    <a:pos x="874" y="416"/>
                  </a:cxn>
                  <a:cxn ang="0">
                    <a:pos x="886" y="348"/>
                  </a:cxn>
                  <a:cxn ang="0">
                    <a:pos x="912" y="296"/>
                  </a:cxn>
                  <a:cxn ang="0">
                    <a:pos x="916" y="218"/>
                  </a:cxn>
                  <a:cxn ang="0">
                    <a:pos x="906" y="168"/>
                  </a:cxn>
                  <a:cxn ang="0">
                    <a:pos x="878" y="92"/>
                  </a:cxn>
                  <a:cxn ang="0">
                    <a:pos x="844" y="78"/>
                  </a:cxn>
                  <a:cxn ang="0">
                    <a:pos x="806" y="60"/>
                  </a:cxn>
                  <a:cxn ang="0">
                    <a:pos x="558" y="0"/>
                  </a:cxn>
                  <a:cxn ang="0">
                    <a:pos x="546" y="0"/>
                  </a:cxn>
                  <a:cxn ang="0">
                    <a:pos x="526" y="30"/>
                  </a:cxn>
                  <a:cxn ang="0">
                    <a:pos x="502" y="148"/>
                  </a:cxn>
                  <a:cxn ang="0">
                    <a:pos x="508" y="192"/>
                  </a:cxn>
                  <a:cxn ang="0">
                    <a:pos x="514" y="248"/>
                  </a:cxn>
                  <a:cxn ang="0">
                    <a:pos x="542" y="286"/>
                  </a:cxn>
                  <a:cxn ang="0">
                    <a:pos x="594" y="292"/>
                  </a:cxn>
                  <a:cxn ang="0">
                    <a:pos x="632" y="310"/>
                  </a:cxn>
                  <a:cxn ang="0">
                    <a:pos x="648" y="338"/>
                  </a:cxn>
                  <a:cxn ang="0">
                    <a:pos x="612" y="372"/>
                  </a:cxn>
                </a:cxnLst>
                <a:rect l="0" t="0" r="r" b="b"/>
                <a:pathLst>
                  <a:path w="916" h="754">
                    <a:moveTo>
                      <a:pt x="594" y="380"/>
                    </a:moveTo>
                    <a:lnTo>
                      <a:pt x="594" y="380"/>
                    </a:lnTo>
                    <a:lnTo>
                      <a:pt x="554" y="356"/>
                    </a:lnTo>
                    <a:lnTo>
                      <a:pt x="520" y="334"/>
                    </a:lnTo>
                    <a:lnTo>
                      <a:pt x="490" y="310"/>
                    </a:lnTo>
                    <a:lnTo>
                      <a:pt x="490" y="310"/>
                    </a:lnTo>
                    <a:lnTo>
                      <a:pt x="476" y="300"/>
                    </a:lnTo>
                    <a:lnTo>
                      <a:pt x="462" y="292"/>
                    </a:lnTo>
                    <a:lnTo>
                      <a:pt x="450" y="286"/>
                    </a:lnTo>
                    <a:lnTo>
                      <a:pt x="438" y="282"/>
                    </a:lnTo>
                    <a:lnTo>
                      <a:pt x="422" y="278"/>
                    </a:lnTo>
                    <a:lnTo>
                      <a:pt x="414" y="278"/>
                    </a:lnTo>
                    <a:lnTo>
                      <a:pt x="414" y="278"/>
                    </a:lnTo>
                    <a:lnTo>
                      <a:pt x="392" y="278"/>
                    </a:lnTo>
                    <a:lnTo>
                      <a:pt x="374" y="276"/>
                    </a:lnTo>
                    <a:lnTo>
                      <a:pt x="362" y="276"/>
                    </a:lnTo>
                    <a:lnTo>
                      <a:pt x="362" y="276"/>
                    </a:lnTo>
                    <a:lnTo>
                      <a:pt x="312" y="264"/>
                    </a:lnTo>
                    <a:lnTo>
                      <a:pt x="312" y="264"/>
                    </a:lnTo>
                    <a:lnTo>
                      <a:pt x="276" y="236"/>
                    </a:lnTo>
                    <a:lnTo>
                      <a:pt x="276" y="236"/>
                    </a:lnTo>
                    <a:lnTo>
                      <a:pt x="258" y="224"/>
                    </a:lnTo>
                    <a:lnTo>
                      <a:pt x="232" y="210"/>
                    </a:lnTo>
                    <a:lnTo>
                      <a:pt x="194" y="194"/>
                    </a:lnTo>
                    <a:lnTo>
                      <a:pt x="194" y="194"/>
                    </a:lnTo>
                    <a:lnTo>
                      <a:pt x="190" y="194"/>
                    </a:lnTo>
                    <a:lnTo>
                      <a:pt x="188" y="198"/>
                    </a:lnTo>
                    <a:lnTo>
                      <a:pt x="182" y="210"/>
                    </a:lnTo>
                    <a:lnTo>
                      <a:pt x="176" y="224"/>
                    </a:lnTo>
                    <a:lnTo>
                      <a:pt x="174" y="236"/>
                    </a:lnTo>
                    <a:lnTo>
                      <a:pt x="174" y="236"/>
                    </a:lnTo>
                    <a:lnTo>
                      <a:pt x="172" y="268"/>
                    </a:lnTo>
                    <a:lnTo>
                      <a:pt x="170" y="288"/>
                    </a:lnTo>
                    <a:lnTo>
                      <a:pt x="168" y="306"/>
                    </a:lnTo>
                    <a:lnTo>
                      <a:pt x="168" y="306"/>
                    </a:lnTo>
                    <a:lnTo>
                      <a:pt x="168" y="322"/>
                    </a:lnTo>
                    <a:lnTo>
                      <a:pt x="168" y="338"/>
                    </a:lnTo>
                    <a:lnTo>
                      <a:pt x="168" y="346"/>
                    </a:lnTo>
                    <a:lnTo>
                      <a:pt x="164" y="350"/>
                    </a:lnTo>
                    <a:lnTo>
                      <a:pt x="158" y="354"/>
                    </a:lnTo>
                    <a:lnTo>
                      <a:pt x="150" y="356"/>
                    </a:lnTo>
                    <a:lnTo>
                      <a:pt x="150" y="356"/>
                    </a:lnTo>
                    <a:lnTo>
                      <a:pt x="100" y="358"/>
                    </a:lnTo>
                    <a:lnTo>
                      <a:pt x="62" y="356"/>
                    </a:lnTo>
                    <a:lnTo>
                      <a:pt x="62" y="356"/>
                    </a:lnTo>
                    <a:lnTo>
                      <a:pt x="26" y="352"/>
                    </a:lnTo>
                    <a:lnTo>
                      <a:pt x="26" y="352"/>
                    </a:lnTo>
                    <a:lnTo>
                      <a:pt x="22" y="352"/>
                    </a:lnTo>
                    <a:lnTo>
                      <a:pt x="14" y="356"/>
                    </a:lnTo>
                    <a:lnTo>
                      <a:pt x="10" y="360"/>
                    </a:lnTo>
                    <a:lnTo>
                      <a:pt x="6" y="366"/>
                    </a:lnTo>
                    <a:lnTo>
                      <a:pt x="4" y="374"/>
                    </a:lnTo>
                    <a:lnTo>
                      <a:pt x="2" y="384"/>
                    </a:lnTo>
                    <a:lnTo>
                      <a:pt x="2" y="384"/>
                    </a:lnTo>
                    <a:lnTo>
                      <a:pt x="2" y="454"/>
                    </a:lnTo>
                    <a:lnTo>
                      <a:pt x="4" y="504"/>
                    </a:lnTo>
                    <a:lnTo>
                      <a:pt x="4" y="504"/>
                    </a:lnTo>
                    <a:lnTo>
                      <a:pt x="6" y="538"/>
                    </a:lnTo>
                    <a:lnTo>
                      <a:pt x="6" y="556"/>
                    </a:lnTo>
                    <a:lnTo>
                      <a:pt x="4" y="570"/>
                    </a:lnTo>
                    <a:lnTo>
                      <a:pt x="4" y="570"/>
                    </a:lnTo>
                    <a:lnTo>
                      <a:pt x="2" y="580"/>
                    </a:lnTo>
                    <a:lnTo>
                      <a:pt x="0" y="592"/>
                    </a:lnTo>
                    <a:lnTo>
                      <a:pt x="0" y="598"/>
                    </a:lnTo>
                    <a:lnTo>
                      <a:pt x="2" y="606"/>
                    </a:lnTo>
                    <a:lnTo>
                      <a:pt x="6" y="616"/>
                    </a:lnTo>
                    <a:lnTo>
                      <a:pt x="10" y="624"/>
                    </a:lnTo>
                    <a:lnTo>
                      <a:pt x="10" y="624"/>
                    </a:lnTo>
                    <a:lnTo>
                      <a:pt x="26" y="648"/>
                    </a:lnTo>
                    <a:lnTo>
                      <a:pt x="44" y="672"/>
                    </a:lnTo>
                    <a:lnTo>
                      <a:pt x="62" y="692"/>
                    </a:lnTo>
                    <a:lnTo>
                      <a:pt x="72" y="702"/>
                    </a:lnTo>
                    <a:lnTo>
                      <a:pt x="72" y="702"/>
                    </a:lnTo>
                    <a:lnTo>
                      <a:pt x="78" y="708"/>
                    </a:lnTo>
                    <a:lnTo>
                      <a:pt x="86" y="718"/>
                    </a:lnTo>
                    <a:lnTo>
                      <a:pt x="90" y="728"/>
                    </a:lnTo>
                    <a:lnTo>
                      <a:pt x="92" y="732"/>
                    </a:lnTo>
                    <a:lnTo>
                      <a:pt x="92" y="734"/>
                    </a:lnTo>
                    <a:lnTo>
                      <a:pt x="92" y="734"/>
                    </a:lnTo>
                    <a:lnTo>
                      <a:pt x="106" y="732"/>
                    </a:lnTo>
                    <a:lnTo>
                      <a:pt x="128" y="728"/>
                    </a:lnTo>
                    <a:lnTo>
                      <a:pt x="128" y="728"/>
                    </a:lnTo>
                    <a:lnTo>
                      <a:pt x="144" y="722"/>
                    </a:lnTo>
                    <a:lnTo>
                      <a:pt x="150" y="722"/>
                    </a:lnTo>
                    <a:lnTo>
                      <a:pt x="154" y="724"/>
                    </a:lnTo>
                    <a:lnTo>
                      <a:pt x="154" y="724"/>
                    </a:lnTo>
                    <a:lnTo>
                      <a:pt x="158" y="724"/>
                    </a:lnTo>
                    <a:lnTo>
                      <a:pt x="166" y="726"/>
                    </a:lnTo>
                    <a:lnTo>
                      <a:pt x="188" y="726"/>
                    </a:lnTo>
                    <a:lnTo>
                      <a:pt x="226" y="728"/>
                    </a:lnTo>
                    <a:lnTo>
                      <a:pt x="226" y="728"/>
                    </a:lnTo>
                    <a:lnTo>
                      <a:pt x="236" y="732"/>
                    </a:lnTo>
                    <a:lnTo>
                      <a:pt x="238" y="734"/>
                    </a:lnTo>
                    <a:lnTo>
                      <a:pt x="268" y="752"/>
                    </a:lnTo>
                    <a:lnTo>
                      <a:pt x="268" y="752"/>
                    </a:lnTo>
                    <a:lnTo>
                      <a:pt x="282" y="750"/>
                    </a:lnTo>
                    <a:lnTo>
                      <a:pt x="300" y="748"/>
                    </a:lnTo>
                    <a:lnTo>
                      <a:pt x="332" y="748"/>
                    </a:lnTo>
                    <a:lnTo>
                      <a:pt x="374" y="754"/>
                    </a:lnTo>
                    <a:lnTo>
                      <a:pt x="374" y="754"/>
                    </a:lnTo>
                    <a:lnTo>
                      <a:pt x="392" y="748"/>
                    </a:lnTo>
                    <a:lnTo>
                      <a:pt x="410" y="740"/>
                    </a:lnTo>
                    <a:lnTo>
                      <a:pt x="428" y="730"/>
                    </a:lnTo>
                    <a:lnTo>
                      <a:pt x="428" y="730"/>
                    </a:lnTo>
                    <a:lnTo>
                      <a:pt x="478" y="704"/>
                    </a:lnTo>
                    <a:lnTo>
                      <a:pt x="502" y="690"/>
                    </a:lnTo>
                    <a:lnTo>
                      <a:pt x="510" y="684"/>
                    </a:lnTo>
                    <a:lnTo>
                      <a:pt x="514" y="680"/>
                    </a:lnTo>
                    <a:lnTo>
                      <a:pt x="514" y="680"/>
                    </a:lnTo>
                    <a:lnTo>
                      <a:pt x="520" y="676"/>
                    </a:lnTo>
                    <a:lnTo>
                      <a:pt x="528" y="670"/>
                    </a:lnTo>
                    <a:lnTo>
                      <a:pt x="530" y="666"/>
                    </a:lnTo>
                    <a:lnTo>
                      <a:pt x="532" y="660"/>
                    </a:lnTo>
                    <a:lnTo>
                      <a:pt x="530" y="654"/>
                    </a:lnTo>
                    <a:lnTo>
                      <a:pt x="528" y="644"/>
                    </a:lnTo>
                    <a:lnTo>
                      <a:pt x="528" y="644"/>
                    </a:lnTo>
                    <a:lnTo>
                      <a:pt x="524" y="634"/>
                    </a:lnTo>
                    <a:lnTo>
                      <a:pt x="520" y="626"/>
                    </a:lnTo>
                    <a:lnTo>
                      <a:pt x="512" y="614"/>
                    </a:lnTo>
                    <a:lnTo>
                      <a:pt x="510" y="608"/>
                    </a:lnTo>
                    <a:lnTo>
                      <a:pt x="510" y="604"/>
                    </a:lnTo>
                    <a:lnTo>
                      <a:pt x="514" y="598"/>
                    </a:lnTo>
                    <a:lnTo>
                      <a:pt x="520" y="592"/>
                    </a:lnTo>
                    <a:lnTo>
                      <a:pt x="520" y="592"/>
                    </a:lnTo>
                    <a:lnTo>
                      <a:pt x="536" y="580"/>
                    </a:lnTo>
                    <a:lnTo>
                      <a:pt x="550" y="574"/>
                    </a:lnTo>
                    <a:lnTo>
                      <a:pt x="564" y="568"/>
                    </a:lnTo>
                    <a:lnTo>
                      <a:pt x="564" y="568"/>
                    </a:lnTo>
                    <a:lnTo>
                      <a:pt x="596" y="560"/>
                    </a:lnTo>
                    <a:lnTo>
                      <a:pt x="618" y="558"/>
                    </a:lnTo>
                    <a:lnTo>
                      <a:pt x="626" y="558"/>
                    </a:lnTo>
                    <a:lnTo>
                      <a:pt x="630" y="560"/>
                    </a:lnTo>
                    <a:lnTo>
                      <a:pt x="630" y="560"/>
                    </a:lnTo>
                    <a:lnTo>
                      <a:pt x="646" y="544"/>
                    </a:lnTo>
                    <a:lnTo>
                      <a:pt x="664" y="528"/>
                    </a:lnTo>
                    <a:lnTo>
                      <a:pt x="688" y="514"/>
                    </a:lnTo>
                    <a:lnTo>
                      <a:pt x="688" y="514"/>
                    </a:lnTo>
                    <a:lnTo>
                      <a:pt x="722" y="498"/>
                    </a:lnTo>
                    <a:lnTo>
                      <a:pt x="760" y="482"/>
                    </a:lnTo>
                    <a:lnTo>
                      <a:pt x="806" y="464"/>
                    </a:lnTo>
                    <a:lnTo>
                      <a:pt x="852" y="452"/>
                    </a:lnTo>
                    <a:lnTo>
                      <a:pt x="870" y="452"/>
                    </a:lnTo>
                    <a:lnTo>
                      <a:pt x="870" y="452"/>
                    </a:lnTo>
                    <a:lnTo>
                      <a:pt x="872" y="452"/>
                    </a:lnTo>
                    <a:lnTo>
                      <a:pt x="876" y="446"/>
                    </a:lnTo>
                    <a:lnTo>
                      <a:pt x="876" y="434"/>
                    </a:lnTo>
                    <a:lnTo>
                      <a:pt x="874" y="416"/>
                    </a:lnTo>
                    <a:lnTo>
                      <a:pt x="874" y="416"/>
                    </a:lnTo>
                    <a:lnTo>
                      <a:pt x="872" y="396"/>
                    </a:lnTo>
                    <a:lnTo>
                      <a:pt x="872" y="380"/>
                    </a:lnTo>
                    <a:lnTo>
                      <a:pt x="876" y="366"/>
                    </a:lnTo>
                    <a:lnTo>
                      <a:pt x="886" y="348"/>
                    </a:lnTo>
                    <a:lnTo>
                      <a:pt x="886" y="348"/>
                    </a:lnTo>
                    <a:lnTo>
                      <a:pt x="896" y="330"/>
                    </a:lnTo>
                    <a:lnTo>
                      <a:pt x="906" y="314"/>
                    </a:lnTo>
                    <a:lnTo>
                      <a:pt x="912" y="296"/>
                    </a:lnTo>
                    <a:lnTo>
                      <a:pt x="914" y="286"/>
                    </a:lnTo>
                    <a:lnTo>
                      <a:pt x="914" y="274"/>
                    </a:lnTo>
                    <a:lnTo>
                      <a:pt x="914" y="274"/>
                    </a:lnTo>
                    <a:lnTo>
                      <a:pt x="916" y="218"/>
                    </a:lnTo>
                    <a:lnTo>
                      <a:pt x="914" y="190"/>
                    </a:lnTo>
                    <a:lnTo>
                      <a:pt x="910" y="178"/>
                    </a:lnTo>
                    <a:lnTo>
                      <a:pt x="906" y="168"/>
                    </a:lnTo>
                    <a:lnTo>
                      <a:pt x="906" y="168"/>
                    </a:lnTo>
                    <a:lnTo>
                      <a:pt x="898" y="146"/>
                    </a:lnTo>
                    <a:lnTo>
                      <a:pt x="890" y="120"/>
                    </a:lnTo>
                    <a:lnTo>
                      <a:pt x="882" y="100"/>
                    </a:lnTo>
                    <a:lnTo>
                      <a:pt x="878" y="92"/>
                    </a:lnTo>
                    <a:lnTo>
                      <a:pt x="874" y="88"/>
                    </a:lnTo>
                    <a:lnTo>
                      <a:pt x="874" y="88"/>
                    </a:lnTo>
                    <a:lnTo>
                      <a:pt x="860" y="84"/>
                    </a:lnTo>
                    <a:lnTo>
                      <a:pt x="844" y="78"/>
                    </a:lnTo>
                    <a:lnTo>
                      <a:pt x="824" y="72"/>
                    </a:lnTo>
                    <a:lnTo>
                      <a:pt x="816" y="66"/>
                    </a:lnTo>
                    <a:lnTo>
                      <a:pt x="806" y="60"/>
                    </a:lnTo>
                    <a:lnTo>
                      <a:pt x="806" y="60"/>
                    </a:lnTo>
                    <a:lnTo>
                      <a:pt x="768" y="32"/>
                    </a:lnTo>
                    <a:lnTo>
                      <a:pt x="746" y="16"/>
                    </a:lnTo>
                    <a:lnTo>
                      <a:pt x="712" y="8"/>
                    </a:lnTo>
                    <a:lnTo>
                      <a:pt x="558" y="0"/>
                    </a:lnTo>
                    <a:lnTo>
                      <a:pt x="558" y="0"/>
                    </a:lnTo>
                    <a:lnTo>
                      <a:pt x="554" y="0"/>
                    </a:lnTo>
                    <a:lnTo>
                      <a:pt x="550" y="0"/>
                    </a:lnTo>
                    <a:lnTo>
                      <a:pt x="546" y="0"/>
                    </a:lnTo>
                    <a:lnTo>
                      <a:pt x="540" y="2"/>
                    </a:lnTo>
                    <a:lnTo>
                      <a:pt x="534" y="8"/>
                    </a:lnTo>
                    <a:lnTo>
                      <a:pt x="530" y="16"/>
                    </a:lnTo>
                    <a:lnTo>
                      <a:pt x="526" y="30"/>
                    </a:lnTo>
                    <a:lnTo>
                      <a:pt x="510" y="78"/>
                    </a:lnTo>
                    <a:lnTo>
                      <a:pt x="510" y="78"/>
                    </a:lnTo>
                    <a:lnTo>
                      <a:pt x="504" y="116"/>
                    </a:lnTo>
                    <a:lnTo>
                      <a:pt x="502" y="148"/>
                    </a:lnTo>
                    <a:lnTo>
                      <a:pt x="502" y="162"/>
                    </a:lnTo>
                    <a:lnTo>
                      <a:pt x="504" y="172"/>
                    </a:lnTo>
                    <a:lnTo>
                      <a:pt x="504" y="172"/>
                    </a:lnTo>
                    <a:lnTo>
                      <a:pt x="508" y="192"/>
                    </a:lnTo>
                    <a:lnTo>
                      <a:pt x="510" y="214"/>
                    </a:lnTo>
                    <a:lnTo>
                      <a:pt x="512" y="242"/>
                    </a:lnTo>
                    <a:lnTo>
                      <a:pt x="512" y="242"/>
                    </a:lnTo>
                    <a:lnTo>
                      <a:pt x="514" y="248"/>
                    </a:lnTo>
                    <a:lnTo>
                      <a:pt x="520" y="264"/>
                    </a:lnTo>
                    <a:lnTo>
                      <a:pt x="526" y="272"/>
                    </a:lnTo>
                    <a:lnTo>
                      <a:pt x="532" y="280"/>
                    </a:lnTo>
                    <a:lnTo>
                      <a:pt x="542" y="286"/>
                    </a:lnTo>
                    <a:lnTo>
                      <a:pt x="554" y="290"/>
                    </a:lnTo>
                    <a:lnTo>
                      <a:pt x="554" y="290"/>
                    </a:lnTo>
                    <a:lnTo>
                      <a:pt x="576" y="292"/>
                    </a:lnTo>
                    <a:lnTo>
                      <a:pt x="594" y="292"/>
                    </a:lnTo>
                    <a:lnTo>
                      <a:pt x="602" y="294"/>
                    </a:lnTo>
                    <a:lnTo>
                      <a:pt x="610" y="296"/>
                    </a:lnTo>
                    <a:lnTo>
                      <a:pt x="620" y="302"/>
                    </a:lnTo>
                    <a:lnTo>
                      <a:pt x="632" y="310"/>
                    </a:lnTo>
                    <a:lnTo>
                      <a:pt x="632" y="310"/>
                    </a:lnTo>
                    <a:lnTo>
                      <a:pt x="642" y="320"/>
                    </a:lnTo>
                    <a:lnTo>
                      <a:pt x="648" y="330"/>
                    </a:lnTo>
                    <a:lnTo>
                      <a:pt x="648" y="338"/>
                    </a:lnTo>
                    <a:lnTo>
                      <a:pt x="646" y="346"/>
                    </a:lnTo>
                    <a:lnTo>
                      <a:pt x="638" y="356"/>
                    </a:lnTo>
                    <a:lnTo>
                      <a:pt x="626" y="364"/>
                    </a:lnTo>
                    <a:lnTo>
                      <a:pt x="612" y="372"/>
                    </a:lnTo>
                    <a:lnTo>
                      <a:pt x="594" y="380"/>
                    </a:lnTo>
                    <a:lnTo>
                      <a:pt x="594" y="380"/>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109" name="TextBox 498"/>
              <p:cNvSpPr txBox="1">
                <a:spLocks noChangeArrowheads="1"/>
              </p:cNvSpPr>
              <p:nvPr/>
            </p:nvSpPr>
            <p:spPr bwMode="auto">
              <a:xfrm>
                <a:off x="5568436" y="3426935"/>
                <a:ext cx="1432440" cy="4686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b="1" dirty="0">
                    <a:latin typeface="Gill Sans MT" panose="020B0502020104020203" pitchFamily="34" charset="0"/>
                  </a:rPr>
                  <a:t>ZAMBIA</a:t>
                </a:r>
              </a:p>
              <a:p>
                <a:pPr algn="ctr" eaLnBrk="1" hangingPunct="1"/>
                <a:r>
                  <a:rPr lang="en-US" sz="800" dirty="0">
                    <a:latin typeface="Gill Sans MT" panose="020B0502020104020203" pitchFamily="34" charset="0"/>
                  </a:rPr>
                  <a:t>Lusaka</a:t>
                </a:r>
              </a:p>
            </p:txBody>
          </p:sp>
        </p:grpSp>
        <p:grpSp>
          <p:nvGrpSpPr>
            <p:cNvPr id="72" name="Group 71"/>
            <p:cNvGrpSpPr/>
            <p:nvPr/>
          </p:nvGrpSpPr>
          <p:grpSpPr>
            <a:xfrm>
              <a:off x="4130183" y="1650312"/>
              <a:ext cx="7360550" cy="5112513"/>
              <a:chOff x="4130183" y="1650312"/>
              <a:chExt cx="7360550" cy="5112513"/>
            </a:xfrm>
          </p:grpSpPr>
          <p:sp>
            <p:nvSpPr>
              <p:cNvPr id="81" name="Freeform 1908"/>
              <p:cNvSpPr>
                <a:spLocks/>
              </p:cNvSpPr>
              <p:nvPr/>
            </p:nvSpPr>
            <p:spPr bwMode="auto">
              <a:xfrm>
                <a:off x="6799277" y="1650312"/>
                <a:ext cx="1602986" cy="1537926"/>
              </a:xfrm>
              <a:custGeom>
                <a:avLst/>
                <a:gdLst/>
                <a:ahLst/>
                <a:cxnLst>
                  <a:cxn ang="0">
                    <a:pos x="798" y="424"/>
                  </a:cxn>
                  <a:cxn ang="0">
                    <a:pos x="804" y="474"/>
                  </a:cxn>
                  <a:cxn ang="0">
                    <a:pos x="800" y="574"/>
                  </a:cxn>
                  <a:cxn ang="0">
                    <a:pos x="808" y="662"/>
                  </a:cxn>
                  <a:cxn ang="0">
                    <a:pos x="842" y="744"/>
                  </a:cxn>
                  <a:cxn ang="0">
                    <a:pos x="854" y="806"/>
                  </a:cxn>
                  <a:cxn ang="0">
                    <a:pos x="836" y="818"/>
                  </a:cxn>
                  <a:cxn ang="0">
                    <a:pos x="752" y="836"/>
                  </a:cxn>
                  <a:cxn ang="0">
                    <a:pos x="672" y="858"/>
                  </a:cxn>
                  <a:cxn ang="0">
                    <a:pos x="650" y="866"/>
                  </a:cxn>
                  <a:cxn ang="0">
                    <a:pos x="592" y="874"/>
                  </a:cxn>
                  <a:cxn ang="0">
                    <a:pos x="538" y="874"/>
                  </a:cxn>
                  <a:cxn ang="0">
                    <a:pos x="498" y="858"/>
                  </a:cxn>
                  <a:cxn ang="0">
                    <a:pos x="444" y="826"/>
                  </a:cxn>
                  <a:cxn ang="0">
                    <a:pos x="406" y="760"/>
                  </a:cxn>
                  <a:cxn ang="0">
                    <a:pos x="392" y="728"/>
                  </a:cxn>
                  <a:cxn ang="0">
                    <a:pos x="376" y="704"/>
                  </a:cxn>
                  <a:cxn ang="0">
                    <a:pos x="362" y="696"/>
                  </a:cxn>
                  <a:cxn ang="0">
                    <a:pos x="314" y="694"/>
                  </a:cxn>
                  <a:cxn ang="0">
                    <a:pos x="286" y="702"/>
                  </a:cxn>
                  <a:cxn ang="0">
                    <a:pos x="260" y="700"/>
                  </a:cxn>
                  <a:cxn ang="0">
                    <a:pos x="232" y="688"/>
                  </a:cxn>
                  <a:cxn ang="0">
                    <a:pos x="156" y="634"/>
                  </a:cxn>
                  <a:cxn ang="0">
                    <a:pos x="122" y="620"/>
                  </a:cxn>
                  <a:cxn ang="0">
                    <a:pos x="116" y="552"/>
                  </a:cxn>
                  <a:cxn ang="0">
                    <a:pos x="96" y="502"/>
                  </a:cxn>
                  <a:cxn ang="0">
                    <a:pos x="24" y="352"/>
                  </a:cxn>
                  <a:cxn ang="0">
                    <a:pos x="2" y="294"/>
                  </a:cxn>
                  <a:cxn ang="0">
                    <a:pos x="14" y="280"/>
                  </a:cxn>
                  <a:cxn ang="0">
                    <a:pos x="32" y="286"/>
                  </a:cxn>
                  <a:cxn ang="0">
                    <a:pos x="58" y="280"/>
                  </a:cxn>
                  <a:cxn ang="0">
                    <a:pos x="88" y="252"/>
                  </a:cxn>
                  <a:cxn ang="0">
                    <a:pos x="106" y="222"/>
                  </a:cxn>
                  <a:cxn ang="0">
                    <a:pos x="126" y="188"/>
                  </a:cxn>
                  <a:cxn ang="0">
                    <a:pos x="126" y="172"/>
                  </a:cxn>
                  <a:cxn ang="0">
                    <a:pos x="112" y="136"/>
                  </a:cxn>
                  <a:cxn ang="0">
                    <a:pos x="92" y="124"/>
                  </a:cxn>
                  <a:cxn ang="0">
                    <a:pos x="112" y="84"/>
                  </a:cxn>
                  <a:cxn ang="0">
                    <a:pos x="138" y="48"/>
                  </a:cxn>
                  <a:cxn ang="0">
                    <a:pos x="146" y="18"/>
                  </a:cxn>
                  <a:cxn ang="0">
                    <a:pos x="538" y="80"/>
                  </a:cxn>
                  <a:cxn ang="0">
                    <a:pos x="696" y="190"/>
                  </a:cxn>
                  <a:cxn ang="0">
                    <a:pos x="700" y="214"/>
                  </a:cxn>
                  <a:cxn ang="0">
                    <a:pos x="758" y="244"/>
                  </a:cxn>
                  <a:cxn ang="0">
                    <a:pos x="800" y="270"/>
                  </a:cxn>
                  <a:cxn ang="0">
                    <a:pos x="804" y="282"/>
                  </a:cxn>
                  <a:cxn ang="0">
                    <a:pos x="788" y="310"/>
                  </a:cxn>
                  <a:cxn ang="0">
                    <a:pos x="778" y="366"/>
                  </a:cxn>
                  <a:cxn ang="0">
                    <a:pos x="786" y="402"/>
                  </a:cxn>
                </a:cxnLst>
                <a:rect l="0" t="0" r="r" b="b"/>
                <a:pathLst>
                  <a:path w="868" h="876">
                    <a:moveTo>
                      <a:pt x="792" y="414"/>
                    </a:moveTo>
                    <a:lnTo>
                      <a:pt x="792" y="414"/>
                    </a:lnTo>
                    <a:lnTo>
                      <a:pt x="798" y="424"/>
                    </a:lnTo>
                    <a:lnTo>
                      <a:pt x="802" y="438"/>
                    </a:lnTo>
                    <a:lnTo>
                      <a:pt x="804" y="454"/>
                    </a:lnTo>
                    <a:lnTo>
                      <a:pt x="804" y="474"/>
                    </a:lnTo>
                    <a:lnTo>
                      <a:pt x="804" y="520"/>
                    </a:lnTo>
                    <a:lnTo>
                      <a:pt x="800" y="574"/>
                    </a:lnTo>
                    <a:lnTo>
                      <a:pt x="800" y="574"/>
                    </a:lnTo>
                    <a:lnTo>
                      <a:pt x="798" y="602"/>
                    </a:lnTo>
                    <a:lnTo>
                      <a:pt x="802" y="632"/>
                    </a:lnTo>
                    <a:lnTo>
                      <a:pt x="808" y="662"/>
                    </a:lnTo>
                    <a:lnTo>
                      <a:pt x="818" y="690"/>
                    </a:lnTo>
                    <a:lnTo>
                      <a:pt x="830" y="718"/>
                    </a:lnTo>
                    <a:lnTo>
                      <a:pt x="842" y="744"/>
                    </a:lnTo>
                    <a:lnTo>
                      <a:pt x="868" y="794"/>
                    </a:lnTo>
                    <a:lnTo>
                      <a:pt x="868" y="794"/>
                    </a:lnTo>
                    <a:lnTo>
                      <a:pt x="854" y="806"/>
                    </a:lnTo>
                    <a:lnTo>
                      <a:pt x="844" y="814"/>
                    </a:lnTo>
                    <a:lnTo>
                      <a:pt x="836" y="818"/>
                    </a:lnTo>
                    <a:lnTo>
                      <a:pt x="836" y="818"/>
                    </a:lnTo>
                    <a:lnTo>
                      <a:pt x="796" y="828"/>
                    </a:lnTo>
                    <a:lnTo>
                      <a:pt x="752" y="836"/>
                    </a:lnTo>
                    <a:lnTo>
                      <a:pt x="752" y="836"/>
                    </a:lnTo>
                    <a:lnTo>
                      <a:pt x="736" y="840"/>
                    </a:lnTo>
                    <a:lnTo>
                      <a:pt x="710" y="846"/>
                    </a:lnTo>
                    <a:lnTo>
                      <a:pt x="672" y="858"/>
                    </a:lnTo>
                    <a:lnTo>
                      <a:pt x="672" y="858"/>
                    </a:lnTo>
                    <a:lnTo>
                      <a:pt x="666" y="860"/>
                    </a:lnTo>
                    <a:lnTo>
                      <a:pt x="650" y="866"/>
                    </a:lnTo>
                    <a:lnTo>
                      <a:pt x="626" y="872"/>
                    </a:lnTo>
                    <a:lnTo>
                      <a:pt x="610" y="874"/>
                    </a:lnTo>
                    <a:lnTo>
                      <a:pt x="592" y="874"/>
                    </a:lnTo>
                    <a:lnTo>
                      <a:pt x="592" y="874"/>
                    </a:lnTo>
                    <a:lnTo>
                      <a:pt x="560" y="876"/>
                    </a:lnTo>
                    <a:lnTo>
                      <a:pt x="538" y="874"/>
                    </a:lnTo>
                    <a:lnTo>
                      <a:pt x="528" y="874"/>
                    </a:lnTo>
                    <a:lnTo>
                      <a:pt x="520" y="870"/>
                    </a:lnTo>
                    <a:lnTo>
                      <a:pt x="498" y="858"/>
                    </a:lnTo>
                    <a:lnTo>
                      <a:pt x="498" y="858"/>
                    </a:lnTo>
                    <a:lnTo>
                      <a:pt x="458" y="834"/>
                    </a:lnTo>
                    <a:lnTo>
                      <a:pt x="444" y="826"/>
                    </a:lnTo>
                    <a:lnTo>
                      <a:pt x="444" y="826"/>
                    </a:lnTo>
                    <a:lnTo>
                      <a:pt x="422" y="788"/>
                    </a:lnTo>
                    <a:lnTo>
                      <a:pt x="406" y="760"/>
                    </a:lnTo>
                    <a:lnTo>
                      <a:pt x="396" y="740"/>
                    </a:lnTo>
                    <a:lnTo>
                      <a:pt x="396" y="740"/>
                    </a:lnTo>
                    <a:lnTo>
                      <a:pt x="392" y="728"/>
                    </a:lnTo>
                    <a:lnTo>
                      <a:pt x="386" y="714"/>
                    </a:lnTo>
                    <a:lnTo>
                      <a:pt x="382" y="708"/>
                    </a:lnTo>
                    <a:lnTo>
                      <a:pt x="376" y="704"/>
                    </a:lnTo>
                    <a:lnTo>
                      <a:pt x="370" y="700"/>
                    </a:lnTo>
                    <a:lnTo>
                      <a:pt x="362" y="696"/>
                    </a:lnTo>
                    <a:lnTo>
                      <a:pt x="362" y="696"/>
                    </a:lnTo>
                    <a:lnTo>
                      <a:pt x="352" y="694"/>
                    </a:lnTo>
                    <a:lnTo>
                      <a:pt x="340" y="692"/>
                    </a:lnTo>
                    <a:lnTo>
                      <a:pt x="314" y="694"/>
                    </a:lnTo>
                    <a:lnTo>
                      <a:pt x="302" y="696"/>
                    </a:lnTo>
                    <a:lnTo>
                      <a:pt x="292" y="698"/>
                    </a:lnTo>
                    <a:lnTo>
                      <a:pt x="286" y="702"/>
                    </a:lnTo>
                    <a:lnTo>
                      <a:pt x="284" y="706"/>
                    </a:lnTo>
                    <a:lnTo>
                      <a:pt x="284" y="706"/>
                    </a:lnTo>
                    <a:lnTo>
                      <a:pt x="260" y="700"/>
                    </a:lnTo>
                    <a:lnTo>
                      <a:pt x="242" y="694"/>
                    </a:lnTo>
                    <a:lnTo>
                      <a:pt x="232" y="688"/>
                    </a:lnTo>
                    <a:lnTo>
                      <a:pt x="232" y="688"/>
                    </a:lnTo>
                    <a:lnTo>
                      <a:pt x="202" y="666"/>
                    </a:lnTo>
                    <a:lnTo>
                      <a:pt x="178" y="650"/>
                    </a:lnTo>
                    <a:lnTo>
                      <a:pt x="156" y="634"/>
                    </a:lnTo>
                    <a:lnTo>
                      <a:pt x="122" y="626"/>
                    </a:lnTo>
                    <a:lnTo>
                      <a:pt x="122" y="626"/>
                    </a:lnTo>
                    <a:lnTo>
                      <a:pt x="122" y="620"/>
                    </a:lnTo>
                    <a:lnTo>
                      <a:pt x="122" y="598"/>
                    </a:lnTo>
                    <a:lnTo>
                      <a:pt x="120" y="570"/>
                    </a:lnTo>
                    <a:lnTo>
                      <a:pt x="116" y="552"/>
                    </a:lnTo>
                    <a:lnTo>
                      <a:pt x="110" y="534"/>
                    </a:lnTo>
                    <a:lnTo>
                      <a:pt x="110" y="534"/>
                    </a:lnTo>
                    <a:lnTo>
                      <a:pt x="96" y="502"/>
                    </a:lnTo>
                    <a:lnTo>
                      <a:pt x="82" y="474"/>
                    </a:lnTo>
                    <a:lnTo>
                      <a:pt x="68" y="450"/>
                    </a:lnTo>
                    <a:lnTo>
                      <a:pt x="24" y="352"/>
                    </a:lnTo>
                    <a:lnTo>
                      <a:pt x="0" y="302"/>
                    </a:lnTo>
                    <a:lnTo>
                      <a:pt x="0" y="302"/>
                    </a:lnTo>
                    <a:lnTo>
                      <a:pt x="2" y="294"/>
                    </a:lnTo>
                    <a:lnTo>
                      <a:pt x="6" y="286"/>
                    </a:lnTo>
                    <a:lnTo>
                      <a:pt x="14" y="280"/>
                    </a:lnTo>
                    <a:lnTo>
                      <a:pt x="14" y="280"/>
                    </a:lnTo>
                    <a:lnTo>
                      <a:pt x="14" y="282"/>
                    </a:lnTo>
                    <a:lnTo>
                      <a:pt x="20" y="284"/>
                    </a:lnTo>
                    <a:lnTo>
                      <a:pt x="32" y="286"/>
                    </a:lnTo>
                    <a:lnTo>
                      <a:pt x="52" y="282"/>
                    </a:lnTo>
                    <a:lnTo>
                      <a:pt x="52" y="282"/>
                    </a:lnTo>
                    <a:lnTo>
                      <a:pt x="58" y="280"/>
                    </a:lnTo>
                    <a:lnTo>
                      <a:pt x="70" y="270"/>
                    </a:lnTo>
                    <a:lnTo>
                      <a:pt x="78" y="262"/>
                    </a:lnTo>
                    <a:lnTo>
                      <a:pt x="88" y="252"/>
                    </a:lnTo>
                    <a:lnTo>
                      <a:pt x="96" y="238"/>
                    </a:lnTo>
                    <a:lnTo>
                      <a:pt x="106" y="222"/>
                    </a:lnTo>
                    <a:lnTo>
                      <a:pt x="106" y="222"/>
                    </a:lnTo>
                    <a:lnTo>
                      <a:pt x="116" y="206"/>
                    </a:lnTo>
                    <a:lnTo>
                      <a:pt x="124" y="194"/>
                    </a:lnTo>
                    <a:lnTo>
                      <a:pt x="126" y="188"/>
                    </a:lnTo>
                    <a:lnTo>
                      <a:pt x="128" y="184"/>
                    </a:lnTo>
                    <a:lnTo>
                      <a:pt x="128" y="184"/>
                    </a:lnTo>
                    <a:lnTo>
                      <a:pt x="126" y="172"/>
                    </a:lnTo>
                    <a:lnTo>
                      <a:pt x="122" y="154"/>
                    </a:lnTo>
                    <a:lnTo>
                      <a:pt x="118" y="144"/>
                    </a:lnTo>
                    <a:lnTo>
                      <a:pt x="112" y="136"/>
                    </a:lnTo>
                    <a:lnTo>
                      <a:pt x="104" y="128"/>
                    </a:lnTo>
                    <a:lnTo>
                      <a:pt x="92" y="124"/>
                    </a:lnTo>
                    <a:lnTo>
                      <a:pt x="92" y="124"/>
                    </a:lnTo>
                    <a:lnTo>
                      <a:pt x="98" y="110"/>
                    </a:lnTo>
                    <a:lnTo>
                      <a:pt x="104" y="96"/>
                    </a:lnTo>
                    <a:lnTo>
                      <a:pt x="112" y="84"/>
                    </a:lnTo>
                    <a:lnTo>
                      <a:pt x="112" y="84"/>
                    </a:lnTo>
                    <a:lnTo>
                      <a:pt x="130" y="58"/>
                    </a:lnTo>
                    <a:lnTo>
                      <a:pt x="138" y="48"/>
                    </a:lnTo>
                    <a:lnTo>
                      <a:pt x="142" y="40"/>
                    </a:lnTo>
                    <a:lnTo>
                      <a:pt x="142" y="40"/>
                    </a:lnTo>
                    <a:lnTo>
                      <a:pt x="146" y="18"/>
                    </a:lnTo>
                    <a:lnTo>
                      <a:pt x="178" y="8"/>
                    </a:lnTo>
                    <a:lnTo>
                      <a:pt x="382" y="0"/>
                    </a:lnTo>
                    <a:lnTo>
                      <a:pt x="538" y="80"/>
                    </a:lnTo>
                    <a:lnTo>
                      <a:pt x="694" y="174"/>
                    </a:lnTo>
                    <a:lnTo>
                      <a:pt x="694" y="174"/>
                    </a:lnTo>
                    <a:lnTo>
                      <a:pt x="696" y="190"/>
                    </a:lnTo>
                    <a:lnTo>
                      <a:pt x="700" y="212"/>
                    </a:lnTo>
                    <a:lnTo>
                      <a:pt x="700" y="212"/>
                    </a:lnTo>
                    <a:lnTo>
                      <a:pt x="700" y="214"/>
                    </a:lnTo>
                    <a:lnTo>
                      <a:pt x="704" y="218"/>
                    </a:lnTo>
                    <a:lnTo>
                      <a:pt x="718" y="224"/>
                    </a:lnTo>
                    <a:lnTo>
                      <a:pt x="758" y="244"/>
                    </a:lnTo>
                    <a:lnTo>
                      <a:pt x="778" y="254"/>
                    </a:lnTo>
                    <a:lnTo>
                      <a:pt x="794" y="264"/>
                    </a:lnTo>
                    <a:lnTo>
                      <a:pt x="800" y="270"/>
                    </a:lnTo>
                    <a:lnTo>
                      <a:pt x="804" y="274"/>
                    </a:lnTo>
                    <a:lnTo>
                      <a:pt x="806" y="278"/>
                    </a:lnTo>
                    <a:lnTo>
                      <a:pt x="804" y="282"/>
                    </a:lnTo>
                    <a:lnTo>
                      <a:pt x="804" y="282"/>
                    </a:lnTo>
                    <a:lnTo>
                      <a:pt x="796" y="298"/>
                    </a:lnTo>
                    <a:lnTo>
                      <a:pt x="788" y="310"/>
                    </a:lnTo>
                    <a:lnTo>
                      <a:pt x="782" y="326"/>
                    </a:lnTo>
                    <a:lnTo>
                      <a:pt x="778" y="346"/>
                    </a:lnTo>
                    <a:lnTo>
                      <a:pt x="778" y="366"/>
                    </a:lnTo>
                    <a:lnTo>
                      <a:pt x="780" y="378"/>
                    </a:lnTo>
                    <a:lnTo>
                      <a:pt x="782" y="390"/>
                    </a:lnTo>
                    <a:lnTo>
                      <a:pt x="786" y="402"/>
                    </a:lnTo>
                    <a:lnTo>
                      <a:pt x="792" y="414"/>
                    </a:lnTo>
                    <a:lnTo>
                      <a:pt x="792" y="414"/>
                    </a:lnTo>
                    <a:close/>
                  </a:path>
                </a:pathLst>
              </a:custGeom>
              <a:solidFill>
                <a:schemeClr val="accent3">
                  <a:lumMod val="60000"/>
                  <a:lumOff val="40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74" name="Freeform 1896"/>
              <p:cNvSpPr>
                <a:spLocks/>
              </p:cNvSpPr>
              <p:nvPr/>
            </p:nvSpPr>
            <p:spPr bwMode="auto">
              <a:xfrm>
                <a:off x="4223049" y="2348270"/>
                <a:ext cx="1844707" cy="1734323"/>
              </a:xfrm>
              <a:custGeom>
                <a:avLst/>
                <a:gdLst/>
                <a:ahLst/>
                <a:cxnLst>
                  <a:cxn ang="0">
                    <a:pos x="874" y="968"/>
                  </a:cxn>
                  <a:cxn ang="0">
                    <a:pos x="814" y="980"/>
                  </a:cxn>
                  <a:cxn ang="0">
                    <a:pos x="752" y="986"/>
                  </a:cxn>
                  <a:cxn ang="0">
                    <a:pos x="700" y="980"/>
                  </a:cxn>
                  <a:cxn ang="0">
                    <a:pos x="552" y="936"/>
                  </a:cxn>
                  <a:cxn ang="0">
                    <a:pos x="438" y="922"/>
                  </a:cxn>
                  <a:cxn ang="0">
                    <a:pos x="222" y="928"/>
                  </a:cxn>
                  <a:cxn ang="0">
                    <a:pos x="118" y="904"/>
                  </a:cxn>
                  <a:cxn ang="0">
                    <a:pos x="80" y="906"/>
                  </a:cxn>
                  <a:cxn ang="0">
                    <a:pos x="34" y="928"/>
                  </a:cxn>
                  <a:cxn ang="0">
                    <a:pos x="12" y="928"/>
                  </a:cxn>
                  <a:cxn ang="0">
                    <a:pos x="2" y="882"/>
                  </a:cxn>
                  <a:cxn ang="0">
                    <a:pos x="24" y="706"/>
                  </a:cxn>
                  <a:cxn ang="0">
                    <a:pos x="52" y="624"/>
                  </a:cxn>
                  <a:cxn ang="0">
                    <a:pos x="132" y="544"/>
                  </a:cxn>
                  <a:cxn ang="0">
                    <a:pos x="156" y="506"/>
                  </a:cxn>
                  <a:cxn ang="0">
                    <a:pos x="158" y="442"/>
                  </a:cxn>
                  <a:cxn ang="0">
                    <a:pos x="164" y="422"/>
                  </a:cxn>
                  <a:cxn ang="0">
                    <a:pos x="174" y="412"/>
                  </a:cxn>
                  <a:cxn ang="0">
                    <a:pos x="138" y="348"/>
                  </a:cxn>
                  <a:cxn ang="0">
                    <a:pos x="122" y="284"/>
                  </a:cxn>
                  <a:cxn ang="0">
                    <a:pos x="126" y="200"/>
                  </a:cxn>
                  <a:cxn ang="0">
                    <a:pos x="120" y="152"/>
                  </a:cxn>
                  <a:cxn ang="0">
                    <a:pos x="70" y="42"/>
                  </a:cxn>
                  <a:cxn ang="0">
                    <a:pos x="72" y="26"/>
                  </a:cxn>
                  <a:cxn ang="0">
                    <a:pos x="204" y="0"/>
                  </a:cxn>
                  <a:cxn ang="0">
                    <a:pos x="376" y="6"/>
                  </a:cxn>
                  <a:cxn ang="0">
                    <a:pos x="418" y="38"/>
                  </a:cxn>
                  <a:cxn ang="0">
                    <a:pos x="426" y="72"/>
                  </a:cxn>
                  <a:cxn ang="0">
                    <a:pos x="430" y="112"/>
                  </a:cxn>
                  <a:cxn ang="0">
                    <a:pos x="448" y="142"/>
                  </a:cxn>
                  <a:cxn ang="0">
                    <a:pos x="530" y="176"/>
                  </a:cxn>
                  <a:cxn ang="0">
                    <a:pos x="568" y="178"/>
                  </a:cxn>
                  <a:cxn ang="0">
                    <a:pos x="616" y="140"/>
                  </a:cxn>
                  <a:cxn ang="0">
                    <a:pos x="652" y="116"/>
                  </a:cxn>
                  <a:cxn ang="0">
                    <a:pos x="706" y="116"/>
                  </a:cxn>
                  <a:cxn ang="0">
                    <a:pos x="766" y="140"/>
                  </a:cxn>
                  <a:cxn ang="0">
                    <a:pos x="790" y="134"/>
                  </a:cxn>
                  <a:cxn ang="0">
                    <a:pos x="814" y="144"/>
                  </a:cxn>
                  <a:cxn ang="0">
                    <a:pos x="826" y="176"/>
                  </a:cxn>
                  <a:cxn ang="0">
                    <a:pos x="818" y="208"/>
                  </a:cxn>
                  <a:cxn ang="0">
                    <a:pos x="806" y="260"/>
                  </a:cxn>
                  <a:cxn ang="0">
                    <a:pos x="820" y="312"/>
                  </a:cxn>
                  <a:cxn ang="0">
                    <a:pos x="826" y="356"/>
                  </a:cxn>
                  <a:cxn ang="0">
                    <a:pos x="828" y="390"/>
                  </a:cxn>
                  <a:cxn ang="0">
                    <a:pos x="846" y="400"/>
                  </a:cxn>
                  <a:cxn ang="0">
                    <a:pos x="930" y="404"/>
                  </a:cxn>
                  <a:cxn ang="0">
                    <a:pos x="996" y="414"/>
                  </a:cxn>
                  <a:cxn ang="0">
                    <a:pos x="986" y="426"/>
                  </a:cxn>
                  <a:cxn ang="0">
                    <a:pos x="974" y="486"/>
                  </a:cxn>
                  <a:cxn ang="0">
                    <a:pos x="972" y="550"/>
                  </a:cxn>
                  <a:cxn ang="0">
                    <a:pos x="960" y="576"/>
                  </a:cxn>
                  <a:cxn ang="0">
                    <a:pos x="912" y="576"/>
                  </a:cxn>
                  <a:cxn ang="0">
                    <a:pos x="838" y="572"/>
                  </a:cxn>
                  <a:cxn ang="0">
                    <a:pos x="814" y="582"/>
                  </a:cxn>
                  <a:cxn ang="0">
                    <a:pos x="806" y="632"/>
                  </a:cxn>
                  <a:cxn ang="0">
                    <a:pos x="810" y="744"/>
                  </a:cxn>
                  <a:cxn ang="0">
                    <a:pos x="806" y="796"/>
                  </a:cxn>
                  <a:cxn ang="0">
                    <a:pos x="808" y="836"/>
                  </a:cxn>
                  <a:cxn ang="0">
                    <a:pos x="868" y="912"/>
                  </a:cxn>
                  <a:cxn ang="0">
                    <a:pos x="896" y="940"/>
                  </a:cxn>
                  <a:cxn ang="0">
                    <a:pos x="892" y="956"/>
                  </a:cxn>
                </a:cxnLst>
                <a:rect l="0" t="0" r="r" b="b"/>
                <a:pathLst>
                  <a:path w="998" h="988">
                    <a:moveTo>
                      <a:pt x="892" y="956"/>
                    </a:moveTo>
                    <a:lnTo>
                      <a:pt x="892" y="956"/>
                    </a:lnTo>
                    <a:lnTo>
                      <a:pt x="888" y="960"/>
                    </a:lnTo>
                    <a:lnTo>
                      <a:pt x="874" y="968"/>
                    </a:lnTo>
                    <a:lnTo>
                      <a:pt x="864" y="974"/>
                    </a:lnTo>
                    <a:lnTo>
                      <a:pt x="850" y="976"/>
                    </a:lnTo>
                    <a:lnTo>
                      <a:pt x="834" y="980"/>
                    </a:lnTo>
                    <a:lnTo>
                      <a:pt x="814" y="980"/>
                    </a:lnTo>
                    <a:lnTo>
                      <a:pt x="814" y="980"/>
                    </a:lnTo>
                    <a:lnTo>
                      <a:pt x="796" y="982"/>
                    </a:lnTo>
                    <a:lnTo>
                      <a:pt x="778" y="982"/>
                    </a:lnTo>
                    <a:lnTo>
                      <a:pt x="752" y="986"/>
                    </a:lnTo>
                    <a:lnTo>
                      <a:pt x="740" y="988"/>
                    </a:lnTo>
                    <a:lnTo>
                      <a:pt x="726" y="988"/>
                    </a:lnTo>
                    <a:lnTo>
                      <a:pt x="714" y="986"/>
                    </a:lnTo>
                    <a:lnTo>
                      <a:pt x="700" y="980"/>
                    </a:lnTo>
                    <a:lnTo>
                      <a:pt x="700" y="980"/>
                    </a:lnTo>
                    <a:lnTo>
                      <a:pt x="660" y="966"/>
                    </a:lnTo>
                    <a:lnTo>
                      <a:pt x="610" y="950"/>
                    </a:lnTo>
                    <a:lnTo>
                      <a:pt x="552" y="936"/>
                    </a:lnTo>
                    <a:lnTo>
                      <a:pt x="500" y="924"/>
                    </a:lnTo>
                    <a:lnTo>
                      <a:pt x="500" y="924"/>
                    </a:lnTo>
                    <a:lnTo>
                      <a:pt x="472" y="922"/>
                    </a:lnTo>
                    <a:lnTo>
                      <a:pt x="438" y="922"/>
                    </a:lnTo>
                    <a:lnTo>
                      <a:pt x="358" y="924"/>
                    </a:lnTo>
                    <a:lnTo>
                      <a:pt x="280" y="928"/>
                    </a:lnTo>
                    <a:lnTo>
                      <a:pt x="248" y="928"/>
                    </a:lnTo>
                    <a:lnTo>
                      <a:pt x="222" y="928"/>
                    </a:lnTo>
                    <a:lnTo>
                      <a:pt x="222" y="928"/>
                    </a:lnTo>
                    <a:lnTo>
                      <a:pt x="188" y="922"/>
                    </a:lnTo>
                    <a:lnTo>
                      <a:pt x="162" y="916"/>
                    </a:lnTo>
                    <a:lnTo>
                      <a:pt x="118" y="904"/>
                    </a:lnTo>
                    <a:lnTo>
                      <a:pt x="118" y="904"/>
                    </a:lnTo>
                    <a:lnTo>
                      <a:pt x="106" y="902"/>
                    </a:lnTo>
                    <a:lnTo>
                      <a:pt x="94" y="902"/>
                    </a:lnTo>
                    <a:lnTo>
                      <a:pt x="80" y="906"/>
                    </a:lnTo>
                    <a:lnTo>
                      <a:pt x="68" y="910"/>
                    </a:lnTo>
                    <a:lnTo>
                      <a:pt x="46" y="920"/>
                    </a:lnTo>
                    <a:lnTo>
                      <a:pt x="34" y="928"/>
                    </a:lnTo>
                    <a:lnTo>
                      <a:pt x="34" y="928"/>
                    </a:lnTo>
                    <a:lnTo>
                      <a:pt x="28" y="930"/>
                    </a:lnTo>
                    <a:lnTo>
                      <a:pt x="24" y="932"/>
                    </a:lnTo>
                    <a:lnTo>
                      <a:pt x="18" y="930"/>
                    </a:lnTo>
                    <a:lnTo>
                      <a:pt x="12" y="928"/>
                    </a:lnTo>
                    <a:lnTo>
                      <a:pt x="6" y="922"/>
                    </a:lnTo>
                    <a:lnTo>
                      <a:pt x="2" y="912"/>
                    </a:lnTo>
                    <a:lnTo>
                      <a:pt x="0" y="900"/>
                    </a:lnTo>
                    <a:lnTo>
                      <a:pt x="2" y="882"/>
                    </a:lnTo>
                    <a:lnTo>
                      <a:pt x="2" y="882"/>
                    </a:lnTo>
                    <a:lnTo>
                      <a:pt x="8" y="824"/>
                    </a:lnTo>
                    <a:lnTo>
                      <a:pt x="18" y="744"/>
                    </a:lnTo>
                    <a:lnTo>
                      <a:pt x="24" y="706"/>
                    </a:lnTo>
                    <a:lnTo>
                      <a:pt x="32" y="670"/>
                    </a:lnTo>
                    <a:lnTo>
                      <a:pt x="42" y="642"/>
                    </a:lnTo>
                    <a:lnTo>
                      <a:pt x="46" y="630"/>
                    </a:lnTo>
                    <a:lnTo>
                      <a:pt x="52" y="624"/>
                    </a:lnTo>
                    <a:lnTo>
                      <a:pt x="52" y="624"/>
                    </a:lnTo>
                    <a:lnTo>
                      <a:pt x="78" y="598"/>
                    </a:lnTo>
                    <a:lnTo>
                      <a:pt x="106" y="572"/>
                    </a:lnTo>
                    <a:lnTo>
                      <a:pt x="132" y="544"/>
                    </a:lnTo>
                    <a:lnTo>
                      <a:pt x="142" y="532"/>
                    </a:lnTo>
                    <a:lnTo>
                      <a:pt x="150" y="520"/>
                    </a:lnTo>
                    <a:lnTo>
                      <a:pt x="150" y="520"/>
                    </a:lnTo>
                    <a:lnTo>
                      <a:pt x="156" y="506"/>
                    </a:lnTo>
                    <a:lnTo>
                      <a:pt x="160" y="494"/>
                    </a:lnTo>
                    <a:lnTo>
                      <a:pt x="160" y="480"/>
                    </a:lnTo>
                    <a:lnTo>
                      <a:pt x="160" y="466"/>
                    </a:lnTo>
                    <a:lnTo>
                      <a:pt x="158" y="442"/>
                    </a:lnTo>
                    <a:lnTo>
                      <a:pt x="160" y="432"/>
                    </a:lnTo>
                    <a:lnTo>
                      <a:pt x="162" y="426"/>
                    </a:lnTo>
                    <a:lnTo>
                      <a:pt x="162" y="426"/>
                    </a:lnTo>
                    <a:lnTo>
                      <a:pt x="164" y="422"/>
                    </a:lnTo>
                    <a:lnTo>
                      <a:pt x="168" y="420"/>
                    </a:lnTo>
                    <a:lnTo>
                      <a:pt x="174" y="416"/>
                    </a:lnTo>
                    <a:lnTo>
                      <a:pt x="174" y="414"/>
                    </a:lnTo>
                    <a:lnTo>
                      <a:pt x="174" y="412"/>
                    </a:lnTo>
                    <a:lnTo>
                      <a:pt x="166" y="400"/>
                    </a:lnTo>
                    <a:lnTo>
                      <a:pt x="166" y="400"/>
                    </a:lnTo>
                    <a:lnTo>
                      <a:pt x="152" y="378"/>
                    </a:lnTo>
                    <a:lnTo>
                      <a:pt x="138" y="348"/>
                    </a:lnTo>
                    <a:lnTo>
                      <a:pt x="132" y="334"/>
                    </a:lnTo>
                    <a:lnTo>
                      <a:pt x="126" y="318"/>
                    </a:lnTo>
                    <a:lnTo>
                      <a:pt x="122" y="300"/>
                    </a:lnTo>
                    <a:lnTo>
                      <a:pt x="122" y="284"/>
                    </a:lnTo>
                    <a:lnTo>
                      <a:pt x="122" y="284"/>
                    </a:lnTo>
                    <a:lnTo>
                      <a:pt x="122" y="254"/>
                    </a:lnTo>
                    <a:lnTo>
                      <a:pt x="126" y="228"/>
                    </a:lnTo>
                    <a:lnTo>
                      <a:pt x="126" y="200"/>
                    </a:lnTo>
                    <a:lnTo>
                      <a:pt x="126" y="186"/>
                    </a:lnTo>
                    <a:lnTo>
                      <a:pt x="124" y="170"/>
                    </a:lnTo>
                    <a:lnTo>
                      <a:pt x="124" y="170"/>
                    </a:lnTo>
                    <a:lnTo>
                      <a:pt x="120" y="152"/>
                    </a:lnTo>
                    <a:lnTo>
                      <a:pt x="112" y="132"/>
                    </a:lnTo>
                    <a:lnTo>
                      <a:pt x="94" y="90"/>
                    </a:lnTo>
                    <a:lnTo>
                      <a:pt x="76" y="54"/>
                    </a:lnTo>
                    <a:lnTo>
                      <a:pt x="70" y="42"/>
                    </a:lnTo>
                    <a:lnTo>
                      <a:pt x="68" y="34"/>
                    </a:lnTo>
                    <a:lnTo>
                      <a:pt x="68" y="34"/>
                    </a:lnTo>
                    <a:lnTo>
                      <a:pt x="70" y="30"/>
                    </a:lnTo>
                    <a:lnTo>
                      <a:pt x="72" y="26"/>
                    </a:lnTo>
                    <a:lnTo>
                      <a:pt x="82" y="20"/>
                    </a:lnTo>
                    <a:lnTo>
                      <a:pt x="96" y="12"/>
                    </a:lnTo>
                    <a:lnTo>
                      <a:pt x="204" y="0"/>
                    </a:lnTo>
                    <a:lnTo>
                      <a:pt x="204" y="0"/>
                    </a:lnTo>
                    <a:lnTo>
                      <a:pt x="340" y="2"/>
                    </a:lnTo>
                    <a:lnTo>
                      <a:pt x="340" y="2"/>
                    </a:lnTo>
                    <a:lnTo>
                      <a:pt x="364" y="4"/>
                    </a:lnTo>
                    <a:lnTo>
                      <a:pt x="376" y="6"/>
                    </a:lnTo>
                    <a:lnTo>
                      <a:pt x="388" y="12"/>
                    </a:lnTo>
                    <a:lnTo>
                      <a:pt x="388" y="12"/>
                    </a:lnTo>
                    <a:lnTo>
                      <a:pt x="410" y="28"/>
                    </a:lnTo>
                    <a:lnTo>
                      <a:pt x="418" y="38"/>
                    </a:lnTo>
                    <a:lnTo>
                      <a:pt x="422" y="44"/>
                    </a:lnTo>
                    <a:lnTo>
                      <a:pt x="422" y="44"/>
                    </a:lnTo>
                    <a:lnTo>
                      <a:pt x="426" y="54"/>
                    </a:lnTo>
                    <a:lnTo>
                      <a:pt x="426" y="72"/>
                    </a:lnTo>
                    <a:lnTo>
                      <a:pt x="426" y="72"/>
                    </a:lnTo>
                    <a:lnTo>
                      <a:pt x="426" y="84"/>
                    </a:lnTo>
                    <a:lnTo>
                      <a:pt x="428" y="102"/>
                    </a:lnTo>
                    <a:lnTo>
                      <a:pt x="430" y="112"/>
                    </a:lnTo>
                    <a:lnTo>
                      <a:pt x="434" y="122"/>
                    </a:lnTo>
                    <a:lnTo>
                      <a:pt x="440" y="132"/>
                    </a:lnTo>
                    <a:lnTo>
                      <a:pt x="448" y="142"/>
                    </a:lnTo>
                    <a:lnTo>
                      <a:pt x="448" y="142"/>
                    </a:lnTo>
                    <a:lnTo>
                      <a:pt x="472" y="156"/>
                    </a:lnTo>
                    <a:lnTo>
                      <a:pt x="500" y="166"/>
                    </a:lnTo>
                    <a:lnTo>
                      <a:pt x="514" y="172"/>
                    </a:lnTo>
                    <a:lnTo>
                      <a:pt x="530" y="176"/>
                    </a:lnTo>
                    <a:lnTo>
                      <a:pt x="530" y="176"/>
                    </a:lnTo>
                    <a:lnTo>
                      <a:pt x="536" y="176"/>
                    </a:lnTo>
                    <a:lnTo>
                      <a:pt x="552" y="178"/>
                    </a:lnTo>
                    <a:lnTo>
                      <a:pt x="568" y="178"/>
                    </a:lnTo>
                    <a:lnTo>
                      <a:pt x="576" y="176"/>
                    </a:lnTo>
                    <a:lnTo>
                      <a:pt x="582" y="172"/>
                    </a:lnTo>
                    <a:lnTo>
                      <a:pt x="582" y="172"/>
                    </a:lnTo>
                    <a:lnTo>
                      <a:pt x="616" y="140"/>
                    </a:lnTo>
                    <a:lnTo>
                      <a:pt x="636" y="124"/>
                    </a:lnTo>
                    <a:lnTo>
                      <a:pt x="644" y="120"/>
                    </a:lnTo>
                    <a:lnTo>
                      <a:pt x="652" y="116"/>
                    </a:lnTo>
                    <a:lnTo>
                      <a:pt x="652" y="116"/>
                    </a:lnTo>
                    <a:lnTo>
                      <a:pt x="676" y="110"/>
                    </a:lnTo>
                    <a:lnTo>
                      <a:pt x="690" y="110"/>
                    </a:lnTo>
                    <a:lnTo>
                      <a:pt x="698" y="112"/>
                    </a:lnTo>
                    <a:lnTo>
                      <a:pt x="706" y="116"/>
                    </a:lnTo>
                    <a:lnTo>
                      <a:pt x="706" y="116"/>
                    </a:lnTo>
                    <a:lnTo>
                      <a:pt x="742" y="132"/>
                    </a:lnTo>
                    <a:lnTo>
                      <a:pt x="756" y="138"/>
                    </a:lnTo>
                    <a:lnTo>
                      <a:pt x="766" y="140"/>
                    </a:lnTo>
                    <a:lnTo>
                      <a:pt x="766" y="140"/>
                    </a:lnTo>
                    <a:lnTo>
                      <a:pt x="774" y="138"/>
                    </a:lnTo>
                    <a:lnTo>
                      <a:pt x="784" y="136"/>
                    </a:lnTo>
                    <a:lnTo>
                      <a:pt x="790" y="134"/>
                    </a:lnTo>
                    <a:lnTo>
                      <a:pt x="798" y="136"/>
                    </a:lnTo>
                    <a:lnTo>
                      <a:pt x="806" y="138"/>
                    </a:lnTo>
                    <a:lnTo>
                      <a:pt x="814" y="144"/>
                    </a:lnTo>
                    <a:lnTo>
                      <a:pt x="814" y="144"/>
                    </a:lnTo>
                    <a:lnTo>
                      <a:pt x="820" y="150"/>
                    </a:lnTo>
                    <a:lnTo>
                      <a:pt x="824" y="158"/>
                    </a:lnTo>
                    <a:lnTo>
                      <a:pt x="826" y="168"/>
                    </a:lnTo>
                    <a:lnTo>
                      <a:pt x="826" y="176"/>
                    </a:lnTo>
                    <a:lnTo>
                      <a:pt x="822" y="190"/>
                    </a:lnTo>
                    <a:lnTo>
                      <a:pt x="820" y="200"/>
                    </a:lnTo>
                    <a:lnTo>
                      <a:pt x="820" y="200"/>
                    </a:lnTo>
                    <a:lnTo>
                      <a:pt x="818" y="208"/>
                    </a:lnTo>
                    <a:lnTo>
                      <a:pt x="812" y="226"/>
                    </a:lnTo>
                    <a:lnTo>
                      <a:pt x="806" y="244"/>
                    </a:lnTo>
                    <a:lnTo>
                      <a:pt x="806" y="254"/>
                    </a:lnTo>
                    <a:lnTo>
                      <a:pt x="806" y="260"/>
                    </a:lnTo>
                    <a:lnTo>
                      <a:pt x="806" y="260"/>
                    </a:lnTo>
                    <a:lnTo>
                      <a:pt x="808" y="274"/>
                    </a:lnTo>
                    <a:lnTo>
                      <a:pt x="812" y="286"/>
                    </a:lnTo>
                    <a:lnTo>
                      <a:pt x="820" y="312"/>
                    </a:lnTo>
                    <a:lnTo>
                      <a:pt x="820" y="312"/>
                    </a:lnTo>
                    <a:lnTo>
                      <a:pt x="826" y="334"/>
                    </a:lnTo>
                    <a:lnTo>
                      <a:pt x="826" y="344"/>
                    </a:lnTo>
                    <a:lnTo>
                      <a:pt x="826" y="356"/>
                    </a:lnTo>
                    <a:lnTo>
                      <a:pt x="826" y="356"/>
                    </a:lnTo>
                    <a:lnTo>
                      <a:pt x="824" y="370"/>
                    </a:lnTo>
                    <a:lnTo>
                      <a:pt x="824" y="382"/>
                    </a:lnTo>
                    <a:lnTo>
                      <a:pt x="828" y="390"/>
                    </a:lnTo>
                    <a:lnTo>
                      <a:pt x="832" y="394"/>
                    </a:lnTo>
                    <a:lnTo>
                      <a:pt x="836" y="396"/>
                    </a:lnTo>
                    <a:lnTo>
                      <a:pt x="836" y="396"/>
                    </a:lnTo>
                    <a:lnTo>
                      <a:pt x="846" y="400"/>
                    </a:lnTo>
                    <a:lnTo>
                      <a:pt x="858" y="400"/>
                    </a:lnTo>
                    <a:lnTo>
                      <a:pt x="890" y="402"/>
                    </a:lnTo>
                    <a:lnTo>
                      <a:pt x="890" y="402"/>
                    </a:lnTo>
                    <a:lnTo>
                      <a:pt x="930" y="404"/>
                    </a:lnTo>
                    <a:lnTo>
                      <a:pt x="952" y="406"/>
                    </a:lnTo>
                    <a:lnTo>
                      <a:pt x="978" y="410"/>
                    </a:lnTo>
                    <a:lnTo>
                      <a:pt x="978" y="410"/>
                    </a:lnTo>
                    <a:lnTo>
                      <a:pt x="996" y="414"/>
                    </a:lnTo>
                    <a:lnTo>
                      <a:pt x="998" y="414"/>
                    </a:lnTo>
                    <a:lnTo>
                      <a:pt x="994" y="418"/>
                    </a:lnTo>
                    <a:lnTo>
                      <a:pt x="990" y="420"/>
                    </a:lnTo>
                    <a:lnTo>
                      <a:pt x="986" y="426"/>
                    </a:lnTo>
                    <a:lnTo>
                      <a:pt x="986" y="426"/>
                    </a:lnTo>
                    <a:lnTo>
                      <a:pt x="982" y="442"/>
                    </a:lnTo>
                    <a:lnTo>
                      <a:pt x="976" y="464"/>
                    </a:lnTo>
                    <a:lnTo>
                      <a:pt x="974" y="486"/>
                    </a:lnTo>
                    <a:lnTo>
                      <a:pt x="972" y="508"/>
                    </a:lnTo>
                    <a:lnTo>
                      <a:pt x="972" y="508"/>
                    </a:lnTo>
                    <a:lnTo>
                      <a:pt x="972" y="528"/>
                    </a:lnTo>
                    <a:lnTo>
                      <a:pt x="972" y="550"/>
                    </a:lnTo>
                    <a:lnTo>
                      <a:pt x="972" y="560"/>
                    </a:lnTo>
                    <a:lnTo>
                      <a:pt x="970" y="568"/>
                    </a:lnTo>
                    <a:lnTo>
                      <a:pt x="966" y="574"/>
                    </a:lnTo>
                    <a:lnTo>
                      <a:pt x="960" y="576"/>
                    </a:lnTo>
                    <a:lnTo>
                      <a:pt x="960" y="576"/>
                    </a:lnTo>
                    <a:lnTo>
                      <a:pt x="946" y="578"/>
                    </a:lnTo>
                    <a:lnTo>
                      <a:pt x="932" y="578"/>
                    </a:lnTo>
                    <a:lnTo>
                      <a:pt x="912" y="576"/>
                    </a:lnTo>
                    <a:lnTo>
                      <a:pt x="886" y="576"/>
                    </a:lnTo>
                    <a:lnTo>
                      <a:pt x="886" y="576"/>
                    </a:lnTo>
                    <a:lnTo>
                      <a:pt x="860" y="576"/>
                    </a:lnTo>
                    <a:lnTo>
                      <a:pt x="838" y="572"/>
                    </a:lnTo>
                    <a:lnTo>
                      <a:pt x="830" y="572"/>
                    </a:lnTo>
                    <a:lnTo>
                      <a:pt x="824" y="574"/>
                    </a:lnTo>
                    <a:lnTo>
                      <a:pt x="818" y="576"/>
                    </a:lnTo>
                    <a:lnTo>
                      <a:pt x="814" y="582"/>
                    </a:lnTo>
                    <a:lnTo>
                      <a:pt x="814" y="582"/>
                    </a:lnTo>
                    <a:lnTo>
                      <a:pt x="810" y="590"/>
                    </a:lnTo>
                    <a:lnTo>
                      <a:pt x="808" y="602"/>
                    </a:lnTo>
                    <a:lnTo>
                      <a:pt x="806" y="632"/>
                    </a:lnTo>
                    <a:lnTo>
                      <a:pt x="806" y="688"/>
                    </a:lnTo>
                    <a:lnTo>
                      <a:pt x="806" y="688"/>
                    </a:lnTo>
                    <a:lnTo>
                      <a:pt x="806" y="712"/>
                    </a:lnTo>
                    <a:lnTo>
                      <a:pt x="810" y="744"/>
                    </a:lnTo>
                    <a:lnTo>
                      <a:pt x="810" y="776"/>
                    </a:lnTo>
                    <a:lnTo>
                      <a:pt x="810" y="788"/>
                    </a:lnTo>
                    <a:lnTo>
                      <a:pt x="806" y="796"/>
                    </a:lnTo>
                    <a:lnTo>
                      <a:pt x="806" y="796"/>
                    </a:lnTo>
                    <a:lnTo>
                      <a:pt x="804" y="802"/>
                    </a:lnTo>
                    <a:lnTo>
                      <a:pt x="802" y="808"/>
                    </a:lnTo>
                    <a:lnTo>
                      <a:pt x="804" y="822"/>
                    </a:lnTo>
                    <a:lnTo>
                      <a:pt x="808" y="836"/>
                    </a:lnTo>
                    <a:lnTo>
                      <a:pt x="814" y="844"/>
                    </a:lnTo>
                    <a:lnTo>
                      <a:pt x="814" y="844"/>
                    </a:lnTo>
                    <a:lnTo>
                      <a:pt x="840" y="876"/>
                    </a:lnTo>
                    <a:lnTo>
                      <a:pt x="868" y="912"/>
                    </a:lnTo>
                    <a:lnTo>
                      <a:pt x="868" y="912"/>
                    </a:lnTo>
                    <a:lnTo>
                      <a:pt x="880" y="922"/>
                    </a:lnTo>
                    <a:lnTo>
                      <a:pt x="892" y="934"/>
                    </a:lnTo>
                    <a:lnTo>
                      <a:pt x="896" y="940"/>
                    </a:lnTo>
                    <a:lnTo>
                      <a:pt x="898" y="946"/>
                    </a:lnTo>
                    <a:lnTo>
                      <a:pt x="896" y="952"/>
                    </a:lnTo>
                    <a:lnTo>
                      <a:pt x="892" y="956"/>
                    </a:lnTo>
                    <a:lnTo>
                      <a:pt x="892" y="956"/>
                    </a:lnTo>
                    <a:close/>
                  </a:path>
                </a:pathLst>
              </a:custGeom>
              <a:solidFill>
                <a:schemeClr val="accent3">
                  <a:lumMod val="60000"/>
                  <a:lumOff val="40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75" name="Freeform 1897"/>
              <p:cNvSpPr>
                <a:spLocks/>
              </p:cNvSpPr>
              <p:nvPr/>
            </p:nvSpPr>
            <p:spPr bwMode="auto">
              <a:xfrm>
                <a:off x="4223049" y="3934541"/>
                <a:ext cx="1933761" cy="1743386"/>
              </a:xfrm>
              <a:custGeom>
                <a:avLst/>
                <a:gdLst/>
                <a:ahLst/>
                <a:cxnLst>
                  <a:cxn ang="0">
                    <a:pos x="318" y="952"/>
                  </a:cxn>
                  <a:cxn ang="0">
                    <a:pos x="336" y="928"/>
                  </a:cxn>
                  <a:cxn ang="0">
                    <a:pos x="372" y="936"/>
                  </a:cxn>
                  <a:cxn ang="0">
                    <a:pos x="400" y="960"/>
                  </a:cxn>
                  <a:cxn ang="0">
                    <a:pos x="412" y="978"/>
                  </a:cxn>
                  <a:cxn ang="0">
                    <a:pos x="472" y="994"/>
                  </a:cxn>
                  <a:cxn ang="0">
                    <a:pos x="546" y="994"/>
                  </a:cxn>
                  <a:cxn ang="0">
                    <a:pos x="578" y="978"/>
                  </a:cxn>
                  <a:cxn ang="0">
                    <a:pos x="594" y="884"/>
                  </a:cxn>
                  <a:cxn ang="0">
                    <a:pos x="596" y="672"/>
                  </a:cxn>
                  <a:cxn ang="0">
                    <a:pos x="602" y="420"/>
                  </a:cxn>
                  <a:cxn ang="0">
                    <a:pos x="610" y="392"/>
                  </a:cxn>
                  <a:cxn ang="0">
                    <a:pos x="646" y="394"/>
                  </a:cxn>
                  <a:cxn ang="0">
                    <a:pos x="686" y="390"/>
                  </a:cxn>
                  <a:cxn ang="0">
                    <a:pos x="696" y="306"/>
                  </a:cxn>
                  <a:cxn ang="0">
                    <a:pos x="696" y="152"/>
                  </a:cxn>
                  <a:cxn ang="0">
                    <a:pos x="708" y="124"/>
                  </a:cxn>
                  <a:cxn ang="0">
                    <a:pos x="786" y="98"/>
                  </a:cxn>
                  <a:cxn ang="0">
                    <a:pos x="856" y="88"/>
                  </a:cxn>
                  <a:cxn ang="0">
                    <a:pos x="890" y="94"/>
                  </a:cxn>
                  <a:cxn ang="0">
                    <a:pos x="920" y="116"/>
                  </a:cxn>
                  <a:cxn ang="0">
                    <a:pos x="942" y="110"/>
                  </a:cxn>
                  <a:cxn ang="0">
                    <a:pos x="964" y="88"/>
                  </a:cxn>
                  <a:cxn ang="0">
                    <a:pos x="1006" y="76"/>
                  </a:cxn>
                  <a:cxn ang="0">
                    <a:pos x="1038" y="68"/>
                  </a:cxn>
                  <a:cxn ang="0">
                    <a:pos x="1042" y="52"/>
                  </a:cxn>
                  <a:cxn ang="0">
                    <a:pos x="982" y="42"/>
                  </a:cxn>
                  <a:cxn ang="0">
                    <a:pos x="958" y="40"/>
                  </a:cxn>
                  <a:cxn ang="0">
                    <a:pos x="932" y="46"/>
                  </a:cxn>
                  <a:cxn ang="0">
                    <a:pos x="900" y="50"/>
                  </a:cxn>
                  <a:cxn ang="0">
                    <a:pos x="872" y="68"/>
                  </a:cxn>
                  <a:cxn ang="0">
                    <a:pos x="822" y="78"/>
                  </a:cxn>
                  <a:cxn ang="0">
                    <a:pos x="758" y="84"/>
                  </a:cxn>
                  <a:cxn ang="0">
                    <a:pos x="696" y="78"/>
                  </a:cxn>
                  <a:cxn ang="0">
                    <a:pos x="594" y="44"/>
                  </a:cxn>
                  <a:cxn ang="0">
                    <a:pos x="420" y="18"/>
                  </a:cxn>
                  <a:cxn ang="0">
                    <a:pos x="322" y="26"/>
                  </a:cxn>
                  <a:cxn ang="0">
                    <a:pos x="192" y="20"/>
                  </a:cxn>
                  <a:cxn ang="0">
                    <a:pos x="124" y="2"/>
                  </a:cxn>
                  <a:cxn ang="0">
                    <a:pos x="76" y="4"/>
                  </a:cxn>
                  <a:cxn ang="0">
                    <a:pos x="30" y="26"/>
                  </a:cxn>
                  <a:cxn ang="0">
                    <a:pos x="22" y="40"/>
                  </a:cxn>
                  <a:cxn ang="0">
                    <a:pos x="2" y="74"/>
                  </a:cxn>
                  <a:cxn ang="0">
                    <a:pos x="4" y="102"/>
                  </a:cxn>
                  <a:cxn ang="0">
                    <a:pos x="22" y="144"/>
                  </a:cxn>
                  <a:cxn ang="0">
                    <a:pos x="74" y="196"/>
                  </a:cxn>
                  <a:cxn ang="0">
                    <a:pos x="86" y="224"/>
                  </a:cxn>
                  <a:cxn ang="0">
                    <a:pos x="102" y="278"/>
                  </a:cxn>
                  <a:cxn ang="0">
                    <a:pos x="136" y="340"/>
                  </a:cxn>
                  <a:cxn ang="0">
                    <a:pos x="172" y="402"/>
                  </a:cxn>
                  <a:cxn ang="0">
                    <a:pos x="188" y="472"/>
                  </a:cxn>
                  <a:cxn ang="0">
                    <a:pos x="186" y="538"/>
                  </a:cxn>
                  <a:cxn ang="0">
                    <a:pos x="222" y="684"/>
                  </a:cxn>
                  <a:cxn ang="0">
                    <a:pos x="242" y="762"/>
                  </a:cxn>
                  <a:cxn ang="0">
                    <a:pos x="244" y="852"/>
                  </a:cxn>
                  <a:cxn ang="0">
                    <a:pos x="258" y="914"/>
                  </a:cxn>
                  <a:cxn ang="0">
                    <a:pos x="300" y="966"/>
                  </a:cxn>
                  <a:cxn ang="0">
                    <a:pos x="318" y="978"/>
                  </a:cxn>
                </a:cxnLst>
                <a:rect l="0" t="0" r="r" b="b"/>
                <a:pathLst>
                  <a:path w="1046" h="994">
                    <a:moveTo>
                      <a:pt x="318" y="978"/>
                    </a:moveTo>
                    <a:lnTo>
                      <a:pt x="318" y="978"/>
                    </a:lnTo>
                    <a:lnTo>
                      <a:pt x="318" y="970"/>
                    </a:lnTo>
                    <a:lnTo>
                      <a:pt x="318" y="952"/>
                    </a:lnTo>
                    <a:lnTo>
                      <a:pt x="322" y="942"/>
                    </a:lnTo>
                    <a:lnTo>
                      <a:pt x="326" y="934"/>
                    </a:lnTo>
                    <a:lnTo>
                      <a:pt x="332" y="930"/>
                    </a:lnTo>
                    <a:lnTo>
                      <a:pt x="336" y="928"/>
                    </a:lnTo>
                    <a:lnTo>
                      <a:pt x="342" y="930"/>
                    </a:lnTo>
                    <a:lnTo>
                      <a:pt x="342" y="930"/>
                    </a:lnTo>
                    <a:lnTo>
                      <a:pt x="360" y="932"/>
                    </a:lnTo>
                    <a:lnTo>
                      <a:pt x="372" y="936"/>
                    </a:lnTo>
                    <a:lnTo>
                      <a:pt x="382" y="942"/>
                    </a:lnTo>
                    <a:lnTo>
                      <a:pt x="394" y="954"/>
                    </a:lnTo>
                    <a:lnTo>
                      <a:pt x="394" y="954"/>
                    </a:lnTo>
                    <a:lnTo>
                      <a:pt x="400" y="960"/>
                    </a:lnTo>
                    <a:lnTo>
                      <a:pt x="402" y="966"/>
                    </a:lnTo>
                    <a:lnTo>
                      <a:pt x="406" y="974"/>
                    </a:lnTo>
                    <a:lnTo>
                      <a:pt x="408" y="976"/>
                    </a:lnTo>
                    <a:lnTo>
                      <a:pt x="412" y="978"/>
                    </a:lnTo>
                    <a:lnTo>
                      <a:pt x="432" y="986"/>
                    </a:lnTo>
                    <a:lnTo>
                      <a:pt x="432" y="986"/>
                    </a:lnTo>
                    <a:lnTo>
                      <a:pt x="462" y="994"/>
                    </a:lnTo>
                    <a:lnTo>
                      <a:pt x="472" y="994"/>
                    </a:lnTo>
                    <a:lnTo>
                      <a:pt x="492" y="994"/>
                    </a:lnTo>
                    <a:lnTo>
                      <a:pt x="492" y="994"/>
                    </a:lnTo>
                    <a:lnTo>
                      <a:pt x="522" y="994"/>
                    </a:lnTo>
                    <a:lnTo>
                      <a:pt x="546" y="994"/>
                    </a:lnTo>
                    <a:lnTo>
                      <a:pt x="558" y="992"/>
                    </a:lnTo>
                    <a:lnTo>
                      <a:pt x="566" y="990"/>
                    </a:lnTo>
                    <a:lnTo>
                      <a:pt x="574" y="984"/>
                    </a:lnTo>
                    <a:lnTo>
                      <a:pt x="578" y="978"/>
                    </a:lnTo>
                    <a:lnTo>
                      <a:pt x="578" y="978"/>
                    </a:lnTo>
                    <a:lnTo>
                      <a:pt x="586" y="954"/>
                    </a:lnTo>
                    <a:lnTo>
                      <a:pt x="590" y="922"/>
                    </a:lnTo>
                    <a:lnTo>
                      <a:pt x="594" y="884"/>
                    </a:lnTo>
                    <a:lnTo>
                      <a:pt x="594" y="852"/>
                    </a:lnTo>
                    <a:lnTo>
                      <a:pt x="594" y="852"/>
                    </a:lnTo>
                    <a:lnTo>
                      <a:pt x="594" y="758"/>
                    </a:lnTo>
                    <a:lnTo>
                      <a:pt x="596" y="672"/>
                    </a:lnTo>
                    <a:lnTo>
                      <a:pt x="596" y="672"/>
                    </a:lnTo>
                    <a:lnTo>
                      <a:pt x="598" y="540"/>
                    </a:lnTo>
                    <a:lnTo>
                      <a:pt x="602" y="420"/>
                    </a:lnTo>
                    <a:lnTo>
                      <a:pt x="602" y="420"/>
                    </a:lnTo>
                    <a:lnTo>
                      <a:pt x="604" y="410"/>
                    </a:lnTo>
                    <a:lnTo>
                      <a:pt x="604" y="400"/>
                    </a:lnTo>
                    <a:lnTo>
                      <a:pt x="606" y="394"/>
                    </a:lnTo>
                    <a:lnTo>
                      <a:pt x="610" y="392"/>
                    </a:lnTo>
                    <a:lnTo>
                      <a:pt x="616" y="390"/>
                    </a:lnTo>
                    <a:lnTo>
                      <a:pt x="626" y="390"/>
                    </a:lnTo>
                    <a:lnTo>
                      <a:pt x="626" y="390"/>
                    </a:lnTo>
                    <a:lnTo>
                      <a:pt x="646" y="394"/>
                    </a:lnTo>
                    <a:lnTo>
                      <a:pt x="664" y="398"/>
                    </a:lnTo>
                    <a:lnTo>
                      <a:pt x="674" y="398"/>
                    </a:lnTo>
                    <a:lnTo>
                      <a:pt x="680" y="396"/>
                    </a:lnTo>
                    <a:lnTo>
                      <a:pt x="686" y="390"/>
                    </a:lnTo>
                    <a:lnTo>
                      <a:pt x="690" y="382"/>
                    </a:lnTo>
                    <a:lnTo>
                      <a:pt x="690" y="382"/>
                    </a:lnTo>
                    <a:lnTo>
                      <a:pt x="694" y="350"/>
                    </a:lnTo>
                    <a:lnTo>
                      <a:pt x="696" y="306"/>
                    </a:lnTo>
                    <a:lnTo>
                      <a:pt x="698" y="242"/>
                    </a:lnTo>
                    <a:lnTo>
                      <a:pt x="698" y="242"/>
                    </a:lnTo>
                    <a:lnTo>
                      <a:pt x="694" y="184"/>
                    </a:lnTo>
                    <a:lnTo>
                      <a:pt x="696" y="152"/>
                    </a:lnTo>
                    <a:lnTo>
                      <a:pt x="698" y="138"/>
                    </a:lnTo>
                    <a:lnTo>
                      <a:pt x="702" y="130"/>
                    </a:lnTo>
                    <a:lnTo>
                      <a:pt x="702" y="130"/>
                    </a:lnTo>
                    <a:lnTo>
                      <a:pt x="708" y="124"/>
                    </a:lnTo>
                    <a:lnTo>
                      <a:pt x="718" y="118"/>
                    </a:lnTo>
                    <a:lnTo>
                      <a:pt x="740" y="108"/>
                    </a:lnTo>
                    <a:lnTo>
                      <a:pt x="766" y="102"/>
                    </a:lnTo>
                    <a:lnTo>
                      <a:pt x="786" y="98"/>
                    </a:lnTo>
                    <a:lnTo>
                      <a:pt x="786" y="98"/>
                    </a:lnTo>
                    <a:lnTo>
                      <a:pt x="810" y="96"/>
                    </a:lnTo>
                    <a:lnTo>
                      <a:pt x="840" y="90"/>
                    </a:lnTo>
                    <a:lnTo>
                      <a:pt x="856" y="88"/>
                    </a:lnTo>
                    <a:lnTo>
                      <a:pt x="870" y="88"/>
                    </a:lnTo>
                    <a:lnTo>
                      <a:pt x="882" y="90"/>
                    </a:lnTo>
                    <a:lnTo>
                      <a:pt x="886" y="92"/>
                    </a:lnTo>
                    <a:lnTo>
                      <a:pt x="890" y="94"/>
                    </a:lnTo>
                    <a:lnTo>
                      <a:pt x="890" y="94"/>
                    </a:lnTo>
                    <a:lnTo>
                      <a:pt x="902" y="106"/>
                    </a:lnTo>
                    <a:lnTo>
                      <a:pt x="914" y="114"/>
                    </a:lnTo>
                    <a:lnTo>
                      <a:pt x="920" y="116"/>
                    </a:lnTo>
                    <a:lnTo>
                      <a:pt x="926" y="116"/>
                    </a:lnTo>
                    <a:lnTo>
                      <a:pt x="934" y="114"/>
                    </a:lnTo>
                    <a:lnTo>
                      <a:pt x="942" y="110"/>
                    </a:lnTo>
                    <a:lnTo>
                      <a:pt x="942" y="110"/>
                    </a:lnTo>
                    <a:lnTo>
                      <a:pt x="948" y="106"/>
                    </a:lnTo>
                    <a:lnTo>
                      <a:pt x="952" y="102"/>
                    </a:lnTo>
                    <a:lnTo>
                      <a:pt x="958" y="94"/>
                    </a:lnTo>
                    <a:lnTo>
                      <a:pt x="964" y="88"/>
                    </a:lnTo>
                    <a:lnTo>
                      <a:pt x="974" y="82"/>
                    </a:lnTo>
                    <a:lnTo>
                      <a:pt x="974" y="82"/>
                    </a:lnTo>
                    <a:lnTo>
                      <a:pt x="992" y="78"/>
                    </a:lnTo>
                    <a:lnTo>
                      <a:pt x="1006" y="76"/>
                    </a:lnTo>
                    <a:lnTo>
                      <a:pt x="1020" y="74"/>
                    </a:lnTo>
                    <a:lnTo>
                      <a:pt x="1030" y="72"/>
                    </a:lnTo>
                    <a:lnTo>
                      <a:pt x="1030" y="72"/>
                    </a:lnTo>
                    <a:lnTo>
                      <a:pt x="1038" y="68"/>
                    </a:lnTo>
                    <a:lnTo>
                      <a:pt x="1044" y="62"/>
                    </a:lnTo>
                    <a:lnTo>
                      <a:pt x="1046" y="56"/>
                    </a:lnTo>
                    <a:lnTo>
                      <a:pt x="1044" y="54"/>
                    </a:lnTo>
                    <a:lnTo>
                      <a:pt x="1042" y="52"/>
                    </a:lnTo>
                    <a:lnTo>
                      <a:pt x="1042" y="52"/>
                    </a:lnTo>
                    <a:lnTo>
                      <a:pt x="1032" y="48"/>
                    </a:lnTo>
                    <a:lnTo>
                      <a:pt x="1016" y="46"/>
                    </a:lnTo>
                    <a:lnTo>
                      <a:pt x="982" y="42"/>
                    </a:lnTo>
                    <a:lnTo>
                      <a:pt x="982" y="42"/>
                    </a:lnTo>
                    <a:lnTo>
                      <a:pt x="966" y="42"/>
                    </a:lnTo>
                    <a:lnTo>
                      <a:pt x="966" y="42"/>
                    </a:lnTo>
                    <a:lnTo>
                      <a:pt x="958" y="40"/>
                    </a:lnTo>
                    <a:lnTo>
                      <a:pt x="950" y="40"/>
                    </a:lnTo>
                    <a:lnTo>
                      <a:pt x="942" y="42"/>
                    </a:lnTo>
                    <a:lnTo>
                      <a:pt x="942" y="42"/>
                    </a:lnTo>
                    <a:lnTo>
                      <a:pt x="932" y="46"/>
                    </a:lnTo>
                    <a:lnTo>
                      <a:pt x="918" y="48"/>
                    </a:lnTo>
                    <a:lnTo>
                      <a:pt x="902" y="50"/>
                    </a:lnTo>
                    <a:lnTo>
                      <a:pt x="902" y="50"/>
                    </a:lnTo>
                    <a:lnTo>
                      <a:pt x="900" y="50"/>
                    </a:lnTo>
                    <a:lnTo>
                      <a:pt x="896" y="52"/>
                    </a:lnTo>
                    <a:lnTo>
                      <a:pt x="896" y="52"/>
                    </a:lnTo>
                    <a:lnTo>
                      <a:pt x="884" y="60"/>
                    </a:lnTo>
                    <a:lnTo>
                      <a:pt x="872" y="68"/>
                    </a:lnTo>
                    <a:lnTo>
                      <a:pt x="872" y="68"/>
                    </a:lnTo>
                    <a:lnTo>
                      <a:pt x="852" y="74"/>
                    </a:lnTo>
                    <a:lnTo>
                      <a:pt x="836" y="76"/>
                    </a:lnTo>
                    <a:lnTo>
                      <a:pt x="822" y="78"/>
                    </a:lnTo>
                    <a:lnTo>
                      <a:pt x="822" y="78"/>
                    </a:lnTo>
                    <a:lnTo>
                      <a:pt x="790" y="80"/>
                    </a:lnTo>
                    <a:lnTo>
                      <a:pt x="758" y="84"/>
                    </a:lnTo>
                    <a:lnTo>
                      <a:pt x="758" y="84"/>
                    </a:lnTo>
                    <a:lnTo>
                      <a:pt x="742" y="86"/>
                    </a:lnTo>
                    <a:lnTo>
                      <a:pt x="726" y="84"/>
                    </a:lnTo>
                    <a:lnTo>
                      <a:pt x="708" y="82"/>
                    </a:lnTo>
                    <a:lnTo>
                      <a:pt x="696" y="78"/>
                    </a:lnTo>
                    <a:lnTo>
                      <a:pt x="696" y="78"/>
                    </a:lnTo>
                    <a:lnTo>
                      <a:pt x="676" y="70"/>
                    </a:lnTo>
                    <a:lnTo>
                      <a:pt x="642" y="58"/>
                    </a:lnTo>
                    <a:lnTo>
                      <a:pt x="594" y="44"/>
                    </a:lnTo>
                    <a:lnTo>
                      <a:pt x="508" y="24"/>
                    </a:lnTo>
                    <a:lnTo>
                      <a:pt x="508" y="24"/>
                    </a:lnTo>
                    <a:lnTo>
                      <a:pt x="464" y="20"/>
                    </a:lnTo>
                    <a:lnTo>
                      <a:pt x="420" y="18"/>
                    </a:lnTo>
                    <a:lnTo>
                      <a:pt x="396" y="20"/>
                    </a:lnTo>
                    <a:lnTo>
                      <a:pt x="372" y="22"/>
                    </a:lnTo>
                    <a:lnTo>
                      <a:pt x="372" y="22"/>
                    </a:lnTo>
                    <a:lnTo>
                      <a:pt x="322" y="26"/>
                    </a:lnTo>
                    <a:lnTo>
                      <a:pt x="276" y="26"/>
                    </a:lnTo>
                    <a:lnTo>
                      <a:pt x="228" y="26"/>
                    </a:lnTo>
                    <a:lnTo>
                      <a:pt x="228" y="26"/>
                    </a:lnTo>
                    <a:lnTo>
                      <a:pt x="192" y="20"/>
                    </a:lnTo>
                    <a:lnTo>
                      <a:pt x="162" y="14"/>
                    </a:lnTo>
                    <a:lnTo>
                      <a:pt x="134" y="6"/>
                    </a:lnTo>
                    <a:lnTo>
                      <a:pt x="134" y="6"/>
                    </a:lnTo>
                    <a:lnTo>
                      <a:pt x="124" y="2"/>
                    </a:lnTo>
                    <a:lnTo>
                      <a:pt x="114" y="0"/>
                    </a:lnTo>
                    <a:lnTo>
                      <a:pt x="96" y="0"/>
                    </a:lnTo>
                    <a:lnTo>
                      <a:pt x="82" y="2"/>
                    </a:lnTo>
                    <a:lnTo>
                      <a:pt x="76" y="4"/>
                    </a:lnTo>
                    <a:lnTo>
                      <a:pt x="76" y="4"/>
                    </a:lnTo>
                    <a:lnTo>
                      <a:pt x="50" y="16"/>
                    </a:lnTo>
                    <a:lnTo>
                      <a:pt x="30" y="26"/>
                    </a:lnTo>
                    <a:lnTo>
                      <a:pt x="30" y="26"/>
                    </a:lnTo>
                    <a:lnTo>
                      <a:pt x="30" y="28"/>
                    </a:lnTo>
                    <a:lnTo>
                      <a:pt x="30" y="28"/>
                    </a:lnTo>
                    <a:lnTo>
                      <a:pt x="28" y="32"/>
                    </a:lnTo>
                    <a:lnTo>
                      <a:pt x="22" y="40"/>
                    </a:lnTo>
                    <a:lnTo>
                      <a:pt x="22" y="40"/>
                    </a:lnTo>
                    <a:lnTo>
                      <a:pt x="12" y="50"/>
                    </a:lnTo>
                    <a:lnTo>
                      <a:pt x="6" y="62"/>
                    </a:lnTo>
                    <a:lnTo>
                      <a:pt x="2" y="74"/>
                    </a:lnTo>
                    <a:lnTo>
                      <a:pt x="0" y="80"/>
                    </a:lnTo>
                    <a:lnTo>
                      <a:pt x="2" y="88"/>
                    </a:lnTo>
                    <a:lnTo>
                      <a:pt x="2" y="88"/>
                    </a:lnTo>
                    <a:lnTo>
                      <a:pt x="4" y="102"/>
                    </a:lnTo>
                    <a:lnTo>
                      <a:pt x="8" y="116"/>
                    </a:lnTo>
                    <a:lnTo>
                      <a:pt x="10" y="126"/>
                    </a:lnTo>
                    <a:lnTo>
                      <a:pt x="14" y="134"/>
                    </a:lnTo>
                    <a:lnTo>
                      <a:pt x="22" y="144"/>
                    </a:lnTo>
                    <a:lnTo>
                      <a:pt x="30" y="152"/>
                    </a:lnTo>
                    <a:lnTo>
                      <a:pt x="30" y="152"/>
                    </a:lnTo>
                    <a:lnTo>
                      <a:pt x="64" y="184"/>
                    </a:lnTo>
                    <a:lnTo>
                      <a:pt x="74" y="196"/>
                    </a:lnTo>
                    <a:lnTo>
                      <a:pt x="78" y="202"/>
                    </a:lnTo>
                    <a:lnTo>
                      <a:pt x="80" y="210"/>
                    </a:lnTo>
                    <a:lnTo>
                      <a:pt x="80" y="210"/>
                    </a:lnTo>
                    <a:lnTo>
                      <a:pt x="86" y="224"/>
                    </a:lnTo>
                    <a:lnTo>
                      <a:pt x="92" y="242"/>
                    </a:lnTo>
                    <a:lnTo>
                      <a:pt x="98" y="258"/>
                    </a:lnTo>
                    <a:lnTo>
                      <a:pt x="102" y="278"/>
                    </a:lnTo>
                    <a:lnTo>
                      <a:pt x="102" y="278"/>
                    </a:lnTo>
                    <a:lnTo>
                      <a:pt x="104" y="288"/>
                    </a:lnTo>
                    <a:lnTo>
                      <a:pt x="106" y="296"/>
                    </a:lnTo>
                    <a:lnTo>
                      <a:pt x="114" y="310"/>
                    </a:lnTo>
                    <a:lnTo>
                      <a:pt x="136" y="340"/>
                    </a:lnTo>
                    <a:lnTo>
                      <a:pt x="136" y="340"/>
                    </a:lnTo>
                    <a:lnTo>
                      <a:pt x="148" y="358"/>
                    </a:lnTo>
                    <a:lnTo>
                      <a:pt x="162" y="380"/>
                    </a:lnTo>
                    <a:lnTo>
                      <a:pt x="172" y="402"/>
                    </a:lnTo>
                    <a:lnTo>
                      <a:pt x="180" y="420"/>
                    </a:lnTo>
                    <a:lnTo>
                      <a:pt x="180" y="420"/>
                    </a:lnTo>
                    <a:lnTo>
                      <a:pt x="186" y="444"/>
                    </a:lnTo>
                    <a:lnTo>
                      <a:pt x="188" y="472"/>
                    </a:lnTo>
                    <a:lnTo>
                      <a:pt x="188" y="500"/>
                    </a:lnTo>
                    <a:lnTo>
                      <a:pt x="186" y="524"/>
                    </a:lnTo>
                    <a:lnTo>
                      <a:pt x="186" y="524"/>
                    </a:lnTo>
                    <a:lnTo>
                      <a:pt x="186" y="538"/>
                    </a:lnTo>
                    <a:lnTo>
                      <a:pt x="188" y="558"/>
                    </a:lnTo>
                    <a:lnTo>
                      <a:pt x="198" y="606"/>
                    </a:lnTo>
                    <a:lnTo>
                      <a:pt x="212" y="654"/>
                    </a:lnTo>
                    <a:lnTo>
                      <a:pt x="222" y="684"/>
                    </a:lnTo>
                    <a:lnTo>
                      <a:pt x="222" y="684"/>
                    </a:lnTo>
                    <a:lnTo>
                      <a:pt x="228" y="702"/>
                    </a:lnTo>
                    <a:lnTo>
                      <a:pt x="236" y="728"/>
                    </a:lnTo>
                    <a:lnTo>
                      <a:pt x="242" y="762"/>
                    </a:lnTo>
                    <a:lnTo>
                      <a:pt x="242" y="784"/>
                    </a:lnTo>
                    <a:lnTo>
                      <a:pt x="242" y="806"/>
                    </a:lnTo>
                    <a:lnTo>
                      <a:pt x="242" y="806"/>
                    </a:lnTo>
                    <a:lnTo>
                      <a:pt x="244" y="852"/>
                    </a:lnTo>
                    <a:lnTo>
                      <a:pt x="246" y="870"/>
                    </a:lnTo>
                    <a:lnTo>
                      <a:pt x="248" y="886"/>
                    </a:lnTo>
                    <a:lnTo>
                      <a:pt x="252" y="902"/>
                    </a:lnTo>
                    <a:lnTo>
                      <a:pt x="258" y="914"/>
                    </a:lnTo>
                    <a:lnTo>
                      <a:pt x="264" y="926"/>
                    </a:lnTo>
                    <a:lnTo>
                      <a:pt x="272" y="936"/>
                    </a:lnTo>
                    <a:lnTo>
                      <a:pt x="272" y="936"/>
                    </a:lnTo>
                    <a:lnTo>
                      <a:pt x="300" y="966"/>
                    </a:lnTo>
                    <a:lnTo>
                      <a:pt x="310" y="974"/>
                    </a:lnTo>
                    <a:lnTo>
                      <a:pt x="314" y="976"/>
                    </a:lnTo>
                    <a:lnTo>
                      <a:pt x="318" y="978"/>
                    </a:lnTo>
                    <a:lnTo>
                      <a:pt x="318" y="978"/>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76" name="Freeform 1898"/>
              <p:cNvSpPr>
                <a:spLocks/>
              </p:cNvSpPr>
              <p:nvPr/>
            </p:nvSpPr>
            <p:spPr bwMode="auto">
              <a:xfrm>
                <a:off x="4808266" y="4674800"/>
                <a:ext cx="2401300" cy="2015320"/>
              </a:xfrm>
              <a:custGeom>
                <a:avLst/>
                <a:gdLst/>
                <a:ahLst/>
                <a:cxnLst>
                  <a:cxn ang="0">
                    <a:pos x="1298" y="408"/>
                  </a:cxn>
                  <a:cxn ang="0">
                    <a:pos x="1252" y="528"/>
                  </a:cxn>
                  <a:cxn ang="0">
                    <a:pos x="1188" y="614"/>
                  </a:cxn>
                  <a:cxn ang="0">
                    <a:pos x="1060" y="772"/>
                  </a:cxn>
                  <a:cxn ang="0">
                    <a:pos x="946" y="866"/>
                  </a:cxn>
                  <a:cxn ang="0">
                    <a:pos x="888" y="940"/>
                  </a:cxn>
                  <a:cxn ang="0">
                    <a:pos x="774" y="1032"/>
                  </a:cxn>
                  <a:cxn ang="0">
                    <a:pos x="720" y="1038"/>
                  </a:cxn>
                  <a:cxn ang="0">
                    <a:pos x="628" y="1050"/>
                  </a:cxn>
                  <a:cxn ang="0">
                    <a:pos x="602" y="1056"/>
                  </a:cxn>
                  <a:cxn ang="0">
                    <a:pos x="560" y="1072"/>
                  </a:cxn>
                  <a:cxn ang="0">
                    <a:pos x="492" y="1062"/>
                  </a:cxn>
                  <a:cxn ang="0">
                    <a:pos x="394" y="1070"/>
                  </a:cxn>
                  <a:cxn ang="0">
                    <a:pos x="352" y="1106"/>
                  </a:cxn>
                  <a:cxn ang="0">
                    <a:pos x="322" y="1110"/>
                  </a:cxn>
                  <a:cxn ang="0">
                    <a:pos x="302" y="1144"/>
                  </a:cxn>
                  <a:cxn ang="0">
                    <a:pos x="232" y="1126"/>
                  </a:cxn>
                  <a:cxn ang="0">
                    <a:pos x="196" y="1096"/>
                  </a:cxn>
                  <a:cxn ang="0">
                    <a:pos x="152" y="1070"/>
                  </a:cxn>
                  <a:cxn ang="0">
                    <a:pos x="140" y="1046"/>
                  </a:cxn>
                  <a:cxn ang="0">
                    <a:pos x="138" y="1006"/>
                  </a:cxn>
                  <a:cxn ang="0">
                    <a:pos x="102" y="958"/>
                  </a:cxn>
                  <a:cxn ang="0">
                    <a:pos x="106" y="920"/>
                  </a:cxn>
                  <a:cxn ang="0">
                    <a:pos x="134" y="850"/>
                  </a:cxn>
                  <a:cxn ang="0">
                    <a:pos x="114" y="796"/>
                  </a:cxn>
                  <a:cxn ang="0">
                    <a:pos x="54" y="704"/>
                  </a:cxn>
                  <a:cxn ang="0">
                    <a:pos x="32" y="616"/>
                  </a:cxn>
                  <a:cxn ang="0">
                    <a:pos x="14" y="574"/>
                  </a:cxn>
                  <a:cxn ang="0">
                    <a:pos x="0" y="556"/>
                  </a:cxn>
                  <a:cxn ang="0">
                    <a:pos x="4" y="518"/>
                  </a:cxn>
                  <a:cxn ang="0">
                    <a:pos x="46" y="510"/>
                  </a:cxn>
                  <a:cxn ang="0">
                    <a:pos x="86" y="544"/>
                  </a:cxn>
                  <a:cxn ang="0">
                    <a:pos x="146" y="572"/>
                  </a:cxn>
                  <a:cxn ang="0">
                    <a:pos x="258" y="558"/>
                  </a:cxn>
                  <a:cxn ang="0">
                    <a:pos x="278" y="440"/>
                  </a:cxn>
                  <a:cxn ang="0">
                    <a:pos x="326" y="234"/>
                  </a:cxn>
                  <a:cxn ang="0">
                    <a:pos x="354" y="278"/>
                  </a:cxn>
                  <a:cxn ang="0">
                    <a:pos x="356" y="390"/>
                  </a:cxn>
                  <a:cxn ang="0">
                    <a:pos x="396" y="432"/>
                  </a:cxn>
                  <a:cxn ang="0">
                    <a:pos x="470" y="382"/>
                  </a:cxn>
                  <a:cxn ang="0">
                    <a:pos x="536" y="288"/>
                  </a:cxn>
                  <a:cxn ang="0">
                    <a:pos x="576" y="296"/>
                  </a:cxn>
                  <a:cxn ang="0">
                    <a:pos x="636" y="320"/>
                  </a:cxn>
                  <a:cxn ang="0">
                    <a:pos x="732" y="306"/>
                  </a:cxn>
                  <a:cxn ang="0">
                    <a:pos x="770" y="238"/>
                  </a:cxn>
                  <a:cxn ang="0">
                    <a:pos x="810" y="198"/>
                  </a:cxn>
                  <a:cxn ang="0">
                    <a:pos x="912" y="96"/>
                  </a:cxn>
                  <a:cxn ang="0">
                    <a:pos x="996" y="32"/>
                  </a:cxn>
                  <a:cxn ang="0">
                    <a:pos x="1040" y="2"/>
                  </a:cxn>
                  <a:cxn ang="0">
                    <a:pos x="1172" y="38"/>
                  </a:cxn>
                  <a:cxn ang="0">
                    <a:pos x="1220" y="90"/>
                  </a:cxn>
                  <a:cxn ang="0">
                    <a:pos x="1244" y="160"/>
                  </a:cxn>
                  <a:cxn ang="0">
                    <a:pos x="1248" y="220"/>
                  </a:cxn>
                  <a:cxn ang="0">
                    <a:pos x="1224" y="292"/>
                  </a:cxn>
                  <a:cxn ang="0">
                    <a:pos x="1234" y="326"/>
                  </a:cxn>
                </a:cxnLst>
                <a:rect l="0" t="0" r="r" b="b"/>
                <a:pathLst>
                  <a:path w="1298" h="1148">
                    <a:moveTo>
                      <a:pt x="1274" y="366"/>
                    </a:moveTo>
                    <a:lnTo>
                      <a:pt x="1274" y="366"/>
                    </a:lnTo>
                    <a:lnTo>
                      <a:pt x="1280" y="372"/>
                    </a:lnTo>
                    <a:lnTo>
                      <a:pt x="1290" y="388"/>
                    </a:lnTo>
                    <a:lnTo>
                      <a:pt x="1294" y="398"/>
                    </a:lnTo>
                    <a:lnTo>
                      <a:pt x="1298" y="408"/>
                    </a:lnTo>
                    <a:lnTo>
                      <a:pt x="1298" y="420"/>
                    </a:lnTo>
                    <a:lnTo>
                      <a:pt x="1294" y="430"/>
                    </a:lnTo>
                    <a:lnTo>
                      <a:pt x="1294" y="430"/>
                    </a:lnTo>
                    <a:lnTo>
                      <a:pt x="1280" y="462"/>
                    </a:lnTo>
                    <a:lnTo>
                      <a:pt x="1262" y="504"/>
                    </a:lnTo>
                    <a:lnTo>
                      <a:pt x="1252" y="528"/>
                    </a:lnTo>
                    <a:lnTo>
                      <a:pt x="1242" y="548"/>
                    </a:lnTo>
                    <a:lnTo>
                      <a:pt x="1230" y="568"/>
                    </a:lnTo>
                    <a:lnTo>
                      <a:pt x="1220" y="582"/>
                    </a:lnTo>
                    <a:lnTo>
                      <a:pt x="1220" y="582"/>
                    </a:lnTo>
                    <a:lnTo>
                      <a:pt x="1188" y="614"/>
                    </a:lnTo>
                    <a:lnTo>
                      <a:pt x="1188" y="614"/>
                    </a:lnTo>
                    <a:lnTo>
                      <a:pt x="1160" y="656"/>
                    </a:lnTo>
                    <a:lnTo>
                      <a:pt x="1130" y="696"/>
                    </a:lnTo>
                    <a:lnTo>
                      <a:pt x="1096" y="736"/>
                    </a:lnTo>
                    <a:lnTo>
                      <a:pt x="1096" y="736"/>
                    </a:lnTo>
                    <a:lnTo>
                      <a:pt x="1078" y="754"/>
                    </a:lnTo>
                    <a:lnTo>
                      <a:pt x="1060" y="772"/>
                    </a:lnTo>
                    <a:lnTo>
                      <a:pt x="1022" y="800"/>
                    </a:lnTo>
                    <a:lnTo>
                      <a:pt x="988" y="826"/>
                    </a:lnTo>
                    <a:lnTo>
                      <a:pt x="960" y="848"/>
                    </a:lnTo>
                    <a:lnTo>
                      <a:pt x="960" y="848"/>
                    </a:lnTo>
                    <a:lnTo>
                      <a:pt x="952" y="858"/>
                    </a:lnTo>
                    <a:lnTo>
                      <a:pt x="946" y="866"/>
                    </a:lnTo>
                    <a:lnTo>
                      <a:pt x="940" y="878"/>
                    </a:lnTo>
                    <a:lnTo>
                      <a:pt x="932" y="892"/>
                    </a:lnTo>
                    <a:lnTo>
                      <a:pt x="926" y="900"/>
                    </a:lnTo>
                    <a:lnTo>
                      <a:pt x="916" y="912"/>
                    </a:lnTo>
                    <a:lnTo>
                      <a:pt x="916" y="912"/>
                    </a:lnTo>
                    <a:lnTo>
                      <a:pt x="888" y="940"/>
                    </a:lnTo>
                    <a:lnTo>
                      <a:pt x="862" y="966"/>
                    </a:lnTo>
                    <a:lnTo>
                      <a:pt x="834" y="988"/>
                    </a:lnTo>
                    <a:lnTo>
                      <a:pt x="808" y="1008"/>
                    </a:lnTo>
                    <a:lnTo>
                      <a:pt x="808" y="1008"/>
                    </a:lnTo>
                    <a:lnTo>
                      <a:pt x="788" y="1022"/>
                    </a:lnTo>
                    <a:lnTo>
                      <a:pt x="774" y="1032"/>
                    </a:lnTo>
                    <a:lnTo>
                      <a:pt x="768" y="1034"/>
                    </a:lnTo>
                    <a:lnTo>
                      <a:pt x="762" y="1036"/>
                    </a:lnTo>
                    <a:lnTo>
                      <a:pt x="744" y="1036"/>
                    </a:lnTo>
                    <a:lnTo>
                      <a:pt x="744" y="1036"/>
                    </a:lnTo>
                    <a:lnTo>
                      <a:pt x="732" y="1036"/>
                    </a:lnTo>
                    <a:lnTo>
                      <a:pt x="720" y="1038"/>
                    </a:lnTo>
                    <a:lnTo>
                      <a:pt x="690" y="1044"/>
                    </a:lnTo>
                    <a:lnTo>
                      <a:pt x="648" y="1056"/>
                    </a:lnTo>
                    <a:lnTo>
                      <a:pt x="648" y="1056"/>
                    </a:lnTo>
                    <a:lnTo>
                      <a:pt x="644" y="1056"/>
                    </a:lnTo>
                    <a:lnTo>
                      <a:pt x="638" y="1054"/>
                    </a:lnTo>
                    <a:lnTo>
                      <a:pt x="628" y="1050"/>
                    </a:lnTo>
                    <a:lnTo>
                      <a:pt x="624" y="1046"/>
                    </a:lnTo>
                    <a:lnTo>
                      <a:pt x="618" y="1046"/>
                    </a:lnTo>
                    <a:lnTo>
                      <a:pt x="612" y="1046"/>
                    </a:lnTo>
                    <a:lnTo>
                      <a:pt x="608" y="1050"/>
                    </a:lnTo>
                    <a:lnTo>
                      <a:pt x="608" y="1050"/>
                    </a:lnTo>
                    <a:lnTo>
                      <a:pt x="602" y="1056"/>
                    </a:lnTo>
                    <a:lnTo>
                      <a:pt x="600" y="1062"/>
                    </a:lnTo>
                    <a:lnTo>
                      <a:pt x="592" y="1072"/>
                    </a:lnTo>
                    <a:lnTo>
                      <a:pt x="588" y="1076"/>
                    </a:lnTo>
                    <a:lnTo>
                      <a:pt x="582" y="1078"/>
                    </a:lnTo>
                    <a:lnTo>
                      <a:pt x="572" y="1076"/>
                    </a:lnTo>
                    <a:lnTo>
                      <a:pt x="560" y="1072"/>
                    </a:lnTo>
                    <a:lnTo>
                      <a:pt x="560" y="1072"/>
                    </a:lnTo>
                    <a:lnTo>
                      <a:pt x="538" y="1064"/>
                    </a:lnTo>
                    <a:lnTo>
                      <a:pt x="522" y="1060"/>
                    </a:lnTo>
                    <a:lnTo>
                      <a:pt x="508" y="1060"/>
                    </a:lnTo>
                    <a:lnTo>
                      <a:pt x="492" y="1062"/>
                    </a:lnTo>
                    <a:lnTo>
                      <a:pt x="492" y="1062"/>
                    </a:lnTo>
                    <a:lnTo>
                      <a:pt x="476" y="1066"/>
                    </a:lnTo>
                    <a:lnTo>
                      <a:pt x="462" y="1066"/>
                    </a:lnTo>
                    <a:lnTo>
                      <a:pt x="432" y="1066"/>
                    </a:lnTo>
                    <a:lnTo>
                      <a:pt x="432" y="1066"/>
                    </a:lnTo>
                    <a:lnTo>
                      <a:pt x="414" y="1066"/>
                    </a:lnTo>
                    <a:lnTo>
                      <a:pt x="394" y="1070"/>
                    </a:lnTo>
                    <a:lnTo>
                      <a:pt x="378" y="1076"/>
                    </a:lnTo>
                    <a:lnTo>
                      <a:pt x="370" y="1080"/>
                    </a:lnTo>
                    <a:lnTo>
                      <a:pt x="370" y="1080"/>
                    </a:lnTo>
                    <a:lnTo>
                      <a:pt x="366" y="1088"/>
                    </a:lnTo>
                    <a:lnTo>
                      <a:pt x="360" y="1098"/>
                    </a:lnTo>
                    <a:lnTo>
                      <a:pt x="352" y="1106"/>
                    </a:lnTo>
                    <a:lnTo>
                      <a:pt x="348" y="1110"/>
                    </a:lnTo>
                    <a:lnTo>
                      <a:pt x="342" y="1112"/>
                    </a:lnTo>
                    <a:lnTo>
                      <a:pt x="342" y="1112"/>
                    </a:lnTo>
                    <a:lnTo>
                      <a:pt x="332" y="1110"/>
                    </a:lnTo>
                    <a:lnTo>
                      <a:pt x="326" y="1108"/>
                    </a:lnTo>
                    <a:lnTo>
                      <a:pt x="322" y="1110"/>
                    </a:lnTo>
                    <a:lnTo>
                      <a:pt x="314" y="1116"/>
                    </a:lnTo>
                    <a:lnTo>
                      <a:pt x="314" y="1116"/>
                    </a:lnTo>
                    <a:lnTo>
                      <a:pt x="310" y="1122"/>
                    </a:lnTo>
                    <a:lnTo>
                      <a:pt x="308" y="1128"/>
                    </a:lnTo>
                    <a:lnTo>
                      <a:pt x="304" y="1140"/>
                    </a:lnTo>
                    <a:lnTo>
                      <a:pt x="302" y="1144"/>
                    </a:lnTo>
                    <a:lnTo>
                      <a:pt x="298" y="1146"/>
                    </a:lnTo>
                    <a:lnTo>
                      <a:pt x="294" y="1148"/>
                    </a:lnTo>
                    <a:lnTo>
                      <a:pt x="288" y="1146"/>
                    </a:lnTo>
                    <a:lnTo>
                      <a:pt x="288" y="1146"/>
                    </a:lnTo>
                    <a:lnTo>
                      <a:pt x="260" y="1136"/>
                    </a:lnTo>
                    <a:lnTo>
                      <a:pt x="232" y="1126"/>
                    </a:lnTo>
                    <a:lnTo>
                      <a:pt x="232" y="1126"/>
                    </a:lnTo>
                    <a:lnTo>
                      <a:pt x="210" y="1122"/>
                    </a:lnTo>
                    <a:lnTo>
                      <a:pt x="204" y="1116"/>
                    </a:lnTo>
                    <a:lnTo>
                      <a:pt x="200" y="1108"/>
                    </a:lnTo>
                    <a:lnTo>
                      <a:pt x="200" y="1108"/>
                    </a:lnTo>
                    <a:lnTo>
                      <a:pt x="196" y="1096"/>
                    </a:lnTo>
                    <a:lnTo>
                      <a:pt x="196" y="1088"/>
                    </a:lnTo>
                    <a:lnTo>
                      <a:pt x="192" y="1082"/>
                    </a:lnTo>
                    <a:lnTo>
                      <a:pt x="182" y="1078"/>
                    </a:lnTo>
                    <a:lnTo>
                      <a:pt x="182" y="1078"/>
                    </a:lnTo>
                    <a:lnTo>
                      <a:pt x="166" y="1074"/>
                    </a:lnTo>
                    <a:lnTo>
                      <a:pt x="152" y="1070"/>
                    </a:lnTo>
                    <a:lnTo>
                      <a:pt x="144" y="1068"/>
                    </a:lnTo>
                    <a:lnTo>
                      <a:pt x="140" y="1064"/>
                    </a:lnTo>
                    <a:lnTo>
                      <a:pt x="138" y="1062"/>
                    </a:lnTo>
                    <a:lnTo>
                      <a:pt x="136" y="1056"/>
                    </a:lnTo>
                    <a:lnTo>
                      <a:pt x="136" y="1056"/>
                    </a:lnTo>
                    <a:lnTo>
                      <a:pt x="140" y="1046"/>
                    </a:lnTo>
                    <a:lnTo>
                      <a:pt x="146" y="1036"/>
                    </a:lnTo>
                    <a:lnTo>
                      <a:pt x="148" y="1026"/>
                    </a:lnTo>
                    <a:lnTo>
                      <a:pt x="148" y="1022"/>
                    </a:lnTo>
                    <a:lnTo>
                      <a:pt x="146" y="1016"/>
                    </a:lnTo>
                    <a:lnTo>
                      <a:pt x="146" y="1016"/>
                    </a:lnTo>
                    <a:lnTo>
                      <a:pt x="138" y="1006"/>
                    </a:lnTo>
                    <a:lnTo>
                      <a:pt x="126" y="996"/>
                    </a:lnTo>
                    <a:lnTo>
                      <a:pt x="114" y="984"/>
                    </a:lnTo>
                    <a:lnTo>
                      <a:pt x="110" y="976"/>
                    </a:lnTo>
                    <a:lnTo>
                      <a:pt x="108" y="970"/>
                    </a:lnTo>
                    <a:lnTo>
                      <a:pt x="108" y="970"/>
                    </a:lnTo>
                    <a:lnTo>
                      <a:pt x="102" y="958"/>
                    </a:lnTo>
                    <a:lnTo>
                      <a:pt x="96" y="946"/>
                    </a:lnTo>
                    <a:lnTo>
                      <a:pt x="96" y="940"/>
                    </a:lnTo>
                    <a:lnTo>
                      <a:pt x="96" y="934"/>
                    </a:lnTo>
                    <a:lnTo>
                      <a:pt x="100" y="926"/>
                    </a:lnTo>
                    <a:lnTo>
                      <a:pt x="106" y="920"/>
                    </a:lnTo>
                    <a:lnTo>
                      <a:pt x="106" y="920"/>
                    </a:lnTo>
                    <a:lnTo>
                      <a:pt x="114" y="910"/>
                    </a:lnTo>
                    <a:lnTo>
                      <a:pt x="120" y="902"/>
                    </a:lnTo>
                    <a:lnTo>
                      <a:pt x="126" y="892"/>
                    </a:lnTo>
                    <a:lnTo>
                      <a:pt x="130" y="882"/>
                    </a:lnTo>
                    <a:lnTo>
                      <a:pt x="134" y="864"/>
                    </a:lnTo>
                    <a:lnTo>
                      <a:pt x="134" y="850"/>
                    </a:lnTo>
                    <a:lnTo>
                      <a:pt x="134" y="850"/>
                    </a:lnTo>
                    <a:lnTo>
                      <a:pt x="134" y="838"/>
                    </a:lnTo>
                    <a:lnTo>
                      <a:pt x="132" y="826"/>
                    </a:lnTo>
                    <a:lnTo>
                      <a:pt x="126" y="814"/>
                    </a:lnTo>
                    <a:lnTo>
                      <a:pt x="114" y="796"/>
                    </a:lnTo>
                    <a:lnTo>
                      <a:pt x="114" y="796"/>
                    </a:lnTo>
                    <a:lnTo>
                      <a:pt x="82" y="760"/>
                    </a:lnTo>
                    <a:lnTo>
                      <a:pt x="68" y="742"/>
                    </a:lnTo>
                    <a:lnTo>
                      <a:pt x="60" y="732"/>
                    </a:lnTo>
                    <a:lnTo>
                      <a:pt x="60" y="732"/>
                    </a:lnTo>
                    <a:lnTo>
                      <a:pt x="56" y="720"/>
                    </a:lnTo>
                    <a:lnTo>
                      <a:pt x="54" y="704"/>
                    </a:lnTo>
                    <a:lnTo>
                      <a:pt x="52" y="686"/>
                    </a:lnTo>
                    <a:lnTo>
                      <a:pt x="48" y="674"/>
                    </a:lnTo>
                    <a:lnTo>
                      <a:pt x="48" y="674"/>
                    </a:lnTo>
                    <a:lnTo>
                      <a:pt x="44" y="660"/>
                    </a:lnTo>
                    <a:lnTo>
                      <a:pt x="38" y="638"/>
                    </a:lnTo>
                    <a:lnTo>
                      <a:pt x="32" y="616"/>
                    </a:lnTo>
                    <a:lnTo>
                      <a:pt x="28" y="606"/>
                    </a:lnTo>
                    <a:lnTo>
                      <a:pt x="24" y="600"/>
                    </a:lnTo>
                    <a:lnTo>
                      <a:pt x="24" y="600"/>
                    </a:lnTo>
                    <a:lnTo>
                      <a:pt x="18" y="592"/>
                    </a:lnTo>
                    <a:lnTo>
                      <a:pt x="14" y="582"/>
                    </a:lnTo>
                    <a:lnTo>
                      <a:pt x="14" y="574"/>
                    </a:lnTo>
                    <a:lnTo>
                      <a:pt x="16" y="566"/>
                    </a:lnTo>
                    <a:lnTo>
                      <a:pt x="16" y="566"/>
                    </a:lnTo>
                    <a:lnTo>
                      <a:pt x="16" y="562"/>
                    </a:lnTo>
                    <a:lnTo>
                      <a:pt x="14" y="560"/>
                    </a:lnTo>
                    <a:lnTo>
                      <a:pt x="8" y="558"/>
                    </a:lnTo>
                    <a:lnTo>
                      <a:pt x="0" y="556"/>
                    </a:lnTo>
                    <a:lnTo>
                      <a:pt x="0" y="556"/>
                    </a:lnTo>
                    <a:lnTo>
                      <a:pt x="0" y="538"/>
                    </a:lnTo>
                    <a:lnTo>
                      <a:pt x="0" y="526"/>
                    </a:lnTo>
                    <a:lnTo>
                      <a:pt x="2" y="522"/>
                    </a:lnTo>
                    <a:lnTo>
                      <a:pt x="4" y="518"/>
                    </a:lnTo>
                    <a:lnTo>
                      <a:pt x="4" y="518"/>
                    </a:lnTo>
                    <a:lnTo>
                      <a:pt x="8" y="514"/>
                    </a:lnTo>
                    <a:lnTo>
                      <a:pt x="10" y="510"/>
                    </a:lnTo>
                    <a:lnTo>
                      <a:pt x="18" y="506"/>
                    </a:lnTo>
                    <a:lnTo>
                      <a:pt x="34" y="506"/>
                    </a:lnTo>
                    <a:lnTo>
                      <a:pt x="34" y="506"/>
                    </a:lnTo>
                    <a:lnTo>
                      <a:pt x="46" y="510"/>
                    </a:lnTo>
                    <a:lnTo>
                      <a:pt x="62" y="514"/>
                    </a:lnTo>
                    <a:lnTo>
                      <a:pt x="62" y="514"/>
                    </a:lnTo>
                    <a:lnTo>
                      <a:pt x="68" y="518"/>
                    </a:lnTo>
                    <a:lnTo>
                      <a:pt x="74" y="526"/>
                    </a:lnTo>
                    <a:lnTo>
                      <a:pt x="86" y="544"/>
                    </a:lnTo>
                    <a:lnTo>
                      <a:pt x="86" y="544"/>
                    </a:lnTo>
                    <a:lnTo>
                      <a:pt x="90" y="550"/>
                    </a:lnTo>
                    <a:lnTo>
                      <a:pt x="96" y="556"/>
                    </a:lnTo>
                    <a:lnTo>
                      <a:pt x="104" y="560"/>
                    </a:lnTo>
                    <a:lnTo>
                      <a:pt x="114" y="564"/>
                    </a:lnTo>
                    <a:lnTo>
                      <a:pt x="114" y="564"/>
                    </a:lnTo>
                    <a:lnTo>
                      <a:pt x="146" y="572"/>
                    </a:lnTo>
                    <a:lnTo>
                      <a:pt x="230" y="574"/>
                    </a:lnTo>
                    <a:lnTo>
                      <a:pt x="230" y="574"/>
                    </a:lnTo>
                    <a:lnTo>
                      <a:pt x="236" y="574"/>
                    </a:lnTo>
                    <a:lnTo>
                      <a:pt x="246" y="570"/>
                    </a:lnTo>
                    <a:lnTo>
                      <a:pt x="252" y="564"/>
                    </a:lnTo>
                    <a:lnTo>
                      <a:pt x="258" y="558"/>
                    </a:lnTo>
                    <a:lnTo>
                      <a:pt x="264" y="550"/>
                    </a:lnTo>
                    <a:lnTo>
                      <a:pt x="266" y="538"/>
                    </a:lnTo>
                    <a:lnTo>
                      <a:pt x="266" y="538"/>
                    </a:lnTo>
                    <a:lnTo>
                      <a:pt x="274" y="488"/>
                    </a:lnTo>
                    <a:lnTo>
                      <a:pt x="276" y="464"/>
                    </a:lnTo>
                    <a:lnTo>
                      <a:pt x="278" y="440"/>
                    </a:lnTo>
                    <a:lnTo>
                      <a:pt x="278" y="440"/>
                    </a:lnTo>
                    <a:lnTo>
                      <a:pt x="278" y="212"/>
                    </a:lnTo>
                    <a:lnTo>
                      <a:pt x="278" y="212"/>
                    </a:lnTo>
                    <a:lnTo>
                      <a:pt x="288" y="216"/>
                    </a:lnTo>
                    <a:lnTo>
                      <a:pt x="312" y="228"/>
                    </a:lnTo>
                    <a:lnTo>
                      <a:pt x="326" y="234"/>
                    </a:lnTo>
                    <a:lnTo>
                      <a:pt x="338" y="242"/>
                    </a:lnTo>
                    <a:lnTo>
                      <a:pt x="346" y="250"/>
                    </a:lnTo>
                    <a:lnTo>
                      <a:pt x="352" y="258"/>
                    </a:lnTo>
                    <a:lnTo>
                      <a:pt x="352" y="258"/>
                    </a:lnTo>
                    <a:lnTo>
                      <a:pt x="354" y="268"/>
                    </a:lnTo>
                    <a:lnTo>
                      <a:pt x="354" y="278"/>
                    </a:lnTo>
                    <a:lnTo>
                      <a:pt x="354" y="304"/>
                    </a:lnTo>
                    <a:lnTo>
                      <a:pt x="354" y="332"/>
                    </a:lnTo>
                    <a:lnTo>
                      <a:pt x="354" y="360"/>
                    </a:lnTo>
                    <a:lnTo>
                      <a:pt x="354" y="360"/>
                    </a:lnTo>
                    <a:lnTo>
                      <a:pt x="354" y="374"/>
                    </a:lnTo>
                    <a:lnTo>
                      <a:pt x="356" y="390"/>
                    </a:lnTo>
                    <a:lnTo>
                      <a:pt x="360" y="404"/>
                    </a:lnTo>
                    <a:lnTo>
                      <a:pt x="368" y="418"/>
                    </a:lnTo>
                    <a:lnTo>
                      <a:pt x="374" y="424"/>
                    </a:lnTo>
                    <a:lnTo>
                      <a:pt x="380" y="428"/>
                    </a:lnTo>
                    <a:lnTo>
                      <a:pt x="388" y="430"/>
                    </a:lnTo>
                    <a:lnTo>
                      <a:pt x="396" y="432"/>
                    </a:lnTo>
                    <a:lnTo>
                      <a:pt x="406" y="432"/>
                    </a:lnTo>
                    <a:lnTo>
                      <a:pt x="418" y="430"/>
                    </a:lnTo>
                    <a:lnTo>
                      <a:pt x="430" y="426"/>
                    </a:lnTo>
                    <a:lnTo>
                      <a:pt x="446" y="420"/>
                    </a:lnTo>
                    <a:lnTo>
                      <a:pt x="446" y="420"/>
                    </a:lnTo>
                    <a:lnTo>
                      <a:pt x="470" y="382"/>
                    </a:lnTo>
                    <a:lnTo>
                      <a:pt x="492" y="352"/>
                    </a:lnTo>
                    <a:lnTo>
                      <a:pt x="510" y="328"/>
                    </a:lnTo>
                    <a:lnTo>
                      <a:pt x="510" y="328"/>
                    </a:lnTo>
                    <a:lnTo>
                      <a:pt x="522" y="312"/>
                    </a:lnTo>
                    <a:lnTo>
                      <a:pt x="532" y="294"/>
                    </a:lnTo>
                    <a:lnTo>
                      <a:pt x="536" y="288"/>
                    </a:lnTo>
                    <a:lnTo>
                      <a:pt x="542" y="282"/>
                    </a:lnTo>
                    <a:lnTo>
                      <a:pt x="548" y="280"/>
                    </a:lnTo>
                    <a:lnTo>
                      <a:pt x="554" y="280"/>
                    </a:lnTo>
                    <a:lnTo>
                      <a:pt x="554" y="280"/>
                    </a:lnTo>
                    <a:lnTo>
                      <a:pt x="566" y="288"/>
                    </a:lnTo>
                    <a:lnTo>
                      <a:pt x="576" y="296"/>
                    </a:lnTo>
                    <a:lnTo>
                      <a:pt x="590" y="306"/>
                    </a:lnTo>
                    <a:lnTo>
                      <a:pt x="598" y="310"/>
                    </a:lnTo>
                    <a:lnTo>
                      <a:pt x="608" y="314"/>
                    </a:lnTo>
                    <a:lnTo>
                      <a:pt x="608" y="314"/>
                    </a:lnTo>
                    <a:lnTo>
                      <a:pt x="620" y="318"/>
                    </a:lnTo>
                    <a:lnTo>
                      <a:pt x="636" y="320"/>
                    </a:lnTo>
                    <a:lnTo>
                      <a:pt x="654" y="322"/>
                    </a:lnTo>
                    <a:lnTo>
                      <a:pt x="672" y="322"/>
                    </a:lnTo>
                    <a:lnTo>
                      <a:pt x="690" y="320"/>
                    </a:lnTo>
                    <a:lnTo>
                      <a:pt x="708" y="318"/>
                    </a:lnTo>
                    <a:lnTo>
                      <a:pt x="722" y="314"/>
                    </a:lnTo>
                    <a:lnTo>
                      <a:pt x="732" y="306"/>
                    </a:lnTo>
                    <a:lnTo>
                      <a:pt x="732" y="306"/>
                    </a:lnTo>
                    <a:lnTo>
                      <a:pt x="746" y="290"/>
                    </a:lnTo>
                    <a:lnTo>
                      <a:pt x="756" y="274"/>
                    </a:lnTo>
                    <a:lnTo>
                      <a:pt x="764" y="256"/>
                    </a:lnTo>
                    <a:lnTo>
                      <a:pt x="770" y="238"/>
                    </a:lnTo>
                    <a:lnTo>
                      <a:pt x="770" y="238"/>
                    </a:lnTo>
                    <a:lnTo>
                      <a:pt x="772" y="230"/>
                    </a:lnTo>
                    <a:lnTo>
                      <a:pt x="776" y="224"/>
                    </a:lnTo>
                    <a:lnTo>
                      <a:pt x="782" y="216"/>
                    </a:lnTo>
                    <a:lnTo>
                      <a:pt x="788" y="212"/>
                    </a:lnTo>
                    <a:lnTo>
                      <a:pt x="800" y="204"/>
                    </a:lnTo>
                    <a:lnTo>
                      <a:pt x="810" y="198"/>
                    </a:lnTo>
                    <a:lnTo>
                      <a:pt x="810" y="198"/>
                    </a:lnTo>
                    <a:lnTo>
                      <a:pt x="826" y="184"/>
                    </a:lnTo>
                    <a:lnTo>
                      <a:pt x="852" y="156"/>
                    </a:lnTo>
                    <a:lnTo>
                      <a:pt x="882" y="124"/>
                    </a:lnTo>
                    <a:lnTo>
                      <a:pt x="912" y="96"/>
                    </a:lnTo>
                    <a:lnTo>
                      <a:pt x="912" y="96"/>
                    </a:lnTo>
                    <a:lnTo>
                      <a:pt x="950" y="62"/>
                    </a:lnTo>
                    <a:lnTo>
                      <a:pt x="964" y="52"/>
                    </a:lnTo>
                    <a:lnTo>
                      <a:pt x="980" y="42"/>
                    </a:lnTo>
                    <a:lnTo>
                      <a:pt x="980" y="42"/>
                    </a:lnTo>
                    <a:lnTo>
                      <a:pt x="988" y="38"/>
                    </a:lnTo>
                    <a:lnTo>
                      <a:pt x="996" y="32"/>
                    </a:lnTo>
                    <a:lnTo>
                      <a:pt x="1010" y="18"/>
                    </a:lnTo>
                    <a:lnTo>
                      <a:pt x="1022" y="6"/>
                    </a:lnTo>
                    <a:lnTo>
                      <a:pt x="1026" y="2"/>
                    </a:lnTo>
                    <a:lnTo>
                      <a:pt x="1030" y="0"/>
                    </a:lnTo>
                    <a:lnTo>
                      <a:pt x="1030" y="0"/>
                    </a:lnTo>
                    <a:lnTo>
                      <a:pt x="1040" y="2"/>
                    </a:lnTo>
                    <a:lnTo>
                      <a:pt x="1060" y="6"/>
                    </a:lnTo>
                    <a:lnTo>
                      <a:pt x="1086" y="12"/>
                    </a:lnTo>
                    <a:lnTo>
                      <a:pt x="1112" y="20"/>
                    </a:lnTo>
                    <a:lnTo>
                      <a:pt x="1112" y="20"/>
                    </a:lnTo>
                    <a:lnTo>
                      <a:pt x="1140" y="30"/>
                    </a:lnTo>
                    <a:lnTo>
                      <a:pt x="1172" y="38"/>
                    </a:lnTo>
                    <a:lnTo>
                      <a:pt x="1208" y="48"/>
                    </a:lnTo>
                    <a:lnTo>
                      <a:pt x="1208" y="48"/>
                    </a:lnTo>
                    <a:lnTo>
                      <a:pt x="1214" y="62"/>
                    </a:lnTo>
                    <a:lnTo>
                      <a:pt x="1216" y="76"/>
                    </a:lnTo>
                    <a:lnTo>
                      <a:pt x="1220" y="90"/>
                    </a:lnTo>
                    <a:lnTo>
                      <a:pt x="1220" y="90"/>
                    </a:lnTo>
                    <a:lnTo>
                      <a:pt x="1220" y="98"/>
                    </a:lnTo>
                    <a:lnTo>
                      <a:pt x="1224" y="108"/>
                    </a:lnTo>
                    <a:lnTo>
                      <a:pt x="1234" y="126"/>
                    </a:lnTo>
                    <a:lnTo>
                      <a:pt x="1238" y="138"/>
                    </a:lnTo>
                    <a:lnTo>
                      <a:pt x="1242" y="148"/>
                    </a:lnTo>
                    <a:lnTo>
                      <a:pt x="1244" y="160"/>
                    </a:lnTo>
                    <a:lnTo>
                      <a:pt x="1244" y="172"/>
                    </a:lnTo>
                    <a:lnTo>
                      <a:pt x="1244" y="172"/>
                    </a:lnTo>
                    <a:lnTo>
                      <a:pt x="1244" y="184"/>
                    </a:lnTo>
                    <a:lnTo>
                      <a:pt x="1244" y="192"/>
                    </a:lnTo>
                    <a:lnTo>
                      <a:pt x="1246" y="206"/>
                    </a:lnTo>
                    <a:lnTo>
                      <a:pt x="1248" y="220"/>
                    </a:lnTo>
                    <a:lnTo>
                      <a:pt x="1246" y="228"/>
                    </a:lnTo>
                    <a:lnTo>
                      <a:pt x="1244" y="236"/>
                    </a:lnTo>
                    <a:lnTo>
                      <a:pt x="1244" y="236"/>
                    </a:lnTo>
                    <a:lnTo>
                      <a:pt x="1230" y="272"/>
                    </a:lnTo>
                    <a:lnTo>
                      <a:pt x="1224" y="284"/>
                    </a:lnTo>
                    <a:lnTo>
                      <a:pt x="1224" y="292"/>
                    </a:lnTo>
                    <a:lnTo>
                      <a:pt x="1224" y="292"/>
                    </a:lnTo>
                    <a:lnTo>
                      <a:pt x="1224" y="300"/>
                    </a:lnTo>
                    <a:lnTo>
                      <a:pt x="1226" y="308"/>
                    </a:lnTo>
                    <a:lnTo>
                      <a:pt x="1228" y="318"/>
                    </a:lnTo>
                    <a:lnTo>
                      <a:pt x="1234" y="326"/>
                    </a:lnTo>
                    <a:lnTo>
                      <a:pt x="1234" y="326"/>
                    </a:lnTo>
                    <a:lnTo>
                      <a:pt x="1258" y="350"/>
                    </a:lnTo>
                    <a:lnTo>
                      <a:pt x="1274" y="366"/>
                    </a:lnTo>
                    <a:lnTo>
                      <a:pt x="1274" y="366"/>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Gill Sans MT" panose="020B0502020104020203" pitchFamily="34" charset="0"/>
                </a:endParaRPr>
              </a:p>
            </p:txBody>
          </p:sp>
          <p:sp>
            <p:nvSpPr>
              <p:cNvPr id="77" name="Freeform 1899"/>
              <p:cNvSpPr>
                <a:spLocks/>
              </p:cNvSpPr>
              <p:nvPr/>
            </p:nvSpPr>
            <p:spPr bwMode="auto">
              <a:xfrm>
                <a:off x="6901054" y="5227730"/>
                <a:ext cx="251263" cy="250781"/>
              </a:xfrm>
              <a:custGeom>
                <a:avLst/>
                <a:gdLst/>
                <a:ahLst/>
                <a:cxnLst>
                  <a:cxn ang="0">
                    <a:pos x="136" y="58"/>
                  </a:cxn>
                  <a:cxn ang="0">
                    <a:pos x="136" y="58"/>
                  </a:cxn>
                  <a:cxn ang="0">
                    <a:pos x="134" y="66"/>
                  </a:cxn>
                  <a:cxn ang="0">
                    <a:pos x="132" y="84"/>
                  </a:cxn>
                  <a:cxn ang="0">
                    <a:pos x="130" y="94"/>
                  </a:cxn>
                  <a:cxn ang="0">
                    <a:pos x="126" y="104"/>
                  </a:cxn>
                  <a:cxn ang="0">
                    <a:pos x="122" y="114"/>
                  </a:cxn>
                  <a:cxn ang="0">
                    <a:pos x="116" y="122"/>
                  </a:cxn>
                  <a:cxn ang="0">
                    <a:pos x="116" y="122"/>
                  </a:cxn>
                  <a:cxn ang="0">
                    <a:pos x="106" y="128"/>
                  </a:cxn>
                  <a:cxn ang="0">
                    <a:pos x="96" y="134"/>
                  </a:cxn>
                  <a:cxn ang="0">
                    <a:pos x="86" y="138"/>
                  </a:cxn>
                  <a:cxn ang="0">
                    <a:pos x="76" y="142"/>
                  </a:cxn>
                  <a:cxn ang="0">
                    <a:pos x="64" y="142"/>
                  </a:cxn>
                  <a:cxn ang="0">
                    <a:pos x="54" y="142"/>
                  </a:cxn>
                  <a:cxn ang="0">
                    <a:pos x="44" y="140"/>
                  </a:cxn>
                  <a:cxn ang="0">
                    <a:pos x="38" y="136"/>
                  </a:cxn>
                  <a:cxn ang="0">
                    <a:pos x="38" y="136"/>
                  </a:cxn>
                  <a:cxn ang="0">
                    <a:pos x="24" y="122"/>
                  </a:cxn>
                  <a:cxn ang="0">
                    <a:pos x="10" y="106"/>
                  </a:cxn>
                  <a:cxn ang="0">
                    <a:pos x="4" y="96"/>
                  </a:cxn>
                  <a:cxn ang="0">
                    <a:pos x="2" y="88"/>
                  </a:cxn>
                  <a:cxn ang="0">
                    <a:pos x="0" y="76"/>
                  </a:cxn>
                  <a:cxn ang="0">
                    <a:pos x="0" y="66"/>
                  </a:cxn>
                  <a:cxn ang="0">
                    <a:pos x="0" y="66"/>
                  </a:cxn>
                  <a:cxn ang="0">
                    <a:pos x="2" y="56"/>
                  </a:cxn>
                  <a:cxn ang="0">
                    <a:pos x="4" y="44"/>
                  </a:cxn>
                  <a:cxn ang="0">
                    <a:pos x="10" y="34"/>
                  </a:cxn>
                  <a:cxn ang="0">
                    <a:pos x="18" y="24"/>
                  </a:cxn>
                  <a:cxn ang="0">
                    <a:pos x="24" y="16"/>
                  </a:cxn>
                  <a:cxn ang="0">
                    <a:pos x="34" y="10"/>
                  </a:cxn>
                  <a:cxn ang="0">
                    <a:pos x="44" y="4"/>
                  </a:cxn>
                  <a:cxn ang="0">
                    <a:pos x="54" y="0"/>
                  </a:cxn>
                  <a:cxn ang="0">
                    <a:pos x="54" y="0"/>
                  </a:cxn>
                  <a:cxn ang="0">
                    <a:pos x="64" y="0"/>
                  </a:cxn>
                  <a:cxn ang="0">
                    <a:pos x="76" y="2"/>
                  </a:cxn>
                  <a:cxn ang="0">
                    <a:pos x="88" y="6"/>
                  </a:cxn>
                  <a:cxn ang="0">
                    <a:pos x="102" y="12"/>
                  </a:cxn>
                  <a:cxn ang="0">
                    <a:pos x="112" y="20"/>
                  </a:cxn>
                  <a:cxn ang="0">
                    <a:pos x="122" y="32"/>
                  </a:cxn>
                  <a:cxn ang="0">
                    <a:pos x="130" y="44"/>
                  </a:cxn>
                  <a:cxn ang="0">
                    <a:pos x="136" y="58"/>
                  </a:cxn>
                  <a:cxn ang="0">
                    <a:pos x="136" y="58"/>
                  </a:cxn>
                </a:cxnLst>
                <a:rect l="0" t="0" r="r" b="b"/>
                <a:pathLst>
                  <a:path w="136" h="142">
                    <a:moveTo>
                      <a:pt x="136" y="58"/>
                    </a:moveTo>
                    <a:lnTo>
                      <a:pt x="136" y="58"/>
                    </a:lnTo>
                    <a:lnTo>
                      <a:pt x="134" y="66"/>
                    </a:lnTo>
                    <a:lnTo>
                      <a:pt x="132" y="84"/>
                    </a:lnTo>
                    <a:lnTo>
                      <a:pt x="130" y="94"/>
                    </a:lnTo>
                    <a:lnTo>
                      <a:pt x="126" y="104"/>
                    </a:lnTo>
                    <a:lnTo>
                      <a:pt x="122" y="114"/>
                    </a:lnTo>
                    <a:lnTo>
                      <a:pt x="116" y="122"/>
                    </a:lnTo>
                    <a:lnTo>
                      <a:pt x="116" y="122"/>
                    </a:lnTo>
                    <a:lnTo>
                      <a:pt x="106" y="128"/>
                    </a:lnTo>
                    <a:lnTo>
                      <a:pt x="96" y="134"/>
                    </a:lnTo>
                    <a:lnTo>
                      <a:pt x="86" y="138"/>
                    </a:lnTo>
                    <a:lnTo>
                      <a:pt x="76" y="142"/>
                    </a:lnTo>
                    <a:lnTo>
                      <a:pt x="64" y="142"/>
                    </a:lnTo>
                    <a:lnTo>
                      <a:pt x="54" y="142"/>
                    </a:lnTo>
                    <a:lnTo>
                      <a:pt x="44" y="140"/>
                    </a:lnTo>
                    <a:lnTo>
                      <a:pt x="38" y="136"/>
                    </a:lnTo>
                    <a:lnTo>
                      <a:pt x="38" y="136"/>
                    </a:lnTo>
                    <a:lnTo>
                      <a:pt x="24" y="122"/>
                    </a:lnTo>
                    <a:lnTo>
                      <a:pt x="10" y="106"/>
                    </a:lnTo>
                    <a:lnTo>
                      <a:pt x="4" y="96"/>
                    </a:lnTo>
                    <a:lnTo>
                      <a:pt x="2" y="88"/>
                    </a:lnTo>
                    <a:lnTo>
                      <a:pt x="0" y="76"/>
                    </a:lnTo>
                    <a:lnTo>
                      <a:pt x="0" y="66"/>
                    </a:lnTo>
                    <a:lnTo>
                      <a:pt x="0" y="66"/>
                    </a:lnTo>
                    <a:lnTo>
                      <a:pt x="2" y="56"/>
                    </a:lnTo>
                    <a:lnTo>
                      <a:pt x="4" y="44"/>
                    </a:lnTo>
                    <a:lnTo>
                      <a:pt x="10" y="34"/>
                    </a:lnTo>
                    <a:lnTo>
                      <a:pt x="18" y="24"/>
                    </a:lnTo>
                    <a:lnTo>
                      <a:pt x="24" y="16"/>
                    </a:lnTo>
                    <a:lnTo>
                      <a:pt x="34" y="10"/>
                    </a:lnTo>
                    <a:lnTo>
                      <a:pt x="44" y="4"/>
                    </a:lnTo>
                    <a:lnTo>
                      <a:pt x="54" y="0"/>
                    </a:lnTo>
                    <a:lnTo>
                      <a:pt x="54" y="0"/>
                    </a:lnTo>
                    <a:lnTo>
                      <a:pt x="64" y="0"/>
                    </a:lnTo>
                    <a:lnTo>
                      <a:pt x="76" y="2"/>
                    </a:lnTo>
                    <a:lnTo>
                      <a:pt x="88" y="6"/>
                    </a:lnTo>
                    <a:lnTo>
                      <a:pt x="102" y="12"/>
                    </a:lnTo>
                    <a:lnTo>
                      <a:pt x="112" y="20"/>
                    </a:lnTo>
                    <a:lnTo>
                      <a:pt x="122" y="32"/>
                    </a:lnTo>
                    <a:lnTo>
                      <a:pt x="130" y="44"/>
                    </a:lnTo>
                    <a:lnTo>
                      <a:pt x="136" y="58"/>
                    </a:lnTo>
                    <a:lnTo>
                      <a:pt x="136" y="58"/>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78" name="Freeform 1900"/>
              <p:cNvSpPr>
                <a:spLocks/>
              </p:cNvSpPr>
              <p:nvPr/>
            </p:nvSpPr>
            <p:spPr bwMode="auto">
              <a:xfrm>
                <a:off x="6306296" y="5647713"/>
                <a:ext cx="343497" cy="305169"/>
              </a:xfrm>
              <a:custGeom>
                <a:avLst/>
                <a:gdLst/>
                <a:ahLst/>
                <a:cxnLst>
                  <a:cxn ang="0">
                    <a:pos x="144" y="4"/>
                  </a:cxn>
                  <a:cxn ang="0">
                    <a:pos x="144" y="4"/>
                  </a:cxn>
                  <a:cxn ang="0">
                    <a:pos x="156" y="8"/>
                  </a:cxn>
                  <a:cxn ang="0">
                    <a:pos x="164" y="14"/>
                  </a:cxn>
                  <a:cxn ang="0">
                    <a:pos x="170" y="20"/>
                  </a:cxn>
                  <a:cxn ang="0">
                    <a:pos x="174" y="28"/>
                  </a:cxn>
                  <a:cxn ang="0">
                    <a:pos x="180" y="42"/>
                  </a:cxn>
                  <a:cxn ang="0">
                    <a:pos x="184" y="60"/>
                  </a:cxn>
                  <a:cxn ang="0">
                    <a:pos x="184" y="60"/>
                  </a:cxn>
                  <a:cxn ang="0">
                    <a:pos x="186" y="70"/>
                  </a:cxn>
                  <a:cxn ang="0">
                    <a:pos x="186" y="82"/>
                  </a:cxn>
                  <a:cxn ang="0">
                    <a:pos x="186" y="94"/>
                  </a:cxn>
                  <a:cxn ang="0">
                    <a:pos x="184" y="108"/>
                  </a:cxn>
                  <a:cxn ang="0">
                    <a:pos x="180" y="120"/>
                  </a:cxn>
                  <a:cxn ang="0">
                    <a:pos x="176" y="130"/>
                  </a:cxn>
                  <a:cxn ang="0">
                    <a:pos x="170" y="136"/>
                  </a:cxn>
                  <a:cxn ang="0">
                    <a:pos x="164" y="140"/>
                  </a:cxn>
                  <a:cxn ang="0">
                    <a:pos x="164" y="140"/>
                  </a:cxn>
                  <a:cxn ang="0">
                    <a:pos x="148" y="142"/>
                  </a:cxn>
                  <a:cxn ang="0">
                    <a:pos x="130" y="144"/>
                  </a:cxn>
                  <a:cxn ang="0">
                    <a:pos x="112" y="148"/>
                  </a:cxn>
                  <a:cxn ang="0">
                    <a:pos x="104" y="152"/>
                  </a:cxn>
                  <a:cxn ang="0">
                    <a:pos x="96" y="156"/>
                  </a:cxn>
                  <a:cxn ang="0">
                    <a:pos x="96" y="156"/>
                  </a:cxn>
                  <a:cxn ang="0">
                    <a:pos x="78" y="166"/>
                  </a:cxn>
                  <a:cxn ang="0">
                    <a:pos x="68" y="170"/>
                  </a:cxn>
                  <a:cxn ang="0">
                    <a:pos x="58" y="172"/>
                  </a:cxn>
                  <a:cxn ang="0">
                    <a:pos x="48" y="174"/>
                  </a:cxn>
                  <a:cxn ang="0">
                    <a:pos x="38" y="172"/>
                  </a:cxn>
                  <a:cxn ang="0">
                    <a:pos x="30" y="168"/>
                  </a:cxn>
                  <a:cxn ang="0">
                    <a:pos x="24" y="162"/>
                  </a:cxn>
                  <a:cxn ang="0">
                    <a:pos x="24" y="162"/>
                  </a:cxn>
                  <a:cxn ang="0">
                    <a:pos x="12" y="144"/>
                  </a:cxn>
                  <a:cxn ang="0">
                    <a:pos x="4" y="122"/>
                  </a:cxn>
                  <a:cxn ang="0">
                    <a:pos x="0" y="110"/>
                  </a:cxn>
                  <a:cxn ang="0">
                    <a:pos x="0" y="100"/>
                  </a:cxn>
                  <a:cxn ang="0">
                    <a:pos x="2" y="92"/>
                  </a:cxn>
                  <a:cxn ang="0">
                    <a:pos x="8" y="84"/>
                  </a:cxn>
                  <a:cxn ang="0">
                    <a:pos x="8" y="84"/>
                  </a:cxn>
                  <a:cxn ang="0">
                    <a:pos x="34" y="62"/>
                  </a:cxn>
                  <a:cxn ang="0">
                    <a:pos x="62" y="40"/>
                  </a:cxn>
                  <a:cxn ang="0">
                    <a:pos x="62" y="40"/>
                  </a:cxn>
                  <a:cxn ang="0">
                    <a:pos x="78" y="24"/>
                  </a:cxn>
                  <a:cxn ang="0">
                    <a:pos x="86" y="16"/>
                  </a:cxn>
                  <a:cxn ang="0">
                    <a:pos x="94" y="10"/>
                  </a:cxn>
                  <a:cxn ang="0">
                    <a:pos x="104" y="4"/>
                  </a:cxn>
                  <a:cxn ang="0">
                    <a:pos x="114" y="0"/>
                  </a:cxn>
                  <a:cxn ang="0">
                    <a:pos x="128" y="0"/>
                  </a:cxn>
                  <a:cxn ang="0">
                    <a:pos x="144" y="4"/>
                  </a:cxn>
                  <a:cxn ang="0">
                    <a:pos x="144" y="4"/>
                  </a:cxn>
                </a:cxnLst>
                <a:rect l="0" t="0" r="r" b="b"/>
                <a:pathLst>
                  <a:path w="186" h="174">
                    <a:moveTo>
                      <a:pt x="144" y="4"/>
                    </a:moveTo>
                    <a:lnTo>
                      <a:pt x="144" y="4"/>
                    </a:lnTo>
                    <a:lnTo>
                      <a:pt x="156" y="8"/>
                    </a:lnTo>
                    <a:lnTo>
                      <a:pt x="164" y="14"/>
                    </a:lnTo>
                    <a:lnTo>
                      <a:pt x="170" y="20"/>
                    </a:lnTo>
                    <a:lnTo>
                      <a:pt x="174" y="28"/>
                    </a:lnTo>
                    <a:lnTo>
                      <a:pt x="180" y="42"/>
                    </a:lnTo>
                    <a:lnTo>
                      <a:pt x="184" y="60"/>
                    </a:lnTo>
                    <a:lnTo>
                      <a:pt x="184" y="60"/>
                    </a:lnTo>
                    <a:lnTo>
                      <a:pt x="186" y="70"/>
                    </a:lnTo>
                    <a:lnTo>
                      <a:pt x="186" y="82"/>
                    </a:lnTo>
                    <a:lnTo>
                      <a:pt x="186" y="94"/>
                    </a:lnTo>
                    <a:lnTo>
                      <a:pt x="184" y="108"/>
                    </a:lnTo>
                    <a:lnTo>
                      <a:pt x="180" y="120"/>
                    </a:lnTo>
                    <a:lnTo>
                      <a:pt x="176" y="130"/>
                    </a:lnTo>
                    <a:lnTo>
                      <a:pt x="170" y="136"/>
                    </a:lnTo>
                    <a:lnTo>
                      <a:pt x="164" y="140"/>
                    </a:lnTo>
                    <a:lnTo>
                      <a:pt x="164" y="140"/>
                    </a:lnTo>
                    <a:lnTo>
                      <a:pt x="148" y="142"/>
                    </a:lnTo>
                    <a:lnTo>
                      <a:pt x="130" y="144"/>
                    </a:lnTo>
                    <a:lnTo>
                      <a:pt x="112" y="148"/>
                    </a:lnTo>
                    <a:lnTo>
                      <a:pt x="104" y="152"/>
                    </a:lnTo>
                    <a:lnTo>
                      <a:pt x="96" y="156"/>
                    </a:lnTo>
                    <a:lnTo>
                      <a:pt x="96" y="156"/>
                    </a:lnTo>
                    <a:lnTo>
                      <a:pt x="78" y="166"/>
                    </a:lnTo>
                    <a:lnTo>
                      <a:pt x="68" y="170"/>
                    </a:lnTo>
                    <a:lnTo>
                      <a:pt x="58" y="172"/>
                    </a:lnTo>
                    <a:lnTo>
                      <a:pt x="48" y="174"/>
                    </a:lnTo>
                    <a:lnTo>
                      <a:pt x="38" y="172"/>
                    </a:lnTo>
                    <a:lnTo>
                      <a:pt x="30" y="168"/>
                    </a:lnTo>
                    <a:lnTo>
                      <a:pt x="24" y="162"/>
                    </a:lnTo>
                    <a:lnTo>
                      <a:pt x="24" y="162"/>
                    </a:lnTo>
                    <a:lnTo>
                      <a:pt x="12" y="144"/>
                    </a:lnTo>
                    <a:lnTo>
                      <a:pt x="4" y="122"/>
                    </a:lnTo>
                    <a:lnTo>
                      <a:pt x="0" y="110"/>
                    </a:lnTo>
                    <a:lnTo>
                      <a:pt x="0" y="100"/>
                    </a:lnTo>
                    <a:lnTo>
                      <a:pt x="2" y="92"/>
                    </a:lnTo>
                    <a:lnTo>
                      <a:pt x="8" y="84"/>
                    </a:lnTo>
                    <a:lnTo>
                      <a:pt x="8" y="84"/>
                    </a:lnTo>
                    <a:lnTo>
                      <a:pt x="34" y="62"/>
                    </a:lnTo>
                    <a:lnTo>
                      <a:pt x="62" y="40"/>
                    </a:lnTo>
                    <a:lnTo>
                      <a:pt x="62" y="40"/>
                    </a:lnTo>
                    <a:lnTo>
                      <a:pt x="78" y="24"/>
                    </a:lnTo>
                    <a:lnTo>
                      <a:pt x="86" y="16"/>
                    </a:lnTo>
                    <a:lnTo>
                      <a:pt x="94" y="10"/>
                    </a:lnTo>
                    <a:lnTo>
                      <a:pt x="104" y="4"/>
                    </a:lnTo>
                    <a:lnTo>
                      <a:pt x="114" y="0"/>
                    </a:lnTo>
                    <a:lnTo>
                      <a:pt x="128" y="0"/>
                    </a:lnTo>
                    <a:lnTo>
                      <a:pt x="144" y="4"/>
                    </a:lnTo>
                    <a:lnTo>
                      <a:pt x="144" y="4"/>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79" name="Freeform 1901"/>
              <p:cNvSpPr>
                <a:spLocks/>
              </p:cNvSpPr>
              <p:nvPr/>
            </p:nvSpPr>
            <p:spPr bwMode="auto">
              <a:xfrm>
                <a:off x="5323511" y="4034249"/>
                <a:ext cx="1389892" cy="1401961"/>
              </a:xfrm>
              <a:custGeom>
                <a:avLst/>
                <a:gdLst/>
                <a:ahLst/>
                <a:cxnLst>
                  <a:cxn ang="0">
                    <a:pos x="8" y="344"/>
                  </a:cxn>
                  <a:cxn ang="0">
                    <a:pos x="16" y="334"/>
                  </a:cxn>
                  <a:cxn ang="0">
                    <a:pos x="38" y="332"/>
                  </a:cxn>
                  <a:cxn ang="0">
                    <a:pos x="70" y="340"/>
                  </a:cxn>
                  <a:cxn ang="0">
                    <a:pos x="82" y="338"/>
                  </a:cxn>
                  <a:cxn ang="0">
                    <a:pos x="92" y="324"/>
                  </a:cxn>
                  <a:cxn ang="0">
                    <a:pos x="102" y="264"/>
                  </a:cxn>
                  <a:cxn ang="0">
                    <a:pos x="100" y="176"/>
                  </a:cxn>
                  <a:cxn ang="0">
                    <a:pos x="98" y="104"/>
                  </a:cxn>
                  <a:cxn ang="0">
                    <a:pos x="112" y="62"/>
                  </a:cxn>
                  <a:cxn ang="0">
                    <a:pos x="134" y="52"/>
                  </a:cxn>
                  <a:cxn ang="0">
                    <a:pos x="190" y="40"/>
                  </a:cxn>
                  <a:cxn ang="0">
                    <a:pos x="258" y="30"/>
                  </a:cxn>
                  <a:cxn ang="0">
                    <a:pos x="274" y="28"/>
                  </a:cxn>
                  <a:cxn ang="0">
                    <a:pos x="298" y="42"/>
                  </a:cxn>
                  <a:cxn ang="0">
                    <a:pos x="314" y="54"/>
                  </a:cxn>
                  <a:cxn ang="0">
                    <a:pos x="340" y="56"/>
                  </a:cxn>
                  <a:cxn ang="0">
                    <a:pos x="350" y="48"/>
                  </a:cxn>
                  <a:cxn ang="0">
                    <a:pos x="382" y="22"/>
                  </a:cxn>
                  <a:cxn ang="0">
                    <a:pos x="400" y="18"/>
                  </a:cxn>
                  <a:cxn ang="0">
                    <a:pos x="442" y="10"/>
                  </a:cxn>
                  <a:cxn ang="0">
                    <a:pos x="454" y="0"/>
                  </a:cxn>
                  <a:cxn ang="0">
                    <a:pos x="476" y="16"/>
                  </a:cxn>
                  <a:cxn ang="0">
                    <a:pos x="486" y="28"/>
                  </a:cxn>
                  <a:cxn ang="0">
                    <a:pos x="506" y="94"/>
                  </a:cxn>
                  <a:cxn ang="0">
                    <a:pos x="530" y="132"/>
                  </a:cxn>
                  <a:cxn ang="0">
                    <a:pos x="562" y="160"/>
                  </a:cxn>
                  <a:cxn ang="0">
                    <a:pos x="600" y="196"/>
                  </a:cxn>
                  <a:cxn ang="0">
                    <a:pos x="624" y="236"/>
                  </a:cxn>
                  <a:cxn ang="0">
                    <a:pos x="650" y="272"/>
                  </a:cxn>
                  <a:cxn ang="0">
                    <a:pos x="676" y="298"/>
                  </a:cxn>
                  <a:cxn ang="0">
                    <a:pos x="744" y="350"/>
                  </a:cxn>
                  <a:cxn ang="0">
                    <a:pos x="750" y="360"/>
                  </a:cxn>
                  <a:cxn ang="0">
                    <a:pos x="710" y="402"/>
                  </a:cxn>
                  <a:cxn ang="0">
                    <a:pos x="688" y="416"/>
                  </a:cxn>
                  <a:cxn ang="0">
                    <a:pos x="660" y="436"/>
                  </a:cxn>
                  <a:cxn ang="0">
                    <a:pos x="582" y="510"/>
                  </a:cxn>
                  <a:cxn ang="0">
                    <a:pos x="566" y="530"/>
                  </a:cxn>
                  <a:cxn ang="0">
                    <a:pos x="532" y="562"/>
                  </a:cxn>
                  <a:cxn ang="0">
                    <a:pos x="506" y="580"/>
                  </a:cxn>
                  <a:cxn ang="0">
                    <a:pos x="498" y="588"/>
                  </a:cxn>
                  <a:cxn ang="0">
                    <a:pos x="462" y="662"/>
                  </a:cxn>
                  <a:cxn ang="0">
                    <a:pos x="440" y="678"/>
                  </a:cxn>
                  <a:cxn ang="0">
                    <a:pos x="408" y="686"/>
                  </a:cxn>
                  <a:cxn ang="0">
                    <a:pos x="360" y="682"/>
                  </a:cxn>
                  <a:cxn ang="0">
                    <a:pos x="304" y="666"/>
                  </a:cxn>
                  <a:cxn ang="0">
                    <a:pos x="282" y="650"/>
                  </a:cxn>
                  <a:cxn ang="0">
                    <a:pos x="268" y="644"/>
                  </a:cxn>
                  <a:cxn ang="0">
                    <a:pos x="258" y="652"/>
                  </a:cxn>
                  <a:cxn ang="0">
                    <a:pos x="168" y="784"/>
                  </a:cxn>
                  <a:cxn ang="0">
                    <a:pos x="142" y="794"/>
                  </a:cxn>
                  <a:cxn ang="0">
                    <a:pos x="106" y="794"/>
                  </a:cxn>
                  <a:cxn ang="0">
                    <a:pos x="90" y="786"/>
                  </a:cxn>
                  <a:cxn ang="0">
                    <a:pos x="76" y="752"/>
                  </a:cxn>
                  <a:cxn ang="0">
                    <a:pos x="74" y="720"/>
                  </a:cxn>
                  <a:cxn ang="0">
                    <a:pos x="74" y="622"/>
                  </a:cxn>
                  <a:cxn ang="0">
                    <a:pos x="62" y="610"/>
                  </a:cxn>
                  <a:cxn ang="0">
                    <a:pos x="8" y="578"/>
                  </a:cxn>
                </a:cxnLst>
                <a:rect l="0" t="0" r="r" b="b"/>
                <a:pathLst>
                  <a:path w="752" h="798">
                    <a:moveTo>
                      <a:pt x="0" y="576"/>
                    </a:moveTo>
                    <a:lnTo>
                      <a:pt x="8" y="344"/>
                    </a:lnTo>
                    <a:lnTo>
                      <a:pt x="8" y="344"/>
                    </a:lnTo>
                    <a:lnTo>
                      <a:pt x="8" y="342"/>
                    </a:lnTo>
                    <a:lnTo>
                      <a:pt x="10" y="338"/>
                    </a:lnTo>
                    <a:lnTo>
                      <a:pt x="16" y="334"/>
                    </a:lnTo>
                    <a:lnTo>
                      <a:pt x="30" y="332"/>
                    </a:lnTo>
                    <a:lnTo>
                      <a:pt x="30" y="332"/>
                    </a:lnTo>
                    <a:lnTo>
                      <a:pt x="38" y="332"/>
                    </a:lnTo>
                    <a:lnTo>
                      <a:pt x="44" y="332"/>
                    </a:lnTo>
                    <a:lnTo>
                      <a:pt x="58" y="336"/>
                    </a:lnTo>
                    <a:lnTo>
                      <a:pt x="70" y="340"/>
                    </a:lnTo>
                    <a:lnTo>
                      <a:pt x="76" y="340"/>
                    </a:lnTo>
                    <a:lnTo>
                      <a:pt x="82" y="338"/>
                    </a:lnTo>
                    <a:lnTo>
                      <a:pt x="82" y="338"/>
                    </a:lnTo>
                    <a:lnTo>
                      <a:pt x="84" y="336"/>
                    </a:lnTo>
                    <a:lnTo>
                      <a:pt x="88" y="332"/>
                    </a:lnTo>
                    <a:lnTo>
                      <a:pt x="92" y="324"/>
                    </a:lnTo>
                    <a:lnTo>
                      <a:pt x="96" y="310"/>
                    </a:lnTo>
                    <a:lnTo>
                      <a:pt x="98" y="296"/>
                    </a:lnTo>
                    <a:lnTo>
                      <a:pt x="102" y="264"/>
                    </a:lnTo>
                    <a:lnTo>
                      <a:pt x="102" y="242"/>
                    </a:lnTo>
                    <a:lnTo>
                      <a:pt x="102" y="242"/>
                    </a:lnTo>
                    <a:lnTo>
                      <a:pt x="100" y="176"/>
                    </a:lnTo>
                    <a:lnTo>
                      <a:pt x="96" y="118"/>
                    </a:lnTo>
                    <a:lnTo>
                      <a:pt x="96" y="118"/>
                    </a:lnTo>
                    <a:lnTo>
                      <a:pt x="98" y="104"/>
                    </a:lnTo>
                    <a:lnTo>
                      <a:pt x="102" y="86"/>
                    </a:lnTo>
                    <a:lnTo>
                      <a:pt x="108" y="70"/>
                    </a:lnTo>
                    <a:lnTo>
                      <a:pt x="112" y="62"/>
                    </a:lnTo>
                    <a:lnTo>
                      <a:pt x="118" y="58"/>
                    </a:lnTo>
                    <a:lnTo>
                      <a:pt x="118" y="58"/>
                    </a:lnTo>
                    <a:lnTo>
                      <a:pt x="134" y="52"/>
                    </a:lnTo>
                    <a:lnTo>
                      <a:pt x="154" y="48"/>
                    </a:lnTo>
                    <a:lnTo>
                      <a:pt x="190" y="40"/>
                    </a:lnTo>
                    <a:lnTo>
                      <a:pt x="190" y="40"/>
                    </a:lnTo>
                    <a:lnTo>
                      <a:pt x="228" y="36"/>
                    </a:lnTo>
                    <a:lnTo>
                      <a:pt x="248" y="32"/>
                    </a:lnTo>
                    <a:lnTo>
                      <a:pt x="258" y="30"/>
                    </a:lnTo>
                    <a:lnTo>
                      <a:pt x="258" y="30"/>
                    </a:lnTo>
                    <a:lnTo>
                      <a:pt x="264" y="28"/>
                    </a:lnTo>
                    <a:lnTo>
                      <a:pt x="274" y="28"/>
                    </a:lnTo>
                    <a:lnTo>
                      <a:pt x="288" y="30"/>
                    </a:lnTo>
                    <a:lnTo>
                      <a:pt x="288" y="30"/>
                    </a:lnTo>
                    <a:lnTo>
                      <a:pt x="298" y="42"/>
                    </a:lnTo>
                    <a:lnTo>
                      <a:pt x="306" y="50"/>
                    </a:lnTo>
                    <a:lnTo>
                      <a:pt x="314" y="54"/>
                    </a:lnTo>
                    <a:lnTo>
                      <a:pt x="314" y="54"/>
                    </a:lnTo>
                    <a:lnTo>
                      <a:pt x="322" y="56"/>
                    </a:lnTo>
                    <a:lnTo>
                      <a:pt x="330" y="58"/>
                    </a:lnTo>
                    <a:lnTo>
                      <a:pt x="340" y="56"/>
                    </a:lnTo>
                    <a:lnTo>
                      <a:pt x="344" y="54"/>
                    </a:lnTo>
                    <a:lnTo>
                      <a:pt x="350" y="48"/>
                    </a:lnTo>
                    <a:lnTo>
                      <a:pt x="350" y="48"/>
                    </a:lnTo>
                    <a:lnTo>
                      <a:pt x="360" y="38"/>
                    </a:lnTo>
                    <a:lnTo>
                      <a:pt x="370" y="30"/>
                    </a:lnTo>
                    <a:lnTo>
                      <a:pt x="382" y="22"/>
                    </a:lnTo>
                    <a:lnTo>
                      <a:pt x="390" y="20"/>
                    </a:lnTo>
                    <a:lnTo>
                      <a:pt x="400" y="18"/>
                    </a:lnTo>
                    <a:lnTo>
                      <a:pt x="400" y="18"/>
                    </a:lnTo>
                    <a:lnTo>
                      <a:pt x="430" y="16"/>
                    </a:lnTo>
                    <a:lnTo>
                      <a:pt x="438" y="14"/>
                    </a:lnTo>
                    <a:lnTo>
                      <a:pt x="442" y="10"/>
                    </a:lnTo>
                    <a:lnTo>
                      <a:pt x="442" y="10"/>
                    </a:lnTo>
                    <a:lnTo>
                      <a:pt x="454" y="0"/>
                    </a:lnTo>
                    <a:lnTo>
                      <a:pt x="454" y="0"/>
                    </a:lnTo>
                    <a:lnTo>
                      <a:pt x="456" y="2"/>
                    </a:lnTo>
                    <a:lnTo>
                      <a:pt x="466" y="6"/>
                    </a:lnTo>
                    <a:lnTo>
                      <a:pt x="476" y="16"/>
                    </a:lnTo>
                    <a:lnTo>
                      <a:pt x="482" y="22"/>
                    </a:lnTo>
                    <a:lnTo>
                      <a:pt x="486" y="28"/>
                    </a:lnTo>
                    <a:lnTo>
                      <a:pt x="486" y="28"/>
                    </a:lnTo>
                    <a:lnTo>
                      <a:pt x="492" y="50"/>
                    </a:lnTo>
                    <a:lnTo>
                      <a:pt x="500" y="78"/>
                    </a:lnTo>
                    <a:lnTo>
                      <a:pt x="506" y="94"/>
                    </a:lnTo>
                    <a:lnTo>
                      <a:pt x="512" y="108"/>
                    </a:lnTo>
                    <a:lnTo>
                      <a:pt x="520" y="122"/>
                    </a:lnTo>
                    <a:lnTo>
                      <a:pt x="530" y="132"/>
                    </a:lnTo>
                    <a:lnTo>
                      <a:pt x="530" y="132"/>
                    </a:lnTo>
                    <a:lnTo>
                      <a:pt x="546" y="148"/>
                    </a:lnTo>
                    <a:lnTo>
                      <a:pt x="562" y="160"/>
                    </a:lnTo>
                    <a:lnTo>
                      <a:pt x="578" y="176"/>
                    </a:lnTo>
                    <a:lnTo>
                      <a:pt x="600" y="196"/>
                    </a:lnTo>
                    <a:lnTo>
                      <a:pt x="600" y="196"/>
                    </a:lnTo>
                    <a:lnTo>
                      <a:pt x="610" y="208"/>
                    </a:lnTo>
                    <a:lnTo>
                      <a:pt x="618" y="218"/>
                    </a:lnTo>
                    <a:lnTo>
                      <a:pt x="624" y="236"/>
                    </a:lnTo>
                    <a:lnTo>
                      <a:pt x="632" y="252"/>
                    </a:lnTo>
                    <a:lnTo>
                      <a:pt x="640" y="262"/>
                    </a:lnTo>
                    <a:lnTo>
                      <a:pt x="650" y="272"/>
                    </a:lnTo>
                    <a:lnTo>
                      <a:pt x="650" y="272"/>
                    </a:lnTo>
                    <a:lnTo>
                      <a:pt x="662" y="286"/>
                    </a:lnTo>
                    <a:lnTo>
                      <a:pt x="676" y="298"/>
                    </a:lnTo>
                    <a:lnTo>
                      <a:pt x="706" y="320"/>
                    </a:lnTo>
                    <a:lnTo>
                      <a:pt x="730" y="338"/>
                    </a:lnTo>
                    <a:lnTo>
                      <a:pt x="744" y="350"/>
                    </a:lnTo>
                    <a:lnTo>
                      <a:pt x="744" y="350"/>
                    </a:lnTo>
                    <a:lnTo>
                      <a:pt x="748" y="356"/>
                    </a:lnTo>
                    <a:lnTo>
                      <a:pt x="750" y="360"/>
                    </a:lnTo>
                    <a:lnTo>
                      <a:pt x="752" y="364"/>
                    </a:lnTo>
                    <a:lnTo>
                      <a:pt x="752" y="364"/>
                    </a:lnTo>
                    <a:lnTo>
                      <a:pt x="710" y="402"/>
                    </a:lnTo>
                    <a:lnTo>
                      <a:pt x="710" y="402"/>
                    </a:lnTo>
                    <a:lnTo>
                      <a:pt x="702" y="408"/>
                    </a:lnTo>
                    <a:lnTo>
                      <a:pt x="688" y="416"/>
                    </a:lnTo>
                    <a:lnTo>
                      <a:pt x="672" y="426"/>
                    </a:lnTo>
                    <a:lnTo>
                      <a:pt x="660" y="436"/>
                    </a:lnTo>
                    <a:lnTo>
                      <a:pt x="660" y="436"/>
                    </a:lnTo>
                    <a:lnTo>
                      <a:pt x="642" y="454"/>
                    </a:lnTo>
                    <a:lnTo>
                      <a:pt x="612" y="482"/>
                    </a:lnTo>
                    <a:lnTo>
                      <a:pt x="582" y="510"/>
                    </a:lnTo>
                    <a:lnTo>
                      <a:pt x="572" y="522"/>
                    </a:lnTo>
                    <a:lnTo>
                      <a:pt x="566" y="530"/>
                    </a:lnTo>
                    <a:lnTo>
                      <a:pt x="566" y="530"/>
                    </a:lnTo>
                    <a:lnTo>
                      <a:pt x="558" y="542"/>
                    </a:lnTo>
                    <a:lnTo>
                      <a:pt x="546" y="552"/>
                    </a:lnTo>
                    <a:lnTo>
                      <a:pt x="532" y="562"/>
                    </a:lnTo>
                    <a:lnTo>
                      <a:pt x="532" y="562"/>
                    </a:lnTo>
                    <a:lnTo>
                      <a:pt x="516" y="570"/>
                    </a:lnTo>
                    <a:lnTo>
                      <a:pt x="506" y="580"/>
                    </a:lnTo>
                    <a:lnTo>
                      <a:pt x="500" y="584"/>
                    </a:lnTo>
                    <a:lnTo>
                      <a:pt x="498" y="588"/>
                    </a:lnTo>
                    <a:lnTo>
                      <a:pt x="498" y="588"/>
                    </a:lnTo>
                    <a:lnTo>
                      <a:pt x="482" y="628"/>
                    </a:lnTo>
                    <a:lnTo>
                      <a:pt x="470" y="652"/>
                    </a:lnTo>
                    <a:lnTo>
                      <a:pt x="462" y="662"/>
                    </a:lnTo>
                    <a:lnTo>
                      <a:pt x="454" y="670"/>
                    </a:lnTo>
                    <a:lnTo>
                      <a:pt x="454" y="670"/>
                    </a:lnTo>
                    <a:lnTo>
                      <a:pt x="440" y="678"/>
                    </a:lnTo>
                    <a:lnTo>
                      <a:pt x="426" y="684"/>
                    </a:lnTo>
                    <a:lnTo>
                      <a:pt x="416" y="686"/>
                    </a:lnTo>
                    <a:lnTo>
                      <a:pt x="408" y="686"/>
                    </a:lnTo>
                    <a:lnTo>
                      <a:pt x="408" y="686"/>
                    </a:lnTo>
                    <a:lnTo>
                      <a:pt x="386" y="684"/>
                    </a:lnTo>
                    <a:lnTo>
                      <a:pt x="360" y="682"/>
                    </a:lnTo>
                    <a:lnTo>
                      <a:pt x="324" y="676"/>
                    </a:lnTo>
                    <a:lnTo>
                      <a:pt x="324" y="676"/>
                    </a:lnTo>
                    <a:lnTo>
                      <a:pt x="304" y="666"/>
                    </a:lnTo>
                    <a:lnTo>
                      <a:pt x="288" y="654"/>
                    </a:lnTo>
                    <a:lnTo>
                      <a:pt x="288" y="654"/>
                    </a:lnTo>
                    <a:lnTo>
                      <a:pt x="282" y="650"/>
                    </a:lnTo>
                    <a:lnTo>
                      <a:pt x="276" y="644"/>
                    </a:lnTo>
                    <a:lnTo>
                      <a:pt x="272" y="644"/>
                    </a:lnTo>
                    <a:lnTo>
                      <a:pt x="268" y="644"/>
                    </a:lnTo>
                    <a:lnTo>
                      <a:pt x="264" y="648"/>
                    </a:lnTo>
                    <a:lnTo>
                      <a:pt x="258" y="652"/>
                    </a:lnTo>
                    <a:lnTo>
                      <a:pt x="258" y="652"/>
                    </a:lnTo>
                    <a:lnTo>
                      <a:pt x="190" y="750"/>
                    </a:lnTo>
                    <a:lnTo>
                      <a:pt x="190" y="750"/>
                    </a:lnTo>
                    <a:lnTo>
                      <a:pt x="168" y="784"/>
                    </a:lnTo>
                    <a:lnTo>
                      <a:pt x="168" y="784"/>
                    </a:lnTo>
                    <a:lnTo>
                      <a:pt x="160" y="788"/>
                    </a:lnTo>
                    <a:lnTo>
                      <a:pt x="142" y="794"/>
                    </a:lnTo>
                    <a:lnTo>
                      <a:pt x="132" y="796"/>
                    </a:lnTo>
                    <a:lnTo>
                      <a:pt x="118" y="798"/>
                    </a:lnTo>
                    <a:lnTo>
                      <a:pt x="106" y="794"/>
                    </a:lnTo>
                    <a:lnTo>
                      <a:pt x="94" y="788"/>
                    </a:lnTo>
                    <a:lnTo>
                      <a:pt x="94" y="788"/>
                    </a:lnTo>
                    <a:lnTo>
                      <a:pt x="90" y="786"/>
                    </a:lnTo>
                    <a:lnTo>
                      <a:pt x="84" y="774"/>
                    </a:lnTo>
                    <a:lnTo>
                      <a:pt x="80" y="764"/>
                    </a:lnTo>
                    <a:lnTo>
                      <a:pt x="76" y="752"/>
                    </a:lnTo>
                    <a:lnTo>
                      <a:pt x="74" y="738"/>
                    </a:lnTo>
                    <a:lnTo>
                      <a:pt x="74" y="720"/>
                    </a:lnTo>
                    <a:lnTo>
                      <a:pt x="74" y="720"/>
                    </a:lnTo>
                    <a:lnTo>
                      <a:pt x="76" y="656"/>
                    </a:lnTo>
                    <a:lnTo>
                      <a:pt x="76" y="636"/>
                    </a:lnTo>
                    <a:lnTo>
                      <a:pt x="74" y="622"/>
                    </a:lnTo>
                    <a:lnTo>
                      <a:pt x="74" y="622"/>
                    </a:lnTo>
                    <a:lnTo>
                      <a:pt x="70" y="616"/>
                    </a:lnTo>
                    <a:lnTo>
                      <a:pt x="62" y="610"/>
                    </a:lnTo>
                    <a:lnTo>
                      <a:pt x="42" y="596"/>
                    </a:lnTo>
                    <a:lnTo>
                      <a:pt x="18" y="582"/>
                    </a:lnTo>
                    <a:lnTo>
                      <a:pt x="8" y="578"/>
                    </a:lnTo>
                    <a:lnTo>
                      <a:pt x="0" y="576"/>
                    </a:lnTo>
                    <a:lnTo>
                      <a:pt x="0" y="576"/>
                    </a:lnTo>
                    <a:close/>
                  </a:path>
                </a:pathLst>
              </a:custGeom>
              <a:solidFill>
                <a:schemeClr val="accent3"/>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0" name="Freeform 1903"/>
              <p:cNvSpPr>
                <a:spLocks/>
              </p:cNvSpPr>
              <p:nvPr/>
            </p:nvSpPr>
            <p:spPr bwMode="auto">
              <a:xfrm>
                <a:off x="6204519" y="3713973"/>
                <a:ext cx="1103642" cy="1045428"/>
              </a:xfrm>
              <a:custGeom>
                <a:avLst/>
                <a:gdLst/>
                <a:ahLst/>
                <a:cxnLst>
                  <a:cxn ang="0">
                    <a:pos x="0" y="194"/>
                  </a:cxn>
                  <a:cxn ang="0">
                    <a:pos x="16" y="228"/>
                  </a:cxn>
                  <a:cxn ang="0">
                    <a:pos x="24" y="262"/>
                  </a:cxn>
                  <a:cxn ang="0">
                    <a:pos x="38" y="296"/>
                  </a:cxn>
                  <a:cxn ang="0">
                    <a:pos x="46" y="308"/>
                  </a:cxn>
                  <a:cxn ang="0">
                    <a:pos x="88" y="344"/>
                  </a:cxn>
                  <a:cxn ang="0">
                    <a:pos x="118" y="374"/>
                  </a:cxn>
                  <a:cxn ang="0">
                    <a:pos x="144" y="404"/>
                  </a:cxn>
                  <a:cxn ang="0">
                    <a:pos x="148" y="414"/>
                  </a:cxn>
                  <a:cxn ang="0">
                    <a:pos x="168" y="448"/>
                  </a:cxn>
                  <a:cxn ang="0">
                    <a:pos x="184" y="464"/>
                  </a:cxn>
                  <a:cxn ang="0">
                    <a:pos x="232" y="502"/>
                  </a:cxn>
                  <a:cxn ang="0">
                    <a:pos x="266" y="528"/>
                  </a:cxn>
                  <a:cxn ang="0">
                    <a:pos x="276" y="546"/>
                  </a:cxn>
                  <a:cxn ang="0">
                    <a:pos x="302" y="550"/>
                  </a:cxn>
                  <a:cxn ang="0">
                    <a:pos x="338" y="558"/>
                  </a:cxn>
                  <a:cxn ang="0">
                    <a:pos x="360" y="566"/>
                  </a:cxn>
                  <a:cxn ang="0">
                    <a:pos x="454" y="594"/>
                  </a:cxn>
                  <a:cxn ang="0">
                    <a:pos x="502" y="528"/>
                  </a:cxn>
                  <a:cxn ang="0">
                    <a:pos x="526" y="484"/>
                  </a:cxn>
                  <a:cxn ang="0">
                    <a:pos x="532" y="468"/>
                  </a:cxn>
                  <a:cxn ang="0">
                    <a:pos x="546" y="442"/>
                  </a:cxn>
                  <a:cxn ang="0">
                    <a:pos x="564" y="420"/>
                  </a:cxn>
                  <a:cxn ang="0">
                    <a:pos x="588" y="394"/>
                  </a:cxn>
                  <a:cxn ang="0">
                    <a:pos x="594" y="384"/>
                  </a:cxn>
                  <a:cxn ang="0">
                    <a:pos x="596" y="364"/>
                  </a:cxn>
                  <a:cxn ang="0">
                    <a:pos x="596" y="332"/>
                  </a:cxn>
                  <a:cxn ang="0">
                    <a:pos x="594" y="310"/>
                  </a:cxn>
                  <a:cxn ang="0">
                    <a:pos x="594" y="244"/>
                  </a:cxn>
                  <a:cxn ang="0">
                    <a:pos x="596" y="222"/>
                  </a:cxn>
                  <a:cxn ang="0">
                    <a:pos x="592" y="168"/>
                  </a:cxn>
                  <a:cxn ang="0">
                    <a:pos x="588" y="148"/>
                  </a:cxn>
                  <a:cxn ang="0">
                    <a:pos x="584" y="134"/>
                  </a:cxn>
                  <a:cxn ang="0">
                    <a:pos x="576" y="118"/>
                  </a:cxn>
                  <a:cxn ang="0">
                    <a:pos x="556" y="104"/>
                  </a:cxn>
                  <a:cxn ang="0">
                    <a:pos x="524" y="90"/>
                  </a:cxn>
                  <a:cxn ang="0">
                    <a:pos x="426" y="52"/>
                  </a:cxn>
                  <a:cxn ang="0">
                    <a:pos x="364" y="26"/>
                  </a:cxn>
                  <a:cxn ang="0">
                    <a:pos x="354" y="12"/>
                  </a:cxn>
                  <a:cxn ang="0">
                    <a:pos x="356" y="6"/>
                  </a:cxn>
                  <a:cxn ang="0">
                    <a:pos x="358" y="2"/>
                  </a:cxn>
                  <a:cxn ang="0">
                    <a:pos x="336" y="2"/>
                  </a:cxn>
                  <a:cxn ang="0">
                    <a:pos x="296" y="10"/>
                  </a:cxn>
                  <a:cxn ang="0">
                    <a:pos x="272" y="20"/>
                  </a:cxn>
                  <a:cxn ang="0">
                    <a:pos x="268" y="24"/>
                  </a:cxn>
                  <a:cxn ang="0">
                    <a:pos x="250" y="40"/>
                  </a:cxn>
                  <a:cxn ang="0">
                    <a:pos x="244" y="52"/>
                  </a:cxn>
                  <a:cxn ang="0">
                    <a:pos x="252" y="68"/>
                  </a:cxn>
                  <a:cxn ang="0">
                    <a:pos x="262" y="88"/>
                  </a:cxn>
                  <a:cxn ang="0">
                    <a:pos x="264" y="102"/>
                  </a:cxn>
                  <a:cxn ang="0">
                    <a:pos x="258" y="116"/>
                  </a:cxn>
                  <a:cxn ang="0">
                    <a:pos x="240" y="126"/>
                  </a:cxn>
                  <a:cxn ang="0">
                    <a:pos x="206" y="144"/>
                  </a:cxn>
                  <a:cxn ang="0">
                    <a:pos x="132" y="188"/>
                  </a:cxn>
                  <a:cxn ang="0">
                    <a:pos x="106" y="196"/>
                  </a:cxn>
                  <a:cxn ang="0">
                    <a:pos x="78" y="194"/>
                  </a:cxn>
                  <a:cxn ang="0">
                    <a:pos x="14" y="190"/>
                  </a:cxn>
                  <a:cxn ang="0">
                    <a:pos x="2" y="192"/>
                  </a:cxn>
                  <a:cxn ang="0">
                    <a:pos x="0" y="194"/>
                  </a:cxn>
                </a:cxnLst>
                <a:rect l="0" t="0" r="r" b="b"/>
                <a:pathLst>
                  <a:path w="598" h="594">
                    <a:moveTo>
                      <a:pt x="0" y="194"/>
                    </a:moveTo>
                    <a:lnTo>
                      <a:pt x="0" y="194"/>
                    </a:lnTo>
                    <a:lnTo>
                      <a:pt x="6" y="206"/>
                    </a:lnTo>
                    <a:lnTo>
                      <a:pt x="16" y="228"/>
                    </a:lnTo>
                    <a:lnTo>
                      <a:pt x="16" y="228"/>
                    </a:lnTo>
                    <a:lnTo>
                      <a:pt x="24" y="262"/>
                    </a:lnTo>
                    <a:lnTo>
                      <a:pt x="38" y="296"/>
                    </a:lnTo>
                    <a:lnTo>
                      <a:pt x="38" y="296"/>
                    </a:lnTo>
                    <a:lnTo>
                      <a:pt x="40" y="302"/>
                    </a:lnTo>
                    <a:lnTo>
                      <a:pt x="46" y="308"/>
                    </a:lnTo>
                    <a:lnTo>
                      <a:pt x="62" y="324"/>
                    </a:lnTo>
                    <a:lnTo>
                      <a:pt x="88" y="344"/>
                    </a:lnTo>
                    <a:lnTo>
                      <a:pt x="88" y="344"/>
                    </a:lnTo>
                    <a:lnTo>
                      <a:pt x="118" y="374"/>
                    </a:lnTo>
                    <a:lnTo>
                      <a:pt x="134" y="392"/>
                    </a:lnTo>
                    <a:lnTo>
                      <a:pt x="144" y="404"/>
                    </a:lnTo>
                    <a:lnTo>
                      <a:pt x="144" y="404"/>
                    </a:lnTo>
                    <a:lnTo>
                      <a:pt x="148" y="414"/>
                    </a:lnTo>
                    <a:lnTo>
                      <a:pt x="156" y="430"/>
                    </a:lnTo>
                    <a:lnTo>
                      <a:pt x="168" y="448"/>
                    </a:lnTo>
                    <a:lnTo>
                      <a:pt x="174" y="456"/>
                    </a:lnTo>
                    <a:lnTo>
                      <a:pt x="184" y="464"/>
                    </a:lnTo>
                    <a:lnTo>
                      <a:pt x="184" y="464"/>
                    </a:lnTo>
                    <a:lnTo>
                      <a:pt x="232" y="502"/>
                    </a:lnTo>
                    <a:lnTo>
                      <a:pt x="256" y="518"/>
                    </a:lnTo>
                    <a:lnTo>
                      <a:pt x="266" y="528"/>
                    </a:lnTo>
                    <a:lnTo>
                      <a:pt x="266" y="528"/>
                    </a:lnTo>
                    <a:lnTo>
                      <a:pt x="276" y="546"/>
                    </a:lnTo>
                    <a:lnTo>
                      <a:pt x="276" y="546"/>
                    </a:lnTo>
                    <a:lnTo>
                      <a:pt x="302" y="550"/>
                    </a:lnTo>
                    <a:lnTo>
                      <a:pt x="324" y="554"/>
                    </a:lnTo>
                    <a:lnTo>
                      <a:pt x="338" y="558"/>
                    </a:lnTo>
                    <a:lnTo>
                      <a:pt x="338" y="558"/>
                    </a:lnTo>
                    <a:lnTo>
                      <a:pt x="360" y="566"/>
                    </a:lnTo>
                    <a:lnTo>
                      <a:pt x="400" y="578"/>
                    </a:lnTo>
                    <a:lnTo>
                      <a:pt x="454" y="594"/>
                    </a:lnTo>
                    <a:lnTo>
                      <a:pt x="502" y="528"/>
                    </a:lnTo>
                    <a:lnTo>
                      <a:pt x="502" y="528"/>
                    </a:lnTo>
                    <a:lnTo>
                      <a:pt x="516" y="504"/>
                    </a:lnTo>
                    <a:lnTo>
                      <a:pt x="526" y="484"/>
                    </a:lnTo>
                    <a:lnTo>
                      <a:pt x="532" y="468"/>
                    </a:lnTo>
                    <a:lnTo>
                      <a:pt x="532" y="468"/>
                    </a:lnTo>
                    <a:lnTo>
                      <a:pt x="538" y="458"/>
                    </a:lnTo>
                    <a:lnTo>
                      <a:pt x="546" y="442"/>
                    </a:lnTo>
                    <a:lnTo>
                      <a:pt x="564" y="420"/>
                    </a:lnTo>
                    <a:lnTo>
                      <a:pt x="564" y="420"/>
                    </a:lnTo>
                    <a:lnTo>
                      <a:pt x="580" y="404"/>
                    </a:lnTo>
                    <a:lnTo>
                      <a:pt x="588" y="394"/>
                    </a:lnTo>
                    <a:lnTo>
                      <a:pt x="592" y="388"/>
                    </a:lnTo>
                    <a:lnTo>
                      <a:pt x="594" y="384"/>
                    </a:lnTo>
                    <a:lnTo>
                      <a:pt x="594" y="384"/>
                    </a:lnTo>
                    <a:lnTo>
                      <a:pt x="596" y="364"/>
                    </a:lnTo>
                    <a:lnTo>
                      <a:pt x="598" y="350"/>
                    </a:lnTo>
                    <a:lnTo>
                      <a:pt x="596" y="332"/>
                    </a:lnTo>
                    <a:lnTo>
                      <a:pt x="596" y="332"/>
                    </a:lnTo>
                    <a:lnTo>
                      <a:pt x="594" y="310"/>
                    </a:lnTo>
                    <a:lnTo>
                      <a:pt x="592" y="286"/>
                    </a:lnTo>
                    <a:lnTo>
                      <a:pt x="594" y="244"/>
                    </a:lnTo>
                    <a:lnTo>
                      <a:pt x="594" y="244"/>
                    </a:lnTo>
                    <a:lnTo>
                      <a:pt x="596" y="222"/>
                    </a:lnTo>
                    <a:lnTo>
                      <a:pt x="594" y="196"/>
                    </a:lnTo>
                    <a:lnTo>
                      <a:pt x="592" y="168"/>
                    </a:lnTo>
                    <a:lnTo>
                      <a:pt x="590" y="156"/>
                    </a:lnTo>
                    <a:lnTo>
                      <a:pt x="588" y="148"/>
                    </a:lnTo>
                    <a:lnTo>
                      <a:pt x="588" y="148"/>
                    </a:lnTo>
                    <a:lnTo>
                      <a:pt x="584" y="134"/>
                    </a:lnTo>
                    <a:lnTo>
                      <a:pt x="578" y="124"/>
                    </a:lnTo>
                    <a:lnTo>
                      <a:pt x="576" y="118"/>
                    </a:lnTo>
                    <a:lnTo>
                      <a:pt x="570" y="114"/>
                    </a:lnTo>
                    <a:lnTo>
                      <a:pt x="556" y="104"/>
                    </a:lnTo>
                    <a:lnTo>
                      <a:pt x="556" y="104"/>
                    </a:lnTo>
                    <a:lnTo>
                      <a:pt x="524" y="90"/>
                    </a:lnTo>
                    <a:lnTo>
                      <a:pt x="482" y="74"/>
                    </a:lnTo>
                    <a:lnTo>
                      <a:pt x="426" y="52"/>
                    </a:lnTo>
                    <a:lnTo>
                      <a:pt x="364" y="26"/>
                    </a:lnTo>
                    <a:lnTo>
                      <a:pt x="364" y="26"/>
                    </a:lnTo>
                    <a:lnTo>
                      <a:pt x="358" y="20"/>
                    </a:lnTo>
                    <a:lnTo>
                      <a:pt x="354" y="12"/>
                    </a:lnTo>
                    <a:lnTo>
                      <a:pt x="354" y="8"/>
                    </a:lnTo>
                    <a:lnTo>
                      <a:pt x="356" y="6"/>
                    </a:lnTo>
                    <a:lnTo>
                      <a:pt x="356" y="6"/>
                    </a:lnTo>
                    <a:lnTo>
                      <a:pt x="358" y="2"/>
                    </a:lnTo>
                    <a:lnTo>
                      <a:pt x="354" y="0"/>
                    </a:lnTo>
                    <a:lnTo>
                      <a:pt x="336" y="2"/>
                    </a:lnTo>
                    <a:lnTo>
                      <a:pt x="336" y="2"/>
                    </a:lnTo>
                    <a:lnTo>
                      <a:pt x="296" y="10"/>
                    </a:lnTo>
                    <a:lnTo>
                      <a:pt x="278" y="16"/>
                    </a:lnTo>
                    <a:lnTo>
                      <a:pt x="272" y="20"/>
                    </a:lnTo>
                    <a:lnTo>
                      <a:pt x="268" y="24"/>
                    </a:lnTo>
                    <a:lnTo>
                      <a:pt x="268" y="24"/>
                    </a:lnTo>
                    <a:lnTo>
                      <a:pt x="258" y="32"/>
                    </a:lnTo>
                    <a:lnTo>
                      <a:pt x="250" y="40"/>
                    </a:lnTo>
                    <a:lnTo>
                      <a:pt x="246" y="46"/>
                    </a:lnTo>
                    <a:lnTo>
                      <a:pt x="244" y="52"/>
                    </a:lnTo>
                    <a:lnTo>
                      <a:pt x="246" y="60"/>
                    </a:lnTo>
                    <a:lnTo>
                      <a:pt x="252" y="68"/>
                    </a:lnTo>
                    <a:lnTo>
                      <a:pt x="252" y="68"/>
                    </a:lnTo>
                    <a:lnTo>
                      <a:pt x="262" y="88"/>
                    </a:lnTo>
                    <a:lnTo>
                      <a:pt x="264" y="96"/>
                    </a:lnTo>
                    <a:lnTo>
                      <a:pt x="264" y="102"/>
                    </a:lnTo>
                    <a:lnTo>
                      <a:pt x="262" y="108"/>
                    </a:lnTo>
                    <a:lnTo>
                      <a:pt x="258" y="116"/>
                    </a:lnTo>
                    <a:lnTo>
                      <a:pt x="250" y="122"/>
                    </a:lnTo>
                    <a:lnTo>
                      <a:pt x="240" y="126"/>
                    </a:lnTo>
                    <a:lnTo>
                      <a:pt x="240" y="126"/>
                    </a:lnTo>
                    <a:lnTo>
                      <a:pt x="206" y="144"/>
                    </a:lnTo>
                    <a:lnTo>
                      <a:pt x="168" y="168"/>
                    </a:lnTo>
                    <a:lnTo>
                      <a:pt x="132" y="188"/>
                    </a:lnTo>
                    <a:lnTo>
                      <a:pt x="116" y="194"/>
                    </a:lnTo>
                    <a:lnTo>
                      <a:pt x="106" y="196"/>
                    </a:lnTo>
                    <a:lnTo>
                      <a:pt x="106" y="196"/>
                    </a:lnTo>
                    <a:lnTo>
                      <a:pt x="78" y="194"/>
                    </a:lnTo>
                    <a:lnTo>
                      <a:pt x="44" y="190"/>
                    </a:lnTo>
                    <a:lnTo>
                      <a:pt x="14" y="190"/>
                    </a:lnTo>
                    <a:lnTo>
                      <a:pt x="4" y="192"/>
                    </a:lnTo>
                    <a:lnTo>
                      <a:pt x="2" y="192"/>
                    </a:lnTo>
                    <a:lnTo>
                      <a:pt x="0" y="194"/>
                    </a:lnTo>
                    <a:lnTo>
                      <a:pt x="0" y="194"/>
                    </a:lnTo>
                    <a:close/>
                  </a:path>
                </a:pathLst>
              </a:custGeom>
              <a:solidFill>
                <a:schemeClr val="accent3">
                  <a:lumMod val="60000"/>
                  <a:lumOff val="40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2" name="Freeform 1919"/>
              <p:cNvSpPr>
                <a:spLocks/>
              </p:cNvSpPr>
              <p:nvPr/>
            </p:nvSpPr>
            <p:spPr bwMode="auto">
              <a:xfrm>
                <a:off x="8739399" y="3251690"/>
                <a:ext cx="1141811" cy="1985103"/>
              </a:xfrm>
              <a:custGeom>
                <a:avLst/>
                <a:gdLst>
                  <a:gd name="T0" fmla="*/ 492 w 618"/>
                  <a:gd name="T1" fmla="*/ 10 h 1130"/>
                  <a:gd name="T2" fmla="*/ 476 w 618"/>
                  <a:gd name="T3" fmla="*/ 40 h 1130"/>
                  <a:gd name="T4" fmla="*/ 476 w 618"/>
                  <a:gd name="T5" fmla="*/ 98 h 1130"/>
                  <a:gd name="T6" fmla="*/ 464 w 618"/>
                  <a:gd name="T7" fmla="*/ 124 h 1130"/>
                  <a:gd name="T8" fmla="*/ 440 w 618"/>
                  <a:gd name="T9" fmla="*/ 124 h 1130"/>
                  <a:gd name="T10" fmla="*/ 418 w 618"/>
                  <a:gd name="T11" fmla="*/ 120 h 1130"/>
                  <a:gd name="T12" fmla="*/ 414 w 618"/>
                  <a:gd name="T13" fmla="*/ 160 h 1130"/>
                  <a:gd name="T14" fmla="*/ 400 w 618"/>
                  <a:gd name="T15" fmla="*/ 206 h 1130"/>
                  <a:gd name="T16" fmla="*/ 388 w 618"/>
                  <a:gd name="T17" fmla="*/ 202 h 1130"/>
                  <a:gd name="T18" fmla="*/ 374 w 618"/>
                  <a:gd name="T19" fmla="*/ 186 h 1130"/>
                  <a:gd name="T20" fmla="*/ 362 w 618"/>
                  <a:gd name="T21" fmla="*/ 232 h 1130"/>
                  <a:gd name="T22" fmla="*/ 336 w 618"/>
                  <a:gd name="T23" fmla="*/ 256 h 1130"/>
                  <a:gd name="T24" fmla="*/ 330 w 618"/>
                  <a:gd name="T25" fmla="*/ 274 h 1130"/>
                  <a:gd name="T26" fmla="*/ 284 w 618"/>
                  <a:gd name="T27" fmla="*/ 278 h 1130"/>
                  <a:gd name="T28" fmla="*/ 214 w 618"/>
                  <a:gd name="T29" fmla="*/ 288 h 1130"/>
                  <a:gd name="T30" fmla="*/ 158 w 618"/>
                  <a:gd name="T31" fmla="*/ 326 h 1130"/>
                  <a:gd name="T32" fmla="*/ 138 w 618"/>
                  <a:gd name="T33" fmla="*/ 344 h 1130"/>
                  <a:gd name="T34" fmla="*/ 116 w 618"/>
                  <a:gd name="T35" fmla="*/ 380 h 1130"/>
                  <a:gd name="T36" fmla="*/ 92 w 618"/>
                  <a:gd name="T37" fmla="*/ 456 h 1130"/>
                  <a:gd name="T38" fmla="*/ 84 w 618"/>
                  <a:gd name="T39" fmla="*/ 516 h 1130"/>
                  <a:gd name="T40" fmla="*/ 112 w 618"/>
                  <a:gd name="T41" fmla="*/ 632 h 1130"/>
                  <a:gd name="T42" fmla="*/ 112 w 618"/>
                  <a:gd name="T43" fmla="*/ 674 h 1130"/>
                  <a:gd name="T44" fmla="*/ 82 w 618"/>
                  <a:gd name="T45" fmla="*/ 700 h 1130"/>
                  <a:gd name="T46" fmla="*/ 16 w 618"/>
                  <a:gd name="T47" fmla="*/ 766 h 1130"/>
                  <a:gd name="T48" fmla="*/ 0 w 618"/>
                  <a:gd name="T49" fmla="*/ 842 h 1130"/>
                  <a:gd name="T50" fmla="*/ 10 w 618"/>
                  <a:gd name="T51" fmla="*/ 954 h 1130"/>
                  <a:gd name="T52" fmla="*/ 26 w 618"/>
                  <a:gd name="T53" fmla="*/ 1004 h 1130"/>
                  <a:gd name="T54" fmla="*/ 50 w 618"/>
                  <a:gd name="T55" fmla="*/ 1034 h 1130"/>
                  <a:gd name="T56" fmla="*/ 46 w 618"/>
                  <a:gd name="T57" fmla="*/ 1052 h 1130"/>
                  <a:gd name="T58" fmla="*/ 54 w 618"/>
                  <a:gd name="T59" fmla="*/ 1096 h 1130"/>
                  <a:gd name="T60" fmla="*/ 92 w 618"/>
                  <a:gd name="T61" fmla="*/ 1124 h 1130"/>
                  <a:gd name="T62" fmla="*/ 140 w 618"/>
                  <a:gd name="T63" fmla="*/ 1128 h 1130"/>
                  <a:gd name="T64" fmla="*/ 180 w 618"/>
                  <a:gd name="T65" fmla="*/ 1120 h 1130"/>
                  <a:gd name="T66" fmla="*/ 238 w 618"/>
                  <a:gd name="T67" fmla="*/ 1114 h 1130"/>
                  <a:gd name="T68" fmla="*/ 264 w 618"/>
                  <a:gd name="T69" fmla="*/ 1080 h 1130"/>
                  <a:gd name="T70" fmla="*/ 318 w 618"/>
                  <a:gd name="T71" fmla="*/ 956 h 1130"/>
                  <a:gd name="T72" fmla="*/ 336 w 618"/>
                  <a:gd name="T73" fmla="*/ 894 h 1130"/>
                  <a:gd name="T74" fmla="*/ 432 w 618"/>
                  <a:gd name="T75" fmla="*/ 712 h 1130"/>
                  <a:gd name="T76" fmla="*/ 510 w 618"/>
                  <a:gd name="T77" fmla="*/ 518 h 1130"/>
                  <a:gd name="T78" fmla="*/ 520 w 618"/>
                  <a:gd name="T79" fmla="*/ 460 h 1130"/>
                  <a:gd name="T80" fmla="*/ 508 w 618"/>
                  <a:gd name="T81" fmla="*/ 424 h 1130"/>
                  <a:gd name="T82" fmla="*/ 514 w 618"/>
                  <a:gd name="T83" fmla="*/ 396 h 1130"/>
                  <a:gd name="T84" fmla="*/ 556 w 618"/>
                  <a:gd name="T85" fmla="*/ 348 h 1130"/>
                  <a:gd name="T86" fmla="*/ 612 w 618"/>
                  <a:gd name="T87" fmla="*/ 316 h 1130"/>
                  <a:gd name="T88" fmla="*/ 618 w 618"/>
                  <a:gd name="T89" fmla="*/ 306 h 1130"/>
                  <a:gd name="T90" fmla="*/ 606 w 618"/>
                  <a:gd name="T91" fmla="*/ 240 h 1130"/>
                  <a:gd name="T92" fmla="*/ 602 w 618"/>
                  <a:gd name="T93" fmla="*/ 170 h 1130"/>
                  <a:gd name="T94" fmla="*/ 580 w 618"/>
                  <a:gd name="T95" fmla="*/ 100 h 1130"/>
                  <a:gd name="T96" fmla="*/ 550 w 618"/>
                  <a:gd name="T97" fmla="*/ 26 h 1130"/>
                  <a:gd name="T98" fmla="*/ 528 w 618"/>
                  <a:gd name="T99" fmla="*/ 0 h 1130"/>
                  <a:gd name="T100" fmla="*/ 508 w 618"/>
                  <a:gd name="T101" fmla="*/ 4 h 1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18"/>
                  <a:gd name="T154" fmla="*/ 0 h 1130"/>
                  <a:gd name="T155" fmla="*/ 618 w 618"/>
                  <a:gd name="T156" fmla="*/ 1130 h 1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18" h="1130">
                    <a:moveTo>
                      <a:pt x="508" y="4"/>
                    </a:moveTo>
                    <a:lnTo>
                      <a:pt x="508" y="4"/>
                    </a:lnTo>
                    <a:lnTo>
                      <a:pt x="504" y="6"/>
                    </a:lnTo>
                    <a:lnTo>
                      <a:pt x="492" y="10"/>
                    </a:lnTo>
                    <a:lnTo>
                      <a:pt x="486" y="14"/>
                    </a:lnTo>
                    <a:lnTo>
                      <a:pt x="482" y="20"/>
                    </a:lnTo>
                    <a:lnTo>
                      <a:pt x="478" y="30"/>
                    </a:lnTo>
                    <a:lnTo>
                      <a:pt x="476" y="40"/>
                    </a:lnTo>
                    <a:lnTo>
                      <a:pt x="476" y="64"/>
                    </a:lnTo>
                    <a:lnTo>
                      <a:pt x="478" y="88"/>
                    </a:lnTo>
                    <a:lnTo>
                      <a:pt x="476" y="98"/>
                    </a:lnTo>
                    <a:lnTo>
                      <a:pt x="474" y="108"/>
                    </a:lnTo>
                    <a:lnTo>
                      <a:pt x="470" y="118"/>
                    </a:lnTo>
                    <a:lnTo>
                      <a:pt x="464" y="124"/>
                    </a:lnTo>
                    <a:lnTo>
                      <a:pt x="460" y="126"/>
                    </a:lnTo>
                    <a:lnTo>
                      <a:pt x="456" y="128"/>
                    </a:lnTo>
                    <a:lnTo>
                      <a:pt x="448" y="126"/>
                    </a:lnTo>
                    <a:lnTo>
                      <a:pt x="440" y="124"/>
                    </a:lnTo>
                    <a:lnTo>
                      <a:pt x="432" y="120"/>
                    </a:lnTo>
                    <a:lnTo>
                      <a:pt x="426" y="118"/>
                    </a:lnTo>
                    <a:lnTo>
                      <a:pt x="420" y="118"/>
                    </a:lnTo>
                    <a:lnTo>
                      <a:pt x="418" y="120"/>
                    </a:lnTo>
                    <a:lnTo>
                      <a:pt x="418" y="122"/>
                    </a:lnTo>
                    <a:lnTo>
                      <a:pt x="416" y="132"/>
                    </a:lnTo>
                    <a:lnTo>
                      <a:pt x="414" y="160"/>
                    </a:lnTo>
                    <a:lnTo>
                      <a:pt x="410" y="184"/>
                    </a:lnTo>
                    <a:lnTo>
                      <a:pt x="408" y="194"/>
                    </a:lnTo>
                    <a:lnTo>
                      <a:pt x="404" y="202"/>
                    </a:lnTo>
                    <a:lnTo>
                      <a:pt x="400" y="206"/>
                    </a:lnTo>
                    <a:lnTo>
                      <a:pt x="396" y="208"/>
                    </a:lnTo>
                    <a:lnTo>
                      <a:pt x="392" y="206"/>
                    </a:lnTo>
                    <a:lnTo>
                      <a:pt x="388" y="202"/>
                    </a:lnTo>
                    <a:lnTo>
                      <a:pt x="382" y="192"/>
                    </a:lnTo>
                    <a:lnTo>
                      <a:pt x="380" y="188"/>
                    </a:lnTo>
                    <a:lnTo>
                      <a:pt x="378" y="186"/>
                    </a:lnTo>
                    <a:lnTo>
                      <a:pt x="374" y="186"/>
                    </a:lnTo>
                    <a:lnTo>
                      <a:pt x="372" y="192"/>
                    </a:lnTo>
                    <a:lnTo>
                      <a:pt x="366" y="210"/>
                    </a:lnTo>
                    <a:lnTo>
                      <a:pt x="362" y="232"/>
                    </a:lnTo>
                    <a:lnTo>
                      <a:pt x="356" y="256"/>
                    </a:lnTo>
                    <a:lnTo>
                      <a:pt x="336" y="252"/>
                    </a:lnTo>
                    <a:lnTo>
                      <a:pt x="336" y="256"/>
                    </a:lnTo>
                    <a:lnTo>
                      <a:pt x="338" y="262"/>
                    </a:lnTo>
                    <a:lnTo>
                      <a:pt x="336" y="266"/>
                    </a:lnTo>
                    <a:lnTo>
                      <a:pt x="334" y="270"/>
                    </a:lnTo>
                    <a:lnTo>
                      <a:pt x="330" y="274"/>
                    </a:lnTo>
                    <a:lnTo>
                      <a:pt x="324" y="276"/>
                    </a:lnTo>
                    <a:lnTo>
                      <a:pt x="306" y="278"/>
                    </a:lnTo>
                    <a:lnTo>
                      <a:pt x="284" y="278"/>
                    </a:lnTo>
                    <a:lnTo>
                      <a:pt x="258" y="280"/>
                    </a:lnTo>
                    <a:lnTo>
                      <a:pt x="228" y="284"/>
                    </a:lnTo>
                    <a:lnTo>
                      <a:pt x="214" y="288"/>
                    </a:lnTo>
                    <a:lnTo>
                      <a:pt x="200" y="294"/>
                    </a:lnTo>
                    <a:lnTo>
                      <a:pt x="186" y="302"/>
                    </a:lnTo>
                    <a:lnTo>
                      <a:pt x="176" y="310"/>
                    </a:lnTo>
                    <a:lnTo>
                      <a:pt x="158" y="326"/>
                    </a:lnTo>
                    <a:lnTo>
                      <a:pt x="152" y="332"/>
                    </a:lnTo>
                    <a:lnTo>
                      <a:pt x="148" y="334"/>
                    </a:lnTo>
                    <a:lnTo>
                      <a:pt x="138" y="344"/>
                    </a:lnTo>
                    <a:lnTo>
                      <a:pt x="130" y="350"/>
                    </a:lnTo>
                    <a:lnTo>
                      <a:pt x="126" y="358"/>
                    </a:lnTo>
                    <a:lnTo>
                      <a:pt x="120" y="368"/>
                    </a:lnTo>
                    <a:lnTo>
                      <a:pt x="116" y="380"/>
                    </a:lnTo>
                    <a:lnTo>
                      <a:pt x="108" y="406"/>
                    </a:lnTo>
                    <a:lnTo>
                      <a:pt x="98" y="438"/>
                    </a:lnTo>
                    <a:lnTo>
                      <a:pt x="92" y="456"/>
                    </a:lnTo>
                    <a:lnTo>
                      <a:pt x="88" y="474"/>
                    </a:lnTo>
                    <a:lnTo>
                      <a:pt x="86" y="494"/>
                    </a:lnTo>
                    <a:lnTo>
                      <a:pt x="84" y="516"/>
                    </a:lnTo>
                    <a:lnTo>
                      <a:pt x="86" y="540"/>
                    </a:lnTo>
                    <a:lnTo>
                      <a:pt x="92" y="562"/>
                    </a:lnTo>
                    <a:lnTo>
                      <a:pt x="106" y="610"/>
                    </a:lnTo>
                    <a:lnTo>
                      <a:pt x="112" y="632"/>
                    </a:lnTo>
                    <a:lnTo>
                      <a:pt x="116" y="650"/>
                    </a:lnTo>
                    <a:lnTo>
                      <a:pt x="116" y="660"/>
                    </a:lnTo>
                    <a:lnTo>
                      <a:pt x="116" y="668"/>
                    </a:lnTo>
                    <a:lnTo>
                      <a:pt x="112" y="674"/>
                    </a:lnTo>
                    <a:lnTo>
                      <a:pt x="108" y="680"/>
                    </a:lnTo>
                    <a:lnTo>
                      <a:pt x="96" y="690"/>
                    </a:lnTo>
                    <a:lnTo>
                      <a:pt x="82" y="700"/>
                    </a:lnTo>
                    <a:lnTo>
                      <a:pt x="54" y="720"/>
                    </a:lnTo>
                    <a:lnTo>
                      <a:pt x="40" y="734"/>
                    </a:lnTo>
                    <a:lnTo>
                      <a:pt x="26" y="748"/>
                    </a:lnTo>
                    <a:lnTo>
                      <a:pt x="16" y="766"/>
                    </a:lnTo>
                    <a:lnTo>
                      <a:pt x="8" y="788"/>
                    </a:lnTo>
                    <a:lnTo>
                      <a:pt x="4" y="814"/>
                    </a:lnTo>
                    <a:lnTo>
                      <a:pt x="0" y="842"/>
                    </a:lnTo>
                    <a:lnTo>
                      <a:pt x="0" y="872"/>
                    </a:lnTo>
                    <a:lnTo>
                      <a:pt x="2" y="900"/>
                    </a:lnTo>
                    <a:lnTo>
                      <a:pt x="4" y="928"/>
                    </a:lnTo>
                    <a:lnTo>
                      <a:pt x="10" y="954"/>
                    </a:lnTo>
                    <a:lnTo>
                      <a:pt x="14" y="976"/>
                    </a:lnTo>
                    <a:lnTo>
                      <a:pt x="20" y="992"/>
                    </a:lnTo>
                    <a:lnTo>
                      <a:pt x="26" y="1004"/>
                    </a:lnTo>
                    <a:lnTo>
                      <a:pt x="32" y="1014"/>
                    </a:lnTo>
                    <a:lnTo>
                      <a:pt x="44" y="1026"/>
                    </a:lnTo>
                    <a:lnTo>
                      <a:pt x="46" y="1030"/>
                    </a:lnTo>
                    <a:lnTo>
                      <a:pt x="50" y="1034"/>
                    </a:lnTo>
                    <a:lnTo>
                      <a:pt x="50" y="1038"/>
                    </a:lnTo>
                    <a:lnTo>
                      <a:pt x="48" y="1044"/>
                    </a:lnTo>
                    <a:lnTo>
                      <a:pt x="46" y="1052"/>
                    </a:lnTo>
                    <a:lnTo>
                      <a:pt x="44" y="1060"/>
                    </a:lnTo>
                    <a:lnTo>
                      <a:pt x="46" y="1072"/>
                    </a:lnTo>
                    <a:lnTo>
                      <a:pt x="50" y="1084"/>
                    </a:lnTo>
                    <a:lnTo>
                      <a:pt x="54" y="1096"/>
                    </a:lnTo>
                    <a:lnTo>
                      <a:pt x="64" y="1106"/>
                    </a:lnTo>
                    <a:lnTo>
                      <a:pt x="76" y="1116"/>
                    </a:lnTo>
                    <a:lnTo>
                      <a:pt x="92" y="1124"/>
                    </a:lnTo>
                    <a:lnTo>
                      <a:pt x="108" y="1128"/>
                    </a:lnTo>
                    <a:lnTo>
                      <a:pt x="120" y="1130"/>
                    </a:lnTo>
                    <a:lnTo>
                      <a:pt x="130" y="1130"/>
                    </a:lnTo>
                    <a:lnTo>
                      <a:pt x="140" y="1128"/>
                    </a:lnTo>
                    <a:lnTo>
                      <a:pt x="156" y="1122"/>
                    </a:lnTo>
                    <a:lnTo>
                      <a:pt x="166" y="1120"/>
                    </a:lnTo>
                    <a:lnTo>
                      <a:pt x="180" y="1120"/>
                    </a:lnTo>
                    <a:lnTo>
                      <a:pt x="206" y="1120"/>
                    </a:lnTo>
                    <a:lnTo>
                      <a:pt x="218" y="1120"/>
                    </a:lnTo>
                    <a:lnTo>
                      <a:pt x="228" y="1118"/>
                    </a:lnTo>
                    <a:lnTo>
                      <a:pt x="238" y="1114"/>
                    </a:lnTo>
                    <a:lnTo>
                      <a:pt x="246" y="1106"/>
                    </a:lnTo>
                    <a:lnTo>
                      <a:pt x="256" y="1096"/>
                    </a:lnTo>
                    <a:lnTo>
                      <a:pt x="264" y="1080"/>
                    </a:lnTo>
                    <a:lnTo>
                      <a:pt x="282" y="1044"/>
                    </a:lnTo>
                    <a:lnTo>
                      <a:pt x="300" y="1006"/>
                    </a:lnTo>
                    <a:lnTo>
                      <a:pt x="312" y="972"/>
                    </a:lnTo>
                    <a:lnTo>
                      <a:pt x="318" y="956"/>
                    </a:lnTo>
                    <a:lnTo>
                      <a:pt x="320" y="940"/>
                    </a:lnTo>
                    <a:lnTo>
                      <a:pt x="324" y="920"/>
                    </a:lnTo>
                    <a:lnTo>
                      <a:pt x="336" y="894"/>
                    </a:lnTo>
                    <a:lnTo>
                      <a:pt x="350" y="864"/>
                    </a:lnTo>
                    <a:lnTo>
                      <a:pt x="368" y="830"/>
                    </a:lnTo>
                    <a:lnTo>
                      <a:pt x="404" y="764"/>
                    </a:lnTo>
                    <a:lnTo>
                      <a:pt x="432" y="712"/>
                    </a:lnTo>
                    <a:lnTo>
                      <a:pt x="456" y="658"/>
                    </a:lnTo>
                    <a:lnTo>
                      <a:pt x="486" y="586"/>
                    </a:lnTo>
                    <a:lnTo>
                      <a:pt x="510" y="518"/>
                    </a:lnTo>
                    <a:lnTo>
                      <a:pt x="518" y="490"/>
                    </a:lnTo>
                    <a:lnTo>
                      <a:pt x="520" y="472"/>
                    </a:lnTo>
                    <a:lnTo>
                      <a:pt x="520" y="460"/>
                    </a:lnTo>
                    <a:lnTo>
                      <a:pt x="518" y="452"/>
                    </a:lnTo>
                    <a:lnTo>
                      <a:pt x="512" y="440"/>
                    </a:lnTo>
                    <a:lnTo>
                      <a:pt x="508" y="430"/>
                    </a:lnTo>
                    <a:lnTo>
                      <a:pt x="508" y="424"/>
                    </a:lnTo>
                    <a:lnTo>
                      <a:pt x="508" y="416"/>
                    </a:lnTo>
                    <a:lnTo>
                      <a:pt x="510" y="406"/>
                    </a:lnTo>
                    <a:lnTo>
                      <a:pt x="514" y="396"/>
                    </a:lnTo>
                    <a:lnTo>
                      <a:pt x="526" y="378"/>
                    </a:lnTo>
                    <a:lnTo>
                      <a:pt x="540" y="360"/>
                    </a:lnTo>
                    <a:lnTo>
                      <a:pt x="556" y="348"/>
                    </a:lnTo>
                    <a:lnTo>
                      <a:pt x="586" y="328"/>
                    </a:lnTo>
                    <a:lnTo>
                      <a:pt x="600" y="320"/>
                    </a:lnTo>
                    <a:lnTo>
                      <a:pt x="606" y="316"/>
                    </a:lnTo>
                    <a:lnTo>
                      <a:pt x="612" y="316"/>
                    </a:lnTo>
                    <a:lnTo>
                      <a:pt x="614" y="316"/>
                    </a:lnTo>
                    <a:lnTo>
                      <a:pt x="616" y="314"/>
                    </a:lnTo>
                    <a:lnTo>
                      <a:pt x="618" y="306"/>
                    </a:lnTo>
                    <a:lnTo>
                      <a:pt x="616" y="296"/>
                    </a:lnTo>
                    <a:lnTo>
                      <a:pt x="614" y="282"/>
                    </a:lnTo>
                    <a:lnTo>
                      <a:pt x="608" y="254"/>
                    </a:lnTo>
                    <a:lnTo>
                      <a:pt x="606" y="240"/>
                    </a:lnTo>
                    <a:lnTo>
                      <a:pt x="604" y="228"/>
                    </a:lnTo>
                    <a:lnTo>
                      <a:pt x="604" y="202"/>
                    </a:lnTo>
                    <a:lnTo>
                      <a:pt x="602" y="170"/>
                    </a:lnTo>
                    <a:lnTo>
                      <a:pt x="600" y="152"/>
                    </a:lnTo>
                    <a:lnTo>
                      <a:pt x="596" y="134"/>
                    </a:lnTo>
                    <a:lnTo>
                      <a:pt x="590" y="116"/>
                    </a:lnTo>
                    <a:lnTo>
                      <a:pt x="580" y="100"/>
                    </a:lnTo>
                    <a:lnTo>
                      <a:pt x="570" y="82"/>
                    </a:lnTo>
                    <a:lnTo>
                      <a:pt x="564" y="64"/>
                    </a:lnTo>
                    <a:lnTo>
                      <a:pt x="550" y="26"/>
                    </a:lnTo>
                    <a:lnTo>
                      <a:pt x="542" y="12"/>
                    </a:lnTo>
                    <a:lnTo>
                      <a:pt x="538" y="6"/>
                    </a:lnTo>
                    <a:lnTo>
                      <a:pt x="534" y="2"/>
                    </a:lnTo>
                    <a:lnTo>
                      <a:pt x="528" y="0"/>
                    </a:lnTo>
                    <a:lnTo>
                      <a:pt x="522" y="0"/>
                    </a:lnTo>
                    <a:lnTo>
                      <a:pt x="516" y="0"/>
                    </a:lnTo>
                    <a:lnTo>
                      <a:pt x="508" y="4"/>
                    </a:lnTo>
                    <a:close/>
                  </a:path>
                </a:pathLst>
              </a:custGeom>
              <a:solidFill>
                <a:srgbClr val="4F6228"/>
              </a:solidFill>
              <a:ln>
                <a:noFill/>
              </a:ln>
              <a:effectLst>
                <a:outerShdw blurRad="63500" dist="38100" dir="2700000" algn="tl" rotWithShape="0">
                  <a:srgbClr val="000000">
                    <a:alpha val="39999"/>
                  </a:srgbClr>
                </a:outerShdw>
              </a:effectLst>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da-DK" dirty="0">
                  <a:latin typeface="Calibri" pitchFamily="34" charset="0"/>
                  <a:ea typeface="+mn-ea"/>
                </a:endParaRPr>
              </a:p>
            </p:txBody>
          </p:sp>
          <p:sp>
            <p:nvSpPr>
              <p:cNvPr id="83" name="Freeform 1934"/>
              <p:cNvSpPr>
                <a:spLocks/>
              </p:cNvSpPr>
              <p:nvPr/>
            </p:nvSpPr>
            <p:spPr bwMode="auto">
              <a:xfrm>
                <a:off x="6834263" y="3070401"/>
                <a:ext cx="82694" cy="81579"/>
              </a:xfrm>
              <a:custGeom>
                <a:avLst/>
                <a:gdLst/>
                <a:ahLst/>
                <a:cxnLst>
                  <a:cxn ang="0">
                    <a:pos x="14" y="2"/>
                  </a:cxn>
                  <a:cxn ang="0">
                    <a:pos x="14" y="2"/>
                  </a:cxn>
                  <a:cxn ang="0">
                    <a:pos x="10" y="8"/>
                  </a:cxn>
                  <a:cxn ang="0">
                    <a:pos x="4" y="18"/>
                  </a:cxn>
                  <a:cxn ang="0">
                    <a:pos x="0" y="30"/>
                  </a:cxn>
                  <a:cxn ang="0">
                    <a:pos x="0" y="36"/>
                  </a:cxn>
                  <a:cxn ang="0">
                    <a:pos x="0" y="38"/>
                  </a:cxn>
                  <a:cxn ang="0">
                    <a:pos x="0" y="38"/>
                  </a:cxn>
                  <a:cxn ang="0">
                    <a:pos x="8" y="46"/>
                  </a:cxn>
                  <a:cxn ang="0">
                    <a:pos x="12" y="48"/>
                  </a:cxn>
                  <a:cxn ang="0">
                    <a:pos x="20" y="46"/>
                  </a:cxn>
                  <a:cxn ang="0">
                    <a:pos x="20" y="46"/>
                  </a:cxn>
                  <a:cxn ang="0">
                    <a:pos x="30" y="44"/>
                  </a:cxn>
                  <a:cxn ang="0">
                    <a:pos x="38" y="38"/>
                  </a:cxn>
                  <a:cxn ang="0">
                    <a:pos x="42" y="32"/>
                  </a:cxn>
                  <a:cxn ang="0">
                    <a:pos x="44" y="26"/>
                  </a:cxn>
                  <a:cxn ang="0">
                    <a:pos x="44" y="26"/>
                  </a:cxn>
                  <a:cxn ang="0">
                    <a:pos x="44" y="22"/>
                  </a:cxn>
                  <a:cxn ang="0">
                    <a:pos x="44" y="16"/>
                  </a:cxn>
                  <a:cxn ang="0">
                    <a:pos x="36" y="6"/>
                  </a:cxn>
                  <a:cxn ang="0">
                    <a:pos x="32" y="2"/>
                  </a:cxn>
                  <a:cxn ang="0">
                    <a:pos x="26" y="0"/>
                  </a:cxn>
                  <a:cxn ang="0">
                    <a:pos x="20" y="0"/>
                  </a:cxn>
                  <a:cxn ang="0">
                    <a:pos x="14" y="2"/>
                  </a:cxn>
                  <a:cxn ang="0">
                    <a:pos x="14" y="2"/>
                  </a:cxn>
                </a:cxnLst>
                <a:rect l="0" t="0" r="r" b="b"/>
                <a:pathLst>
                  <a:path w="44" h="48">
                    <a:moveTo>
                      <a:pt x="14" y="2"/>
                    </a:moveTo>
                    <a:lnTo>
                      <a:pt x="14" y="2"/>
                    </a:lnTo>
                    <a:lnTo>
                      <a:pt x="10" y="8"/>
                    </a:lnTo>
                    <a:lnTo>
                      <a:pt x="4" y="18"/>
                    </a:lnTo>
                    <a:lnTo>
                      <a:pt x="0" y="30"/>
                    </a:lnTo>
                    <a:lnTo>
                      <a:pt x="0" y="36"/>
                    </a:lnTo>
                    <a:lnTo>
                      <a:pt x="0" y="38"/>
                    </a:lnTo>
                    <a:lnTo>
                      <a:pt x="0" y="38"/>
                    </a:lnTo>
                    <a:lnTo>
                      <a:pt x="8" y="46"/>
                    </a:lnTo>
                    <a:lnTo>
                      <a:pt x="12" y="48"/>
                    </a:lnTo>
                    <a:lnTo>
                      <a:pt x="20" y="46"/>
                    </a:lnTo>
                    <a:lnTo>
                      <a:pt x="20" y="46"/>
                    </a:lnTo>
                    <a:lnTo>
                      <a:pt x="30" y="44"/>
                    </a:lnTo>
                    <a:lnTo>
                      <a:pt x="38" y="38"/>
                    </a:lnTo>
                    <a:lnTo>
                      <a:pt x="42" y="32"/>
                    </a:lnTo>
                    <a:lnTo>
                      <a:pt x="44" y="26"/>
                    </a:lnTo>
                    <a:lnTo>
                      <a:pt x="44" y="26"/>
                    </a:lnTo>
                    <a:lnTo>
                      <a:pt x="44" y="22"/>
                    </a:lnTo>
                    <a:lnTo>
                      <a:pt x="44" y="16"/>
                    </a:lnTo>
                    <a:lnTo>
                      <a:pt x="36" y="6"/>
                    </a:lnTo>
                    <a:lnTo>
                      <a:pt x="32" y="2"/>
                    </a:lnTo>
                    <a:lnTo>
                      <a:pt x="26" y="0"/>
                    </a:lnTo>
                    <a:lnTo>
                      <a:pt x="20" y="0"/>
                    </a:lnTo>
                    <a:lnTo>
                      <a:pt x="14" y="2"/>
                    </a:lnTo>
                    <a:lnTo>
                      <a:pt x="14" y="2"/>
                    </a:lnTo>
                    <a:close/>
                  </a:path>
                </a:pathLst>
              </a:custGeom>
              <a:solidFill>
                <a:srgbClr val="4F81BD"/>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4" name="Freeform 1935"/>
              <p:cNvSpPr>
                <a:spLocks/>
              </p:cNvSpPr>
              <p:nvPr/>
            </p:nvSpPr>
            <p:spPr bwMode="auto">
              <a:xfrm>
                <a:off x="6646611" y="2810555"/>
                <a:ext cx="101777" cy="96687"/>
              </a:xfrm>
              <a:custGeom>
                <a:avLst/>
                <a:gdLst/>
                <a:ahLst/>
                <a:cxnLst>
                  <a:cxn ang="0">
                    <a:pos x="2" y="8"/>
                  </a:cxn>
                  <a:cxn ang="0">
                    <a:pos x="2" y="8"/>
                  </a:cxn>
                  <a:cxn ang="0">
                    <a:pos x="0" y="12"/>
                  </a:cxn>
                  <a:cxn ang="0">
                    <a:pos x="0" y="16"/>
                  </a:cxn>
                  <a:cxn ang="0">
                    <a:pos x="2" y="26"/>
                  </a:cxn>
                  <a:cxn ang="0">
                    <a:pos x="8" y="48"/>
                  </a:cxn>
                  <a:cxn ang="0">
                    <a:pos x="8" y="48"/>
                  </a:cxn>
                  <a:cxn ang="0">
                    <a:pos x="10" y="52"/>
                  </a:cxn>
                  <a:cxn ang="0">
                    <a:pos x="12" y="54"/>
                  </a:cxn>
                  <a:cxn ang="0">
                    <a:pos x="22" y="56"/>
                  </a:cxn>
                  <a:cxn ang="0">
                    <a:pos x="32" y="56"/>
                  </a:cxn>
                  <a:cxn ang="0">
                    <a:pos x="40" y="52"/>
                  </a:cxn>
                  <a:cxn ang="0">
                    <a:pos x="40" y="52"/>
                  </a:cxn>
                  <a:cxn ang="0">
                    <a:pos x="46" y="46"/>
                  </a:cxn>
                  <a:cxn ang="0">
                    <a:pos x="52" y="40"/>
                  </a:cxn>
                  <a:cxn ang="0">
                    <a:pos x="54" y="32"/>
                  </a:cxn>
                  <a:cxn ang="0">
                    <a:pos x="52" y="28"/>
                  </a:cxn>
                  <a:cxn ang="0">
                    <a:pos x="50" y="24"/>
                  </a:cxn>
                  <a:cxn ang="0">
                    <a:pos x="50" y="24"/>
                  </a:cxn>
                  <a:cxn ang="0">
                    <a:pos x="42" y="14"/>
                  </a:cxn>
                  <a:cxn ang="0">
                    <a:pos x="28" y="4"/>
                  </a:cxn>
                  <a:cxn ang="0">
                    <a:pos x="20" y="0"/>
                  </a:cxn>
                  <a:cxn ang="0">
                    <a:pos x="14" y="0"/>
                  </a:cxn>
                  <a:cxn ang="0">
                    <a:pos x="6" y="2"/>
                  </a:cxn>
                  <a:cxn ang="0">
                    <a:pos x="2" y="8"/>
                  </a:cxn>
                  <a:cxn ang="0">
                    <a:pos x="2" y="8"/>
                  </a:cxn>
                </a:cxnLst>
                <a:rect l="0" t="0" r="r" b="b"/>
                <a:pathLst>
                  <a:path w="54" h="56">
                    <a:moveTo>
                      <a:pt x="2" y="8"/>
                    </a:moveTo>
                    <a:lnTo>
                      <a:pt x="2" y="8"/>
                    </a:lnTo>
                    <a:lnTo>
                      <a:pt x="0" y="12"/>
                    </a:lnTo>
                    <a:lnTo>
                      <a:pt x="0" y="16"/>
                    </a:lnTo>
                    <a:lnTo>
                      <a:pt x="2" y="26"/>
                    </a:lnTo>
                    <a:lnTo>
                      <a:pt x="8" y="48"/>
                    </a:lnTo>
                    <a:lnTo>
                      <a:pt x="8" y="48"/>
                    </a:lnTo>
                    <a:lnTo>
                      <a:pt x="10" y="52"/>
                    </a:lnTo>
                    <a:lnTo>
                      <a:pt x="12" y="54"/>
                    </a:lnTo>
                    <a:lnTo>
                      <a:pt x="22" y="56"/>
                    </a:lnTo>
                    <a:lnTo>
                      <a:pt x="32" y="56"/>
                    </a:lnTo>
                    <a:lnTo>
                      <a:pt x="40" y="52"/>
                    </a:lnTo>
                    <a:lnTo>
                      <a:pt x="40" y="52"/>
                    </a:lnTo>
                    <a:lnTo>
                      <a:pt x="46" y="46"/>
                    </a:lnTo>
                    <a:lnTo>
                      <a:pt x="52" y="40"/>
                    </a:lnTo>
                    <a:lnTo>
                      <a:pt x="54" y="32"/>
                    </a:lnTo>
                    <a:lnTo>
                      <a:pt x="52" y="28"/>
                    </a:lnTo>
                    <a:lnTo>
                      <a:pt x="50" y="24"/>
                    </a:lnTo>
                    <a:lnTo>
                      <a:pt x="50" y="24"/>
                    </a:lnTo>
                    <a:lnTo>
                      <a:pt x="42" y="14"/>
                    </a:lnTo>
                    <a:lnTo>
                      <a:pt x="28" y="4"/>
                    </a:lnTo>
                    <a:lnTo>
                      <a:pt x="20" y="0"/>
                    </a:lnTo>
                    <a:lnTo>
                      <a:pt x="14" y="0"/>
                    </a:lnTo>
                    <a:lnTo>
                      <a:pt x="6" y="2"/>
                    </a:lnTo>
                    <a:lnTo>
                      <a:pt x="2" y="8"/>
                    </a:lnTo>
                    <a:lnTo>
                      <a:pt x="2" y="8"/>
                    </a:lnTo>
                    <a:close/>
                  </a:path>
                </a:pathLst>
              </a:custGeom>
              <a:solidFill>
                <a:srgbClr val="4F81BD"/>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5" name="Freeform 1936"/>
              <p:cNvSpPr>
                <a:spLocks/>
              </p:cNvSpPr>
              <p:nvPr/>
            </p:nvSpPr>
            <p:spPr bwMode="auto">
              <a:xfrm>
                <a:off x="7184122" y="2589987"/>
                <a:ext cx="133582" cy="151073"/>
              </a:xfrm>
              <a:custGeom>
                <a:avLst/>
                <a:gdLst/>
                <a:ahLst/>
                <a:cxnLst>
                  <a:cxn ang="0">
                    <a:pos x="4" y="2"/>
                  </a:cxn>
                  <a:cxn ang="0">
                    <a:pos x="4" y="2"/>
                  </a:cxn>
                  <a:cxn ang="0">
                    <a:pos x="2" y="8"/>
                  </a:cxn>
                  <a:cxn ang="0">
                    <a:pos x="0" y="16"/>
                  </a:cxn>
                  <a:cxn ang="0">
                    <a:pos x="2" y="26"/>
                  </a:cxn>
                  <a:cxn ang="0">
                    <a:pos x="8" y="38"/>
                  </a:cxn>
                  <a:cxn ang="0">
                    <a:pos x="8" y="38"/>
                  </a:cxn>
                  <a:cxn ang="0">
                    <a:pos x="20" y="54"/>
                  </a:cxn>
                  <a:cxn ang="0">
                    <a:pos x="34" y="68"/>
                  </a:cxn>
                  <a:cxn ang="0">
                    <a:pos x="48" y="80"/>
                  </a:cxn>
                  <a:cxn ang="0">
                    <a:pos x="54" y="84"/>
                  </a:cxn>
                  <a:cxn ang="0">
                    <a:pos x="58" y="86"/>
                  </a:cxn>
                  <a:cxn ang="0">
                    <a:pos x="58" y="86"/>
                  </a:cxn>
                  <a:cxn ang="0">
                    <a:pos x="64" y="84"/>
                  </a:cxn>
                  <a:cxn ang="0">
                    <a:pos x="70" y="82"/>
                  </a:cxn>
                  <a:cxn ang="0">
                    <a:pos x="72" y="80"/>
                  </a:cxn>
                  <a:cxn ang="0">
                    <a:pos x="72" y="76"/>
                  </a:cxn>
                  <a:cxn ang="0">
                    <a:pos x="70" y="72"/>
                  </a:cxn>
                  <a:cxn ang="0">
                    <a:pos x="66" y="66"/>
                  </a:cxn>
                  <a:cxn ang="0">
                    <a:pos x="66" y="66"/>
                  </a:cxn>
                  <a:cxn ang="0">
                    <a:pos x="52" y="46"/>
                  </a:cxn>
                  <a:cxn ang="0">
                    <a:pos x="34" y="20"/>
                  </a:cxn>
                  <a:cxn ang="0">
                    <a:pos x="24" y="10"/>
                  </a:cxn>
                  <a:cxn ang="0">
                    <a:pos x="16" y="2"/>
                  </a:cxn>
                  <a:cxn ang="0">
                    <a:pos x="10" y="0"/>
                  </a:cxn>
                  <a:cxn ang="0">
                    <a:pos x="6" y="0"/>
                  </a:cxn>
                  <a:cxn ang="0">
                    <a:pos x="4" y="2"/>
                  </a:cxn>
                  <a:cxn ang="0">
                    <a:pos x="4" y="2"/>
                  </a:cxn>
                </a:cxnLst>
                <a:rect l="0" t="0" r="r" b="b"/>
                <a:pathLst>
                  <a:path w="72" h="86">
                    <a:moveTo>
                      <a:pt x="4" y="2"/>
                    </a:moveTo>
                    <a:lnTo>
                      <a:pt x="4" y="2"/>
                    </a:lnTo>
                    <a:lnTo>
                      <a:pt x="2" y="8"/>
                    </a:lnTo>
                    <a:lnTo>
                      <a:pt x="0" y="16"/>
                    </a:lnTo>
                    <a:lnTo>
                      <a:pt x="2" y="26"/>
                    </a:lnTo>
                    <a:lnTo>
                      <a:pt x="8" y="38"/>
                    </a:lnTo>
                    <a:lnTo>
                      <a:pt x="8" y="38"/>
                    </a:lnTo>
                    <a:lnTo>
                      <a:pt x="20" y="54"/>
                    </a:lnTo>
                    <a:lnTo>
                      <a:pt x="34" y="68"/>
                    </a:lnTo>
                    <a:lnTo>
                      <a:pt x="48" y="80"/>
                    </a:lnTo>
                    <a:lnTo>
                      <a:pt x="54" y="84"/>
                    </a:lnTo>
                    <a:lnTo>
                      <a:pt x="58" y="86"/>
                    </a:lnTo>
                    <a:lnTo>
                      <a:pt x="58" y="86"/>
                    </a:lnTo>
                    <a:lnTo>
                      <a:pt x="64" y="84"/>
                    </a:lnTo>
                    <a:lnTo>
                      <a:pt x="70" y="82"/>
                    </a:lnTo>
                    <a:lnTo>
                      <a:pt x="72" y="80"/>
                    </a:lnTo>
                    <a:lnTo>
                      <a:pt x="72" y="76"/>
                    </a:lnTo>
                    <a:lnTo>
                      <a:pt x="70" y="72"/>
                    </a:lnTo>
                    <a:lnTo>
                      <a:pt x="66" y="66"/>
                    </a:lnTo>
                    <a:lnTo>
                      <a:pt x="66" y="66"/>
                    </a:lnTo>
                    <a:lnTo>
                      <a:pt x="52" y="46"/>
                    </a:lnTo>
                    <a:lnTo>
                      <a:pt x="34" y="20"/>
                    </a:lnTo>
                    <a:lnTo>
                      <a:pt x="24" y="10"/>
                    </a:lnTo>
                    <a:lnTo>
                      <a:pt x="16" y="2"/>
                    </a:lnTo>
                    <a:lnTo>
                      <a:pt x="10" y="0"/>
                    </a:lnTo>
                    <a:lnTo>
                      <a:pt x="6" y="0"/>
                    </a:lnTo>
                    <a:lnTo>
                      <a:pt x="4" y="2"/>
                    </a:lnTo>
                    <a:lnTo>
                      <a:pt x="4" y="2"/>
                    </a:lnTo>
                    <a:close/>
                  </a:path>
                </a:pathLst>
              </a:custGeom>
              <a:solidFill>
                <a:srgbClr val="4F81BD"/>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6" name="Freeform 1937"/>
              <p:cNvSpPr>
                <a:spLocks/>
              </p:cNvSpPr>
              <p:nvPr/>
            </p:nvSpPr>
            <p:spPr bwMode="auto">
              <a:xfrm>
                <a:off x="6754749" y="2034037"/>
                <a:ext cx="343497" cy="746304"/>
              </a:xfrm>
              <a:custGeom>
                <a:avLst/>
                <a:gdLst/>
                <a:ahLst/>
                <a:cxnLst>
                  <a:cxn ang="0">
                    <a:pos x="28" y="0"/>
                  </a:cxn>
                  <a:cxn ang="0">
                    <a:pos x="20" y="6"/>
                  </a:cxn>
                  <a:cxn ang="0">
                    <a:pos x="2" y="38"/>
                  </a:cxn>
                  <a:cxn ang="0">
                    <a:pos x="0" y="52"/>
                  </a:cxn>
                  <a:cxn ang="0">
                    <a:pos x="0" y="70"/>
                  </a:cxn>
                  <a:cxn ang="0">
                    <a:pos x="10" y="118"/>
                  </a:cxn>
                  <a:cxn ang="0">
                    <a:pos x="18" y="140"/>
                  </a:cxn>
                  <a:cxn ang="0">
                    <a:pos x="34" y="186"/>
                  </a:cxn>
                  <a:cxn ang="0">
                    <a:pos x="48" y="228"/>
                  </a:cxn>
                  <a:cxn ang="0">
                    <a:pos x="56" y="244"/>
                  </a:cxn>
                  <a:cxn ang="0">
                    <a:pos x="70" y="272"/>
                  </a:cxn>
                  <a:cxn ang="0">
                    <a:pos x="76" y="296"/>
                  </a:cxn>
                  <a:cxn ang="0">
                    <a:pos x="76" y="310"/>
                  </a:cxn>
                  <a:cxn ang="0">
                    <a:pos x="76" y="352"/>
                  </a:cxn>
                  <a:cxn ang="0">
                    <a:pos x="80" y="362"/>
                  </a:cxn>
                  <a:cxn ang="0">
                    <a:pos x="88" y="368"/>
                  </a:cxn>
                  <a:cxn ang="0">
                    <a:pos x="94" y="368"/>
                  </a:cxn>
                  <a:cxn ang="0">
                    <a:pos x="108" y="366"/>
                  </a:cxn>
                  <a:cxn ang="0">
                    <a:pos x="118" y="370"/>
                  </a:cxn>
                  <a:cxn ang="0">
                    <a:pos x="128" y="382"/>
                  </a:cxn>
                  <a:cxn ang="0">
                    <a:pos x="140" y="400"/>
                  </a:cxn>
                  <a:cxn ang="0">
                    <a:pos x="160" y="422"/>
                  </a:cxn>
                  <a:cxn ang="0">
                    <a:pos x="172" y="426"/>
                  </a:cxn>
                  <a:cxn ang="0">
                    <a:pos x="176" y="424"/>
                  </a:cxn>
                  <a:cxn ang="0">
                    <a:pos x="186" y="410"/>
                  </a:cxn>
                  <a:cxn ang="0">
                    <a:pos x="186" y="398"/>
                  </a:cxn>
                  <a:cxn ang="0">
                    <a:pos x="174" y="376"/>
                  </a:cxn>
                  <a:cxn ang="0">
                    <a:pos x="160" y="360"/>
                  </a:cxn>
                  <a:cxn ang="0">
                    <a:pos x="138" y="332"/>
                  </a:cxn>
                  <a:cxn ang="0">
                    <a:pos x="134" y="316"/>
                  </a:cxn>
                  <a:cxn ang="0">
                    <a:pos x="132" y="300"/>
                  </a:cxn>
                  <a:cxn ang="0">
                    <a:pos x="116" y="256"/>
                  </a:cxn>
                  <a:cxn ang="0">
                    <a:pos x="108" y="240"/>
                  </a:cxn>
                  <a:cxn ang="0">
                    <a:pos x="90" y="216"/>
                  </a:cxn>
                  <a:cxn ang="0">
                    <a:pos x="84" y="200"/>
                  </a:cxn>
                  <a:cxn ang="0">
                    <a:pos x="80" y="184"/>
                  </a:cxn>
                  <a:cxn ang="0">
                    <a:pos x="80" y="156"/>
                  </a:cxn>
                  <a:cxn ang="0">
                    <a:pos x="74" y="138"/>
                  </a:cxn>
                  <a:cxn ang="0">
                    <a:pos x="68" y="128"/>
                  </a:cxn>
                  <a:cxn ang="0">
                    <a:pos x="50" y="108"/>
                  </a:cxn>
                  <a:cxn ang="0">
                    <a:pos x="38" y="82"/>
                  </a:cxn>
                  <a:cxn ang="0">
                    <a:pos x="36" y="70"/>
                  </a:cxn>
                  <a:cxn ang="0">
                    <a:pos x="40" y="28"/>
                  </a:cxn>
                  <a:cxn ang="0">
                    <a:pos x="40" y="6"/>
                  </a:cxn>
                  <a:cxn ang="0">
                    <a:pos x="36" y="0"/>
                  </a:cxn>
                  <a:cxn ang="0">
                    <a:pos x="28" y="0"/>
                  </a:cxn>
                </a:cxnLst>
                <a:rect l="0" t="0" r="r" b="b"/>
                <a:pathLst>
                  <a:path w="186" h="426">
                    <a:moveTo>
                      <a:pt x="28" y="0"/>
                    </a:moveTo>
                    <a:lnTo>
                      <a:pt x="28" y="0"/>
                    </a:lnTo>
                    <a:lnTo>
                      <a:pt x="24" y="2"/>
                    </a:lnTo>
                    <a:lnTo>
                      <a:pt x="20" y="6"/>
                    </a:lnTo>
                    <a:lnTo>
                      <a:pt x="10" y="20"/>
                    </a:lnTo>
                    <a:lnTo>
                      <a:pt x="2" y="38"/>
                    </a:lnTo>
                    <a:lnTo>
                      <a:pt x="0" y="46"/>
                    </a:lnTo>
                    <a:lnTo>
                      <a:pt x="0" y="52"/>
                    </a:lnTo>
                    <a:lnTo>
                      <a:pt x="0" y="52"/>
                    </a:lnTo>
                    <a:lnTo>
                      <a:pt x="0" y="70"/>
                    </a:lnTo>
                    <a:lnTo>
                      <a:pt x="4" y="94"/>
                    </a:lnTo>
                    <a:lnTo>
                      <a:pt x="10" y="118"/>
                    </a:lnTo>
                    <a:lnTo>
                      <a:pt x="18" y="140"/>
                    </a:lnTo>
                    <a:lnTo>
                      <a:pt x="18" y="140"/>
                    </a:lnTo>
                    <a:lnTo>
                      <a:pt x="26" y="162"/>
                    </a:lnTo>
                    <a:lnTo>
                      <a:pt x="34" y="186"/>
                    </a:lnTo>
                    <a:lnTo>
                      <a:pt x="40" y="210"/>
                    </a:lnTo>
                    <a:lnTo>
                      <a:pt x="48" y="228"/>
                    </a:lnTo>
                    <a:lnTo>
                      <a:pt x="48" y="228"/>
                    </a:lnTo>
                    <a:lnTo>
                      <a:pt x="56" y="244"/>
                    </a:lnTo>
                    <a:lnTo>
                      <a:pt x="66" y="262"/>
                    </a:lnTo>
                    <a:lnTo>
                      <a:pt x="70" y="272"/>
                    </a:lnTo>
                    <a:lnTo>
                      <a:pt x="74" y="284"/>
                    </a:lnTo>
                    <a:lnTo>
                      <a:pt x="76" y="296"/>
                    </a:lnTo>
                    <a:lnTo>
                      <a:pt x="76" y="310"/>
                    </a:lnTo>
                    <a:lnTo>
                      <a:pt x="76" y="310"/>
                    </a:lnTo>
                    <a:lnTo>
                      <a:pt x="76" y="334"/>
                    </a:lnTo>
                    <a:lnTo>
                      <a:pt x="76" y="352"/>
                    </a:lnTo>
                    <a:lnTo>
                      <a:pt x="78" y="358"/>
                    </a:lnTo>
                    <a:lnTo>
                      <a:pt x="80" y="362"/>
                    </a:lnTo>
                    <a:lnTo>
                      <a:pt x="84" y="366"/>
                    </a:lnTo>
                    <a:lnTo>
                      <a:pt x="88" y="368"/>
                    </a:lnTo>
                    <a:lnTo>
                      <a:pt x="88" y="368"/>
                    </a:lnTo>
                    <a:lnTo>
                      <a:pt x="94" y="368"/>
                    </a:lnTo>
                    <a:lnTo>
                      <a:pt x="100" y="368"/>
                    </a:lnTo>
                    <a:lnTo>
                      <a:pt x="108" y="366"/>
                    </a:lnTo>
                    <a:lnTo>
                      <a:pt x="112" y="368"/>
                    </a:lnTo>
                    <a:lnTo>
                      <a:pt x="118" y="370"/>
                    </a:lnTo>
                    <a:lnTo>
                      <a:pt x="122" y="374"/>
                    </a:lnTo>
                    <a:lnTo>
                      <a:pt x="128" y="382"/>
                    </a:lnTo>
                    <a:lnTo>
                      <a:pt x="128" y="382"/>
                    </a:lnTo>
                    <a:lnTo>
                      <a:pt x="140" y="400"/>
                    </a:lnTo>
                    <a:lnTo>
                      <a:pt x="152" y="416"/>
                    </a:lnTo>
                    <a:lnTo>
                      <a:pt x="160" y="422"/>
                    </a:lnTo>
                    <a:lnTo>
                      <a:pt x="166" y="424"/>
                    </a:lnTo>
                    <a:lnTo>
                      <a:pt x="172" y="426"/>
                    </a:lnTo>
                    <a:lnTo>
                      <a:pt x="176" y="424"/>
                    </a:lnTo>
                    <a:lnTo>
                      <a:pt x="176" y="424"/>
                    </a:lnTo>
                    <a:lnTo>
                      <a:pt x="184" y="414"/>
                    </a:lnTo>
                    <a:lnTo>
                      <a:pt x="186" y="410"/>
                    </a:lnTo>
                    <a:lnTo>
                      <a:pt x="186" y="404"/>
                    </a:lnTo>
                    <a:lnTo>
                      <a:pt x="186" y="398"/>
                    </a:lnTo>
                    <a:lnTo>
                      <a:pt x="184" y="392"/>
                    </a:lnTo>
                    <a:lnTo>
                      <a:pt x="174" y="376"/>
                    </a:lnTo>
                    <a:lnTo>
                      <a:pt x="174" y="376"/>
                    </a:lnTo>
                    <a:lnTo>
                      <a:pt x="160" y="360"/>
                    </a:lnTo>
                    <a:lnTo>
                      <a:pt x="148" y="346"/>
                    </a:lnTo>
                    <a:lnTo>
                      <a:pt x="138" y="332"/>
                    </a:lnTo>
                    <a:lnTo>
                      <a:pt x="136" y="324"/>
                    </a:lnTo>
                    <a:lnTo>
                      <a:pt x="134" y="316"/>
                    </a:lnTo>
                    <a:lnTo>
                      <a:pt x="134" y="316"/>
                    </a:lnTo>
                    <a:lnTo>
                      <a:pt x="132" y="300"/>
                    </a:lnTo>
                    <a:lnTo>
                      <a:pt x="128" y="286"/>
                    </a:lnTo>
                    <a:lnTo>
                      <a:pt x="116" y="256"/>
                    </a:lnTo>
                    <a:lnTo>
                      <a:pt x="116" y="256"/>
                    </a:lnTo>
                    <a:lnTo>
                      <a:pt x="108" y="240"/>
                    </a:lnTo>
                    <a:lnTo>
                      <a:pt x="100" y="228"/>
                    </a:lnTo>
                    <a:lnTo>
                      <a:pt x="90" y="216"/>
                    </a:lnTo>
                    <a:lnTo>
                      <a:pt x="84" y="200"/>
                    </a:lnTo>
                    <a:lnTo>
                      <a:pt x="84" y="200"/>
                    </a:lnTo>
                    <a:lnTo>
                      <a:pt x="80" y="192"/>
                    </a:lnTo>
                    <a:lnTo>
                      <a:pt x="80" y="184"/>
                    </a:lnTo>
                    <a:lnTo>
                      <a:pt x="80" y="164"/>
                    </a:lnTo>
                    <a:lnTo>
                      <a:pt x="80" y="156"/>
                    </a:lnTo>
                    <a:lnTo>
                      <a:pt x="78" y="146"/>
                    </a:lnTo>
                    <a:lnTo>
                      <a:pt x="74" y="138"/>
                    </a:lnTo>
                    <a:lnTo>
                      <a:pt x="68" y="128"/>
                    </a:lnTo>
                    <a:lnTo>
                      <a:pt x="68" y="128"/>
                    </a:lnTo>
                    <a:lnTo>
                      <a:pt x="58" y="116"/>
                    </a:lnTo>
                    <a:lnTo>
                      <a:pt x="50" y="108"/>
                    </a:lnTo>
                    <a:lnTo>
                      <a:pt x="44" y="100"/>
                    </a:lnTo>
                    <a:lnTo>
                      <a:pt x="38" y="82"/>
                    </a:lnTo>
                    <a:lnTo>
                      <a:pt x="38" y="82"/>
                    </a:lnTo>
                    <a:lnTo>
                      <a:pt x="36" y="70"/>
                    </a:lnTo>
                    <a:lnTo>
                      <a:pt x="38" y="56"/>
                    </a:lnTo>
                    <a:lnTo>
                      <a:pt x="40" y="28"/>
                    </a:lnTo>
                    <a:lnTo>
                      <a:pt x="42" y="16"/>
                    </a:lnTo>
                    <a:lnTo>
                      <a:pt x="40" y="6"/>
                    </a:lnTo>
                    <a:lnTo>
                      <a:pt x="40" y="2"/>
                    </a:lnTo>
                    <a:lnTo>
                      <a:pt x="36" y="0"/>
                    </a:lnTo>
                    <a:lnTo>
                      <a:pt x="34" y="0"/>
                    </a:lnTo>
                    <a:lnTo>
                      <a:pt x="28" y="0"/>
                    </a:lnTo>
                    <a:lnTo>
                      <a:pt x="28" y="0"/>
                    </a:lnTo>
                    <a:close/>
                  </a:path>
                </a:pathLst>
              </a:custGeom>
              <a:solidFill>
                <a:schemeClr val="accent1"/>
              </a:solidFill>
              <a:ln w="9525">
                <a:solidFill>
                  <a:schemeClr val="bg1">
                    <a:lumMod val="95000"/>
                  </a:schemeClr>
                </a:solidFill>
                <a:round/>
                <a:headEnd/>
                <a:tailEnd/>
              </a:ln>
            </p:spPr>
            <p:txBody>
              <a:bodyPr/>
              <a:lstStyle/>
              <a:p>
                <a:pPr>
                  <a:defRPr/>
                </a:pPr>
                <a:endParaRPr lang="da-DK" dirty="0">
                  <a:solidFill>
                    <a:srgbClr val="4F81BD"/>
                  </a:solidFill>
                  <a:latin typeface="Calibri" pitchFamily="34" charset="0"/>
                  <a:ea typeface="+mn-ea"/>
                </a:endParaRPr>
              </a:p>
            </p:txBody>
          </p:sp>
          <p:sp>
            <p:nvSpPr>
              <p:cNvPr id="87" name="Freeform 1944"/>
              <p:cNvSpPr>
                <a:spLocks/>
              </p:cNvSpPr>
              <p:nvPr/>
            </p:nvSpPr>
            <p:spPr bwMode="auto">
              <a:xfrm>
                <a:off x="6856566" y="3713666"/>
                <a:ext cx="429370" cy="99709"/>
              </a:xfrm>
              <a:custGeom>
                <a:avLst/>
                <a:gdLst/>
                <a:ahLst/>
                <a:cxnLst>
                  <a:cxn ang="0">
                    <a:pos x="0" y="10"/>
                  </a:cxn>
                  <a:cxn ang="0">
                    <a:pos x="0" y="10"/>
                  </a:cxn>
                  <a:cxn ang="0">
                    <a:pos x="4" y="18"/>
                  </a:cxn>
                  <a:cxn ang="0">
                    <a:pos x="8" y="24"/>
                  </a:cxn>
                  <a:cxn ang="0">
                    <a:pos x="14" y="32"/>
                  </a:cxn>
                  <a:cxn ang="0">
                    <a:pos x="24" y="38"/>
                  </a:cxn>
                  <a:cxn ang="0">
                    <a:pos x="24" y="38"/>
                  </a:cxn>
                  <a:cxn ang="0">
                    <a:pos x="30" y="40"/>
                  </a:cxn>
                  <a:cxn ang="0">
                    <a:pos x="36" y="42"/>
                  </a:cxn>
                  <a:cxn ang="0">
                    <a:pos x="48" y="42"/>
                  </a:cxn>
                  <a:cxn ang="0">
                    <a:pos x="60" y="42"/>
                  </a:cxn>
                  <a:cxn ang="0">
                    <a:pos x="76" y="40"/>
                  </a:cxn>
                  <a:cxn ang="0">
                    <a:pos x="76" y="40"/>
                  </a:cxn>
                  <a:cxn ang="0">
                    <a:pos x="118" y="42"/>
                  </a:cxn>
                  <a:cxn ang="0">
                    <a:pos x="140" y="44"/>
                  </a:cxn>
                  <a:cxn ang="0">
                    <a:pos x="160" y="48"/>
                  </a:cxn>
                  <a:cxn ang="0">
                    <a:pos x="160" y="48"/>
                  </a:cxn>
                  <a:cxn ang="0">
                    <a:pos x="176" y="52"/>
                  </a:cxn>
                  <a:cxn ang="0">
                    <a:pos x="196" y="56"/>
                  </a:cxn>
                  <a:cxn ang="0">
                    <a:pos x="214" y="58"/>
                  </a:cxn>
                  <a:cxn ang="0">
                    <a:pos x="224" y="56"/>
                  </a:cxn>
                  <a:cxn ang="0">
                    <a:pos x="224" y="56"/>
                  </a:cxn>
                  <a:cxn ang="0">
                    <a:pos x="230" y="54"/>
                  </a:cxn>
                  <a:cxn ang="0">
                    <a:pos x="232" y="52"/>
                  </a:cxn>
                  <a:cxn ang="0">
                    <a:pos x="232" y="50"/>
                  </a:cxn>
                  <a:cxn ang="0">
                    <a:pos x="228" y="48"/>
                  </a:cxn>
                  <a:cxn ang="0">
                    <a:pos x="224" y="44"/>
                  </a:cxn>
                  <a:cxn ang="0">
                    <a:pos x="204" y="36"/>
                  </a:cxn>
                  <a:cxn ang="0">
                    <a:pos x="204" y="36"/>
                  </a:cxn>
                  <a:cxn ang="0">
                    <a:pos x="164" y="20"/>
                  </a:cxn>
                  <a:cxn ang="0">
                    <a:pos x="148" y="16"/>
                  </a:cxn>
                  <a:cxn ang="0">
                    <a:pos x="130" y="14"/>
                  </a:cxn>
                  <a:cxn ang="0">
                    <a:pos x="130" y="14"/>
                  </a:cxn>
                  <a:cxn ang="0">
                    <a:pos x="112" y="14"/>
                  </a:cxn>
                  <a:cxn ang="0">
                    <a:pos x="98" y="10"/>
                  </a:cxn>
                  <a:cxn ang="0">
                    <a:pos x="76" y="4"/>
                  </a:cxn>
                  <a:cxn ang="0">
                    <a:pos x="76" y="4"/>
                  </a:cxn>
                  <a:cxn ang="0">
                    <a:pos x="56" y="0"/>
                  </a:cxn>
                  <a:cxn ang="0">
                    <a:pos x="32" y="2"/>
                  </a:cxn>
                  <a:cxn ang="0">
                    <a:pos x="10" y="4"/>
                  </a:cxn>
                  <a:cxn ang="0">
                    <a:pos x="2" y="6"/>
                  </a:cxn>
                  <a:cxn ang="0">
                    <a:pos x="0" y="10"/>
                  </a:cxn>
                  <a:cxn ang="0">
                    <a:pos x="0" y="10"/>
                  </a:cxn>
                </a:cxnLst>
                <a:rect l="0" t="0" r="r" b="b"/>
                <a:pathLst>
                  <a:path w="232" h="58">
                    <a:moveTo>
                      <a:pt x="0" y="10"/>
                    </a:moveTo>
                    <a:lnTo>
                      <a:pt x="0" y="10"/>
                    </a:lnTo>
                    <a:lnTo>
                      <a:pt x="4" y="18"/>
                    </a:lnTo>
                    <a:lnTo>
                      <a:pt x="8" y="24"/>
                    </a:lnTo>
                    <a:lnTo>
                      <a:pt x="14" y="32"/>
                    </a:lnTo>
                    <a:lnTo>
                      <a:pt x="24" y="38"/>
                    </a:lnTo>
                    <a:lnTo>
                      <a:pt x="24" y="38"/>
                    </a:lnTo>
                    <a:lnTo>
                      <a:pt x="30" y="40"/>
                    </a:lnTo>
                    <a:lnTo>
                      <a:pt x="36" y="42"/>
                    </a:lnTo>
                    <a:lnTo>
                      <a:pt x="48" y="42"/>
                    </a:lnTo>
                    <a:lnTo>
                      <a:pt x="60" y="42"/>
                    </a:lnTo>
                    <a:lnTo>
                      <a:pt x="76" y="40"/>
                    </a:lnTo>
                    <a:lnTo>
                      <a:pt x="76" y="40"/>
                    </a:lnTo>
                    <a:lnTo>
                      <a:pt x="118" y="42"/>
                    </a:lnTo>
                    <a:lnTo>
                      <a:pt x="140" y="44"/>
                    </a:lnTo>
                    <a:lnTo>
                      <a:pt x="160" y="48"/>
                    </a:lnTo>
                    <a:lnTo>
                      <a:pt x="160" y="48"/>
                    </a:lnTo>
                    <a:lnTo>
                      <a:pt x="176" y="52"/>
                    </a:lnTo>
                    <a:lnTo>
                      <a:pt x="196" y="56"/>
                    </a:lnTo>
                    <a:lnTo>
                      <a:pt x="214" y="58"/>
                    </a:lnTo>
                    <a:lnTo>
                      <a:pt x="224" y="56"/>
                    </a:lnTo>
                    <a:lnTo>
                      <a:pt x="224" y="56"/>
                    </a:lnTo>
                    <a:lnTo>
                      <a:pt x="230" y="54"/>
                    </a:lnTo>
                    <a:lnTo>
                      <a:pt x="232" y="52"/>
                    </a:lnTo>
                    <a:lnTo>
                      <a:pt x="232" y="50"/>
                    </a:lnTo>
                    <a:lnTo>
                      <a:pt x="228" y="48"/>
                    </a:lnTo>
                    <a:lnTo>
                      <a:pt x="224" y="44"/>
                    </a:lnTo>
                    <a:lnTo>
                      <a:pt x="204" y="36"/>
                    </a:lnTo>
                    <a:lnTo>
                      <a:pt x="204" y="36"/>
                    </a:lnTo>
                    <a:lnTo>
                      <a:pt x="164" y="20"/>
                    </a:lnTo>
                    <a:lnTo>
                      <a:pt x="148" y="16"/>
                    </a:lnTo>
                    <a:lnTo>
                      <a:pt x="130" y="14"/>
                    </a:lnTo>
                    <a:lnTo>
                      <a:pt x="130" y="14"/>
                    </a:lnTo>
                    <a:lnTo>
                      <a:pt x="112" y="14"/>
                    </a:lnTo>
                    <a:lnTo>
                      <a:pt x="98" y="10"/>
                    </a:lnTo>
                    <a:lnTo>
                      <a:pt x="76" y="4"/>
                    </a:lnTo>
                    <a:lnTo>
                      <a:pt x="76" y="4"/>
                    </a:lnTo>
                    <a:lnTo>
                      <a:pt x="56" y="0"/>
                    </a:lnTo>
                    <a:lnTo>
                      <a:pt x="32" y="2"/>
                    </a:lnTo>
                    <a:lnTo>
                      <a:pt x="10" y="4"/>
                    </a:lnTo>
                    <a:lnTo>
                      <a:pt x="2" y="6"/>
                    </a:lnTo>
                    <a:lnTo>
                      <a:pt x="0" y="10"/>
                    </a:lnTo>
                    <a:lnTo>
                      <a:pt x="0" y="10"/>
                    </a:lnTo>
                    <a:close/>
                  </a:path>
                </a:pathLst>
              </a:custGeom>
              <a:solidFill>
                <a:schemeClr val="accent3">
                  <a:lumMod val="60000"/>
                  <a:lumOff val="40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8" name="Freeform 1945"/>
              <p:cNvSpPr>
                <a:spLocks/>
              </p:cNvSpPr>
              <p:nvPr/>
            </p:nvSpPr>
            <p:spPr bwMode="auto">
              <a:xfrm>
                <a:off x="6433517" y="3892241"/>
                <a:ext cx="225817" cy="142008"/>
              </a:xfrm>
              <a:custGeom>
                <a:avLst/>
                <a:gdLst/>
                <a:ahLst/>
                <a:cxnLst>
                  <a:cxn ang="0">
                    <a:pos x="122" y="2"/>
                  </a:cxn>
                  <a:cxn ang="0">
                    <a:pos x="122" y="2"/>
                  </a:cxn>
                  <a:cxn ang="0">
                    <a:pos x="120" y="12"/>
                  </a:cxn>
                  <a:cxn ang="0">
                    <a:pos x="118" y="20"/>
                  </a:cxn>
                  <a:cxn ang="0">
                    <a:pos x="116" y="26"/>
                  </a:cxn>
                  <a:cxn ang="0">
                    <a:pos x="116" y="26"/>
                  </a:cxn>
                  <a:cxn ang="0">
                    <a:pos x="98" y="38"/>
                  </a:cxn>
                  <a:cxn ang="0">
                    <a:pos x="64" y="58"/>
                  </a:cxn>
                  <a:cxn ang="0">
                    <a:pos x="16" y="82"/>
                  </a:cxn>
                  <a:cxn ang="0">
                    <a:pos x="16" y="82"/>
                  </a:cxn>
                  <a:cxn ang="0">
                    <a:pos x="8" y="82"/>
                  </a:cxn>
                  <a:cxn ang="0">
                    <a:pos x="2" y="78"/>
                  </a:cxn>
                  <a:cxn ang="0">
                    <a:pos x="0" y="76"/>
                  </a:cxn>
                  <a:cxn ang="0">
                    <a:pos x="2" y="72"/>
                  </a:cxn>
                  <a:cxn ang="0">
                    <a:pos x="2" y="72"/>
                  </a:cxn>
                  <a:cxn ang="0">
                    <a:pos x="8" y="62"/>
                  </a:cxn>
                  <a:cxn ang="0">
                    <a:pos x="22" y="48"/>
                  </a:cxn>
                  <a:cxn ang="0">
                    <a:pos x="38" y="36"/>
                  </a:cxn>
                  <a:cxn ang="0">
                    <a:pos x="52" y="26"/>
                  </a:cxn>
                  <a:cxn ang="0">
                    <a:pos x="52" y="26"/>
                  </a:cxn>
                  <a:cxn ang="0">
                    <a:pos x="68" y="18"/>
                  </a:cxn>
                  <a:cxn ang="0">
                    <a:pos x="92" y="8"/>
                  </a:cxn>
                  <a:cxn ang="0">
                    <a:pos x="112" y="2"/>
                  </a:cxn>
                  <a:cxn ang="0">
                    <a:pos x="120" y="0"/>
                  </a:cxn>
                  <a:cxn ang="0">
                    <a:pos x="122" y="2"/>
                  </a:cxn>
                  <a:cxn ang="0">
                    <a:pos x="122" y="2"/>
                  </a:cxn>
                </a:cxnLst>
                <a:rect l="0" t="0" r="r" b="b"/>
                <a:pathLst>
                  <a:path w="122" h="82">
                    <a:moveTo>
                      <a:pt x="122" y="2"/>
                    </a:moveTo>
                    <a:lnTo>
                      <a:pt x="122" y="2"/>
                    </a:lnTo>
                    <a:lnTo>
                      <a:pt x="120" y="12"/>
                    </a:lnTo>
                    <a:lnTo>
                      <a:pt x="118" y="20"/>
                    </a:lnTo>
                    <a:lnTo>
                      <a:pt x="116" y="26"/>
                    </a:lnTo>
                    <a:lnTo>
                      <a:pt x="116" y="26"/>
                    </a:lnTo>
                    <a:lnTo>
                      <a:pt x="98" y="38"/>
                    </a:lnTo>
                    <a:lnTo>
                      <a:pt x="64" y="58"/>
                    </a:lnTo>
                    <a:lnTo>
                      <a:pt x="16" y="82"/>
                    </a:lnTo>
                    <a:lnTo>
                      <a:pt x="16" y="82"/>
                    </a:lnTo>
                    <a:lnTo>
                      <a:pt x="8" y="82"/>
                    </a:lnTo>
                    <a:lnTo>
                      <a:pt x="2" y="78"/>
                    </a:lnTo>
                    <a:lnTo>
                      <a:pt x="0" y="76"/>
                    </a:lnTo>
                    <a:lnTo>
                      <a:pt x="2" y="72"/>
                    </a:lnTo>
                    <a:lnTo>
                      <a:pt x="2" y="72"/>
                    </a:lnTo>
                    <a:lnTo>
                      <a:pt x="8" y="62"/>
                    </a:lnTo>
                    <a:lnTo>
                      <a:pt x="22" y="48"/>
                    </a:lnTo>
                    <a:lnTo>
                      <a:pt x="38" y="36"/>
                    </a:lnTo>
                    <a:lnTo>
                      <a:pt x="52" y="26"/>
                    </a:lnTo>
                    <a:lnTo>
                      <a:pt x="52" y="26"/>
                    </a:lnTo>
                    <a:lnTo>
                      <a:pt x="68" y="18"/>
                    </a:lnTo>
                    <a:lnTo>
                      <a:pt x="92" y="8"/>
                    </a:lnTo>
                    <a:lnTo>
                      <a:pt x="112" y="2"/>
                    </a:lnTo>
                    <a:lnTo>
                      <a:pt x="120" y="0"/>
                    </a:lnTo>
                    <a:lnTo>
                      <a:pt x="122" y="2"/>
                    </a:lnTo>
                    <a:lnTo>
                      <a:pt x="122" y="2"/>
                    </a:lnTo>
                    <a:close/>
                  </a:path>
                </a:pathLst>
              </a:custGeom>
              <a:solidFill>
                <a:srgbClr val="4F81BD"/>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89" name="Freeform 1919"/>
              <p:cNvSpPr>
                <a:spLocks/>
              </p:cNvSpPr>
              <p:nvPr/>
            </p:nvSpPr>
            <p:spPr bwMode="auto">
              <a:xfrm>
                <a:off x="8720404" y="3222703"/>
                <a:ext cx="1144990" cy="1985103"/>
              </a:xfrm>
              <a:custGeom>
                <a:avLst/>
                <a:gdLst/>
                <a:ahLst/>
                <a:cxnLst>
                  <a:cxn ang="0">
                    <a:pos x="492" y="10"/>
                  </a:cxn>
                  <a:cxn ang="0">
                    <a:pos x="476" y="40"/>
                  </a:cxn>
                  <a:cxn ang="0">
                    <a:pos x="476" y="98"/>
                  </a:cxn>
                  <a:cxn ang="0">
                    <a:pos x="464" y="124"/>
                  </a:cxn>
                  <a:cxn ang="0">
                    <a:pos x="440" y="124"/>
                  </a:cxn>
                  <a:cxn ang="0">
                    <a:pos x="418" y="120"/>
                  </a:cxn>
                  <a:cxn ang="0">
                    <a:pos x="414" y="160"/>
                  </a:cxn>
                  <a:cxn ang="0">
                    <a:pos x="400" y="206"/>
                  </a:cxn>
                  <a:cxn ang="0">
                    <a:pos x="388" y="202"/>
                  </a:cxn>
                  <a:cxn ang="0">
                    <a:pos x="374" y="186"/>
                  </a:cxn>
                  <a:cxn ang="0">
                    <a:pos x="362" y="232"/>
                  </a:cxn>
                  <a:cxn ang="0">
                    <a:pos x="336" y="256"/>
                  </a:cxn>
                  <a:cxn ang="0">
                    <a:pos x="330" y="274"/>
                  </a:cxn>
                  <a:cxn ang="0">
                    <a:pos x="284" y="278"/>
                  </a:cxn>
                  <a:cxn ang="0">
                    <a:pos x="214" y="288"/>
                  </a:cxn>
                  <a:cxn ang="0">
                    <a:pos x="158" y="326"/>
                  </a:cxn>
                  <a:cxn ang="0">
                    <a:pos x="138" y="344"/>
                  </a:cxn>
                  <a:cxn ang="0">
                    <a:pos x="116" y="380"/>
                  </a:cxn>
                  <a:cxn ang="0">
                    <a:pos x="92" y="456"/>
                  </a:cxn>
                  <a:cxn ang="0">
                    <a:pos x="84" y="516"/>
                  </a:cxn>
                  <a:cxn ang="0">
                    <a:pos x="112" y="632"/>
                  </a:cxn>
                  <a:cxn ang="0">
                    <a:pos x="112" y="674"/>
                  </a:cxn>
                  <a:cxn ang="0">
                    <a:pos x="82" y="700"/>
                  </a:cxn>
                  <a:cxn ang="0">
                    <a:pos x="16" y="766"/>
                  </a:cxn>
                  <a:cxn ang="0">
                    <a:pos x="0" y="842"/>
                  </a:cxn>
                  <a:cxn ang="0">
                    <a:pos x="10" y="954"/>
                  </a:cxn>
                  <a:cxn ang="0">
                    <a:pos x="26" y="1004"/>
                  </a:cxn>
                  <a:cxn ang="0">
                    <a:pos x="50" y="1034"/>
                  </a:cxn>
                  <a:cxn ang="0">
                    <a:pos x="46" y="1052"/>
                  </a:cxn>
                  <a:cxn ang="0">
                    <a:pos x="54" y="1096"/>
                  </a:cxn>
                  <a:cxn ang="0">
                    <a:pos x="92" y="1124"/>
                  </a:cxn>
                  <a:cxn ang="0">
                    <a:pos x="140" y="1128"/>
                  </a:cxn>
                  <a:cxn ang="0">
                    <a:pos x="180" y="1120"/>
                  </a:cxn>
                  <a:cxn ang="0">
                    <a:pos x="238" y="1114"/>
                  </a:cxn>
                  <a:cxn ang="0">
                    <a:pos x="264" y="1080"/>
                  </a:cxn>
                  <a:cxn ang="0">
                    <a:pos x="318" y="956"/>
                  </a:cxn>
                  <a:cxn ang="0">
                    <a:pos x="336" y="894"/>
                  </a:cxn>
                  <a:cxn ang="0">
                    <a:pos x="432" y="712"/>
                  </a:cxn>
                  <a:cxn ang="0">
                    <a:pos x="510" y="518"/>
                  </a:cxn>
                  <a:cxn ang="0">
                    <a:pos x="520" y="460"/>
                  </a:cxn>
                  <a:cxn ang="0">
                    <a:pos x="508" y="424"/>
                  </a:cxn>
                  <a:cxn ang="0">
                    <a:pos x="514" y="396"/>
                  </a:cxn>
                  <a:cxn ang="0">
                    <a:pos x="556" y="348"/>
                  </a:cxn>
                  <a:cxn ang="0">
                    <a:pos x="612" y="316"/>
                  </a:cxn>
                  <a:cxn ang="0">
                    <a:pos x="618" y="306"/>
                  </a:cxn>
                  <a:cxn ang="0">
                    <a:pos x="606" y="240"/>
                  </a:cxn>
                  <a:cxn ang="0">
                    <a:pos x="602" y="170"/>
                  </a:cxn>
                  <a:cxn ang="0">
                    <a:pos x="580" y="100"/>
                  </a:cxn>
                  <a:cxn ang="0">
                    <a:pos x="550" y="26"/>
                  </a:cxn>
                  <a:cxn ang="0">
                    <a:pos x="528" y="0"/>
                  </a:cxn>
                  <a:cxn ang="0">
                    <a:pos x="508" y="4"/>
                  </a:cxn>
                </a:cxnLst>
                <a:rect l="0" t="0" r="r" b="b"/>
                <a:pathLst>
                  <a:path w="618" h="1130">
                    <a:moveTo>
                      <a:pt x="508" y="4"/>
                    </a:moveTo>
                    <a:lnTo>
                      <a:pt x="508" y="4"/>
                    </a:lnTo>
                    <a:lnTo>
                      <a:pt x="504" y="6"/>
                    </a:lnTo>
                    <a:lnTo>
                      <a:pt x="492" y="10"/>
                    </a:lnTo>
                    <a:lnTo>
                      <a:pt x="486" y="14"/>
                    </a:lnTo>
                    <a:lnTo>
                      <a:pt x="482" y="20"/>
                    </a:lnTo>
                    <a:lnTo>
                      <a:pt x="478" y="30"/>
                    </a:lnTo>
                    <a:lnTo>
                      <a:pt x="476" y="40"/>
                    </a:lnTo>
                    <a:lnTo>
                      <a:pt x="476" y="40"/>
                    </a:lnTo>
                    <a:lnTo>
                      <a:pt x="476" y="64"/>
                    </a:lnTo>
                    <a:lnTo>
                      <a:pt x="478" y="88"/>
                    </a:lnTo>
                    <a:lnTo>
                      <a:pt x="476" y="98"/>
                    </a:lnTo>
                    <a:lnTo>
                      <a:pt x="474" y="108"/>
                    </a:lnTo>
                    <a:lnTo>
                      <a:pt x="470" y="118"/>
                    </a:lnTo>
                    <a:lnTo>
                      <a:pt x="464" y="124"/>
                    </a:lnTo>
                    <a:lnTo>
                      <a:pt x="464" y="124"/>
                    </a:lnTo>
                    <a:lnTo>
                      <a:pt x="460" y="126"/>
                    </a:lnTo>
                    <a:lnTo>
                      <a:pt x="456" y="128"/>
                    </a:lnTo>
                    <a:lnTo>
                      <a:pt x="448" y="126"/>
                    </a:lnTo>
                    <a:lnTo>
                      <a:pt x="440" y="124"/>
                    </a:lnTo>
                    <a:lnTo>
                      <a:pt x="432" y="120"/>
                    </a:lnTo>
                    <a:lnTo>
                      <a:pt x="426" y="118"/>
                    </a:lnTo>
                    <a:lnTo>
                      <a:pt x="420" y="118"/>
                    </a:lnTo>
                    <a:lnTo>
                      <a:pt x="418" y="120"/>
                    </a:lnTo>
                    <a:lnTo>
                      <a:pt x="418" y="122"/>
                    </a:lnTo>
                    <a:lnTo>
                      <a:pt x="416" y="132"/>
                    </a:lnTo>
                    <a:lnTo>
                      <a:pt x="416" y="132"/>
                    </a:lnTo>
                    <a:lnTo>
                      <a:pt x="414" y="160"/>
                    </a:lnTo>
                    <a:lnTo>
                      <a:pt x="410" y="184"/>
                    </a:lnTo>
                    <a:lnTo>
                      <a:pt x="408" y="194"/>
                    </a:lnTo>
                    <a:lnTo>
                      <a:pt x="404" y="202"/>
                    </a:lnTo>
                    <a:lnTo>
                      <a:pt x="400" y="206"/>
                    </a:lnTo>
                    <a:lnTo>
                      <a:pt x="396" y="208"/>
                    </a:lnTo>
                    <a:lnTo>
                      <a:pt x="396" y="208"/>
                    </a:lnTo>
                    <a:lnTo>
                      <a:pt x="392" y="206"/>
                    </a:lnTo>
                    <a:lnTo>
                      <a:pt x="388" y="202"/>
                    </a:lnTo>
                    <a:lnTo>
                      <a:pt x="382" y="192"/>
                    </a:lnTo>
                    <a:lnTo>
                      <a:pt x="380" y="188"/>
                    </a:lnTo>
                    <a:lnTo>
                      <a:pt x="378" y="186"/>
                    </a:lnTo>
                    <a:lnTo>
                      <a:pt x="374" y="186"/>
                    </a:lnTo>
                    <a:lnTo>
                      <a:pt x="372" y="192"/>
                    </a:lnTo>
                    <a:lnTo>
                      <a:pt x="372" y="192"/>
                    </a:lnTo>
                    <a:lnTo>
                      <a:pt x="366" y="210"/>
                    </a:lnTo>
                    <a:lnTo>
                      <a:pt x="362" y="232"/>
                    </a:lnTo>
                    <a:lnTo>
                      <a:pt x="356" y="256"/>
                    </a:lnTo>
                    <a:lnTo>
                      <a:pt x="336" y="252"/>
                    </a:lnTo>
                    <a:lnTo>
                      <a:pt x="336" y="252"/>
                    </a:lnTo>
                    <a:lnTo>
                      <a:pt x="336" y="256"/>
                    </a:lnTo>
                    <a:lnTo>
                      <a:pt x="338" y="262"/>
                    </a:lnTo>
                    <a:lnTo>
                      <a:pt x="336" y="266"/>
                    </a:lnTo>
                    <a:lnTo>
                      <a:pt x="334" y="270"/>
                    </a:lnTo>
                    <a:lnTo>
                      <a:pt x="330" y="274"/>
                    </a:lnTo>
                    <a:lnTo>
                      <a:pt x="324" y="276"/>
                    </a:lnTo>
                    <a:lnTo>
                      <a:pt x="324" y="276"/>
                    </a:lnTo>
                    <a:lnTo>
                      <a:pt x="306" y="278"/>
                    </a:lnTo>
                    <a:lnTo>
                      <a:pt x="284" y="278"/>
                    </a:lnTo>
                    <a:lnTo>
                      <a:pt x="258" y="280"/>
                    </a:lnTo>
                    <a:lnTo>
                      <a:pt x="228" y="284"/>
                    </a:lnTo>
                    <a:lnTo>
                      <a:pt x="228" y="284"/>
                    </a:lnTo>
                    <a:lnTo>
                      <a:pt x="214" y="288"/>
                    </a:lnTo>
                    <a:lnTo>
                      <a:pt x="200" y="294"/>
                    </a:lnTo>
                    <a:lnTo>
                      <a:pt x="186" y="302"/>
                    </a:lnTo>
                    <a:lnTo>
                      <a:pt x="176" y="310"/>
                    </a:lnTo>
                    <a:lnTo>
                      <a:pt x="158" y="326"/>
                    </a:lnTo>
                    <a:lnTo>
                      <a:pt x="152" y="332"/>
                    </a:lnTo>
                    <a:lnTo>
                      <a:pt x="152" y="332"/>
                    </a:lnTo>
                    <a:lnTo>
                      <a:pt x="148" y="334"/>
                    </a:lnTo>
                    <a:lnTo>
                      <a:pt x="138" y="344"/>
                    </a:lnTo>
                    <a:lnTo>
                      <a:pt x="130" y="350"/>
                    </a:lnTo>
                    <a:lnTo>
                      <a:pt x="126" y="358"/>
                    </a:lnTo>
                    <a:lnTo>
                      <a:pt x="120" y="368"/>
                    </a:lnTo>
                    <a:lnTo>
                      <a:pt x="116" y="380"/>
                    </a:lnTo>
                    <a:lnTo>
                      <a:pt x="116" y="380"/>
                    </a:lnTo>
                    <a:lnTo>
                      <a:pt x="108" y="406"/>
                    </a:lnTo>
                    <a:lnTo>
                      <a:pt x="98" y="438"/>
                    </a:lnTo>
                    <a:lnTo>
                      <a:pt x="92" y="456"/>
                    </a:lnTo>
                    <a:lnTo>
                      <a:pt x="88" y="474"/>
                    </a:lnTo>
                    <a:lnTo>
                      <a:pt x="86" y="494"/>
                    </a:lnTo>
                    <a:lnTo>
                      <a:pt x="84" y="516"/>
                    </a:lnTo>
                    <a:lnTo>
                      <a:pt x="84" y="516"/>
                    </a:lnTo>
                    <a:lnTo>
                      <a:pt x="86" y="540"/>
                    </a:lnTo>
                    <a:lnTo>
                      <a:pt x="92" y="562"/>
                    </a:lnTo>
                    <a:lnTo>
                      <a:pt x="106" y="610"/>
                    </a:lnTo>
                    <a:lnTo>
                      <a:pt x="112" y="632"/>
                    </a:lnTo>
                    <a:lnTo>
                      <a:pt x="116" y="650"/>
                    </a:lnTo>
                    <a:lnTo>
                      <a:pt x="116" y="660"/>
                    </a:lnTo>
                    <a:lnTo>
                      <a:pt x="116" y="668"/>
                    </a:lnTo>
                    <a:lnTo>
                      <a:pt x="112" y="674"/>
                    </a:lnTo>
                    <a:lnTo>
                      <a:pt x="108" y="680"/>
                    </a:lnTo>
                    <a:lnTo>
                      <a:pt x="108" y="680"/>
                    </a:lnTo>
                    <a:lnTo>
                      <a:pt x="96" y="690"/>
                    </a:lnTo>
                    <a:lnTo>
                      <a:pt x="82" y="700"/>
                    </a:lnTo>
                    <a:lnTo>
                      <a:pt x="54" y="720"/>
                    </a:lnTo>
                    <a:lnTo>
                      <a:pt x="40" y="734"/>
                    </a:lnTo>
                    <a:lnTo>
                      <a:pt x="26" y="748"/>
                    </a:lnTo>
                    <a:lnTo>
                      <a:pt x="16" y="766"/>
                    </a:lnTo>
                    <a:lnTo>
                      <a:pt x="8" y="788"/>
                    </a:lnTo>
                    <a:lnTo>
                      <a:pt x="8" y="788"/>
                    </a:lnTo>
                    <a:lnTo>
                      <a:pt x="4" y="814"/>
                    </a:lnTo>
                    <a:lnTo>
                      <a:pt x="0" y="842"/>
                    </a:lnTo>
                    <a:lnTo>
                      <a:pt x="0" y="872"/>
                    </a:lnTo>
                    <a:lnTo>
                      <a:pt x="2" y="900"/>
                    </a:lnTo>
                    <a:lnTo>
                      <a:pt x="4" y="928"/>
                    </a:lnTo>
                    <a:lnTo>
                      <a:pt x="10" y="954"/>
                    </a:lnTo>
                    <a:lnTo>
                      <a:pt x="14" y="976"/>
                    </a:lnTo>
                    <a:lnTo>
                      <a:pt x="20" y="992"/>
                    </a:lnTo>
                    <a:lnTo>
                      <a:pt x="20" y="992"/>
                    </a:lnTo>
                    <a:lnTo>
                      <a:pt x="26" y="1004"/>
                    </a:lnTo>
                    <a:lnTo>
                      <a:pt x="32" y="1014"/>
                    </a:lnTo>
                    <a:lnTo>
                      <a:pt x="44" y="1026"/>
                    </a:lnTo>
                    <a:lnTo>
                      <a:pt x="46" y="1030"/>
                    </a:lnTo>
                    <a:lnTo>
                      <a:pt x="50" y="1034"/>
                    </a:lnTo>
                    <a:lnTo>
                      <a:pt x="50" y="1038"/>
                    </a:lnTo>
                    <a:lnTo>
                      <a:pt x="48" y="1044"/>
                    </a:lnTo>
                    <a:lnTo>
                      <a:pt x="48" y="1044"/>
                    </a:lnTo>
                    <a:lnTo>
                      <a:pt x="46" y="1052"/>
                    </a:lnTo>
                    <a:lnTo>
                      <a:pt x="44" y="1060"/>
                    </a:lnTo>
                    <a:lnTo>
                      <a:pt x="46" y="1072"/>
                    </a:lnTo>
                    <a:lnTo>
                      <a:pt x="50" y="1084"/>
                    </a:lnTo>
                    <a:lnTo>
                      <a:pt x="54" y="1096"/>
                    </a:lnTo>
                    <a:lnTo>
                      <a:pt x="64" y="1106"/>
                    </a:lnTo>
                    <a:lnTo>
                      <a:pt x="76" y="1116"/>
                    </a:lnTo>
                    <a:lnTo>
                      <a:pt x="92" y="1124"/>
                    </a:lnTo>
                    <a:lnTo>
                      <a:pt x="92" y="1124"/>
                    </a:lnTo>
                    <a:lnTo>
                      <a:pt x="108" y="1128"/>
                    </a:lnTo>
                    <a:lnTo>
                      <a:pt x="120" y="1130"/>
                    </a:lnTo>
                    <a:lnTo>
                      <a:pt x="130" y="1130"/>
                    </a:lnTo>
                    <a:lnTo>
                      <a:pt x="140" y="1128"/>
                    </a:lnTo>
                    <a:lnTo>
                      <a:pt x="156" y="1122"/>
                    </a:lnTo>
                    <a:lnTo>
                      <a:pt x="166" y="1120"/>
                    </a:lnTo>
                    <a:lnTo>
                      <a:pt x="180" y="1120"/>
                    </a:lnTo>
                    <a:lnTo>
                      <a:pt x="180" y="1120"/>
                    </a:lnTo>
                    <a:lnTo>
                      <a:pt x="206" y="1120"/>
                    </a:lnTo>
                    <a:lnTo>
                      <a:pt x="218" y="1120"/>
                    </a:lnTo>
                    <a:lnTo>
                      <a:pt x="228" y="1118"/>
                    </a:lnTo>
                    <a:lnTo>
                      <a:pt x="238" y="1114"/>
                    </a:lnTo>
                    <a:lnTo>
                      <a:pt x="246" y="1106"/>
                    </a:lnTo>
                    <a:lnTo>
                      <a:pt x="256" y="1096"/>
                    </a:lnTo>
                    <a:lnTo>
                      <a:pt x="264" y="1080"/>
                    </a:lnTo>
                    <a:lnTo>
                      <a:pt x="264" y="1080"/>
                    </a:lnTo>
                    <a:lnTo>
                      <a:pt x="282" y="1044"/>
                    </a:lnTo>
                    <a:lnTo>
                      <a:pt x="300" y="1006"/>
                    </a:lnTo>
                    <a:lnTo>
                      <a:pt x="312" y="972"/>
                    </a:lnTo>
                    <a:lnTo>
                      <a:pt x="318" y="956"/>
                    </a:lnTo>
                    <a:lnTo>
                      <a:pt x="320" y="940"/>
                    </a:lnTo>
                    <a:lnTo>
                      <a:pt x="320" y="940"/>
                    </a:lnTo>
                    <a:lnTo>
                      <a:pt x="324" y="920"/>
                    </a:lnTo>
                    <a:lnTo>
                      <a:pt x="336" y="894"/>
                    </a:lnTo>
                    <a:lnTo>
                      <a:pt x="350" y="864"/>
                    </a:lnTo>
                    <a:lnTo>
                      <a:pt x="368" y="830"/>
                    </a:lnTo>
                    <a:lnTo>
                      <a:pt x="404" y="764"/>
                    </a:lnTo>
                    <a:lnTo>
                      <a:pt x="432" y="712"/>
                    </a:lnTo>
                    <a:lnTo>
                      <a:pt x="432" y="712"/>
                    </a:lnTo>
                    <a:lnTo>
                      <a:pt x="456" y="658"/>
                    </a:lnTo>
                    <a:lnTo>
                      <a:pt x="486" y="586"/>
                    </a:lnTo>
                    <a:lnTo>
                      <a:pt x="510" y="518"/>
                    </a:lnTo>
                    <a:lnTo>
                      <a:pt x="518" y="490"/>
                    </a:lnTo>
                    <a:lnTo>
                      <a:pt x="520" y="472"/>
                    </a:lnTo>
                    <a:lnTo>
                      <a:pt x="520" y="472"/>
                    </a:lnTo>
                    <a:lnTo>
                      <a:pt x="520" y="460"/>
                    </a:lnTo>
                    <a:lnTo>
                      <a:pt x="518" y="452"/>
                    </a:lnTo>
                    <a:lnTo>
                      <a:pt x="512" y="440"/>
                    </a:lnTo>
                    <a:lnTo>
                      <a:pt x="508" y="430"/>
                    </a:lnTo>
                    <a:lnTo>
                      <a:pt x="508" y="424"/>
                    </a:lnTo>
                    <a:lnTo>
                      <a:pt x="508" y="416"/>
                    </a:lnTo>
                    <a:lnTo>
                      <a:pt x="508" y="416"/>
                    </a:lnTo>
                    <a:lnTo>
                      <a:pt x="510" y="406"/>
                    </a:lnTo>
                    <a:lnTo>
                      <a:pt x="514" y="396"/>
                    </a:lnTo>
                    <a:lnTo>
                      <a:pt x="526" y="378"/>
                    </a:lnTo>
                    <a:lnTo>
                      <a:pt x="540" y="360"/>
                    </a:lnTo>
                    <a:lnTo>
                      <a:pt x="556" y="348"/>
                    </a:lnTo>
                    <a:lnTo>
                      <a:pt x="556" y="348"/>
                    </a:lnTo>
                    <a:lnTo>
                      <a:pt x="586" y="328"/>
                    </a:lnTo>
                    <a:lnTo>
                      <a:pt x="600" y="320"/>
                    </a:lnTo>
                    <a:lnTo>
                      <a:pt x="606" y="316"/>
                    </a:lnTo>
                    <a:lnTo>
                      <a:pt x="612" y="316"/>
                    </a:lnTo>
                    <a:lnTo>
                      <a:pt x="612" y="316"/>
                    </a:lnTo>
                    <a:lnTo>
                      <a:pt x="614" y="316"/>
                    </a:lnTo>
                    <a:lnTo>
                      <a:pt x="616" y="314"/>
                    </a:lnTo>
                    <a:lnTo>
                      <a:pt x="618" y="306"/>
                    </a:lnTo>
                    <a:lnTo>
                      <a:pt x="616" y="296"/>
                    </a:lnTo>
                    <a:lnTo>
                      <a:pt x="614" y="282"/>
                    </a:lnTo>
                    <a:lnTo>
                      <a:pt x="608" y="254"/>
                    </a:lnTo>
                    <a:lnTo>
                      <a:pt x="606" y="240"/>
                    </a:lnTo>
                    <a:lnTo>
                      <a:pt x="604" y="228"/>
                    </a:lnTo>
                    <a:lnTo>
                      <a:pt x="604" y="228"/>
                    </a:lnTo>
                    <a:lnTo>
                      <a:pt x="604" y="202"/>
                    </a:lnTo>
                    <a:lnTo>
                      <a:pt x="602" y="170"/>
                    </a:lnTo>
                    <a:lnTo>
                      <a:pt x="600" y="152"/>
                    </a:lnTo>
                    <a:lnTo>
                      <a:pt x="596" y="134"/>
                    </a:lnTo>
                    <a:lnTo>
                      <a:pt x="590" y="116"/>
                    </a:lnTo>
                    <a:lnTo>
                      <a:pt x="580" y="100"/>
                    </a:lnTo>
                    <a:lnTo>
                      <a:pt x="580" y="100"/>
                    </a:lnTo>
                    <a:lnTo>
                      <a:pt x="570" y="82"/>
                    </a:lnTo>
                    <a:lnTo>
                      <a:pt x="564" y="64"/>
                    </a:lnTo>
                    <a:lnTo>
                      <a:pt x="550" y="26"/>
                    </a:lnTo>
                    <a:lnTo>
                      <a:pt x="542" y="12"/>
                    </a:lnTo>
                    <a:lnTo>
                      <a:pt x="538" y="6"/>
                    </a:lnTo>
                    <a:lnTo>
                      <a:pt x="534" y="2"/>
                    </a:lnTo>
                    <a:lnTo>
                      <a:pt x="528" y="0"/>
                    </a:lnTo>
                    <a:lnTo>
                      <a:pt x="522" y="0"/>
                    </a:lnTo>
                    <a:lnTo>
                      <a:pt x="516" y="0"/>
                    </a:lnTo>
                    <a:lnTo>
                      <a:pt x="508" y="4"/>
                    </a:lnTo>
                    <a:lnTo>
                      <a:pt x="508" y="4"/>
                    </a:lnTo>
                    <a:close/>
                  </a:path>
                </a:pathLst>
              </a:custGeom>
              <a:solidFill>
                <a:schemeClr val="accent3">
                  <a:lumMod val="60000"/>
                  <a:lumOff val="40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0" name="Freeform 1920"/>
              <p:cNvSpPr>
                <a:spLocks/>
              </p:cNvSpPr>
              <p:nvPr/>
            </p:nvSpPr>
            <p:spPr bwMode="auto">
              <a:xfrm>
                <a:off x="10374191" y="4828896"/>
                <a:ext cx="95416" cy="93665"/>
              </a:xfrm>
              <a:custGeom>
                <a:avLst/>
                <a:gdLst/>
                <a:ahLst/>
                <a:cxnLst>
                  <a:cxn ang="0">
                    <a:pos x="2" y="8"/>
                  </a:cxn>
                  <a:cxn ang="0">
                    <a:pos x="2" y="8"/>
                  </a:cxn>
                  <a:cxn ang="0">
                    <a:pos x="2" y="16"/>
                  </a:cxn>
                  <a:cxn ang="0">
                    <a:pos x="0" y="32"/>
                  </a:cxn>
                  <a:cxn ang="0">
                    <a:pos x="2" y="40"/>
                  </a:cxn>
                  <a:cxn ang="0">
                    <a:pos x="4" y="46"/>
                  </a:cxn>
                  <a:cxn ang="0">
                    <a:pos x="8" y="52"/>
                  </a:cxn>
                  <a:cxn ang="0">
                    <a:pos x="14" y="52"/>
                  </a:cxn>
                  <a:cxn ang="0">
                    <a:pos x="14" y="52"/>
                  </a:cxn>
                  <a:cxn ang="0">
                    <a:pos x="22" y="50"/>
                  </a:cxn>
                  <a:cxn ang="0">
                    <a:pos x="30" y="46"/>
                  </a:cxn>
                  <a:cxn ang="0">
                    <a:pos x="38" y="40"/>
                  </a:cxn>
                  <a:cxn ang="0">
                    <a:pos x="44" y="34"/>
                  </a:cxn>
                  <a:cxn ang="0">
                    <a:pos x="48" y="28"/>
                  </a:cxn>
                  <a:cxn ang="0">
                    <a:pos x="50" y="22"/>
                  </a:cxn>
                  <a:cxn ang="0">
                    <a:pos x="48" y="16"/>
                  </a:cxn>
                  <a:cxn ang="0">
                    <a:pos x="42" y="12"/>
                  </a:cxn>
                  <a:cxn ang="0">
                    <a:pos x="42" y="12"/>
                  </a:cxn>
                  <a:cxn ang="0">
                    <a:pos x="26" y="4"/>
                  </a:cxn>
                  <a:cxn ang="0">
                    <a:pos x="14" y="0"/>
                  </a:cxn>
                  <a:cxn ang="0">
                    <a:pos x="8" y="0"/>
                  </a:cxn>
                  <a:cxn ang="0">
                    <a:pos x="4" y="0"/>
                  </a:cxn>
                  <a:cxn ang="0">
                    <a:pos x="2" y="4"/>
                  </a:cxn>
                  <a:cxn ang="0">
                    <a:pos x="2" y="8"/>
                  </a:cxn>
                  <a:cxn ang="0">
                    <a:pos x="2" y="8"/>
                  </a:cxn>
                </a:cxnLst>
                <a:rect l="0" t="0" r="r" b="b"/>
                <a:pathLst>
                  <a:path w="50" h="52">
                    <a:moveTo>
                      <a:pt x="2" y="8"/>
                    </a:moveTo>
                    <a:lnTo>
                      <a:pt x="2" y="8"/>
                    </a:lnTo>
                    <a:lnTo>
                      <a:pt x="2" y="16"/>
                    </a:lnTo>
                    <a:lnTo>
                      <a:pt x="0" y="32"/>
                    </a:lnTo>
                    <a:lnTo>
                      <a:pt x="2" y="40"/>
                    </a:lnTo>
                    <a:lnTo>
                      <a:pt x="4" y="46"/>
                    </a:lnTo>
                    <a:lnTo>
                      <a:pt x="8" y="52"/>
                    </a:lnTo>
                    <a:lnTo>
                      <a:pt x="14" y="52"/>
                    </a:lnTo>
                    <a:lnTo>
                      <a:pt x="14" y="52"/>
                    </a:lnTo>
                    <a:lnTo>
                      <a:pt x="22" y="50"/>
                    </a:lnTo>
                    <a:lnTo>
                      <a:pt x="30" y="46"/>
                    </a:lnTo>
                    <a:lnTo>
                      <a:pt x="38" y="40"/>
                    </a:lnTo>
                    <a:lnTo>
                      <a:pt x="44" y="34"/>
                    </a:lnTo>
                    <a:lnTo>
                      <a:pt x="48" y="28"/>
                    </a:lnTo>
                    <a:lnTo>
                      <a:pt x="50" y="22"/>
                    </a:lnTo>
                    <a:lnTo>
                      <a:pt x="48" y="16"/>
                    </a:lnTo>
                    <a:lnTo>
                      <a:pt x="42" y="12"/>
                    </a:lnTo>
                    <a:lnTo>
                      <a:pt x="42" y="12"/>
                    </a:lnTo>
                    <a:lnTo>
                      <a:pt x="26" y="4"/>
                    </a:lnTo>
                    <a:lnTo>
                      <a:pt x="14" y="0"/>
                    </a:lnTo>
                    <a:lnTo>
                      <a:pt x="8" y="0"/>
                    </a:lnTo>
                    <a:lnTo>
                      <a:pt x="4" y="0"/>
                    </a:lnTo>
                    <a:lnTo>
                      <a:pt x="2" y="4"/>
                    </a:lnTo>
                    <a:lnTo>
                      <a:pt x="2" y="8"/>
                    </a:lnTo>
                    <a:lnTo>
                      <a:pt x="2" y="8"/>
                    </a:lnTo>
                    <a:close/>
                  </a:path>
                </a:pathLst>
              </a:custGeom>
              <a:solidFill>
                <a:schemeClr val="accent3">
                  <a:lumMod val="75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1" name="Freeform 1921"/>
              <p:cNvSpPr>
                <a:spLocks/>
              </p:cNvSpPr>
              <p:nvPr/>
            </p:nvSpPr>
            <p:spPr bwMode="auto">
              <a:xfrm>
                <a:off x="10669981" y="4720123"/>
                <a:ext cx="117679" cy="81579"/>
              </a:xfrm>
              <a:custGeom>
                <a:avLst/>
                <a:gdLst/>
                <a:ahLst/>
                <a:cxnLst>
                  <a:cxn ang="0">
                    <a:pos x="24" y="12"/>
                  </a:cxn>
                  <a:cxn ang="0">
                    <a:pos x="24" y="12"/>
                  </a:cxn>
                  <a:cxn ang="0">
                    <a:pos x="20" y="10"/>
                  </a:cxn>
                  <a:cxn ang="0">
                    <a:pos x="14" y="8"/>
                  </a:cxn>
                  <a:cxn ang="0">
                    <a:pos x="10" y="8"/>
                  </a:cxn>
                  <a:cxn ang="0">
                    <a:pos x="6" y="8"/>
                  </a:cxn>
                  <a:cxn ang="0">
                    <a:pos x="2" y="12"/>
                  </a:cxn>
                  <a:cxn ang="0">
                    <a:pos x="0" y="16"/>
                  </a:cxn>
                  <a:cxn ang="0">
                    <a:pos x="0" y="16"/>
                  </a:cxn>
                  <a:cxn ang="0">
                    <a:pos x="0" y="22"/>
                  </a:cxn>
                  <a:cxn ang="0">
                    <a:pos x="0" y="28"/>
                  </a:cxn>
                  <a:cxn ang="0">
                    <a:pos x="2" y="36"/>
                  </a:cxn>
                  <a:cxn ang="0">
                    <a:pos x="4" y="40"/>
                  </a:cxn>
                  <a:cxn ang="0">
                    <a:pos x="8" y="44"/>
                  </a:cxn>
                  <a:cxn ang="0">
                    <a:pos x="12" y="46"/>
                  </a:cxn>
                  <a:cxn ang="0">
                    <a:pos x="18" y="46"/>
                  </a:cxn>
                  <a:cxn ang="0">
                    <a:pos x="24" y="44"/>
                  </a:cxn>
                  <a:cxn ang="0">
                    <a:pos x="24" y="44"/>
                  </a:cxn>
                  <a:cxn ang="0">
                    <a:pos x="36" y="38"/>
                  </a:cxn>
                  <a:cxn ang="0">
                    <a:pos x="46" y="32"/>
                  </a:cxn>
                  <a:cxn ang="0">
                    <a:pos x="54" y="28"/>
                  </a:cxn>
                  <a:cxn ang="0">
                    <a:pos x="56" y="22"/>
                  </a:cxn>
                  <a:cxn ang="0">
                    <a:pos x="60" y="16"/>
                  </a:cxn>
                  <a:cxn ang="0">
                    <a:pos x="60" y="16"/>
                  </a:cxn>
                  <a:cxn ang="0">
                    <a:pos x="62" y="10"/>
                  </a:cxn>
                  <a:cxn ang="0">
                    <a:pos x="62" y="4"/>
                  </a:cxn>
                  <a:cxn ang="0">
                    <a:pos x="60" y="2"/>
                  </a:cxn>
                  <a:cxn ang="0">
                    <a:pos x="56" y="0"/>
                  </a:cxn>
                  <a:cxn ang="0">
                    <a:pos x="50" y="0"/>
                  </a:cxn>
                  <a:cxn ang="0">
                    <a:pos x="42" y="4"/>
                  </a:cxn>
                  <a:cxn ang="0">
                    <a:pos x="24" y="12"/>
                  </a:cxn>
                  <a:cxn ang="0">
                    <a:pos x="24" y="12"/>
                  </a:cxn>
                </a:cxnLst>
                <a:rect l="0" t="0" r="r" b="b"/>
                <a:pathLst>
                  <a:path w="62" h="46">
                    <a:moveTo>
                      <a:pt x="24" y="12"/>
                    </a:moveTo>
                    <a:lnTo>
                      <a:pt x="24" y="12"/>
                    </a:lnTo>
                    <a:lnTo>
                      <a:pt x="20" y="10"/>
                    </a:lnTo>
                    <a:lnTo>
                      <a:pt x="14" y="8"/>
                    </a:lnTo>
                    <a:lnTo>
                      <a:pt x="10" y="8"/>
                    </a:lnTo>
                    <a:lnTo>
                      <a:pt x="6" y="8"/>
                    </a:lnTo>
                    <a:lnTo>
                      <a:pt x="2" y="12"/>
                    </a:lnTo>
                    <a:lnTo>
                      <a:pt x="0" y="16"/>
                    </a:lnTo>
                    <a:lnTo>
                      <a:pt x="0" y="16"/>
                    </a:lnTo>
                    <a:lnTo>
                      <a:pt x="0" y="22"/>
                    </a:lnTo>
                    <a:lnTo>
                      <a:pt x="0" y="28"/>
                    </a:lnTo>
                    <a:lnTo>
                      <a:pt x="2" y="36"/>
                    </a:lnTo>
                    <a:lnTo>
                      <a:pt x="4" y="40"/>
                    </a:lnTo>
                    <a:lnTo>
                      <a:pt x="8" y="44"/>
                    </a:lnTo>
                    <a:lnTo>
                      <a:pt x="12" y="46"/>
                    </a:lnTo>
                    <a:lnTo>
                      <a:pt x="18" y="46"/>
                    </a:lnTo>
                    <a:lnTo>
                      <a:pt x="24" y="44"/>
                    </a:lnTo>
                    <a:lnTo>
                      <a:pt x="24" y="44"/>
                    </a:lnTo>
                    <a:lnTo>
                      <a:pt x="36" y="38"/>
                    </a:lnTo>
                    <a:lnTo>
                      <a:pt x="46" y="32"/>
                    </a:lnTo>
                    <a:lnTo>
                      <a:pt x="54" y="28"/>
                    </a:lnTo>
                    <a:lnTo>
                      <a:pt x="56" y="22"/>
                    </a:lnTo>
                    <a:lnTo>
                      <a:pt x="60" y="16"/>
                    </a:lnTo>
                    <a:lnTo>
                      <a:pt x="60" y="16"/>
                    </a:lnTo>
                    <a:lnTo>
                      <a:pt x="62" y="10"/>
                    </a:lnTo>
                    <a:lnTo>
                      <a:pt x="62" y="4"/>
                    </a:lnTo>
                    <a:lnTo>
                      <a:pt x="60" y="2"/>
                    </a:lnTo>
                    <a:lnTo>
                      <a:pt x="56" y="0"/>
                    </a:lnTo>
                    <a:lnTo>
                      <a:pt x="50" y="0"/>
                    </a:lnTo>
                    <a:lnTo>
                      <a:pt x="42" y="4"/>
                    </a:lnTo>
                    <a:lnTo>
                      <a:pt x="24" y="12"/>
                    </a:lnTo>
                    <a:lnTo>
                      <a:pt x="24" y="12"/>
                    </a:lnTo>
                    <a:close/>
                  </a:path>
                </a:pathLst>
              </a:custGeom>
              <a:solidFill>
                <a:schemeClr val="accent3">
                  <a:lumMod val="75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2" name="Freeform 1922"/>
              <p:cNvSpPr>
                <a:spLocks/>
              </p:cNvSpPr>
              <p:nvPr/>
            </p:nvSpPr>
            <p:spPr bwMode="auto">
              <a:xfrm>
                <a:off x="10701786" y="2275754"/>
                <a:ext cx="114499" cy="117838"/>
              </a:xfrm>
              <a:custGeom>
                <a:avLst/>
                <a:gdLst/>
                <a:ahLst/>
                <a:cxnLst>
                  <a:cxn ang="0">
                    <a:pos x="8" y="2"/>
                  </a:cxn>
                  <a:cxn ang="0">
                    <a:pos x="8" y="2"/>
                  </a:cxn>
                  <a:cxn ang="0">
                    <a:pos x="6" y="6"/>
                  </a:cxn>
                  <a:cxn ang="0">
                    <a:pos x="2" y="12"/>
                  </a:cxn>
                  <a:cxn ang="0">
                    <a:pos x="0" y="24"/>
                  </a:cxn>
                  <a:cxn ang="0">
                    <a:pos x="0" y="38"/>
                  </a:cxn>
                  <a:cxn ang="0">
                    <a:pos x="0" y="38"/>
                  </a:cxn>
                  <a:cxn ang="0">
                    <a:pos x="0" y="44"/>
                  </a:cxn>
                  <a:cxn ang="0">
                    <a:pos x="2" y="52"/>
                  </a:cxn>
                  <a:cxn ang="0">
                    <a:pos x="4" y="58"/>
                  </a:cxn>
                  <a:cxn ang="0">
                    <a:pos x="8" y="62"/>
                  </a:cxn>
                  <a:cxn ang="0">
                    <a:pos x="16" y="66"/>
                  </a:cxn>
                  <a:cxn ang="0">
                    <a:pos x="24" y="66"/>
                  </a:cxn>
                  <a:cxn ang="0">
                    <a:pos x="24" y="66"/>
                  </a:cxn>
                  <a:cxn ang="0">
                    <a:pos x="34" y="66"/>
                  </a:cxn>
                  <a:cxn ang="0">
                    <a:pos x="44" y="64"/>
                  </a:cxn>
                  <a:cxn ang="0">
                    <a:pos x="50" y="62"/>
                  </a:cxn>
                  <a:cxn ang="0">
                    <a:pos x="56" y="58"/>
                  </a:cxn>
                  <a:cxn ang="0">
                    <a:pos x="60" y="52"/>
                  </a:cxn>
                  <a:cxn ang="0">
                    <a:pos x="60" y="48"/>
                  </a:cxn>
                  <a:cxn ang="0">
                    <a:pos x="60" y="44"/>
                  </a:cxn>
                  <a:cxn ang="0">
                    <a:pos x="56" y="38"/>
                  </a:cxn>
                  <a:cxn ang="0">
                    <a:pos x="56" y="38"/>
                  </a:cxn>
                  <a:cxn ang="0">
                    <a:pos x="46" y="26"/>
                  </a:cxn>
                  <a:cxn ang="0">
                    <a:pos x="36" y="12"/>
                  </a:cxn>
                  <a:cxn ang="0">
                    <a:pos x="30" y="6"/>
                  </a:cxn>
                  <a:cxn ang="0">
                    <a:pos x="22" y="2"/>
                  </a:cxn>
                  <a:cxn ang="0">
                    <a:pos x="16" y="0"/>
                  </a:cxn>
                  <a:cxn ang="0">
                    <a:pos x="8" y="2"/>
                  </a:cxn>
                  <a:cxn ang="0">
                    <a:pos x="8" y="2"/>
                  </a:cxn>
                </a:cxnLst>
                <a:rect l="0" t="0" r="r" b="b"/>
                <a:pathLst>
                  <a:path w="60" h="66">
                    <a:moveTo>
                      <a:pt x="8" y="2"/>
                    </a:moveTo>
                    <a:lnTo>
                      <a:pt x="8" y="2"/>
                    </a:lnTo>
                    <a:lnTo>
                      <a:pt x="6" y="6"/>
                    </a:lnTo>
                    <a:lnTo>
                      <a:pt x="2" y="12"/>
                    </a:lnTo>
                    <a:lnTo>
                      <a:pt x="0" y="24"/>
                    </a:lnTo>
                    <a:lnTo>
                      <a:pt x="0" y="38"/>
                    </a:lnTo>
                    <a:lnTo>
                      <a:pt x="0" y="38"/>
                    </a:lnTo>
                    <a:lnTo>
                      <a:pt x="0" y="44"/>
                    </a:lnTo>
                    <a:lnTo>
                      <a:pt x="2" y="52"/>
                    </a:lnTo>
                    <a:lnTo>
                      <a:pt x="4" y="58"/>
                    </a:lnTo>
                    <a:lnTo>
                      <a:pt x="8" y="62"/>
                    </a:lnTo>
                    <a:lnTo>
                      <a:pt x="16" y="66"/>
                    </a:lnTo>
                    <a:lnTo>
                      <a:pt x="24" y="66"/>
                    </a:lnTo>
                    <a:lnTo>
                      <a:pt x="24" y="66"/>
                    </a:lnTo>
                    <a:lnTo>
                      <a:pt x="34" y="66"/>
                    </a:lnTo>
                    <a:lnTo>
                      <a:pt x="44" y="64"/>
                    </a:lnTo>
                    <a:lnTo>
                      <a:pt x="50" y="62"/>
                    </a:lnTo>
                    <a:lnTo>
                      <a:pt x="56" y="58"/>
                    </a:lnTo>
                    <a:lnTo>
                      <a:pt x="60" y="52"/>
                    </a:lnTo>
                    <a:lnTo>
                      <a:pt x="60" y="48"/>
                    </a:lnTo>
                    <a:lnTo>
                      <a:pt x="60" y="44"/>
                    </a:lnTo>
                    <a:lnTo>
                      <a:pt x="56" y="38"/>
                    </a:lnTo>
                    <a:lnTo>
                      <a:pt x="56" y="38"/>
                    </a:lnTo>
                    <a:lnTo>
                      <a:pt x="46" y="26"/>
                    </a:lnTo>
                    <a:lnTo>
                      <a:pt x="36" y="12"/>
                    </a:lnTo>
                    <a:lnTo>
                      <a:pt x="30" y="6"/>
                    </a:lnTo>
                    <a:lnTo>
                      <a:pt x="22" y="2"/>
                    </a:lnTo>
                    <a:lnTo>
                      <a:pt x="16" y="0"/>
                    </a:lnTo>
                    <a:lnTo>
                      <a:pt x="8" y="2"/>
                    </a:lnTo>
                    <a:lnTo>
                      <a:pt x="8" y="2"/>
                    </a:lnTo>
                    <a:close/>
                  </a:path>
                </a:pathLst>
              </a:custGeom>
              <a:solidFill>
                <a:schemeClr val="accent3">
                  <a:lumMod val="75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3" name="Freeform 1964"/>
              <p:cNvSpPr>
                <a:spLocks/>
              </p:cNvSpPr>
              <p:nvPr/>
            </p:nvSpPr>
            <p:spPr bwMode="auto">
              <a:xfrm>
                <a:off x="9159229" y="3275861"/>
                <a:ext cx="44527" cy="72515"/>
              </a:xfrm>
              <a:custGeom>
                <a:avLst/>
                <a:gdLst/>
                <a:ahLst/>
                <a:cxnLst>
                  <a:cxn ang="0">
                    <a:pos x="10" y="0"/>
                  </a:cxn>
                  <a:cxn ang="0">
                    <a:pos x="10" y="0"/>
                  </a:cxn>
                  <a:cxn ang="0">
                    <a:pos x="4" y="12"/>
                  </a:cxn>
                  <a:cxn ang="0">
                    <a:pos x="0" y="22"/>
                  </a:cxn>
                  <a:cxn ang="0">
                    <a:pos x="0" y="24"/>
                  </a:cxn>
                  <a:cxn ang="0">
                    <a:pos x="2" y="26"/>
                  </a:cxn>
                  <a:cxn ang="0">
                    <a:pos x="2" y="26"/>
                  </a:cxn>
                  <a:cxn ang="0">
                    <a:pos x="16" y="34"/>
                  </a:cxn>
                  <a:cxn ang="0">
                    <a:pos x="24" y="40"/>
                  </a:cxn>
                  <a:cxn ang="0">
                    <a:pos x="24" y="40"/>
                  </a:cxn>
                  <a:cxn ang="0">
                    <a:pos x="22" y="18"/>
                  </a:cxn>
                  <a:cxn ang="0">
                    <a:pos x="18" y="4"/>
                  </a:cxn>
                  <a:cxn ang="0">
                    <a:pos x="14" y="0"/>
                  </a:cxn>
                  <a:cxn ang="0">
                    <a:pos x="10" y="0"/>
                  </a:cxn>
                  <a:cxn ang="0">
                    <a:pos x="10" y="0"/>
                  </a:cxn>
                </a:cxnLst>
                <a:rect l="0" t="0" r="r" b="b"/>
                <a:pathLst>
                  <a:path w="24" h="40">
                    <a:moveTo>
                      <a:pt x="10" y="0"/>
                    </a:moveTo>
                    <a:lnTo>
                      <a:pt x="10" y="0"/>
                    </a:lnTo>
                    <a:lnTo>
                      <a:pt x="4" y="12"/>
                    </a:lnTo>
                    <a:lnTo>
                      <a:pt x="0" y="22"/>
                    </a:lnTo>
                    <a:lnTo>
                      <a:pt x="0" y="24"/>
                    </a:lnTo>
                    <a:lnTo>
                      <a:pt x="2" y="26"/>
                    </a:lnTo>
                    <a:lnTo>
                      <a:pt x="2" y="26"/>
                    </a:lnTo>
                    <a:lnTo>
                      <a:pt x="16" y="34"/>
                    </a:lnTo>
                    <a:lnTo>
                      <a:pt x="24" y="40"/>
                    </a:lnTo>
                    <a:lnTo>
                      <a:pt x="24" y="40"/>
                    </a:lnTo>
                    <a:lnTo>
                      <a:pt x="22" y="18"/>
                    </a:lnTo>
                    <a:lnTo>
                      <a:pt x="18" y="4"/>
                    </a:lnTo>
                    <a:lnTo>
                      <a:pt x="14" y="0"/>
                    </a:lnTo>
                    <a:lnTo>
                      <a:pt x="10" y="0"/>
                    </a:lnTo>
                    <a:lnTo>
                      <a:pt x="10" y="0"/>
                    </a:lnTo>
                    <a:close/>
                  </a:path>
                </a:pathLst>
              </a:custGeom>
              <a:solidFill>
                <a:schemeClr val="accent3">
                  <a:lumMod val="75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4" name="Freeform 1965"/>
              <p:cNvSpPr>
                <a:spLocks/>
              </p:cNvSpPr>
              <p:nvPr/>
            </p:nvSpPr>
            <p:spPr bwMode="auto">
              <a:xfrm>
                <a:off x="9273728" y="3333268"/>
                <a:ext cx="69972" cy="51366"/>
              </a:xfrm>
              <a:custGeom>
                <a:avLst/>
                <a:gdLst/>
                <a:ahLst/>
                <a:cxnLst>
                  <a:cxn ang="0">
                    <a:pos x="36" y="26"/>
                  </a:cxn>
                  <a:cxn ang="0">
                    <a:pos x="36" y="26"/>
                  </a:cxn>
                  <a:cxn ang="0">
                    <a:pos x="20" y="10"/>
                  </a:cxn>
                  <a:cxn ang="0">
                    <a:pos x="8" y="2"/>
                  </a:cxn>
                  <a:cxn ang="0">
                    <a:pos x="4" y="0"/>
                  </a:cxn>
                  <a:cxn ang="0">
                    <a:pos x="0" y="2"/>
                  </a:cxn>
                  <a:cxn ang="0">
                    <a:pos x="0" y="2"/>
                  </a:cxn>
                  <a:cxn ang="0">
                    <a:pos x="2" y="16"/>
                  </a:cxn>
                  <a:cxn ang="0">
                    <a:pos x="6" y="26"/>
                  </a:cxn>
                  <a:cxn ang="0">
                    <a:pos x="8" y="28"/>
                  </a:cxn>
                  <a:cxn ang="0">
                    <a:pos x="10" y="28"/>
                  </a:cxn>
                  <a:cxn ang="0">
                    <a:pos x="36" y="26"/>
                  </a:cxn>
                </a:cxnLst>
                <a:rect l="0" t="0" r="r" b="b"/>
                <a:pathLst>
                  <a:path w="36" h="28">
                    <a:moveTo>
                      <a:pt x="36" y="26"/>
                    </a:moveTo>
                    <a:lnTo>
                      <a:pt x="36" y="26"/>
                    </a:lnTo>
                    <a:lnTo>
                      <a:pt x="20" y="10"/>
                    </a:lnTo>
                    <a:lnTo>
                      <a:pt x="8" y="2"/>
                    </a:lnTo>
                    <a:lnTo>
                      <a:pt x="4" y="0"/>
                    </a:lnTo>
                    <a:lnTo>
                      <a:pt x="0" y="2"/>
                    </a:lnTo>
                    <a:lnTo>
                      <a:pt x="0" y="2"/>
                    </a:lnTo>
                    <a:lnTo>
                      <a:pt x="2" y="16"/>
                    </a:lnTo>
                    <a:lnTo>
                      <a:pt x="6" y="26"/>
                    </a:lnTo>
                    <a:lnTo>
                      <a:pt x="8" y="28"/>
                    </a:lnTo>
                    <a:lnTo>
                      <a:pt x="10" y="28"/>
                    </a:lnTo>
                    <a:lnTo>
                      <a:pt x="36" y="26"/>
                    </a:lnTo>
                    <a:close/>
                  </a:path>
                </a:pathLst>
              </a:custGeom>
              <a:solidFill>
                <a:schemeClr val="accent3">
                  <a:lumMod val="75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5" name="Freeform 1966"/>
              <p:cNvSpPr>
                <a:spLocks/>
              </p:cNvSpPr>
              <p:nvPr/>
            </p:nvSpPr>
            <p:spPr bwMode="auto">
              <a:xfrm>
                <a:off x="9273728" y="3333268"/>
                <a:ext cx="69972" cy="51366"/>
              </a:xfrm>
              <a:custGeom>
                <a:avLst/>
                <a:gdLst/>
                <a:ahLst/>
                <a:cxnLst>
                  <a:cxn ang="0">
                    <a:pos x="36" y="26"/>
                  </a:cxn>
                  <a:cxn ang="0">
                    <a:pos x="36" y="26"/>
                  </a:cxn>
                  <a:cxn ang="0">
                    <a:pos x="20" y="10"/>
                  </a:cxn>
                  <a:cxn ang="0">
                    <a:pos x="8" y="2"/>
                  </a:cxn>
                  <a:cxn ang="0">
                    <a:pos x="4" y="0"/>
                  </a:cxn>
                  <a:cxn ang="0">
                    <a:pos x="0" y="2"/>
                  </a:cxn>
                  <a:cxn ang="0">
                    <a:pos x="0" y="2"/>
                  </a:cxn>
                  <a:cxn ang="0">
                    <a:pos x="2" y="16"/>
                  </a:cxn>
                  <a:cxn ang="0">
                    <a:pos x="6" y="26"/>
                  </a:cxn>
                  <a:cxn ang="0">
                    <a:pos x="8" y="28"/>
                  </a:cxn>
                  <a:cxn ang="0">
                    <a:pos x="10" y="28"/>
                  </a:cxn>
                </a:cxnLst>
                <a:rect l="0" t="0" r="r" b="b"/>
                <a:pathLst>
                  <a:path w="36" h="28">
                    <a:moveTo>
                      <a:pt x="36" y="26"/>
                    </a:moveTo>
                    <a:lnTo>
                      <a:pt x="36" y="26"/>
                    </a:lnTo>
                    <a:lnTo>
                      <a:pt x="20" y="10"/>
                    </a:lnTo>
                    <a:lnTo>
                      <a:pt x="8" y="2"/>
                    </a:lnTo>
                    <a:lnTo>
                      <a:pt x="4" y="0"/>
                    </a:lnTo>
                    <a:lnTo>
                      <a:pt x="0" y="2"/>
                    </a:lnTo>
                    <a:lnTo>
                      <a:pt x="0" y="2"/>
                    </a:lnTo>
                    <a:lnTo>
                      <a:pt x="2" y="16"/>
                    </a:lnTo>
                    <a:lnTo>
                      <a:pt x="6" y="26"/>
                    </a:lnTo>
                    <a:lnTo>
                      <a:pt x="8" y="28"/>
                    </a:lnTo>
                    <a:lnTo>
                      <a:pt x="10" y="28"/>
                    </a:lnTo>
                  </a:path>
                </a:pathLst>
              </a:custGeom>
              <a:solidFill>
                <a:schemeClr val="accent3">
                  <a:lumMod val="75000"/>
                </a:schemeClr>
              </a:solidFill>
              <a:ln w="9525">
                <a:solidFill>
                  <a:schemeClr val="bg1">
                    <a:lumMod val="95000"/>
                  </a:schemeClr>
                </a:solidFill>
                <a:round/>
                <a:headEnd/>
                <a:tailEnd/>
              </a:ln>
            </p:spPr>
            <p:txBody>
              <a:bodyPr/>
              <a:lstStyle/>
              <a:p>
                <a:pPr>
                  <a:defRPr/>
                </a:pPr>
                <a:endParaRPr lang="da-DK" dirty="0">
                  <a:latin typeface="Calibri" pitchFamily="34" charset="0"/>
                  <a:ea typeface="+mn-ea"/>
                </a:endParaRPr>
              </a:p>
            </p:txBody>
          </p:sp>
          <p:sp>
            <p:nvSpPr>
              <p:cNvPr id="96" name="TextBox 1422"/>
              <p:cNvSpPr txBox="1">
                <a:spLocks noChangeArrowheads="1"/>
              </p:cNvSpPr>
              <p:nvPr/>
            </p:nvSpPr>
            <p:spPr bwMode="auto">
              <a:xfrm>
                <a:off x="5066941" y="5953305"/>
                <a:ext cx="1373537" cy="8095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id-ID" sz="800" b="1" dirty="0">
                    <a:solidFill>
                      <a:srgbClr val="0D0D0D"/>
                    </a:solidFill>
                    <a:latin typeface="Gill Sans MT" panose="020B0502020104020203" pitchFamily="34" charset="0"/>
                  </a:rPr>
                  <a:t>SOUTH AFRICA</a:t>
                </a:r>
                <a:endParaRPr lang="en-US" sz="800" b="1" dirty="0">
                  <a:solidFill>
                    <a:srgbClr val="0D0D0D"/>
                  </a:solidFill>
                  <a:latin typeface="Gill Sans MT" panose="020B0502020104020203" pitchFamily="34" charset="0"/>
                </a:endParaRPr>
              </a:p>
              <a:p>
                <a:pPr eaLnBrk="1" hangingPunct="1"/>
                <a:endParaRPr lang="en-US" sz="800" dirty="0">
                  <a:solidFill>
                    <a:srgbClr val="0D0D0D"/>
                  </a:solidFill>
                </a:endParaRPr>
              </a:p>
              <a:p>
                <a:pPr eaLnBrk="1" hangingPunct="1"/>
                <a:endParaRPr lang="en-US" sz="800" dirty="0">
                  <a:solidFill>
                    <a:srgbClr val="0D0D0D"/>
                  </a:solidFill>
                </a:endParaRPr>
              </a:p>
              <a:p>
                <a:pPr eaLnBrk="1" hangingPunct="1"/>
                <a:r>
                  <a:rPr lang="en-US" sz="800" dirty="0">
                    <a:solidFill>
                      <a:srgbClr val="0D0D0D"/>
                    </a:solidFill>
                    <a:latin typeface="Gill Sans MT" panose="020B0502020104020203" pitchFamily="34" charset="0"/>
                  </a:rPr>
                  <a:t>Cape Town</a:t>
                </a:r>
                <a:endParaRPr lang="id-ID" sz="800" dirty="0">
                  <a:solidFill>
                    <a:srgbClr val="0D0D0D"/>
                  </a:solidFill>
                  <a:latin typeface="Gill Sans MT" panose="020B0502020104020203" pitchFamily="34" charset="0"/>
                </a:endParaRPr>
              </a:p>
            </p:txBody>
          </p:sp>
          <p:sp>
            <p:nvSpPr>
              <p:cNvPr id="97" name="TextBox 1423"/>
              <p:cNvSpPr txBox="1">
                <a:spLocks noChangeArrowheads="1"/>
              </p:cNvSpPr>
              <p:nvPr/>
            </p:nvSpPr>
            <p:spPr bwMode="auto">
              <a:xfrm>
                <a:off x="6911952" y="5262222"/>
                <a:ext cx="1406125" cy="4686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marL="171450" indent="-171450" eaLnBrk="1" hangingPunct="1">
                  <a:buFont typeface="Wingdings" panose="05000000000000000000" pitchFamily="2" charset="2"/>
                  <a:buChar char="q"/>
                </a:pPr>
                <a:r>
                  <a:rPr lang="en-US" sz="800" b="1" dirty="0">
                    <a:latin typeface="Gill Sans MT" panose="020B0502020104020203" pitchFamily="34" charset="0"/>
                  </a:rPr>
                  <a:t>SWAZILAND</a:t>
                </a:r>
              </a:p>
              <a:p>
                <a:pPr eaLnBrk="1" hangingPunct="1"/>
                <a:r>
                  <a:rPr lang="en-US" sz="800" dirty="0">
                    <a:latin typeface="Gill Sans MT" panose="020B0502020104020203" pitchFamily="34" charset="0"/>
                  </a:rPr>
                  <a:t>Mbabane</a:t>
                </a:r>
                <a:endParaRPr lang="id-ID" sz="800" dirty="0">
                  <a:latin typeface="Gill Sans MT" panose="020B0502020104020203" pitchFamily="34" charset="0"/>
                </a:endParaRPr>
              </a:p>
            </p:txBody>
          </p:sp>
          <p:sp>
            <p:nvSpPr>
              <p:cNvPr id="98" name="TextBox 1424"/>
              <p:cNvSpPr txBox="1">
                <a:spLocks noChangeArrowheads="1"/>
              </p:cNvSpPr>
              <p:nvPr/>
            </p:nvSpPr>
            <p:spPr bwMode="auto">
              <a:xfrm>
                <a:off x="6131294" y="5526058"/>
                <a:ext cx="967254" cy="4686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id-ID" sz="800" b="1" dirty="0">
                    <a:solidFill>
                      <a:srgbClr val="0D0D0D"/>
                    </a:solidFill>
                    <a:latin typeface="Gill Sans MT" panose="020B0502020104020203" pitchFamily="34" charset="0"/>
                  </a:rPr>
                  <a:t>LESOTHO</a:t>
                </a:r>
                <a:endParaRPr lang="en-US" sz="800" b="1" dirty="0">
                  <a:solidFill>
                    <a:srgbClr val="0D0D0D"/>
                  </a:solidFill>
                  <a:latin typeface="Gill Sans MT" panose="020B0502020104020203" pitchFamily="34" charset="0"/>
                </a:endParaRPr>
              </a:p>
              <a:p>
                <a:pPr eaLnBrk="1" hangingPunct="1"/>
                <a:r>
                  <a:rPr lang="en-US" sz="800" dirty="0">
                    <a:solidFill>
                      <a:srgbClr val="0D0D0D"/>
                    </a:solidFill>
                    <a:latin typeface="Gill Sans MT" panose="020B0502020104020203" pitchFamily="34" charset="0"/>
                  </a:rPr>
                  <a:t>Maseru</a:t>
                </a:r>
                <a:endParaRPr lang="id-ID" sz="800" dirty="0">
                  <a:solidFill>
                    <a:srgbClr val="0D0D0D"/>
                  </a:solidFill>
                  <a:latin typeface="Gill Sans MT" panose="020B0502020104020203" pitchFamily="34" charset="0"/>
                </a:endParaRPr>
              </a:p>
            </p:txBody>
          </p:sp>
          <p:sp>
            <p:nvSpPr>
              <p:cNvPr id="99" name="TextBox 492"/>
              <p:cNvSpPr txBox="1">
                <a:spLocks noChangeArrowheads="1"/>
              </p:cNvSpPr>
              <p:nvPr/>
            </p:nvSpPr>
            <p:spPr bwMode="auto">
              <a:xfrm>
                <a:off x="7006033" y="2246213"/>
                <a:ext cx="1288113" cy="29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dirty="0">
                    <a:latin typeface="Gill Sans MT" panose="020B0502020104020203" pitchFamily="34" charset="0"/>
                  </a:rPr>
                  <a:t>TANZANIA</a:t>
                </a:r>
              </a:p>
            </p:txBody>
          </p:sp>
          <p:sp>
            <p:nvSpPr>
              <p:cNvPr id="100" name="TextBox 493"/>
              <p:cNvSpPr txBox="1">
                <a:spLocks noChangeArrowheads="1"/>
              </p:cNvSpPr>
              <p:nvPr/>
            </p:nvSpPr>
            <p:spPr bwMode="auto">
              <a:xfrm>
                <a:off x="9881210" y="1974630"/>
                <a:ext cx="1431238" cy="29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dirty="0">
                    <a:latin typeface="Gill Sans MT" panose="020B0502020104020203" pitchFamily="34" charset="0"/>
                  </a:rPr>
                  <a:t>SEYCHELLES</a:t>
                </a:r>
              </a:p>
            </p:txBody>
          </p:sp>
          <p:sp>
            <p:nvSpPr>
              <p:cNvPr id="101" name="TextBox 495"/>
              <p:cNvSpPr txBox="1">
                <a:spLocks noChangeArrowheads="1"/>
              </p:cNvSpPr>
              <p:nvPr/>
            </p:nvSpPr>
            <p:spPr bwMode="auto">
              <a:xfrm>
                <a:off x="8457304" y="3911032"/>
                <a:ext cx="1717485" cy="29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dirty="0">
                    <a:latin typeface="Gill Sans MT" panose="020B0502020104020203" pitchFamily="34" charset="0"/>
                  </a:rPr>
                  <a:t>MADAGASCAR</a:t>
                </a:r>
              </a:p>
            </p:txBody>
          </p:sp>
          <p:sp>
            <p:nvSpPr>
              <p:cNvPr id="102" name="TextBox 496"/>
              <p:cNvSpPr txBox="1">
                <a:spLocks noChangeArrowheads="1"/>
              </p:cNvSpPr>
              <p:nvPr/>
            </p:nvSpPr>
            <p:spPr bwMode="auto">
              <a:xfrm>
                <a:off x="9773248" y="4395131"/>
                <a:ext cx="1717485" cy="29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dirty="0">
                    <a:latin typeface="Gill Sans MT" panose="020B0502020104020203" pitchFamily="34" charset="0"/>
                  </a:rPr>
                  <a:t>MAURITIUS</a:t>
                </a:r>
              </a:p>
            </p:txBody>
          </p:sp>
          <p:sp>
            <p:nvSpPr>
              <p:cNvPr id="103" name="TextBox 499"/>
              <p:cNvSpPr txBox="1">
                <a:spLocks noChangeArrowheads="1"/>
              </p:cNvSpPr>
              <p:nvPr/>
            </p:nvSpPr>
            <p:spPr bwMode="auto">
              <a:xfrm>
                <a:off x="5943715" y="4106763"/>
                <a:ext cx="1717485" cy="29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dirty="0">
                    <a:latin typeface="Gill Sans MT" panose="020B0502020104020203" pitchFamily="34" charset="0"/>
                  </a:rPr>
                  <a:t>ZIMBABWE</a:t>
                </a:r>
              </a:p>
            </p:txBody>
          </p:sp>
          <p:sp>
            <p:nvSpPr>
              <p:cNvPr id="104" name="TextBox 501"/>
              <p:cNvSpPr txBox="1">
                <a:spLocks noChangeArrowheads="1"/>
              </p:cNvSpPr>
              <p:nvPr/>
            </p:nvSpPr>
            <p:spPr bwMode="auto">
              <a:xfrm>
                <a:off x="5224093" y="4434053"/>
                <a:ext cx="1717486" cy="4686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b="1" dirty="0">
                    <a:latin typeface="Gill Sans MT" panose="020B0502020104020203" pitchFamily="34" charset="0"/>
                  </a:rPr>
                  <a:t>BOTSWANA</a:t>
                </a:r>
              </a:p>
              <a:p>
                <a:pPr algn="ctr" eaLnBrk="1" hangingPunct="1"/>
                <a:r>
                  <a:rPr lang="en-US" sz="800" dirty="0">
                    <a:latin typeface="Gill Sans MT" panose="020B0502020104020203" pitchFamily="34" charset="0"/>
                  </a:rPr>
                  <a:t>Gaborone</a:t>
                </a:r>
              </a:p>
            </p:txBody>
          </p:sp>
          <p:sp>
            <p:nvSpPr>
              <p:cNvPr id="105" name="TextBox 504"/>
              <p:cNvSpPr txBox="1">
                <a:spLocks noChangeArrowheads="1"/>
              </p:cNvSpPr>
              <p:nvPr/>
            </p:nvSpPr>
            <p:spPr bwMode="auto">
              <a:xfrm>
                <a:off x="4130183" y="4260861"/>
                <a:ext cx="1717486" cy="4686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b="1" dirty="0">
                    <a:latin typeface="Gill Sans MT" panose="020B0502020104020203" pitchFamily="34" charset="0"/>
                  </a:rPr>
                  <a:t>NAMIBIA</a:t>
                </a:r>
              </a:p>
              <a:p>
                <a:pPr algn="ctr" eaLnBrk="1" hangingPunct="1"/>
                <a:r>
                  <a:rPr lang="en-US" sz="800" dirty="0">
                    <a:latin typeface="Gill Sans MT" panose="020B0502020104020203" pitchFamily="34" charset="0"/>
                  </a:rPr>
                  <a:t>Windhoek</a:t>
                </a:r>
              </a:p>
            </p:txBody>
          </p:sp>
          <p:sp>
            <p:nvSpPr>
              <p:cNvPr id="106" name="TextBox 506"/>
              <p:cNvSpPr txBox="1">
                <a:spLocks noChangeArrowheads="1"/>
              </p:cNvSpPr>
              <p:nvPr/>
            </p:nvSpPr>
            <p:spPr bwMode="auto">
              <a:xfrm>
                <a:off x="4149897" y="3155003"/>
                <a:ext cx="1717485" cy="29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dirty="0">
                    <a:latin typeface="Gill Sans MT" panose="020B0502020104020203" pitchFamily="34" charset="0"/>
                  </a:rPr>
                  <a:t>ANGOLA</a:t>
                </a:r>
              </a:p>
            </p:txBody>
          </p:sp>
        </p:grpSp>
      </p:grpSp>
      <p:sp>
        <p:nvSpPr>
          <p:cNvPr id="121" name="TextBox 500"/>
          <p:cNvSpPr txBox="1">
            <a:spLocks noChangeArrowheads="1"/>
          </p:cNvSpPr>
          <p:nvPr/>
        </p:nvSpPr>
        <p:spPr bwMode="auto">
          <a:xfrm>
            <a:off x="4121045" y="4326486"/>
            <a:ext cx="1620829"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US" sz="800" dirty="0"/>
              <a:t>                      </a:t>
            </a:r>
            <a:r>
              <a:rPr lang="en-US" sz="800" dirty="0">
                <a:latin typeface="Gill Sans MT" panose="020B0502020104020203" pitchFamily="34" charset="0"/>
              </a:rPr>
              <a:t>Pretoria</a:t>
            </a:r>
          </a:p>
          <a:p>
            <a:pPr eaLnBrk="1" hangingPunct="1"/>
            <a:r>
              <a:rPr lang="en-US" sz="800" dirty="0">
                <a:latin typeface="Gill Sans MT" panose="020B0502020104020203" pitchFamily="34" charset="0"/>
              </a:rPr>
              <a:t>             Johannesburg</a:t>
            </a:r>
          </a:p>
        </p:txBody>
      </p:sp>
      <p:sp>
        <p:nvSpPr>
          <p:cNvPr id="122" name="TextBox 492"/>
          <p:cNvSpPr txBox="1">
            <a:spLocks noChangeArrowheads="1"/>
          </p:cNvSpPr>
          <p:nvPr/>
        </p:nvSpPr>
        <p:spPr bwMode="auto">
          <a:xfrm>
            <a:off x="5074870" y="3265236"/>
            <a:ext cx="121562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r>
              <a:rPr lang="en-US" sz="800" b="1" dirty="0">
                <a:latin typeface="Gill Sans MT" panose="020B0502020104020203" pitchFamily="34" charset="0"/>
              </a:rPr>
              <a:t>MALAWI</a:t>
            </a:r>
          </a:p>
          <a:p>
            <a:pPr algn="ctr" eaLnBrk="1" hangingPunct="1"/>
            <a:r>
              <a:rPr lang="en-US" sz="800" dirty="0">
                <a:latin typeface="Gill Sans MT" panose="020B0502020104020203" pitchFamily="34" charset="0"/>
              </a:rPr>
              <a:t>Lilongwe</a:t>
            </a:r>
          </a:p>
        </p:txBody>
      </p:sp>
      <p:sp>
        <p:nvSpPr>
          <p:cNvPr id="59" name="TextBox 499"/>
          <p:cNvSpPr txBox="1">
            <a:spLocks noChangeArrowheads="1"/>
          </p:cNvSpPr>
          <p:nvPr/>
        </p:nvSpPr>
        <p:spPr bwMode="auto">
          <a:xfrm>
            <a:off x="6162452" y="5232798"/>
            <a:ext cx="2453722"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US" sz="1000" b="1" dirty="0">
                <a:latin typeface="Gill Sans MT" panose="020B0502020104020203" pitchFamily="34" charset="0"/>
              </a:rPr>
              <a:t>TRADE HUB FIELD OFFICES</a:t>
            </a:r>
          </a:p>
        </p:txBody>
      </p:sp>
      <p:sp>
        <p:nvSpPr>
          <p:cNvPr id="60" name="Oval 59"/>
          <p:cNvSpPr/>
          <p:nvPr/>
        </p:nvSpPr>
        <p:spPr>
          <a:xfrm>
            <a:off x="4372414" y="3379637"/>
            <a:ext cx="118872" cy="114196"/>
          </a:xfrm>
          <a:prstGeom prst="ellipse">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63" name="Oval 62"/>
          <p:cNvSpPr/>
          <p:nvPr/>
        </p:nvSpPr>
        <p:spPr>
          <a:xfrm>
            <a:off x="5036573" y="4348159"/>
            <a:ext cx="118872" cy="114196"/>
          </a:xfrm>
          <a:prstGeom prst="ellipse">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64" name="Oval 63"/>
          <p:cNvSpPr/>
          <p:nvPr/>
        </p:nvSpPr>
        <p:spPr>
          <a:xfrm>
            <a:off x="4121045" y="4026508"/>
            <a:ext cx="118872" cy="114196"/>
          </a:xfrm>
          <a:prstGeom prst="ellipse">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4"/>
          </p:nvPr>
        </p:nvSpPr>
        <p:spPr/>
        <p:txBody>
          <a:bodyPr/>
          <a:lstStyle/>
          <a:p>
            <a:fld id="{FD1812AB-693A-4334-858B-1E5B6445C93F}" type="slidenum">
              <a:rPr lang="en-US" smtClean="0"/>
              <a:pPr/>
              <a:t>4</a:t>
            </a:fld>
            <a:endParaRPr lang="en-US" dirty="0"/>
          </a:p>
        </p:txBody>
      </p:sp>
      <p:sp>
        <p:nvSpPr>
          <p:cNvPr id="54" name="Oval 53">
            <a:extLst>
              <a:ext uri="{FF2B5EF4-FFF2-40B4-BE49-F238E27FC236}">
                <a16:creationId xmlns:a16="http://schemas.microsoft.com/office/drawing/2014/main" id="{EBECDE86-8ABC-4363-84D0-40A9D4FBD3B6}"/>
              </a:ext>
            </a:extLst>
          </p:cNvPr>
          <p:cNvSpPr/>
          <p:nvPr/>
        </p:nvSpPr>
        <p:spPr>
          <a:xfrm>
            <a:off x="6169455" y="5411944"/>
            <a:ext cx="118872" cy="114196"/>
          </a:xfrm>
          <a:prstGeom prst="ellipse">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6986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43818349"/>
              </p:ext>
            </p:extLst>
          </p:nvPr>
        </p:nvGraphicFramePr>
        <p:xfrm>
          <a:off x="457200" y="1271295"/>
          <a:ext cx="8382000" cy="4723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621388" y="3381166"/>
            <a:ext cx="1887002" cy="584775"/>
          </a:xfrm>
          <a:prstGeom prst="rect">
            <a:avLst/>
          </a:prstGeom>
          <a:noFill/>
        </p:spPr>
        <p:txBody>
          <a:bodyPr wrap="square" rtlCol="0">
            <a:spAutoFit/>
          </a:bodyPr>
          <a:lstStyle/>
          <a:p>
            <a:pPr algn="ctr"/>
            <a:r>
              <a:rPr lang="en-US" sz="1600" b="1" dirty="0">
                <a:solidFill>
                  <a:schemeClr val="lt1"/>
                </a:solidFill>
                <a:latin typeface="Gill Sans MT" panose="020B0502020104020203" pitchFamily="34" charset="0"/>
              </a:rPr>
              <a:t>Finance and Investment</a:t>
            </a:r>
          </a:p>
        </p:txBody>
      </p:sp>
      <p:sp>
        <p:nvSpPr>
          <p:cNvPr id="8" name="TextBox 7"/>
          <p:cNvSpPr txBox="1"/>
          <p:nvPr/>
        </p:nvSpPr>
        <p:spPr>
          <a:xfrm>
            <a:off x="4660900" y="3328351"/>
            <a:ext cx="2057400" cy="1107996"/>
          </a:xfrm>
          <a:prstGeom prst="rect">
            <a:avLst/>
          </a:prstGeom>
          <a:noFill/>
        </p:spPr>
        <p:txBody>
          <a:bodyPr wrap="square" rtlCol="0">
            <a:spAutoFit/>
          </a:bodyPr>
          <a:lstStyle/>
          <a:p>
            <a:pPr lvl="0" algn="ctr"/>
            <a:r>
              <a:rPr lang="en-US" sz="1600" b="1" dirty="0">
                <a:solidFill>
                  <a:schemeClr val="bg1"/>
                </a:solidFill>
                <a:latin typeface="Gill Sans MT" panose="020B0502020104020203" pitchFamily="34" charset="0"/>
              </a:rPr>
              <a:t>Enabling Environment/Trade Facilitation</a:t>
            </a:r>
          </a:p>
          <a:p>
            <a:endParaRPr lang="en-US" dirty="0"/>
          </a:p>
        </p:txBody>
      </p:sp>
      <p:sp>
        <p:nvSpPr>
          <p:cNvPr id="11" name="TextBox 10"/>
          <p:cNvSpPr txBox="1"/>
          <p:nvPr/>
        </p:nvSpPr>
        <p:spPr>
          <a:xfrm>
            <a:off x="6906304" y="3388242"/>
            <a:ext cx="1840132" cy="584775"/>
          </a:xfrm>
          <a:prstGeom prst="rect">
            <a:avLst/>
          </a:prstGeom>
          <a:noFill/>
        </p:spPr>
        <p:txBody>
          <a:bodyPr wrap="square" rtlCol="0">
            <a:spAutoFit/>
          </a:bodyPr>
          <a:lstStyle/>
          <a:p>
            <a:pPr algn="ctr"/>
            <a:r>
              <a:rPr lang="en-US" sz="1600" b="1" dirty="0">
                <a:solidFill>
                  <a:schemeClr val="lt1"/>
                </a:solidFill>
                <a:latin typeface="Gill Sans MT" panose="020B0502020104020203" pitchFamily="34" charset="0"/>
              </a:rPr>
              <a:t>Export Competitiveness</a:t>
            </a:r>
            <a:endParaRPr lang="en-US" sz="1600" b="1" dirty="0">
              <a:latin typeface="Gill Sans MT" panose="020B0502020104020203" pitchFamily="34" charset="0"/>
            </a:endParaRPr>
          </a:p>
        </p:txBody>
      </p:sp>
      <p:sp>
        <p:nvSpPr>
          <p:cNvPr id="12" name="TextBox 11"/>
          <p:cNvSpPr txBox="1"/>
          <p:nvPr/>
        </p:nvSpPr>
        <p:spPr>
          <a:xfrm>
            <a:off x="482600" y="3932540"/>
            <a:ext cx="2138787" cy="2246769"/>
          </a:xfrm>
          <a:prstGeom prst="rect">
            <a:avLst/>
          </a:prstGeom>
          <a:noFill/>
        </p:spPr>
        <p:txBody>
          <a:bodyPr wrap="square" rtlCol="0">
            <a:spAutoFit/>
          </a:bodyPr>
          <a:lstStyle/>
          <a:p>
            <a:pPr marL="114300" indent="-114300">
              <a:buClr>
                <a:srgbClr val="C00000"/>
              </a:buClr>
              <a:buFont typeface="Wingdings" panose="05000000000000000000" pitchFamily="2" charset="2"/>
              <a:buChar char="§"/>
            </a:pPr>
            <a:r>
              <a:rPr lang="en-US" sz="1400" dirty="0">
                <a:solidFill>
                  <a:schemeClr val="bg1"/>
                </a:solidFill>
                <a:latin typeface="Gill Sans MT"/>
                <a:cs typeface="Gill Sans MT"/>
              </a:rPr>
              <a:t>Increasing competitiveness of agricultural value chains for export and regional trade through investment, technology transfer, and greater private sector participation. </a:t>
            </a:r>
            <a:endParaRPr lang="en-ZA" sz="1400" dirty="0">
              <a:solidFill>
                <a:schemeClr val="bg1"/>
              </a:solidFill>
              <a:latin typeface="Gill Sans MT"/>
              <a:cs typeface="Gill Sans MT"/>
            </a:endParaRPr>
          </a:p>
          <a:p>
            <a:pPr marL="285750" indent="-285750">
              <a:buClr>
                <a:srgbClr val="C00000"/>
              </a:buClr>
              <a:buFont typeface="Wingdings" panose="05000000000000000000" pitchFamily="2" charset="2"/>
              <a:buChar char="§"/>
            </a:pPr>
            <a:endParaRPr lang="en-US" sz="1400" dirty="0">
              <a:solidFill>
                <a:schemeClr val="lt1"/>
              </a:solidFill>
              <a:latin typeface="Gill Sans MT" panose="020B0502020104020203" pitchFamily="34" charset="0"/>
            </a:endParaRPr>
          </a:p>
        </p:txBody>
      </p:sp>
      <p:sp>
        <p:nvSpPr>
          <p:cNvPr id="13" name="TextBox 12"/>
          <p:cNvSpPr txBox="1"/>
          <p:nvPr/>
        </p:nvSpPr>
        <p:spPr>
          <a:xfrm>
            <a:off x="2650586" y="3949392"/>
            <a:ext cx="2010313" cy="2246769"/>
          </a:xfrm>
          <a:prstGeom prst="rect">
            <a:avLst/>
          </a:prstGeom>
          <a:noFill/>
        </p:spPr>
        <p:txBody>
          <a:bodyPr wrap="square" rtlCol="0">
            <a:spAutoFit/>
          </a:bodyPr>
          <a:lstStyle/>
          <a:p>
            <a:pPr marL="114300" indent="-114300">
              <a:buClr>
                <a:srgbClr val="C00000"/>
              </a:buClr>
              <a:buFont typeface="Wingdings" panose="05000000000000000000" pitchFamily="2" charset="2"/>
              <a:buChar char="§"/>
            </a:pPr>
            <a:r>
              <a:rPr lang="en-US" sz="1400" dirty="0">
                <a:solidFill>
                  <a:srgbClr val="FFFFFF"/>
                </a:solidFill>
                <a:latin typeface="Gill Sans MT"/>
                <a:cs typeface="Gill Sans MT"/>
              </a:rPr>
              <a:t>Accelerating US and international investment and finance to small and medium-sized enterprises (SMEs) and strategic value chains that strengthen economic growth and trade. </a:t>
            </a:r>
          </a:p>
          <a:p>
            <a:pPr>
              <a:buClr>
                <a:srgbClr val="C00000"/>
              </a:buClr>
            </a:pPr>
            <a:endParaRPr lang="en-US" sz="1400" dirty="0">
              <a:solidFill>
                <a:schemeClr val="lt1"/>
              </a:solidFill>
            </a:endParaRPr>
          </a:p>
        </p:txBody>
      </p:sp>
      <p:sp>
        <p:nvSpPr>
          <p:cNvPr id="14" name="TextBox 13"/>
          <p:cNvSpPr txBox="1"/>
          <p:nvPr/>
        </p:nvSpPr>
        <p:spPr>
          <a:xfrm>
            <a:off x="6931704" y="4022928"/>
            <a:ext cx="1780496" cy="1600438"/>
          </a:xfrm>
          <a:prstGeom prst="rect">
            <a:avLst/>
          </a:prstGeom>
          <a:noFill/>
        </p:spPr>
        <p:txBody>
          <a:bodyPr wrap="square" rtlCol="0">
            <a:spAutoFit/>
          </a:bodyPr>
          <a:lstStyle/>
          <a:p>
            <a:pPr marL="114300" indent="-114300">
              <a:buClr>
                <a:srgbClr val="C00000"/>
              </a:buClr>
              <a:buFont typeface="Wingdings" panose="05000000000000000000" pitchFamily="2" charset="2"/>
              <a:buChar char="§"/>
            </a:pPr>
            <a:r>
              <a:rPr lang="en-US" sz="1400" dirty="0">
                <a:solidFill>
                  <a:srgbClr val="FFFFFF"/>
                </a:solidFill>
              </a:rPr>
              <a:t>Enhancing value chains and increasing exports from Southern African countries to world markets, leveraging AGOA. </a:t>
            </a:r>
            <a:endParaRPr lang="en-US" sz="1400" dirty="0">
              <a:solidFill>
                <a:srgbClr val="FFFFFF"/>
              </a:solidFill>
              <a:latin typeface="Gill Sans MT" panose="020B0502020104020203" pitchFamily="34" charset="0"/>
            </a:endParaRPr>
          </a:p>
        </p:txBody>
      </p:sp>
      <p:sp>
        <p:nvSpPr>
          <p:cNvPr id="17" name="TextBox 16"/>
          <p:cNvSpPr txBox="1"/>
          <p:nvPr/>
        </p:nvSpPr>
        <p:spPr>
          <a:xfrm>
            <a:off x="4660900" y="4071479"/>
            <a:ext cx="2057400" cy="1815882"/>
          </a:xfrm>
          <a:prstGeom prst="rect">
            <a:avLst/>
          </a:prstGeom>
          <a:noFill/>
        </p:spPr>
        <p:txBody>
          <a:bodyPr wrap="square" rtlCol="0">
            <a:spAutoFit/>
          </a:bodyPr>
          <a:lstStyle/>
          <a:p>
            <a:pPr marL="114300" indent="-114300">
              <a:buClr>
                <a:srgbClr val="C00000"/>
              </a:buClr>
              <a:buFont typeface="Wingdings" panose="05000000000000000000" pitchFamily="2" charset="2"/>
              <a:buChar char="§"/>
            </a:pPr>
            <a:r>
              <a:rPr lang="en-US" sz="1400" dirty="0">
                <a:solidFill>
                  <a:schemeClr val="lt1"/>
                </a:solidFill>
                <a:latin typeface="Gill Sans MT" panose="020B0502020104020203" pitchFamily="34" charset="0"/>
              </a:rPr>
              <a:t>Supporting</a:t>
            </a:r>
            <a:r>
              <a:rPr lang="en-US" sz="1400" dirty="0">
                <a:solidFill>
                  <a:srgbClr val="FFFFFF"/>
                </a:solidFill>
              </a:rPr>
              <a:t> regional and national partners in enabling transparent, reliable, efficient and cost-effective trade through policy-level and commercial approaches.</a:t>
            </a:r>
            <a:endParaRPr lang="en-US" sz="1400" dirty="0">
              <a:solidFill>
                <a:schemeClr val="lt1"/>
              </a:solidFill>
              <a:latin typeface="Gill Sans MT" panose="020B0502020104020203" pitchFamily="34" charset="0"/>
            </a:endParaRPr>
          </a:p>
        </p:txBody>
      </p:sp>
      <p:sp>
        <p:nvSpPr>
          <p:cNvPr id="3" name="Slide Number Placeholder 2"/>
          <p:cNvSpPr>
            <a:spLocks noGrp="1"/>
          </p:cNvSpPr>
          <p:nvPr>
            <p:ph type="sldNum" sz="quarter" idx="4"/>
          </p:nvPr>
        </p:nvSpPr>
        <p:spPr/>
        <p:txBody>
          <a:bodyPr/>
          <a:lstStyle/>
          <a:p>
            <a:fld id="{FD1812AB-693A-4334-858B-1E5B6445C93F}" type="slidenum">
              <a:rPr lang="en-US" smtClean="0"/>
              <a:pPr/>
              <a:t>5</a:t>
            </a:fld>
            <a:endParaRPr lang="en-US" dirty="0"/>
          </a:p>
        </p:txBody>
      </p:sp>
      <p:sp>
        <p:nvSpPr>
          <p:cNvPr id="15" name="TextBox 14"/>
          <p:cNvSpPr txBox="1"/>
          <p:nvPr/>
        </p:nvSpPr>
        <p:spPr>
          <a:xfrm>
            <a:off x="591924" y="3397824"/>
            <a:ext cx="1887002" cy="584775"/>
          </a:xfrm>
          <a:prstGeom prst="rect">
            <a:avLst/>
          </a:prstGeom>
          <a:noFill/>
        </p:spPr>
        <p:txBody>
          <a:bodyPr wrap="square" rtlCol="0">
            <a:spAutoFit/>
          </a:bodyPr>
          <a:lstStyle/>
          <a:p>
            <a:pPr algn="ctr"/>
            <a:r>
              <a:rPr lang="en-US" sz="1600" b="1" dirty="0">
                <a:solidFill>
                  <a:schemeClr val="bg1"/>
                </a:solidFill>
                <a:latin typeface="Gill Sans MT" panose="020B0502020104020203" pitchFamily="34" charset="0"/>
              </a:rPr>
              <a:t>Agribusiness Trade</a:t>
            </a:r>
          </a:p>
        </p:txBody>
      </p:sp>
    </p:spTree>
    <p:extLst>
      <p:ext uri="{BB962C8B-B14F-4D97-AF65-F5344CB8AC3E}">
        <p14:creationId xmlns:p14="http://schemas.microsoft.com/office/powerpoint/2010/main" val="164448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109" y="2470356"/>
            <a:ext cx="9092381" cy="1932038"/>
          </a:xfrm>
        </p:spPr>
        <p:txBody>
          <a:bodyPr/>
          <a:lstStyle/>
          <a:p>
            <a:r>
              <a:rPr lang="en-US" sz="3000" dirty="0"/>
              <a:t>AFRICAN GROWTH &amp; OPPORTUNITY ACT (AGOA)</a:t>
            </a:r>
          </a:p>
        </p:txBody>
      </p:sp>
      <p:sp>
        <p:nvSpPr>
          <p:cNvPr id="3" name="Slide Number Placeholder 2"/>
          <p:cNvSpPr>
            <a:spLocks noGrp="1"/>
          </p:cNvSpPr>
          <p:nvPr>
            <p:ph type="sldNum" sz="quarter" idx="10"/>
          </p:nvPr>
        </p:nvSpPr>
        <p:spPr/>
        <p:txBody>
          <a:bodyPr/>
          <a:lstStyle/>
          <a:p>
            <a:fld id="{FD1812AB-693A-4334-858B-1E5B6445C93F}"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292438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15" y="1229033"/>
            <a:ext cx="3234812" cy="563562"/>
          </a:xfrm>
        </p:spPr>
        <p:txBody>
          <a:bodyPr/>
          <a:lstStyle/>
          <a:p>
            <a:pPr algn="l"/>
            <a:r>
              <a:rPr lang="en-US" sz="2400" dirty="0"/>
              <a:t>AGOA | SNAPSHOT</a:t>
            </a:r>
          </a:p>
        </p:txBody>
      </p:sp>
      <p:sp>
        <p:nvSpPr>
          <p:cNvPr id="3" name="Slide Number Placeholder 2"/>
          <p:cNvSpPr>
            <a:spLocks noGrp="1"/>
          </p:cNvSpPr>
          <p:nvPr>
            <p:ph type="sldNum" sz="quarter" idx="10"/>
          </p:nvPr>
        </p:nvSpPr>
        <p:spPr/>
        <p:txBody>
          <a:bodyPr/>
          <a:lstStyle/>
          <a:p>
            <a:fld id="{FD1812AB-693A-4334-858B-1E5B6445C93F}" type="slidenum">
              <a:rPr lang="en-US" smtClean="0">
                <a:solidFill>
                  <a:prstClr val="black">
                    <a:tint val="75000"/>
                  </a:prstClr>
                </a:solidFill>
              </a:rPr>
              <a:pPr/>
              <a:t>7</a:t>
            </a:fld>
            <a:endParaRPr lang="en-US" dirty="0">
              <a:solidFill>
                <a:prstClr val="black">
                  <a:tint val="75000"/>
                </a:prstClr>
              </a:solidFill>
            </a:endParaRPr>
          </a:p>
        </p:txBody>
      </p:sp>
      <p:sp>
        <p:nvSpPr>
          <p:cNvPr id="4" name="Rectangle 3"/>
          <p:cNvSpPr/>
          <p:nvPr/>
        </p:nvSpPr>
        <p:spPr>
          <a:xfrm>
            <a:off x="2639961" y="1704482"/>
            <a:ext cx="6504039" cy="4093428"/>
          </a:xfrm>
          <a:prstGeom prst="rect">
            <a:avLst/>
          </a:prstGeom>
        </p:spPr>
        <p:txBody>
          <a:bodyPr wrap="square">
            <a:spAutoFit/>
          </a:bodyPr>
          <a:lstStyle/>
          <a:p>
            <a:pPr marL="342900" indent="-342900">
              <a:buFont typeface="Wingdings" panose="05000000000000000000" pitchFamily="2" charset="2"/>
              <a:buChar char="§"/>
            </a:pPr>
            <a:r>
              <a:rPr lang="en-US" sz="2000" b="1" dirty="0">
                <a:latin typeface="Gill Sans MT" panose="020B0502020104020203" pitchFamily="34" charset="0"/>
              </a:rPr>
              <a:t>Preferential, non-reciprocal trade arrangement</a:t>
            </a:r>
          </a:p>
          <a:p>
            <a:pPr marL="171450" indent="-171450">
              <a:buFont typeface="Wingdings" panose="05000000000000000000" pitchFamily="2" charset="2"/>
              <a:buChar char="§"/>
            </a:pPr>
            <a:endParaRPr lang="en-US" sz="8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Enacted May 18, 2000 – as Public Law 106-200</a:t>
            </a:r>
          </a:p>
          <a:p>
            <a:pPr marL="342900" indent="-342900">
              <a:buFont typeface="Wingdings" panose="05000000000000000000" pitchFamily="2" charset="2"/>
              <a:buChar char="§"/>
            </a:pPr>
            <a:endParaRPr lang="en-US" sz="8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Longest Extension in its History: 2015- 2025</a:t>
            </a:r>
          </a:p>
          <a:p>
            <a:pPr marL="171450" indent="-171450">
              <a:buFont typeface="Wingdings" panose="05000000000000000000" pitchFamily="2" charset="2"/>
              <a:buChar char="§"/>
            </a:pPr>
            <a:endParaRPr lang="en-US" sz="8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Builds on the US ‘General Systems of Preferences’</a:t>
            </a:r>
          </a:p>
          <a:p>
            <a:pPr marL="171450" indent="-171450">
              <a:buFont typeface="Wingdings" panose="05000000000000000000" pitchFamily="2" charset="2"/>
              <a:buChar char="§"/>
            </a:pPr>
            <a:endParaRPr lang="en-US" sz="8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Only benefits eligible Sub-Saharan Africa (SSA) Countries</a:t>
            </a:r>
          </a:p>
          <a:p>
            <a:pPr marL="171450" indent="-171450">
              <a:buFont typeface="Wingdings" panose="05000000000000000000" pitchFamily="2" charset="2"/>
              <a:buChar char="§"/>
            </a:pPr>
            <a:endParaRPr lang="en-US" sz="8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Duty and quota-free preferences (over 6,500 tariff lines)</a:t>
            </a:r>
          </a:p>
          <a:p>
            <a:pPr lvl="1"/>
            <a:r>
              <a:rPr lang="en-US" sz="2000" b="1" i="1" dirty="0">
                <a:latin typeface="Gill Sans MT" panose="020B0502020104020203" pitchFamily="34" charset="0"/>
              </a:rPr>
              <a:t>- products listed as eligible under GSP/AGOA</a:t>
            </a:r>
          </a:p>
          <a:p>
            <a:pPr marL="742950" lvl="1" indent="-285750">
              <a:buFontTx/>
              <a:buChar char="-"/>
            </a:pPr>
            <a:r>
              <a:rPr lang="en-US" sz="2000" b="1" i="1" dirty="0">
                <a:latin typeface="Gill Sans MT" panose="020B0502020104020203" pitchFamily="34" charset="0"/>
              </a:rPr>
              <a:t>products produced locally /substantially transformed locally</a:t>
            </a:r>
            <a:endParaRPr lang="en-US" i="1" dirty="0"/>
          </a:p>
        </p:txBody>
      </p:sp>
      <p:pic>
        <p:nvPicPr>
          <p:cNvPr id="5" name="Picture 4" descr="Image result for AGOA, images"/>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7315" y="2224702"/>
            <a:ext cx="2482646" cy="2067079"/>
          </a:xfrm>
          <a:prstGeom prst="rect">
            <a:avLst/>
          </a:prstGeom>
          <a:noFill/>
          <a:ln>
            <a:noFill/>
          </a:ln>
        </p:spPr>
      </p:pic>
    </p:spTree>
    <p:extLst>
      <p:ext uri="{BB962C8B-B14F-4D97-AF65-F5344CB8AC3E}">
        <p14:creationId xmlns:p14="http://schemas.microsoft.com/office/powerpoint/2010/main" val="3818705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044" y="1295401"/>
            <a:ext cx="4237703" cy="563562"/>
          </a:xfrm>
        </p:spPr>
        <p:txBody>
          <a:bodyPr/>
          <a:lstStyle/>
          <a:p>
            <a:pPr algn="l"/>
            <a:r>
              <a:rPr lang="en-US" sz="2400" dirty="0"/>
              <a:t>What to Note About AGOA</a:t>
            </a:r>
          </a:p>
        </p:txBody>
      </p:sp>
      <p:sp>
        <p:nvSpPr>
          <p:cNvPr id="3" name="Slide Number Placeholder 2"/>
          <p:cNvSpPr>
            <a:spLocks noGrp="1"/>
          </p:cNvSpPr>
          <p:nvPr>
            <p:ph type="sldNum" sz="quarter" idx="10"/>
          </p:nvPr>
        </p:nvSpPr>
        <p:spPr/>
        <p:txBody>
          <a:bodyPr/>
          <a:lstStyle/>
          <a:p>
            <a:fld id="{FD1812AB-693A-4334-858B-1E5B6445C93F}" type="slidenum">
              <a:rPr lang="en-US" smtClean="0">
                <a:solidFill>
                  <a:prstClr val="black">
                    <a:tint val="75000"/>
                  </a:prstClr>
                </a:solidFill>
              </a:rPr>
              <a:pPr/>
              <a:t>8</a:t>
            </a:fld>
            <a:endParaRPr lang="en-US" dirty="0">
              <a:solidFill>
                <a:prstClr val="black">
                  <a:tint val="75000"/>
                </a:prstClr>
              </a:solidFill>
            </a:endParaRPr>
          </a:p>
        </p:txBody>
      </p:sp>
      <p:sp>
        <p:nvSpPr>
          <p:cNvPr id="4" name="Rectangle 3"/>
          <p:cNvSpPr/>
          <p:nvPr/>
        </p:nvSpPr>
        <p:spPr>
          <a:xfrm>
            <a:off x="232286" y="2247818"/>
            <a:ext cx="8708921" cy="3170099"/>
          </a:xfrm>
          <a:prstGeom prst="rect">
            <a:avLst/>
          </a:prstGeom>
        </p:spPr>
        <p:txBody>
          <a:bodyPr wrap="square">
            <a:spAutoFit/>
          </a:bodyPr>
          <a:lstStyle/>
          <a:p>
            <a:pPr marL="342900" indent="-342900">
              <a:buFont typeface="Wingdings" panose="05000000000000000000" pitchFamily="2" charset="2"/>
              <a:buChar char="§"/>
            </a:pPr>
            <a:r>
              <a:rPr lang="en-US" sz="2000" b="1" dirty="0">
                <a:latin typeface="Gill Sans MT" panose="020B0502020104020203" pitchFamily="34" charset="0"/>
              </a:rPr>
              <a:t>AGOA is not permanent </a:t>
            </a:r>
          </a:p>
          <a:p>
            <a:pPr marL="342900" indent="-342900">
              <a:buFont typeface="Wingdings" panose="05000000000000000000" pitchFamily="2" charset="2"/>
              <a:buChar char="§"/>
            </a:pPr>
            <a:endParaRPr lang="en-US" sz="20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AGOA is a preferential, non-reciprocal trade agreement and not a free trade agreement</a:t>
            </a:r>
          </a:p>
          <a:p>
            <a:pPr marL="342900" indent="-342900">
              <a:buFont typeface="Wingdings" panose="05000000000000000000" pitchFamily="2" charset="2"/>
              <a:buChar char="§"/>
            </a:pPr>
            <a:endParaRPr lang="en-US" sz="20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Rules, conditions, access, individual beneficiary status can change when the US Congress / President decides</a:t>
            </a:r>
          </a:p>
          <a:p>
            <a:pPr marL="342900" indent="-342900">
              <a:buFont typeface="Wingdings" panose="05000000000000000000" pitchFamily="2" charset="2"/>
              <a:buChar char="§"/>
            </a:pPr>
            <a:endParaRPr lang="en-US" sz="2000" b="1" dirty="0">
              <a:latin typeface="Gill Sans MT" panose="020B0502020104020203" pitchFamily="34" charset="0"/>
            </a:endParaRPr>
          </a:p>
          <a:p>
            <a:pPr marL="342900" indent="-342900">
              <a:buFont typeface="Wingdings" panose="05000000000000000000" pitchFamily="2" charset="2"/>
              <a:buChar char="§"/>
            </a:pPr>
            <a:r>
              <a:rPr lang="en-US" sz="2000" b="1" dirty="0">
                <a:latin typeface="Gill Sans MT" panose="020B0502020104020203" pitchFamily="34" charset="0"/>
              </a:rPr>
              <a:t>The US market is highly competitive yet a massive consumer market – if you successfully sell to the US, you can be competitive anywhere</a:t>
            </a:r>
          </a:p>
        </p:txBody>
      </p:sp>
    </p:spTree>
    <p:extLst>
      <p:ext uri="{BB962C8B-B14F-4D97-AF65-F5344CB8AC3E}">
        <p14:creationId xmlns:p14="http://schemas.microsoft.com/office/powerpoint/2010/main" val="1893986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5" y="1231184"/>
            <a:ext cx="5456902" cy="420635"/>
          </a:xfrm>
        </p:spPr>
        <p:txBody>
          <a:bodyPr>
            <a:normAutofit fontScale="90000"/>
          </a:bodyPr>
          <a:lstStyle/>
          <a:p>
            <a:pPr algn="l"/>
            <a:r>
              <a:rPr lang="en-US" sz="2400" dirty="0"/>
              <a:t>AGOA RULES OF ORIGIN</a:t>
            </a:r>
          </a:p>
        </p:txBody>
      </p:sp>
      <p:sp>
        <p:nvSpPr>
          <p:cNvPr id="3" name="Subtitle 2"/>
          <p:cNvSpPr>
            <a:spLocks noGrp="1"/>
          </p:cNvSpPr>
          <p:nvPr>
            <p:ph type="subTitle" idx="1"/>
          </p:nvPr>
        </p:nvSpPr>
        <p:spPr>
          <a:xfrm>
            <a:off x="280219" y="1696065"/>
            <a:ext cx="4520381" cy="4343399"/>
          </a:xfrm>
          <a:solidFill>
            <a:schemeClr val="accent1">
              <a:lumMod val="60000"/>
              <a:lumOff val="40000"/>
            </a:schemeClr>
          </a:solidFill>
        </p:spPr>
        <p:txBody>
          <a:bodyPr>
            <a:noAutofit/>
          </a:bodyPr>
          <a:lstStyle/>
          <a:p>
            <a:r>
              <a:rPr lang="en-US" sz="2000" b="1" dirty="0">
                <a:solidFill>
                  <a:schemeClr val="tx1"/>
                </a:solidFill>
                <a:latin typeface="Gill Sans MT" panose="020B0502020104020203" pitchFamily="34" charset="0"/>
              </a:rPr>
              <a:t>Apparel Rules of Origin</a:t>
            </a:r>
          </a:p>
          <a:p>
            <a:pPr marL="285750" indent="-285750">
              <a:buFont typeface="Wingdings" panose="05000000000000000000" pitchFamily="2" charset="2"/>
              <a:buChar char="§"/>
            </a:pPr>
            <a:r>
              <a:rPr lang="en-US" sz="1400" b="1" dirty="0">
                <a:solidFill>
                  <a:schemeClr val="tx1"/>
                </a:solidFill>
                <a:latin typeface="Gill Sans MT" panose="020B0502020104020203" pitchFamily="34" charset="0"/>
              </a:rPr>
              <a:t>AGOA’s ‘wearing apparel’ provisions reflective of the historic sensitivities around the trade in garments</a:t>
            </a:r>
          </a:p>
          <a:p>
            <a:pPr marL="285750" indent="-285750">
              <a:buFont typeface="Wingdings" panose="05000000000000000000" pitchFamily="2" charset="2"/>
              <a:buChar char="§"/>
            </a:pPr>
            <a:r>
              <a:rPr lang="en-US" sz="1400" b="1" dirty="0">
                <a:solidFill>
                  <a:schemeClr val="tx1"/>
                </a:solidFill>
                <a:latin typeface="Gill Sans MT" panose="020B0502020104020203" pitchFamily="34" charset="0"/>
              </a:rPr>
              <a:t>Countries must first implement an apparel ‘visa system’</a:t>
            </a:r>
          </a:p>
          <a:p>
            <a:pPr marL="285750" indent="-285750">
              <a:buFont typeface="Wingdings" panose="05000000000000000000" pitchFamily="2" charset="2"/>
              <a:buChar char="§"/>
            </a:pPr>
            <a:r>
              <a:rPr lang="en-US" sz="1400" b="1" dirty="0">
                <a:solidFill>
                  <a:schemeClr val="tx1"/>
                </a:solidFill>
                <a:latin typeface="Gill Sans MT" panose="020B0502020104020203" pitchFamily="34" charset="0"/>
              </a:rPr>
              <a:t>Once qualified, eligible countries may ship garments duty-free in a number of different categories, incl. </a:t>
            </a:r>
          </a:p>
          <a:p>
            <a:pPr marL="742950" lvl="1" indent="-285750">
              <a:buFont typeface="Wingdings" panose="05000000000000000000" pitchFamily="2" charset="2"/>
              <a:buChar char="Ø"/>
            </a:pPr>
            <a:r>
              <a:rPr lang="en-US" sz="1400" b="1" dirty="0">
                <a:solidFill>
                  <a:schemeClr val="tx1"/>
                </a:solidFill>
                <a:latin typeface="Gill Sans MT" panose="020B0502020104020203" pitchFamily="34" charset="0"/>
              </a:rPr>
              <a:t> Apparel from foreign fabric made in a lesser developed country </a:t>
            </a:r>
          </a:p>
          <a:p>
            <a:pPr marL="742950" lvl="1" indent="-285750">
              <a:buFont typeface="Wingdings" panose="05000000000000000000" pitchFamily="2" charset="2"/>
              <a:buChar char="Ø"/>
            </a:pPr>
            <a:r>
              <a:rPr lang="en-US" sz="1400" b="1" dirty="0">
                <a:solidFill>
                  <a:schemeClr val="tx1"/>
                </a:solidFill>
                <a:latin typeface="Gill Sans MT" panose="020B0502020104020203" pitchFamily="34" charset="0"/>
              </a:rPr>
              <a:t>Apparel from regional fabric from U.S. or African yarn</a:t>
            </a:r>
          </a:p>
          <a:p>
            <a:pPr marL="285750" indent="-285750">
              <a:buFont typeface="Wingdings" panose="05000000000000000000" pitchFamily="2" charset="2"/>
              <a:buChar char="§"/>
            </a:pPr>
            <a:r>
              <a:rPr lang="en-US" sz="1400" b="1" dirty="0">
                <a:solidFill>
                  <a:schemeClr val="tx1"/>
                </a:solidFill>
                <a:latin typeface="Gill Sans MT" panose="020B0502020104020203" pitchFamily="34" charset="0"/>
              </a:rPr>
              <a:t> Subject to (theoretical) quota based on total US imports </a:t>
            </a:r>
          </a:p>
        </p:txBody>
      </p:sp>
      <p:sp>
        <p:nvSpPr>
          <p:cNvPr id="4" name="Text Placeholder 3"/>
          <p:cNvSpPr>
            <a:spLocks noGrp="1"/>
          </p:cNvSpPr>
          <p:nvPr>
            <p:ph type="body" sz="quarter" idx="14"/>
          </p:nvPr>
        </p:nvSpPr>
        <p:spPr>
          <a:xfrm>
            <a:off x="4800600" y="1666569"/>
            <a:ext cx="4343400" cy="4321276"/>
          </a:xfrm>
          <a:solidFill>
            <a:schemeClr val="accent6">
              <a:lumMod val="60000"/>
              <a:lumOff val="40000"/>
            </a:schemeClr>
          </a:solidFill>
        </p:spPr>
        <p:txBody>
          <a:bodyPr>
            <a:noAutofit/>
          </a:bodyPr>
          <a:lstStyle/>
          <a:p>
            <a:pPr marL="0" marR="0">
              <a:spcBef>
                <a:spcPts val="0"/>
              </a:spcBef>
              <a:spcAft>
                <a:spcPts val="0"/>
              </a:spcAft>
            </a:pPr>
            <a:r>
              <a:rPr lang="en-US" sz="2000" b="1"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Rules For Everything Else</a:t>
            </a:r>
          </a:p>
          <a:p>
            <a:pPr marL="0" marR="0">
              <a:spcBef>
                <a:spcPts val="0"/>
              </a:spcBef>
              <a:spcAft>
                <a:spcPts val="0"/>
              </a:spcAft>
            </a:pPr>
            <a:endParaRPr lang="en-US" sz="16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marR="0">
              <a:spcBef>
                <a:spcPts val="0"/>
              </a:spcBef>
              <a:spcAft>
                <a:spcPts val="0"/>
              </a:spcAft>
              <a:buFont typeface="Wingdings" panose="05000000000000000000" pitchFamily="2" charset="2"/>
              <a:buChar char="§"/>
            </a:pPr>
            <a:r>
              <a:rPr lang="en-US" sz="1600" b="1"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Product must be the ‘product, growth or manufacture’ of the beneficiary country</a:t>
            </a:r>
          </a:p>
          <a:p>
            <a:pPr marL="0" marR="0">
              <a:spcBef>
                <a:spcPts val="0"/>
              </a:spcBef>
              <a:spcAft>
                <a:spcPts val="0"/>
              </a:spcAft>
              <a:buFont typeface="Wingdings" panose="05000000000000000000" pitchFamily="2" charset="2"/>
              <a:buChar char="§"/>
            </a:pPr>
            <a:endParaRPr lang="en-US" sz="16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marR="0">
              <a:spcBef>
                <a:spcPts val="0"/>
              </a:spcBef>
              <a:spcAft>
                <a:spcPts val="0"/>
              </a:spcAft>
              <a:buFont typeface="Wingdings" panose="05000000000000000000" pitchFamily="2" charset="2"/>
              <a:buChar char="§"/>
            </a:pPr>
            <a:r>
              <a:rPr lang="en-US" sz="1600" b="1"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Imported directly into the US</a:t>
            </a:r>
          </a:p>
          <a:p>
            <a:pPr marL="0" marR="0">
              <a:spcBef>
                <a:spcPts val="0"/>
              </a:spcBef>
              <a:spcAft>
                <a:spcPts val="0"/>
              </a:spcAft>
              <a:buFont typeface="Wingdings" panose="05000000000000000000" pitchFamily="2" charset="2"/>
              <a:buChar char="§"/>
            </a:pPr>
            <a:endParaRPr lang="en-US" sz="16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marR="0">
              <a:spcBef>
                <a:spcPts val="0"/>
              </a:spcBef>
              <a:spcAft>
                <a:spcPts val="0"/>
              </a:spcAft>
              <a:buFont typeface="Wingdings" panose="05000000000000000000" pitchFamily="2" charset="2"/>
              <a:buChar char="§"/>
            </a:pPr>
            <a:r>
              <a:rPr lang="en-US" sz="1600" b="1"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Cost of materials and direct costs of processing (incl. </a:t>
            </a:r>
            <a:r>
              <a:rPr lang="en-US" sz="1600" b="1" dirty="0" err="1">
                <a:solidFill>
                  <a:schemeClr val="tx1"/>
                </a:solidFill>
                <a:latin typeface="Gill Sans MT" panose="020B0502020104020203" pitchFamily="34" charset="0"/>
                <a:ea typeface="Calibri" panose="020F0502020204030204" pitchFamily="34" charset="0"/>
                <a:cs typeface="Times New Roman" panose="02020603050405020304" pitchFamily="18" charset="0"/>
              </a:rPr>
              <a:t>labour</a:t>
            </a:r>
            <a:r>
              <a:rPr lang="en-US" sz="1600" b="1"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 must &gt;35% of appraised value at US port of entry - up to 15% of 35% may comprise materials of US origin</a:t>
            </a:r>
          </a:p>
          <a:p>
            <a:pPr marL="0" marR="0">
              <a:spcBef>
                <a:spcPts val="0"/>
              </a:spcBef>
              <a:spcAft>
                <a:spcPts val="0"/>
              </a:spcAft>
              <a:buFont typeface="Wingdings" panose="05000000000000000000" pitchFamily="2" charset="2"/>
              <a:buChar char="§"/>
            </a:pPr>
            <a:endParaRPr lang="en-US" sz="16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pPr marL="0" marR="0">
              <a:spcBef>
                <a:spcPts val="0"/>
              </a:spcBef>
              <a:spcAft>
                <a:spcPts val="0"/>
              </a:spcAft>
              <a:buFont typeface="Wingdings" panose="05000000000000000000" pitchFamily="2" charset="2"/>
              <a:buChar char="§"/>
            </a:pPr>
            <a:r>
              <a:rPr lang="en-US" sz="1600" b="1" dirty="0" err="1">
                <a:solidFill>
                  <a:schemeClr val="tx1"/>
                </a:solidFill>
                <a:latin typeface="Gill Sans MT" panose="020B0502020104020203" pitchFamily="34" charset="0"/>
                <a:ea typeface="Calibri" panose="020F0502020204030204" pitchFamily="34" charset="0"/>
                <a:cs typeface="Times New Roman" panose="02020603050405020304" pitchFamily="18" charset="0"/>
              </a:rPr>
              <a:t>Cumulation</a:t>
            </a:r>
            <a:r>
              <a:rPr lang="en-US" sz="1600" b="1" dirty="0">
                <a:solidFill>
                  <a:schemeClr val="tx1"/>
                </a:solidFill>
                <a:latin typeface="Gill Sans MT" panose="020B0502020104020203" pitchFamily="34" charset="0"/>
                <a:ea typeface="Calibri" panose="020F0502020204030204" pitchFamily="34" charset="0"/>
                <a:cs typeface="Times New Roman" panose="02020603050405020304" pitchFamily="18" charset="0"/>
              </a:rPr>
              <a:t> of origin:  beneficiary countries may jointly meet local content rules (considered as “one”)</a:t>
            </a:r>
            <a:endParaRPr lang="en-US" sz="1600" dirty="0">
              <a:solidFill>
                <a:schemeClr val="tx1"/>
              </a:solidFill>
              <a:latin typeface="Gill Sans MT" panose="020B0502020104020203" pitchFamily="34" charset="0"/>
              <a:ea typeface="Calibri" panose="020F0502020204030204" pitchFamily="34" charset="0"/>
              <a:cs typeface="Times New Roman" panose="02020603050405020304" pitchFamily="18" charset="0"/>
            </a:endParaRPr>
          </a:p>
          <a:p>
            <a:endParaRPr lang="en-US" sz="1600" dirty="0">
              <a:latin typeface="Gill Sans MT" panose="020B0502020104020203" pitchFamily="34" charset="0"/>
            </a:endParaRPr>
          </a:p>
        </p:txBody>
      </p:sp>
    </p:spTree>
    <p:extLst>
      <p:ext uri="{BB962C8B-B14F-4D97-AF65-F5344CB8AC3E}">
        <p14:creationId xmlns:p14="http://schemas.microsoft.com/office/powerpoint/2010/main" val="3840643723"/>
      </p:ext>
    </p:extLst>
  </p:cSld>
  <p:clrMapOvr>
    <a:masterClrMapping/>
  </p:clrMapOvr>
</p:sld>
</file>

<file path=ppt/theme/theme1.xml><?xml version="1.0" encoding="utf-8"?>
<a:theme xmlns:a="http://schemas.openxmlformats.org/drawingml/2006/main" name="3_SATH Template Inner Pag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42855C-CADC-4ECB-A739-903FCFE84D2D}"/>
</file>

<file path=customXml/itemProps2.xml><?xml version="1.0" encoding="utf-8"?>
<ds:datastoreItem xmlns:ds="http://schemas.openxmlformats.org/officeDocument/2006/customXml" ds:itemID="{97B23225-DC05-40EC-9E5B-B567B046A9B1}"/>
</file>

<file path=customXml/itemProps3.xml><?xml version="1.0" encoding="utf-8"?>
<ds:datastoreItem xmlns:ds="http://schemas.openxmlformats.org/officeDocument/2006/customXml" ds:itemID="{07B97961-B7EA-4FD8-BDA0-82993507BCC4}"/>
</file>

<file path=customXml/itemProps4.xml><?xml version="1.0" encoding="utf-8"?>
<ds:datastoreItem xmlns:ds="http://schemas.openxmlformats.org/officeDocument/2006/customXml" ds:itemID="{9265A5B4-BA92-48EB-A9FB-582E42B7E240}"/>
</file>

<file path=docProps/app.xml><?xml version="1.0" encoding="utf-8"?>
<Properties xmlns="http://schemas.openxmlformats.org/officeDocument/2006/extended-properties" xmlns:vt="http://schemas.openxmlformats.org/officeDocument/2006/docPropsVTypes">
  <TotalTime>6732</TotalTime>
  <Words>2380</Words>
  <Application>Microsoft Office PowerPoint</Application>
  <PresentationFormat>On-screen Show (4:3)</PresentationFormat>
  <Paragraphs>622</Paragraphs>
  <Slides>24</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ＭＳ Ｐゴシック</vt:lpstr>
      <vt:lpstr>Arial</vt:lpstr>
      <vt:lpstr>Arial Black</vt:lpstr>
      <vt:lpstr>Calibri</vt:lpstr>
      <vt:lpstr>Gill Sans Light</vt:lpstr>
      <vt:lpstr>Gill Sans MT</vt:lpstr>
      <vt:lpstr>Myriad Pro</vt:lpstr>
      <vt:lpstr>Times New Roman</vt:lpstr>
      <vt:lpstr>Webdings</vt:lpstr>
      <vt:lpstr>Wingdings</vt:lpstr>
      <vt:lpstr>3_SATH Template Inner Pages</vt:lpstr>
      <vt:lpstr>USAID southern Africa trade AND INVESTMENT hub</vt:lpstr>
      <vt:lpstr>PowerPoint Presentation</vt:lpstr>
      <vt:lpstr>PowerPoint Presentation</vt:lpstr>
      <vt:lpstr>PowerPoint Presentation</vt:lpstr>
      <vt:lpstr>PowerPoint Presentation</vt:lpstr>
      <vt:lpstr>AFRICAN GROWTH &amp; OPPORTUNITY ACT (AGOA)</vt:lpstr>
      <vt:lpstr>AGOA | SNAPSHOT</vt:lpstr>
      <vt:lpstr>What to Note About AGOA</vt:lpstr>
      <vt:lpstr>AGOA RULES OF ORIGIN</vt:lpstr>
      <vt:lpstr>PowerPoint Presentation</vt:lpstr>
      <vt:lpstr>AGOA TODAY</vt:lpstr>
      <vt:lpstr>Regional AGOA Exports</vt:lpstr>
      <vt:lpstr>AGOA Exports Potential- by Country</vt:lpstr>
      <vt:lpstr>United States and Zambia</vt:lpstr>
      <vt:lpstr>Zambia AGOA Performance</vt:lpstr>
      <vt:lpstr>Benefits of AGOA</vt:lpstr>
      <vt:lpstr>PowerPoint Presentation</vt:lpstr>
      <vt:lpstr>Smart Use of AGOA</vt:lpstr>
      <vt:lpstr>Issues &amp; Opportunities</vt:lpstr>
      <vt:lpstr>PowerPoint Presentation</vt:lpstr>
      <vt:lpstr>AGOA Export Checklist</vt:lpstr>
      <vt:lpstr>PowerPoint Presentation</vt:lpstr>
      <vt:lpstr>Key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southern africa trade hub</dc:title>
  <dc:creator>gmaassen</dc:creator>
  <cp:lastModifiedBy>Cosmas Mamhunze</cp:lastModifiedBy>
  <cp:revision>380</cp:revision>
  <cp:lastPrinted>2017-10-30T14:35:12Z</cp:lastPrinted>
  <dcterms:modified xsi:type="dcterms:W3CDTF">2019-02-20T06:20:10Z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3ea9bd91-c3c8-4e9d-8201-f6b161123136</vt:lpwstr>
  </property>
</Properties>
</file>