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20-Aug-19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37482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AGOA – STATE OF PLAY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031087"/>
            <a:ext cx="8915399" cy="1872576"/>
          </a:xfrm>
        </p:spPr>
        <p:txBody>
          <a:bodyPr>
            <a:normAutofit/>
          </a:bodyPr>
          <a:lstStyle/>
          <a:p>
            <a:pPr algn="ctr"/>
            <a:r>
              <a:rPr lang="en-US" sz="1600" b="1" dirty="0" smtClean="0">
                <a:solidFill>
                  <a:schemeClr val="accent1"/>
                </a:solidFill>
              </a:rPr>
              <a:t>PRESENTED BY MR. MCPHERSON MUNSANJE – ECONOMIST, FOREIGN TRADE DEPARTMENT</a:t>
            </a:r>
          </a:p>
          <a:p>
            <a:pPr algn="ctr"/>
            <a:r>
              <a:rPr lang="en-US" sz="1600" b="1" dirty="0" smtClean="0">
                <a:solidFill>
                  <a:schemeClr val="accent1"/>
                </a:solidFill>
              </a:rPr>
              <a:t>MINISTRY OF COMMERCE, TRADE AND INDUSTRY</a:t>
            </a:r>
          </a:p>
          <a:p>
            <a:pPr algn="ctr"/>
            <a:r>
              <a:rPr lang="en-US" sz="1600" b="1" dirty="0" smtClean="0">
                <a:solidFill>
                  <a:schemeClr val="accent1"/>
                </a:solidFill>
              </a:rPr>
              <a:t>STANDARDS ALLIANCE WORKSHOP ON STANDARDS TO SUPPORT SME’S</a:t>
            </a:r>
          </a:p>
          <a:p>
            <a:pPr algn="ctr"/>
            <a:r>
              <a:rPr lang="en-US" sz="1600" b="1" dirty="0" smtClean="0">
                <a:solidFill>
                  <a:schemeClr val="accent1"/>
                </a:solidFill>
              </a:rPr>
              <a:t>21</a:t>
            </a:r>
            <a:r>
              <a:rPr lang="en-US" sz="1600" b="1" baseline="30000" dirty="0" smtClean="0">
                <a:solidFill>
                  <a:schemeClr val="accent1"/>
                </a:solidFill>
              </a:rPr>
              <a:t>ST</a:t>
            </a:r>
            <a:r>
              <a:rPr lang="en-US" sz="1600" b="1" dirty="0" smtClean="0">
                <a:solidFill>
                  <a:schemeClr val="accent1"/>
                </a:solidFill>
              </a:rPr>
              <a:t> AUGUST, 2019</a:t>
            </a:r>
          </a:p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RADDISON BLU HOTEL, LUSAKA.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456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94053"/>
            <a:ext cx="8915400" cy="137710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THANK YOU FOR YOUR ATTENTION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3696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PRESENTATION OUTLINE</a:t>
            </a:r>
            <a:endParaRPr lang="en-US" sz="2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About AGOA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AGOA Expectations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AGOA’s Performances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Key Gaps – Expectations versus </a:t>
            </a:r>
            <a:r>
              <a:rPr lang="en-US" dirty="0" smtClean="0"/>
              <a:t>Performance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Challenges faced in utilizing the AGOA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Efforts made by Zambia to increase AGOA utilization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 flipH="1">
            <a:off x="7227064" y="446088"/>
            <a:ext cx="4323265" cy="5414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2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AGOA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African Growth and Opportunity Act (AGOA) is a </a:t>
            </a:r>
            <a:r>
              <a:rPr lang="en-US" dirty="0"/>
              <a:t>U.S. </a:t>
            </a:r>
            <a:r>
              <a:rPr lang="en-US" b="1" dirty="0"/>
              <a:t>trade, development and investment</a:t>
            </a:r>
            <a:r>
              <a:rPr lang="en-US" dirty="0"/>
              <a:t> effort enacted in May 2000 that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Provides </a:t>
            </a:r>
            <a:r>
              <a:rPr lang="en-US" dirty="0" smtClean="0"/>
              <a:t>eligible Sub-Saharan </a:t>
            </a:r>
            <a:r>
              <a:rPr lang="en-US" dirty="0"/>
              <a:t>countries with non-reciprocal, preferential access to the U.S. market</a:t>
            </a:r>
          </a:p>
          <a:p>
            <a:r>
              <a:rPr lang="en-US" dirty="0" smtClean="0"/>
              <a:t>It provides duty-free quota free assess into the U.S Market for over 6,400 qualifying product lines from eligible Sub-Saharan countries</a:t>
            </a:r>
          </a:p>
          <a:p>
            <a:r>
              <a:rPr lang="en-US" dirty="0" smtClean="0"/>
              <a:t>Calls </a:t>
            </a:r>
            <a:r>
              <a:rPr lang="en-US" dirty="0"/>
              <a:t>for Annual Ministerial Meetings, which are complimented by a civil society session and a U.S.-Africa Business  Conference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AGOA was renewed for a further 10 years from 2015 to 30</a:t>
            </a:r>
            <a:r>
              <a:rPr lang="en-US" baseline="30000" dirty="0" smtClean="0"/>
              <a:t>th</a:t>
            </a:r>
            <a:r>
              <a:rPr lang="en-US" dirty="0" smtClean="0"/>
              <a:t> September 2025 to help increase it’s utilization.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78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AGOA’s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Substantial increase in exports from </a:t>
            </a:r>
            <a:r>
              <a:rPr lang="en-US" dirty="0" smtClean="0"/>
              <a:t>Sub-Sahara Africa </a:t>
            </a:r>
            <a:r>
              <a:rPr lang="en-US" dirty="0"/>
              <a:t>to the U.S. in response to the preference provided under AGOA;</a:t>
            </a:r>
          </a:p>
          <a:p>
            <a:endParaRPr lang="en-US" dirty="0"/>
          </a:p>
          <a:p>
            <a:r>
              <a:rPr lang="en-US" dirty="0"/>
              <a:t>Substantive increase in U.S. investments in Africa, as well as a robust involvement of U.S. SMEs;</a:t>
            </a:r>
          </a:p>
          <a:p>
            <a:endParaRPr lang="en-US" dirty="0"/>
          </a:p>
          <a:p>
            <a:r>
              <a:rPr lang="en-US" dirty="0"/>
              <a:t>Development of SSA’s light manufacture sector and  the development of Africa’s agricultural-based economies; and</a:t>
            </a:r>
          </a:p>
          <a:p>
            <a:endParaRPr lang="en-US" dirty="0"/>
          </a:p>
          <a:p>
            <a:r>
              <a:rPr lang="en-US" dirty="0"/>
              <a:t>Development of the productive capacity of SSA’s exporting firms so as to allow them to sustain a growth trajectory that continues as the trade preference erodes/ends.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2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AGOA’s Performance</a:t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400" b="1" dirty="0" smtClean="0"/>
              <a:t>Zambia’s Trade Statistics with USA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519395"/>
              </p:ext>
            </p:extLst>
          </p:nvPr>
        </p:nvGraphicFramePr>
        <p:xfrm>
          <a:off x="2589213" y="2133600"/>
          <a:ext cx="89154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971800"/>
                <a:gridCol w="2971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EXPORTS IN USD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IMPORTS</a:t>
                      </a:r>
                      <a:r>
                        <a:rPr lang="en-US" baseline="0" dirty="0" smtClean="0"/>
                        <a:t> IN USD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7,348,040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72,402,783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6,216,190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97,927,167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8,026,266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248,369,400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13,226,199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252,702,987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13,164,296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172,162,757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2,362,077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139,275,045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2,192,118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113,610,876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4,005,517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108,464,027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12,470,559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194,699,913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48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AGOA’s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AGOA utilization in Sub-Saharan countries his been low except for a few countries.</a:t>
            </a:r>
          </a:p>
          <a:p>
            <a:r>
              <a:rPr lang="en-US" dirty="0" smtClean="0"/>
              <a:t>As can be seen from the trade statistics recorded by CSO, Zambia </a:t>
            </a:r>
            <a:r>
              <a:rPr lang="en-US" dirty="0"/>
              <a:t>has recorded a significant increase in Exports to the US Market from $4 Million in 2017 to $12 Million in </a:t>
            </a:r>
            <a:r>
              <a:rPr lang="en-US" dirty="0" smtClean="0"/>
              <a:t>2018.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5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Gaps – Expectations versus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AGOA’s trade and investment impact dominated by oil and gas, moderate impact on light manufactures, very limited impact on agriculture/food processing;</a:t>
            </a:r>
          </a:p>
          <a:p>
            <a:endParaRPr lang="en-US" dirty="0"/>
          </a:p>
          <a:p>
            <a:r>
              <a:rPr lang="en-US" dirty="0"/>
              <a:t>AGOA’s impact across countries has been very disparate - concentration of AGOA exports &amp; U.S. investments in only a handful of countries;</a:t>
            </a:r>
          </a:p>
          <a:p>
            <a:endParaRPr lang="en-US" dirty="0"/>
          </a:p>
          <a:p>
            <a:r>
              <a:rPr lang="en-US" dirty="0"/>
              <a:t>Limited investments by U.S. SMEs and limited U.S. investments in agriculture/food processing, as well as light manufactures; and </a:t>
            </a:r>
          </a:p>
          <a:p>
            <a:endParaRPr lang="en-US" dirty="0"/>
          </a:p>
          <a:p>
            <a:r>
              <a:rPr lang="en-US" dirty="0"/>
              <a:t>Difficulty in developing the productive capacities of exporting firms that would enable them export to U.S. after the erosion/expiration of AGOA.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3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faced in utilizing the AGOA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78039"/>
            <a:ext cx="8915400" cy="453318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b="1" dirty="0"/>
              <a:t>Policy Uncertainty</a:t>
            </a:r>
            <a:r>
              <a:rPr lang="en-US" dirty="0"/>
              <a:t>… (Temporal nature of AGOA);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Geography:</a:t>
            </a:r>
            <a:r>
              <a:rPr lang="en-US" dirty="0"/>
              <a:t> - Distance from the U.S., # of landlocked countries, etc.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Supply-side Constraints</a:t>
            </a:r>
            <a:r>
              <a:rPr lang="en-US" dirty="0" smtClean="0"/>
              <a:t>:</a:t>
            </a:r>
          </a:p>
          <a:p>
            <a:pPr>
              <a:buFont typeface="+mj-lt"/>
              <a:buAutoNum type="alphaLcParenR"/>
            </a:pPr>
            <a:r>
              <a:rPr lang="en-US" dirty="0" smtClean="0"/>
              <a:t>Export </a:t>
            </a:r>
            <a:r>
              <a:rPr lang="en-US" dirty="0"/>
              <a:t>firm productive </a:t>
            </a:r>
            <a:r>
              <a:rPr lang="en-US" dirty="0" smtClean="0"/>
              <a:t>capacity;</a:t>
            </a:r>
          </a:p>
          <a:p>
            <a:pPr>
              <a:buFont typeface="+mj-lt"/>
              <a:buAutoNum type="alphaLcParenR"/>
            </a:pPr>
            <a:r>
              <a:rPr lang="en-US" dirty="0" smtClean="0"/>
              <a:t>Technical </a:t>
            </a:r>
            <a:r>
              <a:rPr lang="en-US" dirty="0"/>
              <a:t>skill sets, business service availability and </a:t>
            </a:r>
            <a:r>
              <a:rPr lang="en-US" dirty="0" smtClean="0"/>
              <a:t>entrepreneurship;</a:t>
            </a:r>
          </a:p>
          <a:p>
            <a:pPr>
              <a:buFont typeface="+mj-lt"/>
              <a:buAutoNum type="alphaLcParenR"/>
            </a:pPr>
            <a:r>
              <a:rPr lang="en-US" dirty="0" smtClean="0"/>
              <a:t>International </a:t>
            </a:r>
            <a:r>
              <a:rPr lang="en-US" dirty="0"/>
              <a:t>market </a:t>
            </a:r>
            <a:r>
              <a:rPr lang="en-US" dirty="0" smtClean="0"/>
              <a:t>sophistication;</a:t>
            </a:r>
          </a:p>
          <a:p>
            <a:pPr>
              <a:buFont typeface="+mj-lt"/>
              <a:buAutoNum type="alphaLcParenR"/>
            </a:pPr>
            <a:r>
              <a:rPr lang="en-US" dirty="0" smtClean="0"/>
              <a:t>Trade </a:t>
            </a:r>
            <a:r>
              <a:rPr lang="en-US" dirty="0"/>
              <a:t>facilitation; </a:t>
            </a:r>
            <a:r>
              <a:rPr lang="en-US" dirty="0" smtClean="0"/>
              <a:t>and</a:t>
            </a:r>
          </a:p>
          <a:p>
            <a:pPr>
              <a:buFont typeface="+mj-lt"/>
              <a:buAutoNum type="alphaLcParenR"/>
            </a:pPr>
            <a:r>
              <a:rPr lang="en-US" dirty="0" smtClean="0"/>
              <a:t>Physical </a:t>
            </a:r>
            <a:r>
              <a:rPr lang="en-US" dirty="0"/>
              <a:t>infrastructure</a:t>
            </a:r>
            <a:r>
              <a:rPr lang="en-US" dirty="0" smtClean="0"/>
              <a:t>.</a:t>
            </a:r>
          </a:p>
          <a:p>
            <a:pPr>
              <a:buFont typeface="+mj-lt"/>
              <a:buAutoNum type="arabicPeriod" startAt="4"/>
            </a:pPr>
            <a:r>
              <a:rPr lang="en-US" b="1" dirty="0"/>
              <a:t>Lack of a coordinated response strategy targeting trade preference and investment by relevant stakeholders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i.e., public, private and </a:t>
            </a:r>
            <a:r>
              <a:rPr lang="en-US" dirty="0" smtClean="0"/>
              <a:t>donor)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556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Efforts made by Zambia to increase AGOA Utilization.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Ministry of Commerce, Trade and Industry in collaboration with the USAID Southern African Trade and Investment Hub developed a National AGOA Response Strategy 2018-2025 and was launched on 14</a:t>
            </a:r>
            <a:r>
              <a:rPr lang="en-US" baseline="30000" dirty="0" smtClean="0"/>
              <a:t>th</a:t>
            </a:r>
            <a:r>
              <a:rPr lang="en-US" dirty="0" smtClean="0"/>
              <a:t> June, 2018.</a:t>
            </a:r>
          </a:p>
          <a:p>
            <a:r>
              <a:rPr lang="en-US" dirty="0"/>
              <a:t>The Ministry </a:t>
            </a:r>
            <a:r>
              <a:rPr lang="en-US" dirty="0" smtClean="0"/>
              <a:t>also facilitated </a:t>
            </a:r>
            <a:r>
              <a:rPr lang="en-US" dirty="0"/>
              <a:t>exhibitions for exporters utilizing the AGOA at the World Export Development Forum (WEDF) held in September, 2018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Conducting sensitization meetings in order to increase awareness for AGOA.</a:t>
            </a:r>
          </a:p>
          <a:p>
            <a:r>
              <a:rPr lang="en-US" dirty="0" smtClean="0"/>
              <a:t>Conduct workshops on SPS and Standard improvements</a:t>
            </a:r>
          </a:p>
          <a:p>
            <a:r>
              <a:rPr lang="en-US" dirty="0" smtClean="0"/>
              <a:t>Linking small scale traders to initiatives such as the AWEP.</a:t>
            </a:r>
          </a:p>
          <a:p>
            <a:r>
              <a:rPr lang="en-US" dirty="0" smtClean="0"/>
              <a:t>Facilitating local produces to meet potential buyers through the Southern Africa Trade </a:t>
            </a:r>
            <a:r>
              <a:rPr lang="en-US" smtClean="0"/>
              <a:t>and Investment Hub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8350219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 xsi:nil="true"/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V7HW2WYZSAY5-2102554853-16939</_dlc_DocId>
    <_dlc_DocIdUrl xmlns="bbd4acb0-43d6-4317-ab0b-803dc468f016">
      <Url>https://share.ansi.org/_layouts/15/DocIdRedir.aspx?ID=V7HW2WYZSAY5-2102554853-16939</Url>
      <Description>V7HW2WYZSAY5-2102554853-16939</Description>
    </_dlc_DocIdUrl>
  </documentManagement>
</p:properties>
</file>

<file path=customXml/itemProps1.xml><?xml version="1.0" encoding="utf-8"?>
<ds:datastoreItem xmlns:ds="http://schemas.openxmlformats.org/officeDocument/2006/customXml" ds:itemID="{9D51961C-6173-46F1-A359-9E13BA510F20}"/>
</file>

<file path=customXml/itemProps2.xml><?xml version="1.0" encoding="utf-8"?>
<ds:datastoreItem xmlns:ds="http://schemas.openxmlformats.org/officeDocument/2006/customXml" ds:itemID="{135E5798-1972-4CAD-BD24-8061405E9047}"/>
</file>

<file path=customXml/itemProps3.xml><?xml version="1.0" encoding="utf-8"?>
<ds:datastoreItem xmlns:ds="http://schemas.openxmlformats.org/officeDocument/2006/customXml" ds:itemID="{C5C9F4FF-2281-459F-8061-A4CC985436EB}"/>
</file>

<file path=customXml/itemProps4.xml><?xml version="1.0" encoding="utf-8"?>
<ds:datastoreItem xmlns:ds="http://schemas.openxmlformats.org/officeDocument/2006/customXml" ds:itemID="{135E5798-1972-4CAD-BD24-8061405E9047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678</TotalTime>
  <Words>640</Words>
  <Application>Microsoft Office PowerPoint</Application>
  <PresentationFormat>Widescreen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Wisp</vt:lpstr>
      <vt:lpstr>AGOA – STATE OF PLAY</vt:lpstr>
      <vt:lpstr>PRESENTATION OUTLINE</vt:lpstr>
      <vt:lpstr>ABOUT AGOA</vt:lpstr>
      <vt:lpstr>AGOA’s Expectations</vt:lpstr>
      <vt:lpstr>AGOA’s Performance  Zambia’s Trade Statistics with USA</vt:lpstr>
      <vt:lpstr>AGOA’s Performance</vt:lpstr>
      <vt:lpstr>Key Gaps – Expectations versus Performance</vt:lpstr>
      <vt:lpstr>Challenges faced in utilizing the AGOA</vt:lpstr>
      <vt:lpstr>Efforts made by Zambia to increase AGOA Utilization.</vt:lpstr>
      <vt:lpstr>THE END.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OPPORTUNITIES THROUGH THE AGOA</dc:title>
  <dc:creator>FT</dc:creator>
  <cp:lastModifiedBy>FT</cp:lastModifiedBy>
  <cp:revision>27</cp:revision>
  <dcterms:created xsi:type="dcterms:W3CDTF">2019-06-24T18:05:28Z</dcterms:created>
  <dcterms:modified xsi:type="dcterms:W3CDTF">2019-08-20T20:07:26Z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c36d2cfd-a5bf-4975-b65d-ba9b1c5b59c6</vt:lpwstr>
  </property>
</Properties>
</file>