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slides/slide47.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slides/slide4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handoutMasterIdLst>
    <p:handoutMasterId r:id="rId54"/>
  </p:handoutMasterIdLst>
  <p:sldIdLst>
    <p:sldId id="257" r:id="rId5"/>
    <p:sldId id="327" r:id="rId6"/>
    <p:sldId id="416" r:id="rId7"/>
    <p:sldId id="417" r:id="rId8"/>
    <p:sldId id="288" r:id="rId9"/>
    <p:sldId id="366" r:id="rId10"/>
    <p:sldId id="367" r:id="rId11"/>
    <p:sldId id="369" r:id="rId12"/>
    <p:sldId id="368" r:id="rId13"/>
    <p:sldId id="403" r:id="rId14"/>
    <p:sldId id="404" r:id="rId15"/>
    <p:sldId id="405" r:id="rId16"/>
    <p:sldId id="410" r:id="rId17"/>
    <p:sldId id="411" r:id="rId18"/>
    <p:sldId id="409" r:id="rId19"/>
    <p:sldId id="408" r:id="rId20"/>
    <p:sldId id="407" r:id="rId21"/>
    <p:sldId id="291" r:id="rId22"/>
    <p:sldId id="373" r:id="rId23"/>
    <p:sldId id="379" r:id="rId24"/>
    <p:sldId id="381" r:id="rId25"/>
    <p:sldId id="372" r:id="rId26"/>
    <p:sldId id="380" r:id="rId27"/>
    <p:sldId id="382" r:id="rId28"/>
    <p:sldId id="383" r:id="rId29"/>
    <p:sldId id="412" r:id="rId30"/>
    <p:sldId id="270" r:id="rId31"/>
    <p:sldId id="391" r:id="rId32"/>
    <p:sldId id="264" r:id="rId33"/>
    <p:sldId id="330" r:id="rId34"/>
    <p:sldId id="337" r:id="rId35"/>
    <p:sldId id="401" r:id="rId36"/>
    <p:sldId id="352" r:id="rId37"/>
    <p:sldId id="387" r:id="rId38"/>
    <p:sldId id="402" r:id="rId39"/>
    <p:sldId id="415" r:id="rId40"/>
    <p:sldId id="414" r:id="rId41"/>
    <p:sldId id="389" r:id="rId42"/>
    <p:sldId id="413" r:id="rId43"/>
    <p:sldId id="388" r:id="rId44"/>
    <p:sldId id="390" r:id="rId45"/>
    <p:sldId id="385" r:id="rId46"/>
    <p:sldId id="265" r:id="rId47"/>
    <p:sldId id="260" r:id="rId48"/>
    <p:sldId id="277" r:id="rId49"/>
    <p:sldId id="266" r:id="rId50"/>
    <p:sldId id="287" r:id="rId51"/>
    <p:sldId id="271"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7" autoAdjust="0"/>
    <p:restoredTop sz="94660"/>
  </p:normalViewPr>
  <p:slideViewPr>
    <p:cSldViewPr>
      <p:cViewPr varScale="1">
        <p:scale>
          <a:sx n="69" d="100"/>
          <a:sy n="69" d="100"/>
        </p:scale>
        <p:origin x="-13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6725"/>
          </a:xfrm>
          <a:prstGeom prst="rect">
            <a:avLst/>
          </a:prstGeom>
        </p:spPr>
        <p:txBody>
          <a:bodyPr vert="horz" lIns="91425" tIns="45714" rIns="91425" bIns="45714" rtlCol="0"/>
          <a:lstStyle>
            <a:lvl1pPr algn="l">
              <a:defRPr sz="1200"/>
            </a:lvl1pPr>
          </a:lstStyle>
          <a:p>
            <a:endParaRPr lang="en-US"/>
          </a:p>
        </p:txBody>
      </p:sp>
      <p:sp>
        <p:nvSpPr>
          <p:cNvPr id="3" name="Date Placeholder 2"/>
          <p:cNvSpPr>
            <a:spLocks noGrp="1"/>
          </p:cNvSpPr>
          <p:nvPr>
            <p:ph type="dt" sz="quarter" idx="1"/>
          </p:nvPr>
        </p:nvSpPr>
        <p:spPr>
          <a:xfrm>
            <a:off x="3970341" y="3"/>
            <a:ext cx="3038475" cy="466725"/>
          </a:xfrm>
          <a:prstGeom prst="rect">
            <a:avLst/>
          </a:prstGeom>
        </p:spPr>
        <p:txBody>
          <a:bodyPr vert="horz" lIns="91425" tIns="45714" rIns="91425" bIns="45714" rtlCol="0"/>
          <a:lstStyle>
            <a:lvl1pPr algn="r">
              <a:defRPr sz="1200"/>
            </a:lvl1pPr>
          </a:lstStyle>
          <a:p>
            <a:fld id="{A11DFC2F-9E21-403D-89AD-8B8EA0F140A1}" type="datetimeFigureOut">
              <a:rPr lang="en-US" smtClean="0"/>
              <a:t>4/2/2017</a:t>
            </a:fld>
            <a:endParaRPr lang="fr-FR"/>
          </a:p>
        </p:txBody>
      </p:sp>
      <p:sp>
        <p:nvSpPr>
          <p:cNvPr id="4" name="Footer Placeholder 3"/>
          <p:cNvSpPr>
            <a:spLocks noGrp="1"/>
          </p:cNvSpPr>
          <p:nvPr>
            <p:ph type="ftr" sz="quarter" idx="2"/>
          </p:nvPr>
        </p:nvSpPr>
        <p:spPr>
          <a:xfrm>
            <a:off x="3" y="8829675"/>
            <a:ext cx="3038475" cy="466725"/>
          </a:xfrm>
          <a:prstGeom prst="rect">
            <a:avLst/>
          </a:prstGeom>
        </p:spPr>
        <p:txBody>
          <a:bodyPr vert="horz" lIns="91425" tIns="45714" rIns="91425"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5"/>
            <a:ext cx="3038475" cy="466725"/>
          </a:xfrm>
          <a:prstGeom prst="rect">
            <a:avLst/>
          </a:prstGeom>
        </p:spPr>
        <p:txBody>
          <a:bodyPr vert="horz" lIns="91425" tIns="45714" rIns="91425" bIns="45714" rtlCol="0" anchor="b"/>
          <a:lstStyle>
            <a:lvl1pPr algn="r">
              <a:defRPr sz="1200"/>
            </a:lvl1pPr>
          </a:lstStyle>
          <a:p>
            <a:fld id="{E10CECE9-F46E-4AB6-8A5B-75FE3D81C114}" type="slidenum">
              <a:rPr lang="en-US" smtClean="0"/>
              <a:t>‹#›</a:t>
            </a:fld>
            <a:endParaRPr lang="fr-FR"/>
          </a:p>
        </p:txBody>
      </p:sp>
    </p:spTree>
    <p:extLst>
      <p:ext uri="{BB962C8B-B14F-4D97-AF65-F5344CB8AC3E}">
        <p14:creationId xmlns:p14="http://schemas.microsoft.com/office/powerpoint/2010/main" val="407681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a:defRPr sz="1200"/>
            </a:lvl1pPr>
          </a:lstStyle>
          <a:p>
            <a:endParaRPr lang="en-US"/>
          </a:p>
        </p:txBody>
      </p:sp>
      <p:sp>
        <p:nvSpPr>
          <p:cNvPr id="3" name="Date Placeholder 2"/>
          <p:cNvSpPr>
            <a:spLocks noGrp="1"/>
          </p:cNvSpPr>
          <p:nvPr>
            <p:ph type="dt" idx="1"/>
          </p:nvPr>
        </p:nvSpPr>
        <p:spPr>
          <a:xfrm>
            <a:off x="3970941" y="0"/>
            <a:ext cx="3037840" cy="464820"/>
          </a:xfrm>
          <a:prstGeom prst="rect">
            <a:avLst/>
          </a:prstGeom>
        </p:spPr>
        <p:txBody>
          <a:bodyPr vert="horz" lIns="93161" tIns="46580" rIns="93161" bIns="46580" rtlCol="0"/>
          <a:lstStyle>
            <a:lvl1pPr algn="r">
              <a:defRPr sz="1200"/>
            </a:lvl1pPr>
          </a:lstStyle>
          <a:p>
            <a:fld id="{CD4E02A0-1312-46EE-BE98-65AB8CD57B08}" type="datetimeFigureOut">
              <a:rPr lang="en-US" smtClean="0"/>
              <a:t>4/2/2017</a:t>
            </a:fld>
            <a:endParaRPr lang="fr-F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0" rIns="93161" bIns="46580"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1" tIns="46580" rIns="93161"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0" rIns="93161"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61" tIns="46580" rIns="93161" bIns="46580" rtlCol="0" anchor="b"/>
          <a:lstStyle>
            <a:lvl1pPr algn="r">
              <a:defRPr sz="1200"/>
            </a:lvl1pPr>
          </a:lstStyle>
          <a:p>
            <a:fld id="{87C2DDC0-4CD4-4E5E-BCEA-D3B64A29A21C}" type="slidenum">
              <a:rPr lang="en-US" smtClean="0"/>
              <a:t>‹#›</a:t>
            </a:fld>
            <a:endParaRPr lang="fr-FR"/>
          </a:p>
        </p:txBody>
      </p:sp>
    </p:spTree>
    <p:extLst>
      <p:ext uri="{BB962C8B-B14F-4D97-AF65-F5344CB8AC3E}">
        <p14:creationId xmlns:p14="http://schemas.microsoft.com/office/powerpoint/2010/main" val="412736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C2DDC0-4CD4-4E5E-BCEA-D3B64A29A21C}" type="slidenum">
              <a:rPr lang="en-US" smtClean="0"/>
              <a:t>1</a:t>
            </a:fld>
            <a:endParaRPr lang="fr-FR"/>
          </a:p>
        </p:txBody>
      </p:sp>
    </p:spTree>
    <p:extLst>
      <p:ext uri="{BB962C8B-B14F-4D97-AF65-F5344CB8AC3E}">
        <p14:creationId xmlns:p14="http://schemas.microsoft.com/office/powerpoint/2010/main" val="152466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3C29A7-EBAB-4755-B643-0DEB5F29C6F0}" type="slidenum">
              <a:rPr lang="en-US" smtClean="0"/>
              <a:t>39</a:t>
            </a:fld>
            <a:endParaRPr lang="fr-FR"/>
          </a:p>
        </p:txBody>
      </p:sp>
    </p:spTree>
    <p:extLst>
      <p:ext uri="{BB962C8B-B14F-4D97-AF65-F5344CB8AC3E}">
        <p14:creationId xmlns:p14="http://schemas.microsoft.com/office/powerpoint/2010/main" val="138094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8366" indent="-287833" eaLnBrk="0" hangingPunct="0">
              <a:defRPr>
                <a:solidFill>
                  <a:schemeClr val="tx1"/>
                </a:solidFill>
                <a:latin typeface="Calibri" panose="020F0502020204030204" pitchFamily="34" charset="0"/>
              </a:defRPr>
            </a:lvl2pPr>
            <a:lvl3pPr marL="1151332" indent="-230267" eaLnBrk="0" hangingPunct="0">
              <a:defRPr>
                <a:solidFill>
                  <a:schemeClr val="tx1"/>
                </a:solidFill>
                <a:latin typeface="Calibri" panose="020F0502020204030204" pitchFamily="34" charset="0"/>
              </a:defRPr>
            </a:lvl3pPr>
            <a:lvl4pPr marL="1611865" indent="-230267" eaLnBrk="0" hangingPunct="0">
              <a:defRPr>
                <a:solidFill>
                  <a:schemeClr val="tx1"/>
                </a:solidFill>
                <a:latin typeface="Calibri" panose="020F0502020204030204" pitchFamily="34" charset="0"/>
              </a:defRPr>
            </a:lvl4pPr>
            <a:lvl5pPr marL="2072398" indent="-230267" eaLnBrk="0" hangingPunct="0">
              <a:defRPr>
                <a:solidFill>
                  <a:schemeClr val="tx1"/>
                </a:solidFill>
                <a:latin typeface="Calibri" panose="020F0502020204030204" pitchFamily="34" charset="0"/>
              </a:defRPr>
            </a:lvl5pPr>
            <a:lvl6pPr marL="2532930" indent="-230267" eaLnBrk="0" fontAlgn="base" hangingPunct="0">
              <a:spcBef>
                <a:spcPct val="0"/>
              </a:spcBef>
              <a:spcAft>
                <a:spcPct val="0"/>
              </a:spcAft>
              <a:defRPr>
                <a:solidFill>
                  <a:schemeClr val="tx1"/>
                </a:solidFill>
                <a:latin typeface="Calibri" panose="020F0502020204030204" pitchFamily="34" charset="0"/>
              </a:defRPr>
            </a:lvl6pPr>
            <a:lvl7pPr marL="2993463" indent="-230267" eaLnBrk="0" fontAlgn="base" hangingPunct="0">
              <a:spcBef>
                <a:spcPct val="0"/>
              </a:spcBef>
              <a:spcAft>
                <a:spcPct val="0"/>
              </a:spcAft>
              <a:defRPr>
                <a:solidFill>
                  <a:schemeClr val="tx1"/>
                </a:solidFill>
                <a:latin typeface="Calibri" panose="020F0502020204030204" pitchFamily="34" charset="0"/>
              </a:defRPr>
            </a:lvl7pPr>
            <a:lvl8pPr marL="3453997" indent="-230267" eaLnBrk="0" fontAlgn="base" hangingPunct="0">
              <a:spcBef>
                <a:spcPct val="0"/>
              </a:spcBef>
              <a:spcAft>
                <a:spcPct val="0"/>
              </a:spcAft>
              <a:defRPr>
                <a:solidFill>
                  <a:schemeClr val="tx1"/>
                </a:solidFill>
                <a:latin typeface="Calibri" panose="020F0502020204030204" pitchFamily="34" charset="0"/>
              </a:defRPr>
            </a:lvl8pPr>
            <a:lvl9pPr marL="3914529" indent="-230267"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1273D4E-16B2-4153-BE2B-9EE59AC8D587}" type="slidenum">
              <a:rPr lang="en-US" altLang="en-US"/>
              <a:pPr eaLnBrk="1" hangingPunct="1"/>
              <a:t>40</a:t>
            </a:fld>
            <a:endParaRPr lang="fr-FR" altLang="en-US"/>
          </a:p>
        </p:txBody>
      </p:sp>
      <p:sp>
        <p:nvSpPr>
          <p:cNvPr id="215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71119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8366" indent="-287833" eaLnBrk="0" hangingPunct="0">
              <a:defRPr>
                <a:solidFill>
                  <a:schemeClr val="tx1"/>
                </a:solidFill>
                <a:latin typeface="Calibri" panose="020F0502020204030204" pitchFamily="34" charset="0"/>
              </a:defRPr>
            </a:lvl2pPr>
            <a:lvl3pPr marL="1151332" indent="-230267" eaLnBrk="0" hangingPunct="0">
              <a:defRPr>
                <a:solidFill>
                  <a:schemeClr val="tx1"/>
                </a:solidFill>
                <a:latin typeface="Calibri" panose="020F0502020204030204" pitchFamily="34" charset="0"/>
              </a:defRPr>
            </a:lvl3pPr>
            <a:lvl4pPr marL="1611865" indent="-230267" eaLnBrk="0" hangingPunct="0">
              <a:defRPr>
                <a:solidFill>
                  <a:schemeClr val="tx1"/>
                </a:solidFill>
                <a:latin typeface="Calibri" panose="020F0502020204030204" pitchFamily="34" charset="0"/>
              </a:defRPr>
            </a:lvl4pPr>
            <a:lvl5pPr marL="2072398" indent="-230267" eaLnBrk="0" hangingPunct="0">
              <a:defRPr>
                <a:solidFill>
                  <a:schemeClr val="tx1"/>
                </a:solidFill>
                <a:latin typeface="Calibri" panose="020F0502020204030204" pitchFamily="34" charset="0"/>
              </a:defRPr>
            </a:lvl5pPr>
            <a:lvl6pPr marL="2532930" indent="-230267" eaLnBrk="0" fontAlgn="base" hangingPunct="0">
              <a:spcBef>
                <a:spcPct val="0"/>
              </a:spcBef>
              <a:spcAft>
                <a:spcPct val="0"/>
              </a:spcAft>
              <a:defRPr>
                <a:solidFill>
                  <a:schemeClr val="tx1"/>
                </a:solidFill>
                <a:latin typeface="Calibri" panose="020F0502020204030204" pitchFamily="34" charset="0"/>
              </a:defRPr>
            </a:lvl6pPr>
            <a:lvl7pPr marL="2993463" indent="-230267" eaLnBrk="0" fontAlgn="base" hangingPunct="0">
              <a:spcBef>
                <a:spcPct val="0"/>
              </a:spcBef>
              <a:spcAft>
                <a:spcPct val="0"/>
              </a:spcAft>
              <a:defRPr>
                <a:solidFill>
                  <a:schemeClr val="tx1"/>
                </a:solidFill>
                <a:latin typeface="Calibri" panose="020F0502020204030204" pitchFamily="34" charset="0"/>
              </a:defRPr>
            </a:lvl7pPr>
            <a:lvl8pPr marL="3453997" indent="-230267" eaLnBrk="0" fontAlgn="base" hangingPunct="0">
              <a:spcBef>
                <a:spcPct val="0"/>
              </a:spcBef>
              <a:spcAft>
                <a:spcPct val="0"/>
              </a:spcAft>
              <a:defRPr>
                <a:solidFill>
                  <a:schemeClr val="tx1"/>
                </a:solidFill>
                <a:latin typeface="Calibri" panose="020F0502020204030204" pitchFamily="34" charset="0"/>
              </a:defRPr>
            </a:lvl8pPr>
            <a:lvl9pPr marL="3914529" indent="-230267"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1273D4E-16B2-4153-BE2B-9EE59AC8D587}" type="slidenum">
              <a:rPr lang="en-US" altLang="en-US"/>
              <a:pPr eaLnBrk="1" hangingPunct="1"/>
              <a:t>41</a:t>
            </a:fld>
            <a:endParaRPr lang="fr-FR" altLang="en-US"/>
          </a:p>
        </p:txBody>
      </p:sp>
      <p:sp>
        <p:nvSpPr>
          <p:cNvPr id="215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9573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42</a:t>
            </a:fld>
            <a:endParaRPr lang="fr-FR">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3809097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43</a:t>
            </a:fld>
            <a:endParaRPr lang="fr-FR">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27711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44</a:t>
            </a:fld>
            <a:endParaRPr lang="fr-FR">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27711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46</a:t>
            </a:fld>
            <a:endParaRPr lang="fr-FR">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27711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27</a:t>
            </a:fld>
            <a:endParaRPr lang="fr-FR">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27711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29</a:t>
            </a:fld>
            <a:endParaRPr lang="fr-FR">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27711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379" y="4371148"/>
            <a:ext cx="5532768" cy="4570683"/>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30</a:t>
            </a:fld>
            <a:endParaRPr lang="fr-FR">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29584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379" y="4371148"/>
            <a:ext cx="5532768" cy="4570683"/>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31</a:t>
            </a:fld>
            <a:endParaRPr lang="fr-FR">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12071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379" y="4371148"/>
            <a:ext cx="5532768" cy="4570683"/>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32</a:t>
            </a:fld>
            <a:endParaRPr lang="fr-FR">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433310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379" y="4371148"/>
            <a:ext cx="5532768" cy="4570683"/>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33</a:t>
            </a:fld>
            <a:endParaRPr lang="fr-FR">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69940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1273D4E-16B2-4153-BE2B-9EE59AC8D587}" type="slidenum">
              <a:rPr lang="en-US" altLang="en-US"/>
              <a:pPr eaLnBrk="1" hangingPunct="1"/>
              <a:t>37</a:t>
            </a:fld>
            <a:endParaRPr lang="fr-FR" altLang="en-US"/>
          </a:p>
        </p:txBody>
      </p:sp>
      <p:sp>
        <p:nvSpPr>
          <p:cNvPr id="215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05762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8366" indent="-287833" eaLnBrk="0" hangingPunct="0">
              <a:defRPr>
                <a:solidFill>
                  <a:schemeClr val="tx1"/>
                </a:solidFill>
                <a:latin typeface="Calibri" panose="020F0502020204030204" pitchFamily="34" charset="0"/>
              </a:defRPr>
            </a:lvl2pPr>
            <a:lvl3pPr marL="1151332" indent="-230267" eaLnBrk="0" hangingPunct="0">
              <a:defRPr>
                <a:solidFill>
                  <a:schemeClr val="tx1"/>
                </a:solidFill>
                <a:latin typeface="Calibri" panose="020F0502020204030204" pitchFamily="34" charset="0"/>
              </a:defRPr>
            </a:lvl3pPr>
            <a:lvl4pPr marL="1611865" indent="-230267" eaLnBrk="0" hangingPunct="0">
              <a:defRPr>
                <a:solidFill>
                  <a:schemeClr val="tx1"/>
                </a:solidFill>
                <a:latin typeface="Calibri" panose="020F0502020204030204" pitchFamily="34" charset="0"/>
              </a:defRPr>
            </a:lvl4pPr>
            <a:lvl5pPr marL="2072398" indent="-230267" eaLnBrk="0" hangingPunct="0">
              <a:defRPr>
                <a:solidFill>
                  <a:schemeClr val="tx1"/>
                </a:solidFill>
                <a:latin typeface="Calibri" panose="020F0502020204030204" pitchFamily="34" charset="0"/>
              </a:defRPr>
            </a:lvl5pPr>
            <a:lvl6pPr marL="2532930" indent="-230267" eaLnBrk="0" fontAlgn="base" hangingPunct="0">
              <a:spcBef>
                <a:spcPct val="0"/>
              </a:spcBef>
              <a:spcAft>
                <a:spcPct val="0"/>
              </a:spcAft>
              <a:defRPr>
                <a:solidFill>
                  <a:schemeClr val="tx1"/>
                </a:solidFill>
                <a:latin typeface="Calibri" panose="020F0502020204030204" pitchFamily="34" charset="0"/>
              </a:defRPr>
            </a:lvl6pPr>
            <a:lvl7pPr marL="2993463" indent="-230267" eaLnBrk="0" fontAlgn="base" hangingPunct="0">
              <a:spcBef>
                <a:spcPct val="0"/>
              </a:spcBef>
              <a:spcAft>
                <a:spcPct val="0"/>
              </a:spcAft>
              <a:defRPr>
                <a:solidFill>
                  <a:schemeClr val="tx1"/>
                </a:solidFill>
                <a:latin typeface="Calibri" panose="020F0502020204030204" pitchFamily="34" charset="0"/>
              </a:defRPr>
            </a:lvl7pPr>
            <a:lvl8pPr marL="3453997" indent="-230267" eaLnBrk="0" fontAlgn="base" hangingPunct="0">
              <a:spcBef>
                <a:spcPct val="0"/>
              </a:spcBef>
              <a:spcAft>
                <a:spcPct val="0"/>
              </a:spcAft>
              <a:defRPr>
                <a:solidFill>
                  <a:schemeClr val="tx1"/>
                </a:solidFill>
                <a:latin typeface="Calibri" panose="020F0502020204030204" pitchFamily="34" charset="0"/>
              </a:defRPr>
            </a:lvl8pPr>
            <a:lvl9pPr marL="3914529" indent="-230267"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1273D4E-16B2-4153-BE2B-9EE59AC8D587}" type="slidenum">
              <a:rPr lang="en-US" altLang="en-US"/>
              <a:pPr eaLnBrk="1" hangingPunct="1"/>
              <a:t>38</a:t>
            </a:fld>
            <a:endParaRPr lang="fr-FR" altLang="en-US"/>
          </a:p>
        </p:txBody>
      </p:sp>
      <p:sp>
        <p:nvSpPr>
          <p:cNvPr id="215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425976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077200" cy="1470025"/>
          </a:xfrm>
        </p:spPr>
        <p:txBody>
          <a:bodyPr/>
          <a:lstStyle>
            <a:lvl1pPr>
              <a:defRPr baseline="0">
                <a:solidFill>
                  <a:schemeClr val="bg1"/>
                </a:solidFill>
                <a:latin typeface="Arial" pitchFamily="34" charset="0"/>
                <a:cs typeface="Arial" pitchFamily="34" charset="0"/>
              </a:defRPr>
            </a:lvl1pPr>
          </a:lstStyle>
          <a:p>
            <a:r>
              <a:rPr lang="en-US" dirty="0"/>
              <a:t>Click to edit</a:t>
            </a:r>
          </a:p>
        </p:txBody>
      </p:sp>
      <p:sp>
        <p:nvSpPr>
          <p:cNvPr id="3" name="Subtitle 2"/>
          <p:cNvSpPr>
            <a:spLocks noGrp="1"/>
          </p:cNvSpPr>
          <p:nvPr>
            <p:ph type="subTitle" idx="1"/>
          </p:nvPr>
        </p:nvSpPr>
        <p:spPr>
          <a:xfrm>
            <a:off x="533400" y="3886200"/>
            <a:ext cx="80010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212518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latin typeface="Arial" pitchFamily="34" charset="0"/>
                <a:cs typeface="Arial" pitchFamily="34" charset="0"/>
              </a:defRPr>
            </a:lvl1pPr>
          </a:lstStyle>
          <a:p>
            <a:r>
              <a:rPr lang="en-US" dirty="0"/>
              <a:t>Click to edit Master title style</a:t>
            </a:r>
          </a:p>
        </p:txBody>
      </p:sp>
      <p:sp>
        <p:nvSpPr>
          <p:cNvPr id="7" name="Text Placeholder 6"/>
          <p:cNvSpPr>
            <a:spLocks noGrp="1"/>
          </p:cNvSpPr>
          <p:nvPr>
            <p:ph type="body" sz="quarter" idx="13"/>
          </p:nvPr>
        </p:nvSpPr>
        <p:spPr>
          <a:xfrm>
            <a:off x="457200" y="1676400"/>
            <a:ext cx="8229600" cy="36576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845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accent1"/>
                </a:solidFill>
                <a:latin typeface="Arial" pitchFamily="34" charset="0"/>
                <a:cs typeface="Arial" pitchFamily="34" charset="0"/>
              </a:defRPr>
            </a:lvl1pPr>
          </a:lstStyle>
          <a:p>
            <a:r>
              <a:rPr lang="en-US" dirty="0"/>
              <a:t>Click to add text</a:t>
            </a:r>
          </a:p>
        </p:txBody>
      </p:sp>
      <p:sp>
        <p:nvSpPr>
          <p:cNvPr id="9" name="Text Placeholder 8"/>
          <p:cNvSpPr>
            <a:spLocks noGrp="1"/>
          </p:cNvSpPr>
          <p:nvPr>
            <p:ph type="body" sz="quarter" idx="13"/>
          </p:nvPr>
        </p:nvSpPr>
        <p:spPr>
          <a:xfrm>
            <a:off x="457200" y="1676400"/>
            <a:ext cx="3962400" cy="3733800"/>
          </a:xfrm>
        </p:spPr>
        <p:txBody>
          <a:bodyPr/>
          <a:lstStyle>
            <a:lvl1pPr marL="0" indent="0">
              <a:buNone/>
              <a:defRPr>
                <a:latin typeface="Arial" pitchFamily="34" charset="0"/>
                <a:cs typeface="Arial" pitchFamily="34" charset="0"/>
              </a:defRPr>
            </a:lvl1pPr>
            <a:lvl2pPr marL="457200" indent="0">
              <a:buNone/>
              <a:defRPr>
                <a:latin typeface="Arial" pitchFamily="34" charset="0"/>
                <a:cs typeface="Arial" pitchFamily="34" charset="0"/>
              </a:defRPr>
            </a:lvl2pPr>
            <a:lvl3pPr marL="914400" indent="0">
              <a:buNone/>
              <a:defRPr>
                <a:latin typeface="Arial" pitchFamily="34" charset="0"/>
                <a:cs typeface="Arial" pitchFamily="34" charset="0"/>
              </a:defRPr>
            </a:lvl3pPr>
            <a:lvl4pPr marL="1371600" indent="0">
              <a:buNone/>
              <a:defRPr>
                <a:latin typeface="Arial" pitchFamily="34" charset="0"/>
                <a:cs typeface="Arial" pitchFamily="34" charset="0"/>
              </a:defRPr>
            </a:lvl4pPr>
            <a:lvl5pPr marL="1828800" indent="0">
              <a:buNone/>
              <a:defRPr>
                <a:latin typeface="Arial" pitchFamily="34" charset="0"/>
                <a:cs typeface="Arial" pitchFamily="34" charset="0"/>
              </a:defRPr>
            </a:lvl5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8"/>
          <p:cNvSpPr>
            <a:spLocks noGrp="1"/>
          </p:cNvSpPr>
          <p:nvPr>
            <p:ph type="body" sz="quarter" idx="14"/>
          </p:nvPr>
        </p:nvSpPr>
        <p:spPr>
          <a:xfrm>
            <a:off x="4648200" y="1676400"/>
            <a:ext cx="4038600" cy="3733800"/>
          </a:xfrm>
        </p:spPr>
        <p:txBody>
          <a:bodyPr/>
          <a:lstStyle>
            <a:lvl1pPr marL="0" indent="0">
              <a:buNone/>
              <a:defRPr>
                <a:latin typeface="Arial" pitchFamily="34" charset="0"/>
                <a:cs typeface="Arial" pitchFamily="34" charset="0"/>
              </a:defRPr>
            </a:lvl1pPr>
            <a:lvl2pPr marL="457200" indent="0">
              <a:buNone/>
              <a:defRPr>
                <a:latin typeface="Arial" pitchFamily="34" charset="0"/>
                <a:cs typeface="Arial" pitchFamily="34" charset="0"/>
              </a:defRPr>
            </a:lvl2pPr>
            <a:lvl3pPr marL="914400" indent="0">
              <a:buNone/>
              <a:defRPr>
                <a:latin typeface="Arial" pitchFamily="34" charset="0"/>
                <a:cs typeface="Arial" pitchFamily="34" charset="0"/>
              </a:defRPr>
            </a:lvl3pPr>
            <a:lvl4pPr marL="1371600" indent="0">
              <a:buNone/>
              <a:defRPr>
                <a:latin typeface="Arial" pitchFamily="34" charset="0"/>
                <a:cs typeface="Arial" pitchFamily="34" charset="0"/>
              </a:defRPr>
            </a:lvl4pPr>
            <a:lvl5pPr marL="1828800" indent="0">
              <a:buNone/>
              <a:defRPr>
                <a:latin typeface="Arial" pitchFamily="34" charset="0"/>
                <a:cs typeface="Arial" pitchFamily="34" charset="0"/>
              </a:defRPr>
            </a:lvl5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128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3200"/>
            <a:ext cx="8229600" cy="1143000"/>
          </a:xfrm>
        </p:spPr>
        <p:txBody>
          <a:bodyPr/>
          <a:lstStyle>
            <a:lvl1pPr algn="ctr">
              <a:defRPr>
                <a:solidFill>
                  <a:schemeClr val="bg1"/>
                </a:solidFill>
                <a:latin typeface="Arial" pitchFamily="34" charset="0"/>
                <a:cs typeface="Arial" pitchFamily="34" charset="0"/>
              </a:defRPr>
            </a:lvl1pPr>
          </a:lstStyle>
          <a:p>
            <a:r>
              <a:rPr lang="en-US" dirty="0"/>
              <a:t>Section Header</a:t>
            </a:r>
          </a:p>
        </p:txBody>
      </p:sp>
    </p:spTree>
    <p:extLst>
      <p:ext uri="{BB962C8B-B14F-4D97-AF65-F5344CB8AC3E}">
        <p14:creationId xmlns:p14="http://schemas.microsoft.com/office/powerpoint/2010/main" val="39907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latin typeface="Arial" pitchFamily="34" charset="0"/>
                <a:cs typeface="Arial" pitchFamily="34" charset="0"/>
              </a:defRPr>
            </a:lvl1pPr>
          </a:lstStyle>
          <a:p>
            <a:r>
              <a:rPr lang="en-US" dirty="0"/>
              <a:t>Click to edit</a:t>
            </a:r>
          </a:p>
        </p:txBody>
      </p:sp>
      <p:sp>
        <p:nvSpPr>
          <p:cNvPr id="7" name="Chart Placeholder 6"/>
          <p:cNvSpPr>
            <a:spLocks noGrp="1"/>
          </p:cNvSpPr>
          <p:nvPr>
            <p:ph type="chart" sz="quarter" idx="13"/>
          </p:nvPr>
        </p:nvSpPr>
        <p:spPr>
          <a:xfrm>
            <a:off x="457200" y="1752600"/>
            <a:ext cx="8229600" cy="3505200"/>
          </a:xfrm>
        </p:spPr>
        <p:txBody>
          <a:bodyPr/>
          <a:lstStyle>
            <a:lvl1pPr>
              <a:defRPr>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48778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latin typeface="Arial" pitchFamily="34" charset="0"/>
                <a:cs typeface="Arial" pitchFamily="34" charset="0"/>
              </a:defRPr>
            </a:lvl1pPr>
          </a:lstStyle>
          <a:p>
            <a:r>
              <a:rPr lang="en-US" dirty="0"/>
              <a:t>Click to edit Master title style</a:t>
            </a:r>
          </a:p>
        </p:txBody>
      </p:sp>
      <p:sp>
        <p:nvSpPr>
          <p:cNvPr id="7" name="Table Placeholder 6"/>
          <p:cNvSpPr>
            <a:spLocks noGrp="1"/>
          </p:cNvSpPr>
          <p:nvPr>
            <p:ph type="tbl" sz="quarter" idx="10"/>
          </p:nvPr>
        </p:nvSpPr>
        <p:spPr>
          <a:xfrm>
            <a:off x="457200" y="1600200"/>
            <a:ext cx="8229600" cy="3810000"/>
          </a:xfrm>
        </p:spPr>
        <p:txBody>
          <a:bodyPr/>
          <a:lstStyle>
            <a:lvl1pPr>
              <a:defRPr>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98250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934FE-A0F4-4EE7-9DB1-0A42DF34A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66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8.t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sfranceschi@awwa.org" TargetMode="External"/><Relationship Id="rId2" Type="http://schemas.openxmlformats.org/officeDocument/2006/relationships/hyperlink" Target="mailto:polson@aww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438399"/>
            <a:ext cx="5486400" cy="1295399"/>
          </a:xfrm>
        </p:spPr>
        <p:txBody>
          <a:bodyPr>
            <a:noAutofit/>
          </a:bodyPr>
          <a:lstStyle/>
          <a:p>
            <a:pPr algn="l"/>
            <a:r>
              <a:rPr lang="fr-FR" sz="3200" b="1" dirty="0"/>
              <a:t>La normalisation et le secteur public de l’eau aux États-Unis</a:t>
            </a:r>
          </a:p>
        </p:txBody>
      </p:sp>
      <p:sp>
        <p:nvSpPr>
          <p:cNvPr id="4" name="Title 1"/>
          <p:cNvSpPr txBox="1">
            <a:spLocks/>
          </p:cNvSpPr>
          <p:nvPr/>
        </p:nvSpPr>
        <p:spPr>
          <a:xfrm>
            <a:off x="3581400" y="3657600"/>
            <a:ext cx="4191000" cy="9764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a:lstStyle>
          <a:p>
            <a:pPr algn="l"/>
            <a:r>
              <a:rPr lang="fr-FR" sz="2400" dirty="0"/>
              <a:t>Frank Kurtz, P.E.</a:t>
            </a:r>
          </a:p>
          <a:p>
            <a:pPr algn="l"/>
            <a:r>
              <a:rPr lang="fr-FR" sz="2400" dirty="0"/>
              <a:t>AWWA Standards Program</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668" y="5915245"/>
            <a:ext cx="1602263" cy="65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667000"/>
            <a:ext cx="3048001" cy="3048001"/>
          </a:xfrm>
          <a:prstGeom prst="rect">
            <a:avLst/>
          </a:prstGeom>
        </p:spPr>
      </p:pic>
      <p:sp>
        <p:nvSpPr>
          <p:cNvPr id="7" name="Title 1"/>
          <p:cNvSpPr txBox="1">
            <a:spLocks/>
          </p:cNvSpPr>
          <p:nvPr/>
        </p:nvSpPr>
        <p:spPr>
          <a:xfrm>
            <a:off x="3581400" y="4800600"/>
            <a:ext cx="4848771"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a:lstStyle>
          <a:p>
            <a:pPr algn="l">
              <a:lnSpc>
                <a:spcPct val="130000"/>
              </a:lnSpc>
            </a:pPr>
            <a:r>
              <a:rPr lang="fr-FR" sz="1600" b="1" i="1" dirty="0">
                <a:solidFill>
                  <a:srgbClr val="FFFF00"/>
                </a:solidFill>
              </a:rPr>
              <a:t>Atelier sur les normes soutenant le commerce et les investissements des États-Unis en Afrique de l’Ouest</a:t>
            </a:r>
          </a:p>
          <a:p>
            <a:pPr algn="l">
              <a:lnSpc>
                <a:spcPct val="130000"/>
              </a:lnSpc>
            </a:pPr>
            <a:r>
              <a:rPr lang="fr-FR" sz="1600" b="1" i="1" dirty="0">
                <a:solidFill>
                  <a:srgbClr val="FFFF00"/>
                </a:solidFill>
              </a:rPr>
              <a:t>Mars-avril 2017</a:t>
            </a:r>
          </a:p>
        </p:txBody>
      </p:sp>
      <p:sp>
        <p:nvSpPr>
          <p:cNvPr id="6" name="TextBox 5"/>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a:t>
            </a:fld>
            <a:endParaRPr lang="fr-FR" dirty="0">
              <a:solidFill>
                <a:schemeClr val="bg1"/>
              </a:solidFill>
            </a:endParaRPr>
          </a:p>
        </p:txBody>
      </p:sp>
    </p:spTree>
    <p:extLst>
      <p:ext uri="{BB962C8B-B14F-4D97-AF65-F5344CB8AC3E}">
        <p14:creationId xmlns:p14="http://schemas.microsoft.com/office/powerpoint/2010/main" val="30757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10</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2890022"/>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Comment les normes soutiennent l’économie</a:t>
            </a:r>
          </a:p>
          <a:p>
            <a:pPr marL="800100" lvl="1" indent="-342900">
              <a:spcBef>
                <a:spcPts val="600"/>
              </a:spcBef>
              <a:buSzPct val="80000"/>
              <a:buFont typeface="Wingdings" pitchFamily="2" charset="2"/>
              <a:buChar char="S"/>
            </a:pPr>
            <a:r>
              <a:rPr lang="fr-FR" sz="2800" b="1" i="1" dirty="0">
                <a:solidFill>
                  <a:schemeClr val="tx1">
                    <a:lumMod val="75000"/>
                    <a:lumOff val="25000"/>
                  </a:schemeClr>
                </a:solidFill>
              </a:rPr>
              <a:t>Confiance et fidélité des clients</a:t>
            </a:r>
            <a:r>
              <a:t/>
            </a:r>
            <a:br/>
            <a:r>
              <a:rPr lang="fr-FR" smtClean="0"/>
              <a:t>Les clients veulent des produits haute qualité, fiables, homogènes et sûrs</a:t>
            </a:r>
            <a:r>
              <a:rPr lang="fr-FR" sz="2400" dirty="0">
                <a:solidFill>
                  <a:schemeClr val="tx1">
                    <a:lumMod val="75000"/>
                    <a:lumOff val="25000"/>
                  </a:schemeClr>
                </a:solidFill>
              </a:rPr>
              <a:t>. Ils veulent aussi un plus grand choix de produits et de services à des prix de plus en plus bas. Les normes aident à atteindre ces objectifs.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4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11</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1782026"/>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Comment les normes soutiennent l’économie</a:t>
            </a:r>
          </a:p>
          <a:p>
            <a:pPr marL="800100" lvl="1" indent="-342900">
              <a:spcBef>
                <a:spcPts val="600"/>
              </a:spcBef>
              <a:buSzPct val="80000"/>
              <a:buFont typeface="Wingdings" pitchFamily="2" charset="2"/>
              <a:buChar char="S"/>
            </a:pPr>
            <a:r>
              <a:rPr lang="fr-FR" sz="2800" b="1" i="1" dirty="0">
                <a:solidFill>
                  <a:schemeClr val="tx1">
                    <a:lumMod val="75000"/>
                    <a:lumOff val="25000"/>
                  </a:schemeClr>
                </a:solidFill>
              </a:rPr>
              <a:t>Rendement et économies de coûts</a:t>
            </a:r>
            <a:r>
              <a:t/>
            </a:r>
            <a:br/>
            <a:r>
              <a:rPr lang="fr-FR" sz="2400" dirty="0">
                <a:solidFill>
                  <a:schemeClr val="tx1">
                    <a:lumMod val="75000"/>
                    <a:lumOff val="25000"/>
                  </a:schemeClr>
                </a:solidFill>
              </a:rPr>
              <a:t>Les normes réduisent les coûts en supprimant la redondance, en limitant les erreurs et en réduisant les délais de mise sur le marché.</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3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12</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696200" cy="3702552"/>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Comment les normes soutiennent l’économie</a:t>
            </a:r>
          </a:p>
          <a:p>
            <a:pPr marL="800100" lvl="1" indent="-342900">
              <a:spcBef>
                <a:spcPts val="600"/>
              </a:spcBef>
              <a:buSzPct val="80000"/>
              <a:buFont typeface="Wingdings" pitchFamily="2" charset="2"/>
              <a:buChar char="S"/>
            </a:pPr>
            <a:r>
              <a:rPr lang="fr-FR" sz="2800" b="1" i="1" dirty="0">
                <a:solidFill>
                  <a:schemeClr val="tx1">
                    <a:lumMod val="75000"/>
                    <a:lumOff val="25000"/>
                  </a:schemeClr>
                </a:solidFill>
              </a:rPr>
              <a:t>Avantage concurrentiel</a:t>
            </a:r>
            <a:r>
              <a:rPr dirty="0"/>
              <a:t/>
            </a:r>
            <a:br>
              <a:rPr dirty="0"/>
            </a:br>
            <a:r>
              <a:rPr lang="fr-FR" sz="2200" dirty="0">
                <a:solidFill>
                  <a:schemeClr val="tx1">
                    <a:lumMod val="75000"/>
                    <a:lumOff val="25000"/>
                  </a:schemeClr>
                </a:solidFill>
              </a:rPr>
              <a:t>Permettent de bénéficier d’un avantage concurrentiel sur </a:t>
            </a:r>
            <a:r>
              <a:rPr lang="fr-FR" sz="2200" dirty="0" smtClean="0">
                <a:solidFill>
                  <a:schemeClr val="tx1">
                    <a:lumMod val="75000"/>
                    <a:lumOff val="25000"/>
                  </a:schemeClr>
                </a:solidFill>
              </a:rPr>
              <a:t>ceux</a:t>
            </a:r>
            <a:r>
              <a:rPr lang="fr-FR" sz="2200" dirty="0" smtClean="0"/>
              <a:t> </a:t>
            </a:r>
            <a:r>
              <a:rPr lang="fr-FR" sz="2200" dirty="0" smtClean="0">
                <a:solidFill>
                  <a:schemeClr val="tx1">
                    <a:lumMod val="75000"/>
                    <a:lumOff val="25000"/>
                  </a:schemeClr>
                </a:solidFill>
              </a:rPr>
              <a:t>QUI </a:t>
            </a:r>
            <a:r>
              <a:rPr lang="fr-FR" sz="2200" dirty="0">
                <a:solidFill>
                  <a:schemeClr val="tx1">
                    <a:lumMod val="75000"/>
                    <a:lumOff val="25000"/>
                  </a:schemeClr>
                </a:solidFill>
              </a:rPr>
              <a:t>NE </a:t>
            </a:r>
            <a:r>
              <a:rPr lang="fr-FR" sz="2200" u="sng" dirty="0">
                <a:solidFill>
                  <a:schemeClr val="tx1">
                    <a:lumMod val="75000"/>
                    <a:lumOff val="25000"/>
                  </a:schemeClr>
                </a:solidFill>
              </a:rPr>
              <a:t>PEUVENT PAS</a:t>
            </a:r>
            <a:r>
              <a:rPr lang="fr-FR" sz="2200" dirty="0">
                <a:solidFill>
                  <a:schemeClr val="tx1">
                    <a:lumMod val="75000"/>
                    <a:lumOff val="25000"/>
                  </a:schemeClr>
                </a:solidFill>
              </a:rPr>
              <a:t> :</a:t>
            </a:r>
            <a:r>
              <a:rPr sz="2200" dirty="0"/>
              <a:t/>
            </a:r>
            <a:br>
              <a:rPr sz="2200" dirty="0"/>
            </a:br>
            <a:r>
              <a:rPr lang="fr-FR" sz="2000" dirty="0">
                <a:solidFill>
                  <a:schemeClr val="tx1">
                    <a:lumMod val="75000"/>
                    <a:lumOff val="25000"/>
                  </a:schemeClr>
                </a:solidFill>
              </a:rPr>
              <a:t>-- Obtenir des informations de première main ou avoir accès suffisamment tôt aux informations</a:t>
            </a:r>
            <a:r>
              <a:rPr sz="2000" dirty="0"/>
              <a:t/>
            </a:r>
            <a:br>
              <a:rPr sz="2000" dirty="0"/>
            </a:br>
            <a:r>
              <a:rPr lang="fr-FR" sz="2000" dirty="0">
                <a:solidFill>
                  <a:schemeClr val="tx1">
                    <a:lumMod val="75000"/>
                    <a:lumOff val="25000"/>
                  </a:schemeClr>
                </a:solidFill>
              </a:rPr>
              <a:t>-- Influer sur le contenu technique</a:t>
            </a:r>
            <a:r>
              <a:rPr sz="2000" dirty="0"/>
              <a:t/>
            </a:r>
            <a:br>
              <a:rPr sz="2000" dirty="0"/>
            </a:br>
            <a:r>
              <a:rPr lang="fr-FR" sz="2000" dirty="0">
                <a:solidFill>
                  <a:schemeClr val="tx1">
                    <a:lumMod val="75000"/>
                    <a:lumOff val="25000"/>
                  </a:schemeClr>
                </a:solidFill>
              </a:rPr>
              <a:t>-- Développer de nouveaux marchés pour les produits, les services et les technologies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97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13</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2151358"/>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Comment les normes soutiennent l’économie</a:t>
            </a:r>
          </a:p>
          <a:p>
            <a:pPr marL="800100" lvl="1" indent="-342900">
              <a:spcBef>
                <a:spcPts val="600"/>
              </a:spcBef>
              <a:buSzPct val="80000"/>
              <a:buFont typeface="Wingdings" pitchFamily="2" charset="2"/>
              <a:buChar char="S"/>
            </a:pPr>
            <a:r>
              <a:rPr lang="fr-FR" sz="2800" b="1" i="1" dirty="0">
                <a:solidFill>
                  <a:schemeClr val="tx1">
                    <a:lumMod val="75000"/>
                    <a:lumOff val="25000"/>
                  </a:schemeClr>
                </a:solidFill>
              </a:rPr>
              <a:t>Accès aux marchés et commerce</a:t>
            </a:r>
            <a:r>
              <a:t/>
            </a:r>
            <a:br/>
            <a:r>
              <a:rPr lang="fr-FR" smtClean="0"/>
              <a:t>En montrant que nous respectons les normes, nous aidons nos produits, nos services et notre personnel à franchir les frontières et à éliminer les barrières commerciales</a:t>
            </a:r>
            <a:r>
              <a:rPr lang="fr-FR" sz="2400" dirty="0">
                <a:solidFill>
                  <a:schemeClr val="tx1">
                    <a:lumMod val="75000"/>
                    <a:lumOff val="25000"/>
                  </a:schemeClr>
                </a:solidFill>
              </a:rPr>
              <a:t>.</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9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14</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2890022"/>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Comment les normes soutiennent l’économie</a:t>
            </a:r>
          </a:p>
          <a:p>
            <a:pPr marL="800100" lvl="1" indent="-342900">
              <a:spcBef>
                <a:spcPts val="600"/>
              </a:spcBef>
              <a:buSzPct val="80000"/>
              <a:buFont typeface="Wingdings" pitchFamily="2" charset="2"/>
              <a:buChar char="S"/>
            </a:pPr>
            <a:r>
              <a:rPr lang="fr-FR" sz="2800" b="1" i="1" dirty="0">
                <a:solidFill>
                  <a:schemeClr val="tx1">
                    <a:lumMod val="75000"/>
                    <a:lumOff val="25000"/>
                  </a:schemeClr>
                </a:solidFill>
              </a:rPr>
              <a:t>Mutuellement bénéfique</a:t>
            </a:r>
            <a:r>
              <a:t/>
            </a:r>
            <a:br/>
            <a:r>
              <a:rPr lang="fr-FR" smtClean="0"/>
              <a:t>Avantageux pour les industriels qui savent que toutes les parties se conforment aux mêmes exigences et pour les acheteurs </a:t>
            </a:r>
            <a:r>
              <a:rPr lang="fr-FR" sz="2400" dirty="0">
                <a:solidFill>
                  <a:schemeClr val="tx1">
                    <a:lumMod val="75000"/>
                    <a:lumOff val="25000"/>
                  </a:schemeClr>
                </a:solidFill>
              </a:rPr>
              <a:t>qui savent que les matières et les produits qu’ils achètent et utilisent fonctionnent de manière satisfaisante.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15</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1782026"/>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Comment les normes soutiennent l’économie</a:t>
            </a:r>
          </a:p>
          <a:p>
            <a:pPr marL="800100" lvl="1" indent="-342900">
              <a:spcBef>
                <a:spcPts val="600"/>
              </a:spcBef>
              <a:buSzPct val="80000"/>
              <a:buFont typeface="Wingdings" pitchFamily="2" charset="2"/>
              <a:buChar char="S"/>
            </a:pPr>
            <a:r>
              <a:rPr lang="fr-FR" sz="2800" b="1" i="1" dirty="0">
                <a:solidFill>
                  <a:schemeClr val="tx1">
                    <a:lumMod val="75000"/>
                    <a:lumOff val="25000"/>
                  </a:schemeClr>
                </a:solidFill>
              </a:rPr>
              <a:t>Innovation / Recherche et développement</a:t>
            </a:r>
            <a:r>
              <a:t/>
            </a:r>
            <a:br/>
            <a:r>
              <a:rPr lang="fr-FR" smtClean="0"/>
              <a:t>L'utilisation de </a:t>
            </a:r>
            <a:r>
              <a:rPr lang="fr-FR" sz="2400" dirty="0">
                <a:solidFill>
                  <a:schemeClr val="tx1">
                    <a:lumMod val="75000"/>
                    <a:lumOff val="25000"/>
                  </a:schemeClr>
                </a:solidFill>
              </a:rPr>
              <a:t>technologies et de systèmes préalablement standardisés réduit les coûts de recherche et développement.</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8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16</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3259354"/>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Comment les normes soutiennent l’économie</a:t>
            </a:r>
          </a:p>
          <a:p>
            <a:pPr marL="800100" lvl="1" indent="-342900">
              <a:spcBef>
                <a:spcPts val="600"/>
              </a:spcBef>
              <a:buSzPct val="80000"/>
              <a:buFont typeface="Wingdings" pitchFamily="2" charset="2"/>
              <a:buChar char="S"/>
            </a:pPr>
            <a:r>
              <a:rPr lang="fr-FR" sz="2800" b="1" i="1" dirty="0">
                <a:solidFill>
                  <a:schemeClr val="tx1">
                    <a:lumMod val="75000"/>
                    <a:lumOff val="25000"/>
                  </a:schemeClr>
                </a:solidFill>
              </a:rPr>
              <a:t>Aute solution que la réglementation</a:t>
            </a:r>
            <a:r>
              <a:t/>
            </a:r>
            <a:br/>
            <a:r>
              <a:rPr lang="fr-FR" smtClean="0"/>
              <a:t>Si la communauté américaine de normalisation (partenariat entre secteurs public et privé) ne définit pas des normes et des solutions fondées sur le respect des normes pour les principales  priorités ou les grands besoins du pays, le gouvernement des États-Unis peut répondre à ces exigences par une réglementation</a:t>
            </a:r>
            <a:r>
              <a:rPr lang="fr-FR" sz="2400" dirty="0">
                <a:solidFill>
                  <a:schemeClr val="tx1">
                    <a:lumMod val="75000"/>
                    <a:lumOff val="25000"/>
                  </a:schemeClr>
                </a:solidFill>
              </a:rPr>
              <a:t>.</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15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17</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2151358"/>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Comment les normes soutiennent l’économie</a:t>
            </a:r>
          </a:p>
          <a:p>
            <a:pPr marL="800100" lvl="1" indent="-342900">
              <a:spcBef>
                <a:spcPts val="600"/>
              </a:spcBef>
              <a:buSzPct val="80000"/>
              <a:buFont typeface="Wingdings" pitchFamily="2" charset="2"/>
              <a:buChar char="S"/>
            </a:pPr>
            <a:r>
              <a:rPr lang="fr-FR" sz="2800" b="1" i="1" dirty="0">
                <a:solidFill>
                  <a:schemeClr val="tx1">
                    <a:lumMod val="75000"/>
                    <a:lumOff val="25000"/>
                  </a:schemeClr>
                </a:solidFill>
              </a:rPr>
              <a:t>Conclusion !</a:t>
            </a:r>
            <a:r>
              <a:t/>
            </a:r>
            <a:br/>
            <a:r>
              <a:rPr lang="fr-FR" sz="2400" dirty="0">
                <a:solidFill>
                  <a:schemeClr val="tx1">
                    <a:lumMod val="75000"/>
                    <a:lumOff val="25000"/>
                  </a:schemeClr>
                </a:solidFill>
              </a:rPr>
              <a:t>Le Département américain du Commerce estime que les normes et l’évaluation de la conformité ont un impact sur 80 % du commerce mondial des marchandises.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7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Autofit/>
          </a:bodyPr>
          <a:lstStyle/>
          <a:p>
            <a:r>
              <a:rPr lang="fr-FR" sz="3600" b="1" dirty="0"/>
              <a:t>Organismes de normalisation relatifs au secteur de l’eau aux États-Unis</a:t>
            </a: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18</a:t>
            </a:fld>
            <a:endParaRPr lang="fr-FR" dirty="0">
              <a:solidFill>
                <a:schemeClr val="bg1"/>
              </a:solidFill>
            </a:endParaRPr>
          </a:p>
        </p:txBody>
      </p:sp>
      <p:sp>
        <p:nvSpPr>
          <p:cNvPr id="7" name="TextBox 6"/>
          <p:cNvSpPr txBox="1"/>
          <p:nvPr/>
        </p:nvSpPr>
        <p:spPr>
          <a:xfrm>
            <a:off x="762000" y="1752600"/>
            <a:ext cx="7881884" cy="3954929"/>
          </a:xfrm>
          <a:prstGeom prst="rect">
            <a:avLst/>
          </a:prstGeom>
          <a:noFill/>
        </p:spPr>
        <p:txBody>
          <a:bodyPr wrap="square" rtlCol="0">
            <a:spAutoFit/>
          </a:bodyPr>
          <a:lstStyle/>
          <a:p>
            <a:pPr>
              <a:spcBef>
                <a:spcPts val="600"/>
              </a:spcBef>
              <a:buFontTx/>
              <a:buNone/>
            </a:pPr>
            <a:r>
              <a:rPr lang="fr-FR" sz="2400" b="1" dirty="0">
                <a:solidFill>
                  <a:schemeClr val="tx1">
                    <a:lumMod val="75000"/>
                    <a:lumOff val="25000"/>
                  </a:schemeClr>
                </a:solidFill>
              </a:rPr>
              <a:t>ANSI – American National Standards Institute</a:t>
            </a:r>
          </a:p>
          <a:p>
            <a:pPr>
              <a:spcBef>
                <a:spcPts val="600"/>
              </a:spcBef>
              <a:buFontTx/>
              <a:buNone/>
            </a:pPr>
            <a:r>
              <a:rPr lang="fr-FR" sz="2400" b="1" dirty="0">
                <a:solidFill>
                  <a:schemeClr val="tx1">
                    <a:lumMod val="75000"/>
                    <a:lumOff val="25000"/>
                  </a:schemeClr>
                </a:solidFill>
              </a:rPr>
              <a:t>AWWA – American Water Works Association</a:t>
            </a:r>
          </a:p>
          <a:p>
            <a:pPr>
              <a:spcBef>
                <a:spcPts val="600"/>
              </a:spcBef>
              <a:buFontTx/>
              <a:buNone/>
            </a:pPr>
            <a:r>
              <a:rPr lang="fr-FR" sz="2400" b="1" dirty="0">
                <a:solidFill>
                  <a:schemeClr val="tx1">
                    <a:lumMod val="75000"/>
                    <a:lumOff val="25000"/>
                  </a:schemeClr>
                </a:solidFill>
              </a:rPr>
              <a:t>WEF – Water Environment Federation</a:t>
            </a:r>
          </a:p>
          <a:p>
            <a:pPr>
              <a:spcBef>
                <a:spcPts val="600"/>
              </a:spcBef>
              <a:buFontTx/>
              <a:buNone/>
            </a:pPr>
            <a:r>
              <a:rPr lang="fr-FR" sz="2400" b="1" dirty="0">
                <a:solidFill>
                  <a:schemeClr val="tx1">
                    <a:lumMod val="75000"/>
                    <a:lumOff val="25000"/>
                  </a:schemeClr>
                </a:solidFill>
              </a:rPr>
              <a:t>NSF – National Sanitation Foundation</a:t>
            </a:r>
          </a:p>
          <a:p>
            <a:pPr>
              <a:spcBef>
                <a:spcPts val="600"/>
              </a:spcBef>
              <a:buFontTx/>
              <a:buNone/>
            </a:pPr>
            <a:r>
              <a:rPr lang="fr-FR" sz="2400" b="1" dirty="0">
                <a:solidFill>
                  <a:schemeClr val="tx1">
                    <a:lumMod val="75000"/>
                    <a:lumOff val="25000"/>
                  </a:schemeClr>
                </a:solidFill>
              </a:rPr>
              <a:t>NFPA – National Fire Protection Association</a:t>
            </a:r>
          </a:p>
          <a:p>
            <a:pPr>
              <a:spcBef>
                <a:spcPts val="600"/>
              </a:spcBef>
              <a:buFontTx/>
              <a:buNone/>
            </a:pPr>
            <a:r>
              <a:rPr lang="fr-FR" sz="2400" b="1" dirty="0">
                <a:solidFill>
                  <a:schemeClr val="tx1">
                    <a:lumMod val="75000"/>
                    <a:lumOff val="25000"/>
                  </a:schemeClr>
                </a:solidFill>
              </a:rPr>
              <a:t>ASTM – American Society for Testing and Materials</a:t>
            </a:r>
          </a:p>
          <a:p>
            <a:pPr>
              <a:spcBef>
                <a:spcPts val="600"/>
              </a:spcBef>
              <a:buFontTx/>
              <a:buNone/>
            </a:pPr>
            <a:r>
              <a:rPr lang="fr-FR" sz="2400" b="1" dirty="0">
                <a:solidFill>
                  <a:schemeClr val="tx1">
                    <a:lumMod val="75000"/>
                    <a:lumOff val="25000"/>
                  </a:schemeClr>
                </a:solidFill>
              </a:rPr>
              <a:t>IAPMO – International Association of Plumbing and Mechanical Officials</a:t>
            </a:r>
          </a:p>
          <a:p>
            <a:pPr>
              <a:spcBef>
                <a:spcPts val="600"/>
              </a:spcBef>
              <a:buFontTx/>
              <a:buNone/>
            </a:pPr>
            <a:r>
              <a:rPr lang="fr-FR" sz="2400" b="1" dirty="0">
                <a:solidFill>
                  <a:schemeClr val="tx1">
                    <a:lumMod val="75000"/>
                    <a:lumOff val="25000"/>
                  </a:schemeClr>
                </a:solidFill>
              </a:rPr>
              <a:t>UL – Underwriters Laboratories</a:t>
            </a:r>
          </a:p>
        </p:txBody>
      </p:sp>
    </p:spTree>
    <p:extLst>
      <p:ext uri="{BB962C8B-B14F-4D97-AF65-F5344CB8AC3E}">
        <p14:creationId xmlns:p14="http://schemas.microsoft.com/office/powerpoint/2010/main" val="30798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19</a:t>
            </a:fld>
            <a:endParaRPr lang="fr-FR" dirty="0">
              <a:solidFill>
                <a:schemeClr val="bg1"/>
              </a:solidFill>
            </a:endParaRPr>
          </a:p>
        </p:txBody>
      </p:sp>
      <p:sp>
        <p:nvSpPr>
          <p:cNvPr id="8" name="TextBox 7"/>
          <p:cNvSpPr txBox="1"/>
          <p:nvPr/>
        </p:nvSpPr>
        <p:spPr>
          <a:xfrm>
            <a:off x="838200" y="1828800"/>
            <a:ext cx="7620000" cy="3859518"/>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American National Standards Institute</a:t>
            </a:r>
          </a:p>
          <a:p>
            <a:pPr marL="800100" lvl="1" indent="-342900">
              <a:spcBef>
                <a:spcPct val="0"/>
              </a:spcBef>
              <a:buSzPct val="80000"/>
              <a:buFont typeface="Wingdings" pitchFamily="2" charset="2"/>
              <a:buChar char="S"/>
            </a:pPr>
            <a:r>
              <a:rPr lang="fr-FR" sz="2300" dirty="0">
                <a:solidFill>
                  <a:schemeClr val="tx1">
                    <a:lumMod val="75000"/>
                    <a:lumOff val="25000"/>
                  </a:schemeClr>
                </a:solidFill>
              </a:rPr>
              <a:t>Mission – Améliorer à la fois la compétitivité mondiale des entreprises américaines et la qualité de vie aux États-Unis en oeuvrant en faveur de normes consensuelles volontaires et de systèmes d’évaluation de la conformité, et en préservant leur intégrité.</a:t>
            </a:r>
          </a:p>
          <a:p>
            <a:pPr marL="800100" lvl="1" indent="-342900">
              <a:spcBef>
                <a:spcPct val="0"/>
              </a:spcBef>
              <a:buSzPct val="80000"/>
              <a:buFont typeface="Wingdings" pitchFamily="2" charset="2"/>
              <a:buChar char="S"/>
            </a:pPr>
            <a:r>
              <a:rPr lang="fr-FR" sz="2300" dirty="0">
                <a:solidFill>
                  <a:schemeClr val="tx1">
                    <a:lumMod val="75000"/>
                    <a:lumOff val="25000"/>
                  </a:schemeClr>
                </a:solidFill>
              </a:rPr>
              <a:t>Coordonne les normes, l’évaluation de la conformité et les activités connexes aux États-Unis.</a:t>
            </a:r>
          </a:p>
          <a:p>
            <a:pPr marL="800100" lvl="1" indent="-342900">
              <a:spcBef>
                <a:spcPct val="0"/>
              </a:spcBef>
              <a:buSzPct val="80000"/>
              <a:buFont typeface="Wingdings" pitchFamily="2" charset="2"/>
              <a:buChar char="S"/>
            </a:pPr>
            <a:r>
              <a:rPr lang="fr-FR" sz="2300" dirty="0">
                <a:solidFill>
                  <a:schemeClr val="tx1">
                    <a:lumMod val="75000"/>
                    <a:lumOff val="25000"/>
                  </a:schemeClr>
                </a:solidFill>
              </a:rPr>
              <a:t>Homologue les organisations d’élaboration de normes et approuve les normes nationales américaines.</a:t>
            </a:r>
          </a:p>
        </p:txBody>
      </p:sp>
      <p:pic>
        <p:nvPicPr>
          <p:cNvPr id="6" name="Picture 5" descr="ANSI_w_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754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83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4038600" cy="685800"/>
          </a:xfrm>
        </p:spPr>
        <p:txBody>
          <a:bodyPr>
            <a:normAutofit fontScale="90000"/>
          </a:bodyPr>
          <a:lstStyle/>
          <a:p>
            <a:r>
              <a:rPr lang="fr-FR" b="1" dirty="0"/>
              <a:t>Programme</a:t>
            </a:r>
          </a:p>
        </p:txBody>
      </p:sp>
      <p:sp>
        <p:nvSpPr>
          <p:cNvPr id="3" name="Text Placeholder 2"/>
          <p:cNvSpPr>
            <a:spLocks noGrp="1"/>
          </p:cNvSpPr>
          <p:nvPr>
            <p:ph type="body" sz="quarter" idx="13"/>
          </p:nvPr>
        </p:nvSpPr>
        <p:spPr>
          <a:xfrm>
            <a:off x="457200" y="1371600"/>
            <a:ext cx="8186684" cy="4114800"/>
          </a:xfrm>
        </p:spPr>
        <p:txBody>
          <a:bodyPr>
            <a:normAutofit lnSpcReduction="10000"/>
          </a:bodyPr>
          <a:lstStyle/>
          <a:p>
            <a:pPr marL="514350" indent="-514350">
              <a:buFont typeface="+mj-lt"/>
              <a:buAutoNum type="arabicPeriod"/>
            </a:pPr>
            <a:r>
              <a:rPr lang="fr-FR" sz="2000" dirty="0">
                <a:latin typeface="+mn-lt"/>
              </a:rPr>
              <a:t>Présentation du système de distribution d’eau </a:t>
            </a:r>
            <a:r>
              <a:rPr lang="fr-FR" sz="2000" dirty="0" smtClean="0">
                <a:latin typeface="+mn-lt"/>
              </a:rPr>
              <a:t>                                  potable </a:t>
            </a:r>
            <a:r>
              <a:rPr lang="fr-FR" sz="2000" dirty="0">
                <a:latin typeface="+mn-lt"/>
              </a:rPr>
              <a:t>aux États-Unis et de la manière dont les </a:t>
            </a:r>
            <a:r>
              <a:rPr lang="fr-FR" sz="2000" dirty="0" smtClean="0">
                <a:latin typeface="+mn-lt"/>
              </a:rPr>
              <a:t>                               normes </a:t>
            </a:r>
            <a:r>
              <a:rPr lang="fr-FR" sz="2000" dirty="0">
                <a:latin typeface="+mn-lt"/>
              </a:rPr>
              <a:t>soutiennent </a:t>
            </a:r>
            <a:r>
              <a:rPr lang="fr-FR" sz="2000" dirty="0" smtClean="0">
                <a:latin typeface="+mn-lt"/>
              </a:rPr>
              <a:t>la croissance </a:t>
            </a:r>
            <a:r>
              <a:rPr lang="fr-FR" sz="2000" dirty="0">
                <a:latin typeface="+mn-lt"/>
              </a:rPr>
              <a:t>économique</a:t>
            </a:r>
          </a:p>
          <a:p>
            <a:pPr marL="514350" indent="-514350">
              <a:buFont typeface="+mj-lt"/>
              <a:buAutoNum type="arabicPeriod"/>
            </a:pPr>
            <a:r>
              <a:rPr lang="fr-FR" sz="2000" dirty="0">
                <a:latin typeface="+mn-lt"/>
              </a:rPr>
              <a:t>Normes applicables et organismes </a:t>
            </a:r>
            <a:r>
              <a:rPr lang="fr-FR" sz="2000" dirty="0" smtClean="0">
                <a:latin typeface="+mn-lt"/>
              </a:rPr>
              <a:t>de                                             certification </a:t>
            </a:r>
            <a:r>
              <a:rPr lang="fr-FR" sz="2000" dirty="0">
                <a:latin typeface="+mn-lt"/>
              </a:rPr>
              <a:t>pour le secteur de l’eau aux </a:t>
            </a:r>
            <a:r>
              <a:rPr lang="fr-FR" sz="2000" dirty="0" smtClean="0">
                <a:latin typeface="+mn-lt"/>
              </a:rPr>
              <a:t>                                                États-Unis</a:t>
            </a:r>
            <a:endParaRPr lang="fr-FR" sz="2000" dirty="0">
              <a:latin typeface="+mn-lt"/>
            </a:endParaRPr>
          </a:p>
          <a:p>
            <a:pPr marL="514350" indent="-514350">
              <a:buFont typeface="+mj-lt"/>
              <a:buAutoNum type="arabicPeriod"/>
            </a:pPr>
            <a:r>
              <a:rPr lang="fr-FR" sz="2000" dirty="0">
                <a:latin typeface="+mn-lt"/>
              </a:rPr>
              <a:t>Produits, services et processus relatifs à l’eau potable et aux eaux usées couverts par les normes AWWA</a:t>
            </a:r>
          </a:p>
          <a:p>
            <a:pPr marL="514350" indent="-514350">
              <a:buFont typeface="+mj-lt"/>
              <a:buAutoNum type="arabicPeriod"/>
            </a:pPr>
            <a:r>
              <a:rPr lang="fr-FR" sz="2000" dirty="0">
                <a:latin typeface="+mn-lt"/>
              </a:rPr>
              <a:t>Activités de l’AWWA et ressources du secteur de l’eau</a:t>
            </a:r>
          </a:p>
          <a:p>
            <a:pPr marL="514350" indent="-514350">
              <a:buFont typeface="+mj-lt"/>
              <a:buAutoNum type="arabicPeriod"/>
            </a:pPr>
            <a:r>
              <a:rPr lang="fr-FR" sz="2000" dirty="0">
                <a:latin typeface="+mn-lt"/>
              </a:rPr>
              <a:t>Normes AWWA - Quelles sont-elles et comment le secteur de l’eau aux États-Unis les utilise</a:t>
            </a:r>
          </a:p>
          <a:p>
            <a:pPr marL="514350" indent="-514350">
              <a:buFont typeface="+mj-lt"/>
              <a:buAutoNum type="arabicPeriod"/>
            </a:pPr>
            <a:r>
              <a:rPr lang="fr-FR" sz="2000" dirty="0">
                <a:latin typeface="+mn-lt"/>
              </a:rPr>
              <a:t>Principes de base de l’élaboration des normes AWWA</a:t>
            </a:r>
          </a:p>
          <a:p>
            <a:pPr marL="514350" indent="-514350">
              <a:buFont typeface="+mj-lt"/>
              <a:buAutoNum type="arabicPeriod"/>
            </a:pPr>
            <a:r>
              <a:rPr lang="fr-FR" sz="2000" dirty="0">
                <a:latin typeface="+mn-lt"/>
              </a:rPr>
              <a:t>Comment sont lancées, élaborées et approuvées les normes AWWA</a:t>
            </a: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flipH="1">
            <a:off x="6205484" y="685800"/>
            <a:ext cx="2438400" cy="2438400"/>
          </a:xfrm>
          <a:prstGeom prst="rect">
            <a:avLst/>
          </a:prstGeom>
        </p:spPr>
      </p:pic>
      <p:sp>
        <p:nvSpPr>
          <p:cNvPr id="8" name="TextBox 7"/>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a:t>
            </a:fld>
            <a:endParaRPr lang="fr-FR" dirty="0">
              <a:solidFill>
                <a:schemeClr val="bg1"/>
              </a:solidFill>
            </a:endParaRPr>
          </a:p>
        </p:txBody>
      </p:sp>
    </p:spTree>
    <p:extLst>
      <p:ext uri="{BB962C8B-B14F-4D97-AF65-F5344CB8AC3E}">
        <p14:creationId xmlns:p14="http://schemas.microsoft.com/office/powerpoint/2010/main" val="198263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457202"/>
            <a:ext cx="4343399" cy="1295970"/>
          </a:xfrm>
          <a:prstGeom prst="rect">
            <a:avLst/>
          </a:prstGeom>
        </p:spPr>
      </p:pic>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20</a:t>
            </a:fld>
            <a:endParaRPr lang="fr-FR" dirty="0">
              <a:solidFill>
                <a:schemeClr val="bg1"/>
              </a:solidFill>
            </a:endParaRPr>
          </a:p>
        </p:txBody>
      </p:sp>
      <p:sp>
        <p:nvSpPr>
          <p:cNvPr id="8" name="TextBox 7"/>
          <p:cNvSpPr txBox="1"/>
          <p:nvPr/>
        </p:nvSpPr>
        <p:spPr>
          <a:xfrm>
            <a:off x="838200" y="2209800"/>
            <a:ext cx="7620000" cy="2751522"/>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American Water Works Association</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Association scientifique et éducative à but non lucratif spécialisée dans la gestion et le traitement de l’eau.</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180 normes existantes; </a:t>
            </a:r>
            <a:r>
              <a:t/>
            </a:r>
            <a:br/>
            <a:r>
              <a:rPr lang="fr-FR" sz="2400" dirty="0">
                <a:solidFill>
                  <a:schemeClr val="tx1">
                    <a:lumMod val="75000"/>
                    <a:lumOff val="25000"/>
                  </a:schemeClr>
                </a:solidFill>
              </a:rPr>
              <a:t>Plus de 30 normes en cours d’élaboration</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Dédiée à la ressource mondiale la plus importante</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Un monde meilleur grâce à une eau de meilleure qualité</a:t>
            </a:r>
          </a:p>
        </p:txBody>
      </p:sp>
    </p:spTree>
    <p:extLst>
      <p:ext uri="{BB962C8B-B14F-4D97-AF65-F5344CB8AC3E}">
        <p14:creationId xmlns:p14="http://schemas.microsoft.com/office/powerpoint/2010/main" val="284884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21</a:t>
            </a:fld>
            <a:endParaRPr lang="fr-FR" dirty="0">
              <a:solidFill>
                <a:schemeClr val="bg1"/>
              </a:solidFill>
            </a:endParaRPr>
          </a:p>
        </p:txBody>
      </p:sp>
      <p:sp>
        <p:nvSpPr>
          <p:cNvPr id="8" name="TextBox 7"/>
          <p:cNvSpPr txBox="1"/>
          <p:nvPr/>
        </p:nvSpPr>
        <p:spPr>
          <a:xfrm>
            <a:off x="838200" y="1524000"/>
            <a:ext cx="7620000" cy="3490186"/>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Water Environment Federation</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Donne des informations et dispense des formations aux professionnels de la qualité de l’eau qui traitent l’eau et la rejettent en toute sécurité dans l’environnement. </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Les membres de la WEF sont fiers de protéger la santé publique, de servir leurs communautés locales et de participer à l’amélioration de la qualité de l’eau partout dans le monde depuis 1928.</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N’élabore pas des normes, mais fournit des informations importantes sous d’autres formes.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3905250" cy="790575"/>
          </a:xfrm>
          <a:prstGeom prst="rect">
            <a:avLst/>
          </a:prstGeom>
        </p:spPr>
      </p:pic>
    </p:spTree>
    <p:extLst>
      <p:ext uri="{BB962C8B-B14F-4D97-AF65-F5344CB8AC3E}">
        <p14:creationId xmlns:p14="http://schemas.microsoft.com/office/powerpoint/2010/main" val="37184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22</a:t>
            </a:fld>
            <a:endParaRPr lang="fr-FR"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4343400" cy="1479177"/>
          </a:xfrm>
          <a:prstGeom prst="rect">
            <a:avLst/>
          </a:prstGeom>
        </p:spPr>
      </p:pic>
      <p:sp>
        <p:nvSpPr>
          <p:cNvPr id="8" name="TextBox 7"/>
          <p:cNvSpPr txBox="1"/>
          <p:nvPr/>
        </p:nvSpPr>
        <p:spPr>
          <a:xfrm>
            <a:off x="762000" y="1905000"/>
            <a:ext cx="7467600" cy="3305520"/>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National Sanitation Foundation</a:t>
            </a:r>
          </a:p>
          <a:p>
            <a:pPr marL="800100" lvl="1" indent="-342900">
              <a:spcBef>
                <a:spcPct val="0"/>
              </a:spcBef>
              <a:buSzPct val="80000"/>
              <a:buFont typeface="Wingdings" pitchFamily="2" charset="2"/>
              <a:buChar char="S"/>
            </a:pPr>
            <a:r>
              <a:rPr lang="fr-FR" sz="2000" dirty="0">
                <a:solidFill>
                  <a:schemeClr val="tx1">
                    <a:lumMod val="75000"/>
                    <a:lumOff val="25000"/>
                  </a:schemeClr>
                </a:solidFill>
              </a:rPr>
              <a:t>Mission – Protéger et améliorer la santé humaine dans le monde. Les fabricants, les organismes de réglementation et les consommateurs comptent sur la NSF pour l’élaboration de normes de santé publique et de certifications qui aident à protéger les produits alimentaires, l’eau, les produits de consommation et l’environnement. </a:t>
            </a:r>
          </a:p>
          <a:p>
            <a:pPr marL="800100" lvl="1" indent="-342900">
              <a:spcBef>
                <a:spcPct val="0"/>
              </a:spcBef>
              <a:buSzPct val="80000"/>
              <a:buFont typeface="Wingdings" pitchFamily="2" charset="2"/>
              <a:buChar char="S"/>
            </a:pPr>
            <a:r>
              <a:rPr lang="fr-FR" sz="2000" dirty="0">
                <a:solidFill>
                  <a:schemeClr val="tx1">
                    <a:lumMod val="75000"/>
                    <a:lumOff val="25000"/>
                  </a:schemeClr>
                </a:solidFill>
              </a:rPr>
              <a:t>Une organisation indépendante et homologuée qui teste, analyse et certifie les produits et les systèmes, dispense des formations et gère les risques.</a:t>
            </a:r>
          </a:p>
          <a:p>
            <a:pPr marL="800100" lvl="1" indent="-342900">
              <a:spcBef>
                <a:spcPct val="0"/>
              </a:spcBef>
              <a:buSzPct val="80000"/>
              <a:buFont typeface="Wingdings" pitchFamily="2" charset="2"/>
              <a:buChar char="S"/>
            </a:pPr>
            <a:r>
              <a:rPr lang="fr-FR" sz="2000" dirty="0">
                <a:solidFill>
                  <a:schemeClr val="tx1">
                    <a:lumMod val="75000"/>
                    <a:lumOff val="25000"/>
                  </a:schemeClr>
                </a:solidFill>
              </a:rPr>
              <a:t>La plupart des normes AWWA se réfèrent aux normes NSF et exigent souvent des certifications NSF.</a:t>
            </a:r>
          </a:p>
        </p:txBody>
      </p:sp>
    </p:spTree>
    <p:extLst>
      <p:ext uri="{BB962C8B-B14F-4D97-AF65-F5344CB8AC3E}">
        <p14:creationId xmlns:p14="http://schemas.microsoft.com/office/powerpoint/2010/main" val="29309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23</a:t>
            </a:fld>
            <a:endParaRPr lang="fr-FR" dirty="0">
              <a:solidFill>
                <a:schemeClr val="bg1"/>
              </a:solidFill>
            </a:endParaRPr>
          </a:p>
        </p:txBody>
      </p:sp>
      <p:sp>
        <p:nvSpPr>
          <p:cNvPr id="8" name="TextBox 7"/>
          <p:cNvSpPr txBox="1"/>
          <p:nvPr/>
        </p:nvSpPr>
        <p:spPr>
          <a:xfrm>
            <a:off x="762000" y="1752600"/>
            <a:ext cx="7881884" cy="3859518"/>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National Fire Protection Association</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Mission – Limiter les risques d’incendie et leurs effets en établissant des critères en matière de construction, de traitement, de conception, de fonctionnement et d'installation partout dans le monde. </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Plus de 200 comités d’élaboration de codes techniques et de normes.</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NFPA 22 – Norme pour les réservoirs d’eau de protection privée contre les incendies</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NFPA 13 – Norme d’installation d’extincteurs à eau</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5715000" cy="828675"/>
          </a:xfrm>
          <a:prstGeom prst="rect">
            <a:avLst/>
          </a:prstGeom>
        </p:spPr>
      </p:pic>
    </p:spTree>
    <p:extLst>
      <p:ext uri="{BB962C8B-B14F-4D97-AF65-F5344CB8AC3E}">
        <p14:creationId xmlns:p14="http://schemas.microsoft.com/office/powerpoint/2010/main" val="37274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24</a:t>
            </a:fld>
            <a:endParaRPr lang="fr-FR" dirty="0">
              <a:solidFill>
                <a:schemeClr val="bg1"/>
              </a:solidFill>
            </a:endParaRPr>
          </a:p>
        </p:txBody>
      </p:sp>
      <p:sp>
        <p:nvSpPr>
          <p:cNvPr id="8" name="TextBox 7"/>
          <p:cNvSpPr txBox="1"/>
          <p:nvPr/>
        </p:nvSpPr>
        <p:spPr>
          <a:xfrm>
            <a:off x="838200" y="2667000"/>
            <a:ext cx="7620000" cy="1938992"/>
          </a:xfrm>
          <a:prstGeom prst="rect">
            <a:avLst/>
          </a:prstGeom>
          <a:noFill/>
        </p:spPr>
        <p:txBody>
          <a:bodyPr wrap="square" rtlCol="0">
            <a:spAutoFit/>
          </a:bodyPr>
          <a:lstStyle/>
          <a:p>
            <a:pPr marL="800100" lvl="1" indent="-342900">
              <a:spcBef>
                <a:spcPct val="0"/>
              </a:spcBef>
              <a:buSzPct val="80000"/>
              <a:buFont typeface="Wingdings" pitchFamily="2" charset="2"/>
              <a:buChar char="S"/>
            </a:pPr>
            <a:r>
              <a:rPr lang="fr-FR" sz="2400" dirty="0">
                <a:solidFill>
                  <a:schemeClr val="tx1">
                    <a:lumMod val="75000"/>
                    <a:lumOff val="25000"/>
                  </a:schemeClr>
                </a:solidFill>
              </a:rPr>
              <a:t>Plus de 12 000 normes ASTM sont utilisées dans le monde.</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Les normes ASTM améliorent la vie de millions de personnes chaque jour. </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La plupart des normes de fabrication AWWA se réfèrent aux normes ASTM.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460310"/>
            <a:ext cx="1828800" cy="1990415"/>
          </a:xfrm>
          <a:prstGeom prst="rect">
            <a:avLst/>
          </a:prstGeom>
        </p:spPr>
      </p:pic>
      <p:sp>
        <p:nvSpPr>
          <p:cNvPr id="7" name="TextBox 6"/>
          <p:cNvSpPr txBox="1"/>
          <p:nvPr/>
        </p:nvSpPr>
        <p:spPr>
          <a:xfrm>
            <a:off x="2743200" y="1371600"/>
            <a:ext cx="4343400" cy="989823"/>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American Society for </a:t>
            </a:r>
            <a:r>
              <a:t/>
            </a:r>
            <a:br/>
            <a:r>
              <a:rPr lang="fr-FR" sz="3600" b="1" dirty="0">
                <a:solidFill>
                  <a:schemeClr val="tx1">
                    <a:lumMod val="75000"/>
                    <a:lumOff val="25000"/>
                  </a:schemeClr>
                </a:solidFill>
              </a:rPr>
              <a:t>Testing and Materials</a:t>
            </a:r>
            <a:endParaRPr lang="fr-FR" sz="2400" dirty="0">
              <a:solidFill>
                <a:schemeClr val="tx1">
                  <a:lumMod val="75000"/>
                  <a:lumOff val="25000"/>
                </a:schemeClr>
              </a:solidFill>
            </a:endParaRPr>
          </a:p>
        </p:txBody>
      </p:sp>
    </p:spTree>
    <p:extLst>
      <p:ext uri="{BB962C8B-B14F-4D97-AF65-F5344CB8AC3E}">
        <p14:creationId xmlns:p14="http://schemas.microsoft.com/office/powerpoint/2010/main" val="15237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25</a:t>
            </a:fld>
            <a:endParaRPr lang="fr-FR"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2255921" cy="1371600"/>
          </a:xfrm>
          <a:prstGeom prst="rect">
            <a:avLst/>
          </a:prstGeom>
        </p:spPr>
      </p:pic>
      <p:sp>
        <p:nvSpPr>
          <p:cNvPr id="9" name="TextBox 8"/>
          <p:cNvSpPr txBox="1"/>
          <p:nvPr/>
        </p:nvSpPr>
        <p:spPr>
          <a:xfrm>
            <a:off x="762000" y="2209800"/>
            <a:ext cx="7620000" cy="3133165"/>
          </a:xfrm>
          <a:prstGeom prst="rect">
            <a:avLst/>
          </a:prstGeom>
          <a:noFill/>
        </p:spPr>
        <p:txBody>
          <a:bodyPr wrap="square" rtlCol="0">
            <a:spAutoFit/>
          </a:bodyPr>
          <a:lstStyle/>
          <a:p>
            <a:pPr>
              <a:lnSpc>
                <a:spcPct val="80000"/>
              </a:lnSpc>
              <a:spcBef>
                <a:spcPct val="0"/>
              </a:spcBef>
              <a:buFontTx/>
              <a:buNone/>
            </a:pPr>
            <a:r>
              <a:rPr lang="fr-FR" sz="3200" b="1" dirty="0">
                <a:solidFill>
                  <a:schemeClr val="tx1">
                    <a:lumMod val="75000"/>
                    <a:lumOff val="25000"/>
                  </a:schemeClr>
                </a:solidFill>
              </a:rPr>
              <a:t>International Association of Plumbing and Mechanical Officials</a:t>
            </a:r>
          </a:p>
          <a:p>
            <a:pPr marL="800100" lvl="1" indent="-342900">
              <a:spcBef>
                <a:spcPct val="0"/>
              </a:spcBef>
              <a:buSzPct val="80000"/>
              <a:buFont typeface="Wingdings" pitchFamily="2" charset="2"/>
              <a:buChar char="S"/>
            </a:pPr>
            <a:r>
              <a:rPr lang="fr-FR" sz="2000" dirty="0">
                <a:solidFill>
                  <a:schemeClr val="tx1">
                    <a:lumMod val="75000"/>
                    <a:lumOff val="25000"/>
                  </a:schemeClr>
                </a:solidFill>
              </a:rPr>
              <a:t>Protège la santé et la sécurité publiques en collaborant avec les pouvoirs publics et les professionnels pour mettre en oeuvre des systèmes mécaniques et de plomberie complets partout dans le monde.</a:t>
            </a:r>
          </a:p>
          <a:p>
            <a:pPr marL="800100" lvl="1" indent="-342900">
              <a:spcBef>
                <a:spcPct val="0"/>
              </a:spcBef>
              <a:buSzPct val="80000"/>
              <a:buFont typeface="Wingdings" pitchFamily="2" charset="2"/>
              <a:buChar char="S"/>
            </a:pPr>
            <a:r>
              <a:rPr lang="fr-FR" sz="2000" dirty="0">
                <a:solidFill>
                  <a:schemeClr val="tx1">
                    <a:lumMod val="75000"/>
                    <a:lumOff val="25000"/>
                  </a:schemeClr>
                </a:solidFill>
              </a:rPr>
              <a:t>Fournit une assistance à l’élaboration de codes, des formations de pointe, des tests et des certifications des produits mécaniques et de plomberie, des évaluations des produits de construction et un programme d’assurance qualité de choix pour les fabricants.</a:t>
            </a:r>
          </a:p>
        </p:txBody>
      </p:sp>
    </p:spTree>
    <p:extLst>
      <p:ext uri="{BB962C8B-B14F-4D97-AF65-F5344CB8AC3E}">
        <p14:creationId xmlns:p14="http://schemas.microsoft.com/office/powerpoint/2010/main" val="223590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26</a:t>
            </a:fld>
            <a:endParaRPr lang="fr-FR" dirty="0">
              <a:solidFill>
                <a:schemeClr val="bg1"/>
              </a:solidFill>
            </a:endParaRPr>
          </a:p>
        </p:txBody>
      </p:sp>
      <p:sp>
        <p:nvSpPr>
          <p:cNvPr id="9" name="TextBox 8"/>
          <p:cNvSpPr txBox="1"/>
          <p:nvPr/>
        </p:nvSpPr>
        <p:spPr>
          <a:xfrm>
            <a:off x="762000" y="1981200"/>
            <a:ext cx="7620000" cy="3600986"/>
          </a:xfrm>
          <a:prstGeom prst="rect">
            <a:avLst/>
          </a:prstGeom>
          <a:noFill/>
        </p:spPr>
        <p:txBody>
          <a:bodyPr wrap="square" rtlCol="0">
            <a:spAutoFit/>
          </a:bodyPr>
          <a:lstStyle/>
          <a:p>
            <a:pPr marL="800100" lvl="1" indent="-342900">
              <a:spcBef>
                <a:spcPct val="0"/>
              </a:spcBef>
              <a:buSzPct val="80000"/>
              <a:buFont typeface="Wingdings" pitchFamily="2" charset="2"/>
              <a:buChar char="S"/>
            </a:pPr>
            <a:r>
              <a:rPr lang="fr-FR" sz="1900" dirty="0">
                <a:solidFill>
                  <a:schemeClr val="tx1">
                    <a:lumMod val="75000"/>
                    <a:lumOff val="25000"/>
                  </a:schemeClr>
                </a:solidFill>
              </a:rPr>
              <a:t>L’UL certifie, valide, teste, vérifie, inspecte, analyse, conseille et dispense des formations. L’UL diffuse les connaissances et l’expertise nécessaires pour mieux s’y retrouver dans la complexité croissante de la chaîne d’approvisionnement, depuis les questions de conformité et de respect des réglementations jusqu’à l’accès aux marchés en passant par les problèmes de commercialisation.</a:t>
            </a:r>
          </a:p>
          <a:p>
            <a:pPr marL="800100" lvl="1" indent="-342900">
              <a:spcBef>
                <a:spcPct val="0"/>
              </a:spcBef>
              <a:buSzPct val="80000"/>
              <a:buFont typeface="Wingdings" pitchFamily="2" charset="2"/>
              <a:buChar char="S"/>
            </a:pPr>
            <a:r>
              <a:rPr lang="fr-FR" sz="1900" dirty="0">
                <a:solidFill>
                  <a:schemeClr val="tx1">
                    <a:lumMod val="75000"/>
                    <a:lumOff val="25000"/>
                  </a:schemeClr>
                </a:solidFill>
              </a:rPr>
              <a:t>La mention Water Quality Classification Service figure sur les produits d’eau potable évalués conformément aux normes d’eau potable. Cette mention figure sur les additifs de traitement de l’eau potable, les unités de traitement ou de filtrage de l’eau potable, les composants et les matériaux des systèmes d’eau potable, et les produits de distribution et de plomberie.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457200"/>
            <a:ext cx="1523999" cy="1419347"/>
          </a:xfrm>
          <a:prstGeom prst="rect">
            <a:avLst/>
          </a:prstGeom>
        </p:spPr>
      </p:pic>
      <p:sp>
        <p:nvSpPr>
          <p:cNvPr id="6" name="TextBox 5"/>
          <p:cNvSpPr txBox="1"/>
          <p:nvPr/>
        </p:nvSpPr>
        <p:spPr>
          <a:xfrm>
            <a:off x="2667000" y="1088834"/>
            <a:ext cx="5334000" cy="535531"/>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Underwriters Laboratories</a:t>
            </a:r>
            <a:endParaRPr lang="fr-FR" sz="2400" dirty="0">
              <a:solidFill>
                <a:schemeClr val="tx1">
                  <a:lumMod val="75000"/>
                  <a:lumOff val="25000"/>
                </a:schemeClr>
              </a:solidFill>
            </a:endParaRPr>
          </a:p>
        </p:txBody>
      </p:sp>
    </p:spTree>
    <p:extLst>
      <p:ext uri="{BB962C8B-B14F-4D97-AF65-F5344CB8AC3E}">
        <p14:creationId xmlns:p14="http://schemas.microsoft.com/office/powerpoint/2010/main" val="421271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fr-FR" sz="3600" b="1" dirty="0"/>
              <a:t>Applications des normes AWWA</a:t>
            </a:r>
          </a:p>
        </p:txBody>
      </p:sp>
      <p:sp>
        <p:nvSpPr>
          <p:cNvPr id="3" name="TextBox 2"/>
          <p:cNvSpPr txBox="1"/>
          <p:nvPr/>
        </p:nvSpPr>
        <p:spPr>
          <a:xfrm>
            <a:off x="457200" y="1905000"/>
            <a:ext cx="8458200" cy="369332"/>
          </a:xfrm>
          <a:prstGeom prst="rect">
            <a:avLst/>
          </a:prstGeom>
          <a:noFill/>
        </p:spPr>
        <p:txBody>
          <a:bodyPr wrap="square" rtlCol="0">
            <a:spAutoFit/>
          </a:bodyPr>
          <a:lstStyle/>
          <a:p>
            <a:endParaRPr lang="en-US" dirty="0">
              <a:solidFill>
                <a:prstClr val="black"/>
              </a:solidFill>
            </a:endParaRPr>
          </a:p>
        </p:txBody>
      </p:sp>
      <p:sp>
        <p:nvSpPr>
          <p:cNvPr id="4" name="Content Placeholder 2"/>
          <p:cNvSpPr txBox="1">
            <a:spLocks/>
          </p:cNvSpPr>
          <p:nvPr/>
        </p:nvSpPr>
        <p:spPr>
          <a:xfrm>
            <a:off x="533400" y="1219200"/>
            <a:ext cx="5943600" cy="469392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dirty="0">
                <a:solidFill>
                  <a:srgbClr val="1B587C">
                    <a:lumMod val="50000"/>
                  </a:srgbClr>
                </a:solidFill>
              </a:rPr>
              <a:t>Historiquement, ces normes s’appliquent principalement à l’eau potable et à l’eau de source non traitée</a:t>
            </a:r>
          </a:p>
          <a:p>
            <a:pPr lvl="0"/>
            <a:r>
              <a:rPr lang="fr-FR" dirty="0">
                <a:solidFill>
                  <a:srgbClr val="1B587C">
                    <a:lumMod val="50000"/>
                  </a:srgbClr>
                </a:solidFill>
              </a:rPr>
              <a:t>Plus de 80 normes AWWA qui comportent aujourd'hui des dispositions spécifiques pour qu’elles soient appliquées aux eaux usées et aux eaux récupérées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889" y="1417717"/>
            <a:ext cx="2477257" cy="3543389"/>
          </a:xfrm>
          <a:prstGeom prst="rect">
            <a:avLst/>
          </a:prstGeom>
        </p:spPr>
      </p:pic>
      <p:sp>
        <p:nvSpPr>
          <p:cNvPr id="6" name="TextBox 5"/>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27</a:t>
            </a:fld>
            <a:endParaRPr lang="fr-FR" dirty="0">
              <a:solidFill>
                <a:schemeClr val="bg1"/>
              </a:solidFill>
            </a:endParaRPr>
          </a:p>
        </p:txBody>
      </p:sp>
    </p:spTree>
    <p:extLst>
      <p:ext uri="{BB962C8B-B14F-4D97-AF65-F5344CB8AC3E}">
        <p14:creationId xmlns:p14="http://schemas.microsoft.com/office/powerpoint/2010/main" val="246822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dirty="0"/>
              <a:t>Applications des normes AWWA</a:t>
            </a:r>
            <a:endParaRPr lang="fr-FR" sz="3600" dirty="0"/>
          </a:p>
        </p:txBody>
      </p:sp>
      <p:sp>
        <p:nvSpPr>
          <p:cNvPr id="3" name="Text Placeholder 2"/>
          <p:cNvSpPr>
            <a:spLocks noGrp="1"/>
          </p:cNvSpPr>
          <p:nvPr>
            <p:ph type="body" sz="quarter" idx="13"/>
          </p:nvPr>
        </p:nvSpPr>
        <p:spPr/>
        <p:txBody>
          <a:bodyPr>
            <a:normAutofit fontScale="92500" lnSpcReduction="10000"/>
          </a:bodyPr>
          <a:lstStyle/>
          <a:p>
            <a:pPr marL="457200" indent="-457200">
              <a:defRPr/>
            </a:pPr>
            <a:r>
              <a:rPr lang="fr-FR" altLang="en-US" dirty="0">
                <a:solidFill>
                  <a:prstClr val="black"/>
                </a:solidFill>
                <a:latin typeface="+mn-lt"/>
              </a:rPr>
              <a:t>180 normes existantes</a:t>
            </a:r>
          </a:p>
          <a:p>
            <a:pPr marL="457200" indent="-457200">
              <a:defRPr/>
            </a:pPr>
            <a:r>
              <a:rPr lang="fr-FR" altLang="en-US" dirty="0">
                <a:solidFill>
                  <a:prstClr val="black"/>
                </a:solidFill>
                <a:latin typeface="+mn-lt"/>
              </a:rPr>
              <a:t>30 normes en cours d’élaboration</a:t>
            </a:r>
          </a:p>
          <a:p>
            <a:pPr marL="457200" indent="-457200">
              <a:defRPr/>
            </a:pPr>
            <a:r>
              <a:rPr lang="fr-FR" altLang="en-US" dirty="0">
                <a:solidFill>
                  <a:prstClr val="black"/>
                </a:solidFill>
                <a:latin typeface="+mn-lt"/>
              </a:rPr>
              <a:t>16 manuels de pratique donnant des directives pour l’application des normes</a:t>
            </a:r>
          </a:p>
          <a:p>
            <a:pPr marL="457200" indent="-457200">
              <a:defRPr/>
            </a:pPr>
            <a:r>
              <a:rPr lang="fr-FR" altLang="en-US" dirty="0">
                <a:solidFill>
                  <a:prstClr val="black"/>
                </a:solidFill>
                <a:latin typeface="+mn-lt"/>
              </a:rPr>
              <a:t>Extension de la famille des normes AWWA pour y inclure les eaux usées, l’eau non traitée, l’eau recyclée, les eaux pluviales et d’autres applications</a:t>
            </a:r>
          </a:p>
        </p:txBody>
      </p:sp>
      <p:sp>
        <p:nvSpPr>
          <p:cNvPr id="4" name="TextBox 3"/>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28</a:t>
            </a:fld>
            <a:endParaRPr lang="fr-FR" dirty="0">
              <a:solidFill>
                <a:schemeClr val="bg1"/>
              </a:solidFill>
            </a:endParaRPr>
          </a:p>
        </p:txBody>
      </p:sp>
    </p:spTree>
    <p:extLst>
      <p:ext uri="{BB962C8B-B14F-4D97-AF65-F5344CB8AC3E}">
        <p14:creationId xmlns:p14="http://schemas.microsoft.com/office/powerpoint/2010/main" val="2284130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18" y="348809"/>
            <a:ext cx="8229600" cy="1143000"/>
          </a:xfrm>
        </p:spPr>
        <p:txBody>
          <a:bodyPr>
            <a:normAutofit/>
          </a:bodyPr>
          <a:lstStyle/>
          <a:p>
            <a:r>
              <a:rPr lang="fr-FR" sz="3200" b="1" dirty="0"/>
              <a:t>Normes AWWA - Grandes catégories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337" y="1676400"/>
            <a:ext cx="1648144" cy="2476500"/>
          </a:xfrm>
          <a:prstGeom prst="rect">
            <a:avLst/>
          </a:prstGeom>
        </p:spPr>
      </p:pic>
      <p:sp>
        <p:nvSpPr>
          <p:cNvPr id="6" name="TextBox 5"/>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29</a:t>
            </a:fld>
            <a:endParaRPr lang="fr-FR" dirty="0">
              <a:solidFill>
                <a:schemeClr val="bg1"/>
              </a:solidFill>
            </a:endParaRPr>
          </a:p>
        </p:txBody>
      </p:sp>
      <p:sp>
        <p:nvSpPr>
          <p:cNvPr id="7" name="TextBox 6"/>
          <p:cNvSpPr txBox="1"/>
          <p:nvPr/>
        </p:nvSpPr>
        <p:spPr>
          <a:xfrm>
            <a:off x="1920699" y="1522791"/>
            <a:ext cx="6781800" cy="3323987"/>
          </a:xfrm>
          <a:prstGeom prst="rect">
            <a:avLst/>
          </a:prstGeom>
          <a:noFill/>
        </p:spPr>
        <p:txBody>
          <a:bodyPr wrap="square" rtlCol="0">
            <a:spAutoFit/>
          </a:bodyPr>
          <a:lstStyle/>
          <a:p>
            <a:pPr marL="800100" lvl="1" indent="-342900">
              <a:spcBef>
                <a:spcPct val="0"/>
              </a:spcBef>
              <a:buSzPct val="80000"/>
              <a:buFont typeface="Wingdings" pitchFamily="2" charset="2"/>
              <a:buChar char="S"/>
            </a:pPr>
            <a:r>
              <a:rPr lang="fr-FR" sz="3000" dirty="0">
                <a:solidFill>
                  <a:schemeClr val="tx1">
                    <a:lumMod val="75000"/>
                    <a:lumOff val="25000"/>
                  </a:schemeClr>
                </a:solidFill>
              </a:rPr>
              <a:t>Produits de traitement de l’eau</a:t>
            </a:r>
          </a:p>
          <a:p>
            <a:pPr marL="800100" lvl="1" indent="-342900">
              <a:spcBef>
                <a:spcPct val="0"/>
              </a:spcBef>
              <a:buSzPct val="80000"/>
              <a:buFont typeface="Wingdings" pitchFamily="2" charset="2"/>
              <a:buChar char="S"/>
            </a:pPr>
            <a:r>
              <a:rPr lang="fr-FR" sz="3000" dirty="0">
                <a:solidFill>
                  <a:schemeClr val="tx1">
                    <a:lumMod val="75000"/>
                    <a:lumOff val="25000"/>
                  </a:schemeClr>
                </a:solidFill>
              </a:rPr>
              <a:t>Produits des systèmes de distribution d’eau</a:t>
            </a:r>
          </a:p>
          <a:p>
            <a:pPr marL="800100" lvl="1" indent="-342900">
              <a:spcBef>
                <a:spcPct val="0"/>
              </a:spcBef>
              <a:buSzPct val="80000"/>
              <a:buFont typeface="Wingdings" pitchFamily="2" charset="2"/>
              <a:buChar char="S"/>
            </a:pPr>
            <a:r>
              <a:rPr lang="fr-FR" sz="3000" dirty="0">
                <a:solidFill>
                  <a:schemeClr val="tx1">
                    <a:lumMod val="75000"/>
                    <a:lumOff val="25000"/>
                  </a:schemeClr>
                </a:solidFill>
              </a:rPr>
              <a:t>Puits d’eau</a:t>
            </a:r>
          </a:p>
          <a:p>
            <a:pPr marL="800100" lvl="1" indent="-342900">
              <a:spcBef>
                <a:spcPct val="0"/>
              </a:spcBef>
              <a:buSzPct val="80000"/>
              <a:buFont typeface="Wingdings" pitchFamily="2" charset="2"/>
              <a:buChar char="S"/>
            </a:pPr>
            <a:r>
              <a:rPr lang="fr-FR" sz="3000" dirty="0">
                <a:solidFill>
                  <a:schemeClr val="tx1">
                    <a:lumMod val="75000"/>
                    <a:lumOff val="25000"/>
                  </a:schemeClr>
                </a:solidFill>
              </a:rPr>
              <a:t>Services</a:t>
            </a:r>
          </a:p>
          <a:p>
            <a:pPr marL="800100" lvl="1" indent="-342900">
              <a:spcBef>
                <a:spcPct val="0"/>
              </a:spcBef>
              <a:buSzPct val="80000"/>
              <a:buFont typeface="Wingdings" pitchFamily="2" charset="2"/>
              <a:buChar char="S"/>
            </a:pPr>
            <a:r>
              <a:rPr lang="fr-FR" sz="3000" dirty="0">
                <a:solidFill>
                  <a:schemeClr val="tx1">
                    <a:lumMod val="75000"/>
                    <a:lumOff val="25000"/>
                  </a:schemeClr>
                </a:solidFill>
              </a:rPr>
              <a:t>Gestion des </a:t>
            </a:r>
            <a:r>
              <a:rPr lang="fr-FR" sz="3000" dirty="0" smtClean="0">
                <a:solidFill>
                  <a:schemeClr val="tx1">
                    <a:lumMod val="75000"/>
                    <a:lumOff val="25000"/>
                  </a:schemeClr>
                </a:solidFill>
              </a:rPr>
              <a:t>services                                 </a:t>
            </a:r>
            <a:r>
              <a:rPr lang="fr-FR" sz="3000" dirty="0">
                <a:solidFill>
                  <a:schemeClr val="tx1">
                    <a:lumMod val="75000"/>
                    <a:lumOff val="25000"/>
                  </a:schemeClr>
                </a:solidFill>
              </a:rPr>
              <a:t>publics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702002"/>
            <a:ext cx="2843719" cy="2411414"/>
          </a:xfrm>
          <a:prstGeom prst="rect">
            <a:avLst/>
          </a:prstGeom>
        </p:spPr>
      </p:pic>
    </p:spTree>
    <p:extLst>
      <p:ext uri="{BB962C8B-B14F-4D97-AF65-F5344CB8AC3E}">
        <p14:creationId xmlns:p14="http://schemas.microsoft.com/office/powerpoint/2010/main" val="327041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438400"/>
            <a:ext cx="2819400" cy="2819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919558"/>
            <a:ext cx="1143000" cy="1143000"/>
          </a:xfrm>
          <a:prstGeom prst="rect">
            <a:avLst/>
          </a:prstGeom>
        </p:spPr>
      </p:pic>
      <p:sp>
        <p:nvSpPr>
          <p:cNvPr id="9" name="TextBox 8"/>
          <p:cNvSpPr txBox="1"/>
          <p:nvPr/>
        </p:nvSpPr>
        <p:spPr>
          <a:xfrm>
            <a:off x="574244" y="1905000"/>
            <a:ext cx="5276677" cy="4173450"/>
          </a:xfrm>
          <a:prstGeom prst="rect">
            <a:avLst/>
          </a:prstGeom>
          <a:noFill/>
        </p:spPr>
        <p:txBody>
          <a:bodyPr wrap="square" rtlCol="0">
            <a:spAutoFit/>
          </a:bodyPr>
          <a:lstStyle/>
          <a:p>
            <a:pPr>
              <a:lnSpc>
                <a:spcPct val="80000"/>
              </a:lnSpc>
              <a:spcBef>
                <a:spcPct val="0"/>
              </a:spcBef>
              <a:buFontTx/>
              <a:buNone/>
            </a:pPr>
            <a:r>
              <a:rPr lang="fr-FR" sz="2800" b="1" dirty="0">
                <a:solidFill>
                  <a:schemeClr val="tx1">
                    <a:lumMod val="75000"/>
                    <a:lumOff val="25000"/>
                  </a:schemeClr>
                </a:solidFill>
              </a:rPr>
              <a:t>Loi sur la salubrité de l’eau potable (Safe Drinking Water Act, SDWA)</a:t>
            </a:r>
          </a:p>
          <a:p>
            <a:pPr marL="800100" lvl="1" indent="-342900">
              <a:spcBef>
                <a:spcPct val="0"/>
              </a:spcBef>
              <a:buSzPct val="80000"/>
              <a:buFont typeface="Wingdings" pitchFamily="2" charset="2"/>
              <a:buChar char="S"/>
            </a:pPr>
            <a:r>
              <a:rPr lang="fr-FR" sz="2100" dirty="0">
                <a:solidFill>
                  <a:schemeClr val="tx1">
                    <a:lumMod val="75000"/>
                    <a:lumOff val="25000"/>
                  </a:schemeClr>
                </a:solidFill>
              </a:rPr>
              <a:t>Loi fédérale qui protège l’approvisionnement public en eau potable dans tout le pays. Dans le cadre de la SDWA, l’EPA définit des normes de qualité de l’eau potable et, à l’aide de ses partenaires, met en oeuvre divers programmes techniques et financiers afin de garantir la salubrité de l’eau potable.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44" y="550655"/>
            <a:ext cx="5276677" cy="737807"/>
          </a:xfrm>
          <a:prstGeom prst="rect">
            <a:avLst/>
          </a:prstGeom>
        </p:spPr>
      </p:pic>
    </p:spTree>
    <p:extLst>
      <p:ext uri="{BB962C8B-B14F-4D97-AF65-F5344CB8AC3E}">
        <p14:creationId xmlns:p14="http://schemas.microsoft.com/office/powerpoint/2010/main" val="90085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fr-FR" sz="3600" b="1" dirty="0"/>
              <a:t>Normes AWWA - Domaines abordés</a:t>
            </a:r>
            <a:endParaRPr lang="fr-FR" sz="3600" dirty="0"/>
          </a:p>
        </p:txBody>
      </p:sp>
      <p:sp>
        <p:nvSpPr>
          <p:cNvPr id="3" name="TextBox 2"/>
          <p:cNvSpPr txBox="1"/>
          <p:nvPr/>
        </p:nvSpPr>
        <p:spPr>
          <a:xfrm>
            <a:off x="457200" y="1295400"/>
            <a:ext cx="8458200" cy="4721292"/>
          </a:xfrm>
          <a:prstGeom prst="rect">
            <a:avLst/>
          </a:prstGeom>
          <a:noFill/>
        </p:spPr>
        <p:txBody>
          <a:bodyPr wrap="square" rtlCol="0">
            <a:spAutoFit/>
          </a:bodyPr>
          <a:lstStyle/>
          <a:p>
            <a:pPr lvl="1">
              <a:spcBef>
                <a:spcPct val="20000"/>
              </a:spcBef>
              <a:defRPr/>
            </a:pPr>
            <a:r>
              <a:rPr lang="fr-FR" altLang="en-US" sz="3200" dirty="0">
                <a:solidFill>
                  <a:prstClr val="black"/>
                </a:solidFill>
              </a:rPr>
              <a:t>Produits de traitement de l’eau</a:t>
            </a:r>
          </a:p>
          <a:p>
            <a:pPr marL="800100" lvl="1" indent="-342900">
              <a:spcBef>
                <a:spcPct val="20000"/>
              </a:spcBef>
              <a:buFont typeface="Arial" panose="020B0604020202020204" pitchFamily="34" charset="0"/>
              <a:buChar char="•"/>
              <a:defRPr/>
            </a:pPr>
            <a:r>
              <a:rPr lang="fr-FR" altLang="en-US" sz="2000" dirty="0">
                <a:solidFill>
                  <a:prstClr val="black"/>
                </a:solidFill>
              </a:rPr>
              <a:t>Matériels et systèmes de filtrage</a:t>
            </a:r>
          </a:p>
          <a:p>
            <a:pPr marL="800100" lvl="1" indent="-342900">
              <a:spcBef>
                <a:spcPct val="20000"/>
              </a:spcBef>
              <a:buFont typeface="Arial" panose="020B0604020202020204" pitchFamily="34" charset="0"/>
              <a:buChar char="•"/>
              <a:defRPr/>
            </a:pPr>
            <a:r>
              <a:rPr lang="fr-FR" altLang="en-US" sz="2000" dirty="0">
                <a:solidFill>
                  <a:prstClr val="black"/>
                </a:solidFill>
              </a:rPr>
              <a:t>Agents adoucissants</a:t>
            </a:r>
          </a:p>
          <a:p>
            <a:pPr marL="800100" lvl="1" indent="-342900">
              <a:spcBef>
                <a:spcPct val="20000"/>
              </a:spcBef>
              <a:buFont typeface="Arial" panose="020B0604020202020204" pitchFamily="34" charset="0"/>
              <a:buChar char="•"/>
              <a:defRPr/>
            </a:pPr>
            <a:r>
              <a:rPr lang="fr-FR" altLang="en-US" sz="2000" dirty="0">
                <a:solidFill>
                  <a:prstClr val="black"/>
                </a:solidFill>
              </a:rPr>
              <a:t>Désinfectants chimiques</a:t>
            </a:r>
          </a:p>
          <a:p>
            <a:pPr marL="800100" lvl="1" indent="-342900">
              <a:spcBef>
                <a:spcPct val="20000"/>
              </a:spcBef>
              <a:buFont typeface="Arial" panose="020B0604020202020204" pitchFamily="34" charset="0"/>
              <a:buChar char="•"/>
              <a:defRPr/>
            </a:pPr>
            <a:r>
              <a:rPr lang="fr-FR" altLang="en-US" sz="2000" dirty="0">
                <a:solidFill>
                  <a:prstClr val="black"/>
                </a:solidFill>
              </a:rPr>
              <a:t>Coagulation</a:t>
            </a:r>
          </a:p>
          <a:p>
            <a:pPr marL="800100" lvl="1" indent="-342900">
              <a:spcBef>
                <a:spcPct val="20000"/>
              </a:spcBef>
              <a:buFont typeface="Arial" panose="020B0604020202020204" pitchFamily="34" charset="0"/>
              <a:buChar char="•"/>
              <a:defRPr/>
            </a:pPr>
            <a:r>
              <a:rPr lang="fr-FR" altLang="en-US" sz="2000" dirty="0">
                <a:solidFill>
                  <a:prstClr val="black"/>
                </a:solidFill>
              </a:rPr>
              <a:t>Elimination des dépôts et protection contre la corrosion</a:t>
            </a:r>
          </a:p>
          <a:p>
            <a:pPr marL="800100" lvl="1" indent="-342900">
              <a:spcBef>
                <a:spcPct val="20000"/>
              </a:spcBef>
              <a:buFont typeface="Arial" panose="020B0604020202020204" pitchFamily="34" charset="0"/>
              <a:buChar char="•"/>
              <a:defRPr/>
            </a:pPr>
            <a:r>
              <a:rPr lang="fr-FR" altLang="en-US" sz="2000" dirty="0">
                <a:solidFill>
                  <a:prstClr val="black"/>
                </a:solidFill>
              </a:rPr>
              <a:t>Contrôle du goût et de l’odeur</a:t>
            </a:r>
          </a:p>
          <a:p>
            <a:pPr marL="800100" lvl="1" indent="-342900">
              <a:spcBef>
                <a:spcPct val="20000"/>
              </a:spcBef>
              <a:buFont typeface="Arial" panose="020B0604020202020204" pitchFamily="34" charset="0"/>
              <a:buChar char="•"/>
              <a:defRPr/>
            </a:pPr>
            <a:r>
              <a:rPr lang="fr-FR" altLang="en-US" sz="2000" dirty="0">
                <a:solidFill>
                  <a:prstClr val="black"/>
                </a:solidFill>
              </a:rPr>
              <a:t>Prophylaxie</a:t>
            </a:r>
          </a:p>
          <a:p>
            <a:pPr marL="800100" lvl="1" indent="-342900">
              <a:spcBef>
                <a:spcPct val="20000"/>
              </a:spcBef>
              <a:buFont typeface="Arial" panose="020B0604020202020204" pitchFamily="34" charset="0"/>
              <a:buChar char="•"/>
              <a:defRPr/>
            </a:pPr>
            <a:r>
              <a:rPr lang="fr-FR" altLang="en-US" sz="2000" dirty="0">
                <a:solidFill>
                  <a:prstClr val="black"/>
                </a:solidFill>
              </a:rPr>
              <a:t>Matériel de fabrication</a:t>
            </a:r>
          </a:p>
          <a:p>
            <a:pPr marL="742950" lvl="1" indent="-285750">
              <a:spcBef>
                <a:spcPct val="20000"/>
              </a:spcBef>
              <a:buFont typeface="Arial" pitchFamily="34" charset="0"/>
              <a:buChar char="–"/>
              <a:defRPr/>
            </a:pPr>
            <a:endParaRPr lang="fr-FR" altLang="en-US" sz="3200" dirty="0">
              <a:solidFill>
                <a:prstClr val="black"/>
              </a:solidFill>
            </a:endParaRPr>
          </a:p>
          <a:p>
            <a:pPr marL="285750" indent="-285750">
              <a:spcBef>
                <a:spcPct val="20000"/>
              </a:spcBef>
              <a:buFont typeface="Arial" pitchFamily="34" charset="0"/>
              <a:buChar char="–"/>
              <a:defRPr/>
            </a:pPr>
            <a:endParaRPr lang="fr-FR" altLang="en-US" sz="3200" dirty="0">
              <a:solidFill>
                <a:prstClr val="black"/>
              </a:solidFill>
            </a:endParaRPr>
          </a:p>
        </p:txBody>
      </p:sp>
      <p:sp>
        <p:nvSpPr>
          <p:cNvPr id="4" name="Content Placeholder 2"/>
          <p:cNvSpPr txBox="1">
            <a:spLocks/>
          </p:cNvSpPr>
          <p:nvPr/>
        </p:nvSpPr>
        <p:spPr>
          <a:xfrm>
            <a:off x="457200" y="1219200"/>
            <a:ext cx="8229600" cy="4693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a:solidFill>
                <a:prstClr val="black"/>
              </a:solidFill>
            </a:endParaRP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30</a:t>
            </a:fld>
            <a:endParaRPr lang="fr-FR" dirty="0">
              <a:solidFill>
                <a:schemeClr val="bg1"/>
              </a:solidFill>
            </a:endParaRPr>
          </a:p>
        </p:txBody>
      </p:sp>
    </p:spTree>
    <p:extLst>
      <p:ext uri="{BB962C8B-B14F-4D97-AF65-F5344CB8AC3E}">
        <p14:creationId xmlns:p14="http://schemas.microsoft.com/office/powerpoint/2010/main" val="2859072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fr-FR" sz="3600" b="1" dirty="0"/>
              <a:t>Normes AWWA - Domaines abordés</a:t>
            </a:r>
            <a:endParaRPr lang="fr-FR" sz="3600" dirty="0"/>
          </a:p>
        </p:txBody>
      </p:sp>
      <p:sp>
        <p:nvSpPr>
          <p:cNvPr id="3" name="TextBox 2"/>
          <p:cNvSpPr txBox="1"/>
          <p:nvPr/>
        </p:nvSpPr>
        <p:spPr>
          <a:xfrm>
            <a:off x="457200" y="1295400"/>
            <a:ext cx="8458200" cy="3877985"/>
          </a:xfrm>
          <a:prstGeom prst="rect">
            <a:avLst/>
          </a:prstGeom>
          <a:noFill/>
        </p:spPr>
        <p:txBody>
          <a:bodyPr wrap="square" rtlCol="0">
            <a:spAutoFit/>
          </a:bodyPr>
          <a:lstStyle/>
          <a:p>
            <a:pPr lvl="1">
              <a:spcBef>
                <a:spcPct val="20000"/>
              </a:spcBef>
              <a:defRPr/>
            </a:pPr>
            <a:r>
              <a:rPr lang="fr-FR" altLang="en-US" sz="3200" dirty="0">
                <a:solidFill>
                  <a:prstClr val="black"/>
                </a:solidFill>
              </a:rPr>
              <a:t>Produits des systèmes de distribution d’eau</a:t>
            </a:r>
          </a:p>
          <a:p>
            <a:pPr marL="742950" lvl="1" indent="-285750">
              <a:spcBef>
                <a:spcPct val="20000"/>
              </a:spcBef>
              <a:buFont typeface="Arial" panose="020B0604020202020204" pitchFamily="34" charset="0"/>
              <a:buChar char="•"/>
              <a:defRPr/>
            </a:pPr>
            <a:r>
              <a:rPr lang="fr-FR" altLang="en-US" sz="2000" dirty="0">
                <a:solidFill>
                  <a:prstClr val="black"/>
                </a:solidFill>
              </a:rPr>
              <a:t>Tuyaux et accessoires, y compris conduites en fonte ductile, tuyaux en acier, conduites sous pression en béton, tuyaux en plastique et conduites sous pression en amiante-ciment</a:t>
            </a:r>
          </a:p>
          <a:p>
            <a:pPr marL="742950" lvl="1" indent="-285750">
              <a:spcBef>
                <a:spcPts val="600"/>
              </a:spcBef>
              <a:buFont typeface="Arial" panose="020B0604020202020204" pitchFamily="34" charset="0"/>
              <a:buChar char="•"/>
              <a:defRPr/>
            </a:pPr>
            <a:r>
              <a:rPr lang="fr-FR" altLang="en-US" sz="2000" dirty="0">
                <a:solidFill>
                  <a:prstClr val="black"/>
                </a:solidFill>
              </a:rPr>
              <a:t>Robinets</a:t>
            </a:r>
          </a:p>
          <a:p>
            <a:pPr marL="742950" lvl="1" indent="-285750">
              <a:spcBef>
                <a:spcPts val="600"/>
              </a:spcBef>
              <a:buFont typeface="Arial" panose="020B0604020202020204" pitchFamily="34" charset="0"/>
              <a:buChar char="•"/>
              <a:defRPr/>
            </a:pPr>
            <a:r>
              <a:rPr lang="fr-FR" altLang="en-US" sz="2000" dirty="0">
                <a:solidFill>
                  <a:prstClr val="black"/>
                </a:solidFill>
              </a:rPr>
              <a:t>Bouches d'incendie</a:t>
            </a:r>
          </a:p>
          <a:p>
            <a:pPr marL="742950" lvl="1" indent="-285750">
              <a:spcBef>
                <a:spcPts val="600"/>
              </a:spcBef>
              <a:buFont typeface="Arial" panose="020B0604020202020204" pitchFamily="34" charset="0"/>
              <a:buChar char="•"/>
              <a:defRPr/>
            </a:pPr>
            <a:r>
              <a:rPr lang="fr-FR" altLang="en-US" sz="2000" dirty="0">
                <a:solidFill>
                  <a:prstClr val="black"/>
                </a:solidFill>
              </a:rPr>
              <a:t>Compteurs</a:t>
            </a:r>
          </a:p>
          <a:p>
            <a:pPr marL="742950" lvl="1" indent="-285750">
              <a:spcBef>
                <a:spcPts val="600"/>
              </a:spcBef>
              <a:buFont typeface="Arial" panose="020B0604020202020204" pitchFamily="34" charset="0"/>
              <a:buChar char="•"/>
              <a:defRPr/>
            </a:pPr>
            <a:r>
              <a:rPr lang="fr-FR" altLang="en-US" sz="2000" dirty="0">
                <a:solidFill>
                  <a:prstClr val="black"/>
                </a:solidFill>
              </a:rPr>
              <a:t>Branchements</a:t>
            </a:r>
          </a:p>
          <a:p>
            <a:pPr marL="742950" lvl="1" indent="-285750">
              <a:spcBef>
                <a:spcPts val="600"/>
              </a:spcBef>
              <a:buFont typeface="Arial" panose="020B0604020202020204" pitchFamily="34" charset="0"/>
              <a:buChar char="•"/>
              <a:defRPr/>
            </a:pPr>
            <a:r>
              <a:rPr lang="fr-FR" altLang="en-US" sz="2000" dirty="0">
                <a:solidFill>
                  <a:prstClr val="black"/>
                </a:solidFill>
              </a:rPr>
              <a:t>Installations de stockage, y compris réservoirs en acier, réservoirs en béton, cuves surélevées en matériaux composites et réservoirs en plastique renforcé de fibre de verre</a:t>
            </a:r>
          </a:p>
          <a:p>
            <a:pPr marL="742950" lvl="1" indent="-285750">
              <a:spcBef>
                <a:spcPts val="600"/>
              </a:spcBef>
              <a:buFont typeface="Arial" panose="020B0604020202020204" pitchFamily="34" charset="0"/>
              <a:buChar char="•"/>
              <a:defRPr/>
            </a:pPr>
            <a:r>
              <a:rPr lang="fr-FR" altLang="en-US" sz="2000" dirty="0">
                <a:solidFill>
                  <a:prstClr val="black"/>
                </a:solidFill>
              </a:rPr>
              <a:t>Pompes</a:t>
            </a:r>
          </a:p>
        </p:txBody>
      </p:sp>
      <p:sp>
        <p:nvSpPr>
          <p:cNvPr id="4" name="Content Placeholder 2"/>
          <p:cNvSpPr txBox="1">
            <a:spLocks/>
          </p:cNvSpPr>
          <p:nvPr/>
        </p:nvSpPr>
        <p:spPr>
          <a:xfrm>
            <a:off x="457200" y="1219200"/>
            <a:ext cx="8229600" cy="4693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a:solidFill>
                <a:prstClr val="black"/>
              </a:solidFill>
            </a:endParaRP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31</a:t>
            </a:fld>
            <a:endParaRPr lang="fr-FR" dirty="0">
              <a:solidFill>
                <a:schemeClr val="bg1"/>
              </a:solidFill>
            </a:endParaRPr>
          </a:p>
        </p:txBody>
      </p:sp>
    </p:spTree>
    <p:extLst>
      <p:ext uri="{BB962C8B-B14F-4D97-AF65-F5344CB8AC3E}">
        <p14:creationId xmlns:p14="http://schemas.microsoft.com/office/powerpoint/2010/main" val="2659619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fr-FR" sz="3600" b="1" dirty="0"/>
              <a:t>Normes AWWA - Domaines abordés</a:t>
            </a:r>
            <a:endParaRPr lang="fr-FR" sz="3600" dirty="0"/>
          </a:p>
        </p:txBody>
      </p:sp>
      <p:sp>
        <p:nvSpPr>
          <p:cNvPr id="3" name="TextBox 2"/>
          <p:cNvSpPr txBox="1"/>
          <p:nvPr/>
        </p:nvSpPr>
        <p:spPr>
          <a:xfrm>
            <a:off x="457200" y="1295400"/>
            <a:ext cx="8458200" cy="3465564"/>
          </a:xfrm>
          <a:prstGeom prst="rect">
            <a:avLst/>
          </a:prstGeom>
          <a:noFill/>
        </p:spPr>
        <p:txBody>
          <a:bodyPr wrap="square" rtlCol="0">
            <a:spAutoFit/>
          </a:bodyPr>
          <a:lstStyle/>
          <a:p>
            <a:pPr lvl="1">
              <a:spcBef>
                <a:spcPct val="20000"/>
              </a:spcBef>
              <a:defRPr/>
            </a:pPr>
            <a:r>
              <a:rPr lang="fr-FR" altLang="en-US" sz="3200" dirty="0">
                <a:solidFill>
                  <a:prstClr val="black"/>
                </a:solidFill>
              </a:rPr>
              <a:t>Puits d’eau</a:t>
            </a:r>
          </a:p>
          <a:p>
            <a:pPr marL="914400" lvl="1" indent="-457200">
              <a:spcBef>
                <a:spcPct val="20000"/>
              </a:spcBef>
              <a:buFont typeface="Arial" panose="020B0604020202020204" pitchFamily="34" charset="0"/>
              <a:buChar char="•"/>
              <a:defRPr/>
            </a:pPr>
            <a:r>
              <a:rPr lang="fr-FR" altLang="en-US" sz="2000" dirty="0">
                <a:solidFill>
                  <a:prstClr val="black"/>
                </a:solidFill>
              </a:rPr>
              <a:t>Puits d’eau</a:t>
            </a:r>
          </a:p>
          <a:p>
            <a:pPr lvl="1">
              <a:spcBef>
                <a:spcPct val="20000"/>
              </a:spcBef>
              <a:defRPr/>
            </a:pPr>
            <a:r>
              <a:rPr lang="fr-FR" altLang="en-US" sz="3200" dirty="0">
                <a:solidFill>
                  <a:prstClr val="black"/>
                </a:solidFill>
              </a:rPr>
              <a:t>Services </a:t>
            </a:r>
          </a:p>
          <a:p>
            <a:pPr marL="914400" lvl="1" indent="-457200">
              <a:spcBef>
                <a:spcPct val="20000"/>
              </a:spcBef>
              <a:buFont typeface="Arial" panose="020B0604020202020204" pitchFamily="34" charset="0"/>
              <a:buChar char="•"/>
              <a:defRPr/>
            </a:pPr>
            <a:r>
              <a:rPr lang="fr-FR" altLang="en-US" sz="2000" dirty="0">
                <a:solidFill>
                  <a:prstClr val="black"/>
                </a:solidFill>
              </a:rPr>
              <a:t>Installation de tuyauteries</a:t>
            </a:r>
          </a:p>
          <a:p>
            <a:pPr marL="914400" lvl="1" indent="-457200">
              <a:spcBef>
                <a:spcPct val="20000"/>
              </a:spcBef>
              <a:buFont typeface="Arial" panose="020B0604020202020204" pitchFamily="34" charset="0"/>
              <a:buChar char="•"/>
              <a:defRPr/>
            </a:pPr>
            <a:r>
              <a:rPr lang="fr-FR" altLang="en-US" sz="2000" dirty="0">
                <a:solidFill>
                  <a:prstClr val="black"/>
                </a:solidFill>
              </a:rPr>
              <a:t>Désinfection des installations</a:t>
            </a:r>
          </a:p>
          <a:p>
            <a:pPr lvl="1">
              <a:spcBef>
                <a:spcPct val="20000"/>
              </a:spcBef>
              <a:defRPr/>
            </a:pPr>
            <a:endParaRPr lang="fr-FR" altLang="en-US" sz="3200" dirty="0">
              <a:solidFill>
                <a:prstClr val="black"/>
              </a:solidFill>
            </a:endParaRPr>
          </a:p>
          <a:p>
            <a:pPr lvl="1">
              <a:spcBef>
                <a:spcPct val="20000"/>
              </a:spcBef>
              <a:defRPr/>
            </a:pPr>
            <a:endParaRPr lang="fr-FR" altLang="en-US" sz="3200" dirty="0">
              <a:solidFill>
                <a:prstClr val="black"/>
              </a:solidFill>
            </a:endParaRPr>
          </a:p>
        </p:txBody>
      </p:sp>
      <p:sp>
        <p:nvSpPr>
          <p:cNvPr id="4" name="Content Placeholder 2"/>
          <p:cNvSpPr txBox="1">
            <a:spLocks/>
          </p:cNvSpPr>
          <p:nvPr/>
        </p:nvSpPr>
        <p:spPr>
          <a:xfrm>
            <a:off x="457200" y="1219200"/>
            <a:ext cx="8229600" cy="4693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a:solidFill>
                <a:prstClr val="black"/>
              </a:solidFill>
            </a:endParaRP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32</a:t>
            </a:fld>
            <a:endParaRPr lang="fr-FR" dirty="0">
              <a:solidFill>
                <a:schemeClr val="bg1"/>
              </a:solidFill>
            </a:endParaRPr>
          </a:p>
        </p:txBody>
      </p:sp>
    </p:spTree>
    <p:extLst>
      <p:ext uri="{BB962C8B-B14F-4D97-AF65-F5344CB8AC3E}">
        <p14:creationId xmlns:p14="http://schemas.microsoft.com/office/powerpoint/2010/main" val="734600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fr-FR" sz="3600" b="1" dirty="0"/>
              <a:t>Normes AWWA - Domaines abordés</a:t>
            </a:r>
            <a:endParaRPr lang="fr-FR" sz="3600" dirty="0"/>
          </a:p>
        </p:txBody>
      </p:sp>
      <p:sp>
        <p:nvSpPr>
          <p:cNvPr id="3" name="TextBox 2"/>
          <p:cNvSpPr txBox="1"/>
          <p:nvPr/>
        </p:nvSpPr>
        <p:spPr>
          <a:xfrm>
            <a:off x="1143000" y="1295400"/>
            <a:ext cx="7772400" cy="4462760"/>
          </a:xfrm>
          <a:prstGeom prst="rect">
            <a:avLst/>
          </a:prstGeom>
          <a:noFill/>
        </p:spPr>
        <p:txBody>
          <a:bodyPr wrap="square" rtlCol="0">
            <a:spAutoFit/>
          </a:bodyPr>
          <a:lstStyle/>
          <a:p>
            <a:pPr>
              <a:spcBef>
                <a:spcPct val="20000"/>
              </a:spcBef>
              <a:defRPr/>
            </a:pPr>
            <a:r>
              <a:rPr lang="fr-FR" altLang="en-US" sz="3200" dirty="0">
                <a:solidFill>
                  <a:prstClr val="black"/>
                </a:solidFill>
              </a:rPr>
              <a:t>Gestion des services publics</a:t>
            </a:r>
          </a:p>
          <a:p>
            <a:pPr marL="285750" indent="-285750">
              <a:buFont typeface="Arial" panose="020B0604020202020204" pitchFamily="34" charset="0"/>
              <a:buChar char="•"/>
            </a:pPr>
            <a:r>
              <a:rPr lang="fr-FR" sz="1400" dirty="0"/>
              <a:t>Exploitation et gestion d'usine de traitement de l’eau</a:t>
            </a:r>
          </a:p>
          <a:p>
            <a:pPr marL="285750" indent="-285750">
              <a:buFont typeface="Arial" panose="020B0604020202020204" pitchFamily="34" charset="0"/>
              <a:buChar char="•"/>
            </a:pPr>
            <a:r>
              <a:rPr lang="fr-FR" sz="1400" dirty="0"/>
              <a:t>Exploitation et gestion de systèmes de distribution </a:t>
            </a:r>
          </a:p>
          <a:p>
            <a:pPr marL="285750" indent="-285750">
              <a:buFont typeface="Arial" panose="020B0604020202020204" pitchFamily="34" charset="0"/>
              <a:buChar char="•"/>
            </a:pPr>
            <a:r>
              <a:rPr lang="fr-FR" sz="1400" dirty="0"/>
              <a:t>Protection de l’eau de source </a:t>
            </a:r>
          </a:p>
          <a:p>
            <a:pPr marL="285750" indent="-285750">
              <a:buFont typeface="Arial" panose="020B0604020202020204" pitchFamily="34" charset="0"/>
              <a:buChar char="•"/>
            </a:pPr>
            <a:r>
              <a:rPr lang="fr-FR" sz="1400" dirty="0"/>
              <a:t>Pratiques professionnelles pour l’exploitation et la gestion</a:t>
            </a:r>
          </a:p>
          <a:p>
            <a:pPr marL="285750" indent="-285750">
              <a:buFont typeface="Arial" panose="020B0604020202020204" pitchFamily="34" charset="0"/>
              <a:buChar char="•"/>
            </a:pPr>
            <a:r>
              <a:rPr lang="fr-FR" sz="1400" dirty="0"/>
              <a:t>Communications et relations avec la clientèle</a:t>
            </a:r>
          </a:p>
          <a:p>
            <a:pPr marL="285750" indent="-285750">
              <a:buFont typeface="Arial" panose="020B0604020202020204" pitchFamily="34" charset="0"/>
              <a:buChar char="•"/>
            </a:pPr>
            <a:r>
              <a:rPr lang="fr-FR" sz="1400" dirty="0"/>
              <a:t>Pratiques de sécurité pour l’exploitation et la gestion</a:t>
            </a:r>
          </a:p>
          <a:p>
            <a:pPr marL="285750" indent="-285750">
              <a:buFont typeface="Arial" panose="020B0604020202020204" pitchFamily="34" charset="0"/>
              <a:buChar char="•"/>
            </a:pPr>
            <a:r>
              <a:rPr lang="fr-FR" sz="1400" dirty="0"/>
              <a:t>Pratiques de préparation aux situations d'urgence</a:t>
            </a:r>
          </a:p>
          <a:p>
            <a:pPr marL="285750" indent="-285750">
              <a:buFont typeface="Arial" panose="020B0604020202020204" pitchFamily="34" charset="0"/>
              <a:buChar char="•"/>
            </a:pPr>
            <a:r>
              <a:rPr lang="fr-FR" sz="1400" dirty="0"/>
              <a:t>Fonctionnement et gestion des programmes de conservation de l’eau </a:t>
            </a:r>
          </a:p>
          <a:p>
            <a:pPr marL="285750" indent="-285750">
              <a:buFont typeface="Arial" panose="020B0604020202020204" pitchFamily="34" charset="0"/>
              <a:buChar char="•"/>
            </a:pPr>
            <a:r>
              <a:rPr lang="fr-FR" sz="1400" dirty="0"/>
              <a:t>Fonctionnement et gestion des programmes de traitement des eaux récupérées</a:t>
            </a:r>
          </a:p>
          <a:p>
            <a:pPr marL="285750" indent="-285750">
              <a:buFont typeface="Arial" panose="020B0604020202020204" pitchFamily="34" charset="0"/>
              <a:buChar char="•"/>
            </a:pPr>
            <a:r>
              <a:rPr lang="fr-FR" sz="1400" dirty="0"/>
              <a:t>Exploitation et gestion d'usine de traitement des eaux usées</a:t>
            </a:r>
          </a:p>
          <a:p>
            <a:pPr marL="285750" indent="-285750">
              <a:buFont typeface="Arial" panose="020B0604020202020204" pitchFamily="34" charset="0"/>
              <a:buChar char="•"/>
            </a:pPr>
            <a:r>
              <a:rPr lang="fr-FR" sz="1400" dirty="0"/>
              <a:t>Fonctionnement d’un système de collecte</a:t>
            </a:r>
          </a:p>
          <a:p>
            <a:pPr marL="285750" indent="-285750">
              <a:buFont typeface="Arial" panose="020B0604020202020204" pitchFamily="34" charset="0"/>
              <a:buChar char="•"/>
            </a:pPr>
            <a:r>
              <a:rPr lang="fr-FR" sz="1400" dirty="0"/>
              <a:t>Manipulation et gestion des biosolides des eaux usées </a:t>
            </a:r>
          </a:p>
          <a:p>
            <a:pPr marL="285750" indent="-285750">
              <a:buFont typeface="Arial" panose="020B0604020202020204" pitchFamily="34" charset="0"/>
              <a:buChar char="•"/>
            </a:pPr>
            <a:r>
              <a:rPr lang="fr-FR" sz="1400" dirty="0"/>
              <a:t>Gestion des programmes de prétraitement des eaux usées</a:t>
            </a:r>
          </a:p>
          <a:p>
            <a:pPr marL="285750" indent="-285750">
              <a:buFont typeface="Arial" panose="020B0604020202020204" pitchFamily="34" charset="0"/>
              <a:buChar char="•"/>
            </a:pPr>
            <a:r>
              <a:rPr lang="fr-FR" sz="1400" dirty="0"/>
              <a:t>Exploitation et gestion d’un environnement de gestion durable de l’eau</a:t>
            </a:r>
          </a:p>
          <a:p>
            <a:pPr marL="285750" indent="-285750">
              <a:buFont typeface="Arial" panose="020B0604020202020204" pitchFamily="34" charset="0"/>
              <a:buChar char="•"/>
            </a:pPr>
            <a:r>
              <a:rPr lang="fr-FR" sz="1400" dirty="0"/>
              <a:t>Service client international </a:t>
            </a:r>
          </a:p>
          <a:p>
            <a:pPr marL="285750" indent="-285750">
              <a:buFont typeface="Arial" panose="020B0604020202020204" pitchFamily="34" charset="0"/>
              <a:buChar char="•"/>
            </a:pPr>
            <a:r>
              <a:rPr lang="fr-FR" sz="1400" dirty="0"/>
              <a:t>Gestion internationale des services de distribution d’eau</a:t>
            </a:r>
          </a:p>
          <a:p>
            <a:pPr marL="285750" indent="-285750">
              <a:buFont typeface="Arial" panose="020B0604020202020204" pitchFamily="34" charset="0"/>
              <a:buChar char="•"/>
            </a:pPr>
            <a:r>
              <a:rPr lang="fr-FR" sz="1400" dirty="0"/>
              <a:t>Gestion internationale des services de traitement des eaux usées </a:t>
            </a:r>
          </a:p>
          <a:p>
            <a:pPr marL="285750" indent="-285750">
              <a:buFont typeface="Arial" panose="020B0604020202020204" pitchFamily="34" charset="0"/>
              <a:buChar char="•"/>
            </a:pPr>
            <a:r>
              <a:rPr lang="fr-FR" sz="1400" dirty="0"/>
              <a:t>Gestion des risques et de la résilience des systèmes de traitement de l’eau et d'assainissement</a:t>
            </a:r>
          </a:p>
        </p:txBody>
      </p:sp>
      <p:sp>
        <p:nvSpPr>
          <p:cNvPr id="4" name="Content Placeholder 2"/>
          <p:cNvSpPr txBox="1">
            <a:spLocks/>
          </p:cNvSpPr>
          <p:nvPr/>
        </p:nvSpPr>
        <p:spPr>
          <a:xfrm>
            <a:off x="457200" y="1219200"/>
            <a:ext cx="8229600" cy="4693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a:solidFill>
                <a:prstClr val="black"/>
              </a:solidFill>
            </a:endParaRP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33</a:t>
            </a:fld>
            <a:endParaRPr lang="fr-FR" dirty="0">
              <a:solidFill>
                <a:schemeClr val="bg1"/>
              </a:solidFill>
            </a:endParaRPr>
          </a:p>
        </p:txBody>
      </p:sp>
    </p:spTree>
    <p:extLst>
      <p:ext uri="{BB962C8B-B14F-4D97-AF65-F5344CB8AC3E}">
        <p14:creationId xmlns:p14="http://schemas.microsoft.com/office/powerpoint/2010/main" val="4027753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489414"/>
            <a:ext cx="8610600" cy="4524315"/>
          </a:xfrm>
          <a:prstGeom prst="rect">
            <a:avLst/>
          </a:prstGeom>
          <a:noFill/>
        </p:spPr>
        <p:txBody>
          <a:bodyPr wrap="square" rtlCol="0">
            <a:spAutoFit/>
          </a:bodyPr>
          <a:lstStyle/>
          <a:p>
            <a:pPr marL="800100" lvl="1" indent="-342900">
              <a:spcBef>
                <a:spcPct val="0"/>
              </a:spcBef>
              <a:buSzPct val="80000"/>
              <a:buFont typeface="Wingdings" pitchFamily="2" charset="2"/>
              <a:buChar char="S"/>
            </a:pPr>
            <a:r>
              <a:rPr lang="fr-FR" sz="2400" dirty="0">
                <a:solidFill>
                  <a:schemeClr val="tx1">
                    <a:lumMod val="75000"/>
                    <a:lumOff val="25000"/>
                  </a:schemeClr>
                </a:solidFill>
              </a:rPr>
              <a:t>Normes et manuels AWWA</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Conférences et expositions</a:t>
            </a:r>
            <a:r>
              <a:rPr dirty="0"/>
              <a:t/>
            </a:r>
            <a:br>
              <a:rPr dirty="0"/>
            </a:br>
            <a:r>
              <a:rPr lang="fr-FR" sz="2400" dirty="0">
                <a:solidFill>
                  <a:schemeClr val="tx1">
                    <a:lumMod val="75000"/>
                    <a:lumOff val="25000"/>
                  </a:schemeClr>
                </a:solidFill>
              </a:rPr>
              <a:t>(ACE)</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Ateliers de formation et </a:t>
            </a:r>
            <a:r>
              <a:rPr lang="fr-FR" sz="2400" dirty="0" smtClean="0">
                <a:solidFill>
                  <a:schemeClr val="tx1">
                    <a:lumMod val="75000"/>
                    <a:lumOff val="25000"/>
                  </a:schemeClr>
                </a:solidFill>
              </a:rPr>
              <a:t>                                                            webinaires</a:t>
            </a:r>
            <a:endParaRPr lang="fr-FR" sz="2400" dirty="0">
              <a:solidFill>
                <a:schemeClr val="tx1">
                  <a:lumMod val="75000"/>
                  <a:lumOff val="25000"/>
                </a:schemeClr>
              </a:solidFill>
            </a:endParaRPr>
          </a:p>
          <a:p>
            <a:pPr marL="800100" lvl="1" indent="-342900">
              <a:spcBef>
                <a:spcPct val="0"/>
              </a:spcBef>
              <a:buSzPct val="80000"/>
              <a:buFont typeface="Wingdings" pitchFamily="2" charset="2"/>
              <a:buChar char="S"/>
            </a:pPr>
            <a:r>
              <a:rPr lang="fr-FR" sz="2400" dirty="0">
                <a:solidFill>
                  <a:schemeClr val="tx1">
                    <a:lumMod val="75000"/>
                    <a:lumOff val="25000"/>
                  </a:schemeClr>
                </a:solidFill>
              </a:rPr>
              <a:t>Formation des opérateurs de service public</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Affaires publiques et sensibilisation</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Recherche (Water Research Foundation)</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Oeuvres caritatives (Water Equation, Water For People)</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Participation à d’autres organismes de consensus sur les normes, notamment l’ISO</a:t>
            </a:r>
          </a:p>
          <a:p>
            <a:pPr marL="800100" lvl="1" indent="-342900">
              <a:spcBef>
                <a:spcPct val="0"/>
              </a:spcBef>
              <a:buSzPct val="80000"/>
              <a:buFont typeface="Wingdings" pitchFamily="2" charset="2"/>
              <a:buChar char="S"/>
            </a:pPr>
            <a:endParaRPr lang="fr-FR" sz="2400" dirty="0">
              <a:solidFill>
                <a:schemeClr val="tx1">
                  <a:lumMod val="75000"/>
                  <a:lumOff val="25000"/>
                </a:schemeClr>
              </a:solidFill>
            </a:endParaRPr>
          </a:p>
        </p:txBody>
      </p:sp>
      <p:sp>
        <p:nvSpPr>
          <p:cNvPr id="2" name="Title 1"/>
          <p:cNvSpPr>
            <a:spLocks noGrp="1"/>
          </p:cNvSpPr>
          <p:nvPr>
            <p:ph type="title"/>
          </p:nvPr>
        </p:nvSpPr>
        <p:spPr/>
        <p:txBody>
          <a:bodyPr>
            <a:normAutofit/>
          </a:bodyPr>
          <a:lstStyle/>
          <a:p>
            <a:r>
              <a:rPr lang="fr-FR" sz="3600" b="1" dirty="0"/>
              <a:t>Activités de l’AWWA</a:t>
            </a:r>
          </a:p>
        </p:txBody>
      </p:sp>
      <p:pic>
        <p:nvPicPr>
          <p:cNvPr id="4" name="Picture 2"/>
          <p:cNvPicPr>
            <a:picLocks noChangeAspect="1" noChangeArrowheads="1"/>
          </p:cNvPicPr>
          <p:nvPr/>
        </p:nvPicPr>
        <p:blipFill>
          <a:blip r:embed="rId2"/>
          <a:srcRect/>
          <a:stretch>
            <a:fillRect/>
          </a:stretch>
        </p:blipFill>
        <p:spPr bwMode="auto">
          <a:xfrm>
            <a:off x="5105400" y="1524000"/>
            <a:ext cx="3431310" cy="1828800"/>
          </a:xfrm>
          <a:prstGeom prst="rect">
            <a:avLst/>
          </a:prstGeom>
          <a:noFill/>
          <a:ln w="9525">
            <a:noFill/>
            <a:miter lim="800000"/>
            <a:headEnd/>
            <a:tailEnd/>
          </a:ln>
          <a:effectLst/>
        </p:spPr>
      </p:pic>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34</a:t>
            </a:fld>
            <a:endParaRPr lang="fr-FR" dirty="0">
              <a:solidFill>
                <a:schemeClr val="bg1"/>
              </a:solidFill>
            </a:endParaRPr>
          </a:p>
        </p:txBody>
      </p:sp>
    </p:spTree>
    <p:extLst>
      <p:ext uri="{BB962C8B-B14F-4D97-AF65-F5344CB8AC3E}">
        <p14:creationId xmlns:p14="http://schemas.microsoft.com/office/powerpoint/2010/main" val="357210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dirty="0"/>
              <a:t>Ressources de l’AWWA</a:t>
            </a:r>
          </a:p>
        </p:txBody>
      </p:sp>
      <p:pic>
        <p:nvPicPr>
          <p:cNvPr id="4" name="Picture 2"/>
          <p:cNvPicPr>
            <a:picLocks noChangeAspect="1" noChangeArrowheads="1"/>
          </p:cNvPicPr>
          <p:nvPr/>
        </p:nvPicPr>
        <p:blipFill>
          <a:blip r:embed="rId2"/>
          <a:srcRect/>
          <a:stretch>
            <a:fillRect/>
          </a:stretch>
        </p:blipFill>
        <p:spPr bwMode="auto">
          <a:xfrm>
            <a:off x="5427159" y="1828800"/>
            <a:ext cx="3431310" cy="1828800"/>
          </a:xfrm>
          <a:prstGeom prst="rect">
            <a:avLst/>
          </a:prstGeom>
          <a:noFill/>
          <a:ln w="9525">
            <a:noFill/>
            <a:miter lim="800000"/>
            <a:headEnd/>
            <a:tailEnd/>
          </a:ln>
          <a:effectLst/>
        </p:spPr>
      </p:pic>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35</a:t>
            </a:fld>
            <a:endParaRPr lang="fr-FR" dirty="0">
              <a:solidFill>
                <a:schemeClr val="bg1"/>
              </a:solidFill>
            </a:endParaRPr>
          </a:p>
        </p:txBody>
      </p:sp>
      <p:sp>
        <p:nvSpPr>
          <p:cNvPr id="6" name="TextBox 5"/>
          <p:cNvSpPr txBox="1"/>
          <p:nvPr/>
        </p:nvSpPr>
        <p:spPr>
          <a:xfrm>
            <a:off x="609600" y="2209800"/>
            <a:ext cx="7173470" cy="2751522"/>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Activités internationales</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Participation à l’ISO</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Membres internationaux</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Missions commerciales</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Alliances internationales basées sur des protocoles d’accord et des accords de coopération</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AWWA-Bureau en Inde en 2015</a:t>
            </a:r>
          </a:p>
        </p:txBody>
      </p:sp>
    </p:spTree>
    <p:extLst>
      <p:ext uri="{BB962C8B-B14F-4D97-AF65-F5344CB8AC3E}">
        <p14:creationId xmlns:p14="http://schemas.microsoft.com/office/powerpoint/2010/main" val="323549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36</a:t>
            </a:fld>
            <a:endParaRPr lang="fr-FR" dirty="0">
              <a:solidFill>
                <a:schemeClr val="bg1"/>
              </a:solidFill>
            </a:endParaRPr>
          </a:p>
        </p:txBody>
      </p:sp>
      <p:sp>
        <p:nvSpPr>
          <p:cNvPr id="6" name="TextBox 5"/>
          <p:cNvSpPr txBox="1"/>
          <p:nvPr/>
        </p:nvSpPr>
        <p:spPr>
          <a:xfrm>
            <a:off x="1066800" y="1676400"/>
            <a:ext cx="7086600" cy="3785652"/>
          </a:xfrm>
          <a:prstGeom prst="rect">
            <a:avLst/>
          </a:prstGeom>
          <a:noFill/>
        </p:spPr>
        <p:txBody>
          <a:bodyPr wrap="square" rtlCol="0">
            <a:spAutoFit/>
          </a:bodyPr>
          <a:lstStyle/>
          <a:p>
            <a:pPr marL="800100" lvl="1" indent="-342900">
              <a:spcBef>
                <a:spcPct val="0"/>
              </a:spcBef>
              <a:buSzPct val="80000"/>
              <a:buFont typeface="Wingdings" pitchFamily="2" charset="2"/>
              <a:buChar char="S"/>
            </a:pPr>
            <a:r>
              <a:rPr lang="fr-FR" sz="2400" dirty="0">
                <a:solidFill>
                  <a:schemeClr val="tx1">
                    <a:lumMod val="75000"/>
                    <a:lumOff val="25000"/>
                  </a:schemeClr>
                </a:solidFill>
              </a:rPr>
              <a:t>ISO TC 282 – Recyclage de l’eau dans les zones urbaines – Directives pour les systèmes centralisés de recyclage de l’eau – Conception, gestion et sécurité</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ISO TC 224 – Activités de service relatives aux systèmes d'alimentation en eau potable et aux systèmes d'assainissement</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ISO TC 5 / SC 2 – Tuyaux en fonte, raccords et leurs joints</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ISO TC 30 / SC 7 – Mesure de débit des fluides dans les conduites fermées – Méthodes volumétriques, y compris les compteurs d'eau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2305050" cy="1028700"/>
          </a:xfrm>
          <a:prstGeom prst="rect">
            <a:avLst/>
          </a:prstGeom>
        </p:spPr>
      </p:pic>
      <p:sp>
        <p:nvSpPr>
          <p:cNvPr id="7" name="TextBox 6"/>
          <p:cNvSpPr txBox="1"/>
          <p:nvPr/>
        </p:nvSpPr>
        <p:spPr>
          <a:xfrm>
            <a:off x="3048000" y="500264"/>
            <a:ext cx="5410200" cy="989823"/>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Participation de l’AWWA aux normes ISO</a:t>
            </a:r>
            <a:endParaRPr lang="fr-FR" sz="2400" dirty="0">
              <a:solidFill>
                <a:schemeClr val="tx1">
                  <a:lumMod val="75000"/>
                  <a:lumOff val="25000"/>
                </a:schemeClr>
              </a:solidFill>
            </a:endParaRPr>
          </a:p>
        </p:txBody>
      </p:sp>
    </p:spTree>
    <p:extLst>
      <p:ext uri="{BB962C8B-B14F-4D97-AF65-F5344CB8AC3E}">
        <p14:creationId xmlns:p14="http://schemas.microsoft.com/office/powerpoint/2010/main" val="356501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FR" sz="4000" b="1" dirty="0"/>
              <a:t>Adhésion à l’AWWA</a:t>
            </a:r>
          </a:p>
        </p:txBody>
      </p:sp>
      <p:sp>
        <p:nvSpPr>
          <p:cNvPr id="9" name="Rectangle 7"/>
          <p:cNvSpPr>
            <a:spLocks noChangeArrowheads="1"/>
          </p:cNvSpPr>
          <p:nvPr/>
        </p:nvSpPr>
        <p:spPr bwMode="auto">
          <a:xfrm>
            <a:off x="3059596" y="1524000"/>
            <a:ext cx="54979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b="1" i="0" u="none" strike="noStrike" cap="none" normalizeH="0" baseline="0" dirty="0">
                <a:ln>
                  <a:noFill/>
                </a:ln>
                <a:solidFill>
                  <a:schemeClr val="tx1"/>
                </a:solidFill>
                <a:effectLst/>
                <a:latin typeface="ArialMT" charset="0"/>
              </a:rPr>
              <a:t> Avantages</a:t>
            </a:r>
            <a:endParaRPr kumimoji="0" lang="fr-FR"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3059596" y="2005258"/>
            <a:ext cx="5497997" cy="45719"/>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3059596" y="2057400"/>
            <a:ext cx="5715000" cy="3170099"/>
          </a:xfrm>
          <a:prstGeom prst="rect">
            <a:avLst/>
          </a:prstGeom>
        </p:spPr>
        <p:txBody>
          <a:bodyPr wrap="square">
            <a:spAutoFit/>
          </a:bodyPr>
          <a:lstStyle/>
          <a:p>
            <a:pPr marL="342900" marR="0" lvl="0" indent="-342900">
              <a:spcBef>
                <a:spcPts val="600"/>
              </a:spcBef>
              <a:spcAft>
                <a:spcPts val="0"/>
              </a:spcAft>
              <a:buFont typeface="+mj-lt"/>
              <a:buAutoNum type="arabicPeriod"/>
            </a:pPr>
            <a:r>
              <a:rPr lang="fr-FR" b="1" dirty="0">
                <a:latin typeface="ArialMT"/>
              </a:rPr>
              <a:t>Normes et manuels de pratiques AWWA </a:t>
            </a:r>
          </a:p>
          <a:p>
            <a:pPr marL="342900" marR="0" lvl="0" indent="-342900">
              <a:spcBef>
                <a:spcPts val="600"/>
              </a:spcBef>
              <a:spcAft>
                <a:spcPts val="0"/>
              </a:spcAft>
              <a:buFont typeface="+mj-lt"/>
              <a:buAutoNum type="arabicPeriod"/>
            </a:pPr>
            <a:r>
              <a:rPr lang="fr-FR" b="1" dirty="0">
                <a:latin typeface="ArialMT"/>
              </a:rPr>
              <a:t>Abonnements au Journal AWWA, au magazine Opflow, au bulletin d'informations des membres   AWWA Connections, etc. </a:t>
            </a:r>
          </a:p>
          <a:p>
            <a:pPr marL="342900" marR="0" lvl="0" indent="-342900">
              <a:spcBef>
                <a:spcPts val="600"/>
              </a:spcBef>
              <a:spcAft>
                <a:spcPts val="0"/>
              </a:spcAft>
              <a:buFont typeface="+mj-lt"/>
              <a:buAutoNum type="arabicPeriod"/>
            </a:pPr>
            <a:r>
              <a:rPr lang="fr-FR" b="1" dirty="0">
                <a:latin typeface="ArialMT"/>
              </a:rPr>
              <a:t>Choisir parmi divers centres d’intérêt et catégories de membres – individuel, prestataire de services, services publics, opérateur de services publics, petits systèmes, étudiants </a:t>
            </a:r>
          </a:p>
          <a:p>
            <a:pPr marL="342900" marR="0" lvl="0" indent="-342900">
              <a:spcBef>
                <a:spcPts val="600"/>
              </a:spcBef>
              <a:spcAft>
                <a:spcPts val="0"/>
              </a:spcAft>
              <a:buFont typeface="+mj-lt"/>
              <a:buAutoNum type="arabicPeriod"/>
            </a:pPr>
            <a:r>
              <a:rPr lang="fr-FR" b="1" dirty="0">
                <a:latin typeface="ArialMT"/>
              </a:rPr>
              <a:t>Rabais sur les participations aux conférences AWWA, les publications, les vidéos, les formations en ligne et les webinaires</a:t>
            </a:r>
          </a:p>
          <a:p>
            <a:pPr marL="342900" marR="0" lvl="0" indent="-342900">
              <a:spcBef>
                <a:spcPts val="600"/>
              </a:spcBef>
              <a:spcAft>
                <a:spcPts val="0"/>
              </a:spcAft>
              <a:buFont typeface="+mj-lt"/>
              <a:buAutoNum type="arabicPeriod"/>
            </a:pPr>
            <a:r>
              <a:rPr lang="fr-FR" b="1" dirty="0">
                <a:latin typeface="ArialMT"/>
              </a:rPr>
              <a:t>Participation aux comités AWWA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78" y="1828801"/>
            <a:ext cx="2511403" cy="2209800"/>
          </a:xfrm>
          <a:prstGeom prst="rect">
            <a:avLst/>
          </a:prstGeom>
        </p:spPr>
      </p:pic>
    </p:spTree>
    <p:extLst>
      <p:ext uri="{BB962C8B-B14F-4D97-AF65-F5344CB8AC3E}">
        <p14:creationId xmlns:p14="http://schemas.microsoft.com/office/powerpoint/2010/main" val="1461445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South America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60962"/>
            <a:ext cx="9677400" cy="792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3401438"/>
            <a:ext cx="3294434" cy="1754326"/>
          </a:xfrm>
          <a:prstGeom prst="rect">
            <a:avLst/>
          </a:prstGeom>
          <a:solidFill>
            <a:srgbClr val="FFFF00"/>
          </a:solidFill>
        </p:spPr>
        <p:txBody>
          <a:bodyPr wrap="square" rtlCol="0">
            <a:spAutoFit/>
          </a:bodyPr>
          <a:lstStyle/>
          <a:p>
            <a:pPr algn="ctr"/>
            <a:r>
              <a:rPr lang="fr-FR" b="1" dirty="0"/>
              <a:t>Le U.S. Commercial Service est le service de promotion commerciale de la direction du commerce international du ministère du commerce des États-Unis</a:t>
            </a:r>
          </a:p>
        </p:txBody>
      </p:sp>
      <p:sp>
        <p:nvSpPr>
          <p:cNvPr id="5" name="TextBox 4"/>
          <p:cNvSpPr txBox="1"/>
          <p:nvPr/>
        </p:nvSpPr>
        <p:spPr>
          <a:xfrm>
            <a:off x="3886200" y="1905000"/>
            <a:ext cx="1828800" cy="646331"/>
          </a:xfrm>
          <a:prstGeom prst="rect">
            <a:avLst/>
          </a:prstGeom>
          <a:solidFill>
            <a:srgbClr val="92D050"/>
          </a:solidFill>
        </p:spPr>
        <p:txBody>
          <a:bodyPr wrap="square" rtlCol="0">
            <a:spAutoFit/>
          </a:bodyPr>
          <a:lstStyle/>
          <a:p>
            <a:pPr algn="ctr"/>
            <a:r>
              <a:rPr lang="fr-FR" smtClean="0"/>
              <a:t>Colombie</a:t>
            </a:r>
          </a:p>
          <a:p>
            <a:pPr algn="ctr"/>
            <a:r>
              <a:rPr lang="fr-FR" smtClean="0"/>
              <a:t>2015</a:t>
            </a:r>
          </a:p>
        </p:txBody>
      </p:sp>
      <p:sp>
        <p:nvSpPr>
          <p:cNvPr id="9" name="TextBox 8"/>
          <p:cNvSpPr txBox="1"/>
          <p:nvPr/>
        </p:nvSpPr>
        <p:spPr>
          <a:xfrm>
            <a:off x="3523034" y="860157"/>
            <a:ext cx="1277566" cy="646331"/>
          </a:xfrm>
          <a:prstGeom prst="rect">
            <a:avLst/>
          </a:prstGeom>
          <a:solidFill>
            <a:srgbClr val="92D050"/>
          </a:solidFill>
        </p:spPr>
        <p:txBody>
          <a:bodyPr wrap="square" rtlCol="0">
            <a:spAutoFit/>
          </a:bodyPr>
          <a:lstStyle/>
          <a:p>
            <a:pPr algn="ctr"/>
            <a:r>
              <a:rPr lang="fr-FR" smtClean="0"/>
              <a:t>Cuba</a:t>
            </a:r>
          </a:p>
          <a:p>
            <a:pPr algn="ctr"/>
            <a:r>
              <a:rPr lang="fr-FR" smtClean="0"/>
              <a:t>2016</a:t>
            </a:r>
          </a:p>
        </p:txBody>
      </p:sp>
      <p:sp>
        <p:nvSpPr>
          <p:cNvPr id="10" name="TextBox 9"/>
          <p:cNvSpPr txBox="1"/>
          <p:nvPr/>
        </p:nvSpPr>
        <p:spPr>
          <a:xfrm>
            <a:off x="4000500" y="3029758"/>
            <a:ext cx="1600200" cy="646331"/>
          </a:xfrm>
          <a:prstGeom prst="rect">
            <a:avLst/>
          </a:prstGeom>
          <a:solidFill>
            <a:srgbClr val="92D050"/>
          </a:solidFill>
        </p:spPr>
        <p:txBody>
          <a:bodyPr wrap="square" rtlCol="0">
            <a:spAutoFit/>
          </a:bodyPr>
          <a:lstStyle/>
          <a:p>
            <a:pPr algn="ctr"/>
            <a:r>
              <a:rPr lang="fr-FR" smtClean="0"/>
              <a:t>Pérou</a:t>
            </a:r>
          </a:p>
          <a:p>
            <a:pPr algn="ctr"/>
            <a:r>
              <a:rPr lang="fr-FR" smtClean="0"/>
              <a:t>2017</a:t>
            </a:r>
          </a:p>
        </p:txBody>
      </p:sp>
      <p:sp>
        <p:nvSpPr>
          <p:cNvPr id="8" name="TextBox 7"/>
          <p:cNvSpPr txBox="1"/>
          <p:nvPr/>
        </p:nvSpPr>
        <p:spPr>
          <a:xfrm>
            <a:off x="8382000" y="6388923"/>
            <a:ext cx="691055" cy="369332"/>
          </a:xfrm>
          <a:prstGeom prst="rect">
            <a:avLst/>
          </a:prstGeom>
          <a:noFill/>
        </p:spPr>
        <p:txBody>
          <a:bodyPr wrap="square" rtlCol="0">
            <a:spAutoFit/>
          </a:bodyPr>
          <a:lstStyle/>
          <a:p>
            <a:fld id="{68A4030A-4072-47AC-A6D9-EA0809A09CD9}" type="slidenum">
              <a:rPr lang="en-US" smtClean="0"/>
              <a:t>38</a:t>
            </a:fld>
            <a:endParaRPr lang="fr-FR" dirty="0"/>
          </a:p>
        </p:txBody>
      </p:sp>
      <p:sp>
        <p:nvSpPr>
          <p:cNvPr id="11" name="TextBox 10"/>
          <p:cNvSpPr txBox="1"/>
          <p:nvPr/>
        </p:nvSpPr>
        <p:spPr>
          <a:xfrm>
            <a:off x="228600" y="2551331"/>
            <a:ext cx="3294434" cy="707886"/>
          </a:xfrm>
          <a:prstGeom prst="rect">
            <a:avLst/>
          </a:prstGeom>
          <a:solidFill>
            <a:srgbClr val="FFFF00"/>
          </a:solidFill>
        </p:spPr>
        <p:txBody>
          <a:bodyPr wrap="square" rtlCol="0">
            <a:spAutoFit/>
          </a:bodyPr>
          <a:lstStyle/>
          <a:p>
            <a:pPr algn="ctr"/>
            <a:r>
              <a:rPr lang="fr-FR" sz="2000" b="1" dirty="0"/>
              <a:t>Missions commerciales AWWA</a:t>
            </a:r>
          </a:p>
          <a:p>
            <a:pPr algn="ctr"/>
            <a:r>
              <a:rPr lang="fr-FR" sz="2000" b="1" dirty="0"/>
              <a:t>U.S. Commercial Service</a:t>
            </a:r>
          </a:p>
        </p:txBody>
      </p:sp>
      <p:sp>
        <p:nvSpPr>
          <p:cNvPr id="12" name="TextBox 11"/>
          <p:cNvSpPr txBox="1"/>
          <p:nvPr/>
        </p:nvSpPr>
        <p:spPr>
          <a:xfrm>
            <a:off x="3695699" y="4154516"/>
            <a:ext cx="1447800" cy="646331"/>
          </a:xfrm>
          <a:prstGeom prst="rect">
            <a:avLst/>
          </a:prstGeom>
          <a:solidFill>
            <a:srgbClr val="92D050"/>
          </a:solidFill>
        </p:spPr>
        <p:txBody>
          <a:bodyPr wrap="square" rtlCol="0">
            <a:spAutoFit/>
          </a:bodyPr>
          <a:lstStyle/>
          <a:p>
            <a:pPr algn="ctr"/>
            <a:r>
              <a:rPr lang="fr-FR" smtClean="0"/>
              <a:t>Chili</a:t>
            </a:r>
          </a:p>
          <a:p>
            <a:pPr algn="ctr"/>
            <a:r>
              <a:rPr lang="fr-FR" smtClean="0"/>
              <a:t>2015</a:t>
            </a:r>
          </a:p>
        </p:txBody>
      </p:sp>
    </p:spTree>
    <p:extLst>
      <p:ext uri="{BB962C8B-B14F-4D97-AF65-F5344CB8AC3E}">
        <p14:creationId xmlns:p14="http://schemas.microsoft.com/office/powerpoint/2010/main" val="1725647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world map"/>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75531" y="1219200"/>
            <a:ext cx="8592935" cy="43949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330242"/>
            <a:ext cx="9143999" cy="786983"/>
          </a:xfrm>
          <a:prstGeom prst="rect">
            <a:avLst/>
          </a:prstGeom>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accent1"/>
                </a:solidFill>
                <a:latin typeface="Arial" pitchFamily="34" charset="0"/>
                <a:ea typeface="+mj-ea"/>
                <a:cs typeface="Arial" pitchFamily="34" charset="0"/>
              </a:defRPr>
            </a:lvl1pPr>
          </a:lstStyle>
          <a:p>
            <a:r>
              <a:rPr lang="fr-FR" b="1" dirty="0"/>
              <a:t>Accords de coopération internationaux</a:t>
            </a:r>
          </a:p>
        </p:txBody>
      </p:sp>
      <p:sp>
        <p:nvSpPr>
          <p:cNvPr id="6" name="Rectangle 5"/>
          <p:cNvSpPr/>
          <p:nvPr/>
        </p:nvSpPr>
        <p:spPr>
          <a:xfrm>
            <a:off x="1066800" y="3444226"/>
            <a:ext cx="2819400" cy="830997"/>
          </a:xfrm>
          <a:prstGeom prst="rect">
            <a:avLst/>
          </a:prstGeom>
        </p:spPr>
        <p:txBody>
          <a:bodyPr wrap="square">
            <a:spAutoFit/>
          </a:bodyPr>
          <a:lstStyle/>
          <a:p>
            <a:r>
              <a:rPr lang="fr-FR" sz="1600" b="1" dirty="0">
                <a:latin typeface="Arial" panose="020B0604020202020204" pitchFamily="34" charset="0"/>
              </a:rPr>
              <a:t>Asociación</a:t>
            </a:r>
            <a:r>
              <a:rPr lang="fr-FR" smtClean="0"/>
              <a:t> </a:t>
            </a:r>
            <a:r>
              <a:rPr lang="fr-FR" sz="1600" b="1" dirty="0">
                <a:latin typeface="Arial" panose="020B0604020202020204" pitchFamily="34" charset="0"/>
              </a:rPr>
              <a:t>Interamericana de Ingeniería Sanitaria y Ambiental (AlDIS) </a:t>
            </a:r>
            <a:endParaRPr lang="fr-FR" sz="1600" b="1" dirty="0">
              <a:latin typeface="Arial" panose="020B0604020202020204" pitchFamily="34" charset="0"/>
              <a:cs typeface="Arial" panose="020B0604020202020204" pitchFamily="34" charset="0"/>
            </a:endParaRPr>
          </a:p>
        </p:txBody>
      </p:sp>
      <p:sp>
        <p:nvSpPr>
          <p:cNvPr id="7" name="Rectangle 6"/>
          <p:cNvSpPr/>
          <p:nvPr/>
        </p:nvSpPr>
        <p:spPr>
          <a:xfrm>
            <a:off x="7115782" y="4267200"/>
            <a:ext cx="2028217" cy="584775"/>
          </a:xfrm>
          <a:prstGeom prst="rect">
            <a:avLst/>
          </a:prstGeom>
        </p:spPr>
        <p:txBody>
          <a:bodyPr wrap="square">
            <a:spAutoFit/>
          </a:bodyPr>
          <a:lstStyle/>
          <a:p>
            <a:r>
              <a:rPr lang="fr-FR" sz="1600" b="1" dirty="0">
                <a:latin typeface="Arial" panose="020B0604020202020204" pitchFamily="34" charset="0"/>
              </a:rPr>
              <a:t>Australian Water Association (AWA) </a:t>
            </a:r>
            <a:endParaRPr lang="fr-FR" sz="1600" dirty="0">
              <a:latin typeface="Arial" panose="020B0604020202020204" pitchFamily="34" charset="0"/>
              <a:cs typeface="Arial" panose="020B0604020202020204" pitchFamily="34" charset="0"/>
            </a:endParaRPr>
          </a:p>
        </p:txBody>
      </p:sp>
      <p:sp>
        <p:nvSpPr>
          <p:cNvPr id="13" name="Rectangle 12"/>
          <p:cNvSpPr/>
          <p:nvPr/>
        </p:nvSpPr>
        <p:spPr>
          <a:xfrm>
            <a:off x="5486400" y="2771928"/>
            <a:ext cx="2133600" cy="615553"/>
          </a:xfrm>
          <a:prstGeom prst="rect">
            <a:avLst/>
          </a:prstGeom>
        </p:spPr>
        <p:txBody>
          <a:bodyPr wrap="square">
            <a:spAutoFit/>
          </a:bodyPr>
          <a:lstStyle/>
          <a:p>
            <a:r>
              <a:rPr lang="fr-FR" sz="1600" b="1" dirty="0">
                <a:latin typeface="Arial" panose="020B0604020202020204" pitchFamily="34" charset="0"/>
              </a:rPr>
              <a:t>Indian Water Works Association (IWWA</a:t>
            </a:r>
            <a:r>
              <a:rPr lang="fr-FR" b="1" dirty="0">
                <a:latin typeface="Arial" panose="020B0604020202020204" pitchFamily="34" charset="0"/>
              </a:rPr>
              <a:t>)</a:t>
            </a:r>
            <a:r>
              <a:rPr lang="fr-FR" smtClean="0"/>
              <a:t> </a:t>
            </a:r>
            <a:endParaRPr lang="fr-FR" dirty="0"/>
          </a:p>
        </p:txBody>
      </p:sp>
      <p:sp>
        <p:nvSpPr>
          <p:cNvPr id="14" name="Rectangle 13"/>
          <p:cNvSpPr/>
          <p:nvPr/>
        </p:nvSpPr>
        <p:spPr>
          <a:xfrm>
            <a:off x="6666772" y="1786673"/>
            <a:ext cx="2209800" cy="830997"/>
          </a:xfrm>
          <a:prstGeom prst="rect">
            <a:avLst/>
          </a:prstGeom>
        </p:spPr>
        <p:txBody>
          <a:bodyPr wrap="square">
            <a:spAutoFit/>
          </a:bodyPr>
          <a:lstStyle/>
          <a:p>
            <a:r>
              <a:rPr lang="fr-FR" sz="1600" b="1" dirty="0">
                <a:latin typeface="Arial" panose="020B0604020202020204" pitchFamily="34" charset="0"/>
              </a:rPr>
              <a:t>Korea Water and Wastewater Works Association (KWWA) </a:t>
            </a:r>
            <a:endParaRPr lang="fr-FR" sz="1600" dirty="0"/>
          </a:p>
        </p:txBody>
      </p:sp>
      <p:sp>
        <p:nvSpPr>
          <p:cNvPr id="15" name="Rectangle 14"/>
          <p:cNvSpPr/>
          <p:nvPr/>
        </p:nvSpPr>
        <p:spPr>
          <a:xfrm>
            <a:off x="6491633" y="3387481"/>
            <a:ext cx="2514600" cy="584775"/>
          </a:xfrm>
          <a:prstGeom prst="rect">
            <a:avLst/>
          </a:prstGeom>
        </p:spPr>
        <p:txBody>
          <a:bodyPr wrap="square">
            <a:spAutoFit/>
          </a:bodyPr>
          <a:lstStyle/>
          <a:p>
            <a:r>
              <a:rPr lang="fr-FR" sz="1600" b="1" dirty="0">
                <a:solidFill>
                  <a:srgbClr val="000000"/>
                </a:solidFill>
                <a:latin typeface="Arial" panose="020B0604020202020204" pitchFamily="34" charset="0"/>
              </a:rPr>
              <a:t>Singapore International Water Week (SIWW) </a:t>
            </a:r>
            <a:endParaRPr lang="fr-FR" sz="1600" b="1" dirty="0"/>
          </a:p>
        </p:txBody>
      </p:sp>
      <p:sp>
        <p:nvSpPr>
          <p:cNvPr id="18" name="Rectangle 17"/>
          <p:cNvSpPr/>
          <p:nvPr/>
        </p:nvSpPr>
        <p:spPr>
          <a:xfrm>
            <a:off x="3657600" y="1877484"/>
            <a:ext cx="2088204" cy="615553"/>
          </a:xfrm>
          <a:prstGeom prst="rect">
            <a:avLst/>
          </a:prstGeom>
        </p:spPr>
        <p:txBody>
          <a:bodyPr wrap="square">
            <a:spAutoFit/>
          </a:bodyPr>
          <a:lstStyle/>
          <a:p>
            <a:r>
              <a:rPr lang="fr-FR" sz="1600" b="1" dirty="0">
                <a:latin typeface="Arial" panose="020B0604020202020204" pitchFamily="34" charset="0"/>
              </a:rPr>
              <a:t>International Water Association (IWA</a:t>
            </a:r>
            <a:r>
              <a:rPr lang="fr-FR" b="1" dirty="0">
                <a:latin typeface="Arial" panose="020B0604020202020204" pitchFamily="34" charset="0"/>
              </a:rPr>
              <a:t>)</a:t>
            </a:r>
            <a:r>
              <a:rPr lang="fr-FR" smtClean="0"/>
              <a:t> </a:t>
            </a:r>
            <a:endParaRPr lang="fr-FR" dirty="0"/>
          </a:p>
        </p:txBody>
      </p:sp>
    </p:spTree>
    <p:extLst>
      <p:ext uri="{BB962C8B-B14F-4D97-AF65-F5344CB8AC3E}">
        <p14:creationId xmlns:p14="http://schemas.microsoft.com/office/powerpoint/2010/main" val="117291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438400"/>
            <a:ext cx="2819400" cy="2819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919558"/>
            <a:ext cx="1143000" cy="1143000"/>
          </a:xfrm>
          <a:prstGeom prst="rect">
            <a:avLst/>
          </a:prstGeom>
        </p:spPr>
      </p:pic>
      <p:sp>
        <p:nvSpPr>
          <p:cNvPr id="9" name="TextBox 8"/>
          <p:cNvSpPr txBox="1"/>
          <p:nvPr/>
        </p:nvSpPr>
        <p:spPr>
          <a:xfrm>
            <a:off x="762000" y="1905000"/>
            <a:ext cx="5088921" cy="3391698"/>
          </a:xfrm>
          <a:prstGeom prst="rect">
            <a:avLst/>
          </a:prstGeom>
          <a:noFill/>
        </p:spPr>
        <p:txBody>
          <a:bodyPr wrap="square" rtlCol="0">
            <a:spAutoFit/>
          </a:bodyPr>
          <a:lstStyle/>
          <a:p>
            <a:pPr>
              <a:lnSpc>
                <a:spcPct val="80000"/>
              </a:lnSpc>
              <a:spcBef>
                <a:spcPct val="0"/>
              </a:spcBef>
              <a:buFontTx/>
              <a:buNone/>
            </a:pPr>
            <a:r>
              <a:rPr lang="fr-FR" sz="2800" b="1" dirty="0">
                <a:solidFill>
                  <a:schemeClr val="tx1">
                    <a:lumMod val="75000"/>
                    <a:lumOff val="25000"/>
                  </a:schemeClr>
                </a:solidFill>
              </a:rPr>
              <a:t>Loi sur la propreté de l’eau (Clean Water Act, CWA)</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Cadre de base qui réglemente les rejets polluants dans l’eau aux États-Unis. Permet à l’EPA de mettre en oeuvre des programmes de contrôle de la pollution, par exemple en définissant les normes de traitement des eaux usées applicables au secteur.</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44" y="550655"/>
            <a:ext cx="5276677" cy="737807"/>
          </a:xfrm>
          <a:prstGeom prst="rect">
            <a:avLst/>
          </a:prstGeom>
        </p:spPr>
      </p:pic>
    </p:spTree>
    <p:extLst>
      <p:ext uri="{BB962C8B-B14F-4D97-AF65-F5344CB8AC3E}">
        <p14:creationId xmlns:p14="http://schemas.microsoft.com/office/powerpoint/2010/main" val="241897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724400" y="1752600"/>
            <a:ext cx="3352381" cy="2007064"/>
          </a:xfrm>
          <a:prstGeom prst="rect">
            <a:avLst/>
          </a:prstGeom>
        </p:spPr>
      </p:pic>
      <p:sp>
        <p:nvSpPr>
          <p:cNvPr id="3" name="Title 2"/>
          <p:cNvSpPr>
            <a:spLocks noGrp="1"/>
          </p:cNvSpPr>
          <p:nvPr>
            <p:ph type="title"/>
          </p:nvPr>
        </p:nvSpPr>
        <p:spPr/>
        <p:txBody>
          <a:bodyPr/>
          <a:lstStyle/>
          <a:p>
            <a:r>
              <a:rPr lang="fr-FR" b="1" dirty="0"/>
              <a:t>AWWA-Inde</a:t>
            </a:r>
          </a:p>
        </p:txBody>
      </p:sp>
      <p:sp>
        <p:nvSpPr>
          <p:cNvPr id="2" name="TextBox 1"/>
          <p:cNvSpPr txBox="1"/>
          <p:nvPr/>
        </p:nvSpPr>
        <p:spPr>
          <a:xfrm>
            <a:off x="4800600" y="1258669"/>
            <a:ext cx="2825750" cy="646331"/>
          </a:xfrm>
          <a:prstGeom prst="rect">
            <a:avLst/>
          </a:prstGeom>
          <a:noFill/>
        </p:spPr>
        <p:txBody>
          <a:bodyPr wrap="square" rtlCol="0">
            <a:spAutoFit/>
          </a:bodyPr>
          <a:lstStyle/>
          <a:p>
            <a:pPr algn="ctr"/>
            <a:r>
              <a:rPr lang="fr-FR" b="1" dirty="0"/>
              <a:t>Bureau AWWA-Inde</a:t>
            </a:r>
          </a:p>
          <a:p>
            <a:pPr algn="ctr"/>
            <a:r>
              <a:rPr lang="fr-FR" b="1" dirty="0"/>
              <a:t>Mumbai, Inde</a:t>
            </a:r>
          </a:p>
        </p:txBody>
      </p:sp>
      <p:sp>
        <p:nvSpPr>
          <p:cNvPr id="6" name="TextBox 5"/>
          <p:cNvSpPr txBox="1"/>
          <p:nvPr/>
        </p:nvSpPr>
        <p:spPr>
          <a:xfrm>
            <a:off x="4267200" y="3505200"/>
            <a:ext cx="4038600" cy="1754326"/>
          </a:xfrm>
          <a:prstGeom prst="rect">
            <a:avLst/>
          </a:prstGeom>
          <a:noFill/>
        </p:spPr>
        <p:txBody>
          <a:bodyPr wrap="square" rtlCol="0">
            <a:spAutoFit/>
          </a:bodyPr>
          <a:lstStyle/>
          <a:p>
            <a:pPr marL="285750" indent="-285750">
              <a:buFont typeface="Arial" panose="020B0604020202020204" pitchFamily="34" charset="0"/>
              <a:buChar char="•"/>
            </a:pPr>
            <a:r>
              <a:rPr lang="fr-FR" dirty="0" smtClean="0"/>
              <a:t>AWWA-Inde Personnel et Conseil stratégique</a:t>
            </a:r>
          </a:p>
          <a:p>
            <a:pPr marL="285750" indent="-285750">
              <a:buFont typeface="Arial" panose="020B0604020202020204" pitchFamily="34" charset="0"/>
              <a:buChar char="•"/>
            </a:pPr>
            <a:r>
              <a:rPr lang="fr-FR" dirty="0" smtClean="0"/>
              <a:t>Nombre de membres passé de 30 à 241</a:t>
            </a:r>
          </a:p>
          <a:p>
            <a:pPr marL="285750" indent="-285750">
              <a:buFont typeface="Arial" panose="020B0604020202020204" pitchFamily="34" charset="0"/>
              <a:buChar char="•"/>
            </a:pPr>
            <a:r>
              <a:rPr lang="fr-FR" dirty="0" smtClean="0"/>
              <a:t>Sessions de formation à Mumbai, New-Delhi et Hyderabad</a:t>
            </a:r>
          </a:p>
          <a:p>
            <a:pPr marL="285750" indent="-285750">
              <a:buFont typeface="Arial" panose="020B0604020202020204" pitchFamily="34" charset="0"/>
              <a:buChar char="•"/>
            </a:pPr>
            <a:r>
              <a:rPr lang="fr-FR" dirty="0" smtClean="0"/>
              <a:t>Conférence annuelle prévue les 10 et 11 novembre 2017</a:t>
            </a:r>
          </a:p>
        </p:txBody>
      </p:sp>
      <p:pic>
        <p:nvPicPr>
          <p:cNvPr id="7" name="Picture 6"/>
          <p:cNvPicPr>
            <a:picLocks noChangeAspect="1"/>
          </p:cNvPicPr>
          <p:nvPr/>
        </p:nvPicPr>
        <p:blipFill>
          <a:blip r:embed="rId4"/>
          <a:stretch>
            <a:fillRect/>
          </a:stretch>
        </p:blipFill>
        <p:spPr>
          <a:xfrm>
            <a:off x="1057571" y="1526829"/>
            <a:ext cx="2371429" cy="3885714"/>
          </a:xfrm>
          <a:prstGeom prst="rect">
            <a:avLst/>
          </a:prstGeom>
        </p:spPr>
      </p:pic>
      <p:sp>
        <p:nvSpPr>
          <p:cNvPr id="9" name="TextBox 8"/>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40</a:t>
            </a:fld>
            <a:endParaRPr lang="fr-FR" dirty="0">
              <a:solidFill>
                <a:schemeClr val="bg1"/>
              </a:solidFill>
            </a:endParaRPr>
          </a:p>
        </p:txBody>
      </p:sp>
    </p:spTree>
    <p:extLst>
      <p:ext uri="{BB962C8B-B14F-4D97-AF65-F5344CB8AC3E}">
        <p14:creationId xmlns:p14="http://schemas.microsoft.com/office/powerpoint/2010/main" val="3686364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400" y="-439907"/>
            <a:ext cx="9525000" cy="7585414"/>
          </a:xfrm>
          <a:prstGeom prst="rect">
            <a:avLst/>
          </a:prstGeom>
        </p:spPr>
      </p:pic>
      <p:sp>
        <p:nvSpPr>
          <p:cNvPr id="4" name="TextBox 3"/>
          <p:cNvSpPr txBox="1"/>
          <p:nvPr/>
        </p:nvSpPr>
        <p:spPr>
          <a:xfrm>
            <a:off x="304800" y="4495800"/>
            <a:ext cx="3230838" cy="1323439"/>
          </a:xfrm>
          <a:prstGeom prst="rect">
            <a:avLst/>
          </a:prstGeom>
          <a:solidFill>
            <a:srgbClr val="FFFF00"/>
          </a:solidFill>
        </p:spPr>
        <p:txBody>
          <a:bodyPr wrap="square" rtlCol="0">
            <a:spAutoFit/>
          </a:bodyPr>
          <a:lstStyle/>
          <a:p>
            <a:pPr algn="ctr"/>
            <a:r>
              <a:rPr lang="fr-FR" sz="2000" b="1" dirty="0"/>
              <a:t>Standards Alliance</a:t>
            </a:r>
          </a:p>
          <a:p>
            <a:pPr algn="ctr"/>
            <a:r>
              <a:rPr lang="fr-FR" sz="2000" b="1" dirty="0"/>
              <a:t>West Africa Roadshow</a:t>
            </a:r>
          </a:p>
          <a:p>
            <a:pPr algn="ctr"/>
            <a:r>
              <a:rPr lang="fr-FR" sz="2000" b="1" dirty="0"/>
              <a:t>Mars-avril 2017</a:t>
            </a:r>
          </a:p>
          <a:p>
            <a:pPr algn="ctr"/>
            <a:r>
              <a:rPr lang="fr-FR" sz="2000" b="1" dirty="0"/>
              <a:t>ANSI / USAID</a:t>
            </a:r>
          </a:p>
        </p:txBody>
      </p:sp>
      <p:sp>
        <p:nvSpPr>
          <p:cNvPr id="6" name="Oval 5"/>
          <p:cNvSpPr/>
          <p:nvPr/>
        </p:nvSpPr>
        <p:spPr>
          <a:xfrm>
            <a:off x="457200" y="1981200"/>
            <a:ext cx="914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00200" y="25908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57400" y="3124200"/>
            <a:ext cx="9906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t>41</a:t>
            </a:fld>
            <a:endParaRPr lang="fr-FR" dirty="0"/>
          </a:p>
        </p:txBody>
      </p:sp>
    </p:spTree>
    <p:extLst>
      <p:ext uri="{BB962C8B-B14F-4D97-AF65-F5344CB8AC3E}">
        <p14:creationId xmlns:p14="http://schemas.microsoft.com/office/powerpoint/2010/main" val="320349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fr-FR" sz="2800" b="1" dirty="0"/>
              <a:t>Comprendre et utiliser les normes AWWA</a:t>
            </a:r>
            <a:endParaRPr lang="fr-FR" sz="2800" dirty="0"/>
          </a:p>
        </p:txBody>
      </p:sp>
      <p:sp>
        <p:nvSpPr>
          <p:cNvPr id="3" name="TextBox 2"/>
          <p:cNvSpPr txBox="1"/>
          <p:nvPr/>
        </p:nvSpPr>
        <p:spPr>
          <a:xfrm>
            <a:off x="457200" y="1905000"/>
            <a:ext cx="8458200" cy="369332"/>
          </a:xfrm>
          <a:prstGeom prst="rect">
            <a:avLst/>
          </a:prstGeom>
          <a:noFill/>
        </p:spPr>
        <p:txBody>
          <a:bodyPr wrap="square" rtlCol="0">
            <a:spAutoFit/>
          </a:bodyPr>
          <a:lstStyle/>
          <a:p>
            <a:endParaRPr lang="en-US" dirty="0">
              <a:solidFill>
                <a:prstClr val="black"/>
              </a:solidFill>
            </a:endParaRPr>
          </a:p>
        </p:txBody>
      </p:sp>
      <p:sp>
        <p:nvSpPr>
          <p:cNvPr id="4" name="Content Placeholder 2"/>
          <p:cNvSpPr txBox="1">
            <a:spLocks/>
          </p:cNvSpPr>
          <p:nvPr/>
        </p:nvSpPr>
        <p:spPr>
          <a:xfrm>
            <a:off x="423153" y="1066800"/>
            <a:ext cx="8458200" cy="50292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20000"/>
              </a:lnSpc>
              <a:spcBef>
                <a:spcPts val="600"/>
              </a:spcBef>
            </a:pPr>
            <a:r>
              <a:rPr lang="fr-FR" b="1" dirty="0" smtClean="0"/>
              <a:t>Exigences </a:t>
            </a:r>
            <a:r>
              <a:rPr lang="fr-FR" b="1" i="1" dirty="0" smtClean="0"/>
              <a:t>minimum</a:t>
            </a:r>
            <a:r>
              <a:rPr lang="fr-FR" b="1" dirty="0" smtClean="0"/>
              <a:t> pour la conception, l'installation, le fonctionnement et la fabrication</a:t>
            </a:r>
          </a:p>
          <a:p>
            <a:pPr marL="285750" indent="-285750">
              <a:lnSpc>
                <a:spcPct val="120000"/>
              </a:lnSpc>
              <a:spcBef>
                <a:spcPts val="600"/>
              </a:spcBef>
            </a:pPr>
            <a:r>
              <a:rPr lang="fr-FR" b="1" dirty="0" smtClean="0"/>
              <a:t>Ce ne sont </a:t>
            </a:r>
            <a:r>
              <a:rPr lang="fr-FR" b="1" i="1" dirty="0" smtClean="0"/>
              <a:t>pas</a:t>
            </a:r>
            <a:r>
              <a:rPr lang="fr-FR" b="1" dirty="0" smtClean="0"/>
              <a:t> des spécifications</a:t>
            </a:r>
          </a:p>
          <a:p>
            <a:pPr lvl="1">
              <a:lnSpc>
                <a:spcPct val="120000"/>
              </a:lnSpc>
              <a:spcBef>
                <a:spcPts val="600"/>
              </a:spcBef>
            </a:pPr>
            <a:r>
              <a:rPr lang="fr-FR" dirty="0" smtClean="0"/>
              <a:t>Une spécification peut être basée sur des normes, mais on                                                                    doit leur ajouter des critères spécifiques au site et choisir                                                                     les options des acheteurs pour que la spécification soit                                                                       complète</a:t>
            </a:r>
          </a:p>
          <a:p>
            <a:pPr marL="285750" indent="-285750">
              <a:lnSpc>
                <a:spcPct val="120000"/>
              </a:lnSpc>
              <a:spcBef>
                <a:spcPts val="600"/>
              </a:spcBef>
            </a:pPr>
            <a:r>
              <a:rPr lang="fr-FR" altLang="en-US" sz="2800" b="1" dirty="0">
                <a:solidFill>
                  <a:prstClr val="black"/>
                </a:solidFill>
              </a:rPr>
              <a:t>Les normes renforcent, mais ne remplacent pas, l’expertise et </a:t>
            </a:r>
            <a:r>
              <a:rPr lang="fr-FR" altLang="en-US" sz="2800" b="1" dirty="0" smtClean="0">
                <a:solidFill>
                  <a:prstClr val="black"/>
                </a:solidFill>
              </a:rPr>
              <a:t>                                                                       le </a:t>
            </a:r>
            <a:r>
              <a:rPr lang="fr-FR" altLang="en-US" sz="2800" b="1" dirty="0">
                <a:solidFill>
                  <a:prstClr val="black"/>
                </a:solidFill>
              </a:rPr>
              <a:t>jugement techniques</a:t>
            </a:r>
          </a:p>
          <a:p>
            <a:pPr marL="285750" indent="-285750">
              <a:lnSpc>
                <a:spcPct val="120000"/>
              </a:lnSpc>
              <a:spcBef>
                <a:spcPts val="600"/>
              </a:spcBef>
            </a:pPr>
            <a:r>
              <a:rPr lang="fr-FR" altLang="en-US" sz="2800" b="1" dirty="0">
                <a:solidFill>
                  <a:prstClr val="black"/>
                </a:solidFill>
              </a:rPr>
              <a:t>Les normes AWWA ne cautionnent aucun produit, service ou </a:t>
            </a:r>
            <a:r>
              <a:rPr lang="fr-FR" altLang="en-US" sz="2800" b="1" dirty="0" smtClean="0">
                <a:solidFill>
                  <a:prstClr val="black"/>
                </a:solidFill>
              </a:rPr>
              <a:t>                                                             entreprise</a:t>
            </a:r>
            <a:endParaRPr lang="fr-FR" altLang="en-US" sz="2800" b="1" dirty="0">
              <a:solidFill>
                <a:prstClr val="black"/>
              </a:solidFill>
            </a:endParaRPr>
          </a:p>
          <a:p>
            <a:pPr marL="285750" indent="-285750">
              <a:lnSpc>
                <a:spcPct val="120000"/>
              </a:lnSpc>
              <a:spcBef>
                <a:spcPts val="600"/>
              </a:spcBef>
            </a:pPr>
            <a:r>
              <a:rPr lang="fr-FR" altLang="en-US" sz="2800" b="1" dirty="0">
                <a:solidFill>
                  <a:prstClr val="black"/>
                </a:solidFill>
              </a:rPr>
              <a:t>L’AWWA ne teste, certifie ou approuve aucun produit</a:t>
            </a:r>
          </a:p>
          <a:p>
            <a:pPr marL="285750" indent="-285750">
              <a:lnSpc>
                <a:spcPct val="120000"/>
              </a:lnSpc>
              <a:spcBef>
                <a:spcPts val="600"/>
              </a:spcBef>
            </a:pPr>
            <a:r>
              <a:rPr lang="fr-FR" altLang="en-US" sz="2800" b="1" dirty="0">
                <a:solidFill>
                  <a:prstClr val="black"/>
                </a:solidFill>
              </a:rPr>
              <a:t>Utilisation volontaire (ne sont pas des réglementations légales) </a:t>
            </a:r>
          </a:p>
          <a:p>
            <a:pPr marL="285750" indent="-285750">
              <a:lnSpc>
                <a:spcPct val="120000"/>
              </a:lnSpc>
              <a:spcBef>
                <a:spcPts val="600"/>
              </a:spcBef>
            </a:pPr>
            <a:r>
              <a:rPr lang="fr-FR" altLang="en-US" sz="2800" b="1" dirty="0">
                <a:solidFill>
                  <a:prstClr val="black"/>
                </a:solidFill>
              </a:rPr>
              <a:t>Water Industry Consensus (Amérique du Nord) </a:t>
            </a:r>
          </a:p>
          <a:p>
            <a:pPr marL="285750" indent="-285750">
              <a:lnSpc>
                <a:spcPct val="120000"/>
              </a:lnSpc>
              <a:spcBef>
                <a:spcPts val="600"/>
              </a:spcBef>
            </a:pPr>
            <a:r>
              <a:rPr lang="fr-FR" altLang="en-US" sz="2800" b="1" dirty="0">
                <a:solidFill>
                  <a:prstClr val="black"/>
                </a:solidFill>
              </a:rPr>
              <a:t>AWWA Standards fournit des critères de validation sous la forme d’un « affidavit de conformité ».</a:t>
            </a:r>
          </a:p>
          <a:p>
            <a:pPr marL="285750" indent="-285750">
              <a:lnSpc>
                <a:spcPct val="120000"/>
              </a:lnSpc>
              <a:spcBef>
                <a:spcPts val="600"/>
              </a:spcBef>
            </a:pPr>
            <a:r>
              <a:rPr lang="fr-FR" altLang="en-US" sz="2800" b="1" dirty="0">
                <a:solidFill>
                  <a:prstClr val="black"/>
                </a:solidFill>
              </a:rPr>
              <a:t>La conception d’un système à l’aide des normes AWWA permet de simplifier la conception et la construction, en réduisant les coûts</a:t>
            </a:r>
          </a:p>
          <a:p>
            <a:pPr marL="285750" indent="-285750"/>
            <a:endParaRPr lang="fr-FR" altLang="en-US" sz="2800" b="1" dirty="0">
              <a:solidFill>
                <a:prstClr val="black"/>
              </a:solidFill>
            </a:endParaRPr>
          </a:p>
          <a:p>
            <a:endParaRPr lang="fr-FR" altLang="en-US" sz="1000" b="1" dirty="0">
              <a:solidFill>
                <a:prstClr val="black"/>
              </a:solidFill>
            </a:endParaRPr>
          </a:p>
          <a:p>
            <a:endParaRPr lang="fr-FR" altLang="en-US" sz="1000" b="1" dirty="0">
              <a:solidFill>
                <a:prstClr val="black"/>
              </a:solidFill>
            </a:endParaRPr>
          </a:p>
          <a:p>
            <a:endParaRPr lang="fr-FR" altLang="en-US" sz="1000" b="1"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316" y="1600200"/>
            <a:ext cx="3145125" cy="2667000"/>
          </a:xfrm>
          <a:prstGeom prst="rect">
            <a:avLst/>
          </a:prstGeom>
        </p:spPr>
      </p:pic>
      <p:sp>
        <p:nvSpPr>
          <p:cNvPr id="7" name="TextBox 6"/>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42</a:t>
            </a:fld>
            <a:endParaRPr lang="fr-FR" dirty="0">
              <a:solidFill>
                <a:schemeClr val="bg1"/>
              </a:solidFill>
            </a:endParaRPr>
          </a:p>
        </p:txBody>
      </p:sp>
    </p:spTree>
    <p:extLst>
      <p:ext uri="{BB962C8B-B14F-4D97-AF65-F5344CB8AC3E}">
        <p14:creationId xmlns:p14="http://schemas.microsoft.com/office/powerpoint/2010/main" val="36110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905000"/>
            <a:ext cx="8458200" cy="369332"/>
          </a:xfrm>
          <a:prstGeom prst="rect">
            <a:avLst/>
          </a:prstGeom>
          <a:noFill/>
        </p:spPr>
        <p:txBody>
          <a:bodyPr wrap="square" rtlCol="0">
            <a:spAutoFit/>
          </a:bodyPr>
          <a:lstStyle/>
          <a:p>
            <a:endParaRPr lang="en-US" dirty="0">
              <a:solidFill>
                <a:prstClr val="black"/>
              </a:solidFill>
            </a:endParaRPr>
          </a:p>
        </p:txBody>
      </p:sp>
      <p:sp>
        <p:nvSpPr>
          <p:cNvPr id="4" name="Content Placeholder 2"/>
          <p:cNvSpPr txBox="1">
            <a:spLocks/>
          </p:cNvSpPr>
          <p:nvPr/>
        </p:nvSpPr>
        <p:spPr>
          <a:xfrm>
            <a:off x="457200" y="1752600"/>
            <a:ext cx="8229600" cy="411459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en-US" sz="2800" dirty="0">
                <a:solidFill>
                  <a:prstClr val="black"/>
                </a:solidFill>
              </a:rPr>
              <a:t>L’AWWA Standards Program est homologué par l’American National Standards Institute (ANSI)</a:t>
            </a:r>
          </a:p>
          <a:p>
            <a:r>
              <a:rPr lang="fr-FR" altLang="en-US" sz="2800" dirty="0">
                <a:solidFill>
                  <a:prstClr val="black"/>
                </a:solidFill>
              </a:rPr>
              <a:t>Audit du processus AWWA par l’ANSI tous les 5 ans</a:t>
            </a:r>
          </a:p>
          <a:p>
            <a:r>
              <a:rPr lang="fr-FR" altLang="en-US" sz="2800" dirty="0">
                <a:solidFill>
                  <a:prstClr val="black"/>
                </a:solidFill>
              </a:rPr>
              <a:t>Chaque norme AWWA est approuvée comme étant une </a:t>
            </a:r>
            <a:r>
              <a:rPr lang="fr-FR" altLang="en-US" sz="2800" dirty="0" smtClean="0">
                <a:solidFill>
                  <a:prstClr val="black"/>
                </a:solidFill>
              </a:rPr>
              <a:t>norme </a:t>
            </a:r>
            <a:r>
              <a:rPr lang="fr-FR" altLang="en-US" sz="2800" dirty="0">
                <a:solidFill>
                  <a:prstClr val="black"/>
                </a:solidFill>
              </a:rPr>
              <a:t>ANSI/AWWA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51157"/>
            <a:ext cx="3124200" cy="925243"/>
          </a:xfrm>
          <a:prstGeom prst="rect">
            <a:avLst/>
          </a:prstGeom>
        </p:spPr>
      </p:pic>
      <p:sp>
        <p:nvSpPr>
          <p:cNvPr id="7" name="TextBox 6"/>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43</a:t>
            </a:fld>
            <a:endParaRPr lang="fr-FR"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222" y="4109602"/>
            <a:ext cx="1447800" cy="108585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4366847"/>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2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1143000"/>
          </a:xfrm>
        </p:spPr>
        <p:txBody>
          <a:bodyPr>
            <a:normAutofit/>
          </a:bodyPr>
          <a:lstStyle/>
          <a:p>
            <a:r>
              <a:rPr lang="fr-FR" sz="3600" b="1" dirty="0"/>
              <a:t>Structure du Standards Program</a:t>
            </a:r>
          </a:p>
        </p:txBody>
      </p:sp>
      <p:sp>
        <p:nvSpPr>
          <p:cNvPr id="3" name="TextBox 2"/>
          <p:cNvSpPr txBox="1"/>
          <p:nvPr/>
        </p:nvSpPr>
        <p:spPr>
          <a:xfrm>
            <a:off x="457200" y="1905000"/>
            <a:ext cx="8458200" cy="369332"/>
          </a:xfrm>
          <a:prstGeom prst="rect">
            <a:avLst/>
          </a:prstGeom>
          <a:noFill/>
        </p:spPr>
        <p:txBody>
          <a:bodyPr wrap="square" rtlCol="0">
            <a:spAutoFit/>
          </a:bodyPr>
          <a:lstStyle/>
          <a:p>
            <a:endParaRPr lang="en-US" dirty="0">
              <a:solidFill>
                <a:prstClr val="black"/>
              </a:solidFill>
            </a:endParaRPr>
          </a:p>
        </p:txBody>
      </p:sp>
      <p:sp>
        <p:nvSpPr>
          <p:cNvPr id="4" name="Content Placeholder 2"/>
          <p:cNvSpPr txBox="1">
            <a:spLocks/>
          </p:cNvSpPr>
          <p:nvPr/>
        </p:nvSpPr>
        <p:spPr>
          <a:xfrm>
            <a:off x="457200" y="1219200"/>
            <a:ext cx="8229600" cy="4693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endParaRPr lang="fr-FR" dirty="0">
              <a:solidFill>
                <a:prstClr val="black"/>
              </a:solidFill>
            </a:endParaRPr>
          </a:p>
          <a:p>
            <a:r>
              <a:rPr lang="fr-FR" altLang="en-US" dirty="0">
                <a:solidFill>
                  <a:prstClr val="black"/>
                </a:solidFill>
              </a:rPr>
              <a:t>AWWA Standards Council</a:t>
            </a:r>
          </a:p>
          <a:p>
            <a:pPr lvl="1"/>
            <a:r>
              <a:rPr lang="fr-FR" altLang="en-US" dirty="0">
                <a:solidFill>
                  <a:prstClr val="black"/>
                </a:solidFill>
              </a:rPr>
              <a:t>Organe de supervision, définit les </a:t>
            </a:r>
            <a:r>
              <a:rPr lang="fr-FR" altLang="en-US" dirty="0" smtClean="0">
                <a:solidFill>
                  <a:prstClr val="black"/>
                </a:solidFill>
              </a:rPr>
              <a:t>                       règles</a:t>
            </a:r>
            <a:endParaRPr lang="fr-FR" altLang="en-US" dirty="0">
              <a:solidFill>
                <a:prstClr val="black"/>
              </a:solidFill>
            </a:endParaRPr>
          </a:p>
          <a:p>
            <a:r>
              <a:rPr lang="fr-FR" altLang="en-US" dirty="0">
                <a:solidFill>
                  <a:prstClr val="black"/>
                </a:solidFill>
              </a:rPr>
              <a:t>70 comités techniques</a:t>
            </a:r>
          </a:p>
          <a:p>
            <a:pPr lvl="1"/>
            <a:r>
              <a:rPr lang="fr-FR" altLang="en-US" dirty="0">
                <a:solidFill>
                  <a:prstClr val="black"/>
                </a:solidFill>
              </a:rPr>
              <a:t>Ciblent des sujets techniques spécifiques</a:t>
            </a:r>
          </a:p>
          <a:p>
            <a:pPr lvl="1"/>
            <a:r>
              <a:rPr lang="fr-FR" altLang="en-US" dirty="0">
                <a:solidFill>
                  <a:prstClr val="black"/>
                </a:solidFill>
              </a:rPr>
              <a:t>Participation de plus de 1400 experts volontaires</a:t>
            </a:r>
          </a:p>
          <a:p>
            <a:r>
              <a:rPr lang="fr-FR" altLang="en-US" dirty="0">
                <a:solidFill>
                  <a:prstClr val="black"/>
                </a:solidFill>
              </a:rPr>
              <a:t>Facilitation du personnel de l’AWWA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255910"/>
            <a:ext cx="1978408" cy="811768"/>
          </a:xfrm>
          <a:prstGeom prst="rect">
            <a:avLst/>
          </a:prstGeom>
        </p:spPr>
      </p:pic>
      <p:sp>
        <p:nvSpPr>
          <p:cNvPr id="7" name="TextBox 6"/>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44</a:t>
            </a:fld>
            <a:endParaRPr lang="fr-FR" dirty="0">
              <a:solidFill>
                <a:schemeClr val="bg1"/>
              </a:solidFill>
            </a:endParaRPr>
          </a:p>
        </p:txBody>
      </p:sp>
    </p:spTree>
    <p:extLst>
      <p:ext uri="{BB962C8B-B14F-4D97-AF65-F5344CB8AC3E}">
        <p14:creationId xmlns:p14="http://schemas.microsoft.com/office/powerpoint/2010/main" val="15194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b="1" dirty="0"/>
              <a:t>Principes de base des comités de normalisation</a:t>
            </a:r>
          </a:p>
        </p:txBody>
      </p:sp>
      <p:sp>
        <p:nvSpPr>
          <p:cNvPr id="3" name="Text Placeholder 2"/>
          <p:cNvSpPr>
            <a:spLocks noGrp="1"/>
          </p:cNvSpPr>
          <p:nvPr>
            <p:ph type="body" sz="quarter" idx="13"/>
          </p:nvPr>
        </p:nvSpPr>
        <p:spPr>
          <a:xfrm>
            <a:off x="457200" y="1524000"/>
            <a:ext cx="8229600" cy="3810000"/>
          </a:xfrm>
        </p:spPr>
        <p:txBody>
          <a:bodyPr>
            <a:normAutofit fontScale="70000" lnSpcReduction="20000"/>
          </a:bodyPr>
          <a:lstStyle/>
          <a:p>
            <a:pPr>
              <a:lnSpc>
                <a:spcPct val="120000"/>
              </a:lnSpc>
            </a:pPr>
            <a:r>
              <a:rPr lang="fr-FR" dirty="0">
                <a:latin typeface="+mn-lt"/>
              </a:rPr>
              <a:t>Représentation par des acteurs répartis </a:t>
            </a:r>
            <a:r>
              <a:rPr lang="fr-FR" u="sng" dirty="0">
                <a:latin typeface="+mn-lt"/>
              </a:rPr>
              <a:t>équitablement</a:t>
            </a:r>
            <a:r>
              <a:rPr lang="fr-FR" dirty="0">
                <a:latin typeface="+mn-lt"/>
              </a:rPr>
              <a:t> –  utilisateurs (généralement l’entreprise de distribution d’eau), producteurs et membres d’intérêt général La représentation des producteurs ne peut pas dépasser un tiers du nombre total de membres votants</a:t>
            </a:r>
          </a:p>
          <a:p>
            <a:pPr>
              <a:lnSpc>
                <a:spcPct val="120000"/>
              </a:lnSpc>
            </a:pPr>
            <a:r>
              <a:rPr lang="fr-FR" dirty="0">
                <a:latin typeface="+mn-lt"/>
              </a:rPr>
              <a:t>Principes du respect des règles d'ouverture, absence de position dominante, équilibre des intérêts, coordination et harmonisation, notification de l’élaboration des normes, examen des opinions et des objections, vote par consensus, appel et procédures écrites</a:t>
            </a:r>
          </a:p>
        </p:txBody>
      </p:sp>
      <p:sp>
        <p:nvSpPr>
          <p:cNvPr id="4" name="TextBox 3"/>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45</a:t>
            </a:fld>
            <a:endParaRPr lang="fr-FR" dirty="0">
              <a:solidFill>
                <a:schemeClr val="bg1"/>
              </a:solidFill>
            </a:endParaRPr>
          </a:p>
        </p:txBody>
      </p:sp>
    </p:spTree>
    <p:extLst>
      <p:ext uri="{BB962C8B-B14F-4D97-AF65-F5344CB8AC3E}">
        <p14:creationId xmlns:p14="http://schemas.microsoft.com/office/powerpoint/2010/main" val="12391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fr-FR" sz="3600" b="1" dirty="0"/>
              <a:t>Processus d’élaboration des normes</a:t>
            </a:r>
          </a:p>
        </p:txBody>
      </p:sp>
      <p:sp>
        <p:nvSpPr>
          <p:cNvPr id="3" name="TextBox 2"/>
          <p:cNvSpPr txBox="1"/>
          <p:nvPr/>
        </p:nvSpPr>
        <p:spPr>
          <a:xfrm>
            <a:off x="457200" y="1905000"/>
            <a:ext cx="8458200" cy="369332"/>
          </a:xfrm>
          <a:prstGeom prst="rect">
            <a:avLst/>
          </a:prstGeom>
          <a:noFill/>
        </p:spPr>
        <p:txBody>
          <a:bodyPr wrap="square" rtlCol="0">
            <a:spAutoFit/>
          </a:bodyPr>
          <a:lstStyle/>
          <a:p>
            <a:endParaRPr lang="en-US" dirty="0">
              <a:solidFill>
                <a:prstClr val="black"/>
              </a:solidFill>
            </a:endParaRPr>
          </a:p>
        </p:txBody>
      </p:sp>
      <p:sp>
        <p:nvSpPr>
          <p:cNvPr id="4" name="Content Placeholder 2"/>
          <p:cNvSpPr txBox="1">
            <a:spLocks/>
          </p:cNvSpPr>
          <p:nvPr/>
        </p:nvSpPr>
        <p:spPr>
          <a:xfrm>
            <a:off x="457200" y="1447800"/>
            <a:ext cx="8229600" cy="41910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fr-FR" smtClean="0"/>
              <a:t>Demande de norme par une partie intéressée</a:t>
            </a:r>
          </a:p>
          <a:p>
            <a:pPr marL="457200" indent="-457200">
              <a:buFont typeface="+mj-lt"/>
              <a:buAutoNum type="arabicPeriod"/>
            </a:pPr>
            <a:r>
              <a:rPr lang="fr-FR" smtClean="0"/>
              <a:t>Le Standards Council autorise l’élaboration et attribue la norme à un comité.</a:t>
            </a:r>
          </a:p>
          <a:p>
            <a:pPr marL="457200" indent="-457200">
              <a:buFont typeface="+mj-lt"/>
              <a:buAutoNum type="arabicPeriod"/>
            </a:pPr>
            <a:r>
              <a:rPr lang="fr-FR" smtClean="0"/>
              <a:t>Le comité élabore et approuve le projet de norme.</a:t>
            </a:r>
          </a:p>
          <a:p>
            <a:pPr marL="457200" indent="-457200">
              <a:buFont typeface="+mj-lt"/>
              <a:buAutoNum type="arabicPeriod"/>
            </a:pPr>
            <a:r>
              <a:rPr lang="fr-FR" smtClean="0"/>
              <a:t>Le Standards Council approuve le projet de norme.</a:t>
            </a:r>
          </a:p>
          <a:p>
            <a:pPr marL="457200" indent="-457200">
              <a:buFont typeface="+mj-lt"/>
              <a:buAutoNum type="arabicPeriod"/>
            </a:pPr>
            <a:r>
              <a:rPr lang="fr-FR" smtClean="0"/>
              <a:t>La norme est annoncée pour permettre au grand public d’en prendre connaissance et de la commenter.</a:t>
            </a:r>
          </a:p>
          <a:p>
            <a:pPr marL="457200" indent="-457200">
              <a:buFont typeface="+mj-lt"/>
              <a:buAutoNum type="arabicPeriod"/>
            </a:pPr>
            <a:r>
              <a:rPr lang="fr-FR" smtClean="0"/>
              <a:t>Tous les commentaires sont étudiés et les documents finaux sont approuvés.</a:t>
            </a:r>
          </a:p>
          <a:p>
            <a:pPr marL="457200" indent="-457200">
              <a:buFont typeface="+mj-lt"/>
              <a:buAutoNum type="arabicPeriod"/>
            </a:pPr>
            <a:r>
              <a:rPr lang="fr-FR" smtClean="0"/>
              <a:t>La norme est approuvée par le Conseil d’administration.</a:t>
            </a:r>
          </a:p>
          <a:p>
            <a:pPr marL="457200" indent="-457200">
              <a:buFont typeface="+mj-lt"/>
              <a:buAutoNum type="arabicPeriod"/>
            </a:pPr>
            <a:r>
              <a:rPr lang="fr-FR" smtClean="0"/>
              <a:t>La norme est examinée et approuvée par l’ANSI.</a:t>
            </a: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46</a:t>
            </a:fld>
            <a:endParaRPr lang="fr-FR" dirty="0">
              <a:solidFill>
                <a:schemeClr val="bg1"/>
              </a:solidFill>
            </a:endParaRPr>
          </a:p>
        </p:txBody>
      </p:sp>
    </p:spTree>
    <p:extLst>
      <p:ext uri="{BB962C8B-B14F-4D97-AF65-F5344CB8AC3E}">
        <p14:creationId xmlns:p14="http://schemas.microsoft.com/office/powerpoint/2010/main" val="175301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dirty="0"/>
              <a:t>Impliquez-vous !</a:t>
            </a:r>
          </a:p>
        </p:txBody>
      </p:sp>
      <p:sp>
        <p:nvSpPr>
          <p:cNvPr id="3" name="Text Placeholder 2"/>
          <p:cNvSpPr>
            <a:spLocks noGrp="1"/>
          </p:cNvSpPr>
          <p:nvPr>
            <p:ph type="body" sz="quarter" idx="13"/>
          </p:nvPr>
        </p:nvSpPr>
        <p:spPr/>
        <p:txBody>
          <a:bodyPr/>
          <a:lstStyle/>
          <a:p>
            <a:r>
              <a:rPr lang="fr-FR" smtClean="0"/>
              <a:t>Portez-vous volontaire pour faire partie d’un comité de normalisation</a:t>
            </a:r>
          </a:p>
          <a:p>
            <a:r>
              <a:rPr lang="fr-FR" smtClean="0"/>
              <a:t>Participez en faisant des commentaires publics</a:t>
            </a:r>
          </a:p>
        </p:txBody>
      </p:sp>
      <p:sp>
        <p:nvSpPr>
          <p:cNvPr id="4" name="TextBox 3"/>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47</a:t>
            </a:fld>
            <a:endParaRPr lang="fr-FR" dirty="0">
              <a:solidFill>
                <a:schemeClr val="bg1"/>
              </a:solidFill>
            </a:endParaRPr>
          </a:p>
        </p:txBody>
      </p:sp>
    </p:spTree>
    <p:extLst>
      <p:ext uri="{BB962C8B-B14F-4D97-AF65-F5344CB8AC3E}">
        <p14:creationId xmlns:p14="http://schemas.microsoft.com/office/powerpoint/2010/main" val="137423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dirty="0"/>
              <a:t>Pour de plus amples informations</a:t>
            </a:r>
          </a:p>
        </p:txBody>
      </p:sp>
      <p:sp>
        <p:nvSpPr>
          <p:cNvPr id="3" name="Text Placeholder 2"/>
          <p:cNvSpPr>
            <a:spLocks noGrp="1"/>
          </p:cNvSpPr>
          <p:nvPr>
            <p:ph type="body" sz="quarter" idx="13"/>
          </p:nvPr>
        </p:nvSpPr>
        <p:spPr>
          <a:xfrm>
            <a:off x="685800" y="1547036"/>
            <a:ext cx="4572000" cy="1524000"/>
          </a:xfrm>
        </p:spPr>
        <p:txBody>
          <a:bodyPr>
            <a:normAutofit/>
          </a:bodyPr>
          <a:lstStyle/>
          <a:p>
            <a:pPr marL="0" indent="0">
              <a:spcBef>
                <a:spcPts val="0"/>
              </a:spcBef>
              <a:buNone/>
            </a:pPr>
            <a:r>
              <a:rPr lang="fr-FR" sz="2000" b="1" dirty="0"/>
              <a:t>Frank Kurtz, P.E.</a:t>
            </a:r>
          </a:p>
          <a:p>
            <a:pPr marL="0" indent="0">
              <a:spcBef>
                <a:spcPts val="0"/>
              </a:spcBef>
              <a:buNone/>
            </a:pPr>
            <a:r>
              <a:rPr lang="fr-FR" sz="2000" b="1" dirty="0"/>
              <a:t>AWWA Standards Engineer</a:t>
            </a:r>
          </a:p>
          <a:p>
            <a:pPr marL="0" indent="0">
              <a:spcBef>
                <a:spcPts val="0"/>
              </a:spcBef>
              <a:buNone/>
            </a:pPr>
            <a:r>
              <a:rPr lang="fr-FR" sz="2000" b="1" dirty="0">
                <a:hlinkClick r:id="rId2"/>
              </a:rPr>
              <a:t>fkurtz@awwa.org</a:t>
            </a:r>
            <a:endParaRPr lang="fr-FR" sz="2000" b="1" dirty="0"/>
          </a:p>
          <a:p>
            <a:pPr marL="0" indent="0">
              <a:spcBef>
                <a:spcPts val="0"/>
              </a:spcBef>
              <a:buNone/>
            </a:pPr>
            <a:r>
              <a:rPr lang="fr-FR" sz="2000" b="1" dirty="0"/>
              <a:t>303-347-6221</a:t>
            </a:r>
          </a:p>
        </p:txBody>
      </p:sp>
      <p:sp>
        <p:nvSpPr>
          <p:cNvPr id="4" name="TextBox 3"/>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48</a:t>
            </a:fld>
            <a:endParaRPr lang="fr-FR" dirty="0">
              <a:solidFill>
                <a:schemeClr val="bg1"/>
              </a:solidFill>
            </a:endParaRPr>
          </a:p>
        </p:txBody>
      </p:sp>
      <p:sp>
        <p:nvSpPr>
          <p:cNvPr id="5" name="Text Placeholder 2"/>
          <p:cNvSpPr txBox="1">
            <a:spLocks/>
          </p:cNvSpPr>
          <p:nvPr/>
        </p:nvSpPr>
        <p:spPr>
          <a:xfrm>
            <a:off x="685800" y="3312743"/>
            <a:ext cx="6128845"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fr-FR" sz="2000" b="1" dirty="0"/>
              <a:t>Susan Franceschi</a:t>
            </a:r>
          </a:p>
          <a:p>
            <a:pPr marL="0" indent="0">
              <a:spcBef>
                <a:spcPts val="0"/>
              </a:spcBef>
              <a:buFont typeface="Arial" pitchFamily="34" charset="0"/>
              <a:buNone/>
            </a:pPr>
            <a:r>
              <a:rPr lang="fr-FR" sz="2000" b="1" dirty="0"/>
              <a:t>AWWA Chief Membership</a:t>
            </a:r>
            <a:r>
              <a:t/>
            </a:r>
            <a:br/>
            <a:r>
              <a:rPr lang="fr-FR" sz="2000" b="1" dirty="0"/>
              <a:t>Officer </a:t>
            </a:r>
          </a:p>
          <a:p>
            <a:pPr marL="0" indent="0">
              <a:spcBef>
                <a:spcPts val="0"/>
              </a:spcBef>
              <a:buFont typeface="Arial" pitchFamily="34" charset="0"/>
              <a:buNone/>
            </a:pPr>
            <a:r>
              <a:rPr lang="fr-FR" sz="2000" b="1" dirty="0">
                <a:hlinkClick r:id="rId3"/>
              </a:rPr>
              <a:t>sfranceschi@awwa.org</a:t>
            </a:r>
            <a:endParaRPr lang="fr-FR" sz="2000" b="1" dirty="0"/>
          </a:p>
          <a:p>
            <a:pPr marL="0" indent="0">
              <a:spcBef>
                <a:spcPts val="0"/>
              </a:spcBef>
              <a:buFont typeface="Arial" pitchFamily="34" charset="0"/>
              <a:buNone/>
            </a:pPr>
            <a:r>
              <a:rPr lang="fr-FR" sz="2000" b="1" dirty="0"/>
              <a:t>303-347-6205</a:t>
            </a:r>
          </a:p>
        </p:txBody>
      </p:sp>
      <p:sp>
        <p:nvSpPr>
          <p:cNvPr id="6" name="Text Placeholder 2"/>
          <p:cNvSpPr txBox="1">
            <a:spLocks/>
          </p:cNvSpPr>
          <p:nvPr/>
        </p:nvSpPr>
        <p:spPr>
          <a:xfrm>
            <a:off x="4501055" y="1547036"/>
            <a:ext cx="45720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fr-FR" sz="2000" b="1" dirty="0"/>
              <a:t>Paul Olson, P.E.</a:t>
            </a:r>
          </a:p>
          <a:p>
            <a:pPr marL="0" indent="0">
              <a:spcBef>
                <a:spcPts val="0"/>
              </a:spcBef>
              <a:buFont typeface="Arial" pitchFamily="34" charset="0"/>
              <a:buNone/>
            </a:pPr>
            <a:r>
              <a:rPr lang="fr-FR" sz="2000" b="1" dirty="0"/>
              <a:t>AWWA Standards Senior Manager</a:t>
            </a:r>
          </a:p>
          <a:p>
            <a:pPr marL="0" indent="0">
              <a:spcBef>
                <a:spcPts val="0"/>
              </a:spcBef>
              <a:buFont typeface="Arial" pitchFamily="34" charset="0"/>
              <a:buNone/>
            </a:pPr>
            <a:r>
              <a:rPr lang="fr-FR" sz="2000" b="1" dirty="0">
                <a:hlinkClick r:id="rId2"/>
              </a:rPr>
              <a:t>polson@awwa.org</a:t>
            </a:r>
            <a:endParaRPr lang="fr-FR" sz="2000" b="1" dirty="0"/>
          </a:p>
          <a:p>
            <a:pPr marL="0" indent="0">
              <a:spcBef>
                <a:spcPts val="0"/>
              </a:spcBef>
              <a:buFont typeface="Arial" pitchFamily="34" charset="0"/>
              <a:buNone/>
            </a:pPr>
            <a:r>
              <a:rPr lang="fr-FR" sz="2000" b="1" dirty="0"/>
              <a:t>303-347-6178</a:t>
            </a:r>
          </a:p>
        </p:txBody>
      </p:sp>
      <p:sp>
        <p:nvSpPr>
          <p:cNvPr id="7" name="Text Placeholder 2"/>
          <p:cNvSpPr txBox="1">
            <a:spLocks/>
          </p:cNvSpPr>
          <p:nvPr/>
        </p:nvSpPr>
        <p:spPr>
          <a:xfrm>
            <a:off x="4501055" y="3312743"/>
            <a:ext cx="4338145"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fr-FR" sz="2000" b="1" dirty="0"/>
              <a:t>John Anderson</a:t>
            </a:r>
          </a:p>
          <a:p>
            <a:pPr marL="0" indent="0">
              <a:spcBef>
                <a:spcPts val="0"/>
              </a:spcBef>
              <a:buFont typeface="Arial" pitchFamily="34" charset="0"/>
              <a:buNone/>
            </a:pPr>
            <a:r>
              <a:rPr lang="fr-FR" sz="2000" b="1" dirty="0"/>
              <a:t>AWWA Manager of </a:t>
            </a:r>
            <a:r>
              <a:t/>
            </a:r>
            <a:br/>
            <a:r>
              <a:rPr lang="fr-FR" sz="2000" b="1" dirty="0"/>
              <a:t>International Activities </a:t>
            </a:r>
          </a:p>
          <a:p>
            <a:pPr marL="0" indent="0">
              <a:spcBef>
                <a:spcPts val="0"/>
              </a:spcBef>
              <a:buFont typeface="Arial" pitchFamily="34" charset="0"/>
              <a:buNone/>
            </a:pPr>
            <a:r>
              <a:rPr lang="fr-FR" sz="2000" b="1" dirty="0">
                <a:hlinkClick r:id="rId2"/>
              </a:rPr>
              <a:t>janderson@awwa.org</a:t>
            </a:r>
            <a:endParaRPr lang="fr-FR" sz="2000" b="1" dirty="0"/>
          </a:p>
          <a:p>
            <a:pPr marL="0" indent="0">
              <a:spcBef>
                <a:spcPts val="0"/>
              </a:spcBef>
              <a:buFont typeface="Arial" pitchFamily="34" charset="0"/>
              <a:buNone/>
            </a:pPr>
            <a:r>
              <a:rPr lang="fr-FR" sz="2000" b="1" dirty="0"/>
              <a:t>303-734-3427</a:t>
            </a:r>
          </a:p>
        </p:txBody>
      </p:sp>
    </p:spTree>
    <p:extLst>
      <p:ext uri="{BB962C8B-B14F-4D97-AF65-F5344CB8AC3E}">
        <p14:creationId xmlns:p14="http://schemas.microsoft.com/office/powerpoint/2010/main" val="102524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Système de distribution d’eau potable aux États-Unis</a:t>
            </a:r>
          </a:p>
        </p:txBody>
      </p:sp>
      <p:sp>
        <p:nvSpPr>
          <p:cNvPr id="3" name="Text Placeholder 2"/>
          <p:cNvSpPr>
            <a:spLocks noGrp="1"/>
          </p:cNvSpPr>
          <p:nvPr>
            <p:ph type="body" sz="quarter" idx="13"/>
          </p:nvPr>
        </p:nvSpPr>
        <p:spPr>
          <a:xfrm>
            <a:off x="838200" y="2895600"/>
            <a:ext cx="7848600" cy="2667000"/>
          </a:xfrm>
        </p:spPr>
        <p:txBody>
          <a:bodyPr>
            <a:normAutofit fontScale="85000" lnSpcReduction="10000"/>
          </a:bodyPr>
          <a:lstStyle/>
          <a:p>
            <a:pPr>
              <a:lnSpc>
                <a:spcPct val="150000"/>
              </a:lnSpc>
              <a:buFont typeface="Wingdings" pitchFamily="2" charset="2"/>
              <a:buChar char="S"/>
            </a:pPr>
            <a:r>
              <a:rPr lang="fr-FR" altLang="en-US" dirty="0">
                <a:solidFill>
                  <a:schemeClr val="tx1">
                    <a:lumMod val="75000"/>
                    <a:lumOff val="25000"/>
                  </a:schemeClr>
                </a:solidFill>
                <a:latin typeface="+mn-lt"/>
              </a:rPr>
              <a:t>Protection de la santé publique</a:t>
            </a:r>
          </a:p>
          <a:p>
            <a:pPr>
              <a:lnSpc>
                <a:spcPct val="150000"/>
              </a:lnSpc>
              <a:buFont typeface="Wingdings" pitchFamily="2" charset="2"/>
              <a:buChar char="S"/>
            </a:pPr>
            <a:r>
              <a:rPr lang="fr-FR" altLang="en-US" dirty="0">
                <a:solidFill>
                  <a:schemeClr val="tx1">
                    <a:lumMod val="75000"/>
                    <a:lumOff val="25000"/>
                  </a:schemeClr>
                </a:solidFill>
                <a:latin typeface="+mn-lt"/>
              </a:rPr>
              <a:t>Prévention des incendies</a:t>
            </a:r>
          </a:p>
          <a:p>
            <a:pPr>
              <a:lnSpc>
                <a:spcPct val="150000"/>
              </a:lnSpc>
              <a:buFont typeface="Wingdings" pitchFamily="2" charset="2"/>
              <a:buChar char="S"/>
            </a:pPr>
            <a:r>
              <a:rPr lang="fr-FR" altLang="en-US" dirty="0">
                <a:solidFill>
                  <a:schemeClr val="tx1">
                    <a:lumMod val="75000"/>
                    <a:lumOff val="25000"/>
                  </a:schemeClr>
                </a:solidFill>
                <a:latin typeface="+mn-lt"/>
              </a:rPr>
              <a:t>Qualité de vie</a:t>
            </a:r>
          </a:p>
          <a:p>
            <a:pPr>
              <a:lnSpc>
                <a:spcPct val="150000"/>
              </a:lnSpc>
              <a:buFont typeface="Wingdings" pitchFamily="2" charset="2"/>
              <a:buChar char="S"/>
            </a:pPr>
            <a:r>
              <a:rPr lang="fr-FR" altLang="en-US" dirty="0">
                <a:solidFill>
                  <a:schemeClr val="tx1">
                    <a:lumMod val="75000"/>
                    <a:lumOff val="25000"/>
                  </a:schemeClr>
                </a:solidFill>
                <a:latin typeface="+mn-lt"/>
              </a:rPr>
              <a:t>Soutien de l’économie</a:t>
            </a:r>
            <a:endParaRPr lang="fr-FR" altLang="en-US" dirty="0">
              <a:solidFill>
                <a:schemeClr val="tx1">
                  <a:lumMod val="75000"/>
                  <a:lumOff val="25000"/>
                </a:schemeClr>
              </a:solidFill>
              <a:latin typeface="+mn-lt"/>
              <a:cs typeface="Times New Roman" charset="0"/>
            </a:endParaRPr>
          </a:p>
          <a:p>
            <a:endParaRPr lang="fr-FR" dirty="0">
              <a:latin typeface="+mn-lt"/>
            </a:endParaRPr>
          </a:p>
          <a:p>
            <a:endParaRPr lang="fr-FR" dirty="0">
              <a:latin typeface="+mn-lt"/>
            </a:endParaRP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5</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95400"/>
            <a:ext cx="4572000" cy="141460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413" y="2245325"/>
            <a:ext cx="2877312" cy="2877312"/>
          </a:xfrm>
          <a:prstGeom prst="rect">
            <a:avLst/>
          </a:prstGeom>
        </p:spPr>
      </p:pic>
    </p:spTree>
    <p:extLst>
      <p:ext uri="{BB962C8B-B14F-4D97-AF65-F5344CB8AC3E}">
        <p14:creationId xmlns:p14="http://schemas.microsoft.com/office/powerpoint/2010/main" val="10921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6</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81269" y="1828800"/>
            <a:ext cx="8077200" cy="4290405"/>
          </a:xfrm>
          <a:prstGeom prst="rect">
            <a:avLst/>
          </a:prstGeom>
          <a:noFill/>
        </p:spPr>
        <p:txBody>
          <a:bodyPr wrap="square" rtlCol="0">
            <a:spAutoFit/>
          </a:bodyPr>
          <a:lstStyle/>
          <a:p>
            <a:pPr marL="1828800">
              <a:lnSpc>
                <a:spcPct val="80000"/>
              </a:lnSpc>
              <a:spcBef>
                <a:spcPct val="0"/>
              </a:spcBef>
              <a:buFontTx/>
              <a:buNone/>
            </a:pPr>
            <a:r>
              <a:rPr lang="fr-FR" sz="3600" b="1" dirty="0">
                <a:solidFill>
                  <a:schemeClr val="tx1">
                    <a:lumMod val="75000"/>
                    <a:lumOff val="25000"/>
                  </a:schemeClr>
                </a:solidFill>
              </a:rPr>
              <a:t>Protection de la santé publique</a:t>
            </a:r>
          </a:p>
          <a:p>
            <a:pPr marL="2286000" lvl="1" indent="-342900">
              <a:spcBef>
                <a:spcPct val="0"/>
              </a:spcBef>
              <a:buSzPct val="80000"/>
              <a:buFont typeface="Wingdings" pitchFamily="2" charset="2"/>
              <a:buChar char=""/>
            </a:pPr>
            <a:r>
              <a:rPr lang="fr-FR" sz="2000" dirty="0">
                <a:solidFill>
                  <a:schemeClr val="tx1">
                    <a:lumMod val="75000"/>
                    <a:lumOff val="25000"/>
                  </a:schemeClr>
                </a:solidFill>
              </a:rPr>
              <a:t>L’approvisionnement en eau saine est la première obligation des sociétés de distribution d’eau.</a:t>
            </a:r>
          </a:p>
          <a:p>
            <a:pPr marL="2286000" lvl="1" indent="-342900">
              <a:spcBef>
                <a:spcPct val="0"/>
              </a:spcBef>
              <a:buSzPct val="80000"/>
              <a:buFont typeface="Wingdings" pitchFamily="2" charset="2"/>
              <a:buChar char=""/>
            </a:pPr>
            <a:r>
              <a:rPr lang="fr-FR" sz="2000" dirty="0">
                <a:solidFill>
                  <a:schemeClr val="tx1">
                    <a:lumMod val="75000"/>
                    <a:lumOff val="25000"/>
                  </a:schemeClr>
                </a:solidFill>
              </a:rPr>
              <a:t>Les systèmes d’eau saine éliminent les maladies qui font de nombreux </a:t>
            </a:r>
            <a:r>
              <a:rPr lang="fr-FR" sz="2000" dirty="0" smtClean="0">
                <a:solidFill>
                  <a:schemeClr val="tx1">
                    <a:lumMod val="75000"/>
                    <a:lumOff val="25000"/>
                  </a:schemeClr>
                </a:solidFill>
              </a:rPr>
              <a:t>morts </a:t>
            </a:r>
            <a:r>
              <a:rPr lang="fr-FR" sz="2000" dirty="0">
                <a:solidFill>
                  <a:schemeClr val="tx1">
                    <a:lumMod val="75000"/>
                    <a:lumOff val="25000"/>
                  </a:schemeClr>
                </a:solidFill>
              </a:rPr>
              <a:t>partout dans le monde</a:t>
            </a:r>
            <a:r>
              <a:rPr lang="fr-FR" sz="2000" dirty="0" smtClean="0">
                <a:solidFill>
                  <a:schemeClr val="tx1">
                    <a:lumMod val="75000"/>
                    <a:lumOff val="25000"/>
                  </a:schemeClr>
                </a:solidFill>
              </a:rPr>
              <a:t>.</a:t>
            </a:r>
          </a:p>
          <a:p>
            <a:pPr marL="1943100" lvl="1">
              <a:spcBef>
                <a:spcPct val="0"/>
              </a:spcBef>
              <a:buSzPct val="80000"/>
            </a:pPr>
            <a:r>
              <a:rPr lang="fr-FR" sz="2000" dirty="0" smtClean="0">
                <a:solidFill>
                  <a:schemeClr val="tx1">
                    <a:lumMod val="75000"/>
                    <a:lumOff val="25000"/>
                  </a:schemeClr>
                </a:solidFill>
              </a:rPr>
              <a:t> </a:t>
            </a:r>
            <a:endParaRPr lang="fr-FR" sz="2000" dirty="0">
              <a:solidFill>
                <a:schemeClr val="tx1">
                  <a:lumMod val="75000"/>
                  <a:lumOff val="25000"/>
                </a:schemeClr>
              </a:solidFill>
            </a:endParaRPr>
          </a:p>
          <a:p>
            <a:pPr marL="800100" lvl="1" indent="-342900">
              <a:spcBef>
                <a:spcPct val="0"/>
              </a:spcBef>
              <a:buSzPct val="80000"/>
              <a:buFont typeface="Wingdings" pitchFamily="2" charset="2"/>
              <a:buChar char=""/>
            </a:pPr>
            <a:r>
              <a:rPr lang="fr-FR" sz="2000" dirty="0">
                <a:solidFill>
                  <a:schemeClr val="tx1">
                    <a:lumMod val="75000"/>
                    <a:lumOff val="25000"/>
                  </a:schemeClr>
                </a:solidFill>
              </a:rPr>
              <a:t>Contrôle :  Le gouvernement des </a:t>
            </a:r>
            <a:r>
              <a:rPr lang="fr-FR" sz="2000" dirty="0" smtClean="0">
                <a:solidFill>
                  <a:schemeClr val="tx1">
                    <a:lumMod val="75000"/>
                    <a:lumOff val="25000"/>
                  </a:schemeClr>
                </a:solidFill>
              </a:rPr>
              <a:t>États-Unis                                     exige </a:t>
            </a:r>
            <a:r>
              <a:rPr lang="fr-FR" sz="2000" dirty="0">
                <a:solidFill>
                  <a:schemeClr val="tx1">
                    <a:lumMod val="75000"/>
                    <a:lumOff val="25000"/>
                  </a:schemeClr>
                </a:solidFill>
              </a:rPr>
              <a:t>que les analyses de l’eau portent sur </a:t>
            </a:r>
            <a:r>
              <a:rPr lang="fr-FR" sz="2000" dirty="0" smtClean="0">
                <a:solidFill>
                  <a:schemeClr val="tx1">
                    <a:lumMod val="75000"/>
                    <a:lumOff val="25000"/>
                  </a:schemeClr>
                </a:solidFill>
              </a:rPr>
              <a:t>                                         plus </a:t>
            </a:r>
            <a:r>
              <a:rPr lang="fr-FR" sz="2000" dirty="0">
                <a:solidFill>
                  <a:schemeClr val="tx1">
                    <a:lumMod val="75000"/>
                    <a:lumOff val="25000"/>
                  </a:schemeClr>
                </a:solidFill>
              </a:rPr>
              <a:t>de 100 contaminants.</a:t>
            </a:r>
          </a:p>
          <a:p>
            <a:pPr marL="800100" lvl="1" indent="-342900">
              <a:spcBef>
                <a:spcPct val="0"/>
              </a:spcBef>
              <a:buSzPct val="80000"/>
              <a:buFont typeface="Wingdings" pitchFamily="2" charset="2"/>
              <a:buChar char=""/>
            </a:pPr>
            <a:r>
              <a:rPr lang="fr-FR" sz="2000" dirty="0">
                <a:solidFill>
                  <a:schemeClr val="tx1">
                    <a:lumMod val="75000"/>
                    <a:lumOff val="25000"/>
                  </a:schemeClr>
                </a:solidFill>
              </a:rPr>
              <a:t>Réglementation : Les services publics </a:t>
            </a:r>
            <a:r>
              <a:rPr lang="fr-FR" sz="2000" dirty="0" smtClean="0">
                <a:solidFill>
                  <a:schemeClr val="tx1">
                    <a:lumMod val="75000"/>
                    <a:lumOff val="25000"/>
                  </a:schemeClr>
                </a:solidFill>
              </a:rPr>
              <a:t>                                             doivent </a:t>
            </a:r>
            <a:r>
              <a:rPr lang="fr-FR" sz="2000" dirty="0">
                <a:solidFill>
                  <a:schemeClr val="tx1">
                    <a:lumMod val="75000"/>
                    <a:lumOff val="25000"/>
                  </a:schemeClr>
                </a:solidFill>
              </a:rPr>
              <a:t>appliquer près de 90 normes EPA en matière de salubrité et de qualité de l’eau.</a:t>
            </a:r>
          </a:p>
          <a:p>
            <a:pPr lvl="1">
              <a:spcBef>
                <a:spcPct val="0"/>
              </a:spcBef>
              <a:buSzPct val="80000"/>
            </a:pPr>
            <a:endParaRPr lang="fr-FR" sz="2400"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581400"/>
            <a:ext cx="2209800" cy="147393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832149"/>
            <a:ext cx="2049517" cy="1981200"/>
          </a:xfrm>
          <a:prstGeom prst="rect">
            <a:avLst/>
          </a:prstGeom>
        </p:spPr>
      </p:pic>
    </p:spTree>
    <p:extLst>
      <p:ext uri="{BB962C8B-B14F-4D97-AF65-F5344CB8AC3E}">
        <p14:creationId xmlns:p14="http://schemas.microsoft.com/office/powerpoint/2010/main" val="147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7</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3545586"/>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Prévention des incendies</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Les incendies en milieu urbain </a:t>
            </a:r>
            <a:r>
              <a:rPr lang="fr-FR" sz="2400" dirty="0" smtClean="0">
                <a:solidFill>
                  <a:schemeClr val="tx1">
                    <a:lumMod val="75000"/>
                    <a:lumOff val="25000"/>
                  </a:schemeClr>
                </a:solidFill>
              </a:rPr>
              <a:t>ont                                      </a:t>
            </a:r>
            <a:r>
              <a:rPr lang="fr-FR" sz="2400" dirty="0">
                <a:solidFill>
                  <a:schemeClr val="tx1">
                    <a:lumMod val="75000"/>
                    <a:lumOff val="25000"/>
                  </a:schemeClr>
                </a:solidFill>
              </a:rPr>
              <a:t>entraîné la création de systèmes </a:t>
            </a:r>
            <a:r>
              <a:rPr lang="fr-FR" sz="2400" dirty="0" smtClean="0">
                <a:solidFill>
                  <a:schemeClr val="tx1">
                    <a:lumMod val="75000"/>
                    <a:lumOff val="25000"/>
                  </a:schemeClr>
                </a:solidFill>
              </a:rPr>
              <a:t>                                 de </a:t>
            </a:r>
            <a:r>
              <a:rPr lang="fr-FR" sz="2400" dirty="0">
                <a:solidFill>
                  <a:schemeClr val="tx1">
                    <a:lumMod val="75000"/>
                    <a:lumOff val="25000"/>
                  </a:schemeClr>
                </a:solidFill>
              </a:rPr>
              <a:t>distribution d’eau.</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En 1906, la ville de San Francisco a été détruite par un gigantesque incendie.</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La possibilité de lutter contre les incendies influence </a:t>
            </a:r>
          </a:p>
          <a:p>
            <a:pPr marL="1497013" lvl="2" indent="-285750">
              <a:spcBef>
                <a:spcPct val="0"/>
              </a:spcBef>
              <a:spcAft>
                <a:spcPct val="15000"/>
              </a:spcAft>
              <a:buSzPct val="80000"/>
              <a:buFont typeface="Wingdings" pitchFamily="2" charset="2"/>
              <a:buChar char="S"/>
            </a:pPr>
            <a:r>
              <a:rPr lang="fr-FR" sz="2400" dirty="0">
                <a:solidFill>
                  <a:schemeClr val="tx1">
                    <a:lumMod val="75000"/>
                    <a:lumOff val="25000"/>
                  </a:schemeClr>
                </a:solidFill>
              </a:rPr>
              <a:t>La construction des maisons</a:t>
            </a:r>
          </a:p>
          <a:p>
            <a:pPr marL="1497013" lvl="2" indent="-285750">
              <a:spcBef>
                <a:spcPct val="0"/>
              </a:spcBef>
              <a:spcAft>
                <a:spcPct val="15000"/>
              </a:spcAft>
              <a:buSzPct val="80000"/>
              <a:buFont typeface="Wingdings" pitchFamily="2" charset="2"/>
              <a:buChar char="S"/>
            </a:pPr>
            <a:r>
              <a:rPr lang="fr-FR" sz="2400" dirty="0">
                <a:solidFill>
                  <a:schemeClr val="tx1">
                    <a:lumMod val="75000"/>
                    <a:lumOff val="25000"/>
                  </a:schemeClr>
                </a:solidFill>
              </a:rPr>
              <a:t>Les tarifs des compagnies d’assurance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36939"/>
            <a:ext cx="2819400" cy="3068261"/>
          </a:xfrm>
          <a:prstGeom prst="rect">
            <a:avLst/>
          </a:prstGeom>
        </p:spPr>
      </p:pic>
    </p:spTree>
    <p:extLst>
      <p:ext uri="{BB962C8B-B14F-4D97-AF65-F5344CB8AC3E}">
        <p14:creationId xmlns:p14="http://schemas.microsoft.com/office/powerpoint/2010/main" val="57615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8</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3582519"/>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Qualité de vie</a:t>
            </a:r>
          </a:p>
          <a:p>
            <a:pPr marL="800100" lvl="1" indent="-342900">
              <a:spcBef>
                <a:spcPct val="0"/>
              </a:spcBef>
              <a:buSzPct val="80000"/>
              <a:buFont typeface="Wingdings" pitchFamily="2" charset="2"/>
              <a:buChar char="S"/>
            </a:pPr>
            <a:r>
              <a:rPr lang="fr-FR" sz="2200" dirty="0">
                <a:solidFill>
                  <a:schemeClr val="tx1">
                    <a:lumMod val="75000"/>
                    <a:lumOff val="25000"/>
                  </a:schemeClr>
                </a:solidFill>
              </a:rPr>
              <a:t>Tous les critères d’une </a:t>
            </a:r>
            <a:r>
              <a:rPr lang="fr-FR" sz="2200" dirty="0" smtClean="0">
                <a:solidFill>
                  <a:schemeClr val="tx1">
                    <a:lumMod val="75000"/>
                    <a:lumOff val="25000"/>
                  </a:schemeClr>
                </a:solidFill>
              </a:rPr>
              <a:t>société                                       prospère </a:t>
            </a:r>
            <a:r>
              <a:rPr lang="fr-FR" sz="2200" dirty="0">
                <a:solidFill>
                  <a:schemeClr val="tx1">
                    <a:lumMod val="75000"/>
                    <a:lumOff val="25000"/>
                  </a:schemeClr>
                </a:solidFill>
              </a:rPr>
              <a:t>– faibles taux de mortalité</a:t>
            </a:r>
            <a:r>
              <a:rPr lang="fr-FR" sz="2200" dirty="0" smtClean="0">
                <a:solidFill>
                  <a:schemeClr val="tx1">
                    <a:lumMod val="75000"/>
                    <a:lumOff val="25000"/>
                  </a:schemeClr>
                </a:solidFill>
              </a:rPr>
              <a:t>,                                      diversité </a:t>
            </a:r>
            <a:r>
              <a:rPr lang="fr-FR" sz="2200" dirty="0">
                <a:solidFill>
                  <a:schemeClr val="tx1">
                    <a:lumMod val="75000"/>
                    <a:lumOff val="25000"/>
                  </a:schemeClr>
                </a:solidFill>
              </a:rPr>
              <a:t>économique, </a:t>
            </a:r>
            <a:r>
              <a:rPr lang="fr-FR" sz="2200" dirty="0" smtClean="0">
                <a:solidFill>
                  <a:schemeClr val="tx1">
                    <a:lumMod val="75000"/>
                    <a:lumOff val="25000"/>
                  </a:schemeClr>
                </a:solidFill>
              </a:rPr>
              <a:t>productivité et                         sécurité </a:t>
            </a:r>
            <a:r>
              <a:rPr lang="fr-FR" sz="2200" dirty="0">
                <a:solidFill>
                  <a:schemeClr val="tx1">
                    <a:lumMod val="75000"/>
                    <a:lumOff val="25000"/>
                  </a:schemeClr>
                </a:solidFill>
              </a:rPr>
              <a:t>publique – sont liés à l’accès </a:t>
            </a:r>
            <a:r>
              <a:rPr lang="fr-FR" sz="2200" dirty="0" smtClean="0">
                <a:solidFill>
                  <a:schemeClr val="tx1">
                    <a:lumMod val="75000"/>
                    <a:lumOff val="25000"/>
                  </a:schemeClr>
                </a:solidFill>
              </a:rPr>
              <a:t>                                  à </a:t>
            </a:r>
            <a:r>
              <a:rPr lang="fr-FR" sz="2200" dirty="0">
                <a:solidFill>
                  <a:schemeClr val="tx1">
                    <a:lumMod val="75000"/>
                    <a:lumOff val="25000"/>
                  </a:schemeClr>
                </a:solidFill>
              </a:rPr>
              <a:t>une eau saine. </a:t>
            </a:r>
          </a:p>
          <a:p>
            <a:pPr marL="800100" lvl="1" indent="-342900">
              <a:spcBef>
                <a:spcPct val="0"/>
              </a:spcBef>
              <a:buSzPct val="80000"/>
              <a:buFont typeface="Wingdings" pitchFamily="2" charset="2"/>
              <a:buChar char="S"/>
            </a:pPr>
            <a:r>
              <a:rPr lang="fr-FR" sz="2200" dirty="0">
                <a:solidFill>
                  <a:schemeClr val="tx1">
                    <a:lumMod val="75000"/>
                    <a:lumOff val="25000"/>
                  </a:schemeClr>
                </a:solidFill>
              </a:rPr>
              <a:t>Comment ferions-nous pour nettoyer nos légumes, laver la vaisselle, arroser les plantes, laver nos vêtements ou nos voitures ?</a:t>
            </a:r>
          </a:p>
          <a:p>
            <a:pPr marL="800100" lvl="1" indent="-342900">
              <a:spcBef>
                <a:spcPct val="0"/>
              </a:spcBef>
              <a:buSzPct val="80000"/>
              <a:buFont typeface="Wingdings" pitchFamily="2" charset="2"/>
              <a:buChar char="S"/>
            </a:pPr>
            <a:r>
              <a:rPr lang="fr-FR" sz="2200" dirty="0">
                <a:solidFill>
                  <a:schemeClr val="tx1">
                    <a:lumMod val="75000"/>
                    <a:lumOff val="25000"/>
                  </a:schemeClr>
                </a:solidFill>
              </a:rPr>
              <a:t>Où prendrions-nous notre douche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861" y="533400"/>
            <a:ext cx="2570139" cy="3192893"/>
          </a:xfrm>
          <a:prstGeom prst="rect">
            <a:avLst/>
          </a:prstGeom>
        </p:spPr>
      </p:pic>
    </p:spTree>
    <p:extLst>
      <p:ext uri="{BB962C8B-B14F-4D97-AF65-F5344CB8AC3E}">
        <p14:creationId xmlns:p14="http://schemas.microsoft.com/office/powerpoint/2010/main" val="277011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9</a:t>
            </a:fld>
            <a:endParaRPr lang="fr-FR"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3859518"/>
          </a:xfrm>
          <a:prstGeom prst="rect">
            <a:avLst/>
          </a:prstGeom>
          <a:noFill/>
        </p:spPr>
        <p:txBody>
          <a:bodyPr wrap="square" rtlCol="0">
            <a:spAutoFit/>
          </a:bodyPr>
          <a:lstStyle/>
          <a:p>
            <a:pPr>
              <a:lnSpc>
                <a:spcPct val="80000"/>
              </a:lnSpc>
              <a:spcBef>
                <a:spcPct val="0"/>
              </a:spcBef>
              <a:buFontTx/>
              <a:buNone/>
            </a:pPr>
            <a:r>
              <a:rPr lang="fr-FR" sz="3600" b="1" dirty="0">
                <a:solidFill>
                  <a:schemeClr val="tx1">
                    <a:lumMod val="75000"/>
                    <a:lumOff val="25000"/>
                  </a:schemeClr>
                </a:solidFill>
              </a:rPr>
              <a:t>Soutien de l’économie</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L’eau courante est indispensable </a:t>
            </a:r>
            <a:r>
              <a:rPr lang="fr-FR" sz="2400" dirty="0" smtClean="0">
                <a:solidFill>
                  <a:schemeClr val="tx1">
                    <a:lumMod val="75000"/>
                    <a:lumOff val="25000"/>
                  </a:schemeClr>
                </a:solidFill>
              </a:rPr>
              <a:t>                                 au </a:t>
            </a:r>
            <a:r>
              <a:rPr lang="fr-FR" sz="2400" dirty="0">
                <a:solidFill>
                  <a:schemeClr val="tx1">
                    <a:lumMod val="75000"/>
                    <a:lumOff val="25000"/>
                  </a:schemeClr>
                </a:solidFill>
              </a:rPr>
              <a:t>fonctionnement des entreprises.</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L’eau courante est le principal ingrédient de centaines de milliers de produits de tous les jours.</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Un approvisionnement adéquat en eau est essentiel au développement commercial et résidentiel. </a:t>
            </a:r>
          </a:p>
          <a:p>
            <a:pPr marL="800100" lvl="1" indent="-342900">
              <a:spcBef>
                <a:spcPct val="0"/>
              </a:spcBef>
              <a:buSzPct val="80000"/>
              <a:buFont typeface="Wingdings" pitchFamily="2" charset="2"/>
              <a:buChar char="S"/>
            </a:pPr>
            <a:r>
              <a:rPr lang="fr-FR" sz="2400" dirty="0">
                <a:solidFill>
                  <a:schemeClr val="tx1">
                    <a:lumMod val="75000"/>
                    <a:lumOff val="25000"/>
                  </a:schemeClr>
                </a:solidFill>
              </a:rPr>
              <a:t>Les entreprises doivent s'informer sur la disponibilité de l’eau avant de définir leur lieu d’implantation.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067" y="457200"/>
            <a:ext cx="2723933" cy="2471596"/>
          </a:xfrm>
          <a:prstGeom prst="rect">
            <a:avLst/>
          </a:prstGeom>
        </p:spPr>
      </p:pic>
    </p:spTree>
    <p:extLst>
      <p:ext uri="{BB962C8B-B14F-4D97-AF65-F5344CB8AC3E}">
        <p14:creationId xmlns:p14="http://schemas.microsoft.com/office/powerpoint/2010/main" val="13549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02BCEE-826A-4F8A-9696-6758F68857DD}"/>
</file>

<file path=customXml/itemProps2.xml><?xml version="1.0" encoding="utf-8"?>
<ds:datastoreItem xmlns:ds="http://schemas.openxmlformats.org/officeDocument/2006/customXml" ds:itemID="{1410EF41-29A6-40BB-B0A8-B5B9E4132C79}"/>
</file>

<file path=customXml/itemProps3.xml><?xml version="1.0" encoding="utf-8"?>
<ds:datastoreItem xmlns:ds="http://schemas.openxmlformats.org/officeDocument/2006/customXml" ds:itemID="{0102BCEE-826A-4F8A-9696-6758F68857DD}"/>
</file>

<file path=customXml/itemProps4.xml><?xml version="1.0" encoding="utf-8"?>
<ds:datastoreItem xmlns:ds="http://schemas.openxmlformats.org/officeDocument/2006/customXml" ds:itemID="{F901CCDC-E61A-4EF0-979C-EB6FAF66DF48}"/>
</file>

<file path=docProps/app.xml><?xml version="1.0" encoding="utf-8"?>
<Properties xmlns="http://schemas.openxmlformats.org/officeDocument/2006/extended-properties" xmlns:vt="http://schemas.openxmlformats.org/officeDocument/2006/docPropsVTypes">
  <TotalTime>2387</TotalTime>
  <Words>2425</Words>
  <Application>Microsoft Office PowerPoint</Application>
  <PresentationFormat>On-screen Show (4:3)</PresentationFormat>
  <Paragraphs>334</Paragraphs>
  <Slides>48</Slides>
  <Notes>16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1_Office Theme</vt:lpstr>
      <vt:lpstr>La normalisation et le secteur public de l’eau aux États-Unis</vt:lpstr>
      <vt:lpstr>Programme</vt:lpstr>
      <vt:lpstr>PowerPoint Presentation</vt:lpstr>
      <vt:lpstr>PowerPoint Presentation</vt:lpstr>
      <vt:lpstr>Système de distribution d’eau potable aux États-Unis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Organismes de normalisation relatifs au secteur de l’eau aux États-Unis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 des normes AWWA</vt:lpstr>
      <vt:lpstr>Applications des normes AWWA</vt:lpstr>
      <vt:lpstr>Normes AWWA - Grandes catégories</vt:lpstr>
      <vt:lpstr>Normes AWWA - Domaines abordés</vt:lpstr>
      <vt:lpstr>Normes AWWA - Domaines abordés</vt:lpstr>
      <vt:lpstr>Normes AWWA - Domaines abordés</vt:lpstr>
      <vt:lpstr>Normes AWWA - Domaines abordés</vt:lpstr>
      <vt:lpstr>Activités de l’AWWA</vt:lpstr>
      <vt:lpstr>Ressources de l’AWWA</vt:lpstr>
      <vt:lpstr>PowerPoint Presentation</vt:lpstr>
      <vt:lpstr>Adhésion à l’AWWA</vt:lpstr>
      <vt:lpstr>PowerPoint Presentation</vt:lpstr>
      <vt:lpstr>PowerPoint Presentation</vt:lpstr>
      <vt:lpstr>AWWA-Inde</vt:lpstr>
      <vt:lpstr>PowerPoint Presentation</vt:lpstr>
      <vt:lpstr>Comprendre et utiliser les normes AWWA</vt:lpstr>
      <vt:lpstr>PowerPoint Presentation</vt:lpstr>
      <vt:lpstr>Structure du Standards Program</vt:lpstr>
      <vt:lpstr>Principes de base des comités de normalisation</vt:lpstr>
      <vt:lpstr>Processus d’élaboration des normes</vt:lpstr>
      <vt:lpstr>Impliquez-vous !</vt:lpstr>
      <vt:lpstr>Pour de plus amples informations</vt:lpstr>
    </vt:vector>
  </TitlesOfParts>
  <Company>American Water Works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March all staff Standards 101.pptx</dc:title>
  <dc:creator>Paul J. Olson</dc:creator>
  <cp:lastModifiedBy>David Jankowski</cp:lastModifiedBy>
  <cp:revision>334</cp:revision>
  <cp:lastPrinted>2017-03-26T21:49:20Z</cp:lastPrinted>
  <dcterms:created xsi:type="dcterms:W3CDTF">2013-02-14T16:32:00Z</dcterms:created>
  <dcterms:modified xsi:type="dcterms:W3CDTF">2017-04-02T13:50:33Z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MigrationSourceURL">
    <vt:lpwstr>\\river\VTS\vts\STANDARDS\1-SharePoint Migration\General Documents\2015 March all-staff - Standards 101.pptx</vt:lpwstr>
  </property>
  <property fmtid="{D5CDD505-2E9C-101B-9397-08002B2CF9AE}" pid="4" name="Order">
    <vt:r8>1800</vt:r8>
  </property>
  <property fmtid="{D5CDD505-2E9C-101B-9397-08002B2CF9AE}" pid="5" name="xd_ProgID">
    <vt:lpwstr/>
  </property>
  <property fmtid="{D5CDD505-2E9C-101B-9397-08002B2CF9AE}" pid="6" name="_CopySource">
    <vt:lpwstr>https://americanwaterworks.sharepoint.com/sites/PP/standards/General Documents/Standards_101_2015_March_all_staff.pptx</vt:lpwstr>
  </property>
  <property fmtid="{D5CDD505-2E9C-101B-9397-08002B2CF9AE}" pid="7" name="TemplateUrl">
    <vt:lpwstr/>
  </property>
  <property fmtid="{D5CDD505-2E9C-101B-9397-08002B2CF9AE}" pid="8" name="_dlc_DocIdItemGuid">
    <vt:lpwstr>b2069d5d-10de-4b72-9738-c60db073149a</vt:lpwstr>
  </property>
</Properties>
</file>