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slides/slide26.xml" ContentType="application/vnd.openxmlformats-officedocument.presentationml.slide+xml"/>
  <Override PartName="/ppt/diagrams/data1.xml" ContentType="application/vnd.openxmlformats-officedocument.drawingml.diagramData+xml"/>
  <Override PartName="/ppt/slides/slide27.xml" ContentType="application/vnd.openxmlformats-officedocument.presentationml.slide+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0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0" r:id="rId3"/>
    <p:sldMasterId id="2147485373" r:id="rId4"/>
    <p:sldMasterId id="2147485387" r:id="rId5"/>
    <p:sldMasterId id="2147485401" r:id="rId6"/>
    <p:sldMasterId id="2147485403" r:id="rId7"/>
  </p:sldMasterIdLst>
  <p:notesMasterIdLst>
    <p:notesMasterId r:id="rId35"/>
  </p:notesMasterIdLst>
  <p:handoutMasterIdLst>
    <p:handoutMasterId r:id="rId36"/>
  </p:handoutMasterIdLst>
  <p:sldIdLst>
    <p:sldId id="256" r:id="rId8"/>
    <p:sldId id="387" r:id="rId9"/>
    <p:sldId id="359" r:id="rId10"/>
    <p:sldId id="360" r:id="rId11"/>
    <p:sldId id="361" r:id="rId12"/>
    <p:sldId id="376" r:id="rId13"/>
    <p:sldId id="388" r:id="rId14"/>
    <p:sldId id="377" r:id="rId15"/>
    <p:sldId id="369" r:id="rId16"/>
    <p:sldId id="370" r:id="rId17"/>
    <p:sldId id="378" r:id="rId18"/>
    <p:sldId id="380" r:id="rId19"/>
    <p:sldId id="321" r:id="rId20"/>
    <p:sldId id="367" r:id="rId21"/>
    <p:sldId id="382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96" r:id="rId30"/>
    <p:sldId id="397" r:id="rId31"/>
    <p:sldId id="398" r:id="rId32"/>
    <p:sldId id="400" r:id="rId33"/>
    <p:sldId id="273" r:id="rId34"/>
  </p:sldIdLst>
  <p:sldSz cx="9144000" cy="6858000" type="screen4x3"/>
  <p:notesSz cx="6997700" cy="9271000"/>
  <p:defaultTextStyle>
    <a:defPPr>
      <a:defRPr lang="en-US"/>
    </a:defPPr>
    <a:lvl1pPr algn="ctr" rtl="0" fontAlgn="base">
      <a:lnSpc>
        <a:spcPct val="115000"/>
      </a:lnSpc>
      <a:spcBef>
        <a:spcPct val="25000"/>
      </a:spcBef>
      <a:spcAft>
        <a:spcPct val="0"/>
      </a:spcAft>
      <a:buClr>
        <a:srgbClr val="4195D3"/>
      </a:buClr>
      <a:buSzPct val="75000"/>
      <a:buFont typeface="Wingdings" pitchFamily="2" charset="2"/>
      <a:defRPr kern="1200">
        <a:solidFill>
          <a:schemeClr val="bg1"/>
        </a:solidFill>
        <a:latin typeface="Calibri" pitchFamily="34" charset="0"/>
        <a:ea typeface="+mn-ea"/>
        <a:cs typeface="+mn-cs"/>
      </a:defRPr>
    </a:lvl1pPr>
    <a:lvl2pPr marL="457200" algn="ctr" rtl="0" fontAlgn="base">
      <a:lnSpc>
        <a:spcPct val="115000"/>
      </a:lnSpc>
      <a:spcBef>
        <a:spcPct val="25000"/>
      </a:spcBef>
      <a:spcAft>
        <a:spcPct val="0"/>
      </a:spcAft>
      <a:buClr>
        <a:srgbClr val="4195D3"/>
      </a:buClr>
      <a:buSzPct val="75000"/>
      <a:buFont typeface="Wingdings" pitchFamily="2" charset="2"/>
      <a:defRPr kern="1200">
        <a:solidFill>
          <a:schemeClr val="bg1"/>
        </a:solidFill>
        <a:latin typeface="Calibri" pitchFamily="34" charset="0"/>
        <a:ea typeface="+mn-ea"/>
        <a:cs typeface="+mn-cs"/>
      </a:defRPr>
    </a:lvl2pPr>
    <a:lvl3pPr marL="914400" algn="ctr" rtl="0" fontAlgn="base">
      <a:lnSpc>
        <a:spcPct val="115000"/>
      </a:lnSpc>
      <a:spcBef>
        <a:spcPct val="25000"/>
      </a:spcBef>
      <a:spcAft>
        <a:spcPct val="0"/>
      </a:spcAft>
      <a:buClr>
        <a:srgbClr val="4195D3"/>
      </a:buClr>
      <a:buSzPct val="75000"/>
      <a:buFont typeface="Wingdings" pitchFamily="2" charset="2"/>
      <a:defRPr kern="1200">
        <a:solidFill>
          <a:schemeClr val="bg1"/>
        </a:solidFill>
        <a:latin typeface="Calibri" pitchFamily="34" charset="0"/>
        <a:ea typeface="+mn-ea"/>
        <a:cs typeface="+mn-cs"/>
      </a:defRPr>
    </a:lvl3pPr>
    <a:lvl4pPr marL="1371600" algn="ctr" rtl="0" fontAlgn="base">
      <a:lnSpc>
        <a:spcPct val="115000"/>
      </a:lnSpc>
      <a:spcBef>
        <a:spcPct val="25000"/>
      </a:spcBef>
      <a:spcAft>
        <a:spcPct val="0"/>
      </a:spcAft>
      <a:buClr>
        <a:srgbClr val="4195D3"/>
      </a:buClr>
      <a:buSzPct val="75000"/>
      <a:buFont typeface="Wingdings" pitchFamily="2" charset="2"/>
      <a:defRPr kern="1200">
        <a:solidFill>
          <a:schemeClr val="bg1"/>
        </a:solidFill>
        <a:latin typeface="Calibri" pitchFamily="34" charset="0"/>
        <a:ea typeface="+mn-ea"/>
        <a:cs typeface="+mn-cs"/>
      </a:defRPr>
    </a:lvl4pPr>
    <a:lvl5pPr marL="1828800" algn="ctr" rtl="0" fontAlgn="base">
      <a:lnSpc>
        <a:spcPct val="115000"/>
      </a:lnSpc>
      <a:spcBef>
        <a:spcPct val="25000"/>
      </a:spcBef>
      <a:spcAft>
        <a:spcPct val="0"/>
      </a:spcAft>
      <a:buClr>
        <a:srgbClr val="4195D3"/>
      </a:buClr>
      <a:buSzPct val="75000"/>
      <a:buFont typeface="Wingdings" pitchFamily="2" charset="2"/>
      <a:defRPr kern="1200">
        <a:solidFill>
          <a:schemeClr val="bg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F41"/>
    <a:srgbClr val="1D1D7D"/>
    <a:srgbClr val="121288"/>
    <a:srgbClr val="669900"/>
    <a:srgbClr val="0E5AF2"/>
    <a:srgbClr val="81CCFF"/>
    <a:srgbClr val="61B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7" autoAdjust="0"/>
    <p:restoredTop sz="89950" autoAdjust="0"/>
  </p:normalViewPr>
  <p:slideViewPr>
    <p:cSldViewPr>
      <p:cViewPr>
        <p:scale>
          <a:sx n="70" d="100"/>
          <a:sy n="70" d="100"/>
        </p:scale>
        <p:origin x="-166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8354"/>
    </p:cViewPr>
  </p:sorterViewPr>
  <p:notesViewPr>
    <p:cSldViewPr>
      <p:cViewPr varScale="1">
        <p:scale>
          <a:sx n="87" d="100"/>
          <a:sy n="87" d="100"/>
        </p:scale>
        <p:origin x="-2490" y="-84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customXml" Target="../customXml/item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82FED9-4F05-4E8F-9ADA-9ADD887707C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4F7703ED-3560-435D-A362-196B5395D81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Notification de lancement de projet (PINS) et délibération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des parties prenantes en cas de conflit ou de doublon</a:t>
          </a:r>
        </a:p>
      </dgm:t>
    </dgm:pt>
    <dgm:pt modelId="{F09DEAFE-6558-43A6-A7E4-4C2C0BABCAB3}" type="parTrans" cxnId="{17C80BA1-093D-41B8-A994-7F00BF139B17}">
      <dgm:prSet/>
      <dgm:spPr/>
      <dgm:t>
        <a:bodyPr/>
        <a:lstStyle/>
        <a:p>
          <a:endParaRPr lang="en-US"/>
        </a:p>
      </dgm:t>
    </dgm:pt>
    <dgm:pt modelId="{C2D39C67-B7F7-465D-B1DC-35B9BD3D6D05}" type="sibTrans" cxnId="{17C80BA1-093D-41B8-A994-7F00BF139B17}">
      <dgm:prSet/>
      <dgm:spPr/>
      <dgm:t>
        <a:bodyPr/>
        <a:lstStyle/>
        <a:p>
          <a:endParaRPr lang="en-US"/>
        </a:p>
      </dgm:t>
    </dgm:pt>
    <dgm:pt modelId="{DE139974-208F-4E62-AB8E-0FFE9F31DB0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Élaboration d'un projet de norme ANS</a:t>
          </a:r>
        </a:p>
      </dgm:t>
    </dgm:pt>
    <dgm:pt modelId="{F798BEF5-0D38-49E6-9DF0-F6B607694905}" type="parTrans" cxnId="{4E140D10-CF46-4297-865C-1B5E0DDE41C4}">
      <dgm:prSet/>
      <dgm:spPr/>
      <dgm:t>
        <a:bodyPr/>
        <a:lstStyle/>
        <a:p>
          <a:endParaRPr lang="en-US"/>
        </a:p>
      </dgm:t>
    </dgm:pt>
    <dgm:pt modelId="{D54A1CAF-E67A-4857-B4D7-68627B37E6D7}" type="sibTrans" cxnId="{4E140D10-CF46-4297-865C-1B5E0DDE41C4}">
      <dgm:prSet/>
      <dgm:spPr/>
      <dgm:t>
        <a:bodyPr/>
        <a:lstStyle/>
        <a:p>
          <a:endParaRPr lang="en-US"/>
        </a:p>
      </dgm:t>
    </dgm:pt>
    <dgm:pt modelId="{348E52D2-B1BC-40E7-B868-0F3C206A10A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Période d’examen public</a:t>
          </a:r>
          <a:r>
            <a:t/>
          </a:r>
          <a:br/>
          <a:r>
            <a:rPr kumimoji="0" lang="fr-F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(30 ou 45 ou 60 jours Annonce publiée dans un </a:t>
          </a:r>
          <a:r>
            <a:rPr kumimoji="0" lang="fr-FR" altLang="en-US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Standards Action</a:t>
          </a:r>
          <a:r>
            <a:rPr kumimoji="0" lang="fr-F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)</a:t>
          </a:r>
          <a:endParaRPr kumimoji="0" lang="fr-FR" altLang="en-US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endParaRPr>
        </a:p>
      </dgm:t>
    </dgm:pt>
    <dgm:pt modelId="{D718AC3B-1B87-414B-B743-CAF01C2F080A}" type="parTrans" cxnId="{0DB0E2EB-B8EB-40FE-A5E4-D097A67A9B6F}">
      <dgm:prSet/>
      <dgm:spPr/>
      <dgm:t>
        <a:bodyPr/>
        <a:lstStyle/>
        <a:p>
          <a:endParaRPr lang="en-US"/>
        </a:p>
      </dgm:t>
    </dgm:pt>
    <dgm:pt modelId="{A853C939-9A31-4022-BEAE-D487E6B153CA}" type="sibTrans" cxnId="{0DB0E2EB-B8EB-40FE-A5E4-D097A67A9B6F}">
      <dgm:prSet/>
      <dgm:spPr/>
      <dgm:t>
        <a:bodyPr/>
        <a:lstStyle/>
        <a:p>
          <a:endParaRPr lang="en-US"/>
        </a:p>
      </dgm:t>
    </dgm:pt>
    <dgm:pt modelId="{45DA8A0A-C57D-4957-8050-138795B8ECB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Vote, examen des observations et réponse écrite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(Relance et deuxième annonce, si nécessaire)</a:t>
          </a:r>
        </a:p>
      </dgm:t>
    </dgm:pt>
    <dgm:pt modelId="{969F5F7A-BA6B-4C9E-9964-593709D3C837}" type="parTrans" cxnId="{9C01805F-7CAD-4AF5-83DA-E12AC51EDFD7}">
      <dgm:prSet/>
      <dgm:spPr/>
      <dgm:t>
        <a:bodyPr/>
        <a:lstStyle/>
        <a:p>
          <a:endParaRPr lang="en-US"/>
        </a:p>
      </dgm:t>
    </dgm:pt>
    <dgm:pt modelId="{39EC3545-C779-4993-80D0-8A819EC5A192}" type="sibTrans" cxnId="{9C01805F-7CAD-4AF5-83DA-E12AC51EDFD7}">
      <dgm:prSet/>
      <dgm:spPr/>
      <dgm:t>
        <a:bodyPr/>
        <a:lstStyle/>
        <a:p>
          <a:endParaRPr lang="en-US"/>
        </a:p>
      </dgm:t>
    </dgm:pt>
    <dgm:pt modelId="{673BCD1E-B731-4052-9DCC-532C17D2045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Clôture des recours, consensus atteint et soumission au conseil d’examen des normes de l’ANSI</a:t>
          </a:r>
        </a:p>
      </dgm:t>
    </dgm:pt>
    <dgm:pt modelId="{BD138982-0663-44CB-8CFC-D8142B9310FA}" type="parTrans" cxnId="{C81AAF27-B48D-4FA1-8369-29F375C36F95}">
      <dgm:prSet/>
      <dgm:spPr/>
      <dgm:t>
        <a:bodyPr/>
        <a:lstStyle/>
        <a:p>
          <a:endParaRPr lang="en-US"/>
        </a:p>
      </dgm:t>
    </dgm:pt>
    <dgm:pt modelId="{0C74A06A-6241-48AA-B303-ED24AC5B8B43}" type="sibTrans" cxnId="{C81AAF27-B48D-4FA1-8369-29F375C36F95}">
      <dgm:prSet/>
      <dgm:spPr/>
      <dgm:t>
        <a:bodyPr/>
        <a:lstStyle/>
        <a:p>
          <a:endParaRPr lang="en-US"/>
        </a:p>
      </dgm:t>
    </dgm:pt>
    <dgm:pt modelId="{E8C3B277-BFC4-4A19-BC79-3D89F1D2B64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Approuvée (ou non) par le conseil d’examen des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normes de l’ANSI</a:t>
          </a:r>
        </a:p>
      </dgm:t>
    </dgm:pt>
    <dgm:pt modelId="{F50323A6-A4F2-4882-9A00-CDFF05CAF28D}" type="parTrans" cxnId="{75402BAC-3FD0-4730-9F96-41660ACF2632}">
      <dgm:prSet/>
      <dgm:spPr/>
      <dgm:t>
        <a:bodyPr/>
        <a:lstStyle/>
        <a:p>
          <a:endParaRPr lang="en-US"/>
        </a:p>
      </dgm:t>
    </dgm:pt>
    <dgm:pt modelId="{8E42CAD8-1F12-44A2-B535-78C3C5448E7E}" type="sibTrans" cxnId="{75402BAC-3FD0-4730-9F96-41660ACF2632}">
      <dgm:prSet/>
      <dgm:spPr/>
      <dgm:t>
        <a:bodyPr/>
        <a:lstStyle/>
        <a:p>
          <a:endParaRPr lang="en-US"/>
        </a:p>
      </dgm:t>
    </dgm:pt>
    <dgm:pt modelId="{E8A75C60-965D-40D5-BC43-EBBB881CA18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Droit de recours contre la décision du conseil d’examen des normes de l’ANSI devant le conseil, puis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devant le conseil des recours de l’ANSI</a:t>
          </a:r>
        </a:p>
      </dgm:t>
    </dgm:pt>
    <dgm:pt modelId="{08CDA7D8-4412-439B-B534-053B1DD05147}" type="parTrans" cxnId="{210B221C-FEC2-4F62-96BC-B906D5E0AC1D}">
      <dgm:prSet/>
      <dgm:spPr/>
      <dgm:t>
        <a:bodyPr/>
        <a:lstStyle/>
        <a:p>
          <a:endParaRPr lang="en-US"/>
        </a:p>
      </dgm:t>
    </dgm:pt>
    <dgm:pt modelId="{9F42E589-266B-40D0-B68C-AA34D951B3C1}" type="sibTrans" cxnId="{210B221C-FEC2-4F62-96BC-B906D5E0AC1D}">
      <dgm:prSet/>
      <dgm:spPr/>
      <dgm:t>
        <a:bodyPr/>
        <a:lstStyle/>
        <a:p>
          <a:endParaRPr lang="en-US"/>
        </a:p>
      </dgm:t>
    </dgm:pt>
    <dgm:pt modelId="{F3B2C8A8-1686-431D-9198-55A904E595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Consultation sur le consensus</a:t>
          </a:r>
          <a:r>
            <a:t/>
          </a:r>
          <a:br/>
          <a:r>
            <a:rPr kumimoji="0" lang="fr-F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(consultation formelle sur le contenu du consensus)</a:t>
          </a:r>
        </a:p>
      </dgm:t>
    </dgm:pt>
    <dgm:pt modelId="{1D18D576-51A8-4135-B5E1-90894A55D909}" type="parTrans" cxnId="{156AFC21-8018-4ED5-A917-37B8357E40E0}">
      <dgm:prSet/>
      <dgm:spPr/>
      <dgm:t>
        <a:bodyPr/>
        <a:lstStyle/>
        <a:p>
          <a:endParaRPr lang="en-US"/>
        </a:p>
      </dgm:t>
    </dgm:pt>
    <dgm:pt modelId="{5572890F-A110-48D2-ADD7-FE04B84D4459}" type="sibTrans" cxnId="{156AFC21-8018-4ED5-A917-37B8357E40E0}">
      <dgm:prSet/>
      <dgm:spPr/>
      <dgm:t>
        <a:bodyPr/>
        <a:lstStyle/>
        <a:p>
          <a:endParaRPr lang="en-US"/>
        </a:p>
      </dgm:t>
    </dgm:pt>
    <dgm:pt modelId="{E34F3BC1-E19D-4ADD-84B6-A918478E3D83}" type="pres">
      <dgm:prSet presAssocID="{E382FED9-4F05-4E8F-9ADA-9ADD887707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726DF3-8084-4949-BF27-C08504B4242E}" type="pres">
      <dgm:prSet presAssocID="{4F7703ED-3560-435D-A362-196B5395D81B}" presName="hierRoot1" presStyleCnt="0">
        <dgm:presLayoutVars>
          <dgm:hierBranch/>
        </dgm:presLayoutVars>
      </dgm:prSet>
      <dgm:spPr/>
    </dgm:pt>
    <dgm:pt modelId="{A501E980-55FE-4CE7-AECE-1B3C59E187C1}" type="pres">
      <dgm:prSet presAssocID="{4F7703ED-3560-435D-A362-196B5395D81B}" presName="rootComposite1" presStyleCnt="0"/>
      <dgm:spPr/>
    </dgm:pt>
    <dgm:pt modelId="{F8408BCF-9EA5-4FCD-B850-F850998C508C}" type="pres">
      <dgm:prSet presAssocID="{4F7703ED-3560-435D-A362-196B5395D81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D1D250-48A9-4E91-9026-F05C89E3A3B5}" type="pres">
      <dgm:prSet presAssocID="{4F7703ED-3560-435D-A362-196B5395D81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EC68267-8517-497A-9F6E-AFEC2BC5790A}" type="pres">
      <dgm:prSet presAssocID="{4F7703ED-3560-435D-A362-196B5395D81B}" presName="hierChild2" presStyleCnt="0"/>
      <dgm:spPr/>
    </dgm:pt>
    <dgm:pt modelId="{882ED14D-40F5-491B-B43F-D4D9E439CD4D}" type="pres">
      <dgm:prSet presAssocID="{F798BEF5-0D38-49E6-9DF0-F6B607694905}" presName="Name35" presStyleLbl="parChTrans1D2" presStyleIdx="0" presStyleCnt="1"/>
      <dgm:spPr/>
      <dgm:t>
        <a:bodyPr/>
        <a:lstStyle/>
        <a:p>
          <a:endParaRPr lang="en-US"/>
        </a:p>
      </dgm:t>
    </dgm:pt>
    <dgm:pt modelId="{3DEEDC12-9418-49E0-803B-732390135165}" type="pres">
      <dgm:prSet presAssocID="{DE139974-208F-4E62-AB8E-0FFE9F31DB07}" presName="hierRoot2" presStyleCnt="0">
        <dgm:presLayoutVars>
          <dgm:hierBranch/>
        </dgm:presLayoutVars>
      </dgm:prSet>
      <dgm:spPr/>
    </dgm:pt>
    <dgm:pt modelId="{1A4C5853-CB3A-4137-81F7-37F80B2F27A0}" type="pres">
      <dgm:prSet presAssocID="{DE139974-208F-4E62-AB8E-0FFE9F31DB07}" presName="rootComposite" presStyleCnt="0"/>
      <dgm:spPr/>
    </dgm:pt>
    <dgm:pt modelId="{F00A667D-8B45-4CC2-9768-4C4BAF2E7F9E}" type="pres">
      <dgm:prSet presAssocID="{DE139974-208F-4E62-AB8E-0FFE9F31DB07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DDDA0A-210D-493B-9C4A-241939A2E85F}" type="pres">
      <dgm:prSet presAssocID="{DE139974-208F-4E62-AB8E-0FFE9F31DB07}" presName="rootConnector" presStyleLbl="node2" presStyleIdx="0" presStyleCnt="1"/>
      <dgm:spPr/>
      <dgm:t>
        <a:bodyPr/>
        <a:lstStyle/>
        <a:p>
          <a:endParaRPr lang="en-US"/>
        </a:p>
      </dgm:t>
    </dgm:pt>
    <dgm:pt modelId="{F8322683-C510-468E-BC3B-F644AAB68AF8}" type="pres">
      <dgm:prSet presAssocID="{DE139974-208F-4E62-AB8E-0FFE9F31DB07}" presName="hierChild4" presStyleCnt="0"/>
      <dgm:spPr/>
    </dgm:pt>
    <dgm:pt modelId="{3714E174-C94B-4457-8A99-1DEAB8FB7781}" type="pres">
      <dgm:prSet presAssocID="{D718AC3B-1B87-414B-B743-CAF01C2F080A}" presName="Name35" presStyleLbl="parChTrans1D3" presStyleIdx="0" presStyleCnt="2"/>
      <dgm:spPr/>
      <dgm:t>
        <a:bodyPr/>
        <a:lstStyle/>
        <a:p>
          <a:endParaRPr lang="en-US"/>
        </a:p>
      </dgm:t>
    </dgm:pt>
    <dgm:pt modelId="{04E2211B-BDA2-4455-A835-C430FA6E6D0C}" type="pres">
      <dgm:prSet presAssocID="{348E52D2-B1BC-40E7-B868-0F3C206A10AF}" presName="hierRoot2" presStyleCnt="0">
        <dgm:presLayoutVars>
          <dgm:hierBranch val="r"/>
        </dgm:presLayoutVars>
      </dgm:prSet>
      <dgm:spPr/>
    </dgm:pt>
    <dgm:pt modelId="{39E00EB7-E328-4765-8E88-F27B198D917C}" type="pres">
      <dgm:prSet presAssocID="{348E52D2-B1BC-40E7-B868-0F3C206A10AF}" presName="rootComposite" presStyleCnt="0"/>
      <dgm:spPr/>
    </dgm:pt>
    <dgm:pt modelId="{984F849C-97D9-4BEA-89B9-2FF3AE922136}" type="pres">
      <dgm:prSet presAssocID="{348E52D2-B1BC-40E7-B868-0F3C206A10AF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A6138F-C09B-4B8A-AA5A-C950B6A940F0}" type="pres">
      <dgm:prSet presAssocID="{348E52D2-B1BC-40E7-B868-0F3C206A10AF}" presName="rootConnector" presStyleLbl="node3" presStyleIdx="0" presStyleCnt="2"/>
      <dgm:spPr/>
      <dgm:t>
        <a:bodyPr/>
        <a:lstStyle/>
        <a:p>
          <a:endParaRPr lang="en-US"/>
        </a:p>
      </dgm:t>
    </dgm:pt>
    <dgm:pt modelId="{E89DC7DD-F1D2-4705-8028-881231CE8E2B}" type="pres">
      <dgm:prSet presAssocID="{348E52D2-B1BC-40E7-B868-0F3C206A10AF}" presName="hierChild4" presStyleCnt="0"/>
      <dgm:spPr/>
    </dgm:pt>
    <dgm:pt modelId="{661B7D81-7E80-427A-843B-D144E3AD0384}" type="pres">
      <dgm:prSet presAssocID="{969F5F7A-BA6B-4C9E-9964-593709D3C837}" presName="Name50" presStyleLbl="parChTrans1D4" presStyleIdx="0" presStyleCnt="4"/>
      <dgm:spPr/>
      <dgm:t>
        <a:bodyPr/>
        <a:lstStyle/>
        <a:p>
          <a:endParaRPr lang="en-US"/>
        </a:p>
      </dgm:t>
    </dgm:pt>
    <dgm:pt modelId="{EB013C98-9A1F-40FB-AFC0-83A12595E535}" type="pres">
      <dgm:prSet presAssocID="{45DA8A0A-C57D-4957-8050-138795B8ECB2}" presName="hierRoot2" presStyleCnt="0">
        <dgm:presLayoutVars>
          <dgm:hierBranch/>
        </dgm:presLayoutVars>
      </dgm:prSet>
      <dgm:spPr/>
    </dgm:pt>
    <dgm:pt modelId="{DB0FF339-D3B7-4A7F-834E-BF5F53809A86}" type="pres">
      <dgm:prSet presAssocID="{45DA8A0A-C57D-4957-8050-138795B8ECB2}" presName="rootComposite" presStyleCnt="0"/>
      <dgm:spPr/>
    </dgm:pt>
    <dgm:pt modelId="{6733D2D1-C5FD-48C4-9C3A-1FBFBBB69F0A}" type="pres">
      <dgm:prSet presAssocID="{45DA8A0A-C57D-4957-8050-138795B8ECB2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6EC818-0BEC-4DCF-9EDB-15C0577DABFF}" type="pres">
      <dgm:prSet presAssocID="{45DA8A0A-C57D-4957-8050-138795B8ECB2}" presName="rootConnector" presStyleLbl="node4" presStyleIdx="0" presStyleCnt="4"/>
      <dgm:spPr/>
      <dgm:t>
        <a:bodyPr/>
        <a:lstStyle/>
        <a:p>
          <a:endParaRPr lang="en-US"/>
        </a:p>
      </dgm:t>
    </dgm:pt>
    <dgm:pt modelId="{1CD32196-D807-496C-9185-1DBCA5385AB2}" type="pres">
      <dgm:prSet presAssocID="{45DA8A0A-C57D-4957-8050-138795B8ECB2}" presName="hierChild4" presStyleCnt="0"/>
      <dgm:spPr/>
    </dgm:pt>
    <dgm:pt modelId="{BF3FB7E2-2049-4088-8F14-D8D329B67060}" type="pres">
      <dgm:prSet presAssocID="{BD138982-0663-44CB-8CFC-D8142B9310FA}" presName="Name35" presStyleLbl="parChTrans1D4" presStyleIdx="1" presStyleCnt="4"/>
      <dgm:spPr/>
      <dgm:t>
        <a:bodyPr/>
        <a:lstStyle/>
        <a:p>
          <a:endParaRPr lang="en-US"/>
        </a:p>
      </dgm:t>
    </dgm:pt>
    <dgm:pt modelId="{45F5A2AA-2A87-4CDF-8516-E974D5CDD859}" type="pres">
      <dgm:prSet presAssocID="{673BCD1E-B731-4052-9DCC-532C17D20452}" presName="hierRoot2" presStyleCnt="0">
        <dgm:presLayoutVars>
          <dgm:hierBranch/>
        </dgm:presLayoutVars>
      </dgm:prSet>
      <dgm:spPr/>
    </dgm:pt>
    <dgm:pt modelId="{DD312B9E-5B03-4BB1-BCF5-6539409E9819}" type="pres">
      <dgm:prSet presAssocID="{673BCD1E-B731-4052-9DCC-532C17D20452}" presName="rootComposite" presStyleCnt="0"/>
      <dgm:spPr/>
    </dgm:pt>
    <dgm:pt modelId="{A83F041B-6C47-4AF2-9DCD-8D41D194CE75}" type="pres">
      <dgm:prSet presAssocID="{673BCD1E-B731-4052-9DCC-532C17D20452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F7C9D7-F968-47BB-B52B-E0C5A94022BB}" type="pres">
      <dgm:prSet presAssocID="{673BCD1E-B731-4052-9DCC-532C17D20452}" presName="rootConnector" presStyleLbl="node4" presStyleIdx="1" presStyleCnt="4"/>
      <dgm:spPr/>
      <dgm:t>
        <a:bodyPr/>
        <a:lstStyle/>
        <a:p>
          <a:endParaRPr lang="en-US"/>
        </a:p>
      </dgm:t>
    </dgm:pt>
    <dgm:pt modelId="{18331228-19BE-4789-9D3D-190C63FAD69F}" type="pres">
      <dgm:prSet presAssocID="{673BCD1E-B731-4052-9DCC-532C17D20452}" presName="hierChild4" presStyleCnt="0"/>
      <dgm:spPr/>
    </dgm:pt>
    <dgm:pt modelId="{96B9B259-B2B9-42B9-A7AD-A0603AF86C84}" type="pres">
      <dgm:prSet presAssocID="{F50323A6-A4F2-4882-9A00-CDFF05CAF28D}" presName="Name35" presStyleLbl="parChTrans1D4" presStyleIdx="2" presStyleCnt="4"/>
      <dgm:spPr/>
      <dgm:t>
        <a:bodyPr/>
        <a:lstStyle/>
        <a:p>
          <a:endParaRPr lang="en-US"/>
        </a:p>
      </dgm:t>
    </dgm:pt>
    <dgm:pt modelId="{9F056C94-4F18-42C0-A2EF-81AD7A886DB7}" type="pres">
      <dgm:prSet presAssocID="{E8C3B277-BFC4-4A19-BC79-3D89F1D2B642}" presName="hierRoot2" presStyleCnt="0">
        <dgm:presLayoutVars>
          <dgm:hierBranch/>
        </dgm:presLayoutVars>
      </dgm:prSet>
      <dgm:spPr/>
    </dgm:pt>
    <dgm:pt modelId="{2971B1A4-52C7-4DF0-BE53-8AE6BAB2BA9F}" type="pres">
      <dgm:prSet presAssocID="{E8C3B277-BFC4-4A19-BC79-3D89F1D2B642}" presName="rootComposite" presStyleCnt="0"/>
      <dgm:spPr/>
    </dgm:pt>
    <dgm:pt modelId="{B3B5C428-F1F7-44C4-A200-D110EFECB196}" type="pres">
      <dgm:prSet presAssocID="{E8C3B277-BFC4-4A19-BC79-3D89F1D2B642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821E51-B9C7-42C8-A94B-61C755CF1DEA}" type="pres">
      <dgm:prSet presAssocID="{E8C3B277-BFC4-4A19-BC79-3D89F1D2B642}" presName="rootConnector" presStyleLbl="node4" presStyleIdx="2" presStyleCnt="4"/>
      <dgm:spPr/>
      <dgm:t>
        <a:bodyPr/>
        <a:lstStyle/>
        <a:p>
          <a:endParaRPr lang="en-US"/>
        </a:p>
      </dgm:t>
    </dgm:pt>
    <dgm:pt modelId="{F25B416F-24F7-4A21-B4CD-74E91FB398A2}" type="pres">
      <dgm:prSet presAssocID="{E8C3B277-BFC4-4A19-BC79-3D89F1D2B642}" presName="hierChild4" presStyleCnt="0"/>
      <dgm:spPr/>
    </dgm:pt>
    <dgm:pt modelId="{6C45FD30-CC51-42F4-BBFA-DB1FEA1DB615}" type="pres">
      <dgm:prSet presAssocID="{08CDA7D8-4412-439B-B534-053B1DD05147}" presName="Name35" presStyleLbl="parChTrans1D4" presStyleIdx="3" presStyleCnt="4"/>
      <dgm:spPr/>
      <dgm:t>
        <a:bodyPr/>
        <a:lstStyle/>
        <a:p>
          <a:endParaRPr lang="en-US"/>
        </a:p>
      </dgm:t>
    </dgm:pt>
    <dgm:pt modelId="{E07AF48F-7CE4-44B8-BF47-7450E854A92A}" type="pres">
      <dgm:prSet presAssocID="{E8A75C60-965D-40D5-BC43-EBBB881CA18E}" presName="hierRoot2" presStyleCnt="0">
        <dgm:presLayoutVars>
          <dgm:hierBranch val="r"/>
        </dgm:presLayoutVars>
      </dgm:prSet>
      <dgm:spPr/>
    </dgm:pt>
    <dgm:pt modelId="{56161A54-3145-45B4-BEA9-FBCC904759F1}" type="pres">
      <dgm:prSet presAssocID="{E8A75C60-965D-40D5-BC43-EBBB881CA18E}" presName="rootComposite" presStyleCnt="0"/>
      <dgm:spPr/>
    </dgm:pt>
    <dgm:pt modelId="{F8DAC9F4-1269-42C8-A034-B694E3B51BC9}" type="pres">
      <dgm:prSet presAssocID="{E8A75C60-965D-40D5-BC43-EBBB881CA18E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49A05F-B23B-48DF-AA63-F20CF67F132C}" type="pres">
      <dgm:prSet presAssocID="{E8A75C60-965D-40D5-BC43-EBBB881CA18E}" presName="rootConnector" presStyleLbl="node4" presStyleIdx="3" presStyleCnt="4"/>
      <dgm:spPr/>
      <dgm:t>
        <a:bodyPr/>
        <a:lstStyle/>
        <a:p>
          <a:endParaRPr lang="en-US"/>
        </a:p>
      </dgm:t>
    </dgm:pt>
    <dgm:pt modelId="{2BD797C0-0BEE-4DA7-A658-5D7FC3791A13}" type="pres">
      <dgm:prSet presAssocID="{E8A75C60-965D-40D5-BC43-EBBB881CA18E}" presName="hierChild4" presStyleCnt="0"/>
      <dgm:spPr/>
    </dgm:pt>
    <dgm:pt modelId="{59C6727C-5577-4F45-B2C7-1363DDA8A7C0}" type="pres">
      <dgm:prSet presAssocID="{E8A75C60-965D-40D5-BC43-EBBB881CA18E}" presName="hierChild5" presStyleCnt="0"/>
      <dgm:spPr/>
    </dgm:pt>
    <dgm:pt modelId="{30248BE5-0392-41FA-ACAB-9B4C981B3E69}" type="pres">
      <dgm:prSet presAssocID="{E8C3B277-BFC4-4A19-BC79-3D89F1D2B642}" presName="hierChild5" presStyleCnt="0"/>
      <dgm:spPr/>
    </dgm:pt>
    <dgm:pt modelId="{D16F57FA-805E-4085-AF67-5E032AA667B0}" type="pres">
      <dgm:prSet presAssocID="{673BCD1E-B731-4052-9DCC-532C17D20452}" presName="hierChild5" presStyleCnt="0"/>
      <dgm:spPr/>
    </dgm:pt>
    <dgm:pt modelId="{53EA250C-AB1E-4D90-933B-1B670EB14422}" type="pres">
      <dgm:prSet presAssocID="{45DA8A0A-C57D-4957-8050-138795B8ECB2}" presName="hierChild5" presStyleCnt="0"/>
      <dgm:spPr/>
    </dgm:pt>
    <dgm:pt modelId="{6E3C1416-0B64-45A2-B33D-A32942DAFE08}" type="pres">
      <dgm:prSet presAssocID="{348E52D2-B1BC-40E7-B868-0F3C206A10AF}" presName="hierChild5" presStyleCnt="0"/>
      <dgm:spPr/>
    </dgm:pt>
    <dgm:pt modelId="{82BA5ACA-2DF7-4D0D-81D6-49572897555F}" type="pres">
      <dgm:prSet presAssocID="{1D18D576-51A8-4135-B5E1-90894A55D909}" presName="Name35" presStyleLbl="parChTrans1D3" presStyleIdx="1" presStyleCnt="2"/>
      <dgm:spPr/>
      <dgm:t>
        <a:bodyPr/>
        <a:lstStyle/>
        <a:p>
          <a:endParaRPr lang="en-US"/>
        </a:p>
      </dgm:t>
    </dgm:pt>
    <dgm:pt modelId="{C59ED3C5-902C-4786-B1DF-4072C358EDC5}" type="pres">
      <dgm:prSet presAssocID="{F3B2C8A8-1686-431D-9198-55A904E595F8}" presName="hierRoot2" presStyleCnt="0">
        <dgm:presLayoutVars>
          <dgm:hierBranch val="r"/>
        </dgm:presLayoutVars>
      </dgm:prSet>
      <dgm:spPr/>
    </dgm:pt>
    <dgm:pt modelId="{59D7BAAA-069D-4BDC-92FC-5C39B1E8119A}" type="pres">
      <dgm:prSet presAssocID="{F3B2C8A8-1686-431D-9198-55A904E595F8}" presName="rootComposite" presStyleCnt="0"/>
      <dgm:spPr/>
    </dgm:pt>
    <dgm:pt modelId="{CA468E0C-872D-4666-B2BE-CB962F25FBF1}" type="pres">
      <dgm:prSet presAssocID="{F3B2C8A8-1686-431D-9198-55A904E595F8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835D29-9DD1-4D27-B351-D4DE270D1F75}" type="pres">
      <dgm:prSet presAssocID="{F3B2C8A8-1686-431D-9198-55A904E595F8}" presName="rootConnector" presStyleLbl="node3" presStyleIdx="1" presStyleCnt="2"/>
      <dgm:spPr/>
      <dgm:t>
        <a:bodyPr/>
        <a:lstStyle/>
        <a:p>
          <a:endParaRPr lang="en-US"/>
        </a:p>
      </dgm:t>
    </dgm:pt>
    <dgm:pt modelId="{F436DBE3-DDE7-4CAF-8015-0AE43579A84A}" type="pres">
      <dgm:prSet presAssocID="{F3B2C8A8-1686-431D-9198-55A904E595F8}" presName="hierChild4" presStyleCnt="0"/>
      <dgm:spPr/>
    </dgm:pt>
    <dgm:pt modelId="{81DEDA35-C375-42AA-9526-5AE49F6787AD}" type="pres">
      <dgm:prSet presAssocID="{F3B2C8A8-1686-431D-9198-55A904E595F8}" presName="hierChild5" presStyleCnt="0"/>
      <dgm:spPr/>
    </dgm:pt>
    <dgm:pt modelId="{7F68053E-C537-47D1-9B71-D0174368C7C6}" type="pres">
      <dgm:prSet presAssocID="{DE139974-208F-4E62-AB8E-0FFE9F31DB07}" presName="hierChild5" presStyleCnt="0"/>
      <dgm:spPr/>
    </dgm:pt>
    <dgm:pt modelId="{67004DE4-9E19-4C9C-B891-3290014025D2}" type="pres">
      <dgm:prSet presAssocID="{4F7703ED-3560-435D-A362-196B5395D81B}" presName="hierChild3" presStyleCnt="0"/>
      <dgm:spPr/>
    </dgm:pt>
  </dgm:ptLst>
  <dgm:cxnLst>
    <dgm:cxn modelId="{4E140D10-CF46-4297-865C-1B5E0DDE41C4}" srcId="{4F7703ED-3560-435D-A362-196B5395D81B}" destId="{DE139974-208F-4E62-AB8E-0FFE9F31DB07}" srcOrd="0" destOrd="0" parTransId="{F798BEF5-0D38-49E6-9DF0-F6B607694905}" sibTransId="{D54A1CAF-E67A-4857-B4D7-68627B37E6D7}"/>
    <dgm:cxn modelId="{0C1B7289-09D9-4BD5-82B4-0861E8E32B91}" type="presOf" srcId="{F3B2C8A8-1686-431D-9198-55A904E595F8}" destId="{CA468E0C-872D-4666-B2BE-CB962F25FBF1}" srcOrd="0" destOrd="0" presId="urn:microsoft.com/office/officeart/2005/8/layout/orgChart1"/>
    <dgm:cxn modelId="{1F370CCC-ADDD-4610-A2AA-0A6247914887}" type="presOf" srcId="{E8C3B277-BFC4-4A19-BC79-3D89F1D2B642}" destId="{6C821E51-B9C7-42C8-A94B-61C755CF1DEA}" srcOrd="1" destOrd="0" presId="urn:microsoft.com/office/officeart/2005/8/layout/orgChart1"/>
    <dgm:cxn modelId="{26976671-86BA-46E6-A5F2-1AE2DE546C08}" type="presOf" srcId="{348E52D2-B1BC-40E7-B868-0F3C206A10AF}" destId="{7FA6138F-C09B-4B8A-AA5A-C950B6A940F0}" srcOrd="1" destOrd="0" presId="urn:microsoft.com/office/officeart/2005/8/layout/orgChart1"/>
    <dgm:cxn modelId="{5E5C8B1C-A798-4A28-8655-EF370EBBC33A}" type="presOf" srcId="{45DA8A0A-C57D-4957-8050-138795B8ECB2}" destId="{6733D2D1-C5FD-48C4-9C3A-1FBFBBB69F0A}" srcOrd="0" destOrd="0" presId="urn:microsoft.com/office/officeart/2005/8/layout/orgChart1"/>
    <dgm:cxn modelId="{E1AD3841-6AE9-4E68-BB59-09820CDEE1C1}" type="presOf" srcId="{1D18D576-51A8-4135-B5E1-90894A55D909}" destId="{82BA5ACA-2DF7-4D0D-81D6-49572897555F}" srcOrd="0" destOrd="0" presId="urn:microsoft.com/office/officeart/2005/8/layout/orgChart1"/>
    <dgm:cxn modelId="{613A85CD-C571-417C-9BB1-07C2004AD04C}" type="presOf" srcId="{348E52D2-B1BC-40E7-B868-0F3C206A10AF}" destId="{984F849C-97D9-4BEA-89B9-2FF3AE922136}" srcOrd="0" destOrd="0" presId="urn:microsoft.com/office/officeart/2005/8/layout/orgChart1"/>
    <dgm:cxn modelId="{50982490-B31E-427A-AB1E-F51A770D26D6}" type="presOf" srcId="{969F5F7A-BA6B-4C9E-9964-593709D3C837}" destId="{661B7D81-7E80-427A-843B-D144E3AD0384}" srcOrd="0" destOrd="0" presId="urn:microsoft.com/office/officeart/2005/8/layout/orgChart1"/>
    <dgm:cxn modelId="{41979119-32C5-46B1-9AC1-5B7D5CCFDD71}" type="presOf" srcId="{673BCD1E-B731-4052-9DCC-532C17D20452}" destId="{49F7C9D7-F968-47BB-B52B-E0C5A94022BB}" srcOrd="1" destOrd="0" presId="urn:microsoft.com/office/officeart/2005/8/layout/orgChart1"/>
    <dgm:cxn modelId="{D07189DC-2584-43DC-ABA8-2BF9406EC8BF}" type="presOf" srcId="{E8A75C60-965D-40D5-BC43-EBBB881CA18E}" destId="{F8DAC9F4-1269-42C8-A034-B694E3B51BC9}" srcOrd="0" destOrd="0" presId="urn:microsoft.com/office/officeart/2005/8/layout/orgChart1"/>
    <dgm:cxn modelId="{51DD4460-EF56-4CAB-9837-1F410EC5CB7F}" type="presOf" srcId="{E8A75C60-965D-40D5-BC43-EBBB881CA18E}" destId="{AE49A05F-B23B-48DF-AA63-F20CF67F132C}" srcOrd="1" destOrd="0" presId="urn:microsoft.com/office/officeart/2005/8/layout/orgChart1"/>
    <dgm:cxn modelId="{6F2A1E9E-CF0C-4CBD-B9AD-2E1EFEFC0D0A}" type="presOf" srcId="{E382FED9-4F05-4E8F-9ADA-9ADD887707CA}" destId="{E34F3BC1-E19D-4ADD-84B6-A918478E3D83}" srcOrd="0" destOrd="0" presId="urn:microsoft.com/office/officeart/2005/8/layout/orgChart1"/>
    <dgm:cxn modelId="{156AFC21-8018-4ED5-A917-37B8357E40E0}" srcId="{DE139974-208F-4E62-AB8E-0FFE9F31DB07}" destId="{F3B2C8A8-1686-431D-9198-55A904E595F8}" srcOrd="1" destOrd="0" parTransId="{1D18D576-51A8-4135-B5E1-90894A55D909}" sibTransId="{5572890F-A110-48D2-ADD7-FE04B84D4459}"/>
    <dgm:cxn modelId="{4151422A-CB16-44B4-8939-6F3E7D168DE8}" type="presOf" srcId="{D718AC3B-1B87-414B-B743-CAF01C2F080A}" destId="{3714E174-C94B-4457-8A99-1DEAB8FB7781}" srcOrd="0" destOrd="0" presId="urn:microsoft.com/office/officeart/2005/8/layout/orgChart1"/>
    <dgm:cxn modelId="{17C80BA1-093D-41B8-A994-7F00BF139B17}" srcId="{E382FED9-4F05-4E8F-9ADA-9ADD887707CA}" destId="{4F7703ED-3560-435D-A362-196B5395D81B}" srcOrd="0" destOrd="0" parTransId="{F09DEAFE-6558-43A6-A7E4-4C2C0BABCAB3}" sibTransId="{C2D39C67-B7F7-465D-B1DC-35B9BD3D6D05}"/>
    <dgm:cxn modelId="{B39245C9-EC2C-41A3-B3EB-EA9763AEDB4D}" type="presOf" srcId="{DE139974-208F-4E62-AB8E-0FFE9F31DB07}" destId="{F00A667D-8B45-4CC2-9768-4C4BAF2E7F9E}" srcOrd="0" destOrd="0" presId="urn:microsoft.com/office/officeart/2005/8/layout/orgChart1"/>
    <dgm:cxn modelId="{210B221C-FEC2-4F62-96BC-B906D5E0AC1D}" srcId="{E8C3B277-BFC4-4A19-BC79-3D89F1D2B642}" destId="{E8A75C60-965D-40D5-BC43-EBBB881CA18E}" srcOrd="0" destOrd="0" parTransId="{08CDA7D8-4412-439B-B534-053B1DD05147}" sibTransId="{9F42E589-266B-40D0-B68C-AA34D951B3C1}"/>
    <dgm:cxn modelId="{C7C6DA60-2B03-4B96-86D4-91C16EC62170}" type="presOf" srcId="{45DA8A0A-C57D-4957-8050-138795B8ECB2}" destId="{606EC818-0BEC-4DCF-9EDB-15C0577DABFF}" srcOrd="1" destOrd="0" presId="urn:microsoft.com/office/officeart/2005/8/layout/orgChart1"/>
    <dgm:cxn modelId="{DEA974A9-43BF-4F71-9C59-60DCFC986EFD}" type="presOf" srcId="{F3B2C8A8-1686-431D-9198-55A904E595F8}" destId="{C4835D29-9DD1-4D27-B351-D4DE270D1F75}" srcOrd="1" destOrd="0" presId="urn:microsoft.com/office/officeart/2005/8/layout/orgChart1"/>
    <dgm:cxn modelId="{823694C1-BFC1-4EA0-8063-D65D7078FE2B}" type="presOf" srcId="{08CDA7D8-4412-439B-B534-053B1DD05147}" destId="{6C45FD30-CC51-42F4-BBFA-DB1FEA1DB615}" srcOrd="0" destOrd="0" presId="urn:microsoft.com/office/officeart/2005/8/layout/orgChart1"/>
    <dgm:cxn modelId="{6EB5EED5-322C-44DD-96FA-9608B8EF0A65}" type="presOf" srcId="{4F7703ED-3560-435D-A362-196B5395D81B}" destId="{F8408BCF-9EA5-4FCD-B850-F850998C508C}" srcOrd="0" destOrd="0" presId="urn:microsoft.com/office/officeart/2005/8/layout/orgChart1"/>
    <dgm:cxn modelId="{9AFFF657-AB0F-4903-9152-BA752E892726}" type="presOf" srcId="{4F7703ED-3560-435D-A362-196B5395D81B}" destId="{E7D1D250-48A9-4E91-9026-F05C89E3A3B5}" srcOrd="1" destOrd="0" presId="urn:microsoft.com/office/officeart/2005/8/layout/orgChart1"/>
    <dgm:cxn modelId="{73F88F4C-BB60-47B1-8F34-4499514629EF}" type="presOf" srcId="{F798BEF5-0D38-49E6-9DF0-F6B607694905}" destId="{882ED14D-40F5-491B-B43F-D4D9E439CD4D}" srcOrd="0" destOrd="0" presId="urn:microsoft.com/office/officeart/2005/8/layout/orgChart1"/>
    <dgm:cxn modelId="{747000A6-C9A1-42E0-93F2-CF935A395724}" type="presOf" srcId="{673BCD1E-B731-4052-9DCC-532C17D20452}" destId="{A83F041B-6C47-4AF2-9DCD-8D41D194CE75}" srcOrd="0" destOrd="0" presId="urn:microsoft.com/office/officeart/2005/8/layout/orgChart1"/>
    <dgm:cxn modelId="{75402BAC-3FD0-4730-9F96-41660ACF2632}" srcId="{673BCD1E-B731-4052-9DCC-532C17D20452}" destId="{E8C3B277-BFC4-4A19-BC79-3D89F1D2B642}" srcOrd="0" destOrd="0" parTransId="{F50323A6-A4F2-4882-9A00-CDFF05CAF28D}" sibTransId="{8E42CAD8-1F12-44A2-B535-78C3C5448E7E}"/>
    <dgm:cxn modelId="{748430DC-4FA8-46B4-B95B-99B72C0171F2}" type="presOf" srcId="{BD138982-0663-44CB-8CFC-D8142B9310FA}" destId="{BF3FB7E2-2049-4088-8F14-D8D329B67060}" srcOrd="0" destOrd="0" presId="urn:microsoft.com/office/officeart/2005/8/layout/orgChart1"/>
    <dgm:cxn modelId="{F1C6CBBA-B3BF-4EAB-9F83-BA643397667C}" type="presOf" srcId="{DE139974-208F-4E62-AB8E-0FFE9F31DB07}" destId="{71DDDA0A-210D-493B-9C4A-241939A2E85F}" srcOrd="1" destOrd="0" presId="urn:microsoft.com/office/officeart/2005/8/layout/orgChart1"/>
    <dgm:cxn modelId="{9C01805F-7CAD-4AF5-83DA-E12AC51EDFD7}" srcId="{348E52D2-B1BC-40E7-B868-0F3C206A10AF}" destId="{45DA8A0A-C57D-4957-8050-138795B8ECB2}" srcOrd="0" destOrd="0" parTransId="{969F5F7A-BA6B-4C9E-9964-593709D3C837}" sibTransId="{39EC3545-C779-4993-80D0-8A819EC5A192}"/>
    <dgm:cxn modelId="{0DB0E2EB-B8EB-40FE-A5E4-D097A67A9B6F}" srcId="{DE139974-208F-4E62-AB8E-0FFE9F31DB07}" destId="{348E52D2-B1BC-40E7-B868-0F3C206A10AF}" srcOrd="0" destOrd="0" parTransId="{D718AC3B-1B87-414B-B743-CAF01C2F080A}" sibTransId="{A853C939-9A31-4022-BEAE-D487E6B153CA}"/>
    <dgm:cxn modelId="{985F8FD8-C7CD-4B50-83CA-DBC3B4F764DE}" type="presOf" srcId="{F50323A6-A4F2-4882-9A00-CDFF05CAF28D}" destId="{96B9B259-B2B9-42B9-A7AD-A0603AF86C84}" srcOrd="0" destOrd="0" presId="urn:microsoft.com/office/officeart/2005/8/layout/orgChart1"/>
    <dgm:cxn modelId="{C81AAF27-B48D-4FA1-8369-29F375C36F95}" srcId="{45DA8A0A-C57D-4957-8050-138795B8ECB2}" destId="{673BCD1E-B731-4052-9DCC-532C17D20452}" srcOrd="0" destOrd="0" parTransId="{BD138982-0663-44CB-8CFC-D8142B9310FA}" sibTransId="{0C74A06A-6241-48AA-B303-ED24AC5B8B43}"/>
    <dgm:cxn modelId="{B942E6A3-1FFB-4E25-B01B-39FCBA85777B}" type="presOf" srcId="{E8C3B277-BFC4-4A19-BC79-3D89F1D2B642}" destId="{B3B5C428-F1F7-44C4-A200-D110EFECB196}" srcOrd="0" destOrd="0" presId="urn:microsoft.com/office/officeart/2005/8/layout/orgChart1"/>
    <dgm:cxn modelId="{6A579905-338C-4BE7-9B6C-10A2D876B2C0}" type="presParOf" srcId="{E34F3BC1-E19D-4ADD-84B6-A918478E3D83}" destId="{6D726DF3-8084-4949-BF27-C08504B4242E}" srcOrd="0" destOrd="0" presId="urn:microsoft.com/office/officeart/2005/8/layout/orgChart1"/>
    <dgm:cxn modelId="{B8F774F6-35FC-4F3F-AD06-7DEF7C798F38}" type="presParOf" srcId="{6D726DF3-8084-4949-BF27-C08504B4242E}" destId="{A501E980-55FE-4CE7-AECE-1B3C59E187C1}" srcOrd="0" destOrd="0" presId="urn:microsoft.com/office/officeart/2005/8/layout/orgChart1"/>
    <dgm:cxn modelId="{BD45E3F3-5D14-4977-9AFB-11DECE819B47}" type="presParOf" srcId="{A501E980-55FE-4CE7-AECE-1B3C59E187C1}" destId="{F8408BCF-9EA5-4FCD-B850-F850998C508C}" srcOrd="0" destOrd="0" presId="urn:microsoft.com/office/officeart/2005/8/layout/orgChart1"/>
    <dgm:cxn modelId="{E7C82B40-5C7B-4811-AE59-81A8C1F25D9C}" type="presParOf" srcId="{A501E980-55FE-4CE7-AECE-1B3C59E187C1}" destId="{E7D1D250-48A9-4E91-9026-F05C89E3A3B5}" srcOrd="1" destOrd="0" presId="urn:microsoft.com/office/officeart/2005/8/layout/orgChart1"/>
    <dgm:cxn modelId="{A106362B-6470-43ED-B44C-78165127C2C4}" type="presParOf" srcId="{6D726DF3-8084-4949-BF27-C08504B4242E}" destId="{9EC68267-8517-497A-9F6E-AFEC2BC5790A}" srcOrd="1" destOrd="0" presId="urn:microsoft.com/office/officeart/2005/8/layout/orgChart1"/>
    <dgm:cxn modelId="{36916CE8-B2D0-4113-B7BA-74418C709563}" type="presParOf" srcId="{9EC68267-8517-497A-9F6E-AFEC2BC5790A}" destId="{882ED14D-40F5-491B-B43F-D4D9E439CD4D}" srcOrd="0" destOrd="0" presId="urn:microsoft.com/office/officeart/2005/8/layout/orgChart1"/>
    <dgm:cxn modelId="{55CBE59E-F7D4-43E8-8899-0134BA1E05A6}" type="presParOf" srcId="{9EC68267-8517-497A-9F6E-AFEC2BC5790A}" destId="{3DEEDC12-9418-49E0-803B-732390135165}" srcOrd="1" destOrd="0" presId="urn:microsoft.com/office/officeart/2005/8/layout/orgChart1"/>
    <dgm:cxn modelId="{FBA60068-2BC4-4911-8ABE-C17AAEDD1182}" type="presParOf" srcId="{3DEEDC12-9418-49E0-803B-732390135165}" destId="{1A4C5853-CB3A-4137-81F7-37F80B2F27A0}" srcOrd="0" destOrd="0" presId="urn:microsoft.com/office/officeart/2005/8/layout/orgChart1"/>
    <dgm:cxn modelId="{ADCF33D2-89AD-416F-8E27-8A7C3EFD2AFE}" type="presParOf" srcId="{1A4C5853-CB3A-4137-81F7-37F80B2F27A0}" destId="{F00A667D-8B45-4CC2-9768-4C4BAF2E7F9E}" srcOrd="0" destOrd="0" presId="urn:microsoft.com/office/officeart/2005/8/layout/orgChart1"/>
    <dgm:cxn modelId="{6902EDE9-66B5-4B0E-ACC5-14C2B455F369}" type="presParOf" srcId="{1A4C5853-CB3A-4137-81F7-37F80B2F27A0}" destId="{71DDDA0A-210D-493B-9C4A-241939A2E85F}" srcOrd="1" destOrd="0" presId="urn:microsoft.com/office/officeart/2005/8/layout/orgChart1"/>
    <dgm:cxn modelId="{ED7E267D-43E1-48E4-B59D-E4B2D115B15E}" type="presParOf" srcId="{3DEEDC12-9418-49E0-803B-732390135165}" destId="{F8322683-C510-468E-BC3B-F644AAB68AF8}" srcOrd="1" destOrd="0" presId="urn:microsoft.com/office/officeart/2005/8/layout/orgChart1"/>
    <dgm:cxn modelId="{0BA42C72-DD0E-41F5-8EAA-6AE026E319F9}" type="presParOf" srcId="{F8322683-C510-468E-BC3B-F644AAB68AF8}" destId="{3714E174-C94B-4457-8A99-1DEAB8FB7781}" srcOrd="0" destOrd="0" presId="urn:microsoft.com/office/officeart/2005/8/layout/orgChart1"/>
    <dgm:cxn modelId="{565DF0EF-50DB-4534-8E7C-A93CB15FA96A}" type="presParOf" srcId="{F8322683-C510-468E-BC3B-F644AAB68AF8}" destId="{04E2211B-BDA2-4455-A835-C430FA6E6D0C}" srcOrd="1" destOrd="0" presId="urn:microsoft.com/office/officeart/2005/8/layout/orgChart1"/>
    <dgm:cxn modelId="{AFE65A91-E5DA-4E5C-9CA2-3A26D320F0CF}" type="presParOf" srcId="{04E2211B-BDA2-4455-A835-C430FA6E6D0C}" destId="{39E00EB7-E328-4765-8E88-F27B198D917C}" srcOrd="0" destOrd="0" presId="urn:microsoft.com/office/officeart/2005/8/layout/orgChart1"/>
    <dgm:cxn modelId="{7C09C6A4-50C6-4BCF-951C-954ECA7E84D1}" type="presParOf" srcId="{39E00EB7-E328-4765-8E88-F27B198D917C}" destId="{984F849C-97D9-4BEA-89B9-2FF3AE922136}" srcOrd="0" destOrd="0" presId="urn:microsoft.com/office/officeart/2005/8/layout/orgChart1"/>
    <dgm:cxn modelId="{FEE86024-AB94-4266-87FB-666F8B1EE674}" type="presParOf" srcId="{39E00EB7-E328-4765-8E88-F27B198D917C}" destId="{7FA6138F-C09B-4B8A-AA5A-C950B6A940F0}" srcOrd="1" destOrd="0" presId="urn:microsoft.com/office/officeart/2005/8/layout/orgChart1"/>
    <dgm:cxn modelId="{FFC75AA6-C8C7-49D9-ABFD-922A98CB94FF}" type="presParOf" srcId="{04E2211B-BDA2-4455-A835-C430FA6E6D0C}" destId="{E89DC7DD-F1D2-4705-8028-881231CE8E2B}" srcOrd="1" destOrd="0" presId="urn:microsoft.com/office/officeart/2005/8/layout/orgChart1"/>
    <dgm:cxn modelId="{E8A8F211-A74E-4749-9D51-56B89308C219}" type="presParOf" srcId="{E89DC7DD-F1D2-4705-8028-881231CE8E2B}" destId="{661B7D81-7E80-427A-843B-D144E3AD0384}" srcOrd="0" destOrd="0" presId="urn:microsoft.com/office/officeart/2005/8/layout/orgChart1"/>
    <dgm:cxn modelId="{EF7B13F4-BFB4-4A2C-8667-AC5B52223FB5}" type="presParOf" srcId="{E89DC7DD-F1D2-4705-8028-881231CE8E2B}" destId="{EB013C98-9A1F-40FB-AFC0-83A12595E535}" srcOrd="1" destOrd="0" presId="urn:microsoft.com/office/officeart/2005/8/layout/orgChart1"/>
    <dgm:cxn modelId="{440F7E20-23AD-4E74-B5F6-6266117F2D3E}" type="presParOf" srcId="{EB013C98-9A1F-40FB-AFC0-83A12595E535}" destId="{DB0FF339-D3B7-4A7F-834E-BF5F53809A86}" srcOrd="0" destOrd="0" presId="urn:microsoft.com/office/officeart/2005/8/layout/orgChart1"/>
    <dgm:cxn modelId="{EEEF2753-BB03-417E-9EBF-8E18D53F8579}" type="presParOf" srcId="{DB0FF339-D3B7-4A7F-834E-BF5F53809A86}" destId="{6733D2D1-C5FD-48C4-9C3A-1FBFBBB69F0A}" srcOrd="0" destOrd="0" presId="urn:microsoft.com/office/officeart/2005/8/layout/orgChart1"/>
    <dgm:cxn modelId="{F6F490C5-D36B-464A-80AF-79A5A60D3BCC}" type="presParOf" srcId="{DB0FF339-D3B7-4A7F-834E-BF5F53809A86}" destId="{606EC818-0BEC-4DCF-9EDB-15C0577DABFF}" srcOrd="1" destOrd="0" presId="urn:microsoft.com/office/officeart/2005/8/layout/orgChart1"/>
    <dgm:cxn modelId="{AEBD824B-0160-442D-AA1D-B089A06F8B8E}" type="presParOf" srcId="{EB013C98-9A1F-40FB-AFC0-83A12595E535}" destId="{1CD32196-D807-496C-9185-1DBCA5385AB2}" srcOrd="1" destOrd="0" presId="urn:microsoft.com/office/officeart/2005/8/layout/orgChart1"/>
    <dgm:cxn modelId="{56521EEE-5333-425E-A620-B69623DF8329}" type="presParOf" srcId="{1CD32196-D807-496C-9185-1DBCA5385AB2}" destId="{BF3FB7E2-2049-4088-8F14-D8D329B67060}" srcOrd="0" destOrd="0" presId="urn:microsoft.com/office/officeart/2005/8/layout/orgChart1"/>
    <dgm:cxn modelId="{5D53B37B-EC1C-4785-BD3F-28D44800A5FC}" type="presParOf" srcId="{1CD32196-D807-496C-9185-1DBCA5385AB2}" destId="{45F5A2AA-2A87-4CDF-8516-E974D5CDD859}" srcOrd="1" destOrd="0" presId="urn:microsoft.com/office/officeart/2005/8/layout/orgChart1"/>
    <dgm:cxn modelId="{430BA9C9-64F1-49F8-B6D2-265B75C8E01C}" type="presParOf" srcId="{45F5A2AA-2A87-4CDF-8516-E974D5CDD859}" destId="{DD312B9E-5B03-4BB1-BCF5-6539409E9819}" srcOrd="0" destOrd="0" presId="urn:microsoft.com/office/officeart/2005/8/layout/orgChart1"/>
    <dgm:cxn modelId="{800347B3-D079-4962-A927-8AF6D25FBE84}" type="presParOf" srcId="{DD312B9E-5B03-4BB1-BCF5-6539409E9819}" destId="{A83F041B-6C47-4AF2-9DCD-8D41D194CE75}" srcOrd="0" destOrd="0" presId="urn:microsoft.com/office/officeart/2005/8/layout/orgChart1"/>
    <dgm:cxn modelId="{65B15D89-705E-4D06-8C95-E16B70BF5EDF}" type="presParOf" srcId="{DD312B9E-5B03-4BB1-BCF5-6539409E9819}" destId="{49F7C9D7-F968-47BB-B52B-E0C5A94022BB}" srcOrd="1" destOrd="0" presId="urn:microsoft.com/office/officeart/2005/8/layout/orgChart1"/>
    <dgm:cxn modelId="{57723E36-11CF-49C3-9D55-47E289811CB1}" type="presParOf" srcId="{45F5A2AA-2A87-4CDF-8516-E974D5CDD859}" destId="{18331228-19BE-4789-9D3D-190C63FAD69F}" srcOrd="1" destOrd="0" presId="urn:microsoft.com/office/officeart/2005/8/layout/orgChart1"/>
    <dgm:cxn modelId="{6FF40A13-63D4-4060-A7C7-F8A2A8F7A829}" type="presParOf" srcId="{18331228-19BE-4789-9D3D-190C63FAD69F}" destId="{96B9B259-B2B9-42B9-A7AD-A0603AF86C84}" srcOrd="0" destOrd="0" presId="urn:microsoft.com/office/officeart/2005/8/layout/orgChart1"/>
    <dgm:cxn modelId="{5C40127F-C963-45C8-8A99-8959824D3AF5}" type="presParOf" srcId="{18331228-19BE-4789-9D3D-190C63FAD69F}" destId="{9F056C94-4F18-42C0-A2EF-81AD7A886DB7}" srcOrd="1" destOrd="0" presId="urn:microsoft.com/office/officeart/2005/8/layout/orgChart1"/>
    <dgm:cxn modelId="{05A98CAF-B43D-4BB6-81B1-F4750F6DCF1B}" type="presParOf" srcId="{9F056C94-4F18-42C0-A2EF-81AD7A886DB7}" destId="{2971B1A4-52C7-4DF0-BE53-8AE6BAB2BA9F}" srcOrd="0" destOrd="0" presId="urn:microsoft.com/office/officeart/2005/8/layout/orgChart1"/>
    <dgm:cxn modelId="{F9D33D1C-2E71-4D10-9BAB-D56ADD302A93}" type="presParOf" srcId="{2971B1A4-52C7-4DF0-BE53-8AE6BAB2BA9F}" destId="{B3B5C428-F1F7-44C4-A200-D110EFECB196}" srcOrd="0" destOrd="0" presId="urn:microsoft.com/office/officeart/2005/8/layout/orgChart1"/>
    <dgm:cxn modelId="{793A2831-AC95-4B5B-9592-51D2A9386605}" type="presParOf" srcId="{2971B1A4-52C7-4DF0-BE53-8AE6BAB2BA9F}" destId="{6C821E51-B9C7-42C8-A94B-61C755CF1DEA}" srcOrd="1" destOrd="0" presId="urn:microsoft.com/office/officeart/2005/8/layout/orgChart1"/>
    <dgm:cxn modelId="{7ACD969F-A3E9-4DDA-BBAD-7F6E396B02B3}" type="presParOf" srcId="{9F056C94-4F18-42C0-A2EF-81AD7A886DB7}" destId="{F25B416F-24F7-4A21-B4CD-74E91FB398A2}" srcOrd="1" destOrd="0" presId="urn:microsoft.com/office/officeart/2005/8/layout/orgChart1"/>
    <dgm:cxn modelId="{6688B763-EC7D-4565-9D89-86AA478C61B9}" type="presParOf" srcId="{F25B416F-24F7-4A21-B4CD-74E91FB398A2}" destId="{6C45FD30-CC51-42F4-BBFA-DB1FEA1DB615}" srcOrd="0" destOrd="0" presId="urn:microsoft.com/office/officeart/2005/8/layout/orgChart1"/>
    <dgm:cxn modelId="{4B309E2C-065E-4752-8FA1-4CB4409BA3AE}" type="presParOf" srcId="{F25B416F-24F7-4A21-B4CD-74E91FB398A2}" destId="{E07AF48F-7CE4-44B8-BF47-7450E854A92A}" srcOrd="1" destOrd="0" presId="urn:microsoft.com/office/officeart/2005/8/layout/orgChart1"/>
    <dgm:cxn modelId="{726A43CA-A054-4F40-BB80-DC7FA8BB84AE}" type="presParOf" srcId="{E07AF48F-7CE4-44B8-BF47-7450E854A92A}" destId="{56161A54-3145-45B4-BEA9-FBCC904759F1}" srcOrd="0" destOrd="0" presId="urn:microsoft.com/office/officeart/2005/8/layout/orgChart1"/>
    <dgm:cxn modelId="{D3671376-574E-4122-8DAB-2150BA672F35}" type="presParOf" srcId="{56161A54-3145-45B4-BEA9-FBCC904759F1}" destId="{F8DAC9F4-1269-42C8-A034-B694E3B51BC9}" srcOrd="0" destOrd="0" presId="urn:microsoft.com/office/officeart/2005/8/layout/orgChart1"/>
    <dgm:cxn modelId="{78A55567-E20F-4F50-8D89-D298BECBFCAA}" type="presParOf" srcId="{56161A54-3145-45B4-BEA9-FBCC904759F1}" destId="{AE49A05F-B23B-48DF-AA63-F20CF67F132C}" srcOrd="1" destOrd="0" presId="urn:microsoft.com/office/officeart/2005/8/layout/orgChart1"/>
    <dgm:cxn modelId="{0161CEB7-C4B5-4FA0-8D03-8199C4AB28CC}" type="presParOf" srcId="{E07AF48F-7CE4-44B8-BF47-7450E854A92A}" destId="{2BD797C0-0BEE-4DA7-A658-5D7FC3791A13}" srcOrd="1" destOrd="0" presId="urn:microsoft.com/office/officeart/2005/8/layout/orgChart1"/>
    <dgm:cxn modelId="{5D36C272-0CD8-4C23-B0C4-3F703F244DB1}" type="presParOf" srcId="{E07AF48F-7CE4-44B8-BF47-7450E854A92A}" destId="{59C6727C-5577-4F45-B2C7-1363DDA8A7C0}" srcOrd="2" destOrd="0" presId="urn:microsoft.com/office/officeart/2005/8/layout/orgChart1"/>
    <dgm:cxn modelId="{5434BDED-9E58-4523-AE67-DA82134E14A0}" type="presParOf" srcId="{9F056C94-4F18-42C0-A2EF-81AD7A886DB7}" destId="{30248BE5-0392-41FA-ACAB-9B4C981B3E69}" srcOrd="2" destOrd="0" presId="urn:microsoft.com/office/officeart/2005/8/layout/orgChart1"/>
    <dgm:cxn modelId="{C820D03C-F8EF-43CA-83B2-D91BB28235FA}" type="presParOf" srcId="{45F5A2AA-2A87-4CDF-8516-E974D5CDD859}" destId="{D16F57FA-805E-4085-AF67-5E032AA667B0}" srcOrd="2" destOrd="0" presId="urn:microsoft.com/office/officeart/2005/8/layout/orgChart1"/>
    <dgm:cxn modelId="{A660A4D5-C4E1-4A5D-B8AC-CF9495A9E602}" type="presParOf" srcId="{EB013C98-9A1F-40FB-AFC0-83A12595E535}" destId="{53EA250C-AB1E-4D90-933B-1B670EB14422}" srcOrd="2" destOrd="0" presId="urn:microsoft.com/office/officeart/2005/8/layout/orgChart1"/>
    <dgm:cxn modelId="{75B4F423-A494-4624-9610-B9CBB8AFDD7A}" type="presParOf" srcId="{04E2211B-BDA2-4455-A835-C430FA6E6D0C}" destId="{6E3C1416-0B64-45A2-B33D-A32942DAFE08}" srcOrd="2" destOrd="0" presId="urn:microsoft.com/office/officeart/2005/8/layout/orgChart1"/>
    <dgm:cxn modelId="{F3A7B750-8480-4FA0-BEAA-D9CB706E7282}" type="presParOf" srcId="{F8322683-C510-468E-BC3B-F644AAB68AF8}" destId="{82BA5ACA-2DF7-4D0D-81D6-49572897555F}" srcOrd="2" destOrd="0" presId="urn:microsoft.com/office/officeart/2005/8/layout/orgChart1"/>
    <dgm:cxn modelId="{5E08ED40-B72A-4BA4-9C3A-2E10E50820C5}" type="presParOf" srcId="{F8322683-C510-468E-BC3B-F644AAB68AF8}" destId="{C59ED3C5-902C-4786-B1DF-4072C358EDC5}" srcOrd="3" destOrd="0" presId="urn:microsoft.com/office/officeart/2005/8/layout/orgChart1"/>
    <dgm:cxn modelId="{B902E982-D7A6-4AD5-A24C-38A6288086D9}" type="presParOf" srcId="{C59ED3C5-902C-4786-B1DF-4072C358EDC5}" destId="{59D7BAAA-069D-4BDC-92FC-5C39B1E8119A}" srcOrd="0" destOrd="0" presId="urn:microsoft.com/office/officeart/2005/8/layout/orgChart1"/>
    <dgm:cxn modelId="{77C4F43D-BB4C-41BD-BD33-ABB61F7FC420}" type="presParOf" srcId="{59D7BAAA-069D-4BDC-92FC-5C39B1E8119A}" destId="{CA468E0C-872D-4666-B2BE-CB962F25FBF1}" srcOrd="0" destOrd="0" presId="urn:microsoft.com/office/officeart/2005/8/layout/orgChart1"/>
    <dgm:cxn modelId="{C67B8F64-9DC7-42D3-B194-1D3618103954}" type="presParOf" srcId="{59D7BAAA-069D-4BDC-92FC-5C39B1E8119A}" destId="{C4835D29-9DD1-4D27-B351-D4DE270D1F75}" srcOrd="1" destOrd="0" presId="urn:microsoft.com/office/officeart/2005/8/layout/orgChart1"/>
    <dgm:cxn modelId="{BFB74A29-0B34-4333-BCE3-69A8FF96C7FB}" type="presParOf" srcId="{C59ED3C5-902C-4786-B1DF-4072C358EDC5}" destId="{F436DBE3-DDE7-4CAF-8015-0AE43579A84A}" srcOrd="1" destOrd="0" presId="urn:microsoft.com/office/officeart/2005/8/layout/orgChart1"/>
    <dgm:cxn modelId="{A26D8D64-94B4-4F77-BB26-A4FE53ABC7C9}" type="presParOf" srcId="{C59ED3C5-902C-4786-B1DF-4072C358EDC5}" destId="{81DEDA35-C375-42AA-9526-5AE49F6787AD}" srcOrd="2" destOrd="0" presId="urn:microsoft.com/office/officeart/2005/8/layout/orgChart1"/>
    <dgm:cxn modelId="{38B6ABCF-49AC-421A-BEE1-7E2D2A828C46}" type="presParOf" srcId="{3DEEDC12-9418-49E0-803B-732390135165}" destId="{7F68053E-C537-47D1-9B71-D0174368C7C6}" srcOrd="2" destOrd="0" presId="urn:microsoft.com/office/officeart/2005/8/layout/orgChart1"/>
    <dgm:cxn modelId="{A73E4B66-18F1-4250-8773-B0A95D610742}" type="presParOf" srcId="{6D726DF3-8084-4949-BF27-C08504B4242E}" destId="{67004DE4-9E19-4C9C-B891-3290014025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A5ACA-2DF7-4D0D-81D6-49572897555F}">
      <dsp:nvSpPr>
        <dsp:cNvPr id="0" name=""/>
        <dsp:cNvSpPr/>
      </dsp:nvSpPr>
      <dsp:spPr>
        <a:xfrm>
          <a:off x="3962400" y="1239099"/>
          <a:ext cx="618919" cy="214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415"/>
              </a:lnTo>
              <a:lnTo>
                <a:pt x="618919" y="107415"/>
              </a:lnTo>
              <a:lnTo>
                <a:pt x="618919" y="2148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5FD30-CC51-42F4-BBFA-DB1FEA1DB615}">
      <dsp:nvSpPr>
        <dsp:cNvPr id="0" name=""/>
        <dsp:cNvSpPr/>
      </dsp:nvSpPr>
      <dsp:spPr>
        <a:xfrm>
          <a:off x="3553512" y="4144440"/>
          <a:ext cx="91440" cy="2148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48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9B259-B2B9-42B9-A7AD-A0603AF86C84}">
      <dsp:nvSpPr>
        <dsp:cNvPr id="0" name=""/>
        <dsp:cNvSpPr/>
      </dsp:nvSpPr>
      <dsp:spPr>
        <a:xfrm>
          <a:off x="3553512" y="3418105"/>
          <a:ext cx="91440" cy="2148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48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FB7E2-2049-4088-8F14-D8D329B67060}">
      <dsp:nvSpPr>
        <dsp:cNvPr id="0" name=""/>
        <dsp:cNvSpPr/>
      </dsp:nvSpPr>
      <dsp:spPr>
        <a:xfrm>
          <a:off x="3553512" y="2691770"/>
          <a:ext cx="91440" cy="2148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48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B7D81-7E80-427A-843B-D144E3AD0384}">
      <dsp:nvSpPr>
        <dsp:cNvPr id="0" name=""/>
        <dsp:cNvSpPr/>
      </dsp:nvSpPr>
      <dsp:spPr>
        <a:xfrm>
          <a:off x="2934277" y="1965435"/>
          <a:ext cx="153451" cy="470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583"/>
              </a:lnTo>
              <a:lnTo>
                <a:pt x="153451" y="4705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4E174-C94B-4457-8A99-1DEAB8FB7781}">
      <dsp:nvSpPr>
        <dsp:cNvPr id="0" name=""/>
        <dsp:cNvSpPr/>
      </dsp:nvSpPr>
      <dsp:spPr>
        <a:xfrm>
          <a:off x="3343480" y="1239099"/>
          <a:ext cx="618919" cy="214831"/>
        </a:xfrm>
        <a:custGeom>
          <a:avLst/>
          <a:gdLst/>
          <a:ahLst/>
          <a:cxnLst/>
          <a:rect l="0" t="0" r="0" b="0"/>
          <a:pathLst>
            <a:path>
              <a:moveTo>
                <a:pt x="618919" y="0"/>
              </a:moveTo>
              <a:lnTo>
                <a:pt x="618919" y="107415"/>
              </a:lnTo>
              <a:lnTo>
                <a:pt x="0" y="107415"/>
              </a:lnTo>
              <a:lnTo>
                <a:pt x="0" y="2148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ED14D-40F5-491B-B43F-D4D9E439CD4D}">
      <dsp:nvSpPr>
        <dsp:cNvPr id="0" name=""/>
        <dsp:cNvSpPr/>
      </dsp:nvSpPr>
      <dsp:spPr>
        <a:xfrm>
          <a:off x="3916680" y="512764"/>
          <a:ext cx="91440" cy="2148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48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08BCF-9EA5-4FCD-B850-F850998C508C}">
      <dsp:nvSpPr>
        <dsp:cNvPr id="0" name=""/>
        <dsp:cNvSpPr/>
      </dsp:nvSpPr>
      <dsp:spPr>
        <a:xfrm>
          <a:off x="3450896" y="1261"/>
          <a:ext cx="1023007" cy="511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altLang="en-US" sz="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Notification de lancement de projet (PINS) et délibération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altLang="en-US" sz="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des parties prenantes en cas de conflit ou de doublon</a:t>
          </a:r>
        </a:p>
      </dsp:txBody>
      <dsp:txXfrm>
        <a:off x="3450896" y="1261"/>
        <a:ext cx="1023007" cy="511503"/>
      </dsp:txXfrm>
    </dsp:sp>
    <dsp:sp modelId="{F00A667D-8B45-4CC2-9768-4C4BAF2E7F9E}">
      <dsp:nvSpPr>
        <dsp:cNvPr id="0" name=""/>
        <dsp:cNvSpPr/>
      </dsp:nvSpPr>
      <dsp:spPr>
        <a:xfrm>
          <a:off x="3450896" y="727596"/>
          <a:ext cx="1023007" cy="511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altLang="en-US" sz="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Élaboration d'un projet de norme ANS</a:t>
          </a:r>
        </a:p>
      </dsp:txBody>
      <dsp:txXfrm>
        <a:off x="3450896" y="727596"/>
        <a:ext cx="1023007" cy="511503"/>
      </dsp:txXfrm>
    </dsp:sp>
    <dsp:sp modelId="{984F849C-97D9-4BEA-89B9-2FF3AE922136}">
      <dsp:nvSpPr>
        <dsp:cNvPr id="0" name=""/>
        <dsp:cNvSpPr/>
      </dsp:nvSpPr>
      <dsp:spPr>
        <a:xfrm>
          <a:off x="2831976" y="1453931"/>
          <a:ext cx="1023007" cy="511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altLang="en-US" sz="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Période d’examen public</a:t>
          </a:r>
          <a:r>
            <a:rPr sz="500" kern="1200"/>
            <a:t/>
          </a:r>
          <a:br>
            <a:rPr sz="500" kern="1200"/>
          </a:br>
          <a:r>
            <a:rPr kumimoji="0" lang="fr-FR" altLang="en-US" sz="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(30 ou 45 ou 60 jours Annonce publiée dans un </a:t>
          </a:r>
          <a:r>
            <a:rPr kumimoji="0" lang="fr-FR" altLang="en-US" sz="5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Standards Action</a:t>
          </a:r>
          <a:r>
            <a:rPr kumimoji="0" lang="fr-FR" altLang="en-US" sz="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)</a:t>
          </a:r>
          <a:endParaRPr kumimoji="0" lang="fr-FR" altLang="en-US" sz="500" b="1" i="1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endParaRPr>
        </a:p>
      </dsp:txBody>
      <dsp:txXfrm>
        <a:off x="2831976" y="1453931"/>
        <a:ext cx="1023007" cy="511503"/>
      </dsp:txXfrm>
    </dsp:sp>
    <dsp:sp modelId="{6733D2D1-C5FD-48C4-9C3A-1FBFBBB69F0A}">
      <dsp:nvSpPr>
        <dsp:cNvPr id="0" name=""/>
        <dsp:cNvSpPr/>
      </dsp:nvSpPr>
      <dsp:spPr>
        <a:xfrm>
          <a:off x="3087728" y="2180266"/>
          <a:ext cx="1023007" cy="511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altLang="en-US" sz="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Vote, examen des observations et réponse écrite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altLang="en-US" sz="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(Relance et deuxième annonce, si nécessaire)</a:t>
          </a:r>
        </a:p>
      </dsp:txBody>
      <dsp:txXfrm>
        <a:off x="3087728" y="2180266"/>
        <a:ext cx="1023007" cy="511503"/>
      </dsp:txXfrm>
    </dsp:sp>
    <dsp:sp modelId="{A83F041B-6C47-4AF2-9DCD-8D41D194CE75}">
      <dsp:nvSpPr>
        <dsp:cNvPr id="0" name=""/>
        <dsp:cNvSpPr/>
      </dsp:nvSpPr>
      <dsp:spPr>
        <a:xfrm>
          <a:off x="3087728" y="2906601"/>
          <a:ext cx="1023007" cy="511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altLang="en-US" sz="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Clôture des recours, consensus atteint et soumission au conseil d’examen des normes de l’ANSI</a:t>
          </a:r>
        </a:p>
      </dsp:txBody>
      <dsp:txXfrm>
        <a:off x="3087728" y="2906601"/>
        <a:ext cx="1023007" cy="511503"/>
      </dsp:txXfrm>
    </dsp:sp>
    <dsp:sp modelId="{B3B5C428-F1F7-44C4-A200-D110EFECB196}">
      <dsp:nvSpPr>
        <dsp:cNvPr id="0" name=""/>
        <dsp:cNvSpPr/>
      </dsp:nvSpPr>
      <dsp:spPr>
        <a:xfrm>
          <a:off x="3087728" y="3632937"/>
          <a:ext cx="1023007" cy="511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altLang="en-US" sz="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Approuvée (ou non) par le conseil d’examen des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altLang="en-US" sz="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normes de l’ANSI</a:t>
          </a:r>
        </a:p>
      </dsp:txBody>
      <dsp:txXfrm>
        <a:off x="3087728" y="3632937"/>
        <a:ext cx="1023007" cy="511503"/>
      </dsp:txXfrm>
    </dsp:sp>
    <dsp:sp modelId="{F8DAC9F4-1269-42C8-A034-B694E3B51BC9}">
      <dsp:nvSpPr>
        <dsp:cNvPr id="0" name=""/>
        <dsp:cNvSpPr/>
      </dsp:nvSpPr>
      <dsp:spPr>
        <a:xfrm>
          <a:off x="3087728" y="4359272"/>
          <a:ext cx="1023007" cy="511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altLang="en-US" sz="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Droit de recours contre la décision du conseil d’examen des normes de l’ANSI devant le conseil, puis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altLang="en-US" sz="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devant le conseil des recours de l’ANSI</a:t>
          </a:r>
        </a:p>
      </dsp:txBody>
      <dsp:txXfrm>
        <a:off x="3087728" y="4359272"/>
        <a:ext cx="1023007" cy="511503"/>
      </dsp:txXfrm>
    </dsp:sp>
    <dsp:sp modelId="{CA468E0C-872D-4666-B2BE-CB962F25FBF1}">
      <dsp:nvSpPr>
        <dsp:cNvPr id="0" name=""/>
        <dsp:cNvSpPr/>
      </dsp:nvSpPr>
      <dsp:spPr>
        <a:xfrm>
          <a:off x="4069815" y="1453931"/>
          <a:ext cx="1023007" cy="511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r-FR" altLang="en-US" sz="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Consultation sur le consensus</a:t>
          </a:r>
          <a:r>
            <a:rPr sz="500" kern="1200"/>
            <a:t/>
          </a:r>
          <a:br>
            <a:rPr sz="500" kern="1200"/>
          </a:br>
          <a:r>
            <a:rPr kumimoji="0" lang="fr-FR" altLang="en-US" sz="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rPr>
            <a:t>(consultation formelle sur le contenu du consensus)</a:t>
          </a:r>
        </a:p>
      </dsp:txBody>
      <dsp:txXfrm>
        <a:off x="4069815" y="1453931"/>
        <a:ext cx="1023007" cy="511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2D9FA2F-484F-46E4-A7BE-D5BC79AB1829}" type="slidenum">
              <a:rPr lang="en-US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142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9336E09-DD4C-42FA-ADE3-501E4F750711}" type="slidenum">
              <a:rPr lang="en-US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44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-"/>
            </a:pPr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C912D0-20FB-42EB-B166-B3CB433B2C76}" type="slidenum">
              <a:rPr lang="en-US" altLang="en-US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fr-FR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fr-FR" smtClean="0"/>
              <a:t>DESCRIPTION DE LA CONSULTATION PUBLIQUE ICI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smtClean="0"/>
              <a:t>Vous pouvez consulter gratuitement les exigences essentielles de l’ANSI sur le Web</a:t>
            </a:r>
          </a:p>
          <a:p>
            <a:endParaRPr lang="fr-FR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3D8CD1B-EAE2-44F6-A633-A13F413B090F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20</a:t>
            </a:fld>
            <a:endParaRPr lang="fr-F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smtClean="0"/>
              <a:t>Vous pouvez consulter gratuitement les exigences essentielles de l’ANSI sur le Web</a:t>
            </a:r>
          </a:p>
          <a:p>
            <a:endParaRPr lang="fr-FR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A97256A-C6F6-4E13-86BC-CF67C83EC834}" type="slidenum">
              <a:rPr lang="en-US" altLang="en-US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fr-FR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smtClean="0"/>
              <a:t>Il n’existe pas de modèle UNIQUE...</a:t>
            </a:r>
          </a:p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F6772E8-109C-4A19-A6B5-6F2DA33837CB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25</a:t>
            </a:fld>
            <a:endParaRPr lang="fr-F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0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2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31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905000" y="6384925"/>
            <a:ext cx="56388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 to ANSI and the U.S. Standardization System</a:t>
            </a:r>
            <a:endParaRPr lang="en-US" altLang="en-US" b="1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96200" y="6248400"/>
            <a:ext cx="990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2013 ANSI</a:t>
            </a:r>
            <a:br>
              <a:rPr lang="en-US" altLang="en-US"/>
            </a:br>
            <a:r>
              <a:rPr lang="en-US" altLang="en-US"/>
              <a:t>Slide </a:t>
            </a:r>
            <a:fld id="{666FAF03-E71F-4B31-8CE8-4D044BC693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705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2015 ANSI</a:t>
            </a:r>
            <a:br>
              <a:rPr lang="en-US" dirty="0" smtClean="0"/>
            </a:br>
            <a:r>
              <a:rPr lang="en-US" dirty="0" smtClean="0"/>
              <a:t>Slide </a:t>
            </a:r>
            <a:fld id="{86FD8124-A45A-44A2-95A0-EA7047D702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64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2015 ANSI</a:t>
            </a:r>
            <a:br>
              <a:rPr lang="en-US" dirty="0" smtClean="0"/>
            </a:br>
            <a:r>
              <a:rPr lang="en-US" dirty="0" smtClean="0"/>
              <a:t>Slide </a:t>
            </a:r>
            <a:fld id="{7421C1C3-033B-44CE-8312-99661589CF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02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2015 ANSI</a:t>
            </a:r>
            <a:br>
              <a:rPr lang="en-US" dirty="0" smtClean="0"/>
            </a:br>
            <a:r>
              <a:rPr lang="en-US" dirty="0" smtClean="0"/>
              <a:t>Slide </a:t>
            </a:r>
            <a:fld id="{3CBF9265-67FA-4F08-85A5-40755AA36C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9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2015 ANSI</a:t>
            </a:r>
            <a:br>
              <a:rPr lang="en-US" dirty="0" smtClean="0"/>
            </a:br>
            <a:r>
              <a:rPr lang="en-US" dirty="0" smtClean="0"/>
              <a:t>Slide </a:t>
            </a:r>
            <a:fld id="{D23C78B1-8D4C-43B0-988B-B6E5521FEB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50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2015 ANSI</a:t>
            </a:r>
            <a:br>
              <a:rPr lang="en-US" dirty="0" smtClean="0"/>
            </a:br>
            <a:r>
              <a:rPr lang="en-US" dirty="0" smtClean="0"/>
              <a:t>Slide </a:t>
            </a:r>
            <a:fld id="{6D339738-2A60-421E-BFE9-A81B8BEC5C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99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2015 ANSI</a:t>
            </a:r>
            <a:br>
              <a:rPr lang="en-US" dirty="0" smtClean="0"/>
            </a:br>
            <a:r>
              <a:rPr lang="en-US" dirty="0" smtClean="0"/>
              <a:t>Slide </a:t>
            </a:r>
            <a:fld id="{51147EFC-E379-4A8F-8EDD-9F4E2F96E8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334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2015 ANSI</a:t>
            </a:r>
            <a:br>
              <a:rPr lang="en-US" dirty="0" smtClean="0"/>
            </a:br>
            <a:r>
              <a:rPr lang="en-US" dirty="0" smtClean="0"/>
              <a:t>Slide </a:t>
            </a:r>
            <a:fld id="{81A90E89-FD75-48CD-87A7-3D2D3442EF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5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34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2015 ANSI</a:t>
            </a:r>
            <a:br>
              <a:rPr lang="en-US" dirty="0" smtClean="0"/>
            </a:br>
            <a:r>
              <a:rPr lang="en-US" dirty="0" smtClean="0"/>
              <a:t>Slide </a:t>
            </a:r>
            <a:fld id="{6479632A-D90D-4607-9705-C67E94E8B2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68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2015 ANSI</a:t>
            </a:r>
            <a:br>
              <a:rPr lang="en-US" dirty="0" smtClean="0"/>
            </a:br>
            <a:r>
              <a:rPr lang="en-US" dirty="0" smtClean="0"/>
              <a:t>Slide </a:t>
            </a:r>
            <a:fld id="{D5BEE126-8E4B-4C04-9467-26D74DB6F8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42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2015 ANSI</a:t>
            </a:r>
            <a:br>
              <a:rPr lang="en-US" dirty="0" smtClean="0"/>
            </a:br>
            <a:r>
              <a:rPr lang="en-US" dirty="0" smtClean="0"/>
              <a:t>Slide </a:t>
            </a:r>
            <a:fld id="{AA216385-326E-4A2E-902D-B558AFB900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21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2015 ANSI</a:t>
            </a:r>
            <a:br>
              <a:rPr lang="en-US" dirty="0" smtClean="0"/>
            </a:br>
            <a:r>
              <a:rPr lang="en-US" dirty="0" smtClean="0"/>
              <a:t>Slide </a:t>
            </a:r>
            <a:fld id="{F96E0EEE-4573-40B0-BC86-14F34010EB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89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0000" y="62484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2015 ANSI</a:t>
            </a:r>
            <a:br>
              <a:rPr lang="en-US" dirty="0" smtClean="0"/>
            </a:br>
            <a:r>
              <a:rPr lang="en-US" dirty="0" smtClean="0"/>
              <a:t>Slide </a:t>
            </a:r>
            <a:fld id="{2AE70C8F-0C9C-48CF-A86D-85C19DE485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01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2015 ANSI</a:t>
            </a:r>
            <a:br>
              <a:rPr lang="en-US" dirty="0" smtClean="0"/>
            </a:br>
            <a:r>
              <a:rPr lang="en-US" dirty="0" smtClean="0"/>
              <a:t>Slide </a:t>
            </a:r>
            <a:fld id="{0CAA7696-97A5-4D24-84FB-21BF136512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40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2015 ANSI</a:t>
            </a:r>
            <a:br>
              <a:rPr lang="en-US" smtClean="0"/>
            </a:br>
            <a:r>
              <a:rPr lang="en-US" smtClean="0"/>
              <a:t>Slide </a:t>
            </a:r>
            <a:fld id="{B99DC344-AFFC-4B4B-9E6C-A82DADA60D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21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08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89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56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675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10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79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80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023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860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1097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859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32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7722617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lide_imagex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01975"/>
            <a:ext cx="7772400" cy="1165225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193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49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22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60052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730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293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365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688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6690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59683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778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637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0277392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905000" y="6384925"/>
            <a:ext cx="5638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96200" y="6400800"/>
            <a:ext cx="990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2011 ANSI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Slide </a:t>
            </a:r>
            <a:fld id="{9DDC4C63-67E9-4A39-8338-085057BA95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403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2011 ANSI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Slide </a:t>
            </a:r>
            <a:fld id="{C77F1452-C80B-42C9-BA84-CDA50F458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309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2011 ANSI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Slide </a:t>
            </a:r>
            <a:fld id="{2A2CF76F-0A1D-4B6F-A071-F4DFF929A5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775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2011 ANSI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Slide </a:t>
            </a:r>
            <a:fld id="{EADC5B17-E2DE-4D7E-B034-EABD3AD7A2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993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2011 ANSI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Slide </a:t>
            </a:r>
            <a:fld id="{97999841-9A17-4C4E-BAD0-7B75F31FF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40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2011 ANSI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Slide </a:t>
            </a:r>
            <a:fld id="{5D0088A6-C97B-4EF2-B533-112BBDA63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621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2011 ANSI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Slide </a:t>
            </a:r>
            <a:fld id="{F425590D-E024-416B-AB32-A8D1CB9767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840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2011 ANSI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Slide </a:t>
            </a:r>
            <a:fld id="{C8DF60CC-5E60-4715-A9DF-F6E34DE638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702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2011 ANSI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Slide </a:t>
            </a:r>
            <a:fld id="{D9569EBC-36F6-43EB-9766-3882B203B2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42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692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2011 ANSI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Slide </a:t>
            </a:r>
            <a:fld id="{7B361DC5-E49C-4B1D-9D59-43E9482100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023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2011 ANSI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Slide </a:t>
            </a:r>
            <a:fld id="{21608AF3-DA2B-432A-AB41-96999F5D7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499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2011 ANSI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Slide </a:t>
            </a:r>
            <a:fld id="{082BAE16-5FE4-4A1E-A9A8-341732136B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782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2011 ANSI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Slide </a:t>
            </a:r>
            <a:fld id="{F62DE27D-B9DA-42F6-A897-60B76C2811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656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2011 ANSI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Slide </a:t>
            </a:r>
            <a:fld id="{2B92CE9B-00E9-4162-A283-6768D2B834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459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2011 ANSI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Slide </a:t>
            </a:r>
            <a:fld id="{2A2CF76F-0A1D-4B6F-A071-F4DFF929A5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619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2011 ANSI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Slide </a:t>
            </a:r>
            <a:fld id="{C77F1452-C80B-42C9-BA84-CDA50F458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388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2011 ANSI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Slide </a:t>
            </a:r>
            <a:fld id="{2A2CF76F-0A1D-4B6F-A071-F4DFF929A5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653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2011 ANSI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Slide </a:t>
            </a:r>
            <a:fld id="{EADC5B17-E2DE-4D7E-B034-EABD3AD7A2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554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2011 ANSI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Slide </a:t>
            </a:r>
            <a:fld id="{97999841-9A17-4C4E-BAD0-7B75F31FF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7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4965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2011 ANSI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Slide </a:t>
            </a:r>
            <a:fld id="{5D0088A6-C97B-4EF2-B533-112BBDA63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045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2011 ANSI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Slide </a:t>
            </a:r>
            <a:fld id="{F425590D-E024-416B-AB32-A8D1CB9767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26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2011 ANSI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Slide </a:t>
            </a:r>
            <a:fld id="{C8DF60CC-5E60-4715-A9DF-F6E34DE638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174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2011 ANSI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Slide </a:t>
            </a:r>
            <a:fld id="{D9569EBC-36F6-43EB-9766-3882B203B2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78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2011 ANSI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Slide </a:t>
            </a:r>
            <a:fld id="{7B361DC5-E49C-4B1D-9D59-43E9482100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843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2011 ANSI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Slide </a:t>
            </a:r>
            <a:fld id="{21608AF3-DA2B-432A-AB41-96999F5D7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131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2011 ANSI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Slide </a:t>
            </a:r>
            <a:fld id="{082BAE16-5FE4-4A1E-A9A8-341732136B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814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2011 ANSI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Slide </a:t>
            </a:r>
            <a:fld id="{F62DE27D-B9DA-42F6-A897-60B76C2811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368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2011 ANSI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Slide </a:t>
            </a:r>
            <a:fld id="{2B92CE9B-00E9-4162-A283-6768D2B834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2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98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57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slide_imagex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7696200" y="6248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Calibri" pitchFamily="34" charset="0"/>
              <a:buChar char="©"/>
              <a:defRPr/>
            </a:pPr>
            <a:r>
              <a:rPr lang="fr-FR" altLang="en-US" sz="900" dirty="0" smtClean="0">
                <a:solidFill>
                  <a:schemeClr val="tx1"/>
                </a:solidFill>
                <a:latin typeface="Trebuchet MS" pitchFamily="34" charset="0"/>
              </a:rPr>
              <a:t> 2016 Diapositive ANSI </a:t>
            </a:r>
            <a:fld id="{B1C26004-4E0C-4F4A-97DA-E97364C33CB1}" type="slidenum">
              <a:rPr lang="en-US" altLang="en-US" sz="900" smtClean="0">
                <a:solidFill>
                  <a:schemeClr val="tx1"/>
                </a:solidFill>
                <a:latin typeface="Trebuchet MS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Calibri" pitchFamily="34" charset="0"/>
                <a:buChar char="©"/>
                <a:defRPr/>
              </a:pPr>
              <a:t>‹#›</a:t>
            </a:fld>
            <a:endParaRPr lang="fr-FR" altLang="en-US" sz="9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1905000" y="6384925"/>
            <a:ext cx="5638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en-US" sz="900" dirty="0" smtClean="0">
                <a:solidFill>
                  <a:schemeClr val="tx1"/>
                </a:solidFill>
                <a:latin typeface="Trebuchet MS" pitchFamily="34" charset="0"/>
              </a:rPr>
              <a:t>Présentation de l’ANSI et du système de normalisation des Etats-Unis</a:t>
            </a:r>
            <a:endParaRPr lang="fr-FR" altLang="en-US" sz="900" b="1" dirty="0" smtClean="0">
              <a:solidFill>
                <a:srgbClr val="4195D3"/>
              </a:solidFill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4" r:id="rId1"/>
    <p:sldLayoutId id="2147485335" r:id="rId2"/>
    <p:sldLayoutId id="2147485336" r:id="rId3"/>
    <p:sldLayoutId id="2147485337" r:id="rId4"/>
    <p:sldLayoutId id="2147485338" r:id="rId5"/>
    <p:sldLayoutId id="2147485339" r:id="rId6"/>
    <p:sldLayoutId id="2147485340" r:id="rId7"/>
    <p:sldLayoutId id="2147485341" r:id="rId8"/>
    <p:sldLayoutId id="2147485342" r:id="rId9"/>
    <p:sldLayoutId id="2147485343" r:id="rId10"/>
    <p:sldLayoutId id="2147485344" r:id="rId11"/>
    <p:sldLayoutId id="214748541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Font typeface="Symbol" pitchFamily="18" charset="2"/>
        <a:buChar char="-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slide_imagex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84925"/>
            <a:ext cx="5638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248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 typeface="Calibri" pitchFamily="34" charset="0"/>
              <a:buChar char="©"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 2016 ANSI</a:t>
            </a:r>
            <a:br>
              <a:rPr lang="en-US" dirty="0" smtClean="0"/>
            </a:br>
            <a:r>
              <a:rPr lang="en-US" dirty="0" smtClean="0"/>
              <a:t>Slide </a:t>
            </a:r>
            <a:fld id="{B99DC344-AFFC-4B4B-9E6C-A82DADA60D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8" r:id="rId1"/>
    <p:sldLayoutId id="2147485359" r:id="rId2"/>
    <p:sldLayoutId id="2147485360" r:id="rId3"/>
    <p:sldLayoutId id="2147485361" r:id="rId4"/>
    <p:sldLayoutId id="2147485362" r:id="rId5"/>
    <p:sldLayoutId id="2147485363" r:id="rId6"/>
    <p:sldLayoutId id="2147485364" r:id="rId7"/>
    <p:sldLayoutId id="2147485365" r:id="rId8"/>
    <p:sldLayoutId id="2147485366" r:id="rId9"/>
    <p:sldLayoutId id="2147485367" r:id="rId10"/>
    <p:sldLayoutId id="2147485368" r:id="rId11"/>
    <p:sldLayoutId id="2147485369" r:id="rId12"/>
    <p:sldLayoutId id="2147485370" r:id="rId13"/>
    <p:sldLayoutId id="2147485417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Font typeface="Symbol" pitchFamily="18" charset="2"/>
        <a:buChar char="-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slide_imagex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 userDrawn="1"/>
        </p:nvSpPr>
        <p:spPr bwMode="auto">
          <a:xfrm>
            <a:off x="3733800" y="1744663"/>
            <a:ext cx="5081588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69B3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en-US" sz="2000" b="1" smtClean="0">
                <a:latin typeface="Trebuchet MS" pitchFamily="34" charset="0"/>
              </a:rPr>
              <a:t>American National Standards Institute</a:t>
            </a:r>
            <a:r>
              <a:t/>
            </a:r>
            <a:br/>
            <a:endParaRPr lang="fr-FR" altLang="en-US" sz="2000" b="1" smtClean="0">
              <a:latin typeface="Trebuchet MS" pitchFamily="34" charset="0"/>
              <a:ea typeface="MS PGothic" pitchFamily="34" charset="-128"/>
            </a:endParaRPr>
          </a:p>
          <a:p>
            <a:pPr algn="l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en-US" b="1" smtClean="0">
                <a:latin typeface="Trebuchet MS" pitchFamily="34" charset="0"/>
              </a:rPr>
              <a:t>Headquarters</a:t>
            </a:r>
            <a:r>
              <a:rPr lang="en-US" smtClean="0"/>
              <a:t>		</a:t>
            </a:r>
            <a:r>
              <a:rPr lang="fr-FR" altLang="en-US" b="1" smtClean="0">
                <a:latin typeface="Trebuchet MS" pitchFamily="34" charset="0"/>
              </a:rPr>
              <a:t>New York Office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en-US" smtClean="0">
                <a:latin typeface="Trebuchet MS" pitchFamily="34" charset="0"/>
              </a:rPr>
              <a:t>1899 L Street, NW</a:t>
            </a:r>
            <a:r>
              <a:rPr lang="en-US" altLang="en-US" smtClean="0">
                <a:latin typeface="Trebuchet MS" pitchFamily="34" charset="0"/>
              </a:rPr>
              <a:t>	</a:t>
            </a:r>
            <a:r>
              <a:rPr lang="fr-FR" altLang="en-US" smtClean="0">
                <a:latin typeface="Trebuchet MS" pitchFamily="34" charset="0"/>
              </a:rPr>
              <a:t>25 West 43rd Street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en-US" smtClean="0">
                <a:latin typeface="Trebuchet MS" pitchFamily="34" charset="0"/>
              </a:rPr>
              <a:t>11th Floor</a:t>
            </a:r>
            <a:r>
              <a:rPr lang="en-US" altLang="en-US" smtClean="0">
                <a:latin typeface="Trebuchet MS" pitchFamily="34" charset="0"/>
              </a:rPr>
              <a:t>		</a:t>
            </a:r>
            <a:r>
              <a:rPr lang="fr-FR" altLang="en-US" smtClean="0">
                <a:latin typeface="Trebuchet MS" pitchFamily="34" charset="0"/>
              </a:rPr>
              <a:t>4th Floor</a:t>
            </a:r>
            <a:r>
              <a:rPr lang="en-US" altLang="en-US" smtClean="0">
                <a:latin typeface="Trebuchet MS" pitchFamily="34" charset="0"/>
              </a:rPr>
              <a:t>	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en-US" smtClean="0">
                <a:latin typeface="Trebuchet MS" pitchFamily="34" charset="0"/>
              </a:rPr>
              <a:t>Washington, DC  20036</a:t>
            </a:r>
            <a:r>
              <a:rPr lang="en-US" altLang="en-US" smtClean="0">
                <a:latin typeface="Trebuchet MS" pitchFamily="34" charset="0"/>
              </a:rPr>
              <a:t>	</a:t>
            </a:r>
            <a:r>
              <a:rPr lang="fr-FR" altLang="en-US" smtClean="0">
                <a:latin typeface="Trebuchet MS" pitchFamily="34" charset="0"/>
              </a:rPr>
              <a:t>New York, NY 10036</a:t>
            </a:r>
            <a:r>
              <a:rPr lang="en-US" altLang="en-US" smtClean="0">
                <a:latin typeface="Trebuchet MS" pitchFamily="34" charset="0"/>
              </a:rPr>
              <a:t>	</a:t>
            </a:r>
          </a:p>
          <a:p>
            <a:pPr algn="l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en-US" smtClean="0">
                <a:latin typeface="Trebuchet MS" pitchFamily="34" charset="0"/>
              </a:rPr>
              <a:t>T:  202.293.8020</a:t>
            </a:r>
            <a:r>
              <a:rPr lang="en-US" altLang="en-US" smtClean="0">
                <a:latin typeface="Trebuchet MS" pitchFamily="34" charset="0"/>
              </a:rPr>
              <a:t>		</a:t>
            </a:r>
            <a:r>
              <a:rPr lang="fr-FR" altLang="en-US" smtClean="0">
                <a:latin typeface="Trebuchet MS" pitchFamily="34" charset="0"/>
              </a:rPr>
              <a:t>T:   212.642.4900 </a:t>
            </a:r>
            <a:r>
              <a:t/>
            </a:r>
            <a:br/>
            <a:r>
              <a:rPr lang="fr-FR" altLang="en-US" smtClean="0">
                <a:latin typeface="Trebuchet MS" pitchFamily="34" charset="0"/>
              </a:rPr>
              <a:t>F:  202.293.9287</a:t>
            </a:r>
            <a:r>
              <a:rPr lang="en-US" altLang="en-US" smtClean="0">
                <a:latin typeface="Trebuchet MS" pitchFamily="34" charset="0"/>
              </a:rPr>
              <a:t>		</a:t>
            </a:r>
            <a:r>
              <a:rPr lang="fr-FR" altLang="en-US" smtClean="0">
                <a:latin typeface="Trebuchet MS" pitchFamily="34" charset="0"/>
              </a:rPr>
              <a:t>F:   212.398.0023</a:t>
            </a:r>
            <a:r>
              <a:rPr lang="fr-FR" smtClean="0"/>
              <a:t> </a:t>
            </a:r>
          </a:p>
          <a:p>
            <a:pPr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t/>
            </a:r>
            <a:br/>
            <a:r>
              <a:rPr lang="fr-FR" altLang="en-US" sz="2200" b="1" smtClean="0">
                <a:solidFill>
                  <a:schemeClr val="folHlink"/>
                </a:solidFill>
                <a:latin typeface="Trebuchet MS" pitchFamily="34" charset="0"/>
              </a:rPr>
              <a:t>www.ansi.org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en-US" sz="2200" b="1" smtClean="0">
                <a:solidFill>
                  <a:schemeClr val="folHlink"/>
                </a:solidFill>
                <a:latin typeface="Trebuchet MS" pitchFamily="34" charset="0"/>
              </a:rPr>
              <a:t>webstore.ansi.org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en-US" sz="2200" b="1" smtClean="0">
                <a:solidFill>
                  <a:schemeClr val="folHlink"/>
                </a:solidFill>
                <a:latin typeface="Trebuchet MS" pitchFamily="34" charset="0"/>
              </a:rPr>
              <a:t>www.nssn.org</a:t>
            </a:r>
          </a:p>
        </p:txBody>
      </p:sp>
      <p:sp>
        <p:nvSpPr>
          <p:cNvPr id="5124" name="Line 10"/>
          <p:cNvSpPr>
            <a:spLocks noChangeShapeType="1"/>
          </p:cNvSpPr>
          <p:nvPr userDrawn="1"/>
        </p:nvSpPr>
        <p:spPr bwMode="auto">
          <a:xfrm>
            <a:off x="3276600" y="1847850"/>
            <a:ext cx="0" cy="41592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5" r:id="rId1"/>
    <p:sldLayoutId id="2147485346" r:id="rId2"/>
    <p:sldLayoutId id="2147485347" r:id="rId3"/>
    <p:sldLayoutId id="2147485348" r:id="rId4"/>
    <p:sldLayoutId id="2147485349" r:id="rId5"/>
    <p:sldLayoutId id="2147485350" r:id="rId6"/>
    <p:sldLayoutId id="2147485351" r:id="rId7"/>
    <p:sldLayoutId id="2147485352" r:id="rId8"/>
    <p:sldLayoutId id="2147485353" r:id="rId9"/>
    <p:sldLayoutId id="2147485354" r:id="rId10"/>
    <p:sldLayoutId id="2147485355" r:id="rId11"/>
    <p:sldLayoutId id="21474853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lide_imagex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7696200" y="6248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Calibri" pitchFamily="34" charset="0"/>
              <a:buChar char="©"/>
              <a:defRPr/>
            </a:pPr>
            <a:r>
              <a:rPr lang="fr-FR" altLang="en-US" sz="900" dirty="0" smtClean="0">
                <a:solidFill>
                  <a:srgbClr val="000000"/>
                </a:solidFill>
                <a:latin typeface="Trebuchet MS" pitchFamily="34" charset="0"/>
              </a:rPr>
              <a:t> 2016 Diapositive ANSI </a:t>
            </a:r>
            <a:fld id="{92B0BB47-A50F-42C6-8AA7-ED8287ECEC84}" type="slidenum">
              <a:rPr lang="en-US" altLang="en-US" sz="900" smtClean="0">
                <a:solidFill>
                  <a:srgbClr val="000000"/>
                </a:solidFill>
                <a:latin typeface="Trebuchet MS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Calibri" pitchFamily="34" charset="0"/>
                <a:buChar char="©"/>
                <a:defRPr/>
              </a:pPr>
              <a:t>‹#›</a:t>
            </a:fld>
            <a:endParaRPr lang="fr-FR" altLang="en-US" sz="900" dirty="0" smtClean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1905000" y="6384925"/>
            <a:ext cx="5638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en-US" sz="900" smtClean="0">
                <a:solidFill>
                  <a:srgbClr val="000000"/>
                </a:solidFill>
                <a:latin typeface="Trebuchet MS" pitchFamily="34" charset="0"/>
              </a:rPr>
              <a:t>Présentation de l’ANSI et du système de normalisation des Etats-Unis</a:t>
            </a:r>
            <a:endParaRPr lang="fr-FR" altLang="en-US" sz="900" b="1" smtClean="0">
              <a:solidFill>
                <a:srgbClr val="4195D3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9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4" r:id="rId1"/>
    <p:sldLayoutId id="2147485375" r:id="rId2"/>
    <p:sldLayoutId id="2147485376" r:id="rId3"/>
    <p:sldLayoutId id="2147485377" r:id="rId4"/>
    <p:sldLayoutId id="2147485378" r:id="rId5"/>
    <p:sldLayoutId id="2147485379" r:id="rId6"/>
    <p:sldLayoutId id="2147485380" r:id="rId7"/>
    <p:sldLayoutId id="2147485381" r:id="rId8"/>
    <p:sldLayoutId id="2147485382" r:id="rId9"/>
    <p:sldLayoutId id="2147485383" r:id="rId10"/>
    <p:sldLayoutId id="2147485384" r:id="rId11"/>
    <p:sldLayoutId id="2147485385" r:id="rId12"/>
    <p:sldLayoutId id="214748538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Font typeface="Symbol" pitchFamily="18" charset="2"/>
        <a:buChar char="-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slide_imagex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84925"/>
            <a:ext cx="5638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248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 typeface="Calibri" pitchFamily="34" charset="0"/>
              <a:buChar char="©"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2016 ANSI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D4761CEA-6711-47AA-9A65-0453E74863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9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8" r:id="rId1"/>
    <p:sldLayoutId id="2147485389" r:id="rId2"/>
    <p:sldLayoutId id="2147485390" r:id="rId3"/>
    <p:sldLayoutId id="2147485391" r:id="rId4"/>
    <p:sldLayoutId id="2147485392" r:id="rId5"/>
    <p:sldLayoutId id="2147485393" r:id="rId6"/>
    <p:sldLayoutId id="2147485394" r:id="rId7"/>
    <p:sldLayoutId id="2147485395" r:id="rId8"/>
    <p:sldLayoutId id="2147485396" r:id="rId9"/>
    <p:sldLayoutId id="2147485397" r:id="rId10"/>
    <p:sldLayoutId id="2147485398" r:id="rId11"/>
    <p:sldLayoutId id="2147485399" r:id="rId12"/>
    <p:sldLayoutId id="214748540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Font typeface="Symbol" pitchFamily="18" charset="2"/>
        <a:buChar char="-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slide_imagex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84925"/>
            <a:ext cx="5638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Introduction to ANSI and the U.S. Standardization System</a:t>
            </a:r>
            <a:endParaRPr lang="en-US" b="1">
              <a:solidFill>
                <a:srgbClr val="4195D3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248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 typeface="Calibri" pitchFamily="34" charset="0"/>
              <a:buChar char="©"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2016 ANSI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D4761CEA-6711-47AA-9A65-0453E74863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2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Font typeface="Symbol" pitchFamily="18" charset="2"/>
        <a:buChar char="-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slide_imagex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84925"/>
            <a:ext cx="5638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Introduction to ANSI and the U.S. Standardization System</a:t>
            </a:r>
            <a:endParaRPr lang="en-US" b="1" dirty="0">
              <a:solidFill>
                <a:srgbClr val="4195D3"/>
              </a:solidFill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248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 typeface="Calibri" pitchFamily="34" charset="0"/>
              <a:buChar char="©"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 2016 ANSI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D4761CEA-6711-47AA-9A65-0453E74863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1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4" r:id="rId1"/>
    <p:sldLayoutId id="2147485405" r:id="rId2"/>
    <p:sldLayoutId id="2147485406" r:id="rId3"/>
    <p:sldLayoutId id="2147485407" r:id="rId4"/>
    <p:sldLayoutId id="2147485408" r:id="rId5"/>
    <p:sldLayoutId id="2147485409" r:id="rId6"/>
    <p:sldLayoutId id="2147485410" r:id="rId7"/>
    <p:sldLayoutId id="2147485411" r:id="rId8"/>
    <p:sldLayoutId id="2147485412" r:id="rId9"/>
    <p:sldLayoutId id="2147485413" r:id="rId10"/>
    <p:sldLayoutId id="2147485414" r:id="rId11"/>
    <p:sldLayoutId id="2147485415" r:id="rId12"/>
    <p:sldLayoutId id="2147485416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Font typeface="Symbol" pitchFamily="18" charset="2"/>
        <a:buChar char="-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3" Type="http://schemas.openxmlformats.org/officeDocument/2006/relationships/image" Target="../media/image25.png"/><Relationship Id="rId7" Type="http://schemas.openxmlformats.org/officeDocument/2006/relationships/hyperlink" Target="http://www.ada.org/index.asp" TargetMode="External"/><Relationship Id="rId12" Type="http://schemas.openxmlformats.org/officeDocument/2006/relationships/image" Target="../media/image3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11" Type="http://schemas.openxmlformats.org/officeDocument/2006/relationships/image" Target="../media/image32.jpeg"/><Relationship Id="rId5" Type="http://schemas.openxmlformats.org/officeDocument/2006/relationships/image" Target="../media/image27.jpeg"/><Relationship Id="rId10" Type="http://schemas.openxmlformats.org/officeDocument/2006/relationships/image" Target="../media/image31.jpe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i.org/standardsac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://www.sac.gov.cn/home.asp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hyperlink" Target="http://www.abnt.org.br/default.asp" TargetMode="External"/><Relationship Id="rId5" Type="http://schemas.openxmlformats.org/officeDocument/2006/relationships/image" Target="../media/image10.jpeg"/><Relationship Id="rId15" Type="http://schemas.openxmlformats.org/officeDocument/2006/relationships/image" Target="../media/image6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81400"/>
            <a:ext cx="7772400" cy="2057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10000"/>
              </a:spcBef>
            </a:pPr>
            <a:r>
              <a:rPr lang="fr-FR" altLang="en-US" sz="2800" dirty="0">
                <a:solidFill>
                  <a:schemeClr val="folHlink"/>
                </a:solidFill>
              </a:rPr>
              <a:t>Vue d’ensemble :</a:t>
            </a:r>
            <a:r>
              <a:t/>
            </a:r>
            <a:br/>
            <a:r>
              <a:rPr lang="fr-FR" altLang="en-US" sz="2800" dirty="0"/>
              <a:t>L’American National Standards Institute, le système de normalisation aux Etats-Unis et les exigences essentielles de l’ANSI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Système de normalisation aux États-Unis</a:t>
            </a:r>
            <a:endParaRPr lang="fr-FR" b="0" dirty="0" smtClean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2971800" y="1804556"/>
            <a:ext cx="5791200" cy="4087091"/>
          </a:xfrm>
          <a:noFill/>
        </p:spPr>
        <p:txBody>
          <a:bodyPr/>
          <a:lstStyle/>
          <a:p>
            <a:pPr eaLnBrk="1" hangingPunct="1"/>
            <a:r>
              <a:rPr lang="fr-FR" sz="2300" dirty="0" smtClean="0"/>
              <a:t>Le système est dirigé par le secteur privé et soutenu par le secteur public</a:t>
            </a:r>
          </a:p>
          <a:p>
            <a:pPr eaLnBrk="1" hangingPunct="1"/>
            <a:r>
              <a:rPr lang="fr-FR" sz="2300" dirty="0" smtClean="0"/>
              <a:t>Met l’accent sur les normes du secteur privé et les solutions d’évaluation de la conformité</a:t>
            </a:r>
          </a:p>
          <a:p>
            <a:pPr eaLnBrk="1" hangingPunct="1"/>
            <a:r>
              <a:rPr lang="fr-FR" sz="2300" dirty="0" smtClean="0"/>
              <a:t>Permet aux utilisateurs des normes et aux diverses parties prenantes de mieux se faire entendre et d’avoir plus de poids</a:t>
            </a:r>
          </a:p>
          <a:p>
            <a:pPr eaLnBrk="1" hangingPunct="1"/>
            <a:r>
              <a:rPr lang="fr-FR" sz="2300" dirty="0" smtClean="0"/>
              <a:t>Tire sa force de sa diversité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264527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Un partenariat public-privé</a:t>
            </a:r>
            <a:endParaRPr lang="fr-FR" altLang="en-US" sz="2400" b="0" dirty="0" smtClean="0"/>
          </a:p>
        </p:txBody>
      </p:sp>
      <p:sp>
        <p:nvSpPr>
          <p:cNvPr id="33797" name="Rectangle 4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en-US" sz="2200" dirty="0" smtClean="0"/>
              <a:t>Aucun organisme public ne contrôle les normes à lui-seul</a:t>
            </a:r>
          </a:p>
          <a:p>
            <a:pPr lvl="1" eaLnBrk="1" hangingPunct="1"/>
            <a:r>
              <a:rPr lang="fr-FR" altLang="en-US" sz="1800" dirty="0" smtClean="0"/>
              <a:t>Chaque organisme détermine les normes qui correspondent à ses besoins</a:t>
            </a:r>
          </a:p>
          <a:p>
            <a:pPr lvl="1" eaLnBrk="1" hangingPunct="1"/>
            <a:endParaRPr lang="fr-FR" altLang="en-US" dirty="0" smtClean="0"/>
          </a:p>
          <a:p>
            <a:pPr eaLnBrk="1" hangingPunct="1"/>
            <a:r>
              <a:rPr lang="fr-FR" altLang="en-US" sz="2200" b="1" dirty="0" smtClean="0"/>
              <a:t>National Technology Transfer and Advancement Act (NTTAA) — </a:t>
            </a:r>
            <a:r>
              <a:rPr lang="fr-FR" dirty="0" smtClean="0"/>
              <a:t>Loi publique</a:t>
            </a:r>
            <a:r>
              <a:rPr lang="fr-FR" altLang="en-US" sz="2200" dirty="0" smtClean="0"/>
              <a:t> 104-113</a:t>
            </a:r>
          </a:p>
          <a:p>
            <a:pPr lvl="1" eaLnBrk="1" hangingPunct="1"/>
            <a:r>
              <a:rPr lang="fr-FR" altLang="en-US" sz="1800" dirty="0" smtClean="0"/>
              <a:t>Encourage chaque organisme public à chercher les normes du secteur privé existantes qui sont appropriées à son objet et sa mission</a:t>
            </a:r>
          </a:p>
          <a:p>
            <a:pPr lvl="1" eaLnBrk="1" hangingPunct="1"/>
            <a:r>
              <a:rPr lang="fr-FR" altLang="en-US" sz="1800" dirty="0" smtClean="0"/>
              <a:t>Les normes sont « intégrées par référence » dans la réglementation</a:t>
            </a:r>
            <a:r>
              <a:rPr lang="fr-FR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710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Système de normalisation aux États-Unis</a:t>
            </a:r>
            <a:r>
              <a:t/>
            </a:r>
            <a:br/>
            <a:r>
              <a:rPr lang="fr-FR" altLang="en-US" sz="2400" b="0" dirty="0" smtClean="0"/>
              <a:t>fiable – flexible – réactif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en-US" sz="1800" dirty="0" smtClean="0"/>
              <a:t>Axé sur le marché</a:t>
            </a:r>
          </a:p>
          <a:p>
            <a:pPr eaLnBrk="1" hangingPunct="1"/>
            <a:r>
              <a:rPr lang="fr-FR" altLang="en-US" sz="1800" dirty="0" smtClean="0"/>
              <a:t>Flexible et sectoriel</a:t>
            </a:r>
          </a:p>
          <a:p>
            <a:pPr eaLnBrk="1" hangingPunct="1"/>
            <a:r>
              <a:rPr lang="fr-FR" altLang="en-US" sz="1800" dirty="0" smtClean="0"/>
              <a:t>Dirigé par le secteur privé et soutenu par les pouvoirs publics</a:t>
            </a:r>
          </a:p>
        </p:txBody>
      </p:sp>
      <p:pic>
        <p:nvPicPr>
          <p:cNvPr id="29702" name="Picture 4" descr="USSS_3_Edition_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09925"/>
            <a:ext cx="203041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2851150" y="2971800"/>
            <a:ext cx="5911850" cy="182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6538" indent="-236538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0" hangingPunct="0">
              <a:spcBef>
                <a:spcPct val="0"/>
              </a:spcBef>
              <a:buClr>
                <a:srgbClr val="CC9900"/>
              </a:buClr>
              <a:buSzTx/>
              <a:buFont typeface="Arial" charset="0"/>
              <a:buNone/>
            </a:pPr>
            <a:r>
              <a:rPr lang="fr-FR" altLang="en-US" sz="1800" b="1" dirty="0"/>
              <a:t>Ce système est conçu pour . . .</a:t>
            </a:r>
          </a:p>
          <a:p>
            <a:pPr algn="l" eaLnBrk="0" hangingPunct="0">
              <a:spcBef>
                <a:spcPct val="0"/>
              </a:spcBef>
              <a:buClr>
                <a:srgbClr val="4EAC00"/>
              </a:buClr>
              <a:buSzTx/>
              <a:buFont typeface="Wingdings" pitchFamily="2" charset="2"/>
              <a:buChar char="§"/>
            </a:pPr>
            <a:r>
              <a:rPr lang="fr-FR" altLang="en-US" sz="1600" b="1" dirty="0" smtClean="0"/>
              <a:t>Favoriser</a:t>
            </a:r>
            <a:r>
              <a:rPr lang="fr-FR" altLang="en-US" sz="1600" dirty="0" smtClean="0"/>
              <a:t> la participation d'un large éventail d’acteurs</a:t>
            </a:r>
          </a:p>
          <a:p>
            <a:pPr algn="l" eaLnBrk="0" hangingPunct="0">
              <a:spcBef>
                <a:spcPct val="0"/>
              </a:spcBef>
              <a:buClr>
                <a:srgbClr val="4EAC00"/>
              </a:buClr>
              <a:buSzTx/>
              <a:buFont typeface="Wingdings" pitchFamily="2" charset="2"/>
              <a:buChar char="§"/>
            </a:pPr>
            <a:r>
              <a:rPr lang="fr-FR" altLang="en-US" sz="1600" b="1" dirty="0" smtClean="0"/>
              <a:t>S’intéresser</a:t>
            </a:r>
            <a:r>
              <a:rPr lang="fr-FR" altLang="en-US" sz="1600" dirty="0" smtClean="0"/>
              <a:t> aux priorités émergentes et aux nouvelles technologies</a:t>
            </a:r>
          </a:p>
          <a:p>
            <a:pPr algn="l" eaLnBrk="0" hangingPunct="0">
              <a:spcBef>
                <a:spcPct val="0"/>
              </a:spcBef>
              <a:buClr>
                <a:srgbClr val="4EAC00"/>
              </a:buClr>
              <a:buSzTx/>
              <a:buFont typeface="Wingdings" pitchFamily="2" charset="2"/>
              <a:buChar char="§"/>
            </a:pPr>
            <a:r>
              <a:rPr lang="fr-FR" altLang="en-US" sz="1600" b="1" dirty="0" smtClean="0"/>
              <a:t>Permettre</a:t>
            </a:r>
            <a:r>
              <a:rPr lang="fr-FR" altLang="en-US" sz="1600" dirty="0" smtClean="0"/>
              <a:t> aux parties prenantes de chercher les solutions qui correspondent le mieux à leurs besoins spécifiques</a:t>
            </a:r>
            <a:endParaRPr lang="fr-FR" altLang="en-US" sz="1600" dirty="0"/>
          </a:p>
        </p:txBody>
      </p: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2941638" y="5041900"/>
            <a:ext cx="5521325" cy="1223412"/>
          </a:xfrm>
          <a:prstGeom prst="rect">
            <a:avLst/>
          </a:prstGeom>
          <a:solidFill>
            <a:srgbClr val="CCFF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b="1" dirty="0">
                <a:solidFill>
                  <a:schemeClr val="tx2"/>
                </a:solidFill>
              </a:rPr>
              <a:t>Tel que défini dans l'ouvrage </a:t>
            </a:r>
            <a:r>
              <a:rPr lang="fr-FR" altLang="en-US" sz="1800" b="1" i="1" dirty="0">
                <a:solidFill>
                  <a:schemeClr val="tx2"/>
                </a:solidFill>
              </a:rPr>
              <a:t>United States Standards Strategy</a:t>
            </a:r>
          </a:p>
          <a:p>
            <a:pPr eaLnBrk="0" hangingPunct="0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dirty="0" smtClean="0">
                <a:solidFill>
                  <a:schemeClr val="tx2"/>
                </a:solidFill>
              </a:rPr>
              <a:t>www.us-standards-strategy.org</a:t>
            </a:r>
            <a:endParaRPr lang="fr-FR" alt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Système de normalisation aux États-Unis</a:t>
            </a:r>
            <a:r>
              <a:t/>
            </a:r>
            <a:br/>
            <a:r>
              <a:rPr lang="fr-FR" smtClean="0"/>
              <a:t>principes directeurs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95200"/>
            <a:ext cx="8229600" cy="447563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en-US" sz="1700" dirty="0" smtClean="0"/>
              <a:t>Les États-Unis approuvent les principes de normalisation mondialement acceptés et énoncés dans l'Accord sur les obstacles techniques au commerce de l'Organisation mondiale du commerce</a:t>
            </a:r>
            <a:r>
              <a:rPr lang="fr-FR" sz="1700" dirty="0" smtClean="0"/>
              <a:t> </a:t>
            </a:r>
          </a:p>
          <a:p>
            <a:pPr lvl="1" eaLnBrk="1" hangingPunct="1"/>
            <a:r>
              <a:rPr lang="fr-FR" altLang="en-US" sz="1600" dirty="0" smtClean="0"/>
              <a:t>Transparence</a:t>
            </a:r>
          </a:p>
          <a:p>
            <a:pPr lvl="1" eaLnBrk="1" hangingPunct="1"/>
            <a:r>
              <a:rPr lang="fr-FR" altLang="en-US" sz="1600" dirty="0" smtClean="0"/>
              <a:t>Ouverture</a:t>
            </a:r>
          </a:p>
          <a:p>
            <a:pPr lvl="1" eaLnBrk="1" hangingPunct="1"/>
            <a:r>
              <a:rPr lang="fr-FR" altLang="en-US" sz="1600" dirty="0" smtClean="0"/>
              <a:t>Impartialité</a:t>
            </a:r>
          </a:p>
          <a:p>
            <a:pPr lvl="1" eaLnBrk="1" hangingPunct="1"/>
            <a:r>
              <a:rPr lang="fr-FR" altLang="en-US" sz="1600" dirty="0" smtClean="0"/>
              <a:t>Efficacité et pertinence</a:t>
            </a:r>
          </a:p>
          <a:p>
            <a:pPr lvl="1" eaLnBrk="1" hangingPunct="1"/>
            <a:r>
              <a:rPr lang="fr-FR" altLang="en-US" sz="1600" dirty="0" smtClean="0"/>
              <a:t>Consensus</a:t>
            </a:r>
          </a:p>
          <a:p>
            <a:pPr lvl="1" eaLnBrk="1" hangingPunct="1"/>
            <a:r>
              <a:rPr lang="fr-FR" altLang="en-US" sz="1600" dirty="0" smtClean="0"/>
              <a:t>Fondé sur les résultats</a:t>
            </a:r>
          </a:p>
          <a:p>
            <a:pPr eaLnBrk="1" hangingPunct="1"/>
            <a:r>
              <a:rPr lang="fr-FR" altLang="en-US" sz="1700" dirty="0"/>
              <a:t>Les normes doivent répondre à des besoins de la société et du marché ; elles ne doivent pas être élaborées pour être des obstacles au commerce</a:t>
            </a:r>
          </a:p>
          <a:p>
            <a:pPr eaLnBrk="1" hangingPunct="1"/>
            <a:r>
              <a:rPr lang="fr-FR" altLang="en-US" sz="1700" dirty="0"/>
              <a:t>Les organismes de normalisation doivent éviter les doublons et les chevauchements avec les travaux d’autres organismes de normalisation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990975" y="2667000"/>
            <a:ext cx="3670300" cy="279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742950" lvl="1" indent="-285750" algn="l">
              <a:buSzTx/>
              <a:buFont typeface="Symbol" pitchFamily="18" charset="2"/>
              <a:buChar char="-"/>
            </a:pPr>
            <a:r>
              <a:rPr lang="fr-FR" altLang="en-US" sz="1600" dirty="0">
                <a:solidFill>
                  <a:schemeClr val="tx1"/>
                </a:solidFill>
                <a:latin typeface="+mn-lt"/>
              </a:rPr>
              <a:t>Cohérence</a:t>
            </a:r>
          </a:p>
          <a:p>
            <a:pPr marL="742950" lvl="1" indent="-285750" algn="l">
              <a:buSzTx/>
              <a:buFont typeface="Symbol" pitchFamily="18" charset="2"/>
              <a:buChar char="-"/>
            </a:pPr>
            <a:r>
              <a:rPr lang="fr-FR" altLang="en-US" sz="1600" dirty="0">
                <a:solidFill>
                  <a:schemeClr val="tx1"/>
                </a:solidFill>
                <a:latin typeface="+mn-lt"/>
              </a:rPr>
              <a:t>Respect</a:t>
            </a:r>
            <a:r>
              <a:rPr lang="fr-FR" altLang="en-US" sz="1600" dirty="0">
                <a:solidFill>
                  <a:schemeClr val="tx1"/>
                </a:solidFill>
                <a:latin typeface="+mn-lt"/>
              </a:rPr>
              <a:t> de la régularité</a:t>
            </a:r>
          </a:p>
          <a:p>
            <a:pPr marL="742950" lvl="1" indent="-285750" algn="l">
              <a:buSzTx/>
              <a:buFont typeface="Symbol" pitchFamily="18" charset="2"/>
              <a:buChar char="-"/>
            </a:pPr>
            <a:r>
              <a:rPr lang="fr-FR" altLang="en-US" sz="1600" dirty="0">
                <a:solidFill>
                  <a:schemeClr val="tx1"/>
                </a:solidFill>
                <a:latin typeface="+mn-lt"/>
              </a:rPr>
              <a:t>Assistance technique</a:t>
            </a:r>
          </a:p>
          <a:p>
            <a:pPr marL="742950" lvl="1" indent="-285750" algn="l">
              <a:buSzTx/>
              <a:buFont typeface="Symbol" pitchFamily="18" charset="2"/>
              <a:buChar char="-"/>
            </a:pPr>
            <a:r>
              <a:rPr lang="fr-FR" altLang="en-US" sz="1600" dirty="0">
                <a:solidFill>
                  <a:schemeClr val="tx1"/>
                </a:solidFill>
                <a:latin typeface="+mn-lt"/>
              </a:rPr>
              <a:t>Flexibilité</a:t>
            </a:r>
          </a:p>
          <a:p>
            <a:pPr marL="742950" lvl="1" indent="-285750" algn="l">
              <a:buSzTx/>
              <a:buFont typeface="Symbol" pitchFamily="18" charset="2"/>
              <a:buChar char="-"/>
            </a:pPr>
            <a:r>
              <a:rPr lang="fr-FR" altLang="en-US" sz="1600" dirty="0">
                <a:solidFill>
                  <a:schemeClr val="tx1"/>
                </a:solidFill>
                <a:latin typeface="+mn-lt"/>
              </a:rPr>
              <a:t>À jour</a:t>
            </a:r>
          </a:p>
          <a:p>
            <a:pPr marL="742950" lvl="1" indent="-285750" algn="l">
              <a:buSzTx/>
              <a:buFont typeface="Symbol" pitchFamily="18" charset="2"/>
              <a:buChar char="-"/>
            </a:pPr>
            <a:r>
              <a:rPr lang="fr-FR" altLang="en-US" sz="1600" dirty="0">
                <a:solidFill>
                  <a:schemeClr val="tx1"/>
                </a:solidFill>
                <a:latin typeface="+mn-lt"/>
              </a:rPr>
              <a:t>Pondération</a:t>
            </a:r>
          </a:p>
        </p:txBody>
      </p:sp>
      <p:pic>
        <p:nvPicPr>
          <p:cNvPr id="28677" name="Picture 5" descr="WTO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3669551"/>
            <a:ext cx="24257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183" y="228600"/>
            <a:ext cx="7277553" cy="1143000"/>
          </a:xfrm>
        </p:spPr>
        <p:txBody>
          <a:bodyPr/>
          <a:lstStyle/>
          <a:p>
            <a:r>
              <a:rPr lang="fr-FR" smtClean="0"/>
              <a:t>Approche à plusieurs voies</a:t>
            </a:r>
            <a:r>
              <a:t/>
            </a:r>
            <a:br/>
            <a:r>
              <a:rPr lang="fr-FR" altLang="en-US" sz="2400" b="0" dirty="0"/>
              <a:t>différents outils pour des normes applicables à tous les pays</a:t>
            </a:r>
            <a:endParaRPr lang="fr-FR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798298"/>
          </a:xfrm>
        </p:spPr>
        <p:txBody>
          <a:bodyPr/>
          <a:lstStyle/>
          <a:p>
            <a:r>
              <a:rPr lang="fr-FR" sz="2200" b="1" dirty="0" smtClean="0">
                <a:solidFill>
                  <a:srgbClr val="669900"/>
                </a:solidFill>
              </a:rPr>
              <a:t>L'utilisation sur le marché mondial </a:t>
            </a:r>
            <a:r>
              <a:rPr lang="fr-FR" sz="2200" dirty="0"/>
              <a:t>est la meilleure mesure d'une norme internationale, </a:t>
            </a:r>
            <a:r>
              <a:rPr lang="fr-FR" sz="2200" u="sng" dirty="0"/>
              <a:t>pas</a:t>
            </a:r>
            <a:r>
              <a:rPr lang="fr-FR" sz="2200" dirty="0"/>
              <a:t> l’organisation qui l’a élaborée</a:t>
            </a:r>
          </a:p>
          <a:p>
            <a:r>
              <a:rPr lang="fr-FR" sz="2200" dirty="0" smtClean="0"/>
              <a:t>Certains organismes de normalisation adoptent les normes ISO et IEC, et les définissent comme étant internationales</a:t>
            </a:r>
          </a:p>
          <a:p>
            <a:r>
              <a:rPr lang="fr-FR" sz="2200" dirty="0" smtClean="0"/>
              <a:t>L’ANSI et les États-Unis appliquent l’</a:t>
            </a:r>
            <a:r>
              <a:rPr lang="fr-FR" sz="2200" b="1" dirty="0" smtClean="0">
                <a:solidFill>
                  <a:srgbClr val="669900"/>
                </a:solidFill>
              </a:rPr>
              <a:t>approche à plusieurs voies</a:t>
            </a:r>
          </a:p>
          <a:p>
            <a:pPr lvl="1"/>
            <a:r>
              <a:rPr lang="fr-FR" sz="1800" dirty="0" smtClean="0"/>
              <a:t>Des normes applicables par tous peuvent être élaborées par l’ISO, l’IEC et tout autre organisme d’élaboration de normes qui adhère aux principes de l’OMS/OTC</a:t>
            </a:r>
          </a:p>
          <a:p>
            <a:pPr lvl="1"/>
            <a:r>
              <a:rPr lang="fr-FR" sz="1800" dirty="0" smtClean="0"/>
              <a:t>Les utilisateurs choisissent les normes qui correspondent à leurs besoins et les organismes de normalisation avec lesquels ils veulent travailler</a:t>
            </a:r>
          </a:p>
          <a:p>
            <a:pPr lvl="1"/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1651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06" name="AutoShape 9"/>
          <p:cNvCxnSpPr>
            <a:cxnSpLocks noChangeShapeType="1"/>
          </p:cNvCxnSpPr>
          <p:nvPr/>
        </p:nvCxnSpPr>
        <p:spPr bwMode="auto">
          <a:xfrm rot="16200000" flipH="1">
            <a:off x="2940051" y="3127375"/>
            <a:ext cx="1282700" cy="2168525"/>
          </a:xfrm>
          <a:prstGeom prst="bentConnector3">
            <a:avLst>
              <a:gd name="adj1" fmla="val 50370"/>
            </a:avLst>
          </a:prstGeom>
          <a:noFill/>
          <a:ln w="28575">
            <a:solidFill>
              <a:srgbClr val="66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07" name="AutoShape 10"/>
          <p:cNvCxnSpPr>
            <a:cxnSpLocks noChangeShapeType="1"/>
          </p:cNvCxnSpPr>
          <p:nvPr/>
        </p:nvCxnSpPr>
        <p:spPr bwMode="auto">
          <a:xfrm rot="5400000">
            <a:off x="5068094" y="3167857"/>
            <a:ext cx="1282700" cy="2087562"/>
          </a:xfrm>
          <a:prstGeom prst="bentConnector3">
            <a:avLst>
              <a:gd name="adj1" fmla="val 50370"/>
            </a:avLst>
          </a:prstGeom>
          <a:noFill/>
          <a:ln w="28575">
            <a:solidFill>
              <a:srgbClr val="4195D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Système de normalisation aux États-Unis</a:t>
            </a:r>
            <a:endParaRPr lang="fr-FR" altLang="en-US" sz="2400" b="0" smtClean="0"/>
          </a:p>
        </p:txBody>
      </p:sp>
      <p:sp>
        <p:nvSpPr>
          <p:cNvPr id="21509" name="Rectangle 6"/>
          <p:cNvSpPr>
            <a:spLocks noGrp="1" noChangeArrowheads="1"/>
          </p:cNvSpPr>
          <p:nvPr>
            <p:ph idx="1"/>
          </p:nvPr>
        </p:nvSpPr>
        <p:spPr>
          <a:xfrm>
            <a:off x="4800600" y="2743200"/>
            <a:ext cx="3733800" cy="1141413"/>
          </a:xfrm>
          <a:solidFill>
            <a:srgbClr val="4195D3"/>
          </a:solidFill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marL="58738" indent="-58738" algn="ctr">
              <a:buFont typeface="Wingdings" pitchFamily="2" charset="2"/>
              <a:buNone/>
            </a:pPr>
            <a:r>
              <a:rPr lang="fr-FR" altLang="en-US" sz="1600" smtClean="0">
                <a:solidFill>
                  <a:schemeClr val="bg1"/>
                </a:solidFill>
              </a:rPr>
              <a:t>Organisation mondiale du commerce</a:t>
            </a:r>
            <a:r>
              <a:t/>
            </a:r>
            <a:br/>
            <a:r>
              <a:rPr lang="fr-FR" altLang="en-US" sz="1600" smtClean="0">
                <a:solidFill>
                  <a:schemeClr val="bg1"/>
                </a:solidFill>
              </a:rPr>
              <a:t>Accord sur les obstacles techniques au commerce</a:t>
            </a:r>
            <a:r>
              <a:rPr lang="fr-FR" smtClean="0"/>
              <a:t> 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55600" y="1438275"/>
            <a:ext cx="8548688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Clr>
                <a:srgbClr val="669900"/>
              </a:buClr>
              <a:buNone/>
              <a:defRPr/>
            </a:pPr>
            <a:r>
              <a:rPr lang="fr-FR" altLang="en-US" sz="1900" dirty="0">
                <a:latin typeface="+mn-lt"/>
              </a:rPr>
              <a:t>L’homologation ANSI des organismes de normalisation et les groupes techniques consultatifs (U.S. TAG) favorisent l’application des principes internationalement reconnus définis par l’OMC pour l’élaboration des normes</a:t>
            </a:r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452438" y="2752725"/>
            <a:ext cx="4068762" cy="1131888"/>
          </a:xfrm>
          <a:prstGeom prst="rect">
            <a:avLst/>
          </a:prstGeom>
          <a:solidFill>
            <a:srgbClr val="66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fr-FR" altLang="en-US" sz="1600" i="1">
                <a:solidFill>
                  <a:schemeClr val="bg1"/>
                </a:solidFill>
              </a:rPr>
              <a:t>Exigences essentielles de l’ANSI</a:t>
            </a:r>
            <a:r>
              <a:t/>
            </a:r>
            <a:br/>
            <a:r>
              <a:rPr lang="fr-FR" altLang="en-US" sz="1600">
                <a:solidFill>
                  <a:schemeClr val="bg1"/>
                </a:solidFill>
              </a:rPr>
              <a:t>pour l’élaboration des normes ANS</a:t>
            </a:r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2757488" y="4598988"/>
            <a:ext cx="3738562" cy="1403461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lvl1pPr marL="1717675"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1831975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946275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2060575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174875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6320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30892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5464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4003675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r-FR" altLang="en-US" sz="1500" b="1" dirty="0">
                <a:solidFill>
                  <a:schemeClr val="accent2"/>
                </a:solidFill>
              </a:rPr>
              <a:t>Ouverture</a:t>
            </a:r>
            <a:r>
              <a:rPr lang="en-US" altLang="en-US" sz="1500" b="1" dirty="0">
                <a:solidFill>
                  <a:schemeClr val="accent2"/>
                </a:solidFill>
              </a:rPr>
              <a:t>	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r-FR" altLang="en-US" sz="1500" b="1" dirty="0">
                <a:solidFill>
                  <a:schemeClr val="accent2"/>
                </a:solidFill>
              </a:rPr>
              <a:t>Transparence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r-FR" altLang="en-US" sz="1500" b="1" dirty="0">
                <a:solidFill>
                  <a:schemeClr val="accent2"/>
                </a:solidFill>
              </a:rPr>
              <a:t>Respect de la régularité</a:t>
            </a:r>
          </a:p>
          <a:p>
            <a:pPr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fr-FR" altLang="en-US" sz="1500" b="1" dirty="0">
                <a:solidFill>
                  <a:schemeClr val="accent2"/>
                </a:solidFill>
              </a:rPr>
              <a:t>Consensu</a:t>
            </a:r>
            <a:r>
              <a:rPr lang="fr-FR" altLang="en-US" sz="1600" b="1" dirty="0">
                <a:solidFill>
                  <a:schemeClr val="accent2"/>
                </a:solidFill>
              </a:rPr>
              <a:t>s</a:t>
            </a:r>
          </a:p>
        </p:txBody>
      </p:sp>
      <p:pic>
        <p:nvPicPr>
          <p:cNvPr id="21513" name="Picture 8" descr="USSS_3_Edition_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4668838"/>
            <a:ext cx="866775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592138" y="4953000"/>
            <a:ext cx="2074862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8B3">
                    <a:alpha val="1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68B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500" indent="-63500"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en-US" sz="1500" dirty="0"/>
              <a:t>Mentionnés dans l'ouvrage </a:t>
            </a:r>
            <a:r>
              <a:rPr lang="fr-FR" altLang="en-US" sz="1500" i="1" dirty="0"/>
              <a:t>United States Standards </a:t>
            </a:r>
            <a:r>
              <a:rPr lang="fr-FR" altLang="en-US" sz="1500" i="1" dirty="0" err="1"/>
              <a:t>Strategy</a:t>
            </a:r>
            <a:endParaRPr lang="fr-FR" altLang="en-US" sz="1500" i="1" dirty="0"/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6502400" y="4937125"/>
            <a:ext cx="24892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8B3">
                    <a:alpha val="1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68B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en-US" sz="1500" dirty="0"/>
              <a:t>Mentionnés dans le deuxième examen triennal de l'Accord OTC de l’OMC – Annexe 4</a:t>
            </a:r>
            <a:endParaRPr lang="fr-FR" alt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15749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Normes nationales américaines (ANS)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48789" y="1371600"/>
            <a:ext cx="7628411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2200" dirty="0" smtClean="0"/>
              <a:t>Actuellement il existe environ 240 organismes d’élaboration de normes homologués par l’ANSI</a:t>
            </a:r>
          </a:p>
          <a:p>
            <a:pPr lvl="1" eaLnBrk="1" hangingPunct="1">
              <a:buSzTx/>
              <a:defRPr/>
            </a:pPr>
            <a:r>
              <a:rPr lang="fr-FR" altLang="en-US" sz="2000" dirty="0" smtClean="0"/>
              <a:t>Les normes élaborées par ces organismes ne sont pas toutes soumises pour être examinées comme des ANS</a:t>
            </a:r>
          </a:p>
          <a:p>
            <a:pPr lvl="1" eaLnBrk="1" hangingPunct="1">
              <a:buSzTx/>
              <a:defRPr/>
            </a:pPr>
            <a:r>
              <a:rPr lang="fr-FR" altLang="en-US" sz="2000" dirty="0" smtClean="0"/>
              <a:t>Les organismes d’élaboration de normes sont homologués sur la base des exigences essentielles de l’ANSI</a:t>
            </a:r>
          </a:p>
          <a:p>
            <a:pPr eaLnBrk="1" hangingPunct="1">
              <a:defRPr/>
            </a:pPr>
            <a:r>
              <a:rPr lang="fr-FR" altLang="en-US" sz="2200" dirty="0" smtClean="0"/>
              <a:t>Il existe plus de 11 000 normes nationales </a:t>
            </a:r>
            <a:endParaRPr lang="fr-FR" altLang="en-US" sz="2200" dirty="0"/>
          </a:p>
          <a:p>
            <a:pPr marL="0" indent="0" eaLnBrk="1" hangingPunct="1">
              <a:buNone/>
              <a:defRPr/>
            </a:pPr>
            <a:r>
              <a:rPr lang="fr-FR" altLang="en-US" sz="2200" dirty="0"/>
              <a:t>	</a:t>
            </a:r>
            <a:r>
              <a:rPr lang="fr-FR" altLang="en-US" sz="2200" dirty="0" smtClean="0"/>
              <a:t>américaines</a:t>
            </a:r>
            <a:endParaRPr lang="fr-FR" altLang="en-US" sz="2200" dirty="0" smtClean="0"/>
          </a:p>
          <a:p>
            <a:pPr eaLnBrk="1" hangingPunct="1">
              <a:defRPr/>
            </a:pPr>
            <a:r>
              <a:rPr lang="fr-FR" altLang="en-US" sz="2200" dirty="0" smtClean="0"/>
              <a:t>Pour en savoir plus : </a:t>
            </a:r>
            <a:r>
              <a:rPr lang="fr-FR" altLang="en-US" sz="2200" b="1" dirty="0" smtClean="0">
                <a:solidFill>
                  <a:srgbClr val="669900"/>
                </a:solidFill>
              </a:rPr>
              <a:t>www.ansi.org/ansvalue</a:t>
            </a:r>
            <a:endParaRPr lang="fr-FR" altLang="en-US" sz="2200" b="1" dirty="0">
              <a:solidFill>
                <a:srgbClr val="669900"/>
              </a:solidFill>
            </a:endParaRPr>
          </a:p>
          <a:p>
            <a:pPr eaLnBrk="1" hangingPunct="1">
              <a:defRPr/>
            </a:pPr>
            <a:endParaRPr lang="fr-FR" altLang="en-US" sz="1000" b="1" dirty="0" smtClean="0">
              <a:solidFill>
                <a:srgbClr val="66990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sz="2200" b="1" dirty="0" smtClean="0">
                <a:solidFill>
                  <a:srgbClr val="669900"/>
                </a:solidFill>
              </a:rPr>
              <a:t>		</a:t>
            </a:r>
            <a:r>
              <a:rPr lang="fr-FR" altLang="en-US" sz="2200" b="1" dirty="0" smtClean="0">
                <a:solidFill>
                  <a:srgbClr val="669900"/>
                </a:solidFill>
              </a:rPr>
              <a:t> www.ansi.org/essentialrequirements</a:t>
            </a:r>
          </a:p>
        </p:txBody>
      </p:sp>
      <p:pic>
        <p:nvPicPr>
          <p:cNvPr id="19460" name="Picture 7" descr="ANS_value_broch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652" y="3381375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7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Système de normalisation aux États-Unis</a:t>
            </a:r>
            <a:r>
              <a:rPr dirty="0"/>
              <a:t/>
            </a:r>
            <a:br>
              <a:rPr dirty="0"/>
            </a:br>
            <a:r>
              <a:rPr lang="fr-FR" altLang="en-US" sz="2200" b="0" dirty="0" smtClean="0"/>
              <a:t>exemples d'organismes d’élaboration de normes et de comités techniques consultatifs homologués par l’ANSI</a:t>
            </a:r>
          </a:p>
        </p:txBody>
      </p:sp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  <a:noFill/>
        </p:spPr>
        <p:txBody>
          <a:bodyPr/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r-FR" altLang="en-US" sz="900" smtClean="0"/>
              <a:t>Présentation de l’ANSI et du système de normalisation des États-Unis</a:t>
            </a:r>
            <a:endParaRPr lang="fr-FR" altLang="en-US" sz="900" b="1" smtClean="0">
              <a:solidFill>
                <a:srgbClr val="4195D3"/>
              </a:solidFill>
            </a:endParaRP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</p:spPr>
        <p:txBody>
          <a:bodyPr/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 typeface="Calibri" pitchFamily="34" charset="0"/>
              <a:buChar char="©"/>
            </a:pPr>
            <a:r>
              <a:rPr lang="fr-FR" altLang="en-US" sz="900" dirty="0" smtClean="0"/>
              <a:t> 2016 Diapositive ANSI </a:t>
            </a:r>
            <a:fld id="{A6765448-1BFC-4D62-8742-B68FCE4C1BBC}" type="slidenum">
              <a:rPr lang="en-US" altLang="en-US" sz="900" smtClean="0"/>
              <a:pPr algn="r" eaLnBrk="1" hangingPunct="1">
                <a:buFont typeface="Calibri" pitchFamily="34" charset="0"/>
                <a:buChar char="©"/>
              </a:pPr>
              <a:t>17</a:t>
            </a:fld>
            <a:endParaRPr lang="fr-FR" altLang="en-US" sz="900" dirty="0" smtClean="0"/>
          </a:p>
        </p:txBody>
      </p: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3236913" y="3752850"/>
            <a:ext cx="2662237" cy="1062038"/>
            <a:chOff x="2039" y="2239"/>
            <a:chExt cx="1677" cy="669"/>
          </a:xfrm>
        </p:grpSpPr>
        <p:pic>
          <p:nvPicPr>
            <p:cNvPr id="20517" name="Picture 6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" y="2295"/>
              <a:ext cx="1104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8" name="Rectangle 7"/>
            <p:cNvSpPr>
              <a:spLocks noChangeArrowheads="1"/>
            </p:cNvSpPr>
            <p:nvPr/>
          </p:nvSpPr>
          <p:spPr bwMode="auto">
            <a:xfrm>
              <a:off x="2039" y="2239"/>
              <a:ext cx="1677" cy="669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buChar char="n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buFont typeface="Symbol" pitchFamily="18" charset="2"/>
                <a:buChar char="-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buSzPct val="80000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dirty="0"/>
                <a:t/>
              </a:r>
              <a:br>
                <a:rPr dirty="0"/>
              </a:br>
              <a:r>
                <a:rPr lang="fr-FR" altLang="en-US" sz="1200" dirty="0"/>
                <a:t>Institute of </a:t>
              </a:r>
              <a:r>
                <a:rPr dirty="0"/>
                <a:t/>
              </a:r>
              <a:br>
                <a:rPr dirty="0"/>
              </a:br>
              <a:r>
                <a:rPr lang="fr-FR" altLang="en-US" sz="1200" dirty="0" err="1"/>
                <a:t>Electrical</a:t>
              </a:r>
              <a:r>
                <a:rPr lang="fr-FR" altLang="en-US" sz="1200" dirty="0"/>
                <a:t> and</a:t>
              </a:r>
              <a:r>
                <a:rPr dirty="0"/>
                <a:t/>
              </a:r>
              <a:br>
                <a:rPr dirty="0"/>
              </a:br>
              <a:r>
                <a:rPr lang="fr-FR" altLang="en-US" sz="1200" dirty="0"/>
                <a:t>Electronics </a:t>
              </a:r>
              <a:r>
                <a:rPr lang="fr-FR" altLang="en-US" sz="1200" dirty="0" err="1"/>
                <a:t>Engineers</a:t>
              </a:r>
              <a:endParaRPr lang="fr-FR" altLang="en-US" sz="1200" dirty="0"/>
            </a:p>
          </p:txBody>
        </p:sp>
      </p:grp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6061075" y="4929188"/>
            <a:ext cx="2662238" cy="1062037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600" b="1" dirty="0">
                <a:solidFill>
                  <a:srgbClr val="669900"/>
                </a:solidFill>
              </a:rPr>
              <a:t>Et plus de 200 </a:t>
            </a:r>
            <a:endParaRPr lang="fr-FR" altLang="en-US" sz="1600" b="1" dirty="0" smtClean="0">
              <a:solidFill>
                <a:srgbClr val="6699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600" b="1" dirty="0" smtClean="0">
                <a:solidFill>
                  <a:srgbClr val="669900"/>
                </a:solidFill>
              </a:rPr>
              <a:t>autres </a:t>
            </a:r>
            <a:r>
              <a:rPr lang="fr-FR" altLang="en-US" sz="1600" b="1" dirty="0">
                <a:solidFill>
                  <a:srgbClr val="669900"/>
                </a:solidFill>
              </a:rPr>
              <a:t>organisations</a:t>
            </a:r>
          </a:p>
        </p:txBody>
      </p:sp>
      <p:grpSp>
        <p:nvGrpSpPr>
          <p:cNvPr id="20487" name="Group 9"/>
          <p:cNvGrpSpPr>
            <a:grpSpLocks/>
          </p:cNvGrpSpPr>
          <p:nvPr/>
        </p:nvGrpSpPr>
        <p:grpSpPr bwMode="auto">
          <a:xfrm>
            <a:off x="420688" y="1355725"/>
            <a:ext cx="2662237" cy="1111250"/>
            <a:chOff x="265" y="677"/>
            <a:chExt cx="1677" cy="700"/>
          </a:xfrm>
        </p:grpSpPr>
        <p:sp>
          <p:nvSpPr>
            <p:cNvPr id="20515" name="Rectangle 10"/>
            <p:cNvSpPr>
              <a:spLocks noChangeArrowheads="1"/>
            </p:cNvSpPr>
            <p:nvPr/>
          </p:nvSpPr>
          <p:spPr bwMode="auto">
            <a:xfrm>
              <a:off x="265" y="677"/>
              <a:ext cx="1677" cy="7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buChar char="n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buFont typeface="Symbol" pitchFamily="18" charset="2"/>
                <a:buChar char="-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buSzPct val="80000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17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200"/>
                <a:t>ASTM </a:t>
              </a:r>
              <a:r>
                <a:t/>
              </a:r>
              <a:br/>
              <a:r>
                <a:rPr lang="fr-FR" altLang="en-US" sz="1200"/>
                <a:t>International</a:t>
              </a:r>
            </a:p>
          </p:txBody>
        </p:sp>
        <p:pic>
          <p:nvPicPr>
            <p:cNvPr id="20516" name="Picture 11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2" y="721"/>
              <a:ext cx="622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8" name="Group 12"/>
          <p:cNvGrpSpPr>
            <a:grpSpLocks/>
          </p:cNvGrpSpPr>
          <p:nvPr/>
        </p:nvGrpSpPr>
        <p:grpSpPr bwMode="auto">
          <a:xfrm>
            <a:off x="438150" y="3752848"/>
            <a:ext cx="2662238" cy="1047750"/>
            <a:chOff x="276" y="2248"/>
            <a:chExt cx="1677" cy="660"/>
          </a:xfrm>
        </p:grpSpPr>
        <p:sp>
          <p:nvSpPr>
            <p:cNvPr id="20513" name="Rectangle 13"/>
            <p:cNvSpPr>
              <a:spLocks noChangeArrowheads="1"/>
            </p:cNvSpPr>
            <p:nvPr/>
          </p:nvSpPr>
          <p:spPr bwMode="auto">
            <a:xfrm>
              <a:off x="276" y="2248"/>
              <a:ext cx="1677" cy="66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buChar char="n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buFont typeface="Symbol" pitchFamily="18" charset="2"/>
                <a:buChar char="-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buSzPct val="80000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dirty="0"/>
                <a:t/>
              </a:r>
              <a:br>
                <a:rPr dirty="0"/>
              </a:br>
              <a:r>
                <a:rPr dirty="0"/>
                <a:t/>
              </a:r>
              <a:br>
                <a:rPr dirty="0"/>
              </a:br>
              <a:r>
                <a:rPr lang="fr-FR" altLang="en-US" sz="1200" dirty="0"/>
                <a:t>Society of Automotive </a:t>
              </a:r>
              <a:r>
                <a:rPr lang="fr-FR" altLang="en-US" sz="1200" dirty="0" err="1"/>
                <a:t>Engineers</a:t>
              </a:r>
              <a:endParaRPr lang="fr-FR" altLang="en-US" sz="1200" dirty="0"/>
            </a:p>
          </p:txBody>
        </p:sp>
        <p:pic>
          <p:nvPicPr>
            <p:cNvPr id="20514" name="Picture 14" descr="sae-international_tm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" y="2328"/>
              <a:ext cx="1537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9" name="Group 15"/>
          <p:cNvGrpSpPr>
            <a:grpSpLocks/>
          </p:cNvGrpSpPr>
          <p:nvPr/>
        </p:nvGrpSpPr>
        <p:grpSpPr bwMode="auto">
          <a:xfrm>
            <a:off x="3254375" y="1355725"/>
            <a:ext cx="2662238" cy="1111250"/>
            <a:chOff x="2050" y="677"/>
            <a:chExt cx="1677" cy="700"/>
          </a:xfrm>
        </p:grpSpPr>
        <p:sp>
          <p:nvSpPr>
            <p:cNvPr id="20511" name="Rectangle 16"/>
            <p:cNvSpPr>
              <a:spLocks noChangeArrowheads="1"/>
            </p:cNvSpPr>
            <p:nvPr/>
          </p:nvSpPr>
          <p:spPr bwMode="auto">
            <a:xfrm>
              <a:off x="2050" y="677"/>
              <a:ext cx="1677" cy="7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buChar char="n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buFont typeface="Symbol" pitchFamily="18" charset="2"/>
                <a:buChar char="-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buSzPct val="80000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200"/>
                <a:t>American </a:t>
              </a:r>
              <a:r>
                <a:t/>
              </a:r>
              <a:br/>
              <a:r>
                <a:rPr lang="fr-FR" altLang="en-US" sz="1200"/>
                <a:t>Society of </a:t>
              </a:r>
              <a:r>
                <a:t/>
              </a:r>
              <a:br/>
              <a:r>
                <a:rPr lang="fr-FR" altLang="en-US" sz="1200"/>
                <a:t>Mechanical</a:t>
              </a:r>
              <a:r>
                <a:t/>
              </a:r>
              <a:br/>
              <a:r>
                <a:rPr lang="fr-FR" altLang="en-US" sz="1200"/>
                <a:t>Engineers</a:t>
              </a:r>
            </a:p>
          </p:txBody>
        </p:sp>
        <p:pic>
          <p:nvPicPr>
            <p:cNvPr id="20512" name="Picture 17" descr="asmelogo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" y="836"/>
              <a:ext cx="672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0" name="Group 18"/>
          <p:cNvGrpSpPr>
            <a:grpSpLocks/>
          </p:cNvGrpSpPr>
          <p:nvPr/>
        </p:nvGrpSpPr>
        <p:grpSpPr bwMode="auto">
          <a:xfrm>
            <a:off x="6072188" y="1355725"/>
            <a:ext cx="2662237" cy="1111250"/>
            <a:chOff x="3825" y="677"/>
            <a:chExt cx="1677" cy="700"/>
          </a:xfrm>
        </p:grpSpPr>
        <p:sp>
          <p:nvSpPr>
            <p:cNvPr id="20509" name="Rectangle 19"/>
            <p:cNvSpPr>
              <a:spLocks noChangeArrowheads="1"/>
            </p:cNvSpPr>
            <p:nvPr/>
          </p:nvSpPr>
          <p:spPr bwMode="auto">
            <a:xfrm>
              <a:off x="3825" y="677"/>
              <a:ext cx="1677" cy="7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buChar char="n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buFont typeface="Symbol" pitchFamily="18" charset="2"/>
                <a:buChar char="-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buSzPct val="80000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200"/>
                <a:t>International </a:t>
              </a:r>
              <a:r>
                <a:t/>
              </a:r>
              <a:br/>
              <a:r>
                <a:rPr lang="fr-FR" altLang="en-US" sz="1200"/>
                <a:t>Code Council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en-US" sz="1200"/>
            </a:p>
          </p:txBody>
        </p:sp>
        <p:pic>
          <p:nvPicPr>
            <p:cNvPr id="20510" name="Picture 20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" y="719"/>
              <a:ext cx="486" cy="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491" name="Group 21"/>
          <p:cNvGrpSpPr>
            <a:grpSpLocks/>
          </p:cNvGrpSpPr>
          <p:nvPr/>
        </p:nvGrpSpPr>
        <p:grpSpPr bwMode="auto">
          <a:xfrm>
            <a:off x="430213" y="2576513"/>
            <a:ext cx="2662237" cy="1062037"/>
            <a:chOff x="271" y="1473"/>
            <a:chExt cx="1677" cy="669"/>
          </a:xfrm>
        </p:grpSpPr>
        <p:sp>
          <p:nvSpPr>
            <p:cNvPr id="20507" name="Rectangle 22"/>
            <p:cNvSpPr>
              <a:spLocks noChangeArrowheads="1"/>
            </p:cNvSpPr>
            <p:nvPr/>
          </p:nvSpPr>
          <p:spPr bwMode="auto">
            <a:xfrm>
              <a:off x="271" y="1473"/>
              <a:ext cx="1677" cy="6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buChar char="n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buFont typeface="Symbol" pitchFamily="18" charset="2"/>
                <a:buChar char="-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buSzPct val="80000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200"/>
                <a:t>American </a:t>
              </a:r>
              <a:r>
                <a:t/>
              </a:r>
              <a:br/>
              <a:r>
                <a:rPr lang="fr-FR" altLang="en-US" sz="1200"/>
                <a:t>Dental </a:t>
              </a:r>
              <a:r>
                <a:t/>
              </a:r>
              <a:br/>
              <a:r>
                <a:rPr lang="fr-FR" altLang="en-US" sz="1200"/>
                <a:t>Association</a:t>
              </a:r>
            </a:p>
          </p:txBody>
        </p:sp>
        <p:pic>
          <p:nvPicPr>
            <p:cNvPr id="20508" name="Picture 23" descr="ADA Home Page">
              <a:hlinkClick r:id="rId7"/>
            </p:cNvPr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" y="1716"/>
              <a:ext cx="852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2" name="Group 24"/>
          <p:cNvGrpSpPr>
            <a:grpSpLocks/>
          </p:cNvGrpSpPr>
          <p:nvPr/>
        </p:nvGrpSpPr>
        <p:grpSpPr bwMode="auto">
          <a:xfrm>
            <a:off x="3246438" y="2576513"/>
            <a:ext cx="2662237" cy="1062037"/>
            <a:chOff x="2045" y="1473"/>
            <a:chExt cx="1677" cy="669"/>
          </a:xfrm>
        </p:grpSpPr>
        <p:sp>
          <p:nvSpPr>
            <p:cNvPr id="20505" name="Rectangle 25"/>
            <p:cNvSpPr>
              <a:spLocks noChangeArrowheads="1"/>
            </p:cNvSpPr>
            <p:nvPr/>
          </p:nvSpPr>
          <p:spPr bwMode="auto">
            <a:xfrm>
              <a:off x="2045" y="1473"/>
              <a:ext cx="1677" cy="6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buChar char="n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buFont typeface="Symbol" pitchFamily="18" charset="2"/>
                <a:buChar char="-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buSzPct val="80000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200"/>
                <a:t>National</a:t>
              </a:r>
              <a:r>
                <a:t/>
              </a:r>
              <a:br/>
              <a:r>
                <a:rPr lang="fr-FR" altLang="en-US" sz="1200"/>
                <a:t>Electrical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200"/>
                <a:t>Manufacturers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200"/>
                <a:t>Association</a:t>
              </a:r>
            </a:p>
          </p:txBody>
        </p:sp>
        <p:pic>
          <p:nvPicPr>
            <p:cNvPr id="20506" name="Picture 26" descr="Hi res NEMA logo with URL"/>
            <p:cNvPicPr preferRelativeResize="0"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" y="1691"/>
              <a:ext cx="805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3" name="Group 27"/>
          <p:cNvGrpSpPr>
            <a:grpSpLocks/>
          </p:cNvGrpSpPr>
          <p:nvPr/>
        </p:nvGrpSpPr>
        <p:grpSpPr bwMode="auto">
          <a:xfrm>
            <a:off x="6064250" y="2576513"/>
            <a:ext cx="2662238" cy="1062037"/>
            <a:chOff x="3820" y="1473"/>
            <a:chExt cx="1677" cy="669"/>
          </a:xfrm>
        </p:grpSpPr>
        <p:sp>
          <p:nvSpPr>
            <p:cNvPr id="20503" name="Rectangle 28"/>
            <p:cNvSpPr>
              <a:spLocks noChangeArrowheads="1"/>
            </p:cNvSpPr>
            <p:nvPr/>
          </p:nvSpPr>
          <p:spPr bwMode="auto">
            <a:xfrm>
              <a:off x="3820" y="1473"/>
              <a:ext cx="1677" cy="6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buChar char="n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buFont typeface="Symbol" pitchFamily="18" charset="2"/>
                <a:buChar char="-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buSzPct val="80000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200"/>
                <a:t>National Fire </a:t>
              </a:r>
              <a:r>
                <a:t/>
              </a:r>
              <a:br/>
              <a:r>
                <a:rPr lang="fr-FR" altLang="en-US" sz="1200"/>
                <a:t>Protection </a:t>
              </a:r>
              <a:r>
                <a:t/>
              </a:r>
              <a:br/>
              <a:r>
                <a:rPr lang="fr-FR" altLang="en-US" sz="1200"/>
                <a:t>Association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en-US" sz="1200"/>
            </a:p>
          </p:txBody>
        </p:sp>
        <p:pic>
          <p:nvPicPr>
            <p:cNvPr id="20504" name="Picture 29" descr="NFPALogo"/>
            <p:cNvPicPr preferRelativeResize="0"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" y="1584"/>
              <a:ext cx="4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4" name="Group 30"/>
          <p:cNvGrpSpPr>
            <a:grpSpLocks/>
          </p:cNvGrpSpPr>
          <p:nvPr/>
        </p:nvGrpSpPr>
        <p:grpSpPr bwMode="auto">
          <a:xfrm>
            <a:off x="6054725" y="3752850"/>
            <a:ext cx="2662238" cy="1062038"/>
            <a:chOff x="3814" y="2239"/>
            <a:chExt cx="1677" cy="669"/>
          </a:xfrm>
        </p:grpSpPr>
        <p:sp>
          <p:nvSpPr>
            <p:cNvPr id="20501" name="Rectangle 31"/>
            <p:cNvSpPr>
              <a:spLocks noChangeArrowheads="1"/>
            </p:cNvSpPr>
            <p:nvPr/>
          </p:nvSpPr>
          <p:spPr bwMode="auto">
            <a:xfrm>
              <a:off x="3814" y="2239"/>
              <a:ext cx="1677" cy="6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buChar char="n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buFont typeface="Symbol" pitchFamily="18" charset="2"/>
                <a:buChar char="-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buSzPct val="80000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17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t/>
              </a:r>
              <a:br/>
              <a:r>
                <a:t/>
              </a:r>
              <a:br/>
              <a:r>
                <a:rPr lang="fr-FR" altLang="en-US" sz="1200"/>
                <a:t>Underwriters Laboratories Inc.</a:t>
              </a:r>
            </a:p>
          </p:txBody>
        </p:sp>
        <p:pic>
          <p:nvPicPr>
            <p:cNvPr id="20502" name="Picture 32" descr="UL"/>
            <p:cNvPicPr preferRelativeResize="0"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" y="2305"/>
              <a:ext cx="1248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5" name="Group 33"/>
          <p:cNvGrpSpPr>
            <a:grpSpLocks/>
          </p:cNvGrpSpPr>
          <p:nvPr/>
        </p:nvGrpSpPr>
        <p:grpSpPr bwMode="auto">
          <a:xfrm>
            <a:off x="446088" y="4929188"/>
            <a:ext cx="2652712" cy="1062037"/>
            <a:chOff x="281" y="3005"/>
            <a:chExt cx="1671" cy="669"/>
          </a:xfrm>
        </p:grpSpPr>
        <p:sp>
          <p:nvSpPr>
            <p:cNvPr id="20499" name="Rectangle 34"/>
            <p:cNvSpPr>
              <a:spLocks noChangeArrowheads="1"/>
            </p:cNvSpPr>
            <p:nvPr/>
          </p:nvSpPr>
          <p:spPr bwMode="auto">
            <a:xfrm>
              <a:off x="281" y="3005"/>
              <a:ext cx="1671" cy="6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buChar char="n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buFont typeface="Symbol" pitchFamily="18" charset="2"/>
                <a:buChar char="-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buSzPct val="80000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200"/>
                <a:t>American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200"/>
                <a:t>Society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200"/>
                <a:t>of Civil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200"/>
                <a:t>Engineers</a:t>
              </a:r>
            </a:p>
          </p:txBody>
        </p:sp>
        <p:pic>
          <p:nvPicPr>
            <p:cNvPr id="20500" name="Picture 35" descr="asce_1"/>
            <p:cNvPicPr preferRelativeResize="0"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" y="3224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6" name="Group 36"/>
          <p:cNvGrpSpPr>
            <a:grpSpLocks/>
          </p:cNvGrpSpPr>
          <p:nvPr/>
        </p:nvGrpSpPr>
        <p:grpSpPr bwMode="auto">
          <a:xfrm>
            <a:off x="3252788" y="4929188"/>
            <a:ext cx="2643187" cy="1062037"/>
            <a:chOff x="2049" y="3005"/>
            <a:chExt cx="1665" cy="669"/>
          </a:xfrm>
        </p:grpSpPr>
        <p:sp>
          <p:nvSpPr>
            <p:cNvPr id="20497" name="Rectangle 37"/>
            <p:cNvSpPr>
              <a:spLocks noChangeArrowheads="1"/>
            </p:cNvSpPr>
            <p:nvPr/>
          </p:nvSpPr>
          <p:spPr bwMode="auto">
            <a:xfrm>
              <a:off x="2049" y="3005"/>
              <a:ext cx="1665" cy="66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buChar char="n"/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algn="l" eaLnBrk="0" hangingPunct="0">
                <a:buFont typeface="Symbol" pitchFamily="18" charset="2"/>
                <a:buChar char="-"/>
                <a:defRPr sz="22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algn="l" eaLnBrk="0" hangingPunct="0">
                <a:buSzPct val="80000"/>
                <a:buChar char="§"/>
                <a:defRPr sz="20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195D3"/>
                </a:buClr>
                <a:buSzPct val="8000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200"/>
                <a:t>American </a:t>
              </a:r>
              <a:r>
                <a:t/>
              </a:r>
              <a:br/>
              <a:r>
                <a:rPr lang="fr-FR" altLang="en-US" sz="1200"/>
                <a:t>Petroleum </a:t>
              </a:r>
              <a:r>
                <a:t/>
              </a:r>
              <a:br/>
              <a:r>
                <a:rPr lang="fr-FR" altLang="en-US" sz="1200"/>
                <a:t>Institute</a:t>
              </a:r>
            </a:p>
          </p:txBody>
        </p:sp>
        <p:pic>
          <p:nvPicPr>
            <p:cNvPr id="20498" name="Picture 38" descr="ENERGY_API_CMYK"/>
            <p:cNvPicPr preferRelativeResize="0"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1" y="3208"/>
              <a:ext cx="80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7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7010400" cy="1143000"/>
          </a:xfrm>
        </p:spPr>
        <p:txBody>
          <a:bodyPr/>
          <a:lstStyle/>
          <a:p>
            <a:pPr eaLnBrk="1" hangingPunct="1"/>
            <a:r>
              <a:rPr lang="fr-FR" smtClean="0"/>
              <a:t>Organismes d’élaboration de normes homologués par l’ANSI et approbation des normes ANS</a:t>
            </a:r>
            <a:endParaRPr lang="fr-FR" altLang="en-US" sz="2400" b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17986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FR" altLang="en-US" sz="1800" kern="0" dirty="0" smtClean="0"/>
              <a:t>Seule entité d’homologation des organismes d’élaboration de normes aux États-Unis</a:t>
            </a:r>
          </a:p>
          <a:p>
            <a:pPr>
              <a:defRPr/>
            </a:pPr>
            <a:r>
              <a:rPr lang="fr-FR" altLang="en-US" sz="1800" kern="0" dirty="0" smtClean="0"/>
              <a:t>Seul organisme qui approuve les normes comme étant des normes ANS</a:t>
            </a:r>
          </a:p>
          <a:p>
            <a:pPr>
              <a:defRPr/>
            </a:pPr>
            <a:r>
              <a:rPr lang="fr-FR" altLang="en-US" sz="1800" kern="0" dirty="0" smtClean="0"/>
              <a:t>Seuls les organismes d’élaboration de normes homologués par l’ANSI soumettent leurs normes par le biais du processus d’approbation des normes nationales</a:t>
            </a:r>
          </a:p>
          <a:p>
            <a:pPr lvl="1">
              <a:buSzTx/>
              <a:defRPr/>
            </a:pPr>
            <a:r>
              <a:rPr lang="fr-FR" altLang="en-US" sz="1800" kern="0" dirty="0" smtClean="0"/>
              <a:t>L’approbation d'une norme N’EST PAS fondée sur sa qualité technique</a:t>
            </a:r>
          </a:p>
          <a:p>
            <a:pPr lvl="1">
              <a:buSzTx/>
              <a:defRPr/>
            </a:pPr>
            <a:r>
              <a:rPr lang="fr-FR" altLang="en-US" sz="1800" kern="0" dirty="0" smtClean="0"/>
              <a:t>L’approbation d'une norme EST fondée sur la procédure suivie pour son élaboration</a:t>
            </a:r>
          </a:p>
          <a:p>
            <a:pPr>
              <a:defRPr/>
            </a:pPr>
            <a:r>
              <a:rPr lang="fr-FR" altLang="en-US" sz="1800" kern="0" dirty="0" smtClean="0"/>
              <a:t>Exigences énoncées dans les </a:t>
            </a:r>
            <a:r>
              <a:rPr lang="fr-FR" altLang="en-US" sz="1800" i="1" kern="0" dirty="0" smtClean="0"/>
              <a:t>exigences essentielles de l’ANSI :</a:t>
            </a:r>
            <a:r>
              <a:rPr lang="fr-FR" altLang="en-US" sz="1800" b="1" i="1" kern="0" dirty="0" smtClean="0"/>
              <a:t>  Obligations en matière de respect de la régularité pour les normes nationales américaines </a:t>
            </a:r>
            <a:endParaRPr lang="fr-FR" altLang="en-US" sz="1800" kern="0" dirty="0" smtClean="0"/>
          </a:p>
          <a:p>
            <a:pPr lvl="1">
              <a:buSzTx/>
              <a:buFont typeface="Symbol" pitchFamily="18" charset="2"/>
              <a:buNone/>
              <a:defRPr/>
            </a:pPr>
            <a:endParaRPr lang="fr-FR" altLang="en-US" sz="1800" kern="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ANSI, le système de normalisation aux États-Unis et les exigences essentielles de l’ANSI</a:t>
            </a:r>
          </a:p>
        </p:txBody>
      </p:sp>
      <p:sp>
        <p:nvSpPr>
          <p:cNvPr id="6554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 typeface="Wingdings" pitchFamily="2" charset="2"/>
              <a:buNone/>
            </a:pPr>
            <a:r>
              <a:rPr lang="fr-FR" altLang="en-US" sz="900" smtClean="0">
                <a:solidFill>
                  <a:srgbClr val="000000"/>
                </a:solidFill>
              </a:rPr>
              <a:t>Transparent </a:t>
            </a:r>
            <a:fld id="{9110AD05-A923-41D5-BFA8-BAD353F0E7D8}" type="slidenum">
              <a:rPr lang="en-US" altLang="en-US" sz="900" smtClean="0">
                <a:solidFill>
                  <a:srgbClr val="000000"/>
                </a:solidFill>
              </a:rPr>
              <a:pPr algn="r" eaLnBrk="1" hangingPunct="1">
                <a:buFont typeface="Wingdings" pitchFamily="2" charset="2"/>
                <a:buNone/>
              </a:pPr>
              <a:t>18</a:t>
            </a:fld>
            <a:endParaRPr lang="fr-FR" altLang="en-US" sz="9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2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75343" y="1334861"/>
            <a:ext cx="8229600" cy="4694238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fr-FR" altLang="en-US" sz="2000" dirty="0" smtClean="0"/>
              <a:t>Le respect de la régularité signifie que toute personne (organisation, entreprise, organisme public, particulier, etc.) ayant un intérêt direct et tangible a le droit de participer en :</a:t>
            </a:r>
          </a:p>
          <a:p>
            <a:pPr lvl="1" eaLnBrk="1" hangingPunct="1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fr-FR" altLang="en-US" sz="1800" dirty="0" smtClean="0"/>
              <a:t>exprimant un avis argumenté</a:t>
            </a:r>
          </a:p>
          <a:p>
            <a:pPr lvl="1" eaLnBrk="1" hangingPunct="1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fr-FR" altLang="en-US" sz="1800" dirty="0" smtClean="0"/>
              <a:t>bénéficiant d’un examen de cet avis</a:t>
            </a:r>
          </a:p>
          <a:p>
            <a:pPr lvl="1" eaLnBrk="1" hangingPunct="1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fr-FR" altLang="en-US" sz="1800" dirty="0" smtClean="0"/>
              <a:t>exerçant un recours si elle s’estime pénalisée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fr-FR" altLang="en-US" sz="2000" dirty="0" smtClean="0"/>
              <a:t>L’exigence de respect de la régularité garantit l’équité et la justice</a:t>
            </a:r>
          </a:p>
          <a:p>
            <a:pPr lvl="1" eaLnBrk="1" hangingPunct="1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fr-FR" altLang="en-US" sz="1800" dirty="0" smtClean="0"/>
              <a:t>L’équité et la cohérence sont des </a:t>
            </a:r>
            <a:r>
              <a:rPr lang="fr-FR" altLang="en-US" sz="1800" dirty="0" smtClean="0"/>
              <a:t>garde-fous</a:t>
            </a:r>
            <a:endParaRPr lang="fr-FR" altLang="en-US" sz="1800" dirty="0" smtClean="0"/>
          </a:p>
          <a:p>
            <a:pPr eaLnBrk="1" hangingPunct="1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fr-FR" altLang="en-US" sz="2000" b="1" dirty="0" smtClean="0"/>
              <a:t>Les </a:t>
            </a:r>
            <a:r>
              <a:rPr lang="fr-FR" altLang="en-US" sz="2000" b="1" i="1" dirty="0" smtClean="0"/>
              <a:t>exigences essentielles de l’ANSI</a:t>
            </a:r>
            <a:r>
              <a:rPr lang="fr-FR" altLang="en-US" sz="2000" b="1" dirty="0" smtClean="0"/>
              <a:t> prévoient une consultation publique effective tout au long du processus d’élaboration des normes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fr-FR" altLang="en-US" sz="2000" dirty="0" smtClean="0"/>
          </a:p>
        </p:txBody>
      </p:sp>
      <p:sp>
        <p:nvSpPr>
          <p:cNvPr id="66563" name="Rectangle 2"/>
          <p:cNvSpPr txBox="1">
            <a:spLocks noChangeArrowheads="1"/>
          </p:cNvSpPr>
          <p:nvPr/>
        </p:nvSpPr>
        <p:spPr bwMode="auto">
          <a:xfrm>
            <a:off x="381000" y="180975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 b="1" dirty="0">
                <a:solidFill>
                  <a:srgbClr val="4195D3"/>
                </a:solidFill>
              </a:rPr>
              <a:t>Principales considérations du processus d’élaboration des normes ANS</a:t>
            </a:r>
          </a:p>
        </p:txBody>
      </p:sp>
      <p:sp>
        <p:nvSpPr>
          <p:cNvPr id="66564" name="Slide Number Placeholder 4"/>
          <p:cNvSpPr txBox="1">
            <a:spLocks/>
          </p:cNvSpPr>
          <p:nvPr/>
        </p:nvSpPr>
        <p:spPr bwMode="auto">
          <a:xfrm>
            <a:off x="7696200" y="6400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900">
                <a:solidFill>
                  <a:srgbClr val="000000"/>
                </a:solidFill>
              </a:rPr>
              <a:t>Transparent </a:t>
            </a:r>
            <a:fld id="{5AA17CA0-F4CD-4A35-99E2-67B4299B79C6}" type="slidenum">
              <a:rPr lang="en-US" altLang="en-US" sz="900">
                <a:solidFill>
                  <a:srgbClr val="000000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fr-FR" altLang="en-US" sz="90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ANSI, le système de normalisation aux États-Unis et les exigences essentielles de l’ANSI</a:t>
            </a:r>
          </a:p>
        </p:txBody>
      </p:sp>
      <p:sp>
        <p:nvSpPr>
          <p:cNvPr id="6656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en-US" smtClean="0">
                <a:solidFill>
                  <a:srgbClr val="000000"/>
                </a:solidFill>
                <a:latin typeface="Trebuchet MS" pitchFamily="34" charset="0"/>
              </a:rPr>
              <a:t>Transparent </a:t>
            </a:r>
            <a:fld id="{3796DC66-59A0-4FE6-B920-1D5AD58EEE0D}" type="slidenum">
              <a:rPr lang="en-US" altLang="en-US" smtClean="0">
                <a:solidFill>
                  <a:srgbClr val="000000"/>
                </a:solidFill>
                <a:latin typeface="Trebuchet MS" pitchFamily="34" charset="0"/>
              </a:rPr>
              <a:pPr eaLnBrk="1" hangingPunct="1"/>
              <a:t>19</a:t>
            </a:fld>
            <a:endParaRPr lang="fr-FR" altLang="en-US" smtClean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Termes clés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fr-FR" altLang="en-US" sz="1800" b="1" smtClean="0"/>
              <a:t>Normes</a:t>
            </a:r>
          </a:p>
          <a:p>
            <a:pPr lvl="1" eaLnBrk="1" hangingPunct="1">
              <a:lnSpc>
                <a:spcPct val="95000"/>
              </a:lnSpc>
            </a:pPr>
            <a:r>
              <a:rPr lang="fr-FR" smtClean="0"/>
              <a:t>Spécifications </a:t>
            </a:r>
            <a:r>
              <a:rPr lang="fr-FR" altLang="en-US" sz="1800" b="1" smtClean="0">
                <a:solidFill>
                  <a:srgbClr val="006BB4"/>
                </a:solidFill>
              </a:rPr>
              <a:t>axées sur le marché</a:t>
            </a:r>
            <a:r>
              <a:rPr lang="fr-FR" altLang="en-US" sz="1800" smtClean="0"/>
              <a:t> de produits et de services (par ex. spécifications techniques, systèmes de gestion, etc.)</a:t>
            </a:r>
          </a:p>
          <a:p>
            <a:pPr eaLnBrk="1" hangingPunct="1">
              <a:lnSpc>
                <a:spcPct val="95000"/>
              </a:lnSpc>
              <a:buClr>
                <a:schemeClr val="bg1"/>
              </a:buClr>
              <a:buFont typeface="Wingdings" pitchFamily="2" charset="2"/>
              <a:buNone/>
            </a:pPr>
            <a:endParaRPr lang="fr-FR" altLang="en-US" sz="1700" b="1" smtClean="0"/>
          </a:p>
          <a:p>
            <a:pPr eaLnBrk="1" hangingPunct="1">
              <a:lnSpc>
                <a:spcPct val="95000"/>
              </a:lnSpc>
            </a:pPr>
            <a:r>
              <a:rPr lang="fr-FR" altLang="en-US" sz="1800" b="1" smtClean="0"/>
              <a:t>Réglementations</a:t>
            </a:r>
            <a:endParaRPr lang="fr-FR" altLang="en-US" sz="1800" smtClean="0"/>
          </a:p>
          <a:p>
            <a:pPr lvl="1" eaLnBrk="1" hangingPunct="1">
              <a:lnSpc>
                <a:spcPct val="95000"/>
              </a:lnSpc>
            </a:pPr>
            <a:r>
              <a:rPr lang="fr-FR" smtClean="0"/>
              <a:t>Spécifications techniques </a:t>
            </a:r>
            <a:r>
              <a:rPr lang="fr-FR" altLang="en-US" sz="1800" b="1" smtClean="0">
                <a:solidFill>
                  <a:srgbClr val="006BB4"/>
                </a:solidFill>
              </a:rPr>
              <a:t>obligatoires</a:t>
            </a:r>
            <a:r>
              <a:rPr lang="fr-FR" altLang="en-US" sz="1800" smtClean="0"/>
              <a:t>, qui peuvent comprendre des normes particulières ou des procédures d’évaluation de conformité</a:t>
            </a:r>
          </a:p>
          <a:p>
            <a:pPr eaLnBrk="1" hangingPunct="1">
              <a:lnSpc>
                <a:spcPct val="95000"/>
              </a:lnSpc>
              <a:buClr>
                <a:schemeClr val="bg1"/>
              </a:buClr>
              <a:buFont typeface="Wingdings" pitchFamily="2" charset="2"/>
              <a:buNone/>
            </a:pPr>
            <a:endParaRPr lang="fr-FR" altLang="en-US" sz="1700" smtClean="0"/>
          </a:p>
          <a:p>
            <a:pPr eaLnBrk="1" hangingPunct="1">
              <a:lnSpc>
                <a:spcPct val="95000"/>
              </a:lnSpc>
            </a:pPr>
            <a:r>
              <a:rPr lang="fr-FR" altLang="en-US" sz="1800" b="1" smtClean="0"/>
              <a:t>Évaluation de conformité</a:t>
            </a:r>
            <a:r>
              <a:rPr lang="fr-FR" smtClean="0"/>
              <a:t> </a:t>
            </a:r>
          </a:p>
          <a:p>
            <a:pPr lvl="1" eaLnBrk="1" hangingPunct="1">
              <a:lnSpc>
                <a:spcPct val="95000"/>
              </a:lnSpc>
            </a:pPr>
            <a:r>
              <a:rPr lang="fr-FR" altLang="en-US" sz="1800" b="1" smtClean="0">
                <a:solidFill>
                  <a:srgbClr val="006BB4"/>
                </a:solidFill>
              </a:rPr>
              <a:t>Processus et systèmes</a:t>
            </a:r>
            <a:r>
              <a:rPr lang="fr-FR" altLang="en-US" sz="1800" smtClean="0"/>
              <a:t> utilisés pour vérifier la conformité d'un produit, d’une personne, d’un processus ou d’un système à une norme ou à une réglementation (par ex. tests, certification) </a:t>
            </a:r>
          </a:p>
        </p:txBody>
      </p:sp>
    </p:spTree>
    <p:extLst>
      <p:ext uri="{BB962C8B-B14F-4D97-AF65-F5344CB8AC3E}">
        <p14:creationId xmlns:p14="http://schemas.microsoft.com/office/powerpoint/2010/main" val="9390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r-FR" altLang="en-US" sz="900">
                <a:solidFill>
                  <a:srgbClr val="000000"/>
                </a:solidFill>
              </a:rPr>
              <a:t>ANSI, le système de normalisation aux États-Unis et les exigences essentielles de l’ANSI</a:t>
            </a:r>
            <a:endParaRPr lang="fr-FR" altLang="en-US" sz="900" b="1">
              <a:solidFill>
                <a:srgbClr val="4195D3"/>
              </a:solidFill>
            </a:endParaRPr>
          </a:p>
        </p:txBody>
      </p:sp>
      <p:sp>
        <p:nvSpPr>
          <p:cNvPr id="675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Exigences essentielles de l’ANSI</a:t>
            </a:r>
            <a:endParaRPr lang="fr-FR" altLang="en-US" b="0" smtClean="0"/>
          </a:p>
        </p:txBody>
      </p:sp>
      <p:sp>
        <p:nvSpPr>
          <p:cNvPr id="6759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 typeface="Calibri" pitchFamily="34" charset="0"/>
              <a:buNone/>
            </a:pPr>
            <a:r>
              <a:t/>
            </a:r>
            <a:br/>
            <a:r>
              <a:rPr lang="fr-FR" altLang="en-US" sz="900" smtClean="0">
                <a:solidFill>
                  <a:srgbClr val="000000"/>
                </a:solidFill>
              </a:rPr>
              <a:t>Transparent </a:t>
            </a:r>
            <a:fld id="{DC72B488-4904-4195-A71B-136E75FE036A}" type="slidenum">
              <a:rPr lang="en-US" altLang="en-US" sz="900" smtClean="0">
                <a:solidFill>
                  <a:srgbClr val="000000"/>
                </a:solidFill>
              </a:rPr>
              <a:pPr algn="r" eaLnBrk="1" hangingPunct="1">
                <a:buFont typeface="Calibri" pitchFamily="34" charset="0"/>
                <a:buNone/>
              </a:pPr>
              <a:t>20</a:t>
            </a:fld>
            <a:endParaRPr lang="fr-FR" altLang="en-US" sz="900" smtClean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554424"/>
              </p:ext>
            </p:extLst>
          </p:nvPr>
        </p:nvGraphicFramePr>
        <p:xfrm>
          <a:off x="4724400" y="1219200"/>
          <a:ext cx="3621504" cy="4687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4" imgW="5829103" imgH="7543564" progId="AcroExch.Document.11">
                  <p:embed/>
                </p:oleObj>
              </mc:Choice>
              <mc:Fallback>
                <p:oleObj name="Acrobat Document" r:id="rId4" imgW="5829103" imgH="754356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4400" y="1219200"/>
                        <a:ext cx="3621504" cy="4687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059502"/>
              </p:ext>
            </p:extLst>
          </p:nvPr>
        </p:nvGraphicFramePr>
        <p:xfrm>
          <a:off x="609600" y="1219200"/>
          <a:ext cx="3657600" cy="4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r:id="rId6" imgW="5829103" imgH="7543564" progId="AcroExch.Document.11">
                  <p:embed/>
                </p:oleObj>
              </mc:Choice>
              <mc:Fallback>
                <p:oleObj name="Acrobat Document" r:id="rId6" imgW="5829103" imgH="754356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" y="1219200"/>
                        <a:ext cx="3657600" cy="4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2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r-FR" altLang="en-US" sz="900">
                <a:solidFill>
                  <a:srgbClr val="000000"/>
                </a:solidFill>
              </a:rPr>
              <a:t>ANSI, le système de normalisation aux États-Unis et les exigences essentielles de l’ANSI</a:t>
            </a:r>
            <a:endParaRPr lang="fr-FR" altLang="en-US" sz="900" b="1">
              <a:solidFill>
                <a:srgbClr val="4195D3"/>
              </a:solidFill>
            </a:endParaRPr>
          </a:p>
        </p:txBody>
      </p:sp>
      <p:sp>
        <p:nvSpPr>
          <p:cNvPr id="68611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 typeface="Calibri" pitchFamily="34" charset="0"/>
              <a:buNone/>
            </a:pPr>
            <a:r>
              <a:t/>
            </a:r>
            <a:br/>
            <a:r>
              <a:rPr lang="fr-FR" altLang="en-US" sz="900" smtClean="0">
                <a:solidFill>
                  <a:srgbClr val="000000"/>
                </a:solidFill>
              </a:rPr>
              <a:t>Transparent </a:t>
            </a:r>
            <a:fld id="{72C8DDC7-FEA2-4DF7-AAF0-79D167F3A9EB}" type="slidenum">
              <a:rPr lang="en-US" altLang="en-US" sz="900" smtClean="0">
                <a:solidFill>
                  <a:srgbClr val="000000"/>
                </a:solidFill>
              </a:rPr>
              <a:pPr algn="r" eaLnBrk="1" hangingPunct="1">
                <a:buFont typeface="Calibri" pitchFamily="34" charset="0"/>
                <a:buNone/>
              </a:pPr>
              <a:t>21</a:t>
            </a:fld>
            <a:endParaRPr lang="fr-FR" altLang="en-US" sz="900" smtClean="0">
              <a:solidFill>
                <a:srgbClr val="000000"/>
              </a:solidFill>
            </a:endParaRP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Exigences essentielles de l’ANSI</a:t>
            </a:r>
            <a:endParaRPr lang="fr-FR" altLang="en-US" sz="2400" b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4195D3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95300" indent="-495300">
              <a:lnSpc>
                <a:spcPct val="90000"/>
              </a:lnSpc>
              <a:defRPr/>
            </a:pPr>
            <a:r>
              <a:rPr lang="fr-FR" altLang="en-US" sz="2200" kern="0" dirty="0" smtClean="0"/>
              <a:t>Les exigences essentielles de l’ANSI sont les suivantes :</a:t>
            </a:r>
          </a:p>
          <a:p>
            <a:pPr marL="914400" lvl="1" indent="-457200">
              <a:lnSpc>
                <a:spcPct val="90000"/>
              </a:lnSpc>
              <a:buClr>
                <a:schemeClr val="tx2"/>
              </a:buClr>
              <a:buSzTx/>
              <a:buFont typeface="Wingdings" pitchFamily="2" charset="2"/>
              <a:buAutoNum type="arabicPeriod"/>
              <a:defRPr/>
            </a:pPr>
            <a:r>
              <a:rPr lang="fr-FR" altLang="en-US" sz="2000" kern="0" dirty="0" smtClean="0"/>
              <a:t>Ouverture</a:t>
            </a:r>
          </a:p>
          <a:p>
            <a:pPr marL="914400" lvl="1" indent="-457200">
              <a:lnSpc>
                <a:spcPct val="90000"/>
              </a:lnSpc>
              <a:buClr>
                <a:schemeClr val="tx2"/>
              </a:buClr>
              <a:buSzTx/>
              <a:buFont typeface="Wingdings" pitchFamily="2" charset="2"/>
              <a:buAutoNum type="arabicPeriod" startAt="2"/>
              <a:defRPr/>
            </a:pPr>
            <a:r>
              <a:rPr lang="fr-FR" altLang="en-US" sz="2000" kern="0" dirty="0" smtClean="0"/>
              <a:t>Absence de position dominante</a:t>
            </a:r>
          </a:p>
          <a:p>
            <a:pPr marL="914400" lvl="1" indent="-457200">
              <a:lnSpc>
                <a:spcPct val="90000"/>
              </a:lnSpc>
              <a:buClr>
                <a:schemeClr val="tx2"/>
              </a:buClr>
              <a:buSzTx/>
              <a:buFont typeface="Wingdings" pitchFamily="2" charset="2"/>
              <a:buAutoNum type="arabicPeriod" startAt="2"/>
              <a:defRPr/>
            </a:pPr>
            <a:r>
              <a:rPr lang="fr-FR" altLang="en-US" sz="2000" kern="0" dirty="0" smtClean="0"/>
              <a:t>Équilibre</a:t>
            </a:r>
          </a:p>
          <a:p>
            <a:pPr marL="914400" lvl="1" indent="-457200">
              <a:lnSpc>
                <a:spcPct val="90000"/>
              </a:lnSpc>
              <a:buClr>
                <a:schemeClr val="tx2"/>
              </a:buClr>
              <a:buSzTx/>
              <a:buFont typeface="Wingdings" pitchFamily="2" charset="2"/>
              <a:buAutoNum type="arabicPeriod" startAt="2"/>
              <a:defRPr/>
            </a:pPr>
            <a:r>
              <a:rPr lang="fr-FR" altLang="en-US" sz="2000" kern="0" dirty="0" smtClean="0"/>
              <a:t>Coordination et harmonisation</a:t>
            </a:r>
          </a:p>
          <a:p>
            <a:pPr marL="914400" lvl="1" indent="-457200">
              <a:lnSpc>
                <a:spcPct val="90000"/>
              </a:lnSpc>
              <a:buClr>
                <a:schemeClr val="tx2"/>
              </a:buClr>
              <a:buSzTx/>
              <a:buFont typeface="Wingdings" pitchFamily="2" charset="2"/>
              <a:buAutoNum type="arabicPeriod" startAt="2"/>
              <a:defRPr/>
            </a:pPr>
            <a:r>
              <a:rPr lang="fr-FR" altLang="en-US" sz="2000" kern="0" dirty="0" smtClean="0"/>
              <a:t>Notification de la coordination de l’élaboration des normes</a:t>
            </a:r>
          </a:p>
          <a:p>
            <a:pPr marL="914400" lvl="1" indent="-457200">
              <a:lnSpc>
                <a:spcPct val="90000"/>
              </a:lnSpc>
              <a:buClr>
                <a:schemeClr val="tx2"/>
              </a:buClr>
              <a:buSzTx/>
              <a:buFont typeface="Wingdings" pitchFamily="2" charset="2"/>
              <a:buAutoNum type="arabicPeriod" startAt="2"/>
              <a:defRPr/>
            </a:pPr>
            <a:r>
              <a:rPr lang="fr-FR" altLang="en-US" sz="2000" kern="0" dirty="0" smtClean="0"/>
              <a:t>Examen des opinions et des objections</a:t>
            </a:r>
          </a:p>
          <a:p>
            <a:pPr marL="914400" lvl="1" indent="-457200">
              <a:lnSpc>
                <a:spcPct val="90000"/>
              </a:lnSpc>
              <a:buClr>
                <a:schemeClr val="tx2"/>
              </a:buClr>
              <a:buSzTx/>
              <a:buFont typeface="Wingdings" pitchFamily="2" charset="2"/>
              <a:buAutoNum type="arabicPeriod" startAt="2"/>
              <a:defRPr/>
            </a:pPr>
            <a:r>
              <a:rPr lang="fr-FR" altLang="en-US" sz="2000" kern="0" dirty="0" smtClean="0"/>
              <a:t>Preuve d’existence d'un consensus et vote sur le contenu du consensus</a:t>
            </a:r>
          </a:p>
          <a:p>
            <a:pPr marL="914400" lvl="1" indent="-457200">
              <a:lnSpc>
                <a:spcPct val="90000"/>
              </a:lnSpc>
              <a:buClr>
                <a:schemeClr val="tx2"/>
              </a:buClr>
              <a:buSzTx/>
              <a:buFont typeface="Wingdings" pitchFamily="2" charset="2"/>
              <a:buAutoNum type="arabicPeriod" startAt="2"/>
              <a:defRPr/>
            </a:pPr>
            <a:r>
              <a:rPr lang="fr-FR" altLang="en-US" sz="2000" kern="0" dirty="0" smtClean="0"/>
              <a:t>Procédure de recours des organismes d’élaboration des normes</a:t>
            </a:r>
          </a:p>
          <a:p>
            <a:pPr marL="914400" lvl="1" indent="-457200">
              <a:lnSpc>
                <a:spcPct val="90000"/>
              </a:lnSpc>
              <a:buClr>
                <a:schemeClr val="tx2"/>
              </a:buClr>
              <a:buSzTx/>
              <a:buFont typeface="Wingdings" pitchFamily="2" charset="2"/>
              <a:buAutoNum type="arabicPeriod" startAt="2"/>
              <a:defRPr/>
            </a:pPr>
            <a:r>
              <a:rPr lang="fr-FR" altLang="en-US" sz="2000" kern="0" dirty="0" smtClean="0"/>
              <a:t>Procédures écrites</a:t>
            </a:r>
          </a:p>
          <a:p>
            <a:pPr marL="914400" lvl="1" indent="-457200">
              <a:lnSpc>
                <a:spcPct val="90000"/>
              </a:lnSpc>
              <a:buClr>
                <a:schemeClr val="tx2"/>
              </a:buClr>
              <a:buSzTx/>
              <a:buFont typeface="Wingdings" pitchFamily="2" charset="2"/>
              <a:buAutoNum type="arabicPeriod" startAt="2"/>
              <a:defRPr/>
            </a:pPr>
            <a:r>
              <a:rPr lang="fr-FR" altLang="en-US" sz="2000" kern="0" dirty="0" smtClean="0"/>
              <a:t>Respect des règles normatives et des procédures administratives des normes nationales</a:t>
            </a:r>
          </a:p>
        </p:txBody>
      </p:sp>
    </p:spTree>
    <p:extLst>
      <p:ext uri="{BB962C8B-B14F-4D97-AF65-F5344CB8AC3E}">
        <p14:creationId xmlns:p14="http://schemas.microsoft.com/office/powerpoint/2010/main" val="236250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6630987" cy="1143000"/>
          </a:xfrm>
          <a:noFill/>
        </p:spPr>
        <p:txBody>
          <a:bodyPr/>
          <a:lstStyle/>
          <a:p>
            <a:pPr eaLnBrk="1" hangingPunct="1"/>
            <a:r>
              <a:rPr lang="fr-FR" smtClean="0"/>
              <a:t>Cycle d’élaboration des normes ANS - Déroulement</a:t>
            </a:r>
          </a:p>
        </p:txBody>
      </p:sp>
      <p:grpSp>
        <p:nvGrpSpPr>
          <p:cNvPr id="2" name="Content Placeholder 189442"/>
          <p:cNvGrpSpPr>
            <a:grpSpLocks/>
          </p:cNvGrpSpPr>
          <p:nvPr/>
        </p:nvGrpSpPr>
        <p:grpSpPr bwMode="auto">
          <a:xfrm>
            <a:off x="1085850" y="1312181"/>
            <a:ext cx="7924800" cy="4872037"/>
            <a:chOff x="624" y="816"/>
            <a:chExt cx="4992" cy="3069"/>
          </a:xfrm>
        </p:grpSpPr>
        <p:graphicFrame>
          <p:nvGraphicFramePr>
            <p:cNvPr id="7" name="Diagram 6"/>
            <p:cNvGraphicFramePr/>
            <p:nvPr/>
          </p:nvGraphicFramePr>
          <p:xfrm>
            <a:off x="624" y="816"/>
            <a:ext cx="4992" cy="30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Freeform 20"/>
            <p:cNvSpPr>
              <a:spLocks/>
            </p:cNvSpPr>
            <p:nvPr/>
          </p:nvSpPr>
          <p:spPr bwMode="auto">
            <a:xfrm rot="5400000" flipH="1" flipV="1">
              <a:off x="4422" y="2634"/>
              <a:ext cx="1248" cy="300"/>
            </a:xfrm>
            <a:custGeom>
              <a:avLst/>
              <a:gdLst>
                <a:gd name="T0" fmla="*/ 0 w 1908"/>
                <a:gd name="T1" fmla="*/ 0 h 252"/>
                <a:gd name="T2" fmla="*/ 444 w 1908"/>
                <a:gd name="T3" fmla="*/ 0 h 252"/>
                <a:gd name="T4" fmla="*/ 444 w 1908"/>
                <a:gd name="T5" fmla="*/ 252 h 252"/>
                <a:gd name="T6" fmla="*/ 1908 w 1908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8" h="252">
                  <a:moveTo>
                    <a:pt x="0" y="0"/>
                  </a:moveTo>
                  <a:lnTo>
                    <a:pt x="444" y="0"/>
                  </a:lnTo>
                  <a:lnTo>
                    <a:pt x="444" y="252"/>
                  </a:lnTo>
                  <a:lnTo>
                    <a:pt x="1908" y="252"/>
                  </a:lnTo>
                </a:path>
              </a:pathLst>
            </a:custGeom>
            <a:noFill/>
            <a:ln w="38100" cap="flat" cmpd="sng">
              <a:solidFill>
                <a:srgbClr val="000080"/>
              </a:solidFill>
              <a:prstDash val="solid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21"/>
            <p:cNvSpPr>
              <a:spLocks/>
            </p:cNvSpPr>
            <p:nvPr/>
          </p:nvSpPr>
          <p:spPr bwMode="auto">
            <a:xfrm>
              <a:off x="912" y="2448"/>
              <a:ext cx="1056" cy="576"/>
            </a:xfrm>
            <a:custGeom>
              <a:avLst/>
              <a:gdLst>
                <a:gd name="T0" fmla="*/ 0 w 1548"/>
                <a:gd name="T1" fmla="*/ 348 h 348"/>
                <a:gd name="T2" fmla="*/ 0 w 1548"/>
                <a:gd name="T3" fmla="*/ 0 h 348"/>
                <a:gd name="T4" fmla="*/ 1548 w 1548"/>
                <a:gd name="T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8" h="348">
                  <a:moveTo>
                    <a:pt x="0" y="348"/>
                  </a:moveTo>
                  <a:lnTo>
                    <a:pt x="0" y="0"/>
                  </a:lnTo>
                  <a:lnTo>
                    <a:pt x="1548" y="0"/>
                  </a:lnTo>
                </a:path>
              </a:pathLst>
            </a:custGeom>
            <a:noFill/>
            <a:ln w="38100" cap="flat" cmpd="sng">
              <a:solidFill>
                <a:srgbClr val="000080"/>
              </a:solidFill>
              <a:prstDash val="solid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22"/>
            <p:cNvSpPr>
              <a:spLocks noChangeShapeType="1"/>
            </p:cNvSpPr>
            <p:nvPr/>
          </p:nvSpPr>
          <p:spPr bwMode="auto">
            <a:xfrm>
              <a:off x="4320" y="2352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23"/>
            <p:cNvSpPr>
              <a:spLocks noChangeShapeType="1"/>
            </p:cNvSpPr>
            <p:nvPr/>
          </p:nvSpPr>
          <p:spPr bwMode="auto">
            <a:xfrm flipV="1">
              <a:off x="4464" y="2064"/>
              <a:ext cx="1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7135586" y="5468938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b="1" dirty="0">
                <a:solidFill>
                  <a:srgbClr val="333399"/>
                </a:solidFill>
              </a:rPr>
              <a:t>VOTE</a:t>
            </a: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1349375" y="4734832"/>
            <a:ext cx="175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b="1" dirty="0">
                <a:solidFill>
                  <a:srgbClr val="333399"/>
                </a:solidFill>
              </a:rPr>
              <a:t>COMMENTAIRES</a:t>
            </a:r>
          </a:p>
        </p:txBody>
      </p:sp>
      <p:sp>
        <p:nvSpPr>
          <p:cNvPr id="1050" name="Freeform 26"/>
          <p:cNvSpPr>
            <a:spLocks/>
          </p:cNvSpPr>
          <p:nvPr/>
        </p:nvSpPr>
        <p:spPr bwMode="auto">
          <a:xfrm>
            <a:off x="2171700" y="3228975"/>
            <a:ext cx="1752600" cy="1524000"/>
          </a:xfrm>
          <a:custGeom>
            <a:avLst/>
            <a:gdLst>
              <a:gd name="T0" fmla="*/ 0 w 1056"/>
              <a:gd name="T1" fmla="*/ 2147483647 h 624"/>
              <a:gd name="T2" fmla="*/ 0 w 1056"/>
              <a:gd name="T3" fmla="*/ 2147483647 h 624"/>
              <a:gd name="T4" fmla="*/ 2147483647 w 1056"/>
              <a:gd name="T5" fmla="*/ 2147483647 h 624"/>
              <a:gd name="T6" fmla="*/ 2147483647 w 1056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56" h="624">
                <a:moveTo>
                  <a:pt x="0" y="624"/>
                </a:moveTo>
                <a:lnTo>
                  <a:pt x="0" y="192"/>
                </a:lnTo>
                <a:lnTo>
                  <a:pt x="1056" y="192"/>
                </a:lnTo>
                <a:lnTo>
                  <a:pt x="1056" y="0"/>
                </a:lnTo>
              </a:path>
            </a:pathLst>
          </a:custGeom>
          <a:noFill/>
          <a:ln w="38100" cap="flat" cmpd="sng">
            <a:solidFill>
              <a:srgbClr val="00008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" name="AutoShape 27" descr="2Q=="/>
          <p:cNvSpPr>
            <a:spLocks noChangeAspect="1" noChangeArrowheads="1"/>
          </p:cNvSpPr>
          <p:nvPr/>
        </p:nvSpPr>
        <p:spPr bwMode="auto">
          <a:xfrm>
            <a:off x="4095750" y="2867025"/>
            <a:ext cx="9525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52" name="AutoShape 28" descr="2Q=="/>
          <p:cNvSpPr>
            <a:spLocks noChangeAspect="1" noChangeArrowheads="1"/>
          </p:cNvSpPr>
          <p:nvPr/>
        </p:nvSpPr>
        <p:spPr bwMode="auto">
          <a:xfrm>
            <a:off x="4095750" y="2867025"/>
            <a:ext cx="9525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53" name="Freeform 29"/>
          <p:cNvSpPr>
            <a:spLocks/>
          </p:cNvSpPr>
          <p:nvPr/>
        </p:nvSpPr>
        <p:spPr bwMode="auto">
          <a:xfrm>
            <a:off x="2286000" y="1572987"/>
            <a:ext cx="1809750" cy="649288"/>
          </a:xfrm>
          <a:custGeom>
            <a:avLst/>
            <a:gdLst>
              <a:gd name="T0" fmla="*/ 0 w 3024"/>
              <a:gd name="T1" fmla="*/ 2147483647 h 384"/>
              <a:gd name="T2" fmla="*/ 2147483647 w 3024"/>
              <a:gd name="T3" fmla="*/ 2147483647 h 384"/>
              <a:gd name="T4" fmla="*/ 2147483647 w 3024"/>
              <a:gd name="T5" fmla="*/ 0 h 384"/>
              <a:gd name="T6" fmla="*/ 2147483647 w 3024"/>
              <a:gd name="T7" fmla="*/ 0 h 384"/>
              <a:gd name="T8" fmla="*/ 2147483647 w 3024"/>
              <a:gd name="T9" fmla="*/ 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24" h="384">
                <a:moveTo>
                  <a:pt x="0" y="384"/>
                </a:moveTo>
                <a:lnTo>
                  <a:pt x="264" y="384"/>
                </a:lnTo>
                <a:lnTo>
                  <a:pt x="264" y="0"/>
                </a:lnTo>
                <a:lnTo>
                  <a:pt x="2856" y="0"/>
                </a:lnTo>
                <a:lnTo>
                  <a:pt x="3024" y="0"/>
                </a:lnTo>
              </a:path>
            </a:pathLst>
          </a:custGeom>
          <a:noFill/>
          <a:ln w="38100" cap="flat" cmpd="sng">
            <a:solidFill>
              <a:srgbClr val="000080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1245053" y="2222275"/>
            <a:ext cx="985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b="1" dirty="0">
                <a:solidFill>
                  <a:srgbClr val="333399"/>
                </a:solidFill>
              </a:rPr>
              <a:t>IDÉES</a:t>
            </a:r>
          </a:p>
        </p:txBody>
      </p:sp>
      <p:sp>
        <p:nvSpPr>
          <p:cNvPr id="1055" name="Freeform 31"/>
          <p:cNvSpPr>
            <a:spLocks/>
          </p:cNvSpPr>
          <p:nvPr/>
        </p:nvSpPr>
        <p:spPr bwMode="auto">
          <a:xfrm flipV="1">
            <a:off x="2257425" y="2194380"/>
            <a:ext cx="1752600" cy="427037"/>
          </a:xfrm>
          <a:custGeom>
            <a:avLst/>
            <a:gdLst>
              <a:gd name="T0" fmla="*/ 0 w 1908"/>
              <a:gd name="T1" fmla="*/ 0 h 252"/>
              <a:gd name="T2" fmla="*/ 2147483647 w 1908"/>
              <a:gd name="T3" fmla="*/ 0 h 252"/>
              <a:gd name="T4" fmla="*/ 2147483647 w 1908"/>
              <a:gd name="T5" fmla="*/ 2147483647 h 252"/>
              <a:gd name="T6" fmla="*/ 2147483647 w 1908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08" h="252">
                <a:moveTo>
                  <a:pt x="0" y="0"/>
                </a:moveTo>
                <a:lnTo>
                  <a:pt x="444" y="0"/>
                </a:lnTo>
                <a:lnTo>
                  <a:pt x="444" y="252"/>
                </a:lnTo>
                <a:lnTo>
                  <a:pt x="1908" y="252"/>
                </a:lnTo>
              </a:path>
            </a:pathLst>
          </a:custGeom>
          <a:noFill/>
          <a:ln w="38100" cap="flat" cmpd="sng">
            <a:solidFill>
              <a:srgbClr val="000080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ANSI, le système de normalisation aux États-Unis et les exigences essentielles de l’ANSI</a:t>
            </a:r>
          </a:p>
        </p:txBody>
      </p:sp>
      <p:sp>
        <p:nvSpPr>
          <p:cNvPr id="1057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 typeface="Wingdings" pitchFamily="2" charset="2"/>
              <a:buNone/>
            </a:pPr>
            <a:r>
              <a:rPr lang="fr-FR" altLang="en-US" sz="900" smtClean="0">
                <a:solidFill>
                  <a:srgbClr val="000000"/>
                </a:solidFill>
              </a:rPr>
              <a:t> Transparent </a:t>
            </a:r>
            <a:fld id="{6FF0BCFB-0052-4743-99FC-FADB28CD2B76}" type="slidenum">
              <a:rPr lang="en-US" altLang="en-US" sz="900" smtClean="0">
                <a:solidFill>
                  <a:srgbClr val="000000"/>
                </a:solidFill>
              </a:rPr>
              <a:pPr algn="r" eaLnBrk="1" hangingPunct="1">
                <a:buFont typeface="Wingdings" pitchFamily="2" charset="2"/>
                <a:buNone/>
              </a:pPr>
              <a:t>22</a:t>
            </a:fld>
            <a:endParaRPr lang="fr-FR" altLang="en-US" sz="9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Quel est le rôle de l’ANSI dans le processus d’élaboration d’une ANS ?</a:t>
            </a:r>
            <a:endParaRPr lang="fr-FR" altLang="en-US" sz="2400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/>
          <a:lstStyle/>
          <a:p>
            <a:r>
              <a:rPr lang="fr-FR" altLang="en-US" sz="1550" dirty="0" smtClean="0"/>
              <a:t>Contrôler le bon déroulement du processus d’élaboration des normes par consensus en recherchant les preuves de la conformité de la procédure aux </a:t>
            </a:r>
            <a:r>
              <a:rPr lang="fr-FR" altLang="en-US" sz="1550" i="1" dirty="0" smtClean="0"/>
              <a:t>exigences essentielles de l’ANSI</a:t>
            </a:r>
          </a:p>
          <a:p>
            <a:r>
              <a:rPr lang="fr-FR" altLang="en-US" sz="1550" dirty="0" smtClean="0"/>
              <a:t>Homologuer (et réhomologuer) les organismes d’élaboration de normes (procédures)</a:t>
            </a:r>
          </a:p>
          <a:p>
            <a:r>
              <a:rPr lang="fr-FR" altLang="en-US" sz="1550" dirty="0" smtClean="0"/>
              <a:t>Approuver les normes comme étant des ANS</a:t>
            </a:r>
          </a:p>
          <a:p>
            <a:r>
              <a:rPr lang="fr-FR" altLang="en-US" sz="1550" dirty="0" smtClean="0"/>
              <a:t>Analyser les ANS pour déterminer la conformité des procédures</a:t>
            </a:r>
          </a:p>
          <a:p>
            <a:r>
              <a:rPr lang="fr-FR" altLang="en-US" sz="1550" dirty="0" smtClean="0"/>
              <a:t>Statuer sur les recours portant sur les procédures d’élaboration des ANS</a:t>
            </a:r>
          </a:p>
          <a:p>
            <a:pPr lvl="1"/>
            <a:r>
              <a:rPr lang="fr-FR" altLang="en-US" sz="1550" dirty="0" smtClean="0"/>
              <a:t>Les procédures ont-elles été respectées ?</a:t>
            </a:r>
          </a:p>
          <a:p>
            <a:pPr lvl="1"/>
            <a:r>
              <a:rPr lang="fr-FR" altLang="en-US" sz="1550" dirty="0" smtClean="0"/>
              <a:t>Une observation a-t-elle été traitée selon la procédure régulière ?</a:t>
            </a:r>
          </a:p>
          <a:p>
            <a:pPr lvl="1"/>
            <a:r>
              <a:rPr lang="fr-FR" altLang="en-US" sz="1550" dirty="0" smtClean="0"/>
              <a:t>Un organisme d’élaboration de normes est-il en conformité avec les exigences de l’ANSI ?</a:t>
            </a:r>
          </a:p>
          <a:p>
            <a:r>
              <a:rPr lang="fr-FR" altLang="en-US" sz="1550" dirty="0" smtClean="0"/>
              <a:t>Examiner l’éventualité du retrait de la désignation ANS pour un motif valable (à tout moment)</a:t>
            </a:r>
          </a:p>
          <a:p>
            <a:r>
              <a:rPr lang="fr-FR" altLang="en-US" sz="1550" dirty="0" smtClean="0"/>
              <a:t>Gérer et réviser les procédures qui régissent le processus d’élaboration des ANS</a:t>
            </a:r>
          </a:p>
          <a:p>
            <a:pPr lvl="1"/>
            <a:endParaRPr lang="fr-FR" altLang="en-US" sz="1600" dirty="0" smtClean="0"/>
          </a:p>
          <a:p>
            <a:pPr lvl="1"/>
            <a:endParaRPr lang="fr-FR" altLang="en-US" sz="1600" dirty="0" smtClean="0"/>
          </a:p>
          <a:p>
            <a:pPr lvl="1"/>
            <a:endParaRPr lang="fr-FR" altLang="en-US" sz="1600" dirty="0" smtClean="0"/>
          </a:p>
          <a:p>
            <a:pPr>
              <a:buFont typeface="Wingdings" pitchFamily="2" charset="2"/>
              <a:buNone/>
            </a:pPr>
            <a:endParaRPr lang="fr-FR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chemeClr val="tx1"/>
                </a:solidFill>
              </a:rPr>
              <a:t>ANSI, le système de normalisation aux États-Unis et les exigences essentielles de l’ANSI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9637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 typeface="Wingdings" pitchFamily="2" charset="2"/>
              <a:buNone/>
            </a:pPr>
            <a:r>
              <a:rPr lang="fr-FR" altLang="en-US" sz="900" smtClean="0">
                <a:solidFill>
                  <a:srgbClr val="000000"/>
                </a:solidFill>
              </a:rPr>
              <a:t>Transparent </a:t>
            </a:r>
            <a:fld id="{F0B33596-3FBA-4B8A-9E40-31EA369BEA09}" type="slidenum">
              <a:rPr lang="en-US" altLang="en-US" sz="900" smtClean="0">
                <a:solidFill>
                  <a:srgbClr val="000000"/>
                </a:solidFill>
              </a:rPr>
              <a:pPr algn="r" eaLnBrk="1" hangingPunct="1">
                <a:buFont typeface="Wingdings" pitchFamily="2" charset="2"/>
                <a:buNone/>
              </a:pPr>
              <a:t>23</a:t>
            </a:fld>
            <a:endParaRPr lang="fr-FR" altLang="en-US" sz="9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fr-FR" altLang="en-US" sz="1800" dirty="0" smtClean="0"/>
              <a:t>Flexibilité dans le respect des exigences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fr-FR" altLang="en-US" sz="1800" dirty="0" smtClean="0"/>
              <a:t>Exemples de variables :</a:t>
            </a:r>
          </a:p>
          <a:p>
            <a:pPr lvl="1" eaLnBrk="1" hangingPunct="1">
              <a:lnSpc>
                <a:spcPct val="100000"/>
              </a:lnSpc>
            </a:pPr>
            <a:r>
              <a:rPr lang="fr-FR" altLang="en-US" sz="1800" dirty="0" smtClean="0"/>
              <a:t>Exigences numériques</a:t>
            </a:r>
          </a:p>
          <a:p>
            <a:pPr lvl="1" eaLnBrk="1" hangingPunct="1">
              <a:lnSpc>
                <a:spcPct val="100000"/>
              </a:lnSpc>
            </a:pPr>
            <a:r>
              <a:rPr lang="fr-FR" altLang="en-US" sz="1800" dirty="0" smtClean="0"/>
              <a:t>Vote lors de réunions ou par scrutin</a:t>
            </a:r>
          </a:p>
          <a:p>
            <a:pPr lvl="1" eaLnBrk="1" hangingPunct="1">
              <a:lnSpc>
                <a:spcPct val="100000"/>
              </a:lnSpc>
            </a:pPr>
            <a:r>
              <a:rPr lang="fr-FR" altLang="en-US" sz="1800" dirty="0" smtClean="0"/>
              <a:t>Réunions face-à-face, webinaires, téléconférences, emails ou courriers papier</a:t>
            </a:r>
          </a:p>
          <a:p>
            <a:pPr lvl="1" eaLnBrk="1" hangingPunct="1">
              <a:lnSpc>
                <a:spcPct val="100000"/>
              </a:lnSpc>
            </a:pPr>
            <a:r>
              <a:rPr lang="fr-FR" altLang="en-US" sz="1800" dirty="0" smtClean="0"/>
              <a:t>Etapes simultanées ou successives</a:t>
            </a:r>
          </a:p>
          <a:p>
            <a:pPr lvl="1" eaLnBrk="1" hangingPunct="1">
              <a:lnSpc>
                <a:spcPct val="100000"/>
              </a:lnSpc>
            </a:pPr>
            <a:r>
              <a:rPr lang="fr-FR" altLang="en-US" sz="1800" dirty="0" smtClean="0"/>
              <a:t>Utilisation de systèmes électroniques pour le processus de consensus</a:t>
            </a:r>
          </a:p>
          <a:p>
            <a:pPr lvl="1" eaLnBrk="1" hangingPunct="1">
              <a:lnSpc>
                <a:spcPct val="100000"/>
              </a:lnSpc>
            </a:pPr>
            <a:r>
              <a:rPr lang="fr-FR" altLang="en-US" sz="1800" dirty="0" smtClean="0"/>
              <a:t>Démarrage avec un projet de norme ou en partant de zéro</a:t>
            </a:r>
          </a:p>
          <a:p>
            <a:pPr eaLnBrk="1" hangingPunct="1">
              <a:lnSpc>
                <a:spcPct val="100000"/>
              </a:lnSpc>
            </a:pPr>
            <a:r>
              <a:rPr lang="fr-FR" altLang="en-US" sz="1800" dirty="0" smtClean="0"/>
              <a:t>Pour ce qui est de la consultation publique, les variables sont les suivantes :</a:t>
            </a:r>
          </a:p>
          <a:p>
            <a:pPr lvl="1" eaLnBrk="1" hangingPunct="1">
              <a:lnSpc>
                <a:spcPct val="100000"/>
              </a:lnSpc>
            </a:pPr>
            <a:r>
              <a:rPr lang="fr-FR" altLang="en-US" sz="1800" dirty="0" smtClean="0"/>
              <a:t>Sensibilisation lors de la phase de lancement</a:t>
            </a:r>
          </a:p>
          <a:p>
            <a:pPr lvl="1" eaLnBrk="1" hangingPunct="1">
              <a:lnSpc>
                <a:spcPct val="100000"/>
              </a:lnSpc>
            </a:pPr>
            <a:r>
              <a:rPr lang="fr-FR" altLang="en-US" sz="1800" dirty="0" smtClean="0"/>
              <a:t>Successions d’examens et d’approbations publics</a:t>
            </a:r>
          </a:p>
        </p:txBody>
      </p:sp>
      <p:sp>
        <p:nvSpPr>
          <p:cNvPr id="70659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752600" y="6400800"/>
            <a:ext cx="5638800" cy="244475"/>
          </a:xfrm>
          <a:noFill/>
        </p:spPr>
        <p:txBody>
          <a:bodyPr/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fr-FR" altLang="en-US" sz="900">
                <a:solidFill>
                  <a:srgbClr val="000000"/>
                </a:solidFill>
              </a:rPr>
              <a:t>ANSI, le système de normalisation aux États-Unis et les exigences essentielles de l’ANSI</a:t>
            </a:r>
          </a:p>
        </p:txBody>
      </p:sp>
      <p:sp>
        <p:nvSpPr>
          <p:cNvPr id="70660" name="Rectangle 2"/>
          <p:cNvSpPr txBox="1">
            <a:spLocks noChangeArrowheads="1"/>
          </p:cNvSpPr>
          <p:nvPr/>
        </p:nvSpPr>
        <p:spPr bwMode="auto">
          <a:xfrm>
            <a:off x="152400" y="2190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 b="1">
                <a:solidFill>
                  <a:srgbClr val="4195D3"/>
                </a:solidFill>
              </a:rPr>
              <a:t>Exigences essentielles de l’ANSI 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>
                <a:solidFill>
                  <a:srgbClr val="4195D3"/>
                </a:solidFill>
              </a:rPr>
              <a:t>Il n’existe pas de modèle UNIQUE</a:t>
            </a:r>
          </a:p>
        </p:txBody>
      </p:sp>
      <p:sp>
        <p:nvSpPr>
          <p:cNvPr id="70661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 typeface="Wingdings" pitchFamily="2" charset="2"/>
              <a:buNone/>
            </a:pPr>
            <a:r>
              <a:rPr lang="fr-FR" altLang="en-US" sz="900" smtClean="0">
                <a:solidFill>
                  <a:srgbClr val="000000"/>
                </a:solidFill>
              </a:rPr>
              <a:t>Transparent </a:t>
            </a:r>
            <a:fld id="{8DC8ABED-DA73-40CA-9DDE-675713CBBBF7}" type="slidenum">
              <a:rPr lang="en-US" altLang="en-US" sz="900" smtClean="0">
                <a:solidFill>
                  <a:srgbClr val="000000"/>
                </a:solidFill>
              </a:rPr>
              <a:pPr algn="r" eaLnBrk="1" hangingPunct="1">
                <a:buFont typeface="Wingdings" pitchFamily="2" charset="2"/>
                <a:buNone/>
              </a:pPr>
              <a:t>24</a:t>
            </a:fld>
            <a:endParaRPr lang="fr-FR" altLang="en-US" sz="9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2358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r-FR" altLang="en-US" sz="900">
                <a:solidFill>
                  <a:srgbClr val="000000"/>
                </a:solidFill>
              </a:rPr>
              <a:t>ANSI, le système de normalisation aux États-Unis et les exigences essentielles de l’ANSI</a:t>
            </a:r>
            <a:endParaRPr lang="fr-FR" altLang="en-US" sz="900" b="1">
              <a:solidFill>
                <a:srgbClr val="4195D3"/>
              </a:solidFill>
            </a:endParaRPr>
          </a:p>
        </p:txBody>
      </p:sp>
      <p:sp>
        <p:nvSpPr>
          <p:cNvPr id="7168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fr-FR" smtClean="0"/>
              <a:t>Standards Action : </a:t>
            </a:r>
            <a:r>
              <a:rPr lang="fr-FR" altLang="en-US" b="0" smtClean="0">
                <a:hlinkClick r:id="rId3"/>
              </a:rPr>
              <a:t>www.ansi.org/standardsaction</a:t>
            </a:r>
            <a:r>
              <a:rPr lang="fr-FR" smtClean="0"/>
              <a:t> </a:t>
            </a:r>
            <a:r>
              <a:t/>
            </a:r>
            <a:br/>
            <a:endParaRPr lang="fr-FR" altLang="en-US" b="0" smtClean="0"/>
          </a:p>
        </p:txBody>
      </p:sp>
      <p:pic>
        <p:nvPicPr>
          <p:cNvPr id="71684" name="Picture 7" descr="C:\Users\mmcdougall\Desktop\USAID Standards Alliance\EAC\SA 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06475"/>
            <a:ext cx="36576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8" descr="C:\Users\mmcdougall\Desktop\USAID Standards Alliance\EAC\SA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85838"/>
            <a:ext cx="4191000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buChar char="n"/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buFont typeface="Symbol" pitchFamily="18" charset="2"/>
              <a:buChar char="-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buSzPct val="80000"/>
              <a:buChar char="§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195D3"/>
              </a:buClr>
              <a:buSzPct val="8000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Font typeface="Calibri" pitchFamily="34" charset="0"/>
              <a:buNone/>
            </a:pPr>
            <a:r>
              <a:t/>
            </a:r>
            <a:br/>
            <a:r>
              <a:rPr lang="fr-FR" altLang="en-US" sz="900" smtClean="0">
                <a:solidFill>
                  <a:srgbClr val="000000"/>
                </a:solidFill>
              </a:rPr>
              <a:t>Transparent </a:t>
            </a:r>
            <a:fld id="{E883337A-D6F9-488C-B520-B31B3F90F888}" type="slidenum">
              <a:rPr lang="en-US" altLang="en-US" sz="900" smtClean="0">
                <a:solidFill>
                  <a:srgbClr val="000000"/>
                </a:solidFill>
              </a:rPr>
              <a:pPr algn="r" eaLnBrk="1" hangingPunct="1">
                <a:buFont typeface="Calibri" pitchFamily="34" charset="0"/>
                <a:buNone/>
              </a:pPr>
              <a:t>25</a:t>
            </a:fld>
            <a:endParaRPr lang="fr-FR" altLang="en-US" sz="9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0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Quels sont les principaux enseignements ?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fr-FR" sz="2000" dirty="0" smtClean="0"/>
              <a:t>Le système de normalisation aux États-Unis est unique comparé aux autres systèmes nationaux de normalisation</a:t>
            </a:r>
          </a:p>
          <a:p>
            <a:r>
              <a:rPr lang="fr-FR" sz="2000" dirty="0" smtClean="0"/>
              <a:t>Cependant, nous rencontrons les mêmes difficultés concernant la sensibilisation des parties prenantes, l’établissement d’un consensus, etc.</a:t>
            </a:r>
          </a:p>
          <a:p>
            <a:r>
              <a:rPr lang="fr-FR" sz="2000" dirty="0" smtClean="0"/>
              <a:t>Objectifs de l’atelier d’aujourd’hui :</a:t>
            </a:r>
          </a:p>
          <a:p>
            <a:pPr lvl="1"/>
            <a:r>
              <a:rPr lang="fr-FR" sz="1800" dirty="0" smtClean="0"/>
              <a:t>Quels sont les avantages de la sensibilisation des parties prenantes aux activités d’élaboration des normes ?</a:t>
            </a:r>
          </a:p>
          <a:p>
            <a:pPr lvl="1"/>
            <a:r>
              <a:rPr lang="fr-FR" sz="1800" dirty="0" smtClean="0"/>
              <a:t>Quelles stratégies de sensibilisation des parties prenantes utilisent les organisations américaines ?</a:t>
            </a:r>
          </a:p>
          <a:p>
            <a:pPr lvl="1"/>
            <a:r>
              <a:rPr lang="fr-FR" sz="1800" dirty="0" smtClean="0"/>
              <a:t>Quelles sont les difficultés spécifiques que rencontre le Sénégal ?</a:t>
            </a:r>
          </a:p>
          <a:p>
            <a:pPr lvl="1"/>
            <a:r>
              <a:rPr lang="fr-FR" sz="1800" dirty="0" smtClean="0"/>
              <a:t>Quels enseignements peuvent être appliqués au Sénégal ?</a:t>
            </a:r>
            <a:endParaRPr lang="fr-FR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Présentation de l’ANSI et du système de normalisation des États-Unis</a:t>
            </a:r>
            <a:endParaRPr lang="fr-FR" b="1">
              <a:solidFill>
                <a:srgbClr val="4195D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 2015 Diapositive ANSI </a:t>
            </a:r>
            <a:fld id="{7421C1C3-033B-44CE-8312-99661589CFEA}" type="slidenum">
              <a:rPr lang="en-US" smtClean="0"/>
              <a:pPr>
                <a:defRPr/>
              </a:pPr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7010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ChangeArrowheads="1"/>
          </p:cNvSpPr>
          <p:nvPr/>
        </p:nvSpPr>
        <p:spPr bwMode="auto">
          <a:xfrm>
            <a:off x="152400" y="1879867"/>
            <a:ext cx="2971800" cy="256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altLang="en-US" b="1" dirty="0" smtClean="0">
                <a:solidFill>
                  <a:schemeClr val="folHlink"/>
                </a:solidFill>
                <a:latin typeface="Trebuchet MS" pitchFamily="34" charset="0"/>
              </a:rPr>
              <a:t>Madeleine McDougall</a:t>
            </a:r>
          </a:p>
          <a:p>
            <a:pPr>
              <a:spcBef>
                <a:spcPct val="20000"/>
              </a:spcBef>
            </a:pPr>
            <a:r>
              <a:rPr lang="fr-FR" altLang="en-US" b="1" dirty="0" smtClean="0">
                <a:solidFill>
                  <a:schemeClr val="folHlink"/>
                </a:solidFill>
                <a:latin typeface="Trebuchet MS" pitchFamily="34" charset="0"/>
              </a:rPr>
              <a:t>Program Manager, International Development</a:t>
            </a:r>
          </a:p>
          <a:p>
            <a:pPr>
              <a:spcBef>
                <a:spcPct val="20000"/>
              </a:spcBef>
            </a:pPr>
            <a:endParaRPr lang="fr-FR" altLang="en-US" b="1" dirty="0">
              <a:solidFill>
                <a:schemeClr val="folHlink"/>
              </a:solidFill>
              <a:latin typeface="Trebuchet MS" pitchFamily="34" charset="0"/>
            </a:endParaRPr>
          </a:p>
          <a:p>
            <a:pPr>
              <a:spcBef>
                <a:spcPct val="20000"/>
              </a:spcBef>
            </a:pPr>
            <a:r>
              <a:rPr lang="fr-FR" altLang="en-US" b="1" dirty="0" smtClean="0">
                <a:solidFill>
                  <a:schemeClr val="folHlink"/>
                </a:solidFill>
                <a:latin typeface="Trebuchet MS" pitchFamily="34" charset="0"/>
              </a:rPr>
              <a:t>intl@ansi.org</a:t>
            </a:r>
            <a:endParaRPr lang="fr-FR" dirty="0">
              <a:latin typeface="Trebuchet MS" pitchFamily="34" charset="0"/>
            </a:endParaRPr>
          </a:p>
          <a:p>
            <a:pPr>
              <a:spcBef>
                <a:spcPct val="20000"/>
              </a:spcBef>
            </a:pPr>
            <a:r>
              <a:rPr lang="fr-FR" b="1" dirty="0">
                <a:solidFill>
                  <a:schemeClr val="folHlink"/>
                </a:solidFill>
                <a:latin typeface="Trebuchet MS" pitchFamily="34" charset="0"/>
              </a:rPr>
              <a:t>www.standardsportal.org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382000" cy="2438400"/>
          </a:xfrm>
          <a:extLst>
            <a:ext uri="{909E8E84-426E-40DD-AFC4-6F175D3DCCD1}">
              <a14:hiddenFill xmlns:a14="http://schemas.microsoft.com/office/drawing/2010/main">
                <a:solidFill>
                  <a:srgbClr val="0068B3">
                    <a:alpha val="1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6BB4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285750" indent="-285750" eaLnBrk="1" hangingPunct="1"/>
            <a:r>
              <a:rPr lang="fr-FR" altLang="en-US" sz="2200" b="1" dirty="0" smtClean="0"/>
              <a:t>L’American National Standards Institute coordonne les normes, l’évaluation de la conformité et les activités connexes aux États-Unis</a:t>
            </a:r>
          </a:p>
          <a:p>
            <a:pPr marL="285750" indent="-285750" eaLnBrk="1" hangingPunct="1"/>
            <a:endParaRPr lang="fr-FR" altLang="en-US" sz="2200" b="1" dirty="0" smtClean="0"/>
          </a:p>
          <a:p>
            <a:pPr marL="285750" indent="-285750" eaLnBrk="1" hangingPunct="1"/>
            <a:r>
              <a:rPr lang="fr-FR" altLang="en-US" sz="2200" dirty="0" smtClean="0"/>
              <a:t>Créée en 1918, l’ANSI est une organisation privée à but non lucratif  </a:t>
            </a:r>
            <a:r>
              <a:t/>
            </a:r>
            <a:br/>
            <a:endParaRPr lang="fr-FR" altLang="en-US" sz="2200" dirty="0" smtClean="0"/>
          </a:p>
          <a:p>
            <a:pPr marL="285750" indent="-285750" eaLnBrk="1" hangingPunct="1"/>
            <a:r>
              <a:rPr lang="fr-FR" altLang="en-US" sz="2200" dirty="0" smtClean="0"/>
              <a:t>L’ANSI n’est pas un organisme public, ni une organisation d’élaboration de normes</a:t>
            </a:r>
          </a:p>
          <a:p>
            <a:pPr marL="285750" indent="-285750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fr-FR" altLang="en-US" sz="2200" b="1" dirty="0" smtClean="0">
              <a:latin typeface="Arial" charset="0"/>
            </a:endParaRPr>
          </a:p>
        </p:txBody>
      </p:sp>
      <p:pic>
        <p:nvPicPr>
          <p:cNvPr id="37891" name="Picture 3" descr="ANSI_w_n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7825"/>
            <a:ext cx="2754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6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NSI_w_n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77825"/>
            <a:ext cx="2754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 descr="ANSI_w_n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77825"/>
            <a:ext cx="2754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457200" y="2057400"/>
            <a:ext cx="8382000" cy="3393237"/>
          </a:xfrm>
          <a:prstGeom prst="rect">
            <a:avLst/>
          </a:prstGeom>
          <a:noFill/>
          <a:ln w="28575">
            <a:solidFill>
              <a:srgbClr val="006BB4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8B3">
                    <a:alpha val="10196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fr-FR" altLang="en-US" sz="2200" b="1" dirty="0">
                <a:solidFill>
                  <a:srgbClr val="006BB4"/>
                </a:solidFill>
                <a:latin typeface="Trebuchet MS" pitchFamily="34" charset="0"/>
              </a:rPr>
              <a:t>Mission de l’ANSI</a:t>
            </a:r>
            <a:r>
              <a:rPr lang="fr-FR" smtClean="0"/>
              <a:t> 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fr-FR" altLang="en-US" sz="2200" dirty="0">
                <a:solidFill>
                  <a:schemeClr val="tx1"/>
                </a:solidFill>
                <a:latin typeface="Trebuchet MS" pitchFamily="34" charset="0"/>
              </a:rPr>
              <a:t>Améliorer à la fois la compétitivité mondiale des entreprises américaines et la qualité de vie aux États-Unis en oeuvrant en faveur de normes consensuelles volontaires et de systèmes d’évaluation de la conformité, et en préservant leur intégrité.</a:t>
            </a:r>
          </a:p>
          <a:p>
            <a:pPr eaLnBrk="0" hangingPunct="0">
              <a:lnSpc>
                <a:spcPct val="150000"/>
              </a:lnSpc>
            </a:pPr>
            <a:endParaRPr lang="fr-FR" altLang="en-US" sz="220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NSI_w_n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77825"/>
            <a:ext cx="2754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07975" y="1761636"/>
            <a:ext cx="4197350" cy="362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buFont typeface="Wingdings" pitchFamily="2" charset="2"/>
              <a:buChar char="n"/>
            </a:pPr>
            <a:r>
              <a:rPr lang="fr-FR" altLang="en-US" sz="2000" dirty="0">
                <a:solidFill>
                  <a:schemeClr val="tx1"/>
                </a:solidFill>
                <a:latin typeface="Trebuchet MS" pitchFamily="34" charset="0"/>
              </a:rPr>
              <a:t>Représente les États-Unis dans le monde 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sz="2000" dirty="0" smtClean="0">
                <a:solidFill>
                  <a:schemeClr val="tx1"/>
                </a:solidFill>
                <a:latin typeface="Trebuchet MS" pitchFamily="34" charset="0"/>
              </a:rPr>
              <a:t>Homologue les organisations d’élaboration de normes et approuve les normes ANS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sz="2000" dirty="0" smtClean="0">
                <a:solidFill>
                  <a:schemeClr val="tx1"/>
                </a:solidFill>
                <a:latin typeface="Trebuchet MS" pitchFamily="34" charset="0"/>
              </a:rPr>
              <a:t>Homologue/approuve les groupes consultatifs techniques (comités miroir) pour les travaux techniques de l’ISO/IEC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sz="2000" dirty="0" smtClean="0">
                <a:solidFill>
                  <a:schemeClr val="tx1"/>
                </a:solidFill>
                <a:latin typeface="Trebuchet MS" pitchFamily="34" charset="0"/>
              </a:rPr>
              <a:t>Homologue les organes d’évaluation de la conformité</a:t>
            </a:r>
            <a:endParaRPr lang="fr-FR" altLang="en-US" sz="22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657725" y="1766874"/>
            <a:ext cx="4198938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buFont typeface="Wingdings" pitchFamily="2" charset="2"/>
              <a:buChar char="n"/>
            </a:pPr>
            <a:r>
              <a:rPr lang="fr-FR" altLang="en-US" sz="2000" dirty="0">
                <a:solidFill>
                  <a:schemeClr val="tx1"/>
                </a:solidFill>
                <a:latin typeface="Trebuchet MS" pitchFamily="34" charset="0"/>
              </a:rPr>
              <a:t>Revendeur de normes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sz="2000" dirty="0" smtClean="0">
                <a:solidFill>
                  <a:schemeClr val="tx1"/>
                </a:solidFill>
                <a:latin typeface="Trebuchet MS" pitchFamily="34" charset="0"/>
              </a:rPr>
              <a:t>Diffusion d’informations et formation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sz="2000" dirty="0" smtClean="0">
                <a:solidFill>
                  <a:schemeClr val="tx1"/>
                </a:solidFill>
                <a:latin typeface="Trebuchet MS" pitchFamily="34" charset="0"/>
              </a:rPr>
              <a:t>Forum neutre permettant d'identifier les besoins en termes de normes et de discuter des problèmes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sz="2000" dirty="0" smtClean="0">
                <a:solidFill>
                  <a:schemeClr val="tx1"/>
                </a:solidFill>
                <a:latin typeface="Trebuchet MS" pitchFamily="34" charset="0"/>
              </a:rPr>
              <a:t>Passerelle entre les secteurs public et privé aux États-Unis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sz="2000" dirty="0">
                <a:solidFill>
                  <a:schemeClr val="tx1"/>
                </a:solidFill>
                <a:latin typeface="Trebuchet MS" pitchFamily="34" charset="0"/>
              </a:rPr>
              <a:t>Garantit l’intégrité des normes et le système de vérification de la conformité</a:t>
            </a:r>
          </a:p>
          <a:p>
            <a:pPr marL="342900" indent="-342900" algn="l"/>
            <a:endParaRPr lang="fr-FR" altLang="en-US" sz="220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2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4191000" cy="4525962"/>
          </a:xfrm>
          <a:noFill/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5000"/>
              </a:spcBef>
            </a:pPr>
            <a:r>
              <a:rPr lang="fr-FR" altLang="en-US" sz="1600" dirty="0" smtClean="0"/>
              <a:t>Représente les États-Unis au sein de l’ISO</a:t>
            </a:r>
            <a:r>
              <a:rPr sz="1600" dirty="0"/>
              <a:t/>
            </a:r>
            <a:br>
              <a:rPr sz="1600" dirty="0"/>
            </a:br>
            <a:endParaRPr lang="fr-FR" altLang="en-US" sz="1600" dirty="0" smtClean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</a:pPr>
            <a:r>
              <a:rPr lang="fr-FR" altLang="en-US" sz="1600" dirty="0" smtClean="0"/>
              <a:t>Représente les États-Unis au sein de l’IEC, </a:t>
            </a:r>
            <a:r>
              <a:rPr sz="1600" dirty="0"/>
              <a:t/>
            </a:r>
            <a:br>
              <a:rPr sz="1600" dirty="0"/>
            </a:br>
            <a:r>
              <a:rPr lang="fr-FR" altLang="en-US" sz="1600" dirty="0" smtClean="0"/>
              <a:t>via leur comité national au sein de l’ANSI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</a:pPr>
            <a:endParaRPr lang="fr-FR" altLang="en-US" sz="1600" dirty="0" smtClean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</a:pPr>
            <a:r>
              <a:rPr lang="fr-FR" altLang="en-US" sz="1600" dirty="0" smtClean="0"/>
              <a:t>Membre américain de l’IAF et de l’ILAC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</a:pPr>
            <a:endParaRPr lang="fr-FR" altLang="en-US" sz="1600" dirty="0" smtClean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</a:pPr>
            <a:r>
              <a:rPr lang="fr-FR" altLang="en-US" sz="1600" dirty="0" smtClean="0"/>
              <a:t>Participe à des forums régionaux dans les Amériques et sur la Côte du Pacifique</a:t>
            </a:r>
            <a:r>
              <a:rPr sz="1600" dirty="0"/>
              <a:t/>
            </a:r>
            <a:br>
              <a:rPr sz="1600" dirty="0"/>
            </a:br>
            <a:endParaRPr lang="fr-FR" altLang="en-US" sz="1600" dirty="0" smtClean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</a:pPr>
            <a:r>
              <a:rPr lang="fr-FR" altLang="en-US" sz="1600" dirty="0" smtClean="0"/>
              <a:t>Connexion avec des groupes en Europe, en Afrique et au Moyen-Orient</a:t>
            </a:r>
            <a:r>
              <a:rPr sz="1600" dirty="0"/>
              <a:t/>
            </a:r>
            <a:br>
              <a:rPr sz="1600" dirty="0"/>
            </a:br>
            <a:endParaRPr lang="fr-FR" altLang="en-US" sz="1600" dirty="0" smtClean="0"/>
          </a:p>
          <a:p>
            <a:pPr eaLnBrk="1" hangingPunct="1">
              <a:lnSpc>
                <a:spcPct val="95000"/>
              </a:lnSpc>
              <a:spcBef>
                <a:spcPct val="15000"/>
              </a:spcBef>
            </a:pPr>
            <a:r>
              <a:rPr lang="fr-FR" altLang="en-US" sz="1600" dirty="0" smtClean="0"/>
              <a:t>Accords bilatéraux avec d’autres organismes nationaux de normalisation</a:t>
            </a:r>
          </a:p>
        </p:txBody>
      </p:sp>
      <p:pic>
        <p:nvPicPr>
          <p:cNvPr id="40965" name="Picture 3" descr="iso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69" y="1547811"/>
            <a:ext cx="69373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 descr="I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856" y="1547811"/>
            <a:ext cx="6905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5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2681288"/>
            <a:ext cx="93821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6" descr="ILA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856" y="2609850"/>
            <a:ext cx="79216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7" descr="mainscre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31" y="3502046"/>
            <a:ext cx="8636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3502047"/>
            <a:ext cx="557212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9" descr="C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08526"/>
            <a:ext cx="72548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0" descr="CENELE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82345"/>
            <a:ext cx="10668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1" descr="etsi-white-smal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4656958"/>
            <a:ext cx="13112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12" descr="Página Inicial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5445138"/>
            <a:ext cx="1306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13" descr="Standardization Administration of China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02290"/>
            <a:ext cx="5334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14" descr="ANSI_w_nam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77825"/>
            <a:ext cx="2754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Picture 18" descr="C:\Documents and Settings\eneiman\Desktop\PAC.bmp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3611584"/>
            <a:ext cx="1147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3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7" name="Picture 3" descr="IP_regional-bilateral-v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"/>
          <a:stretch>
            <a:fillRect/>
          </a:stretch>
        </p:blipFill>
        <p:spPr bwMode="auto">
          <a:xfrm>
            <a:off x="285750" y="152400"/>
            <a:ext cx="85534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7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NSI_w_n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77825"/>
            <a:ext cx="2754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88938" y="1600200"/>
            <a:ext cx="8305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 dirty="0">
                <a:solidFill>
                  <a:schemeClr val="tx1"/>
                </a:solidFill>
                <a:latin typeface="Trebuchet MS" pitchFamily="34" charset="0"/>
              </a:rPr>
              <a:t>La Fédération ANSI représente plus de </a:t>
            </a:r>
            <a:r>
              <a:rPr lang="fr-FR" altLang="en-US" sz="2000" b="1" dirty="0">
                <a:solidFill>
                  <a:srgbClr val="006BB4"/>
                </a:solidFill>
                <a:latin typeface="Trebuchet MS" pitchFamily="34" charset="0"/>
              </a:rPr>
              <a:t>125 000 sociétés et organisations</a:t>
            </a:r>
            <a:r>
              <a:rPr lang="fr-FR" altLang="en-US" sz="2000" dirty="0">
                <a:solidFill>
                  <a:schemeClr val="tx1"/>
                </a:solidFill>
                <a:latin typeface="Trebuchet MS" pitchFamily="34" charset="0"/>
              </a:rPr>
              <a:t> et </a:t>
            </a:r>
            <a:r>
              <a:rPr lang="fr-FR" altLang="en-US" sz="2000" b="1" dirty="0">
                <a:solidFill>
                  <a:srgbClr val="006BB4"/>
                </a:solidFill>
                <a:latin typeface="Trebuchet MS" pitchFamily="34" charset="0"/>
              </a:rPr>
              <a:t>3,5 millions de professionnels</a:t>
            </a:r>
            <a:r>
              <a:rPr lang="fr-FR" altLang="en-US" sz="2000" dirty="0">
                <a:solidFill>
                  <a:schemeClr val="tx1"/>
                </a:solidFill>
                <a:latin typeface="Trebuchet MS" pitchFamily="34" charset="0"/>
              </a:rPr>
              <a:t> partout dans le monde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743200"/>
            <a:ext cx="8229600" cy="3078163"/>
          </a:xfrm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68B3">
                    <a:alpha val="10196"/>
                  </a:srgbClr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dirty="0" smtClean="0"/>
              <a:t> 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633413" y="2908300"/>
            <a:ext cx="704532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 b="1">
                <a:solidFill>
                  <a:schemeClr val="tx1"/>
                </a:solidFill>
                <a:latin typeface="Trebuchet MS" pitchFamily="34" charset="0"/>
              </a:rPr>
              <a:t>Membres de la Fédération ANSI. . .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671513" y="3441700"/>
            <a:ext cx="35814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buFont typeface="Wingdings" pitchFamily="2" charset="2"/>
              <a:buChar char="n"/>
            </a:pPr>
            <a:r>
              <a:rPr lang="fr-FR" altLang="en-US" dirty="0">
                <a:solidFill>
                  <a:schemeClr val="tx1"/>
                </a:solidFill>
                <a:latin typeface="Trebuchet MS" pitchFamily="34" charset="0"/>
              </a:rPr>
              <a:t>Entreprises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dirty="0">
                <a:solidFill>
                  <a:schemeClr val="tx1"/>
                </a:solidFill>
                <a:latin typeface="Trebuchet MS" pitchFamily="34" charset="0"/>
              </a:rPr>
              <a:t>Pouvoirs publics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dirty="0">
                <a:solidFill>
                  <a:schemeClr val="tx1"/>
                </a:solidFill>
                <a:latin typeface="Trebuchet MS" pitchFamily="34" charset="0"/>
              </a:rPr>
              <a:t>Associations professionnelles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dirty="0">
                <a:solidFill>
                  <a:schemeClr val="tx1"/>
                </a:solidFill>
                <a:latin typeface="Trebuchet MS" pitchFamily="34" charset="0"/>
              </a:rPr>
              <a:t>Universitaires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dirty="0">
                <a:solidFill>
                  <a:schemeClr val="tx1"/>
                </a:solidFill>
                <a:latin typeface="Trebuchet MS" pitchFamily="34" charset="0"/>
              </a:rPr>
              <a:t>Particuliers</a:t>
            </a:r>
          </a:p>
          <a:p>
            <a:pPr marL="342900" indent="-342900" algn="l">
              <a:buFont typeface="Wingdings" pitchFamily="2" charset="2"/>
              <a:buChar char="n"/>
            </a:pPr>
            <a:endParaRPr lang="fr-FR" alt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4343400" y="3441700"/>
            <a:ext cx="4351338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buFont typeface="Wingdings" pitchFamily="2" charset="2"/>
              <a:buChar char="n"/>
            </a:pPr>
            <a:r>
              <a:rPr lang="fr-FR" altLang="en-US" dirty="0">
                <a:solidFill>
                  <a:schemeClr val="tx1"/>
                </a:solidFill>
                <a:latin typeface="Trebuchet MS" pitchFamily="34" charset="0"/>
              </a:rPr>
              <a:t>Organismes d’élaboration de normes 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dirty="0">
                <a:solidFill>
                  <a:schemeClr val="tx1"/>
                </a:solidFill>
                <a:latin typeface="Trebuchet MS" pitchFamily="34" charset="0"/>
              </a:rPr>
              <a:t>Sociétés professionnelles 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dirty="0">
                <a:solidFill>
                  <a:schemeClr val="tx1"/>
                </a:solidFill>
                <a:latin typeface="Trebuchet MS" pitchFamily="34" charset="0"/>
              </a:rPr>
              <a:t>Organisations de services 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dirty="0">
                <a:solidFill>
                  <a:schemeClr val="tx1"/>
                </a:solidFill>
                <a:latin typeface="Trebuchet MS" pitchFamily="34" charset="0"/>
              </a:rPr>
              <a:t>Groupes d’intérêts de consommateurs et de travailleurs</a:t>
            </a:r>
          </a:p>
          <a:p>
            <a:pPr marL="342900" indent="-342900" algn="l">
              <a:buFont typeface="Wingdings" pitchFamily="2" charset="2"/>
              <a:buChar char="n"/>
            </a:pPr>
            <a:r>
              <a:rPr lang="fr-FR" altLang="en-US" dirty="0">
                <a:solidFill>
                  <a:schemeClr val="tx1"/>
                </a:solidFill>
                <a:latin typeface="Trebuchet MS" pitchFamily="34" charset="0"/>
              </a:rPr>
              <a:t>Et bien plus encore</a:t>
            </a:r>
          </a:p>
        </p:txBody>
      </p:sp>
    </p:spTree>
    <p:extLst>
      <p:ext uri="{BB962C8B-B14F-4D97-AF65-F5344CB8AC3E}">
        <p14:creationId xmlns:p14="http://schemas.microsoft.com/office/powerpoint/2010/main" val="19605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Système de normalisation aux États-Unis</a:t>
            </a:r>
            <a:r>
              <a:t/>
            </a:r>
            <a:br/>
            <a:r>
              <a:rPr lang="fr-FR" smtClean="0"/>
              <a:t>axé sur le marché</a:t>
            </a:r>
          </a:p>
        </p:txBody>
      </p:sp>
      <p:sp>
        <p:nvSpPr>
          <p:cNvPr id="25605" name="AutoShape 3"/>
          <p:cNvSpPr>
            <a:spLocks noChangeArrowheads="1"/>
          </p:cNvSpPr>
          <p:nvPr/>
        </p:nvSpPr>
        <p:spPr bwMode="auto">
          <a:xfrm rot="10800000">
            <a:off x="2120900" y="2097088"/>
            <a:ext cx="2873375" cy="3265487"/>
          </a:xfrm>
          <a:prstGeom prst="flowChartExtract">
            <a:avLst/>
          </a:prstGeom>
          <a:solidFill>
            <a:srgbClr val="0068B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5606" name="AutoShape 4"/>
          <p:cNvSpPr>
            <a:spLocks noChangeArrowheads="1"/>
          </p:cNvSpPr>
          <p:nvPr/>
        </p:nvSpPr>
        <p:spPr bwMode="auto">
          <a:xfrm>
            <a:off x="3727450" y="2097088"/>
            <a:ext cx="2873375" cy="3265487"/>
          </a:xfrm>
          <a:prstGeom prst="flowChartExtract">
            <a:avLst/>
          </a:prstGeom>
          <a:solidFill>
            <a:srgbClr val="4EA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2106613" y="2273300"/>
            <a:ext cx="29035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fr-FR" altLang="en-US" sz="1800" b="1" dirty="0">
                <a:solidFill>
                  <a:srgbClr val="FFFFFF"/>
                </a:solidFill>
              </a:rPr>
              <a:t>Approche dans de </a:t>
            </a:r>
            <a:r>
              <a:rPr dirty="0"/>
              <a:t/>
            </a:r>
            <a:br>
              <a:rPr dirty="0"/>
            </a:br>
            <a:r>
              <a:rPr lang="fr-FR" altLang="en-US" sz="1800" b="1" dirty="0">
                <a:solidFill>
                  <a:srgbClr val="FFFFFF"/>
                </a:solidFill>
              </a:rPr>
              <a:t>nombreuses </a:t>
            </a:r>
            <a:endParaRPr lang="fr-FR" altLang="en-US" sz="1800" b="1" dirty="0" smtClean="0">
              <a:solidFill>
                <a:srgbClr val="FFFFFF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fr-FR" altLang="en-US" sz="1800" b="1" dirty="0" smtClean="0">
                <a:solidFill>
                  <a:srgbClr val="FFFFFF"/>
                </a:solidFill>
              </a:rPr>
              <a:t>économies</a:t>
            </a:r>
            <a:endParaRPr lang="fr-FR" altLang="en-US" sz="1800" b="1" dirty="0">
              <a:solidFill>
                <a:srgbClr val="FFFFFF"/>
              </a:solidFill>
            </a:endParaRPr>
          </a:p>
        </p:txBody>
      </p:sp>
      <p:sp>
        <p:nvSpPr>
          <p:cNvPr id="25608" name="Text Box 6"/>
          <p:cNvSpPr txBox="1">
            <a:spLocks noChangeArrowheads="1"/>
          </p:cNvSpPr>
          <p:nvPr/>
        </p:nvSpPr>
        <p:spPr bwMode="auto">
          <a:xfrm>
            <a:off x="3730625" y="4624388"/>
            <a:ext cx="2867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en-US" sz="1800" b="1">
                <a:solidFill>
                  <a:srgbClr val="FFFFFF"/>
                </a:solidFill>
              </a:rPr>
              <a:t>Approche</a:t>
            </a:r>
            <a:r>
              <a:t/>
            </a:r>
            <a:br/>
            <a:r>
              <a:rPr lang="fr-FR" altLang="en-US" sz="1800" b="1">
                <a:solidFill>
                  <a:srgbClr val="FFFFFF"/>
                </a:solidFill>
              </a:rPr>
              <a:t>aux États-Unis</a:t>
            </a:r>
          </a:p>
        </p:txBody>
      </p:sp>
      <p:sp>
        <p:nvSpPr>
          <p:cNvPr id="25609" name="Text Box 7"/>
          <p:cNvSpPr txBox="1">
            <a:spLocks noChangeArrowheads="1"/>
          </p:cNvSpPr>
          <p:nvPr/>
        </p:nvSpPr>
        <p:spPr bwMode="auto">
          <a:xfrm>
            <a:off x="295275" y="3962400"/>
            <a:ext cx="2695575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BFB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en-US" sz="1800" b="1" dirty="0">
                <a:solidFill>
                  <a:srgbClr val="0068B3"/>
                </a:solidFill>
              </a:rPr>
              <a:t>De nombreuses autres économies</a:t>
            </a:r>
            <a:r>
              <a:rPr dirty="0"/>
              <a:t/>
            </a:r>
            <a:br>
              <a:rPr dirty="0"/>
            </a:br>
            <a:r>
              <a:rPr lang="fr-FR" altLang="en-US" sz="1800" b="1" i="1" dirty="0">
                <a:solidFill>
                  <a:srgbClr val="0068B3"/>
                </a:solidFill>
              </a:rPr>
              <a:t>Du haut vers le bas</a:t>
            </a: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fr-FR" altLang="en-US" sz="1400" dirty="0">
                <a:solidFill>
                  <a:srgbClr val="000000"/>
                </a:solidFill>
              </a:rPr>
              <a:t>Les activités de normalisation sont impulsées par </a:t>
            </a:r>
            <a:r>
              <a:rPr lang="fr-FR" altLang="en-US" sz="1400" dirty="0" smtClean="0">
                <a:solidFill>
                  <a:srgbClr val="000000"/>
                </a:solidFill>
              </a:rPr>
              <a:t>les organismes </a:t>
            </a:r>
            <a:r>
              <a:rPr lang="fr-FR" altLang="en-US" sz="1400" dirty="0">
                <a:solidFill>
                  <a:srgbClr val="000000"/>
                </a:solidFill>
              </a:rPr>
              <a:t>de normalisation</a:t>
            </a:r>
            <a:r>
              <a:rPr lang="fr-FR" dirty="0" smtClean="0"/>
              <a:t> </a:t>
            </a:r>
          </a:p>
        </p:txBody>
      </p:sp>
      <p:sp>
        <p:nvSpPr>
          <p:cNvPr id="25610" name="Text Box 8"/>
          <p:cNvSpPr txBox="1">
            <a:spLocks noChangeArrowheads="1"/>
          </p:cNvSpPr>
          <p:nvPr/>
        </p:nvSpPr>
        <p:spPr bwMode="auto">
          <a:xfrm>
            <a:off x="6264275" y="3962400"/>
            <a:ext cx="265112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BFB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>
              <a:defRPr sz="26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eaLnBrk="0" hangingPunct="0"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en-US" sz="1800" b="1" dirty="0">
                <a:solidFill>
                  <a:srgbClr val="4EAC00"/>
                </a:solidFill>
              </a:rPr>
              <a:t>États-Unis</a:t>
            </a:r>
            <a:r>
              <a:rPr dirty="0"/>
              <a:t/>
            </a:r>
            <a:br>
              <a:rPr dirty="0"/>
            </a:br>
            <a:r>
              <a:rPr lang="fr-FR" dirty="0" smtClean="0"/>
              <a:t> </a:t>
            </a:r>
            <a:r>
              <a:rPr lang="fr-FR" altLang="en-US" sz="1800" b="1" i="1" dirty="0">
                <a:solidFill>
                  <a:srgbClr val="4EAC00"/>
                </a:solidFill>
              </a:rPr>
              <a:t>Du bas vers le haut</a:t>
            </a:r>
            <a:r>
              <a:rPr lang="fr-FR" dirty="0" smtClean="0"/>
              <a:t> </a:t>
            </a:r>
          </a:p>
          <a:p>
            <a:pPr algn="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en-US" sz="1400" dirty="0">
                <a:solidFill>
                  <a:srgbClr val="000000"/>
                </a:solidFill>
              </a:rPr>
              <a:t>Les activités de normalisation sont impulsées par les utilisateurs des normes</a:t>
            </a:r>
          </a:p>
        </p:txBody>
      </p:sp>
    </p:spTree>
    <p:extLst>
      <p:ext uri="{BB962C8B-B14F-4D97-AF65-F5344CB8AC3E}">
        <p14:creationId xmlns:p14="http://schemas.microsoft.com/office/powerpoint/2010/main" val="36363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95D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4195D3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58738" marR="0" indent="-58738" algn="ctr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>
            <a:srgbClr val="4195D3"/>
          </a:buClr>
          <a:buSzPct val="7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95D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4195D3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58738" marR="0" indent="-58738" algn="ctr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>
            <a:srgbClr val="4195D3"/>
          </a:buClr>
          <a:buSzPct val="7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95D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4195D3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58738" marR="0" indent="-58738" algn="ctr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>
            <a:srgbClr val="4195D3"/>
          </a:buClr>
          <a:buSzPct val="7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95D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4195D3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58738" marR="0" indent="-58738" algn="ctr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>
            <a:srgbClr val="4195D3"/>
          </a:buClr>
          <a:buSzPct val="7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95D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4195D3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58738" marR="0" indent="-58738" algn="ctr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>
            <a:srgbClr val="4195D3"/>
          </a:buClr>
          <a:buSzPct val="7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95D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4195D3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58738" marR="0" indent="-58738" algn="ctr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>
            <a:srgbClr val="4195D3"/>
          </a:buClr>
          <a:buSzPct val="7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95D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4195D3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58738" marR="0" indent="-58738" algn="ctr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>
            <a:srgbClr val="4195D3"/>
          </a:buClr>
          <a:buSzPct val="7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95D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4195D3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58738" marR="0" indent="-58738" algn="ctr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>
            <a:srgbClr val="4195D3"/>
          </a:buClr>
          <a:buSzPct val="7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95D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4195D3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58738" marR="0" indent="-58738" algn="ctr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>
            <a:srgbClr val="4195D3"/>
          </a:buClr>
          <a:buSzPct val="7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95D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4195D3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58738" marR="0" indent="-58738" algn="ctr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>
            <a:srgbClr val="4195D3"/>
          </a:buClr>
          <a:buSzPct val="7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95D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4195D3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58738" marR="0" indent="-58738" algn="ctr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>
            <a:srgbClr val="4195D3"/>
          </a:buClr>
          <a:buSzPct val="7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95D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4195D3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58738" marR="0" indent="-58738" algn="ctr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>
            <a:srgbClr val="4195D3"/>
          </a:buClr>
          <a:buSzPct val="7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95D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4195D3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58738" marR="0" indent="-58738" algn="ctr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>
            <a:srgbClr val="4195D3"/>
          </a:buClr>
          <a:buSzPct val="7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95D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4195D3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58738" marR="0" indent="-58738" algn="ctr" defTabSz="914400" rtl="0" eaLnBrk="1" fontAlgn="base" latinLnBrk="0" hangingPunct="1">
          <a:lnSpc>
            <a:spcPct val="115000"/>
          </a:lnSpc>
          <a:spcBef>
            <a:spcPct val="25000"/>
          </a:spcBef>
          <a:spcAft>
            <a:spcPct val="0"/>
          </a:spcAft>
          <a:buClr>
            <a:srgbClr val="4195D3"/>
          </a:buClr>
          <a:buSzPct val="7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>Information</Document_x0020_Type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F3798D-E190-4C3D-A449-FD335CBB036A}"/>
</file>

<file path=customXml/itemProps2.xml><?xml version="1.0" encoding="utf-8"?>
<ds:datastoreItem xmlns:ds="http://schemas.openxmlformats.org/officeDocument/2006/customXml" ds:itemID="{98C26865-DE63-41BF-8AD0-81A125B7426F}"/>
</file>

<file path=customXml/itemProps3.xml><?xml version="1.0" encoding="utf-8"?>
<ds:datastoreItem xmlns:ds="http://schemas.openxmlformats.org/officeDocument/2006/customXml" ds:itemID="{E5C0FA4C-8BE7-45AE-8BD8-670B64E41AFF}"/>
</file>

<file path=customXml/itemProps4.xml><?xml version="1.0" encoding="utf-8"?>
<ds:datastoreItem xmlns:ds="http://schemas.openxmlformats.org/officeDocument/2006/customXml" ds:itemID="{839808CF-4685-48DD-8742-3311BC76C52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3285</TotalTime>
  <Words>1394</Words>
  <Application>Microsoft Office PowerPoint</Application>
  <PresentationFormat>On-screen Show (4:3)</PresentationFormat>
  <Paragraphs>249</Paragraphs>
  <Slides>27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1_Default Design</vt:lpstr>
      <vt:lpstr>2_Default Design</vt:lpstr>
      <vt:lpstr>Custom Design</vt:lpstr>
      <vt:lpstr>Default Design</vt:lpstr>
      <vt:lpstr>3_Default Design</vt:lpstr>
      <vt:lpstr>4_Default Design</vt:lpstr>
      <vt:lpstr>5_Default Design</vt:lpstr>
      <vt:lpstr>Acrobat Document</vt:lpstr>
      <vt:lpstr>Vue d’ensemble : L’American National Standards Institute, le système de normalisation aux Etats-Unis et les exigences essentielles de l’ANSI</vt:lpstr>
      <vt:lpstr>Termes clés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Système de normalisation aux États-Unis axé sur le marché</vt:lpstr>
      <vt:lpstr>Système de normalisation aux États-Unis</vt:lpstr>
      <vt:lpstr>Un partenariat public-privé</vt:lpstr>
      <vt:lpstr>Système de normalisation aux États-Unis fiable – flexible – réactif</vt:lpstr>
      <vt:lpstr>Système de normalisation aux États-Unis principes directeurs</vt:lpstr>
      <vt:lpstr>Approche à plusieurs voies différents outils pour des normes applicables à tous les pays</vt:lpstr>
      <vt:lpstr>Système de normalisation aux États-Unis</vt:lpstr>
      <vt:lpstr>Normes nationales américaines (ANS)</vt:lpstr>
      <vt:lpstr>Système de normalisation aux États-Unis exemples d'organismes d’élaboration de normes et de comités techniques consultatifs homologués par l’ANSI</vt:lpstr>
      <vt:lpstr>Organismes d’élaboration de normes homologués par l’ANSI et approbation des normes ANS</vt:lpstr>
      <vt:lpstr>PowerPoint Presentation</vt:lpstr>
      <vt:lpstr>Exigences essentielles de l’ANSI</vt:lpstr>
      <vt:lpstr>Exigences essentielles de l’ANSI</vt:lpstr>
      <vt:lpstr>Cycle d’élaboration des normes ANS - Déroulement</vt:lpstr>
      <vt:lpstr>Quel est le rôle de l’ANSI dans le processus d’élaboration d’une ANS ?</vt:lpstr>
      <vt:lpstr>PowerPoint Presentation</vt:lpstr>
      <vt:lpstr>Standards Action : www.ansi.org/standardsaction  </vt:lpstr>
      <vt:lpstr>Quels sont les principaux enseignements ?</vt:lpstr>
      <vt:lpstr>PowerPoint Presentation</vt:lpstr>
    </vt:vector>
  </TitlesOfParts>
  <Company>ANSI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ANSI Overview</dc:title>
  <dc:creator>Elizabeth Neiman</dc:creator>
  <cp:lastModifiedBy>David Jankowski</cp:lastModifiedBy>
  <cp:revision>293</cp:revision>
  <cp:lastPrinted>2015-11-04T16:46:29Z</cp:lastPrinted>
  <dcterms:created xsi:type="dcterms:W3CDTF">2011-04-29T13:43:45Z</dcterms:created>
  <dcterms:modified xsi:type="dcterms:W3CDTF">2017-04-01T21:53:38Z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5c265003-14bb-4700-8dea-4972f622bd1c</vt:lpwstr>
  </property>
</Properties>
</file>