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6" r:id="rId6"/>
    <p:sldId id="259" r:id="rId7"/>
    <p:sldId id="260" r:id="rId8"/>
    <p:sldId id="272" r:id="rId9"/>
    <p:sldId id="270" r:id="rId10"/>
    <p:sldId id="261" r:id="rId11"/>
    <p:sldId id="271" r:id="rId12"/>
    <p:sldId id="262" r:id="rId13"/>
    <p:sldId id="269" r:id="rId14"/>
    <p:sldId id="263" r:id="rId15"/>
    <p:sldId id="268" r:id="rId16"/>
    <p:sldId id="264"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p:scale>
          <a:sx n="66" d="100"/>
          <a:sy n="66" d="100"/>
        </p:scale>
        <p:origin x="-57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523AE-FC19-4696-ACB5-5190F8AD424F}" type="datetimeFigureOut">
              <a:rPr lang="en-GB" smtClean="0"/>
              <a:t>31/03/2017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BA72FEA-B901-422A-ADB2-82641C03A6BC}"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523AE-FC19-4696-ACB5-5190F8AD424F}" type="datetimeFigureOut">
              <a:rPr lang="en-GB" smtClean="0"/>
              <a:t>31/03/2017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72FEA-B901-422A-ADB2-82641C03A6BC}"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ENERGY:                                                STATE - OF - PLAY IN GHANA</a:t>
            </a:r>
            <a:r>
              <a:rPr lang="en-GB" dirty="0"/>
              <a:t/>
            </a:r>
            <a:br>
              <a:rPr lang="en-GB" dirty="0"/>
            </a:br>
            <a:endParaRPr lang="en-GB" dirty="0"/>
          </a:p>
        </p:txBody>
      </p:sp>
      <p:sp>
        <p:nvSpPr>
          <p:cNvPr id="3" name="Subtitle 2"/>
          <p:cNvSpPr>
            <a:spLocks noGrp="1"/>
          </p:cNvSpPr>
          <p:nvPr>
            <p:ph type="subTitle" idx="1"/>
          </p:nvPr>
        </p:nvSpPr>
        <p:spPr/>
        <p:txBody>
          <a:bodyPr>
            <a:normAutofit fontScale="92500" lnSpcReduction="10000"/>
          </a:bodyPr>
          <a:lstStyle/>
          <a:p>
            <a:r>
              <a:rPr lang="en-GB" b="1" dirty="0"/>
              <a:t>THE GHANAIAN </a:t>
            </a:r>
            <a:r>
              <a:rPr lang="en-GB" b="1" dirty="0" smtClean="0"/>
              <a:t>ELECTRICAL </a:t>
            </a:r>
            <a:r>
              <a:rPr lang="en-GB" b="1" dirty="0"/>
              <a:t>ENERGY INFRASTRUCTURE AND INTERNATIONALLY RELEVANT STANDARDS.</a:t>
            </a:r>
            <a:endParaRPr lang="en-GB" dirty="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STANDARDS IN THE ELECTRICITY INDUSTRY</a:t>
            </a:r>
            <a:endParaRPr lang="en-GB" dirty="0"/>
          </a:p>
        </p:txBody>
      </p:sp>
      <p:sp>
        <p:nvSpPr>
          <p:cNvPr id="3" name="Content Placeholder 2"/>
          <p:cNvSpPr>
            <a:spLocks noGrp="1"/>
          </p:cNvSpPr>
          <p:nvPr>
            <p:ph idx="1"/>
          </p:nvPr>
        </p:nvSpPr>
        <p:spPr/>
        <p:txBody>
          <a:bodyPr>
            <a:noAutofit/>
          </a:bodyPr>
          <a:lstStyle/>
          <a:p>
            <a:pPr marL="0" indent="0">
              <a:buNone/>
            </a:pPr>
            <a:r>
              <a:rPr lang="en-GB" sz="4400" dirty="0" smtClean="0"/>
              <a:t>were </a:t>
            </a:r>
            <a:r>
              <a:rPr lang="en-GB" sz="4400" dirty="0"/>
              <a:t>employed at all times to guide the procurement, installation and commissioning of subsequent expansion of the Ghana electricity </a:t>
            </a:r>
            <a:r>
              <a:rPr lang="en-GB" sz="4400" dirty="0" smtClean="0"/>
              <a:t>supply, transmission </a:t>
            </a:r>
            <a:r>
              <a:rPr lang="en-GB" sz="4400" dirty="0"/>
              <a:t>and distribution systems.</a:t>
            </a:r>
          </a:p>
          <a:p>
            <a:endParaRPr lang="en-GB"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STANDARDS IN THE ELECTRICITY INDUSTRY</a:t>
            </a:r>
            <a:endParaRPr lang="en-GB" dirty="0"/>
          </a:p>
        </p:txBody>
      </p:sp>
      <p:sp>
        <p:nvSpPr>
          <p:cNvPr id="3" name="Content Placeholder 2"/>
          <p:cNvSpPr>
            <a:spLocks noGrp="1"/>
          </p:cNvSpPr>
          <p:nvPr>
            <p:ph idx="1"/>
          </p:nvPr>
        </p:nvSpPr>
        <p:spPr/>
        <p:txBody>
          <a:bodyPr/>
          <a:lstStyle/>
          <a:p>
            <a:r>
              <a:rPr lang="en-GB" dirty="0"/>
              <a:t>International </a:t>
            </a:r>
            <a:r>
              <a:rPr lang="en-GB" dirty="0" smtClean="0"/>
              <a:t>guidelines FIDIC  </a:t>
            </a:r>
            <a:r>
              <a:rPr lang="en-GB" dirty="0"/>
              <a:t>for the supply and installation of electro mechanical equipment for the </a:t>
            </a:r>
            <a:r>
              <a:rPr lang="en-GB" dirty="0" err="1"/>
              <a:t>Akosombo</a:t>
            </a:r>
            <a:r>
              <a:rPr lang="en-GB" dirty="0"/>
              <a:t> project and the construction of the civil aspects of the project </a:t>
            </a:r>
            <a:r>
              <a:rPr lang="en-GB" dirty="0" smtClean="0"/>
              <a:t>,were </a:t>
            </a:r>
            <a:r>
              <a:rPr lang="en-GB" dirty="0"/>
              <a:t>employed at all times to guide the procurement, installation and commissioning of subsequent expansion of the Ghana electricity </a:t>
            </a:r>
            <a:r>
              <a:rPr lang="en-GB" dirty="0" smtClean="0"/>
              <a:t>supply, transmission </a:t>
            </a:r>
            <a:r>
              <a:rPr lang="en-GB" dirty="0"/>
              <a:t>and distribution systems.</a:t>
            </a:r>
          </a:p>
          <a:p>
            <a:endParaRPr lang="en-GB" dirty="0"/>
          </a:p>
        </p:txBody>
      </p:sp>
    </p:spTree>
    <p:extLst>
      <p:ext uri="{BB962C8B-B14F-4D97-AF65-F5344CB8AC3E}">
        <p14:creationId xmlns:p14="http://schemas.microsoft.com/office/powerpoint/2010/main" val="1279172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5668963"/>
          </a:xfrm>
        </p:spPr>
        <p:txBody>
          <a:bodyPr>
            <a:normAutofit lnSpcReduction="10000"/>
          </a:bodyPr>
          <a:lstStyle/>
          <a:p>
            <a:r>
              <a:rPr lang="en-GB" dirty="0"/>
              <a:t>It is worthy to note that the need for standardization in Ghana led to the establishment of the Ghana standards authority in the early 70s. </a:t>
            </a:r>
            <a:r>
              <a:rPr lang="en-GB" dirty="0" smtClean="0"/>
              <a:t>The </a:t>
            </a:r>
            <a:r>
              <a:rPr lang="en-GB" dirty="0"/>
              <a:t>GSA is a member of the ISO and the ITU . </a:t>
            </a:r>
            <a:r>
              <a:rPr lang="en-GB" dirty="0" smtClean="0"/>
              <a:t>It </a:t>
            </a:r>
            <a:r>
              <a:rPr lang="en-GB" dirty="0"/>
              <a:t>works with the IEC through the Ghana National Electro technical Committee (GNEC) established in 2008. Ghana became an Affiliate member of the IEC in the early 2000 with the sole purpose of identifying relevant IEC standards for adoption and subsequent use in the electrical/ electronic </a:t>
            </a:r>
            <a:r>
              <a:rPr lang="en-GB" dirty="0" smtClean="0"/>
              <a:t>industry in</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382000" cy="5668963"/>
          </a:xfrm>
        </p:spPr>
        <p:txBody>
          <a:bodyPr>
            <a:normAutofit/>
          </a:bodyPr>
          <a:lstStyle/>
          <a:p>
            <a:r>
              <a:rPr lang="en-GB" sz="3600" dirty="0" smtClean="0"/>
              <a:t>Ghana</a:t>
            </a:r>
            <a:r>
              <a:rPr lang="en-GB" sz="3600" dirty="0"/>
              <a:t>. </a:t>
            </a:r>
            <a:r>
              <a:rPr lang="en-GB" sz="3600" dirty="0" smtClean="0"/>
              <a:t>Other </a:t>
            </a:r>
            <a:r>
              <a:rPr lang="en-GB" sz="3600" dirty="0"/>
              <a:t>standards like ANSI, ASTM, ASCE,IEEE ETC have been adopted by the GSA. </a:t>
            </a:r>
            <a:r>
              <a:rPr lang="en-GB" sz="3600" dirty="0" smtClean="0"/>
              <a:t>The </a:t>
            </a:r>
            <a:r>
              <a:rPr lang="en-GB" sz="3600" dirty="0"/>
              <a:t>need for Ghana to adopt standards by ISO, IEC and ITU was recognised because of the WTO recommendations to members to adopt international standards where national standards do not exist to avoid the erection of technical barriers t</a:t>
            </a:r>
            <a:r>
              <a:rPr lang="en-GB" sz="3600" dirty="0" smtClean="0"/>
              <a:t>o </a:t>
            </a:r>
            <a:r>
              <a:rPr lang="en-GB" sz="3600" dirty="0"/>
              <a:t>international trade.</a:t>
            </a:r>
          </a:p>
          <a:p>
            <a:endParaRPr lang="en-GB" sz="3600" dirty="0"/>
          </a:p>
        </p:txBody>
      </p:sp>
    </p:spTree>
    <p:extLst>
      <p:ext uri="{BB962C8B-B14F-4D97-AF65-F5344CB8AC3E}">
        <p14:creationId xmlns:p14="http://schemas.microsoft.com/office/powerpoint/2010/main" val="3868344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rmAutofit/>
          </a:bodyPr>
          <a:lstStyle/>
          <a:p>
            <a:r>
              <a:rPr lang="en-GB" sz="4400" dirty="0"/>
              <a:t>In the area of efficiency of some electrical/electronic equipment, the Energy Commission (national regulator) has developed Efficiency labelling for window air conditioners ,</a:t>
            </a:r>
            <a:r>
              <a:rPr lang="en-GB" sz="4400" dirty="0" smtClean="0"/>
              <a:t>CFL, </a:t>
            </a:r>
            <a:r>
              <a:rPr lang="en-GB" sz="4400" dirty="0"/>
              <a:t>Refrigerators and Deep freezers with </a:t>
            </a:r>
            <a:r>
              <a:rPr lang="en-GB" sz="4400" dirty="0" smtClean="0"/>
              <a:t>the</a:t>
            </a:r>
            <a:endParaRPr lang="en-GB"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745163"/>
          </a:xfrm>
        </p:spPr>
        <p:txBody>
          <a:bodyPr>
            <a:noAutofit/>
          </a:bodyPr>
          <a:lstStyle/>
          <a:p>
            <a:r>
              <a:rPr lang="en-GB" sz="4800" dirty="0" smtClean="0"/>
              <a:t>aim of reducing the generation of CO</a:t>
            </a:r>
            <a:r>
              <a:rPr lang="en-GB" sz="4800" baseline="-25000" dirty="0" smtClean="0"/>
              <a:t>2</a:t>
            </a:r>
            <a:r>
              <a:rPr lang="en-GB" sz="4800" dirty="0" smtClean="0"/>
              <a:t> a cause of global warming. In the development of efficiency labelling IEC standards were employed, especially those covering the design and testing of the specific equipment.</a:t>
            </a:r>
          </a:p>
          <a:p>
            <a:endParaRPr lang="en-GB" sz="4800" dirty="0"/>
          </a:p>
        </p:txBody>
      </p:sp>
    </p:spTree>
    <p:extLst>
      <p:ext uri="{BB962C8B-B14F-4D97-AF65-F5344CB8AC3E}">
        <p14:creationId xmlns:p14="http://schemas.microsoft.com/office/powerpoint/2010/main" val="812330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a:bodyPr>
          <a:lstStyle/>
          <a:p>
            <a:r>
              <a:rPr lang="en-GB" dirty="0"/>
              <a:t>To conclude, Ghana through the GSA and GNEC have adopted relevant IEC standards  for power transformers , substation automation etc for the </a:t>
            </a:r>
            <a:r>
              <a:rPr lang="en-GB" dirty="0" smtClean="0"/>
              <a:t>generation, transmission </a:t>
            </a:r>
            <a:r>
              <a:rPr lang="en-GB" dirty="0"/>
              <a:t>and distribution of electrical energy and also various ISO and IEC standards for domestic and commercial appliances.</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a:bodyPr>
          <a:lstStyle/>
          <a:p>
            <a:r>
              <a:rPr lang="en-GB" dirty="0" smtClean="0"/>
              <a:t>The </a:t>
            </a:r>
            <a:r>
              <a:rPr lang="en-GB" dirty="0"/>
              <a:t>energy commission using IEC standards has also developed wiring regulations for residential and commercial </a:t>
            </a:r>
            <a:r>
              <a:rPr lang="en-GB" dirty="0" smtClean="0"/>
              <a:t>installations </a:t>
            </a:r>
            <a:r>
              <a:rPr lang="en-GB" dirty="0"/>
              <a:t>and technical regulations for the distribution companies in Ghana. </a:t>
            </a:r>
            <a:r>
              <a:rPr lang="en-GB" dirty="0" smtClean="0"/>
              <a:t>The </a:t>
            </a:r>
            <a:r>
              <a:rPr lang="en-GB" dirty="0"/>
              <a:t>utilization voltage in Ghana is in accordance with the IEC voltage standards of 400/ </a:t>
            </a:r>
            <a:r>
              <a:rPr lang="en-GB" dirty="0" smtClean="0"/>
              <a:t>230V AC </a:t>
            </a:r>
            <a:r>
              <a:rPr lang="en-GB" dirty="0"/>
              <a:t>has also been fixed by the </a:t>
            </a:r>
            <a:r>
              <a:rPr lang="en-GB" dirty="0" smtClean="0"/>
              <a:t>Energy Commission</a:t>
            </a:r>
            <a:r>
              <a:rPr lang="en-GB" dirty="0"/>
              <a:t>. </a:t>
            </a:r>
          </a:p>
          <a:p>
            <a:endParaRPr lang="en-GB" dirty="0"/>
          </a:p>
        </p:txBody>
      </p:sp>
    </p:spTree>
    <p:extLst>
      <p:ext uri="{BB962C8B-B14F-4D97-AF65-F5344CB8AC3E}">
        <p14:creationId xmlns:p14="http://schemas.microsoft.com/office/powerpoint/2010/main" val="2453187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GB" dirty="0"/>
          </a:p>
        </p:txBody>
      </p:sp>
      <p:sp>
        <p:nvSpPr>
          <p:cNvPr id="3" name="Content Placeholder 2"/>
          <p:cNvSpPr>
            <a:spLocks noGrp="1"/>
          </p:cNvSpPr>
          <p:nvPr>
            <p:ph idx="1"/>
          </p:nvPr>
        </p:nvSpPr>
        <p:spPr>
          <a:xfrm>
            <a:off x="457200" y="1219200"/>
            <a:ext cx="8229600" cy="5257800"/>
          </a:xfrm>
        </p:spPr>
        <p:txBody>
          <a:bodyPr>
            <a:normAutofit lnSpcReduction="10000"/>
          </a:bodyPr>
          <a:lstStyle/>
          <a:p>
            <a:r>
              <a:rPr lang="en-GB" dirty="0"/>
              <a:t>Historically the Ghanaian Electrical Energy Infrastructure was put in place by the British government before  attainment of Political Independence by Ghana.</a:t>
            </a:r>
          </a:p>
          <a:p>
            <a:r>
              <a:rPr lang="en-GB" dirty="0"/>
              <a:t>The electrical distribution system was developed for the various major cities and towns   starting with Cape Coast and Accra. The system was developed according to the existing British </a:t>
            </a:r>
            <a:r>
              <a:rPr lang="en-GB" dirty="0" smtClean="0"/>
              <a:t>Standards </a:t>
            </a:r>
            <a:r>
              <a:rPr lang="en-GB" dirty="0"/>
              <a:t>at the time. The generation was based on fossil fuel driven diesel generators. </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GB" dirty="0" smtClean="0"/>
              <a:t>It is interesting </a:t>
            </a:r>
            <a:r>
              <a:rPr lang="en-GB" smtClean="0"/>
              <a:t>to note </a:t>
            </a:r>
            <a:r>
              <a:rPr lang="en-GB" dirty="0" smtClean="0"/>
              <a:t>that the primary distribution Voltages were 33kV and 11kV and the  utilisation voltages at residential, commercial and industrial installations was 415V AC 3- phase /240V AC </a:t>
            </a:r>
            <a:r>
              <a:rPr lang="en-GB" smtClean="0"/>
              <a:t>-  1 phase</a:t>
            </a:r>
            <a:r>
              <a:rPr lang="en-GB" dirty="0" smtClean="0"/>
              <a:t>.</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VOLTA RIVER HYRO ELECTRIC PROJECT</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 existence of H</a:t>
            </a:r>
            <a:r>
              <a:rPr lang="en-GB" dirty="0" smtClean="0"/>
              <a:t>ydro, </a:t>
            </a:r>
            <a:r>
              <a:rPr lang="en-GB" dirty="0"/>
              <a:t>electric energy resources  has been </a:t>
            </a:r>
            <a:r>
              <a:rPr lang="en-GB" dirty="0" smtClean="0"/>
              <a:t>in </a:t>
            </a:r>
            <a:r>
              <a:rPr lang="en-GB" dirty="0"/>
              <a:t>existence during this period.</a:t>
            </a:r>
          </a:p>
          <a:p>
            <a:r>
              <a:rPr lang="en-GB" dirty="0"/>
              <a:t>The need to develop renewable hydro - electric power was identified in relation to the development of the Aluminium industry as Ghana </a:t>
            </a:r>
            <a:r>
              <a:rPr lang="en-GB" dirty="0" smtClean="0"/>
              <a:t>has </a:t>
            </a:r>
            <a:r>
              <a:rPr lang="en-GB" dirty="0"/>
              <a:t>bauxite resources in </a:t>
            </a:r>
            <a:r>
              <a:rPr lang="en-GB" dirty="0" err="1" smtClean="0"/>
              <a:t>kibi</a:t>
            </a:r>
            <a:r>
              <a:rPr lang="en-GB" dirty="0"/>
              <a:t>, </a:t>
            </a:r>
            <a:r>
              <a:rPr lang="en-GB" dirty="0" err="1"/>
              <a:t>Nyinahin</a:t>
            </a:r>
            <a:r>
              <a:rPr lang="en-GB" dirty="0"/>
              <a:t> etc. </a:t>
            </a:r>
          </a:p>
          <a:p>
            <a:r>
              <a:rPr lang="en-GB" dirty="0"/>
              <a:t>Therefore the Volta </a:t>
            </a:r>
            <a:r>
              <a:rPr lang="en-GB" dirty="0" smtClean="0"/>
              <a:t>River Hydro electric </a:t>
            </a:r>
            <a:r>
              <a:rPr lang="en-GB" dirty="0"/>
              <a:t>project was developed in consonant with the building of an Aluminium Smelter by Kaiser Engineers </a:t>
            </a:r>
            <a:r>
              <a:rPr lang="en-GB" dirty="0" smtClean="0"/>
              <a:t>(</a:t>
            </a:r>
            <a:r>
              <a:rPr lang="en-GB" dirty="0" err="1" smtClean="0"/>
              <a:t>Valco</a:t>
            </a:r>
            <a:r>
              <a:rPr lang="en-GB" dirty="0" smtClean="0"/>
              <a:t>).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GB" dirty="0" smtClean="0"/>
              <a:t>The total Ghana load at the time of development of the Volta River project (900MW) was just 95 MW. Therefore the only justification for the VRA </a:t>
            </a:r>
            <a:r>
              <a:rPr lang="en-GB" dirty="0" err="1" smtClean="0"/>
              <a:t>Akosombo</a:t>
            </a:r>
            <a:r>
              <a:rPr lang="en-GB" dirty="0" smtClean="0"/>
              <a:t> project was the building of 300 - 375 MW </a:t>
            </a:r>
            <a:r>
              <a:rPr lang="en-GB" dirty="0" err="1" smtClean="0"/>
              <a:t>Valco</a:t>
            </a:r>
            <a:r>
              <a:rPr lang="en-GB" dirty="0" smtClean="0"/>
              <a:t> Aluminium Smelter project.</a:t>
            </a:r>
          </a:p>
          <a:p>
            <a:r>
              <a:rPr lang="en-GB" dirty="0" smtClean="0"/>
              <a:t>The source of funding of the project required the employment of the American Consultants, namely, Kaiser Engineers. It is therefore interesting to note that ANSI, IEEE,ASTM, ASCE etc standards were applied mainly for the building and commissioning of the plant and the development of a national grid to connect the various towns and cities in southern Ghana covering among others the gold mining towns.</a:t>
            </a:r>
          </a:p>
          <a:p>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GB" dirty="0" smtClean="0"/>
              <a:t>Subsequently </a:t>
            </a:r>
            <a:r>
              <a:rPr lang="en-GB" dirty="0"/>
              <a:t>the national grid Voltage was selected as 161kV and the bulk supply station voltages were fixed at 34.5 kV and 11.5kV all American standard </a:t>
            </a:r>
            <a:r>
              <a:rPr lang="en-GB" dirty="0" smtClean="0"/>
              <a:t>voltages, </a:t>
            </a:r>
            <a:r>
              <a:rPr lang="en-GB" dirty="0"/>
              <a:t>with the primary distribution voltages of 34.5kV and </a:t>
            </a:r>
            <a:r>
              <a:rPr lang="en-GB" dirty="0" smtClean="0"/>
              <a:t>11.5kV connecting the </a:t>
            </a:r>
            <a:r>
              <a:rPr lang="en-GB" dirty="0"/>
              <a:t>various existing distribution networks at 33kV and </a:t>
            </a:r>
            <a:r>
              <a:rPr lang="en-GB" dirty="0" smtClean="0"/>
              <a:t>11kV. </a:t>
            </a:r>
            <a:endParaRPr lang="en-GB" dirty="0"/>
          </a:p>
          <a:p>
            <a:r>
              <a:rPr lang="en-GB" dirty="0" smtClean="0"/>
              <a:t>It </a:t>
            </a:r>
            <a:r>
              <a:rPr lang="en-GB" dirty="0"/>
              <a:t>is interesting to note that a primary distribution voltage of 6.6kV was provided for the major gold mining distribution system in </a:t>
            </a:r>
            <a:r>
              <a:rPr lang="en-GB" dirty="0" err="1"/>
              <a:t>Obuasi</a:t>
            </a:r>
            <a:r>
              <a:rPr lang="en-GB" dirty="0"/>
              <a:t>.</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r>
              <a:rPr lang="en-GB" sz="4000" dirty="0"/>
              <a:t>Initially, British technical staff trained the local staff  in the operation and maintenance of the distribution supply system installed before the inception of the </a:t>
            </a:r>
            <a:r>
              <a:rPr lang="en-GB" sz="4000" dirty="0" smtClean="0"/>
              <a:t>Volta River </a:t>
            </a:r>
            <a:r>
              <a:rPr lang="en-GB" sz="4000" dirty="0"/>
              <a:t>project.</a:t>
            </a:r>
          </a:p>
          <a:p>
            <a:r>
              <a:rPr lang="en-GB" sz="4000" dirty="0"/>
              <a:t>Technical support for the operation and maintenance of the Volta </a:t>
            </a:r>
            <a:r>
              <a:rPr lang="en-GB" sz="4000" dirty="0" smtClean="0"/>
              <a:t>River </a:t>
            </a:r>
            <a:r>
              <a:rPr lang="en-GB" sz="4000" dirty="0"/>
              <a:t>project was </a:t>
            </a:r>
            <a:r>
              <a:rPr lang="en-GB" sz="4000" dirty="0" smtClean="0"/>
              <a:t>provided by Ontario hydro under </a:t>
            </a:r>
            <a:r>
              <a:rPr lang="en-GB" sz="4000" dirty="0"/>
              <a:t>a CIDA grant to </a:t>
            </a:r>
            <a:r>
              <a:rPr lang="en-GB" sz="4000" dirty="0" smtClean="0"/>
              <a:t>Ghana.</a:t>
            </a:r>
            <a:endParaRPr lang="en-GB" sz="4000" dirty="0"/>
          </a:p>
          <a:p>
            <a:endParaRPr lang="en-GB"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r>
              <a:rPr lang="en-GB" sz="5400" dirty="0" smtClean="0"/>
              <a:t>In </a:t>
            </a:r>
            <a:r>
              <a:rPr lang="en-GB" sz="5400" dirty="0"/>
              <a:t>the late 60s , Ghanaian technical staff took over the complete operation and </a:t>
            </a:r>
            <a:r>
              <a:rPr lang="en-GB" sz="5400" dirty="0" smtClean="0"/>
              <a:t>maintenance </a:t>
            </a:r>
            <a:r>
              <a:rPr lang="en-GB" sz="5400" dirty="0"/>
              <a:t>of the </a:t>
            </a:r>
            <a:r>
              <a:rPr lang="en-GB" sz="5400" dirty="0" err="1"/>
              <a:t>Akosombo</a:t>
            </a:r>
            <a:r>
              <a:rPr lang="en-GB" sz="5400" dirty="0"/>
              <a:t> generating station and the associated grid. </a:t>
            </a:r>
          </a:p>
          <a:p>
            <a:endParaRPr lang="en-GB" sz="5400" dirty="0"/>
          </a:p>
        </p:txBody>
      </p:sp>
    </p:spTree>
    <p:extLst>
      <p:ext uri="{BB962C8B-B14F-4D97-AF65-F5344CB8AC3E}">
        <p14:creationId xmlns:p14="http://schemas.microsoft.com/office/powerpoint/2010/main" val="364245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STANDARDS IN THE ELECTRICITY INDUSTRY</a:t>
            </a:r>
            <a:endParaRPr lang="en-GB" dirty="0"/>
          </a:p>
        </p:txBody>
      </p:sp>
      <p:sp>
        <p:nvSpPr>
          <p:cNvPr id="3" name="Content Placeholder 2"/>
          <p:cNvSpPr>
            <a:spLocks noGrp="1"/>
          </p:cNvSpPr>
          <p:nvPr>
            <p:ph idx="1"/>
          </p:nvPr>
        </p:nvSpPr>
        <p:spPr>
          <a:xfrm>
            <a:off x="381000" y="1143000"/>
            <a:ext cx="8305800" cy="4525963"/>
          </a:xfrm>
        </p:spPr>
        <p:txBody>
          <a:bodyPr>
            <a:normAutofit/>
          </a:bodyPr>
          <a:lstStyle/>
          <a:p>
            <a:r>
              <a:rPr lang="en-GB" sz="4800" dirty="0"/>
              <a:t>International </a:t>
            </a:r>
            <a:r>
              <a:rPr lang="en-GB" sz="4800" dirty="0" smtClean="0"/>
              <a:t>guidelines FIDIC  </a:t>
            </a:r>
            <a:r>
              <a:rPr lang="en-GB" sz="4800" dirty="0"/>
              <a:t>for the supply and installation of electro mechanical equipment for the </a:t>
            </a:r>
            <a:r>
              <a:rPr lang="en-GB" sz="4800" dirty="0" err="1"/>
              <a:t>Akosombo</a:t>
            </a:r>
            <a:r>
              <a:rPr lang="en-GB" sz="4800" dirty="0"/>
              <a:t> project and the construction of the civil aspects of the project </a:t>
            </a:r>
            <a:r>
              <a:rPr lang="en-GB" sz="4800" dirty="0" smtClean="0"/>
              <a:t>,</a:t>
            </a:r>
            <a:endParaRPr lang="en-GB" sz="4800" dirty="0"/>
          </a:p>
        </p:txBody>
      </p:sp>
    </p:spTree>
    <p:extLst>
      <p:ext uri="{BB962C8B-B14F-4D97-AF65-F5344CB8AC3E}">
        <p14:creationId xmlns:p14="http://schemas.microsoft.com/office/powerpoint/2010/main" val="4105364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FC8AB662-8F08-4220-BC5F-7A910A41CC41}"/>
</file>

<file path=customXml/itemProps2.xml><?xml version="1.0" encoding="utf-8"?>
<ds:datastoreItem xmlns:ds="http://schemas.openxmlformats.org/officeDocument/2006/customXml" ds:itemID="{A23FF984-E854-42B9-A41A-D9306E29F19B}"/>
</file>

<file path=customXml/itemProps3.xml><?xml version="1.0" encoding="utf-8"?>
<ds:datastoreItem xmlns:ds="http://schemas.openxmlformats.org/officeDocument/2006/customXml" ds:itemID="{91568801-51B4-4EC7-8454-BEEABC698330}"/>
</file>

<file path=customXml/itemProps4.xml><?xml version="1.0" encoding="utf-8"?>
<ds:datastoreItem xmlns:ds="http://schemas.openxmlformats.org/officeDocument/2006/customXml" ds:itemID="{BE3B9DDD-EF5A-43F8-AE86-0E5747F745E9}"/>
</file>

<file path=docProps/app.xml><?xml version="1.0" encoding="utf-8"?>
<Properties xmlns="http://schemas.openxmlformats.org/officeDocument/2006/extended-properties" xmlns:vt="http://schemas.openxmlformats.org/officeDocument/2006/docPropsVTypes">
  <TotalTime>62</TotalTime>
  <Words>906</Words>
  <Application>Microsoft Office PowerPoint</Application>
  <PresentationFormat>On-screen Show (4:3)</PresentationFormat>
  <Paragraphs>31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ENERGY:                                                STATE - OF - PLAY IN GHANA </vt:lpstr>
      <vt:lpstr>HISTORY</vt:lpstr>
      <vt:lpstr>PowerPoint Presentation</vt:lpstr>
      <vt:lpstr>VOLTA RIVER HYRO ELECTRIC PROJECT</vt:lpstr>
      <vt:lpstr>PowerPoint Presentation</vt:lpstr>
      <vt:lpstr>PowerPoint Presentation</vt:lpstr>
      <vt:lpstr>PowerPoint Presentation</vt:lpstr>
      <vt:lpstr>PowerPoint Presentation</vt:lpstr>
      <vt:lpstr>STANDARDS IN THE ELECTRICITY INDUSTRY</vt:lpstr>
      <vt:lpstr>STANDARDS IN THE ELECTRICITY INDUSTRY</vt:lpstr>
      <vt:lpstr>STANDARDS IN THE ELECTRICITY INDUSTRY</vt:lpstr>
      <vt:lpstr>PowerPoint Presentation</vt:lpstr>
      <vt:lpstr>PowerPoint Presentation</vt:lpstr>
      <vt:lpstr>PowerPoint Presentation</vt:lpstr>
      <vt:lpstr>PowerPoint Presentation</vt:lpstr>
      <vt:lpstr>CONCLUSION</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STATE - OF - PLAY IN GHANA</dc:title>
  <dc:creator>fdonkor</dc:creator>
  <cp:lastModifiedBy>David Jankowski</cp:lastModifiedBy>
  <cp:revision>32</cp:revision>
  <dcterms:created xsi:type="dcterms:W3CDTF">2017-03-31T12:51:20Z</dcterms:created>
  <dcterms:modified xsi:type="dcterms:W3CDTF">2017-03-31T15:37:39Z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03cd5219-ae2a-4e81-b465-85dc793415f6</vt:lpwstr>
  </property>
</Properties>
</file>