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 ContentType="image/tiff"/>
  <Default Extension="jpg" ContentType="image/jpeg"/>
  <Override PartName="/ppt/slides/slide47.xml" ContentType="application/vnd.openxmlformats-officedocument.presentationml.slide+xml"/>
  <Override PartName="/ppt/slides/slide48.xml" ContentType="application/vnd.openxmlformats-officedocument.presentationml.slide+xml"/>
  <Override PartName="/ppt/presentation.xml" ContentType="application/vnd.openxmlformats-officedocument.presentationml.presentation.main+xml"/>
  <Override PartName="/ppt/slides/slide46.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5.xml" ContentType="application/vnd.openxmlformats-officedocument.presentationml.slide+xml"/>
  <Override PartName="/ppt/slideLayouts/slideLayout6.xml" ContentType="application/vnd.openxmlformats-officedocument.presentationml.slideLayout+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16.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15.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customXml/itemProps3.xml" ContentType="application/vnd.openxmlformats-officedocument.customXml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3"/>
  </p:notesMasterIdLst>
  <p:handoutMasterIdLst>
    <p:handoutMasterId r:id="rId54"/>
  </p:handoutMasterIdLst>
  <p:sldIdLst>
    <p:sldId id="257" r:id="rId5"/>
    <p:sldId id="327" r:id="rId6"/>
    <p:sldId id="416" r:id="rId7"/>
    <p:sldId id="417" r:id="rId8"/>
    <p:sldId id="288" r:id="rId9"/>
    <p:sldId id="366" r:id="rId10"/>
    <p:sldId id="367" r:id="rId11"/>
    <p:sldId id="369" r:id="rId12"/>
    <p:sldId id="368" r:id="rId13"/>
    <p:sldId id="403" r:id="rId14"/>
    <p:sldId id="404" r:id="rId15"/>
    <p:sldId id="405" r:id="rId16"/>
    <p:sldId id="410" r:id="rId17"/>
    <p:sldId id="411" r:id="rId18"/>
    <p:sldId id="409" r:id="rId19"/>
    <p:sldId id="408" r:id="rId20"/>
    <p:sldId id="407" r:id="rId21"/>
    <p:sldId id="291" r:id="rId22"/>
    <p:sldId id="373" r:id="rId23"/>
    <p:sldId id="379" r:id="rId24"/>
    <p:sldId id="381" r:id="rId25"/>
    <p:sldId id="372" r:id="rId26"/>
    <p:sldId id="380" r:id="rId27"/>
    <p:sldId id="382" r:id="rId28"/>
    <p:sldId id="383" r:id="rId29"/>
    <p:sldId id="412" r:id="rId30"/>
    <p:sldId id="270" r:id="rId31"/>
    <p:sldId id="391" r:id="rId32"/>
    <p:sldId id="264" r:id="rId33"/>
    <p:sldId id="330" r:id="rId34"/>
    <p:sldId id="337" r:id="rId35"/>
    <p:sldId id="401" r:id="rId36"/>
    <p:sldId id="352" r:id="rId37"/>
    <p:sldId id="387" r:id="rId38"/>
    <p:sldId id="402" r:id="rId39"/>
    <p:sldId id="415" r:id="rId40"/>
    <p:sldId id="414" r:id="rId41"/>
    <p:sldId id="389" r:id="rId42"/>
    <p:sldId id="413" r:id="rId43"/>
    <p:sldId id="388" r:id="rId44"/>
    <p:sldId id="390" r:id="rId45"/>
    <p:sldId id="385" r:id="rId46"/>
    <p:sldId id="265" r:id="rId47"/>
    <p:sldId id="260" r:id="rId48"/>
    <p:sldId id="277" r:id="rId49"/>
    <p:sldId id="266" r:id="rId50"/>
    <p:sldId id="287" r:id="rId51"/>
    <p:sldId id="271" r:id="rId5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47" autoAdjust="0"/>
    <p:restoredTop sz="94660"/>
  </p:normalViewPr>
  <p:slideViewPr>
    <p:cSldViewPr>
      <p:cViewPr varScale="1">
        <p:scale>
          <a:sx n="76" d="100"/>
          <a:sy n="76" d="100"/>
        </p:scale>
        <p:origin x="302"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ustomXml" Target="../customXml/item4.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3038475" cy="466725"/>
          </a:xfrm>
          <a:prstGeom prst="rect">
            <a:avLst/>
          </a:prstGeom>
        </p:spPr>
        <p:txBody>
          <a:bodyPr vert="horz" lIns="91425" tIns="45714" rIns="91425" bIns="45714" rtlCol="0"/>
          <a:lstStyle>
            <a:lvl1pPr algn="l">
              <a:defRPr sz="1200"/>
            </a:lvl1pPr>
          </a:lstStyle>
          <a:p>
            <a:endParaRPr lang="en-US"/>
          </a:p>
        </p:txBody>
      </p:sp>
      <p:sp>
        <p:nvSpPr>
          <p:cNvPr id="3" name="Date Placeholder 2"/>
          <p:cNvSpPr>
            <a:spLocks noGrp="1"/>
          </p:cNvSpPr>
          <p:nvPr>
            <p:ph type="dt" sz="quarter" idx="1"/>
          </p:nvPr>
        </p:nvSpPr>
        <p:spPr>
          <a:xfrm>
            <a:off x="3970341" y="3"/>
            <a:ext cx="3038475" cy="466725"/>
          </a:xfrm>
          <a:prstGeom prst="rect">
            <a:avLst/>
          </a:prstGeom>
        </p:spPr>
        <p:txBody>
          <a:bodyPr vert="horz" lIns="91425" tIns="45714" rIns="91425" bIns="45714" rtlCol="0"/>
          <a:lstStyle>
            <a:lvl1pPr algn="r">
              <a:defRPr sz="1200"/>
            </a:lvl1pPr>
          </a:lstStyle>
          <a:p>
            <a:fld id="{A11DFC2F-9E21-403D-89AD-8B8EA0F140A1}" type="datetimeFigureOut">
              <a:rPr lang="en-US" smtClean="0"/>
              <a:t>3/26/2017</a:t>
            </a:fld>
            <a:endParaRPr lang="en-US"/>
          </a:p>
        </p:txBody>
      </p:sp>
      <p:sp>
        <p:nvSpPr>
          <p:cNvPr id="4" name="Footer Placeholder 3"/>
          <p:cNvSpPr>
            <a:spLocks noGrp="1"/>
          </p:cNvSpPr>
          <p:nvPr>
            <p:ph type="ftr" sz="quarter" idx="2"/>
          </p:nvPr>
        </p:nvSpPr>
        <p:spPr>
          <a:xfrm>
            <a:off x="3" y="8829675"/>
            <a:ext cx="3038475" cy="466725"/>
          </a:xfrm>
          <a:prstGeom prst="rect">
            <a:avLst/>
          </a:prstGeom>
        </p:spPr>
        <p:txBody>
          <a:bodyPr vert="horz" lIns="91425" tIns="45714" rIns="91425"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3970341" y="8829675"/>
            <a:ext cx="3038475" cy="466725"/>
          </a:xfrm>
          <a:prstGeom prst="rect">
            <a:avLst/>
          </a:prstGeom>
        </p:spPr>
        <p:txBody>
          <a:bodyPr vert="horz" lIns="91425" tIns="45714" rIns="91425" bIns="45714" rtlCol="0" anchor="b"/>
          <a:lstStyle>
            <a:lvl1pPr algn="r">
              <a:defRPr sz="1200"/>
            </a:lvl1pPr>
          </a:lstStyle>
          <a:p>
            <a:fld id="{E10CECE9-F46E-4AB6-8A5B-75FE3D81C114}" type="slidenum">
              <a:rPr lang="en-US" smtClean="0"/>
              <a:t>‹#›</a:t>
            </a:fld>
            <a:endParaRPr lang="en-US"/>
          </a:p>
        </p:txBody>
      </p:sp>
    </p:spTree>
    <p:extLst>
      <p:ext uri="{BB962C8B-B14F-4D97-AF65-F5344CB8AC3E}">
        <p14:creationId xmlns:p14="http://schemas.microsoft.com/office/powerpoint/2010/main" val="4076815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1" tIns="46580" rIns="93161" bIns="46580" rtlCol="0"/>
          <a:lstStyle>
            <a:lvl1pPr algn="l">
              <a:defRPr sz="1200"/>
            </a:lvl1pPr>
          </a:lstStyle>
          <a:p>
            <a:endParaRPr lang="en-US"/>
          </a:p>
        </p:txBody>
      </p:sp>
      <p:sp>
        <p:nvSpPr>
          <p:cNvPr id="3" name="Date Placeholder 2"/>
          <p:cNvSpPr>
            <a:spLocks noGrp="1"/>
          </p:cNvSpPr>
          <p:nvPr>
            <p:ph type="dt" idx="1"/>
          </p:nvPr>
        </p:nvSpPr>
        <p:spPr>
          <a:xfrm>
            <a:off x="3970941" y="0"/>
            <a:ext cx="3037840" cy="464820"/>
          </a:xfrm>
          <a:prstGeom prst="rect">
            <a:avLst/>
          </a:prstGeom>
        </p:spPr>
        <p:txBody>
          <a:bodyPr vert="horz" lIns="93161" tIns="46580" rIns="93161" bIns="46580" rtlCol="0"/>
          <a:lstStyle>
            <a:lvl1pPr algn="r">
              <a:defRPr sz="1200"/>
            </a:lvl1pPr>
          </a:lstStyle>
          <a:p>
            <a:fld id="{CD4E02A0-1312-46EE-BE98-65AB8CD57B08}" type="datetimeFigureOut">
              <a:rPr lang="en-US" smtClean="0"/>
              <a:t>3/26/2017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1" tIns="46580" rIns="93161" bIns="46580" rtlCol="0" anchor="ctr"/>
          <a:lstStyle/>
          <a:p>
            <a:endParaRPr lang="en-US"/>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61" tIns="46580" rIns="93161" bIns="465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1" tIns="46580" rIns="93161" bIns="46580" rtlCol="0" anchor="b"/>
          <a:lstStyle>
            <a:lvl1pPr algn="l">
              <a:defRPr sz="1200"/>
            </a:lvl1pPr>
          </a:lstStyle>
          <a:p>
            <a:endParaRPr lang="en-US"/>
          </a:p>
        </p:txBody>
      </p:sp>
      <p:sp>
        <p:nvSpPr>
          <p:cNvPr id="7" name="Slide Number Placeholder 6"/>
          <p:cNvSpPr>
            <a:spLocks noGrp="1"/>
          </p:cNvSpPr>
          <p:nvPr>
            <p:ph type="sldNum" sz="quarter" idx="5"/>
          </p:nvPr>
        </p:nvSpPr>
        <p:spPr>
          <a:xfrm>
            <a:off x="3970941" y="8829967"/>
            <a:ext cx="3037840" cy="464820"/>
          </a:xfrm>
          <a:prstGeom prst="rect">
            <a:avLst/>
          </a:prstGeom>
        </p:spPr>
        <p:txBody>
          <a:bodyPr vert="horz" lIns="93161" tIns="46580" rIns="93161" bIns="46580" rtlCol="0" anchor="b"/>
          <a:lstStyle>
            <a:lvl1pPr algn="r">
              <a:defRPr sz="1200"/>
            </a:lvl1pPr>
          </a:lstStyle>
          <a:p>
            <a:fld id="{87C2DDC0-4CD4-4E5E-BCEA-D3B64A29A21C}" type="slidenum">
              <a:rPr lang="en-US" smtClean="0"/>
              <a:t>‹#›</a:t>
            </a:fld>
            <a:endParaRPr lang="en-US"/>
          </a:p>
        </p:txBody>
      </p:sp>
    </p:spTree>
    <p:extLst>
      <p:ext uri="{BB962C8B-B14F-4D97-AF65-F5344CB8AC3E}">
        <p14:creationId xmlns:p14="http://schemas.microsoft.com/office/powerpoint/2010/main" val="4127360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C2DDC0-4CD4-4E5E-BCEA-D3B64A29A21C}" type="slidenum">
              <a:rPr lang="en-US" smtClean="0"/>
              <a:t>1</a:t>
            </a:fld>
            <a:endParaRPr lang="en-US"/>
          </a:p>
        </p:txBody>
      </p:sp>
    </p:spTree>
    <p:extLst>
      <p:ext uri="{BB962C8B-B14F-4D97-AF65-F5344CB8AC3E}">
        <p14:creationId xmlns:p14="http://schemas.microsoft.com/office/powerpoint/2010/main" val="152466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3C29A7-EBAB-4755-B643-0DEB5F29C6F0}" type="slidenum">
              <a:rPr lang="en-US" smtClean="0"/>
              <a:t>39</a:t>
            </a:fld>
            <a:endParaRPr lang="en-US"/>
          </a:p>
        </p:txBody>
      </p:sp>
    </p:spTree>
    <p:extLst>
      <p:ext uri="{BB962C8B-B14F-4D97-AF65-F5344CB8AC3E}">
        <p14:creationId xmlns:p14="http://schemas.microsoft.com/office/powerpoint/2010/main" val="1380949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defRPr>
            </a:lvl1pPr>
            <a:lvl2pPr marL="748366" indent="-287833" eaLnBrk="0" hangingPunct="0">
              <a:defRPr>
                <a:solidFill>
                  <a:schemeClr val="tx1"/>
                </a:solidFill>
                <a:latin typeface="Calibri" panose="020F0502020204030204" pitchFamily="34" charset="0"/>
              </a:defRPr>
            </a:lvl2pPr>
            <a:lvl3pPr marL="1151332" indent="-230267" eaLnBrk="0" hangingPunct="0">
              <a:defRPr>
                <a:solidFill>
                  <a:schemeClr val="tx1"/>
                </a:solidFill>
                <a:latin typeface="Calibri" panose="020F0502020204030204" pitchFamily="34" charset="0"/>
              </a:defRPr>
            </a:lvl3pPr>
            <a:lvl4pPr marL="1611865" indent="-230267" eaLnBrk="0" hangingPunct="0">
              <a:defRPr>
                <a:solidFill>
                  <a:schemeClr val="tx1"/>
                </a:solidFill>
                <a:latin typeface="Calibri" panose="020F0502020204030204" pitchFamily="34" charset="0"/>
              </a:defRPr>
            </a:lvl4pPr>
            <a:lvl5pPr marL="2072398" indent="-230267" eaLnBrk="0" hangingPunct="0">
              <a:defRPr>
                <a:solidFill>
                  <a:schemeClr val="tx1"/>
                </a:solidFill>
                <a:latin typeface="Calibri" panose="020F0502020204030204" pitchFamily="34" charset="0"/>
              </a:defRPr>
            </a:lvl5pPr>
            <a:lvl6pPr marL="2532930" indent="-230267" eaLnBrk="0" fontAlgn="base" hangingPunct="0">
              <a:spcBef>
                <a:spcPct val="0"/>
              </a:spcBef>
              <a:spcAft>
                <a:spcPct val="0"/>
              </a:spcAft>
              <a:defRPr>
                <a:solidFill>
                  <a:schemeClr val="tx1"/>
                </a:solidFill>
                <a:latin typeface="Calibri" panose="020F0502020204030204" pitchFamily="34" charset="0"/>
              </a:defRPr>
            </a:lvl6pPr>
            <a:lvl7pPr marL="2993463" indent="-230267" eaLnBrk="0" fontAlgn="base" hangingPunct="0">
              <a:spcBef>
                <a:spcPct val="0"/>
              </a:spcBef>
              <a:spcAft>
                <a:spcPct val="0"/>
              </a:spcAft>
              <a:defRPr>
                <a:solidFill>
                  <a:schemeClr val="tx1"/>
                </a:solidFill>
                <a:latin typeface="Calibri" panose="020F0502020204030204" pitchFamily="34" charset="0"/>
              </a:defRPr>
            </a:lvl7pPr>
            <a:lvl8pPr marL="3453997" indent="-230267" eaLnBrk="0" fontAlgn="base" hangingPunct="0">
              <a:spcBef>
                <a:spcPct val="0"/>
              </a:spcBef>
              <a:spcAft>
                <a:spcPct val="0"/>
              </a:spcAft>
              <a:defRPr>
                <a:solidFill>
                  <a:schemeClr val="tx1"/>
                </a:solidFill>
                <a:latin typeface="Calibri" panose="020F0502020204030204" pitchFamily="34" charset="0"/>
              </a:defRPr>
            </a:lvl8pPr>
            <a:lvl9pPr marL="3914529" indent="-230267"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E1273D4E-16B2-4153-BE2B-9EE59AC8D587}" type="slidenum">
              <a:rPr lang="en-US" altLang="en-US"/>
              <a:pPr eaLnBrk="1" hangingPunct="1"/>
              <a:t>40</a:t>
            </a:fld>
            <a:endParaRPr lang="en-US" altLang="en-US"/>
          </a:p>
        </p:txBody>
      </p:sp>
      <p:sp>
        <p:nvSpPr>
          <p:cNvPr id="2150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1711191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defRPr>
            </a:lvl1pPr>
            <a:lvl2pPr marL="748366" indent="-287833" eaLnBrk="0" hangingPunct="0">
              <a:defRPr>
                <a:solidFill>
                  <a:schemeClr val="tx1"/>
                </a:solidFill>
                <a:latin typeface="Calibri" panose="020F0502020204030204" pitchFamily="34" charset="0"/>
              </a:defRPr>
            </a:lvl2pPr>
            <a:lvl3pPr marL="1151332" indent="-230267" eaLnBrk="0" hangingPunct="0">
              <a:defRPr>
                <a:solidFill>
                  <a:schemeClr val="tx1"/>
                </a:solidFill>
                <a:latin typeface="Calibri" panose="020F0502020204030204" pitchFamily="34" charset="0"/>
              </a:defRPr>
            </a:lvl3pPr>
            <a:lvl4pPr marL="1611865" indent="-230267" eaLnBrk="0" hangingPunct="0">
              <a:defRPr>
                <a:solidFill>
                  <a:schemeClr val="tx1"/>
                </a:solidFill>
                <a:latin typeface="Calibri" panose="020F0502020204030204" pitchFamily="34" charset="0"/>
              </a:defRPr>
            </a:lvl4pPr>
            <a:lvl5pPr marL="2072398" indent="-230267" eaLnBrk="0" hangingPunct="0">
              <a:defRPr>
                <a:solidFill>
                  <a:schemeClr val="tx1"/>
                </a:solidFill>
                <a:latin typeface="Calibri" panose="020F0502020204030204" pitchFamily="34" charset="0"/>
              </a:defRPr>
            </a:lvl5pPr>
            <a:lvl6pPr marL="2532930" indent="-230267" eaLnBrk="0" fontAlgn="base" hangingPunct="0">
              <a:spcBef>
                <a:spcPct val="0"/>
              </a:spcBef>
              <a:spcAft>
                <a:spcPct val="0"/>
              </a:spcAft>
              <a:defRPr>
                <a:solidFill>
                  <a:schemeClr val="tx1"/>
                </a:solidFill>
                <a:latin typeface="Calibri" panose="020F0502020204030204" pitchFamily="34" charset="0"/>
              </a:defRPr>
            </a:lvl6pPr>
            <a:lvl7pPr marL="2993463" indent="-230267" eaLnBrk="0" fontAlgn="base" hangingPunct="0">
              <a:spcBef>
                <a:spcPct val="0"/>
              </a:spcBef>
              <a:spcAft>
                <a:spcPct val="0"/>
              </a:spcAft>
              <a:defRPr>
                <a:solidFill>
                  <a:schemeClr val="tx1"/>
                </a:solidFill>
                <a:latin typeface="Calibri" panose="020F0502020204030204" pitchFamily="34" charset="0"/>
              </a:defRPr>
            </a:lvl7pPr>
            <a:lvl8pPr marL="3453997" indent="-230267" eaLnBrk="0" fontAlgn="base" hangingPunct="0">
              <a:spcBef>
                <a:spcPct val="0"/>
              </a:spcBef>
              <a:spcAft>
                <a:spcPct val="0"/>
              </a:spcAft>
              <a:defRPr>
                <a:solidFill>
                  <a:schemeClr val="tx1"/>
                </a:solidFill>
                <a:latin typeface="Calibri" panose="020F0502020204030204" pitchFamily="34" charset="0"/>
              </a:defRPr>
            </a:lvl8pPr>
            <a:lvl9pPr marL="3914529" indent="-230267"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E1273D4E-16B2-4153-BE2B-9EE59AC8D587}" type="slidenum">
              <a:rPr lang="en-US" altLang="en-US"/>
              <a:pPr eaLnBrk="1" hangingPunct="1"/>
              <a:t>41</a:t>
            </a:fld>
            <a:endParaRPr lang="en-US" altLang="en-US"/>
          </a:p>
        </p:txBody>
      </p:sp>
      <p:sp>
        <p:nvSpPr>
          <p:cNvPr id="2150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095730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8" y="4415161"/>
            <a:ext cx="5607050" cy="4616708"/>
          </a:xfrm>
        </p:spPr>
        <p:txBody>
          <a:bodyPr/>
          <a:lstStyle/>
          <a:p>
            <a:endParaRPr lang="en-US" dirty="0"/>
          </a:p>
        </p:txBody>
      </p:sp>
      <p:sp>
        <p:nvSpPr>
          <p:cNvPr id="4" name="Slide Number Placeholder 3"/>
          <p:cNvSpPr>
            <a:spLocks noGrp="1"/>
          </p:cNvSpPr>
          <p:nvPr>
            <p:ph type="sldNum" sz="quarter" idx="10"/>
          </p:nvPr>
        </p:nvSpPr>
        <p:spPr/>
        <p:txBody>
          <a:bodyPr/>
          <a:lstStyle/>
          <a:p>
            <a:fld id="{3684ED2A-C86C-4614-9B12-1669A575CA71}" type="slidenum">
              <a:rPr lang="en-US" smtClean="0">
                <a:solidFill>
                  <a:prstClr val="black"/>
                </a:solidFill>
              </a:rPr>
              <a:pPr/>
              <a:t>42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Tree>
    <p:extLst>
      <p:ext uri="{BB962C8B-B14F-4D97-AF65-F5344CB8AC3E}">
        <p14:creationId xmlns:p14="http://schemas.microsoft.com/office/powerpoint/2010/main" val="3809097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8" y="4415161"/>
            <a:ext cx="5607050" cy="4616708"/>
          </a:xfrm>
        </p:spPr>
        <p:txBody>
          <a:bodyPr/>
          <a:lstStyle/>
          <a:p>
            <a:endParaRPr lang="en-US" dirty="0"/>
          </a:p>
        </p:txBody>
      </p:sp>
      <p:sp>
        <p:nvSpPr>
          <p:cNvPr id="4" name="Slide Number Placeholder 3"/>
          <p:cNvSpPr>
            <a:spLocks noGrp="1"/>
          </p:cNvSpPr>
          <p:nvPr>
            <p:ph type="sldNum" sz="quarter" idx="10"/>
          </p:nvPr>
        </p:nvSpPr>
        <p:spPr/>
        <p:txBody>
          <a:bodyPr/>
          <a:lstStyle/>
          <a:p>
            <a:fld id="{3684ED2A-C86C-4614-9B12-1669A575CA71}" type="slidenum">
              <a:rPr lang="en-US" smtClean="0">
                <a:solidFill>
                  <a:prstClr val="black"/>
                </a:solidFill>
              </a:rPr>
              <a:pPr/>
              <a:t>43</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Tree>
    <p:extLst>
      <p:ext uri="{BB962C8B-B14F-4D97-AF65-F5344CB8AC3E}">
        <p14:creationId xmlns:p14="http://schemas.microsoft.com/office/powerpoint/2010/main" val="2277117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8" y="4415161"/>
            <a:ext cx="5607050" cy="4616708"/>
          </a:xfrm>
        </p:spPr>
        <p:txBody>
          <a:bodyPr/>
          <a:lstStyle/>
          <a:p>
            <a:endParaRPr lang="en-US" dirty="0"/>
          </a:p>
        </p:txBody>
      </p:sp>
      <p:sp>
        <p:nvSpPr>
          <p:cNvPr id="4" name="Slide Number Placeholder 3"/>
          <p:cNvSpPr>
            <a:spLocks noGrp="1"/>
          </p:cNvSpPr>
          <p:nvPr>
            <p:ph type="sldNum" sz="quarter" idx="10"/>
          </p:nvPr>
        </p:nvSpPr>
        <p:spPr/>
        <p:txBody>
          <a:bodyPr/>
          <a:lstStyle/>
          <a:p>
            <a:fld id="{3684ED2A-C86C-4614-9B12-1669A575CA71}" type="slidenum">
              <a:rPr lang="en-US" smtClean="0">
                <a:solidFill>
                  <a:prstClr val="black"/>
                </a:solidFill>
              </a:rPr>
              <a:pPr/>
              <a:t>44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Tree>
    <p:extLst>
      <p:ext uri="{BB962C8B-B14F-4D97-AF65-F5344CB8AC3E}">
        <p14:creationId xmlns:p14="http://schemas.microsoft.com/office/powerpoint/2010/main" val="2277117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8" y="4415161"/>
            <a:ext cx="5607050" cy="4616708"/>
          </a:xfrm>
        </p:spPr>
        <p:txBody>
          <a:bodyPr/>
          <a:lstStyle/>
          <a:p>
            <a:endParaRPr lang="en-US" dirty="0"/>
          </a:p>
        </p:txBody>
      </p:sp>
      <p:sp>
        <p:nvSpPr>
          <p:cNvPr id="4" name="Slide Number Placeholder 3"/>
          <p:cNvSpPr>
            <a:spLocks noGrp="1"/>
          </p:cNvSpPr>
          <p:nvPr>
            <p:ph type="sldNum" sz="quarter" idx="10"/>
          </p:nvPr>
        </p:nvSpPr>
        <p:spPr/>
        <p:txBody>
          <a:bodyPr/>
          <a:lstStyle/>
          <a:p>
            <a:fld id="{3684ED2A-C86C-4614-9B12-1669A575CA71}" type="slidenum">
              <a:rPr lang="en-US" smtClean="0">
                <a:solidFill>
                  <a:prstClr val="black"/>
                </a:solidFill>
              </a:rPr>
              <a:pPr/>
              <a:t>46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Tree>
    <p:extLst>
      <p:ext uri="{BB962C8B-B14F-4D97-AF65-F5344CB8AC3E}">
        <p14:creationId xmlns:p14="http://schemas.microsoft.com/office/powerpoint/2010/main" val="2277117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8" y="4415161"/>
            <a:ext cx="5607050" cy="4616708"/>
          </a:xfrm>
        </p:spPr>
        <p:txBody>
          <a:bodyPr/>
          <a:lstStyle/>
          <a:p>
            <a:endParaRPr lang="en-US" dirty="0"/>
          </a:p>
        </p:txBody>
      </p:sp>
      <p:sp>
        <p:nvSpPr>
          <p:cNvPr id="4" name="Slide Number Placeholder 3"/>
          <p:cNvSpPr>
            <a:spLocks noGrp="1"/>
          </p:cNvSpPr>
          <p:nvPr>
            <p:ph type="sldNum" sz="quarter" idx="10"/>
          </p:nvPr>
        </p:nvSpPr>
        <p:spPr/>
        <p:txBody>
          <a:bodyPr/>
          <a:lstStyle/>
          <a:p>
            <a:fld id="{3684ED2A-C86C-4614-9B12-1669A575CA71}" type="slidenum">
              <a:rPr lang="en-US" smtClean="0">
                <a:solidFill>
                  <a:prstClr val="black"/>
                </a:solidFill>
              </a:rPr>
              <a:pPr/>
              <a:t>27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Tree>
    <p:extLst>
      <p:ext uri="{BB962C8B-B14F-4D97-AF65-F5344CB8AC3E}">
        <p14:creationId xmlns:p14="http://schemas.microsoft.com/office/powerpoint/2010/main" val="2277117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8" y="4415161"/>
            <a:ext cx="5607050" cy="4616708"/>
          </a:xfrm>
        </p:spPr>
        <p:txBody>
          <a:bodyPr/>
          <a:lstStyle/>
          <a:p>
            <a:endParaRPr lang="en-US" dirty="0"/>
          </a:p>
        </p:txBody>
      </p:sp>
      <p:sp>
        <p:nvSpPr>
          <p:cNvPr id="4" name="Slide Number Placeholder 3"/>
          <p:cNvSpPr>
            <a:spLocks noGrp="1"/>
          </p:cNvSpPr>
          <p:nvPr>
            <p:ph type="sldNum" sz="quarter" idx="10"/>
          </p:nvPr>
        </p:nvSpPr>
        <p:spPr/>
        <p:txBody>
          <a:bodyPr/>
          <a:lstStyle/>
          <a:p>
            <a:fld id="{3684ED2A-C86C-4614-9B12-1669A575CA71}" type="slidenum">
              <a:rPr lang="en-US" smtClean="0">
                <a:solidFill>
                  <a:prstClr val="black"/>
                </a:solidFill>
              </a:rPr>
              <a:pPr/>
              <a:t>29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Tree>
    <p:extLst>
      <p:ext uri="{BB962C8B-B14F-4D97-AF65-F5344CB8AC3E}">
        <p14:creationId xmlns:p14="http://schemas.microsoft.com/office/powerpoint/2010/main" val="2277117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379" y="4371148"/>
            <a:ext cx="5532768" cy="4570683"/>
          </a:xfrm>
        </p:spPr>
        <p:txBody>
          <a:bodyPr/>
          <a:lstStyle/>
          <a:p>
            <a:endParaRPr lang="en-US" dirty="0"/>
          </a:p>
        </p:txBody>
      </p:sp>
      <p:sp>
        <p:nvSpPr>
          <p:cNvPr id="4" name="Slide Number Placeholder 3"/>
          <p:cNvSpPr>
            <a:spLocks noGrp="1"/>
          </p:cNvSpPr>
          <p:nvPr>
            <p:ph type="sldNum" sz="quarter" idx="10"/>
          </p:nvPr>
        </p:nvSpPr>
        <p:spPr/>
        <p:txBody>
          <a:bodyPr/>
          <a:lstStyle/>
          <a:p>
            <a:fld id="{3684ED2A-C86C-4614-9B12-1669A575CA71}" type="slidenum">
              <a:rPr lang="en-US" smtClean="0">
                <a:solidFill>
                  <a:prstClr val="black"/>
                </a:solidFill>
              </a:rPr>
              <a:pPr/>
              <a:t>30</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Tree>
    <p:extLst>
      <p:ext uri="{BB962C8B-B14F-4D97-AF65-F5344CB8AC3E}">
        <p14:creationId xmlns:p14="http://schemas.microsoft.com/office/powerpoint/2010/main" val="1295842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379" y="4371148"/>
            <a:ext cx="5532768" cy="4570683"/>
          </a:xfrm>
        </p:spPr>
        <p:txBody>
          <a:bodyPr/>
          <a:lstStyle/>
          <a:p>
            <a:endParaRPr lang="en-US" dirty="0"/>
          </a:p>
        </p:txBody>
      </p:sp>
      <p:sp>
        <p:nvSpPr>
          <p:cNvPr id="4" name="Slide Number Placeholder 3"/>
          <p:cNvSpPr>
            <a:spLocks noGrp="1"/>
          </p:cNvSpPr>
          <p:nvPr>
            <p:ph type="sldNum" sz="quarter" idx="10"/>
          </p:nvPr>
        </p:nvSpPr>
        <p:spPr/>
        <p:txBody>
          <a:bodyPr/>
          <a:lstStyle/>
          <a:p>
            <a:fld id="{3684ED2A-C86C-4614-9B12-1669A575CA71}" type="slidenum">
              <a:rPr lang="en-US" smtClean="0">
                <a:solidFill>
                  <a:prstClr val="black"/>
                </a:solidFill>
              </a:rPr>
              <a:pPr/>
              <a:t>31</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Tree>
    <p:extLst>
      <p:ext uri="{BB962C8B-B14F-4D97-AF65-F5344CB8AC3E}">
        <p14:creationId xmlns:p14="http://schemas.microsoft.com/office/powerpoint/2010/main" val="2120714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379" y="4371148"/>
            <a:ext cx="5532768" cy="4570683"/>
          </a:xfrm>
        </p:spPr>
        <p:txBody>
          <a:bodyPr/>
          <a:lstStyle/>
          <a:p>
            <a:endParaRPr lang="en-US" dirty="0"/>
          </a:p>
        </p:txBody>
      </p:sp>
      <p:sp>
        <p:nvSpPr>
          <p:cNvPr id="4" name="Slide Number Placeholder 3"/>
          <p:cNvSpPr>
            <a:spLocks noGrp="1"/>
          </p:cNvSpPr>
          <p:nvPr>
            <p:ph type="sldNum" sz="quarter" idx="10"/>
          </p:nvPr>
        </p:nvSpPr>
        <p:spPr/>
        <p:txBody>
          <a:bodyPr/>
          <a:lstStyle/>
          <a:p>
            <a:fld id="{3684ED2A-C86C-4614-9B12-1669A575CA71}" type="slidenum">
              <a:rPr lang="en-US" smtClean="0">
                <a:solidFill>
                  <a:prstClr val="black"/>
                </a:solidFill>
              </a:rPr>
              <a:pPr/>
              <a:t>32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Tree>
    <p:extLst>
      <p:ext uri="{BB962C8B-B14F-4D97-AF65-F5344CB8AC3E}">
        <p14:creationId xmlns:p14="http://schemas.microsoft.com/office/powerpoint/2010/main" val="2433310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379" y="4371148"/>
            <a:ext cx="5532768" cy="4570683"/>
          </a:xfrm>
        </p:spPr>
        <p:txBody>
          <a:bodyPr/>
          <a:lstStyle/>
          <a:p>
            <a:endParaRPr lang="en-US" dirty="0"/>
          </a:p>
        </p:txBody>
      </p:sp>
      <p:sp>
        <p:nvSpPr>
          <p:cNvPr id="4" name="Slide Number Placeholder 3"/>
          <p:cNvSpPr>
            <a:spLocks noGrp="1"/>
          </p:cNvSpPr>
          <p:nvPr>
            <p:ph type="sldNum" sz="quarter" idx="10"/>
          </p:nvPr>
        </p:nvSpPr>
        <p:spPr/>
        <p:txBody>
          <a:bodyPr/>
          <a:lstStyle/>
          <a:p>
            <a:fld id="{3684ED2A-C86C-4614-9B12-1669A575CA71}" type="slidenum">
              <a:rPr lang="en-US" smtClean="0">
                <a:solidFill>
                  <a:prstClr val="black"/>
                </a:solidFill>
              </a:rPr>
              <a:pPr/>
              <a:t>33</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Tree>
    <p:extLst>
      <p:ext uri="{BB962C8B-B14F-4D97-AF65-F5344CB8AC3E}">
        <p14:creationId xmlns:p14="http://schemas.microsoft.com/office/powerpoint/2010/main" val="1699400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E1273D4E-16B2-4153-BE2B-9EE59AC8D587}" type="slidenum">
              <a:rPr lang="en-US" altLang="en-US"/>
              <a:pPr eaLnBrk="1" hangingPunct="1"/>
              <a:t>37</a:t>
            </a:fld>
            <a:endParaRPr lang="en-US" altLang="en-US"/>
          </a:p>
        </p:txBody>
      </p:sp>
      <p:sp>
        <p:nvSpPr>
          <p:cNvPr id="2150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057627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defRPr>
            </a:lvl1pPr>
            <a:lvl2pPr marL="748366" indent="-287833" eaLnBrk="0" hangingPunct="0">
              <a:defRPr>
                <a:solidFill>
                  <a:schemeClr val="tx1"/>
                </a:solidFill>
                <a:latin typeface="Calibri" panose="020F0502020204030204" pitchFamily="34" charset="0"/>
              </a:defRPr>
            </a:lvl2pPr>
            <a:lvl3pPr marL="1151332" indent="-230267" eaLnBrk="0" hangingPunct="0">
              <a:defRPr>
                <a:solidFill>
                  <a:schemeClr val="tx1"/>
                </a:solidFill>
                <a:latin typeface="Calibri" panose="020F0502020204030204" pitchFamily="34" charset="0"/>
              </a:defRPr>
            </a:lvl3pPr>
            <a:lvl4pPr marL="1611865" indent="-230267" eaLnBrk="0" hangingPunct="0">
              <a:defRPr>
                <a:solidFill>
                  <a:schemeClr val="tx1"/>
                </a:solidFill>
                <a:latin typeface="Calibri" panose="020F0502020204030204" pitchFamily="34" charset="0"/>
              </a:defRPr>
            </a:lvl4pPr>
            <a:lvl5pPr marL="2072398" indent="-230267" eaLnBrk="0" hangingPunct="0">
              <a:defRPr>
                <a:solidFill>
                  <a:schemeClr val="tx1"/>
                </a:solidFill>
                <a:latin typeface="Calibri" panose="020F0502020204030204" pitchFamily="34" charset="0"/>
              </a:defRPr>
            </a:lvl5pPr>
            <a:lvl6pPr marL="2532930" indent="-230267" eaLnBrk="0" fontAlgn="base" hangingPunct="0">
              <a:spcBef>
                <a:spcPct val="0"/>
              </a:spcBef>
              <a:spcAft>
                <a:spcPct val="0"/>
              </a:spcAft>
              <a:defRPr>
                <a:solidFill>
                  <a:schemeClr val="tx1"/>
                </a:solidFill>
                <a:latin typeface="Calibri" panose="020F0502020204030204" pitchFamily="34" charset="0"/>
              </a:defRPr>
            </a:lvl6pPr>
            <a:lvl7pPr marL="2993463" indent="-230267" eaLnBrk="0" fontAlgn="base" hangingPunct="0">
              <a:spcBef>
                <a:spcPct val="0"/>
              </a:spcBef>
              <a:spcAft>
                <a:spcPct val="0"/>
              </a:spcAft>
              <a:defRPr>
                <a:solidFill>
                  <a:schemeClr val="tx1"/>
                </a:solidFill>
                <a:latin typeface="Calibri" panose="020F0502020204030204" pitchFamily="34" charset="0"/>
              </a:defRPr>
            </a:lvl7pPr>
            <a:lvl8pPr marL="3453997" indent="-230267" eaLnBrk="0" fontAlgn="base" hangingPunct="0">
              <a:spcBef>
                <a:spcPct val="0"/>
              </a:spcBef>
              <a:spcAft>
                <a:spcPct val="0"/>
              </a:spcAft>
              <a:defRPr>
                <a:solidFill>
                  <a:schemeClr val="tx1"/>
                </a:solidFill>
                <a:latin typeface="Calibri" panose="020F0502020204030204" pitchFamily="34" charset="0"/>
              </a:defRPr>
            </a:lvl8pPr>
            <a:lvl9pPr marL="3914529" indent="-230267"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E1273D4E-16B2-4153-BE2B-9EE59AC8D587}" type="slidenum">
              <a:rPr lang="en-US" altLang="en-US"/>
              <a:pPr eaLnBrk="1" hangingPunct="1"/>
              <a:t>38</a:t>
            </a:fld>
            <a:endParaRPr lang="en-US" altLang="en-US"/>
          </a:p>
        </p:txBody>
      </p:sp>
      <p:sp>
        <p:nvSpPr>
          <p:cNvPr id="2150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4259763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130425"/>
            <a:ext cx="8077200" cy="1470025"/>
          </a:xfrm>
        </p:spPr>
        <p:txBody>
          <a:bodyPr/>
          <a:lstStyle>
            <a:lvl1pPr>
              <a:defRPr baseline="0">
                <a:solidFill>
                  <a:schemeClr val="bg1"/>
                </a:solidFill>
                <a:latin typeface="Arial" pitchFamily="34" charset="0"/>
                <a:cs typeface="Arial" pitchFamily="34" charset="0"/>
              </a:defRPr>
            </a:lvl1pPr>
          </a:lstStyle>
          <a:p>
            <a:r>
              <a:rPr lang="en-US" dirty="0"/>
              <a:t>Click to edit</a:t>
            </a:r>
          </a:p>
        </p:txBody>
      </p:sp>
      <p:sp>
        <p:nvSpPr>
          <p:cNvPr id="3" name="Subtitle 2"/>
          <p:cNvSpPr>
            <a:spLocks noGrp="1"/>
          </p:cNvSpPr>
          <p:nvPr>
            <p:ph type="subTitle" idx="1"/>
          </p:nvPr>
        </p:nvSpPr>
        <p:spPr>
          <a:xfrm>
            <a:off x="533400" y="3886200"/>
            <a:ext cx="8001000" cy="1752600"/>
          </a:xfrm>
        </p:spPr>
        <p:txBody>
          <a:bodyP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a:t>
            </a:r>
          </a:p>
        </p:txBody>
      </p:sp>
    </p:spTree>
    <p:extLst>
      <p:ext uri="{BB962C8B-B14F-4D97-AF65-F5344CB8AC3E}">
        <p14:creationId xmlns:p14="http://schemas.microsoft.com/office/powerpoint/2010/main" val="2125183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Column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accent1"/>
                </a:solidFill>
                <a:latin typeface="Arial" pitchFamily="34" charset="0"/>
                <a:cs typeface="Arial" pitchFamily="34" charset="0"/>
              </a:defRPr>
            </a:lvl1pPr>
          </a:lstStyle>
          <a:p>
            <a:r>
              <a:rPr lang="en-US" dirty="0"/>
              <a:t>Click to edit Master title style</a:t>
            </a:r>
          </a:p>
        </p:txBody>
      </p:sp>
      <p:sp>
        <p:nvSpPr>
          <p:cNvPr id="7" name="Text Placeholder 6"/>
          <p:cNvSpPr>
            <a:spLocks noGrp="1"/>
          </p:cNvSpPr>
          <p:nvPr>
            <p:ph type="body" sz="quarter" idx="13"/>
          </p:nvPr>
        </p:nvSpPr>
        <p:spPr>
          <a:xfrm>
            <a:off x="457200" y="1676400"/>
            <a:ext cx="8229600" cy="36576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8454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solidFill>
                  <a:schemeClr val="accent1"/>
                </a:solidFill>
                <a:latin typeface="Arial" pitchFamily="34" charset="0"/>
                <a:cs typeface="Arial" pitchFamily="34" charset="0"/>
              </a:defRPr>
            </a:lvl1pPr>
          </a:lstStyle>
          <a:p>
            <a:r>
              <a:rPr lang="en-US" dirty="0"/>
              <a:t>Click to add text</a:t>
            </a:r>
          </a:p>
        </p:txBody>
      </p:sp>
      <p:sp>
        <p:nvSpPr>
          <p:cNvPr id="9" name="Text Placeholder 8"/>
          <p:cNvSpPr>
            <a:spLocks noGrp="1"/>
          </p:cNvSpPr>
          <p:nvPr>
            <p:ph type="body" sz="quarter" idx="13"/>
          </p:nvPr>
        </p:nvSpPr>
        <p:spPr>
          <a:xfrm>
            <a:off x="457200" y="1676400"/>
            <a:ext cx="3962400" cy="3733800"/>
          </a:xfrm>
        </p:spPr>
        <p:txBody>
          <a:bodyPr/>
          <a:lstStyle>
            <a:lvl1pPr marL="0" indent="0">
              <a:buNone/>
              <a:defRPr>
                <a:latin typeface="Arial" pitchFamily="34" charset="0"/>
                <a:cs typeface="Arial" pitchFamily="34" charset="0"/>
              </a:defRPr>
            </a:lvl1pPr>
            <a:lvl2pPr marL="457200" indent="0">
              <a:buNone/>
              <a:defRPr>
                <a:latin typeface="Arial" pitchFamily="34" charset="0"/>
                <a:cs typeface="Arial" pitchFamily="34" charset="0"/>
              </a:defRPr>
            </a:lvl2pPr>
            <a:lvl3pPr marL="914400" indent="0">
              <a:buNone/>
              <a:defRPr>
                <a:latin typeface="Arial" pitchFamily="34" charset="0"/>
                <a:cs typeface="Arial" pitchFamily="34" charset="0"/>
              </a:defRPr>
            </a:lvl3pPr>
            <a:lvl4pPr marL="1371600" indent="0">
              <a:buNone/>
              <a:defRPr>
                <a:latin typeface="Arial" pitchFamily="34" charset="0"/>
                <a:cs typeface="Arial" pitchFamily="34" charset="0"/>
              </a:defRPr>
            </a:lvl4pPr>
            <a:lvl5pPr marL="1828800" indent="0">
              <a:buNone/>
              <a:defRPr>
                <a:latin typeface="Arial" pitchFamily="34" charset="0"/>
                <a:cs typeface="Arial" pitchFamily="34" charset="0"/>
              </a:defRPr>
            </a:lvl5pPr>
          </a:lstStyle>
          <a:p>
            <a:pPr lvl="0"/>
            <a:r>
              <a:rPr lang="en-US" dirty="0"/>
              <a:t>Click to edit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8"/>
          <p:cNvSpPr>
            <a:spLocks noGrp="1"/>
          </p:cNvSpPr>
          <p:nvPr>
            <p:ph type="body" sz="quarter" idx="14"/>
          </p:nvPr>
        </p:nvSpPr>
        <p:spPr>
          <a:xfrm>
            <a:off x="4648200" y="1676400"/>
            <a:ext cx="4038600" cy="3733800"/>
          </a:xfrm>
        </p:spPr>
        <p:txBody>
          <a:bodyPr/>
          <a:lstStyle>
            <a:lvl1pPr marL="0" indent="0">
              <a:buNone/>
              <a:defRPr>
                <a:latin typeface="Arial" pitchFamily="34" charset="0"/>
                <a:cs typeface="Arial" pitchFamily="34" charset="0"/>
              </a:defRPr>
            </a:lvl1pPr>
            <a:lvl2pPr marL="457200" indent="0">
              <a:buNone/>
              <a:defRPr>
                <a:latin typeface="Arial" pitchFamily="34" charset="0"/>
                <a:cs typeface="Arial" pitchFamily="34" charset="0"/>
              </a:defRPr>
            </a:lvl2pPr>
            <a:lvl3pPr marL="914400" indent="0">
              <a:buNone/>
              <a:defRPr>
                <a:latin typeface="Arial" pitchFamily="34" charset="0"/>
                <a:cs typeface="Arial" pitchFamily="34" charset="0"/>
              </a:defRPr>
            </a:lvl3pPr>
            <a:lvl4pPr marL="1371600" indent="0">
              <a:buNone/>
              <a:defRPr>
                <a:latin typeface="Arial" pitchFamily="34" charset="0"/>
                <a:cs typeface="Arial" pitchFamily="34" charset="0"/>
              </a:defRPr>
            </a:lvl4pPr>
            <a:lvl5pPr marL="1828800" indent="0">
              <a:buNone/>
              <a:defRPr>
                <a:latin typeface="Arial" pitchFamily="34" charset="0"/>
                <a:cs typeface="Arial" pitchFamily="34" charset="0"/>
              </a:defRPr>
            </a:lvl5pPr>
          </a:lstStyle>
          <a:p>
            <a:pPr lvl="0"/>
            <a:r>
              <a:rPr lang="en-US" dirty="0"/>
              <a:t>Click to edit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71288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3200"/>
            <a:ext cx="8229600" cy="1143000"/>
          </a:xfrm>
        </p:spPr>
        <p:txBody>
          <a:bodyPr/>
          <a:lstStyle>
            <a:lvl1pPr algn="ctr">
              <a:defRPr>
                <a:solidFill>
                  <a:schemeClr val="bg1"/>
                </a:solidFill>
                <a:latin typeface="Arial" pitchFamily="34" charset="0"/>
                <a:cs typeface="Arial" pitchFamily="34" charset="0"/>
              </a:defRPr>
            </a:lvl1pPr>
          </a:lstStyle>
          <a:p>
            <a:r>
              <a:rPr lang="en-US" dirty="0"/>
              <a:t>Section Header</a:t>
            </a:r>
          </a:p>
        </p:txBody>
      </p:sp>
    </p:spTree>
    <p:extLst>
      <p:ext uri="{BB962C8B-B14F-4D97-AF65-F5344CB8AC3E}">
        <p14:creationId xmlns:p14="http://schemas.microsoft.com/office/powerpoint/2010/main" val="399072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accent1"/>
                </a:solidFill>
                <a:latin typeface="Arial" pitchFamily="34" charset="0"/>
                <a:cs typeface="Arial" pitchFamily="34" charset="0"/>
              </a:defRPr>
            </a:lvl1pPr>
          </a:lstStyle>
          <a:p>
            <a:r>
              <a:rPr lang="en-US" dirty="0"/>
              <a:t>Click to edit</a:t>
            </a:r>
          </a:p>
        </p:txBody>
      </p:sp>
      <p:sp>
        <p:nvSpPr>
          <p:cNvPr id="7" name="Chart Placeholder 6"/>
          <p:cNvSpPr>
            <a:spLocks noGrp="1"/>
          </p:cNvSpPr>
          <p:nvPr>
            <p:ph type="chart" sz="quarter" idx="13"/>
          </p:nvPr>
        </p:nvSpPr>
        <p:spPr>
          <a:xfrm>
            <a:off x="457200" y="1752600"/>
            <a:ext cx="8229600" cy="3505200"/>
          </a:xfrm>
        </p:spPr>
        <p:txBody>
          <a:bodyPr/>
          <a:lstStyle>
            <a:lvl1pPr>
              <a:defRPr>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3487782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latin typeface="Arial" pitchFamily="34" charset="0"/>
                <a:cs typeface="Arial" pitchFamily="34" charset="0"/>
              </a:defRPr>
            </a:lvl1pPr>
          </a:lstStyle>
          <a:p>
            <a:r>
              <a:rPr lang="en-US" dirty="0"/>
              <a:t>Click to edit Master title style</a:t>
            </a:r>
          </a:p>
        </p:txBody>
      </p:sp>
      <p:sp>
        <p:nvSpPr>
          <p:cNvPr id="7" name="Table Placeholder 6"/>
          <p:cNvSpPr>
            <a:spLocks noGrp="1"/>
          </p:cNvSpPr>
          <p:nvPr>
            <p:ph type="tbl" sz="quarter" idx="10"/>
          </p:nvPr>
        </p:nvSpPr>
        <p:spPr>
          <a:xfrm>
            <a:off x="457200" y="1600200"/>
            <a:ext cx="8229600" cy="3810000"/>
          </a:xfrm>
        </p:spPr>
        <p:txBody>
          <a:bodyPr/>
          <a:lstStyle>
            <a:lvl1pPr>
              <a:defRPr>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1982502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934FE-A0F4-4EE7-9DB1-0A42DF34A5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3665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7.png"/></Relationships>
</file>

<file path=ppt/slides/_rels/slide44.xml.rels><?xml version="1.0" encoding="UTF-8" standalone="yes"?>
<Relationships xmlns="http://schemas.openxmlformats.org/package/2006/relationships"><Relationship Id="rId3" Type="http://schemas.openxmlformats.org/officeDocument/2006/relationships/image" Target="../media/image38.t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mailto:sfranceschi@awwa.org" TargetMode="External"/><Relationship Id="rId2" Type="http://schemas.openxmlformats.org/officeDocument/2006/relationships/hyperlink" Target="mailto:polson@awwa.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2438399"/>
            <a:ext cx="5486400" cy="1295399"/>
          </a:xfrm>
        </p:spPr>
        <p:txBody>
          <a:bodyPr>
            <a:noAutofit/>
          </a:bodyPr>
          <a:lstStyle/>
          <a:p>
            <a:pPr algn="l"/>
            <a:r>
              <a:rPr lang="en-US" sz="3200" b="1" dirty="0"/>
              <a:t>Standards and the </a:t>
            </a:r>
            <a:br>
              <a:rPr lang="en-US" sz="3200" b="1" dirty="0"/>
            </a:br>
            <a:r>
              <a:rPr lang="en-US" sz="3200" b="1" dirty="0"/>
              <a:t>U.S. Public Water Sector</a:t>
            </a:r>
          </a:p>
        </p:txBody>
      </p:sp>
      <p:sp>
        <p:nvSpPr>
          <p:cNvPr id="4" name="Title 1"/>
          <p:cNvSpPr txBox="1">
            <a:spLocks/>
          </p:cNvSpPr>
          <p:nvPr/>
        </p:nvSpPr>
        <p:spPr>
          <a:xfrm>
            <a:off x="3581400" y="3657600"/>
            <a:ext cx="4191000" cy="97642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Arial" pitchFamily="34" charset="0"/>
                <a:ea typeface="+mj-ea"/>
                <a:cs typeface="Arial" pitchFamily="34" charset="0"/>
              </a:defRPr>
            </a:lvl1pPr>
          </a:lstStyle>
          <a:p>
            <a:pPr algn="l"/>
            <a:r>
              <a:rPr lang="en-US" sz="2400" dirty="0"/>
              <a:t>Frank Kurtz, P.E.</a:t>
            </a:r>
          </a:p>
          <a:p>
            <a:pPr algn="l"/>
            <a:r>
              <a:rPr lang="en-US" sz="2400" dirty="0"/>
              <a:t>AWWA Standards Program</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7668" y="5915245"/>
            <a:ext cx="1602263" cy="658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2667000"/>
            <a:ext cx="3048001" cy="3048001"/>
          </a:xfrm>
          <a:prstGeom prst="rect">
            <a:avLst/>
          </a:prstGeom>
        </p:spPr>
      </p:pic>
      <p:sp>
        <p:nvSpPr>
          <p:cNvPr id="7" name="Title 1"/>
          <p:cNvSpPr txBox="1">
            <a:spLocks/>
          </p:cNvSpPr>
          <p:nvPr/>
        </p:nvSpPr>
        <p:spPr>
          <a:xfrm>
            <a:off x="3581400" y="4800600"/>
            <a:ext cx="4848771"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Arial" pitchFamily="34" charset="0"/>
                <a:ea typeface="+mj-ea"/>
                <a:cs typeface="Arial" pitchFamily="34" charset="0"/>
              </a:defRPr>
            </a:lvl1pPr>
          </a:lstStyle>
          <a:p>
            <a:pPr algn="l">
              <a:lnSpc>
                <a:spcPct val="130000"/>
              </a:lnSpc>
            </a:pPr>
            <a:r>
              <a:rPr lang="en-US" sz="1600" b="1" i="1" dirty="0">
                <a:solidFill>
                  <a:srgbClr val="FFFF00"/>
                </a:solidFill>
              </a:rPr>
              <a:t>Workshop on Standards to Support </a:t>
            </a:r>
            <a:br>
              <a:rPr lang="en-US" sz="1600" b="1" i="1" dirty="0">
                <a:solidFill>
                  <a:srgbClr val="FFFF00"/>
                </a:solidFill>
              </a:rPr>
            </a:br>
            <a:r>
              <a:rPr lang="en-US" sz="1600" b="1" i="1" dirty="0">
                <a:solidFill>
                  <a:srgbClr val="FFFF00"/>
                </a:solidFill>
              </a:rPr>
              <a:t>U.S. Trade and Investment in West Africa</a:t>
            </a:r>
          </a:p>
          <a:p>
            <a:pPr algn="l">
              <a:lnSpc>
                <a:spcPct val="130000"/>
              </a:lnSpc>
            </a:pPr>
            <a:r>
              <a:rPr lang="en-US" sz="1600" b="1" i="1" dirty="0">
                <a:solidFill>
                  <a:srgbClr val="FFFF00"/>
                </a:solidFill>
              </a:rPr>
              <a:t>March-April 2017</a:t>
            </a:r>
          </a:p>
        </p:txBody>
      </p:sp>
      <p:sp>
        <p:nvSpPr>
          <p:cNvPr id="6" name="TextBox 5"/>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1</a:t>
            </a:fld>
            <a:endParaRPr lang="en-US" dirty="0">
              <a:solidFill>
                <a:schemeClr val="bg1"/>
              </a:solidFill>
            </a:endParaRPr>
          </a:p>
        </p:txBody>
      </p:sp>
    </p:spTree>
    <p:extLst>
      <p:ext uri="{BB962C8B-B14F-4D97-AF65-F5344CB8AC3E}">
        <p14:creationId xmlns:p14="http://schemas.microsoft.com/office/powerpoint/2010/main" val="307578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10</a:t>
            </a:fld>
            <a:endParaRPr lang="en-US" dirty="0">
              <a:solidFill>
                <a:schemeClr val="bg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04800"/>
            <a:ext cx="4572000" cy="1414604"/>
          </a:xfrm>
          <a:prstGeom prst="rect">
            <a:avLst/>
          </a:prstGeom>
        </p:spPr>
      </p:pic>
      <p:sp>
        <p:nvSpPr>
          <p:cNvPr id="9" name="TextBox 8"/>
          <p:cNvSpPr txBox="1"/>
          <p:nvPr/>
        </p:nvSpPr>
        <p:spPr>
          <a:xfrm>
            <a:off x="762000" y="1981200"/>
            <a:ext cx="7478270" cy="2890022"/>
          </a:xfrm>
          <a:prstGeom prst="rect">
            <a:avLst/>
          </a:prstGeom>
          <a:noFill/>
        </p:spPr>
        <p:txBody>
          <a:bodyPr wrap="square" rtlCol="0">
            <a:spAutoFit/>
          </a:bodyPr>
          <a:lstStyle/>
          <a:p>
            <a:pPr>
              <a:lnSpc>
                <a:spcPct val="80000"/>
              </a:lnSpc>
              <a:spcBef>
                <a:spcPct val="0"/>
              </a:spcBef>
              <a:buFontTx/>
              <a:buNone/>
            </a:pPr>
            <a:r>
              <a:rPr lang="en-US" sz="3600" b="1" dirty="0">
                <a:solidFill>
                  <a:schemeClr val="tx1">
                    <a:lumMod val="75000"/>
                    <a:lumOff val="25000"/>
                  </a:schemeClr>
                </a:solidFill>
              </a:rPr>
              <a:t>How Standards Support the Economy</a:t>
            </a:r>
          </a:p>
          <a:p>
            <a:pPr marL="800100" lvl="1" indent="-342900">
              <a:spcBef>
                <a:spcPts val="600"/>
              </a:spcBef>
              <a:buSzPct val="80000"/>
              <a:buFont typeface="Wingdings" pitchFamily="2" charset="2"/>
              <a:buChar char="S"/>
            </a:pPr>
            <a:r>
              <a:rPr lang="en-US" sz="2800" b="1" i="1" dirty="0">
                <a:solidFill>
                  <a:schemeClr val="tx1">
                    <a:lumMod val="75000"/>
                    <a:lumOff val="25000"/>
                  </a:schemeClr>
                </a:solidFill>
              </a:rPr>
              <a:t>Customer Confidence &amp; Loyalty</a:t>
            </a:r>
            <a:br>
              <a:rPr lang="en-US" sz="2400" dirty="0">
                <a:solidFill>
                  <a:schemeClr val="tx1">
                    <a:lumMod val="75000"/>
                    <a:lumOff val="25000"/>
                  </a:schemeClr>
                </a:solidFill>
              </a:rPr>
            </a:br>
            <a:r>
              <a:rPr lang="en-US" sz="2400" dirty="0">
                <a:solidFill>
                  <a:schemeClr val="tx1">
                    <a:lumMod val="75000"/>
                    <a:lumOff val="25000"/>
                  </a:schemeClr>
                </a:solidFill>
              </a:rPr>
              <a:t>Consumers want products that are high-quality, reliable, consistent, and safe. They also want a greater selection of goods and services at continuously lower costs. Standards help make this possible.</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685800"/>
            <a:ext cx="2057400" cy="845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704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11</a:t>
            </a:fld>
            <a:endParaRPr lang="en-US" dirty="0">
              <a:solidFill>
                <a:schemeClr val="bg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04800"/>
            <a:ext cx="4572000" cy="1414604"/>
          </a:xfrm>
          <a:prstGeom prst="rect">
            <a:avLst/>
          </a:prstGeom>
        </p:spPr>
      </p:pic>
      <p:sp>
        <p:nvSpPr>
          <p:cNvPr id="9" name="TextBox 8"/>
          <p:cNvSpPr txBox="1"/>
          <p:nvPr/>
        </p:nvSpPr>
        <p:spPr>
          <a:xfrm>
            <a:off x="762000" y="1981200"/>
            <a:ext cx="7478270" cy="1782026"/>
          </a:xfrm>
          <a:prstGeom prst="rect">
            <a:avLst/>
          </a:prstGeom>
          <a:noFill/>
        </p:spPr>
        <p:txBody>
          <a:bodyPr wrap="square" rtlCol="0">
            <a:spAutoFit/>
          </a:bodyPr>
          <a:lstStyle/>
          <a:p>
            <a:pPr>
              <a:lnSpc>
                <a:spcPct val="80000"/>
              </a:lnSpc>
              <a:spcBef>
                <a:spcPct val="0"/>
              </a:spcBef>
              <a:buFontTx/>
              <a:buNone/>
            </a:pPr>
            <a:r>
              <a:rPr lang="en-US" sz="3600" b="1" dirty="0">
                <a:solidFill>
                  <a:schemeClr val="tx1">
                    <a:lumMod val="75000"/>
                    <a:lumOff val="25000"/>
                  </a:schemeClr>
                </a:solidFill>
              </a:rPr>
              <a:t>How Standards Support the Economy</a:t>
            </a:r>
          </a:p>
          <a:p>
            <a:pPr marL="800100" lvl="1" indent="-342900">
              <a:spcBef>
                <a:spcPts val="600"/>
              </a:spcBef>
              <a:buSzPct val="80000"/>
              <a:buFont typeface="Wingdings" pitchFamily="2" charset="2"/>
              <a:buChar char="S"/>
            </a:pPr>
            <a:r>
              <a:rPr lang="en-US" sz="2800" b="1" i="1" dirty="0">
                <a:solidFill>
                  <a:schemeClr val="tx1">
                    <a:lumMod val="75000"/>
                    <a:lumOff val="25000"/>
                  </a:schemeClr>
                </a:solidFill>
              </a:rPr>
              <a:t>Efficiency and Cost Savings</a:t>
            </a:r>
            <a:br>
              <a:rPr lang="en-US" sz="2400" dirty="0">
                <a:solidFill>
                  <a:schemeClr val="tx1">
                    <a:lumMod val="75000"/>
                    <a:lumOff val="25000"/>
                  </a:schemeClr>
                </a:solidFill>
              </a:rPr>
            </a:br>
            <a:r>
              <a:rPr lang="en-US" sz="2400" dirty="0">
                <a:solidFill>
                  <a:schemeClr val="tx1">
                    <a:lumMod val="75000"/>
                    <a:lumOff val="25000"/>
                  </a:schemeClr>
                </a:solidFill>
              </a:rPr>
              <a:t>Standards lower costs by eliminating redundancy, minimizing errors, and reducing time to market.</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685800"/>
            <a:ext cx="2057400" cy="845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330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12</a:t>
            </a:fld>
            <a:endParaRPr lang="en-US" dirty="0">
              <a:solidFill>
                <a:schemeClr val="bg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04800"/>
            <a:ext cx="4572000" cy="1414604"/>
          </a:xfrm>
          <a:prstGeom prst="rect">
            <a:avLst/>
          </a:prstGeom>
        </p:spPr>
      </p:pic>
      <p:sp>
        <p:nvSpPr>
          <p:cNvPr id="9" name="TextBox 8"/>
          <p:cNvSpPr txBox="1"/>
          <p:nvPr/>
        </p:nvSpPr>
        <p:spPr>
          <a:xfrm>
            <a:off x="762000" y="1981200"/>
            <a:ext cx="7478270" cy="3628686"/>
          </a:xfrm>
          <a:prstGeom prst="rect">
            <a:avLst/>
          </a:prstGeom>
          <a:noFill/>
        </p:spPr>
        <p:txBody>
          <a:bodyPr wrap="square" rtlCol="0">
            <a:spAutoFit/>
          </a:bodyPr>
          <a:lstStyle/>
          <a:p>
            <a:pPr>
              <a:lnSpc>
                <a:spcPct val="80000"/>
              </a:lnSpc>
              <a:spcBef>
                <a:spcPct val="0"/>
              </a:spcBef>
              <a:buFontTx/>
              <a:buNone/>
            </a:pPr>
            <a:r>
              <a:rPr lang="en-US" sz="3600" b="1" dirty="0">
                <a:solidFill>
                  <a:schemeClr val="tx1">
                    <a:lumMod val="75000"/>
                    <a:lumOff val="25000"/>
                  </a:schemeClr>
                </a:solidFill>
              </a:rPr>
              <a:t>How Standards Support the Economy</a:t>
            </a:r>
          </a:p>
          <a:p>
            <a:pPr marL="800100" lvl="1" indent="-342900">
              <a:spcBef>
                <a:spcPts val="600"/>
              </a:spcBef>
              <a:buSzPct val="80000"/>
              <a:buFont typeface="Wingdings" pitchFamily="2" charset="2"/>
              <a:buChar char="S"/>
            </a:pPr>
            <a:r>
              <a:rPr lang="en-US" sz="2800" b="1" i="1" dirty="0">
                <a:solidFill>
                  <a:schemeClr val="tx1">
                    <a:lumMod val="75000"/>
                    <a:lumOff val="25000"/>
                  </a:schemeClr>
                </a:solidFill>
              </a:rPr>
              <a:t>Competitive Advantage</a:t>
            </a:r>
            <a:br>
              <a:rPr lang="en-US" sz="2400" dirty="0">
                <a:solidFill>
                  <a:schemeClr val="tx1">
                    <a:lumMod val="75000"/>
                    <a:lumOff val="25000"/>
                  </a:schemeClr>
                </a:solidFill>
              </a:rPr>
            </a:br>
            <a:r>
              <a:rPr lang="en-US" sz="2400" dirty="0">
                <a:solidFill>
                  <a:schemeClr val="tx1">
                    <a:lumMod val="75000"/>
                    <a:lumOff val="25000"/>
                  </a:schemeClr>
                </a:solidFill>
              </a:rPr>
              <a:t>Gain competitive advantage over those </a:t>
            </a:r>
            <a:br>
              <a:rPr lang="en-US" sz="2400" dirty="0">
                <a:solidFill>
                  <a:schemeClr val="tx1">
                    <a:lumMod val="75000"/>
                    <a:lumOff val="25000"/>
                  </a:schemeClr>
                </a:solidFill>
              </a:rPr>
            </a:br>
            <a:r>
              <a:rPr lang="en-US" sz="2400" dirty="0">
                <a:solidFill>
                  <a:schemeClr val="tx1">
                    <a:lumMod val="75000"/>
                    <a:lumOff val="25000"/>
                  </a:schemeClr>
                </a:solidFill>
              </a:rPr>
              <a:t>WHO DO </a:t>
            </a:r>
            <a:r>
              <a:rPr lang="en-US" sz="2400" u="sng" dirty="0">
                <a:solidFill>
                  <a:schemeClr val="tx1">
                    <a:lumMod val="75000"/>
                    <a:lumOff val="25000"/>
                  </a:schemeClr>
                </a:solidFill>
              </a:rPr>
              <a:t>NOT</a:t>
            </a:r>
            <a:r>
              <a:rPr lang="en-US" sz="2400" dirty="0">
                <a:solidFill>
                  <a:schemeClr val="tx1">
                    <a:lumMod val="75000"/>
                    <a:lumOff val="25000"/>
                  </a:schemeClr>
                </a:solidFill>
              </a:rPr>
              <a:t>:</a:t>
            </a:r>
            <a:br>
              <a:rPr lang="en-US" sz="2400" dirty="0">
                <a:solidFill>
                  <a:schemeClr val="tx1">
                    <a:lumMod val="75000"/>
                    <a:lumOff val="25000"/>
                  </a:schemeClr>
                </a:solidFill>
              </a:rPr>
            </a:br>
            <a:r>
              <a:rPr lang="en-US" sz="2400" dirty="0">
                <a:solidFill>
                  <a:schemeClr val="tx1">
                    <a:lumMod val="75000"/>
                    <a:lumOff val="25000"/>
                  </a:schemeClr>
                </a:solidFill>
              </a:rPr>
              <a:t>-- Gain insider knowledge and early access to information</a:t>
            </a:r>
            <a:br>
              <a:rPr lang="en-US" sz="2400" dirty="0">
                <a:solidFill>
                  <a:schemeClr val="tx1">
                    <a:lumMod val="75000"/>
                    <a:lumOff val="25000"/>
                  </a:schemeClr>
                </a:solidFill>
              </a:rPr>
            </a:br>
            <a:r>
              <a:rPr lang="en-US" sz="2400" dirty="0">
                <a:solidFill>
                  <a:schemeClr val="tx1">
                    <a:lumMod val="75000"/>
                    <a:lumOff val="25000"/>
                  </a:schemeClr>
                </a:solidFill>
              </a:rPr>
              <a:t>-- Exert influence on technical content</a:t>
            </a:r>
            <a:br>
              <a:rPr lang="en-US" sz="2400" dirty="0">
                <a:solidFill>
                  <a:schemeClr val="tx1">
                    <a:lumMod val="75000"/>
                    <a:lumOff val="25000"/>
                  </a:schemeClr>
                </a:solidFill>
              </a:rPr>
            </a:br>
            <a:r>
              <a:rPr lang="en-US" sz="2400" dirty="0">
                <a:solidFill>
                  <a:schemeClr val="tx1">
                    <a:lumMod val="75000"/>
                    <a:lumOff val="25000"/>
                  </a:schemeClr>
                </a:solidFill>
              </a:rPr>
              <a:t>-- Develop new markets for products, services, and technologies</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685800"/>
            <a:ext cx="2057400" cy="845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497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13</a:t>
            </a:fld>
            <a:endParaRPr lang="en-US" dirty="0">
              <a:solidFill>
                <a:schemeClr val="bg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04800"/>
            <a:ext cx="4572000" cy="1414604"/>
          </a:xfrm>
          <a:prstGeom prst="rect">
            <a:avLst/>
          </a:prstGeom>
        </p:spPr>
      </p:pic>
      <p:sp>
        <p:nvSpPr>
          <p:cNvPr id="9" name="TextBox 8"/>
          <p:cNvSpPr txBox="1"/>
          <p:nvPr/>
        </p:nvSpPr>
        <p:spPr>
          <a:xfrm>
            <a:off x="762000" y="1981200"/>
            <a:ext cx="7478270" cy="2151358"/>
          </a:xfrm>
          <a:prstGeom prst="rect">
            <a:avLst/>
          </a:prstGeom>
          <a:noFill/>
        </p:spPr>
        <p:txBody>
          <a:bodyPr wrap="square" rtlCol="0">
            <a:spAutoFit/>
          </a:bodyPr>
          <a:lstStyle/>
          <a:p>
            <a:pPr>
              <a:lnSpc>
                <a:spcPct val="80000"/>
              </a:lnSpc>
              <a:spcBef>
                <a:spcPct val="0"/>
              </a:spcBef>
              <a:buFontTx/>
              <a:buNone/>
            </a:pPr>
            <a:r>
              <a:rPr lang="en-US" sz="3600" b="1" dirty="0">
                <a:solidFill>
                  <a:schemeClr val="tx1">
                    <a:lumMod val="75000"/>
                    <a:lumOff val="25000"/>
                  </a:schemeClr>
                </a:solidFill>
              </a:rPr>
              <a:t>How Standards Support the Economy</a:t>
            </a:r>
          </a:p>
          <a:p>
            <a:pPr marL="800100" lvl="1" indent="-342900">
              <a:spcBef>
                <a:spcPts val="600"/>
              </a:spcBef>
              <a:buSzPct val="80000"/>
              <a:buFont typeface="Wingdings" pitchFamily="2" charset="2"/>
              <a:buChar char="S"/>
            </a:pPr>
            <a:r>
              <a:rPr lang="en-US" sz="2800" b="1" i="1" dirty="0">
                <a:solidFill>
                  <a:schemeClr val="tx1">
                    <a:lumMod val="75000"/>
                    <a:lumOff val="25000"/>
                  </a:schemeClr>
                </a:solidFill>
              </a:rPr>
              <a:t>Market Access &amp; Trade</a:t>
            </a:r>
            <a:br>
              <a:rPr lang="en-US" sz="2400" dirty="0">
                <a:solidFill>
                  <a:schemeClr val="tx1">
                    <a:lumMod val="75000"/>
                    <a:lumOff val="25000"/>
                  </a:schemeClr>
                </a:solidFill>
              </a:rPr>
            </a:br>
            <a:r>
              <a:rPr lang="en-US" sz="2400" dirty="0">
                <a:solidFill>
                  <a:schemeClr val="tx1">
                    <a:lumMod val="75000"/>
                    <a:lumOff val="25000"/>
                  </a:schemeClr>
                </a:solidFill>
              </a:rPr>
              <a:t>Demonstrating compliance to standards helps our products, services, and personnel to cross borders and overcome trade barriers.</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685800"/>
            <a:ext cx="2057400" cy="845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092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14</a:t>
            </a:fld>
            <a:endParaRPr lang="en-US" dirty="0">
              <a:solidFill>
                <a:schemeClr val="bg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04800"/>
            <a:ext cx="4572000" cy="1414604"/>
          </a:xfrm>
          <a:prstGeom prst="rect">
            <a:avLst/>
          </a:prstGeom>
        </p:spPr>
      </p:pic>
      <p:sp>
        <p:nvSpPr>
          <p:cNvPr id="9" name="TextBox 8"/>
          <p:cNvSpPr txBox="1"/>
          <p:nvPr/>
        </p:nvSpPr>
        <p:spPr>
          <a:xfrm>
            <a:off x="762000" y="1981200"/>
            <a:ext cx="7478270" cy="2890022"/>
          </a:xfrm>
          <a:prstGeom prst="rect">
            <a:avLst/>
          </a:prstGeom>
          <a:noFill/>
        </p:spPr>
        <p:txBody>
          <a:bodyPr wrap="square" rtlCol="0">
            <a:spAutoFit/>
          </a:bodyPr>
          <a:lstStyle/>
          <a:p>
            <a:pPr>
              <a:lnSpc>
                <a:spcPct val="80000"/>
              </a:lnSpc>
              <a:spcBef>
                <a:spcPct val="0"/>
              </a:spcBef>
              <a:buFontTx/>
              <a:buNone/>
            </a:pPr>
            <a:r>
              <a:rPr lang="en-US" sz="3600" b="1" dirty="0">
                <a:solidFill>
                  <a:schemeClr val="tx1">
                    <a:lumMod val="75000"/>
                    <a:lumOff val="25000"/>
                  </a:schemeClr>
                </a:solidFill>
              </a:rPr>
              <a:t>How Standards Support the Economy</a:t>
            </a:r>
          </a:p>
          <a:p>
            <a:pPr marL="800100" lvl="1" indent="-342900">
              <a:spcBef>
                <a:spcPts val="600"/>
              </a:spcBef>
              <a:buSzPct val="80000"/>
              <a:buFont typeface="Wingdings" pitchFamily="2" charset="2"/>
              <a:buChar char="S"/>
            </a:pPr>
            <a:r>
              <a:rPr lang="en-US" sz="2800" b="1" i="1" dirty="0">
                <a:solidFill>
                  <a:schemeClr val="tx1">
                    <a:lumMod val="75000"/>
                    <a:lumOff val="25000"/>
                  </a:schemeClr>
                </a:solidFill>
              </a:rPr>
              <a:t>Mutually Beneficial</a:t>
            </a:r>
            <a:br>
              <a:rPr lang="en-US" sz="2400" dirty="0">
                <a:solidFill>
                  <a:schemeClr val="tx1">
                    <a:lumMod val="75000"/>
                    <a:lumOff val="25000"/>
                  </a:schemeClr>
                </a:solidFill>
              </a:rPr>
            </a:br>
            <a:r>
              <a:rPr lang="en-US" sz="2400" dirty="0">
                <a:solidFill>
                  <a:schemeClr val="tx1">
                    <a:lumMod val="75000"/>
                    <a:lumOff val="25000"/>
                  </a:schemeClr>
                </a:solidFill>
              </a:rPr>
              <a:t>Manufacturers benefit by knowing that all parties comply to the same requirements, and purchasers benefit knowing that the materials and products they are purchasing and using provide satisfactory service.</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685800"/>
            <a:ext cx="2057400" cy="845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3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15</a:t>
            </a:fld>
            <a:endParaRPr lang="en-US" dirty="0">
              <a:solidFill>
                <a:schemeClr val="bg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04800"/>
            <a:ext cx="4572000" cy="1414604"/>
          </a:xfrm>
          <a:prstGeom prst="rect">
            <a:avLst/>
          </a:prstGeom>
        </p:spPr>
      </p:pic>
      <p:sp>
        <p:nvSpPr>
          <p:cNvPr id="9" name="TextBox 8"/>
          <p:cNvSpPr txBox="1"/>
          <p:nvPr/>
        </p:nvSpPr>
        <p:spPr>
          <a:xfrm>
            <a:off x="762000" y="1981200"/>
            <a:ext cx="7478270" cy="1782026"/>
          </a:xfrm>
          <a:prstGeom prst="rect">
            <a:avLst/>
          </a:prstGeom>
          <a:noFill/>
        </p:spPr>
        <p:txBody>
          <a:bodyPr wrap="square" rtlCol="0">
            <a:spAutoFit/>
          </a:bodyPr>
          <a:lstStyle/>
          <a:p>
            <a:pPr>
              <a:lnSpc>
                <a:spcPct val="80000"/>
              </a:lnSpc>
              <a:spcBef>
                <a:spcPct val="0"/>
              </a:spcBef>
              <a:buFontTx/>
              <a:buNone/>
            </a:pPr>
            <a:r>
              <a:rPr lang="en-US" sz="3600" b="1" dirty="0">
                <a:solidFill>
                  <a:schemeClr val="tx1">
                    <a:lumMod val="75000"/>
                    <a:lumOff val="25000"/>
                  </a:schemeClr>
                </a:solidFill>
              </a:rPr>
              <a:t>How Standards Support the Economy</a:t>
            </a:r>
          </a:p>
          <a:p>
            <a:pPr marL="800100" lvl="1" indent="-342900">
              <a:spcBef>
                <a:spcPts val="600"/>
              </a:spcBef>
              <a:buSzPct val="80000"/>
              <a:buFont typeface="Wingdings" pitchFamily="2" charset="2"/>
              <a:buChar char="S"/>
            </a:pPr>
            <a:r>
              <a:rPr lang="en-US" sz="2800" b="1" i="1" dirty="0">
                <a:solidFill>
                  <a:schemeClr val="tx1">
                    <a:lumMod val="75000"/>
                    <a:lumOff val="25000"/>
                  </a:schemeClr>
                </a:solidFill>
              </a:rPr>
              <a:t>Innovation / Research &amp; Development</a:t>
            </a:r>
            <a:br>
              <a:rPr lang="en-US" sz="2400" dirty="0">
                <a:solidFill>
                  <a:schemeClr val="tx1">
                    <a:lumMod val="75000"/>
                    <a:lumOff val="25000"/>
                  </a:schemeClr>
                </a:solidFill>
              </a:rPr>
            </a:br>
            <a:r>
              <a:rPr lang="en-US" sz="2400" dirty="0">
                <a:solidFill>
                  <a:schemeClr val="tx1">
                    <a:lumMod val="75000"/>
                    <a:lumOff val="25000"/>
                  </a:schemeClr>
                </a:solidFill>
              </a:rPr>
              <a:t>Building on previously standardized technologies and systems lowers R &amp; D costs.</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685800"/>
            <a:ext cx="2057400" cy="845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280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16</a:t>
            </a:fld>
            <a:endParaRPr lang="en-US" dirty="0">
              <a:solidFill>
                <a:schemeClr val="bg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04800"/>
            <a:ext cx="4572000" cy="1414604"/>
          </a:xfrm>
          <a:prstGeom prst="rect">
            <a:avLst/>
          </a:prstGeom>
        </p:spPr>
      </p:pic>
      <p:sp>
        <p:nvSpPr>
          <p:cNvPr id="9" name="TextBox 8"/>
          <p:cNvSpPr txBox="1"/>
          <p:nvPr/>
        </p:nvSpPr>
        <p:spPr>
          <a:xfrm>
            <a:off x="762000" y="1981200"/>
            <a:ext cx="7478270" cy="3259354"/>
          </a:xfrm>
          <a:prstGeom prst="rect">
            <a:avLst/>
          </a:prstGeom>
          <a:noFill/>
        </p:spPr>
        <p:txBody>
          <a:bodyPr wrap="square" rtlCol="0">
            <a:spAutoFit/>
          </a:bodyPr>
          <a:lstStyle/>
          <a:p>
            <a:pPr>
              <a:lnSpc>
                <a:spcPct val="80000"/>
              </a:lnSpc>
              <a:spcBef>
                <a:spcPct val="0"/>
              </a:spcBef>
              <a:buFontTx/>
              <a:buNone/>
            </a:pPr>
            <a:r>
              <a:rPr lang="en-US" sz="3600" b="1" dirty="0">
                <a:solidFill>
                  <a:schemeClr val="tx1">
                    <a:lumMod val="75000"/>
                    <a:lumOff val="25000"/>
                  </a:schemeClr>
                </a:solidFill>
              </a:rPr>
              <a:t>How Standards Support the Economy</a:t>
            </a:r>
          </a:p>
          <a:p>
            <a:pPr marL="800100" lvl="1" indent="-342900">
              <a:spcBef>
                <a:spcPts val="600"/>
              </a:spcBef>
              <a:buSzPct val="80000"/>
              <a:buFont typeface="Wingdings" pitchFamily="2" charset="2"/>
              <a:buChar char="S"/>
            </a:pPr>
            <a:r>
              <a:rPr lang="en-US" sz="2800" b="1" i="1" dirty="0">
                <a:solidFill>
                  <a:schemeClr val="tx1">
                    <a:lumMod val="75000"/>
                    <a:lumOff val="25000"/>
                  </a:schemeClr>
                </a:solidFill>
              </a:rPr>
              <a:t>Alternative to Regulation</a:t>
            </a:r>
            <a:br>
              <a:rPr lang="en-US" sz="2400" dirty="0">
                <a:solidFill>
                  <a:schemeClr val="tx1">
                    <a:lumMod val="75000"/>
                    <a:lumOff val="25000"/>
                  </a:schemeClr>
                </a:solidFill>
              </a:rPr>
            </a:br>
            <a:r>
              <a:rPr lang="en-US" sz="2400" dirty="0">
                <a:solidFill>
                  <a:schemeClr val="tx1">
                    <a:lumMod val="75000"/>
                    <a:lumOff val="25000"/>
                  </a:schemeClr>
                </a:solidFill>
              </a:rPr>
              <a:t>If the U.S. standardization community (partnership between public and private sectors) does not deliver standards and conformance-based solutions for key national priorities or needs, then the U.S. government may satisfy those needs through regulation.</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685800"/>
            <a:ext cx="2057400" cy="845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115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17</a:t>
            </a:fld>
            <a:endParaRPr lang="en-US" dirty="0">
              <a:solidFill>
                <a:schemeClr val="bg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04800"/>
            <a:ext cx="4572000" cy="1414604"/>
          </a:xfrm>
          <a:prstGeom prst="rect">
            <a:avLst/>
          </a:prstGeom>
        </p:spPr>
      </p:pic>
      <p:sp>
        <p:nvSpPr>
          <p:cNvPr id="9" name="TextBox 8"/>
          <p:cNvSpPr txBox="1"/>
          <p:nvPr/>
        </p:nvSpPr>
        <p:spPr>
          <a:xfrm>
            <a:off x="762000" y="1981200"/>
            <a:ext cx="7478270" cy="2151358"/>
          </a:xfrm>
          <a:prstGeom prst="rect">
            <a:avLst/>
          </a:prstGeom>
          <a:noFill/>
        </p:spPr>
        <p:txBody>
          <a:bodyPr wrap="square" rtlCol="0">
            <a:spAutoFit/>
          </a:bodyPr>
          <a:lstStyle/>
          <a:p>
            <a:pPr>
              <a:lnSpc>
                <a:spcPct val="80000"/>
              </a:lnSpc>
              <a:spcBef>
                <a:spcPct val="0"/>
              </a:spcBef>
              <a:buFontTx/>
              <a:buNone/>
            </a:pPr>
            <a:r>
              <a:rPr lang="en-US" sz="3600" b="1" dirty="0">
                <a:solidFill>
                  <a:schemeClr val="tx1">
                    <a:lumMod val="75000"/>
                    <a:lumOff val="25000"/>
                  </a:schemeClr>
                </a:solidFill>
              </a:rPr>
              <a:t>How Standards Support the Economy</a:t>
            </a:r>
          </a:p>
          <a:p>
            <a:pPr marL="800100" lvl="1" indent="-342900">
              <a:spcBef>
                <a:spcPts val="600"/>
              </a:spcBef>
              <a:buSzPct val="80000"/>
              <a:buFont typeface="Wingdings" pitchFamily="2" charset="2"/>
              <a:buChar char="S"/>
            </a:pPr>
            <a:r>
              <a:rPr lang="en-US" sz="2800" b="1" i="1" dirty="0">
                <a:solidFill>
                  <a:schemeClr val="tx1">
                    <a:lumMod val="75000"/>
                    <a:lumOff val="25000"/>
                  </a:schemeClr>
                </a:solidFill>
              </a:rPr>
              <a:t>Bottom Line !</a:t>
            </a:r>
            <a:br>
              <a:rPr lang="en-US" sz="2400" dirty="0">
                <a:solidFill>
                  <a:schemeClr val="tx1">
                    <a:lumMod val="75000"/>
                    <a:lumOff val="25000"/>
                  </a:schemeClr>
                </a:solidFill>
              </a:rPr>
            </a:br>
            <a:r>
              <a:rPr lang="en-US" sz="2400" dirty="0">
                <a:solidFill>
                  <a:schemeClr val="tx1">
                    <a:lumMod val="75000"/>
                    <a:lumOff val="25000"/>
                  </a:schemeClr>
                </a:solidFill>
              </a:rPr>
              <a:t>The U.S. Department of Commerce estimates that standards and conformity assessment impact 80% of global commodity trade.</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685800"/>
            <a:ext cx="2057400" cy="845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372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p:spPr>
        <p:txBody>
          <a:bodyPr>
            <a:noAutofit/>
          </a:bodyPr>
          <a:lstStyle/>
          <a:p>
            <a:r>
              <a:rPr lang="en-US" sz="3600" b="1" dirty="0"/>
              <a:t>Relevant standards bodies</a:t>
            </a:r>
            <a:br>
              <a:rPr lang="en-US" sz="3600" b="1" dirty="0"/>
            </a:br>
            <a:r>
              <a:rPr lang="en-US" sz="3600" b="1" dirty="0"/>
              <a:t>for the U.S. Water Sector</a:t>
            </a:r>
          </a:p>
        </p:txBody>
      </p:sp>
      <p:sp>
        <p:nvSpPr>
          <p:cNvPr id="5" name="TextBox 4"/>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18</a:t>
            </a:fld>
            <a:endParaRPr lang="en-US" dirty="0">
              <a:solidFill>
                <a:schemeClr val="bg1"/>
              </a:solidFill>
            </a:endParaRPr>
          </a:p>
        </p:txBody>
      </p:sp>
      <p:sp>
        <p:nvSpPr>
          <p:cNvPr id="7" name="TextBox 6"/>
          <p:cNvSpPr txBox="1"/>
          <p:nvPr/>
        </p:nvSpPr>
        <p:spPr>
          <a:xfrm>
            <a:off x="762000" y="1752600"/>
            <a:ext cx="7881884" cy="3954929"/>
          </a:xfrm>
          <a:prstGeom prst="rect">
            <a:avLst/>
          </a:prstGeom>
          <a:noFill/>
        </p:spPr>
        <p:txBody>
          <a:bodyPr wrap="square" rtlCol="0">
            <a:spAutoFit/>
          </a:bodyPr>
          <a:lstStyle/>
          <a:p>
            <a:pPr>
              <a:spcBef>
                <a:spcPts val="600"/>
              </a:spcBef>
              <a:buFontTx/>
              <a:buNone/>
            </a:pPr>
            <a:r>
              <a:rPr lang="en-US" sz="2400" b="1" dirty="0">
                <a:solidFill>
                  <a:schemeClr val="tx1">
                    <a:lumMod val="75000"/>
                    <a:lumOff val="25000"/>
                  </a:schemeClr>
                </a:solidFill>
              </a:rPr>
              <a:t>ANSI – American National Standards Institute</a:t>
            </a:r>
          </a:p>
          <a:p>
            <a:pPr>
              <a:spcBef>
                <a:spcPts val="600"/>
              </a:spcBef>
              <a:buFontTx/>
              <a:buNone/>
            </a:pPr>
            <a:r>
              <a:rPr lang="en-US" sz="2400" b="1" dirty="0">
                <a:solidFill>
                  <a:schemeClr val="tx1">
                    <a:lumMod val="75000"/>
                    <a:lumOff val="25000"/>
                  </a:schemeClr>
                </a:solidFill>
              </a:rPr>
              <a:t>AWWA – American Water Works Association</a:t>
            </a:r>
          </a:p>
          <a:p>
            <a:pPr>
              <a:spcBef>
                <a:spcPts val="600"/>
              </a:spcBef>
              <a:buFontTx/>
              <a:buNone/>
            </a:pPr>
            <a:r>
              <a:rPr lang="en-US" sz="2400" b="1" dirty="0">
                <a:solidFill>
                  <a:schemeClr val="tx1">
                    <a:lumMod val="75000"/>
                    <a:lumOff val="25000"/>
                  </a:schemeClr>
                </a:solidFill>
              </a:rPr>
              <a:t>WEF – Water Environment Federation</a:t>
            </a:r>
          </a:p>
          <a:p>
            <a:pPr>
              <a:spcBef>
                <a:spcPts val="600"/>
              </a:spcBef>
              <a:buFontTx/>
              <a:buNone/>
            </a:pPr>
            <a:r>
              <a:rPr lang="en-US" sz="2400" b="1" dirty="0">
                <a:solidFill>
                  <a:schemeClr val="tx1">
                    <a:lumMod val="75000"/>
                    <a:lumOff val="25000"/>
                  </a:schemeClr>
                </a:solidFill>
              </a:rPr>
              <a:t>NSF – National Sanitation Foundation</a:t>
            </a:r>
          </a:p>
          <a:p>
            <a:pPr>
              <a:spcBef>
                <a:spcPts val="600"/>
              </a:spcBef>
              <a:buFontTx/>
              <a:buNone/>
            </a:pPr>
            <a:r>
              <a:rPr lang="en-US" sz="2400" b="1" dirty="0">
                <a:solidFill>
                  <a:schemeClr val="tx1">
                    <a:lumMod val="75000"/>
                    <a:lumOff val="25000"/>
                  </a:schemeClr>
                </a:solidFill>
              </a:rPr>
              <a:t>NFPA – National Fire Protection Association</a:t>
            </a:r>
          </a:p>
          <a:p>
            <a:pPr>
              <a:spcBef>
                <a:spcPts val="600"/>
              </a:spcBef>
              <a:buFontTx/>
              <a:buNone/>
            </a:pPr>
            <a:r>
              <a:rPr lang="en-US" sz="2400" b="1" dirty="0">
                <a:solidFill>
                  <a:schemeClr val="tx1">
                    <a:lumMod val="75000"/>
                    <a:lumOff val="25000"/>
                  </a:schemeClr>
                </a:solidFill>
              </a:rPr>
              <a:t>ASTM – American Society for Testing and Materials</a:t>
            </a:r>
          </a:p>
          <a:p>
            <a:pPr>
              <a:spcBef>
                <a:spcPts val="600"/>
              </a:spcBef>
              <a:buFontTx/>
              <a:buNone/>
            </a:pPr>
            <a:r>
              <a:rPr lang="en-US" sz="2400" b="1" dirty="0">
                <a:solidFill>
                  <a:schemeClr val="tx1">
                    <a:lumMod val="75000"/>
                    <a:lumOff val="25000"/>
                  </a:schemeClr>
                </a:solidFill>
              </a:rPr>
              <a:t>IAPMO – International Association of Plumbing and Mechanical Officials</a:t>
            </a:r>
          </a:p>
          <a:p>
            <a:pPr>
              <a:spcBef>
                <a:spcPts val="600"/>
              </a:spcBef>
              <a:buFontTx/>
              <a:buNone/>
            </a:pPr>
            <a:r>
              <a:rPr lang="en-US" sz="2400" b="1" dirty="0">
                <a:solidFill>
                  <a:schemeClr val="tx1">
                    <a:lumMod val="75000"/>
                    <a:lumOff val="25000"/>
                  </a:schemeClr>
                </a:solidFill>
              </a:rPr>
              <a:t>UL – Underwriters Laboratories</a:t>
            </a:r>
          </a:p>
        </p:txBody>
      </p:sp>
    </p:spTree>
    <p:extLst>
      <p:ext uri="{BB962C8B-B14F-4D97-AF65-F5344CB8AC3E}">
        <p14:creationId xmlns:p14="http://schemas.microsoft.com/office/powerpoint/2010/main" val="307986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19</a:t>
            </a:fld>
            <a:endParaRPr lang="en-US" dirty="0">
              <a:solidFill>
                <a:schemeClr val="bg1"/>
              </a:solidFill>
            </a:endParaRPr>
          </a:p>
        </p:txBody>
      </p:sp>
      <p:sp>
        <p:nvSpPr>
          <p:cNvPr id="8" name="TextBox 7"/>
          <p:cNvSpPr txBox="1"/>
          <p:nvPr/>
        </p:nvSpPr>
        <p:spPr>
          <a:xfrm>
            <a:off x="838200" y="1828800"/>
            <a:ext cx="7620000" cy="3859518"/>
          </a:xfrm>
          <a:prstGeom prst="rect">
            <a:avLst/>
          </a:prstGeom>
          <a:noFill/>
        </p:spPr>
        <p:txBody>
          <a:bodyPr wrap="square" rtlCol="0">
            <a:spAutoFit/>
          </a:bodyPr>
          <a:lstStyle/>
          <a:p>
            <a:pPr>
              <a:lnSpc>
                <a:spcPct val="80000"/>
              </a:lnSpc>
              <a:spcBef>
                <a:spcPct val="0"/>
              </a:spcBef>
              <a:buFontTx/>
              <a:buNone/>
            </a:pPr>
            <a:r>
              <a:rPr lang="en-US" sz="3600" b="1" dirty="0">
                <a:solidFill>
                  <a:schemeClr val="tx1">
                    <a:lumMod val="75000"/>
                    <a:lumOff val="25000"/>
                  </a:schemeClr>
                </a:solidFill>
              </a:rPr>
              <a:t>American National Standards Institute</a:t>
            </a:r>
          </a:p>
          <a:p>
            <a:pPr marL="800100" lvl="1" indent="-342900">
              <a:spcBef>
                <a:spcPct val="0"/>
              </a:spcBef>
              <a:buSzPct val="80000"/>
              <a:buFont typeface="Wingdings" pitchFamily="2" charset="2"/>
              <a:buChar char="S"/>
            </a:pPr>
            <a:r>
              <a:rPr lang="en-US" sz="2400" dirty="0">
                <a:solidFill>
                  <a:schemeClr val="tx1">
                    <a:lumMod val="75000"/>
                    <a:lumOff val="25000"/>
                  </a:schemeClr>
                </a:solidFill>
              </a:rPr>
              <a:t>Mission – To enhance both the global competitiveness of U.S. business and the U.S. quality of life by promoting and facilitating voluntary consensus standards and conformity assessment systems, and safeguarding their integrity.</a:t>
            </a:r>
          </a:p>
          <a:p>
            <a:pPr marL="800100" lvl="1" indent="-342900">
              <a:spcBef>
                <a:spcPct val="0"/>
              </a:spcBef>
              <a:buSzPct val="80000"/>
              <a:buFont typeface="Wingdings" pitchFamily="2" charset="2"/>
              <a:buChar char="S"/>
            </a:pPr>
            <a:r>
              <a:rPr lang="en-US" sz="2400" dirty="0">
                <a:solidFill>
                  <a:schemeClr val="tx1">
                    <a:lumMod val="75000"/>
                    <a:lumOff val="25000"/>
                  </a:schemeClr>
                </a:solidFill>
              </a:rPr>
              <a:t>Coordinates standards, conformity assessment, and related activities in the United States.</a:t>
            </a:r>
          </a:p>
          <a:p>
            <a:pPr marL="800100" lvl="1" indent="-342900">
              <a:spcBef>
                <a:spcPct val="0"/>
              </a:spcBef>
              <a:buSzPct val="80000"/>
              <a:buFont typeface="Wingdings" pitchFamily="2" charset="2"/>
              <a:buChar char="S"/>
            </a:pPr>
            <a:r>
              <a:rPr lang="en-US" sz="2400" dirty="0">
                <a:solidFill>
                  <a:schemeClr val="tx1">
                    <a:lumMod val="75000"/>
                    <a:lumOff val="25000"/>
                  </a:schemeClr>
                </a:solidFill>
              </a:rPr>
              <a:t>Accredits standards developing organizations and approves American National Standards.</a:t>
            </a:r>
          </a:p>
        </p:txBody>
      </p:sp>
      <p:pic>
        <p:nvPicPr>
          <p:cNvPr id="6" name="Picture 5" descr="ANSI_w_na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27543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183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33400"/>
            <a:ext cx="4038600" cy="685800"/>
          </a:xfrm>
        </p:spPr>
        <p:txBody>
          <a:bodyPr>
            <a:normAutofit fontScale="90000"/>
          </a:bodyPr>
          <a:lstStyle/>
          <a:p>
            <a:r>
              <a:rPr lang="en-US" b="1" dirty="0"/>
              <a:t>Agenda</a:t>
            </a:r>
          </a:p>
        </p:txBody>
      </p:sp>
      <p:sp>
        <p:nvSpPr>
          <p:cNvPr id="3" name="Text Placeholder 2"/>
          <p:cNvSpPr>
            <a:spLocks noGrp="1"/>
          </p:cNvSpPr>
          <p:nvPr>
            <p:ph type="body" sz="quarter" idx="13"/>
          </p:nvPr>
        </p:nvSpPr>
        <p:spPr>
          <a:xfrm>
            <a:off x="457200" y="1371600"/>
            <a:ext cx="8229600" cy="3657600"/>
          </a:xfrm>
        </p:spPr>
        <p:txBody>
          <a:bodyPr>
            <a:normAutofit lnSpcReduction="10000"/>
          </a:bodyPr>
          <a:lstStyle/>
          <a:p>
            <a:pPr marL="514350" indent="-514350">
              <a:buFont typeface="+mj-lt"/>
              <a:buAutoNum type="arabicPeriod"/>
            </a:pPr>
            <a:r>
              <a:rPr lang="en-US" sz="2000" dirty="0">
                <a:latin typeface="+mn-lt"/>
              </a:rPr>
              <a:t>Overview of the U.S. drinking water system and</a:t>
            </a:r>
            <a:br>
              <a:rPr lang="en-US" sz="2000" dirty="0">
                <a:latin typeface="+mn-lt"/>
              </a:rPr>
            </a:br>
            <a:r>
              <a:rPr lang="en-US" sz="2000" dirty="0">
                <a:latin typeface="+mn-lt"/>
              </a:rPr>
              <a:t>how standards support economic growth</a:t>
            </a:r>
          </a:p>
          <a:p>
            <a:pPr marL="514350" indent="-514350">
              <a:buFont typeface="+mj-lt"/>
              <a:buAutoNum type="arabicPeriod"/>
            </a:pPr>
            <a:r>
              <a:rPr lang="en-US" sz="2000" dirty="0">
                <a:latin typeface="+mn-lt"/>
              </a:rPr>
              <a:t>Relevant standards and certifying bodies for the </a:t>
            </a:r>
            <a:br>
              <a:rPr lang="en-US" sz="2000" dirty="0">
                <a:latin typeface="+mn-lt"/>
              </a:rPr>
            </a:br>
            <a:r>
              <a:rPr lang="en-US" sz="2000" dirty="0">
                <a:latin typeface="+mn-lt"/>
              </a:rPr>
              <a:t>U.S. water industry</a:t>
            </a:r>
          </a:p>
          <a:p>
            <a:pPr marL="514350" indent="-514350">
              <a:buFont typeface="+mj-lt"/>
              <a:buAutoNum type="arabicPeriod"/>
            </a:pPr>
            <a:r>
              <a:rPr lang="en-US" sz="2000" dirty="0">
                <a:latin typeface="+mn-lt"/>
              </a:rPr>
              <a:t>Water and wastewater products, services, and </a:t>
            </a:r>
            <a:br>
              <a:rPr lang="en-US" sz="2000" dirty="0">
                <a:latin typeface="+mn-lt"/>
              </a:rPr>
            </a:br>
            <a:r>
              <a:rPr lang="en-US" sz="2000" dirty="0">
                <a:latin typeface="+mn-lt"/>
              </a:rPr>
              <a:t>processes covered by AWWA standards</a:t>
            </a:r>
          </a:p>
          <a:p>
            <a:pPr marL="514350" indent="-514350">
              <a:buFont typeface="+mj-lt"/>
              <a:buAutoNum type="arabicPeriod"/>
            </a:pPr>
            <a:r>
              <a:rPr lang="en-US" sz="2000" dirty="0">
                <a:latin typeface="+mn-lt"/>
              </a:rPr>
              <a:t>AWWA activities and water industry resources</a:t>
            </a:r>
          </a:p>
          <a:p>
            <a:pPr marL="514350" indent="-514350">
              <a:buFont typeface="+mj-lt"/>
              <a:buAutoNum type="arabicPeriod"/>
            </a:pPr>
            <a:r>
              <a:rPr lang="en-US" sz="2000" dirty="0">
                <a:latin typeface="+mn-lt"/>
              </a:rPr>
              <a:t>AWWA standards – What they are and how the U.S. water industry </a:t>
            </a:r>
            <a:br>
              <a:rPr lang="en-US" sz="2000" dirty="0">
                <a:latin typeface="+mn-lt"/>
              </a:rPr>
            </a:br>
            <a:r>
              <a:rPr lang="en-US" sz="2000" dirty="0">
                <a:latin typeface="+mn-lt"/>
              </a:rPr>
              <a:t>uses them</a:t>
            </a:r>
          </a:p>
          <a:p>
            <a:pPr marL="514350" indent="-514350">
              <a:buFont typeface="+mj-lt"/>
              <a:buAutoNum type="arabicPeriod"/>
            </a:pPr>
            <a:r>
              <a:rPr lang="en-US" sz="2000" dirty="0">
                <a:latin typeface="+mn-lt"/>
              </a:rPr>
              <a:t>Core principles of AWWA standards development</a:t>
            </a:r>
          </a:p>
          <a:p>
            <a:pPr marL="514350" indent="-514350">
              <a:buFont typeface="+mj-lt"/>
              <a:buAutoNum type="arabicPeriod"/>
            </a:pPr>
            <a:r>
              <a:rPr lang="en-US" sz="2000" dirty="0">
                <a:latin typeface="+mn-lt"/>
              </a:rPr>
              <a:t>How AWWA standards are initiated, developed, and approved</a:t>
            </a:r>
          </a:p>
        </p:txBody>
      </p:sp>
      <p:pic>
        <p:nvPicPr>
          <p:cNvPr id="5" name="Picture 4"/>
          <p:cNvPicPr>
            <a:picLocks/>
          </p:cNvPicPr>
          <p:nvPr/>
        </p:nvPicPr>
        <p:blipFill>
          <a:blip r:embed="rId2" cstate="print">
            <a:extLst>
              <a:ext uri="{28A0092B-C50C-407E-A947-70E740481C1C}">
                <a14:useLocalDpi xmlns:a14="http://schemas.microsoft.com/office/drawing/2010/main" val="0"/>
              </a:ext>
            </a:extLst>
          </a:blip>
          <a:stretch>
            <a:fillRect/>
          </a:stretch>
        </p:blipFill>
        <p:spPr>
          <a:xfrm flipH="1">
            <a:off x="6205484" y="685800"/>
            <a:ext cx="2438400" cy="2438400"/>
          </a:xfrm>
          <a:prstGeom prst="rect">
            <a:avLst/>
          </a:prstGeom>
        </p:spPr>
      </p:pic>
      <p:sp>
        <p:nvSpPr>
          <p:cNvPr id="8" name="TextBox 7"/>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2</a:t>
            </a:fld>
            <a:endParaRPr lang="en-US" dirty="0">
              <a:solidFill>
                <a:schemeClr val="bg1"/>
              </a:solidFill>
            </a:endParaRPr>
          </a:p>
        </p:txBody>
      </p:sp>
    </p:spTree>
    <p:extLst>
      <p:ext uri="{BB962C8B-B14F-4D97-AF65-F5344CB8AC3E}">
        <p14:creationId xmlns:p14="http://schemas.microsoft.com/office/powerpoint/2010/main" val="1982631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1" y="457202"/>
            <a:ext cx="4343399" cy="1295970"/>
          </a:xfrm>
          <a:prstGeom prst="rect">
            <a:avLst/>
          </a:prstGeom>
        </p:spPr>
      </p:pic>
      <p:sp>
        <p:nvSpPr>
          <p:cNvPr id="5" name="TextBox 4"/>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20</a:t>
            </a:fld>
            <a:endParaRPr lang="en-US" dirty="0">
              <a:solidFill>
                <a:schemeClr val="bg1"/>
              </a:solidFill>
            </a:endParaRPr>
          </a:p>
        </p:txBody>
      </p:sp>
      <p:sp>
        <p:nvSpPr>
          <p:cNvPr id="8" name="TextBox 7"/>
          <p:cNvSpPr txBox="1"/>
          <p:nvPr/>
        </p:nvSpPr>
        <p:spPr>
          <a:xfrm>
            <a:off x="838200" y="2209800"/>
            <a:ext cx="7620000" cy="2751522"/>
          </a:xfrm>
          <a:prstGeom prst="rect">
            <a:avLst/>
          </a:prstGeom>
          <a:noFill/>
        </p:spPr>
        <p:txBody>
          <a:bodyPr wrap="square" rtlCol="0">
            <a:spAutoFit/>
          </a:bodyPr>
          <a:lstStyle/>
          <a:p>
            <a:pPr>
              <a:lnSpc>
                <a:spcPct val="80000"/>
              </a:lnSpc>
              <a:spcBef>
                <a:spcPct val="0"/>
              </a:spcBef>
              <a:buFontTx/>
              <a:buNone/>
            </a:pPr>
            <a:r>
              <a:rPr lang="en-US" sz="3600" b="1" dirty="0">
                <a:solidFill>
                  <a:schemeClr val="tx1">
                    <a:lumMod val="75000"/>
                    <a:lumOff val="25000"/>
                  </a:schemeClr>
                </a:solidFill>
              </a:rPr>
              <a:t>American Water Works Association</a:t>
            </a:r>
          </a:p>
          <a:p>
            <a:pPr marL="800100" lvl="1" indent="-342900">
              <a:spcBef>
                <a:spcPct val="0"/>
              </a:spcBef>
              <a:buSzPct val="80000"/>
              <a:buFont typeface="Wingdings" pitchFamily="2" charset="2"/>
              <a:buChar char="S"/>
            </a:pPr>
            <a:r>
              <a:rPr lang="en-US" sz="2400" dirty="0">
                <a:solidFill>
                  <a:schemeClr val="tx1">
                    <a:lumMod val="75000"/>
                    <a:lumOff val="25000"/>
                  </a:schemeClr>
                </a:solidFill>
              </a:rPr>
              <a:t>Nonprofit scientific and educational association dedicated to managing and treating water</a:t>
            </a:r>
          </a:p>
          <a:p>
            <a:pPr marL="800100" lvl="1" indent="-342900">
              <a:spcBef>
                <a:spcPct val="0"/>
              </a:spcBef>
              <a:buSzPct val="80000"/>
              <a:buFont typeface="Wingdings" pitchFamily="2" charset="2"/>
              <a:buChar char="S"/>
            </a:pPr>
            <a:r>
              <a:rPr lang="en-US" sz="2400" dirty="0">
                <a:solidFill>
                  <a:schemeClr val="tx1">
                    <a:lumMod val="75000"/>
                    <a:lumOff val="25000"/>
                  </a:schemeClr>
                </a:solidFill>
              </a:rPr>
              <a:t>180 existing standards; </a:t>
            </a:r>
            <a:br>
              <a:rPr lang="en-US" sz="2400" dirty="0">
                <a:solidFill>
                  <a:schemeClr val="tx1">
                    <a:lumMod val="75000"/>
                    <a:lumOff val="25000"/>
                  </a:schemeClr>
                </a:solidFill>
              </a:rPr>
            </a:br>
            <a:r>
              <a:rPr lang="en-US" sz="2400" dirty="0">
                <a:solidFill>
                  <a:schemeClr val="tx1">
                    <a:lumMod val="75000"/>
                    <a:lumOff val="25000"/>
                  </a:schemeClr>
                </a:solidFill>
              </a:rPr>
              <a:t>30+ standards in development</a:t>
            </a:r>
          </a:p>
          <a:p>
            <a:pPr marL="800100" lvl="1" indent="-342900">
              <a:spcBef>
                <a:spcPct val="0"/>
              </a:spcBef>
              <a:buSzPct val="80000"/>
              <a:buFont typeface="Wingdings" pitchFamily="2" charset="2"/>
              <a:buChar char="S"/>
            </a:pPr>
            <a:r>
              <a:rPr lang="en-US" sz="2400" dirty="0">
                <a:solidFill>
                  <a:schemeClr val="tx1">
                    <a:lumMod val="75000"/>
                    <a:lumOff val="25000"/>
                  </a:schemeClr>
                </a:solidFill>
              </a:rPr>
              <a:t>Dedicated to the World’s Most Important Resource</a:t>
            </a:r>
          </a:p>
          <a:p>
            <a:pPr marL="800100" lvl="1" indent="-342900">
              <a:spcBef>
                <a:spcPct val="0"/>
              </a:spcBef>
              <a:buSzPct val="80000"/>
              <a:buFont typeface="Wingdings" pitchFamily="2" charset="2"/>
              <a:buChar char="S"/>
            </a:pPr>
            <a:r>
              <a:rPr lang="en-US" sz="2400" dirty="0">
                <a:solidFill>
                  <a:schemeClr val="tx1">
                    <a:lumMod val="75000"/>
                    <a:lumOff val="25000"/>
                  </a:schemeClr>
                </a:solidFill>
              </a:rPr>
              <a:t>A better world through better water</a:t>
            </a:r>
          </a:p>
        </p:txBody>
      </p:sp>
    </p:spTree>
    <p:extLst>
      <p:ext uri="{BB962C8B-B14F-4D97-AF65-F5344CB8AC3E}">
        <p14:creationId xmlns:p14="http://schemas.microsoft.com/office/powerpoint/2010/main" val="284884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21</a:t>
            </a:fld>
            <a:endParaRPr lang="en-US" dirty="0">
              <a:solidFill>
                <a:schemeClr val="bg1"/>
              </a:solidFill>
            </a:endParaRPr>
          </a:p>
        </p:txBody>
      </p:sp>
      <p:sp>
        <p:nvSpPr>
          <p:cNvPr id="8" name="TextBox 7"/>
          <p:cNvSpPr txBox="1"/>
          <p:nvPr/>
        </p:nvSpPr>
        <p:spPr>
          <a:xfrm>
            <a:off x="838200" y="1905000"/>
            <a:ext cx="7620000" cy="3490186"/>
          </a:xfrm>
          <a:prstGeom prst="rect">
            <a:avLst/>
          </a:prstGeom>
          <a:noFill/>
        </p:spPr>
        <p:txBody>
          <a:bodyPr wrap="square" rtlCol="0">
            <a:spAutoFit/>
          </a:bodyPr>
          <a:lstStyle/>
          <a:p>
            <a:pPr>
              <a:lnSpc>
                <a:spcPct val="80000"/>
              </a:lnSpc>
              <a:spcBef>
                <a:spcPct val="0"/>
              </a:spcBef>
              <a:buFontTx/>
              <a:buNone/>
            </a:pPr>
            <a:r>
              <a:rPr lang="en-US" sz="3600" b="1" dirty="0">
                <a:solidFill>
                  <a:schemeClr val="tx1">
                    <a:lumMod val="75000"/>
                    <a:lumOff val="25000"/>
                  </a:schemeClr>
                </a:solidFill>
              </a:rPr>
              <a:t>Water Environment Federation</a:t>
            </a:r>
          </a:p>
          <a:p>
            <a:pPr marL="800100" lvl="1" indent="-342900">
              <a:spcBef>
                <a:spcPct val="0"/>
              </a:spcBef>
              <a:buSzPct val="80000"/>
              <a:buFont typeface="Wingdings" pitchFamily="2" charset="2"/>
              <a:buChar char="S"/>
            </a:pPr>
            <a:r>
              <a:rPr lang="en-US" sz="2400" dirty="0">
                <a:solidFill>
                  <a:schemeClr val="tx1">
                    <a:lumMod val="75000"/>
                    <a:lumOff val="25000"/>
                  </a:schemeClr>
                </a:solidFill>
              </a:rPr>
              <a:t>Provides education and training for water quality professionals who clean water and return it safely to the environment. </a:t>
            </a:r>
          </a:p>
          <a:p>
            <a:pPr marL="800100" lvl="1" indent="-342900">
              <a:spcBef>
                <a:spcPct val="0"/>
              </a:spcBef>
              <a:buSzPct val="80000"/>
              <a:buFont typeface="Wingdings" pitchFamily="2" charset="2"/>
              <a:buChar char="S"/>
            </a:pPr>
            <a:r>
              <a:rPr lang="en-US" sz="2400" dirty="0">
                <a:solidFill>
                  <a:schemeClr val="tx1">
                    <a:lumMod val="75000"/>
                    <a:lumOff val="25000"/>
                  </a:schemeClr>
                </a:solidFill>
              </a:rPr>
              <a:t>WEF members have proudly protected public health, served their local communities, and supported clean water worldwide since 1928.</a:t>
            </a:r>
          </a:p>
          <a:p>
            <a:pPr marL="800100" lvl="1" indent="-342900">
              <a:spcBef>
                <a:spcPct val="0"/>
              </a:spcBef>
              <a:buSzPct val="80000"/>
              <a:buFont typeface="Wingdings" pitchFamily="2" charset="2"/>
              <a:buChar char="S"/>
            </a:pPr>
            <a:r>
              <a:rPr lang="en-US" sz="2400" dirty="0">
                <a:solidFill>
                  <a:schemeClr val="tx1">
                    <a:lumMod val="75000"/>
                    <a:lumOff val="25000"/>
                  </a:schemeClr>
                </a:solidFill>
              </a:rPr>
              <a:t>Not a standards developer, but provides important information in other forms.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457200"/>
            <a:ext cx="3905250" cy="790575"/>
          </a:xfrm>
          <a:prstGeom prst="rect">
            <a:avLst/>
          </a:prstGeom>
        </p:spPr>
      </p:pic>
    </p:spTree>
    <p:extLst>
      <p:ext uri="{BB962C8B-B14F-4D97-AF65-F5344CB8AC3E}">
        <p14:creationId xmlns:p14="http://schemas.microsoft.com/office/powerpoint/2010/main" val="3718413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22</a:t>
            </a:fld>
            <a:endParaRPr lang="en-US"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04800"/>
            <a:ext cx="4343400" cy="1479177"/>
          </a:xfrm>
          <a:prstGeom prst="rect">
            <a:avLst/>
          </a:prstGeom>
        </p:spPr>
      </p:pic>
      <p:sp>
        <p:nvSpPr>
          <p:cNvPr id="8" name="TextBox 7"/>
          <p:cNvSpPr txBox="1"/>
          <p:nvPr/>
        </p:nvSpPr>
        <p:spPr>
          <a:xfrm>
            <a:off x="762000" y="2133600"/>
            <a:ext cx="7467600" cy="3305520"/>
          </a:xfrm>
          <a:prstGeom prst="rect">
            <a:avLst/>
          </a:prstGeom>
          <a:noFill/>
        </p:spPr>
        <p:txBody>
          <a:bodyPr wrap="square" rtlCol="0">
            <a:spAutoFit/>
          </a:bodyPr>
          <a:lstStyle/>
          <a:p>
            <a:pPr>
              <a:lnSpc>
                <a:spcPct val="80000"/>
              </a:lnSpc>
              <a:spcBef>
                <a:spcPct val="0"/>
              </a:spcBef>
              <a:buFontTx/>
              <a:buNone/>
            </a:pPr>
            <a:r>
              <a:rPr lang="en-US" sz="3600" b="1" dirty="0">
                <a:solidFill>
                  <a:schemeClr val="tx1">
                    <a:lumMod val="75000"/>
                    <a:lumOff val="25000"/>
                  </a:schemeClr>
                </a:solidFill>
              </a:rPr>
              <a:t>National Sanitation Foundation</a:t>
            </a:r>
          </a:p>
          <a:p>
            <a:pPr marL="800100" lvl="1" indent="-342900">
              <a:spcBef>
                <a:spcPct val="0"/>
              </a:spcBef>
              <a:buSzPct val="80000"/>
              <a:buFont typeface="Wingdings" pitchFamily="2" charset="2"/>
              <a:buChar char="S"/>
            </a:pPr>
            <a:r>
              <a:rPr lang="en-US" sz="2000" dirty="0">
                <a:solidFill>
                  <a:schemeClr val="tx1">
                    <a:lumMod val="75000"/>
                    <a:lumOff val="25000"/>
                  </a:schemeClr>
                </a:solidFill>
              </a:rPr>
              <a:t>Mission – To protect and improve global human health. Manufacturers, regulators and consumers look to NSF to develop public health standards and certifications that help protect food, water, consumer products, and the environment. </a:t>
            </a:r>
          </a:p>
          <a:p>
            <a:pPr marL="800100" lvl="1" indent="-342900">
              <a:spcBef>
                <a:spcPct val="0"/>
              </a:spcBef>
              <a:buSzPct val="80000"/>
              <a:buFont typeface="Wingdings" pitchFamily="2" charset="2"/>
              <a:buChar char="S"/>
            </a:pPr>
            <a:r>
              <a:rPr lang="en-US" sz="2000" dirty="0">
                <a:solidFill>
                  <a:schemeClr val="tx1">
                    <a:lumMod val="75000"/>
                    <a:lumOff val="25000"/>
                  </a:schemeClr>
                </a:solidFill>
              </a:rPr>
              <a:t>An independent, accredited organization that tests, audits, and certifies products and systems as well as provide education and risk management.</a:t>
            </a:r>
          </a:p>
          <a:p>
            <a:pPr marL="800100" lvl="1" indent="-342900">
              <a:spcBef>
                <a:spcPct val="0"/>
              </a:spcBef>
              <a:buSzPct val="80000"/>
              <a:buFont typeface="Wingdings" pitchFamily="2" charset="2"/>
              <a:buChar char="S"/>
            </a:pPr>
            <a:r>
              <a:rPr lang="en-US" sz="2000" dirty="0">
                <a:solidFill>
                  <a:schemeClr val="tx1">
                    <a:lumMod val="75000"/>
                    <a:lumOff val="25000"/>
                  </a:schemeClr>
                </a:solidFill>
              </a:rPr>
              <a:t>Most AWWA standards reference NSF standards and often require NSF certifications.</a:t>
            </a:r>
          </a:p>
        </p:txBody>
      </p:sp>
    </p:spTree>
    <p:extLst>
      <p:ext uri="{BB962C8B-B14F-4D97-AF65-F5344CB8AC3E}">
        <p14:creationId xmlns:p14="http://schemas.microsoft.com/office/powerpoint/2010/main" val="29309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23</a:t>
            </a:fld>
            <a:endParaRPr lang="en-US" dirty="0">
              <a:solidFill>
                <a:schemeClr val="bg1"/>
              </a:solidFill>
            </a:endParaRPr>
          </a:p>
        </p:txBody>
      </p:sp>
      <p:sp>
        <p:nvSpPr>
          <p:cNvPr id="8" name="TextBox 7"/>
          <p:cNvSpPr txBox="1"/>
          <p:nvPr/>
        </p:nvSpPr>
        <p:spPr>
          <a:xfrm>
            <a:off x="762000" y="1752600"/>
            <a:ext cx="7881884" cy="3859518"/>
          </a:xfrm>
          <a:prstGeom prst="rect">
            <a:avLst/>
          </a:prstGeom>
          <a:noFill/>
        </p:spPr>
        <p:txBody>
          <a:bodyPr wrap="square" rtlCol="0">
            <a:spAutoFit/>
          </a:bodyPr>
          <a:lstStyle/>
          <a:p>
            <a:pPr>
              <a:lnSpc>
                <a:spcPct val="80000"/>
              </a:lnSpc>
              <a:spcBef>
                <a:spcPct val="0"/>
              </a:spcBef>
              <a:buFontTx/>
              <a:buNone/>
            </a:pPr>
            <a:r>
              <a:rPr lang="en-US" sz="3600" b="1" dirty="0">
                <a:solidFill>
                  <a:schemeClr val="tx1">
                    <a:lumMod val="75000"/>
                    <a:lumOff val="25000"/>
                  </a:schemeClr>
                </a:solidFill>
              </a:rPr>
              <a:t>National Fire Protection Association</a:t>
            </a:r>
          </a:p>
          <a:p>
            <a:pPr marL="800100" lvl="1" indent="-342900">
              <a:spcBef>
                <a:spcPct val="0"/>
              </a:spcBef>
              <a:buSzPct val="80000"/>
              <a:buFont typeface="Wingdings" pitchFamily="2" charset="2"/>
              <a:buChar char="S"/>
            </a:pPr>
            <a:r>
              <a:rPr lang="en-US" sz="2400" dirty="0">
                <a:solidFill>
                  <a:schemeClr val="tx1">
                    <a:lumMod val="75000"/>
                    <a:lumOff val="25000"/>
                  </a:schemeClr>
                </a:solidFill>
              </a:rPr>
              <a:t>Mission – To minimize the risk and effects of fire by establishing criteria for building, processing, design, service, and installation around the world. </a:t>
            </a:r>
          </a:p>
          <a:p>
            <a:pPr marL="800100" lvl="1" indent="-342900">
              <a:spcBef>
                <a:spcPct val="0"/>
              </a:spcBef>
              <a:buSzPct val="80000"/>
              <a:buFont typeface="Wingdings" pitchFamily="2" charset="2"/>
              <a:buChar char="S"/>
            </a:pPr>
            <a:r>
              <a:rPr lang="en-US" sz="2400" dirty="0">
                <a:solidFill>
                  <a:schemeClr val="tx1">
                    <a:lumMod val="75000"/>
                    <a:lumOff val="25000"/>
                  </a:schemeClr>
                </a:solidFill>
              </a:rPr>
              <a:t>More than 200 technical code- and standard- development committees.</a:t>
            </a:r>
          </a:p>
          <a:p>
            <a:pPr marL="800100" lvl="1" indent="-342900">
              <a:spcBef>
                <a:spcPct val="0"/>
              </a:spcBef>
              <a:buSzPct val="80000"/>
              <a:buFont typeface="Wingdings" pitchFamily="2" charset="2"/>
              <a:buChar char="S"/>
            </a:pPr>
            <a:r>
              <a:rPr lang="en-US" sz="2400" dirty="0">
                <a:solidFill>
                  <a:schemeClr val="tx1">
                    <a:lumMod val="75000"/>
                    <a:lumOff val="25000"/>
                  </a:schemeClr>
                </a:solidFill>
              </a:rPr>
              <a:t>NFPA 22 – Standard for Water Tanks for Private Fire Protection</a:t>
            </a:r>
          </a:p>
          <a:p>
            <a:pPr marL="800100" lvl="1" indent="-342900">
              <a:spcBef>
                <a:spcPct val="0"/>
              </a:spcBef>
              <a:buSzPct val="80000"/>
              <a:buFont typeface="Wingdings" pitchFamily="2" charset="2"/>
              <a:buChar char="S"/>
            </a:pPr>
            <a:r>
              <a:rPr lang="en-US" sz="2400" dirty="0">
                <a:solidFill>
                  <a:schemeClr val="tx1">
                    <a:lumMod val="75000"/>
                    <a:lumOff val="25000"/>
                  </a:schemeClr>
                </a:solidFill>
              </a:rPr>
              <a:t>NFPA 13 – Standard for the Installation of Sprinkler Systems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457200"/>
            <a:ext cx="5715000" cy="828675"/>
          </a:xfrm>
          <a:prstGeom prst="rect">
            <a:avLst/>
          </a:prstGeom>
        </p:spPr>
      </p:pic>
    </p:spTree>
    <p:extLst>
      <p:ext uri="{BB962C8B-B14F-4D97-AF65-F5344CB8AC3E}">
        <p14:creationId xmlns:p14="http://schemas.microsoft.com/office/powerpoint/2010/main" val="372745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24</a:t>
            </a:fld>
            <a:endParaRPr lang="en-US" dirty="0">
              <a:solidFill>
                <a:schemeClr val="bg1"/>
              </a:solidFill>
            </a:endParaRPr>
          </a:p>
        </p:txBody>
      </p:sp>
      <p:sp>
        <p:nvSpPr>
          <p:cNvPr id="8" name="TextBox 7"/>
          <p:cNvSpPr txBox="1"/>
          <p:nvPr/>
        </p:nvSpPr>
        <p:spPr>
          <a:xfrm>
            <a:off x="838200" y="2667000"/>
            <a:ext cx="7620000" cy="1938992"/>
          </a:xfrm>
          <a:prstGeom prst="rect">
            <a:avLst/>
          </a:prstGeom>
          <a:noFill/>
        </p:spPr>
        <p:txBody>
          <a:bodyPr wrap="square" rtlCol="0">
            <a:spAutoFit/>
          </a:bodyPr>
          <a:lstStyle/>
          <a:p>
            <a:pPr marL="800100" lvl="1" indent="-342900">
              <a:spcBef>
                <a:spcPct val="0"/>
              </a:spcBef>
              <a:buSzPct val="80000"/>
              <a:buFont typeface="Wingdings" pitchFamily="2" charset="2"/>
              <a:buChar char="S"/>
            </a:pPr>
            <a:r>
              <a:rPr lang="en-US" sz="2400" dirty="0">
                <a:solidFill>
                  <a:schemeClr val="tx1">
                    <a:lumMod val="75000"/>
                    <a:lumOff val="25000"/>
                  </a:schemeClr>
                </a:solidFill>
              </a:rPr>
              <a:t>Over 12,000 ASTM standards operate globally.</a:t>
            </a:r>
          </a:p>
          <a:p>
            <a:pPr marL="800100" lvl="1" indent="-342900">
              <a:spcBef>
                <a:spcPct val="0"/>
              </a:spcBef>
              <a:buSzPct val="80000"/>
              <a:buFont typeface="Wingdings" pitchFamily="2" charset="2"/>
              <a:buChar char="S"/>
            </a:pPr>
            <a:r>
              <a:rPr lang="en-US" sz="2400" dirty="0">
                <a:solidFill>
                  <a:schemeClr val="tx1">
                    <a:lumMod val="75000"/>
                    <a:lumOff val="25000"/>
                  </a:schemeClr>
                </a:solidFill>
              </a:rPr>
              <a:t>ASTM standards improve the lives of millions every day. </a:t>
            </a:r>
          </a:p>
          <a:p>
            <a:pPr marL="800100" lvl="1" indent="-342900">
              <a:spcBef>
                <a:spcPct val="0"/>
              </a:spcBef>
              <a:buSzPct val="80000"/>
              <a:buFont typeface="Wingdings" pitchFamily="2" charset="2"/>
              <a:buChar char="S"/>
            </a:pPr>
            <a:r>
              <a:rPr lang="en-US" sz="2400" dirty="0">
                <a:solidFill>
                  <a:schemeClr val="tx1">
                    <a:lumMod val="75000"/>
                    <a:lumOff val="25000"/>
                  </a:schemeClr>
                </a:solidFill>
              </a:rPr>
              <a:t>Most AWWA manufacturing standards reference ASTM standards.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1" y="460310"/>
            <a:ext cx="1828800" cy="1990415"/>
          </a:xfrm>
          <a:prstGeom prst="rect">
            <a:avLst/>
          </a:prstGeom>
        </p:spPr>
      </p:pic>
      <p:sp>
        <p:nvSpPr>
          <p:cNvPr id="7" name="TextBox 6"/>
          <p:cNvSpPr txBox="1"/>
          <p:nvPr/>
        </p:nvSpPr>
        <p:spPr>
          <a:xfrm>
            <a:off x="2743200" y="1371600"/>
            <a:ext cx="4343400" cy="989823"/>
          </a:xfrm>
          <a:prstGeom prst="rect">
            <a:avLst/>
          </a:prstGeom>
          <a:noFill/>
        </p:spPr>
        <p:txBody>
          <a:bodyPr wrap="square" rtlCol="0">
            <a:spAutoFit/>
          </a:bodyPr>
          <a:lstStyle/>
          <a:p>
            <a:pPr>
              <a:lnSpc>
                <a:spcPct val="80000"/>
              </a:lnSpc>
              <a:spcBef>
                <a:spcPct val="0"/>
              </a:spcBef>
              <a:buFontTx/>
              <a:buNone/>
            </a:pPr>
            <a:r>
              <a:rPr lang="en-US" sz="3600" b="1" dirty="0">
                <a:solidFill>
                  <a:schemeClr val="tx1">
                    <a:lumMod val="75000"/>
                    <a:lumOff val="25000"/>
                  </a:schemeClr>
                </a:solidFill>
              </a:rPr>
              <a:t>American Society for </a:t>
            </a:r>
            <a:br>
              <a:rPr lang="en-US" sz="3600" b="1" dirty="0">
                <a:solidFill>
                  <a:schemeClr val="tx1">
                    <a:lumMod val="75000"/>
                    <a:lumOff val="25000"/>
                  </a:schemeClr>
                </a:solidFill>
              </a:rPr>
            </a:br>
            <a:r>
              <a:rPr lang="en-US" sz="3600" b="1" dirty="0">
                <a:solidFill>
                  <a:schemeClr val="tx1">
                    <a:lumMod val="75000"/>
                    <a:lumOff val="25000"/>
                  </a:schemeClr>
                </a:solidFill>
              </a:rPr>
              <a:t>Testing and Materials</a:t>
            </a:r>
            <a:endParaRPr lang="en-US" sz="2400" dirty="0">
              <a:solidFill>
                <a:schemeClr val="tx1">
                  <a:lumMod val="75000"/>
                  <a:lumOff val="25000"/>
                </a:schemeClr>
              </a:solidFill>
            </a:endParaRPr>
          </a:p>
        </p:txBody>
      </p:sp>
    </p:spTree>
    <p:extLst>
      <p:ext uri="{BB962C8B-B14F-4D97-AF65-F5344CB8AC3E}">
        <p14:creationId xmlns:p14="http://schemas.microsoft.com/office/powerpoint/2010/main" val="152378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25</a:t>
            </a:fld>
            <a:endParaRPr lang="en-US"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457200"/>
            <a:ext cx="2255921" cy="1371600"/>
          </a:xfrm>
          <a:prstGeom prst="rect">
            <a:avLst/>
          </a:prstGeom>
        </p:spPr>
      </p:pic>
      <p:sp>
        <p:nvSpPr>
          <p:cNvPr id="9" name="TextBox 8"/>
          <p:cNvSpPr txBox="1"/>
          <p:nvPr/>
        </p:nvSpPr>
        <p:spPr>
          <a:xfrm>
            <a:off x="762000" y="2209800"/>
            <a:ext cx="7620000" cy="3133165"/>
          </a:xfrm>
          <a:prstGeom prst="rect">
            <a:avLst/>
          </a:prstGeom>
          <a:noFill/>
        </p:spPr>
        <p:txBody>
          <a:bodyPr wrap="square" rtlCol="0">
            <a:spAutoFit/>
          </a:bodyPr>
          <a:lstStyle/>
          <a:p>
            <a:pPr>
              <a:lnSpc>
                <a:spcPct val="80000"/>
              </a:lnSpc>
              <a:spcBef>
                <a:spcPct val="0"/>
              </a:spcBef>
              <a:buFontTx/>
              <a:buNone/>
            </a:pPr>
            <a:r>
              <a:rPr lang="en-US" sz="3200" b="1" dirty="0">
                <a:solidFill>
                  <a:schemeClr val="tx1">
                    <a:lumMod val="75000"/>
                    <a:lumOff val="25000"/>
                  </a:schemeClr>
                </a:solidFill>
              </a:rPr>
              <a:t>International Association of Plumbing and Mechanical Officials</a:t>
            </a:r>
          </a:p>
          <a:p>
            <a:pPr marL="800100" lvl="1" indent="-342900">
              <a:spcBef>
                <a:spcPct val="0"/>
              </a:spcBef>
              <a:buSzPct val="80000"/>
              <a:buFont typeface="Wingdings" pitchFamily="2" charset="2"/>
              <a:buChar char="S"/>
            </a:pPr>
            <a:r>
              <a:rPr lang="en-US" sz="2000" dirty="0">
                <a:solidFill>
                  <a:schemeClr val="tx1">
                    <a:lumMod val="75000"/>
                    <a:lumOff val="25000"/>
                  </a:schemeClr>
                </a:solidFill>
              </a:rPr>
              <a:t>Protects the public’s health and safety by working in concert with government and industry to implement comprehensive plumbing and mechanical systems around the world.</a:t>
            </a:r>
          </a:p>
          <a:p>
            <a:pPr marL="800100" lvl="1" indent="-342900">
              <a:spcBef>
                <a:spcPct val="0"/>
              </a:spcBef>
              <a:buSzPct val="80000"/>
              <a:buFont typeface="Wingdings" pitchFamily="2" charset="2"/>
              <a:buChar char="S"/>
            </a:pPr>
            <a:r>
              <a:rPr lang="en-US" sz="2000" dirty="0">
                <a:solidFill>
                  <a:schemeClr val="tx1">
                    <a:lumMod val="75000"/>
                    <a:lumOff val="25000"/>
                  </a:schemeClr>
                </a:solidFill>
              </a:rPr>
              <a:t>Provides code development assistance, industry-leading education, plumbing and mechanical product testing and certification, building product evaluation and a manufacturer-preferred quality assurance program.</a:t>
            </a:r>
          </a:p>
        </p:txBody>
      </p:sp>
    </p:spTree>
    <p:extLst>
      <p:ext uri="{BB962C8B-B14F-4D97-AF65-F5344CB8AC3E}">
        <p14:creationId xmlns:p14="http://schemas.microsoft.com/office/powerpoint/2010/main" val="223590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26</a:t>
            </a:fld>
            <a:endParaRPr lang="en-US" dirty="0">
              <a:solidFill>
                <a:schemeClr val="bg1"/>
              </a:solidFill>
            </a:endParaRPr>
          </a:p>
        </p:txBody>
      </p:sp>
      <p:sp>
        <p:nvSpPr>
          <p:cNvPr id="9" name="TextBox 8"/>
          <p:cNvSpPr txBox="1"/>
          <p:nvPr/>
        </p:nvSpPr>
        <p:spPr>
          <a:xfrm>
            <a:off x="762000" y="2209800"/>
            <a:ext cx="7620000" cy="3477875"/>
          </a:xfrm>
          <a:prstGeom prst="rect">
            <a:avLst/>
          </a:prstGeom>
          <a:noFill/>
        </p:spPr>
        <p:txBody>
          <a:bodyPr wrap="square" rtlCol="0">
            <a:spAutoFit/>
          </a:bodyPr>
          <a:lstStyle/>
          <a:p>
            <a:pPr marL="800100" lvl="1" indent="-342900">
              <a:spcBef>
                <a:spcPct val="0"/>
              </a:spcBef>
              <a:buSzPct val="80000"/>
              <a:buFont typeface="Wingdings" pitchFamily="2" charset="2"/>
              <a:buChar char="S"/>
            </a:pPr>
            <a:r>
              <a:rPr lang="en-US" sz="2000" dirty="0">
                <a:solidFill>
                  <a:schemeClr val="tx1">
                    <a:lumMod val="75000"/>
                    <a:lumOff val="25000"/>
                  </a:schemeClr>
                </a:solidFill>
              </a:rPr>
              <a:t>UL certifies, validates, tests, verifies, inspects, audits, advises and educates. UL provides the knowledge and expertise to help navigate growing complexities across the supply chain from compliance and regulatory issues to trade challenges and market access.</a:t>
            </a:r>
          </a:p>
          <a:p>
            <a:pPr marL="800100" lvl="1" indent="-342900">
              <a:spcBef>
                <a:spcPct val="0"/>
              </a:spcBef>
              <a:buSzPct val="80000"/>
              <a:buFont typeface="Wingdings" pitchFamily="2" charset="2"/>
              <a:buChar char="S"/>
            </a:pPr>
            <a:r>
              <a:rPr lang="en-US" sz="2000" dirty="0">
                <a:solidFill>
                  <a:schemeClr val="tx1">
                    <a:lumMod val="75000"/>
                    <a:lumOff val="25000"/>
                  </a:schemeClr>
                </a:solidFill>
              </a:rPr>
              <a:t>The mark for Water Quality Classification Service appears on drinking water products evaluated to drinking water standards. These marks can be found on drinking water treatment additives, drinking water treatment or filtration units, drinking water system components and materials, and distribution and plumbing products.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1" y="457200"/>
            <a:ext cx="1523999" cy="1419347"/>
          </a:xfrm>
          <a:prstGeom prst="rect">
            <a:avLst/>
          </a:prstGeom>
        </p:spPr>
      </p:pic>
      <p:sp>
        <p:nvSpPr>
          <p:cNvPr id="6" name="TextBox 5"/>
          <p:cNvSpPr txBox="1"/>
          <p:nvPr/>
        </p:nvSpPr>
        <p:spPr>
          <a:xfrm>
            <a:off x="2667000" y="1088834"/>
            <a:ext cx="5334000" cy="535531"/>
          </a:xfrm>
          <a:prstGeom prst="rect">
            <a:avLst/>
          </a:prstGeom>
          <a:noFill/>
        </p:spPr>
        <p:txBody>
          <a:bodyPr wrap="square" rtlCol="0">
            <a:spAutoFit/>
          </a:bodyPr>
          <a:lstStyle/>
          <a:p>
            <a:pPr>
              <a:lnSpc>
                <a:spcPct val="80000"/>
              </a:lnSpc>
              <a:spcBef>
                <a:spcPct val="0"/>
              </a:spcBef>
              <a:buFontTx/>
              <a:buNone/>
            </a:pPr>
            <a:r>
              <a:rPr lang="en-US" sz="3600" b="1" dirty="0">
                <a:solidFill>
                  <a:schemeClr val="tx1">
                    <a:lumMod val="75000"/>
                    <a:lumOff val="25000"/>
                  </a:schemeClr>
                </a:solidFill>
              </a:rPr>
              <a:t>Underwriters Laboratories</a:t>
            </a:r>
            <a:endParaRPr lang="en-US" sz="2400" dirty="0">
              <a:solidFill>
                <a:schemeClr val="tx1">
                  <a:lumMod val="75000"/>
                  <a:lumOff val="25000"/>
                </a:schemeClr>
              </a:solidFill>
            </a:endParaRPr>
          </a:p>
        </p:txBody>
      </p:sp>
    </p:spTree>
    <p:extLst>
      <p:ext uri="{BB962C8B-B14F-4D97-AF65-F5344CB8AC3E}">
        <p14:creationId xmlns:p14="http://schemas.microsoft.com/office/powerpoint/2010/main" val="4212711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b="1" dirty="0"/>
              <a:t>Applications for AWWA Standards</a:t>
            </a:r>
          </a:p>
        </p:txBody>
      </p:sp>
      <p:sp>
        <p:nvSpPr>
          <p:cNvPr id="3" name="TextBox 2"/>
          <p:cNvSpPr txBox="1"/>
          <p:nvPr/>
        </p:nvSpPr>
        <p:spPr>
          <a:xfrm>
            <a:off x="457200" y="1905000"/>
            <a:ext cx="8458200" cy="369332"/>
          </a:xfrm>
          <a:prstGeom prst="rect">
            <a:avLst/>
          </a:prstGeom>
          <a:noFill/>
        </p:spPr>
        <p:txBody>
          <a:bodyPr wrap="square" rtlCol="0">
            <a:spAutoFit/>
          </a:bodyPr>
          <a:lstStyle/>
          <a:p>
            <a:endParaRPr lang="en-US" dirty="0">
              <a:solidFill>
                <a:prstClr val="black"/>
              </a:solidFill>
            </a:endParaRPr>
          </a:p>
        </p:txBody>
      </p:sp>
      <p:sp>
        <p:nvSpPr>
          <p:cNvPr id="4" name="Content Placeholder 2"/>
          <p:cNvSpPr txBox="1">
            <a:spLocks/>
          </p:cNvSpPr>
          <p:nvPr/>
        </p:nvSpPr>
        <p:spPr>
          <a:xfrm>
            <a:off x="533400" y="1219200"/>
            <a:ext cx="5943600" cy="469392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dirty="0">
                <a:solidFill>
                  <a:srgbClr val="1B587C">
                    <a:lumMod val="50000"/>
                  </a:srgbClr>
                </a:solidFill>
              </a:rPr>
              <a:t>Primary focus has historically been for use with potable water and raw source water</a:t>
            </a:r>
          </a:p>
          <a:p>
            <a:pPr lvl="0"/>
            <a:r>
              <a:rPr lang="en-US" dirty="0">
                <a:solidFill>
                  <a:srgbClr val="1B587C">
                    <a:lumMod val="50000"/>
                  </a:srgbClr>
                </a:solidFill>
              </a:rPr>
              <a:t>Over 80 AWWA standards now include specific provisions for applying the use of the standard to wastewater and reclaimed water</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1889" y="1417717"/>
            <a:ext cx="2477257" cy="3543389"/>
          </a:xfrm>
          <a:prstGeom prst="rect">
            <a:avLst/>
          </a:prstGeom>
        </p:spPr>
      </p:pic>
      <p:sp>
        <p:nvSpPr>
          <p:cNvPr id="6" name="TextBox 5"/>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27</a:t>
            </a:fld>
            <a:endParaRPr lang="en-US" dirty="0">
              <a:solidFill>
                <a:schemeClr val="bg1"/>
              </a:solidFill>
            </a:endParaRPr>
          </a:p>
        </p:txBody>
      </p:sp>
    </p:spTree>
    <p:extLst>
      <p:ext uri="{BB962C8B-B14F-4D97-AF65-F5344CB8AC3E}">
        <p14:creationId xmlns:p14="http://schemas.microsoft.com/office/powerpoint/2010/main" val="246822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Applications for AWWA Standards</a:t>
            </a:r>
            <a:endParaRPr lang="en-US" sz="3600" dirty="0"/>
          </a:p>
        </p:txBody>
      </p:sp>
      <p:sp>
        <p:nvSpPr>
          <p:cNvPr id="3" name="Text Placeholder 2"/>
          <p:cNvSpPr>
            <a:spLocks noGrp="1"/>
          </p:cNvSpPr>
          <p:nvPr>
            <p:ph type="body" sz="quarter" idx="13"/>
          </p:nvPr>
        </p:nvSpPr>
        <p:spPr/>
        <p:txBody>
          <a:bodyPr>
            <a:normAutofit lnSpcReduction="10000"/>
          </a:bodyPr>
          <a:lstStyle/>
          <a:p>
            <a:pPr marL="457200" indent="-457200">
              <a:defRPr/>
            </a:pPr>
            <a:r>
              <a:rPr lang="en-US" altLang="en-US" dirty="0">
                <a:solidFill>
                  <a:prstClr val="black"/>
                </a:solidFill>
                <a:latin typeface="+mn-lt"/>
              </a:rPr>
              <a:t>180 Existing Standards</a:t>
            </a:r>
          </a:p>
          <a:p>
            <a:pPr marL="457200" indent="-457200">
              <a:defRPr/>
            </a:pPr>
            <a:r>
              <a:rPr lang="en-US" altLang="en-US" dirty="0">
                <a:solidFill>
                  <a:prstClr val="black"/>
                </a:solidFill>
                <a:latin typeface="+mn-lt"/>
              </a:rPr>
              <a:t>30 new standards under development</a:t>
            </a:r>
          </a:p>
          <a:p>
            <a:pPr marL="457200" indent="-457200">
              <a:defRPr/>
            </a:pPr>
            <a:r>
              <a:rPr lang="en-US" altLang="en-US" dirty="0">
                <a:solidFill>
                  <a:prstClr val="black"/>
                </a:solidFill>
                <a:latin typeface="+mn-lt"/>
              </a:rPr>
              <a:t>16 Manuals of Practice that provide guidance in support of the standards</a:t>
            </a:r>
          </a:p>
          <a:p>
            <a:pPr marL="457200" indent="-457200">
              <a:defRPr/>
            </a:pPr>
            <a:r>
              <a:rPr lang="en-US" altLang="en-US" dirty="0">
                <a:solidFill>
                  <a:prstClr val="black"/>
                </a:solidFill>
                <a:latin typeface="+mn-lt"/>
              </a:rPr>
              <a:t>Expanding the family of AWWA standards to include wastewater, raw water, reuse, stormwater and other applications</a:t>
            </a:r>
          </a:p>
        </p:txBody>
      </p:sp>
      <p:sp>
        <p:nvSpPr>
          <p:cNvPr id="4" name="TextBox 3"/>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28</a:t>
            </a:fld>
            <a:endParaRPr lang="en-US" dirty="0">
              <a:solidFill>
                <a:schemeClr val="bg1"/>
              </a:solidFill>
            </a:endParaRPr>
          </a:p>
        </p:txBody>
      </p:sp>
    </p:spTree>
    <p:extLst>
      <p:ext uri="{BB962C8B-B14F-4D97-AF65-F5344CB8AC3E}">
        <p14:creationId xmlns:p14="http://schemas.microsoft.com/office/powerpoint/2010/main" val="22841307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218" y="348809"/>
            <a:ext cx="8229600" cy="1143000"/>
          </a:xfrm>
        </p:spPr>
        <p:txBody>
          <a:bodyPr>
            <a:normAutofit/>
          </a:bodyPr>
          <a:lstStyle/>
          <a:p>
            <a:r>
              <a:rPr lang="en-US" sz="3200" b="1" dirty="0"/>
              <a:t>AWWA Standards Topic Categories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337" y="1676400"/>
            <a:ext cx="1648144" cy="2476500"/>
          </a:xfrm>
          <a:prstGeom prst="rect">
            <a:avLst/>
          </a:prstGeom>
        </p:spPr>
      </p:pic>
      <p:sp>
        <p:nvSpPr>
          <p:cNvPr id="6" name="TextBox 5"/>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29</a:t>
            </a:fld>
            <a:endParaRPr lang="en-US" dirty="0">
              <a:solidFill>
                <a:schemeClr val="bg1"/>
              </a:solidFill>
            </a:endParaRPr>
          </a:p>
        </p:txBody>
      </p:sp>
      <p:sp>
        <p:nvSpPr>
          <p:cNvPr id="7" name="TextBox 6"/>
          <p:cNvSpPr txBox="1"/>
          <p:nvPr/>
        </p:nvSpPr>
        <p:spPr>
          <a:xfrm>
            <a:off x="1920699" y="1522791"/>
            <a:ext cx="6781800" cy="2862322"/>
          </a:xfrm>
          <a:prstGeom prst="rect">
            <a:avLst/>
          </a:prstGeom>
          <a:noFill/>
        </p:spPr>
        <p:txBody>
          <a:bodyPr wrap="square" rtlCol="0">
            <a:spAutoFit/>
          </a:bodyPr>
          <a:lstStyle/>
          <a:p>
            <a:pPr marL="800100" lvl="1" indent="-342900">
              <a:spcBef>
                <a:spcPct val="0"/>
              </a:spcBef>
              <a:buSzPct val="80000"/>
              <a:buFont typeface="Wingdings" pitchFamily="2" charset="2"/>
              <a:buChar char="S"/>
            </a:pPr>
            <a:r>
              <a:rPr lang="en-US" sz="3000" dirty="0">
                <a:solidFill>
                  <a:schemeClr val="tx1">
                    <a:lumMod val="75000"/>
                    <a:lumOff val="25000"/>
                  </a:schemeClr>
                </a:solidFill>
              </a:rPr>
              <a:t>Water treatment products</a:t>
            </a:r>
          </a:p>
          <a:p>
            <a:pPr marL="800100" lvl="1" indent="-342900">
              <a:spcBef>
                <a:spcPct val="0"/>
              </a:spcBef>
              <a:buSzPct val="80000"/>
              <a:buFont typeface="Wingdings" pitchFamily="2" charset="2"/>
              <a:buChar char="S"/>
            </a:pPr>
            <a:r>
              <a:rPr lang="en-US" sz="3000" dirty="0">
                <a:solidFill>
                  <a:schemeClr val="tx1">
                    <a:lumMod val="75000"/>
                    <a:lumOff val="25000"/>
                  </a:schemeClr>
                </a:solidFill>
              </a:rPr>
              <a:t>Water distribution system products</a:t>
            </a:r>
          </a:p>
          <a:p>
            <a:pPr marL="800100" lvl="1" indent="-342900">
              <a:spcBef>
                <a:spcPct val="0"/>
              </a:spcBef>
              <a:buSzPct val="80000"/>
              <a:buFont typeface="Wingdings" pitchFamily="2" charset="2"/>
              <a:buChar char="S"/>
            </a:pPr>
            <a:r>
              <a:rPr lang="en-US" sz="3000" dirty="0">
                <a:solidFill>
                  <a:schemeClr val="tx1">
                    <a:lumMod val="75000"/>
                    <a:lumOff val="25000"/>
                  </a:schemeClr>
                </a:solidFill>
              </a:rPr>
              <a:t>Water wells</a:t>
            </a:r>
          </a:p>
          <a:p>
            <a:pPr marL="800100" lvl="1" indent="-342900">
              <a:spcBef>
                <a:spcPct val="0"/>
              </a:spcBef>
              <a:buSzPct val="80000"/>
              <a:buFont typeface="Wingdings" pitchFamily="2" charset="2"/>
              <a:buChar char="S"/>
            </a:pPr>
            <a:r>
              <a:rPr lang="en-US" sz="3000" dirty="0">
                <a:solidFill>
                  <a:schemeClr val="tx1">
                    <a:lumMod val="75000"/>
                    <a:lumOff val="25000"/>
                  </a:schemeClr>
                </a:solidFill>
              </a:rPr>
              <a:t>Services</a:t>
            </a:r>
          </a:p>
          <a:p>
            <a:pPr marL="800100" lvl="1" indent="-342900">
              <a:spcBef>
                <a:spcPct val="0"/>
              </a:spcBef>
              <a:buSzPct val="80000"/>
              <a:buFont typeface="Wingdings" pitchFamily="2" charset="2"/>
              <a:buChar char="S"/>
            </a:pPr>
            <a:r>
              <a:rPr lang="en-US" sz="3000" dirty="0">
                <a:solidFill>
                  <a:schemeClr val="tx1">
                    <a:lumMod val="75000"/>
                    <a:lumOff val="25000"/>
                  </a:schemeClr>
                </a:solidFill>
              </a:rPr>
              <a:t>Utility </a:t>
            </a:r>
            <a:br>
              <a:rPr lang="en-US" sz="3000" dirty="0">
                <a:solidFill>
                  <a:schemeClr val="tx1">
                    <a:lumMod val="75000"/>
                    <a:lumOff val="25000"/>
                  </a:schemeClr>
                </a:solidFill>
              </a:rPr>
            </a:br>
            <a:r>
              <a:rPr lang="en-US" sz="3000" dirty="0">
                <a:solidFill>
                  <a:schemeClr val="tx1">
                    <a:lumMod val="75000"/>
                    <a:lumOff val="25000"/>
                  </a:schemeClr>
                </a:solidFill>
              </a:rPr>
              <a:t>management</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4481" y="2702002"/>
            <a:ext cx="2843719" cy="2411414"/>
          </a:xfrm>
          <a:prstGeom prst="rect">
            <a:avLst/>
          </a:prstGeom>
        </p:spPr>
      </p:pic>
    </p:spTree>
    <p:extLst>
      <p:ext uri="{BB962C8B-B14F-4D97-AF65-F5344CB8AC3E}">
        <p14:creationId xmlns:p14="http://schemas.microsoft.com/office/powerpoint/2010/main" val="3270416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3</a:t>
            </a:fld>
            <a:endParaRPr lang="en-US" dirty="0">
              <a:solidFill>
                <a:schemeClr val="bg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2438400"/>
            <a:ext cx="2819400" cy="28194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919558"/>
            <a:ext cx="1143000" cy="1143000"/>
          </a:xfrm>
          <a:prstGeom prst="rect">
            <a:avLst/>
          </a:prstGeom>
        </p:spPr>
      </p:pic>
      <p:sp>
        <p:nvSpPr>
          <p:cNvPr id="9" name="TextBox 8"/>
          <p:cNvSpPr txBox="1"/>
          <p:nvPr/>
        </p:nvSpPr>
        <p:spPr>
          <a:xfrm>
            <a:off x="574244" y="1905000"/>
            <a:ext cx="5276677" cy="3391698"/>
          </a:xfrm>
          <a:prstGeom prst="rect">
            <a:avLst/>
          </a:prstGeom>
          <a:noFill/>
        </p:spPr>
        <p:txBody>
          <a:bodyPr wrap="square" rtlCol="0">
            <a:spAutoFit/>
          </a:bodyPr>
          <a:lstStyle/>
          <a:p>
            <a:pPr>
              <a:lnSpc>
                <a:spcPct val="80000"/>
              </a:lnSpc>
              <a:spcBef>
                <a:spcPct val="0"/>
              </a:spcBef>
              <a:buFontTx/>
              <a:buNone/>
            </a:pPr>
            <a:r>
              <a:rPr lang="en-US" sz="2800" b="1" dirty="0">
                <a:solidFill>
                  <a:schemeClr val="tx1">
                    <a:lumMod val="75000"/>
                    <a:lumOff val="25000"/>
                  </a:schemeClr>
                </a:solidFill>
              </a:rPr>
              <a:t>Safe Drinking Water Act (SDWA)</a:t>
            </a:r>
          </a:p>
          <a:p>
            <a:pPr marL="800100" lvl="1" indent="-342900">
              <a:spcBef>
                <a:spcPct val="0"/>
              </a:spcBef>
              <a:buSzPct val="80000"/>
              <a:buFont typeface="Wingdings" pitchFamily="2" charset="2"/>
              <a:buChar char="S"/>
            </a:pPr>
            <a:r>
              <a:rPr lang="en-US" sz="2400" dirty="0">
                <a:solidFill>
                  <a:schemeClr val="tx1">
                    <a:lumMod val="75000"/>
                    <a:lumOff val="25000"/>
                  </a:schemeClr>
                </a:solidFill>
              </a:rPr>
              <a:t>The federal law that protects public drinking water supplies throughout the nation. Under the SDWA, EPA sets standards for drinking water quality and with its partners implements various technical and financial programs to ensure drinking water safety.</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244" y="550655"/>
            <a:ext cx="5276677" cy="737807"/>
          </a:xfrm>
          <a:prstGeom prst="rect">
            <a:avLst/>
          </a:prstGeom>
        </p:spPr>
      </p:pic>
    </p:spTree>
    <p:extLst>
      <p:ext uri="{BB962C8B-B14F-4D97-AF65-F5344CB8AC3E}">
        <p14:creationId xmlns:p14="http://schemas.microsoft.com/office/powerpoint/2010/main" val="90085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b="1" dirty="0"/>
              <a:t>AWWA Standards Topics</a:t>
            </a:r>
            <a:endParaRPr lang="en-US" sz="3600" dirty="0"/>
          </a:p>
        </p:txBody>
      </p:sp>
      <p:sp>
        <p:nvSpPr>
          <p:cNvPr id="3" name="TextBox 2"/>
          <p:cNvSpPr txBox="1"/>
          <p:nvPr/>
        </p:nvSpPr>
        <p:spPr>
          <a:xfrm>
            <a:off x="457200" y="1295400"/>
            <a:ext cx="8458200" cy="4721292"/>
          </a:xfrm>
          <a:prstGeom prst="rect">
            <a:avLst/>
          </a:prstGeom>
          <a:noFill/>
        </p:spPr>
        <p:txBody>
          <a:bodyPr wrap="square" rtlCol="0">
            <a:spAutoFit/>
          </a:bodyPr>
          <a:lstStyle/>
          <a:p>
            <a:pPr lvl="1">
              <a:spcBef>
                <a:spcPct val="20000"/>
              </a:spcBef>
              <a:defRPr/>
            </a:pPr>
            <a:r>
              <a:rPr lang="en-US" altLang="en-US" sz="3200" dirty="0">
                <a:solidFill>
                  <a:prstClr val="black"/>
                </a:solidFill>
              </a:rPr>
              <a:t>Water Treatment Products</a:t>
            </a:r>
          </a:p>
          <a:p>
            <a:pPr marL="800100" lvl="1" indent="-342900">
              <a:spcBef>
                <a:spcPct val="20000"/>
              </a:spcBef>
              <a:buFont typeface="Arial" panose="020B0604020202020204" pitchFamily="34" charset="0"/>
              <a:buChar char="•"/>
              <a:defRPr/>
            </a:pPr>
            <a:r>
              <a:rPr lang="en-US" altLang="en-US" sz="2000" dirty="0">
                <a:solidFill>
                  <a:prstClr val="black"/>
                </a:solidFill>
              </a:rPr>
              <a:t>Filtration materials and systems</a:t>
            </a:r>
          </a:p>
          <a:p>
            <a:pPr marL="800100" lvl="1" indent="-342900">
              <a:spcBef>
                <a:spcPct val="20000"/>
              </a:spcBef>
              <a:buFont typeface="Arial" panose="020B0604020202020204" pitchFamily="34" charset="0"/>
              <a:buChar char="•"/>
              <a:defRPr/>
            </a:pPr>
            <a:r>
              <a:rPr lang="en-US" altLang="en-US" sz="2000" dirty="0">
                <a:solidFill>
                  <a:prstClr val="black"/>
                </a:solidFill>
              </a:rPr>
              <a:t>Softening agents</a:t>
            </a:r>
          </a:p>
          <a:p>
            <a:pPr marL="800100" lvl="1" indent="-342900">
              <a:spcBef>
                <a:spcPct val="20000"/>
              </a:spcBef>
              <a:buFont typeface="Arial" panose="020B0604020202020204" pitchFamily="34" charset="0"/>
              <a:buChar char="•"/>
              <a:defRPr/>
            </a:pPr>
            <a:r>
              <a:rPr lang="en-US" altLang="en-US" sz="2000" dirty="0">
                <a:solidFill>
                  <a:prstClr val="black"/>
                </a:solidFill>
              </a:rPr>
              <a:t>Disinfection chemicals</a:t>
            </a:r>
          </a:p>
          <a:p>
            <a:pPr marL="800100" lvl="1" indent="-342900">
              <a:spcBef>
                <a:spcPct val="20000"/>
              </a:spcBef>
              <a:buFont typeface="Arial" panose="020B0604020202020204" pitchFamily="34" charset="0"/>
              <a:buChar char="•"/>
              <a:defRPr/>
            </a:pPr>
            <a:r>
              <a:rPr lang="en-US" altLang="en-US" sz="2000" dirty="0">
                <a:solidFill>
                  <a:prstClr val="black"/>
                </a:solidFill>
              </a:rPr>
              <a:t>Coagulation</a:t>
            </a:r>
          </a:p>
          <a:p>
            <a:pPr marL="800100" lvl="1" indent="-342900">
              <a:spcBef>
                <a:spcPct val="20000"/>
              </a:spcBef>
              <a:buFont typeface="Arial" panose="020B0604020202020204" pitchFamily="34" charset="0"/>
              <a:buChar char="•"/>
              <a:defRPr/>
            </a:pPr>
            <a:r>
              <a:rPr lang="en-US" altLang="en-US" sz="2000" dirty="0">
                <a:solidFill>
                  <a:prstClr val="black"/>
                </a:solidFill>
              </a:rPr>
              <a:t>Scale and corrosion control</a:t>
            </a:r>
          </a:p>
          <a:p>
            <a:pPr marL="800100" lvl="1" indent="-342900">
              <a:spcBef>
                <a:spcPct val="20000"/>
              </a:spcBef>
              <a:buFont typeface="Arial" panose="020B0604020202020204" pitchFamily="34" charset="0"/>
              <a:buChar char="•"/>
              <a:defRPr/>
            </a:pPr>
            <a:r>
              <a:rPr lang="en-US" altLang="en-US" sz="2000" dirty="0">
                <a:solidFill>
                  <a:prstClr val="black"/>
                </a:solidFill>
              </a:rPr>
              <a:t>Taste and odor control</a:t>
            </a:r>
          </a:p>
          <a:p>
            <a:pPr marL="800100" lvl="1" indent="-342900">
              <a:spcBef>
                <a:spcPct val="20000"/>
              </a:spcBef>
              <a:buFont typeface="Arial" panose="020B0604020202020204" pitchFamily="34" charset="0"/>
              <a:buChar char="•"/>
              <a:defRPr/>
            </a:pPr>
            <a:r>
              <a:rPr lang="en-US" altLang="en-US" sz="2000" dirty="0">
                <a:solidFill>
                  <a:prstClr val="black"/>
                </a:solidFill>
              </a:rPr>
              <a:t>Prophylaxis</a:t>
            </a:r>
          </a:p>
          <a:p>
            <a:pPr marL="800100" lvl="1" indent="-342900">
              <a:spcBef>
                <a:spcPct val="20000"/>
              </a:spcBef>
              <a:buFont typeface="Arial" panose="020B0604020202020204" pitchFamily="34" charset="0"/>
              <a:buChar char="•"/>
              <a:defRPr/>
            </a:pPr>
            <a:r>
              <a:rPr lang="en-US" altLang="en-US" sz="2000" dirty="0">
                <a:solidFill>
                  <a:prstClr val="black"/>
                </a:solidFill>
              </a:rPr>
              <a:t>Plant equipment</a:t>
            </a:r>
          </a:p>
          <a:p>
            <a:pPr marL="742950" lvl="1" indent="-285750">
              <a:spcBef>
                <a:spcPct val="20000"/>
              </a:spcBef>
              <a:buFont typeface="Arial" pitchFamily="34" charset="0"/>
              <a:buChar char="–"/>
              <a:defRPr/>
            </a:pPr>
            <a:endParaRPr lang="en-US" altLang="en-US" sz="3200" dirty="0">
              <a:solidFill>
                <a:prstClr val="black"/>
              </a:solidFill>
            </a:endParaRPr>
          </a:p>
          <a:p>
            <a:pPr marL="285750" indent="-285750">
              <a:spcBef>
                <a:spcPct val="20000"/>
              </a:spcBef>
              <a:buFont typeface="Arial" pitchFamily="34" charset="0"/>
              <a:buChar char="–"/>
              <a:defRPr/>
            </a:pPr>
            <a:endParaRPr lang="en-US" altLang="en-US" sz="3200" dirty="0">
              <a:solidFill>
                <a:prstClr val="black"/>
              </a:solidFill>
            </a:endParaRPr>
          </a:p>
        </p:txBody>
      </p:sp>
      <p:sp>
        <p:nvSpPr>
          <p:cNvPr id="4" name="Content Placeholder 2"/>
          <p:cNvSpPr txBox="1">
            <a:spLocks/>
          </p:cNvSpPr>
          <p:nvPr/>
        </p:nvSpPr>
        <p:spPr>
          <a:xfrm>
            <a:off x="457200" y="1219200"/>
            <a:ext cx="8229600" cy="469392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altLang="en-US" dirty="0">
              <a:solidFill>
                <a:prstClr val="black"/>
              </a:solidFill>
            </a:endParaRPr>
          </a:p>
        </p:txBody>
      </p:sp>
      <p:sp>
        <p:nvSpPr>
          <p:cNvPr id="5" name="TextBox 4"/>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30</a:t>
            </a:fld>
            <a:endParaRPr lang="en-US" dirty="0">
              <a:solidFill>
                <a:schemeClr val="bg1"/>
              </a:solidFill>
            </a:endParaRPr>
          </a:p>
        </p:txBody>
      </p:sp>
    </p:spTree>
    <p:extLst>
      <p:ext uri="{BB962C8B-B14F-4D97-AF65-F5344CB8AC3E}">
        <p14:creationId xmlns:p14="http://schemas.microsoft.com/office/powerpoint/2010/main" val="28590720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b="1" dirty="0"/>
              <a:t>AWWA Standards Topics</a:t>
            </a:r>
            <a:endParaRPr lang="en-US" sz="3600" dirty="0"/>
          </a:p>
        </p:txBody>
      </p:sp>
      <p:sp>
        <p:nvSpPr>
          <p:cNvPr id="3" name="TextBox 2"/>
          <p:cNvSpPr txBox="1"/>
          <p:nvPr/>
        </p:nvSpPr>
        <p:spPr>
          <a:xfrm>
            <a:off x="457200" y="1295400"/>
            <a:ext cx="8458200" cy="3877985"/>
          </a:xfrm>
          <a:prstGeom prst="rect">
            <a:avLst/>
          </a:prstGeom>
          <a:noFill/>
        </p:spPr>
        <p:txBody>
          <a:bodyPr wrap="square" rtlCol="0">
            <a:spAutoFit/>
          </a:bodyPr>
          <a:lstStyle/>
          <a:p>
            <a:pPr lvl="1">
              <a:spcBef>
                <a:spcPct val="20000"/>
              </a:spcBef>
              <a:defRPr/>
            </a:pPr>
            <a:r>
              <a:rPr lang="en-US" altLang="en-US" sz="3200" dirty="0">
                <a:solidFill>
                  <a:prstClr val="black"/>
                </a:solidFill>
              </a:rPr>
              <a:t>Water Distribution System Products</a:t>
            </a:r>
          </a:p>
          <a:p>
            <a:pPr marL="742950" lvl="1" indent="-285750">
              <a:spcBef>
                <a:spcPct val="20000"/>
              </a:spcBef>
              <a:buFont typeface="Arial" panose="020B0604020202020204" pitchFamily="34" charset="0"/>
              <a:buChar char="•"/>
              <a:defRPr/>
            </a:pPr>
            <a:r>
              <a:rPr lang="en-US" altLang="en-US" sz="2000" dirty="0">
                <a:solidFill>
                  <a:prstClr val="black"/>
                </a:solidFill>
              </a:rPr>
              <a:t>Pipe and accessories, including ductile iron pipe, steel pipe, concrete pressure pipe, plastic pipe, and asbestos-cement pressure pipe</a:t>
            </a:r>
          </a:p>
          <a:p>
            <a:pPr marL="742950" lvl="1" indent="-285750">
              <a:spcBef>
                <a:spcPts val="600"/>
              </a:spcBef>
              <a:buFont typeface="Arial" panose="020B0604020202020204" pitchFamily="34" charset="0"/>
              <a:buChar char="•"/>
              <a:defRPr/>
            </a:pPr>
            <a:r>
              <a:rPr lang="en-US" altLang="en-US" sz="2000" dirty="0">
                <a:solidFill>
                  <a:prstClr val="black"/>
                </a:solidFill>
              </a:rPr>
              <a:t>Valves</a:t>
            </a:r>
          </a:p>
          <a:p>
            <a:pPr marL="742950" lvl="1" indent="-285750">
              <a:spcBef>
                <a:spcPts val="600"/>
              </a:spcBef>
              <a:buFont typeface="Arial" panose="020B0604020202020204" pitchFamily="34" charset="0"/>
              <a:buChar char="•"/>
              <a:defRPr/>
            </a:pPr>
            <a:r>
              <a:rPr lang="en-US" altLang="en-US" sz="2000" dirty="0">
                <a:solidFill>
                  <a:prstClr val="black"/>
                </a:solidFill>
              </a:rPr>
              <a:t>Fire hydrants</a:t>
            </a:r>
          </a:p>
          <a:p>
            <a:pPr marL="742950" lvl="1" indent="-285750">
              <a:spcBef>
                <a:spcPts val="600"/>
              </a:spcBef>
              <a:buFont typeface="Arial" panose="020B0604020202020204" pitchFamily="34" charset="0"/>
              <a:buChar char="•"/>
              <a:defRPr/>
            </a:pPr>
            <a:r>
              <a:rPr lang="en-US" altLang="en-US" sz="2000" dirty="0">
                <a:solidFill>
                  <a:prstClr val="black"/>
                </a:solidFill>
              </a:rPr>
              <a:t>Meters</a:t>
            </a:r>
          </a:p>
          <a:p>
            <a:pPr marL="742950" lvl="1" indent="-285750">
              <a:spcBef>
                <a:spcPts val="600"/>
              </a:spcBef>
              <a:buFont typeface="Arial" panose="020B0604020202020204" pitchFamily="34" charset="0"/>
              <a:buChar char="•"/>
              <a:defRPr/>
            </a:pPr>
            <a:r>
              <a:rPr lang="en-US" altLang="en-US" sz="2000" dirty="0">
                <a:solidFill>
                  <a:prstClr val="black"/>
                </a:solidFill>
              </a:rPr>
              <a:t>Service lines</a:t>
            </a:r>
          </a:p>
          <a:p>
            <a:pPr marL="742950" lvl="1" indent="-285750">
              <a:spcBef>
                <a:spcPts val="600"/>
              </a:spcBef>
              <a:buFont typeface="Arial" panose="020B0604020202020204" pitchFamily="34" charset="0"/>
              <a:buChar char="•"/>
              <a:defRPr/>
            </a:pPr>
            <a:r>
              <a:rPr lang="en-US" altLang="en-US" sz="2000" dirty="0">
                <a:solidFill>
                  <a:prstClr val="black"/>
                </a:solidFill>
              </a:rPr>
              <a:t>Storage facilities, including steel tanks, concrete tanks, composite elevated tanks, and fiberglass-reinforce plastic tanks</a:t>
            </a:r>
          </a:p>
          <a:p>
            <a:pPr marL="742950" lvl="1" indent="-285750">
              <a:spcBef>
                <a:spcPts val="600"/>
              </a:spcBef>
              <a:buFont typeface="Arial" panose="020B0604020202020204" pitchFamily="34" charset="0"/>
              <a:buChar char="•"/>
              <a:defRPr/>
            </a:pPr>
            <a:r>
              <a:rPr lang="en-US" altLang="en-US" sz="2000" dirty="0">
                <a:solidFill>
                  <a:prstClr val="black"/>
                </a:solidFill>
              </a:rPr>
              <a:t>Pumps</a:t>
            </a:r>
          </a:p>
        </p:txBody>
      </p:sp>
      <p:sp>
        <p:nvSpPr>
          <p:cNvPr id="4" name="Content Placeholder 2"/>
          <p:cNvSpPr txBox="1">
            <a:spLocks/>
          </p:cNvSpPr>
          <p:nvPr/>
        </p:nvSpPr>
        <p:spPr>
          <a:xfrm>
            <a:off x="457200" y="1219200"/>
            <a:ext cx="8229600" cy="469392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altLang="en-US" dirty="0">
              <a:solidFill>
                <a:prstClr val="black"/>
              </a:solidFill>
            </a:endParaRPr>
          </a:p>
        </p:txBody>
      </p:sp>
      <p:sp>
        <p:nvSpPr>
          <p:cNvPr id="5" name="TextBox 4"/>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31</a:t>
            </a:fld>
            <a:endParaRPr lang="en-US" dirty="0">
              <a:solidFill>
                <a:schemeClr val="bg1"/>
              </a:solidFill>
            </a:endParaRPr>
          </a:p>
        </p:txBody>
      </p:sp>
    </p:spTree>
    <p:extLst>
      <p:ext uri="{BB962C8B-B14F-4D97-AF65-F5344CB8AC3E}">
        <p14:creationId xmlns:p14="http://schemas.microsoft.com/office/powerpoint/2010/main" val="26596196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b="1" dirty="0"/>
              <a:t>AWWA Standards Topics</a:t>
            </a:r>
            <a:endParaRPr lang="en-US" sz="3600" dirty="0"/>
          </a:p>
        </p:txBody>
      </p:sp>
      <p:sp>
        <p:nvSpPr>
          <p:cNvPr id="3" name="TextBox 2"/>
          <p:cNvSpPr txBox="1"/>
          <p:nvPr/>
        </p:nvSpPr>
        <p:spPr>
          <a:xfrm>
            <a:off x="457200" y="1295400"/>
            <a:ext cx="8458200" cy="3465564"/>
          </a:xfrm>
          <a:prstGeom prst="rect">
            <a:avLst/>
          </a:prstGeom>
          <a:noFill/>
        </p:spPr>
        <p:txBody>
          <a:bodyPr wrap="square" rtlCol="0">
            <a:spAutoFit/>
          </a:bodyPr>
          <a:lstStyle/>
          <a:p>
            <a:pPr lvl="1">
              <a:spcBef>
                <a:spcPct val="20000"/>
              </a:spcBef>
              <a:defRPr/>
            </a:pPr>
            <a:r>
              <a:rPr lang="en-US" altLang="en-US" sz="3200" dirty="0">
                <a:solidFill>
                  <a:prstClr val="black"/>
                </a:solidFill>
              </a:rPr>
              <a:t>Water Wells</a:t>
            </a:r>
          </a:p>
          <a:p>
            <a:pPr marL="914400" lvl="1" indent="-457200">
              <a:spcBef>
                <a:spcPct val="20000"/>
              </a:spcBef>
              <a:buFont typeface="Arial" panose="020B0604020202020204" pitchFamily="34" charset="0"/>
              <a:buChar char="•"/>
              <a:defRPr/>
            </a:pPr>
            <a:r>
              <a:rPr lang="en-US" altLang="en-US" sz="2000" dirty="0">
                <a:solidFill>
                  <a:prstClr val="black"/>
                </a:solidFill>
              </a:rPr>
              <a:t>Water Wells</a:t>
            </a:r>
          </a:p>
          <a:p>
            <a:pPr lvl="1">
              <a:spcBef>
                <a:spcPct val="20000"/>
              </a:spcBef>
              <a:defRPr/>
            </a:pPr>
            <a:r>
              <a:rPr lang="en-US" altLang="en-US" sz="3200" dirty="0">
                <a:solidFill>
                  <a:prstClr val="black"/>
                </a:solidFill>
              </a:rPr>
              <a:t>Services </a:t>
            </a:r>
          </a:p>
          <a:p>
            <a:pPr marL="914400" lvl="1" indent="-457200">
              <a:spcBef>
                <a:spcPct val="20000"/>
              </a:spcBef>
              <a:buFont typeface="Arial" panose="020B0604020202020204" pitchFamily="34" charset="0"/>
              <a:buChar char="•"/>
              <a:defRPr/>
            </a:pPr>
            <a:r>
              <a:rPr lang="en-US" altLang="en-US" sz="2000" dirty="0">
                <a:solidFill>
                  <a:prstClr val="black"/>
                </a:solidFill>
              </a:rPr>
              <a:t>Pipe installation</a:t>
            </a:r>
          </a:p>
          <a:p>
            <a:pPr marL="914400" lvl="1" indent="-457200">
              <a:spcBef>
                <a:spcPct val="20000"/>
              </a:spcBef>
              <a:buFont typeface="Arial" panose="020B0604020202020204" pitchFamily="34" charset="0"/>
              <a:buChar char="•"/>
              <a:defRPr/>
            </a:pPr>
            <a:r>
              <a:rPr lang="en-US" altLang="en-US" sz="2000" dirty="0">
                <a:solidFill>
                  <a:prstClr val="black"/>
                </a:solidFill>
              </a:rPr>
              <a:t>Disinfection of facilities</a:t>
            </a:r>
          </a:p>
          <a:p>
            <a:pPr lvl="1">
              <a:spcBef>
                <a:spcPct val="20000"/>
              </a:spcBef>
              <a:defRPr/>
            </a:pPr>
            <a:endParaRPr lang="en-US" altLang="en-US" sz="3200" dirty="0">
              <a:solidFill>
                <a:prstClr val="black"/>
              </a:solidFill>
            </a:endParaRPr>
          </a:p>
          <a:p>
            <a:pPr lvl="1">
              <a:spcBef>
                <a:spcPct val="20000"/>
              </a:spcBef>
              <a:defRPr/>
            </a:pPr>
            <a:endParaRPr lang="en-US" altLang="en-US" sz="3200" dirty="0">
              <a:solidFill>
                <a:prstClr val="black"/>
              </a:solidFill>
            </a:endParaRPr>
          </a:p>
        </p:txBody>
      </p:sp>
      <p:sp>
        <p:nvSpPr>
          <p:cNvPr id="4" name="Content Placeholder 2"/>
          <p:cNvSpPr txBox="1">
            <a:spLocks/>
          </p:cNvSpPr>
          <p:nvPr/>
        </p:nvSpPr>
        <p:spPr>
          <a:xfrm>
            <a:off x="457200" y="1219200"/>
            <a:ext cx="8229600" cy="469392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altLang="en-US" dirty="0">
              <a:solidFill>
                <a:prstClr val="black"/>
              </a:solidFill>
            </a:endParaRPr>
          </a:p>
        </p:txBody>
      </p:sp>
      <p:sp>
        <p:nvSpPr>
          <p:cNvPr id="5" name="TextBox 4"/>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32</a:t>
            </a:fld>
            <a:endParaRPr lang="en-US" dirty="0">
              <a:solidFill>
                <a:schemeClr val="bg1"/>
              </a:solidFill>
            </a:endParaRPr>
          </a:p>
        </p:txBody>
      </p:sp>
    </p:spTree>
    <p:extLst>
      <p:ext uri="{BB962C8B-B14F-4D97-AF65-F5344CB8AC3E}">
        <p14:creationId xmlns:p14="http://schemas.microsoft.com/office/powerpoint/2010/main" val="7346006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b="1" dirty="0"/>
              <a:t>AWWA Standards Topics</a:t>
            </a:r>
            <a:endParaRPr lang="en-US" sz="3600" dirty="0"/>
          </a:p>
        </p:txBody>
      </p:sp>
      <p:sp>
        <p:nvSpPr>
          <p:cNvPr id="3" name="TextBox 2"/>
          <p:cNvSpPr txBox="1"/>
          <p:nvPr/>
        </p:nvSpPr>
        <p:spPr>
          <a:xfrm>
            <a:off x="1143000" y="1295400"/>
            <a:ext cx="7772400" cy="4462760"/>
          </a:xfrm>
          <a:prstGeom prst="rect">
            <a:avLst/>
          </a:prstGeom>
          <a:noFill/>
        </p:spPr>
        <p:txBody>
          <a:bodyPr wrap="square" rtlCol="0">
            <a:spAutoFit/>
          </a:bodyPr>
          <a:lstStyle/>
          <a:p>
            <a:pPr>
              <a:spcBef>
                <a:spcPct val="20000"/>
              </a:spcBef>
              <a:defRPr/>
            </a:pPr>
            <a:r>
              <a:rPr lang="en-US" altLang="en-US" sz="3200" dirty="0">
                <a:solidFill>
                  <a:prstClr val="black"/>
                </a:solidFill>
              </a:rPr>
              <a:t>Utility Management</a:t>
            </a:r>
          </a:p>
          <a:p>
            <a:pPr marL="285750" indent="-285750">
              <a:buFont typeface="Arial" panose="020B0604020202020204" pitchFamily="34" charset="0"/>
              <a:buChar char="•"/>
            </a:pPr>
            <a:r>
              <a:rPr lang="en-US" sz="1400" dirty="0"/>
              <a:t>Water Treatment Plant Operation and Management</a:t>
            </a:r>
          </a:p>
          <a:p>
            <a:pPr marL="285750" indent="-285750">
              <a:buFont typeface="Arial" panose="020B0604020202020204" pitchFamily="34" charset="0"/>
              <a:buChar char="•"/>
            </a:pPr>
            <a:r>
              <a:rPr lang="en-US" sz="1400" dirty="0"/>
              <a:t>Distribution Systems Operation and Management </a:t>
            </a:r>
          </a:p>
          <a:p>
            <a:pPr marL="285750" indent="-285750">
              <a:buFont typeface="Arial" panose="020B0604020202020204" pitchFamily="34" charset="0"/>
              <a:buChar char="•"/>
            </a:pPr>
            <a:r>
              <a:rPr lang="en-US" sz="1400" dirty="0"/>
              <a:t>Source Water Protection </a:t>
            </a:r>
          </a:p>
          <a:p>
            <a:pPr marL="285750" indent="-285750">
              <a:buFont typeface="Arial" panose="020B0604020202020204" pitchFamily="34" charset="0"/>
              <a:buChar char="•"/>
            </a:pPr>
            <a:r>
              <a:rPr lang="en-US" sz="1400" dirty="0"/>
              <a:t>Business Practices for Operation and Management</a:t>
            </a:r>
          </a:p>
          <a:p>
            <a:pPr marL="285750" indent="-285750">
              <a:buFont typeface="Arial" panose="020B0604020202020204" pitchFamily="34" charset="0"/>
              <a:buChar char="•"/>
            </a:pPr>
            <a:r>
              <a:rPr lang="en-US" sz="1400" dirty="0"/>
              <a:t>Communications and Customer Relations</a:t>
            </a:r>
          </a:p>
          <a:p>
            <a:pPr marL="285750" indent="-285750">
              <a:buFont typeface="Arial" panose="020B0604020202020204" pitchFamily="34" charset="0"/>
              <a:buChar char="•"/>
            </a:pPr>
            <a:r>
              <a:rPr lang="en-US" sz="1400" dirty="0"/>
              <a:t>Security Practices for Operation and Management</a:t>
            </a:r>
          </a:p>
          <a:p>
            <a:pPr marL="285750" indent="-285750">
              <a:buFont typeface="Arial" panose="020B0604020202020204" pitchFamily="34" charset="0"/>
              <a:buChar char="•"/>
            </a:pPr>
            <a:r>
              <a:rPr lang="en-US" sz="1400" dirty="0"/>
              <a:t>Emergency Preparedness Practices</a:t>
            </a:r>
          </a:p>
          <a:p>
            <a:pPr marL="285750" indent="-285750">
              <a:buFont typeface="Arial" panose="020B0604020202020204" pitchFamily="34" charset="0"/>
              <a:buChar char="•"/>
            </a:pPr>
            <a:r>
              <a:rPr lang="en-US" sz="1400" dirty="0"/>
              <a:t>Water Conservation Program Operation &amp; Management </a:t>
            </a:r>
          </a:p>
          <a:p>
            <a:pPr marL="285750" indent="-285750">
              <a:buFont typeface="Arial" panose="020B0604020202020204" pitchFamily="34" charset="0"/>
              <a:buChar char="•"/>
            </a:pPr>
            <a:r>
              <a:rPr lang="en-US" sz="1400" dirty="0"/>
              <a:t>Reclaimed Water Program Operation and Management</a:t>
            </a:r>
          </a:p>
          <a:p>
            <a:pPr marL="285750" indent="-285750">
              <a:buFont typeface="Arial" panose="020B0604020202020204" pitchFamily="34" charset="0"/>
              <a:buChar char="•"/>
            </a:pPr>
            <a:r>
              <a:rPr lang="en-US" sz="1400" dirty="0"/>
              <a:t>Wastewater Treatment Plant Operation and Management</a:t>
            </a:r>
          </a:p>
          <a:p>
            <a:pPr marL="285750" indent="-285750">
              <a:buFont typeface="Arial" panose="020B0604020202020204" pitchFamily="34" charset="0"/>
              <a:buChar char="•"/>
            </a:pPr>
            <a:r>
              <a:rPr lang="en-US" sz="1400" dirty="0"/>
              <a:t>Collection System Operations</a:t>
            </a:r>
          </a:p>
          <a:p>
            <a:pPr marL="285750" indent="-285750">
              <a:buFont typeface="Arial" panose="020B0604020202020204" pitchFamily="34" charset="0"/>
              <a:buChar char="•"/>
            </a:pPr>
            <a:r>
              <a:rPr lang="en-US" sz="1400" dirty="0"/>
              <a:t>Wastewater </a:t>
            </a:r>
            <a:r>
              <a:rPr lang="en-US" sz="1400" dirty="0" err="1"/>
              <a:t>Biosolids</a:t>
            </a:r>
            <a:r>
              <a:rPr lang="en-US" sz="1400" dirty="0"/>
              <a:t> Handling and Management </a:t>
            </a:r>
          </a:p>
          <a:p>
            <a:pPr marL="285750" indent="-285750">
              <a:buFont typeface="Arial" panose="020B0604020202020204" pitchFamily="34" charset="0"/>
              <a:buChar char="•"/>
            </a:pPr>
            <a:r>
              <a:rPr lang="en-US" sz="1400" dirty="0"/>
              <a:t>Wastewater Pretreatment Programs Management</a:t>
            </a:r>
          </a:p>
          <a:p>
            <a:pPr marL="285750" indent="-285750">
              <a:buFont typeface="Arial" panose="020B0604020202020204" pitchFamily="34" charset="0"/>
              <a:buChar char="•"/>
            </a:pPr>
            <a:r>
              <a:rPr lang="en-US" sz="1400" dirty="0"/>
              <a:t>Sustainable Water Environment O &amp; M</a:t>
            </a:r>
          </a:p>
          <a:p>
            <a:pPr marL="285750" indent="-285750">
              <a:buFont typeface="Arial" panose="020B0604020202020204" pitchFamily="34" charset="0"/>
              <a:buChar char="•"/>
            </a:pPr>
            <a:r>
              <a:rPr lang="en-US" sz="1400" dirty="0"/>
              <a:t>International Customer Service </a:t>
            </a:r>
          </a:p>
          <a:p>
            <a:pPr marL="285750" indent="-285750">
              <a:buFont typeface="Arial" panose="020B0604020202020204" pitchFamily="34" charset="0"/>
              <a:buChar char="•"/>
            </a:pPr>
            <a:r>
              <a:rPr lang="en-US" sz="1400" dirty="0"/>
              <a:t>International Water Utility Management</a:t>
            </a:r>
          </a:p>
          <a:p>
            <a:pPr marL="285750" indent="-285750">
              <a:buFont typeface="Arial" panose="020B0604020202020204" pitchFamily="34" charset="0"/>
              <a:buChar char="•"/>
            </a:pPr>
            <a:r>
              <a:rPr lang="en-US" sz="1400" dirty="0"/>
              <a:t>International Wastewater Utility Management </a:t>
            </a:r>
          </a:p>
          <a:p>
            <a:pPr marL="285750" indent="-285750">
              <a:buFont typeface="Arial" panose="020B0604020202020204" pitchFamily="34" charset="0"/>
              <a:buChar char="•"/>
            </a:pPr>
            <a:r>
              <a:rPr lang="en-US" sz="1400" dirty="0"/>
              <a:t>Risk and Resilience Management of Water and Wastewater Systems</a:t>
            </a:r>
          </a:p>
        </p:txBody>
      </p:sp>
      <p:sp>
        <p:nvSpPr>
          <p:cNvPr id="4" name="Content Placeholder 2"/>
          <p:cNvSpPr txBox="1">
            <a:spLocks/>
          </p:cNvSpPr>
          <p:nvPr/>
        </p:nvSpPr>
        <p:spPr>
          <a:xfrm>
            <a:off x="457200" y="1219200"/>
            <a:ext cx="8229600" cy="469392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altLang="en-US" dirty="0">
              <a:solidFill>
                <a:prstClr val="black"/>
              </a:solidFill>
            </a:endParaRPr>
          </a:p>
        </p:txBody>
      </p:sp>
      <p:sp>
        <p:nvSpPr>
          <p:cNvPr id="5" name="TextBox 4"/>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33</a:t>
            </a:fld>
            <a:endParaRPr lang="en-US" dirty="0">
              <a:solidFill>
                <a:schemeClr val="bg1"/>
              </a:solidFill>
            </a:endParaRPr>
          </a:p>
        </p:txBody>
      </p:sp>
    </p:spTree>
    <p:extLst>
      <p:ext uri="{BB962C8B-B14F-4D97-AF65-F5344CB8AC3E}">
        <p14:creationId xmlns:p14="http://schemas.microsoft.com/office/powerpoint/2010/main" val="40277534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AWWA Activities</a:t>
            </a:r>
          </a:p>
        </p:txBody>
      </p:sp>
      <p:pic>
        <p:nvPicPr>
          <p:cNvPr id="4" name="Picture 2"/>
          <p:cNvPicPr>
            <a:picLocks noChangeAspect="1" noChangeArrowheads="1"/>
          </p:cNvPicPr>
          <p:nvPr/>
        </p:nvPicPr>
        <p:blipFill>
          <a:blip r:embed="rId2"/>
          <a:srcRect/>
          <a:stretch>
            <a:fillRect/>
          </a:stretch>
        </p:blipFill>
        <p:spPr bwMode="auto">
          <a:xfrm>
            <a:off x="5207550" y="1752600"/>
            <a:ext cx="3431310" cy="1828800"/>
          </a:xfrm>
          <a:prstGeom prst="rect">
            <a:avLst/>
          </a:prstGeom>
          <a:noFill/>
          <a:ln w="9525">
            <a:noFill/>
            <a:miter lim="800000"/>
            <a:headEnd/>
            <a:tailEnd/>
          </a:ln>
          <a:effectLst/>
        </p:spPr>
      </p:pic>
      <p:sp>
        <p:nvSpPr>
          <p:cNvPr id="5" name="TextBox 4"/>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34</a:t>
            </a:fld>
            <a:endParaRPr lang="en-US" dirty="0">
              <a:solidFill>
                <a:schemeClr val="bg1"/>
              </a:solidFill>
            </a:endParaRPr>
          </a:p>
        </p:txBody>
      </p:sp>
      <p:sp>
        <p:nvSpPr>
          <p:cNvPr id="6" name="TextBox 5"/>
          <p:cNvSpPr txBox="1"/>
          <p:nvPr/>
        </p:nvSpPr>
        <p:spPr>
          <a:xfrm>
            <a:off x="304800" y="1489414"/>
            <a:ext cx="8610600" cy="4524315"/>
          </a:xfrm>
          <a:prstGeom prst="rect">
            <a:avLst/>
          </a:prstGeom>
          <a:noFill/>
        </p:spPr>
        <p:txBody>
          <a:bodyPr wrap="square" rtlCol="0">
            <a:spAutoFit/>
          </a:bodyPr>
          <a:lstStyle/>
          <a:p>
            <a:pPr marL="800100" lvl="1" indent="-342900">
              <a:spcBef>
                <a:spcPct val="0"/>
              </a:spcBef>
              <a:buSzPct val="80000"/>
              <a:buFont typeface="Wingdings" pitchFamily="2" charset="2"/>
              <a:buChar char="S"/>
            </a:pPr>
            <a:r>
              <a:rPr lang="en-US" sz="2400" dirty="0">
                <a:solidFill>
                  <a:schemeClr val="tx1">
                    <a:lumMod val="75000"/>
                    <a:lumOff val="25000"/>
                  </a:schemeClr>
                </a:solidFill>
              </a:rPr>
              <a:t>AWWA standards and manuals</a:t>
            </a:r>
          </a:p>
          <a:p>
            <a:pPr marL="800100" lvl="1" indent="-342900">
              <a:spcBef>
                <a:spcPct val="0"/>
              </a:spcBef>
              <a:buSzPct val="80000"/>
              <a:buFont typeface="Wingdings" pitchFamily="2" charset="2"/>
              <a:buChar char="S"/>
            </a:pPr>
            <a:r>
              <a:rPr lang="en-US" sz="2400" dirty="0">
                <a:solidFill>
                  <a:schemeClr val="tx1">
                    <a:lumMod val="75000"/>
                    <a:lumOff val="25000"/>
                  </a:schemeClr>
                </a:solidFill>
              </a:rPr>
              <a:t>Conferences and expositions</a:t>
            </a:r>
            <a:br>
              <a:rPr lang="en-US" sz="2400" dirty="0">
                <a:solidFill>
                  <a:schemeClr val="tx1">
                    <a:lumMod val="75000"/>
                    <a:lumOff val="25000"/>
                  </a:schemeClr>
                </a:solidFill>
              </a:rPr>
            </a:br>
            <a:r>
              <a:rPr lang="en-US" sz="2400" dirty="0">
                <a:solidFill>
                  <a:schemeClr val="tx1">
                    <a:lumMod val="75000"/>
                    <a:lumOff val="25000"/>
                  </a:schemeClr>
                </a:solidFill>
              </a:rPr>
              <a:t>(ACE)</a:t>
            </a:r>
          </a:p>
          <a:p>
            <a:pPr marL="800100" lvl="1" indent="-342900">
              <a:spcBef>
                <a:spcPct val="0"/>
              </a:spcBef>
              <a:buSzPct val="80000"/>
              <a:buFont typeface="Wingdings" pitchFamily="2" charset="2"/>
              <a:buChar char="S"/>
            </a:pPr>
            <a:r>
              <a:rPr lang="en-US" sz="2400" dirty="0">
                <a:solidFill>
                  <a:schemeClr val="tx1">
                    <a:lumMod val="75000"/>
                    <a:lumOff val="25000"/>
                  </a:schemeClr>
                </a:solidFill>
              </a:rPr>
              <a:t>Educational workshops</a:t>
            </a:r>
            <a:br>
              <a:rPr lang="en-US" sz="2400" dirty="0">
                <a:solidFill>
                  <a:schemeClr val="tx1">
                    <a:lumMod val="75000"/>
                    <a:lumOff val="25000"/>
                  </a:schemeClr>
                </a:solidFill>
              </a:rPr>
            </a:br>
            <a:r>
              <a:rPr lang="en-US" sz="2400" dirty="0">
                <a:solidFill>
                  <a:schemeClr val="tx1">
                    <a:lumMod val="75000"/>
                    <a:lumOff val="25000"/>
                  </a:schemeClr>
                </a:solidFill>
              </a:rPr>
              <a:t>and webinars</a:t>
            </a:r>
          </a:p>
          <a:p>
            <a:pPr marL="800100" lvl="1" indent="-342900">
              <a:spcBef>
                <a:spcPct val="0"/>
              </a:spcBef>
              <a:buSzPct val="80000"/>
              <a:buFont typeface="Wingdings" pitchFamily="2" charset="2"/>
              <a:buChar char="S"/>
            </a:pPr>
            <a:r>
              <a:rPr lang="en-US" sz="2400" dirty="0">
                <a:solidFill>
                  <a:schemeClr val="tx1">
                    <a:lumMod val="75000"/>
                    <a:lumOff val="25000"/>
                  </a:schemeClr>
                </a:solidFill>
              </a:rPr>
              <a:t>Utility operator training</a:t>
            </a:r>
          </a:p>
          <a:p>
            <a:pPr marL="800100" lvl="1" indent="-342900">
              <a:spcBef>
                <a:spcPct val="0"/>
              </a:spcBef>
              <a:buSzPct val="80000"/>
              <a:buFont typeface="Wingdings" pitchFamily="2" charset="2"/>
              <a:buChar char="S"/>
            </a:pPr>
            <a:r>
              <a:rPr lang="en-US" sz="2400" dirty="0">
                <a:solidFill>
                  <a:schemeClr val="tx1">
                    <a:lumMod val="75000"/>
                    <a:lumOff val="25000"/>
                  </a:schemeClr>
                </a:solidFill>
              </a:rPr>
              <a:t>Government affairs and advocacy</a:t>
            </a:r>
          </a:p>
          <a:p>
            <a:pPr marL="800100" lvl="1" indent="-342900">
              <a:spcBef>
                <a:spcPct val="0"/>
              </a:spcBef>
              <a:buSzPct val="80000"/>
              <a:buFont typeface="Wingdings" pitchFamily="2" charset="2"/>
              <a:buChar char="S"/>
            </a:pPr>
            <a:r>
              <a:rPr lang="en-US" sz="2400" dirty="0">
                <a:solidFill>
                  <a:schemeClr val="tx1">
                    <a:lumMod val="75000"/>
                    <a:lumOff val="25000"/>
                  </a:schemeClr>
                </a:solidFill>
              </a:rPr>
              <a:t>Research (Water Research Foundation)</a:t>
            </a:r>
          </a:p>
          <a:p>
            <a:pPr marL="800100" lvl="1" indent="-342900">
              <a:spcBef>
                <a:spcPct val="0"/>
              </a:spcBef>
              <a:buSzPct val="80000"/>
              <a:buFont typeface="Wingdings" pitchFamily="2" charset="2"/>
              <a:buChar char="S"/>
            </a:pPr>
            <a:r>
              <a:rPr lang="en-US" sz="2400" dirty="0">
                <a:solidFill>
                  <a:schemeClr val="tx1">
                    <a:lumMod val="75000"/>
                    <a:lumOff val="25000"/>
                  </a:schemeClr>
                </a:solidFill>
              </a:rPr>
              <a:t>Philanthropy (Water Equation, Water For People)</a:t>
            </a:r>
          </a:p>
          <a:p>
            <a:pPr marL="800100" lvl="1" indent="-342900">
              <a:spcBef>
                <a:spcPct val="0"/>
              </a:spcBef>
              <a:buSzPct val="80000"/>
              <a:buFont typeface="Wingdings" pitchFamily="2" charset="2"/>
              <a:buChar char="S"/>
            </a:pPr>
            <a:r>
              <a:rPr lang="en-US" sz="2400" dirty="0">
                <a:solidFill>
                  <a:schemeClr val="tx1">
                    <a:lumMod val="75000"/>
                    <a:lumOff val="25000"/>
                  </a:schemeClr>
                </a:solidFill>
              </a:rPr>
              <a:t>Participation on other standards consensus bodies</a:t>
            </a:r>
            <a:br>
              <a:rPr lang="en-US" sz="2400" dirty="0">
                <a:solidFill>
                  <a:schemeClr val="tx1">
                    <a:lumMod val="75000"/>
                    <a:lumOff val="25000"/>
                  </a:schemeClr>
                </a:solidFill>
              </a:rPr>
            </a:br>
            <a:r>
              <a:rPr lang="en-US" sz="2400" dirty="0">
                <a:solidFill>
                  <a:schemeClr val="tx1">
                    <a:lumMod val="75000"/>
                    <a:lumOff val="25000"/>
                  </a:schemeClr>
                </a:solidFill>
              </a:rPr>
              <a:t>including ISO</a:t>
            </a:r>
          </a:p>
          <a:p>
            <a:pPr marL="800100" lvl="1" indent="-342900">
              <a:spcBef>
                <a:spcPct val="0"/>
              </a:spcBef>
              <a:buSzPct val="80000"/>
              <a:buFont typeface="Wingdings" pitchFamily="2" charset="2"/>
              <a:buChar char="S"/>
            </a:pPr>
            <a:endParaRPr lang="en-US" sz="2400" dirty="0">
              <a:solidFill>
                <a:schemeClr val="tx1">
                  <a:lumMod val="75000"/>
                  <a:lumOff val="25000"/>
                </a:schemeClr>
              </a:solidFill>
            </a:endParaRPr>
          </a:p>
        </p:txBody>
      </p:sp>
    </p:spTree>
    <p:extLst>
      <p:ext uri="{BB962C8B-B14F-4D97-AF65-F5344CB8AC3E}">
        <p14:creationId xmlns:p14="http://schemas.microsoft.com/office/powerpoint/2010/main" val="357210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AWWA Resources</a:t>
            </a:r>
          </a:p>
        </p:txBody>
      </p:sp>
      <p:pic>
        <p:nvPicPr>
          <p:cNvPr id="4" name="Picture 2"/>
          <p:cNvPicPr>
            <a:picLocks noChangeAspect="1" noChangeArrowheads="1"/>
          </p:cNvPicPr>
          <p:nvPr/>
        </p:nvPicPr>
        <p:blipFill>
          <a:blip r:embed="rId2"/>
          <a:srcRect/>
          <a:stretch>
            <a:fillRect/>
          </a:stretch>
        </p:blipFill>
        <p:spPr bwMode="auto">
          <a:xfrm>
            <a:off x="5427159" y="1828800"/>
            <a:ext cx="3431310" cy="1828800"/>
          </a:xfrm>
          <a:prstGeom prst="rect">
            <a:avLst/>
          </a:prstGeom>
          <a:noFill/>
          <a:ln w="9525">
            <a:noFill/>
            <a:miter lim="800000"/>
            <a:headEnd/>
            <a:tailEnd/>
          </a:ln>
          <a:effectLst/>
        </p:spPr>
      </p:pic>
      <p:sp>
        <p:nvSpPr>
          <p:cNvPr id="5" name="TextBox 4"/>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35</a:t>
            </a:fld>
            <a:endParaRPr lang="en-US" dirty="0">
              <a:solidFill>
                <a:schemeClr val="bg1"/>
              </a:solidFill>
            </a:endParaRPr>
          </a:p>
        </p:txBody>
      </p:sp>
      <p:sp>
        <p:nvSpPr>
          <p:cNvPr id="6" name="TextBox 5"/>
          <p:cNvSpPr txBox="1"/>
          <p:nvPr/>
        </p:nvSpPr>
        <p:spPr>
          <a:xfrm>
            <a:off x="609600" y="2209800"/>
            <a:ext cx="7173470" cy="2751522"/>
          </a:xfrm>
          <a:prstGeom prst="rect">
            <a:avLst/>
          </a:prstGeom>
          <a:noFill/>
        </p:spPr>
        <p:txBody>
          <a:bodyPr wrap="square" rtlCol="0">
            <a:spAutoFit/>
          </a:bodyPr>
          <a:lstStyle/>
          <a:p>
            <a:pPr>
              <a:lnSpc>
                <a:spcPct val="80000"/>
              </a:lnSpc>
              <a:spcBef>
                <a:spcPct val="0"/>
              </a:spcBef>
              <a:buFontTx/>
              <a:buNone/>
            </a:pPr>
            <a:r>
              <a:rPr lang="en-US" sz="3600" b="1" dirty="0">
                <a:solidFill>
                  <a:schemeClr val="tx1">
                    <a:lumMod val="75000"/>
                    <a:lumOff val="25000"/>
                  </a:schemeClr>
                </a:solidFill>
              </a:rPr>
              <a:t>International activities</a:t>
            </a:r>
          </a:p>
          <a:p>
            <a:pPr marL="800100" lvl="1" indent="-342900">
              <a:spcBef>
                <a:spcPct val="0"/>
              </a:spcBef>
              <a:buSzPct val="80000"/>
              <a:buFont typeface="Wingdings" pitchFamily="2" charset="2"/>
              <a:buChar char="S"/>
            </a:pPr>
            <a:r>
              <a:rPr lang="en-US" sz="2400" dirty="0">
                <a:solidFill>
                  <a:schemeClr val="tx1">
                    <a:lumMod val="75000"/>
                    <a:lumOff val="25000"/>
                  </a:schemeClr>
                </a:solidFill>
              </a:rPr>
              <a:t>ISO participation</a:t>
            </a:r>
          </a:p>
          <a:p>
            <a:pPr marL="800100" lvl="1" indent="-342900">
              <a:spcBef>
                <a:spcPct val="0"/>
              </a:spcBef>
              <a:buSzPct val="80000"/>
              <a:buFont typeface="Wingdings" pitchFamily="2" charset="2"/>
              <a:buChar char="S"/>
            </a:pPr>
            <a:r>
              <a:rPr lang="en-US" sz="2400" dirty="0">
                <a:solidFill>
                  <a:schemeClr val="tx1">
                    <a:lumMod val="75000"/>
                    <a:lumOff val="25000"/>
                  </a:schemeClr>
                </a:solidFill>
              </a:rPr>
              <a:t>Global membership</a:t>
            </a:r>
          </a:p>
          <a:p>
            <a:pPr marL="800100" lvl="1" indent="-342900">
              <a:spcBef>
                <a:spcPct val="0"/>
              </a:spcBef>
              <a:buSzPct val="80000"/>
              <a:buFont typeface="Wingdings" pitchFamily="2" charset="2"/>
              <a:buChar char="S"/>
            </a:pPr>
            <a:r>
              <a:rPr lang="en-US" sz="2400" dirty="0">
                <a:solidFill>
                  <a:schemeClr val="tx1">
                    <a:lumMod val="75000"/>
                    <a:lumOff val="25000"/>
                  </a:schemeClr>
                </a:solidFill>
              </a:rPr>
              <a:t>Trade Missions</a:t>
            </a:r>
          </a:p>
          <a:p>
            <a:pPr marL="800100" lvl="1" indent="-342900">
              <a:spcBef>
                <a:spcPct val="0"/>
              </a:spcBef>
              <a:buSzPct val="80000"/>
              <a:buFont typeface="Wingdings" pitchFamily="2" charset="2"/>
              <a:buChar char="S"/>
            </a:pPr>
            <a:r>
              <a:rPr lang="en-US" sz="2400" dirty="0">
                <a:solidFill>
                  <a:schemeClr val="tx1">
                    <a:lumMod val="75000"/>
                    <a:lumOff val="25000"/>
                  </a:schemeClr>
                </a:solidFill>
              </a:rPr>
              <a:t>International alliances through</a:t>
            </a:r>
            <a:br>
              <a:rPr lang="en-US" sz="2400" dirty="0">
                <a:solidFill>
                  <a:schemeClr val="tx1">
                    <a:lumMod val="75000"/>
                    <a:lumOff val="25000"/>
                  </a:schemeClr>
                </a:solidFill>
              </a:rPr>
            </a:br>
            <a:r>
              <a:rPr lang="en-US" sz="2400" dirty="0">
                <a:solidFill>
                  <a:schemeClr val="tx1">
                    <a:lumMod val="75000"/>
                    <a:lumOff val="25000"/>
                  </a:schemeClr>
                </a:solidFill>
              </a:rPr>
              <a:t>MOUs and cooperative agreements</a:t>
            </a:r>
          </a:p>
          <a:p>
            <a:pPr marL="800100" lvl="1" indent="-342900">
              <a:spcBef>
                <a:spcPct val="0"/>
              </a:spcBef>
              <a:buSzPct val="80000"/>
              <a:buFont typeface="Wingdings" pitchFamily="2" charset="2"/>
              <a:buChar char="S"/>
            </a:pPr>
            <a:r>
              <a:rPr lang="en-US" sz="2400" dirty="0">
                <a:solidFill>
                  <a:schemeClr val="tx1">
                    <a:lumMod val="75000"/>
                    <a:lumOff val="25000"/>
                  </a:schemeClr>
                </a:solidFill>
              </a:rPr>
              <a:t>AWWA-India office in 2015</a:t>
            </a:r>
          </a:p>
        </p:txBody>
      </p:sp>
    </p:spTree>
    <p:extLst>
      <p:ext uri="{BB962C8B-B14F-4D97-AF65-F5344CB8AC3E}">
        <p14:creationId xmlns:p14="http://schemas.microsoft.com/office/powerpoint/2010/main" val="323549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36</a:t>
            </a:fld>
            <a:endParaRPr lang="en-US" dirty="0">
              <a:solidFill>
                <a:schemeClr val="bg1"/>
              </a:solidFill>
            </a:endParaRPr>
          </a:p>
        </p:txBody>
      </p:sp>
      <p:sp>
        <p:nvSpPr>
          <p:cNvPr id="6" name="TextBox 5"/>
          <p:cNvSpPr txBox="1"/>
          <p:nvPr/>
        </p:nvSpPr>
        <p:spPr>
          <a:xfrm>
            <a:off x="1066800" y="1676400"/>
            <a:ext cx="7086600" cy="3785652"/>
          </a:xfrm>
          <a:prstGeom prst="rect">
            <a:avLst/>
          </a:prstGeom>
          <a:noFill/>
        </p:spPr>
        <p:txBody>
          <a:bodyPr wrap="square" rtlCol="0">
            <a:spAutoFit/>
          </a:bodyPr>
          <a:lstStyle/>
          <a:p>
            <a:pPr marL="800100" lvl="1" indent="-342900">
              <a:spcBef>
                <a:spcPct val="0"/>
              </a:spcBef>
              <a:buSzPct val="80000"/>
              <a:buFont typeface="Wingdings" pitchFamily="2" charset="2"/>
              <a:buChar char="S"/>
            </a:pPr>
            <a:r>
              <a:rPr lang="en-US" sz="2400" dirty="0">
                <a:solidFill>
                  <a:schemeClr val="tx1">
                    <a:lumMod val="75000"/>
                    <a:lumOff val="25000"/>
                  </a:schemeClr>
                </a:solidFill>
              </a:rPr>
              <a:t>ISO TC 282 – Water reuse in urban areas – Guidelines for centralized water reuse systems – Design, management, and safety</a:t>
            </a:r>
          </a:p>
          <a:p>
            <a:pPr marL="800100" lvl="1" indent="-342900">
              <a:spcBef>
                <a:spcPct val="0"/>
              </a:spcBef>
              <a:buSzPct val="80000"/>
              <a:buFont typeface="Wingdings" pitchFamily="2" charset="2"/>
              <a:buChar char="S"/>
            </a:pPr>
            <a:r>
              <a:rPr lang="en-US" sz="2400" dirty="0">
                <a:solidFill>
                  <a:schemeClr val="tx1">
                    <a:lumMod val="75000"/>
                    <a:lumOff val="25000"/>
                  </a:schemeClr>
                </a:solidFill>
              </a:rPr>
              <a:t>ISO TC 224 – Service activities related to drinking water and wastewater services</a:t>
            </a:r>
          </a:p>
          <a:p>
            <a:pPr marL="800100" lvl="1" indent="-342900">
              <a:spcBef>
                <a:spcPct val="0"/>
              </a:spcBef>
              <a:buSzPct val="80000"/>
              <a:buFont typeface="Wingdings" pitchFamily="2" charset="2"/>
              <a:buChar char="S"/>
            </a:pPr>
            <a:r>
              <a:rPr lang="en-US" sz="2400" dirty="0">
                <a:solidFill>
                  <a:schemeClr val="tx1">
                    <a:lumMod val="75000"/>
                    <a:lumOff val="25000"/>
                  </a:schemeClr>
                </a:solidFill>
              </a:rPr>
              <a:t>ISO TC 5 / SC 2 – Cast iron pipes, fittings and joints</a:t>
            </a:r>
          </a:p>
          <a:p>
            <a:pPr marL="800100" lvl="1" indent="-342900">
              <a:spcBef>
                <a:spcPct val="0"/>
              </a:spcBef>
              <a:buSzPct val="80000"/>
              <a:buFont typeface="Wingdings" pitchFamily="2" charset="2"/>
              <a:buChar char="S"/>
            </a:pPr>
            <a:r>
              <a:rPr lang="en-US" sz="2400" dirty="0">
                <a:solidFill>
                  <a:schemeClr val="tx1">
                    <a:lumMod val="75000"/>
                    <a:lumOff val="25000"/>
                  </a:schemeClr>
                </a:solidFill>
              </a:rPr>
              <a:t>ISO TC 30 / SC 7 – Measurement of fluid flow in closed conduits – Volume methods including water meters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457200"/>
            <a:ext cx="2305050" cy="1028700"/>
          </a:xfrm>
          <a:prstGeom prst="rect">
            <a:avLst/>
          </a:prstGeom>
        </p:spPr>
      </p:pic>
      <p:sp>
        <p:nvSpPr>
          <p:cNvPr id="7" name="TextBox 6"/>
          <p:cNvSpPr txBox="1"/>
          <p:nvPr/>
        </p:nvSpPr>
        <p:spPr>
          <a:xfrm>
            <a:off x="3048000" y="500264"/>
            <a:ext cx="5410200" cy="989823"/>
          </a:xfrm>
          <a:prstGeom prst="rect">
            <a:avLst/>
          </a:prstGeom>
          <a:noFill/>
        </p:spPr>
        <p:txBody>
          <a:bodyPr wrap="square" rtlCol="0">
            <a:spAutoFit/>
          </a:bodyPr>
          <a:lstStyle/>
          <a:p>
            <a:pPr>
              <a:lnSpc>
                <a:spcPct val="80000"/>
              </a:lnSpc>
              <a:spcBef>
                <a:spcPct val="0"/>
              </a:spcBef>
              <a:buFontTx/>
              <a:buNone/>
            </a:pPr>
            <a:r>
              <a:rPr lang="en-US" sz="3600" b="1" dirty="0">
                <a:solidFill>
                  <a:schemeClr val="tx1">
                    <a:lumMod val="75000"/>
                    <a:lumOff val="25000"/>
                  </a:schemeClr>
                </a:solidFill>
              </a:rPr>
              <a:t>AWWA participation in </a:t>
            </a:r>
            <a:br>
              <a:rPr lang="en-US" sz="3600" b="1" dirty="0">
                <a:solidFill>
                  <a:schemeClr val="tx1">
                    <a:lumMod val="75000"/>
                    <a:lumOff val="25000"/>
                  </a:schemeClr>
                </a:solidFill>
              </a:rPr>
            </a:br>
            <a:r>
              <a:rPr lang="en-US" sz="3600" b="1" dirty="0">
                <a:solidFill>
                  <a:schemeClr val="tx1">
                    <a:lumMod val="75000"/>
                    <a:lumOff val="25000"/>
                  </a:schemeClr>
                </a:solidFill>
              </a:rPr>
              <a:t>ISO Standards</a:t>
            </a:r>
            <a:endParaRPr lang="en-US" sz="2400" dirty="0">
              <a:solidFill>
                <a:schemeClr val="tx1">
                  <a:lumMod val="75000"/>
                  <a:lumOff val="25000"/>
                </a:schemeClr>
              </a:solidFill>
            </a:endParaRPr>
          </a:p>
        </p:txBody>
      </p:sp>
    </p:spTree>
    <p:extLst>
      <p:ext uri="{BB962C8B-B14F-4D97-AF65-F5344CB8AC3E}">
        <p14:creationId xmlns:p14="http://schemas.microsoft.com/office/powerpoint/2010/main" val="356501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b="1" dirty="0"/>
              <a:t>AWWA Membership</a:t>
            </a:r>
          </a:p>
        </p:txBody>
      </p:sp>
      <p:sp>
        <p:nvSpPr>
          <p:cNvPr id="9" name="Rectangle 7"/>
          <p:cNvSpPr>
            <a:spLocks noChangeArrowheads="1"/>
          </p:cNvSpPr>
          <p:nvPr/>
        </p:nvSpPr>
        <p:spPr bwMode="auto">
          <a:xfrm>
            <a:off x="3059596" y="1655802"/>
            <a:ext cx="549799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rialMT" charset="0"/>
                <a:ea typeface="Calibri" panose="020F0502020204030204" pitchFamily="34" charset="0"/>
                <a:cs typeface="Times New Roman" panose="02020603050405020304" pitchFamily="18" charset="0"/>
              </a:rPr>
              <a:t> Benefits</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8"/>
          <p:cNvSpPr>
            <a:spLocks noChangeArrowheads="1"/>
          </p:cNvSpPr>
          <p:nvPr/>
        </p:nvSpPr>
        <p:spPr bwMode="auto">
          <a:xfrm>
            <a:off x="3059596" y="2005258"/>
            <a:ext cx="5497997" cy="45719"/>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10"/>
          <p:cNvSpPr/>
          <p:nvPr/>
        </p:nvSpPr>
        <p:spPr>
          <a:xfrm>
            <a:off x="3059596" y="2286000"/>
            <a:ext cx="5715000" cy="3170099"/>
          </a:xfrm>
          <a:prstGeom prst="rect">
            <a:avLst/>
          </a:prstGeom>
        </p:spPr>
        <p:txBody>
          <a:bodyPr wrap="square">
            <a:spAutoFit/>
          </a:bodyPr>
          <a:lstStyle/>
          <a:p>
            <a:pPr marL="342900" marR="0" lvl="0" indent="-342900">
              <a:spcBef>
                <a:spcPts val="600"/>
              </a:spcBef>
              <a:spcAft>
                <a:spcPts val="0"/>
              </a:spcAft>
              <a:buFont typeface="+mj-lt"/>
              <a:buAutoNum type="arabicPeriod"/>
            </a:pPr>
            <a:r>
              <a:rPr lang="en-US" b="1" dirty="0">
                <a:latin typeface="ArialMT"/>
                <a:ea typeface="Calibri" panose="020F0502020204030204" pitchFamily="34" charset="0"/>
              </a:rPr>
              <a:t>AWWA Standards and Manuals of Practice </a:t>
            </a:r>
          </a:p>
          <a:p>
            <a:pPr marL="342900" marR="0" lvl="0" indent="-342900">
              <a:spcBef>
                <a:spcPts val="600"/>
              </a:spcBef>
              <a:spcAft>
                <a:spcPts val="0"/>
              </a:spcAft>
              <a:buFont typeface="+mj-lt"/>
              <a:buAutoNum type="arabicPeriod"/>
            </a:pPr>
            <a:r>
              <a:rPr lang="en-US" b="1" dirty="0">
                <a:latin typeface="ArialMT"/>
                <a:ea typeface="Calibri" panose="020F0502020204030204" pitchFamily="34" charset="0"/>
              </a:rPr>
              <a:t>Subscriptions to AWWA Journal, </a:t>
            </a:r>
            <a:r>
              <a:rPr lang="en-US" b="1" dirty="0" err="1">
                <a:latin typeface="ArialMT"/>
                <a:ea typeface="Calibri" panose="020F0502020204030204" pitchFamily="34" charset="0"/>
              </a:rPr>
              <a:t>Opflow</a:t>
            </a:r>
            <a:r>
              <a:rPr lang="en-US" b="1" dirty="0">
                <a:latin typeface="ArialMT"/>
                <a:ea typeface="Calibri" panose="020F0502020204030204" pitchFamily="34" charset="0"/>
              </a:rPr>
              <a:t> magazine, AWWA Connections member newsletter, and others </a:t>
            </a:r>
          </a:p>
          <a:p>
            <a:pPr marL="342900" marR="0" lvl="0" indent="-342900">
              <a:spcBef>
                <a:spcPts val="600"/>
              </a:spcBef>
              <a:spcAft>
                <a:spcPts val="0"/>
              </a:spcAft>
              <a:buFont typeface="+mj-lt"/>
              <a:buAutoNum type="arabicPeriod"/>
            </a:pPr>
            <a:r>
              <a:rPr lang="en-US" b="1" dirty="0">
                <a:latin typeface="ArialMT"/>
                <a:ea typeface="Calibri" panose="020F0502020204030204" pitchFamily="34" charset="0"/>
              </a:rPr>
              <a:t>Select from member categories and focus – Individual, Service Provider, Utility, Utility Operator, Small Systems, Students </a:t>
            </a:r>
          </a:p>
          <a:p>
            <a:pPr marL="342900" marR="0" lvl="0" indent="-342900">
              <a:spcBef>
                <a:spcPts val="600"/>
              </a:spcBef>
              <a:spcAft>
                <a:spcPts val="0"/>
              </a:spcAft>
              <a:buFont typeface="+mj-lt"/>
              <a:buAutoNum type="arabicPeriod"/>
            </a:pPr>
            <a:r>
              <a:rPr lang="en-US" b="1" dirty="0">
                <a:latin typeface="ArialMT"/>
                <a:ea typeface="Calibri" panose="020F0502020204030204" pitchFamily="34" charset="0"/>
              </a:rPr>
              <a:t>Discounts to </a:t>
            </a:r>
            <a:r>
              <a:rPr lang="en-US" b="1" dirty="0">
                <a:latin typeface="ArialMT"/>
              </a:rPr>
              <a:t>AWWA conferences, publications, videos, on-line courses, and webinars</a:t>
            </a:r>
          </a:p>
          <a:p>
            <a:pPr marL="342900" marR="0" lvl="0" indent="-342900">
              <a:spcBef>
                <a:spcPts val="600"/>
              </a:spcBef>
              <a:spcAft>
                <a:spcPts val="0"/>
              </a:spcAft>
              <a:buFont typeface="+mj-lt"/>
              <a:buAutoNum type="arabicPeriod"/>
            </a:pPr>
            <a:r>
              <a:rPr lang="en-US" b="1" dirty="0">
                <a:latin typeface="ArialMT"/>
              </a:rPr>
              <a:t>Involvement in AWWA committees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779" y="1828801"/>
            <a:ext cx="2511403" cy="2209800"/>
          </a:xfrm>
          <a:prstGeom prst="rect">
            <a:avLst/>
          </a:prstGeom>
        </p:spPr>
      </p:pic>
    </p:spTree>
    <p:extLst>
      <p:ext uri="{BB962C8B-B14F-4D97-AF65-F5344CB8AC3E}">
        <p14:creationId xmlns:p14="http://schemas.microsoft.com/office/powerpoint/2010/main" val="14614451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Image result for South America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60962"/>
            <a:ext cx="9677400" cy="7924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3401438"/>
            <a:ext cx="3294434" cy="1631216"/>
          </a:xfrm>
          <a:prstGeom prst="rect">
            <a:avLst/>
          </a:prstGeom>
          <a:solidFill>
            <a:srgbClr val="FFFF00"/>
          </a:solidFill>
        </p:spPr>
        <p:txBody>
          <a:bodyPr wrap="square" rtlCol="0">
            <a:spAutoFit/>
          </a:bodyPr>
          <a:lstStyle/>
          <a:p>
            <a:pPr algn="ctr"/>
            <a:r>
              <a:rPr lang="en-US" sz="2000" b="1" dirty="0"/>
              <a:t>The U.S. Commercial Service is the trade promotion arm of the U.S. Department of Commerce's International Trade Administration</a:t>
            </a:r>
          </a:p>
        </p:txBody>
      </p:sp>
      <p:sp>
        <p:nvSpPr>
          <p:cNvPr id="5" name="TextBox 4"/>
          <p:cNvSpPr txBox="1"/>
          <p:nvPr/>
        </p:nvSpPr>
        <p:spPr>
          <a:xfrm>
            <a:off x="3886200" y="1905000"/>
            <a:ext cx="1828800" cy="646331"/>
          </a:xfrm>
          <a:prstGeom prst="rect">
            <a:avLst/>
          </a:prstGeom>
          <a:solidFill>
            <a:srgbClr val="92D050"/>
          </a:solidFill>
        </p:spPr>
        <p:txBody>
          <a:bodyPr wrap="square" rtlCol="0">
            <a:spAutoFit/>
          </a:bodyPr>
          <a:lstStyle/>
          <a:p>
            <a:pPr algn="ctr"/>
            <a:r>
              <a:rPr lang="en-US" dirty="0"/>
              <a:t>Colombia</a:t>
            </a:r>
          </a:p>
          <a:p>
            <a:pPr algn="ctr"/>
            <a:r>
              <a:rPr lang="en-US" dirty="0"/>
              <a:t>2015</a:t>
            </a:r>
          </a:p>
        </p:txBody>
      </p:sp>
      <p:sp>
        <p:nvSpPr>
          <p:cNvPr id="9" name="TextBox 8"/>
          <p:cNvSpPr txBox="1"/>
          <p:nvPr/>
        </p:nvSpPr>
        <p:spPr>
          <a:xfrm>
            <a:off x="3523034" y="860157"/>
            <a:ext cx="1277566" cy="646331"/>
          </a:xfrm>
          <a:prstGeom prst="rect">
            <a:avLst/>
          </a:prstGeom>
          <a:solidFill>
            <a:srgbClr val="92D050"/>
          </a:solidFill>
        </p:spPr>
        <p:txBody>
          <a:bodyPr wrap="square" rtlCol="0">
            <a:spAutoFit/>
          </a:bodyPr>
          <a:lstStyle/>
          <a:p>
            <a:pPr algn="ctr"/>
            <a:r>
              <a:rPr lang="en-US" dirty="0"/>
              <a:t>Cuba</a:t>
            </a:r>
          </a:p>
          <a:p>
            <a:pPr algn="ctr"/>
            <a:r>
              <a:rPr lang="en-US" dirty="0"/>
              <a:t>2016</a:t>
            </a:r>
          </a:p>
        </p:txBody>
      </p:sp>
      <p:sp>
        <p:nvSpPr>
          <p:cNvPr id="10" name="TextBox 9"/>
          <p:cNvSpPr txBox="1"/>
          <p:nvPr/>
        </p:nvSpPr>
        <p:spPr>
          <a:xfrm>
            <a:off x="4000500" y="3029758"/>
            <a:ext cx="1600200" cy="646331"/>
          </a:xfrm>
          <a:prstGeom prst="rect">
            <a:avLst/>
          </a:prstGeom>
          <a:solidFill>
            <a:srgbClr val="92D050"/>
          </a:solidFill>
        </p:spPr>
        <p:txBody>
          <a:bodyPr wrap="square" rtlCol="0">
            <a:spAutoFit/>
          </a:bodyPr>
          <a:lstStyle/>
          <a:p>
            <a:pPr algn="ctr"/>
            <a:r>
              <a:rPr lang="en-US" dirty="0"/>
              <a:t>Peru</a:t>
            </a:r>
          </a:p>
          <a:p>
            <a:pPr algn="ctr"/>
            <a:r>
              <a:rPr lang="en-US" dirty="0"/>
              <a:t>2017</a:t>
            </a:r>
          </a:p>
        </p:txBody>
      </p:sp>
      <p:sp>
        <p:nvSpPr>
          <p:cNvPr id="8" name="TextBox 7"/>
          <p:cNvSpPr txBox="1"/>
          <p:nvPr/>
        </p:nvSpPr>
        <p:spPr>
          <a:xfrm>
            <a:off x="8382000" y="6388923"/>
            <a:ext cx="691055" cy="369332"/>
          </a:xfrm>
          <a:prstGeom prst="rect">
            <a:avLst/>
          </a:prstGeom>
          <a:noFill/>
        </p:spPr>
        <p:txBody>
          <a:bodyPr wrap="square" rtlCol="0">
            <a:spAutoFit/>
          </a:bodyPr>
          <a:lstStyle/>
          <a:p>
            <a:fld id="{68A4030A-4072-47AC-A6D9-EA0809A09CD9}" type="slidenum">
              <a:rPr lang="en-US" smtClean="0"/>
              <a:t>38</a:t>
            </a:fld>
            <a:endParaRPr lang="en-US" dirty="0"/>
          </a:p>
        </p:txBody>
      </p:sp>
      <p:sp>
        <p:nvSpPr>
          <p:cNvPr id="11" name="TextBox 10"/>
          <p:cNvSpPr txBox="1"/>
          <p:nvPr/>
        </p:nvSpPr>
        <p:spPr>
          <a:xfrm>
            <a:off x="228600" y="2551331"/>
            <a:ext cx="3294434" cy="707886"/>
          </a:xfrm>
          <a:prstGeom prst="rect">
            <a:avLst/>
          </a:prstGeom>
          <a:solidFill>
            <a:srgbClr val="FFFF00"/>
          </a:solidFill>
        </p:spPr>
        <p:txBody>
          <a:bodyPr wrap="square" rtlCol="0">
            <a:spAutoFit/>
          </a:bodyPr>
          <a:lstStyle/>
          <a:p>
            <a:pPr algn="ctr"/>
            <a:r>
              <a:rPr lang="en-US" sz="2000" b="1" dirty="0"/>
              <a:t>AWWA Trade Missions</a:t>
            </a:r>
          </a:p>
          <a:p>
            <a:pPr algn="ctr"/>
            <a:r>
              <a:rPr lang="en-US" sz="2000" b="1" dirty="0"/>
              <a:t>U.S. Commercial Service</a:t>
            </a:r>
          </a:p>
        </p:txBody>
      </p:sp>
      <p:sp>
        <p:nvSpPr>
          <p:cNvPr id="12" name="TextBox 11"/>
          <p:cNvSpPr txBox="1"/>
          <p:nvPr/>
        </p:nvSpPr>
        <p:spPr>
          <a:xfrm>
            <a:off x="3695699" y="4154516"/>
            <a:ext cx="1447800" cy="646331"/>
          </a:xfrm>
          <a:prstGeom prst="rect">
            <a:avLst/>
          </a:prstGeom>
          <a:solidFill>
            <a:srgbClr val="92D050"/>
          </a:solidFill>
        </p:spPr>
        <p:txBody>
          <a:bodyPr wrap="square" rtlCol="0">
            <a:spAutoFit/>
          </a:bodyPr>
          <a:lstStyle/>
          <a:p>
            <a:pPr algn="ctr"/>
            <a:r>
              <a:rPr lang="en-US" dirty="0"/>
              <a:t>Chile</a:t>
            </a:r>
          </a:p>
          <a:p>
            <a:pPr algn="ctr"/>
            <a:r>
              <a:rPr lang="en-US" dirty="0"/>
              <a:t>2015</a:t>
            </a:r>
          </a:p>
        </p:txBody>
      </p:sp>
    </p:spTree>
    <p:extLst>
      <p:ext uri="{BB962C8B-B14F-4D97-AF65-F5344CB8AC3E}">
        <p14:creationId xmlns:p14="http://schemas.microsoft.com/office/powerpoint/2010/main" val="17256471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Image result for world map"/>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75531" y="1219200"/>
            <a:ext cx="8592935" cy="439492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0" y="330242"/>
            <a:ext cx="9143999" cy="786983"/>
          </a:xfrm>
          <a:prstGeom prst="rect">
            <a:avLst/>
          </a:prstGeom>
        </p:spPr>
        <p:txBody>
          <a:bodyPr vert="horz" lIns="91440" tIns="45720" rIns="91440" bIns="45720" rtlCol="0" anchor="ctr">
            <a:normAutofit fontScale="97500"/>
          </a:bodyPr>
          <a:lstStyle>
            <a:lvl1pPr algn="ctr" defTabSz="685800" rtl="0" eaLnBrk="1" latinLnBrk="0" hangingPunct="1">
              <a:spcBef>
                <a:spcPct val="0"/>
              </a:spcBef>
              <a:buNone/>
              <a:defRPr sz="3300" kern="1200">
                <a:solidFill>
                  <a:schemeClr val="accent1"/>
                </a:solidFill>
                <a:latin typeface="Arial" pitchFamily="34" charset="0"/>
                <a:ea typeface="+mj-ea"/>
                <a:cs typeface="Arial" pitchFamily="34" charset="0"/>
              </a:defRPr>
            </a:lvl1pPr>
          </a:lstStyle>
          <a:p>
            <a:r>
              <a:rPr lang="en-US" b="1" dirty="0"/>
              <a:t>International Cooperative Agreements</a:t>
            </a:r>
          </a:p>
        </p:txBody>
      </p:sp>
      <p:sp>
        <p:nvSpPr>
          <p:cNvPr id="6" name="Rectangle 5"/>
          <p:cNvSpPr/>
          <p:nvPr/>
        </p:nvSpPr>
        <p:spPr>
          <a:xfrm>
            <a:off x="1066800" y="3444226"/>
            <a:ext cx="2819400" cy="830997"/>
          </a:xfrm>
          <a:prstGeom prst="rect">
            <a:avLst/>
          </a:prstGeom>
        </p:spPr>
        <p:txBody>
          <a:bodyPr wrap="square">
            <a:spAutoFit/>
          </a:bodyPr>
          <a:lstStyle/>
          <a:p>
            <a:r>
              <a:rPr lang="en-US" sz="1600" b="1" dirty="0" err="1">
                <a:latin typeface="Arial" panose="020B0604020202020204" pitchFamily="34" charset="0"/>
                <a:ea typeface="Calibri" panose="020F0502020204030204" pitchFamily="34" charset="0"/>
                <a:cs typeface="Arial" panose="020B0604020202020204" pitchFamily="34" charset="0"/>
              </a:rPr>
              <a:t>Asociación</a:t>
            </a:r>
            <a:r>
              <a:rPr lang="en-US" sz="1600" b="1" dirty="0">
                <a:latin typeface="Arial" panose="020B0604020202020204" pitchFamily="34" charset="0"/>
                <a:ea typeface="Calibri" panose="020F0502020204030204" pitchFamily="34" charset="0"/>
                <a:cs typeface="Arial" panose="020B0604020202020204" pitchFamily="34" charset="0"/>
              </a:rPr>
              <a:t> </a:t>
            </a:r>
            <a:r>
              <a:rPr lang="en-US" sz="1600" b="1" dirty="0" err="1">
                <a:latin typeface="Arial" panose="020B0604020202020204" pitchFamily="34" charset="0"/>
                <a:ea typeface="Calibri" panose="020F0502020204030204" pitchFamily="34" charset="0"/>
                <a:cs typeface="Arial" panose="020B0604020202020204" pitchFamily="34" charset="0"/>
              </a:rPr>
              <a:t>Interamericana</a:t>
            </a:r>
            <a:r>
              <a:rPr lang="en-US" sz="1600" b="1" dirty="0">
                <a:latin typeface="Arial" panose="020B0604020202020204" pitchFamily="34" charset="0"/>
                <a:ea typeface="Calibri" panose="020F0502020204030204" pitchFamily="34" charset="0"/>
                <a:cs typeface="Arial" panose="020B0604020202020204" pitchFamily="34" charset="0"/>
              </a:rPr>
              <a:t> de </a:t>
            </a:r>
            <a:r>
              <a:rPr lang="en-US" sz="1600" b="1" dirty="0" err="1">
                <a:latin typeface="Arial" panose="020B0604020202020204" pitchFamily="34" charset="0"/>
                <a:ea typeface="Calibri" panose="020F0502020204030204" pitchFamily="34" charset="0"/>
                <a:cs typeface="Arial" panose="020B0604020202020204" pitchFamily="34" charset="0"/>
              </a:rPr>
              <a:t>Ingeniería</a:t>
            </a:r>
            <a:r>
              <a:rPr lang="en-US" sz="1600" b="1" dirty="0">
                <a:latin typeface="Arial" panose="020B0604020202020204" pitchFamily="34" charset="0"/>
                <a:ea typeface="Calibri" panose="020F0502020204030204" pitchFamily="34" charset="0"/>
                <a:cs typeface="Arial" panose="020B0604020202020204" pitchFamily="34" charset="0"/>
              </a:rPr>
              <a:t> Sanitaria y </a:t>
            </a:r>
            <a:r>
              <a:rPr lang="en-US" sz="1600" b="1" dirty="0" err="1">
                <a:latin typeface="Arial" panose="020B0604020202020204" pitchFamily="34" charset="0"/>
                <a:ea typeface="Calibri" panose="020F0502020204030204" pitchFamily="34" charset="0"/>
                <a:cs typeface="Arial" panose="020B0604020202020204" pitchFamily="34" charset="0"/>
              </a:rPr>
              <a:t>Ambiental</a:t>
            </a:r>
            <a:r>
              <a:rPr lang="en-US" sz="1600" b="1" dirty="0">
                <a:latin typeface="Arial" panose="020B0604020202020204" pitchFamily="34" charset="0"/>
                <a:ea typeface="Calibri" panose="020F0502020204030204" pitchFamily="34" charset="0"/>
                <a:cs typeface="Arial" panose="020B0604020202020204" pitchFamily="34" charset="0"/>
              </a:rPr>
              <a:t> (</a:t>
            </a:r>
            <a:r>
              <a:rPr lang="en-US" sz="1600" b="1" dirty="0" err="1">
                <a:latin typeface="Arial" panose="020B0604020202020204" pitchFamily="34" charset="0"/>
                <a:ea typeface="Calibri" panose="020F0502020204030204" pitchFamily="34" charset="0"/>
                <a:cs typeface="Arial" panose="020B0604020202020204" pitchFamily="34" charset="0"/>
              </a:rPr>
              <a:t>AlDIS</a:t>
            </a:r>
            <a:r>
              <a:rPr lang="en-US" sz="1600" b="1" dirty="0">
                <a:latin typeface="Arial" panose="020B0604020202020204" pitchFamily="34" charset="0"/>
                <a:ea typeface="Calibri" panose="020F0502020204030204" pitchFamily="34" charset="0"/>
                <a:cs typeface="Arial" panose="020B0604020202020204" pitchFamily="34" charset="0"/>
              </a:rPr>
              <a:t>) </a:t>
            </a:r>
            <a:endParaRPr lang="en-US" sz="1600" b="1" dirty="0">
              <a:latin typeface="Arial" panose="020B0604020202020204" pitchFamily="34" charset="0"/>
              <a:cs typeface="Arial" panose="020B0604020202020204" pitchFamily="34" charset="0"/>
            </a:endParaRPr>
          </a:p>
        </p:txBody>
      </p:sp>
      <p:sp>
        <p:nvSpPr>
          <p:cNvPr id="7" name="Rectangle 6"/>
          <p:cNvSpPr/>
          <p:nvPr/>
        </p:nvSpPr>
        <p:spPr>
          <a:xfrm>
            <a:off x="7115782" y="4267200"/>
            <a:ext cx="2028217" cy="584775"/>
          </a:xfrm>
          <a:prstGeom prst="rect">
            <a:avLst/>
          </a:prstGeom>
        </p:spPr>
        <p:txBody>
          <a:bodyPr wrap="square">
            <a:spAutoFit/>
          </a:bodyPr>
          <a:lstStyle/>
          <a:p>
            <a:r>
              <a:rPr lang="en-US" sz="1600" b="1" dirty="0">
                <a:latin typeface="Arial" panose="020B0604020202020204" pitchFamily="34" charset="0"/>
                <a:ea typeface="Times New Roman" panose="02020603050405020304" pitchFamily="18" charset="0"/>
                <a:cs typeface="Arial" panose="020B0604020202020204" pitchFamily="34" charset="0"/>
              </a:rPr>
              <a:t>Australian Water Association (AWA) </a:t>
            </a:r>
            <a:endParaRPr lang="en-US" sz="1600" dirty="0">
              <a:latin typeface="Arial" panose="020B0604020202020204" pitchFamily="34" charset="0"/>
              <a:cs typeface="Arial" panose="020B0604020202020204" pitchFamily="34" charset="0"/>
            </a:endParaRPr>
          </a:p>
        </p:txBody>
      </p:sp>
      <p:sp>
        <p:nvSpPr>
          <p:cNvPr id="13" name="Rectangle 12"/>
          <p:cNvSpPr/>
          <p:nvPr/>
        </p:nvSpPr>
        <p:spPr>
          <a:xfrm>
            <a:off x="5486400" y="2771928"/>
            <a:ext cx="2133600" cy="615553"/>
          </a:xfrm>
          <a:prstGeom prst="rect">
            <a:avLst/>
          </a:prstGeom>
        </p:spPr>
        <p:txBody>
          <a:bodyPr wrap="square">
            <a:spAutoFit/>
          </a:bodyPr>
          <a:lstStyle/>
          <a:p>
            <a:r>
              <a:rPr lang="en-US" sz="1600" b="1" dirty="0">
                <a:latin typeface="Arial" panose="020B0604020202020204" pitchFamily="34" charset="0"/>
                <a:ea typeface="Times New Roman" panose="02020603050405020304" pitchFamily="18" charset="0"/>
              </a:rPr>
              <a:t>Indian Water Works Association (IWWA</a:t>
            </a:r>
            <a:r>
              <a:rPr lang="en-US" b="1" dirty="0">
                <a:latin typeface="Arial" panose="020B0604020202020204" pitchFamily="34" charset="0"/>
                <a:ea typeface="Times New Roman" panose="02020603050405020304" pitchFamily="18" charset="0"/>
              </a:rPr>
              <a:t>)</a:t>
            </a:r>
            <a:r>
              <a:rPr lang="en-US" dirty="0">
                <a:latin typeface="Arial" panose="020B0604020202020204" pitchFamily="34" charset="0"/>
                <a:ea typeface="Times New Roman" panose="02020603050405020304" pitchFamily="18" charset="0"/>
              </a:rPr>
              <a:t> </a:t>
            </a:r>
            <a:endParaRPr lang="en-US" dirty="0"/>
          </a:p>
        </p:txBody>
      </p:sp>
      <p:sp>
        <p:nvSpPr>
          <p:cNvPr id="14" name="Rectangle 13"/>
          <p:cNvSpPr/>
          <p:nvPr/>
        </p:nvSpPr>
        <p:spPr>
          <a:xfrm>
            <a:off x="6666772" y="1786673"/>
            <a:ext cx="2209800" cy="830997"/>
          </a:xfrm>
          <a:prstGeom prst="rect">
            <a:avLst/>
          </a:prstGeom>
        </p:spPr>
        <p:txBody>
          <a:bodyPr wrap="square">
            <a:spAutoFit/>
          </a:bodyPr>
          <a:lstStyle/>
          <a:p>
            <a:r>
              <a:rPr lang="en-US" sz="1600" b="1" dirty="0">
                <a:latin typeface="Arial" panose="020B0604020202020204" pitchFamily="34" charset="0"/>
                <a:ea typeface="Malgun Gothic" panose="020B0503020000020004" pitchFamily="34" charset="-127"/>
              </a:rPr>
              <a:t>Korea Water and Wastewater Works Association (KWWA) </a:t>
            </a:r>
            <a:endParaRPr lang="en-US" sz="1600" dirty="0"/>
          </a:p>
        </p:txBody>
      </p:sp>
      <p:sp>
        <p:nvSpPr>
          <p:cNvPr id="15" name="Rectangle 14"/>
          <p:cNvSpPr/>
          <p:nvPr/>
        </p:nvSpPr>
        <p:spPr>
          <a:xfrm>
            <a:off x="6491633" y="3387481"/>
            <a:ext cx="2514600" cy="584775"/>
          </a:xfrm>
          <a:prstGeom prst="rect">
            <a:avLst/>
          </a:prstGeom>
        </p:spPr>
        <p:txBody>
          <a:bodyPr wrap="square">
            <a:spAutoFit/>
          </a:bodyPr>
          <a:lstStyle/>
          <a:p>
            <a:r>
              <a:rPr lang="en-SG" sz="1600" b="1" dirty="0">
                <a:solidFill>
                  <a:srgbClr val="000000"/>
                </a:solidFill>
                <a:latin typeface="Arial" panose="020B0604020202020204" pitchFamily="34" charset="0"/>
                <a:ea typeface="Calibri" panose="020F0502020204030204" pitchFamily="34" charset="0"/>
              </a:rPr>
              <a:t>Singapore International Water Week (SIWW) </a:t>
            </a:r>
            <a:endParaRPr lang="en-US" sz="1600" b="1" dirty="0"/>
          </a:p>
        </p:txBody>
      </p:sp>
      <p:sp>
        <p:nvSpPr>
          <p:cNvPr id="18" name="Rectangle 17"/>
          <p:cNvSpPr/>
          <p:nvPr/>
        </p:nvSpPr>
        <p:spPr>
          <a:xfrm>
            <a:off x="3657600" y="1877484"/>
            <a:ext cx="2088204" cy="615553"/>
          </a:xfrm>
          <a:prstGeom prst="rect">
            <a:avLst/>
          </a:prstGeom>
        </p:spPr>
        <p:txBody>
          <a:bodyPr wrap="square">
            <a:spAutoFit/>
          </a:bodyPr>
          <a:lstStyle/>
          <a:p>
            <a:r>
              <a:rPr lang="en-US" sz="1600" b="1" dirty="0">
                <a:latin typeface="Arial" panose="020B0604020202020204" pitchFamily="34" charset="0"/>
                <a:ea typeface="Times New Roman" panose="02020603050405020304" pitchFamily="18" charset="0"/>
              </a:rPr>
              <a:t>International Water Association (IWA</a:t>
            </a:r>
            <a:r>
              <a:rPr lang="en-US" b="1" dirty="0">
                <a:latin typeface="Arial" panose="020B0604020202020204" pitchFamily="34" charset="0"/>
                <a:ea typeface="Times New Roman" panose="02020603050405020304" pitchFamily="18" charset="0"/>
              </a:rPr>
              <a:t>)</a:t>
            </a:r>
            <a:r>
              <a:rPr lang="en-US" dirty="0">
                <a:latin typeface="Arial" panose="020B0604020202020204" pitchFamily="34" charset="0"/>
                <a:ea typeface="Times New Roman" panose="02020603050405020304" pitchFamily="18" charset="0"/>
              </a:rPr>
              <a:t> </a:t>
            </a:r>
            <a:endParaRPr lang="en-US" dirty="0"/>
          </a:p>
        </p:txBody>
      </p:sp>
    </p:spTree>
    <p:extLst>
      <p:ext uri="{BB962C8B-B14F-4D97-AF65-F5344CB8AC3E}">
        <p14:creationId xmlns:p14="http://schemas.microsoft.com/office/powerpoint/2010/main" val="1172914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4</a:t>
            </a:fld>
            <a:endParaRPr lang="en-US" dirty="0">
              <a:solidFill>
                <a:schemeClr val="bg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2438400"/>
            <a:ext cx="2819400" cy="28194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919558"/>
            <a:ext cx="1143000" cy="1143000"/>
          </a:xfrm>
          <a:prstGeom prst="rect">
            <a:avLst/>
          </a:prstGeom>
        </p:spPr>
      </p:pic>
      <p:sp>
        <p:nvSpPr>
          <p:cNvPr id="9" name="TextBox 8"/>
          <p:cNvSpPr txBox="1"/>
          <p:nvPr/>
        </p:nvSpPr>
        <p:spPr>
          <a:xfrm>
            <a:off x="762000" y="1905000"/>
            <a:ext cx="5088921" cy="3391698"/>
          </a:xfrm>
          <a:prstGeom prst="rect">
            <a:avLst/>
          </a:prstGeom>
          <a:noFill/>
        </p:spPr>
        <p:txBody>
          <a:bodyPr wrap="square" rtlCol="0">
            <a:spAutoFit/>
          </a:bodyPr>
          <a:lstStyle/>
          <a:p>
            <a:pPr>
              <a:lnSpc>
                <a:spcPct val="80000"/>
              </a:lnSpc>
              <a:spcBef>
                <a:spcPct val="0"/>
              </a:spcBef>
              <a:buFontTx/>
              <a:buNone/>
            </a:pPr>
            <a:r>
              <a:rPr lang="en-US" sz="2800" b="1" dirty="0">
                <a:solidFill>
                  <a:schemeClr val="tx1">
                    <a:lumMod val="75000"/>
                    <a:lumOff val="25000"/>
                  </a:schemeClr>
                </a:solidFill>
              </a:rPr>
              <a:t>Clean Water Act (CWA)</a:t>
            </a:r>
          </a:p>
          <a:p>
            <a:pPr marL="800100" lvl="1" indent="-342900">
              <a:spcBef>
                <a:spcPct val="0"/>
              </a:spcBef>
              <a:buSzPct val="80000"/>
              <a:buFont typeface="Wingdings" pitchFamily="2" charset="2"/>
              <a:buChar char="S"/>
            </a:pPr>
            <a:r>
              <a:rPr lang="en-US" sz="2400" dirty="0">
                <a:solidFill>
                  <a:schemeClr val="tx1">
                    <a:lumMod val="75000"/>
                    <a:lumOff val="25000"/>
                  </a:schemeClr>
                </a:solidFill>
              </a:rPr>
              <a:t>The basic structure for regulating pollutant discharges into the waters of the United States. Gives EPA the authority to implement pollution control programs such as setting wastewater standards for industry.</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244" y="550655"/>
            <a:ext cx="5276677" cy="737807"/>
          </a:xfrm>
          <a:prstGeom prst="rect">
            <a:avLst/>
          </a:prstGeom>
        </p:spPr>
      </p:pic>
    </p:spTree>
    <p:extLst>
      <p:ext uri="{BB962C8B-B14F-4D97-AF65-F5344CB8AC3E}">
        <p14:creationId xmlns:p14="http://schemas.microsoft.com/office/powerpoint/2010/main" val="241897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AWWA-India</a:t>
            </a:r>
          </a:p>
        </p:txBody>
      </p:sp>
      <p:sp>
        <p:nvSpPr>
          <p:cNvPr id="2" name="TextBox 1"/>
          <p:cNvSpPr txBox="1"/>
          <p:nvPr/>
        </p:nvSpPr>
        <p:spPr>
          <a:xfrm>
            <a:off x="4800600" y="1219200"/>
            <a:ext cx="2825750" cy="646331"/>
          </a:xfrm>
          <a:prstGeom prst="rect">
            <a:avLst/>
          </a:prstGeom>
          <a:noFill/>
        </p:spPr>
        <p:txBody>
          <a:bodyPr wrap="square" rtlCol="0">
            <a:spAutoFit/>
          </a:bodyPr>
          <a:lstStyle/>
          <a:p>
            <a:pPr algn="ctr"/>
            <a:r>
              <a:rPr lang="en-US" b="1" dirty="0"/>
              <a:t>AWWA-India Office</a:t>
            </a:r>
          </a:p>
          <a:p>
            <a:pPr algn="ctr"/>
            <a:r>
              <a:rPr lang="en-US" b="1" dirty="0"/>
              <a:t>Mumbai, India</a:t>
            </a:r>
          </a:p>
        </p:txBody>
      </p:sp>
      <p:sp>
        <p:nvSpPr>
          <p:cNvPr id="6" name="TextBox 5"/>
          <p:cNvSpPr txBox="1"/>
          <p:nvPr/>
        </p:nvSpPr>
        <p:spPr>
          <a:xfrm>
            <a:off x="4267200" y="3810000"/>
            <a:ext cx="4038600" cy="1754326"/>
          </a:xfrm>
          <a:prstGeom prst="rect">
            <a:avLst/>
          </a:prstGeom>
          <a:noFill/>
        </p:spPr>
        <p:txBody>
          <a:bodyPr wrap="square" rtlCol="0">
            <a:spAutoFit/>
          </a:bodyPr>
          <a:lstStyle/>
          <a:p>
            <a:pPr marL="285750" indent="-285750">
              <a:buFont typeface="Arial" panose="020B0604020202020204" pitchFamily="34" charset="0"/>
              <a:buChar char="•"/>
            </a:pPr>
            <a:r>
              <a:rPr lang="en-US" dirty="0"/>
              <a:t>AWWA-India Staff &amp; Strategic Board</a:t>
            </a:r>
          </a:p>
          <a:p>
            <a:pPr marL="285750" indent="-285750">
              <a:buFont typeface="Arial" panose="020B0604020202020204" pitchFamily="34" charset="0"/>
              <a:buChar char="•"/>
            </a:pPr>
            <a:r>
              <a:rPr lang="en-US" dirty="0"/>
              <a:t>Increased membership from 30 to 241</a:t>
            </a:r>
          </a:p>
          <a:p>
            <a:pPr marL="285750" indent="-285750">
              <a:buFont typeface="Arial" panose="020B0604020202020204" pitchFamily="34" charset="0"/>
              <a:buChar char="•"/>
            </a:pPr>
            <a:r>
              <a:rPr lang="en-US" dirty="0"/>
              <a:t>Conducted trainings sessions in Mumbai, New Delhi, &amp; Hyderabad</a:t>
            </a:r>
          </a:p>
          <a:p>
            <a:pPr marL="285750" indent="-285750">
              <a:buFont typeface="Arial" panose="020B0604020202020204" pitchFamily="34" charset="0"/>
              <a:buChar char="•"/>
            </a:pPr>
            <a:r>
              <a:rPr lang="en-US" dirty="0"/>
              <a:t>Planning annual conference for November 10-11, 2017</a:t>
            </a:r>
          </a:p>
        </p:txBody>
      </p:sp>
      <p:pic>
        <p:nvPicPr>
          <p:cNvPr id="7" name="Picture 6"/>
          <p:cNvPicPr>
            <a:picLocks noChangeAspect="1"/>
          </p:cNvPicPr>
          <p:nvPr/>
        </p:nvPicPr>
        <p:blipFill>
          <a:blip r:embed="rId3"/>
          <a:stretch>
            <a:fillRect/>
          </a:stretch>
        </p:blipFill>
        <p:spPr>
          <a:xfrm>
            <a:off x="1057571" y="1526829"/>
            <a:ext cx="2371429" cy="3885714"/>
          </a:xfrm>
          <a:prstGeom prst="rect">
            <a:avLst/>
          </a:prstGeom>
        </p:spPr>
      </p:pic>
      <p:pic>
        <p:nvPicPr>
          <p:cNvPr id="8" name="Picture 7"/>
          <p:cNvPicPr>
            <a:picLocks noChangeAspect="1"/>
          </p:cNvPicPr>
          <p:nvPr/>
        </p:nvPicPr>
        <p:blipFill>
          <a:blip r:embed="rId4"/>
          <a:stretch>
            <a:fillRect/>
          </a:stretch>
        </p:blipFill>
        <p:spPr>
          <a:xfrm>
            <a:off x="4724400" y="1865531"/>
            <a:ext cx="3352381" cy="2007064"/>
          </a:xfrm>
          <a:prstGeom prst="rect">
            <a:avLst/>
          </a:prstGeom>
        </p:spPr>
      </p:pic>
      <p:sp>
        <p:nvSpPr>
          <p:cNvPr id="9" name="TextBox 8"/>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40</a:t>
            </a:fld>
            <a:endParaRPr lang="en-US" dirty="0">
              <a:solidFill>
                <a:schemeClr val="bg1"/>
              </a:solidFill>
            </a:endParaRPr>
          </a:p>
        </p:txBody>
      </p:sp>
    </p:spTree>
    <p:extLst>
      <p:ext uri="{BB962C8B-B14F-4D97-AF65-F5344CB8AC3E}">
        <p14:creationId xmlns:p14="http://schemas.microsoft.com/office/powerpoint/2010/main" val="36863640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52400" y="-439907"/>
            <a:ext cx="9525000" cy="7585414"/>
          </a:xfrm>
          <a:prstGeom prst="rect">
            <a:avLst/>
          </a:prstGeom>
        </p:spPr>
      </p:pic>
      <p:sp>
        <p:nvSpPr>
          <p:cNvPr id="4" name="TextBox 3"/>
          <p:cNvSpPr txBox="1"/>
          <p:nvPr/>
        </p:nvSpPr>
        <p:spPr>
          <a:xfrm>
            <a:off x="304800" y="4495800"/>
            <a:ext cx="3230838" cy="1323439"/>
          </a:xfrm>
          <a:prstGeom prst="rect">
            <a:avLst/>
          </a:prstGeom>
          <a:solidFill>
            <a:srgbClr val="FFFF00"/>
          </a:solidFill>
        </p:spPr>
        <p:txBody>
          <a:bodyPr wrap="square" rtlCol="0">
            <a:spAutoFit/>
          </a:bodyPr>
          <a:lstStyle/>
          <a:p>
            <a:pPr algn="ctr"/>
            <a:r>
              <a:rPr lang="en-US" sz="2000" b="1" dirty="0"/>
              <a:t>Standards Alliance</a:t>
            </a:r>
          </a:p>
          <a:p>
            <a:pPr algn="ctr"/>
            <a:r>
              <a:rPr lang="en-US" sz="2000" b="1" dirty="0"/>
              <a:t>West Africa Roadshow</a:t>
            </a:r>
          </a:p>
          <a:p>
            <a:pPr algn="ctr"/>
            <a:r>
              <a:rPr lang="en-US" sz="2000" b="1" dirty="0"/>
              <a:t>March-April 2017</a:t>
            </a:r>
          </a:p>
          <a:p>
            <a:pPr algn="ctr"/>
            <a:r>
              <a:rPr lang="en-US" sz="2000" b="1" dirty="0"/>
              <a:t>ANSI / USAID</a:t>
            </a:r>
          </a:p>
        </p:txBody>
      </p:sp>
      <p:sp>
        <p:nvSpPr>
          <p:cNvPr id="6" name="Oval 5"/>
          <p:cNvSpPr/>
          <p:nvPr/>
        </p:nvSpPr>
        <p:spPr>
          <a:xfrm>
            <a:off x="457200" y="1981200"/>
            <a:ext cx="9144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600200" y="2590800"/>
            <a:ext cx="9144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057400" y="3124200"/>
            <a:ext cx="990600" cy="304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t>41</a:t>
            </a:fld>
            <a:endParaRPr lang="en-US" dirty="0"/>
          </a:p>
        </p:txBody>
      </p:sp>
    </p:spTree>
    <p:extLst>
      <p:ext uri="{BB962C8B-B14F-4D97-AF65-F5344CB8AC3E}">
        <p14:creationId xmlns:p14="http://schemas.microsoft.com/office/powerpoint/2010/main" val="3203492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normAutofit/>
          </a:bodyPr>
          <a:lstStyle/>
          <a:p>
            <a:r>
              <a:rPr lang="en-US" sz="2800" b="1" dirty="0"/>
              <a:t>Understanding and Using AWWA Standards</a:t>
            </a:r>
            <a:endParaRPr lang="en-US" sz="2800" dirty="0"/>
          </a:p>
        </p:txBody>
      </p:sp>
      <p:sp>
        <p:nvSpPr>
          <p:cNvPr id="3" name="TextBox 2"/>
          <p:cNvSpPr txBox="1"/>
          <p:nvPr/>
        </p:nvSpPr>
        <p:spPr>
          <a:xfrm>
            <a:off x="457200" y="1905000"/>
            <a:ext cx="8458200" cy="369332"/>
          </a:xfrm>
          <a:prstGeom prst="rect">
            <a:avLst/>
          </a:prstGeom>
          <a:noFill/>
        </p:spPr>
        <p:txBody>
          <a:bodyPr wrap="square" rtlCol="0">
            <a:spAutoFit/>
          </a:bodyPr>
          <a:lstStyle/>
          <a:p>
            <a:endParaRPr lang="en-US" dirty="0">
              <a:solidFill>
                <a:prstClr val="black"/>
              </a:solidFill>
            </a:endParaRPr>
          </a:p>
        </p:txBody>
      </p:sp>
      <p:sp>
        <p:nvSpPr>
          <p:cNvPr id="4" name="Content Placeholder 2"/>
          <p:cNvSpPr txBox="1">
            <a:spLocks/>
          </p:cNvSpPr>
          <p:nvPr/>
        </p:nvSpPr>
        <p:spPr>
          <a:xfrm>
            <a:off x="423153" y="1066800"/>
            <a:ext cx="8458200" cy="5029200"/>
          </a:xfrm>
          <a:prstGeom prst="rect">
            <a:avLst/>
          </a:prstGeom>
        </p:spPr>
        <p:txBody>
          <a:bodyPr>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nSpc>
                <a:spcPct val="120000"/>
              </a:lnSpc>
              <a:spcBef>
                <a:spcPts val="600"/>
              </a:spcBef>
            </a:pPr>
            <a:r>
              <a:rPr lang="en-US" altLang="en-US" sz="2800" b="1" i="1" dirty="0">
                <a:solidFill>
                  <a:prstClr val="black"/>
                </a:solidFill>
              </a:rPr>
              <a:t>Minimum</a:t>
            </a:r>
            <a:r>
              <a:rPr lang="en-US" altLang="en-US" sz="2800" b="1" dirty="0">
                <a:solidFill>
                  <a:prstClr val="black"/>
                </a:solidFill>
              </a:rPr>
              <a:t> requirements for design, installation, performance, and manufacture</a:t>
            </a:r>
          </a:p>
          <a:p>
            <a:pPr marL="285750" indent="-285750">
              <a:lnSpc>
                <a:spcPct val="120000"/>
              </a:lnSpc>
              <a:spcBef>
                <a:spcPts val="600"/>
              </a:spcBef>
            </a:pPr>
            <a:r>
              <a:rPr lang="en-US" altLang="en-US" sz="2800" b="1" i="1" dirty="0">
                <a:solidFill>
                  <a:prstClr val="black"/>
                </a:solidFill>
              </a:rPr>
              <a:t>Not</a:t>
            </a:r>
            <a:r>
              <a:rPr lang="en-US" altLang="en-US" sz="2800" b="1" dirty="0">
                <a:solidFill>
                  <a:prstClr val="black"/>
                </a:solidFill>
              </a:rPr>
              <a:t> specifications</a:t>
            </a:r>
          </a:p>
          <a:p>
            <a:pPr lvl="1">
              <a:lnSpc>
                <a:spcPct val="120000"/>
              </a:lnSpc>
              <a:spcBef>
                <a:spcPts val="600"/>
              </a:spcBef>
            </a:pPr>
            <a:r>
              <a:rPr lang="en-US" dirty="0"/>
              <a:t>Standards can be the basis for a specification, </a:t>
            </a:r>
            <a:br>
              <a:rPr lang="en-US" dirty="0"/>
            </a:br>
            <a:r>
              <a:rPr lang="en-US" dirty="0"/>
              <a:t>but site specific criteria must be added and</a:t>
            </a:r>
            <a:br>
              <a:rPr lang="en-US" dirty="0"/>
            </a:br>
            <a:r>
              <a:rPr lang="en-US" dirty="0"/>
              <a:t>the purchaser options selected to complete </a:t>
            </a:r>
            <a:br>
              <a:rPr lang="en-US" dirty="0"/>
            </a:br>
            <a:r>
              <a:rPr lang="en-US" dirty="0"/>
              <a:t>a specification</a:t>
            </a:r>
          </a:p>
          <a:p>
            <a:pPr marL="285750" indent="-285750">
              <a:lnSpc>
                <a:spcPct val="120000"/>
              </a:lnSpc>
              <a:spcBef>
                <a:spcPts val="600"/>
              </a:spcBef>
            </a:pPr>
            <a:r>
              <a:rPr lang="en-US" altLang="en-US" sz="2800" b="1" dirty="0">
                <a:solidFill>
                  <a:prstClr val="black"/>
                </a:solidFill>
              </a:rPr>
              <a:t>Standards serve as an aid to, not a substitute for, </a:t>
            </a:r>
            <a:br>
              <a:rPr lang="en-US" altLang="en-US" sz="2800" b="1" dirty="0">
                <a:solidFill>
                  <a:prstClr val="black"/>
                </a:solidFill>
              </a:rPr>
            </a:br>
            <a:r>
              <a:rPr lang="en-US" altLang="en-US" sz="2800" b="1" dirty="0">
                <a:solidFill>
                  <a:prstClr val="black"/>
                </a:solidFill>
              </a:rPr>
              <a:t>engineering expertise and judgment</a:t>
            </a:r>
          </a:p>
          <a:p>
            <a:pPr marL="285750" indent="-285750">
              <a:lnSpc>
                <a:spcPct val="120000"/>
              </a:lnSpc>
              <a:spcBef>
                <a:spcPts val="600"/>
              </a:spcBef>
            </a:pPr>
            <a:r>
              <a:rPr lang="en-US" altLang="en-US" sz="2800" b="1" dirty="0">
                <a:solidFill>
                  <a:prstClr val="black"/>
                </a:solidFill>
              </a:rPr>
              <a:t>AWWA standards are not endorsements of any product, service, </a:t>
            </a:r>
            <a:br>
              <a:rPr lang="en-US" altLang="en-US" sz="2800" b="1" dirty="0">
                <a:solidFill>
                  <a:prstClr val="black"/>
                </a:solidFill>
              </a:rPr>
            </a:br>
            <a:r>
              <a:rPr lang="en-US" altLang="en-US" sz="2800" b="1" dirty="0">
                <a:solidFill>
                  <a:prstClr val="black"/>
                </a:solidFill>
              </a:rPr>
              <a:t>or company</a:t>
            </a:r>
          </a:p>
          <a:p>
            <a:pPr marL="285750" indent="-285750">
              <a:lnSpc>
                <a:spcPct val="120000"/>
              </a:lnSpc>
              <a:spcBef>
                <a:spcPts val="600"/>
              </a:spcBef>
            </a:pPr>
            <a:r>
              <a:rPr lang="en-US" altLang="en-US" sz="2800" b="1" dirty="0">
                <a:solidFill>
                  <a:prstClr val="black"/>
                </a:solidFill>
              </a:rPr>
              <a:t>AWWA does not test, certify, or approve any product.</a:t>
            </a:r>
          </a:p>
          <a:p>
            <a:pPr marL="285750" indent="-285750">
              <a:lnSpc>
                <a:spcPct val="120000"/>
              </a:lnSpc>
              <a:spcBef>
                <a:spcPts val="600"/>
              </a:spcBef>
            </a:pPr>
            <a:r>
              <a:rPr lang="en-US" altLang="en-US" sz="2800" b="1" dirty="0">
                <a:solidFill>
                  <a:prstClr val="black"/>
                </a:solidFill>
              </a:rPr>
              <a:t>Voluntarily used (not legal regulations)</a:t>
            </a:r>
          </a:p>
          <a:p>
            <a:pPr marL="285750" indent="-285750">
              <a:lnSpc>
                <a:spcPct val="120000"/>
              </a:lnSpc>
              <a:spcBef>
                <a:spcPts val="600"/>
              </a:spcBef>
            </a:pPr>
            <a:r>
              <a:rPr lang="en-US" altLang="en-US" sz="2800" b="1" dirty="0">
                <a:solidFill>
                  <a:prstClr val="black"/>
                </a:solidFill>
              </a:rPr>
              <a:t>Water Industry Consensus (North America) </a:t>
            </a:r>
          </a:p>
          <a:p>
            <a:pPr marL="285750" indent="-285750">
              <a:lnSpc>
                <a:spcPct val="120000"/>
              </a:lnSpc>
              <a:spcBef>
                <a:spcPts val="600"/>
              </a:spcBef>
            </a:pPr>
            <a:r>
              <a:rPr lang="en-US" altLang="en-US" sz="2800" b="1" dirty="0">
                <a:solidFill>
                  <a:prstClr val="black"/>
                </a:solidFill>
              </a:rPr>
              <a:t>AWWA Standards provide for validation criteria in the form of an </a:t>
            </a:r>
            <a:br>
              <a:rPr lang="en-US" altLang="en-US" sz="2800" b="1" dirty="0">
                <a:solidFill>
                  <a:prstClr val="black"/>
                </a:solidFill>
              </a:rPr>
            </a:br>
            <a:r>
              <a:rPr lang="en-US" altLang="en-US" sz="2800" b="1" dirty="0">
                <a:solidFill>
                  <a:prstClr val="black"/>
                </a:solidFill>
              </a:rPr>
              <a:t>“Affidavit of Compliance”.</a:t>
            </a:r>
          </a:p>
          <a:p>
            <a:pPr marL="285750" indent="-285750">
              <a:lnSpc>
                <a:spcPct val="120000"/>
              </a:lnSpc>
              <a:spcBef>
                <a:spcPts val="600"/>
              </a:spcBef>
            </a:pPr>
            <a:r>
              <a:rPr lang="en-US" altLang="en-US" sz="2800" b="1" dirty="0">
                <a:solidFill>
                  <a:prstClr val="black"/>
                </a:solidFill>
              </a:rPr>
              <a:t>Designing a system using AWWA standards leads to simplified designs and construction, </a:t>
            </a:r>
            <a:br>
              <a:rPr lang="en-US" altLang="en-US" sz="2800" b="1" dirty="0">
                <a:solidFill>
                  <a:prstClr val="black"/>
                </a:solidFill>
              </a:rPr>
            </a:br>
            <a:r>
              <a:rPr lang="en-US" altLang="en-US" sz="2800" b="1" dirty="0">
                <a:solidFill>
                  <a:prstClr val="black"/>
                </a:solidFill>
              </a:rPr>
              <a:t>and cost efficiency</a:t>
            </a:r>
          </a:p>
          <a:p>
            <a:pPr marL="285750" indent="-285750"/>
            <a:endParaRPr lang="en-US" altLang="en-US" sz="2800" b="1" dirty="0">
              <a:solidFill>
                <a:prstClr val="black"/>
              </a:solidFill>
            </a:endParaRPr>
          </a:p>
          <a:p>
            <a:endParaRPr lang="en-US" altLang="en-US" sz="1000" b="1" dirty="0">
              <a:solidFill>
                <a:prstClr val="black"/>
              </a:solidFill>
            </a:endParaRPr>
          </a:p>
          <a:p>
            <a:endParaRPr lang="en-US" altLang="en-US" sz="1000" b="1" dirty="0">
              <a:solidFill>
                <a:prstClr val="black"/>
              </a:solidFill>
            </a:endParaRPr>
          </a:p>
          <a:p>
            <a:endParaRPr lang="en-US" altLang="en-US" sz="1000" b="1" dirty="0">
              <a:solidFill>
                <a:prstClr val="black"/>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8316" y="1600200"/>
            <a:ext cx="3145125" cy="2667000"/>
          </a:xfrm>
          <a:prstGeom prst="rect">
            <a:avLst/>
          </a:prstGeom>
        </p:spPr>
      </p:pic>
      <p:sp>
        <p:nvSpPr>
          <p:cNvPr id="7" name="TextBox 6"/>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42</a:t>
            </a:fld>
            <a:endParaRPr lang="en-US" dirty="0">
              <a:solidFill>
                <a:schemeClr val="bg1"/>
              </a:solidFill>
            </a:endParaRPr>
          </a:p>
        </p:txBody>
      </p:sp>
    </p:spTree>
    <p:extLst>
      <p:ext uri="{BB962C8B-B14F-4D97-AF65-F5344CB8AC3E}">
        <p14:creationId xmlns:p14="http://schemas.microsoft.com/office/powerpoint/2010/main" val="361102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905000"/>
            <a:ext cx="8458200" cy="369332"/>
          </a:xfrm>
          <a:prstGeom prst="rect">
            <a:avLst/>
          </a:prstGeom>
          <a:noFill/>
        </p:spPr>
        <p:txBody>
          <a:bodyPr wrap="square" rtlCol="0">
            <a:spAutoFit/>
          </a:bodyPr>
          <a:lstStyle/>
          <a:p>
            <a:endParaRPr lang="en-US" dirty="0">
              <a:solidFill>
                <a:prstClr val="black"/>
              </a:solidFill>
            </a:endParaRPr>
          </a:p>
        </p:txBody>
      </p:sp>
      <p:sp>
        <p:nvSpPr>
          <p:cNvPr id="4" name="Content Placeholder 2"/>
          <p:cNvSpPr txBox="1">
            <a:spLocks/>
          </p:cNvSpPr>
          <p:nvPr/>
        </p:nvSpPr>
        <p:spPr>
          <a:xfrm>
            <a:off x="457200" y="1752600"/>
            <a:ext cx="8229600" cy="411459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dirty="0">
                <a:solidFill>
                  <a:prstClr val="black"/>
                </a:solidFill>
              </a:rPr>
              <a:t>AWWA Standards Program is accredited by the American National Standards Institute (ANSI)</a:t>
            </a:r>
          </a:p>
          <a:p>
            <a:r>
              <a:rPr lang="en-US" altLang="en-US" dirty="0">
                <a:solidFill>
                  <a:prstClr val="black"/>
                </a:solidFill>
              </a:rPr>
              <a:t>ANSI audit of AWWA process every 5 years</a:t>
            </a:r>
          </a:p>
          <a:p>
            <a:r>
              <a:rPr lang="en-US" altLang="en-US" dirty="0">
                <a:solidFill>
                  <a:prstClr val="black"/>
                </a:solidFill>
              </a:rPr>
              <a:t>Each AWWA standard is approved as an </a:t>
            </a:r>
            <a:br>
              <a:rPr lang="en-US" altLang="en-US" dirty="0">
                <a:solidFill>
                  <a:prstClr val="black"/>
                </a:solidFill>
              </a:rPr>
            </a:br>
            <a:r>
              <a:rPr lang="en-US" altLang="en-US" dirty="0">
                <a:solidFill>
                  <a:prstClr val="black"/>
                </a:solidFill>
              </a:rPr>
              <a:t>ANSI/AWWA Standard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751157"/>
            <a:ext cx="3124200" cy="925243"/>
          </a:xfrm>
          <a:prstGeom prst="rect">
            <a:avLst/>
          </a:prstGeom>
        </p:spPr>
      </p:pic>
      <p:sp>
        <p:nvSpPr>
          <p:cNvPr id="7" name="TextBox 6"/>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43</a:t>
            </a:fld>
            <a:endParaRPr lang="en-US" dirty="0">
              <a:solidFill>
                <a:schemeClr val="bg1"/>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0222" y="4109602"/>
            <a:ext cx="1447800" cy="1085850"/>
          </a:xfrm>
          <a:prstGeom prst="rect">
            <a:avLst/>
          </a:prstGeom>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3000" y="4366847"/>
            <a:ext cx="2057400" cy="845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120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9100"/>
            <a:ext cx="8229600" cy="1143000"/>
          </a:xfrm>
        </p:spPr>
        <p:txBody>
          <a:bodyPr>
            <a:normAutofit/>
          </a:bodyPr>
          <a:lstStyle/>
          <a:p>
            <a:r>
              <a:rPr lang="en-US" sz="3600" b="1" dirty="0"/>
              <a:t>Standards Program Structure</a:t>
            </a:r>
          </a:p>
        </p:txBody>
      </p:sp>
      <p:sp>
        <p:nvSpPr>
          <p:cNvPr id="3" name="TextBox 2"/>
          <p:cNvSpPr txBox="1"/>
          <p:nvPr/>
        </p:nvSpPr>
        <p:spPr>
          <a:xfrm>
            <a:off x="457200" y="1905000"/>
            <a:ext cx="8458200" cy="369332"/>
          </a:xfrm>
          <a:prstGeom prst="rect">
            <a:avLst/>
          </a:prstGeom>
          <a:noFill/>
        </p:spPr>
        <p:txBody>
          <a:bodyPr wrap="square" rtlCol="0">
            <a:spAutoFit/>
          </a:bodyPr>
          <a:lstStyle/>
          <a:p>
            <a:endParaRPr lang="en-US" dirty="0">
              <a:solidFill>
                <a:prstClr val="black"/>
              </a:solidFill>
            </a:endParaRPr>
          </a:p>
        </p:txBody>
      </p:sp>
      <p:sp>
        <p:nvSpPr>
          <p:cNvPr id="4" name="Content Placeholder 2"/>
          <p:cNvSpPr txBox="1">
            <a:spLocks/>
          </p:cNvSpPr>
          <p:nvPr/>
        </p:nvSpPr>
        <p:spPr>
          <a:xfrm>
            <a:off x="457200" y="1219200"/>
            <a:ext cx="8229600" cy="469392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Font typeface="Arial" pitchFamily="34" charset="0"/>
              <a:buNone/>
            </a:pPr>
            <a:endParaRPr lang="en-US" dirty="0">
              <a:solidFill>
                <a:prstClr val="black"/>
              </a:solidFill>
            </a:endParaRPr>
          </a:p>
          <a:p>
            <a:r>
              <a:rPr lang="en-US" altLang="en-US" dirty="0">
                <a:solidFill>
                  <a:prstClr val="black"/>
                </a:solidFill>
              </a:rPr>
              <a:t>AWWA Standards Council</a:t>
            </a:r>
          </a:p>
          <a:p>
            <a:pPr lvl="1"/>
            <a:r>
              <a:rPr lang="en-US" altLang="en-US" dirty="0">
                <a:solidFill>
                  <a:prstClr val="black"/>
                </a:solidFill>
              </a:rPr>
              <a:t>Oversight body, sets policy</a:t>
            </a:r>
          </a:p>
          <a:p>
            <a:r>
              <a:rPr lang="en-US" altLang="en-US" dirty="0">
                <a:solidFill>
                  <a:prstClr val="black"/>
                </a:solidFill>
              </a:rPr>
              <a:t>70 Technical Committees</a:t>
            </a:r>
          </a:p>
          <a:p>
            <a:pPr lvl="1"/>
            <a:r>
              <a:rPr lang="en-US" altLang="en-US" dirty="0">
                <a:solidFill>
                  <a:prstClr val="black"/>
                </a:solidFill>
              </a:rPr>
              <a:t>Focused on specific technical topics</a:t>
            </a:r>
          </a:p>
          <a:p>
            <a:pPr lvl="1"/>
            <a:r>
              <a:rPr lang="en-US" altLang="en-US" dirty="0">
                <a:solidFill>
                  <a:prstClr val="black"/>
                </a:solidFill>
              </a:rPr>
              <a:t>Over 1400 Volunteer Experts participate</a:t>
            </a:r>
          </a:p>
          <a:p>
            <a:r>
              <a:rPr lang="en-US" altLang="en-US" dirty="0">
                <a:solidFill>
                  <a:prstClr val="black"/>
                </a:solidFill>
              </a:rPr>
              <a:t>AWWA Staff Facilitation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2255910"/>
            <a:ext cx="1978408" cy="811768"/>
          </a:xfrm>
          <a:prstGeom prst="rect">
            <a:avLst/>
          </a:prstGeom>
        </p:spPr>
      </p:pic>
      <p:sp>
        <p:nvSpPr>
          <p:cNvPr id="7" name="TextBox 6"/>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44</a:t>
            </a:fld>
            <a:endParaRPr lang="en-US" dirty="0">
              <a:solidFill>
                <a:schemeClr val="bg1"/>
              </a:solidFill>
            </a:endParaRPr>
          </a:p>
        </p:txBody>
      </p:sp>
    </p:spTree>
    <p:extLst>
      <p:ext uri="{BB962C8B-B14F-4D97-AF65-F5344CB8AC3E}">
        <p14:creationId xmlns:p14="http://schemas.microsoft.com/office/powerpoint/2010/main" val="151942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Core Principles of Standards Committees</a:t>
            </a:r>
          </a:p>
        </p:txBody>
      </p:sp>
      <p:sp>
        <p:nvSpPr>
          <p:cNvPr id="3" name="Text Placeholder 2"/>
          <p:cNvSpPr>
            <a:spLocks noGrp="1"/>
          </p:cNvSpPr>
          <p:nvPr>
            <p:ph type="body" sz="quarter" idx="13"/>
          </p:nvPr>
        </p:nvSpPr>
        <p:spPr>
          <a:xfrm>
            <a:off x="457200" y="1524000"/>
            <a:ext cx="8229600" cy="3810000"/>
          </a:xfrm>
        </p:spPr>
        <p:txBody>
          <a:bodyPr>
            <a:normAutofit fontScale="77500" lnSpcReduction="20000"/>
          </a:bodyPr>
          <a:lstStyle/>
          <a:p>
            <a:pPr>
              <a:lnSpc>
                <a:spcPct val="120000"/>
              </a:lnSpc>
            </a:pPr>
            <a:r>
              <a:rPr lang="en-US" dirty="0">
                <a:latin typeface="+mn-lt"/>
              </a:rPr>
              <a:t>Representation by a </a:t>
            </a:r>
            <a:r>
              <a:rPr lang="en-US" u="sng" dirty="0">
                <a:latin typeface="+mn-lt"/>
              </a:rPr>
              <a:t>balance</a:t>
            </a:r>
            <a:r>
              <a:rPr lang="en-US" dirty="0">
                <a:latin typeface="+mn-lt"/>
              </a:rPr>
              <a:t> of stakeholders – </a:t>
            </a:r>
            <a:br>
              <a:rPr lang="en-US" dirty="0">
                <a:latin typeface="+mn-lt"/>
              </a:rPr>
            </a:br>
            <a:r>
              <a:rPr lang="en-US" dirty="0">
                <a:latin typeface="+mn-lt"/>
              </a:rPr>
              <a:t>Users (typically the water utility), Producers, and General Interest members. Producer representation cannot exceed one-third of the total voting membership.</a:t>
            </a:r>
          </a:p>
          <a:p>
            <a:pPr>
              <a:lnSpc>
                <a:spcPct val="120000"/>
              </a:lnSpc>
            </a:pPr>
            <a:r>
              <a:rPr lang="en-US" dirty="0">
                <a:latin typeface="+mn-lt"/>
              </a:rPr>
              <a:t>Due process principles of Openness, Lack of dominance, Balance of interests, Coordination and harmonization, Notification of standards development, Consideration of views and objections, Consensus vote, Appeals, and Written procedures.</a:t>
            </a:r>
          </a:p>
        </p:txBody>
      </p:sp>
      <p:sp>
        <p:nvSpPr>
          <p:cNvPr id="4" name="TextBox 3"/>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45</a:t>
            </a:fld>
            <a:endParaRPr lang="en-US" dirty="0">
              <a:solidFill>
                <a:schemeClr val="bg1"/>
              </a:solidFill>
            </a:endParaRPr>
          </a:p>
        </p:txBody>
      </p:sp>
    </p:spTree>
    <p:extLst>
      <p:ext uri="{BB962C8B-B14F-4D97-AF65-F5344CB8AC3E}">
        <p14:creationId xmlns:p14="http://schemas.microsoft.com/office/powerpoint/2010/main" val="123918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3600" b="1" dirty="0"/>
              <a:t>Standards Development Process</a:t>
            </a:r>
          </a:p>
        </p:txBody>
      </p:sp>
      <p:sp>
        <p:nvSpPr>
          <p:cNvPr id="3" name="TextBox 2"/>
          <p:cNvSpPr txBox="1"/>
          <p:nvPr/>
        </p:nvSpPr>
        <p:spPr>
          <a:xfrm>
            <a:off x="457200" y="1905000"/>
            <a:ext cx="8458200" cy="369332"/>
          </a:xfrm>
          <a:prstGeom prst="rect">
            <a:avLst/>
          </a:prstGeom>
          <a:noFill/>
        </p:spPr>
        <p:txBody>
          <a:bodyPr wrap="square" rtlCol="0">
            <a:spAutoFit/>
          </a:bodyPr>
          <a:lstStyle/>
          <a:p>
            <a:endParaRPr lang="en-US" dirty="0">
              <a:solidFill>
                <a:prstClr val="black"/>
              </a:solidFill>
            </a:endParaRPr>
          </a:p>
        </p:txBody>
      </p:sp>
      <p:sp>
        <p:nvSpPr>
          <p:cNvPr id="4" name="Content Placeholder 2"/>
          <p:cNvSpPr txBox="1">
            <a:spLocks/>
          </p:cNvSpPr>
          <p:nvPr/>
        </p:nvSpPr>
        <p:spPr>
          <a:xfrm>
            <a:off x="457200" y="1447800"/>
            <a:ext cx="8229600" cy="4191000"/>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mj-lt"/>
              <a:buAutoNum type="arabicPeriod"/>
            </a:pPr>
            <a:r>
              <a:rPr lang="en-US" dirty="0">
                <a:cs typeface="Arial" panose="020B0604020202020204" pitchFamily="34" charset="0"/>
              </a:rPr>
              <a:t>Request for standard by any interested party</a:t>
            </a:r>
          </a:p>
          <a:p>
            <a:pPr marL="457200" indent="-457200">
              <a:buFont typeface="+mj-lt"/>
              <a:buAutoNum type="arabicPeriod"/>
            </a:pPr>
            <a:r>
              <a:rPr lang="en-US" dirty="0">
                <a:cs typeface="Arial" panose="020B0604020202020204" pitchFamily="34" charset="0"/>
              </a:rPr>
              <a:t>Standards Council authorizes development &amp; assigns the standard to a committee.</a:t>
            </a:r>
          </a:p>
          <a:p>
            <a:pPr marL="457200" indent="-457200">
              <a:buFont typeface="+mj-lt"/>
              <a:buAutoNum type="arabicPeriod"/>
            </a:pPr>
            <a:r>
              <a:rPr lang="en-US" dirty="0">
                <a:cs typeface="Arial" panose="020B0604020202020204" pitchFamily="34" charset="0"/>
              </a:rPr>
              <a:t>Committee develops and approves a draft of the Standard</a:t>
            </a:r>
          </a:p>
          <a:p>
            <a:pPr marL="457200" indent="-457200">
              <a:buFont typeface="+mj-lt"/>
              <a:buAutoNum type="arabicPeriod"/>
            </a:pPr>
            <a:r>
              <a:rPr lang="en-US" dirty="0">
                <a:cs typeface="Arial" panose="020B0604020202020204" pitchFamily="34" charset="0"/>
              </a:rPr>
              <a:t>Standards Council approves the draft Standard.</a:t>
            </a:r>
          </a:p>
          <a:p>
            <a:pPr marL="457200" indent="-457200">
              <a:buFont typeface="+mj-lt"/>
              <a:buAutoNum type="arabicPeriod"/>
            </a:pPr>
            <a:r>
              <a:rPr lang="en-US" dirty="0">
                <a:cs typeface="Arial" panose="020B0604020202020204" pitchFamily="34" charset="0"/>
              </a:rPr>
              <a:t>Standard is announced for pubic review &amp; comment</a:t>
            </a:r>
          </a:p>
          <a:p>
            <a:pPr marL="457200" indent="-457200">
              <a:buFont typeface="+mj-lt"/>
              <a:buAutoNum type="arabicPeriod"/>
            </a:pPr>
            <a:r>
              <a:rPr lang="en-US" dirty="0">
                <a:cs typeface="Arial" panose="020B0604020202020204" pitchFamily="34" charset="0"/>
              </a:rPr>
              <a:t>All comments are addressed &amp; final document approved</a:t>
            </a:r>
          </a:p>
          <a:p>
            <a:pPr marL="457200" indent="-457200">
              <a:buFont typeface="+mj-lt"/>
              <a:buAutoNum type="arabicPeriod"/>
            </a:pPr>
            <a:r>
              <a:rPr lang="en-US" dirty="0">
                <a:cs typeface="Arial" panose="020B0604020202020204" pitchFamily="34" charset="0"/>
              </a:rPr>
              <a:t>Standard approved by Board of Directors</a:t>
            </a:r>
          </a:p>
          <a:p>
            <a:pPr marL="457200" indent="-457200">
              <a:buFont typeface="+mj-lt"/>
              <a:buAutoNum type="arabicPeriod"/>
            </a:pPr>
            <a:r>
              <a:rPr lang="en-US" dirty="0">
                <a:cs typeface="Arial" panose="020B0604020202020204" pitchFamily="34" charset="0"/>
              </a:rPr>
              <a:t>Standard reviewed and approved by ANSI</a:t>
            </a:r>
          </a:p>
        </p:txBody>
      </p:sp>
      <p:sp>
        <p:nvSpPr>
          <p:cNvPr id="5" name="TextBox 4"/>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46</a:t>
            </a:fld>
            <a:endParaRPr lang="en-US" dirty="0">
              <a:solidFill>
                <a:schemeClr val="bg1"/>
              </a:solidFill>
            </a:endParaRPr>
          </a:p>
        </p:txBody>
      </p:sp>
    </p:spTree>
    <p:extLst>
      <p:ext uri="{BB962C8B-B14F-4D97-AF65-F5344CB8AC3E}">
        <p14:creationId xmlns:p14="http://schemas.microsoft.com/office/powerpoint/2010/main" val="175301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Get involved!</a:t>
            </a:r>
          </a:p>
        </p:txBody>
      </p:sp>
      <p:sp>
        <p:nvSpPr>
          <p:cNvPr id="3" name="Text Placeholder 2"/>
          <p:cNvSpPr>
            <a:spLocks noGrp="1"/>
          </p:cNvSpPr>
          <p:nvPr>
            <p:ph type="body" sz="quarter" idx="13"/>
          </p:nvPr>
        </p:nvSpPr>
        <p:spPr/>
        <p:txBody>
          <a:bodyPr/>
          <a:lstStyle/>
          <a:p>
            <a:r>
              <a:rPr lang="en-US" dirty="0"/>
              <a:t>Volunteer for a standards committee</a:t>
            </a:r>
          </a:p>
          <a:p>
            <a:r>
              <a:rPr lang="en-US" dirty="0"/>
              <a:t>Participate through the public comment process</a:t>
            </a:r>
          </a:p>
        </p:txBody>
      </p:sp>
      <p:sp>
        <p:nvSpPr>
          <p:cNvPr id="4" name="TextBox 3"/>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47</a:t>
            </a:fld>
            <a:endParaRPr lang="en-US" dirty="0">
              <a:solidFill>
                <a:schemeClr val="bg1"/>
              </a:solidFill>
            </a:endParaRPr>
          </a:p>
        </p:txBody>
      </p:sp>
    </p:spTree>
    <p:extLst>
      <p:ext uri="{BB962C8B-B14F-4D97-AF65-F5344CB8AC3E}">
        <p14:creationId xmlns:p14="http://schemas.microsoft.com/office/powerpoint/2010/main" val="1374234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For more information</a:t>
            </a:r>
          </a:p>
        </p:txBody>
      </p:sp>
      <p:sp>
        <p:nvSpPr>
          <p:cNvPr id="3" name="Text Placeholder 2"/>
          <p:cNvSpPr>
            <a:spLocks noGrp="1"/>
          </p:cNvSpPr>
          <p:nvPr>
            <p:ph type="body" sz="quarter" idx="13"/>
          </p:nvPr>
        </p:nvSpPr>
        <p:spPr>
          <a:xfrm>
            <a:off x="685800" y="1547036"/>
            <a:ext cx="4572000" cy="1524000"/>
          </a:xfrm>
        </p:spPr>
        <p:txBody>
          <a:bodyPr>
            <a:normAutofit/>
          </a:bodyPr>
          <a:lstStyle/>
          <a:p>
            <a:pPr marL="0" indent="0">
              <a:spcBef>
                <a:spcPts val="0"/>
              </a:spcBef>
              <a:buNone/>
            </a:pPr>
            <a:r>
              <a:rPr lang="en-US" sz="2000" b="1" dirty="0"/>
              <a:t>Frank Kurtz, P.E.</a:t>
            </a:r>
          </a:p>
          <a:p>
            <a:pPr marL="0" indent="0">
              <a:spcBef>
                <a:spcPts val="0"/>
              </a:spcBef>
              <a:buNone/>
            </a:pPr>
            <a:r>
              <a:rPr lang="en-US" sz="2000" b="1" dirty="0"/>
              <a:t>AWWA Standards Engineer</a:t>
            </a:r>
          </a:p>
          <a:p>
            <a:pPr marL="0" indent="0">
              <a:spcBef>
                <a:spcPts val="0"/>
              </a:spcBef>
              <a:buNone/>
            </a:pPr>
            <a:r>
              <a:rPr lang="en-US" sz="2000" b="1" dirty="0">
                <a:hlinkClick r:id="rId2"/>
              </a:rPr>
              <a:t>fkurtz@awwa.org</a:t>
            </a:r>
            <a:endParaRPr lang="en-US" sz="2000" b="1" dirty="0"/>
          </a:p>
          <a:p>
            <a:pPr marL="0" indent="0">
              <a:spcBef>
                <a:spcPts val="0"/>
              </a:spcBef>
              <a:buNone/>
            </a:pPr>
            <a:r>
              <a:rPr lang="en-US" sz="2000" b="1" dirty="0"/>
              <a:t>303-347-6221</a:t>
            </a:r>
          </a:p>
        </p:txBody>
      </p:sp>
      <p:sp>
        <p:nvSpPr>
          <p:cNvPr id="4" name="TextBox 3"/>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48</a:t>
            </a:fld>
            <a:endParaRPr lang="en-US" dirty="0">
              <a:solidFill>
                <a:schemeClr val="bg1"/>
              </a:solidFill>
            </a:endParaRPr>
          </a:p>
        </p:txBody>
      </p:sp>
      <p:sp>
        <p:nvSpPr>
          <p:cNvPr id="5" name="Text Placeholder 2"/>
          <p:cNvSpPr txBox="1">
            <a:spLocks/>
          </p:cNvSpPr>
          <p:nvPr/>
        </p:nvSpPr>
        <p:spPr>
          <a:xfrm>
            <a:off x="685800" y="3312743"/>
            <a:ext cx="6128845" cy="1524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sz="2000" b="1" dirty="0"/>
              <a:t>Susan Franceschi</a:t>
            </a:r>
          </a:p>
          <a:p>
            <a:pPr marL="0" indent="0">
              <a:spcBef>
                <a:spcPts val="0"/>
              </a:spcBef>
              <a:buFont typeface="Arial" pitchFamily="34" charset="0"/>
              <a:buNone/>
            </a:pPr>
            <a:r>
              <a:rPr lang="en-US" sz="2000" b="1" dirty="0"/>
              <a:t>AWWA Chief Membership</a:t>
            </a:r>
            <a:br>
              <a:rPr lang="en-US" sz="2000" b="1" dirty="0"/>
            </a:br>
            <a:r>
              <a:rPr lang="en-US" sz="2000" b="1" dirty="0"/>
              <a:t>Officer </a:t>
            </a:r>
          </a:p>
          <a:p>
            <a:pPr marL="0" indent="0">
              <a:spcBef>
                <a:spcPts val="0"/>
              </a:spcBef>
              <a:buFont typeface="Arial" pitchFamily="34" charset="0"/>
              <a:buNone/>
            </a:pPr>
            <a:r>
              <a:rPr lang="en-US" sz="2000" b="1" dirty="0">
                <a:hlinkClick r:id="rId3"/>
              </a:rPr>
              <a:t>sfranceschi@awwa.org</a:t>
            </a:r>
            <a:endParaRPr lang="en-US" sz="2000" b="1" dirty="0"/>
          </a:p>
          <a:p>
            <a:pPr marL="0" indent="0">
              <a:spcBef>
                <a:spcPts val="0"/>
              </a:spcBef>
              <a:buFont typeface="Arial" pitchFamily="34" charset="0"/>
              <a:buNone/>
            </a:pPr>
            <a:r>
              <a:rPr lang="en-US" sz="2000" b="1" dirty="0"/>
              <a:t>303-347-6205</a:t>
            </a:r>
          </a:p>
        </p:txBody>
      </p:sp>
      <p:sp>
        <p:nvSpPr>
          <p:cNvPr id="6" name="Text Placeholder 2"/>
          <p:cNvSpPr txBox="1">
            <a:spLocks/>
          </p:cNvSpPr>
          <p:nvPr/>
        </p:nvSpPr>
        <p:spPr>
          <a:xfrm>
            <a:off x="4501055" y="1547036"/>
            <a:ext cx="4572000" cy="1295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sz="2000" b="1" dirty="0"/>
              <a:t>Paul Olson, P.E.</a:t>
            </a:r>
          </a:p>
          <a:p>
            <a:pPr marL="0" indent="0">
              <a:spcBef>
                <a:spcPts val="0"/>
              </a:spcBef>
              <a:buFont typeface="Arial" pitchFamily="34" charset="0"/>
              <a:buNone/>
            </a:pPr>
            <a:r>
              <a:rPr lang="en-US" sz="2000" b="1" dirty="0"/>
              <a:t>AWWA Standards Senior Manager</a:t>
            </a:r>
          </a:p>
          <a:p>
            <a:pPr marL="0" indent="0">
              <a:spcBef>
                <a:spcPts val="0"/>
              </a:spcBef>
              <a:buFont typeface="Arial" pitchFamily="34" charset="0"/>
              <a:buNone/>
            </a:pPr>
            <a:r>
              <a:rPr lang="en-US" sz="2000" b="1" dirty="0">
                <a:hlinkClick r:id="rId2"/>
              </a:rPr>
              <a:t>polson@awwa.org</a:t>
            </a:r>
            <a:endParaRPr lang="en-US" sz="2000" b="1" dirty="0"/>
          </a:p>
          <a:p>
            <a:pPr marL="0" indent="0">
              <a:spcBef>
                <a:spcPts val="0"/>
              </a:spcBef>
              <a:buFont typeface="Arial" pitchFamily="34" charset="0"/>
              <a:buNone/>
            </a:pPr>
            <a:r>
              <a:rPr lang="en-US" sz="2000" b="1" dirty="0"/>
              <a:t>303-347-6178</a:t>
            </a:r>
          </a:p>
        </p:txBody>
      </p:sp>
      <p:sp>
        <p:nvSpPr>
          <p:cNvPr id="7" name="Text Placeholder 2"/>
          <p:cNvSpPr txBox="1">
            <a:spLocks/>
          </p:cNvSpPr>
          <p:nvPr/>
        </p:nvSpPr>
        <p:spPr>
          <a:xfrm>
            <a:off x="4501055" y="3312743"/>
            <a:ext cx="4338145" cy="1524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sz="2000" b="1" dirty="0"/>
              <a:t>John Anderson</a:t>
            </a:r>
          </a:p>
          <a:p>
            <a:pPr marL="0" indent="0">
              <a:spcBef>
                <a:spcPts val="0"/>
              </a:spcBef>
              <a:buFont typeface="Arial" pitchFamily="34" charset="0"/>
              <a:buNone/>
            </a:pPr>
            <a:r>
              <a:rPr lang="en-US" sz="2000" b="1" dirty="0"/>
              <a:t>AWWA Manager of </a:t>
            </a:r>
            <a:br>
              <a:rPr lang="en-US" sz="2000" b="1" dirty="0"/>
            </a:br>
            <a:r>
              <a:rPr lang="en-US" sz="2000" b="1" dirty="0"/>
              <a:t>International Activities </a:t>
            </a:r>
          </a:p>
          <a:p>
            <a:pPr marL="0" indent="0">
              <a:spcBef>
                <a:spcPts val="0"/>
              </a:spcBef>
              <a:buFont typeface="Arial" pitchFamily="34" charset="0"/>
              <a:buNone/>
            </a:pPr>
            <a:r>
              <a:rPr lang="en-US" sz="2000" b="1" dirty="0">
                <a:hlinkClick r:id="rId2"/>
              </a:rPr>
              <a:t>janderson@awwa.org</a:t>
            </a:r>
            <a:endParaRPr lang="en-US" sz="2000" b="1" dirty="0"/>
          </a:p>
          <a:p>
            <a:pPr marL="0" indent="0">
              <a:spcBef>
                <a:spcPts val="0"/>
              </a:spcBef>
              <a:buFont typeface="Arial" pitchFamily="34" charset="0"/>
              <a:buNone/>
            </a:pPr>
            <a:r>
              <a:rPr lang="en-US" sz="2000" b="1" dirty="0"/>
              <a:t>303-734-3427</a:t>
            </a:r>
          </a:p>
        </p:txBody>
      </p:sp>
    </p:spTree>
    <p:extLst>
      <p:ext uri="{BB962C8B-B14F-4D97-AF65-F5344CB8AC3E}">
        <p14:creationId xmlns:p14="http://schemas.microsoft.com/office/powerpoint/2010/main" val="1025243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U.S. Drinking Water System</a:t>
            </a:r>
          </a:p>
        </p:txBody>
      </p:sp>
      <p:sp>
        <p:nvSpPr>
          <p:cNvPr id="3" name="Text Placeholder 2"/>
          <p:cNvSpPr>
            <a:spLocks noGrp="1"/>
          </p:cNvSpPr>
          <p:nvPr>
            <p:ph type="body" sz="quarter" idx="13"/>
          </p:nvPr>
        </p:nvSpPr>
        <p:spPr>
          <a:xfrm>
            <a:off x="838200" y="2895600"/>
            <a:ext cx="7848600" cy="2667000"/>
          </a:xfrm>
        </p:spPr>
        <p:txBody>
          <a:bodyPr>
            <a:normAutofit fontScale="85000" lnSpcReduction="10000"/>
          </a:bodyPr>
          <a:lstStyle/>
          <a:p>
            <a:pPr>
              <a:lnSpc>
                <a:spcPct val="150000"/>
              </a:lnSpc>
              <a:buFont typeface="Wingdings" pitchFamily="2" charset="2"/>
              <a:buChar char="S"/>
            </a:pPr>
            <a:r>
              <a:rPr lang="en-US" altLang="en-US" dirty="0">
                <a:solidFill>
                  <a:schemeClr val="tx1">
                    <a:lumMod val="75000"/>
                    <a:lumOff val="25000"/>
                  </a:schemeClr>
                </a:solidFill>
                <a:latin typeface="+mn-lt"/>
              </a:rPr>
              <a:t>Public Health Protection</a:t>
            </a:r>
          </a:p>
          <a:p>
            <a:pPr>
              <a:lnSpc>
                <a:spcPct val="150000"/>
              </a:lnSpc>
              <a:buFont typeface="Wingdings" pitchFamily="2" charset="2"/>
              <a:buChar char="S"/>
            </a:pPr>
            <a:r>
              <a:rPr lang="en-US" altLang="en-US" dirty="0">
                <a:solidFill>
                  <a:schemeClr val="tx1">
                    <a:lumMod val="75000"/>
                    <a:lumOff val="25000"/>
                  </a:schemeClr>
                </a:solidFill>
                <a:latin typeface="+mn-lt"/>
              </a:rPr>
              <a:t>Fire Protection</a:t>
            </a:r>
          </a:p>
          <a:p>
            <a:pPr>
              <a:lnSpc>
                <a:spcPct val="150000"/>
              </a:lnSpc>
              <a:buFont typeface="Wingdings" pitchFamily="2" charset="2"/>
              <a:buChar char="S"/>
            </a:pPr>
            <a:r>
              <a:rPr lang="en-US" altLang="en-US" dirty="0">
                <a:solidFill>
                  <a:schemeClr val="tx1">
                    <a:lumMod val="75000"/>
                    <a:lumOff val="25000"/>
                  </a:schemeClr>
                </a:solidFill>
                <a:latin typeface="+mn-lt"/>
              </a:rPr>
              <a:t>Quality of Life</a:t>
            </a:r>
          </a:p>
          <a:p>
            <a:pPr>
              <a:lnSpc>
                <a:spcPct val="150000"/>
              </a:lnSpc>
              <a:buFont typeface="Wingdings" pitchFamily="2" charset="2"/>
              <a:buChar char="S"/>
            </a:pPr>
            <a:r>
              <a:rPr lang="en-US" altLang="en-US" dirty="0">
                <a:solidFill>
                  <a:schemeClr val="tx1">
                    <a:lumMod val="75000"/>
                    <a:lumOff val="25000"/>
                  </a:schemeClr>
                </a:solidFill>
                <a:latin typeface="+mn-lt"/>
              </a:rPr>
              <a:t>Support for the Economy</a:t>
            </a:r>
            <a:endParaRPr lang="en-US" altLang="en-US" dirty="0">
              <a:solidFill>
                <a:schemeClr val="tx1">
                  <a:lumMod val="75000"/>
                  <a:lumOff val="25000"/>
                </a:schemeClr>
              </a:solidFill>
              <a:latin typeface="+mn-lt"/>
              <a:cs typeface="Times New Roman" charset="0"/>
            </a:endParaRPr>
          </a:p>
          <a:p>
            <a:endParaRPr lang="en-US" dirty="0">
              <a:latin typeface="+mn-lt"/>
            </a:endParaRPr>
          </a:p>
          <a:p>
            <a:endParaRPr lang="en-US" dirty="0">
              <a:latin typeface="+mn-lt"/>
            </a:endParaRPr>
          </a:p>
        </p:txBody>
      </p:sp>
      <p:sp>
        <p:nvSpPr>
          <p:cNvPr id="5" name="TextBox 4"/>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5</a:t>
            </a:fld>
            <a:endParaRPr lang="en-US" dirty="0">
              <a:solidFill>
                <a:schemeClr val="bg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295400"/>
            <a:ext cx="4572000" cy="1414604"/>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413" y="2245325"/>
            <a:ext cx="2877312" cy="2877312"/>
          </a:xfrm>
          <a:prstGeom prst="rect">
            <a:avLst/>
          </a:prstGeom>
        </p:spPr>
      </p:pic>
    </p:spTree>
    <p:extLst>
      <p:ext uri="{BB962C8B-B14F-4D97-AF65-F5344CB8AC3E}">
        <p14:creationId xmlns:p14="http://schemas.microsoft.com/office/powerpoint/2010/main" val="1092153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6</a:t>
            </a:fld>
            <a:endParaRPr lang="en-US" dirty="0">
              <a:solidFill>
                <a:schemeClr val="bg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04800"/>
            <a:ext cx="4572000" cy="1414604"/>
          </a:xfrm>
          <a:prstGeom prst="rect">
            <a:avLst/>
          </a:prstGeom>
        </p:spPr>
      </p:pic>
      <p:sp>
        <p:nvSpPr>
          <p:cNvPr id="9" name="TextBox 8"/>
          <p:cNvSpPr txBox="1"/>
          <p:nvPr/>
        </p:nvSpPr>
        <p:spPr>
          <a:xfrm>
            <a:off x="781269" y="1828800"/>
            <a:ext cx="8077200" cy="4290405"/>
          </a:xfrm>
          <a:prstGeom prst="rect">
            <a:avLst/>
          </a:prstGeom>
          <a:noFill/>
        </p:spPr>
        <p:txBody>
          <a:bodyPr wrap="square" rtlCol="0">
            <a:spAutoFit/>
          </a:bodyPr>
          <a:lstStyle/>
          <a:p>
            <a:pPr marL="1828800">
              <a:lnSpc>
                <a:spcPct val="80000"/>
              </a:lnSpc>
              <a:spcBef>
                <a:spcPct val="0"/>
              </a:spcBef>
              <a:buFontTx/>
              <a:buNone/>
            </a:pPr>
            <a:r>
              <a:rPr lang="en-US" sz="3600" b="1" dirty="0">
                <a:solidFill>
                  <a:schemeClr val="tx1">
                    <a:lumMod val="75000"/>
                    <a:lumOff val="25000"/>
                  </a:schemeClr>
                </a:solidFill>
              </a:rPr>
              <a:t>Public Health Protection</a:t>
            </a:r>
          </a:p>
          <a:p>
            <a:pPr marL="2286000" lvl="1" indent="-342900">
              <a:spcBef>
                <a:spcPct val="0"/>
              </a:spcBef>
              <a:buSzPct val="80000"/>
              <a:buFont typeface="Wingdings" pitchFamily="2" charset="2"/>
              <a:buChar char=""/>
            </a:pPr>
            <a:r>
              <a:rPr lang="en-US" sz="2200" dirty="0">
                <a:solidFill>
                  <a:schemeClr val="tx1">
                    <a:lumMod val="75000"/>
                    <a:lumOff val="25000"/>
                  </a:schemeClr>
                </a:solidFill>
              </a:rPr>
              <a:t>A safe water supply is the first obligation of all water suppliers.</a:t>
            </a:r>
          </a:p>
          <a:p>
            <a:pPr marL="2286000" lvl="1" indent="-342900">
              <a:spcBef>
                <a:spcPct val="0"/>
              </a:spcBef>
              <a:buSzPct val="80000"/>
              <a:buFont typeface="Wingdings" pitchFamily="2" charset="2"/>
              <a:buChar char=""/>
            </a:pPr>
            <a:r>
              <a:rPr lang="en-US" sz="2200" dirty="0">
                <a:solidFill>
                  <a:schemeClr val="tx1">
                    <a:lumMod val="75000"/>
                    <a:lumOff val="25000"/>
                  </a:schemeClr>
                </a:solidFill>
              </a:rPr>
              <a:t>Safe water systems eradicate diseases that claim human life around the </a:t>
            </a:r>
            <a:br>
              <a:rPr lang="en-US" sz="2200" dirty="0">
                <a:solidFill>
                  <a:schemeClr val="tx1">
                    <a:lumMod val="75000"/>
                    <a:lumOff val="25000"/>
                  </a:schemeClr>
                </a:solidFill>
              </a:rPr>
            </a:br>
            <a:r>
              <a:rPr lang="en-US" sz="2200" dirty="0">
                <a:solidFill>
                  <a:schemeClr val="tx1">
                    <a:lumMod val="75000"/>
                    <a:lumOff val="25000"/>
                  </a:schemeClr>
                </a:solidFill>
              </a:rPr>
              <a:t>world. </a:t>
            </a:r>
          </a:p>
          <a:p>
            <a:pPr marL="800100" lvl="1" indent="-342900">
              <a:spcBef>
                <a:spcPct val="0"/>
              </a:spcBef>
              <a:buSzPct val="80000"/>
              <a:buFont typeface="Wingdings" pitchFamily="2" charset="2"/>
              <a:buChar char=""/>
            </a:pPr>
            <a:r>
              <a:rPr lang="en-US" sz="2200" dirty="0">
                <a:solidFill>
                  <a:schemeClr val="tx1">
                    <a:lumMod val="75000"/>
                    <a:lumOff val="25000"/>
                  </a:schemeClr>
                </a:solidFill>
              </a:rPr>
              <a:t>Monitoring:  The U.S. government </a:t>
            </a:r>
            <a:br>
              <a:rPr lang="en-US" sz="2200" dirty="0">
                <a:solidFill>
                  <a:schemeClr val="tx1">
                    <a:lumMod val="75000"/>
                    <a:lumOff val="25000"/>
                  </a:schemeClr>
                </a:solidFill>
              </a:rPr>
            </a:br>
            <a:r>
              <a:rPr lang="en-US" sz="2200" dirty="0">
                <a:solidFill>
                  <a:schemeClr val="tx1">
                    <a:lumMod val="75000"/>
                    <a:lumOff val="25000"/>
                  </a:schemeClr>
                </a:solidFill>
              </a:rPr>
              <a:t>requires testing for 100+ contaminants.</a:t>
            </a:r>
          </a:p>
          <a:p>
            <a:pPr marL="800100" lvl="1" indent="-342900">
              <a:spcBef>
                <a:spcPct val="0"/>
              </a:spcBef>
              <a:buSzPct val="80000"/>
              <a:buFont typeface="Wingdings" pitchFamily="2" charset="2"/>
              <a:buChar char=""/>
            </a:pPr>
            <a:r>
              <a:rPr lang="en-US" sz="2200" dirty="0">
                <a:solidFill>
                  <a:schemeClr val="tx1">
                    <a:lumMod val="75000"/>
                    <a:lumOff val="25000"/>
                  </a:schemeClr>
                </a:solidFill>
              </a:rPr>
              <a:t>Regulations: Utilities must meet close </a:t>
            </a:r>
            <a:br>
              <a:rPr lang="en-US" sz="2200" dirty="0">
                <a:solidFill>
                  <a:schemeClr val="tx1">
                    <a:lumMod val="75000"/>
                    <a:lumOff val="25000"/>
                  </a:schemeClr>
                </a:solidFill>
              </a:rPr>
            </a:br>
            <a:r>
              <a:rPr lang="en-US" sz="2200" dirty="0">
                <a:solidFill>
                  <a:schemeClr val="tx1">
                    <a:lumMod val="75000"/>
                    <a:lumOff val="25000"/>
                  </a:schemeClr>
                </a:solidFill>
              </a:rPr>
              <a:t>to 90 EPA standards for water safety </a:t>
            </a:r>
            <a:br>
              <a:rPr lang="en-US" sz="2200" dirty="0">
                <a:solidFill>
                  <a:schemeClr val="tx1">
                    <a:lumMod val="75000"/>
                    <a:lumOff val="25000"/>
                  </a:schemeClr>
                </a:solidFill>
              </a:rPr>
            </a:br>
            <a:r>
              <a:rPr lang="en-US" sz="2200" dirty="0">
                <a:solidFill>
                  <a:schemeClr val="tx1">
                    <a:lumMod val="75000"/>
                    <a:lumOff val="25000"/>
                  </a:schemeClr>
                </a:solidFill>
              </a:rPr>
              <a:t>and quality.</a:t>
            </a:r>
          </a:p>
          <a:p>
            <a:pPr lvl="1">
              <a:spcBef>
                <a:spcPct val="0"/>
              </a:spcBef>
              <a:buSzPct val="80000"/>
            </a:pPr>
            <a:endParaRPr lang="en-US" sz="2400"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3467099"/>
            <a:ext cx="2209800" cy="147393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1832149"/>
            <a:ext cx="2049517" cy="1981200"/>
          </a:xfrm>
          <a:prstGeom prst="rect">
            <a:avLst/>
          </a:prstGeom>
        </p:spPr>
      </p:pic>
    </p:spTree>
    <p:extLst>
      <p:ext uri="{BB962C8B-B14F-4D97-AF65-F5344CB8AC3E}">
        <p14:creationId xmlns:p14="http://schemas.microsoft.com/office/powerpoint/2010/main" val="147687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7</a:t>
            </a:fld>
            <a:endParaRPr lang="en-US" dirty="0">
              <a:solidFill>
                <a:schemeClr val="bg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04800"/>
            <a:ext cx="4572000" cy="1414604"/>
          </a:xfrm>
          <a:prstGeom prst="rect">
            <a:avLst/>
          </a:prstGeom>
        </p:spPr>
      </p:pic>
      <p:sp>
        <p:nvSpPr>
          <p:cNvPr id="9" name="TextBox 8"/>
          <p:cNvSpPr txBox="1"/>
          <p:nvPr/>
        </p:nvSpPr>
        <p:spPr>
          <a:xfrm>
            <a:off x="762000" y="1981200"/>
            <a:ext cx="7478270" cy="3545586"/>
          </a:xfrm>
          <a:prstGeom prst="rect">
            <a:avLst/>
          </a:prstGeom>
          <a:noFill/>
        </p:spPr>
        <p:txBody>
          <a:bodyPr wrap="square" rtlCol="0">
            <a:spAutoFit/>
          </a:bodyPr>
          <a:lstStyle/>
          <a:p>
            <a:pPr>
              <a:lnSpc>
                <a:spcPct val="80000"/>
              </a:lnSpc>
              <a:spcBef>
                <a:spcPct val="0"/>
              </a:spcBef>
              <a:buFontTx/>
              <a:buNone/>
            </a:pPr>
            <a:r>
              <a:rPr lang="en-US" sz="3600" b="1" dirty="0">
                <a:solidFill>
                  <a:schemeClr val="tx1">
                    <a:lumMod val="75000"/>
                    <a:lumOff val="25000"/>
                  </a:schemeClr>
                </a:solidFill>
              </a:rPr>
              <a:t>Fire Protection</a:t>
            </a:r>
          </a:p>
          <a:p>
            <a:pPr marL="800100" lvl="1" indent="-342900">
              <a:spcBef>
                <a:spcPct val="0"/>
              </a:spcBef>
              <a:buSzPct val="80000"/>
              <a:buFont typeface="Wingdings" pitchFamily="2" charset="2"/>
              <a:buChar char="S"/>
            </a:pPr>
            <a:r>
              <a:rPr lang="en-US" sz="2400" dirty="0">
                <a:solidFill>
                  <a:schemeClr val="tx1">
                    <a:lumMod val="75000"/>
                    <a:lumOff val="25000"/>
                  </a:schemeClr>
                </a:solidFill>
              </a:rPr>
              <a:t>Urban fires led to creation</a:t>
            </a:r>
            <a:br>
              <a:rPr lang="en-US" sz="2400" dirty="0">
                <a:solidFill>
                  <a:schemeClr val="tx1">
                    <a:lumMod val="75000"/>
                    <a:lumOff val="25000"/>
                  </a:schemeClr>
                </a:solidFill>
              </a:rPr>
            </a:br>
            <a:r>
              <a:rPr lang="en-US" sz="2400" dirty="0">
                <a:solidFill>
                  <a:schemeClr val="tx1">
                    <a:lumMod val="75000"/>
                    <a:lumOff val="25000"/>
                  </a:schemeClr>
                </a:solidFill>
              </a:rPr>
              <a:t>of water systems.</a:t>
            </a:r>
          </a:p>
          <a:p>
            <a:pPr marL="800100" lvl="1" indent="-342900">
              <a:spcBef>
                <a:spcPct val="0"/>
              </a:spcBef>
              <a:buSzPct val="80000"/>
              <a:buFont typeface="Wingdings" pitchFamily="2" charset="2"/>
              <a:buChar char="S"/>
            </a:pPr>
            <a:r>
              <a:rPr lang="en-US" sz="2400" dirty="0">
                <a:solidFill>
                  <a:schemeClr val="tx1">
                    <a:lumMod val="75000"/>
                    <a:lumOff val="25000"/>
                  </a:schemeClr>
                </a:solidFill>
              </a:rPr>
              <a:t>In 1906 the city of San </a:t>
            </a:r>
            <a:br>
              <a:rPr lang="en-US" sz="2400" dirty="0">
                <a:solidFill>
                  <a:schemeClr val="tx1">
                    <a:lumMod val="75000"/>
                    <a:lumOff val="25000"/>
                  </a:schemeClr>
                </a:solidFill>
              </a:rPr>
            </a:br>
            <a:r>
              <a:rPr lang="en-US" sz="2400" dirty="0">
                <a:solidFill>
                  <a:schemeClr val="tx1">
                    <a:lumMod val="75000"/>
                    <a:lumOff val="25000"/>
                  </a:schemeClr>
                </a:solidFill>
              </a:rPr>
              <a:t>Francisco was destroyed </a:t>
            </a:r>
            <a:br>
              <a:rPr lang="en-US" sz="2400" dirty="0">
                <a:solidFill>
                  <a:schemeClr val="tx1">
                    <a:lumMod val="75000"/>
                    <a:lumOff val="25000"/>
                  </a:schemeClr>
                </a:solidFill>
              </a:rPr>
            </a:br>
            <a:r>
              <a:rPr lang="en-US" sz="2400" dirty="0">
                <a:solidFill>
                  <a:schemeClr val="tx1">
                    <a:lumMod val="75000"/>
                    <a:lumOff val="25000"/>
                  </a:schemeClr>
                </a:solidFill>
              </a:rPr>
              <a:t>by a massive inferno.</a:t>
            </a:r>
          </a:p>
          <a:p>
            <a:pPr marL="800100" lvl="1" indent="-342900">
              <a:spcBef>
                <a:spcPct val="0"/>
              </a:spcBef>
              <a:buSzPct val="80000"/>
              <a:buFont typeface="Wingdings" pitchFamily="2" charset="2"/>
              <a:buChar char="S"/>
            </a:pPr>
            <a:r>
              <a:rPr lang="en-US" sz="2400" dirty="0">
                <a:solidFill>
                  <a:schemeClr val="tx1">
                    <a:lumMod val="75000"/>
                    <a:lumOff val="25000"/>
                  </a:schemeClr>
                </a:solidFill>
              </a:rPr>
              <a:t>The ability to suppress fires influences:</a:t>
            </a:r>
          </a:p>
          <a:p>
            <a:pPr marL="1497013" lvl="2" indent="-285750">
              <a:spcBef>
                <a:spcPct val="0"/>
              </a:spcBef>
              <a:spcAft>
                <a:spcPct val="15000"/>
              </a:spcAft>
              <a:buSzPct val="80000"/>
              <a:buFont typeface="Wingdings" pitchFamily="2" charset="2"/>
              <a:buChar char="S"/>
            </a:pPr>
            <a:r>
              <a:rPr lang="en-US" sz="2400" dirty="0">
                <a:solidFill>
                  <a:schemeClr val="tx1">
                    <a:lumMod val="75000"/>
                    <a:lumOff val="25000"/>
                  </a:schemeClr>
                </a:solidFill>
              </a:rPr>
              <a:t>Home construction</a:t>
            </a:r>
          </a:p>
          <a:p>
            <a:pPr marL="1497013" lvl="2" indent="-285750">
              <a:spcBef>
                <a:spcPct val="0"/>
              </a:spcBef>
              <a:spcAft>
                <a:spcPct val="15000"/>
              </a:spcAft>
              <a:buSzPct val="80000"/>
              <a:buFont typeface="Wingdings" pitchFamily="2" charset="2"/>
              <a:buChar char="S"/>
            </a:pPr>
            <a:r>
              <a:rPr lang="en-US" sz="2400" dirty="0">
                <a:solidFill>
                  <a:schemeClr val="tx1">
                    <a:lumMod val="75000"/>
                    <a:lumOff val="25000"/>
                  </a:schemeClr>
                </a:solidFill>
              </a:rPr>
              <a:t>Insurance rates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6028" y="685800"/>
            <a:ext cx="2908953" cy="3165719"/>
          </a:xfrm>
          <a:prstGeom prst="rect">
            <a:avLst/>
          </a:prstGeom>
        </p:spPr>
      </p:pic>
    </p:spTree>
    <p:extLst>
      <p:ext uri="{BB962C8B-B14F-4D97-AF65-F5344CB8AC3E}">
        <p14:creationId xmlns:p14="http://schemas.microsoft.com/office/powerpoint/2010/main" val="57615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8</a:t>
            </a:fld>
            <a:endParaRPr lang="en-US" dirty="0">
              <a:solidFill>
                <a:schemeClr val="bg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04800"/>
            <a:ext cx="4572000" cy="1414604"/>
          </a:xfrm>
          <a:prstGeom prst="rect">
            <a:avLst/>
          </a:prstGeom>
        </p:spPr>
      </p:pic>
      <p:sp>
        <p:nvSpPr>
          <p:cNvPr id="9" name="TextBox 8"/>
          <p:cNvSpPr txBox="1"/>
          <p:nvPr/>
        </p:nvSpPr>
        <p:spPr>
          <a:xfrm>
            <a:off x="762000" y="1981200"/>
            <a:ext cx="7478270" cy="3490186"/>
          </a:xfrm>
          <a:prstGeom prst="rect">
            <a:avLst/>
          </a:prstGeom>
          <a:noFill/>
        </p:spPr>
        <p:txBody>
          <a:bodyPr wrap="square" rtlCol="0">
            <a:spAutoFit/>
          </a:bodyPr>
          <a:lstStyle/>
          <a:p>
            <a:pPr>
              <a:lnSpc>
                <a:spcPct val="80000"/>
              </a:lnSpc>
              <a:spcBef>
                <a:spcPct val="0"/>
              </a:spcBef>
              <a:buFontTx/>
              <a:buNone/>
            </a:pPr>
            <a:r>
              <a:rPr lang="en-US" sz="3600" b="1" dirty="0">
                <a:solidFill>
                  <a:schemeClr val="tx1">
                    <a:lumMod val="75000"/>
                    <a:lumOff val="25000"/>
                  </a:schemeClr>
                </a:solidFill>
              </a:rPr>
              <a:t>Quality of Life</a:t>
            </a:r>
          </a:p>
          <a:p>
            <a:pPr marL="800100" lvl="1" indent="-342900">
              <a:spcBef>
                <a:spcPct val="0"/>
              </a:spcBef>
              <a:buSzPct val="80000"/>
              <a:buFont typeface="Wingdings" pitchFamily="2" charset="2"/>
              <a:buChar char="S"/>
            </a:pPr>
            <a:r>
              <a:rPr lang="en-US" sz="2400" dirty="0">
                <a:solidFill>
                  <a:schemeClr val="tx1">
                    <a:lumMod val="75000"/>
                    <a:lumOff val="25000"/>
                  </a:schemeClr>
                </a:solidFill>
              </a:rPr>
              <a:t>Any measure of a successful </a:t>
            </a:r>
            <a:br>
              <a:rPr lang="en-US" sz="2400" dirty="0">
                <a:solidFill>
                  <a:schemeClr val="tx1">
                    <a:lumMod val="75000"/>
                    <a:lumOff val="25000"/>
                  </a:schemeClr>
                </a:solidFill>
              </a:rPr>
            </a:br>
            <a:r>
              <a:rPr lang="en-US" sz="2400" dirty="0">
                <a:solidFill>
                  <a:schemeClr val="tx1">
                    <a:lumMod val="75000"/>
                    <a:lumOff val="25000"/>
                  </a:schemeClr>
                </a:solidFill>
              </a:rPr>
              <a:t>society – low mortality rates, </a:t>
            </a:r>
            <a:br>
              <a:rPr lang="en-US" sz="2400" dirty="0">
                <a:solidFill>
                  <a:schemeClr val="tx1">
                    <a:lumMod val="75000"/>
                    <a:lumOff val="25000"/>
                  </a:schemeClr>
                </a:solidFill>
              </a:rPr>
            </a:br>
            <a:r>
              <a:rPr lang="en-US" sz="2400" dirty="0">
                <a:solidFill>
                  <a:schemeClr val="tx1">
                    <a:lumMod val="75000"/>
                    <a:lumOff val="25000"/>
                  </a:schemeClr>
                </a:solidFill>
              </a:rPr>
              <a:t>economic diversity, productivity, </a:t>
            </a:r>
            <a:br>
              <a:rPr lang="en-US" sz="2400" dirty="0">
                <a:solidFill>
                  <a:schemeClr val="tx1">
                    <a:lumMod val="75000"/>
                    <a:lumOff val="25000"/>
                  </a:schemeClr>
                </a:solidFill>
              </a:rPr>
            </a:br>
            <a:r>
              <a:rPr lang="en-US" sz="2400" dirty="0">
                <a:solidFill>
                  <a:schemeClr val="tx1">
                    <a:lumMod val="75000"/>
                    <a:lumOff val="25000"/>
                  </a:schemeClr>
                </a:solidFill>
              </a:rPr>
              <a:t>and public safety – is tied to </a:t>
            </a:r>
            <a:br>
              <a:rPr lang="en-US" sz="2400" dirty="0">
                <a:solidFill>
                  <a:schemeClr val="tx1">
                    <a:lumMod val="75000"/>
                    <a:lumOff val="25000"/>
                  </a:schemeClr>
                </a:solidFill>
              </a:rPr>
            </a:br>
            <a:r>
              <a:rPr lang="en-US" sz="2400" dirty="0">
                <a:solidFill>
                  <a:schemeClr val="tx1">
                    <a:lumMod val="75000"/>
                    <a:lumOff val="25000"/>
                  </a:schemeClr>
                </a:solidFill>
              </a:rPr>
              <a:t>access to safe water. </a:t>
            </a:r>
          </a:p>
          <a:p>
            <a:pPr marL="800100" lvl="1" indent="-342900">
              <a:spcBef>
                <a:spcPct val="0"/>
              </a:spcBef>
              <a:buSzPct val="80000"/>
              <a:buFont typeface="Wingdings" pitchFamily="2" charset="2"/>
              <a:buChar char="S"/>
            </a:pPr>
            <a:r>
              <a:rPr lang="en-US" sz="2400" dirty="0">
                <a:solidFill>
                  <a:schemeClr val="tx1">
                    <a:lumMod val="75000"/>
                    <a:lumOff val="25000"/>
                  </a:schemeClr>
                </a:solidFill>
              </a:rPr>
              <a:t>How would we rinse our produce, clean dishes, water plants, clean our clothes, or wash our cars?</a:t>
            </a:r>
          </a:p>
          <a:p>
            <a:pPr marL="800100" lvl="1" indent="-342900">
              <a:spcBef>
                <a:spcPct val="0"/>
              </a:spcBef>
              <a:buSzPct val="80000"/>
              <a:buFont typeface="Wingdings" pitchFamily="2" charset="2"/>
              <a:buChar char="S"/>
            </a:pPr>
            <a:r>
              <a:rPr lang="en-US" sz="2400" dirty="0">
                <a:solidFill>
                  <a:schemeClr val="tx1">
                    <a:lumMod val="75000"/>
                    <a:lumOff val="25000"/>
                  </a:schemeClr>
                </a:solidFill>
              </a:rPr>
              <a:t>Where would we shower?</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1" y="720439"/>
            <a:ext cx="2671380" cy="3318665"/>
          </a:xfrm>
          <a:prstGeom prst="rect">
            <a:avLst/>
          </a:prstGeom>
        </p:spPr>
      </p:pic>
    </p:spTree>
    <p:extLst>
      <p:ext uri="{BB962C8B-B14F-4D97-AF65-F5344CB8AC3E}">
        <p14:creationId xmlns:p14="http://schemas.microsoft.com/office/powerpoint/2010/main" val="277011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43884" y="6388923"/>
            <a:ext cx="429171" cy="369332"/>
          </a:xfrm>
          <a:prstGeom prst="rect">
            <a:avLst/>
          </a:prstGeom>
          <a:noFill/>
        </p:spPr>
        <p:txBody>
          <a:bodyPr wrap="square" rtlCol="0">
            <a:spAutoFit/>
          </a:bodyPr>
          <a:lstStyle/>
          <a:p>
            <a:fld id="{68A4030A-4072-47AC-A6D9-EA0809A09CD9}" type="slidenum">
              <a:rPr lang="en-US" smtClean="0">
                <a:solidFill>
                  <a:schemeClr val="bg1"/>
                </a:solidFill>
              </a:rPr>
              <a:t>9</a:t>
            </a:fld>
            <a:endParaRPr lang="en-US" dirty="0">
              <a:solidFill>
                <a:schemeClr val="bg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04800"/>
            <a:ext cx="4572000" cy="1414604"/>
          </a:xfrm>
          <a:prstGeom prst="rect">
            <a:avLst/>
          </a:prstGeom>
        </p:spPr>
      </p:pic>
      <p:sp>
        <p:nvSpPr>
          <p:cNvPr id="9" name="TextBox 8"/>
          <p:cNvSpPr txBox="1"/>
          <p:nvPr/>
        </p:nvSpPr>
        <p:spPr>
          <a:xfrm>
            <a:off x="762000" y="1981200"/>
            <a:ext cx="7478270" cy="3490186"/>
          </a:xfrm>
          <a:prstGeom prst="rect">
            <a:avLst/>
          </a:prstGeom>
          <a:noFill/>
        </p:spPr>
        <p:txBody>
          <a:bodyPr wrap="square" rtlCol="0">
            <a:spAutoFit/>
          </a:bodyPr>
          <a:lstStyle/>
          <a:p>
            <a:pPr>
              <a:lnSpc>
                <a:spcPct val="80000"/>
              </a:lnSpc>
              <a:spcBef>
                <a:spcPct val="0"/>
              </a:spcBef>
              <a:buFontTx/>
              <a:buNone/>
            </a:pPr>
            <a:r>
              <a:rPr lang="en-US" sz="3600" b="1" dirty="0">
                <a:solidFill>
                  <a:schemeClr val="tx1">
                    <a:lumMod val="75000"/>
                    <a:lumOff val="25000"/>
                  </a:schemeClr>
                </a:solidFill>
              </a:rPr>
              <a:t>Support for the Economy</a:t>
            </a:r>
          </a:p>
          <a:p>
            <a:pPr marL="800100" lvl="1" indent="-342900">
              <a:spcBef>
                <a:spcPct val="0"/>
              </a:spcBef>
              <a:buSzPct val="80000"/>
              <a:buFont typeface="Wingdings" pitchFamily="2" charset="2"/>
              <a:buChar char="S"/>
            </a:pPr>
            <a:r>
              <a:rPr lang="en-US" sz="2400" dirty="0">
                <a:solidFill>
                  <a:schemeClr val="tx1">
                    <a:lumMod val="75000"/>
                    <a:lumOff val="25000"/>
                  </a:schemeClr>
                </a:solidFill>
              </a:rPr>
              <a:t>Tap water is critical to business</a:t>
            </a:r>
            <a:br>
              <a:rPr lang="en-US" sz="2400" dirty="0">
                <a:solidFill>
                  <a:schemeClr val="tx1">
                    <a:lumMod val="75000"/>
                    <a:lumOff val="25000"/>
                  </a:schemeClr>
                </a:solidFill>
              </a:rPr>
            </a:br>
            <a:r>
              <a:rPr lang="en-US" sz="2400" dirty="0">
                <a:solidFill>
                  <a:schemeClr val="tx1">
                    <a:lumMod val="75000"/>
                    <a:lumOff val="25000"/>
                  </a:schemeClr>
                </a:solidFill>
              </a:rPr>
              <a:t>operations.</a:t>
            </a:r>
          </a:p>
          <a:p>
            <a:pPr marL="800100" lvl="1" indent="-342900">
              <a:spcBef>
                <a:spcPct val="0"/>
              </a:spcBef>
              <a:buSzPct val="80000"/>
              <a:buFont typeface="Wingdings" pitchFamily="2" charset="2"/>
              <a:buChar char="S"/>
            </a:pPr>
            <a:r>
              <a:rPr lang="en-US" sz="2400" dirty="0">
                <a:solidFill>
                  <a:schemeClr val="tx1">
                    <a:lumMod val="75000"/>
                    <a:lumOff val="25000"/>
                  </a:schemeClr>
                </a:solidFill>
              </a:rPr>
              <a:t>Tap water is the primary ingredient in hundreds of thousands of everyday products.</a:t>
            </a:r>
          </a:p>
          <a:p>
            <a:pPr marL="800100" lvl="1" indent="-342900">
              <a:spcBef>
                <a:spcPct val="0"/>
              </a:spcBef>
              <a:buSzPct val="80000"/>
              <a:buFont typeface="Wingdings" pitchFamily="2" charset="2"/>
              <a:buChar char="S"/>
            </a:pPr>
            <a:r>
              <a:rPr lang="en-US" sz="2400" dirty="0">
                <a:solidFill>
                  <a:schemeClr val="tx1">
                    <a:lumMod val="75000"/>
                    <a:lumOff val="25000"/>
                  </a:schemeClr>
                </a:solidFill>
              </a:rPr>
              <a:t>Adequate water resources are critical for commercial, residential developments. </a:t>
            </a:r>
          </a:p>
          <a:p>
            <a:pPr marL="800100" lvl="1" indent="-342900">
              <a:spcBef>
                <a:spcPct val="0"/>
              </a:spcBef>
              <a:buSzPct val="80000"/>
              <a:buFont typeface="Wingdings" pitchFamily="2" charset="2"/>
              <a:buChar char="S"/>
            </a:pPr>
            <a:r>
              <a:rPr lang="en-US" sz="2400" dirty="0">
                <a:solidFill>
                  <a:schemeClr val="tx1">
                    <a:lumMod val="75000"/>
                    <a:lumOff val="25000"/>
                  </a:schemeClr>
                </a:solidFill>
              </a:rPr>
              <a:t>Businesses must consider availability of water when deciding where to locate.</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9951" y="576404"/>
            <a:ext cx="2723933" cy="2471596"/>
          </a:xfrm>
          <a:prstGeom prst="rect">
            <a:avLst/>
          </a:prstGeom>
        </p:spPr>
      </p:pic>
    </p:spTree>
    <p:extLst>
      <p:ext uri="{BB962C8B-B14F-4D97-AF65-F5344CB8AC3E}">
        <p14:creationId xmlns:p14="http://schemas.microsoft.com/office/powerpoint/2010/main" val="135491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1_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 xsi:nil="true"/>
    <Action xmlns="6dfc6e00-eaa7-471f-8691-9b952787d5c9">Keep</Action>
    <Keywords0 xmlns="6dfc6e00-eaa7-471f-8691-9b952787d5c9" xsi:nil="true"/>
    <Description_x0020_2 xmlns="6dfc6e00-eaa7-471f-8691-9b952787d5c9" xsi:nil="true"/>
    <Document_x0020_Type xmlns="6dfc6e00-eaa7-471f-8691-9b952787d5c9" xsi:nil="tru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3.xml><?xml version="1.0" encoding="utf-8"?>
<?mso-contentType ?>
<FormTemplates xmlns="http://schemas.microsoft.com/sharepoint/v3/contenttype/forms"/>
</file>

<file path=customXml/item4.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48519D-D822-470A-8A95-4C0EB76CCCE7}"/>
</file>

<file path=customXml/itemProps2.xml><?xml version="1.0" encoding="utf-8"?>
<ds:datastoreItem xmlns:ds="http://schemas.openxmlformats.org/officeDocument/2006/customXml" ds:itemID="{1410EF41-29A6-40BB-B0A8-B5B9E4132C79}"/>
</file>

<file path=customXml/itemProps3.xml><?xml version="1.0" encoding="utf-8"?>
<ds:datastoreItem xmlns:ds="http://schemas.openxmlformats.org/officeDocument/2006/customXml" ds:itemID="{C248519D-D822-470A-8A95-4C0EB76CCCE7}"/>
</file>

<file path=customXml/itemProps4.xml><?xml version="1.0" encoding="utf-8"?>
<ds:datastoreItem xmlns:ds="http://schemas.openxmlformats.org/officeDocument/2006/customXml" ds:itemID="{3B2C208C-0EFA-48A1-878D-1F48AFFB1AB0}"/>
</file>

<file path=docProps/app.xml><?xml version="1.0" encoding="utf-8"?>
<Properties xmlns="http://schemas.openxmlformats.org/officeDocument/2006/extended-properties" xmlns:vt="http://schemas.openxmlformats.org/officeDocument/2006/docPropsVTypes">
  <TotalTime>2373</TotalTime>
  <Words>1603</Words>
  <Application>Microsoft Office PowerPoint</Application>
  <PresentationFormat>On-screen Show (4:3)</PresentationFormat>
  <Paragraphs>333</Paragraphs>
  <Slides>48</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Malgun Gothic</vt:lpstr>
      <vt:lpstr>Arial</vt:lpstr>
      <vt:lpstr>ArialMT</vt:lpstr>
      <vt:lpstr>Calibri</vt:lpstr>
      <vt:lpstr>Times New Roman</vt:lpstr>
      <vt:lpstr>Wingdings</vt:lpstr>
      <vt:lpstr>1_Office Theme</vt:lpstr>
      <vt:lpstr>Standards and the  U.S. Public Water Sector</vt:lpstr>
      <vt:lpstr>Agenda</vt:lpstr>
      <vt:lpstr>PowerPoint Presentation</vt:lpstr>
      <vt:lpstr>PowerPoint Presentation</vt:lpstr>
      <vt:lpstr>U.S. Drinking Water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Relevant standards bodies for the U.S. Water Sector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Applications for AWWA Standards</vt:lpstr>
      <vt:lpstr>Applications for AWWA Standards</vt:lpstr>
      <vt:lpstr>AWWA Standards Topic Categories</vt:lpstr>
      <vt:lpstr>AWWA Standards Topics</vt:lpstr>
      <vt:lpstr>AWWA Standards Topics</vt:lpstr>
      <vt:lpstr>AWWA Standards Topics</vt:lpstr>
      <vt:lpstr>AWWA Standards Topics</vt:lpstr>
      <vt:lpstr>AWWA Activities</vt:lpstr>
      <vt:lpstr>AWWA Resources</vt:lpstr>
      <vt:lpstr>PowerPoint Presentation</vt:lpstr>
      <vt:lpstr>AWWA Membership</vt:lpstr>
      <vt:lpstr>PowerPoint Presentation</vt:lpstr>
      <vt:lpstr>PowerPoint Presentation</vt:lpstr>
      <vt:lpstr>AWWA-India</vt:lpstr>
      <vt:lpstr>PowerPoint Presentation</vt:lpstr>
      <vt:lpstr>Understanding and Using AWWA Standards</vt:lpstr>
      <vt:lpstr>PowerPoint Presentation</vt:lpstr>
      <vt:lpstr>Standards Program Structure</vt:lpstr>
      <vt:lpstr>Core Principles of Standards Committees</vt:lpstr>
      <vt:lpstr>Standards Development Process</vt:lpstr>
      <vt:lpstr>Get involved!</vt:lpstr>
      <vt:lpstr>For more information</vt:lpstr>
    </vt:vector>
  </TitlesOfParts>
  <Company>American Water Works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 March all staff Standards 101.pptx</dc:title>
  <dc:creator>Paul J. Olson</dc:creator>
  <cp:lastModifiedBy>Frank Kurtz</cp:lastModifiedBy>
  <cp:revision>329</cp:revision>
  <cp:lastPrinted>2017-03-26T21:49:20Z</cp:lastPrinted>
  <dcterms:created xsi:type="dcterms:W3CDTF">2013-02-14T16:32:00Z</dcterms:created>
  <dcterms:modified xsi:type="dcterms:W3CDTF">2017-03-26T21:50:29Z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MigrationSourceURL">
    <vt:lpwstr>\\river\VTS\vts\STANDARDS\1-SharePoint Migration\General Documents\2015 March all-staff - Standards 101.pptx</vt:lpwstr>
  </property>
  <property fmtid="{D5CDD505-2E9C-101B-9397-08002B2CF9AE}" pid="4" name="Order">
    <vt:r8>1800</vt:r8>
  </property>
  <property fmtid="{D5CDD505-2E9C-101B-9397-08002B2CF9AE}" pid="5" name="xd_ProgID">
    <vt:lpwstr/>
  </property>
  <property fmtid="{D5CDD505-2E9C-101B-9397-08002B2CF9AE}" pid="6" name="_CopySource">
    <vt:lpwstr>https://americanwaterworks.sharepoint.com/sites/PP/standards/General Documents/Standards_101_2015_March_all_staff.pptx</vt:lpwstr>
  </property>
  <property fmtid="{D5CDD505-2E9C-101B-9397-08002B2CF9AE}" pid="7" name="TemplateUrl">
    <vt:lpwstr/>
  </property>
  <property fmtid="{D5CDD505-2E9C-101B-9397-08002B2CF9AE}" pid="8" name="_dlc_DocIdItemGuid">
    <vt:lpwstr>93169c34-d8ff-486b-b0bb-8de77908d48b</vt:lpwstr>
  </property>
</Properties>
</file>