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07" r:id="rId3"/>
  </p:sldMasterIdLst>
  <p:notesMasterIdLst>
    <p:notesMasterId r:id="rId24"/>
  </p:notesMasterIdLst>
  <p:handoutMasterIdLst>
    <p:handoutMasterId r:id="rId25"/>
  </p:handoutMasterIdLst>
  <p:sldIdLst>
    <p:sldId id="280" r:id="rId4"/>
    <p:sldId id="277" r:id="rId5"/>
    <p:sldId id="278" r:id="rId6"/>
    <p:sldId id="281" r:id="rId7"/>
    <p:sldId id="283" r:id="rId8"/>
    <p:sldId id="284" r:id="rId9"/>
    <p:sldId id="291" r:id="rId10"/>
    <p:sldId id="289" r:id="rId11"/>
    <p:sldId id="302" r:id="rId12"/>
    <p:sldId id="287" r:id="rId13"/>
    <p:sldId id="301" r:id="rId14"/>
    <p:sldId id="304" r:id="rId15"/>
    <p:sldId id="305" r:id="rId16"/>
    <p:sldId id="295" r:id="rId17"/>
    <p:sldId id="296" r:id="rId18"/>
    <p:sldId id="293" r:id="rId19"/>
    <p:sldId id="294" r:id="rId20"/>
    <p:sldId id="299" r:id="rId21"/>
    <p:sldId id="300" r:id="rId22"/>
    <p:sldId id="282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61" userDrawn="1">
          <p15:clr>
            <a:srgbClr val="A4A3A4"/>
          </p15:clr>
        </p15:guide>
        <p15:guide id="2" pos="782" userDrawn="1">
          <p15:clr>
            <a:srgbClr val="A4A3A4"/>
          </p15:clr>
        </p15:guide>
        <p15:guide id="3" orient="horz" pos="108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40E"/>
    <a:srgbClr val="3B6C16"/>
    <a:srgbClr val="2D6F13"/>
    <a:srgbClr val="D7D1CC"/>
    <a:srgbClr val="D6EEEC"/>
    <a:srgbClr val="6BC2BB"/>
    <a:srgbClr val="EEECEA"/>
    <a:srgbClr val="FFFFFF"/>
    <a:srgbClr val="24303B"/>
    <a:srgbClr val="051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3" autoAdjust="0"/>
    <p:restoredTop sz="94984" autoAdjust="0"/>
  </p:normalViewPr>
  <p:slideViewPr>
    <p:cSldViewPr showGuides="1">
      <p:cViewPr varScale="1">
        <p:scale>
          <a:sx n="77" d="100"/>
          <a:sy n="77" d="100"/>
        </p:scale>
        <p:origin x="-1446" y="-84"/>
      </p:cViewPr>
      <p:guideLst>
        <p:guide orient="horz" pos="3861"/>
        <p:guide orient="horz" pos="1083"/>
        <p:guide pos="7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2ACEADB-9383-41F3-AE20-0578A49EDC45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C328C3E-0F33-4796-8FCF-9FA1139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7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A2E25AC-EFDC-429F-A596-63AB2339D9F9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B49854A-FED2-4495-B567-185907447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4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6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C407A2C-4CEE-477D-B9D9-78AF1D6EE281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SEP from ARSO nations:  Egypt, Ghana, South Africa, Zambia, Zimbabwe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9ADC26-1A91-4AB3-AE5A-2528C7E49E7A}" type="datetime1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ASTM International - ARSO General Assembly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4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0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1333">
              <a:defRPr sz="3000">
                <a:solidFill>
                  <a:schemeClr val="tx1"/>
                </a:solidFill>
                <a:latin typeface="Times" pitchFamily="18" charset="0"/>
              </a:defRPr>
            </a:lvl1pPr>
            <a:lvl2pPr marL="734555" indent="-282521" defTabSz="921333">
              <a:defRPr sz="3000">
                <a:solidFill>
                  <a:schemeClr val="tx1"/>
                </a:solidFill>
                <a:latin typeface="Times" pitchFamily="18" charset="0"/>
              </a:defRPr>
            </a:lvl2pPr>
            <a:lvl3pPr marL="1130084" indent="-226017" defTabSz="921333">
              <a:defRPr sz="3000">
                <a:solidFill>
                  <a:schemeClr val="tx1"/>
                </a:solidFill>
                <a:latin typeface="Times" pitchFamily="18" charset="0"/>
              </a:defRPr>
            </a:lvl3pPr>
            <a:lvl4pPr marL="1582118" indent="-226017" defTabSz="921333">
              <a:defRPr sz="3000">
                <a:solidFill>
                  <a:schemeClr val="tx1"/>
                </a:solidFill>
                <a:latin typeface="Times" pitchFamily="18" charset="0"/>
              </a:defRPr>
            </a:lvl4pPr>
            <a:lvl5pPr marL="2034151" indent="-226017" defTabSz="921333">
              <a:defRPr sz="3000">
                <a:solidFill>
                  <a:schemeClr val="tx1"/>
                </a:solidFill>
                <a:latin typeface="Times" pitchFamily="18" charset="0"/>
              </a:defRPr>
            </a:lvl5pPr>
            <a:lvl6pPr marL="2486185" indent="-226017" algn="r" defTabSz="92133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pitchFamily="18" charset="0"/>
              </a:defRPr>
            </a:lvl6pPr>
            <a:lvl7pPr marL="2938219" indent="-226017" algn="r" defTabSz="92133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pitchFamily="18" charset="0"/>
              </a:defRPr>
            </a:lvl7pPr>
            <a:lvl8pPr marL="3390252" indent="-226017" algn="r" defTabSz="92133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pitchFamily="18" charset="0"/>
              </a:defRPr>
            </a:lvl8pPr>
            <a:lvl9pPr marL="3842286" indent="-226017" algn="r" defTabSz="92133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803E561-EEB2-41B3-9139-A34D25427F4C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3856" y="-13856"/>
            <a:ext cx="9175856" cy="687185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3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6ADB-7B5F-47FD-B8B3-737287A1419B}" type="datetime4">
              <a:rPr lang="en-GB" smtClean="0"/>
              <a:t>27 March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57963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02688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30325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9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50475" y="4284000"/>
            <a:ext cx="2707488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249897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230325" y="4284000"/>
            <a:ext cx="2713996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08264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2688" y="4284000"/>
            <a:ext cx="2700000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15201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B66F-BA86-4A95-A831-D2397192195A}" type="datetime4">
              <a:rPr lang="en-GB" smtClean="0"/>
              <a:t>27 March 2017</a:t>
            </a:fld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4680000" cy="468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6"/>
            <a:ext cx="3551700" cy="3008708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357657" y="5020760"/>
            <a:ext cx="3551700" cy="11867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i="1" baseline="0">
                <a:solidFill>
                  <a:schemeClr val="accent5"/>
                </a:solidFill>
              </a:defRPr>
            </a:lvl1pPr>
            <a:lvl2pPr marL="361950" indent="-18097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410162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29660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110331" y="394075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B66F-BA86-4A95-A831-D2397192195A}" type="datetime4">
              <a:rPr lang="en-GB" smtClean="0"/>
              <a:t>27 March 2017</a:t>
            </a:fld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5"/>
            <a:ext cx="3551700" cy="4275669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 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193901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B66F-BA86-4A95-A831-D2397192195A}" type="datetime4">
              <a:rPr lang="en-GB" smtClean="0"/>
              <a:t>27 March 2017</a:t>
            </a:fld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49470" y="1279816"/>
            <a:ext cx="8453218" cy="504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09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299" y="1499265"/>
            <a:ext cx="7050197" cy="4809460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038A-FDD4-43AB-9789-BE81CCC6F006}" type="datetime4">
              <a:rPr lang="en-GB" smtClean="0"/>
              <a:t>27 March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7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2070300" y="528285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5868000" y="4955207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 userDrawn="1"/>
        </p:nvSpPr>
        <p:spPr>
          <a:xfrm>
            <a:off x="5328007" y="549000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7236000" y="136800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 userDrawn="1"/>
        </p:nvSpPr>
        <p:spPr>
          <a:xfrm>
            <a:off x="4248011" y="4946718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 userDrawn="1"/>
        </p:nvSpPr>
        <p:spPr>
          <a:xfrm>
            <a:off x="1284515" y="3333294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0" dirty="0" smtClean="0">
                <a:solidFill>
                  <a:schemeClr val="accent1"/>
                </a:solidFill>
              </a:rPr>
              <a:t>www.astm.org</a:t>
            </a:r>
            <a:endParaRPr lang="en-GB" sz="1400" b="0" dirty="0">
              <a:solidFill>
                <a:schemeClr val="accent1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271" y="2435495"/>
            <a:ext cx="4697729" cy="50338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692000"/>
            <a:ext cx="24020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5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223B-B988-4583-A1DB-C736BC97B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26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3856" y="-13856"/>
            <a:ext cx="9175856" cy="687185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85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3371" y="4777086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 smtClean="0">
                <a:solidFill>
                  <a:srgbClr val="00355B"/>
                </a:solidFill>
              </a:rPr>
              <a:t>www.astm.org</a:t>
            </a:r>
            <a:endParaRPr lang="en-GB" sz="1400" dirty="0">
              <a:solidFill>
                <a:srgbClr val="00355B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070300" y="5290666"/>
            <a:ext cx="531150" cy="53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876850" y="4958850"/>
            <a:ext cx="531150" cy="53115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348196" y="5489486"/>
            <a:ext cx="531150" cy="53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244850" y="1368000"/>
            <a:ext cx="531150" cy="531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289214" y="4958850"/>
            <a:ext cx="531150" cy="531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20" name="Picture 19" descr="ASTM_Logo_Name_Strapline_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92064"/>
            <a:ext cx="9144000" cy="567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557" y="2725812"/>
            <a:ext cx="4812771" cy="8551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Section Title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020953"/>
            <a:ext cx="1035150" cy="103515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35150" y="5041114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37119" y="6324090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77119" y="578409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597000" y="136800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06425" y="5041114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22035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440163" y="4642458"/>
            <a:ext cx="1711542" cy="1711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6" name="Picture 15" descr="ASTM_Logo_Name_Strapline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2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3371" y="4777086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 smtClean="0">
                <a:solidFill>
                  <a:schemeClr val="accent1"/>
                </a:solidFill>
              </a:rPr>
              <a:t>www.astm.org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2070300" y="5290666"/>
            <a:ext cx="531150" cy="53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5876850" y="4958850"/>
            <a:ext cx="531150" cy="53115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5348196" y="5489486"/>
            <a:ext cx="531150" cy="53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7244850" y="1368000"/>
            <a:ext cx="531150" cy="531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4289214" y="4958850"/>
            <a:ext cx="531150" cy="531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692000"/>
            <a:ext cx="24020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5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48240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93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</a:t>
            </a:r>
          </a:p>
          <a:p>
            <a:pPr lvl="1"/>
            <a:r>
              <a:rPr lang="en-US" dirty="0" smtClean="0"/>
              <a:t>Secondary bullet</a:t>
            </a:r>
          </a:p>
          <a:p>
            <a:pPr lvl="2"/>
            <a:r>
              <a:rPr lang="en-US" dirty="0" smtClean="0"/>
              <a:t>Primary bullet</a:t>
            </a:r>
          </a:p>
          <a:p>
            <a:pPr lvl="3"/>
            <a:r>
              <a:rPr lang="en-US" dirty="0" smtClean="0"/>
              <a:t>Secondary bullet</a:t>
            </a:r>
          </a:p>
          <a:p>
            <a:pPr lvl="4"/>
            <a:r>
              <a:rPr lang="en-US" dirty="0" smtClean="0"/>
              <a:t>Primary bullet</a:t>
            </a:r>
          </a:p>
          <a:p>
            <a:pPr lvl="5"/>
            <a:r>
              <a:rPr lang="en-US" dirty="0" smtClean="0"/>
              <a:t>Secondary bullet</a:t>
            </a:r>
          </a:p>
          <a:p>
            <a:pPr lvl="6"/>
            <a:r>
              <a:rPr lang="en-US" dirty="0" smtClean="0"/>
              <a:t>Primary bullet</a:t>
            </a:r>
          </a:p>
          <a:p>
            <a:pPr lvl="7"/>
            <a:r>
              <a:rPr lang="en-US" dirty="0" smtClean="0"/>
              <a:t>Secondary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74226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52818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1312" y="1916372"/>
            <a:ext cx="7054185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5617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17688" y="1508068"/>
            <a:ext cx="4176000" cy="4176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14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3773543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aseline="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405593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57963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02688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30325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9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50475" y="4284000"/>
            <a:ext cx="2707488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249897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230325" y="4284000"/>
            <a:ext cx="2713996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08264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2688" y="4284000"/>
            <a:ext cx="2700000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403923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4680000" cy="468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6"/>
            <a:ext cx="3551700" cy="3008708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357657" y="5020760"/>
            <a:ext cx="3551700" cy="11867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i="1" baseline="0">
                <a:solidFill>
                  <a:schemeClr val="accent5"/>
                </a:solidFill>
              </a:defRPr>
            </a:lvl1pPr>
            <a:lvl2pPr marL="361950" indent="-18097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99305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29660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110331" y="394075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5"/>
            <a:ext cx="3551700" cy="4275669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 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278444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49470" y="1279816"/>
            <a:ext cx="8453218" cy="504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06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92064"/>
            <a:ext cx="9144000" cy="567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557" y="2725812"/>
            <a:ext cx="4812771" cy="8551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Section Title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020953"/>
            <a:ext cx="1035150" cy="103515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35150" y="5041114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037119" y="6324090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5577119" y="578409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597000" y="136800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306425" y="5041114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22035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7440163" y="4642458"/>
            <a:ext cx="1711542" cy="1711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692000"/>
            <a:ext cx="24020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9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299" y="1499265"/>
            <a:ext cx="7050197" cy="4809460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08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070300" y="528285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868000" y="4955207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328007" y="549000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7236000" y="136800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248011" y="4946718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271" y="2435495"/>
            <a:ext cx="4697729" cy="50338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18" name="Picture 17" descr="ASTM_Logo_Name_Strapline_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1284515" y="4599464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 smtClean="0">
                <a:solidFill>
                  <a:srgbClr val="00355B"/>
                </a:solidFill>
              </a:rPr>
              <a:t>www.astm.org</a:t>
            </a:r>
            <a:endParaRPr lang="en-GB" sz="1400" dirty="0">
              <a:solidFill>
                <a:srgbClr val="0035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8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3856" y="-13856"/>
            <a:ext cx="9175856" cy="687185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7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3371" y="4777086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 smtClean="0">
                <a:solidFill>
                  <a:srgbClr val="00355B"/>
                </a:solidFill>
              </a:rPr>
              <a:t>www.astm.org</a:t>
            </a:r>
            <a:endParaRPr lang="en-GB" sz="1400" dirty="0">
              <a:solidFill>
                <a:srgbClr val="00355B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070300" y="5290666"/>
            <a:ext cx="531150" cy="53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876850" y="4958850"/>
            <a:ext cx="531150" cy="53115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348196" y="5489486"/>
            <a:ext cx="531150" cy="53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244850" y="1368000"/>
            <a:ext cx="531150" cy="531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289214" y="4958850"/>
            <a:ext cx="531150" cy="531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20" name="Picture 19" descr="ASTM_Logo_Name_Strapline_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92064"/>
            <a:ext cx="9144000" cy="567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557" y="2725812"/>
            <a:ext cx="4812771" cy="8551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Section Title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020953"/>
            <a:ext cx="1035150" cy="103515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35150" y="5041114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37119" y="6324090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77119" y="578409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597000" y="136800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06425" y="5041114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22035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440163" y="4642458"/>
            <a:ext cx="1711542" cy="1711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6" name="Picture 15" descr="ASTM_Logo_Name_Strapline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2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3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99495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</a:t>
            </a:r>
          </a:p>
          <a:p>
            <a:pPr lvl="1"/>
            <a:r>
              <a:rPr lang="en-US" dirty="0" smtClean="0"/>
              <a:t>Secondary bullet</a:t>
            </a:r>
          </a:p>
          <a:p>
            <a:pPr lvl="2"/>
            <a:r>
              <a:rPr lang="en-US" dirty="0" smtClean="0"/>
              <a:t>Primary bullet</a:t>
            </a:r>
          </a:p>
          <a:p>
            <a:pPr lvl="3"/>
            <a:r>
              <a:rPr lang="en-US" dirty="0" smtClean="0"/>
              <a:t>Secondary bullet</a:t>
            </a:r>
          </a:p>
          <a:p>
            <a:pPr lvl="4"/>
            <a:r>
              <a:rPr lang="en-US" dirty="0" smtClean="0"/>
              <a:t>Primary bullet</a:t>
            </a:r>
          </a:p>
          <a:p>
            <a:pPr lvl="5"/>
            <a:r>
              <a:rPr lang="en-US" dirty="0" smtClean="0"/>
              <a:t>Secondary bullet</a:t>
            </a:r>
          </a:p>
          <a:p>
            <a:pPr lvl="6"/>
            <a:r>
              <a:rPr lang="en-US" dirty="0" smtClean="0"/>
              <a:t>Primary bullet</a:t>
            </a:r>
          </a:p>
          <a:p>
            <a:pPr lvl="7"/>
            <a:r>
              <a:rPr lang="en-US" dirty="0" smtClean="0"/>
              <a:t>Secondary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74226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8109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1312" y="1916372"/>
            <a:ext cx="7054185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408255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6ADB-7B5F-47FD-B8B3-737287A1419B}" type="datetime4">
              <a:rPr lang="en-GB" smtClean="0"/>
              <a:pPr/>
              <a:t>27 March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17688" y="1508068"/>
            <a:ext cx="4176000" cy="4176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14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3773543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aseline="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288905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57963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02688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30325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9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50475" y="4284000"/>
            <a:ext cx="2707488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249897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230325" y="4284000"/>
            <a:ext cx="2713996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08264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2688" y="4284000"/>
            <a:ext cx="2700000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406797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4680000" cy="468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6"/>
            <a:ext cx="3551700" cy="3008708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357657" y="5020760"/>
            <a:ext cx="3551700" cy="11867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i="1" baseline="0">
                <a:solidFill>
                  <a:schemeClr val="accent5"/>
                </a:solidFill>
              </a:defRPr>
            </a:lvl1pPr>
            <a:lvl2pPr marL="361950" indent="-18097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81760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29660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110331" y="394075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5"/>
            <a:ext cx="3551700" cy="4275669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 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11430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49470" y="1279816"/>
            <a:ext cx="8453218" cy="504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31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299" y="1499265"/>
            <a:ext cx="7050197" cy="4809460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A6A6A"/>
                </a:solidFill>
              </a:rPr>
              <a:t>Choose Insert &gt; Header and Footer  to change Date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14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070300" y="528285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868000" y="4955207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328007" y="549000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7236000" y="136800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248011" y="4946718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271" y="2435495"/>
            <a:ext cx="4697729" cy="50338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18" name="Picture 17" descr="ASTM_Logo_Name_Strapline_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1284515" y="4599464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 smtClean="0">
                <a:solidFill>
                  <a:srgbClr val="00355B"/>
                </a:solidFill>
              </a:rPr>
              <a:t>www.astm.org</a:t>
            </a:r>
            <a:endParaRPr lang="en-GB" sz="1400" dirty="0">
              <a:solidFill>
                <a:srgbClr val="0035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8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6A6A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6A6A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C223B-B988-4583-A1DB-C736BC97BE86}" type="slidenum">
              <a:rPr lang="en-US">
                <a:solidFill>
                  <a:srgbClr val="6A6A6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68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970B-BF02-42A8-98BE-55BF818E1239}" type="datetimeFigureOut">
              <a:rPr lang="en-US" smtClean="0">
                <a:solidFill>
                  <a:srgbClr val="6A6A6A"/>
                </a:solidFill>
              </a:rPr>
              <a:pPr/>
              <a:t>3/27/2017</a:t>
            </a:fld>
            <a:endParaRPr lang="en-US">
              <a:solidFill>
                <a:srgbClr val="6A6A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A6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4353-0205-4967-8B2B-F045C9802D36}" type="slidenum">
              <a:rPr lang="en-US" smtClean="0">
                <a:solidFill>
                  <a:srgbClr val="6A6A6A"/>
                </a:solidFill>
              </a:rPr>
              <a:pPr/>
              <a:t>‹#›</a:t>
            </a:fld>
            <a:endParaRPr lang="en-US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0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6A6A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6A6A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D3518-BAF4-43B1-959F-C4E3EFB25BBA}" type="slidenum">
              <a:rPr lang="en-US">
                <a:solidFill>
                  <a:srgbClr val="6A6A6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9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FA0C-60E9-4802-A33D-86EC2FE13B34}" type="datetime4">
              <a:rPr lang="en-GB" smtClean="0"/>
              <a:t>27 March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0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0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182999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B8-2E61-41B6-8186-D8CAF50F8D58}" type="datetime4">
              <a:rPr lang="en-GB" smtClean="0"/>
              <a:t>27 March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38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D2C3-3393-47E6-AEBA-73D094E76A57}" type="datetime4">
              <a:rPr lang="en-GB" smtClean="0"/>
              <a:t>27 March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</a:t>
            </a:r>
          </a:p>
          <a:p>
            <a:pPr lvl="1"/>
            <a:r>
              <a:rPr lang="en-US" dirty="0" smtClean="0"/>
              <a:t>Secondary bullet</a:t>
            </a:r>
          </a:p>
          <a:p>
            <a:pPr lvl="2"/>
            <a:r>
              <a:rPr lang="en-US" dirty="0" smtClean="0"/>
              <a:t>Primary bullet</a:t>
            </a:r>
          </a:p>
          <a:p>
            <a:pPr lvl="3"/>
            <a:r>
              <a:rPr lang="en-US" dirty="0" smtClean="0"/>
              <a:t>Secondary bullet</a:t>
            </a:r>
          </a:p>
          <a:p>
            <a:pPr lvl="4"/>
            <a:r>
              <a:rPr lang="en-US" dirty="0" smtClean="0"/>
              <a:t>Primary bullet</a:t>
            </a:r>
          </a:p>
          <a:p>
            <a:pPr lvl="5"/>
            <a:r>
              <a:rPr lang="en-US" dirty="0" smtClean="0"/>
              <a:t>Secondary bullet</a:t>
            </a:r>
          </a:p>
          <a:p>
            <a:pPr lvl="6"/>
            <a:r>
              <a:rPr lang="en-US" dirty="0" smtClean="0"/>
              <a:t>Primary bullet</a:t>
            </a:r>
          </a:p>
          <a:p>
            <a:pPr lvl="7"/>
            <a:r>
              <a:rPr lang="en-US" dirty="0" smtClean="0"/>
              <a:t>Secondary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74226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80457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1312" y="1916372"/>
            <a:ext cx="7054185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038A-FDD4-43AB-9789-BE81CCC6F006}" type="datetime4">
              <a:rPr lang="en-GB" smtClean="0"/>
              <a:t>27 March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37663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E5FB-E7F3-4891-B91F-17CE57348C0E}" type="datetime4">
              <a:rPr lang="en-GB" smtClean="0"/>
              <a:t>27 March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17688" y="1508068"/>
            <a:ext cx="4176000" cy="4176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14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3773543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aseline="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263913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30" y="435404"/>
            <a:ext cx="801870" cy="629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043" y="1497981"/>
            <a:ext cx="8452957" cy="48018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5219" y="6539235"/>
            <a:ext cx="1086055" cy="122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9A616ADB-7B5F-47FD-B8B3-737287A1419B}" type="datetime4">
              <a:rPr lang="en-GB" smtClean="0"/>
              <a:pPr/>
              <a:t>27 March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6539368"/>
            <a:ext cx="3150000" cy="1226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000" y="6540439"/>
            <a:ext cx="450688" cy="1215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41313" y="6538868"/>
            <a:ext cx="103568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0" dirty="0" smtClean="0">
                <a:solidFill>
                  <a:schemeClr val="tx1"/>
                </a:solidFill>
                <a:latin typeface="+mn-lt"/>
              </a:rPr>
              <a:t>© ASTM International </a:t>
            </a:r>
            <a:endParaRPr lang="en-GB" sz="7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1313" y="1269000"/>
            <a:ext cx="84613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9" r:id="rId3"/>
    <p:sldLayoutId id="2147483687" r:id="rId4"/>
    <p:sldLayoutId id="2147483678" r:id="rId5"/>
    <p:sldLayoutId id="2147483674" r:id="rId6"/>
    <p:sldLayoutId id="2147483681" r:id="rId7"/>
    <p:sldLayoutId id="2147483675" r:id="rId8"/>
    <p:sldLayoutId id="2147483677" r:id="rId9"/>
    <p:sldLayoutId id="2147483683" r:id="rId10"/>
    <p:sldLayoutId id="2147483684" r:id="rId11"/>
    <p:sldLayoutId id="2147483685" r:id="rId12"/>
    <p:sldLayoutId id="2147483680" r:id="rId13"/>
    <p:sldLayoutId id="2147483686" r:id="rId14"/>
    <p:sldLayoutId id="2147483688" r:id="rId15"/>
    <p:sldLayoutId id="2147483690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4" userDrawn="1">
          <p15:clr>
            <a:srgbClr val="F26B43"/>
          </p15:clr>
        </p15:guide>
        <p15:guide id="2" pos="215" userDrawn="1">
          <p15:clr>
            <a:srgbClr val="F26B43"/>
          </p15:clr>
        </p15:guide>
        <p15:guide id="3" pos="5545" userDrawn="1">
          <p15:clr>
            <a:srgbClr val="F26B43"/>
          </p15:clr>
        </p15:guide>
        <p15:guide id="4" orient="horz" pos="4116" userDrawn="1">
          <p15:clr>
            <a:srgbClr val="F26B43"/>
          </p15:clr>
        </p15:guide>
        <p15:guide id="5" orient="horz" pos="941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30" y="435404"/>
            <a:ext cx="801870" cy="629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043" y="1497981"/>
            <a:ext cx="8452957" cy="48018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001" y="6539235"/>
            <a:ext cx="2835000" cy="122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6539368"/>
            <a:ext cx="3150000" cy="1226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000" y="6540439"/>
            <a:ext cx="450688" cy="1215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313" y="6538868"/>
            <a:ext cx="103568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6A6A6A"/>
                </a:solidFill>
              </a:rPr>
              <a:t>© ASTM International </a:t>
            </a:r>
            <a:endParaRPr lang="en-GB" sz="700" dirty="0">
              <a:solidFill>
                <a:srgbClr val="6A6A6A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1313" y="1269000"/>
            <a:ext cx="84613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9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4" userDrawn="1">
          <p15:clr>
            <a:srgbClr val="F26B43"/>
          </p15:clr>
        </p15:guide>
        <p15:guide id="2" pos="215" userDrawn="1">
          <p15:clr>
            <a:srgbClr val="F26B43"/>
          </p15:clr>
        </p15:guide>
        <p15:guide id="3" pos="5545" userDrawn="1">
          <p15:clr>
            <a:srgbClr val="F26B43"/>
          </p15:clr>
        </p15:guide>
        <p15:guide id="4" orient="horz" pos="4116" userDrawn="1">
          <p15:clr>
            <a:srgbClr val="F26B43"/>
          </p15:clr>
        </p15:guide>
        <p15:guide id="5" orient="horz" pos="941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30" y="435404"/>
            <a:ext cx="801870" cy="629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043" y="1497981"/>
            <a:ext cx="8452957" cy="48018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001" y="6539235"/>
            <a:ext cx="2835000" cy="122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6A6A6A"/>
                </a:solidFill>
              </a:rPr>
              <a:t>Choose Insert &gt; Header and Footer  to change Date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6539368"/>
            <a:ext cx="3150000" cy="1226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A6A6A"/>
                </a:solidFill>
              </a:rPr>
              <a:t>Choose Insert &gt; Header and Footer  to change Presentation Title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000" y="6540439"/>
            <a:ext cx="450688" cy="1215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313" y="6538868"/>
            <a:ext cx="103568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6A6A6A"/>
                </a:solidFill>
              </a:rPr>
              <a:t>© ASTM International </a:t>
            </a:r>
            <a:endParaRPr lang="en-GB" sz="700" dirty="0">
              <a:solidFill>
                <a:srgbClr val="6A6A6A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1313" y="1269000"/>
            <a:ext cx="84613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88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4" userDrawn="1">
          <p15:clr>
            <a:srgbClr val="F26B43"/>
          </p15:clr>
        </p15:guide>
        <p15:guide id="2" pos="215" userDrawn="1">
          <p15:clr>
            <a:srgbClr val="F26B43"/>
          </p15:clr>
        </p15:guide>
        <p15:guide id="3" pos="5545" userDrawn="1">
          <p15:clr>
            <a:srgbClr val="F26B43"/>
          </p15:clr>
        </p15:guide>
        <p15:guide id="4" orient="horz" pos="4116" userDrawn="1">
          <p15:clr>
            <a:srgbClr val="F26B43"/>
          </p15:clr>
        </p15:guide>
        <p15:guide id="5" orient="horz" pos="941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olshefsky@astm.org" TargetMode="External"/><Relationship Id="rId2" Type="http://schemas.openxmlformats.org/officeDocument/2006/relationships/hyperlink" Target="mailto:tcendrowska@astm.org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ksimms@astm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ss_image ppt 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972000" y="1506819"/>
            <a:ext cx="3600000" cy="3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360977" y="5108672"/>
            <a:ext cx="612000" cy="612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972977" y="5108672"/>
            <a:ext cx="612000" cy="61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72000" y="5104657"/>
            <a:ext cx="296322" cy="296322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275586" y="1210748"/>
            <a:ext cx="296322" cy="296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573031" y="1506669"/>
            <a:ext cx="612000" cy="61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1236677" y="2278959"/>
            <a:ext cx="332721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ASTM International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Overview and Collaboration with West Africa</a:t>
            </a:r>
          </a:p>
          <a:p>
            <a:pPr lvl="0"/>
            <a:endParaRPr lang="en-US" sz="1200" dirty="0" smtClean="0">
              <a:solidFill>
                <a:prstClr val="white"/>
              </a:solidFill>
            </a:endParaRPr>
          </a:p>
          <a:p>
            <a:pPr lvl="0"/>
            <a:r>
              <a:rPr lang="en-US" sz="1300" dirty="0" smtClean="0">
                <a:solidFill>
                  <a:prstClr val="white"/>
                </a:solidFill>
              </a:rPr>
              <a:t>March- April 2017</a:t>
            </a:r>
          </a:p>
          <a:p>
            <a:pPr lvl="0"/>
            <a:endParaRPr lang="en-US" sz="1300" dirty="0" smtClean="0">
              <a:solidFill>
                <a:prstClr val="white"/>
              </a:solidFill>
            </a:endParaRPr>
          </a:p>
          <a:p>
            <a:pPr lvl="0"/>
            <a:r>
              <a:rPr lang="en-US" sz="1300" dirty="0" smtClean="0">
                <a:solidFill>
                  <a:prstClr val="white"/>
                </a:solidFill>
              </a:rPr>
              <a:t>Kimberly Simms</a:t>
            </a:r>
          </a:p>
          <a:p>
            <a:pPr lvl="0"/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53371" y="4777086"/>
            <a:ext cx="1186340" cy="185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smtClean="0">
                <a:solidFill>
                  <a:schemeClr val="bg1"/>
                </a:solidFill>
              </a:rPr>
              <a:t>www.astm.org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977" y="5108672"/>
            <a:ext cx="612000" cy="6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72977" y="5108672"/>
            <a:ext cx="612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572000" y="5104657"/>
            <a:ext cx="296322" cy="296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STM_Logo_Blue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24000"/>
            <a:ext cx="1170000" cy="919010"/>
          </a:xfrm>
          <a:prstGeom prst="rect">
            <a:avLst/>
          </a:prstGeom>
        </p:spPr>
      </p:pic>
      <p:pic>
        <p:nvPicPr>
          <p:cNvPr id="5" name="Picture 4" descr="ASTM_Logo_Name_Strapline_Blue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99" y="1719000"/>
            <a:ext cx="1847249" cy="3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Unique Training Within the </a:t>
            </a:r>
            <a:r>
              <a:rPr lang="en-GB" dirty="0" err="1" smtClean="0"/>
              <a:t>MoU</a:t>
            </a:r>
            <a:r>
              <a:rPr lang="en-GB" dirty="0"/>
              <a:t> </a:t>
            </a:r>
            <a:r>
              <a:rPr lang="en-GB" dirty="0" smtClean="0"/>
              <a:t>Program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07000" y="4284000"/>
            <a:ext cx="2880000" cy="220500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Procedural focus </a:t>
            </a:r>
            <a:endParaRPr lang="en-GB" dirty="0"/>
          </a:p>
          <a:p>
            <a:r>
              <a:rPr lang="en-GB" dirty="0" smtClean="0"/>
              <a:t>Typically three nations/year; to date have hosted 35 experts from 32 nations</a:t>
            </a:r>
          </a:p>
          <a:p>
            <a:r>
              <a:rPr lang="en-GB" dirty="0" smtClean="0"/>
              <a:t>NSB identifies two candidates, ASTM interviews and selects one</a:t>
            </a:r>
          </a:p>
          <a:p>
            <a:r>
              <a:rPr lang="en-GB" dirty="0" smtClean="0"/>
              <a:t>Participant becomes an expert and a resource</a:t>
            </a:r>
          </a:p>
          <a:p>
            <a:r>
              <a:rPr lang="en-GB" dirty="0" smtClean="0"/>
              <a:t>– </a:t>
            </a:r>
            <a:r>
              <a:rPr lang="en-GB" dirty="0"/>
              <a:t>In 2016: Mauritius, Kazakhstan, Dominican Republic</a:t>
            </a:r>
          </a:p>
          <a:p>
            <a:r>
              <a:rPr lang="en-GB" dirty="0" smtClean="0"/>
              <a:t>–  In 2017:  Israel, Ecuador, Bhutan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2000" y="4014000"/>
            <a:ext cx="2707488" cy="270000"/>
          </a:xfrm>
        </p:spPr>
        <p:txBody>
          <a:bodyPr/>
          <a:lstStyle/>
          <a:p>
            <a:r>
              <a:rPr lang="en-GB" b="1" dirty="0" smtClean="0"/>
              <a:t>Standards Expert Program</a:t>
            </a:r>
            <a:endParaRPr lang="en-GB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22000" y="4284000"/>
            <a:ext cx="2722321" cy="218720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Technical focus</a:t>
            </a:r>
          </a:p>
          <a:p>
            <a:r>
              <a:rPr lang="en-GB" dirty="0" smtClean="0"/>
              <a:t>Competitive process</a:t>
            </a:r>
          </a:p>
          <a:p>
            <a:r>
              <a:rPr lang="en-GB" dirty="0" smtClean="0"/>
              <a:t>Partners invited to submit applications from staff and industry experts, ASTM selects  two</a:t>
            </a:r>
          </a:p>
          <a:p>
            <a:r>
              <a:rPr lang="en-GB" dirty="0" smtClean="0"/>
              <a:t>2015 - Nana </a:t>
            </a:r>
            <a:r>
              <a:rPr lang="en-GB" dirty="0" err="1"/>
              <a:t>Sekyi</a:t>
            </a:r>
            <a:r>
              <a:rPr lang="en-GB" dirty="0"/>
              <a:t>, Ghana – GSA</a:t>
            </a:r>
          </a:p>
          <a:p>
            <a:r>
              <a:rPr lang="en-GB" dirty="0" smtClean="0"/>
              <a:t>Studied: Standards for </a:t>
            </a:r>
            <a:r>
              <a:rPr lang="en-GB" dirty="0"/>
              <a:t>oil/gas pipeline </a:t>
            </a:r>
            <a:r>
              <a:rPr lang="en-GB" dirty="0" smtClean="0"/>
              <a:t>2016 –   Thai </a:t>
            </a:r>
            <a:r>
              <a:rPr lang="en-GB" dirty="0" err="1" smtClean="0"/>
              <a:t>Hoa</a:t>
            </a:r>
            <a:r>
              <a:rPr lang="en-GB" dirty="0" smtClean="0"/>
              <a:t>, Vietnam -  VSQI </a:t>
            </a:r>
          </a:p>
          <a:p>
            <a:r>
              <a:rPr lang="en-GB" dirty="0" smtClean="0"/>
              <a:t>Studied;  Bio-based Plastics</a:t>
            </a:r>
          </a:p>
          <a:p>
            <a:r>
              <a:rPr lang="en-GB" dirty="0" smtClean="0"/>
              <a:t>2017 --  Stephen </a:t>
            </a:r>
            <a:r>
              <a:rPr lang="en-GB" dirty="0" err="1" smtClean="0"/>
              <a:t>Adu</a:t>
            </a:r>
            <a:r>
              <a:rPr lang="en-GB" dirty="0" smtClean="0"/>
              <a:t>, Ghana-- GSA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222000" y="4059000"/>
            <a:ext cx="2722321" cy="225000"/>
          </a:xfrm>
        </p:spPr>
        <p:txBody>
          <a:bodyPr/>
          <a:lstStyle/>
          <a:p>
            <a:r>
              <a:rPr lang="en-GB" b="1" dirty="0" smtClean="0"/>
              <a:t>TVGP</a:t>
            </a:r>
            <a:endParaRPr lang="en-GB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108264" y="4374000"/>
            <a:ext cx="2783736" cy="2115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Attached staff and Intensive Training Programs –Candidate selection varies by sponsoring organization</a:t>
            </a:r>
          </a:p>
          <a:p>
            <a:r>
              <a:rPr lang="en-GB" dirty="0" smtClean="0"/>
              <a:t>Chief Sponsor  defines study topics</a:t>
            </a:r>
          </a:p>
          <a:p>
            <a:r>
              <a:rPr lang="en-GB" dirty="0" smtClean="0"/>
              <a:t>Duration of one week to eleven months</a:t>
            </a:r>
          </a:p>
          <a:p>
            <a:r>
              <a:rPr lang="en-GB" dirty="0" smtClean="0"/>
              <a:t>To date:  </a:t>
            </a:r>
          </a:p>
          <a:p>
            <a:r>
              <a:rPr lang="en-GB" dirty="0" smtClean="0"/>
              <a:t>Attachments – Botswana, China, Japan, South Africa, South Korea</a:t>
            </a:r>
          </a:p>
          <a:p>
            <a:r>
              <a:rPr lang="en-GB" dirty="0" smtClean="0"/>
              <a:t>ITP – Chechen Republic, China, GSO, Latin America, South Korea, Trinidad and Tobago and Jamaica, Saudi Arabia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102688" y="4104000"/>
            <a:ext cx="2700000" cy="270000"/>
          </a:xfrm>
        </p:spPr>
        <p:txBody>
          <a:bodyPr/>
          <a:lstStyle/>
          <a:p>
            <a:r>
              <a:rPr lang="en-GB" b="1" dirty="0" smtClean="0"/>
              <a:t>Other International Visitors</a:t>
            </a:r>
            <a:endParaRPr lang="en-GB" b="1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1" b="16791"/>
          <a:stretch>
            <a:fillRect/>
          </a:stretch>
        </p:blipFill>
        <p:spPr>
          <a:xfrm>
            <a:off x="3402000" y="1719000"/>
            <a:ext cx="2294312" cy="2070001"/>
          </a:xfrm>
        </p:spPr>
      </p:pic>
      <p:pic>
        <p:nvPicPr>
          <p:cNvPr id="1026" name="Picture 2" descr="R:\Global Cooperation\Standards Expert Program (SEPS)\2015\Photos\PF Din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 b="33558"/>
          <a:stretch/>
        </p:blipFill>
        <p:spPr bwMode="auto">
          <a:xfrm>
            <a:off x="297000" y="1359000"/>
            <a:ext cx="1865478" cy="18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:\Global Cooperation\Standards Expert Program (SEPS)\2015\Photos\FrancescaRappacciol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6" r="15977" b="7550"/>
          <a:stretch/>
        </p:blipFill>
        <p:spPr bwMode="auto">
          <a:xfrm>
            <a:off x="1692000" y="2169000"/>
            <a:ext cx="1525176" cy="16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:\Global Cooperation\Attached Staff\2014 Eleven Months Korea\Photos\IMG_24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r="8184"/>
          <a:stretch/>
        </p:blipFill>
        <p:spPr bwMode="auto">
          <a:xfrm>
            <a:off x="6154220" y="1804356"/>
            <a:ext cx="2681555" cy="20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4025" cy="83661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Global Member Participation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534400" cy="44958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Made easy through use of the internet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No travel, economical, consistent and efficient</a:t>
            </a: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Access to standards 24/ 7,  365 days per year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1"/>
            <a:ext cx="1600200" cy="163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1"/>
            <a:ext cx="1600200" cy="163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Image result for image of man at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83" y="3342825"/>
            <a:ext cx="3957713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2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sz="quarter" idx="15"/>
          </p:nvPr>
        </p:nvSpPr>
        <p:spPr>
          <a:xfrm>
            <a:off x="345299" y="1499265"/>
            <a:ext cx="3442427" cy="480946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Available to all Public and Private Standards’ Users</a:t>
            </a:r>
          </a:p>
          <a:p>
            <a:r>
              <a:rPr lang="en-US" dirty="0" smtClean="0"/>
              <a:t>Referenced in Regulations</a:t>
            </a:r>
          </a:p>
          <a:p>
            <a:r>
              <a:rPr lang="en-US" dirty="0" smtClean="0"/>
              <a:t>Normative Reference</a:t>
            </a:r>
          </a:p>
          <a:p>
            <a:r>
              <a:rPr lang="en-US" dirty="0" smtClean="0"/>
              <a:t>Code Reference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Available Only to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MoU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Partners</a:t>
            </a:r>
          </a:p>
          <a:p>
            <a:r>
              <a:rPr lang="en-US" dirty="0" smtClean="0"/>
              <a:t>Identical Adoption</a:t>
            </a:r>
          </a:p>
          <a:p>
            <a:r>
              <a:rPr lang="en-US" dirty="0" smtClean="0"/>
              <a:t>Equivalent Adoption</a:t>
            </a:r>
          </a:p>
          <a:p>
            <a:r>
              <a:rPr lang="en-US" dirty="0" smtClean="0"/>
              <a:t>Used as the Basis of a National Standard or Consulted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Ways to Adopt and Reference ASTM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97000" y="3183995"/>
            <a:ext cx="1260000" cy="12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US" sz="1200" b="1" dirty="0" smtClean="0"/>
              <a:t>Simple Ways to Adopt or Reference ASTM International Standards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1274" y="1493838"/>
            <a:ext cx="1260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US" sz="1200" b="1" dirty="0" smtClean="0"/>
              <a:t>Referenced in Regulation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752000" y="1493838"/>
            <a:ext cx="1260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US" sz="1200" b="1" dirty="0" smtClean="0"/>
              <a:t>Used as the Basis of National Standard or Consulted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3851312" y="3188313"/>
            <a:ext cx="1260000" cy="12542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US" sz="1200" b="1" dirty="0"/>
              <a:t>Equivalent Adoption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42688" y="3187816"/>
            <a:ext cx="1260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US" sz="1200" b="1" dirty="0"/>
              <a:t>Normative Reference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61274" y="4862910"/>
            <a:ext cx="1260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US" sz="1200" b="1" dirty="0"/>
              <a:t>Code Reference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52000" y="4862910"/>
            <a:ext cx="1260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US" sz="1200" b="1" dirty="0"/>
              <a:t>Identical Adoption</a:t>
            </a:r>
          </a:p>
        </p:txBody>
      </p:sp>
      <p:cxnSp>
        <p:nvCxnSpPr>
          <p:cNvPr id="21" name="Straight Connector 20"/>
          <p:cNvCxnSpPr>
            <a:endCxn id="13" idx="2"/>
          </p:cNvCxnSpPr>
          <p:nvPr/>
        </p:nvCxnSpPr>
        <p:spPr>
          <a:xfrm flipH="1" flipV="1">
            <a:off x="5382000" y="2753838"/>
            <a:ext cx="315000" cy="430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0"/>
          </p:cNvCxnSpPr>
          <p:nvPr/>
        </p:nvCxnSpPr>
        <p:spPr>
          <a:xfrm flipH="1" flipV="1">
            <a:off x="6957000" y="4442595"/>
            <a:ext cx="334274" cy="42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2"/>
          </p:cNvCxnSpPr>
          <p:nvPr/>
        </p:nvCxnSpPr>
        <p:spPr>
          <a:xfrm flipV="1">
            <a:off x="6957000" y="2753838"/>
            <a:ext cx="334274" cy="43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3"/>
            <a:endCxn id="16" idx="1"/>
          </p:cNvCxnSpPr>
          <p:nvPr/>
        </p:nvCxnSpPr>
        <p:spPr>
          <a:xfrm>
            <a:off x="6957000" y="3813995"/>
            <a:ext cx="585688" cy="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3"/>
            <a:endCxn id="11" idx="1"/>
          </p:cNvCxnSpPr>
          <p:nvPr/>
        </p:nvCxnSpPr>
        <p:spPr>
          <a:xfrm flipV="1">
            <a:off x="5111312" y="3813995"/>
            <a:ext cx="585688" cy="1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9" idx="0"/>
          </p:cNvCxnSpPr>
          <p:nvPr/>
        </p:nvCxnSpPr>
        <p:spPr>
          <a:xfrm flipV="1">
            <a:off x="5382000" y="4442595"/>
            <a:ext cx="315000" cy="42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908050" y="3854450"/>
            <a:ext cx="7315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3879850" y="3851275"/>
            <a:ext cx="1373188" cy="1220788"/>
          </a:xfrm>
          <a:custGeom>
            <a:avLst/>
            <a:gdLst>
              <a:gd name="T0" fmla="*/ 2147483647 w 865"/>
              <a:gd name="T1" fmla="*/ 0 h 769"/>
              <a:gd name="T2" fmla="*/ 0 w 865"/>
              <a:gd name="T3" fmla="*/ 2147483647 h 769"/>
              <a:gd name="T4" fmla="*/ 2147483647 w 865"/>
              <a:gd name="T5" fmla="*/ 2147483647 h 769"/>
              <a:gd name="T6" fmla="*/ 2147483647 w 865"/>
              <a:gd name="T7" fmla="*/ 0 h 769"/>
              <a:gd name="T8" fmla="*/ 2147483647 w 865"/>
              <a:gd name="T9" fmla="*/ 0 h 7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5" h="769">
                <a:moveTo>
                  <a:pt x="332" y="0"/>
                </a:moveTo>
                <a:lnTo>
                  <a:pt x="0" y="768"/>
                </a:lnTo>
                <a:lnTo>
                  <a:pt x="864" y="768"/>
                </a:lnTo>
                <a:lnTo>
                  <a:pt x="531" y="0"/>
                </a:lnTo>
                <a:lnTo>
                  <a:pt x="332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62000" y="3594100"/>
            <a:ext cx="1663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14400" y="3746500"/>
            <a:ext cx="1358900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09600" y="3441700"/>
            <a:ext cx="19685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4191000" y="3476625"/>
            <a:ext cx="749300" cy="6731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09600" y="2436066"/>
            <a:ext cx="2290692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400" dirty="0" smtClean="0">
                <a:latin typeface="Arial" charset="0"/>
              </a:rPr>
              <a:t>Manufacturer &amp;</a:t>
            </a:r>
          </a:p>
          <a:p>
            <a:pPr algn="l"/>
            <a:r>
              <a:rPr lang="en-US" sz="2400" dirty="0" smtClean="0">
                <a:latin typeface="Arial" charset="0"/>
              </a:rPr>
              <a:t>Producer</a:t>
            </a:r>
            <a:endParaRPr lang="en-US" sz="2400" dirty="0">
              <a:latin typeface="Arial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260063" y="2362199"/>
            <a:ext cx="2393283" cy="97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dirty="0">
                <a:latin typeface="+mj-lt"/>
              </a:rPr>
              <a:t>User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>
                <a:latin typeface="+mj-lt"/>
              </a:rPr>
              <a:t>&amp;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>
                <a:latin typeface="+mj-lt"/>
              </a:rPr>
              <a:t>General Interest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70350" y="2951163"/>
            <a:ext cx="91371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>
                <a:latin typeface="Arial" pitchFamily="34" charset="0"/>
                <a:cs typeface="Arial" pitchFamily="34" charset="0"/>
              </a:rPr>
              <a:t>ASTM</a:t>
            </a:r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762000" y="5302250"/>
            <a:ext cx="7924800" cy="59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Technical Committees are balanced.  </a:t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No excess influence by any interest group, i.e., government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762000" y="6553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01E6C920-D9CF-440A-9BB5-581403D873B0}" type="slidenum">
              <a:rPr lang="en-US" sz="1200">
                <a:solidFill>
                  <a:srgbClr val="FFFFFF"/>
                </a:solidFill>
                <a:latin typeface="Arial Black" pitchFamily="34" charset="0"/>
              </a:rPr>
              <a:pPr/>
              <a:t>13</a:t>
            </a:fld>
            <a:endParaRPr lang="en-US" sz="140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5614" name="Rectangle 13"/>
          <p:cNvSpPr>
            <a:spLocks noGrp="1" noChangeArrowheads="1"/>
          </p:cNvSpPr>
          <p:nvPr>
            <p:ph type="title"/>
          </p:nvPr>
        </p:nvSpPr>
        <p:spPr>
          <a:xfrm>
            <a:off x="1303338" y="304800"/>
            <a:ext cx="7680325" cy="12954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cs typeface="Tunga" pitchFamily="34" charset="0"/>
              </a:rPr>
              <a:t>Balance of Interests</a:t>
            </a:r>
          </a:p>
        </p:txBody>
      </p:sp>
      <p:sp>
        <p:nvSpPr>
          <p:cNvPr id="19470" name="Rectangle 17"/>
          <p:cNvSpPr>
            <a:spLocks noGrp="1" noChangeArrowheads="1"/>
          </p:cNvSpPr>
          <p:nvPr>
            <p:ph sz="quarter" idx="4294967295"/>
          </p:nvPr>
        </p:nvSpPr>
        <p:spPr>
          <a:xfrm>
            <a:off x="990600" y="457200"/>
            <a:ext cx="6400800" cy="792162"/>
          </a:xfrm>
        </p:spPr>
        <p:txBody>
          <a:bodyPr/>
          <a:lstStyle/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19471" name="Rectangle 14"/>
          <p:cNvSpPr>
            <a:spLocks noChangeArrowheads="1"/>
          </p:cNvSpPr>
          <p:nvPr/>
        </p:nvSpPr>
        <p:spPr bwMode="auto">
          <a:xfrm>
            <a:off x="6705600" y="3594100"/>
            <a:ext cx="16637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5"/>
          <p:cNvSpPr>
            <a:spLocks noChangeArrowheads="1"/>
          </p:cNvSpPr>
          <p:nvPr/>
        </p:nvSpPr>
        <p:spPr bwMode="auto">
          <a:xfrm>
            <a:off x="6858000" y="3733800"/>
            <a:ext cx="1358900" cy="63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16"/>
          <p:cNvSpPr>
            <a:spLocks noChangeArrowheads="1"/>
          </p:cNvSpPr>
          <p:nvPr/>
        </p:nvSpPr>
        <p:spPr bwMode="auto">
          <a:xfrm>
            <a:off x="6553200" y="3441700"/>
            <a:ext cx="19685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14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ASTM and Infrastructure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Technical Committees in Sector:</a:t>
            </a:r>
            <a:endParaRPr lang="en-GB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162000" y="1972263"/>
            <a:ext cx="4320000" cy="3993475"/>
          </a:xfrm>
        </p:spPr>
        <p:txBody>
          <a:bodyPr>
            <a:normAutofit fontScale="92500"/>
          </a:bodyPr>
          <a:lstStyle/>
          <a:p>
            <a:r>
              <a:rPr lang="en-GB" sz="1900" dirty="0" smtClean="0"/>
              <a:t>Cement, C01</a:t>
            </a:r>
          </a:p>
          <a:p>
            <a:pPr marL="0" indent="0">
              <a:buNone/>
            </a:pPr>
            <a:r>
              <a:rPr lang="en-GB" sz="1900" dirty="0" smtClean="0"/>
              <a:t>-- Concrete and Aggregates, C09</a:t>
            </a:r>
          </a:p>
          <a:p>
            <a:pPr marL="0" indent="0">
              <a:buNone/>
            </a:pPr>
            <a:r>
              <a:rPr lang="en-GB" sz="1900" dirty="0" smtClean="0"/>
              <a:t>-- Gypsum and Building Materials, C11</a:t>
            </a:r>
          </a:p>
          <a:p>
            <a:pPr marL="0" indent="0">
              <a:buNone/>
            </a:pPr>
            <a:r>
              <a:rPr lang="en-GB" sz="1900" dirty="0" smtClean="0"/>
              <a:t>--- Mortars and Grouts for Masonry, 	C12</a:t>
            </a:r>
          </a:p>
          <a:p>
            <a:pPr marL="0" indent="0">
              <a:buNone/>
            </a:pPr>
            <a:r>
              <a:rPr lang="en-GB" sz="1900" dirty="0" smtClean="0"/>
              <a:t>--- Glass and Glass Products, C14</a:t>
            </a:r>
          </a:p>
          <a:p>
            <a:pPr marL="0" indent="0">
              <a:buNone/>
            </a:pPr>
            <a:r>
              <a:rPr lang="en-GB" sz="1900" dirty="0" smtClean="0"/>
              <a:t>--- Manufactured Masonry Units, C15</a:t>
            </a:r>
          </a:p>
          <a:p>
            <a:pPr marL="0" indent="0">
              <a:buNone/>
            </a:pPr>
            <a:r>
              <a:rPr lang="en-GB" sz="1900" dirty="0" smtClean="0"/>
              <a:t>--- </a:t>
            </a:r>
            <a:r>
              <a:rPr lang="en-GB" sz="1900" dirty="0" err="1" smtClean="0"/>
              <a:t>Fiber</a:t>
            </a:r>
            <a:r>
              <a:rPr lang="en-GB" sz="1900" dirty="0" smtClean="0"/>
              <a:t>-reinforced Cement products, C17</a:t>
            </a:r>
          </a:p>
          <a:p>
            <a:pPr marL="0" indent="0">
              <a:buNone/>
            </a:pPr>
            <a:r>
              <a:rPr lang="en-GB" sz="1900" dirty="0" smtClean="0"/>
              <a:t>--- Stone, C18</a:t>
            </a:r>
          </a:p>
          <a:p>
            <a:pPr marL="0" indent="0">
              <a:buNone/>
            </a:pPr>
            <a:r>
              <a:rPr lang="en-GB" sz="1900" dirty="0" smtClean="0"/>
              <a:t>--- Building Seals and Sealants, C24</a:t>
            </a:r>
          </a:p>
          <a:p>
            <a:pPr marL="0" indent="0">
              <a:buNone/>
            </a:pPr>
            <a:r>
              <a:rPr lang="en-GB" sz="1900" dirty="0" smtClean="0"/>
              <a:t>--- Wood, D07</a:t>
            </a:r>
          </a:p>
          <a:p>
            <a:pPr marL="0" indent="0">
              <a:buNone/>
            </a:pPr>
            <a:r>
              <a:rPr lang="en-GB" sz="1900" dirty="0" smtClean="0"/>
              <a:t>--- Roofing and Waterproofing, D08</a:t>
            </a:r>
          </a:p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C:\Users\ksimms\Documents\Infrast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00" y="1404000"/>
            <a:ext cx="3492058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15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ASTM  and Roads - Paving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Technical Committees in sector:</a:t>
            </a:r>
          </a:p>
          <a:p>
            <a:endParaRPr lang="en-GB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0" y="2079000"/>
            <a:ext cx="4378937" cy="3647543"/>
          </a:xfrm>
        </p:spPr>
        <p:txBody>
          <a:bodyPr>
            <a:normAutofit/>
          </a:bodyPr>
          <a:lstStyle/>
          <a:p>
            <a:pPr marL="180975" lvl="1" indent="0">
              <a:buNone/>
            </a:pPr>
            <a:r>
              <a:rPr lang="en-GB" sz="1800" dirty="0" smtClean="0"/>
              <a:t>--- Road and Paving Materials, D04</a:t>
            </a:r>
          </a:p>
          <a:p>
            <a:pPr marL="180975" lvl="1" indent="0">
              <a:buNone/>
            </a:pPr>
            <a:r>
              <a:rPr lang="en-GB" sz="1800" dirty="0" smtClean="0"/>
              <a:t>--- </a:t>
            </a:r>
            <a:r>
              <a:rPr lang="en-GB" sz="1800" dirty="0" err="1" smtClean="0"/>
              <a:t>Geosynthetics</a:t>
            </a:r>
            <a:r>
              <a:rPr lang="en-GB" sz="1800" dirty="0" smtClean="0"/>
              <a:t>, D35</a:t>
            </a:r>
          </a:p>
          <a:p>
            <a:pPr marL="180975" lvl="1" indent="0">
              <a:buNone/>
            </a:pPr>
            <a:r>
              <a:rPr lang="en-GB" sz="1800" dirty="0" smtClean="0"/>
              <a:t>--- Vehicle-Pavement Systems, E17</a:t>
            </a:r>
          </a:p>
          <a:p>
            <a:pPr marL="180975" lvl="1" indent="0">
              <a:buNone/>
            </a:pPr>
            <a:r>
              <a:rPr lang="en-GB" sz="1800" dirty="0" smtClean="0"/>
              <a:t>--- Soil and Rock, D18</a:t>
            </a:r>
          </a:p>
          <a:p>
            <a:pPr marL="180975" lvl="1" indent="0">
              <a:buNone/>
            </a:pPr>
            <a:r>
              <a:rPr lang="en-GB" sz="1800" dirty="0" smtClean="0"/>
              <a:t>--- Steel, Stainless Steel and related, A01</a:t>
            </a:r>
          </a:p>
          <a:p>
            <a:pPr marL="180975" lvl="1" indent="0">
              <a:buNone/>
            </a:pPr>
            <a:r>
              <a:rPr lang="en-GB" sz="1800" dirty="0" smtClean="0"/>
              <a:t>---  Fasteners, F16</a:t>
            </a:r>
          </a:p>
          <a:p>
            <a:pPr marL="180975" lvl="1" indent="0">
              <a:buNone/>
            </a:pPr>
            <a:r>
              <a:rPr lang="en-GB" sz="1800" dirty="0" smtClean="0"/>
              <a:t>--- Plastic Piping Systems, F17</a:t>
            </a:r>
            <a:endParaRPr lang="en-GB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r="1102"/>
          <a:stretch>
            <a:fillRect/>
          </a:stretch>
        </p:blipFill>
        <p:spPr bwMode="auto">
          <a:xfrm>
            <a:off x="4527000" y="1584000"/>
            <a:ext cx="4176000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16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ASTM and Water-related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Technical Committees in sector:</a:t>
            </a:r>
            <a:endParaRPr lang="en-GB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297000" y="2124000"/>
            <a:ext cx="4033637" cy="364754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--- </a:t>
            </a:r>
            <a:r>
              <a:rPr lang="en-GB" dirty="0" smtClean="0"/>
              <a:t> </a:t>
            </a:r>
            <a:r>
              <a:rPr lang="en-GB" sz="1800" dirty="0" smtClean="0"/>
              <a:t>Water, D19</a:t>
            </a:r>
          </a:p>
          <a:p>
            <a:pPr marL="0" indent="0">
              <a:buNone/>
            </a:pPr>
            <a:r>
              <a:rPr lang="en-GB" sz="1800" dirty="0" smtClean="0"/>
              <a:t>---  Concrete Pipe, C13</a:t>
            </a:r>
          </a:p>
          <a:p>
            <a:pPr marL="0" indent="0">
              <a:buNone/>
            </a:pPr>
            <a:r>
              <a:rPr lang="en-GB" sz="1800" dirty="0" smtClean="0"/>
              <a:t>---  Plastic Pipe,  F17</a:t>
            </a:r>
          </a:p>
          <a:p>
            <a:pPr marL="0" indent="0">
              <a:buNone/>
            </a:pPr>
            <a:r>
              <a:rPr lang="en-GB" sz="1800" dirty="0" smtClean="0"/>
              <a:t>---  Soil and Rock, D18</a:t>
            </a:r>
          </a:p>
          <a:p>
            <a:pPr marL="0" indent="0">
              <a:buNone/>
            </a:pPr>
            <a:r>
              <a:rPr lang="en-GB" sz="1800" dirty="0" smtClean="0"/>
              <a:t>---  Waste management, D34</a:t>
            </a:r>
          </a:p>
          <a:p>
            <a:pPr marL="0" indent="0">
              <a:buNone/>
            </a:pPr>
            <a:r>
              <a:rPr lang="en-GB" sz="1800" dirty="0" smtClean="0"/>
              <a:t>---  Environmental Assessment, Risk 	Management and Corrective 	Action, E50</a:t>
            </a:r>
          </a:p>
          <a:p>
            <a:pPr marL="0" indent="0">
              <a:buNone/>
            </a:pPr>
            <a:r>
              <a:rPr lang="en-GB" sz="1800" dirty="0" smtClean="0"/>
              <a:t>---  Activated Carbon- filters, D28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9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17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ASTM Energy-related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Technical Committees in Sector:</a:t>
            </a:r>
            <a:endParaRPr lang="en-GB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117001" y="2059840"/>
            <a:ext cx="4544999" cy="364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--- Petroleum products, Liquid Fuels, and   	Lubricants, D02</a:t>
            </a:r>
          </a:p>
          <a:p>
            <a:pPr marL="0" indent="0">
              <a:buNone/>
            </a:pPr>
            <a:r>
              <a:rPr lang="en-GB" sz="1800" dirty="0" smtClean="0"/>
              <a:t>--- Gaseous Fuels, D03</a:t>
            </a:r>
          </a:p>
          <a:p>
            <a:pPr marL="0" indent="0">
              <a:buNone/>
            </a:pPr>
            <a:r>
              <a:rPr lang="en-GB" sz="1800" dirty="0" smtClean="0"/>
              <a:t>--- Coal and coke, D05</a:t>
            </a:r>
          </a:p>
          <a:p>
            <a:pPr marL="0" indent="0">
              <a:buNone/>
            </a:pPr>
            <a:r>
              <a:rPr lang="en-GB" sz="1800" dirty="0" smtClean="0"/>
              <a:t>--- Solar, Geothermal, and Other Alternative 	Sources, E44</a:t>
            </a:r>
          </a:p>
          <a:p>
            <a:pPr marL="0" indent="0">
              <a:buNone/>
            </a:pPr>
            <a:r>
              <a:rPr lang="en-GB" sz="1800" dirty="0" smtClean="0"/>
              <a:t>--- Bioenergy and Industrial Chemicals from 	Biomass, E48</a:t>
            </a:r>
            <a:endParaRPr lang="en-GB" sz="1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050" name="Picture 2" descr="C:\Users\ksimms\Documents\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00" y="1269000"/>
            <a:ext cx="3762375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Story: Road construction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South Africa--</a:t>
            </a:r>
            <a:endParaRPr lang="en-US" sz="2000" b="1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342000" y="1944000"/>
            <a:ext cx="3551700" cy="3008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is in the midst of new road construction and expansion. 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387000" y="2844000"/>
            <a:ext cx="3551700" cy="3285000"/>
          </a:xfrm>
        </p:spPr>
        <p:txBody>
          <a:bodyPr>
            <a:normAutofit fontScale="77500" lnSpcReduction="20000"/>
          </a:bodyPr>
          <a:lstStyle/>
          <a:p>
            <a:pPr marL="95250" indent="-95250"/>
            <a:r>
              <a:rPr lang="en-US" sz="3600" dirty="0" smtClean="0">
                <a:solidFill>
                  <a:srgbClr val="30740E"/>
                </a:solidFill>
              </a:rPr>
              <a:t>“</a:t>
            </a:r>
            <a:r>
              <a:rPr lang="en-US" sz="2800" b="1" dirty="0" smtClean="0">
                <a:solidFill>
                  <a:srgbClr val="30740E"/>
                </a:solidFill>
              </a:rPr>
              <a:t>ASTM’s </a:t>
            </a:r>
            <a:r>
              <a:rPr lang="en-US" sz="2800" b="1" dirty="0">
                <a:solidFill>
                  <a:srgbClr val="30740E"/>
                </a:solidFill>
              </a:rPr>
              <a:t>C309 is the go-to spec for curing compounds for use in concrete road construction</a:t>
            </a:r>
            <a:r>
              <a:rPr lang="en-US" sz="2800" b="1" dirty="0" smtClean="0">
                <a:solidFill>
                  <a:srgbClr val="30740E"/>
                </a:solidFill>
              </a:rPr>
              <a:t>.”</a:t>
            </a:r>
          </a:p>
          <a:p>
            <a:pPr marL="95250" indent="-95250"/>
            <a:endParaRPr lang="en-US" sz="3200" dirty="0"/>
          </a:p>
          <a:p>
            <a:r>
              <a:rPr lang="en-US" dirty="0"/>
              <a:t> </a:t>
            </a:r>
            <a:r>
              <a:rPr lang="en-US" sz="2400" i="0" dirty="0">
                <a:solidFill>
                  <a:schemeClr val="tx1"/>
                </a:solidFill>
              </a:rPr>
              <a:t>ASTM’s Standard Specification for Liquid Membrane-Forming Compounds for Curing Concrete is the key.  South Africa has just adopted it as a national standard and included it in the </a:t>
            </a:r>
            <a:r>
              <a:rPr lang="en-US" sz="2400" i="0" dirty="0" smtClean="0">
                <a:solidFill>
                  <a:schemeClr val="tx1"/>
                </a:solidFill>
              </a:rPr>
              <a:t>guidebook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r="75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Story:  Energy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Uganda--</a:t>
            </a:r>
            <a:endParaRPr lang="en-US" sz="2000" b="1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357657" y="1809000"/>
            <a:ext cx="3551700" cy="3110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home use of </a:t>
            </a:r>
            <a:r>
              <a:rPr lang="en-US" sz="2000" dirty="0" smtClean="0"/>
              <a:t>cooking </a:t>
            </a:r>
            <a:r>
              <a:rPr lang="en-US" sz="2000" dirty="0"/>
              <a:t>fuels like wood or charcoal causes widespread illness and death in developing countries. In response, ASTM International’s bioenergy committee developed a standard to support the introduction of ethanol as a cooking fuel.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342000" y="4773636"/>
            <a:ext cx="3551700" cy="137824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  <a:t>“ASTM specification </a:t>
            </a:r>
            <a:r>
              <a:rPr lang="en-US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  <a:t>for using denatured ethanol as a cooking and appliance fuel (E3050) will help support the buying, selling and transporting of ethanol around </a:t>
            </a:r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Calibri"/>
                <a:ea typeface="Calibri"/>
                <a:cs typeface="Times New Roman"/>
              </a:rPr>
              <a:t>Africa.” </a:t>
            </a:r>
            <a:endParaRPr lang="en-US" b="1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24" y="1853999"/>
            <a:ext cx="4811676" cy="360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1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81981585_super_rgb_flatterned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6" t="34026" r="25435" b="30946"/>
          <a:stretch/>
        </p:blipFill>
        <p:spPr>
          <a:xfrm>
            <a:off x="342000" y="1279525"/>
            <a:ext cx="8453437" cy="5040313"/>
          </a:xfrm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Touching Every Part of Everyday Life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77000" y="1404000"/>
            <a:ext cx="4815000" cy="4815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endParaRPr lang="en-US" dirty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522000" y="1449000"/>
            <a:ext cx="4635000" cy="45475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1500" dirty="0" smtClean="0">
                <a:solidFill>
                  <a:schemeClr val="accent2"/>
                </a:solidFill>
              </a:rPr>
              <a:t>Introduction</a:t>
            </a:r>
          </a:p>
          <a:p>
            <a:pPr lvl="1"/>
            <a:r>
              <a:rPr lang="en-GB" sz="1500" dirty="0" smtClean="0"/>
              <a:t>12,636 </a:t>
            </a:r>
            <a:r>
              <a:rPr lang="en-GB" sz="1500" dirty="0"/>
              <a:t>ASTM standards operate globally</a:t>
            </a:r>
          </a:p>
          <a:p>
            <a:pPr lvl="1"/>
            <a:r>
              <a:rPr lang="en-GB" sz="1500" dirty="0" smtClean="0"/>
              <a:t>they enhance </a:t>
            </a:r>
            <a:r>
              <a:rPr lang="en-GB" sz="1500" dirty="0"/>
              <a:t>performance and </a:t>
            </a:r>
            <a:r>
              <a:rPr lang="en-GB" sz="1500" dirty="0" smtClean="0"/>
              <a:t/>
            </a:r>
            <a:br>
              <a:rPr lang="en-GB" sz="1500" dirty="0" smtClean="0"/>
            </a:br>
            <a:r>
              <a:rPr lang="en-GB" sz="1500" dirty="0" smtClean="0"/>
              <a:t>create </a:t>
            </a:r>
            <a:r>
              <a:rPr lang="en-GB" sz="1500" dirty="0"/>
              <a:t>confidence</a:t>
            </a:r>
          </a:p>
          <a:p>
            <a:pPr lvl="1"/>
            <a:r>
              <a:rPr lang="en-GB" sz="1500" dirty="0"/>
              <a:t>Across borders, disciplines, and industries</a:t>
            </a:r>
          </a:p>
          <a:p>
            <a:pPr lvl="1"/>
            <a:r>
              <a:rPr lang="en-GB" sz="1500" dirty="0"/>
              <a:t>Harnessing the expertise of </a:t>
            </a:r>
            <a:r>
              <a:rPr lang="en-GB" sz="1500" dirty="0" smtClean="0"/>
              <a:t>over 30,000 </a:t>
            </a:r>
            <a:r>
              <a:rPr lang="en-GB" sz="1500" dirty="0"/>
              <a:t>members </a:t>
            </a:r>
          </a:p>
          <a:p>
            <a:pPr lvl="1"/>
            <a:r>
              <a:rPr lang="en-GB" sz="1500" dirty="0"/>
              <a:t>Across manufacturing and materials, products </a:t>
            </a:r>
            <a:r>
              <a:rPr lang="en-GB" sz="1500" dirty="0" smtClean="0"/>
              <a:t/>
            </a:r>
            <a:br>
              <a:rPr lang="en-GB" sz="1500" dirty="0" smtClean="0"/>
            </a:br>
            <a:r>
              <a:rPr lang="en-GB" sz="1500" dirty="0" smtClean="0"/>
              <a:t>and processes</a:t>
            </a:r>
            <a:r>
              <a:rPr lang="en-GB" sz="1500" dirty="0"/>
              <a:t>, systems </a:t>
            </a:r>
            <a:r>
              <a:rPr lang="en-GB" sz="1500" dirty="0" smtClean="0"/>
              <a:t>and </a:t>
            </a:r>
            <a:r>
              <a:rPr lang="en-GB" sz="1500" dirty="0"/>
              <a:t>services</a:t>
            </a:r>
          </a:p>
          <a:p>
            <a:pPr lvl="1"/>
            <a:r>
              <a:rPr lang="en-GB" sz="1500" dirty="0"/>
              <a:t>Touching every part of everyday life: helping </a:t>
            </a:r>
            <a:r>
              <a:rPr lang="en-GB" sz="1500" dirty="0" smtClean="0"/>
              <a:t/>
            </a:r>
            <a:br>
              <a:rPr lang="en-GB" sz="1500" dirty="0" smtClean="0"/>
            </a:br>
            <a:r>
              <a:rPr lang="en-GB" sz="1500" dirty="0" smtClean="0"/>
              <a:t>our </a:t>
            </a:r>
            <a:r>
              <a:rPr lang="en-GB" sz="1500" dirty="0"/>
              <a:t>world </a:t>
            </a:r>
            <a:r>
              <a:rPr lang="en-GB" sz="1500" dirty="0" smtClean="0"/>
              <a:t>work </a:t>
            </a:r>
            <a:r>
              <a:rPr lang="en-GB" sz="1500" dirty="0"/>
              <a:t>better</a:t>
            </a:r>
            <a:endParaRPr lang="en-GB" sz="1500" dirty="0" smtClean="0"/>
          </a:p>
        </p:txBody>
      </p:sp>
    </p:spTree>
    <p:extLst>
      <p:ext uri="{BB962C8B-B14F-4D97-AF65-F5344CB8AC3E}">
        <p14:creationId xmlns:p14="http://schemas.microsoft.com/office/powerpoint/2010/main" val="5173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69271" y="2435495"/>
            <a:ext cx="5372729" cy="503386"/>
          </a:xfrm>
        </p:spPr>
        <p:txBody>
          <a:bodyPr/>
          <a:lstStyle/>
          <a:p>
            <a:r>
              <a:rPr lang="en-US" sz="3200" dirty="0" smtClean="0"/>
              <a:t>Thank you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Teresa Cendrowska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>
                <a:hlinkClick r:id="rId2"/>
              </a:rPr>
              <a:t>tcendrowska@astm.org</a:t>
            </a:r>
            <a:endParaRPr lang="en-US" sz="2000" dirty="0" smtClean="0"/>
          </a:p>
          <a:p>
            <a:r>
              <a:rPr lang="en-US" sz="2000" dirty="0" smtClean="0"/>
              <a:t>Jim Olshefsky, </a:t>
            </a:r>
            <a:r>
              <a:rPr lang="en-US" sz="2000" dirty="0" smtClean="0">
                <a:hlinkClick r:id="rId3"/>
              </a:rPr>
              <a:t>jolshefsky@astm.org</a:t>
            </a:r>
            <a:endParaRPr lang="en-US" sz="2000" dirty="0" smtClean="0"/>
          </a:p>
          <a:p>
            <a:r>
              <a:rPr lang="en-US" sz="2000" dirty="0" smtClean="0"/>
              <a:t>Kimberly </a:t>
            </a:r>
            <a:r>
              <a:rPr lang="en-US" sz="2000" dirty="0"/>
              <a:t>Simms, </a:t>
            </a:r>
            <a:r>
              <a:rPr lang="en-US" sz="2000" dirty="0" smtClean="0"/>
              <a:t> </a:t>
            </a:r>
            <a:r>
              <a:rPr lang="en-US" sz="2000" dirty="0">
                <a:hlinkClick r:id="rId4"/>
              </a:rPr>
              <a:t>ksimms@astm.org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09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485528337_super_rgb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r="5167" b="10223"/>
          <a:stretch/>
        </p:blipFill>
        <p:spPr>
          <a:xfrm flipH="1">
            <a:off x="342000" y="1279525"/>
            <a:ext cx="8453438" cy="5040313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and Relevant Around The World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852000" y="1404000"/>
            <a:ext cx="4815000" cy="48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endParaRPr lang="en-GB" dirty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3897000" y="1449000"/>
            <a:ext cx="4635000" cy="45475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500" dirty="0" smtClean="0">
                <a:solidFill>
                  <a:schemeClr val="accent2"/>
                </a:solidFill>
              </a:rPr>
              <a:t>The Role of Standards</a:t>
            </a:r>
          </a:p>
          <a:p>
            <a:pPr lvl="1"/>
            <a:r>
              <a:rPr lang="en-US" sz="1500" dirty="0" smtClean="0"/>
              <a:t>We rely on our world-wide members’ expertise and commitment – </a:t>
            </a:r>
            <a:r>
              <a:rPr lang="en-US" sz="1500" dirty="0"/>
              <a:t>t</a:t>
            </a:r>
            <a:r>
              <a:rPr lang="en-US" sz="1500" dirty="0" smtClean="0"/>
              <a:t>heir good science, good </a:t>
            </a:r>
            <a:br>
              <a:rPr lang="en-US" sz="1500" dirty="0" smtClean="0"/>
            </a:br>
            <a:r>
              <a:rPr lang="en-US" sz="1500" dirty="0" smtClean="0"/>
              <a:t>engineering and good judgment</a:t>
            </a:r>
          </a:p>
          <a:p>
            <a:pPr lvl="1"/>
            <a:r>
              <a:rPr lang="en-US" sz="1500" dirty="0" smtClean="0"/>
              <a:t>Recognizing expertise not geography – </a:t>
            </a:r>
            <a:br>
              <a:rPr lang="en-US" sz="1500" dirty="0" smtClean="0"/>
            </a:br>
            <a:r>
              <a:rPr lang="en-US" sz="1500" dirty="0" smtClean="0"/>
              <a:t>149 countries are represented by our members</a:t>
            </a:r>
          </a:p>
          <a:p>
            <a:pPr lvl="1"/>
            <a:r>
              <a:rPr lang="en-US" sz="1500" dirty="0" smtClean="0"/>
              <a:t>Our voluntary consensus process gives everyone </a:t>
            </a:r>
            <a:br>
              <a:rPr lang="en-US" sz="1500" dirty="0" smtClean="0"/>
            </a:br>
            <a:r>
              <a:rPr lang="en-US" sz="1500" dirty="0" smtClean="0"/>
              <a:t>an opportunity to participate – ensuring standards </a:t>
            </a:r>
            <a:br>
              <a:rPr lang="en-US" sz="1500" dirty="0" smtClean="0"/>
            </a:br>
            <a:r>
              <a:rPr lang="en-US" sz="1500" dirty="0" smtClean="0"/>
              <a:t>are effective and relevant across diverse markets</a:t>
            </a:r>
          </a:p>
          <a:p>
            <a:pPr lvl="1"/>
            <a:r>
              <a:rPr lang="en-US" sz="1500" dirty="0" smtClean="0"/>
              <a:t>Our standards help everyone: consumers, </a:t>
            </a:r>
            <a:br>
              <a:rPr lang="en-US" sz="1500" dirty="0" smtClean="0"/>
            </a:br>
            <a:r>
              <a:rPr lang="en-US" sz="1500" dirty="0" smtClean="0"/>
              <a:t>businesses, </a:t>
            </a:r>
            <a:r>
              <a:rPr lang="en-US" sz="1500" dirty="0"/>
              <a:t>governments </a:t>
            </a:r>
            <a:r>
              <a:rPr lang="en-US" sz="1500" dirty="0" smtClean="0"/>
              <a:t>and manufacturers </a:t>
            </a:r>
            <a:endParaRPr lang="en-US" sz="1500" dirty="0"/>
          </a:p>
          <a:p>
            <a:pPr lvl="1"/>
            <a:r>
              <a:rPr lang="en-US" sz="1500" dirty="0" smtClean="0"/>
              <a:t>Embracing all the principles of the World Trade Organization’s Agreement on Technical Barriers to Trade</a:t>
            </a:r>
          </a:p>
          <a:p>
            <a:pPr lvl="1"/>
            <a:r>
              <a:rPr lang="en-US" sz="1500" dirty="0" smtClean="0"/>
              <a:t>Incorporated into contracts, regulations, codes, and laws, they support all economies, and free and fair global trade</a:t>
            </a:r>
          </a:p>
        </p:txBody>
      </p:sp>
    </p:spTree>
    <p:extLst>
      <p:ext uri="{BB962C8B-B14F-4D97-AF65-F5344CB8AC3E}">
        <p14:creationId xmlns:p14="http://schemas.microsoft.com/office/powerpoint/2010/main" val="21281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Global Cooperation at ASTM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2001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     </a:t>
            </a:r>
            <a:r>
              <a:rPr lang="en-US" sz="2400" dirty="0" smtClean="0"/>
              <a:t>ASTM</a:t>
            </a:r>
            <a:r>
              <a:rPr lang="en-US" sz="2000" dirty="0" smtClean="0"/>
              <a:t> is </a:t>
            </a:r>
            <a:r>
              <a:rPr lang="en-US" sz="2400" dirty="0" smtClean="0"/>
              <a:t>complying with the </a:t>
            </a:r>
            <a:r>
              <a:rPr lang="en-US" sz="2400" b="1" dirty="0" smtClean="0"/>
              <a:t>WTO</a:t>
            </a:r>
            <a:r>
              <a:rPr lang="en-US" sz="2400" dirty="0" smtClean="0"/>
              <a:t>/TBT agreement –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Principles for development of </a:t>
            </a:r>
            <a:r>
              <a:rPr lang="en-US" sz="2000" b="1" u="sng" dirty="0" smtClean="0"/>
              <a:t>international</a:t>
            </a:r>
            <a:r>
              <a:rPr lang="en-US" sz="2000" b="1" dirty="0" smtClean="0"/>
              <a:t> standards-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		Transparency			 Coherence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		Openness	 		 Impartiality and Consensus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/>
              <a:t>		Effectiveness and Relevance	 </a:t>
            </a:r>
            <a:r>
              <a:rPr lang="en-US" sz="1800" b="1" dirty="0" smtClean="0">
                <a:solidFill>
                  <a:srgbClr val="0070C0"/>
                </a:solidFill>
              </a:rPr>
              <a:t>Development Dimension</a:t>
            </a:r>
            <a:r>
              <a:rPr lang="en-US" sz="1800" dirty="0" smtClean="0">
                <a:solidFill>
                  <a:schemeClr val="folHlink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dirty="0" smtClean="0"/>
              <a:t>	</a:t>
            </a:r>
            <a:r>
              <a:rPr lang="en-US" sz="1600" dirty="0" smtClean="0"/>
              <a:t>*”Constraints on developing countries, in particular to effectively participate in standards development, should be taken into consideration in the standards development process.”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sp>
        <p:nvSpPr>
          <p:cNvPr id="7172" name="Slide Number Placeholder 4"/>
          <p:cNvSpPr txBox="1">
            <a:spLocks noGrp="1"/>
          </p:cNvSpPr>
          <p:nvPr/>
        </p:nvSpPr>
        <p:spPr bwMode="auto">
          <a:xfrm>
            <a:off x="609600" y="6324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D4D647E-FA26-4AF5-82F7-3308437B7DBD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 eaLnBrk="1" hangingPunct="1"/>
              <a:t>4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173" name="Action Button: Forward or Next 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524000" y="4343400"/>
            <a:ext cx="596900" cy="1042988"/>
          </a:xfrm>
          <a:prstGeom prst="actionButtonForwardNex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Action Button: Forward or Next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257800" y="4383882"/>
            <a:ext cx="533400" cy="1042988"/>
          </a:xfrm>
          <a:prstGeom prst="actionButtonForwardNex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9" y="2057400"/>
            <a:ext cx="1689084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9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Open House  </a:t>
            </a:r>
            <a:r>
              <a:rPr lang="en-US" dirty="0" smtClean="0"/>
              <a:t>Events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676400"/>
            <a:ext cx="88773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/>
              <a:t>2001</a:t>
            </a:r>
            <a:r>
              <a:rPr lang="en-US" sz="2700" dirty="0" smtClean="0"/>
              <a:t> – </a:t>
            </a:r>
            <a:r>
              <a:rPr lang="en-US" sz="2700" dirty="0" smtClean="0">
                <a:solidFill>
                  <a:srgbClr val="D07D04"/>
                </a:solidFill>
              </a:rPr>
              <a:t>Latin America</a:t>
            </a:r>
            <a:r>
              <a:rPr lang="en-US" sz="2700" dirty="0" smtClean="0"/>
              <a:t>, </a:t>
            </a:r>
            <a:r>
              <a:rPr lang="en-US" sz="2700" dirty="0" smtClean="0">
                <a:solidFill>
                  <a:srgbClr val="4F2EA2"/>
                </a:solidFill>
              </a:rPr>
              <a:t>Caribbean</a:t>
            </a:r>
            <a:r>
              <a:rPr lang="en-US" sz="2700" dirty="0" smtClean="0"/>
              <a:t>, </a:t>
            </a:r>
            <a:r>
              <a:rPr lang="en-US" sz="2700" dirty="0" smtClean="0">
                <a:solidFill>
                  <a:srgbClr val="002060"/>
                </a:solidFill>
              </a:rPr>
              <a:t>North America</a:t>
            </a:r>
          </a:p>
          <a:p>
            <a:pPr eaLnBrk="1" hangingPunct="1">
              <a:defRPr/>
            </a:pPr>
            <a:r>
              <a:rPr lang="en-US" sz="2700" dirty="0" smtClean="0"/>
              <a:t>	</a:t>
            </a:r>
            <a:r>
              <a:rPr lang="en-US" sz="2000" b="1" dirty="0" smtClean="0"/>
              <a:t>2003</a:t>
            </a:r>
            <a:r>
              <a:rPr lang="en-US" sz="2700" dirty="0" smtClean="0"/>
              <a:t> – </a:t>
            </a:r>
            <a:r>
              <a:rPr lang="en-US" sz="2700" dirty="0" smtClean="0">
                <a:solidFill>
                  <a:srgbClr val="FF0000"/>
                </a:solidFill>
              </a:rPr>
              <a:t>Asia/Pacific- </a:t>
            </a:r>
            <a:r>
              <a:rPr lang="en-US" sz="2700" u="sng" dirty="0" smtClean="0">
                <a:solidFill>
                  <a:srgbClr val="FF0000"/>
                </a:solidFill>
              </a:rPr>
              <a:t>China</a:t>
            </a:r>
            <a:r>
              <a:rPr lang="en-US" sz="27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700" dirty="0" smtClean="0"/>
              <a:t>		</a:t>
            </a:r>
            <a:r>
              <a:rPr lang="en-US" sz="2000" b="1" dirty="0" smtClean="0"/>
              <a:t>2005</a:t>
            </a:r>
            <a:r>
              <a:rPr lang="en-US" sz="2000" dirty="0" smtClean="0"/>
              <a:t> </a:t>
            </a:r>
            <a:r>
              <a:rPr lang="en-US" sz="2700" dirty="0" smtClean="0"/>
              <a:t>– </a:t>
            </a:r>
            <a:r>
              <a:rPr lang="en-US" sz="2700" dirty="0" smtClean="0">
                <a:solidFill>
                  <a:srgbClr val="0070C0"/>
                </a:solidFill>
              </a:rPr>
              <a:t>Middle East</a:t>
            </a:r>
            <a:r>
              <a:rPr lang="en-US" sz="2700" dirty="0" smtClean="0"/>
              <a:t>, </a:t>
            </a:r>
            <a:r>
              <a:rPr lang="en-US" sz="2700" dirty="0" smtClean="0">
                <a:solidFill>
                  <a:srgbClr val="00B050"/>
                </a:solidFill>
              </a:rPr>
              <a:t>North Africa,</a:t>
            </a:r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00B0F0"/>
                </a:solidFill>
              </a:rPr>
              <a:t>South Asia</a:t>
            </a:r>
          </a:p>
          <a:p>
            <a:pPr eaLnBrk="1" hangingPunct="1">
              <a:defRPr/>
            </a:pPr>
            <a:r>
              <a:rPr lang="en-US" sz="2700" dirty="0" smtClean="0"/>
              <a:t>			</a:t>
            </a:r>
            <a:r>
              <a:rPr lang="en-US" sz="2000" b="1" dirty="0" smtClean="0"/>
              <a:t>2007</a:t>
            </a:r>
            <a:r>
              <a:rPr lang="en-US" sz="2700" dirty="0" smtClean="0"/>
              <a:t> -  Sub-Saharan </a:t>
            </a:r>
            <a:r>
              <a:rPr lang="en-US" sz="2700" dirty="0" smtClean="0">
                <a:solidFill>
                  <a:srgbClr val="FF0000"/>
                </a:solidFill>
              </a:rPr>
              <a:t>Africa</a:t>
            </a:r>
            <a:r>
              <a:rPr lang="en-US" sz="2700" dirty="0" smtClean="0"/>
              <a:t> </a:t>
            </a:r>
          </a:p>
        </p:txBody>
      </p:sp>
      <p:pic>
        <p:nvPicPr>
          <p:cNvPr id="17412" name="Picture 8" descr="astm_group_photo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46714"/>
            <a:ext cx="6553200" cy="263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Global Outreach Program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7000" y="1525433"/>
            <a:ext cx="3558314" cy="301934"/>
          </a:xfrm>
        </p:spPr>
        <p:txBody>
          <a:bodyPr/>
          <a:lstStyle/>
          <a:p>
            <a:r>
              <a:rPr lang="en-US" b="1" dirty="0" smtClean="0"/>
              <a:t>Memorandum of Understanding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342000" y="1944000"/>
            <a:ext cx="3551700" cy="4275669"/>
          </a:xfrm>
        </p:spPr>
        <p:txBody>
          <a:bodyPr>
            <a:normAutofit lnSpcReduction="10000"/>
          </a:bodyPr>
          <a:lstStyle/>
          <a:p>
            <a:endParaRPr lang="en-US" sz="9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30740E"/>
                </a:solidFill>
              </a:rPr>
              <a:t>ASTM provides: </a:t>
            </a:r>
          </a:p>
          <a:p>
            <a:r>
              <a:rPr lang="en-US" dirty="0" smtClean="0"/>
              <a:t>Full collection of ASTM Standards </a:t>
            </a:r>
          </a:p>
          <a:p>
            <a:r>
              <a:rPr lang="en-US" dirty="0" smtClean="0"/>
              <a:t>Membership at no cost to participants</a:t>
            </a:r>
          </a:p>
          <a:p>
            <a:r>
              <a:rPr lang="en-US" dirty="0" smtClean="0"/>
              <a:t>Information, training and partnership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30740E"/>
                </a:solidFill>
              </a:rPr>
              <a:t>NSB Partner provides:</a:t>
            </a:r>
          </a:p>
          <a:p>
            <a:r>
              <a:rPr lang="en-US" dirty="0" smtClean="0"/>
              <a:t>Access to ASTM standards in its Information Center</a:t>
            </a:r>
          </a:p>
          <a:p>
            <a:r>
              <a:rPr lang="en-US" dirty="0" smtClean="0"/>
              <a:t>Annual Report on use of ASTM standards</a:t>
            </a:r>
          </a:p>
          <a:p>
            <a:r>
              <a:rPr lang="en-US" dirty="0" smtClean="0"/>
              <a:t>Use and application of ASTM standards where relevant and appropriate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1676400"/>
            <a:ext cx="2148600" cy="261610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101 MoU partners worldwide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155100"/>
            <a:ext cx="3596400" cy="181588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&gt;</a:t>
            </a:r>
            <a:r>
              <a:rPr lang="en-US" sz="2800" dirty="0" smtClean="0">
                <a:solidFill>
                  <a:schemeClr val="bg1"/>
                </a:solidFill>
              </a:rPr>
              <a:t> 7000 ASTM standards in use outside of U.S.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152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National Standards </a:t>
            </a:r>
            <a:r>
              <a:rPr lang="en-US" b="1" dirty="0" smtClean="0"/>
              <a:t>Bodies (101) </a:t>
            </a:r>
            <a:r>
              <a:rPr lang="en-US" dirty="0" smtClean="0"/>
              <a:t>with ASTM MOU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 smtClean="0">
              <a:cs typeface="Arial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4EFE48D7-D05D-437F-8ED1-E1ABCB107A4F}" type="slidenum">
              <a:rPr lang="en-US" smtClean="0">
                <a:solidFill>
                  <a:srgbClr val="376092"/>
                </a:solidFill>
                <a:latin typeface="Century Schoolbook" pitchFamily="18" charset="0"/>
              </a:rPr>
              <a:pPr eaLnBrk="1" hangingPunct="1">
                <a:defRPr/>
              </a:pPr>
              <a:t>7</a:t>
            </a:fld>
            <a:endParaRPr lang="en-US" smtClean="0">
              <a:solidFill>
                <a:srgbClr val="376092"/>
              </a:solidFill>
              <a:latin typeface="Century Schoolbook" pitchFamily="18" charset="0"/>
            </a:endParaRPr>
          </a:p>
        </p:txBody>
      </p:sp>
      <p:pic>
        <p:nvPicPr>
          <p:cNvPr id="9310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141663"/>
            <a:ext cx="127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57393"/>
              </p:ext>
            </p:extLst>
          </p:nvPr>
        </p:nvGraphicFramePr>
        <p:xfrm>
          <a:off x="953827" y="1344268"/>
          <a:ext cx="7244284" cy="5109265"/>
        </p:xfrm>
        <a:graphic>
          <a:graphicData uri="http://schemas.openxmlformats.org/drawingml/2006/table">
            <a:tbl>
              <a:tblPr/>
              <a:tblGrid>
                <a:gridCol w="1059032"/>
                <a:gridCol w="1048946"/>
                <a:gridCol w="1008602"/>
                <a:gridCol w="958172"/>
                <a:gridCol w="990952"/>
                <a:gridCol w="988430"/>
                <a:gridCol w="1190150"/>
              </a:tblGrid>
              <a:tr h="393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ASIA</a:t>
                      </a:r>
                    </a:p>
                  </a:txBody>
                  <a:tcPr marL="7567" marR="7567" marT="7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EUROPE</a:t>
                      </a:r>
                    </a:p>
                  </a:txBody>
                  <a:tcPr marL="7567" marR="7567" marT="7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SOUTH AMERICA</a:t>
                      </a:r>
                    </a:p>
                  </a:txBody>
                  <a:tcPr marL="7567" marR="7567" marT="7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CARIBBEAN</a:t>
                      </a:r>
                    </a:p>
                  </a:txBody>
                  <a:tcPr marL="7567" marR="7567" marT="7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MIDDLE EAST &amp; NORTH AFRICA</a:t>
                      </a:r>
                    </a:p>
                  </a:txBody>
                  <a:tcPr marL="7567" marR="7567" marT="7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EASTERN, WESTERN &amp; CENTRAL AFRICA</a:t>
                      </a:r>
                    </a:p>
                  </a:txBody>
                  <a:tcPr marL="7567" marR="7567" marT="7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SOUTHERN AFRICA</a:t>
                      </a:r>
                    </a:p>
                  </a:txBody>
                  <a:tcPr marL="7567" marR="7567" marT="7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</a:tr>
              <a:tr h="30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AFGHANISTAN</a:t>
                      </a:r>
                    </a:p>
                  </a:txBody>
                  <a:tcPr marL="7567" marR="7567" marT="7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ALBANIA*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BOLIVIA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ANTIGUA AND BARBUDA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BAHRAIN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ARSO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ANGOLA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AZERBAIJAN</a:t>
                      </a:r>
                    </a:p>
                  </a:txBody>
                  <a:tcPr marL="7567" marR="7567" marT="75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BOSNIA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CHILE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BAHAMAS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EGYPT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BURUNDI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BOTSWANA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2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BHUTAN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BULGARIA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COLOMBIA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BARBADOS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GCC (GULF STATES)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CAMEROON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MALAWI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5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BRUNEI DARUSSALAM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CROATIA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COSTA RICA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BELIZE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IRAQ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DEMOCRATIC REPUBLIC OF CONGO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MAURITIUS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KAZAKHSTAN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ECUADOR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CROSQ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ISRAEL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ETHIOPIA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NAMIBIA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INDONESIA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KOSOVO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EL SALVADOR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DOMINICA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JORDAN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GAMBIA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SEYCHELLES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5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KOREA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MOLDOVA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GUATEMALA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DOMINICAN REPUBLIC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KUWAIT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GHANA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SOUTHERN AFRICA DEVELOPMENT COOPERATION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MALAYSIA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MONTENEGRO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HONDURAS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GRENADA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MOROCCO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KENYA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SOUTH AFRICA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MONGOLIA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ROMANIA*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NICARAGUA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GUYANA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OMAN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MOZAMBIQUE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SWAZILAND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MYANMAR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RUSSIA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PANAMA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HAITI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PALESTINE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NIGERIA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ZAMBIA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NEPAL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SERBIA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PARAGUAY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JAMAICA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QATAR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RWANDA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ZIMBABWE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PAKISTAN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PERU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MONSERRAT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SAUDI ARABIA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SIERRA LEONE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2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PAPUA NEW GUINEA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SURINAM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ST. KITTS-NEVIS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TUNISIA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TANZANIA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PHILIPPINES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URUGUAY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ST. LUCIA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TURKEY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UGANDA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43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SINGAPORE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ST. VINCENT AND THE GRENADINES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U.A.E.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2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SRI LANKA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TRINIDAD &amp; TOBAGO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YEMEN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TAIWAN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*Former MOU Partner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THAILAND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VIETNAM</a:t>
                      </a:r>
                    </a:p>
                  </a:txBody>
                  <a:tcPr marL="7567" marR="7567" marT="75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7" marR="7567" marT="7567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3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8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ASTM?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b="10250"/>
          <a:stretch>
            <a:fillRect/>
          </a:stretch>
        </p:blipFill>
        <p:spPr>
          <a:xfrm>
            <a:off x="207001" y="999000"/>
            <a:ext cx="8954922" cy="5535000"/>
          </a:xfrm>
        </p:spPr>
      </p:pic>
    </p:spTree>
    <p:extLst>
      <p:ext uri="{BB962C8B-B14F-4D97-AF65-F5344CB8AC3E}">
        <p14:creationId xmlns:p14="http://schemas.microsoft.com/office/powerpoint/2010/main" val="10817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9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GHANA---</a:t>
            </a:r>
          </a:p>
          <a:p>
            <a:endParaRPr lang="en-US" sz="2000" b="1" dirty="0"/>
          </a:p>
          <a:p>
            <a:r>
              <a:rPr lang="en-US" sz="2000" dirty="0" smtClean="0">
                <a:solidFill>
                  <a:schemeClr val="accent1"/>
                </a:solidFill>
              </a:rPr>
              <a:t>Ghana Standards Authority, GSA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Date: 2007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Members: 19</a:t>
            </a: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Citations:  351  ASTM standards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 Agreements- Ghana and Cote d’Ivoire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 sz="1000" dirty="0" smtClean="0"/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CODINORM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Date: 2017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New MOU Agreement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COTE </a:t>
            </a:r>
            <a:r>
              <a:rPr lang="en-US" sz="2000" b="1" dirty="0" err="1" smtClean="0"/>
              <a:t>d’IVOIRE</a:t>
            </a:r>
            <a:r>
              <a:rPr lang="en-US" sz="2000" b="1" dirty="0" smtClean="0"/>
              <a:t>--</a:t>
            </a:r>
            <a:endParaRPr lang="en-US" sz="2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000" y="4374000"/>
            <a:ext cx="1676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00" y="4374000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129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414141"/>
      </a:dk1>
      <a:lt1>
        <a:sysClr val="window" lastClr="FFFFFF"/>
      </a:lt1>
      <a:dk2>
        <a:srgbClr val="414141"/>
      </a:dk2>
      <a:lt2>
        <a:srgbClr val="FFFFFF"/>
      </a:lt2>
      <a:accent1>
        <a:srgbClr val="00355B"/>
      </a:accent1>
      <a:accent2>
        <a:srgbClr val="0095D6"/>
      </a:accent2>
      <a:accent3>
        <a:srgbClr val="7BB63B"/>
      </a:accent3>
      <a:accent4>
        <a:srgbClr val="414141"/>
      </a:accent4>
      <a:accent5>
        <a:srgbClr val="7E9DB3"/>
      </a:accent5>
      <a:accent6>
        <a:srgbClr val="91D1F3"/>
      </a:accent6>
      <a:hlink>
        <a:srgbClr val="0095D6"/>
      </a:hlink>
      <a:folHlink>
        <a:srgbClr val="91D1F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STM">
      <a:dk1>
        <a:srgbClr val="6A6A6A"/>
      </a:dk1>
      <a:lt1>
        <a:sysClr val="window" lastClr="FFFFFF"/>
      </a:lt1>
      <a:dk2>
        <a:srgbClr val="6A6A6A"/>
      </a:dk2>
      <a:lt2>
        <a:srgbClr val="FFFFFF"/>
      </a:lt2>
      <a:accent1>
        <a:srgbClr val="00355B"/>
      </a:accent1>
      <a:accent2>
        <a:srgbClr val="0095D6"/>
      </a:accent2>
      <a:accent3>
        <a:srgbClr val="7BB63B"/>
      </a:accent3>
      <a:accent4>
        <a:srgbClr val="6A6A6A"/>
      </a:accent4>
      <a:accent5>
        <a:srgbClr val="7E9DB3"/>
      </a:accent5>
      <a:accent6>
        <a:srgbClr val="91D1F3"/>
      </a:accent6>
      <a:hlink>
        <a:srgbClr val="0095D6"/>
      </a:hlink>
      <a:folHlink>
        <a:srgbClr val="91D1F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STM">
      <a:dk1>
        <a:srgbClr val="6A6A6A"/>
      </a:dk1>
      <a:lt1>
        <a:sysClr val="window" lastClr="FFFFFF"/>
      </a:lt1>
      <a:dk2>
        <a:srgbClr val="6A6A6A"/>
      </a:dk2>
      <a:lt2>
        <a:srgbClr val="FFFFFF"/>
      </a:lt2>
      <a:accent1>
        <a:srgbClr val="00355B"/>
      </a:accent1>
      <a:accent2>
        <a:srgbClr val="0095D6"/>
      </a:accent2>
      <a:accent3>
        <a:srgbClr val="7BB63B"/>
      </a:accent3>
      <a:accent4>
        <a:srgbClr val="6A6A6A"/>
      </a:accent4>
      <a:accent5>
        <a:srgbClr val="7E9DB3"/>
      </a:accent5>
      <a:accent6>
        <a:srgbClr val="91D1F3"/>
      </a:accent6>
      <a:hlink>
        <a:srgbClr val="0095D6"/>
      </a:hlink>
      <a:folHlink>
        <a:srgbClr val="91D1F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E15FC072-5AD5-45EA-B389-2B4380FD48BE}"/>
</file>

<file path=customXml/itemProps2.xml><?xml version="1.0" encoding="utf-8"?>
<ds:datastoreItem xmlns:ds="http://schemas.openxmlformats.org/officeDocument/2006/customXml" ds:itemID="{22F3D4C7-5183-4A95-802E-188EB4DEADCA}"/>
</file>

<file path=customXml/itemProps3.xml><?xml version="1.0" encoding="utf-8"?>
<ds:datastoreItem xmlns:ds="http://schemas.openxmlformats.org/officeDocument/2006/customXml" ds:itemID="{179CB176-75D2-49E9-85DC-CB0A04B956C3}"/>
</file>

<file path=customXml/itemProps4.xml><?xml version="1.0" encoding="utf-8"?>
<ds:datastoreItem xmlns:ds="http://schemas.openxmlformats.org/officeDocument/2006/customXml" ds:itemID="{0391961F-FA32-45DB-B93E-758550438F6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1002</Words>
  <Application>Microsoft Office PowerPoint</Application>
  <PresentationFormat>On-screen Show (4:3)</PresentationFormat>
  <Paragraphs>358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PowerPoint Presentation</vt:lpstr>
      <vt:lpstr>Touching Every Part of Everyday Life</vt:lpstr>
      <vt:lpstr>Effective and Relevant Around The World</vt:lpstr>
      <vt:lpstr>Global Cooperation at ASTM</vt:lpstr>
      <vt:lpstr>Open House  Events</vt:lpstr>
      <vt:lpstr>Core Global Outreach Program</vt:lpstr>
      <vt:lpstr>National Standards Bodies (101) with ASTM MOU  </vt:lpstr>
      <vt:lpstr>Where is ASTM?</vt:lpstr>
      <vt:lpstr>MOU Agreements- Ghana and Cote d’Ivoire</vt:lpstr>
      <vt:lpstr>Unique Training Within the MoU Program</vt:lpstr>
      <vt:lpstr>Global Member Participation</vt:lpstr>
      <vt:lpstr>Six Ways to Adopt and Reference ASTM</vt:lpstr>
      <vt:lpstr>Balance of Interests</vt:lpstr>
      <vt:lpstr>ASTM and Infrastructure</vt:lpstr>
      <vt:lpstr>ASTM  and Roads - Paving</vt:lpstr>
      <vt:lpstr>ASTM and Water-related</vt:lpstr>
      <vt:lpstr>ASTM Energy-related</vt:lpstr>
      <vt:lpstr>Success Story: Road construction</vt:lpstr>
      <vt:lpstr>Success Story:  Energy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Simms, Kimberly</cp:lastModifiedBy>
  <cp:revision>261</cp:revision>
  <cp:lastPrinted>2017-03-23T19:03:02Z</cp:lastPrinted>
  <dcterms:created xsi:type="dcterms:W3CDTF">2014-06-18T16:43:44Z</dcterms:created>
  <dcterms:modified xsi:type="dcterms:W3CDTF">2017-03-27T16:19:02Z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9695e18c-9056-4303-a8ab-41cfa606b5e0</vt:lpwstr>
  </property>
</Properties>
</file>