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9" r:id="rId3"/>
    <p:sldId id="450" r:id="rId4"/>
    <p:sldId id="460" r:id="rId5"/>
    <p:sldId id="475" r:id="rId6"/>
    <p:sldId id="462" r:id="rId7"/>
    <p:sldId id="464" r:id="rId8"/>
    <p:sldId id="465" r:id="rId9"/>
    <p:sldId id="485" r:id="rId10"/>
    <p:sldId id="476" r:id="rId11"/>
    <p:sldId id="481" r:id="rId12"/>
    <p:sldId id="463" r:id="rId13"/>
    <p:sldId id="489" r:id="rId14"/>
    <p:sldId id="477" r:id="rId15"/>
    <p:sldId id="483" r:id="rId16"/>
    <p:sldId id="491" r:id="rId17"/>
    <p:sldId id="478" r:id="rId18"/>
    <p:sldId id="490" r:id="rId19"/>
    <p:sldId id="488" r:id="rId20"/>
    <p:sldId id="487" r:id="rId21"/>
    <p:sldId id="484" r:id="rId22"/>
    <p:sldId id="482" r:id="rId23"/>
    <p:sldId id="486" r:id="rId24"/>
    <p:sldId id="33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99"/>
    <a:srgbClr val="FFCC99"/>
    <a:srgbClr val="000066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5B37B-EF65-445C-B27E-CB101D8CD0FF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2838-053A-4F2D-BB38-084DD836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2838-053A-4F2D-BB38-084DD83666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561FC-B61C-4920-999F-F9F72CFC25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7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C5B8-FB20-4F51-9A64-176206CBBE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28EC-9D9B-4E51-8A6D-0195DA820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5EFA-E628-47BE-94AA-1600C2F87A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C3C9-8BE5-44FF-B59C-252C834B23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463B-FEB4-4E07-BE98-8E267455D0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41B9E-401C-41C5-8216-A180B3E61E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80626-3A51-434A-9654-F91661857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1D958-154D-4905-B608-7D32685C41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5311-8BB6-4A73-AF75-5AC09ED147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4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23D2A-41B5-4706-B2C2-78E44AE0E6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DD6C-DB29-4B80-94EC-2B58552CE1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PMasterWTI blue gra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B5B6E4-49AD-444D-B6A2-8EF451DFCF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70930_NRH_8355-edit-1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448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Infrastructure: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 to Vitality and Growth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351" y="5192956"/>
            <a:ext cx="6400800" cy="1314226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Addressing </a:t>
            </a:r>
            <a:r>
              <a:rPr lang="en-US" sz="4000" u="sng" dirty="0" smtClean="0"/>
              <a:t>Surface </a:t>
            </a:r>
            <a:r>
              <a:rPr lang="en-US" sz="4000" u="sng" dirty="0" smtClean="0"/>
              <a:t>Material</a:t>
            </a:r>
            <a:r>
              <a:rPr lang="en-US" sz="4000" dirty="0" smtClean="0"/>
              <a:t>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4" y="1018831"/>
            <a:ext cx="8229600" cy="4525963"/>
          </a:xfrm>
        </p:spPr>
        <p:txBody>
          <a:bodyPr/>
          <a:lstStyle/>
          <a:p>
            <a:r>
              <a:rPr lang="en-US" dirty="0"/>
              <a:t>Remove and replace poorer </a:t>
            </a:r>
            <a:r>
              <a:rPr lang="en-US" dirty="0" smtClean="0"/>
              <a:t>materials with good materials</a:t>
            </a:r>
          </a:p>
          <a:p>
            <a:pPr lvl="2"/>
            <a:r>
              <a:rPr lang="en-US" dirty="0" smtClean="0"/>
              <a:t>Good mixture of gravel</a:t>
            </a:r>
          </a:p>
          <a:p>
            <a:r>
              <a:rPr lang="en-US" dirty="0" smtClean="0"/>
              <a:t>Limit use during wet weather or seasons</a:t>
            </a:r>
          </a:p>
          <a:p>
            <a:r>
              <a:rPr lang="en-US" dirty="0" smtClean="0"/>
              <a:t>Stabilize weak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Proper gradation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Chemical stabilization</a:t>
            </a:r>
            <a:r>
              <a:rPr lang="en-US" sz="2400" dirty="0" smtClean="0"/>
              <a:t> – MgCl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lignin</a:t>
            </a:r>
            <a:r>
              <a:rPr lang="en-US" sz="2400" dirty="0"/>
              <a:t>, </a:t>
            </a:r>
            <a:r>
              <a:rPr lang="en-US" sz="2400" dirty="0" smtClean="0"/>
              <a:t>oils, polymers, enzyme, proprietary products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2" y="3789857"/>
            <a:ext cx="4147200" cy="2956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61" r="1496"/>
          <a:stretch/>
        </p:blipFill>
        <p:spPr>
          <a:xfrm>
            <a:off x="157782" y="3780676"/>
            <a:ext cx="4147518" cy="29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Surface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229600" cy="4525963"/>
          </a:xfrm>
        </p:spPr>
        <p:txBody>
          <a:bodyPr/>
          <a:lstStyle/>
          <a:p>
            <a:r>
              <a:rPr lang="en-US" dirty="0" smtClean="0"/>
              <a:t>Particle size distribution – ASTM C136</a:t>
            </a:r>
          </a:p>
          <a:p>
            <a:r>
              <a:rPr lang="en-US" dirty="0" smtClean="0"/>
              <a:t>Plasticity – ASTM D4318</a:t>
            </a:r>
          </a:p>
          <a:p>
            <a:r>
              <a:rPr lang="en-US" dirty="0" smtClean="0"/>
              <a:t>Strength (CBR) – ASTM D1883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233123"/>
            <a:ext cx="5267325" cy="34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994" y="28575"/>
            <a:ext cx="8229600" cy="1143000"/>
          </a:xfrm>
        </p:spPr>
        <p:txBody>
          <a:bodyPr/>
          <a:lstStyle/>
          <a:p>
            <a:r>
              <a:rPr lang="en-US" dirty="0" smtClean="0"/>
              <a:t>Chemical Stabilization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5" r="50694"/>
          <a:stretch/>
        </p:blipFill>
        <p:spPr>
          <a:xfrm>
            <a:off x="4185951" y="3559290"/>
            <a:ext cx="4860045" cy="32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" y="1497029"/>
            <a:ext cx="4258124" cy="3075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682" y="1095374"/>
            <a:ext cx="2258581" cy="23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Lignin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Chlorides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Bitumen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7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en-US" dirty="0" smtClean="0"/>
              <a:t>Studies Show Stabilizers…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966008"/>
            <a:ext cx="8229600" cy="4525963"/>
          </a:xfrm>
        </p:spPr>
        <p:txBody>
          <a:bodyPr/>
          <a:lstStyle/>
          <a:p>
            <a:r>
              <a:rPr lang="en-US" dirty="0" smtClean="0"/>
              <a:t>Perform well</a:t>
            </a:r>
          </a:p>
          <a:p>
            <a:r>
              <a:rPr lang="en-US" dirty="0" smtClean="0"/>
              <a:t>Save money</a:t>
            </a:r>
          </a:p>
          <a:p>
            <a:r>
              <a:rPr lang="en-US" dirty="0"/>
              <a:t>Reduce the need for other raw materials</a:t>
            </a:r>
          </a:p>
          <a:p>
            <a:r>
              <a:rPr lang="en-US" dirty="0" smtClean="0"/>
              <a:t>Increase </a:t>
            </a:r>
            <a:r>
              <a:rPr lang="en-US" dirty="0" smtClean="0"/>
              <a:t>life of roadway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need for maintenance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0" y="3919947"/>
            <a:ext cx="3749802" cy="281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223" y="3669836"/>
            <a:ext cx="3590431" cy="24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Variety of products that claim they work best</a:t>
            </a:r>
          </a:p>
          <a:p>
            <a:r>
              <a:rPr lang="en-US" dirty="0"/>
              <a:t>Cheaper is not always better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 you know you are making the right decision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3454185"/>
            <a:ext cx="4671753" cy="31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90650"/>
            <a:ext cx="8686800" cy="4905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Evaluate field performance</a:t>
            </a:r>
          </a:p>
          <a:p>
            <a:r>
              <a:rPr lang="en-US" dirty="0" smtClean="0"/>
              <a:t>Evaluate material properties</a:t>
            </a:r>
          </a:p>
          <a:p>
            <a:r>
              <a:rPr lang="en-US" dirty="0" smtClean="0"/>
              <a:t>Find relationship between the two</a:t>
            </a:r>
          </a:p>
          <a:p>
            <a:r>
              <a:rPr lang="en-US" dirty="0" smtClean="0"/>
              <a:t>Develop standard methods to determine material properties associated with performance</a:t>
            </a:r>
          </a:p>
          <a:p>
            <a:r>
              <a:rPr lang="en-US" dirty="0" smtClean="0"/>
              <a:t>Incorporate properties in design method</a:t>
            </a:r>
          </a:p>
          <a:p>
            <a:r>
              <a:rPr lang="en-US" dirty="0" smtClean="0"/>
              <a:t>Establish minimum required values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Standards help </a:t>
            </a:r>
            <a:r>
              <a:rPr lang="en-US" dirty="0" smtClean="0">
                <a:solidFill>
                  <a:srgbClr val="FF0000"/>
                </a:solidFill>
              </a:rPr>
              <a:t>ensure good performance </a:t>
            </a:r>
            <a:r>
              <a:rPr lang="en-US" dirty="0">
                <a:solidFill>
                  <a:srgbClr val="FF0000"/>
                </a:solidFill>
              </a:rPr>
              <a:t>based on a </a:t>
            </a:r>
            <a:r>
              <a:rPr lang="en-US" dirty="0" smtClean="0">
                <a:solidFill>
                  <a:srgbClr val="FF0000"/>
                </a:solidFill>
              </a:rPr>
              <a:t>given set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conditions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Standards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334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Participation by variety of parties</a:t>
            </a:r>
          </a:p>
          <a:p>
            <a:pPr lvl="1"/>
            <a:r>
              <a:rPr lang="en-US" dirty="0" smtClean="0"/>
              <a:t>Practitioners / users</a:t>
            </a:r>
          </a:p>
          <a:p>
            <a:pPr lvl="1"/>
            <a:r>
              <a:rPr lang="en-US" dirty="0" smtClean="0"/>
              <a:t>Manufacturers</a:t>
            </a:r>
          </a:p>
          <a:p>
            <a:pPr lvl="1"/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Quality assurance testing</a:t>
            </a:r>
          </a:p>
          <a:p>
            <a:r>
              <a:rPr lang="en-US" dirty="0"/>
              <a:t>Open forum for discussion</a:t>
            </a:r>
          </a:p>
          <a:p>
            <a:r>
              <a:rPr lang="en-US" dirty="0" smtClean="0"/>
              <a:t>Consensus</a:t>
            </a:r>
            <a:endParaRPr lang="en-US" dirty="0"/>
          </a:p>
          <a:p>
            <a:r>
              <a:rPr lang="en-US" dirty="0" smtClean="0"/>
              <a:t>Process creates opportunity to </a:t>
            </a:r>
            <a:r>
              <a:rPr lang="en-US" dirty="0" smtClean="0">
                <a:solidFill>
                  <a:srgbClr val="FF0000"/>
                </a:solidFill>
              </a:rPr>
              <a:t>collaborate</a:t>
            </a:r>
            <a:r>
              <a:rPr lang="en-US" dirty="0" smtClean="0"/>
              <a:t> and build </a:t>
            </a:r>
            <a:r>
              <a:rPr lang="en-US" dirty="0" smtClean="0">
                <a:solidFill>
                  <a:srgbClr val="FF0000"/>
                </a:solidFill>
              </a:rPr>
              <a:t>trust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small pilot projects</a:t>
            </a:r>
          </a:p>
          <a:p>
            <a:r>
              <a:rPr lang="en-US" dirty="0" smtClean="0"/>
              <a:t>Inform managers of successful processes</a:t>
            </a:r>
          </a:p>
          <a:p>
            <a:r>
              <a:rPr lang="en-US" dirty="0" smtClean="0"/>
              <a:t>Train staff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81" y="3076575"/>
            <a:ext cx="5936493" cy="3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Testing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836"/>
            <a:ext cx="4781550" cy="358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576387"/>
            <a:ext cx="489585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USDOT – United States Department of Transportation</a:t>
            </a:r>
          </a:p>
          <a:p>
            <a:r>
              <a:rPr lang="en-US" dirty="0" smtClean="0"/>
              <a:t>National Highway Institute, Designing with Geosynthetics</a:t>
            </a:r>
          </a:p>
          <a:p>
            <a:r>
              <a:rPr lang="en-US" dirty="0" smtClean="0"/>
              <a:t>Low-Volume Roads Engineering, Best Management Practices Field Guide</a:t>
            </a:r>
          </a:p>
          <a:p>
            <a:r>
              <a:rPr lang="en-US" dirty="0" smtClean="0"/>
              <a:t>Gravel Roads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6" y="643742"/>
            <a:ext cx="3271652" cy="607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 Flow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1905" r="25009" b="16191"/>
          <a:stretch/>
        </p:blipFill>
        <p:spPr>
          <a:xfrm>
            <a:off x="3633848" y="1106037"/>
            <a:ext cx="5403273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Building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ASTM International </a:t>
            </a:r>
            <a:r>
              <a:rPr lang="en-US" dirty="0"/>
              <a:t>– American Society for Testing and Materials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AASHTO</a:t>
            </a:r>
            <a:r>
              <a:rPr lang="en-US" dirty="0" smtClean="0"/>
              <a:t> </a:t>
            </a:r>
            <a:r>
              <a:rPr lang="en-US" dirty="0" smtClean="0"/>
              <a:t>– American Association of State Highway Transportation Officials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ASCE</a:t>
            </a:r>
            <a:r>
              <a:rPr lang="en-US" dirty="0" smtClean="0"/>
              <a:t> </a:t>
            </a:r>
            <a:r>
              <a:rPr lang="en-US" dirty="0" smtClean="0"/>
              <a:t>– American Society of Civil Engineers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URi</a:t>
            </a:r>
            <a:r>
              <a:rPr lang="en-US" dirty="0" smtClean="0"/>
              <a:t> – Unpaved Roads Institute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GSI</a:t>
            </a:r>
            <a:r>
              <a:rPr lang="en-US" dirty="0" smtClean="0"/>
              <a:t> – Geosynthetics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Geosynthetics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Tensile strength – ASTM D4595,</a:t>
            </a:r>
            <a:br>
              <a:rPr lang="en-US" dirty="0" smtClean="0"/>
            </a:br>
            <a:r>
              <a:rPr lang="en-US" dirty="0" smtClean="0"/>
              <a:t>ASTM D6637</a:t>
            </a:r>
          </a:p>
          <a:p>
            <a:r>
              <a:rPr lang="en-US" dirty="0" smtClean="0"/>
              <a:t>Junction strength – ASTM D7737</a:t>
            </a:r>
          </a:p>
          <a:p>
            <a:r>
              <a:rPr lang="en-US" dirty="0" smtClean="0"/>
              <a:t>Surface friction – ASTM D6706</a:t>
            </a:r>
          </a:p>
          <a:p>
            <a:r>
              <a:rPr lang="en-US" dirty="0" smtClean="0"/>
              <a:t>Permittivity – ASTM D4751</a:t>
            </a:r>
          </a:p>
          <a:p>
            <a:r>
              <a:rPr lang="en-US" dirty="0" smtClean="0"/>
              <a:t>Cyclic tensile properties – ASTM D7556</a:t>
            </a:r>
          </a:p>
          <a:p>
            <a:r>
              <a:rPr lang="en-US" dirty="0" smtClean="0"/>
              <a:t>Ultraviolet stability – ASTM D4355</a:t>
            </a:r>
          </a:p>
          <a:p>
            <a:r>
              <a:rPr lang="en-US" dirty="0" smtClean="0"/>
              <a:t>Biaxial tension – </a:t>
            </a:r>
            <a:r>
              <a:rPr lang="en-US" dirty="0" smtClean="0">
                <a:solidFill>
                  <a:srgbClr val="0000FF"/>
                </a:solidFill>
              </a:rPr>
              <a:t>under development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Dust Palliatives / Surface Stabilizers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/>
          <a:lstStyle/>
          <a:p>
            <a:r>
              <a:rPr lang="en-US" dirty="0"/>
              <a:t>Strength (CBR) – ASTM D1883</a:t>
            </a:r>
          </a:p>
          <a:p>
            <a:r>
              <a:rPr lang="en-US" dirty="0"/>
              <a:t>Density – ASTM D698, ASTM D1557</a:t>
            </a:r>
          </a:p>
          <a:p>
            <a:r>
              <a:rPr lang="en-US" dirty="0"/>
              <a:t>Water content – ASTM </a:t>
            </a:r>
            <a:r>
              <a:rPr lang="en-US" dirty="0" smtClean="0"/>
              <a:t>D4643</a:t>
            </a:r>
          </a:p>
          <a:p>
            <a:r>
              <a:rPr lang="en-US" dirty="0" smtClean="0"/>
              <a:t>Abrasion – </a:t>
            </a:r>
            <a:r>
              <a:rPr lang="en-US" dirty="0" smtClean="0">
                <a:solidFill>
                  <a:srgbClr val="0000FF"/>
                </a:solidFill>
              </a:rPr>
              <a:t>under development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Chemical content – </a:t>
            </a:r>
            <a:r>
              <a:rPr lang="en-US" dirty="0" smtClean="0">
                <a:solidFill>
                  <a:srgbClr val="0000FF"/>
                </a:solidFill>
              </a:rPr>
              <a:t>under development</a:t>
            </a:r>
          </a:p>
          <a:p>
            <a:r>
              <a:rPr lang="en-US" dirty="0" smtClean="0"/>
              <a:t>Environmental safety – </a:t>
            </a:r>
            <a:r>
              <a:rPr lang="en-US" dirty="0" smtClean="0">
                <a:solidFill>
                  <a:srgbClr val="0000FF"/>
                </a:solidFill>
              </a:rPr>
              <a:t>under development</a:t>
            </a:r>
          </a:p>
          <a:p>
            <a:r>
              <a:rPr lang="en-US" dirty="0" smtClean="0"/>
              <a:t>Performance – </a:t>
            </a:r>
            <a:r>
              <a:rPr lang="en-US" dirty="0" smtClean="0">
                <a:solidFill>
                  <a:srgbClr val="0000FF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854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Standards for</a:t>
            </a:r>
            <a:br>
              <a:rPr lang="en-US" dirty="0" smtClean="0"/>
            </a:br>
            <a:r>
              <a:rPr lang="en-US" dirty="0" smtClean="0"/>
              <a:t>Low-Volume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9179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Standards help </a:t>
            </a:r>
            <a:r>
              <a:rPr lang="en-US" dirty="0" smtClean="0"/>
              <a:t>ensure</a:t>
            </a:r>
            <a:r>
              <a:rPr lang="en-US" dirty="0" smtClean="0"/>
              <a:t> good performance</a:t>
            </a:r>
            <a:endParaRPr lang="en-US" dirty="0"/>
          </a:p>
          <a:p>
            <a:pPr lvl="1"/>
            <a:r>
              <a:rPr lang="en-US" dirty="0" smtClean="0"/>
              <a:t>Predictable performance helps planning and design efforts</a:t>
            </a:r>
          </a:p>
          <a:p>
            <a:pPr lvl="1"/>
            <a:r>
              <a:rPr lang="en-US" dirty="0" smtClean="0"/>
              <a:t>Helps managers select the best </a:t>
            </a:r>
            <a:r>
              <a:rPr lang="en-US" dirty="0" smtClean="0"/>
              <a:t>option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Standards development process creates opportunity to collaborate, and helps build trust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Good performance </a:t>
            </a:r>
            <a:r>
              <a:rPr lang="en-US" dirty="0" smtClean="0"/>
              <a:t>results in a strong </a:t>
            </a:r>
            <a:r>
              <a:rPr lang="en-US" dirty="0"/>
              <a:t>economy</a:t>
            </a:r>
          </a:p>
          <a:p>
            <a:pPr lvl="1"/>
            <a:r>
              <a:rPr lang="en-US" dirty="0" smtClean="0"/>
              <a:t>Save </a:t>
            </a:r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Save time</a:t>
            </a:r>
          </a:p>
          <a:p>
            <a:pPr lvl="1"/>
            <a:r>
              <a:rPr lang="en-US" dirty="0" smtClean="0"/>
              <a:t>Save limited resources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HEALTHY ROADS = HEALTHY ECONOMY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61950" y="1533525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33350" y="537247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elic@montana.edu   |  +1 406 994 7886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11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Capillaries feed every cell which is critical to the survival of the organism</a:t>
            </a:r>
          </a:p>
          <a:p>
            <a:r>
              <a:rPr lang="en-US" sz="2000" dirty="0"/>
              <a:t>Nutrients are brought through blood to promote growth</a:t>
            </a:r>
          </a:p>
          <a:p>
            <a:r>
              <a:rPr lang="en-US" sz="2000" dirty="0" smtClean="0"/>
              <a:t>Cutting </a:t>
            </a:r>
            <a:r>
              <a:rPr lang="en-US" sz="2000" dirty="0"/>
              <a:t>off circulation causes loss</a:t>
            </a:r>
          </a:p>
          <a:p>
            <a:r>
              <a:rPr lang="en-US" sz="2000" dirty="0" smtClean="0"/>
              <a:t>Low-volume roads are like </a:t>
            </a:r>
            <a:r>
              <a:rPr lang="en-US" sz="2000" dirty="0" smtClean="0"/>
              <a:t>capillaries</a:t>
            </a:r>
            <a:endParaRPr lang="en-US" sz="2000" dirty="0" smtClean="0"/>
          </a:p>
          <a:p>
            <a:r>
              <a:rPr lang="en-US" sz="2000" dirty="0" smtClean="0"/>
              <a:t>Healthy circulation is similar to healthy transportation</a:t>
            </a:r>
          </a:p>
          <a:p>
            <a:r>
              <a:rPr lang="en-US" sz="2000" dirty="0" smtClean="0"/>
              <a:t>Healthy transportation means a healthy economy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1529932"/>
            <a:ext cx="3995940" cy="5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a Healthy Road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66875"/>
            <a:ext cx="33147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Good </a:t>
            </a:r>
            <a:r>
              <a:rPr lang="en-US" dirty="0" smtClean="0"/>
              <a:t>design</a:t>
            </a:r>
          </a:p>
          <a:p>
            <a:pPr marL="0" indent="0" algn="ctr">
              <a:buNone/>
            </a:pPr>
            <a:r>
              <a:rPr lang="en-US" dirty="0" smtClean="0"/>
              <a:t>+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Quality materials</a:t>
            </a:r>
          </a:p>
          <a:p>
            <a:pPr marL="0" indent="0" algn="ctr">
              <a:buNone/>
            </a:pPr>
            <a:r>
              <a:rPr lang="en-US" dirty="0"/>
              <a:t>+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Appropriate use</a:t>
            </a:r>
          </a:p>
          <a:p>
            <a:pPr marL="0" indent="0" algn="ctr">
              <a:buNone/>
            </a:pPr>
            <a:r>
              <a:rPr lang="en-US" dirty="0"/>
              <a:t>+</a:t>
            </a:r>
          </a:p>
          <a:p>
            <a:pPr marL="0" indent="0" algn="ctr">
              <a:buNone/>
            </a:pPr>
            <a:r>
              <a:rPr lang="en-US" dirty="0" smtClean="0"/>
              <a:t>Maintenance</a:t>
            </a:r>
          </a:p>
          <a:p>
            <a:pPr marL="0" indent="0" algn="ctr">
              <a:buNone/>
            </a:pPr>
            <a:r>
              <a:rPr lang="en-US" dirty="0" smtClean="0"/>
              <a:t>=</a:t>
            </a:r>
          </a:p>
          <a:p>
            <a:pPr marL="0" indent="0" algn="ctr">
              <a:buNone/>
            </a:pPr>
            <a:r>
              <a:rPr lang="en-US" dirty="0" smtClean="0"/>
              <a:t>LONG LIFE!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73" y="1424847"/>
            <a:ext cx="4692339" cy="165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31" y="3863181"/>
            <a:ext cx="4443398" cy="28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Common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06" y="4314877"/>
            <a:ext cx="5435581" cy="2392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02321" y="6248401"/>
            <a:ext cx="89375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50096" y="5086350"/>
            <a:ext cx="827079" cy="200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371600"/>
            <a:ext cx="8582025" cy="4525963"/>
          </a:xfrm>
        </p:spPr>
        <p:txBody>
          <a:bodyPr/>
          <a:lstStyle/>
          <a:p>
            <a:r>
              <a:rPr lang="en-US" dirty="0" smtClean="0"/>
              <a:t>Poorer support materials (subgrade)</a:t>
            </a:r>
          </a:p>
          <a:p>
            <a:pPr lvl="2"/>
            <a:r>
              <a:rPr lang="en-US" dirty="0" smtClean="0"/>
              <a:t>Soft, fine-grained (clays, silts)</a:t>
            </a:r>
          </a:p>
          <a:p>
            <a:pPr lvl="2"/>
            <a:r>
              <a:rPr lang="en-US" dirty="0" smtClean="0"/>
              <a:t>Water sensitive – soft when wet</a:t>
            </a:r>
          </a:p>
          <a:p>
            <a:pPr lvl="2"/>
            <a:r>
              <a:rPr lang="en-US" dirty="0" smtClean="0"/>
              <a:t>Weak – low shear strength, poor bearing capacity</a:t>
            </a:r>
          </a:p>
          <a:p>
            <a:r>
              <a:rPr lang="en-US" dirty="0" smtClean="0"/>
              <a:t>Poorer surfacing materials</a:t>
            </a:r>
          </a:p>
          <a:p>
            <a:pPr lvl="2"/>
            <a:r>
              <a:rPr lang="en-US" dirty="0" smtClean="0"/>
              <a:t>Loose – raveling, wash-boarding, dust</a:t>
            </a:r>
          </a:p>
          <a:p>
            <a:pPr lvl="2"/>
            <a:r>
              <a:rPr lang="en-US" dirty="0"/>
              <a:t>Water </a:t>
            </a:r>
            <a:r>
              <a:rPr lang="en-US" dirty="0" smtClean="0"/>
              <a:t>sensitive – soft when wet</a:t>
            </a:r>
            <a:endParaRPr lang="en-US" dirty="0"/>
          </a:p>
          <a:p>
            <a:pPr lvl="2"/>
            <a:r>
              <a:rPr lang="en-US" dirty="0" smtClean="0"/>
              <a:t>Weak – ruts easily</a:t>
            </a:r>
          </a:p>
        </p:txBody>
      </p:sp>
    </p:spTree>
    <p:extLst>
      <p:ext uri="{BB962C8B-B14F-4D97-AF65-F5344CB8AC3E}">
        <p14:creationId xmlns:p14="http://schemas.microsoft.com/office/powerpoint/2010/main" val="3973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Addressing </a:t>
            </a:r>
            <a:r>
              <a:rPr lang="en-US" sz="4000" u="sng" dirty="0" smtClean="0"/>
              <a:t>Support </a:t>
            </a:r>
            <a:r>
              <a:rPr lang="en-US" sz="4000" u="sng" dirty="0" smtClean="0"/>
              <a:t>Material</a:t>
            </a:r>
            <a:r>
              <a:rPr lang="en-US" sz="4000" dirty="0" smtClean="0"/>
              <a:t> </a:t>
            </a:r>
            <a:r>
              <a:rPr lang="en-US" sz="4000" dirty="0" smtClean="0"/>
              <a:t>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81"/>
            <a:ext cx="8229600" cy="4525963"/>
          </a:xfrm>
        </p:spPr>
        <p:txBody>
          <a:bodyPr/>
          <a:lstStyle/>
          <a:p>
            <a:r>
              <a:rPr lang="en-US" dirty="0"/>
              <a:t>Remove and replace poorer </a:t>
            </a:r>
            <a:r>
              <a:rPr lang="en-US" dirty="0" smtClean="0"/>
              <a:t>materials with good materials</a:t>
            </a:r>
          </a:p>
          <a:p>
            <a:pPr lvl="2"/>
            <a:r>
              <a:rPr lang="en-US" dirty="0" smtClean="0"/>
              <a:t>gravel, crushed rock, asphalt</a:t>
            </a:r>
          </a:p>
          <a:p>
            <a:r>
              <a:rPr lang="en-US" dirty="0"/>
              <a:t>Limit use during wet weather or seasons</a:t>
            </a:r>
          </a:p>
          <a:p>
            <a:r>
              <a:rPr lang="en-US" dirty="0" smtClean="0"/>
              <a:t>Stabilize weak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9" y="3930339"/>
            <a:ext cx="4220550" cy="2817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Chemical </a:t>
            </a:r>
            <a:r>
              <a:rPr lang="en-US" sz="2400" u="sng" dirty="0" smtClean="0"/>
              <a:t>stabilization</a:t>
            </a:r>
            <a:r>
              <a:rPr lang="en-US" sz="2400" dirty="0" smtClean="0"/>
              <a:t> – </a:t>
            </a:r>
            <a:r>
              <a:rPr lang="en-US" sz="2400" dirty="0"/>
              <a:t>lime, </a:t>
            </a:r>
            <a:r>
              <a:rPr lang="en-US" sz="2400" dirty="0" smtClean="0"/>
              <a:t>cement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Mechanical </a:t>
            </a:r>
            <a:r>
              <a:rPr lang="en-US" sz="2400" u="sng" dirty="0" smtClean="0"/>
              <a:t>stabilization</a:t>
            </a:r>
            <a:r>
              <a:rPr lang="en-US" sz="2400" dirty="0" smtClean="0"/>
              <a:t> – </a:t>
            </a:r>
            <a:r>
              <a:rPr lang="en-US" sz="2400" dirty="0"/>
              <a:t>compaction, reinforcement </a:t>
            </a:r>
            <a:r>
              <a:rPr lang="en-US" sz="2400" dirty="0" smtClean="0"/>
              <a:t>products</a:t>
            </a:r>
            <a:endParaRPr lang="en-US" sz="2400" dirty="0"/>
          </a:p>
        </p:txBody>
      </p:sp>
      <p:pic>
        <p:nvPicPr>
          <p:cNvPr id="6" name="Picture 7" descr="Stab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639" b="-1"/>
          <a:stretch/>
        </p:blipFill>
        <p:spPr>
          <a:xfrm>
            <a:off x="93099" y="3933825"/>
            <a:ext cx="4221726" cy="2812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" y="142435"/>
            <a:ext cx="9144000" cy="1143000"/>
          </a:xfrm>
        </p:spPr>
        <p:txBody>
          <a:bodyPr/>
          <a:lstStyle/>
          <a:p>
            <a:r>
              <a:rPr lang="en-US" sz="4000" dirty="0" smtClean="0"/>
              <a:t>Mechanical Stabilization – Compaction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1" y="2849142"/>
            <a:ext cx="4169885" cy="3127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5" y="1285435"/>
            <a:ext cx="4173595" cy="31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30"/>
            <a:ext cx="9144000" cy="1143000"/>
          </a:xfrm>
        </p:spPr>
        <p:txBody>
          <a:bodyPr/>
          <a:lstStyle/>
          <a:p>
            <a:r>
              <a:rPr lang="en-US" sz="3600" dirty="0" smtClean="0"/>
              <a:t>Mechanical Stabilization – Geosynthetics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" y="1330836"/>
            <a:ext cx="4516916" cy="338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39" y="3287984"/>
            <a:ext cx="4458159" cy="3343619"/>
          </a:xfrm>
          <a:prstGeom prst="rect">
            <a:avLst/>
          </a:prstGeom>
        </p:spPr>
      </p:pic>
      <p:pic>
        <p:nvPicPr>
          <p:cNvPr id="6" name="Picture 4" descr="Biaxial 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3999" y="1445136"/>
            <a:ext cx="3404541" cy="14218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slide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667" y="4955258"/>
            <a:ext cx="2501900" cy="16389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r>
              <a:rPr lang="en-US" dirty="0" smtClean="0"/>
              <a:t>Studies Show Geosynthetics…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1123950"/>
            <a:ext cx="8229600" cy="4525963"/>
          </a:xfrm>
        </p:spPr>
        <p:txBody>
          <a:bodyPr/>
          <a:lstStyle/>
          <a:p>
            <a:r>
              <a:rPr lang="en-US" dirty="0" smtClean="0"/>
              <a:t>Perform well</a:t>
            </a:r>
          </a:p>
          <a:p>
            <a:r>
              <a:rPr lang="en-US" dirty="0" smtClean="0"/>
              <a:t>Save money</a:t>
            </a:r>
          </a:p>
          <a:p>
            <a:r>
              <a:rPr lang="en-US" dirty="0" smtClean="0"/>
              <a:t>Increase life of roadway</a:t>
            </a:r>
          </a:p>
          <a:p>
            <a:r>
              <a:rPr lang="en-US" dirty="0" smtClean="0"/>
              <a:t>Reduce the need for other raw materials</a:t>
            </a:r>
          </a:p>
          <a:p>
            <a:r>
              <a:rPr lang="en-US" dirty="0" smtClean="0"/>
              <a:t>Reduce need for maintenance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3" y="3999834"/>
            <a:ext cx="3945900" cy="265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30" y="3999834"/>
            <a:ext cx="3557673" cy="26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I Presentation Template white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65AA7944-D619-4DEE-BE01-95C2B7107203}"/>
</file>

<file path=customXml/itemProps2.xml><?xml version="1.0" encoding="utf-8"?>
<ds:datastoreItem xmlns:ds="http://schemas.openxmlformats.org/officeDocument/2006/customXml" ds:itemID="{FF3A1D2E-27DF-4BE3-B778-13971F4AE0C3}"/>
</file>

<file path=customXml/itemProps3.xml><?xml version="1.0" encoding="utf-8"?>
<ds:datastoreItem xmlns:ds="http://schemas.openxmlformats.org/officeDocument/2006/customXml" ds:itemID="{11422BA3-32F0-4850-9295-B9F4A7D5BCB1}"/>
</file>

<file path=customXml/itemProps4.xml><?xml version="1.0" encoding="utf-8"?>
<ds:datastoreItem xmlns:ds="http://schemas.openxmlformats.org/officeDocument/2006/customXml" ds:itemID="{51F20849-83A0-4897-9DAA-78FEC02CB641}"/>
</file>

<file path=docProps/app.xml><?xml version="1.0" encoding="utf-8"?>
<Properties xmlns="http://schemas.openxmlformats.org/officeDocument/2006/extended-properties" xmlns:vt="http://schemas.openxmlformats.org/officeDocument/2006/docPropsVTypes">
  <Template>WTI Presentation Template white background</Template>
  <TotalTime>5548</TotalTime>
  <Words>606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WTI Presentation Template white background</vt:lpstr>
      <vt:lpstr>Transportation Infrastructure: Pathways to Vitality and Growth </vt:lpstr>
      <vt:lpstr>Life Flow</vt:lpstr>
      <vt:lpstr>Analogy</vt:lpstr>
      <vt:lpstr>Keys to a Healthy Road System</vt:lpstr>
      <vt:lpstr>Two Common Challenges</vt:lpstr>
      <vt:lpstr>Addressing Support Material Issues</vt:lpstr>
      <vt:lpstr>Mechanical Stabilization – Compaction</vt:lpstr>
      <vt:lpstr>Mechanical Stabilization – Geosynthetics</vt:lpstr>
      <vt:lpstr>Studies Show Geosynthetics…</vt:lpstr>
      <vt:lpstr>Addressing Surface Material Issues</vt:lpstr>
      <vt:lpstr>Road Surface Materials</vt:lpstr>
      <vt:lpstr>Chemical Stabilization</vt:lpstr>
      <vt:lpstr>Studies Show Stabilizers…</vt:lpstr>
      <vt:lpstr>Challenge</vt:lpstr>
      <vt:lpstr>Standards Development</vt:lpstr>
      <vt:lpstr>Standards Development Process</vt:lpstr>
      <vt:lpstr>Demonstrate Success</vt:lpstr>
      <vt:lpstr>Materials Testing</vt:lpstr>
      <vt:lpstr>Design and Specifications</vt:lpstr>
      <vt:lpstr>Road Building Standards</vt:lpstr>
      <vt:lpstr>Geosynthetics</vt:lpstr>
      <vt:lpstr>Dust Palliatives / Surface Stabilizers</vt:lpstr>
      <vt:lpstr>Benefits of Standards for Low-Volume Roads</vt:lpstr>
      <vt:lpstr>PowerPoint Presentation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Geosynthetics and Subgrade Stabilization</dc:title>
  <dc:creator>Eli Cuelho</dc:creator>
  <cp:lastModifiedBy>Cuelho, Eli</cp:lastModifiedBy>
  <cp:revision>255</cp:revision>
  <dcterms:created xsi:type="dcterms:W3CDTF">2012-02-15T18:53:16Z</dcterms:created>
  <dcterms:modified xsi:type="dcterms:W3CDTF">2017-03-27T14:33:57Z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ea1a05a3-4c1b-47d3-a1aa-9d2810e65be6</vt:lpwstr>
  </property>
</Properties>
</file>