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35" r:id="rId1"/>
  </p:sldMasterIdLst>
  <p:notesMasterIdLst>
    <p:notesMasterId r:id="rId46"/>
  </p:notesMasterIdLst>
  <p:sldIdLst>
    <p:sldId id="256" r:id="rId2"/>
    <p:sldId id="282" r:id="rId3"/>
    <p:sldId id="257" r:id="rId4"/>
    <p:sldId id="262" r:id="rId5"/>
    <p:sldId id="264" r:id="rId6"/>
    <p:sldId id="283" r:id="rId7"/>
    <p:sldId id="284" r:id="rId8"/>
    <p:sldId id="285" r:id="rId9"/>
    <p:sldId id="286" r:id="rId10"/>
    <p:sldId id="287" r:id="rId11"/>
    <p:sldId id="288" r:id="rId12"/>
    <p:sldId id="289" r:id="rId13"/>
    <p:sldId id="290" r:id="rId14"/>
    <p:sldId id="291" r:id="rId15"/>
    <p:sldId id="292" r:id="rId16"/>
    <p:sldId id="300" r:id="rId17"/>
    <p:sldId id="293" r:id="rId18"/>
    <p:sldId id="294" r:id="rId19"/>
    <p:sldId id="295" r:id="rId20"/>
    <p:sldId id="297" r:id="rId21"/>
    <p:sldId id="301" r:id="rId22"/>
    <p:sldId id="259" r:id="rId23"/>
    <p:sldId id="263" r:id="rId24"/>
    <p:sldId id="265" r:id="rId25"/>
    <p:sldId id="266" r:id="rId26"/>
    <p:sldId id="277" r:id="rId27"/>
    <p:sldId id="274" r:id="rId28"/>
    <p:sldId id="267" r:id="rId29"/>
    <p:sldId id="298" r:id="rId30"/>
    <p:sldId id="276" r:id="rId31"/>
    <p:sldId id="268" r:id="rId32"/>
    <p:sldId id="272" r:id="rId33"/>
    <p:sldId id="271" r:id="rId34"/>
    <p:sldId id="299" r:id="rId35"/>
    <p:sldId id="279" r:id="rId36"/>
    <p:sldId id="258" r:id="rId37"/>
    <p:sldId id="304" r:id="rId38"/>
    <p:sldId id="305" r:id="rId39"/>
    <p:sldId id="306" r:id="rId40"/>
    <p:sldId id="278" r:id="rId41"/>
    <p:sldId id="302" r:id="rId42"/>
    <p:sldId id="303" r:id="rId43"/>
    <p:sldId id="280" r:id="rId44"/>
    <p:sldId id="28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p:scale>
          <a:sx n="66" d="100"/>
          <a:sy n="66" d="100"/>
        </p:scale>
        <p:origin x="78" y="1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D8A92-42CD-4426-944B-55E605BA945A}" type="datetimeFigureOut">
              <a:rPr lang="en-GB" smtClean="0"/>
              <a:t>31/03/2017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294A-8D77-411A-9683-9BC4A81C6053}" type="slidenum">
              <a:rPr lang="en-GB" smtClean="0"/>
              <a:t>‹#›</a:t>
            </a:fld>
            <a:endParaRPr lang="en-GB"/>
          </a:p>
        </p:txBody>
      </p:sp>
    </p:spTree>
    <p:extLst>
      <p:ext uri="{BB962C8B-B14F-4D97-AF65-F5344CB8AC3E}">
        <p14:creationId xmlns:p14="http://schemas.microsoft.com/office/powerpoint/2010/main" val="616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43294A-8D77-411A-9683-9BC4A81C6053}" type="slidenum">
              <a:rPr lang="en-GB" smtClean="0"/>
              <a:t>7</a:t>
            </a:fld>
            <a:endParaRPr lang="en-GB"/>
          </a:p>
        </p:txBody>
      </p:sp>
    </p:spTree>
    <p:extLst>
      <p:ext uri="{BB962C8B-B14F-4D97-AF65-F5344CB8AC3E}">
        <p14:creationId xmlns:p14="http://schemas.microsoft.com/office/powerpoint/2010/main" val="215890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8F4D39-31A8-4286-AABF-1473A305C808}"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76924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8F603-97CF-42CE-B3A7-FAF6423E43B9}"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26450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E88FF-60DA-47DB-9346-8F9212035F30}"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8471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E097-732A-4875-BFB2-BA032EB18374}"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116996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55EC5-E6D1-4593-9B9E-EAF1269DB108}"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53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8FBF0-D078-4412-BF48-9273E08431AD}"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1644794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BE14BE-53B4-4C07-93E3-A9A4AE95D135}"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363915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20798A-B0D9-4AB5-ADF0-2B0E114B5EF2}"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121893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7F4A79-4A68-4733-B0A7-1379774700F8}"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258609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0F3CE-85AC-4A46-BAE0-6028443D3936}" type="datetime1">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46065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9E616-EB17-40BB-91D2-AD489BF9AF27}" type="datetime1">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380497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D3D3E9-7A15-4EBD-9609-C37F7131E1B6}" type="datetime1">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251433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DF8CFC-2646-4D73-B632-BC765171E6D3}" type="datetime1">
              <a:rPr lang="en-GB" smtClean="0"/>
              <a:t>31/03/2017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249778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7C756-DE93-45A0-87D2-3BA22866EE55}" type="datetime1">
              <a:rPr lang="en-GB" smtClean="0"/>
              <a:t>31/03/2017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229255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EA352-E9D2-4E43-9B9C-6E423F48DE65}" type="datetime1">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346902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8A3E0-8BA7-4A24-A759-F2FDAA3CAF96}" type="datetime1">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0856D-41C4-4699-AC81-6B8CEA14B739}" type="slidenum">
              <a:rPr lang="en-GB" smtClean="0"/>
              <a:t>‹#›</a:t>
            </a:fld>
            <a:endParaRPr lang="en-GB"/>
          </a:p>
        </p:txBody>
      </p:sp>
    </p:spTree>
    <p:extLst>
      <p:ext uri="{BB962C8B-B14F-4D97-AF65-F5344CB8AC3E}">
        <p14:creationId xmlns:p14="http://schemas.microsoft.com/office/powerpoint/2010/main" val="223443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C1A5E4-4ABA-4683-9642-9DC0B0BAD367}" type="datetime1">
              <a:rPr lang="en-GB" smtClean="0"/>
              <a:t>31/03/2017</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E0856D-41C4-4699-AC81-6B8CEA14B739}" type="slidenum">
              <a:rPr lang="en-GB" smtClean="0"/>
              <a:t>‹#›</a:t>
            </a:fld>
            <a:endParaRPr lang="en-GB"/>
          </a:p>
        </p:txBody>
      </p:sp>
    </p:spTree>
    <p:extLst>
      <p:ext uri="{BB962C8B-B14F-4D97-AF65-F5344CB8AC3E}">
        <p14:creationId xmlns:p14="http://schemas.microsoft.com/office/powerpoint/2010/main" val="140845101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7418"/>
            <a:ext cx="9296400" cy="3376327"/>
          </a:xfrm>
        </p:spPr>
        <p:txBody>
          <a:bodyPr>
            <a:normAutofit/>
          </a:bodyPr>
          <a:lstStyle/>
          <a:p>
            <a:pPr algn="ctr"/>
            <a:r>
              <a:rPr lang="en-GB" sz="3200" dirty="0" smtClean="0">
                <a:solidFill>
                  <a:schemeClr val="tx1"/>
                </a:solidFill>
              </a:rPr>
              <a:t>DFR Presentation on </a:t>
            </a:r>
            <a:br>
              <a:rPr lang="en-GB" sz="3200" dirty="0" smtClean="0">
                <a:solidFill>
                  <a:schemeClr val="tx1"/>
                </a:solidFill>
              </a:rPr>
            </a:br>
            <a:r>
              <a:rPr lang="en-GB" sz="3200" dirty="0" smtClean="0">
                <a:solidFill>
                  <a:schemeClr val="tx1"/>
                </a:solidFill>
              </a:rPr>
              <a:t>Delivery of Infrastructure: State-of-Play in Ghana with Particular emphasis on Standards for Rural Transportation System</a:t>
            </a:r>
            <a:br>
              <a:rPr lang="en-GB" sz="3200" dirty="0" smtClean="0">
                <a:solidFill>
                  <a:schemeClr val="tx1"/>
                </a:solidFill>
              </a:rPr>
            </a:br>
            <a:r>
              <a:rPr lang="en-GB" sz="3200" dirty="0">
                <a:solidFill>
                  <a:srgbClr val="00B050"/>
                </a:solidFill>
              </a:rPr>
              <a:t/>
            </a:r>
            <a:br>
              <a:rPr lang="en-GB" sz="3200" dirty="0">
                <a:solidFill>
                  <a:srgbClr val="00B050"/>
                </a:solidFill>
              </a:rPr>
            </a:br>
            <a:endParaRPr lang="en-GB" sz="3200" dirty="0">
              <a:solidFill>
                <a:srgbClr val="00B050"/>
              </a:solidFill>
            </a:endParaRPr>
          </a:p>
        </p:txBody>
      </p:sp>
      <p:sp>
        <p:nvSpPr>
          <p:cNvPr id="3" name="Subtitle 2"/>
          <p:cNvSpPr>
            <a:spLocks noGrp="1"/>
          </p:cNvSpPr>
          <p:nvPr>
            <p:ph type="subTitle" idx="1"/>
          </p:nvPr>
        </p:nvSpPr>
        <p:spPr>
          <a:xfrm>
            <a:off x="1593011" y="5335947"/>
            <a:ext cx="9144000" cy="840566"/>
          </a:xfrm>
        </p:spPr>
        <p:txBody>
          <a:bodyPr>
            <a:normAutofit/>
          </a:bodyPr>
          <a:lstStyle/>
          <a:p>
            <a:r>
              <a:rPr lang="en-GB" b="1" dirty="0" smtClean="0">
                <a:solidFill>
                  <a:srgbClr val="0070C0"/>
                </a:solidFill>
              </a:rPr>
              <a:t>By </a:t>
            </a:r>
            <a:r>
              <a:rPr lang="en-GB" b="1" dirty="0" err="1" smtClean="0">
                <a:solidFill>
                  <a:srgbClr val="0070C0"/>
                </a:solidFill>
              </a:rPr>
              <a:t>Ing</a:t>
            </a:r>
            <a:r>
              <a:rPr lang="en-GB" b="1" dirty="0" smtClean="0">
                <a:solidFill>
                  <a:srgbClr val="0070C0"/>
                </a:solidFill>
              </a:rPr>
              <a:t>. </a:t>
            </a:r>
            <a:r>
              <a:rPr lang="en-GB" b="1" dirty="0" err="1" smtClean="0">
                <a:solidFill>
                  <a:srgbClr val="0070C0"/>
                </a:solidFill>
              </a:rPr>
              <a:t>Dr.</a:t>
            </a:r>
            <a:r>
              <a:rPr lang="en-GB" b="1" dirty="0" smtClean="0">
                <a:solidFill>
                  <a:srgbClr val="0070C0"/>
                </a:solidFill>
              </a:rPr>
              <a:t> Kwasi </a:t>
            </a:r>
            <a:r>
              <a:rPr lang="en-GB" b="1" dirty="0" err="1" smtClean="0">
                <a:solidFill>
                  <a:srgbClr val="0070C0"/>
                </a:solidFill>
              </a:rPr>
              <a:t>Osafo</a:t>
            </a:r>
            <a:r>
              <a:rPr lang="en-GB" b="1" dirty="0" smtClean="0">
                <a:solidFill>
                  <a:srgbClr val="0070C0"/>
                </a:solidFill>
              </a:rPr>
              <a:t> </a:t>
            </a:r>
            <a:r>
              <a:rPr lang="en-GB" b="1" dirty="0" err="1" smtClean="0">
                <a:solidFill>
                  <a:srgbClr val="0070C0"/>
                </a:solidFill>
              </a:rPr>
              <a:t>Ampadu</a:t>
            </a:r>
            <a:r>
              <a:rPr lang="en-GB" b="1" dirty="0" smtClean="0">
                <a:solidFill>
                  <a:srgbClr val="0070C0"/>
                </a:solidFill>
              </a:rPr>
              <a:t> &amp; </a:t>
            </a:r>
            <a:r>
              <a:rPr lang="en-GB" b="1" dirty="0" err="1" smtClean="0">
                <a:solidFill>
                  <a:srgbClr val="0070C0"/>
                </a:solidFill>
              </a:rPr>
              <a:t>Ing</a:t>
            </a:r>
            <a:r>
              <a:rPr lang="en-GB" b="1" dirty="0" smtClean="0">
                <a:solidFill>
                  <a:srgbClr val="0070C0"/>
                </a:solidFill>
              </a:rPr>
              <a:t>. R. O. Otoo</a:t>
            </a:r>
          </a:p>
          <a:p>
            <a:r>
              <a:rPr lang="en-GB" b="1" dirty="0" smtClean="0">
                <a:solidFill>
                  <a:srgbClr val="0070C0"/>
                </a:solidFill>
              </a:rPr>
              <a:t>(Department of Feeder Roads, MRH)</a:t>
            </a:r>
            <a:endParaRPr lang="en-GB" b="1" dirty="0">
              <a:solidFill>
                <a:srgbClr val="0070C0"/>
              </a:solidFill>
            </a:endParaRPr>
          </a:p>
        </p:txBody>
      </p:sp>
      <p:sp>
        <p:nvSpPr>
          <p:cNvPr id="4" name="Slide Number Placeholder 3"/>
          <p:cNvSpPr>
            <a:spLocks noGrp="1"/>
          </p:cNvSpPr>
          <p:nvPr>
            <p:ph type="sldNum" sz="quarter" idx="12"/>
          </p:nvPr>
        </p:nvSpPr>
        <p:spPr/>
        <p:txBody>
          <a:bodyPr/>
          <a:lstStyle/>
          <a:p>
            <a:fld id="{84E0856D-41C4-4699-AC81-6B8CEA14B739}" type="slidenum">
              <a:rPr lang="en-GB" smtClean="0"/>
              <a:t>1</a:t>
            </a:fld>
            <a:endParaRPr lang="en-GB"/>
          </a:p>
        </p:txBody>
      </p:sp>
    </p:spTree>
    <p:extLst>
      <p:ext uri="{BB962C8B-B14F-4D97-AF65-F5344CB8AC3E}">
        <p14:creationId xmlns:p14="http://schemas.microsoft.com/office/powerpoint/2010/main" val="258172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4. Economy Issues</a:t>
            </a:r>
            <a:endParaRPr lang="en-GB" b="1"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smtClean="0"/>
              <a:t>To work to achieve project objectives:</a:t>
            </a:r>
          </a:p>
          <a:p>
            <a:pPr lvl="1"/>
            <a:r>
              <a:rPr lang="en-GB" sz="2800" dirty="0" smtClean="0"/>
              <a:t>Cost</a:t>
            </a:r>
          </a:p>
          <a:p>
            <a:pPr lvl="1"/>
            <a:r>
              <a:rPr lang="en-GB" sz="2800" dirty="0" smtClean="0"/>
              <a:t>Time</a:t>
            </a:r>
          </a:p>
          <a:p>
            <a:pPr lvl="1"/>
            <a:r>
              <a:rPr lang="en-GB" sz="2800" dirty="0" smtClean="0"/>
              <a:t>Quantity</a:t>
            </a:r>
          </a:p>
          <a:p>
            <a:pPr lvl="1"/>
            <a:r>
              <a:rPr lang="en-GB" sz="2800" dirty="0" smtClean="0"/>
              <a:t>Quality</a:t>
            </a:r>
          </a:p>
          <a:p>
            <a:pPr marL="914400" lvl="1" indent="-457200">
              <a:buFont typeface="+mj-lt"/>
              <a:buAutoNum type="arabicPeriod"/>
            </a:pPr>
            <a:endParaRPr lang="en-GB" sz="2800" dirty="0"/>
          </a:p>
          <a:p>
            <a:pPr lvl="1">
              <a:buFont typeface="Wingdings" panose="05000000000000000000" pitchFamily="2" charset="2"/>
              <a:buChar char="Ø"/>
            </a:pPr>
            <a:r>
              <a:rPr lang="en-GB" sz="2800" dirty="0" smtClean="0"/>
              <a:t>Must impact on the lives of the beneficiaries.</a:t>
            </a:r>
          </a:p>
          <a:p>
            <a:pPr lvl="1">
              <a:buFont typeface="Wingdings" panose="05000000000000000000" pitchFamily="2" charset="2"/>
              <a:buChar char="Ø"/>
            </a:pPr>
            <a:r>
              <a:rPr lang="en-GB" sz="2800" dirty="0" smtClean="0"/>
              <a:t>Mus try to use locally available materials as much as possible.</a:t>
            </a:r>
          </a:p>
          <a:p>
            <a:pPr lvl="1">
              <a:buFont typeface="Wingdings" panose="05000000000000000000" pitchFamily="2" charset="2"/>
              <a:buChar char="Ø"/>
            </a:pPr>
            <a:endParaRPr lang="en-GB" dirty="0" smtClean="0"/>
          </a:p>
          <a:p>
            <a:pPr lvl="1">
              <a:buFont typeface="Wingdings" panose="05000000000000000000" pitchFamily="2" charset="2"/>
              <a:buChar char="q"/>
            </a:pPr>
            <a:r>
              <a:rPr lang="en-GB" dirty="0" smtClean="0"/>
              <a:t> THIS </a:t>
            </a:r>
            <a:r>
              <a:rPr lang="en-GB" dirty="0"/>
              <a:t>IS ENSURED DURING THE </a:t>
            </a:r>
            <a:r>
              <a:rPr lang="en-GB" dirty="0" smtClean="0"/>
              <a:t>DESIGN  </a:t>
            </a:r>
            <a:r>
              <a:rPr lang="en-GB" dirty="0"/>
              <a:t>AND EXECUTION OF THE WORKS, AND ALSO </a:t>
            </a:r>
            <a:r>
              <a:rPr lang="en-GB" dirty="0" smtClean="0"/>
              <a:t>WITH CONSTANT MAINTENANCE WORKS.</a:t>
            </a:r>
            <a:endParaRPr lang="en-GB" dirty="0"/>
          </a:p>
          <a:p>
            <a:pPr lvl="1"/>
            <a:endParaRPr lang="en-GB" dirty="0"/>
          </a:p>
          <a:p>
            <a:pPr marL="457200" lvl="1" indent="0">
              <a:buNone/>
            </a:pPr>
            <a:endParaRPr lang="en-GB" dirty="0" smtClean="0"/>
          </a:p>
          <a:p>
            <a:pPr lvl="1"/>
            <a:endParaRPr lang="en-GB" dirty="0"/>
          </a:p>
          <a:p>
            <a:pPr marL="457200" lvl="1" indent="0">
              <a:buNone/>
            </a:pPr>
            <a:endParaRPr lang="en-GB" dirty="0" smtClean="0"/>
          </a:p>
          <a:p>
            <a:pPr marL="457200" lvl="1" indent="0">
              <a:buNone/>
            </a:pPr>
            <a:endParaRPr lang="en-GB" dirty="0" smtClean="0"/>
          </a:p>
          <a:p>
            <a:pPr lvl="1"/>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10</a:t>
            </a:fld>
            <a:endParaRPr lang="en-GB"/>
          </a:p>
        </p:txBody>
      </p:sp>
    </p:spTree>
    <p:extLst>
      <p:ext uri="{BB962C8B-B14F-4D97-AF65-F5344CB8AC3E}">
        <p14:creationId xmlns:p14="http://schemas.microsoft.com/office/powerpoint/2010/main" val="4034047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5. Aesthetic Issues</a:t>
            </a:r>
            <a:endParaRPr lang="en-GB" b="1" dirty="0"/>
          </a:p>
        </p:txBody>
      </p:sp>
      <p:sp>
        <p:nvSpPr>
          <p:cNvPr id="3" name="Content Placeholder 2"/>
          <p:cNvSpPr>
            <a:spLocks noGrp="1"/>
          </p:cNvSpPr>
          <p:nvPr>
            <p:ph idx="1"/>
          </p:nvPr>
        </p:nvSpPr>
        <p:spPr/>
        <p:txBody>
          <a:bodyPr/>
          <a:lstStyle/>
          <a:p>
            <a:r>
              <a:rPr lang="en-GB" dirty="0" smtClean="0"/>
              <a:t>The attractiveness of the road must be pleasing to the eyes.</a:t>
            </a:r>
          </a:p>
          <a:p>
            <a:endParaRPr lang="en-GB" dirty="0"/>
          </a:p>
          <a:p>
            <a:endParaRPr lang="en-GB" dirty="0" smtClean="0"/>
          </a:p>
          <a:p>
            <a:endParaRPr lang="en-GB" dirty="0"/>
          </a:p>
          <a:p>
            <a:pPr>
              <a:buFont typeface="Wingdings" panose="05000000000000000000" pitchFamily="2" charset="2"/>
              <a:buChar char="q"/>
            </a:pPr>
            <a:r>
              <a:rPr lang="en-GB" dirty="0" smtClean="0"/>
              <a:t>  THIS </a:t>
            </a:r>
            <a:r>
              <a:rPr lang="en-GB" dirty="0"/>
              <a:t>IS ENSURED DURING THE DESIGN AND EXECUTION OF THE WORKS, AND ALSO </a:t>
            </a:r>
            <a:r>
              <a:rPr lang="en-GB" dirty="0" smtClean="0"/>
              <a:t>WITH CONSTANT MAINTENANCE WORKS.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11</a:t>
            </a:fld>
            <a:endParaRPr lang="en-GB"/>
          </a:p>
        </p:txBody>
      </p:sp>
    </p:spTree>
    <p:extLst>
      <p:ext uri="{BB962C8B-B14F-4D97-AF65-F5344CB8AC3E}">
        <p14:creationId xmlns:p14="http://schemas.microsoft.com/office/powerpoint/2010/main" val="2886529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a:bodyPr>
          <a:lstStyle/>
          <a:p>
            <a:pPr algn="ctr"/>
            <a:r>
              <a:rPr lang="en-GB" b="1" dirty="0" smtClean="0"/>
              <a:t>6. Ethical Issues</a:t>
            </a:r>
            <a:endParaRPr lang="en-GB" b="1" dirty="0"/>
          </a:p>
        </p:txBody>
      </p:sp>
      <p:sp>
        <p:nvSpPr>
          <p:cNvPr id="3" name="Content Placeholder 2"/>
          <p:cNvSpPr>
            <a:spLocks noGrp="1"/>
          </p:cNvSpPr>
          <p:nvPr>
            <p:ph idx="1"/>
          </p:nvPr>
        </p:nvSpPr>
        <p:spPr>
          <a:xfrm>
            <a:off x="838200" y="1039092"/>
            <a:ext cx="10515600" cy="5137871"/>
          </a:xfrm>
        </p:spPr>
        <p:txBody>
          <a:bodyPr>
            <a:normAutofit/>
          </a:bodyPr>
          <a:lstStyle/>
          <a:p>
            <a:r>
              <a:rPr lang="en-GB" u="sng" dirty="0" smtClean="0"/>
              <a:t>Responsibility</a:t>
            </a:r>
          </a:p>
          <a:p>
            <a:pPr lvl="1"/>
            <a:r>
              <a:rPr lang="en-GB" sz="2800" dirty="0"/>
              <a:t>Share experience</a:t>
            </a:r>
          </a:p>
          <a:p>
            <a:pPr lvl="1"/>
            <a:r>
              <a:rPr lang="en-GB" sz="2800" dirty="0"/>
              <a:t>Protect life, property, health, rights of </a:t>
            </a:r>
            <a:r>
              <a:rPr lang="en-GB" sz="2800" dirty="0" smtClean="0"/>
              <a:t>individuals, etc.</a:t>
            </a:r>
            <a:endParaRPr lang="en-GB" sz="2800" dirty="0"/>
          </a:p>
          <a:p>
            <a:pPr lvl="1"/>
            <a:r>
              <a:rPr lang="en-GB" sz="2800" dirty="0"/>
              <a:t>Show honesty, fortitude, justice, etc.</a:t>
            </a:r>
          </a:p>
          <a:p>
            <a:pPr lvl="1"/>
            <a:r>
              <a:rPr lang="en-GB" sz="2800" dirty="0"/>
              <a:t>Uphold the prestige of the </a:t>
            </a:r>
            <a:r>
              <a:rPr lang="en-GB" sz="2800" dirty="0" smtClean="0"/>
              <a:t>profession</a:t>
            </a:r>
          </a:p>
          <a:p>
            <a:r>
              <a:rPr lang="en-GB" u="sng" dirty="0" smtClean="0"/>
              <a:t>Conduct</a:t>
            </a:r>
          </a:p>
          <a:p>
            <a:pPr lvl="1"/>
            <a:r>
              <a:rPr lang="en-GB" sz="2800" dirty="0" smtClean="0"/>
              <a:t>Conflict of interest, bribery, kick-backs, etc.</a:t>
            </a:r>
          </a:p>
          <a:p>
            <a:r>
              <a:rPr lang="en-GB" u="sng" dirty="0" smtClean="0"/>
              <a:t>Whistleblowing</a:t>
            </a:r>
          </a:p>
          <a:p>
            <a:pPr lvl="1"/>
            <a:r>
              <a:rPr lang="en-GB" sz="2800" dirty="0" smtClean="0"/>
              <a:t>Report of a possible risk to the employer or the government promptly.</a:t>
            </a:r>
          </a:p>
          <a:p>
            <a:pPr lvl="1"/>
            <a:endParaRPr lang="en-GB" dirty="0"/>
          </a:p>
          <a:p>
            <a:pPr marL="457200" lvl="1"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12</a:t>
            </a:fld>
            <a:endParaRPr lang="en-GB"/>
          </a:p>
        </p:txBody>
      </p:sp>
    </p:spTree>
    <p:extLst>
      <p:ext uri="{BB962C8B-B14F-4D97-AF65-F5344CB8AC3E}">
        <p14:creationId xmlns:p14="http://schemas.microsoft.com/office/powerpoint/2010/main" val="94071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228600"/>
            <a:ext cx="10515600" cy="769361"/>
          </a:xfrm>
        </p:spPr>
        <p:txBody>
          <a:bodyPr/>
          <a:lstStyle/>
          <a:p>
            <a:r>
              <a:rPr lang="en-GB" dirty="0" smtClean="0"/>
              <a:t>Types of Rural Roads</a:t>
            </a:r>
            <a:endParaRPr lang="en-GB" dirty="0"/>
          </a:p>
        </p:txBody>
      </p:sp>
      <p:sp>
        <p:nvSpPr>
          <p:cNvPr id="3" name="Content Placeholder 2"/>
          <p:cNvSpPr>
            <a:spLocks noGrp="1"/>
          </p:cNvSpPr>
          <p:nvPr>
            <p:ph idx="1"/>
          </p:nvPr>
        </p:nvSpPr>
        <p:spPr>
          <a:xfrm>
            <a:off x="838200" y="1496291"/>
            <a:ext cx="10515600" cy="4680672"/>
          </a:xfrm>
        </p:spPr>
        <p:txBody>
          <a:bodyPr>
            <a:normAutofit/>
          </a:bodyPr>
          <a:lstStyle/>
          <a:p>
            <a:pPr marL="0" indent="0">
              <a:buNone/>
            </a:pPr>
            <a:r>
              <a:rPr lang="en-GB" b="1" u="sng" dirty="0" smtClean="0"/>
              <a:t>1.Technical </a:t>
            </a:r>
            <a:r>
              <a:rPr lang="en-GB" b="1" u="sng" dirty="0"/>
              <a:t>Classification</a:t>
            </a:r>
            <a:endParaRPr lang="en-GB" u="sng" dirty="0"/>
          </a:p>
          <a:p>
            <a:pPr lvl="0"/>
            <a:r>
              <a:rPr lang="en-US" b="1" dirty="0"/>
              <a:t>Engineered feeder roads</a:t>
            </a:r>
            <a:r>
              <a:rPr lang="en-US" i="1" dirty="0"/>
              <a:t> </a:t>
            </a:r>
            <a:r>
              <a:rPr lang="en-US" dirty="0"/>
              <a:t>are roads which have had comprehensive improvements throughout their length. Side drain ditches have been excavated, culverts have been installed wherever they are needed, low lying areas have been raised, the surface of the road has been compacted and shaped to a camber and a gravel or  bituminous wearing course surface layer has been provided</a:t>
            </a:r>
            <a:r>
              <a:rPr lang="en-US" dirty="0" smtClean="0"/>
              <a:t>.</a:t>
            </a:r>
            <a:endParaRPr lang="en-GB" dirty="0"/>
          </a:p>
          <a:p>
            <a:pPr lvl="0"/>
            <a:r>
              <a:rPr lang="en-US" b="1" dirty="0"/>
              <a:t>Partially engineered feeder roads</a:t>
            </a:r>
            <a:r>
              <a:rPr lang="en-US" i="1" dirty="0"/>
              <a:t> </a:t>
            </a:r>
            <a:r>
              <a:rPr lang="en-US" dirty="0"/>
              <a:t>are roads on which some improvement has taken place, for instance some shaping of the road surface may have taken place and or a few culverts may have been added at critical points, but the road has not yet been brought up to the standard of an engineered feeder road. </a:t>
            </a:r>
            <a:endParaRPr lang="en-GB" dirty="0"/>
          </a:p>
          <a:p>
            <a:pPr marL="0" indent="0">
              <a:buNone/>
            </a:pPr>
            <a:endParaRPr lang="en-GB" dirty="0"/>
          </a:p>
          <a:p>
            <a:pPr lvl="0"/>
            <a:r>
              <a:rPr lang="en-US" b="1" dirty="0"/>
              <a:t>Un-engineered feeder roads </a:t>
            </a:r>
            <a:r>
              <a:rPr lang="en-US" dirty="0"/>
              <a:t>are roads that exist in the form of footpaths or farm tracks which have not had any form of construction activity on them.</a:t>
            </a:r>
            <a:endParaRPr lang="en-GB" dirty="0"/>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13</a:t>
            </a:fld>
            <a:endParaRPr lang="en-GB"/>
          </a:p>
        </p:txBody>
      </p:sp>
    </p:spTree>
    <p:extLst>
      <p:ext uri="{BB962C8B-B14F-4D97-AF65-F5344CB8AC3E}">
        <p14:creationId xmlns:p14="http://schemas.microsoft.com/office/powerpoint/2010/main" val="3351209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Types of Rural </a:t>
            </a:r>
            <a:r>
              <a:rPr lang="en-GB" dirty="0" smtClean="0"/>
              <a:t>Roads (cont’d)</a:t>
            </a:r>
            <a:endParaRPr lang="en-GB" dirty="0"/>
          </a:p>
        </p:txBody>
      </p:sp>
      <p:sp>
        <p:nvSpPr>
          <p:cNvPr id="3" name="Content Placeholder 2"/>
          <p:cNvSpPr>
            <a:spLocks noGrp="1"/>
          </p:cNvSpPr>
          <p:nvPr>
            <p:ph idx="1"/>
          </p:nvPr>
        </p:nvSpPr>
        <p:spPr/>
        <p:txBody>
          <a:bodyPr>
            <a:normAutofit/>
          </a:bodyPr>
          <a:lstStyle/>
          <a:p>
            <a:pPr marL="0" lvl="0" indent="0">
              <a:buNone/>
            </a:pPr>
            <a:r>
              <a:rPr lang="en-US" b="1" dirty="0" smtClean="0"/>
              <a:t>2. </a:t>
            </a:r>
            <a:r>
              <a:rPr lang="en-US" b="1" u="sng" dirty="0" smtClean="0"/>
              <a:t>Functional </a:t>
            </a:r>
            <a:r>
              <a:rPr lang="en-US" b="1" u="sng" dirty="0"/>
              <a:t>Classification of Feeder </a:t>
            </a:r>
            <a:r>
              <a:rPr lang="en-US" b="1" u="sng" dirty="0" smtClean="0"/>
              <a:t>Roads</a:t>
            </a:r>
            <a:r>
              <a:rPr lang="en-US" b="1" dirty="0"/>
              <a:t> </a:t>
            </a:r>
            <a:endParaRPr lang="en-GB" dirty="0"/>
          </a:p>
          <a:p>
            <a:pPr lvl="0"/>
            <a:r>
              <a:rPr lang="en-US" dirty="0"/>
              <a:t>An</a:t>
            </a:r>
            <a:r>
              <a:rPr lang="en-US" b="1" dirty="0"/>
              <a:t> Access feeder road </a:t>
            </a:r>
            <a:r>
              <a:rPr lang="en-US" dirty="0"/>
              <a:t>is a feeder road that provides services to one or more communities but ends in a community without linking to any other road</a:t>
            </a:r>
            <a:r>
              <a:rPr lang="en-US" dirty="0" smtClean="0"/>
              <a:t>.</a:t>
            </a:r>
            <a:endParaRPr lang="en-GB" dirty="0"/>
          </a:p>
          <a:p>
            <a:pPr lvl="0"/>
            <a:r>
              <a:rPr lang="en-US" b="1" dirty="0"/>
              <a:t>An inter-district feeder road </a:t>
            </a:r>
            <a:r>
              <a:rPr lang="en-US" dirty="0"/>
              <a:t>is a feeder road that connects one community in one district to another community in another district</a:t>
            </a:r>
            <a:r>
              <a:rPr lang="en-US" dirty="0" smtClean="0"/>
              <a:t>.</a:t>
            </a:r>
            <a:endParaRPr lang="en-GB" dirty="0"/>
          </a:p>
          <a:p>
            <a:r>
              <a:rPr lang="en-GB" b="1" dirty="0"/>
              <a:t>A connector </a:t>
            </a:r>
            <a:r>
              <a:rPr lang="en-GB" dirty="0"/>
              <a:t>is a feeder road that connects one feeder road to another feeder road or </a:t>
            </a:r>
          </a:p>
        </p:txBody>
      </p:sp>
      <p:sp>
        <p:nvSpPr>
          <p:cNvPr id="4" name="Slide Number Placeholder 3"/>
          <p:cNvSpPr>
            <a:spLocks noGrp="1"/>
          </p:cNvSpPr>
          <p:nvPr>
            <p:ph type="sldNum" sz="quarter" idx="12"/>
          </p:nvPr>
        </p:nvSpPr>
        <p:spPr/>
        <p:txBody>
          <a:bodyPr/>
          <a:lstStyle/>
          <a:p>
            <a:fld id="{84E0856D-41C4-4699-AC81-6B8CEA14B739}" type="slidenum">
              <a:rPr lang="en-GB" smtClean="0"/>
              <a:t>14</a:t>
            </a:fld>
            <a:endParaRPr lang="en-GB"/>
          </a:p>
        </p:txBody>
      </p:sp>
    </p:spTree>
    <p:extLst>
      <p:ext uri="{BB962C8B-B14F-4D97-AF65-F5344CB8AC3E}">
        <p14:creationId xmlns:p14="http://schemas.microsoft.com/office/powerpoint/2010/main" val="1232693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1"/>
            <a:ext cx="10515600" cy="715529"/>
          </a:xfrm>
        </p:spPr>
        <p:txBody>
          <a:bodyPr>
            <a:normAutofit/>
          </a:bodyPr>
          <a:lstStyle/>
          <a:p>
            <a:pPr algn="ctr"/>
            <a:r>
              <a:rPr lang="en-GB" dirty="0"/>
              <a:t>Types of Rural Roads (cont’d)</a:t>
            </a:r>
          </a:p>
        </p:txBody>
      </p:sp>
      <p:sp>
        <p:nvSpPr>
          <p:cNvPr id="3" name="Content Placeholder 2"/>
          <p:cNvSpPr>
            <a:spLocks noGrp="1"/>
          </p:cNvSpPr>
          <p:nvPr>
            <p:ph idx="1"/>
          </p:nvPr>
        </p:nvSpPr>
        <p:spPr>
          <a:xfrm>
            <a:off x="429491" y="1246910"/>
            <a:ext cx="11499273" cy="5458690"/>
          </a:xfrm>
        </p:spPr>
        <p:txBody>
          <a:bodyPr>
            <a:normAutofit/>
          </a:bodyPr>
          <a:lstStyle/>
          <a:p>
            <a:pPr marL="0" indent="0">
              <a:buNone/>
            </a:pPr>
            <a:r>
              <a:rPr lang="en-US" b="1" u="sng" dirty="0" smtClean="0"/>
              <a:t>3. Surface Type</a:t>
            </a:r>
            <a:r>
              <a:rPr lang="en-US" dirty="0"/>
              <a:t> </a:t>
            </a:r>
            <a:endParaRPr lang="en-GB" dirty="0"/>
          </a:p>
          <a:p>
            <a:pPr lvl="0"/>
            <a:r>
              <a:rPr lang="en-US" b="1" dirty="0"/>
              <a:t>An earth road </a:t>
            </a:r>
            <a:r>
              <a:rPr lang="en-US" dirty="0"/>
              <a:t>is a road whose surface soil material is the same as that of the subgrade (see below). In this case the subgrade material may not be gravel or any type of soil which may be strong enough to withstand traffic load</a:t>
            </a:r>
            <a:r>
              <a:rPr lang="en-US" dirty="0" smtClean="0"/>
              <a:t>.</a:t>
            </a:r>
            <a:r>
              <a:rPr lang="en-US" dirty="0"/>
              <a:t> </a:t>
            </a:r>
            <a:endParaRPr lang="en-GB" dirty="0"/>
          </a:p>
          <a:p>
            <a:pPr lvl="0"/>
            <a:r>
              <a:rPr lang="en-US" b="1" dirty="0"/>
              <a:t>A paved road </a:t>
            </a:r>
            <a:r>
              <a:rPr lang="en-US" dirty="0"/>
              <a:t>is road that has its surface overlaid with a higher quality imported construction material as a finished layer to improve riding quality and durability. Examples are gravel roads, a bituminous surfaced roads and concrete paved roads</a:t>
            </a:r>
            <a:r>
              <a:rPr lang="en-US" dirty="0" smtClean="0"/>
              <a:t>.</a:t>
            </a:r>
            <a:r>
              <a:rPr lang="en-US" dirty="0"/>
              <a:t> </a:t>
            </a:r>
            <a:endParaRPr lang="en-GB" dirty="0"/>
          </a:p>
          <a:p>
            <a:pPr lvl="0"/>
            <a:r>
              <a:rPr lang="en-US" b="1" dirty="0"/>
              <a:t>A gravel road </a:t>
            </a:r>
            <a:r>
              <a:rPr lang="en-US" dirty="0"/>
              <a:t>is a road whose finished layer is made of gravel material.</a:t>
            </a:r>
            <a:endParaRPr lang="en-GB" dirty="0"/>
          </a:p>
          <a:p>
            <a:r>
              <a:rPr lang="en-US" b="1" dirty="0"/>
              <a:t> </a:t>
            </a:r>
            <a:endParaRPr lang="en-GB" dirty="0"/>
          </a:p>
          <a:p>
            <a:pPr lvl="0"/>
            <a:r>
              <a:rPr lang="en-US" b="1" dirty="0"/>
              <a:t>A bituminous surfaced road </a:t>
            </a:r>
            <a:r>
              <a:rPr lang="en-US" dirty="0"/>
              <a:t>is a road whose finished layer is made of a thin layer of bitumen material</a:t>
            </a:r>
            <a:r>
              <a:rPr lang="en-US" dirty="0" smtClean="0"/>
              <a:t>.</a:t>
            </a:r>
            <a:endParaRPr lang="en-GB" dirty="0"/>
          </a:p>
          <a:p>
            <a:pPr lvl="0"/>
            <a:r>
              <a:rPr lang="en-US" b="1" dirty="0"/>
              <a:t>A concrete paved road</a:t>
            </a:r>
            <a:r>
              <a:rPr lang="en-US" dirty="0"/>
              <a:t> is a road whose finished layer is made of concrete material</a:t>
            </a:r>
            <a:r>
              <a:rPr lang="en-US" dirty="0" smtClean="0"/>
              <a:t>.</a:t>
            </a:r>
            <a:r>
              <a:rPr lang="en-US" b="1" dirty="0"/>
              <a:t> </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15</a:t>
            </a:fld>
            <a:endParaRPr lang="en-GB"/>
          </a:p>
        </p:txBody>
      </p:sp>
    </p:spTree>
    <p:extLst>
      <p:ext uri="{BB962C8B-B14F-4D97-AF65-F5344CB8AC3E}">
        <p14:creationId xmlns:p14="http://schemas.microsoft.com/office/powerpoint/2010/main" val="322207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 earth rural road</a:t>
            </a:r>
            <a:endParaRPr lang="en-GB" dirty="0"/>
          </a:p>
        </p:txBody>
      </p:sp>
      <p:pic>
        <p:nvPicPr>
          <p:cNvPr id="4" name="Content Placeholder 3" descr="E:\site pic\IMG_20150324_12593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1690688"/>
            <a:ext cx="10515600" cy="4351338"/>
          </a:xfrm>
          <a:prstGeom prst="rect">
            <a:avLst/>
          </a:prstGeom>
          <a:noFill/>
          <a:ln>
            <a:noFill/>
          </a:ln>
        </p:spPr>
      </p:pic>
      <p:sp>
        <p:nvSpPr>
          <p:cNvPr id="3" name="Slide Number Placeholder 2"/>
          <p:cNvSpPr>
            <a:spLocks noGrp="1"/>
          </p:cNvSpPr>
          <p:nvPr>
            <p:ph type="sldNum" sz="quarter" idx="12"/>
          </p:nvPr>
        </p:nvSpPr>
        <p:spPr/>
        <p:txBody>
          <a:bodyPr/>
          <a:lstStyle/>
          <a:p>
            <a:fld id="{84E0856D-41C4-4699-AC81-6B8CEA14B739}" type="slidenum">
              <a:rPr lang="en-GB" smtClean="0"/>
              <a:t>16</a:t>
            </a:fld>
            <a:endParaRPr lang="en-GB"/>
          </a:p>
        </p:txBody>
      </p:sp>
    </p:spTree>
    <p:extLst>
      <p:ext uri="{BB962C8B-B14F-4D97-AF65-F5344CB8AC3E}">
        <p14:creationId xmlns:p14="http://schemas.microsoft.com/office/powerpoint/2010/main" val="419992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normAutofit/>
          </a:bodyPr>
          <a:lstStyle/>
          <a:p>
            <a:pPr algn="ctr"/>
            <a:r>
              <a:rPr lang="en-GB" dirty="0" smtClean="0"/>
              <a:t>Unpaved Gravel-surfaced Rural Road</a:t>
            </a:r>
            <a:endParaRPr lang="en-GB" dirty="0"/>
          </a:p>
        </p:txBody>
      </p:sp>
      <p:pic>
        <p:nvPicPr>
          <p:cNvPr id="4" name="Content Placeholder 3" descr="C:\Users\MROTOO~1\AppData\Local\Temp\IMG_186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46910"/>
            <a:ext cx="9864435" cy="5250872"/>
          </a:xfrm>
          <a:prstGeom prst="rect">
            <a:avLst/>
          </a:prstGeom>
          <a:noFill/>
          <a:ln>
            <a:noFill/>
          </a:ln>
        </p:spPr>
      </p:pic>
      <p:sp>
        <p:nvSpPr>
          <p:cNvPr id="3" name="Slide Number Placeholder 2"/>
          <p:cNvSpPr>
            <a:spLocks noGrp="1"/>
          </p:cNvSpPr>
          <p:nvPr>
            <p:ph type="sldNum" sz="quarter" idx="12"/>
          </p:nvPr>
        </p:nvSpPr>
        <p:spPr/>
        <p:txBody>
          <a:bodyPr/>
          <a:lstStyle/>
          <a:p>
            <a:fld id="{84E0856D-41C4-4699-AC81-6B8CEA14B739}" type="slidenum">
              <a:rPr lang="en-GB" smtClean="0"/>
              <a:t>17</a:t>
            </a:fld>
            <a:endParaRPr lang="en-GB"/>
          </a:p>
        </p:txBody>
      </p:sp>
    </p:spTree>
    <p:extLst>
      <p:ext uri="{BB962C8B-B14F-4D97-AF65-F5344CB8AC3E}">
        <p14:creationId xmlns:p14="http://schemas.microsoft.com/office/powerpoint/2010/main" val="2426332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Concrete-paved Rural </a:t>
            </a:r>
            <a:r>
              <a:rPr lang="en-GB" dirty="0"/>
              <a:t>R</a:t>
            </a:r>
            <a:r>
              <a:rPr lang="en-GB" dirty="0" smtClean="0"/>
              <a:t>oad</a:t>
            </a:r>
            <a:endParaRPr lang="en-GB" dirty="0"/>
          </a:p>
        </p:txBody>
      </p:sp>
      <p:pic>
        <p:nvPicPr>
          <p:cNvPr id="4" name="Content Placeholder 3" descr="D:\ING. OTOO SITE VISIT PICTURES\NSUTAPONG - AHENKWA BY KNAPO\IMG_20161213_123926.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99568" y="2538514"/>
            <a:ext cx="5552902" cy="3125585"/>
          </a:xfrm>
          <a:prstGeom prst="rect">
            <a:avLst/>
          </a:prstGeom>
          <a:noFill/>
          <a:ln>
            <a:noFill/>
          </a:ln>
        </p:spPr>
      </p:pic>
      <p:sp>
        <p:nvSpPr>
          <p:cNvPr id="3" name="Slide Number Placeholder 2"/>
          <p:cNvSpPr>
            <a:spLocks noGrp="1"/>
          </p:cNvSpPr>
          <p:nvPr>
            <p:ph type="sldNum" sz="quarter" idx="12"/>
          </p:nvPr>
        </p:nvSpPr>
        <p:spPr/>
        <p:txBody>
          <a:bodyPr/>
          <a:lstStyle/>
          <a:p>
            <a:fld id="{84E0856D-41C4-4699-AC81-6B8CEA14B739}" type="slidenum">
              <a:rPr lang="en-GB" smtClean="0"/>
              <a:t>18</a:t>
            </a:fld>
            <a:endParaRPr lang="en-GB"/>
          </a:p>
        </p:txBody>
      </p:sp>
    </p:spTree>
    <p:extLst>
      <p:ext uri="{BB962C8B-B14F-4D97-AF65-F5344CB8AC3E}">
        <p14:creationId xmlns:p14="http://schemas.microsoft.com/office/powerpoint/2010/main" val="2279696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Bituminous surfaced R</a:t>
            </a:r>
            <a:r>
              <a:rPr lang="en-GB" dirty="0" smtClean="0"/>
              <a:t>ural </a:t>
            </a:r>
            <a:r>
              <a:rPr lang="en-GB" dirty="0"/>
              <a:t>R</a:t>
            </a:r>
            <a:r>
              <a:rPr lang="en-GB" dirty="0" smtClean="0"/>
              <a:t>oad with a pedestrian crossing</a:t>
            </a:r>
            <a:endParaRPr lang="en-GB" dirty="0"/>
          </a:p>
        </p:txBody>
      </p:sp>
      <p:pic>
        <p:nvPicPr>
          <p:cNvPr id="4" name="Content Placeholder 3" descr="D:\ING. OTOO SITE VISIT PICTURES\MANGOASE - KUKUA BY TAHAYASEEN\IMG_20161213_112152.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99568" y="2538514"/>
            <a:ext cx="5552902" cy="3125585"/>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018" y="2036618"/>
            <a:ext cx="8451274" cy="4811857"/>
          </a:xfrm>
          <a:prstGeom prst="rect">
            <a:avLst/>
          </a:prstGeom>
        </p:spPr>
      </p:pic>
      <p:sp>
        <p:nvSpPr>
          <p:cNvPr id="3" name="Slide Number Placeholder 2"/>
          <p:cNvSpPr>
            <a:spLocks noGrp="1"/>
          </p:cNvSpPr>
          <p:nvPr>
            <p:ph type="sldNum" sz="quarter" idx="12"/>
          </p:nvPr>
        </p:nvSpPr>
        <p:spPr/>
        <p:txBody>
          <a:bodyPr/>
          <a:lstStyle/>
          <a:p>
            <a:fld id="{84E0856D-41C4-4699-AC81-6B8CEA14B739}" type="slidenum">
              <a:rPr lang="en-GB" smtClean="0"/>
              <a:t>19</a:t>
            </a:fld>
            <a:endParaRPr lang="en-GB"/>
          </a:p>
        </p:txBody>
      </p:sp>
    </p:spTree>
    <p:extLst>
      <p:ext uri="{BB962C8B-B14F-4D97-AF65-F5344CB8AC3E}">
        <p14:creationId xmlns:p14="http://schemas.microsoft.com/office/powerpoint/2010/main" val="276605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ORDER OF PRESENTATION</a:t>
            </a:r>
            <a:br>
              <a:rPr lang="en-GB" b="1" dirty="0" smtClean="0"/>
            </a:br>
            <a:r>
              <a:rPr lang="en-GB" b="1" dirty="0"/>
              <a:t/>
            </a:r>
            <a:br>
              <a:rPr lang="en-GB" b="1" dirty="0"/>
            </a:br>
            <a:r>
              <a:rPr lang="en-GB" b="1" dirty="0" smtClean="0"/>
              <a:t/>
            </a:r>
            <a:br>
              <a:rPr lang="en-GB" b="1" dirty="0" smtClean="0"/>
            </a:br>
            <a:r>
              <a:rPr lang="en-GB" b="1" dirty="0"/>
              <a:t/>
            </a:r>
            <a:br>
              <a:rPr lang="en-GB" b="1" dirty="0"/>
            </a:br>
            <a:endParaRPr lang="en-GB" b="1" dirty="0"/>
          </a:p>
        </p:txBody>
      </p:sp>
      <p:sp>
        <p:nvSpPr>
          <p:cNvPr id="3" name="Content Placeholder 2"/>
          <p:cNvSpPr>
            <a:spLocks noGrp="1"/>
          </p:cNvSpPr>
          <p:nvPr>
            <p:ph sz="half" idx="1"/>
          </p:nvPr>
        </p:nvSpPr>
        <p:spPr>
          <a:xfrm>
            <a:off x="1217613" y="2603501"/>
            <a:ext cx="4876800" cy="4254500"/>
          </a:xfrm>
        </p:spPr>
        <p:txBody>
          <a:bodyPr>
            <a:normAutofit lnSpcReduction="10000"/>
          </a:bodyPr>
          <a:lstStyle/>
          <a:p>
            <a:pPr marL="514350" indent="-514350">
              <a:buFont typeface="+mj-lt"/>
              <a:buAutoNum type="arabicPeriod"/>
            </a:pPr>
            <a:r>
              <a:rPr lang="en-GB" sz="3200" dirty="0" smtClean="0"/>
              <a:t>Definitions</a:t>
            </a:r>
          </a:p>
          <a:p>
            <a:pPr marL="514350" indent="-514350">
              <a:buFont typeface="+mj-lt"/>
              <a:buAutoNum type="arabicPeriod"/>
            </a:pPr>
            <a:r>
              <a:rPr lang="en-GB" sz="3200" dirty="0" smtClean="0"/>
              <a:t>Specific Areas in the application of Standards in road construction</a:t>
            </a:r>
          </a:p>
          <a:p>
            <a:pPr marL="514350" indent="-514350">
              <a:buFont typeface="+mj-lt"/>
              <a:buAutoNum type="arabicPeriod"/>
            </a:pPr>
            <a:r>
              <a:rPr lang="en-GB" sz="3200" dirty="0" smtClean="0"/>
              <a:t>Types of Rural Roads</a:t>
            </a:r>
          </a:p>
          <a:p>
            <a:pPr marL="514350" indent="-514350">
              <a:buFont typeface="+mj-lt"/>
              <a:buAutoNum type="arabicPeriod"/>
            </a:pPr>
            <a:r>
              <a:rPr lang="en-GB" sz="3200" dirty="0" smtClean="0"/>
              <a:t>General </a:t>
            </a:r>
            <a:r>
              <a:rPr lang="en-GB" sz="3200" dirty="0"/>
              <a:t>Road Design Standards</a:t>
            </a:r>
          </a:p>
          <a:p>
            <a:pPr marL="514350" indent="-514350">
              <a:buFont typeface="+mj-lt"/>
              <a:buAutoNum type="arabicPeriod"/>
            </a:pPr>
            <a:endParaRPr lang="en-GB" sz="3200" dirty="0" smtClean="0"/>
          </a:p>
          <a:p>
            <a:pPr marL="514350" indent="-514350">
              <a:buFont typeface="+mj-lt"/>
              <a:buAutoNum type="arabicPeriod"/>
            </a:pPr>
            <a:endParaRPr lang="en-GB" sz="3200" dirty="0" smtClean="0"/>
          </a:p>
          <a:p>
            <a:pPr marL="514350" indent="-514350">
              <a:buFont typeface="+mj-lt"/>
              <a:buAutoNum type="arabicPeriod"/>
            </a:pPr>
            <a:endParaRPr lang="en-GB" sz="3200" dirty="0" smtClean="0"/>
          </a:p>
          <a:p>
            <a:pPr marL="514350" indent="-514350">
              <a:buFont typeface="+mj-lt"/>
              <a:buAutoNum type="arabicPeriod"/>
            </a:pPr>
            <a:endParaRPr lang="en-GB" dirty="0" smtClean="0"/>
          </a:p>
          <a:p>
            <a:endParaRPr lang="en-GB" dirty="0"/>
          </a:p>
        </p:txBody>
      </p:sp>
      <p:sp>
        <p:nvSpPr>
          <p:cNvPr id="4" name="Content Placeholder 3"/>
          <p:cNvSpPr>
            <a:spLocks noGrp="1"/>
          </p:cNvSpPr>
          <p:nvPr>
            <p:ph sz="half" idx="2"/>
          </p:nvPr>
        </p:nvSpPr>
        <p:spPr>
          <a:xfrm>
            <a:off x="6170612" y="2603500"/>
            <a:ext cx="4876800" cy="3187700"/>
          </a:xfrm>
        </p:spPr>
        <p:txBody>
          <a:bodyPr>
            <a:normAutofit lnSpcReduction="10000"/>
          </a:bodyPr>
          <a:lstStyle/>
          <a:p>
            <a:pPr marL="0" indent="0">
              <a:buNone/>
            </a:pPr>
            <a:r>
              <a:rPr lang="en-GB" sz="3200" dirty="0" smtClean="0"/>
              <a:t>5. Ghana Standard    	Specifications</a:t>
            </a:r>
          </a:p>
          <a:p>
            <a:pPr marL="0" indent="0">
              <a:buNone/>
            </a:pPr>
            <a:r>
              <a:rPr lang="en-GB" sz="3200" dirty="0" smtClean="0"/>
              <a:t>6. Trade and Investment 	Opportunities</a:t>
            </a:r>
          </a:p>
          <a:p>
            <a:pPr marL="0" indent="0">
              <a:buNone/>
            </a:pPr>
            <a:r>
              <a:rPr lang="en-GB" sz="3200" dirty="0" smtClean="0"/>
              <a:t>7. Challenges</a:t>
            </a:r>
          </a:p>
          <a:p>
            <a:pPr marL="0" indent="0">
              <a:buNone/>
            </a:pPr>
            <a:r>
              <a:rPr lang="en-GB" sz="3200" dirty="0"/>
              <a:t>8</a:t>
            </a:r>
            <a:r>
              <a:rPr lang="en-GB" sz="3200" dirty="0" smtClean="0"/>
              <a:t>. Conclusion</a:t>
            </a:r>
            <a:endParaRPr lang="en-GB" sz="3200" dirty="0"/>
          </a:p>
        </p:txBody>
      </p:sp>
      <p:sp>
        <p:nvSpPr>
          <p:cNvPr id="5" name="Slide Number Placeholder 4"/>
          <p:cNvSpPr>
            <a:spLocks noGrp="1"/>
          </p:cNvSpPr>
          <p:nvPr>
            <p:ph type="sldNum" sz="quarter" idx="12"/>
          </p:nvPr>
        </p:nvSpPr>
        <p:spPr/>
        <p:txBody>
          <a:bodyPr/>
          <a:lstStyle/>
          <a:p>
            <a:fld id="{84E0856D-41C4-4699-AC81-6B8CEA14B739}" type="slidenum">
              <a:rPr lang="en-GB" smtClean="0"/>
              <a:t>2</a:t>
            </a:fld>
            <a:endParaRPr lang="en-GB"/>
          </a:p>
        </p:txBody>
      </p:sp>
    </p:spTree>
    <p:extLst>
      <p:ext uri="{BB962C8B-B14F-4D97-AF65-F5344CB8AC3E}">
        <p14:creationId xmlns:p14="http://schemas.microsoft.com/office/powerpoint/2010/main" val="217239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fontScale="90000"/>
          </a:bodyPr>
          <a:lstStyle/>
          <a:p>
            <a:pPr algn="ctr"/>
            <a:r>
              <a:rPr lang="en-GB" dirty="0" smtClean="0"/>
              <a:t>Bituminous surfaced Rural </a:t>
            </a:r>
            <a:r>
              <a:rPr lang="en-GB" dirty="0"/>
              <a:t>R</a:t>
            </a:r>
            <a:r>
              <a:rPr lang="en-GB" dirty="0" smtClean="0"/>
              <a:t>oad with rumble strips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05345"/>
            <a:ext cx="10231582" cy="4971618"/>
          </a:xfrm>
        </p:spPr>
      </p:pic>
      <p:sp>
        <p:nvSpPr>
          <p:cNvPr id="3" name="Slide Number Placeholder 2"/>
          <p:cNvSpPr>
            <a:spLocks noGrp="1"/>
          </p:cNvSpPr>
          <p:nvPr>
            <p:ph type="sldNum" sz="quarter" idx="12"/>
          </p:nvPr>
        </p:nvSpPr>
        <p:spPr/>
        <p:txBody>
          <a:bodyPr/>
          <a:lstStyle/>
          <a:p>
            <a:fld id="{84E0856D-41C4-4699-AC81-6B8CEA14B739}" type="slidenum">
              <a:rPr lang="en-GB" smtClean="0"/>
              <a:t>20</a:t>
            </a:fld>
            <a:endParaRPr lang="en-GB"/>
          </a:p>
        </p:txBody>
      </p:sp>
    </p:spTree>
    <p:extLst>
      <p:ext uri="{BB962C8B-B14F-4D97-AF65-F5344CB8AC3E}">
        <p14:creationId xmlns:p14="http://schemas.microsoft.com/office/powerpoint/2010/main" val="2486934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8"/>
          </a:xfrm>
        </p:spPr>
        <p:txBody>
          <a:bodyPr>
            <a:normAutofit/>
          </a:bodyPr>
          <a:lstStyle/>
          <a:p>
            <a:r>
              <a:rPr lang="en-GB" dirty="0" smtClean="0"/>
              <a:t>Example of bridges constructed by DFR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763" y="1302327"/>
            <a:ext cx="8423563" cy="4874636"/>
          </a:xfrm>
        </p:spPr>
      </p:pic>
      <p:sp>
        <p:nvSpPr>
          <p:cNvPr id="3" name="Slide Number Placeholder 2"/>
          <p:cNvSpPr>
            <a:spLocks noGrp="1"/>
          </p:cNvSpPr>
          <p:nvPr>
            <p:ph type="sldNum" sz="quarter" idx="12"/>
          </p:nvPr>
        </p:nvSpPr>
        <p:spPr/>
        <p:txBody>
          <a:bodyPr/>
          <a:lstStyle/>
          <a:p>
            <a:fld id="{84E0856D-41C4-4699-AC81-6B8CEA14B739}" type="slidenum">
              <a:rPr lang="en-GB" smtClean="0"/>
              <a:t>21</a:t>
            </a:fld>
            <a:endParaRPr lang="en-GB"/>
          </a:p>
        </p:txBody>
      </p:sp>
    </p:spTree>
    <p:extLst>
      <p:ext uri="{BB962C8B-B14F-4D97-AF65-F5344CB8AC3E}">
        <p14:creationId xmlns:p14="http://schemas.microsoft.com/office/powerpoint/2010/main" val="1917144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0" y="86265"/>
            <a:ext cx="10515600" cy="991948"/>
          </a:xfrm>
        </p:spPr>
        <p:txBody>
          <a:bodyPr>
            <a:normAutofit fontScale="90000"/>
          </a:bodyPr>
          <a:lstStyle/>
          <a:p>
            <a:r>
              <a:rPr lang="en-GB" b="1" dirty="0" smtClean="0">
                <a:solidFill>
                  <a:srgbClr val="7030A0"/>
                </a:solidFill>
              </a:rPr>
              <a:t>Standards as applied in Construction of rural roads</a:t>
            </a:r>
            <a:endParaRPr lang="en-GB" b="1" dirty="0">
              <a:solidFill>
                <a:srgbClr val="7030A0"/>
              </a:solidFill>
            </a:endParaRPr>
          </a:p>
        </p:txBody>
      </p:sp>
      <p:sp>
        <p:nvSpPr>
          <p:cNvPr id="3" name="Content Placeholder 2"/>
          <p:cNvSpPr>
            <a:spLocks noGrp="1"/>
          </p:cNvSpPr>
          <p:nvPr>
            <p:ph idx="1"/>
          </p:nvPr>
        </p:nvSpPr>
        <p:spPr>
          <a:xfrm>
            <a:off x="743310" y="1173192"/>
            <a:ext cx="10515600" cy="5357003"/>
          </a:xfrm>
        </p:spPr>
        <p:txBody>
          <a:bodyPr>
            <a:noAutofit/>
          </a:bodyPr>
          <a:lstStyle/>
          <a:p>
            <a:r>
              <a:rPr lang="en-GB" sz="2400" dirty="0" smtClean="0"/>
              <a:t>In the Construction Industry we substitute standards with specifications.</a:t>
            </a:r>
          </a:p>
          <a:p>
            <a:r>
              <a:rPr lang="en-GB" sz="2400" dirty="0"/>
              <a:t>Ideally, all specification documents would reference the applicable standard(s), so that any requirement is not taken out of </a:t>
            </a:r>
            <a:r>
              <a:rPr lang="en-GB" sz="2400" dirty="0" smtClean="0"/>
              <a:t>context.</a:t>
            </a:r>
          </a:p>
          <a:p>
            <a:r>
              <a:rPr lang="en-GB" sz="2400" dirty="0" smtClean="0"/>
              <a:t>Materials used for road construction; cement, sand, stones, iron rods, timber, natural soil, gravel bitumen, etc. are required to meet certain standards.</a:t>
            </a:r>
          </a:p>
          <a:p>
            <a:r>
              <a:rPr lang="en-GB" sz="2400" dirty="0" smtClean="0"/>
              <a:t>Test methods used to measure the quality of constructed artefacts are published as Standards. </a:t>
            </a:r>
            <a:endParaRPr lang="en-GB" sz="2400" dirty="0"/>
          </a:p>
        </p:txBody>
      </p:sp>
      <p:sp>
        <p:nvSpPr>
          <p:cNvPr id="4" name="Slide Number Placeholder 3"/>
          <p:cNvSpPr>
            <a:spLocks noGrp="1"/>
          </p:cNvSpPr>
          <p:nvPr>
            <p:ph type="sldNum" sz="quarter" idx="12"/>
          </p:nvPr>
        </p:nvSpPr>
        <p:spPr/>
        <p:txBody>
          <a:bodyPr/>
          <a:lstStyle/>
          <a:p>
            <a:fld id="{84E0856D-41C4-4699-AC81-6B8CEA14B739}" type="slidenum">
              <a:rPr lang="en-GB" smtClean="0"/>
              <a:t>22</a:t>
            </a:fld>
            <a:endParaRPr lang="en-GB"/>
          </a:p>
        </p:txBody>
      </p:sp>
    </p:spTree>
    <p:extLst>
      <p:ext uri="{BB962C8B-B14F-4D97-AF65-F5344CB8AC3E}">
        <p14:creationId xmlns:p14="http://schemas.microsoft.com/office/powerpoint/2010/main" val="854754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297"/>
          </a:xfrm>
        </p:spPr>
        <p:txBody>
          <a:bodyPr>
            <a:normAutofit fontScale="90000"/>
          </a:bodyPr>
          <a:lstStyle/>
          <a:p>
            <a:pPr algn="ctr"/>
            <a:r>
              <a:rPr lang="en-GB" sz="3600" b="1" dirty="0" smtClean="0">
                <a:solidFill>
                  <a:srgbClr val="0070C0"/>
                </a:solidFill>
              </a:rPr>
              <a:t>Design Standards and Specifications used by DFR</a:t>
            </a:r>
            <a:endParaRPr lang="en-GB" sz="3600" b="1" dirty="0">
              <a:solidFill>
                <a:srgbClr val="0070C0"/>
              </a:solidFill>
            </a:endParaRPr>
          </a:p>
        </p:txBody>
      </p:sp>
      <p:sp>
        <p:nvSpPr>
          <p:cNvPr id="3" name="Content Placeholder 2"/>
          <p:cNvSpPr>
            <a:spLocks noGrp="1"/>
          </p:cNvSpPr>
          <p:nvPr>
            <p:ph idx="1"/>
          </p:nvPr>
        </p:nvSpPr>
        <p:spPr>
          <a:xfrm>
            <a:off x="700177" y="1178644"/>
            <a:ext cx="10515600" cy="4980616"/>
          </a:xfrm>
        </p:spPr>
        <p:txBody>
          <a:bodyPr>
            <a:normAutofit fontScale="92500" lnSpcReduction="10000"/>
          </a:bodyPr>
          <a:lstStyle/>
          <a:p>
            <a:r>
              <a:rPr lang="en-GB" sz="2600" dirty="0" smtClean="0"/>
              <a:t>Design Standards/guide:  This defines the minimum requirement for the various elements of a road.</a:t>
            </a:r>
          </a:p>
          <a:p>
            <a:r>
              <a:rPr lang="en-GB" sz="2600" dirty="0" smtClean="0"/>
              <a:t>Example of standards for a few road elements</a:t>
            </a:r>
          </a:p>
          <a:p>
            <a:pPr lvl="1"/>
            <a:r>
              <a:rPr lang="en-GB" sz="2600" dirty="0"/>
              <a:t>The Design speed for various classes of roads are stated in Design Standards, </a:t>
            </a:r>
            <a:r>
              <a:rPr lang="en-GB" sz="2600" dirty="0" err="1"/>
              <a:t>eg</a:t>
            </a:r>
            <a:r>
              <a:rPr lang="en-GB" sz="2600" dirty="0"/>
              <a:t>. Design speed for a feeder road is </a:t>
            </a:r>
            <a:r>
              <a:rPr lang="en-GB" sz="2600" dirty="0" smtClean="0"/>
              <a:t>60km/hr, though vehicles speed more than that on the roads.</a:t>
            </a:r>
            <a:endParaRPr lang="en-GB" sz="2600" dirty="0"/>
          </a:p>
          <a:p>
            <a:pPr lvl="1"/>
            <a:r>
              <a:rPr lang="en-GB" sz="2600" dirty="0"/>
              <a:t>Road cross-sectional elements for feeder roads</a:t>
            </a:r>
          </a:p>
          <a:p>
            <a:pPr lvl="1"/>
            <a:r>
              <a:rPr lang="en-GB" sz="2600" dirty="0" smtClean="0"/>
              <a:t>Carriageway width (</a:t>
            </a:r>
            <a:r>
              <a:rPr lang="en-GB" sz="2600" dirty="0" err="1" smtClean="0"/>
              <a:t>eg</a:t>
            </a:r>
            <a:r>
              <a:rPr lang="en-GB" sz="2600" dirty="0" smtClean="0"/>
              <a:t>. 6m for roads classified as access)</a:t>
            </a:r>
          </a:p>
          <a:p>
            <a:pPr lvl="1"/>
            <a:r>
              <a:rPr lang="en-GB" sz="2600" dirty="0" smtClean="0"/>
              <a:t>Shoulder width ( 1.5m for connectors and inter-district roads, but no </a:t>
            </a:r>
            <a:r>
              <a:rPr lang="en-GB" sz="2600" dirty="0"/>
              <a:t>shoulders for a</a:t>
            </a:r>
            <a:r>
              <a:rPr lang="en-GB" sz="2600" dirty="0" smtClean="0"/>
              <a:t>ccess</a:t>
            </a:r>
            <a:r>
              <a:rPr lang="en-GB" sz="2600" dirty="0"/>
              <a:t>)</a:t>
            </a:r>
            <a:endParaRPr lang="en-GB" sz="2600" dirty="0" smtClean="0"/>
          </a:p>
          <a:p>
            <a:pPr lvl="1"/>
            <a:r>
              <a:rPr lang="en-GB" sz="2600" dirty="0" smtClean="0"/>
              <a:t>Cross-section of a side ditch (V-drain top width of 1,800mm with a depth of 600mm.</a:t>
            </a:r>
          </a:p>
          <a:p>
            <a:pPr lvl="1"/>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23</a:t>
            </a:fld>
            <a:endParaRPr lang="en-GB"/>
          </a:p>
        </p:txBody>
      </p:sp>
    </p:spTree>
    <p:extLst>
      <p:ext uri="{BB962C8B-B14F-4D97-AF65-F5344CB8AC3E}">
        <p14:creationId xmlns:p14="http://schemas.microsoft.com/office/powerpoint/2010/main" val="187672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p:spPr>
        <p:txBody>
          <a:bodyPr/>
          <a:lstStyle/>
          <a:p>
            <a:pPr algn="ctr"/>
            <a:r>
              <a:rPr lang="en-GB" dirty="0" smtClean="0"/>
              <a:t>Road cross-section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2" y="1551709"/>
            <a:ext cx="10778836" cy="4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4E0856D-41C4-4699-AC81-6B8CEA14B739}" type="slidenum">
              <a:rPr lang="en-GB" smtClean="0"/>
              <a:t>24</a:t>
            </a:fld>
            <a:endParaRPr lang="en-GB"/>
          </a:p>
        </p:txBody>
      </p:sp>
    </p:spTree>
    <p:extLst>
      <p:ext uri="{BB962C8B-B14F-4D97-AF65-F5344CB8AC3E}">
        <p14:creationId xmlns:p14="http://schemas.microsoft.com/office/powerpoint/2010/main" val="912200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Design Standards for Geometric Design</a:t>
            </a:r>
            <a:endParaRPr lang="en-GB" b="1" dirty="0"/>
          </a:p>
        </p:txBody>
      </p:sp>
      <p:sp>
        <p:nvSpPr>
          <p:cNvPr id="3" name="Content Placeholder 2"/>
          <p:cNvSpPr>
            <a:spLocks noGrp="1"/>
          </p:cNvSpPr>
          <p:nvPr>
            <p:ph idx="1"/>
          </p:nvPr>
        </p:nvSpPr>
        <p:spPr/>
        <p:txBody>
          <a:bodyPr>
            <a:normAutofit/>
          </a:bodyPr>
          <a:lstStyle/>
          <a:p>
            <a:r>
              <a:rPr lang="en-GB" sz="2800" dirty="0" smtClean="0"/>
              <a:t>Geometric Design</a:t>
            </a:r>
          </a:p>
          <a:p>
            <a:pPr lvl="1"/>
            <a:r>
              <a:rPr lang="en-GB" sz="2800" dirty="0" smtClean="0"/>
              <a:t>Minimum curve radii</a:t>
            </a:r>
          </a:p>
          <a:p>
            <a:pPr lvl="1"/>
            <a:r>
              <a:rPr lang="en-GB" sz="2800" dirty="0" smtClean="0"/>
              <a:t>Maximum super-elevation</a:t>
            </a:r>
          </a:p>
          <a:p>
            <a:pPr lvl="1"/>
            <a:r>
              <a:rPr lang="en-GB" sz="2800" dirty="0" smtClean="0"/>
              <a:t>Sight distances</a:t>
            </a:r>
          </a:p>
        </p:txBody>
      </p:sp>
      <p:sp>
        <p:nvSpPr>
          <p:cNvPr id="4" name="Slide Number Placeholder 3"/>
          <p:cNvSpPr>
            <a:spLocks noGrp="1"/>
          </p:cNvSpPr>
          <p:nvPr>
            <p:ph type="sldNum" sz="quarter" idx="12"/>
          </p:nvPr>
        </p:nvSpPr>
        <p:spPr/>
        <p:txBody>
          <a:bodyPr/>
          <a:lstStyle/>
          <a:p>
            <a:fld id="{84E0856D-41C4-4699-AC81-6B8CEA14B739}" type="slidenum">
              <a:rPr lang="en-GB" smtClean="0"/>
              <a:t>25</a:t>
            </a:fld>
            <a:endParaRPr lang="en-GB"/>
          </a:p>
        </p:txBody>
      </p:sp>
    </p:spTree>
    <p:extLst>
      <p:ext uri="{BB962C8B-B14F-4D97-AF65-F5344CB8AC3E}">
        <p14:creationId xmlns:p14="http://schemas.microsoft.com/office/powerpoint/2010/main" val="2788451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Design Standard for Horizontal Curves</a:t>
            </a:r>
            <a:r>
              <a:rPr lang="en-GB" dirty="0" smtClean="0"/>
              <a:t/>
            </a:r>
            <a:br>
              <a:rPr lang="en-GB" dirty="0" smtClean="0"/>
            </a:br>
            <a:r>
              <a:rPr lang="en-GB" dirty="0" smtClean="0"/>
              <a:t>- </a:t>
            </a:r>
            <a:r>
              <a:rPr lang="en-GB" sz="4000" b="1" dirty="0" smtClean="0"/>
              <a:t>Minimum Curve Radius</a:t>
            </a:r>
            <a:endParaRPr lang="en-GB" sz="4000" b="1" dirty="0"/>
          </a:p>
        </p:txBody>
      </p:sp>
      <p:graphicFrame>
        <p:nvGraphicFramePr>
          <p:cNvPr id="6" name="Table 5"/>
          <p:cNvGraphicFramePr>
            <a:graphicFrameLocks noGrp="1"/>
          </p:cNvGraphicFramePr>
          <p:nvPr>
            <p:extLst>
              <p:ext uri="{D42A27DB-BD31-4B8C-83A1-F6EECF244321}">
                <p14:modId xmlns:p14="http://schemas.microsoft.com/office/powerpoint/2010/main" val="3268293009"/>
              </p:ext>
            </p:extLst>
          </p:nvPr>
        </p:nvGraphicFramePr>
        <p:xfrm>
          <a:off x="700177" y="2221339"/>
          <a:ext cx="10515600" cy="2986659"/>
        </p:xfrm>
        <a:graphic>
          <a:graphicData uri="http://schemas.openxmlformats.org/drawingml/2006/table">
            <a:tbl>
              <a:tblPr firstRow="1" firstCol="1" bandRow="1">
                <a:tableStyleId>{5C22544A-7EE6-4342-B048-85BDC9FD1C3A}</a:tableStyleId>
              </a:tblPr>
              <a:tblGrid>
                <a:gridCol w="1309778"/>
                <a:gridCol w="1027022"/>
                <a:gridCol w="1168400"/>
                <a:gridCol w="1168400"/>
                <a:gridCol w="1168400"/>
                <a:gridCol w="1168400"/>
                <a:gridCol w="1168400"/>
                <a:gridCol w="1168400"/>
                <a:gridCol w="1168400"/>
              </a:tblGrid>
              <a:tr h="0">
                <a:tc rowSpan="3" gridSpan="2">
                  <a:txBody>
                    <a:bodyPr/>
                    <a:lstStyle/>
                    <a:p>
                      <a:pPr algn="just">
                        <a:lnSpc>
                          <a:spcPct val="115000"/>
                        </a:lnSpc>
                        <a:spcAft>
                          <a:spcPts val="0"/>
                        </a:spcAft>
                      </a:pPr>
                      <a:r>
                        <a:rPr lang="en-US" sz="1800" dirty="0">
                          <a:effectLst/>
                          <a:latin typeface="Arial Black" panose="020B0A04020102020204" pitchFamily="34" charset="0"/>
                        </a:rPr>
                        <a:t>Terrain</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n-GB"/>
                    </a:p>
                  </a:txBody>
                  <a:tcPr/>
                </a:tc>
                <a:tc gridSpan="7">
                  <a:txBody>
                    <a:bodyPr/>
                    <a:lstStyle/>
                    <a:p>
                      <a:pPr algn="ctr">
                        <a:lnSpc>
                          <a:spcPct val="115000"/>
                        </a:lnSpc>
                        <a:spcAft>
                          <a:spcPts val="0"/>
                        </a:spcAft>
                      </a:pPr>
                      <a:r>
                        <a:rPr lang="en-US" sz="1800" b="1">
                          <a:effectLst/>
                          <a:latin typeface="Arial Black" panose="020B0A04020102020204" pitchFamily="34" charset="0"/>
                          <a:ea typeface="Calibri" panose="020F0502020204030204" pitchFamily="34" charset="0"/>
                          <a:cs typeface="Times New Roman" panose="02020603050405020304" pitchFamily="18" charset="0"/>
                        </a:rPr>
                        <a:t>Connector</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2085">
                <a:tc gridSpan="2" vMerge="1">
                  <a:txBody>
                    <a:bodyPr/>
                    <a:lstStyle/>
                    <a:p>
                      <a:endParaRPr lang="en-GB"/>
                    </a:p>
                  </a:txBody>
                  <a:tcPr/>
                </a:tc>
                <a:tc hMerge="1" vMerge="1">
                  <a:txBody>
                    <a:bodyPr/>
                    <a:lstStyle/>
                    <a:p>
                      <a:endParaRPr lang="en-GB"/>
                    </a:p>
                  </a:txBody>
                  <a:tcPr/>
                </a:tc>
                <a:tc rowSpan="2">
                  <a:txBody>
                    <a:bodyPr/>
                    <a:lstStyle/>
                    <a:p>
                      <a:pPr algn="ctr">
                        <a:lnSpc>
                          <a:spcPct val="115000"/>
                        </a:lnSpc>
                        <a:spcAft>
                          <a:spcPts val="1000"/>
                        </a:spcAft>
                      </a:pPr>
                      <a:r>
                        <a:rPr lang="en-US" sz="1800" b="1" dirty="0" smtClean="0">
                          <a:effectLst/>
                          <a:latin typeface="Arial Black" panose="020B0A04020102020204" pitchFamily="34" charset="0"/>
                          <a:ea typeface="Calibri" panose="020F0502020204030204" pitchFamily="34" charset="0"/>
                          <a:cs typeface="Times New Roman" panose="02020603050405020304" pitchFamily="18" charset="0"/>
                        </a:rPr>
                        <a:t>Speed</a:t>
                      </a:r>
                    </a:p>
                    <a:p>
                      <a:pPr algn="ctr">
                        <a:lnSpc>
                          <a:spcPct val="115000"/>
                        </a:lnSpc>
                        <a:spcAft>
                          <a:spcPts val="1000"/>
                        </a:spcAft>
                      </a:pPr>
                      <a:r>
                        <a:rPr lang="en-US" sz="1800" b="1" dirty="0" smtClean="0">
                          <a:effectLst/>
                          <a:latin typeface="Arial Black" panose="020B0A04020102020204" pitchFamily="34" charset="0"/>
                          <a:ea typeface="Calibri" panose="020F0502020204030204" pitchFamily="34" charset="0"/>
                          <a:cs typeface="Times New Roman" panose="02020603050405020304" pitchFamily="18" charset="0"/>
                        </a:rPr>
                        <a:t>Km/</a:t>
                      </a:r>
                      <a:r>
                        <a:rPr lang="en-US" sz="1800" b="1" dirty="0" err="1" smtClean="0">
                          <a:effectLst/>
                          <a:latin typeface="Arial Black" panose="020B0A04020102020204" pitchFamily="34" charset="0"/>
                          <a:ea typeface="Calibri" panose="020F0502020204030204" pitchFamily="34" charset="0"/>
                          <a:cs typeface="Times New Roman" panose="02020603050405020304" pitchFamily="18" charset="0"/>
                        </a:rPr>
                        <a:t>hr</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1000"/>
                        </a:spcAft>
                      </a:pPr>
                      <a:r>
                        <a:rPr lang="en-US" sz="1800" b="1">
                          <a:effectLst/>
                          <a:latin typeface="Arial Black" panose="020B0A04020102020204" pitchFamily="34" charset="0"/>
                          <a:ea typeface="Calibri" panose="020F0502020204030204" pitchFamily="34" charset="0"/>
                          <a:cs typeface="Times New Roman" panose="02020603050405020304" pitchFamily="18" charset="0"/>
                        </a:rPr>
                        <a:t>Absolute</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gridSpan="3">
                  <a:txBody>
                    <a:bodyPr/>
                    <a:lstStyle/>
                    <a:p>
                      <a:pPr algn="ctr">
                        <a:lnSpc>
                          <a:spcPct val="115000"/>
                        </a:lnSpc>
                        <a:spcAft>
                          <a:spcPts val="1000"/>
                        </a:spcAft>
                      </a:pPr>
                      <a:r>
                        <a:rPr lang="en-US" sz="1800" b="1">
                          <a:effectLst/>
                          <a:latin typeface="Arial Black" panose="020B0A04020102020204" pitchFamily="34" charset="0"/>
                          <a:ea typeface="Calibri" panose="020F0502020204030204" pitchFamily="34" charset="0"/>
                          <a:cs typeface="Times New Roman" panose="02020603050405020304" pitchFamily="18" charset="0"/>
                        </a:rPr>
                        <a:t>Desirable</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r>
              <a:tr h="130810">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e</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f</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smtClean="0">
                          <a:effectLst/>
                          <a:latin typeface="Arial Black" panose="020B0A04020102020204" pitchFamily="34" charset="0"/>
                          <a:ea typeface="Calibri" panose="020F0502020204030204" pitchFamily="34" charset="0"/>
                          <a:cs typeface="Times New Roman" panose="02020603050405020304" pitchFamily="18" charset="0"/>
                        </a:rPr>
                        <a:t>R (m)</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e</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f</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smtClean="0">
                          <a:effectLst/>
                          <a:latin typeface="Arial Black" panose="020B0A04020102020204" pitchFamily="34" charset="0"/>
                          <a:ea typeface="Calibri" panose="020F0502020204030204" pitchFamily="34" charset="0"/>
                          <a:cs typeface="Times New Roman" panose="02020603050405020304" pitchFamily="18" charset="0"/>
                        </a:rPr>
                        <a:t>R (m)</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r>
              <a:tr h="86360">
                <a:tc rowSpan="2">
                  <a:txBody>
                    <a:bodyPr/>
                    <a:lstStyle/>
                    <a:p>
                      <a:pPr algn="just">
                        <a:lnSpc>
                          <a:spcPct val="115000"/>
                        </a:lnSpc>
                        <a:spcAft>
                          <a:spcPts val="0"/>
                        </a:spcAft>
                      </a:pPr>
                      <a:r>
                        <a:rPr lang="en-US" sz="1800" dirty="0" smtClean="0">
                          <a:effectLst/>
                          <a:latin typeface="Arial Black" panose="020B0A04020102020204" pitchFamily="34" charset="0"/>
                        </a:rPr>
                        <a:t>Flat</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800">
                          <a:effectLst/>
                          <a:latin typeface="Arial Black" panose="020B0A04020102020204" pitchFamily="34" charset="0"/>
                        </a:rPr>
                        <a:t>GS</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60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0.13</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130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5</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0.08</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220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r>
              <a:tr h="69215">
                <a:tc vMerge="1">
                  <a:txBody>
                    <a:bodyPr/>
                    <a:lstStyle/>
                    <a:p>
                      <a:endParaRPr lang="en-GB"/>
                    </a:p>
                  </a:txBody>
                  <a:tcPr/>
                </a:tc>
                <a:tc>
                  <a:txBody>
                    <a:bodyPr/>
                    <a:lstStyle/>
                    <a:p>
                      <a:pPr algn="just">
                        <a:lnSpc>
                          <a:spcPct val="115000"/>
                        </a:lnSpc>
                        <a:spcAft>
                          <a:spcPts val="0"/>
                        </a:spcAft>
                      </a:pPr>
                      <a:r>
                        <a:rPr lang="en-US" sz="1800">
                          <a:effectLst/>
                          <a:latin typeface="Arial Black" panose="020B0A04020102020204" pitchFamily="34" charset="0"/>
                        </a:rPr>
                        <a:t>BS</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80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smtClean="0">
                          <a:effectLst/>
                          <a:latin typeface="Arial Black" panose="020B0A04020102020204" pitchFamily="34" charset="0"/>
                          <a:ea typeface="Calibri" panose="020F0502020204030204" pitchFamily="34" charset="0"/>
                          <a:cs typeface="Times New Roman" panose="02020603050405020304" pitchFamily="18" charset="0"/>
                        </a:rPr>
                        <a:t>0.13</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230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5</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0.07</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420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r>
              <a:tr h="60960">
                <a:tc rowSpan="2">
                  <a:txBody>
                    <a:bodyPr/>
                    <a:lstStyle/>
                    <a:p>
                      <a:pPr algn="just">
                        <a:lnSpc>
                          <a:spcPct val="115000"/>
                        </a:lnSpc>
                        <a:spcAft>
                          <a:spcPts val="0"/>
                        </a:spcAft>
                      </a:pPr>
                      <a:r>
                        <a:rPr lang="en-US" sz="1800" dirty="0" smtClean="0">
                          <a:effectLst/>
                          <a:latin typeface="Arial Black" panose="020B0A04020102020204" pitchFamily="34" charset="0"/>
                        </a:rPr>
                        <a:t>Rolling</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rPr>
                        <a:t>GS</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50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0.14</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85</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5</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0.08</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150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r>
              <a:tr h="94615">
                <a:tc vMerge="1">
                  <a:txBody>
                    <a:bodyPr/>
                    <a:lstStyle/>
                    <a:p>
                      <a:endParaRPr lang="en-GB"/>
                    </a:p>
                  </a:txBody>
                  <a:tcPr/>
                </a:tc>
                <a:tc>
                  <a:txBody>
                    <a:bodyPr/>
                    <a:lstStyle/>
                    <a:p>
                      <a:pPr algn="just">
                        <a:lnSpc>
                          <a:spcPct val="115000"/>
                        </a:lnSpc>
                        <a:spcAft>
                          <a:spcPts val="0"/>
                        </a:spcAft>
                      </a:pPr>
                      <a:r>
                        <a:rPr lang="en-US" sz="1800" dirty="0">
                          <a:effectLst/>
                          <a:latin typeface="Arial Black" panose="020B0A04020102020204" pitchFamily="34" charset="0"/>
                        </a:rPr>
                        <a:t>BS</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60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0.13</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130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5</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0.08</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220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r>
              <a:tr h="86360">
                <a:tc rowSpan="2">
                  <a:txBody>
                    <a:bodyPr/>
                    <a:lstStyle/>
                    <a:p>
                      <a:pPr algn="just">
                        <a:lnSpc>
                          <a:spcPct val="115000"/>
                        </a:lnSpc>
                        <a:spcAft>
                          <a:spcPts val="0"/>
                        </a:spcAft>
                      </a:pPr>
                      <a:r>
                        <a:rPr lang="en-US" sz="1800" dirty="0" smtClean="0">
                          <a:effectLst/>
                          <a:latin typeface="Arial Black" panose="020B0A04020102020204" pitchFamily="34" charset="0"/>
                        </a:rPr>
                        <a:t>Mountain</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800">
                          <a:effectLst/>
                          <a:latin typeface="Arial Black" panose="020B0A04020102020204" pitchFamily="34" charset="0"/>
                        </a:rPr>
                        <a:t>GS</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30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0.15</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30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0.15</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a:effectLst/>
                          <a:latin typeface="Arial Black" panose="020B0A04020102020204" pitchFamily="34" charset="0"/>
                          <a:ea typeface="Calibri" panose="020F0502020204030204" pitchFamily="34" charset="0"/>
                          <a:cs typeface="Times New Roman" panose="02020603050405020304" pitchFamily="18" charset="0"/>
                        </a:rPr>
                        <a:t>30</a:t>
                      </a:r>
                      <a:endParaRPr lang="en-GB" sz="18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r>
              <a:tr h="77470">
                <a:tc vMerge="1">
                  <a:txBody>
                    <a:bodyPr/>
                    <a:lstStyle/>
                    <a:p>
                      <a:endParaRPr lang="en-GB"/>
                    </a:p>
                  </a:txBody>
                  <a:tcPr/>
                </a:tc>
                <a:tc>
                  <a:txBody>
                    <a:bodyPr/>
                    <a:lstStyle/>
                    <a:p>
                      <a:pPr algn="just">
                        <a:lnSpc>
                          <a:spcPct val="115000"/>
                        </a:lnSpc>
                        <a:spcAft>
                          <a:spcPts val="0"/>
                        </a:spcAft>
                      </a:pPr>
                      <a:r>
                        <a:rPr lang="en-US" sz="1800" dirty="0">
                          <a:effectLst/>
                          <a:latin typeface="Arial Black" panose="020B0A04020102020204" pitchFamily="34" charset="0"/>
                        </a:rPr>
                        <a:t>BS</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30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0.15</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30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9</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0.15</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30</a:t>
                      </a:r>
                      <a:endParaRPr lang="en-GB"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Oval 6"/>
          <p:cNvSpPr/>
          <p:nvPr/>
        </p:nvSpPr>
        <p:spPr>
          <a:xfrm>
            <a:off x="6426680" y="4399466"/>
            <a:ext cx="828136" cy="35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891622" y="4399466"/>
            <a:ext cx="874143" cy="35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843845" y="4373587"/>
            <a:ext cx="828136" cy="35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84E0856D-41C4-4699-AC81-6B8CEA14B739}" type="slidenum">
              <a:rPr lang="en-GB" smtClean="0"/>
              <a:t>26</a:t>
            </a:fld>
            <a:endParaRPr lang="en-GB"/>
          </a:p>
        </p:txBody>
      </p:sp>
    </p:spTree>
    <p:extLst>
      <p:ext uri="{BB962C8B-B14F-4D97-AF65-F5344CB8AC3E}">
        <p14:creationId xmlns:p14="http://schemas.microsoft.com/office/powerpoint/2010/main" val="3585139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en-US" smtClean="0"/>
              <a:t>Superelevation</a:t>
            </a:r>
          </a:p>
        </p:txBody>
      </p:sp>
      <p:pic>
        <p:nvPicPr>
          <p:cNvPr id="17413" name="Picture 6" descr="small element-front"/>
          <p:cNvPicPr>
            <a:picLocks noChangeAspect="1" noChangeArrowheads="1"/>
          </p:cNvPicPr>
          <p:nvPr/>
        </p:nvPicPr>
        <p:blipFill>
          <a:blip r:embed="rId2">
            <a:lum bright="34000" contrast="-40000"/>
            <a:extLst>
              <a:ext uri="{28A0092B-C50C-407E-A947-70E740481C1C}">
                <a14:useLocalDpi xmlns:a14="http://schemas.microsoft.com/office/drawing/2010/main" val="0"/>
              </a:ext>
            </a:extLst>
          </a:blip>
          <a:srcRect/>
          <a:stretch>
            <a:fillRect/>
          </a:stretch>
        </p:blipFill>
        <p:spPr bwMode="auto">
          <a:xfrm rot="-802851">
            <a:off x="4833939" y="1577976"/>
            <a:ext cx="33480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rot="20797149" flipH="1">
            <a:off x="3440114" y="3136900"/>
            <a:ext cx="3030537" cy="0"/>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7415" name="Line 8"/>
          <p:cNvSpPr>
            <a:spLocks noChangeShapeType="1"/>
          </p:cNvSpPr>
          <p:nvPr/>
        </p:nvSpPr>
        <p:spPr bwMode="auto">
          <a:xfrm rot="-802851">
            <a:off x="6657975" y="2730500"/>
            <a:ext cx="12700" cy="201930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7416" name="Line 9"/>
          <p:cNvSpPr>
            <a:spLocks noChangeShapeType="1"/>
          </p:cNvSpPr>
          <p:nvPr/>
        </p:nvSpPr>
        <p:spPr bwMode="auto">
          <a:xfrm rot="20797149" flipH="1">
            <a:off x="6427789" y="4764088"/>
            <a:ext cx="4794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7" name="Line 10"/>
          <p:cNvSpPr>
            <a:spLocks noChangeShapeType="1"/>
          </p:cNvSpPr>
          <p:nvPr/>
        </p:nvSpPr>
        <p:spPr bwMode="auto">
          <a:xfrm rot="-802851">
            <a:off x="3411538" y="2757488"/>
            <a:ext cx="0" cy="749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8" name="Text Box 14"/>
          <p:cNvSpPr txBox="1">
            <a:spLocks noChangeArrowheads="1"/>
          </p:cNvSpPr>
          <p:nvPr/>
        </p:nvSpPr>
        <p:spPr bwMode="auto">
          <a:xfrm rot="-802851">
            <a:off x="6370638" y="3449639"/>
            <a:ext cx="31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l-GR" altLang="en-US">
                <a:cs typeface="Times New Roman" panose="02020603050405020304" pitchFamily="18" charset="0"/>
              </a:rPr>
              <a:t>α</a:t>
            </a:r>
            <a:endParaRPr lang="el-GR" altLang="en-US" baseline="-25000">
              <a:cs typeface="Times New Roman" panose="02020603050405020304" pitchFamily="18" charset="0"/>
            </a:endParaRPr>
          </a:p>
        </p:txBody>
      </p:sp>
      <p:sp>
        <p:nvSpPr>
          <p:cNvPr id="17419" name="Text Box 15"/>
          <p:cNvSpPr txBox="1">
            <a:spLocks noChangeArrowheads="1"/>
          </p:cNvSpPr>
          <p:nvPr/>
        </p:nvSpPr>
        <p:spPr bwMode="auto">
          <a:xfrm rot="-802851">
            <a:off x="5202238" y="2665414"/>
            <a:ext cx="31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l-GR" altLang="en-US">
                <a:cs typeface="Times New Roman" panose="02020603050405020304" pitchFamily="18" charset="0"/>
              </a:rPr>
              <a:t>α</a:t>
            </a:r>
            <a:endParaRPr lang="el-GR" altLang="en-US" baseline="-25000">
              <a:cs typeface="Times New Roman" panose="02020603050405020304" pitchFamily="18" charset="0"/>
            </a:endParaRPr>
          </a:p>
        </p:txBody>
      </p:sp>
      <p:sp>
        <p:nvSpPr>
          <p:cNvPr id="17420" name="Text Box 19"/>
          <p:cNvSpPr txBox="1">
            <a:spLocks noChangeArrowheads="1"/>
          </p:cNvSpPr>
          <p:nvPr/>
        </p:nvSpPr>
        <p:spPr bwMode="auto">
          <a:xfrm rot="-802851">
            <a:off x="4195627" y="3205133"/>
            <a:ext cx="487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solidFill>
                  <a:srgbClr val="FF0000"/>
                </a:solidFill>
                <a:cs typeface="Times New Roman" panose="02020603050405020304" pitchFamily="18" charset="0"/>
              </a:rPr>
              <a:t>F</a:t>
            </a:r>
            <a:r>
              <a:rPr lang="en-US" altLang="en-US" baseline="-25000">
                <a:solidFill>
                  <a:srgbClr val="FF0000"/>
                </a:solidFill>
                <a:cs typeface="Times New Roman" panose="02020603050405020304" pitchFamily="18" charset="0"/>
              </a:rPr>
              <a:t>cp</a:t>
            </a:r>
            <a:endParaRPr lang="el-GR" altLang="en-US" baseline="-25000">
              <a:solidFill>
                <a:srgbClr val="FF0000"/>
              </a:solidFill>
              <a:cs typeface="Times New Roman" panose="02020603050405020304" pitchFamily="18" charset="0"/>
            </a:endParaRPr>
          </a:p>
        </p:txBody>
      </p:sp>
      <p:sp>
        <p:nvSpPr>
          <p:cNvPr id="17421" name="Text Box 20"/>
          <p:cNvSpPr txBox="1">
            <a:spLocks noChangeArrowheads="1"/>
          </p:cNvSpPr>
          <p:nvPr/>
        </p:nvSpPr>
        <p:spPr bwMode="auto">
          <a:xfrm rot="-802851">
            <a:off x="2979602" y="2978121"/>
            <a:ext cx="487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solidFill>
                  <a:srgbClr val="FF0000"/>
                </a:solidFill>
                <a:cs typeface="Times New Roman" panose="02020603050405020304" pitchFamily="18" charset="0"/>
              </a:rPr>
              <a:t>F</a:t>
            </a:r>
            <a:r>
              <a:rPr lang="en-US" altLang="en-US" baseline="-25000">
                <a:solidFill>
                  <a:srgbClr val="FF0000"/>
                </a:solidFill>
                <a:cs typeface="Times New Roman" panose="02020603050405020304" pitchFamily="18" charset="0"/>
              </a:rPr>
              <a:t>cn</a:t>
            </a:r>
            <a:endParaRPr lang="el-GR" altLang="en-US" baseline="-25000">
              <a:solidFill>
                <a:srgbClr val="FF0000"/>
              </a:solidFill>
              <a:cs typeface="Times New Roman" panose="02020603050405020304" pitchFamily="18" charset="0"/>
            </a:endParaRPr>
          </a:p>
        </p:txBody>
      </p:sp>
      <p:sp>
        <p:nvSpPr>
          <p:cNvPr id="17422" name="Text Box 21"/>
          <p:cNvSpPr txBox="1">
            <a:spLocks noChangeArrowheads="1"/>
          </p:cNvSpPr>
          <p:nvPr/>
        </p:nvSpPr>
        <p:spPr bwMode="auto">
          <a:xfrm rot="-802851">
            <a:off x="6496593" y="4702146"/>
            <a:ext cx="511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cs typeface="Times New Roman" panose="02020603050405020304" pitchFamily="18" charset="0"/>
              </a:rPr>
              <a:t>W</a:t>
            </a:r>
            <a:r>
              <a:rPr lang="en-US" altLang="en-US" baseline="-25000">
                <a:cs typeface="Times New Roman" panose="02020603050405020304" pitchFamily="18" charset="0"/>
              </a:rPr>
              <a:t>p</a:t>
            </a:r>
            <a:endParaRPr lang="el-GR" altLang="en-US" baseline="-25000">
              <a:cs typeface="Times New Roman" panose="02020603050405020304" pitchFamily="18" charset="0"/>
            </a:endParaRPr>
          </a:p>
        </p:txBody>
      </p:sp>
      <p:sp>
        <p:nvSpPr>
          <p:cNvPr id="17423" name="Text Box 22"/>
          <p:cNvSpPr txBox="1">
            <a:spLocks noChangeArrowheads="1"/>
          </p:cNvSpPr>
          <p:nvPr/>
        </p:nvSpPr>
        <p:spPr bwMode="auto">
          <a:xfrm rot="-802851">
            <a:off x="6728368" y="3990946"/>
            <a:ext cx="511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cs typeface="Times New Roman" panose="02020603050405020304" pitchFamily="18" charset="0"/>
              </a:rPr>
              <a:t>W</a:t>
            </a:r>
            <a:r>
              <a:rPr lang="en-US" altLang="en-US" baseline="-25000">
                <a:cs typeface="Times New Roman" panose="02020603050405020304" pitchFamily="18" charset="0"/>
              </a:rPr>
              <a:t>n</a:t>
            </a:r>
            <a:endParaRPr lang="el-GR" altLang="en-US" baseline="-25000">
              <a:cs typeface="Times New Roman" panose="02020603050405020304" pitchFamily="18" charset="0"/>
            </a:endParaRPr>
          </a:p>
        </p:txBody>
      </p:sp>
      <p:sp>
        <p:nvSpPr>
          <p:cNvPr id="17424" name="Line 23"/>
          <p:cNvSpPr>
            <a:spLocks noChangeShapeType="1"/>
          </p:cNvSpPr>
          <p:nvPr/>
        </p:nvSpPr>
        <p:spPr bwMode="auto">
          <a:xfrm rot="20797149" flipH="1">
            <a:off x="5253039" y="4838700"/>
            <a:ext cx="395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5" name="Line 24"/>
          <p:cNvSpPr>
            <a:spLocks noChangeShapeType="1"/>
          </p:cNvSpPr>
          <p:nvPr/>
        </p:nvSpPr>
        <p:spPr bwMode="auto">
          <a:xfrm rot="20797149" flipH="1">
            <a:off x="7977189" y="4187825"/>
            <a:ext cx="395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6" name="Text Box 25"/>
          <p:cNvSpPr txBox="1">
            <a:spLocks noChangeArrowheads="1"/>
          </p:cNvSpPr>
          <p:nvPr/>
        </p:nvSpPr>
        <p:spPr bwMode="auto">
          <a:xfrm rot="-802851">
            <a:off x="8098992" y="4116358"/>
            <a:ext cx="385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cs typeface="Times New Roman" panose="02020603050405020304" pitchFamily="18" charset="0"/>
              </a:rPr>
              <a:t>F</a:t>
            </a:r>
            <a:r>
              <a:rPr lang="en-US" altLang="en-US" baseline="-25000">
                <a:cs typeface="Times New Roman" panose="02020603050405020304" pitchFamily="18" charset="0"/>
              </a:rPr>
              <a:t>f</a:t>
            </a:r>
            <a:endParaRPr lang="el-GR" altLang="en-US" baseline="-25000">
              <a:cs typeface="Times New Roman" panose="02020603050405020304" pitchFamily="18" charset="0"/>
            </a:endParaRPr>
          </a:p>
        </p:txBody>
      </p:sp>
      <p:sp>
        <p:nvSpPr>
          <p:cNvPr id="17427" name="Text Box 26"/>
          <p:cNvSpPr txBox="1">
            <a:spLocks noChangeArrowheads="1"/>
          </p:cNvSpPr>
          <p:nvPr/>
        </p:nvSpPr>
        <p:spPr bwMode="auto">
          <a:xfrm rot="-802851">
            <a:off x="5343092" y="4786283"/>
            <a:ext cx="385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cs typeface="Times New Roman" panose="02020603050405020304" pitchFamily="18" charset="0"/>
              </a:rPr>
              <a:t>F</a:t>
            </a:r>
            <a:r>
              <a:rPr lang="en-US" altLang="en-US" baseline="-25000">
                <a:cs typeface="Times New Roman" panose="02020603050405020304" pitchFamily="18" charset="0"/>
              </a:rPr>
              <a:t>f</a:t>
            </a:r>
            <a:endParaRPr lang="el-GR" altLang="en-US" baseline="-25000">
              <a:cs typeface="Times New Roman" panose="02020603050405020304" pitchFamily="18" charset="0"/>
            </a:endParaRPr>
          </a:p>
        </p:txBody>
      </p:sp>
      <p:sp>
        <p:nvSpPr>
          <p:cNvPr id="17428" name="Line 29"/>
          <p:cNvSpPr>
            <a:spLocks noChangeShapeType="1"/>
          </p:cNvSpPr>
          <p:nvPr/>
        </p:nvSpPr>
        <p:spPr bwMode="auto">
          <a:xfrm flipH="1">
            <a:off x="2244726" y="3576638"/>
            <a:ext cx="7927975" cy="1992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9" name="Line 30"/>
          <p:cNvSpPr>
            <a:spLocks noChangeShapeType="1"/>
          </p:cNvSpPr>
          <p:nvPr/>
        </p:nvSpPr>
        <p:spPr bwMode="auto">
          <a:xfrm flipV="1">
            <a:off x="2257425" y="5565776"/>
            <a:ext cx="7424738" cy="3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30" name="Arc 51"/>
          <p:cNvSpPr>
            <a:spLocks/>
          </p:cNvSpPr>
          <p:nvPr/>
        </p:nvSpPr>
        <p:spPr bwMode="auto">
          <a:xfrm>
            <a:off x="3576639" y="5241926"/>
            <a:ext cx="160337" cy="2841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431" name="Text Box 52"/>
          <p:cNvSpPr txBox="1">
            <a:spLocks noChangeArrowheads="1"/>
          </p:cNvSpPr>
          <p:nvPr/>
        </p:nvSpPr>
        <p:spPr bwMode="auto">
          <a:xfrm>
            <a:off x="3738563" y="5141914"/>
            <a:ext cx="31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l-GR" altLang="en-US">
                <a:cs typeface="Times New Roman" panose="02020603050405020304" pitchFamily="18" charset="0"/>
              </a:rPr>
              <a:t>α</a:t>
            </a:r>
          </a:p>
        </p:txBody>
      </p:sp>
      <p:sp>
        <p:nvSpPr>
          <p:cNvPr id="17432" name="Line 13"/>
          <p:cNvSpPr>
            <a:spLocks noChangeShapeType="1"/>
          </p:cNvSpPr>
          <p:nvPr/>
        </p:nvSpPr>
        <p:spPr bwMode="auto">
          <a:xfrm rot="-802851" flipH="1" flipV="1">
            <a:off x="3367088" y="2420938"/>
            <a:ext cx="3016250" cy="6969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3" name="Text Box 53"/>
          <p:cNvSpPr txBox="1">
            <a:spLocks noChangeArrowheads="1"/>
          </p:cNvSpPr>
          <p:nvPr/>
        </p:nvSpPr>
        <p:spPr bwMode="auto">
          <a:xfrm>
            <a:off x="3684588" y="2330450"/>
            <a:ext cx="402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solidFill>
                  <a:srgbClr val="FF0000"/>
                </a:solidFill>
              </a:rPr>
              <a:t>F</a:t>
            </a:r>
            <a:r>
              <a:rPr lang="en-US" altLang="en-US" baseline="-25000">
                <a:solidFill>
                  <a:srgbClr val="FF0000"/>
                </a:solidFill>
              </a:rPr>
              <a:t>c</a:t>
            </a:r>
          </a:p>
        </p:txBody>
      </p:sp>
      <p:sp>
        <p:nvSpPr>
          <p:cNvPr id="17434" name="Line 12"/>
          <p:cNvSpPr>
            <a:spLocks noChangeShapeType="1"/>
          </p:cNvSpPr>
          <p:nvPr/>
        </p:nvSpPr>
        <p:spPr bwMode="auto">
          <a:xfrm rot="20797149" flipH="1">
            <a:off x="6196014" y="2798763"/>
            <a:ext cx="465137" cy="19796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5" name="Oval 11"/>
          <p:cNvSpPr>
            <a:spLocks noChangeArrowheads="1"/>
          </p:cNvSpPr>
          <p:nvPr/>
        </p:nvSpPr>
        <p:spPr bwMode="auto">
          <a:xfrm rot="1050436">
            <a:off x="6346825" y="2716213"/>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17436" name="Text Box 54"/>
          <p:cNvSpPr txBox="1">
            <a:spLocks noChangeArrowheads="1"/>
          </p:cNvSpPr>
          <p:nvPr/>
        </p:nvSpPr>
        <p:spPr bwMode="auto">
          <a:xfrm>
            <a:off x="5951538" y="3844926"/>
            <a:ext cx="423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t>W</a:t>
            </a:r>
          </a:p>
        </p:txBody>
      </p:sp>
      <p:sp>
        <p:nvSpPr>
          <p:cNvPr id="17437" name="Line 56"/>
          <p:cNvSpPr>
            <a:spLocks noChangeShapeType="1"/>
          </p:cNvSpPr>
          <p:nvPr/>
        </p:nvSpPr>
        <p:spPr bwMode="auto">
          <a:xfrm>
            <a:off x="8893175" y="3916363"/>
            <a:ext cx="996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8" name="Line 58"/>
          <p:cNvSpPr>
            <a:spLocks noChangeShapeType="1"/>
          </p:cNvSpPr>
          <p:nvPr/>
        </p:nvSpPr>
        <p:spPr bwMode="auto">
          <a:xfrm flipV="1">
            <a:off x="9890125" y="3630613"/>
            <a:ext cx="0" cy="27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9" name="Text Box 59"/>
          <p:cNvSpPr txBox="1">
            <a:spLocks noChangeArrowheads="1"/>
          </p:cNvSpPr>
          <p:nvPr/>
        </p:nvSpPr>
        <p:spPr bwMode="auto">
          <a:xfrm>
            <a:off x="9236075" y="3859214"/>
            <a:ext cx="528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t>1 ft</a:t>
            </a:r>
          </a:p>
        </p:txBody>
      </p:sp>
      <p:sp>
        <p:nvSpPr>
          <p:cNvPr id="17440" name="Text Box 60"/>
          <p:cNvSpPr txBox="1">
            <a:spLocks noChangeArrowheads="1"/>
          </p:cNvSpPr>
          <p:nvPr/>
        </p:nvSpPr>
        <p:spPr bwMode="auto">
          <a:xfrm>
            <a:off x="9877426" y="3543301"/>
            <a:ext cx="29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t>e</a:t>
            </a:r>
          </a:p>
        </p:txBody>
      </p:sp>
      <p:sp>
        <p:nvSpPr>
          <p:cNvPr id="17441" name="Line 61"/>
          <p:cNvSpPr>
            <a:spLocks noChangeShapeType="1"/>
          </p:cNvSpPr>
          <p:nvPr/>
        </p:nvSpPr>
        <p:spPr bwMode="auto">
          <a:xfrm>
            <a:off x="4143376" y="1814513"/>
            <a:ext cx="22526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2" name="Line 62"/>
          <p:cNvSpPr>
            <a:spLocks noChangeShapeType="1"/>
          </p:cNvSpPr>
          <p:nvPr/>
        </p:nvSpPr>
        <p:spPr bwMode="auto">
          <a:xfrm flipH="1">
            <a:off x="2732089" y="1801813"/>
            <a:ext cx="1309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3" name="Text Box 63"/>
          <p:cNvSpPr txBox="1">
            <a:spLocks noChangeArrowheads="1"/>
          </p:cNvSpPr>
          <p:nvPr/>
        </p:nvSpPr>
        <p:spPr bwMode="auto">
          <a:xfrm rot="-5400000">
            <a:off x="3929857" y="1567657"/>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400">
                <a:latin typeface="Arial" panose="020B0604020202020204" pitchFamily="34" charset="0"/>
                <a:cs typeface="Arial" panose="020B0604020202020204" pitchFamily="34" charset="0"/>
              </a:rPr>
              <a:t>≈</a:t>
            </a:r>
          </a:p>
        </p:txBody>
      </p:sp>
      <p:sp>
        <p:nvSpPr>
          <p:cNvPr id="17444" name="Text Box 64"/>
          <p:cNvSpPr txBox="1">
            <a:spLocks noChangeArrowheads="1"/>
          </p:cNvSpPr>
          <p:nvPr/>
        </p:nvSpPr>
        <p:spPr bwMode="auto">
          <a:xfrm>
            <a:off x="2232025" y="1563688"/>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t>R</a:t>
            </a:r>
            <a:r>
              <a:rPr lang="en-US" altLang="en-US" baseline="-25000"/>
              <a:t>v</a:t>
            </a:r>
            <a:endParaRPr lang="en-US" altLang="en-US"/>
          </a:p>
        </p:txBody>
      </p:sp>
      <p:sp>
        <p:nvSpPr>
          <p:cNvPr id="2" name="Slide Number Placeholder 1"/>
          <p:cNvSpPr>
            <a:spLocks noGrp="1"/>
          </p:cNvSpPr>
          <p:nvPr>
            <p:ph type="sldNum" sz="quarter" idx="12"/>
          </p:nvPr>
        </p:nvSpPr>
        <p:spPr/>
        <p:txBody>
          <a:bodyPr/>
          <a:lstStyle/>
          <a:p>
            <a:fld id="{84E0856D-41C4-4699-AC81-6B8CEA14B739}" type="slidenum">
              <a:rPr lang="en-GB" smtClean="0"/>
              <a:t>27</a:t>
            </a:fld>
            <a:endParaRPr lang="en-GB"/>
          </a:p>
        </p:txBody>
      </p:sp>
    </p:spTree>
    <p:extLst>
      <p:ext uri="{BB962C8B-B14F-4D97-AF65-F5344CB8AC3E}">
        <p14:creationId xmlns:p14="http://schemas.microsoft.com/office/powerpoint/2010/main" val="171448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344"/>
            <a:ext cx="10515600" cy="739056"/>
          </a:xfrm>
        </p:spPr>
        <p:txBody>
          <a:bodyPr>
            <a:normAutofit/>
          </a:bodyPr>
          <a:lstStyle/>
          <a:p>
            <a:r>
              <a:rPr lang="en-GB" dirty="0" smtClean="0"/>
              <a:t>Design Standards for Geometric Design</a:t>
            </a:r>
            <a:endParaRPr lang="en-GB" dirty="0"/>
          </a:p>
        </p:txBody>
      </p:sp>
      <p:sp>
        <p:nvSpPr>
          <p:cNvPr id="3" name="Content Placeholder 2"/>
          <p:cNvSpPr>
            <a:spLocks noGrp="1"/>
          </p:cNvSpPr>
          <p:nvPr>
            <p:ph idx="1"/>
          </p:nvPr>
        </p:nvSpPr>
        <p:spPr>
          <a:xfrm>
            <a:off x="777815" y="997489"/>
            <a:ext cx="10515600" cy="788179"/>
          </a:xfrm>
        </p:spPr>
        <p:txBody>
          <a:bodyPr>
            <a:normAutofit fontScale="70000" lnSpcReduction="20000"/>
          </a:bodyPr>
          <a:lstStyle/>
          <a:p>
            <a:r>
              <a:rPr lang="en-GB" sz="3500" dirty="0" smtClean="0"/>
              <a:t>Geometric Design</a:t>
            </a:r>
          </a:p>
          <a:p>
            <a:pPr lvl="1"/>
            <a:r>
              <a:rPr lang="en-GB" sz="3000" dirty="0" smtClean="0"/>
              <a:t>Minimum curve radii for horizontal curves</a:t>
            </a:r>
          </a:p>
        </p:txBody>
      </p:sp>
      <p:pic>
        <p:nvPicPr>
          <p:cNvPr id="4" name="Picture 3"/>
          <p:cNvPicPr>
            <a:picLocks noChangeAspect="1"/>
          </p:cNvPicPr>
          <p:nvPr/>
        </p:nvPicPr>
        <p:blipFill>
          <a:blip r:embed="rId2"/>
          <a:stretch>
            <a:fillRect/>
          </a:stretch>
        </p:blipFill>
        <p:spPr>
          <a:xfrm>
            <a:off x="2529066" y="1785668"/>
            <a:ext cx="8824733" cy="4929590"/>
          </a:xfrm>
          <a:prstGeom prst="rect">
            <a:avLst/>
          </a:prstGeom>
        </p:spPr>
      </p:pic>
      <p:sp>
        <p:nvSpPr>
          <p:cNvPr id="5" name="Slide Number Placeholder 4"/>
          <p:cNvSpPr>
            <a:spLocks noGrp="1"/>
          </p:cNvSpPr>
          <p:nvPr>
            <p:ph type="sldNum" sz="quarter" idx="12"/>
          </p:nvPr>
        </p:nvSpPr>
        <p:spPr/>
        <p:txBody>
          <a:bodyPr/>
          <a:lstStyle/>
          <a:p>
            <a:fld id="{84E0856D-41C4-4699-AC81-6B8CEA14B739}" type="slidenum">
              <a:rPr lang="en-GB" smtClean="0"/>
              <a:t>28</a:t>
            </a:fld>
            <a:endParaRPr lang="en-GB"/>
          </a:p>
        </p:txBody>
      </p:sp>
    </p:spTree>
    <p:extLst>
      <p:ext uri="{BB962C8B-B14F-4D97-AF65-F5344CB8AC3E}">
        <p14:creationId xmlns:p14="http://schemas.microsoft.com/office/powerpoint/2010/main" val="3899050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Horizontal Curve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5853" y="2160588"/>
            <a:ext cx="6900332" cy="3881437"/>
          </a:xfrm>
        </p:spPr>
      </p:pic>
      <p:sp>
        <p:nvSpPr>
          <p:cNvPr id="3" name="Slide Number Placeholder 2"/>
          <p:cNvSpPr>
            <a:spLocks noGrp="1"/>
          </p:cNvSpPr>
          <p:nvPr>
            <p:ph type="sldNum" sz="quarter" idx="12"/>
          </p:nvPr>
        </p:nvSpPr>
        <p:spPr/>
        <p:txBody>
          <a:bodyPr/>
          <a:lstStyle/>
          <a:p>
            <a:fld id="{84E0856D-41C4-4699-AC81-6B8CEA14B739}" type="slidenum">
              <a:rPr lang="en-GB" smtClean="0"/>
              <a:t>29</a:t>
            </a:fld>
            <a:endParaRPr lang="en-GB"/>
          </a:p>
        </p:txBody>
      </p:sp>
    </p:spTree>
    <p:extLst>
      <p:ext uri="{BB962C8B-B14F-4D97-AF65-F5344CB8AC3E}">
        <p14:creationId xmlns:p14="http://schemas.microsoft.com/office/powerpoint/2010/main" val="2212155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07" y="166718"/>
            <a:ext cx="10455215" cy="868452"/>
          </a:xfrm>
        </p:spPr>
        <p:txBody>
          <a:bodyPr>
            <a:normAutofit/>
          </a:bodyPr>
          <a:lstStyle/>
          <a:p>
            <a:r>
              <a:rPr lang="en-GB" sz="4800" b="1" dirty="0" smtClean="0"/>
              <a:t>Definition of Standard </a:t>
            </a:r>
            <a:endParaRPr lang="en-GB" sz="4800" b="1" dirty="0"/>
          </a:p>
        </p:txBody>
      </p:sp>
      <p:sp>
        <p:nvSpPr>
          <p:cNvPr id="3" name="Content Placeholder 2"/>
          <p:cNvSpPr>
            <a:spLocks noGrp="1"/>
          </p:cNvSpPr>
          <p:nvPr>
            <p:ph idx="1"/>
          </p:nvPr>
        </p:nvSpPr>
        <p:spPr>
          <a:xfrm>
            <a:off x="777815" y="1437437"/>
            <a:ext cx="10515600" cy="4678692"/>
          </a:xfrm>
        </p:spPr>
        <p:txBody>
          <a:bodyPr>
            <a:normAutofit fontScale="55000" lnSpcReduction="20000"/>
          </a:bodyPr>
          <a:lstStyle/>
          <a:p>
            <a:r>
              <a:rPr lang="en-GB" sz="4400" dirty="0" smtClean="0"/>
              <a:t>Something </a:t>
            </a:r>
            <a:r>
              <a:rPr lang="en-GB" sz="4400" dirty="0"/>
              <a:t>set up and established by authority as a rule for the measure of quantity, weight, extent, value, or </a:t>
            </a:r>
            <a:r>
              <a:rPr lang="en-GB" sz="4400" dirty="0" smtClean="0"/>
              <a:t>quality, etc.</a:t>
            </a:r>
          </a:p>
          <a:p>
            <a:endParaRPr lang="en-GB" sz="4400" dirty="0" smtClean="0"/>
          </a:p>
          <a:p>
            <a:r>
              <a:rPr lang="en-GB" sz="4400" dirty="0" smtClean="0"/>
              <a:t>The </a:t>
            </a:r>
            <a:r>
              <a:rPr lang="en-GB" sz="4400" dirty="0"/>
              <a:t>definition tells us that there is the need for an institution to be set up to regulate and ensure that a product or service meets a certain minimum </a:t>
            </a:r>
            <a:r>
              <a:rPr lang="en-GB" sz="4400" dirty="0" smtClean="0"/>
              <a:t>requirements.</a:t>
            </a:r>
          </a:p>
          <a:p>
            <a:endParaRPr lang="en-GB" sz="4400" dirty="0" smtClean="0"/>
          </a:p>
          <a:p>
            <a:r>
              <a:rPr lang="en-GB" sz="4400" b="1" dirty="0"/>
              <a:t>A standard </a:t>
            </a:r>
            <a:r>
              <a:rPr lang="en-GB" sz="4400" dirty="0"/>
              <a:t>is typically developed according to a specified set of rules and procedures providing consensus amongst many parties and is published by a neutral party.  While standards have different purposes, they are mostly used as a reference for design or production.</a:t>
            </a:r>
            <a:br>
              <a:rPr lang="en-GB" sz="4400" dirty="0"/>
            </a:br>
            <a:endParaRPr lang="en-GB" sz="4400" dirty="0"/>
          </a:p>
          <a:p>
            <a:endParaRPr lang="en-GB" sz="4400"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3</a:t>
            </a:fld>
            <a:endParaRPr lang="en-GB"/>
          </a:p>
        </p:txBody>
      </p:sp>
    </p:spTree>
    <p:extLst>
      <p:ext uri="{BB962C8B-B14F-4D97-AF65-F5344CB8AC3E}">
        <p14:creationId xmlns:p14="http://schemas.microsoft.com/office/powerpoint/2010/main" val="3279538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Passing Sight Distance</a:t>
            </a:r>
          </a:p>
        </p:txBody>
      </p:sp>
      <p:sp>
        <p:nvSpPr>
          <p:cNvPr id="3" name="Rectangle 2"/>
          <p:cNvSpPr/>
          <p:nvPr/>
        </p:nvSpPr>
        <p:spPr>
          <a:xfrm>
            <a:off x="638355" y="1966822"/>
            <a:ext cx="9851366" cy="5016758"/>
          </a:xfrm>
          <a:prstGeom prst="rect">
            <a:avLst/>
          </a:prstGeom>
        </p:spPr>
        <p:txBody>
          <a:bodyPr wrap="square">
            <a:spAutoFit/>
          </a:bodyPr>
          <a:lstStyle/>
          <a:p>
            <a:r>
              <a:rPr lang="en-GB" sz="3200" dirty="0" smtClean="0"/>
              <a:t>This </a:t>
            </a:r>
            <a:r>
              <a:rPr lang="en-GB" sz="3200" dirty="0"/>
              <a:t>is the distance required for a vehicle to safely and successfully pass another vehicle, typically on a two-lane </a:t>
            </a:r>
            <a:r>
              <a:rPr lang="en-GB" sz="3200" dirty="0" smtClean="0"/>
              <a:t>road.   </a:t>
            </a:r>
            <a:r>
              <a:rPr lang="en-GB" sz="3200" dirty="0"/>
              <a:t>Adequate horizontal and vertical passing sight distances are to be provided </a:t>
            </a:r>
            <a:r>
              <a:rPr lang="en-GB" sz="3200" dirty="0" smtClean="0"/>
              <a:t>frequently for safety of road users.</a:t>
            </a:r>
          </a:p>
          <a:p>
            <a:endParaRPr lang="en-GB" sz="3200" dirty="0"/>
          </a:p>
          <a:p>
            <a:r>
              <a:rPr lang="en-GB" sz="3200" dirty="0" smtClean="0"/>
              <a:t>Roads that have very few sections meeting this requirement tries the patient of drivers and results in the dare devil ones making dangerous overtaking.</a:t>
            </a:r>
          </a:p>
          <a:p>
            <a:r>
              <a:rPr lang="en-GB" sz="3200" dirty="0" err="1" smtClean="0"/>
              <a:t>Eg</a:t>
            </a:r>
            <a:r>
              <a:rPr lang="en-GB" sz="3200" dirty="0" smtClean="0"/>
              <a:t>, Koforidua –</a:t>
            </a:r>
            <a:r>
              <a:rPr lang="en-GB" sz="3200" dirty="0" err="1" smtClean="0"/>
              <a:t>Mamfe</a:t>
            </a:r>
            <a:r>
              <a:rPr lang="en-GB" sz="3200" dirty="0" smtClean="0"/>
              <a:t> Road, Accra – Cape Coast Road   </a:t>
            </a:r>
            <a:endParaRPr lang="en-GB" sz="3200" dirty="0"/>
          </a:p>
        </p:txBody>
      </p:sp>
      <p:sp>
        <p:nvSpPr>
          <p:cNvPr id="4" name="Slide Number Placeholder 3"/>
          <p:cNvSpPr>
            <a:spLocks noGrp="1"/>
          </p:cNvSpPr>
          <p:nvPr>
            <p:ph type="sldNum" sz="quarter" idx="12"/>
          </p:nvPr>
        </p:nvSpPr>
        <p:spPr/>
        <p:txBody>
          <a:bodyPr/>
          <a:lstStyle/>
          <a:p>
            <a:fld id="{84E0856D-41C4-4699-AC81-6B8CEA14B739}" type="slidenum">
              <a:rPr lang="en-GB" smtClean="0"/>
              <a:t>30</a:t>
            </a:fld>
            <a:endParaRPr lang="en-GB"/>
          </a:p>
        </p:txBody>
      </p:sp>
    </p:spTree>
    <p:extLst>
      <p:ext uri="{BB962C8B-B14F-4D97-AF65-F5344CB8AC3E}">
        <p14:creationId xmlns:p14="http://schemas.microsoft.com/office/powerpoint/2010/main" val="3549909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9441"/>
          </a:xfrm>
        </p:spPr>
        <p:txBody>
          <a:bodyPr>
            <a:normAutofit/>
          </a:bodyPr>
          <a:lstStyle/>
          <a:p>
            <a:r>
              <a:rPr lang="en-GB" b="1" dirty="0" smtClean="0"/>
              <a:t>Design Standards for Vertical Alignment</a:t>
            </a:r>
            <a:endParaRPr lang="en-GB" b="1" dirty="0"/>
          </a:p>
        </p:txBody>
      </p:sp>
      <p:sp>
        <p:nvSpPr>
          <p:cNvPr id="3" name="Content Placeholder 2"/>
          <p:cNvSpPr>
            <a:spLocks noGrp="1"/>
          </p:cNvSpPr>
          <p:nvPr>
            <p:ph idx="1"/>
          </p:nvPr>
        </p:nvSpPr>
        <p:spPr>
          <a:xfrm>
            <a:off x="769188" y="1164566"/>
            <a:ext cx="10515600" cy="1771590"/>
          </a:xfrm>
        </p:spPr>
        <p:txBody>
          <a:bodyPr>
            <a:normAutofit/>
          </a:bodyPr>
          <a:lstStyle/>
          <a:p>
            <a:r>
              <a:rPr lang="en-GB" dirty="0" smtClean="0"/>
              <a:t>Vertical Alignment Design</a:t>
            </a:r>
          </a:p>
          <a:p>
            <a:pPr lvl="1"/>
            <a:r>
              <a:rPr lang="en-GB" dirty="0" smtClean="0"/>
              <a:t>Minimum Curve length</a:t>
            </a:r>
          </a:p>
          <a:p>
            <a:pPr lvl="1"/>
            <a:r>
              <a:rPr lang="en-GB" dirty="0" smtClean="0"/>
              <a:t>Maximum gradient</a:t>
            </a:r>
          </a:p>
          <a:p>
            <a:pPr lvl="1"/>
            <a:r>
              <a:rPr lang="en-GB" dirty="0" smtClean="0"/>
              <a:t>Minimum stopping sight distance</a:t>
            </a:r>
          </a:p>
        </p:txBody>
      </p:sp>
      <p:pic>
        <p:nvPicPr>
          <p:cNvPr id="5" name="Picture 4"/>
          <p:cNvPicPr>
            <a:picLocks noChangeAspect="1"/>
          </p:cNvPicPr>
          <p:nvPr/>
        </p:nvPicPr>
        <p:blipFill>
          <a:blip r:embed="rId2"/>
          <a:stretch>
            <a:fillRect/>
          </a:stretch>
        </p:blipFill>
        <p:spPr>
          <a:xfrm>
            <a:off x="1046581" y="3092570"/>
            <a:ext cx="8589125" cy="3657600"/>
          </a:xfrm>
          <a:prstGeom prst="rect">
            <a:avLst/>
          </a:prstGeom>
        </p:spPr>
      </p:pic>
      <p:sp>
        <p:nvSpPr>
          <p:cNvPr id="4" name="Slide Number Placeholder 3"/>
          <p:cNvSpPr>
            <a:spLocks noGrp="1"/>
          </p:cNvSpPr>
          <p:nvPr>
            <p:ph type="sldNum" sz="quarter" idx="12"/>
          </p:nvPr>
        </p:nvSpPr>
        <p:spPr/>
        <p:txBody>
          <a:bodyPr/>
          <a:lstStyle/>
          <a:p>
            <a:fld id="{84E0856D-41C4-4699-AC81-6B8CEA14B739}" type="slidenum">
              <a:rPr lang="en-GB" smtClean="0"/>
              <a:t>31</a:t>
            </a:fld>
            <a:endParaRPr lang="en-GB"/>
          </a:p>
        </p:txBody>
      </p:sp>
    </p:spTree>
    <p:extLst>
      <p:ext uri="{BB962C8B-B14F-4D97-AF65-F5344CB8AC3E}">
        <p14:creationId xmlns:p14="http://schemas.microsoft.com/office/powerpoint/2010/main" val="1803089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574" y="123585"/>
            <a:ext cx="10515600" cy="670045"/>
          </a:xfrm>
        </p:spPr>
        <p:txBody>
          <a:bodyPr>
            <a:normAutofit/>
          </a:bodyPr>
          <a:lstStyle/>
          <a:p>
            <a:r>
              <a:rPr lang="en-GB" dirty="0" smtClean="0"/>
              <a:t>Vertical Curve</a:t>
            </a:r>
            <a:endParaRPr lang="en-GB" dirty="0"/>
          </a:p>
        </p:txBody>
      </p:sp>
      <p:pic>
        <p:nvPicPr>
          <p:cNvPr id="4" name="Picture 3"/>
          <p:cNvPicPr>
            <a:picLocks noChangeAspect="1"/>
          </p:cNvPicPr>
          <p:nvPr/>
        </p:nvPicPr>
        <p:blipFill>
          <a:blip r:embed="rId2"/>
          <a:stretch>
            <a:fillRect/>
          </a:stretch>
        </p:blipFill>
        <p:spPr>
          <a:xfrm>
            <a:off x="1019714" y="1116499"/>
            <a:ext cx="9202588" cy="5179346"/>
          </a:xfrm>
          <a:prstGeom prst="rect">
            <a:avLst/>
          </a:prstGeom>
        </p:spPr>
      </p:pic>
      <p:sp>
        <p:nvSpPr>
          <p:cNvPr id="3" name="Slide Number Placeholder 2"/>
          <p:cNvSpPr>
            <a:spLocks noGrp="1"/>
          </p:cNvSpPr>
          <p:nvPr>
            <p:ph type="sldNum" sz="quarter" idx="12"/>
          </p:nvPr>
        </p:nvSpPr>
        <p:spPr/>
        <p:txBody>
          <a:bodyPr/>
          <a:lstStyle/>
          <a:p>
            <a:fld id="{84E0856D-41C4-4699-AC81-6B8CEA14B739}" type="slidenum">
              <a:rPr lang="en-GB" smtClean="0"/>
              <a:t>32</a:t>
            </a:fld>
            <a:endParaRPr lang="en-GB"/>
          </a:p>
        </p:txBody>
      </p:sp>
    </p:spTree>
    <p:extLst>
      <p:ext uri="{BB962C8B-B14F-4D97-AF65-F5344CB8AC3E}">
        <p14:creationId xmlns:p14="http://schemas.microsoft.com/office/powerpoint/2010/main" val="688053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Sag Vertical Curve</a:t>
            </a:r>
            <a:endParaRPr lang="en-GB" dirty="0"/>
          </a:p>
        </p:txBody>
      </p:sp>
      <p:pic>
        <p:nvPicPr>
          <p:cNvPr id="4" name="Picture 3"/>
          <p:cNvPicPr>
            <a:picLocks noChangeAspect="1"/>
          </p:cNvPicPr>
          <p:nvPr/>
        </p:nvPicPr>
        <p:blipFill>
          <a:blip r:embed="rId2"/>
          <a:stretch>
            <a:fillRect/>
          </a:stretch>
        </p:blipFill>
        <p:spPr>
          <a:xfrm>
            <a:off x="954117" y="1767246"/>
            <a:ext cx="8058150" cy="4962525"/>
          </a:xfrm>
          <a:prstGeom prst="rect">
            <a:avLst/>
          </a:prstGeom>
        </p:spPr>
      </p:pic>
      <p:sp>
        <p:nvSpPr>
          <p:cNvPr id="3" name="Slide Number Placeholder 2"/>
          <p:cNvSpPr>
            <a:spLocks noGrp="1"/>
          </p:cNvSpPr>
          <p:nvPr>
            <p:ph type="sldNum" sz="quarter" idx="12"/>
          </p:nvPr>
        </p:nvSpPr>
        <p:spPr/>
        <p:txBody>
          <a:bodyPr/>
          <a:lstStyle/>
          <a:p>
            <a:fld id="{84E0856D-41C4-4699-AC81-6B8CEA14B739}" type="slidenum">
              <a:rPr lang="en-GB" smtClean="0"/>
              <a:t>33</a:t>
            </a:fld>
            <a:endParaRPr lang="en-GB"/>
          </a:p>
        </p:txBody>
      </p:sp>
    </p:spTree>
    <p:extLst>
      <p:ext uri="{BB962C8B-B14F-4D97-AF65-F5344CB8AC3E}">
        <p14:creationId xmlns:p14="http://schemas.microsoft.com/office/powerpoint/2010/main" val="2153126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  rural road with vertical curves</a:t>
            </a:r>
            <a:endParaRPr lang="en-GB" dirty="0"/>
          </a:p>
        </p:txBody>
      </p:sp>
      <p:pic>
        <p:nvPicPr>
          <p:cNvPr id="4" name="Content Placeholder 3" descr="C:\Users\bathemel\Desktop\desktop\DFR DOCUMENTS - GENERAL (27-7-2014)\DFR DOCUMENTS 2016\PRESIDENT MAHAMA'S VISIT\papaase - pampawie - ahamansu pics\IMG-20160303-WA0077.jpg"/>
          <p:cNvPicPr>
            <a:picLocks noGrp="1"/>
          </p:cNvPicPr>
          <p:nvPr>
            <p:ph idx="1"/>
          </p:nvPr>
        </p:nvPicPr>
        <p:blipFill>
          <a:blip r:embed="rId2" cstate="print"/>
          <a:srcRect/>
          <a:stretch>
            <a:fillRect/>
          </a:stretch>
        </p:blipFill>
        <p:spPr bwMode="auto">
          <a:xfrm>
            <a:off x="1117897" y="1465407"/>
            <a:ext cx="9813339" cy="507393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4E0856D-41C4-4699-AC81-6B8CEA14B739}" type="slidenum">
              <a:rPr lang="en-GB" smtClean="0"/>
              <a:t>34</a:t>
            </a:fld>
            <a:endParaRPr lang="en-GB"/>
          </a:p>
        </p:txBody>
      </p:sp>
    </p:spTree>
    <p:extLst>
      <p:ext uri="{BB962C8B-B14F-4D97-AF65-F5344CB8AC3E}">
        <p14:creationId xmlns:p14="http://schemas.microsoft.com/office/powerpoint/2010/main" val="1868885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5" y="365125"/>
            <a:ext cx="11077755" cy="1075747"/>
          </a:xfrm>
        </p:spPr>
        <p:txBody>
          <a:bodyPr>
            <a:normAutofit fontScale="90000"/>
          </a:bodyPr>
          <a:lstStyle/>
          <a:p>
            <a:pPr algn="ctr"/>
            <a:r>
              <a:rPr lang="en-GB" b="1" dirty="0" smtClean="0"/>
              <a:t>Ghana Standard Specifications for Roads and Bridges</a:t>
            </a:r>
            <a:br>
              <a:rPr lang="en-GB" b="1" dirty="0" smtClean="0"/>
            </a:br>
            <a:r>
              <a:rPr lang="en-GB" b="1" dirty="0" smtClean="0"/>
              <a:t>(Ministry of Roads and Highways)</a:t>
            </a:r>
            <a:br>
              <a:rPr lang="en-GB" b="1" dirty="0" smtClean="0"/>
            </a:br>
            <a:endParaRPr lang="en-GB" b="1" dirty="0"/>
          </a:p>
        </p:txBody>
      </p:sp>
      <p:sp>
        <p:nvSpPr>
          <p:cNvPr id="4" name="Rectangle 1"/>
          <p:cNvSpPr>
            <a:spLocks noGrp="1" noChangeArrowheads="1"/>
          </p:cNvSpPr>
          <p:nvPr>
            <p:ph idx="1"/>
          </p:nvPr>
        </p:nvSpPr>
        <p:spPr bwMode="auto">
          <a:xfrm>
            <a:off x="276045" y="1713516"/>
            <a:ext cx="1162501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3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just">
              <a:lnSpc>
                <a:spcPct val="100000"/>
              </a:lnSpc>
              <a:buNone/>
            </a:pPr>
            <a:r>
              <a:rPr lang="en-GB" altLang="en-US" b="1" dirty="0" smtClean="0" bmk="_Toc153771239">
                <a:ea typeface="Times New Roman" panose="02020603050405020304" pitchFamily="18" charset="0"/>
                <a:cs typeface="Times New Roman" panose="02020603050405020304" pitchFamily="18" charset="0"/>
              </a:rPr>
              <a:t>  General </a:t>
            </a:r>
            <a:r>
              <a:rPr lang="en-GB" altLang="en-US" b="1" dirty="0" bmk="">
                <a:ea typeface="Times New Roman" panose="02020603050405020304" pitchFamily="18" charset="0"/>
                <a:cs typeface="Times New Roman" panose="02020603050405020304" pitchFamily="18" charset="0"/>
              </a:rPr>
              <a:t>Scope</a:t>
            </a:r>
            <a:endParaRPr lang="en-GB" altLang="en-US" b="1" dirty="0" bmk="_Toc153771239">
              <a:ea typeface="Times New Roman" panose="02020603050405020304" pitchFamily="18" charset="0"/>
              <a:cs typeface="Times New Roman" panose="02020603050405020304" pitchFamily="18" charset="0"/>
            </a:endParaRPr>
          </a:p>
          <a:p>
            <a:pPr marL="0" marR="0" lvl="0" indent="193675"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This Specification defines the standard and quality of materials and workmanship to be used in the construction of roads and bridges in the Republic of Ghana. </a:t>
            </a:r>
          </a:p>
          <a:p>
            <a:pPr marL="0" marR="0" lvl="0" indent="193675"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It is applicable for trunk, urban and feeder roads administered by the Ministry of Roads and Highways and its Agencies, namely:</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193675"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 Ghana Highway Authority (GHA)</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193675"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 Department of Urban Roads (DUR), and</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193675"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3. Department of Feeder Roads (DFR).</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193675" algn="just" defTabSz="914400" rtl="0" eaLnBrk="0" fontAlgn="base" latinLnBrk="0" hangingPunct="0">
              <a:lnSpc>
                <a:spcPct val="100000"/>
              </a:lnSpc>
              <a:spcBef>
                <a:spcPct val="0"/>
              </a:spcBef>
              <a:spcAft>
                <a:spcPct val="0"/>
              </a:spcAft>
              <a:buClrTx/>
              <a:buSzTx/>
              <a:buFontTx/>
              <a:buNone/>
              <a:tabLst/>
            </a:pPr>
            <a:r>
              <a:rPr lang="en-GB" altLang="en-US" sz="2400" dirty="0" smtClean="0">
                <a:ea typeface="Times New Roman" panose="02020603050405020304" pitchFamily="18" charset="0"/>
              </a:rPr>
              <a:t>The</a:t>
            </a:r>
            <a:r>
              <a:rPr kumimoji="0" lang="en-GB"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Specifications should be read in conjunction with the Special Specification, which may amplify or modify this Standard Specification, as well as the Conditions of Contract, the Drawings and any other documents forming the Contract.</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84E0856D-41C4-4699-AC81-6B8CEA14B739}" type="slidenum">
              <a:rPr lang="en-GB" smtClean="0"/>
              <a:t>35</a:t>
            </a:fld>
            <a:endParaRPr lang="en-GB"/>
          </a:p>
        </p:txBody>
      </p:sp>
    </p:spTree>
    <p:extLst>
      <p:ext uri="{BB962C8B-B14F-4D97-AF65-F5344CB8AC3E}">
        <p14:creationId xmlns:p14="http://schemas.microsoft.com/office/powerpoint/2010/main" val="1145456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Specifications- Materials and Testing </a:t>
            </a:r>
            <a:endParaRPr lang="en-GB" b="1" dirty="0"/>
          </a:p>
        </p:txBody>
      </p:sp>
      <p:sp>
        <p:nvSpPr>
          <p:cNvPr id="3" name="Content Placeholder 2"/>
          <p:cNvSpPr>
            <a:spLocks noGrp="1"/>
          </p:cNvSpPr>
          <p:nvPr>
            <p:ph idx="1"/>
          </p:nvPr>
        </p:nvSpPr>
        <p:spPr/>
        <p:txBody>
          <a:bodyPr>
            <a:normAutofit/>
          </a:bodyPr>
          <a:lstStyle/>
          <a:p>
            <a:r>
              <a:rPr lang="en-GB" b="1" dirty="0"/>
              <a:t>Cement</a:t>
            </a:r>
          </a:p>
          <a:p>
            <a:r>
              <a:rPr lang="en-GB" dirty="0"/>
              <a:t>The composition of Portland Cements (CEM I) shall comply with GS 22 or BS EN 197 and be sampled and tested in accordance with BS EN 196. Cements with more than 6% extender shall comply with GS 766 or BS EN 197</a:t>
            </a:r>
            <a:r>
              <a:rPr lang="en-GB" dirty="0" smtClean="0"/>
              <a:t>.</a:t>
            </a:r>
          </a:p>
          <a:p>
            <a:endParaRPr lang="en-GB" sz="2000" dirty="0"/>
          </a:p>
          <a:p>
            <a:r>
              <a:rPr lang="en-GB" b="1" dirty="0" smtClean="0"/>
              <a:t>Aggregates</a:t>
            </a:r>
          </a:p>
          <a:p>
            <a:r>
              <a:rPr lang="en-GB" dirty="0"/>
              <a:t> </a:t>
            </a:r>
            <a:r>
              <a:rPr lang="en-GB" dirty="0" smtClean="0"/>
              <a:t>Tests </a:t>
            </a:r>
            <a:r>
              <a:rPr lang="en-GB" dirty="0"/>
              <a:t>on stone, aggregate, sand and filler shall be performed in accordance with the standard methods given in Table 2.2.</a:t>
            </a:r>
            <a:endParaRPr lang="en-GB" sz="2000" dirty="0"/>
          </a:p>
          <a:p>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36</a:t>
            </a:fld>
            <a:endParaRPr lang="en-GB"/>
          </a:p>
        </p:txBody>
      </p:sp>
    </p:spTree>
    <p:extLst>
      <p:ext uri="{BB962C8B-B14F-4D97-AF65-F5344CB8AC3E}">
        <p14:creationId xmlns:p14="http://schemas.microsoft.com/office/powerpoint/2010/main" val="530880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775855"/>
          </a:xfrm>
        </p:spPr>
        <p:txBody>
          <a:bodyPr/>
          <a:lstStyle/>
          <a:p>
            <a:pPr algn="ctr"/>
            <a:r>
              <a:rPr lang="en-GB" dirty="0" smtClean="0"/>
              <a:t>Some Specifications</a:t>
            </a:r>
            <a:endParaRPr lang="en-GB" dirty="0"/>
          </a:p>
        </p:txBody>
      </p:sp>
      <p:sp>
        <p:nvSpPr>
          <p:cNvPr id="3" name="Content Placeholder 2"/>
          <p:cNvSpPr>
            <a:spLocks noGrp="1"/>
          </p:cNvSpPr>
          <p:nvPr>
            <p:ph idx="1"/>
          </p:nvPr>
        </p:nvSpPr>
        <p:spPr>
          <a:xfrm>
            <a:off x="677334" y="1537855"/>
            <a:ext cx="8596668" cy="4503507"/>
          </a:xfrm>
        </p:spPr>
        <p:txBody>
          <a:bodyPr>
            <a:normAutofit/>
          </a:bodyPr>
          <a:lstStyle/>
          <a:p>
            <a:pPr lvl="0"/>
            <a:r>
              <a:rPr lang="en-GB" b="1" dirty="0"/>
              <a:t>FILLING MATERIAL			≥ 93%			compaction</a:t>
            </a:r>
            <a:endParaRPr lang="en-GB" dirty="0"/>
          </a:p>
          <a:p>
            <a:pPr lvl="0"/>
            <a:r>
              <a:rPr lang="en-GB" b="1" dirty="0"/>
              <a:t>SUBBASE				  </a:t>
            </a:r>
            <a:r>
              <a:rPr lang="en-GB" b="1" dirty="0" smtClean="0"/>
              <a:t>    95-98</a:t>
            </a:r>
            <a:r>
              <a:rPr lang="en-GB" b="1" dirty="0"/>
              <a:t>%		   </a:t>
            </a:r>
            <a:r>
              <a:rPr lang="en-GB" b="1" dirty="0" smtClean="0"/>
              <a:t>		 </a:t>
            </a:r>
            <a:r>
              <a:rPr lang="en-GB" b="1" dirty="0"/>
              <a:t>-do-</a:t>
            </a:r>
            <a:endParaRPr lang="en-GB" dirty="0"/>
          </a:p>
          <a:p>
            <a:pPr lvl="0"/>
            <a:r>
              <a:rPr lang="en-GB" b="1" dirty="0"/>
              <a:t>BASE					  </a:t>
            </a:r>
            <a:r>
              <a:rPr lang="en-GB" b="1" dirty="0" smtClean="0"/>
              <a:t>    99-100</a:t>
            </a:r>
            <a:r>
              <a:rPr lang="en-GB" b="1" dirty="0"/>
              <a:t>%		   </a:t>
            </a:r>
            <a:r>
              <a:rPr lang="en-GB" b="1" dirty="0" smtClean="0"/>
              <a:t>	        -</a:t>
            </a:r>
            <a:r>
              <a:rPr lang="en-GB" b="1" dirty="0"/>
              <a:t>do-</a:t>
            </a:r>
            <a:endParaRPr lang="en-GB" dirty="0"/>
          </a:p>
          <a:p>
            <a:pPr lvl="0"/>
            <a:r>
              <a:rPr lang="en-GB" b="1" dirty="0"/>
              <a:t>SUBGRADE (CBR)			&gt;15%			</a:t>
            </a:r>
            <a:endParaRPr lang="en-GB" dirty="0"/>
          </a:p>
          <a:p>
            <a:pPr lvl="0"/>
            <a:r>
              <a:rPr lang="en-GB" b="1" dirty="0"/>
              <a:t>7 DAYS CONC. 			≥10N/MM2 (PORTLAND CEMENT)</a:t>
            </a:r>
            <a:endParaRPr lang="en-GB" dirty="0"/>
          </a:p>
          <a:p>
            <a:pPr lvl="0"/>
            <a:r>
              <a:rPr lang="en-GB" b="1" dirty="0" smtClean="0"/>
              <a:t>28 </a:t>
            </a:r>
            <a:r>
              <a:rPr lang="en-GB" b="1" dirty="0"/>
              <a:t>DAYS				</a:t>
            </a:r>
            <a:r>
              <a:rPr lang="en-GB" b="1" dirty="0" smtClean="0"/>
              <a:t>       ≥25N/MM2 (size of chippings – 20mm)</a:t>
            </a:r>
            <a:endParaRPr lang="en-GB" dirty="0"/>
          </a:p>
          <a:p>
            <a:pPr lvl="0"/>
            <a:r>
              <a:rPr lang="en-GB" b="1" dirty="0"/>
              <a:t>SPREAD RATE			  </a:t>
            </a:r>
            <a:r>
              <a:rPr lang="en-GB" b="1" dirty="0" smtClean="0"/>
              <a:t>      98-100M2/M3 </a:t>
            </a:r>
            <a:r>
              <a:rPr lang="en-GB" b="1" dirty="0"/>
              <a:t>(chippings)</a:t>
            </a:r>
            <a:endParaRPr lang="en-GB" dirty="0"/>
          </a:p>
          <a:p>
            <a:pPr lvl="0"/>
            <a:r>
              <a:rPr lang="en-GB" b="1" dirty="0"/>
              <a:t>SPRAY RATE				 </a:t>
            </a:r>
            <a:r>
              <a:rPr lang="en-GB" b="1" dirty="0" smtClean="0"/>
              <a:t>1.25-1.27L/M3 </a:t>
            </a:r>
            <a:r>
              <a:rPr lang="en-GB" b="1" dirty="0"/>
              <a:t>(bitumen)</a:t>
            </a:r>
            <a:endParaRPr lang="en-GB" dirty="0"/>
          </a:p>
          <a:p>
            <a:pPr lvl="0"/>
            <a:r>
              <a:rPr lang="en-GB" b="1" dirty="0"/>
              <a:t>PRE-COATING RATE		 </a:t>
            </a:r>
            <a:r>
              <a:rPr lang="en-GB" b="1" dirty="0" smtClean="0"/>
              <a:t>12L/M2</a:t>
            </a:r>
            <a:endParaRPr lang="en-GB" dirty="0"/>
          </a:p>
          <a:p>
            <a:pPr lvl="0"/>
            <a:r>
              <a:rPr lang="en-GB" b="1" dirty="0"/>
              <a:t>PRE-COATING MIX			  50% DIESEL+50% BITUMEN</a:t>
            </a:r>
            <a:endParaRPr lang="en-GB" dirty="0"/>
          </a:p>
          <a:p>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37</a:t>
            </a:fld>
            <a:endParaRPr lang="en-GB"/>
          </a:p>
        </p:txBody>
      </p:sp>
    </p:spTree>
    <p:extLst>
      <p:ext uri="{BB962C8B-B14F-4D97-AF65-F5344CB8AC3E}">
        <p14:creationId xmlns:p14="http://schemas.microsoft.com/office/powerpoint/2010/main" val="1426920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Some Specifications (cont’d)</a:t>
            </a:r>
            <a:endParaRPr lang="en-GB" dirty="0"/>
          </a:p>
        </p:txBody>
      </p:sp>
      <p:sp>
        <p:nvSpPr>
          <p:cNvPr id="3" name="Content Placeholder 2"/>
          <p:cNvSpPr>
            <a:spLocks noGrp="1"/>
          </p:cNvSpPr>
          <p:nvPr>
            <p:ph idx="1"/>
          </p:nvPr>
        </p:nvSpPr>
        <p:spPr/>
        <p:txBody>
          <a:bodyPr/>
          <a:lstStyle/>
          <a:p>
            <a:r>
              <a:rPr lang="en-GB" dirty="0" smtClean="0"/>
              <a:t>Thickness of subbase material   – 100mm to 150mm</a:t>
            </a:r>
          </a:p>
          <a:p>
            <a:r>
              <a:rPr lang="en-GB" dirty="0" smtClean="0"/>
              <a:t>Thickness of base material        – 150mm to 200mm</a:t>
            </a:r>
          </a:p>
          <a:p>
            <a:r>
              <a:rPr lang="en-GB" dirty="0" smtClean="0"/>
              <a:t>Size of chippings for </a:t>
            </a:r>
            <a:r>
              <a:rPr lang="en-GB" dirty="0" err="1" smtClean="0"/>
              <a:t>primerseal</a:t>
            </a:r>
            <a:r>
              <a:rPr lang="en-GB" dirty="0" smtClean="0"/>
              <a:t> – 14mm</a:t>
            </a:r>
          </a:p>
          <a:p>
            <a:r>
              <a:rPr lang="en-GB" dirty="0" smtClean="0"/>
              <a:t>Size of chippings for final seal   -  10mm</a:t>
            </a:r>
          </a:p>
          <a:p>
            <a:endParaRPr lang="en-GB" dirty="0" smtClean="0"/>
          </a:p>
          <a:p>
            <a:pPr>
              <a:buFont typeface="Wingdings" panose="05000000000000000000" pitchFamily="2" charset="2"/>
              <a:buChar char="q"/>
            </a:pPr>
            <a:r>
              <a:rPr lang="en-GB" dirty="0" smtClean="0"/>
              <a:t>NB: Soil materials of low California Bearing Ratio (CBR) are stabilized with quarry stones.</a:t>
            </a:r>
            <a:endParaRPr lang="en-GB" dirty="0"/>
          </a:p>
          <a:p>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38</a:t>
            </a:fld>
            <a:endParaRPr lang="en-GB"/>
          </a:p>
        </p:txBody>
      </p:sp>
    </p:spTree>
    <p:extLst>
      <p:ext uri="{BB962C8B-B14F-4D97-AF65-F5344CB8AC3E}">
        <p14:creationId xmlns:p14="http://schemas.microsoft.com/office/powerpoint/2010/main" val="4022750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658"/>
            <a:ext cx="8596668" cy="624114"/>
          </a:xfrm>
        </p:spPr>
        <p:txBody>
          <a:bodyPr>
            <a:normAutofit fontScale="90000"/>
          </a:bodyPr>
          <a:lstStyle/>
          <a:p>
            <a:pPr algn="ctr"/>
            <a:r>
              <a:rPr lang="en-GB" dirty="0" smtClean="0"/>
              <a:t>Slump Test</a:t>
            </a:r>
            <a:endParaRPr lang="en-GB" dirty="0"/>
          </a:p>
        </p:txBody>
      </p:sp>
      <p:sp>
        <p:nvSpPr>
          <p:cNvPr id="3" name="Content Placeholder 2"/>
          <p:cNvSpPr>
            <a:spLocks noGrp="1"/>
          </p:cNvSpPr>
          <p:nvPr>
            <p:ph idx="1"/>
          </p:nvPr>
        </p:nvSpPr>
        <p:spPr/>
        <p:txBody>
          <a:bodyPr/>
          <a:lstStyle/>
          <a:p>
            <a:pPr algn="ctr"/>
            <a:endParaRPr lang="en-GB" dirty="0" smtClean="0"/>
          </a:p>
          <a:p>
            <a:pPr algn="ct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39</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52439761"/>
              </p:ext>
            </p:extLst>
          </p:nvPr>
        </p:nvGraphicFramePr>
        <p:xfrm>
          <a:off x="1219201" y="1335314"/>
          <a:ext cx="8606970" cy="4470399"/>
        </p:xfrm>
        <a:graphic>
          <a:graphicData uri="http://schemas.openxmlformats.org/drawingml/2006/table">
            <a:tbl>
              <a:tblPr firstRow="1" firstCol="1" bandRow="1">
                <a:tableStyleId>{5C22544A-7EE6-4342-B048-85BDC9FD1C3A}</a:tableStyleId>
              </a:tblPr>
              <a:tblGrid>
                <a:gridCol w="2868990"/>
                <a:gridCol w="2868990"/>
                <a:gridCol w="2868990"/>
              </a:tblGrid>
              <a:tr h="1283335">
                <a:tc>
                  <a:txBody>
                    <a:bodyPr/>
                    <a:lstStyle/>
                    <a:p>
                      <a:pPr>
                        <a:lnSpc>
                          <a:spcPct val="115000"/>
                        </a:lnSpc>
                        <a:spcAft>
                          <a:spcPts val="0"/>
                        </a:spcAft>
                      </a:pPr>
                      <a:r>
                        <a:rPr lang="en-GB" sz="2400" dirty="0">
                          <a:effectLst/>
                        </a:rPr>
                        <a:t>TYPE OF CONSTRUCTION</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smtClean="0">
                          <a:effectLst/>
                        </a:rPr>
                        <a:t>MAXIMUM (MM)</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smtClean="0">
                          <a:effectLst/>
                        </a:rPr>
                        <a:t>MINIMUM (MM)</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20393">
                <a:tc>
                  <a:txBody>
                    <a:bodyPr/>
                    <a:lstStyle/>
                    <a:p>
                      <a:pPr>
                        <a:lnSpc>
                          <a:spcPct val="115000"/>
                        </a:lnSpc>
                        <a:spcAft>
                          <a:spcPts val="0"/>
                        </a:spcAft>
                      </a:pPr>
                      <a:r>
                        <a:rPr lang="en-GB" sz="2400" dirty="0">
                          <a:effectLst/>
                        </a:rPr>
                        <a:t>All precast work</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75</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50</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946278">
                <a:tc>
                  <a:txBody>
                    <a:bodyPr/>
                    <a:lstStyle/>
                    <a:p>
                      <a:pPr>
                        <a:lnSpc>
                          <a:spcPct val="115000"/>
                        </a:lnSpc>
                        <a:spcAft>
                          <a:spcPts val="0"/>
                        </a:spcAft>
                      </a:pPr>
                      <a:r>
                        <a:rPr lang="en-GB" sz="2400" dirty="0">
                          <a:effectLst/>
                        </a:rPr>
                        <a:t>R.C. structures, blinding</a:t>
                      </a:r>
                    </a:p>
                    <a:p>
                      <a:pPr>
                        <a:lnSpc>
                          <a:spcPct val="115000"/>
                        </a:lnSpc>
                        <a:spcAft>
                          <a:spcPts val="0"/>
                        </a:spcAft>
                      </a:pPr>
                      <a:r>
                        <a:rPr lang="en-GB" sz="2400" dirty="0">
                          <a:effectLst/>
                        </a:rPr>
                        <a:t>concrete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125</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50</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20393">
                <a:tc>
                  <a:txBody>
                    <a:bodyPr/>
                    <a:lstStyle/>
                    <a:p>
                      <a:pPr>
                        <a:lnSpc>
                          <a:spcPct val="115000"/>
                        </a:lnSpc>
                        <a:spcAft>
                          <a:spcPts val="0"/>
                        </a:spcAft>
                      </a:pPr>
                      <a:r>
                        <a:rPr lang="en-GB" sz="2400" dirty="0">
                          <a:effectLst/>
                        </a:rPr>
                        <a:t>Mass concrete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100</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25</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37847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092"/>
            <a:ext cx="10515600" cy="911584"/>
          </a:xfrm>
        </p:spPr>
        <p:txBody>
          <a:bodyPr>
            <a:normAutofit/>
          </a:bodyPr>
          <a:lstStyle/>
          <a:p>
            <a:r>
              <a:rPr lang="en-GB" b="1" dirty="0" smtClean="0"/>
              <a:t>Standards, Code and Specification-1</a:t>
            </a:r>
            <a:endParaRPr lang="en-GB" b="1" dirty="0"/>
          </a:p>
        </p:txBody>
      </p:sp>
      <p:sp>
        <p:nvSpPr>
          <p:cNvPr id="3" name="Content Placeholder 2"/>
          <p:cNvSpPr>
            <a:spLocks noGrp="1"/>
          </p:cNvSpPr>
          <p:nvPr>
            <p:ph idx="1"/>
          </p:nvPr>
        </p:nvSpPr>
        <p:spPr>
          <a:xfrm>
            <a:off x="838200" y="1414732"/>
            <a:ext cx="10515600" cy="4762231"/>
          </a:xfrm>
        </p:spPr>
        <p:txBody>
          <a:bodyPr>
            <a:normAutofit/>
          </a:bodyPr>
          <a:lstStyle/>
          <a:p>
            <a:r>
              <a:rPr lang="en-GB" b="1" dirty="0"/>
              <a:t>Standards</a:t>
            </a:r>
            <a:r>
              <a:rPr lang="en-GB" dirty="0"/>
              <a:t> are documents that establish </a:t>
            </a:r>
            <a:r>
              <a:rPr lang="en-GB" dirty="0" smtClean="0"/>
              <a:t>physical, engineering </a:t>
            </a:r>
            <a:r>
              <a:rPr lang="en-GB" dirty="0"/>
              <a:t>or technical requirements for products, practices, methods or </a:t>
            </a:r>
            <a:r>
              <a:rPr lang="en-GB" dirty="0" smtClean="0"/>
              <a:t>operations</a:t>
            </a:r>
            <a:r>
              <a:rPr lang="en-GB" dirty="0"/>
              <a:t>:</a:t>
            </a:r>
            <a:endParaRPr lang="en-GB" dirty="0" smtClean="0"/>
          </a:p>
          <a:p>
            <a:pPr lvl="1"/>
            <a:r>
              <a:rPr lang="en-GB" dirty="0" smtClean="0"/>
              <a:t>It Builds </a:t>
            </a:r>
            <a:r>
              <a:rPr lang="en-GB" dirty="0"/>
              <a:t>confidence about quality </a:t>
            </a:r>
            <a:r>
              <a:rPr lang="en-GB" dirty="0" smtClean="0"/>
              <a:t>among </a:t>
            </a:r>
            <a:r>
              <a:rPr lang="en-GB" dirty="0"/>
              <a:t>users </a:t>
            </a:r>
            <a:endParaRPr lang="en-GB" dirty="0" smtClean="0"/>
          </a:p>
          <a:p>
            <a:pPr lvl="1"/>
            <a:r>
              <a:rPr lang="en-GB" dirty="0" smtClean="0"/>
              <a:t>It lowers the </a:t>
            </a:r>
            <a:r>
              <a:rPr lang="en-GB" dirty="0"/>
              <a:t>cost of production as requirements are </a:t>
            </a:r>
            <a:r>
              <a:rPr lang="en-GB" dirty="0" smtClean="0"/>
              <a:t>standardize.</a:t>
            </a:r>
          </a:p>
          <a:p>
            <a:pPr lvl="0"/>
            <a:r>
              <a:rPr lang="en-GB" b="1" dirty="0"/>
              <a:t>Specification </a:t>
            </a:r>
            <a:r>
              <a:rPr lang="en-GB" dirty="0" smtClean="0"/>
              <a:t>defines the standard and quality of materials and workmanship for a product or service. It is </a:t>
            </a:r>
            <a:r>
              <a:rPr lang="en-GB" dirty="0"/>
              <a:t>generally considered a working or business </a:t>
            </a:r>
            <a:r>
              <a:rPr lang="en-GB" dirty="0" smtClean="0"/>
              <a:t>document.</a:t>
            </a:r>
          </a:p>
          <a:p>
            <a:pPr lvl="1">
              <a:buFont typeface="Wingdings" panose="05000000000000000000" pitchFamily="2" charset="2"/>
              <a:buChar char="Ø"/>
            </a:pPr>
            <a:r>
              <a:rPr lang="en-GB" sz="2800" dirty="0" smtClean="0"/>
              <a:t>Specifications </a:t>
            </a:r>
            <a:r>
              <a:rPr lang="en-GB" sz="2800" dirty="0"/>
              <a:t>provide </a:t>
            </a:r>
            <a:r>
              <a:rPr lang="en-GB" sz="2800" dirty="0" smtClean="0"/>
              <a:t>additional </a:t>
            </a:r>
            <a:r>
              <a:rPr lang="en-GB" sz="2800" dirty="0"/>
              <a:t>requirements for materials, components or services above and beyond </a:t>
            </a:r>
            <a:r>
              <a:rPr lang="en-GB" sz="2800" b="1" dirty="0"/>
              <a:t>code</a:t>
            </a:r>
            <a:r>
              <a:rPr lang="en-GB" sz="2800" dirty="0"/>
              <a:t> or </a:t>
            </a:r>
            <a:r>
              <a:rPr lang="en-GB" sz="2800" b="1" dirty="0" smtClean="0"/>
              <a:t>standard</a:t>
            </a:r>
            <a:r>
              <a:rPr lang="en-GB" sz="2800" dirty="0" smtClean="0"/>
              <a:t>.</a:t>
            </a:r>
            <a:endParaRPr lang="en-GB" sz="2800" dirty="0"/>
          </a:p>
          <a:p>
            <a:pPr marL="0"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4</a:t>
            </a:fld>
            <a:endParaRPr lang="en-GB"/>
          </a:p>
        </p:txBody>
      </p:sp>
    </p:spTree>
    <p:extLst>
      <p:ext uri="{BB962C8B-B14F-4D97-AF65-F5344CB8AC3E}">
        <p14:creationId xmlns:p14="http://schemas.microsoft.com/office/powerpoint/2010/main" val="75298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4000" b="1" dirty="0">
                <a:latin typeface="Arial" panose="020B0604020202020204" pitchFamily="34" charset="0"/>
                <a:ea typeface="Times New Roman" panose="02020603050405020304" pitchFamily="18" charset="0"/>
              </a:rPr>
              <a:t>Table 2.2: Test Procedures Applicable to Stone and Aggregate</a:t>
            </a:r>
            <a:r>
              <a:rPr lang="en-GB" altLang="en-US" sz="2800" dirty="0">
                <a:latin typeface="Arial" panose="020B0604020202020204" pitchFamily="34" charset="0"/>
              </a:rPr>
              <a:t/>
            </a:r>
            <a:br>
              <a:rPr lang="en-GB" altLang="en-US" sz="2800" dirty="0">
                <a:latin typeface="Arial" panose="020B0604020202020204" pitchFamily="34" charset="0"/>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405223"/>
              </p:ext>
            </p:extLst>
          </p:nvPr>
        </p:nvGraphicFramePr>
        <p:xfrm>
          <a:off x="1311215" y="2449902"/>
          <a:ext cx="9057736" cy="4114800"/>
        </p:xfrm>
        <a:graphic>
          <a:graphicData uri="http://schemas.openxmlformats.org/drawingml/2006/table">
            <a:tbl>
              <a:tblPr firstRow="1" firstCol="1" lastRow="1" lastCol="1" bandRow="1" bandCol="1">
                <a:tableStyleId>{5C22544A-7EE6-4342-B048-85BDC9FD1C3A}</a:tableStyleId>
              </a:tblPr>
              <a:tblGrid>
                <a:gridCol w="3471629"/>
                <a:gridCol w="5586107"/>
              </a:tblGrid>
              <a:tr h="246512">
                <a:tc>
                  <a:txBody>
                    <a:bodyPr/>
                    <a:lstStyle/>
                    <a:p>
                      <a:pPr algn="ctr">
                        <a:spcAft>
                          <a:spcPts val="0"/>
                        </a:spcAft>
                      </a:pPr>
                      <a:r>
                        <a:rPr lang="en-GB" sz="1800" dirty="0">
                          <a:effectLst/>
                        </a:rPr>
                        <a:t>Determination of</a:t>
                      </a:r>
                      <a:endParaRPr lang="en-GB"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800">
                          <a:effectLst/>
                        </a:rPr>
                        <a:t>Test Procedure</a:t>
                      </a:r>
                      <a:endParaRPr lang="en-GB" sz="1800">
                        <a:effectLst/>
                        <a:latin typeface="Times New Roman" panose="02020603050405020304" pitchFamily="18" charset="0"/>
                        <a:ea typeface="Times New Roman" panose="02020603050405020304" pitchFamily="18" charset="0"/>
                      </a:endParaRPr>
                    </a:p>
                  </a:txBody>
                  <a:tcPr marL="68580" marR="68580" marT="0" marB="0"/>
                </a:tc>
              </a:tr>
              <a:tr h="3451165">
                <a:tc>
                  <a:txBody>
                    <a:bodyPr/>
                    <a:lstStyle/>
                    <a:p>
                      <a:pPr algn="just">
                        <a:spcAft>
                          <a:spcPts val="0"/>
                        </a:spcAft>
                      </a:pPr>
                      <a:r>
                        <a:rPr lang="en-GB" sz="1800" dirty="0">
                          <a:effectLst/>
                        </a:rPr>
                        <a:t>Particle size distribution</a:t>
                      </a:r>
                    </a:p>
                    <a:p>
                      <a:pPr algn="just">
                        <a:spcAft>
                          <a:spcPts val="0"/>
                        </a:spcAft>
                      </a:pPr>
                      <a:r>
                        <a:rPr lang="en-GB" sz="1800" dirty="0">
                          <a:effectLst/>
                        </a:rPr>
                        <a:t>Clay, silt and dust in aggregate</a:t>
                      </a:r>
                    </a:p>
                    <a:p>
                      <a:pPr algn="just">
                        <a:spcAft>
                          <a:spcPts val="0"/>
                        </a:spcAft>
                      </a:pPr>
                      <a:r>
                        <a:rPr lang="en-GB" sz="1800" dirty="0">
                          <a:effectLst/>
                        </a:rPr>
                        <a:t>Flakiness Index</a:t>
                      </a:r>
                    </a:p>
                    <a:p>
                      <a:pPr algn="just">
                        <a:spcAft>
                          <a:spcPts val="0"/>
                        </a:spcAft>
                      </a:pPr>
                      <a:r>
                        <a:rPr lang="en-GB" sz="1800" dirty="0">
                          <a:effectLst/>
                        </a:rPr>
                        <a:t>Relative density- water absorption</a:t>
                      </a:r>
                    </a:p>
                    <a:p>
                      <a:pPr algn="just">
                        <a:spcAft>
                          <a:spcPts val="0"/>
                        </a:spcAft>
                      </a:pPr>
                      <a:r>
                        <a:rPr lang="en-GB" sz="1800" dirty="0">
                          <a:effectLst/>
                        </a:rPr>
                        <a:t>Bulk density, voids and bulking</a:t>
                      </a:r>
                    </a:p>
                    <a:p>
                      <a:pPr algn="just">
                        <a:spcAft>
                          <a:spcPts val="0"/>
                        </a:spcAft>
                      </a:pPr>
                      <a:r>
                        <a:rPr lang="en-GB" sz="1800" dirty="0">
                          <a:effectLst/>
                        </a:rPr>
                        <a:t>Moisture content</a:t>
                      </a:r>
                    </a:p>
                    <a:p>
                      <a:pPr algn="just">
                        <a:spcAft>
                          <a:spcPts val="0"/>
                        </a:spcAft>
                      </a:pPr>
                      <a:r>
                        <a:rPr lang="en-GB" sz="1800" dirty="0">
                          <a:effectLst/>
                        </a:rPr>
                        <a:t>Aggregate Crushing Value</a:t>
                      </a:r>
                    </a:p>
                    <a:p>
                      <a:pPr algn="just">
                        <a:spcAft>
                          <a:spcPts val="0"/>
                        </a:spcAft>
                      </a:pPr>
                      <a:r>
                        <a:rPr lang="en-GB" sz="1800" dirty="0">
                          <a:effectLst/>
                        </a:rPr>
                        <a:t>Organic impurities in sands</a:t>
                      </a:r>
                    </a:p>
                    <a:p>
                      <a:pPr algn="just">
                        <a:spcAft>
                          <a:spcPts val="0"/>
                        </a:spcAft>
                      </a:pPr>
                      <a:r>
                        <a:rPr lang="en-GB" sz="1800" dirty="0">
                          <a:effectLst/>
                        </a:rPr>
                        <a:t>Los Angeles Abrasion</a:t>
                      </a:r>
                    </a:p>
                    <a:p>
                      <a:pPr algn="just">
                        <a:spcAft>
                          <a:spcPts val="0"/>
                        </a:spcAft>
                      </a:pPr>
                      <a:r>
                        <a:rPr lang="en-GB" sz="1800" dirty="0">
                          <a:effectLst/>
                        </a:rPr>
                        <a:t> </a:t>
                      </a:r>
                    </a:p>
                    <a:p>
                      <a:pPr algn="just">
                        <a:spcAft>
                          <a:spcPts val="0"/>
                        </a:spcAft>
                      </a:pPr>
                      <a:r>
                        <a:rPr lang="en-GB" sz="1800" dirty="0">
                          <a:effectLst/>
                        </a:rPr>
                        <a:t>Sand equivalent</a:t>
                      </a:r>
                    </a:p>
                    <a:p>
                      <a:pPr algn="just">
                        <a:spcAft>
                          <a:spcPts val="0"/>
                        </a:spcAft>
                      </a:pPr>
                      <a:r>
                        <a:rPr lang="en-GB" sz="1800" dirty="0">
                          <a:effectLst/>
                        </a:rPr>
                        <a:t>10% Fines Aggregate Crushing Value</a:t>
                      </a:r>
                      <a:endParaRPr lang="en-GB"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fr-FR" sz="1800" dirty="0">
                          <a:effectLst/>
                        </a:rPr>
                        <a:t>BS EN 933-1 </a:t>
                      </a:r>
                      <a:endParaRPr lang="en-GB" sz="1800" dirty="0">
                        <a:effectLst/>
                      </a:endParaRPr>
                    </a:p>
                    <a:p>
                      <a:pPr algn="just">
                        <a:spcAft>
                          <a:spcPts val="0"/>
                        </a:spcAft>
                      </a:pPr>
                      <a:r>
                        <a:rPr lang="fr-FR" sz="1800" dirty="0">
                          <a:effectLst/>
                        </a:rPr>
                        <a:t>BS 812-103.2</a:t>
                      </a:r>
                      <a:endParaRPr lang="en-GB" sz="1800" dirty="0">
                        <a:effectLst/>
                      </a:endParaRPr>
                    </a:p>
                    <a:p>
                      <a:pPr algn="just">
                        <a:spcAft>
                          <a:spcPts val="0"/>
                        </a:spcAft>
                      </a:pPr>
                      <a:r>
                        <a:rPr lang="fr-FR" sz="1800" dirty="0">
                          <a:effectLst/>
                        </a:rPr>
                        <a:t>BS EN 933-3</a:t>
                      </a:r>
                      <a:endParaRPr lang="en-GB" sz="1800" dirty="0">
                        <a:effectLst/>
                      </a:endParaRPr>
                    </a:p>
                    <a:p>
                      <a:pPr algn="just">
                        <a:spcAft>
                          <a:spcPts val="0"/>
                        </a:spcAft>
                      </a:pPr>
                      <a:r>
                        <a:rPr lang="en-GB" sz="1800" dirty="0">
                          <a:effectLst/>
                        </a:rPr>
                        <a:t>BS EN 1097-6</a:t>
                      </a:r>
                    </a:p>
                    <a:p>
                      <a:pPr algn="just">
                        <a:spcAft>
                          <a:spcPts val="0"/>
                        </a:spcAft>
                      </a:pPr>
                      <a:r>
                        <a:rPr lang="en-GB" sz="1800" dirty="0">
                          <a:effectLst/>
                        </a:rPr>
                        <a:t>BS EN 1097-3</a:t>
                      </a:r>
                    </a:p>
                    <a:p>
                      <a:pPr algn="just">
                        <a:spcAft>
                          <a:spcPts val="0"/>
                        </a:spcAft>
                      </a:pPr>
                      <a:r>
                        <a:rPr lang="en-GB" sz="1800" dirty="0">
                          <a:effectLst/>
                        </a:rPr>
                        <a:t>BS 812-109 (Standard method – oven drying)</a:t>
                      </a:r>
                    </a:p>
                    <a:p>
                      <a:pPr algn="just">
                        <a:spcAft>
                          <a:spcPts val="0"/>
                        </a:spcAft>
                      </a:pPr>
                      <a:r>
                        <a:rPr lang="en-GB" sz="1800" dirty="0">
                          <a:effectLst/>
                        </a:rPr>
                        <a:t>BS 812-110</a:t>
                      </a:r>
                    </a:p>
                    <a:p>
                      <a:pPr algn="just">
                        <a:spcAft>
                          <a:spcPts val="0"/>
                        </a:spcAft>
                      </a:pPr>
                      <a:r>
                        <a:rPr lang="en-GB" sz="1800" dirty="0">
                          <a:effectLst/>
                        </a:rPr>
                        <a:t>AASHTO T 21</a:t>
                      </a:r>
                    </a:p>
                    <a:p>
                      <a:pPr algn="just">
                        <a:spcAft>
                          <a:spcPts val="0"/>
                        </a:spcAft>
                      </a:pPr>
                      <a:r>
                        <a:rPr lang="en-GB" sz="1800" dirty="0">
                          <a:effectLst/>
                        </a:rPr>
                        <a:t>AASHTO T 96 (ASTM C 131) (coarse aggregate)</a:t>
                      </a:r>
                    </a:p>
                    <a:p>
                      <a:pPr algn="just">
                        <a:spcAft>
                          <a:spcPts val="0"/>
                        </a:spcAft>
                      </a:pPr>
                      <a:r>
                        <a:rPr lang="en-GB" sz="1800" dirty="0">
                          <a:effectLst/>
                        </a:rPr>
                        <a:t>ASTM C 535 (Large size coarse aggregate)</a:t>
                      </a:r>
                    </a:p>
                    <a:p>
                      <a:pPr algn="just">
                        <a:spcAft>
                          <a:spcPts val="0"/>
                        </a:spcAft>
                      </a:pPr>
                      <a:r>
                        <a:rPr lang="en-GB" sz="1800" dirty="0">
                          <a:effectLst/>
                        </a:rPr>
                        <a:t>AASHTO T 176 (Mechanical shaker or manual shaker method)</a:t>
                      </a:r>
                    </a:p>
                    <a:p>
                      <a:pPr algn="just">
                        <a:spcAft>
                          <a:spcPts val="0"/>
                        </a:spcAft>
                      </a:pPr>
                      <a:r>
                        <a:rPr lang="en-GB" sz="1800" dirty="0">
                          <a:effectLst/>
                        </a:rPr>
                        <a:t>BS 812-111 </a:t>
                      </a:r>
                      <a:endParaRPr lang="en-GB"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84E0856D-41C4-4699-AC81-6B8CEA14B739}" type="slidenum">
              <a:rPr lang="en-GB" smtClean="0"/>
              <a:t>40</a:t>
            </a:fld>
            <a:endParaRPr lang="en-GB"/>
          </a:p>
        </p:txBody>
      </p:sp>
    </p:spTree>
    <p:extLst>
      <p:ext uri="{BB962C8B-B14F-4D97-AF65-F5344CB8AC3E}">
        <p14:creationId xmlns:p14="http://schemas.microsoft.com/office/powerpoint/2010/main" val="1990045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
            <a:ext cx="10515600" cy="897515"/>
          </a:xfrm>
        </p:spPr>
        <p:txBody>
          <a:bodyPr>
            <a:normAutofit fontScale="90000"/>
          </a:bodyPr>
          <a:lstStyle/>
          <a:p>
            <a:pPr algn="ctr"/>
            <a:r>
              <a:rPr lang="en-GB" sz="3200" b="1" dirty="0" smtClean="0"/>
              <a:t>Trade and Investment Opportunities in delivery of rural road infrastructure in Ghana</a:t>
            </a:r>
            <a:endParaRPr lang="en-GB" sz="3200" b="1" dirty="0"/>
          </a:p>
        </p:txBody>
      </p:sp>
      <p:sp>
        <p:nvSpPr>
          <p:cNvPr id="3" name="Content Placeholder 2"/>
          <p:cNvSpPr>
            <a:spLocks noGrp="1"/>
          </p:cNvSpPr>
          <p:nvPr>
            <p:ph idx="1"/>
          </p:nvPr>
        </p:nvSpPr>
        <p:spPr>
          <a:xfrm>
            <a:off x="838200" y="1612899"/>
            <a:ext cx="10515600" cy="4564063"/>
          </a:xfrm>
        </p:spPr>
        <p:txBody>
          <a:bodyPr>
            <a:normAutofit/>
          </a:bodyPr>
          <a:lstStyle/>
          <a:p>
            <a:pPr marL="514350" indent="-514350">
              <a:buFont typeface="+mj-lt"/>
              <a:buAutoNum type="arabicPeriod"/>
            </a:pPr>
            <a:r>
              <a:rPr lang="en-GB" dirty="0" smtClean="0"/>
              <a:t>Investment in improvement of roads leading to tourism destinations.</a:t>
            </a:r>
          </a:p>
          <a:p>
            <a:pPr marL="514350" indent="-514350">
              <a:buFont typeface="+mj-lt"/>
              <a:buAutoNum type="arabicPeriod"/>
            </a:pPr>
            <a:r>
              <a:rPr lang="en-GB" dirty="0" smtClean="0"/>
              <a:t>Investment in Construction of footbridges over water crossings across farm tracks and accesses to farming communities.</a:t>
            </a:r>
          </a:p>
          <a:p>
            <a:pPr marL="514350" indent="-514350">
              <a:buFont typeface="+mj-lt"/>
              <a:buAutoNum type="arabicPeriod"/>
            </a:pPr>
            <a:r>
              <a:rPr lang="en-GB" dirty="0" smtClean="0"/>
              <a:t>Investment in construction of major box culverts over rivers across roads leading to deprived communities.</a:t>
            </a:r>
          </a:p>
          <a:p>
            <a:pPr marL="514350" indent="-514350">
              <a:buFont typeface="+mj-lt"/>
              <a:buAutoNum type="arabicPeriod"/>
            </a:pPr>
            <a:r>
              <a:rPr lang="en-GB" dirty="0" smtClean="0"/>
              <a:t>Investment in bituminous surfacing of some rural roads Ghana using labour-intensive method in the near future. A pilot project is on-going in the Eastern region and is being funded by JICA. </a:t>
            </a:r>
          </a:p>
          <a:p>
            <a:pPr marL="514350" indent="-514350">
              <a:buFont typeface="+mj-lt"/>
              <a:buAutoNum type="arabicPeriod"/>
            </a:pPr>
            <a:r>
              <a:rPr lang="en-GB" dirty="0" smtClean="0"/>
              <a:t>Investment in improvement of rural gravel roads using labour-based technology to generate employment for the rural folk.</a:t>
            </a:r>
          </a:p>
          <a:p>
            <a:pPr marL="514350" indent="-514350">
              <a:buFont typeface="+mj-lt"/>
              <a:buAutoNum type="arabicPeriod"/>
            </a:pPr>
            <a:r>
              <a:rPr lang="en-GB" dirty="0" smtClean="0"/>
              <a:t>Funds for the payment of civil works in the construction of steel bridges over certain rivers. The metal components are already in stock for use.</a:t>
            </a:r>
          </a:p>
          <a:p>
            <a:pPr marL="514350" indent="-514350">
              <a:buFont typeface="+mj-lt"/>
              <a:buAutoNum type="arabicPeriod"/>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41</a:t>
            </a:fld>
            <a:endParaRPr lang="en-GB"/>
          </a:p>
        </p:txBody>
      </p:sp>
    </p:spTree>
    <p:extLst>
      <p:ext uri="{BB962C8B-B14F-4D97-AF65-F5344CB8AC3E}">
        <p14:creationId xmlns:p14="http://schemas.microsoft.com/office/powerpoint/2010/main" val="1159053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Challenges</a:t>
            </a:r>
            <a:endParaRPr lang="en-GB"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a:t>Delay in the payment of works </a:t>
            </a:r>
            <a:r>
              <a:rPr lang="en-US" dirty="0" smtClean="0"/>
              <a:t>done by the employer.</a:t>
            </a:r>
          </a:p>
          <a:p>
            <a:pPr marL="514350" indent="-514350">
              <a:buFont typeface="+mj-lt"/>
              <a:buAutoNum type="arabicPeriod"/>
            </a:pPr>
            <a:r>
              <a:rPr lang="en-US" dirty="0"/>
              <a:t>Inadequate </a:t>
            </a:r>
            <a:r>
              <a:rPr lang="en-US" dirty="0" smtClean="0"/>
              <a:t>contractors’ capacity.</a:t>
            </a:r>
          </a:p>
          <a:p>
            <a:pPr marL="514350" indent="-514350">
              <a:buFont typeface="+mj-lt"/>
              <a:buAutoNum type="arabicPeriod"/>
            </a:pPr>
            <a:r>
              <a:rPr lang="en-US" dirty="0"/>
              <a:t>Difficulty of contractors in accessing </a:t>
            </a:r>
            <a:r>
              <a:rPr lang="en-US" dirty="0" smtClean="0"/>
              <a:t>credit facility </a:t>
            </a:r>
            <a:r>
              <a:rPr lang="en-US" dirty="0"/>
              <a:t>and </a:t>
            </a:r>
            <a:r>
              <a:rPr lang="en-US" dirty="0" smtClean="0"/>
              <a:t>also high </a:t>
            </a:r>
            <a:r>
              <a:rPr lang="en-US" dirty="0"/>
              <a:t>cost </a:t>
            </a:r>
            <a:r>
              <a:rPr lang="en-US" dirty="0" smtClean="0"/>
              <a:t>of capital.</a:t>
            </a:r>
          </a:p>
          <a:p>
            <a:pPr marL="514350" indent="-514350">
              <a:buFont typeface="+mj-lt"/>
              <a:buAutoNum type="arabicPeriod"/>
            </a:pPr>
            <a:r>
              <a:rPr lang="en-US" dirty="0" smtClean="0"/>
              <a:t>Contractors’ </a:t>
            </a:r>
            <a:r>
              <a:rPr lang="en-US" dirty="0"/>
              <a:t>obsolete plants and </a:t>
            </a:r>
            <a:r>
              <a:rPr lang="en-US" dirty="0" smtClean="0"/>
              <a:t>equipment.</a:t>
            </a:r>
            <a:endParaRPr lang="en-GB" dirty="0"/>
          </a:p>
          <a:p>
            <a:pPr marL="514350" indent="-514350">
              <a:buFont typeface="+mj-lt"/>
              <a:buAutoNum type="arabicPeriod"/>
            </a:pPr>
            <a:endParaRPr lang="en-GB" dirty="0" smtClean="0"/>
          </a:p>
          <a:p>
            <a:pPr marL="514350" indent="-514350">
              <a:buFont typeface="+mj-lt"/>
              <a:buAutoNum type="arabicPeriod"/>
            </a:pPr>
            <a:endParaRPr lang="en-GB" dirty="0"/>
          </a:p>
          <a:p>
            <a:pPr marL="514350" indent="-514350">
              <a:buFont typeface="+mj-lt"/>
              <a:buAutoNum type="arabicPeriod"/>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42</a:t>
            </a:fld>
            <a:endParaRPr lang="en-GB"/>
          </a:p>
        </p:txBody>
      </p:sp>
    </p:spTree>
    <p:extLst>
      <p:ext uri="{BB962C8B-B14F-4D97-AF65-F5344CB8AC3E}">
        <p14:creationId xmlns:p14="http://schemas.microsoft.com/office/powerpoint/2010/main" val="3026426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2836"/>
          </a:xfrm>
        </p:spPr>
        <p:txBody>
          <a:bodyPr>
            <a:normAutofit/>
          </a:bodyPr>
          <a:lstStyle/>
          <a:p>
            <a:pPr algn="ctr"/>
            <a:r>
              <a:rPr lang="en-GB" b="1" dirty="0" smtClean="0"/>
              <a:t>Conclusion</a:t>
            </a:r>
            <a:endParaRPr lang="en-GB" b="1" dirty="0"/>
          </a:p>
        </p:txBody>
      </p:sp>
      <p:sp>
        <p:nvSpPr>
          <p:cNvPr id="3" name="Content Placeholder 2"/>
          <p:cNvSpPr>
            <a:spLocks noGrp="1"/>
          </p:cNvSpPr>
          <p:nvPr>
            <p:ph idx="1"/>
          </p:nvPr>
        </p:nvSpPr>
        <p:spPr>
          <a:xfrm>
            <a:off x="838200" y="1260764"/>
            <a:ext cx="10515600" cy="4916199"/>
          </a:xfrm>
        </p:spPr>
        <p:txBody>
          <a:bodyPr>
            <a:normAutofit fontScale="92500"/>
          </a:bodyPr>
          <a:lstStyle/>
          <a:p>
            <a:pPr marL="0" indent="0">
              <a:buNone/>
            </a:pPr>
            <a:r>
              <a:rPr lang="en-GB" sz="3200" dirty="0" smtClean="0"/>
              <a:t>Use of standards to design and construct rural roads cannot be over-emphasized. This is because life, health, safety and the environment are paramount. Of course, the agreed standards will also help to attain value for money.</a:t>
            </a:r>
          </a:p>
          <a:p>
            <a:pPr marL="0" indent="0">
              <a:buNone/>
            </a:pPr>
            <a:r>
              <a:rPr lang="en-GB" sz="3200" dirty="0" smtClean="0"/>
              <a:t>In fact, the use of Standards and Specifications are key in the delivery of infrastructure especially in the Rural Transportation Systems in Ghana. If standards and specifications are strictly adhered to, the benefits to the nation and the rural folk (about 60-65% of the population) will be enormous.</a:t>
            </a:r>
            <a:endParaRPr lang="en-GB" sz="3200" dirty="0"/>
          </a:p>
        </p:txBody>
      </p:sp>
      <p:sp>
        <p:nvSpPr>
          <p:cNvPr id="4" name="Slide Number Placeholder 3"/>
          <p:cNvSpPr>
            <a:spLocks noGrp="1"/>
          </p:cNvSpPr>
          <p:nvPr>
            <p:ph type="sldNum" sz="quarter" idx="12"/>
          </p:nvPr>
        </p:nvSpPr>
        <p:spPr/>
        <p:txBody>
          <a:bodyPr/>
          <a:lstStyle/>
          <a:p>
            <a:fld id="{84E0856D-41C4-4699-AC81-6B8CEA14B739}" type="slidenum">
              <a:rPr lang="en-GB" smtClean="0"/>
              <a:t>43</a:t>
            </a:fld>
            <a:endParaRPr lang="en-GB"/>
          </a:p>
        </p:txBody>
      </p:sp>
    </p:spTree>
    <p:extLst>
      <p:ext uri="{BB962C8B-B14F-4D97-AF65-F5344CB8AC3E}">
        <p14:creationId xmlns:p14="http://schemas.microsoft.com/office/powerpoint/2010/main" val="1704147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End of Presentation</a:t>
            </a:r>
            <a:endParaRPr lang="en-GB" b="1"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sz="5400" i="1" dirty="0" smtClean="0"/>
              <a:t>Thank You</a:t>
            </a:r>
            <a:endParaRPr lang="en-GB" sz="5400" i="1" dirty="0"/>
          </a:p>
        </p:txBody>
      </p:sp>
      <p:sp>
        <p:nvSpPr>
          <p:cNvPr id="4" name="Slide Number Placeholder 3"/>
          <p:cNvSpPr>
            <a:spLocks noGrp="1"/>
          </p:cNvSpPr>
          <p:nvPr>
            <p:ph type="sldNum" sz="quarter" idx="12"/>
          </p:nvPr>
        </p:nvSpPr>
        <p:spPr/>
        <p:txBody>
          <a:bodyPr/>
          <a:lstStyle/>
          <a:p>
            <a:fld id="{84E0856D-41C4-4699-AC81-6B8CEA14B739}" type="slidenum">
              <a:rPr lang="en-GB" smtClean="0"/>
              <a:t>44</a:t>
            </a:fld>
            <a:endParaRPr lang="en-GB"/>
          </a:p>
        </p:txBody>
      </p:sp>
    </p:spTree>
    <p:extLst>
      <p:ext uri="{BB962C8B-B14F-4D97-AF65-F5344CB8AC3E}">
        <p14:creationId xmlns:p14="http://schemas.microsoft.com/office/powerpoint/2010/main" val="168234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Standards, Code and Specification-2</a:t>
            </a:r>
            <a:endParaRPr lang="en-GB" b="1" dirty="0"/>
          </a:p>
        </p:txBody>
      </p:sp>
      <p:sp>
        <p:nvSpPr>
          <p:cNvPr id="3" name="Content Placeholder 2"/>
          <p:cNvSpPr>
            <a:spLocks noGrp="1"/>
          </p:cNvSpPr>
          <p:nvPr>
            <p:ph idx="1"/>
          </p:nvPr>
        </p:nvSpPr>
        <p:spPr>
          <a:xfrm>
            <a:off x="838200" y="1825625"/>
            <a:ext cx="10515600" cy="4687318"/>
          </a:xfrm>
        </p:spPr>
        <p:txBody>
          <a:bodyPr>
            <a:normAutofit fontScale="92500" lnSpcReduction="10000"/>
          </a:bodyPr>
          <a:lstStyle/>
          <a:p>
            <a:pPr lvl="0"/>
            <a:r>
              <a:rPr lang="en-GB" sz="3200" dirty="0" smtClean="0"/>
              <a:t>A </a:t>
            </a:r>
            <a:r>
              <a:rPr lang="en-GB" sz="3200" dirty="0"/>
              <a:t>code is a standard that has been adopted by one or more governmental bodies and has the force of law, or when it has been incorporated into a business </a:t>
            </a:r>
            <a:r>
              <a:rPr lang="en-GB" sz="3200" dirty="0" smtClean="0"/>
              <a:t>contract. </a:t>
            </a:r>
          </a:p>
          <a:p>
            <a:r>
              <a:rPr lang="en-GB" sz="3200" dirty="0" smtClean="0"/>
              <a:t>A code Provides </a:t>
            </a:r>
            <a:r>
              <a:rPr lang="en-GB" sz="3200" dirty="0"/>
              <a:t>a set of rules that specify the minimum acceptable level of safety for manufactured, fabricated or constructed objects. </a:t>
            </a:r>
          </a:p>
          <a:p>
            <a:pPr lvl="0"/>
            <a:endParaRPr lang="en-GB" sz="3200" dirty="0" smtClean="0"/>
          </a:p>
          <a:p>
            <a:pPr lvl="0"/>
            <a:r>
              <a:rPr lang="en-GB" sz="3200" dirty="0" smtClean="0"/>
              <a:t>A </a:t>
            </a:r>
            <a:r>
              <a:rPr lang="en-GB" sz="3200" dirty="0"/>
              <a:t>Code </a:t>
            </a:r>
            <a:r>
              <a:rPr lang="en-GB" sz="3200" dirty="0" smtClean="0"/>
              <a:t>may also serve </a:t>
            </a:r>
            <a:r>
              <a:rPr lang="en-GB" sz="3200" dirty="0"/>
              <a:t>as generally accepted guidelines for design, construction and </a:t>
            </a:r>
            <a:r>
              <a:rPr lang="en-GB" sz="3200" dirty="0" smtClean="0"/>
              <a:t>installation, if it has not been adopted as Law.</a:t>
            </a:r>
            <a:r>
              <a:rPr lang="en-GB" dirty="0" smtClean="0"/>
              <a:t> </a:t>
            </a:r>
            <a:endParaRPr lang="en-GB" dirty="0"/>
          </a:p>
          <a:p>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5</a:t>
            </a:fld>
            <a:endParaRPr lang="en-GB"/>
          </a:p>
        </p:txBody>
      </p:sp>
    </p:spTree>
    <p:extLst>
      <p:ext uri="{BB962C8B-B14F-4D97-AF65-F5344CB8AC3E}">
        <p14:creationId xmlns:p14="http://schemas.microsoft.com/office/powerpoint/2010/main" val="2574365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REASONS WHY Standards Are Required In the Construction of Rural Roads</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sz="4000" dirty="0" smtClean="0"/>
              <a:t>Safety issues</a:t>
            </a:r>
          </a:p>
          <a:p>
            <a:pPr marL="514350" indent="-514350">
              <a:buFont typeface="+mj-lt"/>
              <a:buAutoNum type="arabicPeriod"/>
            </a:pPr>
            <a:r>
              <a:rPr lang="en-GB" sz="4000" dirty="0" smtClean="0"/>
              <a:t>Health issues</a:t>
            </a:r>
          </a:p>
          <a:p>
            <a:pPr marL="514350" indent="-514350">
              <a:buFont typeface="+mj-lt"/>
              <a:buAutoNum type="arabicPeriod"/>
            </a:pPr>
            <a:r>
              <a:rPr lang="en-GB" sz="4000" dirty="0" smtClean="0"/>
              <a:t>Environmental issues</a:t>
            </a:r>
          </a:p>
          <a:p>
            <a:pPr marL="514350" indent="-514350">
              <a:buFont typeface="+mj-lt"/>
              <a:buAutoNum type="arabicPeriod"/>
            </a:pPr>
            <a:r>
              <a:rPr lang="en-GB" sz="4000" dirty="0" smtClean="0"/>
              <a:t>Economy issues</a:t>
            </a:r>
          </a:p>
          <a:p>
            <a:pPr marL="514350" indent="-514350">
              <a:buFont typeface="+mj-lt"/>
              <a:buAutoNum type="arabicPeriod"/>
            </a:pPr>
            <a:r>
              <a:rPr lang="en-GB" sz="4000" dirty="0" smtClean="0"/>
              <a:t>Aesthetic issues</a:t>
            </a:r>
          </a:p>
          <a:p>
            <a:pPr marL="514350" indent="-514350">
              <a:buFont typeface="+mj-lt"/>
              <a:buAutoNum type="arabicPeriod"/>
            </a:pPr>
            <a:r>
              <a:rPr lang="en-GB" sz="4000" dirty="0" smtClean="0"/>
              <a:t>Professional ethics</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6</a:t>
            </a:fld>
            <a:endParaRPr lang="en-GB"/>
          </a:p>
        </p:txBody>
      </p:sp>
    </p:spTree>
    <p:extLst>
      <p:ext uri="{BB962C8B-B14F-4D97-AF65-F5344CB8AC3E}">
        <p14:creationId xmlns:p14="http://schemas.microsoft.com/office/powerpoint/2010/main" val="1046281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1. Safety Issues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Safety of passengers</a:t>
            </a:r>
          </a:p>
          <a:p>
            <a:r>
              <a:rPr lang="en-GB" dirty="0" smtClean="0"/>
              <a:t>Safety of Pedestrians</a:t>
            </a:r>
          </a:p>
          <a:p>
            <a:r>
              <a:rPr lang="en-GB" dirty="0" smtClean="0"/>
              <a:t>Safety of the vehicles</a:t>
            </a:r>
          </a:p>
          <a:p>
            <a:endParaRPr lang="en-GB" dirty="0"/>
          </a:p>
          <a:p>
            <a:pPr lvl="1">
              <a:buFont typeface="Wingdings" panose="05000000000000000000" pitchFamily="2" charset="2"/>
              <a:buChar char="Ø"/>
            </a:pPr>
            <a:r>
              <a:rPr lang="en-GB" sz="2800" dirty="0" smtClean="0"/>
              <a:t>With line markings, warning signs, pedestrian crossings, speed humps, radius of vertical and horizontal curves, road widths, reflectors, traffic signs, </a:t>
            </a:r>
            <a:r>
              <a:rPr lang="en-GB" sz="2800" dirty="0" err="1" smtClean="0"/>
              <a:t>roudabouts</a:t>
            </a:r>
            <a:r>
              <a:rPr lang="en-GB" sz="2800" dirty="0" smtClean="0"/>
              <a:t>, road surface friction, etc.</a:t>
            </a:r>
          </a:p>
          <a:p>
            <a:pPr marL="0" indent="0">
              <a:buNone/>
            </a:pPr>
            <a:endParaRPr lang="en-GB" dirty="0"/>
          </a:p>
          <a:p>
            <a:pPr>
              <a:buFont typeface="Wingdings" panose="05000000000000000000" pitchFamily="2" charset="2"/>
              <a:buChar char="q"/>
            </a:pPr>
            <a:r>
              <a:rPr lang="en-GB" dirty="0" smtClean="0"/>
              <a:t> </a:t>
            </a:r>
            <a:r>
              <a:rPr lang="en-GB" b="1" dirty="0" smtClean="0"/>
              <a:t>THIS IS ENSURED DURING THE DESIGN AND EXECUTION OF THE WORKS, AND ALSO WITH CONSTANT MAINTENANCE WORKS.</a:t>
            </a:r>
            <a:endParaRPr lang="en-GB" b="1" dirty="0"/>
          </a:p>
        </p:txBody>
      </p:sp>
      <p:sp>
        <p:nvSpPr>
          <p:cNvPr id="4" name="Slide Number Placeholder 3"/>
          <p:cNvSpPr>
            <a:spLocks noGrp="1"/>
          </p:cNvSpPr>
          <p:nvPr>
            <p:ph type="sldNum" sz="quarter" idx="12"/>
          </p:nvPr>
        </p:nvSpPr>
        <p:spPr/>
        <p:txBody>
          <a:bodyPr/>
          <a:lstStyle/>
          <a:p>
            <a:fld id="{84E0856D-41C4-4699-AC81-6B8CEA14B739}" type="slidenum">
              <a:rPr lang="en-GB" smtClean="0"/>
              <a:t>7</a:t>
            </a:fld>
            <a:endParaRPr lang="en-GB"/>
          </a:p>
        </p:txBody>
      </p:sp>
    </p:spTree>
    <p:extLst>
      <p:ext uri="{BB962C8B-B14F-4D97-AF65-F5344CB8AC3E}">
        <p14:creationId xmlns:p14="http://schemas.microsoft.com/office/powerpoint/2010/main" val="36450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2. Health Issues</a:t>
            </a:r>
            <a:endParaRPr lang="en-GB" b="1" dirty="0"/>
          </a:p>
        </p:txBody>
      </p:sp>
      <p:sp>
        <p:nvSpPr>
          <p:cNvPr id="3" name="Content Placeholder 2"/>
          <p:cNvSpPr>
            <a:spLocks noGrp="1"/>
          </p:cNvSpPr>
          <p:nvPr>
            <p:ph idx="1"/>
          </p:nvPr>
        </p:nvSpPr>
        <p:spPr/>
        <p:txBody>
          <a:bodyPr>
            <a:normAutofit lnSpcReduction="10000"/>
          </a:bodyPr>
          <a:lstStyle/>
          <a:p>
            <a:r>
              <a:rPr lang="en-GB" dirty="0" smtClean="0"/>
              <a:t>Condition of the road surface</a:t>
            </a:r>
          </a:p>
          <a:p>
            <a:pPr lvl="1"/>
            <a:r>
              <a:rPr lang="en-GB" sz="2800" dirty="0" smtClean="0"/>
              <a:t>Riding Quality</a:t>
            </a:r>
          </a:p>
          <a:p>
            <a:pPr lvl="1"/>
            <a:r>
              <a:rPr lang="en-GB" sz="2800" dirty="0" smtClean="0"/>
              <a:t>Quality and number of speed humps</a:t>
            </a:r>
          </a:p>
          <a:p>
            <a:pPr marL="457200" lvl="1" indent="0">
              <a:buNone/>
            </a:pPr>
            <a:endParaRPr lang="en-GB" sz="2800" dirty="0" smtClean="0"/>
          </a:p>
          <a:p>
            <a:pPr marL="457200" lvl="1" indent="0">
              <a:buNone/>
            </a:pPr>
            <a:r>
              <a:rPr lang="en-GB" sz="2800" dirty="0" smtClean="0"/>
              <a:t>NB: This very critical especially for the aged, the sick and the pregnant women.</a:t>
            </a:r>
          </a:p>
          <a:p>
            <a:endParaRPr lang="en-GB" dirty="0" smtClean="0"/>
          </a:p>
          <a:p>
            <a:pPr>
              <a:buFont typeface="Wingdings" panose="05000000000000000000" pitchFamily="2" charset="2"/>
              <a:buChar char="q"/>
            </a:pPr>
            <a:r>
              <a:rPr lang="en-GB" dirty="0" smtClean="0"/>
              <a:t> THIS </a:t>
            </a:r>
            <a:r>
              <a:rPr lang="en-GB" dirty="0"/>
              <a:t>IS ENSURED DURING THE DESIGN AND EXECUTION OF THE WORKS, AND ALSO </a:t>
            </a:r>
            <a:r>
              <a:rPr lang="en-GB" dirty="0" smtClean="0"/>
              <a:t>WITH CONSTANT MAINTENANCE WORKS.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8</a:t>
            </a:fld>
            <a:endParaRPr lang="en-GB"/>
          </a:p>
        </p:txBody>
      </p:sp>
    </p:spTree>
    <p:extLst>
      <p:ext uri="{BB962C8B-B14F-4D97-AF65-F5344CB8AC3E}">
        <p14:creationId xmlns:p14="http://schemas.microsoft.com/office/powerpoint/2010/main" val="3645759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3. Environmental Issues</a:t>
            </a:r>
            <a:endParaRPr lang="en-GB" b="1" dirty="0"/>
          </a:p>
        </p:txBody>
      </p:sp>
      <p:sp>
        <p:nvSpPr>
          <p:cNvPr id="3" name="Content Placeholder 2"/>
          <p:cNvSpPr>
            <a:spLocks noGrp="1"/>
          </p:cNvSpPr>
          <p:nvPr>
            <p:ph idx="1"/>
          </p:nvPr>
        </p:nvSpPr>
        <p:spPr/>
        <p:txBody>
          <a:bodyPr>
            <a:normAutofit/>
          </a:bodyPr>
          <a:lstStyle/>
          <a:p>
            <a:r>
              <a:rPr lang="en-GB" dirty="0" smtClean="0"/>
              <a:t>Pollution of water, air, flora (economic trees) and fauna</a:t>
            </a:r>
          </a:p>
          <a:p>
            <a:r>
              <a:rPr lang="en-GB" dirty="0" smtClean="0"/>
              <a:t>Degradation of the natural soil, especially for farming</a:t>
            </a:r>
          </a:p>
          <a:p>
            <a:r>
              <a:rPr lang="en-GB" dirty="0" smtClean="0"/>
              <a:t>Destruction of farms and properties</a:t>
            </a:r>
          </a:p>
          <a:p>
            <a:r>
              <a:rPr lang="en-GB" dirty="0" smtClean="0"/>
              <a:t>Destruction of historical monuments, sacred grooves/shrines, tourists attractions, etc.</a:t>
            </a:r>
          </a:p>
          <a:p>
            <a:pPr marL="0" indent="0">
              <a:buNone/>
            </a:pPr>
            <a:endParaRPr lang="en-GB" dirty="0" smtClean="0"/>
          </a:p>
          <a:p>
            <a:pPr>
              <a:buFont typeface="Wingdings" panose="05000000000000000000" pitchFamily="2" charset="2"/>
              <a:buChar char="q"/>
            </a:pPr>
            <a:r>
              <a:rPr lang="en-GB" dirty="0" smtClean="0"/>
              <a:t> THIS </a:t>
            </a:r>
            <a:r>
              <a:rPr lang="en-GB" dirty="0"/>
              <a:t>IS ENSURED DURING THE DESIGN AND EXECUTION OF THE WORKS, </a:t>
            </a:r>
            <a:r>
              <a:rPr lang="en-GB" dirty="0" smtClean="0"/>
              <a:t>AND CONSULTATIONS WITH THE PEOPLE OF THE AREA.</a:t>
            </a:r>
            <a:endParaRPr lang="en-GB" dirty="0"/>
          </a:p>
        </p:txBody>
      </p:sp>
      <p:sp>
        <p:nvSpPr>
          <p:cNvPr id="4" name="Slide Number Placeholder 3"/>
          <p:cNvSpPr>
            <a:spLocks noGrp="1"/>
          </p:cNvSpPr>
          <p:nvPr>
            <p:ph type="sldNum" sz="quarter" idx="12"/>
          </p:nvPr>
        </p:nvSpPr>
        <p:spPr/>
        <p:txBody>
          <a:bodyPr/>
          <a:lstStyle/>
          <a:p>
            <a:fld id="{84E0856D-41C4-4699-AC81-6B8CEA14B739}" type="slidenum">
              <a:rPr lang="en-GB" smtClean="0"/>
              <a:t>9</a:t>
            </a:fld>
            <a:endParaRPr lang="en-GB"/>
          </a:p>
        </p:txBody>
      </p:sp>
    </p:spTree>
    <p:extLst>
      <p:ext uri="{BB962C8B-B14F-4D97-AF65-F5344CB8AC3E}">
        <p14:creationId xmlns:p14="http://schemas.microsoft.com/office/powerpoint/2010/main" val="4269464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V7HW2WYZSAY5-2102554853-11644</_dlc_DocId>
    <_dlc_DocIdUrl xmlns="bbd4acb0-43d6-4317-ab0b-803dc468f016">
      <Url>https://share.ansi.org/_layouts/15/DocIdRedir.aspx?ID=V7HW2WYZSAY5-2102554853-11644</Url>
      <Description>V7HW2WYZSAY5-2102554853-11644</Description>
    </_dlc_DocIdUrl>
  </documentManagement>
</p:properties>
</file>

<file path=customXml/itemProps1.xml><?xml version="1.0" encoding="utf-8"?>
<ds:datastoreItem xmlns:ds="http://schemas.openxmlformats.org/officeDocument/2006/customXml" ds:itemID="{7C3EAA52-7DC6-4DF1-9D4D-B6C24F7B4802}"/>
</file>

<file path=customXml/itemProps2.xml><?xml version="1.0" encoding="utf-8"?>
<ds:datastoreItem xmlns:ds="http://schemas.openxmlformats.org/officeDocument/2006/customXml" ds:itemID="{F6F3EBE1-A263-44C2-A0E7-B85DEA57F7A8}"/>
</file>

<file path=customXml/itemProps3.xml><?xml version="1.0" encoding="utf-8"?>
<ds:datastoreItem xmlns:ds="http://schemas.openxmlformats.org/officeDocument/2006/customXml" ds:itemID="{F4204598-D841-4A57-B415-BB29414FCA56}"/>
</file>

<file path=customXml/itemProps4.xml><?xml version="1.0" encoding="utf-8"?>
<ds:datastoreItem xmlns:ds="http://schemas.openxmlformats.org/officeDocument/2006/customXml" ds:itemID="{F6F3EBE1-A263-44C2-A0E7-B85DEA57F7A8}"/>
</file>

<file path=docProps/app.xml><?xml version="1.0" encoding="utf-8"?>
<Properties xmlns="http://schemas.openxmlformats.org/officeDocument/2006/extended-properties" xmlns:vt="http://schemas.openxmlformats.org/officeDocument/2006/docPropsVTypes">
  <Template>Facet</Template>
  <TotalTime>1607</TotalTime>
  <Words>1954</Words>
  <Application>Microsoft Office PowerPoint</Application>
  <PresentationFormat>Custom</PresentationFormat>
  <Paragraphs>378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Facet</vt:lpstr>
      <vt:lpstr>DFR Presentation on  Delivery of Infrastructure: State-of-Play in Ghana with Particular emphasis on Standards for Rural Transportation System  </vt:lpstr>
      <vt:lpstr>ORDER OF PRESENTATION    </vt:lpstr>
      <vt:lpstr>Definition of Standard </vt:lpstr>
      <vt:lpstr>Standards, Code and Specification-1</vt:lpstr>
      <vt:lpstr>Standards, Code and Specification-2</vt:lpstr>
      <vt:lpstr>REASONS WHY Standards Are Required In the Construction of Rural Roads</vt:lpstr>
      <vt:lpstr>1. Safety Issues</vt:lpstr>
      <vt:lpstr>2. Health Issues</vt:lpstr>
      <vt:lpstr>3. Environmental Issues</vt:lpstr>
      <vt:lpstr>4. Economy Issues</vt:lpstr>
      <vt:lpstr>5. Aesthetic Issues</vt:lpstr>
      <vt:lpstr>6. Ethical Issues</vt:lpstr>
      <vt:lpstr>Types of Rural Roads</vt:lpstr>
      <vt:lpstr>Types of Rural Roads (cont’d)</vt:lpstr>
      <vt:lpstr>Types of Rural Roads (cont’d)</vt:lpstr>
      <vt:lpstr>An earth rural road</vt:lpstr>
      <vt:lpstr>Unpaved Gravel-surfaced Rural Road</vt:lpstr>
      <vt:lpstr>Concrete-paved Rural Road</vt:lpstr>
      <vt:lpstr>Bituminous surfaced Rural Road with a pedestrian crossing</vt:lpstr>
      <vt:lpstr>Bituminous surfaced Rural Road with rumble strips</vt:lpstr>
      <vt:lpstr>Example of bridges constructed by DFR</vt:lpstr>
      <vt:lpstr>Standards as applied in Construction of rural roads</vt:lpstr>
      <vt:lpstr>Design Standards and Specifications used by DFR</vt:lpstr>
      <vt:lpstr>Road cross-section</vt:lpstr>
      <vt:lpstr>Design Standards for Geometric Design</vt:lpstr>
      <vt:lpstr>Design Standard for Horizontal Curves - Minimum Curve Radius</vt:lpstr>
      <vt:lpstr>Superelevation</vt:lpstr>
      <vt:lpstr>Design Standards for Geometric Design</vt:lpstr>
      <vt:lpstr>Horizontal Curve</vt:lpstr>
      <vt:lpstr>Passing Sight Distance</vt:lpstr>
      <vt:lpstr>Design Standards for Vertical Alignment</vt:lpstr>
      <vt:lpstr>Vertical Curve</vt:lpstr>
      <vt:lpstr>Sag Vertical Curve</vt:lpstr>
      <vt:lpstr>A  rural road with vertical curves</vt:lpstr>
      <vt:lpstr>Ghana Standard Specifications for Roads and Bridges (Ministry of Roads and Highways) </vt:lpstr>
      <vt:lpstr>Specifications- Materials and Testing </vt:lpstr>
      <vt:lpstr>Some Specifications</vt:lpstr>
      <vt:lpstr>Some Specifications (cont’d)</vt:lpstr>
      <vt:lpstr>Slump Test</vt:lpstr>
      <vt:lpstr>Table 2.2: Test Procedures Applicable to Stone and Aggregate </vt:lpstr>
      <vt:lpstr>Trade and Investment Opportunities in delivery of rural road infrastructure in Ghana</vt:lpstr>
      <vt:lpstr>Challenges</vt:lpstr>
      <vt:lpstr>Conclusion</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State of Play in Ghana with Particular emphasis on Standards for Rural Transportation</dc:title>
  <dc:creator>Kwasi Osafo Ampadu</dc:creator>
  <cp:lastModifiedBy>David Jankowski</cp:lastModifiedBy>
  <cp:revision>102</cp:revision>
  <dcterms:created xsi:type="dcterms:W3CDTF">2017-03-24T17:51:47Z</dcterms:created>
  <dcterms:modified xsi:type="dcterms:W3CDTF">2017-03-31T09:18:53Z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16d9eeaf-b4da-4d70-805c-7b7a88f71767</vt:lpwstr>
  </property>
</Properties>
</file>