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2.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charts/chart3.xml" ContentType="application/vnd.openxmlformats-officedocument.drawingml.chart+xml"/>
  <Override PartName="/ppt/charts/chart1.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00" r:id="rId1"/>
  </p:sldMasterIdLst>
  <p:notesMasterIdLst>
    <p:notesMasterId r:id="rId42"/>
  </p:notesMasterIdLst>
  <p:sldIdLst>
    <p:sldId id="256" r:id="rId2"/>
    <p:sldId id="379" r:id="rId3"/>
    <p:sldId id="430" r:id="rId4"/>
    <p:sldId id="431" r:id="rId5"/>
    <p:sldId id="408" r:id="rId6"/>
    <p:sldId id="443" r:id="rId7"/>
    <p:sldId id="424" r:id="rId8"/>
    <p:sldId id="448" r:id="rId9"/>
    <p:sldId id="480" r:id="rId10"/>
    <p:sldId id="357" r:id="rId11"/>
    <p:sldId id="449" r:id="rId12"/>
    <p:sldId id="450" r:id="rId13"/>
    <p:sldId id="451" r:id="rId14"/>
    <p:sldId id="452" r:id="rId15"/>
    <p:sldId id="453" r:id="rId16"/>
    <p:sldId id="454" r:id="rId17"/>
    <p:sldId id="455" r:id="rId18"/>
    <p:sldId id="456" r:id="rId19"/>
    <p:sldId id="457" r:id="rId20"/>
    <p:sldId id="458" r:id="rId21"/>
    <p:sldId id="460" r:id="rId22"/>
    <p:sldId id="479" r:id="rId23"/>
    <p:sldId id="461" r:id="rId24"/>
    <p:sldId id="463" r:id="rId25"/>
    <p:sldId id="462" r:id="rId26"/>
    <p:sldId id="464" r:id="rId27"/>
    <p:sldId id="465" r:id="rId28"/>
    <p:sldId id="466" r:id="rId29"/>
    <p:sldId id="459" r:id="rId30"/>
    <p:sldId id="467" r:id="rId31"/>
    <p:sldId id="468" r:id="rId32"/>
    <p:sldId id="470" r:id="rId33"/>
    <p:sldId id="473" r:id="rId34"/>
    <p:sldId id="478" r:id="rId35"/>
    <p:sldId id="476" r:id="rId36"/>
    <p:sldId id="469" r:id="rId37"/>
    <p:sldId id="471" r:id="rId38"/>
    <p:sldId id="474" r:id="rId39"/>
    <p:sldId id="477" r:id="rId40"/>
    <p:sldId id="475" r:id="rId4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72" autoAdjust="0"/>
    <p:restoredTop sz="94434" autoAdjust="0"/>
  </p:normalViewPr>
  <p:slideViewPr>
    <p:cSldViewPr snapToGrid="0">
      <p:cViewPr varScale="1">
        <p:scale>
          <a:sx n="71" d="100"/>
          <a:sy n="71" d="100"/>
        </p:scale>
        <p:origin x="9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customXml" Target="../customXml/item1.xml"/><Relationship Id="rId50"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oleObject" Target="file:///I:\Normalisation%20Renseign&#233;\Homologation\2015\CA%20du%209%20Avril%202015\Bilan%20normalisation%202006-2015.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I:\Normalisation%20Renseign&#233;\Homologation\2015\CA%20du%209%20Avril%202015\Bilan%20normalisation%202006-2015.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EDGARD\Google%20Drive\SUIVI%20ATT\ENREGISTR%20DES%20ENTREP%20EN%20CONVTN%20V5.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DGARD\Dropbox\CERTIF%20PRODUIT\ONLINE\GESTION%20MARQUE%20NI%20V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900" b="0" i="0" u="none" strike="noStrike" baseline="0">
                <a:solidFill>
                  <a:srgbClr val="000000"/>
                </a:solidFill>
                <a:latin typeface="Arial"/>
                <a:ea typeface="Arial"/>
                <a:cs typeface="Arial"/>
              </a:defRPr>
            </a:pPr>
            <a:r>
              <a:rPr lang="fr-FR" sz="1150" b="1" i="0" u="none" strike="noStrike" baseline="0">
                <a:solidFill>
                  <a:srgbClr val="000000"/>
                </a:solidFill>
                <a:latin typeface="Arial"/>
                <a:cs typeface="Arial"/>
              </a:rPr>
              <a:t>Pourcentage des normes homologuées de 2006 à 2014 </a:t>
            </a:r>
          </a:p>
          <a:p>
            <a:pPr>
              <a:defRPr sz="2900" b="0" i="0" u="none" strike="noStrike" baseline="0">
                <a:solidFill>
                  <a:srgbClr val="000000"/>
                </a:solidFill>
                <a:latin typeface="Arial"/>
                <a:ea typeface="Arial"/>
                <a:cs typeface="Arial"/>
              </a:defRPr>
            </a:pPr>
            <a:r>
              <a:rPr lang="fr-FR" sz="1150" b="1" i="0" u="none" strike="noStrike" baseline="0">
                <a:solidFill>
                  <a:srgbClr val="000000"/>
                </a:solidFill>
                <a:latin typeface="Arial"/>
                <a:cs typeface="Arial"/>
              </a:rPr>
              <a:t>en fonction des comités techniques</a:t>
            </a:r>
          </a:p>
        </c:rich>
      </c:tx>
      <c:layout>
        <c:manualLayout>
          <c:xMode val="edge"/>
          <c:yMode val="edge"/>
          <c:x val="1.6910569105691057E-2"/>
          <c:y val="2.7140859728982475E-2"/>
        </c:manualLayout>
      </c:layout>
      <c:overlay val="0"/>
      <c:spPr>
        <a:noFill/>
        <a:ln w="25400">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3.1781226903178125E-2"/>
          <c:y val="0.4218958611481976"/>
          <c:w val="0.66962305986696236"/>
          <c:h val="0.31909212283044058"/>
        </c:manualLayout>
      </c:layout>
      <c:pie3DChart>
        <c:varyColors val="1"/>
        <c:ser>
          <c:idx val="0"/>
          <c:order val="0"/>
          <c:spPr>
            <a:solidFill>
              <a:srgbClr val="9999FF"/>
            </a:solidFill>
            <a:ln w="12700">
              <a:solidFill>
                <a:srgbClr val="000000"/>
              </a:solidFill>
              <a:prstDash val="solid"/>
            </a:ln>
          </c:spPr>
          <c:dPt>
            <c:idx val="0"/>
            <c:bubble3D val="0"/>
          </c:dPt>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660066"/>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0066CC"/>
              </a:solidFill>
              <a:ln w="12700">
                <a:solidFill>
                  <a:srgbClr val="000000"/>
                </a:solidFill>
                <a:prstDash val="solid"/>
              </a:ln>
            </c:spPr>
          </c:dPt>
          <c:dPt>
            <c:idx val="7"/>
            <c:bubble3D val="0"/>
            <c:spPr>
              <a:solidFill>
                <a:srgbClr val="CCCCFF"/>
              </a:solidFill>
              <a:ln w="12700">
                <a:solidFill>
                  <a:srgbClr val="000000"/>
                </a:solidFill>
                <a:prstDash val="solid"/>
              </a:ln>
            </c:spPr>
          </c:dPt>
          <c:dPt>
            <c:idx val="8"/>
            <c:bubble3D val="0"/>
            <c:spPr>
              <a:solidFill>
                <a:srgbClr val="000080"/>
              </a:solidFill>
              <a:ln w="12700">
                <a:solidFill>
                  <a:srgbClr val="000000"/>
                </a:solidFill>
                <a:prstDash val="solid"/>
              </a:ln>
            </c:spPr>
          </c:dPt>
          <c:dPt>
            <c:idx val="9"/>
            <c:bubble3D val="0"/>
            <c:spPr>
              <a:solidFill>
                <a:srgbClr val="FF00FF"/>
              </a:solidFill>
              <a:ln w="12700">
                <a:solidFill>
                  <a:srgbClr val="000000"/>
                </a:solidFill>
                <a:prstDash val="solid"/>
              </a:ln>
            </c:spPr>
          </c:dPt>
          <c:dPt>
            <c:idx val="10"/>
            <c:bubble3D val="0"/>
            <c:spPr>
              <a:solidFill>
                <a:srgbClr val="FFFF00"/>
              </a:solidFill>
              <a:ln w="12700">
                <a:solidFill>
                  <a:srgbClr val="000000"/>
                </a:solidFill>
                <a:prstDash val="solid"/>
              </a:ln>
            </c:spPr>
          </c:dPt>
          <c:dPt>
            <c:idx val="11"/>
            <c:bubble3D val="0"/>
            <c:spPr>
              <a:solidFill>
                <a:srgbClr val="00FFFF"/>
              </a:solidFill>
              <a:ln w="12700">
                <a:solidFill>
                  <a:srgbClr val="000000"/>
                </a:solidFill>
                <a:prstDash val="solid"/>
              </a:ln>
            </c:spPr>
          </c:dPt>
          <c:dPt>
            <c:idx val="12"/>
            <c:bubble3D val="0"/>
            <c:spPr>
              <a:solidFill>
                <a:srgbClr val="800080"/>
              </a:solidFill>
              <a:ln w="12700">
                <a:solidFill>
                  <a:srgbClr val="000000"/>
                </a:solidFill>
                <a:prstDash val="solid"/>
              </a:ln>
            </c:spPr>
          </c:dPt>
          <c:dPt>
            <c:idx val="13"/>
            <c:bubble3D val="0"/>
            <c:spPr>
              <a:solidFill>
                <a:srgbClr val="800000"/>
              </a:solidFill>
              <a:ln w="12700">
                <a:solidFill>
                  <a:srgbClr val="000000"/>
                </a:solidFill>
                <a:prstDash val="solid"/>
              </a:ln>
            </c:spPr>
          </c:dPt>
          <c:dPt>
            <c:idx val="14"/>
            <c:bubble3D val="0"/>
            <c:spPr>
              <a:solidFill>
                <a:srgbClr val="008080"/>
              </a:solidFill>
              <a:ln w="12700">
                <a:solidFill>
                  <a:srgbClr val="000000"/>
                </a:solidFill>
                <a:prstDash val="solid"/>
              </a:ln>
            </c:spPr>
          </c:dPt>
          <c:dPt>
            <c:idx val="15"/>
            <c:bubble3D val="0"/>
            <c:spPr>
              <a:solidFill>
                <a:srgbClr val="0000FF"/>
              </a:solidFill>
              <a:ln w="12700">
                <a:solidFill>
                  <a:srgbClr val="000000"/>
                </a:solidFill>
                <a:prstDash val="solid"/>
              </a:ln>
            </c:spPr>
          </c:dPt>
          <c:dPt>
            <c:idx val="16"/>
            <c:bubble3D val="0"/>
            <c:spPr>
              <a:solidFill>
                <a:srgbClr val="00CCFF"/>
              </a:solidFill>
              <a:ln w="12700">
                <a:solidFill>
                  <a:srgbClr val="000000"/>
                </a:solidFill>
                <a:prstDash val="solid"/>
              </a:ln>
            </c:spPr>
          </c:dPt>
          <c:dPt>
            <c:idx val="17"/>
            <c:bubble3D val="0"/>
            <c:spPr>
              <a:solidFill>
                <a:srgbClr val="CCFFFF"/>
              </a:solidFill>
              <a:ln w="12700">
                <a:solidFill>
                  <a:srgbClr val="000000"/>
                </a:solidFill>
                <a:prstDash val="solid"/>
              </a:ln>
            </c:spPr>
          </c:dPt>
          <c:dPt>
            <c:idx val="18"/>
            <c:bubble3D val="0"/>
            <c:spPr>
              <a:solidFill>
                <a:srgbClr val="CCFFCC"/>
              </a:solidFill>
              <a:ln w="12700">
                <a:solidFill>
                  <a:srgbClr val="000000"/>
                </a:solidFill>
                <a:prstDash val="solid"/>
              </a:ln>
            </c:spPr>
          </c:dPt>
          <c:dPt>
            <c:idx val="19"/>
            <c:bubble3D val="0"/>
            <c:spPr>
              <a:solidFill>
                <a:srgbClr val="FFFF99"/>
              </a:solidFill>
              <a:ln w="12700">
                <a:solidFill>
                  <a:srgbClr val="000000"/>
                </a:solidFill>
                <a:prstDash val="solid"/>
              </a:ln>
            </c:spPr>
          </c:dPt>
          <c:dPt>
            <c:idx val="20"/>
            <c:bubble3D val="0"/>
            <c:spPr>
              <a:solidFill>
                <a:srgbClr val="99CCFF"/>
              </a:solidFill>
              <a:ln w="12700">
                <a:solidFill>
                  <a:srgbClr val="000000"/>
                </a:solidFill>
                <a:prstDash val="solid"/>
              </a:ln>
            </c:spPr>
          </c:dPt>
          <c:dPt>
            <c:idx val="21"/>
            <c:bubble3D val="0"/>
            <c:spPr>
              <a:solidFill>
                <a:srgbClr val="FF99CC"/>
              </a:solidFill>
              <a:ln w="12700">
                <a:solidFill>
                  <a:srgbClr val="000000"/>
                </a:solidFill>
                <a:prstDash val="solid"/>
              </a:ln>
            </c:spPr>
          </c:dPt>
          <c:dPt>
            <c:idx val="22"/>
            <c:bubble3D val="0"/>
            <c:spPr>
              <a:solidFill>
                <a:srgbClr val="CC99FF"/>
              </a:solidFill>
              <a:ln w="12700">
                <a:solidFill>
                  <a:srgbClr val="000000"/>
                </a:solidFill>
                <a:prstDash val="solid"/>
              </a:ln>
            </c:spPr>
          </c:dPt>
          <c:dPt>
            <c:idx val="23"/>
            <c:bubble3D val="0"/>
            <c:spPr>
              <a:solidFill>
                <a:srgbClr val="FFCC99"/>
              </a:solidFill>
              <a:ln w="12700">
                <a:solidFill>
                  <a:srgbClr val="000000"/>
                </a:solidFill>
                <a:prstDash val="solid"/>
              </a:ln>
            </c:spPr>
          </c:dPt>
          <c:dLbls>
            <c:numFmt formatCode="0%" sourceLinked="0"/>
            <c:spPr>
              <a:noFill/>
              <a:ln w="25400">
                <a:noFill/>
              </a:ln>
            </c:spPr>
            <c:txPr>
              <a:bodyPr wrap="square" lIns="38100" tIns="19050" rIns="38100" bIns="19050" anchor="ctr">
                <a:spAutoFit/>
              </a:bodyPr>
              <a:lstStyle/>
              <a:p>
                <a:pPr>
                  <a:defRPr sz="1000" b="0" i="0" u="none" strike="noStrike" baseline="0">
                    <a:solidFill>
                      <a:srgbClr val="000000"/>
                    </a:solidFill>
                    <a:latin typeface="Arial"/>
                    <a:ea typeface="Arial"/>
                    <a:cs typeface="Arial"/>
                  </a:defRPr>
                </a:pPr>
                <a:endParaRPr lang="fr-FR"/>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'point homologation'!$B$5:$B$28</c:f>
              <c:strCache>
                <c:ptCount val="24"/>
                <c:pt idx="0">
                  <c:v>CT1 : Produits Agricoles</c:v>
                </c:pt>
                <c:pt idx="1">
                  <c:v>CT2 : Bâtiment et génie civil</c:v>
                </c:pt>
                <c:pt idx="2">
                  <c:v>CT3 : Produits alimentaires</c:v>
                </c:pt>
                <c:pt idx="3">
                  <c:v>CT4 : Chimie</c:v>
                </c:pt>
                <c:pt idx="4">
                  <c:v>CT5 : Normes fondamentales</c:v>
                </c:pt>
                <c:pt idx="5">
                  <c:v>CT6 : Emballages</c:v>
                </c:pt>
                <c:pt idx="6">
                  <c:v>CT7 : Comité National Electrotechnique</c:v>
                </c:pt>
                <c:pt idx="7">
                  <c:v>CT8 : Bois</c:v>
                </c:pt>
                <c:pt idx="8">
                  <c:v>CT9 : Environnement</c:v>
                </c:pt>
                <c:pt idx="9">
                  <c:v>CT10 : Management de la qualité et qualité de service</c:v>
                </c:pt>
                <c:pt idx="10">
                  <c:v>CT11 : Banque, valeurs mobilières et autres services financiers</c:v>
                </c:pt>
                <c:pt idx="11">
                  <c:v>CT12 : Comité National de normalisation des Télécommunications</c:v>
                </c:pt>
                <c:pt idx="12">
                  <c:v>CT13 : Technologie des soins de la santé et sécurité sanitaire</c:v>
                </c:pt>
                <c:pt idx="13">
                  <c:v>CT14 : Produits pétroliers et lubrifiants</c:v>
                </c:pt>
                <c:pt idx="14">
                  <c:v>CT15 : Gestion fiscale</c:v>
                </c:pt>
                <c:pt idx="15">
                  <c:v>CT16 : Responsabilité Sociétale</c:v>
                </c:pt>
                <c:pt idx="16">
                  <c:v>CT17 : Textile</c:v>
                </c:pt>
                <c:pt idx="17">
                  <c:v>CT18 : Sécurité Sociétale</c:v>
                </c:pt>
                <c:pt idx="18">
                  <c:v>CT19 : Technologie de l’information </c:v>
                </c:pt>
                <c:pt idx="19">
                  <c:v>CT20 : Véhicules Routiers</c:v>
                </c:pt>
                <c:pt idx="20">
                  <c:v>CT21 : Transport (de matières dangereuses)</c:v>
                </c:pt>
                <c:pt idx="21">
                  <c:v>CT22 : Management Environnemental</c:v>
                </c:pt>
                <c:pt idx="22">
                  <c:v>CT23 : Normalisation de la gestion durable des forêts</c:v>
                </c:pt>
                <c:pt idx="23">
                  <c:v>CT24 : Evaluation de la conformité</c:v>
                </c:pt>
              </c:strCache>
            </c:strRef>
          </c:cat>
          <c:val>
            <c:numRef>
              <c:f>'point homologation'!$L$5:$L$28</c:f>
              <c:numCache>
                <c:formatCode>General</c:formatCode>
                <c:ptCount val="24"/>
                <c:pt idx="0">
                  <c:v>158</c:v>
                </c:pt>
                <c:pt idx="1">
                  <c:v>6</c:v>
                </c:pt>
                <c:pt idx="2">
                  <c:v>540</c:v>
                </c:pt>
                <c:pt idx="3">
                  <c:v>0</c:v>
                </c:pt>
                <c:pt idx="4">
                  <c:v>361</c:v>
                </c:pt>
                <c:pt idx="5">
                  <c:v>0</c:v>
                </c:pt>
                <c:pt idx="6">
                  <c:v>66</c:v>
                </c:pt>
                <c:pt idx="7">
                  <c:v>38</c:v>
                </c:pt>
                <c:pt idx="8">
                  <c:v>189</c:v>
                </c:pt>
                <c:pt idx="9">
                  <c:v>23</c:v>
                </c:pt>
                <c:pt idx="10">
                  <c:v>0</c:v>
                </c:pt>
                <c:pt idx="11">
                  <c:v>0</c:v>
                </c:pt>
                <c:pt idx="12">
                  <c:v>42</c:v>
                </c:pt>
                <c:pt idx="13">
                  <c:v>76</c:v>
                </c:pt>
                <c:pt idx="14">
                  <c:v>0</c:v>
                </c:pt>
                <c:pt idx="15">
                  <c:v>1</c:v>
                </c:pt>
                <c:pt idx="16">
                  <c:v>213</c:v>
                </c:pt>
                <c:pt idx="17">
                  <c:v>0</c:v>
                </c:pt>
                <c:pt idx="18">
                  <c:v>42</c:v>
                </c:pt>
                <c:pt idx="19">
                  <c:v>6</c:v>
                </c:pt>
                <c:pt idx="20">
                  <c:v>3</c:v>
                </c:pt>
                <c:pt idx="21">
                  <c:v>4</c:v>
                </c:pt>
                <c:pt idx="22">
                  <c:v>0</c:v>
                </c:pt>
                <c:pt idx="23">
                  <c:v>26</c:v>
                </c:pt>
              </c:numCache>
            </c:numRef>
          </c:val>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67858094346256836"/>
          <c:y val="4.5852417636150074E-4"/>
          <c:w val="0.32141905653743158"/>
          <c:h val="0.99881554343013845"/>
        </c:manualLayout>
      </c:layout>
      <c:overlay val="0"/>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fr-FR"/>
        </a:p>
      </c:txPr>
    </c:legend>
    <c:plotVisOnly val="1"/>
    <c:dispBlanksAs val="zero"/>
    <c:showDLblsOverMax val="0"/>
  </c:chart>
  <c:spPr>
    <a:solidFill>
      <a:srgbClr val="FFFFFF"/>
    </a:solidFill>
    <a:ln w="3175">
      <a:solidFill>
        <a:srgbClr val="000000"/>
      </a:solidFill>
      <a:prstDash val="solid"/>
    </a:ln>
  </c:spPr>
  <c:txPr>
    <a:bodyPr/>
    <a:lstStyle/>
    <a:p>
      <a:pPr>
        <a:defRPr sz="2900" b="0" i="0" u="none" strike="noStrike" baseline="0">
          <a:solidFill>
            <a:srgbClr val="000000"/>
          </a:solidFill>
          <a:latin typeface="Arial"/>
          <a:ea typeface="Arial"/>
          <a:cs typeface="Arial"/>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fr-FR" sz="2400"/>
              <a:t>Portefeuille</a:t>
            </a:r>
            <a:r>
              <a:rPr lang="fr-FR" sz="2400" baseline="0"/>
              <a:t> des normes ivoiriennes au 10 Avril 2014</a:t>
            </a:r>
            <a:endParaRPr lang="fr-FR" sz="2400"/>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Portefeuille!$A$3:$A$10</c:f>
              <c:strCache>
                <c:ptCount val="8"/>
                <c:pt idx="0">
                  <c:v>Ingénierie</c:v>
                </c:pt>
                <c:pt idx="1">
                  <c:v>Technologie des matériaux</c:v>
                </c:pt>
                <c:pt idx="2">
                  <c:v>Electronique, technologie de l'information et des télécommunications</c:v>
                </c:pt>
                <c:pt idx="3">
                  <c:v>Généralités, infrastructure et sciences</c:v>
                </c:pt>
                <c:pt idx="4">
                  <c:v>Transport et distribution des marchandises</c:v>
                </c:pt>
                <c:pt idx="5">
                  <c:v>Santé, sécurité et environnement</c:v>
                </c:pt>
                <c:pt idx="6">
                  <c:v>Agriculture et technologie alimentaire</c:v>
                </c:pt>
                <c:pt idx="7">
                  <c:v>Construction</c:v>
                </c:pt>
              </c:strCache>
            </c:strRef>
          </c:cat>
          <c:val>
            <c:numRef>
              <c:f>Portefeuille!$B$3:$B$10</c:f>
              <c:numCache>
                <c:formatCode>General</c:formatCode>
                <c:ptCount val="8"/>
                <c:pt idx="0">
                  <c:v>395</c:v>
                </c:pt>
                <c:pt idx="1">
                  <c:v>71</c:v>
                </c:pt>
                <c:pt idx="2">
                  <c:v>65</c:v>
                </c:pt>
                <c:pt idx="3">
                  <c:v>267</c:v>
                </c:pt>
                <c:pt idx="4">
                  <c:v>34</c:v>
                </c:pt>
                <c:pt idx="5">
                  <c:v>306</c:v>
                </c:pt>
                <c:pt idx="6">
                  <c:v>850</c:v>
                </c:pt>
                <c:pt idx="7">
                  <c:v>34</c:v>
                </c:pt>
              </c:numCache>
            </c:numRef>
          </c:val>
        </c:ser>
        <c:dLbls>
          <c:showLegendKey val="0"/>
          <c:showVal val="0"/>
          <c:showCatName val="0"/>
          <c:showSerName val="0"/>
          <c:showPercent val="0"/>
          <c:showBubbleSize val="0"/>
          <c:showLeaderLines val="1"/>
        </c:dLbls>
      </c:pie3DChart>
      <c:spPr>
        <a:noFill/>
        <a:ln w="25400">
          <a:noFill/>
        </a:ln>
      </c:spPr>
    </c:plotArea>
    <c:legend>
      <c:legendPos val="t"/>
      <c:layout>
        <c:manualLayout>
          <c:xMode val="edge"/>
          <c:yMode val="edge"/>
          <c:x val="4.6793622053828435E-2"/>
          <c:y val="0.11747807370304887"/>
          <c:w val="0.88752639470242478"/>
          <c:h val="0.20692292833427448"/>
        </c:manualLayout>
      </c:layout>
      <c:overlay val="0"/>
      <c:txPr>
        <a:bodyPr/>
        <a:lstStyle/>
        <a:p>
          <a:pPr>
            <a:defRPr sz="1600"/>
          </a:pPr>
          <a:endParaRPr lang="fr-FR"/>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472577162871043E-2"/>
          <c:y val="5.1470588235294094E-2"/>
          <c:w val="0.56286075214634401"/>
          <c:h val="0.78416744702394336"/>
        </c:manualLayout>
      </c:layout>
      <c:barChart>
        <c:barDir val="col"/>
        <c:grouping val="clustered"/>
        <c:varyColors val="1"/>
        <c:ser>
          <c:idx val="0"/>
          <c:order val="0"/>
          <c:tx>
            <c:strRef>
              <c:f>'AUTRE DIAG'!$B$5</c:f>
              <c:strCache>
                <c:ptCount val="1"/>
                <c:pt idx="0">
                  <c:v>Nombre d’attestations de conformité délivrées</c:v>
                </c:pt>
              </c:strCache>
            </c:strRef>
          </c:tx>
          <c:invertIfNegative val="1"/>
          <c:cat>
            <c:strRef>
              <c:f>'AUTRE DIAG'!$C$4:$I$4</c:f>
              <c:strCache>
                <c:ptCount val="7"/>
                <c:pt idx="0">
                  <c:v>RÉSULTATS 2009</c:v>
                </c:pt>
                <c:pt idx="1">
                  <c:v>RÉSULTATS 2010</c:v>
                </c:pt>
                <c:pt idx="2">
                  <c:v>RÉSULTATS 2011</c:v>
                </c:pt>
                <c:pt idx="3">
                  <c:v>RÉSULTATS 2012</c:v>
                </c:pt>
                <c:pt idx="4">
                  <c:v>RÉSULTATS 2013</c:v>
                </c:pt>
                <c:pt idx="5">
                  <c:v>RÉSULTATS 2014</c:v>
                </c:pt>
                <c:pt idx="6">
                  <c:v>RÉSULTATS 2015</c:v>
                </c:pt>
              </c:strCache>
            </c:strRef>
          </c:cat>
          <c:val>
            <c:numRef>
              <c:f>'AUTRE DIAG'!$C$5:$I$5</c:f>
              <c:numCache>
                <c:formatCode>General</c:formatCode>
                <c:ptCount val="7"/>
                <c:pt idx="0">
                  <c:v>76</c:v>
                </c:pt>
                <c:pt idx="1">
                  <c:v>167</c:v>
                </c:pt>
                <c:pt idx="2">
                  <c:v>119</c:v>
                </c:pt>
                <c:pt idx="3">
                  <c:v>273</c:v>
                </c:pt>
                <c:pt idx="4">
                  <c:v>390</c:v>
                </c:pt>
                <c:pt idx="5">
                  <c:v>391</c:v>
                </c:pt>
                <c:pt idx="6">
                  <c:v>635</c:v>
                </c:pt>
              </c:numCache>
            </c:numRef>
          </c:val>
        </c:ser>
        <c:ser>
          <c:idx val="1"/>
          <c:order val="1"/>
          <c:tx>
            <c:strRef>
              <c:f>'AUTRE DIAG'!$B$6</c:f>
              <c:strCache>
                <c:ptCount val="1"/>
                <c:pt idx="0">
                  <c:v>Nombre de notification de refus</c:v>
                </c:pt>
              </c:strCache>
            </c:strRef>
          </c:tx>
          <c:invertIfNegative val="1"/>
          <c:cat>
            <c:strRef>
              <c:f>'AUTRE DIAG'!$C$4:$I$4</c:f>
              <c:strCache>
                <c:ptCount val="7"/>
                <c:pt idx="0">
                  <c:v>RÉSULTATS 2009</c:v>
                </c:pt>
                <c:pt idx="1">
                  <c:v>RÉSULTATS 2010</c:v>
                </c:pt>
                <c:pt idx="2">
                  <c:v>RÉSULTATS 2011</c:v>
                </c:pt>
                <c:pt idx="3">
                  <c:v>RÉSULTATS 2012</c:v>
                </c:pt>
                <c:pt idx="4">
                  <c:v>RÉSULTATS 2013</c:v>
                </c:pt>
                <c:pt idx="5">
                  <c:v>RÉSULTATS 2014</c:v>
                </c:pt>
                <c:pt idx="6">
                  <c:v>RÉSULTATS 2015</c:v>
                </c:pt>
              </c:strCache>
            </c:strRef>
          </c:cat>
          <c:val>
            <c:numRef>
              <c:f>'AUTRE DIAG'!$C$6:$I$6</c:f>
              <c:numCache>
                <c:formatCode>General</c:formatCode>
                <c:ptCount val="7"/>
                <c:pt idx="0">
                  <c:v>1</c:v>
                </c:pt>
                <c:pt idx="1">
                  <c:v>3</c:v>
                </c:pt>
                <c:pt idx="2">
                  <c:v>1</c:v>
                </c:pt>
                <c:pt idx="3">
                  <c:v>1</c:v>
                </c:pt>
                <c:pt idx="4">
                  <c:v>1</c:v>
                </c:pt>
                <c:pt idx="5">
                  <c:v>1</c:v>
                </c:pt>
                <c:pt idx="6">
                  <c:v>1</c:v>
                </c:pt>
              </c:numCache>
            </c:numRef>
          </c:val>
        </c:ser>
        <c:ser>
          <c:idx val="2"/>
          <c:order val="2"/>
          <c:tx>
            <c:strRef>
              <c:f>'AUTRE DIAG'!$B$7</c:f>
              <c:strCache>
                <c:ptCount val="1"/>
                <c:pt idx="0">
                  <c:v>Nombre de nouveaux produits</c:v>
                </c:pt>
              </c:strCache>
            </c:strRef>
          </c:tx>
          <c:invertIfNegative val="1"/>
          <c:cat>
            <c:strRef>
              <c:f>'AUTRE DIAG'!$C$4:$I$4</c:f>
              <c:strCache>
                <c:ptCount val="7"/>
                <c:pt idx="0">
                  <c:v>RÉSULTATS 2009</c:v>
                </c:pt>
                <c:pt idx="1">
                  <c:v>RÉSULTATS 2010</c:v>
                </c:pt>
                <c:pt idx="2">
                  <c:v>RÉSULTATS 2011</c:v>
                </c:pt>
                <c:pt idx="3">
                  <c:v>RÉSULTATS 2012</c:v>
                </c:pt>
                <c:pt idx="4">
                  <c:v>RÉSULTATS 2013</c:v>
                </c:pt>
                <c:pt idx="5">
                  <c:v>RÉSULTATS 2014</c:v>
                </c:pt>
                <c:pt idx="6">
                  <c:v>RÉSULTATS 2015</c:v>
                </c:pt>
              </c:strCache>
            </c:strRef>
          </c:cat>
          <c:val>
            <c:numRef>
              <c:f>'AUTRE DIAG'!$C$7:$I$7</c:f>
              <c:numCache>
                <c:formatCode>General</c:formatCode>
                <c:ptCount val="7"/>
                <c:pt idx="0">
                  <c:v>6</c:v>
                </c:pt>
                <c:pt idx="1">
                  <c:v>6</c:v>
                </c:pt>
                <c:pt idx="2">
                  <c:v>6</c:v>
                </c:pt>
                <c:pt idx="3">
                  <c:v>14</c:v>
                </c:pt>
                <c:pt idx="4">
                  <c:v>14</c:v>
                </c:pt>
                <c:pt idx="5">
                  <c:v>6</c:v>
                </c:pt>
                <c:pt idx="6">
                  <c:v>24</c:v>
                </c:pt>
              </c:numCache>
            </c:numRef>
          </c:val>
        </c:ser>
        <c:ser>
          <c:idx val="3"/>
          <c:order val="3"/>
          <c:tx>
            <c:strRef>
              <c:f>'AUTRE DIAG'!$B$8</c:f>
              <c:strCache>
                <c:ptCount val="1"/>
                <c:pt idx="0">
                  <c:v>Nombre d’entreprises en convention</c:v>
                </c:pt>
              </c:strCache>
            </c:strRef>
          </c:tx>
          <c:invertIfNegative val="1"/>
          <c:cat>
            <c:strRef>
              <c:f>'AUTRE DIAG'!$C$4:$I$4</c:f>
              <c:strCache>
                <c:ptCount val="7"/>
                <c:pt idx="0">
                  <c:v>RÉSULTATS 2009</c:v>
                </c:pt>
                <c:pt idx="1">
                  <c:v>RÉSULTATS 2010</c:v>
                </c:pt>
                <c:pt idx="2">
                  <c:v>RÉSULTATS 2011</c:v>
                </c:pt>
                <c:pt idx="3">
                  <c:v>RÉSULTATS 2012</c:v>
                </c:pt>
                <c:pt idx="4">
                  <c:v>RÉSULTATS 2013</c:v>
                </c:pt>
                <c:pt idx="5">
                  <c:v>RÉSULTATS 2014</c:v>
                </c:pt>
                <c:pt idx="6">
                  <c:v>RÉSULTATS 2015</c:v>
                </c:pt>
              </c:strCache>
            </c:strRef>
          </c:cat>
          <c:val>
            <c:numRef>
              <c:f>'AUTRE DIAG'!$C$8:$I$8</c:f>
              <c:numCache>
                <c:formatCode>General</c:formatCode>
                <c:ptCount val="7"/>
                <c:pt idx="0">
                  <c:v>13</c:v>
                </c:pt>
                <c:pt idx="1">
                  <c:v>14</c:v>
                </c:pt>
                <c:pt idx="2">
                  <c:v>19</c:v>
                </c:pt>
                <c:pt idx="3">
                  <c:v>25</c:v>
                </c:pt>
                <c:pt idx="4">
                  <c:v>30</c:v>
                </c:pt>
                <c:pt idx="5">
                  <c:v>37</c:v>
                </c:pt>
                <c:pt idx="6">
                  <c:v>40</c:v>
                </c:pt>
              </c:numCache>
            </c:numRef>
          </c:val>
        </c:ser>
        <c:dLbls>
          <c:showLegendKey val="0"/>
          <c:showVal val="0"/>
          <c:showCatName val="0"/>
          <c:showSerName val="0"/>
          <c:showPercent val="0"/>
          <c:showBubbleSize val="0"/>
        </c:dLbls>
        <c:gapWidth val="150"/>
        <c:axId val="-957380192"/>
        <c:axId val="-957403584"/>
      </c:barChart>
      <c:catAx>
        <c:axId val="-957380192"/>
        <c:scaling>
          <c:orientation val="minMax"/>
        </c:scaling>
        <c:delete val="1"/>
        <c:axPos val="b"/>
        <c:numFmt formatCode="General" sourceLinked="1"/>
        <c:majorTickMark val="cross"/>
        <c:minorTickMark val="cross"/>
        <c:tickLblPos val="nextTo"/>
        <c:crossAx val="-957403584"/>
        <c:crosses val="autoZero"/>
        <c:auto val="1"/>
        <c:lblAlgn val="ctr"/>
        <c:lblOffset val="100"/>
        <c:noMultiLvlLbl val="1"/>
      </c:catAx>
      <c:valAx>
        <c:axId val="-957403584"/>
        <c:scaling>
          <c:orientation val="minMax"/>
        </c:scaling>
        <c:delete val="1"/>
        <c:axPos val="l"/>
        <c:majorGridlines/>
        <c:numFmt formatCode="General" sourceLinked="1"/>
        <c:majorTickMark val="cross"/>
        <c:minorTickMark val="cross"/>
        <c:tickLblPos val="nextTo"/>
        <c:crossAx val="-957380192"/>
        <c:crosses val="autoZero"/>
        <c:crossBetween val="between"/>
      </c:valAx>
    </c:plotArea>
    <c:legend>
      <c:legendPos val="r"/>
      <c:layout>
        <c:manualLayout>
          <c:xMode val="edge"/>
          <c:yMode val="edge"/>
          <c:x val="0.62014938814890719"/>
          <c:y val="0.19208577091578097"/>
          <c:w val="0.37065147739065224"/>
          <c:h val="0.39783165460008202"/>
        </c:manualLayout>
      </c:layout>
      <c:overlay val="1"/>
      <c:txPr>
        <a:bodyPr/>
        <a:lstStyle/>
        <a:p>
          <a:pPr>
            <a:defRPr sz="1600" b="0" i="0" u="none" strike="noStrike" baseline="0">
              <a:solidFill>
                <a:srgbClr val="000000"/>
              </a:solidFill>
              <a:latin typeface="Calibri"/>
              <a:ea typeface="Calibri"/>
              <a:cs typeface="Calibri"/>
            </a:defRPr>
          </a:pPr>
          <a:endParaRPr lang="fr-FR"/>
        </a:p>
      </c:txPr>
    </c:legend>
    <c:plotVisOnly val="1"/>
    <c:dispBlanksAs val="gap"/>
    <c:showDLblsOverMax val="1"/>
  </c:chart>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cat>
            <c:strRef>
              <c:f>DIAGR!$C$5:$E$5</c:f>
              <c:strCache>
                <c:ptCount val="3"/>
                <c:pt idx="0">
                  <c:v>NI- Emballage en bois</c:v>
                </c:pt>
                <c:pt idx="1">
                  <c:v> NI- Cables électriques</c:v>
                </c:pt>
                <c:pt idx="2">
                  <c:v>NI- Tole de couverture</c:v>
                </c:pt>
              </c:strCache>
            </c:strRef>
          </c:cat>
          <c:val>
            <c:numRef>
              <c:f>DIAGR!$C$6:$E$6</c:f>
              <c:numCache>
                <c:formatCode>0</c:formatCode>
                <c:ptCount val="3"/>
                <c:pt idx="0">
                  <c:v>16</c:v>
                </c:pt>
                <c:pt idx="1">
                  <c:v>1</c:v>
                </c:pt>
                <c:pt idx="2">
                  <c:v>1</c:v>
                </c:pt>
              </c:numCache>
            </c:numRef>
          </c:val>
        </c:ser>
        <c:dLbls>
          <c:showLegendKey val="0"/>
          <c:showVal val="0"/>
          <c:showCatName val="0"/>
          <c:showSerName val="0"/>
          <c:showPercent val="0"/>
          <c:showBubbleSize val="0"/>
          <c:showLeaderLines val="1"/>
        </c:dLbls>
        <c:firstSliceAng val="0"/>
      </c:pieChart>
    </c:plotArea>
    <c:legend>
      <c:legendPos val="r"/>
      <c:overlay val="1"/>
      <c:txPr>
        <a:bodyPr/>
        <a:lstStyle/>
        <a:p>
          <a:pPr>
            <a:defRPr sz="1600"/>
          </a:pPr>
          <a:endParaRPr lang="fr-FR"/>
        </a:p>
      </c:txPr>
    </c:legend>
    <c:plotVisOnly val="1"/>
    <c:dispBlanksAs val="zero"/>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40FE9-0752-424F-9AC6-D04435E86D87}" type="datetimeFigureOut">
              <a:rPr lang="fr-FR" smtClean="0"/>
              <a:t>02/04/2017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458C2-145A-43B8-A6EC-D685A186B1D5}" type="slidenum">
              <a:rPr lang="fr-FR" smtClean="0"/>
              <a:t>‹N°›</a:t>
            </a:fld>
            <a:endParaRPr lang="fr-FR"/>
          </a:p>
        </p:txBody>
      </p:sp>
    </p:spTree>
    <p:extLst>
      <p:ext uri="{BB962C8B-B14F-4D97-AF65-F5344CB8AC3E}">
        <p14:creationId xmlns:p14="http://schemas.microsoft.com/office/powerpoint/2010/main" val="27175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A5458C2-145A-43B8-A6EC-D685A186B1D5}" type="slidenum">
              <a:rPr lang="fr-FR" smtClean="0"/>
              <a:t>1</a:t>
            </a:fld>
            <a:endParaRPr lang="fr-FR"/>
          </a:p>
        </p:txBody>
      </p:sp>
    </p:spTree>
    <p:extLst>
      <p:ext uri="{BB962C8B-B14F-4D97-AF65-F5344CB8AC3E}">
        <p14:creationId xmlns:p14="http://schemas.microsoft.com/office/powerpoint/2010/main" val="273331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44897D4-8006-4EEE-91FF-02768F645FEB}"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67905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BF96AC0-151E-4843-9BD1-5C3D42EFEADD}"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85269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D96AFFC-711B-47B3-915D-D2D665F3789A}"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6531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51774BA-AB3E-47BB-BC68-59D3A308A227}"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1080009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314120C-386C-4833-96F3-1C23F27C1CC4}"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6785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F80AFD-40A6-4227-BDCB-FC61C7FF61E2}"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2601291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80653D7-A634-4C8D-9671-6AAB76F9DAD1}"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3919150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9BFD81-0D83-4C95-BD9D-9E8BE68E318E}"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61354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7189D66-C3E5-41F6-A8B5-45C48397DCAC}"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3597741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10B5E81-7909-4B85-AB24-2624EE116FAE}" type="datetime1">
              <a:rPr lang="fr-FR" smtClean="0"/>
              <a:t>02/04/2017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121243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5D258B4-D707-4A32-8E47-F33270C1C43D}" type="datetime1">
              <a:rPr lang="fr-FR" smtClean="0"/>
              <a:t>02/04/2017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362328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0BAF30B-347B-4E6E-970D-51FCEBFC4382}" type="datetime1">
              <a:rPr lang="fr-FR" smtClean="0"/>
              <a:t>02/04/2017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247686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31C7295-8DBC-47F2-BE4A-C47D8C1F1ECB}" type="datetime1">
              <a:rPr lang="fr-FR" smtClean="0"/>
              <a:t>02/04/2017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59644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2A3B2-2725-4246-A096-A417912215FA}" type="datetime1">
              <a:rPr lang="fr-FR" smtClean="0"/>
              <a:t>02/04/2017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205317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1163E65-BDA2-4E15-8D23-65AA95B55298}" type="datetime1">
              <a:rPr lang="fr-FR" smtClean="0"/>
              <a:t>02/04/2017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297422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715C4A0-EA75-489B-9649-9A5060CB0DF3}" type="datetime1">
              <a:rPr lang="fr-FR" smtClean="0"/>
              <a:t>02/04/2017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1CC100-AC7B-4B7A-A597-49B4088E0935}" type="slidenum">
              <a:rPr lang="fr-FR" smtClean="0"/>
              <a:pPr/>
              <a:t>‹N°›</a:t>
            </a:fld>
            <a:endParaRPr lang="fr-FR"/>
          </a:p>
        </p:txBody>
      </p:sp>
    </p:spTree>
    <p:extLst>
      <p:ext uri="{BB962C8B-B14F-4D97-AF65-F5344CB8AC3E}">
        <p14:creationId xmlns:p14="http://schemas.microsoft.com/office/powerpoint/2010/main" val="227190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38C3DF-5942-410A-985F-ADA2D88BA227}" type="datetime1">
              <a:rPr lang="fr-FR" smtClean="0"/>
              <a:t>02/04/2017</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21CC100-AC7B-4B7A-A597-49B4088E0935}" type="slidenum">
              <a:rPr lang="fr-FR" smtClean="0"/>
              <a:pPr/>
              <a:t>‹N°›</a:t>
            </a:fld>
            <a:endParaRPr lang="fr-FR"/>
          </a:p>
        </p:txBody>
      </p:sp>
    </p:spTree>
    <p:extLst>
      <p:ext uri="{BB962C8B-B14F-4D97-AF65-F5344CB8AC3E}">
        <p14:creationId xmlns:p14="http://schemas.microsoft.com/office/powerpoint/2010/main" val="3342003747"/>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hf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codinorm.ci/"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9026" y="531812"/>
            <a:ext cx="10560424" cy="3459025"/>
          </a:xfrm>
        </p:spPr>
        <p:txBody>
          <a:bodyPr>
            <a:normAutofit fontScale="90000"/>
          </a:bodyPr>
          <a:lstStyle/>
          <a:p>
            <a:pPr algn="ctr"/>
            <a:r>
              <a:rPr lang="fr-FR" b="1" dirty="0">
                <a:solidFill>
                  <a:schemeClr val="tx1"/>
                </a:solidFill>
              </a:rPr>
              <a:t>LE SYSTEME IVOIRIEN DE NORMALISATION</a:t>
            </a:r>
            <a:r>
              <a:rPr lang="fr-FR" dirty="0">
                <a:solidFill>
                  <a:schemeClr val="tx1"/>
                </a:solidFill>
              </a:rPr>
              <a:t/>
            </a:r>
            <a:br>
              <a:rPr lang="fr-FR" dirty="0">
                <a:solidFill>
                  <a:schemeClr val="tx1"/>
                </a:solidFill>
              </a:rPr>
            </a:br>
            <a:r>
              <a:rPr lang="fr-FR" dirty="0" smtClean="0">
                <a:solidFill>
                  <a:schemeClr val="tx1"/>
                </a:solidFill>
              </a:rPr>
              <a:t/>
            </a:r>
            <a:br>
              <a:rPr lang="fr-FR" dirty="0" smtClean="0">
                <a:solidFill>
                  <a:schemeClr val="tx1"/>
                </a:solidFill>
              </a:rPr>
            </a:br>
            <a:r>
              <a:rPr lang="fr-FR" b="1" dirty="0" smtClean="0">
                <a:solidFill>
                  <a:schemeClr val="tx1"/>
                </a:solidFill>
              </a:rPr>
              <a:t>DE </a:t>
            </a:r>
            <a:r>
              <a:rPr lang="fr-FR" b="1" dirty="0">
                <a:solidFill>
                  <a:schemeClr val="tx1"/>
                </a:solidFill>
              </a:rPr>
              <a:t>L’INDEPENDANCE A NOS JOURS</a:t>
            </a:r>
            <a:endParaRPr lang="fr-FR" dirty="0">
              <a:solidFill>
                <a:schemeClr val="tx1"/>
              </a:solidFill>
            </a:endParaRPr>
          </a:p>
        </p:txBody>
      </p:sp>
      <p:sp>
        <p:nvSpPr>
          <p:cNvPr id="4" name="ZoneTexte 3"/>
          <p:cNvSpPr txBox="1"/>
          <p:nvPr/>
        </p:nvSpPr>
        <p:spPr>
          <a:xfrm>
            <a:off x="5753100" y="4581387"/>
            <a:ext cx="5962651" cy="1754326"/>
          </a:xfrm>
          <a:prstGeom prst="rect">
            <a:avLst/>
          </a:prstGeom>
          <a:noFill/>
        </p:spPr>
        <p:txBody>
          <a:bodyPr wrap="square" rtlCol="0">
            <a:spAutoFit/>
          </a:bodyPr>
          <a:lstStyle/>
          <a:p>
            <a:pPr fontAlgn="base"/>
            <a:r>
              <a:rPr lang="fr-FR" b="1" u="sng" dirty="0"/>
              <a:t>Animateur</a:t>
            </a:r>
            <a:endParaRPr lang="fr-FR" dirty="0"/>
          </a:p>
          <a:p>
            <a:pPr fontAlgn="base"/>
            <a:r>
              <a:rPr lang="fr-FR" b="1" dirty="0"/>
              <a:t>M. Constant BOKA</a:t>
            </a:r>
            <a:endParaRPr lang="fr-FR" dirty="0"/>
          </a:p>
          <a:p>
            <a:pPr fontAlgn="base"/>
            <a:r>
              <a:rPr lang="fr-FR" dirty="0"/>
              <a:t>Ingénieur Général option Génie Mécanique, </a:t>
            </a:r>
            <a:r>
              <a:rPr lang="fr-FR" dirty="0" err="1"/>
              <a:t>Univ</a:t>
            </a:r>
            <a:r>
              <a:rPr lang="fr-FR" dirty="0"/>
              <a:t>. LAVAL</a:t>
            </a:r>
          </a:p>
          <a:p>
            <a:pPr fontAlgn="base"/>
            <a:r>
              <a:rPr lang="fr-FR" dirty="0"/>
              <a:t>Auditeur qualité certifié AFAQ </a:t>
            </a:r>
          </a:p>
          <a:p>
            <a:pPr fontAlgn="base"/>
            <a:r>
              <a:rPr lang="fr-FR" dirty="0"/>
              <a:t>Directeur Général CODINORM</a:t>
            </a:r>
          </a:p>
          <a:p>
            <a:pPr fontAlgn="base"/>
            <a:r>
              <a:rPr lang="en-CA" dirty="0"/>
              <a:t>Expert national senior ONUDI</a:t>
            </a:r>
            <a:endParaRPr lang="fr-FR" dirty="0"/>
          </a:p>
        </p:txBody>
      </p:sp>
    </p:spTree>
    <p:extLst>
      <p:ext uri="{BB962C8B-B14F-4D97-AF65-F5344CB8AC3E}">
        <p14:creationId xmlns:p14="http://schemas.microsoft.com/office/powerpoint/2010/main" val="2139861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989" y="783202"/>
            <a:ext cx="11551024" cy="5903348"/>
          </a:xfrm>
        </p:spPr>
        <p:txBody>
          <a:bodyPr>
            <a:noAutofit/>
          </a:bodyPr>
          <a:lstStyle/>
          <a:p>
            <a:pPr marL="0" indent="0" algn="ctr">
              <a:buNone/>
            </a:pPr>
            <a:r>
              <a:rPr lang="fr-FR" sz="2800" b="1" dirty="0" smtClean="0"/>
              <a:t>Organe </a:t>
            </a:r>
            <a:r>
              <a:rPr lang="fr-FR" sz="2800" b="1" dirty="0"/>
              <a:t>opérationnel</a:t>
            </a:r>
            <a:endParaRPr lang="fr-FR" sz="2800" dirty="0"/>
          </a:p>
          <a:p>
            <a:pPr marL="0" indent="0" algn="just">
              <a:buNone/>
            </a:pPr>
            <a:r>
              <a:rPr lang="fr-FR" sz="2800" dirty="0"/>
              <a:t> </a:t>
            </a:r>
            <a:endParaRPr lang="fr-FR" sz="2800" dirty="0" smtClean="0"/>
          </a:p>
          <a:p>
            <a:pPr marL="0" indent="0" algn="just">
              <a:buNone/>
            </a:pPr>
            <a:r>
              <a:rPr lang="fr-FR" sz="2800" dirty="0" smtClean="0"/>
              <a:t>CODINORM </a:t>
            </a:r>
            <a:r>
              <a:rPr lang="fr-FR" sz="2800" dirty="0"/>
              <a:t>dispose de 23 salariés dont 08 ingénieurs et assimilés.</a:t>
            </a:r>
          </a:p>
          <a:p>
            <a:pPr marL="0" indent="0" algn="just">
              <a:buNone/>
            </a:pPr>
            <a:r>
              <a:rPr lang="fr-FR" sz="2800" dirty="0"/>
              <a:t>27 commissions de normalisation et 80 sous-commissions appuyées par plus de 600 experts nationaux pour l’élaboration des normes.</a:t>
            </a:r>
          </a:p>
          <a:p>
            <a:pPr marL="0" indent="0" algn="just">
              <a:buNone/>
            </a:pPr>
            <a:r>
              <a:rPr lang="fr-FR" sz="2800" dirty="0"/>
              <a:t>La formation s’appuie sur une cinquantaine de consultants, auditeurs et formateurs spécialisés et qualifiés dans les domaines suivants :</a:t>
            </a:r>
          </a:p>
          <a:p>
            <a:pPr marL="538163" indent="538163" algn="just">
              <a:buFont typeface="Wingdings" panose="05000000000000000000" pitchFamily="2" charset="2"/>
              <a:buChar char="­"/>
            </a:pPr>
            <a:r>
              <a:rPr lang="fr-FR" sz="2800" dirty="0"/>
              <a:t>Normalisation,</a:t>
            </a:r>
          </a:p>
          <a:p>
            <a:pPr marL="538163" indent="538163" algn="just">
              <a:buFont typeface="Wingdings" panose="05000000000000000000" pitchFamily="2" charset="2"/>
              <a:buChar char="­"/>
            </a:pPr>
            <a:r>
              <a:rPr lang="fr-FR" sz="2800" dirty="0"/>
              <a:t>Normes de systèmes de management, </a:t>
            </a:r>
          </a:p>
          <a:p>
            <a:pPr marL="538163" indent="538163" algn="just">
              <a:buFont typeface="Wingdings" panose="05000000000000000000" pitchFamily="2" charset="2"/>
              <a:buChar char="­"/>
            </a:pPr>
            <a:r>
              <a:rPr lang="fr-FR" sz="2800" dirty="0"/>
              <a:t>Certification,</a:t>
            </a:r>
          </a:p>
          <a:p>
            <a:pPr marL="538163" indent="538163" algn="just">
              <a:buFont typeface="Wingdings" panose="05000000000000000000" pitchFamily="2" charset="2"/>
              <a:buChar char="­"/>
            </a:pPr>
            <a:r>
              <a:rPr lang="fr-FR" sz="2800" dirty="0"/>
              <a:t>Métrologie.</a:t>
            </a:r>
          </a:p>
          <a:p>
            <a:pPr marL="0" indent="0" algn="just">
              <a:buNone/>
            </a:pPr>
            <a:endParaRPr lang="fr-FR" sz="2200" b="1" dirty="0" smtClean="0"/>
          </a:p>
        </p:txBody>
      </p:sp>
      <p:sp>
        <p:nvSpPr>
          <p:cNvPr id="7" name="Espace réservé du numéro de diapositive 6"/>
          <p:cNvSpPr>
            <a:spLocks noGrp="1"/>
          </p:cNvSpPr>
          <p:nvPr>
            <p:ph type="sldNum" sz="quarter" idx="12"/>
          </p:nvPr>
        </p:nvSpPr>
        <p:spPr/>
        <p:txBody>
          <a:bodyPr/>
          <a:lstStyle/>
          <a:p>
            <a:fld id="{B21CC100-AC7B-4B7A-A597-49B4088E0935}" type="slidenum">
              <a:rPr lang="fr-FR" smtClean="0"/>
              <a:pPr/>
              <a:t>10</a:t>
            </a:fld>
            <a:endParaRPr lang="fr-FR"/>
          </a:p>
        </p:txBody>
      </p:sp>
      <p:sp>
        <p:nvSpPr>
          <p:cNvPr id="6"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Tree>
    <p:extLst>
      <p:ext uri="{BB962C8B-B14F-4D97-AF65-F5344CB8AC3E}">
        <p14:creationId xmlns:p14="http://schemas.microsoft.com/office/powerpoint/2010/main" val="2321961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989" y="689073"/>
            <a:ext cx="11551024" cy="4738128"/>
          </a:xfrm>
        </p:spPr>
        <p:txBody>
          <a:bodyPr>
            <a:noAutofit/>
          </a:bodyPr>
          <a:lstStyle/>
          <a:p>
            <a:pPr marL="0" indent="0" algn="ctr">
              <a:buNone/>
            </a:pPr>
            <a:r>
              <a:rPr lang="fr-FR" sz="2400" b="1" dirty="0"/>
              <a:t>Partenariats</a:t>
            </a:r>
            <a:endParaRPr lang="fr-FR" sz="2400" dirty="0"/>
          </a:p>
          <a:p>
            <a:pPr marL="0" indent="0" algn="just">
              <a:buNone/>
            </a:pPr>
            <a:r>
              <a:rPr lang="fr-FR" sz="2400" dirty="0"/>
              <a:t>	</a:t>
            </a:r>
            <a:r>
              <a:rPr lang="fr-FR" sz="2400" dirty="0" smtClean="0"/>
              <a:t>	</a:t>
            </a:r>
            <a:r>
              <a:rPr lang="fr-FR" sz="2400" b="1" dirty="0" smtClean="0"/>
              <a:t>Normalisation</a:t>
            </a:r>
            <a:endParaRPr lang="fr-FR" sz="2400" dirty="0"/>
          </a:p>
          <a:p>
            <a:pPr marL="0" indent="0" algn="just">
              <a:buNone/>
            </a:pPr>
            <a:r>
              <a:rPr lang="fr-FR" sz="2400" dirty="0"/>
              <a:t>CODINORM est membre des organisations suivantes : </a:t>
            </a:r>
          </a:p>
          <a:p>
            <a:pPr lvl="0" algn="just">
              <a:buFont typeface="Wingdings" panose="05000000000000000000" pitchFamily="2" charset="2"/>
              <a:buChar char="q"/>
            </a:pPr>
            <a:r>
              <a:rPr lang="fr-FR" sz="2400" b="1" dirty="0"/>
              <a:t>ISO</a:t>
            </a:r>
            <a:r>
              <a:rPr lang="fr-FR" sz="2400" dirty="0"/>
              <a:t> : membre à part entière,</a:t>
            </a:r>
          </a:p>
          <a:p>
            <a:pPr lvl="0" algn="just">
              <a:buFont typeface="Wingdings" panose="05000000000000000000" pitchFamily="2" charset="2"/>
              <a:buChar char="q"/>
            </a:pPr>
            <a:r>
              <a:rPr lang="fr-FR" sz="2400" b="1" dirty="0"/>
              <a:t>IEC</a:t>
            </a:r>
            <a:r>
              <a:rPr lang="fr-FR" sz="2400" dirty="0"/>
              <a:t> : participant aux programmes des pays affiliés,</a:t>
            </a:r>
          </a:p>
          <a:p>
            <a:pPr lvl="0" algn="just">
              <a:buFont typeface="Wingdings" panose="05000000000000000000" pitchFamily="2" charset="2"/>
              <a:buChar char="q"/>
            </a:pPr>
            <a:r>
              <a:rPr lang="fr-FR" sz="2400" b="1" dirty="0"/>
              <a:t>IECEE</a:t>
            </a:r>
            <a:r>
              <a:rPr lang="fr-FR" sz="2400" dirty="0"/>
              <a:t> : </a:t>
            </a:r>
            <a:r>
              <a:rPr lang="fr-FR" sz="2400" dirty="0" smtClean="0"/>
              <a:t>membre </a:t>
            </a:r>
            <a:r>
              <a:rPr lang="fr-FR" sz="2400" dirty="0"/>
              <a:t>du système d’essais de conformité et de certification des équipements et des composants électrotechniques,</a:t>
            </a:r>
          </a:p>
          <a:p>
            <a:pPr lvl="0" algn="just">
              <a:buFont typeface="Wingdings" panose="05000000000000000000" pitchFamily="2" charset="2"/>
              <a:buChar char="q"/>
            </a:pPr>
            <a:r>
              <a:rPr lang="fr-FR" sz="2400" b="1" dirty="0"/>
              <a:t>ARSO</a:t>
            </a:r>
            <a:r>
              <a:rPr lang="fr-FR" sz="2400" dirty="0"/>
              <a:t> : membre à part entière,</a:t>
            </a:r>
          </a:p>
          <a:p>
            <a:pPr lvl="0" algn="just">
              <a:buFont typeface="Wingdings" panose="05000000000000000000" pitchFamily="2" charset="2"/>
              <a:buChar char="q"/>
            </a:pPr>
            <a:r>
              <a:rPr lang="fr-FR" sz="2400" b="1" dirty="0"/>
              <a:t>AFSEC</a:t>
            </a:r>
            <a:r>
              <a:rPr lang="fr-FR" sz="2400" dirty="0"/>
              <a:t> : membre à part entière,</a:t>
            </a:r>
          </a:p>
          <a:p>
            <a:pPr lvl="0" algn="just">
              <a:buFont typeface="Wingdings" panose="05000000000000000000" pitchFamily="2" charset="2"/>
              <a:buChar char="q"/>
            </a:pPr>
            <a:r>
              <a:rPr lang="fr-FR" sz="2400" b="1" dirty="0"/>
              <a:t>CEDEAO</a:t>
            </a:r>
            <a:r>
              <a:rPr lang="fr-FR" sz="2400" dirty="0"/>
              <a:t> : participant aux programmes d’harmonisation,</a:t>
            </a:r>
          </a:p>
          <a:p>
            <a:pPr lvl="0" algn="just">
              <a:buFont typeface="Wingdings" panose="05000000000000000000" pitchFamily="2" charset="2"/>
              <a:buChar char="q"/>
            </a:pPr>
            <a:r>
              <a:rPr lang="fr-FR" sz="2400" b="1" dirty="0"/>
              <a:t>IMANOR</a:t>
            </a:r>
            <a:r>
              <a:rPr lang="fr-FR" sz="2400" dirty="0"/>
              <a:t> : accord général de partenariat (institut marocain de normalisation),</a:t>
            </a:r>
          </a:p>
          <a:p>
            <a:pPr lvl="0" algn="just">
              <a:buFont typeface="Wingdings" panose="05000000000000000000" pitchFamily="2" charset="2"/>
              <a:buChar char="q"/>
            </a:pPr>
            <a:r>
              <a:rPr lang="fr-FR" sz="2400" b="1" dirty="0"/>
              <a:t>SMIIC</a:t>
            </a:r>
            <a:r>
              <a:rPr lang="fr-FR" sz="2400" dirty="0"/>
              <a:t> : membre à part entière de l’Institut de normalisation et de métrologie pour les pays islamiques (basé en Turquie).</a:t>
            </a:r>
          </a:p>
          <a:p>
            <a:pPr algn="just">
              <a:buFont typeface="Wingdings" panose="05000000000000000000" pitchFamily="2" charset="2"/>
              <a:buChar char="q"/>
            </a:pPr>
            <a:endParaRPr lang="fr-FR" sz="2000" b="1" dirty="0" smtClean="0"/>
          </a:p>
        </p:txBody>
      </p:sp>
      <p:sp>
        <p:nvSpPr>
          <p:cNvPr id="7" name="Espace réservé du numéro de diapositive 6"/>
          <p:cNvSpPr>
            <a:spLocks noGrp="1"/>
          </p:cNvSpPr>
          <p:nvPr>
            <p:ph type="sldNum" sz="quarter" idx="12"/>
          </p:nvPr>
        </p:nvSpPr>
        <p:spPr/>
        <p:txBody>
          <a:bodyPr/>
          <a:lstStyle/>
          <a:p>
            <a:fld id="{B21CC100-AC7B-4B7A-A597-49B4088E0935}" type="slidenum">
              <a:rPr lang="fr-FR" smtClean="0"/>
              <a:pPr/>
              <a:t>11</a:t>
            </a:fld>
            <a:endParaRPr lang="fr-FR"/>
          </a:p>
        </p:txBody>
      </p:sp>
      <p:sp>
        <p:nvSpPr>
          <p:cNvPr id="6"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Tree>
    <p:extLst>
      <p:ext uri="{BB962C8B-B14F-4D97-AF65-F5344CB8AC3E}">
        <p14:creationId xmlns:p14="http://schemas.microsoft.com/office/powerpoint/2010/main" val="2567006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989" y="689073"/>
            <a:ext cx="11551024" cy="4738128"/>
          </a:xfrm>
        </p:spPr>
        <p:txBody>
          <a:bodyPr>
            <a:noAutofit/>
          </a:bodyPr>
          <a:lstStyle/>
          <a:p>
            <a:pPr marL="0" indent="0" algn="ctr">
              <a:buNone/>
            </a:pPr>
            <a:r>
              <a:rPr lang="fr-FR" sz="2400" b="1" dirty="0"/>
              <a:t>Partenariats</a:t>
            </a:r>
            <a:endParaRPr lang="fr-FR" sz="2400" dirty="0"/>
          </a:p>
          <a:p>
            <a:pPr marL="0" lvl="0" indent="0">
              <a:buNone/>
            </a:pPr>
            <a:r>
              <a:rPr lang="fr-FR" sz="2400" b="1" dirty="0" smtClean="0"/>
              <a:t>		Certification</a:t>
            </a:r>
            <a:endParaRPr lang="fr-FR" sz="2400" dirty="0"/>
          </a:p>
          <a:p>
            <a:pPr lvl="0"/>
            <a:r>
              <a:rPr lang="fr-FR" sz="2400" dirty="0"/>
              <a:t>Liste des laboratoires partenaires nationaux et internationaux</a:t>
            </a:r>
          </a:p>
          <a:p>
            <a:pPr lvl="0"/>
            <a:r>
              <a:rPr lang="fr-FR" sz="2400" b="1" dirty="0"/>
              <a:t>Conseil Supérieur de la publicité </a:t>
            </a:r>
            <a:r>
              <a:rPr lang="fr-FR" sz="2400" dirty="0"/>
              <a:t>: appui pour la validation des messages publicitaires concernant la qualité des produits conformément aux normes/règlementation en vigueur</a:t>
            </a:r>
          </a:p>
          <a:p>
            <a:pPr lvl="0"/>
            <a:r>
              <a:rPr lang="fr-FR" sz="2400" b="1" dirty="0"/>
              <a:t>AENOR</a:t>
            </a:r>
            <a:r>
              <a:rPr lang="fr-FR" sz="2400" dirty="0"/>
              <a:t> : organisme de normalisation et de certification de l’Espagne.</a:t>
            </a:r>
          </a:p>
          <a:p>
            <a:pPr marL="0" indent="0" algn="just">
              <a:buNone/>
            </a:pPr>
            <a:endParaRPr lang="fr-FR" sz="2000" b="1" dirty="0" smtClean="0"/>
          </a:p>
        </p:txBody>
      </p:sp>
      <p:sp>
        <p:nvSpPr>
          <p:cNvPr id="7" name="Espace réservé du numéro de diapositive 6"/>
          <p:cNvSpPr>
            <a:spLocks noGrp="1"/>
          </p:cNvSpPr>
          <p:nvPr>
            <p:ph type="sldNum" sz="quarter" idx="12"/>
          </p:nvPr>
        </p:nvSpPr>
        <p:spPr/>
        <p:txBody>
          <a:bodyPr/>
          <a:lstStyle/>
          <a:p>
            <a:fld id="{B21CC100-AC7B-4B7A-A597-49B4088E0935}" type="slidenum">
              <a:rPr lang="fr-FR" smtClean="0"/>
              <a:pPr/>
              <a:t>12</a:t>
            </a:fld>
            <a:endParaRPr lang="fr-FR"/>
          </a:p>
        </p:txBody>
      </p:sp>
      <p:sp>
        <p:nvSpPr>
          <p:cNvPr id="6"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Tree>
    <p:extLst>
      <p:ext uri="{BB962C8B-B14F-4D97-AF65-F5344CB8AC3E}">
        <p14:creationId xmlns:p14="http://schemas.microsoft.com/office/powerpoint/2010/main" val="3507671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989" y="689073"/>
            <a:ext cx="11551024" cy="4738128"/>
          </a:xfrm>
        </p:spPr>
        <p:txBody>
          <a:bodyPr>
            <a:noAutofit/>
          </a:bodyPr>
          <a:lstStyle/>
          <a:p>
            <a:pPr marL="0" indent="0" algn="ctr">
              <a:buNone/>
            </a:pPr>
            <a:r>
              <a:rPr lang="fr-FR" sz="2400" b="1" dirty="0"/>
              <a:t>Partenariats</a:t>
            </a:r>
            <a:endParaRPr lang="fr-FR" sz="2400" dirty="0"/>
          </a:p>
          <a:p>
            <a:pPr marL="0" lvl="0" indent="0" algn="just">
              <a:buNone/>
            </a:pPr>
            <a:r>
              <a:rPr lang="fr-FR" sz="2400" b="1" dirty="0"/>
              <a:t>	</a:t>
            </a:r>
            <a:r>
              <a:rPr lang="fr-FR" sz="2400" b="1" dirty="0" smtClean="0"/>
              <a:t>	</a:t>
            </a:r>
            <a:r>
              <a:rPr lang="fr-FR" sz="2400" b="1" dirty="0"/>
              <a:t>CINR (appui au commerce)</a:t>
            </a:r>
            <a:endParaRPr lang="fr-FR" sz="2400" dirty="0"/>
          </a:p>
          <a:p>
            <a:pPr lvl="0" algn="just"/>
            <a:r>
              <a:rPr lang="fr-FR" sz="2400" dirty="0"/>
              <a:t>Membre de la commission nationale d’exportation,</a:t>
            </a:r>
          </a:p>
          <a:p>
            <a:pPr lvl="0" algn="just"/>
            <a:r>
              <a:rPr lang="fr-FR" sz="2400" dirty="0"/>
              <a:t>Membre de la commission nationale AGOA (Accord de libre échanges entre les Etats unis et certains pays africains,</a:t>
            </a:r>
          </a:p>
          <a:p>
            <a:pPr lvl="0" algn="just"/>
            <a:r>
              <a:rPr lang="fr-FR" sz="2400" dirty="0"/>
              <a:t>Membre du  comité national de suivi du GUCE (guichet unique du commerce extérieur),</a:t>
            </a:r>
          </a:p>
          <a:p>
            <a:pPr lvl="0" algn="just"/>
            <a:r>
              <a:rPr lang="fr-FR" sz="2400" dirty="0"/>
              <a:t>Membre du  comité sur la facilitation des échanges,</a:t>
            </a:r>
          </a:p>
          <a:p>
            <a:pPr lvl="0" algn="just"/>
            <a:r>
              <a:rPr lang="fr-FR" sz="2400" dirty="0"/>
              <a:t>Membre du réseau national d’informations commerciales (RNIC),</a:t>
            </a:r>
          </a:p>
          <a:p>
            <a:pPr lvl="0" algn="just"/>
            <a:r>
              <a:rPr lang="fr-FR" sz="2400" dirty="0"/>
              <a:t>Membre du mécanisme national d’alerte sur les OTC,</a:t>
            </a:r>
          </a:p>
          <a:p>
            <a:pPr lvl="0" algn="just"/>
            <a:r>
              <a:rPr lang="fr-FR" sz="2400" dirty="0"/>
              <a:t>Membre de la plateforme d’échanges permanentes (PEP),</a:t>
            </a:r>
          </a:p>
          <a:p>
            <a:pPr lvl="0" algn="just"/>
            <a:r>
              <a:rPr lang="fr-FR" sz="2400" dirty="0"/>
              <a:t>Membre du Global Compact.</a:t>
            </a:r>
          </a:p>
          <a:p>
            <a:pPr marL="0" indent="0" algn="just">
              <a:buNone/>
            </a:pPr>
            <a:endParaRPr lang="fr-FR" sz="2000" b="1" dirty="0" smtClean="0"/>
          </a:p>
        </p:txBody>
      </p:sp>
      <p:sp>
        <p:nvSpPr>
          <p:cNvPr id="7" name="Espace réservé du numéro de diapositive 6"/>
          <p:cNvSpPr>
            <a:spLocks noGrp="1"/>
          </p:cNvSpPr>
          <p:nvPr>
            <p:ph type="sldNum" sz="quarter" idx="12"/>
          </p:nvPr>
        </p:nvSpPr>
        <p:spPr/>
        <p:txBody>
          <a:bodyPr/>
          <a:lstStyle/>
          <a:p>
            <a:fld id="{B21CC100-AC7B-4B7A-A597-49B4088E0935}" type="slidenum">
              <a:rPr lang="fr-FR" smtClean="0"/>
              <a:pPr/>
              <a:t>13</a:t>
            </a:fld>
            <a:endParaRPr lang="fr-FR"/>
          </a:p>
        </p:txBody>
      </p:sp>
      <p:sp>
        <p:nvSpPr>
          <p:cNvPr id="6"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Tree>
    <p:extLst>
      <p:ext uri="{BB962C8B-B14F-4D97-AF65-F5344CB8AC3E}">
        <p14:creationId xmlns:p14="http://schemas.microsoft.com/office/powerpoint/2010/main" val="4050839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989" y="689073"/>
            <a:ext cx="11551024" cy="4738128"/>
          </a:xfrm>
        </p:spPr>
        <p:txBody>
          <a:bodyPr>
            <a:noAutofit/>
          </a:bodyPr>
          <a:lstStyle/>
          <a:p>
            <a:pPr marL="0" indent="0" algn="ctr">
              <a:lnSpc>
                <a:spcPct val="150000"/>
              </a:lnSpc>
              <a:buNone/>
            </a:pPr>
            <a:r>
              <a:rPr lang="fr-FR" sz="2600" b="1" dirty="0" smtClean="0"/>
              <a:t>		Assurance qualité</a:t>
            </a:r>
            <a:endParaRPr lang="fr-FR" sz="2600" dirty="0"/>
          </a:p>
          <a:p>
            <a:pPr>
              <a:lnSpc>
                <a:spcPct val="150000"/>
              </a:lnSpc>
              <a:spcBef>
                <a:spcPts val="0"/>
              </a:spcBef>
            </a:pPr>
            <a:r>
              <a:rPr lang="fr-FR" sz="2600" dirty="0" smtClean="0"/>
              <a:t>Formalisation </a:t>
            </a:r>
            <a:r>
              <a:rPr lang="fr-FR" sz="2600" dirty="0"/>
              <a:t>de l’ensemble des activités de CODINORM avec les résultats ci-dessous : </a:t>
            </a:r>
          </a:p>
          <a:p>
            <a:pPr lvl="0">
              <a:lnSpc>
                <a:spcPct val="150000"/>
              </a:lnSpc>
              <a:spcBef>
                <a:spcPts val="0"/>
              </a:spcBef>
            </a:pPr>
            <a:r>
              <a:rPr lang="fr-FR" sz="2600" dirty="0"/>
              <a:t>un </a:t>
            </a:r>
            <a:r>
              <a:rPr lang="fr-FR" sz="2600" dirty="0" smtClean="0"/>
              <a:t>(01) manuel </a:t>
            </a:r>
            <a:r>
              <a:rPr lang="fr-FR" sz="2600" dirty="0"/>
              <a:t>général,</a:t>
            </a:r>
          </a:p>
          <a:p>
            <a:pPr lvl="0">
              <a:lnSpc>
                <a:spcPct val="150000"/>
              </a:lnSpc>
              <a:spcBef>
                <a:spcPts val="0"/>
              </a:spcBef>
            </a:pPr>
            <a:r>
              <a:rPr lang="fr-FR" sz="2600" dirty="0"/>
              <a:t>quatre (</a:t>
            </a:r>
            <a:r>
              <a:rPr lang="fr-FR" sz="2600" dirty="0" smtClean="0"/>
              <a:t>04) manuels </a:t>
            </a:r>
            <a:r>
              <a:rPr lang="fr-FR" sz="2600" dirty="0"/>
              <a:t>sectoriels (normalisation, formation, centre de documentation, certification),</a:t>
            </a:r>
          </a:p>
          <a:p>
            <a:pPr lvl="0">
              <a:lnSpc>
                <a:spcPct val="150000"/>
              </a:lnSpc>
              <a:spcBef>
                <a:spcPts val="0"/>
              </a:spcBef>
            </a:pPr>
            <a:r>
              <a:rPr lang="fr-FR" sz="2600" dirty="0"/>
              <a:t>quatre (</a:t>
            </a:r>
            <a:r>
              <a:rPr lang="fr-FR" sz="2600" dirty="0" smtClean="0"/>
              <a:t>04) manuels </a:t>
            </a:r>
            <a:r>
              <a:rPr lang="fr-FR" sz="2600" dirty="0"/>
              <a:t>de processus avec référence à toutes les procédures et documents techniques associés</a:t>
            </a:r>
            <a:r>
              <a:rPr lang="fr-FR" sz="2600" dirty="0" smtClean="0"/>
              <a:t>.</a:t>
            </a:r>
            <a:endParaRPr lang="fr-FR" sz="2600" dirty="0"/>
          </a:p>
          <a:p>
            <a:pPr>
              <a:lnSpc>
                <a:spcPct val="150000"/>
              </a:lnSpc>
              <a:spcBef>
                <a:spcPts val="0"/>
              </a:spcBef>
            </a:pPr>
            <a:r>
              <a:rPr lang="fr-FR" sz="2600" dirty="0"/>
              <a:t>L’ensemble du dispositif est </a:t>
            </a:r>
            <a:r>
              <a:rPr lang="fr-FR" sz="2600" dirty="0" err="1"/>
              <a:t>certifiable</a:t>
            </a:r>
            <a:r>
              <a:rPr lang="fr-FR" sz="2600" dirty="0"/>
              <a:t> ou </a:t>
            </a:r>
            <a:r>
              <a:rPr lang="fr-FR" sz="2600" dirty="0" err="1"/>
              <a:t>accréditable</a:t>
            </a:r>
            <a:r>
              <a:rPr lang="fr-FR" sz="2600" dirty="0"/>
              <a:t> : audit et revue de direction réalisés et plan d’amélioration élaboré.</a:t>
            </a:r>
          </a:p>
          <a:p>
            <a:pPr marL="0" lvl="0" indent="0">
              <a:lnSpc>
                <a:spcPct val="150000"/>
              </a:lnSpc>
              <a:buNone/>
            </a:pPr>
            <a:endParaRPr lang="fr-FR" sz="2600" dirty="0"/>
          </a:p>
          <a:p>
            <a:pPr marL="0" indent="0" algn="just">
              <a:lnSpc>
                <a:spcPct val="150000"/>
              </a:lnSpc>
              <a:buNone/>
            </a:pPr>
            <a:endParaRPr lang="fr-FR" sz="2600" b="1" dirty="0" smtClean="0"/>
          </a:p>
        </p:txBody>
      </p:sp>
      <p:sp>
        <p:nvSpPr>
          <p:cNvPr id="7" name="Espace réservé du numéro de diapositive 6"/>
          <p:cNvSpPr>
            <a:spLocks noGrp="1"/>
          </p:cNvSpPr>
          <p:nvPr>
            <p:ph type="sldNum" sz="quarter" idx="12"/>
          </p:nvPr>
        </p:nvSpPr>
        <p:spPr/>
        <p:txBody>
          <a:bodyPr/>
          <a:lstStyle/>
          <a:p>
            <a:fld id="{B21CC100-AC7B-4B7A-A597-49B4088E0935}" type="slidenum">
              <a:rPr lang="fr-FR" smtClean="0"/>
              <a:pPr/>
              <a:t>14</a:t>
            </a:fld>
            <a:endParaRPr lang="fr-FR"/>
          </a:p>
        </p:txBody>
      </p:sp>
      <p:sp>
        <p:nvSpPr>
          <p:cNvPr id="6"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Tree>
    <p:extLst>
      <p:ext uri="{BB962C8B-B14F-4D97-AF65-F5344CB8AC3E}">
        <p14:creationId xmlns:p14="http://schemas.microsoft.com/office/powerpoint/2010/main" val="3108221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6989" y="689073"/>
            <a:ext cx="9320082" cy="4738128"/>
          </a:xfrm>
        </p:spPr>
        <p:txBody>
          <a:bodyPr>
            <a:noAutofit/>
          </a:bodyPr>
          <a:lstStyle/>
          <a:p>
            <a:pPr marL="0" indent="0" algn="ctr">
              <a:buNone/>
            </a:pPr>
            <a:r>
              <a:rPr lang="fr-FR" sz="2600" b="1" dirty="0" smtClean="0"/>
              <a:t>Le </a:t>
            </a:r>
            <a:r>
              <a:rPr lang="fr-FR" sz="2600" b="1" dirty="0"/>
              <a:t>Conseil </a:t>
            </a:r>
            <a:r>
              <a:rPr lang="fr-FR" sz="2600" b="1" dirty="0" smtClean="0"/>
              <a:t>d'Administration</a:t>
            </a:r>
          </a:p>
          <a:p>
            <a:pPr marL="0" indent="0">
              <a:buNone/>
            </a:pPr>
            <a:endParaRPr lang="fr-FR" sz="2600" dirty="0"/>
          </a:p>
          <a:p>
            <a:r>
              <a:rPr lang="fr-FR" sz="2600" dirty="0"/>
              <a:t>Il comprend vingt-trois (23) membres dont neuf (9) du secteur public et quatorze (14) du secteur privé dans une proportion 40- 60 %.</a:t>
            </a:r>
          </a:p>
          <a:p>
            <a:pPr marL="0" indent="0" algn="just">
              <a:buNone/>
            </a:pPr>
            <a:endParaRPr lang="fr-FR" sz="2600" b="1" dirty="0" smtClean="0"/>
          </a:p>
        </p:txBody>
      </p:sp>
      <p:sp>
        <p:nvSpPr>
          <p:cNvPr id="7" name="Espace réservé du numéro de diapositive 6"/>
          <p:cNvSpPr>
            <a:spLocks noGrp="1"/>
          </p:cNvSpPr>
          <p:nvPr>
            <p:ph type="sldNum" sz="quarter" idx="12"/>
          </p:nvPr>
        </p:nvSpPr>
        <p:spPr/>
        <p:txBody>
          <a:bodyPr/>
          <a:lstStyle/>
          <a:p>
            <a:fld id="{B21CC100-AC7B-4B7A-A597-49B4088E0935}" type="slidenum">
              <a:rPr lang="fr-FR" smtClean="0"/>
              <a:pPr/>
              <a:t>15</a:t>
            </a:fld>
            <a:endParaRPr lang="fr-FR"/>
          </a:p>
        </p:txBody>
      </p:sp>
      <p:sp>
        <p:nvSpPr>
          <p:cNvPr id="6"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Tree>
    <p:extLst>
      <p:ext uri="{BB962C8B-B14F-4D97-AF65-F5344CB8AC3E}">
        <p14:creationId xmlns:p14="http://schemas.microsoft.com/office/powerpoint/2010/main" val="1893232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marL="0" indent="0" algn="just">
              <a:buNone/>
            </a:pPr>
            <a:r>
              <a:rPr lang="x-none" sz="2600" b="1" dirty="0"/>
              <a:t>3.2	BILAN QUALITATIF DES ACTIVITES </a:t>
            </a:r>
            <a:endParaRPr lang="fr-FR" sz="2600" b="1" dirty="0"/>
          </a:p>
          <a:p>
            <a:pPr marL="0" indent="0" algn="just">
              <a:buNone/>
            </a:pPr>
            <a:endParaRPr lang="fr-FR" sz="2600" dirty="0" smtClean="0"/>
          </a:p>
          <a:p>
            <a:pPr marL="0" indent="0" algn="just">
              <a:buNone/>
            </a:pPr>
            <a:r>
              <a:rPr lang="fr-FR" sz="2600" dirty="0" smtClean="0"/>
              <a:t>CODINORM </a:t>
            </a:r>
            <a:r>
              <a:rPr lang="fr-FR" sz="2600" dirty="0"/>
              <a:t>a mis en œuvre les actions suivantes </a:t>
            </a:r>
            <a:r>
              <a:rPr lang="fr-FR" sz="2600" dirty="0" smtClean="0"/>
              <a:t>:</a:t>
            </a:r>
          </a:p>
          <a:p>
            <a:pPr marL="0" indent="0" algn="just">
              <a:buNone/>
            </a:pPr>
            <a:endParaRPr lang="fr-FR" sz="2600" dirty="0"/>
          </a:p>
          <a:p>
            <a:pPr lvl="0" algn="just">
              <a:buFont typeface="Trebuchet MS" panose="020B0603020202020204" pitchFamily="34" charset="0"/>
              <a:buChar char="֎"/>
            </a:pPr>
            <a:r>
              <a:rPr lang="fr-FR" sz="2600" dirty="0"/>
              <a:t>recensement des besoins en normes nationales;</a:t>
            </a:r>
          </a:p>
          <a:p>
            <a:pPr lvl="0" algn="just">
              <a:buFont typeface="Trebuchet MS" panose="020B0603020202020204" pitchFamily="34" charset="0"/>
              <a:buChar char="֎"/>
            </a:pPr>
            <a:r>
              <a:rPr lang="fr-FR" sz="2600" dirty="0"/>
              <a:t>élaboration, homologation et diffusion des normes ivoiriennes ;</a:t>
            </a:r>
          </a:p>
          <a:p>
            <a:pPr lvl="0" algn="just">
              <a:buFont typeface="Trebuchet MS" panose="020B0603020202020204" pitchFamily="34" charset="0"/>
              <a:buChar char="֎"/>
            </a:pPr>
            <a:r>
              <a:rPr lang="fr-FR" sz="2600" dirty="0"/>
              <a:t>gestion d’un système national de certification produits et services avec attribution de la marque nationale (NI) de conformité aux normes ivoiriennes ;</a:t>
            </a:r>
          </a:p>
          <a:p>
            <a:pPr lvl="0" algn="just">
              <a:buFont typeface="Trebuchet MS" panose="020B0603020202020204" pitchFamily="34" charset="0"/>
              <a:buChar char="֎"/>
            </a:pPr>
            <a:r>
              <a:rPr lang="fr-FR" sz="2600" dirty="0"/>
              <a:t>mise en œuvre de tout système de certification selon des référentiels internationaux (ISO 9001, ISO 14 001, ISO 22 000, ISO 27 001, etc.).</a:t>
            </a:r>
          </a:p>
          <a:p>
            <a:pPr marL="0" indent="0" algn="just">
              <a:buNone/>
            </a:pPr>
            <a:r>
              <a:rPr lang="fr-FR" sz="2600" dirty="0"/>
              <a:t> </a:t>
            </a:r>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16</a:t>
            </a:fld>
            <a:endParaRPr lang="fr-FR"/>
          </a:p>
        </p:txBody>
      </p:sp>
    </p:spTree>
    <p:extLst>
      <p:ext uri="{BB962C8B-B14F-4D97-AF65-F5344CB8AC3E}">
        <p14:creationId xmlns:p14="http://schemas.microsoft.com/office/powerpoint/2010/main" val="1046629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marL="0" indent="0" algn="just">
              <a:buNone/>
            </a:pPr>
            <a:r>
              <a:rPr lang="x-none" sz="2600" b="1" dirty="0"/>
              <a:t>3.2	BILAN QUALITATIF DES ACTIVITES </a:t>
            </a:r>
            <a:endParaRPr lang="fr-FR" sz="2600" b="1" dirty="0"/>
          </a:p>
          <a:p>
            <a:pPr algn="just"/>
            <a:r>
              <a:rPr lang="fr-FR" sz="2600" dirty="0"/>
              <a:t> L’expertise de CODINORM lui a permis d’atteindre des résultats en matière d’organisation générale, de normalisation et de certification de produits d’une part et, d’autre part, de création et d’animation d’un Centre d’information sur les normes et la réglementation et d’un Institut national de formation en normalisation ;</a:t>
            </a:r>
          </a:p>
          <a:p>
            <a:pPr marL="0" indent="0" algn="just">
              <a:buNone/>
            </a:pPr>
            <a:endParaRPr lang="fr-FR" sz="2600" dirty="0"/>
          </a:p>
          <a:p>
            <a:pPr algn="just"/>
            <a:r>
              <a:rPr lang="fr-FR" sz="2600" dirty="0"/>
              <a:t>Au regard de ce qui précède, CODINORM dispose des compétences et moyens nécessaires pour accomplir les missions d’élaboration et de gestion technique du système national de certification produit telles qu’elles résultent des textes en vigueur.</a:t>
            </a:r>
          </a:p>
          <a:p>
            <a:pPr marL="0" indent="0" algn="just">
              <a:buNone/>
            </a:pPr>
            <a:endParaRPr lang="fr-FR" sz="2600" dirty="0"/>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17</a:t>
            </a:fld>
            <a:endParaRPr lang="fr-FR"/>
          </a:p>
        </p:txBody>
      </p:sp>
    </p:spTree>
    <p:extLst>
      <p:ext uri="{BB962C8B-B14F-4D97-AF65-F5344CB8AC3E}">
        <p14:creationId xmlns:p14="http://schemas.microsoft.com/office/powerpoint/2010/main" val="1344268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marL="0" indent="0" algn="just">
              <a:buNone/>
            </a:pPr>
            <a:r>
              <a:rPr lang="x-none" sz="2600" b="1" dirty="0"/>
              <a:t>3.3	BILAN DETAILLE DES ACTIVITES DE CODINORM </a:t>
            </a:r>
            <a:endParaRPr lang="fr-FR" sz="2600" b="1" dirty="0" smtClean="0"/>
          </a:p>
          <a:p>
            <a:pPr marL="0" indent="0" algn="just">
              <a:buNone/>
            </a:pPr>
            <a:endParaRPr lang="fr-FR" sz="2600" b="1" dirty="0"/>
          </a:p>
          <a:p>
            <a:pPr algn="just"/>
            <a:r>
              <a:rPr lang="fr-FR" sz="2600" dirty="0"/>
              <a:t>De 1995 à 2000 : Renforcement des capacités de CODINORM</a:t>
            </a:r>
          </a:p>
          <a:p>
            <a:pPr algn="just"/>
            <a:r>
              <a:rPr lang="fr-FR" sz="2600" dirty="0"/>
              <a:t>Durant la période 1995-2000, CODINORM a bénéficié grâce au Fonds d'Aide et de Coopération Française (FAC) d'appui pour la formation qualifiante de ses ingénieurs.</a:t>
            </a:r>
          </a:p>
          <a:p>
            <a:pPr marL="0" indent="0" algn="just">
              <a:buNone/>
            </a:pPr>
            <a:r>
              <a:rPr lang="fr-FR" sz="2600" dirty="0"/>
              <a:t> </a:t>
            </a:r>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18</a:t>
            </a:fld>
            <a:endParaRPr lang="fr-FR"/>
          </a:p>
        </p:txBody>
      </p:sp>
    </p:spTree>
    <p:extLst>
      <p:ext uri="{BB962C8B-B14F-4D97-AF65-F5344CB8AC3E}">
        <p14:creationId xmlns:p14="http://schemas.microsoft.com/office/powerpoint/2010/main" val="30689653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marL="0" indent="0">
              <a:buNone/>
            </a:pPr>
            <a:r>
              <a:rPr lang="x-none" sz="2600" b="1" dirty="0"/>
              <a:t>3.3	BILAN DETAILLE DES ACTIVITES DE CODINORM </a:t>
            </a:r>
            <a:endParaRPr lang="fr-FR" sz="2600" b="1" dirty="0"/>
          </a:p>
          <a:p>
            <a:pPr marL="0" indent="0">
              <a:buNone/>
            </a:pPr>
            <a:r>
              <a:rPr lang="fr-FR" sz="2400" dirty="0"/>
              <a:t>Ce programme a permis de :</a:t>
            </a:r>
          </a:p>
          <a:p>
            <a:pPr algn="just"/>
            <a:r>
              <a:rPr lang="fr-FR" sz="2400" dirty="0"/>
              <a:t>Qualifier par l'Association Française de l’Assurance Qualité (AFAQ) organisme de certification, les quinze (15) premiers auditeurs nationaux qualité certifiés issus de CODINORM et de cabinets privés.</a:t>
            </a:r>
          </a:p>
          <a:p>
            <a:pPr algn="just"/>
            <a:r>
              <a:rPr lang="fr-FR" sz="2400" dirty="0"/>
              <a:t>Ceci a permis au tissu économique de disposer au plan local des compétences capables de l’accompagner dans des démarches qualité ;</a:t>
            </a:r>
          </a:p>
          <a:p>
            <a:pPr algn="just"/>
            <a:r>
              <a:rPr lang="fr-FR" sz="2400" dirty="0"/>
              <a:t>Rendre opérationnel le système de la marque de conformité aux normes (marque NI) en formant ses gestionnaires au siège de l'Association Française de Normalisation (AFNOR);</a:t>
            </a:r>
          </a:p>
          <a:p>
            <a:pPr algn="just"/>
            <a:r>
              <a:rPr lang="fr-FR" sz="2400" dirty="0"/>
              <a:t>Rendre opérationnel son centre d'information sur les normes et la règlementation technique;</a:t>
            </a:r>
          </a:p>
          <a:p>
            <a:pPr algn="just"/>
            <a:r>
              <a:rPr lang="fr-FR" sz="2400" dirty="0"/>
              <a:t>Former ses secrétaires techniques à la normalisation.</a:t>
            </a:r>
          </a:p>
          <a:p>
            <a:pPr marL="0" indent="0" algn="just">
              <a:buNone/>
            </a:pP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19</a:t>
            </a:fld>
            <a:endParaRPr lang="fr-FR"/>
          </a:p>
        </p:txBody>
      </p:sp>
    </p:spTree>
    <p:extLst>
      <p:ext uri="{BB962C8B-B14F-4D97-AF65-F5344CB8AC3E}">
        <p14:creationId xmlns:p14="http://schemas.microsoft.com/office/powerpoint/2010/main" val="3775234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372600" cy="672860"/>
          </a:xfrm>
          <a:solidFill>
            <a:schemeClr val="accent6">
              <a:lumMod val="40000"/>
              <a:lumOff val="60000"/>
            </a:schemeClr>
          </a:solidFill>
        </p:spPr>
        <p:txBody>
          <a:bodyPr>
            <a:normAutofit/>
          </a:bodyPr>
          <a:lstStyle/>
          <a:p>
            <a:r>
              <a:rPr lang="fr-FR" sz="2800" b="1" u="sng" dirty="0">
                <a:solidFill>
                  <a:schemeClr val="tx1"/>
                </a:solidFill>
              </a:rPr>
              <a:t>Le cadre juridique de la normalisation en Côte d'Ivoire</a:t>
            </a:r>
            <a:endParaRPr lang="fr-FR" sz="2800" dirty="0">
              <a:solidFill>
                <a:schemeClr val="tx1"/>
              </a:solidFill>
            </a:endParaRPr>
          </a:p>
        </p:txBody>
      </p:sp>
      <p:sp>
        <p:nvSpPr>
          <p:cNvPr id="3" name="Espace réservé du contenu 2"/>
          <p:cNvSpPr>
            <a:spLocks noGrp="1"/>
          </p:cNvSpPr>
          <p:nvPr>
            <p:ph idx="1"/>
          </p:nvPr>
        </p:nvSpPr>
        <p:spPr>
          <a:xfrm>
            <a:off x="213275" y="672860"/>
            <a:ext cx="10454725" cy="5567082"/>
          </a:xfrm>
        </p:spPr>
        <p:txBody>
          <a:bodyPr>
            <a:noAutofit/>
          </a:bodyPr>
          <a:lstStyle/>
          <a:p>
            <a:pPr marL="0" indent="0" algn="just">
              <a:lnSpc>
                <a:spcPct val="120000"/>
              </a:lnSpc>
              <a:spcBef>
                <a:spcPts val="0"/>
              </a:spcBef>
              <a:buNone/>
            </a:pPr>
            <a:r>
              <a:rPr lang="fr-FR" sz="2400" dirty="0"/>
              <a:t>Le cadre juridique actuel fait apparaitre trois grands acteurs :</a:t>
            </a:r>
          </a:p>
          <a:p>
            <a:pPr marL="0" indent="0" algn="just">
              <a:lnSpc>
                <a:spcPct val="120000"/>
              </a:lnSpc>
              <a:spcBef>
                <a:spcPts val="0"/>
              </a:spcBef>
              <a:buNone/>
            </a:pPr>
            <a:r>
              <a:rPr lang="fr-FR" sz="2400" dirty="0"/>
              <a:t> </a:t>
            </a:r>
            <a:endParaRPr lang="fr-FR" sz="1600" dirty="0"/>
          </a:p>
          <a:p>
            <a:pPr marL="444500" indent="-444500" algn="just">
              <a:lnSpc>
                <a:spcPct val="120000"/>
              </a:lnSpc>
              <a:spcBef>
                <a:spcPts val="0"/>
              </a:spcBef>
              <a:buNone/>
            </a:pPr>
            <a:r>
              <a:rPr lang="fr-FR" sz="2400" dirty="0"/>
              <a:t>•	Les pouvoirs publics à travers le Comité Ivoirien de Normalisation (CIN),</a:t>
            </a:r>
          </a:p>
          <a:p>
            <a:pPr marL="0" indent="0" algn="just">
              <a:lnSpc>
                <a:spcPct val="120000"/>
              </a:lnSpc>
              <a:spcBef>
                <a:spcPts val="0"/>
              </a:spcBef>
              <a:buNone/>
            </a:pPr>
            <a:r>
              <a:rPr lang="fr-FR" sz="2400" dirty="0"/>
              <a:t>•	L’Association ivoirienne de normalisation (CODINORM),</a:t>
            </a:r>
          </a:p>
          <a:p>
            <a:pPr marL="0" indent="0" algn="just">
              <a:lnSpc>
                <a:spcPct val="120000"/>
              </a:lnSpc>
              <a:spcBef>
                <a:spcPts val="0"/>
              </a:spcBef>
              <a:buNone/>
            </a:pPr>
            <a:r>
              <a:rPr lang="fr-FR" sz="2400" dirty="0"/>
              <a:t>•	Les bureaux de normalisation.</a:t>
            </a:r>
          </a:p>
          <a:p>
            <a:pPr marL="0" indent="0" algn="just">
              <a:lnSpc>
                <a:spcPct val="120000"/>
              </a:lnSpc>
              <a:spcBef>
                <a:spcPts val="0"/>
              </a:spcBef>
              <a:buNone/>
            </a:pPr>
            <a:r>
              <a:rPr lang="fr-FR" sz="2400" dirty="0"/>
              <a:t> </a:t>
            </a:r>
          </a:p>
          <a:p>
            <a:pPr marL="0" indent="0" algn="just">
              <a:lnSpc>
                <a:spcPct val="120000"/>
              </a:lnSpc>
              <a:spcBef>
                <a:spcPts val="0"/>
              </a:spcBef>
              <a:buNone/>
            </a:pPr>
            <a:r>
              <a:rPr lang="fr-FR" sz="2400" dirty="0"/>
              <a:t>CODINORM et les bureaux de normalisation s’appuient sur les experts issus des entreprises, des fédérations professionnelles, des ONG, des laboratoires, des ministères, etc.</a:t>
            </a:r>
          </a:p>
          <a:p>
            <a:pPr marL="0" indent="0" algn="just">
              <a:lnSpc>
                <a:spcPct val="120000"/>
              </a:lnSpc>
              <a:spcBef>
                <a:spcPts val="0"/>
              </a:spcBef>
              <a:buNone/>
            </a:pPr>
            <a:r>
              <a:rPr lang="fr-FR" sz="2400" dirty="0" smtClean="0"/>
              <a:t>L’Etat </a:t>
            </a:r>
            <a:r>
              <a:rPr lang="fr-FR" sz="2400" dirty="0"/>
              <a:t>a joué un rôle lors de la création de CODINORM en 1995. Il a toujours essayé de construire en Côte d’Ivoire, en plusieurs époques, un environnement réglementaire favorable à la normalisation et à l’application des normes. </a:t>
            </a: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3" y="672860"/>
            <a:ext cx="9135980" cy="5929646"/>
          </a:xfrm>
        </p:spPr>
        <p:txBody>
          <a:bodyPr>
            <a:noAutofit/>
          </a:bodyPr>
          <a:lstStyle/>
          <a:p>
            <a:pPr marL="0" indent="0">
              <a:lnSpc>
                <a:spcPct val="150000"/>
              </a:lnSpc>
              <a:buNone/>
            </a:pPr>
            <a:r>
              <a:rPr lang="x-none" sz="2600" b="1" dirty="0"/>
              <a:t>3.3	BILAN DETAILLE DES ACTIVITES DE CODINORM </a:t>
            </a:r>
            <a:endParaRPr lang="fr-FR" sz="2600" b="1" dirty="0" smtClean="0"/>
          </a:p>
          <a:p>
            <a:pPr marL="0" indent="0">
              <a:lnSpc>
                <a:spcPct val="150000"/>
              </a:lnSpc>
              <a:buNone/>
            </a:pPr>
            <a:endParaRPr lang="fr-FR" sz="2600" b="1" dirty="0"/>
          </a:p>
          <a:p>
            <a:pPr marL="0" indent="0" algn="just">
              <a:lnSpc>
                <a:spcPct val="150000"/>
              </a:lnSpc>
              <a:buNone/>
            </a:pPr>
            <a:r>
              <a:rPr lang="fr-FR" sz="2600" dirty="0"/>
              <a:t>Ce programme a permis réellement à CODINORM de développer des services rémunérés aux entreprises tels que son institut de formation et développer depuis 2002 les certificats qualité grâce au décret sur les normes rendues d'application obligatoire. </a:t>
            </a:r>
          </a:p>
          <a:p>
            <a:pPr marL="0" indent="0" algn="just">
              <a:lnSpc>
                <a:spcPct val="150000"/>
              </a:lnSpc>
              <a:buNone/>
            </a:pPr>
            <a:r>
              <a:rPr lang="fr-FR" sz="2600" dirty="0"/>
              <a:t> </a:t>
            </a:r>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20</a:t>
            </a:fld>
            <a:endParaRPr lang="fr-FR"/>
          </a:p>
        </p:txBody>
      </p:sp>
    </p:spTree>
    <p:extLst>
      <p:ext uri="{BB962C8B-B14F-4D97-AF65-F5344CB8AC3E}">
        <p14:creationId xmlns:p14="http://schemas.microsoft.com/office/powerpoint/2010/main" val="1918551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485154" cy="5929646"/>
          </a:xfrm>
        </p:spPr>
        <p:txBody>
          <a:bodyPr>
            <a:noAutofit/>
          </a:bodyPr>
          <a:lstStyle/>
          <a:p>
            <a:pPr marL="0" indent="0" algn="just">
              <a:buNone/>
            </a:pPr>
            <a:r>
              <a:rPr lang="fr-FR" sz="2600" b="1" dirty="0" smtClean="0"/>
              <a:t>3.3.1	ACTIVITES OPERATIONNELLES DE CODINORM</a:t>
            </a:r>
            <a:endParaRPr lang="fr-FR" sz="2600" dirty="0" smtClean="0"/>
          </a:p>
          <a:p>
            <a:pPr marL="0" indent="0" algn="just">
              <a:buNone/>
            </a:pPr>
            <a:r>
              <a:rPr lang="fr-FR" sz="2600" i="1" dirty="0" smtClean="0"/>
              <a:t>3.3.1.1</a:t>
            </a:r>
            <a:r>
              <a:rPr lang="fr-FR" sz="2600" i="1" dirty="0"/>
              <a:t>	LA NORMALISATION</a:t>
            </a:r>
            <a:endParaRPr lang="fr-FR" sz="2600" dirty="0"/>
          </a:p>
          <a:p>
            <a:pPr lvl="0" algn="just"/>
            <a:r>
              <a:rPr lang="fr-FR" sz="2600" dirty="0"/>
              <a:t>Les </a:t>
            </a:r>
            <a:r>
              <a:rPr lang="fr-CA" sz="2600" dirty="0"/>
              <a:t>Comités Techniques (CT) de Normalisation sont opérationnels</a:t>
            </a:r>
            <a:endParaRPr lang="fr-FR" sz="2600" dirty="0"/>
          </a:p>
          <a:p>
            <a:pPr marL="0" indent="0" algn="just">
              <a:buNone/>
            </a:pPr>
            <a:r>
              <a:rPr lang="fr-CA" sz="2600" dirty="0"/>
              <a:t>Des comités techniques de normalisation créés sont opérationnels et couvrent  vingt six (26) secteurs d'activités.</a:t>
            </a:r>
            <a:endParaRPr lang="fr-FR" sz="2600" dirty="0"/>
          </a:p>
          <a:p>
            <a:pPr lvl="0" algn="just"/>
            <a:r>
              <a:rPr lang="fr-FR" sz="2600" dirty="0"/>
              <a:t>La</a:t>
            </a:r>
            <a:r>
              <a:rPr lang="fr-FR" sz="2600" b="1" dirty="0"/>
              <a:t> </a:t>
            </a:r>
            <a:r>
              <a:rPr lang="fr-FR" sz="2600" dirty="0"/>
              <a:t>participation des différentes parties prenantes est assurée.</a:t>
            </a:r>
          </a:p>
          <a:p>
            <a:pPr marL="0" indent="0" algn="just">
              <a:buNone/>
            </a:pPr>
            <a:endParaRPr lang="fr-FR" sz="2600" dirty="0"/>
          </a:p>
          <a:p>
            <a:pPr marL="0" indent="0" algn="just">
              <a:buNone/>
            </a:pPr>
            <a:r>
              <a:rPr lang="fr-FR" sz="2600" dirty="0"/>
              <a:t>Les différentes parties prenantes (administrations, entreprises/secteur privé, associations des consommateurs, association de promotion de la qualité, milieux scientifiques) participent activement aux travaux des CT. Plus de six cent experts y travaillent de manière bénévole</a:t>
            </a:r>
            <a:r>
              <a:rPr lang="fr-FR" sz="2600" dirty="0" smtClean="0"/>
              <a:t>.</a:t>
            </a:r>
            <a:endParaRPr lang="fr-FR" sz="2600" dirty="0"/>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21</a:t>
            </a:fld>
            <a:endParaRPr lang="fr-FR"/>
          </a:p>
        </p:txBody>
      </p:sp>
    </p:spTree>
    <p:extLst>
      <p:ext uri="{BB962C8B-B14F-4D97-AF65-F5344CB8AC3E}">
        <p14:creationId xmlns:p14="http://schemas.microsoft.com/office/powerpoint/2010/main" val="2456482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485154" cy="5929646"/>
          </a:xfrm>
        </p:spPr>
        <p:txBody>
          <a:bodyPr>
            <a:noAutofit/>
          </a:bodyPr>
          <a:lstStyle/>
          <a:p>
            <a:pPr marL="0" indent="0" algn="just">
              <a:buNone/>
            </a:pPr>
            <a:r>
              <a:rPr lang="fr-FR" sz="2600" b="1" dirty="0" smtClean="0"/>
              <a:t>3.3.1	ACTIVITES OPERATIONNELLES DE CODINORM</a:t>
            </a:r>
            <a:endParaRPr lang="fr-FR" sz="2600" dirty="0" smtClean="0"/>
          </a:p>
          <a:p>
            <a:pPr marL="0" indent="0" algn="just">
              <a:buNone/>
            </a:pPr>
            <a:r>
              <a:rPr lang="fr-FR" sz="2600" i="1" dirty="0" smtClean="0"/>
              <a:t>3.3.1.1</a:t>
            </a:r>
            <a:r>
              <a:rPr lang="fr-FR" sz="2600" i="1" dirty="0"/>
              <a:t>	LA NORMALISATION</a:t>
            </a:r>
            <a:endParaRPr lang="fr-FR" sz="2600" dirty="0"/>
          </a:p>
          <a:p>
            <a:pPr marL="0" indent="0" algn="just">
              <a:buNone/>
            </a:pPr>
            <a:endParaRPr lang="fr-FR" sz="2600" dirty="0"/>
          </a:p>
          <a:p>
            <a:pPr lvl="0" algn="just"/>
            <a:r>
              <a:rPr lang="fr-FR" sz="2600" dirty="0"/>
              <a:t>CODINORM, à travers ses </a:t>
            </a:r>
            <a:r>
              <a:rPr lang="fr-FR" sz="2600" dirty="0" smtClean="0"/>
              <a:t>experts,</a:t>
            </a:r>
            <a:r>
              <a:rPr lang="fr-FR" sz="2600" b="1" dirty="0" smtClean="0"/>
              <a:t> </a:t>
            </a:r>
            <a:r>
              <a:rPr lang="fr-FR" sz="2600" dirty="0"/>
              <a:t>p</a:t>
            </a:r>
            <a:r>
              <a:rPr lang="fr-CA" sz="2600" dirty="0" err="1"/>
              <a:t>articipe</a:t>
            </a:r>
            <a:r>
              <a:rPr lang="fr-CA" sz="2600" dirty="0"/>
              <a:t> aux travaux des Comités Régionaux et internationaux de Normalisation (Codex </a:t>
            </a:r>
            <a:r>
              <a:rPr lang="fr-CA" sz="2600" dirty="0" err="1"/>
              <a:t>Alimentarius</a:t>
            </a:r>
            <a:r>
              <a:rPr lang="fr-CA" sz="2600" dirty="0"/>
              <a:t>, ISO, etc.) et collaborer avec les organismes homologues.</a:t>
            </a:r>
            <a:endParaRPr lang="fr-FR" sz="2600" dirty="0"/>
          </a:p>
          <a:p>
            <a:pPr lvl="0" algn="just"/>
            <a:r>
              <a:rPr lang="fr-FR" sz="2600" dirty="0"/>
              <a:t>Le Centre de documentation appelé Centre d'Information sur les Normes et la Règlementation technique (CINR) est opérationnel et mis à la disposition  des entreprises et administrations. Sa base de données est régulièrement mise à jour</a:t>
            </a:r>
            <a:r>
              <a:rPr lang="fr-FR" sz="2600" dirty="0" smtClean="0"/>
              <a:t>.</a:t>
            </a:r>
            <a:endParaRPr lang="fr-FR" sz="2600" dirty="0"/>
          </a:p>
          <a:p>
            <a:pPr marL="0" indent="0" algn="just">
              <a:buNone/>
            </a:pPr>
            <a:endParaRPr lang="fr-FR" sz="2600" dirty="0"/>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22</a:t>
            </a:fld>
            <a:endParaRPr lang="fr-FR"/>
          </a:p>
        </p:txBody>
      </p:sp>
    </p:spTree>
    <p:extLst>
      <p:ext uri="{BB962C8B-B14F-4D97-AF65-F5344CB8AC3E}">
        <p14:creationId xmlns:p14="http://schemas.microsoft.com/office/powerpoint/2010/main" val="129055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754096" cy="5929646"/>
          </a:xfrm>
        </p:spPr>
        <p:txBody>
          <a:bodyPr>
            <a:noAutofit/>
          </a:bodyPr>
          <a:lstStyle/>
          <a:p>
            <a:pPr marL="0" indent="0">
              <a:buNone/>
            </a:pPr>
            <a:r>
              <a:rPr lang="fr-FR" sz="2600" b="1" dirty="0" smtClean="0"/>
              <a:t>3.3.1	ACTIVITES OPERATIONNELLES DE CODINORM</a:t>
            </a:r>
            <a:endParaRPr lang="fr-FR" sz="2600" dirty="0" smtClean="0"/>
          </a:p>
          <a:p>
            <a:pPr marL="0" indent="0" algn="just">
              <a:buNone/>
            </a:pPr>
            <a:r>
              <a:rPr lang="fr-FR" sz="2600" i="1" dirty="0" smtClean="0"/>
              <a:t>3.3.1.1</a:t>
            </a:r>
            <a:r>
              <a:rPr lang="fr-FR" sz="2600" i="1" dirty="0"/>
              <a:t>	LA NORMALISATION</a:t>
            </a:r>
            <a:endParaRPr lang="fr-FR" sz="2600" dirty="0"/>
          </a:p>
          <a:p>
            <a:pPr marL="0" indent="0">
              <a:buNone/>
            </a:pPr>
            <a:endParaRPr lang="fr-FR" sz="2600" dirty="0"/>
          </a:p>
          <a:p>
            <a:pPr marL="0" lvl="0" indent="0">
              <a:buNone/>
            </a:pPr>
            <a:r>
              <a:rPr lang="fr-FR" sz="2600" b="1" u="sng" dirty="0"/>
              <a:t>Expériences régionales</a:t>
            </a:r>
            <a:endParaRPr lang="fr-FR" sz="2600" u="sng" dirty="0"/>
          </a:p>
          <a:p>
            <a:r>
              <a:rPr lang="fr-FR" sz="2600" dirty="0"/>
              <a:t>Expertises pour le compte de l’ONUDI, dans l’élaboration des normes, dans les filières non-traditionnelles,</a:t>
            </a:r>
          </a:p>
          <a:p>
            <a:r>
              <a:rPr lang="fr-FR" sz="2600" dirty="0"/>
              <a:t>Secrétariat norme CEDEAO pour le tourisme et l’électrotechnique,</a:t>
            </a:r>
          </a:p>
          <a:p>
            <a:r>
              <a:rPr lang="fr-FR" sz="2600" dirty="0"/>
              <a:t>Mise à niveau de l’agence gabonaise de normalisation AGANOR,</a:t>
            </a:r>
          </a:p>
          <a:p>
            <a:r>
              <a:rPr lang="fr-FR" sz="2600" dirty="0"/>
              <a:t>Mise à niveau de  l’organisme malien de normalisation AMANOR,</a:t>
            </a:r>
          </a:p>
          <a:p>
            <a:r>
              <a:rPr lang="fr-FR" sz="2600" dirty="0"/>
              <a:t>Mise à niveau de l’organisme nigérien de normalisation,</a:t>
            </a:r>
          </a:p>
          <a:p>
            <a:r>
              <a:rPr lang="fr-FR" sz="2600" dirty="0"/>
              <a:t>Certification des installateurs PV avec ECREE et l’IRENA</a:t>
            </a:r>
            <a:r>
              <a:rPr lang="fr-FR" sz="2600" dirty="0" smtClean="0"/>
              <a:t>. </a:t>
            </a:r>
            <a:r>
              <a:rPr lang="fr-FR" sz="2600" dirty="0"/>
              <a:t> </a:t>
            </a:r>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23</a:t>
            </a:fld>
            <a:endParaRPr lang="fr-FR"/>
          </a:p>
        </p:txBody>
      </p:sp>
    </p:spTree>
    <p:extLst>
      <p:ext uri="{BB962C8B-B14F-4D97-AF65-F5344CB8AC3E}">
        <p14:creationId xmlns:p14="http://schemas.microsoft.com/office/powerpoint/2010/main" val="3984942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754096" cy="5929646"/>
          </a:xfrm>
        </p:spPr>
        <p:txBody>
          <a:bodyPr>
            <a:noAutofit/>
          </a:bodyPr>
          <a:lstStyle/>
          <a:p>
            <a:pPr marL="0" indent="0">
              <a:buNone/>
            </a:pPr>
            <a:r>
              <a:rPr lang="fr-FR" sz="2600" b="1" dirty="0" smtClean="0"/>
              <a:t>3.3.1	ACTIVITES OPERATIONNELLES DE CODINORM</a:t>
            </a:r>
            <a:endParaRPr lang="fr-FR" sz="2600" dirty="0" smtClean="0"/>
          </a:p>
          <a:p>
            <a:pPr marL="0" indent="0" algn="just">
              <a:buNone/>
            </a:pPr>
            <a:r>
              <a:rPr lang="fr-FR" sz="2600" i="1" dirty="0" smtClean="0"/>
              <a:t>3.3.1.1</a:t>
            </a:r>
            <a:r>
              <a:rPr lang="fr-FR" sz="2600" i="1" dirty="0"/>
              <a:t>	LA </a:t>
            </a:r>
            <a:r>
              <a:rPr lang="fr-FR" sz="2600" i="1" dirty="0" smtClean="0"/>
              <a:t>NORMALISATION</a:t>
            </a:r>
            <a:endParaRPr lang="fr-FR" sz="2600" dirty="0"/>
          </a:p>
          <a:p>
            <a:pPr marL="0" indent="0" algn="just">
              <a:buNone/>
            </a:pPr>
            <a:r>
              <a:rPr lang="fr-FR" sz="2600" dirty="0"/>
              <a:t> </a:t>
            </a:r>
          </a:p>
          <a:p>
            <a:pPr marL="0" lvl="0" indent="0">
              <a:buNone/>
            </a:pPr>
            <a:r>
              <a:rPr lang="fr-FR" sz="2600" b="1" u="sng" dirty="0"/>
              <a:t>Expériences internationales</a:t>
            </a:r>
            <a:endParaRPr lang="fr-FR" sz="2600" u="sng" dirty="0"/>
          </a:p>
          <a:p>
            <a:r>
              <a:rPr lang="fr-FR" sz="2600" b="1" dirty="0"/>
              <a:t> </a:t>
            </a:r>
            <a:r>
              <a:rPr lang="fr-FR" sz="2600" dirty="0" smtClean="0"/>
              <a:t>Officier </a:t>
            </a:r>
            <a:r>
              <a:rPr lang="fr-FR" sz="2600" dirty="0"/>
              <a:t>de liaison de l’ISO pour l’Afrique de l’OUEST et CENTRALE,</a:t>
            </a:r>
          </a:p>
          <a:p>
            <a:r>
              <a:rPr lang="fr-FR" sz="2600" dirty="0"/>
              <a:t>Certification dans le domaine de l’efficacité énergétique (étiquetage et éclairage), </a:t>
            </a:r>
          </a:p>
          <a:p>
            <a:r>
              <a:rPr lang="fr-FR" sz="2600" dirty="0"/>
              <a:t>Mise à niveau du bureau haïtien de normalisation,</a:t>
            </a:r>
          </a:p>
          <a:p>
            <a:r>
              <a:rPr lang="fr-FR" sz="2600" dirty="0"/>
              <a:t>Renforcement de capacité du système qualité du bureau haïtien de normalisation,</a:t>
            </a:r>
          </a:p>
          <a:p>
            <a:r>
              <a:rPr lang="fr-FR" sz="2600" dirty="0"/>
              <a:t>Mise en place du système qualité du BNETD sur demande de l’ONUDI </a:t>
            </a:r>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24</a:t>
            </a:fld>
            <a:endParaRPr lang="fr-FR"/>
          </a:p>
        </p:txBody>
      </p:sp>
    </p:spTree>
    <p:extLst>
      <p:ext uri="{BB962C8B-B14F-4D97-AF65-F5344CB8AC3E}">
        <p14:creationId xmlns:p14="http://schemas.microsoft.com/office/powerpoint/2010/main" val="3001674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10481"/>
          </a:xfrm>
        </p:spPr>
        <p:txBody>
          <a:bodyPr>
            <a:noAutofit/>
          </a:bodyPr>
          <a:lstStyle/>
          <a:p>
            <a:r>
              <a:rPr lang="fr-FR" sz="2400" b="1" u="sng" dirty="0"/>
              <a:t>Situation des normes ivoiriennes homologuées de 2006 à 2014</a:t>
            </a:r>
            <a:endParaRPr lang="fr-FR" sz="2400" dirty="0"/>
          </a:p>
          <a:p>
            <a:pPr marL="0" indent="0" algn="just">
              <a:buNone/>
            </a:pP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25</a:t>
            </a:fld>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1335288245"/>
              </p:ext>
            </p:extLst>
          </p:nvPr>
        </p:nvGraphicFramePr>
        <p:xfrm>
          <a:off x="386795" y="1184355"/>
          <a:ext cx="9584195" cy="5567087"/>
        </p:xfrm>
        <a:graphic>
          <a:graphicData uri="http://schemas.openxmlformats.org/drawingml/2006/table">
            <a:tbl>
              <a:tblPr firstRow="1" firstCol="1" bandRow="1"/>
              <a:tblGrid>
                <a:gridCol w="4560142"/>
                <a:gridCol w="500607"/>
                <a:gridCol w="500607"/>
                <a:gridCol w="500607"/>
                <a:gridCol w="500607"/>
                <a:gridCol w="500607"/>
                <a:gridCol w="500607"/>
                <a:gridCol w="500607"/>
                <a:gridCol w="500607"/>
                <a:gridCol w="500607"/>
                <a:gridCol w="518590"/>
              </a:tblGrid>
              <a:tr h="213227">
                <a:tc>
                  <a:txBody>
                    <a:bodyPr/>
                    <a:lstStyle/>
                    <a:p>
                      <a:pPr>
                        <a:lnSpc>
                          <a:spcPct val="107000"/>
                        </a:lnSpc>
                      </a:pPr>
                      <a:endParaRPr lang="fr-FR" sz="1200" dirty="0">
                        <a:effectLst/>
                        <a:latin typeface="Calibri" panose="020F0502020204030204" pitchFamily="34" charset="0"/>
                        <a:cs typeface="Times New Roman" panose="02020603050405020304" pitchFamily="18" charset="0"/>
                      </a:endParaRPr>
                    </a:p>
                  </a:txBody>
                  <a:tcPr marL="34420" marR="3442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 : Produits Agricoles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CT2 : Bâtiment et génie civil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CT3 : Produits alimentaires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CT4 : Chimie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dirty="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CT5 : Normes fondamentales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CT6 : Emballages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CT7 : Comité National Electrotechnique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CT8 : Bois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CT9 : Environnement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CT10 : Management de la qualité et qualité de service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CT11 : Banque, valeurs mobilières et autres services financiers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12">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CT12 : Comité National de normalisation des Télécommunications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CT13 : Technologie des soins de la santé et sécurité sanitaire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CT14 : Produits pétroliers et lubrifiants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CT15 : Gestion fiscale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CT16 : Responsabilité Sociétale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CT17 : Textile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CT18 : Sécurité Sociétale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CT19 : Technologie de l’information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CT20 : Véhicules Routiers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CT21 : Transport (de matières dangereuses)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CT22 : Management Environnemental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CT23 : Normalisation de la gestion durable des forêts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dirty="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CT24 : Evaluation de la conformité</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07000"/>
                        </a:lnSpc>
                      </a:pPr>
                      <a:endParaRPr lang="fr-FR" sz="1200">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227">
                <a:tc>
                  <a:txBody>
                    <a:bodyPr/>
                    <a:lstStyle/>
                    <a:p>
                      <a:pPr>
                        <a:lnSpc>
                          <a:spcPct val="115000"/>
                        </a:lnSpc>
                        <a:spcAft>
                          <a:spcPts val="0"/>
                        </a:spcAft>
                      </a:pPr>
                      <a:r>
                        <a:rPr lang="fr-FR" sz="1200" b="1"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fr-FR" sz="1200" b="1">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320</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314</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07000"/>
                        </a:lnSpc>
                      </a:pPr>
                      <a:endParaRPr lang="fr-FR" sz="1200" b="1">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07000"/>
                        </a:lnSpc>
                      </a:pPr>
                      <a:endParaRPr lang="fr-FR" sz="1200" b="1">
                        <a:effectLst/>
                        <a:latin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177</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812</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fr-FR" sz="1200" b="1"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1694</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420" marR="344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1374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994575"/>
          </a:xfrm>
        </p:spPr>
        <p:txBody>
          <a:bodyPr>
            <a:noAutofit/>
          </a:bodyPr>
          <a:lstStyle/>
          <a:p>
            <a:pPr marL="0" indent="0">
              <a:buNone/>
            </a:pPr>
            <a:r>
              <a:rPr lang="fr-FR" sz="2400" b="1" u="sng" dirty="0"/>
              <a:t>Situation des normes ivoiriennes homologuées en 2015</a:t>
            </a:r>
            <a:endParaRPr lang="fr-FR" sz="2400" dirty="0"/>
          </a:p>
          <a:p>
            <a:pPr marL="0" indent="0">
              <a:buNone/>
            </a:pPr>
            <a:r>
              <a:rPr lang="fr-FR" sz="2400" dirty="0"/>
              <a:t> </a:t>
            </a:r>
            <a:r>
              <a:rPr lang="fr-FR" sz="2400" dirty="0" smtClean="0"/>
              <a:t>A </a:t>
            </a:r>
            <a:r>
              <a:rPr lang="fr-FR" sz="2400" dirty="0"/>
              <a:t>ce jour, 1694 normes ont été homologuées par </a:t>
            </a:r>
            <a:r>
              <a:rPr lang="fr-FR" sz="2400" dirty="0" smtClean="0"/>
              <a:t>CODONORM</a:t>
            </a: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26</a:t>
            </a:fld>
            <a:endParaRPr lang="fr-FR"/>
          </a:p>
        </p:txBody>
      </p:sp>
      <p:graphicFrame>
        <p:nvGraphicFramePr>
          <p:cNvPr id="5" name="Graphique 4"/>
          <p:cNvGraphicFramePr>
            <a:graphicFrameLocks/>
          </p:cNvGraphicFramePr>
          <p:nvPr>
            <p:extLst>
              <p:ext uri="{D42A27DB-BD31-4B8C-83A1-F6EECF244321}">
                <p14:modId xmlns:p14="http://schemas.microsoft.com/office/powerpoint/2010/main" val="401128950"/>
              </p:ext>
            </p:extLst>
          </p:nvPr>
        </p:nvGraphicFramePr>
        <p:xfrm>
          <a:off x="1519517" y="1667434"/>
          <a:ext cx="8700247" cy="51905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8284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456693"/>
          </a:xfrm>
        </p:spPr>
        <p:txBody>
          <a:bodyPr>
            <a:noAutofit/>
          </a:bodyPr>
          <a:lstStyle/>
          <a:p>
            <a:pPr marL="0" indent="0" algn="just">
              <a:buNone/>
            </a:pP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27</a:t>
            </a:fld>
            <a:endParaRPr lang="fr-FR"/>
          </a:p>
        </p:txBody>
      </p:sp>
      <p:graphicFrame>
        <p:nvGraphicFramePr>
          <p:cNvPr id="5" name="Graphique 4"/>
          <p:cNvGraphicFramePr>
            <a:graphicFrameLocks/>
          </p:cNvGraphicFramePr>
          <p:nvPr>
            <p:extLst>
              <p:ext uri="{D42A27DB-BD31-4B8C-83A1-F6EECF244321}">
                <p14:modId xmlns:p14="http://schemas.microsoft.com/office/powerpoint/2010/main" val="1811306248"/>
              </p:ext>
            </p:extLst>
          </p:nvPr>
        </p:nvGraphicFramePr>
        <p:xfrm>
          <a:off x="872836" y="672861"/>
          <a:ext cx="8741811" cy="59430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0435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981128"/>
          </a:xfrm>
        </p:spPr>
        <p:txBody>
          <a:bodyPr>
            <a:noAutofit/>
          </a:bodyPr>
          <a:lstStyle/>
          <a:p>
            <a:r>
              <a:rPr lang="fr-FR" sz="2400" i="1" dirty="0"/>
              <a:t>3.3.1.2	LA CERTIFICATION</a:t>
            </a:r>
            <a:endParaRPr lang="fr-FR" sz="2400" dirty="0"/>
          </a:p>
          <a:p>
            <a:pPr marL="0" indent="0" algn="just">
              <a:buNone/>
            </a:pPr>
            <a:r>
              <a:rPr lang="fr-FR" sz="2400" b="1" u="sng" dirty="0"/>
              <a:t>Tableau de bord des attestations de conformité </a:t>
            </a:r>
            <a:endParaRPr lang="fr-FR" sz="2400" dirty="0"/>
          </a:p>
          <a:p>
            <a:pPr marL="0" indent="0" algn="just">
              <a:buNone/>
            </a:pP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28</a:t>
            </a:fld>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2093383200"/>
              </p:ext>
            </p:extLst>
          </p:nvPr>
        </p:nvGraphicFramePr>
        <p:xfrm>
          <a:off x="349625" y="2014996"/>
          <a:ext cx="10152528" cy="4208928"/>
        </p:xfrm>
        <a:graphic>
          <a:graphicData uri="http://schemas.openxmlformats.org/drawingml/2006/table">
            <a:tbl>
              <a:tblPr firstRow="1" firstCol="1" bandRow="1"/>
              <a:tblGrid>
                <a:gridCol w="2325394"/>
                <a:gridCol w="710819"/>
                <a:gridCol w="712850"/>
                <a:gridCol w="710819"/>
                <a:gridCol w="712850"/>
                <a:gridCol w="712850"/>
                <a:gridCol w="710819"/>
                <a:gridCol w="712850"/>
                <a:gridCol w="712850"/>
                <a:gridCol w="710819"/>
                <a:gridCol w="712850"/>
                <a:gridCol w="706758"/>
              </a:tblGrid>
              <a:tr h="594046">
                <a:tc>
                  <a:txBody>
                    <a:bodyPr/>
                    <a:lstStyle/>
                    <a:p>
                      <a:pPr algn="ctr">
                        <a:lnSpc>
                          <a:spcPct val="115000"/>
                        </a:lnSpc>
                        <a:spcAft>
                          <a:spcPts val="0"/>
                        </a:spcAft>
                      </a:pPr>
                      <a:r>
                        <a:rPr lang="fr-FR" sz="1800" b="1" dirty="0" smtClean="0">
                          <a:effectLst/>
                          <a:latin typeface="Times New Roman" panose="02020603050405020304" pitchFamily="18" charset="0"/>
                          <a:ea typeface="Calibri" panose="020F0502020204030204" pitchFamily="34" charset="0"/>
                          <a:cs typeface="Times New Roman" panose="02020603050405020304" pitchFamily="18" charset="0"/>
                        </a:rPr>
                        <a:t>INTITULÉ/ANNEE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2004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2005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2007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2008</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2009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2010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2011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2012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2013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2014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2015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986403">
                <a:tc>
                  <a:txBody>
                    <a:bodyPr/>
                    <a:lstStyle/>
                    <a:p>
                      <a:pPr algn="just">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Nombre d’attestations de conformité délivrées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76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167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119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273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390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391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635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038">
                <a:tc>
                  <a:txBody>
                    <a:bodyPr/>
                    <a:lstStyle/>
                    <a:p>
                      <a:pPr algn="just">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Nombre de notification de refus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01</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038">
                <a:tc>
                  <a:txBody>
                    <a:bodyPr/>
                    <a:lstStyle/>
                    <a:p>
                      <a:pPr algn="just">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Nombre de nouveaux produits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14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14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06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24</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6403">
                <a:tc>
                  <a:txBody>
                    <a:bodyPr/>
                    <a:lstStyle/>
                    <a:p>
                      <a:pPr algn="just">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Nombre d’entreprises en convention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25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30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37</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40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3417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1276964"/>
          </a:xfrm>
        </p:spPr>
        <p:txBody>
          <a:bodyPr>
            <a:noAutofit/>
          </a:bodyPr>
          <a:lstStyle/>
          <a:p>
            <a:pPr marL="0" indent="0" algn="just">
              <a:buNone/>
            </a:pPr>
            <a:r>
              <a:rPr lang="fr-FR" sz="2600" dirty="0"/>
              <a:t>NB : les attestations de conformité ont commencé à se développer suite au décret 2002 rendant certaines normes d’application obligatoire et à ses arrêtés pris en 2003.</a:t>
            </a:r>
          </a:p>
          <a:p>
            <a:pPr marL="0" indent="0" algn="just">
              <a:buNone/>
            </a:pPr>
            <a:r>
              <a:rPr lang="fr-FR" sz="2600" dirty="0"/>
              <a:t> </a:t>
            </a:r>
          </a:p>
          <a:p>
            <a:pPr marL="0" indent="0" algn="just">
              <a:lnSpc>
                <a:spcPct val="150000"/>
              </a:lnSpc>
              <a:spcBef>
                <a:spcPts val="0"/>
              </a:spcBef>
              <a:buNone/>
            </a:pPr>
            <a:endParaRPr lang="fr-FR" sz="26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29</a:t>
            </a:fld>
            <a:endParaRPr lang="fr-FR"/>
          </a:p>
        </p:txBody>
      </p:sp>
      <p:graphicFrame>
        <p:nvGraphicFramePr>
          <p:cNvPr id="5" name="Graphique 4"/>
          <p:cNvGraphicFramePr>
            <a:graphicFrameLocks/>
          </p:cNvGraphicFramePr>
          <p:nvPr>
            <p:extLst>
              <p:ext uri="{D42A27DB-BD31-4B8C-83A1-F6EECF244321}">
                <p14:modId xmlns:p14="http://schemas.microsoft.com/office/powerpoint/2010/main" val="1272828919"/>
              </p:ext>
            </p:extLst>
          </p:nvPr>
        </p:nvGraphicFramePr>
        <p:xfrm>
          <a:off x="1250577" y="1855694"/>
          <a:ext cx="8283388" cy="4835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0035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782" y="682185"/>
            <a:ext cx="10912518" cy="5909116"/>
          </a:xfrm>
        </p:spPr>
        <p:txBody>
          <a:bodyPr>
            <a:noAutofit/>
          </a:bodyPr>
          <a:lstStyle/>
          <a:p>
            <a:pPr marL="0" indent="0" algn="just">
              <a:spcBef>
                <a:spcPts val="0"/>
              </a:spcBef>
              <a:buNone/>
            </a:pPr>
            <a:r>
              <a:rPr lang="fr-FR" sz="2400" dirty="0"/>
              <a:t>En définitive, l’Etat accompagne, avec une grande fidélité, l’évolution de CODINORM, association de droit privé, reconnue d’utilité publique et soumise au contrôle de l’ETAT.</a:t>
            </a:r>
          </a:p>
          <a:p>
            <a:pPr marL="0" indent="0" algn="just">
              <a:spcBef>
                <a:spcPts val="0"/>
              </a:spcBef>
              <a:buNone/>
            </a:pPr>
            <a:r>
              <a:rPr lang="fr-FR" sz="2400" dirty="0"/>
              <a:t> </a:t>
            </a:r>
            <a:r>
              <a:rPr lang="fr-FR" sz="2400" dirty="0" smtClean="0"/>
              <a:t>Ainsi</a:t>
            </a:r>
            <a:r>
              <a:rPr lang="fr-FR" sz="2400" dirty="0"/>
              <a:t>, un régime de délégation confiant à CODINORM une mission de service public s’est instauré et est consolidé</a:t>
            </a:r>
            <a:r>
              <a:rPr lang="fr-FR" sz="2400" dirty="0" smtClean="0"/>
              <a:t>.</a:t>
            </a:r>
          </a:p>
          <a:p>
            <a:pPr marL="0" indent="0" algn="just">
              <a:spcBef>
                <a:spcPts val="0"/>
              </a:spcBef>
              <a:buNone/>
            </a:pPr>
            <a:endParaRPr lang="fr-FR" sz="2400" dirty="0"/>
          </a:p>
          <a:p>
            <a:pPr algn="just">
              <a:spcBef>
                <a:spcPts val="200"/>
              </a:spcBef>
              <a:spcAft>
                <a:spcPts val="200"/>
              </a:spcAft>
            </a:pPr>
            <a:r>
              <a:rPr lang="fr-FR" sz="2200" dirty="0"/>
              <a:t> </a:t>
            </a:r>
            <a:r>
              <a:rPr lang="fr-FR" sz="2200" dirty="0" smtClean="0"/>
              <a:t>la </a:t>
            </a:r>
            <a:r>
              <a:rPr lang="fr-FR" sz="2200" b="1" dirty="0"/>
              <a:t>loi n°2013-866 du 23 décembre 2013</a:t>
            </a:r>
            <a:r>
              <a:rPr lang="fr-FR" sz="2200" dirty="0"/>
              <a:t> relative à la normalisation et à la promotion de la qualité ;</a:t>
            </a:r>
          </a:p>
          <a:p>
            <a:pPr algn="just">
              <a:spcBef>
                <a:spcPts val="200"/>
              </a:spcBef>
              <a:spcAft>
                <a:spcPts val="200"/>
              </a:spcAft>
            </a:pPr>
            <a:r>
              <a:rPr lang="fr-FR" sz="2200" dirty="0"/>
              <a:t>le </a:t>
            </a:r>
            <a:r>
              <a:rPr lang="fr-FR" sz="2200" b="1" dirty="0"/>
              <a:t>décret n° 2014-460 du 06 Aout 2014</a:t>
            </a:r>
            <a:r>
              <a:rPr lang="fr-FR" sz="2200" dirty="0"/>
              <a:t> portant attributions, organisation et fonctionnement de l’Organisme National de Normalisation, dénommé Comité Ivoirien de Normalisation, en abrégé CIN et</a:t>
            </a:r>
          </a:p>
          <a:p>
            <a:pPr algn="just">
              <a:spcBef>
                <a:spcPts val="200"/>
              </a:spcBef>
              <a:spcAft>
                <a:spcPts val="200"/>
              </a:spcAft>
            </a:pPr>
            <a:r>
              <a:rPr lang="fr-FR" sz="2200" dirty="0"/>
              <a:t>le </a:t>
            </a:r>
            <a:r>
              <a:rPr lang="fr-FR" sz="2200" b="1" dirty="0"/>
              <a:t>décret n° 2014-461 du 06 Aout 2014</a:t>
            </a:r>
            <a:r>
              <a:rPr lang="fr-FR" sz="2200" dirty="0"/>
              <a:t> portant modalités d’application de la loi n°2013- 866 du 23 Décembre 2013 relative à la normalisation et à la promotion de la </a:t>
            </a:r>
            <a:r>
              <a:rPr lang="fr-FR" sz="2200" dirty="0" smtClean="0"/>
              <a:t>qualité ;</a:t>
            </a:r>
            <a:endParaRPr lang="fr-FR" sz="2200" dirty="0"/>
          </a:p>
          <a:p>
            <a:pPr algn="just">
              <a:spcBef>
                <a:spcPts val="200"/>
              </a:spcBef>
              <a:spcAft>
                <a:spcPts val="200"/>
              </a:spcAft>
            </a:pPr>
            <a:r>
              <a:rPr lang="fr-FR" sz="2200" b="1" dirty="0" smtClean="0"/>
              <a:t>Le décret 2016-1152 du 28 Décembre 2016</a:t>
            </a:r>
            <a:r>
              <a:rPr lang="fr-FR" sz="2200" dirty="0" smtClean="0"/>
              <a:t> Rendant certaines nomes d’application obligatoire</a:t>
            </a: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a:t>
            </a:fld>
            <a:endParaRPr lang="fr-FR"/>
          </a:p>
        </p:txBody>
      </p:sp>
      <p:sp>
        <p:nvSpPr>
          <p:cNvPr id="5" name="Titre 1"/>
          <p:cNvSpPr>
            <a:spLocks noGrp="1"/>
          </p:cNvSpPr>
          <p:nvPr>
            <p:ph type="title"/>
          </p:nvPr>
        </p:nvSpPr>
        <p:spPr>
          <a:xfrm>
            <a:off x="0" y="0"/>
            <a:ext cx="9372600" cy="672860"/>
          </a:xfrm>
          <a:solidFill>
            <a:schemeClr val="accent6">
              <a:lumMod val="40000"/>
              <a:lumOff val="60000"/>
            </a:schemeClr>
          </a:solidFill>
        </p:spPr>
        <p:txBody>
          <a:bodyPr>
            <a:normAutofit/>
          </a:bodyPr>
          <a:lstStyle/>
          <a:p>
            <a:r>
              <a:rPr lang="fr-FR" sz="2800" b="1" u="sng" dirty="0">
                <a:solidFill>
                  <a:schemeClr val="tx1"/>
                </a:solidFill>
              </a:rPr>
              <a:t>Le cadre juridique de la normalisation en Côte d'Ivoire</a:t>
            </a:r>
            <a:endParaRPr lang="fr-FR" sz="2800" dirty="0">
              <a:solidFill>
                <a:schemeClr val="tx1"/>
              </a:solidFill>
            </a:endParaRPr>
          </a:p>
        </p:txBody>
      </p:sp>
    </p:spTree>
    <p:extLst>
      <p:ext uri="{BB962C8B-B14F-4D97-AF65-F5344CB8AC3E}">
        <p14:creationId xmlns:p14="http://schemas.microsoft.com/office/powerpoint/2010/main" val="3761510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46340"/>
          </a:xfrm>
        </p:spPr>
        <p:txBody>
          <a:bodyPr>
            <a:noAutofit/>
          </a:bodyPr>
          <a:lstStyle/>
          <a:p>
            <a:r>
              <a:rPr lang="fr-FR" sz="2400" b="1" dirty="0"/>
              <a:t>LISTE DES APPLICATIONS </a:t>
            </a:r>
            <a:r>
              <a:rPr lang="fr-FR" sz="2400" b="1" dirty="0" smtClean="0"/>
              <a:t>SECTORIELLES</a:t>
            </a: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30</a:t>
            </a:fld>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190691042"/>
              </p:ext>
            </p:extLst>
          </p:nvPr>
        </p:nvGraphicFramePr>
        <p:xfrm>
          <a:off x="1436913" y="1212273"/>
          <a:ext cx="7837089" cy="5605377"/>
        </p:xfrm>
        <a:graphic>
          <a:graphicData uri="http://schemas.openxmlformats.org/drawingml/2006/table">
            <a:tbl>
              <a:tblPr firstRow="1" firstCol="1" bandRow="1"/>
              <a:tblGrid>
                <a:gridCol w="625525"/>
                <a:gridCol w="940638"/>
                <a:gridCol w="3586970"/>
                <a:gridCol w="2683956"/>
              </a:tblGrid>
              <a:tr h="304800">
                <a:tc>
                  <a:txBody>
                    <a:bodyPr/>
                    <a:lstStyle/>
                    <a:p>
                      <a:pPr marL="0" indent="0" algn="ctr">
                        <a:lnSpc>
                          <a:spcPct val="115000"/>
                        </a:lnSpc>
                        <a:spcAft>
                          <a:spcPts val="0"/>
                        </a:spcAft>
                        <a:buFont typeface="+mj-lt"/>
                        <a:buNone/>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N°</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AS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INTITULÉ</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CLASSIFICATION</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66336">
                <a:tc>
                  <a:txBody>
                    <a:bodyPr/>
                    <a:lstStyle/>
                    <a:p>
                      <a:pPr marL="0" lvl="0" indent="0">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         1</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EMBALLAGES EN BOIS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EMBALLAGES EN BOIS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373">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AS2</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CABLES ÉLECTRIQUES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ELECTRIQUES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28">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AS3</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CONDUITS ELECTRIQUES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ELECTRIQUES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336">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AS4</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CAFE CACAO</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AGRICOLES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236">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dirty="0">
                          <a:effectLst/>
                          <a:latin typeface="Times New Roman" panose="02020603050405020304" pitchFamily="18" charset="0"/>
                          <a:ea typeface="Calibri" panose="020F0502020204030204" pitchFamily="34" charset="0"/>
                          <a:cs typeface="Times New Roman" panose="02020603050405020304" pitchFamily="18" charset="0"/>
                        </a:rPr>
                        <a:t>AS5</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CIMENT</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MATERIAUX DE CONTRCUTION</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AS6</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TOLE DE COUVERTURE</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MATERIAUX DE CONTRUCTION</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257">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AS7</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TUBES PVC</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MATERIAUX DE CONTRUCTION</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140">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AS8</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FARINE DE BLE</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ALIMENTAIRES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574">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AS9</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LAIT ET PRODUITS LAITIERS</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ALIMENTAIRES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829">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AS10</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BOISSONS SPIRITUEUSES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ALIMENTAIRES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140">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11</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AS11</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EAU MINERALE</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ALIMENTAIRES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140">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AS12</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HUILE COMESTIBLE</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ALIMENTAIRES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336">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13</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AS13</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SAVON</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CHIMIQUES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336">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14</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AS14</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PEINTURE</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CHIMIQUES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520">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15</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AS15</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EAU DE JAVEL</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CHIMIQUES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140">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16</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AS16</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PRODUIT COSMETIQUE</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PRODUITS COSMETIQUES</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336">
                <a:tc>
                  <a:txBody>
                    <a:bodyPr/>
                    <a:lstStyle/>
                    <a:p>
                      <a:pPr marL="0" lvl="0" indent="0" algn="ctr">
                        <a:lnSpc>
                          <a:spcPct val="115000"/>
                        </a:lnSpc>
                        <a:spcAft>
                          <a:spcPts val="0"/>
                        </a:spcAft>
                        <a:buFont typeface="+mj-lt"/>
                        <a:buNone/>
                      </a:pPr>
                      <a:r>
                        <a:rPr lang="fr-FR" sz="1300" dirty="0" smtClean="0">
                          <a:effectLst/>
                          <a:latin typeface="Calibri" panose="020F0502020204030204" pitchFamily="34" charset="0"/>
                          <a:ea typeface="Calibri" panose="020F0502020204030204" pitchFamily="34" charset="0"/>
                          <a:cs typeface="Times New Roman" panose="02020603050405020304" pitchFamily="18" charset="0"/>
                        </a:rPr>
                        <a:t>17</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300">
                          <a:effectLst/>
                          <a:latin typeface="Times New Roman" panose="02020603050405020304" pitchFamily="18" charset="0"/>
                          <a:ea typeface="Calibri" panose="020F0502020204030204" pitchFamily="34" charset="0"/>
                          <a:cs typeface="Times New Roman" panose="02020603050405020304" pitchFamily="18" charset="0"/>
                        </a:rPr>
                        <a:t>AS17</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a:effectLst/>
                          <a:latin typeface="Times New Roman" panose="02020603050405020304" pitchFamily="18" charset="0"/>
                          <a:ea typeface="Calibri" panose="020F0502020204030204" pitchFamily="34" charset="0"/>
                          <a:cs typeface="Times New Roman" panose="02020603050405020304" pitchFamily="18" charset="0"/>
                        </a:rPr>
                        <a:t>ALIMENTS HALAL</a:t>
                      </a:r>
                      <a:endParaRPr lang="fr-FR" sz="130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300" b="1" dirty="0">
                          <a:effectLst/>
                          <a:latin typeface="Times New Roman" panose="02020603050405020304" pitchFamily="18" charset="0"/>
                          <a:ea typeface="Calibri" panose="020F0502020204030204" pitchFamily="34" charset="0"/>
                          <a:cs typeface="Times New Roman" panose="02020603050405020304" pitchFamily="18" charset="0"/>
                        </a:rPr>
                        <a:t>ALIMENTS HALAL</a:t>
                      </a:r>
                      <a:endParaRPr lang="fr-F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8991" marR="389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8859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75369"/>
          </a:xfrm>
        </p:spPr>
        <p:txBody>
          <a:bodyPr>
            <a:noAutofit/>
          </a:bodyPr>
          <a:lstStyle/>
          <a:p>
            <a:pPr marL="0" indent="0" algn="just">
              <a:buNone/>
            </a:pPr>
            <a:r>
              <a:rPr lang="fr-FR" sz="2400" b="1" dirty="0"/>
              <a:t>APPLICATIONS </a:t>
            </a:r>
            <a:r>
              <a:rPr lang="fr-FR" sz="2400" b="1" dirty="0" smtClean="0"/>
              <a:t>SECTORIELLES développées</a:t>
            </a: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31</a:t>
            </a:fld>
            <a:endParaRPr lang="fr-FR"/>
          </a:p>
        </p:txBody>
      </p:sp>
      <p:graphicFrame>
        <p:nvGraphicFramePr>
          <p:cNvPr id="5" name="Graphique 4"/>
          <p:cNvGraphicFramePr>
            <a:graphicFrameLocks/>
          </p:cNvGraphicFramePr>
          <p:nvPr>
            <p:extLst>
              <p:ext uri="{D42A27DB-BD31-4B8C-83A1-F6EECF244321}">
                <p14:modId xmlns:p14="http://schemas.microsoft.com/office/powerpoint/2010/main" val="3716959163"/>
              </p:ext>
            </p:extLst>
          </p:nvPr>
        </p:nvGraphicFramePr>
        <p:xfrm>
          <a:off x="635921" y="1553030"/>
          <a:ext cx="9085943" cy="43867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5106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1008949" cy="5929646"/>
          </a:xfrm>
        </p:spPr>
        <p:txBody>
          <a:bodyPr>
            <a:noAutofit/>
          </a:bodyPr>
          <a:lstStyle/>
          <a:p>
            <a:pPr marL="0" indent="0" algn="just">
              <a:buNone/>
            </a:pPr>
            <a:r>
              <a:rPr lang="fr-FR" sz="2400" b="1" u="sng" dirty="0"/>
              <a:t>LES ACTIVITES DU CENTRE D’INFORMATION SUR LES NORMES ET LA REGLEMENTATION (CINR</a:t>
            </a:r>
            <a:r>
              <a:rPr lang="fr-FR" sz="2400" b="1" u="sng" dirty="0" smtClean="0"/>
              <a:t>)</a:t>
            </a:r>
            <a:r>
              <a:rPr lang="fr-FR" sz="2400" dirty="0"/>
              <a:t> </a:t>
            </a:r>
            <a:endParaRPr lang="fr-FR" sz="2400" dirty="0" smtClean="0"/>
          </a:p>
          <a:p>
            <a:pPr marL="0" indent="0" algn="just">
              <a:buNone/>
            </a:pPr>
            <a:endParaRPr lang="fr-FR" sz="2400" dirty="0"/>
          </a:p>
          <a:p>
            <a:pPr algn="just"/>
            <a:r>
              <a:rPr lang="fr-FR" sz="2400" dirty="0"/>
              <a:t>Le centre dispose d’une base de données opérationnelle sur la règlementation technique depuis 2003 et qui a évolué pour devenir un outil de référence pour les opérateurs économique.</a:t>
            </a:r>
          </a:p>
          <a:p>
            <a:pPr algn="just"/>
            <a:r>
              <a:rPr lang="fr-FR" sz="2400" dirty="0"/>
              <a:t>Cette base de données répertorie tous les accords ratifiés, les ordonnances, les lois, les décrets, les arrêtés publiés au journal officiel depuis 1959 jusqu’à ce jour ; avec un système de mise à jour permanent.</a:t>
            </a:r>
          </a:p>
          <a:p>
            <a:pPr algn="just"/>
            <a:r>
              <a:rPr lang="fr-FR" sz="2400" dirty="0"/>
              <a:t>Le centre dispose d’un accès à toute la collection des normes internationales ISO (plus de 20 000 normes) dont CODINORM est membre à part entière depuis 2004.</a:t>
            </a:r>
          </a:p>
          <a:p>
            <a:pPr algn="just"/>
            <a:r>
              <a:rPr lang="fr-FR" sz="2400" dirty="0"/>
              <a:t>Le centre offre des services de vente de normes et de document normatif nationale, internationale et étrangère aux opérateurs économiques, particulièrement les normes françaises les plus demandées</a:t>
            </a:r>
            <a:r>
              <a:rPr lang="fr-FR" sz="2400" dirty="0" smtClean="0"/>
              <a:t>.</a:t>
            </a: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32</a:t>
            </a:fld>
            <a:endParaRPr lang="fr-FR" dirty="0"/>
          </a:p>
        </p:txBody>
      </p:sp>
    </p:spTree>
    <p:extLst>
      <p:ext uri="{BB962C8B-B14F-4D97-AF65-F5344CB8AC3E}">
        <p14:creationId xmlns:p14="http://schemas.microsoft.com/office/powerpoint/2010/main" val="28474132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1008949" cy="5929646"/>
          </a:xfrm>
        </p:spPr>
        <p:txBody>
          <a:bodyPr>
            <a:noAutofit/>
          </a:bodyPr>
          <a:lstStyle/>
          <a:p>
            <a:pPr marL="0" indent="0" algn="just">
              <a:buNone/>
            </a:pPr>
            <a:r>
              <a:rPr lang="fr-FR" sz="2400" b="1" u="sng" dirty="0"/>
              <a:t>LES ACTIVITES DU CENTRE D’INFORMATION SUR LES NORMES ET LA REGLEMENTATION (CINR</a:t>
            </a:r>
            <a:r>
              <a:rPr lang="fr-FR" sz="2400" b="1" u="sng" dirty="0" smtClean="0"/>
              <a:t>)</a:t>
            </a:r>
            <a:r>
              <a:rPr lang="fr-FR" sz="2400" dirty="0"/>
              <a:t> </a:t>
            </a:r>
            <a:endParaRPr lang="fr-FR" sz="2400" dirty="0" smtClean="0"/>
          </a:p>
          <a:p>
            <a:pPr marL="0" indent="0" algn="just">
              <a:buNone/>
            </a:pPr>
            <a:endParaRPr lang="fr-FR" sz="2400" dirty="0"/>
          </a:p>
          <a:p>
            <a:pPr marL="0" lvl="0" indent="0" algn="just">
              <a:buNone/>
            </a:pPr>
            <a:r>
              <a:rPr lang="fr-FR" sz="2600" dirty="0" smtClean="0"/>
              <a:t>Il </a:t>
            </a:r>
            <a:r>
              <a:rPr lang="fr-FR" sz="2600" dirty="0"/>
              <a:t>offre un espace d’information sur l’actualité des activités de normalisation, de certification, de formation à travers son web </a:t>
            </a:r>
            <a:r>
              <a:rPr lang="fr-FR" sz="2600" u="sng" dirty="0">
                <a:hlinkClick r:id="rId2"/>
              </a:rPr>
              <a:t>www.codinorm.ci</a:t>
            </a:r>
            <a:r>
              <a:rPr lang="fr-FR" sz="2600" dirty="0"/>
              <a:t> Opérationnel depuis 2013. Ce site permet également d’échanger les informations avec ses membres. </a:t>
            </a:r>
            <a:endParaRPr lang="fr-FR" sz="2600" dirty="0" smtClean="0"/>
          </a:p>
          <a:p>
            <a:pPr marL="0" lvl="0" indent="0" algn="just">
              <a:buNone/>
            </a:pPr>
            <a:endParaRPr lang="fr-FR" sz="2600" dirty="0"/>
          </a:p>
          <a:p>
            <a:pPr marL="0" lvl="0" indent="0" algn="just">
              <a:buNone/>
            </a:pPr>
            <a:r>
              <a:rPr lang="fr-FR" sz="2600" dirty="0"/>
              <a:t>Le centre a développé plusieurs services, à savoir la documentation (information diffusion de documents), librairie (vente de documents normatifs) service de veille normatif et règlementaire, service en ligne de question-réponse évitant aux opérateurs de se déplacer.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33</a:t>
            </a:fld>
            <a:endParaRPr lang="fr-FR"/>
          </a:p>
        </p:txBody>
      </p:sp>
    </p:spTree>
    <p:extLst>
      <p:ext uri="{BB962C8B-B14F-4D97-AF65-F5344CB8AC3E}">
        <p14:creationId xmlns:p14="http://schemas.microsoft.com/office/powerpoint/2010/main" val="1017090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818" y="318655"/>
            <a:ext cx="10536382" cy="637309"/>
          </a:xfrm>
        </p:spPr>
        <p:txBody>
          <a:bodyPr>
            <a:normAutofit fontScale="90000"/>
          </a:bodyPr>
          <a:lstStyle/>
          <a:p>
            <a:r>
              <a:rPr lang="fr-FR" b="1" dirty="0">
                <a:solidFill>
                  <a:srgbClr val="FF0000"/>
                </a:solidFill>
              </a:rPr>
              <a:t>Courbe d’évolution de la vente des normes </a:t>
            </a:r>
            <a:endParaRPr lang="fr-FR" dirty="0"/>
          </a:p>
        </p:txBody>
      </p:sp>
      <p:sp>
        <p:nvSpPr>
          <p:cNvPr id="4" name="Espace réservé du numéro de diapositive 3"/>
          <p:cNvSpPr>
            <a:spLocks noGrp="1"/>
          </p:cNvSpPr>
          <p:nvPr>
            <p:ph type="sldNum" sz="quarter" idx="12"/>
          </p:nvPr>
        </p:nvSpPr>
        <p:spPr/>
        <p:txBody>
          <a:bodyPr/>
          <a:lstStyle/>
          <a:p>
            <a:fld id="{B21CC100-AC7B-4B7A-A597-49B4088E0935}" type="slidenum">
              <a:rPr lang="fr-FR" smtClean="0"/>
              <a:pPr/>
              <a:t>34</a:t>
            </a:fld>
            <a:endParaRPr lang="fr-FR"/>
          </a:p>
        </p:txBody>
      </p:sp>
      <p:sp>
        <p:nvSpPr>
          <p:cNvPr id="5" name="Rectangle 2"/>
          <p:cNvSpPr>
            <a:spLocks noChangeArrowheads="1"/>
          </p:cNvSpPr>
          <p:nvPr/>
        </p:nvSpPr>
        <p:spPr bwMode="auto">
          <a:xfrm>
            <a:off x="-461195" y="955963"/>
            <a:ext cx="16514029" cy="46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pic>
        <p:nvPicPr>
          <p:cNvPr id="5121" name="Graphique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655" y="955964"/>
            <a:ext cx="7315199"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756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76196" y="2639683"/>
            <a:ext cx="9351034" cy="1052423"/>
          </a:xfrm>
          <a:prstGeom prst="rect">
            <a:avLst/>
          </a:prstGeom>
          <a:solidFill>
            <a:schemeClr val="accent6">
              <a:lumMod val="40000"/>
              <a:lumOff val="60000"/>
            </a:schemeClr>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900" b="1" dirty="0" smtClean="0">
                <a:solidFill>
                  <a:schemeClr val="tx1"/>
                </a:solidFill>
                <a:effectLst>
                  <a:outerShdw blurRad="38100" dist="38100" dir="2700000" algn="tl">
                    <a:srgbClr val="000000">
                      <a:alpha val="43137"/>
                    </a:srgbClr>
                  </a:outerShdw>
                </a:effectLst>
              </a:rPr>
              <a:t>IV-</a:t>
            </a:r>
            <a:r>
              <a:rPr lang="x-none" sz="2900" b="1" dirty="0">
                <a:solidFill>
                  <a:schemeClr val="tx1"/>
                </a:solidFill>
                <a:effectLst>
                  <a:outerShdw blurRad="38100" dist="38100" dir="2700000" algn="tl">
                    <a:srgbClr val="000000">
                      <a:alpha val="43137"/>
                    </a:srgbClr>
                  </a:outerShdw>
                </a:effectLst>
              </a:rPr>
              <a:t>	PERSPECTIVES ET PERENNITE DE CODINORM</a:t>
            </a:r>
            <a:endParaRPr lang="fr-FR" sz="2900" b="1" dirty="0">
              <a:solidFill>
                <a:schemeClr val="tx1"/>
              </a:solidFill>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lstStyle/>
          <a:p>
            <a:fld id="{B21CC100-AC7B-4B7A-A597-49B4088E0935}" type="slidenum">
              <a:rPr lang="fr-FR" smtClean="0"/>
              <a:pPr/>
              <a:t>35</a:t>
            </a:fld>
            <a:endParaRPr lang="fr-FR"/>
          </a:p>
        </p:txBody>
      </p:sp>
    </p:spTree>
    <p:extLst>
      <p:ext uri="{BB962C8B-B14F-4D97-AF65-F5344CB8AC3E}">
        <p14:creationId xmlns:p14="http://schemas.microsoft.com/office/powerpoint/2010/main" val="2709545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1339610"/>
            <a:ext cx="10081743" cy="923711"/>
          </a:xfrm>
        </p:spPr>
        <p:txBody>
          <a:bodyPr>
            <a:noAutofit/>
          </a:bodyPr>
          <a:lstStyle/>
          <a:p>
            <a:r>
              <a:rPr lang="fr-FR" sz="2800" dirty="0"/>
              <a:t>Les ambitions de CODINORM de 2015 en 2020 figurent dans le tableau synoptique du plan stratégique ci-après. </a:t>
            </a:r>
          </a:p>
          <a:p>
            <a:pPr marL="0" indent="0" algn="just">
              <a:lnSpc>
                <a:spcPct val="150000"/>
              </a:lnSpc>
              <a:spcBef>
                <a:spcPts val="0"/>
              </a:spcBef>
              <a:buNone/>
            </a:pPr>
            <a:endParaRPr lang="fr-FR" sz="28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800" b="1" dirty="0" smtClean="0">
                <a:solidFill>
                  <a:schemeClr val="tx1"/>
                </a:solidFill>
              </a:rPr>
              <a:t>IV-</a:t>
            </a:r>
            <a:r>
              <a:rPr lang="x-none" sz="2800" b="1" dirty="0">
                <a:solidFill>
                  <a:schemeClr val="tx1"/>
                </a:solidFill>
              </a:rPr>
              <a:t>	PERSPECTIVES ET PERENNITE DE CODINORM</a:t>
            </a:r>
            <a:endParaRPr lang="fr-FR" sz="2800"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36</a:t>
            </a:fld>
            <a:endParaRPr lang="fr-FR"/>
          </a:p>
        </p:txBody>
      </p:sp>
    </p:spTree>
    <p:extLst>
      <p:ext uri="{BB962C8B-B14F-4D97-AF65-F5344CB8AC3E}">
        <p14:creationId xmlns:p14="http://schemas.microsoft.com/office/powerpoint/2010/main" val="32105465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46340"/>
          </a:xfrm>
        </p:spPr>
        <p:txBody>
          <a:bodyPr>
            <a:noAutofit/>
          </a:bodyPr>
          <a:lstStyle/>
          <a:p>
            <a:pPr marL="0" indent="0" algn="just">
              <a:buNone/>
            </a:pPr>
            <a:r>
              <a:rPr lang="x-none" sz="2400" b="1" dirty="0" smtClean="0"/>
              <a:t>4.1</a:t>
            </a:r>
            <a:r>
              <a:rPr lang="x-none" sz="2400" b="1" dirty="0"/>
              <a:t>	LE FINANCEMENT DE LA </a:t>
            </a:r>
            <a:r>
              <a:rPr lang="x-none" sz="2400" b="1" dirty="0" smtClean="0"/>
              <a:t>NORMALISATION</a:t>
            </a:r>
            <a:endParaRPr lang="fr-FR" sz="2400" dirty="0"/>
          </a:p>
          <a:p>
            <a:pPr marL="0" indent="0" algn="just">
              <a:lnSpc>
                <a:spcPct val="150000"/>
              </a:lnSpc>
              <a:spcBef>
                <a:spcPts val="0"/>
              </a:spcBef>
              <a:buNone/>
            </a:pPr>
            <a:endParaRPr lang="fr-FR" sz="2400" dirty="0"/>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37</a:t>
            </a:fld>
            <a:endParaRPr lang="fr-FR"/>
          </a:p>
        </p:txBody>
      </p:sp>
      <p:sp>
        <p:nvSpPr>
          <p:cNvPr id="5"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800" b="1" dirty="0" smtClean="0">
                <a:solidFill>
                  <a:schemeClr val="tx1"/>
                </a:solidFill>
              </a:rPr>
              <a:t>IV-</a:t>
            </a:r>
            <a:r>
              <a:rPr lang="x-none" sz="2800" b="1" dirty="0">
                <a:solidFill>
                  <a:schemeClr val="tx1"/>
                </a:solidFill>
              </a:rPr>
              <a:t>	PERSPECTIVES ET PERENNITE DE CODINORM</a:t>
            </a:r>
            <a:endParaRPr lang="fr-FR" sz="2800" b="1" dirty="0">
              <a:solidFill>
                <a:schemeClr val="tx1"/>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534429769"/>
              </p:ext>
            </p:extLst>
          </p:nvPr>
        </p:nvGraphicFramePr>
        <p:xfrm>
          <a:off x="580572" y="1262742"/>
          <a:ext cx="10624456" cy="5264875"/>
        </p:xfrm>
        <a:graphic>
          <a:graphicData uri="http://schemas.openxmlformats.org/drawingml/2006/table">
            <a:tbl>
              <a:tblPr firstRow="1" firstCol="1" bandRow="1"/>
              <a:tblGrid>
                <a:gridCol w="2369712"/>
                <a:gridCol w="654747"/>
                <a:gridCol w="887474"/>
                <a:gridCol w="859441"/>
                <a:gridCol w="963165"/>
                <a:gridCol w="785350"/>
                <a:gridCol w="785351"/>
                <a:gridCol w="3319216"/>
              </a:tblGrid>
              <a:tr h="391886">
                <a:tc rowSpan="3">
                  <a:txBody>
                    <a:bodyPr/>
                    <a:lstStyle/>
                    <a:p>
                      <a:pPr algn="l">
                        <a:lnSpc>
                          <a:spcPct val="115000"/>
                        </a:lnSpc>
                        <a:spcAft>
                          <a:spcPts val="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Proportion dans les ressources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745">
                <a:tc vMerge="1">
                  <a:txBody>
                    <a:bodyPr/>
                    <a:lstStyle/>
                    <a:p>
                      <a:endParaRPr lang="fr-FR"/>
                    </a:p>
                  </a:txBody>
                  <a:tcPr/>
                </a:tc>
                <a:tc rowSpan="2">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2015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Attendu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10">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2016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2017</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2018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2019</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2020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037">
                <a:tc>
                  <a:txBody>
                    <a:bodyPr/>
                    <a:lstStyle/>
                    <a:p>
                      <a:pPr algn="l">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Ventes de normes</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10">
                <a:tc>
                  <a:txBody>
                    <a:bodyPr/>
                    <a:lstStyle/>
                    <a:p>
                      <a:pPr algn="l">
                        <a:lnSpc>
                          <a:spcPct val="115000"/>
                        </a:lnSpc>
                        <a:spcAft>
                          <a:spcPts val="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Formations et appuis aux entreprises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34%</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15 %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13 %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13 %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13 %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10">
                <a:tc>
                  <a:txBody>
                    <a:bodyPr/>
                    <a:lstStyle/>
                    <a:p>
                      <a:pPr algn="l">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Cotisation des membres</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2206">
                <a:tc>
                  <a:txBody>
                    <a:bodyPr/>
                    <a:lstStyle/>
                    <a:p>
                      <a:pPr algn="l">
                        <a:lnSpc>
                          <a:spcPct val="115000"/>
                        </a:lnSpc>
                        <a:spcAft>
                          <a:spcPts val="0"/>
                        </a:spcAft>
                      </a:pPr>
                      <a:r>
                        <a:rPr lang="fr-FR" sz="1800" b="1">
                          <a:effectLst/>
                          <a:latin typeface="Times New Roman" panose="02020603050405020304" pitchFamily="18" charset="0"/>
                          <a:ea typeface="Calibri" panose="020F0502020204030204" pitchFamily="34" charset="0"/>
                          <a:cs typeface="Times New Roman" panose="02020603050405020304" pitchFamily="18" charset="0"/>
                        </a:rPr>
                        <a:t>Délivrance des attestations de conformité</a:t>
                      </a:r>
                      <a:endParaRPr lang="fr-FR"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38%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56%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60%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61%</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62%</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Cadre réglementaire établi et sa mise en œuvre effective par les acteurs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171">
                <a:tc>
                  <a:txBody>
                    <a:bodyPr/>
                    <a:lstStyle/>
                    <a:p>
                      <a:pPr algn="l">
                        <a:lnSpc>
                          <a:spcPct val="115000"/>
                        </a:lnSpc>
                        <a:spcAft>
                          <a:spcPts val="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Subvention de l’Etat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20%</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18%</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16%</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a:effectLst/>
                          <a:latin typeface="Times New Roman" panose="02020603050405020304" pitchFamily="18" charset="0"/>
                          <a:ea typeface="Calibri" panose="020F0502020204030204" pitchFamily="34" charset="0"/>
                          <a:cs typeface="Times New Roman" panose="02020603050405020304" pitchFamily="18" charset="0"/>
                        </a:rPr>
                        <a:t>15%</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46350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r>
              <a:rPr lang="x-none" sz="2600" b="1" dirty="0"/>
              <a:t>4.2	PERSPECTIVES ET PLAN STRATEGIQUE	</a:t>
            </a:r>
            <a:endParaRPr lang="fr-FR" sz="2600" b="1" dirty="0"/>
          </a:p>
          <a:p>
            <a:pPr marL="0" indent="0" algn="just">
              <a:buNone/>
            </a:pPr>
            <a:r>
              <a:rPr lang="fr-FR" sz="2600" dirty="0"/>
              <a:t> Les perspectives pour les cinq prochaines années sont portée par le présent plan stratégique qui énonce la vision, les orientations stratégiques(les grands chantiers) les axes d’intervention et les objectifs</a:t>
            </a:r>
          </a:p>
          <a:p>
            <a:pPr marL="0" indent="0" algn="just">
              <a:buNone/>
            </a:pPr>
            <a:endParaRPr lang="fr-FR" sz="2600" dirty="0"/>
          </a:p>
          <a:p>
            <a:pPr marL="0" indent="0" algn="just">
              <a:lnSpc>
                <a:spcPct val="150000"/>
              </a:lnSpc>
              <a:spcBef>
                <a:spcPts val="0"/>
              </a:spcBef>
              <a:buNone/>
            </a:pPr>
            <a:endParaRPr lang="fr-FR" sz="2600" dirty="0"/>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38</a:t>
            </a:fld>
            <a:endParaRPr lang="fr-FR"/>
          </a:p>
        </p:txBody>
      </p:sp>
      <p:sp>
        <p:nvSpPr>
          <p:cNvPr id="5"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800" b="1" dirty="0" smtClean="0">
                <a:solidFill>
                  <a:schemeClr val="tx1"/>
                </a:solidFill>
              </a:rPr>
              <a:t>IV-</a:t>
            </a:r>
            <a:r>
              <a:rPr lang="x-none" sz="2800" b="1" dirty="0">
                <a:solidFill>
                  <a:schemeClr val="tx1"/>
                </a:solidFill>
              </a:rPr>
              <a:t>	PERSPECTIVES ET PERENNITE DE CODINORM</a:t>
            </a:r>
            <a:endParaRPr lang="fr-FR" sz="2800" b="1" dirty="0">
              <a:solidFill>
                <a:schemeClr val="tx1"/>
              </a:solidFill>
            </a:endParaRPr>
          </a:p>
        </p:txBody>
      </p:sp>
    </p:spTree>
    <p:extLst>
      <p:ext uri="{BB962C8B-B14F-4D97-AF65-F5344CB8AC3E}">
        <p14:creationId xmlns:p14="http://schemas.microsoft.com/office/powerpoint/2010/main" val="35883609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76196" y="2639684"/>
            <a:ext cx="9351034" cy="669574"/>
          </a:xfrm>
          <a:prstGeom prst="rect">
            <a:avLst/>
          </a:prstGeom>
          <a:solidFill>
            <a:schemeClr val="accent6">
              <a:lumMod val="40000"/>
              <a:lumOff val="60000"/>
            </a:schemeClr>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900" b="1" dirty="0" smtClean="0">
                <a:solidFill>
                  <a:schemeClr val="tx1"/>
                </a:solidFill>
                <a:effectLst>
                  <a:outerShdw blurRad="38100" dist="38100" dir="2700000" algn="tl">
                    <a:srgbClr val="000000">
                      <a:alpha val="43137"/>
                    </a:srgbClr>
                  </a:outerShdw>
                </a:effectLst>
              </a:rPr>
              <a:t>V</a:t>
            </a:r>
            <a:r>
              <a:rPr lang="x-none" sz="2900" b="1" dirty="0" smtClean="0">
                <a:solidFill>
                  <a:schemeClr val="tx1"/>
                </a:solidFill>
                <a:effectLst>
                  <a:outerShdw blurRad="38100" dist="38100" dir="2700000" algn="tl">
                    <a:srgbClr val="000000">
                      <a:alpha val="43137"/>
                    </a:srgbClr>
                  </a:outerShdw>
                </a:effectLst>
              </a:rPr>
              <a:t>-</a:t>
            </a:r>
            <a:r>
              <a:rPr lang="x-none" sz="2900" b="1" dirty="0">
                <a:solidFill>
                  <a:schemeClr val="tx1"/>
                </a:solidFill>
                <a:effectLst>
                  <a:outerShdw blurRad="38100" dist="38100" dir="2700000" algn="tl">
                    <a:srgbClr val="000000">
                      <a:alpha val="43137"/>
                    </a:srgbClr>
                  </a:outerShdw>
                </a:effectLst>
              </a:rPr>
              <a:t>	</a:t>
            </a:r>
            <a:r>
              <a:rPr lang="fr-FR" sz="2900" b="1" dirty="0" smtClean="0">
                <a:solidFill>
                  <a:schemeClr val="tx1"/>
                </a:solidFill>
                <a:effectLst>
                  <a:outerShdw blurRad="38100" dist="38100" dir="2700000" algn="tl">
                    <a:srgbClr val="000000">
                      <a:alpha val="43137"/>
                    </a:srgbClr>
                  </a:outerShdw>
                </a:effectLst>
              </a:rPr>
              <a:t>CONCLUSION</a:t>
            </a:r>
            <a:endParaRPr lang="fr-FR" sz="2900" b="1" dirty="0">
              <a:solidFill>
                <a:schemeClr val="tx1"/>
              </a:solidFill>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lstStyle/>
          <a:p>
            <a:fld id="{B21CC100-AC7B-4B7A-A597-49B4088E0935}" type="slidenum">
              <a:rPr lang="fr-FR" smtClean="0"/>
              <a:pPr/>
              <a:t>39</a:t>
            </a:fld>
            <a:endParaRPr lang="fr-FR"/>
          </a:p>
        </p:txBody>
      </p:sp>
    </p:spTree>
    <p:extLst>
      <p:ext uri="{BB962C8B-B14F-4D97-AF65-F5344CB8AC3E}">
        <p14:creationId xmlns:p14="http://schemas.microsoft.com/office/powerpoint/2010/main" val="3796970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76196" y="2639683"/>
            <a:ext cx="10072754" cy="1052423"/>
          </a:xfrm>
          <a:prstGeom prst="rect">
            <a:avLst/>
          </a:prstGeom>
          <a:solidFill>
            <a:schemeClr val="accent6">
              <a:lumMod val="40000"/>
              <a:lumOff val="60000"/>
            </a:schemeClr>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900" b="1" dirty="0" smtClean="0">
                <a:solidFill>
                  <a:schemeClr val="tx1"/>
                </a:solidFill>
                <a:effectLst>
                  <a:outerShdw blurRad="38100" dist="38100" dir="2700000" algn="tl">
                    <a:srgbClr val="000000">
                      <a:alpha val="43137"/>
                    </a:srgbClr>
                  </a:outerShdw>
                </a:effectLst>
              </a:rPr>
              <a:t>II-</a:t>
            </a:r>
            <a:r>
              <a:rPr lang="x-none" sz="2900" b="1" dirty="0">
                <a:solidFill>
                  <a:schemeClr val="tx1"/>
                </a:solidFill>
                <a:effectLst>
                  <a:outerShdw blurRad="38100" dist="38100" dir="2700000" algn="tl">
                    <a:srgbClr val="000000">
                      <a:alpha val="43137"/>
                    </a:srgbClr>
                  </a:outerShdw>
                </a:effectLst>
              </a:rPr>
              <a:t>	LE SYSTEME IVOIRIEN DE NORMALISATION AVANT 1995</a:t>
            </a:r>
            <a:endParaRPr lang="fr-FR" sz="2900" b="1" dirty="0">
              <a:solidFill>
                <a:schemeClr val="tx1"/>
              </a:solidFill>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lstStyle/>
          <a:p>
            <a:fld id="{B21CC100-AC7B-4B7A-A597-49B4088E0935}" type="slidenum">
              <a:rPr lang="fr-FR" smtClean="0"/>
              <a:pPr/>
              <a:t>4</a:t>
            </a:fld>
            <a:endParaRPr lang="fr-FR"/>
          </a:p>
        </p:txBody>
      </p:sp>
    </p:spTree>
    <p:extLst>
      <p:ext uri="{BB962C8B-B14F-4D97-AF65-F5344CB8AC3E}">
        <p14:creationId xmlns:p14="http://schemas.microsoft.com/office/powerpoint/2010/main" val="13522135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algn="just"/>
            <a:r>
              <a:rPr lang="fr-FR" sz="2600" dirty="0"/>
              <a:t>Outre les activités de normalisation, CODINORM mène des activités génératrices de revenus telles que la certification, la formation et la vente de normes qui lui permettent d’équilibrer son budget et de faire du développement.</a:t>
            </a:r>
          </a:p>
          <a:p>
            <a:pPr algn="just"/>
            <a:r>
              <a:rPr lang="fr-FR" sz="2600" dirty="0"/>
              <a:t>Le statut juridique de CODINORM lui confère l’autonomie de décision et gestion indispensable à sa crédibilité, son impartialité.</a:t>
            </a:r>
          </a:p>
          <a:p>
            <a:pPr algn="just"/>
            <a:r>
              <a:rPr lang="fr-FR" sz="2600" dirty="0"/>
              <a:t>La loi et les textes règlementaires en vigueur énoncent comme exigences la capacité des organismes de normalisation et d’évaluation de conformité à avoir l’expérience et la compétence nécessaire pour mener à bien ses activités.</a:t>
            </a:r>
          </a:p>
          <a:p>
            <a:pPr algn="just"/>
            <a:r>
              <a:rPr lang="fr-FR" sz="2600" dirty="0"/>
              <a:t>Depuis 1992, l’appui de l’Etat à CODINORM a été sans cesse renouvelé par le maintien de la convention entre l’Etat et CODINORM.</a:t>
            </a:r>
          </a:p>
          <a:p>
            <a:pPr marL="0" indent="0" algn="just">
              <a:buNone/>
            </a:pPr>
            <a:endParaRPr lang="fr-FR" sz="2600" dirty="0"/>
          </a:p>
          <a:p>
            <a:pPr marL="0" indent="0" algn="just">
              <a:lnSpc>
                <a:spcPct val="150000"/>
              </a:lnSpc>
              <a:spcBef>
                <a:spcPts val="0"/>
              </a:spcBef>
              <a:buNone/>
            </a:pPr>
            <a:endParaRPr lang="fr-FR" sz="2600" dirty="0"/>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40</a:t>
            </a:fld>
            <a:endParaRPr lang="fr-FR"/>
          </a:p>
        </p:txBody>
      </p:sp>
      <p:sp>
        <p:nvSpPr>
          <p:cNvPr id="5"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800" b="1" dirty="0" smtClean="0">
                <a:solidFill>
                  <a:schemeClr val="tx1"/>
                </a:solidFill>
              </a:rPr>
              <a:t>V-</a:t>
            </a:r>
            <a:r>
              <a:rPr lang="x-none" sz="2800" b="1" dirty="0">
                <a:solidFill>
                  <a:schemeClr val="tx1"/>
                </a:solidFill>
              </a:rPr>
              <a:t>	</a:t>
            </a:r>
            <a:r>
              <a:rPr lang="fr-FR" sz="2800" b="1" dirty="0" smtClean="0">
                <a:solidFill>
                  <a:schemeClr val="tx1"/>
                </a:solidFill>
              </a:rPr>
              <a:t>CONCLUSION</a:t>
            </a:r>
            <a:endParaRPr lang="fr-FR" sz="2800" b="1" dirty="0">
              <a:solidFill>
                <a:schemeClr val="tx1"/>
              </a:solidFill>
            </a:endParaRPr>
          </a:p>
        </p:txBody>
      </p:sp>
    </p:spTree>
    <p:extLst>
      <p:ext uri="{BB962C8B-B14F-4D97-AF65-F5344CB8AC3E}">
        <p14:creationId xmlns:p14="http://schemas.microsoft.com/office/powerpoint/2010/main" val="135904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164" y="693328"/>
            <a:ext cx="10211984" cy="4351338"/>
          </a:xfrm>
        </p:spPr>
        <p:txBody>
          <a:bodyPr>
            <a:noAutofit/>
          </a:bodyPr>
          <a:lstStyle/>
          <a:p>
            <a:pPr marL="0" indent="0" algn="just">
              <a:lnSpc>
                <a:spcPct val="120000"/>
              </a:lnSpc>
              <a:spcBef>
                <a:spcPts val="0"/>
              </a:spcBef>
              <a:buNone/>
            </a:pPr>
            <a:r>
              <a:rPr lang="fr-FR" sz="2400" dirty="0"/>
              <a:t>L'activité de normalisation était gérée par une société d'Etat : le Bureau Ivoirien de la Normalisation (B.I.N</a:t>
            </a:r>
            <a:r>
              <a:rPr lang="fr-FR" sz="2400" dirty="0" smtClean="0"/>
              <a:t>.). </a:t>
            </a:r>
            <a:r>
              <a:rPr lang="fr-FR" sz="2400" dirty="0"/>
              <a:t>Cette société d'Etat a été dissoute pour absence de résultats tangibles.</a:t>
            </a:r>
          </a:p>
          <a:p>
            <a:pPr marL="0" indent="0" algn="just">
              <a:lnSpc>
                <a:spcPct val="120000"/>
              </a:lnSpc>
              <a:spcBef>
                <a:spcPts val="0"/>
              </a:spcBef>
              <a:buNone/>
            </a:pPr>
            <a:r>
              <a:rPr lang="fr-FR" sz="2400" dirty="0"/>
              <a:t> </a:t>
            </a:r>
          </a:p>
          <a:p>
            <a:pPr marL="0" indent="0" algn="just">
              <a:lnSpc>
                <a:spcPct val="120000"/>
              </a:lnSpc>
              <a:spcBef>
                <a:spcPts val="0"/>
              </a:spcBef>
              <a:buNone/>
            </a:pPr>
            <a:r>
              <a:rPr lang="fr-FR" sz="2400" dirty="0"/>
              <a:t>Le Conseil National de la Normalisation institué en 1982 est un organe, au rôle mal défini, qui n’a jamais fonctionné.</a:t>
            </a:r>
          </a:p>
          <a:p>
            <a:pPr marL="0" indent="0" algn="just">
              <a:lnSpc>
                <a:spcPct val="120000"/>
              </a:lnSpc>
              <a:spcBef>
                <a:spcPts val="0"/>
              </a:spcBef>
              <a:buNone/>
            </a:pPr>
            <a:r>
              <a:rPr lang="fr-FR" sz="2400" dirty="0"/>
              <a:t> </a:t>
            </a:r>
          </a:p>
          <a:p>
            <a:pPr marL="0" indent="0" algn="just">
              <a:lnSpc>
                <a:spcPct val="120000"/>
              </a:lnSpc>
              <a:spcBef>
                <a:spcPts val="0"/>
              </a:spcBef>
              <a:buNone/>
            </a:pPr>
            <a:r>
              <a:rPr lang="fr-FR" sz="2400" dirty="0"/>
              <a:t>Du fait de la carence de ce Conseil National, le Ministre chargé de l’Industrie, par l’intermédiaire de la direction de la Normalisation et de la Technologie (DNT),puis de la Direction de l’Environnement, de la Normalisation et de la Technologie (DENT) et enfin le Service Normalisation, a conçu, mis en œuvre et appliqué une politique nationale de normalisation, sans l’implication effective du secteur privé.</a:t>
            </a:r>
          </a:p>
        </p:txBody>
      </p:sp>
      <p:sp>
        <p:nvSpPr>
          <p:cNvPr id="5"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	LE SYSTEME IVOIRIEN DE NORMALISATION AVANT 1995</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76196" y="2639683"/>
            <a:ext cx="9351034" cy="1052423"/>
          </a:xfrm>
          <a:prstGeom prst="rect">
            <a:avLst/>
          </a:prstGeom>
          <a:solidFill>
            <a:schemeClr val="accent6">
              <a:lumMod val="40000"/>
              <a:lumOff val="60000"/>
            </a:schemeClr>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sz="2900" b="1" dirty="0" smtClean="0">
                <a:solidFill>
                  <a:schemeClr val="tx1"/>
                </a:solidFill>
                <a:effectLst>
                  <a:outerShdw blurRad="38100" dist="38100" dir="2700000" algn="tl">
                    <a:srgbClr val="000000">
                      <a:alpha val="43137"/>
                    </a:srgbClr>
                  </a:outerShdw>
                </a:effectLst>
              </a:rPr>
              <a:t>III-</a:t>
            </a:r>
            <a:r>
              <a:rPr lang="x-none" sz="2900" b="1" dirty="0">
                <a:solidFill>
                  <a:schemeClr val="tx1"/>
                </a:solidFill>
                <a:effectLst>
                  <a:outerShdw blurRad="38100" dist="38100" dir="2700000" algn="tl">
                    <a:srgbClr val="000000">
                      <a:alpha val="43137"/>
                    </a:srgbClr>
                  </a:outerShdw>
                </a:effectLst>
              </a:rPr>
              <a:t>	LE SYSTEME IVOIRIEN DE NORMALISATION DE 1995 A </a:t>
            </a:r>
            <a:r>
              <a:rPr lang="x-none" sz="2900" b="1" dirty="0" smtClean="0">
                <a:solidFill>
                  <a:schemeClr val="tx1"/>
                </a:solidFill>
                <a:effectLst>
                  <a:outerShdw blurRad="38100" dist="38100" dir="2700000" algn="tl">
                    <a:srgbClr val="000000">
                      <a:alpha val="43137"/>
                    </a:srgbClr>
                  </a:outerShdw>
                </a:effectLst>
              </a:rPr>
              <a:t>2016</a:t>
            </a:r>
            <a:endParaRPr lang="fr-FR" sz="2900" b="1" dirty="0">
              <a:solidFill>
                <a:schemeClr val="tx1"/>
              </a:solidFill>
              <a:effectLst>
                <a:outerShdw blurRad="38100" dist="38100" dir="2700000" algn="tl">
                  <a:srgbClr val="000000">
                    <a:alpha val="43137"/>
                  </a:srgbClr>
                </a:outerShdw>
              </a:effectLst>
            </a:endParaRPr>
          </a:p>
        </p:txBody>
      </p:sp>
      <p:sp>
        <p:nvSpPr>
          <p:cNvPr id="5" name="Espace réservé du numéro de diapositive 4"/>
          <p:cNvSpPr>
            <a:spLocks noGrp="1"/>
          </p:cNvSpPr>
          <p:nvPr>
            <p:ph type="sldNum" sz="quarter" idx="12"/>
          </p:nvPr>
        </p:nvSpPr>
        <p:spPr/>
        <p:txBody>
          <a:bodyPr/>
          <a:lstStyle/>
          <a:p>
            <a:fld id="{B21CC100-AC7B-4B7A-A597-49B4088E0935}" type="slidenum">
              <a:rPr lang="fr-FR" smtClean="0"/>
              <a:pPr/>
              <a:t>6</a:t>
            </a:fld>
            <a:endParaRPr lang="fr-FR"/>
          </a:p>
        </p:txBody>
      </p:sp>
    </p:spTree>
    <p:extLst>
      <p:ext uri="{BB962C8B-B14F-4D97-AF65-F5344CB8AC3E}">
        <p14:creationId xmlns:p14="http://schemas.microsoft.com/office/powerpoint/2010/main" val="1225107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marL="0" indent="0" algn="just">
              <a:buNone/>
            </a:pPr>
            <a:r>
              <a:rPr lang="x-none" sz="2800" b="1" dirty="0"/>
              <a:t>3.1	</a:t>
            </a:r>
            <a:r>
              <a:rPr lang="x-none" sz="2800" b="1" u="sng" dirty="0"/>
              <a:t>PRESENTATION DE CODINORM</a:t>
            </a:r>
            <a:endParaRPr lang="fr-FR" sz="2800" b="1" u="sng" dirty="0"/>
          </a:p>
          <a:p>
            <a:pPr marL="0" indent="0" algn="just">
              <a:buNone/>
            </a:pPr>
            <a:r>
              <a:rPr lang="fr-FR" sz="2800" dirty="0"/>
              <a:t>CODINORM (Côte d’Ivoire Normalisation) est une association à but non lucratif, reconnue d’utilité publique créée le 24 septembre 1992 par le secteur privé après une autorisation du Gouvernement ivoirien en Conseil des Ministres le 26 août 1992. Elle est gérée par un Conseil d’Administration de 23 membres dont neuf (09) du secteur public.</a:t>
            </a:r>
          </a:p>
          <a:p>
            <a:pPr marL="0" indent="0" algn="just">
              <a:buNone/>
            </a:pPr>
            <a:r>
              <a:rPr lang="fr-FR" sz="2800" dirty="0"/>
              <a:t>Une Convention de concession définissant les modalités de gestion de CODINORM est signée entre l’État et le secteur privé.</a:t>
            </a:r>
          </a:p>
          <a:p>
            <a:pPr marL="0" indent="0" algn="just">
              <a:buNone/>
            </a:pPr>
            <a:r>
              <a:rPr lang="fr-FR" sz="2800" dirty="0"/>
              <a:t>CODINORM est un organisme placé sous la tutelle du Ministère chargé de l’Industrie.</a:t>
            </a:r>
          </a:p>
          <a:p>
            <a:pPr marL="0" indent="0" algn="just">
              <a:lnSpc>
                <a:spcPct val="150000"/>
              </a:lnSpc>
              <a:spcBef>
                <a:spcPts val="0"/>
              </a:spcBef>
              <a:buNone/>
            </a:pPr>
            <a:endParaRPr lang="fr-FR" sz="28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8022" y="672860"/>
            <a:ext cx="10081743" cy="5929646"/>
          </a:xfrm>
        </p:spPr>
        <p:txBody>
          <a:bodyPr>
            <a:noAutofit/>
          </a:bodyPr>
          <a:lstStyle/>
          <a:p>
            <a:pPr marL="0" indent="0" algn="just">
              <a:buNone/>
            </a:pPr>
            <a:r>
              <a:rPr lang="x-none" sz="2400" b="1" dirty="0"/>
              <a:t>3.1	</a:t>
            </a:r>
            <a:r>
              <a:rPr lang="x-none" sz="2400" b="1" u="sng" dirty="0"/>
              <a:t>PRESENTATION DE CODINORM</a:t>
            </a:r>
            <a:endParaRPr lang="fr-FR" sz="2400" b="1" u="sng" dirty="0"/>
          </a:p>
          <a:p>
            <a:pPr marL="0" indent="0" algn="just">
              <a:buNone/>
            </a:pPr>
            <a:r>
              <a:rPr lang="x-none" sz="2400" dirty="0" smtClean="0"/>
              <a:t>Les </a:t>
            </a:r>
            <a:r>
              <a:rPr lang="x-none" sz="2400" dirty="0"/>
              <a:t>textes réglementaires suivants régissent CODINORM :</a:t>
            </a:r>
            <a:endParaRPr lang="fr-FR" sz="2400" dirty="0"/>
          </a:p>
          <a:p>
            <a:pPr lvl="0" algn="just">
              <a:buFont typeface="Wingdings" panose="05000000000000000000" pitchFamily="2" charset="2"/>
              <a:buChar char="Ø"/>
            </a:pPr>
            <a:r>
              <a:rPr lang="x-none" sz="2400" dirty="0"/>
              <a:t>Loi n°2013-866 du 23 décembre 2013 relative à la normalisation et à la promotion de la qualité.</a:t>
            </a:r>
            <a:endParaRPr lang="fr-FR" sz="2400" dirty="0"/>
          </a:p>
          <a:p>
            <a:pPr lvl="0" algn="just">
              <a:buFont typeface="Wingdings" panose="05000000000000000000" pitchFamily="2" charset="2"/>
              <a:buChar char="Ø"/>
            </a:pPr>
            <a:r>
              <a:rPr lang="x-none" sz="2400" dirty="0"/>
              <a:t>Décret n° 2014-460 du 06 août 2014 portant attributions, organisation et fonctionnement de l’organisme national de normalisation, dénommé comite ivoirien de normalisation, en abrégé CIN.</a:t>
            </a:r>
            <a:endParaRPr lang="fr-FR" sz="2400" dirty="0"/>
          </a:p>
          <a:p>
            <a:pPr lvl="0" algn="just">
              <a:buFont typeface="Wingdings" panose="05000000000000000000" pitchFamily="2" charset="2"/>
              <a:buChar char="Ø"/>
            </a:pPr>
            <a:r>
              <a:rPr lang="x-none" sz="2400" dirty="0"/>
              <a:t>Décret n° 2014-461 du 06 août 2014 portant modalités d’application de la loi n°2013-866 du 23 décembre 2013 relative à la normalisation et à la promotion de la qualité.</a:t>
            </a:r>
            <a:endParaRPr lang="fr-FR" sz="2400" dirty="0"/>
          </a:p>
          <a:p>
            <a:pPr lvl="0" algn="just">
              <a:buFont typeface="Wingdings" panose="05000000000000000000" pitchFamily="2" charset="2"/>
              <a:buChar char="Ø"/>
            </a:pPr>
            <a:r>
              <a:rPr lang="x-none" sz="2400" dirty="0"/>
              <a:t>Convention Etat/CODINORM pour le développement et pour la gestion du système ivoirien de Normalisation et de Certification.</a:t>
            </a:r>
            <a:endParaRPr lang="fr-FR" sz="2400" dirty="0"/>
          </a:p>
          <a:p>
            <a:pPr lvl="0" algn="just">
              <a:buFont typeface="Wingdings" panose="05000000000000000000" pitchFamily="2" charset="2"/>
              <a:buChar char="Ø"/>
            </a:pPr>
            <a:r>
              <a:rPr lang="x-none" sz="2400" dirty="0"/>
              <a:t>Statut et Règlement Intérieur de CODINORM.</a:t>
            </a:r>
            <a:endParaRPr lang="fr-FR" sz="2400" dirty="0"/>
          </a:p>
          <a:p>
            <a:pPr marL="0" indent="0" algn="just">
              <a:buNone/>
            </a:pPr>
            <a:r>
              <a:rPr lang="fr-FR" sz="2400" dirty="0"/>
              <a:t> </a:t>
            </a:r>
          </a:p>
          <a:p>
            <a:pPr marL="0" indent="0" algn="just">
              <a:lnSpc>
                <a:spcPct val="150000"/>
              </a:lnSpc>
              <a:spcBef>
                <a:spcPts val="0"/>
              </a:spcBef>
              <a:buNone/>
            </a:pPr>
            <a:endParaRPr lang="fr-FR" sz="2400" dirty="0"/>
          </a:p>
        </p:txBody>
      </p:sp>
      <p:sp>
        <p:nvSpPr>
          <p:cNvPr id="4" name="Titre 1"/>
          <p:cNvSpPr txBox="1">
            <a:spLocks/>
          </p:cNvSpPr>
          <p:nvPr/>
        </p:nvSpPr>
        <p:spPr>
          <a:xfrm>
            <a:off x="0" y="0"/>
            <a:ext cx="9274002" cy="672860"/>
          </a:xfrm>
          <a:prstGeom prst="rect">
            <a:avLst/>
          </a:prstGeom>
          <a:solidFill>
            <a:schemeClr val="accent6">
              <a:lumMod val="40000"/>
              <a:lumOff val="60000"/>
            </a:schemeClr>
          </a:solidFill>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x-none" b="1" dirty="0">
                <a:solidFill>
                  <a:schemeClr val="tx1"/>
                </a:solidFill>
              </a:rPr>
              <a:t>III-	LE SYSTEME IVOIRIEN DE NORMALISATION DE 1995 A 2016</a:t>
            </a:r>
            <a:endParaRPr lang="fr-FR" b="1" dirty="0">
              <a:solidFill>
                <a:schemeClr val="tx1"/>
              </a:solidFill>
            </a:endParaRPr>
          </a:p>
        </p:txBody>
      </p:sp>
      <p:sp>
        <p:nvSpPr>
          <p:cNvPr id="6" name="Espace réservé du numéro de diapositive 5"/>
          <p:cNvSpPr>
            <a:spLocks noGrp="1"/>
          </p:cNvSpPr>
          <p:nvPr>
            <p:ph type="sldNum" sz="quarter" idx="12"/>
          </p:nvPr>
        </p:nvSpPr>
        <p:spPr/>
        <p:txBody>
          <a:bodyPr/>
          <a:lstStyle/>
          <a:p>
            <a:fld id="{B21CC100-AC7B-4B7A-A597-49B4088E0935}" type="slidenum">
              <a:rPr lang="fr-FR" smtClean="0"/>
              <a:pPr/>
              <a:t>8</a:t>
            </a:fld>
            <a:endParaRPr lang="fr-FR"/>
          </a:p>
        </p:txBody>
      </p:sp>
    </p:spTree>
    <p:extLst>
      <p:ext uri="{BB962C8B-B14F-4D97-AF65-F5344CB8AC3E}">
        <p14:creationId xmlns:p14="http://schemas.microsoft.com/office/powerpoint/2010/main" val="1650974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21CC100-AC7B-4B7A-A597-49B4088E0935}" type="slidenum">
              <a:rPr lang="fr-FR" smtClean="0"/>
              <a:pPr/>
              <a:t>9</a:t>
            </a:fld>
            <a:endParaRPr lang="fr-FR"/>
          </a:p>
        </p:txBody>
      </p:sp>
      <p:graphicFrame>
        <p:nvGraphicFramePr>
          <p:cNvPr id="5" name="Objet 4"/>
          <p:cNvGraphicFramePr>
            <a:graphicFrameLocks noChangeAspect="1"/>
          </p:cNvGraphicFramePr>
          <p:nvPr>
            <p:extLst>
              <p:ext uri="{D42A27DB-BD31-4B8C-83A1-F6EECF244321}">
                <p14:modId xmlns:p14="http://schemas.microsoft.com/office/powerpoint/2010/main" val="2084222771"/>
              </p:ext>
            </p:extLst>
          </p:nvPr>
        </p:nvGraphicFramePr>
        <p:xfrm>
          <a:off x="2871881" y="2485185"/>
          <a:ext cx="5480050" cy="1911350"/>
        </p:xfrm>
        <a:graphic>
          <a:graphicData uri="http://schemas.openxmlformats.org/presentationml/2006/ole">
            <mc:AlternateContent xmlns:mc="http://schemas.openxmlformats.org/markup-compatibility/2006">
              <mc:Choice xmlns:v="urn:schemas-microsoft-com:vml" Requires="v">
                <p:oleObj spid="_x0000_s1026" name="Picture" r:id="rId3" imgW="5480262" imgH="1911096" progId="Word.Picture.8">
                  <p:embed/>
                </p:oleObj>
              </mc:Choice>
              <mc:Fallback>
                <p:oleObj name="Picture" r:id="rId3" imgW="5480262" imgH="1911096" progId="Word.Picture.8">
                  <p:embed/>
                  <p:pic>
                    <p:nvPicPr>
                      <p:cNvPr id="0" name=""/>
                      <p:cNvPicPr/>
                      <p:nvPr/>
                    </p:nvPicPr>
                    <p:blipFill>
                      <a:blip r:embed="rId4"/>
                      <a:stretch>
                        <a:fillRect/>
                      </a:stretch>
                    </p:blipFill>
                    <p:spPr>
                      <a:xfrm>
                        <a:off x="2871881" y="2485185"/>
                        <a:ext cx="5480050" cy="1911350"/>
                      </a:xfrm>
                      <a:prstGeom prst="rect">
                        <a:avLst/>
                      </a:prstGeom>
                    </p:spPr>
                  </p:pic>
                </p:oleObj>
              </mc:Fallback>
            </mc:AlternateContent>
          </a:graphicData>
        </a:graphic>
      </p:graphicFrame>
    </p:spTree>
    <p:extLst>
      <p:ext uri="{BB962C8B-B14F-4D97-AF65-F5344CB8AC3E}">
        <p14:creationId xmlns:p14="http://schemas.microsoft.com/office/powerpoint/2010/main" val="54567349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83747886-F1D1-43D1-979D-F9604560A255}"/>
</file>

<file path=customXml/itemProps2.xml><?xml version="1.0" encoding="utf-8"?>
<ds:datastoreItem xmlns:ds="http://schemas.openxmlformats.org/officeDocument/2006/customXml" ds:itemID="{45915A3C-4100-4616-A478-BA8A559BE5BD}"/>
</file>

<file path=customXml/itemProps3.xml><?xml version="1.0" encoding="utf-8"?>
<ds:datastoreItem xmlns:ds="http://schemas.openxmlformats.org/officeDocument/2006/customXml" ds:itemID="{038A6612-74BB-4D3C-BA46-78FD26BE873A}"/>
</file>

<file path=customXml/itemProps4.xml><?xml version="1.0" encoding="utf-8"?>
<ds:datastoreItem xmlns:ds="http://schemas.openxmlformats.org/officeDocument/2006/customXml" ds:itemID="{45915A3C-4100-4616-A478-BA8A559BE5BD}"/>
</file>

<file path=docProps/app.xml><?xml version="1.0" encoding="utf-8"?>
<Properties xmlns="http://schemas.openxmlformats.org/officeDocument/2006/extended-properties" xmlns:vt="http://schemas.openxmlformats.org/officeDocument/2006/docPropsVTypes">
  <Template/>
  <TotalTime>6606</TotalTime>
  <Words>962</Words>
  <Application>Microsoft Office PowerPoint</Application>
  <PresentationFormat>Grand écran</PresentationFormat>
  <Paragraphs>544</Paragraphs>
  <Slides>40</Slides>
  <Notes>1</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40</vt:i4>
      </vt:variant>
    </vt:vector>
  </HeadingPairs>
  <TitlesOfParts>
    <vt:vector size="48" baseType="lpstr">
      <vt:lpstr>Arial</vt:lpstr>
      <vt:lpstr>Calibri</vt:lpstr>
      <vt:lpstr>Times New Roman</vt:lpstr>
      <vt:lpstr>Trebuchet MS</vt:lpstr>
      <vt:lpstr>Wingdings</vt:lpstr>
      <vt:lpstr>Wingdings 3</vt:lpstr>
      <vt:lpstr>Facette</vt:lpstr>
      <vt:lpstr>Microsoft Word Picture</vt:lpstr>
      <vt:lpstr>LE SYSTEME IVOIRIEN DE NORMALISATION  DE L’INDEPENDANCE A NOS JOURS</vt:lpstr>
      <vt:lpstr>Le cadre juridique de la normalisation en Côte d'Ivoire</vt:lpstr>
      <vt:lpstr>Le cadre juridique de la normalisation en Côte d'Ivoire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Courbe d’évolution de la vente des normes </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OU RESPONSABILITE DE LA DIRECTION DANS UN SYSTEME DE MANAGEMENT DE LA QUALITE</dc:title>
  <dc:creator>eliane Kissi</dc:creator>
  <cp:lastModifiedBy>eliane Kissi</cp:lastModifiedBy>
  <cp:revision>196</cp:revision>
  <dcterms:created xsi:type="dcterms:W3CDTF">2016-09-06T09:16:47Z</dcterms:created>
  <dcterms:modified xsi:type="dcterms:W3CDTF">2017-04-02T22:33:08Z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2a3e7832-38aa-41a5-91bd-1e3f8af96961</vt:lpwstr>
  </property>
</Properties>
</file>