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49" r:id="rId3"/>
    <p:sldId id="450" r:id="rId4"/>
    <p:sldId id="460" r:id="rId5"/>
    <p:sldId id="475" r:id="rId6"/>
    <p:sldId id="462" r:id="rId7"/>
    <p:sldId id="464" r:id="rId8"/>
    <p:sldId id="465" r:id="rId9"/>
    <p:sldId id="485" r:id="rId10"/>
    <p:sldId id="476" r:id="rId11"/>
    <p:sldId id="481" r:id="rId12"/>
    <p:sldId id="463" r:id="rId13"/>
    <p:sldId id="489" r:id="rId14"/>
    <p:sldId id="477" r:id="rId15"/>
    <p:sldId id="483" r:id="rId16"/>
    <p:sldId id="491" r:id="rId17"/>
    <p:sldId id="478" r:id="rId18"/>
    <p:sldId id="490" r:id="rId19"/>
    <p:sldId id="488" r:id="rId20"/>
    <p:sldId id="487" r:id="rId21"/>
    <p:sldId id="484" r:id="rId22"/>
    <p:sldId id="482" r:id="rId23"/>
    <p:sldId id="486" r:id="rId24"/>
    <p:sldId id="33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FF99"/>
    <a:srgbClr val="FFCC99"/>
    <a:srgbClr val="000066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5B37B-EF65-445C-B27E-CB101D8CD0FF}" type="datetimeFigureOut">
              <a:rPr lang="en-US" smtClean="0"/>
              <a:pPr/>
              <a:t>4/2/2017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E2838-053A-4F2D-BB38-084DD8366640}" type="slidenum">
              <a:rPr lang="en-US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08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E2838-053A-4F2D-BB38-084DD8366640}" type="slidenum">
              <a:rPr lang="en-US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08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561FC-B61C-4920-999F-F9F72CFC2559}" type="slidenum">
              <a:rPr lang="en-US" smtClean="0"/>
              <a:pPr/>
              <a:t>24</a:t>
            </a:fld>
            <a:endParaRPr lang="fr-FR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971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3C5B8-FB20-4F51-9A64-176206CBBE4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928EC-9D9B-4E51-8A6D-0195DA820CF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2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45EFA-E628-47BE-94AA-1600C2F87A3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3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1C3C9-8BE5-44FF-B59C-252C834B23F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2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463B-FEB4-4E07-BE98-8E267455D0A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41B9E-401C-41C5-8216-A180B3E61EC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3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80626-3A51-434A-9654-F916618571E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7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1D958-154D-4905-B608-7D32685C411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7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75311-8BB6-4A73-AF75-5AC09ED147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4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23D2A-41B5-4706-B2C2-78E44AE0E62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3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7DD6C-DB29-4B80-94EC-2B58552CE1E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9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PPMasterWTI blue grad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B5B6E4-49AD-444D-B6A2-8EF451DFCF5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127668"/>
            <a:ext cx="9144000" cy="730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0070930_NRH_8355-edit-15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54480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Infrastructures de transport :</a:t>
            </a:r>
            <a:r>
              <a:rPr dirty="0"/>
              <a:t/>
            </a:r>
            <a:br>
              <a:rPr dirty="0"/>
            </a:b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chemins de vitalité et de croissance 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7351" y="5192956"/>
            <a:ext cx="6400800" cy="1314226"/>
          </a:xfrm>
        </p:spPr>
        <p:txBody>
          <a:bodyPr/>
          <a:lstStyle/>
          <a:p>
            <a:pPr algn="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Cuelho, P.E.</a:t>
            </a:r>
          </a:p>
          <a:p>
            <a:pPr algn="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Transportation Institute</a:t>
            </a:r>
          </a:p>
          <a:p>
            <a:pPr algn="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Montana State University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z="4000" dirty="0" smtClean="0"/>
              <a:t>Résoudre les problèmes de </a:t>
            </a:r>
            <a:r>
              <a:rPr lang="fr-FR" sz="4000" u="sng" dirty="0" smtClean="0"/>
              <a:t>matériaux de revêtement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74" y="1018831"/>
            <a:ext cx="8229600" cy="4525963"/>
          </a:xfrm>
        </p:spPr>
        <p:txBody>
          <a:bodyPr>
            <a:normAutofit/>
          </a:bodyPr>
          <a:lstStyle/>
          <a:p>
            <a:r>
              <a:rPr lang="fr-FR" sz="2600" dirty="0" smtClean="0"/>
              <a:t>Supprimer et remplacer les matériaux de mauvaise qualité par de bons matériaux</a:t>
            </a:r>
          </a:p>
          <a:p>
            <a:pPr lvl="2"/>
            <a:r>
              <a:rPr lang="fr-FR" sz="2000" dirty="0" smtClean="0"/>
              <a:t>Bon mélange de graviers</a:t>
            </a:r>
          </a:p>
          <a:p>
            <a:r>
              <a:rPr lang="fr-FR" sz="2600" dirty="0" smtClean="0"/>
              <a:t>Utilisation limitée lorsqu’il pleut ou pendant la saison des pluies</a:t>
            </a:r>
          </a:p>
          <a:p>
            <a:r>
              <a:rPr lang="fr-FR" sz="2600" dirty="0" smtClean="0"/>
              <a:t>Stabiliser les matériaux peu résistants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4883" y="4068605"/>
            <a:ext cx="4149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u="sng" dirty="0"/>
              <a:t>Nivelage approprié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u="sng" dirty="0" smtClean="0"/>
              <a:t>Stabilisation chimique</a:t>
            </a:r>
            <a:r>
              <a:rPr lang="fr-FR" sz="2400" dirty="0" smtClean="0"/>
              <a:t> – MgCl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, CaCl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, lignine, hydrocarbures, polymères, enzyme, produits de marque déposée</a:t>
            </a:r>
            <a:endParaRPr lang="fr-F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2" y="3789857"/>
            <a:ext cx="4147200" cy="2956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61" r="1496"/>
          <a:stretch/>
        </p:blipFill>
        <p:spPr>
          <a:xfrm>
            <a:off x="157782" y="3780676"/>
            <a:ext cx="4147518" cy="29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Matériaux de revêtement routier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1100"/>
            <a:ext cx="8229600" cy="4525963"/>
          </a:xfrm>
        </p:spPr>
        <p:txBody>
          <a:bodyPr/>
          <a:lstStyle/>
          <a:p>
            <a:r>
              <a:rPr lang="fr-FR" dirty="0" smtClean="0"/>
              <a:t>Répartition granulométrique – ASTM C136</a:t>
            </a:r>
          </a:p>
          <a:p>
            <a:r>
              <a:rPr lang="fr-FR" dirty="0" smtClean="0"/>
              <a:t>Plasticité – ASTM D4318</a:t>
            </a:r>
          </a:p>
          <a:p>
            <a:r>
              <a:rPr lang="fr-FR" dirty="0" smtClean="0"/>
              <a:t>Solidité (CBR) – ASTM D1883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233123"/>
            <a:ext cx="5267325" cy="34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994" y="28575"/>
            <a:ext cx="8229600" cy="1143000"/>
          </a:xfrm>
        </p:spPr>
        <p:txBody>
          <a:bodyPr/>
          <a:lstStyle/>
          <a:p>
            <a:r>
              <a:rPr lang="fr-FR" dirty="0" smtClean="0"/>
              <a:t>Stabilisation chimique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5" r="50694"/>
          <a:stretch/>
        </p:blipFill>
        <p:spPr>
          <a:xfrm>
            <a:off x="4185951" y="3559290"/>
            <a:ext cx="4860045" cy="321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0" y="1497029"/>
            <a:ext cx="4258124" cy="3075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682" y="1095374"/>
            <a:ext cx="2258581" cy="238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Chaux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Lignine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Pétrole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Chlorures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Bitume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57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/>
          <a:lstStyle/>
          <a:p>
            <a:r>
              <a:rPr lang="fr-FR" dirty="0" smtClean="0"/>
              <a:t>Les études montrent que les stabilisants...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75" y="966008"/>
            <a:ext cx="8229600" cy="4525963"/>
          </a:xfrm>
        </p:spPr>
        <p:txBody>
          <a:bodyPr>
            <a:normAutofit/>
          </a:bodyPr>
          <a:lstStyle/>
          <a:p>
            <a:r>
              <a:rPr lang="fr-FR" sz="2600" dirty="0" smtClean="0"/>
              <a:t>Donnent de bons résultats</a:t>
            </a:r>
          </a:p>
          <a:p>
            <a:r>
              <a:rPr lang="fr-FR" sz="2600" dirty="0" smtClean="0"/>
              <a:t>Sont économiques</a:t>
            </a:r>
          </a:p>
          <a:p>
            <a:r>
              <a:rPr lang="fr-FR" sz="2600" dirty="0" smtClean="0"/>
              <a:t>Réduisent la nécessité d'utiliser d’autres matières premières</a:t>
            </a:r>
          </a:p>
          <a:p>
            <a:r>
              <a:rPr lang="fr-FR" sz="2600" dirty="0" smtClean="0"/>
              <a:t>Augmentent la durée de vie des routes</a:t>
            </a:r>
          </a:p>
          <a:p>
            <a:r>
              <a:rPr lang="fr-FR" sz="2600" dirty="0" smtClean="0"/>
              <a:t>Réduisent les besoins d’entretien</a:t>
            </a:r>
            <a:endParaRPr lang="fr-FR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0" y="3919947"/>
            <a:ext cx="3749802" cy="2812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8223" y="3669836"/>
            <a:ext cx="3590431" cy="24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42" y="1432773"/>
            <a:ext cx="8610600" cy="4525963"/>
          </a:xfrm>
        </p:spPr>
        <p:txBody>
          <a:bodyPr>
            <a:normAutofit/>
          </a:bodyPr>
          <a:lstStyle/>
          <a:p>
            <a:r>
              <a:rPr lang="fr-FR" sz="2700" dirty="0" smtClean="0"/>
              <a:t>Une variété de produits qui prétendent donner les meilleurs résultats</a:t>
            </a:r>
          </a:p>
          <a:p>
            <a:r>
              <a:rPr lang="fr-FR" sz="2700" dirty="0" smtClean="0"/>
              <a:t>Le moins cher n’est pas toujours le meilleur choix !</a:t>
            </a:r>
          </a:p>
          <a:p>
            <a:r>
              <a:rPr lang="fr-FR" sz="2700" dirty="0" smtClean="0">
                <a:solidFill>
                  <a:srgbClr val="FF0000"/>
                </a:solidFill>
              </a:rPr>
              <a:t>Comment savoir si vous prenez la bonne décision ?</a:t>
            </a:r>
            <a:endParaRPr lang="fr-FR" sz="27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34" y="3518580"/>
            <a:ext cx="4671753" cy="31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Élaboration des normes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390650"/>
            <a:ext cx="8686800" cy="490537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Évaluer les performances sur le terrain</a:t>
            </a:r>
          </a:p>
          <a:p>
            <a:r>
              <a:rPr lang="fr-FR" dirty="0" smtClean="0"/>
              <a:t>Évaluer les propriétés des matériaux</a:t>
            </a:r>
          </a:p>
          <a:p>
            <a:r>
              <a:rPr lang="fr-FR" dirty="0" smtClean="0"/>
              <a:t>Chercher la relation entre les deux</a:t>
            </a:r>
          </a:p>
          <a:p>
            <a:r>
              <a:rPr lang="fr-FR" dirty="0" smtClean="0"/>
              <a:t>Élaborer des méthodes standard pour déterminer les propriétés des matériaux associées aux performances</a:t>
            </a:r>
          </a:p>
          <a:p>
            <a:r>
              <a:rPr lang="fr-FR" dirty="0" smtClean="0"/>
              <a:t>Intégrer les propriétés dans la méthode de conception</a:t>
            </a:r>
          </a:p>
          <a:p>
            <a:r>
              <a:rPr lang="fr-FR" dirty="0" smtClean="0"/>
              <a:t>Établir les valeurs minimum obligatoires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Les normes permettent de garantir de bonnes performances fondées sur un ensemble donné de conditions</a:t>
            </a:r>
          </a:p>
        </p:txBody>
      </p:sp>
    </p:spTree>
    <p:extLst>
      <p:ext uri="{BB962C8B-B14F-4D97-AF65-F5344CB8AC3E}">
        <p14:creationId xmlns:p14="http://schemas.microsoft.com/office/powerpoint/2010/main" val="22822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fr-FR" dirty="0" smtClean="0"/>
              <a:t>Processus d’élaboration des normes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63345" cy="45259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Participation de divers acteurs</a:t>
            </a:r>
          </a:p>
          <a:p>
            <a:pPr lvl="1"/>
            <a:r>
              <a:rPr lang="fr-FR" dirty="0" smtClean="0"/>
              <a:t>Praticiens/utilisateurs</a:t>
            </a:r>
          </a:p>
          <a:p>
            <a:pPr lvl="1"/>
            <a:r>
              <a:rPr lang="fr-FR" dirty="0" smtClean="0"/>
              <a:t>Fabricants</a:t>
            </a:r>
          </a:p>
          <a:p>
            <a:pPr lvl="1"/>
            <a:r>
              <a:rPr lang="fr-FR" dirty="0" smtClean="0"/>
              <a:t>Chercheurs</a:t>
            </a:r>
          </a:p>
          <a:p>
            <a:pPr lvl="1"/>
            <a:r>
              <a:rPr lang="fr-FR" dirty="0" smtClean="0"/>
              <a:t>Tests d’assurance qualité</a:t>
            </a:r>
          </a:p>
          <a:p>
            <a:r>
              <a:rPr lang="fr-FR" dirty="0" smtClean="0"/>
              <a:t>Forum de discussion ouverte</a:t>
            </a:r>
          </a:p>
          <a:p>
            <a:r>
              <a:rPr lang="fr-FR" dirty="0" smtClean="0"/>
              <a:t>Consensus</a:t>
            </a:r>
            <a:endParaRPr lang="fr-FR" dirty="0"/>
          </a:p>
          <a:p>
            <a:r>
              <a:rPr lang="fr-FR" dirty="0" smtClean="0"/>
              <a:t>Ce processus donne la possibilité de </a:t>
            </a:r>
            <a:r>
              <a:rPr lang="fr-FR" dirty="0" smtClean="0">
                <a:solidFill>
                  <a:srgbClr val="FF0000"/>
                </a:solidFill>
              </a:rPr>
              <a:t>collaborer</a:t>
            </a:r>
            <a:r>
              <a:rPr lang="fr-FR" dirty="0" smtClean="0"/>
              <a:t> et d’établir la </a:t>
            </a:r>
            <a:r>
              <a:rPr lang="fr-FR" dirty="0" smtClean="0">
                <a:solidFill>
                  <a:srgbClr val="FF0000"/>
                </a:solidFill>
              </a:rPr>
              <a:t>confiance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Démonstration de la réussite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983"/>
            <a:ext cx="8229600" cy="4525963"/>
          </a:xfrm>
        </p:spPr>
        <p:txBody>
          <a:bodyPr>
            <a:normAutofit/>
          </a:bodyPr>
          <a:lstStyle/>
          <a:p>
            <a:r>
              <a:rPr lang="fr-FR" sz="2550" dirty="0" smtClean="0"/>
              <a:t>Mener de petits projets pilotes</a:t>
            </a:r>
          </a:p>
          <a:p>
            <a:r>
              <a:rPr lang="fr-FR" sz="2550" dirty="0" smtClean="0"/>
              <a:t>Informer les responsables sur les processus efficaces</a:t>
            </a:r>
          </a:p>
          <a:p>
            <a:r>
              <a:rPr lang="fr-FR" sz="2550" dirty="0" smtClean="0"/>
              <a:t>Former le personnel</a:t>
            </a:r>
          </a:p>
          <a:p>
            <a:endParaRPr lang="fr-FR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581" y="3076575"/>
            <a:ext cx="5936493" cy="35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des matériaux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1836"/>
            <a:ext cx="4781550" cy="3586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5" y="1576387"/>
            <a:ext cx="4895850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Conception et spécifications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USDOT – United States Department of Transportation</a:t>
            </a:r>
          </a:p>
          <a:p>
            <a:r>
              <a:rPr lang="fr-FR" dirty="0" smtClean="0"/>
              <a:t>National Highway Institute, Designing with Geosynthetics</a:t>
            </a:r>
          </a:p>
          <a:p>
            <a:r>
              <a:rPr lang="fr-FR" dirty="0" smtClean="0"/>
              <a:t>Low-Volume Roads Engineering, Best Management Practices Field Guide</a:t>
            </a:r>
          </a:p>
          <a:p>
            <a:r>
              <a:rPr lang="fr-FR" dirty="0" smtClean="0"/>
              <a:t>Gravel Roads Manual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6" y="643742"/>
            <a:ext cx="3271652" cy="607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Flux de la vie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2" t="1905" r="25009" b="16191"/>
          <a:stretch/>
        </p:blipFill>
        <p:spPr>
          <a:xfrm>
            <a:off x="3633848" y="1106037"/>
            <a:ext cx="5403273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Normes sur la construction de routes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fr-FR" dirty="0">
                <a:solidFill>
                  <a:srgbClr val="0000CC"/>
                </a:solidFill>
              </a:rPr>
              <a:t>ASTM International </a:t>
            </a:r>
            <a:r>
              <a:rPr lang="fr-FR" dirty="0" smtClean="0"/>
              <a:t>– American Society for Testing and Materials</a:t>
            </a:r>
          </a:p>
          <a:p>
            <a:r>
              <a:rPr lang="fr-FR" dirty="0" smtClean="0">
                <a:solidFill>
                  <a:srgbClr val="0000CC"/>
                </a:solidFill>
              </a:rPr>
              <a:t>AASHTO</a:t>
            </a:r>
            <a:r>
              <a:rPr lang="fr-FR" dirty="0" smtClean="0"/>
              <a:t> – American Association of State Highway Transportation Officials</a:t>
            </a:r>
          </a:p>
          <a:p>
            <a:r>
              <a:rPr lang="fr-FR" dirty="0" smtClean="0">
                <a:solidFill>
                  <a:srgbClr val="0000CC"/>
                </a:solidFill>
              </a:rPr>
              <a:t>ASCE</a:t>
            </a:r>
            <a:r>
              <a:rPr lang="fr-FR" dirty="0" smtClean="0"/>
              <a:t> – American Society of Civil Engineers</a:t>
            </a:r>
          </a:p>
          <a:p>
            <a:r>
              <a:rPr lang="fr-FR" dirty="0" smtClean="0">
                <a:solidFill>
                  <a:srgbClr val="0000CC"/>
                </a:solidFill>
              </a:rPr>
              <a:t>URi</a:t>
            </a:r>
            <a:r>
              <a:rPr lang="fr-FR" dirty="0" smtClean="0"/>
              <a:t> – Unpaved Roads Institute</a:t>
            </a:r>
          </a:p>
          <a:p>
            <a:r>
              <a:rPr lang="fr-FR" dirty="0" smtClean="0">
                <a:solidFill>
                  <a:srgbClr val="0000CC"/>
                </a:solidFill>
              </a:rPr>
              <a:t>GSI</a:t>
            </a:r>
            <a:r>
              <a:rPr lang="fr-FR" dirty="0" smtClean="0"/>
              <a:t> – Geosynthetics Institute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3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Géosynthétiques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Résistance à la traction – ASTM D4595,</a:t>
            </a:r>
            <a:r>
              <a:rPr dirty="0"/>
              <a:t/>
            </a:r>
            <a:br>
              <a:rPr dirty="0"/>
            </a:br>
            <a:r>
              <a:rPr lang="fr-FR" dirty="0" smtClean="0"/>
              <a:t>ASTM D6637</a:t>
            </a:r>
          </a:p>
          <a:p>
            <a:r>
              <a:rPr lang="fr-FR" dirty="0" smtClean="0"/>
              <a:t>Efficacité point de jonction – ASTM D7737</a:t>
            </a:r>
          </a:p>
          <a:p>
            <a:r>
              <a:rPr lang="fr-FR" dirty="0" smtClean="0"/>
              <a:t>Surface de friction – ASTM D6706</a:t>
            </a:r>
          </a:p>
          <a:p>
            <a:r>
              <a:rPr lang="fr-FR" dirty="0" smtClean="0"/>
              <a:t>Permittivité – ASTM D4751</a:t>
            </a:r>
          </a:p>
          <a:p>
            <a:r>
              <a:rPr lang="fr-FR" dirty="0" smtClean="0"/>
              <a:t>Propriétés de traction cycliques – ASTM D7556</a:t>
            </a:r>
          </a:p>
          <a:p>
            <a:r>
              <a:rPr lang="fr-FR" dirty="0" smtClean="0"/>
              <a:t>Stabilité aux ultraviolets – ASTM D4355</a:t>
            </a:r>
          </a:p>
          <a:p>
            <a:r>
              <a:rPr lang="fr-FR" dirty="0" smtClean="0"/>
              <a:t>Tension biaxiale – </a:t>
            </a:r>
            <a:r>
              <a:rPr lang="fr-FR" dirty="0" smtClean="0">
                <a:solidFill>
                  <a:srgbClr val="0000FF"/>
                </a:solidFill>
              </a:rPr>
              <a:t>en cours d’élaboration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fr-FR" dirty="0" smtClean="0"/>
              <a:t>Anti-poussières / Stabilisants de surface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2500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Solidité (CBR) – ASTM D1883</a:t>
            </a:r>
          </a:p>
          <a:p>
            <a:r>
              <a:rPr lang="fr-FR" dirty="0" smtClean="0"/>
              <a:t>Densité – ASTM D698, ASTM D1557</a:t>
            </a:r>
          </a:p>
          <a:p>
            <a:r>
              <a:rPr lang="fr-FR" dirty="0" smtClean="0"/>
              <a:t>Teneur en eau – ASTM D4643</a:t>
            </a:r>
          </a:p>
          <a:p>
            <a:r>
              <a:rPr lang="fr-FR" dirty="0" smtClean="0"/>
              <a:t>Usure par frottement – </a:t>
            </a:r>
            <a:r>
              <a:rPr lang="fr-FR" dirty="0" smtClean="0">
                <a:solidFill>
                  <a:srgbClr val="0000FF"/>
                </a:solidFill>
              </a:rPr>
              <a:t>en cours d’élaboration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 smtClean="0"/>
              <a:t>Teneur chimique – </a:t>
            </a:r>
            <a:r>
              <a:rPr lang="fr-FR" dirty="0" smtClean="0">
                <a:solidFill>
                  <a:srgbClr val="0000FF"/>
                </a:solidFill>
              </a:rPr>
              <a:t>en cours d’élaboration</a:t>
            </a:r>
          </a:p>
          <a:p>
            <a:r>
              <a:rPr lang="fr-FR" dirty="0" smtClean="0"/>
              <a:t>Sécurité environnementale – </a:t>
            </a:r>
            <a:r>
              <a:rPr lang="fr-FR" dirty="0" smtClean="0">
                <a:solidFill>
                  <a:srgbClr val="0000FF"/>
                </a:solidFill>
              </a:rPr>
              <a:t>en cours d’élaboration</a:t>
            </a:r>
          </a:p>
          <a:p>
            <a:r>
              <a:rPr lang="fr-FR" dirty="0" smtClean="0"/>
              <a:t>Performances – </a:t>
            </a:r>
            <a:r>
              <a:rPr lang="fr-FR" dirty="0" smtClean="0">
                <a:solidFill>
                  <a:srgbClr val="0000FF"/>
                </a:solidFill>
              </a:rPr>
              <a:t>en cours d’élaboration</a:t>
            </a:r>
          </a:p>
        </p:txBody>
      </p:sp>
    </p:spTree>
    <p:extLst>
      <p:ext uri="{BB962C8B-B14F-4D97-AF65-F5344CB8AC3E}">
        <p14:creationId xmlns:p14="http://schemas.microsoft.com/office/powerpoint/2010/main" val="1854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des normes pour les routes à faible circulation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99179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normes aident à obtenir de bonnes performances</a:t>
            </a:r>
            <a:endParaRPr lang="fr-FR" dirty="0"/>
          </a:p>
          <a:p>
            <a:pPr lvl="1"/>
            <a:r>
              <a:rPr lang="fr-FR" dirty="0" smtClean="0"/>
              <a:t>Les performances prévisibles facilitent la planification et la conception</a:t>
            </a:r>
          </a:p>
          <a:p>
            <a:pPr lvl="1"/>
            <a:r>
              <a:rPr lang="fr-FR" dirty="0" smtClean="0"/>
              <a:t>Aident les responsables à choisir la meilleure option</a:t>
            </a:r>
            <a:endParaRPr lang="fr-FR" dirty="0"/>
          </a:p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L’élaboration des normes donne la possibilité de collaborer et aide à établir la confiance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fr-FR" dirty="0" smtClean="0"/>
              <a:t>Les bonnes performances rendent l’économie plus solide</a:t>
            </a:r>
          </a:p>
          <a:p>
            <a:pPr lvl="1"/>
            <a:r>
              <a:rPr lang="fr-FR" dirty="0" smtClean="0"/>
              <a:t>Elles font économiser de l’argent</a:t>
            </a:r>
          </a:p>
          <a:p>
            <a:pPr lvl="1"/>
            <a:r>
              <a:rPr lang="fr-FR" dirty="0" smtClean="0"/>
              <a:t>Elles font gagner du temps</a:t>
            </a:r>
          </a:p>
          <a:p>
            <a:pPr lvl="1"/>
            <a:r>
              <a:rPr lang="fr-FR" dirty="0" smtClean="0"/>
              <a:t>Elles aident à ne pas gaspiller des ressources limitées</a:t>
            </a:r>
          </a:p>
          <a:p>
            <a:pPr lvl="1"/>
            <a:endParaRPr lang="fr-FR" dirty="0" smtClean="0"/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DES ROUTES EN BON ÉTAT=UNE ÉCONOMIE EN BONNE SANTÉ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895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61950" y="1533525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 !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33350" y="5372471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 Cuelho, P.E.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Transportation Institute</a:t>
            </a:r>
          </a:p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Montana State University</a:t>
            </a:r>
          </a:p>
          <a:p>
            <a:pPr algn="ctr"/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elic@montana.edu   |  +1 406 994 7886</a:t>
            </a:r>
            <a:endParaRPr lang="fr-F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110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r>
              <a:rPr lang="fr-FR" dirty="0" smtClean="0"/>
              <a:t>Analogie</a:t>
            </a:r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085040"/>
            <a:ext cx="4038600" cy="4525963"/>
          </a:xfrm>
        </p:spPr>
        <p:txBody>
          <a:bodyPr/>
          <a:lstStyle/>
          <a:p>
            <a:r>
              <a:rPr lang="fr-FR" sz="2000" dirty="0"/>
              <a:t>Les capillaires nourrissent chacune des cellules qui sont essentielles à la survie de l'organisme</a:t>
            </a:r>
          </a:p>
          <a:p>
            <a:r>
              <a:rPr lang="fr-FR" sz="2000" dirty="0"/>
              <a:t>Les nutriments sont transportés par le sang pour permettre la croissance</a:t>
            </a:r>
          </a:p>
          <a:p>
            <a:r>
              <a:rPr lang="fr-FR" sz="2000" dirty="0" smtClean="0"/>
              <a:t>Si l'on coupe la circulation, on provoque des dommages</a:t>
            </a:r>
          </a:p>
          <a:p>
            <a:r>
              <a:rPr lang="fr-FR" sz="2000" dirty="0" smtClean="0"/>
              <a:t>Les routes à faible circulation sont comme les capillaires</a:t>
            </a:r>
          </a:p>
          <a:p>
            <a:r>
              <a:rPr lang="fr-FR" sz="2000" dirty="0" smtClean="0"/>
              <a:t>Une circulation saine est similaire à un système de transport en bon état</a:t>
            </a:r>
          </a:p>
          <a:p>
            <a:r>
              <a:rPr lang="fr-FR" sz="2000" dirty="0" smtClean="0"/>
              <a:t>Si le système de transport est en bon état, l’économie est en bonne santé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6" y="1529932"/>
            <a:ext cx="3995940" cy="51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secrets d’un système de transport en bon état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666875"/>
            <a:ext cx="33147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Bonne conception</a:t>
            </a:r>
          </a:p>
          <a:p>
            <a:pPr marL="0" indent="0" algn="ctr">
              <a:buNone/>
            </a:pPr>
            <a:r>
              <a:rPr lang="fr-FR" dirty="0" smtClean="0"/>
              <a:t>+ </a:t>
            </a: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Matériaux de qualité</a:t>
            </a:r>
          </a:p>
          <a:p>
            <a:pPr marL="0" indent="0" algn="ctr">
              <a:buNone/>
            </a:pPr>
            <a:r>
              <a:rPr lang="fr-FR" dirty="0" smtClean="0"/>
              <a:t>+</a:t>
            </a:r>
          </a:p>
          <a:p>
            <a:pPr marL="0" indent="0" algn="ctr">
              <a:buNone/>
            </a:pPr>
            <a:r>
              <a:rPr lang="fr-FR" dirty="0" smtClean="0"/>
              <a:t>Utilisation appropriée</a:t>
            </a:r>
          </a:p>
          <a:p>
            <a:pPr marL="0" indent="0" algn="ctr">
              <a:buNone/>
            </a:pPr>
            <a:r>
              <a:rPr lang="fr-FR" dirty="0" smtClean="0"/>
              <a:t>+</a:t>
            </a:r>
          </a:p>
          <a:p>
            <a:pPr marL="0" indent="0" algn="ctr">
              <a:buNone/>
            </a:pPr>
            <a:r>
              <a:rPr lang="fr-FR" dirty="0" smtClean="0"/>
              <a:t>Entretien</a:t>
            </a:r>
          </a:p>
          <a:p>
            <a:pPr marL="0" indent="0" algn="ctr">
              <a:buNone/>
            </a:pPr>
            <a:r>
              <a:rPr lang="fr-FR" dirty="0" smtClean="0"/>
              <a:t>=</a:t>
            </a:r>
          </a:p>
          <a:p>
            <a:pPr marL="0" indent="0" algn="ctr">
              <a:buNone/>
            </a:pPr>
            <a:r>
              <a:rPr lang="fr-FR" dirty="0" smtClean="0"/>
              <a:t>LONGUE VIE 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573" y="1424847"/>
            <a:ext cx="4692339" cy="1659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331" y="3863181"/>
            <a:ext cx="4443398" cy="28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problèmes courants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06" y="4314877"/>
            <a:ext cx="5435581" cy="239235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02321" y="6248401"/>
            <a:ext cx="893754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050096" y="5086350"/>
            <a:ext cx="827079" cy="200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1281447"/>
            <a:ext cx="8582025" cy="4525963"/>
          </a:xfrm>
        </p:spPr>
        <p:txBody>
          <a:bodyPr>
            <a:normAutofit/>
          </a:bodyPr>
          <a:lstStyle/>
          <a:p>
            <a:r>
              <a:rPr lang="fr-FR" sz="2700" dirty="0" smtClean="0"/>
              <a:t>Matériaux de mauvaise qualité (fondations)</a:t>
            </a:r>
          </a:p>
          <a:p>
            <a:pPr lvl="2"/>
            <a:r>
              <a:rPr lang="fr-FR" sz="2000" dirty="0" smtClean="0"/>
              <a:t>Spongieux, grains fins (argile, limon)</a:t>
            </a:r>
          </a:p>
          <a:p>
            <a:pPr lvl="2"/>
            <a:r>
              <a:rPr lang="fr-FR" sz="2000" dirty="0" smtClean="0"/>
              <a:t>Sensibles à l’eau - spongieux lorsqu'ils sont mouillés</a:t>
            </a:r>
          </a:p>
          <a:p>
            <a:pPr lvl="2"/>
            <a:r>
              <a:rPr lang="fr-FR" sz="2000" dirty="0" smtClean="0"/>
              <a:t>Peu résistants – faible résistance au cisaillement, non portants</a:t>
            </a:r>
          </a:p>
          <a:p>
            <a:r>
              <a:rPr lang="fr-FR" sz="2700" dirty="0" smtClean="0"/>
              <a:t>Matériaux de revêtement de plus mauvaise qualité</a:t>
            </a:r>
          </a:p>
          <a:p>
            <a:pPr lvl="2"/>
            <a:r>
              <a:rPr lang="fr-FR" sz="2000" dirty="0" smtClean="0"/>
              <a:t>Se déforment – déchaussement, tôle ondulée, poussière</a:t>
            </a:r>
          </a:p>
          <a:p>
            <a:pPr lvl="2"/>
            <a:r>
              <a:rPr lang="fr-FR" sz="2000" dirty="0" smtClean="0"/>
              <a:t>Sensibles à l’eau - spongieux lorsqu'ils sont mouillés</a:t>
            </a:r>
            <a:endParaRPr lang="fr-FR" sz="2000" dirty="0"/>
          </a:p>
          <a:p>
            <a:pPr lvl="2"/>
            <a:r>
              <a:rPr lang="fr-FR" sz="2000" dirty="0" smtClean="0"/>
              <a:t>Peu résistants – des ornières se creusent facilement</a:t>
            </a:r>
          </a:p>
        </p:txBody>
      </p:sp>
    </p:spTree>
    <p:extLst>
      <p:ext uri="{BB962C8B-B14F-4D97-AF65-F5344CB8AC3E}">
        <p14:creationId xmlns:p14="http://schemas.microsoft.com/office/powerpoint/2010/main" val="3973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dirty="0" smtClean="0"/>
              <a:t>Résoudre les problèmes de </a:t>
            </a:r>
            <a:r>
              <a:rPr lang="fr-FR" u="sng" dirty="0" smtClean="0"/>
              <a:t>matériaux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181"/>
            <a:ext cx="8229600" cy="4525963"/>
          </a:xfrm>
        </p:spPr>
        <p:txBody>
          <a:bodyPr/>
          <a:lstStyle/>
          <a:p>
            <a:r>
              <a:rPr lang="fr-FR" sz="2700" dirty="0" smtClean="0"/>
              <a:t>Supprimer et remplacer les matériaux de mauvaise qualité par de bons matériaux</a:t>
            </a:r>
          </a:p>
          <a:p>
            <a:pPr lvl="2"/>
            <a:r>
              <a:rPr lang="fr-FR" dirty="0" smtClean="0"/>
              <a:t>Gravier, pierres concassées, asphalte</a:t>
            </a:r>
          </a:p>
          <a:p>
            <a:r>
              <a:rPr lang="fr-FR" sz="2700" dirty="0" smtClean="0"/>
              <a:t>Utilisation limitée lorsqu’il pleut ou pendant la saison des pluies</a:t>
            </a:r>
          </a:p>
          <a:p>
            <a:r>
              <a:rPr lang="fr-FR" sz="2700" dirty="0" smtClean="0"/>
              <a:t>Stabiliser les matériaux peu résistants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9" y="3930339"/>
            <a:ext cx="4220550" cy="2817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4883" y="4068605"/>
            <a:ext cx="4149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/>
              <a:t>Stabilisation chimique</a:t>
            </a:r>
            <a:r>
              <a:rPr lang="fr-FR" dirty="0" smtClean="0"/>
              <a:t> -- chaux, ciment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/>
              <a:t>Stabilisation mécanique</a:t>
            </a:r>
            <a:r>
              <a:rPr lang="fr-FR" dirty="0" smtClean="0"/>
              <a:t> -- compactage, produits de renforcement</a:t>
            </a:r>
            <a:endParaRPr lang="fr-FR" sz="2400" dirty="0"/>
          </a:p>
        </p:txBody>
      </p:sp>
      <p:pic>
        <p:nvPicPr>
          <p:cNvPr id="6" name="Picture 7" descr="Stabl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" r="2639" b="-1"/>
          <a:stretch/>
        </p:blipFill>
        <p:spPr>
          <a:xfrm>
            <a:off x="93099" y="3933825"/>
            <a:ext cx="4221726" cy="28124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3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5" y="142435"/>
            <a:ext cx="9144000" cy="1143000"/>
          </a:xfrm>
        </p:spPr>
        <p:txBody>
          <a:bodyPr/>
          <a:lstStyle/>
          <a:p>
            <a:r>
              <a:rPr lang="fr-FR" sz="4000" dirty="0" smtClean="0"/>
              <a:t>Stabilisation mécanique -- Compactage</a:t>
            </a:r>
            <a:endParaRPr lang="fr-F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1" y="2849142"/>
            <a:ext cx="4169885" cy="3127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35" y="1285435"/>
            <a:ext cx="4173595" cy="31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330"/>
            <a:ext cx="9144000" cy="1143000"/>
          </a:xfrm>
        </p:spPr>
        <p:txBody>
          <a:bodyPr/>
          <a:lstStyle/>
          <a:p>
            <a:r>
              <a:rPr lang="fr-FR" sz="3600" dirty="0" smtClean="0"/>
              <a:t>Stabilisation mécanique -- Géosynthétiques</a:t>
            </a:r>
            <a:endParaRPr lang="fr-F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9" y="1330836"/>
            <a:ext cx="4516916" cy="338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39" y="3287984"/>
            <a:ext cx="4458159" cy="3343619"/>
          </a:xfrm>
          <a:prstGeom prst="rect">
            <a:avLst/>
          </a:prstGeom>
        </p:spPr>
      </p:pic>
      <p:pic>
        <p:nvPicPr>
          <p:cNvPr id="6" name="Picture 4" descr="Biaxial G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3999" y="1445136"/>
            <a:ext cx="3404541" cy="142188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slide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667" y="4955258"/>
            <a:ext cx="2501900" cy="16389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0"/>
            <a:ext cx="8229600" cy="1143000"/>
          </a:xfrm>
        </p:spPr>
        <p:txBody>
          <a:bodyPr/>
          <a:lstStyle/>
          <a:p>
            <a:r>
              <a:rPr lang="fr-FR" dirty="0" smtClean="0"/>
              <a:t>Les études montrent que les géosynthétiques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75" y="1123950"/>
            <a:ext cx="8229600" cy="4525963"/>
          </a:xfrm>
        </p:spPr>
        <p:txBody>
          <a:bodyPr>
            <a:normAutofit/>
          </a:bodyPr>
          <a:lstStyle/>
          <a:p>
            <a:r>
              <a:rPr lang="fr-FR" sz="2700" dirty="0" smtClean="0"/>
              <a:t>Donnent de bons résultats</a:t>
            </a:r>
          </a:p>
          <a:p>
            <a:r>
              <a:rPr lang="fr-FR" sz="2700" dirty="0" smtClean="0"/>
              <a:t>Sont économiques</a:t>
            </a:r>
          </a:p>
          <a:p>
            <a:r>
              <a:rPr lang="fr-FR" sz="2700" dirty="0" smtClean="0"/>
              <a:t>Augmentent la durée de vie des routes</a:t>
            </a:r>
          </a:p>
          <a:p>
            <a:r>
              <a:rPr lang="fr-FR" sz="2700" dirty="0" smtClean="0"/>
              <a:t>Réduisent la nécessité d'utiliser d’autres matières premières</a:t>
            </a:r>
          </a:p>
          <a:p>
            <a:r>
              <a:rPr lang="fr-FR" sz="2700" dirty="0" smtClean="0"/>
              <a:t>Réduisent les besoins d’entretien</a:t>
            </a:r>
            <a:endParaRPr lang="fr-FR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3" y="3999834"/>
            <a:ext cx="3945900" cy="2655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30" y="3999834"/>
            <a:ext cx="3557673" cy="26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TI Presentation Template white backgroun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2936BD5C-7F39-42AA-94E3-4DB9D9E5E2C4}"/>
</file>

<file path=customXml/itemProps2.xml><?xml version="1.0" encoding="utf-8"?>
<ds:datastoreItem xmlns:ds="http://schemas.openxmlformats.org/officeDocument/2006/customXml" ds:itemID="{D0238173-00F1-477A-BFD0-33D31EF21411}"/>
</file>

<file path=customXml/itemProps3.xml><?xml version="1.0" encoding="utf-8"?>
<ds:datastoreItem xmlns:ds="http://schemas.openxmlformats.org/officeDocument/2006/customXml" ds:itemID="{A543850A-2CFB-4E4E-B574-F99ED1D75B0B}"/>
</file>

<file path=customXml/itemProps4.xml><?xml version="1.0" encoding="utf-8"?>
<ds:datastoreItem xmlns:ds="http://schemas.openxmlformats.org/officeDocument/2006/customXml" ds:itemID="{F97694CB-2344-49EB-B56A-57522C01E0B4}"/>
</file>

<file path=docProps/app.xml><?xml version="1.0" encoding="utf-8"?>
<Properties xmlns="http://schemas.openxmlformats.org/officeDocument/2006/extended-properties" xmlns:vt="http://schemas.openxmlformats.org/officeDocument/2006/docPropsVTypes">
  <Template>WTI Presentation Template white background</Template>
  <TotalTime>5553</TotalTime>
  <Words>755</Words>
  <Application>Microsoft Office PowerPoint</Application>
  <PresentationFormat>On-screen Show (4:3)</PresentationFormat>
  <Paragraphs>141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WTI Presentation Template white background</vt:lpstr>
      <vt:lpstr>Infrastructures de transport : chemins de vitalité et de croissance </vt:lpstr>
      <vt:lpstr>Flux de la vie</vt:lpstr>
      <vt:lpstr>Analogie</vt:lpstr>
      <vt:lpstr>Les secrets d’un système de transport en bon état</vt:lpstr>
      <vt:lpstr>Deux problèmes courants</vt:lpstr>
      <vt:lpstr>Résoudre les problèmes de matériaux</vt:lpstr>
      <vt:lpstr>Stabilisation mécanique -- Compactage</vt:lpstr>
      <vt:lpstr>Stabilisation mécanique -- Géosynthétiques</vt:lpstr>
      <vt:lpstr>Les études montrent que les géosynthétiques</vt:lpstr>
      <vt:lpstr>Résoudre les problèmes de matériaux de revêtement</vt:lpstr>
      <vt:lpstr>Matériaux de revêtement routier</vt:lpstr>
      <vt:lpstr>Stabilisation chimique</vt:lpstr>
      <vt:lpstr>Les études montrent que les stabilisants...</vt:lpstr>
      <vt:lpstr>Problème</vt:lpstr>
      <vt:lpstr>Élaboration des normes</vt:lpstr>
      <vt:lpstr>Processus d’élaboration des normes</vt:lpstr>
      <vt:lpstr>Démonstration de la réussite</vt:lpstr>
      <vt:lpstr>Test des matériaux</vt:lpstr>
      <vt:lpstr>Conception et spécifications</vt:lpstr>
      <vt:lpstr>Normes sur la construction de routes</vt:lpstr>
      <vt:lpstr>Géosynthétiques</vt:lpstr>
      <vt:lpstr>Anti-poussières / Stabilisants de surface</vt:lpstr>
      <vt:lpstr>Avantages des normes pour les routes à faible circulation</vt:lpstr>
      <vt:lpstr>PowerPoint Presentation</vt:lpstr>
    </vt:vector>
  </TitlesOfParts>
  <Company>Montana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Geosynthetics and Subgrade Stabilization</dc:title>
  <dc:creator>Eli Cuelho</dc:creator>
  <cp:lastModifiedBy>David Jankowski</cp:lastModifiedBy>
  <cp:revision>257</cp:revision>
  <dcterms:created xsi:type="dcterms:W3CDTF">2012-02-15T18:53:16Z</dcterms:created>
  <dcterms:modified xsi:type="dcterms:W3CDTF">2017-04-02T21:29:22Z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a39970d5-f988-4f61-ac1c-2d9bfdc340ce</vt:lpwstr>
  </property>
</Properties>
</file>