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Layouts/slideLayout25.xml" ContentType="application/vnd.openxmlformats-officedocument.presentationml.slideLayout+xml"/>
  <Override PartName="/ppt/slideLayouts/slideLayout40.xml" ContentType="application/vnd.openxmlformats-officedocument.presentationml.slideLayout+xml"/>
  <Override PartName="/ppt/slideLayouts/slideLayout38.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2.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9.xml" ContentType="application/vnd.openxmlformats-officedocument.presentationml.slideLayout+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07" r:id="rId3"/>
  </p:sldMasterIdLst>
  <p:notesMasterIdLst>
    <p:notesMasterId r:id="rId24"/>
  </p:notesMasterIdLst>
  <p:handoutMasterIdLst>
    <p:handoutMasterId r:id="rId25"/>
  </p:handoutMasterIdLst>
  <p:sldIdLst>
    <p:sldId id="280" r:id="rId4"/>
    <p:sldId id="277" r:id="rId5"/>
    <p:sldId id="278" r:id="rId6"/>
    <p:sldId id="281" r:id="rId7"/>
    <p:sldId id="283" r:id="rId8"/>
    <p:sldId id="284" r:id="rId9"/>
    <p:sldId id="291" r:id="rId10"/>
    <p:sldId id="289" r:id="rId11"/>
    <p:sldId id="302" r:id="rId12"/>
    <p:sldId id="287" r:id="rId13"/>
    <p:sldId id="301" r:id="rId14"/>
    <p:sldId id="304" r:id="rId15"/>
    <p:sldId id="305" r:id="rId16"/>
    <p:sldId id="295" r:id="rId17"/>
    <p:sldId id="296" r:id="rId18"/>
    <p:sldId id="293" r:id="rId19"/>
    <p:sldId id="294" r:id="rId20"/>
    <p:sldId id="299" r:id="rId21"/>
    <p:sldId id="300" r:id="rId22"/>
    <p:sldId id="282" r:id="rId2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61" userDrawn="1">
          <p15:clr>
            <a:srgbClr val="A4A3A4"/>
          </p15:clr>
        </p15:guide>
        <p15:guide id="2" pos="782" userDrawn="1">
          <p15:clr>
            <a:srgbClr val="A4A3A4"/>
          </p15:clr>
        </p15:guide>
        <p15:guide id="3" orient="horz" pos="1083"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40E"/>
    <a:srgbClr val="3B6C16"/>
    <a:srgbClr val="2D6F13"/>
    <a:srgbClr val="D7D1CC"/>
    <a:srgbClr val="D6EEEC"/>
    <a:srgbClr val="6BC2BB"/>
    <a:srgbClr val="EEECEA"/>
    <a:srgbClr val="FFFFFF"/>
    <a:srgbClr val="24303B"/>
    <a:srgbClr val="051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3" autoAdjust="0"/>
    <p:restoredTop sz="94984" autoAdjust="0"/>
  </p:normalViewPr>
  <p:slideViewPr>
    <p:cSldViewPr showGuides="1">
      <p:cViewPr varScale="1">
        <p:scale>
          <a:sx n="74" d="100"/>
          <a:sy n="74" d="100"/>
        </p:scale>
        <p:origin x="-1386" y="-90"/>
      </p:cViewPr>
      <p:guideLst>
        <p:guide orient="horz" pos="3861"/>
        <p:guide orient="horz" pos="1083"/>
        <p:guide pos="78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5" d="100"/>
          <a:sy n="55" d="100"/>
        </p:scale>
        <p:origin x="1758" y="84"/>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33"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D2ACEADB-9383-41F3-AE20-0578A49EDC45}" type="datetimeFigureOut">
              <a:rPr lang="en-GB" smtClean="0"/>
              <a:t>02/04/2017</a:t>
            </a:fld>
            <a:endParaRPr lang="fr-FR"/>
          </a:p>
        </p:txBody>
      </p:sp>
      <p:sp>
        <p:nvSpPr>
          <p:cNvPr id="4" name="Footer Placeholder 3"/>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3C328C3E-0F33-4796-8FCF-9FA1139B2191}" type="slidenum">
              <a:rPr lang="en-GB" smtClean="0"/>
              <a:t>‹#›</a:t>
            </a:fld>
            <a:endParaRPr lang="fr-FR"/>
          </a:p>
        </p:txBody>
      </p:sp>
    </p:spTree>
    <p:extLst>
      <p:ext uri="{BB962C8B-B14F-4D97-AF65-F5344CB8AC3E}">
        <p14:creationId xmlns:p14="http://schemas.microsoft.com/office/powerpoint/2010/main" val="379537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GB"/>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BA2E25AC-EFDC-429F-A596-63AB2339D9F9}" type="datetimeFigureOut">
              <a:rPr lang="en-GB" smtClean="0"/>
              <a:t>02/04/2017</a:t>
            </a:fld>
            <a:endParaRPr lang="fr-FR"/>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GB"/>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6B49854A-FED2-4495-B567-1859074471A7}" type="slidenum">
              <a:rPr lang="en-GB" smtClean="0"/>
              <a:t>‹#›</a:t>
            </a:fld>
            <a:endParaRPr lang="fr-FR"/>
          </a:p>
        </p:txBody>
      </p:sp>
    </p:spTree>
    <p:extLst>
      <p:ext uri="{BB962C8B-B14F-4D97-AF65-F5344CB8AC3E}">
        <p14:creationId xmlns:p14="http://schemas.microsoft.com/office/powerpoint/2010/main" val="1579041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49854A-FED2-4495-B567-1859074471A7}" type="slidenum">
              <a:rPr lang="en-GB" smtClean="0"/>
              <a:t>1</a:t>
            </a:fld>
            <a:endParaRPr lang="fr-FR"/>
          </a:p>
        </p:txBody>
      </p:sp>
    </p:spTree>
    <p:extLst>
      <p:ext uri="{BB962C8B-B14F-4D97-AF65-F5344CB8AC3E}">
        <p14:creationId xmlns:p14="http://schemas.microsoft.com/office/powerpoint/2010/main" val="16896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cs typeface="Arial" charset="0"/>
            </a:endParaRPr>
          </a:p>
        </p:txBody>
      </p:sp>
      <p:sp>
        <p:nvSpPr>
          <p:cNvPr id="25604" name="Slide Number Placeholder 3"/>
          <p:cNvSpPr>
            <a:spLocks noGrp="1"/>
          </p:cNvSpPr>
          <p:nvPr>
            <p:ph type="sldNum" sz="quarter" idx="5"/>
          </p:nvPr>
        </p:nvSpPr>
        <p:spPr>
          <a:noFill/>
        </p:spPr>
        <p:txBody>
          <a:bodyPr/>
          <a:lstStyle>
            <a:lvl1pPr>
              <a:defRPr>
                <a:solidFill>
                  <a:schemeClr val="tx1"/>
                </a:solidFill>
                <a:latin typeface="Verdana" pitchFamily="34" charset="0"/>
              </a:defRPr>
            </a:lvl1pPr>
            <a:lvl2pPr marL="754243" indent="-290093">
              <a:defRPr>
                <a:solidFill>
                  <a:schemeClr val="tx1"/>
                </a:solidFill>
                <a:latin typeface="Verdana" pitchFamily="34" charset="0"/>
              </a:defRPr>
            </a:lvl2pPr>
            <a:lvl3pPr marL="1160374" indent="-232075">
              <a:defRPr>
                <a:solidFill>
                  <a:schemeClr val="tx1"/>
                </a:solidFill>
                <a:latin typeface="Verdana" pitchFamily="34" charset="0"/>
              </a:defRPr>
            </a:lvl3pPr>
            <a:lvl4pPr marL="1624523" indent="-232075">
              <a:defRPr>
                <a:solidFill>
                  <a:schemeClr val="tx1"/>
                </a:solidFill>
                <a:latin typeface="Verdana" pitchFamily="34" charset="0"/>
              </a:defRPr>
            </a:lvl4pPr>
            <a:lvl5pPr marL="2088672" indent="-232075">
              <a:defRPr>
                <a:solidFill>
                  <a:schemeClr val="tx1"/>
                </a:solidFill>
                <a:latin typeface="Verdana" pitchFamily="34" charset="0"/>
              </a:defRPr>
            </a:lvl5pPr>
            <a:lvl6pPr marL="2552822" indent="-232075" eaLnBrk="0" fontAlgn="base" hangingPunct="0">
              <a:spcBef>
                <a:spcPct val="0"/>
              </a:spcBef>
              <a:spcAft>
                <a:spcPct val="0"/>
              </a:spcAft>
              <a:defRPr>
                <a:solidFill>
                  <a:schemeClr val="tx1"/>
                </a:solidFill>
                <a:latin typeface="Verdana" pitchFamily="34" charset="0"/>
              </a:defRPr>
            </a:lvl6pPr>
            <a:lvl7pPr marL="3016971" indent="-232075" eaLnBrk="0" fontAlgn="base" hangingPunct="0">
              <a:spcBef>
                <a:spcPct val="0"/>
              </a:spcBef>
              <a:spcAft>
                <a:spcPct val="0"/>
              </a:spcAft>
              <a:defRPr>
                <a:solidFill>
                  <a:schemeClr val="tx1"/>
                </a:solidFill>
                <a:latin typeface="Verdana" pitchFamily="34" charset="0"/>
              </a:defRPr>
            </a:lvl7pPr>
            <a:lvl8pPr marL="3481121" indent="-232075" eaLnBrk="0" fontAlgn="base" hangingPunct="0">
              <a:spcBef>
                <a:spcPct val="0"/>
              </a:spcBef>
              <a:spcAft>
                <a:spcPct val="0"/>
              </a:spcAft>
              <a:defRPr>
                <a:solidFill>
                  <a:schemeClr val="tx1"/>
                </a:solidFill>
                <a:latin typeface="Verdana" pitchFamily="34" charset="0"/>
              </a:defRPr>
            </a:lvl8pPr>
            <a:lvl9pPr marL="3945270" indent="-232075" eaLnBrk="0" fontAlgn="base" hangingPunct="0">
              <a:spcBef>
                <a:spcPct val="0"/>
              </a:spcBef>
              <a:spcAft>
                <a:spcPct val="0"/>
              </a:spcAft>
              <a:defRPr>
                <a:solidFill>
                  <a:schemeClr val="tx1"/>
                </a:solidFill>
                <a:latin typeface="Verdana" pitchFamily="34" charset="0"/>
              </a:defRPr>
            </a:lvl9pPr>
          </a:lstStyle>
          <a:p>
            <a:fld id="{2C407A2C-4CEE-477D-B9D9-78AF1D6EE281}" type="slidenum">
              <a:rPr lang="en-US" smtClean="0">
                <a:solidFill>
                  <a:prstClr val="black"/>
                </a:solidFill>
                <a:latin typeface="Arial" charset="0"/>
              </a:rPr>
              <a:pPr/>
              <a:t>7</a:t>
            </a:fld>
            <a:endParaRPr lang="fr-FR" smtClean="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Note SEP provenant des pays de l’ARSO :  Egypte, Ghana, Afrique du Sud, Zambie, Zimbabwe</a:t>
            </a:r>
          </a:p>
          <a:p>
            <a:endParaRPr lang="fr-FR" dirty="0"/>
          </a:p>
        </p:txBody>
      </p:sp>
      <p:sp>
        <p:nvSpPr>
          <p:cNvPr id="4" name="Slide Number Placeholder 3"/>
          <p:cNvSpPr>
            <a:spLocks noGrp="1"/>
          </p:cNvSpPr>
          <p:nvPr>
            <p:ph type="sldNum" sz="quarter" idx="10"/>
          </p:nvPr>
        </p:nvSpPr>
        <p:spPr/>
        <p:txBody>
          <a:bodyPr/>
          <a:lstStyle/>
          <a:p>
            <a:fld id="{6B49854A-FED2-4495-B567-1859074471A7}" type="slidenum">
              <a:rPr lang="en-GB" smtClean="0"/>
              <a:t>10</a:t>
            </a:fld>
            <a:endParaRPr lang="fr-FR"/>
          </a:p>
        </p:txBody>
      </p:sp>
      <p:sp>
        <p:nvSpPr>
          <p:cNvPr id="5" name="Date Placeholder 4"/>
          <p:cNvSpPr>
            <a:spLocks noGrp="1"/>
          </p:cNvSpPr>
          <p:nvPr>
            <p:ph type="dt" idx="11"/>
          </p:nvPr>
        </p:nvSpPr>
        <p:spPr/>
        <p:txBody>
          <a:bodyPr/>
          <a:lstStyle/>
          <a:p>
            <a:fld id="{C99ADC26-1A91-4AB3-AE5A-2528C7E49E7A}" type="datetime1">
              <a:rPr lang="en-GB" smtClean="0"/>
              <a:t>02/04/2017</a:t>
            </a:fld>
            <a:endParaRPr lang="fr-FR"/>
          </a:p>
        </p:txBody>
      </p:sp>
      <p:sp>
        <p:nvSpPr>
          <p:cNvPr id="6" name="Footer Placeholder 5"/>
          <p:cNvSpPr>
            <a:spLocks noGrp="1"/>
          </p:cNvSpPr>
          <p:nvPr>
            <p:ph type="ftr" sz="quarter" idx="12"/>
          </p:nvPr>
        </p:nvSpPr>
        <p:spPr/>
        <p:txBody>
          <a:bodyPr/>
          <a:lstStyle/>
          <a:p>
            <a:r>
              <a:rPr lang="fr-FR" smtClean="0"/>
              <a:t>Assemblée générale 2015 ASTM International - ARSO</a:t>
            </a:r>
            <a:endParaRPr lang="fr-FR"/>
          </a:p>
        </p:txBody>
      </p:sp>
    </p:spTree>
    <p:extLst>
      <p:ext uri="{BB962C8B-B14F-4D97-AF65-F5344CB8AC3E}">
        <p14:creationId xmlns:p14="http://schemas.microsoft.com/office/powerpoint/2010/main" val="2752740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9854A-FED2-4495-B567-1859074471A7}" type="slidenum">
              <a:rPr lang="en-GB" smtClean="0"/>
              <a:t>12</a:t>
            </a:fld>
            <a:endParaRPr lang="fr-FR"/>
          </a:p>
        </p:txBody>
      </p:sp>
    </p:spTree>
    <p:extLst>
      <p:ext uri="{BB962C8B-B14F-4D97-AF65-F5344CB8AC3E}">
        <p14:creationId xmlns:p14="http://schemas.microsoft.com/office/powerpoint/2010/main" val="272970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smtClean="0">
              <a:latin typeface="Times" pitchFamily="18" charset="0"/>
            </a:endParaRPr>
          </a:p>
        </p:txBody>
      </p:sp>
      <p:sp>
        <p:nvSpPr>
          <p:cNvPr id="29700" name="Slide Number Placeholder 3"/>
          <p:cNvSpPr>
            <a:spLocks noGrp="1"/>
          </p:cNvSpPr>
          <p:nvPr>
            <p:ph type="sldNum" sz="quarter" idx="5"/>
          </p:nvPr>
        </p:nvSpPr>
        <p:spPr>
          <a:noFill/>
        </p:spPr>
        <p:txBody>
          <a:bodyPr/>
          <a:lstStyle>
            <a:lvl1pPr defTabSz="921333">
              <a:defRPr sz="3000">
                <a:solidFill>
                  <a:schemeClr val="tx1"/>
                </a:solidFill>
                <a:latin typeface="Times" pitchFamily="18" charset="0"/>
              </a:defRPr>
            </a:lvl1pPr>
            <a:lvl2pPr marL="734555" indent="-282521" defTabSz="921333">
              <a:defRPr sz="3000">
                <a:solidFill>
                  <a:schemeClr val="tx1"/>
                </a:solidFill>
                <a:latin typeface="Times" pitchFamily="18" charset="0"/>
              </a:defRPr>
            </a:lvl2pPr>
            <a:lvl3pPr marL="1130084" indent="-226017" defTabSz="921333">
              <a:defRPr sz="3000">
                <a:solidFill>
                  <a:schemeClr val="tx1"/>
                </a:solidFill>
                <a:latin typeface="Times" pitchFamily="18" charset="0"/>
              </a:defRPr>
            </a:lvl3pPr>
            <a:lvl4pPr marL="1582118" indent="-226017" defTabSz="921333">
              <a:defRPr sz="3000">
                <a:solidFill>
                  <a:schemeClr val="tx1"/>
                </a:solidFill>
                <a:latin typeface="Times" pitchFamily="18" charset="0"/>
              </a:defRPr>
            </a:lvl4pPr>
            <a:lvl5pPr marL="2034151" indent="-226017" defTabSz="921333">
              <a:defRPr sz="3000">
                <a:solidFill>
                  <a:schemeClr val="tx1"/>
                </a:solidFill>
                <a:latin typeface="Times" pitchFamily="18" charset="0"/>
              </a:defRPr>
            </a:lvl5pPr>
            <a:lvl6pPr marL="2486185" indent="-226017" algn="r" defTabSz="921333" eaLnBrk="0" fontAlgn="base" hangingPunct="0">
              <a:spcBef>
                <a:spcPct val="0"/>
              </a:spcBef>
              <a:spcAft>
                <a:spcPct val="0"/>
              </a:spcAft>
              <a:defRPr sz="3000">
                <a:solidFill>
                  <a:schemeClr val="tx1"/>
                </a:solidFill>
                <a:latin typeface="Times" pitchFamily="18" charset="0"/>
              </a:defRPr>
            </a:lvl6pPr>
            <a:lvl7pPr marL="2938219" indent="-226017" algn="r" defTabSz="921333" eaLnBrk="0" fontAlgn="base" hangingPunct="0">
              <a:spcBef>
                <a:spcPct val="0"/>
              </a:spcBef>
              <a:spcAft>
                <a:spcPct val="0"/>
              </a:spcAft>
              <a:defRPr sz="3000">
                <a:solidFill>
                  <a:schemeClr val="tx1"/>
                </a:solidFill>
                <a:latin typeface="Times" pitchFamily="18" charset="0"/>
              </a:defRPr>
            </a:lvl7pPr>
            <a:lvl8pPr marL="3390252" indent="-226017" algn="r" defTabSz="921333" eaLnBrk="0" fontAlgn="base" hangingPunct="0">
              <a:spcBef>
                <a:spcPct val="0"/>
              </a:spcBef>
              <a:spcAft>
                <a:spcPct val="0"/>
              </a:spcAft>
              <a:defRPr sz="3000">
                <a:solidFill>
                  <a:schemeClr val="tx1"/>
                </a:solidFill>
                <a:latin typeface="Times" pitchFamily="18" charset="0"/>
              </a:defRPr>
            </a:lvl8pPr>
            <a:lvl9pPr marL="3842286" indent="-226017" algn="r" defTabSz="921333" eaLnBrk="0" fontAlgn="base" hangingPunct="0">
              <a:spcBef>
                <a:spcPct val="0"/>
              </a:spcBef>
              <a:spcAft>
                <a:spcPct val="0"/>
              </a:spcAft>
              <a:defRPr sz="3000">
                <a:solidFill>
                  <a:schemeClr val="tx1"/>
                </a:solidFill>
                <a:latin typeface="Times" pitchFamily="18" charset="0"/>
              </a:defRPr>
            </a:lvl9pPr>
          </a:lstStyle>
          <a:p>
            <a:fld id="{3803E561-EEB2-41B3-9139-A34D25427F4C}" type="slidenum">
              <a:rPr lang="en-US" sz="1200"/>
              <a:pPr/>
              <a:t>13</a:t>
            </a:fld>
            <a:endParaRPr 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smtClean="0"/>
              <a:t>Click to add an image</a:t>
            </a:r>
            <a:endParaRPr lang="en-GB" dirty="0"/>
          </a:p>
        </p:txBody>
      </p:sp>
    </p:spTree>
    <p:extLst>
      <p:ext uri="{BB962C8B-B14F-4D97-AF65-F5344CB8AC3E}">
        <p14:creationId xmlns:p14="http://schemas.microsoft.com/office/powerpoint/2010/main" val="1114314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3" name="Date Placeholder 2"/>
          <p:cNvSpPr>
            <a:spLocks noGrp="1"/>
          </p:cNvSpPr>
          <p:nvPr>
            <p:ph type="dt" sz="half" idx="10"/>
          </p:nvPr>
        </p:nvSpPr>
        <p:spPr/>
        <p:txBody>
          <a:bodyPr/>
          <a:lstStyle/>
          <a:p>
            <a:fld id="{9A616ADB-7B5F-47FD-B8B3-737287A1419B}" type="datetime4">
              <a:rPr lang="en-GB" smtClean="0"/>
              <a:t>02 April 2017</a:t>
            </a:fld>
            <a:endParaRPr lang="en-GB" dirty="0"/>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31520138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94B66F-BA86-4A95-A831-D2397192195A}" type="datetime4">
              <a:rPr lang="en-GB" smtClean="0"/>
              <a:t>02 April 2017</a:t>
            </a:fld>
            <a:r>
              <a:rPr lang="en-GB" dirty="0" smtClean="0"/>
              <a:t> </a:t>
            </a:r>
            <a:endParaRPr lang="en-GB" dirty="0"/>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smtClean="0"/>
              <a:t>Click to edit quote</a:t>
            </a:r>
          </a:p>
        </p:txBody>
      </p:sp>
    </p:spTree>
    <p:extLst>
      <p:ext uri="{BB962C8B-B14F-4D97-AF65-F5344CB8AC3E}">
        <p14:creationId xmlns:p14="http://schemas.microsoft.com/office/powerpoint/2010/main" val="41016211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3" name="Date Placeholder 2"/>
          <p:cNvSpPr>
            <a:spLocks noGrp="1"/>
          </p:cNvSpPr>
          <p:nvPr>
            <p:ph type="dt" sz="half" idx="10"/>
          </p:nvPr>
        </p:nvSpPr>
        <p:spPr/>
        <p:txBody>
          <a:bodyPr/>
          <a:lstStyle/>
          <a:p>
            <a:fld id="{2794B66F-BA86-4A95-A831-D2397192195A}" type="datetime4">
              <a:rPr lang="en-GB" smtClean="0"/>
              <a:t>02 April 2017</a:t>
            </a:fld>
            <a:r>
              <a:rPr lang="en-GB" dirty="0" smtClean="0"/>
              <a:t> </a:t>
            </a:r>
            <a:endParaRPr lang="en-GB" dirty="0"/>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 </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19390112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94B66F-BA86-4A95-A831-D2397192195A}" type="datetime4">
              <a:rPr lang="en-GB" smtClean="0"/>
              <a:t>02 April 2017</a:t>
            </a:fld>
            <a:r>
              <a:rPr lang="en-GB" dirty="0" smtClean="0"/>
              <a:t> </a:t>
            </a:r>
            <a:endParaRPr lang="en-GB" dirty="0"/>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9120991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fld id="{24B1038A-FDD4-43AB-9789-BE81CCC6F006}" type="datetime4">
              <a:rPr lang="en-GB" smtClean="0"/>
              <a:t>02 April 2017</a:t>
            </a:fld>
            <a:endParaRPr lang="en-GB"/>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3287891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userDrawn="1"/>
        </p:nvSpPr>
        <p:spPr>
          <a:xfrm>
            <a:off x="1284515" y="3333294"/>
            <a:ext cx="1186340" cy="179536"/>
          </a:xfrm>
          <a:prstGeom prst="rect">
            <a:avLst/>
          </a:prstGeom>
          <a:noFill/>
        </p:spPr>
        <p:txBody>
          <a:bodyPr wrap="square" lIns="0" tIns="0" rIns="0" bIns="0" rtlCol="0">
            <a:spAutoFit/>
          </a:bodyPr>
          <a:lstStyle/>
          <a:p>
            <a:pPr>
              <a:lnSpc>
                <a:spcPts val="1400"/>
              </a:lnSpc>
            </a:pPr>
            <a:r>
              <a:rPr lang="fr-FR" sz="1400" b="0" dirty="0" smtClean="0">
                <a:solidFill>
                  <a:schemeClr val="accent1"/>
                </a:solidFill>
              </a:rPr>
              <a:t>www.astm.org</a:t>
            </a:r>
            <a:endParaRPr lang="fr-FR" sz="1400" b="0" dirty="0">
              <a:solidFill>
                <a:schemeClr val="accent1"/>
              </a:solidFill>
            </a:endParaRPr>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smtClean="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692000"/>
            <a:ext cx="2402035" cy="360000"/>
          </a:xfrm>
          <a:prstGeom prst="rect">
            <a:avLst/>
          </a:prstGeom>
        </p:spPr>
      </p:pic>
    </p:spTree>
    <p:extLst>
      <p:ext uri="{BB962C8B-B14F-4D97-AF65-F5344CB8AC3E}">
        <p14:creationId xmlns:p14="http://schemas.microsoft.com/office/powerpoint/2010/main" val="33651564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5C7C223B-B988-4583-A1DB-C736BC97BE86}" type="slidenum">
              <a:rPr lang="en-US"/>
              <a:pPr>
                <a:defRPr/>
              </a:pPr>
              <a:t>‹#›</a:t>
            </a:fld>
            <a:endParaRPr lang="en-US"/>
          </a:p>
        </p:txBody>
      </p:sp>
    </p:spTree>
    <p:extLst>
      <p:ext uri="{BB962C8B-B14F-4D97-AF65-F5344CB8AC3E}">
        <p14:creationId xmlns:p14="http://schemas.microsoft.com/office/powerpoint/2010/main" val="4287226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smtClean="0"/>
              <a:t>Click to add an image</a:t>
            </a:r>
            <a:endParaRPr lang="en-GB" dirty="0"/>
          </a:p>
        </p:txBody>
      </p:sp>
    </p:spTree>
    <p:extLst>
      <p:ext uri="{BB962C8B-B14F-4D97-AF65-F5344CB8AC3E}">
        <p14:creationId xmlns:p14="http://schemas.microsoft.com/office/powerpoint/2010/main" val="27548599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fr-FR" sz="1400" dirty="0" smtClean="0">
                <a:solidFill>
                  <a:srgbClr val="00355B"/>
                </a:solidFill>
              </a:rPr>
              <a:t>www.astm.org</a:t>
            </a:r>
            <a:endParaRPr lang="fr-FR" sz="1400" dirty="0">
              <a:solidFill>
                <a:srgbClr val="00355B"/>
              </a:solidFill>
            </a:endParaRP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0" name="Picture 19"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389929636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smtClean="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6" name="Picture 15" descr="ASTM_Logo_Name_Straplin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5801284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fr-FR" sz="1400" dirty="0" smtClean="0">
                <a:solidFill>
                  <a:schemeClr val="accent1"/>
                </a:solidFill>
              </a:rPr>
              <a:t>www.astm.org</a:t>
            </a:r>
            <a:endParaRPr lang="fr-FR" sz="1400" dirty="0">
              <a:solidFill>
                <a:schemeClr val="accent1"/>
              </a:solidFill>
            </a:endParaRP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692000"/>
            <a:ext cx="2402035" cy="360000"/>
          </a:xfrm>
          <a:prstGeom prst="rect">
            <a:avLst/>
          </a:prstGeom>
        </p:spPr>
      </p:pic>
    </p:spTree>
    <p:extLst>
      <p:ext uri="{BB962C8B-B14F-4D97-AF65-F5344CB8AC3E}">
        <p14:creationId xmlns:p14="http://schemas.microsoft.com/office/powerpoint/2010/main" val="21688924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Tree>
    <p:extLst>
      <p:ext uri="{BB962C8B-B14F-4D97-AF65-F5344CB8AC3E}">
        <p14:creationId xmlns:p14="http://schemas.microsoft.com/office/powerpoint/2010/main" val="14963506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4824082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Tree>
    <p:extLst>
      <p:ext uri="{BB962C8B-B14F-4D97-AF65-F5344CB8AC3E}">
        <p14:creationId xmlns:p14="http://schemas.microsoft.com/office/powerpoint/2010/main" val="15819329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a:t>
            </a:r>
          </a:p>
          <a:p>
            <a:pPr lvl="1"/>
            <a:r>
              <a:rPr lang="en-US" dirty="0" smtClean="0"/>
              <a:t>Secondary bullet</a:t>
            </a:r>
          </a:p>
          <a:p>
            <a:pPr lvl="2"/>
            <a:r>
              <a:rPr lang="en-US" dirty="0" smtClean="0"/>
              <a:t>Primary bullet</a:t>
            </a:r>
          </a:p>
          <a:p>
            <a:pPr lvl="3"/>
            <a:r>
              <a:rPr lang="en-US" dirty="0" smtClean="0"/>
              <a:t>Secondary bullet</a:t>
            </a:r>
          </a:p>
          <a:p>
            <a:pPr lvl="4"/>
            <a:r>
              <a:rPr lang="en-US" dirty="0" smtClean="0"/>
              <a:t>Primary bullet</a:t>
            </a:r>
          </a:p>
          <a:p>
            <a:pPr lvl="5"/>
            <a:r>
              <a:rPr lang="en-US" dirty="0" smtClean="0"/>
              <a:t>Secondary bullet</a:t>
            </a:r>
          </a:p>
          <a:p>
            <a:pPr lvl="6"/>
            <a:r>
              <a:rPr lang="en-US" dirty="0" smtClean="0"/>
              <a:t>Primary bullet</a:t>
            </a:r>
          </a:p>
          <a:p>
            <a:pPr lvl="7"/>
            <a:r>
              <a:rPr lang="en-US" dirty="0" smtClean="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5281838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65617515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40559300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40392367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smtClean="0"/>
              <a:t>Click to edit quote</a:t>
            </a:r>
          </a:p>
        </p:txBody>
      </p:sp>
    </p:spTree>
    <p:extLst>
      <p:ext uri="{BB962C8B-B14F-4D97-AF65-F5344CB8AC3E}">
        <p14:creationId xmlns:p14="http://schemas.microsoft.com/office/powerpoint/2010/main" val="399305249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3" name="Date Placeholder 2"/>
          <p:cNvSpPr>
            <a:spLocks noGrp="1"/>
          </p:cNvSpPr>
          <p:nvPr>
            <p:ph type="dt" sz="half" idx="10"/>
          </p:nvPr>
        </p:nvSpPr>
        <p:spPr/>
        <p:txBody>
          <a:bodyPr/>
          <a:lstStyle/>
          <a:p>
            <a:r>
              <a:rPr lang="en-US" dirty="0"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 </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27844441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5790698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smtClean="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1692000"/>
            <a:ext cx="2402035" cy="360000"/>
          </a:xfrm>
          <a:prstGeom prst="rect">
            <a:avLst/>
          </a:prstGeom>
        </p:spPr>
      </p:pic>
    </p:spTree>
    <p:extLst>
      <p:ext uri="{BB962C8B-B14F-4D97-AF65-F5344CB8AC3E}">
        <p14:creationId xmlns:p14="http://schemas.microsoft.com/office/powerpoint/2010/main" val="8433957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5300801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smtClean="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
        <p:nvSpPr>
          <p:cNvPr id="30" name="TextBox 29"/>
          <p:cNvSpPr txBox="1"/>
          <p:nvPr userDrawn="1"/>
        </p:nvSpPr>
        <p:spPr>
          <a:xfrm>
            <a:off x="1284515" y="4599464"/>
            <a:ext cx="1186340" cy="179536"/>
          </a:xfrm>
          <a:prstGeom prst="rect">
            <a:avLst/>
          </a:prstGeom>
          <a:noFill/>
        </p:spPr>
        <p:txBody>
          <a:bodyPr wrap="square" lIns="0" tIns="0" rIns="0" bIns="0" rtlCol="0">
            <a:spAutoFit/>
          </a:bodyPr>
          <a:lstStyle/>
          <a:p>
            <a:pPr>
              <a:lnSpc>
                <a:spcPts val="1400"/>
              </a:lnSpc>
            </a:pPr>
            <a:r>
              <a:rPr lang="fr-FR" sz="1400" dirty="0" smtClean="0">
                <a:solidFill>
                  <a:srgbClr val="00355B"/>
                </a:solidFill>
              </a:rPr>
              <a:t>www.astm.org</a:t>
            </a:r>
            <a:endParaRPr lang="fr-FR" sz="1400" dirty="0">
              <a:solidFill>
                <a:srgbClr val="00355B"/>
              </a:solidFill>
            </a:endParaRPr>
          </a:p>
        </p:txBody>
      </p:sp>
    </p:spTree>
    <p:extLst>
      <p:ext uri="{BB962C8B-B14F-4D97-AF65-F5344CB8AC3E}">
        <p14:creationId xmlns:p14="http://schemas.microsoft.com/office/powerpoint/2010/main" val="315328181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smtClean="0"/>
              <a:t>Click to add an image</a:t>
            </a:r>
            <a:endParaRPr lang="en-GB" dirty="0"/>
          </a:p>
        </p:txBody>
      </p:sp>
    </p:spTree>
    <p:extLst>
      <p:ext uri="{BB962C8B-B14F-4D97-AF65-F5344CB8AC3E}">
        <p14:creationId xmlns:p14="http://schemas.microsoft.com/office/powerpoint/2010/main" val="264637800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fr-FR" sz="1400" dirty="0" smtClean="0">
                <a:solidFill>
                  <a:srgbClr val="00355B"/>
                </a:solidFill>
              </a:rPr>
              <a:t>www.astm.org</a:t>
            </a:r>
            <a:endParaRPr lang="fr-FR" sz="1400" dirty="0">
              <a:solidFill>
                <a:srgbClr val="00355B"/>
              </a:solidFill>
            </a:endParaRP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0" name="Picture 19"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193320990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smtClean="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6" name="Picture 15" descr="ASTM_Logo_Name_Straplin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300882566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Tree>
    <p:extLst>
      <p:ext uri="{BB962C8B-B14F-4D97-AF65-F5344CB8AC3E}">
        <p14:creationId xmlns:p14="http://schemas.microsoft.com/office/powerpoint/2010/main" val="281083076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99495049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Tree>
    <p:extLst>
      <p:ext uri="{BB962C8B-B14F-4D97-AF65-F5344CB8AC3E}">
        <p14:creationId xmlns:p14="http://schemas.microsoft.com/office/powerpoint/2010/main" val="37161687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a:t>
            </a:r>
          </a:p>
          <a:p>
            <a:pPr lvl="1"/>
            <a:r>
              <a:rPr lang="en-US" dirty="0" smtClean="0"/>
              <a:t>Secondary bullet</a:t>
            </a:r>
          </a:p>
          <a:p>
            <a:pPr lvl="2"/>
            <a:r>
              <a:rPr lang="en-US" dirty="0" smtClean="0"/>
              <a:t>Primary bullet</a:t>
            </a:r>
          </a:p>
          <a:p>
            <a:pPr lvl="3"/>
            <a:r>
              <a:rPr lang="en-US" dirty="0" smtClean="0"/>
              <a:t>Secondary bullet</a:t>
            </a:r>
          </a:p>
          <a:p>
            <a:pPr lvl="4"/>
            <a:r>
              <a:rPr lang="en-US" dirty="0" smtClean="0"/>
              <a:t>Primary bullet</a:t>
            </a:r>
          </a:p>
          <a:p>
            <a:pPr lvl="5"/>
            <a:r>
              <a:rPr lang="en-US" dirty="0" smtClean="0"/>
              <a:t>Secondary bullet</a:t>
            </a:r>
          </a:p>
          <a:p>
            <a:pPr lvl="6"/>
            <a:r>
              <a:rPr lang="en-US" dirty="0" smtClean="0"/>
              <a:t>Primary bullet</a:t>
            </a:r>
          </a:p>
          <a:p>
            <a:pPr lvl="7"/>
            <a:r>
              <a:rPr lang="en-US" dirty="0" smtClean="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8109648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40825522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3" name="Date Placeholder 2"/>
          <p:cNvSpPr>
            <a:spLocks noGrp="1"/>
          </p:cNvSpPr>
          <p:nvPr>
            <p:ph type="dt" sz="half" idx="10"/>
          </p:nvPr>
        </p:nvSpPr>
        <p:spPr/>
        <p:txBody>
          <a:bodyPr/>
          <a:lstStyle/>
          <a:p>
            <a:fld id="{9A616ADB-7B5F-47FD-B8B3-737287A1419B}" type="datetime4">
              <a:rPr lang="en-GB" smtClean="0"/>
              <a:pPr/>
              <a:t>02 April 2017</a:t>
            </a:fld>
            <a:endParaRPr lang="en-GB" dirty="0"/>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Tree>
    <p:extLst>
      <p:ext uri="{BB962C8B-B14F-4D97-AF65-F5344CB8AC3E}">
        <p14:creationId xmlns:p14="http://schemas.microsoft.com/office/powerpoint/2010/main" val="3487867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288905286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406797249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smtClean="0"/>
              <a:t>Click to edit quote</a:t>
            </a:r>
          </a:p>
        </p:txBody>
      </p:sp>
    </p:spTree>
    <p:extLst>
      <p:ext uri="{BB962C8B-B14F-4D97-AF65-F5344CB8AC3E}">
        <p14:creationId xmlns:p14="http://schemas.microsoft.com/office/powerpoint/2010/main" val="381760108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3" name="Date Placeholder 2"/>
          <p:cNvSpPr>
            <a:spLocks noGrp="1"/>
          </p:cNvSpPr>
          <p:nvPr>
            <p:ph type="dt" sz="half" idx="10"/>
          </p:nvPr>
        </p:nvSpPr>
        <p:spPr/>
        <p:txBody>
          <a:bodyPr/>
          <a:lstStyle/>
          <a:p>
            <a:r>
              <a:rPr lang="en-US" dirty="0"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 </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11430396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25431492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112914031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smtClean="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
        <p:nvSpPr>
          <p:cNvPr id="30" name="TextBox 29"/>
          <p:cNvSpPr txBox="1"/>
          <p:nvPr userDrawn="1"/>
        </p:nvSpPr>
        <p:spPr>
          <a:xfrm>
            <a:off x="1284515" y="4599464"/>
            <a:ext cx="1186340" cy="179536"/>
          </a:xfrm>
          <a:prstGeom prst="rect">
            <a:avLst/>
          </a:prstGeom>
          <a:noFill/>
        </p:spPr>
        <p:txBody>
          <a:bodyPr wrap="square" lIns="0" tIns="0" rIns="0" bIns="0" rtlCol="0">
            <a:spAutoFit/>
          </a:bodyPr>
          <a:lstStyle/>
          <a:p>
            <a:pPr>
              <a:lnSpc>
                <a:spcPts val="1400"/>
              </a:lnSpc>
            </a:pPr>
            <a:r>
              <a:rPr lang="fr-FR" sz="1400" dirty="0" smtClean="0">
                <a:solidFill>
                  <a:srgbClr val="00355B"/>
                </a:solidFill>
              </a:rPr>
              <a:t>www.astm.org</a:t>
            </a:r>
            <a:endParaRPr lang="fr-FR" sz="1400" dirty="0">
              <a:solidFill>
                <a:srgbClr val="00355B"/>
              </a:solidFill>
            </a:endParaRPr>
          </a:p>
        </p:txBody>
      </p:sp>
    </p:spTree>
    <p:extLst>
      <p:ext uri="{BB962C8B-B14F-4D97-AF65-F5344CB8AC3E}">
        <p14:creationId xmlns:p14="http://schemas.microsoft.com/office/powerpoint/2010/main" val="402658267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6A6A6A"/>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6A6A6A"/>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5C7C223B-B988-4583-A1DB-C736BC97BE86}" type="slidenum">
              <a:rPr lang="en-US">
                <a:solidFill>
                  <a:srgbClr val="6A6A6A"/>
                </a:solidFill>
              </a:rPr>
              <a:pPr>
                <a:defRPr/>
              </a:pPr>
              <a:t>‹#›</a:t>
            </a:fld>
            <a:endParaRPr lang="en-US">
              <a:solidFill>
                <a:srgbClr val="6A6A6A"/>
              </a:solidFill>
            </a:endParaRPr>
          </a:p>
        </p:txBody>
      </p:sp>
    </p:spTree>
    <p:extLst>
      <p:ext uri="{BB962C8B-B14F-4D97-AF65-F5344CB8AC3E}">
        <p14:creationId xmlns:p14="http://schemas.microsoft.com/office/powerpoint/2010/main" val="10109685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0D970B-BF02-42A8-98BE-55BF818E1239}" type="datetimeFigureOut">
              <a:rPr lang="en-US" smtClean="0">
                <a:solidFill>
                  <a:srgbClr val="6A6A6A"/>
                </a:solidFill>
              </a:rPr>
              <a:pPr/>
              <a:t>4/2/2017</a:t>
            </a:fld>
            <a:endParaRPr lang="en-US">
              <a:solidFill>
                <a:srgbClr val="6A6A6A"/>
              </a:solidFill>
            </a:endParaRPr>
          </a:p>
        </p:txBody>
      </p:sp>
      <p:sp>
        <p:nvSpPr>
          <p:cNvPr id="5" name="Footer Placeholder 4"/>
          <p:cNvSpPr>
            <a:spLocks noGrp="1"/>
          </p:cNvSpPr>
          <p:nvPr>
            <p:ph type="ftr" sz="quarter" idx="11"/>
          </p:nvPr>
        </p:nvSpPr>
        <p:spPr/>
        <p:txBody>
          <a:bodyPr/>
          <a:lstStyle/>
          <a:p>
            <a:endParaRPr lang="en-US">
              <a:solidFill>
                <a:srgbClr val="6A6A6A"/>
              </a:solidFill>
            </a:endParaRPr>
          </a:p>
        </p:txBody>
      </p:sp>
      <p:sp>
        <p:nvSpPr>
          <p:cNvPr id="6" name="Slide Number Placeholder 5"/>
          <p:cNvSpPr>
            <a:spLocks noGrp="1"/>
          </p:cNvSpPr>
          <p:nvPr>
            <p:ph type="sldNum" sz="quarter" idx="12"/>
          </p:nvPr>
        </p:nvSpPr>
        <p:spPr/>
        <p:txBody>
          <a:bodyPr/>
          <a:lstStyle/>
          <a:p>
            <a:fld id="{8A464353-0205-4967-8B2B-F045C9802D36}" type="slidenum">
              <a:rPr lang="en-US" smtClean="0">
                <a:solidFill>
                  <a:srgbClr val="6A6A6A"/>
                </a:solidFill>
              </a:rPr>
              <a:pPr/>
              <a:t>‹#›</a:t>
            </a:fld>
            <a:endParaRPr lang="en-US">
              <a:solidFill>
                <a:srgbClr val="6A6A6A"/>
              </a:solidFill>
            </a:endParaRPr>
          </a:p>
        </p:txBody>
      </p:sp>
    </p:spTree>
    <p:extLst>
      <p:ext uri="{BB962C8B-B14F-4D97-AF65-F5344CB8AC3E}">
        <p14:creationId xmlns:p14="http://schemas.microsoft.com/office/powerpoint/2010/main" val="3930260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6A6A6A"/>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6A6A6A"/>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C80D3518-BAF4-43B1-959F-C4E3EFB25BBA}" type="slidenum">
              <a:rPr lang="en-US">
                <a:solidFill>
                  <a:srgbClr val="6A6A6A"/>
                </a:solidFill>
              </a:rPr>
              <a:pPr>
                <a:defRPr/>
              </a:pPr>
              <a:t>‹#›</a:t>
            </a:fld>
            <a:endParaRPr lang="en-US">
              <a:solidFill>
                <a:srgbClr val="6A6A6A"/>
              </a:solidFill>
            </a:endParaRPr>
          </a:p>
        </p:txBody>
      </p:sp>
    </p:spTree>
    <p:extLst>
      <p:ext uri="{BB962C8B-B14F-4D97-AF65-F5344CB8AC3E}">
        <p14:creationId xmlns:p14="http://schemas.microsoft.com/office/powerpoint/2010/main" val="202219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EFFA0C-60E9-4802-A33D-86EC2FE13B34}" type="datetime4">
              <a:rPr lang="en-GB" smtClean="0"/>
              <a:t>02 April 2017</a:t>
            </a:fld>
            <a:endParaRPr lang="en-GB"/>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200"/>
            </a:lvl1pPr>
            <a:lvl2pPr marL="361950" indent="-180975">
              <a:lnSpc>
                <a:spcPct val="100000"/>
              </a:lnSpc>
              <a:spcBef>
                <a:spcPts val="0"/>
              </a:spcBef>
              <a:spcAft>
                <a:spcPts val="600"/>
              </a:spcAft>
              <a:buClr>
                <a:schemeClr val="tx2"/>
              </a:buClr>
              <a:defRPr sz="1000"/>
            </a:lvl2pPr>
            <a:lvl3pPr marL="180975" indent="-180975">
              <a:lnSpc>
                <a:spcPct val="100000"/>
              </a:lnSpc>
              <a:spcBef>
                <a:spcPts val="0"/>
              </a:spcBef>
              <a:spcAft>
                <a:spcPts val="600"/>
              </a:spcAft>
              <a:defRPr sz="1200" baseline="0"/>
            </a:lvl3pPr>
            <a:lvl4pPr marL="361950" indent="-180975">
              <a:lnSpc>
                <a:spcPct val="100000"/>
              </a:lnSpc>
              <a:spcBef>
                <a:spcPts val="0"/>
              </a:spcBef>
              <a:spcAft>
                <a:spcPts val="600"/>
              </a:spcAft>
              <a:buFont typeface="Symbol" panose="05050102010706020507" pitchFamily="18" charset="2"/>
              <a:buChar char="-"/>
              <a:defRPr sz="10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000"/>
            </a:lvl6pPr>
            <a:lvl7pPr marL="179388" indent="-179388">
              <a:lnSpc>
                <a:spcPct val="100000"/>
              </a:lnSpc>
              <a:spcBef>
                <a:spcPts val="0"/>
              </a:spcBef>
              <a:spcAft>
                <a:spcPts val="600"/>
              </a:spcAft>
              <a:buFont typeface="Symbol" panose="05050102010706020507" pitchFamily="18" charset="2"/>
              <a:buChar char="-"/>
              <a:defRPr sz="1200"/>
            </a:lvl7pPr>
            <a:lvl8pPr marL="360363" indent="-180975">
              <a:lnSpc>
                <a:spcPct val="100000"/>
              </a:lnSpc>
              <a:spcBef>
                <a:spcPts val="0"/>
              </a:spcBef>
              <a:spcAft>
                <a:spcPts val="600"/>
              </a:spcAft>
              <a:buFont typeface="Symbol" panose="05050102010706020507" pitchFamily="18" charset="2"/>
              <a:buChar char="-"/>
              <a:defRPr sz="10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200"/>
            </a:lvl1pPr>
            <a:lvl2pPr marL="361950" indent="-180975">
              <a:lnSpc>
                <a:spcPct val="100000"/>
              </a:lnSpc>
              <a:spcBef>
                <a:spcPts val="0"/>
              </a:spcBef>
              <a:spcAft>
                <a:spcPts val="600"/>
              </a:spcAft>
              <a:buClr>
                <a:schemeClr val="tx2"/>
              </a:buClr>
              <a:defRPr sz="1000"/>
            </a:lvl2pPr>
            <a:lvl3pPr marL="180975" indent="-180975">
              <a:lnSpc>
                <a:spcPct val="100000"/>
              </a:lnSpc>
              <a:spcBef>
                <a:spcPts val="0"/>
              </a:spcBef>
              <a:spcAft>
                <a:spcPts val="600"/>
              </a:spcAft>
              <a:defRPr sz="1200" baseline="0"/>
            </a:lvl3pPr>
            <a:lvl4pPr marL="361950" indent="-180975">
              <a:lnSpc>
                <a:spcPct val="100000"/>
              </a:lnSpc>
              <a:spcBef>
                <a:spcPts val="0"/>
              </a:spcBef>
              <a:spcAft>
                <a:spcPts val="600"/>
              </a:spcAft>
              <a:buFont typeface="Symbol" panose="05050102010706020507" pitchFamily="18" charset="2"/>
              <a:buChar char="-"/>
              <a:defRPr sz="10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000"/>
            </a:lvl6pPr>
            <a:lvl7pPr marL="179388" indent="-179388">
              <a:lnSpc>
                <a:spcPct val="100000"/>
              </a:lnSpc>
              <a:spcBef>
                <a:spcPts val="0"/>
              </a:spcBef>
              <a:spcAft>
                <a:spcPts val="600"/>
              </a:spcAft>
              <a:buFont typeface="Symbol" panose="05050102010706020507" pitchFamily="18" charset="2"/>
              <a:buChar char="-"/>
              <a:defRPr sz="1200"/>
            </a:lvl7pPr>
            <a:lvl8pPr marL="360363" indent="-180975">
              <a:lnSpc>
                <a:spcPct val="100000"/>
              </a:lnSpc>
              <a:spcBef>
                <a:spcPts val="0"/>
              </a:spcBef>
              <a:spcAft>
                <a:spcPts val="600"/>
              </a:spcAft>
              <a:buFont typeface="Symbol" panose="05050102010706020507" pitchFamily="18" charset="2"/>
              <a:buChar char="-"/>
              <a:defRPr sz="10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1829994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F86EB8-2E61-41B6-8186-D8CAF50F8D58}" type="datetime4">
              <a:rPr lang="en-GB" smtClean="0"/>
              <a:t>02 April 2017</a:t>
            </a:fld>
            <a:endParaRPr lang="en-GB"/>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Tree>
    <p:extLst>
      <p:ext uri="{BB962C8B-B14F-4D97-AF65-F5344CB8AC3E}">
        <p14:creationId xmlns:p14="http://schemas.microsoft.com/office/powerpoint/2010/main" val="29713858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B7D2C3-3393-47E6-AEBA-73D094E76A57}" type="datetime4">
              <a:rPr lang="en-GB" smtClean="0"/>
              <a:t>02 April 2017</a:t>
            </a:fld>
            <a:endParaRPr lang="en-GB"/>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a:t>
            </a:r>
          </a:p>
          <a:p>
            <a:pPr lvl="1"/>
            <a:r>
              <a:rPr lang="en-US" dirty="0" smtClean="0"/>
              <a:t>Secondary bullet</a:t>
            </a:r>
          </a:p>
          <a:p>
            <a:pPr lvl="2"/>
            <a:r>
              <a:rPr lang="en-US" dirty="0" smtClean="0"/>
              <a:t>Primary bullet</a:t>
            </a:r>
          </a:p>
          <a:p>
            <a:pPr lvl="3"/>
            <a:r>
              <a:rPr lang="en-US" dirty="0" smtClean="0"/>
              <a:t>Secondary bullet</a:t>
            </a:r>
          </a:p>
          <a:p>
            <a:pPr lvl="4"/>
            <a:r>
              <a:rPr lang="en-US" dirty="0" smtClean="0"/>
              <a:t>Primary bullet</a:t>
            </a:r>
          </a:p>
          <a:p>
            <a:pPr lvl="5"/>
            <a:r>
              <a:rPr lang="en-US" dirty="0" smtClean="0"/>
              <a:t>Secondary bullet</a:t>
            </a:r>
          </a:p>
          <a:p>
            <a:pPr lvl="6"/>
            <a:r>
              <a:rPr lang="en-US" dirty="0" smtClean="0"/>
              <a:t>Primary bullet</a:t>
            </a:r>
          </a:p>
          <a:p>
            <a:pPr lvl="7"/>
            <a:r>
              <a:rPr lang="en-US" dirty="0" smtClean="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8045738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fld id="{24B1038A-FDD4-43AB-9789-BE81CCC6F006}" type="datetime4">
              <a:rPr lang="en-GB" smtClean="0"/>
              <a:t>02 April 2017</a:t>
            </a:fld>
            <a:endParaRPr lang="en-GB"/>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3766351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DEE5FB-E7F3-4891-B91F-17CE57348C0E}" type="datetime4">
              <a:rPr lang="en-GB" smtClean="0"/>
              <a:t>02 April 2017</a:t>
            </a:fld>
            <a:endParaRPr lang="en-GB"/>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26391343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smtClean="0"/>
              <a:t>First level</a:t>
            </a:r>
          </a:p>
          <a:p>
            <a:pPr lvl="2"/>
            <a:r>
              <a:rPr lang="en-US" dirty="0" smtClean="0"/>
              <a:t>Second level</a:t>
            </a:r>
          </a:p>
        </p:txBody>
      </p:sp>
      <p:sp>
        <p:nvSpPr>
          <p:cNvPr id="4" name="Date Placeholder 3"/>
          <p:cNvSpPr>
            <a:spLocks noGrp="1"/>
          </p:cNvSpPr>
          <p:nvPr>
            <p:ph type="dt" sz="half" idx="2"/>
          </p:nvPr>
        </p:nvSpPr>
        <p:spPr>
          <a:xfrm>
            <a:off x="6205219" y="6539235"/>
            <a:ext cx="1086055" cy="122744"/>
          </a:xfrm>
          <a:prstGeom prst="rect">
            <a:avLst/>
          </a:prstGeom>
        </p:spPr>
        <p:txBody>
          <a:bodyPr vert="horz" lIns="0" tIns="0" rIns="0" bIns="0" rtlCol="0" anchor="ctr"/>
          <a:lstStyle>
            <a:lvl1pPr algn="ctr">
              <a:defRPr sz="700">
                <a:solidFill>
                  <a:schemeClr val="tx1"/>
                </a:solidFill>
              </a:defRPr>
            </a:lvl1pPr>
          </a:lstStyle>
          <a:p>
            <a:fld id="{9A616ADB-7B5F-47FD-B8B3-737287A1419B}" type="datetime4">
              <a:rPr lang="en-GB" smtClean="0"/>
              <a:pPr/>
              <a:t>02 April 2017</a:t>
            </a:fld>
            <a:endParaRPr lang="en-GB" dirty="0"/>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r>
              <a:rPr lang="en-GB" smtClean="0"/>
              <a:t>Title of Presentation</a:t>
            </a:r>
            <a:endParaRPr lang="en-GB" dirty="0"/>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pPr/>
              <a:t>‹#›</a:t>
            </a:fld>
            <a:endParaRPr lang="en-GB"/>
          </a:p>
        </p:txBody>
      </p:sp>
      <p:sp>
        <p:nvSpPr>
          <p:cNvPr id="15" name="TextBox 14"/>
          <p:cNvSpPr txBox="1"/>
          <p:nvPr/>
        </p:nvSpPr>
        <p:spPr>
          <a:xfrm>
            <a:off x="341313" y="6538868"/>
            <a:ext cx="1035687" cy="107722"/>
          </a:xfrm>
          <a:prstGeom prst="rect">
            <a:avLst/>
          </a:prstGeom>
          <a:noFill/>
        </p:spPr>
        <p:txBody>
          <a:bodyPr wrap="square" lIns="0" tIns="0" rIns="0" bIns="0" rtlCol="0">
            <a:spAutoFit/>
          </a:bodyPr>
          <a:lstStyle/>
          <a:p>
            <a:r>
              <a:rPr lang="fr-FR" sz="700" b="0" dirty="0" smtClean="0">
                <a:solidFill>
                  <a:schemeClr val="tx1"/>
                </a:solidFill>
                <a:latin typeface="+mn-lt"/>
              </a:rPr>
              <a:t>© ASTM International </a:t>
            </a:r>
            <a:endParaRPr lang="fr-FR" sz="700" b="0" dirty="0">
              <a:solidFill>
                <a:schemeClr val="tx1"/>
              </a:solidFill>
              <a:latin typeface="+mn-lt"/>
            </a:endParaRPr>
          </a:p>
        </p:txBody>
      </p:sp>
      <p:cxnSp>
        <p:nvCxnSpPr>
          <p:cNvPr id="9" name="Straight Connector 8"/>
          <p:cNvCxnSpPr/>
          <p:nvPr/>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278042"/>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89" r:id="rId3"/>
    <p:sldLayoutId id="2147483687" r:id="rId4"/>
    <p:sldLayoutId id="2147483678" r:id="rId5"/>
    <p:sldLayoutId id="2147483674" r:id="rId6"/>
    <p:sldLayoutId id="2147483681" r:id="rId7"/>
    <p:sldLayoutId id="2147483675" r:id="rId8"/>
    <p:sldLayoutId id="2147483677" r:id="rId9"/>
    <p:sldLayoutId id="2147483683" r:id="rId10"/>
    <p:sldLayoutId id="2147483684" r:id="rId11"/>
    <p:sldLayoutId id="2147483685" r:id="rId12"/>
    <p:sldLayoutId id="2147483680" r:id="rId13"/>
    <p:sldLayoutId id="2147483686" r:id="rId14"/>
    <p:sldLayoutId id="2147483688" r:id="rId15"/>
    <p:sldLayoutId id="2147483690" r:id="rId16"/>
  </p:sldLayoutIdLst>
  <p:timing>
    <p:tnLst>
      <p:par>
        <p:cTn id="1" dur="indefinite" restart="never" nodeType="tmRoot"/>
      </p:par>
    </p:tnLst>
  </p:timing>
  <p:hf hd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15:guide id="1" orient="horz" pos="204" userDrawn="1">
          <p15:clr>
            <a:srgbClr val="F26B43"/>
          </p15:clr>
        </p15:guide>
        <p15:guide id="2" pos="215" userDrawn="1">
          <p15:clr>
            <a:srgbClr val="F26B43"/>
          </p15:clr>
        </p15:guide>
        <p15:guide id="3" pos="5545"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smtClean="0"/>
              <a:t>First level</a:t>
            </a:r>
          </a:p>
          <a:p>
            <a:pPr lvl="2"/>
            <a:r>
              <a:rPr lang="en-US" dirty="0" smtClean="0"/>
              <a:t>Second level</a:t>
            </a:r>
          </a:p>
        </p:txBody>
      </p:sp>
      <p:sp>
        <p:nvSpPr>
          <p:cNvPr id="4" name="Date Placeholder 3"/>
          <p:cNvSpPr>
            <a:spLocks noGrp="1"/>
          </p:cNvSpPr>
          <p:nvPr>
            <p:ph type="dt" sz="half" idx="2"/>
          </p:nvPr>
        </p:nvSpPr>
        <p:spPr>
          <a:xfrm>
            <a:off x="5247001" y="6539235"/>
            <a:ext cx="2835000" cy="122744"/>
          </a:xfrm>
          <a:prstGeom prst="rect">
            <a:avLst/>
          </a:prstGeom>
        </p:spPr>
        <p:txBody>
          <a:bodyPr vert="horz" lIns="0" tIns="0" rIns="0" bIns="0" rtlCol="0" anchor="ctr"/>
          <a:lstStyle>
            <a:lvl1pPr algn="ctr">
              <a:defRPr sz="700">
                <a:solidFill>
                  <a:schemeClr val="tx1"/>
                </a:solidFill>
              </a:defRPr>
            </a:lvl1pPr>
          </a:lstStyle>
          <a:p>
            <a:r>
              <a:rPr lang="en-US" dirty="0" smtClean="0">
                <a:solidFill>
                  <a:srgbClr val="6A6A6A"/>
                </a:solidFill>
              </a:rPr>
              <a:t>Choose Insert &gt; Header and Footer  to change Date</a:t>
            </a:r>
            <a:endParaRPr lang="en-GB" dirty="0">
              <a:solidFill>
                <a:srgbClr val="6A6A6A"/>
              </a:solidFill>
            </a:endParaRPr>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r>
              <a:rPr lang="en-GB" smtClean="0">
                <a:solidFill>
                  <a:srgbClr val="6A6A6A"/>
                </a:solidFill>
              </a:rPr>
              <a:t>Choose Insert &gt; Header and Footer  to change Presentation Title</a:t>
            </a:r>
            <a:endParaRPr lang="en-GB" dirty="0">
              <a:solidFill>
                <a:srgbClr val="6A6A6A"/>
              </a:solidFill>
            </a:endParaRPr>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solidFill>
                  <a:srgbClr val="6A6A6A"/>
                </a:solidFill>
              </a:rPr>
              <a:pPr/>
              <a:t>‹#›</a:t>
            </a:fld>
            <a:endParaRPr lang="en-GB">
              <a:solidFill>
                <a:srgbClr val="6A6A6A"/>
              </a:solidFill>
            </a:endParaRPr>
          </a:p>
        </p:txBody>
      </p:sp>
      <p:sp>
        <p:nvSpPr>
          <p:cNvPr id="15" name="TextBox 14"/>
          <p:cNvSpPr txBox="1"/>
          <p:nvPr/>
        </p:nvSpPr>
        <p:spPr>
          <a:xfrm>
            <a:off x="341313" y="6538868"/>
            <a:ext cx="1035687" cy="107722"/>
          </a:xfrm>
          <a:prstGeom prst="rect">
            <a:avLst/>
          </a:prstGeom>
          <a:noFill/>
        </p:spPr>
        <p:txBody>
          <a:bodyPr wrap="square" lIns="0" tIns="0" rIns="0" bIns="0" rtlCol="0">
            <a:spAutoFit/>
          </a:bodyPr>
          <a:lstStyle/>
          <a:p>
            <a:r>
              <a:rPr lang="fr-FR" sz="700" dirty="0" smtClean="0">
                <a:solidFill>
                  <a:srgbClr val="6A6A6A"/>
                </a:solidFill>
              </a:rPr>
              <a:t>© ASTM International </a:t>
            </a:r>
            <a:endParaRPr lang="fr-FR" sz="700" dirty="0">
              <a:solidFill>
                <a:srgbClr val="6A6A6A"/>
              </a:solidFill>
            </a:endParaRPr>
          </a:p>
        </p:txBody>
      </p:sp>
      <p:cxnSp>
        <p:nvCxnSpPr>
          <p:cNvPr id="9" name="Straight Connector 8"/>
          <p:cNvCxnSpPr/>
          <p:nvPr/>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59079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timing>
    <p:tnLst>
      <p:par>
        <p:cTn id="1" dur="indefinite" restart="never" nodeType="tmRoot"/>
      </p:par>
    </p:tnLst>
  </p:timing>
  <p:hf hd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15:guide id="1" orient="horz" pos="204" userDrawn="1">
          <p15:clr>
            <a:srgbClr val="F26B43"/>
          </p15:clr>
        </p15:guide>
        <p15:guide id="2" pos="215" userDrawn="1">
          <p15:clr>
            <a:srgbClr val="F26B43"/>
          </p15:clr>
        </p15:guide>
        <p15:guide id="3" pos="5545"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smtClean="0"/>
              <a:t>First level</a:t>
            </a:r>
          </a:p>
          <a:p>
            <a:pPr lvl="2"/>
            <a:r>
              <a:rPr lang="en-US" dirty="0" smtClean="0"/>
              <a:t>Second level</a:t>
            </a:r>
          </a:p>
        </p:txBody>
      </p:sp>
      <p:sp>
        <p:nvSpPr>
          <p:cNvPr id="4" name="Date Placeholder 3"/>
          <p:cNvSpPr>
            <a:spLocks noGrp="1"/>
          </p:cNvSpPr>
          <p:nvPr>
            <p:ph type="dt" sz="half" idx="2"/>
          </p:nvPr>
        </p:nvSpPr>
        <p:spPr>
          <a:xfrm>
            <a:off x="5247001" y="6539235"/>
            <a:ext cx="2835000" cy="122744"/>
          </a:xfrm>
          <a:prstGeom prst="rect">
            <a:avLst/>
          </a:prstGeom>
        </p:spPr>
        <p:txBody>
          <a:bodyPr vert="horz" lIns="0" tIns="0" rIns="0" bIns="0" rtlCol="0" anchor="ctr"/>
          <a:lstStyle>
            <a:lvl1pPr algn="ctr">
              <a:defRPr sz="700">
                <a:solidFill>
                  <a:schemeClr val="tx1"/>
                </a:solidFill>
              </a:defRPr>
            </a:lvl1pPr>
          </a:lstStyle>
          <a:p>
            <a:r>
              <a:rPr lang="en-US" dirty="0" smtClean="0">
                <a:solidFill>
                  <a:srgbClr val="6A6A6A"/>
                </a:solidFill>
              </a:rPr>
              <a:t>Choose Insert &gt; Header and Footer  to change Date</a:t>
            </a:r>
            <a:endParaRPr lang="en-GB" dirty="0">
              <a:solidFill>
                <a:srgbClr val="6A6A6A"/>
              </a:solidFill>
            </a:endParaRPr>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r>
              <a:rPr lang="en-GB" smtClean="0">
                <a:solidFill>
                  <a:srgbClr val="6A6A6A"/>
                </a:solidFill>
              </a:rPr>
              <a:t>Choose Insert &gt; Header and Footer  to change Presentation Title</a:t>
            </a:r>
            <a:endParaRPr lang="en-GB" dirty="0">
              <a:solidFill>
                <a:srgbClr val="6A6A6A"/>
              </a:solidFill>
            </a:endParaRPr>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solidFill>
                  <a:srgbClr val="6A6A6A"/>
                </a:solidFill>
              </a:rPr>
              <a:pPr/>
              <a:t>‹#›</a:t>
            </a:fld>
            <a:endParaRPr lang="en-GB">
              <a:solidFill>
                <a:srgbClr val="6A6A6A"/>
              </a:solidFill>
            </a:endParaRPr>
          </a:p>
        </p:txBody>
      </p:sp>
      <p:sp>
        <p:nvSpPr>
          <p:cNvPr id="15" name="TextBox 14"/>
          <p:cNvSpPr txBox="1"/>
          <p:nvPr/>
        </p:nvSpPr>
        <p:spPr>
          <a:xfrm>
            <a:off x="341313" y="6538868"/>
            <a:ext cx="1035687" cy="107722"/>
          </a:xfrm>
          <a:prstGeom prst="rect">
            <a:avLst/>
          </a:prstGeom>
          <a:noFill/>
        </p:spPr>
        <p:txBody>
          <a:bodyPr wrap="square" lIns="0" tIns="0" rIns="0" bIns="0" rtlCol="0">
            <a:spAutoFit/>
          </a:bodyPr>
          <a:lstStyle/>
          <a:p>
            <a:r>
              <a:rPr lang="fr-FR" sz="700" dirty="0" smtClean="0">
                <a:solidFill>
                  <a:srgbClr val="6A6A6A"/>
                </a:solidFill>
              </a:rPr>
              <a:t>© ASTM International </a:t>
            </a:r>
            <a:endParaRPr lang="fr-FR" sz="700" dirty="0">
              <a:solidFill>
                <a:srgbClr val="6A6A6A"/>
              </a:solidFill>
            </a:endParaRPr>
          </a:p>
        </p:txBody>
      </p:sp>
      <p:cxnSp>
        <p:nvCxnSpPr>
          <p:cNvPr id="9" name="Straight Connector 8"/>
          <p:cNvCxnSpPr/>
          <p:nvPr/>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88843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timing>
    <p:tnLst>
      <p:par>
        <p:cTn id="1" dur="indefinite" restart="never" nodeType="tmRoot"/>
      </p:par>
    </p:tnLst>
  </p:timing>
  <p:hf hd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15:guide id="1" orient="horz" pos="204" userDrawn="1">
          <p15:clr>
            <a:srgbClr val="F26B43"/>
          </p15:clr>
        </p15:guide>
        <p15:guide id="2" pos="215" userDrawn="1">
          <p15:clr>
            <a:srgbClr val="F26B43"/>
          </p15:clr>
        </p15:guide>
        <p15:guide id="3" pos="5545"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jolshefsky@astm.org" TargetMode="External"/><Relationship Id="rId2" Type="http://schemas.openxmlformats.org/officeDocument/2006/relationships/hyperlink" Target="mailto:tcendrowska@astm.org" TargetMode="External"/><Relationship Id="rId1" Type="http://schemas.openxmlformats.org/officeDocument/2006/relationships/slideLayout" Target="../slideLayouts/slideLayout15.xml"/><Relationship Id="rId4" Type="http://schemas.openxmlformats.org/officeDocument/2006/relationships/hyperlink" Target="mailto:ksimms@astm.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ss_image ppt 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7" name="Rectangle 36"/>
          <p:cNvSpPr/>
          <p:nvPr/>
        </p:nvSpPr>
        <p:spPr>
          <a:xfrm>
            <a:off x="972000" y="1506819"/>
            <a:ext cx="3600000" cy="36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360977" y="5108672"/>
            <a:ext cx="612000" cy="612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972977" y="5108672"/>
            <a:ext cx="612000" cy="61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572000" y="5104657"/>
            <a:ext cx="296322" cy="296322"/>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275586" y="1210748"/>
            <a:ext cx="296322" cy="2963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4573031" y="1506669"/>
            <a:ext cx="612000" cy="61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1236677" y="2278959"/>
            <a:ext cx="3327213" cy="2462213"/>
          </a:xfrm>
          <a:prstGeom prst="rect">
            <a:avLst/>
          </a:prstGeom>
          <a:noFill/>
        </p:spPr>
        <p:txBody>
          <a:bodyPr wrap="square" lIns="0" tIns="0" rIns="0" bIns="0" rtlCol="0">
            <a:spAutoFit/>
          </a:bodyPr>
          <a:lstStyle/>
          <a:p>
            <a:r>
              <a:rPr lang="fr-FR" sz="2400" dirty="0" smtClean="0">
                <a:solidFill>
                  <a:schemeClr val="bg1"/>
                </a:solidFill>
              </a:rPr>
              <a:t>ASTM International</a:t>
            </a:r>
          </a:p>
          <a:p>
            <a:r>
              <a:rPr lang="fr-FR" sz="2400" dirty="0" smtClean="0">
                <a:solidFill>
                  <a:schemeClr val="bg1"/>
                </a:solidFill>
              </a:rPr>
              <a:t>Présentation et collaboration avec l’Afrique de l’Ouest</a:t>
            </a:r>
          </a:p>
          <a:p>
            <a:pPr lvl="0"/>
            <a:endParaRPr lang="fr-FR" sz="1200" dirty="0" smtClean="0">
              <a:solidFill>
                <a:prstClr val="white"/>
              </a:solidFill>
            </a:endParaRPr>
          </a:p>
          <a:p>
            <a:pPr lvl="0"/>
            <a:r>
              <a:rPr lang="fr-FR" sz="1300" dirty="0" smtClean="0">
                <a:solidFill>
                  <a:prstClr val="white"/>
                </a:solidFill>
              </a:rPr>
              <a:t>Mars-avril 2017</a:t>
            </a:r>
          </a:p>
          <a:p>
            <a:pPr lvl="0"/>
            <a:endParaRPr lang="fr-FR" sz="1300" dirty="0" smtClean="0">
              <a:solidFill>
                <a:prstClr val="white"/>
              </a:solidFill>
            </a:endParaRPr>
          </a:p>
          <a:p>
            <a:pPr lvl="0"/>
            <a:r>
              <a:rPr lang="fr-FR" sz="1300" dirty="0" smtClean="0">
                <a:solidFill>
                  <a:prstClr val="white"/>
                </a:solidFill>
              </a:rPr>
              <a:t>Kimberly Simms</a:t>
            </a:r>
          </a:p>
          <a:p>
            <a:pPr lvl="0"/>
            <a:endParaRPr lang="fr-FR" sz="1300" dirty="0">
              <a:solidFill>
                <a:prstClr val="white"/>
              </a:solidFill>
            </a:endParaRPr>
          </a:p>
        </p:txBody>
      </p:sp>
      <p:sp>
        <p:nvSpPr>
          <p:cNvPr id="44" name="TextBox 43"/>
          <p:cNvSpPr txBox="1"/>
          <p:nvPr/>
        </p:nvSpPr>
        <p:spPr>
          <a:xfrm>
            <a:off x="1253371" y="4777086"/>
            <a:ext cx="1186340" cy="185521"/>
          </a:xfrm>
          <a:prstGeom prst="rect">
            <a:avLst/>
          </a:prstGeom>
          <a:noFill/>
        </p:spPr>
        <p:txBody>
          <a:bodyPr wrap="square" lIns="0" tIns="0" rIns="0" bIns="0" rtlCol="0">
            <a:spAutoFit/>
          </a:bodyPr>
          <a:lstStyle/>
          <a:p>
            <a:pPr>
              <a:lnSpc>
                <a:spcPts val="1400"/>
              </a:lnSpc>
            </a:pPr>
            <a:r>
              <a:rPr lang="fr-FR" sz="1400" smtClean="0">
                <a:solidFill>
                  <a:schemeClr val="bg1"/>
                </a:solidFill>
              </a:rPr>
              <a:t>www.astm.org</a:t>
            </a:r>
            <a:endParaRPr lang="fr-FR" sz="1400">
              <a:solidFill>
                <a:schemeClr val="bg1"/>
              </a:solidFill>
            </a:endParaRPr>
          </a:p>
        </p:txBody>
      </p:sp>
      <p:sp>
        <p:nvSpPr>
          <p:cNvPr id="15" name="Rectangle 14"/>
          <p:cNvSpPr/>
          <p:nvPr/>
        </p:nvSpPr>
        <p:spPr>
          <a:xfrm>
            <a:off x="360977" y="5108672"/>
            <a:ext cx="612000" cy="6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72977" y="5108672"/>
            <a:ext cx="612000" cy="6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572000" y="5104657"/>
            <a:ext cx="296322" cy="29632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STM_Logo_Blue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000" y="324000"/>
            <a:ext cx="1170000" cy="919010"/>
          </a:xfrm>
          <a:prstGeom prst="rect">
            <a:avLst/>
          </a:prstGeom>
        </p:spPr>
      </p:pic>
      <p:pic>
        <p:nvPicPr>
          <p:cNvPr id="5" name="Picture 4" descr="ASTM_Logo_Name_Strapline_Blue_RG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1999" y="1719000"/>
            <a:ext cx="1847249" cy="315000"/>
          </a:xfrm>
          <a:prstGeom prst="rect">
            <a:avLst/>
          </a:prstGeom>
        </p:spPr>
      </p:pic>
    </p:spTree>
    <p:extLst>
      <p:ext uri="{BB962C8B-B14F-4D97-AF65-F5344CB8AC3E}">
        <p14:creationId xmlns:p14="http://schemas.microsoft.com/office/powerpoint/2010/main" val="304934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Formation spécifique dans le cadre du programme MoU</a:t>
            </a:r>
            <a:endParaRPr lang="fr-FR"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10</a:t>
            </a:fld>
            <a:endParaRPr lang="fr-FR"/>
          </a:p>
        </p:txBody>
      </p:sp>
      <p:sp>
        <p:nvSpPr>
          <p:cNvPr id="9" name="Text Placeholder 8"/>
          <p:cNvSpPr>
            <a:spLocks noGrp="1"/>
          </p:cNvSpPr>
          <p:nvPr>
            <p:ph type="body" sz="quarter" idx="13"/>
          </p:nvPr>
        </p:nvSpPr>
        <p:spPr>
          <a:xfrm>
            <a:off x="207000" y="4284000"/>
            <a:ext cx="2880000" cy="2205001"/>
          </a:xfrm>
        </p:spPr>
        <p:txBody>
          <a:bodyPr>
            <a:normAutofit lnSpcReduction="10000"/>
          </a:bodyPr>
          <a:lstStyle/>
          <a:p>
            <a:r>
              <a:rPr lang="fr-FR" smtClean="0"/>
              <a:t>Axé sur les procédures </a:t>
            </a:r>
            <a:endParaRPr lang="fr-FR" dirty="0"/>
          </a:p>
          <a:p>
            <a:r>
              <a:rPr lang="fr-FR" smtClean="0"/>
              <a:t>Généralement trois pays par an; a hébergé 35 spécialistes de 32 pays à ce jour</a:t>
            </a:r>
          </a:p>
          <a:p>
            <a:r>
              <a:rPr lang="fr-FR" smtClean="0"/>
              <a:t>NSB identifie deux candidats, l’ASTM reçoit en entretien et sélectionne un seul</a:t>
            </a:r>
          </a:p>
          <a:p>
            <a:r>
              <a:rPr lang="fr-FR" smtClean="0"/>
              <a:t>Le participant devient un spécialiste et une ressource</a:t>
            </a:r>
          </a:p>
          <a:p>
            <a:r>
              <a:rPr lang="fr-FR" smtClean="0"/>
              <a:t>– En 2016 : Maurice, Kazakhstan, République dominicaine</a:t>
            </a:r>
          </a:p>
          <a:p>
            <a:r>
              <a:rPr lang="fr-FR" smtClean="0"/>
              <a:t>–  En 2017 :  Israël, Equateur, Bhoutan</a:t>
            </a:r>
          </a:p>
        </p:txBody>
      </p:sp>
      <p:sp>
        <p:nvSpPr>
          <p:cNvPr id="10" name="Text Placeholder 9"/>
          <p:cNvSpPr>
            <a:spLocks noGrp="1"/>
          </p:cNvSpPr>
          <p:nvPr>
            <p:ph type="body" sz="quarter" idx="17"/>
          </p:nvPr>
        </p:nvSpPr>
        <p:spPr>
          <a:xfrm>
            <a:off x="432000" y="4014000"/>
            <a:ext cx="2707488" cy="270000"/>
          </a:xfrm>
        </p:spPr>
        <p:txBody>
          <a:bodyPr/>
          <a:lstStyle/>
          <a:p>
            <a:r>
              <a:rPr lang="fr-FR" b="1" dirty="0" smtClean="0"/>
              <a:t>Standards Expert Program</a:t>
            </a:r>
            <a:endParaRPr lang="fr-FR" b="1" dirty="0"/>
          </a:p>
        </p:txBody>
      </p:sp>
      <p:sp>
        <p:nvSpPr>
          <p:cNvPr id="11" name="Text Placeholder 10"/>
          <p:cNvSpPr>
            <a:spLocks noGrp="1"/>
          </p:cNvSpPr>
          <p:nvPr>
            <p:ph type="body" sz="quarter" idx="18"/>
          </p:nvPr>
        </p:nvSpPr>
        <p:spPr>
          <a:xfrm>
            <a:off x="3222000" y="4284000"/>
            <a:ext cx="2722321" cy="2187209"/>
          </a:xfrm>
        </p:spPr>
        <p:txBody>
          <a:bodyPr>
            <a:normAutofit fontScale="85000" lnSpcReduction="10000"/>
          </a:bodyPr>
          <a:lstStyle/>
          <a:p>
            <a:r>
              <a:rPr lang="fr-FR" smtClean="0"/>
              <a:t>Axé sur les aspects techniques</a:t>
            </a:r>
          </a:p>
          <a:p>
            <a:r>
              <a:rPr lang="fr-FR" smtClean="0"/>
              <a:t>Soumis à la concurrence</a:t>
            </a:r>
          </a:p>
          <a:p>
            <a:r>
              <a:rPr lang="fr-FR" smtClean="0"/>
              <a:t>Partenaires invités à présenter des candidatures des membres du personnel et de spécialistes du secteur; l’ASTM en sélectionne deux</a:t>
            </a:r>
          </a:p>
          <a:p>
            <a:r>
              <a:rPr lang="fr-FR" smtClean="0"/>
              <a:t>2015 - Nana Sekyi, Ghana – GSA</a:t>
            </a:r>
          </a:p>
          <a:p>
            <a:r>
              <a:rPr lang="fr-FR" smtClean="0"/>
              <a:t>Sujet d’étude : Normes pour les oléoducs et les gazoducs 2016 –   Thai Hoa, Viet-nam -  VSQI </a:t>
            </a:r>
          </a:p>
          <a:p>
            <a:r>
              <a:rPr lang="fr-FR" smtClean="0"/>
              <a:t>Sujet d’étude : matériaux plastiques biosourcés</a:t>
            </a:r>
          </a:p>
          <a:p>
            <a:r>
              <a:rPr lang="fr-FR" smtClean="0"/>
              <a:t>2017 --  Stephen Adu, Ghana-- GSA</a:t>
            </a:r>
            <a:endParaRPr lang="fr-FR" dirty="0"/>
          </a:p>
        </p:txBody>
      </p:sp>
      <p:sp>
        <p:nvSpPr>
          <p:cNvPr id="12" name="Text Placeholder 11"/>
          <p:cNvSpPr>
            <a:spLocks noGrp="1"/>
          </p:cNvSpPr>
          <p:nvPr>
            <p:ph type="body" sz="quarter" idx="19"/>
          </p:nvPr>
        </p:nvSpPr>
        <p:spPr>
          <a:xfrm>
            <a:off x="3222000" y="4059000"/>
            <a:ext cx="2722321" cy="225000"/>
          </a:xfrm>
        </p:spPr>
        <p:txBody>
          <a:bodyPr/>
          <a:lstStyle/>
          <a:p>
            <a:r>
              <a:rPr lang="fr-FR" b="1" dirty="0" smtClean="0"/>
              <a:t>TVGP</a:t>
            </a:r>
            <a:endParaRPr lang="fr-FR" b="1" dirty="0"/>
          </a:p>
        </p:txBody>
      </p:sp>
      <p:sp>
        <p:nvSpPr>
          <p:cNvPr id="13" name="Text Placeholder 12"/>
          <p:cNvSpPr>
            <a:spLocks noGrp="1"/>
          </p:cNvSpPr>
          <p:nvPr>
            <p:ph type="body" sz="quarter" idx="20"/>
          </p:nvPr>
        </p:nvSpPr>
        <p:spPr>
          <a:xfrm>
            <a:off x="6108264" y="4374000"/>
            <a:ext cx="2783736" cy="2115000"/>
          </a:xfrm>
        </p:spPr>
        <p:txBody>
          <a:bodyPr>
            <a:normAutofit fontScale="92500" lnSpcReduction="20000"/>
          </a:bodyPr>
          <a:lstStyle/>
          <a:p>
            <a:r>
              <a:rPr lang="fr-FR" smtClean="0"/>
              <a:t>Personnel rattaché et programmes de formation intensifs – Le choix des candidats varie selon l’organisation qui sponsorise</a:t>
            </a:r>
          </a:p>
          <a:p>
            <a:r>
              <a:rPr lang="fr-FR" smtClean="0"/>
              <a:t>Le sponsor principal définit les sujets d’étude</a:t>
            </a:r>
          </a:p>
          <a:p>
            <a:r>
              <a:rPr lang="fr-FR" smtClean="0"/>
              <a:t>Durée entre une semaine et onze mois</a:t>
            </a:r>
          </a:p>
          <a:p>
            <a:r>
              <a:rPr lang="fr-FR" smtClean="0"/>
              <a:t>Jusqu’à présent :  </a:t>
            </a:r>
          </a:p>
          <a:p>
            <a:r>
              <a:rPr lang="fr-FR" smtClean="0"/>
              <a:t>Rattachements – Botswana, Chine, Japon, Afrique du Sud, Corée du Sud</a:t>
            </a:r>
          </a:p>
          <a:p>
            <a:r>
              <a:rPr lang="fr-FR" smtClean="0"/>
              <a:t>Programme de formation intensif – République tchétchène, Chine, GSO, Amérique latine, Corée du Sud, Trinidad-et-Tobago et Jamaïque, Arabie Saoudite</a:t>
            </a:r>
            <a:endParaRPr lang="fr-FR" dirty="0"/>
          </a:p>
        </p:txBody>
      </p:sp>
      <p:sp>
        <p:nvSpPr>
          <p:cNvPr id="14" name="Text Placeholder 13"/>
          <p:cNvSpPr>
            <a:spLocks noGrp="1"/>
          </p:cNvSpPr>
          <p:nvPr>
            <p:ph type="body" sz="quarter" idx="21"/>
          </p:nvPr>
        </p:nvSpPr>
        <p:spPr>
          <a:xfrm>
            <a:off x="6102688" y="4104000"/>
            <a:ext cx="2700000" cy="270000"/>
          </a:xfrm>
        </p:spPr>
        <p:txBody>
          <a:bodyPr/>
          <a:lstStyle/>
          <a:p>
            <a:r>
              <a:rPr lang="fr-FR" b="1" dirty="0" smtClean="0"/>
              <a:t>Autres visiteurs internationaux</a:t>
            </a:r>
            <a:endParaRPr lang="fr-FR" b="1" dirty="0"/>
          </a:p>
        </p:txBody>
      </p:sp>
      <p:pic>
        <p:nvPicPr>
          <p:cNvPr id="15" name="Picture Placeholder 14"/>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16791" b="16791"/>
          <a:stretch>
            <a:fillRect/>
          </a:stretch>
        </p:blipFill>
        <p:spPr>
          <a:xfrm>
            <a:off x="3402000" y="1719000"/>
            <a:ext cx="2294312" cy="2070001"/>
          </a:xfrm>
        </p:spPr>
      </p:pic>
      <p:pic>
        <p:nvPicPr>
          <p:cNvPr id="1026" name="Picture 2" descr="R:\Global Cooperation\Standards Expert Program (SEPS)\2015\Photos\PF Dini.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905" b="33558"/>
          <a:stretch/>
        </p:blipFill>
        <p:spPr bwMode="auto">
          <a:xfrm>
            <a:off x="297000" y="1359000"/>
            <a:ext cx="1865478" cy="18463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R:\Global Cooperation\Standards Expert Program (SEPS)\2015\Photos\FrancescaRappaccioli.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866" r="15977" b="7550"/>
          <a:stretch/>
        </p:blipFill>
        <p:spPr bwMode="auto">
          <a:xfrm>
            <a:off x="1692000" y="2169000"/>
            <a:ext cx="1525176" cy="16483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Global Cooperation\Attached Staff\2014 Eleven Months Korea\Photos\IMG_246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07" r="8184"/>
          <a:stretch/>
        </p:blipFill>
        <p:spPr bwMode="auto">
          <a:xfrm>
            <a:off x="6154220" y="1804356"/>
            <a:ext cx="2681555" cy="20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647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457200"/>
            <a:ext cx="8074025" cy="836613"/>
          </a:xfrm>
        </p:spPr>
        <p:txBody>
          <a:bodyPr/>
          <a:lstStyle/>
          <a:p>
            <a:pPr eaLnBrk="1" hangingPunct="1"/>
            <a:r>
              <a:rPr lang="fr-FR" sz="3600" dirty="0" smtClean="0"/>
              <a:t>Participation de membres du monde entier</a:t>
            </a:r>
          </a:p>
        </p:txBody>
      </p:sp>
      <p:sp>
        <p:nvSpPr>
          <p:cNvPr id="4099" name="Rectangle 3"/>
          <p:cNvSpPr>
            <a:spLocks noGrp="1" noChangeArrowheads="1"/>
          </p:cNvSpPr>
          <p:nvPr>
            <p:ph type="body" idx="1"/>
          </p:nvPr>
        </p:nvSpPr>
        <p:spPr>
          <a:xfrm>
            <a:off x="228600" y="2057400"/>
            <a:ext cx="8534400" cy="4495800"/>
          </a:xfrm>
        </p:spPr>
        <p:txBody>
          <a:bodyPr>
            <a:normAutofit/>
          </a:bodyPr>
          <a:lstStyle/>
          <a:p>
            <a:pPr marL="457200" indent="-457200" eaLnBrk="1" hangingPunct="1">
              <a:buFont typeface="Wingdings" pitchFamily="2" charset="2"/>
              <a:buChar char="§"/>
            </a:pPr>
            <a:r>
              <a:rPr lang="fr-FR" sz="2400" dirty="0" smtClean="0">
                <a:solidFill>
                  <a:schemeClr val="accent1">
                    <a:lumMod val="75000"/>
                    <a:lumOff val="25000"/>
                  </a:schemeClr>
                </a:solidFill>
              </a:rPr>
              <a:t>Facilitée par l'utilisation d’Internet</a:t>
            </a:r>
          </a:p>
          <a:p>
            <a:pPr marL="457200" indent="-457200" eaLnBrk="1" hangingPunct="1">
              <a:buFont typeface="Wingdings" pitchFamily="2" charset="2"/>
              <a:buChar char="§"/>
            </a:pPr>
            <a:r>
              <a:rPr lang="fr-FR" sz="2400" dirty="0" smtClean="0">
                <a:solidFill>
                  <a:schemeClr val="accent1">
                    <a:lumMod val="75000"/>
                    <a:lumOff val="25000"/>
                  </a:schemeClr>
                </a:solidFill>
              </a:rPr>
              <a:t>Pas de déplacements, économique, cohérente et efficace</a:t>
            </a:r>
          </a:p>
          <a:p>
            <a:pPr marL="457200" indent="-457200" eaLnBrk="1" hangingPunct="1">
              <a:buFont typeface="Wingdings" pitchFamily="2" charset="2"/>
              <a:buChar char="§"/>
            </a:pPr>
            <a:r>
              <a:rPr lang="fr-FR" sz="2400" dirty="0" smtClean="0">
                <a:solidFill>
                  <a:schemeClr val="accent1">
                    <a:lumMod val="75000"/>
                    <a:lumOff val="25000"/>
                  </a:schemeClr>
                </a:solidFill>
              </a:rPr>
              <a:t>Accès aux normes 24h/24, 7 jours/7, 365 jours par an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1"/>
            <a:ext cx="1600200" cy="163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724401"/>
            <a:ext cx="1600200" cy="163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descr="Image result for image of man at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483" y="3342825"/>
            <a:ext cx="3957713"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203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 calcmode="lin" valueType="num">
                                      <p:cBhvr>
                                        <p:cTn id="14"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09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09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 calcmode="lin" valueType="num">
                                      <p:cBhvr>
                                        <p:cTn id="21"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09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sz="quarter" idx="15"/>
          </p:nvPr>
        </p:nvSpPr>
        <p:spPr>
          <a:xfrm>
            <a:off x="345299" y="1499265"/>
            <a:ext cx="3442427" cy="4809460"/>
          </a:xfrm>
        </p:spPr>
        <p:txBody>
          <a:bodyPr/>
          <a:lstStyle/>
          <a:p>
            <a:pPr marL="0" indent="0">
              <a:buNone/>
            </a:pPr>
            <a:r>
              <a:rPr lang="fr-FR" sz="1800" b="1" dirty="0" smtClean="0">
                <a:solidFill>
                  <a:schemeClr val="accent3">
                    <a:lumMod val="75000"/>
                  </a:schemeClr>
                </a:solidFill>
              </a:rPr>
              <a:t>Mises à la disposition de tous les utilisateurs publics et privés des normes</a:t>
            </a:r>
          </a:p>
          <a:p>
            <a:r>
              <a:rPr lang="fr-FR" smtClean="0"/>
              <a:t>Citées comme références dans les réglementations</a:t>
            </a:r>
          </a:p>
          <a:p>
            <a:r>
              <a:rPr lang="fr-FR" smtClean="0"/>
              <a:t>Référence normative</a:t>
            </a:r>
          </a:p>
          <a:p>
            <a:r>
              <a:rPr lang="fr-FR" smtClean="0"/>
              <a:t>Référence au code</a:t>
            </a:r>
          </a:p>
          <a:p>
            <a:endParaRPr lang="fr-FR" dirty="0" smtClean="0"/>
          </a:p>
          <a:p>
            <a:pPr marL="0" indent="0">
              <a:buNone/>
            </a:pPr>
            <a:r>
              <a:rPr lang="fr-FR" sz="1800" b="1" dirty="0">
                <a:solidFill>
                  <a:schemeClr val="accent2">
                    <a:lumMod val="75000"/>
                  </a:schemeClr>
                </a:solidFill>
              </a:rPr>
              <a:t>Mises à la disposition des partenaires MoU uniquement</a:t>
            </a:r>
          </a:p>
          <a:p>
            <a:r>
              <a:rPr lang="fr-FR" smtClean="0"/>
              <a:t>Adoption identique</a:t>
            </a:r>
          </a:p>
          <a:p>
            <a:r>
              <a:rPr lang="fr-FR" smtClean="0"/>
              <a:t>Adoption équivalente</a:t>
            </a:r>
          </a:p>
          <a:p>
            <a:r>
              <a:rPr lang="fr-FR" smtClean="0"/>
              <a:t>Utilisées comme bases d'une norme nationale ou consultées </a:t>
            </a:r>
            <a:endParaRPr lang="fr-FR" dirty="0"/>
          </a:p>
        </p:txBody>
      </p:sp>
      <p:sp>
        <p:nvSpPr>
          <p:cNvPr id="4" name="Slide Number Placeholder 3"/>
          <p:cNvSpPr>
            <a:spLocks noGrp="1"/>
          </p:cNvSpPr>
          <p:nvPr>
            <p:ph type="sldNum" sz="quarter" idx="12"/>
          </p:nvPr>
        </p:nvSpPr>
        <p:spPr/>
        <p:txBody>
          <a:bodyPr/>
          <a:lstStyle/>
          <a:p>
            <a:fld id="{AD3FAF27-8B82-4449-B01B-BEC948125F21}" type="slidenum">
              <a:rPr lang="en-GB" smtClean="0"/>
              <a:pPr/>
              <a:t>12</a:t>
            </a:fld>
            <a:endParaRPr lang="fr-FR"/>
          </a:p>
        </p:txBody>
      </p:sp>
      <p:sp>
        <p:nvSpPr>
          <p:cNvPr id="10" name="Title 9"/>
          <p:cNvSpPr>
            <a:spLocks noGrp="1"/>
          </p:cNvSpPr>
          <p:nvPr>
            <p:ph type="title"/>
          </p:nvPr>
        </p:nvSpPr>
        <p:spPr/>
        <p:txBody>
          <a:bodyPr/>
          <a:lstStyle/>
          <a:p>
            <a:r>
              <a:rPr lang="fr-FR" smtClean="0"/>
              <a:t>Six moyens d’adopter les normes ASTM et de s’y référer</a:t>
            </a:r>
            <a:endParaRPr lang="fr-FR" dirty="0"/>
          </a:p>
        </p:txBody>
      </p:sp>
      <p:sp>
        <p:nvSpPr>
          <p:cNvPr id="11" name="Rectangle 10"/>
          <p:cNvSpPr/>
          <p:nvPr/>
        </p:nvSpPr>
        <p:spPr>
          <a:xfrm>
            <a:off x="5697000" y="3183995"/>
            <a:ext cx="1260000" cy="12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fr-FR" sz="1200" b="1" dirty="0" smtClean="0"/>
              <a:t>Moyens simples d’adopter ou de citer comme références des normes ASTM internationales</a:t>
            </a:r>
          </a:p>
        </p:txBody>
      </p:sp>
      <p:sp>
        <p:nvSpPr>
          <p:cNvPr id="12" name="Rectangle 11"/>
          <p:cNvSpPr/>
          <p:nvPr/>
        </p:nvSpPr>
        <p:spPr>
          <a:xfrm>
            <a:off x="6661274" y="1493838"/>
            <a:ext cx="1260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fr-FR" sz="1200" b="1" dirty="0" smtClean="0"/>
              <a:t>Citées comme références dans les réglementations</a:t>
            </a:r>
            <a:endParaRPr lang="fr-FR" sz="1200" dirty="0"/>
          </a:p>
        </p:txBody>
      </p:sp>
      <p:sp>
        <p:nvSpPr>
          <p:cNvPr id="13" name="Rectangle 12"/>
          <p:cNvSpPr/>
          <p:nvPr/>
        </p:nvSpPr>
        <p:spPr>
          <a:xfrm>
            <a:off x="4752000" y="1493838"/>
            <a:ext cx="1260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fr-FR" sz="1200" b="1" dirty="0" smtClean="0"/>
              <a:t>Utilisées comme bases des normes nationales ou consultées</a:t>
            </a:r>
            <a:endParaRPr lang="fr-FR" sz="1200" b="1" dirty="0"/>
          </a:p>
        </p:txBody>
      </p:sp>
      <p:sp>
        <p:nvSpPr>
          <p:cNvPr id="15" name="Rectangle 14"/>
          <p:cNvSpPr/>
          <p:nvPr/>
        </p:nvSpPr>
        <p:spPr>
          <a:xfrm>
            <a:off x="3851312" y="3188313"/>
            <a:ext cx="1260000" cy="1254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fr-FR" sz="1200" b="1" dirty="0"/>
              <a:t>Adoption équivalente </a:t>
            </a:r>
          </a:p>
        </p:txBody>
      </p:sp>
      <p:sp>
        <p:nvSpPr>
          <p:cNvPr id="16" name="Rectangle 15"/>
          <p:cNvSpPr/>
          <p:nvPr/>
        </p:nvSpPr>
        <p:spPr>
          <a:xfrm>
            <a:off x="7542688" y="3187816"/>
            <a:ext cx="1260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fr-FR" sz="1200" b="1" dirty="0"/>
              <a:t>Référence normative</a:t>
            </a:r>
          </a:p>
        </p:txBody>
      </p:sp>
      <p:sp>
        <p:nvSpPr>
          <p:cNvPr id="18" name="Rectangle 17"/>
          <p:cNvSpPr/>
          <p:nvPr/>
        </p:nvSpPr>
        <p:spPr>
          <a:xfrm>
            <a:off x="6661274" y="4862910"/>
            <a:ext cx="1260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fr-FR" sz="1200" b="1" dirty="0"/>
              <a:t>Référence au code</a:t>
            </a:r>
          </a:p>
        </p:txBody>
      </p:sp>
      <p:sp>
        <p:nvSpPr>
          <p:cNvPr id="19" name="Rectangle 18"/>
          <p:cNvSpPr/>
          <p:nvPr/>
        </p:nvSpPr>
        <p:spPr>
          <a:xfrm>
            <a:off x="4752000" y="4862910"/>
            <a:ext cx="1260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fr-FR" sz="1200" b="1" dirty="0"/>
              <a:t>Adoption identique</a:t>
            </a:r>
          </a:p>
        </p:txBody>
      </p:sp>
      <p:cxnSp>
        <p:nvCxnSpPr>
          <p:cNvPr id="21" name="Straight Connector 20"/>
          <p:cNvCxnSpPr>
            <a:endCxn id="13" idx="2"/>
          </p:cNvCxnSpPr>
          <p:nvPr/>
        </p:nvCxnSpPr>
        <p:spPr>
          <a:xfrm flipH="1" flipV="1">
            <a:off x="5382000" y="2753838"/>
            <a:ext cx="315000" cy="430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8" idx="0"/>
          </p:cNvCxnSpPr>
          <p:nvPr/>
        </p:nvCxnSpPr>
        <p:spPr>
          <a:xfrm flipH="1" flipV="1">
            <a:off x="6957000" y="4442595"/>
            <a:ext cx="334274" cy="420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2" idx="2"/>
          </p:cNvCxnSpPr>
          <p:nvPr/>
        </p:nvCxnSpPr>
        <p:spPr>
          <a:xfrm flipV="1">
            <a:off x="6957000" y="2753838"/>
            <a:ext cx="334274" cy="433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3"/>
            <a:endCxn id="16" idx="1"/>
          </p:cNvCxnSpPr>
          <p:nvPr/>
        </p:nvCxnSpPr>
        <p:spPr>
          <a:xfrm>
            <a:off x="6957000" y="3813995"/>
            <a:ext cx="585688" cy="3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3"/>
            <a:endCxn id="11" idx="1"/>
          </p:cNvCxnSpPr>
          <p:nvPr/>
        </p:nvCxnSpPr>
        <p:spPr>
          <a:xfrm flipV="1">
            <a:off x="5111312" y="3813995"/>
            <a:ext cx="585688" cy="1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9" idx="0"/>
          </p:cNvCxnSpPr>
          <p:nvPr/>
        </p:nvCxnSpPr>
        <p:spPr>
          <a:xfrm flipV="1">
            <a:off x="5382000" y="4442595"/>
            <a:ext cx="315000" cy="4203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065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908050" y="3854450"/>
            <a:ext cx="7315200" cy="0"/>
          </a:xfrm>
          <a:prstGeom prst="line">
            <a:avLst/>
          </a:prstGeom>
          <a:noFill/>
          <a:ln w="1270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9" name="Freeform 3"/>
          <p:cNvSpPr>
            <a:spLocks/>
          </p:cNvSpPr>
          <p:nvPr/>
        </p:nvSpPr>
        <p:spPr bwMode="auto">
          <a:xfrm>
            <a:off x="3879850" y="3851275"/>
            <a:ext cx="1373188" cy="1220788"/>
          </a:xfrm>
          <a:custGeom>
            <a:avLst/>
            <a:gdLst>
              <a:gd name="T0" fmla="*/ 2147483647 w 865"/>
              <a:gd name="T1" fmla="*/ 0 h 769"/>
              <a:gd name="T2" fmla="*/ 0 w 865"/>
              <a:gd name="T3" fmla="*/ 2147483647 h 769"/>
              <a:gd name="T4" fmla="*/ 2147483647 w 865"/>
              <a:gd name="T5" fmla="*/ 2147483647 h 769"/>
              <a:gd name="T6" fmla="*/ 2147483647 w 865"/>
              <a:gd name="T7" fmla="*/ 0 h 769"/>
              <a:gd name="T8" fmla="*/ 2147483647 w 865"/>
              <a:gd name="T9" fmla="*/ 0 h 7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5" h="769">
                <a:moveTo>
                  <a:pt x="332" y="0"/>
                </a:moveTo>
                <a:lnTo>
                  <a:pt x="0" y="768"/>
                </a:lnTo>
                <a:lnTo>
                  <a:pt x="864" y="768"/>
                </a:lnTo>
                <a:lnTo>
                  <a:pt x="531" y="0"/>
                </a:lnTo>
                <a:lnTo>
                  <a:pt x="332" y="0"/>
                </a:lnTo>
              </a:path>
            </a:pathLst>
          </a:custGeom>
          <a:solidFill>
            <a:schemeClr val="accent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 name="Rectangle 4"/>
          <p:cNvSpPr>
            <a:spLocks noChangeArrowheads="1"/>
          </p:cNvSpPr>
          <p:nvPr/>
        </p:nvSpPr>
        <p:spPr bwMode="auto">
          <a:xfrm>
            <a:off x="762000" y="3594100"/>
            <a:ext cx="1663700" cy="1397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1" name="Rectangle 5"/>
          <p:cNvSpPr>
            <a:spLocks noChangeArrowheads="1"/>
          </p:cNvSpPr>
          <p:nvPr/>
        </p:nvSpPr>
        <p:spPr bwMode="auto">
          <a:xfrm>
            <a:off x="914400" y="3746500"/>
            <a:ext cx="1358900" cy="63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2" name="Rectangle 6"/>
          <p:cNvSpPr>
            <a:spLocks noChangeArrowheads="1"/>
          </p:cNvSpPr>
          <p:nvPr/>
        </p:nvSpPr>
        <p:spPr bwMode="auto">
          <a:xfrm>
            <a:off x="609600" y="3441700"/>
            <a:ext cx="1968500" cy="1397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 name="Oval 7"/>
          <p:cNvSpPr>
            <a:spLocks noChangeArrowheads="1"/>
          </p:cNvSpPr>
          <p:nvPr/>
        </p:nvSpPr>
        <p:spPr bwMode="auto">
          <a:xfrm>
            <a:off x="4191000" y="3476625"/>
            <a:ext cx="749300" cy="673100"/>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 name="Rectangle 8"/>
          <p:cNvSpPr>
            <a:spLocks noChangeArrowheads="1"/>
          </p:cNvSpPr>
          <p:nvPr/>
        </p:nvSpPr>
        <p:spPr bwMode="auto">
          <a:xfrm>
            <a:off x="609600" y="2436066"/>
            <a:ext cx="2290692"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fr-FR" sz="2400" dirty="0" smtClean="0">
                <a:latin typeface="Arial" charset="0"/>
              </a:rPr>
              <a:t>Fabricant &amp;</a:t>
            </a:r>
          </a:p>
          <a:p>
            <a:pPr algn="l"/>
            <a:r>
              <a:rPr lang="fr-FR" sz="2400" dirty="0" smtClean="0">
                <a:latin typeface="Arial" charset="0"/>
              </a:rPr>
              <a:t>Producteur</a:t>
            </a:r>
            <a:endParaRPr lang="fr-FR" sz="2400" dirty="0">
              <a:latin typeface="Arial" charset="0"/>
            </a:endParaRPr>
          </a:p>
        </p:txBody>
      </p:sp>
      <p:sp>
        <p:nvSpPr>
          <p:cNvPr id="25609" name="Rectangle 9"/>
          <p:cNvSpPr>
            <a:spLocks noChangeArrowheads="1"/>
          </p:cNvSpPr>
          <p:nvPr/>
        </p:nvSpPr>
        <p:spPr bwMode="auto">
          <a:xfrm>
            <a:off x="6260063" y="2362199"/>
            <a:ext cx="2393283" cy="97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lnSpc>
                <a:spcPct val="80000"/>
              </a:lnSpc>
              <a:defRPr/>
            </a:pPr>
            <a:r>
              <a:rPr lang="fr-FR" sz="2400" dirty="0">
                <a:latin typeface="+mj-lt"/>
              </a:rPr>
              <a:t>Utilisateur</a:t>
            </a:r>
          </a:p>
          <a:p>
            <a:pPr algn="ctr">
              <a:lnSpc>
                <a:spcPct val="80000"/>
              </a:lnSpc>
              <a:defRPr/>
            </a:pPr>
            <a:r>
              <a:rPr lang="fr-FR" sz="2400" dirty="0">
                <a:latin typeface="+mj-lt"/>
              </a:rPr>
              <a:t>&amp;</a:t>
            </a:r>
          </a:p>
          <a:p>
            <a:pPr algn="ctr">
              <a:lnSpc>
                <a:spcPct val="80000"/>
              </a:lnSpc>
              <a:defRPr/>
            </a:pPr>
            <a:r>
              <a:rPr lang="fr-FR" sz="2400" dirty="0">
                <a:latin typeface="+mj-lt"/>
              </a:rPr>
              <a:t>Intérêt général</a:t>
            </a:r>
          </a:p>
        </p:txBody>
      </p:sp>
      <p:sp>
        <p:nvSpPr>
          <p:cNvPr id="19466" name="Rectangle 10"/>
          <p:cNvSpPr>
            <a:spLocks noChangeArrowheads="1"/>
          </p:cNvSpPr>
          <p:nvPr/>
        </p:nvSpPr>
        <p:spPr bwMode="auto">
          <a:xfrm>
            <a:off x="4070350" y="2951163"/>
            <a:ext cx="913712"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fr-FR" sz="2000" b="1" dirty="0">
                <a:latin typeface="Arial" pitchFamily="34" charset="0"/>
              </a:rPr>
              <a:t>ASTM</a:t>
            </a:r>
          </a:p>
        </p:txBody>
      </p:sp>
      <p:sp>
        <p:nvSpPr>
          <p:cNvPr id="269323" name="Rectangle 11"/>
          <p:cNvSpPr>
            <a:spLocks noChangeArrowheads="1"/>
          </p:cNvSpPr>
          <p:nvPr/>
        </p:nvSpPr>
        <p:spPr bwMode="auto">
          <a:xfrm>
            <a:off x="762000" y="5302250"/>
            <a:ext cx="7924800" cy="591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lnSpc>
                <a:spcPct val="90000"/>
              </a:lnSpc>
              <a:defRPr/>
            </a:pPr>
            <a:r>
              <a:rPr lang="fr-FR" dirty="0">
                <a:solidFill>
                  <a:schemeClr val="tx2"/>
                </a:solidFill>
                <a:effectLst>
                  <a:outerShdw blurRad="38100" dist="38100" dir="2700000" algn="tl">
                    <a:srgbClr val="000000"/>
                  </a:outerShdw>
                </a:effectLst>
                <a:latin typeface="Arial" pitchFamily="34" charset="0"/>
              </a:rPr>
              <a:t>Les comités techniques sont équilibrés.  </a:t>
            </a:r>
            <a:r>
              <a:t/>
            </a:r>
            <a:br/>
            <a:r>
              <a:rPr lang="fr-FR" dirty="0">
                <a:solidFill>
                  <a:schemeClr val="tx2"/>
                </a:solidFill>
                <a:effectLst>
                  <a:outerShdw blurRad="38100" dist="38100" dir="2700000" algn="tl">
                    <a:srgbClr val="000000"/>
                  </a:outerShdw>
                </a:effectLst>
                <a:latin typeface="Arial" pitchFamily="34" charset="0"/>
              </a:rPr>
              <a:t>Aucun groupe d'intérêt n’exerce une influence excessive, par ex. les pouvoirs publics.</a:t>
            </a:r>
            <a:r>
              <a:rPr lang="fr-FR" smtClean="0"/>
              <a:t>  </a:t>
            </a:r>
          </a:p>
        </p:txBody>
      </p:sp>
      <p:sp>
        <p:nvSpPr>
          <p:cNvPr id="19468" name="Rectangle 12"/>
          <p:cNvSpPr>
            <a:spLocks noChangeArrowheads="1"/>
          </p:cNvSpPr>
          <p:nvPr/>
        </p:nvSpPr>
        <p:spPr bwMode="auto">
          <a:xfrm>
            <a:off x="762000" y="65532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fld id="{01E6C920-D9CF-440A-9BB5-581403D873B0}" type="slidenum">
              <a:rPr lang="en-US" sz="1200">
                <a:solidFill>
                  <a:srgbClr val="FFFFFF"/>
                </a:solidFill>
                <a:latin typeface="Arial Black" pitchFamily="34" charset="0"/>
              </a:rPr>
              <a:pPr/>
              <a:t>13</a:t>
            </a:fld>
            <a:endParaRPr lang="fr-FR" sz="1400">
              <a:solidFill>
                <a:srgbClr val="FFFFFF"/>
              </a:solidFill>
              <a:latin typeface="Impact" pitchFamily="34" charset="0"/>
            </a:endParaRPr>
          </a:p>
        </p:txBody>
      </p:sp>
      <p:sp>
        <p:nvSpPr>
          <p:cNvPr id="25614" name="Rectangle 13"/>
          <p:cNvSpPr>
            <a:spLocks noGrp="1" noChangeArrowheads="1"/>
          </p:cNvSpPr>
          <p:nvPr>
            <p:ph type="title"/>
          </p:nvPr>
        </p:nvSpPr>
        <p:spPr>
          <a:xfrm>
            <a:off x="1303338" y="304800"/>
            <a:ext cx="7680325" cy="1295400"/>
          </a:xfrm>
        </p:spPr>
        <p:txBody>
          <a:bodyPr/>
          <a:lstStyle/>
          <a:p>
            <a:pPr marL="320040" indent="-320040" eaLnBrk="1" fontAlgn="auto" hangingPunct="1">
              <a:spcAft>
                <a:spcPts val="0"/>
              </a:spcAft>
              <a:buClr>
                <a:schemeClr val="accent6">
                  <a:lumMod val="75000"/>
                </a:schemeClr>
              </a:buClr>
              <a:defRPr/>
            </a:pPr>
            <a:r>
              <a:rPr lang="fr-FR" dirty="0" smtClean="0">
                <a:solidFill>
                  <a:schemeClr val="accent2">
                    <a:lumMod val="50000"/>
                  </a:schemeClr>
                </a:solidFill>
              </a:rPr>
              <a:t>Équilibre des intérêts</a:t>
            </a:r>
          </a:p>
        </p:txBody>
      </p:sp>
      <p:sp>
        <p:nvSpPr>
          <p:cNvPr id="19470" name="Rectangle 17"/>
          <p:cNvSpPr>
            <a:spLocks noGrp="1" noChangeArrowheads="1"/>
          </p:cNvSpPr>
          <p:nvPr>
            <p:ph sz="quarter" idx="4294967295"/>
          </p:nvPr>
        </p:nvSpPr>
        <p:spPr>
          <a:xfrm>
            <a:off x="990600" y="457200"/>
            <a:ext cx="6400800" cy="792162"/>
          </a:xfrm>
        </p:spPr>
        <p:txBody>
          <a:bodyPr/>
          <a:lstStyle/>
          <a:p>
            <a:pPr lvl="1" eaLnBrk="1" hangingPunct="1"/>
            <a:endParaRPr lang="en-US" dirty="0" smtClean="0"/>
          </a:p>
          <a:p>
            <a:pPr lvl="1" eaLnBrk="1" hangingPunct="1"/>
            <a:endParaRPr lang="en-US" dirty="0" smtClean="0"/>
          </a:p>
          <a:p>
            <a:pPr lvl="1" eaLnBrk="1" hangingPunct="1"/>
            <a:endParaRPr lang="en-US" dirty="0" smtClean="0"/>
          </a:p>
        </p:txBody>
      </p:sp>
      <p:sp>
        <p:nvSpPr>
          <p:cNvPr id="19471" name="Rectangle 14"/>
          <p:cNvSpPr>
            <a:spLocks noChangeArrowheads="1"/>
          </p:cNvSpPr>
          <p:nvPr/>
        </p:nvSpPr>
        <p:spPr bwMode="auto">
          <a:xfrm>
            <a:off x="6705600" y="3594100"/>
            <a:ext cx="1663700" cy="1397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2" name="Rectangle 15"/>
          <p:cNvSpPr>
            <a:spLocks noChangeArrowheads="1"/>
          </p:cNvSpPr>
          <p:nvPr/>
        </p:nvSpPr>
        <p:spPr bwMode="auto">
          <a:xfrm>
            <a:off x="6858000" y="3733800"/>
            <a:ext cx="1358900" cy="63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3" name="Rectangle 16"/>
          <p:cNvSpPr>
            <a:spLocks noChangeArrowheads="1"/>
          </p:cNvSpPr>
          <p:nvPr/>
        </p:nvSpPr>
        <p:spPr bwMode="auto">
          <a:xfrm>
            <a:off x="6553200" y="3441700"/>
            <a:ext cx="1968500" cy="1397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148001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3FAF27-8B82-4449-B01B-BEC948125F21}" type="slidenum">
              <a:rPr lang="en-GB" smtClean="0"/>
              <a:t>14</a:t>
            </a:fld>
            <a:endParaRPr lang="fr-FR"/>
          </a:p>
        </p:txBody>
      </p:sp>
      <p:sp>
        <p:nvSpPr>
          <p:cNvPr id="8" name="Title 7"/>
          <p:cNvSpPr>
            <a:spLocks noGrp="1"/>
          </p:cNvSpPr>
          <p:nvPr>
            <p:ph type="title"/>
          </p:nvPr>
        </p:nvSpPr>
        <p:spPr/>
        <p:txBody>
          <a:bodyPr/>
          <a:lstStyle/>
          <a:p>
            <a:r>
              <a:rPr lang="fr-FR" smtClean="0"/>
              <a:t>ASTM et infrastructure</a:t>
            </a:r>
            <a:endParaRPr lang="fr-FR" dirty="0"/>
          </a:p>
        </p:txBody>
      </p:sp>
      <p:sp>
        <p:nvSpPr>
          <p:cNvPr id="9" name="Text Placeholder 8"/>
          <p:cNvSpPr>
            <a:spLocks noGrp="1"/>
          </p:cNvSpPr>
          <p:nvPr>
            <p:ph type="body" sz="quarter" idx="13"/>
          </p:nvPr>
        </p:nvSpPr>
        <p:spPr/>
        <p:txBody>
          <a:bodyPr/>
          <a:lstStyle/>
          <a:p>
            <a:r>
              <a:rPr lang="fr-FR" b="1" dirty="0" smtClean="0"/>
              <a:t>Comités techniques par secteur :</a:t>
            </a:r>
            <a:endParaRPr lang="fr-FR" b="1" dirty="0"/>
          </a:p>
        </p:txBody>
      </p:sp>
      <p:sp>
        <p:nvSpPr>
          <p:cNvPr id="11" name="Content Placeholder 10"/>
          <p:cNvSpPr>
            <a:spLocks noGrp="1"/>
          </p:cNvSpPr>
          <p:nvPr>
            <p:ph sz="quarter" idx="15"/>
          </p:nvPr>
        </p:nvSpPr>
        <p:spPr>
          <a:xfrm>
            <a:off x="162000" y="1972263"/>
            <a:ext cx="4320000" cy="3993475"/>
          </a:xfrm>
        </p:spPr>
        <p:txBody>
          <a:bodyPr>
            <a:normAutofit fontScale="85000" lnSpcReduction="10000"/>
          </a:bodyPr>
          <a:lstStyle/>
          <a:p>
            <a:r>
              <a:rPr lang="fr-FR" sz="1900" dirty="0" smtClean="0"/>
              <a:t>Ciment, C01</a:t>
            </a:r>
          </a:p>
          <a:p>
            <a:pPr marL="0" indent="0">
              <a:buNone/>
            </a:pPr>
            <a:r>
              <a:rPr lang="fr-FR" sz="1900" dirty="0" smtClean="0"/>
              <a:t>-- Béton et granulats, C09</a:t>
            </a:r>
          </a:p>
          <a:p>
            <a:pPr marL="0" indent="0">
              <a:buNone/>
            </a:pPr>
            <a:r>
              <a:rPr lang="fr-FR" sz="1900" dirty="0" smtClean="0"/>
              <a:t>-- Gypse et matériaux de construction, C11</a:t>
            </a:r>
          </a:p>
          <a:p>
            <a:pPr marL="0" indent="0">
              <a:buNone/>
            </a:pPr>
            <a:r>
              <a:rPr lang="fr-FR" sz="1900" dirty="0" smtClean="0"/>
              <a:t>--- Mortiers et joints pour la maçonnerie, </a:t>
            </a:r>
            <a:r>
              <a:rPr lang="en-US" sz="1900" dirty="0" smtClean="0"/>
              <a:t>	</a:t>
            </a:r>
            <a:r>
              <a:rPr lang="fr-FR" sz="1900" dirty="0" smtClean="0"/>
              <a:t>C12</a:t>
            </a:r>
          </a:p>
          <a:p>
            <a:pPr marL="0" indent="0">
              <a:buNone/>
            </a:pPr>
            <a:r>
              <a:rPr lang="fr-FR" sz="1900" dirty="0" smtClean="0"/>
              <a:t>--- Verre et produits en verre, C14</a:t>
            </a:r>
          </a:p>
          <a:p>
            <a:pPr marL="0" indent="0">
              <a:buNone/>
            </a:pPr>
            <a:r>
              <a:rPr lang="fr-FR" sz="1900" dirty="0" smtClean="0"/>
              <a:t>--- Unités de maçonnerie fabriquées, C15</a:t>
            </a:r>
          </a:p>
          <a:p>
            <a:pPr marL="0" indent="0">
              <a:buNone/>
            </a:pPr>
            <a:r>
              <a:rPr lang="fr-FR" sz="1900" dirty="0" smtClean="0"/>
              <a:t>--- Produits en ciment renforcé par des fibres, C17</a:t>
            </a:r>
          </a:p>
          <a:p>
            <a:pPr marL="0" indent="0">
              <a:buNone/>
            </a:pPr>
            <a:r>
              <a:rPr lang="fr-FR" sz="1900" dirty="0" smtClean="0"/>
              <a:t>--- Pierre, C18</a:t>
            </a:r>
          </a:p>
          <a:p>
            <a:pPr marL="0" indent="0">
              <a:buNone/>
            </a:pPr>
            <a:r>
              <a:rPr lang="fr-FR" sz="1900" dirty="0" smtClean="0"/>
              <a:t>--- Produits d’étanchéité pour la construction, C24</a:t>
            </a:r>
          </a:p>
          <a:p>
            <a:pPr marL="0" indent="0">
              <a:buNone/>
            </a:pPr>
            <a:r>
              <a:rPr lang="fr-FR" sz="1900" dirty="0" smtClean="0"/>
              <a:t>--- Bois, D07</a:t>
            </a:r>
          </a:p>
          <a:p>
            <a:pPr marL="0" indent="0">
              <a:buNone/>
            </a:pPr>
            <a:r>
              <a:rPr lang="fr-FR" sz="1900" dirty="0" smtClean="0"/>
              <a:t>--- Couvertures et étanchéité, D08</a:t>
            </a:r>
          </a:p>
          <a:p>
            <a:pPr marL="0" indent="0">
              <a:buNone/>
            </a:pPr>
            <a:endParaRPr lang="fr-FR" sz="1900" dirty="0" smtClean="0"/>
          </a:p>
          <a:p>
            <a:pPr marL="0" indent="0">
              <a:buNone/>
            </a:pPr>
            <a:endParaRPr lang="fr-FR" dirty="0"/>
          </a:p>
        </p:txBody>
      </p:sp>
      <p:pic>
        <p:nvPicPr>
          <p:cNvPr id="3074" name="Picture 2" descr="C:\Users\ksimms\Documents\Infrast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000" y="1404000"/>
            <a:ext cx="3492058" cy="51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559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3FAF27-8B82-4449-B01B-BEC948125F21}" type="slidenum">
              <a:rPr lang="en-GB" smtClean="0"/>
              <a:t>15</a:t>
            </a:fld>
            <a:endParaRPr lang="fr-FR"/>
          </a:p>
        </p:txBody>
      </p:sp>
      <p:sp>
        <p:nvSpPr>
          <p:cNvPr id="8" name="Title 7"/>
          <p:cNvSpPr>
            <a:spLocks noGrp="1"/>
          </p:cNvSpPr>
          <p:nvPr>
            <p:ph type="title"/>
          </p:nvPr>
        </p:nvSpPr>
        <p:spPr/>
        <p:txBody>
          <a:bodyPr/>
          <a:lstStyle/>
          <a:p>
            <a:r>
              <a:rPr lang="fr-FR" smtClean="0"/>
              <a:t>ASTM  et routes - Pavage</a:t>
            </a:r>
            <a:endParaRPr lang="fr-FR" dirty="0"/>
          </a:p>
        </p:txBody>
      </p:sp>
      <p:sp>
        <p:nvSpPr>
          <p:cNvPr id="9" name="Text Placeholder 8"/>
          <p:cNvSpPr>
            <a:spLocks noGrp="1"/>
          </p:cNvSpPr>
          <p:nvPr>
            <p:ph type="body" sz="quarter" idx="13"/>
          </p:nvPr>
        </p:nvSpPr>
        <p:spPr/>
        <p:txBody>
          <a:bodyPr>
            <a:normAutofit/>
          </a:bodyPr>
          <a:lstStyle/>
          <a:p>
            <a:r>
              <a:rPr lang="fr-FR" b="1" dirty="0" smtClean="0"/>
              <a:t>Comités techniques par secteur :</a:t>
            </a:r>
          </a:p>
          <a:p>
            <a:endParaRPr lang="fr-FR" b="1" dirty="0"/>
          </a:p>
        </p:txBody>
      </p:sp>
      <p:sp>
        <p:nvSpPr>
          <p:cNvPr id="11" name="Content Placeholder 10"/>
          <p:cNvSpPr>
            <a:spLocks noGrp="1"/>
          </p:cNvSpPr>
          <p:nvPr>
            <p:ph sz="quarter" idx="15"/>
          </p:nvPr>
        </p:nvSpPr>
        <p:spPr>
          <a:xfrm>
            <a:off x="0" y="2079000"/>
            <a:ext cx="4378937" cy="3647543"/>
          </a:xfrm>
        </p:spPr>
        <p:txBody>
          <a:bodyPr>
            <a:normAutofit/>
          </a:bodyPr>
          <a:lstStyle/>
          <a:p>
            <a:pPr marL="180975" lvl="1" indent="0">
              <a:buNone/>
            </a:pPr>
            <a:r>
              <a:rPr lang="fr-FR" sz="1800" dirty="0" smtClean="0"/>
              <a:t>--- Matériaux routiers et de pavage, D04</a:t>
            </a:r>
          </a:p>
          <a:p>
            <a:pPr marL="180975" lvl="1" indent="0">
              <a:buNone/>
            </a:pPr>
            <a:r>
              <a:rPr lang="fr-FR" sz="1800" dirty="0" smtClean="0"/>
              <a:t>--- Géosynthétiques, D35</a:t>
            </a:r>
          </a:p>
          <a:p>
            <a:pPr marL="180975" lvl="1" indent="0">
              <a:buNone/>
            </a:pPr>
            <a:r>
              <a:rPr lang="fr-FR" sz="1800" dirty="0" smtClean="0"/>
              <a:t>--- Systèmes véhicule-chaussée, E17</a:t>
            </a:r>
          </a:p>
          <a:p>
            <a:pPr marL="180975" lvl="1" indent="0">
              <a:buNone/>
            </a:pPr>
            <a:r>
              <a:rPr lang="fr-FR" sz="1800" dirty="0" smtClean="0"/>
              <a:t>--- Sol et roche, D18</a:t>
            </a:r>
          </a:p>
          <a:p>
            <a:pPr marL="180975" lvl="1" indent="0">
              <a:buNone/>
            </a:pPr>
            <a:r>
              <a:rPr lang="fr-FR" sz="1800" dirty="0" smtClean="0"/>
              <a:t>--- Acier, acier inoxydable et produits connexes, A01</a:t>
            </a:r>
          </a:p>
          <a:p>
            <a:pPr marL="180975" lvl="1" indent="0">
              <a:buNone/>
            </a:pPr>
            <a:r>
              <a:rPr lang="fr-FR" sz="1800" dirty="0" smtClean="0"/>
              <a:t>--- Fixations, F16</a:t>
            </a:r>
          </a:p>
          <a:p>
            <a:pPr marL="180975" lvl="1" indent="0">
              <a:buNone/>
            </a:pPr>
            <a:r>
              <a:rPr lang="fr-FR" sz="1800" dirty="0" smtClean="0"/>
              <a:t>--- Tuyauteries en plastique, F17</a:t>
            </a:r>
            <a:endParaRPr lang="fr-FR" sz="1800" dirty="0"/>
          </a:p>
        </p:txBody>
      </p:sp>
      <p:pic>
        <p:nvPicPr>
          <p:cNvPr id="4098" name="Picture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102" r="1102"/>
          <a:stretch>
            <a:fillRect/>
          </a:stretch>
        </p:blipFill>
        <p:spPr bwMode="auto">
          <a:xfrm>
            <a:off x="4527000" y="1584000"/>
            <a:ext cx="4176000" cy="41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559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3FAF27-8B82-4449-B01B-BEC948125F21}" type="slidenum">
              <a:rPr lang="en-GB" smtClean="0"/>
              <a:t>16</a:t>
            </a:fld>
            <a:endParaRPr lang="fr-FR"/>
          </a:p>
        </p:txBody>
      </p:sp>
      <p:sp>
        <p:nvSpPr>
          <p:cNvPr id="8" name="Title 7"/>
          <p:cNvSpPr>
            <a:spLocks noGrp="1"/>
          </p:cNvSpPr>
          <p:nvPr>
            <p:ph type="title"/>
          </p:nvPr>
        </p:nvSpPr>
        <p:spPr/>
        <p:txBody>
          <a:bodyPr/>
          <a:lstStyle/>
          <a:p>
            <a:r>
              <a:rPr lang="fr-FR" smtClean="0"/>
              <a:t>ASTM et eau</a:t>
            </a:r>
            <a:endParaRPr lang="fr-FR" dirty="0"/>
          </a:p>
        </p:txBody>
      </p:sp>
      <p:sp>
        <p:nvSpPr>
          <p:cNvPr id="9" name="Text Placeholder 8"/>
          <p:cNvSpPr>
            <a:spLocks noGrp="1"/>
          </p:cNvSpPr>
          <p:nvPr>
            <p:ph type="body" sz="quarter" idx="13"/>
          </p:nvPr>
        </p:nvSpPr>
        <p:spPr/>
        <p:txBody>
          <a:bodyPr/>
          <a:lstStyle/>
          <a:p>
            <a:r>
              <a:rPr lang="fr-FR" b="1" dirty="0" smtClean="0"/>
              <a:t>Comités techniques par secteur :</a:t>
            </a:r>
            <a:endParaRPr lang="fr-FR" b="1" dirty="0"/>
          </a:p>
        </p:txBody>
      </p:sp>
      <p:sp>
        <p:nvSpPr>
          <p:cNvPr id="11" name="Content Placeholder 10"/>
          <p:cNvSpPr>
            <a:spLocks noGrp="1"/>
          </p:cNvSpPr>
          <p:nvPr>
            <p:ph sz="quarter" idx="15"/>
          </p:nvPr>
        </p:nvSpPr>
        <p:spPr>
          <a:xfrm>
            <a:off x="297000" y="2124000"/>
            <a:ext cx="4033637" cy="3647543"/>
          </a:xfrm>
        </p:spPr>
        <p:txBody>
          <a:bodyPr/>
          <a:lstStyle/>
          <a:p>
            <a:pPr marL="0" indent="0">
              <a:buNone/>
            </a:pPr>
            <a:r>
              <a:rPr lang="fr-FR" sz="1800" dirty="0" smtClean="0"/>
              <a:t>--- </a:t>
            </a:r>
            <a:r>
              <a:rPr lang="fr-FR" smtClean="0"/>
              <a:t> </a:t>
            </a:r>
            <a:r>
              <a:rPr lang="fr-FR" sz="1800" dirty="0" smtClean="0"/>
              <a:t>Eau, D19</a:t>
            </a:r>
          </a:p>
          <a:p>
            <a:pPr marL="0" indent="0">
              <a:buNone/>
            </a:pPr>
            <a:r>
              <a:rPr lang="fr-FR" sz="1800" dirty="0" smtClean="0"/>
              <a:t>---  Tuyaux en béton, C13</a:t>
            </a:r>
          </a:p>
          <a:p>
            <a:pPr marL="0" indent="0">
              <a:buNone/>
            </a:pPr>
            <a:r>
              <a:rPr lang="fr-FR" sz="1800" dirty="0" smtClean="0"/>
              <a:t>---  Tuyaux en plastique, F17</a:t>
            </a:r>
          </a:p>
          <a:p>
            <a:pPr marL="0" indent="0">
              <a:buNone/>
            </a:pPr>
            <a:r>
              <a:rPr lang="fr-FR" sz="1800" dirty="0" smtClean="0"/>
              <a:t>--- Sol et roche, D18</a:t>
            </a:r>
          </a:p>
          <a:p>
            <a:pPr marL="0" indent="0">
              <a:buNone/>
            </a:pPr>
            <a:r>
              <a:rPr lang="fr-FR" sz="1800" dirty="0" smtClean="0"/>
              <a:t>---  Gestion des déchets, D34</a:t>
            </a:r>
          </a:p>
          <a:p>
            <a:pPr marL="0" indent="0">
              <a:buNone/>
            </a:pPr>
            <a:r>
              <a:rPr lang="fr-FR" sz="1800" dirty="0" smtClean="0"/>
              <a:t>---  Évaluation environnementale, gestion des risques et mesures de correction, E50</a:t>
            </a:r>
          </a:p>
          <a:p>
            <a:pPr marL="0" indent="0">
              <a:buNone/>
            </a:pPr>
            <a:r>
              <a:rPr lang="fr-FR" sz="1800" dirty="0" smtClean="0"/>
              <a:t>---  Filtres à charbon actif, D28</a:t>
            </a:r>
          </a:p>
          <a:p>
            <a:pPr marL="0" indent="0">
              <a:buNone/>
            </a:pPr>
            <a:endParaRPr lang="fr-FR" dirty="0"/>
          </a:p>
        </p:txBody>
      </p:sp>
      <p:pic>
        <p:nvPicPr>
          <p:cNvPr id="1026" name="Picture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99" b="99"/>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559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3FAF27-8B82-4449-B01B-BEC948125F21}" type="slidenum">
              <a:rPr lang="en-GB" smtClean="0"/>
              <a:t>17</a:t>
            </a:fld>
            <a:endParaRPr lang="fr-FR"/>
          </a:p>
        </p:txBody>
      </p:sp>
      <p:sp>
        <p:nvSpPr>
          <p:cNvPr id="8" name="Title 7"/>
          <p:cNvSpPr>
            <a:spLocks noGrp="1"/>
          </p:cNvSpPr>
          <p:nvPr>
            <p:ph type="title"/>
          </p:nvPr>
        </p:nvSpPr>
        <p:spPr/>
        <p:txBody>
          <a:bodyPr/>
          <a:lstStyle/>
          <a:p>
            <a:r>
              <a:rPr lang="fr-FR" smtClean="0"/>
              <a:t>ASTM et énergie</a:t>
            </a:r>
            <a:endParaRPr lang="fr-FR" dirty="0"/>
          </a:p>
        </p:txBody>
      </p:sp>
      <p:sp>
        <p:nvSpPr>
          <p:cNvPr id="9" name="Text Placeholder 8"/>
          <p:cNvSpPr>
            <a:spLocks noGrp="1"/>
          </p:cNvSpPr>
          <p:nvPr>
            <p:ph type="body" sz="quarter" idx="13"/>
          </p:nvPr>
        </p:nvSpPr>
        <p:spPr/>
        <p:txBody>
          <a:bodyPr>
            <a:normAutofit/>
          </a:bodyPr>
          <a:lstStyle/>
          <a:p>
            <a:r>
              <a:rPr lang="fr-FR" b="1" dirty="0" smtClean="0"/>
              <a:t>Comités techniques par secteur :</a:t>
            </a:r>
            <a:endParaRPr lang="fr-FR" b="1" dirty="0"/>
          </a:p>
        </p:txBody>
      </p:sp>
      <p:sp>
        <p:nvSpPr>
          <p:cNvPr id="11" name="Content Placeholder 10"/>
          <p:cNvSpPr>
            <a:spLocks noGrp="1"/>
          </p:cNvSpPr>
          <p:nvPr>
            <p:ph sz="quarter" idx="15"/>
          </p:nvPr>
        </p:nvSpPr>
        <p:spPr>
          <a:xfrm>
            <a:off x="117001" y="2059840"/>
            <a:ext cx="4544999" cy="3647543"/>
          </a:xfrm>
        </p:spPr>
        <p:txBody>
          <a:bodyPr>
            <a:normAutofit/>
          </a:bodyPr>
          <a:lstStyle/>
          <a:p>
            <a:pPr marL="0" indent="0">
              <a:buNone/>
            </a:pPr>
            <a:r>
              <a:rPr lang="fr-FR" sz="1800" dirty="0" smtClean="0"/>
              <a:t>--- Produits pétroliers, combustibles liquides et lubrifiants, D02</a:t>
            </a:r>
          </a:p>
          <a:p>
            <a:pPr marL="0" indent="0">
              <a:buNone/>
            </a:pPr>
            <a:r>
              <a:rPr lang="fr-FR" sz="1800" dirty="0" smtClean="0"/>
              <a:t>--- Combustibles gazeux, D03</a:t>
            </a:r>
          </a:p>
          <a:p>
            <a:pPr marL="0" indent="0">
              <a:buNone/>
            </a:pPr>
            <a:r>
              <a:rPr lang="fr-FR" sz="1800" dirty="0" smtClean="0"/>
              <a:t>--- Charbon et coke, D05</a:t>
            </a:r>
          </a:p>
          <a:p>
            <a:pPr marL="0" indent="0">
              <a:buNone/>
            </a:pPr>
            <a:r>
              <a:rPr lang="fr-FR" sz="1800" dirty="0" smtClean="0"/>
              <a:t>--- Solaire, géothermique et autres sources d’énergie de substitution, E44</a:t>
            </a:r>
          </a:p>
          <a:p>
            <a:pPr marL="0" indent="0">
              <a:buNone/>
            </a:pPr>
            <a:r>
              <a:rPr lang="fr-FR" sz="1800" dirty="0" smtClean="0"/>
              <a:t>--- Bioénergie et produits chimiques industriels dérivés de la biomasse, E48</a:t>
            </a:r>
            <a:endParaRPr lang="fr-FR" sz="1800" dirty="0"/>
          </a:p>
        </p:txBody>
      </p:sp>
      <p:sp>
        <p:nvSpPr>
          <p:cNvPr id="5" name="Picture Placeholder 4"/>
          <p:cNvSpPr>
            <a:spLocks noGrp="1"/>
          </p:cNvSpPr>
          <p:nvPr>
            <p:ph type="pic" sz="quarter" idx="14"/>
          </p:nvPr>
        </p:nvSpPr>
        <p:spPr/>
      </p:sp>
      <p:pic>
        <p:nvPicPr>
          <p:cNvPr id="2050" name="Picture 2" descr="C:\Users\ksimms\Documents\Ener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000" y="1269000"/>
            <a:ext cx="3762375" cy="522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559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18</a:t>
            </a:fld>
            <a:endParaRPr lang="fr-FR"/>
          </a:p>
        </p:txBody>
      </p:sp>
      <p:sp>
        <p:nvSpPr>
          <p:cNvPr id="15" name="Title 14"/>
          <p:cNvSpPr>
            <a:spLocks noGrp="1"/>
          </p:cNvSpPr>
          <p:nvPr>
            <p:ph type="title"/>
          </p:nvPr>
        </p:nvSpPr>
        <p:spPr/>
        <p:txBody>
          <a:bodyPr/>
          <a:lstStyle/>
          <a:p>
            <a:r>
              <a:rPr lang="fr-FR" smtClean="0"/>
              <a:t>Exemple de réussite : construction de routes</a:t>
            </a:r>
            <a:endParaRPr lang="fr-FR" dirty="0"/>
          </a:p>
        </p:txBody>
      </p:sp>
      <p:sp>
        <p:nvSpPr>
          <p:cNvPr id="17" name="Text Placeholder 16"/>
          <p:cNvSpPr>
            <a:spLocks noGrp="1"/>
          </p:cNvSpPr>
          <p:nvPr>
            <p:ph type="body" sz="quarter" idx="14"/>
          </p:nvPr>
        </p:nvSpPr>
        <p:spPr/>
        <p:txBody>
          <a:bodyPr>
            <a:noAutofit/>
          </a:bodyPr>
          <a:lstStyle/>
          <a:p>
            <a:r>
              <a:rPr lang="fr-FR" sz="2000" b="1" dirty="0" smtClean="0"/>
              <a:t>Afrique du Sud--</a:t>
            </a:r>
            <a:endParaRPr lang="fr-FR" sz="2000" b="1" dirty="0"/>
          </a:p>
        </p:txBody>
      </p:sp>
      <p:sp>
        <p:nvSpPr>
          <p:cNvPr id="18" name="Content Placeholder 17"/>
          <p:cNvSpPr>
            <a:spLocks noGrp="1"/>
          </p:cNvSpPr>
          <p:nvPr>
            <p:ph sz="quarter" idx="15"/>
          </p:nvPr>
        </p:nvSpPr>
        <p:spPr>
          <a:xfrm>
            <a:off x="342000" y="1944000"/>
            <a:ext cx="3551700" cy="3008708"/>
          </a:xfrm>
        </p:spPr>
        <p:txBody>
          <a:bodyPr>
            <a:normAutofit/>
          </a:bodyPr>
          <a:lstStyle/>
          <a:p>
            <a:pPr marL="0" indent="0">
              <a:buNone/>
            </a:pPr>
            <a:r>
              <a:rPr lang="fr-FR" sz="1800" dirty="0" smtClean="0"/>
              <a:t> </a:t>
            </a:r>
            <a:r>
              <a:rPr lang="fr-FR" sz="1800" dirty="0"/>
              <a:t>Est en train de construire de nouvelles routes et d’en prolonger d’autres. </a:t>
            </a:r>
          </a:p>
        </p:txBody>
      </p:sp>
      <p:sp>
        <p:nvSpPr>
          <p:cNvPr id="19" name="Content Placeholder 18"/>
          <p:cNvSpPr>
            <a:spLocks noGrp="1"/>
          </p:cNvSpPr>
          <p:nvPr>
            <p:ph sz="quarter" idx="16"/>
          </p:nvPr>
        </p:nvSpPr>
        <p:spPr>
          <a:xfrm>
            <a:off x="387000" y="2844000"/>
            <a:ext cx="3551700" cy="3285000"/>
          </a:xfrm>
        </p:spPr>
        <p:txBody>
          <a:bodyPr>
            <a:normAutofit fontScale="70000" lnSpcReduction="20000"/>
          </a:bodyPr>
          <a:lstStyle/>
          <a:p>
            <a:pPr marL="95250" indent="-95250"/>
            <a:r>
              <a:rPr lang="fr-FR" sz="2800" b="1" dirty="0" smtClean="0">
                <a:solidFill>
                  <a:srgbClr val="30740E"/>
                </a:solidFill>
              </a:rPr>
              <a:t>« La norme C309 d’ASTM est la spécification incontournable pour les produits de cure à utiliser dans la construction de routes en béton. »</a:t>
            </a:r>
          </a:p>
          <a:p>
            <a:pPr marL="95250" indent="-95250"/>
            <a:endParaRPr lang="fr-FR" sz="2300" dirty="0"/>
          </a:p>
          <a:p>
            <a:r>
              <a:rPr lang="fr-FR" dirty="0" smtClean="0"/>
              <a:t> </a:t>
            </a:r>
            <a:r>
              <a:rPr lang="fr-FR" sz="2400" i="0" dirty="0">
                <a:solidFill>
                  <a:schemeClr val="tx1"/>
                </a:solidFill>
              </a:rPr>
              <a:t>La spécification de la norme ASTM pour les composés formant membrane liquide pour la cure du béton est essentielle.  L’Afrique du Sud vient juste de l’adopter comme norme nationale et l’a ajoutée à son guide</a:t>
            </a:r>
            <a:r>
              <a:rPr lang="fr-FR" sz="2400" dirty="0" smtClean="0">
                <a:solidFill>
                  <a:schemeClr val="tx1"/>
                </a:solidFill>
              </a:rPr>
              <a:t>. </a:t>
            </a:r>
          </a:p>
          <a:p>
            <a:endParaRPr lang="fr-FR" dirty="0"/>
          </a:p>
          <a:p>
            <a:endParaRPr lang="fr-FR" dirty="0"/>
          </a:p>
        </p:txBody>
      </p:sp>
      <p:pic>
        <p:nvPicPr>
          <p:cNvPr id="5123" name="Picture 3"/>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7556" r="7556"/>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5956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 </a:t>
            </a:r>
            <a:endParaRPr lang="fr-FR" dirty="0"/>
          </a:p>
        </p:txBody>
      </p:sp>
      <p:sp>
        <p:nvSpPr>
          <p:cNvPr id="4" name="Slide Number Placeholder 3"/>
          <p:cNvSpPr>
            <a:spLocks noGrp="1"/>
          </p:cNvSpPr>
          <p:nvPr>
            <p:ph type="sldNum" sz="quarter" idx="12"/>
          </p:nvPr>
        </p:nvSpPr>
        <p:spPr/>
        <p:txBody>
          <a:bodyPr/>
          <a:lstStyle/>
          <a:p>
            <a:fld id="{AD3FAF27-8B82-4449-B01B-BEC948125F21}" type="slidenum">
              <a:rPr lang="en-GB" smtClean="0"/>
              <a:pPr/>
              <a:t>19</a:t>
            </a:fld>
            <a:endParaRPr lang="fr-FR"/>
          </a:p>
        </p:txBody>
      </p:sp>
      <p:sp>
        <p:nvSpPr>
          <p:cNvPr id="13" name="Title 12"/>
          <p:cNvSpPr>
            <a:spLocks noGrp="1"/>
          </p:cNvSpPr>
          <p:nvPr>
            <p:ph type="title"/>
          </p:nvPr>
        </p:nvSpPr>
        <p:spPr/>
        <p:txBody>
          <a:bodyPr/>
          <a:lstStyle/>
          <a:p>
            <a:r>
              <a:rPr lang="fr-FR" smtClean="0"/>
              <a:t>Exemple de réussite :  Énergie</a:t>
            </a:r>
            <a:endParaRPr lang="fr-FR" dirty="0"/>
          </a:p>
        </p:txBody>
      </p:sp>
      <p:sp>
        <p:nvSpPr>
          <p:cNvPr id="15" name="Text Placeholder 14"/>
          <p:cNvSpPr>
            <a:spLocks noGrp="1"/>
          </p:cNvSpPr>
          <p:nvPr>
            <p:ph type="body" sz="quarter" idx="14"/>
          </p:nvPr>
        </p:nvSpPr>
        <p:spPr/>
        <p:txBody>
          <a:bodyPr>
            <a:noAutofit/>
          </a:bodyPr>
          <a:lstStyle/>
          <a:p>
            <a:r>
              <a:rPr lang="fr-FR" sz="2000" b="1" dirty="0" smtClean="0"/>
              <a:t>Ouganda--</a:t>
            </a:r>
            <a:endParaRPr lang="fr-FR" sz="2000" b="1" dirty="0"/>
          </a:p>
        </p:txBody>
      </p:sp>
      <p:sp>
        <p:nvSpPr>
          <p:cNvPr id="16" name="Content Placeholder 15"/>
          <p:cNvSpPr>
            <a:spLocks noGrp="1"/>
          </p:cNvSpPr>
          <p:nvPr>
            <p:ph sz="quarter" idx="15"/>
          </p:nvPr>
        </p:nvSpPr>
        <p:spPr>
          <a:xfrm>
            <a:off x="357657" y="1809000"/>
            <a:ext cx="3551700" cy="3110234"/>
          </a:xfrm>
        </p:spPr>
        <p:txBody>
          <a:bodyPr>
            <a:noAutofit/>
          </a:bodyPr>
          <a:lstStyle/>
          <a:p>
            <a:pPr marL="0" indent="0">
              <a:buNone/>
            </a:pPr>
            <a:r>
              <a:rPr lang="fr-FR" sz="1800" dirty="0"/>
              <a:t>L’utilisation domestique de combustibles de cuisson tels que le bois ou le charbon cause un grand nombre de maladies et de morts dans les pays en développement. Afin d’y remédier, le comité bioénergie d’ASTM International a élaboré une norme favorisant l'adoption de l’éthanol comme combustible de cuisson</a:t>
            </a:r>
            <a:r>
              <a:rPr lang="fr-FR" sz="2000" dirty="0"/>
              <a:t>.</a:t>
            </a:r>
          </a:p>
        </p:txBody>
      </p:sp>
      <p:sp>
        <p:nvSpPr>
          <p:cNvPr id="17" name="Content Placeholder 16"/>
          <p:cNvSpPr>
            <a:spLocks noGrp="1"/>
          </p:cNvSpPr>
          <p:nvPr>
            <p:ph sz="quarter" idx="16"/>
          </p:nvPr>
        </p:nvSpPr>
        <p:spPr>
          <a:xfrm>
            <a:off x="342000" y="4975760"/>
            <a:ext cx="3551700" cy="1378240"/>
          </a:xfrm>
        </p:spPr>
        <p:txBody>
          <a:bodyPr>
            <a:normAutofit fontScale="92500" lnSpcReduction="20000"/>
          </a:bodyPr>
          <a:lstStyle/>
          <a:p>
            <a:r>
              <a:rPr lang="fr-FR" b="1" dirty="0" smtClean="0">
                <a:solidFill>
                  <a:schemeClr val="accent1">
                    <a:lumMod val="75000"/>
                    <a:lumOff val="25000"/>
                  </a:schemeClr>
                </a:solidFill>
                <a:latin typeface="Calibri"/>
              </a:rPr>
              <a:t>« La spécification ASTM pour l’utilisation de l’éthanol dénaturé comme combustible de cuisson et pour les appareils (E3050) soutiendra l’achat, la vente et le transport d’éthanol dans toute l’Afrique. » </a:t>
            </a:r>
            <a:endParaRPr lang="fr-FR" b="1" dirty="0">
              <a:solidFill>
                <a:schemeClr val="accent1">
                  <a:lumMod val="75000"/>
                  <a:lumOff val="2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324" y="1853999"/>
            <a:ext cx="4811676" cy="360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31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81981585_super_rgb_flatterned.jpg"/>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3596" t="34026" r="25435" b="30946"/>
          <a:stretch/>
        </p:blipFill>
        <p:spPr>
          <a:xfrm>
            <a:off x="342000" y="1279525"/>
            <a:ext cx="8453437" cy="5040313"/>
          </a:xfrm>
          <a:ln>
            <a:noFill/>
          </a:ln>
        </p:spPr>
      </p:pic>
      <p:sp>
        <p:nvSpPr>
          <p:cNvPr id="2" name="Date Placeholder 1"/>
          <p:cNvSpPr>
            <a:spLocks noGrp="1"/>
          </p:cNvSpPr>
          <p:nvPr>
            <p:ph type="dt" sz="half" idx="10"/>
          </p:nvPr>
        </p:nvSpPr>
        <p:spPr/>
        <p:txBody>
          <a:bodyPr/>
          <a:lstStyle/>
          <a:p>
            <a:r>
              <a:rPr lang="fr-FR" smtClean="0"/>
              <a:t> </a:t>
            </a:r>
            <a:endParaRPr lang="fr-FR" dirty="0"/>
          </a:p>
        </p:txBody>
      </p:sp>
      <p:sp>
        <p:nvSpPr>
          <p:cNvPr id="6" name="Slide Number Placeholder 5"/>
          <p:cNvSpPr>
            <a:spLocks noGrp="1"/>
          </p:cNvSpPr>
          <p:nvPr>
            <p:ph type="sldNum" sz="quarter" idx="12"/>
          </p:nvPr>
        </p:nvSpPr>
        <p:spPr/>
        <p:txBody>
          <a:bodyPr/>
          <a:lstStyle/>
          <a:p>
            <a:fld id="{AD3FAF27-8B82-4449-B01B-BEC948125F21}" type="slidenum">
              <a:rPr lang="en-GB" smtClean="0"/>
              <a:pPr/>
              <a:t>2</a:t>
            </a:fld>
            <a:endParaRPr lang="fr-FR"/>
          </a:p>
        </p:txBody>
      </p:sp>
      <p:sp>
        <p:nvSpPr>
          <p:cNvPr id="3" name="Title 2"/>
          <p:cNvSpPr>
            <a:spLocks noGrp="1"/>
          </p:cNvSpPr>
          <p:nvPr>
            <p:ph type="title"/>
          </p:nvPr>
        </p:nvSpPr>
        <p:spPr/>
        <p:txBody>
          <a:bodyPr/>
          <a:lstStyle/>
          <a:p>
            <a:r>
              <a:rPr lang="fr-FR" smtClean="0"/>
              <a:t>Concernent tous les domaines de la vie quotidienne</a:t>
            </a:r>
            <a:endParaRPr lang="fr-FR" dirty="0"/>
          </a:p>
        </p:txBody>
      </p:sp>
      <p:sp>
        <p:nvSpPr>
          <p:cNvPr id="8" name="Rectangle 7"/>
          <p:cNvSpPr/>
          <p:nvPr/>
        </p:nvSpPr>
        <p:spPr>
          <a:xfrm>
            <a:off x="477000" y="1404000"/>
            <a:ext cx="4815000" cy="4815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endParaRPr lang="en-US" dirty="0"/>
          </a:p>
        </p:txBody>
      </p:sp>
      <p:sp>
        <p:nvSpPr>
          <p:cNvPr id="16" name="Content Placeholder 10"/>
          <p:cNvSpPr txBox="1">
            <a:spLocks/>
          </p:cNvSpPr>
          <p:nvPr/>
        </p:nvSpPr>
        <p:spPr>
          <a:xfrm>
            <a:off x="522000" y="1449000"/>
            <a:ext cx="4635000" cy="454754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1500" dirty="0" smtClean="0">
                <a:solidFill>
                  <a:schemeClr val="accent2"/>
                </a:solidFill>
              </a:rPr>
              <a:t>Introduction</a:t>
            </a:r>
          </a:p>
          <a:p>
            <a:pPr lvl="1"/>
            <a:r>
              <a:rPr lang="fr-FR" sz="1500" dirty="0" smtClean="0"/>
              <a:t>12 636 normes ASTM sont utilisées dans le monde</a:t>
            </a:r>
          </a:p>
          <a:p>
            <a:pPr lvl="1"/>
            <a:r>
              <a:rPr lang="fr-FR" smtClean="0"/>
              <a:t>Elles améliorent les performances et génèrent de la confiance</a:t>
            </a:r>
          </a:p>
          <a:p>
            <a:pPr lvl="1"/>
            <a:r>
              <a:rPr lang="fr-FR" sz="1500" dirty="0"/>
              <a:t>Elles transcendent les frontières, les disciplines et les secteurs d’activité</a:t>
            </a:r>
          </a:p>
          <a:p>
            <a:pPr lvl="1"/>
            <a:r>
              <a:rPr lang="fr-FR" sz="1500" dirty="0"/>
              <a:t>Elles tirent parti de l’expertise de plus de 30 000 membres </a:t>
            </a:r>
          </a:p>
          <a:p>
            <a:pPr lvl="1"/>
            <a:r>
              <a:rPr lang="fr-FR" smtClean="0"/>
              <a:t>Elles englobent la fabrication et les matières, les produits et les processus, les systèmes et les services</a:t>
            </a:r>
          </a:p>
          <a:p>
            <a:pPr lvl="1"/>
            <a:r>
              <a:rPr lang="fr-FR" smtClean="0"/>
              <a:t>Elles concernent tous les domaines de la vie quotidienne et aident notre monde à mieux fonctionner</a:t>
            </a:r>
            <a:endParaRPr lang="fr-FR" sz="1500" dirty="0" smtClean="0"/>
          </a:p>
        </p:txBody>
      </p:sp>
    </p:spTree>
    <p:extLst>
      <p:ext uri="{BB962C8B-B14F-4D97-AF65-F5344CB8AC3E}">
        <p14:creationId xmlns:p14="http://schemas.microsoft.com/office/powerpoint/2010/main" val="517385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69271" y="2435495"/>
            <a:ext cx="5372729" cy="503386"/>
          </a:xfrm>
        </p:spPr>
        <p:txBody>
          <a:bodyPr/>
          <a:lstStyle/>
          <a:p>
            <a:r>
              <a:rPr lang="fr-FR" sz="3200" dirty="0" smtClean="0"/>
              <a:t>Merci</a:t>
            </a:r>
          </a:p>
          <a:p>
            <a:endParaRPr lang="fr-FR" dirty="0"/>
          </a:p>
          <a:p>
            <a:endParaRPr lang="fr-FR" dirty="0" smtClean="0"/>
          </a:p>
          <a:p>
            <a:r>
              <a:rPr lang="fr-FR" sz="2000" dirty="0" smtClean="0">
                <a:solidFill>
                  <a:srgbClr val="C00000"/>
                </a:solidFill>
              </a:rPr>
              <a:t>Teresa Cendrowska</a:t>
            </a:r>
            <a:r>
              <a:rPr lang="fr-FR" sz="2000" dirty="0" smtClean="0"/>
              <a:t>,</a:t>
            </a:r>
            <a:r>
              <a:rPr lang="fr-FR" smtClean="0"/>
              <a:t> </a:t>
            </a:r>
            <a:r>
              <a:rPr lang="fr-FR" sz="2000" dirty="0" smtClean="0">
                <a:hlinkClick r:id="rId2"/>
              </a:rPr>
              <a:t>tcendrowska@astm.org</a:t>
            </a:r>
            <a:endParaRPr lang="fr-FR" sz="2000" dirty="0" smtClean="0"/>
          </a:p>
          <a:p>
            <a:r>
              <a:rPr lang="fr-FR" sz="2000" dirty="0" smtClean="0"/>
              <a:t>Jim Olshefsky, </a:t>
            </a:r>
            <a:r>
              <a:rPr lang="fr-FR" sz="2000" dirty="0" smtClean="0">
                <a:hlinkClick r:id="rId3"/>
              </a:rPr>
              <a:t>jolshefsky@astm.org</a:t>
            </a:r>
            <a:endParaRPr lang="fr-FR" sz="2000" dirty="0" smtClean="0"/>
          </a:p>
          <a:p>
            <a:r>
              <a:rPr lang="fr-FR" sz="2000" dirty="0" smtClean="0"/>
              <a:t>Kimberly Simms, </a:t>
            </a:r>
            <a:r>
              <a:rPr lang="fr-FR" smtClean="0"/>
              <a:t> </a:t>
            </a:r>
            <a:r>
              <a:rPr lang="fr-FR" sz="2000" dirty="0">
                <a:hlinkClick r:id="rId4"/>
              </a:rPr>
              <a:t>ksimms@astm.org</a:t>
            </a:r>
            <a:endParaRPr lang="fr-FR" sz="2000" dirty="0"/>
          </a:p>
          <a:p>
            <a:endParaRPr lang="fr-FR" sz="2000" dirty="0" smtClean="0"/>
          </a:p>
          <a:p>
            <a:endParaRPr lang="fr-FR" sz="2000" dirty="0"/>
          </a:p>
        </p:txBody>
      </p:sp>
    </p:spTree>
    <p:extLst>
      <p:ext uri="{BB962C8B-B14F-4D97-AF65-F5344CB8AC3E}">
        <p14:creationId xmlns:p14="http://schemas.microsoft.com/office/powerpoint/2010/main" val="710947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485528337_super_rgb.jpg"/>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t="5057" r="5167" b="10223"/>
          <a:stretch/>
        </p:blipFill>
        <p:spPr>
          <a:xfrm flipH="1">
            <a:off x="342000" y="1279525"/>
            <a:ext cx="8453438" cy="5040313"/>
          </a:xfrm>
        </p:spPr>
      </p:pic>
      <p:sp>
        <p:nvSpPr>
          <p:cNvPr id="2" name="Date Placeholder 1"/>
          <p:cNvSpPr>
            <a:spLocks noGrp="1"/>
          </p:cNvSpPr>
          <p:nvPr>
            <p:ph type="dt" sz="half" idx="10"/>
          </p:nvPr>
        </p:nvSpPr>
        <p:spPr/>
        <p:txBody>
          <a:bodyPr/>
          <a:lstStyle/>
          <a:p>
            <a:r>
              <a:rPr lang="fr-FR" smtClean="0"/>
              <a:t> </a:t>
            </a:r>
            <a:endParaRPr lang="fr-FR" dirty="0"/>
          </a:p>
        </p:txBody>
      </p:sp>
      <p:sp>
        <p:nvSpPr>
          <p:cNvPr id="6" name="Slide Number Placeholder 5"/>
          <p:cNvSpPr>
            <a:spLocks noGrp="1"/>
          </p:cNvSpPr>
          <p:nvPr>
            <p:ph type="sldNum" sz="quarter" idx="12"/>
          </p:nvPr>
        </p:nvSpPr>
        <p:spPr/>
        <p:txBody>
          <a:bodyPr/>
          <a:lstStyle/>
          <a:p>
            <a:fld id="{AD3FAF27-8B82-4449-B01B-BEC948125F21}" type="slidenum">
              <a:rPr lang="en-GB" smtClean="0"/>
              <a:pPr/>
              <a:t>3</a:t>
            </a:fld>
            <a:endParaRPr lang="fr-FR"/>
          </a:p>
        </p:txBody>
      </p:sp>
      <p:sp>
        <p:nvSpPr>
          <p:cNvPr id="3" name="Title 2"/>
          <p:cNvSpPr>
            <a:spLocks noGrp="1"/>
          </p:cNvSpPr>
          <p:nvPr>
            <p:ph type="title"/>
          </p:nvPr>
        </p:nvSpPr>
        <p:spPr/>
        <p:txBody>
          <a:bodyPr/>
          <a:lstStyle/>
          <a:p>
            <a:r>
              <a:rPr lang="fr-FR" smtClean="0"/>
              <a:t>Efficaces et adaptées partout dans le monde</a:t>
            </a:r>
            <a:endParaRPr lang="fr-FR" dirty="0"/>
          </a:p>
        </p:txBody>
      </p:sp>
      <p:sp>
        <p:nvSpPr>
          <p:cNvPr id="8" name="Rectangle 7"/>
          <p:cNvSpPr/>
          <p:nvPr/>
        </p:nvSpPr>
        <p:spPr>
          <a:xfrm>
            <a:off x="3852000" y="1404000"/>
            <a:ext cx="4815000" cy="4815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endParaRPr lang="en-GB" dirty="0"/>
          </a:p>
        </p:txBody>
      </p:sp>
      <p:sp>
        <p:nvSpPr>
          <p:cNvPr id="16" name="Content Placeholder 10"/>
          <p:cNvSpPr txBox="1">
            <a:spLocks/>
          </p:cNvSpPr>
          <p:nvPr/>
        </p:nvSpPr>
        <p:spPr>
          <a:xfrm>
            <a:off x="3897000" y="1449000"/>
            <a:ext cx="4635000" cy="454754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1500" dirty="0" smtClean="0">
                <a:solidFill>
                  <a:schemeClr val="accent2"/>
                </a:solidFill>
              </a:rPr>
              <a:t>Le rôle des normes</a:t>
            </a:r>
          </a:p>
          <a:p>
            <a:pPr lvl="1"/>
            <a:r>
              <a:rPr lang="fr-FR" sz="1350" dirty="0" smtClean="0"/>
              <a:t>Nous nous appuyons sur l’expertise et l’engagement de nos membres partout dans le monde : leurs connaissances scientifiques, leur savoir-faire technique et leur bon jugement</a:t>
            </a:r>
          </a:p>
          <a:p>
            <a:pPr lvl="1"/>
            <a:r>
              <a:rPr lang="fr-FR" sz="1350" dirty="0" smtClean="0"/>
              <a:t>Nous prenons en compte l’expertise, pas la localisation géographique – 149 pays sont réprésentés par nos membres</a:t>
            </a:r>
          </a:p>
          <a:p>
            <a:pPr lvl="1"/>
            <a:r>
              <a:rPr lang="fr-FR" sz="1350" dirty="0" smtClean="0"/>
              <a:t>Notre processus de consensus volontaire donne à tous la possibilité de participer, et veille à ce que les normes soient efficaces et adaptées à des marchés divers</a:t>
            </a:r>
          </a:p>
          <a:p>
            <a:pPr lvl="1"/>
            <a:r>
              <a:rPr lang="fr-FR" sz="1350" dirty="0" smtClean="0"/>
              <a:t>Nos normes aident tout le monde : consommateurs, entreprises, pouvoirs publics et fabricants </a:t>
            </a:r>
            <a:endParaRPr lang="fr-FR" sz="1350" dirty="0"/>
          </a:p>
          <a:p>
            <a:pPr lvl="1"/>
            <a:r>
              <a:rPr lang="fr-FR" sz="1350" dirty="0" smtClean="0"/>
              <a:t>Nous appliquons tous les principes de l'Accord sur les obstacles techniques au commerce de l'Organisation mondiale du commerce</a:t>
            </a:r>
          </a:p>
          <a:p>
            <a:pPr lvl="1"/>
            <a:r>
              <a:rPr lang="fr-FR" sz="1350" dirty="0" smtClean="0"/>
              <a:t>Prises en compte dans les contrats, les réglementations, les codes et les lois, elles soutiennent toutes les économies et farorisent un commerce mondial libre et équitable</a:t>
            </a:r>
          </a:p>
        </p:txBody>
      </p:sp>
    </p:spTree>
    <p:extLst>
      <p:ext uri="{BB962C8B-B14F-4D97-AF65-F5344CB8AC3E}">
        <p14:creationId xmlns:p14="http://schemas.microsoft.com/office/powerpoint/2010/main" val="2128118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defRPr/>
            </a:pPr>
            <a:r>
              <a:rPr lang="fr-FR" sz="3200" dirty="0" smtClean="0"/>
              <a:t>Coopération mondiale chez ASTM</a:t>
            </a:r>
          </a:p>
        </p:txBody>
      </p:sp>
      <p:sp>
        <p:nvSpPr>
          <p:cNvPr id="32771" name="Rectangle 3"/>
          <p:cNvSpPr>
            <a:spLocks noGrp="1" noChangeArrowheads="1"/>
          </p:cNvSpPr>
          <p:nvPr>
            <p:ph type="body" idx="1"/>
          </p:nvPr>
        </p:nvSpPr>
        <p:spPr>
          <a:xfrm>
            <a:off x="381000" y="1447800"/>
            <a:ext cx="8534400" cy="5029200"/>
          </a:xfrm>
        </p:spPr>
        <p:txBody>
          <a:bodyPr>
            <a:normAutofit/>
          </a:bodyPr>
          <a:lstStyle/>
          <a:p>
            <a:pPr eaLnBrk="1" hangingPunct="1">
              <a:lnSpc>
                <a:spcPct val="80000"/>
              </a:lnSpc>
              <a:defRPr/>
            </a:pPr>
            <a:r>
              <a:rPr lang="fr-FR" sz="2400" b="1" dirty="0" smtClean="0"/>
              <a:t>2001</a:t>
            </a:r>
          </a:p>
          <a:p>
            <a:pPr eaLnBrk="1" hangingPunct="1">
              <a:lnSpc>
                <a:spcPct val="80000"/>
              </a:lnSpc>
              <a:defRPr/>
            </a:pPr>
            <a:r>
              <a:rPr lang="fr-FR" dirty="0" smtClean="0"/>
              <a:t>     L’ASTM respecte l’accord OTC de l’</a:t>
            </a:r>
            <a:r>
              <a:rPr lang="fr-FR" b="1" dirty="0" smtClean="0"/>
              <a:t>OMC –</a:t>
            </a:r>
          </a:p>
          <a:p>
            <a:pPr marL="0" lvl="1" indent="0" eaLnBrk="1" hangingPunct="1">
              <a:lnSpc>
                <a:spcPct val="80000"/>
              </a:lnSpc>
              <a:buNone/>
              <a:defRPr/>
            </a:pPr>
            <a:endParaRPr lang="fr-FR" sz="2000" dirty="0" smtClean="0"/>
          </a:p>
          <a:p>
            <a:pPr lvl="1" eaLnBrk="1" hangingPunct="1">
              <a:lnSpc>
                <a:spcPct val="80000"/>
              </a:lnSpc>
              <a:defRPr/>
            </a:pPr>
            <a:endParaRPr lang="fr-FR" sz="2000" dirty="0" smtClean="0"/>
          </a:p>
          <a:p>
            <a:pPr lvl="1" eaLnBrk="1" hangingPunct="1">
              <a:lnSpc>
                <a:spcPct val="80000"/>
              </a:lnSpc>
              <a:defRPr/>
            </a:pPr>
            <a:endParaRPr lang="fr-FR" sz="2000" dirty="0"/>
          </a:p>
          <a:p>
            <a:pPr lvl="1" eaLnBrk="1" hangingPunct="1">
              <a:lnSpc>
                <a:spcPct val="80000"/>
              </a:lnSpc>
              <a:defRPr/>
            </a:pPr>
            <a:r>
              <a:rPr lang="fr-FR" sz="2000" dirty="0" smtClean="0"/>
              <a:t>Principes d’élaboration de </a:t>
            </a:r>
            <a:r>
              <a:rPr lang="fr-FR" sz="2000" b="1" dirty="0" smtClean="0"/>
              <a:t>normes </a:t>
            </a:r>
            <a:r>
              <a:rPr lang="fr-FR" sz="2000" b="1" u="sng" dirty="0" smtClean="0"/>
              <a:t>internationales</a:t>
            </a:r>
            <a:r>
              <a:rPr lang="fr-FR" sz="2000" b="1" dirty="0" smtClean="0"/>
              <a:t> -</a:t>
            </a:r>
          </a:p>
          <a:p>
            <a:pPr eaLnBrk="1" hangingPunct="1">
              <a:lnSpc>
                <a:spcPct val="80000"/>
              </a:lnSpc>
              <a:buFont typeface="Wingdings" pitchFamily="2" charset="2"/>
              <a:buNone/>
              <a:defRPr/>
            </a:pPr>
            <a:endParaRPr lang="fr-FR" sz="2000" dirty="0" smtClean="0"/>
          </a:p>
          <a:p>
            <a:pPr eaLnBrk="1" hangingPunct="1">
              <a:lnSpc>
                <a:spcPct val="80000"/>
              </a:lnSpc>
              <a:buFont typeface="Wingdings" pitchFamily="2" charset="2"/>
              <a:buNone/>
              <a:defRPr/>
            </a:pPr>
            <a:r>
              <a:rPr lang="en-US" sz="1800" dirty="0" smtClean="0"/>
              <a:t>	</a:t>
            </a:r>
            <a:r>
              <a:rPr lang="en-US" sz="1800" dirty="0" smtClean="0"/>
              <a:t>	</a:t>
            </a:r>
            <a:r>
              <a:rPr lang="fr-FR" sz="1800" dirty="0" err="1" smtClean="0"/>
              <a:t>Transparency</a:t>
            </a:r>
            <a:r>
              <a:rPr lang="en-US" sz="1800" dirty="0" smtClean="0"/>
              <a:t>			</a:t>
            </a:r>
            <a:r>
              <a:rPr lang="fr-FR" sz="1800" dirty="0" smtClean="0"/>
              <a:t> Cohérence</a:t>
            </a:r>
          </a:p>
          <a:p>
            <a:pPr eaLnBrk="1" hangingPunct="1">
              <a:lnSpc>
                <a:spcPct val="80000"/>
              </a:lnSpc>
              <a:buFont typeface="Wingdings" pitchFamily="2" charset="2"/>
              <a:buNone/>
              <a:defRPr/>
            </a:pPr>
            <a:r>
              <a:rPr lang="en-US" sz="1800" dirty="0" smtClean="0"/>
              <a:t>		</a:t>
            </a:r>
            <a:r>
              <a:rPr lang="fr-FR" sz="1800" dirty="0" smtClean="0"/>
              <a:t>Ouverture</a:t>
            </a:r>
            <a:r>
              <a:rPr lang="en-US" sz="1800" dirty="0" smtClean="0"/>
              <a:t>	</a:t>
            </a:r>
            <a:r>
              <a:rPr lang="fr-FR" sz="1800" dirty="0" smtClean="0"/>
              <a:t> </a:t>
            </a:r>
            <a:r>
              <a:rPr lang="en-US" sz="1800" dirty="0" smtClean="0"/>
              <a:t>		</a:t>
            </a:r>
            <a:r>
              <a:rPr lang="fr-FR" sz="1800" dirty="0" smtClean="0"/>
              <a:t> Impartialité et consensus</a:t>
            </a:r>
          </a:p>
          <a:p>
            <a:pPr eaLnBrk="1" hangingPunct="1">
              <a:lnSpc>
                <a:spcPct val="80000"/>
              </a:lnSpc>
              <a:buFont typeface="Wingdings" pitchFamily="2" charset="2"/>
              <a:buNone/>
              <a:defRPr/>
            </a:pPr>
            <a:r>
              <a:rPr lang="en-US" sz="1800" dirty="0" smtClean="0"/>
              <a:t>		</a:t>
            </a:r>
            <a:r>
              <a:rPr lang="fr-FR" sz="1800" dirty="0" smtClean="0"/>
              <a:t>Efficacité et pertinence</a:t>
            </a:r>
            <a:r>
              <a:rPr lang="en-US" sz="1800" dirty="0" smtClean="0"/>
              <a:t>	</a:t>
            </a:r>
            <a:r>
              <a:rPr lang="fr-FR" sz="1800" dirty="0" smtClean="0"/>
              <a:t> </a:t>
            </a:r>
            <a:endParaRPr lang="fr-FR" sz="1800" dirty="0" smtClean="0"/>
          </a:p>
          <a:p>
            <a:pPr eaLnBrk="1" hangingPunct="1">
              <a:lnSpc>
                <a:spcPct val="80000"/>
              </a:lnSpc>
              <a:buFont typeface="Wingdings" pitchFamily="2" charset="2"/>
              <a:buNone/>
              <a:defRPr/>
            </a:pPr>
            <a:endParaRPr lang="fr-FR" sz="1800" b="1" dirty="0">
              <a:solidFill>
                <a:srgbClr val="0070C0"/>
              </a:solidFill>
            </a:endParaRPr>
          </a:p>
          <a:p>
            <a:pPr eaLnBrk="1" hangingPunct="1">
              <a:lnSpc>
                <a:spcPct val="80000"/>
              </a:lnSpc>
              <a:buFont typeface="Wingdings" pitchFamily="2" charset="2"/>
              <a:buNone/>
              <a:defRPr/>
            </a:pPr>
            <a:endParaRPr lang="fr-FR" sz="1800" b="1" dirty="0" smtClean="0">
              <a:solidFill>
                <a:srgbClr val="0070C0"/>
              </a:solidFill>
            </a:endParaRPr>
          </a:p>
          <a:p>
            <a:pPr eaLnBrk="1" hangingPunct="1">
              <a:lnSpc>
                <a:spcPct val="80000"/>
              </a:lnSpc>
              <a:buFont typeface="Wingdings" pitchFamily="2" charset="2"/>
              <a:buNone/>
              <a:defRPr/>
            </a:pPr>
            <a:endParaRPr lang="fr-FR" sz="1800" b="1" dirty="0">
              <a:solidFill>
                <a:srgbClr val="0070C0"/>
              </a:solidFill>
            </a:endParaRPr>
          </a:p>
          <a:p>
            <a:pPr eaLnBrk="1" hangingPunct="1">
              <a:lnSpc>
                <a:spcPct val="80000"/>
              </a:lnSpc>
              <a:buFont typeface="Wingdings" pitchFamily="2" charset="2"/>
              <a:buNone/>
              <a:defRPr/>
            </a:pPr>
            <a:r>
              <a:rPr lang="fr-FR" sz="1800" b="1" dirty="0" smtClean="0">
                <a:solidFill>
                  <a:srgbClr val="0070C0"/>
                </a:solidFill>
              </a:rPr>
              <a:t>Dimension </a:t>
            </a:r>
            <a:r>
              <a:rPr lang="fr-FR" sz="1800" b="1" dirty="0" smtClean="0">
                <a:solidFill>
                  <a:srgbClr val="0070C0"/>
                </a:solidFill>
              </a:rPr>
              <a:t>de </a:t>
            </a:r>
            <a:r>
              <a:rPr lang="fr-FR" sz="1800" b="1" smtClean="0">
                <a:solidFill>
                  <a:srgbClr val="0070C0"/>
                </a:solidFill>
              </a:rPr>
              <a:t>développement</a:t>
            </a:r>
            <a:r>
              <a:rPr lang="fr-FR" sz="1800" smtClean="0">
                <a:solidFill>
                  <a:schemeClr val="folHlink"/>
                </a:solidFill>
              </a:rPr>
              <a:t>*</a:t>
            </a:r>
            <a:endParaRPr lang="fr-FR" sz="1800" dirty="0" smtClean="0"/>
          </a:p>
          <a:p>
            <a:pPr eaLnBrk="1" hangingPunct="1">
              <a:lnSpc>
                <a:spcPct val="80000"/>
              </a:lnSpc>
              <a:buFont typeface="Wingdings" pitchFamily="2" charset="2"/>
              <a:buNone/>
              <a:defRPr/>
            </a:pPr>
            <a:endParaRPr lang="fr-FR" sz="1800" dirty="0" smtClean="0"/>
          </a:p>
          <a:p>
            <a:pPr eaLnBrk="1" hangingPunct="1">
              <a:lnSpc>
                <a:spcPct val="80000"/>
              </a:lnSpc>
              <a:buFont typeface="Wingdings" pitchFamily="2" charset="2"/>
              <a:buNone/>
              <a:defRPr/>
            </a:pPr>
            <a:r>
              <a:rPr lang="en-US" dirty="0" smtClean="0"/>
              <a:t>	</a:t>
            </a:r>
            <a:r>
              <a:rPr lang="fr-FR" sz="1600" dirty="0" smtClean="0"/>
              <a:t>*”Les contraintes des pays en développement, en particulier celles concernant leur participation effective à l’élaboration des normes, doivent être prises en compte dans le processus d’élaboration de normes.”</a:t>
            </a:r>
          </a:p>
          <a:p>
            <a:pPr eaLnBrk="1" hangingPunct="1">
              <a:lnSpc>
                <a:spcPct val="80000"/>
              </a:lnSpc>
              <a:buFont typeface="Wingdings" pitchFamily="2" charset="2"/>
              <a:buNone/>
              <a:defRPr/>
            </a:pPr>
            <a:r>
              <a:rPr lang="fr-FR" dirty="0" smtClean="0"/>
              <a:t> </a:t>
            </a:r>
          </a:p>
          <a:p>
            <a:pPr eaLnBrk="1" hangingPunct="1">
              <a:lnSpc>
                <a:spcPct val="80000"/>
              </a:lnSpc>
              <a:buFont typeface="Wingdings" pitchFamily="2" charset="2"/>
              <a:buNone/>
              <a:defRPr/>
            </a:pPr>
            <a:endParaRPr lang="fr-FR" sz="1600" dirty="0" smtClean="0"/>
          </a:p>
          <a:p>
            <a:pPr eaLnBrk="1" hangingPunct="1">
              <a:lnSpc>
                <a:spcPct val="80000"/>
              </a:lnSpc>
              <a:buFont typeface="Wingdings" pitchFamily="2" charset="2"/>
              <a:buNone/>
              <a:defRPr/>
            </a:pPr>
            <a:endParaRPr lang="fr-FR" sz="2000" dirty="0" smtClean="0"/>
          </a:p>
          <a:p>
            <a:pPr eaLnBrk="1" hangingPunct="1">
              <a:lnSpc>
                <a:spcPct val="80000"/>
              </a:lnSpc>
              <a:defRPr/>
            </a:pPr>
            <a:endParaRPr lang="fr-FR" sz="2000" dirty="0" smtClean="0"/>
          </a:p>
        </p:txBody>
      </p:sp>
      <p:sp>
        <p:nvSpPr>
          <p:cNvPr id="7172" name="Slide Number Placeholder 4"/>
          <p:cNvSpPr txBox="1">
            <a:spLocks noGrp="1"/>
          </p:cNvSpPr>
          <p:nvPr/>
        </p:nvSpPr>
        <p:spPr bwMode="auto">
          <a:xfrm>
            <a:off x="609600" y="632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3D4D647E-FA26-4AF5-82F7-3308437B7DBD}" type="slidenum">
              <a:rPr lang="en-US" sz="1200">
                <a:solidFill>
                  <a:schemeClr val="bg1"/>
                </a:solidFill>
                <a:latin typeface="Arial" charset="0"/>
                <a:cs typeface="Arial" charset="0"/>
              </a:rPr>
              <a:pPr eaLnBrk="1" hangingPunct="1"/>
              <a:t>4</a:t>
            </a:fld>
            <a:endParaRPr lang="fr-FR" sz="1200">
              <a:solidFill>
                <a:schemeClr val="bg1"/>
              </a:solidFill>
              <a:latin typeface="Arial" charset="0"/>
              <a:cs typeface="Arial" charset="0"/>
            </a:endParaRPr>
          </a:p>
        </p:txBody>
      </p:sp>
      <p:sp>
        <p:nvSpPr>
          <p:cNvPr id="7173" name="Action Button: Forward or Next 1">
            <a:hlinkClick r:id="" action="ppaction://hlinkshowjump?jump=nextslide" highlightClick="1"/>
          </p:cNvPr>
          <p:cNvSpPr>
            <a:spLocks noChangeArrowheads="1"/>
          </p:cNvSpPr>
          <p:nvPr/>
        </p:nvSpPr>
        <p:spPr bwMode="auto">
          <a:xfrm>
            <a:off x="1467000" y="3241771"/>
            <a:ext cx="596900" cy="1042988"/>
          </a:xfrm>
          <a:prstGeom prst="actionButtonForwardNex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174" name="Action Button: Forward or Next 2">
            <a:hlinkClick r:id="" action="ppaction://hlinkshowjump?jump=nextslide" highlightClick="1"/>
          </p:cNvPr>
          <p:cNvSpPr>
            <a:spLocks noChangeArrowheads="1"/>
          </p:cNvSpPr>
          <p:nvPr/>
        </p:nvSpPr>
        <p:spPr bwMode="auto">
          <a:xfrm>
            <a:off x="5112000" y="3227417"/>
            <a:ext cx="533400" cy="1042988"/>
          </a:xfrm>
          <a:prstGeom prst="actionButtonForwardNex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FF0000"/>
              </a:solidFill>
            </a:endParaRPr>
          </a:p>
        </p:txBody>
      </p:sp>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000" y="1494000"/>
            <a:ext cx="1689084"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995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
            <a:ext cx="8229600" cy="1139825"/>
          </a:xfrm>
        </p:spPr>
        <p:txBody>
          <a:bodyPr/>
          <a:lstStyle/>
          <a:p>
            <a:pPr eaLnBrk="1" hangingPunct="1">
              <a:defRPr/>
            </a:pPr>
            <a:r>
              <a:rPr lang="fr-FR" smtClean="0"/>
              <a:t>Journées </a:t>
            </a:r>
            <a:r>
              <a:rPr lang="fr-FR" b="1" smtClean="0"/>
              <a:t>portes ouvertes</a:t>
            </a:r>
          </a:p>
        </p:txBody>
      </p:sp>
      <p:sp>
        <p:nvSpPr>
          <p:cNvPr id="40963" name="Rectangle 3"/>
          <p:cNvSpPr>
            <a:spLocks noGrp="1" noChangeArrowheads="1"/>
          </p:cNvSpPr>
          <p:nvPr>
            <p:ph type="body" idx="1"/>
          </p:nvPr>
        </p:nvSpPr>
        <p:spPr>
          <a:xfrm>
            <a:off x="171450" y="1676400"/>
            <a:ext cx="8877300" cy="2438400"/>
          </a:xfrm>
        </p:spPr>
        <p:txBody>
          <a:bodyPr/>
          <a:lstStyle/>
          <a:p>
            <a:pPr eaLnBrk="1" hangingPunct="1">
              <a:defRPr/>
            </a:pPr>
            <a:r>
              <a:rPr lang="fr-FR" sz="2000" b="1" dirty="0" smtClean="0"/>
              <a:t>2001</a:t>
            </a:r>
            <a:r>
              <a:rPr lang="fr-FR" sz="2700" dirty="0" smtClean="0"/>
              <a:t> – </a:t>
            </a:r>
            <a:r>
              <a:rPr lang="fr-FR" sz="2700" dirty="0" smtClean="0">
                <a:solidFill>
                  <a:srgbClr val="D07D04"/>
                </a:solidFill>
              </a:rPr>
              <a:t>Amérique latine</a:t>
            </a:r>
            <a:r>
              <a:rPr lang="fr-FR" sz="2700" dirty="0" smtClean="0"/>
              <a:t>, </a:t>
            </a:r>
            <a:r>
              <a:rPr lang="fr-FR" sz="2700" dirty="0" smtClean="0">
                <a:solidFill>
                  <a:srgbClr val="4F2EA2"/>
                </a:solidFill>
              </a:rPr>
              <a:t>Caraïbes</a:t>
            </a:r>
            <a:r>
              <a:rPr lang="fr-FR" sz="2700" dirty="0" smtClean="0"/>
              <a:t>, </a:t>
            </a:r>
            <a:r>
              <a:rPr lang="fr-FR" sz="2700" dirty="0" smtClean="0">
                <a:solidFill>
                  <a:srgbClr val="002060"/>
                </a:solidFill>
              </a:rPr>
              <a:t>Amérique du Nord</a:t>
            </a:r>
          </a:p>
          <a:p>
            <a:pPr eaLnBrk="1" hangingPunct="1">
              <a:defRPr/>
            </a:pPr>
            <a:r>
              <a:rPr lang="en-US" dirty="0" smtClean="0"/>
              <a:t>	</a:t>
            </a:r>
            <a:r>
              <a:rPr lang="fr-FR" sz="2000" b="1" dirty="0" smtClean="0"/>
              <a:t>2003</a:t>
            </a:r>
            <a:r>
              <a:rPr lang="fr-FR" sz="2700" dirty="0" smtClean="0"/>
              <a:t> – </a:t>
            </a:r>
            <a:r>
              <a:rPr lang="fr-FR" sz="2700" dirty="0" smtClean="0">
                <a:solidFill>
                  <a:srgbClr val="FF0000"/>
                </a:solidFill>
              </a:rPr>
              <a:t>Asie/Pacifique- </a:t>
            </a:r>
            <a:r>
              <a:rPr lang="fr-FR" sz="2700" u="sng" dirty="0" smtClean="0">
                <a:solidFill>
                  <a:srgbClr val="FF0000"/>
                </a:solidFill>
              </a:rPr>
              <a:t>Chine</a:t>
            </a:r>
            <a:r>
              <a:rPr lang="fr-FR" dirty="0" smtClean="0"/>
              <a:t> </a:t>
            </a:r>
          </a:p>
          <a:p>
            <a:pPr eaLnBrk="1" hangingPunct="1">
              <a:defRPr/>
            </a:pPr>
            <a:r>
              <a:rPr lang="en-US" dirty="0" smtClean="0"/>
              <a:t>		</a:t>
            </a:r>
            <a:r>
              <a:rPr lang="fr-FR" sz="2000" b="1" dirty="0" smtClean="0"/>
              <a:t>2005</a:t>
            </a:r>
            <a:r>
              <a:rPr lang="fr-FR" dirty="0" smtClean="0"/>
              <a:t> </a:t>
            </a:r>
            <a:r>
              <a:rPr lang="fr-FR" sz="2700" dirty="0" smtClean="0"/>
              <a:t>– </a:t>
            </a:r>
            <a:r>
              <a:rPr lang="fr-FR" sz="2400" dirty="0" smtClean="0">
                <a:solidFill>
                  <a:srgbClr val="0070C0"/>
                </a:solidFill>
              </a:rPr>
              <a:t>Moyen-Orient</a:t>
            </a:r>
            <a:r>
              <a:rPr lang="fr-FR" sz="2400" dirty="0" smtClean="0"/>
              <a:t>, </a:t>
            </a:r>
            <a:r>
              <a:rPr lang="fr-FR" sz="2400" dirty="0" smtClean="0">
                <a:solidFill>
                  <a:srgbClr val="00B050"/>
                </a:solidFill>
              </a:rPr>
              <a:t>Afrique du Nord,</a:t>
            </a:r>
            <a:r>
              <a:rPr lang="fr-FR" sz="2400" dirty="0" smtClean="0"/>
              <a:t> </a:t>
            </a:r>
            <a:r>
              <a:rPr lang="fr-FR" sz="2400" dirty="0" smtClean="0">
                <a:solidFill>
                  <a:srgbClr val="00B0F0"/>
                </a:solidFill>
              </a:rPr>
              <a:t>Asie du Sud</a:t>
            </a:r>
          </a:p>
          <a:p>
            <a:pPr eaLnBrk="1" hangingPunct="1">
              <a:defRPr/>
            </a:pPr>
            <a:r>
              <a:rPr lang="en-US" dirty="0" smtClean="0"/>
              <a:t>			</a:t>
            </a:r>
            <a:r>
              <a:rPr lang="fr-FR" sz="2000" b="1" dirty="0" smtClean="0"/>
              <a:t>2007</a:t>
            </a:r>
            <a:r>
              <a:rPr lang="fr-FR" sz="2700" dirty="0" smtClean="0"/>
              <a:t> -  </a:t>
            </a:r>
            <a:r>
              <a:rPr lang="fr-FR" sz="2700" dirty="0" smtClean="0">
                <a:solidFill>
                  <a:srgbClr val="FF0000"/>
                </a:solidFill>
              </a:rPr>
              <a:t>Afrique sub-saharienne</a:t>
            </a:r>
            <a:r>
              <a:rPr lang="fr-FR" dirty="0" smtClean="0"/>
              <a:t> </a:t>
            </a:r>
          </a:p>
        </p:txBody>
      </p:sp>
      <p:pic>
        <p:nvPicPr>
          <p:cNvPr id="17412" name="Picture 8" descr="astm_group_photo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646714"/>
            <a:ext cx="6553200" cy="263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15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fr-FR" smtClean="0"/>
              <a:t> </a:t>
            </a:r>
            <a:endParaRPr lang="fr-FR" dirty="0"/>
          </a:p>
        </p:txBody>
      </p:sp>
      <p:sp>
        <p:nvSpPr>
          <p:cNvPr id="7" name="Slide Number Placeholder 6"/>
          <p:cNvSpPr>
            <a:spLocks noGrp="1"/>
          </p:cNvSpPr>
          <p:nvPr>
            <p:ph type="sldNum" sz="quarter" idx="12"/>
          </p:nvPr>
        </p:nvSpPr>
        <p:spPr/>
        <p:txBody>
          <a:bodyPr/>
          <a:lstStyle/>
          <a:p>
            <a:fld id="{AD3FAF27-8B82-4449-B01B-BEC948125F21}" type="slidenum">
              <a:rPr lang="en-GB" smtClean="0"/>
              <a:pPr/>
              <a:t>6</a:t>
            </a:fld>
            <a:endParaRPr lang="fr-FR"/>
          </a:p>
        </p:txBody>
      </p:sp>
      <p:sp>
        <p:nvSpPr>
          <p:cNvPr id="8" name="Title 7"/>
          <p:cNvSpPr>
            <a:spLocks noGrp="1"/>
          </p:cNvSpPr>
          <p:nvPr>
            <p:ph type="title"/>
          </p:nvPr>
        </p:nvSpPr>
        <p:spPr/>
        <p:txBody>
          <a:bodyPr/>
          <a:lstStyle/>
          <a:p>
            <a:r>
              <a:rPr lang="fr-FR" smtClean="0"/>
              <a:t>Programme mondial de sensibilisation de base</a:t>
            </a:r>
            <a:endParaRPr lang="fr-FR" dirty="0"/>
          </a:p>
        </p:txBody>
      </p:sp>
      <p:sp>
        <p:nvSpPr>
          <p:cNvPr id="9" name="Text Placeholder 8"/>
          <p:cNvSpPr>
            <a:spLocks noGrp="1"/>
          </p:cNvSpPr>
          <p:nvPr>
            <p:ph type="body" sz="quarter" idx="14"/>
          </p:nvPr>
        </p:nvSpPr>
        <p:spPr>
          <a:xfrm>
            <a:off x="297000" y="1525433"/>
            <a:ext cx="3558314" cy="301934"/>
          </a:xfrm>
        </p:spPr>
        <p:txBody>
          <a:bodyPr/>
          <a:lstStyle/>
          <a:p>
            <a:r>
              <a:rPr lang="fr-FR" b="1" dirty="0" smtClean="0"/>
              <a:t>Protocole d’accord</a:t>
            </a:r>
            <a:endParaRPr lang="fr-FR" b="1" dirty="0"/>
          </a:p>
        </p:txBody>
      </p:sp>
      <p:sp>
        <p:nvSpPr>
          <p:cNvPr id="10" name="Content Placeholder 9"/>
          <p:cNvSpPr>
            <a:spLocks noGrp="1"/>
          </p:cNvSpPr>
          <p:nvPr>
            <p:ph sz="quarter" idx="15"/>
          </p:nvPr>
        </p:nvSpPr>
        <p:spPr>
          <a:xfrm>
            <a:off x="342000" y="1944000"/>
            <a:ext cx="3551700" cy="4275669"/>
          </a:xfrm>
        </p:spPr>
        <p:txBody>
          <a:bodyPr>
            <a:normAutofit fontScale="92500"/>
          </a:bodyPr>
          <a:lstStyle/>
          <a:p>
            <a:endParaRPr lang="fr-FR" sz="900" dirty="0" smtClean="0"/>
          </a:p>
          <a:p>
            <a:pPr marL="0" indent="0">
              <a:buNone/>
            </a:pPr>
            <a:r>
              <a:rPr lang="fr-FR" b="1" dirty="0" smtClean="0">
                <a:solidFill>
                  <a:srgbClr val="30740E"/>
                </a:solidFill>
              </a:rPr>
              <a:t>L’ASTM fournit : </a:t>
            </a:r>
          </a:p>
          <a:p>
            <a:r>
              <a:rPr lang="fr-FR" dirty="0" smtClean="0"/>
              <a:t>Une série complète de normes ASTM </a:t>
            </a:r>
          </a:p>
          <a:p>
            <a:r>
              <a:rPr lang="fr-FR" dirty="0" smtClean="0"/>
              <a:t>Une adhésion gratuite aux participants</a:t>
            </a:r>
          </a:p>
          <a:p>
            <a:r>
              <a:rPr lang="fr-FR" dirty="0" smtClean="0"/>
              <a:t>Des informations, des formations et des partenariats</a:t>
            </a:r>
          </a:p>
          <a:p>
            <a:endParaRPr lang="fr-FR" dirty="0" smtClean="0"/>
          </a:p>
          <a:p>
            <a:pPr marL="0" indent="0">
              <a:buNone/>
            </a:pPr>
            <a:r>
              <a:rPr lang="fr-FR" b="1" dirty="0" smtClean="0">
                <a:solidFill>
                  <a:srgbClr val="30740E"/>
                </a:solidFill>
              </a:rPr>
              <a:t>Le partenaire NSB fournit :</a:t>
            </a:r>
          </a:p>
          <a:p>
            <a:r>
              <a:rPr lang="fr-FR" dirty="0" smtClean="0"/>
              <a:t>Un accès aux normes ASTM dans son centre d'information</a:t>
            </a:r>
          </a:p>
          <a:p>
            <a:r>
              <a:rPr lang="fr-FR" dirty="0" smtClean="0"/>
              <a:t>Un rapport annuel sur l’utilisation des normes ASTM</a:t>
            </a:r>
          </a:p>
          <a:p>
            <a:r>
              <a:rPr lang="fr-FR" dirty="0" smtClean="0"/>
              <a:t>L’utilisation et l’application des normes ASTM lorsqu’elles sont pertinentes et appropriées</a:t>
            </a:r>
          </a:p>
          <a:p>
            <a:endParaRPr lang="fr-FR" dirty="0"/>
          </a:p>
        </p:txBody>
      </p:sp>
      <p:sp>
        <p:nvSpPr>
          <p:cNvPr id="12" name="TextBox 11"/>
          <p:cNvSpPr txBox="1"/>
          <p:nvPr/>
        </p:nvSpPr>
        <p:spPr>
          <a:xfrm>
            <a:off x="5562000" y="2323786"/>
            <a:ext cx="2835000" cy="2185214"/>
          </a:xfrm>
          <a:prstGeom prst="rect">
            <a:avLst/>
          </a:prstGeom>
          <a:solidFill>
            <a:schemeClr val="accent3"/>
          </a:solidFill>
        </p:spPr>
        <p:txBody>
          <a:bodyPr wrap="square" rtlCol="0">
            <a:spAutoFit/>
          </a:bodyPr>
          <a:lstStyle/>
          <a:p>
            <a:r>
              <a:rPr lang="fr-FR" sz="2800" dirty="0" smtClean="0">
                <a:solidFill>
                  <a:schemeClr val="bg1"/>
                </a:solidFill>
              </a:rPr>
              <a:t>101 </a:t>
            </a:r>
            <a:r>
              <a:rPr lang="fr-FR" sz="2800" dirty="0" smtClean="0">
                <a:solidFill>
                  <a:schemeClr val="bg1"/>
                </a:solidFill>
              </a:rPr>
              <a:t>partenaires MoU </a:t>
            </a:r>
            <a:r>
              <a:rPr lang="fr-FR" sz="2200" dirty="0" smtClean="0">
                <a:solidFill>
                  <a:schemeClr val="bg1"/>
                </a:solidFill>
              </a:rPr>
              <a:t>(protocole d’accord) partout dans le monde</a:t>
            </a:r>
          </a:p>
          <a:p>
            <a:endParaRPr lang="fr-FR" b="1" dirty="0">
              <a:solidFill>
                <a:schemeClr val="bg1"/>
              </a:solidFill>
            </a:endParaRPr>
          </a:p>
          <a:p>
            <a:endParaRPr lang="fr-FR" b="1" dirty="0">
              <a:solidFill>
                <a:schemeClr val="bg1"/>
              </a:solidFill>
            </a:endParaRPr>
          </a:p>
        </p:txBody>
      </p:sp>
      <p:sp>
        <p:nvSpPr>
          <p:cNvPr id="13" name="TextBox 12"/>
          <p:cNvSpPr txBox="1"/>
          <p:nvPr/>
        </p:nvSpPr>
        <p:spPr>
          <a:xfrm>
            <a:off x="4800600" y="4155100"/>
            <a:ext cx="3596400" cy="1815882"/>
          </a:xfrm>
          <a:prstGeom prst="rect">
            <a:avLst/>
          </a:prstGeom>
          <a:solidFill>
            <a:schemeClr val="accent1">
              <a:lumMod val="50000"/>
              <a:lumOff val="50000"/>
            </a:schemeClr>
          </a:solidFill>
        </p:spPr>
        <p:txBody>
          <a:bodyPr wrap="square" rtlCol="0">
            <a:spAutoFit/>
          </a:bodyPr>
          <a:lstStyle/>
          <a:p>
            <a:r>
              <a:rPr lang="fr-FR" sz="2800" dirty="0">
                <a:solidFill>
                  <a:schemeClr val="bg1"/>
                </a:solidFill>
              </a:rPr>
              <a:t>&gt; 7000 normes ASTM utilisées en dehors des E.U.</a:t>
            </a:r>
          </a:p>
          <a:p>
            <a:endParaRPr lang="fr-FR" sz="2800" dirty="0">
              <a:solidFill>
                <a:schemeClr val="bg1"/>
              </a:solidFill>
            </a:endParaRPr>
          </a:p>
        </p:txBody>
      </p:sp>
    </p:spTree>
    <p:extLst>
      <p:ext uri="{BB962C8B-B14F-4D97-AF65-F5344CB8AC3E}">
        <p14:creationId xmlns:p14="http://schemas.microsoft.com/office/powerpoint/2010/main" val="3669612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457200"/>
            <a:ext cx="7315200" cy="914400"/>
          </a:xfrm>
        </p:spPr>
        <p:txBody>
          <a:bodyPr>
            <a:normAutofit fontScale="90000"/>
          </a:bodyPr>
          <a:lstStyle/>
          <a:p>
            <a:pPr eaLnBrk="1" hangingPunct="1">
              <a:defRPr/>
            </a:pPr>
            <a:r>
              <a:rPr lang="fr-FR" b="1" dirty="0"/>
              <a:t>Organismes nationaux de normalisation (101) </a:t>
            </a:r>
            <a:r>
              <a:rPr lang="fr-FR" smtClean="0"/>
              <a:t>partenaires MoU de l’ASTM </a:t>
            </a:r>
            <a:r>
              <a:t/>
            </a:r>
            <a:br/>
            <a:endParaRPr lang="fr-FR" dirty="0" smtClean="0">
              <a:cs typeface="Arial" charset="0"/>
            </a:endParaRPr>
          </a:p>
        </p:txBody>
      </p:sp>
      <p:sp>
        <p:nvSpPr>
          <p:cNvPr id="13315" name="Slide Number Placeholder 3"/>
          <p:cNvSpPr>
            <a:spLocks noGrp="1"/>
          </p:cNvSpPr>
          <p:nvPr>
            <p:ph type="sldNum" sz="quarter" idx="12"/>
          </p:nvPr>
        </p:nvSpPr>
        <p:spPr>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fld id="{4EFE48D7-D05D-437F-8ED1-E1ABCB107A4F}" type="slidenum">
              <a:rPr lang="en-US" smtClean="0">
                <a:solidFill>
                  <a:srgbClr val="376092"/>
                </a:solidFill>
                <a:latin typeface="Century Schoolbook" pitchFamily="18" charset="0"/>
              </a:rPr>
              <a:pPr eaLnBrk="1" hangingPunct="1">
                <a:defRPr/>
              </a:pPr>
              <a:t>7</a:t>
            </a:fld>
            <a:endParaRPr lang="fr-FR" smtClean="0">
              <a:solidFill>
                <a:srgbClr val="376092"/>
              </a:solidFill>
              <a:latin typeface="Century Schoolbook" pitchFamily="18" charset="0"/>
            </a:endParaRPr>
          </a:p>
        </p:txBody>
      </p:sp>
      <p:pic>
        <p:nvPicPr>
          <p:cNvPr id="9310" name="Picture 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825" y="3141663"/>
            <a:ext cx="12763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814857393"/>
              </p:ext>
            </p:extLst>
          </p:nvPr>
        </p:nvGraphicFramePr>
        <p:xfrm>
          <a:off x="953827" y="1344268"/>
          <a:ext cx="7244284" cy="5566465"/>
        </p:xfrm>
        <a:graphic>
          <a:graphicData uri="http://schemas.openxmlformats.org/drawingml/2006/table">
            <a:tbl>
              <a:tblPr/>
              <a:tblGrid>
                <a:gridCol w="1059032"/>
                <a:gridCol w="1048946"/>
                <a:gridCol w="1008602"/>
                <a:gridCol w="958172"/>
                <a:gridCol w="990952"/>
                <a:gridCol w="988430"/>
                <a:gridCol w="1190150"/>
              </a:tblGrid>
              <a:tr h="393492">
                <a:tc>
                  <a:txBody>
                    <a:bodyPr/>
                    <a:lstStyle/>
                    <a:p>
                      <a:pPr algn="ctr" rtl="0" fontAlgn="ctr"/>
                      <a:r>
                        <a:rPr lang="fr-FR" sz="800" b="0" i="0" u="none" strike="noStrike" dirty="0">
                          <a:solidFill>
                            <a:srgbClr val="FFFFFF"/>
                          </a:solidFill>
                          <a:effectLst/>
                          <a:latin typeface="Arial"/>
                        </a:rPr>
                        <a:t>ASIE</a:t>
                      </a:r>
                    </a:p>
                  </a:txBody>
                  <a:tcPr marL="7567" marR="7567" marT="7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fr-FR" sz="800" b="0" i="0" u="none" strike="noStrike">
                          <a:solidFill>
                            <a:srgbClr val="FFFFFF"/>
                          </a:solidFill>
                          <a:effectLst/>
                          <a:latin typeface="Arial"/>
                        </a:rPr>
                        <a:t>EUROPE</a:t>
                      </a:r>
                    </a:p>
                  </a:txBody>
                  <a:tcPr marL="7567" marR="7567" marT="7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fr-FR" sz="800" b="0" i="0" u="none" strike="noStrike">
                          <a:solidFill>
                            <a:srgbClr val="FFFFFF"/>
                          </a:solidFill>
                          <a:effectLst/>
                          <a:latin typeface="Arial"/>
                        </a:rPr>
                        <a:t>AMÉRIQUE DU SUD</a:t>
                      </a:r>
                    </a:p>
                  </a:txBody>
                  <a:tcPr marL="7567" marR="7567" marT="7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fr-FR" sz="800" b="0" i="0" u="none" strike="noStrike">
                          <a:solidFill>
                            <a:srgbClr val="FFFFFF"/>
                          </a:solidFill>
                          <a:effectLst/>
                          <a:latin typeface="Arial"/>
                        </a:rPr>
                        <a:t>CARAÏBES</a:t>
                      </a:r>
                    </a:p>
                  </a:txBody>
                  <a:tcPr marL="7567" marR="7567" marT="7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fr-FR" sz="800" b="0" i="0" u="none" strike="noStrike">
                          <a:solidFill>
                            <a:srgbClr val="FFFFFF"/>
                          </a:solidFill>
                          <a:effectLst/>
                          <a:latin typeface="Arial"/>
                        </a:rPr>
                        <a:t>MOYEN-ORIENT ET AFRIQUE DU NORD</a:t>
                      </a:r>
                    </a:p>
                  </a:txBody>
                  <a:tcPr marL="7567" marR="7567" marT="7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fr-FR" sz="800" b="0" i="0" u="none" strike="noStrike">
                          <a:solidFill>
                            <a:srgbClr val="FFFFFF"/>
                          </a:solidFill>
                          <a:effectLst/>
                          <a:latin typeface="Arial"/>
                        </a:rPr>
                        <a:t>AFRIQUE DE L’EST, DE L’OUEST ET CENTRALE</a:t>
                      </a:r>
                    </a:p>
                  </a:txBody>
                  <a:tcPr marL="7567" marR="7567" marT="7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fr-FR" sz="800" b="0" i="0" u="none" strike="noStrike">
                          <a:solidFill>
                            <a:srgbClr val="FFFFFF"/>
                          </a:solidFill>
                          <a:effectLst/>
                          <a:latin typeface="Arial"/>
                        </a:rPr>
                        <a:t>AFRIQUE AUSTRALE</a:t>
                      </a:r>
                    </a:p>
                  </a:txBody>
                  <a:tcPr marL="7567" marR="7567" marT="7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r>
              <a:tr h="308740">
                <a:tc>
                  <a:txBody>
                    <a:bodyPr/>
                    <a:lstStyle/>
                    <a:p>
                      <a:pPr algn="ctr" rtl="0" fontAlgn="ctr"/>
                      <a:r>
                        <a:rPr lang="fr-FR" sz="1000" b="0" i="0" u="none" strike="noStrike">
                          <a:solidFill>
                            <a:srgbClr val="002060"/>
                          </a:solidFill>
                          <a:effectLst/>
                          <a:latin typeface="Arial"/>
                        </a:rPr>
                        <a:t>AFGHANISTAN</a:t>
                      </a:r>
                    </a:p>
                  </a:txBody>
                  <a:tcPr marL="7567" marR="7567" marT="7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ALBANIE*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BOLIVIE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ANTIGUA-ET-BARBUDA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BAHREÏN</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ARSO</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ANGOLA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AZERBAIDJAN</a:t>
                      </a:r>
                    </a:p>
                  </a:txBody>
                  <a:tcPr marL="7567" marR="7567" marT="7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BOSNIE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CHILI</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BAHAMAS</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ÉGYPTE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BURUNDI</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BOTSWANA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02686">
                <a:tc>
                  <a:txBody>
                    <a:bodyPr/>
                    <a:lstStyle/>
                    <a:p>
                      <a:pPr algn="ctr" rtl="0" fontAlgn="ctr"/>
                      <a:r>
                        <a:rPr lang="fr-FR" sz="1000" b="0" i="0" u="none" strike="noStrike" dirty="0">
                          <a:solidFill>
                            <a:srgbClr val="002060"/>
                          </a:solidFill>
                          <a:effectLst/>
                          <a:latin typeface="Arial"/>
                        </a:rPr>
                        <a:t>BHOUTAN</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BULGARIE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COLOMBIE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BARBADE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CCG (PAYS DU GOLFE)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CAMEROUN</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MALAWI</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54029">
                <a:tc>
                  <a:txBody>
                    <a:bodyPr/>
                    <a:lstStyle/>
                    <a:p>
                      <a:pPr algn="ctr" rtl="0" fontAlgn="ctr"/>
                      <a:r>
                        <a:rPr lang="fr-FR" sz="1000" b="0" i="0" u="none" strike="noStrike">
                          <a:solidFill>
                            <a:srgbClr val="002060"/>
                          </a:solidFill>
                          <a:effectLst/>
                          <a:latin typeface="Arial"/>
                        </a:rPr>
                        <a:t>BRUNEI DARUSSALAM</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CROATIE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COSTA RICA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BELIZE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IRAQ</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RÉPUBLIQUE DÉMOCRATIQUE DU CONGO</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MAURICE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CHINE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KAZAKHSTAN</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ÉQUATEUR</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CROSQ</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ISRAËL</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ÉTHIOPIE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NAMIBIE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INDONÉSIE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KOSOVO</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EL SALVADOR</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DOMINIQUE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JORDANIE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GAMBIE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SEYCHELLES</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54029">
                <a:tc>
                  <a:txBody>
                    <a:bodyPr/>
                    <a:lstStyle/>
                    <a:p>
                      <a:pPr algn="ctr" rtl="0" fontAlgn="ctr"/>
                      <a:r>
                        <a:rPr lang="fr-FR" sz="1000" b="0" i="0" u="none" strike="noStrike">
                          <a:solidFill>
                            <a:srgbClr val="002060"/>
                          </a:solidFill>
                          <a:effectLst/>
                          <a:latin typeface="Arial"/>
                        </a:rPr>
                        <a:t>CORÉE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MOLDAVIE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GUATEMALA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RÉPUBLIQUE DOMINICAINE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KOWEIT</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GHANA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COMMUNAUTÉ DE DÉVELOPPEMENT DE L’AFRIQUE AUSTRALE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MALAISIE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MONTÉNÉGRO</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HONDURAS</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GRENADE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MAROC</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KENYA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AFRIQUE DU SUD</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MONGOLIE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ROUMANIE*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NICARAGUA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GUYANE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OMAN</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MOZAMBIQUE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SWAZILAND</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MYANMAR</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RUSSIE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PANAMA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HAÏTI</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PALESTINE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NIGERIA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ZAMBIE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NEPAL</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SERBIE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PARAGUAY</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JAMAIQUE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QATAR</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RWANDA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ZIMBABWÉ</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PAKISTAN</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PÉROU</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MONSERRAT</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ARABIE SAOUDITE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SIERRA LEONE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02686">
                <a:tc>
                  <a:txBody>
                    <a:bodyPr/>
                    <a:lstStyle/>
                    <a:p>
                      <a:pPr algn="ctr" rtl="0" fontAlgn="ctr"/>
                      <a:r>
                        <a:rPr lang="fr-FR" sz="1000" b="0" i="0" u="none" strike="noStrike">
                          <a:solidFill>
                            <a:srgbClr val="002060"/>
                          </a:solidFill>
                          <a:effectLst/>
                          <a:latin typeface="Arial"/>
                        </a:rPr>
                        <a:t>PAPOUASIE NOUVELLE-GUINÉE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SURINAM</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ST. KITTS-NEVIS</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TUNISIE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TANZANIE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PHILIPPINES</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URUGUAY</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SAINTE-LUCIE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TURQUIE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OUGANDA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43435">
                <a:tc>
                  <a:txBody>
                    <a:bodyPr/>
                    <a:lstStyle/>
                    <a:p>
                      <a:pPr algn="ctr" rtl="0" fontAlgn="ctr"/>
                      <a:r>
                        <a:rPr lang="fr-FR" sz="1000" b="0" i="0" u="none" strike="noStrike">
                          <a:solidFill>
                            <a:srgbClr val="002060"/>
                          </a:solidFill>
                          <a:effectLst/>
                          <a:latin typeface="Arial"/>
                        </a:rPr>
                        <a:t>SINGAPOUR</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SAINT-VINCENT-ET-LES-GRENADINES</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E.A.U.</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02686">
                <a:tc>
                  <a:txBody>
                    <a:bodyPr/>
                    <a:lstStyle/>
                    <a:p>
                      <a:pPr algn="ctr" rtl="0" fontAlgn="ctr"/>
                      <a:r>
                        <a:rPr lang="fr-FR" sz="1000" b="0" i="0" u="none" strike="noStrike">
                          <a:solidFill>
                            <a:srgbClr val="002060"/>
                          </a:solidFill>
                          <a:effectLst/>
                          <a:latin typeface="Arial"/>
                        </a:rPr>
                        <a:t>SRI LANKA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TRINIDAD &amp; TOBAGO</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YEMEN</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fr-FR" sz="1000" b="0" i="0" u="none" strike="noStrike">
                          <a:solidFill>
                            <a:srgbClr val="002060"/>
                          </a:solidFill>
                          <a:effectLst/>
                          <a:latin typeface="Arial"/>
                        </a:rPr>
                        <a:t> </a:t>
                      </a:r>
                    </a:p>
                  </a:txBody>
                  <a:tcPr marL="7567" marR="7567" marT="756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7397">
                <a:tc>
                  <a:txBody>
                    <a:bodyPr/>
                    <a:lstStyle/>
                    <a:p>
                      <a:pPr algn="ctr" rtl="0" fontAlgn="ctr"/>
                      <a:r>
                        <a:rPr lang="fr-FR" sz="1000" b="0" i="0" u="none" strike="noStrike">
                          <a:solidFill>
                            <a:srgbClr val="002060"/>
                          </a:solidFill>
                          <a:effectLst/>
                          <a:latin typeface="Arial"/>
                        </a:rPr>
                        <a:t>TAIWAN</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2">
                  <a:txBody>
                    <a:bodyPr/>
                    <a:lstStyle/>
                    <a:p>
                      <a:pPr algn="ctr" fontAlgn="t"/>
                      <a:r>
                        <a:rPr lang="fr-FR" sz="1000" b="0" i="0" u="none" strike="noStrike">
                          <a:solidFill>
                            <a:srgbClr val="002060"/>
                          </a:solidFill>
                          <a:effectLst/>
                          <a:latin typeface="Arial"/>
                        </a:rPr>
                        <a:t>*Ancien partenaire MoU</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r>
              <a:tr h="152856">
                <a:tc>
                  <a:txBody>
                    <a:bodyPr/>
                    <a:lstStyle/>
                    <a:p>
                      <a:pPr algn="ctr" rtl="0" fontAlgn="ctr"/>
                      <a:r>
                        <a:rPr lang="fr-FR" sz="1000" b="0" i="0" u="none" strike="noStrike">
                          <a:solidFill>
                            <a:srgbClr val="002060"/>
                          </a:solidFill>
                          <a:effectLst/>
                          <a:latin typeface="Arial"/>
                        </a:rPr>
                        <a:t>THAILANDE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fr-FR" sz="1000" b="0" i="0" u="none" strike="noStrike">
                          <a:solidFill>
                            <a:srgbClr val="002060"/>
                          </a:solidFill>
                          <a:effectLst/>
                          <a:latin typeface="Arial"/>
                        </a:rPr>
                        <a:t> </a:t>
                      </a:r>
                    </a:p>
                  </a:txBody>
                  <a:tcPr marL="7567" marR="7567" marT="7567"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52856">
                <a:tc>
                  <a:txBody>
                    <a:bodyPr/>
                    <a:lstStyle/>
                    <a:p>
                      <a:pPr algn="ctr" rtl="0" fontAlgn="ctr"/>
                      <a:r>
                        <a:rPr lang="fr-FR" sz="1000" b="0" i="0" u="none" strike="noStrike">
                          <a:solidFill>
                            <a:srgbClr val="002060"/>
                          </a:solidFill>
                          <a:effectLst/>
                          <a:latin typeface="Arial"/>
                        </a:rPr>
                        <a:t>VIETNAM</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fr-FR" sz="1000" b="0" i="0" u="none" strike="noStrike" dirty="0">
                          <a:solidFill>
                            <a:srgbClr val="002060"/>
                          </a:solidFill>
                          <a:effectLst/>
                          <a:latin typeface="Arial"/>
                        </a:rPr>
                        <a:t> </a:t>
                      </a:r>
                    </a:p>
                  </a:txBody>
                  <a:tcPr marL="7567" marR="7567" marT="7567"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r>
            </a:tbl>
          </a:graphicData>
        </a:graphic>
      </p:graphicFrame>
    </p:spTree>
    <p:extLst>
      <p:ext uri="{BB962C8B-B14F-4D97-AF65-F5344CB8AC3E}">
        <p14:creationId xmlns:p14="http://schemas.microsoft.com/office/powerpoint/2010/main" val="2996347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D3FAF27-8B82-4449-B01B-BEC948125F21}" type="slidenum">
              <a:rPr lang="en-GB" smtClean="0">
                <a:solidFill>
                  <a:srgbClr val="6A6A6A"/>
                </a:solidFill>
              </a:rPr>
              <a:pPr/>
              <a:t>8</a:t>
            </a:fld>
            <a:endParaRPr lang="fr-FR">
              <a:solidFill>
                <a:srgbClr val="6A6A6A"/>
              </a:solidFill>
            </a:endParaRPr>
          </a:p>
        </p:txBody>
      </p:sp>
      <p:sp>
        <p:nvSpPr>
          <p:cNvPr id="3" name="Title 2"/>
          <p:cNvSpPr>
            <a:spLocks noGrp="1"/>
          </p:cNvSpPr>
          <p:nvPr>
            <p:ph type="title"/>
          </p:nvPr>
        </p:nvSpPr>
        <p:spPr/>
        <p:txBody>
          <a:bodyPr/>
          <a:lstStyle/>
          <a:p>
            <a:r>
              <a:rPr lang="fr-FR" smtClean="0"/>
              <a:t>Implantation d’ASTM</a:t>
            </a:r>
            <a:endParaRPr lang="fr-FR" dirty="0"/>
          </a:p>
        </p:txBody>
      </p:sp>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250" b="10250"/>
          <a:stretch>
            <a:fillRect/>
          </a:stretch>
        </p:blipFill>
        <p:spPr>
          <a:xfrm>
            <a:off x="207001" y="999000"/>
            <a:ext cx="8954922" cy="5535000"/>
          </a:xfrm>
        </p:spPr>
      </p:pic>
    </p:spTree>
    <p:extLst>
      <p:ext uri="{BB962C8B-B14F-4D97-AF65-F5344CB8AC3E}">
        <p14:creationId xmlns:p14="http://schemas.microsoft.com/office/powerpoint/2010/main" val="1081793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solidFill>
                  <a:srgbClr val="6A6A6A"/>
                </a:solidFill>
              </a:rPr>
              <a:pPr/>
              <a:t>9</a:t>
            </a:fld>
            <a:endParaRPr lang="fr-FR">
              <a:solidFill>
                <a:srgbClr val="6A6A6A"/>
              </a:solidFill>
            </a:endParaRPr>
          </a:p>
        </p:txBody>
      </p:sp>
      <p:sp>
        <p:nvSpPr>
          <p:cNvPr id="8" name="Text Placeholder 7"/>
          <p:cNvSpPr>
            <a:spLocks noGrp="1"/>
          </p:cNvSpPr>
          <p:nvPr>
            <p:ph type="body" sz="quarter" idx="13"/>
          </p:nvPr>
        </p:nvSpPr>
        <p:spPr/>
        <p:txBody>
          <a:bodyPr>
            <a:noAutofit/>
          </a:bodyPr>
          <a:lstStyle/>
          <a:p>
            <a:r>
              <a:rPr lang="fr-FR" sz="2000" b="1" dirty="0" smtClean="0"/>
              <a:t>GHANA---</a:t>
            </a:r>
          </a:p>
          <a:p>
            <a:endParaRPr lang="fr-FR" sz="2000" b="1" dirty="0"/>
          </a:p>
          <a:p>
            <a:r>
              <a:rPr lang="fr-FR" sz="2000" dirty="0" smtClean="0">
                <a:solidFill>
                  <a:schemeClr val="accent1"/>
                </a:solidFill>
              </a:rPr>
              <a:t>Ghana Standards Authority, GSA</a:t>
            </a:r>
          </a:p>
          <a:p>
            <a:endParaRPr lang="fr-FR" sz="2000" dirty="0">
              <a:solidFill>
                <a:schemeClr val="accent1"/>
              </a:solidFill>
            </a:endParaRPr>
          </a:p>
          <a:p>
            <a:r>
              <a:rPr lang="fr-FR" sz="2000" dirty="0" smtClean="0">
                <a:solidFill>
                  <a:schemeClr val="accent1"/>
                </a:solidFill>
              </a:rPr>
              <a:t>Date : 2007</a:t>
            </a:r>
          </a:p>
          <a:p>
            <a:endParaRPr lang="fr-FR" sz="2000" dirty="0">
              <a:solidFill>
                <a:schemeClr val="accent1"/>
              </a:solidFill>
            </a:endParaRPr>
          </a:p>
          <a:p>
            <a:r>
              <a:rPr lang="fr-FR" sz="2000" dirty="0" smtClean="0">
                <a:solidFill>
                  <a:schemeClr val="accent1"/>
                </a:solidFill>
              </a:rPr>
              <a:t>Membres : 19</a:t>
            </a:r>
          </a:p>
          <a:p>
            <a:endParaRPr lang="fr-FR" sz="2000" dirty="0" smtClean="0">
              <a:solidFill>
                <a:schemeClr val="accent1"/>
              </a:solidFill>
            </a:endParaRPr>
          </a:p>
          <a:p>
            <a:r>
              <a:rPr lang="fr-FR" sz="2000" dirty="0" smtClean="0">
                <a:solidFill>
                  <a:schemeClr val="accent1"/>
                </a:solidFill>
              </a:rPr>
              <a:t>Citations :  351 normes ASTM</a:t>
            </a:r>
            <a:endParaRPr lang="fr-FR" sz="2000" dirty="0">
              <a:solidFill>
                <a:schemeClr val="accent1"/>
              </a:solidFill>
            </a:endParaRPr>
          </a:p>
        </p:txBody>
      </p:sp>
      <p:sp>
        <p:nvSpPr>
          <p:cNvPr id="7" name="Title 6"/>
          <p:cNvSpPr>
            <a:spLocks noGrp="1"/>
          </p:cNvSpPr>
          <p:nvPr>
            <p:ph type="title"/>
          </p:nvPr>
        </p:nvSpPr>
        <p:spPr/>
        <p:txBody>
          <a:bodyPr/>
          <a:lstStyle/>
          <a:p>
            <a:r>
              <a:rPr lang="fr-FR" smtClean="0"/>
              <a:t>Protocoles d’accord MoU- Ghana et Côte d’Ivoire</a:t>
            </a:r>
            <a:endParaRPr lang="fr-FR" dirty="0"/>
          </a:p>
        </p:txBody>
      </p:sp>
      <p:sp>
        <p:nvSpPr>
          <p:cNvPr id="10" name="Content Placeholder 9"/>
          <p:cNvSpPr>
            <a:spLocks noGrp="1"/>
          </p:cNvSpPr>
          <p:nvPr>
            <p:ph sz="quarter" idx="16"/>
          </p:nvPr>
        </p:nvSpPr>
        <p:spPr/>
        <p:txBody>
          <a:bodyPr/>
          <a:lstStyle/>
          <a:p>
            <a:endParaRPr lang="fr-FR" sz="1000" dirty="0" smtClean="0"/>
          </a:p>
          <a:p>
            <a:pPr marL="0" indent="0">
              <a:buNone/>
            </a:pPr>
            <a:r>
              <a:rPr lang="fr-FR" sz="2000" dirty="0">
                <a:solidFill>
                  <a:schemeClr val="accent1"/>
                </a:solidFill>
              </a:rPr>
              <a:t>CODINORM</a:t>
            </a:r>
          </a:p>
          <a:p>
            <a:endParaRPr lang="fr-FR" dirty="0" smtClean="0"/>
          </a:p>
          <a:p>
            <a:pPr marL="0" indent="0">
              <a:buNone/>
            </a:pPr>
            <a:r>
              <a:rPr lang="fr-FR" sz="2000" dirty="0" smtClean="0">
                <a:solidFill>
                  <a:schemeClr val="accent1"/>
                </a:solidFill>
              </a:rPr>
              <a:t>Date : 2017</a:t>
            </a:r>
          </a:p>
          <a:p>
            <a:pPr marL="0" indent="0">
              <a:buNone/>
            </a:pPr>
            <a:endParaRPr lang="fr-FR" sz="2000" dirty="0">
              <a:solidFill>
                <a:schemeClr val="accent1"/>
              </a:solidFill>
            </a:endParaRPr>
          </a:p>
          <a:p>
            <a:pPr marL="0" indent="0">
              <a:buNone/>
            </a:pPr>
            <a:r>
              <a:rPr lang="fr-FR" sz="2000" dirty="0" smtClean="0">
                <a:solidFill>
                  <a:schemeClr val="accent1"/>
                </a:solidFill>
              </a:rPr>
              <a:t>Nouveau protocole d’accord MoU</a:t>
            </a:r>
          </a:p>
          <a:p>
            <a:endParaRPr lang="fr-FR" dirty="0"/>
          </a:p>
          <a:p>
            <a:endParaRPr lang="fr-FR" dirty="0" smtClean="0"/>
          </a:p>
          <a:p>
            <a:endParaRPr lang="fr-FR" dirty="0"/>
          </a:p>
          <a:p>
            <a:endParaRPr lang="fr-FR" dirty="0" smtClean="0"/>
          </a:p>
          <a:p>
            <a:endParaRPr lang="fr-FR" dirty="0"/>
          </a:p>
        </p:txBody>
      </p:sp>
      <p:sp>
        <p:nvSpPr>
          <p:cNvPr id="11" name="Text Placeholder 10"/>
          <p:cNvSpPr>
            <a:spLocks noGrp="1"/>
          </p:cNvSpPr>
          <p:nvPr>
            <p:ph type="body" sz="quarter" idx="17"/>
          </p:nvPr>
        </p:nvSpPr>
        <p:spPr/>
        <p:txBody>
          <a:bodyPr>
            <a:noAutofit/>
          </a:bodyPr>
          <a:lstStyle/>
          <a:p>
            <a:r>
              <a:rPr lang="fr-FR" sz="2000" b="1" dirty="0" smtClean="0"/>
              <a:t>CÔTE d’IVOIRE--</a:t>
            </a:r>
            <a:endParaRPr lang="fr-FR" sz="2000" b="1" dirty="0"/>
          </a:p>
        </p:txBody>
      </p:sp>
      <p:pic>
        <p:nvPicPr>
          <p:cNvPr id="717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602000" y="4374000"/>
            <a:ext cx="16764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000" y="4374000"/>
            <a:ext cx="16573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129153"/>
      </p:ext>
    </p:extLst>
  </p:cSld>
  <p:clrMapOvr>
    <a:masterClrMapping/>
  </p:clrMapOvr>
</p:sld>
</file>

<file path=ppt/theme/theme1.xml><?xml version="1.0" encoding="utf-8"?>
<a:theme xmlns:a="http://schemas.openxmlformats.org/drawingml/2006/main" name="Office Theme">
  <a:themeElements>
    <a:clrScheme name="Custom 5">
      <a:dk1>
        <a:srgbClr val="414141"/>
      </a:dk1>
      <a:lt1>
        <a:sysClr val="window" lastClr="FFFFFF"/>
      </a:lt1>
      <a:dk2>
        <a:srgbClr val="414141"/>
      </a:dk2>
      <a:lt2>
        <a:srgbClr val="FFFFFF"/>
      </a:lt2>
      <a:accent1>
        <a:srgbClr val="00355B"/>
      </a:accent1>
      <a:accent2>
        <a:srgbClr val="0095D6"/>
      </a:accent2>
      <a:accent3>
        <a:srgbClr val="7BB63B"/>
      </a:accent3>
      <a:accent4>
        <a:srgbClr val="414141"/>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ASTM">
      <a:dk1>
        <a:srgbClr val="6A6A6A"/>
      </a:dk1>
      <a:lt1>
        <a:sysClr val="window" lastClr="FFFFFF"/>
      </a:lt1>
      <a:dk2>
        <a:srgbClr val="6A6A6A"/>
      </a:dk2>
      <a:lt2>
        <a:srgbClr val="FFFFFF"/>
      </a:lt2>
      <a:accent1>
        <a:srgbClr val="00355B"/>
      </a:accent1>
      <a:accent2>
        <a:srgbClr val="0095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ASTM">
      <a:dk1>
        <a:srgbClr val="6A6A6A"/>
      </a:dk1>
      <a:lt1>
        <a:sysClr val="window" lastClr="FFFFFF"/>
      </a:lt1>
      <a:dk2>
        <a:srgbClr val="6A6A6A"/>
      </a:dk2>
      <a:lt2>
        <a:srgbClr val="FFFFFF"/>
      </a:lt2>
      <a:accent1>
        <a:srgbClr val="00355B"/>
      </a:accent1>
      <a:accent2>
        <a:srgbClr val="0095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Information</Document_x0020_Typ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69F81FAA-FE27-4C70-AD8E-C5ADE70CAAD4}"/>
</file>

<file path=customXml/itemProps2.xml><?xml version="1.0" encoding="utf-8"?>
<ds:datastoreItem xmlns:ds="http://schemas.openxmlformats.org/officeDocument/2006/customXml" ds:itemID="{A81C2397-D6A4-422D-9DB6-5F11F6787438}"/>
</file>

<file path=customXml/itemProps3.xml><?xml version="1.0" encoding="utf-8"?>
<ds:datastoreItem xmlns:ds="http://schemas.openxmlformats.org/officeDocument/2006/customXml" ds:itemID="{637F24DA-3EBD-4BDE-AB57-0003CF91307B}"/>
</file>

<file path=customXml/itemProps4.xml><?xml version="1.0" encoding="utf-8"?>
<ds:datastoreItem xmlns:ds="http://schemas.openxmlformats.org/officeDocument/2006/customXml" ds:itemID="{CE97FA11-711C-4AC7-A79A-345B67B1B2D6}"/>
</file>

<file path=docProps/app.xml><?xml version="1.0" encoding="utf-8"?>
<Properties xmlns="http://schemas.openxmlformats.org/officeDocument/2006/extended-properties" xmlns:vt="http://schemas.openxmlformats.org/officeDocument/2006/docPropsVTypes">
  <Template/>
  <TotalTime>2158</TotalTime>
  <Words>944</Words>
  <Application>Microsoft Office PowerPoint</Application>
  <PresentationFormat>On-screen Show (4:3)</PresentationFormat>
  <Paragraphs>357</Paragraphs>
  <Slides>20</Slides>
  <Notes>5</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1_Office Theme</vt:lpstr>
      <vt:lpstr>2_Office Theme</vt:lpstr>
      <vt:lpstr>PowerPoint Presentation</vt:lpstr>
      <vt:lpstr>Concernent tous les domaines de la vie quotidienne</vt:lpstr>
      <vt:lpstr>Efficaces et adaptées partout dans le monde</vt:lpstr>
      <vt:lpstr>Coopération mondiale chez ASTM</vt:lpstr>
      <vt:lpstr>Journées portes ouvertes</vt:lpstr>
      <vt:lpstr>Programme mondial de sensibilisation de base</vt:lpstr>
      <vt:lpstr>Organismes nationaux de normalisation (101) partenaires MoU de l’ASTM  </vt:lpstr>
      <vt:lpstr>Implantation d’ASTM</vt:lpstr>
      <vt:lpstr>Protocoles d’accord MoU- Ghana et Côte d’Ivoire</vt:lpstr>
      <vt:lpstr>Formation spécifique dans le cadre du programme MoU</vt:lpstr>
      <vt:lpstr>Participation de membres du monde entier</vt:lpstr>
      <vt:lpstr>Six moyens d’adopter les normes ASTM et de s’y référer</vt:lpstr>
      <vt:lpstr>Équilibre des intérêts</vt:lpstr>
      <vt:lpstr>ASTM et infrastructure</vt:lpstr>
      <vt:lpstr>ASTM  et routes - Pavage</vt:lpstr>
      <vt:lpstr>ASTM et eau</vt:lpstr>
      <vt:lpstr>ASTM et énergie</vt:lpstr>
      <vt:lpstr>Exemple de réussite : construction de routes</vt:lpstr>
      <vt:lpstr>Exemple de réussite :  Énergie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OPX User</dc:creator>
  <cp:lastModifiedBy>David Jankowski</cp:lastModifiedBy>
  <cp:revision>264</cp:revision>
  <cp:lastPrinted>2017-03-23T19:03:02Z</cp:lastPrinted>
  <dcterms:created xsi:type="dcterms:W3CDTF">2014-06-18T16:43:44Z</dcterms:created>
  <dcterms:modified xsi:type="dcterms:W3CDTF">2017-04-02T21:25:44Z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07a2ae78-9fef-4ae7-819d-acad39e9610d</vt:lpwstr>
  </property>
</Properties>
</file>