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0" r:id="rId3"/>
    <p:sldMasterId id="2147485373" r:id="rId4"/>
    <p:sldMasterId id="2147485387" r:id="rId5"/>
    <p:sldMasterId id="2147485401" r:id="rId6"/>
    <p:sldMasterId id="2147485403" r:id="rId7"/>
  </p:sldMasterIdLst>
  <p:notesMasterIdLst>
    <p:notesMasterId r:id="rId30"/>
  </p:notesMasterIdLst>
  <p:handoutMasterIdLst>
    <p:handoutMasterId r:id="rId31"/>
  </p:handoutMasterIdLst>
  <p:sldIdLst>
    <p:sldId id="256" r:id="rId8"/>
    <p:sldId id="387" r:id="rId9"/>
    <p:sldId id="359" r:id="rId10"/>
    <p:sldId id="360" r:id="rId11"/>
    <p:sldId id="361" r:id="rId12"/>
    <p:sldId id="376" r:id="rId13"/>
    <p:sldId id="388" r:id="rId14"/>
    <p:sldId id="377" r:id="rId15"/>
    <p:sldId id="369" r:id="rId16"/>
    <p:sldId id="370" r:id="rId17"/>
    <p:sldId id="378" r:id="rId18"/>
    <p:sldId id="380" r:id="rId19"/>
    <p:sldId id="321" r:id="rId20"/>
    <p:sldId id="367" r:id="rId21"/>
    <p:sldId id="382" r:id="rId22"/>
    <p:sldId id="389" r:id="rId23"/>
    <p:sldId id="390" r:id="rId24"/>
    <p:sldId id="392" r:id="rId25"/>
    <p:sldId id="393" r:id="rId26"/>
    <p:sldId id="394" r:id="rId27"/>
    <p:sldId id="395" r:id="rId28"/>
    <p:sldId id="273" r:id="rId29"/>
  </p:sldIdLst>
  <p:sldSz cx="9144000" cy="6858000" type="screen4x3"/>
  <p:notesSz cx="6997700" cy="9271000"/>
  <p:defaultTextStyle>
    <a:defPPr>
      <a:defRPr lang="en-US"/>
    </a:defPPr>
    <a:lvl1pPr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F41"/>
    <a:srgbClr val="1D1D7D"/>
    <a:srgbClr val="121288"/>
    <a:srgbClr val="669900"/>
    <a:srgbClr val="0E5AF2"/>
    <a:srgbClr val="81CCFF"/>
    <a:srgbClr val="61B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7" autoAdjust="0"/>
    <p:restoredTop sz="89950" autoAdjust="0"/>
  </p:normalViewPr>
  <p:slideViewPr>
    <p:cSldViewPr>
      <p:cViewPr varScale="1">
        <p:scale>
          <a:sx n="66" d="100"/>
          <a:sy n="66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354"/>
    </p:cViewPr>
  </p:sorterViewPr>
  <p:notesViewPr>
    <p:cSldViewPr>
      <p:cViewPr varScale="1">
        <p:scale>
          <a:sx n="87" d="100"/>
          <a:sy n="87" d="100"/>
        </p:scale>
        <p:origin x="-2490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ustomXml" Target="../customXml/item4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2D9FA2F-484F-46E4-A7BE-D5BC79AB1829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14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336E09-DD4C-42FA-ADE3-501E4F750711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44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384925"/>
            <a:ext cx="5638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Introduction to ANSI and the U.S. Standardization System</a:t>
            </a:r>
            <a:endParaRPr lang="en-US" alt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2013 ANSI</a:t>
            </a:r>
            <a:br>
              <a:rPr lang="en-US" altLang="en-US" dirty="0"/>
            </a:br>
            <a:r>
              <a:rPr lang="en-US" altLang="en-US" dirty="0"/>
              <a:t>Slide </a:t>
            </a:r>
            <a:fld id="{666FAF03-E71F-4B31-8CE8-4D044BC693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70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86FD8124-A45A-44A2-95A0-EA7047D702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6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7421C1C3-033B-44CE-8312-99661589CF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3CBF9265-67FA-4F08-85A5-40755AA36C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D23C78B1-8D4C-43B0-988B-B6E5521FE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6D339738-2A60-421E-BFE9-A81B8BEC5C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51147EFC-E379-4A8F-8EDD-9F4E2F96E8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81A90E89-FD75-48CD-87A7-3D2D3442EF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6479632A-D90D-4607-9705-C67E94E8B2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6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D5BEE126-8E4B-4C04-9467-26D74DB6F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AA216385-326E-4A2E-902D-B558AFB900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2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F96E0EEE-4573-40B0-BC86-14F34010EB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8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2AE70C8F-0C9C-48CF-A86D-85C19DE48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01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0CAA7696-97A5-4D24-84FB-21BF13651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0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B99DC344-AFFC-4B4B-9E6C-A82DADA60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21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8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56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675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9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0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23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86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097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5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2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2261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9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9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2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005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3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9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6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88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669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968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7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3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7739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384925"/>
            <a:ext cx="5638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400800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2011 ANSI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Slide </a:t>
            </a:r>
            <a:fld id="{9DDC4C63-67E9-4A39-8338-085057BA9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40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C77F1452-C80B-42C9-BA84-CDA50F45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09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7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EADC5B17-E2DE-4D7E-B034-EABD3AD7A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9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97999841-9A17-4C4E-BAD0-7B75F31FF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5D0088A6-C97B-4EF2-B533-112BBDA63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62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F425590D-E024-416B-AB32-A8D1CB976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4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C8DF60CC-5E60-4715-A9DF-F6E34DE63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0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D9569EBC-36F6-43EB-9766-3882B203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9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7B361DC5-E49C-4B1D-9D59-43E948210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2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1608AF3-DA2B-432A-AB41-96999F5D7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49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082BAE16-5FE4-4A1E-A9A8-341732136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8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F62DE27D-B9DA-42F6-A897-60B76C281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65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B92CE9B-00E9-4162-A283-6768D2B83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5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61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C77F1452-C80B-42C9-BA84-CDA50F45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8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5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EADC5B17-E2DE-4D7E-B034-EABD3AD7A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55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97999841-9A17-4C4E-BAD0-7B75F31FF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7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965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5D0088A6-C97B-4EF2-B533-112BBDA63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04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F425590D-E024-416B-AB32-A8D1CB976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2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C8DF60CC-5E60-4715-A9DF-F6E34DE63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7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D9569EBC-36F6-43EB-9766-3882B203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7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7B361DC5-E49C-4B1D-9D59-43E948210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84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1608AF3-DA2B-432A-AB41-96999F5D7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3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082BAE16-5FE4-4A1E-A9A8-341732136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1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F62DE27D-B9DA-42F6-A897-60B76C281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36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2011 ANSI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Slide </a:t>
            </a:r>
            <a:fld id="{2B92CE9B-00E9-4162-A283-6768D2B83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9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5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/>
            </a:pPr>
            <a:r>
              <a:rPr lang="fr-FR" altLang="en-US" sz="900" dirty="0" smtClean="0">
                <a:solidFill>
                  <a:schemeClr val="tx1"/>
                </a:solidFill>
                <a:latin typeface="Trebuchet MS" pitchFamily="34" charset="0"/>
              </a:rPr>
              <a:t> 2016 Diapositive ANSI </a:t>
            </a:r>
            <a:fld id="{B1C26004-4E0C-4F4A-97DA-E97364C33CB1}" type="slidenum">
              <a:rPr lang="en-US" altLang="en-US" sz="900" smtClean="0">
                <a:solidFill>
                  <a:schemeClr val="tx1"/>
                </a:solidFill>
                <a:latin typeface="Trebuchet MS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©"/>
                <a:defRPr/>
              </a:pPr>
              <a:t>‹#›</a:t>
            </a:fld>
            <a:endParaRPr lang="fr-FR" altLang="en-US" sz="9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900" dirty="0" smtClean="0">
                <a:solidFill>
                  <a:schemeClr val="tx1"/>
                </a:solidFill>
                <a:latin typeface="Trebuchet MS" pitchFamily="34" charset="0"/>
              </a:rPr>
              <a:t>Présentation de l’ANSI et du système de normalisation des États-Unis</a:t>
            </a:r>
            <a:endParaRPr lang="fr-FR" altLang="en-US" sz="900" b="1" dirty="0" smtClean="0">
              <a:solidFill>
                <a:srgbClr val="4195D3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  <p:sldLayoutId id="21474854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 2016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B99DC344-AFFC-4B4B-9E6C-A82DADA60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  <p:sldLayoutId id="2147485368" r:id="rId11"/>
    <p:sldLayoutId id="2147485369" r:id="rId12"/>
    <p:sldLayoutId id="2147485370" r:id="rId13"/>
    <p:sldLayoutId id="214748541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lide_imagex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 userDrawn="1"/>
        </p:nvSpPr>
        <p:spPr bwMode="auto">
          <a:xfrm>
            <a:off x="3733800" y="1744663"/>
            <a:ext cx="50815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9B3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000" b="1" dirty="0" smtClean="0">
                <a:latin typeface="Trebuchet MS" pitchFamily="34" charset="0"/>
              </a:rPr>
              <a:t>American National Standards Institute</a:t>
            </a:r>
            <a:r>
              <a:rPr dirty="0"/>
              <a:t/>
            </a:r>
            <a:br>
              <a:rPr dirty="0"/>
            </a:br>
            <a:endParaRPr lang="fr-FR" altLang="en-US" sz="2000" b="1" dirty="0" smtClean="0">
              <a:latin typeface="Trebuchet MS" pitchFamily="34" charset="0"/>
              <a:ea typeface="MS PGothic" pitchFamily="34" charset="-128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b="1" dirty="0" smtClean="0">
                <a:latin typeface="Trebuchet MS" pitchFamily="34" charset="0"/>
              </a:rPr>
              <a:t>Headquarters</a:t>
            </a:r>
            <a:r>
              <a:rPr lang="en-US" dirty="0" smtClean="0"/>
              <a:t>		</a:t>
            </a:r>
            <a:r>
              <a:rPr lang="fr-FR" altLang="en-US" b="1" dirty="0" smtClean="0">
                <a:latin typeface="Trebuchet MS" pitchFamily="34" charset="0"/>
              </a:rPr>
              <a:t>New York Office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dirty="0" smtClean="0">
                <a:latin typeface="Trebuchet MS" pitchFamily="34" charset="0"/>
              </a:rPr>
              <a:t>1899 L Street, NW</a:t>
            </a:r>
            <a:r>
              <a:rPr lang="en-US" altLang="en-US" dirty="0" smtClean="0">
                <a:latin typeface="Trebuchet MS" pitchFamily="34" charset="0"/>
              </a:rPr>
              <a:t>	</a:t>
            </a:r>
            <a:r>
              <a:rPr lang="fr-FR" altLang="en-US" dirty="0" smtClean="0">
                <a:latin typeface="Trebuchet MS" pitchFamily="34" charset="0"/>
              </a:rPr>
              <a:t>25 West 43rd Street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dirty="0" smtClean="0">
                <a:latin typeface="Trebuchet MS" pitchFamily="34" charset="0"/>
              </a:rPr>
              <a:t>11th Floor</a:t>
            </a:r>
            <a:r>
              <a:rPr lang="en-US" altLang="en-US" dirty="0" smtClean="0">
                <a:latin typeface="Trebuchet MS" pitchFamily="34" charset="0"/>
              </a:rPr>
              <a:t>		</a:t>
            </a:r>
            <a:r>
              <a:rPr lang="fr-FR" altLang="en-US" dirty="0" smtClean="0">
                <a:latin typeface="Trebuchet MS" pitchFamily="34" charset="0"/>
              </a:rPr>
              <a:t>4th Floor</a:t>
            </a:r>
            <a:r>
              <a:rPr lang="en-US" altLang="en-US" dirty="0" smtClean="0">
                <a:latin typeface="Trebuchet MS" pitchFamily="34" charset="0"/>
              </a:rPr>
              <a:t>	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dirty="0" smtClean="0">
                <a:latin typeface="Trebuchet MS" pitchFamily="34" charset="0"/>
              </a:rPr>
              <a:t>Washington, DC  20036</a:t>
            </a:r>
            <a:r>
              <a:rPr lang="en-US" altLang="en-US" dirty="0" smtClean="0">
                <a:latin typeface="Trebuchet MS" pitchFamily="34" charset="0"/>
              </a:rPr>
              <a:t>	</a:t>
            </a:r>
            <a:r>
              <a:rPr lang="fr-FR" altLang="en-US" dirty="0" smtClean="0">
                <a:latin typeface="Trebuchet MS" pitchFamily="34" charset="0"/>
              </a:rPr>
              <a:t>New York, NY 10036</a:t>
            </a:r>
            <a:r>
              <a:rPr lang="en-US" altLang="en-US" dirty="0" smtClean="0">
                <a:latin typeface="Trebuchet MS" pitchFamily="34" charset="0"/>
              </a:rPr>
              <a:t>	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dirty="0" smtClean="0">
                <a:latin typeface="Trebuchet MS" pitchFamily="34" charset="0"/>
              </a:rPr>
              <a:t>T:  202.293.8020</a:t>
            </a:r>
            <a:r>
              <a:rPr lang="en-US" altLang="en-US" dirty="0" smtClean="0">
                <a:latin typeface="Trebuchet MS" pitchFamily="34" charset="0"/>
              </a:rPr>
              <a:t>		</a:t>
            </a:r>
            <a:r>
              <a:rPr lang="fr-FR" altLang="en-US" dirty="0" smtClean="0">
                <a:latin typeface="Trebuchet MS" pitchFamily="34" charset="0"/>
              </a:rPr>
              <a:t>T:   212.642.4900 </a:t>
            </a:r>
            <a:r>
              <a:rPr dirty="0"/>
              <a:t/>
            </a:r>
            <a:br>
              <a:rPr dirty="0"/>
            </a:br>
            <a:r>
              <a:rPr lang="fr-FR" altLang="en-US" dirty="0" smtClean="0">
                <a:latin typeface="Trebuchet MS" pitchFamily="34" charset="0"/>
              </a:rPr>
              <a:t>F:  202.293.9287</a:t>
            </a:r>
            <a:r>
              <a:rPr lang="en-US" altLang="en-US" dirty="0" smtClean="0">
                <a:latin typeface="Trebuchet MS" pitchFamily="34" charset="0"/>
              </a:rPr>
              <a:t>		</a:t>
            </a:r>
            <a:r>
              <a:rPr lang="fr-FR" altLang="en-US" dirty="0" smtClean="0">
                <a:latin typeface="Trebuchet MS" pitchFamily="34" charset="0"/>
              </a:rPr>
              <a:t>F:   212.398.0023</a:t>
            </a:r>
            <a:r>
              <a:rPr lang="fr-FR" dirty="0" smtClean="0"/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dirty="0"/>
              <a:t/>
            </a:r>
            <a:br>
              <a:rPr dirty="0"/>
            </a:br>
            <a:r>
              <a:rPr lang="fr-FR" altLang="en-US" sz="2200" b="1" dirty="0" smtClean="0">
                <a:solidFill>
                  <a:schemeClr val="folHlink"/>
                </a:solidFill>
                <a:latin typeface="Trebuchet MS" pitchFamily="34" charset="0"/>
              </a:rPr>
              <a:t>www.ansi.org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200" b="1" dirty="0" smtClean="0">
                <a:solidFill>
                  <a:schemeClr val="folHlink"/>
                </a:solidFill>
                <a:latin typeface="Trebuchet MS" pitchFamily="34" charset="0"/>
              </a:rPr>
              <a:t>webstore.ansi.org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200" b="1" dirty="0" smtClean="0">
                <a:solidFill>
                  <a:schemeClr val="folHlink"/>
                </a:solidFill>
                <a:latin typeface="Trebuchet MS" pitchFamily="34" charset="0"/>
              </a:rPr>
              <a:t>www.nssn.org</a:t>
            </a:r>
          </a:p>
        </p:txBody>
      </p:sp>
      <p:sp>
        <p:nvSpPr>
          <p:cNvPr id="5124" name="Line 10"/>
          <p:cNvSpPr>
            <a:spLocks noChangeShapeType="1"/>
          </p:cNvSpPr>
          <p:nvPr userDrawn="1"/>
        </p:nvSpPr>
        <p:spPr bwMode="auto">
          <a:xfrm>
            <a:off x="3276600" y="18478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/>
            </a:pPr>
            <a:r>
              <a:rPr lang="fr-FR" altLang="en-US" sz="900" dirty="0" smtClean="0">
                <a:solidFill>
                  <a:srgbClr val="000000"/>
                </a:solidFill>
                <a:latin typeface="Trebuchet MS" pitchFamily="34" charset="0"/>
              </a:rPr>
              <a:t> 2016 Diapositive ANSI </a:t>
            </a:r>
            <a:fld id="{92B0BB47-A50F-42C6-8AA7-ED8287ECEC84}" type="slidenum">
              <a:rPr lang="en-US" altLang="en-US" sz="900" smtClean="0">
                <a:solidFill>
                  <a:srgbClr val="000000"/>
                </a:solidFill>
                <a:latin typeface="Trebuchet MS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©"/>
                <a:defRPr/>
              </a:pPr>
              <a:t>‹#›</a:t>
            </a:fld>
            <a:endParaRPr lang="fr-FR" altLang="en-US" sz="9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900" dirty="0" smtClean="0">
                <a:solidFill>
                  <a:srgbClr val="000000"/>
                </a:solidFill>
                <a:latin typeface="Trebuchet MS" pitchFamily="34" charset="0"/>
              </a:rPr>
              <a:t>Présentation de l’ANSI et du système de normalisation des États-Unis</a:t>
            </a:r>
            <a:endParaRPr lang="fr-FR" altLang="en-US" sz="900" b="1" dirty="0" smtClean="0">
              <a:solidFill>
                <a:srgbClr val="4195D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4" r:id="rId1"/>
    <p:sldLayoutId id="2147485375" r:id="rId2"/>
    <p:sldLayoutId id="2147485376" r:id="rId3"/>
    <p:sldLayoutId id="2147485377" r:id="rId4"/>
    <p:sldLayoutId id="2147485378" r:id="rId5"/>
    <p:sldLayoutId id="2147485379" r:id="rId6"/>
    <p:sldLayoutId id="2147485380" r:id="rId7"/>
    <p:sldLayoutId id="2147485381" r:id="rId8"/>
    <p:sldLayoutId id="2147485382" r:id="rId9"/>
    <p:sldLayoutId id="2147485383" r:id="rId10"/>
    <p:sldLayoutId id="2147485384" r:id="rId11"/>
    <p:sldLayoutId id="2147485385" r:id="rId12"/>
    <p:sldLayoutId id="21474853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  <p:sldLayoutId id="2147485399" r:id="rId12"/>
    <p:sldLayoutId id="214748540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hyperlink" Target="http://www.ada.org/index.asp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sac.gov.cn/home.as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abnt.org.br/default.asp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1652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fr-FR" altLang="en-US" sz="2800" dirty="0">
                <a:solidFill>
                  <a:schemeClr val="folHlink"/>
                </a:solidFill>
              </a:rPr>
              <a:t>Vue d’ensemble :</a:t>
            </a:r>
            <a:r>
              <a:rPr dirty="0"/>
              <a:t/>
            </a:r>
            <a:br>
              <a:rPr dirty="0"/>
            </a:br>
            <a:r>
              <a:rPr lang="fr-FR" altLang="en-US" sz="2800" dirty="0"/>
              <a:t>L’American National Standards Institute, le système de normalisation aux </a:t>
            </a:r>
            <a:r>
              <a:rPr lang="fr-FR" altLang="en-US" sz="2800" dirty="0" smtClean="0"/>
              <a:t>États-Unis </a:t>
            </a:r>
            <a:r>
              <a:rPr lang="fr-FR" altLang="en-US" sz="2800" dirty="0"/>
              <a:t>et les liens entre normes, commerce et investissements</a:t>
            </a:r>
            <a:endParaRPr lang="fr-FR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endParaRPr lang="fr-FR" b="0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704109"/>
            <a:ext cx="5791200" cy="4087091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Le système est dirigé par le secteur privé et soutenu par le secteur public</a:t>
            </a:r>
          </a:p>
          <a:p>
            <a:pPr eaLnBrk="1" hangingPunct="1"/>
            <a:r>
              <a:rPr lang="fr-FR" dirty="0" smtClean="0"/>
              <a:t>Met l’accent sur les normes du secteur privé et les solutions d’évaluation de la conformité</a:t>
            </a:r>
          </a:p>
          <a:p>
            <a:pPr eaLnBrk="1" hangingPunct="1"/>
            <a:r>
              <a:rPr lang="fr-FR" dirty="0" smtClean="0"/>
              <a:t>Permet aux utilisateurs des normes et aux diverses parties prenantes de mieux se faire entendre et d’avoir plus de poids</a:t>
            </a:r>
          </a:p>
          <a:p>
            <a:pPr eaLnBrk="1" hangingPunct="1"/>
            <a:r>
              <a:rPr lang="fr-FR" dirty="0" smtClean="0"/>
              <a:t>Tire sa force de sa diversité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264527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Un partenariat public-privé</a:t>
            </a:r>
            <a:endParaRPr lang="fr-FR" altLang="en-US" sz="2400" b="0" dirty="0" smtClean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sz="2200" dirty="0" smtClean="0"/>
              <a:t>Aucun organisme public ne contrôle les normes à lui-seul</a:t>
            </a:r>
          </a:p>
          <a:p>
            <a:pPr lvl="1" eaLnBrk="1" hangingPunct="1"/>
            <a:r>
              <a:rPr lang="fr-FR" altLang="en-US" sz="1800" dirty="0" smtClean="0"/>
              <a:t>Chaque organisme détermine les normes qui correspondent à ses besoins</a:t>
            </a:r>
          </a:p>
          <a:p>
            <a:pPr lvl="1" eaLnBrk="1" hangingPunct="1"/>
            <a:endParaRPr lang="fr-FR" altLang="en-US" dirty="0" smtClean="0"/>
          </a:p>
          <a:p>
            <a:pPr eaLnBrk="1" hangingPunct="1"/>
            <a:r>
              <a:rPr lang="fr-FR" altLang="en-US" sz="2200" b="1" dirty="0" smtClean="0"/>
              <a:t>National Technology Transfer and Advancement Act (NTTAA) — </a:t>
            </a:r>
            <a:r>
              <a:rPr lang="fr-FR" dirty="0" smtClean="0"/>
              <a:t>Loi publique</a:t>
            </a:r>
            <a:r>
              <a:rPr lang="fr-FR" altLang="en-US" sz="2200" dirty="0" smtClean="0"/>
              <a:t> 104-113</a:t>
            </a:r>
          </a:p>
          <a:p>
            <a:pPr lvl="1" eaLnBrk="1" hangingPunct="1"/>
            <a:r>
              <a:rPr lang="fr-FR" altLang="en-US" sz="1800" dirty="0" smtClean="0"/>
              <a:t>Encourage chaque organisme public à chercher les normes du secteur privé existantes qui sont appropriées à son objet et sa mission</a:t>
            </a:r>
          </a:p>
          <a:p>
            <a:pPr lvl="1" eaLnBrk="1" hangingPunct="1"/>
            <a:r>
              <a:rPr lang="fr-FR" altLang="en-US" sz="1800" dirty="0" smtClean="0"/>
              <a:t>Les normes sont « intégrées par référence » dans la réglementation</a:t>
            </a: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10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altLang="en-US" sz="2400" b="0" dirty="0" smtClean="0"/>
              <a:t>fiable – flexible – réactif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fr-FR" altLang="en-US" sz="1800" dirty="0" smtClean="0"/>
              <a:t>Axé sur le marché</a:t>
            </a:r>
          </a:p>
          <a:p>
            <a:pPr eaLnBrk="1" hangingPunct="1"/>
            <a:r>
              <a:rPr lang="fr-FR" altLang="en-US" sz="1800" dirty="0" smtClean="0"/>
              <a:t>Flexible et sectoriel</a:t>
            </a:r>
          </a:p>
          <a:p>
            <a:pPr eaLnBrk="1" hangingPunct="1"/>
            <a:r>
              <a:rPr lang="fr-FR" altLang="en-US" sz="1800" dirty="0" smtClean="0"/>
              <a:t>Dirigé par le secteur privé et soutenu par les pouvoirs publics</a:t>
            </a:r>
          </a:p>
        </p:txBody>
      </p:sp>
      <p:pic>
        <p:nvPicPr>
          <p:cNvPr id="29702" name="Picture 4" descr="USSS_3_Edition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09925"/>
            <a:ext cx="20304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2851150" y="2819400"/>
            <a:ext cx="5735638" cy="21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Clr>
                <a:srgbClr val="CC9900"/>
              </a:buClr>
              <a:buSzTx/>
              <a:buFont typeface="Arial" charset="0"/>
              <a:buNone/>
            </a:pPr>
            <a:r>
              <a:rPr lang="fr-FR" altLang="en-US" sz="1800" b="1" dirty="0"/>
              <a:t>Ce système est conçu pour . . .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/>
              <a:t>Favoriser</a:t>
            </a:r>
            <a:r>
              <a:rPr lang="fr-FR" altLang="en-US" sz="1600" dirty="0"/>
              <a:t> la participation d'un large éventail d’acteurs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/>
              <a:t>S’intéresser</a:t>
            </a:r>
            <a:r>
              <a:rPr lang="fr-FR" altLang="en-US" sz="1600" dirty="0"/>
              <a:t> aux priorités émergentes et aux nouvelles technologies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/>
              <a:t>Permettre</a:t>
            </a:r>
            <a:r>
              <a:rPr lang="fr-FR" altLang="en-US" sz="1600" dirty="0"/>
              <a:t> aux parties prenantes de chercher les solutions qui correspondent le mieux à leurs besoins spécifiques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2941638" y="5041900"/>
            <a:ext cx="5521325" cy="877163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solidFill>
                  <a:schemeClr val="tx2"/>
                </a:solidFill>
              </a:rPr>
              <a:t>Tel que défini dans l'ouvrage </a:t>
            </a:r>
            <a:r>
              <a:rPr lang="fr-FR" altLang="en-US" sz="1800" i="1" dirty="0">
                <a:solidFill>
                  <a:schemeClr val="tx2"/>
                </a:solidFill>
              </a:rPr>
              <a:t>United States Standards Strategy</a:t>
            </a:r>
          </a:p>
          <a:p>
            <a:pPr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solidFill>
                  <a:schemeClr val="tx2"/>
                </a:solidFill>
              </a:rPr>
              <a:t>www.us-standards-strategy.org</a:t>
            </a:r>
          </a:p>
        </p:txBody>
      </p:sp>
    </p:spTree>
    <p:extLst>
      <p:ext uri="{BB962C8B-B14F-4D97-AF65-F5344CB8AC3E}">
        <p14:creationId xmlns:p14="http://schemas.microsoft.com/office/powerpoint/2010/main" val="1396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principes directeurs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4756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sz="1800" dirty="0" smtClean="0"/>
              <a:t>Les États-Unis approuvent les principes de normalisation mondialement acceptés et énoncés dans l'Accord sur les obstacles techniques au commerce de l'Organisation mondiale du commerce</a:t>
            </a:r>
            <a:r>
              <a:rPr lang="fr-FR" dirty="0" smtClean="0"/>
              <a:t> </a:t>
            </a:r>
          </a:p>
          <a:p>
            <a:pPr lvl="1" eaLnBrk="1" hangingPunct="1"/>
            <a:r>
              <a:rPr lang="fr-FR" altLang="en-US" sz="1600" dirty="0" smtClean="0"/>
              <a:t>Transparence</a:t>
            </a:r>
          </a:p>
          <a:p>
            <a:pPr lvl="1" eaLnBrk="1" hangingPunct="1"/>
            <a:r>
              <a:rPr lang="fr-FR" altLang="en-US" sz="1600" dirty="0" smtClean="0"/>
              <a:t>Ouverture</a:t>
            </a:r>
          </a:p>
          <a:p>
            <a:pPr lvl="1" eaLnBrk="1" hangingPunct="1"/>
            <a:r>
              <a:rPr lang="fr-FR" altLang="en-US" sz="1600" dirty="0" smtClean="0"/>
              <a:t>Impartialité</a:t>
            </a:r>
          </a:p>
          <a:p>
            <a:pPr lvl="1" eaLnBrk="1" hangingPunct="1"/>
            <a:r>
              <a:rPr lang="fr-FR" altLang="en-US" sz="1600" dirty="0" smtClean="0"/>
              <a:t>Efficacité et pertinence</a:t>
            </a:r>
          </a:p>
          <a:p>
            <a:pPr lvl="1" eaLnBrk="1" hangingPunct="1"/>
            <a:r>
              <a:rPr lang="fr-FR" altLang="en-US" sz="1600" dirty="0" smtClean="0"/>
              <a:t>Consensus</a:t>
            </a:r>
          </a:p>
          <a:p>
            <a:pPr lvl="1" eaLnBrk="1" hangingPunct="1"/>
            <a:r>
              <a:rPr lang="fr-FR" altLang="en-US" sz="1600" dirty="0" smtClean="0"/>
              <a:t>Fondé sur les résultats</a:t>
            </a:r>
          </a:p>
          <a:p>
            <a:pPr eaLnBrk="1" hangingPunct="1"/>
            <a:r>
              <a:rPr lang="fr-FR" altLang="en-US" sz="1800" dirty="0"/>
              <a:t>Les normes doivent répondre à des besoins de la société et du marché ; elles ne doivent pas être élaborées pour être des obstacles au commerce</a:t>
            </a:r>
          </a:p>
          <a:p>
            <a:pPr eaLnBrk="1" hangingPunct="1"/>
            <a:r>
              <a:rPr lang="fr-FR" altLang="en-US" sz="1800" dirty="0"/>
              <a:t>Les organismes de normalisation doivent éviter les doublons et les chevauchements avec les travaux d’autres organismes de normalisation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86200" y="2461113"/>
            <a:ext cx="3670300" cy="27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 smtClean="0">
                <a:solidFill>
                  <a:schemeClr val="tx1"/>
                </a:solidFill>
                <a:latin typeface="Trebuchet MS" pitchFamily="34" charset="0"/>
              </a:rPr>
              <a:t>Cohérence</a:t>
            </a:r>
            <a:endParaRPr lang="fr-FR" alt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Trebuchet MS" pitchFamily="34" charset="0"/>
              </a:rPr>
              <a:t>Respect de la régularité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 smtClean="0">
                <a:solidFill>
                  <a:schemeClr val="tx1"/>
                </a:solidFill>
                <a:latin typeface="Trebuchet MS" pitchFamily="34" charset="0"/>
              </a:rPr>
              <a:t>Assistance </a:t>
            </a:r>
            <a:r>
              <a:rPr lang="fr-FR" altLang="en-US" sz="1600" dirty="0">
                <a:solidFill>
                  <a:schemeClr val="tx1"/>
                </a:solidFill>
                <a:latin typeface="Trebuchet MS" pitchFamily="34" charset="0"/>
              </a:rPr>
              <a:t>technique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Trebuchet MS" pitchFamily="34" charset="0"/>
              </a:rPr>
              <a:t>Flexibilité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Trebuchet MS" pitchFamily="34" charset="0"/>
              </a:rPr>
              <a:t>À jour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Trebuchet MS" pitchFamily="34" charset="0"/>
              </a:rPr>
              <a:t>Pondération</a:t>
            </a:r>
          </a:p>
        </p:txBody>
      </p:sp>
      <p:pic>
        <p:nvPicPr>
          <p:cNvPr id="28677" name="Picture 5" descr="WT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69551"/>
            <a:ext cx="24257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83" y="228600"/>
            <a:ext cx="7277553" cy="1143000"/>
          </a:xfrm>
        </p:spPr>
        <p:txBody>
          <a:bodyPr/>
          <a:lstStyle/>
          <a:p>
            <a:r>
              <a:rPr lang="fr-FR" dirty="0" smtClean="0"/>
              <a:t>Approche à plusieurs voies</a:t>
            </a:r>
            <a:r>
              <a:rPr dirty="0"/>
              <a:t/>
            </a:r>
            <a:br>
              <a:rPr dirty="0"/>
            </a:br>
            <a:r>
              <a:rPr lang="fr-FR" altLang="en-US" sz="2400" b="0" dirty="0"/>
              <a:t>différents outils pour des normes applicables à tous les pays</a:t>
            </a:r>
            <a:endParaRPr lang="fr-FR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31071"/>
            <a:ext cx="8153400" cy="4798298"/>
          </a:xfrm>
        </p:spPr>
        <p:txBody>
          <a:bodyPr/>
          <a:lstStyle/>
          <a:p>
            <a:r>
              <a:rPr lang="fr-FR" sz="2100" b="1" dirty="0" smtClean="0">
                <a:solidFill>
                  <a:srgbClr val="669900"/>
                </a:solidFill>
              </a:rPr>
              <a:t>L'utilisation sur le marché mondial </a:t>
            </a:r>
            <a:r>
              <a:rPr lang="fr-FR" sz="2100" dirty="0"/>
              <a:t>est la meilleure mesure d'une norme internationale, </a:t>
            </a:r>
            <a:r>
              <a:rPr lang="fr-FR" sz="2100" u="sng" dirty="0"/>
              <a:t>pas</a:t>
            </a:r>
            <a:r>
              <a:rPr lang="fr-FR" sz="2100" dirty="0"/>
              <a:t> l’organisation qui l’a élaborée</a:t>
            </a:r>
          </a:p>
          <a:p>
            <a:r>
              <a:rPr lang="fr-FR" sz="2100" dirty="0" smtClean="0"/>
              <a:t>Certains organismes de normalisation adoptent les normes ISO et IEC, et les définissent comme étant internationales</a:t>
            </a:r>
          </a:p>
          <a:p>
            <a:r>
              <a:rPr lang="fr-FR" sz="2100" dirty="0" smtClean="0"/>
              <a:t>L’ANSI et les États-Unis appliquent l’</a:t>
            </a:r>
            <a:r>
              <a:rPr lang="fr-FR" sz="2100" b="1" dirty="0" smtClean="0">
                <a:solidFill>
                  <a:srgbClr val="669900"/>
                </a:solidFill>
              </a:rPr>
              <a:t>approche à plusieurs voies</a:t>
            </a:r>
          </a:p>
          <a:p>
            <a:pPr lvl="1"/>
            <a:r>
              <a:rPr lang="fr-FR" sz="1800" dirty="0" smtClean="0"/>
              <a:t>Des normes applicables par tous peuvent être élaborées par l’ISO, l’IEC et tout autre organisme d’élaboration de normes qui adhère aux principes de l’OMS/OTC</a:t>
            </a:r>
          </a:p>
          <a:p>
            <a:pPr lvl="1"/>
            <a:r>
              <a:rPr lang="fr-FR" sz="1800" dirty="0" smtClean="0"/>
              <a:t>Les utilisateurs choisissent les normes qui correspondent à leurs besoins et les organismes de normalisation avec lesquels ils veulent travailler</a:t>
            </a:r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165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AutoShape 9"/>
          <p:cNvCxnSpPr>
            <a:cxnSpLocks noChangeShapeType="1"/>
          </p:cNvCxnSpPr>
          <p:nvPr/>
        </p:nvCxnSpPr>
        <p:spPr bwMode="auto">
          <a:xfrm rot="16200000" flipH="1">
            <a:off x="2940051" y="3127375"/>
            <a:ext cx="1282700" cy="2168525"/>
          </a:xfrm>
          <a:prstGeom prst="bentConnector3">
            <a:avLst>
              <a:gd name="adj1" fmla="val 50370"/>
            </a:avLst>
          </a:prstGeom>
          <a:noFill/>
          <a:ln w="28575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7" name="AutoShape 10"/>
          <p:cNvCxnSpPr>
            <a:cxnSpLocks noChangeShapeType="1"/>
          </p:cNvCxnSpPr>
          <p:nvPr/>
        </p:nvCxnSpPr>
        <p:spPr bwMode="auto">
          <a:xfrm rot="5400000">
            <a:off x="5068094" y="3167857"/>
            <a:ext cx="1282700" cy="2087562"/>
          </a:xfrm>
          <a:prstGeom prst="bentConnector3">
            <a:avLst>
              <a:gd name="adj1" fmla="val 50370"/>
            </a:avLst>
          </a:prstGeom>
          <a:noFill/>
          <a:ln w="28575">
            <a:solidFill>
              <a:srgbClr val="4195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de normalisation aux États-Unis</a:t>
            </a:r>
            <a:endParaRPr lang="fr-FR" altLang="en-US" sz="2400" b="0" dirty="0" smtClean="0"/>
          </a:p>
        </p:txBody>
      </p:sp>
      <p:sp>
        <p:nvSpPr>
          <p:cNvPr id="21509" name="Rectangle 6"/>
          <p:cNvSpPr>
            <a:spLocks noGrp="1" noChangeArrowheads="1"/>
          </p:cNvSpPr>
          <p:nvPr>
            <p:ph idx="1"/>
          </p:nvPr>
        </p:nvSpPr>
        <p:spPr>
          <a:xfrm>
            <a:off x="4800600" y="2743200"/>
            <a:ext cx="3733800" cy="1141413"/>
          </a:xfrm>
          <a:solidFill>
            <a:srgbClr val="4195D3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58738" indent="-58738" algn="ctr">
              <a:buFont typeface="Wingdings" pitchFamily="2" charset="2"/>
              <a:buNone/>
            </a:pPr>
            <a:r>
              <a:rPr lang="fr-FR" altLang="en-US" sz="1600" dirty="0" smtClean="0">
                <a:solidFill>
                  <a:schemeClr val="bg1"/>
                </a:solidFill>
              </a:rPr>
              <a:t>Organisation mondiale du commerce</a:t>
            </a:r>
            <a:r>
              <a:rPr dirty="0"/>
              <a:t/>
            </a:r>
            <a:br>
              <a:rPr dirty="0"/>
            </a:br>
            <a:r>
              <a:rPr lang="fr-FR" altLang="en-US" sz="1600" dirty="0" smtClean="0">
                <a:solidFill>
                  <a:schemeClr val="bg1"/>
                </a:solidFill>
              </a:rPr>
              <a:t>Accord sur les obstacles techniques au commerce</a:t>
            </a:r>
            <a:r>
              <a:rPr lang="fr-FR" dirty="0" smtClean="0"/>
              <a:t>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55600" y="1295400"/>
            <a:ext cx="854868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Clr>
                <a:srgbClr val="669900"/>
              </a:buClr>
              <a:buNone/>
              <a:defRPr/>
            </a:pPr>
            <a:r>
              <a:rPr lang="fr-FR" altLang="en-US" sz="1900" dirty="0" smtClean="0">
                <a:latin typeface="+mn-lt"/>
              </a:rPr>
              <a:t>L’homologation </a:t>
            </a:r>
            <a:r>
              <a:rPr lang="fr-FR" altLang="en-US" sz="1900" dirty="0">
                <a:latin typeface="+mn-lt"/>
              </a:rPr>
              <a:t>ANSI des organismes de normalisation et les groupes techniques consultatifs (U.S. TAG) favorisent l’application des principes internationalement reconnus définis par l’OMC pour l’élaboration des normes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452438" y="2752725"/>
            <a:ext cx="4068762" cy="1131888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altLang="en-US" sz="1600" i="1" dirty="0">
                <a:solidFill>
                  <a:schemeClr val="bg1"/>
                </a:solidFill>
              </a:rPr>
              <a:t>Exigences essentielles de l’ANSI</a:t>
            </a:r>
            <a:r>
              <a:rPr dirty="0"/>
              <a:t/>
            </a:r>
            <a:br>
              <a:rPr dirty="0"/>
            </a:br>
            <a:r>
              <a:rPr lang="fr-FR" altLang="en-US" sz="1600" dirty="0">
                <a:solidFill>
                  <a:schemeClr val="bg1"/>
                </a:solidFill>
              </a:rPr>
              <a:t>pour l’élaboration des normes ANS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757488" y="4598988"/>
            <a:ext cx="3738562" cy="147117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1717675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1831975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946275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2060575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174875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632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3089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5464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4003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chemeClr val="accent2"/>
                </a:solidFill>
              </a:rPr>
              <a:t>Ouverture</a:t>
            </a:r>
            <a:r>
              <a:rPr lang="en-US" altLang="en-US" sz="1600" b="1" dirty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chemeClr val="accent2"/>
                </a:solidFill>
              </a:rPr>
              <a:t>Transparence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chemeClr val="accent2"/>
                </a:solidFill>
              </a:rPr>
              <a:t>Respect de la </a:t>
            </a:r>
            <a:r>
              <a:rPr lang="fr-FR" altLang="en-US" sz="1600" b="1" dirty="0" smtClean="0">
                <a:solidFill>
                  <a:schemeClr val="accent2"/>
                </a:solidFill>
              </a:rPr>
              <a:t>régularité </a:t>
            </a:r>
            <a:endParaRPr lang="fr-FR" altLang="en-US" sz="16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chemeClr val="accent2"/>
                </a:solidFill>
              </a:rPr>
              <a:t>Consensus</a:t>
            </a:r>
          </a:p>
        </p:txBody>
      </p:sp>
      <p:pic>
        <p:nvPicPr>
          <p:cNvPr id="21513" name="Picture 8" descr="USSS_3_Edition_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668838"/>
            <a:ext cx="8667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92138" y="4876800"/>
            <a:ext cx="2074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68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" indent="-63500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500" dirty="0"/>
              <a:t>Mentionnés dans l'ouvrage </a:t>
            </a:r>
            <a:r>
              <a:rPr lang="fr-FR" altLang="en-US" sz="1500" i="1" dirty="0"/>
              <a:t>United States Standards Strategy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502400" y="4876800"/>
            <a:ext cx="2489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68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500" dirty="0"/>
              <a:t>Mentionnés dans le deuxième examen triennal de l'Accord OTC de l’OMC – Annexe 4</a:t>
            </a:r>
            <a:endParaRPr lang="fr-F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574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Normes nationales américaines (ANS)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55613" y="1371600"/>
            <a:ext cx="8548687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2200" dirty="0" smtClean="0"/>
              <a:t>Actuellement il existe environ 240 organismes d’élaboration de normes homologués par l’ANSI</a:t>
            </a:r>
          </a:p>
          <a:p>
            <a:pPr lvl="1" eaLnBrk="1" hangingPunct="1">
              <a:buSzTx/>
              <a:defRPr/>
            </a:pPr>
            <a:r>
              <a:rPr lang="fr-FR" altLang="en-US" sz="2000" dirty="0" smtClean="0"/>
              <a:t>Les normes élaborées par ces organismes ne sont pas toutes soumises pour être examinées comme des ANS</a:t>
            </a:r>
          </a:p>
          <a:p>
            <a:pPr lvl="1" eaLnBrk="1" hangingPunct="1">
              <a:buSzTx/>
              <a:defRPr/>
            </a:pPr>
            <a:r>
              <a:rPr lang="fr-FR" altLang="en-US" sz="2000" dirty="0" smtClean="0"/>
              <a:t>Les organismes d’élaboration de normes sont </a:t>
            </a:r>
            <a:r>
              <a:rPr lang="fr-FR" altLang="en-US" sz="2000" dirty="0" smtClean="0"/>
              <a:t>                   homologués </a:t>
            </a:r>
            <a:r>
              <a:rPr lang="fr-FR" altLang="en-US" sz="2000" dirty="0" smtClean="0"/>
              <a:t>sur la base des exigences </a:t>
            </a:r>
            <a:r>
              <a:rPr lang="fr-FR" altLang="en-US" sz="2000" dirty="0" smtClean="0"/>
              <a:t>                                  essentielles </a:t>
            </a:r>
            <a:r>
              <a:rPr lang="fr-FR" altLang="en-US" sz="2000" dirty="0" smtClean="0"/>
              <a:t>de l’ANSI</a:t>
            </a:r>
          </a:p>
          <a:p>
            <a:pPr eaLnBrk="1" hangingPunct="1">
              <a:defRPr/>
            </a:pPr>
            <a:r>
              <a:rPr lang="fr-FR" altLang="en-US" sz="2200" dirty="0" smtClean="0"/>
              <a:t>Il existe plus de 11 000 normes nationales </a:t>
            </a:r>
            <a:r>
              <a:rPr lang="fr-FR" altLang="en-US" sz="2200" dirty="0" smtClean="0"/>
              <a:t>                    américaines</a:t>
            </a:r>
            <a:endParaRPr lang="fr-FR" altLang="en-US" sz="2200" dirty="0" smtClean="0"/>
          </a:p>
          <a:p>
            <a:pPr eaLnBrk="1" hangingPunct="1">
              <a:defRPr/>
            </a:pPr>
            <a:r>
              <a:rPr lang="fr-FR" altLang="en-US" sz="2200" dirty="0" smtClean="0"/>
              <a:t>Pour en savoir plus : </a:t>
            </a:r>
            <a:r>
              <a:rPr lang="fr-FR" altLang="en-US" sz="2200" b="1" dirty="0" smtClean="0">
                <a:solidFill>
                  <a:srgbClr val="669900"/>
                </a:solidFill>
              </a:rPr>
              <a:t>www.ansi.org/ansvalue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200" b="1" dirty="0" smtClean="0">
                <a:solidFill>
                  <a:srgbClr val="669900"/>
                </a:solidFill>
              </a:rPr>
              <a:t>		</a:t>
            </a:r>
            <a:r>
              <a:rPr lang="fr-FR" altLang="en-US" sz="2200" b="1" dirty="0" smtClean="0">
                <a:solidFill>
                  <a:srgbClr val="669900"/>
                </a:solidFill>
              </a:rPr>
              <a:t> www.ansi.org/essentialrequirements</a:t>
            </a:r>
          </a:p>
        </p:txBody>
      </p:sp>
      <p:pic>
        <p:nvPicPr>
          <p:cNvPr id="19460" name="Picture 7" descr="ANS_value_broch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43" y="3200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altLang="en-US" sz="2400" b="0" dirty="0" smtClean="0"/>
              <a:t>exemples d'organismes d’élaboration de normes et de comités techniques consultatifs homologués par l’ANSI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en-US" sz="900" dirty="0" smtClean="0"/>
              <a:t>Présentation de l’ANSI et du système de normalisation des États-Unis</a:t>
            </a:r>
            <a:endParaRPr lang="fr-FR" altLang="en-US" sz="900" b="1" dirty="0" smtClean="0">
              <a:solidFill>
                <a:srgbClr val="4195D3"/>
              </a:solidFill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Char char="©"/>
            </a:pPr>
            <a:r>
              <a:rPr lang="fr-FR" altLang="en-US" sz="900" dirty="0" smtClean="0"/>
              <a:t> 2016 Diapositive ANSI </a:t>
            </a:r>
            <a:fld id="{A6765448-1BFC-4D62-8742-B68FCE4C1BBC}" type="slidenum">
              <a:rPr lang="en-US" altLang="en-US" sz="900" smtClean="0"/>
              <a:pPr algn="r" eaLnBrk="1" hangingPunct="1">
                <a:buFont typeface="Calibri" pitchFamily="34" charset="0"/>
                <a:buChar char="©"/>
              </a:pPr>
              <a:t>17</a:t>
            </a:fld>
            <a:endParaRPr lang="fr-FR" altLang="en-US" sz="900" dirty="0" smtClean="0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236913" y="3752850"/>
            <a:ext cx="2662237" cy="1062038"/>
            <a:chOff x="2039" y="2239"/>
            <a:chExt cx="1677" cy="669"/>
          </a:xfrm>
        </p:grpSpPr>
        <p:pic>
          <p:nvPicPr>
            <p:cNvPr id="20517" name="Picture 6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2295"/>
              <a:ext cx="1104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8" name="Rectangle 7"/>
            <p:cNvSpPr>
              <a:spLocks noChangeArrowheads="1"/>
            </p:cNvSpPr>
            <p:nvPr/>
          </p:nvSpPr>
          <p:spPr bwMode="auto">
            <a:xfrm>
              <a:off x="2039" y="2239"/>
              <a:ext cx="1677" cy="669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Institute of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Electrical and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Electronics Engineers</a:t>
              </a:r>
            </a:p>
          </p:txBody>
        </p:sp>
      </p:grp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6061075" y="4929188"/>
            <a:ext cx="2662238" cy="10620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669900"/>
                </a:solidFill>
              </a:rPr>
              <a:t>Et plus de 200 </a:t>
            </a:r>
            <a:endParaRPr lang="fr-FR" altLang="en-US" sz="1600" b="1" dirty="0" smtClean="0">
              <a:solidFill>
                <a:srgbClr val="6699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 b="1" dirty="0" smtClean="0">
                <a:solidFill>
                  <a:srgbClr val="669900"/>
                </a:solidFill>
              </a:rPr>
              <a:t>autres </a:t>
            </a:r>
            <a:r>
              <a:rPr lang="fr-FR" altLang="en-US" sz="1600" b="1" dirty="0">
                <a:solidFill>
                  <a:srgbClr val="669900"/>
                </a:solidFill>
              </a:rPr>
              <a:t>organisations</a:t>
            </a:r>
          </a:p>
        </p:txBody>
      </p: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420688" y="1355725"/>
            <a:ext cx="2662237" cy="1111250"/>
            <a:chOff x="265" y="677"/>
            <a:chExt cx="1677" cy="700"/>
          </a:xfrm>
        </p:grpSpPr>
        <p:sp>
          <p:nvSpPr>
            <p:cNvPr id="20515" name="Rectangle 10"/>
            <p:cNvSpPr>
              <a:spLocks noChangeArrowheads="1"/>
            </p:cNvSpPr>
            <p:nvPr/>
          </p:nvSpPr>
          <p:spPr bwMode="auto">
            <a:xfrm>
              <a:off x="265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7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ASTM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International</a:t>
              </a:r>
            </a:p>
          </p:txBody>
        </p:sp>
        <p:pic>
          <p:nvPicPr>
            <p:cNvPr id="20516" name="Picture 1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" y="721"/>
              <a:ext cx="622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438150" y="3752850"/>
            <a:ext cx="2662238" cy="1062038"/>
            <a:chOff x="276" y="2239"/>
            <a:chExt cx="1677" cy="669"/>
          </a:xfrm>
        </p:grpSpPr>
        <p:sp>
          <p:nvSpPr>
            <p:cNvPr id="20513" name="Rectangle 13"/>
            <p:cNvSpPr>
              <a:spLocks noChangeArrowheads="1"/>
            </p:cNvSpPr>
            <p:nvPr/>
          </p:nvSpPr>
          <p:spPr bwMode="auto">
            <a:xfrm>
              <a:off x="276" y="2239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dirty="0"/>
                <a:t/>
              </a:r>
              <a:br>
                <a:rPr dirty="0"/>
              </a:b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Society of Automotive Engineers</a:t>
              </a:r>
            </a:p>
          </p:txBody>
        </p:sp>
        <p:pic>
          <p:nvPicPr>
            <p:cNvPr id="20514" name="Picture 14" descr="sae-international_tm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2328"/>
              <a:ext cx="153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3254375" y="1355725"/>
            <a:ext cx="2662238" cy="1111250"/>
            <a:chOff x="2050" y="677"/>
            <a:chExt cx="1677" cy="700"/>
          </a:xfrm>
        </p:grpSpPr>
        <p:sp>
          <p:nvSpPr>
            <p:cNvPr id="20511" name="Rectangle 16"/>
            <p:cNvSpPr>
              <a:spLocks noChangeArrowheads="1"/>
            </p:cNvSpPr>
            <p:nvPr/>
          </p:nvSpPr>
          <p:spPr bwMode="auto">
            <a:xfrm>
              <a:off x="2050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American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Society of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Mechanical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Engineers</a:t>
              </a:r>
            </a:p>
          </p:txBody>
        </p:sp>
        <p:pic>
          <p:nvPicPr>
            <p:cNvPr id="20512" name="Picture 17" descr="asmelogo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" y="836"/>
              <a:ext cx="67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18"/>
          <p:cNvGrpSpPr>
            <a:grpSpLocks/>
          </p:cNvGrpSpPr>
          <p:nvPr/>
        </p:nvGrpSpPr>
        <p:grpSpPr bwMode="auto">
          <a:xfrm>
            <a:off x="6072188" y="1355725"/>
            <a:ext cx="2662237" cy="1111250"/>
            <a:chOff x="3825" y="677"/>
            <a:chExt cx="1677" cy="700"/>
          </a:xfrm>
        </p:grpSpPr>
        <p:sp>
          <p:nvSpPr>
            <p:cNvPr id="20509" name="Rectangle 19"/>
            <p:cNvSpPr>
              <a:spLocks noChangeArrowheads="1"/>
            </p:cNvSpPr>
            <p:nvPr/>
          </p:nvSpPr>
          <p:spPr bwMode="auto">
            <a:xfrm>
              <a:off x="3825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International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Code Council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en-US" sz="1200" dirty="0"/>
            </a:p>
          </p:txBody>
        </p:sp>
        <p:pic>
          <p:nvPicPr>
            <p:cNvPr id="20510" name="Picture 20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719"/>
              <a:ext cx="486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91" name="Group 21"/>
          <p:cNvGrpSpPr>
            <a:grpSpLocks/>
          </p:cNvGrpSpPr>
          <p:nvPr/>
        </p:nvGrpSpPr>
        <p:grpSpPr bwMode="auto">
          <a:xfrm>
            <a:off x="430213" y="2576513"/>
            <a:ext cx="2662237" cy="1062037"/>
            <a:chOff x="271" y="1473"/>
            <a:chExt cx="1677" cy="669"/>
          </a:xfrm>
        </p:grpSpPr>
        <p:sp>
          <p:nvSpPr>
            <p:cNvPr id="20507" name="Rectangle 22"/>
            <p:cNvSpPr>
              <a:spLocks noChangeArrowheads="1"/>
            </p:cNvSpPr>
            <p:nvPr/>
          </p:nvSpPr>
          <p:spPr bwMode="auto">
            <a:xfrm>
              <a:off x="271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American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Dental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Association</a:t>
              </a:r>
            </a:p>
          </p:txBody>
        </p:sp>
        <p:pic>
          <p:nvPicPr>
            <p:cNvPr id="20508" name="Picture 23" descr="ADA Home Page">
              <a:hlinkClick r:id="rId7"/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" y="1716"/>
              <a:ext cx="85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2" name="Group 24"/>
          <p:cNvGrpSpPr>
            <a:grpSpLocks/>
          </p:cNvGrpSpPr>
          <p:nvPr/>
        </p:nvGrpSpPr>
        <p:grpSpPr bwMode="auto">
          <a:xfrm>
            <a:off x="3246438" y="2576513"/>
            <a:ext cx="2662237" cy="1062037"/>
            <a:chOff x="2045" y="1473"/>
            <a:chExt cx="1677" cy="669"/>
          </a:xfrm>
        </p:grpSpPr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2045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National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Electrical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Manufacturers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Association</a:t>
              </a:r>
            </a:p>
          </p:txBody>
        </p:sp>
        <p:pic>
          <p:nvPicPr>
            <p:cNvPr id="20506" name="Picture 26" descr="Hi res NEMA logo with URL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1691"/>
              <a:ext cx="80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3" name="Group 27"/>
          <p:cNvGrpSpPr>
            <a:grpSpLocks/>
          </p:cNvGrpSpPr>
          <p:nvPr/>
        </p:nvGrpSpPr>
        <p:grpSpPr bwMode="auto">
          <a:xfrm>
            <a:off x="6064250" y="2576513"/>
            <a:ext cx="2662238" cy="1062037"/>
            <a:chOff x="3820" y="1473"/>
            <a:chExt cx="1677" cy="669"/>
          </a:xfrm>
        </p:grpSpPr>
        <p:sp>
          <p:nvSpPr>
            <p:cNvPr id="20503" name="Rectangle 28"/>
            <p:cNvSpPr>
              <a:spLocks noChangeArrowheads="1"/>
            </p:cNvSpPr>
            <p:nvPr/>
          </p:nvSpPr>
          <p:spPr bwMode="auto">
            <a:xfrm>
              <a:off x="3820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National Fire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Protection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Association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en-US" sz="1200" dirty="0"/>
            </a:p>
          </p:txBody>
        </p:sp>
        <p:pic>
          <p:nvPicPr>
            <p:cNvPr id="20504" name="Picture 29" descr="NFPALogo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1584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4" name="Group 30"/>
          <p:cNvGrpSpPr>
            <a:grpSpLocks/>
          </p:cNvGrpSpPr>
          <p:nvPr/>
        </p:nvGrpSpPr>
        <p:grpSpPr bwMode="auto">
          <a:xfrm>
            <a:off x="6054725" y="3752850"/>
            <a:ext cx="2662238" cy="1062038"/>
            <a:chOff x="3814" y="2239"/>
            <a:chExt cx="1677" cy="669"/>
          </a:xfrm>
        </p:grpSpPr>
        <p:sp>
          <p:nvSpPr>
            <p:cNvPr id="20501" name="Rectangle 31"/>
            <p:cNvSpPr>
              <a:spLocks noChangeArrowheads="1"/>
            </p:cNvSpPr>
            <p:nvPr/>
          </p:nvSpPr>
          <p:spPr bwMode="auto">
            <a:xfrm>
              <a:off x="3814" y="2239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7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dirty="0"/>
                <a:t/>
              </a:r>
              <a:br>
                <a:rPr dirty="0"/>
              </a:b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Underwriters Laboratories Inc.</a:t>
              </a:r>
            </a:p>
          </p:txBody>
        </p:sp>
        <p:pic>
          <p:nvPicPr>
            <p:cNvPr id="20502" name="Picture 32" descr="UL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2305"/>
              <a:ext cx="124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5" name="Group 33"/>
          <p:cNvGrpSpPr>
            <a:grpSpLocks/>
          </p:cNvGrpSpPr>
          <p:nvPr/>
        </p:nvGrpSpPr>
        <p:grpSpPr bwMode="auto">
          <a:xfrm>
            <a:off x="446088" y="4929188"/>
            <a:ext cx="2652712" cy="1062037"/>
            <a:chOff x="281" y="3005"/>
            <a:chExt cx="1671" cy="669"/>
          </a:xfrm>
        </p:grpSpPr>
        <p:sp>
          <p:nvSpPr>
            <p:cNvPr id="20499" name="Rectangle 34"/>
            <p:cNvSpPr>
              <a:spLocks noChangeArrowheads="1"/>
            </p:cNvSpPr>
            <p:nvPr/>
          </p:nvSpPr>
          <p:spPr bwMode="auto">
            <a:xfrm>
              <a:off x="281" y="3005"/>
              <a:ext cx="1671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American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Society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of Civil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Engineers</a:t>
              </a:r>
            </a:p>
          </p:txBody>
        </p:sp>
        <p:pic>
          <p:nvPicPr>
            <p:cNvPr id="20500" name="Picture 35" descr="asce_1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322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6" name="Group 36"/>
          <p:cNvGrpSpPr>
            <a:grpSpLocks/>
          </p:cNvGrpSpPr>
          <p:nvPr/>
        </p:nvGrpSpPr>
        <p:grpSpPr bwMode="auto">
          <a:xfrm>
            <a:off x="3252788" y="4929188"/>
            <a:ext cx="2643187" cy="1062037"/>
            <a:chOff x="2049" y="3005"/>
            <a:chExt cx="1665" cy="669"/>
          </a:xfrm>
        </p:grpSpPr>
        <p:sp>
          <p:nvSpPr>
            <p:cNvPr id="20497" name="Rectangle 37"/>
            <p:cNvSpPr>
              <a:spLocks noChangeArrowheads="1"/>
            </p:cNvSpPr>
            <p:nvPr/>
          </p:nvSpPr>
          <p:spPr bwMode="auto">
            <a:xfrm>
              <a:off x="2049" y="3005"/>
              <a:ext cx="1665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 dirty="0"/>
                <a:t>American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Petroleum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Institute</a:t>
              </a:r>
            </a:p>
          </p:txBody>
        </p:sp>
        <p:pic>
          <p:nvPicPr>
            <p:cNvPr id="20498" name="Picture 38" descr="ENERGY_API_CMYK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3208"/>
              <a:ext cx="80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altLang="en-US" sz="2400" b="0" dirty="0" smtClean="0"/>
              <a:t>exemples de rôles et de responsabilités</a:t>
            </a:r>
          </a:p>
        </p:txBody>
      </p:sp>
      <p:graphicFrame>
        <p:nvGraphicFramePr>
          <p:cNvPr id="58514" name="Group 1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26621"/>
              </p:ext>
            </p:extLst>
          </p:nvPr>
        </p:nvGraphicFramePr>
        <p:xfrm>
          <a:off x="228600" y="990600"/>
          <a:ext cx="8534401" cy="5532910"/>
        </p:xfrm>
        <a:graphic>
          <a:graphicData uri="http://schemas.openxmlformats.org/drawingml/2006/table">
            <a:tbl>
              <a:tblPr/>
              <a:tblGrid>
                <a:gridCol w="2470648"/>
                <a:gridCol w="658632"/>
                <a:gridCol w="1179665"/>
                <a:gridCol w="1154926"/>
                <a:gridCol w="1178119"/>
                <a:gridCol w="1255423"/>
                <a:gridCol w="636988"/>
              </a:tblGrid>
              <a:tr h="942994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ANSI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Organismes d’élaboration de normes</a:t>
                      </a: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Entreprises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Consommateurs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Pouvoirs publics</a:t>
                      </a: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8B3"/>
                    </a:solidFill>
                  </a:tcPr>
                </a:tc>
              </a:tr>
              <a:tr h="724593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Coordonne l’élaboration des systèmes et des politiques aux États-Unis</a:t>
                      </a: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93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Mène des activités d’élaboration de normes de manière indépendante</a:t>
                      </a:r>
                      <a:endParaRPr kumimoji="0" lang="fr-F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94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Coordonne et supervise l’utilisation et la participation de l’USG aux activités VCS</a:t>
                      </a: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93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Point d'information pour la métrologie légale et l’OMS/OTC</a:t>
                      </a:r>
                      <a:endParaRPr kumimoji="0" lang="fr-F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93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Apporte une contribution technique à l’élaboration des normes</a:t>
                      </a:r>
                      <a:endParaRPr kumimoji="0" lang="fr-F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92"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Participe à l’élaboration des politiques américaines</a:t>
                      </a:r>
                      <a:endParaRPr kumimoji="0" lang="fr-F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8000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4195D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5D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5874" marR="8587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Char char="©"/>
            </a:pPr>
            <a:r>
              <a:rPr lang="fr-FR" altLang="en-US" sz="900" dirty="0" smtClean="0"/>
              <a:t> 2016 Diapositive ANSI </a:t>
            </a:r>
            <a:fld id="{315EC5EF-34E5-40D3-B209-5AD3E4C11B14}" type="slidenum">
              <a:rPr lang="en-US" altLang="en-US" sz="900" smtClean="0"/>
              <a:pPr algn="r" eaLnBrk="1" hangingPunct="1">
                <a:buFont typeface="Calibri" pitchFamily="34" charset="0"/>
                <a:buChar char="©"/>
              </a:pPr>
              <a:t>18</a:t>
            </a:fld>
            <a:endParaRPr lang="fr-FR" altLang="en-US" sz="900" dirty="0" smtClean="0"/>
          </a:p>
        </p:txBody>
      </p:sp>
      <p:pic>
        <p:nvPicPr>
          <p:cNvPr id="22599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2" y="2117724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2910681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2" y="6096000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6096000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1" y="6074795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6074795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5471319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5471319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31" y="5427209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56" y="3810000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6" y="4706483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6" y="5471319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mesures liées aux normes peuvent soutenir la croissance économique, le commerce et les investissements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fr-FR" dirty="0" smtClean="0"/>
              <a:t>Les normes applicables dans le monde entier favorisent :</a:t>
            </a:r>
          </a:p>
          <a:p>
            <a:pPr lvl="1"/>
            <a:r>
              <a:rPr lang="fr-FR" sz="2000" dirty="0" smtClean="0"/>
              <a:t>La participation à la chaîne d’approvisionnement mondiale en garantissant la compatibilité des apports de différents lieux;</a:t>
            </a:r>
          </a:p>
          <a:p>
            <a:pPr lvl="1"/>
            <a:r>
              <a:rPr lang="fr-FR" sz="2000" dirty="0" smtClean="0"/>
              <a:t>Des processus de fabrication ou d’autres types de production plus efficaces qui offrent une plus grande productivité à des coûts moindres et des niveaux plus élevés d’assurance qualité;</a:t>
            </a:r>
          </a:p>
          <a:p>
            <a:pPr lvl="1"/>
            <a:r>
              <a:rPr lang="fr-FR" sz="2000" dirty="0" smtClean="0"/>
              <a:t>Un déploiement rapide et à grande échelle de technologies innovantes;</a:t>
            </a:r>
          </a:p>
          <a:p>
            <a:pPr lvl="1"/>
            <a:r>
              <a:rPr lang="fr-FR" sz="2000" dirty="0" smtClean="0"/>
              <a:t>La réalisation d’objectifs importants des politiques tels que la santé humaine et animale, la sécurité et la protection de l’environnement.</a:t>
            </a:r>
          </a:p>
          <a:p>
            <a:pPr lvl="1"/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de l’ANSI et du système de normalisation des États-Unis</a:t>
            </a:r>
            <a:endParaRPr lang="fr-FR" b="1" dirty="0">
              <a:solidFill>
                <a:srgbClr val="4195D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2015 Diapositive ANSI </a:t>
            </a:r>
            <a:fld id="{7421C1C3-033B-44CE-8312-99661589CFEA}" type="slidenum">
              <a:rPr lang="en-US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9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Termes clés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fr-FR" altLang="en-US" sz="1800" b="1" dirty="0" smtClean="0"/>
              <a:t>Normes</a:t>
            </a:r>
          </a:p>
          <a:p>
            <a:pPr lvl="1" eaLnBrk="1" hangingPunct="1">
              <a:lnSpc>
                <a:spcPct val="95000"/>
              </a:lnSpc>
            </a:pPr>
            <a:r>
              <a:rPr lang="fr-FR" dirty="0" smtClean="0"/>
              <a:t>Spécifications </a:t>
            </a:r>
            <a:r>
              <a:rPr lang="fr-FR" altLang="en-US" sz="1800" b="1" dirty="0" smtClean="0">
                <a:solidFill>
                  <a:srgbClr val="006BB4"/>
                </a:solidFill>
              </a:rPr>
              <a:t>axées sur le marché</a:t>
            </a:r>
            <a:r>
              <a:rPr lang="fr-FR" altLang="en-US" sz="1800" dirty="0" smtClean="0"/>
              <a:t> de produits et de services (par ex. spécifications techniques, systèmes de gestion, etc.)</a:t>
            </a:r>
          </a:p>
          <a:p>
            <a:pPr eaLnBrk="1" hangingPunct="1">
              <a:lnSpc>
                <a:spcPct val="95000"/>
              </a:lnSpc>
              <a:buClr>
                <a:schemeClr val="bg1"/>
              </a:buClr>
              <a:buFont typeface="Wingdings" pitchFamily="2" charset="2"/>
              <a:buNone/>
            </a:pPr>
            <a:endParaRPr lang="fr-FR" altLang="en-US" sz="1700" b="1" dirty="0" smtClean="0"/>
          </a:p>
          <a:p>
            <a:pPr eaLnBrk="1" hangingPunct="1">
              <a:lnSpc>
                <a:spcPct val="95000"/>
              </a:lnSpc>
            </a:pPr>
            <a:r>
              <a:rPr lang="fr-FR" altLang="en-US" sz="1800" b="1" dirty="0" smtClean="0"/>
              <a:t>Réglementations</a:t>
            </a:r>
            <a:endParaRPr lang="fr-FR" altLang="en-US" sz="1800" dirty="0" smtClean="0"/>
          </a:p>
          <a:p>
            <a:pPr lvl="1" eaLnBrk="1" hangingPunct="1">
              <a:lnSpc>
                <a:spcPct val="95000"/>
              </a:lnSpc>
            </a:pPr>
            <a:r>
              <a:rPr lang="fr-FR" dirty="0" smtClean="0"/>
              <a:t>Spécifications techniques </a:t>
            </a:r>
            <a:r>
              <a:rPr lang="fr-FR" altLang="en-US" sz="1800" b="1" dirty="0" smtClean="0">
                <a:solidFill>
                  <a:srgbClr val="006BB4"/>
                </a:solidFill>
              </a:rPr>
              <a:t>obligatoires</a:t>
            </a:r>
            <a:r>
              <a:rPr lang="fr-FR" altLang="en-US" sz="1800" dirty="0" smtClean="0"/>
              <a:t>, qui peuvent comprendre des normes particulières ou des procédures d’évaluation de conformité</a:t>
            </a:r>
          </a:p>
          <a:p>
            <a:pPr eaLnBrk="1" hangingPunct="1">
              <a:lnSpc>
                <a:spcPct val="95000"/>
              </a:lnSpc>
              <a:buClr>
                <a:schemeClr val="bg1"/>
              </a:buClr>
              <a:buFont typeface="Wingdings" pitchFamily="2" charset="2"/>
              <a:buNone/>
            </a:pPr>
            <a:endParaRPr lang="fr-FR" altLang="en-US" sz="1700" dirty="0" smtClean="0"/>
          </a:p>
          <a:p>
            <a:pPr eaLnBrk="1" hangingPunct="1">
              <a:lnSpc>
                <a:spcPct val="95000"/>
              </a:lnSpc>
            </a:pPr>
            <a:r>
              <a:rPr lang="fr-FR" altLang="en-US" sz="1800" b="1" dirty="0" smtClean="0"/>
              <a:t>Évaluation de conformité</a:t>
            </a:r>
            <a:r>
              <a:rPr lang="fr-FR" dirty="0" smtClean="0"/>
              <a:t> </a:t>
            </a:r>
          </a:p>
          <a:p>
            <a:pPr lvl="1" eaLnBrk="1" hangingPunct="1">
              <a:lnSpc>
                <a:spcPct val="95000"/>
              </a:lnSpc>
            </a:pPr>
            <a:r>
              <a:rPr lang="fr-FR" altLang="en-US" sz="1800" b="1" dirty="0" smtClean="0">
                <a:solidFill>
                  <a:srgbClr val="006BB4"/>
                </a:solidFill>
              </a:rPr>
              <a:t>Processus et systèmes</a:t>
            </a:r>
            <a:r>
              <a:rPr lang="fr-FR" altLang="en-US" sz="1800" dirty="0" smtClean="0"/>
              <a:t> utilisés pour vérifier la conformité d'un produit, d’une personne, d’un processus ou d’un système à une norme ou à une réglementation (par ex. tests, certification) </a:t>
            </a:r>
          </a:p>
        </p:txBody>
      </p:sp>
    </p:spTree>
    <p:extLst>
      <p:ext uri="{BB962C8B-B14F-4D97-AF65-F5344CB8AC3E}">
        <p14:creationId xmlns:p14="http://schemas.microsoft.com/office/powerpoint/2010/main" val="9390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mesures liées aux normes peuvent également freiner la croissance économique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mesures liées aux normes qui :</a:t>
            </a:r>
          </a:p>
          <a:p>
            <a:pPr lvl="1"/>
            <a:r>
              <a:rPr lang="fr-FR" sz="2100" dirty="0" smtClean="0"/>
              <a:t>Sont élaborées dans le seul but de protéger un secteur local,</a:t>
            </a:r>
          </a:p>
          <a:p>
            <a:pPr lvl="1"/>
            <a:r>
              <a:rPr lang="fr-FR" sz="2100" dirty="0" smtClean="0"/>
              <a:t>Sont élaborées sans prendre en compte les normes mondiales existantes et les ressources correspondantes,</a:t>
            </a:r>
          </a:p>
          <a:p>
            <a:pPr lvl="1"/>
            <a:r>
              <a:rPr lang="fr-FR" sz="2100" dirty="0" smtClean="0"/>
              <a:t>Entraînent trop de paperasserie et d’autres obligations, ou</a:t>
            </a:r>
          </a:p>
          <a:p>
            <a:pPr lvl="1"/>
            <a:r>
              <a:rPr lang="fr-FR" sz="2100" dirty="0" smtClean="0"/>
              <a:t>Sont dépassées</a:t>
            </a:r>
          </a:p>
          <a:p>
            <a:r>
              <a:rPr lang="fr-FR" dirty="0" smtClean="0"/>
              <a:t>Peuvent entraver l’innovation, réduire la concurrence et créer des obstacles inutiles au commerce.</a:t>
            </a:r>
          </a:p>
          <a:p>
            <a:pPr lvl="1"/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de l’ANSI et du système de normalisation des États-Unis</a:t>
            </a:r>
            <a:endParaRPr lang="fr-FR" b="1" dirty="0">
              <a:solidFill>
                <a:srgbClr val="4195D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2015 Diapositive ANSI </a:t>
            </a:r>
            <a:fld id="{7421C1C3-033B-44CE-8312-99661589CFEA}" type="slidenum">
              <a:rPr lang="en-US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77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dirty="0" smtClean="0"/>
              <a:t>Comment l’atelier d’aujourd'hui peut vous aider 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Focalisation sur l’énergie, l’eau et les transports :</a:t>
            </a:r>
          </a:p>
          <a:p>
            <a:pPr lvl="1">
              <a:buFontTx/>
              <a:buChar char="-"/>
            </a:pPr>
            <a:r>
              <a:rPr lang="fr-FR" sz="1800" dirty="0" smtClean="0"/>
              <a:t>Quelles sont les activités techniques existantes et les normes applicables au monde entier qui pourraient s’appliquer </a:t>
            </a:r>
            <a:r>
              <a:rPr lang="fr-FR" sz="1800" dirty="0" smtClean="0"/>
              <a:t>à la </a:t>
            </a:r>
            <a:r>
              <a:rPr lang="fr-FR" sz="1800" dirty="0" smtClean="0"/>
              <a:t>Côte d’Ivoire ? </a:t>
            </a:r>
          </a:p>
          <a:p>
            <a:pPr lvl="1">
              <a:buFontTx/>
              <a:buChar char="-"/>
            </a:pPr>
            <a:r>
              <a:rPr lang="fr-FR" sz="1800" dirty="0"/>
              <a:t>Ces normes pourraient-elles être élaborées ou adaptées pour prendre en compte les principales caractéristiques </a:t>
            </a:r>
            <a:r>
              <a:rPr lang="fr-FR" sz="1800" dirty="0" smtClean="0"/>
              <a:t>de </a:t>
            </a:r>
            <a:r>
              <a:rPr lang="fr-FR" sz="1800" dirty="0"/>
              <a:t>la Côte d’Ivoire ?</a:t>
            </a:r>
          </a:p>
          <a:p>
            <a:pPr lvl="1">
              <a:buFontTx/>
              <a:buChar char="-"/>
            </a:pPr>
            <a:r>
              <a:rPr lang="fr-FR" sz="1800" dirty="0" smtClean="0"/>
              <a:t>Quels enseignements </a:t>
            </a:r>
            <a:r>
              <a:rPr lang="fr-FR" sz="1800" dirty="0" smtClean="0"/>
              <a:t>la </a:t>
            </a:r>
            <a:r>
              <a:rPr lang="fr-FR" sz="1800" dirty="0" smtClean="0"/>
              <a:t>Côte d’Ivoire peuvent-ils tirer du développement et des caractéristiques du secteur aux États-Unis ?</a:t>
            </a:r>
          </a:p>
          <a:p>
            <a:pPr lvl="1">
              <a:buFontTx/>
              <a:buChar char="-"/>
            </a:pPr>
            <a:r>
              <a:rPr lang="fr-FR" sz="1800" dirty="0" smtClean="0"/>
              <a:t>Quelles sont les meilleures pratiques et les stratégies d’élaboration de normes qui favorisent la croissance économique, le commerce et les investissements aux États-Unis ?</a:t>
            </a:r>
          </a:p>
          <a:p>
            <a:pPr lvl="1">
              <a:buFontTx/>
              <a:buChar char="-"/>
            </a:pPr>
            <a:r>
              <a:rPr lang="fr-FR" sz="1800" dirty="0" smtClean="0"/>
              <a:t>Quelles sont les ressources et les possibilités de collaboration avec les États-Unis qui existent ? </a:t>
            </a:r>
            <a:endParaRPr lang="fr-F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de l’ANSI et du système de normalisation des États-Unis</a:t>
            </a:r>
            <a:endParaRPr lang="fr-FR" b="1" dirty="0">
              <a:solidFill>
                <a:srgbClr val="4195D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2015 Diapositive ANSI </a:t>
            </a:r>
            <a:fld id="{7421C1C3-033B-44CE-8312-99661589CFEA}" type="slidenum">
              <a:rPr lang="en-US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2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152400" y="1879867"/>
            <a:ext cx="2971800" cy="25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David Jankowski</a:t>
            </a:r>
            <a:endParaRPr lang="fr-FR" altLang="en-US" b="1" dirty="0" smtClean="0">
              <a:solidFill>
                <a:schemeClr val="folHlink"/>
              </a:solidFill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Program </a:t>
            </a:r>
            <a:r>
              <a:rPr lang="fr-FR" altLang="en-US" b="1" dirty="0" err="1" smtClean="0">
                <a:solidFill>
                  <a:schemeClr val="folHlink"/>
                </a:solidFill>
                <a:latin typeface="Trebuchet MS" pitchFamily="34" charset="0"/>
              </a:rPr>
              <a:t>Administrator</a:t>
            </a: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, </a:t>
            </a: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International Development</a:t>
            </a:r>
          </a:p>
          <a:p>
            <a:pPr>
              <a:spcBef>
                <a:spcPct val="20000"/>
              </a:spcBef>
            </a:pPr>
            <a:endParaRPr lang="fr-FR" altLang="en-US" b="1" dirty="0">
              <a:solidFill>
                <a:schemeClr val="folHlink"/>
              </a:solidFill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intl@ansi.org</a:t>
            </a:r>
            <a:endParaRPr lang="fr-FR" dirty="0"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fr-FR" b="1" dirty="0">
                <a:solidFill>
                  <a:schemeClr val="folHlink"/>
                </a:solidFill>
                <a:latin typeface="Trebuchet MS" pitchFamily="34" charset="0"/>
              </a:rPr>
              <a:t>www.standardsportal.org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2438400"/>
          </a:xfrm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BB4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85750" indent="-285750" eaLnBrk="1" hangingPunct="1"/>
            <a:r>
              <a:rPr lang="fr-FR" altLang="en-US" sz="2200" b="1" dirty="0" smtClean="0"/>
              <a:t>L’American National Standards Institute coordonne les normes, l’évaluation de la conformité et les activités connexes aux États-Unis</a:t>
            </a:r>
          </a:p>
          <a:p>
            <a:pPr marL="285750" indent="-285750" eaLnBrk="1" hangingPunct="1"/>
            <a:endParaRPr lang="fr-FR" altLang="en-US" sz="2200" b="1" dirty="0" smtClean="0"/>
          </a:p>
          <a:p>
            <a:pPr marL="285750" indent="-285750" eaLnBrk="1" hangingPunct="1"/>
            <a:r>
              <a:rPr lang="fr-FR" altLang="en-US" sz="2200" dirty="0" smtClean="0"/>
              <a:t>Créée en 1918, l’ANSI est une organisation privée à but non lucratif  </a:t>
            </a:r>
            <a:r>
              <a:rPr dirty="0"/>
              <a:t/>
            </a:r>
            <a:br>
              <a:rPr dirty="0"/>
            </a:br>
            <a:endParaRPr lang="fr-FR" altLang="en-US" sz="2200" dirty="0" smtClean="0"/>
          </a:p>
          <a:p>
            <a:pPr marL="285750" indent="-285750" eaLnBrk="1" hangingPunct="1"/>
            <a:r>
              <a:rPr lang="fr-FR" altLang="en-US" sz="2200" dirty="0" smtClean="0"/>
              <a:t>L’ANSI n’est pas un organisme public, ni une organisation d’élaboration de normes</a:t>
            </a:r>
          </a:p>
          <a:p>
            <a:pPr marL="285750" indent="-28575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 dirty="0" smtClean="0">
              <a:latin typeface="Arial" charset="0"/>
            </a:endParaRPr>
          </a:p>
        </p:txBody>
      </p:sp>
      <p:pic>
        <p:nvPicPr>
          <p:cNvPr id="37891" name="Picture 3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25"/>
            <a:ext cx="2754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57200" y="2057400"/>
            <a:ext cx="8382000" cy="3393237"/>
          </a:xfrm>
          <a:prstGeom prst="rect">
            <a:avLst/>
          </a:prstGeom>
          <a:noFill/>
          <a:ln w="28575">
            <a:solidFill>
              <a:srgbClr val="006BB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fr-FR" altLang="en-US" sz="2200" b="1" dirty="0">
                <a:solidFill>
                  <a:srgbClr val="006BB4"/>
                </a:solidFill>
                <a:latin typeface="Trebuchet MS" pitchFamily="34" charset="0"/>
              </a:rPr>
              <a:t>Mission de l’ANSI</a:t>
            </a:r>
            <a:r>
              <a:rPr lang="fr-FR" dirty="0" smtClean="0"/>
              <a:t>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fr-FR" altLang="en-US" sz="2200" dirty="0">
                <a:solidFill>
                  <a:schemeClr val="tx1"/>
                </a:solidFill>
                <a:latin typeface="Trebuchet MS" pitchFamily="34" charset="0"/>
              </a:rPr>
              <a:t>Améliorer à la fois la compétitivité mondiale des entreprises américaines et la qualité de vie aux États-Unis en oeuvrant en faveur de normes consensuelles volontaires et de systèmes d’évaluation de la conformité, et en préservant leur intégrité.</a:t>
            </a:r>
          </a:p>
          <a:p>
            <a:pPr eaLnBrk="0" hangingPunct="0">
              <a:lnSpc>
                <a:spcPct val="150000"/>
              </a:lnSpc>
            </a:pPr>
            <a:endParaRPr lang="fr-FR" altLang="en-US" sz="22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07975" y="1761636"/>
            <a:ext cx="4197350" cy="362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Représente les États-Unis dans le monde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 les organisations d’élaboration de normes et approuve les normes ANS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Homologue/approuve les groupes consultatifs techniques (comités miroir) pour les travaux techniques de l’ISO/IEC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 les organes d’évaluation de la conformité</a:t>
            </a:r>
            <a:endParaRPr lang="fr-FR" altLang="en-US" sz="22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57725" y="1766874"/>
            <a:ext cx="419893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Revendeur de normes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Diffusion d’informations et formation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Forum neutre permettant d'identifier les besoins en termes de normes et de discuter des problèmes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Passerelle entre les secteurs public et privé aux États-Unis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Garantit l’intégrité des normes et le système de vérification de la conformité</a:t>
            </a:r>
          </a:p>
          <a:p>
            <a:pPr marL="342900" indent="-342900" algn="l"/>
            <a:endParaRPr lang="fr-FR" altLang="en-US" sz="22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4191000" cy="4525962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Représente les États-Unis au sein de </a:t>
            </a:r>
            <a:r>
              <a:rPr lang="fr-FR" altLang="en-US" sz="1600" dirty="0" smtClean="0"/>
              <a:t>l’ISO</a:t>
            </a:r>
            <a:endParaRPr lang="fr-FR" altLang="en-US" sz="1600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None/>
            </a:pPr>
            <a:endParaRPr lang="fr-FR" altLang="en-US" sz="11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Représente les États-Unis au sein de l’IEC, </a:t>
            </a:r>
            <a:r>
              <a:rPr sz="1600" dirty="0"/>
              <a:t/>
            </a:r>
            <a:br>
              <a:rPr sz="1600" dirty="0"/>
            </a:br>
            <a:r>
              <a:rPr lang="fr-FR" altLang="en-US" sz="1600" dirty="0" smtClean="0"/>
              <a:t>via leur comité national au sein de l’ANSI</a:t>
            </a:r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None/>
            </a:pPr>
            <a:endParaRPr lang="fr-FR" altLang="en-US" sz="1100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Membre américain de l’IAF et de l’ILAC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</a:pP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Participe à des forums régionaux dans les Amériques et sur la Côte du </a:t>
            </a:r>
            <a:r>
              <a:rPr lang="fr-FR" altLang="en-US" sz="1600" dirty="0" smtClean="0"/>
              <a:t>Pacifique</a:t>
            </a:r>
            <a:endParaRPr lang="fr-FR" altLang="en-US" sz="1600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None/>
            </a:pPr>
            <a:endParaRPr lang="fr-FR" altLang="en-US" sz="1100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/>
              <a:t>Co</a:t>
            </a:r>
            <a:r>
              <a:rPr lang="fr-FR" altLang="en-US" sz="1600" dirty="0" smtClean="0"/>
              <a:t>nnexion avec des groupes en Europe, en Afrique et au </a:t>
            </a:r>
            <a:r>
              <a:rPr lang="fr-FR" altLang="en-US" sz="1600" dirty="0" smtClean="0"/>
              <a:t>Moyen-Orient</a:t>
            </a:r>
            <a:endParaRPr lang="fr-FR" altLang="en-US" sz="1600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None/>
            </a:pPr>
            <a:endParaRPr lang="fr-FR" altLang="en-US" sz="11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Accords bilatéraux avec d’autres organismes nationaux de normalisation</a:t>
            </a:r>
          </a:p>
        </p:txBody>
      </p:sp>
      <p:pic>
        <p:nvPicPr>
          <p:cNvPr id="40965" name="Picture 3" descr="iso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1547811"/>
            <a:ext cx="6937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I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56" y="1547811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681288"/>
            <a:ext cx="9382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IL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56" y="2609850"/>
            <a:ext cx="7921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mainsc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31" y="3502046"/>
            <a:ext cx="863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502047"/>
            <a:ext cx="5572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9" descr="C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08526"/>
            <a:ext cx="7254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0" descr="CENEL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82345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1" descr="etsi-white-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656958"/>
            <a:ext cx="1311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2" descr="Página Inicial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445138"/>
            <a:ext cx="1306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3" descr="Standardization Administration of Chin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02290"/>
            <a:ext cx="533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4" descr="ANSI_w_na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8" descr="C:\Documents and Settings\eneiman\Desktop\PAC.b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11584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1267" name="Picture 3" descr="IP_regional-bilateral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/>
          <a:stretch>
            <a:fillRect/>
          </a:stretch>
        </p:blipFill>
        <p:spPr bwMode="auto">
          <a:xfrm>
            <a:off x="285750" y="152400"/>
            <a:ext cx="8553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938" y="1508125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La Fédération ANSI représente plus de </a:t>
            </a:r>
            <a:r>
              <a:rPr lang="fr-FR" altLang="en-US" sz="2000" b="1" dirty="0">
                <a:solidFill>
                  <a:srgbClr val="006BB4"/>
                </a:solidFill>
                <a:latin typeface="Trebuchet MS" pitchFamily="34" charset="0"/>
              </a:rPr>
              <a:t>125 000 sociétés et organisations</a:t>
            </a: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 et </a:t>
            </a:r>
            <a:r>
              <a:rPr lang="fr-FR" altLang="en-US" sz="2000" b="1" dirty="0">
                <a:solidFill>
                  <a:srgbClr val="006BB4"/>
                </a:solidFill>
                <a:latin typeface="Trebuchet MS" pitchFamily="34" charset="0"/>
              </a:rPr>
              <a:t>3,5 millions de professionnels</a:t>
            </a: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 partout dans le monde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078163"/>
          </a:xfrm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33413" y="2908300"/>
            <a:ext cx="70453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 dirty="0">
                <a:solidFill>
                  <a:schemeClr val="tx1"/>
                </a:solidFill>
                <a:latin typeface="Trebuchet MS" pitchFamily="34" charset="0"/>
              </a:rPr>
              <a:t>Membres de la Fédération ANSI. . 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71513" y="3441700"/>
            <a:ext cx="35814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Entreprises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Pouvoirs publics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Associations professionnelles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Universitaires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Particuliers</a:t>
            </a:r>
          </a:p>
          <a:p>
            <a:pPr marL="342900" indent="-342900" algn="l">
              <a:buFont typeface="Wingdings" pitchFamily="2" charset="2"/>
              <a:buChar char="n"/>
            </a:pPr>
            <a:endParaRPr lang="fr-FR" alt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02150" y="3441700"/>
            <a:ext cx="40846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Organismes d’élaboration de normes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Sociétés professionnelles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Organisations de services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Groupes d’intérêts de consommateurs et de travailleurs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1700" dirty="0">
                <a:solidFill>
                  <a:schemeClr val="tx1"/>
                </a:solidFill>
                <a:latin typeface="Trebuchet MS" pitchFamily="34" charset="0"/>
              </a:rPr>
              <a:t>Et bien plus </a:t>
            </a:r>
            <a:r>
              <a:rPr lang="fr-FR" altLang="en-US" sz="1700" dirty="0" smtClean="0">
                <a:solidFill>
                  <a:schemeClr val="tx1"/>
                </a:solidFill>
                <a:latin typeface="Trebuchet MS" pitchFamily="34" charset="0"/>
              </a:rPr>
              <a:t>encore…</a:t>
            </a:r>
            <a:endParaRPr lang="fr-FR" altLang="en-US" sz="17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axé sur le marché</a:t>
            </a:r>
          </a:p>
        </p:txBody>
      </p:sp>
      <p:sp>
        <p:nvSpPr>
          <p:cNvPr id="25605" name="AutoShape 3"/>
          <p:cNvSpPr>
            <a:spLocks noChangeArrowheads="1"/>
          </p:cNvSpPr>
          <p:nvPr/>
        </p:nvSpPr>
        <p:spPr bwMode="auto">
          <a:xfrm rot="10800000">
            <a:off x="2120900" y="2097088"/>
            <a:ext cx="2873375" cy="3265487"/>
          </a:xfrm>
          <a:prstGeom prst="flowChartExtract">
            <a:avLst/>
          </a:prstGeom>
          <a:solidFill>
            <a:srgbClr val="0068B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727450" y="2097088"/>
            <a:ext cx="2873375" cy="3265487"/>
          </a:xfrm>
          <a:prstGeom prst="flowChartExtract">
            <a:avLst/>
          </a:prstGeom>
          <a:solidFill>
            <a:srgbClr val="4EA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106613" y="2273300"/>
            <a:ext cx="29035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FFFFFF"/>
                </a:solidFill>
              </a:rPr>
              <a:t>Approche dans de </a:t>
            </a:r>
            <a:r>
              <a:rPr dirty="0"/>
              <a:t/>
            </a:r>
            <a:br>
              <a:rPr dirty="0"/>
            </a:br>
            <a:r>
              <a:rPr lang="fr-FR" altLang="en-US" sz="1800" b="1" dirty="0">
                <a:solidFill>
                  <a:srgbClr val="FFFFFF"/>
                </a:solidFill>
              </a:rPr>
              <a:t>nombreuses </a:t>
            </a:r>
            <a:endParaRPr lang="fr-FR" altLang="en-US" sz="1800" b="1" dirty="0" smtClean="0">
              <a:solidFill>
                <a:srgbClr val="FFFFFF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altLang="en-US" sz="1800" b="1" dirty="0" smtClean="0">
                <a:solidFill>
                  <a:srgbClr val="FFFFFF"/>
                </a:solidFill>
              </a:rPr>
              <a:t>économies</a:t>
            </a:r>
            <a:endParaRPr lang="fr-FR" altLang="en-US" sz="1800" b="1" dirty="0">
              <a:solidFill>
                <a:srgbClr val="FFFFFF"/>
              </a:solidFill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3730625" y="4624388"/>
            <a:ext cx="286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FFFFFF"/>
                </a:solidFill>
              </a:rPr>
              <a:t>Approche</a:t>
            </a:r>
            <a:r>
              <a:rPr dirty="0"/>
              <a:t/>
            </a:r>
            <a:br>
              <a:rPr dirty="0"/>
            </a:br>
            <a:r>
              <a:rPr lang="fr-FR" altLang="en-US" sz="1800" b="1" dirty="0">
                <a:solidFill>
                  <a:srgbClr val="FFFFFF"/>
                </a:solidFill>
              </a:rPr>
              <a:t>aux États-Unis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370794" y="4092575"/>
            <a:ext cx="26955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BF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0068B3"/>
                </a:solidFill>
              </a:rPr>
              <a:t>De nombreuses autres économies</a:t>
            </a:r>
            <a:r>
              <a:rPr dirty="0"/>
              <a:t/>
            </a:r>
            <a:br>
              <a:rPr dirty="0"/>
            </a:br>
            <a:r>
              <a:rPr lang="fr-FR" altLang="en-US" sz="1800" b="1" i="1" dirty="0">
                <a:solidFill>
                  <a:srgbClr val="0068B3"/>
                </a:solidFill>
              </a:rPr>
              <a:t>Du haut vers le bas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400" dirty="0">
                <a:solidFill>
                  <a:srgbClr val="000000"/>
                </a:solidFill>
              </a:rPr>
              <a:t>Les activités de normalisation sont impulsées par les organismes de normalisation</a:t>
            </a:r>
            <a:r>
              <a:rPr lang="fr-FR" dirty="0" smtClean="0"/>
              <a:t> 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6264275" y="3886200"/>
            <a:ext cx="265112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BF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4EAC00"/>
                </a:solidFill>
              </a:rPr>
              <a:t>États-Unis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 </a:t>
            </a:r>
            <a:r>
              <a:rPr lang="fr-FR" altLang="en-US" sz="1800" b="1" i="1" dirty="0">
                <a:solidFill>
                  <a:srgbClr val="4EAC00"/>
                </a:solidFill>
              </a:rPr>
              <a:t>Du bas vers le haut</a:t>
            </a:r>
            <a:r>
              <a:rPr lang="fr-FR" dirty="0" smtClean="0"/>
              <a:t> </a:t>
            </a:r>
          </a:p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400" dirty="0">
                <a:solidFill>
                  <a:srgbClr val="000000"/>
                </a:solidFill>
              </a:rPr>
              <a:t>Les activités de normalisation sont impulsées par les utilisateurs des normes</a:t>
            </a:r>
          </a:p>
        </p:txBody>
      </p:sp>
    </p:spTree>
    <p:extLst>
      <p:ext uri="{BB962C8B-B14F-4D97-AF65-F5344CB8AC3E}">
        <p14:creationId xmlns:p14="http://schemas.microsoft.com/office/powerpoint/2010/main" val="3636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A8ED9E1-92AC-48C6-8A35-12352C7B491A}"/>
</file>

<file path=customXml/itemProps2.xml><?xml version="1.0" encoding="utf-8"?>
<ds:datastoreItem xmlns:ds="http://schemas.openxmlformats.org/officeDocument/2006/customXml" ds:itemID="{D9790DFC-56C1-4A07-9197-C5A2C8C607AE}"/>
</file>

<file path=customXml/itemProps3.xml><?xml version="1.0" encoding="utf-8"?>
<ds:datastoreItem xmlns:ds="http://schemas.openxmlformats.org/officeDocument/2006/customXml" ds:itemID="{2AAC6AC3-1582-464F-BDAC-604D9DA61301}"/>
</file>

<file path=customXml/itemProps4.xml><?xml version="1.0" encoding="utf-8"?>
<ds:datastoreItem xmlns:ds="http://schemas.openxmlformats.org/officeDocument/2006/customXml" ds:itemID="{B4FA3057-FED4-4297-8111-D80FBEAEEB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</TotalTime>
  <Words>998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1_Default Design</vt:lpstr>
      <vt:lpstr>2_Default Design</vt:lpstr>
      <vt:lpstr>Custom Design</vt:lpstr>
      <vt:lpstr>Default Design</vt:lpstr>
      <vt:lpstr>3_Default Design</vt:lpstr>
      <vt:lpstr>4_Default Design</vt:lpstr>
      <vt:lpstr>5_Default Design</vt:lpstr>
      <vt:lpstr>Vue d’ensemble : L’American National Standards Institute, le système de normalisation aux États-Unis et les liens entre normes, commerce et investissements</vt:lpstr>
      <vt:lpstr>Termes clés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Système de normalisation aux États-Unis axé sur le marché</vt:lpstr>
      <vt:lpstr>Système de normalisation aux États-Unis</vt:lpstr>
      <vt:lpstr>Un partenariat public-privé</vt:lpstr>
      <vt:lpstr>Système de normalisation aux États-Unis fiable – flexible – réactif</vt:lpstr>
      <vt:lpstr>Système de normalisation aux États-Unis principes directeurs</vt:lpstr>
      <vt:lpstr>Approche à plusieurs voies différents outils pour des normes applicables à tous les pays</vt:lpstr>
      <vt:lpstr>Système de normalisation aux États-Unis</vt:lpstr>
      <vt:lpstr>Normes nationales américaines (ANS)</vt:lpstr>
      <vt:lpstr>Système de normalisation aux États-Unis exemples d'organismes d’élaboration de normes et de comités techniques consultatifs homologués par l’ANSI</vt:lpstr>
      <vt:lpstr>Système de normalisation aux États-Unis exemples de rôles et de responsabilités</vt:lpstr>
      <vt:lpstr>Les mesures liées aux normes peuvent soutenir la croissance économique, le commerce et les investissements</vt:lpstr>
      <vt:lpstr>Les mesures liées aux normes peuvent également freiner la croissance économique</vt:lpstr>
      <vt:lpstr>Comment l’atelier d’aujourd'hui peut vous aider ?</vt:lpstr>
      <vt:lpstr>PowerPoint Presentation</vt:lpstr>
    </vt:vector>
  </TitlesOfParts>
  <Company>ANSI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Neiman</dc:creator>
  <cp:lastModifiedBy>David Jankowski</cp:lastModifiedBy>
  <cp:revision>287</cp:revision>
  <cp:lastPrinted>2015-11-04T16:46:29Z</cp:lastPrinted>
  <dcterms:created xsi:type="dcterms:W3CDTF">2011-04-29T13:43:45Z</dcterms:created>
  <dcterms:modified xsi:type="dcterms:W3CDTF">2017-04-02T22:35:33Z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85a70c9d-315c-4f12-a5e7-11e036fa79bc</vt:lpwstr>
  </property>
</Properties>
</file>