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16.xml" ContentType="application/vnd.openxmlformats-officedocument.presentationml.notesSlid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83.xml" ContentType="application/vnd.openxmlformats-officedocument.presentationml.slideLayout+xml"/>
  <Override PartName="/ppt/slideLayouts/slideLayout75.xml" ContentType="application/vnd.openxmlformats-officedocument.presentationml.slideLayout+xml"/>
  <Override PartName="/ppt/slideLayouts/slideLayout85.xml" ContentType="application/vnd.openxmlformats-officedocument.presentationml.slideLayout+xml"/>
  <Override PartName="/ppt/slideLayouts/slideLayout1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03.xml" ContentType="application/vnd.openxmlformats-officedocument.presentationml.slideLayout+xml"/>
  <Override PartName="/ppt/slideLayouts/slideLayout84.xml" ContentType="application/vnd.openxmlformats-officedocument.presentationml.slideLayout+xml"/>
  <Override PartName="/ppt/slideLayouts/slideLayout10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96.xml" ContentType="application/vnd.openxmlformats-officedocument.presentationml.slideLayout+xml"/>
  <Override PartName="/ppt/slideLayouts/slideLayout102.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0" r:id="rId3"/>
    <p:sldMasterId id="2147485373" r:id="rId4"/>
    <p:sldMasterId id="2147485387" r:id="rId5"/>
    <p:sldMasterId id="2147485401" r:id="rId6"/>
    <p:sldMasterId id="2147485403" r:id="rId7"/>
    <p:sldMasterId id="2147485419" r:id="rId8"/>
    <p:sldMasterId id="2147485427" r:id="rId9"/>
    <p:sldMasterId id="2147485441" r:id="rId10"/>
  </p:sldMasterIdLst>
  <p:notesMasterIdLst>
    <p:notesMasterId r:id="rId34"/>
  </p:notesMasterIdLst>
  <p:handoutMasterIdLst>
    <p:handoutMasterId r:id="rId35"/>
  </p:handoutMasterIdLst>
  <p:sldIdLst>
    <p:sldId id="256" r:id="rId11"/>
    <p:sldId id="390" r:id="rId12"/>
    <p:sldId id="391" r:id="rId13"/>
    <p:sldId id="392" r:id="rId14"/>
    <p:sldId id="377" r:id="rId15"/>
    <p:sldId id="379" r:id="rId16"/>
    <p:sldId id="380" r:id="rId17"/>
    <p:sldId id="381" r:id="rId18"/>
    <p:sldId id="382" r:id="rId19"/>
    <p:sldId id="383" r:id="rId20"/>
    <p:sldId id="384" r:id="rId21"/>
    <p:sldId id="385" r:id="rId22"/>
    <p:sldId id="386" r:id="rId23"/>
    <p:sldId id="393" r:id="rId24"/>
    <p:sldId id="388" r:id="rId25"/>
    <p:sldId id="389" r:id="rId26"/>
    <p:sldId id="361" r:id="rId27"/>
    <p:sldId id="360" r:id="rId28"/>
    <p:sldId id="365" r:id="rId29"/>
    <p:sldId id="370" r:id="rId30"/>
    <p:sldId id="366" r:id="rId31"/>
    <p:sldId id="369" r:id="rId32"/>
    <p:sldId id="273" r:id="rId33"/>
  </p:sldIdLst>
  <p:sldSz cx="9144000" cy="6858000" type="screen4x3"/>
  <p:notesSz cx="7010400" cy="9296400"/>
  <p:defaultTextStyle>
    <a:defPPr>
      <a:defRPr lang="en-US"/>
    </a:defPPr>
    <a:lvl1pPr algn="ctr" rtl="0" fontAlgn="base">
      <a:lnSpc>
        <a:spcPct val="115000"/>
      </a:lnSpc>
      <a:spcBef>
        <a:spcPct val="25000"/>
      </a:spcBef>
      <a:spcAft>
        <a:spcPct val="0"/>
      </a:spcAft>
      <a:buClr>
        <a:srgbClr val="4195D3"/>
      </a:buClr>
      <a:buSzPct val="75000"/>
      <a:buFont typeface="Wingdings" pitchFamily="2" charset="2"/>
      <a:defRPr kern="1200">
        <a:solidFill>
          <a:schemeClr val="bg1"/>
        </a:solidFill>
        <a:latin typeface="Calibri" pitchFamily="34" charset="0"/>
        <a:ea typeface="+mn-ea"/>
        <a:cs typeface="+mn-cs"/>
      </a:defRPr>
    </a:lvl1pPr>
    <a:lvl2pPr marL="457200" algn="ctr" rtl="0" fontAlgn="base">
      <a:lnSpc>
        <a:spcPct val="115000"/>
      </a:lnSpc>
      <a:spcBef>
        <a:spcPct val="25000"/>
      </a:spcBef>
      <a:spcAft>
        <a:spcPct val="0"/>
      </a:spcAft>
      <a:buClr>
        <a:srgbClr val="4195D3"/>
      </a:buClr>
      <a:buSzPct val="75000"/>
      <a:buFont typeface="Wingdings" pitchFamily="2" charset="2"/>
      <a:defRPr kern="1200">
        <a:solidFill>
          <a:schemeClr val="bg1"/>
        </a:solidFill>
        <a:latin typeface="Calibri" pitchFamily="34" charset="0"/>
        <a:ea typeface="+mn-ea"/>
        <a:cs typeface="+mn-cs"/>
      </a:defRPr>
    </a:lvl2pPr>
    <a:lvl3pPr marL="914400" algn="ctr" rtl="0" fontAlgn="base">
      <a:lnSpc>
        <a:spcPct val="115000"/>
      </a:lnSpc>
      <a:spcBef>
        <a:spcPct val="25000"/>
      </a:spcBef>
      <a:spcAft>
        <a:spcPct val="0"/>
      </a:spcAft>
      <a:buClr>
        <a:srgbClr val="4195D3"/>
      </a:buClr>
      <a:buSzPct val="75000"/>
      <a:buFont typeface="Wingdings" pitchFamily="2" charset="2"/>
      <a:defRPr kern="1200">
        <a:solidFill>
          <a:schemeClr val="bg1"/>
        </a:solidFill>
        <a:latin typeface="Calibri" pitchFamily="34" charset="0"/>
        <a:ea typeface="+mn-ea"/>
        <a:cs typeface="+mn-cs"/>
      </a:defRPr>
    </a:lvl3pPr>
    <a:lvl4pPr marL="1371600" algn="ctr" rtl="0" fontAlgn="base">
      <a:lnSpc>
        <a:spcPct val="115000"/>
      </a:lnSpc>
      <a:spcBef>
        <a:spcPct val="25000"/>
      </a:spcBef>
      <a:spcAft>
        <a:spcPct val="0"/>
      </a:spcAft>
      <a:buClr>
        <a:srgbClr val="4195D3"/>
      </a:buClr>
      <a:buSzPct val="75000"/>
      <a:buFont typeface="Wingdings" pitchFamily="2" charset="2"/>
      <a:defRPr kern="1200">
        <a:solidFill>
          <a:schemeClr val="bg1"/>
        </a:solidFill>
        <a:latin typeface="Calibri" pitchFamily="34" charset="0"/>
        <a:ea typeface="+mn-ea"/>
        <a:cs typeface="+mn-cs"/>
      </a:defRPr>
    </a:lvl4pPr>
    <a:lvl5pPr marL="1828800" algn="ctr" rtl="0" fontAlgn="base">
      <a:lnSpc>
        <a:spcPct val="115000"/>
      </a:lnSpc>
      <a:spcBef>
        <a:spcPct val="25000"/>
      </a:spcBef>
      <a:spcAft>
        <a:spcPct val="0"/>
      </a:spcAft>
      <a:buClr>
        <a:srgbClr val="4195D3"/>
      </a:buClr>
      <a:buSzPct val="75000"/>
      <a:buFont typeface="Wingdings" pitchFamily="2" charset="2"/>
      <a:defRPr kern="1200">
        <a:solidFill>
          <a:schemeClr val="bg1"/>
        </a:solidFill>
        <a:latin typeface="Calibri" pitchFamily="34" charset="0"/>
        <a:ea typeface="+mn-ea"/>
        <a:cs typeface="+mn-cs"/>
      </a:defRPr>
    </a:lvl5pPr>
    <a:lvl6pPr marL="2286000" algn="l" defTabSz="914400" rtl="0" eaLnBrk="1" latinLnBrk="0" hangingPunct="1">
      <a:defRPr kern="1200">
        <a:solidFill>
          <a:schemeClr val="bg1"/>
        </a:solidFill>
        <a:latin typeface="Calibri" pitchFamily="34" charset="0"/>
        <a:ea typeface="+mn-ea"/>
        <a:cs typeface="+mn-cs"/>
      </a:defRPr>
    </a:lvl6pPr>
    <a:lvl7pPr marL="2743200" algn="l" defTabSz="914400" rtl="0" eaLnBrk="1" latinLnBrk="0" hangingPunct="1">
      <a:defRPr kern="1200">
        <a:solidFill>
          <a:schemeClr val="bg1"/>
        </a:solidFill>
        <a:latin typeface="Calibri" pitchFamily="34" charset="0"/>
        <a:ea typeface="+mn-ea"/>
        <a:cs typeface="+mn-cs"/>
      </a:defRPr>
    </a:lvl7pPr>
    <a:lvl8pPr marL="3200400" algn="l" defTabSz="914400" rtl="0" eaLnBrk="1" latinLnBrk="0" hangingPunct="1">
      <a:defRPr kern="1200">
        <a:solidFill>
          <a:schemeClr val="bg1"/>
        </a:solidFill>
        <a:latin typeface="Calibri" pitchFamily="34" charset="0"/>
        <a:ea typeface="+mn-ea"/>
        <a:cs typeface="+mn-cs"/>
      </a:defRPr>
    </a:lvl8pPr>
    <a:lvl9pPr marL="3657600" algn="l" defTabSz="914400" rtl="0" eaLnBrk="1" latinLnBrk="0" hangingPunct="1">
      <a:defRPr kern="1200">
        <a:solidFill>
          <a:schemeClr val="bg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Jankowski" initials="D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BDDF41"/>
    <a:srgbClr val="1D1D7D"/>
    <a:srgbClr val="121288"/>
    <a:srgbClr val="0E5AF2"/>
    <a:srgbClr val="81CCFF"/>
    <a:srgbClr val="61B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2" autoAdjust="0"/>
    <p:restoredTop sz="89806" autoAdjust="0"/>
  </p:normalViewPr>
  <p:slideViewPr>
    <p:cSldViewPr>
      <p:cViewPr varScale="1">
        <p:scale>
          <a:sx n="126" d="100"/>
          <a:sy n="126" d="100"/>
        </p:scale>
        <p:origin x="81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8354"/>
    </p:cViewPr>
  </p:sorterViewPr>
  <p:notesViewPr>
    <p:cSldViewPr>
      <p:cViewPr varScale="1">
        <p:scale>
          <a:sx n="99" d="100"/>
          <a:sy n="99" d="100"/>
        </p:scale>
        <p:origin x="-352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l">
              <a:lnSpc>
                <a:spcPct val="100000"/>
              </a:lnSpc>
              <a:spcBef>
                <a:spcPct val="0"/>
              </a:spcBef>
              <a:buClrTx/>
              <a:buSzTx/>
              <a:buFontTx/>
              <a:buNone/>
              <a:defRPr sz="1200">
                <a:solidFill>
                  <a:schemeClr val="tx1"/>
                </a:solidFill>
                <a:latin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3971183"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lnSpc>
                <a:spcPct val="100000"/>
              </a:lnSpc>
              <a:spcBef>
                <a:spcPct val="0"/>
              </a:spcBef>
              <a:buClrTx/>
              <a:buSzTx/>
              <a:buFontTx/>
              <a:buNone/>
              <a:defRPr sz="1200">
                <a:solidFill>
                  <a:schemeClr val="tx1"/>
                </a:solidFill>
                <a:latin typeface="Arial" charset="0"/>
              </a:defRPr>
            </a:lvl1pPr>
          </a:lstStyle>
          <a:p>
            <a:pPr>
              <a:defRPr/>
            </a:pPr>
            <a:endParaRPr lang="en-US"/>
          </a:p>
        </p:txBody>
      </p:sp>
      <p:sp>
        <p:nvSpPr>
          <p:cNvPr id="64516" name="Rectangle 4"/>
          <p:cNvSpPr>
            <a:spLocks noGrp="1" noChangeArrowheads="1"/>
          </p:cNvSpPr>
          <p:nvPr>
            <p:ph type="ftr" sz="quarter" idx="2"/>
          </p:nvPr>
        </p:nvSpPr>
        <p:spPr bwMode="auto">
          <a:xfrm>
            <a:off x="0"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l">
              <a:lnSpc>
                <a:spcPct val="100000"/>
              </a:lnSpc>
              <a:spcBef>
                <a:spcPct val="0"/>
              </a:spcBef>
              <a:buClrTx/>
              <a:buSzTx/>
              <a:buFontTx/>
              <a:buNone/>
              <a:defRPr sz="1200">
                <a:solidFill>
                  <a:schemeClr val="tx1"/>
                </a:solidFill>
                <a:latin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3971183"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lnSpc>
                <a:spcPct val="100000"/>
              </a:lnSpc>
              <a:spcBef>
                <a:spcPct val="0"/>
              </a:spcBef>
              <a:buClrTx/>
              <a:buSzTx/>
              <a:buFontTx/>
              <a:buNone/>
              <a:defRPr sz="1200">
                <a:solidFill>
                  <a:schemeClr val="tx1"/>
                </a:solidFill>
                <a:latin typeface="Arial" charset="0"/>
              </a:defRPr>
            </a:lvl1pPr>
          </a:lstStyle>
          <a:p>
            <a:pPr>
              <a:defRPr/>
            </a:pPr>
            <a:fld id="{62D9FA2F-484F-46E4-A7BE-D5BC79AB1829}" type="slidenum">
              <a:rPr lang="en-US"/>
              <a:pPr>
                <a:defRPr/>
              </a:pPr>
              <a:t>‹#›</a:t>
            </a:fld>
            <a:endParaRPr lang="en-US"/>
          </a:p>
        </p:txBody>
      </p:sp>
    </p:spTree>
    <p:extLst>
      <p:ext uri="{BB962C8B-B14F-4D97-AF65-F5344CB8AC3E}">
        <p14:creationId xmlns:p14="http://schemas.microsoft.com/office/powerpoint/2010/main" val="26991424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l">
              <a:lnSpc>
                <a:spcPct val="100000"/>
              </a:lnSpc>
              <a:spcBef>
                <a:spcPct val="0"/>
              </a:spcBef>
              <a:buClrTx/>
              <a:buSzTx/>
              <a:buFontTx/>
              <a:buNone/>
              <a:defRPr sz="1200">
                <a:solidFill>
                  <a:schemeClr val="tx1"/>
                </a:solidFill>
                <a:latin typeface="Arial" charset="0"/>
              </a:defRPr>
            </a:lvl1pPr>
          </a:lstStyle>
          <a:p>
            <a:pPr>
              <a:defRPr/>
            </a:pPr>
            <a:endParaRPr lang="en-US"/>
          </a:p>
        </p:txBody>
      </p:sp>
      <p:sp>
        <p:nvSpPr>
          <p:cNvPr id="20483" name="Rectangle 3"/>
          <p:cNvSpPr>
            <a:spLocks noGrp="1" noChangeArrowheads="1"/>
          </p:cNvSpPr>
          <p:nvPr>
            <p:ph type="dt" idx="1"/>
          </p:nvPr>
        </p:nvSpPr>
        <p:spPr bwMode="auto">
          <a:xfrm>
            <a:off x="3971183" y="0"/>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lnSpc>
                <a:spcPct val="100000"/>
              </a:lnSpc>
              <a:spcBef>
                <a:spcPct val="0"/>
              </a:spcBef>
              <a:buClrTx/>
              <a:buSzTx/>
              <a:buFontTx/>
              <a:buNone/>
              <a:defRPr sz="1200">
                <a:solidFill>
                  <a:schemeClr val="tx1"/>
                </a:solidFill>
                <a:latin typeface="Arial" charset="0"/>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1359" y="4415790"/>
            <a:ext cx="5607684"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l">
              <a:lnSpc>
                <a:spcPct val="100000"/>
              </a:lnSpc>
              <a:spcBef>
                <a:spcPct val="0"/>
              </a:spcBef>
              <a:buClrTx/>
              <a:buSzTx/>
              <a:buFontTx/>
              <a:buNone/>
              <a:defRPr sz="1200">
                <a:solidFill>
                  <a:schemeClr val="tx1"/>
                </a:solidFill>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971183" y="8829989"/>
            <a:ext cx="3037628"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lnSpc>
                <a:spcPct val="100000"/>
              </a:lnSpc>
              <a:spcBef>
                <a:spcPct val="0"/>
              </a:spcBef>
              <a:buClrTx/>
              <a:buSzTx/>
              <a:buFontTx/>
              <a:buNone/>
              <a:defRPr sz="1200">
                <a:solidFill>
                  <a:schemeClr val="tx1"/>
                </a:solidFill>
                <a:latin typeface="Arial" charset="0"/>
              </a:defRPr>
            </a:lvl1pPr>
          </a:lstStyle>
          <a:p>
            <a:pPr>
              <a:defRPr/>
            </a:pPr>
            <a:fld id="{09336E09-DD4C-42FA-ADE3-501E4F750711}" type="slidenum">
              <a:rPr lang="en-US"/>
              <a:pPr>
                <a:defRPr/>
              </a:pPr>
              <a:t>‹#›</a:t>
            </a:fld>
            <a:endParaRPr lang="en-US"/>
          </a:p>
        </p:txBody>
      </p:sp>
    </p:spTree>
    <p:extLst>
      <p:ext uri="{BB962C8B-B14F-4D97-AF65-F5344CB8AC3E}">
        <p14:creationId xmlns:p14="http://schemas.microsoft.com/office/powerpoint/2010/main" val="361144653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5598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10</a:t>
            </a:fld>
            <a:endParaRPr lang="en-US"/>
          </a:p>
        </p:txBody>
      </p:sp>
    </p:spTree>
    <p:extLst>
      <p:ext uri="{BB962C8B-B14F-4D97-AF65-F5344CB8AC3E}">
        <p14:creationId xmlns:p14="http://schemas.microsoft.com/office/powerpoint/2010/main" val="239201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11</a:t>
            </a:fld>
            <a:endParaRPr lang="en-US"/>
          </a:p>
        </p:txBody>
      </p:sp>
    </p:spTree>
    <p:extLst>
      <p:ext uri="{BB962C8B-B14F-4D97-AF65-F5344CB8AC3E}">
        <p14:creationId xmlns:p14="http://schemas.microsoft.com/office/powerpoint/2010/main" val="216845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12</a:t>
            </a:fld>
            <a:endParaRPr lang="en-US"/>
          </a:p>
        </p:txBody>
      </p:sp>
    </p:spTree>
    <p:extLst>
      <p:ext uri="{BB962C8B-B14F-4D97-AF65-F5344CB8AC3E}">
        <p14:creationId xmlns:p14="http://schemas.microsoft.com/office/powerpoint/2010/main" val="357620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13</a:t>
            </a:fld>
            <a:endParaRPr lang="en-US"/>
          </a:p>
        </p:txBody>
      </p:sp>
    </p:spTree>
    <p:extLst>
      <p:ext uri="{BB962C8B-B14F-4D97-AF65-F5344CB8AC3E}">
        <p14:creationId xmlns:p14="http://schemas.microsoft.com/office/powerpoint/2010/main" val="359184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14</a:t>
            </a:fld>
            <a:endParaRPr lang="en-US"/>
          </a:p>
        </p:txBody>
      </p:sp>
    </p:spTree>
    <p:extLst>
      <p:ext uri="{BB962C8B-B14F-4D97-AF65-F5344CB8AC3E}">
        <p14:creationId xmlns:p14="http://schemas.microsoft.com/office/powerpoint/2010/main" val="264792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15</a:t>
            </a:fld>
            <a:endParaRPr lang="en-US"/>
          </a:p>
        </p:txBody>
      </p:sp>
    </p:spTree>
    <p:extLst>
      <p:ext uri="{BB962C8B-B14F-4D97-AF65-F5344CB8AC3E}">
        <p14:creationId xmlns:p14="http://schemas.microsoft.com/office/powerpoint/2010/main" val="5225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solidFill>
                  <a:prstClr val="white"/>
                </a:solidFill>
              </a:rPr>
              <a:pPr>
                <a:defRPr/>
              </a:pPr>
              <a:t>16</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5598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Alliance was announced by USAID in November 2012 as a new funding facility designed to provide capacity-building assistance to developing countries, specifically related to implementation of the World Trade Organization (WTO) Technical Barriers to Trade (TBT) Agreement.</a:t>
            </a:r>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7840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63554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607684" cy="4728210"/>
          </a:xfrm>
        </p:spPr>
        <p:txBody>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80397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2419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1.5 day project was an e</a:t>
            </a:r>
            <a:r>
              <a:rPr lang="en-US" b="0" dirty="0" smtClean="0"/>
              <a:t>xtension of the 2014 Beijing Regulatory Cooperation Workshop designed to deepen experience-sharing in regulatory cooperation, through a capacity-building training program for APEC regulators.  Having identified a need for sustained rather than one-off-training,  the program includes a three-step capacity building activity based on tangible outcomes comprised of: 1) pre-training course work qualification element delivered by webinars conducted earlier this month 2) face to face training with best practice case studies and specific applications in a workshop setting and 3) a follow-up webinar series on specific chemical regulatory concepts.  The project’s </a:t>
            </a:r>
            <a:r>
              <a:rPr lang="en-US" b="1" dirty="0" smtClean="0"/>
              <a:t>overarching objective is to link regulator knowledge with practical application.  It is designed to enhance regional economic integration in chemicals though knowledge sharing, capacity building, and regulatory cooperation and convergence.</a:t>
            </a:r>
            <a:r>
              <a:rPr lang="en-US" b="0" dirty="0" smtClean="0"/>
              <a:t>  In addition, it provides for exchange of information on best practices in the sound management of chemicals in order to lift the capability and capacity of developing economies.</a:t>
            </a:r>
          </a:p>
          <a:p>
            <a:endParaRPr lang="en-US" b="0" dirty="0" smtClean="0"/>
          </a:p>
          <a:p>
            <a:r>
              <a:rPr lang="en-US" dirty="0" smtClean="0">
                <a:effectLst/>
              </a:rPr>
              <a:t>The Standards Alliance with the support of the U.S. Department of Agriculture (USDA) organized two workshops on food additives in Hanoi, Vietnam and Jakarta, Indonesia on September 13 and 15, 2016. The workshops were intended to develop capacity in these emerging markets on food additive issues, with a particular emphasis on global harmonization, basing regulatory policy on science, increasing understanding of toxicological assessments, improving risk communication and fostering a more collaborative environment for industry and government cooperation on these issues. </a:t>
            </a:r>
          </a:p>
          <a:p>
            <a:r>
              <a:rPr lang="en-US" dirty="0" smtClean="0">
                <a:effectLst/>
              </a:rPr>
              <a:t>The September 13 workshop in Hanoi, provided an informative look at Generally Recognized as Safe (GRAS) processes and the suitability of food additives with a focus on the natural versus artificial debate. Other topics of discussion included toxicological evaluations of food additives, flavor, color, sweetener and MSG regulations. The event was attended more than 90 participants from the Testing Management Division at the Vietnam Food Administration (VFA), Ministry of Health (MOH), Ministry of Agriculture and Rural Development (MARD), Ministry of Industry and Trade (MOIT), Ministry of Science and Technology (MOST), several Vietnamese trade associations and industry. Representatives from the U.S. Embassy in Hanoi, International Food Additives Council (IFAC), American Beverage Association (ABA), International Council of Grocery Manufacturers Associations (ICGMA), Calorie Control Council (CCC), Flavors Extracts Manufacturers Association (FEMA), International Association of Color Manufacturers (IACM), Wine Institute of California and International Glutamate Technical Committee (IGTC) shared U.S. perspectives. </a:t>
            </a:r>
          </a:p>
          <a:p>
            <a:endParaRPr lang="en-US" b="0" dirty="0" smtClean="0"/>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7600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336E09-DD4C-42FA-ADE3-501E4F750711}"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81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22</a:t>
            </a:fld>
            <a:endParaRPr lang="en-US"/>
          </a:p>
        </p:txBody>
      </p:sp>
    </p:spTree>
    <p:extLst>
      <p:ext uri="{BB962C8B-B14F-4D97-AF65-F5344CB8AC3E}">
        <p14:creationId xmlns:p14="http://schemas.microsoft.com/office/powerpoint/2010/main" val="181409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23</a:t>
            </a:fld>
            <a:endParaRPr lang="en-US"/>
          </a:p>
        </p:txBody>
      </p:sp>
    </p:spTree>
    <p:extLst>
      <p:ext uri="{BB962C8B-B14F-4D97-AF65-F5344CB8AC3E}">
        <p14:creationId xmlns:p14="http://schemas.microsoft.com/office/powerpoint/2010/main" val="409036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3</a:t>
            </a:fld>
            <a:endParaRPr lang="en-US"/>
          </a:p>
        </p:txBody>
      </p:sp>
    </p:spTree>
    <p:extLst>
      <p:ext uri="{BB962C8B-B14F-4D97-AF65-F5344CB8AC3E}">
        <p14:creationId xmlns:p14="http://schemas.microsoft.com/office/powerpoint/2010/main" val="318454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4</a:t>
            </a:fld>
            <a:endParaRPr lang="en-US"/>
          </a:p>
        </p:txBody>
      </p:sp>
    </p:spTree>
    <p:extLst>
      <p:ext uri="{BB962C8B-B14F-4D97-AF65-F5344CB8AC3E}">
        <p14:creationId xmlns:p14="http://schemas.microsoft.com/office/powerpoint/2010/main" val="365477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5</a:t>
            </a:fld>
            <a:endParaRPr lang="en-US"/>
          </a:p>
        </p:txBody>
      </p:sp>
    </p:spTree>
    <p:extLst>
      <p:ext uri="{BB962C8B-B14F-4D97-AF65-F5344CB8AC3E}">
        <p14:creationId xmlns:p14="http://schemas.microsoft.com/office/powerpoint/2010/main" val="375451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6</a:t>
            </a:fld>
            <a:endParaRPr lang="en-US"/>
          </a:p>
        </p:txBody>
      </p:sp>
    </p:spTree>
    <p:extLst>
      <p:ext uri="{BB962C8B-B14F-4D97-AF65-F5344CB8AC3E}">
        <p14:creationId xmlns:p14="http://schemas.microsoft.com/office/powerpoint/2010/main" val="19702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7</a:t>
            </a:fld>
            <a:endParaRPr lang="en-US"/>
          </a:p>
        </p:txBody>
      </p:sp>
    </p:spTree>
    <p:extLst>
      <p:ext uri="{BB962C8B-B14F-4D97-AF65-F5344CB8AC3E}">
        <p14:creationId xmlns:p14="http://schemas.microsoft.com/office/powerpoint/2010/main" val="329223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8</a:t>
            </a:fld>
            <a:endParaRPr lang="en-US"/>
          </a:p>
        </p:txBody>
      </p:sp>
    </p:spTree>
    <p:extLst>
      <p:ext uri="{BB962C8B-B14F-4D97-AF65-F5344CB8AC3E}">
        <p14:creationId xmlns:p14="http://schemas.microsoft.com/office/powerpoint/2010/main" val="338313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9336E09-DD4C-42FA-ADE3-501E4F750711}" type="slidenum">
              <a:rPr lang="en-US" smtClean="0"/>
              <a:pPr>
                <a:defRPr/>
              </a:pPr>
              <a:t>9</a:t>
            </a:fld>
            <a:endParaRPr lang="en-US"/>
          </a:p>
        </p:txBody>
      </p:sp>
    </p:spTree>
    <p:extLst>
      <p:ext uri="{BB962C8B-B14F-4D97-AF65-F5344CB8AC3E}">
        <p14:creationId xmlns:p14="http://schemas.microsoft.com/office/powerpoint/2010/main" val="355953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80600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482187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00753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9478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40077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7595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13922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1031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64903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81659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7177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34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33185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xfrm>
            <a:off x="1905000" y="6384925"/>
            <a:ext cx="5638800" cy="244475"/>
          </a:xfrm>
          <a:prstGeom prst="rect">
            <a:avLst/>
          </a:prstGeom>
          <a:ln/>
        </p:spPr>
        <p:txBody>
          <a:bodyPr/>
          <a:lstStyle>
            <a:lvl1pPr>
              <a:defRPr/>
            </a:lvl1pPr>
          </a:lstStyle>
          <a:p>
            <a:pPr>
              <a:defRPr/>
            </a:pPr>
            <a:endParaRPr lang="en-US" altLang="en-US" b="1">
              <a:solidFill>
                <a:srgbClr val="4195D3"/>
              </a:solidFill>
            </a:endParaRPr>
          </a:p>
        </p:txBody>
      </p:sp>
      <p:sp>
        <p:nvSpPr>
          <p:cNvPr id="5" name="Rectangle 6"/>
          <p:cNvSpPr>
            <a:spLocks noGrp="1" noChangeArrowheads="1"/>
          </p:cNvSpPr>
          <p:nvPr>
            <p:ph type="sldNum" sz="quarter" idx="11"/>
          </p:nvPr>
        </p:nvSpPr>
        <p:spPr>
          <a:xfrm>
            <a:off x="7696200" y="6248400"/>
            <a:ext cx="990600" cy="457200"/>
          </a:xfrm>
          <a:prstGeom prst="rect">
            <a:avLst/>
          </a:prstGeom>
          <a:ln/>
        </p:spPr>
        <p:txBody>
          <a:bodyPr/>
          <a:lstStyle>
            <a:lvl1pPr>
              <a:defRPr/>
            </a:lvl1pPr>
          </a:lstStyle>
          <a:p>
            <a:pPr>
              <a:defRPr/>
            </a:pPr>
            <a:r>
              <a:rPr lang="en-US" altLang="en-US">
                <a:solidFill>
                  <a:srgbClr val="FFFFFF"/>
                </a:solidFill>
              </a:rPr>
              <a:t> 2013 ANSI</a:t>
            </a:r>
            <a:br>
              <a:rPr lang="en-US" altLang="en-US">
                <a:solidFill>
                  <a:srgbClr val="FFFFFF"/>
                </a:solidFill>
              </a:rPr>
            </a:br>
            <a:r>
              <a:rPr lang="en-US" altLang="en-US">
                <a:solidFill>
                  <a:srgbClr val="FFFFFF"/>
                </a:solidFill>
              </a:rPr>
              <a:t>Slide </a:t>
            </a:r>
            <a:fld id="{666FAF03-E71F-4B31-8CE8-4D044BC693B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945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5"/>
          <p:cNvSpPr>
            <a:spLocks noGrp="1" noChangeArrowheads="1"/>
          </p:cNvSpPr>
          <p:nvPr>
            <p:ph type="ftr" sz="quarter" idx="10"/>
          </p:nvPr>
        </p:nvSpPr>
        <p:spPr>
          <a:xfrm>
            <a:off x="1905000" y="6384925"/>
            <a:ext cx="5638800" cy="244475"/>
          </a:xfrm>
          <a:prstGeom prst="rect">
            <a:avLst/>
          </a:prstGeom>
          <a:ln/>
        </p:spPr>
        <p:txBody>
          <a:bodyPr/>
          <a:lstStyle>
            <a:lvl1pPr>
              <a:defRPr/>
            </a:lvl1pPr>
          </a:lstStyle>
          <a:p>
            <a:pPr>
              <a:defRPr/>
            </a:pPr>
            <a:endParaRPr lang="en-US" altLang="en-US" b="1">
              <a:solidFill>
                <a:srgbClr val="4195D3"/>
              </a:solidFill>
            </a:endParaRPr>
          </a:p>
        </p:txBody>
      </p:sp>
      <p:sp>
        <p:nvSpPr>
          <p:cNvPr id="5" name="Rectangle 6"/>
          <p:cNvSpPr>
            <a:spLocks noGrp="1" noChangeArrowheads="1"/>
          </p:cNvSpPr>
          <p:nvPr>
            <p:ph type="sldNum" sz="quarter" idx="11"/>
          </p:nvPr>
        </p:nvSpPr>
        <p:spPr>
          <a:xfrm>
            <a:off x="7696200" y="6248400"/>
            <a:ext cx="990600" cy="457200"/>
          </a:xfrm>
          <a:prstGeom prst="rect">
            <a:avLst/>
          </a:prstGeom>
          <a:ln/>
        </p:spPr>
        <p:txBody>
          <a:bodyPr/>
          <a:lstStyle>
            <a:lvl1pPr>
              <a:defRPr/>
            </a:lvl1pPr>
          </a:lstStyle>
          <a:p>
            <a:pPr>
              <a:defRPr/>
            </a:pPr>
            <a:r>
              <a:rPr lang="en-US" altLang="en-US"/>
              <a:t> 2013 ANSI</a:t>
            </a:r>
            <a:br>
              <a:rPr lang="en-US" altLang="en-US"/>
            </a:br>
            <a:r>
              <a:rPr lang="en-US" altLang="en-US"/>
              <a:t>Slide </a:t>
            </a:r>
            <a:fld id="{666FAF03-E71F-4B31-8CE8-4D044BC693B9}" type="slidenum">
              <a:rPr lang="en-US" altLang="en-US"/>
              <a:pPr>
                <a:defRPr/>
              </a:pPr>
              <a:t>‹#›</a:t>
            </a:fld>
            <a:endParaRPr lang="en-US" altLang="en-US"/>
          </a:p>
        </p:txBody>
      </p:sp>
    </p:spTree>
    <p:extLst>
      <p:ext uri="{BB962C8B-B14F-4D97-AF65-F5344CB8AC3E}">
        <p14:creationId xmlns:p14="http://schemas.microsoft.com/office/powerpoint/2010/main" val="12787053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1752600" y="6384925"/>
            <a:ext cx="5638800" cy="244475"/>
          </a:xfrm>
        </p:spPr>
        <p:txBody>
          <a:bodyPr/>
          <a:lstStyle>
            <a:lvl1pPr eaLnBrk="1" hangingPunct="1">
              <a:lnSpc>
                <a:spcPct val="100000"/>
              </a:lnSpc>
              <a:spcBef>
                <a:spcPct val="0"/>
              </a:spcBef>
              <a:buClrTx/>
              <a:buSzTx/>
              <a:buFontTx/>
              <a:buNone/>
              <a:defRPr/>
            </a:lvl1pPr>
          </a:lstStyle>
          <a:p>
            <a:pPr>
              <a:defRPr/>
            </a:pPr>
            <a:endParaRPr lang="en-US" altLang="en-US" dirty="0" smtClean="0"/>
          </a:p>
        </p:txBody>
      </p:sp>
      <p:sp>
        <p:nvSpPr>
          <p:cNvPr id="5"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86FD8124-A45A-44A2-95A0-EA7047D702EF}" type="slidenum">
              <a:rPr lang="en-US" smtClean="0"/>
              <a:pPr>
                <a:defRPr/>
              </a:pPr>
              <a:t>‹#›</a:t>
            </a:fld>
            <a:endParaRPr lang="en-US" dirty="0"/>
          </a:p>
        </p:txBody>
      </p:sp>
    </p:spTree>
    <p:extLst>
      <p:ext uri="{BB962C8B-B14F-4D97-AF65-F5344CB8AC3E}">
        <p14:creationId xmlns:p14="http://schemas.microsoft.com/office/powerpoint/2010/main" val="13202643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1752600" y="6384925"/>
            <a:ext cx="5638800" cy="244475"/>
          </a:xfrm>
        </p:spPr>
        <p:txBody>
          <a:bodyPr/>
          <a:lstStyle>
            <a:lvl1pPr eaLnBrk="1" hangingPunct="1">
              <a:lnSpc>
                <a:spcPct val="100000"/>
              </a:lnSpc>
              <a:spcBef>
                <a:spcPct val="0"/>
              </a:spcBef>
              <a:buClrTx/>
              <a:buSzTx/>
              <a:buFontTx/>
              <a:buNone/>
              <a:defRPr/>
            </a:lvl1pPr>
          </a:lstStyle>
          <a:p>
            <a:pPr>
              <a:defRPr/>
            </a:pPr>
            <a:endParaRPr lang="en-US" altLang="en-US" dirty="0" smtClean="0"/>
          </a:p>
        </p:txBody>
      </p:sp>
      <p:sp>
        <p:nvSpPr>
          <p:cNvPr id="5"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7421C1C3-033B-44CE-8312-99661589CFEA}" type="slidenum">
              <a:rPr lang="en-US" smtClean="0"/>
              <a:pPr>
                <a:defRPr/>
              </a:pPr>
              <a:t>‹#›</a:t>
            </a:fld>
            <a:endParaRPr lang="en-US" dirty="0"/>
          </a:p>
        </p:txBody>
      </p:sp>
    </p:spTree>
    <p:extLst>
      <p:ext uri="{BB962C8B-B14F-4D97-AF65-F5344CB8AC3E}">
        <p14:creationId xmlns:p14="http://schemas.microsoft.com/office/powerpoint/2010/main" val="24928026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1752600" y="6384925"/>
            <a:ext cx="5638800" cy="244475"/>
          </a:xfrm>
        </p:spPr>
        <p:txBody>
          <a:bodyPr/>
          <a:lstStyle>
            <a:lvl1pPr eaLnBrk="1" hangingPunct="1">
              <a:lnSpc>
                <a:spcPct val="100000"/>
              </a:lnSpc>
              <a:spcBef>
                <a:spcPct val="0"/>
              </a:spcBef>
              <a:buClrTx/>
              <a:buSzTx/>
              <a:buFontTx/>
              <a:buNone/>
              <a:defRPr/>
            </a:lvl1pPr>
          </a:lstStyle>
          <a:p>
            <a:pPr>
              <a:defRPr/>
            </a:pPr>
            <a:endParaRPr lang="en-US" altLang="en-US" dirty="0" smtClean="0"/>
          </a:p>
        </p:txBody>
      </p:sp>
      <p:sp>
        <p:nvSpPr>
          <p:cNvPr id="5"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3CBF9265-67FA-4F08-85A5-40755AA36C5B}" type="slidenum">
              <a:rPr lang="en-US" smtClean="0"/>
              <a:pPr>
                <a:defRPr/>
              </a:pPr>
              <a:t>‹#›</a:t>
            </a:fld>
            <a:endParaRPr lang="en-US" dirty="0"/>
          </a:p>
        </p:txBody>
      </p:sp>
    </p:spTree>
    <p:extLst>
      <p:ext uri="{BB962C8B-B14F-4D97-AF65-F5344CB8AC3E}">
        <p14:creationId xmlns:p14="http://schemas.microsoft.com/office/powerpoint/2010/main" val="2779392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D23C78B1-8D4C-43B0-988B-B6E5521FEBCB}" type="slidenum">
              <a:rPr lang="en-US" smtClean="0"/>
              <a:pPr>
                <a:defRPr/>
              </a:pPr>
              <a:t>‹#›</a:t>
            </a:fld>
            <a:endParaRPr lang="en-US" dirty="0"/>
          </a:p>
        </p:txBody>
      </p:sp>
    </p:spTree>
    <p:extLst>
      <p:ext uri="{BB962C8B-B14F-4D97-AF65-F5344CB8AC3E}">
        <p14:creationId xmlns:p14="http://schemas.microsoft.com/office/powerpoint/2010/main" val="28566508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8"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6D339738-2A60-421E-BFE9-A81B8BEC5CD0}" type="slidenum">
              <a:rPr lang="en-US" smtClean="0"/>
              <a:pPr>
                <a:defRPr/>
              </a:pPr>
              <a:t>‹#›</a:t>
            </a:fld>
            <a:endParaRPr lang="en-US" dirty="0"/>
          </a:p>
        </p:txBody>
      </p:sp>
    </p:spTree>
    <p:extLst>
      <p:ext uri="{BB962C8B-B14F-4D97-AF65-F5344CB8AC3E}">
        <p14:creationId xmlns:p14="http://schemas.microsoft.com/office/powerpoint/2010/main" val="34369991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4"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51147EFC-E379-4A8F-8EDD-9F4E2F96E8C5}" type="slidenum">
              <a:rPr lang="en-US" smtClean="0"/>
              <a:pPr>
                <a:defRPr/>
              </a:pPr>
              <a:t>‹#›</a:t>
            </a:fld>
            <a:endParaRPr lang="en-US" dirty="0"/>
          </a:p>
        </p:txBody>
      </p:sp>
    </p:spTree>
    <p:extLst>
      <p:ext uri="{BB962C8B-B14F-4D97-AF65-F5344CB8AC3E}">
        <p14:creationId xmlns:p14="http://schemas.microsoft.com/office/powerpoint/2010/main" val="36873344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3"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81A90E89-FD75-48CD-87A7-3D2D3442EFFE}" type="slidenum">
              <a:rPr lang="en-US" smtClean="0"/>
              <a:pPr>
                <a:defRPr/>
              </a:pPr>
              <a:t>‹#›</a:t>
            </a:fld>
            <a:endParaRPr lang="en-US" dirty="0"/>
          </a:p>
        </p:txBody>
      </p:sp>
    </p:spTree>
    <p:extLst>
      <p:ext uri="{BB962C8B-B14F-4D97-AF65-F5344CB8AC3E}">
        <p14:creationId xmlns:p14="http://schemas.microsoft.com/office/powerpoint/2010/main" val="317645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4834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6479632A-D90D-4607-9705-C67E94E8B2F5}" type="slidenum">
              <a:rPr lang="en-US" smtClean="0"/>
              <a:pPr>
                <a:defRPr/>
              </a:pPr>
              <a:t>‹#›</a:t>
            </a:fld>
            <a:endParaRPr lang="en-US" dirty="0"/>
          </a:p>
        </p:txBody>
      </p:sp>
    </p:spTree>
    <p:extLst>
      <p:ext uri="{BB962C8B-B14F-4D97-AF65-F5344CB8AC3E}">
        <p14:creationId xmlns:p14="http://schemas.microsoft.com/office/powerpoint/2010/main" val="3936368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D5BEE126-8E4B-4C04-9467-26D74DB6F885}" type="slidenum">
              <a:rPr lang="en-US" smtClean="0"/>
              <a:pPr>
                <a:defRPr/>
              </a:pPr>
              <a:t>‹#›</a:t>
            </a:fld>
            <a:endParaRPr lang="en-US" dirty="0"/>
          </a:p>
        </p:txBody>
      </p:sp>
    </p:spTree>
    <p:extLst>
      <p:ext uri="{BB962C8B-B14F-4D97-AF65-F5344CB8AC3E}">
        <p14:creationId xmlns:p14="http://schemas.microsoft.com/office/powerpoint/2010/main" val="319344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AA216385-326E-4A2E-902D-B558AFB900DA}" type="slidenum">
              <a:rPr lang="en-US" smtClean="0"/>
              <a:pPr>
                <a:defRPr/>
              </a:pPr>
              <a:t>‹#›</a:t>
            </a:fld>
            <a:endParaRPr lang="en-US" dirty="0"/>
          </a:p>
        </p:txBody>
      </p:sp>
    </p:spTree>
    <p:extLst>
      <p:ext uri="{BB962C8B-B14F-4D97-AF65-F5344CB8AC3E}">
        <p14:creationId xmlns:p14="http://schemas.microsoft.com/office/powerpoint/2010/main" val="3911521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F96E0EEE-4573-40B0-BC86-14F34010EB1A}" type="slidenum">
              <a:rPr lang="en-US" smtClean="0"/>
              <a:pPr>
                <a:defRPr/>
              </a:pPr>
              <a:t>‹#›</a:t>
            </a:fld>
            <a:endParaRPr lang="en-US" dirty="0"/>
          </a:p>
        </p:txBody>
      </p:sp>
    </p:spTree>
    <p:extLst>
      <p:ext uri="{BB962C8B-B14F-4D97-AF65-F5344CB8AC3E}">
        <p14:creationId xmlns:p14="http://schemas.microsoft.com/office/powerpoint/2010/main" val="1768789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a:xfrm>
            <a:off x="7620000" y="6248400"/>
            <a:ext cx="990600" cy="457200"/>
          </a:xfrm>
        </p:spPr>
        <p:txBody>
          <a:bodyPr/>
          <a:lstStyle>
            <a:lvl1pPr>
              <a:defRPr/>
            </a:lvl1pPr>
          </a:lstStyle>
          <a:p>
            <a:pPr>
              <a:defRPr/>
            </a:pPr>
            <a:r>
              <a:rPr lang="en-US" dirty="0" smtClean="0"/>
              <a:t> 2015 ANSI</a:t>
            </a:r>
            <a:br>
              <a:rPr lang="en-US" dirty="0" smtClean="0"/>
            </a:br>
            <a:r>
              <a:rPr lang="en-US" dirty="0" smtClean="0"/>
              <a:t>Slide </a:t>
            </a:r>
            <a:fld id="{2AE70C8F-0C9C-48CF-A86D-85C19DE4853C}" type="slidenum">
              <a:rPr lang="en-US" smtClean="0"/>
              <a:pPr>
                <a:defRPr/>
              </a:pPr>
              <a:t>‹#›</a:t>
            </a:fld>
            <a:endParaRPr lang="en-US" dirty="0"/>
          </a:p>
        </p:txBody>
      </p:sp>
    </p:spTree>
    <p:extLst>
      <p:ext uri="{BB962C8B-B14F-4D97-AF65-F5344CB8AC3E}">
        <p14:creationId xmlns:p14="http://schemas.microsoft.com/office/powerpoint/2010/main" val="468401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dirty="0" smtClean="0"/>
              <a:t> 2015 ANSI</a:t>
            </a:r>
            <a:br>
              <a:rPr lang="en-US" dirty="0" smtClean="0"/>
            </a:br>
            <a:r>
              <a:rPr lang="en-US" dirty="0" smtClean="0"/>
              <a:t>Slide </a:t>
            </a:r>
            <a:fld id="{0CAA7696-97A5-4D24-84FB-21BF136512FC}" type="slidenum">
              <a:rPr lang="en-US" smtClean="0"/>
              <a:pPr>
                <a:defRPr/>
              </a:pPr>
              <a:t>‹#›</a:t>
            </a:fld>
            <a:endParaRPr lang="en-US" dirty="0"/>
          </a:p>
        </p:txBody>
      </p:sp>
    </p:spTree>
    <p:extLst>
      <p:ext uri="{BB962C8B-B14F-4D97-AF65-F5344CB8AC3E}">
        <p14:creationId xmlns:p14="http://schemas.microsoft.com/office/powerpoint/2010/main" val="1320040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b="1">
              <a:solidFill>
                <a:srgbClr val="4195D3"/>
              </a:solidFill>
            </a:endParaRPr>
          </a:p>
        </p:txBody>
      </p:sp>
      <p:sp>
        <p:nvSpPr>
          <p:cNvPr id="4" name="Slide Number Placeholder 3"/>
          <p:cNvSpPr>
            <a:spLocks noGrp="1"/>
          </p:cNvSpPr>
          <p:nvPr>
            <p:ph type="sldNum" sz="quarter" idx="11"/>
          </p:nvPr>
        </p:nvSpPr>
        <p:spPr/>
        <p:txBody>
          <a:bodyPr/>
          <a:lstStyle/>
          <a:p>
            <a:pPr>
              <a:defRPr/>
            </a:pPr>
            <a:r>
              <a:rPr lang="en-US" smtClean="0"/>
              <a:t> 2015 ANSI</a:t>
            </a:r>
            <a:br>
              <a:rPr lang="en-US" smtClean="0"/>
            </a:br>
            <a:r>
              <a:rPr lang="en-US" smtClean="0"/>
              <a:t>Slide </a:t>
            </a:r>
            <a:fld id="{B99DC344-AFFC-4B4B-9E6C-A82DADA60DC5}" type="slidenum">
              <a:rPr lang="en-US" smtClean="0"/>
              <a:pPr>
                <a:defRPr/>
              </a:pPr>
              <a:t>‹#›</a:t>
            </a:fld>
            <a:endParaRPr lang="en-US" dirty="0"/>
          </a:p>
        </p:txBody>
      </p:sp>
    </p:spTree>
    <p:extLst>
      <p:ext uri="{BB962C8B-B14F-4D97-AF65-F5344CB8AC3E}">
        <p14:creationId xmlns:p14="http://schemas.microsoft.com/office/powerpoint/2010/main" val="4201021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14080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105400"/>
            <a:ext cx="14144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893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9569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26759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05106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879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96480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023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9986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1097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1085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8232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1772261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sz="24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2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941933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13498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pic>
        <p:nvPicPr>
          <p:cNvPr id="5" name="Picture 2" descr="C:\Users\lmcdermott\Documents\USAID Standards Alliance\Promotional\standards_alliance_stacked_7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34237" y="304800"/>
            <a:ext cx="16716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8228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260052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3730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9293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52365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6882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966904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596839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97778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7614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5637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30277392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smtClean="0"/>
          </a:p>
        </p:txBody>
      </p:sp>
      <p:sp>
        <p:nvSpPr>
          <p:cNvPr id="4" name="Rectangle 5"/>
          <p:cNvSpPr>
            <a:spLocks noGrp="1" noChangeArrowheads="1"/>
          </p:cNvSpPr>
          <p:nvPr>
            <p:ph type="ftr" sz="quarter" idx="10"/>
          </p:nvPr>
        </p:nvSpPr>
        <p:spPr>
          <a:xfrm>
            <a:off x="1905000" y="6384925"/>
            <a:ext cx="5638800" cy="244475"/>
          </a:xfrm>
          <a:prstGeom prst="rect">
            <a:avLst/>
          </a:prstGeom>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a:xfrm>
            <a:off x="7696200" y="6400800"/>
            <a:ext cx="990600" cy="304800"/>
          </a:xfrm>
          <a:prstGeom prst="rect">
            <a:avLst/>
          </a:prstGeom>
        </p:spPr>
        <p:txBody>
          <a:bodyPr/>
          <a:lstStyle>
            <a:lvl1pPr>
              <a:defRPr/>
            </a:lvl1pPr>
          </a:lstStyle>
          <a:p>
            <a:pPr>
              <a:defRPr/>
            </a:pPr>
            <a:r>
              <a:rPr lang="en-US">
                <a:solidFill>
                  <a:srgbClr val="FFFFFF"/>
                </a:solidFill>
              </a:rPr>
              <a:t> 2011 ANSI</a:t>
            </a:r>
            <a:br>
              <a:rPr lang="en-US">
                <a:solidFill>
                  <a:srgbClr val="FFFFFF"/>
                </a:solidFill>
              </a:rPr>
            </a:br>
            <a:r>
              <a:rPr lang="en-US">
                <a:solidFill>
                  <a:srgbClr val="FFFFFF"/>
                </a:solidFill>
              </a:rPr>
              <a:t>Slide </a:t>
            </a:r>
            <a:fld id="{9DDC4C63-67E9-4A39-8338-085057BA95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454037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C77F1452-C80B-42C9-BA84-CDA50F458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73096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A2CF76F-0A1D-4B6F-A071-F4DFF929A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35775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EADC5B17-E2DE-4D7E-B034-EABD3AD7A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4993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97999841-9A17-4C4E-BAD0-7B75F31FF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3405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8"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5D0088A6-C97B-4EF2-B533-112BBDA63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3621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4"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F425590D-E024-416B-AB32-A8D1CB97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6840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3"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C8DF60CC-5E60-4715-A9DF-F6E34DE638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737029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D9569EBC-36F6-43EB-9766-3882B203B2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25420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136923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7B361DC5-E49C-4B1D-9D59-43E948210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80234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1608AF3-DA2B-432A-AB41-96999F5D7A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84991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082BAE16-5FE4-4A1E-A9A8-341732136B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42782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F62DE27D-B9DA-42F6-A897-60B76C281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06564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B92CE9B-00E9-4162-A283-6768D2B834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52459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A2CF76F-0A1D-4B6F-A071-F4DFF929A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76193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C77F1452-C80B-42C9-BA84-CDA50F4583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53884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A2CF76F-0A1D-4B6F-A071-F4DFF929A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65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EADC5B17-E2DE-4D7E-B034-EABD3AD7A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6554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97999841-9A17-4C4E-BAD0-7B75F31FF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1273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49650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8"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5D0088A6-C97B-4EF2-B533-112BBDA63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04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4"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F425590D-E024-416B-AB32-A8D1CB976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2926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3"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C8DF60CC-5E60-4715-A9DF-F6E34DE638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4174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D9569EBC-36F6-43EB-9766-3882B203B2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37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6"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7B361DC5-E49C-4B1D-9D59-43E948210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8884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1608AF3-DA2B-432A-AB41-96999F5D7A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413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082BAE16-5FE4-4A1E-A9A8-341732136B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981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F62DE27D-B9DA-42F6-A897-60B76C281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136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US" b="1">
              <a:solidFill>
                <a:srgbClr val="4195D3"/>
              </a:solidFill>
            </a:endParaRPr>
          </a:p>
        </p:txBody>
      </p:sp>
      <p:sp>
        <p:nvSpPr>
          <p:cNvPr id="5" name="Rectangle 6"/>
          <p:cNvSpPr>
            <a:spLocks noGrp="1" noChangeArrowheads="1"/>
          </p:cNvSpPr>
          <p:nvPr>
            <p:ph type="sldNum" sz="quarter" idx="11"/>
          </p:nvPr>
        </p:nvSpPr>
        <p:spPr/>
        <p:txBody>
          <a:bodyPr/>
          <a:lstStyle>
            <a:lvl1pPr>
              <a:defRPr/>
            </a:lvl1pPr>
          </a:lstStyle>
          <a:p>
            <a:pPr>
              <a:defRPr/>
            </a:pPr>
            <a:r>
              <a:rPr lang="en-US">
                <a:solidFill>
                  <a:srgbClr val="000000"/>
                </a:solidFill>
              </a:rPr>
              <a:t> 2011 ANSI</a:t>
            </a:r>
            <a:br>
              <a:rPr lang="en-US">
                <a:solidFill>
                  <a:srgbClr val="000000"/>
                </a:solidFill>
              </a:rPr>
            </a:br>
            <a:r>
              <a:rPr lang="en-US">
                <a:solidFill>
                  <a:srgbClr val="000000"/>
                </a:solidFill>
              </a:rPr>
              <a:t>Slide </a:t>
            </a:r>
            <a:fld id="{2B92CE9B-00E9-4162-A283-6768D2B834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6129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2971800"/>
          </a:xfrm>
          <a:prstGeom prst="rect">
            <a:avLst/>
          </a:prstGeom>
          <a:solidFill>
            <a:srgbClr val="324C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buClrTx/>
              <a:buSzTx/>
              <a:buFontTx/>
              <a:buNone/>
              <a:defRPr/>
            </a:pPr>
            <a:endParaRPr lang="en-US" dirty="0">
              <a:solidFill>
                <a:prstClr val="white"/>
              </a:solidFill>
            </a:endParaRPr>
          </a:p>
        </p:txBody>
      </p:sp>
      <p:sp>
        <p:nvSpPr>
          <p:cNvPr id="6" name="Rectangle 5"/>
          <p:cNvSpPr/>
          <p:nvPr userDrawn="1"/>
        </p:nvSpPr>
        <p:spPr>
          <a:xfrm>
            <a:off x="0" y="3886200"/>
            <a:ext cx="91440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buClrTx/>
              <a:buSzTx/>
              <a:buFontTx/>
              <a:buNone/>
              <a:defRPr/>
            </a:pPr>
            <a:endParaRPr lang="en-US" dirty="0">
              <a:solidFill>
                <a:prstClr val="white"/>
              </a:solidFill>
            </a:endParaRPr>
          </a:p>
        </p:txBody>
      </p:sp>
      <p:sp>
        <p:nvSpPr>
          <p:cNvPr id="2" name="Title 1"/>
          <p:cNvSpPr>
            <a:spLocks noGrp="1"/>
          </p:cNvSpPr>
          <p:nvPr>
            <p:ph type="ctrTitle"/>
          </p:nvPr>
        </p:nvSpPr>
        <p:spPr>
          <a:xfrm>
            <a:off x="533400" y="3810000"/>
            <a:ext cx="8077200" cy="1151164"/>
          </a:xfrm>
        </p:spPr>
        <p:txBody>
          <a:bodyPr/>
          <a:lstStyle>
            <a:lvl1pPr algn="ctr">
              <a:defRPr b="1">
                <a:solidFill>
                  <a:srgbClr val="324C7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2578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9" name="Group 8"/>
          <p:cNvGrpSpPr/>
          <p:nvPr userDrawn="1"/>
        </p:nvGrpSpPr>
        <p:grpSpPr>
          <a:xfrm>
            <a:off x="152400" y="478970"/>
            <a:ext cx="8839200" cy="1828800"/>
            <a:chOff x="152400" y="457200"/>
            <a:chExt cx="8839200" cy="1828800"/>
          </a:xfrm>
        </p:grpSpPr>
        <p:sp>
          <p:nvSpPr>
            <p:cNvPr id="5" name="Rounded Rectangle 4"/>
            <p:cNvSpPr/>
            <p:nvPr userDrawn="1"/>
          </p:nvSpPr>
          <p:spPr>
            <a:xfrm>
              <a:off x="152400" y="457200"/>
              <a:ext cx="8839200" cy="1828800"/>
            </a:xfrm>
            <a:prstGeom prst="roundRect">
              <a:avLst/>
            </a:prstGeom>
            <a:solidFill>
              <a:schemeClr val="bg1"/>
            </a:solidFill>
            <a:ln>
              <a:noFill/>
            </a:ln>
            <a:effectLst>
              <a:innerShdw blurRad="1143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buClrTx/>
                <a:buSzTx/>
                <a:buFontTx/>
                <a:buNone/>
                <a:defRPr/>
              </a:pPr>
              <a:endParaRPr lang="en-US" dirty="0">
                <a:solidFill>
                  <a:prstClr val="white"/>
                </a:solidFill>
              </a:endParaRPr>
            </a:p>
          </p:txBody>
        </p:sp>
        <p:grpSp>
          <p:nvGrpSpPr>
            <p:cNvPr id="8" name="Group 7"/>
            <p:cNvGrpSpPr/>
            <p:nvPr userDrawn="1"/>
          </p:nvGrpSpPr>
          <p:grpSpPr>
            <a:xfrm>
              <a:off x="261258" y="712003"/>
              <a:ext cx="8613747" cy="1275054"/>
              <a:chOff x="225453" y="712003"/>
              <a:chExt cx="8613747" cy="1275054"/>
            </a:xfrm>
          </p:grpSpPr>
          <p:pic>
            <p:nvPicPr>
              <p:cNvPr id="1028" name="Picture 4" descr="S:\ANSI-PROMOTION\International Policy\Standards Alliance\hands_logo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712003"/>
                <a:ext cx="5181600" cy="12750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ndards_alliance_stack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53" y="712003"/>
                <a:ext cx="3560707" cy="127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299599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198625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24C7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40529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7638984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594266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8193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4060"/>
                </a:solidFill>
              </a:defRPr>
            </a:lvl1pPr>
          </a:lstStyle>
          <a:p>
            <a:r>
              <a:rPr lang="en-US" smtClean="0"/>
              <a:t>Click to edit Master title style</a:t>
            </a:r>
            <a:endParaRPr lang="en-US"/>
          </a:p>
        </p:txBody>
      </p:sp>
    </p:spTree>
    <p:extLst>
      <p:ext uri="{BB962C8B-B14F-4D97-AF65-F5344CB8AC3E}">
        <p14:creationId xmlns:p14="http://schemas.microsoft.com/office/powerpoint/2010/main" val="76247490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1079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2285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03532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84837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994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257179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1781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1567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1789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088365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95545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964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6336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3950916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16545944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384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0.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2.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2.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4101" name="Rectangle 8"/>
          <p:cNvSpPr>
            <a:spLocks noChangeArrowheads="1"/>
          </p:cNvSpPr>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algn="r" eaLnBrk="1" hangingPunct="1">
              <a:lnSpc>
                <a:spcPct val="100000"/>
              </a:lnSpc>
              <a:spcBef>
                <a:spcPct val="0"/>
              </a:spcBef>
              <a:buClrTx/>
              <a:buSzTx/>
              <a:buFont typeface="Calibri" pitchFamily="34" charset="0"/>
              <a:buChar char="©"/>
              <a:defRPr/>
            </a:pPr>
            <a:r>
              <a:rPr lang="en-US" altLang="en-US" sz="900" dirty="0" smtClean="0">
                <a:solidFill>
                  <a:schemeClr val="tx1"/>
                </a:solidFill>
                <a:latin typeface="Trebuchet MS" pitchFamily="34" charset="0"/>
              </a:rPr>
              <a:t> 2017 ANSI</a:t>
            </a:r>
            <a:br>
              <a:rPr lang="en-US" altLang="en-US" sz="900" dirty="0" smtClean="0">
                <a:solidFill>
                  <a:schemeClr val="tx1"/>
                </a:solidFill>
                <a:latin typeface="Trebuchet MS" pitchFamily="34" charset="0"/>
              </a:rPr>
            </a:br>
            <a:r>
              <a:rPr lang="en-US" altLang="en-US" sz="900" dirty="0" smtClean="0">
                <a:solidFill>
                  <a:schemeClr val="tx1"/>
                </a:solidFill>
                <a:latin typeface="Trebuchet MS" pitchFamily="34" charset="0"/>
              </a:rPr>
              <a:t>Slide </a:t>
            </a:r>
            <a:fld id="{B1C26004-4E0C-4F4A-97DA-E97364C33CB1}" type="slidenum">
              <a:rPr lang="en-US" altLang="en-US" sz="900" smtClean="0">
                <a:solidFill>
                  <a:schemeClr val="tx1"/>
                </a:solidFill>
                <a:latin typeface="Trebuchet MS" pitchFamily="34" charset="0"/>
              </a:rPr>
              <a:pPr algn="r" eaLnBrk="1" hangingPunct="1">
                <a:lnSpc>
                  <a:spcPct val="100000"/>
                </a:lnSpc>
                <a:spcBef>
                  <a:spcPct val="0"/>
                </a:spcBef>
                <a:buClrTx/>
                <a:buSzTx/>
                <a:buFont typeface="Calibri" pitchFamily="34" charset="0"/>
                <a:buChar char="©"/>
                <a:defRPr/>
              </a:pPr>
              <a:t>‹#›</a:t>
            </a:fld>
            <a:endParaRPr lang="en-US" altLang="en-US" sz="900" dirty="0" smtClean="0">
              <a:solidFill>
                <a:schemeClr val="tx1"/>
              </a:solidFill>
              <a:latin typeface="Trebuchet MS" pitchFamily="34" charset="0"/>
            </a:endParaRPr>
          </a:p>
        </p:txBody>
      </p:sp>
      <p:sp>
        <p:nvSpPr>
          <p:cNvPr id="4102" name="Rectangle 9"/>
          <p:cNvSpPr>
            <a:spLocks noChangeArrowheads="1"/>
          </p:cNvSpPr>
          <p:nvPr/>
        </p:nvSpPr>
        <p:spPr bwMode="auto">
          <a:xfrm>
            <a:off x="17526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eaLnBrk="1" hangingPunct="1">
              <a:lnSpc>
                <a:spcPct val="100000"/>
              </a:lnSpc>
              <a:spcBef>
                <a:spcPct val="0"/>
              </a:spcBef>
              <a:buClrTx/>
              <a:buSzTx/>
              <a:buFontTx/>
              <a:buNone/>
              <a:defRPr/>
            </a:pPr>
            <a:r>
              <a:rPr lang="en-US" altLang="en-US" sz="900" b="0" baseline="0" dirty="0" smtClean="0">
                <a:solidFill>
                  <a:schemeClr val="tx1"/>
                </a:solidFill>
                <a:latin typeface="Trebuchet MS" pitchFamily="34" charset="0"/>
              </a:rPr>
              <a:t>2017</a:t>
            </a:r>
          </a:p>
          <a:p>
            <a:pPr eaLnBrk="1" hangingPunct="1">
              <a:lnSpc>
                <a:spcPct val="100000"/>
              </a:lnSpc>
              <a:spcBef>
                <a:spcPct val="0"/>
              </a:spcBef>
              <a:buClrTx/>
              <a:buSzTx/>
              <a:buFontTx/>
              <a:buNone/>
              <a:defRPr/>
            </a:pPr>
            <a:endParaRPr lang="en-US" altLang="en-US" sz="900" b="0" baseline="0" dirty="0" smtClean="0">
              <a:solidFill>
                <a:schemeClr val="tx1"/>
              </a:solidFill>
              <a:latin typeface="Trebuchet MS" pitchFamily="34" charset="0"/>
            </a:endParaRPr>
          </a:p>
          <a:p>
            <a:pPr eaLnBrk="1" hangingPunct="1">
              <a:lnSpc>
                <a:spcPct val="100000"/>
              </a:lnSpc>
              <a:spcBef>
                <a:spcPct val="0"/>
              </a:spcBef>
              <a:buClrTx/>
              <a:buSzTx/>
              <a:buFontTx/>
              <a:buNone/>
              <a:defRPr/>
            </a:pPr>
            <a:endParaRPr lang="en-US" altLang="en-US" sz="900" b="1" dirty="0" smtClean="0">
              <a:solidFill>
                <a:srgbClr val="4195D3"/>
              </a:solidFill>
              <a:latin typeface="Trebuchet MS" pitchFamily="34" charset="0"/>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30014-AD82-448B-8958-6649E22F7F44}" type="slidenum">
              <a:rPr lang="en-US" smtClean="0"/>
              <a:t>‹#›</a:t>
            </a:fld>
            <a:endParaRPr lang="en-US" dirty="0"/>
          </a:p>
        </p:txBody>
      </p:sp>
      <p:pic>
        <p:nvPicPr>
          <p:cNvPr id="8" name="Picture 2" descr="C:\Users\lmcdermott\Documents\USAID Standards Alliance\Promotional\standards_alliance_stacked_7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938963" y="457200"/>
            <a:ext cx="16716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 id="2147485418" r:id="rId12"/>
  </p:sldLayoutIdLst>
  <p:timing>
    <p:tnLst>
      <p:par>
        <p:cTn id="1" dur="indefinite" restart="never" nodeType="tmRoot"/>
      </p:par>
    </p:tnLst>
  </p:timing>
  <p:hf sldNum="0" hdr="0" dt="0"/>
  <p:txStyles>
    <p:titleStyle>
      <a:lvl1pPr algn="l" rtl="0" eaLnBrk="1" fontAlgn="base" hangingPunct="1">
        <a:spcBef>
          <a:spcPct val="0"/>
        </a:spcBef>
        <a:spcAft>
          <a:spcPct val="0"/>
        </a:spcAft>
        <a:defRPr sz="2800" b="1">
          <a:solidFill>
            <a:srgbClr val="4195D3"/>
          </a:solidFill>
          <a:latin typeface="+mj-lt"/>
          <a:ea typeface="+mj-ea"/>
          <a:cs typeface="+mj-cs"/>
        </a:defRPr>
      </a:lvl1pPr>
      <a:lvl2pPr algn="l" rtl="0" eaLnBrk="1" fontAlgn="base" hangingPunct="1">
        <a:spcBef>
          <a:spcPct val="0"/>
        </a:spcBef>
        <a:spcAft>
          <a:spcPct val="0"/>
        </a:spcAft>
        <a:defRPr sz="2800" b="1">
          <a:solidFill>
            <a:srgbClr val="4195D3"/>
          </a:solidFill>
          <a:latin typeface="Trebuchet MS" pitchFamily="34" charset="0"/>
        </a:defRPr>
      </a:lvl2pPr>
      <a:lvl3pPr algn="l" rtl="0" eaLnBrk="1" fontAlgn="base" hangingPunct="1">
        <a:spcBef>
          <a:spcPct val="0"/>
        </a:spcBef>
        <a:spcAft>
          <a:spcPct val="0"/>
        </a:spcAft>
        <a:defRPr sz="2800" b="1">
          <a:solidFill>
            <a:srgbClr val="4195D3"/>
          </a:solidFill>
          <a:latin typeface="Trebuchet MS" pitchFamily="34" charset="0"/>
        </a:defRPr>
      </a:lvl3pPr>
      <a:lvl4pPr algn="l" rtl="0" eaLnBrk="1" fontAlgn="base" hangingPunct="1">
        <a:spcBef>
          <a:spcPct val="0"/>
        </a:spcBef>
        <a:spcAft>
          <a:spcPct val="0"/>
        </a:spcAft>
        <a:defRPr sz="2800" b="1">
          <a:solidFill>
            <a:srgbClr val="4195D3"/>
          </a:solidFill>
          <a:latin typeface="Trebuchet MS" pitchFamily="34" charset="0"/>
        </a:defRPr>
      </a:lvl4pPr>
      <a:lvl5pPr algn="l" rtl="0" eaLnBrk="1" fontAlgn="base" hangingPunct="1">
        <a:spcBef>
          <a:spcPct val="0"/>
        </a:spcBef>
        <a:spcAft>
          <a:spcPct val="0"/>
        </a:spcAft>
        <a:defRPr sz="2800" b="1">
          <a:solidFill>
            <a:srgbClr val="4195D3"/>
          </a:solidFill>
          <a:latin typeface="Trebuchet MS" pitchFamily="34" charset="0"/>
        </a:defRPr>
      </a:lvl5pPr>
      <a:lvl6pPr marL="457200" algn="l" rtl="0" eaLnBrk="1" fontAlgn="base" hangingPunct="1">
        <a:spcBef>
          <a:spcPct val="0"/>
        </a:spcBef>
        <a:spcAft>
          <a:spcPct val="0"/>
        </a:spcAft>
        <a:defRPr sz="2800" b="1">
          <a:solidFill>
            <a:srgbClr val="4195D3"/>
          </a:solidFill>
          <a:latin typeface="Trebuchet MS" pitchFamily="34" charset="0"/>
        </a:defRPr>
      </a:lvl6pPr>
      <a:lvl7pPr marL="914400" algn="l" rtl="0" eaLnBrk="1" fontAlgn="base" hangingPunct="1">
        <a:spcBef>
          <a:spcPct val="0"/>
        </a:spcBef>
        <a:spcAft>
          <a:spcPct val="0"/>
        </a:spcAft>
        <a:defRPr sz="2800" b="1">
          <a:solidFill>
            <a:srgbClr val="4195D3"/>
          </a:solidFill>
          <a:latin typeface="Trebuchet MS" pitchFamily="34" charset="0"/>
        </a:defRPr>
      </a:lvl7pPr>
      <a:lvl8pPr marL="1371600" algn="l" rtl="0" eaLnBrk="1" fontAlgn="base" hangingPunct="1">
        <a:spcBef>
          <a:spcPct val="0"/>
        </a:spcBef>
        <a:spcAft>
          <a:spcPct val="0"/>
        </a:spcAft>
        <a:defRPr sz="2800" b="1">
          <a:solidFill>
            <a:srgbClr val="4195D3"/>
          </a:solidFill>
          <a:latin typeface="Trebuchet MS" pitchFamily="34" charset="0"/>
        </a:defRPr>
      </a:lvl8pPr>
      <a:lvl9pPr marL="1828800" algn="l" rtl="0" eaLnBrk="1" fontAlgn="base" hangingPunct="1">
        <a:spcBef>
          <a:spcPct val="0"/>
        </a:spcBef>
        <a:spcAft>
          <a:spcPct val="0"/>
        </a:spcAft>
        <a:defRPr sz="2800" b="1">
          <a:solidFill>
            <a:srgbClr val="4195D3"/>
          </a:solidFill>
          <a:latin typeface="Trebuchet MS" pitchFamily="34" charset="0"/>
        </a:defRPr>
      </a:lvl9pPr>
    </p:titleStyle>
    <p:bodyStyle>
      <a:lvl1pPr marL="342900" indent="-342900" algn="l" rtl="0" eaLnBrk="1" fontAlgn="base" hangingPunct="1">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1" fontAlgn="base" hangingPunct="1">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1" fontAlgn="base" hangingPunct="1">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1" fontAlgn="base" hangingPunct="1">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eaLnBrk="1" fontAlgn="base" hangingPunct="1">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eaLnBrk="1" fontAlgn="base" hangingPunct="1">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eaLnBrk="1" fontAlgn="base" hangingPunct="1">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eaLnBrk="1" fontAlgn="base" hangingPunct="1">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4101" name="Rectangle 8"/>
          <p:cNvSpPr>
            <a:spLocks noChangeArrowheads="1"/>
          </p:cNvSpPr>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algn="r" eaLnBrk="1" hangingPunct="1">
              <a:lnSpc>
                <a:spcPct val="100000"/>
              </a:lnSpc>
              <a:spcBef>
                <a:spcPct val="0"/>
              </a:spcBef>
              <a:buClrTx/>
              <a:buSzTx/>
              <a:buFont typeface="Calibri" pitchFamily="34" charset="0"/>
              <a:buChar char="©"/>
              <a:defRPr/>
            </a:pPr>
            <a:r>
              <a:rPr lang="en-US" altLang="en-US" sz="900" dirty="0" smtClean="0">
                <a:solidFill>
                  <a:srgbClr val="000000"/>
                </a:solidFill>
                <a:latin typeface="Trebuchet MS" pitchFamily="34" charset="0"/>
              </a:rPr>
              <a:t> 2016 ANSI</a:t>
            </a:r>
            <a:br>
              <a:rPr lang="en-US" altLang="en-US" sz="900" dirty="0" smtClean="0">
                <a:solidFill>
                  <a:srgbClr val="000000"/>
                </a:solidFill>
                <a:latin typeface="Trebuchet MS" pitchFamily="34" charset="0"/>
              </a:rPr>
            </a:br>
            <a:r>
              <a:rPr lang="en-US" altLang="en-US" sz="900" dirty="0" smtClean="0">
                <a:solidFill>
                  <a:srgbClr val="000000"/>
                </a:solidFill>
                <a:latin typeface="Trebuchet MS" pitchFamily="34" charset="0"/>
              </a:rPr>
              <a:t>Slide </a:t>
            </a:r>
            <a:fld id="{B1C26004-4E0C-4F4A-97DA-E97364C33CB1}" type="slidenum">
              <a:rPr lang="en-US" altLang="en-US" sz="900" smtClean="0">
                <a:solidFill>
                  <a:srgbClr val="000000"/>
                </a:solidFill>
                <a:latin typeface="Trebuchet MS" pitchFamily="34" charset="0"/>
              </a:rPr>
              <a:pPr algn="r" eaLnBrk="1" hangingPunct="1">
                <a:lnSpc>
                  <a:spcPct val="100000"/>
                </a:lnSpc>
                <a:spcBef>
                  <a:spcPct val="0"/>
                </a:spcBef>
                <a:buClrTx/>
                <a:buSzTx/>
                <a:buFont typeface="Calibri" pitchFamily="34" charset="0"/>
                <a:buChar char="©"/>
                <a:defRPr/>
              </a:pPr>
              <a:t>‹#›</a:t>
            </a:fld>
            <a:endParaRPr lang="en-US" altLang="en-US" sz="900" dirty="0" smtClean="0">
              <a:solidFill>
                <a:srgbClr val="000000"/>
              </a:solidFill>
              <a:latin typeface="Trebuchet MS" pitchFamily="34" charset="0"/>
            </a:endParaRPr>
          </a:p>
        </p:txBody>
      </p:sp>
      <p:sp>
        <p:nvSpPr>
          <p:cNvPr id="4102" name="Rectangle 9"/>
          <p:cNvSpPr>
            <a:spLocks noChangeArrowheads="1"/>
          </p:cNvSpPr>
          <p:nvPr/>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eaLnBrk="1" hangingPunct="1">
              <a:lnSpc>
                <a:spcPct val="100000"/>
              </a:lnSpc>
              <a:spcBef>
                <a:spcPct val="0"/>
              </a:spcBef>
              <a:buClrTx/>
              <a:buSzTx/>
              <a:buFontTx/>
              <a:buNone/>
              <a:defRPr/>
            </a:pPr>
            <a:r>
              <a:rPr lang="en-US" altLang="en-US" sz="900" dirty="0" smtClean="0">
                <a:solidFill>
                  <a:srgbClr val="000000"/>
                </a:solidFill>
                <a:latin typeface="Trebuchet MS" pitchFamily="34" charset="0"/>
              </a:rPr>
              <a:t>Introduction to ANSI and the U.S. Standardization System</a:t>
            </a:r>
            <a:endParaRPr lang="en-US" altLang="en-US" sz="900" b="1" dirty="0" smtClean="0">
              <a:solidFill>
                <a:srgbClr val="4195D3"/>
              </a:solidFill>
              <a:latin typeface="Trebuchet MS" pitchFamily="34" charset="0"/>
            </a:endParaRPr>
          </a:p>
        </p:txBody>
      </p:sp>
    </p:spTree>
    <p:extLst>
      <p:ext uri="{BB962C8B-B14F-4D97-AF65-F5344CB8AC3E}">
        <p14:creationId xmlns:p14="http://schemas.microsoft.com/office/powerpoint/2010/main" val="2770843642"/>
      </p:ext>
    </p:extLst>
  </p:cSld>
  <p:clrMap bg1="lt1" tx1="dk1" bg2="lt2" tx2="dk2" accent1="accent1" accent2="accent2" accent3="accent3" accent4="accent4" accent5="accent5" accent6="accent6" hlink="hlink" folHlink="folHlink"/>
  <p:sldLayoutIdLst>
    <p:sldLayoutId id="2147485442" r:id="rId1"/>
    <p:sldLayoutId id="2147485443" r:id="rId2"/>
    <p:sldLayoutId id="2147485444" r:id="rId3"/>
    <p:sldLayoutId id="2147485445" r:id="rId4"/>
    <p:sldLayoutId id="2147485446" r:id="rId5"/>
    <p:sldLayoutId id="2147485447" r:id="rId6"/>
    <p:sldLayoutId id="2147485448" r:id="rId7"/>
    <p:sldLayoutId id="2147485449" r:id="rId8"/>
    <p:sldLayoutId id="2147485450" r:id="rId9"/>
    <p:sldLayoutId id="2147485451" r:id="rId10"/>
    <p:sldLayoutId id="2147485452" r:id="rId11"/>
    <p:sldLayoutId id="2147485453" r:id="rId12"/>
  </p:sldLayoutIdLst>
  <p:hf sldNum="0" hdr="0" dt="0"/>
  <p:txStyles>
    <p:titleStyle>
      <a:lvl1pPr algn="l" rtl="0" eaLnBrk="0" fontAlgn="base" hangingPunct="0">
        <a:spcBef>
          <a:spcPct val="0"/>
        </a:spcBef>
        <a:spcAft>
          <a:spcPct val="0"/>
        </a:spcAft>
        <a:defRPr sz="2800" b="1">
          <a:solidFill>
            <a:srgbClr val="4195D3"/>
          </a:solidFill>
          <a:latin typeface="+mj-lt"/>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slide_imagex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26629" name="Rectangle 5"/>
          <p:cNvSpPr>
            <a:spLocks noGrp="1" noChangeArrowheads="1"/>
          </p:cNvSpPr>
          <p:nvPr>
            <p:ph type="ftr" sz="quarter" idx="3"/>
          </p:nvPr>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900">
                <a:solidFill>
                  <a:schemeClr val="tx1"/>
                </a:solidFill>
                <a:latin typeface="+mn-lt"/>
              </a:defRPr>
            </a:lvl1pPr>
          </a:lstStyle>
          <a:p>
            <a:pPr>
              <a:defRPr/>
            </a:pPr>
            <a:endParaRPr lang="en-US" altLang="en-US" dirty="0" smtClean="0"/>
          </a:p>
        </p:txBody>
      </p:sp>
      <p:sp>
        <p:nvSpPr>
          <p:cNvPr id="26630" name="Rectangle 6"/>
          <p:cNvSpPr>
            <a:spLocks noGrp="1" noChangeArrowheads="1"/>
          </p:cNvSpPr>
          <p:nvPr>
            <p:ph type="sldNum" sz="quarter" idx="4"/>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 typeface="Calibri" pitchFamily="34" charset="0"/>
              <a:buChar char="©"/>
              <a:defRPr sz="900">
                <a:solidFill>
                  <a:schemeClr val="tx1"/>
                </a:solidFill>
                <a:latin typeface="+mn-lt"/>
              </a:defRPr>
            </a:lvl1pPr>
          </a:lstStyle>
          <a:p>
            <a:pPr>
              <a:defRPr/>
            </a:pPr>
            <a:r>
              <a:rPr lang="en-US" dirty="0" smtClean="0"/>
              <a:t> 2016 ANSI</a:t>
            </a:r>
            <a:br>
              <a:rPr lang="en-US" dirty="0" smtClean="0"/>
            </a:br>
            <a:r>
              <a:rPr lang="en-US" dirty="0" smtClean="0"/>
              <a:t>Slide </a:t>
            </a:r>
            <a:fld id="{B99DC344-AFFC-4B4B-9E6C-A82DADA60DC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69" r:id="rId12"/>
    <p:sldLayoutId id="2147485370" r:id="rId13"/>
    <p:sldLayoutId id="2147485417"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4195D3"/>
          </a:solidFill>
          <a:latin typeface="+mj-lt"/>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3" descr="slide_imagex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3733800" y="1744663"/>
            <a:ext cx="5081588" cy="511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69B3"/>
                </a:solidFill>
                <a:miter lim="800000"/>
                <a:headEnd type="none" w="sm" len="sm"/>
                <a:tailEnd type="none" w="sm" len="sm"/>
              </a14:hiddenLine>
            </a:ext>
          </a:extLst>
        </p:spPr>
        <p:txBody>
          <a:bodyPr>
            <a:spAutoFit/>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algn="l">
              <a:lnSpc>
                <a:spcPct val="100000"/>
              </a:lnSpc>
              <a:spcBef>
                <a:spcPct val="0"/>
              </a:spcBef>
              <a:buClrTx/>
              <a:buSzTx/>
              <a:buFontTx/>
              <a:buNone/>
              <a:defRPr/>
            </a:pPr>
            <a:r>
              <a:rPr lang="en-US" altLang="en-US" sz="2000" b="1" dirty="0" smtClean="0">
                <a:latin typeface="Trebuchet MS" pitchFamily="34" charset="0"/>
                <a:ea typeface="MS PGothic" pitchFamily="34" charset="-128"/>
              </a:rPr>
              <a:t>American National Standards Institute</a:t>
            </a:r>
            <a:br>
              <a:rPr lang="en-US" altLang="en-US" sz="2000" b="1" dirty="0" smtClean="0">
                <a:latin typeface="Trebuchet MS" pitchFamily="34" charset="0"/>
                <a:ea typeface="MS PGothic" pitchFamily="34" charset="-128"/>
              </a:rPr>
            </a:br>
            <a:endParaRPr lang="en-US" altLang="en-US" sz="2000" b="1" dirty="0" smtClean="0">
              <a:latin typeface="Trebuchet MS" pitchFamily="34" charset="0"/>
              <a:ea typeface="MS PGothic" pitchFamily="34" charset="-128"/>
            </a:endParaRPr>
          </a:p>
          <a:p>
            <a:pPr algn="l">
              <a:lnSpc>
                <a:spcPct val="125000"/>
              </a:lnSpc>
              <a:spcBef>
                <a:spcPct val="0"/>
              </a:spcBef>
              <a:buClrTx/>
              <a:buSzTx/>
              <a:buFontTx/>
              <a:buNone/>
              <a:defRPr/>
            </a:pPr>
            <a:r>
              <a:rPr lang="en-US" altLang="en-US" b="1" dirty="0" smtClean="0">
                <a:latin typeface="Trebuchet MS" pitchFamily="34" charset="0"/>
                <a:ea typeface="MS PGothic" pitchFamily="34" charset="-128"/>
              </a:rPr>
              <a:t>Headquarters</a:t>
            </a:r>
            <a:r>
              <a:rPr lang="en-US" altLang="en-US" dirty="0" smtClean="0">
                <a:latin typeface="Trebuchet MS" pitchFamily="34" charset="0"/>
                <a:ea typeface="MS PGothic" pitchFamily="34" charset="-128"/>
              </a:rPr>
              <a:t>		</a:t>
            </a:r>
            <a:r>
              <a:rPr lang="en-US" altLang="en-US" b="1" dirty="0" smtClean="0">
                <a:latin typeface="Trebuchet MS" pitchFamily="34" charset="0"/>
                <a:ea typeface="MS PGothic" pitchFamily="34" charset="-128"/>
              </a:rPr>
              <a:t>New York Office</a:t>
            </a:r>
          </a:p>
          <a:p>
            <a:pPr algn="l">
              <a:lnSpc>
                <a:spcPct val="125000"/>
              </a:lnSpc>
              <a:spcBef>
                <a:spcPct val="0"/>
              </a:spcBef>
              <a:buClrTx/>
              <a:buSzTx/>
              <a:buFontTx/>
              <a:buNone/>
              <a:defRPr/>
            </a:pPr>
            <a:r>
              <a:rPr lang="en-US" altLang="en-US" dirty="0" smtClean="0">
                <a:latin typeface="Trebuchet MS" pitchFamily="34" charset="0"/>
                <a:ea typeface="MS PGothic" pitchFamily="34" charset="-128"/>
              </a:rPr>
              <a:t>1899 L Street, NW	25 West 43rd Street</a:t>
            </a:r>
          </a:p>
          <a:p>
            <a:pPr algn="l">
              <a:lnSpc>
                <a:spcPct val="125000"/>
              </a:lnSpc>
              <a:spcBef>
                <a:spcPct val="0"/>
              </a:spcBef>
              <a:buClrTx/>
              <a:buSzTx/>
              <a:buFontTx/>
              <a:buNone/>
              <a:defRPr/>
            </a:pPr>
            <a:r>
              <a:rPr lang="en-US" altLang="en-US" dirty="0" smtClean="0">
                <a:latin typeface="Trebuchet MS" pitchFamily="34" charset="0"/>
                <a:ea typeface="MS PGothic" pitchFamily="34" charset="-128"/>
              </a:rPr>
              <a:t>11th Floor		4th Floor	</a:t>
            </a:r>
          </a:p>
          <a:p>
            <a:pPr algn="l">
              <a:lnSpc>
                <a:spcPct val="125000"/>
              </a:lnSpc>
              <a:spcBef>
                <a:spcPct val="0"/>
              </a:spcBef>
              <a:buClrTx/>
              <a:buSzTx/>
              <a:buFontTx/>
              <a:buNone/>
              <a:defRPr/>
            </a:pPr>
            <a:r>
              <a:rPr lang="en-US" altLang="en-US" dirty="0" smtClean="0">
                <a:latin typeface="Trebuchet MS" pitchFamily="34" charset="0"/>
                <a:ea typeface="MS PGothic" pitchFamily="34" charset="-128"/>
              </a:rPr>
              <a:t>Washington, DC  20036	New York, NY 10036	</a:t>
            </a:r>
          </a:p>
          <a:p>
            <a:pPr algn="l">
              <a:lnSpc>
                <a:spcPct val="125000"/>
              </a:lnSpc>
              <a:spcBef>
                <a:spcPct val="0"/>
              </a:spcBef>
              <a:buClrTx/>
              <a:buSzTx/>
              <a:buFontTx/>
              <a:buNone/>
              <a:defRPr/>
            </a:pPr>
            <a:r>
              <a:rPr lang="en-US" altLang="en-US" dirty="0" smtClean="0">
                <a:latin typeface="Trebuchet MS" pitchFamily="34" charset="0"/>
                <a:ea typeface="MS PGothic" pitchFamily="34" charset="-128"/>
              </a:rPr>
              <a:t>T:  202.293.8020		T:   212.642.4900 </a:t>
            </a:r>
            <a:br>
              <a:rPr lang="en-US" altLang="en-US" dirty="0" smtClean="0">
                <a:latin typeface="Trebuchet MS" pitchFamily="34" charset="0"/>
                <a:ea typeface="MS PGothic" pitchFamily="34" charset="-128"/>
              </a:rPr>
            </a:br>
            <a:r>
              <a:rPr lang="en-US" altLang="en-US" dirty="0" smtClean="0">
                <a:latin typeface="Trebuchet MS" pitchFamily="34" charset="0"/>
                <a:ea typeface="MS PGothic" pitchFamily="34" charset="-128"/>
              </a:rPr>
              <a:t>F:  202.293.9287		F:   212.398.0023</a:t>
            </a:r>
            <a:r>
              <a:rPr lang="en-US" altLang="en-US" dirty="0" smtClean="0">
                <a:solidFill>
                  <a:schemeClr val="tx1"/>
                </a:solidFill>
                <a:latin typeface="Trebuchet MS" pitchFamily="34" charset="0"/>
                <a:ea typeface="MS PGothic" pitchFamily="34" charset="-128"/>
              </a:rPr>
              <a:t> </a:t>
            </a:r>
          </a:p>
          <a:p>
            <a:pPr>
              <a:lnSpc>
                <a:spcPct val="125000"/>
              </a:lnSpc>
              <a:spcBef>
                <a:spcPct val="0"/>
              </a:spcBef>
              <a:buClrTx/>
              <a:buSzTx/>
              <a:buFontTx/>
              <a:buNone/>
              <a:defRPr/>
            </a:pPr>
            <a:r>
              <a:rPr lang="en-US" altLang="en-US" sz="2200" b="1" dirty="0" smtClean="0">
                <a:solidFill>
                  <a:schemeClr val="folHlink"/>
                </a:solidFill>
                <a:latin typeface="Trebuchet MS" pitchFamily="34" charset="0"/>
                <a:ea typeface="MS PGothic" pitchFamily="34" charset="-128"/>
              </a:rPr>
              <a:t/>
            </a:r>
            <a:br>
              <a:rPr lang="en-US" altLang="en-US" sz="2200" b="1" dirty="0" smtClean="0">
                <a:solidFill>
                  <a:schemeClr val="folHlink"/>
                </a:solidFill>
                <a:latin typeface="Trebuchet MS" pitchFamily="34" charset="0"/>
                <a:ea typeface="MS PGothic" pitchFamily="34" charset="-128"/>
              </a:rPr>
            </a:br>
            <a:r>
              <a:rPr lang="en-US" altLang="en-US" sz="2200" b="1" dirty="0" smtClean="0">
                <a:solidFill>
                  <a:schemeClr val="folHlink"/>
                </a:solidFill>
                <a:latin typeface="Trebuchet MS" pitchFamily="34" charset="0"/>
                <a:ea typeface="MS PGothic" pitchFamily="34" charset="-128"/>
              </a:rPr>
              <a:t>www.standardsalliance.ansi.org</a:t>
            </a:r>
          </a:p>
          <a:p>
            <a:pPr>
              <a:lnSpc>
                <a:spcPct val="125000"/>
              </a:lnSpc>
              <a:spcBef>
                <a:spcPct val="0"/>
              </a:spcBef>
              <a:buClrTx/>
              <a:buSzTx/>
              <a:buFontTx/>
              <a:buNone/>
              <a:defRPr/>
            </a:pPr>
            <a:r>
              <a:rPr lang="en-US" altLang="en-US" sz="2200" b="1" dirty="0" smtClean="0">
                <a:solidFill>
                  <a:schemeClr val="folHlink"/>
                </a:solidFill>
                <a:latin typeface="Trebuchet MS" pitchFamily="34" charset="0"/>
                <a:ea typeface="MS PGothic" pitchFamily="34" charset="-128"/>
              </a:rPr>
              <a:t>www.ansi.org</a:t>
            </a:r>
          </a:p>
          <a:p>
            <a:pPr>
              <a:lnSpc>
                <a:spcPct val="110000"/>
              </a:lnSpc>
              <a:spcBef>
                <a:spcPct val="0"/>
              </a:spcBef>
              <a:buClrTx/>
              <a:buSzTx/>
              <a:buFontTx/>
              <a:buNone/>
              <a:defRPr/>
            </a:pPr>
            <a:r>
              <a:rPr lang="en-US" altLang="en-US" sz="2200" b="1" dirty="0" smtClean="0">
                <a:solidFill>
                  <a:schemeClr val="folHlink"/>
                </a:solidFill>
                <a:latin typeface="Trebuchet MS" pitchFamily="34" charset="0"/>
                <a:ea typeface="MS PGothic" pitchFamily="34" charset="-128"/>
              </a:rPr>
              <a:t>webstore.ansi.org</a:t>
            </a:r>
          </a:p>
          <a:p>
            <a:pPr>
              <a:lnSpc>
                <a:spcPct val="110000"/>
              </a:lnSpc>
              <a:spcBef>
                <a:spcPct val="0"/>
              </a:spcBef>
              <a:buClrTx/>
              <a:buSzTx/>
              <a:buFontTx/>
              <a:buNone/>
              <a:defRPr/>
            </a:pPr>
            <a:r>
              <a:rPr lang="en-US" altLang="en-US" sz="2200" b="1" dirty="0" smtClean="0">
                <a:solidFill>
                  <a:schemeClr val="folHlink"/>
                </a:solidFill>
                <a:latin typeface="Trebuchet MS" pitchFamily="34" charset="0"/>
                <a:ea typeface="MS PGothic" pitchFamily="34" charset="-128"/>
              </a:rPr>
              <a:t>www.nssn.org</a:t>
            </a:r>
          </a:p>
        </p:txBody>
      </p:sp>
      <p:sp>
        <p:nvSpPr>
          <p:cNvPr id="5124" name="Line 10"/>
          <p:cNvSpPr>
            <a:spLocks noChangeShapeType="1"/>
          </p:cNvSpPr>
          <p:nvPr/>
        </p:nvSpPr>
        <p:spPr bwMode="auto">
          <a:xfrm>
            <a:off x="3276600" y="18478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345" r:id="rId1"/>
    <p:sldLayoutId id="2147485346" r:id="rId2"/>
    <p:sldLayoutId id="2147485347" r:id="rId3"/>
    <p:sldLayoutId id="2147485348" r:id="rId4"/>
    <p:sldLayoutId id="2147485349" r:id="rId5"/>
    <p:sldLayoutId id="2147485350" r:id="rId6"/>
    <p:sldLayoutId id="2147485351" r:id="rId7"/>
    <p:sldLayoutId id="2147485352" r:id="rId8"/>
    <p:sldLayoutId id="2147485353" r:id="rId9"/>
    <p:sldLayoutId id="2147485354" r:id="rId10"/>
    <p:sldLayoutId id="2147485355" r:id="rId11"/>
    <p:sldLayoutId id="2147485372"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077" name="Rectangle 9"/>
          <p:cNvSpPr>
            <a:spLocks noChangeArrowheads="1"/>
          </p:cNvSpPr>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algn="r" eaLnBrk="1" hangingPunct="1">
              <a:lnSpc>
                <a:spcPct val="100000"/>
              </a:lnSpc>
              <a:spcBef>
                <a:spcPct val="0"/>
              </a:spcBef>
              <a:buClrTx/>
              <a:buSzTx/>
              <a:buFont typeface="Calibri" pitchFamily="34" charset="0"/>
              <a:buChar char="©"/>
              <a:defRPr/>
            </a:pPr>
            <a:r>
              <a:rPr lang="en-US" altLang="en-US" sz="900" dirty="0" smtClean="0">
                <a:solidFill>
                  <a:srgbClr val="000000"/>
                </a:solidFill>
                <a:latin typeface="Trebuchet MS" pitchFamily="34" charset="0"/>
              </a:rPr>
              <a:t> 2016 ANSI</a:t>
            </a:r>
            <a:br>
              <a:rPr lang="en-US" altLang="en-US" sz="900" dirty="0" smtClean="0">
                <a:solidFill>
                  <a:srgbClr val="000000"/>
                </a:solidFill>
                <a:latin typeface="Trebuchet MS" pitchFamily="34" charset="0"/>
              </a:rPr>
            </a:br>
            <a:r>
              <a:rPr lang="en-US" altLang="en-US" sz="900" dirty="0" smtClean="0">
                <a:solidFill>
                  <a:srgbClr val="000000"/>
                </a:solidFill>
                <a:latin typeface="Trebuchet MS" pitchFamily="34" charset="0"/>
              </a:rPr>
              <a:t>Slide </a:t>
            </a:r>
            <a:fld id="{92B0BB47-A50F-42C6-8AA7-ED8287ECEC84}" type="slidenum">
              <a:rPr lang="en-US" altLang="en-US" sz="900" smtClean="0">
                <a:solidFill>
                  <a:srgbClr val="000000"/>
                </a:solidFill>
                <a:latin typeface="Trebuchet MS" pitchFamily="34" charset="0"/>
              </a:rPr>
              <a:pPr algn="r" eaLnBrk="1" hangingPunct="1">
                <a:lnSpc>
                  <a:spcPct val="100000"/>
                </a:lnSpc>
                <a:spcBef>
                  <a:spcPct val="0"/>
                </a:spcBef>
                <a:buClrTx/>
                <a:buSzTx/>
                <a:buFont typeface="Calibri" pitchFamily="34" charset="0"/>
                <a:buChar char="©"/>
                <a:defRPr/>
              </a:pPr>
              <a:t>‹#›</a:t>
            </a:fld>
            <a:endParaRPr lang="en-US" altLang="en-US" sz="900" dirty="0" smtClean="0">
              <a:solidFill>
                <a:srgbClr val="000000"/>
              </a:solidFill>
              <a:latin typeface="Trebuchet MS" pitchFamily="34" charset="0"/>
            </a:endParaRPr>
          </a:p>
        </p:txBody>
      </p:sp>
      <p:sp>
        <p:nvSpPr>
          <p:cNvPr id="3078" name="Rectangle 10"/>
          <p:cNvSpPr>
            <a:spLocks noChangeArrowheads="1"/>
          </p:cNvSpPr>
          <p:nvPr/>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bg1"/>
                </a:solidFill>
                <a:latin typeface="Calibri" pitchFamily="34" charset="0"/>
              </a:defRPr>
            </a:lvl1pPr>
            <a:lvl2pPr marL="742950" indent="-285750" eaLnBrk="0" hangingPunct="0">
              <a:defRPr>
                <a:solidFill>
                  <a:schemeClr val="bg1"/>
                </a:solidFill>
                <a:latin typeface="Calibri" pitchFamily="34" charset="0"/>
              </a:defRPr>
            </a:lvl2pPr>
            <a:lvl3pPr marL="1143000" indent="-228600" eaLnBrk="0" hangingPunct="0">
              <a:defRPr>
                <a:solidFill>
                  <a:schemeClr val="bg1"/>
                </a:solidFill>
                <a:latin typeface="Calibri" pitchFamily="34" charset="0"/>
              </a:defRPr>
            </a:lvl3pPr>
            <a:lvl4pPr marL="1600200" indent="-228600" eaLnBrk="0" hangingPunct="0">
              <a:defRPr>
                <a:solidFill>
                  <a:schemeClr val="bg1"/>
                </a:solidFill>
                <a:latin typeface="Calibri" pitchFamily="34" charset="0"/>
              </a:defRPr>
            </a:lvl4pPr>
            <a:lvl5pPr marL="2057400" indent="-228600" eaLnBrk="0" hangingPunct="0">
              <a:defRPr>
                <a:solidFill>
                  <a:schemeClr val="bg1"/>
                </a:solidFill>
                <a:latin typeface="Calibri" pitchFamily="34" charset="0"/>
              </a:defRPr>
            </a:lvl5pPr>
            <a:lvl6pPr marL="25146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6pPr>
            <a:lvl7pPr marL="29718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7pPr>
            <a:lvl8pPr marL="34290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8pPr>
            <a:lvl9pPr marL="3886200" indent="-228600" algn="ctr" eaLnBrk="0" fontAlgn="base" hangingPunct="0">
              <a:lnSpc>
                <a:spcPct val="115000"/>
              </a:lnSpc>
              <a:spcBef>
                <a:spcPct val="25000"/>
              </a:spcBef>
              <a:spcAft>
                <a:spcPct val="0"/>
              </a:spcAft>
              <a:buClr>
                <a:srgbClr val="4195D3"/>
              </a:buClr>
              <a:buSzPct val="75000"/>
              <a:buFont typeface="Wingdings" pitchFamily="2" charset="2"/>
              <a:defRPr>
                <a:solidFill>
                  <a:schemeClr val="bg1"/>
                </a:solidFill>
                <a:latin typeface="Calibri" pitchFamily="34" charset="0"/>
              </a:defRPr>
            </a:lvl9pPr>
          </a:lstStyle>
          <a:p>
            <a:pPr eaLnBrk="1" hangingPunct="1">
              <a:lnSpc>
                <a:spcPct val="100000"/>
              </a:lnSpc>
              <a:spcBef>
                <a:spcPct val="0"/>
              </a:spcBef>
              <a:buClrTx/>
              <a:buSzTx/>
              <a:buFontTx/>
              <a:buNone/>
              <a:defRPr/>
            </a:pPr>
            <a:endParaRPr lang="en-US" altLang="en-US" sz="900" b="1" dirty="0" smtClean="0">
              <a:solidFill>
                <a:srgbClr val="4195D3"/>
              </a:solidFill>
              <a:latin typeface="Trebuchet MS" pitchFamily="34" charset="0"/>
            </a:endParaRPr>
          </a:p>
        </p:txBody>
      </p:sp>
    </p:spTree>
    <p:extLst>
      <p:ext uri="{BB962C8B-B14F-4D97-AF65-F5344CB8AC3E}">
        <p14:creationId xmlns:p14="http://schemas.microsoft.com/office/powerpoint/2010/main" val="2744698520"/>
      </p:ext>
    </p:extLst>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 id="2147485385" r:id="rId12"/>
    <p:sldLayoutId id="2147485386"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4195D3"/>
          </a:solidFill>
          <a:latin typeface="+mj-lt"/>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slide_imagex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29" name="Rectangle 5"/>
          <p:cNvSpPr>
            <a:spLocks noGrp="1" noChangeArrowheads="1"/>
          </p:cNvSpPr>
          <p:nvPr>
            <p:ph type="ftr" sz="quarter" idx="3"/>
          </p:nvPr>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900">
                <a:solidFill>
                  <a:schemeClr val="tx1"/>
                </a:solidFill>
                <a:latin typeface="+mn-lt"/>
              </a:defRPr>
            </a:lvl1pPr>
          </a:lstStyle>
          <a:p>
            <a:pPr>
              <a:defRPr/>
            </a:pPr>
            <a:endParaRPr lang="en-US" altLang="en-US" b="1" dirty="0" smtClean="0">
              <a:solidFill>
                <a:srgbClr val="4195D3"/>
              </a:solidFill>
            </a:endParaRPr>
          </a:p>
        </p:txBody>
      </p:sp>
      <p:sp>
        <p:nvSpPr>
          <p:cNvPr id="26630" name="Rectangle 6"/>
          <p:cNvSpPr>
            <a:spLocks noGrp="1" noChangeArrowheads="1"/>
          </p:cNvSpPr>
          <p:nvPr>
            <p:ph type="sldNum" sz="quarter" idx="4"/>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 typeface="Calibri" pitchFamily="34" charset="0"/>
              <a:buChar char="©"/>
              <a:defRPr sz="900">
                <a:solidFill>
                  <a:schemeClr val="tx1"/>
                </a:solidFill>
                <a:latin typeface="+mn-lt"/>
              </a:defRPr>
            </a:lvl1pPr>
          </a:lstStyle>
          <a:p>
            <a:pPr>
              <a:defRPr/>
            </a:pPr>
            <a:r>
              <a:rPr lang="en-US" dirty="0" smtClean="0">
                <a:solidFill>
                  <a:srgbClr val="000000"/>
                </a:solidFill>
              </a:rPr>
              <a:t> 2016 ANSI</a:t>
            </a:r>
            <a:br>
              <a:rPr lang="en-US" dirty="0" smtClean="0">
                <a:solidFill>
                  <a:srgbClr val="000000"/>
                </a:solidFill>
              </a:rPr>
            </a:br>
            <a:r>
              <a:rPr lang="en-US" dirty="0" smtClean="0">
                <a:solidFill>
                  <a:srgbClr val="000000"/>
                </a:solidFill>
              </a:rPr>
              <a:t>Slide </a:t>
            </a:r>
            <a:fld id="{D4761CEA-6711-47AA-9A65-0453E74863F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2893298"/>
      </p:ext>
    </p:extLst>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 id="2147485399" r:id="rId12"/>
    <p:sldLayoutId id="2147485400"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4195D3"/>
          </a:solidFill>
          <a:latin typeface="+mj-lt"/>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slide_image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26629" name="Rectangle 5"/>
          <p:cNvSpPr>
            <a:spLocks noGrp="1" noChangeArrowheads="1"/>
          </p:cNvSpPr>
          <p:nvPr>
            <p:ph type="ftr" sz="quarter" idx="3"/>
          </p:nvPr>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900">
                <a:solidFill>
                  <a:schemeClr val="tx1"/>
                </a:solidFill>
                <a:latin typeface="+mn-lt"/>
              </a:defRPr>
            </a:lvl1pPr>
          </a:lstStyle>
          <a:p>
            <a:pPr>
              <a:defRPr/>
            </a:pPr>
            <a:endParaRPr lang="en-US" altLang="en-US" b="1" dirty="0" smtClean="0">
              <a:solidFill>
                <a:srgbClr val="4195D3"/>
              </a:solidFill>
            </a:endParaRPr>
          </a:p>
        </p:txBody>
      </p:sp>
      <p:sp>
        <p:nvSpPr>
          <p:cNvPr id="26630" name="Rectangle 6"/>
          <p:cNvSpPr>
            <a:spLocks noGrp="1" noChangeArrowheads="1"/>
          </p:cNvSpPr>
          <p:nvPr>
            <p:ph type="sldNum" sz="quarter" idx="4"/>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 typeface="Calibri" pitchFamily="34" charset="0"/>
              <a:buChar char="©"/>
              <a:defRPr sz="900">
                <a:solidFill>
                  <a:schemeClr val="tx1"/>
                </a:solidFill>
                <a:latin typeface="+mn-lt"/>
              </a:defRPr>
            </a:lvl1pPr>
          </a:lstStyle>
          <a:p>
            <a:pPr>
              <a:defRPr/>
            </a:pPr>
            <a:r>
              <a:rPr lang="en-US" dirty="0" smtClean="0">
                <a:solidFill>
                  <a:srgbClr val="000000"/>
                </a:solidFill>
              </a:rPr>
              <a:t> 2016 ANSI</a:t>
            </a:r>
            <a:br>
              <a:rPr lang="en-US" dirty="0" smtClean="0">
                <a:solidFill>
                  <a:srgbClr val="000000"/>
                </a:solidFill>
              </a:rPr>
            </a:br>
            <a:r>
              <a:rPr lang="en-US" dirty="0" smtClean="0">
                <a:solidFill>
                  <a:srgbClr val="000000"/>
                </a:solidFill>
              </a:rPr>
              <a:t>Slide </a:t>
            </a:r>
            <a:fld id="{D4761CEA-6711-47AA-9A65-0453E74863F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8674235"/>
      </p:ext>
    </p:extLst>
  </p:cSld>
  <p:clrMap bg1="lt1" tx1="dk1" bg2="lt2" tx2="dk2" accent1="accent1" accent2="accent2" accent3="accent3" accent4="accent4" accent5="accent5" accent6="accent6" hlink="hlink" folHlink="folHlink"/>
  <p:sldLayoutIdLst>
    <p:sldLayoutId id="2147485402" r:id="rId1"/>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4195D3"/>
          </a:solidFill>
          <a:latin typeface="+mj-lt"/>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slide_imagex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29" name="Rectangle 5"/>
          <p:cNvSpPr>
            <a:spLocks noGrp="1" noChangeArrowheads="1"/>
          </p:cNvSpPr>
          <p:nvPr>
            <p:ph type="ftr" sz="quarter" idx="3"/>
          </p:nvPr>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900">
                <a:solidFill>
                  <a:schemeClr val="tx1"/>
                </a:solidFill>
                <a:latin typeface="+mn-lt"/>
              </a:defRPr>
            </a:lvl1pPr>
          </a:lstStyle>
          <a:p>
            <a:pPr>
              <a:defRPr/>
            </a:pPr>
            <a:endParaRPr lang="en-US" altLang="en-US" b="1" dirty="0" smtClean="0">
              <a:solidFill>
                <a:srgbClr val="4195D3"/>
              </a:solidFill>
            </a:endParaRPr>
          </a:p>
        </p:txBody>
      </p:sp>
      <p:sp>
        <p:nvSpPr>
          <p:cNvPr id="26630" name="Rectangle 6"/>
          <p:cNvSpPr>
            <a:spLocks noGrp="1" noChangeArrowheads="1"/>
          </p:cNvSpPr>
          <p:nvPr>
            <p:ph type="sldNum" sz="quarter" idx="4"/>
          </p:nvPr>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 typeface="Calibri" pitchFamily="34" charset="0"/>
              <a:buChar char="©"/>
              <a:defRPr sz="900">
                <a:solidFill>
                  <a:schemeClr val="tx1"/>
                </a:solidFill>
                <a:latin typeface="+mn-lt"/>
              </a:defRPr>
            </a:lvl1pPr>
          </a:lstStyle>
          <a:p>
            <a:pPr>
              <a:defRPr/>
            </a:pPr>
            <a:r>
              <a:rPr lang="en-US" dirty="0" smtClean="0">
                <a:solidFill>
                  <a:srgbClr val="000000"/>
                </a:solidFill>
              </a:rPr>
              <a:t> 2016 ANSI</a:t>
            </a:r>
            <a:br>
              <a:rPr lang="en-US" dirty="0" smtClean="0">
                <a:solidFill>
                  <a:srgbClr val="000000"/>
                </a:solidFill>
              </a:rPr>
            </a:br>
            <a:r>
              <a:rPr lang="en-US" dirty="0" smtClean="0">
                <a:solidFill>
                  <a:srgbClr val="000000"/>
                </a:solidFill>
              </a:rPr>
              <a:t>Slide </a:t>
            </a:r>
            <a:fld id="{D4761CEA-6711-47AA-9A65-0453E74863F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3415840"/>
      </p:ext>
    </p:extLst>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 id="2147485409" r:id="rId6"/>
    <p:sldLayoutId id="2147485410" r:id="rId7"/>
    <p:sldLayoutId id="2147485411" r:id="rId8"/>
    <p:sldLayoutId id="2147485412" r:id="rId9"/>
    <p:sldLayoutId id="2147485413" r:id="rId10"/>
    <p:sldLayoutId id="2147485414" r:id="rId11"/>
    <p:sldLayoutId id="2147485415" r:id="rId12"/>
    <p:sldLayoutId id="2147485416"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4195D3"/>
          </a:solidFill>
          <a:latin typeface="+mj-lt"/>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TextBox 7"/>
          <p:cNvSpPr txBox="1">
            <a:spLocks noChangeArrowheads="1"/>
          </p:cNvSpPr>
          <p:nvPr userDrawn="1"/>
        </p:nvSpPr>
        <p:spPr bwMode="auto">
          <a:xfrm>
            <a:off x="2274125" y="6335713"/>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00000"/>
              </a:lnSpc>
              <a:spcBef>
                <a:spcPct val="0"/>
              </a:spcBef>
              <a:buClrTx/>
              <a:buSzTx/>
              <a:buFontTx/>
              <a:buNone/>
              <a:defRPr/>
            </a:pPr>
            <a:r>
              <a:rPr lang="en-US" sz="1000" dirty="0" smtClean="0">
                <a:solidFill>
                  <a:srgbClr val="7F7F7F"/>
                </a:solidFill>
                <a:cs typeface="Arial" charset="0"/>
              </a:rPr>
              <a:t>Standards Alliance   </a:t>
            </a:r>
            <a:r>
              <a:rPr lang="en-US" sz="1000" b="1" dirty="0" smtClean="0">
                <a:solidFill>
                  <a:srgbClr val="324C72"/>
                </a:solidFill>
                <a:cs typeface="Arial" charset="0"/>
              </a:rPr>
              <a:t>|</a:t>
            </a:r>
            <a:r>
              <a:rPr lang="en-US" sz="1000" dirty="0" smtClean="0">
                <a:solidFill>
                  <a:srgbClr val="669900"/>
                </a:solidFill>
                <a:cs typeface="Arial" charset="0"/>
              </a:rPr>
              <a:t>   </a:t>
            </a:r>
            <a:r>
              <a:rPr lang="en-US" sz="1000" dirty="0" smtClean="0">
                <a:solidFill>
                  <a:prstClr val="black">
                    <a:lumMod val="50000"/>
                    <a:lumOff val="50000"/>
                  </a:prstClr>
                </a:solidFill>
                <a:cs typeface="Arial" charset="0"/>
              </a:rPr>
              <a:t>Opportunities for Private Sector</a:t>
            </a:r>
          </a:p>
        </p:txBody>
      </p:sp>
      <p:sp>
        <p:nvSpPr>
          <p:cNvPr id="1030" name="TextBox 8"/>
          <p:cNvSpPr txBox="1">
            <a:spLocks noChangeArrowheads="1"/>
          </p:cNvSpPr>
          <p:nvPr userDrawn="1"/>
        </p:nvSpPr>
        <p:spPr bwMode="auto">
          <a:xfrm>
            <a:off x="8043863" y="6335713"/>
            <a:ext cx="76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100000"/>
              </a:lnSpc>
              <a:spcBef>
                <a:spcPct val="0"/>
              </a:spcBef>
              <a:buClrTx/>
              <a:buSzTx/>
              <a:buFontTx/>
              <a:buNone/>
              <a:defRPr/>
            </a:pPr>
            <a:r>
              <a:rPr lang="en-US" sz="1000" dirty="0" smtClean="0">
                <a:solidFill>
                  <a:srgbClr val="7F7F7F"/>
                </a:solidFill>
                <a:cs typeface="Arial" charset="0"/>
              </a:rPr>
              <a:t>Slide </a:t>
            </a:r>
            <a:fld id="{74C0DA44-5B5A-4E19-980E-352FD473B3B9}" type="slidenum">
              <a:rPr lang="en-US" sz="1000" smtClean="0">
                <a:solidFill>
                  <a:srgbClr val="7F7F7F"/>
                </a:solidFill>
                <a:cs typeface="Arial" charset="0"/>
              </a:rPr>
              <a:pPr algn="r">
                <a:lnSpc>
                  <a:spcPct val="100000"/>
                </a:lnSpc>
                <a:spcBef>
                  <a:spcPct val="0"/>
                </a:spcBef>
                <a:buClrTx/>
                <a:buSzTx/>
                <a:buFontTx/>
                <a:buNone/>
                <a:defRPr/>
              </a:pPr>
              <a:t>‹#›</a:t>
            </a:fld>
            <a:endParaRPr lang="en-US" sz="1000" dirty="0" smtClean="0">
              <a:solidFill>
                <a:srgbClr val="7F7F7F"/>
              </a:solidFill>
              <a:cs typeface="Arial" charset="0"/>
            </a:endParaRPr>
          </a:p>
        </p:txBody>
      </p:sp>
      <p:pic>
        <p:nvPicPr>
          <p:cNvPr id="2050" name="Picture 2" descr="S:\ANSI-PROMOTION\International Policy\Standards Alliance\standards_alliance_stacked.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200" y="6077266"/>
            <a:ext cx="1414688" cy="51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74735"/>
      </p:ext>
    </p:extLst>
  </p:cSld>
  <p:clrMap bg1="lt1" tx1="dk1" bg2="lt2" tx2="dk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 id="2147485426" r:id="rId7"/>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b="1" kern="1200">
          <a:solidFill>
            <a:srgbClr val="324C72"/>
          </a:solidFill>
          <a:latin typeface="+mj-lt"/>
          <a:ea typeface="+mj-ea"/>
          <a:cs typeface="+mj-cs"/>
        </a:defRPr>
      </a:lvl1pPr>
      <a:lvl2pPr algn="l" rtl="0" eaLnBrk="0" fontAlgn="base" hangingPunct="0">
        <a:spcBef>
          <a:spcPct val="0"/>
        </a:spcBef>
        <a:spcAft>
          <a:spcPct val="0"/>
        </a:spcAft>
        <a:defRPr sz="4400" b="1">
          <a:solidFill>
            <a:srgbClr val="669900"/>
          </a:solidFill>
          <a:latin typeface="Calibri" pitchFamily="34" charset="0"/>
        </a:defRPr>
      </a:lvl2pPr>
      <a:lvl3pPr algn="l" rtl="0" eaLnBrk="0" fontAlgn="base" hangingPunct="0">
        <a:spcBef>
          <a:spcPct val="0"/>
        </a:spcBef>
        <a:spcAft>
          <a:spcPct val="0"/>
        </a:spcAft>
        <a:defRPr sz="4400" b="1">
          <a:solidFill>
            <a:srgbClr val="669900"/>
          </a:solidFill>
          <a:latin typeface="Calibri" pitchFamily="34" charset="0"/>
        </a:defRPr>
      </a:lvl3pPr>
      <a:lvl4pPr algn="l" rtl="0" eaLnBrk="0" fontAlgn="base" hangingPunct="0">
        <a:spcBef>
          <a:spcPct val="0"/>
        </a:spcBef>
        <a:spcAft>
          <a:spcPct val="0"/>
        </a:spcAft>
        <a:defRPr sz="4400" b="1">
          <a:solidFill>
            <a:srgbClr val="669900"/>
          </a:solidFill>
          <a:latin typeface="Calibri" pitchFamily="34" charset="0"/>
        </a:defRPr>
      </a:lvl4pPr>
      <a:lvl5pPr algn="l" rtl="0" eaLnBrk="0" fontAlgn="base" hangingPunct="0">
        <a:spcBef>
          <a:spcPct val="0"/>
        </a:spcBef>
        <a:spcAft>
          <a:spcPct val="0"/>
        </a:spcAft>
        <a:defRPr sz="4400" b="1">
          <a:solidFill>
            <a:srgbClr val="669900"/>
          </a:solidFill>
          <a:latin typeface="Calibri" pitchFamily="34" charset="0"/>
        </a:defRPr>
      </a:lvl5pPr>
      <a:lvl6pPr marL="457200" algn="l" rtl="0" fontAlgn="base">
        <a:spcBef>
          <a:spcPct val="0"/>
        </a:spcBef>
        <a:spcAft>
          <a:spcPct val="0"/>
        </a:spcAft>
        <a:defRPr sz="4400" b="1">
          <a:solidFill>
            <a:srgbClr val="669900"/>
          </a:solidFill>
          <a:latin typeface="Calibri" pitchFamily="34" charset="0"/>
        </a:defRPr>
      </a:lvl6pPr>
      <a:lvl7pPr marL="914400" algn="l" rtl="0" fontAlgn="base">
        <a:spcBef>
          <a:spcPct val="0"/>
        </a:spcBef>
        <a:spcAft>
          <a:spcPct val="0"/>
        </a:spcAft>
        <a:defRPr sz="4400" b="1">
          <a:solidFill>
            <a:srgbClr val="669900"/>
          </a:solidFill>
          <a:latin typeface="Calibri" pitchFamily="34" charset="0"/>
        </a:defRPr>
      </a:lvl7pPr>
      <a:lvl8pPr marL="1371600" algn="l" rtl="0" fontAlgn="base">
        <a:spcBef>
          <a:spcPct val="0"/>
        </a:spcBef>
        <a:spcAft>
          <a:spcPct val="0"/>
        </a:spcAft>
        <a:defRPr sz="4400" b="1">
          <a:solidFill>
            <a:srgbClr val="669900"/>
          </a:solidFill>
          <a:latin typeface="Calibri" pitchFamily="34" charset="0"/>
        </a:defRPr>
      </a:lvl8pPr>
      <a:lvl9pPr marL="1828800" algn="l" rtl="0" fontAlgn="base">
        <a:spcBef>
          <a:spcPct val="0"/>
        </a:spcBef>
        <a:spcAft>
          <a:spcPct val="0"/>
        </a:spcAft>
        <a:defRPr sz="4400" b="1">
          <a:solidFill>
            <a:srgbClr val="669900"/>
          </a:solidFill>
          <a:latin typeface="Calibri" pitchFamily="34" charset="0"/>
        </a:defRPr>
      </a:lvl9pPr>
    </p:titleStyle>
    <p:bodyStyle>
      <a:lvl1pPr marL="342900" indent="-342900" algn="l" rtl="0" eaLnBrk="0" fontAlgn="base" hangingPunct="0">
        <a:spcBef>
          <a:spcPct val="20000"/>
        </a:spcBef>
        <a:spcAft>
          <a:spcPct val="0"/>
        </a:spcAft>
        <a:buClr>
          <a:schemeClr val="accent3">
            <a:lumMod val="75000"/>
          </a:schemeClr>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3">
            <a:lumMod val="75000"/>
          </a:schemeClr>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3">
            <a:lumMod val="75000"/>
          </a:schemeClr>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3">
            <a:lumMod val="75000"/>
          </a:schemeClr>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3">
            <a:lumMod val="75000"/>
          </a:schemeClr>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7" name="Rectangle 9"/>
          <p:cNvSpPr>
            <a:spLocks noChangeArrowheads="1"/>
          </p:cNvSpPr>
          <p:nvPr userDrawn="1"/>
        </p:nvSpPr>
        <p:spPr bwMode="auto">
          <a:xfrm>
            <a:off x="7696200" y="6248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bg1"/>
                </a:solidFill>
                <a:latin typeface="Calibri" pitchFamily="34" charset="0"/>
                <a:ea typeface="MS PGothic" pitchFamily="34" charset="-128"/>
              </a:defRPr>
            </a:lvl1pPr>
            <a:lvl2pPr marL="742950" indent="-285750">
              <a:defRPr sz="2400">
                <a:solidFill>
                  <a:schemeClr val="bg1"/>
                </a:solidFill>
                <a:latin typeface="Calibri" pitchFamily="34" charset="0"/>
                <a:ea typeface="MS PGothic" pitchFamily="34" charset="-128"/>
              </a:defRPr>
            </a:lvl2pPr>
            <a:lvl3pPr marL="1143000" indent="-228600">
              <a:defRPr sz="2400">
                <a:solidFill>
                  <a:schemeClr val="bg1"/>
                </a:solidFill>
                <a:latin typeface="Calibri" pitchFamily="34" charset="0"/>
                <a:ea typeface="MS PGothic" pitchFamily="34" charset="-128"/>
              </a:defRPr>
            </a:lvl3pPr>
            <a:lvl4pPr marL="1600200" indent="-228600">
              <a:defRPr sz="2400">
                <a:solidFill>
                  <a:schemeClr val="bg1"/>
                </a:solidFill>
                <a:latin typeface="Calibri" pitchFamily="34" charset="0"/>
                <a:ea typeface="MS PGothic" pitchFamily="34" charset="-128"/>
              </a:defRPr>
            </a:lvl4pPr>
            <a:lvl5pPr marL="2057400" indent="-228600">
              <a:defRPr sz="24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bg1"/>
                </a:solidFill>
                <a:latin typeface="Calibri" pitchFamily="34" charset="0"/>
                <a:ea typeface="MS PGothic" pitchFamily="34" charset="-128"/>
              </a:defRPr>
            </a:lvl9pPr>
          </a:lstStyle>
          <a:p>
            <a:pPr algn="r">
              <a:lnSpc>
                <a:spcPct val="100000"/>
              </a:lnSpc>
              <a:spcBef>
                <a:spcPct val="0"/>
              </a:spcBef>
              <a:buClrTx/>
              <a:buSzTx/>
              <a:buFont typeface="Calibri" pitchFamily="34" charset="0"/>
              <a:buChar char="©"/>
              <a:defRPr/>
            </a:pPr>
            <a:r>
              <a:rPr lang="en-US" altLang="en-US" sz="900" dirty="0" smtClean="0">
                <a:solidFill>
                  <a:srgbClr val="000000"/>
                </a:solidFill>
                <a:latin typeface="Trebuchet MS" pitchFamily="34" charset="0"/>
              </a:rPr>
              <a:t> 2017 ANSI</a:t>
            </a:r>
            <a:br>
              <a:rPr lang="en-US" altLang="en-US" sz="900" dirty="0" smtClean="0">
                <a:solidFill>
                  <a:srgbClr val="000000"/>
                </a:solidFill>
                <a:latin typeface="Trebuchet MS" pitchFamily="34" charset="0"/>
              </a:rPr>
            </a:br>
            <a:r>
              <a:rPr lang="en-US" altLang="en-US" sz="900" dirty="0" smtClean="0">
                <a:solidFill>
                  <a:srgbClr val="000000"/>
                </a:solidFill>
                <a:latin typeface="Trebuchet MS" pitchFamily="34" charset="0"/>
              </a:rPr>
              <a:t>Slide </a:t>
            </a:r>
            <a:fld id="{1EC74F15-8301-4EF9-B6D2-5D56A419FBF6}" type="slidenum">
              <a:rPr lang="en-US" altLang="en-US" sz="900" smtClean="0">
                <a:solidFill>
                  <a:srgbClr val="000000"/>
                </a:solidFill>
                <a:latin typeface="Trebuchet MS" pitchFamily="34" charset="0"/>
              </a:rPr>
              <a:pPr algn="r">
                <a:lnSpc>
                  <a:spcPct val="100000"/>
                </a:lnSpc>
                <a:spcBef>
                  <a:spcPct val="0"/>
                </a:spcBef>
                <a:buClrTx/>
                <a:buSzTx/>
                <a:buFont typeface="Calibri" pitchFamily="34" charset="0"/>
                <a:buChar char="©"/>
                <a:defRPr/>
              </a:pPr>
              <a:t>‹#›</a:t>
            </a:fld>
            <a:endParaRPr lang="en-US" altLang="en-US" sz="900" dirty="0" smtClean="0">
              <a:solidFill>
                <a:srgbClr val="000000"/>
              </a:solidFill>
              <a:latin typeface="Trebuchet MS" pitchFamily="34" charset="0"/>
            </a:endParaRPr>
          </a:p>
        </p:txBody>
      </p:sp>
      <p:sp>
        <p:nvSpPr>
          <p:cNvPr id="8" name="Rectangle 10"/>
          <p:cNvSpPr>
            <a:spLocks noChangeArrowheads="1"/>
          </p:cNvSpPr>
          <p:nvPr userDrawn="1"/>
        </p:nvSpPr>
        <p:spPr bwMode="auto">
          <a:xfrm>
            <a:off x="1905000" y="6384925"/>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bg1"/>
                </a:solidFill>
                <a:latin typeface="Calibri" pitchFamily="34" charset="0"/>
                <a:ea typeface="MS PGothic" pitchFamily="34" charset="-128"/>
              </a:defRPr>
            </a:lvl1pPr>
            <a:lvl2pPr marL="742950" indent="-285750">
              <a:defRPr sz="2400">
                <a:solidFill>
                  <a:schemeClr val="bg1"/>
                </a:solidFill>
                <a:latin typeface="Calibri" pitchFamily="34" charset="0"/>
                <a:ea typeface="MS PGothic" pitchFamily="34" charset="-128"/>
              </a:defRPr>
            </a:lvl2pPr>
            <a:lvl3pPr marL="1143000" indent="-228600">
              <a:defRPr sz="2400">
                <a:solidFill>
                  <a:schemeClr val="bg1"/>
                </a:solidFill>
                <a:latin typeface="Calibri" pitchFamily="34" charset="0"/>
                <a:ea typeface="MS PGothic" pitchFamily="34" charset="-128"/>
              </a:defRPr>
            </a:lvl3pPr>
            <a:lvl4pPr marL="1600200" indent="-228600">
              <a:defRPr sz="2400">
                <a:solidFill>
                  <a:schemeClr val="bg1"/>
                </a:solidFill>
                <a:latin typeface="Calibri" pitchFamily="34" charset="0"/>
                <a:ea typeface="MS PGothic" pitchFamily="34" charset="-128"/>
              </a:defRPr>
            </a:lvl4pPr>
            <a:lvl5pPr marL="2057400" indent="-228600">
              <a:defRPr sz="2400">
                <a:solidFill>
                  <a:schemeClr val="bg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bg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bg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bg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bg1"/>
                </a:solidFill>
                <a:latin typeface="Calibri" pitchFamily="34" charset="0"/>
                <a:ea typeface="MS PGothic" pitchFamily="34" charset="-128"/>
              </a:defRPr>
            </a:lvl9pPr>
          </a:lstStyle>
          <a:p>
            <a:pPr>
              <a:lnSpc>
                <a:spcPct val="100000"/>
              </a:lnSpc>
              <a:spcBef>
                <a:spcPct val="0"/>
              </a:spcBef>
              <a:buClrTx/>
              <a:buSzTx/>
              <a:buFontTx/>
              <a:buNone/>
              <a:defRPr/>
            </a:pPr>
            <a:r>
              <a:rPr lang="en-US" altLang="en-US" sz="900" dirty="0" smtClean="0">
                <a:solidFill>
                  <a:srgbClr val="000000"/>
                </a:solidFill>
                <a:latin typeface="Trebuchet MS" pitchFamily="34" charset="0"/>
              </a:rPr>
              <a:t>2017</a:t>
            </a:r>
            <a:endParaRPr lang="en-US" altLang="en-US" sz="900" b="1" dirty="0" smtClean="0">
              <a:solidFill>
                <a:srgbClr val="4195D3"/>
              </a:solidFill>
              <a:latin typeface="Trebuchet MS" pitchFamily="34" charset="0"/>
            </a:endParaRPr>
          </a:p>
        </p:txBody>
      </p:sp>
    </p:spTree>
    <p:extLst>
      <p:ext uri="{BB962C8B-B14F-4D97-AF65-F5344CB8AC3E}">
        <p14:creationId xmlns:p14="http://schemas.microsoft.com/office/powerpoint/2010/main" val="3989969426"/>
      </p:ext>
    </p:extLst>
  </p:cSld>
  <p:clrMap bg1="lt1" tx1="dk1" bg2="lt2" tx2="dk2" accent1="accent1" accent2="accent2" accent3="accent3" accent4="accent4" accent5="accent5" accent6="accent6" hlink="hlink" folHlink="folHlink"/>
  <p:sldLayoutIdLst>
    <p:sldLayoutId id="2147485428" r:id="rId1"/>
    <p:sldLayoutId id="2147485429" r:id="rId2"/>
    <p:sldLayoutId id="2147485430" r:id="rId3"/>
    <p:sldLayoutId id="2147485431" r:id="rId4"/>
    <p:sldLayoutId id="2147485432" r:id="rId5"/>
    <p:sldLayoutId id="2147485433" r:id="rId6"/>
    <p:sldLayoutId id="2147485434" r:id="rId7"/>
    <p:sldLayoutId id="2147485435" r:id="rId8"/>
    <p:sldLayoutId id="2147485436" r:id="rId9"/>
    <p:sldLayoutId id="2147485437" r:id="rId10"/>
    <p:sldLayoutId id="2147485438" r:id="rId11"/>
    <p:sldLayoutId id="2147485439" r:id="rId12"/>
    <p:sldLayoutId id="2147485440"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800" b="1">
          <a:solidFill>
            <a:srgbClr val="4195D3"/>
          </a:solidFill>
          <a:latin typeface="+mj-lt"/>
          <a:ea typeface="MS PGothic" pitchFamily="34" charset="-128"/>
          <a:cs typeface="MS PGothic" charset="0"/>
        </a:defRPr>
      </a:lvl1pPr>
      <a:lvl2pPr algn="l" rtl="0" eaLnBrk="0" fontAlgn="base" hangingPunct="0">
        <a:spcBef>
          <a:spcPct val="0"/>
        </a:spcBef>
        <a:spcAft>
          <a:spcPct val="0"/>
        </a:spcAft>
        <a:defRPr sz="2800" b="1">
          <a:solidFill>
            <a:srgbClr val="4195D3"/>
          </a:solidFill>
          <a:latin typeface="Trebuchet MS" pitchFamily="34" charset="0"/>
          <a:ea typeface="MS PGothic" pitchFamily="34" charset="-128"/>
          <a:cs typeface="MS PGothic" charset="0"/>
        </a:defRPr>
      </a:lvl2pPr>
      <a:lvl3pPr algn="l" rtl="0" eaLnBrk="0" fontAlgn="base" hangingPunct="0">
        <a:spcBef>
          <a:spcPct val="0"/>
        </a:spcBef>
        <a:spcAft>
          <a:spcPct val="0"/>
        </a:spcAft>
        <a:defRPr sz="2800" b="1">
          <a:solidFill>
            <a:srgbClr val="4195D3"/>
          </a:solidFill>
          <a:latin typeface="Trebuchet MS" pitchFamily="34" charset="0"/>
          <a:ea typeface="MS PGothic" pitchFamily="34" charset="-128"/>
          <a:cs typeface="MS PGothic" charset="0"/>
        </a:defRPr>
      </a:lvl3pPr>
      <a:lvl4pPr algn="l" rtl="0" eaLnBrk="0" fontAlgn="base" hangingPunct="0">
        <a:spcBef>
          <a:spcPct val="0"/>
        </a:spcBef>
        <a:spcAft>
          <a:spcPct val="0"/>
        </a:spcAft>
        <a:defRPr sz="2800" b="1">
          <a:solidFill>
            <a:srgbClr val="4195D3"/>
          </a:solidFill>
          <a:latin typeface="Trebuchet MS" pitchFamily="34" charset="0"/>
          <a:ea typeface="MS PGothic" pitchFamily="34" charset="-128"/>
          <a:cs typeface="MS PGothic" charset="0"/>
        </a:defRPr>
      </a:lvl4pPr>
      <a:lvl5pPr algn="l" rtl="0" eaLnBrk="0" fontAlgn="base" hangingPunct="0">
        <a:spcBef>
          <a:spcPct val="0"/>
        </a:spcBef>
        <a:spcAft>
          <a:spcPct val="0"/>
        </a:spcAft>
        <a:defRPr sz="2800" b="1">
          <a:solidFill>
            <a:srgbClr val="4195D3"/>
          </a:solidFill>
          <a:latin typeface="Trebuchet MS" pitchFamily="34" charset="0"/>
          <a:ea typeface="MS PGothic" pitchFamily="34" charset="-128"/>
          <a:cs typeface="MS PGothic" charset="0"/>
        </a:defRPr>
      </a:lvl5pPr>
      <a:lvl6pPr marL="457200" algn="l" rtl="0" fontAlgn="base">
        <a:spcBef>
          <a:spcPct val="0"/>
        </a:spcBef>
        <a:spcAft>
          <a:spcPct val="0"/>
        </a:spcAft>
        <a:defRPr sz="2800" b="1">
          <a:solidFill>
            <a:srgbClr val="4195D3"/>
          </a:solidFill>
          <a:latin typeface="Trebuchet MS" pitchFamily="34" charset="0"/>
        </a:defRPr>
      </a:lvl6pPr>
      <a:lvl7pPr marL="914400" algn="l" rtl="0" fontAlgn="base">
        <a:spcBef>
          <a:spcPct val="0"/>
        </a:spcBef>
        <a:spcAft>
          <a:spcPct val="0"/>
        </a:spcAft>
        <a:defRPr sz="2800" b="1">
          <a:solidFill>
            <a:srgbClr val="4195D3"/>
          </a:solidFill>
          <a:latin typeface="Trebuchet MS" pitchFamily="34" charset="0"/>
        </a:defRPr>
      </a:lvl7pPr>
      <a:lvl8pPr marL="1371600" algn="l" rtl="0" fontAlgn="base">
        <a:spcBef>
          <a:spcPct val="0"/>
        </a:spcBef>
        <a:spcAft>
          <a:spcPct val="0"/>
        </a:spcAft>
        <a:defRPr sz="2800" b="1">
          <a:solidFill>
            <a:srgbClr val="4195D3"/>
          </a:solidFill>
          <a:latin typeface="Trebuchet MS" pitchFamily="34" charset="0"/>
        </a:defRPr>
      </a:lvl8pPr>
      <a:lvl9pPr marL="1828800" algn="l" rtl="0" fontAlgn="base">
        <a:spcBef>
          <a:spcPct val="0"/>
        </a:spcBef>
        <a:spcAft>
          <a:spcPct val="0"/>
        </a:spcAft>
        <a:defRPr sz="2800" b="1">
          <a:solidFill>
            <a:srgbClr val="4195D3"/>
          </a:solidFill>
          <a:latin typeface="Trebuchet MS"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itchFamily="2" charset="2"/>
        <a:buChar char="n"/>
        <a:defRPr sz="2400">
          <a:solidFill>
            <a:schemeClr val="tx1"/>
          </a:solidFill>
          <a:latin typeface="+mn-lt"/>
          <a:ea typeface="MS PGothic" pitchFamily="34" charset="-128"/>
          <a:cs typeface="MS PGothic" charset="0"/>
        </a:defRPr>
      </a:lvl1pPr>
      <a:lvl2pPr marL="742950" indent="-285750" algn="l" rtl="0" eaLnBrk="0" fontAlgn="base" hangingPunct="0">
        <a:lnSpc>
          <a:spcPct val="115000"/>
        </a:lnSpc>
        <a:spcBef>
          <a:spcPct val="25000"/>
        </a:spcBef>
        <a:spcAft>
          <a:spcPct val="0"/>
        </a:spcAft>
        <a:buClr>
          <a:srgbClr val="4195D3"/>
        </a:buClr>
        <a:buFont typeface="Symbol" pitchFamily="18" charset="2"/>
        <a:buChar char="-"/>
        <a:defRPr sz="2200">
          <a:solidFill>
            <a:schemeClr val="tx1"/>
          </a:solidFill>
          <a:latin typeface="+mn-lt"/>
          <a:ea typeface="MS PGothic" pitchFamily="34" charset="-128"/>
          <a:cs typeface="MS PGothic"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itchFamily="2" charset="2"/>
        <a:buChar char="§"/>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ea typeface="MS PGothic" pitchFamily="34" charset="-128"/>
          <a:cs typeface="MS PGothic" charset="0"/>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Calibri" pitchFamily="34" charset="0"/>
          <a:ea typeface="MS PGothic" pitchFamily="34" charset="-128"/>
          <a:cs typeface="MS PGothic" charset="0"/>
        </a:defRPr>
      </a:lvl5pPr>
      <a:lvl6pPr marL="2514600" indent="-228600" algn="l" rtl="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algn="l" rtl="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algn="l" rtl="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algn="l" rtl="0" fontAlgn="base">
        <a:spcBef>
          <a:spcPct val="20000"/>
        </a:spcBef>
        <a:spcAft>
          <a:spcPct val="0"/>
        </a:spcAft>
        <a:buClr>
          <a:srgbClr val="4195D3"/>
        </a:buClr>
        <a:buSzPct val="80000"/>
        <a:buChar char="•"/>
        <a:defRPr sz="26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ada.org/index.asp" TargetMode="External"/><Relationship Id="rId11" Type="http://schemas.openxmlformats.org/officeDocument/2006/relationships/image" Target="../media/image28.jpeg"/><Relationship Id="rId5" Type="http://schemas.openxmlformats.org/officeDocument/2006/relationships/image" Target="../media/image23.jpeg"/><Relationship Id="rId15" Type="http://schemas.openxmlformats.org/officeDocument/2006/relationships/image" Target="../media/image14.pn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hyperlink" Target="http://www.wto.org/english/tratop_e/tbt_e/tbt_e.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tandardsalliance.ansi.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80.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mailto:lmcdermott@ansi.org"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hyperlink" Target="mailto:djankowski@ansi.org" TargetMode="External"/><Relationship Id="rId4" Type="http://schemas.openxmlformats.org/officeDocument/2006/relationships/hyperlink" Target="mailto:jroop@ansi.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3733800"/>
            <a:ext cx="7772400" cy="1165225"/>
          </a:xfrm>
        </p:spPr>
        <p:txBody>
          <a:bodyPr/>
          <a:lstStyle/>
          <a:p>
            <a:pPr eaLnBrk="1" hangingPunct="1">
              <a:lnSpc>
                <a:spcPct val="120000"/>
              </a:lnSpc>
              <a:spcBef>
                <a:spcPct val="10000"/>
              </a:spcBef>
            </a:pPr>
            <a:r>
              <a:rPr lang="en-US" altLang="en-US" sz="2800" dirty="0" smtClean="0">
                <a:solidFill>
                  <a:schemeClr val="folHlink"/>
                </a:solidFill>
              </a:rPr>
              <a:t>Vietnames</a:t>
            </a:r>
            <a:r>
              <a:rPr lang="en-US" altLang="en-US" sz="2800" dirty="0" smtClean="0">
                <a:solidFill>
                  <a:schemeClr val="folHlink"/>
                </a:solidFill>
              </a:rPr>
              <a:t>e Autos delegation</a:t>
            </a:r>
            <a:r>
              <a:rPr lang="en-US" altLang="en-US" sz="2800" dirty="0" smtClean="0">
                <a:solidFill>
                  <a:schemeClr val="folHlink"/>
                </a:solidFill>
              </a:rPr>
              <a:t/>
            </a:r>
            <a:br>
              <a:rPr lang="en-US" altLang="en-US" sz="2800" dirty="0" smtClean="0">
                <a:solidFill>
                  <a:schemeClr val="folHlink"/>
                </a:solidFill>
              </a:rPr>
            </a:br>
            <a:r>
              <a:rPr lang="en-US" altLang="en-US" sz="2800" dirty="0" smtClean="0">
                <a:solidFill>
                  <a:schemeClr val="folHlink"/>
                </a:solidFill>
              </a:rPr>
              <a:t>September </a:t>
            </a:r>
            <a:r>
              <a:rPr lang="en-US" altLang="en-US" sz="2800" dirty="0" smtClean="0">
                <a:solidFill>
                  <a:schemeClr val="folHlink"/>
                </a:solidFill>
              </a:rPr>
              <a:t>13, </a:t>
            </a:r>
            <a:r>
              <a:rPr lang="en-US" altLang="en-US" sz="2800" dirty="0" smtClean="0">
                <a:solidFill>
                  <a:schemeClr val="folHlink"/>
                </a:solidFill>
              </a:rPr>
              <a:t>2017</a:t>
            </a:r>
            <a:r>
              <a:rPr lang="en-US" altLang="en-US" sz="2800" dirty="0" smtClean="0"/>
              <a:t/>
            </a:r>
            <a:br>
              <a:rPr lang="en-US" altLang="en-US" sz="2800" dirty="0" smtClean="0"/>
            </a:br>
            <a:r>
              <a:rPr lang="en-US" altLang="en-US" sz="2800" dirty="0" smtClean="0"/>
              <a:t>ANSI &amp; </a:t>
            </a:r>
            <a:br>
              <a:rPr lang="en-US" altLang="en-US" sz="2800" dirty="0" smtClean="0"/>
            </a:br>
            <a:r>
              <a:rPr lang="en-US" altLang="en-US" sz="2800" dirty="0" smtClean="0"/>
              <a:t>the Standards Alliance</a:t>
            </a:r>
            <a:br>
              <a:rPr lang="en-US" altLang="en-US" sz="2800" dirty="0" smtClean="0"/>
            </a:br>
            <a:endParaRPr lang="en-US" alt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smtClean="0"/>
              <a:t>U.S. Standards System </a:t>
            </a:r>
            <a:br>
              <a:rPr lang="en-US" altLang="en-US" dirty="0" smtClean="0"/>
            </a:br>
            <a:r>
              <a:rPr lang="en-US" altLang="en-US" sz="2400" b="0" dirty="0" smtClean="0"/>
              <a:t>guiding principles</a:t>
            </a:r>
          </a:p>
        </p:txBody>
      </p:sp>
      <p:sp>
        <p:nvSpPr>
          <p:cNvPr id="28675" name="Rectangle 3"/>
          <p:cNvSpPr>
            <a:spLocks noGrp="1" noChangeArrowheads="1"/>
          </p:cNvSpPr>
          <p:nvPr>
            <p:ph idx="1"/>
          </p:nvPr>
        </p:nvSpPr>
        <p:spPr>
          <a:xfrm>
            <a:off x="457200" y="1595200"/>
            <a:ext cx="8229600" cy="4475638"/>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altLang="en-US" sz="1800" dirty="0" smtClean="0"/>
              <a:t>The U.S. endorses the globally accepted standardization principles of </a:t>
            </a:r>
            <a:br>
              <a:rPr lang="en-US" altLang="en-US" sz="1800" dirty="0" smtClean="0"/>
            </a:br>
            <a:r>
              <a:rPr lang="en-US" altLang="en-US" sz="1800" dirty="0" smtClean="0"/>
              <a:t>the World Trade Organization Technical Barriers to Trade Agreement</a:t>
            </a:r>
            <a:r>
              <a:rPr lang="en-US" altLang="en-US" sz="800" dirty="0" smtClean="0"/>
              <a:t> </a:t>
            </a:r>
          </a:p>
          <a:p>
            <a:pPr lvl="1" eaLnBrk="1" hangingPunct="1"/>
            <a:r>
              <a:rPr lang="en-US" altLang="en-US" sz="1800" dirty="0" smtClean="0"/>
              <a:t>Transparency</a:t>
            </a:r>
          </a:p>
          <a:p>
            <a:pPr lvl="1" eaLnBrk="1" hangingPunct="1"/>
            <a:r>
              <a:rPr lang="en-US" altLang="en-US" sz="1800" dirty="0" smtClean="0"/>
              <a:t>Openness</a:t>
            </a:r>
          </a:p>
          <a:p>
            <a:pPr lvl="1" eaLnBrk="1" hangingPunct="1"/>
            <a:r>
              <a:rPr lang="en-US" altLang="en-US" sz="1800" dirty="0" smtClean="0"/>
              <a:t>Impartiality</a:t>
            </a:r>
          </a:p>
          <a:p>
            <a:pPr lvl="1" eaLnBrk="1" hangingPunct="1"/>
            <a:r>
              <a:rPr lang="en-US" altLang="en-US" sz="1800" dirty="0" smtClean="0"/>
              <a:t>Effectiveness and relevance</a:t>
            </a:r>
          </a:p>
          <a:p>
            <a:pPr lvl="1" eaLnBrk="1" hangingPunct="1"/>
            <a:r>
              <a:rPr lang="en-US" altLang="en-US" sz="1800" dirty="0" smtClean="0"/>
              <a:t>Consensus</a:t>
            </a:r>
          </a:p>
          <a:p>
            <a:pPr lvl="1" eaLnBrk="1" hangingPunct="1"/>
            <a:r>
              <a:rPr lang="en-US" altLang="en-US" sz="1800" dirty="0" smtClean="0"/>
              <a:t>Performance-based</a:t>
            </a:r>
          </a:p>
          <a:p>
            <a:pPr eaLnBrk="1" hangingPunct="1"/>
            <a:r>
              <a:rPr lang="en-US" altLang="en-US" sz="1800" dirty="0"/>
              <a:t>Standards should meet societal and market needs and should not be developed to act as barriers to trade</a:t>
            </a:r>
          </a:p>
          <a:p>
            <a:pPr eaLnBrk="1" hangingPunct="1"/>
            <a:r>
              <a:rPr lang="en-US" altLang="en-US" sz="1800" dirty="0"/>
              <a:t>SDOs should avoid duplication of, and overlap with, the work of other standardizing </a:t>
            </a:r>
            <a:r>
              <a:rPr lang="en-US" altLang="en-US" sz="1800" dirty="0" smtClean="0"/>
              <a:t>bodies</a:t>
            </a:r>
            <a:endParaRPr lang="en-US" altLang="en-US" sz="1800" dirty="0"/>
          </a:p>
        </p:txBody>
      </p:sp>
      <p:sp>
        <p:nvSpPr>
          <p:cNvPr id="28676" name="Rectangle 4"/>
          <p:cNvSpPr>
            <a:spLocks noChangeArrowheads="1"/>
          </p:cNvSpPr>
          <p:nvPr/>
        </p:nvSpPr>
        <p:spPr bwMode="auto">
          <a:xfrm>
            <a:off x="3990975" y="2275178"/>
            <a:ext cx="3670300" cy="279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742950" lvl="1" indent="-285750" algn="l">
              <a:buSzTx/>
              <a:buFont typeface="Symbol" pitchFamily="18" charset="2"/>
              <a:buChar char="-"/>
            </a:pPr>
            <a:r>
              <a:rPr lang="en-US" altLang="en-US" dirty="0">
                <a:solidFill>
                  <a:schemeClr val="tx1"/>
                </a:solidFill>
                <a:latin typeface="Trebuchet MS" pitchFamily="34" charset="0"/>
              </a:rPr>
              <a:t>Coherence</a:t>
            </a:r>
          </a:p>
          <a:p>
            <a:pPr marL="742950" lvl="1" indent="-285750" algn="l">
              <a:buSzTx/>
              <a:buFont typeface="Symbol" pitchFamily="18" charset="2"/>
              <a:buChar char="-"/>
            </a:pPr>
            <a:r>
              <a:rPr lang="en-US" altLang="en-US" dirty="0">
                <a:solidFill>
                  <a:schemeClr val="tx1"/>
                </a:solidFill>
                <a:latin typeface="Trebuchet MS" pitchFamily="34" charset="0"/>
              </a:rPr>
              <a:t>Due process</a:t>
            </a:r>
          </a:p>
          <a:p>
            <a:pPr marL="742950" lvl="1" indent="-285750" algn="l">
              <a:buSzTx/>
              <a:buFont typeface="Symbol" pitchFamily="18" charset="2"/>
              <a:buChar char="-"/>
            </a:pPr>
            <a:r>
              <a:rPr lang="en-US" altLang="en-US" dirty="0">
                <a:solidFill>
                  <a:schemeClr val="tx1"/>
                </a:solidFill>
                <a:latin typeface="Trebuchet MS" pitchFamily="34" charset="0"/>
              </a:rPr>
              <a:t>Technical Assistance</a:t>
            </a:r>
          </a:p>
          <a:p>
            <a:pPr marL="742950" lvl="1" indent="-285750" algn="l">
              <a:buSzTx/>
              <a:buFont typeface="Symbol" pitchFamily="18" charset="2"/>
              <a:buChar char="-"/>
            </a:pPr>
            <a:r>
              <a:rPr lang="en-US" altLang="en-US" dirty="0">
                <a:solidFill>
                  <a:schemeClr val="tx1"/>
                </a:solidFill>
                <a:latin typeface="Trebuchet MS" pitchFamily="34" charset="0"/>
              </a:rPr>
              <a:t>Flexible</a:t>
            </a:r>
          </a:p>
          <a:p>
            <a:pPr marL="742950" lvl="1" indent="-285750" algn="l">
              <a:buSzTx/>
              <a:buFont typeface="Symbol" pitchFamily="18" charset="2"/>
              <a:buChar char="-"/>
            </a:pPr>
            <a:r>
              <a:rPr lang="en-US" altLang="en-US" dirty="0">
                <a:solidFill>
                  <a:schemeClr val="tx1"/>
                </a:solidFill>
                <a:latin typeface="Trebuchet MS" pitchFamily="34" charset="0"/>
              </a:rPr>
              <a:t>Timely</a:t>
            </a:r>
          </a:p>
          <a:p>
            <a:pPr marL="742950" lvl="1" indent="-285750" algn="l">
              <a:buSzTx/>
              <a:buFont typeface="Symbol" pitchFamily="18" charset="2"/>
              <a:buChar char="-"/>
            </a:pPr>
            <a:r>
              <a:rPr lang="en-US" altLang="en-US" dirty="0">
                <a:solidFill>
                  <a:schemeClr val="tx1"/>
                </a:solidFill>
                <a:latin typeface="Trebuchet MS" pitchFamily="34" charset="0"/>
              </a:rPr>
              <a:t>Balanced</a:t>
            </a:r>
          </a:p>
        </p:txBody>
      </p:sp>
      <p:pic>
        <p:nvPicPr>
          <p:cNvPr id="28677" name="Picture 5" descr="WT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3669551"/>
            <a:ext cx="24257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200066"/>
            <a:ext cx="3476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893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183" y="228600"/>
            <a:ext cx="7277553" cy="1143000"/>
          </a:xfrm>
        </p:spPr>
        <p:txBody>
          <a:bodyPr/>
          <a:lstStyle/>
          <a:p>
            <a:r>
              <a:rPr lang="en-US" altLang="en-US" dirty="0"/>
              <a:t>Multiple–Path Approach</a:t>
            </a:r>
            <a:br>
              <a:rPr lang="en-US" altLang="en-US" dirty="0"/>
            </a:br>
            <a:r>
              <a:rPr lang="en-US" altLang="en-US" sz="2400" b="0" dirty="0"/>
              <a:t>different tools for globally relevant </a:t>
            </a:r>
            <a:r>
              <a:rPr lang="en-US" altLang="en-US" sz="2400" b="0" dirty="0" smtClean="0"/>
              <a:t>standards</a:t>
            </a:r>
            <a:endParaRPr lang="en-US" sz="2400" dirty="0"/>
          </a:p>
        </p:txBody>
      </p:sp>
      <p:sp>
        <p:nvSpPr>
          <p:cNvPr id="7" name="Content Placeholder 6"/>
          <p:cNvSpPr>
            <a:spLocks noGrp="1"/>
          </p:cNvSpPr>
          <p:nvPr>
            <p:ph idx="1"/>
          </p:nvPr>
        </p:nvSpPr>
        <p:spPr>
          <a:xfrm>
            <a:off x="457200" y="1531071"/>
            <a:ext cx="8153400" cy="4798298"/>
          </a:xfrm>
        </p:spPr>
        <p:txBody>
          <a:bodyPr/>
          <a:lstStyle/>
          <a:p>
            <a:r>
              <a:rPr lang="en-US" sz="2200" b="1" dirty="0" smtClean="0">
                <a:solidFill>
                  <a:srgbClr val="669900"/>
                </a:solidFill>
              </a:rPr>
              <a:t>Use </a:t>
            </a:r>
            <a:r>
              <a:rPr lang="en-US" sz="2200" b="1" dirty="0">
                <a:solidFill>
                  <a:srgbClr val="669900"/>
                </a:solidFill>
              </a:rPr>
              <a:t>in the global marketplace </a:t>
            </a:r>
            <a:r>
              <a:rPr lang="en-US" sz="2200" dirty="0"/>
              <a:t>is the </a:t>
            </a:r>
            <a:r>
              <a:rPr lang="en-US" sz="2200" dirty="0" smtClean="0"/>
              <a:t>best </a:t>
            </a:r>
            <a:r>
              <a:rPr lang="en-US" sz="2200" dirty="0"/>
              <a:t>measure of an international </a:t>
            </a:r>
            <a:r>
              <a:rPr lang="en-US" sz="2200" dirty="0" smtClean="0"/>
              <a:t>standard, </a:t>
            </a:r>
            <a:r>
              <a:rPr lang="en-US" sz="2200" u="sng" dirty="0" smtClean="0"/>
              <a:t>not</a:t>
            </a:r>
            <a:r>
              <a:rPr lang="en-US" sz="2200" dirty="0" smtClean="0"/>
              <a:t> which organization developed  </a:t>
            </a:r>
            <a:r>
              <a:rPr lang="en-US" sz="2200" dirty="0"/>
              <a:t>the </a:t>
            </a:r>
            <a:r>
              <a:rPr lang="en-US" sz="2200" dirty="0" smtClean="0"/>
              <a:t>standard</a:t>
            </a:r>
          </a:p>
          <a:p>
            <a:r>
              <a:rPr lang="en-US" sz="2200" dirty="0" smtClean="0"/>
              <a:t>Some standards bodies adopt ISO and IEC standards, and define these as international</a:t>
            </a:r>
          </a:p>
          <a:p>
            <a:r>
              <a:rPr lang="en-US" sz="2200" dirty="0" smtClean="0"/>
              <a:t>ANSI and U.S. stakeholders take </a:t>
            </a:r>
            <a:r>
              <a:rPr lang="en-US" sz="2200" b="1" dirty="0" smtClean="0">
                <a:solidFill>
                  <a:srgbClr val="669900"/>
                </a:solidFill>
              </a:rPr>
              <a:t>multiple-path approach</a:t>
            </a:r>
          </a:p>
          <a:p>
            <a:pPr lvl="1"/>
            <a:r>
              <a:rPr lang="en-US" sz="2000" dirty="0" smtClean="0"/>
              <a:t>Globally relevant standards may be developed by ISO, IEC, or any other standards developer that adheres to WTO/TBT principles</a:t>
            </a:r>
          </a:p>
          <a:p>
            <a:pPr lvl="1"/>
            <a:r>
              <a:rPr lang="en-US" sz="2000" dirty="0" smtClean="0"/>
              <a:t>Users decide which standards meet their needs, which SDOs they want to work with</a:t>
            </a:r>
          </a:p>
          <a:p>
            <a:pPr lvl="1"/>
            <a:endParaRPr lang="en-US" sz="22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229350"/>
            <a:ext cx="3581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00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AutoShape 9"/>
          <p:cNvCxnSpPr>
            <a:cxnSpLocks noChangeShapeType="1"/>
          </p:cNvCxnSpPr>
          <p:nvPr/>
        </p:nvCxnSpPr>
        <p:spPr bwMode="auto">
          <a:xfrm rot="16200000" flipH="1">
            <a:off x="2940051" y="3127375"/>
            <a:ext cx="1282700" cy="2168525"/>
          </a:xfrm>
          <a:prstGeom prst="bentConnector3">
            <a:avLst>
              <a:gd name="adj1" fmla="val 50370"/>
            </a:avLst>
          </a:prstGeom>
          <a:noFill/>
          <a:ln w="28575">
            <a:solidFill>
              <a:srgbClr val="66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7" name="AutoShape 10"/>
          <p:cNvCxnSpPr>
            <a:cxnSpLocks noChangeShapeType="1"/>
          </p:cNvCxnSpPr>
          <p:nvPr/>
        </p:nvCxnSpPr>
        <p:spPr bwMode="auto">
          <a:xfrm rot="5400000">
            <a:off x="5068094" y="3167857"/>
            <a:ext cx="1282700" cy="2087562"/>
          </a:xfrm>
          <a:prstGeom prst="bentConnector3">
            <a:avLst>
              <a:gd name="adj1" fmla="val 50370"/>
            </a:avLst>
          </a:prstGeom>
          <a:noFill/>
          <a:ln w="28575">
            <a:solidFill>
              <a:srgbClr val="4195D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08" name="Rectangle 2"/>
          <p:cNvSpPr>
            <a:spLocks noGrp="1" noChangeArrowheads="1"/>
          </p:cNvSpPr>
          <p:nvPr>
            <p:ph type="title"/>
          </p:nvPr>
        </p:nvSpPr>
        <p:spPr/>
        <p:txBody>
          <a:bodyPr/>
          <a:lstStyle/>
          <a:p>
            <a:r>
              <a:rPr lang="en-US" altLang="en-US" smtClean="0"/>
              <a:t>U.S. Standardization System</a:t>
            </a:r>
            <a:endParaRPr lang="en-US" altLang="en-US" sz="2400" b="0" smtClean="0"/>
          </a:p>
        </p:txBody>
      </p:sp>
      <p:sp>
        <p:nvSpPr>
          <p:cNvPr id="21509" name="Rectangle 6"/>
          <p:cNvSpPr>
            <a:spLocks noGrp="1" noChangeArrowheads="1"/>
          </p:cNvSpPr>
          <p:nvPr>
            <p:ph idx="1"/>
          </p:nvPr>
        </p:nvSpPr>
        <p:spPr>
          <a:xfrm>
            <a:off x="4800600" y="2743200"/>
            <a:ext cx="3733800" cy="1141413"/>
          </a:xfrm>
          <a:solidFill>
            <a:srgbClr val="4195D3"/>
          </a:solidFill>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nchor="ctr"/>
          <a:lstStyle/>
          <a:p>
            <a:pPr marL="58738" indent="-58738" algn="ctr">
              <a:buFont typeface="Wingdings" pitchFamily="2" charset="2"/>
              <a:buNone/>
            </a:pPr>
            <a:r>
              <a:rPr lang="en-US" altLang="en-US" sz="1600" smtClean="0">
                <a:solidFill>
                  <a:schemeClr val="bg1"/>
                </a:solidFill>
              </a:rPr>
              <a:t>World Trade Organization </a:t>
            </a:r>
            <a:br>
              <a:rPr lang="en-US" altLang="en-US" sz="1600" smtClean="0">
                <a:solidFill>
                  <a:schemeClr val="bg1"/>
                </a:solidFill>
              </a:rPr>
            </a:br>
            <a:r>
              <a:rPr lang="en-US" altLang="en-US" sz="1600" smtClean="0">
                <a:solidFill>
                  <a:schemeClr val="bg1"/>
                </a:solidFill>
              </a:rPr>
              <a:t>Technical Barriers to Trade Agreement</a:t>
            </a:r>
            <a:r>
              <a:rPr lang="en-US" altLang="en-US" sz="1600" smtClean="0"/>
              <a:t> </a:t>
            </a:r>
          </a:p>
        </p:txBody>
      </p:sp>
      <p:sp>
        <p:nvSpPr>
          <p:cNvPr id="86020" name="Rectangle 4"/>
          <p:cNvSpPr>
            <a:spLocks noChangeArrowheads="1"/>
          </p:cNvSpPr>
          <p:nvPr/>
        </p:nvSpPr>
        <p:spPr bwMode="auto">
          <a:xfrm>
            <a:off x="355600" y="1438275"/>
            <a:ext cx="854868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buChar char="n"/>
              <a:defRPr sz="2400">
                <a:solidFill>
                  <a:schemeClr val="tx1"/>
                </a:solidFill>
                <a:latin typeface="Trebuchet MS" pitchFamily="34" charset="0"/>
              </a:defRPr>
            </a:lvl1pPr>
            <a:lvl2pPr marL="742950" indent="-285750" algn="l">
              <a:buFont typeface="Symbol" pitchFamily="18" charset="2"/>
              <a:buChar char="-"/>
              <a:defRPr sz="2200">
                <a:solidFill>
                  <a:schemeClr val="tx1"/>
                </a:solidFill>
                <a:latin typeface="Trebuchet MS" pitchFamily="34" charset="0"/>
              </a:defRPr>
            </a:lvl2pPr>
            <a:lvl3pPr marL="1143000" indent="-228600" algn="l">
              <a:buSzPct val="80000"/>
              <a:buChar char="§"/>
              <a:defRPr sz="2000">
                <a:solidFill>
                  <a:schemeClr val="tx1"/>
                </a:solidFill>
                <a:latin typeface="Trebuchet MS" pitchFamily="34" charset="0"/>
              </a:defRPr>
            </a:lvl3pPr>
            <a:lvl4pPr marL="1600200" indent="-228600" algn="l">
              <a:spcBef>
                <a:spcPct val="20000"/>
              </a:spcBef>
              <a:buSzPct val="80000"/>
              <a:buChar char="•"/>
              <a:defRPr sz="2600">
                <a:solidFill>
                  <a:schemeClr val="tx1"/>
                </a:solidFill>
                <a:latin typeface="Calibri" pitchFamily="34" charset="0"/>
              </a:defRPr>
            </a:lvl4pPr>
            <a:lvl5pPr marL="2057400" indent="-228600" algn="l">
              <a:spcBef>
                <a:spcPct val="20000"/>
              </a:spcBef>
              <a:buSzPct val="80000"/>
              <a:buChar char="•"/>
              <a:defRPr sz="2600">
                <a:solidFill>
                  <a:schemeClr val="tx1"/>
                </a:solidFill>
                <a:latin typeface="Calibri" pitchFamily="34" charset="0"/>
              </a:defRPr>
            </a:lvl5pPr>
            <a:lvl6pPr marL="2514600" indent="-228600" fontAlgn="base">
              <a:spcBef>
                <a:spcPct val="20000"/>
              </a:spcBef>
              <a:spcAft>
                <a:spcPct val="0"/>
              </a:spcAft>
              <a:buClr>
                <a:srgbClr val="4195D3"/>
              </a:buClr>
              <a:buSzPct val="80000"/>
              <a:buChar char="•"/>
              <a:defRPr sz="2600">
                <a:solidFill>
                  <a:schemeClr val="tx1"/>
                </a:solidFill>
                <a:latin typeface="Calibri" pitchFamily="34" charset="0"/>
              </a:defRPr>
            </a:lvl6pPr>
            <a:lvl7pPr marL="2971800" indent="-228600" fontAlgn="base">
              <a:spcBef>
                <a:spcPct val="20000"/>
              </a:spcBef>
              <a:spcAft>
                <a:spcPct val="0"/>
              </a:spcAft>
              <a:buClr>
                <a:srgbClr val="4195D3"/>
              </a:buClr>
              <a:buSzPct val="80000"/>
              <a:buChar char="•"/>
              <a:defRPr sz="2600">
                <a:solidFill>
                  <a:schemeClr val="tx1"/>
                </a:solidFill>
                <a:latin typeface="Calibri" pitchFamily="34" charset="0"/>
              </a:defRPr>
            </a:lvl7pPr>
            <a:lvl8pPr marL="3429000" indent="-228600" fontAlgn="base">
              <a:spcBef>
                <a:spcPct val="20000"/>
              </a:spcBef>
              <a:spcAft>
                <a:spcPct val="0"/>
              </a:spcAft>
              <a:buClr>
                <a:srgbClr val="4195D3"/>
              </a:buClr>
              <a:buSzPct val="80000"/>
              <a:buChar char="•"/>
              <a:defRPr sz="2600">
                <a:solidFill>
                  <a:schemeClr val="tx1"/>
                </a:solidFill>
                <a:latin typeface="Calibri" pitchFamily="34" charset="0"/>
              </a:defRPr>
            </a:lvl8pPr>
            <a:lvl9pPr marL="3886200" indent="-228600" fontAlgn="base">
              <a:spcBef>
                <a:spcPct val="20000"/>
              </a:spcBef>
              <a:spcAft>
                <a:spcPct val="0"/>
              </a:spcAft>
              <a:buClr>
                <a:srgbClr val="4195D3"/>
              </a:buClr>
              <a:buSzPct val="80000"/>
              <a:buChar char="•"/>
              <a:defRPr sz="2600">
                <a:solidFill>
                  <a:schemeClr val="tx1"/>
                </a:solidFill>
                <a:latin typeface="Calibri" pitchFamily="34" charset="0"/>
              </a:defRPr>
            </a:lvl9pPr>
          </a:lstStyle>
          <a:p>
            <a:pPr>
              <a:buClr>
                <a:srgbClr val="669900"/>
              </a:buClr>
              <a:buFont typeface="Wingdings" pitchFamily="2" charset="2"/>
              <a:buChar char="§"/>
              <a:defRPr/>
            </a:pPr>
            <a:r>
              <a:rPr lang="en-US" altLang="en-US" sz="2000" dirty="0">
                <a:latin typeface="+mn-lt"/>
              </a:rPr>
              <a:t>ANSI accreditation of SDOs and U.S. TAGs promotes alignment </a:t>
            </a:r>
            <a:br>
              <a:rPr lang="en-US" altLang="en-US" sz="2000" dirty="0">
                <a:latin typeface="+mn-lt"/>
              </a:rPr>
            </a:br>
            <a:r>
              <a:rPr lang="en-US" altLang="en-US" sz="2000" dirty="0">
                <a:latin typeface="+mn-lt"/>
              </a:rPr>
              <a:t>with the WTO’s Internationally Recognized Principles for </a:t>
            </a:r>
            <a:br>
              <a:rPr lang="en-US" altLang="en-US" sz="2000" dirty="0">
                <a:latin typeface="+mn-lt"/>
              </a:rPr>
            </a:br>
            <a:r>
              <a:rPr lang="en-US" altLang="en-US" sz="2000" dirty="0">
                <a:latin typeface="+mn-lt"/>
              </a:rPr>
              <a:t>Standards Development</a:t>
            </a:r>
          </a:p>
        </p:txBody>
      </p:sp>
      <p:sp>
        <p:nvSpPr>
          <p:cNvPr id="21511" name="Rectangle 5"/>
          <p:cNvSpPr>
            <a:spLocks noChangeArrowheads="1"/>
          </p:cNvSpPr>
          <p:nvPr/>
        </p:nvSpPr>
        <p:spPr bwMode="auto">
          <a:xfrm>
            <a:off x="452438" y="2752725"/>
            <a:ext cx="4068762" cy="1131888"/>
          </a:xfrm>
          <a:prstGeom prst="rect">
            <a:avLst/>
          </a:prstGeom>
          <a:solidFill>
            <a:srgbClr val="6699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gn="ctr" eaLnBrk="1" hangingPunct="1">
              <a:buClr>
                <a:schemeClr val="tx1"/>
              </a:buClr>
              <a:buFont typeface="Wingdings" pitchFamily="2" charset="2"/>
              <a:buNone/>
            </a:pPr>
            <a:r>
              <a:rPr lang="en-US" altLang="en-US" sz="1600">
                <a:solidFill>
                  <a:schemeClr val="bg1"/>
                </a:solidFill>
              </a:rPr>
              <a:t>ANSI </a:t>
            </a:r>
            <a:r>
              <a:rPr lang="en-US" altLang="en-US" sz="1600" i="1">
                <a:solidFill>
                  <a:schemeClr val="bg1"/>
                </a:solidFill>
              </a:rPr>
              <a:t>Essential Requirements </a:t>
            </a:r>
            <a:br>
              <a:rPr lang="en-US" altLang="en-US" sz="1600" i="1">
                <a:solidFill>
                  <a:schemeClr val="bg1"/>
                </a:solidFill>
              </a:rPr>
            </a:br>
            <a:r>
              <a:rPr lang="en-US" altLang="en-US" sz="1600">
                <a:solidFill>
                  <a:schemeClr val="bg1"/>
                </a:solidFill>
              </a:rPr>
              <a:t>for the development of </a:t>
            </a:r>
            <a:br>
              <a:rPr lang="en-US" altLang="en-US" sz="1600">
                <a:solidFill>
                  <a:schemeClr val="bg1"/>
                </a:solidFill>
              </a:rPr>
            </a:br>
            <a:r>
              <a:rPr lang="en-US" altLang="en-US" sz="1600">
                <a:solidFill>
                  <a:schemeClr val="bg1"/>
                </a:solidFill>
              </a:rPr>
              <a:t>American National Standards</a:t>
            </a:r>
          </a:p>
        </p:txBody>
      </p:sp>
      <p:sp>
        <p:nvSpPr>
          <p:cNvPr id="21512" name="Text Box 7"/>
          <p:cNvSpPr txBox="1">
            <a:spLocks noChangeArrowheads="1"/>
          </p:cNvSpPr>
          <p:nvPr/>
        </p:nvSpPr>
        <p:spPr bwMode="auto">
          <a:xfrm>
            <a:off x="2757488" y="4598988"/>
            <a:ext cx="3738562" cy="1243012"/>
          </a:xfrm>
          <a:prstGeom prst="rect">
            <a:avLst/>
          </a:prstGeom>
          <a:solidFill>
            <a:schemeClr val="bg1"/>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lvl1pPr marL="1717675" algn="l" eaLnBrk="0" hangingPunct="0">
              <a:buChar char="n"/>
              <a:defRPr sz="2400">
                <a:solidFill>
                  <a:schemeClr val="tx1"/>
                </a:solidFill>
                <a:latin typeface="Trebuchet MS" pitchFamily="34" charset="0"/>
              </a:defRPr>
            </a:lvl1pPr>
            <a:lvl2pPr marL="1831975" indent="-285750" algn="l" eaLnBrk="0" hangingPunct="0">
              <a:buFont typeface="Symbol" pitchFamily="18" charset="2"/>
              <a:buChar char="-"/>
              <a:defRPr sz="2200">
                <a:solidFill>
                  <a:schemeClr val="tx1"/>
                </a:solidFill>
                <a:latin typeface="Trebuchet MS" pitchFamily="34" charset="0"/>
              </a:defRPr>
            </a:lvl2pPr>
            <a:lvl3pPr marL="1946275" indent="-228600" algn="l" eaLnBrk="0" hangingPunct="0">
              <a:buSzPct val="80000"/>
              <a:buChar char="§"/>
              <a:defRPr sz="2000">
                <a:solidFill>
                  <a:schemeClr val="tx1"/>
                </a:solidFill>
                <a:latin typeface="Trebuchet MS" pitchFamily="34" charset="0"/>
              </a:defRPr>
            </a:lvl3pPr>
            <a:lvl4pPr marL="2060575" indent="-228600" algn="l" eaLnBrk="0" hangingPunct="0">
              <a:spcBef>
                <a:spcPct val="20000"/>
              </a:spcBef>
              <a:buSzPct val="80000"/>
              <a:buChar char="•"/>
              <a:defRPr sz="2600">
                <a:solidFill>
                  <a:schemeClr val="tx1"/>
                </a:solidFill>
                <a:latin typeface="Calibri" pitchFamily="34" charset="0"/>
              </a:defRPr>
            </a:lvl4pPr>
            <a:lvl5pPr marL="2174875" indent="-228600" algn="l" eaLnBrk="0" hangingPunct="0">
              <a:spcBef>
                <a:spcPct val="20000"/>
              </a:spcBef>
              <a:buSzPct val="80000"/>
              <a:buChar char="•"/>
              <a:defRPr sz="2600">
                <a:solidFill>
                  <a:schemeClr val="tx1"/>
                </a:solidFill>
                <a:latin typeface="Calibri" pitchFamily="34" charset="0"/>
              </a:defRPr>
            </a:lvl5pPr>
            <a:lvl6pPr marL="2632075"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3089275"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546475"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4003675"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20000"/>
              </a:spcBef>
              <a:buClrTx/>
              <a:buSzTx/>
              <a:buFontTx/>
              <a:buNone/>
            </a:pPr>
            <a:r>
              <a:rPr lang="en-US" altLang="en-US" sz="1600" b="1">
                <a:solidFill>
                  <a:schemeClr val="accent2"/>
                </a:solidFill>
              </a:rPr>
              <a:t>Openness	</a:t>
            </a:r>
          </a:p>
          <a:p>
            <a:pPr>
              <a:lnSpc>
                <a:spcPct val="100000"/>
              </a:lnSpc>
              <a:spcBef>
                <a:spcPct val="20000"/>
              </a:spcBef>
              <a:buClrTx/>
              <a:buSzTx/>
              <a:buFontTx/>
              <a:buNone/>
            </a:pPr>
            <a:r>
              <a:rPr lang="en-US" altLang="en-US" sz="1600" b="1">
                <a:solidFill>
                  <a:schemeClr val="accent2"/>
                </a:solidFill>
              </a:rPr>
              <a:t>Transparency</a:t>
            </a:r>
          </a:p>
          <a:p>
            <a:pPr>
              <a:lnSpc>
                <a:spcPct val="100000"/>
              </a:lnSpc>
              <a:spcBef>
                <a:spcPct val="20000"/>
              </a:spcBef>
              <a:buClrTx/>
              <a:buSzTx/>
              <a:buFontTx/>
              <a:buNone/>
            </a:pPr>
            <a:r>
              <a:rPr lang="en-US" altLang="en-US" sz="1600" b="1">
                <a:solidFill>
                  <a:schemeClr val="accent2"/>
                </a:solidFill>
              </a:rPr>
              <a:t>Due Process</a:t>
            </a:r>
          </a:p>
          <a:p>
            <a:pPr>
              <a:lnSpc>
                <a:spcPct val="100000"/>
              </a:lnSpc>
              <a:spcBef>
                <a:spcPct val="20000"/>
              </a:spcBef>
              <a:buClrTx/>
              <a:buSzTx/>
              <a:buFontTx/>
              <a:buNone/>
            </a:pPr>
            <a:r>
              <a:rPr lang="en-US" altLang="en-US" sz="1600" b="1">
                <a:solidFill>
                  <a:schemeClr val="accent2"/>
                </a:solidFill>
              </a:rPr>
              <a:t>Consensus</a:t>
            </a:r>
          </a:p>
        </p:txBody>
      </p:sp>
      <p:pic>
        <p:nvPicPr>
          <p:cNvPr id="21513" name="Picture 8" descr="USSS_3_Edition_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4188" y="4668838"/>
            <a:ext cx="8667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1"/>
          <p:cNvSpPr txBox="1">
            <a:spLocks noChangeArrowheads="1"/>
          </p:cNvSpPr>
          <p:nvPr/>
        </p:nvSpPr>
        <p:spPr bwMode="auto">
          <a:xfrm>
            <a:off x="592138" y="5105400"/>
            <a:ext cx="2074862" cy="777875"/>
          </a:xfrm>
          <a:prstGeom prst="rect">
            <a:avLst/>
          </a:prstGeom>
          <a:noFill/>
          <a:ln>
            <a:noFill/>
          </a:ln>
          <a:effectLst/>
          <a:extLst>
            <a:ext uri="{909E8E84-426E-40DD-AFC4-6F175D3DCCD1}">
              <a14:hiddenFill xmlns:a14="http://schemas.microsoft.com/office/drawing/2010/main">
                <a:solidFill>
                  <a:srgbClr val="0068B3">
                    <a:alpha val="10196"/>
                  </a:srgbClr>
                </a:solidFill>
              </a14:hiddenFill>
            </a:ext>
            <a:ext uri="{91240B29-F687-4F45-9708-019B960494DF}">
              <a14:hiddenLine xmlns:a14="http://schemas.microsoft.com/office/drawing/2010/main" w="28575" algn="ctr">
                <a:solidFill>
                  <a:srgbClr val="0068B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3500" indent="-63500"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gn="r">
              <a:lnSpc>
                <a:spcPct val="100000"/>
              </a:lnSpc>
              <a:spcBef>
                <a:spcPct val="50000"/>
              </a:spcBef>
              <a:buClrTx/>
              <a:buSzTx/>
              <a:buFontTx/>
              <a:buNone/>
            </a:pPr>
            <a:r>
              <a:rPr lang="en-US" altLang="en-US" sz="1500"/>
              <a:t>Referenced in the </a:t>
            </a:r>
            <a:r>
              <a:rPr lang="en-US" altLang="en-US" sz="1500" i="1"/>
              <a:t>United States Standards Strategy</a:t>
            </a:r>
          </a:p>
        </p:txBody>
      </p:sp>
      <p:sp>
        <p:nvSpPr>
          <p:cNvPr id="21515" name="Text Box 12"/>
          <p:cNvSpPr txBox="1">
            <a:spLocks noChangeArrowheads="1"/>
          </p:cNvSpPr>
          <p:nvPr/>
        </p:nvSpPr>
        <p:spPr bwMode="auto">
          <a:xfrm>
            <a:off x="6502400" y="5105400"/>
            <a:ext cx="2489200" cy="777875"/>
          </a:xfrm>
          <a:prstGeom prst="rect">
            <a:avLst/>
          </a:prstGeom>
          <a:noFill/>
          <a:ln>
            <a:noFill/>
          </a:ln>
          <a:effectLst/>
          <a:extLst>
            <a:ext uri="{909E8E84-426E-40DD-AFC4-6F175D3DCCD1}">
              <a14:hiddenFill xmlns:a14="http://schemas.microsoft.com/office/drawing/2010/main">
                <a:solidFill>
                  <a:srgbClr val="0068B3">
                    <a:alpha val="10196"/>
                  </a:srgbClr>
                </a:solidFill>
              </a14:hiddenFill>
            </a:ext>
            <a:ext uri="{91240B29-F687-4F45-9708-019B960494DF}">
              <a14:hiddenLine xmlns:a14="http://schemas.microsoft.com/office/drawing/2010/main" w="28575" algn="ctr">
                <a:solidFill>
                  <a:srgbClr val="0068B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50000"/>
              </a:spcBef>
              <a:buClrTx/>
              <a:buSzTx/>
              <a:buFontTx/>
              <a:buNone/>
            </a:pPr>
            <a:r>
              <a:rPr lang="en-US" altLang="en-US" sz="1500"/>
              <a:t>Referenced in the WTO </a:t>
            </a:r>
            <a:br>
              <a:rPr lang="en-US" altLang="en-US" sz="1500"/>
            </a:br>
            <a:r>
              <a:rPr lang="en-US" altLang="en-US" sz="1500"/>
              <a:t>TBT Committee Second Triennial Review – Annex 4</a:t>
            </a:r>
            <a:endParaRPr lang="en-US" altLang="en-US" sz="1500" i="1"/>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665" y="6229350"/>
            <a:ext cx="317773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658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American National Standards (ANS)</a:t>
            </a:r>
          </a:p>
        </p:txBody>
      </p:sp>
      <p:sp>
        <p:nvSpPr>
          <p:cNvPr id="19459" name="Rectangle 4"/>
          <p:cNvSpPr>
            <a:spLocks noChangeArrowheads="1"/>
          </p:cNvSpPr>
          <p:nvPr/>
        </p:nvSpPr>
        <p:spPr bwMode="auto">
          <a:xfrm>
            <a:off x="455613" y="1873250"/>
            <a:ext cx="8548687"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eaLnBrk="1" hangingPunct="1">
              <a:defRPr/>
            </a:pPr>
            <a:r>
              <a:rPr lang="en-US" altLang="en-US" sz="2200" dirty="0" smtClean="0"/>
              <a:t>Currently there are approximately 240 ANSI-accredited </a:t>
            </a:r>
            <a:br>
              <a:rPr lang="en-US" altLang="en-US" sz="2200" dirty="0" smtClean="0"/>
            </a:br>
            <a:r>
              <a:rPr lang="en-US" altLang="en-US" sz="2200" dirty="0" smtClean="0"/>
              <a:t>standards developers</a:t>
            </a:r>
          </a:p>
          <a:p>
            <a:pPr lvl="1" eaLnBrk="1" hangingPunct="1">
              <a:buSzTx/>
              <a:defRPr/>
            </a:pPr>
            <a:r>
              <a:rPr lang="en-US" altLang="en-US" sz="2000" dirty="0" smtClean="0"/>
              <a:t>Not all standards developed by these organizations are </a:t>
            </a:r>
            <a:br>
              <a:rPr lang="en-US" altLang="en-US" sz="2000" dirty="0" smtClean="0"/>
            </a:br>
            <a:r>
              <a:rPr lang="en-US" altLang="en-US" sz="2000" dirty="0" smtClean="0"/>
              <a:t>submitted for consideration as ANS</a:t>
            </a:r>
          </a:p>
          <a:p>
            <a:pPr lvl="1" eaLnBrk="1" hangingPunct="1">
              <a:buSzTx/>
              <a:defRPr/>
            </a:pPr>
            <a:r>
              <a:rPr lang="en-US" altLang="en-US" sz="2000" dirty="0" smtClean="0"/>
              <a:t>Standards developers are accredited based on</a:t>
            </a:r>
            <a:br>
              <a:rPr lang="en-US" altLang="en-US" sz="2000" dirty="0" smtClean="0"/>
            </a:br>
            <a:r>
              <a:rPr lang="en-US" altLang="en-US" sz="2000" dirty="0" smtClean="0"/>
              <a:t>the “ANSI Essential Requirements”</a:t>
            </a:r>
          </a:p>
          <a:p>
            <a:pPr eaLnBrk="1" hangingPunct="1">
              <a:defRPr/>
            </a:pPr>
            <a:r>
              <a:rPr lang="en-US" altLang="en-US" sz="2200" dirty="0" smtClean="0"/>
              <a:t>There are more than 11,000 </a:t>
            </a:r>
            <a:br>
              <a:rPr lang="en-US" altLang="en-US" sz="2200" dirty="0" smtClean="0"/>
            </a:br>
            <a:r>
              <a:rPr lang="en-US" altLang="en-US" sz="2200" dirty="0" smtClean="0"/>
              <a:t>American National Standards</a:t>
            </a:r>
          </a:p>
          <a:p>
            <a:pPr eaLnBrk="1" hangingPunct="1">
              <a:defRPr/>
            </a:pPr>
            <a:r>
              <a:rPr lang="en-US" altLang="en-US" sz="2200" dirty="0" smtClean="0"/>
              <a:t>Learn more: </a:t>
            </a:r>
            <a:r>
              <a:rPr lang="en-US" altLang="en-US" sz="2200" b="1" dirty="0" smtClean="0">
                <a:solidFill>
                  <a:srgbClr val="669900"/>
                </a:solidFill>
              </a:rPr>
              <a:t>www.ansi.org/ansvalue</a:t>
            </a:r>
          </a:p>
          <a:p>
            <a:pPr marL="0" indent="0" eaLnBrk="1" hangingPunct="1">
              <a:buFont typeface="Wingdings" pitchFamily="2" charset="2"/>
              <a:buNone/>
              <a:defRPr/>
            </a:pPr>
            <a:r>
              <a:rPr lang="en-US" altLang="en-US" sz="2200" b="1" dirty="0" smtClean="0">
                <a:solidFill>
                  <a:srgbClr val="669900"/>
                </a:solidFill>
              </a:rPr>
              <a:t>		 www.ansi.org/essentialrequirements</a:t>
            </a:r>
          </a:p>
        </p:txBody>
      </p:sp>
      <p:pic>
        <p:nvPicPr>
          <p:cNvPr id="19460" name="Picture 7" descr="ANS_value_broch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05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6229350"/>
            <a:ext cx="3200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70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274638"/>
            <a:ext cx="8305800" cy="1249362"/>
          </a:xfrm>
        </p:spPr>
        <p:txBody>
          <a:bodyPr/>
          <a:lstStyle/>
          <a:p>
            <a:pPr eaLnBrk="1" hangingPunct="1"/>
            <a:r>
              <a:rPr lang="en-US" altLang="en-US" dirty="0" smtClean="0"/>
              <a:t>U.S. Standardization System</a:t>
            </a:r>
            <a:r>
              <a:rPr lang="en-US" altLang="en-US" sz="2000" dirty="0" smtClean="0"/>
              <a:t/>
            </a:r>
            <a:br>
              <a:rPr lang="en-US" altLang="en-US" sz="2000" dirty="0" smtClean="0"/>
            </a:br>
            <a:r>
              <a:rPr lang="en-US" altLang="en-US" sz="2400" b="0" dirty="0" smtClean="0"/>
              <a:t>examples of ANSI-accredited SDOs and U.S. TAGs</a:t>
            </a:r>
          </a:p>
        </p:txBody>
      </p:sp>
      <p:grpSp>
        <p:nvGrpSpPr>
          <p:cNvPr id="5" name="Group 9"/>
          <p:cNvGrpSpPr>
            <a:grpSpLocks/>
          </p:cNvGrpSpPr>
          <p:nvPr/>
        </p:nvGrpSpPr>
        <p:grpSpPr bwMode="auto">
          <a:xfrm>
            <a:off x="420688" y="1355725"/>
            <a:ext cx="2662237" cy="1111250"/>
            <a:chOff x="265" y="677"/>
            <a:chExt cx="1677" cy="700"/>
          </a:xfrm>
        </p:grpSpPr>
        <p:sp>
          <p:nvSpPr>
            <p:cNvPr id="6" name="Rectangle 10"/>
            <p:cNvSpPr>
              <a:spLocks noChangeArrowheads="1"/>
            </p:cNvSpPr>
            <p:nvPr/>
          </p:nvSpPr>
          <p:spPr bwMode="auto">
            <a:xfrm>
              <a:off x="265" y="677"/>
              <a:ext cx="1677" cy="70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ts val="1700"/>
                </a:lnSpc>
                <a:spcBef>
                  <a:spcPct val="0"/>
                </a:spcBef>
                <a:buClrTx/>
                <a:buSzTx/>
                <a:buFontTx/>
                <a:buNone/>
              </a:pPr>
              <a:r>
                <a:rPr lang="en-US" altLang="en-US" sz="1200"/>
                <a:t>ASTM </a:t>
              </a:r>
              <a:br>
                <a:rPr lang="en-US" altLang="en-US" sz="1200"/>
              </a:br>
              <a:r>
                <a:rPr lang="en-US" altLang="en-US" sz="1200"/>
                <a:t>International</a:t>
              </a:r>
            </a:p>
          </p:txBody>
        </p:sp>
        <p:pic>
          <p:nvPicPr>
            <p:cNvPr id="7" name="Picture 1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 y="721"/>
              <a:ext cx="622"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8" name="Group 15"/>
          <p:cNvGrpSpPr>
            <a:grpSpLocks/>
          </p:cNvGrpSpPr>
          <p:nvPr/>
        </p:nvGrpSpPr>
        <p:grpSpPr bwMode="auto">
          <a:xfrm>
            <a:off x="3254375" y="1355725"/>
            <a:ext cx="2662238" cy="1111250"/>
            <a:chOff x="2050" y="677"/>
            <a:chExt cx="1677" cy="700"/>
          </a:xfrm>
        </p:grpSpPr>
        <p:sp>
          <p:nvSpPr>
            <p:cNvPr id="9" name="Rectangle 16"/>
            <p:cNvSpPr>
              <a:spLocks noChangeArrowheads="1"/>
            </p:cNvSpPr>
            <p:nvPr/>
          </p:nvSpPr>
          <p:spPr bwMode="auto">
            <a:xfrm>
              <a:off x="2050" y="677"/>
              <a:ext cx="1677" cy="70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a:t>American </a:t>
              </a:r>
              <a:br>
                <a:rPr lang="en-US" altLang="en-US" sz="1200"/>
              </a:br>
              <a:r>
                <a:rPr lang="en-US" altLang="en-US" sz="1200"/>
                <a:t>Society of </a:t>
              </a:r>
              <a:br>
                <a:rPr lang="en-US" altLang="en-US" sz="1200"/>
              </a:br>
              <a:r>
                <a:rPr lang="en-US" altLang="en-US" sz="1200"/>
                <a:t>Mechanical</a:t>
              </a:r>
              <a:br>
                <a:rPr lang="en-US" altLang="en-US" sz="1200"/>
              </a:br>
              <a:r>
                <a:rPr lang="en-US" altLang="en-US" sz="1200"/>
                <a:t>Engineers</a:t>
              </a:r>
            </a:p>
          </p:txBody>
        </p:sp>
        <p:pic>
          <p:nvPicPr>
            <p:cNvPr id="10" name="Picture 17" descr="asme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 y="836"/>
              <a:ext cx="67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14" name="Group 18"/>
          <p:cNvGrpSpPr>
            <a:grpSpLocks/>
          </p:cNvGrpSpPr>
          <p:nvPr/>
        </p:nvGrpSpPr>
        <p:grpSpPr bwMode="auto">
          <a:xfrm>
            <a:off x="6072188" y="1355725"/>
            <a:ext cx="2662237" cy="1111250"/>
            <a:chOff x="3825" y="677"/>
            <a:chExt cx="1677" cy="700"/>
          </a:xfrm>
        </p:grpSpPr>
        <p:sp>
          <p:nvSpPr>
            <p:cNvPr id="15" name="Rectangle 19"/>
            <p:cNvSpPr>
              <a:spLocks noChangeArrowheads="1"/>
            </p:cNvSpPr>
            <p:nvPr/>
          </p:nvSpPr>
          <p:spPr bwMode="auto">
            <a:xfrm>
              <a:off x="3825" y="677"/>
              <a:ext cx="1677" cy="700"/>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dirty="0"/>
                <a:t>International </a:t>
              </a:r>
              <a:br>
                <a:rPr lang="en-US" altLang="en-US" sz="1200" dirty="0"/>
              </a:br>
              <a:r>
                <a:rPr lang="en-US" altLang="en-US" sz="1200" dirty="0"/>
                <a:t>Code Council</a:t>
              </a:r>
            </a:p>
            <a:p>
              <a:pPr>
                <a:lnSpc>
                  <a:spcPct val="100000"/>
                </a:lnSpc>
                <a:spcBef>
                  <a:spcPct val="0"/>
                </a:spcBef>
                <a:buClrTx/>
                <a:buSzTx/>
                <a:buFontTx/>
                <a:buNone/>
              </a:pPr>
              <a:endParaRPr lang="en-US" altLang="en-US" sz="1200" dirty="0"/>
            </a:p>
          </p:txBody>
        </p:sp>
        <p:pic>
          <p:nvPicPr>
            <p:cNvPr id="16" name="Picture 2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 y="719"/>
              <a:ext cx="486"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21"/>
          <p:cNvGrpSpPr>
            <a:grpSpLocks/>
          </p:cNvGrpSpPr>
          <p:nvPr/>
        </p:nvGrpSpPr>
        <p:grpSpPr bwMode="auto">
          <a:xfrm>
            <a:off x="446088" y="2588418"/>
            <a:ext cx="2662237" cy="1062037"/>
            <a:chOff x="271" y="1473"/>
            <a:chExt cx="1677" cy="669"/>
          </a:xfrm>
        </p:grpSpPr>
        <p:sp>
          <p:nvSpPr>
            <p:cNvPr id="18" name="Rectangle 22"/>
            <p:cNvSpPr>
              <a:spLocks noChangeArrowheads="1"/>
            </p:cNvSpPr>
            <p:nvPr/>
          </p:nvSpPr>
          <p:spPr bwMode="auto">
            <a:xfrm>
              <a:off x="271" y="1473"/>
              <a:ext cx="1677"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a:t>American </a:t>
              </a:r>
              <a:br>
                <a:rPr lang="en-US" altLang="en-US" sz="1200"/>
              </a:br>
              <a:r>
                <a:rPr lang="en-US" altLang="en-US" sz="1200"/>
                <a:t>Dental </a:t>
              </a:r>
              <a:br>
                <a:rPr lang="en-US" altLang="en-US" sz="1200"/>
              </a:br>
              <a:r>
                <a:rPr lang="en-US" altLang="en-US" sz="1200"/>
                <a:t>Association</a:t>
              </a:r>
            </a:p>
          </p:txBody>
        </p:sp>
        <p:pic>
          <p:nvPicPr>
            <p:cNvPr id="19" name="Picture 23" descr="ADA Home Page">
              <a:hlinkClick r:id="rId6"/>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 y="1716"/>
              <a:ext cx="85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20" name="Group 5"/>
          <p:cNvGrpSpPr>
            <a:grpSpLocks/>
          </p:cNvGrpSpPr>
          <p:nvPr/>
        </p:nvGrpSpPr>
        <p:grpSpPr bwMode="auto">
          <a:xfrm>
            <a:off x="3236913" y="3793331"/>
            <a:ext cx="2662237" cy="1062038"/>
            <a:chOff x="2039" y="2239"/>
            <a:chExt cx="1677" cy="669"/>
          </a:xfrm>
        </p:grpSpPr>
        <p:pic>
          <p:nvPicPr>
            <p:cNvPr id="21" name="Picture 6"/>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 y="2295"/>
              <a:ext cx="110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sp>
          <p:nvSpPr>
            <p:cNvPr id="22" name="Rectangle 7"/>
            <p:cNvSpPr>
              <a:spLocks noChangeArrowheads="1"/>
            </p:cNvSpPr>
            <p:nvPr/>
          </p:nvSpPr>
          <p:spPr bwMode="auto">
            <a:xfrm>
              <a:off x="2039" y="2239"/>
              <a:ext cx="1677" cy="669"/>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a:t/>
              </a:r>
              <a:br>
                <a:rPr lang="en-US" altLang="en-US" sz="1200"/>
              </a:br>
              <a:r>
                <a:rPr lang="en-US" altLang="en-US" sz="1200"/>
                <a:t/>
              </a:r>
              <a:br>
                <a:rPr lang="en-US" altLang="en-US" sz="1200"/>
              </a:br>
              <a:r>
                <a:rPr lang="en-US" altLang="en-US" sz="1200"/>
                <a:t>Institute of </a:t>
              </a:r>
              <a:br>
                <a:rPr lang="en-US" altLang="en-US" sz="1200"/>
              </a:br>
              <a:r>
                <a:rPr lang="en-US" altLang="en-US" sz="1200"/>
                <a:t>Electrical and</a:t>
              </a:r>
              <a:br>
                <a:rPr lang="en-US" altLang="en-US" sz="1200"/>
              </a:br>
              <a:r>
                <a:rPr lang="en-US" altLang="en-US" sz="1200"/>
                <a:t>Electronics Engineers</a:t>
              </a:r>
            </a:p>
          </p:txBody>
        </p:sp>
      </p:grpSp>
      <p:sp>
        <p:nvSpPr>
          <p:cNvPr id="23" name="Rectangle 8"/>
          <p:cNvSpPr>
            <a:spLocks noChangeArrowheads="1"/>
          </p:cNvSpPr>
          <p:nvPr/>
        </p:nvSpPr>
        <p:spPr bwMode="auto">
          <a:xfrm>
            <a:off x="6061075" y="4969669"/>
            <a:ext cx="2662238" cy="1062037"/>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gn="ctr">
              <a:lnSpc>
                <a:spcPct val="100000"/>
              </a:lnSpc>
              <a:spcBef>
                <a:spcPct val="0"/>
              </a:spcBef>
              <a:buClrTx/>
              <a:buSzTx/>
              <a:buFontTx/>
              <a:buNone/>
            </a:pPr>
            <a:r>
              <a:rPr lang="en-US" altLang="en-US" sz="1600" b="1">
                <a:solidFill>
                  <a:srgbClr val="669900"/>
                </a:solidFill>
              </a:rPr>
              <a:t>And more than 200 </a:t>
            </a:r>
            <a:br>
              <a:rPr lang="en-US" altLang="en-US" sz="1600" b="1">
                <a:solidFill>
                  <a:srgbClr val="669900"/>
                </a:solidFill>
              </a:rPr>
            </a:br>
            <a:r>
              <a:rPr lang="en-US" altLang="en-US" sz="1600" b="1">
                <a:solidFill>
                  <a:srgbClr val="669900"/>
                </a:solidFill>
              </a:rPr>
              <a:t>additional organizations</a:t>
            </a:r>
          </a:p>
        </p:txBody>
      </p:sp>
      <p:grpSp>
        <p:nvGrpSpPr>
          <p:cNvPr id="24" name="Group 12"/>
          <p:cNvGrpSpPr>
            <a:grpSpLocks/>
          </p:cNvGrpSpPr>
          <p:nvPr/>
        </p:nvGrpSpPr>
        <p:grpSpPr bwMode="auto">
          <a:xfrm>
            <a:off x="438150" y="3793331"/>
            <a:ext cx="2662238" cy="1062038"/>
            <a:chOff x="276" y="2239"/>
            <a:chExt cx="1677" cy="669"/>
          </a:xfrm>
        </p:grpSpPr>
        <p:sp>
          <p:nvSpPr>
            <p:cNvPr id="25" name="Rectangle 13"/>
            <p:cNvSpPr>
              <a:spLocks noChangeArrowheads="1"/>
            </p:cNvSpPr>
            <p:nvPr/>
          </p:nvSpPr>
          <p:spPr bwMode="auto">
            <a:xfrm>
              <a:off x="276" y="2239"/>
              <a:ext cx="1677"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a:t/>
              </a:r>
              <a:br>
                <a:rPr lang="en-US" altLang="en-US" sz="1200"/>
              </a:br>
              <a:r>
                <a:rPr lang="en-US" altLang="en-US" sz="1200"/>
                <a:t/>
              </a:r>
              <a:br>
                <a:rPr lang="en-US" altLang="en-US" sz="1200"/>
              </a:br>
              <a:r>
                <a:rPr lang="en-US" altLang="en-US" sz="1200"/>
                <a:t/>
              </a:r>
              <a:br>
                <a:rPr lang="en-US" altLang="en-US" sz="1200"/>
              </a:br>
              <a:r>
                <a:rPr lang="en-US" altLang="en-US" sz="1200"/>
                <a:t>Society of Automotive Engineers</a:t>
              </a:r>
            </a:p>
          </p:txBody>
        </p:sp>
        <p:pic>
          <p:nvPicPr>
            <p:cNvPr id="26" name="Picture 14" descr="sae-international_tm"/>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 y="2328"/>
              <a:ext cx="153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27" name="Group 24"/>
          <p:cNvGrpSpPr>
            <a:grpSpLocks/>
          </p:cNvGrpSpPr>
          <p:nvPr/>
        </p:nvGrpSpPr>
        <p:grpSpPr bwMode="auto">
          <a:xfrm>
            <a:off x="3204369" y="2616994"/>
            <a:ext cx="2662237" cy="1062037"/>
            <a:chOff x="2045" y="1473"/>
            <a:chExt cx="1677" cy="669"/>
          </a:xfrm>
        </p:grpSpPr>
        <p:sp>
          <p:nvSpPr>
            <p:cNvPr id="28" name="Rectangle 25"/>
            <p:cNvSpPr>
              <a:spLocks noChangeArrowheads="1"/>
            </p:cNvSpPr>
            <p:nvPr/>
          </p:nvSpPr>
          <p:spPr bwMode="auto">
            <a:xfrm>
              <a:off x="2045" y="1473"/>
              <a:ext cx="1677"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dirty="0"/>
                <a:t>National</a:t>
              </a:r>
              <a:br>
                <a:rPr lang="en-US" altLang="en-US" sz="1200" dirty="0"/>
              </a:br>
              <a:r>
                <a:rPr lang="en-US" altLang="en-US" sz="1200" dirty="0"/>
                <a:t>Electrical</a:t>
              </a:r>
            </a:p>
            <a:p>
              <a:pPr>
                <a:lnSpc>
                  <a:spcPct val="100000"/>
                </a:lnSpc>
                <a:spcBef>
                  <a:spcPct val="0"/>
                </a:spcBef>
                <a:buClrTx/>
                <a:buSzTx/>
                <a:buFontTx/>
                <a:buNone/>
              </a:pPr>
              <a:r>
                <a:rPr lang="en-US" altLang="en-US" sz="1200" dirty="0"/>
                <a:t>Manufacturers</a:t>
              </a:r>
            </a:p>
            <a:p>
              <a:pPr>
                <a:lnSpc>
                  <a:spcPct val="100000"/>
                </a:lnSpc>
                <a:spcBef>
                  <a:spcPct val="0"/>
                </a:spcBef>
                <a:buClrTx/>
                <a:buSzTx/>
                <a:buFontTx/>
                <a:buNone/>
              </a:pPr>
              <a:r>
                <a:rPr lang="en-US" altLang="en-US" sz="1200" dirty="0"/>
                <a:t>Association</a:t>
              </a:r>
            </a:p>
          </p:txBody>
        </p:sp>
        <p:pic>
          <p:nvPicPr>
            <p:cNvPr id="29" name="Picture 26" descr="Hi res NEMA logo with URL"/>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2" y="1691"/>
              <a:ext cx="80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30" name="Group 27"/>
          <p:cNvGrpSpPr>
            <a:grpSpLocks/>
          </p:cNvGrpSpPr>
          <p:nvPr/>
        </p:nvGrpSpPr>
        <p:grpSpPr bwMode="auto">
          <a:xfrm>
            <a:off x="6096000" y="2616997"/>
            <a:ext cx="2662238" cy="1062038"/>
            <a:chOff x="3748" y="1473"/>
            <a:chExt cx="1677" cy="669"/>
          </a:xfrm>
        </p:grpSpPr>
        <p:sp>
          <p:nvSpPr>
            <p:cNvPr id="31" name="Rectangle 28"/>
            <p:cNvSpPr>
              <a:spLocks noChangeArrowheads="1"/>
            </p:cNvSpPr>
            <p:nvPr/>
          </p:nvSpPr>
          <p:spPr bwMode="auto">
            <a:xfrm>
              <a:off x="3748" y="1473"/>
              <a:ext cx="1677"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dirty="0"/>
                <a:t>National Fire </a:t>
              </a:r>
              <a:br>
                <a:rPr lang="en-US" altLang="en-US" sz="1200" dirty="0"/>
              </a:br>
              <a:r>
                <a:rPr lang="en-US" altLang="en-US" sz="1200" dirty="0"/>
                <a:t>Protection </a:t>
              </a:r>
              <a:br>
                <a:rPr lang="en-US" altLang="en-US" sz="1200" dirty="0"/>
              </a:br>
              <a:r>
                <a:rPr lang="en-US" altLang="en-US" sz="1200" dirty="0"/>
                <a:t>Association</a:t>
              </a:r>
            </a:p>
            <a:p>
              <a:pPr>
                <a:lnSpc>
                  <a:spcPct val="100000"/>
                </a:lnSpc>
                <a:spcBef>
                  <a:spcPct val="0"/>
                </a:spcBef>
                <a:buClrTx/>
                <a:buSzTx/>
                <a:buFontTx/>
                <a:buNone/>
              </a:pPr>
              <a:endParaRPr lang="en-US" altLang="en-US" sz="1200" dirty="0"/>
            </a:p>
          </p:txBody>
        </p:sp>
        <p:pic>
          <p:nvPicPr>
            <p:cNvPr id="32" name="Picture 29" descr="NFPALogo"/>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0" y="1584"/>
              <a:ext cx="4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33" name="Group 30"/>
          <p:cNvGrpSpPr>
            <a:grpSpLocks/>
          </p:cNvGrpSpPr>
          <p:nvPr/>
        </p:nvGrpSpPr>
        <p:grpSpPr bwMode="auto">
          <a:xfrm>
            <a:off x="6096000" y="3793331"/>
            <a:ext cx="2662238" cy="1062038"/>
            <a:chOff x="3748" y="2239"/>
            <a:chExt cx="1677" cy="669"/>
          </a:xfrm>
        </p:grpSpPr>
        <p:sp>
          <p:nvSpPr>
            <p:cNvPr id="34" name="Rectangle 31"/>
            <p:cNvSpPr>
              <a:spLocks noChangeArrowheads="1"/>
            </p:cNvSpPr>
            <p:nvPr/>
          </p:nvSpPr>
          <p:spPr bwMode="auto">
            <a:xfrm>
              <a:off x="3748" y="2239"/>
              <a:ext cx="1677"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ts val="1700"/>
                </a:lnSpc>
                <a:spcBef>
                  <a:spcPct val="0"/>
                </a:spcBef>
                <a:buClrTx/>
                <a:buSzTx/>
                <a:buFontTx/>
                <a:buNone/>
              </a:pPr>
              <a:r>
                <a:rPr lang="en-US" altLang="en-US" sz="1200" dirty="0"/>
                <a:t/>
              </a:r>
              <a:br>
                <a:rPr lang="en-US" altLang="en-US" sz="1200" dirty="0"/>
              </a:br>
              <a:r>
                <a:rPr lang="en-US" altLang="en-US" sz="1200" dirty="0"/>
                <a:t/>
              </a:r>
              <a:br>
                <a:rPr lang="en-US" altLang="en-US" sz="1200" dirty="0"/>
              </a:br>
              <a:r>
                <a:rPr lang="en-US" altLang="en-US" sz="1200" dirty="0"/>
                <a:t>Underwriters Laboratories Inc.</a:t>
              </a:r>
            </a:p>
          </p:txBody>
        </p:sp>
        <p:pic>
          <p:nvPicPr>
            <p:cNvPr id="35" name="Picture 32" descr="UL"/>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6" y="2305"/>
              <a:ext cx="1248"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36" name="Group 33"/>
          <p:cNvGrpSpPr>
            <a:grpSpLocks/>
          </p:cNvGrpSpPr>
          <p:nvPr/>
        </p:nvGrpSpPr>
        <p:grpSpPr bwMode="auto">
          <a:xfrm>
            <a:off x="446088" y="4969669"/>
            <a:ext cx="2652712" cy="1062037"/>
            <a:chOff x="281" y="3005"/>
            <a:chExt cx="1671" cy="669"/>
          </a:xfrm>
        </p:grpSpPr>
        <p:sp>
          <p:nvSpPr>
            <p:cNvPr id="37" name="Rectangle 34"/>
            <p:cNvSpPr>
              <a:spLocks noChangeArrowheads="1"/>
            </p:cNvSpPr>
            <p:nvPr/>
          </p:nvSpPr>
          <p:spPr bwMode="auto">
            <a:xfrm>
              <a:off x="281" y="3005"/>
              <a:ext cx="1671"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a:t>American</a:t>
              </a:r>
            </a:p>
            <a:p>
              <a:pPr>
                <a:lnSpc>
                  <a:spcPct val="100000"/>
                </a:lnSpc>
                <a:spcBef>
                  <a:spcPct val="0"/>
                </a:spcBef>
                <a:buClrTx/>
                <a:buSzTx/>
                <a:buFontTx/>
                <a:buNone/>
              </a:pPr>
              <a:r>
                <a:rPr lang="en-US" altLang="en-US" sz="1200"/>
                <a:t>Society</a:t>
              </a:r>
            </a:p>
            <a:p>
              <a:pPr>
                <a:lnSpc>
                  <a:spcPct val="100000"/>
                </a:lnSpc>
                <a:spcBef>
                  <a:spcPct val="0"/>
                </a:spcBef>
                <a:buClrTx/>
                <a:buSzTx/>
                <a:buFontTx/>
                <a:buNone/>
              </a:pPr>
              <a:r>
                <a:rPr lang="en-US" altLang="en-US" sz="1200"/>
                <a:t>of Civil</a:t>
              </a:r>
            </a:p>
            <a:p>
              <a:pPr>
                <a:lnSpc>
                  <a:spcPct val="100000"/>
                </a:lnSpc>
                <a:spcBef>
                  <a:spcPct val="0"/>
                </a:spcBef>
                <a:buClrTx/>
                <a:buSzTx/>
                <a:buFontTx/>
                <a:buNone/>
              </a:pPr>
              <a:r>
                <a:rPr lang="en-US" altLang="en-US" sz="1200"/>
                <a:t>Engineers</a:t>
              </a:r>
            </a:p>
          </p:txBody>
        </p:sp>
        <p:pic>
          <p:nvPicPr>
            <p:cNvPr id="38" name="Picture 35" descr="asce_1"/>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8" y="3224"/>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grpSp>
        <p:nvGrpSpPr>
          <p:cNvPr id="39" name="Group 36"/>
          <p:cNvGrpSpPr>
            <a:grpSpLocks/>
          </p:cNvGrpSpPr>
          <p:nvPr/>
        </p:nvGrpSpPr>
        <p:grpSpPr bwMode="auto">
          <a:xfrm>
            <a:off x="3252788" y="4969669"/>
            <a:ext cx="2643187" cy="1062037"/>
            <a:chOff x="2049" y="3005"/>
            <a:chExt cx="1665" cy="669"/>
          </a:xfrm>
        </p:grpSpPr>
        <p:sp>
          <p:nvSpPr>
            <p:cNvPr id="40" name="Rectangle 37"/>
            <p:cNvSpPr>
              <a:spLocks noChangeArrowheads="1"/>
            </p:cNvSpPr>
            <p:nvPr/>
          </p:nvSpPr>
          <p:spPr bwMode="auto">
            <a:xfrm>
              <a:off x="2049" y="3005"/>
              <a:ext cx="1665" cy="669"/>
            </a:xfrm>
            <a:prstGeom prst="rect">
              <a:avLst/>
            </a:prstGeom>
            <a:solidFill>
              <a:srgbClr val="FFFFFF"/>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lvl1pPr algn="l" eaLnBrk="0" hangingPunct="0">
                <a:buChar char="n"/>
                <a:defRPr sz="2400">
                  <a:solidFill>
                    <a:schemeClr val="tx1"/>
                  </a:solidFill>
                  <a:latin typeface="Trebuchet MS" pitchFamily="34" charset="0"/>
                </a:defRPr>
              </a:lvl1pPr>
              <a:lvl2pPr marL="742950" indent="-285750" algn="l" eaLnBrk="0" hangingPunct="0">
                <a:buFont typeface="Symbol" pitchFamily="18" charset="2"/>
                <a:buChar char="-"/>
                <a:defRPr sz="2200">
                  <a:solidFill>
                    <a:schemeClr val="tx1"/>
                  </a:solidFill>
                  <a:latin typeface="Trebuchet MS" pitchFamily="34" charset="0"/>
                </a:defRPr>
              </a:lvl2pPr>
              <a:lvl3pPr marL="1143000" indent="-228600" algn="l" eaLnBrk="0" hangingPunct="0">
                <a:buSzPct val="80000"/>
                <a:buChar char="§"/>
                <a:defRPr sz="2000">
                  <a:solidFill>
                    <a:schemeClr val="tx1"/>
                  </a:solidFill>
                  <a:latin typeface="Trebuchet MS" pitchFamily="34" charset="0"/>
                </a:defRPr>
              </a:lvl3pPr>
              <a:lvl4pPr marL="1600200" indent="-228600" algn="l" eaLnBrk="0" hangingPunct="0">
                <a:spcBef>
                  <a:spcPct val="20000"/>
                </a:spcBef>
                <a:buSzPct val="80000"/>
                <a:buChar char="•"/>
                <a:defRPr sz="2600">
                  <a:solidFill>
                    <a:schemeClr val="tx1"/>
                  </a:solidFill>
                  <a:latin typeface="Calibri" pitchFamily="34" charset="0"/>
                </a:defRPr>
              </a:lvl4pPr>
              <a:lvl5pPr marL="2057400" indent="-228600" algn="l" eaLnBrk="0" hangingPunct="0">
                <a:spcBef>
                  <a:spcPct val="20000"/>
                </a:spcBef>
                <a:buSzPct val="80000"/>
                <a:buChar char="•"/>
                <a:defRPr sz="26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buChar char="•"/>
                <a:defRPr sz="2600">
                  <a:solidFill>
                    <a:schemeClr val="tx1"/>
                  </a:solidFill>
                  <a:latin typeface="Calibri" pitchFamily="34" charset="0"/>
                </a:defRPr>
              </a:lvl9pPr>
            </a:lstStyle>
            <a:p>
              <a:pPr>
                <a:lnSpc>
                  <a:spcPct val="100000"/>
                </a:lnSpc>
                <a:spcBef>
                  <a:spcPct val="0"/>
                </a:spcBef>
                <a:buClrTx/>
                <a:buSzTx/>
                <a:buFontTx/>
                <a:buNone/>
              </a:pPr>
              <a:r>
                <a:rPr lang="en-US" altLang="en-US" sz="1200"/>
                <a:t>American </a:t>
              </a:r>
              <a:br>
                <a:rPr lang="en-US" altLang="en-US" sz="1200"/>
              </a:br>
              <a:r>
                <a:rPr lang="en-US" altLang="en-US" sz="1200"/>
                <a:t>Petroleum </a:t>
              </a:r>
              <a:br>
                <a:rPr lang="en-US" altLang="en-US" sz="1200"/>
              </a:br>
              <a:r>
                <a:rPr lang="en-US" altLang="en-US" sz="1200"/>
                <a:t>Institute</a:t>
              </a:r>
            </a:p>
          </p:txBody>
        </p:sp>
        <p:pic>
          <p:nvPicPr>
            <p:cNvPr id="41" name="Picture 38" descr="ENERGY_API_CMYK"/>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1" y="3208"/>
              <a:ext cx="80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grpSp>
      <p:pic>
        <p:nvPicPr>
          <p:cNvPr id="1331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8369" y="6248400"/>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032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smtClean="0"/>
              <a:t>U.S. Standards System</a:t>
            </a:r>
            <a:br>
              <a:rPr lang="en-US" altLang="en-US" smtClean="0"/>
            </a:br>
            <a:r>
              <a:rPr lang="en-US" altLang="en-US" sz="2400" b="0" smtClean="0"/>
              <a:t>examples of roles and responsibilities</a:t>
            </a:r>
          </a:p>
        </p:txBody>
      </p:sp>
      <p:graphicFrame>
        <p:nvGraphicFramePr>
          <p:cNvPr id="58514" name="Group 146"/>
          <p:cNvGraphicFramePr>
            <a:graphicFrameLocks noGrp="1"/>
          </p:cNvGraphicFramePr>
          <p:nvPr>
            <p:ph idx="1"/>
            <p:extLst>
              <p:ext uri="{D42A27DB-BD31-4B8C-83A1-F6EECF244321}">
                <p14:modId xmlns:p14="http://schemas.microsoft.com/office/powerpoint/2010/main" val="2863895717"/>
              </p:ext>
            </p:extLst>
          </p:nvPr>
        </p:nvGraphicFramePr>
        <p:xfrm>
          <a:off x="381000" y="1981199"/>
          <a:ext cx="8305800" cy="4107166"/>
        </p:xfrm>
        <a:graphic>
          <a:graphicData uri="http://schemas.openxmlformats.org/drawingml/2006/table">
            <a:tbl>
              <a:tblPr/>
              <a:tblGrid>
                <a:gridCol w="2382410">
                  <a:extLst>
                    <a:ext uri="{9D8B030D-6E8A-4147-A177-3AD203B41FA5}">
                      <a16:colId xmlns:a16="http://schemas.microsoft.com/office/drawing/2014/main" val="20000"/>
                    </a:ext>
                  </a:extLst>
                </a:gridCol>
                <a:gridCol w="635110">
                  <a:extLst>
                    <a:ext uri="{9D8B030D-6E8A-4147-A177-3AD203B41FA5}">
                      <a16:colId xmlns:a16="http://schemas.microsoft.com/office/drawing/2014/main" val="20001"/>
                    </a:ext>
                  </a:extLst>
                </a:gridCol>
                <a:gridCol w="1137534">
                  <a:extLst>
                    <a:ext uri="{9D8B030D-6E8A-4147-A177-3AD203B41FA5}">
                      <a16:colId xmlns:a16="http://schemas.microsoft.com/office/drawing/2014/main" val="20002"/>
                    </a:ext>
                  </a:extLst>
                </a:gridCol>
                <a:gridCol w="1113679">
                  <a:extLst>
                    <a:ext uri="{9D8B030D-6E8A-4147-A177-3AD203B41FA5}">
                      <a16:colId xmlns:a16="http://schemas.microsoft.com/office/drawing/2014/main" val="20003"/>
                    </a:ext>
                  </a:extLst>
                </a:gridCol>
                <a:gridCol w="1136043">
                  <a:extLst>
                    <a:ext uri="{9D8B030D-6E8A-4147-A177-3AD203B41FA5}">
                      <a16:colId xmlns:a16="http://schemas.microsoft.com/office/drawing/2014/main" val="20004"/>
                    </a:ext>
                  </a:extLst>
                </a:gridCol>
                <a:gridCol w="1215224">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571595">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400" b="0" i="0" u="none" strike="noStrike" cap="none" normalizeH="0" baseline="0" dirty="0" smtClean="0">
                        <a:ln>
                          <a:noFill/>
                        </a:ln>
                        <a:solidFill>
                          <a:schemeClr val="tx1"/>
                        </a:solidFill>
                        <a:effectLst/>
                        <a:latin typeface="Trebuchet MS" pitchFamily="34" charset="0"/>
                      </a:endParaRP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bg1"/>
                          </a:solidFill>
                          <a:effectLst/>
                          <a:latin typeface="Trebuchet MS" pitchFamily="34" charset="0"/>
                        </a:rPr>
                        <a:t>ANSI</a:t>
                      </a:r>
                    </a:p>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300" b="1" i="0" u="none" strike="noStrike" cap="none" normalizeH="0" baseline="0" smtClean="0">
                        <a:ln>
                          <a:noFill/>
                        </a:ln>
                        <a:solidFill>
                          <a:schemeClr val="bg1"/>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r>
                        <a:rPr kumimoji="0" lang="en-US" altLang="en-US" sz="1300" b="1" i="0" u="none" strike="noStrike" cap="none" normalizeH="0" baseline="0" smtClean="0">
                          <a:ln>
                            <a:noFill/>
                          </a:ln>
                          <a:solidFill>
                            <a:schemeClr val="bg1"/>
                          </a:solidFill>
                          <a:effectLst/>
                          <a:latin typeface="Trebuchet MS" pitchFamily="34" charset="0"/>
                        </a:rPr>
                        <a:t>Standards Developers</a:t>
                      </a: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bg1"/>
                          </a:solidFill>
                          <a:effectLst/>
                          <a:latin typeface="Trebuchet MS" pitchFamily="34" charset="0"/>
                        </a:rPr>
                        <a:t>Companies</a:t>
                      </a:r>
                    </a:p>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300" b="1" i="0" u="none" strike="noStrike" cap="none" normalizeH="0" baseline="0" smtClean="0">
                        <a:ln>
                          <a:noFill/>
                        </a:ln>
                        <a:solidFill>
                          <a:schemeClr val="bg1"/>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bg1"/>
                          </a:solidFill>
                          <a:effectLst/>
                          <a:latin typeface="Trebuchet MS" pitchFamily="34" charset="0"/>
                        </a:rPr>
                        <a:t>Consumers</a:t>
                      </a:r>
                    </a:p>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300" b="1" i="0" u="none" strike="noStrike" cap="none" normalizeH="0" baseline="0" dirty="0" smtClean="0">
                        <a:ln>
                          <a:noFill/>
                        </a:ln>
                        <a:solidFill>
                          <a:schemeClr val="bg1"/>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bg1"/>
                          </a:solidFill>
                          <a:effectLst/>
                          <a:latin typeface="Trebuchet MS" pitchFamily="34" charset="0"/>
                        </a:rPr>
                        <a:t>Government</a:t>
                      </a: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bg1"/>
                          </a:solidFill>
                          <a:effectLst/>
                          <a:latin typeface="Trebuchet MS" pitchFamily="34" charset="0"/>
                        </a:rPr>
                        <a:t>NIST</a:t>
                      </a:r>
                    </a:p>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300" b="1" i="0" u="none" strike="noStrike" cap="none" normalizeH="0" baseline="0" smtClean="0">
                        <a:ln>
                          <a:noFill/>
                        </a:ln>
                        <a:solidFill>
                          <a:schemeClr val="bg1"/>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8B3"/>
                    </a:solidFill>
                  </a:tcPr>
                </a:tc>
                <a:extLst>
                  <a:ext uri="{0D108BD9-81ED-4DB2-BD59-A6C34878D82A}">
                    <a16:rowId xmlns:a16="http://schemas.microsoft.com/office/drawing/2014/main" val="10000"/>
                  </a:ext>
                </a:extLst>
              </a:tr>
              <a:tr h="505894">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Trebuchet MS" pitchFamily="34" charset="0"/>
                        </a:rPr>
                        <a:t>Coordinates U.S. system and policy development</a:t>
                      </a: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5894">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Trebuchet MS" pitchFamily="34" charset="0"/>
                        </a:rPr>
                        <a:t>Independently runs standards development activities</a:t>
                      </a:r>
                      <a:endParaRPr kumimoji="0" lang="en-US" altLang="en-US" sz="1300" b="0" i="0" u="none" strike="noStrike" cap="none" normalizeH="0" baseline="0" smtClean="0">
                        <a:ln>
                          <a:noFill/>
                        </a:ln>
                        <a:solidFill>
                          <a:schemeClr val="tx1"/>
                        </a:solidFill>
                        <a:effectLst/>
                        <a:latin typeface="Trebuchet MS" pitchFamily="34" charset="0"/>
                      </a:endParaRP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24167">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r>
                        <a:rPr kumimoji="0" lang="en-US" altLang="en-US" sz="1300" b="0" i="0" u="none" strike="noStrike" cap="none" normalizeH="0" baseline="0" smtClean="0">
                          <a:ln>
                            <a:noFill/>
                          </a:ln>
                          <a:solidFill>
                            <a:srgbClr val="000000"/>
                          </a:solidFill>
                          <a:effectLst/>
                          <a:latin typeface="Trebuchet MS" pitchFamily="34" charset="0"/>
                        </a:rPr>
                        <a:t>Coordinates and monitors </a:t>
                      </a:r>
                      <a:br>
                        <a:rPr kumimoji="0" lang="en-US" altLang="en-US" sz="1300" b="0" i="0" u="none" strike="noStrike" cap="none" normalizeH="0" baseline="0" smtClean="0">
                          <a:ln>
                            <a:noFill/>
                          </a:ln>
                          <a:solidFill>
                            <a:srgbClr val="000000"/>
                          </a:solidFill>
                          <a:effectLst/>
                          <a:latin typeface="Trebuchet MS" pitchFamily="34" charset="0"/>
                        </a:rPr>
                      </a:br>
                      <a:r>
                        <a:rPr kumimoji="0" lang="en-US" altLang="en-US" sz="1300" b="0" i="0" u="none" strike="noStrike" cap="none" normalizeH="0" baseline="0" smtClean="0">
                          <a:ln>
                            <a:noFill/>
                          </a:ln>
                          <a:solidFill>
                            <a:srgbClr val="000000"/>
                          </a:solidFill>
                          <a:effectLst/>
                          <a:latin typeface="Trebuchet MS" pitchFamily="34" charset="0"/>
                        </a:rPr>
                        <a:t>USG use of and participation </a:t>
                      </a:r>
                      <a:br>
                        <a:rPr kumimoji="0" lang="en-US" altLang="en-US" sz="1300" b="0" i="0" u="none" strike="noStrike" cap="none" normalizeH="0" baseline="0" smtClean="0">
                          <a:ln>
                            <a:noFill/>
                          </a:ln>
                          <a:solidFill>
                            <a:srgbClr val="000000"/>
                          </a:solidFill>
                          <a:effectLst/>
                          <a:latin typeface="Trebuchet MS" pitchFamily="34" charset="0"/>
                        </a:rPr>
                      </a:br>
                      <a:r>
                        <a:rPr kumimoji="0" lang="en-US" altLang="en-US" sz="1300" b="0" i="0" u="none" strike="noStrike" cap="none" normalizeH="0" baseline="0" smtClean="0">
                          <a:ln>
                            <a:noFill/>
                          </a:ln>
                          <a:solidFill>
                            <a:srgbClr val="000000"/>
                          </a:solidFill>
                          <a:effectLst/>
                          <a:latin typeface="Trebuchet MS" pitchFamily="34" charset="0"/>
                        </a:rPr>
                        <a:t>in VCS activities</a:t>
                      </a: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5894">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Trebuchet MS" pitchFamily="34" charset="0"/>
                        </a:rPr>
                        <a:t>Legal metrology and </a:t>
                      </a:r>
                      <a:br>
                        <a:rPr kumimoji="0" lang="en-US" altLang="en-US" sz="1300" b="0" i="0" u="none" strike="noStrike" cap="none" normalizeH="0" baseline="0" smtClean="0">
                          <a:ln>
                            <a:noFill/>
                          </a:ln>
                          <a:solidFill>
                            <a:srgbClr val="000000"/>
                          </a:solidFill>
                          <a:effectLst/>
                          <a:latin typeface="Trebuchet MS" pitchFamily="34" charset="0"/>
                        </a:rPr>
                      </a:br>
                      <a:r>
                        <a:rPr kumimoji="0" lang="en-US" altLang="en-US" sz="1300" b="0" i="0" u="none" strike="noStrike" cap="none" normalizeH="0" baseline="0" smtClean="0">
                          <a:ln>
                            <a:noFill/>
                          </a:ln>
                          <a:solidFill>
                            <a:srgbClr val="000000"/>
                          </a:solidFill>
                          <a:effectLst/>
                          <a:latin typeface="Trebuchet MS" pitchFamily="34" charset="0"/>
                        </a:rPr>
                        <a:t>WTO-TBT enquiry point</a:t>
                      </a:r>
                      <a:endParaRPr kumimoji="0" lang="en-US" altLang="en-US" sz="1300" b="0" i="0" u="none" strike="noStrike" cap="none" normalizeH="0" baseline="0" smtClean="0">
                        <a:ln>
                          <a:noFill/>
                        </a:ln>
                        <a:solidFill>
                          <a:schemeClr val="tx1"/>
                        </a:solidFill>
                        <a:effectLst/>
                        <a:latin typeface="Trebuchet MS" pitchFamily="34" charset="0"/>
                      </a:endParaRP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05894">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Trebuchet MS" pitchFamily="34" charset="0"/>
                        </a:rPr>
                        <a:t>Provides technical input for standards development</a:t>
                      </a:r>
                      <a:endParaRPr kumimoji="0" lang="en-US" altLang="en-US" sz="1300" b="0" i="0" u="none" strike="noStrike" cap="none" normalizeH="0" baseline="0" dirty="0" smtClean="0">
                        <a:ln>
                          <a:noFill/>
                        </a:ln>
                        <a:solidFill>
                          <a:schemeClr val="tx1"/>
                        </a:solidFill>
                        <a:effectLst/>
                        <a:latin typeface="Trebuchet MS" pitchFamily="34" charset="0"/>
                      </a:endParaRP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502800"/>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dirty="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05894">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Trebuchet MS" pitchFamily="34" charset="0"/>
                        </a:rPr>
                        <a:t>Participates in </a:t>
                      </a:r>
                      <a:br>
                        <a:rPr kumimoji="0" lang="en-US" altLang="en-US" sz="1300" b="0" i="0" u="none" strike="noStrike" cap="none" normalizeH="0" baseline="0" smtClean="0">
                          <a:ln>
                            <a:noFill/>
                          </a:ln>
                          <a:solidFill>
                            <a:srgbClr val="000000"/>
                          </a:solidFill>
                          <a:effectLst/>
                          <a:latin typeface="Trebuchet MS" pitchFamily="34" charset="0"/>
                        </a:rPr>
                      </a:br>
                      <a:r>
                        <a:rPr kumimoji="0" lang="en-US" altLang="en-US" sz="1300" b="0" i="0" u="none" strike="noStrike" cap="none" normalizeH="0" baseline="0" smtClean="0">
                          <a:ln>
                            <a:noFill/>
                          </a:ln>
                          <a:solidFill>
                            <a:srgbClr val="000000"/>
                          </a:solidFill>
                          <a:effectLst/>
                          <a:latin typeface="Trebuchet MS" pitchFamily="34" charset="0"/>
                        </a:rPr>
                        <a:t>U.S. policy development</a:t>
                      </a:r>
                      <a:endParaRPr kumimoji="0" lang="en-US" altLang="en-US" sz="1300" b="0" i="0" u="none" strike="noStrike" cap="none" normalizeH="0" baseline="0" smtClean="0">
                        <a:ln>
                          <a:noFill/>
                        </a:ln>
                        <a:solidFill>
                          <a:schemeClr val="tx1"/>
                        </a:solidFill>
                        <a:effectLst/>
                        <a:latin typeface="Trebuchet MS" pitchFamily="34" charset="0"/>
                      </a:endParaRPr>
                    </a:p>
                  </a:txBody>
                  <a:tcPr marL="85874" marR="8587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dirty="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dirty="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dirty="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defRPr sz="2000">
                          <a:solidFill>
                            <a:schemeClr val="tx1"/>
                          </a:solidFill>
                          <a:latin typeface="Trebuchet MS" pitchFamily="34" charset="0"/>
                        </a:defRPr>
                      </a:lvl1pPr>
                      <a:lvl2pPr marL="742950" indent="-285750" algn="l" eaLnBrk="0" hangingPunct="0">
                        <a:buFont typeface="Symbol" pitchFamily="18" charset="2"/>
                        <a:defRPr sz="2000">
                          <a:solidFill>
                            <a:schemeClr val="tx1"/>
                          </a:solidFill>
                          <a:latin typeface="Trebuchet MS" pitchFamily="34" charset="0"/>
                        </a:defRPr>
                      </a:lvl2pPr>
                      <a:lvl3pPr marL="1143000" indent="-228600" algn="l" eaLnBrk="0" hangingPunct="0">
                        <a:buSzPct val="80000"/>
                        <a:defRPr>
                          <a:solidFill>
                            <a:schemeClr val="tx1"/>
                          </a:solidFill>
                          <a:latin typeface="Trebuchet MS" pitchFamily="34" charset="0"/>
                        </a:defRPr>
                      </a:lvl3pPr>
                      <a:lvl4pPr marL="1600200" indent="-228600" algn="l" eaLnBrk="0" hangingPunct="0">
                        <a:spcBef>
                          <a:spcPct val="20000"/>
                        </a:spcBef>
                        <a:buSzPct val="80000"/>
                        <a:defRPr sz="2200">
                          <a:solidFill>
                            <a:schemeClr val="tx1"/>
                          </a:solidFill>
                          <a:latin typeface="Calibri" pitchFamily="34" charset="0"/>
                        </a:defRPr>
                      </a:lvl4pPr>
                      <a:lvl5pPr marL="2057400" indent="-228600" algn="l" eaLnBrk="0" hangingPunct="0">
                        <a:spcBef>
                          <a:spcPct val="20000"/>
                        </a:spcBef>
                        <a:buSzPct val="80000"/>
                        <a:defRPr sz="2200">
                          <a:solidFill>
                            <a:schemeClr val="tx1"/>
                          </a:solidFill>
                          <a:latin typeface="Calibri" pitchFamily="34" charset="0"/>
                        </a:defRPr>
                      </a:lvl5pPr>
                      <a:lvl6pPr marL="2514600" indent="-228600" eaLnBrk="0" fontAlgn="base" hangingPunct="0">
                        <a:spcBef>
                          <a:spcPct val="20000"/>
                        </a:spcBef>
                        <a:spcAft>
                          <a:spcPct val="0"/>
                        </a:spcAft>
                        <a:buClr>
                          <a:srgbClr val="4195D3"/>
                        </a:buClr>
                        <a:buSzPct val="80000"/>
                        <a:defRPr sz="2200">
                          <a:solidFill>
                            <a:schemeClr val="tx1"/>
                          </a:solidFill>
                          <a:latin typeface="Calibri" pitchFamily="34" charset="0"/>
                        </a:defRPr>
                      </a:lvl6pPr>
                      <a:lvl7pPr marL="2971800" indent="-228600" eaLnBrk="0" fontAlgn="base" hangingPunct="0">
                        <a:spcBef>
                          <a:spcPct val="20000"/>
                        </a:spcBef>
                        <a:spcAft>
                          <a:spcPct val="0"/>
                        </a:spcAft>
                        <a:buClr>
                          <a:srgbClr val="4195D3"/>
                        </a:buClr>
                        <a:buSzPct val="80000"/>
                        <a:defRPr sz="2200">
                          <a:solidFill>
                            <a:schemeClr val="tx1"/>
                          </a:solidFill>
                          <a:latin typeface="Calibri" pitchFamily="34" charset="0"/>
                        </a:defRPr>
                      </a:lvl7pPr>
                      <a:lvl8pPr marL="3429000" indent="-228600" eaLnBrk="0" fontAlgn="base" hangingPunct="0">
                        <a:spcBef>
                          <a:spcPct val="20000"/>
                        </a:spcBef>
                        <a:spcAft>
                          <a:spcPct val="0"/>
                        </a:spcAft>
                        <a:buClr>
                          <a:srgbClr val="4195D3"/>
                        </a:buClr>
                        <a:buSzPct val="80000"/>
                        <a:defRPr sz="2200">
                          <a:solidFill>
                            <a:schemeClr val="tx1"/>
                          </a:solidFill>
                          <a:latin typeface="Calibri" pitchFamily="34" charset="0"/>
                        </a:defRPr>
                      </a:lvl8pPr>
                      <a:lvl9pPr marL="3886200" indent="-228600" eaLnBrk="0" fontAlgn="base" hangingPunct="0">
                        <a:spcBef>
                          <a:spcPct val="20000"/>
                        </a:spcBef>
                        <a:spcAft>
                          <a:spcPct val="0"/>
                        </a:spcAft>
                        <a:buClr>
                          <a:srgbClr val="4195D3"/>
                        </a:buClr>
                        <a:buSzPct val="80000"/>
                        <a:defRPr sz="2200">
                          <a:solidFill>
                            <a:schemeClr val="tx1"/>
                          </a:solidFill>
                          <a:latin typeface="Calibri" pitchFamily="34" charset="0"/>
                        </a:defRPr>
                      </a:lvl9pPr>
                    </a:lstStyle>
                    <a:p>
                      <a:pPr marL="0" marR="0" lvl="0" indent="0"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pPr>
                      <a:endParaRPr kumimoji="0" lang="en-US" altLang="en-US" sz="1700" b="1" i="0" u="none" strike="noStrike" cap="none" normalizeH="0" baseline="0" dirty="0" smtClean="0">
                        <a:ln>
                          <a:noFill/>
                        </a:ln>
                        <a:solidFill>
                          <a:srgbClr val="4195D3"/>
                        </a:solidFill>
                        <a:effectLst/>
                        <a:latin typeface="Trebuchet MS" pitchFamily="34" charset="0"/>
                      </a:endParaRPr>
                    </a:p>
                  </a:txBody>
                  <a:tcPr marL="85874" marR="8587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2599"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27051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0"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623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1"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5600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2"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600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3"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673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4"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600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5"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0673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6"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600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7"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0673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8"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600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9"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39243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10"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45339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11"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50673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12" name="Picture 13"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560070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229350"/>
            <a:ext cx="316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82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3733800"/>
            <a:ext cx="7772400" cy="1165225"/>
          </a:xfrm>
        </p:spPr>
        <p:txBody>
          <a:bodyPr/>
          <a:lstStyle/>
          <a:p>
            <a:pPr eaLnBrk="1" hangingPunct="1">
              <a:lnSpc>
                <a:spcPct val="120000"/>
              </a:lnSpc>
              <a:spcBef>
                <a:spcPct val="10000"/>
              </a:spcBef>
            </a:pPr>
            <a:r>
              <a:rPr lang="en-US" altLang="en-US" sz="2800" dirty="0" smtClean="0">
                <a:solidFill>
                  <a:schemeClr val="folHlink"/>
                </a:solidFill>
              </a:rPr>
              <a:t>The STANDARDS ALLIANCE</a:t>
            </a:r>
            <a:r>
              <a:rPr lang="en-US" altLang="en-US" sz="2800" dirty="0" smtClean="0"/>
              <a:t/>
            </a:r>
            <a:br>
              <a:rPr lang="en-US" altLang="en-US" sz="2800" dirty="0" smtClean="0"/>
            </a:br>
            <a:endParaRPr lang="en-US" altLang="en-US" sz="2800" dirty="0" smtClean="0"/>
          </a:p>
        </p:txBody>
      </p:sp>
      <p:pic>
        <p:nvPicPr>
          <p:cNvPr id="3075" name="Picture 3" descr="C:\Users\djankowski\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9144000" cy="143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14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14400"/>
          </a:xfrm>
        </p:spPr>
        <p:txBody>
          <a:bodyPr/>
          <a:lstStyle/>
          <a:p>
            <a:r>
              <a:rPr lang="en-US" dirty="0" smtClean="0"/>
              <a:t>Program Overview</a:t>
            </a:r>
            <a:endParaRPr lang="en-US" dirty="0"/>
          </a:p>
        </p:txBody>
      </p:sp>
      <p:sp>
        <p:nvSpPr>
          <p:cNvPr id="3" name="Content Placeholder 2"/>
          <p:cNvSpPr>
            <a:spLocks noGrp="1"/>
          </p:cNvSpPr>
          <p:nvPr>
            <p:ph idx="1"/>
          </p:nvPr>
        </p:nvSpPr>
        <p:spPr/>
        <p:txBody>
          <a:bodyPr/>
          <a:lstStyle/>
          <a:p>
            <a:r>
              <a:rPr lang="en-US" dirty="0" smtClean="0"/>
              <a:t>ANSI-USAID </a:t>
            </a:r>
            <a:r>
              <a:rPr lang="en-US" dirty="0"/>
              <a:t>public private </a:t>
            </a:r>
            <a:r>
              <a:rPr lang="en-US" dirty="0" smtClean="0"/>
              <a:t>partnership</a:t>
            </a:r>
          </a:p>
          <a:p>
            <a:r>
              <a:rPr lang="en-US" dirty="0" smtClean="0"/>
              <a:t>Unique capacity building facility to </a:t>
            </a:r>
            <a:r>
              <a:rPr lang="en-US" dirty="0"/>
              <a:t>support developing countries </a:t>
            </a:r>
            <a:r>
              <a:rPr lang="en-US" dirty="0" smtClean="0"/>
              <a:t>implement </a:t>
            </a:r>
            <a:r>
              <a:rPr lang="en-US" dirty="0"/>
              <a:t>commitments under the WTO’s </a:t>
            </a:r>
            <a:r>
              <a:rPr lang="en-US" dirty="0">
                <a:hlinkClick r:id="rId3"/>
              </a:rPr>
              <a:t>Technical Barriers to Trade</a:t>
            </a:r>
            <a:r>
              <a:rPr lang="en-US" dirty="0"/>
              <a:t> (TBT) agreement </a:t>
            </a:r>
          </a:p>
          <a:p>
            <a:r>
              <a:rPr lang="en-US" dirty="0" smtClean="0"/>
              <a:t>Period of performance: 2013-2018 (2018-2021 in Africa)</a:t>
            </a:r>
            <a:endParaRPr lang="en-US" dirty="0"/>
          </a:p>
          <a:p>
            <a:r>
              <a:rPr lang="en-US" dirty="0"/>
              <a:t>USAID requires a 1:1 private sector contribution (in-kind or cash)</a:t>
            </a:r>
          </a:p>
          <a:p>
            <a:pPr marL="0" indent="0">
              <a:buNone/>
            </a:pP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88" y="6141700"/>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754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14400"/>
          </a:xfrm>
        </p:spPr>
        <p:txBody>
          <a:bodyPr/>
          <a:lstStyle/>
          <a:p>
            <a:r>
              <a:rPr lang="en-US" dirty="0"/>
              <a:t>Scope of Potential </a:t>
            </a:r>
            <a:r>
              <a:rPr lang="en-US" dirty="0" smtClean="0"/>
              <a:t>Activities</a:t>
            </a:r>
            <a:endParaRPr lang="en-US" dirty="0"/>
          </a:p>
        </p:txBody>
      </p:sp>
      <p:sp>
        <p:nvSpPr>
          <p:cNvPr id="4" name="Content Placeholder 3"/>
          <p:cNvSpPr>
            <a:spLocks noGrp="1"/>
          </p:cNvSpPr>
          <p:nvPr>
            <p:ph idx="1"/>
          </p:nvPr>
        </p:nvSpPr>
        <p:spPr/>
        <p:txBody>
          <a:bodyPr/>
          <a:lstStyle/>
          <a:p>
            <a:r>
              <a:rPr lang="en-US" kern="1200" dirty="0" smtClean="0">
                <a:solidFill>
                  <a:prstClr val="black"/>
                </a:solidFill>
              </a:rPr>
              <a:t>Any </a:t>
            </a:r>
            <a:r>
              <a:rPr lang="en-US" kern="1200" dirty="0">
                <a:solidFill>
                  <a:prstClr val="black"/>
                </a:solidFill>
              </a:rPr>
              <a:t>sector or topic within standardization can be covered, as long as it supports one of the following </a:t>
            </a:r>
            <a:r>
              <a:rPr lang="en-US" kern="1200" dirty="0" smtClean="0">
                <a:solidFill>
                  <a:prstClr val="black"/>
                </a:solidFill>
              </a:rPr>
              <a:t>objectives</a:t>
            </a:r>
            <a:r>
              <a:rPr lang="en-US" kern="1200" dirty="0" smtClean="0">
                <a:solidFill>
                  <a:prstClr val="black"/>
                </a:solidFill>
                <a:latin typeface="Calibri"/>
              </a:rPr>
              <a:t>:</a:t>
            </a:r>
          </a:p>
          <a:p>
            <a:pPr marL="914400" lvl="1" indent="-514350">
              <a:spcBef>
                <a:spcPts val="0"/>
              </a:spcBef>
              <a:spcAft>
                <a:spcPts val="600"/>
              </a:spcAft>
              <a:buFont typeface="+mj-lt"/>
              <a:buAutoNum type="arabicPeriod"/>
            </a:pPr>
            <a:r>
              <a:rPr lang="en-US" sz="2000" dirty="0" smtClean="0"/>
              <a:t>Increased understanding of WTO TBT principles</a:t>
            </a:r>
          </a:p>
          <a:p>
            <a:pPr marL="914400" lvl="1" indent="-514350">
              <a:spcBef>
                <a:spcPts val="0"/>
              </a:spcBef>
              <a:spcAft>
                <a:spcPts val="600"/>
              </a:spcAft>
              <a:buFont typeface="+mj-lt"/>
              <a:buAutoNum type="arabicPeriod"/>
            </a:pPr>
            <a:r>
              <a:rPr lang="en-US" sz="2000" dirty="0" smtClean="0"/>
              <a:t>Implementation </a:t>
            </a:r>
            <a:r>
              <a:rPr lang="en-US" sz="2000" dirty="0"/>
              <a:t>of the Code of Good Practice for the Preparation, Adoption and Application of Standards</a:t>
            </a:r>
          </a:p>
          <a:p>
            <a:pPr marL="914400" lvl="1" indent="-514350">
              <a:spcBef>
                <a:spcPts val="0"/>
              </a:spcBef>
              <a:spcAft>
                <a:spcPts val="600"/>
              </a:spcAft>
              <a:buFont typeface="+mj-lt"/>
              <a:buAutoNum type="arabicPeriod"/>
            </a:pPr>
            <a:r>
              <a:rPr lang="en-US" sz="2000" dirty="0"/>
              <a:t>Improved transparency in the development and alteration of technical regulations</a:t>
            </a:r>
          </a:p>
          <a:p>
            <a:pPr marL="914400" lvl="1" indent="-514350">
              <a:spcBef>
                <a:spcPts val="0"/>
              </a:spcBef>
              <a:spcAft>
                <a:spcPts val="600"/>
              </a:spcAft>
              <a:buFont typeface="+mj-lt"/>
              <a:buAutoNum type="arabicPeriod"/>
            </a:pPr>
            <a:r>
              <a:rPr lang="en-US" sz="2000" dirty="0"/>
              <a:t>More robust and transparent engagement with the private sector in standards development and use</a:t>
            </a:r>
          </a:p>
          <a:p>
            <a:pPr marL="0" indent="0">
              <a:buNone/>
            </a:pP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6200066"/>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7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14400"/>
          </a:xfrm>
        </p:spPr>
        <p:txBody>
          <a:bodyPr/>
          <a:lstStyle/>
          <a:p>
            <a:r>
              <a:rPr lang="en-US" dirty="0" smtClean="0"/>
              <a:t>Partner Countries/Regions</a:t>
            </a:r>
            <a:endParaRPr lang="en-US" dirty="0"/>
          </a:p>
        </p:txBody>
      </p:sp>
      <p:sp>
        <p:nvSpPr>
          <p:cNvPr id="5" name="Content Placeholder 4"/>
          <p:cNvSpPr>
            <a:spLocks noGrp="1"/>
          </p:cNvSpPr>
          <p:nvPr>
            <p:ph sz="half" idx="2"/>
          </p:nvPr>
        </p:nvSpPr>
        <p:spPr>
          <a:xfrm>
            <a:off x="4648200" y="1371600"/>
            <a:ext cx="4038600" cy="4525963"/>
          </a:xfrm>
        </p:spPr>
        <p:txBody>
          <a:bodyPr/>
          <a:lstStyle/>
          <a:p>
            <a:r>
              <a:rPr lang="en-US" sz="2000" dirty="0"/>
              <a:t>Middle East/North Africa (Morocco, Jordan)</a:t>
            </a:r>
          </a:p>
          <a:p>
            <a:r>
              <a:rPr lang="en-US" sz="2000" dirty="0"/>
              <a:t>Southern African Development Community</a:t>
            </a:r>
          </a:p>
          <a:p>
            <a:r>
              <a:rPr lang="en-US" sz="2000" dirty="0"/>
              <a:t>East African </a:t>
            </a:r>
            <a:r>
              <a:rPr lang="en-US" sz="2000" dirty="0" smtClean="0"/>
              <a:t>Community</a:t>
            </a:r>
          </a:p>
          <a:p>
            <a:r>
              <a:rPr lang="en-US" sz="2000" dirty="0" smtClean="0"/>
              <a:t>New </a:t>
            </a:r>
            <a:r>
              <a:rPr lang="en-US" sz="2000" dirty="0"/>
              <a:t>in 2016 – </a:t>
            </a:r>
            <a:r>
              <a:rPr lang="en-US" sz="2000" dirty="0" smtClean="0"/>
              <a:t>Cote d’Ivoire, Ghana</a:t>
            </a:r>
            <a:r>
              <a:rPr lang="en-US" sz="2000" dirty="0"/>
              <a:t>, </a:t>
            </a:r>
            <a:r>
              <a:rPr lang="en-US" sz="2000" dirty="0" smtClean="0"/>
              <a:t>Mozambique, Senegal </a:t>
            </a:r>
            <a:r>
              <a:rPr lang="en-US" sz="2000" dirty="0"/>
              <a:t>and </a:t>
            </a:r>
            <a:r>
              <a:rPr lang="en-US" sz="2000" dirty="0" smtClean="0"/>
              <a:t>Zambia</a:t>
            </a:r>
            <a:endParaRPr lang="en-US" sz="2000" dirty="0"/>
          </a:p>
          <a:p>
            <a:endParaRPr lang="en-US" dirty="0"/>
          </a:p>
        </p:txBody>
      </p:sp>
      <p:sp>
        <p:nvSpPr>
          <p:cNvPr id="6" name="Content Placeholder 3"/>
          <p:cNvSpPr>
            <a:spLocks noGrp="1"/>
          </p:cNvSpPr>
          <p:nvPr>
            <p:ph sz="half" idx="1"/>
          </p:nvPr>
        </p:nvSpPr>
        <p:spPr>
          <a:xfrm>
            <a:off x="457200" y="1371600"/>
            <a:ext cx="4038600" cy="4525963"/>
          </a:xfrm>
        </p:spPr>
        <p:txBody>
          <a:bodyPr/>
          <a:lstStyle/>
          <a:p>
            <a:r>
              <a:rPr lang="en-US" sz="2000" dirty="0" smtClean="0"/>
              <a:t>Central America (CAFTA-DR participants)</a:t>
            </a:r>
          </a:p>
          <a:p>
            <a:r>
              <a:rPr lang="en-US" sz="2000" dirty="0" smtClean="0"/>
              <a:t>Colombia</a:t>
            </a:r>
          </a:p>
          <a:p>
            <a:r>
              <a:rPr lang="en-US" sz="2000" dirty="0" smtClean="0"/>
              <a:t>Indonesia</a:t>
            </a:r>
          </a:p>
          <a:p>
            <a:r>
              <a:rPr lang="en-US" sz="2000" dirty="0" smtClean="0"/>
              <a:t>Mexico</a:t>
            </a:r>
          </a:p>
          <a:p>
            <a:r>
              <a:rPr lang="en-US" sz="2000" dirty="0" smtClean="0"/>
              <a:t>Peru</a:t>
            </a:r>
          </a:p>
          <a:p>
            <a:r>
              <a:rPr lang="en-US" sz="2000" dirty="0" smtClean="0"/>
              <a:t>Vietnam</a:t>
            </a:r>
          </a:p>
          <a:p>
            <a:pPr marL="0" indent="0">
              <a:buNone/>
            </a:pPr>
            <a:endParaRPr lang="en-US" sz="24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6238977"/>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46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85750"/>
            <a:r>
              <a:rPr lang="en-US" altLang="en-US" b="1" dirty="0"/>
              <a:t>The American National Standards Institute coordinates standards, conformity assessment, and related activities in the United States</a:t>
            </a:r>
          </a:p>
          <a:p>
            <a:pPr marL="285750" indent="-285750"/>
            <a:endParaRPr lang="en-US" altLang="en-US" b="1" dirty="0"/>
          </a:p>
          <a:p>
            <a:pPr marL="285750" indent="-285750"/>
            <a:r>
              <a:rPr lang="en-US" altLang="en-US" dirty="0"/>
              <a:t>Founded in 1918, ANSI is a private, non-profit organization  </a:t>
            </a:r>
            <a:br>
              <a:rPr lang="en-US" altLang="en-US" dirty="0"/>
            </a:br>
            <a:endParaRPr lang="en-US" altLang="en-US" dirty="0"/>
          </a:p>
          <a:p>
            <a:pPr marL="285750" indent="-285750"/>
            <a:r>
              <a:rPr lang="en-US" altLang="en-US" dirty="0"/>
              <a:t>ANSI is not a government agency or a standards </a:t>
            </a:r>
            <a:r>
              <a:rPr lang="en-US" altLang="en-US" dirty="0" smtClean="0"/>
              <a:t>developer</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81000"/>
            <a:ext cx="27559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djankowski\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2" y="6008688"/>
            <a:ext cx="2409825"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57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Successes Supporting </a:t>
            </a:r>
            <a:r>
              <a:rPr lang="en-US" dirty="0" smtClean="0"/>
              <a:t>Vietnam</a:t>
            </a:r>
            <a:endParaRPr lang="en-US" dirty="0"/>
          </a:p>
        </p:txBody>
      </p:sp>
      <p:sp>
        <p:nvSpPr>
          <p:cNvPr id="3" name="Content Placeholder 2"/>
          <p:cNvSpPr>
            <a:spLocks noGrp="1"/>
          </p:cNvSpPr>
          <p:nvPr>
            <p:ph idx="1"/>
          </p:nvPr>
        </p:nvSpPr>
        <p:spPr>
          <a:xfrm>
            <a:off x="440635" y="1328530"/>
            <a:ext cx="3826565" cy="2652920"/>
          </a:xfrm>
        </p:spPr>
        <p:txBody>
          <a:bodyPr/>
          <a:lstStyle/>
          <a:p>
            <a:r>
              <a:rPr lang="en-US" sz="2000" dirty="0"/>
              <a:t>Standards Alliance Workshop on Sharing Best Practices in Chemicals Regulation: APEC Meeting, August 22-23, 2017 in Ho Chi Minh City, Viet </a:t>
            </a:r>
            <a:r>
              <a:rPr lang="en-US" sz="2000" dirty="0" smtClean="0"/>
              <a:t>Nam 1.5 </a:t>
            </a:r>
            <a:r>
              <a:rPr lang="en-US" sz="2000" dirty="0"/>
              <a:t>day Workshop </a:t>
            </a:r>
            <a:r>
              <a:rPr lang="en-US" sz="2000" dirty="0" smtClean="0"/>
              <a:t>arranged in partnership with American </a:t>
            </a:r>
            <a:r>
              <a:rPr lang="en-US" sz="2000" dirty="0"/>
              <a:t>Chemistry Council (ACC</a:t>
            </a:r>
            <a:r>
              <a:rPr lang="en-US" sz="2000" dirty="0" smtClean="0"/>
              <a:t>)</a:t>
            </a:r>
          </a:p>
          <a:p>
            <a:r>
              <a:rPr lang="en-US" sz="2000" dirty="0"/>
              <a:t>Food Additives, A Global Perspective on Safety Evaluation and Use in Vietnam and </a:t>
            </a:r>
            <a:r>
              <a:rPr lang="en-US" sz="2000" dirty="0" smtClean="0"/>
              <a:t>Indonesia: September 2016</a:t>
            </a:r>
          </a:p>
          <a:p>
            <a:endParaRPr lang="en-US" sz="2000" dirty="0" smtClean="0"/>
          </a:p>
        </p:txBody>
      </p:sp>
      <p:pic>
        <p:nvPicPr>
          <p:cNvPr id="4" name="Picture 3"/>
          <p:cNvPicPr>
            <a:picLocks noChangeAspect="1"/>
          </p:cNvPicPr>
          <p:nvPr/>
        </p:nvPicPr>
        <p:blipFill>
          <a:blip r:embed="rId3"/>
          <a:stretch>
            <a:fillRect/>
          </a:stretch>
        </p:blipFill>
        <p:spPr>
          <a:xfrm>
            <a:off x="4648200" y="1414501"/>
            <a:ext cx="3718560" cy="2480977"/>
          </a:xfrm>
          <a:prstGeom prst="rect">
            <a:avLst/>
          </a:prstGeom>
        </p:spPr>
      </p:pic>
      <p:pic>
        <p:nvPicPr>
          <p:cNvPr id="5" name="Picture 4"/>
          <p:cNvPicPr>
            <a:picLocks noChangeAspect="1"/>
          </p:cNvPicPr>
          <p:nvPr/>
        </p:nvPicPr>
        <p:blipFill>
          <a:blip r:embed="rId4"/>
          <a:stretch>
            <a:fillRect/>
          </a:stretch>
        </p:blipFill>
        <p:spPr>
          <a:xfrm>
            <a:off x="4419600" y="4267200"/>
            <a:ext cx="4614863" cy="2291144"/>
          </a:xfrm>
          <a:prstGeom prst="rect">
            <a:avLst/>
          </a:prstGeom>
        </p:spPr>
      </p:pic>
    </p:spTree>
    <p:extLst>
      <p:ext uri="{BB962C8B-B14F-4D97-AF65-F5344CB8AC3E}">
        <p14:creationId xmlns:p14="http://schemas.microsoft.com/office/powerpoint/2010/main" val="2889067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Resources</a:t>
            </a:r>
            <a:endParaRPr lang="en-US" dirty="0"/>
          </a:p>
        </p:txBody>
      </p:sp>
      <p:sp>
        <p:nvSpPr>
          <p:cNvPr id="3" name="Content Placeholder 2"/>
          <p:cNvSpPr>
            <a:spLocks noGrp="1"/>
          </p:cNvSpPr>
          <p:nvPr>
            <p:ph idx="1"/>
          </p:nvPr>
        </p:nvSpPr>
        <p:spPr/>
        <p:txBody>
          <a:bodyPr/>
          <a:lstStyle/>
          <a:p>
            <a:r>
              <a:rPr lang="en-US" dirty="0" smtClean="0"/>
              <a:t>Website</a:t>
            </a:r>
            <a:r>
              <a:rPr lang="en-US" dirty="0"/>
              <a:t>: </a:t>
            </a:r>
            <a:r>
              <a:rPr lang="en-US" dirty="0">
                <a:hlinkClick r:id="rId3"/>
              </a:rPr>
              <a:t>http://</a:t>
            </a:r>
            <a:r>
              <a:rPr lang="en-US" dirty="0" smtClean="0">
                <a:hlinkClick r:id="rId3"/>
              </a:rPr>
              <a:t>standardsalliance.ansi.org</a:t>
            </a:r>
            <a:endParaRPr lang="en-US" dirty="0"/>
          </a:p>
        </p:txBody>
      </p:sp>
      <p:pic>
        <p:nvPicPr>
          <p:cNvPr id="4098" name="Picture 2" descr="C:\Users\djankowski\Desktop\columbi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14600"/>
            <a:ext cx="7846646" cy="286893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028" y="6180611"/>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736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jankowski\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5913984"/>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075071"/>
            <a:ext cx="33528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234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ChangeArrowheads="1"/>
          </p:cNvSpPr>
          <p:nvPr/>
        </p:nvSpPr>
        <p:spPr bwMode="auto">
          <a:xfrm>
            <a:off x="152400" y="1752600"/>
            <a:ext cx="3124200" cy="269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r>
              <a:rPr lang="en-US" b="1" dirty="0" smtClean="0">
                <a:latin typeface="Trebuchet MS" pitchFamily="34" charset="0"/>
              </a:rPr>
              <a:t>Leslie McDermott</a:t>
            </a:r>
          </a:p>
          <a:p>
            <a:pPr>
              <a:spcBef>
                <a:spcPct val="20000"/>
              </a:spcBef>
            </a:pPr>
            <a:r>
              <a:rPr lang="en-US" b="1" dirty="0" smtClean="0">
                <a:solidFill>
                  <a:schemeClr val="folHlink"/>
                </a:solidFill>
                <a:latin typeface="Trebuchet MS" pitchFamily="34" charset="0"/>
                <a:hlinkClick r:id="rId3"/>
              </a:rPr>
              <a:t>lmcdermott@ansi.org</a:t>
            </a:r>
            <a:endParaRPr lang="en-US" b="1" dirty="0">
              <a:solidFill>
                <a:schemeClr val="folHlink"/>
              </a:solidFill>
              <a:latin typeface="Trebuchet MS" pitchFamily="34" charset="0"/>
            </a:endParaRPr>
          </a:p>
          <a:p>
            <a:pPr>
              <a:spcBef>
                <a:spcPct val="20000"/>
              </a:spcBef>
            </a:pPr>
            <a:endParaRPr lang="en-US" b="1" dirty="0" smtClean="0">
              <a:latin typeface="Trebuchet MS" pitchFamily="34" charset="0"/>
            </a:endParaRPr>
          </a:p>
          <a:p>
            <a:pPr algn="l">
              <a:spcBef>
                <a:spcPct val="20000"/>
              </a:spcBef>
            </a:pPr>
            <a:r>
              <a:rPr lang="en-US" b="1" dirty="0" smtClean="0">
                <a:latin typeface="Trebuchet MS" pitchFamily="34" charset="0"/>
              </a:rPr>
              <a:t>Jessica </a:t>
            </a:r>
            <a:r>
              <a:rPr lang="en-US" b="1" dirty="0">
                <a:latin typeface="Trebuchet MS" pitchFamily="34" charset="0"/>
              </a:rPr>
              <a:t>Roop </a:t>
            </a:r>
          </a:p>
          <a:p>
            <a:pPr>
              <a:spcBef>
                <a:spcPct val="20000"/>
              </a:spcBef>
            </a:pPr>
            <a:r>
              <a:rPr lang="en-US" b="1" dirty="0" smtClean="0">
                <a:solidFill>
                  <a:schemeClr val="folHlink"/>
                </a:solidFill>
                <a:latin typeface="Trebuchet MS" pitchFamily="34" charset="0"/>
                <a:hlinkClick r:id="rId4"/>
              </a:rPr>
              <a:t>jroop@ansi.org</a:t>
            </a:r>
            <a:r>
              <a:rPr lang="en-US" b="1" dirty="0" smtClean="0">
                <a:solidFill>
                  <a:schemeClr val="folHlink"/>
                </a:solidFill>
                <a:latin typeface="Trebuchet MS" pitchFamily="34" charset="0"/>
              </a:rPr>
              <a:t> </a:t>
            </a:r>
          </a:p>
          <a:p>
            <a:pPr>
              <a:spcBef>
                <a:spcPct val="20000"/>
              </a:spcBef>
            </a:pPr>
            <a:endParaRPr lang="en-US" b="1" dirty="0">
              <a:solidFill>
                <a:schemeClr val="folHlink"/>
              </a:solidFill>
              <a:latin typeface="Trebuchet MS" pitchFamily="34" charset="0"/>
            </a:endParaRPr>
          </a:p>
          <a:p>
            <a:pPr algn="l">
              <a:spcBef>
                <a:spcPct val="20000"/>
              </a:spcBef>
            </a:pPr>
            <a:r>
              <a:rPr lang="en-US" b="1" dirty="0" smtClean="0">
                <a:latin typeface="Trebuchet MS" pitchFamily="34" charset="0"/>
              </a:rPr>
              <a:t>David Jankowski</a:t>
            </a:r>
            <a:endParaRPr lang="en-US" b="1" dirty="0">
              <a:latin typeface="Trebuchet MS" pitchFamily="34" charset="0"/>
            </a:endParaRPr>
          </a:p>
          <a:p>
            <a:pPr>
              <a:spcBef>
                <a:spcPct val="20000"/>
              </a:spcBef>
            </a:pPr>
            <a:r>
              <a:rPr lang="en-US" b="1" dirty="0" smtClean="0">
                <a:solidFill>
                  <a:schemeClr val="folHlink"/>
                </a:solidFill>
                <a:latin typeface="Trebuchet MS" pitchFamily="34" charset="0"/>
                <a:hlinkClick r:id="rId5"/>
              </a:rPr>
              <a:t>djankowski@ansi.org</a:t>
            </a:r>
            <a:r>
              <a:rPr lang="en-US" b="1" dirty="0" smtClean="0">
                <a:solidFill>
                  <a:schemeClr val="folHlink"/>
                </a:solidFill>
                <a:latin typeface="Trebuchet MS" pitchFamily="34" charset="0"/>
              </a:rPr>
              <a:t> </a:t>
            </a:r>
            <a:endParaRPr lang="en-US" b="1" dirty="0">
              <a:solidFill>
                <a:schemeClr val="folHlink"/>
              </a:solidFill>
              <a:latin typeface="Trebuchet MS" pitchFamily="34" charset="0"/>
            </a:endParaRPr>
          </a:p>
          <a:p>
            <a:pPr>
              <a:spcBef>
                <a:spcPct val="20000"/>
              </a:spcBef>
            </a:pPr>
            <a:endParaRPr lang="en-US" b="1" dirty="0" smtClean="0">
              <a:solidFill>
                <a:schemeClr val="folHlink"/>
              </a:solidFill>
              <a:latin typeface="Trebuchet MS" pitchFamily="34" charset="0"/>
            </a:endParaRPr>
          </a:p>
          <a:p>
            <a:pPr>
              <a:spcBef>
                <a:spcPct val="20000"/>
              </a:spcBef>
            </a:pPr>
            <a:endParaRPr lang="en-US" b="1" dirty="0">
              <a:solidFill>
                <a:schemeClr val="folHlink"/>
              </a:solidFill>
              <a:latin typeface="Trebuchet MS" pitchFamily="34" charset="0"/>
            </a:endParaRPr>
          </a:p>
          <a:p>
            <a:pPr>
              <a:spcBef>
                <a:spcPct val="20000"/>
              </a:spcBef>
            </a:pPr>
            <a:endParaRPr lang="en-US" b="1" dirty="0" smtClean="0">
              <a:solidFill>
                <a:schemeClr val="folHlink"/>
              </a:solidFill>
              <a:latin typeface="Trebuchet MS" pitchFamily="34" charset="0"/>
            </a:endParaRPr>
          </a:p>
          <a:p>
            <a:pPr>
              <a:spcBef>
                <a:spcPct val="20000"/>
              </a:spcBef>
            </a:pPr>
            <a:endParaRPr lang="en-US" b="1" dirty="0">
              <a:solidFill>
                <a:schemeClr val="folHlink"/>
              </a:solidFill>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190426"/>
            <a:ext cx="8229600" cy="334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27559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7088" y="6229350"/>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68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04800"/>
            <a:ext cx="27559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Grp="1" noChangeArrowheads="1"/>
          </p:cNvSpPr>
          <p:nvPr>
            <p:ph idx="1"/>
          </p:nvPr>
        </p:nvSpPr>
        <p:spPr bwMode="auto">
          <a:xfrm>
            <a:off x="457200" y="1570037"/>
            <a:ext cx="396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buFont typeface="Wingdings" pitchFamily="2" charset="2"/>
              <a:buChar char="n"/>
            </a:pPr>
            <a:r>
              <a:rPr lang="en-US" altLang="en-US" sz="2000" dirty="0">
                <a:solidFill>
                  <a:schemeClr val="tx1"/>
                </a:solidFill>
                <a:latin typeface="Trebuchet MS" pitchFamily="34" charset="0"/>
              </a:rPr>
              <a:t>Represents U.S. </a:t>
            </a:r>
            <a:r>
              <a:rPr lang="en-US" altLang="en-US" sz="2000" dirty="0" smtClean="0">
                <a:solidFill>
                  <a:schemeClr val="tx1"/>
                </a:solidFill>
                <a:latin typeface="Trebuchet MS" pitchFamily="34" charset="0"/>
              </a:rPr>
              <a:t>globally </a:t>
            </a:r>
            <a:endParaRPr lang="en-US" altLang="en-US" sz="2000" dirty="0">
              <a:solidFill>
                <a:schemeClr val="tx1"/>
              </a:solidFill>
              <a:latin typeface="Trebuchet MS" pitchFamily="34" charset="0"/>
            </a:endParaRPr>
          </a:p>
          <a:p>
            <a:pPr marL="342900" indent="-342900" algn="l">
              <a:buFont typeface="Wingdings" pitchFamily="2" charset="2"/>
              <a:buChar char="n"/>
            </a:pPr>
            <a:r>
              <a:rPr lang="en-US" altLang="en-US" sz="2000" dirty="0" smtClean="0">
                <a:solidFill>
                  <a:schemeClr val="tx1"/>
                </a:solidFill>
                <a:latin typeface="Trebuchet MS" pitchFamily="34" charset="0"/>
              </a:rPr>
              <a:t>Accredits </a:t>
            </a:r>
            <a:r>
              <a:rPr lang="en-US" altLang="en-US" sz="2000" dirty="0">
                <a:solidFill>
                  <a:schemeClr val="tx1"/>
                </a:solidFill>
                <a:latin typeface="Trebuchet MS" pitchFamily="34" charset="0"/>
              </a:rPr>
              <a:t>standards </a:t>
            </a:r>
            <a:r>
              <a:rPr lang="en-US" altLang="en-US" sz="2000" dirty="0" smtClean="0">
                <a:solidFill>
                  <a:schemeClr val="tx1"/>
                </a:solidFill>
                <a:latin typeface="Trebuchet MS" pitchFamily="34" charset="0"/>
              </a:rPr>
              <a:t>developing organizations and approves American National Standards</a:t>
            </a:r>
          </a:p>
          <a:p>
            <a:pPr marL="342900" indent="-342900" algn="l">
              <a:buFont typeface="Wingdings" pitchFamily="2" charset="2"/>
              <a:buChar char="n"/>
            </a:pPr>
            <a:r>
              <a:rPr lang="en-US" altLang="en-US" sz="2000" dirty="0" smtClean="0">
                <a:solidFill>
                  <a:schemeClr val="tx1"/>
                </a:solidFill>
                <a:latin typeface="Trebuchet MS" pitchFamily="34" charset="0"/>
              </a:rPr>
              <a:t>Accredits / approves technical advisory groups (mirror committees) for ISO / IEC technical work</a:t>
            </a:r>
          </a:p>
          <a:p>
            <a:pPr marL="342900" indent="-342900" algn="l">
              <a:buFont typeface="Wingdings" pitchFamily="2" charset="2"/>
              <a:buChar char="n"/>
            </a:pPr>
            <a:r>
              <a:rPr lang="en-US" altLang="en-US" sz="2000" dirty="0" smtClean="0">
                <a:solidFill>
                  <a:schemeClr val="tx1"/>
                </a:solidFill>
                <a:latin typeface="Trebuchet MS" pitchFamily="34" charset="0"/>
              </a:rPr>
              <a:t>Accredits conformity </a:t>
            </a:r>
            <a:r>
              <a:rPr lang="en-US" altLang="en-US" sz="2000" dirty="0">
                <a:solidFill>
                  <a:schemeClr val="tx1"/>
                </a:solidFill>
                <a:latin typeface="Trebuchet MS" pitchFamily="34" charset="0"/>
              </a:rPr>
              <a:t>assessment </a:t>
            </a:r>
            <a:r>
              <a:rPr lang="en-US" altLang="en-US" sz="2000" dirty="0" smtClean="0">
                <a:solidFill>
                  <a:schemeClr val="tx1"/>
                </a:solidFill>
                <a:latin typeface="Trebuchet MS" pitchFamily="34" charset="0"/>
              </a:rPr>
              <a:t>bodies</a:t>
            </a:r>
            <a:endParaRPr lang="en-US" altLang="en-US" sz="2200" dirty="0" smtClean="0">
              <a:solidFill>
                <a:schemeClr val="tx1"/>
              </a:solidFill>
              <a:latin typeface="Trebuchet MS" pitchFamily="34" charset="0"/>
            </a:endParaRPr>
          </a:p>
        </p:txBody>
      </p:sp>
      <p:sp>
        <p:nvSpPr>
          <p:cNvPr id="6" name="Rectangle 4"/>
          <p:cNvSpPr>
            <a:spLocks noChangeArrowheads="1"/>
          </p:cNvSpPr>
          <p:nvPr/>
        </p:nvSpPr>
        <p:spPr bwMode="auto">
          <a:xfrm>
            <a:off x="4657725" y="1524000"/>
            <a:ext cx="4198938" cy="42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gn="l">
              <a:buFont typeface="Wingdings" pitchFamily="2" charset="2"/>
              <a:buChar char="n"/>
            </a:pPr>
            <a:r>
              <a:rPr lang="en-US" altLang="en-US" sz="2000" dirty="0">
                <a:solidFill>
                  <a:srgbClr val="000000"/>
                </a:solidFill>
                <a:latin typeface="Trebuchet MS" pitchFamily="34" charset="0"/>
              </a:rPr>
              <a:t>Standards re-seller</a:t>
            </a:r>
          </a:p>
          <a:p>
            <a:pPr marL="342900" indent="-342900" algn="l">
              <a:buFont typeface="Wingdings" pitchFamily="2" charset="2"/>
              <a:buChar char="n"/>
            </a:pPr>
            <a:r>
              <a:rPr lang="en-US" altLang="en-US" sz="2000" dirty="0" smtClean="0">
                <a:solidFill>
                  <a:srgbClr val="000000"/>
                </a:solidFill>
                <a:latin typeface="Trebuchet MS" pitchFamily="34" charset="0"/>
              </a:rPr>
              <a:t>Education and training</a:t>
            </a:r>
          </a:p>
          <a:p>
            <a:pPr marL="342900" indent="-342900" algn="l">
              <a:buFont typeface="Wingdings" pitchFamily="2" charset="2"/>
              <a:buChar char="n"/>
            </a:pPr>
            <a:r>
              <a:rPr lang="en-US" altLang="en-US" sz="2000" dirty="0" smtClean="0">
                <a:solidFill>
                  <a:srgbClr val="000000"/>
                </a:solidFill>
                <a:latin typeface="Trebuchet MS" pitchFamily="34" charset="0"/>
              </a:rPr>
              <a:t>Offers </a:t>
            </a:r>
            <a:r>
              <a:rPr lang="en-US" altLang="en-US" sz="2000" dirty="0">
                <a:solidFill>
                  <a:srgbClr val="000000"/>
                </a:solidFill>
                <a:latin typeface="Trebuchet MS" pitchFamily="34" charset="0"/>
              </a:rPr>
              <a:t>neutral </a:t>
            </a:r>
            <a:r>
              <a:rPr lang="en-US" altLang="en-US" sz="2000" dirty="0" smtClean="0">
                <a:solidFill>
                  <a:srgbClr val="000000"/>
                </a:solidFill>
                <a:latin typeface="Trebuchet MS" pitchFamily="34" charset="0"/>
              </a:rPr>
              <a:t>forum for identifying standards needs and discussion of issues</a:t>
            </a:r>
          </a:p>
          <a:p>
            <a:pPr marL="342900" indent="-342900" algn="l">
              <a:buFont typeface="Wingdings" pitchFamily="2" charset="2"/>
              <a:buChar char="n"/>
            </a:pPr>
            <a:r>
              <a:rPr lang="en-US" altLang="en-US" sz="2000" dirty="0" smtClean="0">
                <a:solidFill>
                  <a:srgbClr val="000000"/>
                </a:solidFill>
                <a:latin typeface="Trebuchet MS" pitchFamily="34" charset="0"/>
              </a:rPr>
              <a:t>Serves as a bridge </a:t>
            </a:r>
            <a:r>
              <a:rPr lang="en-US" altLang="en-US" sz="2000" dirty="0">
                <a:solidFill>
                  <a:srgbClr val="000000"/>
                </a:solidFill>
                <a:latin typeface="Trebuchet MS" pitchFamily="34" charset="0"/>
              </a:rPr>
              <a:t>between U.S. public </a:t>
            </a:r>
            <a:r>
              <a:rPr lang="en-US" altLang="en-US" sz="2000" dirty="0" smtClean="0">
                <a:solidFill>
                  <a:srgbClr val="000000"/>
                </a:solidFill>
                <a:latin typeface="Trebuchet MS" pitchFamily="34" charset="0"/>
              </a:rPr>
              <a:t>&amp; </a:t>
            </a:r>
            <a:r>
              <a:rPr lang="en-US" altLang="en-US" sz="2000" dirty="0">
                <a:solidFill>
                  <a:srgbClr val="000000"/>
                </a:solidFill>
                <a:latin typeface="Trebuchet MS" pitchFamily="34" charset="0"/>
              </a:rPr>
              <a:t>private </a:t>
            </a:r>
            <a:r>
              <a:rPr lang="en-US" altLang="en-US" sz="2000" dirty="0" smtClean="0">
                <a:solidFill>
                  <a:srgbClr val="000000"/>
                </a:solidFill>
                <a:latin typeface="Trebuchet MS" pitchFamily="34" charset="0"/>
              </a:rPr>
              <a:t>sectors</a:t>
            </a:r>
          </a:p>
          <a:p>
            <a:pPr marL="342900" indent="-342900" algn="l">
              <a:buFont typeface="Wingdings" pitchFamily="2" charset="2"/>
              <a:buChar char="n"/>
            </a:pPr>
            <a:r>
              <a:rPr lang="en-US" altLang="en-US" sz="2000" dirty="0">
                <a:solidFill>
                  <a:srgbClr val="000000"/>
                </a:solidFill>
                <a:latin typeface="Trebuchet MS" pitchFamily="34" charset="0"/>
              </a:rPr>
              <a:t>Ensures integrity of the standards and conformity assessment </a:t>
            </a:r>
            <a:r>
              <a:rPr lang="en-US" altLang="en-US" sz="2000" dirty="0" smtClean="0">
                <a:solidFill>
                  <a:srgbClr val="000000"/>
                </a:solidFill>
                <a:latin typeface="Trebuchet MS" pitchFamily="34" charset="0"/>
              </a:rPr>
              <a:t>system</a:t>
            </a:r>
            <a:endParaRPr lang="en-US" altLang="en-US" sz="2000" dirty="0">
              <a:solidFill>
                <a:srgbClr val="000000"/>
              </a:solidFill>
              <a:latin typeface="Trebuchet MS" pitchFamily="34" charset="0"/>
            </a:endParaRPr>
          </a:p>
          <a:p>
            <a:pPr marL="342900" indent="-342900" algn="l"/>
            <a:endParaRPr lang="en-US" altLang="en-US" sz="2200" dirty="0">
              <a:solidFill>
                <a:srgbClr val="000000"/>
              </a:solidFill>
              <a:latin typeface="Trebuchet MS"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205" y="6229350"/>
            <a:ext cx="24082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78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pic>
        <p:nvPicPr>
          <p:cNvPr id="11267" name="Picture 3" descr="IP_regional-bilateral-v3"/>
          <p:cNvPicPr>
            <a:picLocks noChangeAspect="1" noChangeArrowheads="1"/>
          </p:cNvPicPr>
          <p:nvPr/>
        </p:nvPicPr>
        <p:blipFill>
          <a:blip r:embed="rId3">
            <a:extLst>
              <a:ext uri="{28A0092B-C50C-407E-A947-70E740481C1C}">
                <a14:useLocalDpi xmlns:a14="http://schemas.microsoft.com/office/drawing/2010/main" val="0"/>
              </a:ext>
            </a:extLst>
          </a:blip>
          <a:srcRect t="3069"/>
          <a:stretch>
            <a:fillRect/>
          </a:stretch>
        </p:blipFill>
        <p:spPr bwMode="auto">
          <a:xfrm>
            <a:off x="285750" y="152400"/>
            <a:ext cx="85534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229350"/>
            <a:ext cx="3200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2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en-US" dirty="0" smtClean="0"/>
              <a:t>U.S. Standards System </a:t>
            </a:r>
            <a:r>
              <a:rPr lang="en-US" altLang="en-US" sz="2400" dirty="0" smtClean="0"/>
              <a:t/>
            </a:r>
            <a:br>
              <a:rPr lang="en-US" altLang="en-US" sz="2400" dirty="0" smtClean="0"/>
            </a:br>
            <a:r>
              <a:rPr lang="en-US" altLang="en-US" sz="2400" b="0" dirty="0"/>
              <a:t>m</a:t>
            </a:r>
            <a:r>
              <a:rPr lang="en-US" altLang="en-US" sz="2400" b="0" dirty="0" smtClean="0"/>
              <a:t>arket driven</a:t>
            </a:r>
          </a:p>
        </p:txBody>
      </p:sp>
      <p:sp>
        <p:nvSpPr>
          <p:cNvPr id="25605" name="AutoShape 3"/>
          <p:cNvSpPr>
            <a:spLocks noChangeArrowheads="1"/>
          </p:cNvSpPr>
          <p:nvPr/>
        </p:nvSpPr>
        <p:spPr bwMode="auto">
          <a:xfrm rot="10800000">
            <a:off x="2120900" y="2097088"/>
            <a:ext cx="2873375" cy="3265487"/>
          </a:xfrm>
          <a:prstGeom prst="flowChartExtract">
            <a:avLst/>
          </a:prstGeom>
          <a:solidFill>
            <a:srgbClr val="0068B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06" name="AutoShape 4"/>
          <p:cNvSpPr>
            <a:spLocks noChangeArrowheads="1"/>
          </p:cNvSpPr>
          <p:nvPr/>
        </p:nvSpPr>
        <p:spPr bwMode="auto">
          <a:xfrm>
            <a:off x="3727450" y="2097088"/>
            <a:ext cx="2873375" cy="3265487"/>
          </a:xfrm>
          <a:prstGeom prst="flowChartExtract">
            <a:avLst/>
          </a:prstGeom>
          <a:solidFill>
            <a:srgbClr val="4EA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607" name="Text Box 5"/>
          <p:cNvSpPr txBox="1">
            <a:spLocks noChangeArrowheads="1"/>
          </p:cNvSpPr>
          <p:nvPr/>
        </p:nvSpPr>
        <p:spPr bwMode="auto">
          <a:xfrm>
            <a:off x="2106613" y="2273300"/>
            <a:ext cx="2903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rebuchet MS" pitchFamily="34" charset="0"/>
              </a:defRPr>
            </a:lvl1pPr>
            <a:lvl2pPr>
              <a:defRPr sz="2200">
                <a:solidFill>
                  <a:schemeClr val="tx1"/>
                </a:solidFill>
                <a:latin typeface="Trebuchet MS" pitchFamily="34" charset="0"/>
              </a:defRPr>
            </a:lvl2pPr>
            <a:lvl3pPr>
              <a:defRPr sz="2000">
                <a:solidFill>
                  <a:schemeClr val="tx1"/>
                </a:solidFill>
                <a:latin typeface="Trebuchet MS"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eaLnBrk="0" hangingPunct="0">
              <a:defRPr sz="2600">
                <a:solidFill>
                  <a:schemeClr val="tx1"/>
                </a:solidFill>
                <a:latin typeface="Calibri" pitchFamily="34" charset="0"/>
              </a:defRPr>
            </a:lvl6pPr>
            <a:lvl7pPr eaLnBrk="0" hangingPunct="0">
              <a:defRPr sz="2600">
                <a:solidFill>
                  <a:schemeClr val="tx1"/>
                </a:solidFill>
                <a:latin typeface="Calibri" pitchFamily="34" charset="0"/>
              </a:defRPr>
            </a:lvl7pPr>
            <a:lvl8pPr eaLnBrk="0" hangingPunct="0">
              <a:defRPr sz="2600">
                <a:solidFill>
                  <a:schemeClr val="tx1"/>
                </a:solidFill>
                <a:latin typeface="Calibri" pitchFamily="34" charset="0"/>
              </a:defRPr>
            </a:lvl8pPr>
            <a:lvl9pPr eaLnBrk="0" hangingPunct="0">
              <a:defRPr sz="2600">
                <a:solidFill>
                  <a:schemeClr val="tx1"/>
                </a:solidFill>
                <a:latin typeface="Calibri" pitchFamily="34" charset="0"/>
              </a:defRPr>
            </a:lvl9pPr>
          </a:lstStyle>
          <a:p>
            <a:pPr eaLnBrk="0" hangingPunct="0">
              <a:lnSpc>
                <a:spcPct val="100000"/>
              </a:lnSpc>
              <a:spcBef>
                <a:spcPct val="50000"/>
              </a:spcBef>
              <a:buClrTx/>
              <a:buSzTx/>
              <a:buFontTx/>
              <a:buNone/>
            </a:pPr>
            <a:r>
              <a:rPr lang="en-US" altLang="en-US" sz="1800" b="1">
                <a:solidFill>
                  <a:srgbClr val="FFFFFF"/>
                </a:solidFill>
              </a:rPr>
              <a:t>Approach in </a:t>
            </a:r>
            <a:br>
              <a:rPr lang="en-US" altLang="en-US" sz="1800" b="1">
                <a:solidFill>
                  <a:srgbClr val="FFFFFF"/>
                </a:solidFill>
              </a:rPr>
            </a:br>
            <a:r>
              <a:rPr lang="en-US" altLang="en-US" sz="1800" b="1">
                <a:solidFill>
                  <a:srgbClr val="FFFFFF"/>
                </a:solidFill>
              </a:rPr>
              <a:t>many economies</a:t>
            </a:r>
          </a:p>
        </p:txBody>
      </p:sp>
      <p:sp>
        <p:nvSpPr>
          <p:cNvPr id="25608" name="Text Box 6"/>
          <p:cNvSpPr txBox="1">
            <a:spLocks noChangeArrowheads="1"/>
          </p:cNvSpPr>
          <p:nvPr/>
        </p:nvSpPr>
        <p:spPr bwMode="auto">
          <a:xfrm>
            <a:off x="3730625" y="4624388"/>
            <a:ext cx="2867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rebuchet MS" pitchFamily="34" charset="0"/>
              </a:defRPr>
            </a:lvl1pPr>
            <a:lvl2pPr>
              <a:defRPr sz="2200">
                <a:solidFill>
                  <a:schemeClr val="tx1"/>
                </a:solidFill>
                <a:latin typeface="Trebuchet MS" pitchFamily="34" charset="0"/>
              </a:defRPr>
            </a:lvl2pPr>
            <a:lvl3pPr>
              <a:defRPr sz="2000">
                <a:solidFill>
                  <a:schemeClr val="tx1"/>
                </a:solidFill>
                <a:latin typeface="Trebuchet MS"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eaLnBrk="0" hangingPunct="0">
              <a:defRPr sz="2600">
                <a:solidFill>
                  <a:schemeClr val="tx1"/>
                </a:solidFill>
                <a:latin typeface="Calibri" pitchFamily="34" charset="0"/>
              </a:defRPr>
            </a:lvl6pPr>
            <a:lvl7pPr eaLnBrk="0" hangingPunct="0">
              <a:defRPr sz="2600">
                <a:solidFill>
                  <a:schemeClr val="tx1"/>
                </a:solidFill>
                <a:latin typeface="Calibri" pitchFamily="34" charset="0"/>
              </a:defRPr>
            </a:lvl7pPr>
            <a:lvl8pPr eaLnBrk="0" hangingPunct="0">
              <a:defRPr sz="2600">
                <a:solidFill>
                  <a:schemeClr val="tx1"/>
                </a:solidFill>
                <a:latin typeface="Calibri" pitchFamily="34" charset="0"/>
              </a:defRPr>
            </a:lvl8pPr>
            <a:lvl9pPr eaLnBrk="0" hangingPunct="0">
              <a:defRPr sz="2600">
                <a:solidFill>
                  <a:schemeClr val="tx1"/>
                </a:solidFill>
                <a:latin typeface="Calibri" pitchFamily="34" charset="0"/>
              </a:defRPr>
            </a:lvl9pPr>
          </a:lstStyle>
          <a:p>
            <a:pPr eaLnBrk="0" hangingPunct="0">
              <a:lnSpc>
                <a:spcPct val="100000"/>
              </a:lnSpc>
              <a:spcBef>
                <a:spcPct val="50000"/>
              </a:spcBef>
              <a:buClrTx/>
              <a:buSzTx/>
              <a:buFontTx/>
              <a:buNone/>
            </a:pPr>
            <a:r>
              <a:rPr lang="en-US" altLang="en-US" sz="1800" b="1">
                <a:solidFill>
                  <a:srgbClr val="FFFFFF"/>
                </a:solidFill>
              </a:rPr>
              <a:t>Approach</a:t>
            </a:r>
            <a:br>
              <a:rPr lang="en-US" altLang="en-US" sz="1800" b="1">
                <a:solidFill>
                  <a:srgbClr val="FFFFFF"/>
                </a:solidFill>
              </a:rPr>
            </a:br>
            <a:r>
              <a:rPr lang="en-US" altLang="en-US" sz="1800" b="1">
                <a:solidFill>
                  <a:srgbClr val="FFFFFF"/>
                </a:solidFill>
              </a:rPr>
              <a:t>in the United States</a:t>
            </a:r>
          </a:p>
        </p:txBody>
      </p:sp>
      <p:sp>
        <p:nvSpPr>
          <p:cNvPr id="25609" name="Text Box 7"/>
          <p:cNvSpPr txBox="1">
            <a:spLocks noChangeArrowheads="1"/>
          </p:cNvSpPr>
          <p:nvPr/>
        </p:nvSpPr>
        <p:spPr bwMode="auto">
          <a:xfrm>
            <a:off x="295275" y="4318000"/>
            <a:ext cx="2695575" cy="1173163"/>
          </a:xfrm>
          <a:prstGeom prst="rect">
            <a:avLst/>
          </a:prstGeom>
          <a:noFill/>
          <a:ln>
            <a:noFill/>
          </a:ln>
          <a:effectLst/>
          <a:extLst>
            <a:ext uri="{909E8E84-426E-40DD-AFC4-6F175D3DCCD1}">
              <a14:hiddenFill xmlns:a14="http://schemas.microsoft.com/office/drawing/2010/main">
                <a:solidFill>
                  <a:srgbClr val="FBFBFB"/>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rebuchet MS" pitchFamily="34" charset="0"/>
              </a:defRPr>
            </a:lvl1pPr>
            <a:lvl2pPr>
              <a:defRPr sz="2200">
                <a:solidFill>
                  <a:schemeClr val="tx1"/>
                </a:solidFill>
                <a:latin typeface="Trebuchet MS" pitchFamily="34" charset="0"/>
              </a:defRPr>
            </a:lvl2pPr>
            <a:lvl3pPr>
              <a:defRPr sz="2000">
                <a:solidFill>
                  <a:schemeClr val="tx1"/>
                </a:solidFill>
                <a:latin typeface="Trebuchet MS"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eaLnBrk="0" hangingPunct="0">
              <a:defRPr sz="2600">
                <a:solidFill>
                  <a:schemeClr val="tx1"/>
                </a:solidFill>
                <a:latin typeface="Calibri" pitchFamily="34" charset="0"/>
              </a:defRPr>
            </a:lvl6pPr>
            <a:lvl7pPr eaLnBrk="0" hangingPunct="0">
              <a:defRPr sz="2600">
                <a:solidFill>
                  <a:schemeClr val="tx1"/>
                </a:solidFill>
                <a:latin typeface="Calibri" pitchFamily="34" charset="0"/>
              </a:defRPr>
            </a:lvl7pPr>
            <a:lvl8pPr eaLnBrk="0" hangingPunct="0">
              <a:defRPr sz="2600">
                <a:solidFill>
                  <a:schemeClr val="tx1"/>
                </a:solidFill>
                <a:latin typeface="Calibri" pitchFamily="34" charset="0"/>
              </a:defRPr>
            </a:lvl8pPr>
            <a:lvl9pPr eaLnBrk="0" hangingPunct="0">
              <a:defRPr sz="2600">
                <a:solidFill>
                  <a:schemeClr val="tx1"/>
                </a:solidFill>
                <a:latin typeface="Calibri" pitchFamily="34" charset="0"/>
              </a:defRPr>
            </a:lvl9pPr>
          </a:lstStyle>
          <a:p>
            <a:pPr algn="l" eaLnBrk="0" hangingPunct="0">
              <a:lnSpc>
                <a:spcPct val="100000"/>
              </a:lnSpc>
              <a:spcBef>
                <a:spcPct val="50000"/>
              </a:spcBef>
              <a:buClrTx/>
              <a:buSzTx/>
              <a:buFontTx/>
              <a:buNone/>
            </a:pPr>
            <a:r>
              <a:rPr lang="en-US" altLang="en-US" sz="1800" b="1">
                <a:solidFill>
                  <a:srgbClr val="0068B3"/>
                </a:solidFill>
              </a:rPr>
              <a:t>Many other economies</a:t>
            </a:r>
            <a:r>
              <a:rPr lang="en-US" altLang="en-US" sz="1800" b="1">
                <a:solidFill>
                  <a:srgbClr val="000099"/>
                </a:solidFill>
              </a:rPr>
              <a:t/>
            </a:r>
            <a:br>
              <a:rPr lang="en-US" altLang="en-US" sz="1800" b="1">
                <a:solidFill>
                  <a:srgbClr val="000099"/>
                </a:solidFill>
              </a:rPr>
            </a:br>
            <a:r>
              <a:rPr lang="en-US" altLang="en-US" sz="1800" b="1" i="1">
                <a:solidFill>
                  <a:srgbClr val="0068B3"/>
                </a:solidFill>
              </a:rPr>
              <a:t>Top Down</a:t>
            </a:r>
          </a:p>
          <a:p>
            <a:pPr algn="l" eaLnBrk="0" hangingPunct="0">
              <a:lnSpc>
                <a:spcPct val="100000"/>
              </a:lnSpc>
              <a:spcBef>
                <a:spcPct val="50000"/>
              </a:spcBef>
              <a:buClrTx/>
              <a:buSzTx/>
              <a:buFontTx/>
              <a:buNone/>
            </a:pPr>
            <a:r>
              <a:rPr lang="en-US" altLang="en-US" sz="1400">
                <a:solidFill>
                  <a:srgbClr val="000000"/>
                </a:solidFill>
              </a:rPr>
              <a:t>Standards bodies </a:t>
            </a:r>
            <a:br>
              <a:rPr lang="en-US" altLang="en-US" sz="1400">
                <a:solidFill>
                  <a:srgbClr val="000000"/>
                </a:solidFill>
              </a:rPr>
            </a:br>
            <a:r>
              <a:rPr lang="en-US" altLang="en-US" sz="1400">
                <a:solidFill>
                  <a:srgbClr val="000000"/>
                </a:solidFill>
              </a:rPr>
              <a:t>drive standardization activities</a:t>
            </a:r>
            <a:r>
              <a:rPr lang="en-US" altLang="en-US" sz="1400" b="1">
                <a:solidFill>
                  <a:srgbClr val="000000"/>
                </a:solidFill>
              </a:rPr>
              <a:t> </a:t>
            </a:r>
          </a:p>
        </p:txBody>
      </p:sp>
      <p:sp>
        <p:nvSpPr>
          <p:cNvPr id="25610" name="Text Box 8"/>
          <p:cNvSpPr txBox="1">
            <a:spLocks noChangeArrowheads="1"/>
          </p:cNvSpPr>
          <p:nvPr/>
        </p:nvSpPr>
        <p:spPr bwMode="auto">
          <a:xfrm>
            <a:off x="6192838" y="4286250"/>
            <a:ext cx="2651125" cy="1173163"/>
          </a:xfrm>
          <a:prstGeom prst="rect">
            <a:avLst/>
          </a:prstGeom>
          <a:noFill/>
          <a:ln>
            <a:noFill/>
          </a:ln>
          <a:effectLst/>
          <a:extLst>
            <a:ext uri="{909E8E84-426E-40DD-AFC4-6F175D3DCCD1}">
              <a14:hiddenFill xmlns:a14="http://schemas.microsoft.com/office/drawing/2010/main">
                <a:solidFill>
                  <a:srgbClr val="FBFBFB"/>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rebuchet MS" pitchFamily="34" charset="0"/>
              </a:defRPr>
            </a:lvl1pPr>
            <a:lvl2pPr>
              <a:defRPr sz="2200">
                <a:solidFill>
                  <a:schemeClr val="tx1"/>
                </a:solidFill>
                <a:latin typeface="Trebuchet MS" pitchFamily="34" charset="0"/>
              </a:defRPr>
            </a:lvl2pPr>
            <a:lvl3pPr>
              <a:defRPr sz="2000">
                <a:solidFill>
                  <a:schemeClr val="tx1"/>
                </a:solidFill>
                <a:latin typeface="Trebuchet MS"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eaLnBrk="0" hangingPunct="0">
              <a:defRPr sz="2600">
                <a:solidFill>
                  <a:schemeClr val="tx1"/>
                </a:solidFill>
                <a:latin typeface="Calibri" pitchFamily="34" charset="0"/>
              </a:defRPr>
            </a:lvl6pPr>
            <a:lvl7pPr eaLnBrk="0" hangingPunct="0">
              <a:defRPr sz="2600">
                <a:solidFill>
                  <a:schemeClr val="tx1"/>
                </a:solidFill>
                <a:latin typeface="Calibri" pitchFamily="34" charset="0"/>
              </a:defRPr>
            </a:lvl7pPr>
            <a:lvl8pPr eaLnBrk="0" hangingPunct="0">
              <a:defRPr sz="2600">
                <a:solidFill>
                  <a:schemeClr val="tx1"/>
                </a:solidFill>
                <a:latin typeface="Calibri" pitchFamily="34" charset="0"/>
              </a:defRPr>
            </a:lvl8pPr>
            <a:lvl9pPr eaLnBrk="0" hangingPunct="0">
              <a:defRPr sz="2600">
                <a:solidFill>
                  <a:schemeClr val="tx1"/>
                </a:solidFill>
                <a:latin typeface="Calibri" pitchFamily="34" charset="0"/>
              </a:defRPr>
            </a:lvl9pPr>
          </a:lstStyle>
          <a:p>
            <a:pPr algn="r" eaLnBrk="0" hangingPunct="0">
              <a:lnSpc>
                <a:spcPct val="100000"/>
              </a:lnSpc>
              <a:spcBef>
                <a:spcPct val="50000"/>
              </a:spcBef>
              <a:buClrTx/>
              <a:buSzTx/>
              <a:buFontTx/>
              <a:buNone/>
            </a:pPr>
            <a:r>
              <a:rPr lang="en-US" altLang="en-US" sz="1800" b="1">
                <a:solidFill>
                  <a:srgbClr val="4EAC00"/>
                </a:solidFill>
              </a:rPr>
              <a:t>United States</a:t>
            </a:r>
            <a:br>
              <a:rPr lang="en-US" altLang="en-US" sz="1800" b="1">
                <a:solidFill>
                  <a:srgbClr val="4EAC00"/>
                </a:solidFill>
              </a:rPr>
            </a:br>
            <a:r>
              <a:rPr lang="en-US" altLang="en-US" sz="1800" b="1">
                <a:solidFill>
                  <a:srgbClr val="4EAC00"/>
                </a:solidFill>
              </a:rPr>
              <a:t> </a:t>
            </a:r>
            <a:r>
              <a:rPr lang="en-US" altLang="en-US" sz="1800" b="1" i="1">
                <a:solidFill>
                  <a:srgbClr val="4EAC00"/>
                </a:solidFill>
              </a:rPr>
              <a:t>Bottom Up</a:t>
            </a:r>
            <a:r>
              <a:rPr lang="en-US" altLang="en-US" sz="1400" b="1">
                <a:solidFill>
                  <a:srgbClr val="800000"/>
                </a:solidFill>
              </a:rPr>
              <a:t> </a:t>
            </a:r>
          </a:p>
          <a:p>
            <a:pPr algn="r" eaLnBrk="0" hangingPunct="0">
              <a:lnSpc>
                <a:spcPct val="100000"/>
              </a:lnSpc>
              <a:spcBef>
                <a:spcPct val="50000"/>
              </a:spcBef>
              <a:buClrTx/>
              <a:buSzTx/>
              <a:buFontTx/>
              <a:buNone/>
            </a:pPr>
            <a:r>
              <a:rPr lang="en-US" altLang="en-US" sz="1400">
                <a:solidFill>
                  <a:srgbClr val="000000"/>
                </a:solidFill>
              </a:rPr>
              <a:t>Standards users drive standardization activities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506" y="6229350"/>
            <a:ext cx="4071144"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84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dirty="0" smtClean="0"/>
              <a:t>U.S. Standards System</a:t>
            </a:r>
            <a:endParaRPr lang="en-US" b="0" dirty="0" smtClean="0"/>
          </a:p>
        </p:txBody>
      </p:sp>
      <p:sp>
        <p:nvSpPr>
          <p:cNvPr id="26629" name="Rectangle 3"/>
          <p:cNvSpPr>
            <a:spLocks noGrp="1" noChangeArrowheads="1"/>
          </p:cNvSpPr>
          <p:nvPr>
            <p:ph idx="1"/>
          </p:nvPr>
        </p:nvSpPr>
        <p:spPr>
          <a:xfrm>
            <a:off x="2971800" y="1804556"/>
            <a:ext cx="5791200" cy="4087091"/>
          </a:xfrm>
          <a:noFill/>
        </p:spPr>
        <p:txBody>
          <a:bodyPr/>
          <a:lstStyle/>
          <a:p>
            <a:pPr eaLnBrk="1" hangingPunct="1"/>
            <a:r>
              <a:rPr lang="en-US" dirty="0" smtClean="0"/>
              <a:t>System is led by private sector, supported by public sector</a:t>
            </a:r>
          </a:p>
          <a:p>
            <a:pPr eaLnBrk="1" hangingPunct="1"/>
            <a:r>
              <a:rPr lang="en-US" dirty="0" smtClean="0"/>
              <a:t>Emphasizes private-sector standards and conformity assessment solutions</a:t>
            </a:r>
          </a:p>
          <a:p>
            <a:pPr eaLnBrk="1" hangingPunct="1"/>
            <a:r>
              <a:rPr lang="en-US" dirty="0" smtClean="0"/>
              <a:t>Provides a strong voice and greater authority to standards users and individual stakeholders</a:t>
            </a:r>
          </a:p>
          <a:p>
            <a:pPr eaLnBrk="1" hangingPunct="1"/>
            <a:r>
              <a:rPr lang="en-US" dirty="0" smtClean="0"/>
              <a:t>Strength from diversity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2600"/>
            <a:ext cx="2645274" cy="396240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229350"/>
            <a:ext cx="33528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29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altLang="en-US" dirty="0" smtClean="0"/>
              <a:t>The Public-Private Partnership</a:t>
            </a:r>
            <a:endParaRPr lang="en-US" altLang="en-US" sz="2400" b="0" dirty="0" smtClean="0"/>
          </a:p>
        </p:txBody>
      </p:sp>
      <p:sp>
        <p:nvSpPr>
          <p:cNvPr id="33797" name="Rectangle 4"/>
          <p:cNvSpPr>
            <a:spLocks noGrp="1" noChangeArrowheads="1"/>
          </p:cNvSpPr>
          <p:nvPr>
            <p:ph idx="1"/>
          </p:nvPr>
        </p:nvSpPr>
        <p:spPr>
          <a:noFill/>
        </p:spPr>
        <p:txBody>
          <a:bodyPr/>
          <a:lstStyle/>
          <a:p>
            <a:pPr eaLnBrk="1" hangingPunct="1"/>
            <a:r>
              <a:rPr lang="en-US" altLang="en-US" sz="2200" dirty="0" smtClean="0"/>
              <a:t>No single government agency has control over standards</a:t>
            </a:r>
          </a:p>
          <a:p>
            <a:pPr lvl="1" eaLnBrk="1" hangingPunct="1"/>
            <a:r>
              <a:rPr lang="en-US" altLang="en-US" sz="1800" dirty="0" smtClean="0"/>
              <a:t>Each agency determines which standards meet its needs</a:t>
            </a:r>
          </a:p>
          <a:p>
            <a:pPr lvl="1" eaLnBrk="1" hangingPunct="1"/>
            <a:endParaRPr lang="en-US" altLang="en-US" dirty="0" smtClean="0"/>
          </a:p>
          <a:p>
            <a:pPr eaLnBrk="1" hangingPunct="1"/>
            <a:r>
              <a:rPr lang="en-US" altLang="en-US" sz="2200" b="1" dirty="0" smtClean="0"/>
              <a:t>National Technology Transfer and Advancement Act (NTTAA) — </a:t>
            </a:r>
            <a:r>
              <a:rPr lang="en-US" altLang="en-US" sz="2200" dirty="0" smtClean="0"/>
              <a:t>Public Law 104-113</a:t>
            </a:r>
          </a:p>
          <a:p>
            <a:pPr lvl="1" eaLnBrk="1" hangingPunct="1"/>
            <a:r>
              <a:rPr lang="en-US" altLang="en-US" sz="1800" dirty="0" smtClean="0"/>
              <a:t>Encourages each government agency to seek existing private-sector standards that are appropriate for its purpose and mission</a:t>
            </a:r>
          </a:p>
          <a:p>
            <a:pPr lvl="1" eaLnBrk="1" hangingPunct="1"/>
            <a:r>
              <a:rPr lang="en-US" altLang="en-US" sz="1800" dirty="0" smtClean="0"/>
              <a:t>Standards are “Incorporated by Reference” into regulation</a:t>
            </a:r>
            <a:r>
              <a:rPr lang="en-US" altLang="en-US" sz="2400" dirty="0" smtClean="0"/>
              <a:t>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229350"/>
            <a:ext cx="3886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3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en-US" dirty="0" smtClean="0"/>
              <a:t>U.S. Standards System</a:t>
            </a:r>
            <a:r>
              <a:rPr lang="en-US" altLang="en-US" sz="2600" dirty="0" smtClean="0"/>
              <a:t/>
            </a:r>
            <a:br>
              <a:rPr lang="en-US" altLang="en-US" sz="2600" dirty="0" smtClean="0"/>
            </a:br>
            <a:r>
              <a:rPr lang="en-US" altLang="en-US" sz="2400" b="0" dirty="0" smtClean="0"/>
              <a:t>reliable – flexible – responsive</a:t>
            </a:r>
          </a:p>
        </p:txBody>
      </p:sp>
      <p:sp>
        <p:nvSpPr>
          <p:cNvPr id="29701" name="Rectangle 3"/>
          <p:cNvSpPr>
            <a:spLocks noGrp="1" noChangeArrowheads="1"/>
          </p:cNvSpPr>
          <p:nvPr>
            <p:ph idx="1"/>
          </p:nvPr>
        </p:nvSpPr>
        <p:spPr>
          <a:noFill/>
        </p:spPr>
        <p:txBody>
          <a:bodyPr/>
          <a:lstStyle/>
          <a:p>
            <a:pPr eaLnBrk="1" hangingPunct="1"/>
            <a:r>
              <a:rPr lang="en-US" altLang="en-US" sz="1800" dirty="0" smtClean="0"/>
              <a:t>Market driven</a:t>
            </a:r>
          </a:p>
          <a:p>
            <a:pPr eaLnBrk="1" hangingPunct="1"/>
            <a:r>
              <a:rPr lang="en-US" altLang="en-US" sz="1800" dirty="0" smtClean="0"/>
              <a:t>Flexible and sector-based</a:t>
            </a:r>
          </a:p>
          <a:p>
            <a:pPr eaLnBrk="1" hangingPunct="1"/>
            <a:r>
              <a:rPr lang="en-US" altLang="en-US" sz="1800" dirty="0" smtClean="0"/>
              <a:t>Industry-led and government-supported</a:t>
            </a:r>
          </a:p>
        </p:txBody>
      </p:sp>
      <p:pic>
        <p:nvPicPr>
          <p:cNvPr id="29702" name="Picture 4" descr="USSS_3_Edition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209925"/>
            <a:ext cx="20304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5"/>
          <p:cNvSpPr txBox="1">
            <a:spLocks noChangeArrowheads="1"/>
          </p:cNvSpPr>
          <p:nvPr/>
        </p:nvSpPr>
        <p:spPr bwMode="auto">
          <a:xfrm>
            <a:off x="2851150" y="3052763"/>
            <a:ext cx="5735638" cy="16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6538" indent="-236538">
              <a:defRPr sz="2400">
                <a:solidFill>
                  <a:schemeClr val="tx1"/>
                </a:solidFill>
                <a:latin typeface="Trebuchet MS" pitchFamily="34" charset="0"/>
              </a:defRPr>
            </a:lvl1pPr>
            <a:lvl2pPr>
              <a:defRPr sz="2200">
                <a:solidFill>
                  <a:schemeClr val="tx1"/>
                </a:solidFill>
                <a:latin typeface="Trebuchet MS" pitchFamily="34" charset="0"/>
              </a:defRPr>
            </a:lvl2pPr>
            <a:lvl3pPr>
              <a:defRPr sz="2000">
                <a:solidFill>
                  <a:schemeClr val="tx1"/>
                </a:solidFill>
                <a:latin typeface="Trebuchet MS"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eaLnBrk="0" hangingPunct="0">
              <a:defRPr sz="2600">
                <a:solidFill>
                  <a:schemeClr val="tx1"/>
                </a:solidFill>
                <a:latin typeface="Calibri" pitchFamily="34" charset="0"/>
              </a:defRPr>
            </a:lvl6pPr>
            <a:lvl7pPr eaLnBrk="0" hangingPunct="0">
              <a:defRPr sz="2600">
                <a:solidFill>
                  <a:schemeClr val="tx1"/>
                </a:solidFill>
                <a:latin typeface="Calibri" pitchFamily="34" charset="0"/>
              </a:defRPr>
            </a:lvl7pPr>
            <a:lvl8pPr eaLnBrk="0" hangingPunct="0">
              <a:defRPr sz="2600">
                <a:solidFill>
                  <a:schemeClr val="tx1"/>
                </a:solidFill>
                <a:latin typeface="Calibri" pitchFamily="34" charset="0"/>
              </a:defRPr>
            </a:lvl8pPr>
            <a:lvl9pPr eaLnBrk="0" hangingPunct="0">
              <a:defRPr sz="2600">
                <a:solidFill>
                  <a:schemeClr val="tx1"/>
                </a:solidFill>
                <a:latin typeface="Calibri" pitchFamily="34" charset="0"/>
              </a:defRPr>
            </a:lvl9pPr>
          </a:lstStyle>
          <a:p>
            <a:pPr algn="l" eaLnBrk="0" hangingPunct="0">
              <a:spcBef>
                <a:spcPct val="0"/>
              </a:spcBef>
              <a:buClr>
                <a:srgbClr val="CC9900"/>
              </a:buClr>
              <a:buSzTx/>
              <a:buFont typeface="Arial" charset="0"/>
              <a:buNone/>
            </a:pPr>
            <a:r>
              <a:rPr lang="en-US" altLang="en-US" sz="1800" b="1" dirty="0"/>
              <a:t>This system is designed to . . .</a:t>
            </a:r>
          </a:p>
          <a:p>
            <a:pPr algn="l" eaLnBrk="0" hangingPunct="0">
              <a:spcBef>
                <a:spcPct val="0"/>
              </a:spcBef>
              <a:buClr>
                <a:srgbClr val="4EAC00"/>
              </a:buClr>
              <a:buSzTx/>
              <a:buFont typeface="Wingdings" pitchFamily="2" charset="2"/>
              <a:buChar char="§"/>
            </a:pPr>
            <a:r>
              <a:rPr lang="en-US" altLang="en-US" sz="1800" b="1" dirty="0"/>
              <a:t>Support</a:t>
            </a:r>
            <a:r>
              <a:rPr lang="en-US" altLang="en-US" sz="1800" dirty="0"/>
              <a:t> a broad range of stakeholder engagement</a:t>
            </a:r>
          </a:p>
          <a:p>
            <a:pPr algn="l" eaLnBrk="0" hangingPunct="0">
              <a:spcBef>
                <a:spcPct val="0"/>
              </a:spcBef>
              <a:buClr>
                <a:srgbClr val="4EAC00"/>
              </a:buClr>
              <a:buSzTx/>
              <a:buFont typeface="Wingdings" pitchFamily="2" charset="2"/>
              <a:buChar char="§"/>
            </a:pPr>
            <a:r>
              <a:rPr lang="en-US" altLang="en-US" sz="1800" b="1" dirty="0"/>
              <a:t>Address</a:t>
            </a:r>
            <a:r>
              <a:rPr lang="en-US" altLang="en-US" sz="1800" dirty="0"/>
              <a:t> emerging priorities and new technologies</a:t>
            </a:r>
          </a:p>
          <a:p>
            <a:pPr algn="l" eaLnBrk="0" hangingPunct="0">
              <a:spcBef>
                <a:spcPct val="0"/>
              </a:spcBef>
              <a:buClr>
                <a:srgbClr val="4EAC00"/>
              </a:buClr>
              <a:buSzTx/>
              <a:buFont typeface="Wingdings" pitchFamily="2" charset="2"/>
              <a:buChar char="§"/>
            </a:pPr>
            <a:r>
              <a:rPr lang="en-US" altLang="en-US" sz="1800" b="1" dirty="0"/>
              <a:t>Allow</a:t>
            </a:r>
            <a:r>
              <a:rPr lang="en-US" altLang="en-US" sz="1800" dirty="0"/>
              <a:t> stakeholders to find the solutions that best fit their respective needs</a:t>
            </a:r>
          </a:p>
        </p:txBody>
      </p:sp>
      <p:sp>
        <p:nvSpPr>
          <p:cNvPr id="29704" name="Text Box 6"/>
          <p:cNvSpPr txBox="1">
            <a:spLocks noChangeArrowheads="1"/>
          </p:cNvSpPr>
          <p:nvPr/>
        </p:nvSpPr>
        <p:spPr bwMode="auto">
          <a:xfrm>
            <a:off x="2941638" y="5041900"/>
            <a:ext cx="5521325" cy="877163"/>
          </a:xfrm>
          <a:prstGeom prst="rect">
            <a:avLst/>
          </a:prstGeom>
          <a:solidFill>
            <a:srgbClr val="CC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flatTx/>
          </a:bodyPr>
          <a:lstStyle>
            <a:lvl1pPr>
              <a:defRPr sz="2400">
                <a:solidFill>
                  <a:schemeClr val="tx1"/>
                </a:solidFill>
                <a:latin typeface="Trebuchet MS" pitchFamily="34" charset="0"/>
              </a:defRPr>
            </a:lvl1pPr>
            <a:lvl2pPr>
              <a:defRPr sz="2200">
                <a:solidFill>
                  <a:schemeClr val="tx1"/>
                </a:solidFill>
                <a:latin typeface="Trebuchet MS" pitchFamily="34" charset="0"/>
              </a:defRPr>
            </a:lvl2pPr>
            <a:lvl3pPr>
              <a:defRPr sz="2000">
                <a:solidFill>
                  <a:schemeClr val="tx1"/>
                </a:solidFill>
                <a:latin typeface="Trebuchet MS" pitchFamily="34" charset="0"/>
              </a:defRPr>
            </a:lvl3pPr>
            <a:lvl4pPr>
              <a:defRPr sz="2600">
                <a:solidFill>
                  <a:schemeClr val="tx1"/>
                </a:solidFill>
                <a:latin typeface="Calibri" pitchFamily="34" charset="0"/>
              </a:defRPr>
            </a:lvl4pPr>
            <a:lvl5pPr>
              <a:defRPr sz="2600">
                <a:solidFill>
                  <a:schemeClr val="tx1"/>
                </a:solidFill>
                <a:latin typeface="Calibri" pitchFamily="34" charset="0"/>
              </a:defRPr>
            </a:lvl5pPr>
            <a:lvl6pPr eaLnBrk="0" hangingPunct="0">
              <a:defRPr sz="2600">
                <a:solidFill>
                  <a:schemeClr val="tx1"/>
                </a:solidFill>
                <a:latin typeface="Calibri" pitchFamily="34" charset="0"/>
              </a:defRPr>
            </a:lvl6pPr>
            <a:lvl7pPr eaLnBrk="0" hangingPunct="0">
              <a:defRPr sz="2600">
                <a:solidFill>
                  <a:schemeClr val="tx1"/>
                </a:solidFill>
                <a:latin typeface="Calibri" pitchFamily="34" charset="0"/>
              </a:defRPr>
            </a:lvl7pPr>
            <a:lvl8pPr eaLnBrk="0" hangingPunct="0">
              <a:defRPr sz="2600">
                <a:solidFill>
                  <a:schemeClr val="tx1"/>
                </a:solidFill>
                <a:latin typeface="Calibri" pitchFamily="34" charset="0"/>
              </a:defRPr>
            </a:lvl8pPr>
            <a:lvl9pPr eaLnBrk="0" hangingPunct="0">
              <a:defRPr sz="2600">
                <a:solidFill>
                  <a:schemeClr val="tx1"/>
                </a:solidFill>
                <a:latin typeface="Calibri" pitchFamily="34" charset="0"/>
              </a:defRPr>
            </a:lvl9pPr>
          </a:lstStyle>
          <a:p>
            <a:pPr eaLnBrk="0" hangingPunct="0">
              <a:lnSpc>
                <a:spcPct val="125000"/>
              </a:lnSpc>
              <a:spcBef>
                <a:spcPct val="0"/>
              </a:spcBef>
              <a:buClrTx/>
              <a:buSzTx/>
              <a:buFontTx/>
              <a:buNone/>
            </a:pPr>
            <a:r>
              <a:rPr lang="en-US" altLang="en-US" sz="1800" dirty="0">
                <a:solidFill>
                  <a:schemeClr val="tx2"/>
                </a:solidFill>
              </a:rPr>
              <a:t>As defined in the </a:t>
            </a:r>
            <a:r>
              <a:rPr lang="en-US" altLang="en-US" sz="1800" i="1" dirty="0">
                <a:solidFill>
                  <a:schemeClr val="tx2"/>
                </a:solidFill>
              </a:rPr>
              <a:t>United States Standards Strategy</a:t>
            </a:r>
          </a:p>
          <a:p>
            <a:pPr eaLnBrk="0" hangingPunct="0">
              <a:lnSpc>
                <a:spcPct val="125000"/>
              </a:lnSpc>
              <a:spcBef>
                <a:spcPct val="0"/>
              </a:spcBef>
              <a:buClrTx/>
              <a:buSzTx/>
              <a:buFontTx/>
              <a:buNone/>
            </a:pPr>
            <a:r>
              <a:rPr lang="en-US" altLang="en-US" sz="1800" dirty="0">
                <a:solidFill>
                  <a:schemeClr val="tx2"/>
                </a:solidFill>
              </a:rPr>
              <a:t>www.us-standards-strategy.org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957" y="6168841"/>
            <a:ext cx="33210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76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Alliance_Joint PASC-COPANT GA">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85500"/>
      </a:hlink>
      <a:folHlink>
        <a:srgbClr val="324C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4195D3"/>
        </a:solidFill>
        <a:ln w="12700"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4195D3"/>
          </a:extrusionClr>
        </a:sp3d>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58738" marR="0" indent="-58738" algn="ctr" defTabSz="914400" rtl="0" eaLnBrk="1" fontAlgn="base" latinLnBrk="0" hangingPunct="1">
          <a:lnSpc>
            <a:spcPct val="115000"/>
          </a:lnSpc>
          <a:spcBef>
            <a:spcPct val="25000"/>
          </a:spcBef>
          <a:spcAft>
            <a:spcPct val="0"/>
          </a:spcAft>
          <a:buClr>
            <a:srgbClr val="4195D3"/>
          </a:buClr>
          <a:buSzPct val="75000"/>
          <a:buFont typeface="Wingdings" pitchFamily="2" charset="2"/>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6AF93-9931-4CAC-A481-6EEEE18C82D9}"/>
</file>

<file path=customXml/itemProps2.xml><?xml version="1.0" encoding="utf-8"?>
<ds:datastoreItem xmlns:ds="http://schemas.openxmlformats.org/officeDocument/2006/customXml" ds:itemID="{332564E4-7C41-406A-A03B-CDA26412B079}"/>
</file>

<file path=customXml/itemProps3.xml><?xml version="1.0" encoding="utf-8"?>
<ds:datastoreItem xmlns:ds="http://schemas.openxmlformats.org/officeDocument/2006/customXml" ds:itemID="{F7AABB8C-A9C9-4E68-A00C-9ED263F258D0}"/>
</file>

<file path=customXml/itemProps4.xml><?xml version="1.0" encoding="utf-8"?>
<ds:datastoreItem xmlns:ds="http://schemas.openxmlformats.org/officeDocument/2006/customXml" ds:itemID="{8F7A331E-0D3D-45B8-AF4B-07A2B38668ED}"/>
</file>

<file path=docProps/app.xml><?xml version="1.0" encoding="utf-8"?>
<Properties xmlns="http://schemas.openxmlformats.org/officeDocument/2006/extended-properties" xmlns:vt="http://schemas.openxmlformats.org/officeDocument/2006/docPropsVTypes">
  <Template>Standard Alliance_Joint PASC-COPANT GA</Template>
  <TotalTime>2997</TotalTime>
  <Words>1217</Words>
  <Application>Microsoft Office PowerPoint</Application>
  <PresentationFormat>On-screen Show (4:3)</PresentationFormat>
  <Paragraphs>179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23</vt:i4>
      </vt:variant>
    </vt:vector>
  </HeadingPairs>
  <TitlesOfParts>
    <vt:vector size="39" baseType="lpstr">
      <vt:lpstr>MS PGothic</vt:lpstr>
      <vt:lpstr>Arial</vt:lpstr>
      <vt:lpstr>Calibri</vt:lpstr>
      <vt:lpstr>Symbol</vt:lpstr>
      <vt:lpstr>Trebuchet MS</vt:lpstr>
      <vt:lpstr>Wingdings</vt:lpstr>
      <vt:lpstr>Standard Alliance_Joint PASC-COPANT GA</vt:lpstr>
      <vt:lpstr>2_Default Design</vt:lpstr>
      <vt:lpstr>Custom Design</vt:lpstr>
      <vt:lpstr>Default Design</vt:lpstr>
      <vt:lpstr>3_Default Design</vt:lpstr>
      <vt:lpstr>4_Default Design</vt:lpstr>
      <vt:lpstr>5_Default Design</vt:lpstr>
      <vt:lpstr>Office Theme</vt:lpstr>
      <vt:lpstr>6_Default Design</vt:lpstr>
      <vt:lpstr>1_Default Design</vt:lpstr>
      <vt:lpstr>Vietnamese Autos delegation September 13, 2017 ANSI &amp;  the Standards Alliance </vt:lpstr>
      <vt:lpstr>PowerPoint Presentation</vt:lpstr>
      <vt:lpstr>PowerPoint Presentation</vt:lpstr>
      <vt:lpstr>PowerPoint Presentation</vt:lpstr>
      <vt:lpstr>PowerPoint Presentation</vt:lpstr>
      <vt:lpstr>U.S. Standards System  market driven</vt:lpstr>
      <vt:lpstr>U.S. Standards System</vt:lpstr>
      <vt:lpstr>The Public-Private Partnership</vt:lpstr>
      <vt:lpstr>U.S. Standards System reliable – flexible – responsive</vt:lpstr>
      <vt:lpstr>U.S. Standards System  guiding principles</vt:lpstr>
      <vt:lpstr>Multiple–Path Approach different tools for globally relevant standards</vt:lpstr>
      <vt:lpstr>U.S. Standardization System</vt:lpstr>
      <vt:lpstr>American National Standards (ANS)</vt:lpstr>
      <vt:lpstr>U.S. Standardization System examples of ANSI-accredited SDOs and U.S. TAGs</vt:lpstr>
      <vt:lpstr>U.S. Standards System examples of roles and responsibilities</vt:lpstr>
      <vt:lpstr>The STANDARDS ALLIANCE </vt:lpstr>
      <vt:lpstr>Program Overview</vt:lpstr>
      <vt:lpstr>Scope of Potential Activities</vt:lpstr>
      <vt:lpstr>Partner Countries/Regions</vt:lpstr>
      <vt:lpstr>Successes Supporting Vietnam</vt:lpstr>
      <vt:lpstr> Resources</vt:lpstr>
      <vt:lpstr>PowerPoint Presentation</vt:lpstr>
      <vt:lpstr>PowerPoint Presentation</vt:lpstr>
    </vt:vector>
  </TitlesOfParts>
  <Company>American National Standards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PASC-COPANT GA 2017  Standards Alliance Program Updates</dc:title>
  <dc:creator>Sharon Okello</dc:creator>
  <cp:lastModifiedBy>Jessica Roop</cp:lastModifiedBy>
  <cp:revision>54</cp:revision>
  <cp:lastPrinted>2017-09-13T12:00:43Z</cp:lastPrinted>
  <dcterms:created xsi:type="dcterms:W3CDTF">2017-03-21T13:47:31Z</dcterms:created>
  <dcterms:modified xsi:type="dcterms:W3CDTF">2017-09-13T12:01:20Z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cf7ef686-c5d0-4c3f-ad42-f95710ce9077</vt:lpwstr>
  </property>
</Properties>
</file>