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2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18.xml" ContentType="application/vnd.openxmlformats-officedocument.customXmlProperties+xml"/>
  <Override PartName="/customXml/itemProps17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23.xml" ContentType="application/vnd.openxmlformats-officedocument.customXmlProperties+xml"/>
  <Override PartName="/customXml/itemProps11.xml" ContentType="application/vnd.openxmlformats-officedocument.customXmlProperties+xml"/>
  <Override PartName="/customXml/itemProps6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0.xml" ContentType="application/vnd.openxmlformats-officedocument.customXmlProperties+xml"/>
  <Override PartName="/customXml/itemProps9.xml" ContentType="application/vnd.openxmlformats-officedocument.customXmlProperties+xml"/>
  <Override PartName="/customXml/itemProps8.xml" ContentType="application/vnd.openxmlformats-officedocument.customXmlProperties+xml"/>
  <Override PartName="/customXml/itemProps7.xml" ContentType="application/vnd.openxmlformats-officedocument.customXmlProperties+xml"/>
  <Override PartName="/customXml/itemProps26.xml" ContentType="application/vnd.openxmlformats-officedocument.customXmlProperties+xml"/>
  <Override PartName="/customXml/itemProps25.xml" ContentType="application/vnd.openxmlformats-officedocument.customXmlProperties+xml"/>
  <Override PartName="/customXml/itemProps24.xml" ContentType="application/vnd.openxmlformats-officedocument.customXmlProperties+xml"/>
  <Override PartName="/customXml/itemProps27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4"/>
  </p:sldMasterIdLst>
  <p:notesMasterIdLst>
    <p:notesMasterId r:id="rId35"/>
  </p:notesMasterIdLst>
  <p:sldIdLst>
    <p:sldId id="311" r:id="rId25"/>
    <p:sldId id="406" r:id="rId26"/>
    <p:sldId id="408" r:id="rId27"/>
    <p:sldId id="407" r:id="rId28"/>
    <p:sldId id="409" r:id="rId29"/>
    <p:sldId id="400" r:id="rId30"/>
    <p:sldId id="386" r:id="rId31"/>
    <p:sldId id="401" r:id="rId32"/>
    <p:sldId id="402" r:id="rId33"/>
    <p:sldId id="410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024" autoAdjust="0"/>
    <p:restoredTop sz="90351" autoAdjust="0"/>
  </p:normalViewPr>
  <p:slideViewPr>
    <p:cSldViewPr>
      <p:cViewPr varScale="1">
        <p:scale>
          <a:sx n="84" d="100"/>
          <a:sy n="84" d="100"/>
        </p:scale>
        <p:origin x="96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theme" Target="theme/theme1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customXml" Target="../customXml/item25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41" Type="http://schemas.openxmlformats.org/officeDocument/2006/relationships/customXml" Target="../customXml/item2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commentAuthors" Target="commentAuthor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4" Type="http://schemas.openxmlformats.org/officeDocument/2006/relationships/customXml" Target="../customXml/item2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6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38" Type="http://schemas.openxmlformats.org/officeDocument/2006/relationships/viewProps" Target="viewProps.xml"/><Relationship Id="rId25" Type="http://schemas.openxmlformats.org/officeDocument/2006/relationships/slide" Target="slides/slide1.xml"/><Relationship Id="rId33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8096C7-121E-4229-A793-6C1A94C683FB}" type="datetimeFigureOut">
              <a:rPr lang="en-US" smtClean="0"/>
              <a:pPr/>
              <a:t>6/1/2017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E485D6-DEB6-4972-8224-77BA79F14F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7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12252-D59C-4AF8-8BC0-472BA2F0FD09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1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0B13B-F76E-4451-9080-93FD460CF17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6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0B13B-F76E-4451-9080-93FD460CF17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27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0B13B-F76E-4451-9080-93FD460CF17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05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0B13B-F76E-4451-9080-93FD460CF17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14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A11BF4-A2AB-442B-9DB7-126A6143B76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3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0B13B-F76E-4451-9080-93FD460CF17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1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0B13B-F76E-4451-9080-93FD460CF17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9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99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0B13B-F76E-4451-9080-93FD460CF17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9353-9A06-4225-97DD-51A792D6AA42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92875"/>
            <a:ext cx="3581400" cy="365125"/>
          </a:xfrm>
        </p:spPr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pa-logo-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E1590-1152-4BD1-8B16-08F12E3A8653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3584-4DCC-40FE-A285-710D73D8974D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437A-C15B-4ADD-A256-D1F32AD098D2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492875"/>
            <a:ext cx="3810000" cy="365125"/>
          </a:xfrm>
        </p:spPr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pa-logo-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A9B7-9D27-422E-BA86-DF502DF2B81C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455E-5663-402F-8C70-F512AD52D9A7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1EE6-7CE4-439A-BB12-0E62C1E9D108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8DD20-EB51-4467-A79C-B43A2D3311A8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ED1F-E69F-43DA-BBC8-C65AC379CCCB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D941-B852-498D-B2FF-2317573315F2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01F3-8810-49ED-B45D-BAE5606D08EE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36AF4-19FC-4694-B571-0C0E1F2FD310}" type="datetime1">
              <a:rPr lang="en-US" smtClean="0"/>
              <a:t>6/1/2017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Deliberative - Do Not Cite, Quote, or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6DFE8-DA2B-4304-9BBA-8DB5EEA970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4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48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2330585" y="271807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-2421376" y="3246606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2505683" y="3732989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48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4000">
                <a:schemeClr val="accent1">
                  <a:tint val="44500"/>
                  <a:satMod val="160000"/>
                </a:schemeClr>
              </a:gs>
              <a:gs pos="48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2330585" y="271807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-2421376" y="3246606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-2505683" y="3732989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Calibri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◦"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155501-C69F-44F7-8919-9A7119915FE1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1</a:t>
            </a:fld>
            <a:endParaRPr lang="en-US" dirty="0">
              <a:solidFill>
                <a:srgbClr val="898989"/>
              </a:solidFill>
              <a:latin typeface="Arial" pitchFamily="34" charset="0"/>
            </a:endParaRPr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>
          <a:xfrm>
            <a:off x="1676400" y="906664"/>
            <a:ext cx="61722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Office of Transportation and Air Quality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752600"/>
            <a:ext cx="77724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>
              <a:defRPr/>
            </a:pPr>
            <a:br>
              <a:rPr lang="en-US" sz="1100" i="1" dirty="0">
                <a:ea typeface="+mj-ea"/>
                <a:cs typeface="Arial" pitchFamily="34" charset="0"/>
              </a:rPr>
            </a:br>
            <a:r>
              <a:rPr lang="en-US" sz="2800" b="1" i="1" dirty="0">
                <a:solidFill>
                  <a:schemeClr val="accent1"/>
                </a:solidFill>
                <a:cs typeface="Arial" pitchFamily="34" charset="0"/>
              </a:rPr>
              <a:t>Vehicle Emissions Compliance, </a:t>
            </a:r>
          </a:p>
          <a:p>
            <a:pPr algn="ctr">
              <a:defRPr/>
            </a:pPr>
            <a:r>
              <a:rPr lang="en-US" sz="2800" b="1" i="1" dirty="0">
                <a:solidFill>
                  <a:schemeClr val="accent1"/>
                </a:solidFill>
                <a:cs typeface="Arial" pitchFamily="34" charset="0"/>
              </a:rPr>
              <a:t>Testing and Enforcement Programs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1400" b="1" i="1" dirty="0">
                <a:ea typeface="+mj-ea"/>
                <a:cs typeface="Arial" pitchFamily="34" charset="0"/>
              </a:rPr>
            </a:br>
            <a:br>
              <a:rPr lang="en-US" sz="1100" i="1" dirty="0">
                <a:ea typeface="+mj-ea"/>
                <a:cs typeface="Arial" pitchFamily="34" charset="0"/>
              </a:rPr>
            </a:br>
            <a:br>
              <a:rPr lang="en-US" sz="1100" i="1" dirty="0">
                <a:ea typeface="+mj-ea"/>
                <a:cs typeface="Arial" pitchFamily="34" charset="0"/>
              </a:rPr>
            </a:br>
            <a:br>
              <a:rPr lang="en-US" sz="1100" i="1" dirty="0">
                <a:ea typeface="+mj-ea"/>
                <a:cs typeface="Arial" pitchFamily="34" charset="0"/>
              </a:rPr>
            </a:br>
            <a:endParaRPr lang="en-US" sz="1100" i="1" dirty="0">
              <a:ea typeface="+mj-ea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900" dirty="0">
              <a:ea typeface="+mj-ea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89728"/>
            <a:ext cx="7163421" cy="26824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848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dirty="0"/>
              <a:t>Conclusion</a:t>
            </a:r>
            <a:br>
              <a:rPr lang="en-US" sz="3000" kern="0" dirty="0">
                <a:cs typeface="Arial" pitchFamily="34" charset="0"/>
              </a:rPr>
            </a:br>
            <a:endParaRPr lang="en-US" sz="3000" kern="0" dirty="0"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5410200"/>
          </a:xfrm>
        </p:spPr>
        <p:txBody>
          <a:bodyPr>
            <a:normAutofit/>
          </a:bodyPr>
          <a:lstStyle/>
          <a:p>
            <a:r>
              <a:rPr lang="en-US" altLang="zh-CN" dirty="0"/>
              <a:t>Effective compliance is critical to addressing transportation emissions</a:t>
            </a:r>
          </a:p>
          <a:p>
            <a:pPr lvl="1"/>
            <a:endParaRPr lang="en-US" altLang="zh-CN" sz="2400" dirty="0"/>
          </a:p>
          <a:p>
            <a:r>
              <a:rPr lang="en-US" altLang="zh-CN" dirty="0"/>
              <a:t>EPA compliance programs are designed to maximize air quality benefits and to help ensure that manufacturers investing to comply with these programs can compete on a level playing field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2CA76-F126-4509-B677-2CD579AC828B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10</a:t>
            </a:fld>
            <a:endParaRPr lang="en-US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1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5225"/>
            <a:ext cx="2133600" cy="476250"/>
          </a:xfrm>
        </p:spPr>
        <p:txBody>
          <a:bodyPr/>
          <a:lstStyle/>
          <a:p>
            <a:fld id="{6B0DFAD6-D4ED-4F9E-BB36-5B03D731066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1371600" y="17526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Line 4"/>
          <p:cNvSpPr>
            <a:spLocks noChangeShapeType="1"/>
          </p:cNvSpPr>
          <p:nvPr/>
        </p:nvSpPr>
        <p:spPr bwMode="auto">
          <a:xfrm flipV="1">
            <a:off x="2286000" y="4632323"/>
            <a:ext cx="6253162" cy="15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2841625" y="451008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>
            <a:off x="8382000" y="4524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460625" y="4175125"/>
            <a:ext cx="892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0 Miles</a:t>
            </a:r>
          </a:p>
        </p:txBody>
      </p: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3451225" y="40671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10,000 Miles</a:t>
            </a:r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4594225" y="4524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 flipV="1">
            <a:off x="3832225" y="4676775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 flipV="1">
            <a:off x="5889625" y="4676775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2994025" y="4860925"/>
            <a:ext cx="1676400" cy="646331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Low-mileage In-Use Verification Testing Performed by Manufacturer</a:t>
            </a: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7696200" y="4067175"/>
            <a:ext cx="1371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120,000 Miles</a:t>
            </a:r>
          </a:p>
          <a:p>
            <a:pPr algn="ctr"/>
            <a:r>
              <a:rPr lang="en-US" sz="1000" b="1" i="1"/>
              <a:t>(End of Useful Life)</a:t>
            </a:r>
          </a:p>
        </p:txBody>
      </p:sp>
      <p:sp>
        <p:nvSpPr>
          <p:cNvPr id="64" name="Text Box 14"/>
          <p:cNvSpPr txBox="1">
            <a:spLocks noChangeArrowheads="1"/>
          </p:cNvSpPr>
          <p:nvPr/>
        </p:nvSpPr>
        <p:spPr bwMode="auto">
          <a:xfrm>
            <a:off x="5508625" y="40671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50,000 Miles</a:t>
            </a: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>
            <a:off x="5889625" y="4524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4822825" y="4860925"/>
            <a:ext cx="2133600" cy="553998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High-Mileage In-Use Verification Testing Performed by Manufacturer</a:t>
            </a:r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>
            <a:off x="7108825" y="3870325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4800600" y="3429000"/>
            <a:ext cx="2187575" cy="246221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3333CC"/>
                </a:solidFill>
              </a:rPr>
              <a:t>EPA In-Use Surveillance Testing 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6727825" y="40671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90,000 Miles</a:t>
            </a:r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>
            <a:off x="7108825" y="4524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>
            <a:off x="4594225" y="3870325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>
            <a:off x="4594225" y="3870325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 flipH="1" flipV="1">
            <a:off x="8382000" y="5492748"/>
            <a:ext cx="0" cy="679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391400" y="1219200"/>
            <a:ext cx="1600200" cy="608013"/>
            <a:chOff x="178" y="3360"/>
            <a:chExt cx="1008" cy="383"/>
          </a:xfrm>
        </p:grpSpPr>
        <p:sp>
          <p:nvSpPr>
            <p:cNvPr id="75" name="Rectangle 25"/>
            <p:cNvSpPr>
              <a:spLocks noChangeArrowheads="1"/>
            </p:cNvSpPr>
            <p:nvPr/>
          </p:nvSpPr>
          <p:spPr bwMode="auto">
            <a:xfrm>
              <a:off x="178" y="3613"/>
              <a:ext cx="110" cy="115"/>
            </a:xfrm>
            <a:prstGeom prst="rect">
              <a:avLst/>
            </a:prstGeom>
            <a:gradFill rotWithShape="1">
              <a:gsLst>
                <a:gs pos="0">
                  <a:srgbClr val="99FF99"/>
                </a:gs>
                <a:gs pos="50000">
                  <a:srgbClr val="FFFFFF"/>
                </a:gs>
                <a:gs pos="100000">
                  <a:srgbClr val="99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76" name="Rectangle 26"/>
            <p:cNvSpPr>
              <a:spLocks noChangeArrowheads="1"/>
            </p:cNvSpPr>
            <p:nvPr/>
          </p:nvSpPr>
          <p:spPr bwMode="auto">
            <a:xfrm>
              <a:off x="178" y="3391"/>
              <a:ext cx="110" cy="115"/>
            </a:xfrm>
            <a:prstGeom prst="rect">
              <a:avLst/>
            </a:prstGeom>
            <a:gradFill rotWithShape="1">
              <a:gsLst>
                <a:gs pos="0">
                  <a:srgbClr val="6699FF"/>
                </a:gs>
                <a:gs pos="50000">
                  <a:srgbClr val="FFFFFF"/>
                </a:gs>
                <a:gs pos="100000">
                  <a:srgbClr val="6699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77" name="Text Box 27"/>
            <p:cNvSpPr txBox="1">
              <a:spLocks noChangeArrowheads="1"/>
            </p:cNvSpPr>
            <p:nvPr/>
          </p:nvSpPr>
          <p:spPr bwMode="auto">
            <a:xfrm>
              <a:off x="288" y="3360"/>
              <a:ext cx="7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rgbClr val="3366FF"/>
                  </a:solidFill>
                </a:rPr>
                <a:t>EPA Action</a:t>
              </a:r>
            </a:p>
          </p:txBody>
        </p:sp>
        <p:sp>
          <p:nvSpPr>
            <p:cNvPr id="78" name="Text Box 28"/>
            <p:cNvSpPr txBox="1">
              <a:spLocks noChangeArrowheads="1"/>
            </p:cNvSpPr>
            <p:nvPr/>
          </p:nvSpPr>
          <p:spPr bwMode="auto">
            <a:xfrm>
              <a:off x="288" y="3589"/>
              <a:ext cx="89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 dirty="0">
                  <a:solidFill>
                    <a:srgbClr val="009900"/>
                  </a:solidFill>
                </a:rPr>
                <a:t>Manufacturer Action</a:t>
              </a:r>
            </a:p>
          </p:txBody>
        </p:sp>
      </p:grpSp>
      <p:sp>
        <p:nvSpPr>
          <p:cNvPr id="79" name="Text Box 29"/>
          <p:cNvSpPr txBox="1">
            <a:spLocks noChangeArrowheads="1"/>
          </p:cNvSpPr>
          <p:nvPr/>
        </p:nvSpPr>
        <p:spPr bwMode="auto">
          <a:xfrm>
            <a:off x="4213225" y="4067175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20,000 Miles</a:t>
            </a:r>
          </a:p>
        </p:txBody>
      </p:sp>
      <p:sp>
        <p:nvSpPr>
          <p:cNvPr id="80" name="Line 30"/>
          <p:cNvSpPr>
            <a:spLocks noChangeShapeType="1"/>
          </p:cNvSpPr>
          <p:nvPr/>
        </p:nvSpPr>
        <p:spPr bwMode="auto">
          <a:xfrm>
            <a:off x="3832225" y="45243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31"/>
          <p:cNvSpPr>
            <a:spLocks noChangeShapeType="1"/>
          </p:cNvSpPr>
          <p:nvPr/>
        </p:nvSpPr>
        <p:spPr bwMode="auto">
          <a:xfrm>
            <a:off x="5889625" y="367347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Text Box 32"/>
          <p:cNvSpPr txBox="1">
            <a:spLocks noChangeArrowheads="1"/>
          </p:cNvSpPr>
          <p:nvPr/>
        </p:nvSpPr>
        <p:spPr bwMode="auto">
          <a:xfrm>
            <a:off x="304800" y="47244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FF0000"/>
                </a:solidFill>
              </a:rPr>
              <a:t>Vehicle Design and Build</a:t>
            </a:r>
          </a:p>
        </p:txBody>
      </p:sp>
      <p:sp>
        <p:nvSpPr>
          <p:cNvPr id="83" name="Line 33"/>
          <p:cNvSpPr>
            <a:spLocks noChangeShapeType="1"/>
          </p:cNvSpPr>
          <p:nvPr/>
        </p:nvSpPr>
        <p:spPr bwMode="auto">
          <a:xfrm flipH="1" flipV="1">
            <a:off x="2819400" y="5492746"/>
            <a:ext cx="0" cy="6794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4" name="Line 34"/>
          <p:cNvSpPr>
            <a:spLocks noChangeShapeType="1"/>
          </p:cNvSpPr>
          <p:nvPr/>
        </p:nvSpPr>
        <p:spPr bwMode="auto">
          <a:xfrm>
            <a:off x="2819400" y="61722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" name="Text Box 35"/>
          <p:cNvSpPr txBox="1">
            <a:spLocks noChangeArrowheads="1"/>
          </p:cNvSpPr>
          <p:nvPr/>
        </p:nvSpPr>
        <p:spPr bwMode="auto">
          <a:xfrm>
            <a:off x="4229100" y="5851525"/>
            <a:ext cx="3124200" cy="863600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Warranty Tracking and Emission Warranty Reports (EWIRs) to CARB</a:t>
            </a:r>
          </a:p>
          <a:p>
            <a:pPr algn="ctr"/>
            <a:r>
              <a:rPr lang="en-US" sz="1000" b="1" dirty="0">
                <a:solidFill>
                  <a:srgbClr val="008000"/>
                </a:solidFill>
              </a:rPr>
              <a:t>Emission Defect Information and Voluntary Emission Recall Reports (EDIRs/VERRs) to EPA</a:t>
            </a:r>
          </a:p>
          <a:p>
            <a:pPr algn="ctr"/>
            <a:r>
              <a:rPr lang="en-US" sz="1000" b="1" i="1" dirty="0">
                <a:solidFill>
                  <a:srgbClr val="008000"/>
                </a:solidFill>
              </a:rPr>
              <a:t>(introduction into commerce – useful life miles)</a:t>
            </a:r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8404225" y="2879725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>
            <a:off x="2841625" y="2879725"/>
            <a:ext cx="0" cy="130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" name="Line 38"/>
          <p:cNvSpPr>
            <a:spLocks noChangeShapeType="1"/>
          </p:cNvSpPr>
          <p:nvPr/>
        </p:nvSpPr>
        <p:spPr bwMode="auto">
          <a:xfrm flipV="1">
            <a:off x="2841625" y="2879725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9" name="Text Box 39"/>
          <p:cNvSpPr txBox="1">
            <a:spLocks noChangeArrowheads="1"/>
          </p:cNvSpPr>
          <p:nvPr/>
        </p:nvSpPr>
        <p:spPr bwMode="auto">
          <a:xfrm>
            <a:off x="3733800" y="1905000"/>
            <a:ext cx="4114800" cy="861774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rgbClr val="3333CC"/>
                </a:solidFill>
              </a:rPr>
              <a:t>EPA Follow-Up (Defect and Recall Reports, Mfr. In-Use Testing,  EPA Testing)</a:t>
            </a:r>
          </a:p>
          <a:p>
            <a:pPr algn="ctr"/>
            <a:r>
              <a:rPr lang="en-US" sz="1000" b="1" dirty="0">
                <a:solidFill>
                  <a:srgbClr val="3333CC"/>
                </a:solidFill>
              </a:rPr>
              <a:t>EPA Test Data Review/Analysis </a:t>
            </a:r>
          </a:p>
          <a:p>
            <a:pPr algn="ctr"/>
            <a:r>
              <a:rPr lang="en-US" sz="1000" b="1" dirty="0">
                <a:solidFill>
                  <a:srgbClr val="3333CC"/>
                </a:solidFill>
              </a:rPr>
              <a:t>CARB Coordination (Warranty Reporting)</a:t>
            </a:r>
          </a:p>
          <a:p>
            <a:pPr algn="ctr"/>
            <a:r>
              <a:rPr lang="en-US" sz="1000" b="1" dirty="0">
                <a:solidFill>
                  <a:srgbClr val="3333CC"/>
                </a:solidFill>
              </a:rPr>
              <a:t>OECA Coordination (Enforcement)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914400" y="4648200"/>
            <a:ext cx="13716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1447800" y="4267200"/>
            <a:ext cx="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8"/>
          <p:cNvSpPr txBox="1">
            <a:spLocks noChangeArrowheads="1"/>
          </p:cNvSpPr>
          <p:nvPr/>
        </p:nvSpPr>
        <p:spPr bwMode="auto">
          <a:xfrm>
            <a:off x="304800" y="3733800"/>
            <a:ext cx="1143000" cy="861774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3333CC"/>
                </a:solidFill>
              </a:rPr>
              <a:t>EPA Certification Preview and Pre-model Year Reports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sp>
        <p:nvSpPr>
          <p:cNvPr id="117" name="Text Box 18"/>
          <p:cNvSpPr txBox="1">
            <a:spLocks noChangeArrowheads="1"/>
          </p:cNvSpPr>
          <p:nvPr/>
        </p:nvSpPr>
        <p:spPr bwMode="auto">
          <a:xfrm>
            <a:off x="228600" y="3027402"/>
            <a:ext cx="1752600" cy="553998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3333CC"/>
                </a:solidFill>
              </a:rPr>
              <a:t>EPA Confirmatory Testing (Random and Targeted)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sp>
        <p:nvSpPr>
          <p:cNvPr id="124" name="Text Box 18"/>
          <p:cNvSpPr txBox="1">
            <a:spLocks noChangeArrowheads="1"/>
          </p:cNvSpPr>
          <p:nvPr/>
        </p:nvSpPr>
        <p:spPr bwMode="auto">
          <a:xfrm>
            <a:off x="228600" y="2495490"/>
            <a:ext cx="1981200" cy="400110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3333CC"/>
                </a:solidFill>
              </a:rPr>
              <a:t>EPA Review of Manufacturer Application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>
            <a:off x="2209800" y="2895600"/>
            <a:ext cx="0" cy="175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Line 5"/>
          <p:cNvSpPr>
            <a:spLocks noChangeShapeType="1"/>
          </p:cNvSpPr>
          <p:nvPr/>
        </p:nvSpPr>
        <p:spPr bwMode="auto">
          <a:xfrm>
            <a:off x="2286000" y="451008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1" name="Text Box 18"/>
          <p:cNvSpPr txBox="1">
            <a:spLocks noChangeArrowheads="1"/>
          </p:cNvSpPr>
          <p:nvPr/>
        </p:nvSpPr>
        <p:spPr bwMode="auto">
          <a:xfrm>
            <a:off x="1676400" y="2057400"/>
            <a:ext cx="1905000" cy="400110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3333CC"/>
                </a:solidFill>
              </a:rPr>
              <a:t>EPA Issues Certificate of Conformity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sp>
        <p:nvSpPr>
          <p:cNvPr id="132" name="Line 37"/>
          <p:cNvSpPr>
            <a:spLocks noChangeShapeType="1"/>
          </p:cNvSpPr>
          <p:nvPr/>
        </p:nvSpPr>
        <p:spPr bwMode="auto">
          <a:xfrm>
            <a:off x="2286000" y="2438400"/>
            <a:ext cx="0" cy="206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" name="Text Box 12"/>
          <p:cNvSpPr txBox="1">
            <a:spLocks noChangeArrowheads="1"/>
          </p:cNvSpPr>
          <p:nvPr/>
        </p:nvSpPr>
        <p:spPr bwMode="auto">
          <a:xfrm>
            <a:off x="381000" y="5486400"/>
            <a:ext cx="1676400" cy="507831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Manufacturer Emissions Vehicle Prototype and Durability Testing </a:t>
            </a:r>
          </a:p>
        </p:txBody>
      </p:sp>
      <p:sp>
        <p:nvSpPr>
          <p:cNvPr id="141" name="Text Box 16"/>
          <p:cNvSpPr txBox="1">
            <a:spLocks noChangeArrowheads="1"/>
          </p:cNvSpPr>
          <p:nvPr/>
        </p:nvSpPr>
        <p:spPr bwMode="auto">
          <a:xfrm>
            <a:off x="7010400" y="4876800"/>
            <a:ext cx="2133600" cy="246221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End of Useful Life (per CAA)</a:t>
            </a:r>
          </a:p>
        </p:txBody>
      </p:sp>
      <p:sp>
        <p:nvSpPr>
          <p:cNvPr id="142" name="Line 10"/>
          <p:cNvSpPr>
            <a:spLocks noChangeShapeType="1"/>
          </p:cNvSpPr>
          <p:nvPr/>
        </p:nvSpPr>
        <p:spPr bwMode="auto">
          <a:xfrm flipH="1" flipV="1">
            <a:off x="8382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" name="Text Box 12"/>
          <p:cNvSpPr txBox="1">
            <a:spLocks noChangeArrowheads="1"/>
          </p:cNvSpPr>
          <p:nvPr/>
        </p:nvSpPr>
        <p:spPr bwMode="auto">
          <a:xfrm>
            <a:off x="1524000" y="4876800"/>
            <a:ext cx="1295400" cy="369332"/>
          </a:xfrm>
          <a:prstGeom prst="rect">
            <a:avLst/>
          </a:prstGeom>
          <a:gradFill rotWithShape="1">
            <a:gsLst>
              <a:gs pos="0">
                <a:srgbClr val="99FF99">
                  <a:alpha val="49001"/>
                </a:srgbClr>
              </a:gs>
              <a:gs pos="50000">
                <a:srgbClr val="FFFFFF"/>
              </a:gs>
              <a:gs pos="100000">
                <a:srgbClr val="99FF99">
                  <a:alpha val="49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000" b="1" dirty="0">
                <a:solidFill>
                  <a:srgbClr val="008000"/>
                </a:solidFill>
              </a:rPr>
              <a:t>Vehicle May Enter Commerce</a:t>
            </a:r>
          </a:p>
        </p:txBody>
      </p:sp>
      <p:sp>
        <p:nvSpPr>
          <p:cNvPr id="144" name="Line 10"/>
          <p:cNvSpPr>
            <a:spLocks noChangeShapeType="1"/>
          </p:cNvSpPr>
          <p:nvPr/>
        </p:nvSpPr>
        <p:spPr bwMode="auto">
          <a:xfrm flipV="1">
            <a:off x="2286000" y="4692650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" name="Line 37"/>
          <p:cNvSpPr>
            <a:spLocks noChangeShapeType="1"/>
          </p:cNvSpPr>
          <p:nvPr/>
        </p:nvSpPr>
        <p:spPr bwMode="auto">
          <a:xfrm>
            <a:off x="1524000" y="3505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Line 37"/>
          <p:cNvSpPr>
            <a:spLocks noChangeShapeType="1"/>
          </p:cNvSpPr>
          <p:nvPr/>
        </p:nvSpPr>
        <p:spPr bwMode="auto">
          <a:xfrm>
            <a:off x="2057400" y="35052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" name="Line 38"/>
          <p:cNvSpPr>
            <a:spLocks noChangeShapeType="1"/>
          </p:cNvSpPr>
          <p:nvPr/>
        </p:nvSpPr>
        <p:spPr bwMode="auto">
          <a:xfrm>
            <a:off x="1524000" y="3505198"/>
            <a:ext cx="533400" cy="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Text Box 18"/>
          <p:cNvSpPr txBox="1">
            <a:spLocks noChangeArrowheads="1"/>
          </p:cNvSpPr>
          <p:nvPr/>
        </p:nvSpPr>
        <p:spPr bwMode="auto">
          <a:xfrm>
            <a:off x="381000" y="1676400"/>
            <a:ext cx="1143000" cy="707886"/>
          </a:xfrm>
          <a:prstGeom prst="rect">
            <a:avLst/>
          </a:prstGeom>
          <a:gradFill rotWithShape="1">
            <a:gsLst>
              <a:gs pos="0">
                <a:srgbClr val="6699FF">
                  <a:alpha val="50999"/>
                </a:srgbClr>
              </a:gs>
              <a:gs pos="50000">
                <a:srgbClr val="FFFFFF"/>
              </a:gs>
              <a:gs pos="100000">
                <a:srgbClr val="6699FF">
                  <a:alpha val="50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solidFill>
                  <a:srgbClr val="3333CC"/>
                </a:solidFill>
              </a:rPr>
              <a:t>Durability Review and Approval Process</a:t>
            </a:r>
            <a:endParaRPr lang="en-US" sz="1000" b="1" i="1" dirty="0">
              <a:solidFill>
                <a:srgbClr val="3333CC"/>
              </a:solidFill>
            </a:endParaRP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848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dirty="0"/>
              <a:t>Light-Duty Vehicle Compliance Program</a:t>
            </a:r>
            <a:br>
              <a:rPr lang="en-US" sz="3000" kern="0" dirty="0">
                <a:cs typeface="Arial" pitchFamily="34" charset="0"/>
              </a:rPr>
            </a:br>
            <a:endParaRPr lang="en-US" sz="3000" kern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1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848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dirty="0"/>
              <a:t>Importance of Compliance</a:t>
            </a:r>
            <a:br>
              <a:rPr lang="en-US" sz="3000" kern="0" dirty="0">
                <a:cs typeface="Arial" pitchFamily="34" charset="0"/>
              </a:rPr>
            </a:br>
            <a:endParaRPr lang="en-US" sz="3000" kern="0" dirty="0"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5410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Emissions from transportation sources can do immense harm to public health, welfare and the environment</a:t>
            </a:r>
          </a:p>
          <a:p>
            <a:endParaRPr lang="en-US" sz="1100" dirty="0"/>
          </a:p>
          <a:p>
            <a:r>
              <a:rPr lang="en-US" sz="2000" dirty="0"/>
              <a:t>Clean Air Benefits</a:t>
            </a:r>
          </a:p>
          <a:p>
            <a:pPr lvl="1"/>
            <a:r>
              <a:rPr lang="en-US" sz="1800" dirty="0"/>
              <a:t>1990 Clean Air Act Amendments:</a:t>
            </a:r>
          </a:p>
          <a:p>
            <a:pPr lvl="2"/>
            <a:r>
              <a:rPr lang="en-US" sz="1600" dirty="0"/>
              <a:t>From 1990-2020, 4.2 million lives saved, benefit outweighs costs ~30:1</a:t>
            </a:r>
          </a:p>
          <a:p>
            <a:pPr lvl="1"/>
            <a:r>
              <a:rPr lang="en-US" sz="1800" dirty="0"/>
              <a:t>In 2030 alone,</a:t>
            </a:r>
          </a:p>
          <a:p>
            <a:pPr lvl="2"/>
            <a:r>
              <a:rPr lang="en-US" sz="1600" dirty="0"/>
              <a:t>Eliminate more than 38,000 premature deaths</a:t>
            </a:r>
          </a:p>
          <a:p>
            <a:pPr lvl="2"/>
            <a:r>
              <a:rPr lang="en-US" sz="1600" dirty="0"/>
              <a:t>Realize more than $380 billion in health and welfare benefits</a:t>
            </a:r>
          </a:p>
          <a:p>
            <a:pPr lvl="1"/>
            <a:r>
              <a:rPr lang="en-US" sz="1800" dirty="0"/>
              <a:t>The LDV GHG program is projected to result in: </a:t>
            </a:r>
          </a:p>
          <a:p>
            <a:pPr lvl="2"/>
            <a:r>
              <a:rPr lang="en-US" sz="1600" dirty="0"/>
              <a:t>$1.7 trillion dollars of fuel savings over the lifetime of vehicles produced between 2011 and 2025</a:t>
            </a:r>
          </a:p>
          <a:p>
            <a:pPr lvl="2"/>
            <a:r>
              <a:rPr lang="en-US" sz="1600" dirty="0"/>
              <a:t>12 billion fewer barrels of oil consumed</a:t>
            </a:r>
            <a:endParaRPr lang="en-US" sz="1600" i="1" dirty="0"/>
          </a:p>
          <a:p>
            <a:pPr lvl="2"/>
            <a:endParaRPr lang="en-US" sz="1100" i="1" dirty="0"/>
          </a:p>
          <a:p>
            <a:r>
              <a:rPr lang="en-US" sz="2000" dirty="0"/>
              <a:t>Level Playing Field</a:t>
            </a:r>
          </a:p>
          <a:p>
            <a:pPr lvl="1"/>
            <a:r>
              <a:rPr lang="en-US" sz="1800" dirty="0"/>
              <a:t>Vehicle, engine, and fuels industries are highly competitive, especially in today’s global environment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i="1" dirty="0"/>
              <a:t>Regulated industries expect and rely on EPA to protect their investment in emissions compliance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2CA76-F126-4509-B677-2CD579AC828B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3</a:t>
            </a:fld>
            <a:endParaRPr lang="en-US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48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8486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3200" dirty="0"/>
              <a:t>Vehicle and Engine Emissions Compliance Oversight</a:t>
            </a:r>
            <a:br>
              <a:rPr lang="en-US" sz="3000" kern="0" dirty="0">
                <a:cs typeface="Arial" pitchFamily="34" charset="0"/>
              </a:rPr>
            </a:br>
            <a:endParaRPr lang="en-US" sz="3000" kern="0" dirty="0"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5410200"/>
          </a:xfrm>
        </p:spPr>
        <p:txBody>
          <a:bodyPr>
            <a:normAutofit/>
          </a:bodyPr>
          <a:lstStyle/>
          <a:p>
            <a:r>
              <a:rPr lang="en-US" dirty="0"/>
              <a:t>Our approach to compliance oversight is multi-faceted and multi-dimensional</a:t>
            </a:r>
          </a:p>
          <a:p>
            <a:pPr lvl="1"/>
            <a:r>
              <a:rPr lang="en-US" dirty="0"/>
              <a:t>We monitor emissions compliance throughout product lifecycle (see following slides)</a:t>
            </a:r>
          </a:p>
          <a:p>
            <a:pPr lvl="2"/>
            <a:r>
              <a:rPr lang="en-US" dirty="0"/>
              <a:t>Pre-production</a:t>
            </a:r>
          </a:p>
          <a:p>
            <a:pPr lvl="2"/>
            <a:r>
              <a:rPr lang="en-US" dirty="0"/>
              <a:t>Products coming off production lines</a:t>
            </a:r>
          </a:p>
          <a:p>
            <a:pPr lvl="2"/>
            <a:r>
              <a:rPr lang="en-US" dirty="0"/>
              <a:t>Vehicles and engines already in customer service</a:t>
            </a:r>
          </a:p>
          <a:p>
            <a:pPr lvl="2"/>
            <a:endParaRPr lang="en-US" dirty="0"/>
          </a:p>
          <a:p>
            <a:r>
              <a:rPr lang="en-US" dirty="0"/>
              <a:t>We apply a flexible mix of testing, audits, manufacturer tracking/reporting review, and partnerships with other stakeholders and regulators to collect compliance information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2CA76-F126-4509-B677-2CD579AC828B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4</a:t>
            </a:fld>
            <a:endParaRPr lang="en-US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6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848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dirty="0"/>
              <a:t>Light-Duty Vehicle Compliance Strategy</a:t>
            </a:r>
            <a:br>
              <a:rPr lang="en-US" sz="3000" kern="0" dirty="0">
                <a:cs typeface="Arial" pitchFamily="34" charset="0"/>
              </a:rPr>
            </a:br>
            <a:endParaRPr lang="en-US" sz="3000" kern="0" dirty="0"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5410200"/>
          </a:xfrm>
        </p:spPr>
        <p:txBody>
          <a:bodyPr>
            <a:normAutofit/>
          </a:bodyPr>
          <a:lstStyle/>
          <a:p>
            <a:r>
              <a:rPr lang="en-US" sz="2000" dirty="0"/>
              <a:t>Three Step Strategy:</a:t>
            </a:r>
          </a:p>
          <a:p>
            <a:pPr lvl="1"/>
            <a:r>
              <a:rPr lang="en-US" sz="1600" dirty="0"/>
              <a:t>Pre-production (certification)</a:t>
            </a:r>
          </a:p>
          <a:p>
            <a:pPr lvl="1"/>
            <a:r>
              <a:rPr lang="en-US" sz="1600" dirty="0"/>
              <a:t>Production</a:t>
            </a:r>
          </a:p>
          <a:p>
            <a:pPr lvl="1"/>
            <a:r>
              <a:rPr lang="en-US" sz="1600" dirty="0"/>
              <a:t>In-use</a:t>
            </a:r>
          </a:p>
          <a:p>
            <a:pPr lvl="1"/>
            <a:endParaRPr lang="en-US" sz="1600" dirty="0"/>
          </a:p>
          <a:p>
            <a:r>
              <a:rPr lang="en-US" sz="2000" dirty="0"/>
              <a:t>Risk-Based</a:t>
            </a:r>
          </a:p>
          <a:p>
            <a:pPr lvl="1"/>
            <a:r>
              <a:rPr lang="en-US" sz="1800" dirty="0"/>
              <a:t>New technologies and vehicles</a:t>
            </a:r>
          </a:p>
          <a:p>
            <a:pPr lvl="1"/>
            <a:r>
              <a:rPr lang="en-US" sz="1800" dirty="0"/>
              <a:t>High emissions</a:t>
            </a:r>
          </a:p>
          <a:p>
            <a:pPr lvl="1"/>
            <a:r>
              <a:rPr lang="en-US" sz="1800" dirty="0"/>
              <a:t>Sales volumes</a:t>
            </a:r>
          </a:p>
          <a:p>
            <a:pPr lvl="1"/>
            <a:r>
              <a:rPr lang="en-US" sz="1800" dirty="0"/>
              <a:t>Other factors (e.g., bad actors, past issues, new companies, etc.)</a:t>
            </a:r>
          </a:p>
          <a:p>
            <a:pPr lvl="1"/>
            <a:endParaRPr lang="en-US" sz="1800" dirty="0"/>
          </a:p>
          <a:p>
            <a:r>
              <a:rPr lang="en-US" sz="2000" dirty="0"/>
              <a:t>Testing/Evaluation Tools</a:t>
            </a:r>
          </a:p>
          <a:p>
            <a:pPr lvl="1"/>
            <a:r>
              <a:rPr lang="en-US" sz="1800" dirty="0"/>
              <a:t>Chassis dynamometer</a:t>
            </a:r>
          </a:p>
          <a:p>
            <a:pPr lvl="1"/>
            <a:r>
              <a:rPr lang="en-US" sz="1800" dirty="0"/>
              <a:t>Remote Sensing</a:t>
            </a:r>
          </a:p>
          <a:p>
            <a:pPr lvl="1"/>
            <a:r>
              <a:rPr lang="en-US" sz="1800" dirty="0"/>
              <a:t>Real world testing (PEMs)</a:t>
            </a:r>
          </a:p>
          <a:p>
            <a:pPr lvl="1"/>
            <a:r>
              <a:rPr lang="en-US" sz="1800" dirty="0"/>
              <a:t>OBD, vehicle sensors and diagnostics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2CA76-F126-4509-B677-2CD579AC828B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5</a:t>
            </a:fld>
            <a:endParaRPr lang="en-US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8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848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dirty="0"/>
              <a:t>Pre-Production (Certification)</a:t>
            </a:r>
            <a:br>
              <a:rPr lang="en-US" sz="3000" kern="0" dirty="0">
                <a:cs typeface="Arial" pitchFamily="34" charset="0"/>
              </a:rPr>
            </a:br>
            <a:endParaRPr lang="en-US" sz="3000" kern="0" dirty="0"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Review certification application</a:t>
            </a:r>
          </a:p>
          <a:p>
            <a:pPr lvl="1"/>
            <a:r>
              <a:rPr lang="en-US" sz="2400" dirty="0"/>
              <a:t>Emission test data, durability data, OBD, </a:t>
            </a:r>
          </a:p>
          <a:p>
            <a:pPr lvl="1"/>
            <a:r>
              <a:rPr lang="en-US" sz="2400" dirty="0"/>
              <a:t>AECD review</a:t>
            </a:r>
          </a:p>
          <a:p>
            <a:pPr lvl="1"/>
            <a:r>
              <a:rPr lang="en-US" sz="2400" dirty="0"/>
              <a:t>Durability process review</a:t>
            </a:r>
          </a:p>
          <a:p>
            <a:pPr lvl="1"/>
            <a:endParaRPr lang="en-US" sz="2400" dirty="0"/>
          </a:p>
          <a:p>
            <a:r>
              <a:rPr lang="en-US" sz="2800" dirty="0"/>
              <a:t>Emission Data Vehicle (EDV) confirmatory testing</a:t>
            </a:r>
          </a:p>
          <a:p>
            <a:pPr lvl="1"/>
            <a:r>
              <a:rPr lang="en-US" sz="2400" dirty="0"/>
              <a:t>Emission test manufacturer official certification EDV at EPA’s National Vehicle and Fuel Emissions Laboratory (NVFEL) </a:t>
            </a:r>
          </a:p>
          <a:p>
            <a:pPr lvl="1"/>
            <a:r>
              <a:rPr lang="en-US" sz="2400" dirty="0"/>
              <a:t>Test vehicle over five emissions test cycles</a:t>
            </a:r>
          </a:p>
          <a:p>
            <a:pPr lvl="2"/>
            <a:r>
              <a:rPr lang="en-US" sz="2100" dirty="0"/>
              <a:t>Chassis dynamometer testing</a:t>
            </a:r>
          </a:p>
          <a:p>
            <a:pPr lvl="2"/>
            <a:r>
              <a:rPr lang="en-US" sz="2100" dirty="0"/>
              <a:t>FTP (City), Highway, US06, SC03, Cold FTP (20°F)</a:t>
            </a:r>
          </a:p>
          <a:p>
            <a:pPr lvl="2"/>
            <a:r>
              <a:rPr lang="en-US" sz="2100" dirty="0"/>
              <a:t>Evaporative emissions testing</a:t>
            </a:r>
          </a:p>
          <a:p>
            <a:pPr lvl="2"/>
            <a:r>
              <a:rPr lang="en-US" sz="2100" dirty="0"/>
              <a:t>Test approximately 200 vehicles per year (15-20% of available emissions test fleet)</a:t>
            </a:r>
          </a:p>
          <a:p>
            <a:pPr lvl="2"/>
            <a:r>
              <a:rPr lang="en-US" sz="2100" dirty="0"/>
              <a:t>Beginning in 2015, special cycles to screen for defeat devices or other off-cycle concerns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2CA76-F126-4509-B677-2CD579AC828B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6</a:t>
            </a:fld>
            <a:endParaRPr lang="en-US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4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.jpg"/>
          <p:cNvPicPr/>
          <p:nvPr/>
        </p:nvPicPr>
        <p:blipFill>
          <a:blip r:embed="rId3" cstate="print"/>
          <a:srcRect l="61845" b="56101"/>
          <a:stretch>
            <a:fillRect/>
          </a:stretch>
        </p:blipFill>
        <p:spPr>
          <a:xfrm>
            <a:off x="6766560" y="2849880"/>
            <a:ext cx="1958340" cy="1386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32"/>
          <p:cNvGrpSpPr/>
          <p:nvPr/>
        </p:nvGrpSpPr>
        <p:grpSpPr>
          <a:xfrm>
            <a:off x="335280" y="1906670"/>
            <a:ext cx="3208020" cy="1318365"/>
            <a:chOff x="251460" y="2744870"/>
            <a:chExt cx="3208020" cy="1318365"/>
          </a:xfrm>
        </p:grpSpPr>
        <p:grpSp>
          <p:nvGrpSpPr>
            <p:cNvPr id="3" name="Group 28"/>
            <p:cNvGrpSpPr/>
            <p:nvPr/>
          </p:nvGrpSpPr>
          <p:grpSpPr>
            <a:xfrm>
              <a:off x="251460" y="2744870"/>
              <a:ext cx="3208020" cy="1318365"/>
              <a:chOff x="99060" y="2592470"/>
              <a:chExt cx="3208020" cy="1318365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9060" y="2592470"/>
                <a:ext cx="3208020" cy="13183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1" name="Text Placeholder 7"/>
              <p:cNvSpPr txBox="1">
                <a:spLocks/>
              </p:cNvSpPr>
              <p:nvPr/>
            </p:nvSpPr>
            <p:spPr>
              <a:xfrm>
                <a:off x="951230" y="2625725"/>
                <a:ext cx="1414145" cy="140335"/>
              </a:xfrm>
              <a:prstGeom prst="rect">
                <a:avLst/>
              </a:prstGeom>
              <a:solidFill>
                <a:schemeClr val="bg1"/>
              </a:solidFill>
              <a:ln w="0" cmpd="sng">
                <a:noFill/>
                <a:prstDash val="solid"/>
              </a:ln>
            </p:spPr>
            <p:txBody>
              <a:bodyPr vert="horz" lIns="0" tIns="8255" rIns="0" bIns="0"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15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1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FTP City Drive Cycle </a:t>
                </a:r>
              </a:p>
            </p:txBody>
          </p:sp>
        </p:grpSp>
        <p:sp>
          <p:nvSpPr>
            <p:cNvPr id="32" name="Text Placeholder 14"/>
            <p:cNvSpPr txBox="1">
              <a:spLocks/>
            </p:cNvSpPr>
            <p:nvPr/>
          </p:nvSpPr>
          <p:spPr>
            <a:xfrm>
              <a:off x="1045210" y="3100705"/>
              <a:ext cx="473075" cy="164465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35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33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5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22635452340000000000" pitchFamily="2"/>
                  <a:ea typeface="+mn-ea"/>
                  <a:cs typeface="+mn-cs"/>
                </a:rPr>
                <a:t>57 mph </a:t>
              </a:r>
            </a:p>
          </p:txBody>
        </p:sp>
      </p:grpSp>
      <p:sp>
        <p:nvSpPr>
          <p:cNvPr id="14" name="Text Placeholder 16"/>
          <p:cNvSpPr txBox="1">
            <a:spLocks/>
          </p:cNvSpPr>
          <p:nvPr/>
        </p:nvSpPr>
        <p:spPr>
          <a:xfrm>
            <a:off x="228600" y="4800600"/>
            <a:ext cx="2214246" cy="780415"/>
          </a:xfrm>
          <a:prstGeom prst="rect">
            <a:avLst/>
          </a:prstGeom>
          <a:noFill/>
          <a:ln w="12065" cmpd="sng">
            <a:noFill/>
            <a:prstDash val="solid"/>
          </a:ln>
        </p:spPr>
        <p:txBody>
          <a:bodyPr vert="horz" lIns="0" tIns="39370" rIns="0" bIns="0" rtlCol="0" anchor="t"/>
          <a:lstStyle/>
          <a:p>
            <a:pPr marL="91440" marR="18288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48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22635452340000000000" pitchFamily="1"/>
                <a:ea typeface="+mn-ea"/>
                <a:cs typeface="+mn-cs"/>
              </a:rPr>
              <a:t>The results from</a:t>
            </a:r>
            <a:r>
              <a:rPr kumimoji="0" lang="en-US" sz="1200" i="1" u="none" strike="noStrike" kern="1200" cap="none" spc="-5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22635452340000000000" pitchFamily="1"/>
                <a:ea typeface="+mn-ea"/>
                <a:cs typeface="+mn-cs"/>
              </a:rPr>
              <a:t> the </a:t>
            </a:r>
            <a:r>
              <a:rPr kumimoji="0" lang="en-US" sz="120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22635452340000000000" pitchFamily="1"/>
                <a:ea typeface="+mn-ea"/>
                <a:cs typeface="+mn-cs"/>
              </a:rPr>
              <a:t>FTP City and HWFET test</a:t>
            </a:r>
            <a:r>
              <a:rPr kumimoji="0" lang="en-US" sz="1200" i="1" u="none" strike="noStrike" kern="1200" cap="none" spc="-5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22635452340000000000" pitchFamily="1"/>
                <a:ea typeface="+mn-ea"/>
                <a:cs typeface="+mn-cs"/>
              </a:rPr>
              <a:t> procedures </a:t>
            </a:r>
            <a:r>
              <a:rPr kumimoji="0" lang="en-US" sz="120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22635452340000000000" pitchFamily="1"/>
                <a:ea typeface="+mn-ea"/>
                <a:cs typeface="+mn-cs"/>
              </a:rPr>
              <a:t>are also combined into an EPA unadjusted value for use </a:t>
            </a:r>
            <a:r>
              <a:rPr lang="en-US" sz="1200" i="1" spc="-5" dirty="0">
                <a:solidFill>
                  <a:srgbClr val="000000"/>
                </a:solidFill>
                <a:latin typeface="Calibri" panose="22635452340000000000" pitchFamily="1"/>
                <a:ea typeface="+mn-ea"/>
              </a:rPr>
              <a:t>to determine Corporate Average Fuel Economy (CAFÉ) values.</a:t>
            </a:r>
            <a:endParaRPr kumimoji="0" lang="en-US" sz="1200" i="1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22635452340000000000" pitchFamily="1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152400"/>
            <a:ext cx="7863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Five Test Procedures are performed on LD vehicles for criteria pollutants, </a:t>
            </a:r>
            <a:r>
              <a:rPr lang="en-US" sz="3200" dirty="0">
                <a:solidFill>
                  <a:srgbClr val="002060"/>
                </a:solidFill>
              </a:rPr>
              <a:t>GHG,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&amp; Fuel Economy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24400" y="1371600"/>
            <a:ext cx="4602480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182880" lvl="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430"/>
              </a:spcAft>
              <a:defRPr/>
            </a:pPr>
            <a:r>
              <a:rPr lang="en-US" b="1" spc="-5" dirty="0">
                <a:solidFill>
                  <a:schemeClr val="bg1">
                    <a:lumMod val="50000"/>
                  </a:schemeClr>
                </a:solidFill>
                <a:latin typeface="Calibri" panose="22635452340000000000" pitchFamily="1"/>
              </a:rPr>
              <a:t>EPA City and Highway label values are calculated as weighted combinations of five key tests. The weighted values are posted </a:t>
            </a:r>
            <a:br>
              <a:rPr lang="en-US" b="1" spc="-5" dirty="0">
                <a:solidFill>
                  <a:schemeClr val="bg1">
                    <a:lumMod val="50000"/>
                  </a:schemeClr>
                </a:solidFill>
                <a:latin typeface="Calibri" panose="22635452340000000000" pitchFamily="1"/>
              </a:rPr>
            </a:br>
            <a:r>
              <a:rPr lang="en-US" b="1" spc="-5" dirty="0">
                <a:solidFill>
                  <a:schemeClr val="bg1">
                    <a:lumMod val="50000"/>
                  </a:schemeClr>
                </a:solidFill>
                <a:latin typeface="Calibri" panose="22635452340000000000" pitchFamily="1"/>
              </a:rPr>
              <a:t>on a new vehicle’s window label along with </a:t>
            </a:r>
            <a:br>
              <a:rPr lang="en-US" b="1" spc="-5" dirty="0">
                <a:solidFill>
                  <a:schemeClr val="bg1">
                    <a:lumMod val="50000"/>
                  </a:schemeClr>
                </a:solidFill>
                <a:latin typeface="Calibri" panose="22635452340000000000" pitchFamily="1"/>
              </a:rPr>
            </a:br>
            <a:r>
              <a:rPr lang="en-US" b="1" spc="-5" dirty="0">
                <a:solidFill>
                  <a:schemeClr val="bg1">
                    <a:lumMod val="50000"/>
                  </a:schemeClr>
                </a:solidFill>
                <a:latin typeface="Calibri" panose="22635452340000000000" pitchFamily="1"/>
              </a:rPr>
              <a:t>its competitive segment position. </a:t>
            </a:r>
          </a:p>
        </p:txBody>
      </p:sp>
      <p:grpSp>
        <p:nvGrpSpPr>
          <p:cNvPr id="4" name="Group 36"/>
          <p:cNvGrpSpPr/>
          <p:nvPr/>
        </p:nvGrpSpPr>
        <p:grpSpPr>
          <a:xfrm>
            <a:off x="1211580" y="2682240"/>
            <a:ext cx="3505200" cy="1440180"/>
            <a:chOff x="1333500" y="3299460"/>
            <a:chExt cx="3505200" cy="1607820"/>
          </a:xfrm>
        </p:grpSpPr>
        <p:grpSp>
          <p:nvGrpSpPr>
            <p:cNvPr id="6" name="Group 27"/>
            <p:cNvGrpSpPr/>
            <p:nvPr/>
          </p:nvGrpSpPr>
          <p:grpSpPr>
            <a:xfrm>
              <a:off x="1333500" y="3299460"/>
              <a:ext cx="3505200" cy="1607820"/>
              <a:chOff x="1135380" y="3678670"/>
              <a:chExt cx="3505200" cy="143275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35380" y="3678670"/>
                <a:ext cx="3505200" cy="14327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" name="Text Placeholder 9"/>
              <p:cNvSpPr txBox="1">
                <a:spLocks/>
              </p:cNvSpPr>
              <p:nvPr/>
            </p:nvSpPr>
            <p:spPr>
              <a:xfrm>
                <a:off x="2011680" y="3736340"/>
                <a:ext cx="1889760" cy="157480"/>
              </a:xfrm>
              <a:prstGeom prst="rect">
                <a:avLst/>
              </a:prstGeom>
              <a:solidFill>
                <a:schemeClr val="bg1"/>
              </a:solidFill>
              <a:ln w="0" cmpd="sng">
                <a:noFill/>
                <a:prstDash val="solid"/>
              </a:ln>
            </p:spPr>
            <p:txBody>
              <a:bodyPr vert="horz" lIns="0" tIns="11430" rIns="0" bIns="0" rtlCol="0" anchor="t"/>
              <a:lstStyle/>
              <a:p>
                <a:pPr marL="0" marR="0" lvl="0" indent="0" algn="l" defTabSz="914400" rtl="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395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1" i="0" u="none" strike="noStrike" kern="1200" cap="none" spc="2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Calibri" pitchFamily="34" charset="0"/>
                  </a:rPr>
                  <a:t>HWFET Highway Drive Cycle </a:t>
                </a:r>
              </a:p>
            </p:txBody>
          </p:sp>
        </p:grpSp>
        <p:sp>
          <p:nvSpPr>
            <p:cNvPr id="36" name="Text Placeholder 14"/>
            <p:cNvSpPr txBox="1">
              <a:spLocks/>
            </p:cNvSpPr>
            <p:nvPr/>
          </p:nvSpPr>
          <p:spPr>
            <a:xfrm>
              <a:off x="2203450" y="3618865"/>
              <a:ext cx="473075" cy="164465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35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335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spc="55" dirty="0">
                  <a:solidFill>
                    <a:srgbClr val="000000"/>
                  </a:solidFill>
                  <a:latin typeface="Arial" panose="22635452340000000000" pitchFamily="2"/>
                  <a:ea typeface="+mn-ea"/>
                </a:rPr>
                <a:t>60</a:t>
              </a:r>
              <a:r>
                <a:rPr kumimoji="0" lang="en-US" sz="800" i="0" u="none" strike="noStrike" kern="1200" cap="none" spc="5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22635452340000000000" pitchFamily="2"/>
                  <a:ea typeface="+mn-ea"/>
                  <a:cs typeface="+mn-cs"/>
                </a:rPr>
                <a:t> mph </a:t>
              </a:r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2156460" y="3558540"/>
            <a:ext cx="3528060" cy="1409700"/>
            <a:chOff x="2811780" y="4381500"/>
            <a:chExt cx="3063240" cy="1623060"/>
          </a:xfrm>
          <a:effectLst>
            <a:outerShdw blurRad="266700" dist="38100" dir="2700000" sx="103000" sy="103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 bwMode="auto">
            <a:xfrm>
              <a:off x="2811780" y="4381500"/>
              <a:ext cx="3063240" cy="162306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pic>
          <p:nvPicPr>
            <p:cNvPr id="20" name="Picture 19" descr="ftp_us06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10840" y="4558662"/>
              <a:ext cx="2891790" cy="139990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Text Placeholder 11"/>
            <p:cNvSpPr txBox="1">
              <a:spLocks/>
            </p:cNvSpPr>
            <p:nvPr/>
          </p:nvSpPr>
          <p:spPr>
            <a:xfrm>
              <a:off x="4059555" y="4617512"/>
              <a:ext cx="476250" cy="214656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35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96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5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22635452340000000000" pitchFamily="2"/>
                  <a:ea typeface="+mn-ea"/>
                  <a:cs typeface="+mn-cs"/>
                </a:rPr>
                <a:t>81 mph </a:t>
              </a:r>
            </a:p>
          </p:txBody>
        </p:sp>
        <p:sp>
          <p:nvSpPr>
            <p:cNvPr id="10" name="Text Placeholder 12"/>
            <p:cNvSpPr txBox="1">
              <a:spLocks/>
            </p:cNvSpPr>
            <p:nvPr/>
          </p:nvSpPr>
          <p:spPr>
            <a:xfrm>
              <a:off x="3346450" y="4418189"/>
              <a:ext cx="2030095" cy="153873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11430" rIns="0" bIns="0" rtlCol="0" anchor="t"/>
            <a:lstStyle/>
            <a:p>
              <a:pPr marL="0" marR="0" lvl="0" indent="0" algn="ctr" defTabSz="914400" rtl="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148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2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Calibri" pitchFamily="34" charset="0"/>
                </a:rPr>
                <a:t>US06 High Speed Drive Cycle </a:t>
              </a:r>
            </a:p>
          </p:txBody>
        </p:sp>
      </p:grpSp>
      <p:grpSp>
        <p:nvGrpSpPr>
          <p:cNvPr id="11" name="Group 33"/>
          <p:cNvGrpSpPr/>
          <p:nvPr/>
        </p:nvGrpSpPr>
        <p:grpSpPr>
          <a:xfrm>
            <a:off x="3329940" y="4373880"/>
            <a:ext cx="3688080" cy="1409700"/>
            <a:chOff x="2506980" y="4335119"/>
            <a:chExt cx="3840480" cy="2119023"/>
          </a:xfrm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ectangle 20"/>
            <p:cNvSpPr/>
            <p:nvPr/>
          </p:nvSpPr>
          <p:spPr bwMode="auto">
            <a:xfrm>
              <a:off x="2506980" y="4335119"/>
              <a:ext cx="3840480" cy="21190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pic>
          <p:nvPicPr>
            <p:cNvPr id="19" name="Picture 18" descr="ftp_sc03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7460" y="4602480"/>
              <a:ext cx="3688080" cy="168585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2" name="Rectangle 21"/>
            <p:cNvSpPr/>
            <p:nvPr/>
          </p:nvSpPr>
          <p:spPr>
            <a:xfrm>
              <a:off x="3253740" y="4350729"/>
              <a:ext cx="2263140" cy="238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fontAlgn="auto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spc="45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SC03 Air Conditioning Drive Cycle </a:t>
              </a:r>
            </a:p>
          </p:txBody>
        </p:sp>
        <p:sp>
          <p:nvSpPr>
            <p:cNvPr id="12" name="Text Placeholder 14"/>
            <p:cNvSpPr txBox="1">
              <a:spLocks/>
            </p:cNvSpPr>
            <p:nvPr/>
          </p:nvSpPr>
          <p:spPr>
            <a:xfrm>
              <a:off x="4093210" y="4716145"/>
              <a:ext cx="473075" cy="164465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35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33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i="0" u="none" strike="noStrike" kern="1200" cap="none" spc="5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22635452340000000000" pitchFamily="2"/>
                  <a:ea typeface="+mn-ea"/>
                  <a:cs typeface="+mn-cs"/>
                </a:rPr>
                <a:t>55 mph </a:t>
              </a:r>
            </a:p>
          </p:txBody>
        </p:sp>
      </p:grpSp>
      <p:grpSp>
        <p:nvGrpSpPr>
          <p:cNvPr id="23" name="Group 34"/>
          <p:cNvGrpSpPr/>
          <p:nvPr/>
        </p:nvGrpSpPr>
        <p:grpSpPr>
          <a:xfrm>
            <a:off x="4876800" y="5105400"/>
            <a:ext cx="3421380" cy="1403855"/>
            <a:chOff x="5730240" y="5052060"/>
            <a:chExt cx="3208020" cy="1609595"/>
          </a:xfrm>
        </p:grpSpPr>
        <p:grpSp>
          <p:nvGrpSpPr>
            <p:cNvPr id="24" name="Group 26"/>
            <p:cNvGrpSpPr/>
            <p:nvPr/>
          </p:nvGrpSpPr>
          <p:grpSpPr>
            <a:xfrm>
              <a:off x="5730240" y="5052060"/>
              <a:ext cx="3208020" cy="1609595"/>
              <a:chOff x="99060" y="2592470"/>
              <a:chExt cx="3208020" cy="1318365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9060" y="2592470"/>
                <a:ext cx="3208020" cy="13183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" name="Text Placeholder 7"/>
              <p:cNvSpPr txBox="1">
                <a:spLocks/>
              </p:cNvSpPr>
              <p:nvPr/>
            </p:nvSpPr>
            <p:spPr>
              <a:xfrm>
                <a:off x="829310" y="2661504"/>
                <a:ext cx="1807210" cy="170815"/>
              </a:xfrm>
              <a:prstGeom prst="rect">
                <a:avLst/>
              </a:prstGeom>
              <a:solidFill>
                <a:schemeClr val="bg1"/>
              </a:solidFill>
              <a:ln w="0" cmpd="sng">
                <a:noFill/>
                <a:prstDash val="solid"/>
              </a:ln>
            </p:spPr>
            <p:txBody>
              <a:bodyPr vert="horz" lIns="0" tIns="8255" rIns="0" bIns="0" rtlCol="0" anchor="t"/>
              <a:lstStyle/>
              <a:p>
                <a:pPr lvl="0" algn="r" eaLnBrk="1" fontAlgn="auto" hangingPunct="1">
                  <a:lnSpc>
                    <a:spcPts val="1100"/>
                  </a:lnSpc>
                  <a:spcBef>
                    <a:spcPts val="200"/>
                  </a:spcBef>
                  <a:spcAft>
                    <a:spcPts val="100"/>
                  </a:spcAft>
                  <a:defRPr/>
                </a:pPr>
                <a:r>
                  <a:rPr lang="en-US" sz="1050" b="1" spc="40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20°F Cold City Drive Cycle </a:t>
                </a:r>
              </a:p>
            </p:txBody>
          </p:sp>
        </p:grpSp>
        <p:sp>
          <p:nvSpPr>
            <p:cNvPr id="13" name="Text Placeholder 15"/>
            <p:cNvSpPr txBox="1">
              <a:spLocks/>
            </p:cNvSpPr>
            <p:nvPr/>
          </p:nvSpPr>
          <p:spPr>
            <a:xfrm>
              <a:off x="6554470" y="5497830"/>
              <a:ext cx="457835" cy="171450"/>
            </a:xfrm>
            <a:prstGeom prst="rect">
              <a:avLst/>
            </a:prstGeom>
            <a:noFill/>
            <a:ln w="0" cmpd="sng">
              <a:noFill/>
              <a:prstDash val="solid"/>
            </a:ln>
          </p:spPr>
          <p:txBody>
            <a:bodyPr vert="horz" lIns="0" tIns="635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900"/>
                </a:lnSpc>
                <a:spcBef>
                  <a:spcPts val="0"/>
                </a:spcBef>
                <a:spcAft>
                  <a:spcPts val="460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55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22635452340000000000" pitchFamily="2"/>
                  <a:ea typeface="+mn-ea"/>
                  <a:cs typeface="+mn-cs"/>
                </a:rPr>
                <a:t>57 mph 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905000" y="6324600"/>
            <a:ext cx="3185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spc="-5" dirty="0">
                <a:solidFill>
                  <a:srgbClr val="000000"/>
                </a:solidFill>
                <a:latin typeface="Calibri" panose="22635452340000000000" pitchFamily="1"/>
              </a:rPr>
              <a:t>Note:  The city, highway and cold city cycles feature light engine loads and mostly low vehicle speeds.</a:t>
            </a:r>
            <a:endParaRPr lang="en-US" sz="1050" i="1" dirty="0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769620" y="3093720"/>
            <a:ext cx="68580" cy="17068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H="1">
            <a:off x="914400" y="3962400"/>
            <a:ext cx="472440" cy="838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600" y="4267200"/>
            <a:ext cx="454566" cy="5061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381000" cy="4754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90800"/>
            <a:ext cx="546511" cy="54483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76400"/>
            <a:ext cx="981207" cy="6901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953000"/>
            <a:ext cx="494423" cy="5242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848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dirty="0"/>
              <a:t>Light-Duty Vehicle Production</a:t>
            </a:r>
            <a:br>
              <a:rPr lang="en-US" sz="3000" kern="0" dirty="0">
                <a:cs typeface="Arial" pitchFamily="34" charset="0"/>
              </a:rPr>
            </a:br>
            <a:endParaRPr lang="en-US" sz="3000" kern="0" dirty="0"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541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Production vehicle audits</a:t>
            </a:r>
          </a:p>
          <a:p>
            <a:pPr lvl="1"/>
            <a:r>
              <a:rPr lang="en-US" dirty="0"/>
              <a:t>Procure new vehicles from manufacturers shortly after production begins</a:t>
            </a:r>
          </a:p>
          <a:p>
            <a:pPr lvl="2"/>
            <a:r>
              <a:rPr lang="en-US" dirty="0"/>
              <a:t>EPA selects vehicle from production and verifies it has production software</a:t>
            </a:r>
          </a:p>
          <a:p>
            <a:pPr lvl="2"/>
            <a:r>
              <a:rPr lang="en-US" dirty="0"/>
              <a:t>EPA performs vehicle mileage accumulation for testing</a:t>
            </a:r>
          </a:p>
          <a:p>
            <a:pPr lvl="1"/>
            <a:r>
              <a:rPr lang="en-US" dirty="0"/>
              <a:t>Test 5-10 different vehicles</a:t>
            </a:r>
          </a:p>
          <a:p>
            <a:pPr lvl="2"/>
            <a:r>
              <a:rPr lang="en-US" dirty="0"/>
              <a:t>New models, engines, technologies, remote sensing data, In-use data, high volume</a:t>
            </a:r>
          </a:p>
          <a:p>
            <a:pPr lvl="1"/>
            <a:r>
              <a:rPr lang="en-US" dirty="0"/>
              <a:t>Conduct the following testing:</a:t>
            </a:r>
          </a:p>
          <a:p>
            <a:pPr lvl="2"/>
            <a:r>
              <a:rPr lang="en-US" dirty="0"/>
              <a:t>Road load (</a:t>
            </a:r>
            <a:r>
              <a:rPr lang="en-US" dirty="0" err="1"/>
              <a:t>coastdown</a:t>
            </a:r>
            <a:r>
              <a:rPr lang="en-US" dirty="0"/>
              <a:t>) testing (non-EPA test track)</a:t>
            </a:r>
          </a:p>
          <a:p>
            <a:pPr lvl="2"/>
            <a:r>
              <a:rPr lang="en-US" dirty="0"/>
              <a:t>Baseline emission testing (EPA test cycles @ NVFEL)</a:t>
            </a:r>
          </a:p>
          <a:p>
            <a:pPr lvl="2"/>
            <a:r>
              <a:rPr lang="en-US" dirty="0"/>
              <a:t>Fuel economy evaluation </a:t>
            </a:r>
          </a:p>
          <a:p>
            <a:pPr lvl="2"/>
            <a:r>
              <a:rPr lang="en-US" dirty="0"/>
              <a:t>Real world (PEMs) testing (off-cycle emissions – defeat device, tampering, defective part/strategy, etc.)</a:t>
            </a:r>
          </a:p>
          <a:p>
            <a:pPr lvl="2"/>
            <a:r>
              <a:rPr lang="en-US" dirty="0"/>
              <a:t>GHG audit – correct footprint, correct emission control hardware, off-cycle credits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2CA76-F126-4509-B677-2CD579AC828B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8</a:t>
            </a:fld>
            <a:endParaRPr lang="en-US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7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8486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3200" dirty="0"/>
              <a:t>Light-Duty Vehicle In-Use</a:t>
            </a:r>
            <a:br>
              <a:rPr lang="en-US" sz="3000" kern="0" dirty="0">
                <a:cs typeface="Arial" pitchFamily="34" charset="0"/>
              </a:rPr>
            </a:br>
            <a:endParaRPr lang="en-US" sz="3000" kern="0" dirty="0">
              <a:cs typeface="Arial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5410200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/>
              <a:t>In-use testing looks for a number of possible emissions problems</a:t>
            </a:r>
          </a:p>
          <a:p>
            <a:pPr lvl="1"/>
            <a:r>
              <a:rPr lang="en-US" sz="2900" dirty="0"/>
              <a:t>Durability concerns, poor designs, defective parts, production/assembly issues, defeat devices, tampering</a:t>
            </a:r>
          </a:p>
          <a:p>
            <a:pPr lvl="1"/>
            <a:endParaRPr lang="en-US" sz="2900" dirty="0"/>
          </a:p>
          <a:p>
            <a:r>
              <a:rPr lang="en-US" sz="3400" dirty="0"/>
              <a:t>EPA remote sensing data</a:t>
            </a:r>
          </a:p>
          <a:p>
            <a:pPr lvl="1"/>
            <a:r>
              <a:rPr lang="en-US" sz="2900" dirty="0"/>
              <a:t>Real-world emissions data from various state programs</a:t>
            </a:r>
          </a:p>
          <a:p>
            <a:pPr lvl="1"/>
            <a:r>
              <a:rPr lang="en-US" sz="2900" dirty="0"/>
              <a:t>Considerable amounts of data (thousands to millions of records)</a:t>
            </a:r>
          </a:p>
          <a:p>
            <a:pPr lvl="1"/>
            <a:r>
              <a:rPr lang="en-US" sz="2900" dirty="0"/>
              <a:t>Provide CD emissions updates, including “dirty dozen” (top 12 dirty vehicle classes/models)</a:t>
            </a:r>
          </a:p>
          <a:p>
            <a:pPr lvl="1"/>
            <a:endParaRPr lang="en-US" sz="2900" dirty="0"/>
          </a:p>
          <a:p>
            <a:r>
              <a:rPr lang="en-US" sz="3400" dirty="0"/>
              <a:t>Manufacturer In-Use Verification Program (IUVP)</a:t>
            </a:r>
          </a:p>
          <a:p>
            <a:pPr lvl="1"/>
            <a:r>
              <a:rPr lang="en-US" sz="2900" dirty="0"/>
              <a:t>Manufactures are required to test annually one and four year old vehicles from the general public</a:t>
            </a:r>
          </a:p>
          <a:p>
            <a:pPr lvl="1"/>
            <a:r>
              <a:rPr lang="en-US" sz="2900" dirty="0"/>
              <a:t>Dyno testing – FTP, US06, Highway, Evaporative emissions</a:t>
            </a:r>
          </a:p>
          <a:p>
            <a:pPr lvl="1"/>
            <a:r>
              <a:rPr lang="en-US" sz="2900" dirty="0"/>
              <a:t>Typically get about 2,000 emissions tests</a:t>
            </a:r>
          </a:p>
          <a:p>
            <a:pPr lvl="1"/>
            <a:endParaRPr lang="en-US" sz="2900" dirty="0"/>
          </a:p>
          <a:p>
            <a:r>
              <a:rPr lang="en-US" sz="3400" dirty="0"/>
              <a:t>EPA In-Use Surveillance Program</a:t>
            </a:r>
          </a:p>
          <a:p>
            <a:pPr lvl="1"/>
            <a:r>
              <a:rPr lang="en-US" sz="2900" dirty="0"/>
              <a:t>We test approximately 150 in-use vehicles annually at NVFEL</a:t>
            </a:r>
          </a:p>
          <a:p>
            <a:pPr lvl="1"/>
            <a:r>
              <a:rPr lang="en-US" sz="2900" dirty="0"/>
              <a:t>Focus on problems from IUVP, remote sensing data, warranty, defect reports, public complaints</a:t>
            </a:r>
          </a:p>
          <a:p>
            <a:pPr lvl="1"/>
            <a:r>
              <a:rPr lang="en-US" sz="2900" dirty="0"/>
              <a:t>Dyno testing – FTP, Highway, US06, SC03, Cold FTP, Evaporative emissions</a:t>
            </a:r>
          </a:p>
          <a:p>
            <a:pPr lvl="1"/>
            <a:r>
              <a:rPr lang="en-US" sz="2900" dirty="0"/>
              <a:t>On-road testing 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D2CA76-F126-4509-B677-2CD579AC828B}" type="slidenum">
              <a:rPr lang="en-US" smtClean="0">
                <a:solidFill>
                  <a:srgbClr val="898989"/>
                </a:solidFill>
                <a:latin typeface="Arial" pitchFamily="34" charset="0"/>
              </a:rPr>
              <a:pPr/>
              <a:t>9</a:t>
            </a:fld>
            <a:endParaRPr lang="en-US" dirty="0">
              <a:solidFill>
                <a:srgbClr val="89898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27791"/>
      </p:ext>
    </p:extLst>
  </p:cSld>
  <p:clrMapOvr>
    <a:masterClrMapping/>
  </p:clrMapOvr>
</p:sld>
</file>

<file path=ppt/theme/theme1.xml><?xml version="1.0" encoding="utf-8"?>
<a:theme xmlns:a="http://schemas.openxmlformats.org/drawingml/2006/main" name="David's 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?mso-contentType ?>
<FormTemplates xmlns="http://schemas.microsoft.com/sharepoint/v3/contenttype/forms"/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49250013-785F-4D4C-A250-A0A6123B0CD8}"/>
</file>

<file path=customXml/itemProps10.xml><?xml version="1.0" encoding="utf-8"?>
<ds:datastoreItem xmlns:ds="http://schemas.openxmlformats.org/officeDocument/2006/customXml" ds:itemID="{7940BD35-62CC-4B13-8D85-9ED530B01B37}"/>
</file>

<file path=customXml/itemProps11.xml><?xml version="1.0" encoding="utf-8"?>
<ds:datastoreItem xmlns:ds="http://schemas.openxmlformats.org/officeDocument/2006/customXml" ds:itemID="{2F0E9119-B506-4DB6-BFB6-3C04A8A63A61}"/>
</file>

<file path=customXml/itemProps12.xml><?xml version="1.0" encoding="utf-8"?>
<ds:datastoreItem xmlns:ds="http://schemas.openxmlformats.org/officeDocument/2006/customXml" ds:itemID="{F8033624-3037-405C-88F3-7A62D327C7D4}"/>
</file>

<file path=customXml/itemProps13.xml><?xml version="1.0" encoding="utf-8"?>
<ds:datastoreItem xmlns:ds="http://schemas.openxmlformats.org/officeDocument/2006/customXml" ds:itemID="{B26F7C9D-020A-49CD-9DFD-D87C1E639E33}"/>
</file>

<file path=customXml/itemProps14.xml><?xml version="1.0" encoding="utf-8"?>
<ds:datastoreItem xmlns:ds="http://schemas.openxmlformats.org/officeDocument/2006/customXml" ds:itemID="{E6BF31D1-79AD-423C-9EAF-827DF8A98D18}"/>
</file>

<file path=customXml/itemProps15.xml><?xml version="1.0" encoding="utf-8"?>
<ds:datastoreItem xmlns:ds="http://schemas.openxmlformats.org/officeDocument/2006/customXml" ds:itemID="{7362B4CD-C793-4FD9-ACEB-AB5DB3EFDB8A}"/>
</file>

<file path=customXml/itemProps16.xml><?xml version="1.0" encoding="utf-8"?>
<ds:datastoreItem xmlns:ds="http://schemas.openxmlformats.org/officeDocument/2006/customXml" ds:itemID="{489E9A49-CF7B-4F13-81B1-A4D20B2766B2}"/>
</file>

<file path=customXml/itemProps17.xml><?xml version="1.0" encoding="utf-8"?>
<ds:datastoreItem xmlns:ds="http://schemas.openxmlformats.org/officeDocument/2006/customXml" ds:itemID="{FFEB7284-ED5E-43D3-A1DA-B2A85752B508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DB1BF62-45AB-4384-8908-B1B801033434}"/>
</file>

<file path=customXml/itemProps19.xml><?xml version="1.0" encoding="utf-8"?>
<ds:datastoreItem xmlns:ds="http://schemas.openxmlformats.org/officeDocument/2006/customXml" ds:itemID="{4A148007-1F24-4631-8FD6-DDBBA5D5A27F}"/>
</file>

<file path=customXml/itemProps2.xml><?xml version="1.0" encoding="utf-8"?>
<ds:datastoreItem xmlns:ds="http://schemas.openxmlformats.org/officeDocument/2006/customXml" ds:itemID="{591F75CD-8350-4448-83B0-67D661A4AE16}"/>
</file>

<file path=customXml/itemProps20.xml><?xml version="1.0" encoding="utf-8"?>
<ds:datastoreItem xmlns:ds="http://schemas.openxmlformats.org/officeDocument/2006/customXml" ds:itemID="{2CA13C5E-9F06-44F2-A229-869E3030840A}"/>
</file>

<file path=customXml/itemProps21.xml><?xml version="1.0" encoding="utf-8"?>
<ds:datastoreItem xmlns:ds="http://schemas.openxmlformats.org/officeDocument/2006/customXml" ds:itemID="{D20E4EA3-18CB-42D3-AA46-37C2653F06D0}"/>
</file>

<file path=customXml/itemProps22.xml><?xml version="1.0" encoding="utf-8"?>
<ds:datastoreItem xmlns:ds="http://schemas.openxmlformats.org/officeDocument/2006/customXml" ds:itemID="{E74D392D-C1A6-43A7-8FCD-A1BDA23FC3E2}"/>
</file>

<file path=customXml/itemProps23.xml><?xml version="1.0" encoding="utf-8"?>
<ds:datastoreItem xmlns:ds="http://schemas.openxmlformats.org/officeDocument/2006/customXml" ds:itemID="{9E2A61A8-999F-4B5E-84A8-ACE00B3E9926}"/>
</file>

<file path=customXml/itemProps24.xml><?xml version="1.0" encoding="utf-8"?>
<ds:datastoreItem xmlns:ds="http://schemas.openxmlformats.org/officeDocument/2006/customXml" ds:itemID="{65A8DA4F-FDC5-47DF-A417-C199C87793E9}"/>
</file>

<file path=customXml/itemProps25.xml><?xml version="1.0" encoding="utf-8"?>
<ds:datastoreItem xmlns:ds="http://schemas.openxmlformats.org/officeDocument/2006/customXml" ds:itemID="{DE7287AB-EFBE-4B38-8D06-EFC7825B18FC}"/>
</file>

<file path=customXml/itemProps26.xml><?xml version="1.0" encoding="utf-8"?>
<ds:datastoreItem xmlns:ds="http://schemas.openxmlformats.org/officeDocument/2006/customXml" ds:itemID="{EF6CD4E7-B679-4632-9FD8-88CCABB89532}"/>
</file>

<file path=customXml/itemProps27.xml><?xml version="1.0" encoding="utf-8"?>
<ds:datastoreItem xmlns:ds="http://schemas.openxmlformats.org/officeDocument/2006/customXml" ds:itemID="{388587B9-0FC5-4E17-8343-3009994BBFFA}"/>
</file>

<file path=customXml/itemProps3.xml><?xml version="1.0" encoding="utf-8"?>
<ds:datastoreItem xmlns:ds="http://schemas.openxmlformats.org/officeDocument/2006/customXml" ds:itemID="{FFEB7284-ED5E-43D3-A1DA-B2A85752B508}"/>
</file>

<file path=customXml/itemProps4.xml><?xml version="1.0" encoding="utf-8"?>
<ds:datastoreItem xmlns:ds="http://schemas.openxmlformats.org/officeDocument/2006/customXml" ds:itemID="{8F81BB21-A658-413F-A5E9-CD5573027C2F}"/>
</file>

<file path=customXml/itemProps5.xml><?xml version="1.0" encoding="utf-8"?>
<ds:datastoreItem xmlns:ds="http://schemas.openxmlformats.org/officeDocument/2006/customXml" ds:itemID="{C73FE7C6-0AE7-401B-BAF7-6C0D72BD1603}"/>
</file>

<file path=customXml/itemProps6.xml><?xml version="1.0" encoding="utf-8"?>
<ds:datastoreItem xmlns:ds="http://schemas.openxmlformats.org/officeDocument/2006/customXml" ds:itemID="{D6FDA563-500E-4E50-8BBD-628B35F4C9CB}"/>
</file>

<file path=customXml/itemProps7.xml><?xml version="1.0" encoding="utf-8"?>
<ds:datastoreItem xmlns:ds="http://schemas.openxmlformats.org/officeDocument/2006/customXml" ds:itemID="{2096C7E3-AEBC-4475-BF52-EA6BB762A626}"/>
</file>

<file path=customXml/itemProps8.xml><?xml version="1.0" encoding="utf-8"?>
<ds:datastoreItem xmlns:ds="http://schemas.openxmlformats.org/officeDocument/2006/customXml" ds:itemID="{06C4D275-ABB0-40F9-A6B3-D72F809A2227}"/>
</file>

<file path=customXml/itemProps9.xml><?xml version="1.0" encoding="utf-8"?>
<ds:datastoreItem xmlns:ds="http://schemas.openxmlformats.org/officeDocument/2006/customXml" ds:itemID="{8E970C83-3D26-4357-A43E-65C6C06341D6}"/>
</file>

<file path=docProps/app.xml><?xml version="1.0" encoding="utf-8"?>
<Properties xmlns="http://schemas.openxmlformats.org/officeDocument/2006/extended-properties" xmlns:vt="http://schemas.openxmlformats.org/officeDocument/2006/docPropsVTypes">
  <Template>David's Powerpoint theme</Template>
  <TotalTime>0</TotalTime>
  <Words>971</Words>
  <Application>Microsoft Office PowerPoint</Application>
  <PresentationFormat>On-screen Show (4:3)</PresentationFormat>
  <Paragraphs>156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宋体</vt:lpstr>
      <vt:lpstr>Arial</vt:lpstr>
      <vt:lpstr>Calibri</vt:lpstr>
      <vt:lpstr>Wingdings</vt:lpstr>
      <vt:lpstr>David's Powerpoint theme</vt:lpstr>
      <vt:lpstr>Office of Transportation and Air Quality</vt:lpstr>
      <vt:lpstr>Light-Duty Vehicle Compliance Program </vt:lpstr>
      <vt:lpstr>Importance of Compliance </vt:lpstr>
      <vt:lpstr>Vehicle and Engine Emissions Compliance Oversight </vt:lpstr>
      <vt:lpstr>Light-Duty Vehicle Compliance Strategy </vt:lpstr>
      <vt:lpstr>Pre-Production (Certification) </vt:lpstr>
      <vt:lpstr>PowerPoint Presentation</vt:lpstr>
      <vt:lpstr>Light-Duty Vehicle Production </vt:lpstr>
      <vt:lpstr>Light-Duty Vehicle In-Use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2016-04-05T20:52:59Z</dcterms:created>
  <dcterms:modified xsi:type="dcterms:W3CDTF">2017-06-01T14:12:49Z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aea7e196-5b9c-49f2-83ad-4b680b037b5a</vt:lpwstr>
  </property>
</Properties>
</file>