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Layouts/slideLayout14.xml" ContentType="application/vnd.openxmlformats-officedocument.presentationml.slideLayout+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60" r:id="rId5"/>
  </p:sldMasterIdLst>
  <p:notesMasterIdLst>
    <p:notesMasterId r:id="rId33"/>
  </p:notesMasterIdLst>
  <p:handoutMasterIdLst>
    <p:handoutMasterId r:id="rId34"/>
  </p:handoutMasterIdLst>
  <p:sldIdLst>
    <p:sldId id="278" r:id="rId6"/>
    <p:sldId id="308" r:id="rId7"/>
    <p:sldId id="343" r:id="rId8"/>
    <p:sldId id="347" r:id="rId9"/>
    <p:sldId id="285" r:id="rId10"/>
    <p:sldId id="272" r:id="rId11"/>
    <p:sldId id="311" r:id="rId12"/>
    <p:sldId id="348" r:id="rId13"/>
    <p:sldId id="352" r:id="rId14"/>
    <p:sldId id="350" r:id="rId15"/>
    <p:sldId id="322" r:id="rId16"/>
    <p:sldId id="345" r:id="rId17"/>
    <p:sldId id="330" r:id="rId18"/>
    <p:sldId id="349" r:id="rId19"/>
    <p:sldId id="353" r:id="rId20"/>
    <p:sldId id="354" r:id="rId21"/>
    <p:sldId id="355" r:id="rId22"/>
    <p:sldId id="351" r:id="rId23"/>
    <p:sldId id="357" r:id="rId24"/>
    <p:sldId id="356" r:id="rId25"/>
    <p:sldId id="358" r:id="rId26"/>
    <p:sldId id="359" r:id="rId27"/>
    <p:sldId id="361" r:id="rId28"/>
    <p:sldId id="360" r:id="rId29"/>
    <p:sldId id="362" r:id="rId30"/>
    <p:sldId id="363" r:id="rId31"/>
    <p:sldId id="36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4">
          <p15:clr>
            <a:srgbClr val="A4A3A4"/>
          </p15:clr>
        </p15:guide>
        <p15:guide id="2"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Marie Corbalis" initials="A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3A624"/>
    <a:srgbClr val="FBB233"/>
    <a:srgbClr val="050D32"/>
    <a:srgbClr val="FCB333"/>
    <a:srgbClr val="EC9E30"/>
    <a:srgbClr val="001547"/>
    <a:srgbClr val="1A2240"/>
    <a:srgbClr val="000E22"/>
    <a:srgbClr val="070C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5258" autoAdjust="0"/>
  </p:normalViewPr>
  <p:slideViewPr>
    <p:cSldViewPr snapToGrid="0" snapToObjects="1">
      <p:cViewPr varScale="1">
        <p:scale>
          <a:sx n="91" d="100"/>
          <a:sy n="91" d="100"/>
        </p:scale>
        <p:origin x="396" y="84"/>
      </p:cViewPr>
      <p:guideLst>
        <p:guide orient="horz" pos="884"/>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6" rIns="93173" bIns="46586" rtlCol="0"/>
          <a:lstStyle>
            <a:lvl1pPr algn="r">
              <a:defRPr sz="1300"/>
            </a:lvl1pPr>
          </a:lstStyle>
          <a:p>
            <a:fld id="{CB317A21-69D5-8F49-A5B8-3FF255EF30BC}" type="datetime1">
              <a:rPr lang="en-US" smtClean="0"/>
              <a:pPr/>
              <a:t>9/11/2017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a:defRPr sz="1300"/>
            </a:lvl1pPr>
          </a:lstStyle>
          <a:p>
            <a:fld id="{4110969B-7A2E-7742-A108-EE223064F691}" type="slidenum">
              <a:rPr lang="en-US" smtClean="0"/>
              <a:pPr/>
              <a:t>‹#›</a:t>
            </a:fld>
            <a:endParaRPr lang="en-US"/>
          </a:p>
        </p:txBody>
      </p:sp>
    </p:spTree>
    <p:extLst>
      <p:ext uri="{BB962C8B-B14F-4D97-AF65-F5344CB8AC3E}">
        <p14:creationId xmlns:p14="http://schemas.microsoft.com/office/powerpoint/2010/main" val="3889753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3" tIns="46586" rIns="93173" bIns="46586" rtlCol="0"/>
          <a:lstStyle>
            <a:lvl1pPr algn="r">
              <a:defRPr sz="1300"/>
            </a:lvl1pPr>
          </a:lstStyle>
          <a:p>
            <a:fld id="{FCBDDD0D-93A3-3F4F-AF8D-DD2000F3421E}" type="datetime1">
              <a:rPr lang="en-US" smtClean="0"/>
              <a:pPr/>
              <a:t>9/11/2017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3" tIns="46586" rIns="93173"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3" tIns="46586" rIns="93173" bIns="46586" rtlCol="0" anchor="b"/>
          <a:lstStyle>
            <a:lvl1pPr algn="r">
              <a:defRPr sz="1300"/>
            </a:lvl1pPr>
          </a:lstStyle>
          <a:p>
            <a:fld id="{3F1BE908-3D59-8C4F-AA31-EF0EA33B3EE2}" type="slidenum">
              <a:rPr lang="en-US" smtClean="0"/>
              <a:pPr/>
              <a:t>‹#›</a:t>
            </a:fld>
            <a:endParaRPr lang="en-US"/>
          </a:p>
        </p:txBody>
      </p:sp>
    </p:spTree>
    <p:extLst>
      <p:ext uri="{BB962C8B-B14F-4D97-AF65-F5344CB8AC3E}">
        <p14:creationId xmlns:p14="http://schemas.microsoft.com/office/powerpoint/2010/main" val="12955544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9</a:t>
            </a:fld>
            <a:endParaRPr lang="en-US"/>
          </a:p>
        </p:txBody>
      </p:sp>
    </p:spTree>
    <p:extLst>
      <p:ext uri="{BB962C8B-B14F-4D97-AF65-F5344CB8AC3E}">
        <p14:creationId xmlns:p14="http://schemas.microsoft.com/office/powerpoint/2010/main" val="280199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a:t>
            </a:r>
            <a:r>
              <a:rPr lang="en-US" baseline="0" dirty="0"/>
              <a:t> real-time driver and vehicle performance data </a:t>
            </a:r>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10</a:t>
            </a:fld>
            <a:endParaRPr lang="en-US"/>
          </a:p>
        </p:txBody>
      </p:sp>
    </p:spTree>
    <p:extLst>
      <p:ext uri="{BB962C8B-B14F-4D97-AF65-F5344CB8AC3E}">
        <p14:creationId xmlns:p14="http://schemas.microsoft.com/office/powerpoint/2010/main" val="82924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11</a:t>
            </a:fld>
            <a:endParaRPr lang="en-US"/>
          </a:p>
        </p:txBody>
      </p:sp>
    </p:spTree>
    <p:extLst>
      <p:ext uri="{BB962C8B-B14F-4D97-AF65-F5344CB8AC3E}">
        <p14:creationId xmlns:p14="http://schemas.microsoft.com/office/powerpoint/2010/main" val="334024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12</a:t>
            </a:fld>
            <a:endParaRPr lang="en-US"/>
          </a:p>
        </p:txBody>
      </p:sp>
    </p:spTree>
    <p:extLst>
      <p:ext uri="{BB962C8B-B14F-4D97-AF65-F5344CB8AC3E}">
        <p14:creationId xmlns:p14="http://schemas.microsoft.com/office/powerpoint/2010/main" val="3604368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13</a:t>
            </a:fld>
            <a:endParaRPr lang="en-US"/>
          </a:p>
        </p:txBody>
      </p:sp>
    </p:spTree>
    <p:extLst>
      <p:ext uri="{BB962C8B-B14F-4D97-AF65-F5344CB8AC3E}">
        <p14:creationId xmlns:p14="http://schemas.microsoft.com/office/powerpoint/2010/main" val="53029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14</a:t>
            </a:fld>
            <a:endParaRPr lang="en-US"/>
          </a:p>
        </p:txBody>
      </p:sp>
    </p:spTree>
    <p:extLst>
      <p:ext uri="{BB962C8B-B14F-4D97-AF65-F5344CB8AC3E}">
        <p14:creationId xmlns:p14="http://schemas.microsoft.com/office/powerpoint/2010/main" val="117557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15</a:t>
            </a:fld>
            <a:endParaRPr lang="en-US"/>
          </a:p>
        </p:txBody>
      </p:sp>
    </p:spTree>
    <p:extLst>
      <p:ext uri="{BB962C8B-B14F-4D97-AF65-F5344CB8AC3E}">
        <p14:creationId xmlns:p14="http://schemas.microsoft.com/office/powerpoint/2010/main" val="334764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16</a:t>
            </a:fld>
            <a:endParaRPr lang="en-US"/>
          </a:p>
        </p:txBody>
      </p:sp>
    </p:spTree>
    <p:extLst>
      <p:ext uri="{BB962C8B-B14F-4D97-AF65-F5344CB8AC3E}">
        <p14:creationId xmlns:p14="http://schemas.microsoft.com/office/powerpoint/2010/main" val="16531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17</a:t>
            </a:fld>
            <a:endParaRPr lang="en-US"/>
          </a:p>
        </p:txBody>
      </p:sp>
    </p:spTree>
    <p:extLst>
      <p:ext uri="{BB962C8B-B14F-4D97-AF65-F5344CB8AC3E}">
        <p14:creationId xmlns:p14="http://schemas.microsoft.com/office/powerpoint/2010/main" val="301049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18</a:t>
            </a:fld>
            <a:endParaRPr lang="en-US"/>
          </a:p>
        </p:txBody>
      </p:sp>
    </p:spTree>
    <p:extLst>
      <p:ext uri="{BB962C8B-B14F-4D97-AF65-F5344CB8AC3E}">
        <p14:creationId xmlns:p14="http://schemas.microsoft.com/office/powerpoint/2010/main" val="285349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1</a:t>
            </a:fld>
            <a:endParaRPr lang="en-US"/>
          </a:p>
        </p:txBody>
      </p:sp>
    </p:spTree>
    <p:extLst>
      <p:ext uri="{BB962C8B-B14F-4D97-AF65-F5344CB8AC3E}">
        <p14:creationId xmlns:p14="http://schemas.microsoft.com/office/powerpoint/2010/main" val="370916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19</a:t>
            </a:fld>
            <a:endParaRPr lang="en-US"/>
          </a:p>
        </p:txBody>
      </p:sp>
    </p:spTree>
    <p:extLst>
      <p:ext uri="{BB962C8B-B14F-4D97-AF65-F5344CB8AC3E}">
        <p14:creationId xmlns:p14="http://schemas.microsoft.com/office/powerpoint/2010/main" val="2607581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20</a:t>
            </a:fld>
            <a:endParaRPr lang="en-US"/>
          </a:p>
        </p:txBody>
      </p:sp>
    </p:spTree>
    <p:extLst>
      <p:ext uri="{BB962C8B-B14F-4D97-AF65-F5344CB8AC3E}">
        <p14:creationId xmlns:p14="http://schemas.microsoft.com/office/powerpoint/2010/main" val="288295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21</a:t>
            </a:fld>
            <a:endParaRPr lang="en-US"/>
          </a:p>
        </p:txBody>
      </p:sp>
    </p:spTree>
    <p:extLst>
      <p:ext uri="{BB962C8B-B14F-4D97-AF65-F5344CB8AC3E}">
        <p14:creationId xmlns:p14="http://schemas.microsoft.com/office/powerpoint/2010/main" val="1004320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22</a:t>
            </a:fld>
            <a:endParaRPr lang="en-US"/>
          </a:p>
        </p:txBody>
      </p:sp>
    </p:spTree>
    <p:extLst>
      <p:ext uri="{BB962C8B-B14F-4D97-AF65-F5344CB8AC3E}">
        <p14:creationId xmlns:p14="http://schemas.microsoft.com/office/powerpoint/2010/main" val="312878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23</a:t>
            </a:fld>
            <a:endParaRPr lang="en-US"/>
          </a:p>
        </p:txBody>
      </p:sp>
    </p:spTree>
    <p:extLst>
      <p:ext uri="{BB962C8B-B14F-4D97-AF65-F5344CB8AC3E}">
        <p14:creationId xmlns:p14="http://schemas.microsoft.com/office/powerpoint/2010/main" val="201389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24</a:t>
            </a:fld>
            <a:endParaRPr lang="en-US"/>
          </a:p>
        </p:txBody>
      </p:sp>
    </p:spTree>
    <p:extLst>
      <p:ext uri="{BB962C8B-B14F-4D97-AF65-F5344CB8AC3E}">
        <p14:creationId xmlns:p14="http://schemas.microsoft.com/office/powerpoint/2010/main" val="4104808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25</a:t>
            </a:fld>
            <a:endParaRPr lang="en-US"/>
          </a:p>
        </p:txBody>
      </p:sp>
    </p:spTree>
    <p:extLst>
      <p:ext uri="{BB962C8B-B14F-4D97-AF65-F5344CB8AC3E}">
        <p14:creationId xmlns:p14="http://schemas.microsoft.com/office/powerpoint/2010/main" val="66225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26</a:t>
            </a:fld>
            <a:endParaRPr lang="en-US"/>
          </a:p>
        </p:txBody>
      </p:sp>
    </p:spTree>
    <p:extLst>
      <p:ext uri="{BB962C8B-B14F-4D97-AF65-F5344CB8AC3E}">
        <p14:creationId xmlns:p14="http://schemas.microsoft.com/office/powerpoint/2010/main" val="11363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2</a:t>
            </a:fld>
            <a:endParaRPr lang="en-US"/>
          </a:p>
        </p:txBody>
      </p:sp>
    </p:spTree>
    <p:extLst>
      <p:ext uri="{BB962C8B-B14F-4D97-AF65-F5344CB8AC3E}">
        <p14:creationId xmlns:p14="http://schemas.microsoft.com/office/powerpoint/2010/main" val="300451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4</a:t>
            </a:fld>
            <a:endParaRPr lang="en-US"/>
          </a:p>
        </p:txBody>
      </p:sp>
    </p:spTree>
    <p:extLst>
      <p:ext uri="{BB962C8B-B14F-4D97-AF65-F5344CB8AC3E}">
        <p14:creationId xmlns:p14="http://schemas.microsoft.com/office/powerpoint/2010/main" val="375309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BE908-3D59-8C4F-AA31-EF0EA33B3EE2}" type="slidenum">
              <a:rPr lang="en-US" smtClean="0"/>
              <a:pPr/>
              <a:t>6</a:t>
            </a:fld>
            <a:endParaRPr lang="en-US"/>
          </a:p>
        </p:txBody>
      </p:sp>
    </p:spTree>
    <p:extLst>
      <p:ext uri="{BB962C8B-B14F-4D97-AF65-F5344CB8AC3E}">
        <p14:creationId xmlns:p14="http://schemas.microsoft.com/office/powerpoint/2010/main" val="367416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7</a:t>
            </a:fld>
            <a:endParaRPr lang="en-US"/>
          </a:p>
        </p:txBody>
      </p:sp>
    </p:spTree>
    <p:extLst>
      <p:ext uri="{BB962C8B-B14F-4D97-AF65-F5344CB8AC3E}">
        <p14:creationId xmlns:p14="http://schemas.microsoft.com/office/powerpoint/2010/main" val="360676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BE908-3D59-8C4F-AA31-EF0EA33B3EE2}" type="slidenum">
              <a:rPr lang="en-US" smtClean="0"/>
              <a:pPr/>
              <a:t>8</a:t>
            </a:fld>
            <a:endParaRPr lang="en-US"/>
          </a:p>
        </p:txBody>
      </p:sp>
    </p:spTree>
    <p:extLst>
      <p:ext uri="{BB962C8B-B14F-4D97-AF65-F5344CB8AC3E}">
        <p14:creationId xmlns:p14="http://schemas.microsoft.com/office/powerpoint/2010/main" val="166465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Volumes/Obey_Data/Google%20Drive/GRS%20CSA/GRS%20Powerpoint%202014/Powerpoint%20Build/Assets/grs_pp_jpg_header.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Obey_Data/Google%20Drive/GRS%20CSA/GRS%20Powerpoint%202014/Powerpoint%20Build/Assets/grs_pp_jpg_header.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Blank - No Page Numb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31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9D67-2BE2-D742-87F7-8757EE8B06F3}"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6916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CD55D-43C4-094F-9955-0B1879E1F31D}"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17451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41F4C-F9B3-4142-B068-8844C7FAB98F}"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41451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566C6-8DE3-3946-B959-29EE8DA063C6}"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4437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662D2C-478D-4F4D-A232-82FF99051F09}"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69621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37F38B-7D5B-7041-BAF0-C76E9A5E843C}"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161865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1571E-77D1-BA4D-A6FE-BC01AC587C85}"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01145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B42D-AEDF-5041-99D5-3B0B6772EF46}" type="datetime1">
              <a:rPr lang="en-US" smtClean="0"/>
              <a:pPr/>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1500296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B1DA2B-3A44-0D4C-82CE-F7E26065E288}"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415905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BA18A-930C-DB49-885B-73789F6D4047}" type="datetime1">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69560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in Blank">
    <p:spTree>
      <p:nvGrpSpPr>
        <p:cNvPr id="1" name=""/>
        <p:cNvGrpSpPr/>
        <p:nvPr/>
      </p:nvGrpSpPr>
      <p:grpSpPr>
        <a:xfrm>
          <a:off x="0" y="0"/>
          <a:ext cx="0" cy="0"/>
          <a:chOff x="0" y="0"/>
          <a:chExt cx="0" cy="0"/>
        </a:xfrm>
      </p:grpSpPr>
      <p:pic>
        <p:nvPicPr>
          <p:cNvPr id="2" name="grs_pp_jpg_header.jpg" descr="/Volumes/Obey_Data/Google Drive/GRS CSA/GRS Powerpoint 2014/Powerpoint Build/Assets/grs_pp_jpg_header.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920496"/>
          </a:xfrm>
          <a:prstGeom prst="rect">
            <a:avLst/>
          </a:prstGeom>
        </p:spPr>
      </p:pic>
      <p:sp>
        <p:nvSpPr>
          <p:cNvPr id="5" name="Slide Number Placeholder 4"/>
          <p:cNvSpPr>
            <a:spLocks noGrp="1"/>
          </p:cNvSpPr>
          <p:nvPr>
            <p:ph type="sldNum" sz="quarter" idx="12"/>
          </p:nvPr>
        </p:nvSpPr>
        <p:spPr>
          <a:xfrm>
            <a:off x="368811" y="6356350"/>
            <a:ext cx="2133600" cy="365125"/>
          </a:xfrm>
        </p:spPr>
        <p:txBody>
          <a:bodyPr/>
          <a:lstStyle>
            <a:lvl1pPr algn="l">
              <a:defRPr sz="1100">
                <a:latin typeface="Arial"/>
                <a:cs typeface="Arial"/>
              </a:defRPr>
            </a:lvl1pPr>
          </a:lstStyle>
          <a:p>
            <a:fld id="{DDD7885D-4469-7F4F-9B60-81901A7EFC17}" type="slidenum">
              <a:rPr lang="en-US" smtClean="0"/>
              <a:pPr/>
              <a:t>‹#›</a:t>
            </a:fld>
            <a:endParaRPr lang="en-US" dirty="0"/>
          </a:p>
        </p:txBody>
      </p:sp>
    </p:spTree>
    <p:extLst>
      <p:ext uri="{BB962C8B-B14F-4D97-AF65-F5344CB8AC3E}">
        <p14:creationId xmlns:p14="http://schemas.microsoft.com/office/powerpoint/2010/main" val="3019511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FE56502-6737-B34A-9900-79D4B9E92C97}" type="datetime1">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352697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D957E-B5F2-CB44-9FCF-6D98E336EC7D}"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217590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A1AC6-613D-6541-A637-6065FEDC5088}"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034196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9DE39-5A8C-6442-8CD9-DD8654A8D096}"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3796646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45B553-5EDD-6F46-A6FE-57767D584E37}"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7885D-4469-7F4F-9B60-81901A7EFC17}" type="slidenum">
              <a:rPr lang="en-US" smtClean="0"/>
              <a:pPr/>
              <a:t>‹#›</a:t>
            </a:fld>
            <a:endParaRPr lang="en-US"/>
          </a:p>
        </p:txBody>
      </p:sp>
    </p:spTree>
    <p:extLst>
      <p:ext uri="{BB962C8B-B14F-4D97-AF65-F5344CB8AC3E}">
        <p14:creationId xmlns:p14="http://schemas.microsoft.com/office/powerpoint/2010/main" val="40523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Bullet List">
    <p:spTree>
      <p:nvGrpSpPr>
        <p:cNvPr id="1" name=""/>
        <p:cNvGrpSpPr/>
        <p:nvPr/>
      </p:nvGrpSpPr>
      <p:grpSpPr>
        <a:xfrm>
          <a:off x="0" y="0"/>
          <a:ext cx="0" cy="0"/>
          <a:chOff x="0" y="0"/>
          <a:chExt cx="0" cy="0"/>
        </a:xfrm>
      </p:grpSpPr>
      <p:pic>
        <p:nvPicPr>
          <p:cNvPr id="6" name="grs_pp_jpg_header.jpg" descr="/Volumes/Obey_Data/Google Drive/GRS CSA/GRS Powerpoint 2014/Powerpoint Build/Assets/grs_pp_jpg_header.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920496"/>
          </a:xfrm>
          <a:prstGeom prst="rect">
            <a:avLst/>
          </a:prstGeom>
        </p:spPr>
      </p:pic>
      <p:sp>
        <p:nvSpPr>
          <p:cNvPr id="5" name="Slide Number Placeholder 4"/>
          <p:cNvSpPr>
            <a:spLocks noGrp="1"/>
          </p:cNvSpPr>
          <p:nvPr>
            <p:ph type="sldNum" sz="quarter" idx="12"/>
          </p:nvPr>
        </p:nvSpPr>
        <p:spPr>
          <a:xfrm>
            <a:off x="368811" y="6363777"/>
            <a:ext cx="2133600" cy="365125"/>
          </a:xfrm>
        </p:spPr>
        <p:txBody>
          <a:bodyPr/>
          <a:lstStyle>
            <a:lvl1pPr algn="l">
              <a:defRPr sz="1100">
                <a:latin typeface="Arial"/>
                <a:cs typeface="Arial"/>
              </a:defRPr>
            </a:lvl1pPr>
          </a:lstStyle>
          <a:p>
            <a:fld id="{DDD7885D-4469-7F4F-9B60-81901A7EFC17}" type="slidenum">
              <a:rPr lang="en-US" smtClean="0"/>
              <a:pPr/>
              <a:t>‹#›</a:t>
            </a:fld>
            <a:endParaRPr lang="en-US" dirty="0"/>
          </a:p>
        </p:txBody>
      </p:sp>
      <p:sp>
        <p:nvSpPr>
          <p:cNvPr id="10" name="Content Placeholder 9"/>
          <p:cNvSpPr>
            <a:spLocks noGrp="1"/>
          </p:cNvSpPr>
          <p:nvPr>
            <p:ph sz="quarter" idx="13"/>
          </p:nvPr>
        </p:nvSpPr>
        <p:spPr>
          <a:xfrm>
            <a:off x="375503" y="2376685"/>
            <a:ext cx="6308725" cy="3238500"/>
          </a:xfrm>
        </p:spPr>
        <p:txBody>
          <a:bodyPr>
            <a:normAutofit/>
          </a:bodyPr>
          <a:lstStyle>
            <a:lvl1pPr>
              <a:lnSpc>
                <a:spcPts val="2100"/>
              </a:lnSpc>
              <a:spcBef>
                <a:spcPts val="0"/>
              </a:spcBef>
              <a:spcAft>
                <a:spcPts val="960"/>
              </a:spcAft>
              <a:defRPr sz="1500">
                <a:solidFill>
                  <a:srgbClr val="6F6F74"/>
                </a:solidFill>
                <a:latin typeface="Arial"/>
              </a:defRPr>
            </a:lvl1pPr>
          </a:lstStyle>
          <a:p>
            <a:pPr lvl="0"/>
            <a:r>
              <a:rPr lang="en-US" dirty="0"/>
              <a:t>Click to edit Master text styles</a:t>
            </a:r>
          </a:p>
        </p:txBody>
      </p:sp>
      <p:sp>
        <p:nvSpPr>
          <p:cNvPr id="12" name="Content Placeholder 11"/>
          <p:cNvSpPr>
            <a:spLocks noGrp="1"/>
          </p:cNvSpPr>
          <p:nvPr>
            <p:ph sz="quarter" idx="14"/>
          </p:nvPr>
        </p:nvSpPr>
        <p:spPr>
          <a:xfrm>
            <a:off x="376238" y="1239558"/>
            <a:ext cx="8150225" cy="1092200"/>
          </a:xfrm>
        </p:spPr>
        <p:txBody>
          <a:bodyPr>
            <a:noAutofit/>
          </a:bodyPr>
          <a:lstStyle>
            <a:lvl1pPr marL="0" indent="0">
              <a:lnSpc>
                <a:spcPts val="3200"/>
              </a:lnSpc>
              <a:spcBef>
                <a:spcPts val="0"/>
              </a:spcBef>
              <a:spcAft>
                <a:spcPts val="1800"/>
              </a:spcAft>
              <a:buNone/>
              <a:defRPr sz="2800" b="1" i="0" spc="-40">
                <a:solidFill>
                  <a:srgbClr val="001547"/>
                </a:solidFill>
                <a:latin typeface="Arial"/>
                <a:cs typeface="Arial"/>
              </a:defRPr>
            </a:lvl1pPr>
          </a:lstStyle>
          <a:p>
            <a:pPr lvl="0"/>
            <a:r>
              <a:rPr lang="en-US" dirty="0"/>
              <a:t>Click to edit Master text style</a:t>
            </a:r>
          </a:p>
        </p:txBody>
      </p:sp>
    </p:spTree>
    <p:extLst>
      <p:ext uri="{BB962C8B-B14F-4D97-AF65-F5344CB8AC3E}">
        <p14:creationId xmlns:p14="http://schemas.microsoft.com/office/powerpoint/2010/main" val="348250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99039-816A-7F40-A944-61D3A828003F}"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08545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3BF6E-39BD-B24D-916E-1A949C419D10}"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223698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CA80A-933E-2C48-8976-B0D3D2439AF5}" type="datetime1">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12977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A5B29B-65FF-5F4F-8301-1D9E251AFB40}" type="datetime1">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76764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1BFE3E-9647-804F-B166-B6B7CCA6AC94}" type="datetime1">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414989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0613217-22C8-2443-96D5-88D1949206A8}" type="datetime1">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A624C-6717-3745-80D0-E791D5907AEE}" type="slidenum">
              <a:rPr lang="en-US" smtClean="0"/>
              <a:pPr/>
              <a:t>‹#›</a:t>
            </a:fld>
            <a:endParaRPr lang="en-US"/>
          </a:p>
        </p:txBody>
      </p:sp>
    </p:spTree>
    <p:extLst>
      <p:ext uri="{BB962C8B-B14F-4D97-AF65-F5344CB8AC3E}">
        <p14:creationId xmlns:p14="http://schemas.microsoft.com/office/powerpoint/2010/main" val="398489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B7EC6-6EDB-EA49-A2B8-9C62D254E9CB}" type="datetime1">
              <a:rPr lang="en-US" smtClean="0"/>
              <a:pPr/>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A624C-6717-3745-80D0-E791D5907AEE}" type="slidenum">
              <a:rPr lang="en-US" smtClean="0"/>
              <a:pPr/>
              <a:t>‹#›</a:t>
            </a:fld>
            <a:endParaRPr lang="en-US"/>
          </a:p>
        </p:txBody>
      </p:sp>
    </p:spTree>
    <p:extLst>
      <p:ext uri="{BB962C8B-B14F-4D97-AF65-F5344CB8AC3E}">
        <p14:creationId xmlns:p14="http://schemas.microsoft.com/office/powerpoint/2010/main" val="448266981"/>
      </p:ext>
    </p:extLst>
  </p:cSld>
  <p:clrMap bg1="lt1" tx1="dk1" bg2="lt2" tx2="dk2" accent1="accent1" accent2="accent2" accent3="accent3" accent4="accent4" accent5="accent5" accent6="accent6" hlink="hlink" folHlink="folHlink"/>
  <p:sldLayoutIdLst>
    <p:sldLayoutId id="2147483673" r:id="rId1"/>
    <p:sldLayoutId id="2147483655" r:id="rId2"/>
    <p:sldLayoutId id="214748367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017F0-D65D-2843-8D55-7D4DAA53E577}" type="datetime1">
              <a:rPr lang="en-US" smtClean="0"/>
              <a:pPr/>
              <a:t>9/11/2017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7885D-4469-7F4F-9B60-81901A7EFC17}" type="slidenum">
              <a:rPr lang="en-US" smtClean="0"/>
              <a:pPr/>
              <a:t>‹#›</a:t>
            </a:fld>
            <a:endParaRPr lang="en-US"/>
          </a:p>
        </p:txBody>
      </p:sp>
    </p:spTree>
    <p:extLst>
      <p:ext uri="{BB962C8B-B14F-4D97-AF65-F5344CB8AC3E}">
        <p14:creationId xmlns:p14="http://schemas.microsoft.com/office/powerpoint/2010/main" val="217707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jp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gif"/><Relationship Id="rId3" Type="http://schemas.openxmlformats.org/officeDocument/2006/relationships/image" Target="../media/image3.jp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24.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Catterson.oh@dot.gov" TargetMode="External"/><Relationship Id="rId5" Type="http://schemas.openxmlformats.org/officeDocument/2006/relationships/hyperlink" Target="mailto:Carla.Vagnini@dot.gov" TargetMode="External"/><Relationship Id="rId4" Type="http://schemas.openxmlformats.org/officeDocument/2006/relationships/hyperlink" Target="mailto:Nikki.mcdavid@do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file://localhost/Volumes/Obey_Data/Google%20Drive/GRS%20CSA/GRS%20Powerpoint%202014/Powerpoint%20Build/Assets/10760-040(e)_silo.jpg"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335" y="162271"/>
            <a:ext cx="2456597" cy="705806"/>
          </a:xfrm>
          <a:prstGeom prst="rect">
            <a:avLst/>
          </a:prstGeom>
        </p:spPr>
      </p:pic>
      <p:sp>
        <p:nvSpPr>
          <p:cNvPr id="7" name="TextBox 6"/>
          <p:cNvSpPr txBox="1"/>
          <p:nvPr/>
        </p:nvSpPr>
        <p:spPr>
          <a:xfrm>
            <a:off x="321224" y="1656731"/>
            <a:ext cx="8365072" cy="4067780"/>
          </a:xfrm>
          <a:prstGeom prst="rect">
            <a:avLst/>
          </a:prstGeom>
          <a:noFill/>
        </p:spPr>
        <p:txBody>
          <a:bodyPr wrap="square" rtlCol="0">
            <a:spAutoFit/>
          </a:bodyPr>
          <a:lstStyle/>
          <a:p>
            <a:pPr algn="ctr">
              <a:lnSpc>
                <a:spcPts val="6200"/>
              </a:lnSpc>
            </a:pPr>
            <a:r>
              <a:rPr lang="en-US" sz="4400" b="1" spc="-140" dirty="0">
                <a:solidFill>
                  <a:srgbClr val="FBB233"/>
                </a:solidFill>
                <a:latin typeface="Arial"/>
                <a:cs typeface="Arial"/>
              </a:rPr>
              <a:t>The Federal Motor Carrier Safety Administration</a:t>
            </a:r>
          </a:p>
          <a:p>
            <a:pPr algn="ctr">
              <a:lnSpc>
                <a:spcPts val="6200"/>
              </a:lnSpc>
            </a:pPr>
            <a:endParaRPr lang="en-US" sz="4400" b="1" spc="-140" dirty="0">
              <a:solidFill>
                <a:srgbClr val="FBB233"/>
              </a:solidFill>
              <a:latin typeface="Arial"/>
              <a:cs typeface="Arial"/>
            </a:endParaRPr>
          </a:p>
          <a:p>
            <a:pPr algn="ctr">
              <a:lnSpc>
                <a:spcPts val="6200"/>
              </a:lnSpc>
            </a:pPr>
            <a:r>
              <a:rPr lang="en-US" sz="7500" b="1" spc="-140" dirty="0">
                <a:solidFill>
                  <a:srgbClr val="FBB233"/>
                </a:solidFill>
                <a:latin typeface="Arial"/>
                <a:cs typeface="Arial"/>
              </a:rPr>
              <a:t>FMCSA</a:t>
            </a:r>
            <a:r>
              <a:rPr lang="en-US" sz="7500" b="1" spc="-140" dirty="0">
                <a:solidFill>
                  <a:srgbClr val="001547"/>
                </a:solidFill>
                <a:latin typeface="Arial"/>
                <a:cs typeface="Arial"/>
              </a:rPr>
              <a:t> </a:t>
            </a:r>
            <a:r>
              <a:rPr lang="en-US" sz="7500" b="1" spc="-140" dirty="0">
                <a:solidFill>
                  <a:schemeClr val="bg1"/>
                </a:solidFill>
                <a:effectLst>
                  <a:outerShdw blurRad="38100" dist="38100" dir="2700000" algn="tl">
                    <a:srgbClr val="000000">
                      <a:alpha val="43137"/>
                    </a:srgbClr>
                  </a:outerShdw>
                </a:effectLst>
                <a:latin typeface="Arial"/>
                <a:cs typeface="Arial"/>
              </a:rPr>
              <a:t>101</a:t>
            </a:r>
          </a:p>
          <a:p>
            <a:pPr algn="ctr">
              <a:lnSpc>
                <a:spcPts val="6200"/>
              </a:lnSpc>
            </a:pPr>
            <a:endParaRPr lang="en-US" sz="7500" b="1" spc="-140" dirty="0">
              <a:solidFill>
                <a:schemeClr val="bg1"/>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294793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9</a:t>
            </a:fld>
            <a:endParaRPr lang="en-US" dirty="0"/>
          </a:p>
        </p:txBody>
      </p:sp>
      <p:sp>
        <p:nvSpPr>
          <p:cNvPr id="4" name="Title 2"/>
          <p:cNvSpPr txBox="1">
            <a:spLocks/>
          </p:cNvSpPr>
          <p:nvPr/>
        </p:nvSpPr>
        <p:spPr>
          <a:xfrm>
            <a:off x="197172" y="1087260"/>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latin typeface="Arial" panose="020B0604020202020204" pitchFamily="34" charset="0"/>
                <a:cs typeface="Arial" panose="020B0604020202020204" pitchFamily="34" charset="0"/>
              </a:rPr>
              <a:t>Roadside Inspections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Content Placeholder 2"/>
          <p:cNvSpPr txBox="1">
            <a:spLocks/>
          </p:cNvSpPr>
          <p:nvPr/>
        </p:nvSpPr>
        <p:spPr>
          <a:xfrm>
            <a:off x="236483" y="1773060"/>
            <a:ext cx="5451395" cy="4548491"/>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latin typeface="Arial" pitchFamily="34" charset="0"/>
                <a:cs typeface="Arial" pitchFamily="34" charset="0"/>
              </a:rPr>
              <a:t>Locations </a:t>
            </a:r>
          </a:p>
          <a:p>
            <a:pPr lvl="1"/>
            <a:r>
              <a:rPr lang="en-US" sz="2300" dirty="0">
                <a:latin typeface="Arial" pitchFamily="34" charset="0"/>
                <a:cs typeface="Arial" pitchFamily="34" charset="0"/>
              </a:rPr>
              <a:t>Conducted at various locations, often at truck weight and inspection stations and ports of entry. </a:t>
            </a:r>
          </a:p>
          <a:p>
            <a:r>
              <a:rPr lang="en-US" sz="2600" dirty="0">
                <a:latin typeface="Arial" pitchFamily="34" charset="0"/>
                <a:cs typeface="Arial" pitchFamily="34" charset="0"/>
              </a:rPr>
              <a:t>Violations Can Include: </a:t>
            </a:r>
          </a:p>
          <a:p>
            <a:pPr lvl="1"/>
            <a:r>
              <a:rPr lang="en-US" sz="2300" dirty="0">
                <a:latin typeface="Arial" pitchFamily="34" charset="0"/>
                <a:cs typeface="Arial" pitchFamily="34" charset="0"/>
              </a:rPr>
              <a:t>Violations of CMV laws of the state in which the inspection is being conducted. </a:t>
            </a:r>
          </a:p>
          <a:p>
            <a:pPr lvl="1"/>
            <a:r>
              <a:rPr lang="en-US" sz="2300" dirty="0">
                <a:latin typeface="Arial" pitchFamily="34" charset="0"/>
                <a:cs typeface="Arial" pitchFamily="34" charset="0"/>
              </a:rPr>
              <a:t>Federal Motor Carrier Safety Regulations (FMCSRs)</a:t>
            </a:r>
          </a:p>
          <a:p>
            <a:pPr lvl="1"/>
            <a:r>
              <a:rPr lang="en-US" sz="2300" dirty="0">
                <a:latin typeface="Arial" pitchFamily="34" charset="0"/>
                <a:cs typeface="Arial" pitchFamily="34" charset="0"/>
              </a:rPr>
              <a:t>The Federal Hazardous Materials Regulations (HMR)</a:t>
            </a:r>
          </a:p>
          <a:p>
            <a:pPr lvl="1"/>
            <a:r>
              <a:rPr lang="en-US" sz="2300" dirty="0">
                <a:latin typeface="Arial" pitchFamily="34" charset="0"/>
                <a:cs typeface="Arial" pitchFamily="34" charset="0"/>
              </a:rPr>
              <a:t>Criminal violations, e.g. drug smuggling. </a:t>
            </a:r>
            <a:endParaRPr lang="en-US" dirty="0"/>
          </a:p>
          <a:p>
            <a:r>
              <a:rPr lang="en-US" sz="2600" dirty="0">
                <a:latin typeface="Arial" pitchFamily="34" charset="0"/>
                <a:cs typeface="Arial" pitchFamily="34" charset="0"/>
              </a:rPr>
              <a:t>Violations are linked to a carrier’s USDOT#. </a:t>
            </a:r>
          </a:p>
          <a:p>
            <a:pPr lvl="1"/>
            <a:endParaRPr lang="en-US" sz="2300" dirty="0">
              <a:latin typeface="Arial" pitchFamily="34" charset="0"/>
              <a:cs typeface="Arial"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366" y="2612756"/>
            <a:ext cx="3217884" cy="243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55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10</a:t>
            </a:fld>
            <a:endParaRPr lang="en-US" dirty="0"/>
          </a:p>
        </p:txBody>
      </p:sp>
      <p:sp>
        <p:nvSpPr>
          <p:cNvPr id="3" name="Title 4"/>
          <p:cNvSpPr txBox="1">
            <a:spLocks/>
          </p:cNvSpPr>
          <p:nvPr/>
        </p:nvSpPr>
        <p:spPr>
          <a:xfrm>
            <a:off x="133066" y="1290851"/>
            <a:ext cx="86106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 panose="020B0604020202020204" pitchFamily="34" charset="0"/>
                <a:cs typeface="Arial" panose="020B0604020202020204" pitchFamily="34" charset="0"/>
              </a:rPr>
              <a:t>Compliance, Safety, Accountability (CSA)</a:t>
            </a:r>
            <a:br>
              <a:rPr lang="en-US" dirty="0">
                <a:solidFill>
                  <a:srgbClr val="002060"/>
                </a:solidFill>
                <a:latin typeface="Arial Black" panose="020B0A04020102020204" pitchFamily="34" charset="0"/>
                <a:cs typeface="Arial" pitchFamily="34" charset="0"/>
              </a:rPr>
            </a:br>
            <a:endParaRPr lang="en-US" dirty="0">
              <a:solidFill>
                <a:srgbClr val="00206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539" y="1976651"/>
            <a:ext cx="2502490" cy="45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Rectangle 7"/>
          <p:cNvSpPr/>
          <p:nvPr/>
        </p:nvSpPr>
        <p:spPr>
          <a:xfrm>
            <a:off x="648267" y="1939805"/>
            <a:ext cx="6057333" cy="4524315"/>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FMCSA’s data-driven safety compliance and enforcement program</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Designed to improve safety and prevent commercial motor vehicle crashes, injuries, and fatalities by aggregating data and identify high-risk motor carriers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Helps motor carriers, including owner-operators, and drivers see patterns in safety performance to improve safety compliance</a:t>
            </a:r>
          </a:p>
        </p:txBody>
      </p:sp>
    </p:spTree>
    <p:extLst>
      <p:ext uri="{BB962C8B-B14F-4D97-AF65-F5344CB8AC3E}">
        <p14:creationId xmlns:p14="http://schemas.microsoft.com/office/powerpoint/2010/main" val="232987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11</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latin typeface="Arial" panose="020B0604020202020204" pitchFamily="34" charset="0"/>
                <a:cs typeface="Arial" panose="020B0604020202020204" pitchFamily="34" charset="0"/>
              </a:rPr>
              <a:t>Compliance Activities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6"/>
          <p:cNvSpPr/>
          <p:nvPr/>
        </p:nvSpPr>
        <p:spPr>
          <a:xfrm>
            <a:off x="498142" y="1923998"/>
            <a:ext cx="8072652" cy="3293209"/>
          </a:xfrm>
          <a:prstGeom prst="rect">
            <a:avLst/>
          </a:prstGeom>
        </p:spPr>
        <p:txBody>
          <a:bodyPr wrap="square">
            <a:spAutoFit/>
          </a:bodyPr>
          <a:lstStyle/>
          <a:p>
            <a:pPr marL="342900" indent="-342900">
              <a:buFont typeface="Arial" panose="020B0604020202020204" pitchFamily="34" charset="0"/>
              <a:buChar char="•"/>
            </a:pPr>
            <a:r>
              <a:rPr lang="en-US" sz="2400" u="sng" dirty="0">
                <a:latin typeface="Arial" pitchFamily="34" charset="0"/>
                <a:cs typeface="Arial" pitchFamily="34" charset="0"/>
              </a:rPr>
              <a:t>Safety Audits</a:t>
            </a:r>
          </a:p>
          <a:p>
            <a:pPr marL="742950" lvl="1" indent="-285750">
              <a:buFont typeface="Arial" panose="020B0604020202020204" pitchFamily="34" charset="0"/>
              <a:buChar char="•"/>
            </a:pPr>
            <a:r>
              <a:rPr lang="en-US" sz="2000" dirty="0">
                <a:latin typeface="Arial" pitchFamily="34" charset="0"/>
                <a:cs typeface="Arial" pitchFamily="34" charset="0"/>
              </a:rPr>
              <a:t>Performed by FMCSA personnel and state partners. </a:t>
            </a:r>
          </a:p>
          <a:p>
            <a:pPr marL="742950" lvl="1" indent="-285750">
              <a:buFont typeface="Arial" panose="020B0604020202020204" pitchFamily="34" charset="0"/>
              <a:buChar char="•"/>
            </a:pPr>
            <a:r>
              <a:rPr lang="en-US" sz="2000" dirty="0">
                <a:latin typeface="Arial" pitchFamily="34" charset="0"/>
                <a:cs typeface="Arial" pitchFamily="34" charset="0"/>
              </a:rPr>
              <a:t>Do not result in a safety rating. </a:t>
            </a:r>
          </a:p>
          <a:p>
            <a:pPr marL="742950" lvl="1" indent="-28575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400" u="sng" dirty="0">
                <a:latin typeface="Arial" pitchFamily="34" charset="0"/>
                <a:cs typeface="Arial" pitchFamily="34" charset="0"/>
              </a:rPr>
              <a:t>Compliance Reviews</a:t>
            </a:r>
          </a:p>
          <a:p>
            <a:pPr marL="742950" lvl="1" indent="-285750">
              <a:buFont typeface="Arial" panose="020B0604020202020204" pitchFamily="34" charset="0"/>
              <a:buChar char="•"/>
            </a:pPr>
            <a:r>
              <a:rPr lang="en-US" sz="2000" dirty="0">
                <a:latin typeface="Arial" pitchFamily="34" charset="0"/>
                <a:cs typeface="Arial" pitchFamily="34" charset="0"/>
              </a:rPr>
              <a:t>Performed by FMCSA personnel and state partners. </a:t>
            </a:r>
          </a:p>
          <a:p>
            <a:pPr marL="742950" lvl="1" indent="-285750">
              <a:buFont typeface="Arial" panose="020B0604020202020204" pitchFamily="34" charset="0"/>
              <a:buChar char="•"/>
            </a:pPr>
            <a:r>
              <a:rPr lang="en-US" sz="2000" dirty="0">
                <a:latin typeface="Arial" pitchFamily="34" charset="0"/>
                <a:cs typeface="Arial" pitchFamily="34" charset="0"/>
              </a:rPr>
              <a:t>Investigation to document a carrier’s compliance with FMCSRs</a:t>
            </a:r>
          </a:p>
          <a:p>
            <a:pPr marL="742950" lvl="1" indent="-285750">
              <a:buFont typeface="Arial" panose="020B0604020202020204" pitchFamily="34" charset="0"/>
              <a:buChar char="•"/>
            </a:pPr>
            <a:r>
              <a:rPr lang="en-US" sz="2000" dirty="0">
                <a:latin typeface="Arial" pitchFamily="34" charset="0"/>
                <a:cs typeface="Arial" pitchFamily="34" charset="0"/>
              </a:rPr>
              <a:t>Result in a safety rating: Satisfactory, Conditional, Unsatisfactory.  </a:t>
            </a:r>
          </a:p>
          <a:p>
            <a:pPr marL="742950" lvl="1" indent="-285750">
              <a:buFont typeface="Arial" panose="020B0604020202020204" pitchFamily="34" charset="0"/>
              <a:buChar char="•"/>
            </a:pPr>
            <a:endParaRPr lang="en-US" sz="2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84503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12</a:t>
            </a:fld>
            <a:endParaRPr lang="en-US" dirty="0"/>
          </a:p>
        </p:txBody>
      </p:sp>
      <p:sp>
        <p:nvSpPr>
          <p:cNvPr id="3" name="TextBox 2"/>
          <p:cNvSpPr txBox="1"/>
          <p:nvPr/>
        </p:nvSpPr>
        <p:spPr>
          <a:xfrm>
            <a:off x="750954" y="1295401"/>
            <a:ext cx="7287577" cy="502702"/>
          </a:xfrm>
          <a:prstGeom prst="rect">
            <a:avLst/>
          </a:prstGeom>
          <a:noFill/>
        </p:spPr>
        <p:txBody>
          <a:bodyPr wrap="square" rtlCol="0">
            <a:spAutoFit/>
          </a:bodyPr>
          <a:lstStyle/>
          <a:p>
            <a:pPr>
              <a:lnSpc>
                <a:spcPts val="3200"/>
              </a:lnSpc>
              <a:spcAft>
                <a:spcPts val="1800"/>
              </a:spcAft>
            </a:pPr>
            <a:r>
              <a:rPr lang="en-US" sz="2800" b="1" spc="-40" dirty="0">
                <a:solidFill>
                  <a:srgbClr val="001547"/>
                </a:solidFill>
                <a:latin typeface="Arial"/>
                <a:cs typeface="Arial"/>
              </a:rPr>
              <a:t>New Entrant Safety Audit (NESA) Program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6"/>
          <p:cNvSpPr/>
          <p:nvPr/>
        </p:nvSpPr>
        <p:spPr>
          <a:xfrm>
            <a:off x="750954" y="1886053"/>
            <a:ext cx="7892304" cy="1631216"/>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purpose of the NESA program is to monitor motor carriers within the first 18 months of operations to identify operational deficiencies and assist with their compliance with the FMCSRs. </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Performed within 12 months of operations will result in a pass/fail.  </a:t>
            </a:r>
          </a:p>
        </p:txBody>
      </p:sp>
      <p:sp>
        <p:nvSpPr>
          <p:cNvPr id="6" name="TextBox 5"/>
          <p:cNvSpPr txBox="1"/>
          <p:nvPr/>
        </p:nvSpPr>
        <p:spPr>
          <a:xfrm>
            <a:off x="750954" y="4475327"/>
            <a:ext cx="7287577" cy="502702"/>
          </a:xfrm>
          <a:prstGeom prst="rect">
            <a:avLst/>
          </a:prstGeom>
          <a:noFill/>
        </p:spPr>
        <p:txBody>
          <a:bodyPr wrap="square" rtlCol="0">
            <a:spAutoFit/>
          </a:bodyPr>
          <a:lstStyle/>
          <a:p>
            <a:pPr>
              <a:lnSpc>
                <a:spcPts val="3200"/>
              </a:lnSpc>
              <a:spcAft>
                <a:spcPts val="1800"/>
              </a:spcAft>
            </a:pPr>
            <a:r>
              <a:rPr lang="en-US" sz="2800" b="1" spc="-40" dirty="0">
                <a:solidFill>
                  <a:srgbClr val="001547"/>
                </a:solidFill>
                <a:latin typeface="Arial"/>
                <a:cs typeface="Arial"/>
              </a:rPr>
              <a:t>Passenger Carrier Oversight Programs </a:t>
            </a:r>
          </a:p>
        </p:txBody>
      </p:sp>
      <p:sp>
        <p:nvSpPr>
          <p:cNvPr id="4" name="Rectangle 3"/>
          <p:cNvSpPr/>
          <p:nvPr/>
        </p:nvSpPr>
        <p:spPr>
          <a:xfrm>
            <a:off x="682878" y="5045334"/>
            <a:ext cx="7892305" cy="1015663"/>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NESA performed within 120 days of receiving operating authority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Full Compliance Review performed every 3 years </a:t>
            </a:r>
          </a:p>
        </p:txBody>
      </p:sp>
    </p:spTree>
    <p:extLst>
      <p:ext uri="{BB962C8B-B14F-4D97-AF65-F5344CB8AC3E}">
        <p14:creationId xmlns:p14="http://schemas.microsoft.com/office/powerpoint/2010/main" val="394839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13</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latin typeface="Arial" panose="020B0604020202020204" pitchFamily="34" charset="0"/>
                <a:cs typeface="Arial" panose="020B0604020202020204" pitchFamily="34" charset="0"/>
              </a:rPr>
              <a:t>Commercial Driver’s License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Rectangle 7"/>
          <p:cNvSpPr/>
          <p:nvPr/>
        </p:nvSpPr>
        <p:spPr>
          <a:xfrm>
            <a:off x="228600" y="2057400"/>
            <a:ext cx="8686800" cy="4555093"/>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This presentation provides an overview of the laws, regulations, and enforcement relating to commercial vehicle administration. </a:t>
            </a:r>
          </a:p>
          <a:p>
            <a:endParaRPr lang="en-US" sz="10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Introduction to the major responsibilities of the Federal Motor Carrier Safety Administration.</a:t>
            </a:r>
          </a:p>
          <a:p>
            <a:pPr marL="285750" indent="-285750">
              <a:buClr>
                <a:srgbClr val="0000FF"/>
              </a:buClr>
              <a:buSzPct val="75000"/>
              <a:buFont typeface="Arial" pitchFamily="34" charset="0"/>
              <a:buChar char="•"/>
            </a:pPr>
            <a:endParaRPr lang="en-US" sz="20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49 CFR 383/384 – the procedures for the commercial vehicle driver’s license exam and skills test, and mechanism of update</a:t>
            </a:r>
            <a:r>
              <a:rPr lang="en-US" sz="2000" dirty="0">
                <a:latin typeface="Arial" panose="020B0604020202020204" pitchFamily="34" charset="0"/>
                <a:cs typeface="Arial" panose="020B0604020202020204" pitchFamily="34" charset="0"/>
              </a:rPr>
              <a:t>.</a:t>
            </a:r>
          </a:p>
          <a:p>
            <a:pPr marL="285750" indent="-285750">
              <a:buClr>
                <a:srgbClr val="0000FF"/>
              </a:buClr>
              <a:buSzPct val="75000"/>
              <a:buFont typeface="Arial" pitchFamily="34" charset="0"/>
              <a:buChar char="•"/>
            </a:pPr>
            <a:endParaRPr lang="en-US" sz="20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Coordination and cooperation between Federal and State agencies in the administration of commercial vehicle drivers</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856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14</a:t>
            </a:fld>
            <a:endParaRPr lang="en-US" dirty="0"/>
          </a:p>
        </p:txBody>
      </p:sp>
      <p:sp>
        <p:nvSpPr>
          <p:cNvPr id="4" name="Title 2"/>
          <p:cNvSpPr txBox="1">
            <a:spLocks/>
          </p:cNvSpPr>
          <p:nvPr/>
        </p:nvSpPr>
        <p:spPr>
          <a:xfrm>
            <a:off x="228600" y="1271516"/>
            <a:ext cx="7982764" cy="106872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 panose="020B0604020202020204" pitchFamily="34" charset="0"/>
                <a:cs typeface="Arial" panose="020B0604020202020204" pitchFamily="34" charset="0"/>
              </a:rPr>
              <a:t>Commercial Driver’s License Division </a:t>
            </a:r>
          </a:p>
          <a:p>
            <a:r>
              <a:rPr lang="en-US" sz="2800" b="1" dirty="0">
                <a:solidFill>
                  <a:srgbClr val="002060"/>
                </a:solidFill>
                <a:latin typeface="Arial" panose="020B0604020202020204" pitchFamily="34" charset="0"/>
                <a:cs typeface="Arial" panose="020B0604020202020204" pitchFamily="34" charset="0"/>
              </a:rPr>
              <a:t> - Major Responsibility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9" name="Content Placeholder 2"/>
          <p:cNvSpPr txBox="1">
            <a:spLocks/>
          </p:cNvSpPr>
          <p:nvPr/>
        </p:nvSpPr>
        <p:spPr>
          <a:xfrm>
            <a:off x="368811" y="2514600"/>
            <a:ext cx="8343254" cy="2667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00FF"/>
              </a:buClr>
              <a:buFont typeface="Arial"/>
              <a:buNone/>
            </a:pPr>
            <a:r>
              <a:rPr lang="en-US" sz="2800" i="1" dirty="0">
                <a:latin typeface="Arial" panose="020B0604020202020204" pitchFamily="34" charset="0"/>
                <a:cs typeface="Arial" panose="020B0604020202020204" pitchFamily="34" charset="0"/>
              </a:rPr>
              <a:t>The most important role of the Federal Motor Carrier Safety Administration’s - Commercial Drivers License Division is to assure compliance by the State Driver Licensing Agencies (SDLA).</a:t>
            </a:r>
          </a:p>
        </p:txBody>
      </p:sp>
    </p:spTree>
    <p:extLst>
      <p:ext uri="{BB962C8B-B14F-4D97-AF65-F5344CB8AC3E}">
        <p14:creationId xmlns:p14="http://schemas.microsoft.com/office/powerpoint/2010/main" val="191459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15</a:t>
            </a:fld>
            <a:endParaRPr lang="en-US" dirty="0"/>
          </a:p>
        </p:txBody>
      </p:sp>
      <p:sp>
        <p:nvSpPr>
          <p:cNvPr id="4" name="Title 2"/>
          <p:cNvSpPr txBox="1">
            <a:spLocks/>
          </p:cNvSpPr>
          <p:nvPr/>
        </p:nvSpPr>
        <p:spPr>
          <a:xfrm>
            <a:off x="248278" y="1136338"/>
            <a:ext cx="7982764" cy="106872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 panose="020B0604020202020204" pitchFamily="34" charset="0"/>
                <a:cs typeface="Arial" panose="020B0604020202020204" pitchFamily="34" charset="0"/>
              </a:rPr>
              <a:t>How it started – </a:t>
            </a:r>
          </a:p>
          <a:p>
            <a:r>
              <a:rPr lang="en-US" sz="2800" b="1" i="1" dirty="0">
                <a:solidFill>
                  <a:srgbClr val="002060"/>
                </a:solidFill>
                <a:latin typeface="Arial" panose="020B0604020202020204" pitchFamily="34" charset="0"/>
                <a:cs typeface="Arial" panose="020B0604020202020204" pitchFamily="34" charset="0"/>
              </a:rPr>
              <a:t>Commercial Motor Vehicle Safety Act of 1986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6"/>
          <p:cNvSpPr/>
          <p:nvPr/>
        </p:nvSpPr>
        <p:spPr>
          <a:xfrm>
            <a:off x="225904" y="2279160"/>
            <a:ext cx="8610600" cy="4431983"/>
          </a:xfrm>
          <a:prstGeom prst="rect">
            <a:avLst/>
          </a:prstGeom>
        </p:spPr>
        <p:txBody>
          <a:bodyPr wrap="square">
            <a:spAutoFit/>
          </a:bodyPr>
          <a:lstStyle/>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To prevent commercial vehicle drivers from concealing unsafe driving records by carrying licenses from more than one state.</a:t>
            </a:r>
          </a:p>
          <a:p>
            <a:pPr marL="285750" indent="-285750">
              <a:buClr>
                <a:srgbClr val="0000FF"/>
              </a:buClr>
              <a:buSzPct val="75000"/>
              <a:buFont typeface="Arial" pitchFamily="34" charset="0"/>
              <a:buChar char="•"/>
            </a:pPr>
            <a:endParaRPr lang="en-US" sz="24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To ensure that all commercial vehicle drivers demonstrate the minimum levels of knowledge and skills needed to safely operate commercial motor vehicles before being licensed. </a:t>
            </a:r>
          </a:p>
          <a:p>
            <a:pPr marL="285750" indent="-285750">
              <a:buClr>
                <a:srgbClr val="0000FF"/>
              </a:buClr>
              <a:buSzPct val="75000"/>
              <a:buFont typeface="Arial" pitchFamily="34" charset="0"/>
              <a:buChar char="•"/>
            </a:pPr>
            <a:endParaRPr lang="en-US" sz="24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To subject commercial motor vehicle drivers to new, uniform sanctions for certain unsafe driving practices.</a:t>
            </a:r>
          </a:p>
          <a:p>
            <a:endParaRPr lang="en-US" dirty="0"/>
          </a:p>
        </p:txBody>
      </p:sp>
    </p:spTree>
    <p:extLst>
      <p:ext uri="{BB962C8B-B14F-4D97-AF65-F5344CB8AC3E}">
        <p14:creationId xmlns:p14="http://schemas.microsoft.com/office/powerpoint/2010/main" val="110267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16</a:t>
            </a:fld>
            <a:endParaRPr lang="en-US" dirty="0"/>
          </a:p>
        </p:txBody>
      </p:sp>
      <p:sp>
        <p:nvSpPr>
          <p:cNvPr id="4" name="Title 2"/>
          <p:cNvSpPr txBox="1">
            <a:spLocks/>
          </p:cNvSpPr>
          <p:nvPr/>
        </p:nvSpPr>
        <p:spPr>
          <a:xfrm>
            <a:off x="248278" y="1136338"/>
            <a:ext cx="7982764" cy="106872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 panose="020B0604020202020204" pitchFamily="34" charset="0"/>
                <a:cs typeface="Arial" panose="020B0604020202020204" pitchFamily="34" charset="0"/>
              </a:rPr>
              <a:t>Prior to the – </a:t>
            </a:r>
          </a:p>
          <a:p>
            <a:r>
              <a:rPr lang="en-US" sz="2800" b="1" i="1" dirty="0">
                <a:solidFill>
                  <a:srgbClr val="002060"/>
                </a:solidFill>
                <a:latin typeface="Arial" panose="020B0604020202020204" pitchFamily="34" charset="0"/>
                <a:cs typeface="Arial" panose="020B0604020202020204" pitchFamily="34" charset="0"/>
              </a:rPr>
              <a:t>Commercial Motor Vehicle Safety Act of 1986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3" name="Rectangle 2"/>
          <p:cNvSpPr/>
          <p:nvPr/>
        </p:nvSpPr>
        <p:spPr>
          <a:xfrm>
            <a:off x="526942" y="2505671"/>
            <a:ext cx="8198604" cy="1938992"/>
          </a:xfrm>
          <a:prstGeom prst="rect">
            <a:avLst/>
          </a:prstGeom>
        </p:spPr>
        <p:txBody>
          <a:bodyPr wrap="square">
            <a:spAutoFit/>
          </a:bodyPr>
          <a:lstStyle/>
          <a:p>
            <a:pPr marL="342900" indent="-342900">
              <a:spcBef>
                <a:spcPct val="55000"/>
              </a:spcBef>
              <a:buClr>
                <a:srgbClr val="0000FF"/>
              </a:buClr>
              <a:buSzPct val="750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States had wide variations in:</a:t>
            </a:r>
          </a:p>
          <a:p>
            <a:pPr marL="914400" lvl="1" indent="-457200">
              <a:buClr>
                <a:srgbClr val="0000FF"/>
              </a:buClr>
              <a:buSzPct val="50000"/>
              <a:buFont typeface="Courier New" panose="02070309020205020404" pitchFamily="49" charset="0"/>
              <a:buChar char="o"/>
              <a:defRPr/>
            </a:pPr>
            <a:r>
              <a:rPr lang="en-US" sz="2400" dirty="0">
                <a:latin typeface="Arial" panose="020B0604020202020204" pitchFamily="34" charset="0"/>
                <a:cs typeface="Arial" panose="020B0604020202020204" pitchFamily="34" charset="0"/>
              </a:rPr>
              <a:t>Testing and licensing standards; and</a:t>
            </a:r>
          </a:p>
          <a:p>
            <a:pPr marL="914400" lvl="1" indent="-457200">
              <a:buClr>
                <a:srgbClr val="0000FF"/>
              </a:buClr>
              <a:buSzPct val="50000"/>
              <a:buFont typeface="Courier New" panose="02070309020205020404" pitchFamily="49" charset="0"/>
              <a:buChar char="o"/>
              <a:defRPr/>
            </a:pPr>
            <a:r>
              <a:rPr lang="en-US" sz="2400" dirty="0">
                <a:latin typeface="Arial" panose="020B0604020202020204" pitchFamily="34" charset="0"/>
                <a:cs typeface="Arial" panose="020B0604020202020204" pitchFamily="34" charset="0"/>
              </a:rPr>
              <a:t>Disciplinary actions for violating traffic control laws. </a:t>
            </a:r>
          </a:p>
          <a:p>
            <a:pPr lvl="1">
              <a:buClr>
                <a:srgbClr val="0000FF"/>
              </a:buClr>
              <a:buSzPct val="50000"/>
              <a:defRPr/>
            </a:pPr>
            <a:endParaRPr lang="en-US" sz="2400" dirty="0">
              <a:latin typeface="Arial" panose="020B0604020202020204" pitchFamily="34" charset="0"/>
              <a:cs typeface="Arial" panose="020B0604020202020204" pitchFamily="34" charset="0"/>
            </a:endParaRPr>
          </a:p>
          <a:p>
            <a:pPr marL="457200" indent="-457200">
              <a:buClr>
                <a:srgbClr val="0000FF"/>
              </a:buClr>
              <a:buSzPct val="50000"/>
              <a:buFont typeface="Courier New" panose="02070309020205020404" pitchFamily="49" charset="0"/>
              <a:buChar char="o"/>
              <a:defRPr/>
            </a:pPr>
            <a:r>
              <a:rPr lang="en-US" sz="2400" b="1" dirty="0">
                <a:latin typeface="Arial" panose="020B0604020202020204" pitchFamily="34" charset="0"/>
                <a:cs typeface="Arial" panose="020B0604020202020204" pitchFamily="34" charset="0"/>
              </a:rPr>
              <a:t>Drivers had multiple licenses.</a:t>
            </a:r>
          </a:p>
        </p:txBody>
      </p:sp>
    </p:spTree>
    <p:extLst>
      <p:ext uri="{BB962C8B-B14F-4D97-AF65-F5344CB8AC3E}">
        <p14:creationId xmlns:p14="http://schemas.microsoft.com/office/powerpoint/2010/main" val="87105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17</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1">
                    <a:lumMod val="50000"/>
                  </a:schemeClr>
                </a:solidFill>
                <a:latin typeface="Arial" panose="020B0604020202020204" pitchFamily="34" charset="0"/>
                <a:cs typeface="Arial" panose="020B0604020202020204" pitchFamily="34" charset="0"/>
              </a:rPr>
              <a:t>Commercial Driver’s License Standards</a:t>
            </a:r>
          </a:p>
          <a:p>
            <a:r>
              <a:rPr lang="en-US" sz="2800" b="1" dirty="0">
                <a:solidFill>
                  <a:schemeClr val="accent1">
                    <a:lumMod val="50000"/>
                  </a:schemeClr>
                </a:solidFill>
                <a:latin typeface="Arial" panose="020B0604020202020204" pitchFamily="34" charset="0"/>
                <a:cs typeface="Arial" panose="020B0604020202020204" pitchFamily="34" charset="0"/>
              </a:rPr>
              <a:t>Requirements and Penalties</a:t>
            </a:r>
          </a:p>
          <a:p>
            <a:r>
              <a:rPr lang="en-US" sz="2800" b="1" dirty="0">
                <a:solidFill>
                  <a:schemeClr val="accent1">
                    <a:lumMod val="50000"/>
                  </a:schemeClr>
                </a:solidFill>
                <a:latin typeface="Arial" panose="020B0604020202020204" pitchFamily="34" charset="0"/>
                <a:cs typeface="Arial" panose="020B0604020202020204" pitchFamily="34" charset="0"/>
              </a:rPr>
              <a:t>49 CFR Part 383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6" name="TextBox 5"/>
          <p:cNvSpPr txBox="1"/>
          <p:nvPr/>
        </p:nvSpPr>
        <p:spPr>
          <a:xfrm>
            <a:off x="246063" y="2743200"/>
            <a:ext cx="8650287" cy="3170099"/>
          </a:xfrm>
          <a:prstGeom prst="rect">
            <a:avLst/>
          </a:prstGeom>
          <a:noFill/>
        </p:spPr>
        <p:txBody>
          <a:bodyPr wrap="square" rtlCol="0">
            <a:spAutoFit/>
          </a:bodyPr>
          <a:lstStyle/>
          <a:p>
            <a:pPr marL="342900" indent="-34290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Requires drivers to have a single license and disqualifies drivers who operate a vehicle in an unsafe manner;</a:t>
            </a:r>
          </a:p>
          <a:p>
            <a:pPr marL="342900" indent="-342900">
              <a:buClr>
                <a:srgbClr val="0000FF"/>
              </a:buClr>
              <a:buSzPct val="75000"/>
              <a:buFont typeface="Arial" pitchFamily="34" charset="0"/>
              <a:buChar char="•"/>
            </a:pPr>
            <a:endParaRPr lang="en-US" sz="800" dirty="0">
              <a:latin typeface="Arial" panose="020B0604020202020204" pitchFamily="34" charset="0"/>
              <a:cs typeface="Arial" panose="020B0604020202020204" pitchFamily="34" charset="0"/>
            </a:endParaRPr>
          </a:p>
          <a:p>
            <a:pPr marL="342900" indent="-34290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Requires Drivers to notify their employer of convictions;</a:t>
            </a:r>
          </a:p>
          <a:p>
            <a:pPr marL="342900" indent="-342900">
              <a:buClr>
                <a:srgbClr val="0000FF"/>
              </a:buClr>
              <a:buSzPct val="75000"/>
              <a:buFont typeface="Arial" pitchFamily="34" charset="0"/>
              <a:buChar char="•"/>
            </a:pPr>
            <a:endParaRPr lang="en-US" sz="800" dirty="0">
              <a:latin typeface="Arial" panose="020B0604020202020204" pitchFamily="34" charset="0"/>
              <a:cs typeface="Arial" panose="020B0604020202020204" pitchFamily="34" charset="0"/>
            </a:endParaRPr>
          </a:p>
          <a:p>
            <a:pPr marL="342900" indent="-34290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Establishes disqualification and penalties for convictions;</a:t>
            </a:r>
          </a:p>
          <a:p>
            <a:pPr marL="342900" indent="-342900">
              <a:buClr>
                <a:srgbClr val="0000FF"/>
              </a:buClr>
              <a:buSzPct val="75000"/>
              <a:buFont typeface="Arial" pitchFamily="34" charset="0"/>
              <a:buChar char="•"/>
            </a:pPr>
            <a:endParaRPr lang="en-US" sz="800" dirty="0">
              <a:latin typeface="Arial" panose="020B0604020202020204" pitchFamily="34" charset="0"/>
              <a:cs typeface="Arial" panose="020B0604020202020204" pitchFamily="34" charset="0"/>
            </a:endParaRPr>
          </a:p>
          <a:p>
            <a:pPr marL="342900" indent="-34290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Defines commercial motor vehicle groups and various endorsements; and</a:t>
            </a:r>
          </a:p>
          <a:p>
            <a:pPr marL="342900" indent="-342900">
              <a:buClr>
                <a:srgbClr val="0000FF"/>
              </a:buClr>
              <a:buSzPct val="75000"/>
              <a:buFont typeface="Arial" pitchFamily="34" charset="0"/>
              <a:buChar char="•"/>
            </a:pPr>
            <a:endParaRPr lang="en-US" sz="800" dirty="0">
              <a:latin typeface="Arial" panose="020B0604020202020204" pitchFamily="34" charset="0"/>
              <a:cs typeface="Arial" panose="020B0604020202020204" pitchFamily="34" charset="0"/>
            </a:endParaRPr>
          </a:p>
          <a:p>
            <a:pPr marL="342900" indent="-34290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Establishes minimum criteria for written and skills test.</a:t>
            </a:r>
          </a:p>
        </p:txBody>
      </p:sp>
    </p:spTree>
    <p:extLst>
      <p:ext uri="{BB962C8B-B14F-4D97-AF65-F5344CB8AC3E}">
        <p14:creationId xmlns:p14="http://schemas.microsoft.com/office/powerpoint/2010/main" val="326379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18</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solidFill>
                  <a:schemeClr val="accent1">
                    <a:lumMod val="50000"/>
                  </a:schemeClr>
                </a:solidFill>
                <a:latin typeface="Arial" panose="020B0604020202020204" pitchFamily="34" charset="0"/>
                <a:cs typeface="Arial" panose="020B0604020202020204" pitchFamily="34" charset="0"/>
              </a:rPr>
              <a:t>Who’s Required to have a CDL?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Text Box 3"/>
          <p:cNvSpPr txBox="1">
            <a:spLocks noChangeArrowheads="1"/>
          </p:cNvSpPr>
          <p:nvPr/>
        </p:nvSpPr>
        <p:spPr bwMode="auto">
          <a:xfrm>
            <a:off x="228600" y="1828800"/>
            <a:ext cx="8915400" cy="830997"/>
          </a:xfrm>
          <a:prstGeom prst="rect">
            <a:avLst/>
          </a:prstGeom>
          <a:noFill/>
          <a:ln w="9525">
            <a:noFill/>
            <a:miter lim="800000"/>
            <a:headEnd/>
            <a:tailEnd/>
          </a:ln>
        </p:spPr>
        <p:txBody>
          <a:bodyPr wrap="square">
            <a:spAutoFit/>
          </a:bodyPr>
          <a:lstStyle/>
          <a:p>
            <a:pPr>
              <a:spcBef>
                <a:spcPct val="50000"/>
              </a:spcBef>
            </a:pPr>
            <a:r>
              <a:rPr lang="en-US" sz="2400" dirty="0">
                <a:latin typeface="Arial" panose="020B0604020202020204" pitchFamily="34" charset="0"/>
                <a:cs typeface="Arial" panose="020B0604020202020204" pitchFamily="34" charset="0"/>
              </a:rPr>
              <a:t>Any Person Who Operates a Commercial Motor Vehicle (CMV), in commerce, to transport passengers or property. </a:t>
            </a:r>
          </a:p>
        </p:txBody>
      </p:sp>
      <p:sp>
        <p:nvSpPr>
          <p:cNvPr id="8" name="Rectangle 7"/>
          <p:cNvSpPr/>
          <p:nvPr/>
        </p:nvSpPr>
        <p:spPr>
          <a:xfrm>
            <a:off x="242248" y="2712606"/>
            <a:ext cx="8686800" cy="954107"/>
          </a:xfrm>
          <a:prstGeom prst="rect">
            <a:avLst/>
          </a:prstGeom>
        </p:spPr>
        <p:txBody>
          <a:bodyPr wrap="square">
            <a:spAutoFit/>
          </a:bodyPr>
          <a:lstStyle/>
          <a:p>
            <a:pPr lvl="0" algn="ctr"/>
            <a:endParaRPr lang="en-US" sz="2800" b="1" i="1" dirty="0">
              <a:solidFill>
                <a:schemeClr val="accent1">
                  <a:lumMod val="50000"/>
                </a:schemeClr>
              </a:solidFill>
              <a:latin typeface="Arial" panose="020B0604020202020204" pitchFamily="34" charset="0"/>
              <a:cs typeface="Arial" panose="020B0604020202020204" pitchFamily="34" charset="0"/>
            </a:endParaRPr>
          </a:p>
          <a:p>
            <a:pPr lvl="0" algn="ctr"/>
            <a:r>
              <a:rPr lang="en-US" sz="2800" b="1" i="1" dirty="0">
                <a:solidFill>
                  <a:schemeClr val="accent1">
                    <a:lumMod val="50000"/>
                  </a:schemeClr>
                </a:solidFill>
                <a:latin typeface="Arial" panose="020B0604020202020204" pitchFamily="34" charset="0"/>
                <a:cs typeface="Arial" panose="020B0604020202020204" pitchFamily="34" charset="0"/>
              </a:rPr>
              <a:t>Classes of CMVs</a:t>
            </a:r>
          </a:p>
        </p:txBody>
      </p:sp>
      <p:pic>
        <p:nvPicPr>
          <p:cNvPr id="9" name="Picture 4" descr="http://ts1.mm.bing.net/th?id=H.4873517798065980&amp;w=210&amp;h=168&amp;c=7&amp;rs=1&amp;pid=1.7"/>
          <p:cNvPicPr>
            <a:picLocks noChangeAspect="1" noChangeArrowheads="1"/>
          </p:cNvPicPr>
          <p:nvPr/>
        </p:nvPicPr>
        <p:blipFill rotWithShape="1">
          <a:blip r:embed="rId4">
            <a:extLst>
              <a:ext uri="{28A0092B-C50C-407E-A947-70E740481C1C}">
                <a14:useLocalDpi xmlns:a14="http://schemas.microsoft.com/office/drawing/2010/main" val="0"/>
              </a:ext>
            </a:extLst>
          </a:blip>
          <a:srcRect t="23243" b="23609"/>
          <a:stretch/>
        </p:blipFill>
        <p:spPr bwMode="auto">
          <a:xfrm>
            <a:off x="228600" y="4306907"/>
            <a:ext cx="3287918" cy="1397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arinsurancecomparison.com/Images/dump-tru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306907"/>
            <a:ext cx="2209800" cy="1609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3.mm.bing.net/th?id=I.4757785168120738&amp;pid=1.7&amp;w=237&amp;h=155&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34" y="4178818"/>
            <a:ext cx="2268614" cy="14836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04254" y="3717153"/>
            <a:ext cx="7605793" cy="461665"/>
          </a:xfrm>
          <a:prstGeom prst="rect">
            <a:avLst/>
          </a:prstGeom>
          <a:noFill/>
        </p:spPr>
        <p:txBody>
          <a:bodyPr wrap="square" rtlCol="0">
            <a:spAutoFit/>
          </a:bodyPr>
          <a:lstStyle/>
          <a:p>
            <a:r>
              <a:rPr lang="en-US" sz="2400" b="1" i="1" dirty="0">
                <a:solidFill>
                  <a:srgbClr val="0000FF"/>
                </a:solidFill>
                <a:effectLst>
                  <a:outerShdw blurRad="38100" dist="38100" dir="2700000" algn="tl">
                    <a:srgbClr val="000000">
                      <a:alpha val="43137"/>
                    </a:srgbClr>
                  </a:outerShdw>
                </a:effectLst>
                <a:latin typeface="Cambria" pitchFamily="18" charset="0"/>
              </a:rPr>
              <a:t>	A			                          B			                   C</a:t>
            </a:r>
          </a:p>
        </p:txBody>
      </p:sp>
    </p:spTree>
    <p:extLst>
      <p:ext uri="{BB962C8B-B14F-4D97-AF65-F5344CB8AC3E}">
        <p14:creationId xmlns:p14="http://schemas.microsoft.com/office/powerpoint/2010/main" val="163602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a:t>
            </a:fld>
            <a:endParaRPr lang="en-US" dirty="0"/>
          </a:p>
        </p:txBody>
      </p:sp>
      <p:sp>
        <p:nvSpPr>
          <p:cNvPr id="7" name="TextBox 6"/>
          <p:cNvSpPr txBox="1"/>
          <p:nvPr/>
        </p:nvSpPr>
        <p:spPr>
          <a:xfrm>
            <a:off x="307394" y="1194603"/>
            <a:ext cx="8161041" cy="913070"/>
          </a:xfrm>
          <a:prstGeom prst="rect">
            <a:avLst/>
          </a:prstGeom>
          <a:noFill/>
        </p:spPr>
        <p:txBody>
          <a:bodyPr wrap="square" rtlCol="0">
            <a:spAutoFit/>
          </a:bodyPr>
          <a:lstStyle/>
          <a:p>
            <a:pPr>
              <a:lnSpc>
                <a:spcPts val="3200"/>
              </a:lnSpc>
              <a:spcAft>
                <a:spcPts val="1800"/>
              </a:spcAft>
            </a:pPr>
            <a:r>
              <a:rPr lang="en-US" sz="2800" b="1" spc="-40" dirty="0">
                <a:solidFill>
                  <a:srgbClr val="F3A624"/>
                </a:solidFill>
                <a:latin typeface="Arial"/>
                <a:cs typeface="Arial"/>
              </a:rPr>
              <a:t>Who We Are:                                                                        </a:t>
            </a:r>
            <a:r>
              <a:rPr lang="en-US" sz="2800" b="1" spc="-40" dirty="0">
                <a:solidFill>
                  <a:srgbClr val="001547"/>
                </a:solidFill>
                <a:latin typeface="Arial"/>
                <a:cs typeface="Arial"/>
              </a:rPr>
              <a:t>The Federal Motor Carrier Safety Administration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10" name="Content Placeholder 9"/>
          <p:cNvSpPr txBox="1">
            <a:spLocks/>
          </p:cNvSpPr>
          <p:nvPr/>
        </p:nvSpPr>
        <p:spPr>
          <a:xfrm>
            <a:off x="518615" y="2340784"/>
            <a:ext cx="7656394" cy="4380691"/>
          </a:xfrm>
          <a:prstGeom prst="rect">
            <a:avLst/>
          </a:prstGeom>
        </p:spPr>
        <p:txBody>
          <a:bodyPr>
            <a:noAutofit/>
          </a:bodyPr>
          <a:lstStyle>
            <a:lvl1pPr marL="342900" indent="-342900" algn="l" defTabSz="457200" rtl="0" eaLnBrk="1" latinLnBrk="0" hangingPunct="1">
              <a:lnSpc>
                <a:spcPts val="2100"/>
              </a:lnSpc>
              <a:spcBef>
                <a:spcPct val="20000"/>
              </a:spcBef>
              <a:buFont typeface="Arial"/>
              <a:buChar char="•"/>
              <a:defRPr sz="1500" kern="1200">
                <a:solidFill>
                  <a:srgbClr val="6F6F74"/>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60"/>
              </a:spcAft>
            </a:pPr>
            <a:r>
              <a:rPr lang="en-US" sz="2200" dirty="0">
                <a:solidFill>
                  <a:schemeClr val="tx1"/>
                </a:solidFill>
              </a:rPr>
              <a:t>One of 11 operating administrations at the                   U.S. Department of Transportation</a:t>
            </a:r>
          </a:p>
          <a:p>
            <a:pPr>
              <a:lnSpc>
                <a:spcPct val="100000"/>
              </a:lnSpc>
              <a:spcBef>
                <a:spcPts val="0"/>
              </a:spcBef>
              <a:spcAft>
                <a:spcPts val="960"/>
              </a:spcAft>
            </a:pPr>
            <a:r>
              <a:rPr lang="en-US" sz="2200" dirty="0">
                <a:solidFill>
                  <a:schemeClr val="tx1"/>
                </a:solidFill>
              </a:rPr>
              <a:t>Established January 1, 2000 (formerly a part of Federal Highway Administration)</a:t>
            </a:r>
          </a:p>
          <a:p>
            <a:pPr lvl="1">
              <a:spcBef>
                <a:spcPts val="0"/>
              </a:spcBef>
              <a:spcAft>
                <a:spcPts val="960"/>
              </a:spcAft>
            </a:pPr>
            <a:r>
              <a:rPr lang="en-US" sz="2000" dirty="0"/>
              <a:t> 1,100 Employees (800 located in our field offices)</a:t>
            </a:r>
          </a:p>
          <a:p>
            <a:pPr>
              <a:spcBef>
                <a:spcPts val="0"/>
              </a:spcBef>
              <a:spcAft>
                <a:spcPts val="960"/>
              </a:spcAft>
            </a:pPr>
            <a:r>
              <a:rPr lang="en-US" sz="2200" dirty="0">
                <a:solidFill>
                  <a:schemeClr val="tx1"/>
                </a:solidFill>
              </a:rPr>
              <a:t>Regulates interstate transportation by large trucks and buses, household goods operations, and interstate/intrastate HAZMAT transportation. </a:t>
            </a:r>
          </a:p>
          <a:p>
            <a:pPr>
              <a:spcBef>
                <a:spcPts val="0"/>
              </a:spcBef>
              <a:spcAft>
                <a:spcPts val="960"/>
              </a:spcAft>
            </a:pPr>
            <a:endParaRPr lang="en-US" sz="2200" dirty="0">
              <a:solidFill>
                <a:schemeClr val="tx1"/>
              </a:solidFill>
            </a:endParaRPr>
          </a:p>
          <a:p>
            <a:pPr>
              <a:spcBef>
                <a:spcPts val="0"/>
              </a:spcBef>
              <a:spcAft>
                <a:spcPts val="960"/>
              </a:spcAft>
            </a:pPr>
            <a:r>
              <a:rPr lang="en-US" sz="2200" dirty="0">
                <a:solidFill>
                  <a:schemeClr val="tx1"/>
                </a:solidFill>
              </a:rPr>
              <a:t>Our Mission:</a:t>
            </a:r>
            <a:r>
              <a:rPr lang="en-US" sz="2000" dirty="0">
                <a:solidFill>
                  <a:schemeClr val="tx1"/>
                </a:solidFill>
              </a:rPr>
              <a:t> Reduce crashes, injuries and fatalities involving large trucks and buses through education, innovation, regulation and enforcement.</a:t>
            </a:r>
            <a:endParaRPr lang="en-US" sz="2200" dirty="0">
              <a:solidFill>
                <a:schemeClr val="tx1"/>
              </a:solidFill>
            </a:endParaRPr>
          </a:p>
        </p:txBody>
      </p:sp>
    </p:spTree>
    <p:extLst>
      <p:ext uri="{BB962C8B-B14F-4D97-AF65-F5344CB8AC3E}">
        <p14:creationId xmlns:p14="http://schemas.microsoft.com/office/powerpoint/2010/main" val="241627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6"/>
          <p:cNvSpPr/>
          <p:nvPr/>
        </p:nvSpPr>
        <p:spPr>
          <a:xfrm>
            <a:off x="228600" y="984578"/>
            <a:ext cx="8686800" cy="1200329"/>
          </a:xfrm>
          <a:prstGeom prst="rect">
            <a:avLst/>
          </a:prstGeom>
        </p:spPr>
        <p:txBody>
          <a:bodyPr wrap="square">
            <a:spAutoFit/>
          </a:bodyPr>
          <a:lstStyle/>
          <a:p>
            <a:pPr lvl="0" algn="ctr">
              <a:spcBef>
                <a:spcPct val="50000"/>
              </a:spcBef>
            </a:pPr>
            <a:r>
              <a:rPr lang="en-US" sz="3600" b="1" dirty="0">
                <a:solidFill>
                  <a:schemeClr val="accent1">
                    <a:lumMod val="50000"/>
                  </a:schemeClr>
                </a:solidFill>
                <a:latin typeface="Arial" panose="020B0604020202020204" pitchFamily="34" charset="0"/>
                <a:cs typeface="Arial" panose="020B0604020202020204" pitchFamily="34" charset="0"/>
              </a:rPr>
              <a:t>Commercial Motor Vehicle</a:t>
            </a:r>
          </a:p>
          <a:p>
            <a:pPr lvl="0" algn="ctr">
              <a:spcBef>
                <a:spcPts val="0"/>
              </a:spcBef>
            </a:pPr>
            <a:r>
              <a:rPr lang="en-US" sz="3600" b="1" i="1" dirty="0">
                <a:solidFill>
                  <a:schemeClr val="accent1">
                    <a:lumMod val="50000"/>
                  </a:schemeClr>
                </a:solidFill>
                <a:latin typeface="Arial" panose="020B0604020202020204" pitchFamily="34" charset="0"/>
                <a:cs typeface="Arial" panose="020B0604020202020204" pitchFamily="34" charset="0"/>
              </a:rPr>
              <a:t> </a:t>
            </a:r>
            <a:r>
              <a:rPr lang="en-US" sz="3200" b="1" i="1" dirty="0">
                <a:solidFill>
                  <a:schemeClr val="accent1">
                    <a:lumMod val="50000"/>
                  </a:schemeClr>
                </a:solidFill>
                <a:latin typeface="Arial" panose="020B0604020202020204" pitchFamily="34" charset="0"/>
                <a:cs typeface="Arial" panose="020B0604020202020204" pitchFamily="34" charset="0"/>
              </a:rPr>
              <a:t>CDL - Endorsements </a:t>
            </a:r>
          </a:p>
        </p:txBody>
      </p:sp>
      <p:sp>
        <p:nvSpPr>
          <p:cNvPr id="9" name="Text Box 2"/>
          <p:cNvSpPr txBox="1">
            <a:spLocks noChangeArrowheads="1"/>
          </p:cNvSpPr>
          <p:nvPr/>
        </p:nvSpPr>
        <p:spPr bwMode="auto">
          <a:xfrm>
            <a:off x="200025" y="2039249"/>
            <a:ext cx="8686800" cy="4462760"/>
          </a:xfrm>
          <a:prstGeom prst="rect">
            <a:avLst/>
          </a:prstGeom>
          <a:noFill/>
          <a:ln w="9525">
            <a:noFill/>
            <a:miter lim="800000"/>
            <a:headEnd/>
            <a:tailEnd/>
          </a:ln>
        </p:spPr>
        <p:txBody>
          <a:bodyPr wrap="square">
            <a:spAutoFit/>
          </a:bodyPr>
          <a:lstStyle/>
          <a:p>
            <a:pPr>
              <a:spcBef>
                <a:spcPts val="0"/>
              </a:spcBef>
            </a:pPr>
            <a:r>
              <a:rPr lang="en-US" sz="2400" dirty="0">
                <a:latin typeface="Arial" panose="020B0604020202020204" pitchFamily="34" charset="0"/>
                <a:cs typeface="Arial" panose="020B0604020202020204" pitchFamily="34" charset="0"/>
              </a:rPr>
              <a:t>The Federal regulations establish uniform endorsements for commercial driver’s licenses.                	</a:t>
            </a:r>
            <a:r>
              <a:rPr lang="en-US" b="1" dirty="0">
                <a:solidFill>
                  <a:srgbClr val="0000FF"/>
                </a:solidFill>
                <a:latin typeface="Cambria" pitchFamily="18" charset="0"/>
              </a:rPr>
              <a:t>“P” - Passenger </a:t>
            </a:r>
            <a:r>
              <a:rPr lang="en-US" dirty="0">
                <a:solidFill>
                  <a:srgbClr val="0000FF"/>
                </a:solidFill>
                <a:latin typeface="Cambria" pitchFamily="18" charset="0"/>
              </a:rPr>
              <a:t>Vehicles</a:t>
            </a:r>
          </a:p>
          <a:p>
            <a:pPr>
              <a:spcBef>
                <a:spcPts val="0"/>
              </a:spcBef>
            </a:pPr>
            <a:endParaRPr lang="en-US" sz="1200" dirty="0">
              <a:latin typeface="Cambria" pitchFamily="18" charset="0"/>
            </a:endParaRPr>
          </a:p>
          <a:p>
            <a:pPr>
              <a:spcBef>
                <a:spcPts val="600"/>
              </a:spcBef>
            </a:pPr>
            <a:r>
              <a:rPr lang="en-US" b="1" dirty="0">
                <a:solidFill>
                  <a:srgbClr val="0000FF"/>
                </a:solidFill>
                <a:latin typeface="Cambria" pitchFamily="18" charset="0"/>
              </a:rPr>
              <a:t> “T” - Double/Triple</a:t>
            </a:r>
            <a:r>
              <a:rPr lang="en-US" dirty="0">
                <a:solidFill>
                  <a:srgbClr val="0000FF"/>
                </a:solidFill>
                <a:latin typeface="Cambria" pitchFamily="18" charset="0"/>
              </a:rPr>
              <a:t> Trailers</a:t>
            </a:r>
            <a:r>
              <a:rPr lang="en-US" dirty="0">
                <a:latin typeface="Cambria" pitchFamily="18" charset="0"/>
              </a:rPr>
              <a:t>			</a:t>
            </a:r>
          </a:p>
          <a:p>
            <a:pPr>
              <a:spcBef>
                <a:spcPts val="600"/>
              </a:spcBef>
            </a:pPr>
            <a:endParaRPr lang="en-US" sz="800" b="1" dirty="0">
              <a:solidFill>
                <a:srgbClr val="0000FF"/>
              </a:solidFill>
              <a:latin typeface="Cambria" pitchFamily="18" charset="0"/>
            </a:endParaRPr>
          </a:p>
          <a:p>
            <a:pPr>
              <a:spcBef>
                <a:spcPts val="600"/>
              </a:spcBef>
            </a:pPr>
            <a:r>
              <a:rPr lang="en-US" sz="800" b="1" dirty="0">
                <a:solidFill>
                  <a:srgbClr val="0000FF"/>
                </a:solidFill>
                <a:latin typeface="Cambria" pitchFamily="18" charset="0"/>
              </a:rPr>
              <a:t>						 </a:t>
            </a:r>
          </a:p>
          <a:p>
            <a:pPr>
              <a:spcBef>
                <a:spcPts val="600"/>
              </a:spcBef>
            </a:pPr>
            <a:r>
              <a:rPr lang="en-US" sz="800" b="1" dirty="0">
                <a:solidFill>
                  <a:srgbClr val="0000FF"/>
                </a:solidFill>
                <a:latin typeface="Cambria" pitchFamily="18" charset="0"/>
              </a:rPr>
              <a:t>												</a:t>
            </a:r>
            <a:r>
              <a:rPr lang="en-US" b="1" dirty="0">
                <a:solidFill>
                  <a:srgbClr val="0000FF"/>
                </a:solidFill>
                <a:latin typeface="Cambria" pitchFamily="18" charset="0"/>
              </a:rPr>
              <a:t>“S” - School </a:t>
            </a:r>
            <a:r>
              <a:rPr lang="en-US" dirty="0">
                <a:solidFill>
                  <a:srgbClr val="0000FF"/>
                </a:solidFill>
                <a:latin typeface="Cambria" pitchFamily="18" charset="0"/>
              </a:rPr>
              <a:t>bus</a:t>
            </a:r>
            <a:endParaRPr lang="en-US" sz="100" dirty="0">
              <a:latin typeface="Cambria" pitchFamily="18" charset="0"/>
            </a:endParaRPr>
          </a:p>
          <a:p>
            <a:pPr>
              <a:spcBef>
                <a:spcPts val="600"/>
              </a:spcBef>
            </a:pPr>
            <a:r>
              <a:rPr lang="en-US" b="1" dirty="0">
                <a:solidFill>
                  <a:srgbClr val="0000FF"/>
                </a:solidFill>
                <a:latin typeface="Cambria" pitchFamily="18" charset="0"/>
              </a:rPr>
              <a:t>“N” - Tank </a:t>
            </a:r>
            <a:r>
              <a:rPr lang="en-US" dirty="0">
                <a:solidFill>
                  <a:srgbClr val="0000FF"/>
                </a:solidFill>
                <a:latin typeface="Cambria" pitchFamily="18" charset="0"/>
              </a:rPr>
              <a:t>Vehicles</a:t>
            </a:r>
            <a:r>
              <a:rPr lang="en-US" dirty="0">
                <a:latin typeface="Cambria" pitchFamily="18" charset="0"/>
              </a:rPr>
              <a:t>			</a:t>
            </a:r>
            <a:r>
              <a:rPr lang="en-US" sz="900" dirty="0">
                <a:latin typeface="Cambria" pitchFamily="18" charset="0"/>
              </a:rPr>
              <a:t>	</a:t>
            </a:r>
            <a:endParaRPr lang="en-US" sz="2000" dirty="0">
              <a:solidFill>
                <a:srgbClr val="0000FF"/>
              </a:solidFill>
              <a:latin typeface="Cambria" pitchFamily="18" charset="0"/>
            </a:endParaRPr>
          </a:p>
          <a:p>
            <a:pPr>
              <a:spcBef>
                <a:spcPts val="600"/>
              </a:spcBef>
            </a:pPr>
            <a:r>
              <a:rPr lang="en-US" sz="900" dirty="0">
                <a:latin typeface="Cambria" pitchFamily="18" charset="0"/>
              </a:rPr>
              <a:t>				</a:t>
            </a:r>
            <a:endParaRPr lang="en-US" dirty="0">
              <a:latin typeface="Cambria" pitchFamily="18" charset="0"/>
            </a:endParaRPr>
          </a:p>
          <a:p>
            <a:pPr>
              <a:spcBef>
                <a:spcPts val="600"/>
              </a:spcBef>
            </a:pPr>
            <a:endParaRPr lang="en-US" dirty="0">
              <a:latin typeface="Cambria" pitchFamily="18" charset="0"/>
            </a:endParaRPr>
          </a:p>
          <a:p>
            <a:pPr>
              <a:spcBef>
                <a:spcPts val="600"/>
              </a:spcBef>
            </a:pPr>
            <a:r>
              <a:rPr lang="en-US" b="1" dirty="0">
                <a:solidFill>
                  <a:srgbClr val="0000FF"/>
                </a:solidFill>
                <a:latin typeface="Cambria" pitchFamily="18" charset="0"/>
              </a:rPr>
              <a:t>“H” - Hazardous </a:t>
            </a:r>
            <a:r>
              <a:rPr lang="en-US" dirty="0">
                <a:solidFill>
                  <a:srgbClr val="0000FF"/>
                </a:solidFill>
                <a:latin typeface="Cambria" pitchFamily="18" charset="0"/>
              </a:rPr>
              <a:t>Materials </a:t>
            </a:r>
          </a:p>
          <a:p>
            <a:pPr>
              <a:spcBef>
                <a:spcPts val="600"/>
              </a:spcBef>
            </a:pPr>
            <a:r>
              <a:rPr lang="en-US" sz="1000" dirty="0">
                <a:latin typeface="Cambria" pitchFamily="18" charset="0"/>
              </a:rPr>
              <a:t> 						                        						</a:t>
            </a:r>
            <a:r>
              <a:rPr lang="en-US" dirty="0">
                <a:solidFill>
                  <a:srgbClr val="0000FF"/>
                </a:solidFill>
                <a:latin typeface="Cambria" pitchFamily="18" charset="0"/>
                <a:cs typeface="Arial" charset="0"/>
              </a:rPr>
              <a:t>Air Brakes</a:t>
            </a:r>
          </a:p>
          <a:p>
            <a:pPr>
              <a:spcBef>
                <a:spcPts val="600"/>
              </a:spcBef>
            </a:pPr>
            <a:r>
              <a:rPr lang="en-US" b="1" dirty="0">
                <a:solidFill>
                  <a:srgbClr val="0000FF"/>
                </a:solidFill>
                <a:latin typeface="Cambria" pitchFamily="18" charset="0"/>
              </a:rPr>
              <a:t>“X” - Combined </a:t>
            </a:r>
            <a:r>
              <a:rPr lang="en-US" dirty="0">
                <a:solidFill>
                  <a:srgbClr val="0000FF"/>
                </a:solidFill>
                <a:latin typeface="Cambria" pitchFamily="18" charset="0"/>
              </a:rPr>
              <a:t>“H” and “N” Endorsements</a:t>
            </a:r>
          </a:p>
          <a:p>
            <a:pPr>
              <a:spcBef>
                <a:spcPts val="600"/>
              </a:spcBef>
            </a:pPr>
            <a:r>
              <a:rPr lang="en-US" dirty="0">
                <a:latin typeface="Cambria" pitchFamily="18" charset="0"/>
              </a:rPr>
              <a:t>			</a:t>
            </a:r>
          </a:p>
        </p:txBody>
      </p:sp>
      <p:pic>
        <p:nvPicPr>
          <p:cNvPr id="10" name="Picture 10" descr="http://ts1.mm.bing.net/th?id=I.4852798413144428&amp;pid=1.7&amp;w=247&amp;h=154&amp;c=7&amp;r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4739" y="2907054"/>
            <a:ext cx="1465525" cy="913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ts1.mm.bing.net/th?id=I.4594095382136356&amp;pid=1.7&amp;w=250&amp;h=153&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616" y="4017054"/>
            <a:ext cx="1433709" cy="8140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ts2.mm.bing.net/th?id=I.4967143319996129&amp;pid=1.7&amp;w=204&amp;h=146&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4979602"/>
            <a:ext cx="1143000" cy="818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1.mm.bing.net/th?id=I.4603819178852760&amp;pid=1.7&amp;w=215&amp;h=122&amp;c=7&amp;rs=1"/>
          <p:cNvPicPr>
            <a:picLocks noChangeAspect="1" noChangeArrowheads="1"/>
          </p:cNvPicPr>
          <p:nvPr/>
        </p:nvPicPr>
        <p:blipFill rotWithShape="1">
          <a:blip r:embed="rId7">
            <a:extLst>
              <a:ext uri="{28A0092B-C50C-407E-A947-70E740481C1C}">
                <a14:useLocalDpi xmlns:a14="http://schemas.microsoft.com/office/drawing/2010/main" val="0"/>
              </a:ext>
            </a:extLst>
          </a:blip>
          <a:srcRect l="6870" t="21897" r="14623" b="21897"/>
          <a:stretch/>
        </p:blipFill>
        <p:spPr bwMode="auto">
          <a:xfrm>
            <a:off x="4543425" y="5828404"/>
            <a:ext cx="1658103" cy="6736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ts1.mm.bing.net/th?id=I.4965575648412432&amp;pid=1.7&amp;w=233&amp;h=138&amp;c=7&amp;rs=1"/>
          <p:cNvPicPr>
            <a:picLocks noChangeAspect="1" noChangeArrowheads="1"/>
          </p:cNvPicPr>
          <p:nvPr/>
        </p:nvPicPr>
        <p:blipFill rotWithShape="1">
          <a:blip r:embed="rId8">
            <a:extLst>
              <a:ext uri="{28A0092B-C50C-407E-A947-70E740481C1C}">
                <a14:useLocalDpi xmlns:a14="http://schemas.microsoft.com/office/drawing/2010/main" val="0"/>
              </a:ext>
            </a:extLst>
          </a:blip>
          <a:srcRect l="7810" t="24467" r="12050" b="13684"/>
          <a:stretch/>
        </p:blipFill>
        <p:spPr bwMode="auto">
          <a:xfrm>
            <a:off x="5867400" y="2804313"/>
            <a:ext cx="1965433" cy="877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ts3.mm.bing.net/th?id=I.4974522089538854&amp;pid=1.7&amp;w=237&amp;h=152&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8324" y="4113072"/>
            <a:ext cx="1623584" cy="10412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ts4.mm.bing.net/th?id=I.4785358851933123&amp;pid=1.7&amp;w=187&amp;h=144&amp;c=7&amp;rs=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0605" y="5563159"/>
            <a:ext cx="1219200" cy="9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0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20</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solidFill>
                  <a:schemeClr val="accent1">
                    <a:lumMod val="50000"/>
                  </a:schemeClr>
                </a:solidFill>
                <a:latin typeface="Arial" panose="020B0604020202020204" pitchFamily="34" charset="0"/>
                <a:cs typeface="Arial" panose="020B0604020202020204" pitchFamily="34" charset="0"/>
              </a:rPr>
              <a:t>Special Exemptions from CDL Regulations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TextBox 6"/>
          <p:cNvSpPr txBox="1"/>
          <p:nvPr/>
        </p:nvSpPr>
        <p:spPr>
          <a:xfrm>
            <a:off x="507430" y="2091514"/>
            <a:ext cx="1949765" cy="369332"/>
          </a:xfrm>
          <a:prstGeom prst="rect">
            <a:avLst/>
          </a:prstGeom>
          <a:noFill/>
        </p:spPr>
        <p:txBody>
          <a:bodyPr wrap="none" rtlCol="0">
            <a:spAutoFit/>
          </a:bodyPr>
          <a:lstStyle/>
          <a:p>
            <a:r>
              <a:rPr lang="en-US" b="1" dirty="0">
                <a:solidFill>
                  <a:srgbClr val="0000FF"/>
                </a:solidFill>
                <a:latin typeface="Cambria" pitchFamily="18" charset="0"/>
              </a:rPr>
              <a:t>Military Vehicles</a:t>
            </a:r>
          </a:p>
        </p:txBody>
      </p:sp>
      <p:sp>
        <p:nvSpPr>
          <p:cNvPr id="8" name="TextBox 7"/>
          <p:cNvSpPr txBox="1"/>
          <p:nvPr/>
        </p:nvSpPr>
        <p:spPr>
          <a:xfrm>
            <a:off x="2820186" y="2842164"/>
            <a:ext cx="1052084" cy="646331"/>
          </a:xfrm>
          <a:prstGeom prst="rect">
            <a:avLst/>
          </a:prstGeom>
          <a:noFill/>
        </p:spPr>
        <p:txBody>
          <a:bodyPr wrap="none" rtlCol="0">
            <a:spAutoFit/>
          </a:bodyPr>
          <a:lstStyle/>
          <a:p>
            <a:pPr algn="ctr"/>
            <a:r>
              <a:rPr lang="en-US" b="1" dirty="0">
                <a:solidFill>
                  <a:srgbClr val="0000FF"/>
                </a:solidFill>
                <a:latin typeface="Cambria" pitchFamily="18" charset="0"/>
              </a:rPr>
              <a:t>Farm </a:t>
            </a:r>
          </a:p>
          <a:p>
            <a:pPr algn="ctr"/>
            <a:r>
              <a:rPr lang="en-US" b="1" dirty="0">
                <a:solidFill>
                  <a:srgbClr val="0000FF"/>
                </a:solidFill>
                <a:latin typeface="Cambria" pitchFamily="18" charset="0"/>
              </a:rPr>
              <a:t>Vehicles</a:t>
            </a:r>
          </a:p>
        </p:txBody>
      </p:sp>
      <p:sp>
        <p:nvSpPr>
          <p:cNvPr id="9" name="TextBox 8"/>
          <p:cNvSpPr txBox="1"/>
          <p:nvPr/>
        </p:nvSpPr>
        <p:spPr>
          <a:xfrm>
            <a:off x="6862188" y="3335647"/>
            <a:ext cx="1584536" cy="646331"/>
          </a:xfrm>
          <a:prstGeom prst="rect">
            <a:avLst/>
          </a:prstGeom>
          <a:noFill/>
        </p:spPr>
        <p:txBody>
          <a:bodyPr wrap="none" rtlCol="0">
            <a:spAutoFit/>
          </a:bodyPr>
          <a:lstStyle/>
          <a:p>
            <a:pPr algn="ctr"/>
            <a:r>
              <a:rPr lang="en-US" b="1" dirty="0">
                <a:solidFill>
                  <a:srgbClr val="0000FF"/>
                </a:solidFill>
                <a:latin typeface="Cambria" pitchFamily="18" charset="0"/>
              </a:rPr>
              <a:t>Recreational </a:t>
            </a:r>
          </a:p>
          <a:p>
            <a:pPr algn="ctr"/>
            <a:r>
              <a:rPr lang="en-US" b="1" dirty="0">
                <a:solidFill>
                  <a:srgbClr val="0000FF"/>
                </a:solidFill>
                <a:latin typeface="Cambria" pitchFamily="18" charset="0"/>
              </a:rPr>
              <a:t>Vehicles</a:t>
            </a:r>
          </a:p>
        </p:txBody>
      </p:sp>
      <p:sp>
        <p:nvSpPr>
          <p:cNvPr id="10" name="TextBox 9"/>
          <p:cNvSpPr txBox="1"/>
          <p:nvPr/>
        </p:nvSpPr>
        <p:spPr>
          <a:xfrm>
            <a:off x="4023653" y="5725245"/>
            <a:ext cx="1412566" cy="646331"/>
          </a:xfrm>
          <a:prstGeom prst="rect">
            <a:avLst/>
          </a:prstGeom>
          <a:noFill/>
        </p:spPr>
        <p:txBody>
          <a:bodyPr wrap="none" rtlCol="0">
            <a:spAutoFit/>
          </a:bodyPr>
          <a:lstStyle/>
          <a:p>
            <a:pPr algn="ctr"/>
            <a:r>
              <a:rPr lang="en-US" b="1" dirty="0">
                <a:solidFill>
                  <a:srgbClr val="0000FF"/>
                </a:solidFill>
                <a:latin typeface="Cambria" pitchFamily="18" charset="0"/>
              </a:rPr>
              <a:t>Emergency </a:t>
            </a:r>
          </a:p>
          <a:p>
            <a:pPr algn="ctr"/>
            <a:r>
              <a:rPr lang="en-US" b="1" dirty="0">
                <a:solidFill>
                  <a:srgbClr val="0000FF"/>
                </a:solidFill>
                <a:latin typeface="Cambria" pitchFamily="18" charset="0"/>
              </a:rPr>
              <a:t>Vehicles</a:t>
            </a:r>
          </a:p>
        </p:txBody>
      </p:sp>
      <p:pic>
        <p:nvPicPr>
          <p:cNvPr id="11" name="Picture 6" descr="http://ts2.mm.bing.net/th?id=I.4750810141164233&amp;pid=1.7&amp;w=199&amp;h=148&amp;c=7&amp;rs=1"/>
          <p:cNvPicPr>
            <a:picLocks noChangeAspect="1" noChangeArrowheads="1"/>
          </p:cNvPicPr>
          <p:nvPr/>
        </p:nvPicPr>
        <p:blipFill rotWithShape="1">
          <a:blip r:embed="rId4">
            <a:extLst>
              <a:ext uri="{28A0092B-C50C-407E-A947-70E740481C1C}">
                <a14:useLocalDpi xmlns:a14="http://schemas.microsoft.com/office/drawing/2010/main" val="0"/>
              </a:ext>
            </a:extLst>
          </a:blip>
          <a:srcRect t="8233" b="4916"/>
          <a:stretch/>
        </p:blipFill>
        <p:spPr bwMode="auto">
          <a:xfrm>
            <a:off x="487873" y="2572104"/>
            <a:ext cx="1895475" cy="12243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http://ts4.mm.bing.net/th?id=I.4521656458020683&amp;pid=1.7&amp;w=201&amp;h=149&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73" y="3889407"/>
            <a:ext cx="19145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ts1.mm.bing.net/th?id=I.4918996722648148&amp;pid=1.7&amp;w=227&amp;h=154&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295" y="2015251"/>
            <a:ext cx="1699409" cy="11529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ts3.mm.bing.net/th?id=I.4770094532068890&amp;pid=1.7&amp;w=232&amp;h=138&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103" y="3488495"/>
            <a:ext cx="2133601" cy="1269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ts4.mm.bing.net/th?id=I.4665125529453655&amp;pid=1.7&amp;w=189&amp;h=144&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9424" y="2028678"/>
            <a:ext cx="1567300" cy="11941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http://ts1.mm.bing.net/th?id=I.5032817671996532&amp;pid=1.7&amp;w=242&amp;h=155&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9424" y="4123058"/>
            <a:ext cx="1773117" cy="11356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ts2.mm.bing.net/th?id=I.4869329741547369&amp;pid=1.7&amp;w=211&amp;h=153&amp;c=7&amp;rs=1"/>
          <p:cNvPicPr>
            <a:picLocks noChangeAspect="1" noChangeArrowheads="1"/>
          </p:cNvPicPr>
          <p:nvPr/>
        </p:nvPicPr>
        <p:blipFill rotWithShape="1">
          <a:blip r:embed="rId10">
            <a:extLst>
              <a:ext uri="{28A0092B-C50C-407E-A947-70E740481C1C}">
                <a14:useLocalDpi xmlns:a14="http://schemas.microsoft.com/office/drawing/2010/main" val="0"/>
              </a:ext>
            </a:extLst>
          </a:blip>
          <a:srcRect t="2656" b="23141"/>
          <a:stretch/>
        </p:blipFill>
        <p:spPr bwMode="auto">
          <a:xfrm>
            <a:off x="1839300" y="5476340"/>
            <a:ext cx="2126430" cy="11441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ts1.mm.bing.net/th?id=I.4934273935736920&amp;pid=1.7&amp;w=215&amp;h=146&amp;c=7&amp;rs=1"/>
          <p:cNvPicPr>
            <a:picLocks noChangeAspect="1" noChangeArrowheads="1"/>
          </p:cNvPicPr>
          <p:nvPr/>
        </p:nvPicPr>
        <p:blipFill rotWithShape="1">
          <a:blip r:embed="rId11">
            <a:extLst>
              <a:ext uri="{28A0092B-C50C-407E-A947-70E740481C1C}">
                <a14:useLocalDpi xmlns:a14="http://schemas.microsoft.com/office/drawing/2010/main" val="0"/>
              </a:ext>
            </a:extLst>
          </a:blip>
          <a:srcRect t="11179" b="5661"/>
          <a:stretch/>
        </p:blipFill>
        <p:spPr bwMode="auto">
          <a:xfrm>
            <a:off x="5421704" y="5399812"/>
            <a:ext cx="2077648" cy="117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4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21</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Arial" panose="020B0604020202020204" pitchFamily="34" charset="0"/>
                <a:cs typeface="Arial" panose="020B0604020202020204" pitchFamily="34" charset="0"/>
              </a:rPr>
              <a:t>Disqualifying Offenses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3"/>
          <p:cNvSpPr txBox="1">
            <a:spLocks noChangeArrowheads="1"/>
          </p:cNvSpPr>
          <p:nvPr/>
        </p:nvSpPr>
        <p:spPr>
          <a:xfrm>
            <a:off x="381000" y="2325830"/>
            <a:ext cx="8050078" cy="34653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Clr>
                <a:srgbClr val="0000FF"/>
              </a:buClr>
              <a:buSzPct val="75000"/>
              <a:buFont typeface="Arial" pitchFamily="34" charset="0"/>
              <a:buChar char="•"/>
              <a:defRPr/>
            </a:pPr>
            <a:r>
              <a:rPr lang="en-US" sz="2400" dirty="0">
                <a:latin typeface="Cambria" pitchFamily="18" charset="0"/>
              </a:rPr>
              <a:t> </a:t>
            </a:r>
            <a:r>
              <a:rPr lang="en-US" sz="2800" dirty="0">
                <a:latin typeface="Arial" panose="020B0604020202020204" pitchFamily="34" charset="0"/>
                <a:cs typeface="Arial" panose="020B0604020202020204" pitchFamily="34" charset="0"/>
              </a:rPr>
              <a:t>Major Offenses</a:t>
            </a:r>
          </a:p>
          <a:p>
            <a:pPr>
              <a:lnSpc>
                <a:spcPct val="80000"/>
              </a:lnSpc>
              <a:buClr>
                <a:srgbClr val="0000FF"/>
              </a:buClr>
              <a:buSzPct val="75000"/>
              <a:buFont typeface="Arial" pitchFamily="34" charset="0"/>
              <a:buChar char="•"/>
              <a:defRPr/>
            </a:pPr>
            <a:endParaRPr lang="en-US" sz="2800" dirty="0">
              <a:latin typeface="Arial" panose="020B0604020202020204" pitchFamily="34" charset="0"/>
              <a:cs typeface="Arial" panose="020B0604020202020204" pitchFamily="34" charset="0"/>
            </a:endParaRPr>
          </a:p>
          <a:p>
            <a:pPr>
              <a:lnSpc>
                <a:spcPct val="80000"/>
              </a:lnSpc>
              <a:buClr>
                <a:srgbClr val="0000FF"/>
              </a:buClr>
              <a:buSzPct val="75000"/>
              <a:buFont typeface="Arial" pitchFamily="34" charset="0"/>
              <a:buChar char="•"/>
              <a:defRPr/>
            </a:pPr>
            <a:r>
              <a:rPr lang="en-US" sz="2800" dirty="0">
                <a:latin typeface="Arial" panose="020B0604020202020204" pitchFamily="34" charset="0"/>
                <a:cs typeface="Arial" panose="020B0604020202020204" pitchFamily="34" charset="0"/>
              </a:rPr>
              <a:t> Serious Traffic Violations</a:t>
            </a:r>
          </a:p>
          <a:p>
            <a:pPr>
              <a:lnSpc>
                <a:spcPct val="80000"/>
              </a:lnSpc>
              <a:buClr>
                <a:srgbClr val="0000FF"/>
              </a:buClr>
              <a:buSzPct val="75000"/>
              <a:buFont typeface="Arial" pitchFamily="34" charset="0"/>
              <a:buChar char="•"/>
              <a:defRPr/>
            </a:pPr>
            <a:endParaRPr lang="en-US" sz="2800" dirty="0">
              <a:latin typeface="Arial" panose="020B0604020202020204" pitchFamily="34" charset="0"/>
              <a:cs typeface="Arial" panose="020B0604020202020204" pitchFamily="34" charset="0"/>
            </a:endParaRPr>
          </a:p>
          <a:p>
            <a:pPr>
              <a:lnSpc>
                <a:spcPct val="80000"/>
              </a:lnSpc>
              <a:buClr>
                <a:srgbClr val="0000FF"/>
              </a:buClr>
              <a:buSzPct val="75000"/>
              <a:buFont typeface="Arial" pitchFamily="34" charset="0"/>
              <a:buChar char="•"/>
              <a:defRPr/>
            </a:pPr>
            <a:r>
              <a:rPr lang="en-US" sz="2800" dirty="0">
                <a:latin typeface="Arial" panose="020B0604020202020204" pitchFamily="34" charset="0"/>
                <a:cs typeface="Arial" panose="020B0604020202020204" pitchFamily="34" charset="0"/>
              </a:rPr>
              <a:t> Railroad Grade Crossing Violations</a:t>
            </a:r>
          </a:p>
          <a:p>
            <a:pPr>
              <a:lnSpc>
                <a:spcPct val="80000"/>
              </a:lnSpc>
              <a:buClr>
                <a:srgbClr val="0000FF"/>
              </a:buClr>
              <a:buSzPct val="75000"/>
              <a:buFont typeface="Arial" pitchFamily="34" charset="0"/>
              <a:buChar char="•"/>
              <a:defRPr/>
            </a:pPr>
            <a:endParaRPr lang="en-US" sz="2800" dirty="0">
              <a:latin typeface="Arial" panose="020B0604020202020204" pitchFamily="34" charset="0"/>
              <a:cs typeface="Arial" panose="020B0604020202020204" pitchFamily="34" charset="0"/>
            </a:endParaRPr>
          </a:p>
          <a:p>
            <a:pPr>
              <a:lnSpc>
                <a:spcPct val="80000"/>
              </a:lnSpc>
              <a:buClr>
                <a:srgbClr val="0000FF"/>
              </a:buClr>
              <a:buSzPct val="75000"/>
              <a:buFont typeface="Arial" pitchFamily="34" charset="0"/>
              <a:buChar char="•"/>
              <a:defRPr/>
            </a:pPr>
            <a:r>
              <a:rPr lang="en-US" sz="2800" dirty="0">
                <a:latin typeface="Arial" panose="020B0604020202020204" pitchFamily="34" charset="0"/>
                <a:cs typeface="Arial" panose="020B0604020202020204" pitchFamily="34" charset="0"/>
              </a:rPr>
              <a:t> Violations of Out-Of-Service Orders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606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22</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Arial" panose="020B0604020202020204" pitchFamily="34" charset="0"/>
                <a:cs typeface="Arial" panose="020B0604020202020204" pitchFamily="34" charset="0"/>
              </a:rPr>
              <a:t>CDL Driver Testing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Content Placeholder 2"/>
          <p:cNvSpPr txBox="1">
            <a:spLocks/>
          </p:cNvSpPr>
          <p:nvPr/>
        </p:nvSpPr>
        <p:spPr>
          <a:xfrm>
            <a:off x="228600" y="2047821"/>
            <a:ext cx="8686800" cy="4343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00FF"/>
              </a:buClr>
              <a:buSzPct val="75000"/>
              <a:buFont typeface="Arial" pitchFamily="34" charset="0"/>
              <a:buChar char="•"/>
            </a:pPr>
            <a:r>
              <a:rPr lang="en-US" sz="2800" dirty="0">
                <a:latin typeface="Arial" panose="020B0604020202020204" pitchFamily="34" charset="0"/>
                <a:cs typeface="Arial" panose="020B0604020202020204" pitchFamily="34" charset="0"/>
              </a:rPr>
              <a:t>General Knowledge Test</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Multiple choice questions</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50 questions</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80 percent correct</a:t>
            </a:r>
          </a:p>
          <a:p>
            <a:pPr lvl="2">
              <a:buClr>
                <a:schemeClr val="tx1"/>
              </a:buClr>
              <a:buSzPct val="100000"/>
              <a:buFont typeface="Arial"/>
              <a:buNone/>
            </a:pPr>
            <a:endParaRPr lang="en-US" dirty="0">
              <a:latin typeface="Arial" panose="020B0604020202020204" pitchFamily="34" charset="0"/>
              <a:cs typeface="Arial" panose="020B0604020202020204" pitchFamily="34" charset="0"/>
            </a:endParaRPr>
          </a:p>
          <a:p>
            <a:pPr>
              <a:buClr>
                <a:srgbClr val="0000FF"/>
              </a:buClr>
              <a:buSzPct val="75000"/>
              <a:buFont typeface="Arial" pitchFamily="34" charset="0"/>
              <a:buChar char="•"/>
            </a:pPr>
            <a:r>
              <a:rPr lang="en-US" sz="2800" dirty="0">
                <a:latin typeface="Arial" panose="020B0604020202020204" pitchFamily="34" charset="0"/>
                <a:cs typeface="Arial" panose="020B0604020202020204" pitchFamily="34" charset="0"/>
              </a:rPr>
              <a:t>Driving Skills Test</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Pre-Trip Inspection</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Basic Control Skills</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On Road</a:t>
            </a:r>
          </a:p>
        </p:txBody>
      </p:sp>
    </p:spTree>
    <p:extLst>
      <p:ext uri="{BB962C8B-B14F-4D97-AF65-F5344CB8AC3E}">
        <p14:creationId xmlns:p14="http://schemas.microsoft.com/office/powerpoint/2010/main" val="171601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23</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solidFill>
                  <a:schemeClr val="accent1">
                    <a:lumMod val="50000"/>
                  </a:schemeClr>
                </a:solidFill>
                <a:latin typeface="Arial" panose="020B0604020202020204" pitchFamily="34" charset="0"/>
                <a:cs typeface="Arial" panose="020B0604020202020204" pitchFamily="34" charset="0"/>
              </a:rPr>
              <a:t>State and Federal Coordination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TextBox 6"/>
          <p:cNvSpPr txBox="1"/>
          <p:nvPr/>
        </p:nvSpPr>
        <p:spPr>
          <a:xfrm>
            <a:off x="205154" y="2080648"/>
            <a:ext cx="8686800" cy="1508105"/>
          </a:xfrm>
          <a:prstGeom prst="rect">
            <a:avLst/>
          </a:prstGeom>
          <a:noFill/>
        </p:spPr>
        <p:txBody>
          <a:bodyPr wrap="square" rtlCol="0">
            <a:spAutoFit/>
          </a:bodyPr>
          <a:lstStyle/>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Minimum Federal Regulations – 49 Code of Federal Regulations (CFR)</a:t>
            </a:r>
          </a:p>
          <a:p>
            <a:pPr marL="285750" indent="-285750">
              <a:buClr>
                <a:srgbClr val="0000FF"/>
              </a:buClr>
              <a:buSzPct val="75000"/>
              <a:buFont typeface="Arial" pitchFamily="34" charset="0"/>
              <a:buChar char="•"/>
            </a:pPr>
            <a:endParaRPr lang="en-US" sz="2000" dirty="0">
              <a:latin typeface="Arial" panose="020B0604020202020204" pitchFamily="34" charset="0"/>
              <a:cs typeface="Arial" panose="020B0604020202020204" pitchFamily="34" charset="0"/>
            </a:endParaRPr>
          </a:p>
          <a:p>
            <a:pPr marL="285750" indent="-285750">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rPr>
              <a:t>State Administration</a:t>
            </a:r>
          </a:p>
        </p:txBody>
      </p:sp>
      <p:pic>
        <p:nvPicPr>
          <p:cNvPr id="8" name="Picture 6" descr="http://ts1.mm.bing.net/th?id=I.4963621450614148&amp;pid=1.7&amp;w=138&amp;h=143&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93" y="3833896"/>
            <a:ext cx="13144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ts2.mm.bing.net/th?id=I.5033199906062829&amp;pid=1.7&amp;w=142&amp;h=141&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410" y="5490038"/>
            <a:ext cx="988872" cy="981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ts2.mm.bing.net/th?id=H.5029647953036505&amp;pid=1.7&amp;w=107&amp;h=143&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0652" y="4269851"/>
            <a:ext cx="10191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http://ts2.mm.bing.net/th?id=I.4541357485589765&amp;pid=1.7&amp;w=155&amp;h=151&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125" y="5039460"/>
            <a:ext cx="1043429" cy="101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http://ts2.mm.bing.net/th?id=H.4734523624128673&amp;pid=1.7&amp;w=152&amp;h=71&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5649" y="5304717"/>
            <a:ext cx="144780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ts4.mm.bing.net/th?id=H.4637805242417655&amp;pid=1.7&amp;w=164&amp;h=58&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464826"/>
            <a:ext cx="15621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ts3.mm.bing.net/th?id=H.4587189069088234&amp;pid=1.7&amp;w=155&amp;h=61&amp;c=7&amp;rs=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674958"/>
            <a:ext cx="147637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ts1.mm.bing.net/th?id=I.4862333239821732&amp;pid=1.7&amp;w=191&amp;h=36&amp;c=7&amp;rs=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3743" y="3652493"/>
            <a:ext cx="2404343" cy="4531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DL Manual (cover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9560" y="3537033"/>
            <a:ext cx="1982090" cy="2589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workzonedriver.org/images/Logos/AAMVA_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685" y="2545933"/>
            <a:ext cx="1019908" cy="9338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ts1.mm.bing.net/th?id=H.4529481887121828&amp;pid=1.7&amp;w=158&amp;h=142&amp;c=7&amp;rs=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9549" y="2648032"/>
            <a:ext cx="820039" cy="7369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ttp://ts4.mm.bing.net/th?id=I.4825366457483291&amp;pid=1.7&amp;w=206&amp;h=150&amp;c=7&amp;rs=1"/>
          <p:cNvPicPr>
            <a:picLocks noChangeAspect="1" noChangeArrowheads="1"/>
          </p:cNvPicPr>
          <p:nvPr/>
        </p:nvPicPr>
        <p:blipFill rotWithShape="1">
          <a:blip r:embed="rId15">
            <a:extLst>
              <a:ext uri="{28A0092B-C50C-407E-A947-70E740481C1C}">
                <a14:useLocalDpi xmlns:a14="http://schemas.microsoft.com/office/drawing/2010/main" val="0"/>
              </a:ext>
            </a:extLst>
          </a:blip>
          <a:srcRect l="1494" t="17725" r="6726" b="29161"/>
          <a:stretch/>
        </p:blipFill>
        <p:spPr bwMode="auto">
          <a:xfrm>
            <a:off x="6886421" y="2429404"/>
            <a:ext cx="1800843" cy="7588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ts1.mm.bing.net/th?id=H.4780634377815084&amp;pid=1.7&amp;w=144&amp;h=145&amp;c=7&amp;rs=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8153" y="5490038"/>
            <a:ext cx="786993" cy="79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87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24</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solidFill>
                  <a:schemeClr val="accent1">
                    <a:lumMod val="50000"/>
                  </a:schemeClr>
                </a:solidFill>
                <a:latin typeface="Arial" panose="020B0604020202020204" pitchFamily="34" charset="0"/>
                <a:cs typeface="Arial" panose="020B0604020202020204" pitchFamily="34" charset="0"/>
              </a:rPr>
              <a:t>CDL Testing Updates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pic>
        <p:nvPicPr>
          <p:cNvPr id="16" name="Picture 4" descr="CDL Manual (cove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048" y="2459321"/>
            <a:ext cx="2268976" cy="33155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6119" y="2488574"/>
            <a:ext cx="3000481" cy="1938992"/>
          </a:xfrm>
          <a:prstGeom prst="rect">
            <a:avLst/>
          </a:prstGeom>
          <a:noFill/>
        </p:spPr>
        <p:txBody>
          <a:bodyPr wrap="square" rtlCol="0">
            <a:spAutoFit/>
          </a:bodyP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Test Maintenance </a:t>
            </a:r>
          </a:p>
          <a:p>
            <a:pPr algn="ctr"/>
            <a:r>
              <a:rPr lang="en-US" sz="2400" b="1" i="1" dirty="0">
                <a:solidFill>
                  <a:schemeClr val="accent1">
                    <a:lumMod val="50000"/>
                  </a:schemeClr>
                </a:solidFill>
                <a:latin typeface="Arial" panose="020B0604020202020204" pitchFamily="34" charset="0"/>
                <a:cs typeface="Arial" panose="020B0604020202020204" pitchFamily="34" charset="0"/>
              </a:rPr>
              <a:t>sub-Committee</a:t>
            </a:r>
          </a:p>
          <a:p>
            <a:pPr algn="ctr"/>
            <a:endParaRPr lang="en-US" sz="2400" b="1" i="1" dirty="0">
              <a:solidFill>
                <a:srgbClr val="0000FF"/>
              </a:solidFill>
              <a:effectLst>
                <a:outerShdw blurRad="38100" dist="38100" dir="2700000" algn="tl">
                  <a:srgbClr val="000000">
                    <a:alpha val="43137"/>
                  </a:srgbClr>
                </a:outerShdw>
              </a:effectLst>
              <a:latin typeface="Cambria" pitchFamily="18" charset="0"/>
            </a:endParaRPr>
          </a:p>
          <a:p>
            <a:pPr algn="ctr"/>
            <a:endParaRPr lang="en-US" sz="2400" b="1" i="1" dirty="0">
              <a:solidFill>
                <a:srgbClr val="0000FF"/>
              </a:solidFill>
              <a:effectLst>
                <a:outerShdw blurRad="38100" dist="38100" dir="2700000" algn="tl">
                  <a:srgbClr val="000000">
                    <a:alpha val="43137"/>
                  </a:srgbClr>
                </a:outerShdw>
              </a:effectLst>
              <a:latin typeface="Cambria" pitchFamily="18" charset="0"/>
            </a:endParaRPr>
          </a:p>
          <a:p>
            <a:pPr algn="ctr"/>
            <a:endParaRPr lang="en-US" sz="2400" b="1" i="1" dirty="0">
              <a:solidFill>
                <a:srgbClr val="0000FF"/>
              </a:solidFill>
              <a:effectLst>
                <a:outerShdw blurRad="38100" dist="38100" dir="2700000" algn="tl">
                  <a:srgbClr val="000000">
                    <a:alpha val="43137"/>
                  </a:srgbClr>
                </a:outerShdw>
              </a:effectLst>
              <a:latin typeface="Cambria" pitchFamily="18" charset="0"/>
            </a:endParaRPr>
          </a:p>
        </p:txBody>
      </p:sp>
      <p:pic>
        <p:nvPicPr>
          <p:cNvPr id="22" name="Picture 4" descr="http://ts2.mm.bing.net/th?id=H.4593897796993657&amp;pid=1.7&amp;w=83&amp;h=76&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159" y="3375292"/>
            <a:ext cx="914400" cy="83728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66959" y="3470767"/>
            <a:ext cx="548339" cy="646331"/>
          </a:xfrm>
          <a:prstGeom prst="rect">
            <a:avLst/>
          </a:prstGeom>
          <a:noFill/>
        </p:spPr>
        <p:txBody>
          <a:bodyPr wrap="square" rtlCol="0">
            <a:spAutoFit/>
          </a:bodyPr>
          <a:lstStyle/>
          <a:p>
            <a:r>
              <a:rPr lang="en-US" sz="3600" b="1" dirty="0">
                <a:solidFill>
                  <a:schemeClr val="tx1">
                    <a:lumMod val="95000"/>
                    <a:lumOff val="5000"/>
                  </a:schemeClr>
                </a:solidFill>
                <a:sym typeface="Symbol"/>
              </a:rPr>
              <a:t></a:t>
            </a:r>
            <a:endParaRPr lang="en-US" sz="3600" b="1" dirty="0">
              <a:solidFill>
                <a:schemeClr val="tx1">
                  <a:lumMod val="95000"/>
                  <a:lumOff val="5000"/>
                </a:schemeClr>
              </a:solidFill>
            </a:endParaRPr>
          </a:p>
        </p:txBody>
      </p:sp>
      <p:pic>
        <p:nvPicPr>
          <p:cNvPr id="25" name="Picture 2" descr="http://www.cpatrucking.com/wp-content/uploads/2010/06/FMCSA-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5176" y="3063436"/>
            <a:ext cx="1933648" cy="146099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767407" y="3538138"/>
            <a:ext cx="548339" cy="646331"/>
          </a:xfrm>
          <a:prstGeom prst="rect">
            <a:avLst/>
          </a:prstGeom>
          <a:noFill/>
        </p:spPr>
        <p:txBody>
          <a:bodyPr wrap="square" rtlCol="0">
            <a:spAutoFit/>
          </a:bodyPr>
          <a:lstStyle/>
          <a:p>
            <a:r>
              <a:rPr lang="en-US" sz="3600" b="1" dirty="0">
                <a:solidFill>
                  <a:schemeClr val="tx1">
                    <a:lumMod val="95000"/>
                    <a:lumOff val="5000"/>
                  </a:schemeClr>
                </a:solidFill>
                <a:sym typeface="Symbol"/>
              </a:rPr>
              <a:t>=</a:t>
            </a:r>
            <a:endParaRPr lang="en-US" sz="3600" b="1" dirty="0">
              <a:solidFill>
                <a:schemeClr val="tx1">
                  <a:lumMod val="95000"/>
                  <a:lumOff val="5000"/>
                </a:schemeClr>
              </a:solidFill>
            </a:endParaRPr>
          </a:p>
        </p:txBody>
      </p:sp>
    </p:spTree>
    <p:extLst>
      <p:ext uri="{BB962C8B-B14F-4D97-AF65-F5344CB8AC3E}">
        <p14:creationId xmlns:p14="http://schemas.microsoft.com/office/powerpoint/2010/main" val="356929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25</a:t>
            </a:fld>
            <a:endParaRPr lang="en-US" dirty="0"/>
          </a:p>
        </p:txBody>
      </p:sp>
      <p:sp>
        <p:nvSpPr>
          <p:cNvPr id="4" name="Title 2"/>
          <p:cNvSpPr txBox="1">
            <a:spLocks/>
          </p:cNvSpPr>
          <p:nvPr/>
        </p:nvSpPr>
        <p:spPr>
          <a:xfrm>
            <a:off x="228600" y="3164142"/>
            <a:ext cx="7982764" cy="26650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accent1">
                    <a:lumMod val="50000"/>
                  </a:schemeClr>
                </a:solidFill>
                <a:latin typeface="Arial" panose="020B0604020202020204" pitchFamily="34" charset="0"/>
                <a:cs typeface="Arial" panose="020B0604020202020204" pitchFamily="34" charset="0"/>
              </a:rPr>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Content Placeholder 2"/>
          <p:cNvSpPr txBox="1">
            <a:spLocks/>
          </p:cNvSpPr>
          <p:nvPr/>
        </p:nvSpPr>
        <p:spPr>
          <a:xfrm>
            <a:off x="228600" y="1957317"/>
            <a:ext cx="8686800" cy="443390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00FF"/>
              </a:buClr>
              <a:buSzPct val="75000"/>
              <a:buFont typeface="Arial"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86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26</a:t>
            </a:fld>
            <a:endParaRPr lang="en-US" dirty="0"/>
          </a:p>
        </p:txBody>
      </p:sp>
      <p:sp>
        <p:nvSpPr>
          <p:cNvPr id="4" name="Title 2"/>
          <p:cNvSpPr txBox="1">
            <a:spLocks/>
          </p:cNvSpPr>
          <p:nvPr/>
        </p:nvSpPr>
        <p:spPr>
          <a:xfrm>
            <a:off x="228600" y="1271517"/>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1">
                    <a:lumMod val="50000"/>
                  </a:schemeClr>
                </a:solidFill>
                <a:latin typeface="Arial" panose="020B0604020202020204" pitchFamily="34" charset="0"/>
                <a:cs typeface="Arial" panose="020B0604020202020204" pitchFamily="34" charset="0"/>
              </a:rPr>
              <a:t>FMCSA Contact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Content Placeholder 2"/>
          <p:cNvSpPr txBox="1">
            <a:spLocks/>
          </p:cNvSpPr>
          <p:nvPr/>
        </p:nvSpPr>
        <p:spPr>
          <a:xfrm>
            <a:off x="228600" y="1957317"/>
            <a:ext cx="8686800" cy="443390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00FF"/>
              </a:buClr>
              <a:buSzPct val="75000"/>
              <a:buFont typeface="Arial" pitchFamily="34" charset="0"/>
              <a:buChar char="•"/>
            </a:pPr>
            <a:r>
              <a:rPr lang="en-US" sz="2800" dirty="0">
                <a:latin typeface="Arial" panose="020B0604020202020204" pitchFamily="34" charset="0"/>
                <a:cs typeface="Arial" panose="020B0604020202020204" pitchFamily="34" charset="0"/>
              </a:rPr>
              <a:t>Selden Fritschner</a:t>
            </a:r>
          </a:p>
          <a:p>
            <a:pPr lvl="1">
              <a:buClr>
                <a:srgbClr val="0000FF"/>
              </a:buClr>
              <a:buSzPct val="75000"/>
              <a:buFont typeface="Arial" pitchFamily="34" charset="0"/>
              <a:buChar char="•"/>
            </a:pPr>
            <a:r>
              <a:rPr lang="en-US" sz="2400" dirty="0">
                <a:latin typeface="Arial" panose="020B0604020202020204" pitchFamily="34" charset="0"/>
                <a:cs typeface="Arial" panose="020B0604020202020204" pitchFamily="34" charset="0"/>
                <a:hlinkClick r:id="rId4"/>
              </a:rPr>
              <a:t>Selden.fritschner@dot.gov</a:t>
            </a:r>
            <a:endParaRPr lang="en-US" sz="2400" dirty="0">
              <a:latin typeface="Arial" panose="020B0604020202020204" pitchFamily="34" charset="0"/>
              <a:cs typeface="Arial" panose="020B0604020202020204" pitchFamily="34" charset="0"/>
            </a:endParaRPr>
          </a:p>
          <a:p>
            <a:pPr lvl="1">
              <a:buClr>
                <a:srgbClr val="0000FF"/>
              </a:buClr>
              <a:buSzPct val="75000"/>
              <a:buFont typeface="Arial" pitchFamily="34" charset="0"/>
              <a:buChar char="•"/>
            </a:pPr>
            <a:endParaRPr lang="en-US" sz="2400" dirty="0">
              <a:latin typeface="Arial" panose="020B0604020202020204" pitchFamily="34" charset="0"/>
              <a:cs typeface="Arial" panose="020B0604020202020204" pitchFamily="34" charset="0"/>
            </a:endParaRPr>
          </a:p>
          <a:p>
            <a:pPr>
              <a:buClr>
                <a:srgbClr val="0000FF"/>
              </a:buClr>
              <a:buSzPct val="75000"/>
              <a:buFont typeface="Arial" pitchFamily="34" charset="0"/>
              <a:buChar char="•"/>
            </a:pPr>
            <a:r>
              <a:rPr lang="en-US" sz="2800" dirty="0">
                <a:latin typeface="Arial" panose="020B0604020202020204" pitchFamily="34" charset="0"/>
                <a:cs typeface="Arial" panose="020B0604020202020204" pitchFamily="34" charset="0"/>
              </a:rPr>
              <a:t>Carla Vagnini</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Carla.Vagnini@dot.gov</a:t>
            </a:r>
            <a:endParaRPr lang="en-US" dirty="0">
              <a:latin typeface="Arial" panose="020B0604020202020204" pitchFamily="34" charset="0"/>
              <a:cs typeface="Arial" panose="020B0604020202020204" pitchFamily="34" charset="0"/>
            </a:endParaRPr>
          </a:p>
          <a:p>
            <a:pPr marL="682625" lvl="2" indent="-220663">
              <a:buClr>
                <a:srgbClr val="0000FF"/>
              </a:buClr>
              <a:buSzPct val="60000"/>
              <a:buFont typeface="Wingdings" pitchFamily="2" charset="2"/>
              <a:buChar char="§"/>
            </a:pPr>
            <a:endParaRPr lang="en-US" sz="1600" dirty="0">
              <a:latin typeface="Arial" panose="020B0604020202020204" pitchFamily="34" charset="0"/>
              <a:cs typeface="Arial" panose="020B0604020202020204" pitchFamily="34" charset="0"/>
            </a:endParaRPr>
          </a:p>
          <a:p>
            <a:pPr marL="282575" lvl="1"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rPr>
              <a:t>Catterson Oh</a:t>
            </a:r>
          </a:p>
          <a:p>
            <a:pPr marL="682625" lvl="2" indent="-220663">
              <a:buClr>
                <a:srgbClr val="0000FF"/>
              </a:buClr>
              <a:buSzPct val="60000"/>
              <a:buFont typeface="Wingdings" pitchFamily="2" charset="2"/>
              <a:buChar char="§"/>
            </a:pPr>
            <a:r>
              <a:rPr lang="en-US" dirty="0">
                <a:latin typeface="Arial" panose="020B0604020202020204" pitchFamily="34" charset="0"/>
                <a:cs typeface="Arial" panose="020B0604020202020204" pitchFamily="34" charset="0"/>
                <a:hlinkClick r:id="rId6"/>
              </a:rPr>
              <a:t>Catterson.oh@dot.gov</a:t>
            </a:r>
            <a:endParaRPr lang="en-US" dirty="0">
              <a:latin typeface="Arial" panose="020B0604020202020204" pitchFamily="34" charset="0"/>
              <a:cs typeface="Arial" panose="020B0604020202020204" pitchFamily="34" charset="0"/>
            </a:endParaRPr>
          </a:p>
          <a:p>
            <a:pPr marL="682625" lvl="2" indent="-220663">
              <a:buClr>
                <a:srgbClr val="0000FF"/>
              </a:buClr>
              <a:buSzPct val="60000"/>
              <a:buFont typeface="Wingdings"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53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2</a:t>
            </a:fld>
            <a:endParaRPr lang="en-US" dirty="0"/>
          </a:p>
        </p:txBody>
      </p:sp>
      <p:sp>
        <p:nvSpPr>
          <p:cNvPr id="3" name="TextBox 2"/>
          <p:cNvSpPr txBox="1"/>
          <p:nvPr/>
        </p:nvSpPr>
        <p:spPr>
          <a:xfrm>
            <a:off x="368810" y="1295401"/>
            <a:ext cx="6277649" cy="502702"/>
          </a:xfrm>
          <a:prstGeom prst="rect">
            <a:avLst/>
          </a:prstGeom>
          <a:noFill/>
        </p:spPr>
        <p:txBody>
          <a:bodyPr wrap="square" rtlCol="0">
            <a:spAutoFit/>
          </a:bodyPr>
          <a:lstStyle/>
          <a:p>
            <a:pPr>
              <a:lnSpc>
                <a:spcPts val="3200"/>
              </a:lnSpc>
              <a:spcAft>
                <a:spcPts val="1800"/>
              </a:spcAft>
            </a:pPr>
            <a:r>
              <a:rPr lang="en-US" sz="2800" b="1" spc="-40" dirty="0">
                <a:solidFill>
                  <a:srgbClr val="F3A624"/>
                </a:solidFill>
                <a:latin typeface="Arial"/>
                <a:cs typeface="Arial"/>
              </a:rPr>
              <a:t>Who We Are: </a:t>
            </a:r>
            <a:r>
              <a:rPr lang="en-US" sz="2800" b="1" spc="-40" dirty="0">
                <a:solidFill>
                  <a:srgbClr val="001547"/>
                </a:solidFill>
                <a:latin typeface="Arial"/>
                <a:cs typeface="Arial"/>
              </a:rPr>
              <a:t>Our Jurisdiction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9" name="Content Placeholder 2"/>
          <p:cNvSpPr txBox="1">
            <a:spLocks/>
          </p:cNvSpPr>
          <p:nvPr/>
        </p:nvSpPr>
        <p:spPr>
          <a:xfrm>
            <a:off x="368811" y="1830387"/>
            <a:ext cx="8229600" cy="4720538"/>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b="1" dirty="0">
                <a:solidFill>
                  <a:schemeClr val="tx1">
                    <a:lumMod val="75000"/>
                    <a:lumOff val="25000"/>
                  </a:schemeClr>
                </a:solidFill>
                <a:latin typeface="Arial" panose="020B0604020202020204" pitchFamily="34" charset="0"/>
                <a:cs typeface="Arial" panose="020B0604020202020204" pitchFamily="34" charset="0"/>
              </a:rPr>
              <a:t>Commercial Motor Vehicles</a:t>
            </a:r>
          </a:p>
          <a:p>
            <a:pPr lvl="1"/>
            <a:r>
              <a:rPr lang="en-US" sz="2600" u="sng" dirty="0">
                <a:solidFill>
                  <a:schemeClr val="tx1">
                    <a:lumMod val="75000"/>
                    <a:lumOff val="25000"/>
                  </a:schemeClr>
                </a:solidFill>
                <a:latin typeface="Arial" panose="020B0604020202020204" pitchFamily="34" charset="0"/>
                <a:cs typeface="Arial" panose="020B0604020202020204" pitchFamily="34" charset="0"/>
              </a:rPr>
              <a:t>Safety Authority (USDOT#)</a:t>
            </a:r>
            <a:r>
              <a:rPr lang="en-US" sz="2600" dirty="0">
                <a:solidFill>
                  <a:schemeClr val="tx1">
                    <a:lumMod val="75000"/>
                    <a:lumOff val="25000"/>
                  </a:schemeClr>
                </a:solidFill>
                <a:latin typeface="Arial" panose="020B0604020202020204" pitchFamily="34" charset="0"/>
                <a:cs typeface="Arial" panose="020B0604020202020204" pitchFamily="34" charset="0"/>
              </a:rPr>
              <a:t>:  CMVs that travel in non-exempt interstate commerce which meet certain weight (10,001 lbs.) and passenger thresholds.  </a:t>
            </a:r>
          </a:p>
          <a:p>
            <a:pPr lvl="1"/>
            <a:r>
              <a:rPr lang="en-US" sz="2600" u="sng" dirty="0">
                <a:solidFill>
                  <a:schemeClr val="tx1">
                    <a:lumMod val="75000"/>
                    <a:lumOff val="25000"/>
                  </a:schemeClr>
                </a:solidFill>
                <a:latin typeface="Arial" panose="020B0604020202020204" pitchFamily="34" charset="0"/>
                <a:cs typeface="Arial" panose="020B0604020202020204" pitchFamily="34" charset="0"/>
              </a:rPr>
              <a:t>Operating Authority (MC#)</a:t>
            </a:r>
            <a:r>
              <a:rPr lang="en-US" sz="2600" dirty="0">
                <a:solidFill>
                  <a:schemeClr val="tx1">
                    <a:lumMod val="75000"/>
                    <a:lumOff val="25000"/>
                  </a:schemeClr>
                </a:solidFill>
                <a:latin typeface="Arial" panose="020B0604020202020204" pitchFamily="34" charset="0"/>
                <a:cs typeface="Arial" panose="020B0604020202020204" pitchFamily="34" charset="0"/>
              </a:rPr>
              <a:t>:  For hire CMVs that travel in non-exempt interstate commerce. These motor carriers must ALSO have safety registration. (Under URS 1, for-hire carriers will only have a USDOT#).</a:t>
            </a:r>
          </a:p>
          <a:p>
            <a:pPr marL="457200" lvl="1" indent="0">
              <a:buNone/>
            </a:pPr>
            <a:r>
              <a:rPr lang="en-US" sz="2600" dirty="0">
                <a:solidFill>
                  <a:schemeClr val="tx1">
                    <a:lumMod val="75000"/>
                    <a:lumOff val="25000"/>
                  </a:schemeClr>
                </a:solidFill>
                <a:latin typeface="Arial" panose="020B0604020202020204" pitchFamily="34" charset="0"/>
                <a:cs typeface="Arial" panose="020B0604020202020204" pitchFamily="34" charset="0"/>
              </a:rPr>
              <a:t> </a:t>
            </a:r>
          </a:p>
          <a:p>
            <a:r>
              <a:rPr lang="en-US" sz="2600" b="1" dirty="0">
                <a:solidFill>
                  <a:schemeClr val="tx1">
                    <a:lumMod val="75000"/>
                    <a:lumOff val="25000"/>
                  </a:schemeClr>
                </a:solidFill>
                <a:latin typeface="Arial" panose="020B0604020202020204" pitchFamily="34" charset="0"/>
                <a:cs typeface="Arial" panose="020B0604020202020204" pitchFamily="34" charset="0"/>
              </a:rPr>
              <a:t>Commercial Drivers License</a:t>
            </a:r>
          </a:p>
          <a:p>
            <a:pPr lvl="1"/>
            <a:r>
              <a:rPr lang="en-US" sz="2600" u="sng" dirty="0">
                <a:solidFill>
                  <a:schemeClr val="tx1">
                    <a:lumMod val="75000"/>
                    <a:lumOff val="25000"/>
                  </a:schemeClr>
                </a:solidFill>
                <a:latin typeface="Arial" panose="020B0604020202020204" pitchFamily="34" charset="0"/>
                <a:cs typeface="Arial" panose="020B0604020202020204" pitchFamily="34" charset="0"/>
              </a:rPr>
              <a:t>Commercial Drivers License</a:t>
            </a:r>
            <a:r>
              <a:rPr lang="en-US" sz="2600" dirty="0">
                <a:solidFill>
                  <a:schemeClr val="tx1">
                    <a:lumMod val="75000"/>
                    <a:lumOff val="25000"/>
                  </a:schemeClr>
                </a:solidFill>
                <a:latin typeface="Arial" panose="020B0604020202020204" pitchFamily="34" charset="0"/>
                <a:cs typeface="Arial" panose="020B0604020202020204" pitchFamily="34" charset="0"/>
              </a:rPr>
              <a:t>  (Issued by the states).  Drivers of commercial motor vehicles that meet certain weight thresholds (GVWR 26,001 lbs.), vehicles transporting Hazardous Materials, or vehicles designed to carry 16 or more passengers including the driver are required to have a valid commercial drivers license.  The license number is a unique identifier which links to the driver’s driving history and criminal record. Drivers need a Commercial Drivers License (CDL) with proper endorsements when operating.</a:t>
            </a:r>
          </a:p>
          <a:p>
            <a:pPr lvl="2"/>
            <a:endParaRPr lang="en-US" dirty="0">
              <a:latin typeface="Arial" pitchFamily="34" charset="0"/>
              <a:cs typeface="Arial" pitchFamily="34" charset="0"/>
            </a:endParaRPr>
          </a:p>
          <a:p>
            <a:pPr marL="785812" lvl="2" indent="0">
              <a:buFont typeface="Arial"/>
              <a:buNone/>
            </a:pPr>
            <a:endParaRPr lang="en-US" dirty="0"/>
          </a:p>
        </p:txBody>
      </p:sp>
    </p:spTree>
    <p:extLst>
      <p:ext uri="{BB962C8B-B14F-4D97-AF65-F5344CB8AC3E}">
        <p14:creationId xmlns:p14="http://schemas.microsoft.com/office/powerpoint/2010/main" val="236107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
        <p:nvSpPr>
          <p:cNvPr id="5" name="Rectangle 4"/>
          <p:cNvSpPr/>
          <p:nvPr/>
        </p:nvSpPr>
        <p:spPr>
          <a:xfrm>
            <a:off x="3162868" y="1037230"/>
            <a:ext cx="2818263" cy="5066083"/>
          </a:xfrm>
          <a:prstGeom prst="rect">
            <a:avLst/>
          </a:prstGeom>
          <a:solidFill>
            <a:srgbClr val="1C28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162868" y="1017180"/>
            <a:ext cx="281826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FMCSA Regulates</a:t>
            </a:r>
          </a:p>
        </p:txBody>
      </p:sp>
      <p:sp>
        <p:nvSpPr>
          <p:cNvPr id="7" name="Rectangle 6"/>
          <p:cNvSpPr/>
          <p:nvPr/>
        </p:nvSpPr>
        <p:spPr>
          <a:xfrm>
            <a:off x="45718" y="4544703"/>
            <a:ext cx="2981964" cy="1538559"/>
          </a:xfrm>
          <a:prstGeom prst="rect">
            <a:avLst/>
          </a:prstGeom>
          <a:solidFill>
            <a:srgbClr val="F1B01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p:cNvSpPr/>
          <p:nvPr/>
        </p:nvSpPr>
        <p:spPr>
          <a:xfrm>
            <a:off x="6146988" y="1037230"/>
            <a:ext cx="2920621" cy="1538559"/>
          </a:xfrm>
          <a:prstGeom prst="rect">
            <a:avLst/>
          </a:prstGeom>
          <a:solidFill>
            <a:srgbClr val="F1B01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lumMod val="75000"/>
                  </a:schemeClr>
                </a:solidFill>
                <a:latin typeface="Arial" panose="020B0604020202020204" pitchFamily="34" charset="0"/>
                <a:cs typeface="Arial" panose="020B0604020202020204" pitchFamily="34" charset="0"/>
              </a:rPr>
              <a:t>3,095,373 = </a:t>
            </a:r>
          </a:p>
          <a:p>
            <a:pPr algn="ctr"/>
            <a:r>
              <a:rPr lang="en-US" b="1" dirty="0">
                <a:solidFill>
                  <a:schemeClr val="tx2">
                    <a:lumMod val="75000"/>
                  </a:schemeClr>
                </a:solidFill>
                <a:latin typeface="Arial" panose="020B0604020202020204" pitchFamily="34" charset="0"/>
                <a:cs typeface="Arial" panose="020B0604020202020204" pitchFamily="34" charset="0"/>
              </a:rPr>
              <a:t>Commercial motor vehicle miles traveled in 2015</a:t>
            </a:r>
          </a:p>
        </p:txBody>
      </p:sp>
      <p:pic>
        <p:nvPicPr>
          <p:cNvPr id="11" name="Picture 2" descr="H:\Pictures\DSLR Memory Card - March 31 2015\IMG_97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52" t="8562" r="36418" b="3937"/>
          <a:stretch/>
        </p:blipFill>
        <p:spPr bwMode="auto">
          <a:xfrm>
            <a:off x="45718" y="1017180"/>
            <a:ext cx="2981964" cy="3309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3773" y="4544703"/>
            <a:ext cx="2715905" cy="1569660"/>
          </a:xfrm>
          <a:prstGeom prst="rect">
            <a:avLst/>
          </a:prstGeom>
          <a:noFill/>
        </p:spPr>
        <p:txBody>
          <a:bodyPr wrap="square" rtlCol="0">
            <a:spAutoFit/>
          </a:bodyPr>
          <a:lstStyle/>
          <a:p>
            <a:r>
              <a:rPr lang="en-US" sz="2400" b="1" dirty="0">
                <a:solidFill>
                  <a:schemeClr val="tx2">
                    <a:lumMod val="75000"/>
                  </a:schemeClr>
                </a:solidFill>
                <a:latin typeface="Arial" panose="020B0604020202020204" pitchFamily="34" charset="0"/>
                <a:cs typeface="Arial" panose="020B0604020202020204" pitchFamily="34" charset="0"/>
              </a:rPr>
              <a:t>4.5 million =</a:t>
            </a:r>
          </a:p>
          <a:p>
            <a:r>
              <a:rPr lang="en-US" b="1" dirty="0">
                <a:solidFill>
                  <a:schemeClr val="tx2">
                    <a:lumMod val="75000"/>
                  </a:schemeClr>
                </a:solidFill>
                <a:latin typeface="Arial" panose="020B0604020202020204" pitchFamily="34" charset="0"/>
                <a:cs typeface="Arial" panose="020B0604020202020204" pitchFamily="34" charset="0"/>
              </a:rPr>
              <a:t>Increase in commercial trucks registered in the U.S. over the past 20 years</a:t>
            </a:r>
          </a:p>
        </p:txBody>
      </p:sp>
      <p:sp>
        <p:nvSpPr>
          <p:cNvPr id="13" name="Rectangle 12"/>
          <p:cNvSpPr/>
          <p:nvPr/>
        </p:nvSpPr>
        <p:spPr>
          <a:xfrm>
            <a:off x="6146987" y="4544702"/>
            <a:ext cx="2920621" cy="1538559"/>
          </a:xfrm>
          <a:prstGeom prst="rect">
            <a:avLst/>
          </a:prstGeom>
          <a:solidFill>
            <a:srgbClr val="ADAEC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lumMod val="75000"/>
                  </a:schemeClr>
                </a:solidFill>
                <a:latin typeface="Arial" panose="020B0604020202020204" pitchFamily="34" charset="0"/>
                <a:cs typeface="Arial" panose="020B0604020202020204" pitchFamily="34" charset="0"/>
              </a:rPr>
              <a:t>By 2040 </a:t>
            </a:r>
          </a:p>
          <a:p>
            <a:pPr algn="ctr"/>
            <a:r>
              <a:rPr lang="en-US" dirty="0">
                <a:solidFill>
                  <a:schemeClr val="tx2">
                    <a:lumMod val="75000"/>
                  </a:schemeClr>
                </a:solidFill>
                <a:latin typeface="Arial" panose="020B0604020202020204" pitchFamily="34" charset="0"/>
                <a:cs typeface="Arial" panose="020B0604020202020204" pitchFamily="34" charset="0"/>
              </a:rPr>
              <a:t>Truck freight will increase from </a:t>
            </a:r>
            <a:r>
              <a:rPr lang="en-US" b="1" dirty="0">
                <a:solidFill>
                  <a:schemeClr val="tx2">
                    <a:lumMod val="75000"/>
                  </a:schemeClr>
                </a:solidFill>
                <a:latin typeface="Arial" panose="020B0604020202020204" pitchFamily="34" charset="0"/>
                <a:cs typeface="Arial" panose="020B0604020202020204" pitchFamily="34" charset="0"/>
              </a:rPr>
              <a:t>11.4 billion </a:t>
            </a:r>
            <a:r>
              <a:rPr lang="en-US" dirty="0">
                <a:solidFill>
                  <a:schemeClr val="tx2">
                    <a:lumMod val="75000"/>
                  </a:schemeClr>
                </a:solidFill>
                <a:latin typeface="Arial" panose="020B0604020202020204" pitchFamily="34" charset="0"/>
                <a:cs typeface="Arial" panose="020B0604020202020204" pitchFamily="34" charset="0"/>
              </a:rPr>
              <a:t>tons (2015) to </a:t>
            </a:r>
            <a:r>
              <a:rPr lang="en-US" b="1" dirty="0">
                <a:solidFill>
                  <a:schemeClr val="tx2">
                    <a:lumMod val="75000"/>
                  </a:schemeClr>
                </a:solidFill>
                <a:latin typeface="Arial" panose="020B0604020202020204" pitchFamily="34" charset="0"/>
                <a:cs typeface="Arial" panose="020B0604020202020204" pitchFamily="34" charset="0"/>
              </a:rPr>
              <a:t>18.8 billion </a:t>
            </a:r>
            <a:r>
              <a:rPr lang="en-US" dirty="0">
                <a:solidFill>
                  <a:schemeClr val="tx2">
                    <a:lumMod val="75000"/>
                  </a:schemeClr>
                </a:solidFill>
                <a:latin typeface="Arial" panose="020B0604020202020204" pitchFamily="34" charset="0"/>
                <a:cs typeface="Arial" panose="020B0604020202020204" pitchFamily="34" charset="0"/>
              </a:rPr>
              <a:t>tons</a:t>
            </a:r>
          </a:p>
        </p:txBody>
      </p:sp>
      <p:sp>
        <p:nvSpPr>
          <p:cNvPr id="14" name="TextBox 13"/>
          <p:cNvSpPr txBox="1"/>
          <p:nvPr/>
        </p:nvSpPr>
        <p:spPr>
          <a:xfrm>
            <a:off x="3383508" y="1456957"/>
            <a:ext cx="2538484"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524,058</a:t>
            </a:r>
          </a:p>
        </p:txBody>
      </p:sp>
      <p:sp>
        <p:nvSpPr>
          <p:cNvPr id="15" name="TextBox 14"/>
          <p:cNvSpPr txBox="1"/>
          <p:nvPr/>
        </p:nvSpPr>
        <p:spPr>
          <a:xfrm>
            <a:off x="3442647" y="1688337"/>
            <a:ext cx="253848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active motor </a:t>
            </a:r>
            <a:r>
              <a:rPr lang="en-US" sz="1200" b="1" dirty="0">
                <a:solidFill>
                  <a:schemeClr val="bg1"/>
                </a:solidFill>
                <a:latin typeface="Arial" panose="020B0604020202020204" pitchFamily="34" charset="0"/>
                <a:cs typeface="Arial" panose="020B0604020202020204" pitchFamily="34" charset="0"/>
              </a:rPr>
              <a:t>carriers</a:t>
            </a:r>
            <a:endParaRPr lang="en-US" sz="1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302758" y="2146457"/>
            <a:ext cx="2538484"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12,603</a:t>
            </a:r>
          </a:p>
        </p:txBody>
      </p:sp>
      <p:sp>
        <p:nvSpPr>
          <p:cNvPr id="17" name="TextBox 16"/>
          <p:cNvSpPr txBox="1"/>
          <p:nvPr/>
        </p:nvSpPr>
        <p:spPr>
          <a:xfrm>
            <a:off x="3302758" y="2421900"/>
            <a:ext cx="253848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passenger carriers</a:t>
            </a:r>
          </a:p>
        </p:txBody>
      </p:sp>
      <p:sp>
        <p:nvSpPr>
          <p:cNvPr id="18" name="TextBox 17"/>
          <p:cNvSpPr txBox="1"/>
          <p:nvPr/>
        </p:nvSpPr>
        <p:spPr>
          <a:xfrm>
            <a:off x="3383508" y="2904803"/>
            <a:ext cx="2538484" cy="369332"/>
          </a:xfrm>
          <a:prstGeom prst="rect">
            <a:avLst/>
          </a:prstGeom>
          <a:noFill/>
        </p:spPr>
        <p:txBody>
          <a:bodyPr wrap="square" rtlCol="0">
            <a:spAutoFit/>
          </a:bodyPr>
          <a:lstStyle/>
          <a:p>
            <a:pPr algn="ctr"/>
            <a:r>
              <a:rPr lang="en-US" b="1" dirty="0">
                <a:solidFill>
                  <a:schemeClr val="bg1"/>
                </a:solidFill>
              </a:rPr>
              <a:t>88,406</a:t>
            </a:r>
          </a:p>
        </p:txBody>
      </p:sp>
      <p:sp>
        <p:nvSpPr>
          <p:cNvPr id="19" name="TextBox 18"/>
          <p:cNvSpPr txBox="1"/>
          <p:nvPr/>
        </p:nvSpPr>
        <p:spPr>
          <a:xfrm>
            <a:off x="3302758" y="3120246"/>
            <a:ext cx="2632882"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hazardous materials carriers</a:t>
            </a:r>
          </a:p>
        </p:txBody>
      </p:sp>
      <p:sp>
        <p:nvSpPr>
          <p:cNvPr id="20" name="TextBox 19"/>
          <p:cNvSpPr txBox="1"/>
          <p:nvPr/>
        </p:nvSpPr>
        <p:spPr>
          <a:xfrm>
            <a:off x="3289110" y="3649230"/>
            <a:ext cx="2538484" cy="369332"/>
          </a:xfrm>
          <a:prstGeom prst="rect">
            <a:avLst/>
          </a:prstGeom>
          <a:noFill/>
        </p:spPr>
        <p:txBody>
          <a:bodyPr wrap="square" rtlCol="0">
            <a:spAutoFit/>
          </a:bodyPr>
          <a:lstStyle/>
          <a:p>
            <a:pPr algn="ctr"/>
            <a:r>
              <a:rPr lang="en-US" b="1" dirty="0">
                <a:solidFill>
                  <a:schemeClr val="bg1"/>
                </a:solidFill>
              </a:rPr>
              <a:t>4,206</a:t>
            </a:r>
          </a:p>
        </p:txBody>
      </p:sp>
      <p:sp>
        <p:nvSpPr>
          <p:cNvPr id="21" name="TextBox 20"/>
          <p:cNvSpPr txBox="1"/>
          <p:nvPr/>
        </p:nvSpPr>
        <p:spPr>
          <a:xfrm>
            <a:off x="3397156" y="3884441"/>
            <a:ext cx="253848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household good carriers</a:t>
            </a:r>
          </a:p>
        </p:txBody>
      </p:sp>
      <p:sp>
        <p:nvSpPr>
          <p:cNvPr id="22" name="TextBox 21"/>
          <p:cNvSpPr txBox="1"/>
          <p:nvPr/>
        </p:nvSpPr>
        <p:spPr>
          <a:xfrm>
            <a:off x="3302758" y="4360037"/>
            <a:ext cx="2538484" cy="369332"/>
          </a:xfrm>
          <a:prstGeom prst="rect">
            <a:avLst/>
          </a:prstGeom>
          <a:noFill/>
        </p:spPr>
        <p:txBody>
          <a:bodyPr wrap="square" rtlCol="0">
            <a:spAutoFit/>
          </a:bodyPr>
          <a:lstStyle/>
          <a:p>
            <a:pPr algn="ctr"/>
            <a:r>
              <a:rPr lang="en-US" b="1" dirty="0">
                <a:solidFill>
                  <a:schemeClr val="bg1"/>
                </a:solidFill>
              </a:rPr>
              <a:t>3,930,430 </a:t>
            </a:r>
          </a:p>
        </p:txBody>
      </p:sp>
      <p:sp>
        <p:nvSpPr>
          <p:cNvPr id="23" name="TextBox 22"/>
          <p:cNvSpPr txBox="1"/>
          <p:nvPr/>
        </p:nvSpPr>
        <p:spPr>
          <a:xfrm>
            <a:off x="3302758" y="4636277"/>
            <a:ext cx="2538484"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commercial motor vehicle drivers</a:t>
            </a:r>
          </a:p>
        </p:txBody>
      </p:sp>
      <p:sp>
        <p:nvSpPr>
          <p:cNvPr id="24" name="TextBox 23"/>
          <p:cNvSpPr txBox="1"/>
          <p:nvPr/>
        </p:nvSpPr>
        <p:spPr>
          <a:xfrm>
            <a:off x="3302758" y="5344760"/>
            <a:ext cx="2538484" cy="369332"/>
          </a:xfrm>
          <a:prstGeom prst="rect">
            <a:avLst/>
          </a:prstGeom>
          <a:noFill/>
        </p:spPr>
        <p:txBody>
          <a:bodyPr wrap="square" rtlCol="0">
            <a:spAutoFit/>
          </a:bodyPr>
          <a:lstStyle/>
          <a:p>
            <a:pPr algn="ctr"/>
            <a:r>
              <a:rPr lang="en-US" b="1" dirty="0">
                <a:solidFill>
                  <a:schemeClr val="bg1"/>
                </a:solidFill>
              </a:rPr>
              <a:t>52,052</a:t>
            </a:r>
          </a:p>
        </p:txBody>
      </p:sp>
      <p:sp>
        <p:nvSpPr>
          <p:cNvPr id="25" name="TextBox 24"/>
          <p:cNvSpPr txBox="1"/>
          <p:nvPr/>
        </p:nvSpPr>
        <p:spPr>
          <a:xfrm>
            <a:off x="3383508" y="5623576"/>
            <a:ext cx="253848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medical examiners</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987" y="2669678"/>
            <a:ext cx="2920621" cy="180118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188065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4</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08" t="35239" r="22613" b="12873"/>
          <a:stretch/>
        </p:blipFill>
        <p:spPr bwMode="auto">
          <a:xfrm>
            <a:off x="-1" y="887104"/>
            <a:ext cx="12017829" cy="607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82685" y="3603172"/>
            <a:ext cx="6052456" cy="2554545"/>
          </a:xfrm>
          <a:prstGeom prst="rect">
            <a:avLst/>
          </a:prstGeom>
          <a:solidFill>
            <a:schemeClr val="accent2">
              <a:lumMod val="20000"/>
              <a:lumOff val="80000"/>
            </a:schemeClr>
          </a:solidFill>
        </p:spPr>
        <p:txBody>
          <a:bodyPr wrap="square" rtlCol="0">
            <a:spAutoFit/>
          </a:bodyPr>
          <a:lstStyle/>
          <a:p>
            <a:r>
              <a:rPr lang="en-US" dirty="0"/>
              <a:t>In </a:t>
            </a:r>
            <a:r>
              <a:rPr lang="en-US" b="1" dirty="0"/>
              <a:t>2016</a:t>
            </a:r>
            <a:r>
              <a:rPr lang="en-US" dirty="0"/>
              <a:t>, there were </a:t>
            </a:r>
            <a:r>
              <a:rPr lang="en-US" sz="3200" b="1" dirty="0">
                <a:solidFill>
                  <a:srgbClr val="FF0000"/>
                </a:solidFill>
              </a:rPr>
              <a:t>4,660</a:t>
            </a:r>
            <a:r>
              <a:rPr lang="en-US" dirty="0"/>
              <a:t> fatalities and </a:t>
            </a:r>
            <a:r>
              <a:rPr lang="en-US" sz="2200" b="1" dirty="0">
                <a:solidFill>
                  <a:srgbClr val="FF0000"/>
                </a:solidFill>
              </a:rPr>
              <a:t>91,088</a:t>
            </a:r>
            <a:r>
              <a:rPr lang="en-US" sz="2000" b="1" dirty="0">
                <a:solidFill>
                  <a:srgbClr val="FF0000"/>
                </a:solidFill>
              </a:rPr>
              <a:t> </a:t>
            </a:r>
            <a:r>
              <a:rPr lang="en-US" dirty="0"/>
              <a:t>injuries in crashes involving large trucks or buses. There were </a:t>
            </a:r>
            <a:r>
              <a:rPr lang="en-US" sz="2000" b="1" dirty="0">
                <a:solidFill>
                  <a:srgbClr val="FF0000"/>
                </a:solidFill>
              </a:rPr>
              <a:t>165,536  </a:t>
            </a:r>
            <a:r>
              <a:rPr lang="en-US" dirty="0"/>
              <a:t>total crashes involving large trucks or buses. </a:t>
            </a:r>
          </a:p>
          <a:p>
            <a:endParaRPr lang="en-US" dirty="0"/>
          </a:p>
          <a:p>
            <a:r>
              <a:rPr lang="en-US" i="1" dirty="0"/>
              <a:t>						</a:t>
            </a:r>
          </a:p>
          <a:p>
            <a:r>
              <a:rPr lang="en-US" i="1" dirty="0"/>
              <a:t>- Source: Motor Carrier Safety Progress Report (as of March 31, 2017)</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Tree>
    <p:extLst>
      <p:ext uri="{BB962C8B-B14F-4D97-AF65-F5344CB8AC3E}">
        <p14:creationId xmlns:p14="http://schemas.microsoft.com/office/powerpoint/2010/main" val="38403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9" name="TextBox 8"/>
          <p:cNvSpPr txBox="1"/>
          <p:nvPr/>
        </p:nvSpPr>
        <p:spPr>
          <a:xfrm>
            <a:off x="439581" y="1295401"/>
            <a:ext cx="4944533" cy="502702"/>
          </a:xfrm>
          <a:prstGeom prst="rect">
            <a:avLst/>
          </a:prstGeom>
          <a:noFill/>
        </p:spPr>
        <p:txBody>
          <a:bodyPr wrap="square" rtlCol="0">
            <a:spAutoFit/>
          </a:bodyPr>
          <a:lstStyle/>
          <a:p>
            <a:pPr>
              <a:lnSpc>
                <a:spcPts val="3200"/>
              </a:lnSpc>
            </a:pPr>
            <a:r>
              <a:rPr lang="en-US" sz="2800" b="1" spc="-50" dirty="0">
                <a:solidFill>
                  <a:srgbClr val="001547"/>
                </a:solidFill>
                <a:latin typeface="Arial"/>
                <a:cs typeface="Arial"/>
              </a:rPr>
              <a:t>Our Three Core Principles</a:t>
            </a:r>
            <a:endParaRPr lang="en-US" sz="2800" b="1" spc="-50" dirty="0">
              <a:solidFill>
                <a:srgbClr val="737373"/>
              </a:solidFill>
              <a:latin typeface="Arial"/>
              <a:cs typeface="Arial"/>
            </a:endParaRPr>
          </a:p>
        </p:txBody>
      </p:sp>
      <p:pic>
        <p:nvPicPr>
          <p:cNvPr id="13" name="10760-040(e)_silo.jpg" descr="/Volumes/Obey_Data/Google Drive/GRS CSA/GRS Powerpoint 2014/Powerpoint Build/Assets/10760-040(e)_silo.jpg"/>
          <p:cNvPicPr>
            <a:picLocks noChangeAspect="1"/>
          </p:cNvPicPr>
          <p:nvPr/>
        </p:nvPicPr>
        <p:blipFill rotWithShape="1">
          <a:blip r:embed="rId4" r:link="rId5">
            <a:extLst>
              <a:ext uri="{28A0092B-C50C-407E-A947-70E740481C1C}">
                <a14:useLocalDpi xmlns:a14="http://schemas.microsoft.com/office/drawing/2010/main" val="0"/>
              </a:ext>
            </a:extLst>
          </a:blip>
          <a:srcRect l="6626" r="5517" b="35600"/>
          <a:stretch/>
        </p:blipFill>
        <p:spPr>
          <a:xfrm rot="21360000">
            <a:off x="5400663" y="1217962"/>
            <a:ext cx="3559820" cy="5385913"/>
          </a:xfrm>
          <a:prstGeom prst="rect">
            <a:avLst/>
          </a:prstGeom>
        </p:spPr>
      </p:pic>
      <p:sp>
        <p:nvSpPr>
          <p:cNvPr id="8" name="Content Placeholder 9"/>
          <p:cNvSpPr txBox="1">
            <a:spLocks/>
          </p:cNvSpPr>
          <p:nvPr/>
        </p:nvSpPr>
        <p:spPr>
          <a:xfrm>
            <a:off x="435657" y="2209291"/>
            <a:ext cx="4907696" cy="3636338"/>
          </a:xfrm>
          <a:prstGeom prst="rect">
            <a:avLst/>
          </a:prstGeom>
        </p:spPr>
        <p:txBody>
          <a:bodyPr>
            <a:normAutofit/>
          </a:bodyPr>
          <a:lstStyle>
            <a:lvl1pPr marL="342900" indent="-342900" algn="l" defTabSz="457200" rtl="0" eaLnBrk="1" latinLnBrk="0" hangingPunct="1">
              <a:lnSpc>
                <a:spcPts val="2100"/>
              </a:lnSpc>
              <a:spcBef>
                <a:spcPct val="20000"/>
              </a:spcBef>
              <a:buFont typeface="Arial"/>
              <a:buChar char="•"/>
              <a:defRPr sz="1500" kern="1200">
                <a:solidFill>
                  <a:srgbClr val="6F6F74"/>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60"/>
              </a:spcAft>
            </a:pPr>
            <a:r>
              <a:rPr lang="en-US" sz="2400" b="1" dirty="0">
                <a:solidFill>
                  <a:schemeClr val="tx1"/>
                </a:solidFill>
              </a:rPr>
              <a:t>Raising</a:t>
            </a:r>
            <a:r>
              <a:rPr lang="en-US" sz="2400" dirty="0">
                <a:solidFill>
                  <a:schemeClr val="tx1"/>
                </a:solidFill>
              </a:rPr>
              <a:t> the safety bar to enter the motor carrier industry</a:t>
            </a:r>
          </a:p>
          <a:p>
            <a:pPr marL="0" indent="0">
              <a:spcBef>
                <a:spcPts val="0"/>
              </a:spcBef>
              <a:spcAft>
                <a:spcPts val="960"/>
              </a:spcAft>
              <a:buNone/>
            </a:pPr>
            <a:endParaRPr lang="en-US" sz="1800" dirty="0">
              <a:solidFill>
                <a:schemeClr val="tx1"/>
              </a:solidFill>
            </a:endParaRPr>
          </a:p>
          <a:p>
            <a:pPr>
              <a:spcBef>
                <a:spcPts val="0"/>
              </a:spcBef>
              <a:spcAft>
                <a:spcPts val="960"/>
              </a:spcAft>
            </a:pPr>
            <a:r>
              <a:rPr lang="en-US" sz="2400" b="1" dirty="0">
                <a:solidFill>
                  <a:schemeClr val="tx1"/>
                </a:solidFill>
              </a:rPr>
              <a:t>Requiring</a:t>
            </a:r>
            <a:r>
              <a:rPr lang="en-US" sz="2400" dirty="0">
                <a:solidFill>
                  <a:schemeClr val="tx1"/>
                </a:solidFill>
              </a:rPr>
              <a:t> motor carriers and drivers to comply with rigorous safety standards</a:t>
            </a:r>
          </a:p>
          <a:p>
            <a:pPr marL="0" indent="0">
              <a:spcBef>
                <a:spcPts val="0"/>
              </a:spcBef>
              <a:spcAft>
                <a:spcPts val="960"/>
              </a:spcAft>
              <a:buNone/>
            </a:pPr>
            <a:endParaRPr lang="en-US" sz="1800" dirty="0">
              <a:solidFill>
                <a:schemeClr val="tx1"/>
              </a:solidFill>
            </a:endParaRPr>
          </a:p>
          <a:p>
            <a:pPr>
              <a:spcBef>
                <a:spcPts val="0"/>
              </a:spcBef>
              <a:spcAft>
                <a:spcPts val="960"/>
              </a:spcAft>
            </a:pPr>
            <a:r>
              <a:rPr lang="en-US" sz="2400" b="1" dirty="0">
                <a:solidFill>
                  <a:schemeClr val="tx1"/>
                </a:solidFill>
              </a:rPr>
              <a:t>Removing</a:t>
            </a:r>
            <a:r>
              <a:rPr lang="en-US" sz="2400" dirty="0">
                <a:solidFill>
                  <a:schemeClr val="tx1"/>
                </a:solidFill>
              </a:rPr>
              <a:t> high-risk motor carriers, and unsafe companies, drivers and vehicles from the road</a:t>
            </a:r>
          </a:p>
        </p:txBody>
      </p:sp>
    </p:spTree>
    <p:extLst>
      <p:ext uri="{BB962C8B-B14F-4D97-AF65-F5344CB8AC3E}">
        <p14:creationId xmlns:p14="http://schemas.microsoft.com/office/powerpoint/2010/main" val="106194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6</a:t>
            </a:fld>
            <a:endParaRPr lang="en-US" dirty="0"/>
          </a:p>
        </p:txBody>
      </p:sp>
      <p:sp>
        <p:nvSpPr>
          <p:cNvPr id="4" name="Rectangle 3"/>
          <p:cNvSpPr/>
          <p:nvPr/>
        </p:nvSpPr>
        <p:spPr>
          <a:xfrm>
            <a:off x="249197" y="1171428"/>
            <a:ext cx="6793047" cy="502702"/>
          </a:xfrm>
          <a:prstGeom prst="rect">
            <a:avLst/>
          </a:prstGeom>
        </p:spPr>
        <p:txBody>
          <a:bodyPr wrap="square">
            <a:spAutoFit/>
          </a:bodyPr>
          <a:lstStyle/>
          <a:p>
            <a:pPr>
              <a:lnSpc>
                <a:spcPts val="3200"/>
              </a:lnSpc>
              <a:spcAft>
                <a:spcPts val="1800"/>
              </a:spcAft>
            </a:pPr>
            <a:r>
              <a:rPr lang="en-US" sz="2800" b="1" spc="-40" dirty="0">
                <a:solidFill>
                  <a:srgbClr val="F3A624"/>
                </a:solidFill>
                <a:latin typeface="Arial"/>
                <a:cs typeface="Arial"/>
              </a:rPr>
              <a:t>What We Do: </a:t>
            </a:r>
            <a:r>
              <a:rPr lang="en-US" sz="2800" b="1" spc="-40" dirty="0">
                <a:solidFill>
                  <a:srgbClr val="001547"/>
                </a:solidFill>
                <a:latin typeface="Arial"/>
                <a:cs typeface="Arial"/>
              </a:rPr>
              <a:t>Safety Oversight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45" y="3672340"/>
            <a:ext cx="357822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0348" y="1674130"/>
            <a:ext cx="8383303" cy="4632037"/>
          </a:xfrm>
          <a:prstGeom prst="rect">
            <a:avLst/>
          </a:prstGeom>
        </p:spPr>
        <p:txBody>
          <a:bodyPr wrap="square">
            <a:spAutoFit/>
          </a:bodyPr>
          <a:lstStyle/>
          <a:p>
            <a:pPr marL="285750" indent="-285750">
              <a:spcBef>
                <a:spcPts val="0"/>
              </a:spcBef>
              <a:spcAft>
                <a:spcPts val="960"/>
              </a:spcAft>
              <a:buFont typeface="Arial" panose="020B0604020202020204" pitchFamily="34" charset="0"/>
              <a:buChar char="•"/>
            </a:pPr>
            <a:r>
              <a:rPr lang="en-US" sz="2000" dirty="0"/>
              <a:t>Driver Hours of Service</a:t>
            </a:r>
          </a:p>
          <a:p>
            <a:pPr marL="285750" indent="-285750">
              <a:spcBef>
                <a:spcPts val="0"/>
              </a:spcBef>
              <a:spcAft>
                <a:spcPts val="960"/>
              </a:spcAft>
              <a:buFont typeface="Arial" panose="020B0604020202020204" pitchFamily="34" charset="0"/>
              <a:buChar char="•"/>
            </a:pPr>
            <a:r>
              <a:rPr lang="en-US" sz="2000" dirty="0"/>
              <a:t>Physical Qualification of Drivers and Qualification of Medical Examiners/Examinations</a:t>
            </a:r>
          </a:p>
          <a:p>
            <a:pPr marL="285750" indent="-285750">
              <a:spcBef>
                <a:spcPts val="0"/>
              </a:spcBef>
              <a:spcAft>
                <a:spcPts val="960"/>
              </a:spcAft>
              <a:buFont typeface="Arial" panose="020B0604020202020204" pitchFamily="34" charset="0"/>
              <a:buChar char="•"/>
            </a:pPr>
            <a:r>
              <a:rPr lang="en-US" sz="2000" dirty="0"/>
              <a:t>Commercial Driver’s License (including oversight of State Operations) </a:t>
            </a:r>
          </a:p>
          <a:p>
            <a:pPr marL="285750" indent="-285750">
              <a:spcBef>
                <a:spcPts val="0"/>
              </a:spcBef>
              <a:spcAft>
                <a:spcPts val="960"/>
              </a:spcAft>
              <a:buFont typeface="Arial" panose="020B0604020202020204" pitchFamily="34" charset="0"/>
              <a:buChar char="•"/>
            </a:pPr>
            <a:r>
              <a:rPr lang="en-US" sz="2000" dirty="0"/>
              <a:t>Drug and Alcohol Testing for Drivers</a:t>
            </a:r>
          </a:p>
          <a:p>
            <a:pPr marL="285750" indent="-285750">
              <a:spcBef>
                <a:spcPts val="0"/>
              </a:spcBef>
              <a:spcAft>
                <a:spcPts val="960"/>
              </a:spcAft>
              <a:buFont typeface="Arial" panose="020B0604020202020204" pitchFamily="34" charset="0"/>
              <a:buChar char="•"/>
            </a:pPr>
            <a:r>
              <a:rPr lang="en-US" sz="2000" dirty="0"/>
              <a:t>Driver Training </a:t>
            </a:r>
          </a:p>
          <a:p>
            <a:pPr marL="285750" indent="-285750">
              <a:spcBef>
                <a:spcPts val="0"/>
              </a:spcBef>
              <a:spcAft>
                <a:spcPts val="960"/>
              </a:spcAft>
              <a:buFont typeface="Arial" panose="020B0604020202020204" pitchFamily="34" charset="0"/>
              <a:buChar char="•"/>
            </a:pPr>
            <a:r>
              <a:rPr lang="en-US" sz="2000" dirty="0"/>
              <a:t>Vehicle Maintenance </a:t>
            </a:r>
          </a:p>
          <a:p>
            <a:pPr marL="285750" indent="-285750">
              <a:spcBef>
                <a:spcPts val="0"/>
              </a:spcBef>
              <a:spcAft>
                <a:spcPts val="960"/>
              </a:spcAft>
              <a:buFont typeface="Arial" panose="020B0604020202020204" pitchFamily="34" charset="0"/>
              <a:buChar char="•"/>
            </a:pPr>
            <a:r>
              <a:rPr lang="en-US" sz="2000" dirty="0"/>
              <a:t>Transportation of Hazardous Materials</a:t>
            </a:r>
          </a:p>
          <a:p>
            <a:pPr marL="285750" indent="-285750">
              <a:spcBef>
                <a:spcPts val="0"/>
              </a:spcBef>
              <a:spcAft>
                <a:spcPts val="960"/>
              </a:spcAft>
              <a:buFont typeface="Arial" panose="020B0604020202020204" pitchFamily="34" charset="0"/>
              <a:buChar char="•"/>
            </a:pPr>
            <a:r>
              <a:rPr lang="en-US" sz="2000" dirty="0"/>
              <a:t>Minimum Levels of Financial Responsibility</a:t>
            </a:r>
          </a:p>
          <a:p>
            <a:pPr marL="285750" indent="-285750">
              <a:spcBef>
                <a:spcPts val="0"/>
              </a:spcBef>
              <a:spcAft>
                <a:spcPts val="960"/>
              </a:spcAft>
              <a:buFont typeface="Arial" panose="020B0604020202020204" pitchFamily="34" charset="0"/>
              <a:buChar char="•"/>
            </a:pPr>
            <a:r>
              <a:rPr lang="en-US" sz="2000" dirty="0"/>
              <a:t>Household Goods / Commercial Regulations</a:t>
            </a:r>
          </a:p>
          <a:p>
            <a:pPr marL="285750" indent="-285750">
              <a:spcBef>
                <a:spcPts val="0"/>
              </a:spcBef>
              <a:spcAft>
                <a:spcPts val="960"/>
              </a:spcAft>
              <a:buFont typeface="Arial" panose="020B0604020202020204" pitchFamily="34" charset="0"/>
              <a:buChar char="•"/>
            </a:pPr>
            <a:r>
              <a:rPr lang="en-US" sz="2000" dirty="0"/>
              <a:t>Registration Processes </a:t>
            </a:r>
          </a:p>
        </p:txBody>
      </p:sp>
    </p:spTree>
    <p:extLst>
      <p:ext uri="{BB962C8B-B14F-4D97-AF65-F5344CB8AC3E}">
        <p14:creationId xmlns:p14="http://schemas.microsoft.com/office/powerpoint/2010/main" val="32850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7</a:t>
            </a:fld>
            <a:endParaRPr lang="en-US" dirty="0"/>
          </a:p>
        </p:txBody>
      </p:sp>
      <p:sp>
        <p:nvSpPr>
          <p:cNvPr id="4" name="Title 2"/>
          <p:cNvSpPr txBox="1">
            <a:spLocks/>
          </p:cNvSpPr>
          <p:nvPr/>
        </p:nvSpPr>
        <p:spPr>
          <a:xfrm>
            <a:off x="228600" y="1070600"/>
            <a:ext cx="7982764" cy="85339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lumMod val="50000"/>
                  </a:schemeClr>
                </a:solidFill>
                <a:latin typeface="Arial" panose="020B0604020202020204" pitchFamily="34" charset="0"/>
                <a:cs typeface="Arial" panose="020B0604020202020204" pitchFamily="34" charset="0"/>
              </a:rPr>
              <a:t>Vehicle Inspections - Motor Carrier Safety Assistance Program (MCSAP) </a:t>
            </a:r>
          </a:p>
          <a:p>
            <a:pPr algn="l"/>
            <a:r>
              <a:rPr lang="en-US" sz="2800" b="1" dirty="0">
                <a:solidFill>
                  <a:srgbClr val="002060"/>
                </a:solidFill>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7" name="Rectangle 6"/>
          <p:cNvSpPr/>
          <p:nvPr/>
        </p:nvSpPr>
        <p:spPr>
          <a:xfrm>
            <a:off x="368811" y="2155793"/>
            <a:ext cx="8527216" cy="3988784"/>
          </a:xfrm>
          <a:prstGeom prst="rect">
            <a:avLst/>
          </a:prstGeom>
        </p:spPr>
        <p:txBody>
          <a:bodyPr wrap="square">
            <a:spAutoFit/>
          </a:bodyPr>
          <a:lstStyle/>
          <a:p>
            <a:pPr>
              <a:lnSpc>
                <a:spcPct val="90000"/>
              </a:lnSpc>
              <a:spcBef>
                <a:spcPct val="20000"/>
              </a:spcBef>
              <a:buSzPct val="80000"/>
            </a:pPr>
            <a:r>
              <a:rPr lang="en-US" sz="2400" dirty="0">
                <a:latin typeface="Arial" panose="020B0604020202020204" pitchFamily="34" charset="0"/>
                <a:cs typeface="Arial" panose="020B0604020202020204" pitchFamily="34" charset="0"/>
              </a:rPr>
              <a:t>FMCSA provides MCSAP grants to States for Roadside Inspections </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Over $300 million (US dollars) / year (54% of total agency budget)</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States adopt compatible regulations for motor carrier safety and hazardous materials operations</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Approximately 7,000 certified State roadside inspectors throughout the United States</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Conduct approximately 3.4 million roadside inspections / year</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Violations are linked to a carrier’s USDOT#. </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Conduct approximately 8,000 investigations / year</a:t>
            </a:r>
          </a:p>
          <a:p>
            <a:pPr marL="342900" indent="-342900">
              <a:lnSpc>
                <a:spcPct val="90000"/>
              </a:lnSpc>
              <a:spcBef>
                <a:spcPct val="20000"/>
              </a:spcBef>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Provides for uniformity in enforcement and compliance</a:t>
            </a:r>
          </a:p>
          <a:p>
            <a:pPr marL="742950" lvl="1" indent="-285750">
              <a:buFont typeface="Arial" panose="020B0604020202020204" pitchFamily="34" charset="0"/>
              <a:buChar char="•"/>
            </a:pPr>
            <a:endParaRPr lang="en-US" sz="2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76711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D7885D-4469-7F4F-9B60-81901A7EFC17}" type="slidenum">
              <a:rPr lang="en-US" smtClean="0"/>
              <a:pPr/>
              <a:t>8</a:t>
            </a:fld>
            <a:endParaRPr lang="en-US" dirty="0"/>
          </a:p>
        </p:txBody>
      </p:sp>
      <p:sp>
        <p:nvSpPr>
          <p:cNvPr id="4" name="Title 2"/>
          <p:cNvSpPr txBox="1">
            <a:spLocks/>
          </p:cNvSpPr>
          <p:nvPr/>
        </p:nvSpPr>
        <p:spPr>
          <a:xfrm>
            <a:off x="197172" y="1087260"/>
            <a:ext cx="7982764"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latin typeface="Arial" panose="020B0604020202020204" pitchFamily="34" charset="0"/>
                <a:cs typeface="Arial" panose="020B0604020202020204" pitchFamily="34" charset="0"/>
              </a:rPr>
              <a:t>Roadside Inspection Levels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92"/>
            <a:ext cx="9144000" cy="848412"/>
          </a:xfrm>
          <a:prstGeom prst="rect">
            <a:avLst/>
          </a:prstGeom>
        </p:spPr>
      </p:pic>
      <p:sp>
        <p:nvSpPr>
          <p:cNvPr id="8" name="Content Placeholder 2"/>
          <p:cNvSpPr txBox="1">
            <a:spLocks/>
          </p:cNvSpPr>
          <p:nvPr/>
        </p:nvSpPr>
        <p:spPr>
          <a:xfrm>
            <a:off x="236483" y="2216258"/>
            <a:ext cx="8396073" cy="410529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SzPct val="80000"/>
            </a:pPr>
            <a:r>
              <a:rPr lang="en-US" sz="2800" dirty="0">
                <a:latin typeface="Arial" panose="020B0604020202020204" pitchFamily="34" charset="0"/>
                <a:cs typeface="Arial" panose="020B0604020202020204" pitchFamily="34" charset="0"/>
              </a:rPr>
              <a:t>North American Standard Levels of Inspection:</a:t>
            </a:r>
          </a:p>
          <a:p>
            <a:pPr lvl="1">
              <a:lnSpc>
                <a:spcPct val="90000"/>
              </a:lnSpc>
              <a:buSzPct val="80000"/>
            </a:pPr>
            <a:r>
              <a:rPr lang="en-US" sz="2400" dirty="0">
                <a:latin typeface="Arial" panose="020B0604020202020204" pitchFamily="34" charset="0"/>
                <a:cs typeface="Arial" panose="020B0604020202020204" pitchFamily="34" charset="0"/>
              </a:rPr>
              <a:t>Level I: Driver, vehicle and load</a:t>
            </a:r>
          </a:p>
          <a:p>
            <a:pPr lvl="1">
              <a:lnSpc>
                <a:spcPct val="90000"/>
              </a:lnSpc>
              <a:buSzPct val="80000"/>
            </a:pPr>
            <a:r>
              <a:rPr lang="en-US" sz="2400" dirty="0">
                <a:latin typeface="Arial" panose="020B0604020202020204" pitchFamily="34" charset="0"/>
                <a:cs typeface="Arial" panose="020B0604020202020204" pitchFamily="34" charset="0"/>
              </a:rPr>
              <a:t>Level II: Walk-around Driver/Vehicle Inspection</a:t>
            </a:r>
          </a:p>
          <a:p>
            <a:pPr lvl="1">
              <a:lnSpc>
                <a:spcPct val="90000"/>
              </a:lnSpc>
              <a:buSzPct val="80000"/>
            </a:pPr>
            <a:r>
              <a:rPr lang="en-US" sz="2400" dirty="0">
                <a:latin typeface="Arial" panose="020B0604020202020204" pitchFamily="34" charset="0"/>
                <a:cs typeface="Arial" panose="020B0604020202020204" pitchFamily="34" charset="0"/>
              </a:rPr>
              <a:t>Level III: Driver/Credential Inspection</a:t>
            </a:r>
          </a:p>
          <a:p>
            <a:pPr lvl="1">
              <a:lnSpc>
                <a:spcPct val="90000"/>
              </a:lnSpc>
              <a:buSzPct val="80000"/>
            </a:pPr>
            <a:r>
              <a:rPr lang="en-US" sz="2400" dirty="0">
                <a:latin typeface="Arial" panose="020B0604020202020204" pitchFamily="34" charset="0"/>
                <a:cs typeface="Arial" panose="020B0604020202020204" pitchFamily="34" charset="0"/>
              </a:rPr>
              <a:t>Level IV: Special Inspection (one time, one item)</a:t>
            </a:r>
          </a:p>
          <a:p>
            <a:pPr lvl="1">
              <a:lnSpc>
                <a:spcPct val="90000"/>
              </a:lnSpc>
              <a:buSzPct val="80000"/>
            </a:pPr>
            <a:r>
              <a:rPr lang="en-US" sz="2400" dirty="0">
                <a:latin typeface="Arial" panose="020B0604020202020204" pitchFamily="34" charset="0"/>
                <a:cs typeface="Arial" panose="020B0604020202020204" pitchFamily="34" charset="0"/>
              </a:rPr>
              <a:t>Level V: Vehicle Only</a:t>
            </a:r>
          </a:p>
          <a:p>
            <a:pPr lvl="1">
              <a:lnSpc>
                <a:spcPct val="90000"/>
              </a:lnSpc>
              <a:buSzPct val="80000"/>
            </a:pPr>
            <a:r>
              <a:rPr lang="en-US" sz="2400" dirty="0">
                <a:latin typeface="Arial" panose="020B0604020202020204" pitchFamily="34" charset="0"/>
                <a:cs typeface="Arial" panose="020B0604020202020204" pitchFamily="34" charset="0"/>
              </a:rPr>
              <a:t>Level VI: Highway Route Controlled Radioactive Materials</a:t>
            </a:r>
          </a:p>
          <a:p>
            <a:pPr lvl="1">
              <a:lnSpc>
                <a:spcPct val="90000"/>
              </a:lnSpc>
              <a:buSzPct val="80000"/>
            </a:pPr>
            <a:r>
              <a:rPr lang="en-US" sz="2400" dirty="0">
                <a:latin typeface="Arial" panose="020B0604020202020204" pitchFamily="34" charset="0"/>
                <a:cs typeface="Arial" panose="020B0604020202020204" pitchFamily="34" charset="0"/>
              </a:rPr>
              <a:t>Level VII: State Designated Inspection</a:t>
            </a:r>
          </a:p>
          <a:p>
            <a:pPr lvl="1"/>
            <a:endParaRPr lang="en-US" dirty="0"/>
          </a:p>
        </p:txBody>
      </p:sp>
    </p:spTree>
    <p:extLst>
      <p:ext uri="{BB962C8B-B14F-4D97-AF65-F5344CB8AC3E}">
        <p14:creationId xmlns:p14="http://schemas.microsoft.com/office/powerpoint/2010/main" val="147440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4D049-9249-4BF7-A865-969DCEAAF595}"/>
</file>

<file path=customXml/itemProps2.xml><?xml version="1.0" encoding="utf-8"?>
<ds:datastoreItem xmlns:ds="http://schemas.openxmlformats.org/officeDocument/2006/customXml" ds:itemID="{61B57E07-A45D-4DD5-BCD9-8B2801F5A671}"/>
</file>

<file path=customXml/itemProps3.xml><?xml version="1.0" encoding="utf-8"?>
<ds:datastoreItem xmlns:ds="http://schemas.openxmlformats.org/officeDocument/2006/customXml" ds:itemID="{6EA4D049-9249-4BF7-A865-969DCEAAF595}"/>
</file>

<file path=customXml/itemProps4.xml><?xml version="1.0" encoding="utf-8"?>
<ds:datastoreItem xmlns:ds="http://schemas.openxmlformats.org/officeDocument/2006/customXml" ds:itemID="{D87066E4-4452-42B6-B739-9A9BFBA8B661}"/>
</file>

<file path=docProps/app.xml><?xml version="1.0" encoding="utf-8"?>
<Properties xmlns="http://schemas.openxmlformats.org/officeDocument/2006/extended-properties" xmlns:vt="http://schemas.openxmlformats.org/officeDocument/2006/docPropsVTypes">
  <TotalTime>7642</TotalTime>
  <Words>1338</Words>
  <Application>Microsoft Office PowerPoint</Application>
  <PresentationFormat>On-screen Show (4:3)</PresentationFormat>
  <Paragraphs>265</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Calibri</vt:lpstr>
      <vt:lpstr>Cambria</vt:lpstr>
      <vt:lpstr>Courier New</vt:lpstr>
      <vt:lpstr>Symbol</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Obey</dc:creator>
  <cp:lastModifiedBy>Vagnini, Carla (FMCSA)</cp:lastModifiedBy>
  <cp:revision>505</cp:revision>
  <cp:lastPrinted>2017-03-23T18:38:23Z</cp:lastPrinted>
  <dcterms:created xsi:type="dcterms:W3CDTF">2014-10-01T19:10:07Z</dcterms:created>
  <dcterms:modified xsi:type="dcterms:W3CDTF">2017-09-11T15:02:43Z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32c3bee5-d2c7-4512-a246-fb6547881da4</vt:lpwstr>
  </property>
</Properties>
</file>