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diagrams/layout4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2"/>
  </p:notesMasterIdLst>
  <p:sldIdLst>
    <p:sldId id="256" r:id="rId2"/>
    <p:sldId id="288" r:id="rId3"/>
    <p:sldId id="295" r:id="rId4"/>
    <p:sldId id="258" r:id="rId5"/>
    <p:sldId id="289" r:id="rId6"/>
    <p:sldId id="278" r:id="rId7"/>
    <p:sldId id="296" r:id="rId8"/>
    <p:sldId id="279" r:id="rId9"/>
    <p:sldId id="291" r:id="rId10"/>
    <p:sldId id="270" r:id="rId11"/>
    <p:sldId id="293" r:id="rId12"/>
    <p:sldId id="287" r:id="rId13"/>
    <p:sldId id="282" r:id="rId14"/>
    <p:sldId id="284" r:id="rId15"/>
    <p:sldId id="283" r:id="rId16"/>
    <p:sldId id="257" r:id="rId17"/>
    <p:sldId id="264" r:id="rId18"/>
    <p:sldId id="265" r:id="rId19"/>
    <p:sldId id="266" r:id="rId20"/>
    <p:sldId id="267" r:id="rId21"/>
    <p:sldId id="268" r:id="rId22"/>
    <p:sldId id="269" r:id="rId23"/>
    <p:sldId id="286" r:id="rId24"/>
    <p:sldId id="285" r:id="rId25"/>
    <p:sldId id="294" r:id="rId26"/>
    <p:sldId id="297" r:id="rId27"/>
    <p:sldId id="272" r:id="rId28"/>
    <p:sldId id="274" r:id="rId29"/>
    <p:sldId id="281" r:id="rId30"/>
    <p:sldId id="275" r:id="rId3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72" autoAdjust="0"/>
  </p:normalViewPr>
  <p:slideViewPr>
    <p:cSldViewPr>
      <p:cViewPr>
        <p:scale>
          <a:sx n="100" d="100"/>
          <a:sy n="100" d="100"/>
        </p:scale>
        <p:origin x="-194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NOEL</c:v>
                </c:pt>
              </c:strCache>
            </c:strRef>
          </c:tx>
          <c:spPr>
            <a:solidFill>
              <a:srgbClr val="CCFFC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CFFCC"/>
              </a:solidFill>
              <a:ln w="12700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39999" dist="23000" algn="bl" rotWithShape="0">
                  <a:srgbClr val="000000">
                    <a:alpha val="40000"/>
                  </a:srgbClr>
                </a:outerShdw>
              </a:effectLst>
            </c:spPr>
          </c:dPt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1272704"/>
        <c:axId val="241274240"/>
      </c:barChart>
      <c:catAx>
        <c:axId val="24127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1274240"/>
        <c:crosses val="autoZero"/>
        <c:auto val="1"/>
        <c:lblAlgn val="ctr"/>
        <c:lblOffset val="100"/>
        <c:noMultiLvlLbl val="0"/>
      </c:catAx>
      <c:valAx>
        <c:axId val="24127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41272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NOEL</c:v>
                </c:pt>
              </c:strCache>
            </c:strRef>
          </c:tx>
          <c:spPr>
            <a:solidFill>
              <a:srgbClr val="CCFFCC"/>
            </a:solidFill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Highest intake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Average Intake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4657152"/>
        <c:axId val="264675328"/>
      </c:barChart>
      <c:catAx>
        <c:axId val="26465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4675328"/>
        <c:crosses val="autoZero"/>
        <c:auto val="1"/>
        <c:lblAlgn val="ctr"/>
        <c:lblOffset val="100"/>
        <c:noMultiLvlLbl val="0"/>
      </c:catAx>
      <c:valAx>
        <c:axId val="26467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4657152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28160639642266899"/>
          <c:y val="0.92171456107794103"/>
          <c:w val="0.71765128317293703"/>
          <c:h val="7.82854389220592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3429C-43C4-8D4F-B4A5-F0D2EEF0E3E5}" type="doc">
      <dgm:prSet loTypeId="urn:microsoft.com/office/officeart/2005/8/layout/equation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AF3DF2-A831-FF4E-B98B-27668DF27401}">
      <dgm:prSet custT="1"/>
      <dgm:spPr>
        <a:solidFill>
          <a:srgbClr val="558140"/>
        </a:solidFill>
      </dgm:spPr>
      <dgm:t>
        <a:bodyPr/>
        <a:lstStyle/>
        <a:p>
          <a:pPr rtl="0"/>
          <a:r>
            <a:rPr lang="en-US" sz="2200" b="1" i="0" dirty="0" smtClean="0"/>
            <a:t>Exposure </a:t>
          </a:r>
          <a:endParaRPr lang="en-US" sz="2200" b="1" i="0" dirty="0"/>
        </a:p>
      </dgm:t>
    </dgm:pt>
    <dgm:pt modelId="{45AEAF4A-5E26-B84E-AC10-AD75280147EB}" type="parTrans" cxnId="{865DE938-F5DD-0C42-A618-B8DC6849C16A}">
      <dgm:prSet/>
      <dgm:spPr/>
      <dgm:t>
        <a:bodyPr/>
        <a:lstStyle/>
        <a:p>
          <a:endParaRPr lang="en-US"/>
        </a:p>
      </dgm:t>
    </dgm:pt>
    <dgm:pt modelId="{1958BF36-ECC3-254E-A67A-B6F97529579F}" type="sibTrans" cxnId="{865DE938-F5DD-0C42-A618-B8DC6849C16A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A5C6A27B-D8C0-7E47-9617-CD792FA4CD8C}">
      <dgm:prSet custT="1"/>
      <dgm:spPr>
        <a:solidFill>
          <a:srgbClr val="000090"/>
        </a:solidFill>
      </dgm:spPr>
      <dgm:t>
        <a:bodyPr/>
        <a:lstStyle/>
        <a:p>
          <a:pPr rtl="0"/>
          <a:r>
            <a:rPr lang="en-US" sz="2800" b="1" dirty="0" smtClean="0"/>
            <a:t>Risk</a:t>
          </a:r>
          <a:endParaRPr lang="en-US" sz="2800" dirty="0"/>
        </a:p>
      </dgm:t>
    </dgm:pt>
    <dgm:pt modelId="{D63112EF-86AB-0E48-9A3E-98D4A7D017E7}" type="parTrans" cxnId="{E8139F25-A41A-8144-9499-94DF5D38DF70}">
      <dgm:prSet/>
      <dgm:spPr/>
      <dgm:t>
        <a:bodyPr/>
        <a:lstStyle/>
        <a:p>
          <a:endParaRPr lang="en-US"/>
        </a:p>
      </dgm:t>
    </dgm:pt>
    <dgm:pt modelId="{4E5D549C-9520-3F42-892B-B699F1EEC2BE}" type="sibTrans" cxnId="{E8139F25-A41A-8144-9499-94DF5D38DF70}">
      <dgm:prSet/>
      <dgm:spPr>
        <a:solidFill>
          <a:srgbClr val="000000"/>
        </a:solidFill>
      </dgm:spPr>
      <dgm:t>
        <a:bodyPr/>
        <a:lstStyle/>
        <a:p>
          <a:endParaRPr lang="en-US" dirty="0"/>
        </a:p>
      </dgm:t>
    </dgm:pt>
    <dgm:pt modelId="{CF8EAAB5-3034-824D-8E95-B58AC4CA077F}">
      <dgm:prSet/>
      <dgm:spPr>
        <a:solidFill>
          <a:srgbClr val="558140"/>
        </a:solidFill>
      </dgm:spPr>
      <dgm:t>
        <a:bodyPr/>
        <a:lstStyle/>
        <a:p>
          <a:pPr rtl="0"/>
          <a:r>
            <a:rPr lang="en-US" b="1" dirty="0" smtClean="0"/>
            <a:t>Hazard (Potential to cause harm)</a:t>
          </a:r>
          <a:endParaRPr lang="en-US" dirty="0"/>
        </a:p>
      </dgm:t>
    </dgm:pt>
    <dgm:pt modelId="{866A1E22-46F5-994A-AFA1-48A3AA6A1121}" type="parTrans" cxnId="{0237F132-2B67-0A40-99E2-5B7D573312DE}">
      <dgm:prSet/>
      <dgm:spPr/>
      <dgm:t>
        <a:bodyPr/>
        <a:lstStyle/>
        <a:p>
          <a:endParaRPr lang="en-US"/>
        </a:p>
      </dgm:t>
    </dgm:pt>
    <dgm:pt modelId="{7E590B61-F1EC-6C42-988B-0AFEE969B4BB}" type="sibTrans" cxnId="{0237F132-2B67-0A40-99E2-5B7D573312DE}">
      <dgm:prSet/>
      <dgm:spPr/>
      <dgm:t>
        <a:bodyPr/>
        <a:lstStyle/>
        <a:p>
          <a:endParaRPr lang="en-US"/>
        </a:p>
      </dgm:t>
    </dgm:pt>
    <dgm:pt modelId="{50C4B7EF-121D-2849-A03C-BE8F4410871C}" type="pres">
      <dgm:prSet presAssocID="{D723429C-43C4-8D4F-B4A5-F0D2EEF0E3E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E3704-C71F-0142-8866-2DE6ED013398}" type="pres">
      <dgm:prSet presAssocID="{A5C6A27B-D8C0-7E47-9617-CD792FA4CD8C}" presName="node" presStyleLbl="node1" presStyleIdx="0" presStyleCnt="3" custScaleX="126906" custScaleY="117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B0A70-E6B1-B944-BCDD-202639B7C05B}" type="pres">
      <dgm:prSet presAssocID="{4E5D549C-9520-3F42-892B-B699F1EEC2BE}" presName="spacerL" presStyleCnt="0"/>
      <dgm:spPr/>
    </dgm:pt>
    <dgm:pt modelId="{B5AFF77B-797C-0448-8FF7-DB8D32653AD6}" type="pres">
      <dgm:prSet presAssocID="{4E5D549C-9520-3F42-892B-B699F1EEC2BE}" presName="sibTrans" presStyleLbl="sibTrans2D1" presStyleIdx="0" presStyleCnt="2" custLinFactX="238677" custLinFactNeighborX="300000" custLinFactNeighborY="5157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64DBC590-45DF-E348-9E8E-CA1420F41642}" type="pres">
      <dgm:prSet presAssocID="{4E5D549C-9520-3F42-892B-B699F1EEC2BE}" presName="spacerR" presStyleCnt="0"/>
      <dgm:spPr/>
    </dgm:pt>
    <dgm:pt modelId="{6D34CE8C-C27E-D14E-8FBB-5CCC97ADF8A5}" type="pres">
      <dgm:prSet presAssocID="{3DAF3DF2-A831-FF4E-B98B-27668DF27401}" presName="node" presStyleLbl="node1" presStyleIdx="1" presStyleCnt="3" custScaleX="124177" custScaleY="120499" custLinFactX="141278" custLinFactNeighborX="200000" custLinFactNeighborY="2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2C645-D33C-1A47-9F03-9F5A23C48D1F}" type="pres">
      <dgm:prSet presAssocID="{1958BF36-ECC3-254E-A67A-B6F97529579F}" presName="spacerL" presStyleCnt="0"/>
      <dgm:spPr/>
    </dgm:pt>
    <dgm:pt modelId="{A238BD0B-C071-A84D-A56A-91F63F9D7FBD}" type="pres">
      <dgm:prSet presAssocID="{1958BF36-ECC3-254E-A67A-B6F97529579F}" presName="sibTrans" presStyleLbl="sibTrans2D1" presStyleIdx="1" presStyleCnt="2" custScaleX="46756" custScaleY="81086" custLinFactX="-300000" custLinFactNeighborX="-345321" custLinFactNeighborY="5157"/>
      <dgm:spPr/>
      <dgm:t>
        <a:bodyPr/>
        <a:lstStyle/>
        <a:p>
          <a:endParaRPr lang="en-US"/>
        </a:p>
      </dgm:t>
    </dgm:pt>
    <dgm:pt modelId="{40F4A887-1FC3-8A44-B69D-3BCE3608C29F}" type="pres">
      <dgm:prSet presAssocID="{1958BF36-ECC3-254E-A67A-B6F97529579F}" presName="spacerR" presStyleCnt="0"/>
      <dgm:spPr/>
    </dgm:pt>
    <dgm:pt modelId="{9FA0D240-27FB-D848-A164-1DB7F519F79A}" type="pres">
      <dgm:prSet presAssocID="{CF8EAAB5-3034-824D-8E95-B58AC4CA077F}" presName="node" presStyleLbl="node1" presStyleIdx="2" presStyleCnt="3" custScaleX="119996" custScaleY="112599" custLinFactX="-177547" custLinFactNeighborX="-200000" custLinFactNeighborY="43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139F25-A41A-8144-9499-94DF5D38DF70}" srcId="{D723429C-43C4-8D4F-B4A5-F0D2EEF0E3E5}" destId="{A5C6A27B-D8C0-7E47-9617-CD792FA4CD8C}" srcOrd="0" destOrd="0" parTransId="{D63112EF-86AB-0E48-9A3E-98D4A7D017E7}" sibTransId="{4E5D549C-9520-3F42-892B-B699F1EEC2BE}"/>
    <dgm:cxn modelId="{3DE2F137-8A67-7C4A-9718-BF6EF1898990}" type="presOf" srcId="{D723429C-43C4-8D4F-B4A5-F0D2EEF0E3E5}" destId="{50C4B7EF-121D-2849-A03C-BE8F4410871C}" srcOrd="0" destOrd="0" presId="urn:microsoft.com/office/officeart/2005/8/layout/equation1"/>
    <dgm:cxn modelId="{4301362D-6485-344B-BFFA-527B8CF7BF3B}" type="presOf" srcId="{A5C6A27B-D8C0-7E47-9617-CD792FA4CD8C}" destId="{3E4E3704-C71F-0142-8866-2DE6ED013398}" srcOrd="0" destOrd="0" presId="urn:microsoft.com/office/officeart/2005/8/layout/equation1"/>
    <dgm:cxn modelId="{04DBD5D9-000B-F840-B63C-26B59CAB500C}" type="presOf" srcId="{4E5D549C-9520-3F42-892B-B699F1EEC2BE}" destId="{B5AFF77B-797C-0448-8FF7-DB8D32653AD6}" srcOrd="0" destOrd="0" presId="urn:microsoft.com/office/officeart/2005/8/layout/equation1"/>
    <dgm:cxn modelId="{B6D4FFAF-A5F5-BA45-9BC9-CA5D7273059D}" type="presOf" srcId="{1958BF36-ECC3-254E-A67A-B6F97529579F}" destId="{A238BD0B-C071-A84D-A56A-91F63F9D7FBD}" srcOrd="0" destOrd="0" presId="urn:microsoft.com/office/officeart/2005/8/layout/equation1"/>
    <dgm:cxn modelId="{865DE938-F5DD-0C42-A618-B8DC6849C16A}" srcId="{D723429C-43C4-8D4F-B4A5-F0D2EEF0E3E5}" destId="{3DAF3DF2-A831-FF4E-B98B-27668DF27401}" srcOrd="1" destOrd="0" parTransId="{45AEAF4A-5E26-B84E-AC10-AD75280147EB}" sibTransId="{1958BF36-ECC3-254E-A67A-B6F97529579F}"/>
    <dgm:cxn modelId="{89B111F1-1373-7443-A9CD-4C243BFBD994}" type="presOf" srcId="{CF8EAAB5-3034-824D-8E95-B58AC4CA077F}" destId="{9FA0D240-27FB-D848-A164-1DB7F519F79A}" srcOrd="0" destOrd="0" presId="urn:microsoft.com/office/officeart/2005/8/layout/equation1"/>
    <dgm:cxn modelId="{2738DBF5-14FB-934C-BFF6-2E08057A5B9A}" type="presOf" srcId="{3DAF3DF2-A831-FF4E-B98B-27668DF27401}" destId="{6D34CE8C-C27E-D14E-8FBB-5CCC97ADF8A5}" srcOrd="0" destOrd="0" presId="urn:microsoft.com/office/officeart/2005/8/layout/equation1"/>
    <dgm:cxn modelId="{0237F132-2B67-0A40-99E2-5B7D573312DE}" srcId="{D723429C-43C4-8D4F-B4A5-F0D2EEF0E3E5}" destId="{CF8EAAB5-3034-824D-8E95-B58AC4CA077F}" srcOrd="2" destOrd="0" parTransId="{866A1E22-46F5-994A-AFA1-48A3AA6A1121}" sibTransId="{7E590B61-F1EC-6C42-988B-0AFEE969B4BB}"/>
    <dgm:cxn modelId="{744AECD3-F3A4-4B44-A554-4C81406E9322}" type="presParOf" srcId="{50C4B7EF-121D-2849-A03C-BE8F4410871C}" destId="{3E4E3704-C71F-0142-8866-2DE6ED013398}" srcOrd="0" destOrd="0" presId="urn:microsoft.com/office/officeart/2005/8/layout/equation1"/>
    <dgm:cxn modelId="{86089D22-474C-A641-8347-3953742BF522}" type="presParOf" srcId="{50C4B7EF-121D-2849-A03C-BE8F4410871C}" destId="{51EB0A70-E6B1-B944-BCDD-202639B7C05B}" srcOrd="1" destOrd="0" presId="urn:microsoft.com/office/officeart/2005/8/layout/equation1"/>
    <dgm:cxn modelId="{8169C0BD-7FB6-0648-9E37-5E2929A73BCE}" type="presParOf" srcId="{50C4B7EF-121D-2849-A03C-BE8F4410871C}" destId="{B5AFF77B-797C-0448-8FF7-DB8D32653AD6}" srcOrd="2" destOrd="0" presId="urn:microsoft.com/office/officeart/2005/8/layout/equation1"/>
    <dgm:cxn modelId="{B6B71C11-AD1B-FD49-8F21-8C4A0DF8849D}" type="presParOf" srcId="{50C4B7EF-121D-2849-A03C-BE8F4410871C}" destId="{64DBC590-45DF-E348-9E8E-CA1420F41642}" srcOrd="3" destOrd="0" presId="urn:microsoft.com/office/officeart/2005/8/layout/equation1"/>
    <dgm:cxn modelId="{4454724A-D764-3645-940C-5397CABF7F24}" type="presParOf" srcId="{50C4B7EF-121D-2849-A03C-BE8F4410871C}" destId="{6D34CE8C-C27E-D14E-8FBB-5CCC97ADF8A5}" srcOrd="4" destOrd="0" presId="urn:microsoft.com/office/officeart/2005/8/layout/equation1"/>
    <dgm:cxn modelId="{9C1C4ED6-9C9B-0D49-A329-8860DCC3F122}" type="presParOf" srcId="{50C4B7EF-121D-2849-A03C-BE8F4410871C}" destId="{1BA2C645-D33C-1A47-9F03-9F5A23C48D1F}" srcOrd="5" destOrd="0" presId="urn:microsoft.com/office/officeart/2005/8/layout/equation1"/>
    <dgm:cxn modelId="{585B19F4-0819-9C40-ABB3-CFE26962B2C8}" type="presParOf" srcId="{50C4B7EF-121D-2849-A03C-BE8F4410871C}" destId="{A238BD0B-C071-A84D-A56A-91F63F9D7FBD}" srcOrd="6" destOrd="0" presId="urn:microsoft.com/office/officeart/2005/8/layout/equation1"/>
    <dgm:cxn modelId="{00DB4B4A-4240-6C41-AC29-E1C33504360C}" type="presParOf" srcId="{50C4B7EF-121D-2849-A03C-BE8F4410871C}" destId="{40F4A887-1FC3-8A44-B69D-3BCE3608C29F}" srcOrd="7" destOrd="0" presId="urn:microsoft.com/office/officeart/2005/8/layout/equation1"/>
    <dgm:cxn modelId="{35A6CD4A-7C76-2B41-86FD-9370C2837543}" type="presParOf" srcId="{50C4B7EF-121D-2849-A03C-BE8F4410871C}" destId="{9FA0D240-27FB-D848-A164-1DB7F519F79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23429C-43C4-8D4F-B4A5-F0D2EEF0E3E5}" type="doc">
      <dgm:prSet loTypeId="urn:microsoft.com/office/officeart/2005/8/layout/equation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AF3DF2-A831-FF4E-B98B-27668DF27401}">
      <dgm:prSet custT="1"/>
      <dgm:spPr>
        <a:solidFill>
          <a:srgbClr val="558140"/>
        </a:solidFill>
      </dgm:spPr>
      <dgm:t>
        <a:bodyPr/>
        <a:lstStyle/>
        <a:p>
          <a:pPr rtl="0"/>
          <a:r>
            <a:rPr lang="en-US" sz="2000" b="1" i="0" dirty="0" smtClean="0"/>
            <a:t>Exposure</a:t>
          </a:r>
          <a:r>
            <a:rPr lang="en-US" sz="2200" b="1" i="0" dirty="0" smtClean="0"/>
            <a:t> </a:t>
          </a:r>
          <a:endParaRPr lang="en-US" sz="2200" b="1" i="0" dirty="0"/>
        </a:p>
      </dgm:t>
    </dgm:pt>
    <dgm:pt modelId="{45AEAF4A-5E26-B84E-AC10-AD75280147EB}" type="parTrans" cxnId="{865DE938-F5DD-0C42-A618-B8DC6849C16A}">
      <dgm:prSet/>
      <dgm:spPr/>
      <dgm:t>
        <a:bodyPr/>
        <a:lstStyle/>
        <a:p>
          <a:endParaRPr lang="en-US"/>
        </a:p>
      </dgm:t>
    </dgm:pt>
    <dgm:pt modelId="{1958BF36-ECC3-254E-A67A-B6F97529579F}" type="sibTrans" cxnId="{865DE938-F5DD-0C42-A618-B8DC6849C16A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A5C6A27B-D8C0-7E47-9617-CD792FA4CD8C}">
      <dgm:prSet custT="1"/>
      <dgm:spPr>
        <a:solidFill>
          <a:srgbClr val="000090"/>
        </a:solidFill>
      </dgm:spPr>
      <dgm:t>
        <a:bodyPr/>
        <a:lstStyle/>
        <a:p>
          <a:pPr rtl="0"/>
          <a:r>
            <a:rPr lang="en-US" sz="2800" b="1" dirty="0" smtClean="0"/>
            <a:t>Risk</a:t>
          </a:r>
          <a:endParaRPr lang="en-US" sz="2800" dirty="0"/>
        </a:p>
      </dgm:t>
    </dgm:pt>
    <dgm:pt modelId="{D63112EF-86AB-0E48-9A3E-98D4A7D017E7}" type="parTrans" cxnId="{E8139F25-A41A-8144-9499-94DF5D38DF70}">
      <dgm:prSet/>
      <dgm:spPr/>
      <dgm:t>
        <a:bodyPr/>
        <a:lstStyle/>
        <a:p>
          <a:endParaRPr lang="en-US"/>
        </a:p>
      </dgm:t>
    </dgm:pt>
    <dgm:pt modelId="{4E5D549C-9520-3F42-892B-B699F1EEC2BE}" type="sibTrans" cxnId="{E8139F25-A41A-8144-9499-94DF5D38DF70}">
      <dgm:prSet/>
      <dgm:spPr>
        <a:solidFill>
          <a:srgbClr val="000000"/>
        </a:solidFill>
      </dgm:spPr>
      <dgm:t>
        <a:bodyPr/>
        <a:lstStyle/>
        <a:p>
          <a:endParaRPr lang="en-US" dirty="0"/>
        </a:p>
      </dgm:t>
    </dgm:pt>
    <dgm:pt modelId="{CF8EAAB5-3034-824D-8E95-B58AC4CA077F}">
      <dgm:prSet/>
      <dgm:spPr>
        <a:solidFill>
          <a:srgbClr val="558140"/>
        </a:solidFill>
      </dgm:spPr>
      <dgm:t>
        <a:bodyPr/>
        <a:lstStyle/>
        <a:p>
          <a:pPr rtl="0"/>
          <a:r>
            <a:rPr lang="en-US" b="1" dirty="0" smtClean="0"/>
            <a:t>Hazard </a:t>
          </a:r>
          <a:endParaRPr lang="en-US" dirty="0"/>
        </a:p>
      </dgm:t>
    </dgm:pt>
    <dgm:pt modelId="{866A1E22-46F5-994A-AFA1-48A3AA6A1121}" type="parTrans" cxnId="{0237F132-2B67-0A40-99E2-5B7D573312DE}">
      <dgm:prSet/>
      <dgm:spPr/>
      <dgm:t>
        <a:bodyPr/>
        <a:lstStyle/>
        <a:p>
          <a:endParaRPr lang="en-US"/>
        </a:p>
      </dgm:t>
    </dgm:pt>
    <dgm:pt modelId="{7E590B61-F1EC-6C42-988B-0AFEE969B4BB}" type="sibTrans" cxnId="{0237F132-2B67-0A40-99E2-5B7D573312DE}">
      <dgm:prSet/>
      <dgm:spPr/>
      <dgm:t>
        <a:bodyPr/>
        <a:lstStyle/>
        <a:p>
          <a:endParaRPr lang="en-US"/>
        </a:p>
      </dgm:t>
    </dgm:pt>
    <dgm:pt modelId="{50C4B7EF-121D-2849-A03C-BE8F4410871C}" type="pres">
      <dgm:prSet presAssocID="{D723429C-43C4-8D4F-B4A5-F0D2EEF0E3E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E3704-C71F-0142-8866-2DE6ED013398}" type="pres">
      <dgm:prSet presAssocID="{A5C6A27B-D8C0-7E47-9617-CD792FA4CD8C}" presName="node" presStyleLbl="node1" presStyleIdx="0" presStyleCnt="3" custScaleX="126906" custScaleY="117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B0A70-E6B1-B944-BCDD-202639B7C05B}" type="pres">
      <dgm:prSet presAssocID="{4E5D549C-9520-3F42-892B-B699F1EEC2BE}" presName="spacerL" presStyleCnt="0"/>
      <dgm:spPr/>
    </dgm:pt>
    <dgm:pt modelId="{B5AFF77B-797C-0448-8FF7-DB8D32653AD6}" type="pres">
      <dgm:prSet presAssocID="{4E5D549C-9520-3F42-892B-B699F1EEC2BE}" presName="sibTrans" presStyleLbl="sibTrans2D1" presStyleIdx="0" presStyleCnt="2" custScaleX="84005" custScaleY="113794" custLinFactX="177759" custLinFactNeighborX="200000" custLinFactNeighborY="5157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64DBC590-45DF-E348-9E8E-CA1420F41642}" type="pres">
      <dgm:prSet presAssocID="{4E5D549C-9520-3F42-892B-B699F1EEC2BE}" presName="spacerR" presStyleCnt="0"/>
      <dgm:spPr/>
    </dgm:pt>
    <dgm:pt modelId="{6D34CE8C-C27E-D14E-8FBB-5CCC97ADF8A5}" type="pres">
      <dgm:prSet presAssocID="{3DAF3DF2-A831-FF4E-B98B-27668DF27401}" presName="node" presStyleLbl="node1" presStyleIdx="1" presStyleCnt="3" custScaleX="124177" custScaleY="120499" custLinFactX="141278" custLinFactNeighborX="200000" custLinFactNeighborY="2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2C645-D33C-1A47-9F03-9F5A23C48D1F}" type="pres">
      <dgm:prSet presAssocID="{1958BF36-ECC3-254E-A67A-B6F97529579F}" presName="spacerL" presStyleCnt="0"/>
      <dgm:spPr/>
    </dgm:pt>
    <dgm:pt modelId="{A238BD0B-C071-A84D-A56A-91F63F9D7FBD}" type="pres">
      <dgm:prSet presAssocID="{1958BF36-ECC3-254E-A67A-B6F97529579F}" presName="sibTrans" presStyleLbl="sibTrans2D1" presStyleIdx="1" presStyleCnt="2" custScaleX="46756" custScaleY="81086" custLinFactX="-289728" custLinFactNeighborX="-300000" custLinFactNeighborY="7700"/>
      <dgm:spPr/>
      <dgm:t>
        <a:bodyPr/>
        <a:lstStyle/>
        <a:p>
          <a:endParaRPr lang="en-US"/>
        </a:p>
      </dgm:t>
    </dgm:pt>
    <dgm:pt modelId="{40F4A887-1FC3-8A44-B69D-3BCE3608C29F}" type="pres">
      <dgm:prSet presAssocID="{1958BF36-ECC3-254E-A67A-B6F97529579F}" presName="spacerR" presStyleCnt="0"/>
      <dgm:spPr/>
    </dgm:pt>
    <dgm:pt modelId="{9FA0D240-27FB-D848-A164-1DB7F519F79A}" type="pres">
      <dgm:prSet presAssocID="{CF8EAAB5-3034-824D-8E95-B58AC4CA077F}" presName="node" presStyleLbl="node1" presStyleIdx="2" presStyleCnt="3" custScaleX="77396" custScaleY="80130" custLinFactX="-177547" custLinFactNeighborX="-200000" custLinFactNeighborY="43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F7A686-3AEC-D640-BE28-80C22EFE353C}" type="presOf" srcId="{D723429C-43C4-8D4F-B4A5-F0D2EEF0E3E5}" destId="{50C4B7EF-121D-2849-A03C-BE8F4410871C}" srcOrd="0" destOrd="0" presId="urn:microsoft.com/office/officeart/2005/8/layout/equation1"/>
    <dgm:cxn modelId="{E8139F25-A41A-8144-9499-94DF5D38DF70}" srcId="{D723429C-43C4-8D4F-B4A5-F0D2EEF0E3E5}" destId="{A5C6A27B-D8C0-7E47-9617-CD792FA4CD8C}" srcOrd="0" destOrd="0" parTransId="{D63112EF-86AB-0E48-9A3E-98D4A7D017E7}" sibTransId="{4E5D549C-9520-3F42-892B-B699F1EEC2BE}"/>
    <dgm:cxn modelId="{865DE938-F5DD-0C42-A618-B8DC6849C16A}" srcId="{D723429C-43C4-8D4F-B4A5-F0D2EEF0E3E5}" destId="{3DAF3DF2-A831-FF4E-B98B-27668DF27401}" srcOrd="1" destOrd="0" parTransId="{45AEAF4A-5E26-B84E-AC10-AD75280147EB}" sibTransId="{1958BF36-ECC3-254E-A67A-B6F97529579F}"/>
    <dgm:cxn modelId="{A196AC8A-7CFE-5547-BEB4-7DC9FE20B5F2}" type="presOf" srcId="{3DAF3DF2-A831-FF4E-B98B-27668DF27401}" destId="{6D34CE8C-C27E-D14E-8FBB-5CCC97ADF8A5}" srcOrd="0" destOrd="0" presId="urn:microsoft.com/office/officeart/2005/8/layout/equation1"/>
    <dgm:cxn modelId="{5C14490B-22D3-434E-85CB-25030EF37999}" type="presOf" srcId="{A5C6A27B-D8C0-7E47-9617-CD792FA4CD8C}" destId="{3E4E3704-C71F-0142-8866-2DE6ED013398}" srcOrd="0" destOrd="0" presId="urn:microsoft.com/office/officeart/2005/8/layout/equation1"/>
    <dgm:cxn modelId="{B155D570-C25E-CF45-B29B-E48F49E5E95C}" type="presOf" srcId="{1958BF36-ECC3-254E-A67A-B6F97529579F}" destId="{A238BD0B-C071-A84D-A56A-91F63F9D7FBD}" srcOrd="0" destOrd="0" presId="urn:microsoft.com/office/officeart/2005/8/layout/equation1"/>
    <dgm:cxn modelId="{E6937D16-B701-B344-A985-D8F1CDBB8CB3}" type="presOf" srcId="{CF8EAAB5-3034-824D-8E95-B58AC4CA077F}" destId="{9FA0D240-27FB-D848-A164-1DB7F519F79A}" srcOrd="0" destOrd="0" presId="urn:microsoft.com/office/officeart/2005/8/layout/equation1"/>
    <dgm:cxn modelId="{EE16FB94-BD21-B74D-B1E5-088F40165D12}" type="presOf" srcId="{4E5D549C-9520-3F42-892B-B699F1EEC2BE}" destId="{B5AFF77B-797C-0448-8FF7-DB8D32653AD6}" srcOrd="0" destOrd="0" presId="urn:microsoft.com/office/officeart/2005/8/layout/equation1"/>
    <dgm:cxn modelId="{0237F132-2B67-0A40-99E2-5B7D573312DE}" srcId="{D723429C-43C4-8D4F-B4A5-F0D2EEF0E3E5}" destId="{CF8EAAB5-3034-824D-8E95-B58AC4CA077F}" srcOrd="2" destOrd="0" parTransId="{866A1E22-46F5-994A-AFA1-48A3AA6A1121}" sibTransId="{7E590B61-F1EC-6C42-988B-0AFEE969B4BB}"/>
    <dgm:cxn modelId="{7C8C8C92-1F3C-634A-91AB-57FB1D6C5671}" type="presParOf" srcId="{50C4B7EF-121D-2849-A03C-BE8F4410871C}" destId="{3E4E3704-C71F-0142-8866-2DE6ED013398}" srcOrd="0" destOrd="0" presId="urn:microsoft.com/office/officeart/2005/8/layout/equation1"/>
    <dgm:cxn modelId="{355CEDA8-0296-8B4C-AAE9-E9918049FAB9}" type="presParOf" srcId="{50C4B7EF-121D-2849-A03C-BE8F4410871C}" destId="{51EB0A70-E6B1-B944-BCDD-202639B7C05B}" srcOrd="1" destOrd="0" presId="urn:microsoft.com/office/officeart/2005/8/layout/equation1"/>
    <dgm:cxn modelId="{3DB06B56-65A3-B64D-BB06-52CF4A023E8B}" type="presParOf" srcId="{50C4B7EF-121D-2849-A03C-BE8F4410871C}" destId="{B5AFF77B-797C-0448-8FF7-DB8D32653AD6}" srcOrd="2" destOrd="0" presId="urn:microsoft.com/office/officeart/2005/8/layout/equation1"/>
    <dgm:cxn modelId="{CB3E1EBF-6980-E740-B50F-DEF9483FE891}" type="presParOf" srcId="{50C4B7EF-121D-2849-A03C-BE8F4410871C}" destId="{64DBC590-45DF-E348-9E8E-CA1420F41642}" srcOrd="3" destOrd="0" presId="urn:microsoft.com/office/officeart/2005/8/layout/equation1"/>
    <dgm:cxn modelId="{44D0A725-16E8-AD46-B794-68073A6B9D8C}" type="presParOf" srcId="{50C4B7EF-121D-2849-A03C-BE8F4410871C}" destId="{6D34CE8C-C27E-D14E-8FBB-5CCC97ADF8A5}" srcOrd="4" destOrd="0" presId="urn:microsoft.com/office/officeart/2005/8/layout/equation1"/>
    <dgm:cxn modelId="{E337D478-1531-4644-AE26-85087957D595}" type="presParOf" srcId="{50C4B7EF-121D-2849-A03C-BE8F4410871C}" destId="{1BA2C645-D33C-1A47-9F03-9F5A23C48D1F}" srcOrd="5" destOrd="0" presId="urn:microsoft.com/office/officeart/2005/8/layout/equation1"/>
    <dgm:cxn modelId="{69439ADA-85FF-9540-ACFB-BAC677A9D486}" type="presParOf" srcId="{50C4B7EF-121D-2849-A03C-BE8F4410871C}" destId="{A238BD0B-C071-A84D-A56A-91F63F9D7FBD}" srcOrd="6" destOrd="0" presId="urn:microsoft.com/office/officeart/2005/8/layout/equation1"/>
    <dgm:cxn modelId="{45EAAEF2-794D-4648-BCAE-D3DEE3357351}" type="presParOf" srcId="{50C4B7EF-121D-2849-A03C-BE8F4410871C}" destId="{40F4A887-1FC3-8A44-B69D-3BCE3608C29F}" srcOrd="7" destOrd="0" presId="urn:microsoft.com/office/officeart/2005/8/layout/equation1"/>
    <dgm:cxn modelId="{B1CECE3B-AEF5-BB4E-B4FA-EA99094C4E60}" type="presParOf" srcId="{50C4B7EF-121D-2849-A03C-BE8F4410871C}" destId="{9FA0D240-27FB-D848-A164-1DB7F519F79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23429C-43C4-8D4F-B4A5-F0D2EEF0E3E5}" type="doc">
      <dgm:prSet loTypeId="urn:microsoft.com/office/officeart/2005/8/layout/equation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AF3DF2-A831-FF4E-B98B-27668DF27401}">
      <dgm:prSet custT="1"/>
      <dgm:spPr>
        <a:solidFill>
          <a:srgbClr val="558140"/>
        </a:solidFill>
      </dgm:spPr>
      <dgm:t>
        <a:bodyPr/>
        <a:lstStyle/>
        <a:p>
          <a:pPr rtl="0"/>
          <a:r>
            <a:rPr lang="en-US" sz="1800" b="1" i="0" dirty="0" smtClean="0"/>
            <a:t>Exposure </a:t>
          </a:r>
          <a:endParaRPr lang="en-US" sz="1800" b="1" i="0" dirty="0"/>
        </a:p>
      </dgm:t>
    </dgm:pt>
    <dgm:pt modelId="{45AEAF4A-5E26-B84E-AC10-AD75280147EB}" type="parTrans" cxnId="{865DE938-F5DD-0C42-A618-B8DC6849C16A}">
      <dgm:prSet/>
      <dgm:spPr/>
      <dgm:t>
        <a:bodyPr/>
        <a:lstStyle/>
        <a:p>
          <a:endParaRPr lang="en-US"/>
        </a:p>
      </dgm:t>
    </dgm:pt>
    <dgm:pt modelId="{1958BF36-ECC3-254E-A67A-B6F97529579F}" type="sibTrans" cxnId="{865DE938-F5DD-0C42-A618-B8DC6849C16A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CF8EAAB5-3034-824D-8E95-B58AC4CA077F}">
      <dgm:prSet/>
      <dgm:spPr>
        <a:solidFill>
          <a:srgbClr val="558140"/>
        </a:solidFill>
      </dgm:spPr>
      <dgm:t>
        <a:bodyPr/>
        <a:lstStyle/>
        <a:p>
          <a:pPr rtl="0"/>
          <a:r>
            <a:rPr lang="en-US" b="1" dirty="0" smtClean="0"/>
            <a:t>Hazard</a:t>
          </a:r>
          <a:endParaRPr lang="en-US" dirty="0"/>
        </a:p>
      </dgm:t>
    </dgm:pt>
    <dgm:pt modelId="{866A1E22-46F5-994A-AFA1-48A3AA6A1121}" type="parTrans" cxnId="{0237F132-2B67-0A40-99E2-5B7D573312DE}">
      <dgm:prSet/>
      <dgm:spPr/>
      <dgm:t>
        <a:bodyPr/>
        <a:lstStyle/>
        <a:p>
          <a:endParaRPr lang="en-US"/>
        </a:p>
      </dgm:t>
    </dgm:pt>
    <dgm:pt modelId="{7E590B61-F1EC-6C42-988B-0AFEE969B4BB}" type="sibTrans" cxnId="{0237F132-2B67-0A40-99E2-5B7D573312DE}">
      <dgm:prSet/>
      <dgm:spPr/>
      <dgm:t>
        <a:bodyPr/>
        <a:lstStyle/>
        <a:p>
          <a:endParaRPr lang="en-US"/>
        </a:p>
      </dgm:t>
    </dgm:pt>
    <dgm:pt modelId="{A5C6A27B-D8C0-7E47-9617-CD792FA4CD8C}">
      <dgm:prSet custT="1"/>
      <dgm:spPr>
        <a:solidFill>
          <a:srgbClr val="000090"/>
        </a:solidFill>
      </dgm:spPr>
      <dgm:t>
        <a:bodyPr/>
        <a:lstStyle/>
        <a:p>
          <a:pPr rtl="0"/>
          <a:r>
            <a:rPr lang="en-US" sz="2800" b="1" dirty="0" smtClean="0"/>
            <a:t>Risk</a:t>
          </a:r>
          <a:endParaRPr lang="en-US" sz="2800" dirty="0"/>
        </a:p>
      </dgm:t>
    </dgm:pt>
    <dgm:pt modelId="{4E5D549C-9520-3F42-892B-B699F1EEC2BE}" type="sibTrans" cxnId="{E8139F25-A41A-8144-9499-94DF5D38DF70}">
      <dgm:prSet/>
      <dgm:spPr>
        <a:solidFill>
          <a:srgbClr val="000000"/>
        </a:solidFill>
      </dgm:spPr>
      <dgm:t>
        <a:bodyPr/>
        <a:lstStyle/>
        <a:p>
          <a:endParaRPr lang="en-US" dirty="0"/>
        </a:p>
      </dgm:t>
    </dgm:pt>
    <dgm:pt modelId="{D63112EF-86AB-0E48-9A3E-98D4A7D017E7}" type="parTrans" cxnId="{E8139F25-A41A-8144-9499-94DF5D38DF70}">
      <dgm:prSet/>
      <dgm:spPr/>
      <dgm:t>
        <a:bodyPr/>
        <a:lstStyle/>
        <a:p>
          <a:endParaRPr lang="en-US"/>
        </a:p>
      </dgm:t>
    </dgm:pt>
    <dgm:pt modelId="{50C4B7EF-121D-2849-A03C-BE8F4410871C}" type="pres">
      <dgm:prSet presAssocID="{D723429C-43C4-8D4F-B4A5-F0D2EEF0E3E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E3704-C71F-0142-8866-2DE6ED013398}" type="pres">
      <dgm:prSet presAssocID="{A5C6A27B-D8C0-7E47-9617-CD792FA4CD8C}" presName="node" presStyleLbl="node1" presStyleIdx="0" presStyleCnt="3" custScaleX="136362" custScaleY="119164" custLinFactNeighborX="-781" custLinFactNeighborY="-5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B0A70-E6B1-B944-BCDD-202639B7C05B}" type="pres">
      <dgm:prSet presAssocID="{4E5D549C-9520-3F42-892B-B699F1EEC2BE}" presName="spacerL" presStyleCnt="0"/>
      <dgm:spPr/>
    </dgm:pt>
    <dgm:pt modelId="{B5AFF77B-797C-0448-8FF7-DB8D32653AD6}" type="pres">
      <dgm:prSet presAssocID="{4E5D549C-9520-3F42-892B-B699F1EEC2BE}" presName="sibTrans" presStyleLbl="sibTrans2D1" presStyleIdx="0" presStyleCnt="2" custLinFactX="272505" custLinFactNeighborX="300000" custLinFactNeighborY="4068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64DBC590-45DF-E348-9E8E-CA1420F41642}" type="pres">
      <dgm:prSet presAssocID="{4E5D549C-9520-3F42-892B-B699F1EEC2BE}" presName="spacerR" presStyleCnt="0"/>
      <dgm:spPr/>
    </dgm:pt>
    <dgm:pt modelId="{6D34CE8C-C27E-D14E-8FBB-5CCC97ADF8A5}" type="pres">
      <dgm:prSet presAssocID="{3DAF3DF2-A831-FF4E-B98B-27668DF27401}" presName="node" presStyleLbl="node1" presStyleIdx="1" presStyleCnt="3" custScaleX="71280" custScaleY="57183" custLinFactX="168101" custLinFactNeighborX="200000" custLinFactNeighborY="1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2C645-D33C-1A47-9F03-9F5A23C48D1F}" type="pres">
      <dgm:prSet presAssocID="{1958BF36-ECC3-254E-A67A-B6F97529579F}" presName="spacerL" presStyleCnt="0"/>
      <dgm:spPr/>
    </dgm:pt>
    <dgm:pt modelId="{A238BD0B-C071-A84D-A56A-91F63F9D7FBD}" type="pres">
      <dgm:prSet presAssocID="{1958BF36-ECC3-254E-A67A-B6F97529579F}" presName="sibTrans" presStyleLbl="sibTrans2D1" presStyleIdx="1" presStyleCnt="2" custScaleX="46756" custScaleY="81086" custLinFactX="-207259" custLinFactNeighborX="-300000" custLinFactNeighborY="4388"/>
      <dgm:spPr/>
      <dgm:t>
        <a:bodyPr/>
        <a:lstStyle/>
        <a:p>
          <a:endParaRPr lang="en-US"/>
        </a:p>
      </dgm:t>
    </dgm:pt>
    <dgm:pt modelId="{40F4A887-1FC3-8A44-B69D-3BCE3608C29F}" type="pres">
      <dgm:prSet presAssocID="{1958BF36-ECC3-254E-A67A-B6F97529579F}" presName="spacerR" presStyleCnt="0"/>
      <dgm:spPr/>
    </dgm:pt>
    <dgm:pt modelId="{9FA0D240-27FB-D848-A164-1DB7F519F79A}" type="pres">
      <dgm:prSet presAssocID="{CF8EAAB5-3034-824D-8E95-B58AC4CA077F}" presName="node" presStyleLbl="node1" presStyleIdx="2" presStyleCnt="3" custScaleX="153697" custScaleY="144284" custLinFactX="-135215" custLinFactNeighborX="-200000" custLinFactNeighborY="5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139F25-A41A-8144-9499-94DF5D38DF70}" srcId="{D723429C-43C4-8D4F-B4A5-F0D2EEF0E3E5}" destId="{A5C6A27B-D8C0-7E47-9617-CD792FA4CD8C}" srcOrd="0" destOrd="0" parTransId="{D63112EF-86AB-0E48-9A3E-98D4A7D017E7}" sibTransId="{4E5D549C-9520-3F42-892B-B699F1EEC2BE}"/>
    <dgm:cxn modelId="{865DE938-F5DD-0C42-A618-B8DC6849C16A}" srcId="{D723429C-43C4-8D4F-B4A5-F0D2EEF0E3E5}" destId="{3DAF3DF2-A831-FF4E-B98B-27668DF27401}" srcOrd="1" destOrd="0" parTransId="{45AEAF4A-5E26-B84E-AC10-AD75280147EB}" sibTransId="{1958BF36-ECC3-254E-A67A-B6F97529579F}"/>
    <dgm:cxn modelId="{3D38F5FC-BD5F-0844-8379-C15A36EBB9E3}" type="presOf" srcId="{D723429C-43C4-8D4F-B4A5-F0D2EEF0E3E5}" destId="{50C4B7EF-121D-2849-A03C-BE8F4410871C}" srcOrd="0" destOrd="0" presId="urn:microsoft.com/office/officeart/2005/8/layout/equation1"/>
    <dgm:cxn modelId="{F71CEAA7-DCDD-6C45-BABA-A61E53FD52AE}" type="presOf" srcId="{1958BF36-ECC3-254E-A67A-B6F97529579F}" destId="{A238BD0B-C071-A84D-A56A-91F63F9D7FBD}" srcOrd="0" destOrd="0" presId="urn:microsoft.com/office/officeart/2005/8/layout/equation1"/>
    <dgm:cxn modelId="{0237F132-2B67-0A40-99E2-5B7D573312DE}" srcId="{D723429C-43C4-8D4F-B4A5-F0D2EEF0E3E5}" destId="{CF8EAAB5-3034-824D-8E95-B58AC4CA077F}" srcOrd="2" destOrd="0" parTransId="{866A1E22-46F5-994A-AFA1-48A3AA6A1121}" sibTransId="{7E590B61-F1EC-6C42-988B-0AFEE969B4BB}"/>
    <dgm:cxn modelId="{0EF4DD54-72D3-C04F-9F1D-914E99150607}" type="presOf" srcId="{CF8EAAB5-3034-824D-8E95-B58AC4CA077F}" destId="{9FA0D240-27FB-D848-A164-1DB7F519F79A}" srcOrd="0" destOrd="0" presId="urn:microsoft.com/office/officeart/2005/8/layout/equation1"/>
    <dgm:cxn modelId="{A81E033D-F85F-A64D-9DFB-EF3AFD222869}" type="presOf" srcId="{4E5D549C-9520-3F42-892B-B699F1EEC2BE}" destId="{B5AFF77B-797C-0448-8FF7-DB8D32653AD6}" srcOrd="0" destOrd="0" presId="urn:microsoft.com/office/officeart/2005/8/layout/equation1"/>
    <dgm:cxn modelId="{6FE06796-685D-F04D-B328-8076E8F653F6}" type="presOf" srcId="{A5C6A27B-D8C0-7E47-9617-CD792FA4CD8C}" destId="{3E4E3704-C71F-0142-8866-2DE6ED013398}" srcOrd="0" destOrd="0" presId="urn:microsoft.com/office/officeart/2005/8/layout/equation1"/>
    <dgm:cxn modelId="{7B85DFFA-15E9-6B4B-B03E-97C7EC55BE2F}" type="presOf" srcId="{3DAF3DF2-A831-FF4E-B98B-27668DF27401}" destId="{6D34CE8C-C27E-D14E-8FBB-5CCC97ADF8A5}" srcOrd="0" destOrd="0" presId="urn:microsoft.com/office/officeart/2005/8/layout/equation1"/>
    <dgm:cxn modelId="{9430FC0B-39D7-3245-8600-FA5929D45A29}" type="presParOf" srcId="{50C4B7EF-121D-2849-A03C-BE8F4410871C}" destId="{3E4E3704-C71F-0142-8866-2DE6ED013398}" srcOrd="0" destOrd="0" presId="urn:microsoft.com/office/officeart/2005/8/layout/equation1"/>
    <dgm:cxn modelId="{DBDFF1E8-AF08-184A-BD59-C53017C9BB03}" type="presParOf" srcId="{50C4B7EF-121D-2849-A03C-BE8F4410871C}" destId="{51EB0A70-E6B1-B944-BCDD-202639B7C05B}" srcOrd="1" destOrd="0" presId="urn:microsoft.com/office/officeart/2005/8/layout/equation1"/>
    <dgm:cxn modelId="{8165C2C6-DFC0-5D4A-8923-F1512ACF7A3A}" type="presParOf" srcId="{50C4B7EF-121D-2849-A03C-BE8F4410871C}" destId="{B5AFF77B-797C-0448-8FF7-DB8D32653AD6}" srcOrd="2" destOrd="0" presId="urn:microsoft.com/office/officeart/2005/8/layout/equation1"/>
    <dgm:cxn modelId="{62690B27-AAB6-2D45-9855-FEDCD1CEF3C2}" type="presParOf" srcId="{50C4B7EF-121D-2849-A03C-BE8F4410871C}" destId="{64DBC590-45DF-E348-9E8E-CA1420F41642}" srcOrd="3" destOrd="0" presId="urn:microsoft.com/office/officeart/2005/8/layout/equation1"/>
    <dgm:cxn modelId="{8F3742C3-0E0E-6E4C-90A9-DC7C6C4BAB92}" type="presParOf" srcId="{50C4B7EF-121D-2849-A03C-BE8F4410871C}" destId="{6D34CE8C-C27E-D14E-8FBB-5CCC97ADF8A5}" srcOrd="4" destOrd="0" presId="urn:microsoft.com/office/officeart/2005/8/layout/equation1"/>
    <dgm:cxn modelId="{F6594E3B-906D-B641-A3FB-C37A21740340}" type="presParOf" srcId="{50C4B7EF-121D-2849-A03C-BE8F4410871C}" destId="{1BA2C645-D33C-1A47-9F03-9F5A23C48D1F}" srcOrd="5" destOrd="0" presId="urn:microsoft.com/office/officeart/2005/8/layout/equation1"/>
    <dgm:cxn modelId="{BFA1D86C-C432-8E4F-AB55-0FA238400F81}" type="presParOf" srcId="{50C4B7EF-121D-2849-A03C-BE8F4410871C}" destId="{A238BD0B-C071-A84D-A56A-91F63F9D7FBD}" srcOrd="6" destOrd="0" presId="urn:microsoft.com/office/officeart/2005/8/layout/equation1"/>
    <dgm:cxn modelId="{1B009223-E589-684F-BE4C-6941F4D6E0ED}" type="presParOf" srcId="{50C4B7EF-121D-2849-A03C-BE8F4410871C}" destId="{40F4A887-1FC3-8A44-B69D-3BCE3608C29F}" srcOrd="7" destOrd="0" presId="urn:microsoft.com/office/officeart/2005/8/layout/equation1"/>
    <dgm:cxn modelId="{DC7D3772-74E7-2640-A674-95872E76771E}" type="presParOf" srcId="{50C4B7EF-121D-2849-A03C-BE8F4410871C}" destId="{9FA0D240-27FB-D848-A164-1DB7F519F79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88F0F6-60CC-184E-9107-6FB5223F9C86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CCC66F95-1A92-EC43-A43B-13CA3B69B9C7}">
      <dgm:prSet phldrT="[Text]"/>
      <dgm:spPr/>
      <dgm:t>
        <a:bodyPr/>
        <a:lstStyle/>
        <a:p>
          <a:r>
            <a:rPr lang="en-US" dirty="0" smtClean="0"/>
            <a:t>Level of food additive in each food/ beverage</a:t>
          </a:r>
          <a:endParaRPr lang="en-US" dirty="0"/>
        </a:p>
      </dgm:t>
    </dgm:pt>
    <dgm:pt modelId="{154E70A3-1AD8-664B-A950-489E8B3B30F9}" type="parTrans" cxnId="{1395218C-61B8-4348-AD8A-D029B366555B}">
      <dgm:prSet/>
      <dgm:spPr/>
      <dgm:t>
        <a:bodyPr/>
        <a:lstStyle/>
        <a:p>
          <a:endParaRPr lang="en-US"/>
        </a:p>
      </dgm:t>
    </dgm:pt>
    <dgm:pt modelId="{9D27049F-915C-7B41-B99E-E9F1880485C6}" type="sibTrans" cxnId="{1395218C-61B8-4348-AD8A-D029B366555B}">
      <dgm:prSet/>
      <dgm:spPr/>
      <dgm:t>
        <a:bodyPr/>
        <a:lstStyle/>
        <a:p>
          <a:endParaRPr lang="en-US"/>
        </a:p>
      </dgm:t>
    </dgm:pt>
    <dgm:pt modelId="{9C9A48F8-9A8F-5A44-92B8-17F411A3E9D1}">
      <dgm:prSet phldrT="[Text]"/>
      <dgm:spPr/>
      <dgm:t>
        <a:bodyPr/>
        <a:lstStyle/>
        <a:p>
          <a:r>
            <a:rPr lang="en-US" dirty="0" smtClean="0"/>
            <a:t>Amount of each food/beverage consumed</a:t>
          </a:r>
          <a:endParaRPr lang="en-US" dirty="0"/>
        </a:p>
      </dgm:t>
    </dgm:pt>
    <dgm:pt modelId="{C32038DA-051F-7740-B6BE-6E115E1D3210}" type="parTrans" cxnId="{BA110FCC-80A1-6C4F-B476-D630EA2435B5}">
      <dgm:prSet/>
      <dgm:spPr/>
      <dgm:t>
        <a:bodyPr/>
        <a:lstStyle/>
        <a:p>
          <a:endParaRPr lang="en-US"/>
        </a:p>
      </dgm:t>
    </dgm:pt>
    <dgm:pt modelId="{89946312-DCF0-FA49-969B-160F8172EF62}" type="sibTrans" cxnId="{BA110FCC-80A1-6C4F-B476-D630EA2435B5}">
      <dgm:prSet/>
      <dgm:spPr/>
      <dgm:t>
        <a:bodyPr/>
        <a:lstStyle/>
        <a:p>
          <a:endParaRPr lang="en-US"/>
        </a:p>
      </dgm:t>
    </dgm:pt>
    <dgm:pt modelId="{B3FB5046-5CB9-1C43-B78A-AF6A76360344}">
      <dgm:prSet phldrT="[Text]"/>
      <dgm:spPr/>
      <dgm:t>
        <a:bodyPr/>
        <a:lstStyle/>
        <a:p>
          <a:r>
            <a:rPr lang="en-US" dirty="0" smtClean="0"/>
            <a:t>Amount of food additive consumed</a:t>
          </a:r>
          <a:endParaRPr lang="en-US" dirty="0"/>
        </a:p>
      </dgm:t>
    </dgm:pt>
    <dgm:pt modelId="{0273FFAA-0D58-DC4A-BDDC-F05DBA1C36B3}" type="parTrans" cxnId="{9AF7FAF0-2398-BD46-A4CD-6753BC1A68F4}">
      <dgm:prSet/>
      <dgm:spPr/>
      <dgm:t>
        <a:bodyPr/>
        <a:lstStyle/>
        <a:p>
          <a:endParaRPr lang="en-US"/>
        </a:p>
      </dgm:t>
    </dgm:pt>
    <dgm:pt modelId="{09D736C3-2FCC-FB43-89D2-1582EC503B37}" type="sibTrans" cxnId="{9AF7FAF0-2398-BD46-A4CD-6753BC1A68F4}">
      <dgm:prSet/>
      <dgm:spPr/>
      <dgm:t>
        <a:bodyPr/>
        <a:lstStyle/>
        <a:p>
          <a:endParaRPr lang="en-US"/>
        </a:p>
      </dgm:t>
    </dgm:pt>
    <dgm:pt modelId="{97A61EEE-6549-794E-9E85-D51BF4074884}" type="pres">
      <dgm:prSet presAssocID="{BA88F0F6-60CC-184E-9107-6FB5223F9C86}" presName="Name0" presStyleCnt="0">
        <dgm:presLayoutVars>
          <dgm:dir/>
          <dgm:resizeHandles val="exact"/>
        </dgm:presLayoutVars>
      </dgm:prSet>
      <dgm:spPr/>
    </dgm:pt>
    <dgm:pt modelId="{720B9F5E-65CE-714E-AD64-B5B78E9D9A02}" type="pres">
      <dgm:prSet presAssocID="{BA88F0F6-60CC-184E-9107-6FB5223F9C86}" presName="vNodes" presStyleCnt="0"/>
      <dgm:spPr/>
    </dgm:pt>
    <dgm:pt modelId="{ADA6EC1C-F88B-AC44-A593-A1EEDBFA711A}" type="pres">
      <dgm:prSet presAssocID="{CCC66F95-1A92-EC43-A43B-13CA3B69B9C7}" presName="node" presStyleLbl="node1" presStyleIdx="0" presStyleCnt="3" custScaleX="154725" custScaleY="114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764FE-4485-A94C-A35E-2693F290407A}" type="pres">
      <dgm:prSet presAssocID="{9D27049F-915C-7B41-B99E-E9F1880485C6}" presName="spacerT" presStyleCnt="0"/>
      <dgm:spPr/>
    </dgm:pt>
    <dgm:pt modelId="{BFC5405A-5CF9-504F-8699-DC27F7CD20E2}" type="pres">
      <dgm:prSet presAssocID="{9D27049F-915C-7B41-B99E-E9F1880485C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F1E3278-CE0C-764B-843B-F4C80744BF69}" type="pres">
      <dgm:prSet presAssocID="{9D27049F-915C-7B41-B99E-E9F1880485C6}" presName="spacerB" presStyleCnt="0"/>
      <dgm:spPr/>
    </dgm:pt>
    <dgm:pt modelId="{57E2C82C-4AE2-0343-9A55-BBBB30969A7A}" type="pres">
      <dgm:prSet presAssocID="{9C9A48F8-9A8F-5A44-92B8-17F411A3E9D1}" presName="node" presStyleLbl="node1" presStyleIdx="1" presStyleCnt="3" custScaleX="186960" custScaleY="120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991A8-D53D-034E-9901-F0247C0500A8}" type="pres">
      <dgm:prSet presAssocID="{BA88F0F6-60CC-184E-9107-6FB5223F9C86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CC08CD11-0F62-FC4E-844A-4C29D2A1B483}" type="pres">
      <dgm:prSet presAssocID="{BA88F0F6-60CC-184E-9107-6FB5223F9C8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A85111D-27AD-DD45-9DC1-FDCC3AE85E29}" type="pres">
      <dgm:prSet presAssocID="{BA88F0F6-60CC-184E-9107-6FB5223F9C86}" presName="lastNode" presStyleLbl="node1" presStyleIdx="2" presStyleCnt="3" custScaleX="75701" custScaleY="73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110FCC-80A1-6C4F-B476-D630EA2435B5}" srcId="{BA88F0F6-60CC-184E-9107-6FB5223F9C86}" destId="{9C9A48F8-9A8F-5A44-92B8-17F411A3E9D1}" srcOrd="1" destOrd="0" parTransId="{C32038DA-051F-7740-B6BE-6E115E1D3210}" sibTransId="{89946312-DCF0-FA49-969B-160F8172EF62}"/>
    <dgm:cxn modelId="{1395218C-61B8-4348-AD8A-D029B366555B}" srcId="{BA88F0F6-60CC-184E-9107-6FB5223F9C86}" destId="{CCC66F95-1A92-EC43-A43B-13CA3B69B9C7}" srcOrd="0" destOrd="0" parTransId="{154E70A3-1AD8-664B-A950-489E8B3B30F9}" sibTransId="{9D27049F-915C-7B41-B99E-E9F1880485C6}"/>
    <dgm:cxn modelId="{DC781C64-FAEC-7D41-9C1A-DE38F297817A}" type="presOf" srcId="{9C9A48F8-9A8F-5A44-92B8-17F411A3E9D1}" destId="{57E2C82C-4AE2-0343-9A55-BBBB30969A7A}" srcOrd="0" destOrd="0" presId="urn:microsoft.com/office/officeart/2005/8/layout/equation2"/>
    <dgm:cxn modelId="{51DC2ED8-2A36-2B4F-A343-AE30458195EF}" type="presOf" srcId="{9D27049F-915C-7B41-B99E-E9F1880485C6}" destId="{BFC5405A-5CF9-504F-8699-DC27F7CD20E2}" srcOrd="0" destOrd="0" presId="urn:microsoft.com/office/officeart/2005/8/layout/equation2"/>
    <dgm:cxn modelId="{9AF7FAF0-2398-BD46-A4CD-6753BC1A68F4}" srcId="{BA88F0F6-60CC-184E-9107-6FB5223F9C86}" destId="{B3FB5046-5CB9-1C43-B78A-AF6A76360344}" srcOrd="2" destOrd="0" parTransId="{0273FFAA-0D58-DC4A-BDDC-F05DBA1C36B3}" sibTransId="{09D736C3-2FCC-FB43-89D2-1582EC503B37}"/>
    <dgm:cxn modelId="{A198038C-7315-DE49-A6D1-B2D0DE9F4076}" type="presOf" srcId="{89946312-DCF0-FA49-969B-160F8172EF62}" destId="{CC08CD11-0F62-FC4E-844A-4C29D2A1B483}" srcOrd="1" destOrd="0" presId="urn:microsoft.com/office/officeart/2005/8/layout/equation2"/>
    <dgm:cxn modelId="{E1C727CB-73F9-F347-A5AF-4886378346B6}" type="presOf" srcId="{CCC66F95-1A92-EC43-A43B-13CA3B69B9C7}" destId="{ADA6EC1C-F88B-AC44-A593-A1EEDBFA711A}" srcOrd="0" destOrd="0" presId="urn:microsoft.com/office/officeart/2005/8/layout/equation2"/>
    <dgm:cxn modelId="{277CF04A-E8D2-6B47-9E84-FD96D416466D}" type="presOf" srcId="{B3FB5046-5CB9-1C43-B78A-AF6A76360344}" destId="{0A85111D-27AD-DD45-9DC1-FDCC3AE85E29}" srcOrd="0" destOrd="0" presId="urn:microsoft.com/office/officeart/2005/8/layout/equation2"/>
    <dgm:cxn modelId="{22A0706D-2035-CA44-BE10-6E0102599659}" type="presOf" srcId="{BA88F0F6-60CC-184E-9107-6FB5223F9C86}" destId="{97A61EEE-6549-794E-9E85-D51BF4074884}" srcOrd="0" destOrd="0" presId="urn:microsoft.com/office/officeart/2005/8/layout/equation2"/>
    <dgm:cxn modelId="{5B264B25-BF3B-FA4A-B115-EBE299F5531E}" type="presOf" srcId="{89946312-DCF0-FA49-969B-160F8172EF62}" destId="{507991A8-D53D-034E-9901-F0247C0500A8}" srcOrd="0" destOrd="0" presId="urn:microsoft.com/office/officeart/2005/8/layout/equation2"/>
    <dgm:cxn modelId="{D6F4D056-EC79-D147-BF0F-D8D4115B886F}" type="presParOf" srcId="{97A61EEE-6549-794E-9E85-D51BF4074884}" destId="{720B9F5E-65CE-714E-AD64-B5B78E9D9A02}" srcOrd="0" destOrd="0" presId="urn:microsoft.com/office/officeart/2005/8/layout/equation2"/>
    <dgm:cxn modelId="{99ECC57B-24D2-E84D-8212-89522130E578}" type="presParOf" srcId="{720B9F5E-65CE-714E-AD64-B5B78E9D9A02}" destId="{ADA6EC1C-F88B-AC44-A593-A1EEDBFA711A}" srcOrd="0" destOrd="0" presId="urn:microsoft.com/office/officeart/2005/8/layout/equation2"/>
    <dgm:cxn modelId="{F7C1026A-DB0D-F74C-9342-5DB002F93E5B}" type="presParOf" srcId="{720B9F5E-65CE-714E-AD64-B5B78E9D9A02}" destId="{CF6764FE-4485-A94C-A35E-2693F290407A}" srcOrd="1" destOrd="0" presId="urn:microsoft.com/office/officeart/2005/8/layout/equation2"/>
    <dgm:cxn modelId="{C839D09D-251E-3E4D-B858-0971D8372506}" type="presParOf" srcId="{720B9F5E-65CE-714E-AD64-B5B78E9D9A02}" destId="{BFC5405A-5CF9-504F-8699-DC27F7CD20E2}" srcOrd="2" destOrd="0" presId="urn:microsoft.com/office/officeart/2005/8/layout/equation2"/>
    <dgm:cxn modelId="{E52D5454-FB91-D147-AAEC-D670E570E3FE}" type="presParOf" srcId="{720B9F5E-65CE-714E-AD64-B5B78E9D9A02}" destId="{9F1E3278-CE0C-764B-843B-F4C80744BF69}" srcOrd="3" destOrd="0" presId="urn:microsoft.com/office/officeart/2005/8/layout/equation2"/>
    <dgm:cxn modelId="{3DD990F6-EFC7-3448-A09B-EA382710E3D7}" type="presParOf" srcId="{720B9F5E-65CE-714E-AD64-B5B78E9D9A02}" destId="{57E2C82C-4AE2-0343-9A55-BBBB30969A7A}" srcOrd="4" destOrd="0" presId="urn:microsoft.com/office/officeart/2005/8/layout/equation2"/>
    <dgm:cxn modelId="{B3617CC1-24DF-5A4C-A2AB-1FBC9A24713E}" type="presParOf" srcId="{97A61EEE-6549-794E-9E85-D51BF4074884}" destId="{507991A8-D53D-034E-9901-F0247C0500A8}" srcOrd="1" destOrd="0" presId="urn:microsoft.com/office/officeart/2005/8/layout/equation2"/>
    <dgm:cxn modelId="{2AFC0712-5329-6D4B-AF10-53DBA65705AC}" type="presParOf" srcId="{507991A8-D53D-034E-9901-F0247C0500A8}" destId="{CC08CD11-0F62-FC4E-844A-4C29D2A1B483}" srcOrd="0" destOrd="0" presId="urn:microsoft.com/office/officeart/2005/8/layout/equation2"/>
    <dgm:cxn modelId="{6E2A4777-D4E3-5A45-B309-8BD730EA62D7}" type="presParOf" srcId="{97A61EEE-6549-794E-9E85-D51BF4074884}" destId="{0A85111D-27AD-DD45-9DC1-FDCC3AE85E2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E3704-C71F-0142-8866-2DE6ED013398}">
      <dsp:nvSpPr>
        <dsp:cNvPr id="0" name=""/>
        <dsp:cNvSpPr/>
      </dsp:nvSpPr>
      <dsp:spPr>
        <a:xfrm>
          <a:off x="852" y="1234617"/>
          <a:ext cx="2054272" cy="1904328"/>
        </a:xfrm>
        <a:prstGeom prst="ellipse">
          <a:avLst/>
        </a:prstGeom>
        <a:solidFill>
          <a:srgbClr val="00009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Risk</a:t>
          </a:r>
          <a:endParaRPr lang="en-US" sz="2800" kern="1200" dirty="0"/>
        </a:p>
      </dsp:txBody>
      <dsp:txXfrm>
        <a:off x="301693" y="1513499"/>
        <a:ext cx="1452590" cy="1346564"/>
      </dsp:txXfrm>
    </dsp:sp>
    <dsp:sp modelId="{B5AFF77B-797C-0448-8FF7-DB8D32653AD6}">
      <dsp:nvSpPr>
        <dsp:cNvPr id="0" name=""/>
        <dsp:cNvSpPr/>
      </dsp:nvSpPr>
      <dsp:spPr>
        <a:xfrm>
          <a:off x="4821748" y="1765765"/>
          <a:ext cx="938866" cy="938866"/>
        </a:xfrm>
        <a:prstGeom prst="mathMultiply">
          <a:avLst/>
        </a:prstGeom>
        <a:solidFill>
          <a:srgbClr val="0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969168" y="1913185"/>
        <a:ext cx="644026" cy="644026"/>
      </dsp:txXfrm>
    </dsp:sp>
    <dsp:sp modelId="{6D34CE8C-C27E-D14E-8FBB-5CCC97ADF8A5}">
      <dsp:nvSpPr>
        <dsp:cNvPr id="0" name=""/>
        <dsp:cNvSpPr/>
      </dsp:nvSpPr>
      <dsp:spPr>
        <a:xfrm>
          <a:off x="5806673" y="1246628"/>
          <a:ext cx="2010096" cy="1950559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0" kern="1200" dirty="0" smtClean="0"/>
            <a:t>Exposure </a:t>
          </a:r>
          <a:endParaRPr lang="en-US" sz="2200" b="1" i="0" kern="1200" dirty="0"/>
        </a:p>
      </dsp:txBody>
      <dsp:txXfrm>
        <a:off x="6101045" y="1532281"/>
        <a:ext cx="1421352" cy="1379253"/>
      </dsp:txXfrm>
    </dsp:sp>
    <dsp:sp modelId="{A238BD0B-C071-A84D-A56A-91F63F9D7FBD}">
      <dsp:nvSpPr>
        <dsp:cNvPr id="0" name=""/>
        <dsp:cNvSpPr/>
      </dsp:nvSpPr>
      <dsp:spPr>
        <a:xfrm>
          <a:off x="2127918" y="1854554"/>
          <a:ext cx="438976" cy="761289"/>
        </a:xfrm>
        <a:prstGeom prst="mathEqual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186104" y="2011380"/>
        <a:ext cx="322604" cy="447637"/>
      </dsp:txXfrm>
    </dsp:sp>
    <dsp:sp modelId="{9FA0D240-27FB-D848-A164-1DB7F519F79A}">
      <dsp:nvSpPr>
        <dsp:cNvPr id="0" name=""/>
        <dsp:cNvSpPr/>
      </dsp:nvSpPr>
      <dsp:spPr>
        <a:xfrm>
          <a:off x="2831931" y="1346131"/>
          <a:ext cx="1942417" cy="1822679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Hazard (Potential to cause harm)</a:t>
          </a:r>
          <a:endParaRPr lang="en-US" sz="2200" kern="1200" dirty="0"/>
        </a:p>
      </dsp:txBody>
      <dsp:txXfrm>
        <a:off x="3116391" y="1613056"/>
        <a:ext cx="1373497" cy="1288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E3704-C71F-0142-8866-2DE6ED013398}">
      <dsp:nvSpPr>
        <dsp:cNvPr id="0" name=""/>
        <dsp:cNvSpPr/>
      </dsp:nvSpPr>
      <dsp:spPr>
        <a:xfrm>
          <a:off x="2450" y="651652"/>
          <a:ext cx="1832406" cy="1698657"/>
        </a:xfrm>
        <a:prstGeom prst="ellipse">
          <a:avLst/>
        </a:prstGeom>
        <a:solidFill>
          <a:srgbClr val="00009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Risk</a:t>
          </a:r>
          <a:endParaRPr lang="en-US" sz="2800" kern="1200" dirty="0"/>
        </a:p>
      </dsp:txBody>
      <dsp:txXfrm>
        <a:off x="270800" y="900415"/>
        <a:ext cx="1295706" cy="1201131"/>
      </dsp:txXfrm>
    </dsp:sp>
    <dsp:sp modelId="{B5AFF77B-797C-0448-8FF7-DB8D32653AD6}">
      <dsp:nvSpPr>
        <dsp:cNvPr id="0" name=""/>
        <dsp:cNvSpPr/>
      </dsp:nvSpPr>
      <dsp:spPr>
        <a:xfrm>
          <a:off x="3675266" y="1067676"/>
          <a:ext cx="703514" cy="952987"/>
        </a:xfrm>
        <a:prstGeom prst="mathMultiply">
          <a:avLst/>
        </a:prstGeom>
        <a:solidFill>
          <a:srgbClr val="0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777671" y="1247423"/>
        <a:ext cx="498704" cy="593493"/>
      </dsp:txXfrm>
    </dsp:sp>
    <dsp:sp modelId="{6D34CE8C-C27E-D14E-8FBB-5CCC97ADF8A5}">
      <dsp:nvSpPr>
        <dsp:cNvPr id="0" name=""/>
        <dsp:cNvSpPr/>
      </dsp:nvSpPr>
      <dsp:spPr>
        <a:xfrm>
          <a:off x="4518897" y="662366"/>
          <a:ext cx="1793002" cy="1739895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Exposure</a:t>
          </a:r>
          <a:r>
            <a:rPr lang="en-US" sz="2200" b="1" i="0" kern="1200" dirty="0" smtClean="0"/>
            <a:t> </a:t>
          </a:r>
          <a:endParaRPr lang="en-US" sz="2200" b="1" i="0" kern="1200" dirty="0"/>
        </a:p>
      </dsp:txBody>
      <dsp:txXfrm>
        <a:off x="4781476" y="917168"/>
        <a:ext cx="1267844" cy="1230291"/>
      </dsp:txXfrm>
    </dsp:sp>
    <dsp:sp modelId="{A238BD0B-C071-A84D-A56A-91F63F9D7FBD}">
      <dsp:nvSpPr>
        <dsp:cNvPr id="0" name=""/>
        <dsp:cNvSpPr/>
      </dsp:nvSpPr>
      <dsp:spPr>
        <a:xfrm>
          <a:off x="1904997" y="1225932"/>
          <a:ext cx="391566" cy="679068"/>
        </a:xfrm>
        <a:prstGeom prst="mathEqual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956899" y="1365820"/>
        <a:ext cx="287762" cy="399292"/>
      </dsp:txXfrm>
    </dsp:sp>
    <dsp:sp modelId="{9FA0D240-27FB-D848-A164-1DB7F519F79A}">
      <dsp:nvSpPr>
        <dsp:cNvPr id="0" name=""/>
        <dsp:cNvSpPr/>
      </dsp:nvSpPr>
      <dsp:spPr>
        <a:xfrm>
          <a:off x="2393814" y="985534"/>
          <a:ext cx="1117527" cy="1157004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Hazard </a:t>
          </a:r>
          <a:endParaRPr lang="en-US" sz="1700" kern="1200" dirty="0"/>
        </a:p>
      </dsp:txBody>
      <dsp:txXfrm>
        <a:off x="2557472" y="1154973"/>
        <a:ext cx="790211" cy="8181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E3704-C71F-0142-8866-2DE6ED013398}">
      <dsp:nvSpPr>
        <dsp:cNvPr id="0" name=""/>
        <dsp:cNvSpPr/>
      </dsp:nvSpPr>
      <dsp:spPr>
        <a:xfrm>
          <a:off x="0" y="761997"/>
          <a:ext cx="1800249" cy="1573201"/>
        </a:xfrm>
        <a:prstGeom prst="ellipse">
          <a:avLst/>
        </a:prstGeom>
        <a:solidFill>
          <a:srgbClr val="00009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Risk</a:t>
          </a:r>
          <a:endParaRPr lang="en-US" sz="2800" kern="1200" dirty="0"/>
        </a:p>
      </dsp:txBody>
      <dsp:txXfrm>
        <a:off x="263640" y="992387"/>
        <a:ext cx="1272969" cy="1112421"/>
      </dsp:txXfrm>
    </dsp:sp>
    <dsp:sp modelId="{B5AFF77B-797C-0448-8FF7-DB8D32653AD6}">
      <dsp:nvSpPr>
        <dsp:cNvPr id="0" name=""/>
        <dsp:cNvSpPr/>
      </dsp:nvSpPr>
      <dsp:spPr>
        <a:xfrm>
          <a:off x="4316498" y="1263573"/>
          <a:ext cx="765715" cy="765715"/>
        </a:xfrm>
        <a:prstGeom prst="mathMultiply">
          <a:avLst/>
        </a:prstGeom>
        <a:solidFill>
          <a:srgbClr val="0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436730" y="1383805"/>
        <a:ext cx="525251" cy="525251"/>
      </dsp:txXfrm>
    </dsp:sp>
    <dsp:sp modelId="{6D34CE8C-C27E-D14E-8FBB-5CCC97ADF8A5}">
      <dsp:nvSpPr>
        <dsp:cNvPr id="0" name=""/>
        <dsp:cNvSpPr/>
      </dsp:nvSpPr>
      <dsp:spPr>
        <a:xfrm>
          <a:off x="5214868" y="1263574"/>
          <a:ext cx="941037" cy="754929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Exposure </a:t>
          </a:r>
          <a:endParaRPr lang="en-US" sz="1800" b="1" i="0" kern="1200" dirty="0"/>
        </a:p>
      </dsp:txBody>
      <dsp:txXfrm>
        <a:off x="5352680" y="1374131"/>
        <a:ext cx="665413" cy="533815"/>
      </dsp:txXfrm>
    </dsp:sp>
    <dsp:sp modelId="{A238BD0B-C071-A84D-A56A-91F63F9D7FBD}">
      <dsp:nvSpPr>
        <dsp:cNvPr id="0" name=""/>
        <dsp:cNvSpPr/>
      </dsp:nvSpPr>
      <dsp:spPr>
        <a:xfrm>
          <a:off x="1920825" y="1338437"/>
          <a:ext cx="358017" cy="620887"/>
        </a:xfrm>
        <a:prstGeom prst="mathEqual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1968280" y="1466340"/>
        <a:ext cx="263107" cy="365081"/>
      </dsp:txXfrm>
    </dsp:sp>
    <dsp:sp modelId="{9FA0D240-27FB-D848-A164-1DB7F519F79A}">
      <dsp:nvSpPr>
        <dsp:cNvPr id="0" name=""/>
        <dsp:cNvSpPr/>
      </dsp:nvSpPr>
      <dsp:spPr>
        <a:xfrm>
          <a:off x="2295150" y="739514"/>
          <a:ext cx="2029105" cy="1904835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Hazard</a:t>
          </a:r>
          <a:endParaRPr lang="en-US" sz="3100" kern="1200" dirty="0"/>
        </a:p>
      </dsp:txBody>
      <dsp:txXfrm>
        <a:off x="2592306" y="1018471"/>
        <a:ext cx="1434793" cy="1346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6EC1C-F88B-AC44-A593-A1EEDBFA711A}">
      <dsp:nvSpPr>
        <dsp:cNvPr id="0" name=""/>
        <dsp:cNvSpPr/>
      </dsp:nvSpPr>
      <dsp:spPr>
        <a:xfrm>
          <a:off x="652548" y="1494"/>
          <a:ext cx="2282248" cy="1695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Level of food additive in each food/ beverage</a:t>
          </a:r>
          <a:endParaRPr lang="en-US" sz="2100" kern="1200" dirty="0"/>
        </a:p>
      </dsp:txBody>
      <dsp:txXfrm>
        <a:off x="986775" y="249808"/>
        <a:ext cx="1613794" cy="1198969"/>
      </dsp:txXfrm>
    </dsp:sp>
    <dsp:sp modelId="{BFC5405A-5CF9-504F-8699-DC27F7CD20E2}">
      <dsp:nvSpPr>
        <dsp:cNvPr id="0" name=""/>
        <dsp:cNvSpPr/>
      </dsp:nvSpPr>
      <dsp:spPr>
        <a:xfrm>
          <a:off x="1365912" y="1816864"/>
          <a:ext cx="855520" cy="85552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479311" y="2144015"/>
        <a:ext cx="628722" cy="201218"/>
      </dsp:txXfrm>
    </dsp:sp>
    <dsp:sp modelId="{57E2C82C-4AE2-0343-9A55-BBBB30969A7A}">
      <dsp:nvSpPr>
        <dsp:cNvPr id="0" name=""/>
        <dsp:cNvSpPr/>
      </dsp:nvSpPr>
      <dsp:spPr>
        <a:xfrm>
          <a:off x="414809" y="2792158"/>
          <a:ext cx="2757726" cy="17783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Amount of each food/beverage consumed</a:t>
          </a:r>
          <a:endParaRPr lang="en-US" sz="2100" kern="1200" dirty="0"/>
        </a:p>
      </dsp:txBody>
      <dsp:txXfrm>
        <a:off x="818669" y="3052591"/>
        <a:ext cx="1950006" cy="1257481"/>
      </dsp:txXfrm>
    </dsp:sp>
    <dsp:sp modelId="{507991A8-D53D-034E-9901-F0247C0500A8}">
      <dsp:nvSpPr>
        <dsp:cNvPr id="0" name=""/>
        <dsp:cNvSpPr/>
      </dsp:nvSpPr>
      <dsp:spPr>
        <a:xfrm>
          <a:off x="3393791" y="2011643"/>
          <a:ext cx="469061" cy="548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393791" y="2121386"/>
        <a:ext cx="328343" cy="329227"/>
      </dsp:txXfrm>
    </dsp:sp>
    <dsp:sp modelId="{0A85111D-27AD-DD45-9DC1-FDCC3AE85E29}">
      <dsp:nvSpPr>
        <dsp:cNvPr id="0" name=""/>
        <dsp:cNvSpPr/>
      </dsp:nvSpPr>
      <dsp:spPr>
        <a:xfrm>
          <a:off x="4057557" y="1196981"/>
          <a:ext cx="2233233" cy="2178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Amount of food additive consumed</a:t>
          </a:r>
          <a:endParaRPr lang="en-US" sz="2500" kern="1200" dirty="0"/>
        </a:p>
      </dsp:txBody>
      <dsp:txXfrm>
        <a:off x="4384606" y="1515947"/>
        <a:ext cx="1579135" cy="1540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0.60261</cdr:x>
      <cdr:y>0.59681</cdr:y>
    </cdr:from>
    <cdr:to>
      <cdr:x>0.9007</cdr:x>
      <cdr:y>0.84374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9213" y="2701146"/>
          <a:ext cx="2453194" cy="1117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Amount considered safe to</a:t>
          </a:r>
        </a:p>
        <a:p xmlns:a="http://schemas.openxmlformats.org/drawingml/2006/main">
          <a:pPr algn="ctr"/>
          <a:r>
            <a:rPr lang="en-US" sz="2000" b="1" dirty="0" smtClean="0"/>
            <a:t> consume every day</a:t>
          </a:r>
        </a:p>
        <a:p xmlns:a="http://schemas.openxmlformats.org/drawingml/2006/main">
          <a:pPr algn="ctr"/>
          <a:r>
            <a:rPr lang="en-US" sz="2000" b="1" dirty="0" smtClean="0"/>
            <a:t>40 mg/kg/d</a:t>
          </a:r>
          <a:endParaRPr lang="en-US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0.34129</cdr:x>
      <cdr:y>0.59772</cdr:y>
    </cdr:from>
    <cdr:to>
      <cdr:x>0.51566</cdr:x>
      <cdr:y>0.7508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660" y="2705261"/>
          <a:ext cx="1435000" cy="692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ADI </a:t>
          </a:r>
        </a:p>
        <a:p xmlns:a="http://schemas.openxmlformats.org/drawingml/2006/main">
          <a:pPr algn="ctr"/>
          <a:r>
            <a:rPr lang="en-US" sz="2000" b="1" dirty="0" smtClean="0"/>
            <a:t>40 mg/kg/d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0.53185</cdr:x>
      <cdr:y>0.64539</cdr:y>
    </cdr:from>
    <cdr:to>
      <cdr:x>0.70622</cdr:x>
      <cdr:y>0.79847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76934" y="2921016"/>
          <a:ext cx="1435000" cy="692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 smtClean="0"/>
            <a:t>Highest user</a:t>
          </a:r>
        </a:p>
        <a:p xmlns:a="http://schemas.openxmlformats.org/drawingml/2006/main">
          <a:r>
            <a:rPr lang="en-US" sz="2000" b="1" dirty="0" smtClean="0"/>
            <a:t>10-15 mg/kg/d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0.76554</cdr:x>
      <cdr:y>0.65662</cdr:y>
    </cdr:from>
    <cdr:to>
      <cdr:x>0.93991</cdr:x>
      <cdr:y>0.80969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00060" y="2971816"/>
          <a:ext cx="1435000" cy="692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 smtClean="0"/>
            <a:t>Average user</a:t>
          </a:r>
        </a:p>
        <a:p xmlns:a="http://schemas.openxmlformats.org/drawingml/2006/main">
          <a:r>
            <a:rPr lang="en-US" sz="2000" b="1" dirty="0" smtClean="0"/>
            <a:t>2-5 mg/kg/d</a:t>
          </a:r>
          <a:endParaRPr lang="en-US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163560A-C903-0B46-944A-D9F99D6B70D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2CC6EA7-363B-CC4F-BAE4-F33D21032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5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is the combination</a:t>
            </a:r>
            <a:r>
              <a:rPr lang="en-US" baseline="0" dirty="0" smtClean="0"/>
              <a:t> of hazard or potential to cause harm and exposure.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3F674-1FC7-3B49-9C3C-4481774A20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is the combination</a:t>
            </a:r>
            <a:r>
              <a:rPr lang="en-US" baseline="0" dirty="0" smtClean="0"/>
              <a:t> of hazard or potential to cause harm and exposure.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3F674-1FC7-3B49-9C3C-4481774A20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7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8D912F-8F60-3B4C-B166-DDBEED6F65B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30" tIns="46415" rIns="92830" bIns="46415"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fld id="{ADF32467-B0A4-A247-ADFA-1FC1EA2D5B7E}" type="slidenum">
              <a:rPr lang="en-US" sz="1200">
                <a:latin typeface="Times New Roman" charset="0"/>
              </a:rPr>
              <a:pPr algn="r" eaLnBrk="1" hangingPunct="1"/>
              <a:t>8</a:t>
            </a:fld>
            <a:endParaRPr lang="en-US" sz="1200"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400" spc="-80" baseline="0"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si-guidea.org/index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hqlibdoc.who.int/trs/WHO_TRS_144.pdf" TargetMode="External"/><Relationship Id="rId2" Type="http://schemas.openxmlformats.org/officeDocument/2006/relationships/hyperlink" Target="Dietary%20exposu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z="4400" dirty="0" smtClean="0"/>
              <a:t>Understanding the Risk Assessment Process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024" y="2743200"/>
            <a:ext cx="6400800" cy="2743200"/>
          </a:xfrm>
        </p:spPr>
        <p:txBody>
          <a:bodyPr>
            <a:noAutofit/>
          </a:bodyPr>
          <a:lstStyle/>
          <a:p>
            <a:r>
              <a:rPr lang="en-US" sz="1600" cap="none" dirty="0" smtClean="0">
                <a:solidFill>
                  <a:schemeClr val="tx1"/>
                </a:solidFill>
              </a:rPr>
              <a:t>Mitchell A. Cheeseman, PhD</a:t>
            </a:r>
          </a:p>
          <a:p>
            <a:r>
              <a:rPr lang="en-US" sz="1600" cap="none" dirty="0" smtClean="0">
                <a:solidFill>
                  <a:schemeClr val="tx1"/>
                </a:solidFill>
              </a:rPr>
              <a:t>Managing Director, E&amp;LS Steptoe &amp; Johnson LLP</a:t>
            </a:r>
          </a:p>
          <a:p>
            <a:r>
              <a:rPr lang="en-US" sz="1600" cap="none" dirty="0" smtClean="0">
                <a:solidFill>
                  <a:schemeClr val="tx1"/>
                </a:solidFill>
              </a:rPr>
              <a:t>Former Deputy Director FDA Office of Food Additive Safety</a:t>
            </a:r>
          </a:p>
          <a:p>
            <a:r>
              <a:rPr lang="en-US" sz="1600" cap="none" dirty="0" smtClean="0">
                <a:solidFill>
                  <a:schemeClr val="tx1"/>
                </a:solidFill>
              </a:rPr>
              <a:t>[Thanks to Berna Magnuson for the loan of slides]</a:t>
            </a:r>
            <a:endParaRPr lang="en-US" sz="1600" cap="none" dirty="0">
              <a:solidFill>
                <a:schemeClr val="tx1"/>
              </a:solidFill>
            </a:endParaRPr>
          </a:p>
          <a:p>
            <a:r>
              <a:rPr lang="en-US" sz="1600" cap="none" dirty="0" smtClean="0">
                <a:solidFill>
                  <a:schemeClr val="tx1"/>
                </a:solidFill>
              </a:rPr>
              <a:t>Presented on Behalf of </a:t>
            </a:r>
          </a:p>
          <a:p>
            <a:r>
              <a:rPr lang="en-US" sz="1600" cap="none" dirty="0" smtClean="0">
                <a:solidFill>
                  <a:schemeClr val="tx1"/>
                </a:solidFill>
              </a:rPr>
              <a:t>The </a:t>
            </a:r>
            <a:r>
              <a:rPr lang="en-US" sz="1600" cap="none" dirty="0">
                <a:solidFill>
                  <a:schemeClr val="tx1"/>
                </a:solidFill>
              </a:rPr>
              <a:t>C</a:t>
            </a:r>
            <a:r>
              <a:rPr lang="en-US" sz="1600" cap="none" dirty="0" smtClean="0">
                <a:solidFill>
                  <a:schemeClr val="tx1"/>
                </a:solidFill>
              </a:rPr>
              <a:t>alorie </a:t>
            </a:r>
            <a:r>
              <a:rPr lang="en-US" sz="1600" cap="none" dirty="0">
                <a:solidFill>
                  <a:schemeClr val="tx1"/>
                </a:solidFill>
              </a:rPr>
              <a:t>C</a:t>
            </a:r>
            <a:r>
              <a:rPr lang="en-US" sz="1600" cap="none" dirty="0" smtClean="0">
                <a:solidFill>
                  <a:schemeClr val="tx1"/>
                </a:solidFill>
              </a:rPr>
              <a:t>ontrol </a:t>
            </a:r>
            <a:r>
              <a:rPr lang="en-US" sz="1600" cap="none" dirty="0">
                <a:solidFill>
                  <a:schemeClr val="tx1"/>
                </a:solidFill>
              </a:rPr>
              <a:t>C</a:t>
            </a:r>
            <a:r>
              <a:rPr lang="en-US" sz="1600" cap="none" dirty="0" smtClean="0">
                <a:solidFill>
                  <a:schemeClr val="tx1"/>
                </a:solidFill>
              </a:rPr>
              <a:t>ouncil</a:t>
            </a:r>
            <a:endParaRPr lang="en-US" sz="1600" cap="none" dirty="0">
              <a:solidFill>
                <a:schemeClr val="tx1"/>
              </a:solidFill>
            </a:endParaRPr>
          </a:p>
        </p:txBody>
      </p:sp>
      <p:pic>
        <p:nvPicPr>
          <p:cNvPr id="1026" name="Picture 2" descr="K:\ATL\assndata\ccc\Artwork\CCC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638800"/>
            <a:ext cx="5108448" cy="5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7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Acceptable Daily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924800" cy="54102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Based on the most sensitive critical health outcome in the most sensitive species;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Established to protect the most sensitive sub-population, including pregnant women and children;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ADI </a:t>
            </a:r>
            <a:r>
              <a:rPr lang="en-US" dirty="0"/>
              <a:t>is intended to cover exposure of older infants and children, the fetus during pregnancy and the neonatal and young infant </a:t>
            </a:r>
            <a:r>
              <a:rPr lang="en-US" dirty="0" smtClean="0"/>
              <a:t>periods;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If there is scientific evidence that infants and children are more sensitive to an additive, that evidence must be used in derivation of </a:t>
            </a:r>
            <a:r>
              <a:rPr lang="en-US" dirty="0" smtClean="0"/>
              <a:t>ADI;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Based </a:t>
            </a:r>
            <a:r>
              <a:rPr lang="en-US" dirty="0"/>
              <a:t>on body weight and adjusted for age and </a:t>
            </a:r>
            <a:r>
              <a:rPr lang="en-US" dirty="0" smtClean="0"/>
              <a:t>size;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Experts generally agree that </a:t>
            </a:r>
            <a:r>
              <a:rPr lang="en-US" dirty="0" smtClean="0"/>
              <a:t>special ADIs should not be established and that ADI must be safe for all subgroups.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2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built into exposure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Assume all foods with approved uses have the maximum approved use levels of additive.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Determine intake of foods with approved use by highest consumers. 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Includes children and other groups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Ensure no one has estimated intake higher than ADI. 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26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381000"/>
            <a:ext cx="50292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a typeface="+mj-ea"/>
                <a:cs typeface="+mj-cs"/>
              </a:rPr>
              <a:t>Sources of Data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848600" cy="4648200"/>
          </a:xfrm>
        </p:spPr>
        <p:txBody>
          <a:bodyPr rtlCol="0">
            <a:normAutofit fontScale="70000" lnSpcReduction="20000"/>
          </a:bodyPr>
          <a:lstStyle/>
          <a:p>
            <a:r>
              <a:rPr lang="en-US" sz="2900" dirty="0" smtClean="0"/>
              <a:t>Disappearance </a:t>
            </a:r>
            <a:r>
              <a:rPr lang="en-US" sz="2900" dirty="0"/>
              <a:t>data</a:t>
            </a:r>
          </a:p>
          <a:p>
            <a:pPr lvl="1"/>
            <a:r>
              <a:rPr lang="en-US" sz="2600" dirty="0"/>
              <a:t>T</a:t>
            </a:r>
            <a:r>
              <a:rPr lang="en-US" sz="2600" b="0" dirty="0" smtClean="0"/>
              <a:t>otal </a:t>
            </a:r>
            <a:r>
              <a:rPr lang="en-US" sz="2600" b="0" dirty="0"/>
              <a:t>production figures; amounts entering the national food </a:t>
            </a:r>
            <a:r>
              <a:rPr lang="en-US" sz="2600" b="0" dirty="0" smtClean="0"/>
              <a:t>chain.</a:t>
            </a:r>
            <a:endParaRPr lang="en-US" sz="2600" b="0" dirty="0"/>
          </a:p>
          <a:p>
            <a:endParaRPr lang="en-US" sz="2900" dirty="0" smtClean="0"/>
          </a:p>
          <a:p>
            <a:r>
              <a:rPr lang="en-US" sz="2900" dirty="0" smtClean="0"/>
              <a:t>Where and </a:t>
            </a:r>
            <a:r>
              <a:rPr lang="en-US" sz="2900" dirty="0"/>
              <a:t>how </a:t>
            </a:r>
            <a:r>
              <a:rPr lang="en-US" sz="2900" dirty="0" smtClean="0"/>
              <a:t>is food additive used</a:t>
            </a:r>
            <a:endParaRPr lang="en-US" sz="2900" dirty="0"/>
          </a:p>
          <a:p>
            <a:pPr lvl="1">
              <a:lnSpc>
                <a:spcPct val="120000"/>
              </a:lnSpc>
            </a:pPr>
            <a:r>
              <a:rPr lang="en-US" sz="2600" dirty="0"/>
              <a:t>C</a:t>
            </a:r>
            <a:r>
              <a:rPr lang="en-US" sz="2600" b="0" dirty="0" smtClean="0"/>
              <a:t>ategories </a:t>
            </a:r>
            <a:r>
              <a:rPr lang="en-US" sz="2600" b="0" dirty="0"/>
              <a:t>listed in food standards legislation and advisory texts (</a:t>
            </a:r>
            <a:r>
              <a:rPr lang="en-US" sz="2600" b="0" dirty="0" err="1" smtClean="0"/>
              <a:t>eg</a:t>
            </a:r>
            <a:r>
              <a:rPr lang="en-US" sz="2600" b="0" dirty="0" smtClean="0"/>
              <a:t>. </a:t>
            </a:r>
            <a:r>
              <a:rPr lang="en-US" sz="2600" b="0" dirty="0" smtClean="0"/>
              <a:t>Codex </a:t>
            </a:r>
            <a:r>
              <a:rPr lang="en-US" sz="2600" b="0" dirty="0"/>
              <a:t>General Standard for Food Additives</a:t>
            </a:r>
            <a:r>
              <a:rPr lang="en-US" sz="2600" b="0" dirty="0" smtClean="0"/>
              <a:t>);</a:t>
            </a:r>
            <a:endParaRPr lang="en-US" sz="2600" b="0" dirty="0"/>
          </a:p>
          <a:p>
            <a:pPr lvl="1"/>
            <a:r>
              <a:rPr lang="en-US" sz="2600" dirty="0"/>
              <a:t>F</a:t>
            </a:r>
            <a:r>
              <a:rPr lang="en-US" sz="2600" b="0" dirty="0" smtClean="0"/>
              <a:t>ood </a:t>
            </a:r>
            <a:r>
              <a:rPr lang="en-US" sz="2600" b="0" dirty="0"/>
              <a:t>industry usage </a:t>
            </a:r>
            <a:r>
              <a:rPr lang="en-US" sz="2600" b="0" dirty="0" smtClean="0"/>
              <a:t>surveys;</a:t>
            </a:r>
            <a:endParaRPr lang="en-US" sz="2600" b="0" dirty="0"/>
          </a:p>
          <a:p>
            <a:pPr lvl="1"/>
            <a:r>
              <a:rPr lang="en-US" sz="2600" dirty="0"/>
              <a:t>F</a:t>
            </a:r>
            <a:r>
              <a:rPr lang="en-US" sz="2600" b="0" dirty="0" smtClean="0"/>
              <a:t>ood labeling surveys.</a:t>
            </a:r>
            <a:endParaRPr lang="en-US" sz="2600" b="0" dirty="0"/>
          </a:p>
          <a:p>
            <a:endParaRPr lang="en-US" sz="2900" dirty="0" smtClean="0"/>
          </a:p>
          <a:p>
            <a:r>
              <a:rPr lang="en-US" sz="2900" dirty="0" smtClean="0"/>
              <a:t>Use </a:t>
            </a:r>
            <a:r>
              <a:rPr lang="en-US" sz="2900" dirty="0"/>
              <a:t>levels</a:t>
            </a:r>
          </a:p>
          <a:p>
            <a:pPr lvl="1"/>
            <a:r>
              <a:rPr lang="en-US" sz="2600" dirty="0"/>
              <a:t>M</a:t>
            </a:r>
            <a:r>
              <a:rPr lang="en-US" sz="2600" b="0" dirty="0" smtClean="0"/>
              <a:t>aximum </a:t>
            </a:r>
            <a:r>
              <a:rPr lang="en-US" sz="2600" b="0" dirty="0"/>
              <a:t>permitted levels in food standards </a:t>
            </a:r>
            <a:r>
              <a:rPr lang="en-US" sz="2600" b="0" dirty="0" smtClean="0"/>
              <a:t>legislation</a:t>
            </a:r>
          </a:p>
          <a:p>
            <a:pPr lvl="1"/>
            <a:r>
              <a:rPr lang="en-US" sz="2600" dirty="0"/>
              <a:t>I</a:t>
            </a:r>
            <a:r>
              <a:rPr lang="en-US" sz="2600" b="0" dirty="0" smtClean="0"/>
              <a:t>ndustry </a:t>
            </a:r>
            <a:r>
              <a:rPr lang="en-US" sz="2600" b="0" dirty="0"/>
              <a:t>usage survey levels*</a:t>
            </a:r>
          </a:p>
          <a:p>
            <a:pPr lvl="1"/>
            <a:r>
              <a:rPr lang="en-US" sz="2600" dirty="0"/>
              <a:t>A</a:t>
            </a:r>
            <a:r>
              <a:rPr lang="en-US" sz="2600" b="0" dirty="0" smtClean="0"/>
              <a:t>nalytical </a:t>
            </a:r>
            <a:r>
              <a:rPr lang="en-US" sz="2600" b="0" dirty="0"/>
              <a:t>data</a:t>
            </a:r>
            <a:r>
              <a:rPr lang="en-US" sz="2600" b="0" dirty="0" smtClean="0"/>
              <a:t>*</a:t>
            </a:r>
            <a:endParaRPr lang="en-US" sz="2600" b="0" dirty="0"/>
          </a:p>
          <a:p>
            <a:pPr marL="274320" lvl="1" indent="0">
              <a:buNone/>
            </a:pPr>
            <a:r>
              <a:rPr lang="en-US" sz="2600" b="0" dirty="0" smtClean="0"/>
              <a:t>	* </a:t>
            </a:r>
            <a:r>
              <a:rPr lang="en-US" sz="2600" b="0" dirty="0"/>
              <a:t>Variability in data – range, ‘typical’, </a:t>
            </a:r>
            <a:r>
              <a:rPr lang="en-US" sz="2600" b="0" dirty="0" smtClean="0"/>
              <a:t>maximum?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09600" y="609600"/>
            <a:ext cx="3244850" cy="10287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Assess Exposure</a:t>
            </a:r>
          </a:p>
        </p:txBody>
      </p:sp>
    </p:spTree>
    <p:extLst>
      <p:ext uri="{BB962C8B-B14F-4D97-AF65-F5344CB8AC3E}">
        <p14:creationId xmlns:p14="http://schemas.microsoft.com/office/powerpoint/2010/main" val="232002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533400" y="457200"/>
            <a:ext cx="3244850" cy="10287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Assess Exposure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16166200"/>
              </p:ext>
            </p:extLst>
          </p:nvPr>
        </p:nvGraphicFramePr>
        <p:xfrm>
          <a:off x="2209800" y="1676400"/>
          <a:ext cx="670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2286000"/>
            <a:ext cx="259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1600" b="1" dirty="0"/>
              <a:t>OCCURRENCE </a:t>
            </a:r>
            <a:r>
              <a:rPr lang="en-GB" sz="1600" b="1" dirty="0" smtClean="0"/>
              <a:t>DATA: </a:t>
            </a:r>
            <a:r>
              <a:rPr lang="en-GB" sz="1600" dirty="0" smtClean="0"/>
              <a:t>Data </a:t>
            </a:r>
            <a:r>
              <a:rPr lang="en-GB" sz="1600" dirty="0"/>
              <a:t>on the presence of a food additive in individual </a:t>
            </a:r>
            <a:r>
              <a:rPr lang="en-GB" sz="1600" dirty="0" smtClean="0"/>
              <a:t>foods, </a:t>
            </a:r>
            <a:r>
              <a:rPr lang="en-GB" sz="1600" dirty="0"/>
              <a:t>including its fate during the </a:t>
            </a:r>
            <a:r>
              <a:rPr lang="en-GB" sz="1600" dirty="0" smtClean="0"/>
              <a:t>processing.</a:t>
            </a:r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304800" y="4800600"/>
            <a:ext cx="2209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1600" b="1" dirty="0"/>
              <a:t>FOOD </a:t>
            </a:r>
            <a:r>
              <a:rPr lang="en-GB" sz="1600" b="1" dirty="0" smtClean="0"/>
              <a:t>CONSUMPTION</a:t>
            </a:r>
            <a:r>
              <a:rPr lang="en-GB" sz="1600" dirty="0" smtClean="0"/>
              <a:t>: Data </a:t>
            </a:r>
            <a:r>
              <a:rPr lang="en-GB" sz="1600" dirty="0"/>
              <a:t>on the consumption patterns of the individual foods containing the </a:t>
            </a:r>
            <a:r>
              <a:rPr lang="en-GB" sz="1600" dirty="0" smtClean="0"/>
              <a:t>food additive.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762000"/>
            <a:ext cx="4699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Individual exposure to additive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85800" y="457200"/>
            <a:ext cx="3244850" cy="1027113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Estimate Range/Distribution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of Human Intakes</a:t>
            </a:r>
          </a:p>
        </p:txBody>
      </p:sp>
    </p:spTree>
    <p:extLst>
      <p:ext uri="{BB962C8B-B14F-4D97-AF65-F5344CB8AC3E}">
        <p14:creationId xmlns:p14="http://schemas.microsoft.com/office/powerpoint/2010/main" val="11799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685800" y="457200"/>
            <a:ext cx="3244850" cy="1027113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Estimate Range/Distribution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of Human Intakes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xposure assessment is intended to cover the population, taking into account the variation in food consumption;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cross </a:t>
            </a:r>
            <a:r>
              <a:rPr lang="en-US" dirty="0"/>
              <a:t>countries and between various groups of the population, in particular those considered sensitive such as children and the </a:t>
            </a:r>
            <a:r>
              <a:rPr lang="en-US" dirty="0" smtClean="0"/>
              <a:t>elderly.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Dietary surveys of food consumption used to assess intakes by different groups.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This </a:t>
            </a:r>
            <a:r>
              <a:rPr lang="en-US" dirty="0"/>
              <a:t>process is </a:t>
            </a:r>
            <a:r>
              <a:rPr lang="en-US" dirty="0" smtClean="0"/>
              <a:t>highly conservative as usually </a:t>
            </a:r>
            <a:r>
              <a:rPr lang="en-US" dirty="0"/>
              <a:t>the maximum permitted level in food is used together with the maximum amount of food consumed (worst case approach).</a:t>
            </a:r>
            <a:endParaRPr lang="en-GB" dirty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63246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http://www.ilsi-guidea.org/</a:t>
            </a:r>
            <a:r>
              <a:rPr lang="en-US" dirty="0" smtClean="0">
                <a:hlinkClick r:id="rId2"/>
              </a:rPr>
              <a:t>index.php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1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260" name="AutoShape 4"/>
          <p:cNvCxnSpPr>
            <a:cxnSpLocks noChangeShapeType="1"/>
            <a:stCxn id="96264" idx="2"/>
            <a:endCxn id="96269" idx="0"/>
          </p:cNvCxnSpPr>
          <p:nvPr/>
        </p:nvCxnSpPr>
        <p:spPr bwMode="auto">
          <a:xfrm>
            <a:off x="2536825" y="2324100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261" name="AutoShape 5"/>
          <p:cNvCxnSpPr>
            <a:cxnSpLocks noChangeShapeType="1"/>
            <a:stCxn id="96265" idx="2"/>
            <a:endCxn id="96270" idx="0"/>
          </p:cNvCxnSpPr>
          <p:nvPr/>
        </p:nvCxnSpPr>
        <p:spPr bwMode="auto">
          <a:xfrm>
            <a:off x="6378575" y="2324100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914400" y="1295400"/>
            <a:ext cx="3244850" cy="10287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Identify Hazard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Characterize Dose-Response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4756150" y="1295400"/>
            <a:ext cx="3244850" cy="10287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Assess Exposure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2792413" y="4473575"/>
            <a:ext cx="3244850" cy="1774825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Characterize Risk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What fraction of the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population, if any, incurs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intakes greater than the ADI?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To what extent do intakes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exceed the ADI?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914400" y="2978150"/>
            <a:ext cx="3244850" cy="1027113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Estimate Acceptable Daily </a:t>
            </a:r>
            <a:b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Intake (ADI)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4756150" y="2978150"/>
            <a:ext cx="3244850" cy="1027113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Estimate Range/Distribution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of Human Intakes</a:t>
            </a:r>
          </a:p>
        </p:txBody>
      </p:sp>
      <p:cxnSp>
        <p:nvCxnSpPr>
          <p:cNvPr id="96271" name="AutoShape 15"/>
          <p:cNvCxnSpPr>
            <a:cxnSpLocks noChangeShapeType="1"/>
            <a:stCxn id="96269" idx="2"/>
            <a:endCxn id="96266" idx="1"/>
          </p:cNvCxnSpPr>
          <p:nvPr/>
        </p:nvCxnSpPr>
        <p:spPr bwMode="auto">
          <a:xfrm rot="16200000" flipH="1">
            <a:off x="1986756" y="4555332"/>
            <a:ext cx="1355725" cy="2555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272" name="AutoShape 16"/>
          <p:cNvCxnSpPr>
            <a:cxnSpLocks noChangeShapeType="1"/>
            <a:stCxn id="96270" idx="2"/>
            <a:endCxn id="96266" idx="3"/>
          </p:cNvCxnSpPr>
          <p:nvPr/>
        </p:nvCxnSpPr>
        <p:spPr bwMode="auto">
          <a:xfrm rot="5400000">
            <a:off x="5530056" y="4512470"/>
            <a:ext cx="1355725" cy="3413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6275" name="Group 19"/>
          <p:cNvGrpSpPr>
            <a:grpSpLocks/>
          </p:cNvGrpSpPr>
          <p:nvPr/>
        </p:nvGrpSpPr>
        <p:grpSpPr bwMode="auto">
          <a:xfrm>
            <a:off x="6477000" y="4130675"/>
            <a:ext cx="2590800" cy="1211263"/>
            <a:chOff x="4080" y="2592"/>
            <a:chExt cx="1632" cy="763"/>
          </a:xfrm>
        </p:grpSpPr>
        <p:sp>
          <p:nvSpPr>
            <p:cNvPr id="96273" name="Text Box 17"/>
            <p:cNvSpPr txBox="1">
              <a:spLocks noChangeArrowheads="1"/>
            </p:cNvSpPr>
            <p:nvPr/>
          </p:nvSpPr>
          <p:spPr bwMode="auto">
            <a:xfrm>
              <a:off x="4080" y="2832"/>
              <a:ext cx="163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cs typeface="+mn-cs"/>
                </a:rPr>
                <a:t>Food survey for target population</a:t>
              </a:r>
            </a:p>
          </p:txBody>
        </p:sp>
        <p:sp>
          <p:nvSpPr>
            <p:cNvPr id="96274" name="AutoShape 18"/>
            <p:cNvSpPr>
              <a:spLocks noChangeArrowheads="1"/>
            </p:cNvSpPr>
            <p:nvPr/>
          </p:nvSpPr>
          <p:spPr bwMode="auto">
            <a:xfrm rot="3495384">
              <a:off x="4608" y="2640"/>
              <a:ext cx="288" cy="19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81000" y="228600"/>
            <a:ext cx="8382000" cy="8729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00009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Risk Assessment Paradigm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0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animBg="1"/>
      <p:bldP spid="96266" grpId="0" animBg="1"/>
      <p:bldP spid="962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Sweeteners as an example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300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Sweetener Mutagenic?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73563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Usually first toxicology studies to be conducted.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determined to be </a:t>
            </a:r>
            <a:r>
              <a:rPr lang="en-US" sz="2400" dirty="0" err="1" smtClean="0"/>
              <a:t>genotoxic</a:t>
            </a:r>
            <a:r>
              <a:rPr lang="en-US" sz="2400" dirty="0" smtClean="0"/>
              <a:t>, no future studies conducted as the sweetener will not be approved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Assess </a:t>
            </a:r>
            <a:r>
              <a:rPr lang="en-US" sz="2400" dirty="0"/>
              <a:t>the potential of a sweetener to induce DNA or chromosomal defects (somatic cell) or heritable defects (germ cell</a:t>
            </a:r>
            <a:r>
              <a:rPr lang="en-US" sz="2400" dirty="0" smtClean="0"/>
              <a:t>).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There are many types of tests to determine mutagenicity.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 most common battery tests include the Ames test for gene mutations in bacteria, </a:t>
            </a:r>
            <a:r>
              <a:rPr lang="en-US" sz="2400" i="1" dirty="0" smtClean="0"/>
              <a:t>in vitro </a:t>
            </a:r>
            <a:r>
              <a:rPr lang="en-US" sz="2400" dirty="0" smtClean="0"/>
              <a:t>tests and </a:t>
            </a:r>
            <a:r>
              <a:rPr lang="en-US" sz="2400" i="1" dirty="0" smtClean="0"/>
              <a:t>in vivo </a:t>
            </a:r>
            <a:r>
              <a:rPr lang="en-US" sz="2400" dirty="0" smtClean="0"/>
              <a:t>tests.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194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Happens to the Sweetener in the 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373563"/>
          </a:xfrm>
        </p:spPr>
        <p:txBody>
          <a:bodyPr/>
          <a:lstStyle/>
          <a:p>
            <a:r>
              <a:rPr lang="en-US" sz="2800" dirty="0" smtClean="0"/>
              <a:t>Pharmacokinetics (also called ADME)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Evaluates the rate and extent of: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bsorption (how much and where?);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istribution (does the sweetener accumulate in any tissues?);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M</a:t>
            </a:r>
            <a:r>
              <a:rPr lang="en-US" sz="2800" dirty="0" smtClean="0">
                <a:solidFill>
                  <a:schemeClr val="tx1"/>
                </a:solidFill>
              </a:rPr>
              <a:t>etabolite formation (are any toxic?);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E</a:t>
            </a:r>
            <a:r>
              <a:rPr lang="en-US" sz="2800" dirty="0" smtClean="0">
                <a:solidFill>
                  <a:schemeClr val="tx1"/>
                </a:solidFill>
              </a:rPr>
              <a:t>xcretion of sweetener (how quickly? </a:t>
            </a:r>
            <a:r>
              <a:rPr lang="en-US" sz="2800" dirty="0"/>
              <a:t>r</a:t>
            </a:r>
            <a:r>
              <a:rPr lang="en-US" sz="2800" dirty="0" smtClean="0">
                <a:solidFill>
                  <a:schemeClr val="tx1"/>
                </a:solidFill>
              </a:rPr>
              <a:t>oute?).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Happens to the Sweetener in the 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Data from studies allows for an understanding of the following questions: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Does the animal used in the toxicology testing have similar ADME as humans?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How much variability is there between individuals?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Are there any potential susceptible sub-populations?</a:t>
            </a:r>
          </a:p>
          <a:p>
            <a:pPr lvl="2"/>
            <a:r>
              <a:rPr lang="en-US" sz="2400" dirty="0" smtClean="0"/>
              <a:t>This is used to establish ADI.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Studies may also provide data on possible mechanisms or modes of toxicity at high concentrations.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45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493055"/>
              </p:ext>
            </p:extLst>
          </p:nvPr>
        </p:nvGraphicFramePr>
        <p:xfrm>
          <a:off x="457200" y="1752600"/>
          <a:ext cx="79121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F6228"/>
                </a:solidFill>
              </a:rPr>
              <a:t>Risk Assessment for All Chemicals</a:t>
            </a:r>
          </a:p>
          <a:p>
            <a:endParaRPr lang="en-US" dirty="0">
              <a:solidFill>
                <a:srgbClr val="4F6228"/>
              </a:solidFill>
            </a:endParaRPr>
          </a:p>
          <a:p>
            <a:r>
              <a:rPr lang="en-US" dirty="0" smtClean="0">
                <a:solidFill>
                  <a:srgbClr val="4F6228"/>
                </a:solidFill>
              </a:rPr>
              <a:t>Natural or Synthetic</a:t>
            </a:r>
            <a:endParaRPr lang="en-US" dirty="0">
              <a:solidFill>
                <a:srgbClr val="4F62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4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Does the Sweetener Cause Adverse Effects?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924800" cy="4373563"/>
          </a:xfrm>
        </p:spPr>
        <p:txBody>
          <a:bodyPr>
            <a:noAutofit/>
          </a:bodyPr>
          <a:lstStyle/>
          <a:p>
            <a:r>
              <a:rPr lang="en-US" dirty="0" smtClean="0"/>
              <a:t>All compounds, both natural and man-made, will be toxic at some dose</a:t>
            </a:r>
          </a:p>
          <a:p>
            <a:r>
              <a:rPr lang="en-US" dirty="0" smtClean="0"/>
              <a:t>The goal is to establish a dose that is safe when consumed every day or at the No Observed Effect Level (NOEL)</a:t>
            </a:r>
          </a:p>
          <a:p>
            <a:r>
              <a:rPr lang="en-US" dirty="0" smtClean="0"/>
              <a:t>Extensive testing be conducted in animals, using a minimum of three doses, which are above the expected human exposure levels. Ideally, want: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Low dose with no observed effect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High dose that produces mild toxicity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Mid-range doses to establish dose-response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 non-toxic, high doses that are studied may be set at an accepted limit dose</a:t>
            </a:r>
          </a:p>
          <a:p>
            <a:r>
              <a:rPr lang="en-US" dirty="0" smtClean="0"/>
              <a:t>Short-term studies conducted to ensure no adverse effects and to establish doses before investing in long-term lifetime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6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Does the Sweetener Cause Cancer?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This usually requires a two-year study in rats plus an 18-month study in mice with 20-25 animals/sex per group and at least three dose levels plus a control groups.</a:t>
            </a:r>
            <a:endParaRPr lang="en-US" sz="2400" dirty="0"/>
          </a:p>
          <a:p>
            <a:r>
              <a:rPr lang="en-US" sz="2400" dirty="0" smtClean="0"/>
              <a:t>Any evidence of dose response in incidence of tumors, time of tumor development, tumors/animal, benign </a:t>
            </a:r>
            <a:r>
              <a:rPr lang="en-US" sz="2400" i="1" dirty="0" smtClean="0"/>
              <a:t>versus </a:t>
            </a:r>
            <a:r>
              <a:rPr lang="en-US" sz="2400" dirty="0" smtClean="0"/>
              <a:t>malignant, and site of tumor development.</a:t>
            </a:r>
          </a:p>
          <a:p>
            <a:r>
              <a:rPr lang="en-US" sz="2400" dirty="0" smtClean="0"/>
              <a:t>Must consider relevance to humans and background incidence.</a:t>
            </a:r>
          </a:p>
          <a:p>
            <a:r>
              <a:rPr lang="en-US" sz="2400" b="1" dirty="0" smtClean="0"/>
              <a:t>Studies that do not use the approved methods may not be valid for risk assessment.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9301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5048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Does the Sweetener Have Any Effect During Reproduction, Pregnancy and Development?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 of testing is to determine potential adverse effects on conception, pregnancy, delivery, lactation, neonatal survival and vitality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Sweetener should be fed to parents before mating, to mother during pregnancy and lactation, then to subsequent generation.</a:t>
            </a:r>
          </a:p>
          <a:p>
            <a:r>
              <a:rPr lang="en-US" dirty="0" smtClean="0"/>
              <a:t>Measurements include: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Pup weight;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Number of pregnancies that go to full-term;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Lactation survival after 21 days;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Development of offspring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Necropsy and histopathology of parents with special attention to reproductive organs.</a:t>
            </a:r>
          </a:p>
        </p:txBody>
      </p:sp>
    </p:spTree>
    <p:extLst>
      <p:ext uri="{BB962C8B-B14F-4D97-AF65-F5344CB8AC3E}">
        <p14:creationId xmlns:p14="http://schemas.microsoft.com/office/powerpoint/2010/main" val="211640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Worst-case assumptions for Aspartame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648200"/>
          </a:xfrm>
        </p:spPr>
        <p:txBody>
          <a:bodyPr>
            <a:normAutofit/>
          </a:bodyPr>
          <a:lstStyle/>
          <a:p>
            <a:r>
              <a:rPr lang="en-US" sz="2400" b="0" dirty="0"/>
              <a:t>D</a:t>
            </a:r>
            <a:r>
              <a:rPr lang="en-US" sz="2400" b="0" dirty="0" smtClean="0"/>
              <a:t>istinction </a:t>
            </a:r>
            <a:r>
              <a:rPr lang="en-US" sz="2400" b="0" dirty="0"/>
              <a:t>between products </a:t>
            </a:r>
            <a:r>
              <a:rPr lang="en-US" sz="2400" dirty="0"/>
              <a:t>with and without added sugar </a:t>
            </a:r>
            <a:r>
              <a:rPr lang="en-US" sz="2400" b="0" dirty="0"/>
              <a:t>was only possible </a:t>
            </a:r>
            <a:r>
              <a:rPr lang="en-US" sz="2400" b="0" dirty="0" smtClean="0"/>
              <a:t>for: </a:t>
            </a:r>
            <a:r>
              <a:rPr lang="en-US" sz="2400" b="0" i="1" dirty="0" err="1"/>
              <a:t>flavoured</a:t>
            </a:r>
            <a:r>
              <a:rPr lang="en-US" sz="2400" b="0" i="1" dirty="0"/>
              <a:t> drinks, confectionery and chewing </a:t>
            </a:r>
            <a:r>
              <a:rPr lang="en-US" sz="2400" b="0" i="1" dirty="0" smtClean="0"/>
              <a:t>gums.</a:t>
            </a:r>
            <a:endParaRPr lang="en-US" sz="2400" b="0" dirty="0"/>
          </a:p>
          <a:p>
            <a:r>
              <a:rPr lang="en-US" b="0" dirty="0" smtClean="0"/>
              <a:t>For other food groups, </a:t>
            </a:r>
            <a:r>
              <a:rPr lang="en-US" dirty="0" smtClean="0"/>
              <a:t>assumed all products </a:t>
            </a:r>
            <a:r>
              <a:rPr lang="en-US" b="0" dirty="0" smtClean="0"/>
              <a:t>are sweetened with aspartame at highest level permitted.</a:t>
            </a:r>
          </a:p>
          <a:p>
            <a:pPr marL="342900" indent="-342900">
              <a:buFontTx/>
              <a:buChar char="•"/>
            </a:pPr>
            <a:r>
              <a:rPr lang="en-US" b="0" dirty="0" err="1"/>
              <a:t>flavoured</a:t>
            </a:r>
            <a:r>
              <a:rPr lang="en-US" b="0" dirty="0"/>
              <a:t> fermented milk </a:t>
            </a:r>
            <a:r>
              <a:rPr lang="en-US" b="0" dirty="0" smtClean="0"/>
              <a:t>products, </a:t>
            </a:r>
            <a:r>
              <a:rPr lang="en-US" b="0" dirty="0"/>
              <a:t>edible ices, soups and broths, fruit nectars, desserts, jams and other fruit and vegetable </a:t>
            </a:r>
            <a:r>
              <a:rPr lang="en-US" b="0" dirty="0" smtClean="0"/>
              <a:t>preparations. </a:t>
            </a:r>
          </a:p>
          <a:p>
            <a:pPr marL="342900" indent="-342900">
              <a:buFontTx/>
              <a:buChar char="•"/>
            </a:pPr>
            <a:r>
              <a:rPr lang="en-US" b="0" dirty="0" smtClean="0"/>
              <a:t>The majority of these products are sweetened with sugar. Low sugar varieties use other heat-stable low-calorie sweeteners. </a:t>
            </a:r>
          </a:p>
          <a:p>
            <a:r>
              <a:rPr lang="en-US" sz="2400" b="0" dirty="0" smtClean="0"/>
              <a:t>Result is very conservative exposure estimates, and significant over-estimation of aspartame use. </a:t>
            </a:r>
          </a:p>
        </p:txBody>
      </p:sp>
    </p:spTree>
    <p:extLst>
      <p:ext uri="{BB962C8B-B14F-4D97-AF65-F5344CB8AC3E}">
        <p14:creationId xmlns:p14="http://schemas.microsoft.com/office/powerpoint/2010/main" val="5843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49023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Exposure estimate example: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EFSA </a:t>
            </a:r>
            <a:r>
              <a:rPr lang="en-US" sz="3100" dirty="0" smtClean="0"/>
              <a:t>Estimated aspartame consumption in users only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32099"/>
              </p:ext>
            </p:extLst>
          </p:nvPr>
        </p:nvGraphicFramePr>
        <p:xfrm>
          <a:off x="457200" y="2236260"/>
          <a:ext cx="7946030" cy="16499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89206"/>
                <a:gridCol w="1589206"/>
                <a:gridCol w="1589206"/>
                <a:gridCol w="1589206"/>
                <a:gridCol w="1589206"/>
              </a:tblGrid>
              <a:tr h="54998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Toddler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Children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Adolescent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Adults</a:t>
                      </a:r>
                      <a:endParaRPr lang="en-US" sz="2400" dirty="0"/>
                    </a:p>
                  </a:txBody>
                  <a:tcPr/>
                </a:tc>
              </a:tr>
              <a:tr h="5499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1.6-16.3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1.8-12.6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0.8-4.0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0.7-8.5</a:t>
                      </a:r>
                      <a:endParaRPr lang="en-US" sz="2400" dirty="0"/>
                    </a:p>
                  </a:txBody>
                  <a:tcPr/>
                </a:tc>
              </a:tr>
              <a:tr h="5499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 level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7.5-36.0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6.3-32.4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2.3-13.2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2.4-27.5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076781"/>
            <a:ext cx="78485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5750">
              <a:spcAft>
                <a:spcPts val="600"/>
              </a:spcAft>
              <a:buFontTx/>
              <a:buChar char="-"/>
            </a:pPr>
            <a:r>
              <a:rPr lang="en-US" sz="2000" dirty="0" smtClean="0"/>
              <a:t>Reported as mg</a:t>
            </a:r>
            <a:r>
              <a:rPr lang="en-US" sz="2000" dirty="0"/>
              <a:t>/kg </a:t>
            </a:r>
            <a:r>
              <a:rPr lang="en-US" sz="2000" dirty="0" smtClean="0"/>
              <a:t>body weight/day.</a:t>
            </a:r>
            <a:endParaRPr lang="en-US" sz="2000" dirty="0"/>
          </a:p>
          <a:p>
            <a:pPr marL="284400" indent="-285750">
              <a:spcAft>
                <a:spcPts val="600"/>
              </a:spcAft>
              <a:buFontTx/>
              <a:buChar char="-"/>
            </a:pPr>
            <a:r>
              <a:rPr lang="en-US" sz="2000" dirty="0" smtClean="0"/>
              <a:t>Minimum-maximum </a:t>
            </a:r>
            <a:r>
              <a:rPr lang="en-US" sz="2000" dirty="0"/>
              <a:t>across </a:t>
            </a:r>
            <a:r>
              <a:rPr lang="en-US" sz="2000" dirty="0" smtClean="0"/>
              <a:t>all 26 dietary surveys conducted in 17 different European countries;</a:t>
            </a:r>
          </a:p>
          <a:p>
            <a:pPr marL="284400" indent="-285750">
              <a:spcAft>
                <a:spcPts val="600"/>
              </a:spcAft>
              <a:buFontTx/>
              <a:buChar char="-"/>
            </a:pPr>
            <a:r>
              <a:rPr lang="en-US" sz="2000" dirty="0"/>
              <a:t>A</a:t>
            </a:r>
            <a:r>
              <a:rPr lang="en-US" sz="2000" dirty="0" smtClean="0"/>
              <a:t>ssumed that all processed foods contained aspartame at maximum permitted level or highest reported use level.</a:t>
            </a:r>
            <a:endParaRPr lang="en-US" sz="2000" dirty="0"/>
          </a:p>
          <a:p>
            <a:pPr marL="284400" indent="-285750">
              <a:spcAft>
                <a:spcPts val="600"/>
              </a:spcAft>
              <a:buFontTx/>
              <a:buChar char="-"/>
            </a:pPr>
            <a:r>
              <a:rPr lang="en-US" sz="2000" dirty="0" smtClean="0"/>
              <a:t>Compare to ADI of 40 mg/kg/d to ensure no group exceeding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6412468"/>
            <a:ext cx="1506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(EFSA 2013)</a:t>
            </a:r>
          </a:p>
        </p:txBody>
      </p:sp>
    </p:spTree>
    <p:extLst>
      <p:ext uri="{BB962C8B-B14F-4D97-AF65-F5344CB8AC3E}">
        <p14:creationId xmlns:p14="http://schemas.microsoft.com/office/powerpoint/2010/main" val="163050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14267" cy="1049549"/>
          </a:xfrm>
        </p:spPr>
        <p:txBody>
          <a:bodyPr>
            <a:normAutofit/>
          </a:bodyPr>
          <a:lstStyle/>
          <a:p>
            <a:r>
              <a:rPr lang="en-US" dirty="0" smtClean="0"/>
              <a:t>Actual Intakes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720875"/>
              </p:ext>
            </p:extLst>
          </p:nvPr>
        </p:nvGraphicFramePr>
        <p:xfrm>
          <a:off x="292258" y="224338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533965" y="1585452"/>
            <a:ext cx="1583448" cy="577205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20460" y="1617924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4000</a:t>
            </a:r>
            <a:endParaRPr lang="en-US" sz="2400" b="1" dirty="0"/>
          </a:p>
        </p:txBody>
      </p:sp>
      <p:sp>
        <p:nvSpPr>
          <p:cNvPr id="7" name="Up Arrow 6"/>
          <p:cNvSpPr/>
          <p:nvPr/>
        </p:nvSpPr>
        <p:spPr>
          <a:xfrm>
            <a:off x="2259714" y="2133499"/>
            <a:ext cx="230919" cy="81919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17413" y="1843277"/>
            <a:ext cx="4725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 observed effect level in lifetime studies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90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Placeholder 2"/>
          <p:cNvSpPr>
            <a:spLocks noGrp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r>
              <a:rPr lang="en-GB" sz="3600">
                <a:latin typeface="Arial" charset="0"/>
                <a:cs typeface="Arial Black" charset="0"/>
              </a:rPr>
              <a:t>Exposure</a:t>
            </a:r>
            <a:endParaRPr lang="en-US" sz="3600">
              <a:latin typeface="Arial" charset="0"/>
            </a:endParaRPr>
          </a:p>
        </p:txBody>
      </p:sp>
      <p:pic>
        <p:nvPicPr>
          <p:cNvPr id="68610" name="Picture 3" descr="spoon-of-sug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857500"/>
            <a:ext cx="30289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TextBox 4"/>
          <p:cNvSpPr txBox="1">
            <a:spLocks noChangeArrowheads="1"/>
          </p:cNvSpPr>
          <p:nvPr/>
        </p:nvSpPr>
        <p:spPr bwMode="auto">
          <a:xfrm>
            <a:off x="3911600" y="3009900"/>
            <a:ext cx="3644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/>
              <a:t>÷ 200-300 </a:t>
            </a:r>
          </a:p>
        </p:txBody>
      </p:sp>
      <p:sp>
        <p:nvSpPr>
          <p:cNvPr id="68612" name="TextBox 5"/>
          <p:cNvSpPr txBox="1">
            <a:spLocks noChangeArrowheads="1"/>
          </p:cNvSpPr>
          <p:nvPr/>
        </p:nvSpPr>
        <p:spPr bwMode="auto">
          <a:xfrm>
            <a:off x="342900" y="2395538"/>
            <a:ext cx="845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 b="1">
                <a:solidFill>
                  <a:schemeClr val="tx2"/>
                </a:solidFill>
                <a:cs typeface="Arial Black" charset="0"/>
              </a:rPr>
              <a:t>Intense sweetness = low levels of use</a:t>
            </a:r>
            <a:endParaRPr lang="en-US" sz="3600" b="1">
              <a:solidFill>
                <a:schemeClr val="tx2"/>
              </a:solidFill>
            </a:endParaRPr>
          </a:p>
          <a:p>
            <a:pPr eaLnBrk="1" hangingPunct="1"/>
            <a:endParaRPr lang="en-US"/>
          </a:p>
        </p:txBody>
      </p:sp>
      <p:sp>
        <p:nvSpPr>
          <p:cNvPr id="68613" name="TextBox 1"/>
          <p:cNvSpPr txBox="1">
            <a:spLocks noChangeArrowheads="1"/>
          </p:cNvSpPr>
          <p:nvPr/>
        </p:nvSpPr>
        <p:spPr bwMode="auto">
          <a:xfrm>
            <a:off x="1003300" y="4729163"/>
            <a:ext cx="1416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/>
              <a:t>Sugar</a:t>
            </a:r>
          </a:p>
        </p:txBody>
      </p:sp>
      <p:sp>
        <p:nvSpPr>
          <p:cNvPr id="68614" name="TextBox 6"/>
          <p:cNvSpPr txBox="1">
            <a:spLocks noChangeArrowheads="1"/>
          </p:cNvSpPr>
          <p:nvPr/>
        </p:nvSpPr>
        <p:spPr bwMode="auto">
          <a:xfrm>
            <a:off x="4165600" y="4040188"/>
            <a:ext cx="32623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Sweetness intensity of </a:t>
            </a:r>
          </a:p>
          <a:p>
            <a:pPr eaLnBrk="1" hangingPunct="1"/>
            <a:r>
              <a:rPr lang="en-US"/>
              <a:t>non-caloric sweetener</a:t>
            </a:r>
          </a:p>
        </p:txBody>
      </p:sp>
      <p:grpSp>
        <p:nvGrpSpPr>
          <p:cNvPr id="68615" name="Group 8"/>
          <p:cNvGrpSpPr>
            <a:grpSpLocks/>
          </p:cNvGrpSpPr>
          <p:nvPr/>
        </p:nvGrpSpPr>
        <p:grpSpPr bwMode="auto">
          <a:xfrm>
            <a:off x="3578225" y="87313"/>
            <a:ext cx="2009775" cy="1951037"/>
            <a:chOff x="5806673" y="1246628"/>
            <a:chExt cx="2010096" cy="1950559"/>
          </a:xfrm>
        </p:grpSpPr>
        <p:sp>
          <p:nvSpPr>
            <p:cNvPr id="10" name="Oval 9"/>
            <p:cNvSpPr/>
            <p:nvPr/>
          </p:nvSpPr>
          <p:spPr>
            <a:xfrm>
              <a:off x="5806673" y="1246628"/>
              <a:ext cx="2010096" cy="1950559"/>
            </a:xfrm>
            <a:prstGeom prst="ellipse">
              <a:avLst/>
            </a:prstGeom>
            <a:solidFill>
              <a:srgbClr val="558140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6100408" y="1532308"/>
              <a:ext cx="1422627" cy="1379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200" b="1" dirty="0"/>
                <a:t>Exposure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10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Consequences of Sweetener Intakes Above ADI?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001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This question was investigated by an international expert panel (ILSI, 1998)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Depends on how much above the ADI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Depends for how often and how long.</a:t>
            </a:r>
          </a:p>
          <a:p>
            <a:pPr marL="274320" lvl="1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There is a often a large difference between the dose that showed no effects (NOAEL) and next higher dose tested that shows adverse effects. </a:t>
            </a:r>
          </a:p>
          <a:p>
            <a:r>
              <a:rPr lang="en-US" dirty="0" smtClean="0"/>
              <a:t>This difference corresponds to an extra safety factor in addition to that normally applied to a NOAEL.</a:t>
            </a:r>
          </a:p>
          <a:p>
            <a:r>
              <a:rPr lang="en-US" dirty="0" smtClean="0"/>
              <a:t>High level of conservatism is built into ADI so that there is low risk of harm from occasional intakes above the ADI in small amounts.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4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6482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600" b="0" dirty="0" smtClean="0"/>
              <a:t>There is international harmonization on the approaches and methods used for safety assessment of food additives.</a:t>
            </a:r>
          </a:p>
          <a:p>
            <a:pPr marL="457200" indent="-457200">
              <a:buFont typeface="Arial"/>
              <a:buChar char="•"/>
            </a:pPr>
            <a:r>
              <a:rPr lang="en-US" sz="2600" b="0" dirty="0"/>
              <a:t>Toxicity testing </a:t>
            </a:r>
            <a:r>
              <a:rPr lang="en-US" sz="2600" b="0" dirty="0" smtClean="0"/>
              <a:t>requirements for </a:t>
            </a:r>
            <a:r>
              <a:rPr lang="en-US" sz="2600" b="0" dirty="0"/>
              <a:t>food additives is </a:t>
            </a:r>
            <a:r>
              <a:rPr lang="en-US" sz="2600" b="0" dirty="0" smtClean="0"/>
              <a:t>extensive. </a:t>
            </a:r>
          </a:p>
          <a:p>
            <a:pPr marL="457200" indent="-457200">
              <a:buFont typeface="Arial"/>
              <a:buChar char="•"/>
            </a:pPr>
            <a:r>
              <a:rPr lang="en-US" sz="2600" b="0" dirty="0" smtClean="0"/>
              <a:t>ADIs </a:t>
            </a:r>
            <a:r>
              <a:rPr lang="en-US" sz="2600" b="0" dirty="0"/>
              <a:t>are established to protect the entire population and susceptible sub-populations are carefully </a:t>
            </a:r>
            <a:r>
              <a:rPr lang="en-US" sz="2600" b="0" dirty="0" smtClean="0"/>
              <a:t>considered.</a:t>
            </a:r>
            <a:endParaRPr lang="en-US" sz="2600" b="0" dirty="0"/>
          </a:p>
          <a:p>
            <a:pPr marL="457200" indent="-457200">
              <a:buFont typeface="Arial"/>
              <a:buChar char="•"/>
            </a:pPr>
            <a:r>
              <a:rPr lang="en-US" sz="2600" b="0" dirty="0" smtClean="0"/>
              <a:t>Exposure assessments are very conservative and usually reflect worst case scenarios.</a:t>
            </a:r>
            <a:r>
              <a:rPr lang="en-US" sz="2600" b="0" dirty="0"/>
              <a:t> </a:t>
            </a:r>
            <a:endParaRPr lang="en-US" sz="2600" b="0" dirty="0" smtClean="0"/>
          </a:p>
          <a:p>
            <a:pPr marL="457200" indent="-457200">
              <a:buFont typeface="Arial"/>
              <a:buChar char="•"/>
            </a:pPr>
            <a:r>
              <a:rPr lang="en-US" sz="2600" b="0" dirty="0" smtClean="0"/>
              <a:t>Use </a:t>
            </a:r>
            <a:r>
              <a:rPr lang="en-US" sz="2600" b="0" dirty="0"/>
              <a:t>of food additives is not approved until all safety questions have been addressed and estimates of exposures have been determined to be below ADI for all populations.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597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83604"/>
          </a:xfrm>
        </p:spPr>
        <p:txBody>
          <a:bodyPr>
            <a:normAutofit/>
          </a:bodyPr>
          <a:lstStyle/>
          <a:p>
            <a:r>
              <a:rPr lang="en-US" dirty="0" smtClean="0"/>
              <a:t>EFSA. 2012. </a:t>
            </a:r>
            <a:r>
              <a:rPr lang="en-US" dirty="0"/>
              <a:t>Guidance for submission for food additive evaluations. EFSA </a:t>
            </a:r>
            <a:r>
              <a:rPr lang="en-US" dirty="0" smtClean="0"/>
              <a:t>Journal;</a:t>
            </a:r>
            <a:r>
              <a:rPr lang="en-US" dirty="0"/>
              <a:t>10(7):2760 </a:t>
            </a:r>
          </a:p>
          <a:p>
            <a:r>
              <a:rPr lang="en-US" dirty="0" smtClean="0"/>
              <a:t>ILSI Europe. 1998. Significance of Excursions of intake above the ADI. </a:t>
            </a:r>
          </a:p>
          <a:p>
            <a:r>
              <a:rPr lang="en-US" dirty="0" smtClean="0"/>
              <a:t>ILSI </a:t>
            </a:r>
            <a:r>
              <a:rPr lang="en-US" dirty="0"/>
              <a:t>Europe. 1997. </a:t>
            </a:r>
            <a:r>
              <a:rPr lang="en-US" dirty="0" smtClean="0"/>
              <a:t>Applicability of the Acceptable Daily Intake (</a:t>
            </a:r>
            <a:r>
              <a:rPr lang="en-US" dirty="0"/>
              <a:t>ADI) </a:t>
            </a:r>
            <a:r>
              <a:rPr lang="en-US" dirty="0" smtClean="0"/>
              <a:t>to infants and children. </a:t>
            </a:r>
          </a:p>
          <a:p>
            <a:r>
              <a:rPr lang="en-US" dirty="0"/>
              <a:t>ILSI </a:t>
            </a:r>
            <a:r>
              <a:rPr lang="en-US" dirty="0" smtClean="0"/>
              <a:t>Europe. Dietary </a:t>
            </a:r>
            <a:r>
              <a:rPr lang="en-US" dirty="0" err="1" smtClean="0"/>
              <a:t>Exposure</a:t>
            </a:r>
            <a:r>
              <a:rPr lang="en-US" dirty="0" err="1" smtClean="0">
                <a:hlinkClick r:id="rId2" action="ppaction://hlinkfile"/>
              </a:rPr>
              <a:t>http</a:t>
            </a:r>
            <a:r>
              <a:rPr lang="en-US" dirty="0">
                <a:hlinkClick r:id="rId2" action="ppaction://hlinkfile"/>
              </a:rPr>
              <a:t>://www.ilsi-guidea.org/index.php?title=Introduction_to_dietary_exposure_assessment#General_principles_of_exposure_assessment</a:t>
            </a:r>
            <a:endParaRPr lang="en-US" dirty="0" smtClean="0"/>
          </a:p>
          <a:p>
            <a:r>
              <a:rPr lang="en-US" dirty="0" smtClean="0"/>
              <a:t>JECFA. 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://whqlibdoc.who.int/trs/WHO_TRS_144.</a:t>
            </a:r>
            <a:r>
              <a:rPr lang="en-US" u="sng" dirty="0" smtClean="0">
                <a:hlinkClick r:id="rId3"/>
              </a:rPr>
              <a:t>pdf</a:t>
            </a:r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2009. Environmental Health Criteria 240, </a:t>
            </a:r>
            <a:r>
              <a:rPr lang="en-US" dirty="0" smtClean="0"/>
              <a:t>Principles </a:t>
            </a:r>
            <a:r>
              <a:rPr lang="en-US" dirty="0"/>
              <a:t>and Methods for the Risk Assessment of Chemicals in </a:t>
            </a:r>
            <a:r>
              <a:rPr lang="en-US" dirty="0" smtClean="0"/>
              <a:t>Food.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2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577674"/>
              </p:ext>
            </p:extLst>
          </p:nvPr>
        </p:nvGraphicFramePr>
        <p:xfrm>
          <a:off x="1447800" y="381000"/>
          <a:ext cx="6311900" cy="3001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508777"/>
              </p:ext>
            </p:extLst>
          </p:nvPr>
        </p:nvGraphicFramePr>
        <p:xfrm>
          <a:off x="1447800" y="3505200"/>
          <a:ext cx="6324600" cy="323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6289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905000"/>
            <a:ext cx="670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Thank you!</a:t>
            </a: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  <a:p>
            <a:pPr algn="ctr"/>
            <a:r>
              <a:rPr lang="en-US" sz="3600" b="1" dirty="0" smtClean="0"/>
              <a:t>Questions?</a:t>
            </a:r>
          </a:p>
          <a:p>
            <a:pPr algn="ctr"/>
            <a:r>
              <a:rPr lang="en-US" sz="3600" b="1" dirty="0" smtClean="0"/>
              <a:t>mcheeseman@steptoe.com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05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 of Food Additives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Evaluated for safety by an independent scientific body before being approved for use in the given market;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nternational  =  JECFA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Joint Food Additives Organization/World Health Organization Expert Committee on Food Additives;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European = EFSA, the European Food Safety Authority;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United States = FDA, U.S. Food </a:t>
            </a:r>
            <a:r>
              <a:rPr lang="en-US" dirty="0"/>
              <a:t>&amp;</a:t>
            </a:r>
            <a:r>
              <a:rPr lang="en-US" dirty="0" smtClean="0"/>
              <a:t> Drug Administration;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All establish the maximum exposure or ADI (Acceptable </a:t>
            </a:r>
            <a:r>
              <a:rPr lang="en-US" dirty="0"/>
              <a:t>D</a:t>
            </a:r>
            <a:r>
              <a:rPr lang="en-US" dirty="0" smtClean="0"/>
              <a:t>aily Intake) based on hazard assessment to ensure all food additives pose low risk of harm.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8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981200"/>
            <a:ext cx="8514402" cy="411831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Hazard is assessed by </a:t>
            </a:r>
            <a:r>
              <a:rPr lang="en-US" sz="2400" dirty="0" smtClean="0"/>
              <a:t>specific toxicology studies and the general knowledgebase. </a:t>
            </a:r>
            <a:endParaRPr lang="en-US" sz="2400" dirty="0" smtClean="0"/>
          </a:p>
          <a:p>
            <a:r>
              <a:rPr lang="en-US" sz="2400" dirty="0" smtClean="0"/>
              <a:t>For additives to be used in food:</a:t>
            </a:r>
            <a:endParaRPr lang="en-US" sz="2400" dirty="0"/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hort- and life-time toxicity </a:t>
            </a:r>
            <a:r>
              <a:rPr lang="en-US" sz="2400" dirty="0"/>
              <a:t>studies in </a:t>
            </a:r>
            <a:r>
              <a:rPr lang="en-US" sz="2400" dirty="0" smtClean="0"/>
              <a:t>many species</a:t>
            </a:r>
          </a:p>
          <a:p>
            <a:pPr lvl="1"/>
            <a:r>
              <a:rPr lang="en-US" sz="2400" dirty="0" smtClean="0"/>
              <a:t>Effects assessed during pregnancy and development</a:t>
            </a:r>
          </a:p>
          <a:p>
            <a:r>
              <a:rPr lang="en-US" sz="2400" dirty="0" smtClean="0"/>
              <a:t>May include human clinical studies. </a:t>
            </a:r>
          </a:p>
          <a:p>
            <a:r>
              <a:rPr lang="en-US" sz="2400" dirty="0" smtClean="0"/>
              <a:t>Objective: using studies with varying doses, determine Level that causes No Observed Adverse Effect over lifetime. </a:t>
            </a:r>
          </a:p>
          <a:p>
            <a:r>
              <a:rPr lang="en-US" sz="2400" dirty="0" smtClean="0"/>
              <a:t>NOAEL  is a measure of hazard. </a:t>
            </a:r>
          </a:p>
          <a:p>
            <a:r>
              <a:rPr lang="en-US" sz="2400" dirty="0" smtClean="0"/>
              <a:t>Higher NOAEL = lower toxicity or hazard. 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3150483" y="0"/>
            <a:ext cx="2115784" cy="1830393"/>
            <a:chOff x="2831931" y="1346131"/>
            <a:chExt cx="1942417" cy="1822679"/>
          </a:xfrm>
        </p:grpSpPr>
        <p:sp>
          <p:nvSpPr>
            <p:cNvPr id="7" name="Oval 6"/>
            <p:cNvSpPr/>
            <p:nvPr/>
          </p:nvSpPr>
          <p:spPr>
            <a:xfrm>
              <a:off x="2831931" y="1346131"/>
              <a:ext cx="1942417" cy="1822679"/>
            </a:xfrm>
            <a:prstGeom prst="ellipse">
              <a:avLst/>
            </a:prstGeom>
            <a:solidFill>
              <a:srgbClr val="558140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3116391" y="1613056"/>
              <a:ext cx="1373497" cy="12888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b="1" kern="1200" dirty="0" smtClean="0"/>
                <a:t>Hazard (Potential to cause harm)</a:t>
              </a:r>
              <a:endParaRPr lang="en-US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683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7315200" cy="974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Toxicology studies </a:t>
            </a:r>
          </a:p>
        </p:txBody>
      </p:sp>
      <p:sp>
        <p:nvSpPr>
          <p:cNvPr id="78892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1143001" y="1295400"/>
            <a:ext cx="7543800" cy="5513388"/>
          </a:xfrm>
        </p:spPr>
        <p:txBody>
          <a:bodyPr>
            <a:normAutofit/>
          </a:bodyPr>
          <a:lstStyle/>
          <a:p>
            <a:pPr lvl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>
                <a:cs typeface="ＭＳ Ｐゴシック" charset="0"/>
              </a:rPr>
              <a:t>Does the additive affect the genetic material?</a:t>
            </a:r>
          </a:p>
          <a:p>
            <a:pPr lvl="2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200" dirty="0">
                <a:cs typeface="ＭＳ Ｐゴシック" charset="0"/>
              </a:rPr>
              <a:t>Genetic toxicity (mutations);</a:t>
            </a:r>
          </a:p>
          <a:p>
            <a:pPr lvl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 smtClean="0">
                <a:cs typeface="ＭＳ Ｐゴシック" charset="0"/>
              </a:rPr>
              <a:t>Where does additive go when we consume it? 	</a:t>
            </a:r>
            <a:r>
              <a:rPr lang="en-US" altLang="ja-JP" dirty="0" smtClean="0">
                <a:cs typeface="ＭＳ Ｐゴシック" charset="0"/>
              </a:rPr>
              <a:t>Absorption, </a:t>
            </a:r>
            <a:r>
              <a:rPr lang="en-US" altLang="ja-JP" dirty="0">
                <a:cs typeface="ＭＳ Ｐゴシック" charset="0"/>
              </a:rPr>
              <a:t>metabolism, distribution and excretion </a:t>
            </a:r>
          </a:p>
          <a:p>
            <a:pPr lvl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 smtClean="0">
                <a:cs typeface="ＭＳ Ｐゴシック" charset="0"/>
              </a:rPr>
              <a:t>What adverse effects does the additive cause? </a:t>
            </a:r>
          </a:p>
          <a:p>
            <a:pPr lvl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 smtClean="0">
                <a:cs typeface="ＭＳ Ｐゴシック" charset="0"/>
              </a:rPr>
              <a:t>At what dose do we see adverse effects?</a:t>
            </a:r>
            <a:endParaRPr lang="en-US" altLang="ja-JP" sz="2400" dirty="0">
              <a:cs typeface="ＭＳ Ｐゴシック" charset="0"/>
            </a:endParaRPr>
          </a:p>
          <a:p>
            <a:pPr lvl="1" eaLnBrk="1" hangingPunct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 smtClean="0">
                <a:cs typeface="ＭＳ Ｐゴシック" charset="0"/>
              </a:rPr>
              <a:t>Any effect on Reproduction?</a:t>
            </a:r>
          </a:p>
          <a:p>
            <a:pPr lvl="2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200" dirty="0" smtClean="0">
                <a:cs typeface="ＭＳ Ｐゴシック" charset="0"/>
              </a:rPr>
              <a:t> during pregnancy, birth and development;</a:t>
            </a:r>
          </a:p>
          <a:p>
            <a:pPr lvl="1" eaLnBrk="1" hangingPunct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 smtClean="0">
                <a:cs typeface="ＭＳ Ｐゴシック" charset="0"/>
              </a:rPr>
              <a:t>Human studies:</a:t>
            </a:r>
          </a:p>
          <a:p>
            <a:pPr lvl="2" eaLnBrk="1" hangingPunct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000" dirty="0" smtClean="0">
                <a:cs typeface="ＭＳ Ｐゴシック" charset="0"/>
              </a:rPr>
              <a:t>Only when shown safe in animals</a:t>
            </a:r>
          </a:p>
          <a:p>
            <a:pPr lvl="2" eaLnBrk="1" hangingPunct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000" dirty="0" smtClean="0">
                <a:cs typeface="ＭＳ Ｐゴシック" charset="0"/>
              </a:rPr>
              <a:t>Special populations.</a:t>
            </a:r>
            <a:endParaRPr lang="en-US" altLang="ja-JP" sz="2000" dirty="0">
              <a:cs typeface="ＭＳ Ｐゴシック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GB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7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2322513"/>
            <a:ext cx="50546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4419600" cy="137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/>
              <a:t>NOAEL</a:t>
            </a:r>
            <a:endParaRPr lang="en-GB" dirty="0" smtClean="0"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0" y="1066800"/>
            <a:ext cx="3429000" cy="4525963"/>
          </a:xfrm>
        </p:spPr>
        <p:txBody>
          <a:bodyPr>
            <a:normAutofit/>
          </a:bodyPr>
          <a:lstStyle/>
          <a:p>
            <a:r>
              <a:rPr lang="en-US" altLang="ja-JP" b="0" dirty="0" smtClean="0">
                <a:solidFill>
                  <a:srgbClr val="000090"/>
                </a:solidFill>
              </a:rPr>
              <a:t>-from </a:t>
            </a:r>
            <a:r>
              <a:rPr lang="en-US" altLang="ja-JP" b="0" dirty="0">
                <a:solidFill>
                  <a:srgbClr val="000090"/>
                </a:solidFill>
              </a:rPr>
              <a:t>long-term studies </a:t>
            </a:r>
            <a:r>
              <a:rPr lang="en-US" altLang="ja-JP" b="0" dirty="0" smtClean="0">
                <a:solidFill>
                  <a:srgbClr val="000090"/>
                </a:solidFill>
              </a:rPr>
              <a:t> </a:t>
            </a:r>
          </a:p>
          <a:p>
            <a:r>
              <a:rPr lang="en-US" altLang="ja-JP" b="0" dirty="0" smtClean="0">
                <a:solidFill>
                  <a:srgbClr val="000090"/>
                </a:solidFill>
              </a:rPr>
              <a:t>-use most </a:t>
            </a:r>
            <a:r>
              <a:rPr lang="en-US" altLang="ja-JP" b="0" dirty="0">
                <a:solidFill>
                  <a:srgbClr val="000090"/>
                </a:solidFill>
              </a:rPr>
              <a:t>sensitive </a:t>
            </a:r>
            <a:r>
              <a:rPr lang="en-US" altLang="ja-JP" b="0" dirty="0" smtClean="0">
                <a:solidFill>
                  <a:srgbClr val="000090"/>
                </a:solidFill>
              </a:rPr>
              <a:t>species and endpoint</a:t>
            </a:r>
          </a:p>
          <a:p>
            <a:r>
              <a:rPr lang="en-US" altLang="ja-JP" b="0" dirty="0" smtClean="0">
                <a:solidFill>
                  <a:srgbClr val="000090"/>
                </a:solidFill>
              </a:rPr>
              <a:t>-highest dose that caused no adverse effect</a:t>
            </a:r>
          </a:p>
          <a:p>
            <a:r>
              <a:rPr lang="en-US" altLang="ja-JP" sz="2400" b="0" dirty="0" smtClean="0">
                <a:solidFill>
                  <a:srgbClr val="000090"/>
                </a:solidFill>
              </a:rPr>
              <a:t>-mg/kg body weight/day</a:t>
            </a:r>
            <a:endParaRPr lang="en-US" altLang="ja-JP" sz="2400" b="0" dirty="0">
              <a:solidFill>
                <a:srgbClr val="000090"/>
              </a:solidFill>
            </a:endParaRPr>
          </a:p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8950" y="5381625"/>
            <a:ext cx="47220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 dirty="0"/>
              <a:t>No-Observed </a:t>
            </a:r>
            <a:r>
              <a:rPr lang="en-US" altLang="ja-JP" sz="1800" dirty="0" smtClean="0"/>
              <a:t>Adverse Effect </a:t>
            </a:r>
            <a:r>
              <a:rPr lang="en-US" altLang="ja-JP" sz="1800" dirty="0"/>
              <a:t>Level (</a:t>
            </a:r>
            <a:r>
              <a:rPr lang="en-US" altLang="ja-JP" sz="1800" dirty="0" smtClean="0"/>
              <a:t>NOAEL</a:t>
            </a:r>
            <a:r>
              <a:rPr lang="en-US" altLang="ja-JP" sz="1800" dirty="0"/>
              <a:t>)</a:t>
            </a:r>
          </a:p>
          <a:p>
            <a:r>
              <a:rPr lang="en-US" altLang="ja-JP" sz="1800" dirty="0"/>
              <a:t>Lowest Observed Adverse Effect (LOAEL)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7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1325" y="1670050"/>
            <a:ext cx="8534400" cy="49133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ja-JP" sz="2800" dirty="0" smtClean="0"/>
              <a:t>Acceptable Daily Intake (ADI) = amount </a:t>
            </a:r>
            <a:r>
              <a:rPr lang="en-US" altLang="ja-JP" sz="2800" b="0" dirty="0" smtClean="0"/>
              <a:t>‘‘that can be ingested daily over a lifetime without appreciable health risk’’ (WHO 1987).</a:t>
            </a:r>
            <a:endParaRPr lang="en-US" altLang="ja-JP" sz="2800" dirty="0" smtClean="0"/>
          </a:p>
          <a:p>
            <a:pPr eaLnBrk="1" hangingPunct="1">
              <a:defRPr/>
            </a:pPr>
            <a:r>
              <a:rPr lang="en-US" altLang="ja-JP" sz="2600" b="0" dirty="0" smtClean="0">
                <a:solidFill>
                  <a:srgbClr val="000090"/>
                </a:solidFill>
              </a:rPr>
              <a:t>Based on No-Observed Effect Level (NOAEL):</a:t>
            </a:r>
          </a:p>
          <a:p>
            <a:pPr eaLnBrk="1" hangingPunct="1">
              <a:defRPr/>
            </a:pPr>
            <a:r>
              <a:rPr lang="en-US" altLang="ja-JP" sz="2600" b="0" dirty="0">
                <a:solidFill>
                  <a:srgbClr val="000090"/>
                </a:solidFill>
                <a:cs typeface="ＭＳ Ｐゴシック" charset="0"/>
              </a:rPr>
              <a:t>	</a:t>
            </a:r>
            <a:r>
              <a:rPr lang="en-US" altLang="ja-JP" sz="2400" dirty="0" smtClean="0">
                <a:solidFill>
                  <a:srgbClr val="000090"/>
                </a:solidFill>
                <a:cs typeface="ＭＳ Ｐゴシック" charset="0"/>
              </a:rPr>
              <a:t>Apply  “safety factors”  of 100 to account for </a:t>
            </a:r>
          </a:p>
          <a:p>
            <a:pPr lvl="2" eaLnBrk="1" hangingPunct="1">
              <a:defRPr/>
            </a:pPr>
            <a:r>
              <a:rPr lang="en-US" altLang="ja-JP" dirty="0" smtClean="0">
                <a:solidFill>
                  <a:srgbClr val="000090"/>
                </a:solidFill>
                <a:cs typeface="ＭＳ Ｐゴシック" charset="0"/>
              </a:rPr>
              <a:t>differences between individuals (10 X)</a:t>
            </a:r>
          </a:p>
          <a:p>
            <a:pPr lvl="2" eaLnBrk="1" hangingPunct="1">
              <a:defRPr/>
            </a:pPr>
            <a:r>
              <a:rPr lang="en-US" altLang="ja-JP" dirty="0" smtClean="0">
                <a:solidFill>
                  <a:srgbClr val="000090"/>
                </a:solidFill>
                <a:cs typeface="ＭＳ Ｐゴシック" charset="0"/>
              </a:rPr>
              <a:t>differences between humans and animals (10 X)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ja-JP" sz="2800" dirty="0" smtClean="0"/>
              <a:t>NOAEL/safety factor = ADI (mg/kg/day)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ja-JP" sz="2100" dirty="0" smtClean="0">
                <a:solidFill>
                  <a:srgbClr val="000090"/>
                </a:solidFill>
              </a:rPr>
              <a:t>For example:</a:t>
            </a:r>
          </a:p>
          <a:p>
            <a:pPr lvl="2">
              <a:lnSpc>
                <a:spcPct val="120000"/>
              </a:lnSpc>
              <a:defRPr/>
            </a:pPr>
            <a:r>
              <a:rPr lang="en-US" altLang="ja-JP" sz="1900" dirty="0" smtClean="0">
                <a:solidFill>
                  <a:srgbClr val="000090"/>
                </a:solidFill>
              </a:rPr>
              <a:t> If NOAEL</a:t>
            </a:r>
            <a:r>
              <a:rPr lang="en-US" altLang="ja-JP" sz="1900" dirty="0" smtClean="0">
                <a:solidFill>
                  <a:srgbClr val="000090"/>
                </a:solidFill>
                <a:cs typeface="ＭＳ Ｐゴシック" charset="0"/>
              </a:rPr>
              <a:t>= 4000 mg/kg/d, ADI = 40 mg/kg/d.</a:t>
            </a:r>
            <a:endParaRPr lang="en-US" altLang="ja-JP" sz="1900" dirty="0">
              <a:solidFill>
                <a:srgbClr val="000090"/>
              </a:solidFill>
              <a:cs typeface="ＭＳ Ｐゴシック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ja-JP" sz="2100" dirty="0" smtClean="0">
                <a:solidFill>
                  <a:srgbClr val="000090"/>
                </a:solidFill>
                <a:cs typeface="ＭＳ Ｐゴシック" charset="0"/>
              </a:rPr>
              <a:t>ADI is very conservative, based on level with no effect when fed to animals for life-time and divided by “safety factor” cushion.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022350" y="381000"/>
            <a:ext cx="3244850" cy="1027113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Estimate Acceptable Daily </a:t>
            </a:r>
            <a:b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Intake (ADI)</a:t>
            </a:r>
          </a:p>
        </p:txBody>
      </p:sp>
    </p:spTree>
    <p:extLst>
      <p:ext uri="{BB962C8B-B14F-4D97-AF65-F5344CB8AC3E}">
        <p14:creationId xmlns:p14="http://schemas.microsoft.com/office/powerpoint/2010/main" val="2459765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03067" cy="897149"/>
          </a:xfrm>
        </p:spPr>
        <p:txBody>
          <a:bodyPr>
            <a:normAutofit/>
          </a:bodyPr>
          <a:lstStyle/>
          <a:p>
            <a:r>
              <a:rPr lang="en-US" dirty="0" smtClean="0"/>
              <a:t>Acceptable Daily Intake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169068"/>
              </p:ext>
            </p:extLst>
          </p:nvPr>
        </p:nvGraphicFramePr>
        <p:xfrm>
          <a:off x="224526" y="224338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761067" y="1617924"/>
            <a:ext cx="2895599" cy="54473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20460" y="1617924"/>
            <a:ext cx="2134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4000 mg/kg/d</a:t>
            </a:r>
            <a:endParaRPr lang="en-US" sz="2400" b="1" dirty="0"/>
          </a:p>
        </p:txBody>
      </p:sp>
      <p:sp>
        <p:nvSpPr>
          <p:cNvPr id="7" name="Up Arrow 6"/>
          <p:cNvSpPr/>
          <p:nvPr/>
        </p:nvSpPr>
        <p:spPr>
          <a:xfrm>
            <a:off x="3004781" y="2079589"/>
            <a:ext cx="230919" cy="81919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95333" y="1632401"/>
            <a:ext cx="3304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 observed effect level in lifetime studies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41268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ate xmlns="d1f628b7-dc6e-45dc-9245-e5ecf578f20b" xsi:nil="true"/>
    <Action xmlns="d1f628b7-dc6e-45dc-9245-e5ecf578f20b">Keep</Action>
    <Keywords0 xmlns="d1f628b7-dc6e-45dc-9245-e5ecf578f20b" xsi:nil="true"/>
    <Description_x0020_2 xmlns="d1f628b7-dc6e-45dc-9245-e5ecf578f20b" xsi:nil="true"/>
    <Document_x0020_Type xmlns="d1f628b7-dc6e-45dc-9245-e5ecf578f20b" xsi:nil="true"/>
    <Description0 xmlns="d1f628b7-dc6e-45dc-9245-e5ecf578f20b" xsi:nil="true"/>
    <PublishingExpirationDate xmlns="http://schemas.microsoft.com/sharepoint/v3" xsi:nil="true"/>
    <PublishingStartDate xmlns="http://schemas.microsoft.com/sharepoint/v3" xsi:nil="true"/>
    <_dlc_DocId xmlns="bbd4acb0-43d6-4317-ab0b-803dc468f016">V7HW2WYZSAY5-2102554853-10319</_dlc_DocId>
    <_dlc_DocIdUrl xmlns="bbd4acb0-43d6-4317-ab0b-803dc468f016">
      <Url>https://share.ansi.org/_layouts/15/DocIdRedir.aspx?ID=V7HW2WYZSAY5-2102554853-10319</Url>
      <Description>V7HW2WYZSAY5-2102554853-10319</Description>
    </_dlc_DocIdUrl>
  </documentManagement>
</p:properties>
</file>

<file path=customXml/itemProps1.xml><?xml version="1.0" encoding="utf-8"?>
<ds:datastoreItem xmlns:ds="http://schemas.openxmlformats.org/officeDocument/2006/customXml" ds:itemID="{96C85A81-1062-416B-82E9-5CADDD71C381}"/>
</file>

<file path=customXml/itemProps2.xml><?xml version="1.0" encoding="utf-8"?>
<ds:datastoreItem xmlns:ds="http://schemas.openxmlformats.org/officeDocument/2006/customXml" ds:itemID="{3ECCAF30-6EC4-41AE-91E5-133FB6B6C359}"/>
</file>

<file path=customXml/itemProps3.xml><?xml version="1.0" encoding="utf-8"?>
<ds:datastoreItem xmlns:ds="http://schemas.openxmlformats.org/officeDocument/2006/customXml" ds:itemID="{CB9841B8-F433-4B70-9EE0-7CAE10DEB93C}"/>
</file>

<file path=customXml/itemProps4.xml><?xml version="1.0" encoding="utf-8"?>
<ds:datastoreItem xmlns:ds="http://schemas.openxmlformats.org/officeDocument/2006/customXml" ds:itemID="{3ECCAF30-6EC4-41AE-91E5-133FB6B6C359}"/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0</TotalTime>
  <Words>1834</Words>
  <Application>Microsoft Office PowerPoint</Application>
  <PresentationFormat>On-screen Show (4:3)</PresentationFormat>
  <Paragraphs>244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Essential</vt:lpstr>
      <vt:lpstr>Understanding the Risk Assessment Process</vt:lpstr>
      <vt:lpstr>PowerPoint Presentation</vt:lpstr>
      <vt:lpstr>PowerPoint Presentation</vt:lpstr>
      <vt:lpstr>Risk Assessment of Food Additives</vt:lpstr>
      <vt:lpstr>PowerPoint Presentation</vt:lpstr>
      <vt:lpstr>Toxicology studies </vt:lpstr>
      <vt:lpstr>NOAEL</vt:lpstr>
      <vt:lpstr>PowerPoint Presentation</vt:lpstr>
      <vt:lpstr>Acceptable Daily Intake</vt:lpstr>
      <vt:lpstr>Acceptable Daily Intake</vt:lpstr>
      <vt:lpstr>Safety built into exposure estimate</vt:lpstr>
      <vt:lpstr>Sources of Data </vt:lpstr>
      <vt:lpstr>PowerPoint Presentation</vt:lpstr>
      <vt:lpstr>PowerPoint Presentation</vt:lpstr>
      <vt:lpstr>PowerPoint Presentation</vt:lpstr>
      <vt:lpstr>Sweeteners as an example</vt:lpstr>
      <vt:lpstr>Is the Sweetener Mutagenic?</vt:lpstr>
      <vt:lpstr>What Happens to the Sweetener in the Body?</vt:lpstr>
      <vt:lpstr>What Happens to the Sweetener in the Body?</vt:lpstr>
      <vt:lpstr>Does the Sweetener Cause Adverse Effects?</vt:lpstr>
      <vt:lpstr>Does the Sweetener Cause Cancer?</vt:lpstr>
      <vt:lpstr>Does the Sweetener Have Any Effect During Reproduction, Pregnancy and Development?</vt:lpstr>
      <vt:lpstr>Worst-case assumptions for Aspartame exposure</vt:lpstr>
      <vt:lpstr>  Exposure estimate example:   EFSA Estimated aspartame consumption in users only</vt:lpstr>
      <vt:lpstr>Actual Intakes</vt:lpstr>
      <vt:lpstr>PowerPoint Presentation</vt:lpstr>
      <vt:lpstr>What are the Consequences of Sweetener Intakes Above ADI?</vt:lpstr>
      <vt:lpstr>Conclusions</vt:lpstr>
      <vt:lpstr>References and Resources</vt:lpstr>
      <vt:lpstr>PowerPoint Presentation</vt:lpstr>
    </vt:vector>
  </TitlesOfParts>
  <Company>Kellen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Safety Assessment of Sweeteners</dc:title>
  <dc:creator>Cooke, Allison</dc:creator>
  <cp:lastModifiedBy>Mitchell Cheeseman</cp:lastModifiedBy>
  <cp:revision>79</cp:revision>
  <cp:lastPrinted>2016-08-16T21:11:09Z</cp:lastPrinted>
  <dcterms:created xsi:type="dcterms:W3CDTF">2013-08-06T16:52:42Z</dcterms:created>
  <dcterms:modified xsi:type="dcterms:W3CDTF">2016-08-23T13:26:58Z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5a826dbf-8ca2-4e58-8869-1f2d4f9cfd26</vt:lpwstr>
  </property>
</Properties>
</file>