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51" r:id="rId3"/>
    <p:sldId id="376" r:id="rId4"/>
    <p:sldId id="363" r:id="rId5"/>
    <p:sldId id="366" r:id="rId6"/>
    <p:sldId id="374" r:id="rId7"/>
    <p:sldId id="305" r:id="rId8"/>
    <p:sldId id="268" r:id="rId9"/>
    <p:sldId id="259" r:id="rId10"/>
    <p:sldId id="364" r:id="rId11"/>
    <p:sldId id="365" r:id="rId12"/>
    <p:sldId id="373" r:id="rId13"/>
    <p:sldId id="315" r:id="rId14"/>
    <p:sldId id="318" r:id="rId15"/>
    <p:sldId id="370" r:id="rId16"/>
    <p:sldId id="368" r:id="rId17"/>
    <p:sldId id="369" r:id="rId18"/>
    <p:sldId id="372" r:id="rId19"/>
    <p:sldId id="293" r:id="rId20"/>
    <p:sldId id="316" r:id="rId21"/>
    <p:sldId id="328" r:id="rId22"/>
    <p:sldId id="345" r:id="rId23"/>
    <p:sldId id="326" r:id="rId24"/>
    <p:sldId id="3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16" autoAdjust="0"/>
  </p:normalViewPr>
  <p:slideViewPr>
    <p:cSldViewPr>
      <p:cViewPr varScale="1">
        <p:scale>
          <a:sx n="63" d="100"/>
          <a:sy n="63" d="100"/>
        </p:scale>
        <p:origin x="73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6A663-D36B-473E-BEDF-6D9AE386C9DD}" type="datetimeFigureOut">
              <a:rPr lang="en-US" smtClean="0"/>
              <a:t>8/17/2016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2D212-BE2F-4FFB-88A5-4DE5DA7C3553}" type="slidenum">
              <a:rPr lang="en-US" smtClean="0"/>
              <a:t>‹#›</a:t>
            </a:fld>
            <a:endParaRPr lang="en-US"/>
          </a:p>
        </p:txBody>
      </p:sp>
    </p:spTree>
    <p:extLst>
      <p:ext uri="{BB962C8B-B14F-4D97-AF65-F5344CB8AC3E}">
        <p14:creationId xmlns:p14="http://schemas.microsoft.com/office/powerpoint/2010/main" val="54455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741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ja-JP">
                <a:ea typeface="ＭＳ Ｐ明朝" pitchFamily="18" charset="-128"/>
              </a:rPr>
              <a:t>IGIS is composed of 7 Regional Organizations 1) Northeast Asia 2) Southeast Asia 3) Taiwan 4) Australia 5) Europe 6) North America 7) South America. This year there is no annual IGIS meeting but SEAAGS and IGSSA are having their yearly meeting</a:t>
            </a:r>
          </a:p>
        </p:txBody>
      </p:sp>
    </p:spTree>
    <p:extLst>
      <p:ext uri="{BB962C8B-B14F-4D97-AF65-F5344CB8AC3E}">
        <p14:creationId xmlns:p14="http://schemas.microsoft.com/office/powerpoint/2010/main" val="192684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2D212-BE2F-4FFB-88A5-4DE5DA7C3553}" type="slidenum">
              <a:rPr lang="en-US" smtClean="0"/>
              <a:t>6</a:t>
            </a:fld>
            <a:endParaRPr lang="en-US"/>
          </a:p>
        </p:txBody>
      </p:sp>
    </p:spTree>
    <p:extLst>
      <p:ext uri="{BB962C8B-B14F-4D97-AF65-F5344CB8AC3E}">
        <p14:creationId xmlns:p14="http://schemas.microsoft.com/office/powerpoint/2010/main" val="74333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3600">
                <a:solidFill>
                  <a:schemeClr val="tx2"/>
                </a:solidFill>
                <a:latin typeface="Arial" pitchFamily="34" charset="0"/>
                <a:ea typeface="ＭＳ ゴシック" pitchFamily="49" charset="-128"/>
              </a:defRPr>
            </a:lvl1pPr>
            <a:lvl2pPr marL="742950" indent="-285750" eaLnBrk="0" hangingPunct="0">
              <a:defRPr sz="3600">
                <a:solidFill>
                  <a:schemeClr val="tx2"/>
                </a:solidFill>
                <a:latin typeface="Arial" pitchFamily="34" charset="0"/>
                <a:ea typeface="ＭＳ ゴシック" pitchFamily="49" charset="-128"/>
              </a:defRPr>
            </a:lvl2pPr>
            <a:lvl3pPr marL="1143000" indent="-228600" eaLnBrk="0" hangingPunct="0">
              <a:defRPr sz="3600">
                <a:solidFill>
                  <a:schemeClr val="tx2"/>
                </a:solidFill>
                <a:latin typeface="Arial" pitchFamily="34" charset="0"/>
                <a:ea typeface="ＭＳ ゴシック" pitchFamily="49" charset="-128"/>
              </a:defRPr>
            </a:lvl3pPr>
            <a:lvl4pPr marL="1600200" indent="-228600" eaLnBrk="0" hangingPunct="0">
              <a:defRPr sz="3600">
                <a:solidFill>
                  <a:schemeClr val="tx2"/>
                </a:solidFill>
                <a:latin typeface="Arial" pitchFamily="34" charset="0"/>
                <a:ea typeface="ＭＳ ゴシック" pitchFamily="49" charset="-128"/>
              </a:defRPr>
            </a:lvl4pPr>
            <a:lvl5pPr marL="2057400" indent="-228600" eaLnBrk="0" hangingPunct="0">
              <a:defRPr sz="3600">
                <a:solidFill>
                  <a:schemeClr val="tx2"/>
                </a:solidFill>
                <a:latin typeface="Arial" pitchFamily="34" charset="0"/>
                <a:ea typeface="ＭＳ ゴシック" pitchFamily="49" charset="-128"/>
              </a:defRPr>
            </a:lvl5pPr>
            <a:lvl6pPr marL="25146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6pPr>
            <a:lvl7pPr marL="29718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7pPr>
            <a:lvl8pPr marL="34290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8pPr>
            <a:lvl9pPr marL="38862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9pPr>
          </a:lstStyle>
          <a:p>
            <a:pPr eaLnBrk="1" hangingPunct="1"/>
            <a:fld id="{6ED85CF8-3C97-4694-827F-97AF57CB6723}" type="slidenum">
              <a:rPr lang="en-US" altLang="ja-JP" sz="1200">
                <a:solidFill>
                  <a:schemeClr val="tx1"/>
                </a:solidFill>
                <a:ea typeface="ＭＳ Ｐゴシック" pitchFamily="34" charset="-128"/>
              </a:rPr>
              <a:pPr eaLnBrk="1" hangingPunct="1"/>
              <a:t>7</a:t>
            </a:fld>
            <a:endParaRPr lang="en-US" altLang="ja-JP" sz="1200">
              <a:solidFill>
                <a:schemeClr val="tx1"/>
              </a:solidFill>
              <a:ea typeface="ＭＳ Ｐゴシック" pitchFamily="34" charset="-128"/>
            </a:endParaRPr>
          </a:p>
        </p:txBody>
      </p:sp>
      <p:sp>
        <p:nvSpPr>
          <p:cNvPr id="30723" name="Rectangle 2"/>
          <p:cNvSpPr>
            <a:spLocks noGrp="1" noRot="1" noChangeAspect="1" noChangeArrowheads="1" noTextEdit="1"/>
          </p:cNvSpPr>
          <p:nvPr>
            <p:ph type="sldImg"/>
          </p:nvPr>
        </p:nvSpPr>
        <p:spPr>
          <a:xfrm>
            <a:off x="1144588" y="685800"/>
            <a:ext cx="4570412" cy="3427413"/>
          </a:xfrm>
          <a:ln/>
        </p:spPr>
      </p:sp>
      <p:sp>
        <p:nvSpPr>
          <p:cNvPr id="30724" name="Rectangle 3"/>
          <p:cNvSpPr>
            <a:spLocks noGrp="1" noChangeArrowheads="1"/>
          </p:cNvSpPr>
          <p:nvPr>
            <p:ph type="body" idx="1"/>
          </p:nvPr>
        </p:nvSpPr>
        <p:spPr>
          <a:xfrm>
            <a:off x="912813" y="4343400"/>
            <a:ext cx="5032375" cy="4114800"/>
          </a:xfrm>
          <a:noFill/>
        </p:spPr>
        <p:txBody>
          <a:bodyPr/>
          <a:lstStyle/>
          <a:p>
            <a:pPr eaLnBrk="1" hangingPunct="1"/>
            <a:endParaRPr lang="en-US" altLang="ja-JP" dirty="0" smtClean="0"/>
          </a:p>
        </p:txBody>
      </p:sp>
    </p:spTree>
    <p:extLst>
      <p:ext uri="{BB962C8B-B14F-4D97-AF65-F5344CB8AC3E}">
        <p14:creationId xmlns:p14="http://schemas.microsoft.com/office/powerpoint/2010/main" val="245225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7DD0A9A9-16D4-4781-A35B-1E043673741B}" type="slidenum">
              <a:rPr lang="en-US" altLang="ja-JP"/>
              <a:pPr eaLnBrk="1" hangingPunct="1"/>
              <a:t>9</a:t>
            </a:fld>
            <a:endParaRPr lang="en-US" altLang="ja-JP"/>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smtClean="0">
              <a:ea typeface="MS PMincho" pitchFamily="18" charset="-128"/>
            </a:endParaRPr>
          </a:p>
        </p:txBody>
      </p:sp>
    </p:spTree>
    <p:extLst>
      <p:ext uri="{BB962C8B-B14F-4D97-AF65-F5344CB8AC3E}">
        <p14:creationId xmlns:p14="http://schemas.microsoft.com/office/powerpoint/2010/main" val="277009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D7382-3899-4B9F-B7AA-42E986464177}" type="slidenum">
              <a:rPr lang="en-US" altLang="en-US"/>
              <a:pPr/>
              <a:t>17</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6991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E5790-6A66-454E-8764-D6FC7BD384D6}" type="slidenum">
              <a:rPr lang="en-US" altLang="en-US"/>
              <a:pPr/>
              <a:t>18</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dirty="0" err="1"/>
              <a:t>Stegink</a:t>
            </a:r>
            <a:r>
              <a:rPr lang="en-US" altLang="en-US" dirty="0"/>
              <a:t> study in monkeys. MSG infused intravenously. Doses, 150 mg/kg (triangle), 170-190 mg/kg (x), 220 mg/kg (closed circle), 400 mg/kg (open circle), infused over 1 hour.</a:t>
            </a:r>
          </a:p>
          <a:p>
            <a:r>
              <a:rPr lang="en-US" altLang="en-US" dirty="0"/>
              <a:t>Highest dose produced Plasma GLU 70-times baseline, and caused a rise in fetal plasma GLU.</a:t>
            </a:r>
          </a:p>
        </p:txBody>
      </p:sp>
    </p:spTree>
    <p:extLst>
      <p:ext uri="{BB962C8B-B14F-4D97-AF65-F5344CB8AC3E}">
        <p14:creationId xmlns:p14="http://schemas.microsoft.com/office/powerpoint/2010/main" val="211055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7C3455-2790-48C5-9346-421328214D5D}"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F9B3F-CCD4-4266-921F-28EFCF09BDAC}" type="slidenum">
              <a:rPr lang="en-US" smtClean="0"/>
              <a:t>‹#›</a:t>
            </a:fld>
            <a:endParaRPr lang="en-US"/>
          </a:p>
        </p:txBody>
      </p:sp>
    </p:spTree>
    <p:extLst>
      <p:ext uri="{BB962C8B-B14F-4D97-AF65-F5344CB8AC3E}">
        <p14:creationId xmlns:p14="http://schemas.microsoft.com/office/powerpoint/2010/main" val="15355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C3455-2790-48C5-9346-421328214D5D}"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F9B3F-CCD4-4266-921F-28EFCF09BDAC}" type="slidenum">
              <a:rPr lang="en-US" smtClean="0"/>
              <a:t>‹#›</a:t>
            </a:fld>
            <a:endParaRPr lang="en-US"/>
          </a:p>
        </p:txBody>
      </p:sp>
    </p:spTree>
    <p:extLst>
      <p:ext uri="{BB962C8B-B14F-4D97-AF65-F5344CB8AC3E}">
        <p14:creationId xmlns:p14="http://schemas.microsoft.com/office/powerpoint/2010/main" val="82904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C3455-2790-48C5-9346-421328214D5D}"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F9B3F-CCD4-4266-921F-28EFCF09BDAC}" type="slidenum">
              <a:rPr lang="en-US" smtClean="0"/>
              <a:t>‹#›</a:t>
            </a:fld>
            <a:endParaRPr lang="en-US"/>
          </a:p>
        </p:txBody>
      </p:sp>
    </p:spTree>
    <p:extLst>
      <p:ext uri="{BB962C8B-B14F-4D97-AF65-F5344CB8AC3E}">
        <p14:creationId xmlns:p14="http://schemas.microsoft.com/office/powerpoint/2010/main" val="141648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C3455-2790-48C5-9346-421328214D5D}"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F9B3F-CCD4-4266-921F-28EFCF09BDAC}" type="slidenum">
              <a:rPr lang="en-US" smtClean="0"/>
              <a:t>‹#›</a:t>
            </a:fld>
            <a:endParaRPr lang="en-US"/>
          </a:p>
        </p:txBody>
      </p:sp>
    </p:spTree>
    <p:extLst>
      <p:ext uri="{BB962C8B-B14F-4D97-AF65-F5344CB8AC3E}">
        <p14:creationId xmlns:p14="http://schemas.microsoft.com/office/powerpoint/2010/main" val="294646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C3455-2790-48C5-9346-421328214D5D}"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F9B3F-CCD4-4266-921F-28EFCF09BDAC}" type="slidenum">
              <a:rPr lang="en-US" smtClean="0"/>
              <a:t>‹#›</a:t>
            </a:fld>
            <a:endParaRPr lang="en-US"/>
          </a:p>
        </p:txBody>
      </p:sp>
    </p:spTree>
    <p:extLst>
      <p:ext uri="{BB962C8B-B14F-4D97-AF65-F5344CB8AC3E}">
        <p14:creationId xmlns:p14="http://schemas.microsoft.com/office/powerpoint/2010/main" val="222660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7C3455-2790-48C5-9346-421328214D5D}"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F9B3F-CCD4-4266-921F-28EFCF09BDAC}" type="slidenum">
              <a:rPr lang="en-US" smtClean="0"/>
              <a:t>‹#›</a:t>
            </a:fld>
            <a:endParaRPr lang="en-US"/>
          </a:p>
        </p:txBody>
      </p:sp>
    </p:spTree>
    <p:extLst>
      <p:ext uri="{BB962C8B-B14F-4D97-AF65-F5344CB8AC3E}">
        <p14:creationId xmlns:p14="http://schemas.microsoft.com/office/powerpoint/2010/main" val="115104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7C3455-2790-48C5-9346-421328214D5D}"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F9B3F-CCD4-4266-921F-28EFCF09BDAC}" type="slidenum">
              <a:rPr lang="en-US" smtClean="0"/>
              <a:t>‹#›</a:t>
            </a:fld>
            <a:endParaRPr lang="en-US"/>
          </a:p>
        </p:txBody>
      </p:sp>
    </p:spTree>
    <p:extLst>
      <p:ext uri="{BB962C8B-B14F-4D97-AF65-F5344CB8AC3E}">
        <p14:creationId xmlns:p14="http://schemas.microsoft.com/office/powerpoint/2010/main" val="33566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C3455-2790-48C5-9346-421328214D5D}"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F9B3F-CCD4-4266-921F-28EFCF09BDAC}" type="slidenum">
              <a:rPr lang="en-US" smtClean="0"/>
              <a:t>‹#›</a:t>
            </a:fld>
            <a:endParaRPr lang="en-US"/>
          </a:p>
        </p:txBody>
      </p:sp>
    </p:spTree>
    <p:extLst>
      <p:ext uri="{BB962C8B-B14F-4D97-AF65-F5344CB8AC3E}">
        <p14:creationId xmlns:p14="http://schemas.microsoft.com/office/powerpoint/2010/main" val="130494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C3455-2790-48C5-9346-421328214D5D}"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F9B3F-CCD4-4266-921F-28EFCF09BDAC}" type="slidenum">
              <a:rPr lang="en-US" smtClean="0"/>
              <a:t>‹#›</a:t>
            </a:fld>
            <a:endParaRPr lang="en-US"/>
          </a:p>
        </p:txBody>
      </p:sp>
    </p:spTree>
    <p:extLst>
      <p:ext uri="{BB962C8B-B14F-4D97-AF65-F5344CB8AC3E}">
        <p14:creationId xmlns:p14="http://schemas.microsoft.com/office/powerpoint/2010/main" val="32186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C3455-2790-48C5-9346-421328214D5D}"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F9B3F-CCD4-4266-921F-28EFCF09BDAC}" type="slidenum">
              <a:rPr lang="en-US" smtClean="0"/>
              <a:t>‹#›</a:t>
            </a:fld>
            <a:endParaRPr lang="en-US"/>
          </a:p>
        </p:txBody>
      </p:sp>
    </p:spTree>
    <p:extLst>
      <p:ext uri="{BB962C8B-B14F-4D97-AF65-F5344CB8AC3E}">
        <p14:creationId xmlns:p14="http://schemas.microsoft.com/office/powerpoint/2010/main" val="422895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C3455-2790-48C5-9346-421328214D5D}"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F9B3F-CCD4-4266-921F-28EFCF09BDAC}" type="slidenum">
              <a:rPr lang="en-US" smtClean="0"/>
              <a:t>‹#›</a:t>
            </a:fld>
            <a:endParaRPr lang="en-US"/>
          </a:p>
        </p:txBody>
      </p:sp>
    </p:spTree>
    <p:extLst>
      <p:ext uri="{BB962C8B-B14F-4D97-AF65-F5344CB8AC3E}">
        <p14:creationId xmlns:p14="http://schemas.microsoft.com/office/powerpoint/2010/main" val="333564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C3455-2790-48C5-9346-421328214D5D}" type="datetimeFigureOut">
              <a:rPr lang="en-US" smtClean="0"/>
              <a:t>8/17/2016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F9B3F-CCD4-4266-921F-28EFCF09BDAC}" type="slidenum">
              <a:rPr lang="en-US" smtClean="0"/>
              <a:t>‹#›</a:t>
            </a:fld>
            <a:endParaRPr lang="en-US"/>
          </a:p>
        </p:txBody>
      </p:sp>
    </p:spTree>
    <p:extLst>
      <p:ext uri="{BB962C8B-B14F-4D97-AF65-F5344CB8AC3E}">
        <p14:creationId xmlns:p14="http://schemas.microsoft.com/office/powerpoint/2010/main" val="530039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image" Target="../media/image25.pn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db.nal.usda.gov/ndb/search/lis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153400" cy="1470025"/>
          </a:xfrm>
        </p:spPr>
        <p:txBody>
          <a:bodyPr>
            <a:normAutofit/>
          </a:bodyPr>
          <a:lstStyle/>
          <a:p>
            <a:r>
              <a:rPr lang="en-US" sz="2800" b="1" dirty="0">
                <a:solidFill>
                  <a:srgbClr val="FF0000"/>
                </a:solidFill>
                <a:latin typeface="Antique Olive" pitchFamily="34" charset="0"/>
              </a:rPr>
              <a:t>History of </a:t>
            </a:r>
            <a:r>
              <a:rPr lang="en-US" sz="2800" b="1" dirty="0" smtClean="0">
                <a:solidFill>
                  <a:srgbClr val="FF0000"/>
                </a:solidFill>
                <a:latin typeface="Antique Olive" pitchFamily="34" charset="0"/>
              </a:rPr>
              <a:t>Safety Evaluation </a:t>
            </a:r>
            <a:r>
              <a:rPr lang="en-US" sz="2800" b="1" dirty="0">
                <a:solidFill>
                  <a:srgbClr val="FF0000"/>
                </a:solidFill>
                <a:latin typeface="Antique Olive" pitchFamily="34" charset="0"/>
              </a:rPr>
              <a:t>and </a:t>
            </a:r>
            <a:r>
              <a:rPr lang="en-US" sz="2800" b="1" dirty="0" smtClean="0">
                <a:solidFill>
                  <a:srgbClr val="FF0000"/>
                </a:solidFill>
                <a:latin typeface="Antique Olive" pitchFamily="34" charset="0"/>
              </a:rPr>
              <a:t>Regulatory Status </a:t>
            </a:r>
            <a:r>
              <a:rPr lang="en-US" sz="2800" b="1" dirty="0">
                <a:solidFill>
                  <a:srgbClr val="FF0000"/>
                </a:solidFill>
                <a:latin typeface="Antique Olive" pitchFamily="34" charset="0"/>
              </a:rPr>
              <a:t>of </a:t>
            </a:r>
            <a:r>
              <a:rPr lang="en-US" sz="2800" b="1" dirty="0" smtClean="0">
                <a:solidFill>
                  <a:srgbClr val="FF0000"/>
                </a:solidFill>
                <a:latin typeface="Antique Olive" pitchFamily="34" charset="0"/>
              </a:rPr>
              <a:t>Monosodium Glutamate </a:t>
            </a:r>
            <a:r>
              <a:rPr lang="en-US" sz="2800" b="1" dirty="0">
                <a:solidFill>
                  <a:srgbClr val="FF0000"/>
                </a:solidFill>
                <a:latin typeface="Antique Olive" pitchFamily="34" charset="0"/>
              </a:rPr>
              <a:t>(MSG)</a:t>
            </a:r>
            <a:endParaRPr lang="en-US" sz="2800" b="1" dirty="0">
              <a:solidFill>
                <a:srgbClr val="FF0000"/>
              </a:solidFill>
            </a:endParaRPr>
          </a:p>
        </p:txBody>
      </p:sp>
      <p:sp>
        <p:nvSpPr>
          <p:cNvPr id="3" name="Subtitle 2"/>
          <p:cNvSpPr>
            <a:spLocks noGrp="1"/>
          </p:cNvSpPr>
          <p:nvPr>
            <p:ph type="subTitle" idx="1"/>
          </p:nvPr>
        </p:nvSpPr>
        <p:spPr>
          <a:xfrm>
            <a:off x="762000" y="3886200"/>
            <a:ext cx="7391400" cy="1752600"/>
          </a:xfrm>
        </p:spPr>
        <p:txBody>
          <a:bodyPr>
            <a:normAutofit fontScale="85000" lnSpcReduction="20000"/>
          </a:bodyPr>
          <a:lstStyle/>
          <a:p>
            <a:r>
              <a:rPr lang="en-US" dirty="0"/>
              <a:t>Eyassu G. Abegaz, Ph.D. </a:t>
            </a:r>
          </a:p>
          <a:p>
            <a:r>
              <a:rPr lang="en-US" dirty="0" smtClean="0"/>
              <a:t>On behalf of  </a:t>
            </a:r>
          </a:p>
          <a:p>
            <a:r>
              <a:rPr lang="en-US" dirty="0" smtClean="0"/>
              <a:t>International Glutamate Technical Committee </a:t>
            </a:r>
          </a:p>
          <a:p>
            <a:r>
              <a:rPr lang="en-US" dirty="0" smtClean="0"/>
              <a:t>September 15, 2016 </a:t>
            </a:r>
          </a:p>
          <a:p>
            <a:endParaRPr lang="en-US" dirty="0"/>
          </a:p>
        </p:txBody>
      </p:sp>
    </p:spTree>
    <p:extLst>
      <p:ext uri="{BB962C8B-B14F-4D97-AF65-F5344CB8AC3E}">
        <p14:creationId xmlns:p14="http://schemas.microsoft.com/office/powerpoint/2010/main" val="358422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0000"/>
                </a:solidFill>
                <a:latin typeface="Arial" panose="020B0604020202020204" pitchFamily="34" charset="0"/>
                <a:cs typeface="Arial" panose="020B0604020202020204" pitchFamily="34" charset="0"/>
              </a:rPr>
              <a:t>Dietary Glutamate Intake from MSG</a:t>
            </a:r>
            <a:endParaRPr lang="en-US" sz="3600" b="1" dirty="0">
              <a:solidFill>
                <a:srgbClr val="FF00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1486548"/>
              </p:ext>
            </p:extLst>
          </p:nvPr>
        </p:nvGraphicFramePr>
        <p:xfrm>
          <a:off x="762000" y="1112520"/>
          <a:ext cx="7620000" cy="3474720"/>
        </p:xfrm>
        <a:graphic>
          <a:graphicData uri="http://schemas.openxmlformats.org/drawingml/2006/table">
            <a:tbl>
              <a:tblPr firstRow="1" bandRow="1">
                <a:tableStyleId>{5C22544A-7EE6-4342-B048-85BDC9FD1C3A}</a:tableStyleId>
              </a:tblPr>
              <a:tblGrid>
                <a:gridCol w="2469445"/>
                <a:gridCol w="5150555"/>
              </a:tblGrid>
              <a:tr h="370840">
                <a:tc>
                  <a:txBody>
                    <a:bodyPr/>
                    <a:lstStyle/>
                    <a:p>
                      <a:r>
                        <a:rPr lang="en-US" sz="2400" dirty="0" smtClean="0"/>
                        <a:t>Country</a:t>
                      </a:r>
                      <a:endParaRPr lang="en-US" sz="2400" dirty="0"/>
                    </a:p>
                  </a:txBody>
                  <a:tcPr/>
                </a:tc>
                <a:tc>
                  <a:txBody>
                    <a:bodyPr/>
                    <a:lstStyle/>
                    <a:p>
                      <a:r>
                        <a:rPr lang="en-US" sz="2400" dirty="0" smtClean="0"/>
                        <a:t>Daily</a:t>
                      </a:r>
                      <a:r>
                        <a:rPr lang="en-US" sz="2400" baseline="0" dirty="0" smtClean="0"/>
                        <a:t> intake</a:t>
                      </a:r>
                      <a:endParaRPr lang="en-US" sz="2400" dirty="0"/>
                    </a:p>
                  </a:txBody>
                  <a:tcPr/>
                </a:tc>
              </a:tr>
              <a:tr h="370840">
                <a:tc>
                  <a:txBody>
                    <a:bodyPr/>
                    <a:lstStyle/>
                    <a:p>
                      <a:r>
                        <a:rPr lang="en-US" sz="2400" dirty="0" smtClean="0"/>
                        <a:t>EU (2006)</a:t>
                      </a:r>
                      <a:endParaRPr lang="en-US" sz="2400" dirty="0"/>
                    </a:p>
                  </a:txBody>
                  <a:tcPr/>
                </a:tc>
                <a:tc>
                  <a:txBody>
                    <a:bodyPr/>
                    <a:lstStyle/>
                    <a:p>
                      <a:r>
                        <a:rPr lang="en-US" sz="2400" dirty="0" smtClean="0"/>
                        <a:t>0.3-0.5g/d up to 1g/d</a:t>
                      </a:r>
                      <a:endParaRPr lang="en-US" sz="2400" dirty="0"/>
                    </a:p>
                  </a:txBody>
                  <a:tcPr/>
                </a:tc>
              </a:tr>
              <a:tr h="370840">
                <a:tc>
                  <a:txBody>
                    <a:bodyPr/>
                    <a:lstStyle/>
                    <a:p>
                      <a:r>
                        <a:rPr lang="en-US" sz="2400" dirty="0" smtClean="0"/>
                        <a:t>United States </a:t>
                      </a:r>
                      <a:endParaRPr lang="en-US" sz="2400" dirty="0"/>
                    </a:p>
                  </a:txBody>
                  <a:tcPr/>
                </a:tc>
                <a:tc>
                  <a:txBody>
                    <a:bodyPr/>
                    <a:lstStyle/>
                    <a:p>
                      <a:r>
                        <a:rPr lang="en-US" sz="2400" dirty="0" smtClean="0"/>
                        <a:t>0.4-0.8g/d</a:t>
                      </a:r>
                      <a:endParaRPr lang="en-US" sz="2400" dirty="0"/>
                    </a:p>
                  </a:txBody>
                  <a:tcPr/>
                </a:tc>
              </a:tr>
              <a:tr h="370840">
                <a:tc>
                  <a:txBody>
                    <a:bodyPr/>
                    <a:lstStyle/>
                    <a:p>
                      <a:r>
                        <a:rPr lang="en-US" sz="2400" dirty="0" smtClean="0"/>
                        <a:t>Vietnam (2013)</a:t>
                      </a:r>
                      <a:endParaRPr lang="en-US" sz="2400" dirty="0"/>
                    </a:p>
                  </a:txBody>
                  <a:tcPr/>
                </a:tc>
                <a:tc>
                  <a:txBody>
                    <a:bodyPr/>
                    <a:lstStyle/>
                    <a:p>
                      <a:r>
                        <a:rPr lang="en-US" sz="2400" dirty="0" smtClean="0"/>
                        <a:t>2.2g/d</a:t>
                      </a:r>
                      <a:endParaRPr lang="en-US" sz="2400" dirty="0"/>
                    </a:p>
                  </a:txBody>
                  <a:tcPr/>
                </a:tc>
              </a:tr>
              <a:tr h="370840">
                <a:tc>
                  <a:txBody>
                    <a:bodyPr/>
                    <a:lstStyle/>
                    <a:p>
                      <a:r>
                        <a:rPr lang="en-US" sz="2400" dirty="0" smtClean="0"/>
                        <a:t>Thailand (2012)</a:t>
                      </a:r>
                      <a:endParaRPr lang="en-US" sz="2400" dirty="0"/>
                    </a:p>
                  </a:txBody>
                  <a:tcPr/>
                </a:tc>
                <a:tc>
                  <a:txBody>
                    <a:bodyPr/>
                    <a:lstStyle/>
                    <a:p>
                      <a:r>
                        <a:rPr lang="en-US" sz="2400" dirty="0" smtClean="0"/>
                        <a:t>2-3g/day up to 6g/d included</a:t>
                      </a:r>
                      <a:r>
                        <a:rPr lang="en-US" sz="2400" baseline="0" dirty="0" smtClean="0"/>
                        <a:t> MSG from Fish sauce</a:t>
                      </a:r>
                      <a:endParaRPr lang="en-US" sz="2400" dirty="0"/>
                    </a:p>
                  </a:txBody>
                  <a:tcPr/>
                </a:tc>
              </a:tr>
              <a:tr h="370840">
                <a:tc>
                  <a:txBody>
                    <a:bodyPr/>
                    <a:lstStyle/>
                    <a:p>
                      <a:r>
                        <a:rPr lang="en-US" sz="2400" dirty="0" smtClean="0"/>
                        <a:t>China (2010)</a:t>
                      </a:r>
                      <a:endParaRPr lang="en-US" sz="2400" dirty="0"/>
                    </a:p>
                  </a:txBody>
                  <a:tcPr/>
                </a:tc>
                <a:tc>
                  <a:txBody>
                    <a:bodyPr/>
                    <a:lstStyle/>
                    <a:p>
                      <a:r>
                        <a:rPr lang="en-US" sz="2400" dirty="0" smtClean="0"/>
                        <a:t>3.8g/d up to 6.8g/d included</a:t>
                      </a:r>
                      <a:r>
                        <a:rPr lang="en-US" sz="2400" baseline="0" dirty="0" smtClean="0"/>
                        <a:t> MSG from soy sauce</a:t>
                      </a:r>
                      <a:endParaRPr lang="en-US" sz="24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5054705"/>
              </p:ext>
            </p:extLst>
          </p:nvPr>
        </p:nvGraphicFramePr>
        <p:xfrm>
          <a:off x="762000" y="5039360"/>
          <a:ext cx="7620000" cy="822960"/>
        </p:xfrm>
        <a:graphic>
          <a:graphicData uri="http://schemas.openxmlformats.org/drawingml/2006/table">
            <a:tbl>
              <a:tblPr firstRow="1" bandRow="1">
                <a:tableStyleId>{5C22544A-7EE6-4342-B048-85BDC9FD1C3A}</a:tableStyleId>
              </a:tblPr>
              <a:tblGrid>
                <a:gridCol w="2511136"/>
                <a:gridCol w="5108864"/>
              </a:tblGrid>
              <a:tr h="370840">
                <a:tc>
                  <a:txBody>
                    <a:bodyPr/>
                    <a:lstStyle/>
                    <a:p>
                      <a:r>
                        <a:rPr lang="en-US" sz="2400" dirty="0" smtClean="0"/>
                        <a:t>Total Natural sources</a:t>
                      </a:r>
                      <a:endParaRPr lang="en-US" sz="2400" dirty="0"/>
                    </a:p>
                  </a:txBody>
                  <a:tcPr/>
                </a:tc>
                <a:tc>
                  <a:txBody>
                    <a:bodyPr/>
                    <a:lstStyle/>
                    <a:p>
                      <a:r>
                        <a:rPr lang="en-US" sz="2400" dirty="0" smtClean="0"/>
                        <a:t>10-12 g/d from foods without MSG</a:t>
                      </a:r>
                      <a:endParaRPr lang="en-US" sz="2400" dirty="0"/>
                    </a:p>
                  </a:txBody>
                  <a:tcPr/>
                </a:tc>
              </a:tr>
            </a:tbl>
          </a:graphicData>
        </a:graphic>
      </p:graphicFrame>
      <p:sp>
        <p:nvSpPr>
          <p:cNvPr id="7" name="TextBox 6"/>
          <p:cNvSpPr txBox="1"/>
          <p:nvPr/>
        </p:nvSpPr>
        <p:spPr>
          <a:xfrm>
            <a:off x="858852" y="6059269"/>
            <a:ext cx="7142148" cy="646331"/>
          </a:xfrm>
          <a:prstGeom prst="rect">
            <a:avLst/>
          </a:prstGeom>
          <a:noFill/>
        </p:spPr>
        <p:txBody>
          <a:bodyPr wrap="none" rtlCol="0">
            <a:spAutoFit/>
          </a:bodyPr>
          <a:lstStyle/>
          <a:p>
            <a:r>
              <a:rPr lang="en-US" dirty="0" err="1" smtClean="0"/>
              <a:t>Beyrether</a:t>
            </a:r>
            <a:r>
              <a:rPr lang="en-US" dirty="0" smtClean="0"/>
              <a:t> et al. 2006; Shi et al. 2010; </a:t>
            </a:r>
            <a:r>
              <a:rPr lang="en-US" dirty="0" err="1" smtClean="0"/>
              <a:t>Insawang</a:t>
            </a:r>
            <a:r>
              <a:rPr lang="en-US" dirty="0" smtClean="0"/>
              <a:t> et al. 2012; Vu et al. 2013; </a:t>
            </a:r>
          </a:p>
          <a:p>
            <a:r>
              <a:rPr lang="en-US" dirty="0" err="1" smtClean="0"/>
              <a:t>Brosanan</a:t>
            </a:r>
            <a:r>
              <a:rPr lang="en-US" dirty="0" smtClean="0"/>
              <a:t> et al. 2014</a:t>
            </a:r>
            <a:endParaRPr lang="en-US" dirty="0"/>
          </a:p>
        </p:txBody>
      </p:sp>
    </p:spTree>
    <p:extLst>
      <p:ext uri="{BB962C8B-B14F-4D97-AF65-F5344CB8AC3E}">
        <p14:creationId xmlns:p14="http://schemas.microsoft.com/office/powerpoint/2010/main" val="225809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Arial" panose="020B0604020202020204" pitchFamily="34" charset="0"/>
                <a:cs typeface="Arial" panose="020B0604020202020204" pitchFamily="34" charset="0"/>
              </a:rPr>
              <a:t>Importance of Glutamate in the Body </a:t>
            </a:r>
            <a:endParaRPr lang="en-US"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t>Present as free amino acid in most organs and tissues </a:t>
            </a:r>
          </a:p>
          <a:p>
            <a:r>
              <a:rPr lang="en-US" dirty="0" smtClean="0"/>
              <a:t>Important substrate in energy metabolism, amino acid and protein synthesis, and glutathione synthesis </a:t>
            </a:r>
          </a:p>
          <a:p>
            <a:r>
              <a:rPr lang="en-US" dirty="0" smtClean="0"/>
              <a:t>Production of glutamate from glucose in the brain that acts in excitatory neurotransmitter </a:t>
            </a:r>
          </a:p>
          <a:p>
            <a:r>
              <a:rPr lang="en-US" dirty="0" smtClean="0"/>
              <a:t>Signal umami taste in the oral cavity </a:t>
            </a:r>
          </a:p>
          <a:p>
            <a:r>
              <a:rPr lang="en-US" dirty="0" smtClean="0"/>
              <a:t>Post-</a:t>
            </a:r>
            <a:r>
              <a:rPr lang="en-US" dirty="0" err="1" smtClean="0"/>
              <a:t>ingestive</a:t>
            </a:r>
            <a:r>
              <a:rPr lang="en-US" dirty="0" smtClean="0"/>
              <a:t> effect on in digestive processes, nutrient absorption and metabolism, energy hemostasis via vagal nerve activation</a:t>
            </a:r>
          </a:p>
          <a:p>
            <a:pPr marL="0" indent="0">
              <a:buNone/>
            </a:pPr>
            <a:r>
              <a:rPr lang="en-US" sz="2100" dirty="0"/>
              <a:t> </a:t>
            </a:r>
            <a:r>
              <a:rPr lang="en-US" sz="2100" dirty="0" smtClean="0"/>
              <a:t>                                                                    Tori et al. J</a:t>
            </a:r>
            <a:r>
              <a:rPr lang="en-US" sz="2100" i="1" dirty="0" smtClean="0"/>
              <a:t>. </a:t>
            </a:r>
            <a:r>
              <a:rPr lang="en-US" sz="2100" i="1" dirty="0" err="1" smtClean="0"/>
              <a:t>Gastroenterol</a:t>
            </a:r>
            <a:r>
              <a:rPr lang="en-US" sz="2100" i="1" dirty="0" smtClean="0"/>
              <a:t> </a:t>
            </a:r>
            <a:r>
              <a:rPr lang="en-US" sz="2100" dirty="0" smtClean="0"/>
              <a:t>(2013) 48:442-451   </a:t>
            </a:r>
            <a:endParaRPr lang="en-US" sz="2100" dirty="0"/>
          </a:p>
        </p:txBody>
      </p:sp>
    </p:spTree>
    <p:extLst>
      <p:ext uri="{BB962C8B-B14F-4D97-AF65-F5344CB8AC3E}">
        <p14:creationId xmlns:p14="http://schemas.microsoft.com/office/powerpoint/2010/main" val="354034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0000"/>
                </a:solidFill>
                <a:latin typeface="Arial" panose="020B0604020202020204" pitchFamily="34" charset="0"/>
                <a:cs typeface="Arial" panose="020B0604020202020204" pitchFamily="34" charset="0"/>
              </a:rPr>
              <a:t>Studies Reporting Adverse Effects </a:t>
            </a:r>
            <a:endParaRPr lang="en-US"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458200" cy="4525963"/>
          </a:xfrm>
        </p:spPr>
        <p:txBody>
          <a:bodyPr>
            <a:normAutofit/>
          </a:bodyPr>
          <a:lstStyle/>
          <a:p>
            <a:r>
              <a:rPr lang="en-US" sz="2800" dirty="0"/>
              <a:t>Injection into animal brain to overcome BBB</a:t>
            </a:r>
          </a:p>
          <a:p>
            <a:r>
              <a:rPr lang="en-US" sz="2800" dirty="0" smtClean="0"/>
              <a:t>Injection into animal body by overcoming GI barrier </a:t>
            </a:r>
          </a:p>
          <a:p>
            <a:r>
              <a:rPr lang="en-US" sz="2800" dirty="0" smtClean="0"/>
              <a:t>Extremely high doses </a:t>
            </a:r>
          </a:p>
          <a:p>
            <a:r>
              <a:rPr lang="en-US" sz="2800" dirty="0" smtClean="0"/>
              <a:t>Administration after fasting without food to eliminate normal effect of food</a:t>
            </a:r>
          </a:p>
          <a:p>
            <a:r>
              <a:rPr lang="en-US" sz="2800" dirty="0" smtClean="0"/>
              <a:t>Individual and case-report observations  </a:t>
            </a:r>
            <a:endParaRPr lang="en-US" sz="28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445647"/>
            <a:ext cx="2823564" cy="18789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376261"/>
            <a:ext cx="2132378" cy="21610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4089649"/>
            <a:ext cx="1988267" cy="2429015"/>
          </a:xfrm>
          <a:prstGeom prst="rect">
            <a:avLst/>
          </a:prstGeom>
        </p:spPr>
      </p:pic>
    </p:spTree>
    <p:extLst>
      <p:ext uri="{BB962C8B-B14F-4D97-AF65-F5344CB8AC3E}">
        <p14:creationId xmlns:p14="http://schemas.microsoft.com/office/powerpoint/2010/main" val="217958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1143000" y="381000"/>
            <a:ext cx="69642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2"/>
                </a:solidFill>
                <a:latin typeface="Arial" pitchFamily="34" charset="0"/>
                <a:ea typeface="ＭＳ ゴシック" pitchFamily="49" charset="-128"/>
              </a:defRPr>
            </a:lvl1pPr>
            <a:lvl2pPr marL="742950" indent="-285750" eaLnBrk="0" hangingPunct="0">
              <a:defRPr sz="3600">
                <a:solidFill>
                  <a:schemeClr val="tx2"/>
                </a:solidFill>
                <a:latin typeface="Arial" pitchFamily="34" charset="0"/>
                <a:ea typeface="ＭＳ ゴシック" pitchFamily="49" charset="-128"/>
              </a:defRPr>
            </a:lvl2pPr>
            <a:lvl3pPr marL="1143000" indent="-228600" eaLnBrk="0" hangingPunct="0">
              <a:defRPr sz="3600">
                <a:solidFill>
                  <a:schemeClr val="tx2"/>
                </a:solidFill>
                <a:latin typeface="Arial" pitchFamily="34" charset="0"/>
                <a:ea typeface="ＭＳ ゴシック" pitchFamily="49" charset="-128"/>
              </a:defRPr>
            </a:lvl3pPr>
            <a:lvl4pPr marL="1600200" indent="-228600" eaLnBrk="0" hangingPunct="0">
              <a:defRPr sz="3600">
                <a:solidFill>
                  <a:schemeClr val="tx2"/>
                </a:solidFill>
                <a:latin typeface="Arial" pitchFamily="34" charset="0"/>
                <a:ea typeface="ＭＳ ゴシック" pitchFamily="49" charset="-128"/>
              </a:defRPr>
            </a:lvl4pPr>
            <a:lvl5pPr marL="2057400" indent="-228600" eaLnBrk="0" hangingPunct="0">
              <a:defRPr sz="3600">
                <a:solidFill>
                  <a:schemeClr val="tx2"/>
                </a:solidFill>
                <a:latin typeface="Arial" pitchFamily="34" charset="0"/>
                <a:ea typeface="ＭＳ ゴシック" pitchFamily="49" charset="-128"/>
              </a:defRPr>
            </a:lvl5pPr>
            <a:lvl6pPr marL="25146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6pPr>
            <a:lvl7pPr marL="29718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7pPr>
            <a:lvl8pPr marL="34290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8pPr>
            <a:lvl9pPr marL="38862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9pPr>
          </a:lstStyle>
          <a:p>
            <a:pPr algn="l"/>
            <a:r>
              <a:rPr kumimoji="1" lang="en-US" altLang="ja-JP" b="1" dirty="0">
                <a:solidFill>
                  <a:srgbClr val="FF0000"/>
                </a:solidFill>
                <a:ea typeface="ＭＳ Ｐゴシック" pitchFamily="34" charset="-128"/>
                <a:cs typeface="Arial" panose="020B0604020202020204" pitchFamily="34" charset="0"/>
              </a:rPr>
              <a:t>Safety C</a:t>
            </a:r>
            <a:r>
              <a:rPr kumimoji="1" lang="en-US" altLang="ja-JP" b="1" dirty="0" smtClean="0">
                <a:solidFill>
                  <a:srgbClr val="FF0000"/>
                </a:solidFill>
                <a:ea typeface="ＭＳ Ｐゴシック" pitchFamily="34" charset="-128"/>
                <a:cs typeface="Arial" panose="020B0604020202020204" pitchFamily="34" charset="0"/>
              </a:rPr>
              <a:t>oncerns in Late </a:t>
            </a:r>
            <a:r>
              <a:rPr kumimoji="1" lang="en-US" altLang="ja-JP" b="1" dirty="0">
                <a:solidFill>
                  <a:srgbClr val="FF0000"/>
                </a:solidFill>
                <a:ea typeface="ＭＳ Ｐゴシック" pitchFamily="34" charset="-128"/>
                <a:cs typeface="Arial" panose="020B0604020202020204" pitchFamily="34" charset="0"/>
              </a:rPr>
              <a:t>1960’s</a:t>
            </a:r>
          </a:p>
        </p:txBody>
      </p:sp>
      <p:sp>
        <p:nvSpPr>
          <p:cNvPr id="69641" name="Rectangle 9"/>
          <p:cNvSpPr>
            <a:spLocks noChangeArrowheads="1"/>
          </p:cNvSpPr>
          <p:nvPr/>
        </p:nvSpPr>
        <p:spPr bwMode="auto">
          <a:xfrm>
            <a:off x="690563" y="1703387"/>
            <a:ext cx="7920037"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defRPr/>
            </a:pPr>
            <a:r>
              <a:rPr lang="en-US" altLang="ja-JP" sz="2400" dirty="0">
                <a:solidFill>
                  <a:schemeClr val="tx1"/>
                </a:solidFill>
                <a:latin typeface="+mj-lt"/>
                <a:ea typeface="Osaka" charset="-128"/>
              </a:rPr>
              <a:t>Olney, J.W. </a:t>
            </a:r>
            <a:r>
              <a:rPr lang="en-US" altLang="ja-JP" sz="2400" i="1" dirty="0" smtClean="0">
                <a:solidFill>
                  <a:schemeClr val="tx1"/>
                </a:solidFill>
                <a:latin typeface="+mj-lt"/>
                <a:ea typeface="Osaka" charset="-128"/>
              </a:rPr>
              <a:t>Science</a:t>
            </a:r>
            <a:r>
              <a:rPr lang="en-US" altLang="ja-JP" sz="2400" dirty="0" smtClean="0">
                <a:solidFill>
                  <a:schemeClr val="tx1"/>
                </a:solidFill>
                <a:latin typeface="+mj-lt"/>
                <a:ea typeface="Osaka" charset="-128"/>
              </a:rPr>
              <a:t> </a:t>
            </a:r>
            <a:r>
              <a:rPr lang="en-US" altLang="ja-JP" sz="2400" u="sng" dirty="0">
                <a:solidFill>
                  <a:schemeClr val="tx1"/>
                </a:solidFill>
                <a:latin typeface="+mj-lt"/>
                <a:ea typeface="Osaka" charset="-128"/>
              </a:rPr>
              <a:t>164</a:t>
            </a:r>
            <a:r>
              <a:rPr lang="en-US" altLang="ja-JP" sz="2400" dirty="0">
                <a:solidFill>
                  <a:schemeClr val="tx1"/>
                </a:solidFill>
                <a:latin typeface="+mj-lt"/>
                <a:ea typeface="Osaka" charset="-128"/>
              </a:rPr>
              <a:t> 719 (1969</a:t>
            </a:r>
            <a:r>
              <a:rPr lang="en-US" altLang="ja-JP" sz="2400" dirty="0" smtClean="0">
                <a:solidFill>
                  <a:schemeClr val="tx1"/>
                </a:solidFill>
                <a:latin typeface="+mj-lt"/>
                <a:ea typeface="Osaka" charset="-128"/>
              </a:rPr>
              <a:t>)- </a:t>
            </a:r>
            <a:r>
              <a:rPr lang="en-US" altLang="ja-JP" sz="2400" dirty="0" smtClean="0">
                <a:latin typeface="+mj-lt"/>
                <a:ea typeface="Osaka" charset="-128"/>
              </a:rPr>
              <a:t>Brain </a:t>
            </a:r>
            <a:r>
              <a:rPr lang="en-US" altLang="ja-JP" sz="2400" dirty="0">
                <a:latin typeface="+mj-lt"/>
                <a:ea typeface="Osaka" charset="-128"/>
              </a:rPr>
              <a:t>Lesions, </a:t>
            </a:r>
            <a:r>
              <a:rPr lang="en-US" altLang="ja-JP" sz="2400" dirty="0" smtClean="0">
                <a:latin typeface="+mj-lt"/>
                <a:ea typeface="Osaka" charset="-128"/>
              </a:rPr>
              <a:t>Obesity and </a:t>
            </a:r>
            <a:r>
              <a:rPr lang="en-US" altLang="ja-JP" sz="2400" dirty="0">
                <a:latin typeface="+mj-lt"/>
                <a:ea typeface="Osaka" charset="-128"/>
              </a:rPr>
              <a:t>Other Disturbances </a:t>
            </a:r>
            <a:r>
              <a:rPr lang="en-US" altLang="ja-JP" sz="2400" dirty="0" smtClean="0">
                <a:latin typeface="+mj-lt"/>
                <a:ea typeface="Osaka" charset="-128"/>
              </a:rPr>
              <a:t>in Mice </a:t>
            </a:r>
            <a:r>
              <a:rPr lang="en-US" altLang="ja-JP" sz="2400" dirty="0">
                <a:latin typeface="+mj-lt"/>
                <a:ea typeface="Osaka" charset="-128"/>
              </a:rPr>
              <a:t>Treated with Monosodium </a:t>
            </a:r>
            <a:r>
              <a:rPr lang="en-US" altLang="ja-JP" sz="2400" dirty="0" smtClean="0">
                <a:latin typeface="+mj-lt"/>
                <a:ea typeface="Osaka" charset="-128"/>
              </a:rPr>
              <a:t>Glutamate</a:t>
            </a:r>
          </a:p>
          <a:p>
            <a:pPr marL="342900" indent="-342900">
              <a:spcBef>
                <a:spcPct val="20000"/>
              </a:spcBef>
              <a:defRPr/>
            </a:pPr>
            <a:r>
              <a:rPr lang="en-US" altLang="ja-JP" sz="2400" dirty="0" smtClean="0">
                <a:latin typeface="+mj-lt"/>
                <a:ea typeface="Osaka" charset="-128"/>
              </a:rPr>
              <a:t>          Species:  neonatal </a:t>
            </a:r>
            <a:r>
              <a:rPr lang="en-US" altLang="ja-JP" sz="2400" dirty="0">
                <a:latin typeface="+mj-lt"/>
                <a:ea typeface="Osaka" charset="-128"/>
              </a:rPr>
              <a:t>mice (2 - 8 days after birth)</a:t>
            </a:r>
          </a:p>
          <a:p>
            <a:pPr marL="342900" indent="-342900">
              <a:spcBef>
                <a:spcPct val="20000"/>
              </a:spcBef>
              <a:defRPr/>
            </a:pPr>
            <a:r>
              <a:rPr lang="en-US" altLang="ja-JP" sz="2400" dirty="0" smtClean="0">
                <a:latin typeface="+mj-lt"/>
                <a:ea typeface="Osaka" charset="-128"/>
              </a:rPr>
              <a:t>          Treatment</a:t>
            </a:r>
            <a:r>
              <a:rPr lang="en-US" altLang="ja-JP" sz="2400" dirty="0">
                <a:latin typeface="+mj-lt"/>
                <a:ea typeface="Osaka" charset="-128"/>
              </a:rPr>
              <a:t>: </a:t>
            </a:r>
            <a:r>
              <a:rPr lang="en-US" altLang="ja-JP" sz="2400" dirty="0" smtClean="0">
                <a:latin typeface="+mj-lt"/>
                <a:ea typeface="Osaka" charset="-128"/>
              </a:rPr>
              <a:t> subcutaneous  administrations of MSG </a:t>
            </a:r>
          </a:p>
          <a:p>
            <a:pPr marL="609600" indent="-609600">
              <a:lnSpc>
                <a:spcPct val="90000"/>
              </a:lnSpc>
              <a:spcBef>
                <a:spcPct val="50000"/>
              </a:spcBef>
            </a:pPr>
            <a:r>
              <a:rPr lang="en-US" altLang="ja-JP" sz="2400" dirty="0" smtClean="0">
                <a:latin typeface="+mj-lt"/>
                <a:ea typeface="Osaka" charset="-128"/>
              </a:rPr>
              <a:t>          Doses:  (</a:t>
            </a:r>
            <a:r>
              <a:rPr lang="en-US" altLang="ja-JP" sz="2400" dirty="0">
                <a:latin typeface="+mj-lt"/>
                <a:ea typeface="Osaka" charset="-128"/>
              </a:rPr>
              <a:t>2 - 5g/kg  →</a:t>
            </a:r>
            <a:r>
              <a:rPr lang="ja-JP" altLang="en-US" sz="2400" dirty="0">
                <a:latin typeface="+mj-lt"/>
                <a:ea typeface="Osaka" charset="-128"/>
              </a:rPr>
              <a:t>　</a:t>
            </a:r>
            <a:r>
              <a:rPr lang="en-US" altLang="ja-JP" sz="2400" dirty="0">
                <a:latin typeface="+mj-lt"/>
                <a:ea typeface="Osaka" charset="-128"/>
              </a:rPr>
              <a:t>120-300g/60kg </a:t>
            </a:r>
            <a:r>
              <a:rPr lang="en-US" altLang="ja-JP" sz="2400" dirty="0" smtClean="0">
                <a:latin typeface="+mj-lt"/>
                <a:ea typeface="Osaka" charset="-128"/>
              </a:rPr>
              <a:t>man)</a:t>
            </a:r>
            <a:r>
              <a:rPr lang="en-US" altLang="ja-JP" sz="2400" b="1" dirty="0"/>
              <a:t> </a:t>
            </a:r>
            <a:endParaRPr lang="en-US" altLang="ja-JP" sz="2400" b="1" dirty="0" smtClean="0"/>
          </a:p>
          <a:p>
            <a:pPr marL="609600" indent="-609600">
              <a:lnSpc>
                <a:spcPct val="90000"/>
              </a:lnSpc>
              <a:spcBef>
                <a:spcPct val="50000"/>
              </a:spcBef>
            </a:pPr>
            <a:endParaRPr lang="en-US" altLang="ja-JP" sz="2400" dirty="0" smtClean="0"/>
          </a:p>
          <a:p>
            <a:pPr marL="609600" indent="-609600">
              <a:lnSpc>
                <a:spcPct val="90000"/>
              </a:lnSpc>
              <a:spcBef>
                <a:spcPct val="50000"/>
              </a:spcBef>
            </a:pPr>
            <a:r>
              <a:rPr lang="en-US" altLang="ja-JP" sz="2400" dirty="0" smtClean="0"/>
              <a:t>Results: Damage </a:t>
            </a:r>
            <a:r>
              <a:rPr lang="en-US" altLang="ja-JP" sz="2400" dirty="0"/>
              <a:t>within the </a:t>
            </a:r>
            <a:r>
              <a:rPr lang="en-US" altLang="ja-JP" sz="2400" i="1" dirty="0"/>
              <a:t>nucleus </a:t>
            </a:r>
            <a:r>
              <a:rPr lang="en-US" altLang="ja-JP" sz="2400" i="1" dirty="0" err="1"/>
              <a:t>arcuatus</a:t>
            </a:r>
            <a:r>
              <a:rPr lang="en-US" altLang="ja-JP" sz="2400" dirty="0"/>
              <a:t> in </a:t>
            </a:r>
            <a:r>
              <a:rPr lang="en-US" altLang="ja-JP" sz="2400" dirty="0" smtClean="0"/>
              <a:t>hypothalamus of the brain, stunting and adult </a:t>
            </a:r>
            <a:r>
              <a:rPr lang="en-US" altLang="ja-JP" sz="2400" dirty="0"/>
              <a:t>obesity</a:t>
            </a:r>
            <a:endParaRPr lang="en-US" altLang="ja-JP" sz="2400" i="1" dirty="0"/>
          </a:p>
          <a:p>
            <a:pPr marL="342900" indent="-342900">
              <a:spcBef>
                <a:spcPct val="20000"/>
              </a:spcBef>
              <a:defRPr/>
            </a:pPr>
            <a:endParaRPr lang="en-US" altLang="ja-JP" sz="2400" dirty="0" smtClean="0">
              <a:latin typeface="+mj-lt"/>
              <a:ea typeface="Osaka" charset="-128"/>
            </a:endParaRPr>
          </a:p>
          <a:p>
            <a:pPr marL="342900" indent="-342900">
              <a:spcBef>
                <a:spcPct val="20000"/>
              </a:spcBef>
              <a:defRPr/>
            </a:pPr>
            <a:endParaRPr lang="en-US" altLang="ja-JP" sz="2400" dirty="0">
              <a:latin typeface="+mj-lt"/>
              <a:ea typeface="Osaka" charset="-128"/>
            </a:endParaRPr>
          </a:p>
          <a:p>
            <a:pPr marL="342900" indent="-342900" algn="l">
              <a:spcBef>
                <a:spcPct val="20000"/>
              </a:spcBef>
              <a:defRPr/>
            </a:pPr>
            <a:endParaRPr lang="en-US" altLang="ja-JP" sz="2400" dirty="0">
              <a:effectLst>
                <a:outerShdw blurRad="38100" dist="38100" dir="2700000" algn="tl">
                  <a:srgbClr val="C0C0C0"/>
                </a:outerShdw>
              </a:effectLst>
              <a:latin typeface="+mj-lt"/>
              <a:ea typeface="Osaka" charset="-128"/>
            </a:endParaRPr>
          </a:p>
        </p:txBody>
      </p:sp>
    </p:spTree>
    <p:extLst>
      <p:ext uri="{BB962C8B-B14F-4D97-AF65-F5344CB8AC3E}">
        <p14:creationId xmlns:p14="http://schemas.microsoft.com/office/powerpoint/2010/main" val="1078272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normAutofit/>
          </a:bodyPr>
          <a:lstStyle/>
          <a:p>
            <a:pPr eaLnBrk="1" hangingPunct="1"/>
            <a:r>
              <a:rPr lang="en-US" altLang="ja-JP" sz="3600" b="1" dirty="0" smtClean="0">
                <a:solidFill>
                  <a:srgbClr val="FF0000"/>
                </a:solidFill>
                <a:latin typeface="Arial" panose="020B0604020202020204" pitchFamily="34" charset="0"/>
                <a:cs typeface="Arial" panose="020B0604020202020204" pitchFamily="34" charset="0"/>
              </a:rPr>
              <a:t>Early Neonatal </a:t>
            </a:r>
            <a:r>
              <a:rPr lang="en-US" altLang="ja-JP" sz="3600" b="1" dirty="0">
                <a:solidFill>
                  <a:srgbClr val="FF0000"/>
                </a:solidFill>
                <a:latin typeface="Arial" panose="020B0604020202020204" pitchFamily="34" charset="0"/>
                <a:cs typeface="Arial" panose="020B0604020202020204" pitchFamily="34" charset="0"/>
              </a:rPr>
              <a:t>T</a:t>
            </a:r>
            <a:r>
              <a:rPr lang="en-US" altLang="ja-JP" sz="3600" b="1" dirty="0" smtClean="0">
                <a:solidFill>
                  <a:srgbClr val="FF0000"/>
                </a:solidFill>
                <a:latin typeface="Arial" panose="020B0604020202020204" pitchFamily="34" charset="0"/>
                <a:cs typeface="Arial" panose="020B0604020202020204" pitchFamily="34" charset="0"/>
              </a:rPr>
              <a:t>reatments</a:t>
            </a:r>
          </a:p>
        </p:txBody>
      </p:sp>
      <p:sp>
        <p:nvSpPr>
          <p:cNvPr id="18435" name="Rectangle 3"/>
          <p:cNvSpPr>
            <a:spLocks noGrp="1" noChangeArrowheads="1"/>
          </p:cNvSpPr>
          <p:nvPr>
            <p:ph type="body" idx="1"/>
          </p:nvPr>
        </p:nvSpPr>
        <p:spPr>
          <a:xfrm>
            <a:off x="228600" y="990600"/>
            <a:ext cx="8839200" cy="5105400"/>
          </a:xfrm>
        </p:spPr>
        <p:txBody>
          <a:bodyPr>
            <a:normAutofit/>
          </a:bodyPr>
          <a:lstStyle/>
          <a:p>
            <a:pPr marL="609600" indent="-609600" eaLnBrk="1" hangingPunct="1">
              <a:lnSpc>
                <a:spcPct val="90000"/>
              </a:lnSpc>
              <a:spcBef>
                <a:spcPct val="50000"/>
              </a:spcBef>
              <a:buFontTx/>
              <a:buNone/>
            </a:pPr>
            <a:r>
              <a:rPr lang="en-US" altLang="ja-JP" sz="2800" u="sng" dirty="0" smtClean="0"/>
              <a:t>Scientific evidence in higher primates:</a:t>
            </a:r>
          </a:p>
          <a:p>
            <a:pPr marL="609600" indent="-609600">
              <a:lnSpc>
                <a:spcPct val="90000"/>
              </a:lnSpc>
              <a:spcBef>
                <a:spcPct val="50000"/>
              </a:spcBef>
            </a:pPr>
            <a:r>
              <a:rPr lang="en-US" altLang="ja-JP" sz="2800" dirty="0"/>
              <a:t>Monosodium Glutamate: Absence of Hypothalamic Lesions After Ingestion by New Born </a:t>
            </a:r>
            <a:r>
              <a:rPr lang="en-US" altLang="ja-JP" sz="2800" dirty="0" smtClean="0"/>
              <a:t>Primates -Reynolds</a:t>
            </a:r>
            <a:r>
              <a:rPr lang="en-US" altLang="ja-JP" sz="2800" dirty="0"/>
              <a:t>, W.A. et al  Science 172 1342 (1971)</a:t>
            </a:r>
          </a:p>
          <a:p>
            <a:pPr marL="609600" indent="-609600">
              <a:lnSpc>
                <a:spcPct val="90000"/>
              </a:lnSpc>
              <a:spcBef>
                <a:spcPct val="50000"/>
              </a:spcBef>
            </a:pPr>
            <a:r>
              <a:rPr lang="en-US" altLang="ja-JP" sz="2800" dirty="0"/>
              <a:t>Takasaki et al - Toxicology 9 307 (1978) </a:t>
            </a:r>
            <a:r>
              <a:rPr lang="en-US" altLang="ja-JP" sz="2800" dirty="0" smtClean="0"/>
              <a:t>- MSG </a:t>
            </a:r>
            <a:r>
              <a:rPr lang="en-US" altLang="ja-JP" sz="2800" dirty="0"/>
              <a:t>in the diet does not cause any acute or long-range </a:t>
            </a:r>
            <a:r>
              <a:rPr lang="en-US" altLang="ja-JP" sz="2800" dirty="0" smtClean="0"/>
              <a:t>adverse </a:t>
            </a:r>
            <a:r>
              <a:rPr lang="en-US" altLang="ja-JP" sz="2800" dirty="0"/>
              <a:t>effect on the brain</a:t>
            </a:r>
          </a:p>
          <a:p>
            <a:pPr marL="1009650" lvl="1" indent="-609600">
              <a:lnSpc>
                <a:spcPct val="90000"/>
              </a:lnSpc>
              <a:spcBef>
                <a:spcPct val="50000"/>
              </a:spcBef>
            </a:pPr>
            <a:r>
              <a:rPr lang="en-US" altLang="ja-JP" sz="2400" dirty="0" smtClean="0"/>
              <a:t>No lesions in higher primates</a:t>
            </a:r>
          </a:p>
          <a:p>
            <a:pPr marL="1009650" lvl="1" indent="-609600">
              <a:lnSpc>
                <a:spcPct val="90000"/>
              </a:lnSpc>
              <a:spcBef>
                <a:spcPct val="50000"/>
              </a:spcBef>
            </a:pPr>
            <a:r>
              <a:rPr lang="en-US" altLang="ja-JP" sz="2400" dirty="0" smtClean="0"/>
              <a:t>Does not happen when MSG is administered in milk</a:t>
            </a:r>
          </a:p>
        </p:txBody>
      </p:sp>
    </p:spTree>
    <p:extLst>
      <p:ext uri="{BB962C8B-B14F-4D97-AF65-F5344CB8AC3E}">
        <p14:creationId xmlns:p14="http://schemas.microsoft.com/office/powerpoint/2010/main" val="282818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awkins 2006 JNutr FI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5084763" cy="6019800"/>
          </a:xfrm>
          <a:prstGeom prst="rect">
            <a:avLst/>
          </a:prstGeom>
          <a:noFill/>
          <a:extLst>
            <a:ext uri="{909E8E84-426E-40DD-AFC4-6F175D3DCCD1}">
              <a14:hiddenFill xmlns:a14="http://schemas.microsoft.com/office/drawing/2010/main">
                <a:solidFill>
                  <a:srgbClr val="FFFFFF"/>
                </a:solidFill>
              </a14:hiddenFill>
            </a:ext>
          </a:extLst>
        </p:spPr>
      </p:pic>
      <p:sp>
        <p:nvSpPr>
          <p:cNvPr id="75779" name="Text Box 3"/>
          <p:cNvSpPr txBox="1">
            <a:spLocks noChangeArrowheads="1"/>
          </p:cNvSpPr>
          <p:nvPr/>
        </p:nvSpPr>
        <p:spPr bwMode="auto">
          <a:xfrm>
            <a:off x="5486400" y="5334000"/>
            <a:ext cx="3200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400" dirty="0" smtClean="0">
                <a:latin typeface="Arial" panose="020B0604020202020204" pitchFamily="34" charset="0"/>
                <a:ea typeface="ＭＳ Ｐゴシック" panose="020B0600070205080204" pitchFamily="34" charset="-128"/>
              </a:rPr>
              <a:t>Hawkins </a:t>
            </a:r>
            <a:r>
              <a:rPr lang="en-US" altLang="ja-JP" sz="1400" dirty="0">
                <a:latin typeface="Arial" panose="020B0604020202020204" pitchFamily="34" charset="0"/>
                <a:ea typeface="ＭＳ Ｐゴシック" panose="020B0600070205080204" pitchFamily="34" charset="-128"/>
              </a:rPr>
              <a:t>RA et al., Structure of the Blood–Brain Barrier and Its Role in the Transport of Amino Acids.  </a:t>
            </a:r>
            <a:r>
              <a:rPr lang="en-US" altLang="ja-JP" sz="1400" i="1" dirty="0">
                <a:latin typeface="Arial" panose="020B0604020202020204" pitchFamily="34" charset="0"/>
                <a:ea typeface="ＭＳ Ｐゴシック" panose="020B0600070205080204" pitchFamily="34" charset="-128"/>
              </a:rPr>
              <a:t>J </a:t>
            </a:r>
            <a:r>
              <a:rPr lang="en-US" altLang="ja-JP" sz="1400" i="1" dirty="0" err="1">
                <a:latin typeface="Arial" panose="020B0604020202020204" pitchFamily="34" charset="0"/>
                <a:ea typeface="ＭＳ Ｐゴシック" panose="020B0600070205080204" pitchFamily="34" charset="-128"/>
              </a:rPr>
              <a:t>Nutr</a:t>
            </a:r>
            <a:r>
              <a:rPr lang="en-US" altLang="ja-JP" sz="1400" dirty="0">
                <a:latin typeface="Arial" panose="020B0604020202020204" pitchFamily="34" charset="0"/>
                <a:ea typeface="ＭＳ Ｐゴシック" panose="020B0600070205080204" pitchFamily="34" charset="-128"/>
              </a:rPr>
              <a:t> </a:t>
            </a:r>
            <a:r>
              <a:rPr lang="en-US" altLang="ja-JP" sz="1400" u="sng" dirty="0">
                <a:latin typeface="Arial" panose="020B0604020202020204" pitchFamily="34" charset="0"/>
                <a:ea typeface="ＭＳ Ｐゴシック" panose="020B0600070205080204" pitchFamily="34" charset="-128"/>
              </a:rPr>
              <a:t>136</a:t>
            </a:r>
            <a:r>
              <a:rPr lang="en-US" altLang="ja-JP" sz="1400" dirty="0">
                <a:latin typeface="Arial" panose="020B0604020202020204" pitchFamily="34" charset="0"/>
                <a:ea typeface="ＭＳ Ｐゴシック" panose="020B0600070205080204" pitchFamily="34" charset="-128"/>
              </a:rPr>
              <a:t>: 218S–226S, 2006. </a:t>
            </a:r>
            <a:endParaRPr lang="en-US" altLang="en-US" sz="1400" dirty="0">
              <a:latin typeface="Arial" panose="020B0604020202020204" pitchFamily="34" charset="0"/>
            </a:endParaRPr>
          </a:p>
        </p:txBody>
      </p:sp>
      <p:sp>
        <p:nvSpPr>
          <p:cNvPr id="75780" name="Text Box 4"/>
          <p:cNvSpPr txBox="1">
            <a:spLocks noChangeArrowheads="1"/>
          </p:cNvSpPr>
          <p:nvPr/>
        </p:nvSpPr>
        <p:spPr bwMode="auto">
          <a:xfrm>
            <a:off x="4953000" y="1676400"/>
            <a:ext cx="4038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Arial" panose="020B0604020202020204" pitchFamily="34" charset="0"/>
              <a:buChar char="•"/>
            </a:pPr>
            <a:r>
              <a:rPr lang="en-US" altLang="en-US" sz="2400" dirty="0" smtClean="0">
                <a:latin typeface="Arial" panose="020B0604020202020204" pitchFamily="34" charset="0"/>
              </a:rPr>
              <a:t>BBB is virtually impermeable to the net movement of glutamate from circulation into brain</a:t>
            </a:r>
          </a:p>
          <a:p>
            <a:endParaRPr lang="en-US" altLang="en-US" sz="2400" dirty="0">
              <a:latin typeface="Arial" panose="020B0604020202020204" pitchFamily="34" charset="0"/>
            </a:endParaRPr>
          </a:p>
          <a:p>
            <a:pPr marL="342900" indent="-342900">
              <a:buFont typeface="Arial" panose="020B0604020202020204" pitchFamily="34" charset="0"/>
              <a:buChar char="•"/>
            </a:pPr>
            <a:r>
              <a:rPr lang="en-US" altLang="en-US" sz="2400" dirty="0" smtClean="0">
                <a:latin typeface="Arial" panose="020B0604020202020204" pitchFamily="34" charset="0"/>
              </a:rPr>
              <a:t>GLU in brain is tightly controlled by transporters </a:t>
            </a:r>
          </a:p>
          <a:p>
            <a:endParaRPr lang="en-US" altLang="en-US" sz="2400" dirty="0">
              <a:solidFill>
                <a:srgbClr val="FF0000"/>
              </a:solidFill>
              <a:latin typeface="Arial" panose="020B0604020202020204" pitchFamily="34" charset="0"/>
            </a:endParaRPr>
          </a:p>
        </p:txBody>
      </p:sp>
      <p:sp>
        <p:nvSpPr>
          <p:cNvPr id="3" name="TextBox 2"/>
          <p:cNvSpPr txBox="1"/>
          <p:nvPr/>
        </p:nvSpPr>
        <p:spPr>
          <a:xfrm>
            <a:off x="152400" y="228600"/>
            <a:ext cx="8879354" cy="646331"/>
          </a:xfrm>
          <a:prstGeom prst="rect">
            <a:avLst/>
          </a:prstGeom>
          <a:noFill/>
        </p:spPr>
        <p:txBody>
          <a:bodyPr wrap="none" rtlCol="0">
            <a:spAutoFit/>
          </a:bodyPr>
          <a:lstStyle/>
          <a:p>
            <a:r>
              <a:rPr lang="en-US" sz="3600" b="1" dirty="0" smtClean="0">
                <a:solidFill>
                  <a:srgbClr val="FF0000"/>
                </a:solidFill>
                <a:latin typeface="Arial" panose="020B0604020202020204" pitchFamily="34" charset="0"/>
                <a:cs typeface="Arial" panose="020B0604020202020204" pitchFamily="34" charset="0"/>
              </a:rPr>
              <a:t>The Blood-Brain Barrier and Glutamate </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930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Arial" panose="020B0604020202020204" pitchFamily="34" charset="0"/>
                <a:cs typeface="Arial" panose="020B0604020202020204" pitchFamily="34" charset="0"/>
              </a:rPr>
              <a:t>MSG Entry to the Blood </a:t>
            </a:r>
            <a:endParaRPr lang="en-US" sz="3600" b="1" dirty="0">
              <a:solidFill>
                <a:srgbClr val="FF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84532" y="2623066"/>
            <a:ext cx="1476118" cy="1219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3136" y="2711473"/>
            <a:ext cx="1649223" cy="1208056"/>
          </a:xfrm>
          <a:prstGeom prst="rect">
            <a:avLst/>
          </a:prstGeom>
        </p:spPr>
      </p:pic>
      <p:sp>
        <p:nvSpPr>
          <p:cNvPr id="7" name="TextBox 6"/>
          <p:cNvSpPr txBox="1"/>
          <p:nvPr/>
        </p:nvSpPr>
        <p:spPr>
          <a:xfrm>
            <a:off x="928335" y="2096869"/>
            <a:ext cx="824265" cy="646331"/>
          </a:xfrm>
          <a:prstGeom prst="rect">
            <a:avLst/>
          </a:prstGeom>
          <a:noFill/>
        </p:spPr>
        <p:txBody>
          <a:bodyPr wrap="none" rtlCol="0">
            <a:spAutoFit/>
          </a:bodyPr>
          <a:lstStyle/>
          <a:p>
            <a:pPr algn="ctr"/>
            <a:r>
              <a:rPr lang="en-US" dirty="0" smtClean="0"/>
              <a:t>Mouth</a:t>
            </a:r>
          </a:p>
          <a:p>
            <a:pPr algn="ctr"/>
            <a:r>
              <a:rPr lang="en-US" dirty="0" smtClean="0"/>
              <a:t>100% </a:t>
            </a:r>
            <a:endParaRPr lang="en-US" dirty="0"/>
          </a:p>
        </p:txBody>
      </p:sp>
      <p:sp>
        <p:nvSpPr>
          <p:cNvPr id="8" name="TextBox 7"/>
          <p:cNvSpPr txBox="1"/>
          <p:nvPr/>
        </p:nvSpPr>
        <p:spPr>
          <a:xfrm>
            <a:off x="2790195" y="2096869"/>
            <a:ext cx="1096005" cy="646331"/>
          </a:xfrm>
          <a:prstGeom prst="rect">
            <a:avLst/>
          </a:prstGeom>
          <a:noFill/>
        </p:spPr>
        <p:txBody>
          <a:bodyPr wrap="none" rtlCol="0">
            <a:spAutoFit/>
          </a:bodyPr>
          <a:lstStyle/>
          <a:p>
            <a:pPr algn="ctr"/>
            <a:r>
              <a:rPr lang="en-US" dirty="0" smtClean="0"/>
              <a:t>Small </a:t>
            </a:r>
          </a:p>
          <a:p>
            <a:pPr algn="ctr"/>
            <a:r>
              <a:rPr lang="en-US" dirty="0" smtClean="0"/>
              <a:t>Intestines</a:t>
            </a:r>
          </a:p>
        </p:txBody>
      </p:sp>
      <p:sp>
        <p:nvSpPr>
          <p:cNvPr id="9" name="TextBox 8"/>
          <p:cNvSpPr txBox="1"/>
          <p:nvPr/>
        </p:nvSpPr>
        <p:spPr>
          <a:xfrm>
            <a:off x="5486400" y="2133600"/>
            <a:ext cx="632866" cy="369332"/>
          </a:xfrm>
          <a:prstGeom prst="rect">
            <a:avLst/>
          </a:prstGeom>
          <a:noFill/>
        </p:spPr>
        <p:txBody>
          <a:bodyPr wrap="none" rtlCol="0">
            <a:spAutoFit/>
          </a:bodyPr>
          <a:lstStyle/>
          <a:p>
            <a:pPr algn="ctr"/>
            <a:r>
              <a:rPr lang="en-US" dirty="0" smtClean="0"/>
              <a:t>Liver</a:t>
            </a:r>
            <a:endParaRPr lang="en-US" dirty="0"/>
          </a:p>
        </p:txBody>
      </p:sp>
      <p:sp>
        <p:nvSpPr>
          <p:cNvPr id="10" name="TextBox 9"/>
          <p:cNvSpPr txBox="1"/>
          <p:nvPr/>
        </p:nvSpPr>
        <p:spPr>
          <a:xfrm>
            <a:off x="7653916" y="2057400"/>
            <a:ext cx="728084" cy="369332"/>
          </a:xfrm>
          <a:prstGeom prst="rect">
            <a:avLst/>
          </a:prstGeom>
          <a:noFill/>
        </p:spPr>
        <p:txBody>
          <a:bodyPr wrap="none" rtlCol="0">
            <a:spAutoFit/>
          </a:bodyPr>
          <a:lstStyle/>
          <a:p>
            <a:r>
              <a:rPr lang="en-US" dirty="0" smtClean="0"/>
              <a:t>Blood</a:t>
            </a:r>
            <a:endParaRPr lang="en-US" dirty="0"/>
          </a:p>
        </p:txBody>
      </p:sp>
      <p:sp>
        <p:nvSpPr>
          <p:cNvPr id="11" name="Right Arrow 10"/>
          <p:cNvSpPr/>
          <p:nvPr/>
        </p:nvSpPr>
        <p:spPr>
          <a:xfrm>
            <a:off x="1980245" y="3188733"/>
            <a:ext cx="646837" cy="340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3176574" y="3938577"/>
            <a:ext cx="304801" cy="352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968" y="2667000"/>
            <a:ext cx="1424232" cy="1066800"/>
          </a:xfrm>
          <a:prstGeom prst="rect">
            <a:avLst/>
          </a:prstGeom>
        </p:spPr>
      </p:pic>
      <p:sp>
        <p:nvSpPr>
          <p:cNvPr id="16" name="Right Arrow 15"/>
          <p:cNvSpPr/>
          <p:nvPr/>
        </p:nvSpPr>
        <p:spPr>
          <a:xfrm>
            <a:off x="4267200" y="3352801"/>
            <a:ext cx="646837" cy="161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5499810" y="4204410"/>
            <a:ext cx="512520" cy="70259"/>
          </a:xfrm>
          <a:prstGeom prst="rightArrow">
            <a:avLst>
              <a:gd name="adj1" fmla="val 50000"/>
              <a:gd name="adj2" fmla="val 468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362935" y="4382869"/>
            <a:ext cx="1828065" cy="646331"/>
          </a:xfrm>
          <a:prstGeom prst="rect">
            <a:avLst/>
          </a:prstGeom>
          <a:noFill/>
        </p:spPr>
        <p:txBody>
          <a:bodyPr wrap="none" rtlCol="0">
            <a:spAutoFit/>
          </a:bodyPr>
          <a:lstStyle/>
          <a:p>
            <a:pPr algn="ctr"/>
            <a:r>
              <a:rPr lang="en-US" dirty="0" smtClean="0"/>
              <a:t>Energy </a:t>
            </a:r>
          </a:p>
          <a:p>
            <a:pPr algn="ctr"/>
            <a:r>
              <a:rPr lang="en-US" dirty="0" smtClean="0"/>
              <a:t>Protein synthesis </a:t>
            </a:r>
            <a:endParaRPr lang="en-US" dirty="0"/>
          </a:p>
        </p:txBody>
      </p:sp>
      <p:sp>
        <p:nvSpPr>
          <p:cNvPr id="19" name="TextBox 18"/>
          <p:cNvSpPr txBox="1"/>
          <p:nvPr/>
        </p:nvSpPr>
        <p:spPr>
          <a:xfrm>
            <a:off x="3581400" y="4038600"/>
            <a:ext cx="699230" cy="369332"/>
          </a:xfrm>
          <a:prstGeom prst="rect">
            <a:avLst/>
          </a:prstGeom>
          <a:noFill/>
        </p:spPr>
        <p:txBody>
          <a:bodyPr wrap="none" rtlCol="0">
            <a:spAutoFit/>
          </a:bodyPr>
          <a:lstStyle/>
          <a:p>
            <a:r>
              <a:rPr lang="en-US" dirty="0" smtClean="0"/>
              <a:t>&gt;94%</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842" y="2799228"/>
            <a:ext cx="1518920" cy="1010772"/>
          </a:xfrm>
          <a:prstGeom prst="rect">
            <a:avLst/>
          </a:prstGeom>
        </p:spPr>
      </p:pic>
      <p:sp>
        <p:nvSpPr>
          <p:cNvPr id="14" name="TextBox 13"/>
          <p:cNvSpPr txBox="1"/>
          <p:nvPr/>
        </p:nvSpPr>
        <p:spPr>
          <a:xfrm>
            <a:off x="4371533" y="2971800"/>
            <a:ext cx="505267" cy="369332"/>
          </a:xfrm>
          <a:prstGeom prst="rect">
            <a:avLst/>
          </a:prstGeom>
          <a:noFill/>
        </p:spPr>
        <p:txBody>
          <a:bodyPr wrap="none" rtlCol="0">
            <a:spAutoFit/>
          </a:bodyPr>
          <a:lstStyle/>
          <a:p>
            <a:r>
              <a:rPr lang="en-US" dirty="0" err="1" smtClean="0"/>
              <a:t>Glu</a:t>
            </a:r>
            <a:endParaRPr lang="en-US" dirty="0"/>
          </a:p>
        </p:txBody>
      </p:sp>
      <p:sp>
        <p:nvSpPr>
          <p:cNvPr id="20" name="TextBox 19"/>
          <p:cNvSpPr txBox="1"/>
          <p:nvPr/>
        </p:nvSpPr>
        <p:spPr>
          <a:xfrm>
            <a:off x="2057400" y="2819400"/>
            <a:ext cx="505267" cy="369332"/>
          </a:xfrm>
          <a:prstGeom prst="rect">
            <a:avLst/>
          </a:prstGeom>
          <a:noFill/>
        </p:spPr>
        <p:txBody>
          <a:bodyPr wrap="none" rtlCol="0">
            <a:spAutoFit/>
          </a:bodyPr>
          <a:lstStyle/>
          <a:p>
            <a:r>
              <a:rPr lang="en-US" dirty="0" err="1" smtClean="0"/>
              <a:t>Glu</a:t>
            </a:r>
            <a:endParaRPr lang="en-US" dirty="0"/>
          </a:p>
        </p:txBody>
      </p:sp>
      <p:sp>
        <p:nvSpPr>
          <p:cNvPr id="21" name="TextBox 20"/>
          <p:cNvSpPr txBox="1"/>
          <p:nvPr/>
        </p:nvSpPr>
        <p:spPr>
          <a:xfrm>
            <a:off x="4876800" y="4572000"/>
            <a:ext cx="1665521" cy="923330"/>
          </a:xfrm>
          <a:prstGeom prst="rect">
            <a:avLst/>
          </a:prstGeom>
          <a:noFill/>
        </p:spPr>
        <p:txBody>
          <a:bodyPr wrap="none" rtlCol="0">
            <a:spAutoFit/>
          </a:bodyPr>
          <a:lstStyle/>
          <a:p>
            <a:pPr algn="ctr"/>
            <a:r>
              <a:rPr lang="en-US" dirty="0" smtClean="0"/>
              <a:t>Alanine, </a:t>
            </a:r>
          </a:p>
          <a:p>
            <a:pPr algn="ctr"/>
            <a:r>
              <a:rPr lang="en-US" dirty="0" smtClean="0"/>
              <a:t>Glutamine </a:t>
            </a:r>
          </a:p>
          <a:p>
            <a:pPr algn="ctr"/>
            <a:r>
              <a:rPr lang="en-US" dirty="0" smtClean="0"/>
              <a:t>Thermogenesis </a:t>
            </a:r>
            <a:endParaRPr lang="en-US" dirty="0"/>
          </a:p>
        </p:txBody>
      </p:sp>
      <p:cxnSp>
        <p:nvCxnSpPr>
          <p:cNvPr id="26" name="Straight Arrow Connector 25"/>
          <p:cNvCxnSpPr/>
          <p:nvPr/>
        </p:nvCxnSpPr>
        <p:spPr>
          <a:xfrm>
            <a:off x="6460650" y="3384022"/>
            <a:ext cx="762000"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799750" y="4343400"/>
            <a:ext cx="658450" cy="646331"/>
          </a:xfrm>
          <a:prstGeom prst="rect">
            <a:avLst/>
          </a:prstGeom>
          <a:noFill/>
        </p:spPr>
        <p:txBody>
          <a:bodyPr wrap="none" rtlCol="0">
            <a:spAutoFit/>
          </a:bodyPr>
          <a:lstStyle/>
          <a:p>
            <a:r>
              <a:rPr lang="en-US" dirty="0" smtClean="0"/>
              <a:t>Very </a:t>
            </a:r>
          </a:p>
          <a:p>
            <a:r>
              <a:rPr lang="en-US" dirty="0" smtClean="0"/>
              <a:t>little</a:t>
            </a:r>
            <a:endParaRPr lang="en-US" dirty="0"/>
          </a:p>
        </p:txBody>
      </p:sp>
      <p:sp>
        <p:nvSpPr>
          <p:cNvPr id="29" name="TextBox 28"/>
          <p:cNvSpPr txBox="1"/>
          <p:nvPr/>
        </p:nvSpPr>
        <p:spPr>
          <a:xfrm>
            <a:off x="3352800" y="6019800"/>
            <a:ext cx="4274119" cy="369332"/>
          </a:xfrm>
          <a:prstGeom prst="rect">
            <a:avLst/>
          </a:prstGeom>
          <a:noFill/>
        </p:spPr>
        <p:txBody>
          <a:bodyPr wrap="none" rtlCol="0">
            <a:spAutoFit/>
          </a:bodyPr>
          <a:lstStyle/>
          <a:p>
            <a:r>
              <a:rPr lang="en-US" dirty="0" smtClean="0"/>
              <a:t>Burin &amp; Stoll, </a:t>
            </a:r>
            <a:r>
              <a:rPr lang="en-US" i="1" dirty="0" smtClean="0"/>
              <a:t>Am J </a:t>
            </a:r>
            <a:r>
              <a:rPr lang="en-US" i="1" dirty="0" err="1" smtClean="0"/>
              <a:t>Clin</a:t>
            </a:r>
            <a:r>
              <a:rPr lang="en-US" i="1" dirty="0" smtClean="0"/>
              <a:t> </a:t>
            </a:r>
            <a:r>
              <a:rPr lang="en-US" i="1" dirty="0" err="1" smtClean="0"/>
              <a:t>Nutr</a:t>
            </a:r>
            <a:r>
              <a:rPr lang="en-US" dirty="0" smtClean="0"/>
              <a:t>., 90:850S, 2009</a:t>
            </a:r>
            <a:endParaRPr lang="en-US" dirty="0"/>
          </a:p>
        </p:txBody>
      </p:sp>
    </p:spTree>
    <p:extLst>
      <p:ext uri="{BB962C8B-B14F-4D97-AF65-F5344CB8AC3E}">
        <p14:creationId xmlns:p14="http://schemas.microsoft.com/office/powerpoint/2010/main" val="2474988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uang2000JNu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381000"/>
            <a:ext cx="4752975" cy="6096000"/>
          </a:xfrm>
          <a:prstGeom prst="rect">
            <a:avLst/>
          </a:prstGeom>
          <a:solidFill>
            <a:srgbClr val="FF0000"/>
          </a:solidFill>
          <a:ln w="57150" cmpd="thickThin">
            <a:solidFill>
              <a:srgbClr val="FFFF00"/>
            </a:solidFill>
            <a:miter lim="800000"/>
            <a:headEnd/>
            <a:tailEnd/>
          </a:ln>
        </p:spPr>
      </p:pic>
      <p:sp>
        <p:nvSpPr>
          <p:cNvPr id="70659" name="Text Box 3"/>
          <p:cNvSpPr txBox="1">
            <a:spLocks noChangeArrowheads="1"/>
          </p:cNvSpPr>
          <p:nvPr/>
        </p:nvSpPr>
        <p:spPr bwMode="auto">
          <a:xfrm>
            <a:off x="5699125" y="6019800"/>
            <a:ext cx="3444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smtClean="0"/>
              <a:t>Tsai </a:t>
            </a:r>
            <a:r>
              <a:rPr lang="en-US" altLang="en-US" dirty="0"/>
              <a:t>P-J, Huang P-C </a:t>
            </a:r>
            <a:r>
              <a:rPr lang="en-US" altLang="en-US" i="1" dirty="0"/>
              <a:t>Metabolism </a:t>
            </a:r>
            <a:r>
              <a:rPr lang="en-US" altLang="en-US" u="sng" dirty="0"/>
              <a:t>48</a:t>
            </a:r>
            <a:r>
              <a:rPr lang="en-US" altLang="en-US" dirty="0"/>
              <a:t>: 1455-1460, 1999.</a:t>
            </a:r>
          </a:p>
        </p:txBody>
      </p:sp>
      <p:sp>
        <p:nvSpPr>
          <p:cNvPr id="70660" name="Text Box 4"/>
          <p:cNvSpPr txBox="1">
            <a:spLocks noChangeArrowheads="1"/>
          </p:cNvSpPr>
          <p:nvPr/>
        </p:nvSpPr>
        <p:spPr bwMode="auto">
          <a:xfrm>
            <a:off x="5638800" y="381000"/>
            <a:ext cx="3505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solidFill>
                  <a:srgbClr val="FF0000"/>
                </a:solidFill>
              </a:rPr>
              <a:t>24-Hour variations in Plasma GLU when MSG is ingested with meals. </a:t>
            </a:r>
            <a:endParaRPr lang="en-US" altLang="en-US" sz="2400" b="1" dirty="0" smtClean="0">
              <a:solidFill>
                <a:srgbClr val="FF0000"/>
              </a:solidFill>
            </a:endParaRPr>
          </a:p>
          <a:p>
            <a:endParaRPr lang="en-US" altLang="en-US" sz="2800" b="1" dirty="0" smtClean="0">
              <a:latin typeface="+mj-lt"/>
            </a:endParaRPr>
          </a:p>
          <a:p>
            <a:endParaRPr lang="en-US" altLang="en-US" sz="2800" b="1" dirty="0">
              <a:latin typeface="+mj-lt"/>
            </a:endParaRPr>
          </a:p>
          <a:p>
            <a:r>
              <a:rPr lang="en-US" altLang="en-US" sz="2800" b="1" dirty="0" smtClean="0">
                <a:latin typeface="+mj-lt"/>
              </a:rPr>
              <a:t>Daily </a:t>
            </a:r>
            <a:r>
              <a:rPr lang="en-US" altLang="en-US" sz="2800" b="1" dirty="0">
                <a:latin typeface="+mj-lt"/>
              </a:rPr>
              <a:t>MSG dose = 100 </a:t>
            </a:r>
            <a:r>
              <a:rPr lang="en-US" altLang="en-US" sz="2800" b="1" dirty="0" smtClean="0">
                <a:latin typeface="+mj-lt"/>
              </a:rPr>
              <a:t>mg/kg</a:t>
            </a:r>
            <a:endParaRPr lang="en-US" altLang="en-US" sz="2800" dirty="0" smtClean="0">
              <a:latin typeface="+mj-lt"/>
            </a:endParaRPr>
          </a:p>
          <a:p>
            <a:r>
              <a:rPr lang="en-US" altLang="en-US" sz="2000" dirty="0" smtClean="0"/>
              <a:t>(</a:t>
            </a:r>
            <a:r>
              <a:rPr lang="en-US" altLang="en-US" sz="2000" dirty="0"/>
              <a:t>n = 10)</a:t>
            </a:r>
          </a:p>
          <a:p>
            <a:r>
              <a:rPr lang="en-US" altLang="en-US" sz="2400" dirty="0"/>
              <a:t>Black circle: no MSG</a:t>
            </a:r>
          </a:p>
          <a:p>
            <a:r>
              <a:rPr lang="en-US" altLang="en-US" sz="2400" dirty="0"/>
              <a:t>White circle: MSG.</a:t>
            </a:r>
          </a:p>
        </p:txBody>
      </p:sp>
    </p:spTree>
    <p:extLst>
      <p:ext uri="{BB962C8B-B14F-4D97-AF65-F5344CB8AC3E}">
        <p14:creationId xmlns:p14="http://schemas.microsoft.com/office/powerpoint/2010/main" val="231421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Stegink Maternal Fetal GLU 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57826"/>
            <a:ext cx="3475038" cy="4648200"/>
          </a:xfrm>
          <a:prstGeom prst="rect">
            <a:avLst/>
          </a:prstGeom>
          <a:noFill/>
          <a:ln w="38100" cmpd="dbl">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6020" name="Text Box 4"/>
          <p:cNvSpPr txBox="1">
            <a:spLocks noChangeArrowheads="1"/>
          </p:cNvSpPr>
          <p:nvPr/>
        </p:nvSpPr>
        <p:spPr bwMode="auto">
          <a:xfrm>
            <a:off x="4419600" y="5109627"/>
            <a:ext cx="4495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dirty="0">
                <a:latin typeface="Arial" panose="020B0604020202020204" pitchFamily="34" charset="0"/>
              </a:rPr>
              <a:t>Placental Barrier to Maternal Glutamate</a:t>
            </a:r>
          </a:p>
          <a:p>
            <a:r>
              <a:rPr lang="en-US" altLang="en-US" sz="1200" b="1" dirty="0" err="1">
                <a:effectLst/>
                <a:latin typeface="Arial" panose="020B0604020202020204" pitchFamily="34" charset="0"/>
              </a:rPr>
              <a:t>Stegink</a:t>
            </a:r>
            <a:r>
              <a:rPr lang="en-US" altLang="en-US" sz="1200" b="1" dirty="0">
                <a:effectLst/>
                <a:latin typeface="Arial" panose="020B0604020202020204" pitchFamily="34" charset="0"/>
              </a:rPr>
              <a:t> LD et al </a:t>
            </a:r>
            <a:r>
              <a:rPr lang="en-US" altLang="en-US" sz="1200" b="1" i="1" dirty="0">
                <a:effectLst/>
                <a:latin typeface="Arial" panose="020B0604020202020204" pitchFamily="34" charset="0"/>
              </a:rPr>
              <a:t>Am J </a:t>
            </a:r>
            <a:r>
              <a:rPr lang="en-US" altLang="en-US" sz="1200" b="1" i="1" dirty="0" err="1">
                <a:effectLst/>
                <a:latin typeface="Arial" panose="020B0604020202020204" pitchFamily="34" charset="0"/>
              </a:rPr>
              <a:t>Obstet</a:t>
            </a:r>
            <a:r>
              <a:rPr lang="en-US" altLang="en-US" sz="1200" b="1" i="1" dirty="0">
                <a:effectLst/>
                <a:latin typeface="Arial" panose="020B0604020202020204" pitchFamily="34" charset="0"/>
              </a:rPr>
              <a:t> </a:t>
            </a:r>
            <a:r>
              <a:rPr lang="en-US" altLang="en-US" sz="1200" b="1" i="1" dirty="0" err="1">
                <a:effectLst/>
                <a:latin typeface="Arial" panose="020B0604020202020204" pitchFamily="34" charset="0"/>
              </a:rPr>
              <a:t>Gynecol</a:t>
            </a:r>
            <a:r>
              <a:rPr lang="en-US" altLang="en-US" sz="1200" b="1" i="1" dirty="0">
                <a:effectLst/>
                <a:latin typeface="Arial" panose="020B0604020202020204" pitchFamily="34" charset="0"/>
              </a:rPr>
              <a:t> </a:t>
            </a:r>
            <a:r>
              <a:rPr lang="en-US" altLang="en-US" sz="1200" b="1" u="sng" dirty="0">
                <a:effectLst/>
                <a:latin typeface="Arial" panose="020B0604020202020204" pitchFamily="34" charset="0"/>
              </a:rPr>
              <a:t>122</a:t>
            </a:r>
            <a:r>
              <a:rPr lang="en-US" altLang="en-US" sz="1200" b="1" dirty="0">
                <a:effectLst/>
                <a:latin typeface="Arial" panose="020B0604020202020204" pitchFamily="34" charset="0"/>
              </a:rPr>
              <a:t>: 70-78 (1975)</a:t>
            </a:r>
          </a:p>
          <a:p>
            <a:r>
              <a:rPr lang="en-US" altLang="en-US" sz="1400" b="1" dirty="0">
                <a:effectLst/>
                <a:latin typeface="Arial" panose="020B0604020202020204" pitchFamily="34" charset="0"/>
              </a:rPr>
              <a:t>Monkey study.</a:t>
            </a:r>
          </a:p>
          <a:p>
            <a:r>
              <a:rPr lang="en-US" altLang="en-US" sz="1200" b="1" dirty="0">
                <a:effectLst/>
                <a:latin typeface="Arial" panose="020B0604020202020204" pitchFamily="34" charset="0"/>
              </a:rPr>
              <a:t>Highest dose (</a:t>
            </a:r>
            <a:r>
              <a:rPr lang="en-US" altLang="en-US" sz="1200" b="1" i="1" dirty="0">
                <a:effectLst/>
                <a:latin typeface="Arial" panose="020B0604020202020204" pitchFamily="34" charset="0"/>
              </a:rPr>
              <a:t>400 mg/kg iv, open circles</a:t>
            </a:r>
            <a:r>
              <a:rPr lang="en-US" altLang="en-US" sz="1200" b="1" dirty="0">
                <a:effectLst/>
                <a:latin typeface="Arial" panose="020B0604020202020204" pitchFamily="34" charset="0"/>
              </a:rPr>
              <a:t>) produced plasma GLU 70-times normal.</a:t>
            </a:r>
          </a:p>
        </p:txBody>
      </p:sp>
      <p:sp>
        <p:nvSpPr>
          <p:cNvPr id="2" name="TextBox 1"/>
          <p:cNvSpPr txBox="1"/>
          <p:nvPr/>
        </p:nvSpPr>
        <p:spPr>
          <a:xfrm>
            <a:off x="76200" y="268069"/>
            <a:ext cx="9144000" cy="646331"/>
          </a:xfrm>
          <a:prstGeom prst="rect">
            <a:avLst/>
          </a:prstGeom>
          <a:noFill/>
        </p:spPr>
        <p:txBody>
          <a:bodyPr wrap="square" rtlCol="0">
            <a:spAutoFit/>
          </a:bodyPr>
          <a:lstStyle/>
          <a:p>
            <a:r>
              <a:rPr lang="en-US" sz="3600" b="1" dirty="0" smtClean="0">
                <a:solidFill>
                  <a:srgbClr val="FF0000"/>
                </a:solidFill>
                <a:latin typeface="Arial" panose="020B0604020202020204" pitchFamily="34" charset="0"/>
                <a:cs typeface="Arial" panose="020B0604020202020204" pitchFamily="34" charset="0"/>
              </a:rPr>
              <a:t>Placental Barrier of MSG entry into Fetus </a:t>
            </a:r>
            <a:endParaRPr lang="en-US" sz="36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4495800" y="2272605"/>
            <a:ext cx="4710905" cy="1384995"/>
          </a:xfrm>
          <a:prstGeom prst="rect">
            <a:avLst/>
          </a:prstGeom>
          <a:noFill/>
        </p:spPr>
        <p:txBody>
          <a:bodyPr wrap="none" rtlCol="0">
            <a:spAutoFit/>
          </a:bodyPr>
          <a:lstStyle/>
          <a:p>
            <a:r>
              <a:rPr lang="en-US" sz="2800" dirty="0" smtClean="0"/>
              <a:t>The placenta extracts </a:t>
            </a:r>
          </a:p>
          <a:p>
            <a:r>
              <a:rPr lang="en-US" sz="2800" dirty="0" smtClean="0"/>
              <a:t>GLU from circulation </a:t>
            </a:r>
          </a:p>
          <a:p>
            <a:r>
              <a:rPr lang="en-US" sz="2800" dirty="0" smtClean="0"/>
              <a:t>and utilizes it as energy source </a:t>
            </a:r>
            <a:endParaRPr lang="en-US" sz="2800" dirty="0"/>
          </a:p>
        </p:txBody>
      </p:sp>
    </p:spTree>
    <p:extLst>
      <p:ext uri="{BB962C8B-B14F-4D97-AF65-F5344CB8AC3E}">
        <p14:creationId xmlns:p14="http://schemas.microsoft.com/office/powerpoint/2010/main" val="1155446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sz="3600" b="1" dirty="0" smtClean="0">
                <a:solidFill>
                  <a:srgbClr val="FF0000"/>
                </a:solidFill>
                <a:latin typeface="Arial" panose="020B0604020202020204" pitchFamily="34" charset="0"/>
                <a:cs typeface="Arial" panose="020B0604020202020204" pitchFamily="34" charset="0"/>
              </a:rPr>
              <a:t>Safety Concerns in the Late 1960’s?</a:t>
            </a:r>
            <a:endParaRPr lang="en-US"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143000"/>
            <a:ext cx="4038600" cy="4525963"/>
          </a:xfrm>
        </p:spPr>
        <p:txBody>
          <a:bodyPr>
            <a:normAutofit/>
          </a:bodyPr>
          <a:lstStyle/>
          <a:p>
            <a:r>
              <a:rPr lang="en-US" sz="2400" b="1" dirty="0" smtClean="0"/>
              <a:t>H.M. Kwok  </a:t>
            </a:r>
            <a:r>
              <a:rPr lang="en-US" sz="2400" dirty="0" smtClean="0"/>
              <a:t>April 4, 1968 –Letter to Editor in New England Journal of Medicine- “Chinese Restaurant Syndrome (CRS)”</a:t>
            </a:r>
          </a:p>
          <a:p>
            <a:pPr marL="0" indent="0">
              <a:buNone/>
            </a:pPr>
            <a:r>
              <a:rPr lang="en-US" sz="2400" dirty="0" smtClean="0"/>
              <a:t> </a:t>
            </a:r>
          </a:p>
          <a:p>
            <a:r>
              <a:rPr lang="en-US" sz="2400" dirty="0" smtClean="0"/>
              <a:t>Chest pain; flushing; headache; numbness; sense of facial pressure or swelling; sweating  </a:t>
            </a:r>
          </a:p>
        </p:txBody>
      </p:sp>
      <p:pic>
        <p:nvPicPr>
          <p:cNvPr id="11" name="Picture 3" descr="Kwok"/>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514660" y="990600"/>
            <a:ext cx="2943540" cy="541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518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81000" y="1600200"/>
            <a:ext cx="8229600" cy="4525963"/>
          </a:xfrm>
        </p:spPr>
        <p:txBody>
          <a:bodyPr>
            <a:normAutofit fontScale="62500" lnSpcReduction="20000"/>
          </a:bodyPr>
          <a:lstStyle/>
          <a:p>
            <a:pPr marL="347472" lvl="1" indent="-347472">
              <a:lnSpc>
                <a:spcPct val="110000"/>
              </a:lnSpc>
              <a:spcBef>
                <a:spcPts val="648"/>
              </a:spcBef>
              <a:buFont typeface="Arial" panose="020B0604020202020204" pitchFamily="34" charset="0"/>
              <a:buChar char="•"/>
            </a:pPr>
            <a:r>
              <a:rPr lang="en-US" altLang="ja-JP" sz="3300" dirty="0" smtClean="0">
                <a:latin typeface="Arial" panose="020B0604020202020204" pitchFamily="34" charset="0"/>
                <a:ea typeface="Arial Unicode MS" panose="020B0604020202020204" pitchFamily="34" charset="-128"/>
                <a:cs typeface="Arial" panose="020B0604020202020204" pitchFamily="34" charset="0"/>
              </a:rPr>
              <a:t>The IGTC is a scientific </a:t>
            </a:r>
            <a:r>
              <a:rPr lang="en-US" altLang="ja-JP" sz="3300" dirty="0">
                <a:latin typeface="Arial" panose="020B0604020202020204" pitchFamily="34" charset="0"/>
                <a:ea typeface="Arial Unicode MS" panose="020B0604020202020204" pitchFamily="34" charset="-128"/>
                <a:cs typeface="Arial" panose="020B0604020202020204" pitchFamily="34" charset="0"/>
              </a:rPr>
              <a:t>non-profit </a:t>
            </a:r>
            <a:r>
              <a:rPr lang="en-US" altLang="ja-JP" sz="3300" dirty="0" smtClean="0">
                <a:latin typeface="Arial" panose="020B0604020202020204" pitchFamily="34" charset="0"/>
                <a:ea typeface="Arial Unicode MS" panose="020B0604020202020204" pitchFamily="34" charset="-128"/>
                <a:cs typeface="Arial" panose="020B0604020202020204" pitchFamily="34" charset="0"/>
              </a:rPr>
              <a:t>organization.</a:t>
            </a:r>
          </a:p>
          <a:p>
            <a:pPr marL="347472" lvl="1" indent="-347472" eaLnBrk="1" hangingPunct="1">
              <a:lnSpc>
                <a:spcPct val="110000"/>
              </a:lnSpc>
              <a:spcBef>
                <a:spcPts val="648"/>
              </a:spcBef>
              <a:buFont typeface="Arial" panose="020B0604020202020204" pitchFamily="34" charset="0"/>
              <a:buChar char="•"/>
            </a:pPr>
            <a:endParaRPr lang="en-US" altLang="ja-JP" sz="3300" dirty="0" smtClean="0">
              <a:latin typeface="Arial" panose="020B0604020202020204" pitchFamily="34" charset="0"/>
              <a:ea typeface="Arial Unicode MS" panose="020B0604020202020204" pitchFamily="34" charset="-128"/>
              <a:cs typeface="Arial" panose="020B0604020202020204" pitchFamily="34" charset="0"/>
            </a:endParaRPr>
          </a:p>
          <a:p>
            <a:pPr marL="347472" lvl="1" indent="-347472" eaLnBrk="1" hangingPunct="1">
              <a:lnSpc>
                <a:spcPct val="110000"/>
              </a:lnSpc>
              <a:spcBef>
                <a:spcPts val="648"/>
              </a:spcBef>
              <a:buFont typeface="Arial" panose="020B0604020202020204" pitchFamily="34" charset="0"/>
              <a:buChar char="•"/>
            </a:pPr>
            <a:r>
              <a:rPr lang="en-US" altLang="ja-JP" sz="3300" dirty="0">
                <a:latin typeface="Arial" panose="020B0604020202020204" pitchFamily="34" charset="0"/>
                <a:ea typeface="Arial Unicode MS" panose="020B0604020202020204" pitchFamily="34" charset="-128"/>
                <a:cs typeface="Arial" panose="020B0604020202020204" pitchFamily="34" charset="0"/>
              </a:rPr>
              <a:t>C</a:t>
            </a:r>
            <a:r>
              <a:rPr lang="en-US" altLang="ja-JP" sz="3300" dirty="0" smtClean="0">
                <a:latin typeface="Arial" panose="020B0604020202020204" pitchFamily="34" charset="0"/>
                <a:ea typeface="Arial Unicode MS" panose="020B0604020202020204" pitchFamily="34" charset="-128"/>
                <a:cs typeface="Arial" panose="020B0604020202020204" pitchFamily="34" charset="0"/>
              </a:rPr>
              <a:t>onsists of 6 regional bodies from 13 countries around the world.</a:t>
            </a:r>
          </a:p>
          <a:p>
            <a:pPr marL="347472" lvl="1" indent="-347472">
              <a:lnSpc>
                <a:spcPct val="110000"/>
              </a:lnSpc>
              <a:spcBef>
                <a:spcPts val="648"/>
              </a:spcBef>
              <a:buFont typeface="Arial" panose="020B0604020202020204" pitchFamily="34" charset="0"/>
              <a:buChar char="•"/>
            </a:pPr>
            <a:endParaRPr lang="en-US" altLang="ja-JP" sz="3300" dirty="0" smtClean="0">
              <a:latin typeface="Arial" panose="020B0604020202020204" pitchFamily="34" charset="0"/>
              <a:ea typeface="Arial Unicode MS" panose="020B0604020202020204" pitchFamily="34" charset="-128"/>
              <a:cs typeface="Arial" panose="020B0604020202020204" pitchFamily="34" charset="0"/>
            </a:endParaRPr>
          </a:p>
          <a:p>
            <a:pPr marL="347472" lvl="1" indent="-347472">
              <a:lnSpc>
                <a:spcPct val="110000"/>
              </a:lnSpc>
              <a:spcBef>
                <a:spcPts val="648"/>
              </a:spcBef>
              <a:buFont typeface="Arial" panose="020B0604020202020204" pitchFamily="34" charset="0"/>
              <a:buChar char="•"/>
            </a:pPr>
            <a:r>
              <a:rPr lang="en-US" altLang="ja-JP" sz="3300" dirty="0" smtClean="0">
                <a:latin typeface="Arial" panose="020B0604020202020204" pitchFamily="34" charset="0"/>
                <a:ea typeface="Arial Unicode MS" panose="020B0604020202020204" pitchFamily="34" charset="-128"/>
                <a:cs typeface="Arial" panose="020B0604020202020204" pitchFamily="34" charset="0"/>
              </a:rPr>
              <a:t>Supports </a:t>
            </a:r>
            <a:r>
              <a:rPr lang="en-US" altLang="ja-JP" sz="3300" dirty="0">
                <a:latin typeface="Arial" panose="020B0604020202020204" pitchFamily="34" charset="0"/>
                <a:ea typeface="Arial Unicode MS" panose="020B0604020202020204" pitchFamily="34" charset="-128"/>
                <a:cs typeface="Arial" panose="020B0604020202020204" pitchFamily="34" charset="0"/>
              </a:rPr>
              <a:t>glutamate research in the area of  physiology, biochemistry, pharmacology and </a:t>
            </a:r>
            <a:r>
              <a:rPr lang="en-US" altLang="ja-JP" sz="3300" dirty="0" smtClean="0">
                <a:latin typeface="Arial" panose="020B0604020202020204" pitchFamily="34" charset="0"/>
                <a:ea typeface="Arial Unicode MS" panose="020B0604020202020204" pitchFamily="34" charset="-128"/>
                <a:cs typeface="Arial" panose="020B0604020202020204" pitchFamily="34" charset="0"/>
              </a:rPr>
              <a:t>toxicology. </a:t>
            </a:r>
          </a:p>
          <a:p>
            <a:pPr marL="347472" lvl="1" indent="-347472">
              <a:lnSpc>
                <a:spcPct val="110000"/>
              </a:lnSpc>
              <a:spcBef>
                <a:spcPts val="648"/>
              </a:spcBef>
              <a:buFont typeface="Arial" panose="020B0604020202020204" pitchFamily="34" charset="0"/>
              <a:buChar char="•"/>
            </a:pPr>
            <a:endParaRPr lang="en-US" altLang="ja-JP" sz="3300" dirty="0">
              <a:latin typeface="Arial" panose="020B0604020202020204" pitchFamily="34" charset="0"/>
              <a:ea typeface="Arial Unicode MS" panose="020B0604020202020204" pitchFamily="34" charset="-128"/>
              <a:cs typeface="Arial" panose="020B0604020202020204" pitchFamily="34" charset="0"/>
            </a:endParaRPr>
          </a:p>
          <a:p>
            <a:pPr marL="347472" lvl="1" indent="-347472">
              <a:lnSpc>
                <a:spcPct val="110000"/>
              </a:lnSpc>
              <a:spcBef>
                <a:spcPts val="648"/>
              </a:spcBef>
              <a:buFont typeface="Arial" panose="020B0604020202020204" pitchFamily="34" charset="0"/>
              <a:buChar char="•"/>
            </a:pPr>
            <a:r>
              <a:rPr lang="en-US" altLang="ja-JP" sz="3300" dirty="0">
                <a:latin typeface="Arial" panose="020B0604020202020204" pitchFamily="34" charset="0"/>
                <a:ea typeface="Arial Unicode MS" panose="020B0604020202020204" pitchFamily="34" charset="-128"/>
                <a:cs typeface="Arial" panose="020B0604020202020204" pitchFamily="34" charset="0"/>
              </a:rPr>
              <a:t>Share scientific and regulatory information on glutamates to national and international regulatory authorities. </a:t>
            </a:r>
          </a:p>
          <a:p>
            <a:pPr marL="347472" lvl="1" indent="-347472">
              <a:lnSpc>
                <a:spcPct val="110000"/>
              </a:lnSpc>
              <a:spcBef>
                <a:spcPts val="648"/>
              </a:spcBef>
              <a:buFont typeface="Arial" panose="020B0604020202020204" pitchFamily="34" charset="0"/>
              <a:buChar char="•"/>
            </a:pPr>
            <a:endParaRPr lang="en-US" altLang="ja-JP" sz="3300" dirty="0">
              <a:latin typeface="Arial" panose="020B0604020202020204" pitchFamily="34" charset="0"/>
              <a:ea typeface="Arial Unicode MS" panose="020B0604020202020204" pitchFamily="34" charset="-128"/>
              <a:cs typeface="Arial" panose="020B0604020202020204" pitchFamily="34" charset="0"/>
            </a:endParaRPr>
          </a:p>
          <a:p>
            <a:pPr marL="347472" lvl="1" indent="-347472">
              <a:lnSpc>
                <a:spcPct val="110000"/>
              </a:lnSpc>
              <a:spcBef>
                <a:spcPts val="648"/>
              </a:spcBef>
              <a:buFont typeface="Arial" panose="020B0604020202020204" pitchFamily="34" charset="0"/>
              <a:buChar char="•"/>
            </a:pPr>
            <a:r>
              <a:rPr lang="en-US" altLang="ja-JP" sz="3300" dirty="0">
                <a:latin typeface="Arial" panose="020B0604020202020204" pitchFamily="34" charset="0"/>
                <a:ea typeface="Arial Unicode MS" panose="020B0604020202020204" pitchFamily="34" charset="-128"/>
                <a:cs typeface="Arial" panose="020B0604020202020204" pitchFamily="34" charset="0"/>
              </a:rPr>
              <a:t> </a:t>
            </a:r>
            <a:r>
              <a:rPr lang="en-US" altLang="ja-JP" sz="3300" dirty="0" smtClean="0">
                <a:latin typeface="Arial" panose="020B0604020202020204" pitchFamily="34" charset="0"/>
                <a:ea typeface="Arial Unicode MS" panose="020B0604020202020204" pitchFamily="34" charset="-128"/>
                <a:cs typeface="Arial" panose="020B0604020202020204" pitchFamily="34" charset="0"/>
              </a:rPr>
              <a:t>Address scientific </a:t>
            </a:r>
            <a:r>
              <a:rPr lang="en-US" altLang="ja-JP" sz="3300" dirty="0">
                <a:latin typeface="Arial" panose="020B0604020202020204" pitchFamily="34" charset="0"/>
                <a:ea typeface="Arial Unicode MS" panose="020B0604020202020204" pitchFamily="34" charset="-128"/>
                <a:cs typeface="Arial" panose="020B0604020202020204" pitchFamily="34" charset="0"/>
              </a:rPr>
              <a:t>and regulatory questions on glutamate </a:t>
            </a:r>
            <a:r>
              <a:rPr lang="en-US" altLang="ja-JP" sz="3300" dirty="0" smtClean="0">
                <a:latin typeface="Arial" panose="020B0604020202020204" pitchFamily="34" charset="0"/>
                <a:ea typeface="Arial Unicode MS" panose="020B0604020202020204" pitchFamily="34" charset="-128"/>
                <a:cs typeface="Arial" panose="020B0604020202020204" pitchFamily="34" charset="0"/>
              </a:rPr>
              <a:t>safety. </a:t>
            </a:r>
            <a:endParaRPr lang="en-US" altLang="ja-JP" sz="3300" dirty="0">
              <a:latin typeface="Arial" panose="020B0604020202020204" pitchFamily="34" charset="0"/>
              <a:ea typeface="Arial Unicode MS" panose="020B0604020202020204" pitchFamily="34" charset="-128"/>
              <a:cs typeface="Arial" panose="020B0604020202020204" pitchFamily="34" charset="0"/>
            </a:endParaRPr>
          </a:p>
          <a:p>
            <a:pPr lvl="1">
              <a:lnSpc>
                <a:spcPct val="80000"/>
              </a:lnSpc>
              <a:spcAft>
                <a:spcPts val="1200"/>
              </a:spcAft>
              <a:buFont typeface="Arial" panose="020B0604020202020204" pitchFamily="34" charset="0"/>
              <a:buChar char="•"/>
            </a:pPr>
            <a:endParaRPr lang="en-US" altLang="ja-JP" sz="3200" dirty="0" smtClean="0">
              <a:latin typeface="Arial" panose="020B0604020202020204" pitchFamily="34" charset="0"/>
              <a:ea typeface="Arial Unicode MS" panose="020B0604020202020204" pitchFamily="34" charset="-128"/>
              <a:cs typeface="Arial" panose="020B0604020202020204" pitchFamily="34" charset="0"/>
            </a:endParaRPr>
          </a:p>
        </p:txBody>
      </p:sp>
      <p:sp>
        <p:nvSpPr>
          <p:cNvPr id="478211" name="Rectangle 3"/>
          <p:cNvSpPr>
            <a:spLocks noChangeArrowheads="1"/>
          </p:cNvSpPr>
          <p:nvPr/>
        </p:nvSpPr>
        <p:spPr bwMode="auto">
          <a:xfrm>
            <a:off x="-152400" y="112713"/>
            <a:ext cx="9982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altLang="ja-JP" sz="3600" b="1" dirty="0">
                <a:solidFill>
                  <a:srgbClr val="FF0000"/>
                </a:solidFill>
                <a:latin typeface="Arial" pitchFamily="34" charset="0"/>
                <a:ea typeface="Arial Unicode MS" pitchFamily="50" charset="-128"/>
                <a:cs typeface="Arial" pitchFamily="34" charset="0"/>
              </a:rPr>
              <a:t>International </a:t>
            </a:r>
            <a:r>
              <a:rPr lang="en-US" altLang="ja-JP" sz="3600" b="1" dirty="0" smtClean="0">
                <a:solidFill>
                  <a:srgbClr val="FF0000"/>
                </a:solidFill>
                <a:latin typeface="Arial" pitchFamily="34" charset="0"/>
                <a:ea typeface="Arial Unicode MS" pitchFamily="50" charset="-128"/>
                <a:cs typeface="Arial" pitchFamily="34" charset="0"/>
              </a:rPr>
              <a:t>Glutamate </a:t>
            </a:r>
          </a:p>
          <a:p>
            <a:pPr algn="ctr" eaLnBrk="1" hangingPunct="1">
              <a:defRPr/>
            </a:pPr>
            <a:r>
              <a:rPr lang="en-US" altLang="ja-JP" sz="3600" b="1" dirty="0" smtClean="0">
                <a:solidFill>
                  <a:srgbClr val="FF0000"/>
                </a:solidFill>
                <a:latin typeface="Arial" pitchFamily="34" charset="0"/>
                <a:ea typeface="Arial Unicode MS" pitchFamily="50" charset="-128"/>
                <a:cs typeface="Arial" pitchFamily="34" charset="0"/>
              </a:rPr>
              <a:t>Technical Committee (IGTC)</a:t>
            </a:r>
            <a:endParaRPr lang="en-US" altLang="ja-JP" sz="3600" b="1" dirty="0">
              <a:solidFill>
                <a:srgbClr val="FF0000"/>
              </a:solidFill>
              <a:latin typeface="Arial" pitchFamily="34" charset="0"/>
              <a:ea typeface="Arial Unicode MS" pitchFamily="50" charset="-128"/>
              <a:cs typeface="Arial" pitchFamily="34" charset="0"/>
            </a:endParaRPr>
          </a:p>
        </p:txBody>
      </p:sp>
    </p:spTree>
    <p:extLst>
      <p:ext uri="{BB962C8B-B14F-4D97-AF65-F5344CB8AC3E}">
        <p14:creationId xmlns:p14="http://schemas.microsoft.com/office/powerpoint/2010/main" val="2942030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534400" cy="1143000"/>
          </a:xfrm>
        </p:spPr>
        <p:txBody>
          <a:bodyPr>
            <a:noAutofit/>
          </a:bodyPr>
          <a:lstStyle/>
          <a:p>
            <a:r>
              <a:rPr lang="en-US" sz="3600" b="1" dirty="0" smtClean="0">
                <a:solidFill>
                  <a:srgbClr val="FF0000"/>
                </a:solidFill>
                <a:latin typeface="Arial" panose="020B0604020202020204" pitchFamily="34" charset="0"/>
                <a:cs typeface="Arial" panose="020B0604020202020204" pitchFamily="34" charset="0"/>
              </a:rPr>
              <a:t>Chinese Restaurant Syndrome (CRS) </a:t>
            </a:r>
            <a:endParaRPr lang="en-US" sz="3600" b="1" dirty="0">
              <a:solidFill>
                <a:srgbClr val="FF0000"/>
              </a:solidFill>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533400" y="762000"/>
            <a:ext cx="4040188" cy="5943600"/>
          </a:xfrm>
        </p:spPr>
        <p:txBody>
          <a:bodyPr>
            <a:noAutofit/>
          </a:bodyPr>
          <a:lstStyle/>
          <a:p>
            <a:r>
              <a:rPr lang="en-US" altLang="ja-JP" sz="2000" dirty="0"/>
              <a:t>D</a:t>
            </a:r>
            <a:r>
              <a:rPr lang="en-US" altLang="ja-JP" sz="2000" dirty="0" smtClean="0"/>
              <a:t>ouble-blind</a:t>
            </a:r>
            <a:r>
              <a:rPr lang="en-US" altLang="ja-JP" sz="2000" dirty="0"/>
              <a:t>, placebo-controlled, multiple-challenge </a:t>
            </a:r>
            <a:r>
              <a:rPr lang="en-US" altLang="ja-JP" sz="2000" dirty="0" smtClean="0"/>
              <a:t>evaluations could not reproduce adverse reactions </a:t>
            </a:r>
            <a:r>
              <a:rPr lang="en-US" altLang="ja-JP" sz="2000" dirty="0"/>
              <a:t>to monosodium </a:t>
            </a:r>
            <a:r>
              <a:rPr lang="en-US" altLang="ja-JP" sz="2000" dirty="0" smtClean="0"/>
              <a:t>glutamate (</a:t>
            </a:r>
            <a:r>
              <a:rPr lang="en-US" altLang="ja-JP" sz="2000" dirty="0" err="1" smtClean="0"/>
              <a:t>Geha</a:t>
            </a:r>
            <a:r>
              <a:rPr lang="en-US" altLang="ja-JP" sz="2000" dirty="0" smtClean="0"/>
              <a:t> et al., 2000; Yang et al. 1997; Kenny 1986)</a:t>
            </a:r>
          </a:p>
          <a:p>
            <a:r>
              <a:rPr lang="en-US" altLang="ja-JP" sz="2000" dirty="0" smtClean="0"/>
              <a:t>The FDA asked the independent </a:t>
            </a:r>
            <a:r>
              <a:rPr lang="en-US" altLang="ja-JP" sz="2000" dirty="0"/>
              <a:t>scientific </a:t>
            </a:r>
            <a:r>
              <a:rPr lang="en-US" altLang="ja-JP" sz="2000" dirty="0" smtClean="0"/>
              <a:t>group, the Federation </a:t>
            </a:r>
            <a:r>
              <a:rPr lang="en-US" altLang="ja-JP" sz="2000" dirty="0"/>
              <a:t>of American Societies for Experimental Biology (FASEB) </a:t>
            </a:r>
            <a:r>
              <a:rPr lang="en-US" altLang="ja-JP" sz="2000" dirty="0" smtClean="0"/>
              <a:t> to examine </a:t>
            </a:r>
            <a:r>
              <a:rPr lang="en-US" altLang="ja-JP" sz="2000" dirty="0"/>
              <a:t>the safety of MSG </a:t>
            </a:r>
            <a:r>
              <a:rPr lang="en-US" altLang="ja-JP" sz="2000" dirty="0" smtClean="0"/>
              <a:t>in 1992.  </a:t>
            </a:r>
          </a:p>
          <a:p>
            <a:r>
              <a:rPr lang="en-US" altLang="ja-JP" sz="2000" i="1" dirty="0" smtClean="0"/>
              <a:t>“Over </a:t>
            </a:r>
            <a:r>
              <a:rPr lang="en-US" altLang="ja-JP" sz="2000" i="1" dirty="0"/>
              <a:t>the years, FDA has received reports of symptoms such as headache and nausea after eating foods containing MSG. However, we were never able to confirm that the MSG caused the reported effects</a:t>
            </a:r>
            <a:r>
              <a:rPr lang="en-US" altLang="ja-JP" sz="2000" dirty="0" smtClean="0"/>
              <a:t>.”-U.S. FDA</a:t>
            </a:r>
            <a:r>
              <a:rPr lang="en-US" altLang="ja-JP" sz="2000" dirty="0"/>
              <a:t/>
            </a:r>
            <a:br>
              <a:rPr lang="en-US" altLang="ja-JP" sz="2000" dirty="0"/>
            </a:br>
            <a:endParaRPr lang="en-US" sz="2000" dirty="0"/>
          </a:p>
        </p:txBody>
      </p:sp>
      <p:pic>
        <p:nvPicPr>
          <p:cNvPr id="10" name="Picture 5" descr="文献2（MSG赤色）"/>
          <p:cNvPicPr>
            <a:picLocks noGrp="1" noChangeAspect="1" noChangeArrowheads="1"/>
          </p:cNvPicPr>
          <p:nvPr>
            <p:ph sz="quarter" idx="4"/>
          </p:nvPr>
        </p:nvPicPr>
        <p:blipFill>
          <a:blip r:embed="rId2">
            <a:lum contrast="6000"/>
            <a:extLst>
              <a:ext uri="{28A0092B-C50C-407E-A947-70E740481C1C}">
                <a14:useLocalDpi xmlns:a14="http://schemas.microsoft.com/office/drawing/2010/main" val="0"/>
              </a:ext>
            </a:extLst>
          </a:blip>
          <a:srcRect/>
          <a:stretch>
            <a:fillRect/>
          </a:stretch>
        </p:blipFill>
        <p:spPr bwMode="auto">
          <a:xfrm>
            <a:off x="5638800" y="685800"/>
            <a:ext cx="2674822" cy="377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648200"/>
            <a:ext cx="2171700" cy="2085975"/>
          </a:xfrm>
          <a:prstGeom prst="rect">
            <a:avLst/>
          </a:prstGeom>
        </p:spPr>
      </p:pic>
      <p:cxnSp>
        <p:nvCxnSpPr>
          <p:cNvPr id="3" name="Straight Connector 2"/>
          <p:cNvCxnSpPr/>
          <p:nvPr/>
        </p:nvCxnSpPr>
        <p:spPr>
          <a:xfrm>
            <a:off x="2286000" y="2286000"/>
            <a:ext cx="1676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2590800"/>
            <a:ext cx="16764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67000" y="25908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238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04800"/>
            <a:ext cx="9144000" cy="1143000"/>
          </a:xfrm>
        </p:spPr>
        <p:txBody>
          <a:bodyPr>
            <a:noAutofit/>
          </a:bodyPr>
          <a:lstStyle/>
          <a:p>
            <a:pPr eaLnBrk="1" hangingPunct="1"/>
            <a:r>
              <a:rPr lang="en-US" altLang="ja-JP" sz="3600" b="1" dirty="0" smtClean="0">
                <a:solidFill>
                  <a:srgbClr val="FF0000"/>
                </a:solidFill>
                <a:latin typeface="Arial" panose="020B0604020202020204" pitchFamily="34" charset="0"/>
                <a:cs typeface="Arial" panose="020B0604020202020204" pitchFamily="34" charset="0"/>
              </a:rPr>
              <a:t>How About MSG and Alleged Asthma and Allergies ?</a:t>
            </a:r>
          </a:p>
        </p:txBody>
      </p:sp>
      <p:sp>
        <p:nvSpPr>
          <p:cNvPr id="2" name="Content Placeholder 1"/>
          <p:cNvSpPr>
            <a:spLocks noGrp="1"/>
          </p:cNvSpPr>
          <p:nvPr>
            <p:ph idx="1"/>
          </p:nvPr>
        </p:nvSpPr>
        <p:spPr/>
        <p:txBody>
          <a:bodyPr>
            <a:normAutofit/>
          </a:bodyPr>
          <a:lstStyle/>
          <a:p>
            <a:r>
              <a:rPr lang="en-US" sz="2400" dirty="0"/>
              <a:t>Allen et al. (1987) </a:t>
            </a:r>
            <a:r>
              <a:rPr lang="en-US" sz="2400" dirty="0" smtClean="0"/>
              <a:t>and </a:t>
            </a:r>
            <a:r>
              <a:rPr lang="en-US" sz="2400" dirty="0" err="1" smtClean="0"/>
              <a:t>Moneret-Vautrin</a:t>
            </a:r>
            <a:r>
              <a:rPr lang="en-US" sz="2400" dirty="0" smtClean="0"/>
              <a:t> </a:t>
            </a:r>
            <a:r>
              <a:rPr lang="en-US" sz="2400" dirty="0"/>
              <a:t>(1987) conducted oral monosodium glutamate (MSG) challenges </a:t>
            </a:r>
            <a:r>
              <a:rPr lang="en-US" sz="2400" dirty="0" smtClean="0"/>
              <a:t>with asthmatic patients and </a:t>
            </a:r>
            <a:r>
              <a:rPr lang="en-US" sz="2400" dirty="0"/>
              <a:t>reported </a:t>
            </a:r>
            <a:r>
              <a:rPr lang="en-US" sz="2400" dirty="0" smtClean="0"/>
              <a:t>reactions to </a:t>
            </a:r>
            <a:r>
              <a:rPr lang="en-US" sz="2400" dirty="0"/>
              <a:t>MSG. </a:t>
            </a:r>
            <a:endParaRPr lang="en-US" sz="2400" dirty="0" smtClean="0"/>
          </a:p>
          <a:p>
            <a:endParaRPr lang="en-US" sz="2400" dirty="0" smtClean="0"/>
          </a:p>
          <a:p>
            <a:r>
              <a:rPr lang="en-US" sz="2400" dirty="0" smtClean="0"/>
              <a:t>However, four well designed additional </a:t>
            </a:r>
            <a:r>
              <a:rPr lang="en-US" sz="2400" dirty="0"/>
              <a:t>studies have been conducted and none has confirmed the results of the above </a:t>
            </a:r>
            <a:r>
              <a:rPr lang="en-US" sz="2400" dirty="0" smtClean="0"/>
              <a:t>authors (</a:t>
            </a:r>
            <a:r>
              <a:rPr lang="en-US" sz="2400" dirty="0" err="1" smtClean="0"/>
              <a:t>Schwartzstein</a:t>
            </a:r>
            <a:r>
              <a:rPr lang="en-US" sz="2400" dirty="0" smtClean="0"/>
              <a:t> </a:t>
            </a:r>
            <a:r>
              <a:rPr lang="en-US" sz="2400" dirty="0"/>
              <a:t>et al. (1987), </a:t>
            </a:r>
            <a:r>
              <a:rPr lang="en-US" sz="2400" dirty="0" err="1"/>
              <a:t>Germano</a:t>
            </a:r>
            <a:r>
              <a:rPr lang="en-US" sz="2400" dirty="0"/>
              <a:t> (1991), Woods et al. (1998) and </a:t>
            </a:r>
            <a:r>
              <a:rPr lang="en-US" sz="2400" dirty="0" err="1"/>
              <a:t>Woessner</a:t>
            </a:r>
            <a:r>
              <a:rPr lang="en-US" sz="2400" dirty="0"/>
              <a:t> et al. (</a:t>
            </a:r>
            <a:r>
              <a:rPr lang="en-US" sz="2400" dirty="0" smtClean="0"/>
              <a:t>1999). </a:t>
            </a:r>
            <a:endParaRPr lang="en-US" sz="2400" dirty="0"/>
          </a:p>
        </p:txBody>
      </p:sp>
    </p:spTree>
    <p:extLst>
      <p:ext uri="{BB962C8B-B14F-4D97-AF65-F5344CB8AC3E}">
        <p14:creationId xmlns:p14="http://schemas.microsoft.com/office/powerpoint/2010/main" val="2931865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r>
              <a:rPr lang="en-US" sz="3600" b="1" dirty="0" smtClean="0">
                <a:solidFill>
                  <a:srgbClr val="FF0000"/>
                </a:solidFill>
                <a:latin typeface="Arial" panose="020B0604020202020204" pitchFamily="34" charset="0"/>
                <a:cs typeface="Arial" panose="020B0604020202020204" pitchFamily="34" charset="0"/>
              </a:rPr>
              <a:t>What about MSG Consumption and Obesity Rate?</a:t>
            </a:r>
            <a:endParaRPr lang="en-US"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t>He et al. (2008)-Association </a:t>
            </a:r>
            <a:r>
              <a:rPr lang="en-US" sz="2400" dirty="0"/>
              <a:t>of monosodium glutamate intake with overweight </a:t>
            </a:r>
            <a:r>
              <a:rPr lang="en-US" sz="2400" dirty="0" smtClean="0"/>
              <a:t>in Chinese </a:t>
            </a:r>
            <a:r>
              <a:rPr lang="en-US" sz="2400" dirty="0"/>
              <a:t>adults: the INTERMAP Study. </a:t>
            </a:r>
            <a:r>
              <a:rPr lang="en-US" sz="2400" dirty="0" smtClean="0"/>
              <a:t>Obesity; 16(8</a:t>
            </a:r>
            <a:r>
              <a:rPr lang="en-US" sz="2400" dirty="0"/>
              <a:t>): 1875–1880. </a:t>
            </a:r>
            <a:endParaRPr lang="en-US" sz="2400" dirty="0" smtClean="0"/>
          </a:p>
          <a:p>
            <a:endParaRPr lang="en-US" sz="2400" dirty="0"/>
          </a:p>
          <a:p>
            <a:r>
              <a:rPr lang="en-US" sz="2400" dirty="0" smtClean="0"/>
              <a:t>Shi et al. (2010)-Monosodium </a:t>
            </a:r>
            <a:r>
              <a:rPr lang="en-US" sz="2400" dirty="0"/>
              <a:t>glutamate is not associated with obesity or a greater </a:t>
            </a:r>
            <a:r>
              <a:rPr lang="en-US" sz="2400" dirty="0" smtClean="0"/>
              <a:t>prevalence of </a:t>
            </a:r>
            <a:r>
              <a:rPr lang="en-US" sz="2400" dirty="0"/>
              <a:t>weight gain over 5 years: findings from the Jiangsu Nutrition Study of Chinese </a:t>
            </a:r>
            <a:r>
              <a:rPr lang="en-US" sz="2400" dirty="0" smtClean="0"/>
              <a:t>adults.  </a:t>
            </a:r>
            <a:r>
              <a:rPr lang="en-US" sz="2400" i="1" dirty="0"/>
              <a:t>British Journal of Nutrition ;</a:t>
            </a:r>
            <a:r>
              <a:rPr lang="en-US" sz="2400" i="1" dirty="0" smtClean="0"/>
              <a:t> </a:t>
            </a:r>
            <a:r>
              <a:rPr lang="en-US" sz="2400" i="1" dirty="0"/>
              <a:t>104, </a:t>
            </a:r>
            <a:r>
              <a:rPr lang="en-US" sz="2400" i="1" dirty="0" smtClean="0"/>
              <a:t>457–463</a:t>
            </a:r>
          </a:p>
          <a:p>
            <a:endParaRPr lang="en-US" sz="2400" i="1" dirty="0" smtClean="0"/>
          </a:p>
          <a:p>
            <a:r>
              <a:rPr lang="en-US" sz="2400" dirty="0" smtClean="0"/>
              <a:t>MSG intake suppress body fat in rats (Kondo et al. 2008). </a:t>
            </a:r>
            <a:endParaRPr lang="en-US" sz="2400" dirty="0"/>
          </a:p>
          <a:p>
            <a:endParaRPr lang="en-US" sz="2400" i="1" dirty="0"/>
          </a:p>
          <a:p>
            <a:endParaRPr lang="en-US" sz="2400" dirty="0"/>
          </a:p>
        </p:txBody>
      </p:sp>
    </p:spTree>
    <p:extLst>
      <p:ext uri="{BB962C8B-B14F-4D97-AF65-F5344CB8AC3E}">
        <p14:creationId xmlns:p14="http://schemas.microsoft.com/office/powerpoint/2010/main" val="260018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01050" cy="1049338"/>
          </a:xfrm>
        </p:spPr>
        <p:txBody>
          <a:bodyPr/>
          <a:lstStyle/>
          <a:p>
            <a:pPr eaLnBrk="1" fontAlgn="auto" hangingPunct="1">
              <a:spcAft>
                <a:spcPts val="0"/>
              </a:spcAft>
              <a:defRPr/>
            </a:pPr>
            <a:r>
              <a:rPr lang="en-US" b="1" dirty="0" smtClean="0">
                <a:solidFill>
                  <a:srgbClr val="FF0000"/>
                </a:solidFill>
                <a:latin typeface="Arial" panose="020B0604020202020204" pitchFamily="34" charset="0"/>
                <a:cs typeface="Arial" panose="020B0604020202020204" pitchFamily="34" charset="0"/>
              </a:rPr>
              <a:t>Summary</a:t>
            </a:r>
            <a:endParaRPr lang="en-US" b="1" dirty="0">
              <a:solidFill>
                <a:srgbClr val="FF0000"/>
              </a:solidFill>
              <a:latin typeface="Arial" panose="020B0604020202020204" pitchFamily="34" charset="0"/>
              <a:cs typeface="Arial" panose="020B0604020202020204" pitchFamily="34" charset="0"/>
            </a:endParaRPr>
          </a:p>
        </p:txBody>
      </p:sp>
      <p:sp>
        <p:nvSpPr>
          <p:cNvPr id="25603" name="Content Placeholder 2"/>
          <p:cNvSpPr>
            <a:spLocks noGrp="1"/>
          </p:cNvSpPr>
          <p:nvPr>
            <p:ph idx="1"/>
          </p:nvPr>
        </p:nvSpPr>
        <p:spPr>
          <a:xfrm>
            <a:off x="457200" y="1066800"/>
            <a:ext cx="8153400" cy="5232400"/>
          </a:xfrm>
        </p:spPr>
        <p:txBody>
          <a:bodyPr>
            <a:normAutofit/>
          </a:bodyPr>
          <a:lstStyle/>
          <a:p>
            <a:pPr eaLnBrk="1" hangingPunct="1">
              <a:lnSpc>
                <a:spcPct val="90000"/>
              </a:lnSpc>
            </a:pPr>
            <a:r>
              <a:rPr lang="en-US" altLang="ja-JP" sz="2400" dirty="0" smtClean="0">
                <a:ea typeface="ＭＳ Ｐゴシック" pitchFamily="34" charset="-128"/>
              </a:rPr>
              <a:t>Industrially manufactured MSG has been consumed safely for over 100 years</a:t>
            </a:r>
          </a:p>
          <a:p>
            <a:pPr>
              <a:lnSpc>
                <a:spcPct val="90000"/>
              </a:lnSpc>
            </a:pPr>
            <a:r>
              <a:rPr lang="en-US" altLang="ja-JP" sz="2400" dirty="0">
                <a:ea typeface="ＭＳ Ｐゴシック" pitchFamily="34" charset="-128"/>
              </a:rPr>
              <a:t> Glutamates are </a:t>
            </a:r>
            <a:r>
              <a:rPr lang="en-US" altLang="ja-JP" sz="2400" dirty="0" smtClean="0">
                <a:ea typeface="ＭＳ Ｐゴシック" pitchFamily="34" charset="-128"/>
              </a:rPr>
              <a:t>naturally found </a:t>
            </a:r>
            <a:r>
              <a:rPr lang="en-US" altLang="ja-JP" sz="2400" dirty="0">
                <a:ea typeface="ＭＳ Ｐゴシック" pitchFamily="34" charset="-128"/>
              </a:rPr>
              <a:t>in </a:t>
            </a:r>
            <a:r>
              <a:rPr lang="en-US" altLang="ja-JP" sz="2400" dirty="0" smtClean="0">
                <a:ea typeface="ＭＳ Ｐゴシック" pitchFamily="34" charset="-128"/>
              </a:rPr>
              <a:t>foods </a:t>
            </a:r>
          </a:p>
          <a:p>
            <a:pPr>
              <a:lnSpc>
                <a:spcPct val="90000"/>
              </a:lnSpc>
            </a:pPr>
            <a:r>
              <a:rPr lang="en-US" altLang="ja-JP" sz="2400" dirty="0" smtClean="0">
                <a:ea typeface="ＭＳ Ｐゴシック" pitchFamily="34" charset="-128"/>
              </a:rPr>
              <a:t>The human body does not differentiate glutamate whether it comes naturally present  in foods or added MSG</a:t>
            </a:r>
          </a:p>
          <a:p>
            <a:pPr eaLnBrk="1" hangingPunct="1">
              <a:lnSpc>
                <a:spcPct val="90000"/>
              </a:lnSpc>
            </a:pPr>
            <a:r>
              <a:rPr lang="en-US" altLang="ja-JP" sz="2400" dirty="0" smtClean="0">
                <a:ea typeface="ＭＳ Ｐゴシック" pitchFamily="34" charset="-128"/>
              </a:rPr>
              <a:t>Global regulatory agencies such as JECFA, US FDA, EFSA,  ANZFA consider MSG a safe ingredient </a:t>
            </a:r>
          </a:p>
          <a:p>
            <a:pPr eaLnBrk="1" hangingPunct="1">
              <a:lnSpc>
                <a:spcPct val="90000"/>
              </a:lnSpc>
            </a:pPr>
            <a:r>
              <a:rPr lang="en-US" altLang="ja-JP" sz="2400" dirty="0" smtClean="0">
                <a:ea typeface="ＭＳ Ｐゴシック" pitchFamily="34" charset="-128"/>
              </a:rPr>
              <a:t>Taste of glutamate (Umami) is the 5</a:t>
            </a:r>
            <a:r>
              <a:rPr lang="en-US" altLang="ja-JP" sz="2400" baseline="30000" dirty="0" smtClean="0">
                <a:ea typeface="ＭＳ Ｐゴシック" pitchFamily="34" charset="-128"/>
              </a:rPr>
              <a:t>th</a:t>
            </a:r>
            <a:r>
              <a:rPr lang="en-US" altLang="ja-JP" sz="2400" dirty="0" smtClean="0">
                <a:ea typeface="ＭＳ Ｐゴシック" pitchFamily="34" charset="-128"/>
              </a:rPr>
              <a:t> basic taste</a:t>
            </a:r>
          </a:p>
          <a:p>
            <a:pPr>
              <a:lnSpc>
                <a:spcPct val="90000"/>
              </a:lnSpc>
            </a:pPr>
            <a:r>
              <a:rPr lang="en-US" altLang="ja-JP" sz="2400" dirty="0" smtClean="0">
                <a:ea typeface="ＭＳ Ｐゴシック" pitchFamily="34" charset="-128"/>
              </a:rPr>
              <a:t>MSG </a:t>
            </a:r>
            <a:r>
              <a:rPr lang="en-US" altLang="ja-JP" sz="2400" dirty="0">
                <a:ea typeface="ＭＳ Ｐゴシック" pitchFamily="34" charset="-128"/>
              </a:rPr>
              <a:t>can be used to reduce the intake of sodium</a:t>
            </a:r>
          </a:p>
          <a:p>
            <a:pPr>
              <a:lnSpc>
                <a:spcPct val="90000"/>
              </a:lnSpc>
            </a:pPr>
            <a:r>
              <a:rPr lang="en-US" altLang="ja-JP" sz="2400" dirty="0">
                <a:ea typeface="ＭＳ Ｐゴシック" pitchFamily="34" charset="-128"/>
              </a:rPr>
              <a:t>Glutamate (i.e., MSG) have physiological functions</a:t>
            </a:r>
          </a:p>
          <a:p>
            <a:pPr lvl="1">
              <a:lnSpc>
                <a:spcPct val="90000"/>
              </a:lnSpc>
            </a:pPr>
            <a:r>
              <a:rPr lang="en-US" sz="2000" dirty="0" smtClean="0"/>
              <a:t>digestive processes </a:t>
            </a:r>
          </a:p>
          <a:p>
            <a:pPr lvl="1">
              <a:lnSpc>
                <a:spcPct val="90000"/>
              </a:lnSpc>
            </a:pPr>
            <a:r>
              <a:rPr lang="en-US" sz="2000" dirty="0" smtClean="0"/>
              <a:t>nutrient </a:t>
            </a:r>
            <a:r>
              <a:rPr lang="en-US" sz="2000" dirty="0"/>
              <a:t>absorption and metabolism, </a:t>
            </a:r>
            <a:endParaRPr lang="en-US" sz="2000" dirty="0" smtClean="0"/>
          </a:p>
          <a:p>
            <a:pPr lvl="1">
              <a:lnSpc>
                <a:spcPct val="90000"/>
              </a:lnSpc>
            </a:pPr>
            <a:r>
              <a:rPr lang="en-US" sz="2000" dirty="0" smtClean="0"/>
              <a:t>energy </a:t>
            </a:r>
            <a:r>
              <a:rPr lang="en-US" sz="2000" dirty="0"/>
              <a:t>hemostasis via vagal nerve activation</a:t>
            </a:r>
          </a:p>
          <a:p>
            <a:pPr marL="0" indent="0" eaLnBrk="1" hangingPunct="1">
              <a:lnSpc>
                <a:spcPct val="90000"/>
              </a:lnSpc>
              <a:buNone/>
            </a:pPr>
            <a:endParaRPr lang="en-US" altLang="ja-JP" sz="2400" dirty="0" smtClean="0">
              <a:ea typeface="ＭＳ Ｐゴシック" pitchFamily="34" charset="-128"/>
            </a:endParaRPr>
          </a:p>
        </p:txBody>
      </p:sp>
    </p:spTree>
    <p:extLst>
      <p:ext uri="{BB962C8B-B14F-4D97-AF65-F5344CB8AC3E}">
        <p14:creationId xmlns:p14="http://schemas.microsoft.com/office/powerpoint/2010/main" val="94057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glutamic"/>
          <p:cNvPicPr>
            <a:picLocks noChangeAspect="1" noChangeArrowheads="1"/>
          </p:cNvPicPr>
          <p:nvPr/>
        </p:nvPicPr>
        <p:blipFill>
          <a:blip r:embed="rId2">
            <a:extLst>
              <a:ext uri="{28A0092B-C50C-407E-A947-70E740481C1C}">
                <a14:useLocalDpi xmlns:a14="http://schemas.microsoft.com/office/drawing/2010/main" val="0"/>
              </a:ext>
            </a:extLst>
          </a:blip>
          <a:srcRect l="26056" t="3770" r="28290" b="5919"/>
          <a:stretch>
            <a:fillRect/>
          </a:stretch>
        </p:blipFill>
        <p:spPr bwMode="auto">
          <a:xfrm>
            <a:off x="6477000" y="641223"/>
            <a:ext cx="193484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1987-uma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06" y="594360"/>
            <a:ext cx="1885993" cy="25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991-spec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94359"/>
            <a:ext cx="2023364" cy="263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journal-of-nutrition"/>
          <p:cNvPicPr>
            <a:picLocks noChangeAspect="1" noChangeArrowheads="1"/>
          </p:cNvPicPr>
          <p:nvPr/>
        </p:nvPicPr>
        <p:blipFill>
          <a:blip r:embed="rId5">
            <a:extLst>
              <a:ext uri="{28A0092B-C50C-407E-A947-70E740481C1C}">
                <a14:useLocalDpi xmlns:a14="http://schemas.microsoft.com/office/drawing/2010/main" val="0"/>
              </a:ext>
            </a:extLst>
          </a:blip>
          <a:srcRect l="4344" t="2524" r="5391" b="2524"/>
          <a:stretch>
            <a:fillRect/>
          </a:stretch>
        </p:blipFill>
        <p:spPr bwMode="auto">
          <a:xfrm>
            <a:off x="857207" y="3276600"/>
            <a:ext cx="24130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911" y="3262503"/>
            <a:ext cx="2555440" cy="32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MSG-symposium-83"/>
          <p:cNvPicPr>
            <a:picLocks noChangeAspect="1" noChangeArrowheads="1"/>
          </p:cNvPicPr>
          <p:nvPr/>
        </p:nvPicPr>
        <p:blipFill>
          <a:blip r:embed="rId7">
            <a:extLst>
              <a:ext uri="{28A0092B-C50C-407E-A947-70E740481C1C}">
                <a14:useLocalDpi xmlns:a14="http://schemas.microsoft.com/office/drawing/2010/main" val="0"/>
              </a:ext>
            </a:extLst>
          </a:blip>
          <a:srcRect l="4184" t="2112" r="4185" b="2112"/>
          <a:stretch>
            <a:fillRect/>
          </a:stretch>
        </p:blipFill>
        <p:spPr bwMode="auto">
          <a:xfrm>
            <a:off x="6629400" y="3373437"/>
            <a:ext cx="224155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91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orld-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41275"/>
            <a:ext cx="91440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4613" y="92075"/>
            <a:ext cx="129698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altLang="ja-JP" sz="2400" dirty="0">
                <a:latin typeface="Arial Black" charset="0"/>
                <a:ea typeface="ＭＳ Ｐゴシック" charset="0"/>
                <a:cs typeface="ＭＳ Ｐゴシック" charset="0"/>
              </a:rPr>
              <a:t>IGTC</a:t>
            </a:r>
          </a:p>
        </p:txBody>
      </p:sp>
      <p:sp>
        <p:nvSpPr>
          <p:cNvPr id="7172" name="Text Box 4"/>
          <p:cNvSpPr txBox="1">
            <a:spLocks noChangeArrowheads="1"/>
          </p:cNvSpPr>
          <p:nvPr/>
        </p:nvSpPr>
        <p:spPr bwMode="auto">
          <a:xfrm>
            <a:off x="7164388" y="2924175"/>
            <a:ext cx="12715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ltLang="ja-JP" sz="2200">
                <a:latin typeface="Arial Black" charset="0"/>
                <a:ea typeface="ＭＳ Ｐゴシック" charset="0"/>
                <a:cs typeface="ＭＳ Ｐゴシック" charset="0"/>
              </a:rPr>
              <a:t>ASANA</a:t>
            </a:r>
          </a:p>
        </p:txBody>
      </p:sp>
      <p:sp>
        <p:nvSpPr>
          <p:cNvPr id="7173" name="Text Box 5"/>
          <p:cNvSpPr txBox="1">
            <a:spLocks noChangeArrowheads="1"/>
          </p:cNvSpPr>
          <p:nvPr/>
        </p:nvSpPr>
        <p:spPr bwMode="auto">
          <a:xfrm>
            <a:off x="6324600" y="3783013"/>
            <a:ext cx="105886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ltLang="ja-JP" sz="2200" dirty="0">
                <a:latin typeface="Arial Black" charset="0"/>
                <a:ea typeface="ＭＳ Ｐゴシック" charset="0"/>
                <a:cs typeface="ＭＳ Ｐゴシック" charset="0"/>
              </a:rPr>
              <a:t>RCGS</a:t>
            </a:r>
            <a:endParaRPr lang="en-US" altLang="ja-JP" sz="2200" dirty="0">
              <a:latin typeface="Arial Black" charset="0"/>
              <a:ea typeface="ＭＳ Ｐゴシック" charset="0"/>
              <a:cs typeface="ＭＳ Ｐゴシック" charset="0"/>
            </a:endParaRPr>
          </a:p>
        </p:txBody>
      </p:sp>
      <p:sp>
        <p:nvSpPr>
          <p:cNvPr id="7174" name="Text Box 6"/>
          <p:cNvSpPr txBox="1">
            <a:spLocks noChangeArrowheads="1"/>
          </p:cNvSpPr>
          <p:nvPr/>
        </p:nvSpPr>
        <p:spPr bwMode="auto">
          <a:xfrm>
            <a:off x="7148513" y="3411538"/>
            <a:ext cx="13017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ltLang="ja-JP" sz="2200" dirty="0">
                <a:latin typeface="Arial Black" charset="0"/>
                <a:ea typeface="ＭＳ Ｐゴシック" charset="0"/>
                <a:cs typeface="ＭＳ Ｐゴシック" charset="0"/>
              </a:rPr>
              <a:t>TAAMA</a:t>
            </a:r>
          </a:p>
        </p:txBody>
      </p:sp>
      <p:sp>
        <p:nvSpPr>
          <p:cNvPr id="7175" name="Text Box 7"/>
          <p:cNvSpPr txBox="1">
            <a:spLocks noChangeArrowheads="1"/>
          </p:cNvSpPr>
          <p:nvPr/>
        </p:nvSpPr>
        <p:spPr bwMode="auto">
          <a:xfrm>
            <a:off x="1547813" y="2876550"/>
            <a:ext cx="8366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ltLang="ja-JP" sz="2200">
                <a:latin typeface="Arial Black" charset="0"/>
                <a:ea typeface="ＭＳ Ｐゴシック" charset="0"/>
                <a:cs typeface="ＭＳ Ｐゴシック" charset="0"/>
              </a:rPr>
              <a:t>TGA</a:t>
            </a:r>
          </a:p>
        </p:txBody>
      </p:sp>
      <p:sp>
        <p:nvSpPr>
          <p:cNvPr id="7176" name="Text Box 8"/>
          <p:cNvSpPr txBox="1">
            <a:spLocks noChangeArrowheads="1"/>
          </p:cNvSpPr>
          <p:nvPr/>
        </p:nvSpPr>
        <p:spPr bwMode="auto">
          <a:xfrm>
            <a:off x="4284663" y="2589213"/>
            <a:ext cx="8366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ltLang="ja-JP" sz="2200">
                <a:latin typeface="Arial Black" charset="0"/>
                <a:ea typeface="ＭＳ Ｐゴシック" charset="0"/>
                <a:cs typeface="ＭＳ Ｐゴシック" charset="0"/>
              </a:rPr>
              <a:t>ECU</a:t>
            </a:r>
          </a:p>
        </p:txBody>
      </p:sp>
      <p:sp>
        <p:nvSpPr>
          <p:cNvPr id="7178" name="Text Box 10"/>
          <p:cNvSpPr txBox="1">
            <a:spLocks noChangeArrowheads="1"/>
          </p:cNvSpPr>
          <p:nvPr/>
        </p:nvSpPr>
        <p:spPr bwMode="auto">
          <a:xfrm>
            <a:off x="1908175" y="4318000"/>
            <a:ext cx="11461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ltLang="ja-JP" sz="2200">
                <a:latin typeface="Arial Black" charset="0"/>
                <a:ea typeface="ＭＳ Ｐゴシック" charset="0"/>
                <a:cs typeface="ＭＳ Ｐゴシック" charset="0"/>
              </a:rPr>
              <a:t>IGSSA</a:t>
            </a:r>
          </a:p>
        </p:txBody>
      </p:sp>
      <p:sp>
        <p:nvSpPr>
          <p:cNvPr id="7179" name="Text Box 11"/>
          <p:cNvSpPr txBox="1">
            <a:spLocks noChangeArrowheads="1"/>
          </p:cNvSpPr>
          <p:nvPr/>
        </p:nvSpPr>
        <p:spPr bwMode="auto">
          <a:xfrm>
            <a:off x="1547813" y="234950"/>
            <a:ext cx="3519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kumimoji="1" sz="2400">
                <a:solidFill>
                  <a:schemeClr val="tx1"/>
                </a:solidFill>
                <a:latin typeface="Arial" charset="0"/>
                <a:ea typeface="MS PGothic" charset="0"/>
                <a:cs typeface="MS PGothic" charset="0"/>
              </a:defRPr>
            </a:lvl1pPr>
            <a:lvl2pPr marL="742950" indent="-285750" eaLnBrk="0" hangingPunct="0">
              <a:defRPr kumimoji="1" sz="2400">
                <a:solidFill>
                  <a:schemeClr val="tx1"/>
                </a:solidFill>
                <a:latin typeface="Arial" charset="0"/>
                <a:ea typeface="MS PGothic" charset="0"/>
                <a:cs typeface="MS PGothic" charset="0"/>
              </a:defRPr>
            </a:lvl2pPr>
            <a:lvl3pPr marL="1143000" indent="-228600" eaLnBrk="0" hangingPunct="0">
              <a:defRPr kumimoji="1" sz="2400">
                <a:solidFill>
                  <a:schemeClr val="tx1"/>
                </a:solidFill>
                <a:latin typeface="Arial" charset="0"/>
                <a:ea typeface="MS PGothic" charset="0"/>
                <a:cs typeface="MS PGothic" charset="0"/>
              </a:defRPr>
            </a:lvl3pPr>
            <a:lvl4pPr marL="1600200" indent="-228600" eaLnBrk="0" hangingPunct="0">
              <a:defRPr kumimoji="1" sz="2400">
                <a:solidFill>
                  <a:schemeClr val="tx1"/>
                </a:solidFill>
                <a:latin typeface="Arial" charset="0"/>
                <a:ea typeface="MS PGothic" charset="0"/>
                <a:cs typeface="MS PGothic" charset="0"/>
              </a:defRPr>
            </a:lvl4pPr>
            <a:lvl5pPr marL="2057400" indent="-228600" eaLnBrk="0" hangingPunct="0">
              <a:defRPr kumimoji="1"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kumimoji="1"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kumimoji="1"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kumimoji="1"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kumimoji="1" sz="2400">
                <a:solidFill>
                  <a:schemeClr val="tx1"/>
                </a:solidFill>
                <a:latin typeface="Arial" charset="0"/>
                <a:ea typeface="MS PGothic" charset="0"/>
                <a:cs typeface="MS PGothic" charset="0"/>
              </a:defRPr>
            </a:lvl9pPr>
          </a:lstStyle>
          <a:p>
            <a:pPr eaLnBrk="1" hangingPunct="1">
              <a:defRPr/>
            </a:pPr>
            <a:r>
              <a:rPr lang="en-US" altLang="ja-JP" dirty="0" smtClean="0">
                <a:solidFill>
                  <a:srgbClr val="1C1C1C"/>
                </a:solidFill>
              </a:rPr>
              <a:t>Organization members</a:t>
            </a:r>
          </a:p>
        </p:txBody>
      </p:sp>
    </p:spTree>
    <p:extLst>
      <p:ext uri="{BB962C8B-B14F-4D97-AF65-F5344CB8AC3E}">
        <p14:creationId xmlns:p14="http://schemas.microsoft.com/office/powerpoint/2010/main" val="3888556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58763" y="6215063"/>
            <a:ext cx="2212975" cy="642937"/>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3554" name="Title 1"/>
          <p:cNvSpPr>
            <a:spLocks noGrp="1"/>
          </p:cNvSpPr>
          <p:nvPr>
            <p:ph type="title"/>
          </p:nvPr>
        </p:nvSpPr>
        <p:spPr>
          <a:xfrm>
            <a:off x="898525" y="261938"/>
            <a:ext cx="7239000" cy="990600"/>
          </a:xfrm>
        </p:spPr>
        <p:txBody>
          <a:bodyPr>
            <a:normAutofit/>
          </a:bodyPr>
          <a:lstStyle/>
          <a:p>
            <a:r>
              <a:rPr lang="en-US" altLang="en-US" sz="3600" dirty="0" smtClean="0">
                <a:solidFill>
                  <a:srgbClr val="FF0000"/>
                </a:solidFill>
                <a:latin typeface="Arial" panose="020B0604020202020204" pitchFamily="34" charset="0"/>
                <a:ea typeface="ＭＳ Ｐゴシック" panose="020B0600070205080204" pitchFamily="34" charset="-128"/>
                <a:cs typeface="Arial" panose="020B0604020202020204" pitchFamily="34" charset="0"/>
              </a:rPr>
              <a:t>Approved around the world</a:t>
            </a:r>
          </a:p>
        </p:txBody>
      </p:sp>
      <p:pic>
        <p:nvPicPr>
          <p:cNvPr id="23555" name="Picture 7" descr="efs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4988" y="4875213"/>
            <a:ext cx="27686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5825" y="2979738"/>
            <a:ext cx="18542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Health-Canad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763" y="5126038"/>
            <a:ext cx="48688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Foodstandard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175" y="3702050"/>
            <a:ext cx="31623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who-logo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6338" y="1252538"/>
            <a:ext cx="316865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949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Arial" panose="020B0604020202020204" pitchFamily="34" charset="0"/>
                <a:cs typeface="Arial" panose="020B0604020202020204" pitchFamily="34" charset="0"/>
              </a:rPr>
              <a:t>Safety Database on MSG  </a:t>
            </a:r>
            <a:endParaRPr lang="en-US"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Extensive toxicological database exists that includes: acute, sub-chronic and chronic,  reproductive toxicity and teratology studies in animals. </a:t>
            </a:r>
          </a:p>
          <a:p>
            <a:r>
              <a:rPr lang="en-US" dirty="0" smtClean="0"/>
              <a:t>Many human clinical studies</a:t>
            </a:r>
            <a:endParaRPr lang="en-US" sz="1800" dirty="0" smtClean="0"/>
          </a:p>
          <a:p>
            <a:pPr marL="0" indent="0">
              <a:buNone/>
            </a:pPr>
            <a:endParaRPr lang="en-US" sz="1800" dirty="0"/>
          </a:p>
          <a:p>
            <a:pPr marL="0" indent="0">
              <a:buNone/>
            </a:pPr>
            <a:r>
              <a:rPr lang="en-US" sz="1800" dirty="0" smtClean="0"/>
              <a:t>                                                  Walker and </a:t>
            </a:r>
            <a:r>
              <a:rPr lang="en-US" sz="1800" dirty="0" err="1" smtClean="0"/>
              <a:t>Lupien</a:t>
            </a:r>
            <a:r>
              <a:rPr lang="en-US" sz="1800" dirty="0" smtClean="0"/>
              <a:t>, </a:t>
            </a:r>
            <a:r>
              <a:rPr lang="en-US" sz="1800" i="1" dirty="0" smtClean="0"/>
              <a:t>Rev. in J. </a:t>
            </a:r>
            <a:r>
              <a:rPr lang="en-US" sz="1800" i="1" dirty="0" err="1" smtClean="0"/>
              <a:t>Nutr</a:t>
            </a:r>
            <a:r>
              <a:rPr lang="en-US" sz="1800" i="1" dirty="0" smtClean="0"/>
              <a:t>. </a:t>
            </a:r>
            <a:r>
              <a:rPr lang="en-US" sz="1800" dirty="0" smtClean="0"/>
              <a:t>130:1049S-1052S, 2000 </a:t>
            </a:r>
            <a:endParaRPr lang="en-US" sz="1800" dirty="0"/>
          </a:p>
        </p:txBody>
      </p:sp>
    </p:spTree>
    <p:extLst>
      <p:ext uri="{BB962C8B-B14F-4D97-AF65-F5344CB8AC3E}">
        <p14:creationId xmlns:p14="http://schemas.microsoft.com/office/powerpoint/2010/main" val="174691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Arial" panose="020B0604020202020204" pitchFamily="34" charset="0"/>
                <a:cs typeface="Arial" panose="020B0604020202020204" pitchFamily="34" charset="0"/>
              </a:rPr>
              <a:t>Risk Assessment </a:t>
            </a:r>
            <a:endParaRPr lang="en-US" b="1" dirty="0">
              <a:solidFill>
                <a:srgbClr val="FF0000"/>
              </a:solidFill>
              <a:latin typeface="Arial" panose="020B0604020202020204" pitchFamily="34" charset="0"/>
              <a:cs typeface="Arial" panose="020B0604020202020204" pitchFamily="34" charset="0"/>
            </a:endParaRPr>
          </a:p>
        </p:txBody>
      </p:sp>
      <p:sp>
        <p:nvSpPr>
          <p:cNvPr id="4" name="Oval 3"/>
          <p:cNvSpPr/>
          <p:nvPr/>
        </p:nvSpPr>
        <p:spPr>
          <a:xfrm>
            <a:off x="1066800" y="2438400"/>
            <a:ext cx="1828800" cy="1828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Risk </a:t>
            </a:r>
            <a:endParaRPr lang="en-US" sz="4400" dirty="0"/>
          </a:p>
        </p:txBody>
      </p:sp>
      <p:sp>
        <p:nvSpPr>
          <p:cNvPr id="8" name="Oval 7"/>
          <p:cNvSpPr/>
          <p:nvPr/>
        </p:nvSpPr>
        <p:spPr>
          <a:xfrm>
            <a:off x="3962400" y="2514600"/>
            <a:ext cx="1905000" cy="17526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Hazard (potential to cause harm) </a:t>
            </a:r>
            <a:endParaRPr lang="en-US" dirty="0"/>
          </a:p>
        </p:txBody>
      </p:sp>
      <p:sp>
        <p:nvSpPr>
          <p:cNvPr id="9" name="Oval 8"/>
          <p:cNvSpPr/>
          <p:nvPr/>
        </p:nvSpPr>
        <p:spPr>
          <a:xfrm>
            <a:off x="6934200" y="2590800"/>
            <a:ext cx="1676400" cy="1600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Exposure </a:t>
            </a:r>
            <a:endParaRPr lang="en-US" dirty="0"/>
          </a:p>
        </p:txBody>
      </p:sp>
      <p:sp>
        <p:nvSpPr>
          <p:cNvPr id="10" name="TextBox 9"/>
          <p:cNvSpPr txBox="1"/>
          <p:nvPr/>
        </p:nvSpPr>
        <p:spPr>
          <a:xfrm>
            <a:off x="6157911" y="2819400"/>
            <a:ext cx="623889" cy="1107996"/>
          </a:xfrm>
          <a:prstGeom prst="rect">
            <a:avLst/>
          </a:prstGeom>
          <a:noFill/>
        </p:spPr>
        <p:txBody>
          <a:bodyPr wrap="none" rtlCol="0">
            <a:spAutoFit/>
          </a:bodyPr>
          <a:lstStyle/>
          <a:p>
            <a:r>
              <a:rPr lang="en-US" sz="6600" dirty="0" smtClean="0"/>
              <a:t>X</a:t>
            </a:r>
            <a:endParaRPr lang="en-US" sz="6600" dirty="0"/>
          </a:p>
        </p:txBody>
      </p:sp>
      <p:sp>
        <p:nvSpPr>
          <p:cNvPr id="11" name="TextBox 10"/>
          <p:cNvSpPr txBox="1"/>
          <p:nvPr/>
        </p:nvSpPr>
        <p:spPr>
          <a:xfrm>
            <a:off x="3124200" y="2667000"/>
            <a:ext cx="747320" cy="1446550"/>
          </a:xfrm>
          <a:prstGeom prst="rect">
            <a:avLst/>
          </a:prstGeom>
          <a:noFill/>
        </p:spPr>
        <p:txBody>
          <a:bodyPr wrap="none" rtlCol="0">
            <a:spAutoFit/>
          </a:bodyPr>
          <a:lstStyle/>
          <a:p>
            <a:r>
              <a:rPr lang="en-US" sz="8800" dirty="0"/>
              <a:t>=</a:t>
            </a:r>
          </a:p>
        </p:txBody>
      </p:sp>
    </p:spTree>
    <p:extLst>
      <p:ext uri="{BB962C8B-B14F-4D97-AF65-F5344CB8AC3E}">
        <p14:creationId xmlns:p14="http://schemas.microsoft.com/office/powerpoint/2010/main" val="252503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69925" y="5540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3600">
                <a:solidFill>
                  <a:schemeClr val="tx2"/>
                </a:solidFill>
                <a:latin typeface="Arial" pitchFamily="34" charset="0"/>
                <a:ea typeface="ＭＳ ゴシック" pitchFamily="49" charset="-128"/>
              </a:defRPr>
            </a:lvl1pPr>
            <a:lvl2pPr marL="742950" indent="-285750" eaLnBrk="0" hangingPunct="0">
              <a:defRPr sz="3600">
                <a:solidFill>
                  <a:schemeClr val="tx2"/>
                </a:solidFill>
                <a:latin typeface="Arial" pitchFamily="34" charset="0"/>
                <a:ea typeface="ＭＳ ゴシック" pitchFamily="49" charset="-128"/>
              </a:defRPr>
            </a:lvl2pPr>
            <a:lvl3pPr marL="1143000" indent="-228600" eaLnBrk="0" hangingPunct="0">
              <a:defRPr sz="3600">
                <a:solidFill>
                  <a:schemeClr val="tx2"/>
                </a:solidFill>
                <a:latin typeface="Arial" pitchFamily="34" charset="0"/>
                <a:ea typeface="ＭＳ ゴシック" pitchFamily="49" charset="-128"/>
              </a:defRPr>
            </a:lvl3pPr>
            <a:lvl4pPr marL="1600200" indent="-228600" eaLnBrk="0" hangingPunct="0">
              <a:defRPr sz="3600">
                <a:solidFill>
                  <a:schemeClr val="tx2"/>
                </a:solidFill>
                <a:latin typeface="Arial" pitchFamily="34" charset="0"/>
                <a:ea typeface="ＭＳ ゴシック" pitchFamily="49" charset="-128"/>
              </a:defRPr>
            </a:lvl4pPr>
            <a:lvl5pPr marL="2057400" indent="-228600" eaLnBrk="0" hangingPunct="0">
              <a:defRPr sz="3600">
                <a:solidFill>
                  <a:schemeClr val="tx2"/>
                </a:solidFill>
                <a:latin typeface="Arial" pitchFamily="34" charset="0"/>
                <a:ea typeface="ＭＳ ゴシック" pitchFamily="49" charset="-128"/>
              </a:defRPr>
            </a:lvl5pPr>
            <a:lvl6pPr marL="25146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6pPr>
            <a:lvl7pPr marL="29718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7pPr>
            <a:lvl8pPr marL="34290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8pPr>
            <a:lvl9pPr marL="3886200" indent="-228600" algn="ctr" eaLnBrk="0" fontAlgn="base" hangingPunct="0">
              <a:spcBef>
                <a:spcPct val="0"/>
              </a:spcBef>
              <a:spcAft>
                <a:spcPct val="0"/>
              </a:spcAft>
              <a:defRPr sz="3600">
                <a:solidFill>
                  <a:schemeClr val="tx2"/>
                </a:solidFill>
                <a:latin typeface="Arial" pitchFamily="34" charset="0"/>
                <a:ea typeface="ＭＳ ゴシック" pitchFamily="49" charset="-128"/>
              </a:defRPr>
            </a:lvl9pPr>
          </a:lstStyle>
          <a:p>
            <a:pPr algn="l" eaLnBrk="1" hangingPunct="1"/>
            <a:endParaRPr kumimoji="1" lang="en-US" sz="2400" b="1">
              <a:solidFill>
                <a:schemeClr val="tx1"/>
              </a:solidFill>
              <a:ea typeface="ＭＳ Ｐゴシック" pitchFamily="34" charset="-128"/>
            </a:endParaRPr>
          </a:p>
        </p:txBody>
      </p:sp>
      <p:pic>
        <p:nvPicPr>
          <p:cNvPr id="22533" name="Picture 6" descr="toxicological"/>
          <p:cNvPicPr>
            <a:picLocks noChangeAspect="1" noChangeArrowheads="1"/>
          </p:cNvPicPr>
          <p:nvPr/>
        </p:nvPicPr>
        <p:blipFill>
          <a:blip r:embed="rId3">
            <a:extLst>
              <a:ext uri="{28A0092B-C50C-407E-A947-70E740481C1C}">
                <a14:useLocalDpi xmlns:a14="http://schemas.microsoft.com/office/drawing/2010/main" val="0"/>
              </a:ext>
            </a:extLst>
          </a:blip>
          <a:srcRect l="27733" t="8238" r="28566" b="13956"/>
          <a:stretch>
            <a:fillRect/>
          </a:stretch>
        </p:blipFill>
        <p:spPr bwMode="auto">
          <a:xfrm>
            <a:off x="6019800" y="2085975"/>
            <a:ext cx="24384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sz="3600" b="1" dirty="0" smtClean="0">
                <a:solidFill>
                  <a:srgbClr val="FF0000"/>
                </a:solidFill>
                <a:latin typeface="Arial" panose="020B0604020202020204" pitchFamily="34" charset="0"/>
                <a:cs typeface="Arial" panose="020B0604020202020204" pitchFamily="34" charset="0"/>
              </a:rPr>
              <a:t>What do Major Regulatory Agencies Say About MSG?</a:t>
            </a:r>
            <a:endParaRPr lang="en-US" sz="3600" b="1" dirty="0">
              <a:solidFill>
                <a:srgbClr val="FF0000"/>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457200" y="1722437"/>
            <a:ext cx="4038600" cy="4525963"/>
          </a:xfrm>
        </p:spPr>
        <p:txBody>
          <a:bodyPr>
            <a:noAutofit/>
          </a:bodyPr>
          <a:lstStyle/>
          <a:p>
            <a:r>
              <a:rPr lang="en-US" sz="2000" dirty="0" smtClean="0"/>
              <a:t>JECFA  Review, 1970, 1973, (1987)- ADI Not Specified</a:t>
            </a:r>
          </a:p>
          <a:p>
            <a:r>
              <a:rPr lang="en-US" sz="2000" dirty="0" smtClean="0"/>
              <a:t>EC/Scientific Committee for Food (SCF) Review (1991)– ADI Not Specified </a:t>
            </a:r>
          </a:p>
          <a:p>
            <a:r>
              <a:rPr lang="en-US" sz="2000" dirty="0"/>
              <a:t>Federation of American Societies for Experimental Biology </a:t>
            </a:r>
            <a:r>
              <a:rPr lang="en-US" sz="2000" dirty="0" smtClean="0"/>
              <a:t>(FASEB) Report (1995)- MSG is Safe</a:t>
            </a:r>
          </a:p>
          <a:p>
            <a:r>
              <a:rPr lang="en-US" sz="2000" dirty="0"/>
              <a:t> Food Standards Australia New Zealand (FSANZ</a:t>
            </a:r>
            <a:r>
              <a:rPr lang="en-US" sz="2000" dirty="0" smtClean="0"/>
              <a:t>)-2003 review - Safety </a:t>
            </a:r>
            <a:r>
              <a:rPr lang="en-US" sz="2000" dirty="0"/>
              <a:t>of MSG was confirmed</a:t>
            </a:r>
          </a:p>
          <a:p>
            <a:r>
              <a:rPr lang="en-US" sz="2000" dirty="0" smtClean="0"/>
              <a:t> Codex General Standards  on Food Additives (GFSA)- MSG is approved in many food categories at GMP levels    </a:t>
            </a:r>
            <a:endParaRPr lang="en-US" sz="2000" dirty="0"/>
          </a:p>
        </p:txBody>
      </p:sp>
    </p:spTree>
    <p:extLst>
      <p:ext uri="{BB962C8B-B14F-4D97-AF65-F5344CB8AC3E}">
        <p14:creationId xmlns:p14="http://schemas.microsoft.com/office/powerpoint/2010/main" val="1888011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152400"/>
            <a:ext cx="8839200" cy="1143000"/>
          </a:xfrm>
        </p:spPr>
        <p:txBody>
          <a:bodyPr>
            <a:normAutofit/>
          </a:bodyPr>
          <a:lstStyle/>
          <a:p>
            <a:r>
              <a:rPr lang="en-US" sz="3600" b="1" dirty="0" smtClean="0">
                <a:solidFill>
                  <a:srgbClr val="FF0000"/>
                </a:solidFill>
                <a:latin typeface="Arial" panose="020B0604020202020204" pitchFamily="34" charset="0"/>
                <a:cs typeface="Arial" panose="020B0604020202020204" pitchFamily="34" charset="0"/>
              </a:rPr>
              <a:t>What is Monosodium Glutamate? </a:t>
            </a:r>
            <a:endParaRPr lang="en-US" sz="3600" b="1" dirty="0">
              <a:solidFill>
                <a:srgbClr val="FF0000"/>
              </a:solidFill>
              <a:latin typeface="Arial" panose="020B0604020202020204" pitchFamily="34" charset="0"/>
              <a:cs typeface="Arial" panose="020B0604020202020204" pitchFamily="34" charset="0"/>
            </a:endParaRPr>
          </a:p>
        </p:txBody>
      </p:sp>
      <p:sp>
        <p:nvSpPr>
          <p:cNvPr id="62467" name="Rectangle 3"/>
          <p:cNvSpPr>
            <a:spLocks noGrp="1" noChangeArrowheads="1"/>
          </p:cNvSpPr>
          <p:nvPr>
            <p:ph type="body" idx="1"/>
          </p:nvPr>
        </p:nvSpPr>
        <p:spPr>
          <a:xfrm>
            <a:off x="228600" y="1295400"/>
            <a:ext cx="6858000" cy="5029200"/>
          </a:xfrm>
        </p:spPr>
        <p:txBody>
          <a:bodyPr>
            <a:normAutofit lnSpcReduction="10000"/>
          </a:bodyPr>
          <a:lstStyle/>
          <a:p>
            <a:r>
              <a:rPr lang="en-US" sz="2800" dirty="0"/>
              <a:t>The sodium salt of glutamic acid </a:t>
            </a:r>
          </a:p>
          <a:p>
            <a:r>
              <a:rPr lang="en-US" sz="2800" dirty="0"/>
              <a:t>Ubiquitous amino acid found in nature </a:t>
            </a:r>
          </a:p>
          <a:p>
            <a:r>
              <a:rPr lang="en-US" sz="2800" dirty="0" smtClean="0"/>
              <a:t>Readily </a:t>
            </a:r>
            <a:r>
              <a:rPr lang="en-US" sz="2800" dirty="0"/>
              <a:t>dissolves in solution to sodium and glutamic </a:t>
            </a:r>
            <a:r>
              <a:rPr lang="en-US" sz="2800" dirty="0" smtClean="0"/>
              <a:t>acid</a:t>
            </a:r>
          </a:p>
          <a:p>
            <a:r>
              <a:rPr lang="en-US" altLang="ja-JP" sz="2800" dirty="0"/>
              <a:t>Taste of glutamate (Umami) is the 5</a:t>
            </a:r>
            <a:r>
              <a:rPr lang="en-US" altLang="ja-JP" sz="2800" baseline="30000" dirty="0"/>
              <a:t>th</a:t>
            </a:r>
            <a:r>
              <a:rPr lang="en-US" altLang="ja-JP" sz="2800" dirty="0"/>
              <a:t> basic taste</a:t>
            </a:r>
          </a:p>
          <a:p>
            <a:r>
              <a:rPr lang="en-US" sz="2800" dirty="0" smtClean="0"/>
              <a:t>Enhances </a:t>
            </a:r>
            <a:r>
              <a:rPr lang="en-US" sz="2800" dirty="0"/>
              <a:t>the natural flavor and </a:t>
            </a:r>
            <a:r>
              <a:rPr lang="en-US" sz="2800" dirty="0" smtClean="0"/>
              <a:t>palatability </a:t>
            </a:r>
            <a:r>
              <a:rPr lang="en-US" sz="2800" dirty="0"/>
              <a:t>of </a:t>
            </a:r>
            <a:r>
              <a:rPr lang="en-US" sz="2800" dirty="0" smtClean="0"/>
              <a:t>foods</a:t>
            </a:r>
          </a:p>
          <a:p>
            <a:r>
              <a:rPr lang="en-US" altLang="ja-JP" sz="2800" dirty="0"/>
              <a:t>The human body does not differentiate glutamate whether it comes naturally present  in foods or added MSG</a:t>
            </a:r>
          </a:p>
          <a:p>
            <a:endParaRPr lang="en-US" sz="2800" dirty="0"/>
          </a:p>
        </p:txBody>
      </p:sp>
      <p:pic>
        <p:nvPicPr>
          <p:cNvPr id="4" name="Picture 452" descr="Glu_Pro"/>
          <p:cNvPicPr>
            <a:picLocks noChangeAspect="1" noChangeArrowheads="1"/>
          </p:cNvPicPr>
          <p:nvPr/>
        </p:nvPicPr>
        <p:blipFill>
          <a:blip r:embed="rId2">
            <a:extLst>
              <a:ext uri="{28A0092B-C50C-407E-A947-70E740481C1C}">
                <a14:useLocalDpi xmlns:a14="http://schemas.microsoft.com/office/drawing/2010/main" val="0"/>
              </a:ext>
            </a:extLst>
          </a:blip>
          <a:srcRect r="82877"/>
          <a:stretch>
            <a:fillRect/>
          </a:stretch>
        </p:blipFill>
        <p:spPr bwMode="auto">
          <a:xfrm>
            <a:off x="7124700" y="2819400"/>
            <a:ext cx="1600200" cy="250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12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381000" y="152400"/>
            <a:ext cx="8326438" cy="777875"/>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fontAlgn="auto">
              <a:spcAft>
                <a:spcPts val="0"/>
              </a:spcAft>
              <a:defRPr/>
            </a:pPr>
            <a:r>
              <a:rPr lang="en-US" sz="3600" b="1" dirty="0" smtClean="0">
                <a:solidFill>
                  <a:srgbClr val="FF0000"/>
                </a:solidFill>
                <a:effectLst/>
                <a:latin typeface="Arial" panose="020B0604020202020204" pitchFamily="34" charset="0"/>
                <a:cs typeface="Arial" panose="020B0604020202020204" pitchFamily="34" charset="0"/>
              </a:rPr>
              <a:t>Glutamate in the Diet </a:t>
            </a:r>
            <a:endParaRPr lang="en-US" altLang="ja-JP" sz="3600" b="1" dirty="0">
              <a:solidFill>
                <a:srgbClr val="FF0000"/>
              </a:solidFill>
              <a:effectLst/>
              <a:latin typeface="Arial" panose="020B0604020202020204" pitchFamily="34" charset="0"/>
              <a:ea typeface="ＭＳ Ｐゴシック"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7458818"/>
              </p:ext>
            </p:extLst>
          </p:nvPr>
        </p:nvGraphicFramePr>
        <p:xfrm>
          <a:off x="838200" y="1396999"/>
          <a:ext cx="7162800" cy="4127949"/>
        </p:xfrm>
        <a:graphic>
          <a:graphicData uri="http://schemas.openxmlformats.org/drawingml/2006/table">
            <a:tbl>
              <a:tblPr firstRow="1" bandRow="1">
                <a:tableStyleId>{5C22544A-7EE6-4342-B048-85BDC9FD1C3A}</a:tableStyleId>
              </a:tblPr>
              <a:tblGrid>
                <a:gridCol w="3193055"/>
                <a:gridCol w="1725976"/>
                <a:gridCol w="2243769"/>
              </a:tblGrid>
              <a:tr h="730548">
                <a:tc>
                  <a:txBody>
                    <a:bodyPr/>
                    <a:lstStyle/>
                    <a:p>
                      <a:r>
                        <a:rPr lang="en-US" sz="2400" dirty="0" smtClean="0"/>
                        <a:t>Dietary source</a:t>
                      </a:r>
                      <a:endParaRPr lang="en-US" sz="2400" dirty="0"/>
                    </a:p>
                  </a:txBody>
                  <a:tcPr/>
                </a:tc>
                <a:tc>
                  <a:txBody>
                    <a:bodyPr/>
                    <a:lstStyle/>
                    <a:p>
                      <a:r>
                        <a:rPr lang="en-US" sz="2400" dirty="0" smtClean="0"/>
                        <a:t>GLU Content</a:t>
                      </a:r>
                      <a:endParaRPr lang="en-US" sz="2400" dirty="0"/>
                    </a:p>
                  </a:txBody>
                  <a:tcPr/>
                </a:tc>
                <a:tc>
                  <a:txBody>
                    <a:bodyPr/>
                    <a:lstStyle/>
                    <a:p>
                      <a:r>
                        <a:rPr lang="en-US" sz="2400" dirty="0" smtClean="0"/>
                        <a:t>Approximate  daily glutamate intake</a:t>
                      </a:r>
                      <a:endParaRPr lang="en-US" sz="2400" dirty="0"/>
                    </a:p>
                  </a:txBody>
                  <a:tcPr/>
                </a:tc>
              </a:tr>
              <a:tr h="423254">
                <a:tc>
                  <a:txBody>
                    <a:bodyPr/>
                    <a:lstStyle/>
                    <a:p>
                      <a:r>
                        <a:rPr lang="en-US" sz="2400" dirty="0" smtClean="0"/>
                        <a:t>Dietary Protein(80-100g/d)</a:t>
                      </a:r>
                      <a:endParaRPr lang="en-US" sz="2400" dirty="0"/>
                    </a:p>
                  </a:txBody>
                  <a:tcPr/>
                </a:tc>
                <a:tc>
                  <a:txBody>
                    <a:bodyPr/>
                    <a:lstStyle/>
                    <a:p>
                      <a:r>
                        <a:rPr lang="en-US" sz="2400" dirty="0" smtClean="0"/>
                        <a:t>8-10g /d</a:t>
                      </a:r>
                      <a:endParaRPr lang="en-US" sz="2400" dirty="0"/>
                    </a:p>
                  </a:txBody>
                  <a:tcPr/>
                </a:tc>
                <a:tc>
                  <a:txBody>
                    <a:bodyPr/>
                    <a:lstStyle/>
                    <a:p>
                      <a:r>
                        <a:rPr lang="en-US" sz="2400" dirty="0" smtClean="0"/>
                        <a:t>110-150mg/kg</a:t>
                      </a:r>
                      <a:endParaRPr lang="en-US" sz="2400" dirty="0"/>
                    </a:p>
                  </a:txBody>
                  <a:tcPr/>
                </a:tc>
              </a:tr>
              <a:tr h="1693015">
                <a:tc>
                  <a:txBody>
                    <a:bodyPr/>
                    <a:lstStyle/>
                    <a:p>
                      <a:r>
                        <a:rPr lang="en-US" sz="2400" b="1" dirty="0" smtClean="0"/>
                        <a:t>Free glutamate in foods </a:t>
                      </a:r>
                      <a:endParaRPr lang="en-US" sz="2400" b="1" dirty="0"/>
                    </a:p>
                    <a:p>
                      <a:r>
                        <a:rPr lang="en-US" sz="2400" dirty="0" smtClean="0"/>
                        <a:t>   Tomato,</a:t>
                      </a:r>
                      <a:r>
                        <a:rPr lang="en-US" sz="2400" baseline="0" dirty="0" smtClean="0"/>
                        <a:t> 1 medium</a:t>
                      </a:r>
                      <a:endParaRPr lang="en-US" sz="2400" dirty="0"/>
                    </a:p>
                    <a:p>
                      <a:r>
                        <a:rPr lang="en-US" sz="2400" dirty="0" smtClean="0"/>
                        <a:t>   Parmesan, 1 oz. </a:t>
                      </a:r>
                      <a:endParaRPr lang="en-US" sz="2400" dirty="0"/>
                    </a:p>
                    <a:p>
                      <a:r>
                        <a:rPr lang="en-US" sz="2400" dirty="0" smtClean="0"/>
                        <a:t>   Soy or fish sauce,</a:t>
                      </a:r>
                      <a:r>
                        <a:rPr lang="en-US" sz="2400" baseline="0" dirty="0" smtClean="0"/>
                        <a:t> 1 oz.</a:t>
                      </a:r>
                      <a:endParaRPr lang="en-US" sz="2400" dirty="0"/>
                    </a:p>
                  </a:txBody>
                  <a:tcPr/>
                </a:tc>
                <a:tc>
                  <a:txBody>
                    <a:bodyPr/>
                    <a:lstStyle/>
                    <a:p>
                      <a:endParaRPr lang="en-US" sz="2400" dirty="0" smtClean="0"/>
                    </a:p>
                    <a:p>
                      <a:r>
                        <a:rPr lang="en-US" sz="2400" dirty="0" smtClean="0"/>
                        <a:t>250-750mg</a:t>
                      </a:r>
                      <a:endParaRPr lang="en-US" sz="2400" dirty="0"/>
                    </a:p>
                    <a:p>
                      <a:r>
                        <a:rPr lang="en-US" sz="2400" dirty="0" smtClean="0"/>
                        <a:t>500-900mg</a:t>
                      </a:r>
                      <a:endParaRPr lang="en-US" sz="2400" dirty="0"/>
                    </a:p>
                    <a:p>
                      <a:r>
                        <a:rPr lang="en-US" sz="2400" dirty="0" smtClean="0"/>
                        <a:t>200-330mg</a:t>
                      </a:r>
                      <a:endParaRPr lang="en-US" sz="2400" dirty="0"/>
                    </a:p>
                  </a:txBody>
                  <a:tcPr/>
                </a:tc>
                <a:tc>
                  <a:txBody>
                    <a:bodyPr/>
                    <a:lstStyle/>
                    <a:p>
                      <a:endParaRPr lang="en-US" sz="2400" dirty="0" smtClean="0"/>
                    </a:p>
                    <a:p>
                      <a:endParaRPr lang="en-US" sz="2400" dirty="0" smtClean="0"/>
                    </a:p>
                    <a:p>
                      <a:r>
                        <a:rPr lang="en-US" sz="2400" dirty="0" smtClean="0"/>
                        <a:t>20-40mg/kg</a:t>
                      </a:r>
                      <a:endParaRPr lang="en-US" sz="2400" dirty="0"/>
                    </a:p>
                  </a:txBody>
                  <a:tcPr/>
                </a:tc>
              </a:tr>
              <a:tr h="423254">
                <a:tc>
                  <a:txBody>
                    <a:bodyPr/>
                    <a:lstStyle/>
                    <a:p>
                      <a:r>
                        <a:rPr lang="en-US" b="1" dirty="0" smtClean="0"/>
                        <a:t>Total natural sources </a:t>
                      </a:r>
                      <a:endParaRPr lang="en-US" b="1" dirty="0"/>
                    </a:p>
                  </a:txBody>
                  <a:tcPr/>
                </a:tc>
                <a:tc>
                  <a:txBody>
                    <a:bodyPr/>
                    <a:lstStyle/>
                    <a:p>
                      <a:r>
                        <a:rPr lang="en-US" dirty="0" smtClean="0"/>
                        <a:t>10- 12g/d</a:t>
                      </a:r>
                      <a:endParaRPr lang="en-US" dirty="0"/>
                    </a:p>
                  </a:txBody>
                  <a:tcPr/>
                </a:tc>
                <a:tc>
                  <a:txBody>
                    <a:bodyPr/>
                    <a:lstStyle/>
                    <a:p>
                      <a:r>
                        <a:rPr lang="en-US" dirty="0" smtClean="0"/>
                        <a:t>110-190mg/kg</a:t>
                      </a:r>
                      <a:endParaRPr lang="en-US" dirty="0"/>
                    </a:p>
                  </a:txBody>
                  <a:tcPr/>
                </a:tc>
              </a:tr>
            </a:tbl>
          </a:graphicData>
        </a:graphic>
      </p:graphicFrame>
      <p:sp>
        <p:nvSpPr>
          <p:cNvPr id="3" name="TextBox 2"/>
          <p:cNvSpPr txBox="1"/>
          <p:nvPr/>
        </p:nvSpPr>
        <p:spPr>
          <a:xfrm>
            <a:off x="381000" y="5581471"/>
            <a:ext cx="8591550" cy="1200329"/>
          </a:xfrm>
          <a:prstGeom prst="rect">
            <a:avLst/>
          </a:prstGeom>
          <a:noFill/>
        </p:spPr>
        <p:txBody>
          <a:bodyPr wrap="square" rtlCol="0">
            <a:spAutoFit/>
          </a:bodyPr>
          <a:lstStyle/>
          <a:p>
            <a:r>
              <a:rPr lang="en-US" dirty="0" smtClean="0"/>
              <a:t>Human breast milk contains abundant glutamic acid  (&gt;50% of total aa) </a:t>
            </a:r>
          </a:p>
          <a:p>
            <a:r>
              <a:rPr lang="en-US" dirty="0" err="1" smtClean="0"/>
              <a:t>Broasan</a:t>
            </a:r>
            <a:r>
              <a:rPr lang="en-US" dirty="0" smtClean="0"/>
              <a:t> et al. 2014, </a:t>
            </a:r>
            <a:r>
              <a:rPr lang="en-US" i="1" dirty="0" smtClean="0"/>
              <a:t>Amino acids </a:t>
            </a:r>
            <a:r>
              <a:rPr lang="en-US" dirty="0" smtClean="0"/>
              <a:t>;  Yamaguchi S and </a:t>
            </a:r>
            <a:r>
              <a:rPr lang="en-US" dirty="0" err="1" smtClean="0"/>
              <a:t>Ninomiya</a:t>
            </a:r>
            <a:r>
              <a:rPr lang="en-US" dirty="0" smtClean="0"/>
              <a:t>  K. </a:t>
            </a:r>
            <a:r>
              <a:rPr lang="en-US" i="1" dirty="0" smtClean="0"/>
              <a:t>J. Nutrition</a:t>
            </a:r>
            <a:r>
              <a:rPr lang="en-US" dirty="0" smtClean="0"/>
              <a:t>.</a:t>
            </a:r>
          </a:p>
          <a:p>
            <a:r>
              <a:rPr lang="en-US" dirty="0" smtClean="0"/>
              <a:t>USDA nutrient database </a:t>
            </a:r>
            <a:r>
              <a:rPr lang="en-US" dirty="0"/>
              <a:t>. </a:t>
            </a:r>
            <a:r>
              <a:rPr lang="en-US" dirty="0">
                <a:hlinkClick r:id="rId3"/>
              </a:rPr>
              <a:t>https://</a:t>
            </a:r>
            <a:r>
              <a:rPr lang="en-US" dirty="0" smtClean="0">
                <a:hlinkClick r:id="rId3"/>
              </a:rPr>
              <a:t>ndb.nal.usda.gov/ndb/search/list</a:t>
            </a:r>
            <a:endParaRPr lang="en-US" dirty="0" smtClean="0"/>
          </a:p>
          <a:p>
            <a:endParaRPr lang="en-US" dirty="0"/>
          </a:p>
        </p:txBody>
      </p:sp>
    </p:spTree>
    <p:extLst>
      <p:ext uri="{BB962C8B-B14F-4D97-AF65-F5344CB8AC3E}">
        <p14:creationId xmlns:p14="http://schemas.microsoft.com/office/powerpoint/2010/main" val="1270727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EE502373-C2EF-4B9A-B623-07B1E6FD9382}"/>
</file>

<file path=customXml/itemProps2.xml><?xml version="1.0" encoding="utf-8"?>
<ds:datastoreItem xmlns:ds="http://schemas.openxmlformats.org/officeDocument/2006/customXml" ds:itemID="{0B9028C7-44BF-42E9-9DA9-E4AFB6ACF650}"/>
</file>

<file path=customXml/itemProps3.xml><?xml version="1.0" encoding="utf-8"?>
<ds:datastoreItem xmlns:ds="http://schemas.openxmlformats.org/officeDocument/2006/customXml" ds:itemID="{C0A0A8B1-2376-4070-ACD1-3BBAE8F3322A}"/>
</file>

<file path=customXml/itemProps4.xml><?xml version="1.0" encoding="utf-8"?>
<ds:datastoreItem xmlns:ds="http://schemas.openxmlformats.org/officeDocument/2006/customXml" ds:itemID="{56180DEE-41A2-4883-AC89-7D46233A75DC}"/>
</file>

<file path=docProps/app.xml><?xml version="1.0" encoding="utf-8"?>
<Properties xmlns="http://schemas.openxmlformats.org/officeDocument/2006/extended-properties" xmlns:vt="http://schemas.openxmlformats.org/officeDocument/2006/docPropsVTypes">
  <TotalTime>2870</TotalTime>
  <Words>1484</Words>
  <Application>Microsoft Office PowerPoint</Application>
  <PresentationFormat>On-screen Show (4:3)</PresentationFormat>
  <Paragraphs>193</Paragraphs>
  <Slides>24</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 Unicode MS</vt:lpstr>
      <vt:lpstr>ＭＳ Ｐゴシック</vt:lpstr>
      <vt:lpstr>ＭＳ Ｐゴシック</vt:lpstr>
      <vt:lpstr>MS PMincho</vt:lpstr>
      <vt:lpstr>MS PMincho</vt:lpstr>
      <vt:lpstr>Osaka</vt:lpstr>
      <vt:lpstr>Antique Olive</vt:lpstr>
      <vt:lpstr>Arial</vt:lpstr>
      <vt:lpstr>Arial Black</vt:lpstr>
      <vt:lpstr>Calibri</vt:lpstr>
      <vt:lpstr>Office Theme</vt:lpstr>
      <vt:lpstr>History of Safety Evaluation and Regulatory Status of Monosodium Glutamate (MSG)</vt:lpstr>
      <vt:lpstr>PowerPoint Presentation</vt:lpstr>
      <vt:lpstr>PowerPoint Presentation</vt:lpstr>
      <vt:lpstr>Approved around the world</vt:lpstr>
      <vt:lpstr>Safety Database on MSG  </vt:lpstr>
      <vt:lpstr>Risk Assessment </vt:lpstr>
      <vt:lpstr>What do Major Regulatory Agencies Say About MSG?</vt:lpstr>
      <vt:lpstr>What is Monosodium Glutamate? </vt:lpstr>
      <vt:lpstr>PowerPoint Presentation</vt:lpstr>
      <vt:lpstr>Dietary Glutamate Intake from MSG</vt:lpstr>
      <vt:lpstr>Importance of Glutamate in the Body </vt:lpstr>
      <vt:lpstr>Studies Reporting Adverse Effects </vt:lpstr>
      <vt:lpstr>PowerPoint Presentation</vt:lpstr>
      <vt:lpstr>Early Neonatal Treatments</vt:lpstr>
      <vt:lpstr>PowerPoint Presentation</vt:lpstr>
      <vt:lpstr>MSG Entry to the Blood </vt:lpstr>
      <vt:lpstr>PowerPoint Presentation</vt:lpstr>
      <vt:lpstr>PowerPoint Presentation</vt:lpstr>
      <vt:lpstr>Safety Concerns in the Late 1960’s?</vt:lpstr>
      <vt:lpstr>Chinese Restaurant Syndrome (CRS) </vt:lpstr>
      <vt:lpstr>How About MSG and Alleged Asthma and Allergies ?</vt:lpstr>
      <vt:lpstr>What about MSG Consumption and Obesity Rate?</vt:lpstr>
      <vt:lpstr>Summary</vt:lpstr>
      <vt:lpstr>PowerPoint Presentation</vt:lpstr>
    </vt:vector>
  </TitlesOfParts>
  <Company>Ajinomoto USA,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Abegaz, Eyassu</dc:creator>
  <cp:lastModifiedBy>Abegaz, Eyassu</cp:lastModifiedBy>
  <cp:revision>150</cp:revision>
  <dcterms:created xsi:type="dcterms:W3CDTF">2014-04-23T16:24:28Z</dcterms:created>
  <dcterms:modified xsi:type="dcterms:W3CDTF">2016-08-17T18:41:50Z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cbd244f4-bd0c-402c-a5ae-003c9d6e58cc</vt:lpwstr>
  </property>
</Properties>
</file>