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6.xml" ContentType="application/vnd.openxmlformats-officedocument.drawingml.diagramColors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4.xml" ContentType="application/vnd.openxmlformats-officedocument.drawingml.diagramColors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8" r:id="rId3"/>
    <p:sldId id="288" r:id="rId4"/>
    <p:sldId id="279" r:id="rId5"/>
    <p:sldId id="292" r:id="rId6"/>
    <p:sldId id="280" r:id="rId7"/>
    <p:sldId id="282" r:id="rId8"/>
    <p:sldId id="298" r:id="rId9"/>
    <p:sldId id="299" r:id="rId10"/>
    <p:sldId id="306" r:id="rId11"/>
    <p:sldId id="303" r:id="rId12"/>
    <p:sldId id="285" r:id="rId13"/>
    <p:sldId id="297" r:id="rId14"/>
    <p:sldId id="293" r:id="rId15"/>
    <p:sldId id="304" r:id="rId16"/>
    <p:sldId id="286" r:id="rId17"/>
    <p:sldId id="294" r:id="rId18"/>
    <p:sldId id="310" r:id="rId19"/>
    <p:sldId id="309" r:id="rId20"/>
    <p:sldId id="30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5252" autoAdjust="0"/>
  </p:normalViewPr>
  <p:slideViewPr>
    <p:cSldViewPr>
      <p:cViewPr>
        <p:scale>
          <a:sx n="95" d="100"/>
          <a:sy n="95" d="100"/>
        </p:scale>
        <p:origin x="-85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20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52344-E9EC-4842-A9EE-D4BB3EC658D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71E32B-A636-4AF0-AED7-E42F0B4A463C}">
      <dgm:prSet/>
      <dgm:spPr/>
      <dgm:t>
        <a:bodyPr/>
        <a:lstStyle/>
        <a:p>
          <a:pPr rtl="0"/>
          <a:r>
            <a:rPr lang="en-US" dirty="0" smtClean="0"/>
            <a:t>Testing includes short-term and long-term toxicity studies, including carcinogenicity studies with a built in safety factor to account for uncertainties</a:t>
          </a:r>
          <a:endParaRPr lang="en-US" dirty="0"/>
        </a:p>
      </dgm:t>
    </dgm:pt>
    <dgm:pt modelId="{671AAEDE-40DB-41FE-B24B-CD269E6FE05D}" type="parTrans" cxnId="{0701472F-BAEC-44E0-8073-594EF79DD343}">
      <dgm:prSet/>
      <dgm:spPr/>
      <dgm:t>
        <a:bodyPr/>
        <a:lstStyle/>
        <a:p>
          <a:endParaRPr lang="en-US"/>
        </a:p>
      </dgm:t>
    </dgm:pt>
    <dgm:pt modelId="{7B9371D0-573D-49B4-B8FC-F476E53B5EBE}" type="sibTrans" cxnId="{0701472F-BAEC-44E0-8073-594EF79DD343}">
      <dgm:prSet/>
      <dgm:spPr/>
      <dgm:t>
        <a:bodyPr/>
        <a:lstStyle/>
        <a:p>
          <a:endParaRPr lang="en-US"/>
        </a:p>
      </dgm:t>
    </dgm:pt>
    <dgm:pt modelId="{9D08BEE3-1CC9-43CB-8AAB-6A51DF91CACA}">
      <dgm:prSet/>
      <dgm:spPr/>
      <dgm:t>
        <a:bodyPr/>
        <a:lstStyle/>
        <a:p>
          <a:pPr rtl="0"/>
          <a:r>
            <a:rPr lang="en-US" dirty="0" smtClean="0"/>
            <a:t>U.S. FDA “Guidance for Industry and Other Stakeholders: Toxicological Principles for the Safety Assessment of Food Ingredients” (Redbook)</a:t>
          </a:r>
          <a:endParaRPr lang="en-US" dirty="0"/>
        </a:p>
      </dgm:t>
    </dgm:pt>
    <dgm:pt modelId="{F60588ED-C2F5-4FA0-911A-D4D263278D10}" type="parTrans" cxnId="{99E9DCC7-9D47-497B-834B-233CF3589952}">
      <dgm:prSet/>
      <dgm:spPr/>
      <dgm:t>
        <a:bodyPr/>
        <a:lstStyle/>
        <a:p>
          <a:endParaRPr lang="en-US"/>
        </a:p>
      </dgm:t>
    </dgm:pt>
    <dgm:pt modelId="{1EFEC433-4AB5-4183-BE95-792E5C3178BD}" type="sibTrans" cxnId="{99E9DCC7-9D47-497B-834B-233CF3589952}">
      <dgm:prSet/>
      <dgm:spPr/>
      <dgm:t>
        <a:bodyPr/>
        <a:lstStyle/>
        <a:p>
          <a:endParaRPr lang="en-US"/>
        </a:p>
      </dgm:t>
    </dgm:pt>
    <dgm:pt modelId="{61397E83-5113-4814-9B04-6DE1EE47201D}">
      <dgm:prSet/>
      <dgm:spPr/>
      <dgm:t>
        <a:bodyPr/>
        <a:lstStyle/>
        <a:p>
          <a:pPr rtl="0"/>
          <a:r>
            <a:rPr lang="en-US" dirty="0" smtClean="0"/>
            <a:t>Food additives are thoroughly studied, including extensive toxicological testing, before they are approved for use in food</a:t>
          </a:r>
          <a:endParaRPr lang="en-US" dirty="0"/>
        </a:p>
      </dgm:t>
    </dgm:pt>
    <dgm:pt modelId="{88060F8A-B890-48F3-833A-1DDE8C45ECF7}" type="sibTrans" cxnId="{8AD1F2D2-4E38-4903-AEF5-D7DB5D84BA25}">
      <dgm:prSet/>
      <dgm:spPr/>
      <dgm:t>
        <a:bodyPr/>
        <a:lstStyle/>
        <a:p>
          <a:endParaRPr lang="en-US"/>
        </a:p>
      </dgm:t>
    </dgm:pt>
    <dgm:pt modelId="{8845E829-82F9-4DA5-ADF7-0B64807DFEE4}" type="parTrans" cxnId="{8AD1F2D2-4E38-4903-AEF5-D7DB5D84BA25}">
      <dgm:prSet/>
      <dgm:spPr/>
      <dgm:t>
        <a:bodyPr/>
        <a:lstStyle/>
        <a:p>
          <a:endParaRPr lang="en-US"/>
        </a:p>
      </dgm:t>
    </dgm:pt>
    <dgm:pt modelId="{CA1CE9F6-AE1C-4BA3-AB8D-64E9C9312BD4}">
      <dgm:prSet/>
      <dgm:spPr/>
      <dgm:t>
        <a:bodyPr/>
        <a:lstStyle/>
        <a:p>
          <a:pPr rtl="0"/>
          <a:r>
            <a:rPr lang="en-US" smtClean="0"/>
            <a:t>Food additive identity, purity and quality is provided through adherence to specifications, which are developed prior to use in food</a:t>
          </a:r>
          <a:endParaRPr lang="en-US" dirty="0"/>
        </a:p>
      </dgm:t>
    </dgm:pt>
    <dgm:pt modelId="{95565806-6689-46E0-9663-FBB7BBE79ACA}" type="parTrans" cxnId="{2D9044AC-CA83-4C82-BF3A-7121BBBF5E9E}">
      <dgm:prSet/>
      <dgm:spPr/>
      <dgm:t>
        <a:bodyPr/>
        <a:lstStyle/>
        <a:p>
          <a:endParaRPr lang="en-US"/>
        </a:p>
      </dgm:t>
    </dgm:pt>
    <dgm:pt modelId="{A527F05B-96F5-4AA7-99F9-5C3BCDDEF9DB}" type="sibTrans" cxnId="{2D9044AC-CA83-4C82-BF3A-7121BBBF5E9E}">
      <dgm:prSet/>
      <dgm:spPr/>
      <dgm:t>
        <a:bodyPr/>
        <a:lstStyle/>
        <a:p>
          <a:endParaRPr lang="en-US"/>
        </a:p>
      </dgm:t>
    </dgm:pt>
    <dgm:pt modelId="{3AD13991-A1AF-46FC-8C71-366DE8ABC56C}" type="pres">
      <dgm:prSet presAssocID="{28052344-E9EC-4842-A9EE-D4BB3EC65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98589A-B41E-49CA-81B5-585530F82A38}" type="pres">
      <dgm:prSet presAssocID="{61397E83-5113-4814-9B04-6DE1EE4720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72080-0080-485A-AC06-0FE3F226FDF4}" type="pres">
      <dgm:prSet presAssocID="{88060F8A-B890-48F3-833A-1DDE8C45ECF7}" presName="sibTrans" presStyleCnt="0"/>
      <dgm:spPr/>
    </dgm:pt>
    <dgm:pt modelId="{98D28425-7055-4582-A8F5-5950675E83E8}" type="pres">
      <dgm:prSet presAssocID="{E571E32B-A636-4AF0-AED7-E42F0B4A46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699BE-B55E-4B47-85AA-3A31B8014FB5}" type="pres">
      <dgm:prSet presAssocID="{7B9371D0-573D-49B4-B8FC-F476E53B5EBE}" presName="sibTrans" presStyleCnt="0"/>
      <dgm:spPr/>
    </dgm:pt>
    <dgm:pt modelId="{441BDEAC-D3B0-477D-B5F5-6967F774422F}" type="pres">
      <dgm:prSet presAssocID="{9D08BEE3-1CC9-43CB-8AAB-6A51DF91CA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17C11-8819-4BD5-AB2E-51D39B2B3357}" type="pres">
      <dgm:prSet presAssocID="{1EFEC433-4AB5-4183-BE95-792E5C3178BD}" presName="sibTrans" presStyleCnt="0"/>
      <dgm:spPr/>
    </dgm:pt>
    <dgm:pt modelId="{95F29000-5768-445C-B303-DAF66378B30E}" type="pres">
      <dgm:prSet presAssocID="{CA1CE9F6-AE1C-4BA3-AB8D-64E9C9312B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1AADF-9230-457C-AD18-DB7F70064FD8}" type="presOf" srcId="{61397E83-5113-4814-9B04-6DE1EE47201D}" destId="{7298589A-B41E-49CA-81B5-585530F82A38}" srcOrd="0" destOrd="0" presId="urn:microsoft.com/office/officeart/2005/8/layout/default#1"/>
    <dgm:cxn modelId="{0701472F-BAEC-44E0-8073-594EF79DD343}" srcId="{28052344-E9EC-4842-A9EE-D4BB3EC658D9}" destId="{E571E32B-A636-4AF0-AED7-E42F0B4A463C}" srcOrd="1" destOrd="0" parTransId="{671AAEDE-40DB-41FE-B24B-CD269E6FE05D}" sibTransId="{7B9371D0-573D-49B4-B8FC-F476E53B5EBE}"/>
    <dgm:cxn modelId="{99E9DCC7-9D47-497B-834B-233CF3589952}" srcId="{28052344-E9EC-4842-A9EE-D4BB3EC658D9}" destId="{9D08BEE3-1CC9-43CB-8AAB-6A51DF91CACA}" srcOrd="2" destOrd="0" parTransId="{F60588ED-C2F5-4FA0-911A-D4D263278D10}" sibTransId="{1EFEC433-4AB5-4183-BE95-792E5C3178BD}"/>
    <dgm:cxn modelId="{2D9044AC-CA83-4C82-BF3A-7121BBBF5E9E}" srcId="{28052344-E9EC-4842-A9EE-D4BB3EC658D9}" destId="{CA1CE9F6-AE1C-4BA3-AB8D-64E9C9312BD4}" srcOrd="3" destOrd="0" parTransId="{95565806-6689-46E0-9663-FBB7BBE79ACA}" sibTransId="{A527F05B-96F5-4AA7-99F9-5C3BCDDEF9DB}"/>
    <dgm:cxn modelId="{40B556CD-211B-45C8-B056-C2008C954C4A}" type="presOf" srcId="{E571E32B-A636-4AF0-AED7-E42F0B4A463C}" destId="{98D28425-7055-4582-A8F5-5950675E83E8}" srcOrd="0" destOrd="0" presId="urn:microsoft.com/office/officeart/2005/8/layout/default#1"/>
    <dgm:cxn modelId="{2B10DF9E-EDF6-4CEF-B9F8-581BD29851CF}" type="presOf" srcId="{9D08BEE3-1CC9-43CB-8AAB-6A51DF91CACA}" destId="{441BDEAC-D3B0-477D-B5F5-6967F774422F}" srcOrd="0" destOrd="0" presId="urn:microsoft.com/office/officeart/2005/8/layout/default#1"/>
    <dgm:cxn modelId="{177F89C6-DA1C-4A8D-B6EE-2CDFAF44038B}" type="presOf" srcId="{28052344-E9EC-4842-A9EE-D4BB3EC658D9}" destId="{3AD13991-A1AF-46FC-8C71-366DE8ABC56C}" srcOrd="0" destOrd="0" presId="urn:microsoft.com/office/officeart/2005/8/layout/default#1"/>
    <dgm:cxn modelId="{477EAD19-EB72-4A29-8F2C-1D63D094F23F}" type="presOf" srcId="{CA1CE9F6-AE1C-4BA3-AB8D-64E9C9312BD4}" destId="{95F29000-5768-445C-B303-DAF66378B30E}" srcOrd="0" destOrd="0" presId="urn:microsoft.com/office/officeart/2005/8/layout/default#1"/>
    <dgm:cxn modelId="{8AD1F2D2-4E38-4903-AEF5-D7DB5D84BA25}" srcId="{28052344-E9EC-4842-A9EE-D4BB3EC658D9}" destId="{61397E83-5113-4814-9B04-6DE1EE47201D}" srcOrd="0" destOrd="0" parTransId="{8845E829-82F9-4DA5-ADF7-0B64807DFEE4}" sibTransId="{88060F8A-B890-48F3-833A-1DDE8C45ECF7}"/>
    <dgm:cxn modelId="{FB5865B8-8584-43DF-8191-23A908BD772B}" type="presParOf" srcId="{3AD13991-A1AF-46FC-8C71-366DE8ABC56C}" destId="{7298589A-B41E-49CA-81B5-585530F82A38}" srcOrd="0" destOrd="0" presId="urn:microsoft.com/office/officeart/2005/8/layout/default#1"/>
    <dgm:cxn modelId="{B94EDD74-64F9-401E-A13F-2372809FF0B0}" type="presParOf" srcId="{3AD13991-A1AF-46FC-8C71-366DE8ABC56C}" destId="{E9272080-0080-485A-AC06-0FE3F226FDF4}" srcOrd="1" destOrd="0" presId="urn:microsoft.com/office/officeart/2005/8/layout/default#1"/>
    <dgm:cxn modelId="{C0AB9430-B9D2-44A8-ADB5-4E772DE93C8E}" type="presParOf" srcId="{3AD13991-A1AF-46FC-8C71-366DE8ABC56C}" destId="{98D28425-7055-4582-A8F5-5950675E83E8}" srcOrd="2" destOrd="0" presId="urn:microsoft.com/office/officeart/2005/8/layout/default#1"/>
    <dgm:cxn modelId="{3FF2BCA1-D446-47F8-9F1A-AF68A1C2E9E7}" type="presParOf" srcId="{3AD13991-A1AF-46FC-8C71-366DE8ABC56C}" destId="{1E0699BE-B55E-4B47-85AA-3A31B8014FB5}" srcOrd="3" destOrd="0" presId="urn:microsoft.com/office/officeart/2005/8/layout/default#1"/>
    <dgm:cxn modelId="{7CD8B8F9-0052-40B6-BE96-53CD13C347E5}" type="presParOf" srcId="{3AD13991-A1AF-46FC-8C71-366DE8ABC56C}" destId="{441BDEAC-D3B0-477D-B5F5-6967F774422F}" srcOrd="4" destOrd="0" presId="urn:microsoft.com/office/officeart/2005/8/layout/default#1"/>
    <dgm:cxn modelId="{4960DC1E-E594-4F2E-931C-DD6C2D0D529C}" type="presParOf" srcId="{3AD13991-A1AF-46FC-8C71-366DE8ABC56C}" destId="{8CC17C11-8819-4BD5-AB2E-51D39B2B3357}" srcOrd="5" destOrd="0" presId="urn:microsoft.com/office/officeart/2005/8/layout/default#1"/>
    <dgm:cxn modelId="{8CA81C0D-D6C7-4EA3-BE39-39C82A91706D}" type="presParOf" srcId="{3AD13991-A1AF-46FC-8C71-366DE8ABC56C}" destId="{95F29000-5768-445C-B303-DAF66378B30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BAC0E-7E08-4AA5-B32E-3DFD072D28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EA2D7-6756-4DE1-A54F-965802CCAEC0}">
      <dgm:prSet/>
      <dgm:spPr/>
      <dgm:t>
        <a:bodyPr/>
        <a:lstStyle/>
        <a:p>
          <a:pPr rtl="0"/>
          <a:r>
            <a:rPr lang="en-US" b="1" dirty="0" smtClean="0"/>
            <a:t>Food additives have been used safely for decades</a:t>
          </a:r>
          <a:endParaRPr lang="en-US" dirty="0"/>
        </a:p>
      </dgm:t>
    </dgm:pt>
    <dgm:pt modelId="{57F439ED-E6F0-49A1-ACF3-D0861F5149F2}" type="parTrans" cxnId="{707013DF-0783-4F65-94D0-A884C753E455}">
      <dgm:prSet/>
      <dgm:spPr/>
      <dgm:t>
        <a:bodyPr/>
        <a:lstStyle/>
        <a:p>
          <a:endParaRPr lang="en-US"/>
        </a:p>
      </dgm:t>
    </dgm:pt>
    <dgm:pt modelId="{E8AE4D6D-8BF9-42D0-9C48-BA8957FAEBE6}" type="sibTrans" cxnId="{707013DF-0783-4F65-94D0-A884C753E455}">
      <dgm:prSet/>
      <dgm:spPr/>
      <dgm:t>
        <a:bodyPr/>
        <a:lstStyle/>
        <a:p>
          <a:endParaRPr lang="en-US"/>
        </a:p>
      </dgm:t>
    </dgm:pt>
    <dgm:pt modelId="{832C5F13-606C-41B3-98BE-811A8119DC1B}" type="pres">
      <dgm:prSet presAssocID="{0F0BAC0E-7E08-4AA5-B32E-3DFD072D28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11517-A0FA-4A3A-8E9D-FE5BB32876FB}" type="pres">
      <dgm:prSet presAssocID="{C56EA2D7-6756-4DE1-A54F-965802CCAEC0}" presName="parentText" presStyleLbl="node1" presStyleIdx="0" presStyleCnt="1" custLinFactNeighborY="-12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CFCDA-9AA8-4D33-BCC1-EB3B01758EEC}" type="presOf" srcId="{C56EA2D7-6756-4DE1-A54F-965802CCAEC0}" destId="{74511517-A0FA-4A3A-8E9D-FE5BB32876FB}" srcOrd="0" destOrd="0" presId="urn:microsoft.com/office/officeart/2005/8/layout/vList2"/>
    <dgm:cxn modelId="{FD754D46-4273-4635-9DDB-060AF5BFD14C}" type="presOf" srcId="{0F0BAC0E-7E08-4AA5-B32E-3DFD072D28B2}" destId="{832C5F13-606C-41B3-98BE-811A8119DC1B}" srcOrd="0" destOrd="0" presId="urn:microsoft.com/office/officeart/2005/8/layout/vList2"/>
    <dgm:cxn modelId="{707013DF-0783-4F65-94D0-A884C753E455}" srcId="{0F0BAC0E-7E08-4AA5-B32E-3DFD072D28B2}" destId="{C56EA2D7-6756-4DE1-A54F-965802CCAEC0}" srcOrd="0" destOrd="0" parTransId="{57F439ED-E6F0-49A1-ACF3-D0861F5149F2}" sibTransId="{E8AE4D6D-8BF9-42D0-9C48-BA8957FAEBE6}"/>
    <dgm:cxn modelId="{F9CC4861-AA98-4E0A-A8F0-625F5E080728}" type="presParOf" srcId="{832C5F13-606C-41B3-98BE-811A8119DC1B}" destId="{74511517-A0FA-4A3A-8E9D-FE5BB32876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8261E-CF54-4605-A2E3-D965AE74FD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8CB359-8C45-4503-973D-CF95BECFAF1F}">
      <dgm:prSet/>
      <dgm:spPr/>
      <dgm:t>
        <a:bodyPr/>
        <a:lstStyle/>
        <a:p>
          <a:pPr rtl="0"/>
          <a:r>
            <a:rPr lang="en-US" smtClean="0"/>
            <a:t>Food additives afford consumers added convenience and enjoyment of a wide variety of appetizing and nutritious foods and beverages</a:t>
          </a:r>
          <a:endParaRPr lang="en-US"/>
        </a:p>
      </dgm:t>
    </dgm:pt>
    <dgm:pt modelId="{6D4E2DC0-4B83-44EB-9707-C92E7FC772BC}" type="parTrans" cxnId="{C09601A5-3AAD-484E-8BB6-101713BD6FD8}">
      <dgm:prSet/>
      <dgm:spPr/>
      <dgm:t>
        <a:bodyPr/>
        <a:lstStyle/>
        <a:p>
          <a:endParaRPr lang="en-US"/>
        </a:p>
      </dgm:t>
    </dgm:pt>
    <dgm:pt modelId="{C2C13286-015B-4F3E-9D79-EB4D3BC91F26}" type="sibTrans" cxnId="{C09601A5-3AAD-484E-8BB6-101713BD6FD8}">
      <dgm:prSet/>
      <dgm:spPr/>
      <dgm:t>
        <a:bodyPr/>
        <a:lstStyle/>
        <a:p>
          <a:endParaRPr lang="en-US"/>
        </a:p>
      </dgm:t>
    </dgm:pt>
    <dgm:pt modelId="{3DB95AED-EA51-4236-ACD9-7926D2E51839}">
      <dgm:prSet/>
      <dgm:spPr/>
      <dgm:t>
        <a:bodyPr/>
        <a:lstStyle/>
        <a:p>
          <a:pPr rtl="0"/>
          <a:r>
            <a:rPr lang="en-US" smtClean="0"/>
            <a:t>Food additives are critical to the safety and nutritional composition of many foods and beverages</a:t>
          </a:r>
          <a:endParaRPr lang="en-US"/>
        </a:p>
      </dgm:t>
    </dgm:pt>
    <dgm:pt modelId="{A9C92156-7C11-4607-AF12-8EF70BCF1750}" type="parTrans" cxnId="{2DC07459-1D65-4B68-9F3F-AF4203D2D81D}">
      <dgm:prSet/>
      <dgm:spPr/>
      <dgm:t>
        <a:bodyPr/>
        <a:lstStyle/>
        <a:p>
          <a:endParaRPr lang="en-US"/>
        </a:p>
      </dgm:t>
    </dgm:pt>
    <dgm:pt modelId="{2BF1A88B-0CF8-49BC-9364-8D0FB6A6D06D}" type="sibTrans" cxnId="{2DC07459-1D65-4B68-9F3F-AF4203D2D81D}">
      <dgm:prSet/>
      <dgm:spPr/>
      <dgm:t>
        <a:bodyPr/>
        <a:lstStyle/>
        <a:p>
          <a:endParaRPr lang="en-US"/>
        </a:p>
      </dgm:t>
    </dgm:pt>
    <dgm:pt modelId="{47CF1C02-1011-4870-BC88-5F710954AB5F}">
      <dgm:prSet/>
      <dgm:spPr/>
      <dgm:t>
        <a:bodyPr/>
        <a:lstStyle/>
        <a:p>
          <a:pPr rtl="0"/>
          <a:r>
            <a:rPr lang="en-US" smtClean="0"/>
            <a:t>Food additives used for technical purposes in finished foods and beverages fall into four main categories:</a:t>
          </a:r>
          <a:endParaRPr lang="en-US"/>
        </a:p>
      </dgm:t>
    </dgm:pt>
    <dgm:pt modelId="{6A84FAC8-3BDF-421D-9343-095F90592146}" type="parTrans" cxnId="{ACAC814A-4205-4787-A0B6-3BDEF16F9F53}">
      <dgm:prSet/>
      <dgm:spPr/>
      <dgm:t>
        <a:bodyPr/>
        <a:lstStyle/>
        <a:p>
          <a:endParaRPr lang="en-US"/>
        </a:p>
      </dgm:t>
    </dgm:pt>
    <dgm:pt modelId="{FF738C71-CCF2-423C-990C-B12E8A9EC438}" type="sibTrans" cxnId="{ACAC814A-4205-4787-A0B6-3BDEF16F9F53}">
      <dgm:prSet/>
      <dgm:spPr/>
      <dgm:t>
        <a:bodyPr/>
        <a:lstStyle/>
        <a:p>
          <a:endParaRPr lang="en-US"/>
        </a:p>
      </dgm:t>
    </dgm:pt>
    <dgm:pt modelId="{B92C63CA-86D5-4AF7-A6E8-E3EFDA50DA89}">
      <dgm:prSet/>
      <dgm:spPr/>
      <dgm:t>
        <a:bodyPr/>
        <a:lstStyle/>
        <a:p>
          <a:pPr rtl="0"/>
          <a:r>
            <a:rPr lang="en-US" smtClean="0"/>
            <a:t>Support nutrition delivery</a:t>
          </a:r>
          <a:endParaRPr lang="en-US"/>
        </a:p>
      </dgm:t>
    </dgm:pt>
    <dgm:pt modelId="{EDB41C9C-36C5-4D37-AB5B-A062F42E6D95}" type="parTrans" cxnId="{B283ADFE-670C-40E8-97C1-C43C9403B141}">
      <dgm:prSet/>
      <dgm:spPr/>
      <dgm:t>
        <a:bodyPr/>
        <a:lstStyle/>
        <a:p>
          <a:endParaRPr lang="en-US"/>
        </a:p>
      </dgm:t>
    </dgm:pt>
    <dgm:pt modelId="{DDE9FB27-3BE1-4C77-862E-304B23EE619D}" type="sibTrans" cxnId="{B283ADFE-670C-40E8-97C1-C43C9403B141}">
      <dgm:prSet/>
      <dgm:spPr/>
      <dgm:t>
        <a:bodyPr/>
        <a:lstStyle/>
        <a:p>
          <a:endParaRPr lang="en-US"/>
        </a:p>
      </dgm:t>
    </dgm:pt>
    <dgm:pt modelId="{E3F3EA37-EC4E-40E3-BD04-4C720E634847}">
      <dgm:prSet/>
      <dgm:spPr/>
      <dgm:t>
        <a:bodyPr/>
        <a:lstStyle/>
        <a:p>
          <a:pPr rtl="0"/>
          <a:r>
            <a:rPr lang="en-US" dirty="0" smtClean="0"/>
            <a:t>Maintenance of food quality and freshness</a:t>
          </a:r>
          <a:endParaRPr lang="en-US" dirty="0"/>
        </a:p>
      </dgm:t>
    </dgm:pt>
    <dgm:pt modelId="{9B3B82E4-8E97-4CAB-B845-D317D73ACFFA}" type="parTrans" cxnId="{6E7828CC-6F16-4313-A6F4-4162E141AF51}">
      <dgm:prSet/>
      <dgm:spPr/>
      <dgm:t>
        <a:bodyPr/>
        <a:lstStyle/>
        <a:p>
          <a:endParaRPr lang="en-US"/>
        </a:p>
      </dgm:t>
    </dgm:pt>
    <dgm:pt modelId="{1AF7E7F7-6E2C-4AE4-A424-587F9F41BEC9}" type="sibTrans" cxnId="{6E7828CC-6F16-4313-A6F4-4162E141AF51}">
      <dgm:prSet/>
      <dgm:spPr/>
      <dgm:t>
        <a:bodyPr/>
        <a:lstStyle/>
        <a:p>
          <a:endParaRPr lang="en-US"/>
        </a:p>
      </dgm:t>
    </dgm:pt>
    <dgm:pt modelId="{2563ECE0-74DA-4DE6-9EC2-2DFE4C23C9E1}">
      <dgm:prSet/>
      <dgm:spPr/>
      <dgm:t>
        <a:bodyPr/>
        <a:lstStyle/>
        <a:p>
          <a:pPr rtl="0"/>
          <a:r>
            <a:rPr lang="en-US" smtClean="0"/>
            <a:t>Processing and preparation aids</a:t>
          </a:r>
          <a:endParaRPr lang="en-US"/>
        </a:p>
      </dgm:t>
    </dgm:pt>
    <dgm:pt modelId="{A7AE3932-1206-47A9-9EC6-DF042AF3726F}" type="parTrans" cxnId="{E661D88E-FEEB-48E8-BB9E-9F9007883DD2}">
      <dgm:prSet/>
      <dgm:spPr/>
      <dgm:t>
        <a:bodyPr/>
        <a:lstStyle/>
        <a:p>
          <a:endParaRPr lang="en-US"/>
        </a:p>
      </dgm:t>
    </dgm:pt>
    <dgm:pt modelId="{E0FDD7D5-D8F5-4AE2-9042-16B6ED8F7876}" type="sibTrans" cxnId="{E661D88E-FEEB-48E8-BB9E-9F9007883DD2}">
      <dgm:prSet/>
      <dgm:spPr/>
      <dgm:t>
        <a:bodyPr/>
        <a:lstStyle/>
        <a:p>
          <a:endParaRPr lang="en-US"/>
        </a:p>
      </dgm:t>
    </dgm:pt>
    <dgm:pt modelId="{71752761-535E-4FE1-8391-AACA98D4C1C7}">
      <dgm:prSet/>
      <dgm:spPr/>
      <dgm:t>
        <a:bodyPr/>
        <a:lstStyle/>
        <a:p>
          <a:pPr rtl="0"/>
          <a:r>
            <a:rPr lang="en-US" dirty="0" smtClean="0"/>
            <a:t>Enhanced appeal</a:t>
          </a:r>
          <a:endParaRPr lang="en-US" dirty="0"/>
        </a:p>
      </dgm:t>
    </dgm:pt>
    <dgm:pt modelId="{8CF1ECE8-5D43-4B5F-9A81-BB201F036FE0}" type="parTrans" cxnId="{F91F6234-AB85-4412-9B74-7F9D6A8540D6}">
      <dgm:prSet/>
      <dgm:spPr/>
      <dgm:t>
        <a:bodyPr/>
        <a:lstStyle/>
        <a:p>
          <a:endParaRPr lang="en-US"/>
        </a:p>
      </dgm:t>
    </dgm:pt>
    <dgm:pt modelId="{8909A3E0-6D0C-4E04-9BEF-ED6864F8DCE0}" type="sibTrans" cxnId="{F91F6234-AB85-4412-9B74-7F9D6A8540D6}">
      <dgm:prSet/>
      <dgm:spPr/>
      <dgm:t>
        <a:bodyPr/>
        <a:lstStyle/>
        <a:p>
          <a:endParaRPr lang="en-US"/>
        </a:p>
      </dgm:t>
    </dgm:pt>
    <dgm:pt modelId="{1DCB895A-89B5-49C5-A343-CBEE50211B55}" type="pres">
      <dgm:prSet presAssocID="{8048261E-CF54-4605-A2E3-D965AE74F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63B3F4-B00C-4544-AD81-575F8DEB7753}" type="pres">
      <dgm:prSet presAssocID="{5D8CB359-8C45-4503-973D-CF95BECFAF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2B97C-0E4F-4818-A11A-C6FF44DE7EFA}" type="pres">
      <dgm:prSet presAssocID="{C2C13286-015B-4F3E-9D79-EB4D3BC91F26}" presName="spacer" presStyleCnt="0"/>
      <dgm:spPr/>
    </dgm:pt>
    <dgm:pt modelId="{DD9ABB20-5BC8-4FD3-B4C7-DCD650BEDFF0}" type="pres">
      <dgm:prSet presAssocID="{3DB95AED-EA51-4236-ACD9-7926D2E518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FD552-C7D9-4C59-A807-378CCFF68EE3}" type="pres">
      <dgm:prSet presAssocID="{2BF1A88B-0CF8-49BC-9364-8D0FB6A6D06D}" presName="spacer" presStyleCnt="0"/>
      <dgm:spPr/>
    </dgm:pt>
    <dgm:pt modelId="{F9A39FE5-AD37-47D5-BCCD-66BE679AC9F9}" type="pres">
      <dgm:prSet presAssocID="{47CF1C02-1011-4870-BC88-5F710954AB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3E53E-0B8D-4FE1-8AFB-1CB43A083C82}" type="pres">
      <dgm:prSet presAssocID="{47CF1C02-1011-4870-BC88-5F710954AB5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601A5-3AAD-484E-8BB6-101713BD6FD8}" srcId="{8048261E-CF54-4605-A2E3-D965AE74FD1F}" destId="{5D8CB359-8C45-4503-973D-CF95BECFAF1F}" srcOrd="0" destOrd="0" parTransId="{6D4E2DC0-4B83-44EB-9707-C92E7FC772BC}" sibTransId="{C2C13286-015B-4F3E-9D79-EB4D3BC91F26}"/>
    <dgm:cxn modelId="{84D571DB-BEEA-42EA-A114-97F271F85EA3}" type="presOf" srcId="{B92C63CA-86D5-4AF7-A6E8-E3EFDA50DA89}" destId="{E7C3E53E-0B8D-4FE1-8AFB-1CB43A083C82}" srcOrd="0" destOrd="0" presId="urn:microsoft.com/office/officeart/2005/8/layout/vList2"/>
    <dgm:cxn modelId="{CD8C433C-0430-410D-994B-CB007CD5FEB5}" type="presOf" srcId="{8048261E-CF54-4605-A2E3-D965AE74FD1F}" destId="{1DCB895A-89B5-49C5-A343-CBEE50211B55}" srcOrd="0" destOrd="0" presId="urn:microsoft.com/office/officeart/2005/8/layout/vList2"/>
    <dgm:cxn modelId="{2DC07459-1D65-4B68-9F3F-AF4203D2D81D}" srcId="{8048261E-CF54-4605-A2E3-D965AE74FD1F}" destId="{3DB95AED-EA51-4236-ACD9-7926D2E51839}" srcOrd="1" destOrd="0" parTransId="{A9C92156-7C11-4607-AF12-8EF70BCF1750}" sibTransId="{2BF1A88B-0CF8-49BC-9364-8D0FB6A6D06D}"/>
    <dgm:cxn modelId="{F91F6234-AB85-4412-9B74-7F9D6A8540D6}" srcId="{47CF1C02-1011-4870-BC88-5F710954AB5F}" destId="{71752761-535E-4FE1-8391-AACA98D4C1C7}" srcOrd="3" destOrd="0" parTransId="{8CF1ECE8-5D43-4B5F-9A81-BB201F036FE0}" sibTransId="{8909A3E0-6D0C-4E04-9BEF-ED6864F8DCE0}"/>
    <dgm:cxn modelId="{E6F533C7-D55F-41C2-B2EC-F798FA965108}" type="presOf" srcId="{2563ECE0-74DA-4DE6-9EC2-2DFE4C23C9E1}" destId="{E7C3E53E-0B8D-4FE1-8AFB-1CB43A083C82}" srcOrd="0" destOrd="2" presId="urn:microsoft.com/office/officeart/2005/8/layout/vList2"/>
    <dgm:cxn modelId="{B6940196-6CD1-4C58-AEC2-4C4F281932CA}" type="presOf" srcId="{47CF1C02-1011-4870-BC88-5F710954AB5F}" destId="{F9A39FE5-AD37-47D5-BCCD-66BE679AC9F9}" srcOrd="0" destOrd="0" presId="urn:microsoft.com/office/officeart/2005/8/layout/vList2"/>
    <dgm:cxn modelId="{E661D88E-FEEB-48E8-BB9E-9F9007883DD2}" srcId="{47CF1C02-1011-4870-BC88-5F710954AB5F}" destId="{2563ECE0-74DA-4DE6-9EC2-2DFE4C23C9E1}" srcOrd="2" destOrd="0" parTransId="{A7AE3932-1206-47A9-9EC6-DF042AF3726F}" sibTransId="{E0FDD7D5-D8F5-4AE2-9042-16B6ED8F7876}"/>
    <dgm:cxn modelId="{6E7828CC-6F16-4313-A6F4-4162E141AF51}" srcId="{47CF1C02-1011-4870-BC88-5F710954AB5F}" destId="{E3F3EA37-EC4E-40E3-BD04-4C720E634847}" srcOrd="1" destOrd="0" parTransId="{9B3B82E4-8E97-4CAB-B845-D317D73ACFFA}" sibTransId="{1AF7E7F7-6E2C-4AE4-A424-587F9F41BEC9}"/>
    <dgm:cxn modelId="{B4E6C4A7-62A2-4917-9007-9CE4F52F0B86}" type="presOf" srcId="{3DB95AED-EA51-4236-ACD9-7926D2E51839}" destId="{DD9ABB20-5BC8-4FD3-B4C7-DCD650BEDFF0}" srcOrd="0" destOrd="0" presId="urn:microsoft.com/office/officeart/2005/8/layout/vList2"/>
    <dgm:cxn modelId="{ACAC814A-4205-4787-A0B6-3BDEF16F9F53}" srcId="{8048261E-CF54-4605-A2E3-D965AE74FD1F}" destId="{47CF1C02-1011-4870-BC88-5F710954AB5F}" srcOrd="2" destOrd="0" parTransId="{6A84FAC8-3BDF-421D-9343-095F90592146}" sibTransId="{FF738C71-CCF2-423C-990C-B12E8A9EC438}"/>
    <dgm:cxn modelId="{C59432FF-83F4-4008-A684-803580CFAE8D}" type="presOf" srcId="{71752761-535E-4FE1-8391-AACA98D4C1C7}" destId="{E7C3E53E-0B8D-4FE1-8AFB-1CB43A083C82}" srcOrd="0" destOrd="3" presId="urn:microsoft.com/office/officeart/2005/8/layout/vList2"/>
    <dgm:cxn modelId="{AD8DF8E9-1C37-4AFB-B98B-8988FE27AF39}" type="presOf" srcId="{5D8CB359-8C45-4503-973D-CF95BECFAF1F}" destId="{4963B3F4-B00C-4544-AD81-575F8DEB7753}" srcOrd="0" destOrd="0" presId="urn:microsoft.com/office/officeart/2005/8/layout/vList2"/>
    <dgm:cxn modelId="{82DF3BDC-7182-4BF2-9417-C49779419C76}" type="presOf" srcId="{E3F3EA37-EC4E-40E3-BD04-4C720E634847}" destId="{E7C3E53E-0B8D-4FE1-8AFB-1CB43A083C82}" srcOrd="0" destOrd="1" presId="urn:microsoft.com/office/officeart/2005/8/layout/vList2"/>
    <dgm:cxn modelId="{B283ADFE-670C-40E8-97C1-C43C9403B141}" srcId="{47CF1C02-1011-4870-BC88-5F710954AB5F}" destId="{B92C63CA-86D5-4AF7-A6E8-E3EFDA50DA89}" srcOrd="0" destOrd="0" parTransId="{EDB41C9C-36C5-4D37-AB5B-A062F42E6D95}" sibTransId="{DDE9FB27-3BE1-4C77-862E-304B23EE619D}"/>
    <dgm:cxn modelId="{4A0C0336-34B8-4554-9E2E-F1F1D3E8A127}" type="presParOf" srcId="{1DCB895A-89B5-49C5-A343-CBEE50211B55}" destId="{4963B3F4-B00C-4544-AD81-575F8DEB7753}" srcOrd="0" destOrd="0" presId="urn:microsoft.com/office/officeart/2005/8/layout/vList2"/>
    <dgm:cxn modelId="{910F1C89-21EA-4313-A64F-753C36B805EE}" type="presParOf" srcId="{1DCB895A-89B5-49C5-A343-CBEE50211B55}" destId="{3842B97C-0E4F-4818-A11A-C6FF44DE7EFA}" srcOrd="1" destOrd="0" presId="urn:microsoft.com/office/officeart/2005/8/layout/vList2"/>
    <dgm:cxn modelId="{76B2AB1E-DADA-4A7C-BE5E-3482D2B12F36}" type="presParOf" srcId="{1DCB895A-89B5-49C5-A343-CBEE50211B55}" destId="{DD9ABB20-5BC8-4FD3-B4C7-DCD650BEDFF0}" srcOrd="2" destOrd="0" presId="urn:microsoft.com/office/officeart/2005/8/layout/vList2"/>
    <dgm:cxn modelId="{4FE7323F-15F8-4FA5-ABB1-3984E5847EF2}" type="presParOf" srcId="{1DCB895A-89B5-49C5-A343-CBEE50211B55}" destId="{743FD552-C7D9-4C59-A807-378CCFF68EE3}" srcOrd="3" destOrd="0" presId="urn:microsoft.com/office/officeart/2005/8/layout/vList2"/>
    <dgm:cxn modelId="{35B78DE3-95EE-43CD-AD17-19151E5699ED}" type="presParOf" srcId="{1DCB895A-89B5-49C5-A343-CBEE50211B55}" destId="{F9A39FE5-AD37-47D5-BCCD-66BE679AC9F9}" srcOrd="4" destOrd="0" presId="urn:microsoft.com/office/officeart/2005/8/layout/vList2"/>
    <dgm:cxn modelId="{A0F2B6D8-290E-4CE3-92B7-779434E9FBF6}" type="presParOf" srcId="{1DCB895A-89B5-49C5-A343-CBEE50211B55}" destId="{E7C3E53E-0B8D-4FE1-8AFB-1CB43A083C8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204CD-0BAB-4B70-900D-D4DEB1DB97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E6928-E54C-4F22-B7C3-5E994A8672C6}">
      <dgm:prSet/>
      <dgm:spPr/>
      <dgm:t>
        <a:bodyPr/>
        <a:lstStyle/>
        <a:p>
          <a:pPr rtl="0"/>
          <a:r>
            <a:rPr lang="en-US" smtClean="0"/>
            <a:t>Global Population Growth:</a:t>
          </a:r>
          <a:endParaRPr lang="en-US"/>
        </a:p>
      </dgm:t>
    </dgm:pt>
    <dgm:pt modelId="{49001413-9241-43E8-B179-DA934427A58D}" type="parTrans" cxnId="{CAEBEEB7-4A20-4975-A73A-88DD81961064}">
      <dgm:prSet/>
      <dgm:spPr/>
      <dgm:t>
        <a:bodyPr/>
        <a:lstStyle/>
        <a:p>
          <a:endParaRPr lang="en-US"/>
        </a:p>
      </dgm:t>
    </dgm:pt>
    <dgm:pt modelId="{E4E8B78C-A903-4746-ABFF-A33A83507CC2}" type="sibTrans" cxnId="{CAEBEEB7-4A20-4975-A73A-88DD81961064}">
      <dgm:prSet/>
      <dgm:spPr/>
      <dgm:t>
        <a:bodyPr/>
        <a:lstStyle/>
        <a:p>
          <a:endParaRPr lang="en-US"/>
        </a:p>
      </dgm:t>
    </dgm:pt>
    <dgm:pt modelId="{E254DD57-F8AD-44F9-88D4-03519434C3E1}">
      <dgm:prSet/>
      <dgm:spPr/>
      <dgm:t>
        <a:bodyPr/>
        <a:lstStyle/>
        <a:p>
          <a:pPr rtl="0"/>
          <a:r>
            <a:rPr lang="en-US" smtClean="0"/>
            <a:t>7 billion in 2010</a:t>
          </a:r>
          <a:endParaRPr lang="en-US"/>
        </a:p>
      </dgm:t>
    </dgm:pt>
    <dgm:pt modelId="{4D3A0860-2442-4DDB-9DF0-EBE8175CE19B}" type="parTrans" cxnId="{550FFD54-F21D-4F4D-BA8E-468E1C379F4B}">
      <dgm:prSet/>
      <dgm:spPr/>
      <dgm:t>
        <a:bodyPr/>
        <a:lstStyle/>
        <a:p>
          <a:endParaRPr lang="en-US"/>
        </a:p>
      </dgm:t>
    </dgm:pt>
    <dgm:pt modelId="{B007BCB4-446C-4E83-BD9A-4F8EE306839D}" type="sibTrans" cxnId="{550FFD54-F21D-4F4D-BA8E-468E1C379F4B}">
      <dgm:prSet/>
      <dgm:spPr/>
      <dgm:t>
        <a:bodyPr/>
        <a:lstStyle/>
        <a:p>
          <a:endParaRPr lang="en-US"/>
        </a:p>
      </dgm:t>
    </dgm:pt>
    <dgm:pt modelId="{7A66D1EB-BA50-466A-9440-84D29F4CF89D}">
      <dgm:prSet/>
      <dgm:spPr/>
      <dgm:t>
        <a:bodyPr/>
        <a:lstStyle/>
        <a:p>
          <a:pPr rtl="0"/>
          <a:r>
            <a:rPr lang="en-US" dirty="0" smtClean="0"/>
            <a:t>9+ billion by 2050</a:t>
          </a:r>
          <a:endParaRPr lang="en-US" dirty="0"/>
        </a:p>
      </dgm:t>
    </dgm:pt>
    <dgm:pt modelId="{C7805545-FAE8-4F8D-B352-1C4C6B012CC0}" type="parTrans" cxnId="{3638E168-197B-49E2-B3D7-EE5EE453277A}">
      <dgm:prSet/>
      <dgm:spPr/>
      <dgm:t>
        <a:bodyPr/>
        <a:lstStyle/>
        <a:p>
          <a:endParaRPr lang="en-US"/>
        </a:p>
      </dgm:t>
    </dgm:pt>
    <dgm:pt modelId="{7E583A20-7B26-4A9C-A9D1-B52D2CD95259}" type="sibTrans" cxnId="{3638E168-197B-49E2-B3D7-EE5EE453277A}">
      <dgm:prSet/>
      <dgm:spPr/>
      <dgm:t>
        <a:bodyPr/>
        <a:lstStyle/>
        <a:p>
          <a:endParaRPr lang="en-US"/>
        </a:p>
      </dgm:t>
    </dgm:pt>
    <dgm:pt modelId="{94178E03-719D-4569-BF54-8EDD513596C4}">
      <dgm:prSet/>
      <dgm:spPr/>
      <dgm:t>
        <a:bodyPr/>
        <a:lstStyle/>
        <a:p>
          <a:pPr rtl="0"/>
          <a:r>
            <a:rPr lang="en-US" smtClean="0"/>
            <a:t>That means there will be </a:t>
          </a:r>
          <a:r>
            <a:rPr lang="en-US" i="1" smtClean="0"/>
            <a:t>75 million </a:t>
          </a:r>
          <a:r>
            <a:rPr lang="en-US" smtClean="0"/>
            <a:t>more people to feed each year</a:t>
          </a:r>
          <a:endParaRPr lang="en-US"/>
        </a:p>
      </dgm:t>
    </dgm:pt>
    <dgm:pt modelId="{2B9CACDD-97FC-40E8-8F4F-445ED9D4C74C}" type="parTrans" cxnId="{C31E81F3-65BE-4682-BC77-38940D76C210}">
      <dgm:prSet/>
      <dgm:spPr/>
      <dgm:t>
        <a:bodyPr/>
        <a:lstStyle/>
        <a:p>
          <a:endParaRPr lang="en-US"/>
        </a:p>
      </dgm:t>
    </dgm:pt>
    <dgm:pt modelId="{95720DF6-D7D6-4C54-B183-7CBCA7DB623C}" type="sibTrans" cxnId="{C31E81F3-65BE-4682-BC77-38940D76C210}">
      <dgm:prSet/>
      <dgm:spPr/>
      <dgm:t>
        <a:bodyPr/>
        <a:lstStyle/>
        <a:p>
          <a:endParaRPr lang="en-US"/>
        </a:p>
      </dgm:t>
    </dgm:pt>
    <dgm:pt modelId="{43C87E9B-6898-4DDA-9CDD-5395F182E7A8}">
      <dgm:prSet/>
      <dgm:spPr/>
      <dgm:t>
        <a:bodyPr/>
        <a:lstStyle/>
        <a:p>
          <a:pPr rtl="0"/>
          <a:r>
            <a:rPr lang="en-US" smtClean="0"/>
            <a:t>Almost 1 billion people do not have enough food today</a:t>
          </a:r>
          <a:endParaRPr lang="en-US"/>
        </a:p>
      </dgm:t>
    </dgm:pt>
    <dgm:pt modelId="{301F481A-8190-4128-9E91-4736240B33CB}" type="parTrans" cxnId="{D142D49F-4E21-4AB5-9377-0D6A5F7EB356}">
      <dgm:prSet/>
      <dgm:spPr/>
      <dgm:t>
        <a:bodyPr/>
        <a:lstStyle/>
        <a:p>
          <a:endParaRPr lang="en-US"/>
        </a:p>
      </dgm:t>
    </dgm:pt>
    <dgm:pt modelId="{C1A650AB-A885-4242-8FC3-9D06FFF096C8}" type="sibTrans" cxnId="{D142D49F-4E21-4AB5-9377-0D6A5F7EB356}">
      <dgm:prSet/>
      <dgm:spPr/>
      <dgm:t>
        <a:bodyPr/>
        <a:lstStyle/>
        <a:p>
          <a:endParaRPr lang="en-US"/>
        </a:p>
      </dgm:t>
    </dgm:pt>
    <dgm:pt modelId="{AA3368CA-1A7F-425C-A573-7B2327A08B6A}">
      <dgm:prSet/>
      <dgm:spPr/>
      <dgm:t>
        <a:bodyPr/>
        <a:lstStyle/>
        <a:p>
          <a:pPr rtl="0"/>
          <a:r>
            <a:rPr lang="en-US" dirty="0" smtClean="0"/>
            <a:t>One solution to ensure food safety, maintain affordability, extend shelf-life, simplify preparation  and minimize waste</a:t>
          </a:r>
          <a:endParaRPr lang="en-US" dirty="0"/>
        </a:p>
      </dgm:t>
    </dgm:pt>
    <dgm:pt modelId="{8C1B8844-572B-4C96-9CD1-47A9220E73A0}" type="parTrans" cxnId="{FC688E80-F478-417A-BDA4-38EF633622AD}">
      <dgm:prSet/>
      <dgm:spPr/>
      <dgm:t>
        <a:bodyPr/>
        <a:lstStyle/>
        <a:p>
          <a:endParaRPr lang="en-US"/>
        </a:p>
      </dgm:t>
    </dgm:pt>
    <dgm:pt modelId="{01699175-2A71-48D0-890B-3D4B45C3DECC}" type="sibTrans" cxnId="{FC688E80-F478-417A-BDA4-38EF633622AD}">
      <dgm:prSet/>
      <dgm:spPr/>
      <dgm:t>
        <a:bodyPr/>
        <a:lstStyle/>
        <a:p>
          <a:endParaRPr lang="en-US"/>
        </a:p>
      </dgm:t>
    </dgm:pt>
    <dgm:pt modelId="{8CF2EA84-59F6-4B7F-A914-079892FD6100}" type="pres">
      <dgm:prSet presAssocID="{278204CD-0BAB-4B70-900D-D4DEB1DB97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F00C3-67EB-443B-B927-D872E4F22FE9}" type="pres">
      <dgm:prSet presAssocID="{278204CD-0BAB-4B70-900D-D4DEB1DB97B1}" presName="arrow" presStyleLbl="bgShp" presStyleIdx="0" presStyleCnt="1"/>
      <dgm:spPr/>
    </dgm:pt>
    <dgm:pt modelId="{9C882D58-3D56-49E1-BD48-352AD3B3238A}" type="pres">
      <dgm:prSet presAssocID="{278204CD-0BAB-4B70-900D-D4DEB1DB97B1}" presName="linearProcess" presStyleCnt="0"/>
      <dgm:spPr/>
    </dgm:pt>
    <dgm:pt modelId="{8B029DE3-9BEC-4FF9-A427-B7390DA0906C}" type="pres">
      <dgm:prSet presAssocID="{39DE6928-E54C-4F22-B7C3-5E994A8672C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2B6E0-3B6A-4615-921E-5A8B9CE8E3DD}" type="pres">
      <dgm:prSet presAssocID="{E4E8B78C-A903-4746-ABFF-A33A83507CC2}" presName="sibTrans" presStyleCnt="0"/>
      <dgm:spPr/>
    </dgm:pt>
    <dgm:pt modelId="{0ED56448-EBF4-495C-832B-CA6DE5F809A6}" type="pres">
      <dgm:prSet presAssocID="{94178E03-719D-4569-BF54-8EDD513596C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7B053-1FF1-4B67-A124-D01BCFE2193F}" type="pres">
      <dgm:prSet presAssocID="{95720DF6-D7D6-4C54-B183-7CBCA7DB623C}" presName="sibTrans" presStyleCnt="0"/>
      <dgm:spPr/>
    </dgm:pt>
    <dgm:pt modelId="{961C706A-7D8F-455A-8264-5FC29E944ED8}" type="pres">
      <dgm:prSet presAssocID="{43C87E9B-6898-4DDA-9CDD-5395F182E7A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E2721-EDCA-4A28-B934-E5643B8A4380}" type="pres">
      <dgm:prSet presAssocID="{C1A650AB-A885-4242-8FC3-9D06FFF096C8}" presName="sibTrans" presStyleCnt="0"/>
      <dgm:spPr/>
    </dgm:pt>
    <dgm:pt modelId="{3162373A-A827-4BFB-9ECF-6986300BF4FF}" type="pres">
      <dgm:prSet presAssocID="{AA3368CA-1A7F-425C-A573-7B2327A08B6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B454D-A363-4D75-BF3D-1D21D6CC2AF8}" type="presOf" srcId="{E254DD57-F8AD-44F9-88D4-03519434C3E1}" destId="{8B029DE3-9BEC-4FF9-A427-B7390DA0906C}" srcOrd="0" destOrd="1" presId="urn:microsoft.com/office/officeart/2005/8/layout/hProcess9"/>
    <dgm:cxn modelId="{CBBC5CF1-6A96-4229-9882-DEAD02E30D55}" type="presOf" srcId="{94178E03-719D-4569-BF54-8EDD513596C4}" destId="{0ED56448-EBF4-495C-832B-CA6DE5F809A6}" srcOrd="0" destOrd="0" presId="urn:microsoft.com/office/officeart/2005/8/layout/hProcess9"/>
    <dgm:cxn modelId="{D142D49F-4E21-4AB5-9377-0D6A5F7EB356}" srcId="{278204CD-0BAB-4B70-900D-D4DEB1DB97B1}" destId="{43C87E9B-6898-4DDA-9CDD-5395F182E7A8}" srcOrd="2" destOrd="0" parTransId="{301F481A-8190-4128-9E91-4736240B33CB}" sibTransId="{C1A650AB-A885-4242-8FC3-9D06FFF096C8}"/>
    <dgm:cxn modelId="{3638E168-197B-49E2-B3D7-EE5EE453277A}" srcId="{39DE6928-E54C-4F22-B7C3-5E994A8672C6}" destId="{7A66D1EB-BA50-466A-9440-84D29F4CF89D}" srcOrd="1" destOrd="0" parTransId="{C7805545-FAE8-4F8D-B352-1C4C6B012CC0}" sibTransId="{7E583A20-7B26-4A9C-A9D1-B52D2CD95259}"/>
    <dgm:cxn modelId="{88DCDB88-3F4F-4223-A7C7-C25695EAFF68}" type="presOf" srcId="{AA3368CA-1A7F-425C-A573-7B2327A08B6A}" destId="{3162373A-A827-4BFB-9ECF-6986300BF4FF}" srcOrd="0" destOrd="0" presId="urn:microsoft.com/office/officeart/2005/8/layout/hProcess9"/>
    <dgm:cxn modelId="{FC688E80-F478-417A-BDA4-38EF633622AD}" srcId="{278204CD-0BAB-4B70-900D-D4DEB1DB97B1}" destId="{AA3368CA-1A7F-425C-A573-7B2327A08B6A}" srcOrd="3" destOrd="0" parTransId="{8C1B8844-572B-4C96-9CD1-47A9220E73A0}" sibTransId="{01699175-2A71-48D0-890B-3D4B45C3DECC}"/>
    <dgm:cxn modelId="{C31E81F3-65BE-4682-BC77-38940D76C210}" srcId="{278204CD-0BAB-4B70-900D-D4DEB1DB97B1}" destId="{94178E03-719D-4569-BF54-8EDD513596C4}" srcOrd="1" destOrd="0" parTransId="{2B9CACDD-97FC-40E8-8F4F-445ED9D4C74C}" sibTransId="{95720DF6-D7D6-4C54-B183-7CBCA7DB623C}"/>
    <dgm:cxn modelId="{72A0821C-1EA3-4A7E-9207-1EFE3D7AEA22}" type="presOf" srcId="{39DE6928-E54C-4F22-B7C3-5E994A8672C6}" destId="{8B029DE3-9BEC-4FF9-A427-B7390DA0906C}" srcOrd="0" destOrd="0" presId="urn:microsoft.com/office/officeart/2005/8/layout/hProcess9"/>
    <dgm:cxn modelId="{CAEBEEB7-4A20-4975-A73A-88DD81961064}" srcId="{278204CD-0BAB-4B70-900D-D4DEB1DB97B1}" destId="{39DE6928-E54C-4F22-B7C3-5E994A8672C6}" srcOrd="0" destOrd="0" parTransId="{49001413-9241-43E8-B179-DA934427A58D}" sibTransId="{E4E8B78C-A903-4746-ABFF-A33A83507CC2}"/>
    <dgm:cxn modelId="{087321D6-7DE5-42DA-AA2B-F78D7A6F3159}" type="presOf" srcId="{7A66D1EB-BA50-466A-9440-84D29F4CF89D}" destId="{8B029DE3-9BEC-4FF9-A427-B7390DA0906C}" srcOrd="0" destOrd="2" presId="urn:microsoft.com/office/officeart/2005/8/layout/hProcess9"/>
    <dgm:cxn modelId="{94F21A7F-5F29-4735-B184-7D07ECA787E6}" type="presOf" srcId="{43C87E9B-6898-4DDA-9CDD-5395F182E7A8}" destId="{961C706A-7D8F-455A-8264-5FC29E944ED8}" srcOrd="0" destOrd="0" presId="urn:microsoft.com/office/officeart/2005/8/layout/hProcess9"/>
    <dgm:cxn modelId="{5B285A05-E944-43C8-8013-7BCFFB5CE07A}" type="presOf" srcId="{278204CD-0BAB-4B70-900D-D4DEB1DB97B1}" destId="{8CF2EA84-59F6-4B7F-A914-079892FD6100}" srcOrd="0" destOrd="0" presId="urn:microsoft.com/office/officeart/2005/8/layout/hProcess9"/>
    <dgm:cxn modelId="{550FFD54-F21D-4F4D-BA8E-468E1C379F4B}" srcId="{39DE6928-E54C-4F22-B7C3-5E994A8672C6}" destId="{E254DD57-F8AD-44F9-88D4-03519434C3E1}" srcOrd="0" destOrd="0" parTransId="{4D3A0860-2442-4DDB-9DF0-EBE8175CE19B}" sibTransId="{B007BCB4-446C-4E83-BD9A-4F8EE306839D}"/>
    <dgm:cxn modelId="{11C5D1E2-4AD8-4711-AAF2-C48D45BCBADA}" type="presParOf" srcId="{8CF2EA84-59F6-4B7F-A914-079892FD6100}" destId="{88BF00C3-67EB-443B-B927-D872E4F22FE9}" srcOrd="0" destOrd="0" presId="urn:microsoft.com/office/officeart/2005/8/layout/hProcess9"/>
    <dgm:cxn modelId="{5B432A97-05C2-4844-B78B-B3AEEBA4CE4F}" type="presParOf" srcId="{8CF2EA84-59F6-4B7F-A914-079892FD6100}" destId="{9C882D58-3D56-49E1-BD48-352AD3B3238A}" srcOrd="1" destOrd="0" presId="urn:microsoft.com/office/officeart/2005/8/layout/hProcess9"/>
    <dgm:cxn modelId="{F69DC559-3E78-4C4B-A975-79CE1381136B}" type="presParOf" srcId="{9C882D58-3D56-49E1-BD48-352AD3B3238A}" destId="{8B029DE3-9BEC-4FF9-A427-B7390DA0906C}" srcOrd="0" destOrd="0" presId="urn:microsoft.com/office/officeart/2005/8/layout/hProcess9"/>
    <dgm:cxn modelId="{BADAD674-30C8-41E8-8A98-4B0F194AE35C}" type="presParOf" srcId="{9C882D58-3D56-49E1-BD48-352AD3B3238A}" destId="{D4C2B6E0-3B6A-4615-921E-5A8B9CE8E3DD}" srcOrd="1" destOrd="0" presId="urn:microsoft.com/office/officeart/2005/8/layout/hProcess9"/>
    <dgm:cxn modelId="{BA6B3E25-823F-466B-A2F1-E20D8EAA96F5}" type="presParOf" srcId="{9C882D58-3D56-49E1-BD48-352AD3B3238A}" destId="{0ED56448-EBF4-495C-832B-CA6DE5F809A6}" srcOrd="2" destOrd="0" presId="urn:microsoft.com/office/officeart/2005/8/layout/hProcess9"/>
    <dgm:cxn modelId="{43D38CF8-1FD4-4C10-9CA9-15FAFA30BAE5}" type="presParOf" srcId="{9C882D58-3D56-49E1-BD48-352AD3B3238A}" destId="{7BC7B053-1FF1-4B67-A124-D01BCFE2193F}" srcOrd="3" destOrd="0" presId="urn:microsoft.com/office/officeart/2005/8/layout/hProcess9"/>
    <dgm:cxn modelId="{FFC05807-F949-43F7-89C5-E5A60ED6D2BA}" type="presParOf" srcId="{9C882D58-3D56-49E1-BD48-352AD3B3238A}" destId="{961C706A-7D8F-455A-8264-5FC29E944ED8}" srcOrd="4" destOrd="0" presId="urn:microsoft.com/office/officeart/2005/8/layout/hProcess9"/>
    <dgm:cxn modelId="{F56DED29-4A57-4FEA-B8A9-8CED1E2DB1A9}" type="presParOf" srcId="{9C882D58-3D56-49E1-BD48-352AD3B3238A}" destId="{6D9E2721-EDCA-4A28-B934-E5643B8A4380}" srcOrd="5" destOrd="0" presId="urn:microsoft.com/office/officeart/2005/8/layout/hProcess9"/>
    <dgm:cxn modelId="{872293A1-E551-4143-96EE-9EDD4AA2E747}" type="presParOf" srcId="{9C882D58-3D56-49E1-BD48-352AD3B3238A}" destId="{3162373A-A827-4BFB-9ECF-6986300BF4F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C95A0-0E8D-42C0-9BB6-111F51897A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66470B-8713-43AD-B82E-A14FA820D57C}">
      <dgm:prSet/>
      <dgm:spPr/>
      <dgm:t>
        <a:bodyPr/>
        <a:lstStyle/>
        <a:p>
          <a:pPr rtl="0"/>
          <a:r>
            <a:rPr lang="en-US" smtClean="0"/>
            <a:t>Codex International Numbering System (INS) lists 23 functional classes for food additives</a:t>
          </a:r>
          <a:endParaRPr lang="en-US"/>
        </a:p>
      </dgm:t>
    </dgm:pt>
    <dgm:pt modelId="{FCE4ED96-3512-4386-BED5-9BAB0ECCA14B}" type="parTrans" cxnId="{B75BA2AF-E504-4039-B0C5-247F84CAB6F3}">
      <dgm:prSet/>
      <dgm:spPr/>
      <dgm:t>
        <a:bodyPr/>
        <a:lstStyle/>
        <a:p>
          <a:endParaRPr lang="en-US"/>
        </a:p>
      </dgm:t>
    </dgm:pt>
    <dgm:pt modelId="{121AED50-CA13-4B7A-8C54-7A1D23E37B7A}" type="sibTrans" cxnId="{B75BA2AF-E504-4039-B0C5-247F84CAB6F3}">
      <dgm:prSet/>
      <dgm:spPr/>
      <dgm:t>
        <a:bodyPr/>
        <a:lstStyle/>
        <a:p>
          <a:endParaRPr lang="en-US"/>
        </a:p>
      </dgm:t>
    </dgm:pt>
    <dgm:pt modelId="{523574B0-5FF1-481F-86A0-29C843C22BF5}">
      <dgm:prSet/>
      <dgm:spPr/>
      <dgm:t>
        <a:bodyPr/>
        <a:lstStyle/>
        <a:p>
          <a:pPr rtl="0"/>
          <a:r>
            <a:rPr lang="en-US" smtClean="0"/>
            <a:t>Ex., functional classes include acidity regulator, anticaking agent, coloring, emulsifier, flavor enhancer, gelling agent, stabilizer and thickener</a:t>
          </a:r>
          <a:endParaRPr lang="en-US"/>
        </a:p>
      </dgm:t>
    </dgm:pt>
    <dgm:pt modelId="{650A7E53-887D-48CC-AD74-4EB4F3A3298A}" type="parTrans" cxnId="{E8DB3AE9-D8B5-4903-BBE4-792A72CCAED1}">
      <dgm:prSet/>
      <dgm:spPr/>
      <dgm:t>
        <a:bodyPr/>
        <a:lstStyle/>
        <a:p>
          <a:endParaRPr lang="en-US"/>
        </a:p>
      </dgm:t>
    </dgm:pt>
    <dgm:pt modelId="{CD3ADD1D-1E28-4197-9662-1EBA93332FB6}" type="sibTrans" cxnId="{E8DB3AE9-D8B5-4903-BBE4-792A72CCAED1}">
      <dgm:prSet/>
      <dgm:spPr/>
      <dgm:t>
        <a:bodyPr/>
        <a:lstStyle/>
        <a:p>
          <a:endParaRPr lang="en-US"/>
        </a:p>
      </dgm:t>
    </dgm:pt>
    <dgm:pt modelId="{126A62AC-EBC0-4D1D-A993-FBAF04F5B7FD}">
      <dgm:prSet/>
      <dgm:spPr/>
      <dgm:t>
        <a:bodyPr/>
        <a:lstStyle/>
        <a:p>
          <a:pPr rtl="0"/>
          <a:r>
            <a:rPr lang="en-US" smtClean="0"/>
            <a:t>The INS is hierarchical in that each of the 23 functional classes has sub-classes with additional functions</a:t>
          </a:r>
          <a:endParaRPr lang="en-US"/>
        </a:p>
      </dgm:t>
    </dgm:pt>
    <dgm:pt modelId="{14F97064-F999-4F36-96F8-B1BAAB25C4A9}" type="parTrans" cxnId="{30CFA0D3-9E23-49A2-810E-7E0183B8CE9F}">
      <dgm:prSet/>
      <dgm:spPr/>
      <dgm:t>
        <a:bodyPr/>
        <a:lstStyle/>
        <a:p>
          <a:endParaRPr lang="en-US"/>
        </a:p>
      </dgm:t>
    </dgm:pt>
    <dgm:pt modelId="{395C023F-CED5-4767-BECE-B7756018863C}" type="sibTrans" cxnId="{30CFA0D3-9E23-49A2-810E-7E0183B8CE9F}">
      <dgm:prSet/>
      <dgm:spPr/>
      <dgm:t>
        <a:bodyPr/>
        <a:lstStyle/>
        <a:p>
          <a:endParaRPr lang="en-US"/>
        </a:p>
      </dgm:t>
    </dgm:pt>
    <dgm:pt modelId="{0D52E5AF-DB57-47CA-8041-B4A9D3973DC5}">
      <dgm:prSet/>
      <dgm:spPr/>
      <dgm:t>
        <a:bodyPr/>
        <a:lstStyle/>
        <a:p>
          <a:pPr rtl="0"/>
          <a:r>
            <a:rPr lang="en-US" smtClean="0"/>
            <a:t>Ex., sub-classes under “anticaking agent” include antistick agent, drying agent, dusting powder and release agent</a:t>
          </a:r>
          <a:endParaRPr lang="en-US"/>
        </a:p>
      </dgm:t>
    </dgm:pt>
    <dgm:pt modelId="{8F5399A0-0BA7-469C-B83D-A921FD91248D}" type="parTrans" cxnId="{D1BE0000-024E-4D87-A7BE-FDF7FCA75904}">
      <dgm:prSet/>
      <dgm:spPr/>
      <dgm:t>
        <a:bodyPr/>
        <a:lstStyle/>
        <a:p>
          <a:endParaRPr lang="en-US"/>
        </a:p>
      </dgm:t>
    </dgm:pt>
    <dgm:pt modelId="{3AB7AC49-4992-45F9-84F3-D514A70F2345}" type="sibTrans" cxnId="{D1BE0000-024E-4D87-A7BE-FDF7FCA75904}">
      <dgm:prSet/>
      <dgm:spPr/>
      <dgm:t>
        <a:bodyPr/>
        <a:lstStyle/>
        <a:p>
          <a:endParaRPr lang="en-US"/>
        </a:p>
      </dgm:t>
    </dgm:pt>
    <dgm:pt modelId="{10512B1B-8F39-4DEA-8F3B-D6DEA3B2C13B}" type="pres">
      <dgm:prSet presAssocID="{938C95A0-0E8D-42C0-9BB6-111F51897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2EF26-BC95-4F9B-8B20-30D5EB0FA38C}" type="pres">
      <dgm:prSet presAssocID="{6C66470B-8713-43AD-B82E-A14FA820D57C}" presName="composite" presStyleCnt="0"/>
      <dgm:spPr/>
    </dgm:pt>
    <dgm:pt modelId="{1BA6493B-DE30-47B2-B911-E61CBBB67BED}" type="pres">
      <dgm:prSet presAssocID="{6C66470B-8713-43AD-B82E-A14FA820D5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BECB4-02B3-49E0-A8F0-428786E9756A}" type="pres">
      <dgm:prSet presAssocID="{6C66470B-8713-43AD-B82E-A14FA820D5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8A6A-CA78-400F-9358-2436585E725E}" type="pres">
      <dgm:prSet presAssocID="{121AED50-CA13-4B7A-8C54-7A1D23E37B7A}" presName="space" presStyleCnt="0"/>
      <dgm:spPr/>
    </dgm:pt>
    <dgm:pt modelId="{34545C0B-89D9-43E3-BFC7-B59462DF08B6}" type="pres">
      <dgm:prSet presAssocID="{126A62AC-EBC0-4D1D-A993-FBAF04F5B7FD}" presName="composite" presStyleCnt="0"/>
      <dgm:spPr/>
    </dgm:pt>
    <dgm:pt modelId="{FAE79B45-06C7-420B-B811-1B7C4899BB1B}" type="pres">
      <dgm:prSet presAssocID="{126A62AC-EBC0-4D1D-A993-FBAF04F5B7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7E44C-73BE-48F0-BF21-5C660D5A9C0E}" type="pres">
      <dgm:prSet presAssocID="{126A62AC-EBC0-4D1D-A993-FBAF04F5B7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F653A-C723-4D61-BFE1-6104B97194C3}" type="presOf" srcId="{0D52E5AF-DB57-47CA-8041-B4A9D3973DC5}" destId="{5097E44C-73BE-48F0-BF21-5C660D5A9C0E}" srcOrd="0" destOrd="0" presId="urn:microsoft.com/office/officeart/2005/8/layout/hList1"/>
    <dgm:cxn modelId="{1165AE29-D60D-450B-84EE-F7BAA67CB8B7}" type="presOf" srcId="{523574B0-5FF1-481F-86A0-29C843C22BF5}" destId="{5D8BECB4-02B3-49E0-A8F0-428786E9756A}" srcOrd="0" destOrd="0" presId="urn:microsoft.com/office/officeart/2005/8/layout/hList1"/>
    <dgm:cxn modelId="{30CFA0D3-9E23-49A2-810E-7E0183B8CE9F}" srcId="{938C95A0-0E8D-42C0-9BB6-111F51897AA7}" destId="{126A62AC-EBC0-4D1D-A993-FBAF04F5B7FD}" srcOrd="1" destOrd="0" parTransId="{14F97064-F999-4F36-96F8-B1BAAB25C4A9}" sibTransId="{395C023F-CED5-4767-BECE-B7756018863C}"/>
    <dgm:cxn modelId="{40415AE1-9BF4-4957-BD6E-329180FB231D}" type="presOf" srcId="{126A62AC-EBC0-4D1D-A993-FBAF04F5B7FD}" destId="{FAE79B45-06C7-420B-B811-1B7C4899BB1B}" srcOrd="0" destOrd="0" presId="urn:microsoft.com/office/officeart/2005/8/layout/hList1"/>
    <dgm:cxn modelId="{B75BA2AF-E504-4039-B0C5-247F84CAB6F3}" srcId="{938C95A0-0E8D-42C0-9BB6-111F51897AA7}" destId="{6C66470B-8713-43AD-B82E-A14FA820D57C}" srcOrd="0" destOrd="0" parTransId="{FCE4ED96-3512-4386-BED5-9BAB0ECCA14B}" sibTransId="{121AED50-CA13-4B7A-8C54-7A1D23E37B7A}"/>
    <dgm:cxn modelId="{E8DB3AE9-D8B5-4903-BBE4-792A72CCAED1}" srcId="{6C66470B-8713-43AD-B82E-A14FA820D57C}" destId="{523574B0-5FF1-481F-86A0-29C843C22BF5}" srcOrd="0" destOrd="0" parTransId="{650A7E53-887D-48CC-AD74-4EB4F3A3298A}" sibTransId="{CD3ADD1D-1E28-4197-9662-1EBA93332FB6}"/>
    <dgm:cxn modelId="{4743DE80-179C-456E-BDC3-4E3879EB3658}" type="presOf" srcId="{938C95A0-0E8D-42C0-9BB6-111F51897AA7}" destId="{10512B1B-8F39-4DEA-8F3B-D6DEA3B2C13B}" srcOrd="0" destOrd="0" presId="urn:microsoft.com/office/officeart/2005/8/layout/hList1"/>
    <dgm:cxn modelId="{D1BE0000-024E-4D87-A7BE-FDF7FCA75904}" srcId="{126A62AC-EBC0-4D1D-A993-FBAF04F5B7FD}" destId="{0D52E5AF-DB57-47CA-8041-B4A9D3973DC5}" srcOrd="0" destOrd="0" parTransId="{8F5399A0-0BA7-469C-B83D-A921FD91248D}" sibTransId="{3AB7AC49-4992-45F9-84F3-D514A70F2345}"/>
    <dgm:cxn modelId="{A062BC10-A34B-42C1-97FD-3A96CF6D1AA4}" type="presOf" srcId="{6C66470B-8713-43AD-B82E-A14FA820D57C}" destId="{1BA6493B-DE30-47B2-B911-E61CBBB67BED}" srcOrd="0" destOrd="0" presId="urn:microsoft.com/office/officeart/2005/8/layout/hList1"/>
    <dgm:cxn modelId="{C914E5C0-5104-4017-BF0C-E493BBFD79AE}" type="presParOf" srcId="{10512B1B-8F39-4DEA-8F3B-D6DEA3B2C13B}" destId="{D3C2EF26-BC95-4F9B-8B20-30D5EB0FA38C}" srcOrd="0" destOrd="0" presId="urn:microsoft.com/office/officeart/2005/8/layout/hList1"/>
    <dgm:cxn modelId="{137E00B9-AC61-495B-AB8D-7CC017173562}" type="presParOf" srcId="{D3C2EF26-BC95-4F9B-8B20-30D5EB0FA38C}" destId="{1BA6493B-DE30-47B2-B911-E61CBBB67BED}" srcOrd="0" destOrd="0" presId="urn:microsoft.com/office/officeart/2005/8/layout/hList1"/>
    <dgm:cxn modelId="{E8E79CFD-7756-4407-AB67-FB9A1A090597}" type="presParOf" srcId="{D3C2EF26-BC95-4F9B-8B20-30D5EB0FA38C}" destId="{5D8BECB4-02B3-49E0-A8F0-428786E9756A}" srcOrd="1" destOrd="0" presId="urn:microsoft.com/office/officeart/2005/8/layout/hList1"/>
    <dgm:cxn modelId="{3355A0AA-232E-4AD6-957C-549BF5665175}" type="presParOf" srcId="{10512B1B-8F39-4DEA-8F3B-D6DEA3B2C13B}" destId="{FCB88A6A-CA78-400F-9358-2436585E725E}" srcOrd="1" destOrd="0" presId="urn:microsoft.com/office/officeart/2005/8/layout/hList1"/>
    <dgm:cxn modelId="{6B647946-FE02-4AB1-98C2-08885241A898}" type="presParOf" srcId="{10512B1B-8F39-4DEA-8F3B-D6DEA3B2C13B}" destId="{34545C0B-89D9-43E3-BFC7-B59462DF08B6}" srcOrd="2" destOrd="0" presId="urn:microsoft.com/office/officeart/2005/8/layout/hList1"/>
    <dgm:cxn modelId="{5EE77BB4-E761-422A-8464-6902CEEA420C}" type="presParOf" srcId="{34545C0B-89D9-43E3-BFC7-B59462DF08B6}" destId="{FAE79B45-06C7-420B-B811-1B7C4899BB1B}" srcOrd="0" destOrd="0" presId="urn:microsoft.com/office/officeart/2005/8/layout/hList1"/>
    <dgm:cxn modelId="{097FB32C-19CD-4E79-81E4-F9F0A2B4BF29}" type="presParOf" srcId="{34545C0B-89D9-43E3-BFC7-B59462DF08B6}" destId="{5097E44C-73BE-48F0-BF21-5C660D5A9C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E61E0-3A92-47EE-AF6A-A56524293AD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44979-CDF3-4DA1-9846-18FABC7139A8}">
      <dgm:prSet/>
      <dgm:spPr/>
      <dgm:t>
        <a:bodyPr/>
        <a:lstStyle/>
        <a:p>
          <a:pPr rtl="0"/>
          <a:r>
            <a:rPr lang="en-US" smtClean="0"/>
            <a:t>Good Manufacturing Practices (GMPs) help ensure the safety and quality of foods and beverages</a:t>
          </a:r>
          <a:endParaRPr lang="en-US"/>
        </a:p>
      </dgm:t>
    </dgm:pt>
    <dgm:pt modelId="{C764C509-7A28-4ACB-8D40-30752CF510E7}" type="parTrans" cxnId="{D743744D-417A-4155-80C6-45EA48F0D420}">
      <dgm:prSet/>
      <dgm:spPr/>
      <dgm:t>
        <a:bodyPr/>
        <a:lstStyle/>
        <a:p>
          <a:endParaRPr lang="en-US"/>
        </a:p>
      </dgm:t>
    </dgm:pt>
    <dgm:pt modelId="{C85304EB-4215-4E27-8334-131A53054411}" type="sibTrans" cxnId="{D743744D-417A-4155-80C6-45EA48F0D420}">
      <dgm:prSet/>
      <dgm:spPr/>
      <dgm:t>
        <a:bodyPr/>
        <a:lstStyle/>
        <a:p>
          <a:endParaRPr lang="en-US"/>
        </a:p>
      </dgm:t>
    </dgm:pt>
    <dgm:pt modelId="{0ED38A43-AD77-4CE5-8032-F017FEDA0464}">
      <dgm:prSet/>
      <dgm:spPr/>
      <dgm:t>
        <a:bodyPr/>
        <a:lstStyle/>
        <a:p>
          <a:pPr rtl="0"/>
          <a:r>
            <a:rPr lang="en-US" smtClean="0"/>
            <a:t>Hazard Analysis and Critical Control Point (HACCP) plans, including GMPs, are required through U.S. Food Safety Modernization Act</a:t>
          </a:r>
          <a:endParaRPr lang="en-US"/>
        </a:p>
      </dgm:t>
    </dgm:pt>
    <dgm:pt modelId="{01B93101-0BA5-4A85-9B45-03902E84B736}" type="parTrans" cxnId="{5F03FCC7-7504-4403-91B2-8FF4011AA882}">
      <dgm:prSet/>
      <dgm:spPr/>
      <dgm:t>
        <a:bodyPr/>
        <a:lstStyle/>
        <a:p>
          <a:endParaRPr lang="en-US"/>
        </a:p>
      </dgm:t>
    </dgm:pt>
    <dgm:pt modelId="{DFDCAD49-6BA7-4FE7-9C6D-26F14EFCD75A}" type="sibTrans" cxnId="{5F03FCC7-7504-4403-91B2-8FF4011AA882}">
      <dgm:prSet/>
      <dgm:spPr/>
      <dgm:t>
        <a:bodyPr/>
        <a:lstStyle/>
        <a:p>
          <a:endParaRPr lang="en-US"/>
        </a:p>
      </dgm:t>
    </dgm:pt>
    <dgm:pt modelId="{334DA8F7-4B42-48CF-947C-6D9818F47912}">
      <dgm:prSet/>
      <dgm:spPr/>
      <dgm:t>
        <a:bodyPr/>
        <a:lstStyle/>
        <a:p>
          <a:pPr rtl="0"/>
          <a:r>
            <a:rPr lang="en-US" dirty="0" smtClean="0"/>
            <a:t>General practice is the lowest level of a particular food additive necessary to achieve the intended technological function should be used in a food or beverage</a:t>
          </a:r>
          <a:endParaRPr lang="en-US" dirty="0"/>
        </a:p>
      </dgm:t>
    </dgm:pt>
    <dgm:pt modelId="{444EAA4D-08DC-4A3A-91E9-3B2F3A24BA12}" type="parTrans" cxnId="{186AE46E-D6E1-45F2-B665-F562CB087BA0}">
      <dgm:prSet/>
      <dgm:spPr/>
      <dgm:t>
        <a:bodyPr/>
        <a:lstStyle/>
        <a:p>
          <a:endParaRPr lang="en-US"/>
        </a:p>
      </dgm:t>
    </dgm:pt>
    <dgm:pt modelId="{22C1FB5F-81A8-4EA0-8068-63D69A124148}" type="sibTrans" cxnId="{186AE46E-D6E1-45F2-B665-F562CB087BA0}">
      <dgm:prSet/>
      <dgm:spPr/>
      <dgm:t>
        <a:bodyPr/>
        <a:lstStyle/>
        <a:p>
          <a:endParaRPr lang="en-US"/>
        </a:p>
      </dgm:t>
    </dgm:pt>
    <dgm:pt modelId="{8C7FAC68-DC1F-4FE7-BC4B-00D16537247A}">
      <dgm:prSet/>
      <dgm:spPr/>
      <dgm:t>
        <a:bodyPr/>
        <a:lstStyle/>
        <a:p>
          <a:pPr rtl="0"/>
          <a:r>
            <a:rPr lang="en-US" smtClean="0"/>
            <a:t>The food additive industry is significantly different than the food industry (e.g., production, packaging, etc.)</a:t>
          </a:r>
          <a:endParaRPr lang="en-US"/>
        </a:p>
      </dgm:t>
    </dgm:pt>
    <dgm:pt modelId="{0FE391F1-3423-47A2-BBE7-04616F71A0BA}" type="parTrans" cxnId="{FBC00BAE-DF2F-41E4-BBA5-50CDB4A278FA}">
      <dgm:prSet/>
      <dgm:spPr/>
      <dgm:t>
        <a:bodyPr/>
        <a:lstStyle/>
        <a:p>
          <a:endParaRPr lang="en-US"/>
        </a:p>
      </dgm:t>
    </dgm:pt>
    <dgm:pt modelId="{09BF68ED-769E-41E2-86EC-EFA6B3DD171A}" type="sibTrans" cxnId="{FBC00BAE-DF2F-41E4-BBA5-50CDB4A278FA}">
      <dgm:prSet/>
      <dgm:spPr/>
      <dgm:t>
        <a:bodyPr/>
        <a:lstStyle/>
        <a:p>
          <a:endParaRPr lang="en-US"/>
        </a:p>
      </dgm:t>
    </dgm:pt>
    <dgm:pt modelId="{C457F0EC-9835-4B76-A8B4-ABCC6D85ADC7}">
      <dgm:prSet/>
      <dgm:spPr/>
      <dgm:t>
        <a:bodyPr/>
        <a:lstStyle/>
        <a:p>
          <a:pPr rtl="0"/>
          <a:r>
            <a:rPr lang="en-US" smtClean="0"/>
            <a:t>Food additives undergo further downstream processing by customers/manufacturers</a:t>
          </a:r>
          <a:endParaRPr lang="en-US"/>
        </a:p>
      </dgm:t>
    </dgm:pt>
    <dgm:pt modelId="{8DE7D41E-53E9-4BC0-8041-8606C0A29333}" type="parTrans" cxnId="{6F3FF372-2565-41FA-9149-EE65E93D6289}">
      <dgm:prSet/>
      <dgm:spPr/>
      <dgm:t>
        <a:bodyPr/>
        <a:lstStyle/>
        <a:p>
          <a:endParaRPr lang="en-US"/>
        </a:p>
      </dgm:t>
    </dgm:pt>
    <dgm:pt modelId="{D0AED6F7-6B70-40B6-B973-47F36814FCC8}" type="sibTrans" cxnId="{6F3FF372-2565-41FA-9149-EE65E93D6289}">
      <dgm:prSet/>
      <dgm:spPr/>
      <dgm:t>
        <a:bodyPr/>
        <a:lstStyle/>
        <a:p>
          <a:endParaRPr lang="en-US"/>
        </a:p>
      </dgm:t>
    </dgm:pt>
    <dgm:pt modelId="{F1D7D371-E1C3-4243-81A9-6CA6D112F08A}">
      <dgm:prSet/>
      <dgm:spPr/>
      <dgm:t>
        <a:bodyPr/>
        <a:lstStyle/>
        <a:p>
          <a:pPr rtl="0"/>
          <a:r>
            <a:rPr lang="en-US" smtClean="0"/>
            <a:t>GMPs for finished foods are therefore not necessarily relevant to food additives</a:t>
          </a:r>
          <a:endParaRPr lang="en-US"/>
        </a:p>
      </dgm:t>
    </dgm:pt>
    <dgm:pt modelId="{0031A25D-606E-4C1F-B5C8-741A9FF573B8}" type="parTrans" cxnId="{1E0FDD31-AFAC-4E79-A83E-10E1B0B3EE32}">
      <dgm:prSet/>
      <dgm:spPr/>
      <dgm:t>
        <a:bodyPr/>
        <a:lstStyle/>
        <a:p>
          <a:endParaRPr lang="en-US"/>
        </a:p>
      </dgm:t>
    </dgm:pt>
    <dgm:pt modelId="{55DD8325-4869-40B0-AD82-C467E8F6DBB0}" type="sibTrans" cxnId="{1E0FDD31-AFAC-4E79-A83E-10E1B0B3EE32}">
      <dgm:prSet/>
      <dgm:spPr/>
      <dgm:t>
        <a:bodyPr/>
        <a:lstStyle/>
        <a:p>
          <a:endParaRPr lang="en-US"/>
        </a:p>
      </dgm:t>
    </dgm:pt>
    <dgm:pt modelId="{9A3C7D8B-6B16-4A05-AC51-A502C4635220}" type="pres">
      <dgm:prSet presAssocID="{09FE61E0-3A92-47EE-AF6A-A56524293A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79998-7A18-4CE7-98F5-5094AE2C2118}" type="pres">
      <dgm:prSet presAssocID="{1EF44979-CDF3-4DA1-9846-18FABC7139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FC47F-546B-4441-AF9E-D2615CE839E4}" type="pres">
      <dgm:prSet presAssocID="{C85304EB-4215-4E27-8334-131A53054411}" presName="sibTrans" presStyleCnt="0"/>
      <dgm:spPr/>
    </dgm:pt>
    <dgm:pt modelId="{14544DC2-8344-4E2C-8309-F48E69621DF6}" type="pres">
      <dgm:prSet presAssocID="{0ED38A43-AD77-4CE5-8032-F017FEDA04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DA6FA-47D9-4976-88C3-2047013B9BF4}" type="pres">
      <dgm:prSet presAssocID="{DFDCAD49-6BA7-4FE7-9C6D-26F14EFCD75A}" presName="sibTrans" presStyleCnt="0"/>
      <dgm:spPr/>
    </dgm:pt>
    <dgm:pt modelId="{BD58DA22-2439-40B1-AA53-02E8D548669D}" type="pres">
      <dgm:prSet presAssocID="{334DA8F7-4B42-48CF-947C-6D9818F479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17DDF-33EB-4FCB-BE50-B2E4B83D4316}" type="pres">
      <dgm:prSet presAssocID="{22C1FB5F-81A8-4EA0-8068-63D69A124148}" presName="sibTrans" presStyleCnt="0"/>
      <dgm:spPr/>
    </dgm:pt>
    <dgm:pt modelId="{32A12A50-0DCC-40A4-86AF-3B06381F6BCE}" type="pres">
      <dgm:prSet presAssocID="{8C7FAC68-DC1F-4FE7-BC4B-00D1653724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A7C9-33CB-47B4-89E6-562418E8E9D6}" type="pres">
      <dgm:prSet presAssocID="{09BF68ED-769E-41E2-86EC-EFA6B3DD171A}" presName="sibTrans" presStyleCnt="0"/>
      <dgm:spPr/>
    </dgm:pt>
    <dgm:pt modelId="{8B5B52C0-F423-4567-8FA4-A951B0E74E58}" type="pres">
      <dgm:prSet presAssocID="{C457F0EC-9835-4B76-A8B4-ABCC6D85AD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F55A2-06EA-4D4E-8FFC-5763E9837A76}" type="pres">
      <dgm:prSet presAssocID="{D0AED6F7-6B70-40B6-B973-47F36814FCC8}" presName="sibTrans" presStyleCnt="0"/>
      <dgm:spPr/>
    </dgm:pt>
    <dgm:pt modelId="{74A118BE-4FC4-441B-AB6C-93171210E32E}" type="pres">
      <dgm:prSet presAssocID="{F1D7D371-E1C3-4243-81A9-6CA6D112F0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FDD31-AFAC-4E79-A83E-10E1B0B3EE32}" srcId="{09FE61E0-3A92-47EE-AF6A-A56524293AD7}" destId="{F1D7D371-E1C3-4243-81A9-6CA6D112F08A}" srcOrd="5" destOrd="0" parTransId="{0031A25D-606E-4C1F-B5C8-741A9FF573B8}" sibTransId="{55DD8325-4869-40B0-AD82-C467E8F6DBB0}"/>
    <dgm:cxn modelId="{E7DF3B58-B0A4-400C-844F-F1DB4EAC5710}" type="presOf" srcId="{09FE61E0-3A92-47EE-AF6A-A56524293AD7}" destId="{9A3C7D8B-6B16-4A05-AC51-A502C4635220}" srcOrd="0" destOrd="0" presId="urn:microsoft.com/office/officeart/2005/8/layout/default#2"/>
    <dgm:cxn modelId="{186AE46E-D6E1-45F2-B665-F562CB087BA0}" srcId="{09FE61E0-3A92-47EE-AF6A-A56524293AD7}" destId="{334DA8F7-4B42-48CF-947C-6D9818F47912}" srcOrd="2" destOrd="0" parTransId="{444EAA4D-08DC-4A3A-91E9-3B2F3A24BA12}" sibTransId="{22C1FB5F-81A8-4EA0-8068-63D69A124148}"/>
    <dgm:cxn modelId="{FC0752A7-5C41-481A-9848-073686E9AF21}" type="presOf" srcId="{F1D7D371-E1C3-4243-81A9-6CA6D112F08A}" destId="{74A118BE-4FC4-441B-AB6C-93171210E32E}" srcOrd="0" destOrd="0" presId="urn:microsoft.com/office/officeart/2005/8/layout/default#2"/>
    <dgm:cxn modelId="{CD91AAD8-93BF-456D-B8F4-6CEF7E224132}" type="presOf" srcId="{8C7FAC68-DC1F-4FE7-BC4B-00D16537247A}" destId="{32A12A50-0DCC-40A4-86AF-3B06381F6BCE}" srcOrd="0" destOrd="0" presId="urn:microsoft.com/office/officeart/2005/8/layout/default#2"/>
    <dgm:cxn modelId="{14F61C2B-80B1-4308-9924-CA8696F571C3}" type="presOf" srcId="{C457F0EC-9835-4B76-A8B4-ABCC6D85ADC7}" destId="{8B5B52C0-F423-4567-8FA4-A951B0E74E58}" srcOrd="0" destOrd="0" presId="urn:microsoft.com/office/officeart/2005/8/layout/default#2"/>
    <dgm:cxn modelId="{5F03FCC7-7504-4403-91B2-8FF4011AA882}" srcId="{09FE61E0-3A92-47EE-AF6A-A56524293AD7}" destId="{0ED38A43-AD77-4CE5-8032-F017FEDA0464}" srcOrd="1" destOrd="0" parTransId="{01B93101-0BA5-4A85-9B45-03902E84B736}" sibTransId="{DFDCAD49-6BA7-4FE7-9C6D-26F14EFCD75A}"/>
    <dgm:cxn modelId="{D743744D-417A-4155-80C6-45EA48F0D420}" srcId="{09FE61E0-3A92-47EE-AF6A-A56524293AD7}" destId="{1EF44979-CDF3-4DA1-9846-18FABC7139A8}" srcOrd="0" destOrd="0" parTransId="{C764C509-7A28-4ACB-8D40-30752CF510E7}" sibTransId="{C85304EB-4215-4E27-8334-131A53054411}"/>
    <dgm:cxn modelId="{FBC00BAE-DF2F-41E4-BBA5-50CDB4A278FA}" srcId="{09FE61E0-3A92-47EE-AF6A-A56524293AD7}" destId="{8C7FAC68-DC1F-4FE7-BC4B-00D16537247A}" srcOrd="3" destOrd="0" parTransId="{0FE391F1-3423-47A2-BBE7-04616F71A0BA}" sibTransId="{09BF68ED-769E-41E2-86EC-EFA6B3DD171A}"/>
    <dgm:cxn modelId="{761C03C5-4D80-403F-9DFB-3E0F61D9ED71}" type="presOf" srcId="{1EF44979-CDF3-4DA1-9846-18FABC7139A8}" destId="{69B79998-7A18-4CE7-98F5-5094AE2C2118}" srcOrd="0" destOrd="0" presId="urn:microsoft.com/office/officeart/2005/8/layout/default#2"/>
    <dgm:cxn modelId="{448F2696-FCE8-48A4-A8A5-CFB854151DC1}" type="presOf" srcId="{0ED38A43-AD77-4CE5-8032-F017FEDA0464}" destId="{14544DC2-8344-4E2C-8309-F48E69621DF6}" srcOrd="0" destOrd="0" presId="urn:microsoft.com/office/officeart/2005/8/layout/default#2"/>
    <dgm:cxn modelId="{6F3FF372-2565-41FA-9149-EE65E93D6289}" srcId="{09FE61E0-3A92-47EE-AF6A-A56524293AD7}" destId="{C457F0EC-9835-4B76-A8B4-ABCC6D85ADC7}" srcOrd="4" destOrd="0" parTransId="{8DE7D41E-53E9-4BC0-8041-8606C0A29333}" sibTransId="{D0AED6F7-6B70-40B6-B973-47F36814FCC8}"/>
    <dgm:cxn modelId="{567F5F0F-0622-49E1-A012-FAE42235F2C1}" type="presOf" srcId="{334DA8F7-4B42-48CF-947C-6D9818F47912}" destId="{BD58DA22-2439-40B1-AA53-02E8D548669D}" srcOrd="0" destOrd="0" presId="urn:microsoft.com/office/officeart/2005/8/layout/default#2"/>
    <dgm:cxn modelId="{FE81694B-21C9-4E02-B077-3DE1445C210C}" type="presParOf" srcId="{9A3C7D8B-6B16-4A05-AC51-A502C4635220}" destId="{69B79998-7A18-4CE7-98F5-5094AE2C2118}" srcOrd="0" destOrd="0" presId="urn:microsoft.com/office/officeart/2005/8/layout/default#2"/>
    <dgm:cxn modelId="{48EA81EC-99B5-4FC1-89B7-D48393327CDA}" type="presParOf" srcId="{9A3C7D8B-6B16-4A05-AC51-A502C4635220}" destId="{5D8FC47F-546B-4441-AF9E-D2615CE839E4}" srcOrd="1" destOrd="0" presId="urn:microsoft.com/office/officeart/2005/8/layout/default#2"/>
    <dgm:cxn modelId="{5D64D01D-11AB-4623-A3F2-240BBC387753}" type="presParOf" srcId="{9A3C7D8B-6B16-4A05-AC51-A502C4635220}" destId="{14544DC2-8344-4E2C-8309-F48E69621DF6}" srcOrd="2" destOrd="0" presId="urn:microsoft.com/office/officeart/2005/8/layout/default#2"/>
    <dgm:cxn modelId="{A562A8FB-574D-4E94-9060-8BA9ACB58F08}" type="presParOf" srcId="{9A3C7D8B-6B16-4A05-AC51-A502C4635220}" destId="{60DDA6FA-47D9-4976-88C3-2047013B9BF4}" srcOrd="3" destOrd="0" presId="urn:microsoft.com/office/officeart/2005/8/layout/default#2"/>
    <dgm:cxn modelId="{32B33921-9D56-4A0E-B8BD-5DECAF4A4F49}" type="presParOf" srcId="{9A3C7D8B-6B16-4A05-AC51-A502C4635220}" destId="{BD58DA22-2439-40B1-AA53-02E8D548669D}" srcOrd="4" destOrd="0" presId="urn:microsoft.com/office/officeart/2005/8/layout/default#2"/>
    <dgm:cxn modelId="{07D4476B-53AC-4CB8-980A-E19F1B2B2D50}" type="presParOf" srcId="{9A3C7D8B-6B16-4A05-AC51-A502C4635220}" destId="{30E17DDF-33EB-4FCB-BE50-B2E4B83D4316}" srcOrd="5" destOrd="0" presId="urn:microsoft.com/office/officeart/2005/8/layout/default#2"/>
    <dgm:cxn modelId="{D0428F36-9B90-4729-B5B7-36C2F82C941C}" type="presParOf" srcId="{9A3C7D8B-6B16-4A05-AC51-A502C4635220}" destId="{32A12A50-0DCC-40A4-86AF-3B06381F6BCE}" srcOrd="6" destOrd="0" presId="urn:microsoft.com/office/officeart/2005/8/layout/default#2"/>
    <dgm:cxn modelId="{B3FF4B39-4F46-481E-8007-5FEDB1A1EF1F}" type="presParOf" srcId="{9A3C7D8B-6B16-4A05-AC51-A502C4635220}" destId="{AF0DA7C9-33CB-47B4-89E6-562418E8E9D6}" srcOrd="7" destOrd="0" presId="urn:microsoft.com/office/officeart/2005/8/layout/default#2"/>
    <dgm:cxn modelId="{7A35929F-69C5-493E-BAEB-5486F9E2FA8E}" type="presParOf" srcId="{9A3C7D8B-6B16-4A05-AC51-A502C4635220}" destId="{8B5B52C0-F423-4567-8FA4-A951B0E74E58}" srcOrd="8" destOrd="0" presId="urn:microsoft.com/office/officeart/2005/8/layout/default#2"/>
    <dgm:cxn modelId="{789D7BE7-C1F9-47B4-8C7C-D2C1B9CEEAF0}" type="presParOf" srcId="{9A3C7D8B-6B16-4A05-AC51-A502C4635220}" destId="{FB8F55A2-06EA-4D4E-8FFC-5763E9837A76}" srcOrd="9" destOrd="0" presId="urn:microsoft.com/office/officeart/2005/8/layout/default#2"/>
    <dgm:cxn modelId="{AF394736-9179-4918-B0DB-B9202AAED149}" type="presParOf" srcId="{9A3C7D8B-6B16-4A05-AC51-A502C4635220}" destId="{74A118BE-4FC4-441B-AB6C-93171210E32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8589A-B41E-49CA-81B5-585530F82A38}">
      <dsp:nvSpPr>
        <dsp:cNvPr id="0" name=""/>
        <dsp:cNvSpPr/>
      </dsp:nvSpPr>
      <dsp:spPr>
        <a:xfrm>
          <a:off x="602664" y="1716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Food additives are thoroughly studied, including extensive toxicological testing, before they are approved for use in food</a:t>
          </a:r>
          <a:endParaRPr lang="en-US" sz="2000" kern="1200" dirty="0"/>
        </a:p>
      </dsp:txBody>
      <dsp:txXfrm>
        <a:off x="602664" y="1716"/>
        <a:ext cx="3127176" cy="1876305"/>
      </dsp:txXfrm>
    </dsp:sp>
    <dsp:sp modelId="{98D28425-7055-4582-A8F5-5950675E83E8}">
      <dsp:nvSpPr>
        <dsp:cNvPr id="0" name=""/>
        <dsp:cNvSpPr/>
      </dsp:nvSpPr>
      <dsp:spPr>
        <a:xfrm>
          <a:off x="4042558" y="1716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Testing includes short-term and long-term toxicity studies, including carcinogenicity studies with a built in safety factor to account for uncertainties</a:t>
          </a:r>
          <a:endParaRPr lang="en-US" sz="2000" kern="1200" dirty="0"/>
        </a:p>
      </dsp:txBody>
      <dsp:txXfrm>
        <a:off x="4042558" y="1716"/>
        <a:ext cx="3127176" cy="1876305"/>
      </dsp:txXfrm>
    </dsp:sp>
    <dsp:sp modelId="{441BDEAC-D3B0-477D-B5F5-6967F774422F}">
      <dsp:nvSpPr>
        <dsp:cNvPr id="0" name=""/>
        <dsp:cNvSpPr/>
      </dsp:nvSpPr>
      <dsp:spPr>
        <a:xfrm>
          <a:off x="602664" y="2190740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U.S. FDA “Guidance for Industry and Other Stakeholders: Toxicological Principles for the Safety Assessment of Food Ingredients” (Redbook)</a:t>
          </a:r>
          <a:endParaRPr lang="en-US" sz="2000" kern="1200" dirty="0"/>
        </a:p>
      </dsp:txBody>
      <dsp:txXfrm>
        <a:off x="602664" y="2190740"/>
        <a:ext cx="3127176" cy="1876305"/>
      </dsp:txXfrm>
    </dsp:sp>
    <dsp:sp modelId="{95F29000-5768-445C-B303-DAF66378B30E}">
      <dsp:nvSpPr>
        <dsp:cNvPr id="0" name=""/>
        <dsp:cNvSpPr/>
      </dsp:nvSpPr>
      <dsp:spPr>
        <a:xfrm>
          <a:off x="4042558" y="2190740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Food additive identity, purity and quality is provided through adherence to specifications, which are developed prior to use in food</a:t>
          </a:r>
          <a:endParaRPr lang="en-US" sz="2000" kern="1200" dirty="0"/>
        </a:p>
      </dsp:txBody>
      <dsp:txXfrm>
        <a:off x="4042558" y="2190740"/>
        <a:ext cx="3127176" cy="187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11517-A0FA-4A3A-8E9D-FE5BB32876FB}">
      <dsp:nvSpPr>
        <dsp:cNvPr id="0" name=""/>
        <dsp:cNvSpPr/>
      </dsp:nvSpPr>
      <dsp:spPr>
        <a:xfrm>
          <a:off x="0" y="0"/>
          <a:ext cx="66294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Food additives have been used safely for decades</a:t>
          </a:r>
          <a:endParaRPr lang="en-US" sz="2400" kern="1200" dirty="0"/>
        </a:p>
      </dsp:txBody>
      <dsp:txXfrm>
        <a:off x="28100" y="28100"/>
        <a:ext cx="65732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B3F4-B00C-4544-AD81-575F8DEB7753}">
      <dsp:nvSpPr>
        <dsp:cNvPr id="0" name=""/>
        <dsp:cNvSpPr/>
      </dsp:nvSpPr>
      <dsp:spPr>
        <a:xfrm>
          <a:off x="0" y="371061"/>
          <a:ext cx="8229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Food additives afford consumers added convenience and enjoyment of a wide variety of appetizing and nutritious foods and beverages</a:t>
          </a:r>
          <a:endParaRPr lang="en-US" sz="2200" kern="1200"/>
        </a:p>
      </dsp:txBody>
      <dsp:txXfrm>
        <a:off x="42722" y="413783"/>
        <a:ext cx="8144156" cy="789716"/>
      </dsp:txXfrm>
    </dsp:sp>
    <dsp:sp modelId="{DD9ABB20-5BC8-4FD3-B4C7-DCD650BEDFF0}">
      <dsp:nvSpPr>
        <dsp:cNvPr id="0" name=""/>
        <dsp:cNvSpPr/>
      </dsp:nvSpPr>
      <dsp:spPr>
        <a:xfrm>
          <a:off x="0" y="1309581"/>
          <a:ext cx="8229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Food additives are critical to the safety and nutritional composition of many foods and beverages</a:t>
          </a:r>
          <a:endParaRPr lang="en-US" sz="2200" kern="1200"/>
        </a:p>
      </dsp:txBody>
      <dsp:txXfrm>
        <a:off x="42722" y="1352303"/>
        <a:ext cx="8144156" cy="789716"/>
      </dsp:txXfrm>
    </dsp:sp>
    <dsp:sp modelId="{F9A39FE5-AD37-47D5-BCCD-66BE679AC9F9}">
      <dsp:nvSpPr>
        <dsp:cNvPr id="0" name=""/>
        <dsp:cNvSpPr/>
      </dsp:nvSpPr>
      <dsp:spPr>
        <a:xfrm>
          <a:off x="0" y="2248101"/>
          <a:ext cx="8229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Food additives used for technical purposes in finished foods and beverages fall into four main categories:</a:t>
          </a:r>
          <a:endParaRPr lang="en-US" sz="2200" kern="1200"/>
        </a:p>
      </dsp:txBody>
      <dsp:txXfrm>
        <a:off x="42722" y="2290823"/>
        <a:ext cx="8144156" cy="789716"/>
      </dsp:txXfrm>
    </dsp:sp>
    <dsp:sp modelId="{E7C3E53E-0B8D-4FE1-8AFB-1CB43A083C82}">
      <dsp:nvSpPr>
        <dsp:cNvPr id="0" name=""/>
        <dsp:cNvSpPr/>
      </dsp:nvSpPr>
      <dsp:spPr>
        <a:xfrm>
          <a:off x="0" y="3123261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Support nutrition delivery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Maintenance of food quality and freshness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Processing and preparation aids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Enhanced appeal</a:t>
          </a:r>
          <a:endParaRPr lang="en-US" sz="1700" kern="1200" dirty="0"/>
        </a:p>
      </dsp:txBody>
      <dsp:txXfrm>
        <a:off x="0" y="3123261"/>
        <a:ext cx="8229600" cy="1184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F00C3-67EB-443B-B927-D872E4F22FE9}">
      <dsp:nvSpPr>
        <dsp:cNvPr id="0" name=""/>
        <dsp:cNvSpPr/>
      </dsp:nvSpPr>
      <dsp:spPr>
        <a:xfrm>
          <a:off x="616403" y="0"/>
          <a:ext cx="6985906" cy="46677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29DE3-9BEC-4FF9-A427-B7390DA0906C}">
      <dsp:nvSpPr>
        <dsp:cNvPr id="0" name=""/>
        <dsp:cNvSpPr/>
      </dsp:nvSpPr>
      <dsp:spPr>
        <a:xfrm>
          <a:off x="4113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Global Population Growth:</a:t>
          </a:r>
          <a:endParaRPr lang="en-US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7 billion in 2010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9+ billion by 2050</a:t>
          </a:r>
          <a:endParaRPr lang="en-US" sz="1200" kern="1200" dirty="0"/>
        </a:p>
      </dsp:txBody>
      <dsp:txXfrm>
        <a:off x="95257" y="1491467"/>
        <a:ext cx="1796142" cy="1684809"/>
      </dsp:txXfrm>
    </dsp:sp>
    <dsp:sp modelId="{0ED56448-EBF4-495C-832B-CA6DE5F809A6}">
      <dsp:nvSpPr>
        <dsp:cNvPr id="0" name=""/>
        <dsp:cNvSpPr/>
      </dsp:nvSpPr>
      <dsp:spPr>
        <a:xfrm>
          <a:off x="2081465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That means there will be </a:t>
          </a:r>
          <a:r>
            <a:rPr lang="en-US" sz="1600" i="1" kern="1200" smtClean="0"/>
            <a:t>75 million </a:t>
          </a:r>
          <a:r>
            <a:rPr lang="en-US" sz="1600" kern="1200" smtClean="0"/>
            <a:t>more people to feed each year</a:t>
          </a:r>
          <a:endParaRPr lang="en-US" sz="1600" kern="1200"/>
        </a:p>
      </dsp:txBody>
      <dsp:txXfrm>
        <a:off x="2172609" y="1491467"/>
        <a:ext cx="1796142" cy="1684809"/>
      </dsp:txXfrm>
    </dsp:sp>
    <dsp:sp modelId="{961C706A-7D8F-455A-8264-5FC29E944ED8}">
      <dsp:nvSpPr>
        <dsp:cNvPr id="0" name=""/>
        <dsp:cNvSpPr/>
      </dsp:nvSpPr>
      <dsp:spPr>
        <a:xfrm>
          <a:off x="4158817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Almost 1 billion people do not have enough food today</a:t>
          </a:r>
          <a:endParaRPr lang="en-US" sz="1600" kern="1200"/>
        </a:p>
      </dsp:txBody>
      <dsp:txXfrm>
        <a:off x="4249961" y="1491467"/>
        <a:ext cx="1796142" cy="1684809"/>
      </dsp:txXfrm>
    </dsp:sp>
    <dsp:sp modelId="{3162373A-A827-4BFB-9ECF-6986300BF4FF}">
      <dsp:nvSpPr>
        <dsp:cNvPr id="0" name=""/>
        <dsp:cNvSpPr/>
      </dsp:nvSpPr>
      <dsp:spPr>
        <a:xfrm>
          <a:off x="6236169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 solution to ensure food safety, maintain affordability, extend shelf-life, simplify preparation  and minimize waste</a:t>
          </a:r>
          <a:endParaRPr lang="en-US" sz="1600" kern="1200" dirty="0"/>
        </a:p>
      </dsp:txBody>
      <dsp:txXfrm>
        <a:off x="6327313" y="1491467"/>
        <a:ext cx="1796142" cy="1684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6493B-DE30-47B2-B911-E61CBBB67BED}">
      <dsp:nvSpPr>
        <dsp:cNvPr id="0" name=""/>
        <dsp:cNvSpPr/>
      </dsp:nvSpPr>
      <dsp:spPr>
        <a:xfrm>
          <a:off x="42" y="129108"/>
          <a:ext cx="4023605" cy="1552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Codex International Numbering System (INS) lists 23 functional classes for food additives</a:t>
          </a:r>
          <a:endParaRPr lang="en-US" sz="2400" kern="1200"/>
        </a:p>
      </dsp:txBody>
      <dsp:txXfrm>
        <a:off x="42" y="129108"/>
        <a:ext cx="4023605" cy="1552052"/>
      </dsp:txXfrm>
    </dsp:sp>
    <dsp:sp modelId="{5D8BECB4-02B3-49E0-A8F0-428786E9756A}">
      <dsp:nvSpPr>
        <dsp:cNvPr id="0" name=""/>
        <dsp:cNvSpPr/>
      </dsp:nvSpPr>
      <dsp:spPr>
        <a:xfrm>
          <a:off x="42" y="1681160"/>
          <a:ext cx="4023605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Ex., functional classes include acidity regulator, anticaking agent, coloring, emulsifier, flavor enhancer, gelling agent, stabilizer and thickener</a:t>
          </a:r>
          <a:endParaRPr lang="en-US" sz="2400" kern="1200"/>
        </a:p>
      </dsp:txBody>
      <dsp:txXfrm>
        <a:off x="42" y="1681160"/>
        <a:ext cx="4023605" cy="2371680"/>
      </dsp:txXfrm>
    </dsp:sp>
    <dsp:sp modelId="{FAE79B45-06C7-420B-B811-1B7C4899BB1B}">
      <dsp:nvSpPr>
        <dsp:cNvPr id="0" name=""/>
        <dsp:cNvSpPr/>
      </dsp:nvSpPr>
      <dsp:spPr>
        <a:xfrm>
          <a:off x="4586952" y="129108"/>
          <a:ext cx="4023605" cy="1552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INS is hierarchical in that each of the 23 functional classes has sub-classes with additional functions</a:t>
          </a:r>
          <a:endParaRPr lang="en-US" sz="2400" kern="1200"/>
        </a:p>
      </dsp:txBody>
      <dsp:txXfrm>
        <a:off x="4586952" y="129108"/>
        <a:ext cx="4023605" cy="1552052"/>
      </dsp:txXfrm>
    </dsp:sp>
    <dsp:sp modelId="{5097E44C-73BE-48F0-BF21-5C660D5A9C0E}">
      <dsp:nvSpPr>
        <dsp:cNvPr id="0" name=""/>
        <dsp:cNvSpPr/>
      </dsp:nvSpPr>
      <dsp:spPr>
        <a:xfrm>
          <a:off x="4586952" y="1681160"/>
          <a:ext cx="4023605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Ex., sub-classes under “anticaking agent” include antistick agent, drying agent, dusting powder and release agent</a:t>
          </a:r>
          <a:endParaRPr lang="en-US" sz="2400" kern="1200"/>
        </a:p>
      </dsp:txBody>
      <dsp:txXfrm>
        <a:off x="4586952" y="1681160"/>
        <a:ext cx="4023605" cy="2371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9998-7A18-4CE7-98F5-5094AE2C2118}">
      <dsp:nvSpPr>
        <dsp:cNvPr id="0" name=""/>
        <dsp:cNvSpPr/>
      </dsp:nvSpPr>
      <dsp:spPr>
        <a:xfrm>
          <a:off x="0" y="71534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Good Manufacturing Practices (GMPs) help ensure the safety and quality of foods and beverages</a:t>
          </a:r>
          <a:endParaRPr lang="en-US" sz="1600" kern="1200"/>
        </a:p>
      </dsp:txBody>
      <dsp:txXfrm>
        <a:off x="0" y="715348"/>
        <a:ext cx="2595562" cy="1557337"/>
      </dsp:txXfrm>
    </dsp:sp>
    <dsp:sp modelId="{14544DC2-8344-4E2C-8309-F48E69621DF6}">
      <dsp:nvSpPr>
        <dsp:cNvPr id="0" name=""/>
        <dsp:cNvSpPr/>
      </dsp:nvSpPr>
      <dsp:spPr>
        <a:xfrm>
          <a:off x="2855118" y="71534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Hazard Analysis and Critical Control Point (HACCP) plans, including GMPs, are required through U.S. Food Safety Modernization Act</a:t>
          </a:r>
          <a:endParaRPr lang="en-US" sz="1600" kern="1200"/>
        </a:p>
      </dsp:txBody>
      <dsp:txXfrm>
        <a:off x="2855118" y="715348"/>
        <a:ext cx="2595562" cy="1557337"/>
      </dsp:txXfrm>
    </dsp:sp>
    <dsp:sp modelId="{BD58DA22-2439-40B1-AA53-02E8D548669D}">
      <dsp:nvSpPr>
        <dsp:cNvPr id="0" name=""/>
        <dsp:cNvSpPr/>
      </dsp:nvSpPr>
      <dsp:spPr>
        <a:xfrm>
          <a:off x="5710237" y="71534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practice is the lowest level of a particular food additive necessary to achieve the intended technological function should be used in a food or beverage</a:t>
          </a:r>
          <a:endParaRPr lang="en-US" sz="1600" kern="1200" dirty="0"/>
        </a:p>
      </dsp:txBody>
      <dsp:txXfrm>
        <a:off x="5710237" y="715348"/>
        <a:ext cx="2595562" cy="1557337"/>
      </dsp:txXfrm>
    </dsp:sp>
    <dsp:sp modelId="{32A12A50-0DCC-40A4-86AF-3B06381F6BCE}">
      <dsp:nvSpPr>
        <dsp:cNvPr id="0" name=""/>
        <dsp:cNvSpPr/>
      </dsp:nvSpPr>
      <dsp:spPr>
        <a:xfrm>
          <a:off x="0" y="2532242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food additive industry is significantly different than the food industry (e.g., production, packaging, etc.)</a:t>
          </a:r>
          <a:endParaRPr lang="en-US" sz="1600" kern="1200"/>
        </a:p>
      </dsp:txBody>
      <dsp:txXfrm>
        <a:off x="0" y="2532242"/>
        <a:ext cx="2595562" cy="1557337"/>
      </dsp:txXfrm>
    </dsp:sp>
    <dsp:sp modelId="{8B5B52C0-F423-4567-8FA4-A951B0E74E58}">
      <dsp:nvSpPr>
        <dsp:cNvPr id="0" name=""/>
        <dsp:cNvSpPr/>
      </dsp:nvSpPr>
      <dsp:spPr>
        <a:xfrm>
          <a:off x="2855118" y="2532242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Food additives undergo further downstream processing by customers/manufacturers</a:t>
          </a:r>
          <a:endParaRPr lang="en-US" sz="1600" kern="1200"/>
        </a:p>
      </dsp:txBody>
      <dsp:txXfrm>
        <a:off x="2855118" y="2532242"/>
        <a:ext cx="2595562" cy="1557337"/>
      </dsp:txXfrm>
    </dsp:sp>
    <dsp:sp modelId="{74A118BE-4FC4-441B-AB6C-93171210E32E}">
      <dsp:nvSpPr>
        <dsp:cNvPr id="0" name=""/>
        <dsp:cNvSpPr/>
      </dsp:nvSpPr>
      <dsp:spPr>
        <a:xfrm>
          <a:off x="5710237" y="2532242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GMPs for finished foods are therefore not necessarily relevant to food additives</a:t>
          </a:r>
          <a:endParaRPr lang="en-US" sz="1600" kern="1200"/>
        </a:p>
      </dsp:txBody>
      <dsp:txXfrm>
        <a:off x="5710237" y="2532242"/>
        <a:ext cx="2595562" cy="155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E2EE-B534-471D-BC5B-29CB3A93965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B62B-2E70-46EF-A2C8-1880EC31B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6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9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3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GMP Guide development began in 2010 (completed in 2012); Audit</a:t>
            </a:r>
            <a:r>
              <a:rPr lang="en-US" b="1" baseline="0" dirty="0" smtClean="0"/>
              <a:t> Guide development began in 2012, completed in 2013 </a:t>
            </a:r>
            <a:endParaRPr lang="en-US" b="1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Modeled after joint IPEC-PQG GMP and Audit Guides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Represents voluntary guidance for the food additive and GRAS substance industry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Provides GMP and quality assurance principles to ensure safe manufacture of food additives and GRAS substances;</a:t>
            </a:r>
            <a:r>
              <a:rPr lang="en-US" b="1" baseline="0" dirty="0" smtClean="0"/>
              <a:t> Audit guide helps manufacturers audit to the GMPs. </a:t>
            </a:r>
            <a:endParaRPr lang="en-US" b="1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Incorporates FSMA requirements and may be used to supplement existing regulations in other countries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Not regulatory requirements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/>
              <a:t>Other Organizations have Received and/or Provided Input on the Guide, including US FDA, GMA, China CFSA, ETA, FEMA, IACM, CCC and others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/>
              <a:t>IFAC GMP Guide is the “go to” guide for the food ingredient industry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/>
              <a:t>Working</a:t>
            </a:r>
            <a:r>
              <a:rPr lang="en-US" sz="1200" b="1" baseline="0" dirty="0" smtClean="0"/>
              <a:t> on adoption of audit guide by accreditation bodies. 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3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0D05-E483-48AC-86DB-62A4595DA1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9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9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7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0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4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odingredientfacts.org/about-us/resources/ifac-resources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oodingredientfact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odingredientfacts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odingredientfacts.org/knowledge-center/food-regulation/" TargetMode="External"/><Relationship Id="rId5" Type="http://schemas.openxmlformats.org/officeDocument/2006/relationships/hyperlink" Target="http://www.fda.gov/Food/GuidanceRegulation/GuidanceDocumentsRegulatoryInformation/ucm2006826.htm" TargetMode="External"/><Relationship Id="rId4" Type="http://schemas.openxmlformats.org/officeDocument/2006/relationships/hyperlink" Target="http://www.codexalimentarius.org/download/standards/11341/CXG_036e_2015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.Bao@cpkelc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odingredientfacts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57800" cy="1792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3500" y="4343400"/>
            <a:ext cx="64008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Carl Bao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CP Kelco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International Food Additives Council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86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Suitability of Food Additives: Natural vs. Artificial</a:t>
            </a:r>
            <a:endParaRPr lang="en-US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59436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1"/>
                </a:solidFill>
              </a:rPr>
              <a:t>Food Additives: A Global Perspective on </a:t>
            </a:r>
            <a:r>
              <a:rPr lang="en-US" sz="2000" b="1" i="1" dirty="0" smtClean="0">
                <a:solidFill>
                  <a:schemeClr val="tx1"/>
                </a:solidFill>
              </a:rPr>
              <a:t>Safety Evaluation </a:t>
            </a:r>
            <a:r>
              <a:rPr lang="en-US" sz="2000" b="1" i="1" dirty="0">
                <a:solidFill>
                  <a:schemeClr val="tx1"/>
                </a:solidFill>
              </a:rPr>
              <a:t>and Use</a:t>
            </a:r>
          </a:p>
          <a:p>
            <a:r>
              <a:rPr lang="en-US" sz="2000" b="1" i="1" dirty="0">
                <a:solidFill>
                  <a:schemeClr val="tx1"/>
                </a:solidFill>
              </a:rPr>
              <a:t>Jakarta, Indonesia September 15, </a:t>
            </a:r>
            <a:r>
              <a:rPr lang="en-US" sz="2000" b="1" i="1" dirty="0" smtClean="0">
                <a:solidFill>
                  <a:schemeClr val="tx1"/>
                </a:solidFill>
              </a:rPr>
              <a:t>2016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FAC GMP guide cover p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4250"/>
            <a:ext cx="3581399" cy="44039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46" y="1244250"/>
            <a:ext cx="3587331" cy="43945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876058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Copies available </a:t>
            </a:r>
            <a:r>
              <a:rPr lang="en-US" b="1" dirty="0"/>
              <a:t>at </a:t>
            </a:r>
            <a:r>
              <a:rPr lang="en-US" b="1" dirty="0">
                <a:hlinkClick r:id="rId6"/>
              </a:rPr>
              <a:t>http://foodingredientfacts.org/about-us/resources/ifac-resources</a:t>
            </a:r>
            <a:r>
              <a:rPr lang="en-US" b="1" dirty="0" smtClean="0">
                <a:hlinkClick r:id="rId6"/>
              </a:rPr>
              <a:t>/</a:t>
            </a:r>
            <a:r>
              <a:rPr lang="en-US" b="1" dirty="0" smtClean="0"/>
              <a:t>  </a:t>
            </a:r>
            <a:endParaRPr lang="en-US" b="1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76058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IFAC GMP and Audit Guides</a:t>
            </a:r>
          </a:p>
        </p:txBody>
      </p:sp>
    </p:spTree>
    <p:extLst>
      <p:ext uri="{BB962C8B-B14F-4D97-AF65-F5344CB8AC3E}">
        <p14:creationId xmlns:p14="http://schemas.microsoft.com/office/powerpoint/2010/main" val="26709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62200"/>
            <a:ext cx="8305800" cy="389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US" sz="4000" b="1" dirty="0" smtClean="0"/>
              <a:t>Natural vs. Artificial</a:t>
            </a:r>
            <a:endParaRPr lang="en-US" sz="4000" b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Safety &amp; Suitability of Food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chemopho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i.ytimg.com/vi/l8Jje0-xEdM/hq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2619"/>
          <a:stretch/>
        </p:blipFill>
        <p:spPr bwMode="auto">
          <a:xfrm>
            <a:off x="2797628" y="3200400"/>
            <a:ext cx="347254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8305800" cy="48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400" dirty="0" smtClean="0"/>
              <a:t>Emerging trend that consumers are afraid of </a:t>
            </a:r>
            <a:r>
              <a:rPr lang="en-US" sz="2400" dirty="0"/>
              <a:t>ingredients in </a:t>
            </a:r>
            <a:r>
              <a:rPr lang="en-US" sz="2400" dirty="0" smtClean="0"/>
              <a:t>foods and beverages </a:t>
            </a:r>
            <a:r>
              <a:rPr lang="en-US" sz="2400" dirty="0"/>
              <a:t>due to the perception that they are “</a:t>
            </a:r>
            <a:r>
              <a:rPr lang="en-US" sz="2400" dirty="0" smtClean="0"/>
              <a:t>unnatural,” unnecessary or unhealthy = </a:t>
            </a:r>
            <a:r>
              <a:rPr lang="en-US" sz="2400" dirty="0" err="1" smtClean="0"/>
              <a:t>Chemophobia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Consumers now more </a:t>
            </a:r>
            <a:r>
              <a:rPr lang="en-US" sz="2400" dirty="0"/>
              <a:t>than ever want to know what’s in their </a:t>
            </a:r>
            <a:r>
              <a:rPr lang="en-US" sz="2400" dirty="0" smtClean="0"/>
              <a:t>food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Consumers are increasingly pushing for “clean” labels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However, most consumers have a fundamental </a:t>
            </a:r>
            <a:r>
              <a:rPr lang="en-US" sz="2400" dirty="0"/>
              <a:t>misunderstanding of </a:t>
            </a:r>
            <a:r>
              <a:rPr lang="en-US" sz="2400" dirty="0" smtClean="0"/>
              <a:t>the role of food additives: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Do not understand safety evaluations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Do not understand benefits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Do not understand food additive names</a:t>
            </a:r>
            <a:endParaRPr lang="en-US" sz="2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Natural vs. Artificial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2i880330zump181pg633vnme.wpengine.netdna-cdn.com/assets/easysteps_photo_ES4_artificialcolors-504x3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4343400"/>
            <a:ext cx="1828800" cy="121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navigator-usa.com/var/plain_site/storage/images/publications/food-beverage-nutrition/foodnavigator-usa.com/markets/is-the-food-industry-falling-out-of-love-with-natural-claims-not-according-to-the-data-says-mintel/8794465-7-eng-GB/Is-the-food-industry-falling-out-of-love-with-natural-claims-Not-according-to-the-data-says-Mintel_strict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381250" cy="13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600" dirty="0" smtClean="0"/>
              <a:t>“Natural” </a:t>
            </a:r>
            <a:r>
              <a:rPr lang="en-US" sz="2600" dirty="0"/>
              <a:t>ingredients and food itself (</a:t>
            </a:r>
            <a:r>
              <a:rPr lang="en-US" sz="2600" dirty="0" smtClean="0"/>
              <a:t>i.e., </a:t>
            </a:r>
            <a:r>
              <a:rPr lang="en-US" sz="2600" dirty="0"/>
              <a:t>grain, meat, vegetables) </a:t>
            </a:r>
            <a:r>
              <a:rPr lang="en-US" sz="2600" dirty="0" smtClean="0"/>
              <a:t>are </a:t>
            </a:r>
            <a:r>
              <a:rPr lang="en-US" sz="2600" dirty="0"/>
              <a:t>“</a:t>
            </a:r>
            <a:r>
              <a:rPr lang="en-US" sz="2600" dirty="0" smtClean="0"/>
              <a:t>substances” comprised of chemicals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Most consumers don’t realize common substances are in fact chemicals (ex., </a:t>
            </a:r>
            <a:r>
              <a:rPr lang="en-US" sz="2600" dirty="0" err="1" smtClean="0"/>
              <a:t>NaCl</a:t>
            </a:r>
            <a:r>
              <a:rPr lang="en-US" sz="2600" dirty="0" smtClean="0"/>
              <a:t> = salt)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Food additives are “substances” too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“Natural” </a:t>
            </a:r>
            <a:r>
              <a:rPr lang="en-US" sz="2600" dirty="0"/>
              <a:t>ingredients </a:t>
            </a:r>
            <a:r>
              <a:rPr lang="en-US" sz="2600" dirty="0" smtClean="0"/>
              <a:t>are no more inherently safe than food additives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Many natural </a:t>
            </a:r>
            <a:r>
              <a:rPr lang="en-US" sz="2600" dirty="0"/>
              <a:t>ingredients can be toxic and </a:t>
            </a:r>
            <a:r>
              <a:rPr lang="en-US" sz="2600" dirty="0" smtClean="0"/>
              <a:t>harmful: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Just </a:t>
            </a:r>
            <a:r>
              <a:rPr lang="en-US" sz="2000" dirty="0"/>
              <a:t>because something is “natural” doesn’t mean </a:t>
            </a:r>
            <a:r>
              <a:rPr lang="en-US" sz="2000" dirty="0" smtClean="0"/>
              <a:t>it </a:t>
            </a:r>
            <a:r>
              <a:rPr lang="en-US" sz="2000" dirty="0"/>
              <a:t>is </a:t>
            </a:r>
            <a:r>
              <a:rPr lang="en-US" sz="2000" dirty="0" smtClean="0"/>
              <a:t>inherently safe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Just </a:t>
            </a:r>
            <a:r>
              <a:rPr lang="en-US" sz="2000" dirty="0"/>
              <a:t>because something is “synthetic” doesn’t make it </a:t>
            </a:r>
            <a:r>
              <a:rPr lang="en-US" sz="2000" dirty="0" smtClean="0"/>
              <a:t>inherently unsafe</a:t>
            </a:r>
            <a:endParaRPr lang="en-US" sz="20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Misunderstandings of Safety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.ytimg.com/vi/kXiceL8NpGc/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1" y="76200"/>
            <a:ext cx="18287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Example: Ascorbic Acid vs. Vitamin 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edc2.healthtap.com/ht-staging/user_answer/reference_image/5245/large/Ascorbic_acid.jpeg?13866696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7362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3072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Vs.</a:t>
            </a:r>
            <a:endParaRPr lang="en-US" sz="3200" dirty="0"/>
          </a:p>
        </p:txBody>
      </p:sp>
      <p:pic>
        <p:nvPicPr>
          <p:cNvPr id="3076" name="Picture 4" descr="http://www.chemspider.com/ImagesHandler.ashx?id=10189562&amp;w=250&amp;h=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987836"/>
            <a:ext cx="2888963" cy="28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6.businessinsider.com/image/52dd616a6bb3f757372ed0fa-480/bana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75657"/>
            <a:ext cx="4949825" cy="53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Example: Ingredient List of a Banana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Chemophobia</a:t>
            </a:r>
            <a:r>
              <a:rPr lang="en-US" b="1" dirty="0" smtClean="0">
                <a:solidFill>
                  <a:srgbClr val="FF0000"/>
                </a:solidFill>
              </a:rPr>
              <a:t> perpetuated by the media and food companies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teveha\Desktop\yogur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-379"/>
          <a:stretch/>
        </p:blipFill>
        <p:spPr bwMode="auto">
          <a:xfrm>
            <a:off x="2478314" y="5582894"/>
            <a:ext cx="2184400" cy="11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7975" y="1600201"/>
            <a:ext cx="8531225" cy="3877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WhiteWave</a:t>
            </a:r>
            <a:r>
              <a:rPr lang="en-US" sz="2400" dirty="0"/>
              <a:t> pulling </a:t>
            </a:r>
            <a:r>
              <a:rPr lang="en-US" sz="2400" b="1" dirty="0"/>
              <a:t>carrageenan</a:t>
            </a:r>
            <a:r>
              <a:rPr lang="en-US" sz="2400" dirty="0"/>
              <a:t> from Silk, </a:t>
            </a:r>
            <a:r>
              <a:rPr lang="en-US" sz="2400" dirty="0" smtClean="0"/>
              <a:t>Horizon milk products </a:t>
            </a:r>
            <a:r>
              <a:rPr lang="en-US" sz="2400" dirty="0"/>
              <a:t>(Aug 2014)</a:t>
            </a:r>
          </a:p>
          <a:p>
            <a:r>
              <a:rPr lang="en-US" sz="2400" dirty="0"/>
              <a:t>Chipotle goes non-GMO, and embarks on ‘quest to eliminate </a:t>
            </a:r>
            <a:r>
              <a:rPr lang="en-US" sz="2400" b="1" dirty="0"/>
              <a:t>additives</a:t>
            </a:r>
            <a:r>
              <a:rPr lang="en-US" sz="2400" dirty="0"/>
              <a:t>’ (Apr 2015)</a:t>
            </a:r>
          </a:p>
          <a:p>
            <a:r>
              <a:rPr lang="en-US" sz="2400" dirty="0"/>
              <a:t>Panera unveils long ‘no </a:t>
            </a:r>
            <a:r>
              <a:rPr lang="en-US" sz="2400" dirty="0" err="1"/>
              <a:t>no</a:t>
            </a:r>
            <a:r>
              <a:rPr lang="en-US" sz="2400" dirty="0"/>
              <a:t>’ list of over 150 banned ingredients (May 2015)</a:t>
            </a:r>
          </a:p>
          <a:p>
            <a:r>
              <a:rPr lang="en-US" sz="2400" dirty="0" smtClean="0"/>
              <a:t>Pizza </a:t>
            </a:r>
            <a:r>
              <a:rPr lang="en-US" sz="2400" dirty="0"/>
              <a:t>Hut, Taco Bell to remove artificial </a:t>
            </a:r>
            <a:r>
              <a:rPr lang="en-US" sz="2400" b="1" dirty="0"/>
              <a:t>colors</a:t>
            </a:r>
            <a:r>
              <a:rPr lang="en-US" sz="2400" dirty="0"/>
              <a:t>, </a:t>
            </a:r>
            <a:r>
              <a:rPr lang="en-US" sz="2400" b="1" dirty="0"/>
              <a:t>flavors</a:t>
            </a:r>
            <a:r>
              <a:rPr lang="en-US" sz="2400" dirty="0"/>
              <a:t> from foods (May 2015)</a:t>
            </a:r>
          </a:p>
          <a:p>
            <a:r>
              <a:rPr lang="en-US" sz="2400" dirty="0"/>
              <a:t>Subway to remove all artificial</a:t>
            </a:r>
            <a:r>
              <a:rPr lang="en-US" sz="2400" b="1" dirty="0"/>
              <a:t> flavors, colors and preservatives </a:t>
            </a:r>
            <a:r>
              <a:rPr lang="en-US" sz="2400" dirty="0"/>
              <a:t>from North American menu (June 2015) </a:t>
            </a:r>
            <a:endParaRPr lang="en-US" sz="2400" dirty="0" smtClean="0"/>
          </a:p>
          <a:p>
            <a:r>
              <a:rPr lang="en-US" sz="2400" dirty="0" smtClean="0"/>
              <a:t>General Mills to remove artificial </a:t>
            </a:r>
            <a:r>
              <a:rPr lang="en-US" sz="2400" b="1" dirty="0" smtClean="0"/>
              <a:t>flavors and colors</a:t>
            </a:r>
            <a:r>
              <a:rPr lang="en-US" sz="2400" dirty="0" smtClean="0"/>
              <a:t> (June 2015)</a:t>
            </a:r>
          </a:p>
          <a:p>
            <a:endParaRPr lang="en-US" sz="2400" dirty="0"/>
          </a:p>
        </p:txBody>
      </p:sp>
      <p:sp>
        <p:nvSpPr>
          <p:cNvPr id="5" name="AutoShape 2" descr="data:image/jpeg;base64,/9j/4AAQSkZJRgABAQAAAQABAAD/2wCEAAkGBxQTEhUUExQVFhQXGB0aGRgYGRweHBseHCAdIB0gICAgHiggHCAlHRweITElJykrLi4uHCAzODMsNygtLisBCgoKDg0OGxAQGy8mICYsLDIsLC8sLC8sNCwsLCwsLCwsLCwsLCwsLC8sLCwvLCwsLCwsLCwsLCwsLCwsLCwsLP/AABEIAKcBLQMBEQACEQEDEQH/xAAcAAACAwEBAQEAAAAAAAAAAAAEBQIDBgEHAAj/xABIEAACAgAEBAMEBgcECAYDAAABAgMRAAQSIQUTMUEGIlEUMmFxByNCgZGhFVJicrHB0TOCkrIWJENzk6LC8DSDs9LT4SVT8f/EABsBAAIDAQEBAAAAAAAAAAAAAAIDAQQFAAYH/8QAPREAAQMCBAIIBQIEBgIDAAAAAQACEQMhBBIxQQVREyJhcYGRofAUMrHB0QbhFSNC8SQzUmKCkkNyFqLC/9oADAMBAAIRAxEAPwDzJBjNJXoQFaqYAlMDVcqYCUwNRMcRGALpTA1XpFdAAkk0ANySelepwA1hSRC23BPo/cgNmRIO4hiAMh/eY+SP7zfyxbZhjq7yWPiuKtp9WkMx9+7wtVlvDk0f/hsrk8v+3Jcsv+IggfLDxTePlAHqVh1sTj624A7/AMWX03DOLj3c3EfhpUD/ANPHFlbZ3vyVQ0sb/rHvwU4czxUGpsrlpx66lU/0/LBA1f6gCnMfim6gHxhMF4JFKCcxk8shP6lE/ewVf54Lomu+ZoWhTxFcC5jxlL8lw/LGeWIZOIcorbMFawy2rbg9SCOuBFKnplC4Yuq5xEm3avL+K8ShgllR2AKyOukbnZiOgxmHC1HvOUWlbTcZTY0ZjeEpk8XRk0kbt+Av+OGt4Y/dwSXcTZs0qMfjFB70TD7x/OsS7hjtnBQOJt3am/DvEmWkNB9JPZ9vz6H8cVKuBrMvE9ysU8bSfaY70/RAcUTIVoFFZbIO7EIiuaumYr6dCO+E1qzabZcY8JS3vyr6bhUq9cu/92RW/iAcKbjGH+seIIQNqzqEK8BX3o51+cd/mDhwrA6Fp8fyEwPnmqRKg6sV/eRx/LDMx5eRH5U5gu6oz/tYv8RH8Rjszv8ASfJQKjeasWIHpJD/AMRf64Hpf9p8iu6VvNWLlP24f+Kn9cR0w5HyKg1Whd/R47y5cfOVf64IVZ0afJCcQwKmTLxDrmcv/dYt/BcMl8TlPohGKYdFKLIxt0M0n+7hb+LUMKdWc35oHe4fZccRyCNi8PO3uwaR6zSf9KAfmcVqmPYP6/8AqPufwh6Z5XOLcMXLRapPrbZRyl+qjJJ76QSaFne8XeDM/iOK6EWsetqfXTwVTHYv4eiapvCzb8kAMyzxhvdPlKn90sEBHyx6l3BLlrajSR23+ipU+OwAXU3QexcEcLi1mP8AejP/AEF8KPA8WLtE9xH5Vhv6gwkw4x3gqJyAraWE/N9H/qBcVX8OxTNWHyKuM4thH6PHmofoeUjypr/3bK/+QnFc0qjdQrbcTSdo4ITM5J09+N0/eVh/EYiCE0OadCq4MnzCaIVVFs56KOnbckmgANyTgmAk3XO2AEk6DclENl8uNtEz/tF1S/koR/8AMcT0jBYXV1nCcS8S5zW9lz5m3oqpuChwTlmZ2HWJwA9eqkeVwO/ukDeq3w1pa/5VQxNCrhT/ADhbYjT9ighwY35pYlPpbt+aIy/gTgi5rdSoZha9QZmU3Ed0fWFXmPDuYG8cZmU/agBkHyNDUh36MAcMF9FUf1HZXiDyNk2yvgTiD+7k5f72lf8AMRjuieu+Joj+pOMr9FnEG95Iox+1IP8ApDY7oHKPj6I5+SZwfRe4XXJm8sq3Vrb7+n2d8R8Na5S3cVptEgeoTfhf0ZZeSx7Y0mmr5aAAagCNyWB2IP34luFad5S/4uXfI0eaL4SOF8PeVo2lnmjNM2guY/WtKhVHqfuvtg2NpUyYus7E8W6UEE2GoAPqtJmfEkfLhbLqZnzF8pFIXVpFsSW2UDve94eaggReVVdXEDLedFmPEHHJp0ybwt7ODmTE9gMySC1F/ZZepruawp7y7KRa6r1Krn5C20n10TX2rNRZrL5aSZZFlik+s5YD61HWr00LFCvng5cHBpOycHVA8MJ1GsJLxPPZn2HNlsw/Ny2Z0l1AUlAVoUBsKN/lvgHF2Q30KS59ToiSbh3pKu4zweJI1R5ppuaJXjSR/t6FOsuSAAlWB6uaxJaNJR1KYAgknUj0+is8OcUR8yp5ikzZSM9erxlg4+YDC/kcE0yZ5hMovDnzzA87yvOvGWSyEebzpkLvmZGflxqLAaSElCV+0pdlIYbhh0rfDxorO6c8N4Vm3zBzUWQMGqCNQshSKNpElSQHQ0heNAqBaF/3egmCUJcBqVfneBcQEEkUWVjCssary82jMgR2kshkXmEl32JC7jYkXiYK7O3mshm+BDMZ3M+1QtlPK3s8KrHC0jFvq1HlKSEiwa3LMm4FsIU6oWSPOcKdVm0yRUmoK1hS4YhQxApqUmhamtjveKmJwdOsJ0PP8qzQxL6VtQvTPA2fSfVJGbGj8N+h9DjxfGKTqQDHc/stQ1RUaCFqnOMMKQgOJZjlRu5FhFLGutAWeu2LFCmajwwbpmYASlH+kkHIhmN6ZiAi6bYkmqod8XPga3SupjVupm1u1carcodOqeezIeqL94GKHSOG6EoLPjLRywxvCpaZiq0ikbCzfptZxYo/EVKb3tfZok3KUXxATGThWVRWdoI9Kgk1GCaHwAs4VSxFdzwM5uY1SXqrhc/D5BG0cUf1sbSoDEAWRKtgCBtuOvrj0DKNZpIedDBVZz1bBxfLheZyOTByRNzXVVFEmhV6gaF9O4x1egflF3TELmndLcx4pRczoZ41y/IWTWT5tUjaUX03pvjtjMqcOc+iXgEvzRG0AXP0ThUvCducZICshYv6QZ6WIftFj8lU/wA2GPefoal/iX1DsFh/qB0YYNG5AWjj4VGY+EQyTKkkOmVYyLMpjipq32ovqJ3xtF5Jcef5TA0AAJZnfC4zWYzuYZpgFnWNEy4j1HSkSsx1gggEnYVsp69MWcPjqtBmSnGsqrXwNGu/NU5Rqs/xDgKw5ubLvm4oxHGJQ7gl3VtXlWNTbsNJvT6rQ3oaLeMvDBLb+izjwVheYcY9V3M+DMxz+QoikJi5wckqCtgVRUkNZ6H8e2DHGaZb12IDwd7XdR9vfJdyvhjOLFmZAxhOXUHlqx1OeWJCNSSALSso3B3J9MVquOwznCKQjeRf0VmlgsQ1t6pnaDb1WZz2fd20NI7KoDeZidzqANnfYX/iOM/j1KlRe1lJsSJP2Xrv0N0uIFWvWMlsAdk6ppkoB7BmJD1aSNR8l3b/ADL+GMJo6hK9jWefjqbBs1xPjYfQpGwvrvhYMaLQcxrhDhKY8EyQlaXV0jgkk9N1Xy/8xGCY2Sq+LrmkGRq5zR5m/pKXpIR0JHrpJF/gccHOboUythaNaOkaDHNeucXzJSXMRNJJofMwKx1HyxyAkgfqgt5du2NQyCQTuF8Ze+HFpNsw8iPyl/iYtlZZcuhc5RhDJIuonlq0hV1BO4Vq6fE4h/VJbtZKrE0yWf02nsBNwnE3DIF4lCkKqI5IWeREOkDRQRxpI0nzFbHUXg8oFQAck7o2isA3SJ/dEeDeJQ0yrsZZnIAHlAA8i/8ACVT6YKm4e/fJFhntItuT+3pCF4ZmY1z/ABKM3TKjeVSQaj842HXfp3vENgPcPeiCmR0lVvvS6T+HpM3HkcvHFBKNEzCVaEblGJYaC/QG9yKwFPMGAAd6XR6UUmgA7zz9VMeHs4YZogkSgT+0RMZGYl9QOkmr2F7kWT+OJyPiO2UQoVcuWBYyLpvmeE5yflSySxQ5iJyU5aF0CsACp1Eaiet9MMLXG83TzSqOIcTBH0VLeFFKzRS5qVjmWDuBoUnT1oBTsdvkKHzjo9QTqu+HEFpdqslxLxdB7VFkIcsM0MudppZDpQgbn3TYGwskC6G3XBtaHBOdSaIBEwhv9Lc57Y2SyuUyYls+dQ2mNQSWL7Cq6n4sOpIswwKQA3QQn3CJoRxExPXtzRK7S6AuoDak3JSgL09a7nfDBDUDiXaLXGaFZFiZ0ErglULDUwHUgdTWILiUIYAiVVSNqI9RvgZRQhOI8MSaMxyIskR6xuLX/wCj8RR+OGB4OqDKR8q8v8YeF8xBy4Y8y68OmcI1KXkQ0Fjiav7RfKFjJKqCaYjqYITWmUX9GvBTk85n4dWpFK6DqB21SAaq8uvSBqA6HbtQ8l+qvlpf8vsr+D3W/fHkQtEJJ4iLMixqjOHdQ5AGyWC1/MDT9+LuDyhxeSBAMd+35RkEiFicpweaN8qkis2nMO2ykrHGC5Sz0tmIPyr0xuVMVSe2q5hF2Aa3LrT5D7pApOGUHmfK8K3h+czLzQyvFOGHtErbMFOm1jjobBQN7PU+uBrUsOym+m1zY6gFxN7l3f8AZCC8kZhz/ZV5biE5dcwY5nmiyUklsr0ZZCBQHRQoBAGxI9euGOo0Qw0cwDXVALEfKOZ5n0SZcesRePVbTwflmME0jSSSGVRYYOFBCUa17kkk2QAOgA2xn4p7BVaxrQMvKNJ3j+665ElIPDPh3MkcNZlKloXilu/JDS0vwZqP3v8ADG8MXT6SqG3E27SqrmGBKO49weeZ8/py7ESTZeNLIAMUZUuRqbbfV6DpWEjEU2dGXOiA4nvOikNJlc4l4Ymlmlk0RrrngA1HpBCA1Ch9qTtttjMbxGlTphhJPVd/2d38grHRSZ7vILZPjzgVoLzzx2plnjiBospUfAysqA/lj6V+jmdHhK9XsWBxrrVqNPmZ8k6zsuaXPyzM2Xk/RuWJ9x4g3OBJHvSUwWMb9PN0GLjdI5+/urB5pPkfFY5TR5qB2jlzHtCGJtOol+ZyyXAWRbFWDuu1CrOgeHS7LTqNJ5TdZ4x8NzVGOaOce4U8n4ry6jPtTZaWUDlSovNaJVSgPeBBBDNWy+brtjqvDa7Ii/ODoppcQo1OzlI1TziXjHLpmc27O8bLklWJZY5I3Z7mJoOoO5CAHoT8sZ4aTYK6TCzvBcyg4Pn1WVGkaZCylxrKaYATubawG+fTGjVFP40BoGWW6abfdUKRq/CEunNDtfH7LNDOmCXUEjbWAAXW9LLZBHbv3sbDB/qLDmG1gNLFaf6HxLDUfhHuIzXEGJI28QtJluIJmMvOZI9CxgO4Rq1u7HcWDpttF9QADVY8sDmBle9qYd9DEUxTdJdIEjQADXSYE+iSjMZZhpMTxgdHRtb3+0G0qw/d018cLlp2Wj0eJacweHcwRA8IkjxzSnXBBAwePLF+ZMjRlZOtCOU6rFimYISPsm+oo4NuXQLPxnTtyvrxlaQ6R/7NtHYJvv2aJGOHwC9WaT/y45GH/Mq/leByjmtH4isflpHxc0fQlbDPePuHFpyY81NzwodSFC+XpptgQR640i+nftXzM8LLi7Nuq/DvjnIq7RtlpUjm8sksr80nsocGzorbYmvTviG1KcxzRDhRa0xede3zW9ynD8vl0L5WBDzB7yMoDDt5ifd+VjE1KlKi3MSAO9UhRFOQxl0izfEM7FvDkIQFXSChDkKOgpSDXwrCGYsVP8rKe4g/RUar8XS0pAeqSN9ImajapYYwe6lXU/mcT8U8ahU/4pWaYe0eoRMf0oj7WWP3Sf1XDBi+YTm8VG7fVRn+lJfs5Y38ZB/Jcd8V2IjxQbN9VXlfEXE88ay8SQxnrKQaA/ebY/cMcKlR+gjtRMxGIrfIIHNL+M8XXLwyrDK0rlSZ80xstQJ0Iey/L7r64Q+tcU2GSdT+FtYXB9E0vfc9vv0WK8IrHBlZc++l5lYlbfTodSulSVcPcmsmqKlVo9yNUAAQFXJm5XpP0V8BEOUEsg+vzVSyGqpCbjQegrz16sPQYnaUtxkwhV4M2bn4hPCwTMRZmNcu7dAYEAZTX2G1MpHx+GBRKGV4cMtxKSaSRppoci800rd2dqUAdEUKjAKOx745cueHYGVuDwWRpglzUo9S4FX/AH5W/DHFcn3jbj/sz5Mc5YUecmVjVGKNGZxuD1Okbb2QB1xELgvspmZs7zDLAIsi6FAsgPOlB+3V1EB1W7awDttg28kLrXQngtJFWeKTZoHXL++SpESKquqVUQdNLULsknbpjyH6qN6Q/wDb7LRwe57ll87xrMK/EpVzBWLKlRGrBSC9Wyna6vYb98Jp4SgW4em5kufqROnPvVjpHS8zYLV5fjK+zRTzlYi6KSGNUSLI3/hjIfhXdO6lSl0E6K5TPVBKKhzsbIJA6mMiw9jTXrfTCnUnh2Qgzy3TCbSl3ijjnJyUmYgeNitaT7ykkgAbHrvizgcH0uJbRqgifA+qrVamVhcExzGeeHJmZgrSJEHcHygkC27Gu+K7aLKuJ6IEgF0Dfe3JA4kNkpVmfGM8fDo84cvHqlZAsWs3T7Lvp6969MadDh9H412Ha82BkxuNVWfU6gctoeJpBGrZqWGJjsbelv0GqicPw9IlxySfBKcVziPGoI3SN5o1eQEopIsgCyflQO52xFbD1ajczRouY4ApMPFOWeF50k1Ro5jvSRqewAqg1qJJAGMqtgK3TCkR1iJ8OZVhr2gSs9xTxlKMtmpY8sQ2XcodbDTtVnbrV1Q798W6PCmCvTpvqWeJsL++1F0sNLgNEsjnWbieXLEAa4ep2GkGb+ePecHpdBwhw5u+6w8a7pOIsHJsrV8V4qJ8txLUsYT2lcoHUUXDcpDrN+ajIwvsBhYGitr7x9MzZfOwrDMQeRAjMUESyOU0MgJDe9KoLC91HocFTMOBQuAIhD8c4ZG+TnhmWBnjky0IWGLQsTytGKVidTErICe1Gq3OJa4gyCuIBEFXcfzSn9NMY9RWKLL9SNWuPZdugDS3tv5jiANFyp8ccIy0ntEh5qy5SGBNQK6KLMQACD5qbcn1WumH4fE1KJ6h1Sa2Hp1hDwsz4t8JrBHPczFRmI4YQ6rb3Gkjm1qtIL1Q+xjSw+Oq4p4ovAIOttlQq4SlhWmvTJBbcX329VklmdLjYkBq+T10v4jGFxPhj8I7M35T7uvo36d/UdHiQbTqwKoHnzI7eYXbxkr1qv4fxJoJA6bvpYADr5lK3919TtixhsNVrPik2SsrjGNweGof4p8CxjcwQYASziihAhkO5vYEgCq9OvXHpmcLo4SmOlu4+Xgvm2N/UuL4lXJoEsY3QDW+57beCnGmPLEr1ICLiiBGFFxCaGhPvDviDMZI/VPcZ3MT7ofUjup+I++8Np4pzFVxGEZVudea9A4L41y+aOkxSRyDqVBZAf3lFD+8Bga2AwuLObLldzFj+/isV7+hdlDg73vyTYZiKYECaCYDqrFXr59awtuCx1KzKwcOThP5Pqlufh6ghzUBmuD5IDVJHlFHr7o/zAYsMoYs/P0fkfyFVdhsF/o+iR5zxNwnKf2aRSyDoIow3/Mdh/ixcY0M1IJ7BH5+qSW4dnytH1SjjfiPMZoxi+Xl5YwwRe+9MrHvRHQUN+mEYyq4NtoVpYHK8ylHi6Ll5GWu4A/FgMZ+BObEt97LSxYy0DC8xih1sq/rMFv5mv549MsJfpvjedfLxMYY9RU8tR2AUaV7gdQuxIvpYNYg6BLbckobKcajiYqYOUjDmuyjbW+tmLCgR5ULMzAVdb9cBCYqOJZPKTDNXPy5M1GIn1HSyqg6BHAK7PZv9YHuMSuUc9wXMrmlzWUfLkDLrAI5Q9aQxawynazXY9Bjlyq4h4ckzuYQ5yOPlLlXQhG1ASyMLKkgHZVBBrqcdK5HeFc3PofLZoMZoPKJdJ0zJ9hwemqtmF7EfHHKCq44eXPmpVUszpCxAq2KoydzXRR3x5H9Tw7EUmzFj6lXsAOovNz4bnGX9pbLt7SmbM7oQCXRj0G5Bob/AI4d8dRNboQ8ZCzKDyPM8k4UXRmIvMovj+aMufjLmWOE5b6siJmOp/eAFeV623G2EYSmKeEIaAX579YAQNL8k5xcat9IVM00cGajh5bmHLZUyRxEElpG7t22F7nYb4NrH1qBqSMz3wXcgNh3+q6Sx4bsBZB5WVP0fkoyw/1jN65T0GzaiPjtpGHvDvjKzwPkZDfKPyk/+Jnaf3W3+k7Pcvh8ihgGl0xre16iL/5bxh8DpdJjGkizZPlp6o8S4BhSXjfDIo8xwvKidyDKrsrSllCxgEbE0LOwxqYGtUqtr1i0CxAIEGSearVAAWtClns2cweLow15p2XLQRdWCHoVHZbJct8N8XsOwMZRI+WMxPakvkuKYZng1Z2BWjLrkMiCW0k8yWgFHTzEBQa+WFVcRFJ14L3x3DdExknuCTjgebbIZIDLyFhmTNPGXCMxYk6rvy9a9emEOxmHbi6pLxdgDTEgdnuya2m4tHetFx6GskcqVRJMwDHHFHuF1DqT9oLuzNjIwrs2K6cElrLknf8AE6AK0RLS3mkXFfDAiRiHJUKLDKGvSqr6jrpGPWcM/VTmNFHoxE/VZeL4Mys/pMxB7Emi4SCNglHqDHpB+dFgcbY4/h80vpCfD8KmeCV4htUx77UTLHOwVXldwhBQGeUhSNwVDgAEdj27YZT4pwwzLIn3bl4IX8O4jaKgMIubjOeeg8zuBIktH2c20bBkPk36qNu9YNr+Fv0eR78VBZxJmrAV2PjmZAzAeLWMxKkrl4ZAAyaK0kbVSL60d8M+Ewj46OsPH2Ev4rFMnPR8vZVPGPFbZiPNwvyk9rmhZ3V2YxKgiU/V1qbaMt1HvHHHh2QZ2ODo2Utxwccr2ls7nRNfHPH483LEICTFGpJYqyh5GoE0wB8qqBf7Z9MW+EYR9Mmo8RsPuqfFcUx7RTYZ3P2WXzMAdSp+4+hxr1qLarCxwsVlYevUoVBUpmCEvgidiVO1Gi39PUn8seTpfp9zsQ5rjDBvuexfSsR+umtwLTTbNYi/IdvjsExggVB5R8z3PzOPV0cPToNyUxAXzbFYutiqhq1nFzjuUZkODrmWYN9gKR/eLf8AtxhcddBYO/7LY4I3qvPaEmyGXeQ6Y0d29EUsfwGPIEHZe8qYulS+Z1+Wp8gnv6BaMXmpYcsPR21SfdGln8awQw5/qss6txkN+UR2n8D8hVtxTJRmo4nzL/r5g6Yx8eUhth+8xwYZTZpf0/f1WNiOJVKtiSezQeQ18Vssz4ZmlSszMTHzFjCRDlZcLIo5bqFHnAchaI+/Dyx+ml4gWF9O9LyOPzG3ZYKHAvBsMEYmKuzBanLUUrUUnSq+xs292Bg6bcok+P0Pkup0w2+6xnjfJ5fmqYmjZ6KShANOpGIDihp860aHSsKqug28ffak1nNmyzzZfTsRR9DtheaUkk7rWcBl5mTdft5aQSL/ALuSlcfc+lvvOIqjPSPZ9Cr+ArZH+9Dr+Vd4sj5mQmrqF1f4SD/LFDBHJiW9/wBV6HE9ai5Y3McNhXh0WbhVjIjoJHtz5rbWrAqEUA8vSVJJDGx6enWIve5cy7xNJBRaRQ8ZO4+sAKkixYGqyLHTEGICULOKVZ7Ouok5uXVyFkF6GGtfrBe1gDQi3Z31bVsCKNdljjieNWjZndUd2Vy5LhlKj6w2wsE2TssajoMcuVavA8cPJnUJCmgag1CwhV9itEBCATtTH4g8uUY1zegNl5UfdgVMheyhQNTONizI6V0UOSOgxy5MeF5vMGSVZgulAKZVI82172b9aF7FbINjEi6gmAspxDxbys5mYw+WGhkTTLJpJKxrqrts5YfMHHnuN4Lp6zXQ6wiQJGpWhgnNayCQPFHw+IpWFiFH+McyNjzhwDAYzEd7SFotk6fVdbj56tlpx8lB/gcCMGNqjfomidwVz/SGC/Mki7UdUTdPw6Yn4KtsR/2CgujVXR+Icn5bZRp920Ir5bbYA4PFXtrrfX1Si4EK2fjWRkILyQsR0LAGvxG2BZhcZTswOHcgIBV8fGuHhgxkgsVvtYrpW22G0MPigYIdB74SXQUwh8U5BTqE8eruQLP5C8a1Gi4MAIVd8kqM/jDKn3DI/wC5E5/6cBWoZv7hSwFL8x4lY7x5WYj1fTGP+Y3+WMf4FpPWqDuEn6KyJAWezOdkMpm+ojkI06raZ1X9Vfsrvvt3xo08MOjFOHEeDRPM7lMFroSWFpTbtJKb2LmgPiEXYH53i3Sp9FpDe658ypmbJvl8oAKIwt75KsMEBRkyq4gPKOAgp8mvoMGHlTkCBlySD4HDW1HKRSzaXQk+YI25z/LWT+V4sNrVOZRjhxf/AEeiXSSC7CxlvXkx2fmdFn8cW6eNxDdHFC7gIf8AMweKrmk0nzQgH0LTL/y8wAfhi6zi+LZbOVW/+K4eoJgeCmQ2nXyptO96XUgAVubiJA3HU4us47ihqZ8AqdT9IYQuyh0H3pe/grOJDkkB2bpeyBuhIO/MXcEeg/hi039QVAYc0eqy3fpNrqZfTebc/NS4Vx6OAu4JcuFBGkigmojrtuXPQnpiljscMS8OIiAm4DhbsMwtmZMrTQ5XMzR+bNpl4ySvJhXlkHdKKoL2kpTq2o3eM4Zo1A9/lUsr3D5oHYjPBeUy8cjq8QVqE8bEanXT9XmImJ3YKwbbrRvrWG02tm/f4b+/FRSDQ64/uLELniKHJQ5abLaoFKKxQAAyF9QeJ1IFsGVijWdtOBexoaR/f2R5LqmQNLbe9Em4X4ozU0UeWghMsiwvExskFCQVNbaWTamvviDVJAaOUfgpDKriA1onVaTK5PMEXLmP/ExyPKFiXnLIihZIk+wp07eux2xIznU6gnt7RGic1r9zrrznsVmT4LlMouukvLsJDLIATINmULUgolGAA0HzA/PHCm1pk7a9vdeNDy1UtpsYO7dZHxzn4s3PH7OXlYLoJCMLGr6sDV52YA0Sbs9MJquBdY+9vFJrPa8jKrPDHAp4CMxMoXLuOXKpYa+VL5C2nqArEE3RBXphlNp1Isbef7rqdNzTmOm/dujcpAQJIJfeQtG/xq1J+8b/AH4yK7TTqdy9Rh39JSv3FYvhEkEaZnJZ8gCHVyGEas9yEbITZsmnoL6+demPTUqgqMDxush7Mji07LZ/Rnx15Mq2Sl1x5nLoVAYFX5R3BA63GTXrpKnscMABskVJHW81oVyuf5Z1TajuQY6BGpN61DamYhR+qgs2cLNkQIKMy0kyLK8yCRkQyRkrTW7SHl3v7o0LYA698cpSR5VMpR4o6QuFRJO6qnlDF73kUKAY0AB2PZpUqUmVB0OFl1u7RqEYEhwkh3DGI1oL2CA1jbrZ5cmObzoyOWY0ryF25caihJKxJRBZNKorUboKp6bYMCLpfzGF5flPATZnOoq5hMwZSzyNRBVgfrGkXYrTH3WprOkjuVPcflbqVZYwfM7QL2XKeGcnkljiFBpCQGItnKiySQNtt+wHbBtaGiEmrWEjNvorIsvlJCgSaMtINSLqAZhvuAdz0P4YgsY7UAoW4hsgNdr2qcXA4nFxurD1Vgf4HCjg8O7Wm3yCe3EvPyvPmlHiXwpPy+ZlpG5iC+XflkHcb9G9D9x+FWtwzDuEtYJTqeKfMONkh4TcyKwbr6gbevbrjDqUaTDGVXgXHdMPYH/WH+Ff6YWBTG31XZCvhl5R0kYfLb+GCBYNAuyKLZWQ9ZXP94/1x2dvIeSIUwhc3ko40LyHyjqdz/8AeJbUcbNTaWHNR4YwSSlZ45ll90M3yX+pGGdHUOq0mcGrnWB4/iV2fjpVVZYGp70knrVXVA+o/HE/DO3KdT4W0kg1BI1gfmF8c9mmBqNUpQ1MGshm0Ch66tt66YIYTmjGEwrYl5N4tEWEmfBQ9nzzdaQC+pQCgaJ7kgfD88GML2I/8A3S58f2C+ynB5XmCyy+UBGamY2rWSNgNJ0q252uq6g4YzDgG6KpiaDKWaky9wLDURHfcj15L7h3CUfQWU6V1l3J21I5AjINgeUA9b3O9DBtpt5Iq2LeyQ03MQI2I+YG29uVtLq8ZDJKxV5FpSTfMW22Wx5RqFNYAPpY97csjAl/EY1wlrTJ/wBptc87aQSRzjZDx5nLJPHJAPIBpljUOSRRZnGrchSAev2RjgWgyEw08RUoup1ddWkwBNgBbn9yjI/EIRFZoJdgB0CrYKlt/wDeE7kenc7Tn3hIdw8ucWio2/bJgzH/ANe30CGm43POjKIDurCzrOosCCBS7miaHw+GOzuOyY3A0KDw4v0I5Wjx05lKOMxzSR65VVeWeSVohtVWWYH12s31rbAHNYnZWWMoAOpU75ml07RcQO72VmI+mGnVefYLL1fwlxYswfzEZhdZVeomjIWbuvvDRLVnbVscWWmdN/Z7dbrzDmGlVLD7j8iClHGCObIPLqVjOqJMjMdNCdSYqCcyMBgo/UPc4Ej32b6earP+Y+flr5hH8R4fkfaUUJFU2XZsuNBSNTRaMs2v6wk6gSaohcS6m3NA5W+yktpyLa6L6fxZk0hQqASwIaBF06VkUCVNVaR9YokXr92OLqYFvTkdfVQazAPt9UnzPHcwq644Xy+UaVCrlbZWCgMyuQPM6gk0KNn42vpCNNJ1/f7JTnuiQICa8c4blJJRKpaVSt6+czayCtB9SAqStghTttsMIxVanTdzPeOfuw07k11NjjmV2VzqxjTFGka6SvlFE2VZXJrUWUqK+RxWHEcujRv6aHT3upECwVnE+KvJFIiCNWk1C2s6VloyKOnVxqs9Lw08TDhGX1533jdS50g++9AyuxlD2CTGgdrFsyAKWqzV0P44rYjEMrHMBy5a6K7hMU2kIcUg8X8JlZ0zOV1LmYrAK9SPgf1lBO/x+WLXD8WKUsfp9E3E1qNTrNN/FDZzh8swTOZfm5bOQoZJGmcl5HB8qJsFPkDHyqFPMVKPmI2BiaJtnHmFTzNO61Xh76Q42+rzY9kzANNrBELkXeluibjo3l9Gw0Pa/ee5Ly7s8luYc3ahqJU9GXzKf7y2D+OJyDYrs5HzBdYq4I5ZYEURosEeh26fPEZCpFSdFluMeJcplisaDmzqWMeWyw1yFqOq9Fqm1k3bVflwUALoc7s+qxXHeLOqLncw8ZkkFZeOGWny8Z3DRX7za1KSlhexW9zXTKYAALL0P6G42eGTNTsGnmYLew2QC6AoAamI29BhNK7nO7Y8k6qYDW9k+ad+NcpM0mXliiaQRrOCFIsNImlDRI2u7PbDVmYpjy5rmiYn1Flm4eHSQzRA5d7jSPmWpaM8qMssquBSMrWumzd/HHKqKbmOEt0AncWGoO0FLOGSiKFzECGbLR5c6VNtLK7FhVWzhb/AY4JTCGMOXkB4k/VbfwdxGOLIgu2hI5JVuQ0QBI1A3vdECsQ57WiXGFo4QgUe4nXvWBn4iq5qc5YFo5H1otEbkDVQ61qsj5489inMqvJYr4x+UANElHxDiEo8kJA+IC/hrIwpuGcRYFCcXiHaW99qKTwZmWGppwG9LY18LxZGCfGyTlqkyXGfFfDwnnh/tU/xt/NcAcG/kEQdiBo9IuP5PORo6SxsykHzAah+I6ffhfQFjriFocNxleni6ecyMw9TC7JxOCRjpheWV/MCsRYhaFr5jZFhlsbAMa6DFzMCdF61uHrU2jM8NaLXdAmbG3gb3JF9Srz4gkEipHlzbUV3HQv1NBgBexN/HY1ic5mAEsYGmWF76lhr5dsbaeV0LKc3z1YRgOqcsyDURT0xbzEWRrJ3HU9LGB6+ZOb8L0JaXWJmLbWi02tttvdQ9ozRlWOV+UNBkGgR+6lsADdDdOhNDe9sRL5gqejwopmpTbmMxfNqbSfPYX2Ux4ezDnU85BpUIFk0d9BogbCtgaJNXtiejJ1Kj+IYdghjOZ289z6SBeFD9BwO0gYmPRM6amaiwJtKLGvKlswqztvvt2Vt0XxtdoaW9aWgwBpzsBNzYXjssovlMhGVt1a7JJkJ8oZK9z7RTUaPfY0cRlYEQq46pNo8IuQeewMX8dFDh+YgAmEcZZmMgQpGznS6BVosAdI81ggHdfjiWxeFNenXJYXugDLMkC4MmwJubaHYpjls/PpUNlZh5FDM31VlSxJ1NWzHQT8m+GJk8lVfQoZiW1W6mAOtrEWHLrei7Lx+XreWQC/fnV9ybJqO9/ux2crm4Glp1z3MI9XQlOYmZ4nHODKdJKxxSFb8iqSzhdP9mN9/teuFuPVN1fpsayq05IN4LnNncmAJn5tO5Y9UosPQkYOZAKwSMri3kSn3BQJI5cuw1X9dGt1bxg6lHprj1D5gYZSMgg9/5WPxbDyA8e+X3HktxJlYGywkyiRBhpkTSqbEblCfeLMPKRbHc7YdYXHvs9nwWXlaWSzwSbIZGJo5hyfaSuh4UkZvLl5bHko+RkkPmNHocRlEc47djolBoM2ncDsTHIwZTIqjyLCssJVZPMGcvq0yDSSbGlhIpCitOCDGNgn3z/IUgMYJMSEAvE5MxluTyJJYv7Np2GhSqPqidb+2FJXSPUemF1ahNIwJt9NP7boQ4uERI59myc+Goo2aQyIGRFAoiqtgL+BrGdgqdOq1+cTJaB3ukSiaYdfQA/ZFvwREhkBX68EUbPlDPpUUOtgE9O+I+DaaLR/XLQTfUgmI7BG26ItAzT7vAS+fw/Kp+zWktqNqAAa31AEb9PXFd2CqNmYgAGTbWQBeINtCgLD9fRTznAXDaYxqpVJJK+8wvSNxq+7HVsE9tR7WCQ0x2/KCbbxOy4sNo5D1SxcuxBIViAQpIB2J6D54qtpucAWjUwO/WPJLj0U4MtIWK7oRdlrWiBdH0NdMGGuLXGdAfwQO3aFwaZhckyUhDaktVQMQ1VpJ22PY4PJUZLiPlInsJFu3T910HblPgsjxLgkcLpLDNJlY2apTHJoA2Omuy21LZ2Gq62xucOxhqfy3mTt6TP27E6lUJMFC532Y3z+IzTRhlVo2neS/rIrqlGteSZLIrzJt2vVVhQj8TwxARcOyupllaSN3TzrqGkqaJLrTSDzH3WS90swSGiXFcL6Ivg3hHMZuTm5ovK5Nld2JP7VfLeuvc4o1cZPVpCe1PbRi71rpvDUjQpE7RQnL8+R1dxqWIsGD6Ftqqx0HTFmgHBgzBZnE8McQ9pYbAK/gL5LMmT2PNZxRFywfMYwdZYBlvzGtPShvVdcPhKOCa35XEeKZQRZteSEz8/m99nQsqjl8wkEk3QoUaNkY5V8tZuUNqHtkdkoTO+KM9DpDzxyEl7BiXUuhioJoCrokYpYvF9CIGqbSfX1c6RfbkYQ2R4HNmqmnkEaMdi1Akn9VdgL/AD+OMzLUrHM8++xW6VB9TQeQ9VpuFzQ5XM+yiMqCoPOO+piCQp22JCtX7p2xapMax2WPFa9Lhk4Tp2GTJkbwIE+ZHdKhL4xagVjUB41kRrLkIX0uXUAG1B1aR8d9jhnSxstFnBmzDnGxII0vlkAE7HSfRBZLO5mJDHEGEfNnIlMT0xJDJ5QjHSQxOw36A+otc9ogdt1Zq0MNVcH1Pmys6uYWgEG8gSIG9twnXH83JFmMo6qWaRJY9K2AXYKUv0AIJsjYXhtQkOHaCs/B0qdShWYTABaZMaAkHxiLDUpTleOySZUBiDy4ys7sCdUjEpHGCN9RPmJo0CvrgGvJb9e9WcRgKbK5LR8xBYBs0AOc4ztsLi88lm8tmXHszx5eVmhjZCStI3lKjzE0QH3vbau4xXnSy1302HpWvqNAcQRe+sm2ulu/vVsvF5AuioYwE0gyZhCRt10pZv19dvTE5tvugbhGF2eXG82YR6n05KocSkYGpoxZr6mGVydSlQNwFuunfYegqJJ3TPhqbYlht/qc0aGdiT39/ahs1MRUkkmaJS2BVI4iAraP1iwAZtO463iDzKdTYPkY1gm1y52ozcgNBOqvlyTHVzI3IGrUZcyzDb6w7Io7HXQ6/PE5ef1Sm12iMjgJiMrAP9ou4+H7KzLcEbb6rLKDfRHkOwkI996NhNv3vhWODUNTGi/WefEN/wBPIbTfuVGXkKSRh5OVG8RclIo42DKCWWuXexBA66uxxwKa9oex2VuZwcBdznCDofmjv5bhczWcjMT3mZWJiQx3MT5yrs4IDGtwq0R1NftY4kRqup0qgqNimAA4z1RpIAgkXtJ1/CEy2ayixglVMmmMldJbdCS27L1e9/SqvAgthOq08VnImGybzFiLaH+nb6KWY8RwjVy4qs1YCr5TGykbd9ba7+JGJLhsFWFMCOlrDzJvmB+ghVZzxeJAwaJAGB7WQSzkt+9T/iL7kYF+Z2yWw4aiQW1CSI0B2AEd1vK20rMTbsxF0Te+JbZoBVKq4PqOc3QlF5WVo2WRDTowZT8QbGBa8tdIQ16Qq0yw7rf8LzzxoeWjHLljLExljSNRIvmibXY8khb7JN1997QW0+x9F5QBzCWxv/ceaQZzMxCTWcyylWcqmSDWoc2V5raRpuzsD1PrheYN3juRNwlSoZAPhb1MIeDOqDeXy0aNf9rL9dLfrb+QH5LhDq7W6Dz9wrtLhe7vyfM/hExpJJKjzyPIQftEmtuw7D4CsVK2IL2kE+/BOxOEZToudF/396Jik7KGCtQarA71uMZ7Kr2CGncHxGhWGU6yOYnIMzTKgLqNTi9TJ0ApSaH4Y0aLq0CoXAS4kTuYyk90GOxSCTJnl6XC5neJTRs0UiRla0lQCFIY6rsEfO8IqYl7SadRotAi9spMaHt8QpJI981OLxO29oOoICsVohdPxsbYaeJuMmLkk68+dr9migO+3ohOFcV5XMLLq1URv0cGw344r4bFdDSLN9WnkYLSfIqAetJ3/MhHycfX3grjyMCdt5WULd30ofPc4t1Ma05yyQCDl73ODnH8dyjPoT498QFbLx0Nq0yOzMsSgFCSNJGvqDZ2vFk4um+r1TOZ7dv6ADI02+6jMctjfL6pP4k4E0i5gsgiyzH3pW5SAFhVg0256CrsjFfD4Wu2pnAgSSJta8WPYYTmNmrMWSqLwPw6Fisp1sqavqkeRSSLVA5sa2G4Gn+IvTc4tdlq1QDExYWV4QRLGSn2QyCxcsQZGJNNmQTtqVtxpVChAFjUSzRmjQo3eMypxbBNAcJcTrOo87J7cPWMjRMWyE8icueUmKRizRBQq9TSKwCnlgUOltpuxZBqVuM4h006bMub5ToY+iNuFpjrEzGqw30jcEjXMZWWUyOjycmZi5ZyDWjzG9gAfnXqbxocHx9avUqU6xkiPSx08EnE0Wsa1zNFd4YgEeazmTy2TKs+X1CbmsxTljUpp1FhpQqmgKa+o6byoVASwxqquHeKM3pXTKFFUDpW/s9DWomlAu+gq8C94Y0uOiwRWr5oB9+wnHhXh/tWZeSUWAS7bUpZjdV6XZr4YwGjpqhcVrUWZjf2VuPEPBhmMuV0qzLToD0LL2PwYWp+eL5pZmra4dijhq4dMA2Mcjv4a+CEyPBYuY8UspcSRx6YXP1kegllGtSGNFyAeu3U1g2sbOVx1+ysVuJHq9GAHAukjR0gAnKbXi407Fo8nkIor5caJZJOlQLJ6k1h7WtboFnVa9SrGdxMcypzZtFNM4B9L3wwNJ0SoU4J1fdWB+RxBBGq5K+L8NgaPS1RgPzBopfPv5iB7xs3v3AOKlarQpiHuA98lcoV64dI61st725dnLuXkenLQExylXdXdS+lixQ7hgGBQN6fvdRV4pgt2XtGnEV2ipTsCAYkRO4tBjn3bq3JZnJkisswGk2dLNZ+AJbehQO3U9MEIOgQVxiWCXVhrzA/H32QScbkhjRGj3VaXX095tRAoEEq2g0eg9aoZcLQk4jEcPFQudWAk7dw5SLETpr62HiWZl7Jp0lQtWtEhuhvcFRv1274B1SNULcVgGDqZjeZFtiNbcyjEyeblXW079dW13a6qIII3Gpq+ddhi/hsI6vTFTNb8LNxHH8Jh39GyhNtyN47DyCV+F1GdsM86yVr0u3vqT7wPfc7+hPxw+jgqVSRmJI10VbEfqPE0gC2ixoOlj+yfQeDonZlWW2T3gGUlb9R2+/Dv4XSOhPp+FSd+qcedSB4JXxvgSQxCRGLgyaATQB2Ykg96Iq+mCw/B6dcnK8xzgFVXfqfEOEmT/yIQ2d4FPEziSEgxhWbcGg5pTsd7bba98SOBNeAWVtZ/p5a7qTxsgnPSP8A2nXwX2c4BmI9GvLyLrOlbXqx+zt3+B3wscDc6ctVpjvT/wCN02xmpOv3flL58m6g6kZdLaTYIph1U7bN8OuBdwLEASHNNp128k1nHMM4gZXC8ab+aC1YyIW1ZXoCO2LVXhuJZqw+F/oqFHi+Cq/LUHjb6wpCAHFNxcyxCtinSec4g9tvqj8plFGK76hThTATfLRgYrucSigIpRuPT7/5b4WTYrO4mQMOfD6qOEry6aZXNxtCIpRJSMWDRgHrsQQa/HF1tWk9jBUB6k6RBBM35GVI0LfFMJOPhrUAjXIg07f2ajTRY+vfFqnjBVe0EfM8lw7DEC/d2Spc+AY7I7kyz7ICnNYAGVmGpFFKF8q9GGmzV0RhtQsaWCoRmh5kiJMgCZBi0wSNkbu3SR5QgcxNl7ZlETMREBdVZJ1novQdTQwsHDdIYDYL2j/jlGY9l57JS3ERO8es/hSOVgY6AQVMsrKgc02lfKOtCz369rwLaNN7WgXgVCGzqc4DR/1vaCYXENkjaf8A8/lKlQLmTEpaHmqYSVeyhlXSCGG4pyD6isLwjhSxkDSSOfqO3dQOq4IvheQjJa40WSOTS/KkYxO6UdX2RIQTWpltWBHUYzeI1cVhnuw7qpcDf9uY816Gg2m8B4bBSjjvHXy8pigWFVABIK6dzuTtsfwHzwzB4BmIpCpVJJ79l1WqWOytTPwj4rSSVY8wArtsjAEKzehBJKk7VubsdCVBtUeF0qVTpNRsDsefb73CTUruc2FucyqspDEAev8A3/2cWcVTo1aZFUwOfL36pNMva7qrBfSHw4SZKUdeXUgKnekNmjRo6b7H5YxeFP8Ah8c0SCDaRpdXcQM9EmFhznIoczkM6ZszyLIklV9craKcK7A+YFjpKsqmkI00oOPeLHR3F8ikWalRGZvMSoK1StTIAbOoaWG+2MriNSYYPH7LPOFFN+aZn0Xq3h3hoghSPuBbH1Y9f6fdgaFOBCvsblEJxmJ1iQu5pVFna8XS5rG5naI1+fPHfFGzeeaWN2VSAqruGAUbWB03JPXucVxWkFxHd3e9Vp8NwxrVJG26d+A83xDLyLpEjQX51lalI/Z1bg/ED8cVn8RpUrk+Gq08ThKDm5TrsR+2yeZ7LytmZZXmIV2alUD3STpFtYvTXbHP/UYDMtGn4n8D8qjS4dIknyTDh7xwKRCrKGAsl2ZmodyT2s9Kxi43iuJxRgugchb6J9PAtab3KFzHGkJILm9x02v0O4/HAU8BUc3Mf3V9uEeBIb75rR8P4GkiK7RqGKqTsLuh1PyrHouH/wCXccvoF57GVXh5YHGATvbVGfoBB2xdfoqSQeMOAqcu5UeZPOPu6/leM3ETEpdRstWT8PkVR7bYzqpJErT4c/PSg7WW64WUWKMNQ1kgX0Js7el/DHrOGENwrJ3n6lYPE3gYpwPZ9AvOeGWsCMv1c0N+Ue9GNwyG97CGt+4B9MebfXq4XHPLREzr26HzXsWYelisAxrjMAadmo8rJj4YyPMnmSIaI30iRl21JHq2+bMzC+4APz1OGirUp9G4m93HeOS8dx6uyvjDQo2awQY9R9k78fQ+TLRRrZMoCoO9CgB+NY9bgwG5tgAs5w0ACnmeKyl+WEhlnfMhowk6MUEcglMT9OhBo9NzhbaTAM0kNDbyDuIkK26o6ctiZtfkZgofIzCFmkjgzTI2dXm69BKyIWOhArW7amottsMG9peA1zmzltE6Hc8rbIWkNJIB+a+mvZzS3xpmH9kjWaKSPMM5eUsPK5ROWGBG2orWodjeB6rW1HNILQ0x2b/2RtkvptcLlwn6LBQjbHiXL3bNFreO+zIPqlRndRbBto9gSAFYgtZI1HbbZftH29HpHHrbeq+Z1+iaOqLn09dfYG64fC82kFCrXFHIQTVCT3dzt126it+wJxDqtN0h43I56ImUarIdTdBgGxjXRAy5KaNQxXynoykMpogXakir2u+uKz+G4GtbIAeyQrbOLcRoic8jtg+v7r5OIsOoxn1f01Rdem8jvg/hX6X6orNtUYD3SPyjIOKi97G3bGbW/TeKaOoQfGD629U7E/qDD4illIINu70/CtTOqe4xkVuE4yl81M/X6SqLcRSdo4e+9O/DMytK0ZYASRulnpuLH5jE4KlnFSi60geYcD+U5phwPePMJ7mZ4zEZVqoQ8KfEnSFP+Y4s1stZgqgf5gyDsGY+oYjkNH/rP0H3VXEeFJJIQhKMrxxnpp8y9QALsV674XWwlOtWLmGAXvB/4gm3lChwtG4DfVCPwNCw0y2ukknyErRrc6gou+5GK4wLXP6rrQ3kbuMQbx22N9hKhzQPX0VOe4QsUUjNJbLJoAo0dr+O9fGhhVXDNp0g+b5nCP8A1MGPr+6gsAmdo9Uidj1BojcfMdMIYcplKWtyzgZhysZiimRZIxZZHYjXM4PRDrl0lP2Cw6mrHHqWdrK7W2Op7ToD+VvYCpIifBZzi3APO8008aSSMxjRu9b0N7YhdzStXoe84LE1KjW0qFMlrYBMx7857kdVrWnM83KQ+w2BJbcvQ0hkVWCqqqHtmPnUlWDCkYkNYvdjvswrv6iqbqo2Wp4jx/OuBCGy6TICrL77FvOFOq6JtUYjlDyyrpu8c/h1CoAKgmEIrvb8tkX4YzeYnilXNpHanQJIydMoKgkhSBWzAfOxSlSMeY4zhKGEqNdRME3jYdvnstDC1X1AQ7TmvOUtcjNAWQT5LMFobbz1G2tiq76+rnpQsk7Xj2NKoKrGvG4B81lublcQtsqe0z5HMPNFO0sVzPFWkyRbkEDoQGQEbdDtijjKU1A73ZKLZcF6XlegxNIJqVeN4MzJBoyxILXqqugF0Sd6NVQG5I3AuyxAcRlAsdUym0F4BMCQvHcivnR/dkWtx30nuL3P5fyy3Gxbsfuvb0uH08O1+W4ct7P4gy7yIWYhmHmHQAjbqR3w3CcDGIBq1DbkN+3u7F52tWfhXGkNvoUXw/Jx5gB11aTZALCttrvuD2xmYvDUqeINCgZI1kwB2Sg/iVUNi080m8VSGKImPsQG33APUj/vbFPA5X1ocO7vV/huLFWtkq67d/ashDnBsdRIu9NjuDfcb7Adxv8Adj0Wi9KWToNtfHxXpH0Z8TkbXDI+vSoZSSbq677jt19Dti1hnaheY47hmNy1WCJMH35rdNiyV51LOIrasB1KkfiMUKw1XFeTcFNMRjLf8qscLNiO1ehRZJZcqI26Mn4HqD8wd8etwlEPwTGHdo/Kw+ItFSvUB5lZDMcSQ5eSKeNHzCkxh2UFq3BOqrtaIv4jFb4oikWPEuFvfd+FkMxtSkwgHrBabwdw8RZdTXmk8x+X2R+G/wB5xdwNLJSk6m/4T8LTysnc3QPi4uc1kRGQrh2YEiwCCh3Fixse4xrUY6KoXaR+U+/SNAQs+akRo1gyuqNHeQaZgbaRGQgA7pTye7vbDSCTiGsa4EvfcgDTkZ8bDyunlzgQGttrrz/uvj4mmBjb2V2GqJvIGpi0bl6tQdbGa76WBudiZ+GZcZxvr3iN9BCj4h1jl5fT91m/ETLFk1gjizCxtI0uqcAMWA5ZUAencncnEYok0qr3ETli3amYMDpqbADGab9iy0fTHhzqvdM0RaY+gNIIkL5S9paYcIWoM+W1RmCV4bko0zjSLbcgggAHQRRN219BitlqQcwm3Z75+iuZ6UjIYv2++XqmEZmZLjkXMBAX0tHVKuiY7qeuoqNJ7muxpfVBuInt7xumy8t6pzb6bWOy+zRkRQkuQZgmoe8WBLMWDAVZ81C97WxiQGky1+v4hQ7MBDqenbO8++xLhFlZGfmDkMdHLWmSwFNk2Cq6zW52Hph01WgZb6zv7hJii4nNbSNvHldSXwykhYxZhNIUsNRBPlZgw2INKAhutw1gbYg4lzfmauGEa75XW/ul2Z4JNGC1hgH0HSTeu60gEAsQfQHqKsYh/QV7PaDvcA25oOhq0xLT2WO/JVzxzxXrR1A62DVncb9OnxxRfwnAVbtbB7DHp+yPp8TT+b1CN4fnnb7Ru76nqOn348lxHD/DYgspONoNzuRf91q0C+pTDyNfsm36SnBLc1rqrLXsN++KAxFZpJDtY5baeW3mmEndVzZ+VlZWbUGbUdlO9dQeo29MC59RzcjtJJ8d/eijMTPagyvrt88C2k4mAoAJMBO8pmkWPLSGQq4lOWCuRoKtcnU1pc9BW7aQKNWNHG0m1MARJJbpH35gDe3NauEa+k8A7ofj/Acy+fy2chkUrEVBiJ00t29Ho2vcG67dawjhHFMLRo9E/qkb6z75J+Jw9Rz8wul2bLxsYiSK0pIsY1h0ihlVVbUN7hlCNS+YhKqt9gcTpOYHsuDztvHvsVb4dwMFM/DvAIpJJpM1lyWcIQ0hLWyih5dlIUEAeX7LfDGbieNNykNdB2i/d+U9mEMiyezZ6GEKpKqDehUXrVltKqO25ND1x5ksxGJcXukm0k+mqvgspiAsZn8sRxOaAi4czA0gGm6YqI3oqNY1Km4DLflu+h9jwKt0mEDTq0kfcfVZmMZFSeau+jnW2SZOQiDJ5ghplO8rOGVwwO4Kgxb9KA6VWNHENlsqpuvUuGvajFamjTHFlcs5xrwjBOS+jS56lDVn4jp99YrvwtNxlaNDimIotygyO268q8Y+Cc9FJqhieWMj7B1EV61vjTwtYUmBnJVcRWdWeah1K0vhmPMrk41lgljKDSQVPbYH7xjxfF8A/wCJdUaJDjNu3UJYNlXxXg+ZnidEifzd6oVfxq8M4fgHl4eRAHNWMJWbRqio7ZZeHwFny1coqPU3/TG30JW+eNUhoSvVvAvhYZKNrJaV61MdhQugBZrr9+G06YYsbiHEH4sgGwGi0rHBnRZ6XZ6QCyeg3/DFGsVBXkPDGt2I7nGa75U7hly4933Wg4PnMxJrVJyvLKncKQsVkO24+wNJ+V42cPXrBgDXRAHLTy2Xlqr6lXEVYdo4/wDWTJ8LIB8mJo5cy8hvWwAIjBalBsguu+490N8sA7ry9x+nvyVE0g9hql255fkekp4OL5lMouY1RaSNlKEfaZKBDbnyk1XTfFwY2sGZrR3eHNWukqCgKsjy7Y5628ku4is+anUakSSGLXqUPVOEvYKzE04Gw9cWaXFKrJZlB33XNfVdUyiJAnfeO/mk8InhQskg0Rtyx5VIu2cEBl7MCwNWD6Ya7jWaS+mP+x5d3JAMTUY2RoDH33Ca5zNZtZRApj3YoIg6vQA0lGIb8bo3dV25vE6Uw6mZ7CNfsVYdiqof0ceEg+B/dZzxJFKsapIioFsrpuisj3sdRUqGJAI+IJNbTiuKU30XsDXAuA1jbuVvhlQuxtNjhGpHkSka9MeaK9+3RRjh9PyODbVcwy0wlvw7KghwB77ohA3r+OLbOK4ln9U99/3WfV4Hg6n9Ed1vpZER6wQRsexBrFxnH36PYD6flZtX9M09abyO+/4THJ8azMfuSuN79e9977/zxabxfB1PnaR4fhUX8Fx1L/LcD6fX8opvEJZJg8SEyoiagSCoTp1JvpfX+mLtLEYV5bkqixmD7CoVcPi6YcKlI3ESL6d0q0cQyD3rgeIk3aEmrJB6noBRquxGHxWHyulVyaBMOaQmOiN9IhzpBDxlQ8lgMALemArSLA/cA3sUrMR8zNjoE0ta6zX7iJKWcZTMGEiQxiOII1KgX+0oALS0QNrqh9+G03U80jU9vJKrNqlkO0F9OfL36qXBcgrLZq8eBx2JL6znTqT+y9tg6Ap0ms5AJsnDk7Vij0xVo0wrf0Yvr+eO6TsSjRadlNOGJ88Sa1oChtJo0TGPLEwZiFXSMPGCzOaXShBcE0dNxlhqrbrjQ4bULi6nMSPdlXxbQAHciqc3x9Y44ZHjcc4bdKVihYKxO4JrSNuuPN08AalR7GuHVPmJiR9VbNaGgkapXLx55OS0AQLmRKqsFGsSqlpq1GvssCCLtaxcbgabMzapMsykibZSbxF+Ud6UapMFu8+aV5TNZjNRh/rCzNl3jq+WUIVZ0avJseYSG33FdBi3Up0cM/LYAB4POblhG/ICO1LDnvE93d2/ddhT6nKQPJHcMrCIgluZyy66LUhdRiIUgsN8SbVatVoPWAzbRMXveMwmY0Uj5WtJ0NvDbyRHjXKsPYMwHBaOVUZ2pVKvRs3qA8yiibAJBwXAa4GIqUgIBuB2j+6DGM6gcg/DkscXF5ElaYtnIgEC6WUSSDzczSAp01epRQ798eocJBCzl6Z4dzFoMZ7LFEEm+mDisuXyCyQSvE/OQWhokU1j8r+7GjhgHPgrlgs/4izMKZQ5Pik2bzU1cyClcKSLqqNeYla61vtWLQY0k5mwOaGVqPpk4zmcvlsoY5Xgd2Il5Rr7IJF3exut8JwzWueQbqToj/BUmV9oAiz/ABHMSFCdGYaXRXckMgWx23xFXNFwB3QuVf0lcflaWHhuUfRmJzbyBipjQb9RuLok/AfHEUWCC92gUqH0ReJHlSbJ5mQtmcu7UWYszJdHzHdtL2L9CuJxDAIc3QqByVPDs/MfEk8RlkMSw2Iy7aF8kfRb0g2fTuccQOgmLqTqvRZn2xSeYClYzx1xcxRaEPmktfkv2j+YH34zK79kqq6BZZDgeW7nFKq6LLYwVDoqYG6IzOSokoStgg0TuD1B+HwxLMU8CJVd/AsI5xdlIJ16zt/FUI8yI0avSNdr2Nij+Qw5uMcBCX/8fw4aWtLgDtP5BQ7zzaOWWBSgKodAzMPiN3bf9o9sGMVZJd+mqRblD3R4cyeXaVF+KThnb7TqEYjY0pQiqG3uL+frg/iZM+/dkt36bkkiqZIjQbRyI5IZ+JuI+WV8pfX13uq/CjgxWBEKs79MVMmQVREz8v7pjmfGJfMJO8TalJOnmMRvew1E6AL2A2w3p5dm+6OpwPEmqKmZtu134MJNxvjKzIkaIUVBSqTfVtRJbuST6AdNsCXCIGiZw/hNehimvfGVoIEGTfwCVV8cKXrRomPh2ASZiGM7h3Ve3fbuCPxB+RwdMAvEpddxbScRyWi4Zl1nhnmgykzjLyGN1D5fWWWr0qMrv1+BxuOw1EEAgX7P3Xn/AIut/qPmtJ4p4DlsllWzGiWVhpCxgQgszdr5J6C2Jo7KcJp0Kb3Zco8lxxNb/UfNQyfC8tLw4Z6KF5GMRkEK8sksOqAiGydQI937sS7D021MhaPJQMRVI+Y+ZSgq3tUmUGQQzRwc8qMyKK7eUf6ru+9enxwz4WhkzwImPlH5Q9NUmMx81tMh4Qy7xRu0bozIrFCR5SRZU+UdDt07YAO6NxDI8EDuuOvfvWL4WrZhM00OSRjlpWiKe1OGdl66fqq+VkYtOcWxLjfsSxTZcZQmnFcuI8/FkIodXOiMgZ8zMoGnVYIUHuNj8cA0ksLydOxFlaNlZ4c5OZy+ablTRzZV5I3T2qcoWQE7MrA0flhVWmGFthB/2hMa8kxKE8NiTN5fL5lITomk0tGM9mhIqK5R3FyANpq69ME+mxji0x/1H4UB7iJlWSLfEZ8kgKrDDzubJnM5Wk6diBNQrVufhiA0dGHwNY+Vv4RZzMJ5HwnRkjNKkkc4RiU9pnkQGyOjSFWFb7jvinjCDTcBERyA+yOk45whOGuCUL0UJ0sD0Kt5WB+FE48/hn9HXa7tWjVGemQh04cHjly08ZQhy3Lu9Cli0ehrNqK2O3SqXoKvFBUwuN6RgDZ0jSNDPfugw5FSllN1lcxxYezxSIEXUwzBiEZtVMuifztYDDmDdaIOrajQtU8MencxxJtlzTybLbCLW3kG15Qmp1AR3x43+qPVc1LBARzPasuSx1ilkIIGnUKRlZGNMPS6BxWPw1OrUzRkfGhuNbxrIOyMdIWjmEcPDurnrLoEMsxlAvzKXVdVEbK3MGsEE/nhHx4bkNOS4NjsMEx3jLYiEfQzIOhM+/FVcdihmyMuUWUTSLDY3BZjFVEkbXqWj88ThTVo4tuJc3K0u8Ot/dRUDXUywGTH0WUzvFJCnDs/DKcu2rkGUgsI1J0ksGsMFAayBTUehAx7pY69G4RxFRm5o1ZWRiJomB2dJRq2+AJI+WM2r1ahChrrwu/ST4fm4hlEhgMYYShzzCRsFYbEA72Ri3hazWOlyYk3jrwRphy2ZyrxZabKIod70rpUDzWFJJU31G4YjFmlW6xDrgqCEJ4sQcZiykMGay7TpbSeWUIzaRZU6NhsTRxNM9E4kiy6JC23BhxTmD2psjyqNiFZtd1tRZqAvcmjhDjT/plcs/kvo7jeXMZrienMSysW0oXCIoFACtJY6QBuPsjvZww1yAGssuhKOG8DyyZ3K5/JSrlInflDLzI6tI1lXCgm/MCK7A0fhgzUcWFjhPaojdOs94LzI4lLn8tmo42kAXS8RehpVT9oD7N4V0zejyEKYQGb4pnQ+YifORh4+XpflKqMZLoG7KdKuyLO9DpXytqZoMaQtSlQp9HTcWF05pgmbchvbZIuMZeUqZs28pMcUdxgIp1yPItXoIVRyzvRJsYW7CsAzPnQeZJTWYfD1qjW0mC7jBl0Q0A6ZhJv2IDNzSRPlykr8qdFejp1KCxVgTpo7qaNCwRthFTCUszTFitXD0muZUBaMzCRaYNpB17bifFOM1k2BzDrM8kUTBdyA6NzkRlcAd1LEMNjXYgjDPgKAkgSB+bqrSqlwptcwNc4TuQRlJBHcYkKudkUZwGN2OWk0i5XGoGVl3oiqAH3474eg3N1NPymMZVf0JDgOkE/KLdWd+1fcZ4aq5JJVL62SAjQ8hOpwS/MBOkKa8unuCMS/D0hTDg29kWFqudizTdEAv1AAgRGU6kjedrofi3DlgRHQiYpUWYVmkISU7g+VlNe8oo1afHHPoMZBAB2Pem4eo6u9zHDKD1mEBt2i0XB7DzumIyMZzOciEC1APJpSSVt5EG6mS2OknuO57YaKbM7gGi3YqhLxh6NQv8AnN5LWjQ75bXH2S3inDf9UZuTymjenLx1rt2AMb3YqtJjPQC764B7P5fyx4du34VzDVP8UG5swItB0ho+YRvqHbld4Hl4eWjyZe0CnUzaAuq2GoyMd9qHLKnoDR+1NJrSBLfff9lOM6bO5rHwZsBMxAtlA8c09k8kHE8medIETy6jQUWACdqokVXxOEPY7McoWph3Dom5jeN/Y+iJ8JPWcy17fXR/5hhdP5wvPV/8p3cVq/ot4cZ/aHTMMoi4gZDGpUo4A77at72N1t0x6DEOyhttl5galarjGYOa4lHl4nhPssTSuslka5QY1FKQSVjLn4cwfchoy0y472RJT9C+dCR5rIl1ZstO+mjsUJqx6jUD/iGGYoTlfzCgWMKeSzK/6TTeYf8AhAnX7QKEr+9W9ddsRH+H8Vx+Zej6vXFREvKfo34Qk82bkLyKY+IGdFDMFdbNEpdMDezdcXaz8rW90IQLlHeKsqZeO5UB5Yx7O6GWMHyM2vT5qIBO2x9R64CkYou7wpOoXfAMrxZLOZSeExzwmXU4R/r7BHMuvOxO21kjT64iuA4tc02PoubYpX9HUceWy2SZoMyc5reEpplCqk0u7talFAUBtqvv6g65LnESI8NgoborOMZCKTjOdOZizByz5URh44pzb+SwpRTZAv1FjHMcRRGUiZnUKTqtpLnmn4Y8rRPEWiY8t71KASBqsCjQB+/GfihDHCZsm0vnHes7kRaV8MeXf8y2Bor3nC5vylvr4RK4fTRkFIBEep2jk1Ak15CKBOH8ZY2rQp14M6E3IA3nx87qnhiWVHM2SV+NrEskseUUdT6HUGIk1aUJHm0dt9VmgLxUGDdUc2m6qf2iREnlPdECU3pA0EhvvdMsxmZ+aGLxx5YaX1MQCVoWCTdHUTew2C0dzVRlOh0ZaAXVLiL6+HpfnayYXOnkEjzUWXLNrnlmZnbYFqA5hBotasE2U1sCD0vGjTdXDRDA0ADlrHZBE3N0khk3M/3+yN4PnkE8SjK8sOhp2NtXnkO/6osd9jJXY4RiqL+hc41cxBFtBsNOf4lExwzAZY9ysNx7iIGVnyPJeVoZDU6gFYotWqPzeYgaTpryD4npj2GFq9LQY87gee/qsuo3K8hO8xm2zeUy2aWEQtHqy5WNSq1HTIV+FMenocVeIN0clOp5gSNQtr4c8YI4VJTok2Fn3WPrfYn44q0q40OqhlUaFG/SHNfDM5/uj/LGnhnzUb3pp0SHw6ubh4Pzval5S5J2SNYAHU8tinn17lTv03xZqFhqxF55rmpM0Gb/AEI2c9qzcuYkiUABz9WvNFkVuTpG7HevQYMlvS5YEfsuvCMHHpczxDKNAcz7OuUfWSkqoZND3dinIOkXvv0JwJaGsdMTKnks2eGSvleFTZiHNy6JZFnP1pdU5lr5feFgt5hR2q+mD6Roc4AjSyEaL1KbjuXy8EdlkTSNCOG5ldgVbzX8/vxk1qsG5XOeG6rAT5hc62bbmCBSsXvgEEhqXUfsCyNxsO+2Cw/Xa68L0GAr5aFGoGZus/TXS8bG23krEyskMRkneYNHl1DRkobXnvHo8ysrKNmBN9dtqxZykCXE6dnNWTUp16mSi1sOeYN9cgdNiCDqDppe8rr8OinzMasZzI2XEys0sYAqMuE/sgqAEVfSrNDA5WueNdJ2/CJterQw7i0NgPLSA1xPzAE/NJJnv7VzP5OKFs45MsjI8QcF9JJkDMwYhRq0yKpDUAfzxzgG5jqbbplCrUrNosGVoIdFp+WACATaWkiJt6IyfLwHMZuMggCETM8kshWS+Uw1hAWNaydgd6xxDczh2czdLY+s2hSqSPmLQA1sj5habXgIDPRj2VnhLho6D28wITmERaLpXioqACAwO+AcOrLZt36bR2K3RP8AiAyrBDtLM+bL1s0XDtbyQRZQ4bwYS5RjzD7VMWkjTU31iRe9e1Ek6yLN2m3U44Mlut9k2viuixIGX+W0AOMDql2naBETFoN9k1zfDhqe4eXH7KJfaAZAQ/LBpiW0vb+XTV77dMERfTaZuqNOtAEPl3SFuTqxGaLCJEC8+aLzfDI+dMJcukeXjKPDJRUOzFDo3NSagWB2sV1xJbcyLbJVKu/omGnULnmQ4awBN7CWxAI5ruf4RpbMiLLoXUfVa8vEAdMoDaRZDDQ48xAJr4bE5sTA7rLqOJDhSNSoYPzQ927bTYRcaXS/NcLyuoao5eZy0MiZd10JIb1LuTXY0DtZGFlrTqDPYrVOvispyOblk5S8GSNj++6weSzBjdXX3lYEd9wbHXbFAHKQVVc3M0t5rRx+Ns6vuyBfkkY/gmLfx3+0eqzv4a3mVOPxlnrvmm/ULGD/AOngTj/9o9VP8MHMq9fFmd//AHMPloH8EGAPED/pHqp/hreZUh4ozp/2z/j/AEGB/iJ5BT/DW8yrB4jzZ/2r/wCN/wCTDAfxF/IeSH+HM7VaOPZo9ZX/AOLN/wDJiP4lU5DyUfw9m0qt+PzdDOw/86b/AOXHfxGqdh5JzeDvdox3kfwq/wBOTUTzZSB1IkzFD7+ZWJ+PrHYeQThwKqTGWO8j6TKKyuZzcq64xmGSz5ubMF267mUDEtxeIdcAeQUP4O2m7JUe0HlJJ8gFDJZzMSx8wSBIw2jVLmZFGqgaFyEnY+mCbi65vbyCfU4FSpP6NziXRMNaTbTmhshxaR2ZWY1RHvuwINg9WI6fDCKuMqlpaYjuU4/gtLCMY9pJk790rTZM0tYxnmSqwbZX5mRjFG2sVBNfKI/tDKNK0RvqUc0gdDZvoCNJn87AVKZdEX8NY8SqFUZK7XRr7+iVcTaUTSRCeKCFFEgUaQ2kVdKBdA6yT09wV1vJw3RGm15pl7yY312v5R43TXzJEwFJcjFNpjEc875dCZV8yyKrEEa0ciRmOzgd9N+mL9HBY/NULQG6G/d/TFuz0SX1qMCb+903yXBpbgVuRlkf9pedGWBPLAcMGdjoJPT3tjsTdZwMF+as8utcaX202F0l2MMQ0Qh5Ist5lnmmmlDnmFLijKLzFaIpISvWIk7AsXSjpfF+hw3DUWgNboZB3nvSH4io4mSnXBISTmmiyaZaSaOy2g0zqWADMV0VWk9NtRsE2BfSVTxiBny0wklEkisJVTUCURDoN6fKDpO9barrpipjWZqJ7Lp2HMPCyGd4SJFtdj6486Kl4Ku18G2qJFjzQ0PE83lujGRP1W8wP3Hcfdi1TrEaFZz8NXpXFwtSniKUKGZEVb01r71Z261Xeu4xH8QOTOG2nnda7OGEuyvdeJsLeasj8RSH3UvawFs7DqRQ6D1xA4lWOlP35JjuGUhrU+n5U14/IQCsbMDdEBiDXWqG9d66YJnEKrv/ABn34IHcNYP/ACDx/uk/FeO5tl+r5aBhsxLWR6qSKwBx8i7SJSH8Lrm1NzT4n8LNpwt2bVIdZP2tV3/PCziafNdT4Q5t3iUn45O8DSIq+SRFDErts1ij2NgY0MJWlhAIut7CsaxjcwgtJI8RCIyHEObHyubK6iJUZaXYaixUEgnSrBSNxQvsMaVPrDLJ0SatQU39JlaDmJBk6xEmNyJRgdlKuOYzCMxI2qOglFQDQ3FOoPeixuhgskXvy2SxXa4FpgAnMRBudefMGO4WuvpZdURR2kLNCu5kXSeWAVsn7IL7X6nAlvVg6xz5I2VYq52AQHHYz1pmO0xdXJOSHkQyLOE06xKw9w0V2O4pKqz9nbpjhe4170fSQW03wWTMZRvefXlzuruIZpfckfUrOPK2ZdgCzUTRFCtLNZ7OPhjnQLH6osOXfMwQQNQwDQTFucgeC5HPliVNxoVOkHnnYKTdegbTfYU/WziOoezxROfiGgi5m/yDcb909pkaKfEOIwFNTyQykRqAoNkFVAsXY1EtfSvKbsUMC8si8GyikahcA0FtzJsLE+BgRzm9oN1Bs7klYtry59LjJ6EbCunoCeo798Fmp628ks1K5gZiP+YHj/bQoXinFcqInCHLs5AACxlSN2vzXW2x+P3YGoWZbR5JuGrP6Rpe8gDm8Hlt237kt4H4nOXDBSpDV1HpeEscWiyvYp2FrkFzxbtSjL2emKjoCqYbDVK85Nk0l4XPGVEkbIX93UCL/H5j5XgSI2VmjgxUBIqNMawZVwyMiiViAOSwVwTuCSR9+4wBbqnMwdMlgz/OCRA5CUx/RDiPUZPrOWJBEsbsQp3GpgKWxvv2xPRCELadDpIg5Zy5i5oEjWBqVZwDhD5mORgzBgQsYC2GemaiewoVfqwxDKIcEeM+Gwr2tLQRq6SbCQJF73PkCrvDWSSVJjIoZ0aMAPKYlGosDZ9bAFfHE06YMyEWOy0XMFMAAh1wwONoIjwlLOPZZI8xLGmrSrEDVd/mL63R7isBUAa4gLRwNR1TDse6JI20TrNZ2NMjCoJVpImUhI4qLK7Al3I17iumHFwDB+yz6dCo/GPJuGuBkudoQDAHyozhnHYlggRpXV+VNHp1nlA22nmxjcghtj8B6YljwGiTse7xVfEYGq6vUc1gIzMMx1tBOVx5EJfwfPQjK8ubTqWRmUtAZaRlQHTuAPMvU4indkfaU7HAsxHStdALQD/MDLgnXXYqfh/iBhgdCJQryB45F5alhpI/2lgWKO3phlOm8CIPvvVPiGLwdSo2qarPlgglxGs2y67qHDPD0zTkgaAbIDsC1X30jf5gYj4J7tbKvxPjOFq4dtNjpcCNAQNNpW0h8M5itmjP3n/24qu4XV2I9+Cxhj6e4KsTw1MQ6vspAIaNl1BkZXUjUK6gruKpjizhMC5mZtUAtcIN0jEYljwCzUFE5fglMI3yqyRmVZZHmKyMzcurHuhSpCr0qiSB66tKnTpMDGCANlRc5zjJ1Uc3HxLVIwdQPMEUb35iUvy7UpAJ3J0fHDcwQwucSjiWbmHL5mQ63dSEpVdATdqNZBawpPxrYi+kKFS/EcwWZ48ukCGiXZAsmqmdwdZAYF9KWO9tvtXFwCmEDxjjcRkLHMSnzq4WLU1MFIoGSkChifdHmHUYq1MbSZqU5mHe5BRce0qUhiAUoyapW1HS9Fh5Qo3Pm3vcn1rFGtxKQQ0KzTwkGSV9lmpQLxhvuVpsC+zKrW+BzEAo2tDnAJtw6RYzlmOkERTTMSBZ3AXfr0P5Y1cK0MbT00JKr15eag/3AflfZTjQHI1zICMszt5gAXatKn5b+X+mGsqgZJOgJ/A/ZA6gTmhurh5Df919wbiiIMonOWkgd384941SnfqLO3wxFGo0dGM2kk/YfsprUXOLzl1cALbc1Lh83MfIXIGapJG3BIJBIWu3WvuxzHyaYnclRVZlbVtyA/Kqbhm2VV411zZl3fbt5m0kj4dr7Yl1KQ2Rq70UiteoWn5WgD8ofNcPR1uJNDNmmiTzEgqL1GroAUTt6YTVwtOoDlbBzQE6nialN3XMgNkpZxjw1GitIU1BJBGTJEFLXXmQ/aWz+RN7YCtQfRYXU3uEeR7k6hihWeGOAuJtt2FKx4WRk5iwnRvuAPs3dA7mqPT44Uypi3MzahMeaIfkzEHvO6Bn4Gi+gvcalq/iPXEfE1B8zSiFDN8r58VU/CPRQflWOGKbzXfDPCoPDD+ofwwfxDea74c8lz9EsfsfiRjviWDdEMMeSknh8n3ioHw3/pgTjgNAiGFR0XhqNUWUrrQvos3V1fQCquhueuOdWrupGoLBA1tLpej1MLKcV0tPJpAChtIAG3l2/li9QkUmzr+bpLw0vMIJowMPDihLAiuHTFWsbEUQfiDhVQWla3CCC97HaEe/qtT4h4rl3UMjIZzJqLohjFVvqBcgsWo2B2OIcJ0F1awhNFxbUeAyIguB7oMAxHNQ4n4kgdJtCOJMwVMlsCoKnUdIAvdvXoMSQTNtUijVpUnMz1QWsnLAMmRF9rDkoZXxayqKjVpFTlrJ5wdNEAFQwViASASPxxAzBLrVsI5xguykyWgDXWxNxJ1goKHi8yxrGhZFDFvKSpJNbkjrWkV6YG4ESmVOIUXVDU6KTAF40E6WPO6k+bmcyEt/am37Bjd7gUOu+AJHNKHEHtDQymBl0mTG3ZspGJ3NuzE7CySTt03OALwg+PxIEMho7APvKvj4cO+FmqkuxWKdrUPhb6L0fwt4ejOXjY1ZBJ9RZNX92NvCx0TSvN4ypVdVIc4nvJQOQ4aMxFnMwqF1bVFl1ABsICNQ7eZyd/hicxc1zh4KeIUhQptox1ol3edB4CF3OcDYRxgRO3+oyRKug7TNoAB22ujudtjvjnydOXqsUtcGtt/SR42VkHCJFmVCrc0ZmIh6O0SQjUdXTSTqHxJx183bJ8oUZHAwdZb5AX+6Ly0L5eorV1V4lfSxCs4RQAxq7Onmvt3Rd7OBbLbe9P2n2VIBZ1ddJ7/dz+6Y8c4nUWSzY1qhkQugJ3WVDQIHvU2nBvMFp96I6lTqMqdonuKCzvEZ4CyBiZBHASWZmAaeYqRRsbCwD6YHM4GO71Que5kjeB6n7Jjm/FPLZ1KK2iOVyUckfU1qB8tA711JFb1iTVifeia6vlMdh9Fbl/FAMgRonUmRI7tSAXj5i976bH0x3SCYj3Erm4gExHL1EqnJ+LY9CGQOSyCQsEAAV5Ci2A5rfbqfX5Q2qIE9nquGIEX7/WEdnOJPzmgijV3WLmNqbSNyQqjY7sQd+grBF14ATHPObK0XiVzP51EYgxK1Ael7hjsCN6C4h2XcIzVLSrYspBIurlRkEmiUXcXsRt0PUfDAmhSdq0eQTW1nxZx81h/G80cOYCKFReWpIAoWS3p8BjI4hQAdDBFhp3rW4fUJMuPNZibi8K9QWP7u9AA9+g3GKAw1Z+/qtU16bVbBxNGCkLQYmul0q6rr4givmMA/DuE30j1MQpFYGO38SpJnyW0aBdoCLJrUCT9nsB//ADEGhDc08/TxU9LJiOXqqv0wtEsgAsdDd2HI7D9T88H8K6RlPsR+UHTiLj3f8K7L8YUFSutGUFl0t7vbajtZJHp64IMrMuHaFQXU3CHDVFZbxBp0KswGh9aBlHvNv1IBN2dge+GiriWgWsDKA0sO4mdSI97IjOZ0TEMqBfMXJ5jOCWH2QdlXe9vxwvFYkVBGWDumYegad8025D2Uc3EIvYmjL3IouIUwdGYecXQBWy24PumsXadWmMPlJ7uYO6pmhV+Jz5bHXkRt4/dN5SBzJVZXEWTCpTAkk2ST/hH54tCPmBmGKm0HqsIIl8myhlckgbKRtDGV5BaRig22HfoDffrgWMH8sFouDKJ1VxFRwcZzCLoTJZGLTkwYg7TFySWb3BdHr1rSfTrthTKNIBnV1J8k+pXqzVOYjLHmq8twyNWhGkSc6aRRZNLGl9KO7dDZxFOhTaQYmXEeAN1NXE1XB14ygeJKokRIYY3WON3aaTQ0gLeRCQO/y/j1wLzToU87Wj5jHgjYH4iqWucYDRMcygvEOd0ZeAlwRHBrIBAGpq0ggbDbYfM4CuS9tOmDrqmYYBjqlQje3gvK4z1PcnfGkeSBmi6W9cRCklVK2CIQAyrFUYEkogwIiMD0wBJTWtCKhAwp0pgARKtgEVkRFLhZC5FRzXgC1ciBPQwGVCVpOKyTwxZbkCzncskB7aWu1bbvpdh+fbGwA5rGgbgBV8GKNUv6X/xuLvDceYC2eayiZfLRRIzroAREjbSZW0mgT1625NjoSdrxacMrQAvNYuuarzUcbk+x75IDPSzxJC0uYkVFjRZJYREwLs2klgw1V7oBUdzjiXAiTy81ScXtaC521yI18VZLxueNpeZ5b1hNSUqU7ANYFsoiAc7myQBRYDEZ3aHX9z9oRGo9sz2/sfK5RnHuIgZQyxCORQ6hxIhIrWEe12plN9e4xL3WBHNHUqRTLht7KrzXHNDfWKhiuUoNJJZcuoJI3oHXdHYUAR12hz417T5LjUg30v6D8q0ZzKyhTLGA84jBDxtuTbIpbTV2LG/bbrieqSuzU3AFw1jbyQn/AOMcHzRAMrA+ZktXamFWKBYUfjgf5Z981H8js3/BVseXyZdySEZJr1GYbukYUmtRrSh00QK610OOhp81IbTk9h57gfhTPhnLkBA7j6uNAAyk6I31rVg2NXU98d0Y07vRT0DIgcvSZV08EbZtuXMY8wYV1qBdxhjpO4oGyR16Hp0x39VjdEQ01LHrR6KeZK84qJwHYVy6BO4Omu69CfjR9MTvqiJGaJVRleOozmIAwGysADXRdtV/DHXFpXSRaQvPvHIL5ynHmVEsDpdE/wDVjMxhOfwWxgZDJSVMp6Iu5vez0+ZxSJG5Kvh7uQ9+K7yGFAaQBuKVdvyxHV1v5lSH1No8l1YXG4IB2+yvbYduw2xxyH+5U5qnsD8KLRtRB0kE37q+lenptjgGa38yol/Z5BQIIDLpWmFN1sjexd7dT+OJytJBnTuUhzgCI1Qzxx1TI91V3faht5dh6d6wzrzLSPp+VHUI6wPvyXIVC62V11lWAJ8lE0B2oUNR6nsOwxD5dAc2wI7dPY5ImwJIde/YiJ+IyqW2tdNr3s0BRoX132PSzhLaFNwHOb7dv0smuq1Gk8osvpuJAXaAhgd1snpq6V6b9e2Obhzz9zH1RnEAaj3r9E04r4q5juJHKeUAopbRtt0vffbDahr1QHN00sk0m0KHVOo3KKn8Sl9CRuY1WNUCq1k7db0gixXT0x1SvVDQGiABCmjhqIJLiCSZ80MnGtKaFnKofshhW/p3AJ9DveEsdiGtygFOczDudnMSuZfNhgAr6gooCyQoJ7DtuPywir0kAP0TWdHJLI7VmPFfEgagSqBt69ew/mfuxo4CgR/Nd4Kpiqsnox4pDdYv6pOgUC+ChAXKpHwRCW1yvRsAQmgq9HwBCYHK4NgEcogTYXlRZlYsmIIXSrkzGBLFMqYzOByKJTmPxVm1VFWXyxgaAUjOmhQq1vYbXh7cQ8ACdFTfhWEkga63K7mvFmZmAEwglC9OZChq+tdPTDDiSfmAKqv4bRf8wVieLZbW4MsdIUAaHApN0sB6Ok9LG2O+JPIJZ4XSRua8cyya+bBExdAmzMKF35dyBZon1oemC+LnZC/hjXTJ2hWjxwDA+XbK2kmvWRL5iZCWY+5QOok/DHHEjLlhAeGDKWzrPqu5nxdBIEDQSoqQyQqEkU+WQBSd0u6A74k4hjhEHSEt3C5i+gI81xfE8JeN2OZPLaNlDLGQOWpUAU4oG727+uJOIbMmfYhKPC3262keigONZUx8vmyD6lYraEdpOYx2lPXpX3/DENqsA15eiW7hdXLEjSPMyi349lGZmM6byZiSmjk6zJoXoh92sEajOfP1XHh9aZgak+kI/wAO8Ty6zRus0elY1VwFlbUyIqIy6ogUb3waNEVtuaYxzc0goGYOrTIkaCNeQt9/BNsgrHNQzg6tXNEvQaQ+nQBsC1aFGCAOae9D0LxUD++ffghcxls0M2ZjGaaQKSDGVVQajdAXsuULIdQ21bdNx62aUpzanSZo+mmx70RxOZRxA6ydJjhjC6QdZLsSN+gGpTe334kkB9+xG/8AzZPID1WS8XTf/kJ/gUH4IuM7G3eV6HBjqBBmbFCFeVZzGJyqVS2YOCyqVw5jHZVyomzODDVKq5+CyrrIeVh6YMAqC0IeTbcEg+o2/hgxfVDkjRQbMSL0a/mAf/vHdGw7LpcN1E8RJNtGhNk9x16+uO6ACzXFcXnUgL6DiiIytoa1/aB7Eeg6XjnYdzgROvYubVa0gwbdq43E46ICvZH7PogHfoNAxwoVOY9e38qDUZ2+nZ+EM/GGAYRLy9e7Ndsfl6fnhowwJBqGY0GyDpiJDBE680vVaxYJlABCiXxMLi5VscElk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TEhUUExQVFhQXGB0aGRgYGRweHBseHCAdIB0gICAgHiggHCAlHRweITElJykrLi4uHCAzODMsNygtLisBCgoKDg0OGxAQGy8mICYsLDIsLC8sLC8sNCwsLCwsLCwsLCwsLCwsLC8sLCwvLCwsLCwsLCwsLCwsLCwsLCwsLP/AABEIAKcBLQMBEQACEQEDEQH/xAAcAAACAwEBAQEAAAAAAAAAAAAEBQIDBgEHAAj/xABIEAACAgAEBAMEBgcECAYDAAABAgMRAAQSIQUTMUEGIlEUMmFxByNCgZGhFVJicrHB0TOCkrIWJENzk6LC8DSDs9LT4SVT8f/EABsBAAIDAQEBAAAAAAAAAAAAAAIDAQQFAAYH/8QAPREAAQMCBAIIBQIEBgIDAAAAAQACEQMhBBIxQQVREyJhcYGRofAUMrHB0QbhFSNC8SQzUmKCkkNyFqLC/9oADAMBAAIRAxEAPwDzJBjNJXoQFaqYAlMDVcqYCUwNRMcRGALpTA1XpFdAAkk0ANySelepwA1hSRC23BPo/cgNmRIO4hiAMh/eY+SP7zfyxbZhjq7yWPiuKtp9WkMx9+7wtVlvDk0f/hsrk8v+3Jcsv+IggfLDxTePlAHqVh1sTj624A7/AMWX03DOLj3c3EfhpUD/ANPHFlbZ3vyVQ0sb/rHvwU4czxUGpsrlpx66lU/0/LBA1f6gCnMfim6gHxhMF4JFKCcxk8shP6lE/ewVf54Lomu+ZoWhTxFcC5jxlL8lw/LGeWIZOIcorbMFawy2rbg9SCOuBFKnplC4Yuq5xEm3avL+K8ShgllR2AKyOukbnZiOgxmHC1HvOUWlbTcZTY0ZjeEpk8XRk0kbt+Av+OGt4Y/dwSXcTZs0qMfjFB70TD7x/OsS7hjtnBQOJt3am/DvEmWkNB9JPZ9vz6H8cVKuBrMvE9ysU8bSfaY70/RAcUTIVoFFZbIO7EIiuaumYr6dCO+E1qzabZcY8JS3vyr6bhUq9cu/92RW/iAcKbjGH+seIIQNqzqEK8BX3o51+cd/mDhwrA6Fp8fyEwPnmqRKg6sV/eRx/LDMx5eRH5U5gu6oz/tYv8RH8Rjszv8ASfJQKjeasWIHpJD/AMRf64Hpf9p8iu6VvNWLlP24f+Kn9cR0w5HyKg1Whd/R47y5cfOVf64IVZ0afJCcQwKmTLxDrmcv/dYt/BcMl8TlPohGKYdFKLIxt0M0n+7hb+LUMKdWc35oHe4fZccRyCNi8PO3uwaR6zSf9KAfmcVqmPYP6/8AqPufwh6Z5XOLcMXLRapPrbZRyl+qjJJ76QSaFne8XeDM/iOK6EWsetqfXTwVTHYv4eiapvCzb8kAMyzxhvdPlKn90sEBHyx6l3BLlrajSR23+ipU+OwAXU3QexcEcLi1mP8AejP/AEF8KPA8WLtE9xH5Vhv6gwkw4x3gqJyAraWE/N9H/qBcVX8OxTNWHyKuM4thH6PHmofoeUjypr/3bK/+QnFc0qjdQrbcTSdo4ITM5J09+N0/eVh/EYiCE0OadCq4MnzCaIVVFs56KOnbckmgANyTgmAk3XO2AEk6DclENl8uNtEz/tF1S/koR/8AMcT0jBYXV1nCcS8S5zW9lz5m3oqpuChwTlmZ2HWJwA9eqkeVwO/ukDeq3w1pa/5VQxNCrhT/ADhbYjT9ighwY35pYlPpbt+aIy/gTgi5rdSoZha9QZmU3Ed0fWFXmPDuYG8cZmU/agBkHyNDUh36MAcMF9FUf1HZXiDyNk2yvgTiD+7k5f72lf8AMRjuieu+Joj+pOMr9FnEG95Iox+1IP8ApDY7oHKPj6I5+SZwfRe4XXJm8sq3Vrb7+n2d8R8Na5S3cVptEgeoTfhf0ZZeSx7Y0mmr5aAAagCNyWB2IP34luFad5S/4uXfI0eaL4SOF8PeVo2lnmjNM2guY/WtKhVHqfuvtg2NpUyYus7E8W6UEE2GoAPqtJmfEkfLhbLqZnzF8pFIXVpFsSW2UDve94eaggReVVdXEDLedFmPEHHJp0ybwt7ODmTE9gMySC1F/ZZepruawp7y7KRa6r1Krn5C20n10TX2rNRZrL5aSZZFlik+s5YD61HWr00LFCvng5cHBpOycHVA8MJ1GsJLxPPZn2HNlsw/Ny2Z0l1AUlAVoUBsKN/lvgHF2Q30KS59ToiSbh3pKu4zweJI1R5ppuaJXjSR/t6FOsuSAAlWB6uaxJaNJR1KYAgknUj0+is8OcUR8yp5ikzZSM9erxlg4+YDC/kcE0yZ5hMovDnzzA87yvOvGWSyEebzpkLvmZGflxqLAaSElCV+0pdlIYbhh0rfDxorO6c8N4Vm3zBzUWQMGqCNQshSKNpElSQHQ0heNAqBaF/3egmCUJcBqVfneBcQEEkUWVjCssary82jMgR2kshkXmEl32JC7jYkXiYK7O3mshm+BDMZ3M+1QtlPK3s8KrHC0jFvq1HlKSEiwa3LMm4FsIU6oWSPOcKdVm0yRUmoK1hS4YhQxApqUmhamtjveKmJwdOsJ0PP8qzQxL6VtQvTPA2fSfVJGbGj8N+h9DjxfGKTqQDHc/stQ1RUaCFqnOMMKQgOJZjlRu5FhFLGutAWeu2LFCmajwwbpmYASlH+kkHIhmN6ZiAi6bYkmqod8XPga3SupjVupm1u1carcodOqeezIeqL94GKHSOG6EoLPjLRywxvCpaZiq0ikbCzfptZxYo/EVKb3tfZok3KUXxATGThWVRWdoI9Kgk1GCaHwAs4VSxFdzwM5uY1SXqrhc/D5BG0cUf1sbSoDEAWRKtgCBtuOvrj0DKNZpIedDBVZz1bBxfLheZyOTByRNzXVVFEmhV6gaF9O4x1egflF3TELmndLcx4pRczoZ41y/IWTWT5tUjaUX03pvjtjMqcOc+iXgEvzRG0AXP0ThUvCducZICshYv6QZ6WIftFj8lU/wA2GPefoal/iX1DsFh/qB0YYNG5AWjj4VGY+EQyTKkkOmVYyLMpjipq32ovqJ3xtF5Jcef5TA0AAJZnfC4zWYzuYZpgFnWNEy4j1HSkSsx1gggEnYVsp69MWcPjqtBmSnGsqrXwNGu/NU5Rqs/xDgKw5ubLvm4oxHGJQ7gl3VtXlWNTbsNJvT6rQ3oaLeMvDBLb+izjwVheYcY9V3M+DMxz+QoikJi5wckqCtgVRUkNZ6H8e2DHGaZb12IDwd7XdR9vfJdyvhjOLFmZAxhOXUHlqx1OeWJCNSSALSso3B3J9MVquOwznCKQjeRf0VmlgsQ1t6pnaDb1WZz2fd20NI7KoDeZidzqANnfYX/iOM/j1KlRe1lJsSJP2Xrv0N0uIFWvWMlsAdk6ppkoB7BmJD1aSNR8l3b/ADL+GMJo6hK9jWefjqbBs1xPjYfQpGwvrvhYMaLQcxrhDhKY8EyQlaXV0jgkk9N1Xy/8xGCY2Sq+LrmkGRq5zR5m/pKXpIR0JHrpJF/gccHOboUythaNaOkaDHNeucXzJSXMRNJJofMwKx1HyxyAkgfqgt5du2NQyCQTuF8Ze+HFpNsw8iPyl/iYtlZZcuhc5RhDJIuonlq0hV1BO4Vq6fE4h/VJbtZKrE0yWf02nsBNwnE3DIF4lCkKqI5IWeREOkDRQRxpI0nzFbHUXg8oFQAck7o2isA3SJ/dEeDeJQ0yrsZZnIAHlAA8i/8ACVT6YKm4e/fJFhntItuT+3pCF4ZmY1z/ABKM3TKjeVSQaj842HXfp3vENgPcPeiCmR0lVvvS6T+HpM3HkcvHFBKNEzCVaEblGJYaC/QG9yKwFPMGAAd6XR6UUmgA7zz9VMeHs4YZogkSgT+0RMZGYl9QOkmr2F7kWT+OJyPiO2UQoVcuWBYyLpvmeE5yflSySxQ5iJyU5aF0CsACp1Eaiet9MMLXG83TzSqOIcTBH0VLeFFKzRS5qVjmWDuBoUnT1oBTsdvkKHzjo9QTqu+HEFpdqslxLxdB7VFkIcsM0MudppZDpQgbn3TYGwskC6G3XBtaHBOdSaIBEwhv9Lc57Y2SyuUyYls+dQ2mNQSWL7Cq6n4sOpIswwKQA3QQn3CJoRxExPXtzRK7S6AuoDak3JSgL09a7nfDBDUDiXaLXGaFZFiZ0ErglULDUwHUgdTWILiUIYAiVVSNqI9RvgZRQhOI8MSaMxyIskR6xuLX/wCj8RR+OGB4OqDKR8q8v8YeF8xBy4Y8y68OmcI1KXkQ0Fjiav7RfKFjJKqCaYjqYITWmUX9GvBTk85n4dWpFK6DqB21SAaq8uvSBqA6HbtQ8l+qvlpf8vsr+D3W/fHkQtEJJ4iLMixqjOHdQ5AGyWC1/MDT9+LuDyhxeSBAMd+35RkEiFicpweaN8qkis2nMO2ykrHGC5Sz0tmIPyr0xuVMVSe2q5hF2Aa3LrT5D7pApOGUHmfK8K3h+czLzQyvFOGHtErbMFOm1jjobBQN7PU+uBrUsOym+m1zY6gFxN7l3f8AZCC8kZhz/ZV5biE5dcwY5nmiyUklsr0ZZCBQHRQoBAGxI9euGOo0Qw0cwDXVALEfKOZ5n0SZcesRePVbTwflmME0jSSSGVRYYOFBCUa17kkk2QAOgA2xn4p7BVaxrQMvKNJ3j+665ElIPDPh3MkcNZlKloXilu/JDS0vwZqP3v8ADG8MXT6SqG3E27SqrmGBKO49weeZ8/py7ESTZeNLIAMUZUuRqbbfV6DpWEjEU2dGXOiA4nvOikNJlc4l4Ymlmlk0RrrngA1HpBCA1Ch9qTtttjMbxGlTphhJPVd/2d38grHRSZ7vILZPjzgVoLzzx2plnjiBospUfAysqA/lj6V+jmdHhK9XsWBxrrVqNPmZ8k6zsuaXPyzM2Xk/RuWJ9x4g3OBJHvSUwWMb9PN0GLjdI5+/urB5pPkfFY5TR5qB2jlzHtCGJtOol+ZyyXAWRbFWDuu1CrOgeHS7LTqNJ5TdZ4x8NzVGOaOce4U8n4ry6jPtTZaWUDlSovNaJVSgPeBBBDNWy+brtjqvDa7Ii/ODoppcQo1OzlI1TziXjHLpmc27O8bLklWJZY5I3Z7mJoOoO5CAHoT8sZ4aTYK6TCzvBcyg4Pn1WVGkaZCylxrKaYATubawG+fTGjVFP40BoGWW6abfdUKRq/CEunNDtfH7LNDOmCXUEjbWAAXW9LLZBHbv3sbDB/qLDmG1gNLFaf6HxLDUfhHuIzXEGJI28QtJluIJmMvOZI9CxgO4Rq1u7HcWDpttF9QADVY8sDmBle9qYd9DEUxTdJdIEjQADXSYE+iSjMZZhpMTxgdHRtb3+0G0qw/d018cLlp2Wj0eJacweHcwRA8IkjxzSnXBBAwePLF+ZMjRlZOtCOU6rFimYISPsm+oo4NuXQLPxnTtyvrxlaQ6R/7NtHYJvv2aJGOHwC9WaT/y45GH/Mq/leByjmtH4isflpHxc0fQlbDPePuHFpyY81NzwodSFC+XpptgQR640i+nftXzM8LLi7Nuq/DvjnIq7RtlpUjm8sksr80nsocGzorbYmvTviG1KcxzRDhRa0xede3zW9ynD8vl0L5WBDzB7yMoDDt5ifd+VjE1KlKi3MSAO9UhRFOQxl0izfEM7FvDkIQFXSChDkKOgpSDXwrCGYsVP8rKe4g/RUar8XS0pAeqSN9ImajapYYwe6lXU/mcT8U8ahU/4pWaYe0eoRMf0oj7WWP3Sf1XDBi+YTm8VG7fVRn+lJfs5Y38ZB/Jcd8V2IjxQbN9VXlfEXE88ay8SQxnrKQaA/ebY/cMcKlR+gjtRMxGIrfIIHNL+M8XXLwyrDK0rlSZ80xstQJ0Iey/L7r64Q+tcU2GSdT+FtYXB9E0vfc9vv0WK8IrHBlZc++l5lYlbfTodSulSVcPcmsmqKlVo9yNUAAQFXJm5XpP0V8BEOUEsg+vzVSyGqpCbjQegrz16sPQYnaUtxkwhV4M2bn4hPCwTMRZmNcu7dAYEAZTX2G1MpHx+GBRKGV4cMtxKSaSRppoci800rd2dqUAdEUKjAKOx745cueHYGVuDwWRpglzUo9S4FX/AH5W/DHFcn3jbj/sz5Mc5YUecmVjVGKNGZxuD1Okbb2QB1xELgvspmZs7zDLAIsi6FAsgPOlB+3V1EB1W7awDttg28kLrXQngtJFWeKTZoHXL++SpESKquqVUQdNLULsknbpjyH6qN6Q/wDb7LRwe57ll87xrMK/EpVzBWLKlRGrBSC9Wyna6vYb98Jp4SgW4em5kufqROnPvVjpHS8zYLV5fjK+zRTzlYi6KSGNUSLI3/hjIfhXdO6lSl0E6K5TPVBKKhzsbIJA6mMiw9jTXrfTCnUnh2Qgzy3TCbSl3ijjnJyUmYgeNitaT7ykkgAbHrvizgcH0uJbRqgifA+qrVamVhcExzGeeHJmZgrSJEHcHygkC27Gu+K7aLKuJ6IEgF0Dfe3JA4kNkpVmfGM8fDo84cvHqlZAsWs3T7Lvp6969MadDh9H412Ha82BkxuNVWfU6gctoeJpBGrZqWGJjsbelv0GqicPw9IlxySfBKcVziPGoI3SN5o1eQEopIsgCyflQO52xFbD1ajczRouY4ApMPFOWeF50k1Ro5jvSRqewAqg1qJJAGMqtgK3TCkR1iJ8OZVhr2gSs9xTxlKMtmpY8sQ2XcodbDTtVnbrV1Q798W6PCmCvTpvqWeJsL++1F0sNLgNEsjnWbieXLEAa4ep2GkGb+ePecHpdBwhw5u+6w8a7pOIsHJsrV8V4qJ8txLUsYT2lcoHUUXDcpDrN+ajIwvsBhYGitr7x9MzZfOwrDMQeRAjMUESyOU0MgJDe9KoLC91HocFTMOBQuAIhD8c4ZG+TnhmWBnjky0IWGLQsTytGKVidTErICe1Gq3OJa4gyCuIBEFXcfzSn9NMY9RWKLL9SNWuPZdugDS3tv5jiANFyp8ccIy0ntEh5qy5SGBNQK6KLMQACD5qbcn1WumH4fE1KJ6h1Sa2Hp1hDwsz4t8JrBHPczFRmI4YQ6rb3Gkjm1qtIL1Q+xjSw+Oq4p4ovAIOttlQq4SlhWmvTJBbcX329VklmdLjYkBq+T10v4jGFxPhj8I7M35T7uvo36d/UdHiQbTqwKoHnzI7eYXbxkr1qv4fxJoJA6bvpYADr5lK3919TtixhsNVrPik2SsrjGNweGof4p8CxjcwQYASziihAhkO5vYEgCq9OvXHpmcLo4SmOlu4+Xgvm2N/UuL4lXJoEsY3QDW+57beCnGmPLEr1ICLiiBGFFxCaGhPvDviDMZI/VPcZ3MT7ofUjup+I++8Np4pzFVxGEZVudea9A4L41y+aOkxSRyDqVBZAf3lFD+8Bga2AwuLObLldzFj+/isV7+hdlDg73vyTYZiKYECaCYDqrFXr59awtuCx1KzKwcOThP5Pqlufh6ghzUBmuD5IDVJHlFHr7o/zAYsMoYs/P0fkfyFVdhsF/o+iR5zxNwnKf2aRSyDoIow3/Mdh/ixcY0M1IJ7BH5+qSW4dnytH1SjjfiPMZoxi+Xl5YwwRe+9MrHvRHQUN+mEYyq4NtoVpYHK8ylHi6Ll5GWu4A/FgMZ+BObEt97LSxYy0DC8xih1sq/rMFv5mv549MsJfpvjedfLxMYY9RU8tR2AUaV7gdQuxIvpYNYg6BLbckobKcajiYqYOUjDmuyjbW+tmLCgR5ULMzAVdb9cBCYqOJZPKTDNXPy5M1GIn1HSyqg6BHAK7PZv9YHuMSuUc9wXMrmlzWUfLkDLrAI5Q9aQxawynazXY9Bjlyq4h4ckzuYQ5yOPlLlXQhG1ASyMLKkgHZVBBrqcdK5HeFc3PofLZoMZoPKJdJ0zJ9hwemqtmF7EfHHKCq44eXPmpVUszpCxAq2KoydzXRR3x5H9Tw7EUmzFj6lXsAOovNz4bnGX9pbLt7SmbM7oQCXRj0G5Bob/AI4d8dRNboQ8ZCzKDyPM8k4UXRmIvMovj+aMufjLmWOE5b6siJmOp/eAFeV623G2EYSmKeEIaAX579YAQNL8k5xcat9IVM00cGajh5bmHLZUyRxEElpG7t22F7nYb4NrH1qBqSMz3wXcgNh3+q6Sx4bsBZB5WVP0fkoyw/1jN65T0GzaiPjtpGHvDvjKzwPkZDfKPyk/+Jnaf3W3+k7Pcvh8ihgGl0xre16iL/5bxh8DpdJjGkizZPlp6o8S4BhSXjfDIo8xwvKidyDKrsrSllCxgEbE0LOwxqYGtUqtr1i0CxAIEGSearVAAWtClns2cweLow15p2XLQRdWCHoVHZbJct8N8XsOwMZRI+WMxPakvkuKYZng1Z2BWjLrkMiCW0k8yWgFHTzEBQa+WFVcRFJ14L3x3DdExknuCTjgebbIZIDLyFhmTNPGXCMxYk6rvy9a9emEOxmHbi6pLxdgDTEgdnuya2m4tHetFx6GskcqVRJMwDHHFHuF1DqT9oLuzNjIwrs2K6cElrLknf8AE6AK0RLS3mkXFfDAiRiHJUKLDKGvSqr6jrpGPWcM/VTmNFHoxE/VZeL4Mys/pMxB7Emi4SCNglHqDHpB+dFgcbY4/h80vpCfD8KmeCV4htUx77UTLHOwVXldwhBQGeUhSNwVDgAEdj27YZT4pwwzLIn3bl4IX8O4jaKgMIubjOeeg8zuBIktH2c20bBkPk36qNu9YNr+Fv0eR78VBZxJmrAV2PjmZAzAeLWMxKkrl4ZAAyaK0kbVSL60d8M+Ewj46OsPH2Ev4rFMnPR8vZVPGPFbZiPNwvyk9rmhZ3V2YxKgiU/V1qbaMt1HvHHHh2QZ2ODo2Utxwccr2ls7nRNfHPH483LEICTFGpJYqyh5GoE0wB8qqBf7Z9MW+EYR9Mmo8RsPuqfFcUx7RTYZ3P2WXzMAdSp+4+hxr1qLarCxwsVlYevUoVBUpmCEvgidiVO1Gi39PUn8seTpfp9zsQ5rjDBvuexfSsR+umtwLTTbNYi/IdvjsExggVB5R8z3PzOPV0cPToNyUxAXzbFYutiqhq1nFzjuUZkODrmWYN9gKR/eLf8AtxhcddBYO/7LY4I3qvPaEmyGXeQ6Y0d29EUsfwGPIEHZe8qYulS+Z1+Wp8gnv6BaMXmpYcsPR21SfdGln8awQw5/qss6txkN+UR2n8D8hVtxTJRmo4nzL/r5g6Yx8eUhth+8xwYZTZpf0/f1WNiOJVKtiSezQeQ18Vssz4ZmlSszMTHzFjCRDlZcLIo5bqFHnAchaI+/Dyx+ml4gWF9O9LyOPzG3ZYKHAvBsMEYmKuzBanLUUrUUnSq+xs292Bg6bcok+P0Pkup0w2+6xnjfJ5fmqYmjZ6KShANOpGIDihp860aHSsKqug28ffak1nNmyzzZfTsRR9DtheaUkk7rWcBl5mTdft5aQSL/ALuSlcfc+lvvOIqjPSPZ9Cr+ArZH+9Dr+Vd4sj5mQmrqF1f4SD/LFDBHJiW9/wBV6HE9ai5Y3McNhXh0WbhVjIjoJHtz5rbWrAqEUA8vSVJJDGx6enWIve5cy7xNJBRaRQ8ZO4+sAKkixYGqyLHTEGICULOKVZ7Ouok5uXVyFkF6GGtfrBe1gDQi3Z31bVsCKNdljjieNWjZndUd2Vy5LhlKj6w2wsE2TssajoMcuVavA8cPJnUJCmgag1CwhV9itEBCATtTH4g8uUY1zegNl5UfdgVMheyhQNTONizI6V0UOSOgxy5MeF5vMGSVZgulAKZVI82172b9aF7FbINjEi6gmAspxDxbys5mYw+WGhkTTLJpJKxrqrts5YfMHHnuN4Lp6zXQ6wiQJGpWhgnNayCQPFHw+IpWFiFH+McyNjzhwDAYzEd7SFotk6fVdbj56tlpx8lB/gcCMGNqjfomidwVz/SGC/Mki7UdUTdPw6Yn4KtsR/2CgujVXR+Icn5bZRp920Ir5bbYA4PFXtrrfX1Si4EK2fjWRkILyQsR0LAGvxG2BZhcZTswOHcgIBV8fGuHhgxkgsVvtYrpW22G0MPigYIdB74SXQUwh8U5BTqE8eruQLP5C8a1Gi4MAIVd8kqM/jDKn3DI/wC5E5/6cBWoZv7hSwFL8x4lY7x5WYj1fTGP+Y3+WMf4FpPWqDuEn6KyJAWezOdkMpm+ojkI06raZ1X9Vfsrvvt3xo08MOjFOHEeDRPM7lMFroSWFpTbtJKb2LmgPiEXYH53i3Sp9FpDe658ypmbJvl8oAKIwt75KsMEBRkyq4gPKOAgp8mvoMGHlTkCBlySD4HDW1HKRSzaXQk+YI25z/LWT+V4sNrVOZRjhxf/AEeiXSSC7CxlvXkx2fmdFn8cW6eNxDdHFC7gIf8AMweKrmk0nzQgH0LTL/y8wAfhi6zi+LZbOVW/+K4eoJgeCmQ2nXyptO96XUgAVubiJA3HU4us47ihqZ8AqdT9IYQuyh0H3pe/grOJDkkB2bpeyBuhIO/MXcEeg/hi039QVAYc0eqy3fpNrqZfTebc/NS4Vx6OAu4JcuFBGkigmojrtuXPQnpiljscMS8OIiAm4DhbsMwtmZMrTQ5XMzR+bNpl4ySvJhXlkHdKKoL2kpTq2o3eM4Zo1A9/lUsr3D5oHYjPBeUy8cjq8QVqE8bEanXT9XmImJ3YKwbbrRvrWG02tm/f4b+/FRSDQ64/uLELniKHJQ5abLaoFKKxQAAyF9QeJ1IFsGVijWdtOBexoaR/f2R5LqmQNLbe9Em4X4ozU0UeWghMsiwvExskFCQVNbaWTamvviDVJAaOUfgpDKriA1onVaTK5PMEXLmP/ExyPKFiXnLIihZIk+wp07eux2xIznU6gnt7RGic1r9zrrznsVmT4LlMouukvLsJDLIATINmULUgolGAA0HzA/PHCm1pk7a9vdeNDy1UtpsYO7dZHxzn4s3PH7OXlYLoJCMLGr6sDV52YA0Sbs9MJquBdY+9vFJrPa8jKrPDHAp4CMxMoXLuOXKpYa+VL5C2nqArEE3RBXphlNp1Isbef7rqdNzTmOm/dujcpAQJIJfeQtG/xq1J+8b/AH4yK7TTqdy9Rh39JSv3FYvhEkEaZnJZ8gCHVyGEas9yEbITZsmnoL6+demPTUqgqMDxush7Mji07LZ/Rnx15Mq2Sl1x5nLoVAYFX5R3BA63GTXrpKnscMABskVJHW81oVyuf5Z1TajuQY6BGpN61DamYhR+qgs2cLNkQIKMy0kyLK8yCRkQyRkrTW7SHl3v7o0LYA698cpSR5VMpR4o6QuFRJO6qnlDF73kUKAY0AB2PZpUqUmVB0OFl1u7RqEYEhwkh3DGI1oL2CA1jbrZ5cmObzoyOWY0ryF25caihJKxJRBZNKorUboKp6bYMCLpfzGF5flPATZnOoq5hMwZSzyNRBVgfrGkXYrTH3WprOkjuVPcflbqVZYwfM7QL2XKeGcnkljiFBpCQGItnKiySQNtt+wHbBtaGiEmrWEjNvorIsvlJCgSaMtINSLqAZhvuAdz0P4YgsY7UAoW4hsgNdr2qcXA4nFxurD1Vgf4HCjg8O7Wm3yCe3EvPyvPmlHiXwpPy+ZlpG5iC+XflkHcb9G9D9x+FWtwzDuEtYJTqeKfMONkh4TcyKwbr6gbevbrjDqUaTDGVXgXHdMPYH/WH+Ff6YWBTG31XZCvhl5R0kYfLb+GCBYNAuyKLZWQ9ZXP94/1x2dvIeSIUwhc3ko40LyHyjqdz/8AeJbUcbNTaWHNR4YwSSlZ45ll90M3yX+pGGdHUOq0mcGrnWB4/iV2fjpVVZYGp70knrVXVA+o/HE/DO3KdT4W0kg1BI1gfmF8c9mmBqNUpQ1MGshm0Ch66tt66YIYTmjGEwrYl5N4tEWEmfBQ9nzzdaQC+pQCgaJ7kgfD88GML2I/8A3S58f2C+ynB5XmCyy+UBGamY2rWSNgNJ0q252uq6g4YzDgG6KpiaDKWaky9wLDURHfcj15L7h3CUfQWU6V1l3J21I5AjINgeUA9b3O9DBtpt5Iq2LeyQ03MQI2I+YG29uVtLq8ZDJKxV5FpSTfMW22Wx5RqFNYAPpY97csjAl/EY1wlrTJ/wBptc87aQSRzjZDx5nLJPHJAPIBpljUOSRRZnGrchSAev2RjgWgyEw08RUoup1ddWkwBNgBbn9yjI/EIRFZoJdgB0CrYKlt/wDeE7kenc7Tn3hIdw8ucWio2/bJgzH/ANe30CGm43POjKIDurCzrOosCCBS7miaHw+GOzuOyY3A0KDw4v0I5Wjx05lKOMxzSR65VVeWeSVohtVWWYH12s31rbAHNYnZWWMoAOpU75ml07RcQO72VmI+mGnVefYLL1fwlxYswfzEZhdZVeomjIWbuvvDRLVnbVscWWmdN/Z7dbrzDmGlVLD7j8iClHGCObIPLqVjOqJMjMdNCdSYqCcyMBgo/UPc4Ej32b6earP+Y+flr5hH8R4fkfaUUJFU2XZsuNBSNTRaMs2v6wk6gSaohcS6m3NA5W+yktpyLa6L6fxZk0hQqASwIaBF06VkUCVNVaR9YokXr92OLqYFvTkdfVQazAPt9UnzPHcwq644Xy+UaVCrlbZWCgMyuQPM6gk0KNn42vpCNNJ1/f7JTnuiQICa8c4blJJRKpaVSt6+czayCtB9SAqStghTttsMIxVanTdzPeOfuw07k11NjjmV2VzqxjTFGka6SvlFE2VZXJrUWUqK+RxWHEcujRv6aHT3upECwVnE+KvJFIiCNWk1C2s6VloyKOnVxqs9Lw08TDhGX1533jdS50g++9AyuxlD2CTGgdrFsyAKWqzV0P44rYjEMrHMBy5a6K7hMU2kIcUg8X8JlZ0zOV1LmYrAK9SPgf1lBO/x+WLXD8WKUsfp9E3E1qNTrNN/FDZzh8swTOZfm5bOQoZJGmcl5HB8qJsFPkDHyqFPMVKPmI2BiaJtnHmFTzNO61Xh76Q42+rzY9kzANNrBELkXeluibjo3l9Gw0Pa/ee5Ly7s8luYc3ahqJU9GXzKf7y2D+OJyDYrs5HzBdYq4I5ZYEURosEeh26fPEZCpFSdFluMeJcplisaDmzqWMeWyw1yFqOq9Fqm1k3bVflwUALoc7s+qxXHeLOqLncw8ZkkFZeOGWny8Z3DRX7za1KSlhexW9zXTKYAALL0P6G42eGTNTsGnmYLew2QC6AoAamI29BhNK7nO7Y8k6qYDW9k+ad+NcpM0mXliiaQRrOCFIsNImlDRI2u7PbDVmYpjy5rmiYn1Flm4eHSQzRA5d7jSPmWpaM8qMssquBSMrWumzd/HHKqKbmOEt0AncWGoO0FLOGSiKFzECGbLR5c6VNtLK7FhVWzhb/AY4JTCGMOXkB4k/VbfwdxGOLIgu2hI5JVuQ0QBI1A3vdECsQ57WiXGFo4QgUe4nXvWBn4iq5qc5YFo5H1otEbkDVQ61qsj5489inMqvJYr4x+UANElHxDiEo8kJA+IC/hrIwpuGcRYFCcXiHaW99qKTwZmWGppwG9LY18LxZGCfGyTlqkyXGfFfDwnnh/tU/xt/NcAcG/kEQdiBo9IuP5PORo6SxsykHzAah+I6ffhfQFjriFocNxleni6ecyMw9TC7JxOCRjpheWV/MCsRYhaFr5jZFhlsbAMa6DFzMCdF61uHrU2jM8NaLXdAmbG3gb3JF9Srz4gkEipHlzbUV3HQv1NBgBexN/HY1ic5mAEsYGmWF76lhr5dsbaeV0LKc3z1YRgOqcsyDURT0xbzEWRrJ3HU9LGB6+ZOb8L0JaXWJmLbWi02tttvdQ9ozRlWOV+UNBkGgR+6lsADdDdOhNDe9sRL5gqejwopmpTbmMxfNqbSfPYX2Ux4ezDnU85BpUIFk0d9BogbCtgaJNXtiejJ1Kj+IYdghjOZ289z6SBeFD9BwO0gYmPRM6amaiwJtKLGvKlswqztvvt2Vt0XxtdoaW9aWgwBpzsBNzYXjssovlMhGVt1a7JJkJ8oZK9z7RTUaPfY0cRlYEQq46pNo8IuQeewMX8dFDh+YgAmEcZZmMgQpGznS6BVosAdI81ggHdfjiWxeFNenXJYXugDLMkC4MmwJubaHYpjls/PpUNlZh5FDM31VlSxJ1NWzHQT8m+GJk8lVfQoZiW1W6mAOtrEWHLrei7Lx+XreWQC/fnV9ybJqO9/ux2crm4Glp1z3MI9XQlOYmZ4nHODKdJKxxSFb8iqSzhdP9mN9/teuFuPVN1fpsayq05IN4LnNncmAJn5tO5Y9UosPQkYOZAKwSMri3kSn3BQJI5cuw1X9dGt1bxg6lHprj1D5gYZSMgg9/5WPxbDyA8e+X3HktxJlYGywkyiRBhpkTSqbEblCfeLMPKRbHc7YdYXHvs9nwWXlaWSzwSbIZGJo5hyfaSuh4UkZvLl5bHko+RkkPmNHocRlEc47djolBoM2ncDsTHIwZTIqjyLCssJVZPMGcvq0yDSSbGlhIpCitOCDGNgn3z/IUgMYJMSEAvE5MxluTyJJYv7Np2GhSqPqidb+2FJXSPUemF1ahNIwJt9NP7boQ4uERI59myc+Goo2aQyIGRFAoiqtgL+BrGdgqdOq1+cTJaB3ukSiaYdfQA/ZFvwREhkBX68EUbPlDPpUUOtgE9O+I+DaaLR/XLQTfUgmI7BG26ItAzT7vAS+fw/Kp+zWktqNqAAa31AEb9PXFd2CqNmYgAGTbWQBeINtCgLD9fRTznAXDaYxqpVJJK+8wvSNxq+7HVsE9tR7WCQ0x2/KCbbxOy4sNo5D1SxcuxBIViAQpIB2J6D54qtpucAWjUwO/WPJLj0U4MtIWK7oRdlrWiBdH0NdMGGuLXGdAfwQO3aFwaZhckyUhDaktVQMQ1VpJ22PY4PJUZLiPlInsJFu3T910HblPgsjxLgkcLpLDNJlY2apTHJoA2Omuy21LZ2Gq62xucOxhqfy3mTt6TP27E6lUJMFC532Y3z+IzTRhlVo2neS/rIrqlGteSZLIrzJt2vVVhQj8TwxARcOyupllaSN3TzrqGkqaJLrTSDzH3WS90swSGiXFcL6Ivg3hHMZuTm5ovK5Nld2JP7VfLeuvc4o1cZPVpCe1PbRi71rpvDUjQpE7RQnL8+R1dxqWIsGD6Ftqqx0HTFmgHBgzBZnE8McQ9pYbAK/gL5LMmT2PNZxRFywfMYwdZYBlvzGtPShvVdcPhKOCa35XEeKZQRZteSEz8/m99nQsqjl8wkEk3QoUaNkY5V8tZuUNqHtkdkoTO+KM9DpDzxyEl7BiXUuhioJoCrokYpYvF9CIGqbSfX1c6RfbkYQ2R4HNmqmnkEaMdi1Akn9VdgL/AD+OMzLUrHM8++xW6VB9TQeQ9VpuFzQ5XM+yiMqCoPOO+piCQp22JCtX7p2xapMax2WPFa9Lhk4Tp2GTJkbwIE+ZHdKhL4xagVjUB41kRrLkIX0uXUAG1B1aR8d9jhnSxstFnBmzDnGxII0vlkAE7HSfRBZLO5mJDHEGEfNnIlMT0xJDJ5QjHSQxOw36A+otc9ogdt1Zq0MNVcH1Pmys6uYWgEG8gSIG9twnXH83JFmMo6qWaRJY9K2AXYKUv0AIJsjYXhtQkOHaCs/B0qdShWYTABaZMaAkHxiLDUpTleOySZUBiDy4ys7sCdUjEpHGCN9RPmJo0CvrgGvJb9e9WcRgKbK5LR8xBYBs0AOc4ztsLi88lm8tmXHszx5eVmhjZCStI3lKjzE0QH3vbau4xXnSy1302HpWvqNAcQRe+sm2ulu/vVsvF5AuioYwE0gyZhCRt10pZv19dvTE5tvugbhGF2eXG82YR6n05KocSkYGpoxZr6mGVydSlQNwFuunfYegqJJ3TPhqbYlht/qc0aGdiT39/ahs1MRUkkmaJS2BVI4iAraP1iwAZtO463iDzKdTYPkY1gm1y52ozcgNBOqvlyTHVzI3IGrUZcyzDb6w7Io7HXQ6/PE5ef1Sm12iMjgJiMrAP9ou4+H7KzLcEbb6rLKDfRHkOwkI996NhNv3vhWODUNTGi/WefEN/wBPIbTfuVGXkKSRh5OVG8RclIo42DKCWWuXexBA66uxxwKa9oex2VuZwcBdznCDofmjv5bhczWcjMT3mZWJiQx3MT5yrs4IDGtwq0R1NftY4kRqup0qgqNimAA4z1RpIAgkXtJ1/CEy2ayixglVMmmMldJbdCS27L1e9/SqvAgthOq08VnImGybzFiLaH+nb6KWY8RwjVy4qs1YCr5TGykbd9ba7+JGJLhsFWFMCOlrDzJvmB+ghVZzxeJAwaJAGB7WQSzkt+9T/iL7kYF+Z2yWw4aiQW1CSI0B2AEd1vK20rMTbsxF0Te+JbZoBVKq4PqOc3QlF5WVo2WRDTowZT8QbGBa8tdIQ16Qq0yw7rf8LzzxoeWjHLljLExljSNRIvmibXY8khb7JN1997QW0+x9F5QBzCWxv/ceaQZzMxCTWcyylWcqmSDWoc2V5raRpuzsD1PrheYN3juRNwlSoZAPhb1MIeDOqDeXy0aNf9rL9dLfrb+QH5LhDq7W6Dz9wrtLhe7vyfM/hExpJJKjzyPIQftEmtuw7D4CsVK2IL2kE+/BOxOEZToudF/396Jik7KGCtQarA71uMZ7Kr2CGncHxGhWGU6yOYnIMzTKgLqNTi9TJ0ApSaH4Y0aLq0CoXAS4kTuYyk90GOxSCTJnl6XC5neJTRs0UiRla0lQCFIY6rsEfO8IqYl7SadRotAi9spMaHt8QpJI981OLxO29oOoICsVohdPxsbYaeJuMmLkk68+dr9migO+3ohOFcV5XMLLq1URv0cGw344r4bFdDSLN9WnkYLSfIqAetJ3/MhHycfX3grjyMCdt5WULd30ofPc4t1Ma05yyQCDl73ODnH8dyjPoT498QFbLx0Nq0yOzMsSgFCSNJGvqDZ2vFk4um+r1TOZ7dv6ADI02+6jMctjfL6pP4k4E0i5gsgiyzH3pW5SAFhVg0256CrsjFfD4Wu2pnAgSSJta8WPYYTmNmrMWSqLwPw6Fisp1sqavqkeRSSLVA5sa2G4Gn+IvTc4tdlq1QDExYWV4QRLGSn2QyCxcsQZGJNNmQTtqVtxpVChAFjUSzRmjQo3eMypxbBNAcJcTrOo87J7cPWMjRMWyE8icueUmKRizRBQq9TSKwCnlgUOltpuxZBqVuM4h006bMub5ToY+iNuFpjrEzGqw30jcEjXMZWWUyOjycmZi5ZyDWjzG9gAfnXqbxocHx9avUqU6xkiPSx08EnE0Wsa1zNFd4YgEeazmTy2TKs+X1CbmsxTljUpp1FhpQqmgKa+o6byoVASwxqquHeKM3pXTKFFUDpW/s9DWomlAu+gq8C94Y0uOiwRWr5oB9+wnHhXh/tWZeSUWAS7bUpZjdV6XZr4YwGjpqhcVrUWZjf2VuPEPBhmMuV0qzLToD0LL2PwYWp+eL5pZmra4dijhq4dMA2Mcjv4a+CEyPBYuY8UspcSRx6YXP1kegllGtSGNFyAeu3U1g2sbOVx1+ysVuJHq9GAHAukjR0gAnKbXi407Fo8nkIor5caJZJOlQLJ6k1h7WtboFnVa9SrGdxMcypzZtFNM4B9L3wwNJ0SoU4J1fdWB+RxBBGq5K+L8NgaPS1RgPzBopfPv5iB7xs3v3AOKlarQpiHuA98lcoV64dI61st725dnLuXkenLQExylXdXdS+lixQ7hgGBQN6fvdRV4pgt2XtGnEV2ipTsCAYkRO4tBjn3bq3JZnJkisswGk2dLNZ+AJbehQO3U9MEIOgQVxiWCXVhrzA/H32QScbkhjRGj3VaXX095tRAoEEq2g0eg9aoZcLQk4jEcPFQudWAk7dw5SLETpr62HiWZl7Jp0lQtWtEhuhvcFRv1274B1SNULcVgGDqZjeZFtiNbcyjEyeblXW079dW13a6qIII3Gpq+ddhi/hsI6vTFTNb8LNxHH8Jh39GyhNtyN47DyCV+F1GdsM86yVr0u3vqT7wPfc7+hPxw+jgqVSRmJI10VbEfqPE0gC2ixoOlj+yfQeDonZlWW2T3gGUlb9R2+/Dv4XSOhPp+FSd+qcedSB4JXxvgSQxCRGLgyaATQB2Ykg96Iq+mCw/B6dcnK8xzgFVXfqfEOEmT/yIQ2d4FPEziSEgxhWbcGg5pTsd7bba98SOBNeAWVtZ/p5a7qTxsgnPSP8A2nXwX2c4BmI9GvLyLrOlbXqx+zt3+B3wscDc6ctVpjvT/wCN02xmpOv3flL58m6g6kZdLaTYIph1U7bN8OuBdwLEASHNNp128k1nHMM4gZXC8ab+aC1YyIW1ZXoCO2LVXhuJZqw+F/oqFHi+Cq/LUHjb6wpCAHFNxcyxCtinSec4g9tvqj8plFGK76hThTATfLRgYrucSigIpRuPT7/5b4WTYrO4mQMOfD6qOEry6aZXNxtCIpRJSMWDRgHrsQQa/HF1tWk9jBUB6k6RBBM35GVI0LfFMJOPhrUAjXIg07f2ajTRY+vfFqnjBVe0EfM8lw7DEC/d2Spc+AY7I7kyz7ICnNYAGVmGpFFKF8q9GGmzV0RhtQsaWCoRmh5kiJMgCZBi0wSNkbu3SR5QgcxNl7ZlETMREBdVZJ1novQdTQwsHDdIYDYL2j/jlGY9l57JS3ERO8es/hSOVgY6AQVMsrKgc02lfKOtCz369rwLaNN7WgXgVCGzqc4DR/1vaCYXENkjaf8A8/lKlQLmTEpaHmqYSVeyhlXSCGG4pyD6isLwjhSxkDSSOfqO3dQOq4IvheQjJa40WSOTS/KkYxO6UdX2RIQTWpltWBHUYzeI1cVhnuw7qpcDf9uY816Gg2m8B4bBSjjvHXy8pigWFVABIK6dzuTtsfwHzwzB4BmIpCpVJJ79l1WqWOytTPwj4rSSVY8wArtsjAEKzehBJKk7VubsdCVBtUeF0qVTpNRsDsefb73CTUruc2FucyqspDEAev8A3/2cWcVTo1aZFUwOfL36pNMva7qrBfSHw4SZKUdeXUgKnekNmjRo6b7H5YxeFP8Ah8c0SCDaRpdXcQM9EmFhznIoczkM6ZszyLIklV9craKcK7A+YFjpKsqmkI00oOPeLHR3F8ikWalRGZvMSoK1StTIAbOoaWG+2MriNSYYPH7LPOFFN+aZn0Xq3h3hoghSPuBbH1Y9f6fdgaFOBCvsblEJxmJ1iQu5pVFna8XS5rG5naI1+fPHfFGzeeaWN2VSAqruGAUbWB03JPXucVxWkFxHd3e9Vp8NwxrVJG26d+A83xDLyLpEjQX51lalI/Z1bg/ED8cVn8RpUrk+Gq08ThKDm5TrsR+2yeZ7LytmZZXmIV2alUD3STpFtYvTXbHP/UYDMtGn4n8D8qjS4dIknyTDh7xwKRCrKGAsl2ZmodyT2s9Kxi43iuJxRgugchb6J9PAtab3KFzHGkJILm9x02v0O4/HAU8BUc3Mf3V9uEeBIb75rR8P4GkiK7RqGKqTsLuh1PyrHouH/wCXccvoF57GVXh5YHGATvbVGfoBB2xdfoqSQeMOAqcu5UeZPOPu6/leM3ETEpdRstWT8PkVR7bYzqpJErT4c/PSg7WW64WUWKMNQ1kgX0Js7el/DHrOGENwrJ3n6lYPE3gYpwPZ9AvOeGWsCMv1c0N+Ue9GNwyG97CGt+4B9MebfXq4XHPLREzr26HzXsWYelisAxrjMAadmo8rJj4YyPMnmSIaI30iRl21JHq2+bMzC+4APz1OGirUp9G4m93HeOS8dx6uyvjDQo2awQY9R9k78fQ+TLRRrZMoCoO9CgB+NY9bgwG5tgAs5w0ACnmeKyl+WEhlnfMhowk6MUEcglMT9OhBo9NzhbaTAM0kNDbyDuIkK26o6ctiZtfkZgofIzCFmkjgzTI2dXm69BKyIWOhArW7amottsMG9peA1zmzltE6Hc8rbIWkNJIB+a+mvZzS3xpmH9kjWaKSPMM5eUsPK5ROWGBG2orWodjeB6rW1HNILQ0x2b/2RtkvptcLlwn6LBQjbHiXL3bNFreO+zIPqlRndRbBto9gSAFYgtZI1HbbZftH29HpHHrbeq+Z1+iaOqLn09dfYG64fC82kFCrXFHIQTVCT3dzt126it+wJxDqtN0h43I56ImUarIdTdBgGxjXRAy5KaNQxXynoykMpogXakir2u+uKz+G4GtbIAeyQrbOLcRoic8jtg+v7r5OIsOoxn1f01Rdem8jvg/hX6X6orNtUYD3SPyjIOKi97G3bGbW/TeKaOoQfGD629U7E/qDD4illIINu70/CtTOqe4xkVuE4yl81M/X6SqLcRSdo4e+9O/DMytK0ZYASRulnpuLH5jE4KlnFSi60geYcD+U5phwPePMJ7mZ4zEZVqoQ8KfEnSFP+Y4s1stZgqgf5gyDsGY+oYjkNH/rP0H3VXEeFJJIQhKMrxxnpp8y9QALsV674XWwlOtWLmGAXvB/4gm3lChwtG4DfVCPwNCw0y2ukknyErRrc6gou+5GK4wLXP6rrQ3kbuMQbx22N9hKhzQPX0VOe4QsUUjNJbLJoAo0dr+O9fGhhVXDNp0g+b5nCP8A1MGPr+6gsAmdo9Uidj1BojcfMdMIYcplKWtyzgZhysZiimRZIxZZHYjXM4PRDrl0lP2Cw6mrHHqWdrK7W2Op7ToD+VvYCpIifBZzi3APO8008aSSMxjRu9b0N7YhdzStXoe84LE1KjW0qFMlrYBMx7857kdVrWnM83KQ+w2BJbcvQ0hkVWCqqqHtmPnUlWDCkYkNYvdjvswrv6iqbqo2Wp4jx/OuBCGy6TICrL77FvOFOq6JtUYjlDyyrpu8c/h1CoAKgmEIrvb8tkX4YzeYnilXNpHanQJIydMoKgkhSBWzAfOxSlSMeY4zhKGEqNdRME3jYdvnstDC1X1AQ7TmvOUtcjNAWQT5LMFobbz1G2tiq76+rnpQsk7Xj2NKoKrGvG4B81lublcQtsqe0z5HMPNFO0sVzPFWkyRbkEDoQGQEbdDtijjKU1A73ZKLZcF6XlegxNIJqVeN4MzJBoyxILXqqugF0Sd6NVQG5I3AuyxAcRlAsdUym0F4BMCQvHcivnR/dkWtx30nuL3P5fyy3Gxbsfuvb0uH08O1+W4ct7P4gy7yIWYhmHmHQAjbqR3w3CcDGIBq1DbkN+3u7F52tWfhXGkNvoUXw/Jx5gB11aTZALCttrvuD2xmYvDUqeINCgZI1kwB2Sg/iVUNi080m8VSGKImPsQG33APUj/vbFPA5X1ocO7vV/huLFWtkq67d/ashDnBsdRIu9NjuDfcb7Adxv8Adj0Wi9KWToNtfHxXpH0Z8TkbXDI+vSoZSSbq677jt19Dti1hnaheY47hmNy1WCJMH35rdNiyV51LOIrasB1KkfiMUKw1XFeTcFNMRjLf8qscLNiO1ehRZJZcqI26Mn4HqD8wd8etwlEPwTGHdo/Kw+ItFSvUB5lZDMcSQ5eSKeNHzCkxh2UFq3BOqrtaIv4jFb4oikWPEuFvfd+FkMxtSkwgHrBabwdw8RZdTXmk8x+X2R+G/wB5xdwNLJSk6m/4T8LTysnc3QPi4uc1kRGQrh2YEiwCCh3Fixse4xrUY6KoXaR+U+/SNAQs+akRo1gyuqNHeQaZgbaRGQgA7pTye7vbDSCTiGsa4EvfcgDTkZ8bDyunlzgQGttrrz/uvj4mmBjb2V2GqJvIGpi0bl6tQdbGa76WBudiZ+GZcZxvr3iN9BCj4h1jl5fT91m/ETLFk1gjizCxtI0uqcAMWA5ZUAencncnEYok0qr3ETli3amYMDpqbADGab9iy0fTHhzqvdM0RaY+gNIIkL5S9paYcIWoM+W1RmCV4bko0zjSLbcgggAHQRRN219BitlqQcwm3Z75+iuZ6UjIYv2++XqmEZmZLjkXMBAX0tHVKuiY7qeuoqNJ7muxpfVBuInt7xumy8t6pzb6bWOy+zRkRQkuQZgmoe8WBLMWDAVZ81C97WxiQGky1+v4hQ7MBDqenbO8++xLhFlZGfmDkMdHLWmSwFNk2Cq6zW52Hph01WgZb6zv7hJii4nNbSNvHldSXwykhYxZhNIUsNRBPlZgw2INKAhutw1gbYg4lzfmauGEa75XW/ul2Z4JNGC1hgH0HSTeu60gEAsQfQHqKsYh/QV7PaDvcA25oOhq0xLT2WO/JVzxzxXrR1A62DVncb9OnxxRfwnAVbtbB7DHp+yPp8TT+b1CN4fnnb7Ru76nqOn348lxHD/DYgspONoNzuRf91q0C+pTDyNfsm36SnBLc1rqrLXsN++KAxFZpJDtY5baeW3mmEndVzZ+VlZWbUGbUdlO9dQeo29MC59RzcjtJJ8d/eijMTPagyvrt88C2k4mAoAJMBO8pmkWPLSGQq4lOWCuRoKtcnU1pc9BW7aQKNWNHG0m1MARJJbpH35gDe3NauEa+k8A7ofj/Acy+fy2chkUrEVBiJ00t29Ho2vcG67dawjhHFMLRo9E/qkb6z75J+Jw9Rz8wul2bLxsYiSK0pIsY1h0ihlVVbUN7hlCNS+YhKqt9gcTpOYHsuDztvHvsVb4dwMFM/DvAIpJJpM1lyWcIQ0hLWyih5dlIUEAeX7LfDGbieNNykNdB2i/d+U9mEMiyezZ6GEKpKqDehUXrVltKqO25ND1x5ksxGJcXukm0k+mqvgspiAsZn8sRxOaAi4czA0gGm6YqI3oqNY1Km4DLflu+h9jwKt0mEDTq0kfcfVZmMZFSeau+jnW2SZOQiDJ5ghplO8rOGVwwO4Kgxb9KA6VWNHENlsqpuvUuGvajFamjTHFlcs5xrwjBOS+jS56lDVn4jp99YrvwtNxlaNDimIotygyO268q8Y+Cc9FJqhieWMj7B1EV61vjTwtYUmBnJVcRWdWeah1K0vhmPMrk41lgljKDSQVPbYH7xjxfF8A/wCJdUaJDjNu3UJYNlXxXg+ZnidEifzd6oVfxq8M4fgHl4eRAHNWMJWbRqio7ZZeHwFny1coqPU3/TG30JW+eNUhoSvVvAvhYZKNrJaV61MdhQugBZrr9+G06YYsbiHEH4sgGwGi0rHBnRZ6XZ6QCyeg3/DFGsVBXkPDGt2I7nGa75U7hly4933Wg4PnMxJrVJyvLKncKQsVkO24+wNJ+V42cPXrBgDXRAHLTy2Xlqr6lXEVYdo4/wDWTJ8LIB8mJo5cy8hvWwAIjBalBsguu+490N8sA7ry9x+nvyVE0g9hql255fkekp4OL5lMouY1RaSNlKEfaZKBDbnyk1XTfFwY2sGZrR3eHNWukqCgKsjy7Y5628ku4is+anUakSSGLXqUPVOEvYKzE04Gw9cWaXFKrJZlB33XNfVdUyiJAnfeO/mk8InhQskg0Rtyx5VIu2cEBl7MCwNWD6Ya7jWaS+mP+x5d3JAMTUY2RoDH33Ca5zNZtZRApj3YoIg6vQA0lGIb8bo3dV25vE6Uw6mZ7CNfsVYdiqof0ceEg+B/dZzxJFKsapIioFsrpuisj3sdRUqGJAI+IJNbTiuKU30XsDXAuA1jbuVvhlQuxtNjhGpHkSka9MeaK9+3RRjh9PyODbVcwy0wlvw7KghwB77ohA3r+OLbOK4ln9U99/3WfV4Hg6n9Ed1vpZER6wQRsexBrFxnH36PYD6flZtX9M09abyO+/4THJ8azMfuSuN79e9977/zxabxfB1PnaR4fhUX8Fx1L/LcD6fX8opvEJZJg8SEyoiagSCoTp1JvpfX+mLtLEYV5bkqixmD7CoVcPi6YcKlI3ESL6d0q0cQyD3rgeIk3aEmrJB6noBRquxGHxWHyulVyaBMOaQmOiN9IhzpBDxlQ8lgMALemArSLA/cA3sUrMR8zNjoE0ta6zX7iJKWcZTMGEiQxiOII1KgX+0oALS0QNrqh9+G03U80jU9vJKrNqlkO0F9OfL36qXBcgrLZq8eBx2JL6znTqT+y9tg6Ap0ms5AJsnDk7Vij0xVo0wrf0Yvr+eO6TsSjRadlNOGJ88Sa1oChtJo0TGPLEwZiFXSMPGCzOaXShBcE0dNxlhqrbrjQ4bULi6nMSPdlXxbQAHciqc3x9Y44ZHjcc4bdKVihYKxO4JrSNuuPN08AalR7GuHVPmJiR9VbNaGgkapXLx55OS0AQLmRKqsFGsSqlpq1GvssCCLtaxcbgabMzapMsykibZSbxF+Ud6UapMFu8+aV5TNZjNRh/rCzNl3jq+WUIVZ0avJseYSG33FdBi3Up0cM/LYAB4POblhG/ICO1LDnvE93d2/ddhT6nKQPJHcMrCIgluZyy66LUhdRiIUgsN8SbVatVoPWAzbRMXveMwmY0Uj5WtJ0NvDbyRHjXKsPYMwHBaOVUZ2pVKvRs3qA8yiibAJBwXAa4GIqUgIBuB2j+6DGM6gcg/DkscXF5ElaYtnIgEC6WUSSDzczSAp01epRQ798eocJBCzl6Z4dzFoMZ7LFEEm+mDisuXyCyQSvE/OQWhokU1j8r+7GjhgHPgrlgs/4izMKZQ5Pik2bzU1cyClcKSLqqNeYla61vtWLQY0k5mwOaGVqPpk4zmcvlsoY5Xgd2Il5Rr7IJF3exut8JwzWueQbqToj/BUmV9oAiz/ABHMSFCdGYaXRXckMgWx23xFXNFwB3QuVf0lcflaWHhuUfRmJzbyBipjQb9RuLok/AfHEUWCC92gUqH0ReJHlSbJ5mQtmcu7UWYszJdHzHdtL2L9CuJxDAIc3QqByVPDs/MfEk8RlkMSw2Iy7aF8kfRb0g2fTuccQOgmLqTqvRZn2xSeYClYzx1xcxRaEPmktfkv2j+YH34zK79kqq6BZZDgeW7nFKq6LLYwVDoqYG6IzOSokoStgg0TuD1B+HwxLMU8CJVd/AsI5xdlIJ16zt/FUI8yI0avSNdr2Nij+Qw5uMcBCX/8fw4aWtLgDtP5BQ7zzaOWWBSgKodAzMPiN3bf9o9sGMVZJd+mqRblD3R4cyeXaVF+KThnb7TqEYjY0pQiqG3uL+frg/iZM+/dkt36bkkiqZIjQbRyI5IZ+JuI+WV8pfX13uq/CjgxWBEKs79MVMmQVREz8v7pjmfGJfMJO8TalJOnmMRvew1E6AL2A2w3p5dm+6OpwPEmqKmZtu134MJNxvjKzIkaIUVBSqTfVtRJbuST6AdNsCXCIGiZw/hNehimvfGVoIEGTfwCVV8cKXrRomPh2ASZiGM7h3Ve3fbuCPxB+RwdMAvEpddxbScRyWi4Zl1nhnmgykzjLyGN1D5fWWWr0qMrv1+BxuOw1EEAgX7P3Xn/AIut/qPmtJ4p4DlsllWzGiWVhpCxgQgszdr5J6C2Jo7KcJp0Kb3Zco8lxxNb/UfNQyfC8tLw4Z6KF5GMRkEK8sksOqAiGydQI937sS7D021MhaPJQMRVI+Y+ZSgq3tUmUGQQzRwc8qMyKK7eUf6ru+9enxwz4WhkzwImPlH5Q9NUmMx81tMh4Qy7xRu0bozIrFCR5SRZU+UdDt07YAO6NxDI8EDuuOvfvWL4WrZhM00OSRjlpWiKe1OGdl66fqq+VkYtOcWxLjfsSxTZcZQmnFcuI8/FkIodXOiMgZ8zMoGnVYIUHuNj8cA0ksLydOxFlaNlZ4c5OZy+ablTRzZV5I3T2qcoWQE7MrA0flhVWmGFthB/2hMa8kxKE8NiTN5fL5lITomk0tGM9mhIqK5R3FyANpq69ME+mxji0x/1H4UB7iJlWSLfEZ8kgKrDDzubJnM5Wk6diBNQrVufhiA0dGHwNY+Vv4RZzMJ5HwnRkjNKkkc4RiU9pnkQGyOjSFWFb7jvinjCDTcBERyA+yOk45whOGuCUL0UJ0sD0Kt5WB+FE48/hn9HXa7tWjVGemQh04cHjly08ZQhy3Lu9Cli0ehrNqK2O3SqXoKvFBUwuN6RgDZ0jSNDPfugw5FSllN1lcxxYezxSIEXUwzBiEZtVMuifztYDDmDdaIOrajQtU8MencxxJtlzTybLbCLW3kG15Qmp1AR3x43+qPVc1LBARzPasuSx1ilkIIGnUKRlZGNMPS6BxWPw1OrUzRkfGhuNbxrIOyMdIWjmEcPDurnrLoEMsxlAvzKXVdVEbK3MGsEE/nhHx4bkNOS4NjsMEx3jLYiEfQzIOhM+/FVcdihmyMuUWUTSLDY3BZjFVEkbXqWj88ThTVo4tuJc3K0u8Ot/dRUDXUywGTH0WUzvFJCnDs/DKcu2rkGUgsI1J0ksGsMFAayBTUehAx7pY69G4RxFRm5o1ZWRiJomB2dJRq2+AJI+WM2r1ahChrrwu/ST4fm4hlEhgMYYShzzCRsFYbEA72Ri3hazWOlyYk3jrwRphy2ZyrxZabKIod70rpUDzWFJJU31G4YjFmlW6xDrgqCEJ4sQcZiykMGay7TpbSeWUIzaRZU6NhsTRxNM9E4kiy6JC23BhxTmD2psjyqNiFZtd1tRZqAvcmjhDjT/plcs/kvo7jeXMZrienMSysW0oXCIoFACtJY6QBuPsjvZww1yAGssuhKOG8DyyZ3K5/JSrlInflDLzI6tI1lXCgm/MCK7A0fhgzUcWFjhPaojdOs94LzI4lLn8tmo42kAXS8RehpVT9oD7N4V0zejyEKYQGb4pnQ+YifORh4+XpflKqMZLoG7KdKuyLO9DpXytqZoMaQtSlQp9HTcWF05pgmbchvbZIuMZeUqZs28pMcUdxgIp1yPItXoIVRyzvRJsYW7CsAzPnQeZJTWYfD1qjW0mC7jBl0Q0A6ZhJv2IDNzSRPlykr8qdFejp1KCxVgTpo7qaNCwRthFTCUszTFitXD0muZUBaMzCRaYNpB17bifFOM1k2BzDrM8kUTBdyA6NzkRlcAd1LEMNjXYgjDPgKAkgSB+bqrSqlwptcwNc4TuQRlJBHcYkKudkUZwGN2OWk0i5XGoGVl3oiqAH3474eg3N1NPymMZVf0JDgOkE/KLdWd+1fcZ4aq5JJVL62SAjQ8hOpwS/MBOkKa8unuCMS/D0hTDg29kWFqudizTdEAv1AAgRGU6kjedrofi3DlgRHQiYpUWYVmkISU7g+VlNe8oo1afHHPoMZBAB2Pem4eo6u9zHDKD1mEBt2i0XB7DzumIyMZzOciEC1APJpSSVt5EG6mS2OknuO57YaKbM7gGi3YqhLxh6NQv8AnN5LWjQ75bXH2S3inDf9UZuTymjenLx1rt2AMb3YqtJjPQC764B7P5fyx4du34VzDVP8UG5swItB0ho+YRvqHbld4Hl4eWjyZe0CnUzaAuq2GoyMd9qHLKnoDR+1NJrSBLfff9lOM6bO5rHwZsBMxAtlA8c09k8kHE8medIETy6jQUWACdqokVXxOEPY7McoWph3Dom5jeN/Y+iJ8JPWcy17fXR/5hhdP5wvPV/8p3cVq/ot4cZ/aHTMMoi4gZDGpUo4A77at72N1t0x6DEOyhttl5galarjGYOa4lHl4nhPssTSuslka5QY1FKQSVjLn4cwfchoy0y472RJT9C+dCR5rIl1ZstO+mjsUJqx6jUD/iGGYoTlfzCgWMKeSzK/6TTeYf8AhAnX7QKEr+9W9ddsRH+H8Vx+Zej6vXFREvKfo34Qk82bkLyKY+IGdFDMFdbNEpdMDezdcXaz8rW90IQLlHeKsqZeO5UB5Yx7O6GWMHyM2vT5qIBO2x9R64CkYou7wpOoXfAMrxZLOZSeExzwmXU4R/r7BHMuvOxO21kjT64iuA4tc02PoubYpX9HUceWy2SZoMyc5reEpplCqk0u7talFAUBtqvv6g65LnESI8NgoborOMZCKTjOdOZizByz5URh44pzb+SwpRTZAv1FjHMcRRGUiZnUKTqtpLnmn4Y8rRPEWiY8t71KASBqsCjQB+/GfihDHCZsm0vnHes7kRaV8MeXf8y2Bor3nC5vylvr4RK4fTRkFIBEep2jk1Ak15CKBOH8ZY2rQp14M6E3IA3nx87qnhiWVHM2SV+NrEskseUUdT6HUGIk1aUJHm0dt9VmgLxUGDdUc2m6qf2iREnlPdECU3pA0EhvvdMsxmZ+aGLxx5YaX1MQCVoWCTdHUTew2C0dzVRlOh0ZaAXVLiL6+HpfnayYXOnkEjzUWXLNrnlmZnbYFqA5hBotasE2U1sCD0vGjTdXDRDA0ADlrHZBE3N0khk3M/3+yN4PnkE8SjK8sOhp2NtXnkO/6osd9jJXY4RiqL+hc41cxBFtBsNOf4lExwzAZY9ysNx7iIGVnyPJeVoZDU6gFYotWqPzeYgaTpryD4npj2GFq9LQY87gee/qsuo3K8hO8xm2zeUy2aWEQtHqy5WNSq1HTIV+FMenocVeIN0clOp5gSNQtr4c8YI4VJTok2Fn3WPrfYn44q0q40OqhlUaFG/SHNfDM5/uj/LGnhnzUb3pp0SHw6ubh4Pzval5S5J2SNYAHU8tinn17lTv03xZqFhqxF55rmpM0Gb/AEI2c9qzcuYkiUABz9WvNFkVuTpG7HevQYMlvS5YEfsuvCMHHpczxDKNAcz7OuUfWSkqoZND3dinIOkXvv0JwJaGsdMTKnks2eGSvleFTZiHNy6JZFnP1pdU5lr5feFgt5hR2q+mD6Roc4AjSyEaL1KbjuXy8EdlkTSNCOG5ldgVbzX8/vxk1qsG5XOeG6rAT5hc62bbmCBSsXvgEEhqXUfsCyNxsO+2Cw/Xa68L0GAr5aFGoGZus/TXS8bG23krEyskMRkneYNHl1DRkobXnvHo8ysrKNmBN9dtqxZykCXE6dnNWTUp16mSi1sOeYN9cgdNiCDqDppe8rr8OinzMasZzI2XEys0sYAqMuE/sgqAEVfSrNDA5WueNdJ2/CJterQw7i0NgPLSA1xPzAE/NJJnv7VzP5OKFs45MsjI8QcF9JJkDMwYhRq0yKpDUAfzxzgG5jqbbplCrUrNosGVoIdFp+WACATaWkiJt6IyfLwHMZuMggCETM8kshWS+Uw1hAWNaydgd6xxDczh2czdLY+s2hSqSPmLQA1sj5habXgIDPRj2VnhLho6D28wITmERaLpXioqACAwO+AcOrLZt36bR2K3RP8AiAyrBDtLM+bL1s0XDtbyQRZQ4bwYS5RjzD7VMWkjTU31iRe9e1Ek6yLN2m3U44Mlut9k2viuixIGX+W0AOMDql2naBETFoN9k1zfDhqe4eXH7KJfaAZAQ/LBpiW0vb+XTV77dMERfTaZuqNOtAEPl3SFuTqxGaLCJEC8+aLzfDI+dMJcukeXjKPDJRUOzFDo3NSagWB2sV1xJbcyLbJVKu/omGnULnmQ4awBN7CWxAI5ruf4RpbMiLLoXUfVa8vEAdMoDaRZDDQ48xAJr4bE5sTA7rLqOJDhSNSoYPzQ927bTYRcaXS/NcLyuoao5eZy0MiZd10JIb1LuTXY0DtZGFlrTqDPYrVOvispyOblk5S8GSNj++6weSzBjdXX3lYEd9wbHXbFAHKQVVc3M0t5rRx+Ns6vuyBfkkY/gmLfx3+0eqzv4a3mVOPxlnrvmm/ULGD/AOngTj/9o9VP8MHMq9fFmd//AHMPloH8EGAPED/pHqp/hreZUh4ozp/2z/j/AEGB/iJ5BT/DW8yrB4jzZ/2r/wCN/wCTDAfxF/IeSH+HM7VaOPZo9ZX/AOLN/wDJiP4lU5DyUfw9m0qt+PzdDOw/86b/AOXHfxGqdh5JzeDvdox3kfwq/wBOTUTzZSB1IkzFD7+ZWJ+PrHYeQThwKqTGWO8j6TKKyuZzcq64xmGSz5ubMF267mUDEtxeIdcAeQUP4O2m7JUe0HlJJ8gFDJZzMSx8wSBIw2jVLmZFGqgaFyEnY+mCbi65vbyCfU4FSpP6NziXRMNaTbTmhshxaR2ZWY1RHvuwINg9WI6fDCKuMqlpaYjuU4/gtLCMY9pJk790rTZM0tYxnmSqwbZX5mRjFG2sVBNfKI/tDKNK0RvqUc0gdDZvoCNJn87AVKZdEX8NY8SqFUZK7XRr7+iVcTaUTSRCeKCFFEgUaQ2kVdKBdA6yT09wV1vJw3RGm15pl7yY312v5R43TXzJEwFJcjFNpjEc875dCZV8yyKrEEa0ciRmOzgd9N+mL9HBY/NULQG6G/d/TFuz0SX1qMCb+903yXBpbgVuRlkf9pedGWBPLAcMGdjoJPT3tjsTdZwMF+as8utcaX202F0l2MMQ0Qh5Ist5lnmmmlDnmFLijKLzFaIpISvWIk7AsXSjpfF+hw3DUWgNboZB3nvSH4io4mSnXBISTmmiyaZaSaOy2g0zqWADMV0VWk9NtRsE2BfSVTxiBny0wklEkisJVTUCURDoN6fKDpO9barrpipjWZqJ7Lp2HMPCyGd4SJFtdj6486Kl4Ku18G2qJFjzQ0PE83lujGRP1W8wP3Hcfdi1TrEaFZz8NXpXFwtSniKUKGZEVb01r71Z261Xeu4xH8QOTOG2nnda7OGEuyvdeJsLeasj8RSH3UvawFs7DqRQ6D1xA4lWOlP35JjuGUhrU+n5U14/IQCsbMDdEBiDXWqG9d66YJnEKrv/ABn34IHcNYP/ACDx/uk/FeO5tl+r5aBhsxLWR6qSKwBx8i7SJSH8Lrm1NzT4n8LNpwt2bVIdZP2tV3/PCziafNdT4Q5t3iUn45O8DSIq+SRFDErts1ij2NgY0MJWlhAIut7CsaxjcwgtJI8RCIyHEObHyubK6iJUZaXYaixUEgnSrBSNxQvsMaVPrDLJ0SatQU39JlaDmJBk6xEmNyJRgdlKuOYzCMxI2qOglFQDQ3FOoPeixuhgskXvy2SxXa4FpgAnMRBudefMGO4WuvpZdURR2kLNCu5kXSeWAVsn7IL7X6nAlvVg6xz5I2VYq52AQHHYz1pmO0xdXJOSHkQyLOE06xKw9w0V2O4pKqz9nbpjhe4170fSQW03wWTMZRvefXlzuruIZpfckfUrOPK2ZdgCzUTRFCtLNZ7OPhjnQLH6osOXfMwQQNQwDQTFucgeC5HPliVNxoVOkHnnYKTdegbTfYU/WziOoezxROfiGgi5m/yDcb909pkaKfEOIwFNTyQykRqAoNkFVAsXY1EtfSvKbsUMC8si8GyikahcA0FtzJsLE+BgRzm9oN1Bs7klYtry59LjJ6EbCunoCeo798Fmp628ks1K5gZiP+YHj/bQoXinFcqInCHLs5AACxlSN2vzXW2x+P3YGoWZbR5JuGrP6Rpe8gDm8Hlt237kt4H4nOXDBSpDV1HpeEscWiyvYp2FrkFzxbtSjL2emKjoCqYbDVK85Nk0l4XPGVEkbIX93UCL/H5j5XgSI2VmjgxUBIqNMawZVwyMiiViAOSwVwTuCSR9+4wBbqnMwdMlgz/OCRA5CUx/RDiPUZPrOWJBEsbsQp3GpgKWxvv2xPRCELadDpIg5Zy5i5oEjWBqVZwDhD5mORgzBgQsYC2GemaiewoVfqwxDKIcEeM+Gwr2tLQRq6SbCQJF73PkCrvDWSSVJjIoZ0aMAPKYlGosDZ9bAFfHE06YMyEWOy0XMFMAAh1wwONoIjwlLOPZZI8xLGmrSrEDVd/mL63R7isBUAa4gLRwNR1TDse6JI20TrNZ2NMjCoJVpImUhI4qLK7Al3I17iumHFwDB+yz6dCo/GPJuGuBkudoQDAHyozhnHYlggRpXV+VNHp1nlA22nmxjcghtj8B6YljwGiTse7xVfEYGq6vUc1gIzMMx1tBOVx5EJfwfPQjK8ubTqWRmUtAZaRlQHTuAPMvU4indkfaU7HAsxHStdALQD/MDLgnXXYqfh/iBhgdCJQryB45F5alhpI/2lgWKO3phlOm8CIPvvVPiGLwdSo2qarPlgglxGs2y67qHDPD0zTkgaAbIDsC1X30jf5gYj4J7tbKvxPjOFq4dtNjpcCNAQNNpW0h8M5itmjP3n/24qu4XV2I9+Cxhj6e4KsTw1MQ6vspAIaNl1BkZXUjUK6gruKpjizhMC5mZtUAtcIN0jEYljwCzUFE5fglMI3yqyRmVZZHmKyMzcurHuhSpCr0qiSB66tKnTpMDGCANlRc5zjJ1Uc3HxLVIwdQPMEUb35iUvy7UpAJ3J0fHDcwQwucSjiWbmHL5mQ63dSEpVdATdqNZBawpPxrYi+kKFS/EcwWZ48ukCGiXZAsmqmdwdZAYF9KWO9tvtXFwCmEDxjjcRkLHMSnzq4WLU1MFIoGSkChifdHmHUYq1MbSZqU5mHe5BRce0qUhiAUoyapW1HS9Fh5Qo3Pm3vcn1rFGtxKQQ0KzTwkGSV9lmpQLxhvuVpsC+zKrW+BzEAo2tDnAJtw6RYzlmOkERTTMSBZ3AXfr0P5Y1cK0MbT00JKr15eag/3AflfZTjQHI1zICMszt5gAXatKn5b+X+mGsqgZJOgJ/A/ZA6gTmhurh5Df919wbiiIMonOWkgd384941SnfqLO3wxFGo0dGM2kk/YfsprUXOLzl1cALbc1Lh83MfIXIGapJG3BIJBIWu3WvuxzHyaYnclRVZlbVtyA/Kqbhm2VV411zZl3fbt5m0kj4dr7Yl1KQ2Rq70UiteoWn5WgD8ofNcPR1uJNDNmmiTzEgqL1GroAUTt6YTVwtOoDlbBzQE6nialN3XMgNkpZxjw1GitIU1BJBGTJEFLXXmQ/aWz+RN7YCtQfRYXU3uEeR7k6hihWeGOAuJtt2FKx4WRk5iwnRvuAPs3dA7mqPT44Uypi3MzahMeaIfkzEHvO6Bn4Gi+gvcalq/iPXEfE1B8zSiFDN8r58VU/CPRQflWOGKbzXfDPCoPDD+ofwwfxDea74c8lz9EsfsfiRjviWDdEMMeSknh8n3ioHw3/pgTjgNAiGFR0XhqNUWUrrQvos3V1fQCquhueuOdWrupGoLBA1tLpej1MLKcV0tPJpAChtIAG3l2/li9QkUmzr+bpLw0vMIJowMPDihLAiuHTFWsbEUQfiDhVQWla3CCC97HaEe/qtT4h4rl3UMjIZzJqLohjFVvqBcgsWo2B2OIcJ0F1awhNFxbUeAyIguB7oMAxHNQ4n4kgdJtCOJMwVMlsCoKnUdIAvdvXoMSQTNtUijVpUnMz1QWsnLAMmRF9rDkoZXxayqKjVpFTlrJ5wdNEAFQwViASASPxxAzBLrVsI5xguykyWgDXWxNxJ1goKHi8yxrGhZFDFvKSpJNbkjrWkV6YG4ESmVOIUXVDU6KTAF40E6WPO6k+bmcyEt/am37Bjd7gUOu+AJHNKHEHtDQymBl0mTG3ZspGJ3NuzE7CySTt03OALwg+PxIEMho7APvKvj4cO+FmqkuxWKdrUPhb6L0fwt4ejOXjY1ZBJ9RZNX92NvCx0TSvN4ypVdVIc4nvJQOQ4aMxFnMwqF1bVFl1ABsICNQ7eZyd/hicxc1zh4KeIUhQptox1ol3edB4CF3OcDYRxgRO3+oyRKug7TNoAB22ujudtjvjnydOXqsUtcGtt/SR42VkHCJFmVCrc0ZmIh6O0SQjUdXTSTqHxJx183bJ8oUZHAwdZb5AX+6Ly0L5eorV1V4lfSxCs4RQAxq7Onmvt3Rd7OBbLbe9P2n2VIBZ1ddJ7/dz+6Y8c4nUWSzY1qhkQugJ3WVDQIHvU2nBvMFp96I6lTqMqdonuKCzvEZ4CyBiZBHASWZmAaeYqRRsbCwD6YHM4GO71Que5kjeB6n7Jjm/FPLZ1KK2iOVyUckfU1qB8tA711JFb1iTVifeia6vlMdh9Fbl/FAMgRonUmRI7tSAXj5i976bH0x3SCYj3Erm4gExHL1EqnJ+LY9CGQOSyCQsEAAV5Ci2A5rfbqfX5Q2qIE9nquGIEX7/WEdnOJPzmgijV3WLmNqbSNyQqjY7sQd+grBF14ATHPObK0XiVzP51EYgxK1Ael7hjsCN6C4h2XcIzVLSrYspBIurlRkEmiUXcXsRt0PUfDAmhSdq0eQTW1nxZx81h/G80cOYCKFReWpIAoWS3p8BjI4hQAdDBFhp3rW4fUJMuPNZibi8K9QWP7u9AA9+g3GKAw1Z+/qtU16bVbBxNGCkLQYmul0q6rr4givmMA/DuE30j1MQpFYGO38SpJnyW0aBdoCLJrUCT9nsB//ADEGhDc08/TxU9LJiOXqqv0wtEsgAsdDd2HI7D9T88H8K6RlPsR+UHTiLj3f8K7L8YUFSutGUFl0t7vbajtZJHp64IMrMuHaFQXU3CHDVFZbxBp0KswGh9aBlHvNv1IBN2dge+GiriWgWsDKA0sO4mdSI97IjOZ0TEMqBfMXJ5jOCWH2QdlXe9vxwvFYkVBGWDumYegad8025D2Uc3EIvYmjL3IouIUwdGYecXQBWy24PumsXadWmMPlJ7uYO6pmhV+Jz5bHXkRt4/dN5SBzJVZXEWTCpTAkk2ST/hH54tCPmBmGKm0HqsIIl8myhlckgbKRtDGV5BaRig22HfoDffrgWMH8sFouDKJ1VxFRwcZzCLoTJZGLTkwYg7TFySWb3BdHr1rSfTrthTKNIBnV1J8k+pXqzVOYjLHmq8twyNWhGkSc6aRRZNLGl9KO7dDZxFOhTaQYmXEeAN1NXE1XB14ygeJKokRIYY3WON3aaTQ0gLeRCQO/y/j1wLzToU87Wj5jHgjYH4iqWucYDRMcygvEOd0ZeAlwRHBrIBAGpq0ggbDbYfM4CuS9tOmDrqmYYBjqlQje3gvK4z1PcnfGkeSBmi6W9cRCklVK2CIQAyrFUYEkogwIiMD0wBJTWtCKhAwp0pgARKtgEVkRFLhZC5FRzXgC1ciBPQwGVCVpOKyTwxZbkCzncskB7aWu1bbvpdh+fbGwA5rGgbgBV8GKNUv6X/xuLvDceYC2eayiZfLRRIzroAREjbSZW0mgT1625NjoSdrxacMrQAvNYuuarzUcbk+x75IDPSzxJC0uYkVFjRZJYREwLs2klgw1V7oBUdzjiXAiTy81ScXtaC521yI18VZLxueNpeZ5b1hNSUqU7ANYFsoiAc7myQBRYDEZ3aHX9z9oRGo9sz2/sfK5RnHuIgZQyxCORQ6hxIhIrWEe12plN9e4xL3WBHNHUqRTLht7KrzXHNDfWKhiuUoNJJZcuoJI3oHXdHYUAR12hz417T5LjUg30v6D8q0ZzKyhTLGA84jBDxtuTbIpbTV2LG/bbrieqSuzU3AFw1jbyQn/AOMcHzRAMrA+ZktXamFWKBYUfjgf5Z981H8js3/BVseXyZdySEZJr1GYbukYUmtRrSh00QK610OOhp81IbTk9h57gfhTPhnLkBA7j6uNAAyk6I31rVg2NXU98d0Y07vRT0DIgcvSZV08EbZtuXMY8wYV1qBdxhjpO4oGyR16Hp0x39VjdEQ01LHrR6KeZK84qJwHYVy6BO4Omu69CfjR9MTvqiJGaJVRleOozmIAwGysADXRdtV/DHXFpXSRaQvPvHIL5ynHmVEsDpdE/wDVjMxhOfwWxgZDJSVMp6Iu5vez0+ZxSJG5Kvh7uQ9+K7yGFAaQBuKVdvyxHV1v5lSH1No8l1YXG4IB2+yvbYduw2xxyH+5U5qnsD8KLRtRB0kE37q+lenptjgGa38yol/Z5BQIIDLpWmFN1sjexd7dT+OJytJBnTuUhzgCI1Qzxx1TI91V3faht5dh6d6wzrzLSPp+VHUI6wPvyXIVC62V11lWAJ8lE0B2oUNR6nsOwxD5dAc2wI7dPY5ImwJIde/YiJ+IyqW2tdNr3s0BRoX132PSzhLaFNwHOb7dv0smuq1Gk8osvpuJAXaAhgd1snpq6V6b9e2Obhzz9zH1RnEAaj3r9E04r4q5juJHKeUAopbRtt0vffbDahr1QHN00sk0m0KHVOo3KKn8Sl9CRuY1WNUCq1k7db0gixXT0x1SvVDQGiABCmjhqIJLiCSZ80MnGtKaFnKofshhW/p3AJ9DveEsdiGtygFOczDudnMSuZfNhgAr6gooCyQoJ7DtuPywir0kAP0TWdHJLI7VmPFfEgagSqBt69ew/mfuxo4CgR/Nd4Kpiqsnox4pDdYv6pOgUC+ChAXKpHwRCW1yvRsAQmgq9HwBCYHK4NgEcogTYXlRZlYsmIIXSrkzGBLFMqYzOByKJTmPxVm1VFWXyxgaAUjOmhQq1vYbXh7cQ8ACdFTfhWEkga63K7mvFmZmAEwglC9OZChq+tdPTDDiSfmAKqv4bRf8wVieLZbW4MsdIUAaHApN0sB6Ok9LG2O+JPIJZ4XSRua8cyya+bBExdAmzMKF35dyBZon1oemC+LnZC/hjXTJ2hWjxwDA+XbK2kmvWRL5iZCWY+5QOok/DHHEjLlhAeGDKWzrPqu5nxdBIEDQSoqQyQqEkU+WQBSd0u6A74k4hjhEHSEt3C5i+gI81xfE8JeN2OZPLaNlDLGQOWpUAU4oG727+uJOIbMmfYhKPC3262keigONZUx8vmyD6lYraEdpOYx2lPXpX3/DENqsA15eiW7hdXLEjSPMyi349lGZmM6byZiSmjk6zJoXoh92sEajOfP1XHh9aZgak+kI/wAO8Ty6zRus0elY1VwFlbUyIqIy6ogUb3waNEVtuaYxzc0goGYOrTIkaCNeQt9/BNsgrHNQzg6tXNEvQaQ+nQBsC1aFGCAOae9D0LxUD++ffghcxls0M2ZjGaaQKSDGVVQajdAXsuULIdQ21bdNx62aUpzanSZo+mmx70RxOZRxA6ydJjhjC6QdZLsSN+gGpTe334kkB9+xG/8AzZPID1WS8XTf/kJ/gUH4IuM7G3eV6HBjqBBmbFCFeVZzGJyqVS2YOCyqVw5jHZVyomzODDVKq5+CyrrIeVh6YMAqC0IeTbcEg+o2/hgxfVDkjRQbMSL0a/mAf/vHdGw7LpcN1E8RJNtGhNk9x16+uO6ACzXFcXnUgL6DiiIytoa1/aB7Eeg6XjnYdzgROvYubVa0gwbdq43E46ICvZH7PogHfoNAxwoVOY9e38qDUZ2+nZ+EM/GGAYRLy9e7Ndsfl6fnhowwJBqGY0GyDpiJDBE680vVaxYJlABCiXxMLi5VscElk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QTEhUUExQVFhQXGB0aGRgYGRweHBseHCAdIB0gICAgHiggHCAlHRweITElJykrLi4uHCAzODMsNygtLisBCgoKDg0OGxAQGy8mICYsLDIsLC8sLC8sNCwsLCwsLCwsLCwsLCwsLC8sLCwvLCwsLCwsLCwsLCwsLCwsLCwsLP/AABEIAKcBLQMBEQACEQEDEQH/xAAcAAACAwEBAQEAAAAAAAAAAAAEBQIDBgEHAAj/xABIEAACAgAEBAMEBgcECAYDAAABAgMRAAQSIQUTMUEGIlEUMmFxByNCgZGhFVJicrHB0TOCkrIWJENzk6LC8DSDs9LT4SVT8f/EABsBAAIDAQEBAAAAAAAAAAAAAAIDAQQFAAYH/8QAPREAAQMCBAIIBQIEBgIDAAAAAQACEQMhBBIxQQVREyJhcYGRofAUMrHB0QbhFSNC8SQzUmKCkkNyFqLC/9oADAMBAAIRAxEAPwDzJBjNJXoQFaqYAlMDVcqYCUwNRMcRGALpTA1XpFdAAkk0ANySelepwA1hSRC23BPo/cgNmRIO4hiAMh/eY+SP7zfyxbZhjq7yWPiuKtp9WkMx9+7wtVlvDk0f/hsrk8v+3Jcsv+IggfLDxTePlAHqVh1sTj624A7/AMWX03DOLj3c3EfhpUD/ANPHFlbZ3vyVQ0sb/rHvwU4czxUGpsrlpx66lU/0/LBA1f6gCnMfim6gHxhMF4JFKCcxk8shP6lE/ewVf54Lomu+ZoWhTxFcC5jxlL8lw/LGeWIZOIcorbMFawy2rbg9SCOuBFKnplC4Yuq5xEm3avL+K8ShgllR2AKyOukbnZiOgxmHC1HvOUWlbTcZTY0ZjeEpk8XRk0kbt+Av+OGt4Y/dwSXcTZs0qMfjFB70TD7x/OsS7hjtnBQOJt3am/DvEmWkNB9JPZ9vz6H8cVKuBrMvE9ysU8bSfaY70/RAcUTIVoFFZbIO7EIiuaumYr6dCO+E1qzabZcY8JS3vyr6bhUq9cu/92RW/iAcKbjGH+seIIQNqzqEK8BX3o51+cd/mDhwrA6Fp8fyEwPnmqRKg6sV/eRx/LDMx5eRH5U5gu6oz/tYv8RH8Rjszv8ASfJQKjeasWIHpJD/AMRf64Hpf9p8iu6VvNWLlP24f+Kn9cR0w5HyKg1Whd/R47y5cfOVf64IVZ0afJCcQwKmTLxDrmcv/dYt/BcMl8TlPohGKYdFKLIxt0M0n+7hb+LUMKdWc35oHe4fZccRyCNi8PO3uwaR6zSf9KAfmcVqmPYP6/8AqPufwh6Z5XOLcMXLRapPrbZRyl+qjJJ76QSaFne8XeDM/iOK6EWsetqfXTwVTHYv4eiapvCzb8kAMyzxhvdPlKn90sEBHyx6l3BLlrajSR23+ipU+OwAXU3QexcEcLi1mP8AejP/AEF8KPA8WLtE9xH5Vhv6gwkw4x3gqJyAraWE/N9H/qBcVX8OxTNWHyKuM4thH6PHmofoeUjypr/3bK/+QnFc0qjdQrbcTSdo4ITM5J09+N0/eVh/EYiCE0OadCq4MnzCaIVVFs56KOnbckmgANyTgmAk3XO2AEk6DclENl8uNtEz/tF1S/koR/8AMcT0jBYXV1nCcS8S5zW9lz5m3oqpuChwTlmZ2HWJwA9eqkeVwO/ukDeq3w1pa/5VQxNCrhT/ADhbYjT9ighwY35pYlPpbt+aIy/gTgi5rdSoZha9QZmU3Ed0fWFXmPDuYG8cZmU/agBkHyNDUh36MAcMF9FUf1HZXiDyNk2yvgTiD+7k5f72lf8AMRjuieu+Joj+pOMr9FnEG95Iox+1IP8ApDY7oHKPj6I5+SZwfRe4XXJm8sq3Vrb7+n2d8R8Na5S3cVptEgeoTfhf0ZZeSx7Y0mmr5aAAagCNyWB2IP34luFad5S/4uXfI0eaL4SOF8PeVo2lnmjNM2guY/WtKhVHqfuvtg2NpUyYus7E8W6UEE2GoAPqtJmfEkfLhbLqZnzF8pFIXVpFsSW2UDve94eaggReVVdXEDLedFmPEHHJp0ybwt7ODmTE9gMySC1F/ZZepruawp7y7KRa6r1Krn5C20n10TX2rNRZrL5aSZZFlik+s5YD61HWr00LFCvng5cHBpOycHVA8MJ1GsJLxPPZn2HNlsw/Ny2Z0l1AUlAVoUBsKN/lvgHF2Q30KS59ToiSbh3pKu4zweJI1R5ppuaJXjSR/t6FOsuSAAlWB6uaxJaNJR1KYAgknUj0+is8OcUR8yp5ikzZSM9erxlg4+YDC/kcE0yZ5hMovDnzzA87yvOvGWSyEebzpkLvmZGflxqLAaSElCV+0pdlIYbhh0rfDxorO6c8N4Vm3zBzUWQMGqCNQshSKNpElSQHQ0heNAqBaF/3egmCUJcBqVfneBcQEEkUWVjCssary82jMgR2kshkXmEl32JC7jYkXiYK7O3mshm+BDMZ3M+1QtlPK3s8KrHC0jFvq1HlKSEiwa3LMm4FsIU6oWSPOcKdVm0yRUmoK1hS4YhQxApqUmhamtjveKmJwdOsJ0PP8qzQxL6VtQvTPA2fSfVJGbGj8N+h9DjxfGKTqQDHc/stQ1RUaCFqnOMMKQgOJZjlRu5FhFLGutAWeu2LFCmajwwbpmYASlH+kkHIhmN6ZiAi6bYkmqod8XPga3SupjVupm1u1carcodOqeezIeqL94GKHSOG6EoLPjLRywxvCpaZiq0ikbCzfptZxYo/EVKb3tfZok3KUXxATGThWVRWdoI9Kgk1GCaHwAs4VSxFdzwM5uY1SXqrhc/D5BG0cUf1sbSoDEAWRKtgCBtuOvrj0DKNZpIedDBVZz1bBxfLheZyOTByRNzXVVFEmhV6gaF9O4x1egflF3TELmndLcx4pRczoZ41y/IWTWT5tUjaUX03pvjtjMqcOc+iXgEvzRG0AXP0ThUvCducZICshYv6QZ6WIftFj8lU/wA2GPefoal/iX1DsFh/qB0YYNG5AWjj4VGY+EQyTKkkOmVYyLMpjipq32ovqJ3xtF5Jcef5TA0AAJZnfC4zWYzuYZpgFnWNEy4j1HSkSsx1gggEnYVsp69MWcPjqtBmSnGsqrXwNGu/NU5Rqs/xDgKw5ubLvm4oxHGJQ7gl3VtXlWNTbsNJvT6rQ3oaLeMvDBLb+izjwVheYcY9V3M+DMxz+QoikJi5wckqCtgVRUkNZ6H8e2DHGaZb12IDwd7XdR9vfJdyvhjOLFmZAxhOXUHlqx1OeWJCNSSALSso3B3J9MVquOwznCKQjeRf0VmlgsQ1t6pnaDb1WZz2fd20NI7KoDeZidzqANnfYX/iOM/j1KlRe1lJsSJP2Xrv0N0uIFWvWMlsAdk6ppkoB7BmJD1aSNR8l3b/ADL+GMJo6hK9jWefjqbBs1xPjYfQpGwvrvhYMaLQcxrhDhKY8EyQlaXV0jgkk9N1Xy/8xGCY2Sq+LrmkGRq5zR5m/pKXpIR0JHrpJF/gccHOboUythaNaOkaDHNeucXzJSXMRNJJofMwKx1HyxyAkgfqgt5du2NQyCQTuF8Ze+HFpNsw8iPyl/iYtlZZcuhc5RhDJIuonlq0hV1BO4Vq6fE4h/VJbtZKrE0yWf02nsBNwnE3DIF4lCkKqI5IWeREOkDRQRxpI0nzFbHUXg8oFQAck7o2isA3SJ/dEeDeJQ0yrsZZnIAHlAA8i/8ACVT6YKm4e/fJFhntItuT+3pCF4ZmY1z/ABKM3TKjeVSQaj842HXfp3vENgPcPeiCmR0lVvvS6T+HpM3HkcvHFBKNEzCVaEblGJYaC/QG9yKwFPMGAAd6XR6UUmgA7zz9VMeHs4YZogkSgT+0RMZGYl9QOkmr2F7kWT+OJyPiO2UQoVcuWBYyLpvmeE5yflSySxQ5iJyU5aF0CsACp1Eaiet9MMLXG83TzSqOIcTBH0VLeFFKzRS5qVjmWDuBoUnT1oBTsdvkKHzjo9QTqu+HEFpdqslxLxdB7VFkIcsM0MudppZDpQgbn3TYGwskC6G3XBtaHBOdSaIBEwhv9Lc57Y2SyuUyYls+dQ2mNQSWL7Cq6n4sOpIswwKQA3QQn3CJoRxExPXtzRK7S6AuoDak3JSgL09a7nfDBDUDiXaLXGaFZFiZ0ErglULDUwHUgdTWILiUIYAiVVSNqI9RvgZRQhOI8MSaMxyIskR6xuLX/wCj8RR+OGB4OqDKR8q8v8YeF8xBy4Y8y68OmcI1KXkQ0Fjiav7RfKFjJKqCaYjqYITWmUX9GvBTk85n4dWpFK6DqB21SAaq8uvSBqA6HbtQ8l+qvlpf8vsr+D3W/fHkQtEJJ4iLMixqjOHdQ5AGyWC1/MDT9+LuDyhxeSBAMd+35RkEiFicpweaN8qkis2nMO2ykrHGC5Sz0tmIPyr0xuVMVSe2q5hF2Aa3LrT5D7pApOGUHmfK8K3h+czLzQyvFOGHtErbMFOm1jjobBQN7PU+uBrUsOym+m1zY6gFxN7l3f8AZCC8kZhz/ZV5biE5dcwY5nmiyUklsr0ZZCBQHRQoBAGxI9euGOo0Qw0cwDXVALEfKOZ5n0SZcesRePVbTwflmME0jSSSGVRYYOFBCUa17kkk2QAOgA2xn4p7BVaxrQMvKNJ3j+665ElIPDPh3MkcNZlKloXilu/JDS0vwZqP3v8ADG8MXT6SqG3E27SqrmGBKO49weeZ8/py7ESTZeNLIAMUZUuRqbbfV6DpWEjEU2dGXOiA4nvOikNJlc4l4Ymlmlk0RrrngA1HpBCA1Ch9qTtttjMbxGlTphhJPVd/2d38grHRSZ7vILZPjzgVoLzzx2plnjiBospUfAysqA/lj6V+jmdHhK9XsWBxrrVqNPmZ8k6zsuaXPyzM2Xk/RuWJ9x4g3OBJHvSUwWMb9PN0GLjdI5+/urB5pPkfFY5TR5qB2jlzHtCGJtOol+ZyyXAWRbFWDuu1CrOgeHS7LTqNJ5TdZ4x8NzVGOaOce4U8n4ry6jPtTZaWUDlSovNaJVSgPeBBBDNWy+brtjqvDa7Ii/ODoppcQo1OzlI1TziXjHLpmc27O8bLklWJZY5I3Z7mJoOoO5CAHoT8sZ4aTYK6TCzvBcyg4Pn1WVGkaZCylxrKaYATubawG+fTGjVFP40BoGWW6abfdUKRq/CEunNDtfH7LNDOmCXUEjbWAAXW9LLZBHbv3sbDB/qLDmG1gNLFaf6HxLDUfhHuIzXEGJI28QtJluIJmMvOZI9CxgO4Rq1u7HcWDpttF9QADVY8sDmBle9qYd9DEUxTdJdIEjQADXSYE+iSjMZZhpMTxgdHRtb3+0G0qw/d018cLlp2Wj0eJacweHcwRA8IkjxzSnXBBAwePLF+ZMjRlZOtCOU6rFimYISPsm+oo4NuXQLPxnTtyvrxlaQ6R/7NtHYJvv2aJGOHwC9WaT/y45GH/Mq/leByjmtH4isflpHxc0fQlbDPePuHFpyY81NzwodSFC+XpptgQR640i+nftXzM8LLi7Nuq/DvjnIq7RtlpUjm8sksr80nsocGzorbYmvTviG1KcxzRDhRa0xede3zW9ynD8vl0L5WBDzB7yMoDDt5ifd+VjE1KlKi3MSAO9UhRFOQxl0izfEM7FvDkIQFXSChDkKOgpSDXwrCGYsVP8rKe4g/RUar8XS0pAeqSN9ImajapYYwe6lXU/mcT8U8ahU/4pWaYe0eoRMf0oj7WWP3Sf1XDBi+YTm8VG7fVRn+lJfs5Y38ZB/Jcd8V2IjxQbN9VXlfEXE88ay8SQxnrKQaA/ebY/cMcKlR+gjtRMxGIrfIIHNL+M8XXLwyrDK0rlSZ80xstQJ0Iey/L7r64Q+tcU2GSdT+FtYXB9E0vfc9vv0WK8IrHBlZc++l5lYlbfTodSulSVcPcmsmqKlVo9yNUAAQFXJm5XpP0V8BEOUEsg+vzVSyGqpCbjQegrz16sPQYnaUtxkwhV4M2bn4hPCwTMRZmNcu7dAYEAZTX2G1MpHx+GBRKGV4cMtxKSaSRppoci800rd2dqUAdEUKjAKOx745cueHYGVuDwWRpglzUo9S4FX/AH5W/DHFcn3jbj/sz5Mc5YUecmVjVGKNGZxuD1Okbb2QB1xELgvspmZs7zDLAIsi6FAsgPOlB+3V1EB1W7awDttg28kLrXQngtJFWeKTZoHXL++SpESKquqVUQdNLULsknbpjyH6qN6Q/wDb7LRwe57ll87xrMK/EpVzBWLKlRGrBSC9Wyna6vYb98Jp4SgW4em5kufqROnPvVjpHS8zYLV5fjK+zRTzlYi6KSGNUSLI3/hjIfhXdO6lSl0E6K5TPVBKKhzsbIJA6mMiw9jTXrfTCnUnh2Qgzy3TCbSl3ijjnJyUmYgeNitaT7ykkgAbHrvizgcH0uJbRqgifA+qrVamVhcExzGeeHJmZgrSJEHcHygkC27Gu+K7aLKuJ6IEgF0Dfe3JA4kNkpVmfGM8fDo84cvHqlZAsWs3T7Lvp6969MadDh9H412Ha82BkxuNVWfU6gctoeJpBGrZqWGJjsbelv0GqicPw9IlxySfBKcVziPGoI3SN5o1eQEopIsgCyflQO52xFbD1ajczRouY4ApMPFOWeF50k1Ro5jvSRqewAqg1qJJAGMqtgK3TCkR1iJ8OZVhr2gSs9xTxlKMtmpY8sQ2XcodbDTtVnbrV1Q798W6PCmCvTpvqWeJsL++1F0sNLgNEsjnWbieXLEAa4ep2GkGb+ePecHpdBwhw5u+6w8a7pOIsHJsrV8V4qJ8txLUsYT2lcoHUUXDcpDrN+ajIwvsBhYGitr7x9MzZfOwrDMQeRAjMUESyOU0MgJDe9KoLC91HocFTMOBQuAIhD8c4ZG+TnhmWBnjky0IWGLQsTytGKVidTErICe1Gq3OJa4gyCuIBEFXcfzSn9NMY9RWKLL9SNWuPZdugDS3tv5jiANFyp8ccIy0ntEh5qy5SGBNQK6KLMQACD5qbcn1WumH4fE1KJ6h1Sa2Hp1hDwsz4t8JrBHPczFRmI4YQ6rb3Gkjm1qtIL1Q+xjSw+Oq4p4ovAIOttlQq4SlhWmvTJBbcX329VklmdLjYkBq+T10v4jGFxPhj8I7M35T7uvo36d/UdHiQbTqwKoHnzI7eYXbxkr1qv4fxJoJA6bvpYADr5lK3919TtixhsNVrPik2SsrjGNweGof4p8CxjcwQYASziihAhkO5vYEgCq9OvXHpmcLo4SmOlu4+Xgvm2N/UuL4lXJoEsY3QDW+57beCnGmPLEr1ICLiiBGFFxCaGhPvDviDMZI/VPcZ3MT7ofUjup+I++8Np4pzFVxGEZVudea9A4L41y+aOkxSRyDqVBZAf3lFD+8Bga2AwuLObLldzFj+/isV7+hdlDg73vyTYZiKYECaCYDqrFXr59awtuCx1KzKwcOThP5Pqlufh6ghzUBmuD5IDVJHlFHr7o/zAYsMoYs/P0fkfyFVdhsF/o+iR5zxNwnKf2aRSyDoIow3/Mdh/ixcY0M1IJ7BH5+qSW4dnytH1SjjfiPMZoxi+Xl5YwwRe+9MrHvRHQUN+mEYyq4NtoVpYHK8ylHi6Ll5GWu4A/FgMZ+BObEt97LSxYy0DC8xih1sq/rMFv5mv549MsJfpvjedfLxMYY9RU8tR2AUaV7gdQuxIvpYNYg6BLbckobKcajiYqYOUjDmuyjbW+tmLCgR5ULMzAVdb9cBCYqOJZPKTDNXPy5M1GIn1HSyqg6BHAK7PZv9YHuMSuUc9wXMrmlzWUfLkDLrAI5Q9aQxawynazXY9Bjlyq4h4ckzuYQ5yOPlLlXQhG1ASyMLKkgHZVBBrqcdK5HeFc3PofLZoMZoPKJdJ0zJ9hwemqtmF7EfHHKCq44eXPmpVUszpCxAq2KoydzXRR3x5H9Tw7EUmzFj6lXsAOovNz4bnGX9pbLt7SmbM7oQCXRj0G5Bob/AI4d8dRNboQ8ZCzKDyPM8k4UXRmIvMovj+aMufjLmWOE5b6siJmOp/eAFeV623G2EYSmKeEIaAX579YAQNL8k5xcat9IVM00cGajh5bmHLZUyRxEElpG7t22F7nYb4NrH1qBqSMz3wXcgNh3+q6Sx4bsBZB5WVP0fkoyw/1jN65T0GzaiPjtpGHvDvjKzwPkZDfKPyk/+Jnaf3W3+k7Pcvh8ihgGl0xre16iL/5bxh8DpdJjGkizZPlp6o8S4BhSXjfDIo8xwvKidyDKrsrSllCxgEbE0LOwxqYGtUqtr1i0CxAIEGSearVAAWtClns2cweLow15p2XLQRdWCHoVHZbJct8N8XsOwMZRI+WMxPakvkuKYZng1Z2BWjLrkMiCW0k8yWgFHTzEBQa+WFVcRFJ14L3x3DdExknuCTjgebbIZIDLyFhmTNPGXCMxYk6rvy9a9emEOxmHbi6pLxdgDTEgdnuya2m4tHetFx6GskcqVRJMwDHHFHuF1DqT9oLuzNjIwrs2K6cElrLknf8AE6AK0RLS3mkXFfDAiRiHJUKLDKGvSqr6jrpGPWcM/VTmNFHoxE/VZeL4Mys/pMxB7Emi4SCNglHqDHpB+dFgcbY4/h80vpCfD8KmeCV4htUx77UTLHOwVXldwhBQGeUhSNwVDgAEdj27YZT4pwwzLIn3bl4IX8O4jaKgMIubjOeeg8zuBIktH2c20bBkPk36qNu9YNr+Fv0eR78VBZxJmrAV2PjmZAzAeLWMxKkrl4ZAAyaK0kbVSL60d8M+Ewj46OsPH2Ev4rFMnPR8vZVPGPFbZiPNwvyk9rmhZ3V2YxKgiU/V1qbaMt1HvHHHh2QZ2ODo2Utxwccr2ls7nRNfHPH483LEICTFGpJYqyh5GoE0wB8qqBf7Z9MW+EYR9Mmo8RsPuqfFcUx7RTYZ3P2WXzMAdSp+4+hxr1qLarCxwsVlYevUoVBUpmCEvgidiVO1Gi39PUn8seTpfp9zsQ5rjDBvuexfSsR+umtwLTTbNYi/IdvjsExggVB5R8z3PzOPV0cPToNyUxAXzbFYutiqhq1nFzjuUZkODrmWYN9gKR/eLf8AtxhcddBYO/7LY4I3qvPaEmyGXeQ6Y0d29EUsfwGPIEHZe8qYulS+Z1+Wp8gnv6BaMXmpYcsPR21SfdGln8awQw5/qss6txkN+UR2n8D8hVtxTJRmo4nzL/r5g6Yx8eUhth+8xwYZTZpf0/f1WNiOJVKtiSezQeQ18Vssz4ZmlSszMTHzFjCRDlZcLIo5bqFHnAchaI+/Dyx+ml4gWF9O9LyOPzG3ZYKHAvBsMEYmKuzBanLUUrUUnSq+xs292Bg6bcok+P0Pkup0w2+6xnjfJ5fmqYmjZ6KShANOpGIDihp860aHSsKqug28ffak1nNmyzzZfTsRR9DtheaUkk7rWcBl5mTdft5aQSL/ALuSlcfc+lvvOIqjPSPZ9Cr+ArZH+9Dr+Vd4sj5mQmrqF1f4SD/LFDBHJiW9/wBV6HE9ai5Y3McNhXh0WbhVjIjoJHtz5rbWrAqEUA8vSVJJDGx6enWIve5cy7xNJBRaRQ8ZO4+sAKkixYGqyLHTEGICULOKVZ7Ouok5uXVyFkF6GGtfrBe1gDQi3Z31bVsCKNdljjieNWjZndUd2Vy5LhlKj6w2wsE2TssajoMcuVavA8cPJnUJCmgag1CwhV9itEBCATtTH4g8uUY1zegNl5UfdgVMheyhQNTONizI6V0UOSOgxy5MeF5vMGSVZgulAKZVI82172b9aF7FbINjEi6gmAspxDxbys5mYw+WGhkTTLJpJKxrqrts5YfMHHnuN4Lp6zXQ6wiQJGpWhgnNayCQPFHw+IpWFiFH+McyNjzhwDAYzEd7SFotk6fVdbj56tlpx8lB/gcCMGNqjfomidwVz/SGC/Mki7UdUTdPw6Yn4KtsR/2CgujVXR+Icn5bZRp920Ir5bbYA4PFXtrrfX1Si4EK2fjWRkILyQsR0LAGvxG2BZhcZTswOHcgIBV8fGuHhgxkgsVvtYrpW22G0MPigYIdB74SXQUwh8U5BTqE8eruQLP5C8a1Gi4MAIVd8kqM/jDKn3DI/wC5E5/6cBWoZv7hSwFL8x4lY7x5WYj1fTGP+Y3+WMf4FpPWqDuEn6KyJAWezOdkMpm+ojkI06raZ1X9Vfsrvvt3xo08MOjFOHEeDRPM7lMFroSWFpTbtJKb2LmgPiEXYH53i3Sp9FpDe658ypmbJvl8oAKIwt75KsMEBRkyq4gPKOAgp8mvoMGHlTkCBlySD4HDW1HKRSzaXQk+YI25z/LWT+V4sNrVOZRjhxf/AEeiXSSC7CxlvXkx2fmdFn8cW6eNxDdHFC7gIf8AMweKrmk0nzQgH0LTL/y8wAfhi6zi+LZbOVW/+K4eoJgeCmQ2nXyptO96XUgAVubiJA3HU4us47ihqZ8AqdT9IYQuyh0H3pe/grOJDkkB2bpeyBuhIO/MXcEeg/hi039QVAYc0eqy3fpNrqZfTebc/NS4Vx6OAu4JcuFBGkigmojrtuXPQnpiljscMS8OIiAm4DhbsMwtmZMrTQ5XMzR+bNpl4ySvJhXlkHdKKoL2kpTq2o3eM4Zo1A9/lUsr3D5oHYjPBeUy8cjq8QVqE8bEanXT9XmImJ3YKwbbrRvrWG02tm/f4b+/FRSDQ64/uLELniKHJQ5abLaoFKKxQAAyF9QeJ1IFsGVijWdtOBexoaR/f2R5LqmQNLbe9Em4X4ozU0UeWghMsiwvExskFCQVNbaWTamvviDVJAaOUfgpDKriA1onVaTK5PMEXLmP/ExyPKFiXnLIihZIk+wp07eux2xIznU6gnt7RGic1r9zrrznsVmT4LlMouukvLsJDLIATINmULUgolGAA0HzA/PHCm1pk7a9vdeNDy1UtpsYO7dZHxzn4s3PH7OXlYLoJCMLGr6sDV52YA0Sbs9MJquBdY+9vFJrPa8jKrPDHAp4CMxMoXLuOXKpYa+VL5C2nqArEE3RBXphlNp1Isbef7rqdNzTmOm/dujcpAQJIJfeQtG/xq1J+8b/AH4yK7TTqdy9Rh39JSv3FYvhEkEaZnJZ8gCHVyGEas9yEbITZsmnoL6+demPTUqgqMDxush7Mji07LZ/Rnx15Mq2Sl1x5nLoVAYFX5R3BA63GTXrpKnscMABskVJHW81oVyuf5Z1TajuQY6BGpN61DamYhR+qgs2cLNkQIKMy0kyLK8yCRkQyRkrTW7SHl3v7o0LYA698cpSR5VMpR4o6QuFRJO6qnlDF73kUKAY0AB2PZpUqUmVB0OFl1u7RqEYEhwkh3DGI1oL2CA1jbrZ5cmObzoyOWY0ryF25caihJKxJRBZNKorUboKp6bYMCLpfzGF5flPATZnOoq5hMwZSzyNRBVgfrGkXYrTH3WprOkjuVPcflbqVZYwfM7QL2XKeGcnkljiFBpCQGItnKiySQNtt+wHbBtaGiEmrWEjNvorIsvlJCgSaMtINSLqAZhvuAdz0P4YgsY7UAoW4hsgNdr2qcXA4nFxurD1Vgf4HCjg8O7Wm3yCe3EvPyvPmlHiXwpPy+ZlpG5iC+XflkHcb9G9D9x+FWtwzDuEtYJTqeKfMONkh4TcyKwbr6gbevbrjDqUaTDGVXgXHdMPYH/WH+Ff6YWBTG31XZCvhl5R0kYfLb+GCBYNAuyKLZWQ9ZXP94/1x2dvIeSIUwhc3ko40LyHyjqdz/8AeJbUcbNTaWHNR4YwSSlZ45ll90M3yX+pGGdHUOq0mcGrnWB4/iV2fjpVVZYGp70knrVXVA+o/HE/DO3KdT4W0kg1BI1gfmF8c9mmBqNUpQ1MGshm0Ch66tt66YIYTmjGEwrYl5N4tEWEmfBQ9nzzdaQC+pQCgaJ7kgfD88GML2I/8A3S58f2C+ynB5XmCyy+UBGamY2rWSNgNJ0q252uq6g4YzDgG6KpiaDKWaky9wLDURHfcj15L7h3CUfQWU6V1l3J21I5AjINgeUA9b3O9DBtpt5Iq2LeyQ03MQI2I+YG29uVtLq8ZDJKxV5FpSTfMW22Wx5RqFNYAPpY97csjAl/EY1wlrTJ/wBptc87aQSRzjZDx5nLJPHJAPIBpljUOSRRZnGrchSAev2RjgWgyEw08RUoup1ddWkwBNgBbn9yjI/EIRFZoJdgB0CrYKlt/wDeE7kenc7Tn3hIdw8ucWio2/bJgzH/ANe30CGm43POjKIDurCzrOosCCBS7miaHw+GOzuOyY3A0KDw4v0I5Wjx05lKOMxzSR65VVeWeSVohtVWWYH12s31rbAHNYnZWWMoAOpU75ml07RcQO72VmI+mGnVefYLL1fwlxYswfzEZhdZVeomjIWbuvvDRLVnbVscWWmdN/Z7dbrzDmGlVLD7j8iClHGCObIPLqVjOqJMjMdNCdSYqCcyMBgo/UPc4Ej32b6earP+Y+flr5hH8R4fkfaUUJFU2XZsuNBSNTRaMs2v6wk6gSaohcS6m3NA5W+yktpyLa6L6fxZk0hQqASwIaBF06VkUCVNVaR9YokXr92OLqYFvTkdfVQazAPt9UnzPHcwq644Xy+UaVCrlbZWCgMyuQPM6gk0KNn42vpCNNJ1/f7JTnuiQICa8c4blJJRKpaVSt6+czayCtB9SAqStghTttsMIxVanTdzPeOfuw07k11NjjmV2VzqxjTFGka6SvlFE2VZXJrUWUqK+RxWHEcujRv6aHT3upECwVnE+KvJFIiCNWk1C2s6VloyKOnVxqs9Lw08TDhGX1533jdS50g++9AyuxlD2CTGgdrFsyAKWqzV0P44rYjEMrHMBy5a6K7hMU2kIcUg8X8JlZ0zOV1LmYrAK9SPgf1lBO/x+WLXD8WKUsfp9E3E1qNTrNN/FDZzh8swTOZfm5bOQoZJGmcl5HB8qJsFPkDHyqFPMVKPmI2BiaJtnHmFTzNO61Xh76Q42+rzY9kzANNrBELkXeluibjo3l9Gw0Pa/ee5Ly7s8luYc3ahqJU9GXzKf7y2D+OJyDYrs5HzBdYq4I5ZYEURosEeh26fPEZCpFSdFluMeJcplisaDmzqWMeWyw1yFqOq9Fqm1k3bVflwUALoc7s+qxXHeLOqLncw8ZkkFZeOGWny8Z3DRX7za1KSlhexW9zXTKYAALL0P6G42eGTNTsGnmYLew2QC6AoAamI29BhNK7nO7Y8k6qYDW9k+ad+NcpM0mXliiaQRrOCFIsNImlDRI2u7PbDVmYpjy5rmiYn1Flm4eHSQzRA5d7jSPmWpaM8qMssquBSMrWumzd/HHKqKbmOEt0AncWGoO0FLOGSiKFzECGbLR5c6VNtLK7FhVWzhb/AY4JTCGMOXkB4k/VbfwdxGOLIgu2hI5JVuQ0QBI1A3vdECsQ57WiXGFo4QgUe4nXvWBn4iq5qc5YFo5H1otEbkDVQ61qsj5489inMqvJYr4x+UANElHxDiEo8kJA+IC/hrIwpuGcRYFCcXiHaW99qKTwZmWGppwG9LY18LxZGCfGyTlqkyXGfFfDwnnh/tU/xt/NcAcG/kEQdiBo9IuP5PORo6SxsykHzAah+I6ffhfQFjriFocNxleni6ecyMw9TC7JxOCRjpheWV/MCsRYhaFr5jZFhlsbAMa6DFzMCdF61uHrU2jM8NaLXdAmbG3gb3JF9Srz4gkEipHlzbUV3HQv1NBgBexN/HY1ic5mAEsYGmWF76lhr5dsbaeV0LKc3z1YRgOqcsyDURT0xbzEWRrJ3HU9LGB6+ZOb8L0JaXWJmLbWi02tttvdQ9ozRlWOV+UNBkGgR+6lsADdDdOhNDe9sRL5gqejwopmpTbmMxfNqbSfPYX2Ux4ezDnU85BpUIFk0d9BogbCtgaJNXtiejJ1Kj+IYdghjOZ289z6SBeFD9BwO0gYmPRM6amaiwJtKLGvKlswqztvvt2Vt0XxtdoaW9aWgwBpzsBNzYXjssovlMhGVt1a7JJkJ8oZK9z7RTUaPfY0cRlYEQq46pNo8IuQeewMX8dFDh+YgAmEcZZmMgQpGznS6BVosAdI81ggHdfjiWxeFNenXJYXugDLMkC4MmwJubaHYpjls/PpUNlZh5FDM31VlSxJ1NWzHQT8m+GJk8lVfQoZiW1W6mAOtrEWHLrei7Lx+XreWQC/fnV9ybJqO9/ux2crm4Glp1z3MI9XQlOYmZ4nHODKdJKxxSFb8iqSzhdP9mN9/teuFuPVN1fpsayq05IN4LnNncmAJn5tO5Y9UosPQkYOZAKwSMri3kSn3BQJI5cuw1X9dGt1bxg6lHprj1D5gYZSMgg9/5WPxbDyA8e+X3HktxJlYGywkyiRBhpkTSqbEblCfeLMPKRbHc7YdYXHvs9nwWXlaWSzwSbIZGJo5hyfaSuh4UkZvLl5bHko+RkkPmNHocRlEc47djolBoM2ncDsTHIwZTIqjyLCssJVZPMGcvq0yDSSbGlhIpCitOCDGNgn3z/IUgMYJMSEAvE5MxluTyJJYv7Np2GhSqPqidb+2FJXSPUemF1ahNIwJt9NP7boQ4uERI59myc+Goo2aQyIGRFAoiqtgL+BrGdgqdOq1+cTJaB3ukSiaYdfQA/ZFvwREhkBX68EUbPlDPpUUOtgE9O+I+DaaLR/XLQTfUgmI7BG26ItAzT7vAS+fw/Kp+zWktqNqAAa31AEb9PXFd2CqNmYgAGTbWQBeINtCgLD9fRTznAXDaYxqpVJJK+8wvSNxq+7HVsE9tR7WCQ0x2/KCbbxOy4sNo5D1SxcuxBIViAQpIB2J6D54qtpucAWjUwO/WPJLj0U4MtIWK7oRdlrWiBdH0NdMGGuLXGdAfwQO3aFwaZhckyUhDaktVQMQ1VpJ22PY4PJUZLiPlInsJFu3T910HblPgsjxLgkcLpLDNJlY2apTHJoA2Omuy21LZ2Gq62xucOxhqfy3mTt6TP27E6lUJMFC532Y3z+IzTRhlVo2neS/rIrqlGteSZLIrzJt2vVVhQj8TwxARcOyupllaSN3TzrqGkqaJLrTSDzH3WS90swSGiXFcL6Ivg3hHMZuTm5ovK5Nld2JP7VfLeuvc4o1cZPVpCe1PbRi71rpvDUjQpE7RQnL8+R1dxqWIsGD6Ftqqx0HTFmgHBgzBZnE8McQ9pYbAK/gL5LMmT2PNZxRFywfMYwdZYBlvzGtPShvVdcPhKOCa35XEeKZQRZteSEz8/m99nQsqjl8wkEk3QoUaNkY5V8tZuUNqHtkdkoTO+KM9DpDzxyEl7BiXUuhioJoCrokYpYvF9CIGqbSfX1c6RfbkYQ2R4HNmqmnkEaMdi1Akn9VdgL/AD+OMzLUrHM8++xW6VB9TQeQ9VpuFzQ5XM+yiMqCoPOO+piCQp22JCtX7p2xapMax2WPFa9Lhk4Tp2GTJkbwIE+ZHdKhL4xagVjUB41kRrLkIX0uXUAG1B1aR8d9jhnSxstFnBmzDnGxII0vlkAE7HSfRBZLO5mJDHEGEfNnIlMT0xJDJ5QjHSQxOw36A+otc9ogdt1Zq0MNVcH1Pmys6uYWgEG8gSIG9twnXH83JFmMo6qWaRJY9K2AXYKUv0AIJsjYXhtQkOHaCs/B0qdShWYTABaZMaAkHxiLDUpTleOySZUBiDy4ys7sCdUjEpHGCN9RPmJo0CvrgGvJb9e9WcRgKbK5LR8xBYBs0AOc4ztsLi88lm8tmXHszx5eVmhjZCStI3lKjzE0QH3vbau4xXnSy1302HpWvqNAcQRe+sm2ulu/vVsvF5AuioYwE0gyZhCRt10pZv19dvTE5tvugbhGF2eXG82YR6n05KocSkYGpoxZr6mGVydSlQNwFuunfYegqJJ3TPhqbYlht/qc0aGdiT39/ahs1MRUkkmaJS2BVI4iAraP1iwAZtO463iDzKdTYPkY1gm1y52ozcgNBOqvlyTHVzI3IGrUZcyzDb6w7Io7HXQ6/PE5ef1Sm12iMjgJiMrAP9ou4+H7KzLcEbb6rLKDfRHkOwkI996NhNv3vhWODUNTGi/WefEN/wBPIbTfuVGXkKSRh5OVG8RclIo42DKCWWuXexBA66uxxwKa9oex2VuZwcBdznCDofmjv5bhczWcjMT3mZWJiQx3MT5yrs4IDGtwq0R1NftY4kRqup0qgqNimAA4z1RpIAgkXtJ1/CEy2ayixglVMmmMldJbdCS27L1e9/SqvAgthOq08VnImGybzFiLaH+nb6KWY8RwjVy4qs1YCr5TGykbd9ba7+JGJLhsFWFMCOlrDzJvmB+ghVZzxeJAwaJAGB7WQSzkt+9T/iL7kYF+Z2yWw4aiQW1CSI0B2AEd1vK20rMTbsxF0Te+JbZoBVKq4PqOc3QlF5WVo2WRDTowZT8QbGBa8tdIQ16Qq0yw7rf8LzzxoeWjHLljLExljSNRIvmibXY8khb7JN1997QW0+x9F5QBzCWxv/ceaQZzMxCTWcyylWcqmSDWoc2V5raRpuzsD1PrheYN3juRNwlSoZAPhb1MIeDOqDeXy0aNf9rL9dLfrb+QH5LhDq7W6Dz9wrtLhe7vyfM/hExpJJKjzyPIQftEmtuw7D4CsVK2IL2kE+/BOxOEZToudF/396Jik7KGCtQarA71uMZ7Kr2CGncHxGhWGU6yOYnIMzTKgLqNTi9TJ0ApSaH4Y0aLq0CoXAS4kTuYyk90GOxSCTJnl6XC5neJTRs0UiRla0lQCFIY6rsEfO8IqYl7SadRotAi9spMaHt8QpJI981OLxO29oOoICsVohdPxsbYaeJuMmLkk68+dr9migO+3ohOFcV5XMLLq1URv0cGw344r4bFdDSLN9WnkYLSfIqAetJ3/MhHycfX3grjyMCdt5WULd30ofPc4t1Ma05yyQCDl73ODnH8dyjPoT498QFbLx0Nq0yOzMsSgFCSNJGvqDZ2vFk4um+r1TOZ7dv6ADI02+6jMctjfL6pP4k4E0i5gsgiyzH3pW5SAFhVg0256CrsjFfD4Wu2pnAgSSJta8WPYYTmNmrMWSqLwPw6Fisp1sqavqkeRSSLVA5sa2G4Gn+IvTc4tdlq1QDExYWV4QRLGSn2QyCxcsQZGJNNmQTtqVtxpVChAFjUSzRmjQo3eMypxbBNAcJcTrOo87J7cPWMjRMWyE8icueUmKRizRBQq9TSKwCnlgUOltpuxZBqVuM4h006bMub5ToY+iNuFpjrEzGqw30jcEjXMZWWUyOjycmZi5ZyDWjzG9gAfnXqbxocHx9avUqU6xkiPSx08EnE0Wsa1zNFd4YgEeazmTy2TKs+X1CbmsxTljUpp1FhpQqmgKa+o6byoVASwxqquHeKM3pXTKFFUDpW/s9DWomlAu+gq8C94Y0uOiwRWr5oB9+wnHhXh/tWZeSUWAS7bUpZjdV6XZr4YwGjpqhcVrUWZjf2VuPEPBhmMuV0qzLToD0LL2PwYWp+eL5pZmra4dijhq4dMA2Mcjv4a+CEyPBYuY8UspcSRx6YXP1kegllGtSGNFyAeu3U1g2sbOVx1+ysVuJHq9GAHAukjR0gAnKbXi407Fo8nkIor5caJZJOlQLJ6k1h7WtboFnVa9SrGdxMcypzZtFNM4B9L3wwNJ0SoU4J1fdWB+RxBBGq5K+L8NgaPS1RgPzBopfPv5iB7xs3v3AOKlarQpiHuA98lcoV64dI61st725dnLuXkenLQExylXdXdS+lixQ7hgGBQN6fvdRV4pgt2XtGnEV2ipTsCAYkRO4tBjn3bq3JZnJkisswGk2dLNZ+AJbehQO3U9MEIOgQVxiWCXVhrzA/H32QScbkhjRGj3VaXX095tRAoEEq2g0eg9aoZcLQk4jEcPFQudWAk7dw5SLETpr62HiWZl7Jp0lQtWtEhuhvcFRv1274B1SNULcVgGDqZjeZFtiNbcyjEyeblXW079dW13a6qIII3Gpq+ddhi/hsI6vTFTNb8LNxHH8Jh39GyhNtyN47DyCV+F1GdsM86yVr0u3vqT7wPfc7+hPxw+jgqVSRmJI10VbEfqPE0gC2ixoOlj+yfQeDonZlWW2T3gGUlb9R2+/Dv4XSOhPp+FSd+qcedSB4JXxvgSQxCRGLgyaATQB2Ykg96Iq+mCw/B6dcnK8xzgFVXfqfEOEmT/yIQ2d4FPEziSEgxhWbcGg5pTsd7bba98SOBNeAWVtZ/p5a7qTxsgnPSP8A2nXwX2c4BmI9GvLyLrOlbXqx+zt3+B3wscDc6ctVpjvT/wCN02xmpOv3flL58m6g6kZdLaTYIph1U7bN8OuBdwLEASHNNp128k1nHMM4gZXC8ab+aC1YyIW1ZXoCO2LVXhuJZqw+F/oqFHi+Cq/LUHjb6wpCAHFNxcyxCtinSec4g9tvqj8plFGK76hThTATfLRgYrucSigIpRuPT7/5b4WTYrO4mQMOfD6qOEry6aZXNxtCIpRJSMWDRgHrsQQa/HF1tWk9jBUB6k6RBBM35GVI0LfFMJOPhrUAjXIg07f2ajTRY+vfFqnjBVe0EfM8lw7DEC/d2Spc+AY7I7kyz7ICnNYAGVmGpFFKF8q9GGmzV0RhtQsaWCoRmh5kiJMgCZBi0wSNkbu3SR5QgcxNl7ZlETMREBdVZJ1novQdTQwsHDdIYDYL2j/jlGY9l57JS3ERO8es/hSOVgY6AQVMsrKgc02lfKOtCz369rwLaNN7WgXgVCGzqc4DR/1vaCYXENkjaf8A8/lKlQLmTEpaHmqYSVeyhlXSCGG4pyD6isLwjhSxkDSSOfqO3dQOq4IvheQjJa40WSOTS/KkYxO6UdX2RIQTWpltWBHUYzeI1cVhnuw7qpcDf9uY816Gg2m8B4bBSjjvHXy8pigWFVABIK6dzuTtsfwHzwzB4BmIpCpVJJ79l1WqWOytTPwj4rSSVY8wArtsjAEKzehBJKk7VubsdCVBtUeF0qVTpNRsDsefb73CTUruc2FucyqspDEAev8A3/2cWcVTo1aZFUwOfL36pNMva7qrBfSHw4SZKUdeXUgKnekNmjRo6b7H5YxeFP8Ah8c0SCDaRpdXcQM9EmFhznIoczkM6ZszyLIklV9craKcK7A+YFjpKsqmkI00oOPeLHR3F8ikWalRGZvMSoK1StTIAbOoaWG+2MriNSYYPH7LPOFFN+aZn0Xq3h3hoghSPuBbH1Y9f6fdgaFOBCvsblEJxmJ1iQu5pVFna8XS5rG5naI1+fPHfFGzeeaWN2VSAqruGAUbWB03JPXucVxWkFxHd3e9Vp8NwxrVJG26d+A83xDLyLpEjQX51lalI/Z1bg/ED8cVn8RpUrk+Gq08ThKDm5TrsR+2yeZ7LytmZZXmIV2alUD3STpFtYvTXbHP/UYDMtGn4n8D8qjS4dIknyTDh7xwKRCrKGAsl2ZmodyT2s9Kxi43iuJxRgugchb6J9PAtab3KFzHGkJILm9x02v0O4/HAU8BUc3Mf3V9uEeBIb75rR8P4GkiK7RqGKqTsLuh1PyrHouH/wCXccvoF57GVXh5YHGATvbVGfoBB2xdfoqSQeMOAqcu5UeZPOPu6/leM3ETEpdRstWT8PkVR7bYzqpJErT4c/PSg7WW64WUWKMNQ1kgX0Js7el/DHrOGENwrJ3n6lYPE3gYpwPZ9AvOeGWsCMv1c0N+Ue9GNwyG97CGt+4B9MebfXq4XHPLREzr26HzXsWYelisAxrjMAadmo8rJj4YyPMnmSIaI30iRl21JHq2+bMzC+4APz1OGirUp9G4m93HeOS8dx6uyvjDQo2awQY9R9k78fQ+TLRRrZMoCoO9CgB+NY9bgwG5tgAs5w0ACnmeKyl+WEhlnfMhowk6MUEcglMT9OhBo9NzhbaTAM0kNDbyDuIkK26o6ctiZtfkZgofIzCFmkjgzTI2dXm69BKyIWOhArW7amottsMG9peA1zmzltE6Hc8rbIWkNJIB+a+mvZzS3xpmH9kjWaKSPMM5eUsPK5ROWGBG2orWodjeB6rW1HNILQ0x2b/2RtkvptcLlwn6LBQjbHiXL3bNFreO+zIPqlRndRbBto9gSAFYgtZI1HbbZftH29HpHHrbeq+Z1+iaOqLn09dfYG64fC82kFCrXFHIQTVCT3dzt126it+wJxDqtN0h43I56ImUarIdTdBgGxjXRAy5KaNQxXynoykMpogXakir2u+uKz+G4GtbIAeyQrbOLcRoic8jtg+v7r5OIsOoxn1f01Rdem8jvg/hX6X6orNtUYD3SPyjIOKi97G3bGbW/TeKaOoQfGD629U7E/qDD4illIINu70/CtTOqe4xkVuE4yl81M/X6SqLcRSdo4e+9O/DMytK0ZYASRulnpuLH5jE4KlnFSi60geYcD+U5phwPePMJ7mZ4zEZVqoQ8KfEnSFP+Y4s1stZgqgf5gyDsGY+oYjkNH/rP0H3VXEeFJJIQhKMrxxnpp8y9QALsV674XWwlOtWLmGAXvB/4gm3lChwtG4DfVCPwNCw0y2ukknyErRrc6gou+5GK4wLXP6rrQ3kbuMQbx22N9hKhzQPX0VOe4QsUUjNJbLJoAo0dr+O9fGhhVXDNp0g+b5nCP8A1MGPr+6gsAmdo9Uidj1BojcfMdMIYcplKWtyzgZhysZiimRZIxZZHYjXM4PRDrl0lP2Cw6mrHHqWdrK7W2Op7ToD+VvYCpIifBZzi3APO8008aSSMxjRu9b0N7YhdzStXoe84LE1KjW0qFMlrYBMx7857kdVrWnM83KQ+w2BJbcvQ0hkVWCqqqHtmPnUlWDCkYkNYvdjvswrv6iqbqo2Wp4jx/OuBCGy6TICrL77FvOFOq6JtUYjlDyyrpu8c/h1CoAKgmEIrvb8tkX4YzeYnilXNpHanQJIydMoKgkhSBWzAfOxSlSMeY4zhKGEqNdRME3jYdvnstDC1X1AQ7TmvOUtcjNAWQT5LMFobbz1G2tiq76+rnpQsk7Xj2NKoKrGvG4B81lublcQtsqe0z5HMPNFO0sVzPFWkyRbkEDoQGQEbdDtijjKU1A73ZKLZcF6XlegxNIJqVeN4MzJBoyxILXqqugF0Sd6NVQG5I3AuyxAcRlAsdUym0F4BMCQvHcivnR/dkWtx30nuL3P5fyy3Gxbsfuvb0uH08O1+W4ct7P4gy7yIWYhmHmHQAjbqR3w3CcDGIBq1DbkN+3u7F52tWfhXGkNvoUXw/Jx5gB11aTZALCttrvuD2xmYvDUqeINCgZI1kwB2Sg/iVUNi080m8VSGKImPsQG33APUj/vbFPA5X1ocO7vV/huLFWtkq67d/ashDnBsdRIu9NjuDfcb7Adxv8Adj0Wi9KWToNtfHxXpH0Z8TkbXDI+vSoZSSbq677jt19Dti1hnaheY47hmNy1WCJMH35rdNiyV51LOIrasB1KkfiMUKw1XFeTcFNMRjLf8qscLNiO1ehRZJZcqI26Mn4HqD8wd8etwlEPwTGHdo/Kw+ItFSvUB5lZDMcSQ5eSKeNHzCkxh2UFq3BOqrtaIv4jFb4oikWPEuFvfd+FkMxtSkwgHrBabwdw8RZdTXmk8x+X2R+G/wB5xdwNLJSk6m/4T8LTysnc3QPi4uc1kRGQrh2YEiwCCh3Fixse4xrUY6KoXaR+U+/SNAQs+akRo1gyuqNHeQaZgbaRGQgA7pTye7vbDSCTiGsa4EvfcgDTkZ8bDyunlzgQGttrrz/uvj4mmBjb2V2GqJvIGpi0bl6tQdbGa76WBudiZ+GZcZxvr3iN9BCj4h1jl5fT91m/ETLFk1gjizCxtI0uqcAMWA5ZUAencncnEYok0qr3ETli3amYMDpqbADGab9iy0fTHhzqvdM0RaY+gNIIkL5S9paYcIWoM+W1RmCV4bko0zjSLbcgggAHQRRN219BitlqQcwm3Z75+iuZ6UjIYv2++XqmEZmZLjkXMBAX0tHVKuiY7qeuoqNJ7muxpfVBuInt7xumy8t6pzb6bWOy+zRkRQkuQZgmoe8WBLMWDAVZ81C97WxiQGky1+v4hQ7MBDqenbO8++xLhFlZGfmDkMdHLWmSwFNk2Cq6zW52Hph01WgZb6zv7hJii4nNbSNvHldSXwykhYxZhNIUsNRBPlZgw2INKAhutw1gbYg4lzfmauGEa75XW/ul2Z4JNGC1hgH0HSTeu60gEAsQfQHqKsYh/QV7PaDvcA25oOhq0xLT2WO/JVzxzxXrR1A62DVncb9OnxxRfwnAVbtbB7DHp+yPp8TT+b1CN4fnnb7Ru76nqOn348lxHD/DYgspONoNzuRf91q0C+pTDyNfsm36SnBLc1rqrLXsN++KAxFZpJDtY5baeW3mmEndVzZ+VlZWbUGbUdlO9dQeo29MC59RzcjtJJ8d/eijMTPagyvrt88C2k4mAoAJMBO8pmkWPLSGQq4lOWCuRoKtcnU1pc9BW7aQKNWNHG0m1MARJJbpH35gDe3NauEa+k8A7ofj/Acy+fy2chkUrEVBiJ00t29Ho2vcG67dawjhHFMLRo9E/qkb6z75J+Jw9Rz8wul2bLxsYiSK0pIsY1h0ihlVVbUN7hlCNS+YhKqt9gcTpOYHsuDztvHvsVb4dwMFM/DvAIpJJpM1lyWcIQ0hLWyih5dlIUEAeX7LfDGbieNNykNdB2i/d+U9mEMiyezZ6GEKpKqDehUXrVltKqO25ND1x5ksxGJcXukm0k+mqvgspiAsZn8sRxOaAi4czA0gGm6YqI3oqNY1Km4DLflu+h9jwKt0mEDTq0kfcfVZmMZFSeau+jnW2SZOQiDJ5ghplO8rOGVwwO4Kgxb9KA6VWNHENlsqpuvUuGvajFamjTHFlcs5xrwjBOS+jS56lDVn4jp99YrvwtNxlaNDimIotygyO268q8Y+Cc9FJqhieWMj7B1EV61vjTwtYUmBnJVcRWdWeah1K0vhmPMrk41lgljKDSQVPbYH7xjxfF8A/wCJdUaJDjNu3UJYNlXxXg+ZnidEifzd6oVfxq8M4fgHl4eRAHNWMJWbRqio7ZZeHwFny1coqPU3/TG30JW+eNUhoSvVvAvhYZKNrJaV61MdhQugBZrr9+G06YYsbiHEH4sgGwGi0rHBnRZ6XZ6QCyeg3/DFGsVBXkPDGt2I7nGa75U7hly4933Wg4PnMxJrVJyvLKncKQsVkO24+wNJ+V42cPXrBgDXRAHLTy2Xlqr6lXEVYdo4/wDWTJ8LIB8mJo5cy8hvWwAIjBalBsguu+490N8sA7ry9x+nvyVE0g9hql255fkekp4OL5lMouY1RaSNlKEfaZKBDbnyk1XTfFwY2sGZrR3eHNWukqCgKsjy7Y5628ku4is+anUakSSGLXqUPVOEvYKzE04Gw9cWaXFKrJZlB33XNfVdUyiJAnfeO/mk8InhQskg0Rtyx5VIu2cEBl7MCwNWD6Ya7jWaS+mP+x5d3JAMTUY2RoDH33Ca5zNZtZRApj3YoIg6vQA0lGIb8bo3dV25vE6Uw6mZ7CNfsVYdiqof0ceEg+B/dZzxJFKsapIioFsrpuisj3sdRUqGJAI+IJNbTiuKU30XsDXAuA1jbuVvhlQuxtNjhGpHkSka9MeaK9+3RRjh9PyODbVcwy0wlvw7KghwB77ohA3r+OLbOK4ln9U99/3WfV4Hg6n9Ed1vpZER6wQRsexBrFxnH36PYD6flZtX9M09abyO+/4THJ8azMfuSuN79e9977/zxabxfB1PnaR4fhUX8Fx1L/LcD6fX8opvEJZJg8SEyoiagSCoTp1JvpfX+mLtLEYV5bkqixmD7CoVcPi6YcKlI3ESL6d0q0cQyD3rgeIk3aEmrJB6noBRquxGHxWHyulVyaBMOaQmOiN9IhzpBDxlQ8lgMALemArSLA/cA3sUrMR8zNjoE0ta6zX7iJKWcZTMGEiQxiOII1KgX+0oALS0QNrqh9+G03U80jU9vJKrNqlkO0F9OfL36qXBcgrLZq8eBx2JL6znTqT+y9tg6Ap0ms5AJsnDk7Vij0xVo0wrf0Yvr+eO6TsSjRadlNOGJ88Sa1oChtJo0TGPLEwZiFXSMPGCzOaXShBcE0dNxlhqrbrjQ4bULi6nMSPdlXxbQAHciqc3x9Y44ZHjcc4bdKVihYKxO4JrSNuuPN08AalR7GuHVPmJiR9VbNaGgkapXLx55OS0AQLmRKqsFGsSqlpq1GvssCCLtaxcbgabMzapMsykibZSbxF+Ud6UapMFu8+aV5TNZjNRh/rCzNl3jq+WUIVZ0avJseYSG33FdBi3Up0cM/LYAB4POblhG/ICO1LDnvE93d2/ddhT6nKQPJHcMrCIgluZyy66LUhdRiIUgsN8SbVatVoPWAzbRMXveMwmY0Uj5WtJ0NvDbyRHjXKsPYMwHBaOVUZ2pVKvRs3qA8yiibAJBwXAa4GIqUgIBuB2j+6DGM6gcg/DkscXF5ElaYtnIgEC6WUSSDzczSAp01epRQ798eocJBCzl6Z4dzFoMZ7LFEEm+mDisuXyCyQSvE/OQWhokU1j8r+7GjhgHPgrlgs/4izMKZQ5Pik2bzU1cyClcKSLqqNeYla61vtWLQY0k5mwOaGVqPpk4zmcvlsoY5Xgd2Il5Rr7IJF3exut8JwzWueQbqToj/BUmV9oAiz/ABHMSFCdGYaXRXckMgWx23xFXNFwB3QuVf0lcflaWHhuUfRmJzbyBipjQb9RuLok/AfHEUWCC92gUqH0ReJHlSbJ5mQtmcu7UWYszJdHzHdtL2L9CuJxDAIc3QqByVPDs/MfEk8RlkMSw2Iy7aF8kfRb0g2fTuccQOgmLqTqvRZn2xSeYClYzx1xcxRaEPmktfkv2j+YH34zK79kqq6BZZDgeW7nFKq6LLYwVDoqYG6IzOSokoStgg0TuD1B+HwxLMU8CJVd/AsI5xdlIJ16zt/FUI8yI0avSNdr2Nij+Qw5uMcBCX/8fw4aWtLgDtP5BQ7zzaOWWBSgKodAzMPiN3bf9o9sGMVZJd+mqRblD3R4cyeXaVF+KThnb7TqEYjY0pQiqG3uL+frg/iZM+/dkt36bkkiqZIjQbRyI5IZ+JuI+WV8pfX13uq/CjgxWBEKs79MVMmQVREz8v7pjmfGJfMJO8TalJOnmMRvew1E6AL2A2w3p5dm+6OpwPEmqKmZtu134MJNxvjKzIkaIUVBSqTfVtRJbuST6AdNsCXCIGiZw/hNehimvfGVoIEGTfwCVV8cKXrRomPh2ASZiGM7h3Ve3fbuCPxB+RwdMAvEpddxbScRyWi4Zl1nhnmgykzjLyGN1D5fWWWr0qMrv1+BxuOw1EEAgX7P3Xn/AIut/qPmtJ4p4DlsllWzGiWVhpCxgQgszdr5J6C2Jo7KcJp0Kb3Zco8lxxNb/UfNQyfC8tLw4Z6KF5GMRkEK8sksOqAiGydQI937sS7D021MhaPJQMRVI+Y+ZSgq3tUmUGQQzRwc8qMyKK7eUf6ru+9enxwz4WhkzwImPlH5Q9NUmMx81tMh4Qy7xRu0bozIrFCR5SRZU+UdDt07YAO6NxDI8EDuuOvfvWL4WrZhM00OSRjlpWiKe1OGdl66fqq+VkYtOcWxLjfsSxTZcZQmnFcuI8/FkIodXOiMgZ8zMoGnVYIUHuNj8cA0ksLydOxFlaNlZ4c5OZy+ablTRzZV5I3T2qcoWQE7MrA0flhVWmGFthB/2hMa8kxKE8NiTN5fL5lITomk0tGM9mhIqK5R3FyANpq69ME+mxji0x/1H4UB7iJlWSLfEZ8kgKrDDzubJnM5Wk6diBNQrVufhiA0dGHwNY+Vv4RZzMJ5HwnRkjNKkkc4RiU9pnkQGyOjSFWFb7jvinjCDTcBERyA+yOk45whOGuCUL0UJ0sD0Kt5WB+FE48/hn9HXa7tWjVGemQh04cHjly08ZQhy3Lu9Cli0ehrNqK2O3SqXoKvFBUwuN6RgDZ0jSNDPfugw5FSllN1lcxxYezxSIEXUwzBiEZtVMuifztYDDmDdaIOrajQtU8MencxxJtlzTybLbCLW3kG15Qmp1AR3x43+qPVc1LBARzPasuSx1ilkIIGnUKRlZGNMPS6BxWPw1OrUzRkfGhuNbxrIOyMdIWjmEcPDurnrLoEMsxlAvzKXVdVEbK3MGsEE/nhHx4bkNOS4NjsMEx3jLYiEfQzIOhM+/FVcdihmyMuUWUTSLDY3BZjFVEkbXqWj88ThTVo4tuJc3K0u8Ot/dRUDXUywGTH0WUzvFJCnDs/DKcu2rkGUgsI1J0ksGsMFAayBTUehAx7pY69G4RxFRm5o1ZWRiJomB2dJRq2+AJI+WM2r1ahChrrwu/ST4fm4hlEhgMYYShzzCRsFYbEA72Ri3hazWOlyYk3jrwRphy2ZyrxZabKIod70rpUDzWFJJU31G4YjFmlW6xDrgqCEJ4sQcZiykMGay7TpbSeWUIzaRZU6NhsTRxNM9E4kiy6JC23BhxTmD2psjyqNiFZtd1tRZqAvcmjhDjT/plcs/kvo7jeXMZrienMSysW0oXCIoFACtJY6QBuPsjvZww1yAGssuhKOG8DyyZ3K5/JSrlInflDLzI6tI1lXCgm/MCK7A0fhgzUcWFjhPaojdOs94LzI4lLn8tmo42kAXS8RehpVT9oD7N4V0zejyEKYQGb4pnQ+YifORh4+XpflKqMZLoG7KdKuyLO9DpXytqZoMaQtSlQp9HTcWF05pgmbchvbZIuMZeUqZs28pMcUdxgIp1yPItXoIVRyzvRJsYW7CsAzPnQeZJTWYfD1qjW0mC7jBl0Q0A6ZhJv2IDNzSRPlykr8qdFejp1KCxVgTpo7qaNCwRthFTCUszTFitXD0muZUBaMzCRaYNpB17bifFOM1k2BzDrM8kUTBdyA6NzkRlcAd1LEMNjXYgjDPgKAkgSB+bqrSqlwptcwNc4TuQRlJBHcYkKudkUZwGN2OWk0i5XGoGVl3oiqAH3474eg3N1NPymMZVf0JDgOkE/KLdWd+1fcZ4aq5JJVL62SAjQ8hOpwS/MBOkKa8unuCMS/D0hTDg29kWFqudizTdEAv1AAgRGU6kjedrofi3DlgRHQiYpUWYVmkISU7g+VlNe8oo1afHHPoMZBAB2Pem4eo6u9zHDKD1mEBt2i0XB7DzumIyMZzOciEC1APJpSSVt5EG6mS2OknuO57YaKbM7gGi3YqhLxh6NQv8AnN5LWjQ75bXH2S3inDf9UZuTymjenLx1rt2AMb3YqtJjPQC764B7P5fyx4du34VzDVP8UG5swItB0ho+YRvqHbld4Hl4eWjyZe0CnUzaAuq2GoyMd9qHLKnoDR+1NJrSBLfff9lOM6bO5rHwZsBMxAtlA8c09k8kHE8medIETy6jQUWACdqokVXxOEPY7McoWph3Dom5jeN/Y+iJ8JPWcy17fXR/5hhdP5wvPV/8p3cVq/ot4cZ/aHTMMoi4gZDGpUo4A77at72N1t0x6DEOyhttl5galarjGYOa4lHl4nhPssTSuslka5QY1FKQSVjLn4cwfchoy0y472RJT9C+dCR5rIl1ZstO+mjsUJqx6jUD/iGGYoTlfzCgWMKeSzK/6TTeYf8AhAnX7QKEr+9W9ddsRH+H8Vx+Zej6vXFREvKfo34Qk82bkLyKY+IGdFDMFdbNEpdMDezdcXaz8rW90IQLlHeKsqZeO5UB5Yx7O6GWMHyM2vT5qIBO2x9R64CkYou7wpOoXfAMrxZLOZSeExzwmXU4R/r7BHMuvOxO21kjT64iuA4tc02PoubYpX9HUceWy2SZoMyc5reEpplCqk0u7talFAUBtqvv6g65LnESI8NgoborOMZCKTjOdOZizByz5URh44pzb+SwpRTZAv1FjHMcRRGUiZnUKTqtpLnmn4Y8rRPEWiY8t71KASBqsCjQB+/GfihDHCZsm0vnHes7kRaV8MeXf8y2Bor3nC5vylvr4RK4fTRkFIBEep2jk1Ak15CKBOH8ZY2rQp14M6E3IA3nx87qnhiWVHM2SV+NrEskseUUdT6HUGIk1aUJHm0dt9VmgLxUGDdUc2m6qf2iREnlPdECU3pA0EhvvdMsxmZ+aGLxx5YaX1MQCVoWCTdHUTew2C0dzVRlOh0ZaAXVLiL6+HpfnayYXOnkEjzUWXLNrnlmZnbYFqA5hBotasE2U1sCD0vGjTdXDRDA0ADlrHZBE3N0khk3M/3+yN4PnkE8SjK8sOhp2NtXnkO/6osd9jJXY4RiqL+hc41cxBFtBsNOf4lExwzAZY9ysNx7iIGVnyPJeVoZDU6gFYotWqPzeYgaTpryD4npj2GFq9LQY87gee/qsuo3K8hO8xm2zeUy2aWEQtHqy5WNSq1HTIV+FMenocVeIN0clOp5gSNQtr4c8YI4VJTok2Fn3WPrfYn44q0q40OqhlUaFG/SHNfDM5/uj/LGnhnzUb3pp0SHw6ubh4Pzval5S5J2SNYAHU8tinn17lTv03xZqFhqxF55rmpM0Gb/AEI2c9qzcuYkiUABz9WvNFkVuTpG7HevQYMlvS5YEfsuvCMHHpczxDKNAcz7OuUfWSkqoZND3dinIOkXvv0JwJaGsdMTKnks2eGSvleFTZiHNy6JZFnP1pdU5lr5feFgt5hR2q+mD6Roc4AjSyEaL1KbjuXy8EdlkTSNCOG5ldgVbzX8/vxk1qsG5XOeG6rAT5hc62bbmCBSsXvgEEhqXUfsCyNxsO+2Cw/Xa68L0GAr5aFGoGZus/TXS8bG23krEyskMRkneYNHl1DRkobXnvHo8ysrKNmBN9dtqxZykCXE6dnNWTUp16mSi1sOeYN9cgdNiCDqDppe8rr8OinzMasZzI2XEys0sYAqMuE/sgqAEVfSrNDA5WueNdJ2/CJterQw7i0NgPLSA1xPzAE/NJJnv7VzP5OKFs45MsjI8QcF9JJkDMwYhRq0yKpDUAfzxzgG5jqbbplCrUrNosGVoIdFp+WACATaWkiJt6IyfLwHMZuMggCETM8kshWS+Uw1hAWNaydgd6xxDczh2czdLY+s2hSqSPmLQA1sj5habXgIDPRj2VnhLho6D28wITmERaLpXioqACAwO+AcOrLZt36bR2K3RP8AiAyrBDtLM+bL1s0XDtbyQRZQ4bwYS5RjzD7VMWkjTU31iRe9e1Ek6yLN2m3U44Mlut9k2viuixIGX+W0AOMDql2naBETFoN9k1zfDhqe4eXH7KJfaAZAQ/LBpiW0vb+XTV77dMERfTaZuqNOtAEPl3SFuTqxGaLCJEC8+aLzfDI+dMJcukeXjKPDJRUOzFDo3NSagWB2sV1xJbcyLbJVKu/omGnULnmQ4awBN7CWxAI5ruf4RpbMiLLoXUfVa8vEAdMoDaRZDDQ48xAJr4bE5sTA7rLqOJDhSNSoYPzQ927bTYRcaXS/NcLyuoao5eZy0MiZd10JIb1LuTXY0DtZGFlrTqDPYrVOvispyOblk5S8GSNj++6weSzBjdXX3lYEd9wbHXbFAHKQVVc3M0t5rRx+Ns6vuyBfkkY/gmLfx3+0eqzv4a3mVOPxlnrvmm/ULGD/AOngTj/9o9VP8MHMq9fFmd//AHMPloH8EGAPED/pHqp/hreZUh4ozp/2z/j/AEGB/iJ5BT/DW8yrB4jzZ/2r/wCN/wCTDAfxF/IeSH+HM7VaOPZo9ZX/AOLN/wDJiP4lU5DyUfw9m0qt+PzdDOw/86b/AOXHfxGqdh5JzeDvdox3kfwq/wBOTUTzZSB1IkzFD7+ZWJ+PrHYeQThwKqTGWO8j6TKKyuZzcq64xmGSz5ubMF267mUDEtxeIdcAeQUP4O2m7JUe0HlJJ8gFDJZzMSx8wSBIw2jVLmZFGqgaFyEnY+mCbi65vbyCfU4FSpP6NziXRMNaTbTmhshxaR2ZWY1RHvuwINg9WI6fDCKuMqlpaYjuU4/gtLCMY9pJk790rTZM0tYxnmSqwbZX5mRjFG2sVBNfKI/tDKNK0RvqUc0gdDZvoCNJn87AVKZdEX8NY8SqFUZK7XRr7+iVcTaUTSRCeKCFFEgUaQ2kVdKBdA6yT09wV1vJw3RGm15pl7yY312v5R43TXzJEwFJcjFNpjEc875dCZV8yyKrEEa0ciRmOzgd9N+mL9HBY/NULQG6G/d/TFuz0SX1qMCb+903yXBpbgVuRlkf9pedGWBPLAcMGdjoJPT3tjsTdZwMF+as8utcaX202F0l2MMQ0Qh5Ist5lnmmmlDnmFLijKLzFaIpISvWIk7AsXSjpfF+hw3DUWgNboZB3nvSH4io4mSnXBISTmmiyaZaSaOy2g0zqWADMV0VWk9NtRsE2BfSVTxiBny0wklEkisJVTUCURDoN6fKDpO9barrpipjWZqJ7Lp2HMPCyGd4SJFtdj6486Kl4Ku18G2qJFjzQ0PE83lujGRP1W8wP3Hcfdi1TrEaFZz8NXpXFwtSniKUKGZEVb01r71Z261Xeu4xH8QOTOG2nnda7OGEuyvdeJsLeasj8RSH3UvawFs7DqRQ6D1xA4lWOlP35JjuGUhrU+n5U14/IQCsbMDdEBiDXWqG9d66YJnEKrv/ABn34IHcNYP/ACDx/uk/FeO5tl+r5aBhsxLWR6qSKwBx8i7SJSH8Lrm1NzT4n8LNpwt2bVIdZP2tV3/PCziafNdT4Q5t3iUn45O8DSIq+SRFDErts1ij2NgY0MJWlhAIut7CsaxjcwgtJI8RCIyHEObHyubK6iJUZaXYaixUEgnSrBSNxQvsMaVPrDLJ0SatQU39JlaDmJBk6xEmNyJRgdlKuOYzCMxI2qOglFQDQ3FOoPeixuhgskXvy2SxXa4FpgAnMRBudefMGO4WuvpZdURR2kLNCu5kXSeWAVsn7IL7X6nAlvVg6xz5I2VYq52AQHHYz1pmO0xdXJOSHkQyLOE06xKw9w0V2O4pKqz9nbpjhe4170fSQW03wWTMZRvefXlzuruIZpfckfUrOPK2ZdgCzUTRFCtLNZ7OPhjnQLH6osOXfMwQQNQwDQTFucgeC5HPliVNxoVOkHnnYKTdegbTfYU/WziOoezxROfiGgi5m/yDcb909pkaKfEOIwFNTyQykRqAoNkFVAsXY1EtfSvKbsUMC8si8GyikahcA0FtzJsLE+BgRzm9oN1Bs7klYtry59LjJ6EbCunoCeo798Fmp628ks1K5gZiP+YHj/bQoXinFcqInCHLs5AACxlSN2vzXW2x+P3YGoWZbR5JuGrP6Rpe8gDm8Hlt237kt4H4nOXDBSpDV1HpeEscWiyvYp2FrkFzxbtSjL2emKjoCqYbDVK85Nk0l4XPGVEkbIX93UCL/H5j5XgSI2VmjgxUBIqNMawZVwyMiiViAOSwVwTuCSR9+4wBbqnMwdMlgz/OCRA5CUx/RDiPUZPrOWJBEsbsQp3GpgKWxvv2xPRCELadDpIg5Zy5i5oEjWBqVZwDhD5mORgzBgQsYC2GemaiewoVfqwxDKIcEeM+Gwr2tLQRq6SbCQJF73PkCrvDWSSVJjIoZ0aMAPKYlGosDZ9bAFfHE06YMyEWOy0XMFMAAh1wwONoIjwlLOPZZI8xLGmrSrEDVd/mL63R7isBUAa4gLRwNR1TDse6JI20TrNZ2NMjCoJVpImUhI4qLK7Al3I17iumHFwDB+yz6dCo/GPJuGuBkudoQDAHyozhnHYlggRpXV+VNHp1nlA22nmxjcghtj8B6YljwGiTse7xVfEYGq6vUc1gIzMMx1tBOVx5EJfwfPQjK8ubTqWRmUtAZaRlQHTuAPMvU4indkfaU7HAsxHStdALQD/MDLgnXXYqfh/iBhgdCJQryB45F5alhpI/2lgWKO3phlOm8CIPvvVPiGLwdSo2qarPlgglxGs2y67qHDPD0zTkgaAbIDsC1X30jf5gYj4J7tbKvxPjOFq4dtNjpcCNAQNNpW0h8M5itmjP3n/24qu4XV2I9+Cxhj6e4KsTw1MQ6vspAIaNl1BkZXUjUK6gruKpjizhMC5mZtUAtcIN0jEYljwCzUFE5fglMI3yqyRmVZZHmKyMzcurHuhSpCr0qiSB66tKnTpMDGCANlRc5zjJ1Uc3HxLVIwdQPMEUb35iUvy7UpAJ3J0fHDcwQwucSjiWbmHL5mQ63dSEpVdATdqNZBawpPxrYi+kKFS/EcwWZ48ukCGiXZAsmqmdwdZAYF9KWO9tvtXFwCmEDxjjcRkLHMSnzq4WLU1MFIoGSkChifdHmHUYq1MbSZqU5mHe5BRce0qUhiAUoyapW1HS9Fh5Qo3Pm3vcn1rFGtxKQQ0KzTwkGSV9lmpQLxhvuVpsC+zKrW+BzEAo2tDnAJtw6RYzlmOkERTTMSBZ3AXfr0P5Y1cK0MbT00JKr15eag/3AflfZTjQHI1zICMszt5gAXatKn5b+X+mGsqgZJOgJ/A/ZA6gTmhurh5Df919wbiiIMonOWkgd384941SnfqLO3wxFGo0dGM2kk/YfsprUXOLzl1cALbc1Lh83MfIXIGapJG3BIJBIWu3WvuxzHyaYnclRVZlbVtyA/Kqbhm2VV411zZl3fbt5m0kj4dr7Yl1KQ2Rq70UiteoWn5WgD8ofNcPR1uJNDNmmiTzEgqL1GroAUTt6YTVwtOoDlbBzQE6nialN3XMgNkpZxjw1GitIU1BJBGTJEFLXXmQ/aWz+RN7YCtQfRYXU3uEeR7k6hihWeGOAuJtt2FKx4WRk5iwnRvuAPs3dA7mqPT44Uypi3MzahMeaIfkzEHvO6Bn4Gi+gvcalq/iPXEfE1B8zSiFDN8r58VU/CPRQflWOGKbzXfDPCoPDD+ofwwfxDea74c8lz9EsfsfiRjviWDdEMMeSknh8n3ioHw3/pgTjgNAiGFR0XhqNUWUrrQvos3V1fQCquhueuOdWrupGoLBA1tLpej1MLKcV0tPJpAChtIAG3l2/li9QkUmzr+bpLw0vMIJowMPDihLAiuHTFWsbEUQfiDhVQWla3CCC97HaEe/qtT4h4rl3UMjIZzJqLohjFVvqBcgsWo2B2OIcJ0F1awhNFxbUeAyIguB7oMAxHNQ4n4kgdJtCOJMwVMlsCoKnUdIAvdvXoMSQTNtUijVpUnMz1QWsnLAMmRF9rDkoZXxayqKjVpFTlrJ5wdNEAFQwViASASPxxAzBLrVsI5xguykyWgDXWxNxJ1goKHi8yxrGhZFDFvKSpJNbkjrWkV6YG4ESmVOIUXVDU6KTAF40E6WPO6k+bmcyEt/am37Bjd7gUOu+AJHNKHEHtDQymBl0mTG3ZspGJ3NuzE7CySTt03OALwg+PxIEMho7APvKvj4cO+FmqkuxWKdrUPhb6L0fwt4ejOXjY1ZBJ9RZNX92NvCx0TSvN4ypVdVIc4nvJQOQ4aMxFnMwqF1bVFl1ABsICNQ7eZyd/hicxc1zh4KeIUhQptox1ol3edB4CF3OcDYRxgRO3+oyRKug7TNoAB22ujudtjvjnydOXqsUtcGtt/SR42VkHCJFmVCrc0ZmIh6O0SQjUdXTSTqHxJx183bJ8oUZHAwdZb5AX+6Ly0L5eorV1V4lfSxCs4RQAxq7Onmvt3Rd7OBbLbe9P2n2VIBZ1ddJ7/dz+6Y8c4nUWSzY1qhkQugJ3WVDQIHvU2nBvMFp96I6lTqMqdonuKCzvEZ4CyBiZBHASWZmAaeYqRRsbCwD6YHM4GO71Que5kjeB6n7Jjm/FPLZ1KK2iOVyUckfU1qB8tA711JFb1iTVifeia6vlMdh9Fbl/FAMgRonUmRI7tSAXj5i976bH0x3SCYj3Erm4gExHL1EqnJ+LY9CGQOSyCQsEAAV5Ci2A5rfbqfX5Q2qIE9nquGIEX7/WEdnOJPzmgijV3WLmNqbSNyQqjY7sQd+grBF14ATHPObK0XiVzP51EYgxK1Ael7hjsCN6C4h2XcIzVLSrYspBIurlRkEmiUXcXsRt0PUfDAmhSdq0eQTW1nxZx81h/G80cOYCKFReWpIAoWS3p8BjI4hQAdDBFhp3rW4fUJMuPNZibi8K9QWP7u9AA9+g3GKAw1Z+/qtU16bVbBxNGCkLQYmul0q6rr4givmMA/DuE30j1MQpFYGO38SpJnyW0aBdoCLJrUCT9nsB//ADEGhDc08/TxU9LJiOXqqv0wtEsgAsdDd2HI7D9T88H8K6RlPsR+UHTiLj3f8K7L8YUFSutGUFl0t7vbajtZJHp64IMrMuHaFQXU3CHDVFZbxBp0KswGh9aBlHvNv1IBN2dge+GiriWgWsDKA0sO4mdSI97IjOZ0TEMqBfMXJ5jOCWH2QdlXe9vxwvFYkVBGWDumYegad8025D2Uc3EIvYmjL3IouIUwdGYecXQBWy24PumsXadWmMPlJ7uYO6pmhV+Jz5bHXkRt4/dN5SBzJVZXEWTCpTAkk2ST/hH54tCPmBmGKm0HqsIIl8myhlckgbKRtDGV5BaRig22HfoDffrgWMH8sFouDKJ1VxFRwcZzCLoTJZGLTkwYg7TFySWb3BdHr1rSfTrthTKNIBnV1J8k+pXqzVOYjLHmq8twyNWhGkSc6aRRZNLGl9KO7dDZxFOhTaQYmXEeAN1NXE1XB14ygeJKokRIYY3WON3aaTQ0gLeRCQO/y/j1wLzToU87Wj5jHgjYH4iqWucYDRMcygvEOd0ZeAlwRHBrIBAGpq0ggbDbYfM4CuS9tOmDrqmYYBjqlQje3gvK4z1PcnfGkeSBmi6W9cRCklVK2CIQAyrFUYEkogwIiMD0wBJTWtCKhAwp0pgARKtgEVkRFLhZC5FRzXgC1ciBPQwGVCVpOKyTwxZbkCzncskB7aWu1bbvpdh+fbGwA5rGgbgBV8GKNUv6X/xuLvDceYC2eayiZfLRRIzroAREjbSZW0mgT1625NjoSdrxacMrQAvNYuuarzUcbk+x75IDPSzxJC0uYkVFjRZJYREwLs2klgw1V7oBUdzjiXAiTy81ScXtaC521yI18VZLxueNpeZ5b1hNSUqU7ANYFsoiAc7myQBRYDEZ3aHX9z9oRGo9sz2/sfK5RnHuIgZQyxCORQ6hxIhIrWEe12plN9e4xL3WBHNHUqRTLht7KrzXHNDfWKhiuUoNJJZcuoJI3oHXdHYUAR12hz417T5LjUg30v6D8q0ZzKyhTLGA84jBDxtuTbIpbTV2LG/bbrieqSuzU3AFw1jbyQn/AOMcHzRAMrA+ZktXamFWKBYUfjgf5Z981H8js3/BVseXyZdySEZJr1GYbukYUmtRrSh00QK610OOhp81IbTk9h57gfhTPhnLkBA7j6uNAAyk6I31rVg2NXU98d0Y07vRT0DIgcvSZV08EbZtuXMY8wYV1qBdxhjpO4oGyR16Hp0x39VjdEQ01LHrR6KeZK84qJwHYVy6BO4Omu69CfjR9MTvqiJGaJVRleOozmIAwGysADXRdtV/DHXFpXSRaQvPvHIL5ynHmVEsDpdE/wDVjMxhOfwWxgZDJSVMp6Iu5vez0+ZxSJG5Kvh7uQ9+K7yGFAaQBuKVdvyxHV1v5lSH1No8l1YXG4IB2+yvbYduw2xxyH+5U5qnsD8KLRtRB0kE37q+lenptjgGa38yol/Z5BQIIDLpWmFN1sjexd7dT+OJytJBnTuUhzgCI1Qzxx1TI91V3faht5dh6d6wzrzLSPp+VHUI6wPvyXIVC62V11lWAJ8lE0B2oUNR6nsOwxD5dAc2wI7dPY5ImwJIde/YiJ+IyqW2tdNr3s0BRoX132PSzhLaFNwHOb7dv0smuq1Gk8osvpuJAXaAhgd1snpq6V6b9e2Obhzz9zH1RnEAaj3r9E04r4q5juJHKeUAopbRtt0vffbDahr1QHN00sk0m0KHVOo3KKn8Sl9CRuY1WNUCq1k7db0gixXT0x1SvVDQGiABCmjhqIJLiCSZ80MnGtKaFnKofshhW/p3AJ9DveEsdiGtygFOczDudnMSuZfNhgAr6gooCyQoJ7DtuPywir0kAP0TWdHJLI7VmPFfEgagSqBt69ew/mfuxo4CgR/Nd4Kpiqsnox4pDdYv6pOgUC+ChAXKpHwRCW1yvRsAQmgq9HwBCYHK4NgEcogTYXlRZlYsmIIXSrkzGBLFMqYzOByKJTmPxVm1VFWXyxgaAUjOmhQq1vYbXh7cQ8ACdFTfhWEkga63K7mvFmZmAEwglC9OZChq+tdPTDDiSfmAKqv4bRf8wVieLZbW4MsdIUAaHApN0sB6Ok9LG2O+JPIJZ4XSRua8cyya+bBExdAmzMKF35dyBZon1oemC+LnZC/hjXTJ2hWjxwDA+XbK2kmvWRL5iZCWY+5QOok/DHHEjLlhAeGDKWzrPqu5nxdBIEDQSoqQyQqEkU+WQBSd0u6A74k4hjhEHSEt3C5i+gI81xfE8JeN2OZPLaNlDLGQOWpUAU4oG727+uJOIbMmfYhKPC3262keigONZUx8vmyD6lYraEdpOYx2lPXpX3/DENqsA15eiW7hdXLEjSPMyi349lGZmM6byZiSmjk6zJoXoh92sEajOfP1XHh9aZgak+kI/wAO8Ty6zRus0elY1VwFlbUyIqIy6ogUb3waNEVtuaYxzc0goGYOrTIkaCNeQt9/BNsgrHNQzg6tXNEvQaQ+nQBsC1aFGCAOae9D0LxUD++ffghcxls0M2ZjGaaQKSDGVVQajdAXsuULIdQ21bdNx62aUpzanSZo+mmx70RxOZRxA6ydJjhjC6QdZLsSN+gGpTe334kkB9+xG/8AzZPID1WS8XTf/kJ/gUH4IuM7G3eV6HBjqBBmbFCFeVZzGJyqVS2YOCyqVw5jHZVyomzODDVKq5+CyrrIeVh6YMAqC0IeTbcEg+o2/hgxfVDkjRQbMSL0a/mAf/vHdGw7LpcN1E8RJNtGhNk9x16+uO6ACzXFcXnUgL6DiiIytoa1/aB7Eeg6XjnYdzgROvYubVa0gwbdq43E46ICvZH7PogHfoNAxwoVOY9e38qDUZ2+nZ+EM/GGAYRLy9e7Ndsfl6fnhowwJBqGY0GyDpiJDBE680vVaxYJlABCiXxMLi5VscElkr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lflegalpulse.files.wordpress.com/2012/02/allnatu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7966"/>
            <a:ext cx="2384579" cy="12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002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400" dirty="0" smtClean="0"/>
              <a:t>Collaborate on the development of food additive standards and specifications that are based </a:t>
            </a:r>
            <a:r>
              <a:rPr lang="en-US" sz="2400" dirty="0"/>
              <a:t>on </a:t>
            </a:r>
            <a:r>
              <a:rPr lang="en-US" sz="2400" dirty="0" smtClean="0"/>
              <a:t>sound science and globally harmonized. 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Maintain food additive standards that are based on  </a:t>
            </a:r>
            <a:r>
              <a:rPr lang="en-US" sz="2400" dirty="0"/>
              <a:t>technological need/function. 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Educate </a:t>
            </a:r>
            <a:r>
              <a:rPr lang="en-US" sz="2400" dirty="0"/>
              <a:t>consumers </a:t>
            </a:r>
            <a:r>
              <a:rPr lang="en-US" sz="2400" dirty="0" smtClean="0"/>
              <a:t>about the safety of food additives.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simple, clear messages about the role </a:t>
            </a:r>
            <a:r>
              <a:rPr lang="en-US" sz="2400" dirty="0" smtClean="0"/>
              <a:t>food additives play and their necessity for a safe and stable food supply.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hlinkClick r:id="rId2"/>
              </a:rPr>
              <a:t>FoodIngredientFacts.org</a:t>
            </a:r>
            <a:endParaRPr lang="en-US"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Role of Regulators and Industry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r="1533" b="4873"/>
          <a:stretch/>
        </p:blipFill>
        <p:spPr bwMode="auto">
          <a:xfrm>
            <a:off x="3733800" y="4038600"/>
            <a:ext cx="4937090" cy="26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IFAC’s Ongoing Efforts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r="5364" b="4381"/>
          <a:stretch/>
        </p:blipFill>
        <p:spPr bwMode="auto">
          <a:xfrm>
            <a:off x="41282" y="1219200"/>
            <a:ext cx="5595843" cy="32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0127-3577 IFAC Understanding Food Labels Infographic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2820"/>
            <a:ext cx="177403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14946" r="15796" b="5868"/>
          <a:stretch/>
        </p:blipFill>
        <p:spPr bwMode="auto">
          <a:xfrm>
            <a:off x="5562600" y="1676400"/>
            <a:ext cx="3225495" cy="21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Additives have a long history of safe use and provide benefits to food processors and consumers; will help address future food supply challenges.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Food additives have unique GMPs and should be produced accordingly.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Misconceptions about chemicals in food and preference for “natural” are driving consumer concerns about food additives.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All foods contain chemicals; “natural” is not always better.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Both industry and government have a role in helping to better inform all stakeholders about food additives and the modern food system.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Presentation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Food Additive Safety &amp; Suitability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Benefits of Food Additives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Self-Limiting Properties of Food Additives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Food Additive GMPs and IFAC GMP Guide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Misconceptions about Food Additives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/>
              <a:t>Chemophobia</a:t>
            </a:r>
            <a:r>
              <a:rPr lang="en-US" dirty="0" smtClean="0"/>
              <a:t> and the Role of the Media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Role of Regulators and Industry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Helpful URLs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" y="1447800"/>
            <a:ext cx="870204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IFAC website – </a:t>
            </a:r>
            <a:r>
              <a:rPr lang="en-US" sz="2400" dirty="0">
                <a:solidFill>
                  <a:schemeClr val="tx1"/>
                </a:solidFill>
                <a:cs typeface="Arial" charset="0"/>
                <a:hlinkClick r:id="rId3"/>
              </a:rPr>
              <a:t>foodingredientfacts.org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Codex INS List – </a:t>
            </a:r>
            <a:r>
              <a:rPr lang="en-US" sz="2400" dirty="0">
                <a:hlinkClick r:id="rId4"/>
              </a:rPr>
              <a:t>www.codexalimentarius.org/download/standards/11341/CXG_036e_2015.pdf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FDA Redbook –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www.fda.gov/Food/GuidanceRegulation/GuidanceDocumentsRegulatoryInformation/ucm2006826.htm</a:t>
            </a:r>
            <a:endParaRPr lang="en-US" sz="2400" dirty="0" smtClean="0"/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IFAC GMP Guides – </a:t>
            </a:r>
            <a:r>
              <a:rPr lang="en-US" sz="2400" dirty="0">
                <a:hlinkClick r:id="rId6"/>
              </a:rPr>
              <a:t>http://foodingredientfacts.org/knowledge-center/food-regulation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  <a:endParaRPr lang="en-US" sz="1800" dirty="0" smtClean="0"/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57800" cy="1792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b="1" dirty="0" smtClean="0"/>
              <a:t>Questions?</a:t>
            </a:r>
          </a:p>
          <a:p>
            <a:pPr marL="0" indent="0" algn="ctr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100" b="1" dirty="0" smtClean="0">
                <a:solidFill>
                  <a:srgbClr val="FF0000"/>
                </a:solidFill>
              </a:rPr>
              <a:t>Thank you!</a:t>
            </a:r>
            <a:endParaRPr lang="en-US" sz="4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300" b="1" dirty="0"/>
              <a:t>Carl Bao</a:t>
            </a:r>
          </a:p>
          <a:p>
            <a:pPr marL="0" indent="0" algn="ctr">
              <a:buNone/>
            </a:pPr>
            <a:r>
              <a:rPr lang="en-US" sz="2300" dirty="0" smtClean="0"/>
              <a:t>Asia Pacific Regulatory Affairs Manager </a:t>
            </a:r>
          </a:p>
          <a:p>
            <a:pPr marL="0" indent="0" algn="ctr">
              <a:buNone/>
            </a:pPr>
            <a:r>
              <a:rPr lang="en-US" sz="2300" dirty="0" smtClean="0"/>
              <a:t>CP </a:t>
            </a:r>
            <a:r>
              <a:rPr lang="en-US" sz="2300" dirty="0"/>
              <a:t>Kelco</a:t>
            </a:r>
          </a:p>
          <a:p>
            <a:pPr marL="0" indent="0" algn="ctr">
              <a:buNone/>
            </a:pPr>
            <a:r>
              <a:rPr lang="en-US" sz="2300" b="1" dirty="0" smtClean="0">
                <a:hlinkClick r:id="rId3"/>
              </a:rPr>
              <a:t>Carl.Bao@cpkelco.com</a:t>
            </a:r>
            <a:endParaRPr lang="en-US" sz="2300" b="1" dirty="0" smtClean="0"/>
          </a:p>
          <a:p>
            <a:pPr marL="0" indent="0" algn="ctr">
              <a:buNone/>
            </a:pPr>
            <a:endParaRPr lang="en-US" sz="2300" b="1" dirty="0"/>
          </a:p>
          <a:p>
            <a:pPr marL="0" indent="0" algn="ctr">
              <a:buNone/>
            </a:pPr>
            <a:r>
              <a:rPr lang="en-US" sz="2300" b="1" dirty="0" smtClean="0"/>
              <a:t>International </a:t>
            </a:r>
            <a:r>
              <a:rPr lang="en-US" sz="2300" b="1" dirty="0" smtClean="0"/>
              <a:t>Food Additives Council</a:t>
            </a:r>
          </a:p>
          <a:p>
            <a:pPr marL="0" indent="0" algn="ctr">
              <a:buNone/>
            </a:pPr>
            <a:r>
              <a:rPr lang="en-US" sz="2300" dirty="0" smtClean="0"/>
              <a:t>750 National Press Building</a:t>
            </a:r>
          </a:p>
          <a:p>
            <a:pPr marL="0" indent="0" algn="ctr">
              <a:buNone/>
            </a:pPr>
            <a:r>
              <a:rPr lang="en-US" sz="2300" dirty="0" smtClean="0"/>
              <a:t>Washington, DC USA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 smtClean="0">
                <a:hlinkClick r:id="rId4"/>
              </a:rPr>
              <a:t>foodingredientfacts.org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56756"/>
              </p:ext>
            </p:extLst>
          </p:nvPr>
        </p:nvGraphicFramePr>
        <p:xfrm>
          <a:off x="914400" y="990600"/>
          <a:ext cx="77724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1524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Safety of Food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5381135"/>
              </p:ext>
            </p:extLst>
          </p:nvPr>
        </p:nvGraphicFramePr>
        <p:xfrm>
          <a:off x="1524000" y="5257800"/>
          <a:ext cx="66294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541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269209"/>
              </p:ext>
            </p:extLst>
          </p:nvPr>
        </p:nvGraphicFramePr>
        <p:xfrm>
          <a:off x="457200" y="12192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Suitability of Food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3609186"/>
              </p:ext>
            </p:extLst>
          </p:nvPr>
        </p:nvGraphicFramePr>
        <p:xfrm>
          <a:off x="457200" y="1219201"/>
          <a:ext cx="8218714" cy="466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Food Additives Help Feed the World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92960"/>
              </p:ext>
            </p:extLst>
          </p:nvPr>
        </p:nvGraphicFramePr>
        <p:xfrm>
          <a:off x="381000" y="1447800"/>
          <a:ext cx="8610600" cy="41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Food Additives Have Many Technological Functions in Foods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dirty="0"/>
              <a:t>I</a:t>
            </a:r>
            <a:r>
              <a:rPr lang="en-US" sz="2800" dirty="0" smtClean="0"/>
              <a:t>nherent </a:t>
            </a:r>
            <a:r>
              <a:rPr lang="en-US" sz="2800" dirty="0"/>
              <a:t>properties of food additives </a:t>
            </a:r>
            <a:r>
              <a:rPr lang="en-US" sz="2800" dirty="0" smtClean="0"/>
              <a:t>like taste </a:t>
            </a:r>
            <a:r>
              <a:rPr lang="en-US" sz="2800" dirty="0"/>
              <a:t>or technological </a:t>
            </a:r>
            <a:r>
              <a:rPr lang="en-US" sz="2800" dirty="0" smtClean="0"/>
              <a:t>functions limit </a:t>
            </a:r>
            <a:r>
              <a:rPr lang="en-US" sz="2800" dirty="0"/>
              <a:t>the amount that can be added to </a:t>
            </a:r>
            <a:r>
              <a:rPr lang="en-US" sz="2800" dirty="0" smtClean="0"/>
              <a:t>foods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Too </a:t>
            </a:r>
            <a:r>
              <a:rPr lang="en-US" sz="2400" dirty="0"/>
              <a:t>much of an additive can result in undesirable </a:t>
            </a:r>
            <a:r>
              <a:rPr lang="en-US" sz="2400" dirty="0" smtClean="0"/>
              <a:t>effects or off-taste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Example: using a high level of a particular food gum in salad dressing production causes the product to become viscous, thick and undesirable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For these reasons, </a:t>
            </a:r>
            <a:r>
              <a:rPr lang="en-US" sz="2800" dirty="0"/>
              <a:t>manufacturers use no more of any food additive than absolutely </a:t>
            </a:r>
            <a:r>
              <a:rPr lang="en-US" sz="2800" dirty="0" smtClean="0"/>
              <a:t>necessary to achieve a desired technical effect</a:t>
            </a:r>
            <a:endParaRPr lang="en-US" sz="28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Food Additives are Self-Limiting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64816"/>
              </p:ext>
            </p:extLst>
          </p:nvPr>
        </p:nvGraphicFramePr>
        <p:xfrm>
          <a:off x="381000" y="1447800"/>
          <a:ext cx="8305800" cy="480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Good Manufacturing Practices for Food Additives and GRAS Substances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IFAC GMP and Audit Guides for Food Additives and GRAS Substances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906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Represent voluntary </a:t>
            </a:r>
            <a:r>
              <a:rPr lang="en-US" sz="2400" dirty="0" smtClean="0"/>
              <a:t>guidance for food ingredient industry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Provide GMP and quality assurance principles to ensure safe manufacture of food additives and GRAS substances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Being updated to incorporate concepts/requirements in FDA </a:t>
            </a:r>
            <a:r>
              <a:rPr lang="en-US" sz="2400" dirty="0"/>
              <a:t>Food Safety Modernization Act </a:t>
            </a:r>
            <a:r>
              <a:rPr lang="en-US" sz="2400" dirty="0" smtClean="0"/>
              <a:t>requirements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May be used to aid in FSMA compliance for domestic and foreign suppliers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Guides developed by IFAC Food Safety Committee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>
              <a:cs typeface="Arial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6429" y="4718895"/>
            <a:ext cx="6361100" cy="2314326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Ashland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Chr. Hansen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err="1" smtClean="0">
                <a:solidFill>
                  <a:schemeClr val="tx1"/>
                </a:solidFill>
              </a:rPr>
              <a:t>Colorcon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CP </a:t>
            </a:r>
            <a:r>
              <a:rPr lang="en-US" sz="3300" b="1" dirty="0" err="1" smtClean="0">
                <a:solidFill>
                  <a:schemeClr val="tx1"/>
                </a:solidFill>
              </a:rPr>
              <a:t>Kelco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DuPont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FMC Corporation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endParaRPr lang="en-US" sz="3300" b="1" dirty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ICL Food Specialties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err="1" smtClean="0">
                <a:solidFill>
                  <a:schemeClr val="tx1"/>
                </a:solidFill>
              </a:rPr>
              <a:t>Innophos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Kerry Ingredients &amp; </a:t>
            </a:r>
            <a:r>
              <a:rPr lang="en-US" sz="3300" b="1" dirty="0" err="1" smtClean="0">
                <a:solidFill>
                  <a:schemeClr val="tx1"/>
                </a:solidFill>
              </a:rPr>
              <a:t>Flavours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Pinova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err="1" smtClean="0">
                <a:solidFill>
                  <a:schemeClr val="tx1"/>
                </a:solidFill>
              </a:rPr>
              <a:t>Prayon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2422AC-6EF2-4FBD-A478-A5442B208C6F}"/>
</file>

<file path=customXml/itemProps2.xml><?xml version="1.0" encoding="utf-8"?>
<ds:datastoreItem xmlns:ds="http://schemas.openxmlformats.org/officeDocument/2006/customXml" ds:itemID="{15E3EC15-D667-4B84-940E-217E88AAA2E3}"/>
</file>

<file path=customXml/itemProps3.xml><?xml version="1.0" encoding="utf-8"?>
<ds:datastoreItem xmlns:ds="http://schemas.openxmlformats.org/officeDocument/2006/customXml" ds:itemID="{28135829-169F-4CD3-860A-5B1267A6F2B3}"/>
</file>

<file path=customXml/itemProps4.xml><?xml version="1.0" encoding="utf-8"?>
<ds:datastoreItem xmlns:ds="http://schemas.openxmlformats.org/officeDocument/2006/customXml" ds:itemID="{67467ED8-67E6-481E-A584-13AFF5DA87CA}"/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1334</Words>
  <Application>Microsoft Office PowerPoint</Application>
  <PresentationFormat>On-screen Show (4:3)</PresentationFormat>
  <Paragraphs>153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Suitability of Food Additives: Natural vs. Artificial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IFAC GMP and Audit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Chemophobia perpetuated by the media and food companies</vt:lpstr>
      <vt:lpstr>PowerPoint Presentation</vt:lpstr>
      <vt:lpstr>IFAC’s Ongoing Efforts</vt:lpstr>
      <vt:lpstr>Conclusion</vt:lpstr>
      <vt:lpstr>PowerPoint Presentation</vt:lpstr>
      <vt:lpstr>PowerPoint Presentation</vt:lpstr>
    </vt:vector>
  </TitlesOfParts>
  <Company>Kellen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Stevens, Haley</dc:creator>
  <cp:lastModifiedBy>Gardner, Nicholas</cp:lastModifiedBy>
  <cp:revision>392</cp:revision>
  <dcterms:created xsi:type="dcterms:W3CDTF">2012-07-05T19:29:15Z</dcterms:created>
  <dcterms:modified xsi:type="dcterms:W3CDTF">2016-08-18T22:25:18Z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db4f7f11-9d84-4d4b-8716-a26e0ab850c3</vt:lpwstr>
  </property>
</Properties>
</file>