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layout1.xml" ContentType="application/vnd.openxmlformats-officedocument.drawingml.diagramLayout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78" r:id="rId11"/>
    <p:sldId id="273" r:id="rId12"/>
    <p:sldId id="268" r:id="rId13"/>
    <p:sldId id="270" r:id="rId14"/>
    <p:sldId id="271" r:id="rId15"/>
    <p:sldId id="269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00" autoAdjust="0"/>
  </p:normalViewPr>
  <p:slideViewPr>
    <p:cSldViewPr>
      <p:cViewPr varScale="1">
        <p:scale>
          <a:sx n="59" d="100"/>
          <a:sy n="5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E613F-FCA3-4418-A0D1-035760776C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9F57C-F32C-40B6-BCA0-0FF20282F450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Members</a:t>
          </a:r>
        </a:p>
      </dgm:t>
    </dgm:pt>
    <dgm:pt modelId="{25A02E40-A64D-4597-95D4-FAC90848E907}" type="parTrans" cxnId="{F2919C80-DA45-41E7-B277-75D17D786909}">
      <dgm:prSet/>
      <dgm:spPr/>
      <dgm:t>
        <a:bodyPr/>
        <a:lstStyle/>
        <a:p>
          <a:endParaRPr lang="en-US"/>
        </a:p>
      </dgm:t>
    </dgm:pt>
    <dgm:pt modelId="{615098D0-CBC5-4C82-84BE-F0A358BA4686}" type="sibTrans" cxnId="{F2919C80-DA45-41E7-B277-75D17D786909}">
      <dgm:prSet/>
      <dgm:spPr/>
      <dgm:t>
        <a:bodyPr/>
        <a:lstStyle/>
        <a:p>
          <a:endParaRPr lang="en-US"/>
        </a:p>
      </dgm:t>
    </dgm:pt>
    <dgm:pt modelId="{42744CD9-115F-49A7-AB68-06982591A543}" type="pres">
      <dgm:prSet presAssocID="{DA1E613F-FCA3-4418-A0D1-035760776C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9B7674-89A6-4286-8F9D-A7A82B74FE59}" type="pres">
      <dgm:prSet presAssocID="{1299F57C-F32C-40B6-BCA0-0FF20282F450}" presName="vertOne" presStyleCnt="0"/>
      <dgm:spPr/>
    </dgm:pt>
    <dgm:pt modelId="{7CF8A386-E5D0-40BF-BBAC-29745E892A56}" type="pres">
      <dgm:prSet presAssocID="{1299F57C-F32C-40B6-BCA0-0FF20282F450}" presName="txOne" presStyleLbl="node0" presStyleIdx="0" presStyleCnt="1" custLinFactNeighborX="-44260" custLinFactNeighborY="58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C60BD-EE22-412A-A40E-4E985A36422F}" type="pres">
      <dgm:prSet presAssocID="{1299F57C-F32C-40B6-BCA0-0FF20282F450}" presName="horzOne" presStyleCnt="0"/>
      <dgm:spPr/>
    </dgm:pt>
  </dgm:ptLst>
  <dgm:cxnLst>
    <dgm:cxn modelId="{5466B4C4-08CC-4C30-A4A4-627BA1EED767}" type="presOf" srcId="{1299F57C-F32C-40B6-BCA0-0FF20282F450}" destId="{7CF8A386-E5D0-40BF-BBAC-29745E892A56}" srcOrd="0" destOrd="0" presId="urn:microsoft.com/office/officeart/2005/8/layout/hierarchy4"/>
    <dgm:cxn modelId="{F2919C80-DA45-41E7-B277-75D17D786909}" srcId="{DA1E613F-FCA3-4418-A0D1-035760776C15}" destId="{1299F57C-F32C-40B6-BCA0-0FF20282F450}" srcOrd="0" destOrd="0" parTransId="{25A02E40-A64D-4597-95D4-FAC90848E907}" sibTransId="{615098D0-CBC5-4C82-84BE-F0A358BA4686}"/>
    <dgm:cxn modelId="{B902584E-4D82-45A7-B814-62D80AF22391}" type="presOf" srcId="{DA1E613F-FCA3-4418-A0D1-035760776C15}" destId="{42744CD9-115F-49A7-AB68-06982591A543}" srcOrd="0" destOrd="0" presId="urn:microsoft.com/office/officeart/2005/8/layout/hierarchy4"/>
    <dgm:cxn modelId="{92FB9A0D-7183-4519-812E-94559D926A17}" type="presParOf" srcId="{42744CD9-115F-49A7-AB68-06982591A543}" destId="{879B7674-89A6-4286-8F9D-A7A82B74FE59}" srcOrd="0" destOrd="0" presId="urn:microsoft.com/office/officeart/2005/8/layout/hierarchy4"/>
    <dgm:cxn modelId="{B3C42159-1534-43D6-9F03-53F5F9EA0C62}" type="presParOf" srcId="{879B7674-89A6-4286-8F9D-A7A82B74FE59}" destId="{7CF8A386-E5D0-40BF-BBAC-29745E892A56}" srcOrd="0" destOrd="0" presId="urn:microsoft.com/office/officeart/2005/8/layout/hierarchy4"/>
    <dgm:cxn modelId="{2DCB46CE-C5A7-41AC-92EC-41754B57EBA6}" type="presParOf" srcId="{879B7674-89A6-4286-8F9D-A7A82B74FE59}" destId="{CA3C60BD-EE22-412A-A40E-4E985A364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E613F-FCA3-4418-A0D1-035760776C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9F57C-F32C-40B6-BCA0-0FF20282F450}">
      <dgm:prSet phldrT="[Text]" custT="1"/>
      <dgm:spPr/>
      <dgm:t>
        <a:bodyPr/>
        <a:lstStyle/>
        <a:p>
          <a:pPr algn="ctr"/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Associate Members</a:t>
          </a:r>
        </a:p>
      </dgm:t>
    </dgm:pt>
    <dgm:pt modelId="{25A02E40-A64D-4597-95D4-FAC90848E907}" type="parTrans" cxnId="{F2919C80-DA45-41E7-B277-75D17D786909}">
      <dgm:prSet/>
      <dgm:spPr/>
      <dgm:t>
        <a:bodyPr/>
        <a:lstStyle/>
        <a:p>
          <a:pPr algn="ctr"/>
          <a:endParaRPr lang="en-US"/>
        </a:p>
      </dgm:t>
    </dgm:pt>
    <dgm:pt modelId="{615098D0-CBC5-4C82-84BE-F0A358BA4686}" type="sibTrans" cxnId="{F2919C80-DA45-41E7-B277-75D17D786909}">
      <dgm:prSet/>
      <dgm:spPr/>
      <dgm:t>
        <a:bodyPr/>
        <a:lstStyle/>
        <a:p>
          <a:pPr algn="ctr"/>
          <a:endParaRPr lang="en-US"/>
        </a:p>
      </dgm:t>
    </dgm:pt>
    <dgm:pt modelId="{42744CD9-115F-49A7-AB68-06982591A543}" type="pres">
      <dgm:prSet presAssocID="{DA1E613F-FCA3-4418-A0D1-035760776C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9B7674-89A6-4286-8F9D-A7A82B74FE59}" type="pres">
      <dgm:prSet presAssocID="{1299F57C-F32C-40B6-BCA0-0FF20282F450}" presName="vertOne" presStyleCnt="0"/>
      <dgm:spPr/>
    </dgm:pt>
    <dgm:pt modelId="{7CF8A386-E5D0-40BF-BBAC-29745E892A56}" type="pres">
      <dgm:prSet presAssocID="{1299F57C-F32C-40B6-BCA0-0FF20282F450}" presName="txOne" presStyleLbl="node0" presStyleIdx="0" presStyleCnt="1" custLinFactNeighborX="-44260" custLinFactNeighborY="58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C60BD-EE22-412A-A40E-4E985A36422F}" type="pres">
      <dgm:prSet presAssocID="{1299F57C-F32C-40B6-BCA0-0FF20282F450}" presName="horzOne" presStyleCnt="0"/>
      <dgm:spPr/>
    </dgm:pt>
  </dgm:ptLst>
  <dgm:cxnLst>
    <dgm:cxn modelId="{3606AFBB-E17C-43C4-93CE-7706EE38B613}" type="presOf" srcId="{DA1E613F-FCA3-4418-A0D1-035760776C15}" destId="{42744CD9-115F-49A7-AB68-06982591A543}" srcOrd="0" destOrd="0" presId="urn:microsoft.com/office/officeart/2005/8/layout/hierarchy4"/>
    <dgm:cxn modelId="{F2919C80-DA45-41E7-B277-75D17D786909}" srcId="{DA1E613F-FCA3-4418-A0D1-035760776C15}" destId="{1299F57C-F32C-40B6-BCA0-0FF20282F450}" srcOrd="0" destOrd="0" parTransId="{25A02E40-A64D-4597-95D4-FAC90848E907}" sibTransId="{615098D0-CBC5-4C82-84BE-F0A358BA4686}"/>
    <dgm:cxn modelId="{168C8CB4-E4B4-482B-9014-98910A4A6B90}" type="presOf" srcId="{1299F57C-F32C-40B6-BCA0-0FF20282F450}" destId="{7CF8A386-E5D0-40BF-BBAC-29745E892A56}" srcOrd="0" destOrd="0" presId="urn:microsoft.com/office/officeart/2005/8/layout/hierarchy4"/>
    <dgm:cxn modelId="{3EC1A069-9EF4-4A0C-B63B-2C51270128B5}" type="presParOf" srcId="{42744CD9-115F-49A7-AB68-06982591A543}" destId="{879B7674-89A6-4286-8F9D-A7A82B74FE59}" srcOrd="0" destOrd="0" presId="urn:microsoft.com/office/officeart/2005/8/layout/hierarchy4"/>
    <dgm:cxn modelId="{06B513BF-FC17-4A52-821A-99CC0ECBAEDC}" type="presParOf" srcId="{879B7674-89A6-4286-8F9D-A7A82B74FE59}" destId="{7CF8A386-E5D0-40BF-BBAC-29745E892A56}" srcOrd="0" destOrd="0" presId="urn:microsoft.com/office/officeart/2005/8/layout/hierarchy4"/>
    <dgm:cxn modelId="{88DEE392-1242-4051-A088-6F8104D3338F}" type="presParOf" srcId="{879B7674-89A6-4286-8F9D-A7A82B74FE59}" destId="{CA3C60BD-EE22-412A-A40E-4E985A364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4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C6DD0-B5BE-44F9-B9E3-3D073F22B6C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1643B0-C808-493C-B421-15355523173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GMA</a:t>
          </a:r>
          <a:endParaRPr lang="en-US" b="1" dirty="0">
            <a:solidFill>
              <a:schemeClr val="tx1"/>
            </a:solidFill>
          </a:endParaRPr>
        </a:p>
      </dgm:t>
    </dgm:pt>
    <dgm:pt modelId="{68B2A9EF-084D-4C13-91DE-C96FFF08C2B8}" type="parTrans" cxnId="{5AAE71C4-46C6-4409-9D1C-07329E68DAC5}">
      <dgm:prSet/>
      <dgm:spPr/>
      <dgm:t>
        <a:bodyPr/>
        <a:lstStyle/>
        <a:p>
          <a:endParaRPr lang="en-US"/>
        </a:p>
      </dgm:t>
    </dgm:pt>
    <dgm:pt modelId="{754CF4BD-BBB4-451D-BBAD-54679C31F713}" type="sibTrans" cxnId="{5AAE71C4-46C6-4409-9D1C-07329E68DAC5}">
      <dgm:prSet/>
      <dgm:spPr/>
      <dgm:t>
        <a:bodyPr/>
        <a:lstStyle/>
        <a:p>
          <a:endParaRPr lang="en-US"/>
        </a:p>
      </dgm:t>
    </dgm:pt>
    <dgm:pt modelId="{121DE78F-63B1-412F-B9E0-B3DAAE9A2E5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Research</a:t>
          </a:r>
          <a:endParaRPr lang="en-US" sz="1400" b="1" dirty="0">
            <a:solidFill>
              <a:schemeClr val="tx1"/>
            </a:solidFill>
          </a:endParaRPr>
        </a:p>
      </dgm:t>
    </dgm:pt>
    <dgm:pt modelId="{CDCAA7C9-3E9C-48CD-82A7-1B250F4B0C65}" type="parTrans" cxnId="{90088339-55FD-49C4-AE8E-146A7F5E1733}">
      <dgm:prSet/>
      <dgm:spPr/>
      <dgm:t>
        <a:bodyPr/>
        <a:lstStyle/>
        <a:p>
          <a:endParaRPr lang="en-US"/>
        </a:p>
      </dgm:t>
    </dgm:pt>
    <dgm:pt modelId="{A6818F59-0819-44D7-9C11-1B4AC2D7F4F0}" type="sibTrans" cxnId="{90088339-55FD-49C4-AE8E-146A7F5E1733}">
      <dgm:prSet/>
      <dgm:spPr/>
      <dgm:t>
        <a:bodyPr/>
        <a:lstStyle/>
        <a:p>
          <a:endParaRPr lang="en-US"/>
        </a:p>
      </dgm:t>
    </dgm:pt>
    <dgm:pt modelId="{7A32887A-AE1A-4C91-BF38-6D7DF99AF3F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Industry</a:t>
          </a:r>
          <a:endParaRPr lang="en-US" sz="1400" b="1" dirty="0">
            <a:solidFill>
              <a:schemeClr val="tx1"/>
            </a:solidFill>
          </a:endParaRPr>
        </a:p>
      </dgm:t>
    </dgm:pt>
    <dgm:pt modelId="{7327FF38-CAF1-4187-9153-E4075A273519}" type="parTrans" cxnId="{D4124657-39D1-4654-8EBF-A67EE7554CB7}">
      <dgm:prSet/>
      <dgm:spPr/>
      <dgm:t>
        <a:bodyPr/>
        <a:lstStyle/>
        <a:p>
          <a:endParaRPr lang="en-US"/>
        </a:p>
      </dgm:t>
    </dgm:pt>
    <dgm:pt modelId="{FF3F144A-550D-47CB-9D4E-07292354B422}" type="sibTrans" cxnId="{D4124657-39D1-4654-8EBF-A67EE7554CB7}">
      <dgm:prSet/>
      <dgm:spPr/>
      <dgm:t>
        <a:bodyPr/>
        <a:lstStyle/>
        <a:p>
          <a:endParaRPr lang="en-US"/>
        </a:p>
      </dgm:t>
    </dgm:pt>
    <dgm:pt modelId="{0A9E03F9-497F-49AF-B058-2736B360F6C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Regulators &amp; Govt. Agencies</a:t>
          </a:r>
          <a:endParaRPr lang="en-US" sz="1400" b="1" dirty="0">
            <a:solidFill>
              <a:schemeClr val="tx1"/>
            </a:solidFill>
          </a:endParaRPr>
        </a:p>
      </dgm:t>
    </dgm:pt>
    <dgm:pt modelId="{F4BCCFD9-DDFF-46A8-9A02-A4270E505289}" type="parTrans" cxnId="{14893821-04CE-46C0-A815-17F5DB9ADFA4}">
      <dgm:prSet/>
      <dgm:spPr/>
      <dgm:t>
        <a:bodyPr/>
        <a:lstStyle/>
        <a:p>
          <a:endParaRPr lang="en-US"/>
        </a:p>
      </dgm:t>
    </dgm:pt>
    <dgm:pt modelId="{50288899-9D54-4AB6-8C99-C291F86F0926}" type="sibTrans" cxnId="{14893821-04CE-46C0-A815-17F5DB9ADFA4}">
      <dgm:prSet/>
      <dgm:spPr/>
      <dgm:t>
        <a:bodyPr/>
        <a:lstStyle/>
        <a:p>
          <a:endParaRPr lang="en-US"/>
        </a:p>
      </dgm:t>
    </dgm:pt>
    <dgm:pt modelId="{CB47EAC4-3F93-41B2-981B-B2F30C182AC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International Groups</a:t>
          </a:r>
          <a:endParaRPr lang="en-US" sz="1400" b="1" dirty="0">
            <a:solidFill>
              <a:schemeClr val="tx1"/>
            </a:solidFill>
          </a:endParaRPr>
        </a:p>
      </dgm:t>
    </dgm:pt>
    <dgm:pt modelId="{D8C55726-826B-4BF3-BB6F-484C10E12729}" type="parTrans" cxnId="{D547AB23-2AF4-4005-91BA-D9078970AFAE}">
      <dgm:prSet/>
      <dgm:spPr/>
      <dgm:t>
        <a:bodyPr/>
        <a:lstStyle/>
        <a:p>
          <a:endParaRPr lang="en-US"/>
        </a:p>
      </dgm:t>
    </dgm:pt>
    <dgm:pt modelId="{46E4D589-CA08-4EFC-BEE9-B0F1F76A65C6}" type="sibTrans" cxnId="{D547AB23-2AF4-4005-91BA-D9078970AFAE}">
      <dgm:prSet/>
      <dgm:spPr/>
      <dgm:t>
        <a:bodyPr/>
        <a:lstStyle/>
        <a:p>
          <a:endParaRPr lang="en-US"/>
        </a:p>
      </dgm:t>
    </dgm:pt>
    <dgm:pt modelId="{E50B0BC9-78EE-4CE0-B680-3B7EA6CD7FD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Legislators</a:t>
          </a:r>
          <a:endParaRPr lang="en-US" sz="1400" b="1" dirty="0">
            <a:solidFill>
              <a:schemeClr val="tx1"/>
            </a:solidFill>
          </a:endParaRPr>
        </a:p>
      </dgm:t>
    </dgm:pt>
    <dgm:pt modelId="{81D481EF-49C0-4116-A06D-8D1CDADE2403}" type="parTrans" cxnId="{DFC611C1-0AFA-47DC-83C5-6FEC41E60C84}">
      <dgm:prSet/>
      <dgm:spPr/>
      <dgm:t>
        <a:bodyPr/>
        <a:lstStyle/>
        <a:p>
          <a:endParaRPr lang="en-US"/>
        </a:p>
      </dgm:t>
    </dgm:pt>
    <dgm:pt modelId="{1BECC86D-DAF5-4E2B-AF42-D4CA69167697}" type="sibTrans" cxnId="{DFC611C1-0AFA-47DC-83C5-6FEC41E60C84}">
      <dgm:prSet/>
      <dgm:spPr/>
      <dgm:t>
        <a:bodyPr/>
        <a:lstStyle/>
        <a:p>
          <a:endParaRPr lang="en-US"/>
        </a:p>
      </dgm:t>
    </dgm:pt>
    <dgm:pt modelId="{FF38E4C4-B341-40C2-B96F-6B380D5A8905}" type="pres">
      <dgm:prSet presAssocID="{683C6DD0-B5BE-44F9-B9E3-3D073F22B6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F62EA-FFB3-4130-BC83-DCBDDACD6BDC}" type="pres">
      <dgm:prSet presAssocID="{DE1643B0-C808-493C-B421-153555231734}" presName="centerShape" presStyleLbl="node0" presStyleIdx="0" presStyleCnt="1"/>
      <dgm:spPr/>
    </dgm:pt>
    <dgm:pt modelId="{23F053E7-D798-46CE-9A00-13702F6CC7CC}" type="pres">
      <dgm:prSet presAssocID="{CDCAA7C9-3E9C-48CD-82A7-1B250F4B0C65}" presName="parTrans" presStyleLbl="sibTrans2D1" presStyleIdx="0" presStyleCnt="5"/>
      <dgm:spPr/>
    </dgm:pt>
    <dgm:pt modelId="{C15D5A43-1570-4BAF-9155-8BFD8CE15D91}" type="pres">
      <dgm:prSet presAssocID="{CDCAA7C9-3E9C-48CD-82A7-1B250F4B0C65}" presName="connectorText" presStyleLbl="sibTrans2D1" presStyleIdx="0" presStyleCnt="5"/>
      <dgm:spPr/>
    </dgm:pt>
    <dgm:pt modelId="{246B4C10-F01B-4849-BB07-34F2BD4092F9}" type="pres">
      <dgm:prSet presAssocID="{121DE78F-63B1-412F-B9E0-B3DAAE9A2E5F}" presName="node" presStyleLbl="node1" presStyleIdx="0" presStyleCnt="5">
        <dgm:presLayoutVars>
          <dgm:bulletEnabled val="1"/>
        </dgm:presLayoutVars>
      </dgm:prSet>
      <dgm:spPr/>
    </dgm:pt>
    <dgm:pt modelId="{4FE868A0-8644-4156-A387-12E88E87C4E6}" type="pres">
      <dgm:prSet presAssocID="{7327FF38-CAF1-4187-9153-E4075A273519}" presName="parTrans" presStyleLbl="sibTrans2D1" presStyleIdx="1" presStyleCnt="5"/>
      <dgm:spPr/>
    </dgm:pt>
    <dgm:pt modelId="{83CE1698-4098-427C-AB5A-A35B1B6AF56B}" type="pres">
      <dgm:prSet presAssocID="{7327FF38-CAF1-4187-9153-E4075A273519}" presName="connectorText" presStyleLbl="sibTrans2D1" presStyleIdx="1" presStyleCnt="5"/>
      <dgm:spPr/>
    </dgm:pt>
    <dgm:pt modelId="{0B3DF3F7-B7A8-42E7-BFD4-B90B4CC916C5}" type="pres">
      <dgm:prSet presAssocID="{7A32887A-AE1A-4C91-BF38-6D7DF99AF3F8}" presName="node" presStyleLbl="node1" presStyleIdx="1" presStyleCnt="5">
        <dgm:presLayoutVars>
          <dgm:bulletEnabled val="1"/>
        </dgm:presLayoutVars>
      </dgm:prSet>
      <dgm:spPr/>
    </dgm:pt>
    <dgm:pt modelId="{3997487C-8DD6-4E77-8EE0-22C3A5D3EF55}" type="pres">
      <dgm:prSet presAssocID="{F4BCCFD9-DDFF-46A8-9A02-A4270E505289}" presName="parTrans" presStyleLbl="sibTrans2D1" presStyleIdx="2" presStyleCnt="5"/>
      <dgm:spPr/>
    </dgm:pt>
    <dgm:pt modelId="{EAA7C33B-3228-4AF2-83C3-0ECD2AB0A303}" type="pres">
      <dgm:prSet presAssocID="{F4BCCFD9-DDFF-46A8-9A02-A4270E505289}" presName="connectorText" presStyleLbl="sibTrans2D1" presStyleIdx="2" presStyleCnt="5"/>
      <dgm:spPr/>
    </dgm:pt>
    <dgm:pt modelId="{9AB55A47-0BB0-463E-BF15-6A867DEAAC0E}" type="pres">
      <dgm:prSet presAssocID="{0A9E03F9-497F-49AF-B058-2736B360F6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CC2EE-63FA-49D7-9C4E-6CE56A8FC4B0}" type="pres">
      <dgm:prSet presAssocID="{D8C55726-826B-4BF3-BB6F-484C10E12729}" presName="parTrans" presStyleLbl="sibTrans2D1" presStyleIdx="3" presStyleCnt="5"/>
      <dgm:spPr/>
    </dgm:pt>
    <dgm:pt modelId="{2188CCEF-D467-4FB0-874E-A9B2E72D84C8}" type="pres">
      <dgm:prSet presAssocID="{D8C55726-826B-4BF3-BB6F-484C10E12729}" presName="connectorText" presStyleLbl="sibTrans2D1" presStyleIdx="3" presStyleCnt="5"/>
      <dgm:spPr/>
    </dgm:pt>
    <dgm:pt modelId="{24B9AA87-772C-445E-B967-C43933147FF9}" type="pres">
      <dgm:prSet presAssocID="{CB47EAC4-3F93-41B2-981B-B2F30C182ACE}" presName="node" presStyleLbl="node1" presStyleIdx="3" presStyleCnt="5">
        <dgm:presLayoutVars>
          <dgm:bulletEnabled val="1"/>
        </dgm:presLayoutVars>
      </dgm:prSet>
      <dgm:spPr/>
    </dgm:pt>
    <dgm:pt modelId="{1D29FC9B-9D98-43CC-A9CD-9A9C8796292F}" type="pres">
      <dgm:prSet presAssocID="{81D481EF-49C0-4116-A06D-8D1CDADE2403}" presName="parTrans" presStyleLbl="sibTrans2D1" presStyleIdx="4" presStyleCnt="5"/>
      <dgm:spPr/>
    </dgm:pt>
    <dgm:pt modelId="{B150C66B-1058-4B84-A377-DB4D4C138E7E}" type="pres">
      <dgm:prSet presAssocID="{81D481EF-49C0-4116-A06D-8D1CDADE2403}" presName="connectorText" presStyleLbl="sibTrans2D1" presStyleIdx="4" presStyleCnt="5"/>
      <dgm:spPr/>
    </dgm:pt>
    <dgm:pt modelId="{7BA679BE-0F16-4D0D-93FE-47AD1238657A}" type="pres">
      <dgm:prSet presAssocID="{E50B0BC9-78EE-4CE0-B680-3B7EA6CD7FDB}" presName="node" presStyleLbl="node1" presStyleIdx="4" presStyleCnt="5">
        <dgm:presLayoutVars>
          <dgm:bulletEnabled val="1"/>
        </dgm:presLayoutVars>
      </dgm:prSet>
      <dgm:spPr/>
    </dgm:pt>
  </dgm:ptLst>
  <dgm:cxnLst>
    <dgm:cxn modelId="{D5B59D05-3283-486F-ADDE-1DF6930981E4}" type="presOf" srcId="{0A9E03F9-497F-49AF-B058-2736B360F6C8}" destId="{9AB55A47-0BB0-463E-BF15-6A867DEAAC0E}" srcOrd="0" destOrd="0" presId="urn:microsoft.com/office/officeart/2005/8/layout/radial5"/>
    <dgm:cxn modelId="{90088339-55FD-49C4-AE8E-146A7F5E1733}" srcId="{DE1643B0-C808-493C-B421-153555231734}" destId="{121DE78F-63B1-412F-B9E0-B3DAAE9A2E5F}" srcOrd="0" destOrd="0" parTransId="{CDCAA7C9-3E9C-48CD-82A7-1B250F4B0C65}" sibTransId="{A6818F59-0819-44D7-9C11-1B4AC2D7F4F0}"/>
    <dgm:cxn modelId="{286CAB61-8952-4C73-996F-5619196B05C4}" type="presOf" srcId="{CDCAA7C9-3E9C-48CD-82A7-1B250F4B0C65}" destId="{23F053E7-D798-46CE-9A00-13702F6CC7CC}" srcOrd="0" destOrd="0" presId="urn:microsoft.com/office/officeart/2005/8/layout/radial5"/>
    <dgm:cxn modelId="{4903D06C-6A93-41DF-AD05-D2FD68155A59}" type="presOf" srcId="{CDCAA7C9-3E9C-48CD-82A7-1B250F4B0C65}" destId="{C15D5A43-1570-4BAF-9155-8BFD8CE15D91}" srcOrd="1" destOrd="0" presId="urn:microsoft.com/office/officeart/2005/8/layout/radial5"/>
    <dgm:cxn modelId="{2CFCAAF6-6337-4248-A8F4-8DA4FC90E7D9}" type="presOf" srcId="{7A32887A-AE1A-4C91-BF38-6D7DF99AF3F8}" destId="{0B3DF3F7-B7A8-42E7-BFD4-B90B4CC916C5}" srcOrd="0" destOrd="0" presId="urn:microsoft.com/office/officeart/2005/8/layout/radial5"/>
    <dgm:cxn modelId="{D55F16A9-A7A7-4263-AF4F-74E3562F7567}" type="presOf" srcId="{D8C55726-826B-4BF3-BB6F-484C10E12729}" destId="{30BCC2EE-63FA-49D7-9C4E-6CE56A8FC4B0}" srcOrd="0" destOrd="0" presId="urn:microsoft.com/office/officeart/2005/8/layout/radial5"/>
    <dgm:cxn modelId="{78CE42CC-466D-4E87-94D6-8A21A41F5843}" type="presOf" srcId="{7327FF38-CAF1-4187-9153-E4075A273519}" destId="{83CE1698-4098-427C-AB5A-A35B1B6AF56B}" srcOrd="1" destOrd="0" presId="urn:microsoft.com/office/officeart/2005/8/layout/radial5"/>
    <dgm:cxn modelId="{14893821-04CE-46C0-A815-17F5DB9ADFA4}" srcId="{DE1643B0-C808-493C-B421-153555231734}" destId="{0A9E03F9-497F-49AF-B058-2736B360F6C8}" srcOrd="2" destOrd="0" parTransId="{F4BCCFD9-DDFF-46A8-9A02-A4270E505289}" sibTransId="{50288899-9D54-4AB6-8C99-C291F86F0926}"/>
    <dgm:cxn modelId="{570453E3-6792-4D37-B018-5B7B6F1D41FC}" type="presOf" srcId="{E50B0BC9-78EE-4CE0-B680-3B7EA6CD7FDB}" destId="{7BA679BE-0F16-4D0D-93FE-47AD1238657A}" srcOrd="0" destOrd="0" presId="urn:microsoft.com/office/officeart/2005/8/layout/radial5"/>
    <dgm:cxn modelId="{38E7D418-6006-4D73-A0C1-A68733D19C72}" type="presOf" srcId="{F4BCCFD9-DDFF-46A8-9A02-A4270E505289}" destId="{EAA7C33B-3228-4AF2-83C3-0ECD2AB0A303}" srcOrd="1" destOrd="0" presId="urn:microsoft.com/office/officeart/2005/8/layout/radial5"/>
    <dgm:cxn modelId="{0261BF94-2AB7-47CE-B992-B98ABAE0215D}" type="presOf" srcId="{F4BCCFD9-DDFF-46A8-9A02-A4270E505289}" destId="{3997487C-8DD6-4E77-8EE0-22C3A5D3EF55}" srcOrd="0" destOrd="0" presId="urn:microsoft.com/office/officeart/2005/8/layout/radial5"/>
    <dgm:cxn modelId="{6619F8E0-0969-45CE-B90C-6A0900990B3A}" type="presOf" srcId="{DE1643B0-C808-493C-B421-153555231734}" destId="{BB2F62EA-FFB3-4130-BC83-DCBDDACD6BDC}" srcOrd="0" destOrd="0" presId="urn:microsoft.com/office/officeart/2005/8/layout/radial5"/>
    <dgm:cxn modelId="{359BDB93-0F34-48CB-AF1E-367D091A082E}" type="presOf" srcId="{D8C55726-826B-4BF3-BB6F-484C10E12729}" destId="{2188CCEF-D467-4FB0-874E-A9B2E72D84C8}" srcOrd="1" destOrd="0" presId="urn:microsoft.com/office/officeart/2005/8/layout/radial5"/>
    <dgm:cxn modelId="{5DC7042E-25EB-4607-8B52-BFA67798729C}" type="presOf" srcId="{81D481EF-49C0-4116-A06D-8D1CDADE2403}" destId="{B150C66B-1058-4B84-A377-DB4D4C138E7E}" srcOrd="1" destOrd="0" presId="urn:microsoft.com/office/officeart/2005/8/layout/radial5"/>
    <dgm:cxn modelId="{A291E273-7E8B-4EFF-89B4-6F9ED58E591C}" type="presOf" srcId="{683C6DD0-B5BE-44F9-B9E3-3D073F22B6C1}" destId="{FF38E4C4-B341-40C2-B96F-6B380D5A8905}" srcOrd="0" destOrd="0" presId="urn:microsoft.com/office/officeart/2005/8/layout/radial5"/>
    <dgm:cxn modelId="{2A5B6217-9DD9-4F74-8E92-B346C957E91F}" type="presOf" srcId="{81D481EF-49C0-4116-A06D-8D1CDADE2403}" destId="{1D29FC9B-9D98-43CC-A9CD-9A9C8796292F}" srcOrd="0" destOrd="0" presId="urn:microsoft.com/office/officeart/2005/8/layout/radial5"/>
    <dgm:cxn modelId="{DFC611C1-0AFA-47DC-83C5-6FEC41E60C84}" srcId="{DE1643B0-C808-493C-B421-153555231734}" destId="{E50B0BC9-78EE-4CE0-B680-3B7EA6CD7FDB}" srcOrd="4" destOrd="0" parTransId="{81D481EF-49C0-4116-A06D-8D1CDADE2403}" sibTransId="{1BECC86D-DAF5-4E2B-AF42-D4CA69167697}"/>
    <dgm:cxn modelId="{7662D402-39F7-47F6-8332-4F5BE126A861}" type="presOf" srcId="{121DE78F-63B1-412F-B9E0-B3DAAE9A2E5F}" destId="{246B4C10-F01B-4849-BB07-34F2BD4092F9}" srcOrd="0" destOrd="0" presId="urn:microsoft.com/office/officeart/2005/8/layout/radial5"/>
    <dgm:cxn modelId="{9D966CDC-D36D-4B17-90AC-0F7D74B79A67}" type="presOf" srcId="{CB47EAC4-3F93-41B2-981B-B2F30C182ACE}" destId="{24B9AA87-772C-445E-B967-C43933147FF9}" srcOrd="0" destOrd="0" presId="urn:microsoft.com/office/officeart/2005/8/layout/radial5"/>
    <dgm:cxn modelId="{D4124657-39D1-4654-8EBF-A67EE7554CB7}" srcId="{DE1643B0-C808-493C-B421-153555231734}" destId="{7A32887A-AE1A-4C91-BF38-6D7DF99AF3F8}" srcOrd="1" destOrd="0" parTransId="{7327FF38-CAF1-4187-9153-E4075A273519}" sibTransId="{FF3F144A-550D-47CB-9D4E-07292354B422}"/>
    <dgm:cxn modelId="{5AAE71C4-46C6-4409-9D1C-07329E68DAC5}" srcId="{683C6DD0-B5BE-44F9-B9E3-3D073F22B6C1}" destId="{DE1643B0-C808-493C-B421-153555231734}" srcOrd="0" destOrd="0" parTransId="{68B2A9EF-084D-4C13-91DE-C96FFF08C2B8}" sibTransId="{754CF4BD-BBB4-451D-BBAD-54679C31F713}"/>
    <dgm:cxn modelId="{D547AB23-2AF4-4005-91BA-D9078970AFAE}" srcId="{DE1643B0-C808-493C-B421-153555231734}" destId="{CB47EAC4-3F93-41B2-981B-B2F30C182ACE}" srcOrd="3" destOrd="0" parTransId="{D8C55726-826B-4BF3-BB6F-484C10E12729}" sibTransId="{46E4D589-CA08-4EFC-BEE9-B0F1F76A65C6}"/>
    <dgm:cxn modelId="{CD5D15F7-AD88-4EB1-8279-E92C4CD86FD3}" type="presOf" srcId="{7327FF38-CAF1-4187-9153-E4075A273519}" destId="{4FE868A0-8644-4156-A387-12E88E87C4E6}" srcOrd="0" destOrd="0" presId="urn:microsoft.com/office/officeart/2005/8/layout/radial5"/>
    <dgm:cxn modelId="{1AEDA2C7-BC1A-42A5-88BF-421588BA2829}" type="presParOf" srcId="{FF38E4C4-B341-40C2-B96F-6B380D5A8905}" destId="{BB2F62EA-FFB3-4130-BC83-DCBDDACD6BDC}" srcOrd="0" destOrd="0" presId="urn:microsoft.com/office/officeart/2005/8/layout/radial5"/>
    <dgm:cxn modelId="{8F91754D-CDD0-411C-8AB1-CAA08EF5247D}" type="presParOf" srcId="{FF38E4C4-B341-40C2-B96F-6B380D5A8905}" destId="{23F053E7-D798-46CE-9A00-13702F6CC7CC}" srcOrd="1" destOrd="0" presId="urn:microsoft.com/office/officeart/2005/8/layout/radial5"/>
    <dgm:cxn modelId="{64DE03B9-BAA5-4849-AFD7-81CA067EC3DA}" type="presParOf" srcId="{23F053E7-D798-46CE-9A00-13702F6CC7CC}" destId="{C15D5A43-1570-4BAF-9155-8BFD8CE15D91}" srcOrd="0" destOrd="0" presId="urn:microsoft.com/office/officeart/2005/8/layout/radial5"/>
    <dgm:cxn modelId="{D6485D0D-EA60-42BF-86C6-49B776A240D6}" type="presParOf" srcId="{FF38E4C4-B341-40C2-B96F-6B380D5A8905}" destId="{246B4C10-F01B-4849-BB07-34F2BD4092F9}" srcOrd="2" destOrd="0" presId="urn:microsoft.com/office/officeart/2005/8/layout/radial5"/>
    <dgm:cxn modelId="{802D116B-BC09-489B-8746-6A12EBCED7AC}" type="presParOf" srcId="{FF38E4C4-B341-40C2-B96F-6B380D5A8905}" destId="{4FE868A0-8644-4156-A387-12E88E87C4E6}" srcOrd="3" destOrd="0" presId="urn:microsoft.com/office/officeart/2005/8/layout/radial5"/>
    <dgm:cxn modelId="{8035C861-E7EF-4133-B655-CA651FCC1025}" type="presParOf" srcId="{4FE868A0-8644-4156-A387-12E88E87C4E6}" destId="{83CE1698-4098-427C-AB5A-A35B1B6AF56B}" srcOrd="0" destOrd="0" presId="urn:microsoft.com/office/officeart/2005/8/layout/radial5"/>
    <dgm:cxn modelId="{18E9342B-3AB8-4F1F-8020-20C7B687E714}" type="presParOf" srcId="{FF38E4C4-B341-40C2-B96F-6B380D5A8905}" destId="{0B3DF3F7-B7A8-42E7-BFD4-B90B4CC916C5}" srcOrd="4" destOrd="0" presId="urn:microsoft.com/office/officeart/2005/8/layout/radial5"/>
    <dgm:cxn modelId="{AB6BBFC0-3068-46B0-96F8-D70EA7790DB1}" type="presParOf" srcId="{FF38E4C4-B341-40C2-B96F-6B380D5A8905}" destId="{3997487C-8DD6-4E77-8EE0-22C3A5D3EF55}" srcOrd="5" destOrd="0" presId="urn:microsoft.com/office/officeart/2005/8/layout/radial5"/>
    <dgm:cxn modelId="{9B78776B-6114-4A3C-9B68-2D631B154660}" type="presParOf" srcId="{3997487C-8DD6-4E77-8EE0-22C3A5D3EF55}" destId="{EAA7C33B-3228-4AF2-83C3-0ECD2AB0A303}" srcOrd="0" destOrd="0" presId="urn:microsoft.com/office/officeart/2005/8/layout/radial5"/>
    <dgm:cxn modelId="{C2BD2998-0BD9-4E11-BB76-7152FDC1213C}" type="presParOf" srcId="{FF38E4C4-B341-40C2-B96F-6B380D5A8905}" destId="{9AB55A47-0BB0-463E-BF15-6A867DEAAC0E}" srcOrd="6" destOrd="0" presId="urn:microsoft.com/office/officeart/2005/8/layout/radial5"/>
    <dgm:cxn modelId="{01A13E2D-2856-4578-9630-630810F8A6A7}" type="presParOf" srcId="{FF38E4C4-B341-40C2-B96F-6B380D5A8905}" destId="{30BCC2EE-63FA-49D7-9C4E-6CE56A8FC4B0}" srcOrd="7" destOrd="0" presId="urn:microsoft.com/office/officeart/2005/8/layout/radial5"/>
    <dgm:cxn modelId="{EDAD4127-9361-4CFB-A978-BF829522027A}" type="presParOf" srcId="{30BCC2EE-63FA-49D7-9C4E-6CE56A8FC4B0}" destId="{2188CCEF-D467-4FB0-874E-A9B2E72D84C8}" srcOrd="0" destOrd="0" presId="urn:microsoft.com/office/officeart/2005/8/layout/radial5"/>
    <dgm:cxn modelId="{F0145A22-A630-495E-980D-899B77EEF75A}" type="presParOf" srcId="{FF38E4C4-B341-40C2-B96F-6B380D5A8905}" destId="{24B9AA87-772C-445E-B967-C43933147FF9}" srcOrd="8" destOrd="0" presId="urn:microsoft.com/office/officeart/2005/8/layout/radial5"/>
    <dgm:cxn modelId="{AC60D9B8-16AD-4932-8D6E-77C5002672C0}" type="presParOf" srcId="{FF38E4C4-B341-40C2-B96F-6B380D5A8905}" destId="{1D29FC9B-9D98-43CC-A9CD-9A9C8796292F}" srcOrd="9" destOrd="0" presId="urn:microsoft.com/office/officeart/2005/8/layout/radial5"/>
    <dgm:cxn modelId="{40A5D360-A4D6-4D7A-ACA4-2A549F011626}" type="presParOf" srcId="{1D29FC9B-9D98-43CC-A9CD-9A9C8796292F}" destId="{B150C66B-1058-4B84-A377-DB4D4C138E7E}" srcOrd="0" destOrd="0" presId="urn:microsoft.com/office/officeart/2005/8/layout/radial5"/>
    <dgm:cxn modelId="{D12914FE-C726-4CD8-8ADB-CA75E09763EC}" type="presParOf" srcId="{FF38E4C4-B341-40C2-B96F-6B380D5A8905}" destId="{7BA679BE-0F16-4D0D-93FE-47AD1238657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2DCA5-9C28-4AC1-A6FC-902962247F1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61191E-4921-4869-B51E-F94D7F883F8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Food Safety Modernization Act </a:t>
          </a:r>
          <a:r>
            <a:rPr lang="en-US" sz="2400" b="1" dirty="0">
              <a:solidFill>
                <a:schemeClr val="tx1"/>
              </a:solidFill>
            </a:rPr>
            <a:t>Implementation</a:t>
          </a:r>
        </a:p>
      </dgm:t>
    </dgm:pt>
    <dgm:pt modelId="{C55BF6EC-4D50-4138-93B7-E6678BFA0860}" type="parTrans" cxnId="{69F272EC-7AC0-4B5E-8BC1-75E6BB5509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6C6004A-2E63-4812-9D8D-6901434DE299}" type="sibTrans" cxnId="{69F272EC-7AC0-4B5E-8BC1-75E6BB5509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7D70EFF-06F9-43ED-A654-DEA0E0F342B0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Policy Development </a:t>
          </a:r>
          <a:r>
            <a:rPr lang="en-US" sz="1200" b="1" dirty="0">
              <a:solidFill>
                <a:schemeClr val="tx1"/>
              </a:solidFill>
            </a:rPr>
            <a:t>(Rules &amp; Regulations)</a:t>
          </a:r>
          <a:endParaRPr lang="en-US" sz="1700" b="1" dirty="0">
            <a:solidFill>
              <a:schemeClr val="tx1"/>
            </a:solidFill>
          </a:endParaRPr>
        </a:p>
      </dgm:t>
    </dgm:pt>
    <dgm:pt modelId="{D639499F-C96F-434A-AFB2-03A5810B4A91}" type="parTrans" cxnId="{99B7B054-C5DA-4303-82F1-1271556B0B9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778D783-C142-4A82-9D68-2D0B53ADEA7D}" type="sibTrans" cxnId="{99B7B054-C5DA-4303-82F1-1271556B0B9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ED0F908-8043-483B-A1A0-09D3D8B3BE24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Domestic  Regulatory Compliance</a:t>
          </a:r>
        </a:p>
      </dgm:t>
    </dgm:pt>
    <dgm:pt modelId="{A50F09FF-3D11-441F-848C-6B8E31F647E0}" type="parTrans" cxnId="{D821F935-7D2D-450B-A168-4B09496F7B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0166757-E515-4412-AB82-4AE5F404C5F8}" type="sibTrans" cxnId="{D821F935-7D2D-450B-A168-4B09496F7B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6DE4E5-E4C1-4389-B775-D54C94BD8A57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Food Safety Preventive Controls Alliance   </a:t>
          </a:r>
          <a:r>
            <a:rPr lang="en-US" sz="1200" b="1" dirty="0">
              <a:solidFill>
                <a:schemeClr val="tx1"/>
              </a:solidFill>
            </a:rPr>
            <a:t>(Education &amp; Training)</a:t>
          </a:r>
          <a:endParaRPr lang="en-US" sz="1900" b="1" dirty="0">
            <a:solidFill>
              <a:schemeClr val="tx1"/>
            </a:solidFill>
          </a:endParaRPr>
        </a:p>
      </dgm:t>
    </dgm:pt>
    <dgm:pt modelId="{6B4FD0E1-F2BC-42D1-A5CE-1EAEE857F1A4}" type="parTrans" cxnId="{E8BBAC0A-7D7F-4D52-A6F7-17497F098E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A3F8DDA-799F-46CD-B804-DFB14336A2C3}" type="sibTrans" cxnId="{E8BBAC0A-7D7F-4D52-A6F7-17497F098E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79F78B-27D6-4A71-A1DE-2F07F194BF83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Domestic      In-Plant Member Assistance</a:t>
          </a:r>
        </a:p>
      </dgm:t>
    </dgm:pt>
    <dgm:pt modelId="{BFC78CFD-98AD-4573-8EFF-290DE4BBF05C}" type="parTrans" cxnId="{BDBD3E83-146F-43BC-81B4-1E6A4FEA42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C6F47B-8337-4877-9EAD-A8EB6B591F02}" type="sibTrans" cxnId="{BDBD3E83-146F-43BC-81B4-1E6A4FEA42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4FA1CE4-F785-44EE-B303-416C1DEFF15E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International Regulatory Compliance</a:t>
          </a:r>
        </a:p>
      </dgm:t>
    </dgm:pt>
    <dgm:pt modelId="{2FFA7929-7BC8-45B6-9472-FAAF61C4E840}" type="parTrans" cxnId="{E0ED898D-08DE-401E-BA9E-FFB785BFD1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708978-FA2A-4E21-8CF2-1208E6BD2CC7}" type="sibTrans" cxnId="{E0ED898D-08DE-401E-BA9E-FFB785BFD1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93AFCB-3270-45C0-A1ED-2AB16CD11551}" type="pres">
      <dgm:prSet presAssocID="{1392DCA5-9C28-4AC1-A6FC-902962247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6EF3DE-1B7E-4270-AC54-B607F846ED50}" type="pres">
      <dgm:prSet presAssocID="{9461191E-4921-4869-B51E-F94D7F883F82}" presName="centerShape" presStyleLbl="node0" presStyleIdx="0" presStyleCnt="1" custScaleX="186632" custScaleY="122157"/>
      <dgm:spPr/>
      <dgm:t>
        <a:bodyPr/>
        <a:lstStyle/>
        <a:p>
          <a:endParaRPr lang="en-US"/>
        </a:p>
      </dgm:t>
    </dgm:pt>
    <dgm:pt modelId="{412D4902-979C-4355-9AC9-63D22D866773}" type="pres">
      <dgm:prSet presAssocID="{57D70EFF-06F9-43ED-A654-DEA0E0F342B0}" presName="node" presStyleLbl="node1" presStyleIdx="0" presStyleCnt="5" custScaleX="152863" custScaleY="156338" custRadScaleRad="93855" custRadScaleInc="-7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0DAF8-4576-45D1-93C3-B4ED633E8917}" type="pres">
      <dgm:prSet presAssocID="{57D70EFF-06F9-43ED-A654-DEA0E0F342B0}" presName="dummy" presStyleCnt="0"/>
      <dgm:spPr/>
    </dgm:pt>
    <dgm:pt modelId="{4D17E82D-1AD4-4C80-B789-AC8AEC1AB82F}" type="pres">
      <dgm:prSet presAssocID="{A778D783-C142-4A82-9D68-2D0B53ADEA7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1625DB1-CE2E-4C8D-8FA5-470569228238}" type="pres">
      <dgm:prSet presAssocID="{8ED0F908-8043-483B-A1A0-09D3D8B3BE24}" presName="node" presStyleLbl="node1" presStyleIdx="1" presStyleCnt="5" custScaleX="152863" custScaleY="156338" custRadScaleRad="114021" custRadScaleInc="9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2A259-8A68-464C-8D57-179A09A254DF}" type="pres">
      <dgm:prSet presAssocID="{8ED0F908-8043-483B-A1A0-09D3D8B3BE24}" presName="dummy" presStyleCnt="0"/>
      <dgm:spPr/>
    </dgm:pt>
    <dgm:pt modelId="{BE06A9CD-818B-4D09-9A1B-CFA21E850433}" type="pres">
      <dgm:prSet presAssocID="{E0166757-E515-4412-AB82-4AE5F404C5F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456908C-D437-447D-B769-51162DF4316C}" type="pres">
      <dgm:prSet presAssocID="{996DE4E5-E4C1-4389-B775-D54C94BD8A57}" presName="node" presStyleLbl="node1" presStyleIdx="2" presStyleCnt="5" custScaleX="152863" custScaleY="156338" custRadScaleRad="108970" custRadScaleInc="-25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D10E4-DFC2-4E99-A707-96D792457F06}" type="pres">
      <dgm:prSet presAssocID="{996DE4E5-E4C1-4389-B775-D54C94BD8A57}" presName="dummy" presStyleCnt="0"/>
      <dgm:spPr/>
    </dgm:pt>
    <dgm:pt modelId="{3F7785BC-8824-4962-ACC8-A83D27D9F093}" type="pres">
      <dgm:prSet presAssocID="{CA3F8DDA-799F-46CD-B804-DFB14336A2C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6DA3BF2-CB28-4544-839B-40F8DE0B4DE8}" type="pres">
      <dgm:prSet presAssocID="{AB79F78B-27D6-4A71-A1DE-2F07F194BF83}" presName="node" presStyleLbl="node1" presStyleIdx="3" presStyleCnt="5" custScaleX="147815" custScaleY="151801" custRadScaleRad="109703" custRadScaleInc="27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36389-FF04-427D-B10B-054364D7CCE6}" type="pres">
      <dgm:prSet presAssocID="{AB79F78B-27D6-4A71-A1DE-2F07F194BF83}" presName="dummy" presStyleCnt="0"/>
      <dgm:spPr/>
    </dgm:pt>
    <dgm:pt modelId="{49D693C2-8FDD-43B6-A6F0-15717DBD0850}" type="pres">
      <dgm:prSet presAssocID="{6AC6F47B-8337-4877-9EAD-A8EB6B591F0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109A5B2-CD73-4A68-A9B8-0D6B76A6E620}" type="pres">
      <dgm:prSet presAssocID="{24FA1CE4-F785-44EE-B303-416C1DEFF15E}" presName="node" presStyleLbl="node1" presStyleIdx="4" presStyleCnt="5" custScaleX="152863" custScaleY="156338" custRadScaleRad="116745" custRadScaleInc="-1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E8F64-F095-471D-8488-CF06D2B12551}" type="pres">
      <dgm:prSet presAssocID="{24FA1CE4-F785-44EE-B303-416C1DEFF15E}" presName="dummy" presStyleCnt="0"/>
      <dgm:spPr/>
    </dgm:pt>
    <dgm:pt modelId="{DC53ADCC-9955-4D15-8F66-57FDDFDAA1B9}" type="pres">
      <dgm:prSet presAssocID="{CF708978-FA2A-4E21-8CF2-1208E6BD2CC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9B7B054-C5DA-4303-82F1-1271556B0B9E}" srcId="{9461191E-4921-4869-B51E-F94D7F883F82}" destId="{57D70EFF-06F9-43ED-A654-DEA0E0F342B0}" srcOrd="0" destOrd="0" parTransId="{D639499F-C96F-434A-AFB2-03A5810B4A91}" sibTransId="{A778D783-C142-4A82-9D68-2D0B53ADEA7D}"/>
    <dgm:cxn modelId="{BDBD3E83-146F-43BC-81B4-1E6A4FEA42FF}" srcId="{9461191E-4921-4869-B51E-F94D7F883F82}" destId="{AB79F78B-27D6-4A71-A1DE-2F07F194BF83}" srcOrd="3" destOrd="0" parTransId="{BFC78CFD-98AD-4573-8EFF-290DE4BBF05C}" sibTransId="{6AC6F47B-8337-4877-9EAD-A8EB6B591F02}"/>
    <dgm:cxn modelId="{8FE0194B-B70D-41B4-97B7-5C9D0CF3C532}" type="presOf" srcId="{CA3F8DDA-799F-46CD-B804-DFB14336A2C3}" destId="{3F7785BC-8824-4962-ACC8-A83D27D9F093}" srcOrd="0" destOrd="0" presId="urn:microsoft.com/office/officeart/2005/8/layout/radial6"/>
    <dgm:cxn modelId="{A6F5F101-0DA8-4888-9957-7657B6D3C17C}" type="presOf" srcId="{CF708978-FA2A-4E21-8CF2-1208E6BD2CC7}" destId="{DC53ADCC-9955-4D15-8F66-57FDDFDAA1B9}" srcOrd="0" destOrd="0" presId="urn:microsoft.com/office/officeart/2005/8/layout/radial6"/>
    <dgm:cxn modelId="{3C7F0A92-6D8F-4DFA-A451-95936E84AE12}" type="presOf" srcId="{57D70EFF-06F9-43ED-A654-DEA0E0F342B0}" destId="{412D4902-979C-4355-9AC9-63D22D866773}" srcOrd="0" destOrd="0" presId="urn:microsoft.com/office/officeart/2005/8/layout/radial6"/>
    <dgm:cxn modelId="{A3F8AE38-ECF2-49D8-B241-21DCF2DFEC79}" type="presOf" srcId="{6AC6F47B-8337-4877-9EAD-A8EB6B591F02}" destId="{49D693C2-8FDD-43B6-A6F0-15717DBD0850}" srcOrd="0" destOrd="0" presId="urn:microsoft.com/office/officeart/2005/8/layout/radial6"/>
    <dgm:cxn modelId="{E0ED898D-08DE-401E-BA9E-FFB785BFD13C}" srcId="{9461191E-4921-4869-B51E-F94D7F883F82}" destId="{24FA1CE4-F785-44EE-B303-416C1DEFF15E}" srcOrd="4" destOrd="0" parTransId="{2FFA7929-7BC8-45B6-9472-FAAF61C4E840}" sibTransId="{CF708978-FA2A-4E21-8CF2-1208E6BD2CC7}"/>
    <dgm:cxn modelId="{F79FEBA1-371B-4895-BE69-74C93ECD2FD5}" type="presOf" srcId="{A778D783-C142-4A82-9D68-2D0B53ADEA7D}" destId="{4D17E82D-1AD4-4C80-B789-AC8AEC1AB82F}" srcOrd="0" destOrd="0" presId="urn:microsoft.com/office/officeart/2005/8/layout/radial6"/>
    <dgm:cxn modelId="{C0D66B3D-DAC5-4226-A5BF-AB55C2099078}" type="presOf" srcId="{8ED0F908-8043-483B-A1A0-09D3D8B3BE24}" destId="{C1625DB1-CE2E-4C8D-8FA5-470569228238}" srcOrd="0" destOrd="0" presId="urn:microsoft.com/office/officeart/2005/8/layout/radial6"/>
    <dgm:cxn modelId="{0DB41F73-7756-44F8-9E3D-800ED2D261EF}" type="presOf" srcId="{996DE4E5-E4C1-4389-B775-D54C94BD8A57}" destId="{9456908C-D437-447D-B769-51162DF4316C}" srcOrd="0" destOrd="0" presId="urn:microsoft.com/office/officeart/2005/8/layout/radial6"/>
    <dgm:cxn modelId="{76BDBCE7-C080-4258-9891-B6909B730F43}" type="presOf" srcId="{AB79F78B-27D6-4A71-A1DE-2F07F194BF83}" destId="{66DA3BF2-CB28-4544-839B-40F8DE0B4DE8}" srcOrd="0" destOrd="0" presId="urn:microsoft.com/office/officeart/2005/8/layout/radial6"/>
    <dgm:cxn modelId="{0D17AF96-3AB4-4BA9-9935-5AB7014A4F5C}" type="presOf" srcId="{9461191E-4921-4869-B51E-F94D7F883F82}" destId="{FC6EF3DE-1B7E-4270-AC54-B607F846ED50}" srcOrd="0" destOrd="0" presId="urn:microsoft.com/office/officeart/2005/8/layout/radial6"/>
    <dgm:cxn modelId="{1FC3DF90-E2EE-40D2-960E-594B3CA473F5}" type="presOf" srcId="{24FA1CE4-F785-44EE-B303-416C1DEFF15E}" destId="{8109A5B2-CD73-4A68-A9B8-0D6B76A6E620}" srcOrd="0" destOrd="0" presId="urn:microsoft.com/office/officeart/2005/8/layout/radial6"/>
    <dgm:cxn modelId="{69F272EC-7AC0-4B5E-8BC1-75E6BB55094F}" srcId="{1392DCA5-9C28-4AC1-A6FC-902962247F1F}" destId="{9461191E-4921-4869-B51E-F94D7F883F82}" srcOrd="0" destOrd="0" parTransId="{C55BF6EC-4D50-4138-93B7-E6678BFA0860}" sibTransId="{26C6004A-2E63-4812-9D8D-6901434DE299}"/>
    <dgm:cxn modelId="{BBE605BD-F36B-433C-BAB9-628316207B1D}" type="presOf" srcId="{1392DCA5-9C28-4AC1-A6FC-902962247F1F}" destId="{3093AFCB-3270-45C0-A1ED-2AB16CD11551}" srcOrd="0" destOrd="0" presId="urn:microsoft.com/office/officeart/2005/8/layout/radial6"/>
    <dgm:cxn modelId="{D821F935-7D2D-450B-A168-4B09496F7B85}" srcId="{9461191E-4921-4869-B51E-F94D7F883F82}" destId="{8ED0F908-8043-483B-A1A0-09D3D8B3BE24}" srcOrd="1" destOrd="0" parTransId="{A50F09FF-3D11-441F-848C-6B8E31F647E0}" sibTransId="{E0166757-E515-4412-AB82-4AE5F404C5F8}"/>
    <dgm:cxn modelId="{E8BBAC0A-7D7F-4D52-A6F7-17497F098EC3}" srcId="{9461191E-4921-4869-B51E-F94D7F883F82}" destId="{996DE4E5-E4C1-4389-B775-D54C94BD8A57}" srcOrd="2" destOrd="0" parTransId="{6B4FD0E1-F2BC-42D1-A5CE-1EAEE857F1A4}" sibTransId="{CA3F8DDA-799F-46CD-B804-DFB14336A2C3}"/>
    <dgm:cxn modelId="{96FDAC38-BF74-403E-8963-F2D27BD3850B}" type="presOf" srcId="{E0166757-E515-4412-AB82-4AE5F404C5F8}" destId="{BE06A9CD-818B-4D09-9A1B-CFA21E850433}" srcOrd="0" destOrd="0" presId="urn:microsoft.com/office/officeart/2005/8/layout/radial6"/>
    <dgm:cxn modelId="{1360A282-52CA-485F-8CC8-FC13A25949CF}" type="presParOf" srcId="{3093AFCB-3270-45C0-A1ED-2AB16CD11551}" destId="{FC6EF3DE-1B7E-4270-AC54-B607F846ED50}" srcOrd="0" destOrd="0" presId="urn:microsoft.com/office/officeart/2005/8/layout/radial6"/>
    <dgm:cxn modelId="{C46E945B-6AE7-4A1F-84EE-BE2AC284D343}" type="presParOf" srcId="{3093AFCB-3270-45C0-A1ED-2AB16CD11551}" destId="{412D4902-979C-4355-9AC9-63D22D866773}" srcOrd="1" destOrd="0" presId="urn:microsoft.com/office/officeart/2005/8/layout/radial6"/>
    <dgm:cxn modelId="{F2FCEFD9-384F-4EE6-9485-9D8B83A7FB68}" type="presParOf" srcId="{3093AFCB-3270-45C0-A1ED-2AB16CD11551}" destId="{4F90DAF8-4576-45D1-93C3-B4ED633E8917}" srcOrd="2" destOrd="0" presId="urn:microsoft.com/office/officeart/2005/8/layout/radial6"/>
    <dgm:cxn modelId="{FDBB2FA8-5593-4B97-91EF-CE20CB94CC49}" type="presParOf" srcId="{3093AFCB-3270-45C0-A1ED-2AB16CD11551}" destId="{4D17E82D-1AD4-4C80-B789-AC8AEC1AB82F}" srcOrd="3" destOrd="0" presId="urn:microsoft.com/office/officeart/2005/8/layout/radial6"/>
    <dgm:cxn modelId="{F58F3593-40CC-400A-8ADA-1DB568B7F439}" type="presParOf" srcId="{3093AFCB-3270-45C0-A1ED-2AB16CD11551}" destId="{C1625DB1-CE2E-4C8D-8FA5-470569228238}" srcOrd="4" destOrd="0" presId="urn:microsoft.com/office/officeart/2005/8/layout/radial6"/>
    <dgm:cxn modelId="{BC12C4F5-9286-4AEC-AC7E-78D1159E5904}" type="presParOf" srcId="{3093AFCB-3270-45C0-A1ED-2AB16CD11551}" destId="{3FC2A259-8A68-464C-8D57-179A09A254DF}" srcOrd="5" destOrd="0" presId="urn:microsoft.com/office/officeart/2005/8/layout/radial6"/>
    <dgm:cxn modelId="{B95B3AA5-AB9B-4551-BF70-BDF0055BC402}" type="presParOf" srcId="{3093AFCB-3270-45C0-A1ED-2AB16CD11551}" destId="{BE06A9CD-818B-4D09-9A1B-CFA21E850433}" srcOrd="6" destOrd="0" presId="urn:microsoft.com/office/officeart/2005/8/layout/radial6"/>
    <dgm:cxn modelId="{F105125E-2ADD-4818-9AE9-B3D0D076B10D}" type="presParOf" srcId="{3093AFCB-3270-45C0-A1ED-2AB16CD11551}" destId="{9456908C-D437-447D-B769-51162DF4316C}" srcOrd="7" destOrd="0" presId="urn:microsoft.com/office/officeart/2005/8/layout/radial6"/>
    <dgm:cxn modelId="{D37170C1-0417-4017-9077-05A17084326B}" type="presParOf" srcId="{3093AFCB-3270-45C0-A1ED-2AB16CD11551}" destId="{702D10E4-DFC2-4E99-A707-96D792457F06}" srcOrd="8" destOrd="0" presId="urn:microsoft.com/office/officeart/2005/8/layout/radial6"/>
    <dgm:cxn modelId="{5294C350-32AB-4CFB-863E-709FEC9EBDA0}" type="presParOf" srcId="{3093AFCB-3270-45C0-A1ED-2AB16CD11551}" destId="{3F7785BC-8824-4962-ACC8-A83D27D9F093}" srcOrd="9" destOrd="0" presId="urn:microsoft.com/office/officeart/2005/8/layout/radial6"/>
    <dgm:cxn modelId="{C37F44FD-5B17-4689-8C59-8412C976741A}" type="presParOf" srcId="{3093AFCB-3270-45C0-A1ED-2AB16CD11551}" destId="{66DA3BF2-CB28-4544-839B-40F8DE0B4DE8}" srcOrd="10" destOrd="0" presId="urn:microsoft.com/office/officeart/2005/8/layout/radial6"/>
    <dgm:cxn modelId="{8C9D7805-C3FF-431A-9B1B-6024CD75123B}" type="presParOf" srcId="{3093AFCB-3270-45C0-A1ED-2AB16CD11551}" destId="{DBB36389-FF04-427D-B10B-054364D7CCE6}" srcOrd="11" destOrd="0" presId="urn:microsoft.com/office/officeart/2005/8/layout/radial6"/>
    <dgm:cxn modelId="{B84E7061-165F-4FB9-B86F-E04C8060FCE8}" type="presParOf" srcId="{3093AFCB-3270-45C0-A1ED-2AB16CD11551}" destId="{49D693C2-8FDD-43B6-A6F0-15717DBD0850}" srcOrd="12" destOrd="0" presId="urn:microsoft.com/office/officeart/2005/8/layout/radial6"/>
    <dgm:cxn modelId="{B4AF807B-09E9-44BD-978C-7C9F62E92C8D}" type="presParOf" srcId="{3093AFCB-3270-45C0-A1ED-2AB16CD11551}" destId="{8109A5B2-CD73-4A68-A9B8-0D6B76A6E620}" srcOrd="13" destOrd="0" presId="urn:microsoft.com/office/officeart/2005/8/layout/radial6"/>
    <dgm:cxn modelId="{7BEFD8B7-9A70-4D11-9816-61B721BE4F46}" type="presParOf" srcId="{3093AFCB-3270-45C0-A1ED-2AB16CD11551}" destId="{1A1E8F64-F095-471D-8488-CF06D2B12551}" srcOrd="14" destOrd="0" presId="urn:microsoft.com/office/officeart/2005/8/layout/radial6"/>
    <dgm:cxn modelId="{0F01359B-02FE-4F85-A319-029E4226643A}" type="presParOf" srcId="{3093AFCB-3270-45C0-A1ED-2AB16CD11551}" destId="{DC53ADCC-9955-4D15-8F66-57FDDFDAA1B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ABB334-3779-479A-8ABF-29066D60A65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EBAB908-B572-48B4-AEBE-2CAE35DC65C5}">
      <dgm:prSet phldrT="[Text]" custT="1"/>
      <dgm:spPr/>
      <dgm:t>
        <a:bodyPr/>
        <a:lstStyle/>
        <a:p>
          <a:r>
            <a:rPr lang="en-US" sz="2000" dirty="0" smtClean="0"/>
            <a:t>Face </a:t>
          </a:r>
          <a:r>
            <a:rPr lang="en-US" sz="2000" dirty="0"/>
            <a:t>to Face Meetings with </a:t>
          </a:r>
          <a:r>
            <a:rPr lang="en-US" sz="2000" dirty="0" smtClean="0"/>
            <a:t>FDA and Subject Matter Experts</a:t>
          </a:r>
          <a:endParaRPr lang="en-US" sz="2000" dirty="0"/>
        </a:p>
      </dgm:t>
    </dgm:pt>
    <dgm:pt modelId="{62F81AF1-883E-4641-BBB9-F640806A1A59}" type="parTrans" cxnId="{6FE64D31-808F-4806-AFEA-3BF5CB972674}">
      <dgm:prSet/>
      <dgm:spPr/>
      <dgm:t>
        <a:bodyPr/>
        <a:lstStyle/>
        <a:p>
          <a:endParaRPr lang="en-US" sz="2400"/>
        </a:p>
      </dgm:t>
    </dgm:pt>
    <dgm:pt modelId="{F2B7A2A6-C2A3-4D46-BD1A-63EE7A532F33}" type="sibTrans" cxnId="{6FE64D31-808F-4806-AFEA-3BF5CB972674}">
      <dgm:prSet/>
      <dgm:spPr/>
      <dgm:t>
        <a:bodyPr/>
        <a:lstStyle/>
        <a:p>
          <a:endParaRPr lang="en-US" sz="2400"/>
        </a:p>
      </dgm:t>
    </dgm:pt>
    <dgm:pt modelId="{D767617F-4F75-490E-869A-173B7B0783DF}">
      <dgm:prSet phldrT="[Text]" custT="1"/>
      <dgm:spPr/>
      <dgm:t>
        <a:bodyPr/>
        <a:lstStyle/>
        <a:p>
          <a:r>
            <a:rPr lang="en-US" sz="2000" dirty="0"/>
            <a:t>FDA Public Meetings</a:t>
          </a:r>
        </a:p>
      </dgm:t>
    </dgm:pt>
    <dgm:pt modelId="{703E5E70-689D-48AC-BF21-551C9B74C141}" type="parTrans" cxnId="{832DF131-5157-4726-8B00-E43CAF471C80}">
      <dgm:prSet/>
      <dgm:spPr/>
      <dgm:t>
        <a:bodyPr/>
        <a:lstStyle/>
        <a:p>
          <a:endParaRPr lang="en-US" sz="2400"/>
        </a:p>
      </dgm:t>
    </dgm:pt>
    <dgm:pt modelId="{ACD94932-F7DD-483C-8D73-C02036D26CDC}" type="sibTrans" cxnId="{832DF131-5157-4726-8B00-E43CAF471C80}">
      <dgm:prSet/>
      <dgm:spPr/>
      <dgm:t>
        <a:bodyPr/>
        <a:lstStyle/>
        <a:p>
          <a:endParaRPr lang="en-US" sz="2400"/>
        </a:p>
      </dgm:t>
    </dgm:pt>
    <dgm:pt modelId="{FDDF477D-D202-4B6B-BB71-41C0535652BD}">
      <dgm:prSet phldrT="[Text]" custT="1"/>
      <dgm:spPr/>
      <dgm:t>
        <a:bodyPr/>
        <a:lstStyle/>
        <a:p>
          <a:r>
            <a:rPr lang="en-US" sz="2000" dirty="0"/>
            <a:t>Comments   to Public Dockets</a:t>
          </a:r>
        </a:p>
      </dgm:t>
    </dgm:pt>
    <dgm:pt modelId="{B6045F13-D19F-46B6-AA43-8DB3F7DABB85}" type="parTrans" cxnId="{6FBAD9AA-868F-4106-BB59-BE3805CFFD64}">
      <dgm:prSet/>
      <dgm:spPr/>
      <dgm:t>
        <a:bodyPr/>
        <a:lstStyle/>
        <a:p>
          <a:endParaRPr lang="en-US" sz="2400"/>
        </a:p>
      </dgm:t>
    </dgm:pt>
    <dgm:pt modelId="{73ECF1D9-DC5B-4EAD-8652-DAFDC42FA874}" type="sibTrans" cxnId="{6FBAD9AA-868F-4106-BB59-BE3805CFFD64}">
      <dgm:prSet/>
      <dgm:spPr/>
      <dgm:t>
        <a:bodyPr/>
        <a:lstStyle/>
        <a:p>
          <a:endParaRPr lang="en-US" sz="2400"/>
        </a:p>
      </dgm:t>
    </dgm:pt>
    <dgm:pt modelId="{BC0F5565-C354-425E-81CE-8CC3F4A59990}">
      <dgm:prSet phldrT="[Text]" custT="1"/>
      <dgm:spPr/>
      <dgm:t>
        <a:bodyPr/>
        <a:lstStyle/>
        <a:p>
          <a:r>
            <a:rPr lang="en-US" sz="2000" dirty="0"/>
            <a:t>Collaborative Meetings with GMA FSMA Coalition </a:t>
          </a:r>
          <a:r>
            <a:rPr lang="en-US" sz="2000" dirty="0" smtClean="0"/>
            <a:t>to include Foreign </a:t>
          </a:r>
          <a:r>
            <a:rPr lang="en-US" sz="2000" dirty="0"/>
            <a:t>Delegations and  Embassies </a:t>
          </a:r>
        </a:p>
      </dgm:t>
    </dgm:pt>
    <dgm:pt modelId="{3A2A761E-5312-4471-B063-4B2B9566A2AF}" type="parTrans" cxnId="{20B3555F-81EB-4CB4-B67A-8846EBD6B5AF}">
      <dgm:prSet/>
      <dgm:spPr/>
      <dgm:t>
        <a:bodyPr/>
        <a:lstStyle/>
        <a:p>
          <a:endParaRPr lang="en-US" sz="2400"/>
        </a:p>
      </dgm:t>
    </dgm:pt>
    <dgm:pt modelId="{6FA7D8D6-150A-4DB5-8EC4-2AA7CA670304}" type="sibTrans" cxnId="{20B3555F-81EB-4CB4-B67A-8846EBD6B5AF}">
      <dgm:prSet/>
      <dgm:spPr/>
      <dgm:t>
        <a:bodyPr/>
        <a:lstStyle/>
        <a:p>
          <a:endParaRPr lang="en-US" sz="2400"/>
        </a:p>
      </dgm:t>
    </dgm:pt>
    <dgm:pt modelId="{63557C29-2EBD-4C26-8F47-2D9A60408750}" type="pres">
      <dgm:prSet presAssocID="{F8ABB334-3779-479A-8ABF-29066D60A659}" presName="arrowDiagram" presStyleCnt="0">
        <dgm:presLayoutVars>
          <dgm:chMax val="5"/>
          <dgm:dir/>
          <dgm:resizeHandles val="exact"/>
        </dgm:presLayoutVars>
      </dgm:prSet>
      <dgm:spPr/>
    </dgm:pt>
    <dgm:pt modelId="{494A2679-7DE9-4997-911D-C23EFFF8A6A7}" type="pres">
      <dgm:prSet presAssocID="{F8ABB334-3779-479A-8ABF-29066D60A659}" presName="arrow" presStyleLbl="bgShp" presStyleIdx="0" presStyleCnt="1"/>
      <dgm:spPr/>
    </dgm:pt>
    <dgm:pt modelId="{408DB16F-4DC4-4486-88C6-9C92D25CB081}" type="pres">
      <dgm:prSet presAssocID="{F8ABB334-3779-479A-8ABF-29066D60A659}" presName="arrowDiagram4" presStyleCnt="0"/>
      <dgm:spPr/>
    </dgm:pt>
    <dgm:pt modelId="{8E4FC348-910A-4FD4-8089-FA59B5DE7285}" type="pres">
      <dgm:prSet presAssocID="{BEBAB908-B572-48B4-AEBE-2CAE35DC65C5}" presName="bullet4a" presStyleLbl="node1" presStyleIdx="0" presStyleCnt="4"/>
      <dgm:spPr/>
    </dgm:pt>
    <dgm:pt modelId="{857F13C4-8964-47A4-9490-1CD812D32C16}" type="pres">
      <dgm:prSet presAssocID="{BEBAB908-B572-48B4-AEBE-2CAE35DC65C5}" presName="textBox4a" presStyleLbl="revTx" presStyleIdx="0" presStyleCnt="4" custScaleX="207444" custScaleY="47944" custLinFactNeighborX="42675" custLinFactNeighborY="-9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C96A3-3593-4021-94AC-F479376DE05C}" type="pres">
      <dgm:prSet presAssocID="{D767617F-4F75-490E-869A-173B7B0783DF}" presName="bullet4b" presStyleLbl="node1" presStyleIdx="1" presStyleCnt="4"/>
      <dgm:spPr/>
    </dgm:pt>
    <dgm:pt modelId="{3A44F28F-9BE9-4352-B22B-637B578ABF7E}" type="pres">
      <dgm:prSet presAssocID="{D767617F-4F75-490E-869A-173B7B0783DF}" presName="textBox4b" presStyleLbl="revTx" presStyleIdx="1" presStyleCnt="4" custScaleX="86441" custLinFactNeighborX="-4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17291-D8C9-4B1E-BB9C-71D3EADF519B}" type="pres">
      <dgm:prSet presAssocID="{FDDF477D-D202-4B6B-BB71-41C0535652BD}" presName="bullet4c" presStyleLbl="node1" presStyleIdx="2" presStyleCnt="4"/>
      <dgm:spPr/>
    </dgm:pt>
    <dgm:pt modelId="{912F0A77-969B-4650-AB92-27C8C77B7018}" type="pres">
      <dgm:prSet presAssocID="{FDDF477D-D202-4B6B-BB71-41C0535652B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94FDD-0636-4529-B297-032A1C589F42}" type="pres">
      <dgm:prSet presAssocID="{BC0F5565-C354-425E-81CE-8CC3F4A59990}" presName="bullet4d" presStyleLbl="node1" presStyleIdx="3" presStyleCnt="4"/>
      <dgm:spPr/>
    </dgm:pt>
    <dgm:pt modelId="{860D8A81-520C-4342-98B7-405890071179}" type="pres">
      <dgm:prSet presAssocID="{BC0F5565-C354-425E-81CE-8CC3F4A59990}" presName="textBox4d" presStyleLbl="revTx" presStyleIdx="3" presStyleCnt="4" custScaleX="129932" custLinFactNeighborX="18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061E5-1651-4C79-B4AE-FA2641F2DF56}" type="presOf" srcId="{F8ABB334-3779-479A-8ABF-29066D60A659}" destId="{63557C29-2EBD-4C26-8F47-2D9A60408750}" srcOrd="0" destOrd="0" presId="urn:microsoft.com/office/officeart/2005/8/layout/arrow2"/>
    <dgm:cxn modelId="{6FE64D31-808F-4806-AFEA-3BF5CB972674}" srcId="{F8ABB334-3779-479A-8ABF-29066D60A659}" destId="{BEBAB908-B572-48B4-AEBE-2CAE35DC65C5}" srcOrd="0" destOrd="0" parTransId="{62F81AF1-883E-4641-BBB9-F640806A1A59}" sibTransId="{F2B7A2A6-C2A3-4D46-BD1A-63EE7A532F33}"/>
    <dgm:cxn modelId="{25CA5F9B-95C5-4E1C-9C5B-17273795D610}" type="presOf" srcId="{BEBAB908-B572-48B4-AEBE-2CAE35DC65C5}" destId="{857F13C4-8964-47A4-9490-1CD812D32C16}" srcOrd="0" destOrd="0" presId="urn:microsoft.com/office/officeart/2005/8/layout/arrow2"/>
    <dgm:cxn modelId="{8B5B14D5-D964-4272-8AF0-0769CDF40D82}" type="presOf" srcId="{FDDF477D-D202-4B6B-BB71-41C0535652BD}" destId="{912F0A77-969B-4650-AB92-27C8C77B7018}" srcOrd="0" destOrd="0" presId="urn:microsoft.com/office/officeart/2005/8/layout/arrow2"/>
    <dgm:cxn modelId="{43E3E33C-7E47-48DF-82CF-F35FCF6E0C76}" type="presOf" srcId="{BC0F5565-C354-425E-81CE-8CC3F4A59990}" destId="{860D8A81-520C-4342-98B7-405890071179}" srcOrd="0" destOrd="0" presId="urn:microsoft.com/office/officeart/2005/8/layout/arrow2"/>
    <dgm:cxn modelId="{6FBAD9AA-868F-4106-BB59-BE3805CFFD64}" srcId="{F8ABB334-3779-479A-8ABF-29066D60A659}" destId="{FDDF477D-D202-4B6B-BB71-41C0535652BD}" srcOrd="2" destOrd="0" parTransId="{B6045F13-D19F-46B6-AA43-8DB3F7DABB85}" sibTransId="{73ECF1D9-DC5B-4EAD-8652-DAFDC42FA874}"/>
    <dgm:cxn modelId="{20B3555F-81EB-4CB4-B67A-8846EBD6B5AF}" srcId="{F8ABB334-3779-479A-8ABF-29066D60A659}" destId="{BC0F5565-C354-425E-81CE-8CC3F4A59990}" srcOrd="3" destOrd="0" parTransId="{3A2A761E-5312-4471-B063-4B2B9566A2AF}" sibTransId="{6FA7D8D6-150A-4DB5-8EC4-2AA7CA670304}"/>
    <dgm:cxn modelId="{832DF131-5157-4726-8B00-E43CAF471C80}" srcId="{F8ABB334-3779-479A-8ABF-29066D60A659}" destId="{D767617F-4F75-490E-869A-173B7B0783DF}" srcOrd="1" destOrd="0" parTransId="{703E5E70-689D-48AC-BF21-551C9B74C141}" sibTransId="{ACD94932-F7DD-483C-8D73-C02036D26CDC}"/>
    <dgm:cxn modelId="{5C143CBF-D1D6-431C-B7BE-07DED5E9AB45}" type="presOf" srcId="{D767617F-4F75-490E-869A-173B7B0783DF}" destId="{3A44F28F-9BE9-4352-B22B-637B578ABF7E}" srcOrd="0" destOrd="0" presId="urn:microsoft.com/office/officeart/2005/8/layout/arrow2"/>
    <dgm:cxn modelId="{0D454BB7-A625-4D0F-911B-0F4A0338B7B2}" type="presParOf" srcId="{63557C29-2EBD-4C26-8F47-2D9A60408750}" destId="{494A2679-7DE9-4997-911D-C23EFFF8A6A7}" srcOrd="0" destOrd="0" presId="urn:microsoft.com/office/officeart/2005/8/layout/arrow2"/>
    <dgm:cxn modelId="{83650AE3-7409-40EE-9FAC-D4839D8EECA3}" type="presParOf" srcId="{63557C29-2EBD-4C26-8F47-2D9A60408750}" destId="{408DB16F-4DC4-4486-88C6-9C92D25CB081}" srcOrd="1" destOrd="0" presId="urn:microsoft.com/office/officeart/2005/8/layout/arrow2"/>
    <dgm:cxn modelId="{A43BDB13-B7A1-4925-A748-2E0156E7A706}" type="presParOf" srcId="{408DB16F-4DC4-4486-88C6-9C92D25CB081}" destId="{8E4FC348-910A-4FD4-8089-FA59B5DE7285}" srcOrd="0" destOrd="0" presId="urn:microsoft.com/office/officeart/2005/8/layout/arrow2"/>
    <dgm:cxn modelId="{A45A88D3-E4AF-439A-A78A-B539000A366E}" type="presParOf" srcId="{408DB16F-4DC4-4486-88C6-9C92D25CB081}" destId="{857F13C4-8964-47A4-9490-1CD812D32C16}" srcOrd="1" destOrd="0" presId="urn:microsoft.com/office/officeart/2005/8/layout/arrow2"/>
    <dgm:cxn modelId="{58B4591E-0237-4234-ADAB-8815E943157A}" type="presParOf" srcId="{408DB16F-4DC4-4486-88C6-9C92D25CB081}" destId="{17DC96A3-3593-4021-94AC-F479376DE05C}" srcOrd="2" destOrd="0" presId="urn:microsoft.com/office/officeart/2005/8/layout/arrow2"/>
    <dgm:cxn modelId="{002FD10F-CF5F-4B96-AD75-31B0A17E67D1}" type="presParOf" srcId="{408DB16F-4DC4-4486-88C6-9C92D25CB081}" destId="{3A44F28F-9BE9-4352-B22B-637B578ABF7E}" srcOrd="3" destOrd="0" presId="urn:microsoft.com/office/officeart/2005/8/layout/arrow2"/>
    <dgm:cxn modelId="{BA7DDFCF-7DAA-4692-82EC-AAFB8AA618F8}" type="presParOf" srcId="{408DB16F-4DC4-4486-88C6-9C92D25CB081}" destId="{CBF17291-D8C9-4B1E-BB9C-71D3EADF519B}" srcOrd="4" destOrd="0" presId="urn:microsoft.com/office/officeart/2005/8/layout/arrow2"/>
    <dgm:cxn modelId="{6761D2BD-5999-4C20-81D1-B551E31E5F1D}" type="presParOf" srcId="{408DB16F-4DC4-4486-88C6-9C92D25CB081}" destId="{912F0A77-969B-4650-AB92-27C8C77B7018}" srcOrd="5" destOrd="0" presId="urn:microsoft.com/office/officeart/2005/8/layout/arrow2"/>
    <dgm:cxn modelId="{C07524FC-562D-4E9D-AB7F-B31180273872}" type="presParOf" srcId="{408DB16F-4DC4-4486-88C6-9C92D25CB081}" destId="{64394FDD-0636-4529-B297-032A1C589F42}" srcOrd="6" destOrd="0" presId="urn:microsoft.com/office/officeart/2005/8/layout/arrow2"/>
    <dgm:cxn modelId="{175FB616-D57F-447C-86D8-8041ADD3DD64}" type="presParOf" srcId="{408DB16F-4DC4-4486-88C6-9C92D25CB081}" destId="{860D8A81-520C-4342-98B7-40589007117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8A386-E5D0-40BF-BBAC-29745E892A56}">
      <dsp:nvSpPr>
        <dsp:cNvPr id="0" name=""/>
        <dsp:cNvSpPr/>
      </dsp:nvSpPr>
      <dsp:spPr>
        <a:xfrm>
          <a:off x="0" y="0"/>
          <a:ext cx="2393279" cy="414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Members</a:t>
          </a:r>
        </a:p>
      </dsp:txBody>
      <dsp:txXfrm>
        <a:off x="0" y="0"/>
        <a:ext cx="2393279" cy="4146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8A386-E5D0-40BF-BBAC-29745E892A56}">
      <dsp:nvSpPr>
        <dsp:cNvPr id="0" name=""/>
        <dsp:cNvSpPr/>
      </dsp:nvSpPr>
      <dsp:spPr>
        <a:xfrm>
          <a:off x="0" y="0"/>
          <a:ext cx="2530417" cy="414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Associate Members</a:t>
          </a:r>
        </a:p>
      </dsp:txBody>
      <dsp:txXfrm>
        <a:off x="0" y="0"/>
        <a:ext cx="2530417" cy="4146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F62EA-FFB3-4130-BC83-DCBDDACD6BDC}">
      <dsp:nvSpPr>
        <dsp:cNvPr id="0" name=""/>
        <dsp:cNvSpPr/>
      </dsp:nvSpPr>
      <dsp:spPr>
        <a:xfrm>
          <a:off x="3306012" y="2054039"/>
          <a:ext cx="1465175" cy="1465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</a:rPr>
            <a:t>GMA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3306012" y="2054039"/>
        <a:ext cx="1465175" cy="1465175"/>
      </dsp:txXfrm>
    </dsp:sp>
    <dsp:sp modelId="{23F053E7-D798-46CE-9A00-13702F6CC7CC}">
      <dsp:nvSpPr>
        <dsp:cNvPr id="0" name=""/>
        <dsp:cNvSpPr/>
      </dsp:nvSpPr>
      <dsp:spPr>
        <a:xfrm rot="16200000">
          <a:off x="3883427" y="1520965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6200000">
        <a:off x="3883427" y="1520965"/>
        <a:ext cx="310344" cy="498159"/>
      </dsp:txXfrm>
    </dsp:sp>
    <dsp:sp modelId="{246B4C10-F01B-4849-BB07-34F2BD4092F9}">
      <dsp:nvSpPr>
        <dsp:cNvPr id="0" name=""/>
        <dsp:cNvSpPr/>
      </dsp:nvSpPr>
      <dsp:spPr>
        <a:xfrm>
          <a:off x="3306012" y="3308"/>
          <a:ext cx="1465175" cy="14651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Research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306012" y="3308"/>
        <a:ext cx="1465175" cy="1465175"/>
      </dsp:txXfrm>
    </dsp:sp>
    <dsp:sp modelId="{4FE868A0-8644-4156-A387-12E88E87C4E6}">
      <dsp:nvSpPr>
        <dsp:cNvPr id="0" name=""/>
        <dsp:cNvSpPr/>
      </dsp:nvSpPr>
      <dsp:spPr>
        <a:xfrm rot="20520000">
          <a:off x="4850254" y="2223406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20520000">
        <a:off x="4850254" y="2223406"/>
        <a:ext cx="310344" cy="498159"/>
      </dsp:txXfrm>
    </dsp:sp>
    <dsp:sp modelId="{0B3DF3F7-B7A8-42E7-BFD4-B90B4CC916C5}">
      <dsp:nvSpPr>
        <dsp:cNvPr id="0" name=""/>
        <dsp:cNvSpPr/>
      </dsp:nvSpPr>
      <dsp:spPr>
        <a:xfrm>
          <a:off x="5256372" y="1420328"/>
          <a:ext cx="1465175" cy="1465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Industry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256372" y="1420328"/>
        <a:ext cx="1465175" cy="1465175"/>
      </dsp:txXfrm>
    </dsp:sp>
    <dsp:sp modelId="{3997487C-8DD6-4E77-8EE0-22C3A5D3EF55}">
      <dsp:nvSpPr>
        <dsp:cNvPr id="0" name=""/>
        <dsp:cNvSpPr/>
      </dsp:nvSpPr>
      <dsp:spPr>
        <a:xfrm rot="3240000">
          <a:off x="4480959" y="3359979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3240000">
        <a:off x="4480959" y="3359979"/>
        <a:ext cx="310344" cy="498159"/>
      </dsp:txXfrm>
    </dsp:sp>
    <dsp:sp modelId="{9AB55A47-0BB0-463E-BF15-6A867DEAAC0E}">
      <dsp:nvSpPr>
        <dsp:cNvPr id="0" name=""/>
        <dsp:cNvSpPr/>
      </dsp:nvSpPr>
      <dsp:spPr>
        <a:xfrm>
          <a:off x="4511401" y="3713115"/>
          <a:ext cx="1465175" cy="14651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Regulators &amp; Govt. Agencies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511401" y="3713115"/>
        <a:ext cx="1465175" cy="1465175"/>
      </dsp:txXfrm>
    </dsp:sp>
    <dsp:sp modelId="{30BCC2EE-63FA-49D7-9C4E-6CE56A8FC4B0}">
      <dsp:nvSpPr>
        <dsp:cNvPr id="0" name=""/>
        <dsp:cNvSpPr/>
      </dsp:nvSpPr>
      <dsp:spPr>
        <a:xfrm rot="7560000">
          <a:off x="3285896" y="3359979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7560000">
        <a:off x="3285896" y="3359979"/>
        <a:ext cx="310344" cy="498159"/>
      </dsp:txXfrm>
    </dsp:sp>
    <dsp:sp modelId="{24B9AA87-772C-445E-B967-C43933147FF9}">
      <dsp:nvSpPr>
        <dsp:cNvPr id="0" name=""/>
        <dsp:cNvSpPr/>
      </dsp:nvSpPr>
      <dsp:spPr>
        <a:xfrm>
          <a:off x="2100622" y="3713115"/>
          <a:ext cx="1465175" cy="14651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International Groups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100622" y="3713115"/>
        <a:ext cx="1465175" cy="1465175"/>
      </dsp:txXfrm>
    </dsp:sp>
    <dsp:sp modelId="{1D29FC9B-9D98-43CC-A9CD-9A9C8796292F}">
      <dsp:nvSpPr>
        <dsp:cNvPr id="0" name=""/>
        <dsp:cNvSpPr/>
      </dsp:nvSpPr>
      <dsp:spPr>
        <a:xfrm rot="11880000">
          <a:off x="2916601" y="2223406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1880000">
        <a:off x="2916601" y="2223406"/>
        <a:ext cx="310344" cy="498159"/>
      </dsp:txXfrm>
    </dsp:sp>
    <dsp:sp modelId="{7BA679BE-0F16-4D0D-93FE-47AD1238657A}">
      <dsp:nvSpPr>
        <dsp:cNvPr id="0" name=""/>
        <dsp:cNvSpPr/>
      </dsp:nvSpPr>
      <dsp:spPr>
        <a:xfrm>
          <a:off x="1355651" y="1420328"/>
          <a:ext cx="1465175" cy="14651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Legislators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55651" y="1420328"/>
        <a:ext cx="1465175" cy="14651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3ADCC-9955-4D15-8F66-57FDDFDAA1B9}">
      <dsp:nvSpPr>
        <dsp:cNvPr id="0" name=""/>
        <dsp:cNvSpPr/>
      </dsp:nvSpPr>
      <dsp:spPr>
        <a:xfrm>
          <a:off x="1160282" y="725792"/>
          <a:ext cx="4077297" cy="4077297"/>
        </a:xfrm>
        <a:prstGeom prst="blockArc">
          <a:avLst>
            <a:gd name="adj1" fmla="val 12058457"/>
            <a:gd name="adj2" fmla="val 16755731"/>
            <a:gd name="adj3" fmla="val 4643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693C2-8FDD-43B6-A6F0-15717DBD0850}">
      <dsp:nvSpPr>
        <dsp:cNvPr id="0" name=""/>
        <dsp:cNvSpPr/>
      </dsp:nvSpPr>
      <dsp:spPr>
        <a:xfrm>
          <a:off x="1202685" y="603414"/>
          <a:ext cx="4077297" cy="4077297"/>
        </a:xfrm>
        <a:prstGeom prst="blockArc">
          <a:avLst>
            <a:gd name="adj1" fmla="val 7485616"/>
            <a:gd name="adj2" fmla="val 11834825"/>
            <a:gd name="adj3" fmla="val 4643"/>
          </a:avLst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785BC-8824-4962-ACC8-A83D27D9F093}">
      <dsp:nvSpPr>
        <dsp:cNvPr id="0" name=""/>
        <dsp:cNvSpPr/>
      </dsp:nvSpPr>
      <dsp:spPr>
        <a:xfrm>
          <a:off x="1531900" y="890136"/>
          <a:ext cx="4077297" cy="4077297"/>
        </a:xfrm>
        <a:prstGeom prst="blockArc">
          <a:avLst>
            <a:gd name="adj1" fmla="val 2559190"/>
            <a:gd name="adj2" fmla="val 8240810"/>
            <a:gd name="adj3" fmla="val 4643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6A9CD-818B-4D09-9A1B-CFA21E850433}">
      <dsp:nvSpPr>
        <dsp:cNvPr id="0" name=""/>
        <dsp:cNvSpPr/>
      </dsp:nvSpPr>
      <dsp:spPr>
        <a:xfrm>
          <a:off x="1832837" y="623405"/>
          <a:ext cx="4077297" cy="4077297"/>
        </a:xfrm>
        <a:prstGeom prst="blockArc">
          <a:avLst>
            <a:gd name="adj1" fmla="val 20528995"/>
            <a:gd name="adj2" fmla="val 3254599"/>
            <a:gd name="adj3" fmla="val 4643"/>
          </a:avLst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7E82D-1AD4-4C80-B789-AC8AEC1AB82F}">
      <dsp:nvSpPr>
        <dsp:cNvPr id="0" name=""/>
        <dsp:cNvSpPr/>
      </dsp:nvSpPr>
      <dsp:spPr>
        <a:xfrm>
          <a:off x="1864597" y="714417"/>
          <a:ext cx="4077297" cy="4077297"/>
        </a:xfrm>
        <a:prstGeom prst="blockArc">
          <a:avLst>
            <a:gd name="adj1" fmla="val 15533237"/>
            <a:gd name="adj2" fmla="val 20362565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F3DE-1B7E-4270-AC54-B607F846ED50}">
      <dsp:nvSpPr>
        <dsp:cNvPr id="0" name=""/>
        <dsp:cNvSpPr/>
      </dsp:nvSpPr>
      <dsp:spPr>
        <a:xfrm>
          <a:off x="1828798" y="1519872"/>
          <a:ext cx="3505203" cy="22942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Food Safety Modernization Act </a:t>
          </a:r>
          <a:r>
            <a:rPr lang="en-US" sz="2400" b="1" kern="1200" dirty="0">
              <a:solidFill>
                <a:schemeClr val="tx1"/>
              </a:solidFill>
            </a:rPr>
            <a:t>Implementation</a:t>
          </a:r>
        </a:p>
      </dsp:txBody>
      <dsp:txXfrm>
        <a:off x="1828798" y="1519872"/>
        <a:ext cx="3505203" cy="2294275"/>
      </dsp:txXfrm>
    </dsp:sp>
    <dsp:sp modelId="{412D4902-979C-4355-9AC9-63D22D866773}">
      <dsp:nvSpPr>
        <dsp:cNvPr id="0" name=""/>
        <dsp:cNvSpPr/>
      </dsp:nvSpPr>
      <dsp:spPr>
        <a:xfrm>
          <a:off x="2514598" y="-228600"/>
          <a:ext cx="2009683" cy="20553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Policy Development </a:t>
          </a:r>
          <a:r>
            <a:rPr lang="en-US" sz="1200" b="1" kern="1200" dirty="0">
              <a:solidFill>
                <a:schemeClr val="tx1"/>
              </a:solidFill>
            </a:rPr>
            <a:t>(Rules &amp; Regulations)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514598" y="-228600"/>
        <a:ext cx="2009683" cy="2055368"/>
      </dsp:txXfrm>
    </dsp:sp>
    <dsp:sp modelId="{C1625DB1-CE2E-4C8D-8FA5-470569228238}">
      <dsp:nvSpPr>
        <dsp:cNvPr id="0" name=""/>
        <dsp:cNvSpPr/>
      </dsp:nvSpPr>
      <dsp:spPr>
        <a:xfrm>
          <a:off x="4762105" y="1023975"/>
          <a:ext cx="2009683" cy="2055368"/>
        </a:xfrm>
        <a:prstGeom prst="ellipse">
          <a:avLst/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Domestic  Regulatory Compliance</a:t>
          </a:r>
        </a:p>
      </dsp:txBody>
      <dsp:txXfrm>
        <a:off x="4762105" y="1023975"/>
        <a:ext cx="2009683" cy="2055368"/>
      </dsp:txXfrm>
    </dsp:sp>
    <dsp:sp modelId="{9456908C-D437-447D-B769-51162DF4316C}">
      <dsp:nvSpPr>
        <dsp:cNvPr id="0" name=""/>
        <dsp:cNvSpPr/>
      </dsp:nvSpPr>
      <dsp:spPr>
        <a:xfrm>
          <a:off x="4030260" y="3250337"/>
          <a:ext cx="2009683" cy="2055368"/>
        </a:xfrm>
        <a:prstGeom prst="ellipse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Food Safety Preventive Controls Alliance   </a:t>
          </a:r>
          <a:r>
            <a:rPr lang="en-US" sz="1200" b="1" kern="1200" dirty="0">
              <a:solidFill>
                <a:schemeClr val="tx1"/>
              </a:solidFill>
            </a:rPr>
            <a:t>(Education &amp; Training)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4030260" y="3250337"/>
        <a:ext cx="2009683" cy="2055368"/>
      </dsp:txXfrm>
    </dsp:sp>
    <dsp:sp modelId="{66DA3BF2-CB28-4544-839B-40F8DE0B4DE8}">
      <dsp:nvSpPr>
        <dsp:cNvPr id="0" name=""/>
        <dsp:cNvSpPr/>
      </dsp:nvSpPr>
      <dsp:spPr>
        <a:xfrm>
          <a:off x="1134336" y="3280161"/>
          <a:ext cx="1943317" cy="1995721"/>
        </a:xfrm>
        <a:prstGeom prst="ellipse">
          <a:avLst/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Domestic      In-Plant Member Assistance</a:t>
          </a:r>
        </a:p>
      </dsp:txBody>
      <dsp:txXfrm>
        <a:off x="1134336" y="3280161"/>
        <a:ext cx="1943317" cy="1995721"/>
      </dsp:txXfrm>
    </dsp:sp>
    <dsp:sp modelId="{8109A5B2-CD73-4A68-A9B8-0D6B76A6E620}">
      <dsp:nvSpPr>
        <dsp:cNvPr id="0" name=""/>
        <dsp:cNvSpPr/>
      </dsp:nvSpPr>
      <dsp:spPr>
        <a:xfrm>
          <a:off x="334712" y="1023966"/>
          <a:ext cx="2009683" cy="2055368"/>
        </a:xfrm>
        <a:prstGeom prst="ellipse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International Regulatory Compliance</a:t>
          </a:r>
        </a:p>
      </dsp:txBody>
      <dsp:txXfrm>
        <a:off x="334712" y="1023966"/>
        <a:ext cx="2009683" cy="20553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A2679-7DE9-4997-911D-C23EFFF8A6A7}">
      <dsp:nvSpPr>
        <dsp:cNvPr id="0" name=""/>
        <dsp:cNvSpPr/>
      </dsp:nvSpPr>
      <dsp:spPr>
        <a:xfrm>
          <a:off x="73659" y="0"/>
          <a:ext cx="8006080" cy="50037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FC348-910A-4FD4-8089-FA59B5DE7285}">
      <dsp:nvSpPr>
        <dsp:cNvPr id="0" name=""/>
        <dsp:cNvSpPr/>
      </dsp:nvSpPr>
      <dsp:spPr>
        <a:xfrm>
          <a:off x="862258" y="3720825"/>
          <a:ext cx="184139" cy="184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F13C4-8964-47A4-9490-1CD812D32C16}">
      <dsp:nvSpPr>
        <dsp:cNvPr id="0" name=""/>
        <dsp:cNvSpPr/>
      </dsp:nvSpPr>
      <dsp:spPr>
        <a:xfrm>
          <a:off x="803090" y="4008287"/>
          <a:ext cx="2839990" cy="57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7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Face </a:t>
          </a:r>
          <a:r>
            <a:rPr lang="en-US" sz="2000" kern="1200" dirty="0"/>
            <a:t>to Face Meetings with </a:t>
          </a:r>
          <a:r>
            <a:rPr lang="en-US" sz="2000" kern="1200" dirty="0" smtClean="0"/>
            <a:t>FDA and Subject Matter Experts</a:t>
          </a:r>
          <a:endParaRPr lang="en-US" sz="2000" kern="1200" dirty="0"/>
        </a:p>
      </dsp:txBody>
      <dsp:txXfrm>
        <a:off x="803090" y="4008287"/>
        <a:ext cx="2839990" cy="570967"/>
      </dsp:txXfrm>
    </dsp:sp>
    <dsp:sp modelId="{17DC96A3-3593-4021-94AC-F479376DE05C}">
      <dsp:nvSpPr>
        <dsp:cNvPr id="0" name=""/>
        <dsp:cNvSpPr/>
      </dsp:nvSpPr>
      <dsp:spPr>
        <a:xfrm>
          <a:off x="2163246" y="2556941"/>
          <a:ext cx="320243" cy="320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4F28F-9BE9-4352-B22B-637B578ABF7E}">
      <dsp:nvSpPr>
        <dsp:cNvPr id="0" name=""/>
        <dsp:cNvSpPr/>
      </dsp:nvSpPr>
      <dsp:spPr>
        <a:xfrm>
          <a:off x="2361104" y="2717063"/>
          <a:ext cx="1453312" cy="228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9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FDA Public Meetings</a:t>
          </a:r>
        </a:p>
      </dsp:txBody>
      <dsp:txXfrm>
        <a:off x="2361104" y="2717063"/>
        <a:ext cx="1453312" cy="2286736"/>
      </dsp:txXfrm>
    </dsp:sp>
    <dsp:sp modelId="{CBF17291-D8C9-4B1E-BB9C-71D3EADF519B}">
      <dsp:nvSpPr>
        <dsp:cNvPr id="0" name=""/>
        <dsp:cNvSpPr/>
      </dsp:nvSpPr>
      <dsp:spPr>
        <a:xfrm>
          <a:off x="3824508" y="1699290"/>
          <a:ext cx="424322" cy="424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F0A77-969B-4650-AB92-27C8C77B7018}">
      <dsp:nvSpPr>
        <dsp:cNvPr id="0" name=""/>
        <dsp:cNvSpPr/>
      </dsp:nvSpPr>
      <dsp:spPr>
        <a:xfrm>
          <a:off x="4036669" y="1911451"/>
          <a:ext cx="1681276" cy="3092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84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Comments   to Public Dockets</a:t>
          </a:r>
        </a:p>
      </dsp:txBody>
      <dsp:txXfrm>
        <a:off x="4036669" y="1911451"/>
        <a:ext cx="1681276" cy="3092348"/>
      </dsp:txXfrm>
    </dsp:sp>
    <dsp:sp modelId="{64394FDD-0636-4529-B297-032A1C589F42}">
      <dsp:nvSpPr>
        <dsp:cNvPr id="0" name=""/>
        <dsp:cNvSpPr/>
      </dsp:nvSpPr>
      <dsp:spPr>
        <a:xfrm>
          <a:off x="5633882" y="1131859"/>
          <a:ext cx="568431" cy="568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D8A81-520C-4342-98B7-405890071179}">
      <dsp:nvSpPr>
        <dsp:cNvPr id="0" name=""/>
        <dsp:cNvSpPr/>
      </dsp:nvSpPr>
      <dsp:spPr>
        <a:xfrm>
          <a:off x="5968883" y="1416075"/>
          <a:ext cx="2184516" cy="35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2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Collaborative Meetings with GMA FSMA Coalition </a:t>
          </a:r>
          <a:r>
            <a:rPr lang="en-US" sz="2000" kern="1200" dirty="0" smtClean="0"/>
            <a:t>to include Foreign </a:t>
          </a:r>
          <a:r>
            <a:rPr lang="en-US" sz="2000" kern="1200" dirty="0"/>
            <a:t>Delegations and  Embassies </a:t>
          </a:r>
        </a:p>
      </dsp:txBody>
      <dsp:txXfrm>
        <a:off x="5968883" y="1416075"/>
        <a:ext cx="2184516" cy="358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0839-181D-453C-8493-F4CB13F4B43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CB1B-0923-42D1-BB8C-5D696B2B45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6AE6F-9BF1-47C2-9A5C-66975DC461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9DDB-89E9-4E80-AE54-B9645AD691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882" lvl="1" indent="-342882">
              <a:defRPr/>
            </a:pPr>
            <a:r>
              <a:rPr lang="en-US" dirty="0" smtClean="0">
                <a:ea typeface="ＭＳ Ｐゴシック" pitchFamily="-109" charset="-128"/>
              </a:rPr>
              <a:t>Most significant food safety reform in 70 years</a:t>
            </a:r>
            <a:br>
              <a:rPr lang="en-US" dirty="0" smtClean="0">
                <a:ea typeface="ＭＳ Ｐゴシック" pitchFamily="-109" charset="-128"/>
              </a:rPr>
            </a:b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Made possible through partnerships with allied Non-Governmental Groups (NGOs) groups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Under Some 50 new regulations are expected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GMA took the lead on implementation of private sector AND regulatory aspects of FSMA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B1B-0923-42D1-BB8C-5D696B2B452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8FDBED-23D6-4E4F-816C-E184898449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8/19/2016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8/19/2016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://www.google.com/imgres?imgurl=http://www.acah.org/chep.gif&amp;imgrefurl=http://www.weblo.com/property/real_estate/directory/Spokane/Food/47664/235/1/&amp;usg=__E8S_N1UICoaYjHrw9ktZnQCTvJk=&amp;h=342&amp;w=1179&amp;sz=14&amp;hl=en&amp;start=1&amp;um=1&amp;itbs=1&amp;tbnid=g5MFLGWvPY3fnM:&amp;tbnh=44&amp;tbnw=150&amp;prev=/images?q=CHEP&amp;um=1&amp;hl=en&amp;sa=N&amp;tbs=isch:1" TargetMode="External"/><Relationship Id="rId26" Type="http://schemas.openxmlformats.org/officeDocument/2006/relationships/image" Target="../media/image24.jpeg"/><Relationship Id="rId39" Type="http://schemas.microsoft.com/office/2007/relationships/diagramDrawing" Target="../diagrams/drawing1.xml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diagramQuickStyle" Target="../diagrams/quickStyle2.xml"/><Relationship Id="rId47" Type="http://schemas.openxmlformats.org/officeDocument/2006/relationships/image" Target="../media/image35.jpeg"/><Relationship Id="rId50" Type="http://schemas.openxmlformats.org/officeDocument/2006/relationships/image" Target="../media/image38.jpeg"/><Relationship Id="rId55" Type="http://schemas.openxmlformats.org/officeDocument/2006/relationships/image" Target="../media/image43.jpeg"/><Relationship Id="rId63" Type="http://schemas.openxmlformats.org/officeDocument/2006/relationships/image" Target="../media/image48.jpeg"/><Relationship Id="rId68" Type="http://schemas.openxmlformats.org/officeDocument/2006/relationships/image" Target="../media/image53.jpeg"/><Relationship Id="rId76" Type="http://schemas.openxmlformats.org/officeDocument/2006/relationships/image" Target="../media/image61.png"/><Relationship Id="rId7" Type="http://schemas.openxmlformats.org/officeDocument/2006/relationships/image" Target="../media/image7.png"/><Relationship Id="rId71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9" Type="http://schemas.openxmlformats.org/officeDocument/2006/relationships/image" Target="../media/image27.jpeg"/><Relationship Id="rId11" Type="http://schemas.openxmlformats.org/officeDocument/2006/relationships/image" Target="../media/image11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diagramQuickStyle" Target="../diagrams/quickStyle1.xml"/><Relationship Id="rId40" Type="http://schemas.openxmlformats.org/officeDocument/2006/relationships/diagramData" Target="../diagrams/data2.xml"/><Relationship Id="rId45" Type="http://schemas.openxmlformats.org/officeDocument/2006/relationships/image" Target="../media/image33.jpeg"/><Relationship Id="rId53" Type="http://schemas.openxmlformats.org/officeDocument/2006/relationships/image" Target="../media/image41.png"/><Relationship Id="rId58" Type="http://schemas.openxmlformats.org/officeDocument/2006/relationships/image" Target="../media/image45.png"/><Relationship Id="rId66" Type="http://schemas.openxmlformats.org/officeDocument/2006/relationships/image" Target="../media/image51.jpeg"/><Relationship Id="rId74" Type="http://schemas.openxmlformats.org/officeDocument/2006/relationships/image" Target="../media/image59.png"/><Relationship Id="rId79" Type="http://schemas.openxmlformats.org/officeDocument/2006/relationships/image" Target="../media/image63.png"/><Relationship Id="rId5" Type="http://schemas.openxmlformats.org/officeDocument/2006/relationships/image" Target="../media/image5.jpeg"/><Relationship Id="rId61" Type="http://schemas.openxmlformats.org/officeDocument/2006/relationships/hyperlink" Target="http://www.ey.com/US/EN/Home" TargetMode="External"/><Relationship Id="rId82" Type="http://schemas.openxmlformats.org/officeDocument/2006/relationships/image" Target="../media/image66.png"/><Relationship Id="rId10" Type="http://schemas.openxmlformats.org/officeDocument/2006/relationships/image" Target="../media/image10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4" Type="http://schemas.microsoft.com/office/2007/relationships/diagramDrawing" Target="../diagrams/drawing2.xml"/><Relationship Id="rId52" Type="http://schemas.openxmlformats.org/officeDocument/2006/relationships/image" Target="../media/image40.jpeg"/><Relationship Id="rId60" Type="http://schemas.openxmlformats.org/officeDocument/2006/relationships/image" Target="../media/image46.png"/><Relationship Id="rId65" Type="http://schemas.openxmlformats.org/officeDocument/2006/relationships/image" Target="../media/image50.jpeg"/><Relationship Id="rId73" Type="http://schemas.openxmlformats.org/officeDocument/2006/relationships/image" Target="../media/image58.png"/><Relationship Id="rId78" Type="http://schemas.openxmlformats.org/officeDocument/2006/relationships/image" Target="http://thudderwicks.com/wp-content/uploads/2014/05/2000px-AbbottLaboratories.svg.png" TargetMode="External"/><Relationship Id="rId81" Type="http://schemas.openxmlformats.org/officeDocument/2006/relationships/image" Target="../media/image65.jpeg"/><Relationship Id="rId4" Type="http://schemas.openxmlformats.org/officeDocument/2006/relationships/hyperlink" Target="http://www.google.com/url?sa=i&amp;rct=j&amp;q=&amp;esrc=s&amp;source=images&amp;cd=&amp;cad=rja&amp;uact=8&amp;docid=BCWRyMDAcCQkCM&amp;tbnid=JTkwP6PVGZCuQM:&amp;ved=0CAUQjRw&amp;url=http://www.browermillercole.com/kings-hawaiian-bakery-and-restaurants-selects-brower-miller-cole-as-first-public-relations-agency-for-restaurant-group/&amp;ei=TsqyU42WN_bLsATIk4L4Bg&amp;bvm=bv.69837884,d.cWc&amp;psig=AFQjCNEy80WGywfGEhOoUioAVZQ9GhbWvw&amp;ust=1404312510107718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diagramData" Target="../diagrams/data1.xml"/><Relationship Id="rId43" Type="http://schemas.openxmlformats.org/officeDocument/2006/relationships/diagramColors" Target="../diagrams/colors2.xml"/><Relationship Id="rId48" Type="http://schemas.openxmlformats.org/officeDocument/2006/relationships/image" Target="../media/image36.jpeg"/><Relationship Id="rId56" Type="http://schemas.openxmlformats.org/officeDocument/2006/relationships/image" Target="../media/image44.png"/><Relationship Id="rId64" Type="http://schemas.openxmlformats.org/officeDocument/2006/relationships/image" Target="../media/image49.jpeg"/><Relationship Id="rId69" Type="http://schemas.openxmlformats.org/officeDocument/2006/relationships/image" Target="../media/image54.png"/><Relationship Id="rId77" Type="http://schemas.openxmlformats.org/officeDocument/2006/relationships/image" Target="../media/image62.png"/><Relationship Id="rId8" Type="http://schemas.openxmlformats.org/officeDocument/2006/relationships/image" Target="../media/image8.png"/><Relationship Id="rId51" Type="http://schemas.openxmlformats.org/officeDocument/2006/relationships/image" Target="../media/image39.png"/><Relationship Id="rId72" Type="http://schemas.openxmlformats.org/officeDocument/2006/relationships/image" Target="../media/image57.jpeg"/><Relationship Id="rId80" Type="http://schemas.openxmlformats.org/officeDocument/2006/relationships/image" Target="../media/image64.jpeg"/><Relationship Id="rId3" Type="http://schemas.openxmlformats.org/officeDocument/2006/relationships/image" Target="../media/image4.jpe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diagramColors" Target="../diagrams/colors1.xml"/><Relationship Id="rId46" Type="http://schemas.openxmlformats.org/officeDocument/2006/relationships/image" Target="../media/image34.jpeg"/><Relationship Id="rId59" Type="http://schemas.openxmlformats.org/officeDocument/2006/relationships/hyperlink" Target="http://www.iriworldwide.com/" TargetMode="External"/><Relationship Id="rId67" Type="http://schemas.openxmlformats.org/officeDocument/2006/relationships/image" Target="../media/image52.jpeg"/><Relationship Id="rId20" Type="http://schemas.openxmlformats.org/officeDocument/2006/relationships/image" Target="../media/image18.png"/><Relationship Id="rId41" Type="http://schemas.openxmlformats.org/officeDocument/2006/relationships/diagramLayout" Target="../diagrams/layout2.xml"/><Relationship Id="rId54" Type="http://schemas.openxmlformats.org/officeDocument/2006/relationships/image" Target="../media/image42.jpeg"/><Relationship Id="rId62" Type="http://schemas.openxmlformats.org/officeDocument/2006/relationships/image" Target="../media/image47.gif"/><Relationship Id="rId70" Type="http://schemas.openxmlformats.org/officeDocument/2006/relationships/image" Target="../media/image55.jpeg"/><Relationship Id="rId7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5" Type="http://schemas.openxmlformats.org/officeDocument/2006/relationships/hyperlink" Target="http://www.achfood.com/index.html" TargetMode="Externa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diagramLayout" Target="../diagrams/layout1.xml"/><Relationship Id="rId49" Type="http://schemas.openxmlformats.org/officeDocument/2006/relationships/image" Target="../media/image37.png"/><Relationship Id="rId57" Type="http://schemas.openxmlformats.org/officeDocument/2006/relationships/hyperlink" Target="http://www.google.com/url?sa=i&amp;rct=j&amp;q=&amp;esrc=s&amp;frm=1&amp;source=images&amp;cd=&amp;cad=rja&amp;docid=ZlRP--EH_NA1eM&amp;tbnid=Wk0_Zs5BWgLwaM:&amp;ved=0CAUQjRw&amp;url=http://en.wikipedia.org/wiki/File:Land_O'Lakes_logo.gif&amp;ei=wbRRUbnBIcTk0QHX9oGgDw&amp;bvm=bv.44158598,d.dmg&amp;psig=AFQjCNHHneyI27cOnIreUJAwzKDjcER0hg&amp;ust=136439557706164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gma-fs2/SYS/USERS/SanMiguel/GMA%20Position,%20WDP,%20etc/20150206%20SD%20Draft%202015%20WDP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344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Research, Policy, and Compliance: The three pillars supporting the </a:t>
            </a:r>
            <a:r>
              <a:rPr lang="en-US" dirty="0" smtClean="0"/>
              <a:t>CPG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Manojit Basu, PhD</a:t>
            </a:r>
          </a:p>
          <a:p>
            <a:r>
              <a:rPr lang="en-US" dirty="0" smtClean="0"/>
              <a:t>Grocery Manufacturers Association (GMA)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9" y="152400"/>
            <a:ext cx="8982075" cy="868362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Understanding FSMA</a:t>
            </a:r>
            <a:endParaRPr lang="en-US" dirty="0"/>
          </a:p>
        </p:txBody>
      </p:sp>
      <p:sp>
        <p:nvSpPr>
          <p:cNvPr id="36872" name="Slide Number Placeholder 5"/>
          <p:cNvSpPr txBox="1">
            <a:spLocks/>
          </p:cNvSpPr>
          <p:nvPr/>
        </p:nvSpPr>
        <p:spPr bwMode="auto">
          <a:xfrm>
            <a:off x="3429000" y="632460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/>
            <a:endParaRPr lang="en-US" sz="1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990601" y="1600200"/>
          <a:ext cx="7162800" cy="495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3447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" y="274638"/>
            <a:ext cx="8461375" cy="812800"/>
          </a:xfrm>
        </p:spPr>
        <p:txBody>
          <a:bodyPr vert="horz" anchor="ctr">
            <a:normAutofit/>
          </a:bodyPr>
          <a:lstStyle/>
          <a:p>
            <a:pPr defTabSz="455148">
              <a:defRPr/>
            </a:pPr>
            <a:r>
              <a:rPr lang="en-US" dirty="0" smtClean="0">
                <a:sym typeface="Arial" pitchFamily="34" charset="0"/>
              </a:rPr>
              <a:t>Policy: Elements </a:t>
            </a:r>
            <a:r>
              <a:rPr lang="en-US" dirty="0">
                <a:sym typeface="Arial" pitchFamily="34" charset="0"/>
              </a:rPr>
              <a:t>of New </a:t>
            </a:r>
            <a:r>
              <a:rPr lang="en-US" dirty="0" smtClean="0">
                <a:sym typeface="Arial" pitchFamily="34" charset="0"/>
              </a:rPr>
              <a:t>FSMA Law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7963" y="1600200"/>
            <a:ext cx="6650037" cy="4368800"/>
          </a:xfrm>
        </p:spPr>
        <p:txBody>
          <a:bodyPr lIns="88622" tIns="50660" rIns="88622" bIns="50660">
            <a:normAutofit lnSpcReduction="10000"/>
          </a:bodyPr>
          <a:lstStyle/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Placed New Responsibilities on   </a:t>
            </a:r>
            <a:r>
              <a:rPr lang="en-US" sz="3100" dirty="0" smtClean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 </a:t>
            </a: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Companies</a:t>
            </a:r>
            <a:endParaRPr lang="en-US" sz="2200" dirty="0">
              <a:solidFill>
                <a:srgbClr val="404040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Font typeface="Wingdings" pitchFamily="2" charset="2"/>
              <a:buChar char="Ø"/>
              <a:defRPr/>
            </a:pPr>
            <a:endParaRPr lang="en-US" sz="3100" dirty="0">
              <a:solidFill>
                <a:srgbClr val="595959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New Controls over Imported Food</a:t>
            </a:r>
            <a:endParaRPr lang="en-US" sz="2200" dirty="0">
              <a:solidFill>
                <a:srgbClr val="404040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Font typeface="Wingdings" pitchFamily="2" charset="2"/>
              <a:buChar char="Ø"/>
              <a:defRPr/>
            </a:pPr>
            <a:endParaRPr lang="en-US" sz="3100" dirty="0">
              <a:solidFill>
                <a:srgbClr val="595959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Enhanced Enforcement Powers</a:t>
            </a:r>
            <a:endParaRPr lang="en-US" sz="2200" dirty="0">
              <a:solidFill>
                <a:srgbClr val="404040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Font typeface="Wingdings" pitchFamily="2" charset="2"/>
              <a:buChar char="Ø"/>
              <a:defRPr/>
            </a:pPr>
            <a:endParaRPr lang="en-US" sz="3100" dirty="0">
              <a:solidFill>
                <a:srgbClr val="595959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Created New Fees on </a:t>
            </a:r>
            <a:r>
              <a:rPr lang="en-US" sz="3100" dirty="0" smtClean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Companies    and </a:t>
            </a: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Importers </a:t>
            </a:r>
            <a:endParaRPr lang="en-US" sz="3100" dirty="0">
              <a:ea typeface="ＭＳ Ｐゴシック" pitchFamily="-109" charset="-128"/>
            </a:endParaRPr>
          </a:p>
        </p:txBody>
      </p:sp>
      <p:sp>
        <p:nvSpPr>
          <p:cNvPr id="17414" name="Rectangle 5"/>
          <p:cNvSpPr>
            <a:spLocks/>
          </p:cNvSpPr>
          <p:nvPr/>
        </p:nvSpPr>
        <p:spPr bwMode="auto">
          <a:xfrm>
            <a:off x="8204200" y="6172200"/>
            <a:ext cx="757238" cy="3667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622" tIns="50660" rIns="88622" bIns="50660" anchor="ctr"/>
          <a:lstStyle/>
          <a:p>
            <a:pPr algn="r" defTabSz="911225"/>
            <a:r>
              <a:rPr lang="en-US" sz="1200">
                <a:solidFill>
                  <a:srgbClr val="898989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7</a:t>
            </a:r>
            <a:endParaRPr lang="en-US"/>
          </a:p>
        </p:txBody>
      </p:sp>
      <p:pic>
        <p:nvPicPr>
          <p:cNvPr id="17415" name="Picture 6" descr="image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809875"/>
            <a:ext cx="1370013" cy="9239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7416" name="Picture 7" descr="image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3960813"/>
            <a:ext cx="1328738" cy="9921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7417" name="Picture 8" descr="image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5180013"/>
            <a:ext cx="1350963" cy="9921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7418" name="Picture 9" descr="image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455738"/>
            <a:ext cx="1370013" cy="1057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Policy: Goals </a:t>
            </a:r>
            <a:r>
              <a:rPr lang="en-US" dirty="0" smtClean="0"/>
              <a:t>of FSMA Final Rules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834356"/>
            <a:ext cx="8523288" cy="426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14314"/>
            <a:ext cx="8461248" cy="1004886"/>
          </a:xfrm>
        </p:spPr>
        <p:txBody>
          <a:bodyPr vert="horz" anchor="ctr">
            <a:normAutofit/>
          </a:bodyPr>
          <a:lstStyle/>
          <a:p>
            <a:r>
              <a:rPr lang="en-US" dirty="0" smtClean="0"/>
              <a:t>Policy: Industry Input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282" y="1676545"/>
            <a:ext cx="4210860" cy="495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8686" y="1752600"/>
            <a:ext cx="4165600" cy="394290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2800" dirty="0"/>
              <a:t>At appropriate stages</a:t>
            </a:r>
          </a:p>
          <a:p>
            <a:pPr algn="l"/>
            <a:r>
              <a:rPr lang="en-US" sz="2800" dirty="0"/>
              <a:t>combine knowledge from:</a:t>
            </a:r>
          </a:p>
          <a:p>
            <a:pPr marL="321457" indent="-160729">
              <a:buFont typeface="Arial" pitchFamily="34" charset="0"/>
              <a:buChar char="•"/>
            </a:pPr>
            <a:r>
              <a:rPr lang="en-US" sz="2800" dirty="0"/>
              <a:t>Industry</a:t>
            </a:r>
          </a:p>
          <a:p>
            <a:pPr marL="321457" indent="-160729">
              <a:buFont typeface="Arial" pitchFamily="34" charset="0"/>
              <a:buChar char="•"/>
            </a:pPr>
            <a:r>
              <a:rPr lang="en-US" sz="2800" dirty="0"/>
              <a:t>Government Agencies</a:t>
            </a:r>
          </a:p>
          <a:p>
            <a:pPr marL="321457" indent="-160729">
              <a:buFont typeface="Arial" pitchFamily="34" charset="0"/>
              <a:buChar char="•"/>
            </a:pPr>
            <a:r>
              <a:rPr lang="en-US" sz="2800" dirty="0"/>
              <a:t>Many other interested groups</a:t>
            </a:r>
          </a:p>
          <a:p>
            <a:pPr algn="l"/>
            <a:r>
              <a:rPr lang="en-US" sz="2800" dirty="0"/>
              <a:t>To produce effective regulations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Policy: Stakeholder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72775"/>
            <a:ext cx="8522208" cy="485662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Participation at Public Consultations – </a:t>
            </a:r>
            <a:r>
              <a:rPr lang="en-US" sz="2500" b="1" u="sng" dirty="0" smtClean="0"/>
              <a:t>Not Restricted to U.S. Citizens</a:t>
            </a:r>
            <a:endParaRPr lang="en-US" sz="2000" b="1" u="sng" dirty="0" smtClean="0"/>
          </a:p>
          <a:p>
            <a:pPr lvl="1"/>
            <a:r>
              <a:rPr lang="en-US" sz="2200" dirty="0" smtClean="0"/>
              <a:t>Congressional hearings</a:t>
            </a:r>
          </a:p>
          <a:p>
            <a:pPr lvl="1"/>
            <a:r>
              <a:rPr lang="en-US" sz="2200" dirty="0" smtClean="0"/>
              <a:t>Public Meetings</a:t>
            </a:r>
          </a:p>
          <a:p>
            <a:pPr lvl="1"/>
            <a:r>
              <a:rPr lang="en-US" sz="2200" u="sng" dirty="0" smtClean="0"/>
              <a:t>Federal Register </a:t>
            </a:r>
            <a:r>
              <a:rPr lang="en-US" sz="2200" dirty="0" smtClean="0"/>
              <a:t>Notices – Requests for Comments</a:t>
            </a:r>
          </a:p>
          <a:p>
            <a:pPr lvl="1"/>
            <a:r>
              <a:rPr lang="en-US" sz="2200" dirty="0" smtClean="0"/>
              <a:t>WTO Notifications –  </a:t>
            </a:r>
            <a:r>
              <a:rPr lang="en-US" sz="2200" i="1" dirty="0" smtClean="0"/>
              <a:t>https://tsapps.nist.gov/</a:t>
            </a:r>
            <a:r>
              <a:rPr lang="en-US" sz="2200" b="1" i="1" dirty="0" smtClean="0"/>
              <a:t>notifyus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Participation in Trade Advisory Committees</a:t>
            </a:r>
          </a:p>
          <a:p>
            <a:pPr lvl="2"/>
            <a:r>
              <a:rPr lang="en-US" sz="2200" dirty="0" smtClean="0"/>
              <a:t>USDA</a:t>
            </a:r>
          </a:p>
          <a:p>
            <a:pPr lvl="2"/>
            <a:r>
              <a:rPr lang="en-US" sz="2200" dirty="0" smtClean="0"/>
              <a:t>Department of Commerce</a:t>
            </a:r>
          </a:p>
          <a:p>
            <a:pPr lvl="2"/>
            <a:r>
              <a:rPr lang="en-US" sz="2200" dirty="0" smtClean="0"/>
              <a:t>White House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Meetings with U.S. Officials Upon Request – Open and Transparent</a:t>
            </a:r>
          </a:p>
          <a:p>
            <a:pPr lvl="2"/>
            <a:endParaRPr lang="en-US" sz="2200" dirty="0" smtClean="0"/>
          </a:p>
          <a:p>
            <a:pPr lvl="2"/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09600" y="1168400"/>
          <a:ext cx="8153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354"/>
            <a:ext cx="8839200" cy="1079046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Success: Research Policy Compliance</a:t>
            </a:r>
            <a:endParaRPr lang="en-US" dirty="0"/>
          </a:p>
        </p:txBody>
      </p:sp>
      <p:pic>
        <p:nvPicPr>
          <p:cNvPr id="28677" name="Picture 2" descr="C:\Users\barach.NFPA\AppData\Local\Microsoft\Windows\Temporary Internet Files\Content.IE5\CBJFSP3N\MC90029756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0" y="1320800"/>
            <a:ext cx="2133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09922" y="5715000"/>
            <a:ext cx="5081678" cy="1015644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1" tIns="45711" rIns="91421" bIns="45711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All </a:t>
            </a:r>
            <a:r>
              <a:rPr lang="en-US" sz="20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FSMA related </a:t>
            </a: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materials can be located on the FDA website and also on the GMA website</a:t>
            </a:r>
            <a:endParaRPr lang="en-US" sz="2000" b="1" dirty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14300"/>
            <a:ext cx="8229600" cy="1143000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Food Safety Modernization Act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364343"/>
            <a:ext cx="8969830" cy="4586513"/>
          </a:xfrm>
          <a:solidFill>
            <a:schemeClr val="bg1"/>
          </a:solidFill>
        </p:spPr>
        <p:txBody>
          <a:bodyPr/>
          <a:lstStyle/>
          <a:p>
            <a:pPr marL="685800" lvl="1" eaLnBrk="1" hangingPunct="1">
              <a:buNone/>
              <a:defRPr/>
            </a:pPr>
            <a:r>
              <a:rPr lang="en-US" sz="3200" dirty="0" smtClean="0">
                <a:ea typeface="ＭＳ Ｐゴシック" pitchFamily="-109" charset="-128"/>
              </a:rPr>
              <a:t>	</a:t>
            </a:r>
            <a:r>
              <a:rPr lang="en-US" sz="2800" b="1" dirty="0" smtClean="0">
                <a:ea typeface="ＭＳ Ｐゴシック" pitchFamily="-109" charset="-128"/>
              </a:rPr>
              <a:t>To Date All 7 FSMA </a:t>
            </a:r>
            <a:r>
              <a:rPr lang="en-US" sz="2800" b="1" i="1" u="sng" dirty="0" smtClean="0">
                <a:ea typeface="ＭＳ Ｐゴシック" pitchFamily="-109" charset="-128"/>
              </a:rPr>
              <a:t>FINAL</a:t>
            </a:r>
            <a:r>
              <a:rPr lang="en-US" sz="2800" b="1" dirty="0" smtClean="0">
                <a:ea typeface="ＭＳ Ｐゴシック" pitchFamily="-109" charset="-128"/>
              </a:rPr>
              <a:t> Rules Are Published</a:t>
            </a:r>
            <a:r>
              <a:rPr lang="en-US" sz="2800" dirty="0" smtClean="0"/>
              <a:t>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Preventive Controls for Human Food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Preventive Controls for Animal Food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Foreign Supplier Verification Program (FSVP)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Produce Safety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Third-Party Accreditation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Sanitary Food Transportation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Food Defense (Intentional Adulteration)</a:t>
            </a:r>
          </a:p>
          <a:p>
            <a:pPr eaLnBrk="1" hangingPunct="1">
              <a:defRPr/>
            </a:pPr>
            <a:endParaRPr lang="en-US" sz="32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eaLnBrk="1" hangingPunct="1">
              <a:buNone/>
              <a:defRPr/>
            </a:pPr>
            <a:endParaRPr lang="en-US" sz="32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marL="1657350" lvl="1" eaLnBrk="1" hangingPunct="1">
              <a:defRPr/>
            </a:pPr>
            <a:endParaRPr lang="en-US" sz="28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rgbClr val="B60634"/>
              </a:solidFill>
              <a:ea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 rot="20768528">
            <a:off x="6216691" y="5557290"/>
            <a:ext cx="2503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ＭＳ Ｐゴシック" pitchFamily="34" charset="-128"/>
                <a:cs typeface="Arial" pitchFamily="34" charset="0"/>
              </a:rPr>
              <a:t>FSMA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2.png"/>
          <p:cNvPicPr>
            <a:picLocks noChangeAspect="1"/>
          </p:cNvPicPr>
          <p:nvPr/>
        </p:nvPicPr>
        <p:blipFill>
          <a:blip r:embed="rId2" cstate="print"/>
          <a:srcRect t="-11423"/>
          <a:stretch>
            <a:fillRect/>
          </a:stretch>
        </p:blipFill>
        <p:spPr bwMode="auto">
          <a:xfrm>
            <a:off x="46881" y="6449508"/>
            <a:ext cx="897434" cy="39513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852" y="274588"/>
            <a:ext cx="8460879" cy="812602"/>
          </a:xfrm>
        </p:spPr>
        <p:txBody>
          <a:bodyPr vert="horz" anchor="ctr">
            <a:normAutofit fontScale="90000"/>
          </a:bodyPr>
          <a:lstStyle/>
          <a:p>
            <a:pPr defTabSz="455546"/>
            <a:r>
              <a:rPr lang="en-US" dirty="0" smtClean="0">
                <a:sym typeface="Arial" pitchFamily="34" charset="0"/>
              </a:rPr>
              <a:t>Compliance: FSMA </a:t>
            </a:r>
            <a:r>
              <a:rPr lang="en-US" dirty="0">
                <a:sym typeface="Arial" pitchFamily="34" charset="0"/>
              </a:rPr>
              <a:t>Food Safety Planning Process</a:t>
            </a:r>
            <a:endParaRPr lang="en-US" dirty="0"/>
          </a:p>
        </p:txBody>
      </p:sp>
      <p:pic>
        <p:nvPicPr>
          <p:cNvPr id="12292" name="Picture 4" descr="image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294" y="1590601"/>
            <a:ext cx="6582296" cy="493142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852" y="151829"/>
            <a:ext cx="8460879" cy="935385"/>
          </a:xfrm>
        </p:spPr>
        <p:txBody>
          <a:bodyPr vert="horz" anchor="ctr">
            <a:normAutofit fontScale="90000"/>
          </a:bodyPr>
          <a:lstStyle/>
          <a:p>
            <a:pPr defTabSz="455948"/>
            <a:r>
              <a:rPr lang="en-US" dirty="0" smtClean="0">
                <a:sym typeface="Arial" pitchFamily="34" charset="0"/>
              </a:rPr>
              <a:t>Compliance: Supply </a:t>
            </a:r>
            <a:r>
              <a:rPr lang="en-US" dirty="0">
                <a:sym typeface="Arial" pitchFamily="34" charset="0"/>
              </a:rPr>
              <a:t>Chain Management 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438671" y="1398613"/>
            <a:ext cx="8522270" cy="4572000"/>
          </a:xfrm>
        </p:spPr>
        <p:txBody>
          <a:bodyPr lIns="88783" tIns="50741" rIns="88783" bIns="50741" anchor="t"/>
          <a:lstStyle/>
          <a:p>
            <a:pPr marL="424739" indent="-424739" defTabSz="455948">
              <a:spcBef>
                <a:spcPts val="281"/>
              </a:spcBef>
              <a:buNone/>
            </a:pPr>
            <a:r>
              <a:rPr lang="en-US" sz="3200" dirty="0">
                <a:solidFill>
                  <a:srgbClr val="404040"/>
                </a:solidFill>
                <a:sym typeface="Arial" pitchFamily="34" charset="0"/>
              </a:rPr>
              <a:t>Areas of Focus and Attention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Establish a plan for assuring adherence to food safety requirements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824748" lvl="1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R</a:t>
            </a: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isk-based</a:t>
            </a:r>
          </a:p>
          <a:p>
            <a:pPr marL="824748" lvl="1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Suitable for </a:t>
            </a: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product type and facility history</a:t>
            </a:r>
            <a:endParaRPr lang="en-US" sz="1400" dirty="0">
              <a:solidFill>
                <a:srgbClr val="404040"/>
              </a:solidFill>
              <a:sym typeface="Arial" pitchFamily="34" charset="0"/>
            </a:endParaRP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Know your suppliers (not just distributors)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Operate your program effectively and in control</a:t>
            </a: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Be able to show you’ve done it!</a:t>
            </a:r>
            <a:endParaRPr lang="en-US" dirty="0"/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8203034" y="6172647"/>
            <a:ext cx="757907" cy="36611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783" tIns="50741" rIns="88783" bIns="50741" anchor="ctr"/>
          <a:lstStyle/>
          <a:p>
            <a:pPr algn="r" defTabSz="913021"/>
            <a:r>
              <a:rPr lang="en-US" sz="1200" dirty="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1852" y="151829"/>
            <a:ext cx="8460879" cy="935385"/>
          </a:xfrm>
        </p:spPr>
        <p:txBody>
          <a:bodyPr vert="horz" anchor="ctr">
            <a:normAutofit fontScale="90000"/>
          </a:bodyPr>
          <a:lstStyle/>
          <a:p>
            <a:pPr defTabSz="455948"/>
            <a:r>
              <a:rPr lang="en-US" dirty="0" smtClean="0">
                <a:sym typeface="Arial" pitchFamily="34" charset="0"/>
              </a:rPr>
              <a:t>Compliance: Records </a:t>
            </a:r>
            <a:r>
              <a:rPr lang="en-US" dirty="0">
                <a:sym typeface="Arial" pitchFamily="34" charset="0"/>
              </a:rPr>
              <a:t>Maintenance and Access</a:t>
            </a: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438671" y="1627957"/>
            <a:ext cx="8522270" cy="5077643"/>
          </a:xfrm>
        </p:spPr>
        <p:txBody>
          <a:bodyPr lIns="88783" tIns="50741" rIns="88783" bIns="50741" anchor="t"/>
          <a:lstStyle/>
          <a:p>
            <a:pPr marL="265316" indent="-265316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FDA will have legal access </a:t>
            </a: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to: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Food safety plan and related documents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environmental and finished product testing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corrective actions and related rationale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monitoring of supply chain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</a:t>
            </a:r>
            <a:r>
              <a:rPr lang="en-US" b="1" u="sng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consumer complaint </a:t>
            </a: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documents related to a food safety event</a:t>
            </a: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endParaRPr lang="en-US" b="1" dirty="0">
              <a:solidFill>
                <a:srgbClr val="40404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65316" indent="-265316" algn="ctr" defTabSz="455948">
              <a:spcBef>
                <a:spcPts val="281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Good documentation and record-keeping practices will be critical</a:t>
            </a:r>
            <a:endParaRPr lang="en-US" dirty="0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03034" y="6172647"/>
            <a:ext cx="757907" cy="36611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783" tIns="50741" rIns="88783" bIns="50741" anchor="ctr"/>
          <a:lstStyle/>
          <a:p>
            <a:pPr algn="r" defTabSz="913021"/>
            <a:r>
              <a:rPr lang="en-US" sz="1200" dirty="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GMA Overview</a:t>
            </a:r>
          </a:p>
          <a:p>
            <a:r>
              <a:rPr lang="en-US" dirty="0" smtClean="0"/>
              <a:t>Consumer Packaged Goods</a:t>
            </a:r>
          </a:p>
          <a:p>
            <a:r>
              <a:rPr lang="en-US" dirty="0" smtClean="0"/>
              <a:t>Driving Food Safety through Research, Policy and Compliance </a:t>
            </a:r>
          </a:p>
          <a:p>
            <a:pPr lvl="1"/>
            <a:r>
              <a:rPr lang="en-US" dirty="0" smtClean="0"/>
              <a:t>FSMA</a:t>
            </a:r>
          </a:p>
          <a:p>
            <a:r>
              <a:rPr lang="en-US" dirty="0" smtClean="0"/>
              <a:t>Science Education Foundation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22208" cy="4572000"/>
          </a:xfrm>
        </p:spPr>
        <p:txBody>
          <a:bodyPr>
            <a:normAutofit lnSpcReduction="10000"/>
          </a:bodyPr>
          <a:lstStyle/>
          <a:p>
            <a:pPr marL="514298" indent="-514298">
              <a:buAutoNum type="arabicPeriod"/>
            </a:pPr>
            <a:r>
              <a:rPr lang="en-US" dirty="0" smtClean="0"/>
              <a:t>Throughout the FSMA rule-making process FDA was directly responsive to many requests from the food industry</a:t>
            </a:r>
          </a:p>
          <a:p>
            <a:pPr marL="514298" indent="-514298">
              <a:buAutoNum type="arabicPeriod"/>
            </a:pPr>
            <a:r>
              <a:rPr lang="en-US" dirty="0" smtClean="0"/>
              <a:t>The revised FSMA rules are more flexible, more risk-based and preventive in nature</a:t>
            </a:r>
          </a:p>
          <a:p>
            <a:pPr marL="514298" indent="-514298">
              <a:buAutoNum type="arabicPeriod"/>
            </a:pPr>
            <a:r>
              <a:rPr lang="en-US" dirty="0" smtClean="0"/>
              <a:t>All but one major issue in the FSMA rule-making process has been resolved and </a:t>
            </a:r>
            <a:r>
              <a:rPr lang="en-US" dirty="0" smtClean="0"/>
              <a:t>GMA</a:t>
            </a:r>
            <a:r>
              <a:rPr lang="en-US" dirty="0" smtClean="0"/>
              <a:t>, and industry</a:t>
            </a:r>
            <a:r>
              <a:rPr lang="en-US" dirty="0" smtClean="0"/>
              <a:t>, requested that FDA devise a solution to this major issue, which they are currently working on</a:t>
            </a:r>
          </a:p>
          <a:p>
            <a:pPr marL="0" lvl="1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1557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547812"/>
            <a:ext cx="7776401" cy="4929188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2600" dirty="0"/>
              <a:t>Through GMA the industry is significantly influencing the development </a:t>
            </a:r>
            <a:r>
              <a:rPr lang="en-US" sz="2600" dirty="0" smtClean="0"/>
              <a:t>FSMA regulations</a:t>
            </a:r>
            <a:endParaRPr lang="en-US" sz="2600" dirty="0"/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i="1" dirty="0" smtClean="0"/>
              <a:t>GMA Members</a:t>
            </a:r>
            <a:endParaRPr lang="en-US" sz="2400" i="1" dirty="0"/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i="1" dirty="0"/>
              <a:t>Industry </a:t>
            </a:r>
            <a:r>
              <a:rPr lang="en-US" sz="2400" i="1" dirty="0" smtClean="0"/>
              <a:t>Coalition</a:t>
            </a:r>
            <a:endParaRPr lang="en-US" sz="2400" i="1" dirty="0"/>
          </a:p>
          <a:p>
            <a:pPr>
              <a:buClrTx/>
              <a:buFont typeface="Wingdings" pitchFamily="2" charset="2"/>
              <a:buChar char="Ø"/>
            </a:pPr>
            <a:r>
              <a:rPr lang="en-US" sz="2600" dirty="0"/>
              <a:t>GMA has established a robust program to assist </a:t>
            </a:r>
            <a:r>
              <a:rPr lang="en-US" sz="2600" dirty="0" smtClean="0"/>
              <a:t>industry </a:t>
            </a:r>
            <a:r>
              <a:rPr lang="en-US" sz="2600" dirty="0"/>
              <a:t>with practical implementation of FSMA </a:t>
            </a:r>
            <a:r>
              <a:rPr lang="en-US" sz="2600" dirty="0" smtClean="0"/>
              <a:t>requirements, including delivery of FSPCA training</a:t>
            </a:r>
            <a:endParaRPr lang="en-US" sz="2600" dirty="0"/>
          </a:p>
          <a:p>
            <a:pPr>
              <a:buClrTx/>
              <a:buFont typeface="Wingdings" pitchFamily="2" charset="2"/>
              <a:buChar char="Ø"/>
            </a:pPr>
            <a:r>
              <a:rPr lang="en-US" sz="2600" dirty="0"/>
              <a:t>GMA is working with members and stakeholders to anticipate issues associated with </a:t>
            </a:r>
            <a:r>
              <a:rPr lang="en-US" sz="2600" dirty="0" smtClean="0"/>
              <a:t>the final rules and inspections </a:t>
            </a:r>
            <a:r>
              <a:rPr lang="en-US" sz="2600" dirty="0"/>
              <a:t>and is prepared to respond as needed</a:t>
            </a:r>
          </a:p>
        </p:txBody>
      </p:sp>
      <p:pic>
        <p:nvPicPr>
          <p:cNvPr id="4" name="Picture 2" descr="C:\Users\cole.NFPA\AppData\Local\Microsoft\Windows\Temporary Internet Files\Content.IE5\3FREOWXF\MM90039578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54457">
            <a:off x="7207396" y="2354305"/>
            <a:ext cx="1800858" cy="102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26286" cy="5257800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4800" b="1" dirty="0" smtClean="0"/>
          </a:p>
          <a:p>
            <a:pPr lvl="1">
              <a:buNone/>
            </a:pPr>
            <a:r>
              <a:rPr lang="en-US" sz="7200" b="1" dirty="0" smtClean="0"/>
              <a:t>Research</a:t>
            </a:r>
          </a:p>
          <a:p>
            <a:pPr lvl="2"/>
            <a:r>
              <a:rPr lang="en-US" sz="7200" dirty="0" smtClean="0"/>
              <a:t>Industry needs</a:t>
            </a:r>
          </a:p>
          <a:p>
            <a:pPr lvl="2"/>
            <a:r>
              <a:rPr lang="en-US" sz="7200" dirty="0" smtClean="0"/>
              <a:t>Collaborative research</a:t>
            </a:r>
          </a:p>
          <a:p>
            <a:pPr lvl="1"/>
            <a:endParaRPr lang="en-US" sz="3600" b="1" dirty="0" smtClean="0"/>
          </a:p>
          <a:p>
            <a:pPr lvl="1">
              <a:buNone/>
            </a:pPr>
            <a:r>
              <a:rPr lang="en-US" sz="7200" b="1" dirty="0" smtClean="0"/>
              <a:t>Education</a:t>
            </a:r>
          </a:p>
          <a:p>
            <a:pPr lvl="2"/>
            <a:r>
              <a:rPr lang="en-US" sz="7200" dirty="0" smtClean="0"/>
              <a:t>Middle School Hands-On program</a:t>
            </a:r>
          </a:p>
          <a:p>
            <a:pPr lvl="2"/>
            <a:r>
              <a:rPr lang="en-US" sz="7200" dirty="0" smtClean="0"/>
              <a:t>Currently in 15 states </a:t>
            </a:r>
            <a:r>
              <a:rPr lang="en-US" sz="7200" dirty="0" smtClean="0">
                <a:sym typeface="Wingdings" pitchFamily="2" charset="2"/>
              </a:rPr>
              <a:t> </a:t>
            </a:r>
            <a:r>
              <a:rPr lang="en-US" sz="7200" dirty="0" smtClean="0"/>
              <a:t>50 states and 25 countries by 2025</a:t>
            </a:r>
          </a:p>
          <a:p>
            <a:pPr lvl="1"/>
            <a:endParaRPr lang="en-US" sz="3200" b="1" dirty="0" smtClean="0"/>
          </a:p>
          <a:p>
            <a:pPr lvl="1">
              <a:buNone/>
            </a:pPr>
            <a:r>
              <a:rPr lang="en-US" sz="7200" b="1" dirty="0" smtClean="0"/>
              <a:t>Training</a:t>
            </a:r>
          </a:p>
          <a:p>
            <a:pPr lvl="2"/>
            <a:r>
              <a:rPr lang="en-US" sz="7200" dirty="0" smtClean="0"/>
              <a:t>Technical based on GMA members needs:  Plant operators </a:t>
            </a:r>
            <a:r>
              <a:rPr lang="en-US" sz="7200" dirty="0" smtClean="0">
                <a:sym typeface="Wingdings" pitchFamily="2" charset="2"/>
              </a:rPr>
              <a:t> Managers</a:t>
            </a:r>
            <a:endParaRPr lang="en-US" sz="7200" dirty="0" smtClean="0"/>
          </a:p>
          <a:p>
            <a:pPr lvl="2"/>
            <a:r>
              <a:rPr lang="en-US" sz="7200" dirty="0" smtClean="0"/>
              <a:t>HACCP Training of Trainers</a:t>
            </a:r>
          </a:p>
          <a:p>
            <a:pPr lvl="2"/>
            <a:r>
              <a:rPr lang="en-US" sz="7200" dirty="0" smtClean="0"/>
              <a:t>Better Process Control Schools</a:t>
            </a:r>
          </a:p>
          <a:p>
            <a:pPr lvl="2"/>
            <a:r>
              <a:rPr lang="en-US" sz="7200" dirty="0" smtClean="0"/>
              <a:t>Food Safety Modernization Act (FSMA) </a:t>
            </a:r>
            <a:r>
              <a:rPr lang="en-US" sz="7200" dirty="0" smtClean="0">
                <a:sym typeface="Wingdings" pitchFamily="2" charset="2"/>
              </a:rPr>
              <a:t> PCQI</a:t>
            </a:r>
            <a:endParaRPr lang="en-US" sz="7200" dirty="0" smtClean="0"/>
          </a:p>
          <a:p>
            <a:pPr lvl="2"/>
            <a:r>
              <a:rPr lang="en-US" sz="7200" dirty="0" smtClean="0"/>
              <a:t>Certified in Comprehensive Food Safety (NEHA)</a:t>
            </a:r>
          </a:p>
          <a:p>
            <a:pPr lvl="1"/>
            <a:endParaRPr lang="en-US" sz="3200" b="1" dirty="0" smtClean="0"/>
          </a:p>
          <a:p>
            <a:pPr lvl="1">
              <a:buNone/>
            </a:pPr>
            <a:r>
              <a:rPr lang="en-US" sz="7200" b="1" dirty="0" smtClean="0"/>
              <a:t>International programming</a:t>
            </a:r>
          </a:p>
          <a:p>
            <a:pPr lvl="2"/>
            <a:r>
              <a:rPr lang="en-US" sz="7200" dirty="0" smtClean="0"/>
              <a:t>Training</a:t>
            </a:r>
          </a:p>
          <a:p>
            <a:pPr lvl="2"/>
            <a:r>
              <a:rPr lang="en-US" sz="7200" dirty="0" smtClean="0"/>
              <a:t>Technical assistance projects and consulting</a:t>
            </a:r>
          </a:p>
          <a:p>
            <a:pPr lvl="2"/>
            <a:r>
              <a:rPr lang="en-US" sz="7200" dirty="0" smtClean="0"/>
              <a:t>International network of partner </a:t>
            </a:r>
            <a:r>
              <a:rPr lang="en-US" sz="7200" dirty="0" smtClean="0"/>
              <a:t>institutions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GMA Science and Education Foundation</a:t>
            </a:r>
            <a:endParaRPr lang="en-US" sz="2800" dirty="0"/>
          </a:p>
        </p:txBody>
      </p:sp>
      <p:pic>
        <p:nvPicPr>
          <p:cNvPr id="4" name="Picture 1" descr="C:\Users\bedard\Documents\GMA SEF\Admin\Communication\Logo_GMA_SEF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301" y="5141685"/>
            <a:ext cx="1238099" cy="156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2709"/>
            <a:ext cx="8229600" cy="4940491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Better Process Control Schools Network</a:t>
            </a:r>
          </a:p>
          <a:p>
            <a:pPr lvl="1"/>
            <a:r>
              <a:rPr lang="en-US" dirty="0" smtClean="0"/>
              <a:t>USFDA/USDA required curriculum for canned foods</a:t>
            </a:r>
          </a:p>
          <a:p>
            <a:pPr lvl="1"/>
            <a:r>
              <a:rPr lang="en-US" dirty="0" smtClean="0"/>
              <a:t>Partner Schools in Europe, Latin America and Asia</a:t>
            </a:r>
          </a:p>
          <a:p>
            <a:endParaRPr lang="en-US" dirty="0" smtClean="0"/>
          </a:p>
          <a:p>
            <a:r>
              <a:rPr lang="en-US" b="1" dirty="0" smtClean="0"/>
              <a:t>HACCP Training of Trainers </a:t>
            </a:r>
          </a:p>
          <a:p>
            <a:pPr lvl="1"/>
            <a:r>
              <a:rPr lang="en-US" dirty="0" smtClean="0"/>
              <a:t>Certified International HACCP Alliance Trainers</a:t>
            </a:r>
          </a:p>
          <a:p>
            <a:pPr lvl="1"/>
            <a:r>
              <a:rPr lang="en-US" dirty="0" smtClean="0"/>
              <a:t>Latin America &amp; Caribbean, Japan, China, ASEAN</a:t>
            </a:r>
          </a:p>
          <a:p>
            <a:endParaRPr lang="en-US" dirty="0" smtClean="0"/>
          </a:p>
          <a:p>
            <a:r>
              <a:rPr lang="en-US" b="1" dirty="0" smtClean="0"/>
              <a:t>GFSI Global Markets Protocols Food Safety Training for Suppliers</a:t>
            </a:r>
          </a:p>
          <a:p>
            <a:endParaRPr lang="en-US" dirty="0" smtClean="0"/>
          </a:p>
          <a:p>
            <a:r>
              <a:rPr lang="en-US" b="1" dirty="0" smtClean="0"/>
              <a:t>FSMA FSPCA Curriculum </a:t>
            </a:r>
            <a:r>
              <a:rPr lang="en-US" dirty="0" smtClean="0">
                <a:sym typeface="Wingdings" pitchFamily="2" charset="2"/>
              </a:rPr>
              <a:t> Preventive Controls Qualified Individual for export to US through partner schools in </a:t>
            </a:r>
            <a:r>
              <a:rPr lang="en-US" dirty="0" smtClean="0"/>
              <a:t>Europe, Latin America and Asia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Food Safety Culture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Food Safety Training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1534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Thank You!!! </a:t>
            </a:r>
            <a:br>
              <a:rPr lang="en-US" b="1" dirty="0" smtClean="0"/>
            </a:br>
            <a:r>
              <a:rPr lang="en-US" b="1" dirty="0" smtClean="0"/>
              <a:t>&amp;</a:t>
            </a:r>
            <a:br>
              <a:rPr lang="en-US" b="1" dirty="0" smtClean="0"/>
            </a:br>
            <a:r>
              <a:rPr lang="en-US" b="1" dirty="0" smtClean="0"/>
              <a:t>Questions???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982075" cy="812800"/>
          </a:xfrm>
        </p:spPr>
        <p:txBody>
          <a:bodyPr vert="horz" anchor="ctr">
            <a:normAutofit fontScale="90000"/>
          </a:bodyPr>
          <a:lstStyle/>
          <a:p>
            <a:pPr>
              <a:defRPr/>
            </a:pPr>
            <a:r>
              <a:rPr lang="en-US" dirty="0" smtClean="0"/>
              <a:t>Grocery Manufacturers Association(GMA)</a:t>
            </a:r>
          </a:p>
        </p:txBody>
      </p:sp>
      <p:pic>
        <p:nvPicPr>
          <p:cNvPr id="3" name="Picture 1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2362200"/>
            <a:ext cx="295976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609600" y="1669143"/>
            <a:ext cx="50292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09" charset="-128"/>
              </a:rPr>
              <a:t>Founded in 1908, GMA is an active, vocal advocate for its member companies and a trusted source of information about the industry and the products consumers rely on and enjoy every day.  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pitchFamily="-109" charset="-128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09" charset="-128"/>
              </a:rPr>
              <a:t>The association and its member companies are committed to meeting the needs of consumers through product innovation, responsible business practices and effective public policy solutions developed through a genuine partnership with policymakers and other stakeholders.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1" name="Picture 2" descr="http://www.aiesec.co.uk/images/Images/reckitt%20bencki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rc_mi" descr="http://www.browermillercole.com/wp-content/uploads/25-Kings-Hawaiian-Restaurant-Logo-Stacked.jpg">
            <a:hlinkClick r:id="rId4"/>
          </p:cNvPr>
          <p:cNvPicPr/>
          <p:nvPr/>
        </p:nvPicPr>
        <p:blipFill>
          <a:blip r:embed="rId5" cstate="print"/>
          <a:srcRect b="25000"/>
          <a:stretch>
            <a:fillRect/>
          </a:stretch>
        </p:blipFill>
        <p:spPr bwMode="auto">
          <a:xfrm>
            <a:off x="7010400" y="1371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www.tysonfoods.com/~/media/Corporate/Media/Logo-Guidelines/Tyson-Brand/JPG/Tyson_-Oval_3D.ashx?la=en"/>
          <p:cNvPicPr>
            <a:picLocks noChangeAspect="1" noChangeArrowheads="1"/>
          </p:cNvPicPr>
          <p:nvPr/>
        </p:nvPicPr>
        <p:blipFill>
          <a:blip r:embed="rId6" cstate="print"/>
          <a:srcRect l="5236" t="15190" r="10989" b="8857"/>
          <a:stretch>
            <a:fillRect/>
          </a:stretch>
        </p:blipFill>
        <p:spPr bwMode="auto">
          <a:xfrm>
            <a:off x="5105400" y="2514600"/>
            <a:ext cx="975360" cy="609600"/>
          </a:xfrm>
          <a:prstGeom prst="rect">
            <a:avLst/>
          </a:prstGeom>
          <a:noFill/>
        </p:spPr>
      </p:pic>
      <p:pic>
        <p:nvPicPr>
          <p:cNvPr id="18434" name="Picture 46" descr="http://serendipitymommy.com/wp-content/uploads/2010/07/RichProductsLogoHSM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065588"/>
            <a:ext cx="838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3"/>
          <p:cNvSpPr>
            <a:spLocks noChangeShapeType="1"/>
          </p:cNvSpPr>
          <p:nvPr/>
        </p:nvSpPr>
        <p:spPr bwMode="auto">
          <a:xfrm>
            <a:off x="0" y="4572000"/>
            <a:ext cx="9144000" cy="15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8438" name="Picture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5715000"/>
            <a:ext cx="13716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6172200"/>
            <a:ext cx="1143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724400"/>
            <a:ext cx="1524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4800600"/>
            <a:ext cx="12969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2895600"/>
            <a:ext cx="114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2"/>
          <p:cNvPicPr>
            <a:picLocks noChangeArrowheads="1"/>
          </p:cNvPicPr>
          <p:nvPr/>
        </p:nvPicPr>
        <p:blipFill>
          <a:blip r:embed="rId13" cstate="print"/>
          <a:srcRect l="3621" r="12898"/>
          <a:stretch>
            <a:fillRect/>
          </a:stretch>
        </p:blipFill>
        <p:spPr bwMode="auto">
          <a:xfrm>
            <a:off x="2133600" y="2438400"/>
            <a:ext cx="9985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5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16938" y="3471863"/>
            <a:ext cx="4746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9">
            <a:hlinkClick r:id="rId15"/>
          </p:cNvPr>
          <p:cNvPicPr>
            <a:picLocks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038600"/>
            <a:ext cx="1176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51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50" y="3962400"/>
            <a:ext cx="14668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Rectangle 60"/>
          <p:cNvSpPr>
            <a:spLocks/>
          </p:cNvSpPr>
          <p:nvPr/>
        </p:nvSpPr>
        <p:spPr bwMode="auto">
          <a:xfrm>
            <a:off x="1185863" y="6630988"/>
            <a:ext cx="267970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41275" defTabSz="912813">
              <a:spcBef>
                <a:spcPts val="550"/>
              </a:spcBef>
            </a:pPr>
            <a:r>
              <a:rPr lang="en-US" sz="1000" dirty="0">
                <a:solidFill>
                  <a:prstClr val="black"/>
                </a:solidFill>
                <a:ea typeface="ヒラギノ角ゴ ProN W3"/>
                <a:cs typeface="ヒラギノ角ゴ ProN W3"/>
                <a:sym typeface="Arial" pitchFamily="34" charset="0"/>
              </a:rPr>
              <a:t>*Represents a sample of GMA members</a:t>
            </a:r>
          </a:p>
        </p:txBody>
      </p:sp>
      <p:pic>
        <p:nvPicPr>
          <p:cNvPr id="18454" name="Picture 63">
            <a:hlinkClick r:id="rId18"/>
          </p:cNvPr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47800" y="5943600"/>
            <a:ext cx="12652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61925" y="228600"/>
            <a:ext cx="8461375" cy="812800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GMA Member Companies</a:t>
            </a:r>
          </a:p>
        </p:txBody>
      </p:sp>
      <p:pic>
        <p:nvPicPr>
          <p:cNvPr id="18459" name="Picture 2" descr="http://rebelradio.pinemanor401.info/files/campbells-logo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2327880"/>
            <a:ext cx="1054100" cy="4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4" descr="http://541aesthetic.files.wordpress.com/2008/09/pepsico-high_res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" y="1316529"/>
            <a:ext cx="1601788" cy="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14" descr="http://www.infotainmentnews.net/wp-content/uploads/2010/11/Procter_and_Gamble_Logo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" y="2895600"/>
            <a:ext cx="8397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16" descr="http://multivu.prnewswire.com/mnr/welchs/40318/images/logo1.png"/>
          <p:cNvPicPr>
            <a:picLocks noChangeAspect="1" noChangeArrowheads="1"/>
          </p:cNvPicPr>
          <p:nvPr/>
        </p:nvPicPr>
        <p:blipFill>
          <a:blip r:embed="rId23" cstate="print"/>
          <a:srcRect t="12334" b="15668"/>
          <a:stretch>
            <a:fillRect/>
          </a:stretch>
        </p:blipFill>
        <p:spPr bwMode="auto">
          <a:xfrm>
            <a:off x="2514600" y="3733800"/>
            <a:ext cx="927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18" descr="http://postadsgroup.com/wp-content/uploads/2009/08/new-conagra-logo-large.jpg"/>
          <p:cNvPicPr>
            <a:picLocks noChangeAspect="1" noChangeArrowheads="1"/>
          </p:cNvPicPr>
          <p:nvPr/>
        </p:nvPicPr>
        <p:blipFill>
          <a:blip r:embed="rId24" cstate="print"/>
          <a:srcRect l="9514" t="7764" r="12567" b="3088"/>
          <a:stretch>
            <a:fillRect/>
          </a:stretch>
        </p:blipFill>
        <p:spPr bwMode="auto">
          <a:xfrm>
            <a:off x="1600200" y="1828800"/>
            <a:ext cx="8588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22" descr="http://blog.edisonnation.com/wp-content/uploads/2010/05/GeneralMills-logo-gif.gi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91200" y="3124200"/>
            <a:ext cx="120173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26" descr="http://www.worldmarketingcompany.com/_images/bushbros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495800" y="3124200"/>
            <a:ext cx="849312" cy="4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0" descr="http://industrialrealestate123.com/storage/9377/u15019/Smuckers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221538" y="3243263"/>
            <a:ext cx="1254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34" descr="http://active.ist.ucf.edu/Portals/2/Graphics/Logo_MARS_incorporated.png"/>
          <p:cNvPicPr>
            <a:picLocks noChangeAspect="1" noChangeArrowheads="1"/>
          </p:cNvPicPr>
          <p:nvPr/>
        </p:nvPicPr>
        <p:blipFill>
          <a:blip r:embed="rId28" cstate="print"/>
          <a:srcRect b="33537"/>
          <a:stretch>
            <a:fillRect/>
          </a:stretch>
        </p:blipFill>
        <p:spPr bwMode="auto">
          <a:xfrm>
            <a:off x="533400" y="3352800"/>
            <a:ext cx="1333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6" descr="http://www.shescribes.com/wp-content/uploads/2010/12/McCormick_logo_highres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05200" y="3657600"/>
            <a:ext cx="6953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52" descr="http://sna.multiview.com/userlogo/sna/100220v2v1.jpg"/>
          <p:cNvPicPr>
            <a:picLocks noChangeAspect="1" noChangeArrowheads="1"/>
          </p:cNvPicPr>
          <p:nvPr/>
        </p:nvPicPr>
        <p:blipFill>
          <a:blip r:embed="rId30" cstate="print"/>
          <a:srcRect t="11922" b="3381"/>
          <a:stretch>
            <a:fillRect/>
          </a:stretch>
        </p:blipFill>
        <p:spPr bwMode="auto">
          <a:xfrm>
            <a:off x="1809750" y="13716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54" descr="http://www.smithfieldluterfoundation.com/Images/SmithfieldFoods.gif"/>
          <p:cNvPicPr>
            <a:picLocks noChangeAspect="1" noChangeArrowheads="1"/>
          </p:cNvPicPr>
          <p:nvPr/>
        </p:nvPicPr>
        <p:blipFill>
          <a:blip r:embed="rId31" cstate="print"/>
          <a:srcRect l="6256" r="9195"/>
          <a:stretch>
            <a:fillRect/>
          </a:stretch>
        </p:blipFill>
        <p:spPr bwMode="auto">
          <a:xfrm>
            <a:off x="3657600" y="1828800"/>
            <a:ext cx="13128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56" descr="http://4.bp.blogspot.com/_f8__N-KNY5s/TQlC9E6rFMI/AAAAAAAAAB0/ijPh529pKCM/s1600/Bumble-bee-tuna-logo.jpg"/>
          <p:cNvPicPr>
            <a:picLocks noChangeAspect="1" noChangeArrowheads="1"/>
          </p:cNvPicPr>
          <p:nvPr/>
        </p:nvPicPr>
        <p:blipFill>
          <a:blip r:embed="rId32" cstate="print"/>
          <a:srcRect l="6239" t="10245" r="4745" b="11472"/>
          <a:stretch>
            <a:fillRect/>
          </a:stretch>
        </p:blipFill>
        <p:spPr bwMode="auto">
          <a:xfrm>
            <a:off x="7848600" y="1828800"/>
            <a:ext cx="1147864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58" descr="http://media.marketwire.com/attachments/201009/645484_CLX_CORP_download.jpg"/>
          <p:cNvPicPr>
            <a:picLocks noChangeAspect="1" noChangeArrowheads="1"/>
          </p:cNvPicPr>
          <p:nvPr/>
        </p:nvPicPr>
        <p:blipFill>
          <a:blip r:embed="rId33" cstate="print"/>
          <a:srcRect t="28957" b="31485"/>
          <a:stretch>
            <a:fillRect/>
          </a:stretch>
        </p:blipFill>
        <p:spPr bwMode="auto">
          <a:xfrm>
            <a:off x="7620000" y="4038600"/>
            <a:ext cx="13779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8" name="Picture 60" descr="http://www.think-safe.com/Portals/3/images/GeorgiaPacific.jpg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514600"/>
            <a:ext cx="120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" name="Diagram 102"/>
          <p:cNvGraphicFramePr/>
          <p:nvPr/>
        </p:nvGraphicFramePr>
        <p:xfrm>
          <a:off x="3257550" y="1295400"/>
          <a:ext cx="2395619" cy="41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104" name="Diagram 103"/>
          <p:cNvGraphicFramePr/>
          <p:nvPr/>
        </p:nvGraphicFramePr>
        <p:xfrm>
          <a:off x="3153154" y="6164897"/>
          <a:ext cx="2532891" cy="41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pic>
        <p:nvPicPr>
          <p:cNvPr id="18482" name="Picture 68" descr="http://www.ultimus.com/Portals/54405/images/709px-Pwc-logo-2010.jpg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8" t="18195" r="15958" b="18851"/>
          <a:stretch>
            <a:fillRect/>
          </a:stretch>
        </p:blipFill>
        <p:spPr bwMode="auto">
          <a:xfrm>
            <a:off x="5943600" y="6019800"/>
            <a:ext cx="838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70" descr="http://www.iit.edu/ncfst/world_class_food_science/industry_partnering/images/CocaColalogored.jpg"/>
          <p:cNvPicPr>
            <a:picLocks noChangeAspect="1" noChangeArrowheads="1"/>
          </p:cNvPicPr>
          <p:nvPr/>
        </p:nvPicPr>
        <p:blipFill>
          <a:blip r:embed="rId46" cstate="print"/>
          <a:srcRect l="5199" t="33011" r="7581" b="36235"/>
          <a:stretch>
            <a:fillRect/>
          </a:stretch>
        </p:blipFill>
        <p:spPr bwMode="auto">
          <a:xfrm>
            <a:off x="4268788" y="3657600"/>
            <a:ext cx="20050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72" descr="http://www.katc.com/images/news/cargill.jpg"/>
          <p:cNvPicPr>
            <a:picLocks noChangeAspect="1" noChangeArrowheads="1"/>
          </p:cNvPicPr>
          <p:nvPr/>
        </p:nvPicPr>
        <p:blipFill>
          <a:blip r:embed="rId47" cstate="print"/>
          <a:srcRect l="11324" t="19353" r="13097" b="19539"/>
          <a:stretch>
            <a:fillRect/>
          </a:stretch>
        </p:blipFill>
        <p:spPr bwMode="auto">
          <a:xfrm>
            <a:off x="3200400" y="2209800"/>
            <a:ext cx="838200" cy="3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70" descr="http://www.cob.sjsu.edu/acct&amp;fin/Advisory/KPMG.JPG"/>
          <p:cNvPicPr>
            <a:picLocks noChangeAspect="1" noChangeArrowheads="1"/>
          </p:cNvPicPr>
          <p:nvPr/>
        </p:nvPicPr>
        <p:blipFill>
          <a:blip r:embed="rId48" cstate="print"/>
          <a:srcRect l="3322" t="9714" r="5443" b="12730"/>
          <a:stretch>
            <a:fillRect/>
          </a:stretch>
        </p:blipFill>
        <p:spPr bwMode="auto">
          <a:xfrm>
            <a:off x="7315200" y="6248400"/>
            <a:ext cx="9826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2" descr="http://mojosavings.com/wp-content/uploads/2011/10/Target-logo.gif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2112963" y="4176713"/>
            <a:ext cx="13922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2" descr="http://pinoyfrugalliving.com/wp-content/uploads/2010/07/mcdonalds-logo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127000" y="3937000"/>
            <a:ext cx="720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2" descr="http://upload.wikimedia.org/wikipedia/en/thumb/d/d3/Starbucks_Corporation_Logo_2011.svg/300px-Starbucks_Corporation_Logo_2011.svg.png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743200" y="17526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Picture 2" descr="https://encrypted-tbn0.google.com/images?q=tbn:ANd9GcTD3N419OmABTQ1N1-4Gjse9AKqMTkO8M68KvQGRE9iiU5d1hwZ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696200" y="5715000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2" descr="http://upload.wikimedia.org/wikipedia/en/thumb/f/ff/General_Electric_logo.svg/200px-General_Electric_logo.svg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629400" y="4648200"/>
            <a:ext cx="6651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7" name="Picture 8" descr="http://globbos.com/wp-content/uploads/2012/10/mondolez-international.jpg"/>
          <p:cNvPicPr>
            <a:picLocks noChangeAspect="1" noChangeArrowheads="1"/>
          </p:cNvPicPr>
          <p:nvPr/>
        </p:nvPicPr>
        <p:blipFill>
          <a:blip r:embed="rId54" cstate="print"/>
          <a:srcRect t="20634"/>
          <a:stretch>
            <a:fillRect/>
          </a:stretch>
        </p:blipFill>
        <p:spPr bwMode="auto">
          <a:xfrm>
            <a:off x="5791200" y="1447800"/>
            <a:ext cx="1219200" cy="3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8" name="Picture 10" descr="https://encrypted-tbn3.gstatic.com/images?q=tbn:ANd9GcTPOeDBWKG-k6pGjAKt7V6cWN1h43IoSAKizLRKdj5UDRFxxELK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086600" y="1828800"/>
            <a:ext cx="726964" cy="4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0" name="Picture 73" descr="C:\Users\sanna.NFPA\AppData\Local\Microsoft\Windows\Temporary Internet Files\Content.Outlook\AGQ37NUD\SAP-Logo.pn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819400" y="5715000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2" name="Picture 4" descr="http://upload.wikimedia.org/wikipedia/en/b/b2/Land_O'Lakes_logo.gif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019800" y="2286000"/>
            <a:ext cx="1752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3" name="Picture 72" descr="http://www.iriworldwide.com/portals/0/skins/iri/images/logo.png">
            <a:hlinkClick r:id="rId59"/>
          </p:cNvPr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4114800" y="5486400"/>
            <a:ext cx="10717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 descr="EY Ernst Young logo">
            <a:hlinkClick r:id="rId61"/>
          </p:cNvPr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381000" y="5715000"/>
            <a:ext cx="1033271" cy="561561"/>
          </a:xfrm>
          <a:prstGeom prst="rect">
            <a:avLst/>
          </a:prstGeom>
          <a:noFill/>
        </p:spPr>
      </p:pic>
      <p:pic>
        <p:nvPicPr>
          <p:cNvPr id="18450" name="Picture 55"/>
          <p:cNvPicPr>
            <a:picLocks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1412875" y="5221287"/>
            <a:ext cx="64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http://www.verasolutions.org/wp-content/uploads/2013/09/USP_Logo+Name+Tagline-CMYK-small.jpg"/>
          <p:cNvPicPr/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152400" y="5257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AutoShape 2" descr="data:image/jpeg;base64,/9j/4AAQSkZJRgABAQAAAQABAAD/2wCEAAkGBg8QDxUUERAQFRQSFBcRFBUQFh8UFRcXFRQYFRQXGBIXGyYeGBwjGRQUHy8iJCcpLCwsGB4xNTAqNSYrLCkBCQoKDgwOGg8PGjEkHyUsLy0sNSwyNSwsLC4sLy0sLCktLCw1LzAvMC4sMSwsLyktLCwsLCwsKiwsLCwpLCwuL//AABEIAIYBDgMBIgACEQEDEQH/xAAcAAEAAQUBAQAAAAAAAAAAAAAABgEDBAUHAgj/xABHEAABAwIBBQ0FBQYEBwAAAAABAAIDBBESBQYhMZEHExUXIkFRU1RxktHhFDIzYYFScqGxwTVigrKz8CQ0QnQjQ2NzosLD/8QAGwEBAAIDAQEAAAAAAAAAAAAAAAEEAgMFBgf/xAA0EQACAQICBQsEAgMBAAAAAAAAAQIDEQQxBRIUIdETFUFRUmFxgZGhwTIzQrE0YnLw8SL/2gAMAwEAAhEDEQA/AO4oiIAiIgCIiAIiIAiIgCIiAIiIAiIgCIiAIiIAiIgCIiAIiIAiIgCIiAIiIAiIgCIiAxZ69jDZzgCRfSrfC8PWDYfJarL3xG/d/wDYrWrzGL0zWo1pU4xVk+/idKlg4TgpNsk/C8PWDYfJOF4esGw+SjCKrz/X7Mffibdgh1sk/C8PWDYfJOF4esGw+SjCJz/X7MffiNgh1sk/C8PWDYfJOF4esGw+SjDQTqBPcrwoJT/y37FnHTeKn9NNPwT4mLwVJZy/RIeF4esGw+ScLw9YNh8lHJKaRvvMcO8K0sZadxMXaUEvJ8SVgabybJRwvD1g2HyTheHrBsPkowijn+v2Y+/EnYIdbJPwvD1g2HyTheHrBsPkowic/wBfsx9+I2CHWyT8Lw9YNh8k4Xh6wbD5KMInP9fsx9+I2CHWyT8Lw9YNh8k4Xh6wbD5KMInP9fsx9+I2CHWyT8Lw9YNh8k4Xh6wbD5KMInP9fsx9+I2CHWyT8Lw9YNh8k4Xh6wbD5KMInP8AX7MffiNgh1sk/C8PWDYfJOF4esGw+SjCJz/X7MffiNgh1sk/C8PWDYfJOF4esGw+SjCJz/X7MffiNgh1sk/C8PWDYfJOF4esGw+SjCJz/X7MffiNgh1sk/C8PWDYfJZME4eLg3B1FQ5SfI/wW/X+Yrp6M0nVxdVwmkrK+6/WiticNGlFNMz0RF3iiEREBHMu/Eb939Statjlz4jfu/qVrl8+0n/LqeJ3sN9qIRFRc8sBbigyFflSfRo/VXMiZN0b44aT7oPR0rdL1GjNExlFVq6zyXy+BzMTimnqQLUVO1gs1oHcrqIvTxioqyVjmt3zKELCqskRyc1j0tWciwq0adaOrUV0TGcou8WRGtoXxGztR1EaisdTGop2vaWuFwVFKulMby094PSF4vSejdlevD6X7dx2MNiOVVnmWkRFxy4EREAREQBERAERUQFUVLpdAVRUul0BVFRVQFFJ8jfBb9f5iowpPkb4Lfr+ZXf0B/Il/j8ooY/7a8eJnoiL2RyAiIgI1lw/8Qfd/UrXgX1ae5ZecmcdBSOBqSTIW3axoJJbci/RrBUSrN2IDRT0jQOYyG34NXmcToedfETqSkkm/FlnnSjQgoPNEnbSSHUx2xXafJsjntBY4AnSSOZc8l3W8pH3d5b3Nv8AmvDN1fKY1viPewKYaDoppubZXlp6GSR3BjQBYcyquP0e7NVN+LBE/pLSWnZqUqyTus0E2iTHC798XHiC9GmipDF0p9PqTZFZpauOVuKN7XtPO03H4K8si0ncIiIAtTl+mvHiGtp/ArbKxXMvG4fulVMZSVahOD6v+G2jLUmmRFFQKq+cnoQipdXYqZ7/AHWk/ksoxcnaKuQ2lmW1S62IyOWtxTSMjaNZJ/UrTZQz3yVS6Gkzv6GaR4joXUo6IxNTfJaq7+BSrY+hSzZmRQPd7rXHuCzI8hyn3sLR8yoDlPdfqn6KeKOIdJ5TtmoKKZQzmrZ/i1Mrh0YrN2BdeloOjH7km/ZHGraeS3QR2SodQw/Gq4wRzYgPwWtnz3yLF/rdIf3WkjauNH+7oujDAYaGVNee/wDZzKmmsRLLcdXl3VsnN9ylkd3gD81ZO7DT81C76ub5LlyKyqcFlFehVekcQ/yOojdhp+ehd4m+SvR7q2Tne/SyN2H8lyhEdKDzivQLSOIX5HZ6fPHI02qUxk/bBb+JW1hoIZhenqGPHyIP5LgauQTvYbse5pGotNj+CqVNHYWpnBeW79FylpuvH6t53GoydKz3mm3SNK3uRvgj6/mVxrI26dX09g94mZziX3rffXX82srirpmTBhYJL8k82Fzmn8Wk/VY4LRsMLVdSEtzVrPxXSdNaSji46tt+ZtkRF1yAiIgOMbr/APnIv9uP6sigine6/wD5yL/bj+rIoItUszzOK+9IIiKCuEREBmZOyvUUzsUEz4z+6dH1GpTTJG7DUx2FREyUfabyHeRXP1VMjdTr1Kf0s7fk3dVydLoc90R/6osNoUlpMtU0ovHPE4HocPyXzUqt0atHdoWWsy7DSM19SufT7ZAdRB7l5naS0gc4I/BfNUeU52+7PMO5581cdluqOupn8Z80burM3rSaX4nceBbe9NG36+axamqydB8asj7g7yuuIyVcjvekkd95xP6qzYLlw0XhYfhfxbZunp2s8kdbq90vJcPwYnyuHPaw2nyUeynuuVklxCyOFvidt1fgoMivwpxpq0El4bjm1dIV6mcjLr8sVFQbzTSP+87R4RoWGERZlJyb3sIiIQEREAREQBERAEREAXetzf8AZkP8f9Z64Ku9bm/7Mh/j/qvWUTo6O+4/DgShERbDuhERAQzO3c99vmZIZsGCPe7WvflOdf8A8lo+JcdqPh9V0XKOUYqeN0kzwxjdJLv70lRDjUhNzHSVkkY1yNZo71shQnU3xVyjVpYdSvPNmp4lx2o+H1TiXHaj4fVSmPdAo30r6hhe9sVt8a1vLZfnc08y2GbmcUddDvsTJGsuWgyC17ayLHUkqEoptx7iFh8NJ2SINxLjtR8PqnEuO1Hw+qnWcWcEdDDvsjJHMBDXGMXw31E3Oq+hR+PdTpXC7aatcDqLYrg/UFTDDzmtaMboiVDCxdmv2aXiXHaj4fVOJcdqPh9VM83s64a7HvbJWmIgObK3CdOkaLrDydug0k1YaUNlbKC5tpAALt1i9/ko2ed2tXLMchhtztnlmRjiXHaj4fVOJcdqPh9VLc58+KXJ7mNmxl0gJAjF7AG1zcq9lTOqKnpG1L45t7cGmzWjE0O0guF9CKhJpPVzy7yXh8Mrq2WeZDOJcdqPh9U4lx2o+H1W6j3U6Vwu2nrXA6i2K4P1BWfk/Pynmime2KoHs7Q97HMs+xvqbfoBKyeFqRziYqjhXl8kW4lx2o+H1TiXHaj4fVSjNzdCoq6QxxOc1+sNkGHF04dJv3LMrc6ooqyOlMcxklF2lrbttpub31C2lYvDzUtVx35krD4ZrWS3eZC+JcdqPh9U4lx2o+H1W6n3VKNmL/hVRaxxaXtj5Fwbe9eypFusUbgHCGrwkgY975Ok2969lnsdXsmPJ4T/AG5puJcdqPh9U4lx2o+H1XTWOuAenSo7nJnzT0ErY5o5yZBdpjbcHTaw061qhSc3qxV2bJYXDxV2iKcS47UfD6pxLjtR8Pqt9xn0bXhssdVDiNsU0eFv1N1vssZwQUtMaiR14wBYs0l2L3cPTdZSw84tJxzyMVQwzTaWRA+JcdqPh9U4lx2o+H1U5zczkgr4d9gJsHFpDhZwI6QsLOTPenoJGsmjnO+C7TG0EHTaw069W1QqEnLUS3kvD4ZR1mt3mRPiXHaj4fVOJcdqPh9VvXbqFG1wEsVVECbYpYsLdPzusvLuf1LRvja9szt+aHxuiaHNcDqsb6Ss9lqXtqmPI4W1+JF+JcdqPh9U4lx2o+H1W+40KNrw2WKqhubYpo8LfzW8y1nHBSU2/wAjiY9FsGkuxe7ZYvDzi0nHPIlUMK02uggvEuO1Hw+qcS47UfD6qdZvZwwV0O+wk4blpDtDgRzELFzjzypqEtbJjfI/3Y4hiefnbmUKjJy1Et5Lw2GUda24h/EsO1HweqnWbeRvY6ZkOLFgvyrWvd7nav4loYd02nDw2ogqafFqdMyzfqeZTGN4cAQQQRcEaiDqKToyp/UrGyhTop3pnpERYFsIiIDl+6fVOlyjR0jzaF+B7gNFy6RzNP0b+K6XBTsYwMY0Na0WDQLADoso1n9mh7fADHZs8RxRu1X/AHSf70rS5M3TxTgQ5SilimYLF2G7X20Xt5aF0HF1qMVTzje6+SmpKlUk59OT+DZZ0ZBp6TJVWIIw3G0vcdZJLgdJ+qublX7Ki73/AMxWqyrnhHlDJNY9jHNaDvMf+pz72INhqWBmLn3TUlDHDMycPaXXtGSNLiRpWbpVZUJRavLW+DXylONVNOyt8km3Uv2TP/B/OFpM0848oR0MDY8mSSNbGA14kADh02WPnVne2uybVhsb2tD444sTTjkN8TuTzWssjNbdCpKeigikZUY42BjrRki4+ayjSmqGq4Xet8dxjKpF1dZSsrfJLs262SWmE08IildiMjQLEYXEAG+k6AuRz0rmRtyo3Fi9ucXdGDFcfjcKdz7okc0VVvcUobFDyXPaQXvfdoaGKuauQIavIbKdxID2nEbWLX4ydR5wUpN0LzmrXaVu7eTNKraMXeyfqQ3OSEZSirMocrBEY4oBq5IIxkj6/ipTnBV77m2H9MMY2ED9FtMp5vQUmRpacE4GxO5RGlzzpBsOcusodDlAOzafEQ/Gx294S030uxNt8rXWyMlVUXHKM0l4Gtx5NtSzcXfxNtmfnFXsoIWx5Nkka1tmvEgaHC502KkFLWSz5NmlnhEUropWvaBY2a1wbcnSdCj2aW6DS01DDFIyoxxtwutGSNZ51sZM+4qqKrayKVscdO4749pF3OGENDe8rVVpzc3aFt+fmbKdSOqv/d92XkRahzDNRkumqqTkVTGlxwm2+YXG2nmdo+qu5tZzS12VqTf2FssEcsUnNiNjpw8xUy3MpAclwt03ZiY4EWIdiJtp+RC0+V95jzhpnNbYujc2QtabF7rhlyOe1tK2cs5TqU5K9taz6s9xjyajGE087XN3n9A1mSqgMaGjBqaLDS4X0BWNzWBr8kxNc0OacVw4XB5R5lkbo8gGTJhpu4BrQBckkjRoWPuWSg5MjbpBYXNcCLEG9+f5FVVfZb/2+Cxu2i39SXNFguZ7qh/x9B9//wCjV01cq3XAySspGODi1vxMIJsxzxfSPldRgfvLwf6GL+0bDdNzgp5oPZIrTTyPaGtj5WAg6yRqPMtblaWJj8n0NXKxscDBNUF55JIBwxlTvJuQ6GiiMkMLGgMxF9rvItfWdJUWzDo4a+arqaiNr3vlDWslZfAwDk2B6Ro+isUqkIwdk9WPrd7vI01ISc1e15ellvNXuc5UigypUU0UjXQzEuiLTybt0ix+7cfRZ+60f8RQf90/zMWJul5NjoqilqKWNrXsdcsiZYENINzb6hWN1OvjqfYi0PII319gbtY/Ds1O2LdBKdaFaOTTv4pWNUnq05U30NG63TM46Z9M6ljLZp5SA1sfKLCD7xI1H5KP5x0UlMckxynlMw4rnVeRpt9NX0XSMgZtUVMxrqeFgxNBxkXeQdPvHSoHutGOSspWODy1umTADoa545xz2utWFqRc1SgnZXe/PKxsrweq6ks937Njum5w001P7JDaeeRzcLY+VgIN73Go81vmtZlCSFstBQ1kzGx00W+1GM8kuI5MZ7rqdZOyLQUMJlihY1oZjL7XeRa+s6VGMwKCGtdVVNRE18ks2hsrL4WAcmwI6D+CinUhGm7J2j63e7ysiZwlKava79LLea3cyypFBlGopY5Guikc58JbpBw6dB+7+Szc9sh18OUWV9JGJcLQCy2IiwLTydZBB1hYe6LQMoaylqaWMNc03cyJtgQ0g3NukEhZuV856mmroqqXfH0D2Xj3oWDcYHxG85B6Vt3ymq0Pyi7p9NujzNd1GLpz6H0dBhVW6BSVgbBlOlliAe1xIva46QRiA06V1CkdHvbd7tgwjBh1Ybcm3ysuXZ5Z3UmVIRTUcL5pnuBa7DbB0m+v5dC6Bmpkh9LRQwyPxOY04j83OLrdwxW+iq4qCVOLtqu+XyWKEm5tXv3/AAbdERc8uhERAUsrU1FG/wB+NjrfaaHfmFeRAWY6SNos1jANdg0AbAFX2Zn2G7ArqKbkWRa9mZ9huwJ7Mz7DdgV1EuLItinZ9luwL0xgGoAd2hekUE2KOYDrF+9ePZ2fZbsCuIgLXszPsN2BV9nZ9lunXoCuIpuRY8sjA1ADu0KhhaTfCL9NtO1e0UEnl8YOsA9+lGRgagB3aF6RAF4dA062g94BXtEB5wC1uboVGRNbqAHcLL2iA8PiadYB7xdUNMz7LejUFcRCLFA1eXQtOktBPzF17RCTyWAixAt0c2xUZE0agB3Cy9ogPD4WnWAe8XVH07HNwlrS3oIBGxXEQWLENDEw3ZGxp1Xa0A7QFf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g8QDxUUERAQFRQSFBcRFBUQFh8UFRcXFRQYFRQXGBIXGyYeGBwjGRQUHy8iJCcpLCwsGB4xNTAqNSYrLCkBCQoKDgwOGg8PGjEkHyUsLy0sNSwyNSwsLC4sLy0sLCktLCw1LzAvMC4sMSwsLyktLCwsLCwsKiwsLCwpLCwuL//AABEIAIYBDgMBIgACEQEDEQH/xAAcAAEAAQUBAQAAAAAAAAAAAAAABgEDBAUHAgj/xABHEAABAwIBBQ0FBQYEBwAAAAABAAIDBBESBQYhMZEHExUXIkFRU1RxktHhFDIzYYFScqGxwTVigrKz8CQ0QnQjQ2NzosLD/8QAGwEBAAIDAQEAAAAAAAAAAAAAAAEEAgMFBgf/xAA0EQACAQICBQsEAgMBAAAAAAAAAQIDEQQxBRIUIdETFUFRUmFxgZGhwTIzQrE0YnLw8SL/2gAMAwEAAhEDEQA/AO4oiIAiIgCIiAIiIAiIgCIiAIiIAiIgCIiAIiIAiIgCIiAIiIAiIgCIiAIiIAiIgCIiAxZ69jDZzgCRfSrfC8PWDYfJarL3xG/d/wDYrWrzGL0zWo1pU4xVk+/idKlg4TgpNsk/C8PWDYfJOF4esGw+SjCKrz/X7Mffibdgh1sk/C8PWDYfJOF4esGw+SjCJz/X7MffiNgh1sk/C8PWDYfJOF4esGw+SjDQTqBPcrwoJT/y37FnHTeKn9NNPwT4mLwVJZy/RIeF4esGw+ScLw9YNh8lHJKaRvvMcO8K0sZadxMXaUEvJ8SVgabybJRwvD1g2HyTheHrBsPkowijn+v2Y+/EnYIdbJPwvD1g2HyTheHrBsPkowic/wBfsx9+I2CHWyT8Lw9YNh8k4Xh6wbD5KMInP9fsx9+I2CHWyT8Lw9YNh8k4Xh6wbD5KMInP9fsx9+I2CHWyT8Lw9YNh8k4Xh6wbD5KMInP9fsx9+I2CHWyT8Lw9YNh8k4Xh6wbD5KMInP8AX7MffiNgh1sk/C8PWDYfJOF4esGw+SjCJz/X7MffiNgh1sk/C8PWDYfJOF4esGw+SjCJz/X7MffiNgh1sk/C8PWDYfJOF4esGw+SjCJz/X7MffiNgh1sk/C8PWDYfJZME4eLg3B1FQ5SfI/wW/X+Yrp6M0nVxdVwmkrK+6/WiticNGlFNMz0RF3iiEREBHMu/Eb939Statjlz4jfu/qVrl8+0n/LqeJ3sN9qIRFRc8sBbigyFflSfRo/VXMiZN0b44aT7oPR0rdL1GjNExlFVq6zyXy+BzMTimnqQLUVO1gs1oHcrqIvTxioqyVjmt3zKELCqskRyc1j0tWciwq0adaOrUV0TGcou8WRGtoXxGztR1EaisdTGop2vaWuFwVFKulMby094PSF4vSejdlevD6X7dx2MNiOVVnmWkRFxy4EREAREQBERAERUQFUVLpdAVRUul0BVFRVQFFJ8jfBb9f5iowpPkb4Lfr+ZXf0B/Il/j8ooY/7a8eJnoiL2RyAiIgI1lw/8Qfd/UrXgX1ae5ZecmcdBSOBqSTIW3axoJJbci/RrBUSrN2IDRT0jQOYyG34NXmcToedfETqSkkm/FlnnSjQgoPNEnbSSHUx2xXafJsjntBY4AnSSOZc8l3W8pH3d5b3Nv8AmvDN1fKY1viPewKYaDoppubZXlp6GSR3BjQBYcyquP0e7NVN+LBE/pLSWnZqUqyTus0E2iTHC798XHiC9GmipDF0p9PqTZFZpauOVuKN7XtPO03H4K8si0ncIiIAtTl+mvHiGtp/ArbKxXMvG4fulVMZSVahOD6v+G2jLUmmRFFQKq+cnoQipdXYqZ7/AHWk/ksoxcnaKuQ2lmW1S62IyOWtxTSMjaNZJ/UrTZQz3yVS6Gkzv6GaR4joXUo6IxNTfJaq7+BSrY+hSzZmRQPd7rXHuCzI8hyn3sLR8yoDlPdfqn6KeKOIdJ5TtmoKKZQzmrZ/i1Mrh0YrN2BdeloOjH7km/ZHGraeS3QR2SodQw/Gq4wRzYgPwWtnz3yLF/rdIf3WkjauNH+7oujDAYaGVNee/wDZzKmmsRLLcdXl3VsnN9ylkd3gD81ZO7DT81C76ub5LlyKyqcFlFehVekcQ/yOojdhp+ehd4m+SvR7q2Tne/SyN2H8lyhEdKDzivQLSOIX5HZ6fPHI02qUxk/bBb+JW1hoIZhenqGPHyIP5LgauQTvYbse5pGotNj+CqVNHYWpnBeW79FylpuvH6t53GoydKz3mm3SNK3uRvgj6/mVxrI26dX09g94mZziX3rffXX82srirpmTBhYJL8k82Fzmn8Wk/VY4LRsMLVdSEtzVrPxXSdNaSji46tt+ZtkRF1yAiIgOMbr/APnIv9uP6sigine6/wD5yL/bj+rIoItUszzOK+9IIiKCuEREBmZOyvUUzsUEz4z+6dH1GpTTJG7DUx2FREyUfabyHeRXP1VMjdTr1Kf0s7fk3dVydLoc90R/6osNoUlpMtU0ovHPE4HocPyXzUqt0atHdoWWsy7DSM19SufT7ZAdRB7l5naS0gc4I/BfNUeU52+7PMO5581cdluqOupn8Z80burM3rSaX4nceBbe9NG36+axamqydB8asj7g7yuuIyVcjvekkd95xP6qzYLlw0XhYfhfxbZunp2s8kdbq90vJcPwYnyuHPaw2nyUeynuuVklxCyOFvidt1fgoMivwpxpq0El4bjm1dIV6mcjLr8sVFQbzTSP+87R4RoWGERZlJyb3sIiIQEREAREQBERAEREAXetzf8AZkP8f9Z64Ku9bm/7Mh/j/qvWUTo6O+4/DgShERbDuhERAQzO3c99vmZIZsGCPe7WvflOdf8A8lo+JcdqPh9V0XKOUYqeN0kzwxjdJLv70lRDjUhNzHSVkkY1yNZo71shQnU3xVyjVpYdSvPNmp4lx2o+H1TiXHaj4fVSmPdAo30r6hhe9sVt8a1vLZfnc08y2GbmcUddDvsTJGsuWgyC17ayLHUkqEoptx7iFh8NJ2SINxLjtR8PqnEuO1Hw+qnWcWcEdDDvsjJHMBDXGMXw31E3Oq+hR+PdTpXC7aatcDqLYrg/UFTDDzmtaMboiVDCxdmv2aXiXHaj4fVOJcdqPh9VM83s64a7HvbJWmIgObK3CdOkaLrDydug0k1YaUNlbKC5tpAALt1i9/ko2ed2tXLMchhtztnlmRjiXHaj4fVOJcdqPh9VLc58+KXJ7mNmxl0gJAjF7AG1zcq9lTOqKnpG1L45t7cGmzWjE0O0guF9CKhJpPVzy7yXh8Mrq2WeZDOJcdqPh9U4lx2o+H1W6j3U6Vwu2nrXA6i2K4P1BWfk/Pynmime2KoHs7Q97HMs+xvqbfoBKyeFqRziYqjhXl8kW4lx2o+H1TiXHaj4fVSjNzdCoq6QxxOc1+sNkGHF04dJv3LMrc6ooqyOlMcxklF2lrbttpub31C2lYvDzUtVx35krD4ZrWS3eZC+JcdqPh9U4lx2o+H1W6n3VKNmL/hVRaxxaXtj5Fwbe9eypFusUbgHCGrwkgY975Ok2969lnsdXsmPJ4T/AG5puJcdqPh9U4lx2o+H1XTWOuAenSo7nJnzT0ErY5o5yZBdpjbcHTaw061qhSc3qxV2bJYXDxV2iKcS47UfD6pxLjtR8Pqt9xn0bXhssdVDiNsU0eFv1N1vssZwQUtMaiR14wBYs0l2L3cPTdZSw84tJxzyMVQwzTaWRA+JcdqPh9U4lx2o+H1U5zczkgr4d9gJsHFpDhZwI6QsLOTPenoJGsmjnO+C7TG0EHTaw069W1QqEnLUS3kvD4ZR1mt3mRPiXHaj4fVOJcdqPh9VvXbqFG1wEsVVECbYpYsLdPzusvLuf1LRvja9szt+aHxuiaHNcDqsb6Ss9lqXtqmPI4W1+JF+JcdqPh9U4lx2o+H1W+40KNrw2WKqhubYpo8LfzW8y1nHBSU2/wAjiY9FsGkuxe7ZYvDzi0nHPIlUMK02uggvEuO1Hw+qcS47UfD6qdZvZwwV0O+wk4blpDtDgRzELFzjzypqEtbJjfI/3Y4hiefnbmUKjJy1Et5Lw2GUda24h/EsO1HweqnWbeRvY6ZkOLFgvyrWvd7nav4loYd02nDw2ogqafFqdMyzfqeZTGN4cAQQQRcEaiDqKToyp/UrGyhTop3pnpERYFsIiIDl+6fVOlyjR0jzaF+B7gNFy6RzNP0b+K6XBTsYwMY0Na0WDQLADoso1n9mh7fADHZs8RxRu1X/AHSf70rS5M3TxTgQ5SilimYLF2G7X20Xt5aF0HF1qMVTzje6+SmpKlUk59OT+DZZ0ZBp6TJVWIIw3G0vcdZJLgdJ+qublX7Ki73/AMxWqyrnhHlDJNY9jHNaDvMf+pz72INhqWBmLn3TUlDHDMycPaXXtGSNLiRpWbpVZUJRavLW+DXylONVNOyt8km3Uv2TP/B/OFpM0848oR0MDY8mSSNbGA14kADh02WPnVne2uybVhsb2tD444sTTjkN8TuTzWssjNbdCpKeigikZUY42BjrRki4+ayjSmqGq4Xet8dxjKpF1dZSsrfJLs262SWmE08IildiMjQLEYXEAG+k6AuRz0rmRtyo3Fi9ucXdGDFcfjcKdz7okc0VVvcUobFDyXPaQXvfdoaGKuauQIavIbKdxID2nEbWLX4ydR5wUpN0LzmrXaVu7eTNKraMXeyfqQ3OSEZSirMocrBEY4oBq5IIxkj6/ipTnBV77m2H9MMY2ED9FtMp5vQUmRpacE4GxO5RGlzzpBsOcusodDlAOzafEQ/Gx294S030uxNt8rXWyMlVUXHKM0l4Gtx5NtSzcXfxNtmfnFXsoIWx5Nkka1tmvEgaHC502KkFLWSz5NmlnhEUropWvaBY2a1wbcnSdCj2aW6DS01DDFIyoxxtwutGSNZ51sZM+4qqKrayKVscdO4749pF3OGENDe8rVVpzc3aFt+fmbKdSOqv/d92XkRahzDNRkumqqTkVTGlxwm2+YXG2nmdo+qu5tZzS12VqTf2FssEcsUnNiNjpw8xUy3MpAclwt03ZiY4EWIdiJtp+RC0+V95jzhpnNbYujc2QtabF7rhlyOe1tK2cs5TqU5K9taz6s9xjyajGE087XN3n9A1mSqgMaGjBqaLDS4X0BWNzWBr8kxNc0OacVw4XB5R5lkbo8gGTJhpu4BrQBckkjRoWPuWSg5MjbpBYXNcCLEG9+f5FVVfZb/2+Cxu2i39SXNFguZ7qh/x9B9//wCjV01cq3XAySspGODi1vxMIJsxzxfSPldRgfvLwf6GL+0bDdNzgp5oPZIrTTyPaGtj5WAg6yRqPMtblaWJj8n0NXKxscDBNUF55JIBwxlTvJuQ6GiiMkMLGgMxF9rvItfWdJUWzDo4a+arqaiNr3vlDWslZfAwDk2B6Ro+isUqkIwdk9WPrd7vI01ISc1e15ellvNXuc5UigypUU0UjXQzEuiLTybt0ix+7cfRZ+60f8RQf90/zMWJul5NjoqilqKWNrXsdcsiZYENINzb6hWN1OvjqfYi0PII319gbtY/Ds1O2LdBKdaFaOTTv4pWNUnq05U30NG63TM46Z9M6ljLZp5SA1sfKLCD7xI1H5KP5x0UlMckxynlMw4rnVeRpt9NX0XSMgZtUVMxrqeFgxNBxkXeQdPvHSoHutGOSspWODy1umTADoa545xz2utWFqRc1SgnZXe/PKxsrweq6ks937Njum5w001P7JDaeeRzcLY+VgIN73Go81vmtZlCSFstBQ1kzGx00W+1GM8kuI5MZ7rqdZOyLQUMJlihY1oZjL7XeRa+s6VGMwKCGtdVVNRE18ks2hsrL4WAcmwI6D+CinUhGm7J2j63e7ysiZwlKava79LLea3cyypFBlGopY5Guikc58JbpBw6dB+7+Szc9sh18OUWV9JGJcLQCy2IiwLTydZBB1hYe6LQMoaylqaWMNc03cyJtgQ0g3NukEhZuV856mmroqqXfH0D2Xj3oWDcYHxG85B6Vt3ymq0Pyi7p9NujzNd1GLpz6H0dBhVW6BSVgbBlOlliAe1xIva46QRiA06V1CkdHvbd7tgwjBh1Ybcm3ysuXZ5Z3UmVIRTUcL5pnuBa7DbB0m+v5dC6Bmpkh9LRQwyPxOY04j83OLrdwxW+iq4qCVOLtqu+XyWKEm5tXv3/AAbdERc8uhERAUsrU1FG/wB+NjrfaaHfmFeRAWY6SNos1jANdg0AbAFX2Zn2G7ArqKbkWRa9mZ9huwJ7Mz7DdgV1EuLItinZ9luwL0xgGoAd2hekUE2KOYDrF+9ePZ2fZbsCuIgLXszPsN2BV9nZ9lunXoCuIpuRY8sjA1ADu0KhhaTfCL9NtO1e0UEnl8YOsA9+lGRgagB3aF6RAF4dA062g94BXtEB5wC1uboVGRNbqAHcLL2iA8PiadYB7xdUNMz7LejUFcRCLFA1eXQtOktBPzF17RCTyWAixAt0c2xUZE0agB3Cy9ogPD4WnWAe8XVH07HNwlrS3oIBGxXEQWLENDEw3ZGxp1Xa0A7QFf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" name="Picture 68" descr="C:\Users\bruner\Pictures\Clement Pappas Logo.jpg"/>
          <p:cNvPicPr/>
          <p:nvPr/>
        </p:nvPicPr>
        <p:blipFill>
          <a:blip r:embed="rId65" cstate="print"/>
          <a:srcRect l="5695" t="12972" r="5942" b="11047"/>
          <a:stretch>
            <a:fillRect/>
          </a:stretch>
        </p:blipFill>
        <p:spPr bwMode="auto">
          <a:xfrm>
            <a:off x="3352800" y="3200400"/>
            <a:ext cx="9905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Bimbo Bakeries USA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3200400" y="2590800"/>
            <a:ext cx="838200" cy="455182"/>
          </a:xfrm>
          <a:prstGeom prst="rect">
            <a:avLst/>
          </a:prstGeom>
          <a:noFill/>
        </p:spPr>
      </p:pic>
      <p:sp>
        <p:nvSpPr>
          <p:cNvPr id="53250" name="AutoShape 2" descr="data:image/jpeg;base64,/9j/4AAQSkZJRgABAQAAAQABAAD/2wCEAAkGBwgHBgkIBwgKCgkLDRYPDQwMDRsUFRAWIB0iIiAdHx8kKDQsJCYxJx8fLT0tMTU3Ojo6Iys/RD84QzQ5OjcBCgoKDQwNGg8PGjclHyU3Nzc3Nzc3Nzc3Nzc3Nzc3Nzc3Nzc3Nzc3Nzc3Nzc3Nzc3Nzc3Nzc3Nzc3Nzc3Nzc3N//AABEIAIoArgMBEQACEQEDEQH/xAAcAAEAAgIDAQAAAAAAAAAAAAAABgcEBQECAwj/xABLEAABAwMCAwQFBAwMBwAAAAABAgMEAAURBhIHITETQVFhFCIycYFydJGhFjM1QlJTgpSxsrPSFRcjJDQ2VmJzwdHhQ0VVY8Lw8f/EABoBAQADAQEBAAAAAAAAAAAAAAACAwQBBQb/xAA1EQACAgECAwYCCQQDAAAAAAAAAQIDEQQSBSExExQiMkFRYZEzQnGBobHR4fAGI1JyFcHx/9oADAMBAAIRAxEAPwC8aAUAoBQCgFAKAUAoBQCgFAKAUAoBQCgFAKAUAoBQCgFAKAUAoBQCgFAKAUAoBQCgOM0BzQCgOAc0BzQCgFAKAUAoBQCgFAKAUAoBQCgFAcZAoBkUBzQFJ62uN3j6tm7pkhpTLmWAhwpCUYynA6Vjm5KZ9zwvT6aejjiKeev2+pb9llGdaoktXV9lDh+IzWuLykfGaivsrpw9m0Yuq5ztu07cZUclLrbCihX4KiMA/AmuTeI5LdBTG7VV1y6NlZcPJ90e1Yw2mVIdacStUkOOFQKQk8+ffu2/TWepy3H1XGaNPHRye1JrGMfb+mS409K1HxQyKAA56UBzQCgFAKAUAoBQCgFAKAUAoDUapuD1qsU2dGSFPNNZQCMgHpk+Q61Gbai2jXoaI36iFc3ybIDpLX043VuPe3kORn1bQ5tCezUenTu7vKqIWvPiPouI8Eq7Fz06w4+nv+5agOa0nyREta6NRqNbUiO8mPLQNilqTkLR4HzHdVc693Q9fhnFXo04SWYv8GSS2REQYEeI2coYaS2k+QGKmlhYPMutdtkrH6ts8b7bRdrPMgKc7Pt2ykLxnae4/TSSysE9Le9PfG3GcPJp9FaSb0408tx5L8t7AW4kYASOgA+s1CFew28T4m9bJYWIr0JMpQSCTgAdTVh5ZU2ouIdwcuixZXkNQmVFKVKQFdrg81HP3prLO2WeR9houBUxqT1CzJ/h8CzbHMcuFnhzHm+zcfZS4pHgSK0xeVk+W1NUabpVxeUm0Z1dKBQCgFAKAUAoBQCgFAKAUB1WhDiFIcSlSVDCkqGQR4UOptPKK/vnDKNKfU7a5XoaF53MqRvQPk8xj3VRKhPofQ6X+obK47bo7sevr95mak1xF09iBESZk1pIS4pSsIQcffHvPkPpqU7NvJFOg4NZrP7s3ti/n9xHFa31alHpS7clMfrkwl7ce/P11X2s/Y9P/h+HPwKfi/2X5Eh0/wARbbPSG7ntgP8A4RVltX5Xd8anG6L6nmazgN9LzT41+PyPPUPEiFCy1aEpmujq6SUtJ+P33w5edJWpdCej4Bdbzv8ACvb1/b+cjRDXGrW0GW5bk+je1kxFhIHyvDzqHazPQ/4fh0n2an4v9lkkVk1ZF1bBk2t0qgz32VoThW4EEY3IPiM5x1qyM96x0Z5mq4ZZw+cbl4oJr/xnhYOG0SE+H7o+Jqkn1WQja2PeOp93SuRpS6lms4/bbHbStvx9SeIGE4AAA6AVcfPnagFAKAUB1cWlptTjiglCRlSicADxoDS/Zhpn+0Vo/Pmv9a5uRPs5+xz9mGmf7RWj8+b/ANa5uQ7OfsbWPKYlNB2M8282ei21hQPxFSXMg011NfL1NYYUhcaZerbHfbOFtPS20KT38wTkVzKRJQm+aRmwZ0W4RkSYElmTHWSEusOBaDg4OCOXUYrpxrB0uN0gWtjt7lMjxWum990IH11xtIKLfQ1LOudKvOdm3f4G4nA3PBIPxPKubok3VYvQ36HEuIC21BSDzCknINSKzW6ouRtFgmzkY3tN+pn8InCfrIqMnhZNeg061OphU+jf4epXXCy0M3C4yrhNAeXF29nv55WrJKj58vrqimOXln0nHtTKqqFUOW7r9nLkWxjl1rSfIEUv+gLTd3zIb3w31e0pkDar3pPLPuquVSZ6+j41qNPHY/EviemntC2myupkYVKkp9l18A7PcOgPn1pCtRI6zjGo1Udnlj7L1+0k+3zqw8oqDiNbEWLUUabbcMl8duEp5BDiT1HvyPrrLalGWUfacFvlqtLKu3njl9qfoWlY5v8ACVphzgMekMIcI8CRzH01pi8xTPktTT2F86vZtGfXSgUAoBQCgMS7/cmb83X+qa4+h1dT5SjoLnZNpxuXgDPieVebjMj1ZerJVfuH2oLBbHbjPbimM0UhZZfKinJAHIgd5FWTpcVkqhdCTwj24UXGZC1nBjRVr9HllTb7QJ2kbSrdjpkEDn7/ABrunk92Dl6Tg2zE4k89eXr/ABk/s01y/wA5Kn6OJYOkNQN6Z4QsXFSA44l19DLZOAtwvLwPd3n3VpjLbXkzWQc7sFUTZlz1FdQ7KcenTn17UAczkn2UDuHkPCsjcrJGtKMFyNxN4f6phRDKetK1NgZUG1pcUkfJBJ+jNSdE0iCurbxksfg3YrpbbWufPkPtx5SR6PBUr1Up/GEH2Se4Du692NNUZJczNqJxk8Ileu4S5+kriwyCV9mHAB37FBX+VTsWYs0cKtVWsrlLpnHzWCrtDakGn7otT4JhSgEu4GSnHRQ92TnyNZ657X8D6zi3D+91Yj5o9Pj8C640hmTHbfjuJcacSFJWk5BFa855nws4ShJxksNHr16UIjNAY86ZHgRVyZbyGWWxlS1HkK42l1J11ztmoVrLZSGsb+rUV39IShSYzaezYQeu3vJ8ye73VksnvZ97w3RLR0bX1fV+n8RcOlYi4OnbbFd5ONx0BY8FYyRWqCaikz4rXWq3VWTj0bZtqkZBQCgFAKAxLv8Acmb83X+qa4+h1dT5SjbyWQ3nedoTg4591ebjxHqv1JdfrHrpq2uvXxi4rhNeu4XJSHEpx3lIUf0cqulCzHMqjOrPh6mw4SXuz2y+Nx50ECZLPZNTy4TtKjyRt6JycDI8q7RNJ4I6iMpLk+RpuJP9fb1/jJ/ZoqF/nJ0/Ro2F2S4eEOnSgnsxcn9xHjudxVk/oUQjjtpfZ+h34Nqjp1u36RjcYrgYzy/lMp+vbvrmnxuGoz2fI2nEC4azt1/usmK/dGLQ24ns3E5DQBSgcj8oke+pWucXldCFUanFJ9TH4b6nv1w1lAiT7rLfYXv3NuLyDhJrlVkpSw2durgoZSLzIyMVrMRTevtJLskpU6C3m2uqzhI+0HwPl4fR4Zy2V7XlH23COJrUwVVj8a/H9/f5mr07qe5afXiI4FxyrK47nsHzHeD7qhGbia9bw6jWLxrD911/csG28S7O82PT25ENzvGwuJ+BHP6QK0K6PqfN3f0/qYP+21JfL8zpdeJdqYQRbmH5bvdlJbSPeTz+quO5eh2j+n9RN/3Gor5sry/6huN/fDk93DaTlthHJCP9T5n6ulUSm5dT6bR6CnSRxUufv6v9CRcPdJLnyWrtcEEQ2lBbKFD7codD8kfX7utlVeebPL4zxRUxdFT8T5P4L9fyLbAxWk+POaAUAoBQCgMO8fcmb83c/VNcfQ6up8osPBvs1oUApOCDnvFebzTPWazkkdy13qK6QnYc26qXHeG1xCUJTuHgcDOKsds2sFUaYReUjK4f6XuN6v8ACeRHdbhRn0POyFoKU4SoK2g95OO731KmuTlk5bZGMXz5mPxJUBr29Akfbk9//bRXL/OSo+jiWRoaxx9ScJGLZIVtDrjxbcAyULDyilX01ojHdWkzLZNwuyVVe7Fd9MXDZPYdjuNK3NSW8hCiPvkL/wDhHh45ZQlA1xnGa5Hrc9ZX+6W5VvuF0W9FVjclQT62CCMkDPUCjsnJYZxVQi8pEl4SWG6Oami3X0NxuCwF7nnElIUSkjCc+117qsohJSyVaicdmMl8VsMJ0dabebU26hK0LBSpKhkEHuIodjJxeU+ZWup+HCt65GnynaSSqI4rGPkH/I/T3VnnT6xPp9Bx9Y2an5/r/PuIBOhS4DpbnRXY6x3OoIqhprkfR1XV3LdXJM7W+3Tbi6lqBFfkE/i0Ej4noB5mupN9BdfVSs2yS+8sPTHDlLKkSb+pDqhzTFQcp/LPf7unvq+FPqz5nX8fcsw03L4+v3IsRCEpSEpSAByAHQVefNZzzZ3oBQCgFAKAUB4zXQxDfeUneG21KKfHAzijCKla4t25woSNMJG/A+2o5Z/JrOr45xg1vTSXqWo5FiNsKd9EYO1JVjsx4e6r8GXmVenjUx2YULC6E4yP5yP3ao7ws4wau6v3JFrnWMPS7sDt7OiYua2pzIUlO3bt65Bz7VTsmoLLRVVU555kea4yxWk7WtPrQnuSmQkD9Wq+8x9i3ur9zh3jJFeQUPaeW4g9UrkJIPw207xH2HdX7k705FtFytMG7sWeHHVLZS9tDKcp3DOMgc6vSWM4M890W45MDXmtmdHphoEP0t+SVYa7Xs9qB35we/AxULLFBEqqu0yabS/FVq936NbJFq9EEglKHvSN/rYyBjaOvSoQv3PGCyen2xzksjqa0GYq6dxhZhz5UQ2RxZjvra3iQBu2qKc+z5VRK9ReDStM2k8mOvjLFcwHdPuKT5yEn/xqPeI+xJaaS6SJJpTiLYr7IRBbS5BlOHDbTyQAs+CVDlny61ZC2MuhXZTOPN8zX6l4pNWC/TLUq0OPmMpKS6HwndlKVdMf3q5O5QeGdhp3OO7JrP46mf8AoT35yP3ah3mPsS7q/cfx0sn/AJE7+cj92neI+w7q/csqwXEXiywrklotCUyl0NlWdu4ZxmtEXlZM847ZNGfXSIoBQCgMS7/cmb83X+qa4+h1dT5SjqCC0o9E7Sa81PEsnqy55ReT3FvTq462gzcNykFI/kR1x8qtnbwwYVp59Situ1gDrhOPqrH6m8tHjj/SNPfNXf0t1q1HlRk0v1iHaYj6bf8ASfslnS4uNvYejo3buu7PI4+9+ms9ah9Yvm58tpvDA4bAE/w5d/zc/uVbikhm72LtsENm3WSDCirWuOwwhDa1+0UgcifhWtdDDJtvLPnriBfRf9VTZiF7ozZ7Fjw2IzzHvOT8awWy3SPRqhthg0riJVum7VJXHlsLSpORzbUMKSf0Goc4smsNfA+nNMXhq/WKFc2cAPt5Un8FY5KT8CCK9GLysnlzi4yaZ81X/wC791+fP/tFVgt87PSh5UWNaeFttuGmYdzXdZEd2REQ+SpKezQSnPPy+NXqiLjnJnlqJKe3BVhcWyrtWlYcbO5Ch3EdCPiKzLlI1JZ6l43PhnB1FNVeZlwmNSJiG1uNoSnCSEJT4eVbZUqbyzDG9wW1Ip7UVubtF+n25pxTjcZ4tpWvGSB44rHZHbLCNkJbopssDSfDC3X3T0K5v3CW05IQVKQ2EkDBI5ZHlWiNEXFMz2aiUZNJFs2O3ItFoh21lanG4rSWkrX1UEjGTWlLCwZZScpNszq6RFAKAUBiXf7kzfm6/wBU1x9Dq6nyiwneG0DkVYFebjMsHqy9SznODdwbZU6bzFISkqx2CvD31o7t8TN3mPTBWGdzO4dCM1m9TV6loccft+nvmrv6W616jyoyaX6xENK2e03dUoXi/NWrsdnZ9oAe1zuzjJHTA+mqK4Rl1ZdZOUfKsm/VozSJSR9nkXmPwE/vVb2UPcr7az/EsPWuomLRw/8ASrbKQ8uS0mPEdQeSiRgqHuSCfhV05bY5M9UN1mGUJDW0zMjOPNlxhDqVONg43pByU+WRyrDFpPLN79jcazv0bUl5/hKNCVDKm0odSVBWSnorkPDA+FTtmpPKIVwcFhsnfAy+YVMsTxwP6RHGfgsfoPxNX6eX1SjVQ+sVpfvu/dfnz/7RVZ7fOzVHyo5nRbnBixDNS+1Hls9pH3LO1xHLpzxjmOXmKPelzC2t8iRcMNO2/UV92XCUEiLh8Rces+AfH8EHGR51ZRBSeWVXWOMeR9CAAcgMVtPPPmfXn9c7186VXn3ec9Kr6NF5cMf6i2j/AAlfrGttfkRiu+kZKamVCgFAKAUBj3Fpb9vkstgFbjSkpBOOZGKHVyZQ7HCrVTa2iWYeElJOJPh8KyLTyTybnqK3kvt5ClxVoSPWU2QBnvxWswp8ygU8JtWBoI7GFyTj+k/7VkenlnJv7zWTjido686kctCrW2wfRWHEO9q7t5nZjHLn7Jq22tzSRnotjDOSE/xU6s/EQvzr/aqe7SNHeK/4h/FTqz8TC/Ov9qd2Y7xX7s3l/wBCaruVqsVuaZi9jbYnZkKk4BcJ9Y9OfIJH01ZOqUkkVwugpSk/X4GVo3hShIlK1dHQ4SUhhtiSsADnkkpI8uXlSuhLzHLNT/gbTUfCiyOWaQLBEUxcgAWVLlOKSSCMg7lEcxkeVSlTFrCRGOolnxPkRfTnD3V9jvsG5NNQ/wCbuhSwJPtI6KHTvBNV10yi8lk7q5Ra/wCjHu3C/U8q7T5LLMMtPyXXUZkYO1SyRyx50nRJyyiUdRWopMsC5aMVduH0CyzAhu4xIrYacByEOpSAefeD0PkaudeYbWZo27bHJdCv7Xw51rarjHuEJEJuRHWFoPpXLzB5cwRyNUxplF5NErqpLDLvireXGaXJaDTxQC42FbglXeM99akYXjPIpvVXDfUlz1JcZ0RqIWJD6loK5G04PiMVlnQ5Syba74KKTLP0RbZNn0tb7fOSlMhhspWEKyM7ieR+NaIrCSMtklKbaN7UiAoBQCgFAYt0Wtu2y3G1FK0srUkjuIBodXUoezXrW9zs9wukfUiktW9AceS8tIUoYz6o2EE8uhIzWVSskm0zfONUZYcTKuevtQS9IwZKJrkaW3OcjuvMgDtkhtKgSOmedHbLs8kVTBTafsd7VdNSyZcJJ15bVdq63/IGSveckerjscZ7utSi5PHiOSUEn4P58z21zJ1zph/0iTqA+jSn3PR0MObilIOQCCgdxHea5Y5x55FKqnyUef8APiTrh3A1UwHZepbo3NjyWG1xkJcKignJOfVHcR41bBS9Si11vlFEU4o6gvdv1rHt9uvDkCM7GZycgIQVLWCtRweQwM+6q7ZuMkkW0Qi4ZayYulNRanGt4lrTe03uKtQ7dbI3thBHM52gpI8enQUjKW/GcnbK4bM4wYFuu2s7/qK42+16hLBYceWPSHAhAQlzaADsPPmK4pTcmkyTjVGKbRJ+FmrbxcrrPtF7kCUI7ZcTIwPVKVbSCoYBBzkHHdUqrG20yq+uKSlH1IdduIN8e1FJudunSRbESU9mwn7WUD2Un5QQo/TVUrpbuXQvjTDbhrmT7idqOWxpC13SwznI/pchspdaIyUKbUrHMe6rrJtR3Iz0QW9qREmOJFwf0TNhvTVtXqOpssSgQFPoKxu/KAJ945+NVq7wP3Luwj2ia6Hnd9W39jQ9gnN3eSiQ+5KDzySnKwleBnl3CuuySgmuojVHtGsex7Tr9r7RphTbtLbmxZXNKHClSVcs7cgApVj/ANNHKyHNhQqsyorB21vra7StRNQYFzXabcWmVpdCTkhaArcogE4545eFJ2Pdjocqpio5aySnhfJvcmZM9O1LCu0FtACA07vc3E9TkBScAdCO/wAqsr3eryVXqKSxHDLFFWmcUAoBQCgMW6IU5bJaEJKlKYWEgdSSk0Z1dSmNB8M13JqQdSx7hBLWwNIGEhzkc9QaywozzkbLdRh+DmbniRo5bFgtNs0xbHnm2H3FrDQ3q5p9pR8TU7a/DiJCm3xNzZordb73FfhqHD2MHGVoPbllzcCCPX9vryzXIqS+qTcotPxkq4z2e53iDbE2uC/LW244VpZTnaCkYzU7ouSSRVppxhJ5ZPrKhbVogtOpKVojtpUk9QQkZFWLoUPqyq+KVivE7W0edAsz1wjNxWdyQjKHClayUK8iCM++qLYSck0jVTZGMGmzXWXTmo5esoE+Np/+AY7TqFOlodm2Eg5PInJKhywBXFGbnnGCUrIKDTeTFhcPLpeLze0T4MiKkpkPQ3nUAIW72nqg+RBP6a52TcmzrvjGKwzLsELUNm0nere1piYi5zNqG5SG+ZbPJSSf7ozjHXdXYRlGLWDk5QlNPdyPGFw81YvTTqUONMsPfy67etI7RS0ZCeeOR5chnHOoqqezB1317g/adTy+H8ezP2WcX4dxDjKS1/wShf6FE/AiuuE3XtCnWrN2T21Bw6mq03aLjbILnpwittz4aU+uV4A3gePj9PjlOnksHIXrc03yMe76Wvz2hrBCbtExchl2UXmw36yApeRn3iuuEtiR2NkFY3n2MmdZtd60VBg3KCIMKLyC3EBCUcsbiCdyjjuHj3UcbJ8msI4p1V5cXzNlrG231ie1F+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0" y="-136525"/>
            <a:ext cx="165735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data:image/jpeg;base64,/9j/4AAQSkZJRgABAQAAAQABAAD/2wCEAAkGBwgHBgkIBwgKCgkLDRYPDQwMDRsUFRAWIB0iIiAdHx8kKDQsJCYxJx8fLT0tMTU3Ojo6Iys/RD84QzQ5OjcBCgoKDQwNGg8PGjclHyU3Nzc3Nzc3Nzc3Nzc3Nzc3Nzc3Nzc3Nzc3Nzc3Nzc3Nzc3Nzc3Nzc3Nzc3Nzc3Nzc3N//AABEIAIoArgMBEQACEQEDEQH/xAAcAAEAAgIDAQAAAAAAAAAAAAAABgcEBQECAwj/xABLEAABAwMCAwQFBAwMBwAAAAABAgMEAAURBhIHITETQVFhFCIycYFydJGhFjM1QlJTgpSxsrPSFRcjJDQ2VmJzwdHhQ0VVY8Lw8f/EABoBAQADAQEBAAAAAAAAAAAAAAACAwQBBQb/xAA1EQACAgECAwYCCQQDAAAAAAAAAQIDEQQSBSExExQiMkFRYZEzQnGBobHR4fAGI1JyFcHx/9oADAMBAAIRAxEAPwC8aAUAoBQCgFAKAUAoBQCgFAKAUAoBQCgFAKAUAoBQCgFAKAUAoBQCgFAKAUAoBQCgOM0BzQCgOAc0BzQCgFAKAUAoBQCgFAKAUAoBQCgFAcZAoBkUBzQFJ62uN3j6tm7pkhpTLmWAhwpCUYynA6Vjm5KZ9zwvT6aejjiKeev2+pb9llGdaoktXV9lDh+IzWuLykfGaivsrpw9m0Yuq5ztu07cZUclLrbCihX4KiMA/AmuTeI5LdBTG7VV1y6NlZcPJ90e1Yw2mVIdacStUkOOFQKQk8+ffu2/TWepy3H1XGaNPHRye1JrGMfb+mS409K1HxQyKAA56UBzQCgFAKAUAoBQCgFAKAUAoDUapuD1qsU2dGSFPNNZQCMgHpk+Q61Gbai2jXoaI36iFc3ybIDpLX043VuPe3kORn1bQ5tCezUenTu7vKqIWvPiPouI8Eq7Fz06w4+nv+5agOa0nyREta6NRqNbUiO8mPLQNilqTkLR4HzHdVc693Q9fhnFXo04SWYv8GSS2REQYEeI2coYaS2k+QGKmlhYPMutdtkrH6ts8b7bRdrPMgKc7Pt2ykLxnae4/TSSysE9Le9PfG3GcPJp9FaSb0408tx5L8t7AW4kYASOgA+s1CFew28T4m9bJYWIr0JMpQSCTgAdTVh5ZU2ouIdwcuixZXkNQmVFKVKQFdrg81HP3prLO2WeR9houBUxqT1CzJ/h8CzbHMcuFnhzHm+zcfZS4pHgSK0xeVk+W1NUabpVxeUm0Z1dKBQCgFAKAUAoBQCgFAKAUB1WhDiFIcSlSVDCkqGQR4UOptPKK/vnDKNKfU7a5XoaF53MqRvQPk8xj3VRKhPofQ6X+obK47bo7sevr95mak1xF09iBESZk1pIS4pSsIQcffHvPkPpqU7NvJFOg4NZrP7s3ti/n9xHFa31alHpS7clMfrkwl7ce/P11X2s/Y9P/h+HPwKfi/2X5Eh0/wARbbPSG7ntgP8A4RVltX5Xd8anG6L6nmazgN9LzT41+PyPPUPEiFCy1aEpmujq6SUtJ+P33w5edJWpdCej4Bdbzv8ACvb1/b+cjRDXGrW0GW5bk+je1kxFhIHyvDzqHazPQ/4fh0n2an4v9lkkVk1ZF1bBk2t0qgz32VoThW4EEY3IPiM5x1qyM96x0Z5mq4ZZw+cbl4oJr/xnhYOG0SE+H7o+Jqkn1WQja2PeOp93SuRpS6lms4/bbHbStvx9SeIGE4AAA6AVcfPnagFAKAUB1cWlptTjiglCRlSicADxoDS/Zhpn+0Vo/Pmv9a5uRPs5+xz9mGmf7RWj8+b/ANa5uQ7OfsbWPKYlNB2M8282ei21hQPxFSXMg011NfL1NYYUhcaZerbHfbOFtPS20KT38wTkVzKRJQm+aRmwZ0W4RkSYElmTHWSEusOBaDg4OCOXUYrpxrB0uN0gWtjt7lMjxWum990IH11xtIKLfQ1LOudKvOdm3f4G4nA3PBIPxPKubok3VYvQ36HEuIC21BSDzCknINSKzW6ouRtFgmzkY3tN+pn8InCfrIqMnhZNeg061OphU+jf4epXXCy0M3C4yrhNAeXF29nv55WrJKj58vrqimOXln0nHtTKqqFUOW7r9nLkWxjl1rSfIEUv+gLTd3zIb3w31e0pkDar3pPLPuquVSZ6+j41qNPHY/EviemntC2myupkYVKkp9l18A7PcOgPn1pCtRI6zjGo1Udnlj7L1+0k+3zqw8oqDiNbEWLUUabbcMl8duEp5BDiT1HvyPrrLalGWUfacFvlqtLKu3njl9qfoWlY5v8ACVphzgMekMIcI8CRzH01pi8xTPktTT2F86vZtGfXSgUAoBQCgMS7/cmb83X+qa4+h1dT5SjoLnZNpxuXgDPieVebjMj1ZerJVfuH2oLBbHbjPbimM0UhZZfKinJAHIgd5FWTpcVkqhdCTwj24UXGZC1nBjRVr9HllTb7QJ2kbSrdjpkEDn7/ABrunk92Dl6Tg2zE4k89eXr/ABk/s01y/wA5Kn6OJYOkNQN6Z4QsXFSA44l19DLZOAtwvLwPd3n3VpjLbXkzWQc7sFUTZlz1FdQ7KcenTn17UAczkn2UDuHkPCsjcrJGtKMFyNxN4f6phRDKetK1NgZUG1pcUkfJBJ+jNSdE0iCurbxksfg3YrpbbWufPkPtx5SR6PBUr1Up/GEH2Se4Du692NNUZJczNqJxk8Ileu4S5+kriwyCV9mHAB37FBX+VTsWYs0cKtVWsrlLpnHzWCrtDakGn7otT4JhSgEu4GSnHRQ92TnyNZ657X8D6zi3D+91Yj5o9Pj8C640hmTHbfjuJcacSFJWk5BFa855nws4ShJxksNHr16UIjNAY86ZHgRVyZbyGWWxlS1HkK42l1J11ztmoVrLZSGsb+rUV39IShSYzaezYQeu3vJ8ye73VksnvZ97w3RLR0bX1fV+n8RcOlYi4OnbbFd5ONx0BY8FYyRWqCaikz4rXWq3VWTj0bZtqkZBQCgFAKAxLv8Acmb83X+qa4+h1dT5SjbyWQ3nedoTg4591ebjxHqv1JdfrHrpq2uvXxi4rhNeu4XJSHEpx3lIUf0cqulCzHMqjOrPh6mw4SXuz2y+Nx50ECZLPZNTy4TtKjyRt6JycDI8q7RNJ4I6iMpLk+RpuJP9fb1/jJ/ZoqF/nJ0/Ro2F2S4eEOnSgnsxcn9xHjudxVk/oUQjjtpfZ+h34Nqjp1u36RjcYrgYzy/lMp+vbvrmnxuGoz2fI2nEC4azt1/usmK/dGLQ24ns3E5DQBSgcj8oke+pWucXldCFUanFJ9TH4b6nv1w1lAiT7rLfYXv3NuLyDhJrlVkpSw2durgoZSLzIyMVrMRTevtJLskpU6C3m2uqzhI+0HwPl4fR4Zy2V7XlH23COJrUwVVj8a/H9/f5mr07qe5afXiI4FxyrK47nsHzHeD7qhGbia9bw6jWLxrD911/csG28S7O82PT25ENzvGwuJ+BHP6QK0K6PqfN3f0/qYP+21JfL8zpdeJdqYQRbmH5bvdlJbSPeTz+quO5eh2j+n9RN/3Gor5sry/6huN/fDk93DaTlthHJCP9T5n6ulUSm5dT6bR6CnSRxUufv6v9CRcPdJLnyWrtcEEQ2lBbKFD7codD8kfX7utlVeebPL4zxRUxdFT8T5P4L9fyLbAxWk+POaAUAoBQCgMO8fcmb83c/VNcfQ6up8osPBvs1oUApOCDnvFebzTPWazkkdy13qK6QnYc26qXHeG1xCUJTuHgcDOKsds2sFUaYReUjK4f6XuN6v8ACeRHdbhRn0POyFoKU4SoK2g95OO731KmuTlk5bZGMXz5mPxJUBr29Akfbk9//bRXL/OSo+jiWRoaxx9ScJGLZIVtDrjxbcAyULDyilX01ojHdWkzLZNwuyVVe7Fd9MXDZPYdjuNK3NSW8hCiPvkL/wDhHh45ZQlA1xnGa5Hrc9ZX+6W5VvuF0W9FVjclQT62CCMkDPUCjsnJYZxVQi8pEl4SWG6Oami3X0NxuCwF7nnElIUSkjCc+117qsohJSyVaicdmMl8VsMJ0dabebU26hK0LBSpKhkEHuIodjJxeU+ZWup+HCt65GnynaSSqI4rGPkH/I/T3VnnT6xPp9Bx9Y2an5/r/PuIBOhS4DpbnRXY6x3OoIqhprkfR1XV3LdXJM7W+3Tbi6lqBFfkE/i0Ej4noB5mupN9BdfVSs2yS+8sPTHDlLKkSb+pDqhzTFQcp/LPf7unvq+FPqz5nX8fcsw03L4+v3IsRCEpSEpSAByAHQVefNZzzZ3oBQCgFAKAUB4zXQxDfeUneG21KKfHAzijCKla4t25woSNMJG/A+2o5Z/JrOr45xg1vTSXqWo5FiNsKd9EYO1JVjsx4e6r8GXmVenjUx2YULC6E4yP5yP3ao7ws4wau6v3JFrnWMPS7sDt7OiYua2pzIUlO3bt65Bz7VTsmoLLRVVU555kea4yxWk7WtPrQnuSmQkD9Wq+8x9i3ur9zh3jJFeQUPaeW4g9UrkJIPw207xH2HdX7k705FtFytMG7sWeHHVLZS9tDKcp3DOMgc6vSWM4M890W45MDXmtmdHphoEP0t+SVYa7Xs9qB35we/AxULLFBEqqu0yabS/FVq936NbJFq9EEglKHvSN/rYyBjaOvSoQv3PGCyen2xzksjqa0GYq6dxhZhz5UQ2RxZjvra3iQBu2qKc+z5VRK9ReDStM2k8mOvjLFcwHdPuKT5yEn/xqPeI+xJaaS6SJJpTiLYr7IRBbS5BlOHDbTyQAs+CVDlny61ZC2MuhXZTOPN8zX6l4pNWC/TLUq0OPmMpKS6HwndlKVdMf3q5O5QeGdhp3OO7JrP46mf8AoT35yP3ah3mPsS7q/cfx0sn/AJE7+cj92neI+w7q/csqwXEXiywrklotCUyl0NlWdu4ZxmtEXlZM847ZNGfXSIoBQCgMS7/cmb83X+qa4+h1dT5SjqCC0o9E7Sa81PEsnqy55ReT3FvTq462gzcNykFI/kR1x8qtnbwwYVp59Situ1gDrhOPqrH6m8tHjj/SNPfNXf0t1q1HlRk0v1iHaYj6bf8ASfslnS4uNvYejo3buu7PI4+9+ms9ah9Yvm58tpvDA4bAE/w5d/zc/uVbikhm72LtsENm3WSDCirWuOwwhDa1+0UgcifhWtdDDJtvLPnriBfRf9VTZiF7ozZ7Fjw2IzzHvOT8awWy3SPRqhthg0riJVum7VJXHlsLSpORzbUMKSf0Goc4smsNfA+nNMXhq/WKFc2cAPt5Un8FY5KT8CCK9GLysnlzi4yaZ81X/wC791+fP/tFVgt87PSh5UWNaeFttuGmYdzXdZEd2REQ+SpKezQSnPPy+NXqiLjnJnlqJKe3BVhcWyrtWlYcbO5Ch3EdCPiKzLlI1JZ6l43PhnB1FNVeZlwmNSJiG1uNoSnCSEJT4eVbZUqbyzDG9wW1Ip7UVubtF+n25pxTjcZ4tpWvGSB44rHZHbLCNkJbopssDSfDC3X3T0K5v3CW05IQVKQ2EkDBI5ZHlWiNEXFMz2aiUZNJFs2O3ItFoh21lanG4rSWkrX1UEjGTWlLCwZZScpNszq6RFAKAUBiXf7kzfm6/wBU1x9Dq6nyiwneG0DkVYFebjMsHqy9SznODdwbZU6bzFISkqx2CvD31o7t8TN3mPTBWGdzO4dCM1m9TV6loccft+nvmrv6W616jyoyaX6xENK2e03dUoXi/NWrsdnZ9oAe1zuzjJHTA+mqK4Rl1ZdZOUfKsm/VozSJSR9nkXmPwE/vVb2UPcr7az/EsPWuomLRw/8ASrbKQ8uS0mPEdQeSiRgqHuSCfhV05bY5M9UN1mGUJDW0zMjOPNlxhDqVONg43pByU+WRyrDFpPLN79jcazv0bUl5/hKNCVDKm0odSVBWSnorkPDA+FTtmpPKIVwcFhsnfAy+YVMsTxwP6RHGfgsfoPxNX6eX1SjVQ+sVpfvu/dfnz/7RVZ7fOzVHyo5nRbnBixDNS+1Hls9pH3LO1xHLpzxjmOXmKPelzC2t8iRcMNO2/UV92XCUEiLh8Rces+AfH8EHGR51ZRBSeWVXWOMeR9CAAcgMVtPPPmfXn9c7186VXn3ec9Kr6NF5cMf6i2j/AAlfrGttfkRiu+kZKamVCgFAKAUBj3Fpb9vkstgFbjSkpBOOZGKHVyZQ7HCrVTa2iWYeElJOJPh8KyLTyTybnqK3kvt5ClxVoSPWU2QBnvxWswp8ygU8JtWBoI7GFyTj+k/7VkenlnJv7zWTjido686kctCrW2wfRWHEO9q7t5nZjHLn7Jq22tzSRnotjDOSE/xU6s/EQvzr/aqe7SNHeK/4h/FTqz8TC/Ov9qd2Y7xX7s3l/wBCaruVqsVuaZi9jbYnZkKk4BcJ9Y9OfIJH01ZOqUkkVwugpSk/X4GVo3hShIlK1dHQ4SUhhtiSsADnkkpI8uXlSuhLzHLNT/gbTUfCiyOWaQLBEUxcgAWVLlOKSSCMg7lEcxkeVSlTFrCRGOolnxPkRfTnD3V9jvsG5NNQ/wCbuhSwJPtI6KHTvBNV10yi8lk7q5Ra/wCjHu3C/U8q7T5LLMMtPyXXUZkYO1SyRyx50nRJyyiUdRWopMsC5aMVduH0CyzAhu4xIrYacByEOpSAefeD0PkaudeYbWZo27bHJdCv7Xw51rarjHuEJEJuRHWFoPpXLzB5cwRyNUxplF5NErqpLDLvireXGaXJaDTxQC42FbglXeM99akYXjPIpvVXDfUlz1JcZ0RqIWJD6loK5G04PiMVlnQ5Syba74KKTLP0RbZNn0tb7fOSlMhhspWEKyM7ieR+NaIrCSMtklKbaN7UiAoBQCgFAYt0Wtu2y3G1FK0srUkjuIBodXUoezXrW9zs9wukfUiktW9AceS8tIUoYz6o2EE8uhIzWVSskm0zfONUZYcTKuevtQS9IwZKJrkaW3OcjuvMgDtkhtKgSOmedHbLs8kVTBTafsd7VdNSyZcJJ15bVdq63/IGSveckerjscZ7utSi5PHiOSUEn4P58z21zJ1zph/0iTqA+jSn3PR0MObilIOQCCgdxHea5Y5x55FKqnyUef8APiTrh3A1UwHZepbo3NjyWG1xkJcKignJOfVHcR41bBS9Si11vlFEU4o6gvdv1rHt9uvDkCM7GZycgIQVLWCtRweQwM+6q7ZuMkkW0Qi4ZayYulNRanGt4lrTe03uKtQ7dbI3thBHM52gpI8enQUjKW/GcnbK4bM4wYFuu2s7/qK42+16hLBYceWPSHAhAQlzaADsPPmK4pTcmkyTjVGKbRJ+FmrbxcrrPtF7kCUI7ZcTIwPVKVbSCoYBBzkHHdUqrG20yq+uKSlH1IdduIN8e1FJudunSRbESU9mwn7WUD2Un5QQo/TVUrpbuXQvjTDbhrmT7idqOWxpC13SwznI/pchspdaIyUKbUrHMe6rrJtR3Iz0QW9qREmOJFwf0TNhvTVtXqOpssSgQFPoKxu/KAJ945+NVq7wP3Luwj2ia6Hnd9W39jQ9gnN3eSiQ+5KDzySnKwleBnl3CuuySgmuojVHtGsex7Tr9r7RphTbtLbmxZXNKHClSVcs7cgApVj/ANNHKyHNhQqsyorB21vra7StRNQYFzXabcWmVpdCTkhaArcogE4545eFJ2Pdjocqpio5aySnhfJvcmZM9O1LCu0FtACA07vc3E9TkBScAdCO/wAqsr3eryVXqKSxHDLFFWmcUAoBQCgMW6IU5bJaEJKlKYWEgdSSk0Z1dSmNB8M13JqQdSx7hBLWwNIGEhzkc9QaywozzkbLdRh+DmbniRo5bFgtNs0xbHnm2H3FrDQ3q5p9pR8TU7a/DiJCm3xNzZordb73FfhqHD2MHGVoPbllzcCCPX9vryzXIqS+qTcotPxkq4z2e53iDbE2uC/LW244VpZTnaCkYzU7ouSSRVppxhJ5ZPrKhbVogtOpKVojtpUk9QQkZFWLoUPqyq+KVivE7W0edAsz1wjNxWdyQjKHClayUK8iCM++qLYSck0jVTZGMGmzXWXTmo5esoE+Np/+AY7TqFOlodm2Eg5PInJKhywBXFGbnnGCUrIKDTeTFhcPLpeLze0T4MiKkpkPQ3nUAIW72nqg+RBP6a52TcmzrvjGKwzLsELUNm0nere1piYi5zNqG5SG+ZbPJSSf7ozjHXdXYRlGLWDk5QlNPdyPGFw81YvTTqUONMsPfy67etI7RS0ZCeeOR5chnHOoqqezB1317g/adTy+H8ezP2WcX4dxDjKS1/wShf6FE/AiuuE3XtCnWrN2T21Bw6mq03aLjbILnpwittz4aU+uV4A3gePj9PjlOnksHIXrc03yMe76Wvz2hrBCbtExchl2UXmw36yApeRn3iuuEtiR2NkFY3n2MmdZtd60VBg3KCIMKLyC3EBCUcsbiCdyjjuHj3UcbJ8msI4p1V5cXzNlrG231ie1F+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0" y="-136525"/>
            <a:ext cx="165735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http://media-social.s-msn.com/images/blogs/68af99cbd7fd486b9b7dd155f26f8180.jpg"/>
          <p:cNvPicPr>
            <a:picLocks noChangeAspect="1" noChangeArrowheads="1"/>
          </p:cNvPicPr>
          <p:nvPr/>
        </p:nvPicPr>
        <p:blipFill>
          <a:blip r:embed="rId67" cstate="print"/>
          <a:srcRect l="10667" t="34667" r="6667" b="33333"/>
          <a:stretch>
            <a:fillRect/>
          </a:stretch>
        </p:blipFill>
        <p:spPr bwMode="auto">
          <a:xfrm>
            <a:off x="2057400" y="3048000"/>
            <a:ext cx="1295400" cy="501445"/>
          </a:xfrm>
          <a:prstGeom prst="rect">
            <a:avLst/>
          </a:prstGeom>
          <a:noFill/>
        </p:spPr>
      </p:pic>
      <p:pic>
        <p:nvPicPr>
          <p:cNvPr id="53254" name="Picture 6" descr="http://www.copelandcoaching.com/wp-content/uploads/2014/05/red-bull-logo.jpg"/>
          <p:cNvPicPr>
            <a:picLocks noChangeAspect="1"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6477000" y="2590800"/>
            <a:ext cx="1126763" cy="676275"/>
          </a:xfrm>
          <a:prstGeom prst="rect">
            <a:avLst/>
          </a:prstGeom>
          <a:noFill/>
        </p:spPr>
      </p:pic>
      <p:pic>
        <p:nvPicPr>
          <p:cNvPr id="53258" name="Picture 10" descr="http://www.silgancontainers.com/wp-content/uploads/2014/06/silgan_logo.png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7315200" y="4724400"/>
            <a:ext cx="1295400" cy="437003"/>
          </a:xfrm>
          <a:prstGeom prst="rect">
            <a:avLst/>
          </a:prstGeom>
          <a:noFill/>
        </p:spPr>
      </p:pic>
      <p:pic>
        <p:nvPicPr>
          <p:cNvPr id="68612" name="Picture 4" descr="http://site-images.s3.amazonaws.com/wp-content/uploads/Sunny-Delight-300x213.jpg"/>
          <p:cNvPicPr>
            <a:picLocks noChangeAspect="1" noChangeArrowheads="1"/>
          </p:cNvPicPr>
          <p:nvPr/>
        </p:nvPicPr>
        <p:blipFill>
          <a:blip r:embed="rId70" cstate="print"/>
          <a:srcRect l="13222" t="13850" r="14778" b="14789"/>
          <a:stretch>
            <a:fillRect/>
          </a:stretch>
        </p:blipFill>
        <p:spPr bwMode="auto">
          <a:xfrm>
            <a:off x="4191000" y="2209800"/>
            <a:ext cx="974558" cy="685800"/>
          </a:xfrm>
          <a:prstGeom prst="rect">
            <a:avLst/>
          </a:prstGeom>
          <a:noFill/>
        </p:spPr>
      </p:pic>
      <p:pic>
        <p:nvPicPr>
          <p:cNvPr id="1028" name="Picture 4" descr="http://brandongaille.com/wp-content/uploads/2014/02/Colgate-Palmolive-Company-Logo.jpg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6477000" y="4114800"/>
            <a:ext cx="993913" cy="381000"/>
          </a:xfrm>
          <a:prstGeom prst="rect">
            <a:avLst/>
          </a:prstGeom>
          <a:noFill/>
        </p:spPr>
      </p:pic>
      <p:pic>
        <p:nvPicPr>
          <p:cNvPr id="18446" name="Picture 39"/>
          <p:cNvPicPr>
            <a:picLocks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5257800" y="1828800"/>
            <a:ext cx="1219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 descr="http://www.kraftheinzcompany.com/images/logo.png"/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762000" y="3733800"/>
            <a:ext cx="1676400" cy="339272"/>
          </a:xfrm>
          <a:prstGeom prst="rect">
            <a:avLst/>
          </a:prstGeom>
          <a:noFill/>
        </p:spPr>
      </p:pic>
      <p:pic>
        <p:nvPicPr>
          <p:cNvPr id="243714" name="Picture 2" descr="http://logonoid.com/images/booz-allen-hamilton-logo.png"/>
          <p:cNvPicPr>
            <a:picLocks noChangeAspect="1" noChangeArrowheads="1"/>
          </p:cNvPicPr>
          <p:nvPr/>
        </p:nvPicPr>
        <p:blipFill>
          <a:blip r:embed="rId74" cstate="print"/>
          <a:srcRect l="3906" t="20000" r="3906" b="20000"/>
          <a:stretch>
            <a:fillRect/>
          </a:stretch>
        </p:blipFill>
        <p:spPr bwMode="auto">
          <a:xfrm>
            <a:off x="4419600" y="4876800"/>
            <a:ext cx="2092961" cy="266054"/>
          </a:xfrm>
          <a:prstGeom prst="rect">
            <a:avLst/>
          </a:prstGeom>
          <a:noFill/>
        </p:spPr>
      </p:pic>
      <p:pic>
        <p:nvPicPr>
          <p:cNvPr id="243716" name="Picture 4" descr="https://upload.wikimedia.org/wikipedia/commons/thumb/8/82/Nielsen_logo.svg/1280px-Nielsen_logo.svg.png"/>
          <p:cNvPicPr>
            <a:picLocks noChangeAspect="1"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7315200" y="5257800"/>
            <a:ext cx="1130300" cy="400903"/>
          </a:xfrm>
          <a:prstGeom prst="rect">
            <a:avLst/>
          </a:prstGeom>
          <a:noFill/>
        </p:spPr>
      </p:pic>
      <p:pic>
        <p:nvPicPr>
          <p:cNvPr id="243718" name="Picture 6" descr="https://www.bemis.com/Bemis/media/Library/images/logos/logo-bemis.png"/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181600" y="5257800"/>
            <a:ext cx="1158830" cy="391795"/>
          </a:xfrm>
          <a:prstGeom prst="rect">
            <a:avLst/>
          </a:prstGeom>
          <a:noFill/>
        </p:spPr>
      </p:pic>
      <p:pic>
        <p:nvPicPr>
          <p:cNvPr id="73" name="Picture 1" descr="http://thudderwicks.com/wp-content/uploads/2014/05/2000px-AbbottLaboratories.svg.png"/>
          <p:cNvPicPr>
            <a:picLocks noChangeAspect="1" noChangeArrowheads="1"/>
          </p:cNvPicPr>
          <p:nvPr/>
        </p:nvPicPr>
        <p:blipFill>
          <a:blip r:embed="rId77" r:link="rId78" cstate="print"/>
          <a:srcRect/>
          <a:stretch>
            <a:fillRect/>
          </a:stretch>
        </p:blipFill>
        <p:spPr bwMode="auto">
          <a:xfrm>
            <a:off x="6705600" y="3733800"/>
            <a:ext cx="1208621" cy="31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http://www.gmaonline.org/uploadFiles/1D588400000321.filename.FHI_Logo.png"/>
          <p:cNvPicPr>
            <a:picLocks noChangeAspect="1" noChangeArrowheads="1"/>
          </p:cNvPicPr>
          <p:nvPr/>
        </p:nvPicPr>
        <p:blipFill>
          <a:blip r:embed="rId79" cstate="print"/>
          <a:srcRect t="25263" b="24211"/>
          <a:stretch>
            <a:fillRect/>
          </a:stretch>
        </p:blipFill>
        <p:spPr bwMode="auto">
          <a:xfrm>
            <a:off x="2209800" y="5257800"/>
            <a:ext cx="1190625" cy="381000"/>
          </a:xfrm>
          <a:prstGeom prst="rect">
            <a:avLst/>
          </a:prstGeom>
          <a:noFill/>
        </p:spPr>
      </p:pic>
      <p:pic>
        <p:nvPicPr>
          <p:cNvPr id="76" name="Picture 2" descr="http://cdn2.hubspot.net/hub/123605/file-16727806-jpg/images/dean-foods_logo.jpg"/>
          <p:cNvPicPr>
            <a:picLocks noChangeAspect="1" noChangeArrowheads="1"/>
          </p:cNvPicPr>
          <p:nvPr/>
        </p:nvPicPr>
        <p:blipFill>
          <a:blip r:embed="rId80" cstate="print"/>
          <a:srcRect t="20870" b="16522"/>
          <a:stretch>
            <a:fillRect/>
          </a:stretch>
        </p:blipFill>
        <p:spPr bwMode="auto">
          <a:xfrm>
            <a:off x="8077200" y="1371600"/>
            <a:ext cx="958850" cy="394498"/>
          </a:xfrm>
          <a:prstGeom prst="rect">
            <a:avLst/>
          </a:prstGeom>
          <a:noFill/>
        </p:spPr>
      </p:pic>
      <p:pic>
        <p:nvPicPr>
          <p:cNvPr id="77" name="Picture 2" descr="https://pbs.twimg.com/profile_images/649442535379726336/CndRnyQx.jpg"/>
          <p:cNvPicPr>
            <a:picLocks noChangeAspect="1" noChangeArrowheads="1"/>
          </p:cNvPicPr>
          <p:nvPr/>
        </p:nvPicPr>
        <p:blipFill>
          <a:blip r:embed="rId81" cstate="print"/>
          <a:srcRect l="14000" t="14000" r="14000" b="16000"/>
          <a:stretch>
            <a:fillRect/>
          </a:stretch>
        </p:blipFill>
        <p:spPr bwMode="auto">
          <a:xfrm>
            <a:off x="3581400" y="4724400"/>
            <a:ext cx="685800" cy="666750"/>
          </a:xfrm>
          <a:prstGeom prst="rect">
            <a:avLst/>
          </a:prstGeom>
          <a:noFill/>
        </p:spPr>
      </p:pic>
      <p:pic>
        <p:nvPicPr>
          <p:cNvPr id="28674" name="Picture 2" descr="http://www.underconsideration.com/brandnew/archives/keurig_green_mountain_logo_detail.png"/>
          <p:cNvPicPr>
            <a:picLocks noChangeAspect="1" noChangeArrowheads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228600" y="1828800"/>
            <a:ext cx="1209524" cy="381000"/>
          </a:xfrm>
          <a:prstGeom prst="rect">
            <a:avLst/>
          </a:prstGeom>
          <a:noFill/>
        </p:spPr>
      </p:pic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GMA – Global Focus</a:t>
            </a:r>
          </a:p>
        </p:txBody>
      </p:sp>
      <p:graphicFrame>
        <p:nvGraphicFramePr>
          <p:cNvPr id="7" name="Table 6">
            <a:hlinkClick r:id="rId3"/>
          </p:cNvPr>
          <p:cNvGraphicFramePr>
            <a:graphicFrameLocks noGrp="1"/>
          </p:cNvGraphicFramePr>
          <p:nvPr/>
        </p:nvGraphicFramePr>
        <p:xfrm>
          <a:off x="533400" y="1676400"/>
          <a:ext cx="7620000" cy="48006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72264"/>
                <a:gridCol w="5247736"/>
              </a:tblGrid>
              <a:tr h="3674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  <a:r>
                        <a:rPr lang="en-US" sz="1600" baseline="0" dirty="0" smtClean="0"/>
                        <a:t> of Focus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Platforms for Engagement</a:t>
                      </a:r>
                      <a:endParaRPr lang="en-US" sz="1600" b="1" cap="none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831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Product Safety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APEC (FSCF, PTIN)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GFSP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Science Training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Codex (ICGMA, FICC), ISO</a:t>
                      </a:r>
                      <a:endParaRPr lang="en-US" sz="1600" b="0" cap="none" baseline="0" dirty="0" smtClean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02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Health and Wellness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APEC (advertising)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LAWG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WHO, FAO, Codex</a:t>
                      </a:r>
                    </a:p>
                  </a:txBody>
                  <a:tcPr anchor="ctr"/>
                </a:tc>
              </a:tr>
              <a:tr h="14997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Trade Liberalization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and Regulatory Coherence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U.S. Trade Advisory Committees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APEC (GRP, Export Certificates, etc.)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WTO, Codex, ISO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Trade Negotiations</a:t>
                      </a:r>
                      <a:endParaRPr lang="en-US" sz="1600" b="0" cap="none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Up-Down Arrow 7"/>
          <p:cNvSpPr/>
          <p:nvPr/>
        </p:nvSpPr>
        <p:spPr>
          <a:xfrm>
            <a:off x="7927882" y="1524000"/>
            <a:ext cx="835118" cy="5105400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0" y="1524000"/>
            <a:ext cx="615553" cy="5029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spc="100" dirty="0" smtClean="0">
                <a:solidFill>
                  <a:schemeClr val="bg1"/>
                </a:solidFill>
              </a:rPr>
              <a:t>U.S. government, bilateral, and multilateral advocacy</a:t>
            </a:r>
            <a:endParaRPr lang="en-US" sz="1400" b="1" spc="1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375" cy="812800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GMA Participation in Codex</a:t>
            </a:r>
            <a:endParaRPr lang="en-US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16002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/>
              <a:t>                     Mission</a:t>
            </a:r>
            <a:r>
              <a:rPr lang="en-US" sz="2800" i="1" dirty="0"/>
              <a:t>: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Advance science-based international policy in Codex Alimentarius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/>
              <a:t>Promoting harmonization within Codex standards and policies, and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/>
              <a:t>Facilitating international </a:t>
            </a:r>
            <a:r>
              <a:rPr lang="en-US" sz="2800" dirty="0" smtClean="0"/>
              <a:t>trade</a:t>
            </a:r>
          </a:p>
          <a:p>
            <a:pPr lvl="1"/>
            <a:r>
              <a:rPr lang="en-US" sz="2800" dirty="0" smtClean="0"/>
              <a:t>ICGMA is accredited as an observer organization in Codex</a:t>
            </a:r>
          </a:p>
          <a:p>
            <a:pPr lvl="1"/>
            <a:r>
              <a:rPr lang="en-US" sz="2800" dirty="0" smtClean="0"/>
              <a:t>ICGMA participates in selected Codex Committees and the CAC</a:t>
            </a:r>
            <a:r>
              <a:rPr lang="en-US" sz="2400" dirty="0" smtClean="0"/>
              <a:t> </a:t>
            </a:r>
          </a:p>
          <a:p>
            <a:pPr lvl="2"/>
            <a:endParaRPr lang="en-US" sz="2800" dirty="0"/>
          </a:p>
        </p:txBody>
      </p:sp>
      <p:pic>
        <p:nvPicPr>
          <p:cNvPr id="1536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375" cy="814387"/>
          </a:xfrm>
        </p:spPr>
        <p:txBody>
          <a:bodyPr vert="horz" anchor="ctr">
            <a:normAutofit fontScale="90000"/>
          </a:bodyPr>
          <a:lstStyle/>
          <a:p>
            <a:pPr defTabSz="456893">
              <a:defRPr/>
            </a:pPr>
            <a:r>
              <a:rPr lang="en-US" dirty="0" smtClean="0"/>
              <a:t>Shared Responsibility, Common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9025"/>
            <a:ext cx="4881562" cy="3965575"/>
          </a:xfrm>
        </p:spPr>
        <p:txBody>
          <a:bodyPr/>
          <a:lstStyle/>
          <a:p>
            <a:pPr marL="342675" indent="-342675" algn="ctr" defTabSz="456893" eaLnBrk="1" hangingPunct="1">
              <a:buNone/>
              <a:defRPr/>
            </a:pPr>
            <a:r>
              <a:rPr lang="en-US" sz="3800" dirty="0">
                <a:ea typeface="ＭＳ Ｐゴシック" pitchFamily="-109" charset="-128"/>
                <a:sym typeface="Arial" pitchFamily="34" charset="0"/>
              </a:rPr>
              <a:t>Industry, government &amp; academia must work together to enhance food safety</a:t>
            </a:r>
          </a:p>
          <a:p>
            <a:pPr marL="342675" indent="-342675" algn="ctr" defTabSz="456893" eaLnBrk="1" hangingPunct="1">
              <a:defRPr/>
            </a:pPr>
            <a:endParaRPr lang="en-US" sz="3800" dirty="0">
              <a:ea typeface="ＭＳ Ｐゴシック" pitchFamily="-109" charset="-128"/>
              <a:sym typeface="Arial" pitchFamily="34" charset="0"/>
            </a:endParaRPr>
          </a:p>
          <a:p>
            <a:pPr marL="342675" indent="-342675" algn="ctr" defTabSz="456893" eaLnBrk="1" hangingPunct="1">
              <a:defRPr/>
            </a:pPr>
            <a:endParaRPr lang="en-US" sz="3400" dirty="0">
              <a:ea typeface="ＭＳ Ｐゴシック" pitchFamily="-109" charset="-128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14800" y="2133600"/>
            <a:ext cx="4518025" cy="3914775"/>
            <a:chOff x="6096000" y="2590800"/>
            <a:chExt cx="6426200" cy="5567628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6096000" y="2590800"/>
              <a:ext cx="6426200" cy="5567628"/>
              <a:chOff x="6045200" y="3352800"/>
              <a:chExt cx="6426200" cy="5567628"/>
            </a:xfrm>
          </p:grpSpPr>
          <p:pic>
            <p:nvPicPr>
              <p:cNvPr id="12295" name="Picture 5" descr="MCDD01370_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45200" y="3352800"/>
                <a:ext cx="6426200" cy="5567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96" name="Text Box 6"/>
              <p:cNvSpPr txBox="1">
                <a:spLocks noChangeArrowheads="1"/>
              </p:cNvSpPr>
              <p:nvPr/>
            </p:nvSpPr>
            <p:spPr bwMode="auto">
              <a:xfrm rot="17999589">
                <a:off x="6251712" y="6141997"/>
                <a:ext cx="3340844" cy="56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Government (Policy)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297" name="Text Box 7"/>
              <p:cNvSpPr txBox="1">
                <a:spLocks noChangeArrowheads="1"/>
              </p:cNvSpPr>
              <p:nvPr/>
            </p:nvSpPr>
            <p:spPr bwMode="auto">
              <a:xfrm rot="3568671">
                <a:off x="8521209" y="6346145"/>
                <a:ext cx="3736331" cy="56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Industry (Compliance)</a:t>
                </a:r>
                <a:endParaRPr lang="en-US" sz="2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298" name="Text Box 8"/>
              <p:cNvSpPr txBox="1">
                <a:spLocks noChangeArrowheads="1"/>
              </p:cNvSpPr>
              <p:nvPr/>
            </p:nvSpPr>
            <p:spPr bwMode="auto">
              <a:xfrm>
                <a:off x="7416801" y="8087380"/>
                <a:ext cx="3657600" cy="568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Academia (Research)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331396" y="5715535"/>
              <a:ext cx="2057017" cy="1356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0499" hangingPunct="0"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rPr>
                <a:t>Safe Food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311644"/>
            <a:ext cx="8461248" cy="813498"/>
          </a:xfrm>
        </p:spPr>
        <p:txBody>
          <a:bodyPr vert="horz" anchor="ctr">
            <a:normAutofit/>
          </a:bodyPr>
          <a:lstStyle/>
          <a:p>
            <a:r>
              <a:rPr lang="en-US" dirty="0" smtClean="0"/>
              <a:t>      Facilitating Collaborations</a:t>
            </a:r>
            <a:endParaRPr lang="en-US" dirty="0"/>
          </a:p>
        </p:txBody>
      </p:sp>
      <p:pic>
        <p:nvPicPr>
          <p:cNvPr id="5122" name="Picture 2" descr="C:\Users\cole.NFPA\AppData\Local\Microsoft\Windows\Temporary Internet Files\Content.IE5\8YWNLAK1\MC9000567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070" y="4683539"/>
            <a:ext cx="2294930" cy="2174461"/>
          </a:xfrm>
          <a:prstGeom prst="rect">
            <a:avLst/>
          </a:prstGeom>
          <a:noFill/>
        </p:spPr>
      </p:pic>
      <p:graphicFrame>
        <p:nvGraphicFramePr>
          <p:cNvPr id="16" name="Diagram 15"/>
          <p:cNvGraphicFramePr/>
          <p:nvPr/>
        </p:nvGraphicFramePr>
        <p:xfrm>
          <a:off x="152400" y="160020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r>
              <a:rPr lang="en-US" dirty="0" smtClean="0"/>
              <a:t>Research, Policy And Compliance: FSMA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Food Safety Modernization Act (FSMA) </a:t>
            </a:r>
          </a:p>
          <a:p>
            <a:pPr algn="ctr">
              <a:buNone/>
            </a:pPr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Signed </a:t>
            </a:r>
            <a:r>
              <a:rPr lang="en-US" sz="2800" i="1" dirty="0" smtClean="0"/>
              <a:t>into law by President January 4, 2011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Amends the Food Drug and Cosmetic Act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Will Require over 50 new FDA Regulations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Seven Major Rules Have Been Finalized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Has Significant Implications for Trade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4936629"/>
            <a:ext cx="6553200" cy="1692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algn="ctr">
              <a:defRPr/>
            </a:pPr>
            <a:r>
              <a:rPr lang="en-US" sz="2400" dirty="0" smtClean="0">
                <a:ea typeface="ＭＳ Ｐゴシック" pitchFamily="-109" charset="-128"/>
              </a:rPr>
              <a:t>With FSMA Approach to Food Safety Changed!</a:t>
            </a:r>
            <a:endParaRPr lang="en-US" sz="20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marL="1657350"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        </a:t>
            </a:r>
          </a:p>
          <a:p>
            <a:pPr marL="1657350"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          Reactive Approach</a:t>
            </a:r>
          </a:p>
          <a:p>
            <a:pPr marL="1657350" lvl="1" eaLnBrk="1" hangingPunct="1">
              <a:buNone/>
              <a:defRPr/>
            </a:pPr>
            <a:endParaRPr lang="en-US" sz="2000" dirty="0" smtClean="0">
              <a:solidFill>
                <a:srgbClr val="FF0000"/>
              </a:solidFill>
              <a:ea typeface="ＭＳ Ｐゴシック" pitchFamily="-109" charset="-128"/>
            </a:endParaRPr>
          </a:p>
          <a:p>
            <a:pPr marL="1657350"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         Preventive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Approach</a:t>
            </a:r>
            <a:endParaRPr lang="en-US" sz="2000" dirty="0" smtClean="0">
              <a:solidFill>
                <a:srgbClr val="B60634"/>
              </a:solidFill>
              <a:ea typeface="ＭＳ Ｐゴシック" pitchFamily="-109" charset="-128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05237" y="5715000"/>
            <a:ext cx="919163" cy="838200"/>
          </a:xfrm>
          <a:prstGeom prst="curvedRightArrow">
            <a:avLst>
              <a:gd name="adj1" fmla="val 36765"/>
              <a:gd name="adj2" fmla="val 73530"/>
              <a:gd name="adj3" fmla="val 33333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A6040444-A2FB-4A35-8960-9BFDBE01929C}"/>
</file>

<file path=customXml/itemProps2.xml><?xml version="1.0" encoding="utf-8"?>
<ds:datastoreItem xmlns:ds="http://schemas.openxmlformats.org/officeDocument/2006/customXml" ds:itemID="{50B4C34E-7B76-4F64-A8C1-47E2BD3E17C0}"/>
</file>

<file path=customXml/itemProps3.xml><?xml version="1.0" encoding="utf-8"?>
<ds:datastoreItem xmlns:ds="http://schemas.openxmlformats.org/officeDocument/2006/customXml" ds:itemID="{AA955F04-18A8-4FBC-BB10-7EC6CFE92471}"/>
</file>

<file path=customXml/itemProps4.xml><?xml version="1.0" encoding="utf-8"?>
<ds:datastoreItem xmlns:ds="http://schemas.openxmlformats.org/officeDocument/2006/customXml" ds:itemID="{43662DAE-7C1C-4F2A-AE31-F8E457C7F2D8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272</TotalTime>
  <Words>942</Words>
  <Application>Microsoft Office PowerPoint</Application>
  <PresentationFormat>On-screen Show (4:3)</PresentationFormat>
  <Paragraphs>203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Research, Policy, and Compliance: The three pillars supporting the CPG Industry</vt:lpstr>
      <vt:lpstr>Outline</vt:lpstr>
      <vt:lpstr>Grocery Manufacturers Association(GMA)</vt:lpstr>
      <vt:lpstr>GMA Member Companies</vt:lpstr>
      <vt:lpstr>GMA – Global Focus</vt:lpstr>
      <vt:lpstr>GMA Participation in Codex</vt:lpstr>
      <vt:lpstr>Shared Responsibility, Common Goals</vt:lpstr>
      <vt:lpstr>      Facilitating Collaborations</vt:lpstr>
      <vt:lpstr>Research, Policy And Compliance: FSMA</vt:lpstr>
      <vt:lpstr>Understanding FSMA</vt:lpstr>
      <vt:lpstr>Policy: Elements of New FSMA Law</vt:lpstr>
      <vt:lpstr> Policy: Goals of FSMA Final Rules</vt:lpstr>
      <vt:lpstr>Policy: Industry Input</vt:lpstr>
      <vt:lpstr>Policy: Stakeholder Engagement</vt:lpstr>
      <vt:lpstr>Success: Research Policy Compliance</vt:lpstr>
      <vt:lpstr>Food Safety Modernization Act</vt:lpstr>
      <vt:lpstr>Compliance: FSMA Food Safety Planning Process</vt:lpstr>
      <vt:lpstr>Compliance: Supply Chain Management </vt:lpstr>
      <vt:lpstr>Compliance: Records Maintenance and Access</vt:lpstr>
      <vt:lpstr>Key Messages</vt:lpstr>
      <vt:lpstr>Key Messages</vt:lpstr>
      <vt:lpstr>GMA Science and Education Foundation</vt:lpstr>
      <vt:lpstr>International Food Safety Training</vt:lpstr>
      <vt:lpstr>Thank You!!!  &amp; Questions???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Research, Policy, and Compliance: The three pillars supporting the Consumer Packaged Goods (CPG) Industry</dc:title>
  <dc:creator>basu</dc:creator>
  <cp:lastModifiedBy>basu</cp:lastModifiedBy>
  <cp:revision>28</cp:revision>
  <dcterms:created xsi:type="dcterms:W3CDTF">2016-08-19T14:48:20Z</dcterms:created>
  <dcterms:modified xsi:type="dcterms:W3CDTF">2016-08-19T19:20:47Z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2cde677f-ecf2-40b6-aa43-da291a8fe2a3</vt:lpwstr>
  </property>
</Properties>
</file>