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8" r:id="rId2"/>
    <p:sldId id="295" r:id="rId3"/>
    <p:sldId id="299" r:id="rId4"/>
    <p:sldId id="283" r:id="rId5"/>
    <p:sldId id="329" r:id="rId6"/>
    <p:sldId id="328" r:id="rId7"/>
    <p:sldId id="321" r:id="rId8"/>
    <p:sldId id="327" r:id="rId9"/>
    <p:sldId id="323" r:id="rId10"/>
    <p:sldId id="275" r:id="rId11"/>
    <p:sldId id="322" r:id="rId12"/>
    <p:sldId id="293" r:id="rId13"/>
    <p:sldId id="300" r:id="rId14"/>
    <p:sldId id="325" r:id="rId15"/>
    <p:sldId id="326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7" r:id="rId31"/>
    <p:sldId id="318" r:id="rId32"/>
    <p:sldId id="320" r:id="rId33"/>
    <p:sldId id="324" r:id="rId34"/>
    <p:sldId id="282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3"/>
    <a:srgbClr val="EEA420"/>
    <a:srgbClr val="FFFDE6"/>
    <a:srgbClr val="3E923A"/>
    <a:srgbClr val="013C80"/>
    <a:srgbClr val="0A2856"/>
    <a:srgbClr val="073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8" autoAdjust="0"/>
    <p:restoredTop sz="87569"/>
  </p:normalViewPr>
  <p:slideViewPr>
    <p:cSldViewPr snapToGrid="0" snapToObjects="1">
      <p:cViewPr varScale="1">
        <p:scale>
          <a:sx n="105" d="100"/>
          <a:sy n="105" d="100"/>
        </p:scale>
        <p:origin x="9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customXml" Target="../customXml/item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341E28-2330-4F49-8C04-CD757DC5EE00}" type="datetimeFigureOut">
              <a:rPr lang="en-US"/>
              <a:pPr/>
              <a:t>8/19/16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608D65-4E5E-3240-A3E0-1E765AF77F53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0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4B8982-FFD4-874C-886A-9B31883C3DCC}" type="datetimeFigureOut">
              <a:rPr lang="en-US"/>
              <a:pPr/>
              <a:t>8/19/16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1FE161-AA76-DB4F-BF46-A273A3B3F6E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65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4466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283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95E182-3B0A-DB4B-84A7-7471F03D2A4D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61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CF9790-F2AB-C446-9AC3-56FAED4BC813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5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appreciate Vietnam’s participation as an Observer in the World Wine Trade Group (WWTG).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579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/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</a:rPr>
              <a:t>The WRF is in year 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three of </a:t>
            </a:r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</a:rPr>
              <a:t>a five-year APEC project that continues the work begun by the United States in 2011 and New Zealand in 2012.   The goal of the WRF is to eliminate non-science based testing and certification requirements for wine trade in the region in an effort to increase wine production, to expand trade and to create jobs</a:t>
            </a:r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.</a:t>
            </a:r>
            <a:endParaRPr lang="en-US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82BD5-C54A-0F40-9388-4B66F8B6C0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Additives</a:t>
            </a:r>
            <a:r>
              <a:rPr lang="en-US" baseline="0" dirty="0">
                <a:latin typeface="Georgia" charset="0"/>
                <a:ea typeface="Georgia" charset="0"/>
                <a:cs typeface="Georgia" charset="0"/>
              </a:rPr>
              <a:t> and processing aids allowed for use in the USA are listed in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27 CFR 24.246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34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Additives</a:t>
            </a:r>
            <a:r>
              <a:rPr lang="en-US" baseline="0" dirty="0">
                <a:latin typeface="Georgia" charset="0"/>
                <a:ea typeface="Georgia" charset="0"/>
                <a:cs typeface="Georgia" charset="0"/>
              </a:rPr>
              <a:t> and processing aids allowed for use in the USA are listed in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27 CFR 24.246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756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311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sz="2400" dirty="0"/>
              <a:t>Microbiologically, it is a “low risk food” due to:</a:t>
            </a:r>
          </a:p>
          <a:p>
            <a:pPr marL="857250" lvl="1" indent="-338138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sz="2400" dirty="0"/>
              <a:t>High acid content (pH 3.1 to 3.9), </a:t>
            </a:r>
          </a:p>
          <a:p>
            <a:pPr marL="857250" lvl="1" indent="-338138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sz="2400" dirty="0"/>
              <a:t>High polyphenol content, </a:t>
            </a:r>
          </a:p>
          <a:p>
            <a:pPr marL="857250" lvl="1" indent="-338138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sz="2400" dirty="0"/>
              <a:t>Alcohol content (7% to 24%), </a:t>
            </a:r>
          </a:p>
          <a:p>
            <a:pPr marL="857250" lvl="1" indent="-338138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sz="2400" dirty="0" err="1"/>
              <a:t>Sorbate</a:t>
            </a:r>
            <a:r>
              <a:rPr lang="en-GB" sz="2400" dirty="0"/>
              <a:t> and </a:t>
            </a:r>
            <a:r>
              <a:rPr lang="en-GB" sz="2400" dirty="0" err="1"/>
              <a:t>sulfite</a:t>
            </a:r>
            <a:r>
              <a:rPr lang="en-GB" sz="2400" dirty="0"/>
              <a:t> </a:t>
            </a:r>
          </a:p>
          <a:p>
            <a:pPr marL="857250" lvl="1" indent="-338138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GB" sz="2400" dirty="0"/>
              <a:t>These ALL work synergistically to prevent survival and growth of food-borne human pathogens.  </a:t>
            </a:r>
          </a:p>
          <a:p>
            <a:pPr marL="857250" lvl="1" indent="-338138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496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 of the grapes and wine is conducted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throughout the entire process, from vine to wine,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sugar,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alcohol,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acid,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Sulphur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dioxide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610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E161-AA76-DB4F-BF46-A273A3B3F6E0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255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ig sur-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1371600" y="2971800"/>
            <a:ext cx="7772400" cy="3124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" name="Picture 18" descr="Wine Inst logo Coated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304800"/>
            <a:ext cx="2286000" cy="1795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5665" y="3328111"/>
            <a:ext cx="7103536" cy="990870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3700"/>
              </a:lnSpc>
              <a:defRPr cap="all" baseline="0">
                <a:solidFill>
                  <a:srgbClr val="FFFDE6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Title to come here on up to 2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5666" y="4470402"/>
            <a:ext cx="7103536" cy="276144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200"/>
              </a:lnSpc>
              <a:buNone/>
              <a:defRPr sz="1600" i="1">
                <a:solidFill>
                  <a:srgbClr val="F8D3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Byline or subhead to come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664" y="5037667"/>
            <a:ext cx="7103537" cy="821266"/>
          </a:xfrm>
        </p:spPr>
        <p:txBody>
          <a:bodyPr wrap="square" lIns="0" tIns="0" bIns="0" anchor="b" anchorCtr="0">
            <a:noAutofit/>
          </a:bodyPr>
          <a:lstStyle>
            <a:lvl1pPr algn="l">
              <a:lnSpc>
                <a:spcPts val="1900"/>
              </a:lnSpc>
              <a:defRPr sz="1300" i="1" cap="none">
                <a:solidFill>
                  <a:srgbClr val="FFFDE6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Date or other info to come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 sur-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336" y="-8467"/>
            <a:ext cx="9279467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1464731" y="2971800"/>
            <a:ext cx="7772400" cy="3124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" name="Picture 18" descr="Wine Inst logo Coated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304800"/>
            <a:ext cx="2286000" cy="1795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5665" y="3208867"/>
            <a:ext cx="7103536" cy="143671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3700"/>
              </a:lnSpc>
              <a:defRPr cap="all" baseline="0">
                <a:solidFill>
                  <a:srgbClr val="FFFDE6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Title to come here on three lines to come here and here too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5666" y="4752644"/>
            <a:ext cx="7103536" cy="276144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200"/>
              </a:lnSpc>
              <a:buNone/>
              <a:defRPr sz="1600" i="1">
                <a:solidFill>
                  <a:srgbClr val="F8D3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Byline or subhead to come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664" y="5190067"/>
            <a:ext cx="7103537" cy="668866"/>
          </a:xfrm>
        </p:spPr>
        <p:txBody>
          <a:bodyPr wrap="square" lIns="0" tIns="0" bIns="0" anchor="b" anchorCtr="0">
            <a:noAutofit/>
          </a:bodyPr>
          <a:lstStyle>
            <a:lvl1pPr algn="l">
              <a:lnSpc>
                <a:spcPts val="1900"/>
              </a:lnSpc>
              <a:defRPr sz="1300" i="1" cap="none">
                <a:solidFill>
                  <a:srgbClr val="FFFDE6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Date or other info to come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35" y="311828"/>
            <a:ext cx="2006183" cy="1895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4066" y="459169"/>
            <a:ext cx="6280601" cy="556990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4300"/>
              </a:lnSpc>
              <a:defRPr sz="3600" baseline="0">
                <a:solidFill>
                  <a:srgbClr val="F8D353"/>
                </a:solidFill>
              </a:defRPr>
            </a:lvl1pPr>
          </a:lstStyle>
          <a:p>
            <a:r>
              <a:rPr lang="en-US" dirty="0"/>
              <a:t>Single-Line Headline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72" y="1583271"/>
            <a:ext cx="7762789" cy="2820601"/>
          </a:xfrm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spcAft>
                <a:spcPts val="600"/>
              </a:spcAft>
              <a:buNone/>
              <a:defRPr sz="2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227013" indent="-22701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EEA420"/>
              </a:buClr>
              <a:buSzPct val="120000"/>
              <a:buFont typeface="Lucida Grande"/>
              <a:buChar char="»"/>
              <a:tabLst>
                <a:tab pos="227013" algn="l"/>
              </a:tabLst>
              <a:defRPr sz="2200">
                <a:solidFill>
                  <a:srgbClr val="262626"/>
                </a:solidFill>
              </a:defRPr>
            </a:lvl2pPr>
            <a:lvl3pPr marL="460375" indent="-233363">
              <a:lnSpc>
                <a:spcPts val="2300"/>
              </a:lnSpc>
              <a:spcBef>
                <a:spcPts val="300"/>
              </a:spcBef>
              <a:defRPr sz="1800" i="1">
                <a:solidFill>
                  <a:srgbClr val="262626"/>
                </a:solidFill>
              </a:defRPr>
            </a:lvl3pPr>
            <a:lvl4pPr marL="460375" indent="-233363">
              <a:lnSpc>
                <a:spcPts val="2600"/>
              </a:lnSpc>
              <a:buSzPct val="100000"/>
              <a:buFont typeface="Wingdings" charset="2"/>
              <a:buChar char="§"/>
              <a:defRPr sz="1400" baseline="0">
                <a:solidFill>
                  <a:srgbClr val="262626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>
                <a:solidFill>
                  <a:srgbClr val="EEA420"/>
                </a:solidFill>
              </a:defRPr>
            </a:lvl5pPr>
            <a:lvl6pPr>
              <a:lnSpc>
                <a:spcPts val="3200"/>
              </a:lnSpc>
              <a:spcBef>
                <a:spcPts val="800"/>
              </a:spcBef>
              <a:spcAft>
                <a:spcPts val="1000"/>
              </a:spcAft>
              <a:defRPr sz="3200">
                <a:solidFill>
                  <a:srgbClr val="7F7F7F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0" marR="0" lvl="5" indent="0" algn="l" defTabSz="4572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Sixth level</a:t>
            </a:r>
          </a:p>
          <a:p>
            <a:pPr lvl="4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4066" y="141134"/>
            <a:ext cx="6280601" cy="365125"/>
          </a:xfrm>
        </p:spPr>
        <p:txBody>
          <a:bodyPr lIns="0" tIns="0" rIns="0" bIns="0" anchor="t"/>
          <a:lstStyle>
            <a:lvl1pPr algn="l">
              <a:defRPr sz="1000" i="0">
                <a:solidFill>
                  <a:srgbClr val="FFFDE6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6720" y="232348"/>
            <a:ext cx="929987" cy="88582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196" y="286221"/>
            <a:ext cx="864590" cy="816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82964"/>
            <a:ext cx="7476067" cy="844676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3600" baseline="0">
                <a:solidFill>
                  <a:srgbClr val="F8D353"/>
                </a:solidFill>
              </a:defRPr>
            </a:lvl1pPr>
          </a:lstStyle>
          <a:p>
            <a:r>
              <a:rPr lang="en-US"/>
              <a:t>Double-Line Headline Slide to come here and here as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72" y="1583271"/>
            <a:ext cx="7762789" cy="2820601"/>
          </a:xfrm>
        </p:spPr>
        <p:txBody>
          <a:bodyPr lIns="0" tIns="0" rIns="0" bIns="0">
            <a:spAutoFit/>
          </a:bodyPr>
          <a:lstStyle>
            <a:lvl1pPr marL="457200" indent="-457200">
              <a:lnSpc>
                <a:spcPts val="2600"/>
              </a:lnSpc>
              <a:spcAft>
                <a:spcPts val="600"/>
              </a:spcAft>
              <a:buClr>
                <a:srgbClr val="F8D353"/>
              </a:buClr>
              <a:buFont typeface="Wingdings" charset="2"/>
              <a:buNone/>
              <a:defRPr sz="2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227013" indent="-22701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EEA420"/>
              </a:buClr>
              <a:buSzPct val="120000"/>
              <a:buFont typeface="Lucida Grande"/>
              <a:buChar char="»"/>
              <a:tabLst>
                <a:tab pos="227013" algn="l"/>
              </a:tabLst>
              <a:defRPr sz="2200">
                <a:solidFill>
                  <a:srgbClr val="262626"/>
                </a:solidFill>
              </a:defRPr>
            </a:lvl2pPr>
            <a:lvl3pPr marL="460375" indent="-233363">
              <a:lnSpc>
                <a:spcPts val="2300"/>
              </a:lnSpc>
              <a:spcBef>
                <a:spcPts val="300"/>
              </a:spcBef>
              <a:defRPr sz="1800" i="1">
                <a:solidFill>
                  <a:srgbClr val="262626"/>
                </a:solidFill>
              </a:defRPr>
            </a:lvl3pPr>
            <a:lvl4pPr marL="460375" indent="-233363">
              <a:lnSpc>
                <a:spcPts val="2600"/>
              </a:lnSpc>
              <a:buSzPct val="100000"/>
              <a:buFont typeface="Wingdings" charset="2"/>
              <a:buChar char="§"/>
              <a:defRPr sz="1400" baseline="0">
                <a:solidFill>
                  <a:srgbClr val="262626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>
                <a:solidFill>
                  <a:srgbClr val="EEA420"/>
                </a:solidFill>
              </a:defRPr>
            </a:lvl5pPr>
            <a:lvl6pPr>
              <a:lnSpc>
                <a:spcPts val="3200"/>
              </a:lnSpc>
              <a:spcBef>
                <a:spcPts val="800"/>
              </a:spcBef>
              <a:spcAft>
                <a:spcPts val="1000"/>
              </a:spcAft>
              <a:defRPr sz="3200">
                <a:solidFill>
                  <a:srgbClr val="7F7F7F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0" marR="0" lvl="5" indent="0" algn="l" defTabSz="4572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Sixth level</a:t>
            </a:r>
          </a:p>
          <a:p>
            <a:pPr lvl="4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41134"/>
            <a:ext cx="7476067" cy="365125"/>
          </a:xfrm>
        </p:spPr>
        <p:txBody>
          <a:bodyPr lIns="0" tIns="0" rIns="0" bIns="0" anchor="t"/>
          <a:lstStyle>
            <a:lvl1pPr algn="l">
              <a:defRPr sz="1000" i="0">
                <a:solidFill>
                  <a:srgbClr val="FFFDE6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42235"/>
            <a:ext cx="7476067" cy="556990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4300"/>
              </a:lnSpc>
              <a:defRPr sz="3600" baseline="0">
                <a:solidFill>
                  <a:srgbClr val="F8D353"/>
                </a:solidFill>
              </a:defRPr>
            </a:lvl1pPr>
          </a:lstStyle>
          <a:p>
            <a:r>
              <a:rPr lang="en-US"/>
              <a:t>Picture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72" y="1583271"/>
            <a:ext cx="7762789" cy="338554"/>
          </a:xfrm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spcAft>
                <a:spcPts val="600"/>
              </a:spcAft>
              <a:buNone/>
              <a:defRPr sz="2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227013" indent="-227013">
              <a:lnSpc>
                <a:spcPts val="2300"/>
              </a:lnSpc>
              <a:spcBef>
                <a:spcPts val="600"/>
              </a:spcBef>
              <a:buClr>
                <a:srgbClr val="EEA420"/>
              </a:buClr>
              <a:buSzPct val="120000"/>
              <a:buFont typeface="Lucida Grande"/>
              <a:buChar char="»"/>
              <a:tabLst>
                <a:tab pos="227013" algn="l"/>
              </a:tabLst>
              <a:defRPr sz="1800">
                <a:solidFill>
                  <a:srgbClr val="262626"/>
                </a:solidFill>
              </a:defRPr>
            </a:lvl2pPr>
            <a:lvl3pPr marL="460375" indent="-233363">
              <a:lnSpc>
                <a:spcPts val="2300"/>
              </a:lnSpc>
              <a:spcBef>
                <a:spcPts val="300"/>
              </a:spcBef>
              <a:defRPr sz="1800" i="1">
                <a:solidFill>
                  <a:srgbClr val="262626"/>
                </a:solidFill>
              </a:defRPr>
            </a:lvl3pPr>
            <a:lvl4pPr marL="460375" indent="-233363">
              <a:lnSpc>
                <a:spcPts val="2600"/>
              </a:lnSpc>
              <a:buSzPct val="100000"/>
              <a:buFont typeface="Wingdings" charset="2"/>
              <a:buChar char="§"/>
              <a:defRPr sz="1400" baseline="0">
                <a:solidFill>
                  <a:srgbClr val="262626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>
                <a:solidFill>
                  <a:srgbClr val="EEA420"/>
                </a:solidFill>
              </a:defRPr>
            </a:lvl5pPr>
            <a:lvl6pPr>
              <a:lnSpc>
                <a:spcPts val="3000"/>
              </a:lnSpc>
              <a:spcAft>
                <a:spcPts val="1000"/>
              </a:spcAft>
              <a:defRPr>
                <a:solidFill>
                  <a:srgbClr val="3E923A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41134"/>
            <a:ext cx="7476067" cy="365125"/>
          </a:xfrm>
        </p:spPr>
        <p:txBody>
          <a:bodyPr lIns="0" tIns="0" rIns="0" bIns="0" anchor="t"/>
          <a:lstStyle>
            <a:lvl1pPr algn="l">
              <a:defRPr sz="1000" i="0">
                <a:solidFill>
                  <a:srgbClr val="FFFDE6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0538" y="2099733"/>
            <a:ext cx="8196262" cy="428413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42235"/>
            <a:ext cx="7476067" cy="556990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4300"/>
              </a:lnSpc>
              <a:defRPr sz="3600" baseline="0">
                <a:solidFill>
                  <a:srgbClr val="F8D353"/>
                </a:solidFill>
              </a:defRPr>
            </a:lvl1pPr>
          </a:lstStyle>
          <a:p>
            <a:r>
              <a:rPr lang="en-US"/>
              <a:t>Picture Slide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41134"/>
            <a:ext cx="7476067" cy="365125"/>
          </a:xfrm>
        </p:spPr>
        <p:txBody>
          <a:bodyPr lIns="0" tIns="0" rIns="0" bIns="0" anchor="t"/>
          <a:lstStyle>
            <a:lvl1pPr algn="l">
              <a:defRPr sz="1000" i="0">
                <a:solidFill>
                  <a:srgbClr val="FFFDE6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0538" y="1625600"/>
            <a:ext cx="8196262" cy="4775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208870"/>
            <a:ext cx="8686800" cy="6420530"/>
          </a:xfrm>
          <a:prstGeom prst="rect">
            <a:avLst/>
          </a:prstGeom>
          <a:solidFill>
            <a:srgbClr val="FFF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604" y="406400"/>
            <a:ext cx="8196262" cy="5994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20B9-1215-CB4F-80E3-69613DD011CC}" type="datetimeFigureOut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7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lumMod val="65000"/>
                <a:lumOff val="35000"/>
              </a:schemeClr>
            </a:gs>
            <a:gs pos="48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1295400"/>
            <a:ext cx="8686800" cy="5334000"/>
          </a:xfrm>
          <a:prstGeom prst="rect">
            <a:avLst/>
          </a:prstGeom>
          <a:solidFill>
            <a:srgbClr val="FFF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133" y="458857"/>
            <a:ext cx="7442200" cy="556990"/>
          </a:xfrm>
          <a:prstGeom prst="rect">
            <a:avLst/>
          </a:prstGeom>
        </p:spPr>
        <p:txBody>
          <a:bodyPr vert="horz" wrap="square" lIns="0" tIns="0" rIns="9144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5" y="1566338"/>
            <a:ext cx="8415867" cy="254360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102199"/>
            <a:ext cx="7433733" cy="365125"/>
          </a:xfrm>
          <a:prstGeom prst="rect">
            <a:avLst/>
          </a:prstGeom>
        </p:spPr>
        <p:txBody>
          <a:bodyPr vert="horz" lIns="0" tIns="45720" rIns="91440" bIns="0" rtlCol="0" anchor="t" anchorCtr="0"/>
          <a:lstStyle>
            <a:lvl1pPr algn="l">
              <a:defRPr sz="900" i="0" cap="all">
                <a:solidFill>
                  <a:srgbClr val="FFFDE6"/>
                </a:solidFill>
                <a:latin typeface="Arial Black"/>
                <a:cs typeface="Arial Black"/>
              </a:defRPr>
            </a:lvl1pPr>
          </a:lstStyle>
          <a:p>
            <a:r>
              <a:rPr lang="en-US" sz="1000" dirty="0"/>
              <a:t>Presentation</a:t>
            </a:r>
            <a:r>
              <a:rPr lang="en-US" dirty="0"/>
              <a:t> title here</a:t>
            </a:r>
          </a:p>
        </p:txBody>
      </p:sp>
      <p:pic>
        <p:nvPicPr>
          <p:cNvPr id="8" name="Picture 7" descr="Wine Inst logo CoatedCMYK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228600"/>
            <a:ext cx="1114424" cy="87537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3" r:id="rId5"/>
    <p:sldLayoutId id="2147483651" r:id="rId6"/>
    <p:sldLayoutId id="2147483654" r:id="rId7"/>
    <p:sldLayoutId id="2147483657" r:id="rId8"/>
  </p:sldLayoutIdLst>
  <p:hf hdr="0" dt="0"/>
  <p:txStyles>
    <p:titleStyle>
      <a:lvl1pPr algn="l" defTabSz="457200" rtl="0" eaLnBrk="1" latinLnBrk="0" hangingPunct="1">
        <a:lnSpc>
          <a:spcPts val="4300"/>
        </a:lnSpc>
        <a:spcBef>
          <a:spcPct val="0"/>
        </a:spcBef>
        <a:buNone/>
        <a:defRPr sz="3600" kern="1200">
          <a:solidFill>
            <a:srgbClr val="F8D353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lnSpc>
          <a:spcPts val="2600"/>
        </a:lnSpc>
        <a:spcBef>
          <a:spcPts val="0"/>
        </a:spcBef>
        <a:spcAft>
          <a:spcPts val="600"/>
        </a:spcAft>
        <a:buFont typeface="Arial"/>
        <a:buNone/>
        <a:defRPr sz="2200" kern="1200">
          <a:solidFill>
            <a:schemeClr val="bg1"/>
          </a:solidFill>
          <a:latin typeface="Georgia"/>
          <a:ea typeface="+mn-ea"/>
          <a:cs typeface="Georgia"/>
        </a:defRPr>
      </a:lvl1pPr>
      <a:lvl2pPr marL="227013" indent="-227013" algn="l" defTabSz="457200" rtl="0" eaLnBrk="1" latinLnBrk="0" hangingPunct="1">
        <a:lnSpc>
          <a:spcPts val="2600"/>
        </a:lnSpc>
        <a:spcBef>
          <a:spcPts val="0"/>
        </a:spcBef>
        <a:spcAft>
          <a:spcPts val="600"/>
        </a:spcAft>
        <a:buClr>
          <a:srgbClr val="EEA420"/>
        </a:buClr>
        <a:buSzPct val="120000"/>
        <a:buFont typeface="Lucida Grande"/>
        <a:buChar char="»"/>
        <a:defRPr sz="2200" kern="1200">
          <a:solidFill>
            <a:srgbClr val="000000"/>
          </a:solidFill>
          <a:latin typeface="Georgia"/>
          <a:ea typeface="+mn-ea"/>
          <a:cs typeface="Georgia"/>
        </a:defRPr>
      </a:lvl2pPr>
      <a:lvl3pPr marL="460375" indent="-233363" algn="l" defTabSz="457200" rtl="0" eaLnBrk="1" latinLnBrk="0" hangingPunct="1">
        <a:lnSpc>
          <a:spcPts val="2300"/>
        </a:lnSpc>
        <a:spcBef>
          <a:spcPts val="300"/>
        </a:spcBef>
        <a:buClr>
          <a:schemeClr val="bg1"/>
        </a:buClr>
        <a:buFont typeface="Arial"/>
        <a:buChar char="•"/>
        <a:defRPr sz="1800" i="1" kern="1200">
          <a:solidFill>
            <a:srgbClr val="000000"/>
          </a:solidFill>
          <a:latin typeface="Georgia"/>
          <a:ea typeface="+mn-ea"/>
          <a:cs typeface="Georgia"/>
        </a:defRPr>
      </a:lvl3pPr>
      <a:lvl4pPr marL="460375" indent="-233363" algn="l" defTabSz="457200" rtl="0" eaLnBrk="1" latinLnBrk="0" hangingPunct="1">
        <a:lnSpc>
          <a:spcPts val="2600"/>
        </a:lnSpc>
        <a:spcBef>
          <a:spcPct val="20000"/>
        </a:spcBef>
        <a:buFont typeface="Wingdings" charset="2"/>
        <a:buChar char="§"/>
        <a:defRPr sz="1400" kern="1200">
          <a:solidFill>
            <a:srgbClr val="000000"/>
          </a:solidFill>
          <a:latin typeface="Georgia"/>
          <a:ea typeface="+mn-ea"/>
          <a:cs typeface="Georgia"/>
        </a:defRPr>
      </a:lvl4pPr>
      <a:lvl5pPr marL="0" indent="0" algn="l" defTabSz="457200" rtl="0" eaLnBrk="1" latinLnBrk="0" hangingPunct="1">
        <a:lnSpc>
          <a:spcPts val="2600"/>
        </a:lnSpc>
        <a:spcBef>
          <a:spcPct val="20000"/>
        </a:spcBef>
        <a:buFont typeface="Arial"/>
        <a:buNone/>
        <a:defRPr sz="1800" i="1" kern="1200">
          <a:solidFill>
            <a:srgbClr val="EEA420"/>
          </a:solidFill>
          <a:latin typeface="Georgia"/>
          <a:ea typeface="+mn-ea"/>
          <a:cs typeface="Georgia"/>
        </a:defRPr>
      </a:lvl5pPr>
      <a:lvl6pPr marL="0" indent="0" algn="l" defTabSz="457200" rtl="0" eaLnBrk="1" latinLnBrk="0" hangingPunct="1">
        <a:lnSpc>
          <a:spcPts val="3200"/>
        </a:lnSpc>
        <a:spcBef>
          <a:spcPts val="800"/>
        </a:spcBef>
        <a:spcAft>
          <a:spcPts val="0"/>
        </a:spcAft>
        <a:buFont typeface="Arial"/>
        <a:buNone/>
        <a:defRPr sz="3200" i="1" kern="1200">
          <a:solidFill>
            <a:srgbClr val="7F7F7F"/>
          </a:solidFill>
          <a:latin typeface="Georgia"/>
          <a:ea typeface="+mn-ea"/>
          <a:cs typeface="Georgia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ttb.gov/wine/wine_treating_materials.s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510" y="3432027"/>
            <a:ext cx="7609490" cy="110799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The winemaking process, from vine to wine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89951" y="4862372"/>
            <a:ext cx="7103536" cy="984885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800" dirty="0"/>
              <a:t>Food Additives: A Global Perspective on Safety Evaluation and Use</a:t>
            </a:r>
          </a:p>
          <a:p>
            <a:pPr algn="r">
              <a:lnSpc>
                <a:spcPct val="100000"/>
              </a:lnSpc>
            </a:pPr>
            <a:r>
              <a:rPr lang="en-US" sz="1800" dirty="0"/>
              <a:t>Hilton Opera Hotel, Hanoi, Vietnam</a:t>
            </a:r>
          </a:p>
          <a:p>
            <a:pPr algn="r">
              <a:lnSpc>
                <a:spcPct val="100000"/>
              </a:lnSpc>
            </a:pPr>
            <a:r>
              <a:rPr lang="en-US" sz="1800" dirty="0"/>
              <a:t>September 13,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g sur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48" y="1098225"/>
            <a:ext cx="8680704" cy="575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3358" y="378372"/>
            <a:ext cx="614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The Winemaking Process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3358" y="434785"/>
            <a:ext cx="6537341" cy="556990"/>
          </a:xfrm>
        </p:spPr>
        <p:txBody>
          <a:bodyPr/>
          <a:lstStyle/>
          <a:p>
            <a:r>
              <a:rPr lang="en-US" dirty="0"/>
              <a:t>What is Wine?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1952899"/>
            <a:ext cx="7876032" cy="350865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AU" sz="2400" dirty="0"/>
              <a:t>B</a:t>
            </a:r>
            <a:r>
              <a:rPr lang="en-US" sz="2400" dirty="0"/>
              <a:t>everage produced by alcoholic fermentation of:</a:t>
            </a:r>
          </a:p>
          <a:p>
            <a:pPr marL="919163" lvl="1" indent="-4000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/>
              <a:t>Fresh </a:t>
            </a:r>
            <a:r>
              <a:rPr lang="en-US" sz="2400" dirty="0" smtClean="0"/>
              <a:t>grapes</a:t>
            </a:r>
            <a:r>
              <a:rPr lang="en-US" sz="2400" dirty="0"/>
              <a:t>;</a:t>
            </a:r>
            <a:endParaRPr lang="en-US" sz="2400" dirty="0"/>
          </a:p>
          <a:p>
            <a:pPr marL="919163" lvl="1" indent="-4000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/>
              <a:t>Grape </a:t>
            </a:r>
            <a:r>
              <a:rPr lang="en-US" sz="2400" dirty="0" smtClean="0"/>
              <a:t>must; </a:t>
            </a:r>
            <a:r>
              <a:rPr lang="en-US" sz="2400" dirty="0"/>
              <a:t>or </a:t>
            </a:r>
          </a:p>
          <a:p>
            <a:pPr marL="919163" lvl="1" indent="-4000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/>
              <a:t>Products derived from fresh </a:t>
            </a:r>
            <a:r>
              <a:rPr lang="en-US" sz="2400" dirty="0" smtClean="0"/>
              <a:t>grapes. </a:t>
            </a:r>
            <a:endParaRPr lang="en-AU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/>
              <a:t>Wine is a “Single-ingredient” </a:t>
            </a:r>
            <a:r>
              <a:rPr lang="en-US" sz="2400" dirty="0" smtClean="0"/>
              <a:t>product;</a:t>
            </a:r>
            <a:endParaRPr lang="en-US" sz="2400" dirty="0"/>
          </a:p>
          <a:p>
            <a:pPr marL="919163" lvl="1" indent="-460375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AU" sz="2400" dirty="0"/>
              <a:t>It cannot be made by a </a:t>
            </a:r>
            <a:r>
              <a:rPr lang="en-AU" sz="2400" dirty="0" smtClean="0"/>
              <a:t>recipe;</a:t>
            </a:r>
            <a:endParaRPr lang="en-AU" sz="2400" dirty="0"/>
          </a:p>
          <a:p>
            <a:pPr marL="919163" lvl="1" indent="-460375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AU" sz="2400" dirty="0"/>
              <a:t>Wines vary by region, vintage, soil, climate,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993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Wine is Made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670"/>
            <a:ext cx="8756904" cy="6760330"/>
          </a:xfrm>
          <a:prstGeom prst="rect">
            <a:avLst/>
          </a:prstGeom>
        </p:spPr>
      </p:pic>
      <p:pic>
        <p:nvPicPr>
          <p:cNvPr id="5" name="Picture 4" descr="big sur-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0988"/>
            <a:ext cx="2441448" cy="19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30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23358" y="381000"/>
            <a:ext cx="6272842" cy="551433"/>
          </a:xfrm>
        </p:spPr>
        <p:txBody>
          <a:bodyPr/>
          <a:lstStyle/>
          <a:p>
            <a:r>
              <a:rPr lang="en-US" altLang="en-US" dirty="0" smtClean="0"/>
              <a:t>What is Fining and Finishing?</a:t>
            </a:r>
            <a:endParaRPr lang="en-US" alt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44979" y="1670304"/>
            <a:ext cx="8229600" cy="66684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/>
              <a:t>Once fermentation is complete, the job is not done.  The wine still includes grape solids, yeast, proteins and other organic </a:t>
            </a:r>
            <a:r>
              <a:rPr lang="en-US" altLang="en-US" dirty="0" smtClean="0"/>
              <a:t>materials</a:t>
            </a:r>
            <a:r>
              <a:rPr lang="is-IS" altLang="en-US" dirty="0"/>
              <a:t>.</a:t>
            </a:r>
            <a:endParaRPr lang="en-US" altLang="en-US" dirty="0"/>
          </a:p>
        </p:txBody>
      </p:sp>
      <p:pic>
        <p:nvPicPr>
          <p:cNvPr id="4100" name="Picture 2" descr="C:\Documents and Settings\paul.huckaba\My Documents\My Pictures\IMAGE_000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733" y="2782416"/>
            <a:ext cx="5558595" cy="36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14732" y="447731"/>
            <a:ext cx="6178992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28536" y="2107527"/>
            <a:ext cx="7115720" cy="317009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“</a:t>
            </a:r>
            <a:r>
              <a:rPr lang="en-US" i="1" dirty="0"/>
              <a:t>Fining</a:t>
            </a:r>
            <a:r>
              <a:rPr lang="en-US" dirty="0"/>
              <a:t>” -- the addition of material to reduce or eliminate the presence of certain less desirable components.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Fining </a:t>
            </a:r>
            <a:r>
              <a:rPr lang="en-US" dirty="0" smtClean="0"/>
              <a:t>agents (</a:t>
            </a:r>
            <a:r>
              <a:rPr lang="en-US" i="1" u="sng" dirty="0" smtClean="0"/>
              <a:t>most of which were already present in the wine</a:t>
            </a:r>
            <a:r>
              <a:rPr lang="en-US" dirty="0" smtClean="0"/>
              <a:t>) are used </a:t>
            </a:r>
            <a:r>
              <a:rPr lang="en-US" dirty="0"/>
              <a:t>to modify clarity, color, texture or flavor or to ensure wine remains in stable state.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Fining materials designed to be entirely </a:t>
            </a:r>
            <a:r>
              <a:rPr lang="en-US" dirty="0" smtClean="0"/>
              <a:t>removed.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i="1" u="sng" dirty="0" smtClean="0"/>
              <a:t>(</a:t>
            </a:r>
            <a:r>
              <a:rPr lang="en-US" i="1" u="sng" dirty="0" smtClean="0">
                <a:solidFill>
                  <a:schemeClr val="bg1"/>
                </a:solidFill>
              </a:rPr>
              <a:t>FIVS Good Fining Practice Guidelines for Wine</a:t>
            </a:r>
            <a:r>
              <a:rPr lang="en-US" i="1" u="sng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7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58259" y="387938"/>
            <a:ext cx="6325016" cy="556990"/>
          </a:xfrm>
        </p:spPr>
        <p:txBody>
          <a:bodyPr/>
          <a:lstStyle/>
          <a:p>
            <a:r>
              <a:rPr lang="en-US" i="1" dirty="0" smtClean="0"/>
              <a:t>G00d </a:t>
            </a:r>
            <a:r>
              <a:rPr lang="en-US" i="1" dirty="0"/>
              <a:t>Manufacturing </a:t>
            </a:r>
            <a:r>
              <a:rPr lang="en-US" i="1" dirty="0" smtClean="0"/>
              <a:t>Practice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6175" y="2087011"/>
            <a:ext cx="7949184" cy="36625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"All food additives </a:t>
            </a:r>
            <a:r>
              <a:rPr lang="is-IS" dirty="0" smtClean="0"/>
              <a:t>…. </a:t>
            </a:r>
            <a:r>
              <a:rPr lang="en-US" dirty="0" smtClean="0"/>
              <a:t>shall </a:t>
            </a:r>
            <a:r>
              <a:rPr lang="en-US" dirty="0"/>
              <a:t>be used under conditions of good manufacturing practice, which include the following: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the quantity of the additive added to food shall be limited to the </a:t>
            </a:r>
            <a:r>
              <a:rPr lang="en-US" b="1" u="sng" dirty="0">
                <a:solidFill>
                  <a:srgbClr val="FF0000"/>
                </a:solidFill>
              </a:rPr>
              <a:t>lowest possible level necessary </a:t>
            </a:r>
            <a:r>
              <a:rPr lang="en-US" dirty="0"/>
              <a:t>to accomplish its desired effect;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the quantity of the additive that becomes a component of food 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b="1" u="sng" dirty="0">
                <a:solidFill>
                  <a:srgbClr val="FF0000"/>
                </a:solidFill>
              </a:rPr>
              <a:t>reduced to the extent reasonably possible</a:t>
            </a:r>
            <a:r>
              <a:rPr lang="is-IS" dirty="0"/>
              <a:t>…” </a:t>
            </a:r>
            <a:endParaRPr lang="is-IS" dirty="0" smtClean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is-IS" dirty="0" smtClean="0"/>
              <a:t>(</a:t>
            </a:r>
            <a:r>
              <a:rPr lang="en-US" i="1" u="sng" dirty="0"/>
              <a:t>Codex Gen. Std. for Food Additives)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57863" y="464983"/>
            <a:ext cx="6170366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38392" y="1924647"/>
            <a:ext cx="7762789" cy="36317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US" dirty="0"/>
              <a:t>Wine needs to be not only made visually acceptable, it </a:t>
            </a:r>
            <a:r>
              <a:rPr lang="en-US" b="1" u="sng" dirty="0">
                <a:solidFill>
                  <a:srgbClr val="FF0000"/>
                </a:solidFill>
              </a:rPr>
              <a:t>may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also need:</a:t>
            </a:r>
          </a:p>
          <a:p>
            <a:pPr marL="1889125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err="1"/>
              <a:t>Tartrate</a:t>
            </a:r>
            <a:r>
              <a:rPr lang="en-US" dirty="0"/>
              <a:t> Stabilization</a:t>
            </a:r>
          </a:p>
          <a:p>
            <a:pPr marL="1889125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/>
              <a:t>pH Adjustment</a:t>
            </a:r>
          </a:p>
          <a:p>
            <a:pPr marL="1889125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/>
              <a:t>Acid Additions</a:t>
            </a:r>
            <a:endParaRPr lang="en-US" dirty="0">
              <a:solidFill>
                <a:srgbClr val="FF0000"/>
              </a:solidFill>
            </a:endParaRPr>
          </a:p>
          <a:p>
            <a:pPr marL="1889125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/>
              <a:t>Protein Removal</a:t>
            </a:r>
          </a:p>
          <a:p>
            <a:pPr marL="1889125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/>
              <a:t>Tannin Adjustment </a:t>
            </a:r>
          </a:p>
          <a:p>
            <a:pPr marL="1889125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/>
              <a:t>Color Adjustment</a:t>
            </a:r>
          </a:p>
        </p:txBody>
      </p:sp>
    </p:spTree>
    <p:extLst>
      <p:ext uri="{BB962C8B-B14F-4D97-AF65-F5344CB8AC3E}">
        <p14:creationId xmlns:p14="http://schemas.microsoft.com/office/powerpoint/2010/main" val="3388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1531776"/>
            <a:ext cx="8132063" cy="313932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US" b="1" u="sng" dirty="0">
                <a:solidFill>
                  <a:schemeClr val="bg1"/>
                </a:solidFill>
              </a:rPr>
              <a:t>“Tartrate” Stabilization (Cold-Stable wine)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Wine, by nature, contains a significant amount of Tartrate.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Eventually precipitates, especially if the wine is chilled for a significant amount of time;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They are harmless, but:</a:t>
            </a:r>
          </a:p>
          <a:p>
            <a:pPr marL="919163" lvl="1" indent="-460375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Visually unattractive; and </a:t>
            </a:r>
            <a:r>
              <a:rPr lang="en-US" altLang="en-US" dirty="0"/>
              <a:t> </a:t>
            </a:r>
          </a:p>
          <a:p>
            <a:pPr marL="919163" lvl="1" indent="-460375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Problematic if precipitates post-bottling.</a:t>
            </a: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440610" y="410964"/>
            <a:ext cx="6213547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pic>
        <p:nvPicPr>
          <p:cNvPr id="6149" name="Picture 2" descr="E:\Wine Diamonds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19" y="4939588"/>
            <a:ext cx="1953684" cy="14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E:\Wine Diamonds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846" y="4939588"/>
            <a:ext cx="1861692" cy="14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23357" y="381000"/>
            <a:ext cx="6338531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94688"/>
            <a:ext cx="8229600" cy="1219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b="1" u="sng"/>
              <a:t>“Tartrate” Stabilization (aka Cold-Stable wine)</a:t>
            </a:r>
          </a:p>
          <a:p>
            <a:pPr>
              <a:buFont typeface="Arial" charset="0"/>
              <a:buNone/>
            </a:pPr>
            <a:endParaRPr lang="en-US" alt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36252"/>
              </p:ext>
            </p:extLst>
          </p:nvPr>
        </p:nvGraphicFramePr>
        <p:xfrm>
          <a:off x="304800" y="2438400"/>
          <a:ext cx="8382000" cy="36957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3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What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Stabilization by chilling and filtering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Adding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Bitartrate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elective </a:t>
                      </a:r>
                      <a:r>
                        <a:rPr kumimoji="0" lang="en-US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Ta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rtrate </a:t>
                      </a:r>
                      <a:r>
                        <a:rPr kumimoji="0" lang="en-US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emoval </a:t>
                      </a:r>
                      <a:r>
                        <a:rPr kumimoji="0" lang="en-US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ystem via Electrodialysis (STARS)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Chill tank down to 25°F, hold temp, then filter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Add Potassium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Bitartrate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to precipitate tartrates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Tartrates removed by passing through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Many wineries store wines cold anyway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Just add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Bitartrate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.  No extra equipment needed.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Relatively little waste and minimal wine loss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3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Cost of refrigeration can be very high.  Filtration costs and wine loss.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Cost of Bitartrate. Filtration costs and wine loss.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Cost of equipment.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Best suited for small lots.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2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31984" y="354724"/>
            <a:ext cx="6323487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6200" y="1985607"/>
            <a:ext cx="7762789" cy="2333972"/>
          </a:xfrm>
        </p:spPr>
        <p:txBody>
          <a:bodyPr/>
          <a:lstStyle/>
          <a:p>
            <a:pPr algn="ctr">
              <a:spcBef>
                <a:spcPts val="600"/>
              </a:spcBef>
              <a:buFont typeface="Arial" charset="0"/>
              <a:buNone/>
            </a:pPr>
            <a:r>
              <a:rPr lang="en-US" altLang="en-US" b="1" u="sng" dirty="0"/>
              <a:t>pH Adjustment – Why?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As a grape matures, the acid level decreases.  This is especially common for grapes grown in warm areas, or those left on the vine longer.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If a wine does not have adequate acidity, the palate will be </a:t>
            </a:r>
            <a:r>
              <a:rPr lang="en-US" altLang="en-US" dirty="0" smtClean="0"/>
              <a:t>out of balance (“</a:t>
            </a:r>
            <a:r>
              <a:rPr lang="en-US" i="1" dirty="0" smtClean="0"/>
              <a:t>lacking </a:t>
            </a:r>
            <a:r>
              <a:rPr lang="en-US" i="1" dirty="0"/>
              <a:t>structure</a:t>
            </a:r>
            <a:r>
              <a:rPr lang="en-US" i="1" dirty="0" smtClean="0"/>
              <a:t>”).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7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ton_vineyard_winemonth2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255776"/>
            <a:ext cx="8720328" cy="56022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9169"/>
            <a:ext cx="7476067" cy="55143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20253" y="1661496"/>
            <a:ext cx="5507011" cy="2308324"/>
          </a:xfrm>
          <a:effectLst>
            <a:outerShdw blurRad="50800" dist="12700" dir="2700000">
              <a:srgbClr val="000000">
                <a:alpha val="84000"/>
              </a:srgbClr>
            </a:outerShdw>
          </a:effectLst>
        </p:spPr>
        <p:txBody>
          <a:bodyPr/>
          <a:lstStyle/>
          <a:p>
            <a:pPr lvl="1"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U.S. Wine / International Collaborations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Wine Additives in U.S. and Vietnam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is “Wine”?</a:t>
            </a:r>
          </a:p>
          <a:p>
            <a:pPr lvl="1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Fining and Finishing</a:t>
            </a:r>
          </a:p>
          <a:p>
            <a:pPr lvl="1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 Additives/Processing Aids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9324" y="365553"/>
            <a:ext cx="504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8D353"/>
                </a:solidFill>
                <a:latin typeface="Georgia" charset="0"/>
                <a:ea typeface="Georgia" charset="0"/>
                <a:cs typeface="Georgia" charset="0"/>
              </a:rPr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4834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49238" y="457200"/>
            <a:ext cx="6333672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43910" y="1600200"/>
            <a:ext cx="8382000" cy="3170099"/>
          </a:xfrm>
        </p:spPr>
        <p:txBody>
          <a:bodyPr/>
          <a:lstStyle/>
          <a:p>
            <a:pPr algn="ctr">
              <a:lnSpc>
                <a:spcPct val="100000"/>
              </a:lnSpc>
              <a:buFont typeface="Arial" charset="0"/>
              <a:buNone/>
            </a:pPr>
            <a:r>
              <a:rPr lang="en-US" altLang="en-US" b="1" u="sng" dirty="0"/>
              <a:t>pH Adjustment – How?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Ion Exchange – Very effective, but not every winery has access to this technology.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A winemaker can also add acid:</a:t>
            </a:r>
          </a:p>
          <a:p>
            <a:pPr marL="523875" lvl="1" indent="-342900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/>
            </a:pPr>
            <a:r>
              <a:rPr lang="en-US" altLang="en-US" dirty="0"/>
              <a:t>Tartaric</a:t>
            </a:r>
          </a:p>
          <a:p>
            <a:pPr marL="523875" lvl="1" indent="-342900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/>
            </a:pPr>
            <a:r>
              <a:rPr lang="en-US" altLang="en-US" dirty="0"/>
              <a:t>Malic</a:t>
            </a:r>
          </a:p>
          <a:p>
            <a:pPr marL="523875" lvl="1" indent="-342900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/>
            </a:pPr>
            <a:r>
              <a:rPr lang="en-US" altLang="en-US" dirty="0"/>
              <a:t>Citric</a:t>
            </a:r>
          </a:p>
          <a:p>
            <a:pPr marL="523875" lvl="1" indent="-342900"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/>
            </a:pPr>
            <a:r>
              <a:rPr lang="en-US" altLang="en-US" dirty="0" smtClean="0"/>
              <a:t>Lactic.  </a:t>
            </a:r>
            <a:endParaRPr lang="en-US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55592" y="3490138"/>
            <a:ext cx="4154424" cy="2630245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168275" indent="-52388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Some winemakers prefer to add a specific acid based on: </a:t>
            </a:r>
          </a:p>
          <a:p>
            <a:pPr marL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Perceived taste differences</a:t>
            </a:r>
          </a:p>
          <a:p>
            <a:pPr marL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Microbial stability </a:t>
            </a:r>
          </a:p>
          <a:p>
            <a:pPr marL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The stage of fermentation</a:t>
            </a:r>
          </a:p>
          <a:p>
            <a:pPr marL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Cost.</a:t>
            </a:r>
            <a:endParaRPr lang="en-US" sz="24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49237" y="432557"/>
            <a:ext cx="6470307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b="1" u="sng"/>
              <a:t>Protein Removal</a:t>
            </a:r>
          </a:p>
          <a:p>
            <a:pPr>
              <a:buFont typeface="Arial" charset="0"/>
              <a:buNone/>
            </a:pPr>
            <a:r>
              <a:rPr lang="en-US" altLang="en-US"/>
              <a:t>Wines contain a certain amount of protein.</a:t>
            </a:r>
          </a:p>
        </p:txBody>
      </p:sp>
      <p:pic>
        <p:nvPicPr>
          <p:cNvPr id="10244" name="Picture 4" descr="E:\egg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336" y="4279392"/>
            <a:ext cx="4742997" cy="196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0544" y="2731009"/>
            <a:ext cx="2452800" cy="2950463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168275" indent="-52388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When the proteins in wine are heated, they denature and form a haze.  This occurs very slowly naturally, but if a wine is in a warm or hot location, it can occur very rapidly.</a:t>
            </a:r>
          </a:p>
        </p:txBody>
      </p:sp>
      <p:pic>
        <p:nvPicPr>
          <p:cNvPr id="10246" name="Picture 5" descr="E:\Wine ha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20000">
            <a:off x="6161069" y="1917194"/>
            <a:ext cx="2071347" cy="16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80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40610" y="375745"/>
            <a:ext cx="6255589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59664" y="1627632"/>
            <a:ext cx="4724400" cy="375487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u="sng" dirty="0"/>
              <a:t>Protein Removal</a:t>
            </a:r>
          </a:p>
          <a:p>
            <a:pPr marL="400050" indent="-400050">
              <a:lnSpc>
                <a:spcPct val="100000"/>
              </a:lnSpc>
              <a:spcBef>
                <a:spcPts val="600"/>
              </a:spcBef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sz="2400" dirty="0"/>
              <a:t>To remove protein from wine, the most common remedy is the use of Bentonite (clay</a:t>
            </a:r>
            <a:r>
              <a:rPr lang="en-US" sz="2400" dirty="0" smtClean="0"/>
              <a:t>);</a:t>
            </a:r>
            <a:endParaRPr lang="en-US" sz="2400" dirty="0"/>
          </a:p>
          <a:p>
            <a:pPr marL="400050" indent="-400050">
              <a:lnSpc>
                <a:spcPct val="100000"/>
              </a:lnSpc>
              <a:spcBef>
                <a:spcPts val="600"/>
              </a:spcBef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sz="2400" dirty="0"/>
              <a:t>Bentonite is used to make a slurry that is mixed with </a:t>
            </a:r>
            <a:r>
              <a:rPr lang="en-US" sz="2400" dirty="0" smtClean="0"/>
              <a:t>wine;</a:t>
            </a:r>
            <a:endParaRPr lang="en-US" sz="2400" dirty="0"/>
          </a:p>
          <a:p>
            <a:pPr marL="400050" indent="-400050">
              <a:lnSpc>
                <a:spcPct val="100000"/>
              </a:lnSpc>
              <a:spcBef>
                <a:spcPts val="600"/>
              </a:spcBef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sz="2400" dirty="0"/>
              <a:t>The proteins bind to the bentonite and are removed by filtration.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021" y="1600200"/>
            <a:ext cx="29765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0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49238" y="457200"/>
            <a:ext cx="6513662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5008" y="1973315"/>
            <a:ext cx="8229600" cy="3334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sz="2400" b="1" u="sng" dirty="0"/>
              <a:t>Tannin Adjustment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2590800"/>
            <a:ext cx="3657600" cy="28956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marL="168275" indent="-523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u="sng" dirty="0">
                <a:solidFill>
                  <a:schemeClr val="bg1"/>
                </a:solidFill>
                <a:latin typeface="Calibri" charset="0"/>
              </a:rPr>
              <a:t>Too Much Tannin</a:t>
            </a:r>
          </a:p>
          <a:p>
            <a:pPr marL="349250" indent="-233363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libri" charset="0"/>
              </a:rPr>
              <a:t>The wine is too tannic to enjoy (</a:t>
            </a:r>
            <a:r>
              <a:rPr lang="en-US" altLang="en-US" sz="2000" i="1" dirty="0">
                <a:solidFill>
                  <a:schemeClr val="bg1"/>
                </a:solidFill>
                <a:latin typeface="Calibri" charset="0"/>
              </a:rPr>
              <a:t>bitter/astringent)</a:t>
            </a:r>
          </a:p>
          <a:p>
            <a:pPr marL="349250" indent="-233363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libri" charset="0"/>
              </a:rPr>
              <a:t>Tannins can be removed by addition of Protein to precipitate the Tannins</a:t>
            </a:r>
          </a:p>
          <a:p>
            <a:pPr marL="349250" indent="-233363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libri" charset="0"/>
              </a:rPr>
              <a:t>Egg white, Milk (casein), Isinglass, PVPP</a:t>
            </a:r>
          </a:p>
          <a:p>
            <a:pPr marL="349250" indent="-233363">
              <a:spcBef>
                <a:spcPct val="20000"/>
              </a:spcBef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2590800"/>
            <a:ext cx="3657600" cy="289560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168275" indent="-52388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Too Little Tannin</a:t>
            </a:r>
          </a:p>
          <a:p>
            <a:pPr marL="288925" indent="-1730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The wine will be bland, may have reduced </a:t>
            </a:r>
            <a:r>
              <a:rPr lang="en-US" sz="2000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ageability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, and may not keep its color (reds)</a:t>
            </a:r>
          </a:p>
          <a:p>
            <a:pPr marL="288925" indent="-173038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Tannins levels can be increased by adding Grape or Oak Tannin.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7576" y="5847256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Tannin + Protein = Precipitate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3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12951" y="458241"/>
            <a:ext cx="6433125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48120" y="1949031"/>
            <a:ext cx="7762789" cy="317009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en-US" b="1" u="sng" dirty="0"/>
              <a:t>Color Correction – Why?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A prime example of a case for color adjustment is “Pinot </a:t>
            </a:r>
            <a:r>
              <a:rPr lang="en-US" altLang="en-US" dirty="0" err="1"/>
              <a:t>Grigio</a:t>
            </a:r>
            <a:r>
              <a:rPr lang="en-US" altLang="en-US" dirty="0"/>
              <a:t>/Pinot Gris</a:t>
            </a:r>
            <a:r>
              <a:rPr lang="en-US" altLang="en-US" dirty="0" smtClean="0"/>
              <a:t>”; 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This grape can produce a wine that is somewhere between light red and light brown, yet the wine in the bottle is a brilliant white </a:t>
            </a:r>
            <a:r>
              <a:rPr lang="en-US" altLang="en-US" dirty="0" smtClean="0"/>
              <a:t>wine;</a:t>
            </a:r>
            <a:endParaRPr lang="en-US" alt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So, how do you get a white wine from a colored wine?: </a:t>
            </a:r>
            <a:r>
              <a:rPr lang="en-US" altLang="en-US" i="1" dirty="0"/>
              <a:t>Remove some color</a:t>
            </a:r>
            <a:r>
              <a:rPr lang="en-US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435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23358" y="440271"/>
            <a:ext cx="6594008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78366" y="1851495"/>
            <a:ext cx="7963298" cy="298543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en-US" b="1" u="sng" dirty="0"/>
              <a:t>Color Correction – How?</a:t>
            </a:r>
            <a:endParaRPr lang="en-US" alt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Two main methods:  Activated Carbon and </a:t>
            </a:r>
            <a:r>
              <a:rPr lang="en-US" altLang="en-US" dirty="0" err="1"/>
              <a:t>Polyvinylpolypyrrolidone</a:t>
            </a:r>
            <a:r>
              <a:rPr lang="en-US" altLang="en-US" dirty="0"/>
              <a:t> (PVPP</a:t>
            </a:r>
            <a:r>
              <a:rPr lang="en-US" altLang="en-US" dirty="0" smtClean="0"/>
              <a:t>);</a:t>
            </a:r>
            <a:endParaRPr lang="en-US" alt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Both products are attracted to the colored molecules in </a:t>
            </a:r>
            <a:r>
              <a:rPr lang="en-US" altLang="en-US" dirty="0" smtClean="0"/>
              <a:t>wine; </a:t>
            </a:r>
            <a:endParaRPr lang="en-US" alt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/>
              <a:t>The compounds are not entirely selective, though, and can remove other (desirable) compounds in the </a:t>
            </a:r>
            <a:r>
              <a:rPr lang="en-US" altLang="en-US" dirty="0" smtClean="0"/>
              <a:t>wine;  </a:t>
            </a:r>
            <a:endParaRPr lang="en-US" altLang="en-US" dirty="0"/>
          </a:p>
          <a:p>
            <a:pPr marL="919163" lvl="1" indent="-339725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en-US" altLang="en-US" dirty="0"/>
              <a:t>They also add costs to the production of the wine.</a:t>
            </a:r>
          </a:p>
        </p:txBody>
      </p:sp>
    </p:spTree>
    <p:extLst>
      <p:ext uri="{BB962C8B-B14F-4D97-AF65-F5344CB8AC3E}">
        <p14:creationId xmlns:p14="http://schemas.microsoft.com/office/powerpoint/2010/main" val="19219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3358" y="440271"/>
            <a:ext cx="6594008" cy="551433"/>
          </a:xfrm>
        </p:spPr>
        <p:txBody>
          <a:bodyPr/>
          <a:lstStyle/>
          <a:p>
            <a:r>
              <a:rPr lang="en-US" altLang="en-US" dirty="0"/>
              <a:t>Fining and Finishing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78366" y="1961223"/>
            <a:ext cx="7956968" cy="2831544"/>
          </a:xfrm>
        </p:spPr>
        <p:txBody>
          <a:bodyPr/>
          <a:lstStyle/>
          <a:p>
            <a:pPr indent="6350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US" dirty="0"/>
              <a:t>We covered the most common fining and finishing techniques, but others are also in use such as:</a:t>
            </a:r>
          </a:p>
          <a:p>
            <a:pPr marL="809625" indent="-33813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/>
              <a:t>Copper Sulfate for treatment of H</a:t>
            </a:r>
            <a:r>
              <a:rPr lang="en-US" baseline="-25000" dirty="0"/>
              <a:t>2</a:t>
            </a:r>
            <a:r>
              <a:rPr lang="en-US" dirty="0"/>
              <a:t>S &amp; </a:t>
            </a:r>
            <a:r>
              <a:rPr lang="en-US" dirty="0" err="1" smtClean="0"/>
              <a:t>Mercaptans</a:t>
            </a:r>
            <a:r>
              <a:rPr lang="en-US" dirty="0" smtClean="0"/>
              <a:t>;</a:t>
            </a:r>
            <a:endParaRPr lang="en-US" dirty="0"/>
          </a:p>
          <a:p>
            <a:pPr marL="809625" lvl="1" indent="-338138">
              <a:lnSpc>
                <a:spcPct val="100000"/>
              </a:lnSpc>
              <a:spcBef>
                <a:spcPts val="6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Enzymes for “removal” of a number of undesirable compounds including proteins, polysaccharides, etc. and to </a:t>
            </a:r>
            <a:r>
              <a:rPr lang="en-US" altLang="en-US" dirty="0"/>
              <a:t>arrest ML </a:t>
            </a:r>
            <a:r>
              <a:rPr lang="en-US" altLang="en-US" dirty="0" smtClean="0"/>
              <a:t>fermentation;</a:t>
            </a:r>
            <a:endParaRPr lang="en-US" dirty="0"/>
          </a:p>
          <a:p>
            <a:pPr marL="809625" indent="-33813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/>
              <a:t>Clarifying agents like Gum Arabic and </a:t>
            </a:r>
            <a:r>
              <a:rPr lang="en-US" dirty="0" smtClean="0"/>
              <a:t>SiO</a:t>
            </a:r>
            <a:r>
              <a:rPr lang="en-US" baseline="-25000" dirty="0" smtClean="0"/>
              <a:t>2.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87510" y="4974634"/>
            <a:ext cx="7229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U.S.: </a:t>
            </a:r>
            <a:r>
              <a:rPr lang="en-US" sz="3200" i="1" u="sng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Always refer to 27 CFR 24.246</a:t>
            </a:r>
          </a:p>
        </p:txBody>
      </p:sp>
    </p:spTree>
    <p:extLst>
      <p:ext uri="{BB962C8B-B14F-4D97-AF65-F5344CB8AC3E}">
        <p14:creationId xmlns:p14="http://schemas.microsoft.com/office/powerpoint/2010/main" val="16336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258" y="383151"/>
            <a:ext cx="6280601" cy="5569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400" dirty="0" smtClean="0"/>
              <a:t>Additives </a:t>
            </a:r>
            <a:r>
              <a:rPr lang="en-US" sz="3400" dirty="0"/>
              <a:t>used in Fermentation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idx="1"/>
          </p:nvPr>
        </p:nvSpPr>
        <p:spPr>
          <a:xfrm>
            <a:off x="809770" y="2264758"/>
            <a:ext cx="7762789" cy="28206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/>
              <a:t>Ammonium Phosphate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/>
              <a:t>Thiamine  (Vitamin B1)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/>
          </a:p>
        </p:txBody>
      </p:sp>
      <p:sp>
        <p:nvSpPr>
          <p:cNvPr id="16387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379591"/>
          </a:xfrm>
        </p:spPr>
        <p:txBody>
          <a:bodyPr/>
          <a:lstStyle/>
          <a:p>
            <a:pPr algn="ctr"/>
            <a:r>
              <a:rPr lang="en-US" altLang="en-US" b="1" dirty="0"/>
              <a:t>Additive</a:t>
            </a:r>
          </a:p>
        </p:txBody>
      </p:sp>
      <p:sp>
        <p:nvSpPr>
          <p:cNvPr id="1638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2993263" cy="379591"/>
          </a:xfrm>
        </p:spPr>
        <p:txBody>
          <a:bodyPr/>
          <a:lstStyle/>
          <a:p>
            <a:pPr algn="ctr"/>
            <a:r>
              <a:rPr lang="en-US" altLang="en-US" b="1" dirty="0"/>
              <a:t>Use</a:t>
            </a:r>
          </a:p>
        </p:txBody>
      </p:sp>
      <p:sp>
        <p:nvSpPr>
          <p:cNvPr id="1639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2203450"/>
            <a:ext cx="4041775" cy="1862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2200" dirty="0"/>
              <a:t>Source of nitrogen for yeast growth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altLang="en-US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2200" dirty="0"/>
              <a:t>Yeast nutrient  </a:t>
            </a:r>
          </a:p>
        </p:txBody>
      </p:sp>
    </p:spTree>
    <p:extLst>
      <p:ext uri="{BB962C8B-B14F-4D97-AF65-F5344CB8AC3E}">
        <p14:creationId xmlns:p14="http://schemas.microsoft.com/office/powerpoint/2010/main" val="188843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400" dirty="0"/>
              <a:t>Additives used in Fermentation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idx="1"/>
          </p:nvPr>
        </p:nvSpPr>
        <p:spPr>
          <a:xfrm>
            <a:off x="767751" y="2497665"/>
            <a:ext cx="7511510" cy="3206006"/>
          </a:xfrm>
        </p:spPr>
        <p:txBody>
          <a:bodyPr/>
          <a:lstStyle/>
          <a:p>
            <a:r>
              <a:rPr lang="en-US" altLang="en-US" dirty="0" err="1"/>
              <a:t>Autolyzed</a:t>
            </a:r>
            <a:r>
              <a:rPr lang="en-US" altLang="en-US" dirty="0"/>
              <a:t> Yeast</a:t>
            </a:r>
          </a:p>
          <a:p>
            <a:endParaRPr lang="en-US" altLang="en-US" dirty="0"/>
          </a:p>
          <a:p>
            <a:r>
              <a:rPr lang="en-US" altLang="en-US" dirty="0" smtClean="0"/>
              <a:t>Yeast </a:t>
            </a:r>
            <a:r>
              <a:rPr lang="en-US" altLang="en-US" dirty="0"/>
              <a:t>Hulls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Oak Products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17411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747199"/>
            <a:ext cx="4040188" cy="379591"/>
          </a:xfrm>
        </p:spPr>
        <p:txBody>
          <a:bodyPr/>
          <a:lstStyle/>
          <a:p>
            <a:pPr algn="ctr"/>
            <a:r>
              <a:rPr lang="en-US" altLang="en-US" b="1" dirty="0"/>
              <a:t>Additive</a:t>
            </a:r>
          </a:p>
        </p:txBody>
      </p:sp>
      <p:sp>
        <p:nvSpPr>
          <p:cNvPr id="174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23506" y="1747199"/>
            <a:ext cx="4041775" cy="379591"/>
          </a:xfrm>
        </p:spPr>
        <p:txBody>
          <a:bodyPr/>
          <a:lstStyle/>
          <a:p>
            <a:pPr algn="ctr"/>
            <a:r>
              <a:rPr lang="en-US" altLang="en-US" b="1" dirty="0"/>
              <a:t>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2472963"/>
            <a:ext cx="4041775" cy="3951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Provides nutrients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Provide proteins and adsorb </a:t>
            </a:r>
            <a:r>
              <a:rPr lang="en-US" dirty="0"/>
              <a:t>toxic fatty acids</a:t>
            </a:r>
          </a:p>
          <a:p>
            <a:pPr marL="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Source of tannin to provide structure and color stability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33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Additives used for Processing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idx="1"/>
          </p:nvPr>
        </p:nvSpPr>
        <p:spPr>
          <a:xfrm>
            <a:off x="585483" y="2273385"/>
            <a:ext cx="2596629" cy="28206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Carbon Dioxide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Nitrogen Gas</a:t>
            </a:r>
          </a:p>
        </p:txBody>
      </p:sp>
      <p:sp>
        <p:nvSpPr>
          <p:cNvPr id="1843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125501" y="1678864"/>
            <a:ext cx="4041775" cy="379591"/>
          </a:xfrm>
        </p:spPr>
        <p:txBody>
          <a:bodyPr/>
          <a:lstStyle/>
          <a:p>
            <a:pPr algn="ctr"/>
            <a:r>
              <a:rPr lang="en-US" altLang="en-US" b="1" dirty="0"/>
              <a:t>Use</a:t>
            </a:r>
          </a:p>
        </p:txBody>
      </p:sp>
      <p:sp>
        <p:nvSpPr>
          <p:cNvPr id="1843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303777" y="2192338"/>
            <a:ext cx="4389120" cy="22006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Both gasses used to:</a:t>
            </a:r>
          </a:p>
          <a:p>
            <a:pPr marL="349250" lvl="1" indent="-217488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en-US" altLang="en-US" dirty="0"/>
              <a:t>Purge tanks, lines and bottles</a:t>
            </a:r>
          </a:p>
          <a:p>
            <a:pPr marL="349250" lvl="1" indent="-217488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en-US" altLang="en-US" dirty="0"/>
              <a:t>Headspace for partial tanks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Nitrogen used to remove oxygen from wine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371" y="1678864"/>
            <a:ext cx="2560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Additive</a:t>
            </a:r>
            <a:endParaRPr lang="en-US" sz="22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6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U.S. Wine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3239" y="1686300"/>
            <a:ext cx="8040735" cy="2985433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8,700 </a:t>
            </a:r>
            <a:r>
              <a:rPr lang="en-US" sz="2400" dirty="0" smtClean="0">
                <a:solidFill>
                  <a:schemeClr val="bg1"/>
                </a:solidFill>
              </a:rPr>
              <a:t>wineries;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Grapes grown and wine made in </a:t>
            </a:r>
            <a:r>
              <a:rPr lang="en-US" sz="2400" dirty="0">
                <a:solidFill>
                  <a:schemeClr val="bg1"/>
                </a:solidFill>
              </a:rPr>
              <a:t>all 50 </a:t>
            </a:r>
            <a:r>
              <a:rPr lang="en-US" sz="2400" dirty="0" smtClean="0">
                <a:solidFill>
                  <a:schemeClr val="bg1"/>
                </a:solidFill>
              </a:rPr>
              <a:t>states;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U.S. accounts for 10.7</a:t>
            </a:r>
            <a:r>
              <a:rPr lang="en-US" sz="2400" dirty="0">
                <a:solidFill>
                  <a:schemeClr val="bg1"/>
                </a:solidFill>
              </a:rPr>
              <a:t>% of world </a:t>
            </a:r>
            <a:r>
              <a:rPr lang="en-US" sz="2400" dirty="0" smtClean="0">
                <a:solidFill>
                  <a:schemeClr val="bg1"/>
                </a:solidFill>
              </a:rPr>
              <a:t>wine production </a:t>
            </a:r>
            <a:r>
              <a:rPr lang="en-US" sz="2400" dirty="0">
                <a:solidFill>
                  <a:schemeClr val="bg1"/>
                </a:solidFill>
              </a:rPr>
              <a:t>(#4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U.S. wine exports totaled $1.6 billion in </a:t>
            </a:r>
            <a:r>
              <a:rPr lang="en-US" sz="2400" dirty="0" smtClean="0">
                <a:solidFill>
                  <a:schemeClr val="bg1"/>
                </a:solidFill>
              </a:rPr>
              <a:t>2015;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9163" lvl="1" indent="-400050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Exports to Vietnam totaled $11.7  </a:t>
            </a:r>
            <a:r>
              <a:rPr lang="en-US" sz="2400" dirty="0" smtClean="0">
                <a:solidFill>
                  <a:schemeClr val="bg1"/>
                </a:solidFill>
              </a:rPr>
              <a:t>million;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U.S. </a:t>
            </a:r>
            <a:r>
              <a:rPr lang="en-US" sz="2400" dirty="0">
                <a:solidFill>
                  <a:schemeClr val="bg1"/>
                </a:solidFill>
              </a:rPr>
              <a:t>consumes 13% of world production (#1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0339">
            <a:off x="2811119" y="4997060"/>
            <a:ext cx="3030982" cy="148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2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66" y="180193"/>
            <a:ext cx="6280601" cy="5569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Additives for Fining/Clarification/Stabilization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idx="1"/>
          </p:nvPr>
        </p:nvSpPr>
        <p:spPr>
          <a:xfrm>
            <a:off x="682971" y="2153633"/>
            <a:ext cx="3011205" cy="35035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200" dirty="0" smtClean="0"/>
              <a:t>Tannin</a:t>
            </a:r>
            <a:endParaRPr lang="en-US" altLang="en-US" sz="2200" dirty="0"/>
          </a:p>
          <a:p>
            <a:pPr>
              <a:lnSpc>
                <a:spcPct val="100000"/>
              </a:lnSpc>
            </a:pPr>
            <a:endParaRPr lang="en-US" altLang="en-US" sz="2200" dirty="0"/>
          </a:p>
          <a:p>
            <a:pPr>
              <a:lnSpc>
                <a:spcPct val="100000"/>
              </a:lnSpc>
            </a:pPr>
            <a:endParaRPr lang="en-US" altLang="en-US" sz="2200" dirty="0"/>
          </a:p>
          <a:p>
            <a:pPr>
              <a:lnSpc>
                <a:spcPct val="100000"/>
              </a:lnSpc>
            </a:pPr>
            <a:endParaRPr lang="en-US" altLang="en-US" sz="2200" dirty="0"/>
          </a:p>
          <a:p>
            <a:pPr>
              <a:lnSpc>
                <a:spcPct val="100000"/>
              </a:lnSpc>
            </a:pPr>
            <a:endParaRPr lang="en-US" altLang="en-US" sz="2200" dirty="0"/>
          </a:p>
          <a:p>
            <a:pPr>
              <a:lnSpc>
                <a:spcPct val="100000"/>
              </a:lnSpc>
            </a:pPr>
            <a:endParaRPr lang="en-US" altLang="en-US" sz="22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en-US" sz="2200" dirty="0" err="1" smtClean="0"/>
              <a:t>Malolactic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Bacteria </a:t>
            </a:r>
            <a:br>
              <a:rPr lang="en-US" altLang="en-US" sz="2200" dirty="0"/>
            </a:br>
            <a:r>
              <a:rPr lang="en-US" altLang="en-US" sz="2200" dirty="0"/>
              <a:t>(</a:t>
            </a:r>
            <a:r>
              <a:rPr lang="en-US" altLang="en-US" sz="2200" i="1" dirty="0" err="1"/>
              <a:t>Oenococcus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Oeni</a:t>
            </a:r>
            <a:r>
              <a:rPr lang="en-US" altLang="en-US" sz="2200" dirty="0"/>
              <a:t>)</a:t>
            </a:r>
          </a:p>
          <a:p>
            <a:pPr>
              <a:buFont typeface="Arial" charset="0"/>
              <a:buNone/>
            </a:pPr>
            <a:endParaRPr lang="en-US" altLang="en-US" dirty="0"/>
          </a:p>
        </p:txBody>
      </p:sp>
      <p:sp>
        <p:nvSpPr>
          <p:cNvPr id="2150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64365" y="1658112"/>
            <a:ext cx="4041775" cy="379591"/>
          </a:xfrm>
        </p:spPr>
        <p:txBody>
          <a:bodyPr/>
          <a:lstStyle/>
          <a:p>
            <a:pPr algn="ctr"/>
            <a:r>
              <a:rPr lang="en-US" altLang="en-US" b="1" dirty="0"/>
              <a:t>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03775" y="2153633"/>
            <a:ext cx="3950081" cy="3503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200" dirty="0" smtClean="0"/>
              <a:t>Supplements </a:t>
            </a:r>
            <a:r>
              <a:rPr lang="en-US" sz="2200" dirty="0"/>
              <a:t>natural deficiencies in wines; Effects include:</a:t>
            </a:r>
          </a:p>
          <a:p>
            <a:pPr marL="749300" lvl="1" indent="-230188">
              <a:lnSpc>
                <a:spcPct val="100000"/>
              </a:lnSpc>
              <a:buClrTx/>
              <a:buFont typeface="Arial" charset="0"/>
              <a:buChar char="•"/>
              <a:defRPr/>
            </a:pPr>
            <a:r>
              <a:rPr lang="en-US" sz="2200" dirty="0"/>
              <a:t>Color stabilization</a:t>
            </a:r>
          </a:p>
          <a:p>
            <a:pPr marL="749300" lvl="1" indent="-230188">
              <a:lnSpc>
                <a:spcPct val="100000"/>
              </a:lnSpc>
              <a:buClrTx/>
              <a:buFont typeface="Arial" charset="0"/>
              <a:buChar char="•"/>
              <a:defRPr/>
            </a:pPr>
            <a:r>
              <a:rPr lang="en-US" sz="2200" dirty="0"/>
              <a:t>Organoleptic structure</a:t>
            </a:r>
          </a:p>
          <a:p>
            <a:pPr marL="519112" lvl="1" indent="0">
              <a:lnSpc>
                <a:spcPct val="100000"/>
              </a:lnSpc>
              <a:buClrTx/>
              <a:buNone/>
              <a:defRPr/>
            </a:pPr>
            <a:endParaRPr lang="en-US" sz="2200" dirty="0"/>
          </a:p>
          <a:p>
            <a:pPr>
              <a:lnSpc>
                <a:spcPct val="100000"/>
              </a:lnSpc>
              <a:defRPr/>
            </a:pPr>
            <a:r>
              <a:rPr lang="en-US" sz="2200" dirty="0" smtClean="0"/>
              <a:t>Stabilizes </a:t>
            </a:r>
            <a:r>
              <a:rPr lang="en-US" sz="2200" dirty="0"/>
              <a:t>wine by controlled fermentation of single fermentable acid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288" y="1658112"/>
            <a:ext cx="2414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Additive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6227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66" y="180674"/>
            <a:ext cx="6280601" cy="5569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Additives for Component Correction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idx="1"/>
          </p:nvPr>
        </p:nvSpPr>
        <p:spPr>
          <a:xfrm>
            <a:off x="619989" y="2188138"/>
            <a:ext cx="3842283" cy="41242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/>
              <a:t>Oxygen (micro-oxygenation)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smtClean="0"/>
              <a:t>Potassium </a:t>
            </a:r>
            <a:r>
              <a:rPr lang="en-US" altLang="en-US" sz="2200" dirty="0"/>
              <a:t>carbonate or </a:t>
            </a:r>
            <a:br>
              <a:rPr lang="en-US" altLang="en-US" sz="2200" dirty="0"/>
            </a:br>
            <a:r>
              <a:rPr lang="en-US" altLang="en-US" sz="2200" dirty="0" smtClean="0"/>
              <a:t>bicarbonate</a:t>
            </a:r>
            <a:endParaRPr lang="en-US" alt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smtClean="0"/>
              <a:t>Oak </a:t>
            </a:r>
            <a:r>
              <a:rPr lang="en-US" altLang="en-US" sz="2200" dirty="0"/>
              <a:t>Products</a:t>
            </a:r>
          </a:p>
        </p:txBody>
      </p:sp>
      <p:sp>
        <p:nvSpPr>
          <p:cNvPr id="2253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840225" y="1535176"/>
            <a:ext cx="3280553" cy="379591"/>
          </a:xfrm>
        </p:spPr>
        <p:txBody>
          <a:bodyPr/>
          <a:lstStyle/>
          <a:p>
            <a:pPr algn="ctr"/>
            <a:r>
              <a:rPr lang="en-US" altLang="en-US" b="1" dirty="0"/>
              <a:t>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40225" y="2174875"/>
            <a:ext cx="3767328" cy="42259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/>
              <a:t>Promotes natural maturity in wine by simulating minute oxygen transfer of a barrel (often used with Oak Products)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/>
              <a:t>Correct excess acidity in wines and juices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/>
              <a:t>Used to simulate barrel extraction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712" y="1535176"/>
            <a:ext cx="3096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Additive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57455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Additives for Preservation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idx="1"/>
          </p:nvPr>
        </p:nvSpPr>
        <p:spPr>
          <a:xfrm>
            <a:off x="577433" y="2216150"/>
            <a:ext cx="3250855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/>
              <a:t>Potassium meta-bisulfite, </a:t>
            </a:r>
            <a:r>
              <a:rPr lang="en-US" altLang="en-US" sz="2200" dirty="0" smtClean="0"/>
              <a:t>Sulfur Dioxide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smtClean="0"/>
              <a:t>Dimethyl </a:t>
            </a:r>
            <a:r>
              <a:rPr lang="en-US" altLang="en-US" sz="2200" dirty="0" err="1"/>
              <a:t>Dicarbonate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Velcorin</a:t>
            </a:r>
            <a:r>
              <a:rPr lang="en-US" altLang="en-US" sz="2200" dirty="0" smtClean="0"/>
              <a:t>®)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smtClean="0"/>
              <a:t>Ascorbic </a:t>
            </a:r>
            <a:r>
              <a:rPr lang="en-US" altLang="en-US" sz="2200" dirty="0"/>
              <a:t>Acid</a:t>
            </a:r>
          </a:p>
        </p:txBody>
      </p:sp>
      <p:sp>
        <p:nvSpPr>
          <p:cNvPr id="2458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2981071" cy="379591"/>
          </a:xfrm>
        </p:spPr>
        <p:txBody>
          <a:bodyPr/>
          <a:lstStyle/>
          <a:p>
            <a:pPr algn="ctr"/>
            <a:r>
              <a:rPr lang="en-US" altLang="en-US" b="1" dirty="0"/>
              <a:t>Use</a:t>
            </a:r>
          </a:p>
        </p:txBody>
      </p:sp>
      <p:sp>
        <p:nvSpPr>
          <p:cNvPr id="2458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09616" y="2169984"/>
            <a:ext cx="3566287" cy="1061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/>
              <a:t>To increase sulfites </a:t>
            </a:r>
            <a:r>
              <a:rPr lang="en-US" altLang="en-US" sz="2200" dirty="0" smtClean="0"/>
              <a:t>to protect </a:t>
            </a:r>
            <a:r>
              <a:rPr lang="en-US" altLang="en-US" sz="2200" dirty="0"/>
              <a:t>from microbial </a:t>
            </a:r>
            <a:r>
              <a:rPr lang="en-US" altLang="en-US" sz="2200" dirty="0" smtClean="0"/>
              <a:t>and oxidative pressures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096" y="1535113"/>
            <a:ext cx="2926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Additive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809616" y="3487093"/>
            <a:ext cx="35600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Antimicrobial Properties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Prevents oxidation in wines</a:t>
            </a:r>
          </a:p>
          <a:p>
            <a:endParaRPr 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9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256" y="1645920"/>
            <a:ext cx="831494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U.S. law allows many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safe wine 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treatment materials: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Most are naturally occurring in grapes or food;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Few of which actually remain in the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wine bottle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While Codex is beneficial, GSFA and Vietnam’s food additives list do not align fully with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foreign regulations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The U.S. Wine Industry requests that approved additives and processing aids be incorporated into Vietnam’s standards;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Vietnam should recognize “</a:t>
            </a:r>
            <a:r>
              <a:rPr lang="en-US" sz="2200" i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Good Manufacturing Practice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” rather than setting numerical usage limits where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no 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health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concerns exist.</a:t>
            </a:r>
            <a:endParaRPr 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37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 sur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48" y="1098225"/>
            <a:ext cx="8680704" cy="575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611" y="427638"/>
            <a:ext cx="6474263" cy="556990"/>
          </a:xfrm>
        </p:spPr>
        <p:txBody>
          <a:bodyPr/>
          <a:lstStyle/>
          <a:p>
            <a:r>
              <a:rPr lang="en-US" dirty="0"/>
              <a:t>Thank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16" y="4365235"/>
            <a:ext cx="8278368" cy="1926681"/>
          </a:xfrm>
          <a:effectLst>
            <a:outerShdw blurRad="127000" dir="2700000">
              <a:srgbClr val="000000">
                <a:alpha val="41000"/>
              </a:srgbClr>
            </a:outerShdw>
          </a:effectLst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n-US" sz="3200" i="1" dirty="0">
                <a:solidFill>
                  <a:schemeClr val="tx1"/>
                </a:solidFill>
              </a:rPr>
              <a:t>Tom </a:t>
            </a:r>
            <a:r>
              <a:rPr lang="en-US" sz="3200" i="1" dirty="0" err="1" smtClean="0">
                <a:solidFill>
                  <a:schemeClr val="tx1"/>
                </a:solidFill>
              </a:rPr>
              <a:t>LaFaille</a:t>
            </a:r>
            <a:endParaRPr lang="en-US" sz="3200" i="1" dirty="0" smtClean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2800" i="1" dirty="0" err="1" smtClean="0">
                <a:solidFill>
                  <a:schemeClr val="tx1"/>
                </a:solidFill>
              </a:rPr>
              <a:t>tlafaille@wineinstitute.org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http://</a:t>
            </a:r>
            <a:r>
              <a:rPr lang="en-US" sz="2800" i="1" dirty="0" err="1" smtClean="0">
                <a:solidFill>
                  <a:schemeClr val="tx1"/>
                </a:solidFill>
              </a:rPr>
              <a:t>www.wineinstitute.org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http://</a:t>
            </a:r>
            <a:r>
              <a:rPr lang="en-US" sz="2800" i="1" dirty="0" err="1" smtClean="0">
                <a:solidFill>
                  <a:schemeClr val="tx1"/>
                </a:solidFill>
              </a:rPr>
              <a:t>wineamerica.org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3802"/>
            <a:ext cx="9144000" cy="65981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6106" y="434296"/>
            <a:ext cx="6420481" cy="556990"/>
          </a:xfrm>
        </p:spPr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8009" y="1376007"/>
            <a:ext cx="3994807" cy="815608"/>
          </a:xfrm>
        </p:spPr>
        <p:txBody>
          <a:bodyPr/>
          <a:lstStyle/>
          <a:p>
            <a:pPr marL="349250" lvl="1" indent="-288925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  <a:tabLst/>
            </a:pPr>
            <a:r>
              <a:rPr lang="en-US" sz="2400" dirty="0">
                <a:solidFill>
                  <a:schemeClr val="tx1"/>
                </a:solidFill>
              </a:rPr>
              <a:t>Trans-Pacific Partnership</a:t>
            </a:r>
          </a:p>
          <a:p>
            <a:pPr marL="349250" lvl="1" indent="-288925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  <a:tabLst/>
            </a:pPr>
            <a:r>
              <a:rPr lang="en-US" sz="2400" dirty="0">
                <a:solidFill>
                  <a:schemeClr val="tx1"/>
                </a:solidFill>
              </a:rPr>
              <a:t>World Wine Trade Group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5696" y="1376007"/>
            <a:ext cx="471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indent="-228600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International 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Wine Technical Summit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504" y="521208"/>
            <a:ext cx="7321296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Asia-Pacific </a:t>
            </a:r>
            <a:r>
              <a:rPr lang="en-US" sz="3200">
                <a:latin typeface="Georgia" charset="0"/>
                <a:ea typeface="Georgia" charset="0"/>
                <a:cs typeface="Georgia" charset="0"/>
              </a:rPr>
              <a:t>E</a:t>
            </a:r>
            <a:r>
              <a:rPr lang="en-US" sz="3200" smtClean="0">
                <a:latin typeface="Georgia" charset="0"/>
                <a:ea typeface="Georgia" charset="0"/>
                <a:cs typeface="Georgia" charset="0"/>
              </a:rPr>
              <a:t>conomic Cooperation</a:t>
            </a:r>
            <a:endParaRPr lang="en-US" sz="3200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Content Placeholder 6" descr="apec_map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434" y="1398753"/>
            <a:ext cx="8194366" cy="5239824"/>
          </a:xfr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50464" y="3121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APEC Logo_vertical300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2" y="1398753"/>
            <a:ext cx="1697303" cy="9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50464" y="35783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66" y="459169"/>
            <a:ext cx="6280601" cy="551433"/>
          </a:xfrm>
        </p:spPr>
        <p:txBody>
          <a:bodyPr/>
          <a:lstStyle/>
          <a:p>
            <a:r>
              <a:rPr lang="en-US" dirty="0" smtClean="0"/>
              <a:t>APEC Wine Regulatory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34" y="2717918"/>
            <a:ext cx="8182370" cy="282060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WRF established </a:t>
            </a:r>
            <a:r>
              <a:rPr lang="en-US" dirty="0"/>
              <a:t>in 2008 </a:t>
            </a:r>
            <a:r>
              <a:rPr lang="en-US" dirty="0" smtClean="0"/>
              <a:t>to harmonize </a:t>
            </a:r>
            <a:r>
              <a:rPr lang="en-US" dirty="0" smtClean="0"/>
              <a:t>APEC wine regulations;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Vietnam</a:t>
            </a:r>
            <a:r>
              <a:rPr lang="en-US" dirty="0" smtClean="0"/>
              <a:t>: </a:t>
            </a:r>
          </a:p>
          <a:p>
            <a:pPr marL="919163" indent="-339725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Is a WRF Co-Sponsor, </a:t>
            </a:r>
          </a:p>
          <a:p>
            <a:pPr marL="919163" indent="-339725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s an active WRF participant, and</a:t>
            </a:r>
          </a:p>
          <a:p>
            <a:pPr marL="919163" indent="-339725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ill host 2017 WRF meeting </a:t>
            </a:r>
            <a:r>
              <a:rPr lang="en-US" dirty="0" smtClean="0"/>
              <a:t>(2017 APEC chair)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Six WRF meetings /workshops </a:t>
            </a:r>
            <a:r>
              <a:rPr lang="en-US" dirty="0" smtClean="0"/>
              <a:t>held;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Working Groups on laboratory testing, pesticides, wine regulations, export </a:t>
            </a:r>
            <a:r>
              <a:rPr lang="en-US" dirty="0"/>
              <a:t>Certificates, and </a:t>
            </a:r>
            <a:r>
              <a:rPr lang="en-US" dirty="0" smtClean="0"/>
              <a:t>Good Regulatory </a:t>
            </a:r>
            <a:r>
              <a:rPr lang="en-US" dirty="0" smtClean="0"/>
              <a:t>Practices. 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36192"/>
            <a:ext cx="2949346" cy="8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43782" y="391718"/>
            <a:ext cx="6366296" cy="551433"/>
          </a:xfrm>
        </p:spPr>
        <p:txBody>
          <a:bodyPr/>
          <a:lstStyle/>
          <a:p>
            <a:r>
              <a:rPr lang="en-US" altLang="en-US" dirty="0" smtClean="0"/>
              <a:t>U.S. Law on Wine Additives</a:t>
            </a:r>
            <a:endParaRPr lang="en-US" alt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6864" y="2058759"/>
            <a:ext cx="6315456" cy="3231654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 United States, approved wine additives and processing aids are listed in </a:t>
            </a: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27 CFR </a:t>
            </a: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24.246:</a:t>
            </a:r>
            <a:endParaRPr lang="en-US" i="1" dirty="0" smtClean="0">
              <a:latin typeface="Georgia" charset="0"/>
              <a:ea typeface="Georgia" charset="0"/>
              <a:cs typeface="Georgia" charset="0"/>
            </a:endParaRPr>
          </a:p>
          <a:p>
            <a:pPr marL="919163" lvl="1" indent="-339725">
              <a:buClrTx/>
              <a:buFont typeface="Arial" charset="0"/>
              <a:buChar char="•"/>
            </a:pPr>
            <a:r>
              <a:rPr lang="en-US" b="1" i="1" u="sng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b="1" i="1" u="sng" dirty="0" err="1">
                <a:solidFill>
                  <a:srgbClr val="FF0000"/>
                </a:solidFill>
                <a:hlinkClick r:id="rId3"/>
              </a:rPr>
              <a:t>www.ttb.gov</a:t>
            </a:r>
            <a:r>
              <a:rPr lang="en-US" b="1" i="1" u="sng" dirty="0">
                <a:solidFill>
                  <a:srgbClr val="FF0000"/>
                </a:solidFill>
                <a:hlinkClick r:id="rId3"/>
              </a:rPr>
              <a:t>/wine/</a:t>
            </a:r>
            <a:r>
              <a:rPr lang="en-US" b="1" i="1" u="sng" dirty="0" err="1">
                <a:solidFill>
                  <a:srgbClr val="FF0000"/>
                </a:solidFill>
                <a:hlinkClick r:id="rId3"/>
              </a:rPr>
              <a:t>wine_treating_materials.shtml</a:t>
            </a:r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These wine “treating materials” have </a:t>
            </a:r>
            <a:r>
              <a:rPr lang="en-US" dirty="0"/>
              <a:t>been evaluated and approved for safety </a:t>
            </a:r>
            <a:r>
              <a:rPr lang="en-US" dirty="0" smtClean="0"/>
              <a:t>over </a:t>
            </a:r>
            <a:r>
              <a:rPr lang="en-US" dirty="0"/>
              <a:t>a long period time by many governments </a:t>
            </a:r>
            <a:r>
              <a:rPr lang="en-US" dirty="0" smtClean="0"/>
              <a:t>around </a:t>
            </a:r>
            <a:r>
              <a:rPr lang="en-US" dirty="0"/>
              <a:t>the world.  </a:t>
            </a:r>
          </a:p>
        </p:txBody>
      </p:sp>
    </p:spTree>
    <p:extLst>
      <p:ext uri="{BB962C8B-B14F-4D97-AF65-F5344CB8AC3E}">
        <p14:creationId xmlns:p14="http://schemas.microsoft.com/office/powerpoint/2010/main" val="169974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43782" y="391718"/>
            <a:ext cx="6366296" cy="551433"/>
          </a:xfrm>
        </p:spPr>
        <p:txBody>
          <a:bodyPr/>
          <a:lstStyle/>
          <a:p>
            <a:r>
              <a:rPr lang="en-US" altLang="en-US" dirty="0" smtClean="0"/>
              <a:t>U.S. Wine Additives</a:t>
            </a:r>
            <a:endParaRPr lang="en-US" alt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184" y="2778087"/>
            <a:ext cx="8461248" cy="333425"/>
          </a:xfrm>
        </p:spPr>
        <p:txBody>
          <a:bodyPr/>
          <a:lstStyle/>
          <a:p>
            <a:pPr algn="ctr"/>
            <a:endParaRPr lang="en-US" sz="2400" i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392"/>
            <a:ext cx="9144000" cy="56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Vietnam and Wine Additives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437" y="1767840"/>
            <a:ext cx="836371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Vietnam’s List of Food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Additives updated in 2015 and incorporates CODEX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additives;</a:t>
            </a:r>
            <a:endParaRPr 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VFA 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ould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accept a 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producing country’s standards for additives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that CODEX 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has not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adopted: </a:t>
            </a:r>
            <a:r>
              <a:rPr lang="en-US" sz="2200" i="1" u="sng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en-US" sz="2200" i="1" u="sng" dirty="0" smtClean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Codex General Standard for Food Additives contains only five wine additives (Carbon dioxide, Dimethyl </a:t>
            </a:r>
            <a:r>
              <a:rPr lang="en-US" sz="22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Dicarbonate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, Lysozyme, </a:t>
            </a:r>
            <a:r>
              <a:rPr lang="en-US" sz="22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Sorbates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, and Sulfites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); </a:t>
            </a:r>
            <a:endParaRPr lang="en-US" sz="2200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Many 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other wine materials are approved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internationally;</a:t>
            </a:r>
            <a:endParaRPr 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U.S. Wine Industry requests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Vietnam approve internationally </a:t>
            </a:r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recognized additives and processing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aids.</a:t>
            </a:r>
            <a:endParaRPr 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sz="22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A420"/>
      </a:hlink>
      <a:folHlink>
        <a:srgbClr val="EEA4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4C11F621-4257-452C-B4B4-A9FE659438AF}"/>
</file>

<file path=customXml/itemProps2.xml><?xml version="1.0" encoding="utf-8"?>
<ds:datastoreItem xmlns:ds="http://schemas.openxmlformats.org/officeDocument/2006/customXml" ds:itemID="{9A8C57D3-1310-4A66-B048-9F1C29A719CF}"/>
</file>

<file path=customXml/itemProps3.xml><?xml version="1.0" encoding="utf-8"?>
<ds:datastoreItem xmlns:ds="http://schemas.openxmlformats.org/officeDocument/2006/customXml" ds:itemID="{44F1AC70-754D-461D-B917-33C54139A9A4}"/>
</file>

<file path=customXml/itemProps4.xml><?xml version="1.0" encoding="utf-8"?>
<ds:datastoreItem xmlns:ds="http://schemas.openxmlformats.org/officeDocument/2006/customXml" ds:itemID="{9A8C57D3-1310-4A66-B048-9F1C29A719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</TotalTime>
  <Words>1766</Words>
  <Application>Microsoft Macintosh PowerPoint</Application>
  <PresentationFormat>On-screen Show (4:3)</PresentationFormat>
  <Paragraphs>273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Black</vt:lpstr>
      <vt:lpstr>Calibri</vt:lpstr>
      <vt:lpstr>Georgia</vt:lpstr>
      <vt:lpstr>Lucida Grande</vt:lpstr>
      <vt:lpstr>Wingdings</vt:lpstr>
      <vt:lpstr>Arial</vt:lpstr>
      <vt:lpstr>Office Theme</vt:lpstr>
      <vt:lpstr>The winemaking process, from vine to wine</vt:lpstr>
      <vt:lpstr> </vt:lpstr>
      <vt:lpstr> U.S. Wine</vt:lpstr>
      <vt:lpstr>International Collaborations</vt:lpstr>
      <vt:lpstr>Asia-Pacific Economic Cooperation</vt:lpstr>
      <vt:lpstr>APEC Wine Regulatory Forum</vt:lpstr>
      <vt:lpstr>U.S. Law on Wine Additives</vt:lpstr>
      <vt:lpstr>U.S. Wine Additives</vt:lpstr>
      <vt:lpstr>Vietnam and Wine Additives</vt:lpstr>
      <vt:lpstr>PowerPoint Presentation</vt:lpstr>
      <vt:lpstr>What is Wine?</vt:lpstr>
      <vt:lpstr>How Wine is Made…</vt:lpstr>
      <vt:lpstr>What is Fining and Finishing?</vt:lpstr>
      <vt:lpstr>Fining and Finishing</vt:lpstr>
      <vt:lpstr>G00d Manufacturing Practice</vt:lpstr>
      <vt:lpstr>Fining and Finishing</vt:lpstr>
      <vt:lpstr>Fining and Finishing</vt:lpstr>
      <vt:lpstr>Fining and Finishing</vt:lpstr>
      <vt:lpstr>Fining and Finishing</vt:lpstr>
      <vt:lpstr>Fining and Finishing</vt:lpstr>
      <vt:lpstr>Fining and Finishing</vt:lpstr>
      <vt:lpstr>Fining and Finishing</vt:lpstr>
      <vt:lpstr>Fining and Finishing</vt:lpstr>
      <vt:lpstr>Fining and Finishing</vt:lpstr>
      <vt:lpstr>Fining and Finishing</vt:lpstr>
      <vt:lpstr>Fining and Finishing</vt:lpstr>
      <vt:lpstr>Additives used in Fermentation</vt:lpstr>
      <vt:lpstr>Additives used in Fermentation</vt:lpstr>
      <vt:lpstr>Additives used for Processing</vt:lpstr>
      <vt:lpstr>Additives for Fining/Clarification/Stabilization</vt:lpstr>
      <vt:lpstr>Additives for Component Correction</vt:lpstr>
      <vt:lpstr>Additives for Preservation</vt:lpstr>
      <vt:lpstr>Conclusions</vt:lpstr>
      <vt:lpstr>Thank you…</vt:lpstr>
    </vt:vector>
  </TitlesOfParts>
  <Company>Starno.com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arno</dc:creator>
  <cp:lastModifiedBy>Tom LaFaille</cp:lastModifiedBy>
  <cp:revision>243</cp:revision>
  <cp:lastPrinted>2016-08-16T19:19:00Z</cp:lastPrinted>
  <dcterms:created xsi:type="dcterms:W3CDTF">2013-09-26T22:42:00Z</dcterms:created>
  <dcterms:modified xsi:type="dcterms:W3CDTF">2016-08-19T18:27:54Z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3203c53c-9ace-4d7c-86a6-c76c307256b3</vt:lpwstr>
  </property>
</Properties>
</file>