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diagrams/data1.xml" ContentType="application/vnd.openxmlformats-officedocument.drawingml.diagramData+xml"/>
  <Override PartName="/ppt/diagrams/data6.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Slides/notesSlide12.xml" ContentType="application/vnd.openxmlformats-officedocument.presentationml.notesSlide+xml"/>
  <Override PartName="/ppt/slideLayouts/slideLayout4.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quickStyle2.xml" ContentType="application/vnd.openxmlformats-officedocument.drawingml.diagramStyle+xml"/>
  <Override PartName="/ppt/theme/theme2.xml" ContentType="application/vnd.openxmlformats-officedocument.theme+xml"/>
  <Override PartName="/ppt/diagrams/drawing2.xml" ContentType="application/vnd.ms-office.drawingml.diagramDrawing+xml"/>
  <Override PartName="/ppt/diagrams/colors2.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notesMasters/notesMaster1.xml" ContentType="application/vnd.openxmlformats-officedocument.presentationml.notesMaster+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colors5.xml" ContentType="application/vnd.openxmlformats-officedocument.drawingml.diagramColors+xml"/>
  <Override PartName="/ppt/diagrams/drawing5.xml" ContentType="application/vnd.ms-office.drawingml.diagramDrawing+xml"/>
  <Override PartName="/ppt/diagrams/layout5.xml" ContentType="application/vnd.openxmlformats-officedocument.drawingml.diagramLayout+xml"/>
  <Override PartName="/ppt/diagrams/quickStyle4.xml" ContentType="application/vnd.openxmlformats-officedocument.drawingml.diagramStyle+xml"/>
  <Override PartName="/ppt/diagrams/layout4.xml" ContentType="application/vnd.openxmlformats-officedocument.drawingml.diagramLayout+xml"/>
  <Override PartName="/ppt/diagrams/drawing3.xml" ContentType="application/vnd.ms-office.drawingml.diagramDrawing+xml"/>
  <Override PartName="/ppt/diagrams/drawing6.xml" ContentType="application/vnd.ms-office.drawingml.diagramDrawing+xml"/>
  <Override PartName="/ppt/diagrams/colors4.xml" ContentType="application/vnd.openxmlformats-officedocument.drawingml.diagramColors+xml"/>
  <Override PartName="/ppt/diagrams/quickStyle5.xml" ContentType="application/vnd.openxmlformats-officedocument.drawingml.diagramStyle+xml"/>
  <Override PartName="/ppt/diagrams/drawing4.xml" ContentType="application/vnd.ms-office.drawingml.diagramDrawing+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10" r:id="rId3"/>
    <p:sldId id="304" r:id="rId4"/>
    <p:sldId id="271" r:id="rId5"/>
    <p:sldId id="272" r:id="rId6"/>
    <p:sldId id="274" r:id="rId7"/>
    <p:sldId id="275" r:id="rId8"/>
    <p:sldId id="312" r:id="rId9"/>
    <p:sldId id="276" r:id="rId10"/>
    <p:sldId id="287" r:id="rId11"/>
    <p:sldId id="288" r:id="rId12"/>
    <p:sldId id="289" r:id="rId13"/>
    <p:sldId id="290" r:id="rId14"/>
    <p:sldId id="291" r:id="rId15"/>
    <p:sldId id="292" r:id="rId16"/>
    <p:sldId id="314" r:id="rId17"/>
    <p:sldId id="308" r:id="rId18"/>
    <p:sldId id="30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964" autoAdjust="0"/>
  </p:normalViewPr>
  <p:slideViewPr>
    <p:cSldViewPr>
      <p:cViewPr>
        <p:scale>
          <a:sx n="94" d="100"/>
          <a:sy n="94" d="100"/>
        </p:scale>
        <p:origin x="-882" y="78"/>
      </p:cViewPr>
      <p:guideLst>
        <p:guide orient="horz" pos="2160"/>
        <p:guide pos="2880"/>
      </p:guideLst>
    </p:cSldViewPr>
  </p:slideViewPr>
  <p:outlineViewPr>
    <p:cViewPr>
      <p:scale>
        <a:sx n="33" d="100"/>
        <a:sy n="33" d="100"/>
      </p:scale>
      <p:origin x="108" y="2046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42A1BA-152E-4021-BF2E-D0A0647174E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6E5B0CF-C849-4844-A497-1529D5C5E3E2}">
      <dgm:prSet/>
      <dgm:spPr/>
      <dgm:t>
        <a:bodyPr/>
        <a:lstStyle/>
        <a:p>
          <a:pPr rtl="0"/>
          <a:r>
            <a:rPr lang="en-US" smtClean="0"/>
            <a:t>Public rulemaking process enhances transparency</a:t>
          </a:r>
          <a:endParaRPr lang="en-US"/>
        </a:p>
      </dgm:t>
    </dgm:pt>
    <dgm:pt modelId="{08506F31-F946-4676-8844-CC3393BF1290}" type="parTrans" cxnId="{E5E298A9-2E83-4496-BC35-F9A7D6639484}">
      <dgm:prSet/>
      <dgm:spPr/>
      <dgm:t>
        <a:bodyPr/>
        <a:lstStyle/>
        <a:p>
          <a:endParaRPr lang="en-US"/>
        </a:p>
      </dgm:t>
    </dgm:pt>
    <dgm:pt modelId="{8783BADC-7347-49A0-A789-EC72805C1D31}" type="sibTrans" cxnId="{E5E298A9-2E83-4496-BC35-F9A7D6639484}">
      <dgm:prSet/>
      <dgm:spPr/>
      <dgm:t>
        <a:bodyPr/>
        <a:lstStyle/>
        <a:p>
          <a:endParaRPr lang="en-US"/>
        </a:p>
      </dgm:t>
    </dgm:pt>
    <dgm:pt modelId="{C4AB280C-1B52-4B61-84A5-C0D07A0671C4}">
      <dgm:prSet/>
      <dgm:spPr/>
      <dgm:t>
        <a:bodyPr/>
        <a:lstStyle/>
        <a:p>
          <a:pPr rtl="0"/>
          <a:r>
            <a:rPr lang="en-US" dirty="0" smtClean="0"/>
            <a:t>For new substances, substances not considered GRAS, and/or substances without a long history of safe use</a:t>
          </a:r>
          <a:endParaRPr lang="en-US" dirty="0"/>
        </a:p>
      </dgm:t>
    </dgm:pt>
    <dgm:pt modelId="{59176289-FFEC-4B7F-A3D4-E9FB3500617C}" type="parTrans" cxnId="{E67C7000-9E66-422D-BD27-B93126DAED83}">
      <dgm:prSet/>
      <dgm:spPr/>
      <dgm:t>
        <a:bodyPr/>
        <a:lstStyle/>
        <a:p>
          <a:endParaRPr lang="en-US"/>
        </a:p>
      </dgm:t>
    </dgm:pt>
    <dgm:pt modelId="{F10ECF8D-7562-4E9E-94F2-B6AA87C1F879}" type="sibTrans" cxnId="{E67C7000-9E66-422D-BD27-B93126DAED83}">
      <dgm:prSet/>
      <dgm:spPr/>
      <dgm:t>
        <a:bodyPr/>
        <a:lstStyle/>
        <a:p>
          <a:endParaRPr lang="en-US"/>
        </a:p>
      </dgm:t>
    </dgm:pt>
    <dgm:pt modelId="{FB62D456-4D3B-44A5-A334-82904C9DEC37}">
      <dgm:prSet/>
      <dgm:spPr/>
      <dgm:t>
        <a:bodyPr/>
        <a:lstStyle/>
        <a:p>
          <a:pPr rtl="0"/>
          <a:r>
            <a:rPr lang="en-US" dirty="0" smtClean="0"/>
            <a:t>Petitioner develops a petition and submits to U.S. FDA with all supporting toxicological data (publicly and privately available)</a:t>
          </a:r>
          <a:endParaRPr lang="en-US" dirty="0"/>
        </a:p>
      </dgm:t>
    </dgm:pt>
    <dgm:pt modelId="{FEFF14D8-04C5-48FC-BD4D-046428BBFC21}" type="parTrans" cxnId="{73F1DD30-D5FD-4893-B738-412992441CAD}">
      <dgm:prSet/>
      <dgm:spPr/>
      <dgm:t>
        <a:bodyPr/>
        <a:lstStyle/>
        <a:p>
          <a:endParaRPr lang="en-US"/>
        </a:p>
      </dgm:t>
    </dgm:pt>
    <dgm:pt modelId="{11DFB30D-811E-4E52-9B79-8B6118E54213}" type="sibTrans" cxnId="{73F1DD30-D5FD-4893-B738-412992441CAD}">
      <dgm:prSet/>
      <dgm:spPr/>
      <dgm:t>
        <a:bodyPr/>
        <a:lstStyle/>
        <a:p>
          <a:endParaRPr lang="en-US"/>
        </a:p>
      </dgm:t>
    </dgm:pt>
    <dgm:pt modelId="{C1B01074-B522-46E1-B549-5E05031010FA}">
      <dgm:prSet/>
      <dgm:spPr/>
      <dgm:t>
        <a:bodyPr/>
        <a:lstStyle/>
        <a:p>
          <a:pPr rtl="0"/>
          <a:r>
            <a:rPr lang="en-US" smtClean="0"/>
            <a:t>Burden to determine safety primarily rests with U.S. FDA</a:t>
          </a:r>
          <a:endParaRPr lang="en-US"/>
        </a:p>
      </dgm:t>
    </dgm:pt>
    <dgm:pt modelId="{27FBA2F0-04E4-41E8-A7A0-25A323334032}" type="parTrans" cxnId="{84548E8A-D330-4897-B644-E3A5F35B06E6}">
      <dgm:prSet/>
      <dgm:spPr/>
      <dgm:t>
        <a:bodyPr/>
        <a:lstStyle/>
        <a:p>
          <a:endParaRPr lang="en-US"/>
        </a:p>
      </dgm:t>
    </dgm:pt>
    <dgm:pt modelId="{7D60CB7C-1176-4C11-A350-180CDB61EB80}" type="sibTrans" cxnId="{84548E8A-D330-4897-B644-E3A5F35B06E6}">
      <dgm:prSet/>
      <dgm:spPr/>
      <dgm:t>
        <a:bodyPr/>
        <a:lstStyle/>
        <a:p>
          <a:endParaRPr lang="en-US"/>
        </a:p>
      </dgm:t>
    </dgm:pt>
    <dgm:pt modelId="{3A44F60A-78DC-45A3-A0B7-F6FCB27DF895}">
      <dgm:prSet/>
      <dgm:spPr/>
      <dgm:t>
        <a:bodyPr/>
        <a:lstStyle/>
        <a:p>
          <a:pPr rtl="0"/>
          <a:r>
            <a:rPr lang="en-US" dirty="0" smtClean="0"/>
            <a:t>After U.S. FDA review, a notice appears in the </a:t>
          </a:r>
          <a:r>
            <a:rPr lang="en-US" i="1" dirty="0" smtClean="0"/>
            <a:t>Federal Register </a:t>
          </a:r>
          <a:r>
            <a:rPr lang="en-US" dirty="0" smtClean="0"/>
            <a:t>for public review/comment; specifies the conditions  of use</a:t>
          </a:r>
          <a:endParaRPr lang="en-US" dirty="0"/>
        </a:p>
      </dgm:t>
    </dgm:pt>
    <dgm:pt modelId="{82D00E5A-DFD0-4AF9-A75E-194A99FC41A3}" type="parTrans" cxnId="{B13D0D36-8B24-4820-9511-B9A8D2BEABC1}">
      <dgm:prSet/>
      <dgm:spPr/>
      <dgm:t>
        <a:bodyPr/>
        <a:lstStyle/>
        <a:p>
          <a:endParaRPr lang="en-US"/>
        </a:p>
      </dgm:t>
    </dgm:pt>
    <dgm:pt modelId="{F6FE2F4B-FBF3-48BB-BFF5-67494ACF41FA}" type="sibTrans" cxnId="{B13D0D36-8B24-4820-9511-B9A8D2BEABC1}">
      <dgm:prSet/>
      <dgm:spPr/>
      <dgm:t>
        <a:bodyPr/>
        <a:lstStyle/>
        <a:p>
          <a:endParaRPr lang="en-US"/>
        </a:p>
      </dgm:t>
    </dgm:pt>
    <dgm:pt modelId="{5A9721B5-BAF7-4871-A653-B9ACB2663C5D}">
      <dgm:prSet/>
      <dgm:spPr/>
      <dgm:t>
        <a:bodyPr/>
        <a:lstStyle/>
        <a:p>
          <a:pPr rtl="0"/>
          <a:r>
            <a:rPr lang="en-US" dirty="0" smtClean="0"/>
            <a:t>Once approved, food additives appears in the </a:t>
          </a:r>
          <a:r>
            <a:rPr lang="en-US" i="1" dirty="0" smtClean="0"/>
            <a:t>Code of Federal Regulations</a:t>
          </a:r>
          <a:r>
            <a:rPr lang="en-US" dirty="0" smtClean="0"/>
            <a:t> (21 CFR Part 172)</a:t>
          </a:r>
          <a:endParaRPr lang="en-US" dirty="0"/>
        </a:p>
      </dgm:t>
    </dgm:pt>
    <dgm:pt modelId="{793035C2-4DF3-4007-B553-3043EF0309C8}" type="parTrans" cxnId="{5C10D4C5-6E7C-402F-9DF8-1B566BB01367}">
      <dgm:prSet/>
      <dgm:spPr/>
      <dgm:t>
        <a:bodyPr/>
        <a:lstStyle/>
        <a:p>
          <a:endParaRPr lang="en-US"/>
        </a:p>
      </dgm:t>
    </dgm:pt>
    <dgm:pt modelId="{399D2C5B-5231-415C-9540-95FBC342A37B}" type="sibTrans" cxnId="{5C10D4C5-6E7C-402F-9DF8-1B566BB01367}">
      <dgm:prSet/>
      <dgm:spPr/>
      <dgm:t>
        <a:bodyPr/>
        <a:lstStyle/>
        <a:p>
          <a:endParaRPr lang="en-US"/>
        </a:p>
      </dgm:t>
    </dgm:pt>
    <dgm:pt modelId="{E53C88C9-542D-423E-87B1-DFF30A29EB15}" type="pres">
      <dgm:prSet presAssocID="{BF42A1BA-152E-4021-BF2E-D0A0647174E8}" presName="diagram" presStyleCnt="0">
        <dgm:presLayoutVars>
          <dgm:dir/>
          <dgm:resizeHandles val="exact"/>
        </dgm:presLayoutVars>
      </dgm:prSet>
      <dgm:spPr/>
      <dgm:t>
        <a:bodyPr/>
        <a:lstStyle/>
        <a:p>
          <a:endParaRPr lang="en-US"/>
        </a:p>
      </dgm:t>
    </dgm:pt>
    <dgm:pt modelId="{53BDE2AD-8B6A-4D8F-B01D-A9DEAB968212}" type="pres">
      <dgm:prSet presAssocID="{96E5B0CF-C849-4844-A497-1529D5C5E3E2}" presName="node" presStyleLbl="node1" presStyleIdx="0" presStyleCnt="6">
        <dgm:presLayoutVars>
          <dgm:bulletEnabled val="1"/>
        </dgm:presLayoutVars>
      </dgm:prSet>
      <dgm:spPr/>
      <dgm:t>
        <a:bodyPr/>
        <a:lstStyle/>
        <a:p>
          <a:endParaRPr lang="en-US"/>
        </a:p>
      </dgm:t>
    </dgm:pt>
    <dgm:pt modelId="{5A7B33B1-0AAE-4ACD-984E-AA2B384F5FA1}" type="pres">
      <dgm:prSet presAssocID="{8783BADC-7347-49A0-A789-EC72805C1D31}" presName="sibTrans" presStyleCnt="0"/>
      <dgm:spPr/>
    </dgm:pt>
    <dgm:pt modelId="{5B4F943F-807F-45DD-8538-2BA293145557}" type="pres">
      <dgm:prSet presAssocID="{C4AB280C-1B52-4B61-84A5-C0D07A0671C4}" presName="node" presStyleLbl="node1" presStyleIdx="1" presStyleCnt="6">
        <dgm:presLayoutVars>
          <dgm:bulletEnabled val="1"/>
        </dgm:presLayoutVars>
      </dgm:prSet>
      <dgm:spPr/>
      <dgm:t>
        <a:bodyPr/>
        <a:lstStyle/>
        <a:p>
          <a:endParaRPr lang="en-US"/>
        </a:p>
      </dgm:t>
    </dgm:pt>
    <dgm:pt modelId="{825E02B5-B7DE-48C3-B5D1-2A9949CC1B32}" type="pres">
      <dgm:prSet presAssocID="{F10ECF8D-7562-4E9E-94F2-B6AA87C1F879}" presName="sibTrans" presStyleCnt="0"/>
      <dgm:spPr/>
    </dgm:pt>
    <dgm:pt modelId="{B6B0232B-2D8A-452B-83E4-A000E43089BD}" type="pres">
      <dgm:prSet presAssocID="{FB62D456-4D3B-44A5-A334-82904C9DEC37}" presName="node" presStyleLbl="node1" presStyleIdx="2" presStyleCnt="6">
        <dgm:presLayoutVars>
          <dgm:bulletEnabled val="1"/>
        </dgm:presLayoutVars>
      </dgm:prSet>
      <dgm:spPr/>
      <dgm:t>
        <a:bodyPr/>
        <a:lstStyle/>
        <a:p>
          <a:endParaRPr lang="en-US"/>
        </a:p>
      </dgm:t>
    </dgm:pt>
    <dgm:pt modelId="{12FB1F67-3A5D-4F93-A060-D112A3AD4DB8}" type="pres">
      <dgm:prSet presAssocID="{11DFB30D-811E-4E52-9B79-8B6118E54213}" presName="sibTrans" presStyleCnt="0"/>
      <dgm:spPr/>
    </dgm:pt>
    <dgm:pt modelId="{C172570C-803B-4D9A-88CA-6DF4C7248CA8}" type="pres">
      <dgm:prSet presAssocID="{C1B01074-B522-46E1-B549-5E05031010FA}" presName="node" presStyleLbl="node1" presStyleIdx="3" presStyleCnt="6">
        <dgm:presLayoutVars>
          <dgm:bulletEnabled val="1"/>
        </dgm:presLayoutVars>
      </dgm:prSet>
      <dgm:spPr/>
      <dgm:t>
        <a:bodyPr/>
        <a:lstStyle/>
        <a:p>
          <a:endParaRPr lang="en-US"/>
        </a:p>
      </dgm:t>
    </dgm:pt>
    <dgm:pt modelId="{4CC6E58E-FFE0-450E-8B6B-396E9411DB0E}" type="pres">
      <dgm:prSet presAssocID="{7D60CB7C-1176-4C11-A350-180CDB61EB80}" presName="sibTrans" presStyleCnt="0"/>
      <dgm:spPr/>
    </dgm:pt>
    <dgm:pt modelId="{9016981D-175F-487A-BD21-AA14A2C711A9}" type="pres">
      <dgm:prSet presAssocID="{3A44F60A-78DC-45A3-A0B7-F6FCB27DF895}" presName="node" presStyleLbl="node1" presStyleIdx="4" presStyleCnt="6">
        <dgm:presLayoutVars>
          <dgm:bulletEnabled val="1"/>
        </dgm:presLayoutVars>
      </dgm:prSet>
      <dgm:spPr/>
      <dgm:t>
        <a:bodyPr/>
        <a:lstStyle/>
        <a:p>
          <a:endParaRPr lang="en-US"/>
        </a:p>
      </dgm:t>
    </dgm:pt>
    <dgm:pt modelId="{327642BC-DD36-47FC-BAA7-0E5D1330D6E5}" type="pres">
      <dgm:prSet presAssocID="{F6FE2F4B-FBF3-48BB-BFF5-67494ACF41FA}" presName="sibTrans" presStyleCnt="0"/>
      <dgm:spPr/>
    </dgm:pt>
    <dgm:pt modelId="{F5D0C271-AB7C-4149-8FC2-6C893F9D48A6}" type="pres">
      <dgm:prSet presAssocID="{5A9721B5-BAF7-4871-A653-B9ACB2663C5D}" presName="node" presStyleLbl="node1" presStyleIdx="5" presStyleCnt="6">
        <dgm:presLayoutVars>
          <dgm:bulletEnabled val="1"/>
        </dgm:presLayoutVars>
      </dgm:prSet>
      <dgm:spPr/>
      <dgm:t>
        <a:bodyPr/>
        <a:lstStyle/>
        <a:p>
          <a:endParaRPr lang="en-US"/>
        </a:p>
      </dgm:t>
    </dgm:pt>
  </dgm:ptLst>
  <dgm:cxnLst>
    <dgm:cxn modelId="{5C10D4C5-6E7C-402F-9DF8-1B566BB01367}" srcId="{BF42A1BA-152E-4021-BF2E-D0A0647174E8}" destId="{5A9721B5-BAF7-4871-A653-B9ACB2663C5D}" srcOrd="5" destOrd="0" parTransId="{793035C2-4DF3-4007-B553-3043EF0309C8}" sibTransId="{399D2C5B-5231-415C-9540-95FBC342A37B}"/>
    <dgm:cxn modelId="{0D32A923-AD08-448F-ABD4-0C6A6CEA3A57}" type="presOf" srcId="{C1B01074-B522-46E1-B549-5E05031010FA}" destId="{C172570C-803B-4D9A-88CA-6DF4C7248CA8}" srcOrd="0" destOrd="0" presId="urn:microsoft.com/office/officeart/2005/8/layout/default"/>
    <dgm:cxn modelId="{89FE060F-97D5-48CD-B1F5-5684A14E35F1}" type="presOf" srcId="{5A9721B5-BAF7-4871-A653-B9ACB2663C5D}" destId="{F5D0C271-AB7C-4149-8FC2-6C893F9D48A6}" srcOrd="0" destOrd="0" presId="urn:microsoft.com/office/officeart/2005/8/layout/default"/>
    <dgm:cxn modelId="{E5E298A9-2E83-4496-BC35-F9A7D6639484}" srcId="{BF42A1BA-152E-4021-BF2E-D0A0647174E8}" destId="{96E5B0CF-C849-4844-A497-1529D5C5E3E2}" srcOrd="0" destOrd="0" parTransId="{08506F31-F946-4676-8844-CC3393BF1290}" sibTransId="{8783BADC-7347-49A0-A789-EC72805C1D31}"/>
    <dgm:cxn modelId="{C9637CB7-6E5D-40B5-9D38-71E05E258330}" type="presOf" srcId="{FB62D456-4D3B-44A5-A334-82904C9DEC37}" destId="{B6B0232B-2D8A-452B-83E4-A000E43089BD}" srcOrd="0" destOrd="0" presId="urn:microsoft.com/office/officeart/2005/8/layout/default"/>
    <dgm:cxn modelId="{B13D0D36-8B24-4820-9511-B9A8D2BEABC1}" srcId="{BF42A1BA-152E-4021-BF2E-D0A0647174E8}" destId="{3A44F60A-78DC-45A3-A0B7-F6FCB27DF895}" srcOrd="4" destOrd="0" parTransId="{82D00E5A-DFD0-4AF9-A75E-194A99FC41A3}" sibTransId="{F6FE2F4B-FBF3-48BB-BFF5-67494ACF41FA}"/>
    <dgm:cxn modelId="{E22CDEA0-C056-443D-B71B-D20BD9DA2303}" type="presOf" srcId="{3A44F60A-78DC-45A3-A0B7-F6FCB27DF895}" destId="{9016981D-175F-487A-BD21-AA14A2C711A9}" srcOrd="0" destOrd="0" presId="urn:microsoft.com/office/officeart/2005/8/layout/default"/>
    <dgm:cxn modelId="{E67C7000-9E66-422D-BD27-B93126DAED83}" srcId="{BF42A1BA-152E-4021-BF2E-D0A0647174E8}" destId="{C4AB280C-1B52-4B61-84A5-C0D07A0671C4}" srcOrd="1" destOrd="0" parTransId="{59176289-FFEC-4B7F-A3D4-E9FB3500617C}" sibTransId="{F10ECF8D-7562-4E9E-94F2-B6AA87C1F879}"/>
    <dgm:cxn modelId="{45C490DC-9F30-4097-896A-6BD8F5D1D779}" type="presOf" srcId="{BF42A1BA-152E-4021-BF2E-D0A0647174E8}" destId="{E53C88C9-542D-423E-87B1-DFF30A29EB15}" srcOrd="0" destOrd="0" presId="urn:microsoft.com/office/officeart/2005/8/layout/default"/>
    <dgm:cxn modelId="{73F1DD30-D5FD-4893-B738-412992441CAD}" srcId="{BF42A1BA-152E-4021-BF2E-D0A0647174E8}" destId="{FB62D456-4D3B-44A5-A334-82904C9DEC37}" srcOrd="2" destOrd="0" parTransId="{FEFF14D8-04C5-48FC-BD4D-046428BBFC21}" sibTransId="{11DFB30D-811E-4E52-9B79-8B6118E54213}"/>
    <dgm:cxn modelId="{84548E8A-D330-4897-B644-E3A5F35B06E6}" srcId="{BF42A1BA-152E-4021-BF2E-D0A0647174E8}" destId="{C1B01074-B522-46E1-B549-5E05031010FA}" srcOrd="3" destOrd="0" parTransId="{27FBA2F0-04E4-41E8-A7A0-25A323334032}" sibTransId="{7D60CB7C-1176-4C11-A350-180CDB61EB80}"/>
    <dgm:cxn modelId="{AACC9469-1C21-4C58-B473-F8D9F9901669}" type="presOf" srcId="{C4AB280C-1B52-4B61-84A5-C0D07A0671C4}" destId="{5B4F943F-807F-45DD-8538-2BA293145557}" srcOrd="0" destOrd="0" presId="urn:microsoft.com/office/officeart/2005/8/layout/default"/>
    <dgm:cxn modelId="{51383F4A-D3C1-423F-A863-2D210F570747}" type="presOf" srcId="{96E5B0CF-C849-4844-A497-1529D5C5E3E2}" destId="{53BDE2AD-8B6A-4D8F-B01D-A9DEAB968212}" srcOrd="0" destOrd="0" presId="urn:microsoft.com/office/officeart/2005/8/layout/default"/>
    <dgm:cxn modelId="{39C5468D-7C95-44AE-AA0E-95FD682F9252}" type="presParOf" srcId="{E53C88C9-542D-423E-87B1-DFF30A29EB15}" destId="{53BDE2AD-8B6A-4D8F-B01D-A9DEAB968212}" srcOrd="0" destOrd="0" presId="urn:microsoft.com/office/officeart/2005/8/layout/default"/>
    <dgm:cxn modelId="{62BCC161-68DF-4911-AE90-6CEAB218EC83}" type="presParOf" srcId="{E53C88C9-542D-423E-87B1-DFF30A29EB15}" destId="{5A7B33B1-0AAE-4ACD-984E-AA2B384F5FA1}" srcOrd="1" destOrd="0" presId="urn:microsoft.com/office/officeart/2005/8/layout/default"/>
    <dgm:cxn modelId="{495A6418-EC6D-4546-989E-184F3D3E64FD}" type="presParOf" srcId="{E53C88C9-542D-423E-87B1-DFF30A29EB15}" destId="{5B4F943F-807F-45DD-8538-2BA293145557}" srcOrd="2" destOrd="0" presId="urn:microsoft.com/office/officeart/2005/8/layout/default"/>
    <dgm:cxn modelId="{10E0A7D3-F4A6-40A2-B0AC-99A715446153}" type="presParOf" srcId="{E53C88C9-542D-423E-87B1-DFF30A29EB15}" destId="{825E02B5-B7DE-48C3-B5D1-2A9949CC1B32}" srcOrd="3" destOrd="0" presId="urn:microsoft.com/office/officeart/2005/8/layout/default"/>
    <dgm:cxn modelId="{3503F928-7AFC-43D8-8495-65F96E9161C1}" type="presParOf" srcId="{E53C88C9-542D-423E-87B1-DFF30A29EB15}" destId="{B6B0232B-2D8A-452B-83E4-A000E43089BD}" srcOrd="4" destOrd="0" presId="urn:microsoft.com/office/officeart/2005/8/layout/default"/>
    <dgm:cxn modelId="{45DCF656-0C25-484A-A95E-52076E693F68}" type="presParOf" srcId="{E53C88C9-542D-423E-87B1-DFF30A29EB15}" destId="{12FB1F67-3A5D-4F93-A060-D112A3AD4DB8}" srcOrd="5" destOrd="0" presId="urn:microsoft.com/office/officeart/2005/8/layout/default"/>
    <dgm:cxn modelId="{0EADC342-9358-4A25-84C5-0567BC9EAE07}" type="presParOf" srcId="{E53C88C9-542D-423E-87B1-DFF30A29EB15}" destId="{C172570C-803B-4D9A-88CA-6DF4C7248CA8}" srcOrd="6" destOrd="0" presId="urn:microsoft.com/office/officeart/2005/8/layout/default"/>
    <dgm:cxn modelId="{FC361CC7-E2FA-4FA6-9140-7DD5E1FB7B99}" type="presParOf" srcId="{E53C88C9-542D-423E-87B1-DFF30A29EB15}" destId="{4CC6E58E-FFE0-450E-8B6B-396E9411DB0E}" srcOrd="7" destOrd="0" presId="urn:microsoft.com/office/officeart/2005/8/layout/default"/>
    <dgm:cxn modelId="{3718C7CB-BA89-4DA6-9144-69853DB183F5}" type="presParOf" srcId="{E53C88C9-542D-423E-87B1-DFF30A29EB15}" destId="{9016981D-175F-487A-BD21-AA14A2C711A9}" srcOrd="8" destOrd="0" presId="urn:microsoft.com/office/officeart/2005/8/layout/default"/>
    <dgm:cxn modelId="{08BCDCCC-2376-476B-8305-C13256FB7090}" type="presParOf" srcId="{E53C88C9-542D-423E-87B1-DFF30A29EB15}" destId="{327642BC-DD36-47FC-BAA7-0E5D1330D6E5}" srcOrd="9" destOrd="0" presId="urn:microsoft.com/office/officeart/2005/8/layout/default"/>
    <dgm:cxn modelId="{94DD1A7F-F26D-40E0-9642-DC1E6ADB9BE5}" type="presParOf" srcId="{E53C88C9-542D-423E-87B1-DFF30A29EB15}" destId="{F5D0C271-AB7C-4149-8FC2-6C893F9D48A6}"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DA3C4D-33F1-43C6-9FC9-7E29093D353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DB07226-0368-4576-980B-E50129312DE5}">
      <dgm:prSet/>
      <dgm:spPr/>
      <dgm:t>
        <a:bodyPr/>
        <a:lstStyle/>
        <a:p>
          <a:pPr rtl="0"/>
          <a:r>
            <a:rPr lang="en-US" dirty="0" smtClean="0"/>
            <a:t>Slow Process: take years</a:t>
          </a:r>
          <a:endParaRPr lang="en-US" dirty="0"/>
        </a:p>
      </dgm:t>
    </dgm:pt>
    <dgm:pt modelId="{8000514F-B13C-4A02-BC1C-6296CD39D03B}" type="parTrans" cxnId="{D2D9908F-4943-4A28-AADB-0AF4F4B652C2}">
      <dgm:prSet/>
      <dgm:spPr/>
      <dgm:t>
        <a:bodyPr/>
        <a:lstStyle/>
        <a:p>
          <a:endParaRPr lang="en-US"/>
        </a:p>
      </dgm:t>
    </dgm:pt>
    <dgm:pt modelId="{452B7A13-FA83-4B04-AE07-E042071FA726}" type="sibTrans" cxnId="{D2D9908F-4943-4A28-AADB-0AF4F4B652C2}">
      <dgm:prSet/>
      <dgm:spPr/>
      <dgm:t>
        <a:bodyPr/>
        <a:lstStyle/>
        <a:p>
          <a:endParaRPr lang="en-US"/>
        </a:p>
      </dgm:t>
    </dgm:pt>
    <dgm:pt modelId="{BCAA0212-0264-4360-B2CB-0BE1B2F6F593}" type="pres">
      <dgm:prSet presAssocID="{3ADA3C4D-33F1-43C6-9FC9-7E29093D353F}" presName="linear" presStyleCnt="0">
        <dgm:presLayoutVars>
          <dgm:animLvl val="lvl"/>
          <dgm:resizeHandles val="exact"/>
        </dgm:presLayoutVars>
      </dgm:prSet>
      <dgm:spPr/>
      <dgm:t>
        <a:bodyPr/>
        <a:lstStyle/>
        <a:p>
          <a:endParaRPr lang="en-US"/>
        </a:p>
      </dgm:t>
    </dgm:pt>
    <dgm:pt modelId="{B2548130-7A31-4BA9-9E99-E33EB9EA7C8F}" type="pres">
      <dgm:prSet presAssocID="{0DB07226-0368-4576-980B-E50129312DE5}" presName="parentText" presStyleLbl="node1" presStyleIdx="0" presStyleCnt="1">
        <dgm:presLayoutVars>
          <dgm:chMax val="0"/>
          <dgm:bulletEnabled val="1"/>
        </dgm:presLayoutVars>
      </dgm:prSet>
      <dgm:spPr/>
      <dgm:t>
        <a:bodyPr/>
        <a:lstStyle/>
        <a:p>
          <a:endParaRPr lang="en-US"/>
        </a:p>
      </dgm:t>
    </dgm:pt>
  </dgm:ptLst>
  <dgm:cxnLst>
    <dgm:cxn modelId="{6FF03694-775C-4998-84C1-43C6AC156212}" type="presOf" srcId="{3ADA3C4D-33F1-43C6-9FC9-7E29093D353F}" destId="{BCAA0212-0264-4360-B2CB-0BE1B2F6F593}" srcOrd="0" destOrd="0" presId="urn:microsoft.com/office/officeart/2005/8/layout/vList2"/>
    <dgm:cxn modelId="{7A5E0A51-6952-4197-A8EE-6CE534A92B85}" type="presOf" srcId="{0DB07226-0368-4576-980B-E50129312DE5}" destId="{B2548130-7A31-4BA9-9E99-E33EB9EA7C8F}" srcOrd="0" destOrd="0" presId="urn:microsoft.com/office/officeart/2005/8/layout/vList2"/>
    <dgm:cxn modelId="{D2D9908F-4943-4A28-AADB-0AF4F4B652C2}" srcId="{3ADA3C4D-33F1-43C6-9FC9-7E29093D353F}" destId="{0DB07226-0368-4576-980B-E50129312DE5}" srcOrd="0" destOrd="0" parTransId="{8000514F-B13C-4A02-BC1C-6296CD39D03B}" sibTransId="{452B7A13-FA83-4B04-AE07-E042071FA726}"/>
    <dgm:cxn modelId="{15751662-CAF6-49C6-B92E-3029270DB217}" type="presParOf" srcId="{BCAA0212-0264-4360-B2CB-0BE1B2F6F593}" destId="{B2548130-7A31-4BA9-9E99-E33EB9EA7C8F}"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EECDBC-5B36-4079-8593-263056AA0C0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FB06D4F-24AF-4727-BA52-081E9D2F45C7}">
      <dgm:prSet/>
      <dgm:spPr/>
      <dgm:t>
        <a:bodyPr/>
        <a:lstStyle/>
        <a:p>
          <a:pPr rtl="0"/>
          <a:r>
            <a:rPr lang="en-US" dirty="0" smtClean="0"/>
            <a:t>GRAS determinations require scientific evidence of equivalent quantity and quality as that needed for a Food Additive Petition</a:t>
          </a:r>
          <a:endParaRPr lang="en-US" dirty="0"/>
        </a:p>
      </dgm:t>
    </dgm:pt>
    <dgm:pt modelId="{4F5AE889-B9FB-47B0-963E-766D99B367B1}" type="parTrans" cxnId="{8C814E70-1253-4580-AF36-1BF36290744A}">
      <dgm:prSet/>
      <dgm:spPr/>
      <dgm:t>
        <a:bodyPr/>
        <a:lstStyle/>
        <a:p>
          <a:endParaRPr lang="en-US"/>
        </a:p>
      </dgm:t>
    </dgm:pt>
    <dgm:pt modelId="{3717C6DC-5069-4667-AE1D-108B9DF25C56}" type="sibTrans" cxnId="{8C814E70-1253-4580-AF36-1BF36290744A}">
      <dgm:prSet/>
      <dgm:spPr/>
      <dgm:t>
        <a:bodyPr/>
        <a:lstStyle/>
        <a:p>
          <a:endParaRPr lang="en-US"/>
        </a:p>
      </dgm:t>
    </dgm:pt>
    <dgm:pt modelId="{739E567F-3035-4EA0-A9A6-2834985F7F6D}">
      <dgm:prSet/>
      <dgm:spPr/>
      <dgm:t>
        <a:bodyPr/>
        <a:lstStyle/>
        <a:p>
          <a:pPr rtl="0"/>
          <a:r>
            <a:rPr lang="en-US" dirty="0" smtClean="0"/>
            <a:t>All data to support the GRAS determination </a:t>
          </a:r>
          <a:r>
            <a:rPr lang="en-US" u="sng" dirty="0" smtClean="0"/>
            <a:t>must</a:t>
          </a:r>
          <a:r>
            <a:rPr lang="en-US" dirty="0" smtClean="0"/>
            <a:t> be publicly available</a:t>
          </a:r>
          <a:endParaRPr lang="en-US" dirty="0"/>
        </a:p>
      </dgm:t>
    </dgm:pt>
    <dgm:pt modelId="{90B85C17-E930-445F-BB78-DF2296429C67}" type="parTrans" cxnId="{964B9E9D-C13F-480F-86BB-91E94968F989}">
      <dgm:prSet/>
      <dgm:spPr/>
      <dgm:t>
        <a:bodyPr/>
        <a:lstStyle/>
        <a:p>
          <a:endParaRPr lang="en-US"/>
        </a:p>
      </dgm:t>
    </dgm:pt>
    <dgm:pt modelId="{47603B9B-AD7C-4AC0-9519-E64F55D5CC97}" type="sibTrans" cxnId="{964B9E9D-C13F-480F-86BB-91E94968F989}">
      <dgm:prSet/>
      <dgm:spPr/>
      <dgm:t>
        <a:bodyPr/>
        <a:lstStyle/>
        <a:p>
          <a:endParaRPr lang="en-US"/>
        </a:p>
      </dgm:t>
    </dgm:pt>
    <dgm:pt modelId="{16FD7101-F4DB-4D1A-A2C3-7ABECF32C454}">
      <dgm:prSet/>
      <dgm:spPr/>
      <dgm:t>
        <a:bodyPr/>
        <a:lstStyle/>
        <a:p>
          <a:pPr rtl="0"/>
          <a:r>
            <a:rPr lang="en-US" dirty="0" smtClean="0"/>
            <a:t>Burden to prove safety primarily rests with the company</a:t>
          </a:r>
          <a:endParaRPr lang="en-US" dirty="0"/>
        </a:p>
      </dgm:t>
    </dgm:pt>
    <dgm:pt modelId="{3AC0D583-DA11-412C-85CE-5CC37DCA05BD}" type="parTrans" cxnId="{DD2B5DED-7EB1-47C5-83EF-34EECB0EBFF5}">
      <dgm:prSet/>
      <dgm:spPr/>
      <dgm:t>
        <a:bodyPr/>
        <a:lstStyle/>
        <a:p>
          <a:endParaRPr lang="en-US"/>
        </a:p>
      </dgm:t>
    </dgm:pt>
    <dgm:pt modelId="{21E4944E-AA12-45A5-A732-524DB1B668DF}" type="sibTrans" cxnId="{DD2B5DED-7EB1-47C5-83EF-34EECB0EBFF5}">
      <dgm:prSet/>
      <dgm:spPr/>
      <dgm:t>
        <a:bodyPr/>
        <a:lstStyle/>
        <a:p>
          <a:endParaRPr lang="en-US"/>
        </a:p>
      </dgm:t>
    </dgm:pt>
    <dgm:pt modelId="{8CD79E1F-988A-4B6F-8DEB-1C242512BA58}">
      <dgm:prSet/>
      <dgm:spPr/>
      <dgm:t>
        <a:bodyPr/>
        <a:lstStyle/>
        <a:p>
          <a:pPr rtl="0"/>
          <a:r>
            <a:rPr lang="en-US" dirty="0" smtClean="0"/>
            <a:t>More Timely, less Burdensome on U.S. FDA, promotes innovation and allows for faster time to market</a:t>
          </a:r>
          <a:endParaRPr lang="en-US" dirty="0"/>
        </a:p>
      </dgm:t>
    </dgm:pt>
    <dgm:pt modelId="{00E4E80B-05E6-4710-9EAA-9EF421A2AFBA}" type="parTrans" cxnId="{9DD4085A-8556-4AA2-B099-86CF39C31AF1}">
      <dgm:prSet/>
      <dgm:spPr/>
      <dgm:t>
        <a:bodyPr/>
        <a:lstStyle/>
        <a:p>
          <a:endParaRPr lang="en-US"/>
        </a:p>
      </dgm:t>
    </dgm:pt>
    <dgm:pt modelId="{4611DB5C-3287-4A66-B098-E2E1BF6C5478}" type="sibTrans" cxnId="{9DD4085A-8556-4AA2-B099-86CF39C31AF1}">
      <dgm:prSet/>
      <dgm:spPr/>
      <dgm:t>
        <a:bodyPr/>
        <a:lstStyle/>
        <a:p>
          <a:endParaRPr lang="en-US"/>
        </a:p>
      </dgm:t>
    </dgm:pt>
    <dgm:pt modelId="{0A41B825-9C8A-441C-9EC8-879E6F867780}">
      <dgm:prSet/>
      <dgm:spPr/>
      <dgm:t>
        <a:bodyPr/>
        <a:lstStyle/>
        <a:p>
          <a:pPr rtl="0"/>
          <a:r>
            <a:rPr lang="en-US" dirty="0" smtClean="0"/>
            <a:t>GRAS determinations “may be based only on the views of experts qualified by scientific training and experience to evaluate the safety of substances directly or indirectly added to food.” (21 CFR 170.30)</a:t>
          </a:r>
          <a:endParaRPr lang="en-US" dirty="0"/>
        </a:p>
      </dgm:t>
    </dgm:pt>
    <dgm:pt modelId="{35E5FA5F-97D9-4F0C-9DBC-1E6F9D79D724}" type="parTrans" cxnId="{796AC14E-ECD6-4835-B38D-0E78D4E0892F}">
      <dgm:prSet/>
      <dgm:spPr/>
      <dgm:t>
        <a:bodyPr/>
        <a:lstStyle/>
        <a:p>
          <a:endParaRPr lang="en-US"/>
        </a:p>
      </dgm:t>
    </dgm:pt>
    <dgm:pt modelId="{5C6EEF45-6B43-4614-89EC-3434EF7121D6}" type="sibTrans" cxnId="{796AC14E-ECD6-4835-B38D-0E78D4E0892F}">
      <dgm:prSet/>
      <dgm:spPr/>
      <dgm:t>
        <a:bodyPr/>
        <a:lstStyle/>
        <a:p>
          <a:endParaRPr lang="en-US"/>
        </a:p>
      </dgm:t>
    </dgm:pt>
    <dgm:pt modelId="{32C2C22C-112C-4826-9383-63059DA74E8B}">
      <dgm:prSet/>
      <dgm:spPr/>
      <dgm:t>
        <a:bodyPr/>
        <a:lstStyle/>
        <a:p>
          <a:pPr rtl="0"/>
          <a:r>
            <a:rPr lang="en-US" smtClean="0"/>
            <a:t>Unique to the U.S.</a:t>
          </a:r>
          <a:endParaRPr lang="en-US" dirty="0"/>
        </a:p>
      </dgm:t>
    </dgm:pt>
    <dgm:pt modelId="{EE4C8536-38EF-4FE7-A1A1-AD97529CBC24}" type="parTrans" cxnId="{CC8D2EC0-83B4-4F36-AA0B-9B21B5DDB2AD}">
      <dgm:prSet/>
      <dgm:spPr/>
      <dgm:t>
        <a:bodyPr/>
        <a:lstStyle/>
        <a:p>
          <a:endParaRPr lang="en-US"/>
        </a:p>
      </dgm:t>
    </dgm:pt>
    <dgm:pt modelId="{664120EA-B422-4A2C-B4A5-8BF232631677}" type="sibTrans" cxnId="{CC8D2EC0-83B4-4F36-AA0B-9B21B5DDB2AD}">
      <dgm:prSet/>
      <dgm:spPr/>
      <dgm:t>
        <a:bodyPr/>
        <a:lstStyle/>
        <a:p>
          <a:endParaRPr lang="en-US"/>
        </a:p>
      </dgm:t>
    </dgm:pt>
    <dgm:pt modelId="{F499884F-B734-4727-A78C-5D74EFFB80CD}" type="pres">
      <dgm:prSet presAssocID="{59EECDBC-5B36-4079-8593-263056AA0C08}" presName="diagram" presStyleCnt="0">
        <dgm:presLayoutVars>
          <dgm:dir/>
          <dgm:resizeHandles val="exact"/>
        </dgm:presLayoutVars>
      </dgm:prSet>
      <dgm:spPr/>
      <dgm:t>
        <a:bodyPr/>
        <a:lstStyle/>
        <a:p>
          <a:endParaRPr lang="en-US"/>
        </a:p>
      </dgm:t>
    </dgm:pt>
    <dgm:pt modelId="{F7190108-9AB3-469E-A585-78A49172116C}" type="pres">
      <dgm:prSet presAssocID="{6FB06D4F-24AF-4727-BA52-081E9D2F45C7}" presName="node" presStyleLbl="node1" presStyleIdx="0" presStyleCnt="6">
        <dgm:presLayoutVars>
          <dgm:bulletEnabled val="1"/>
        </dgm:presLayoutVars>
      </dgm:prSet>
      <dgm:spPr/>
      <dgm:t>
        <a:bodyPr/>
        <a:lstStyle/>
        <a:p>
          <a:endParaRPr lang="en-US"/>
        </a:p>
      </dgm:t>
    </dgm:pt>
    <dgm:pt modelId="{560CA083-5013-4C88-968A-8CB48688FA33}" type="pres">
      <dgm:prSet presAssocID="{3717C6DC-5069-4667-AE1D-108B9DF25C56}" presName="sibTrans" presStyleCnt="0"/>
      <dgm:spPr/>
    </dgm:pt>
    <dgm:pt modelId="{28D54003-0F02-4AE8-A045-5BE57CA91B7F}" type="pres">
      <dgm:prSet presAssocID="{739E567F-3035-4EA0-A9A6-2834985F7F6D}" presName="node" presStyleLbl="node1" presStyleIdx="1" presStyleCnt="6" custLinFactNeighborX="2432" custLinFactNeighborY="89">
        <dgm:presLayoutVars>
          <dgm:bulletEnabled val="1"/>
        </dgm:presLayoutVars>
      </dgm:prSet>
      <dgm:spPr/>
      <dgm:t>
        <a:bodyPr/>
        <a:lstStyle/>
        <a:p>
          <a:endParaRPr lang="en-US"/>
        </a:p>
      </dgm:t>
    </dgm:pt>
    <dgm:pt modelId="{7895232A-E265-4AE1-8CDF-7B12ADE85A33}" type="pres">
      <dgm:prSet presAssocID="{47603B9B-AD7C-4AC0-9519-E64F55D5CC97}" presName="sibTrans" presStyleCnt="0"/>
      <dgm:spPr/>
    </dgm:pt>
    <dgm:pt modelId="{668BAA12-CD16-404D-817A-F4D07CCE4A3B}" type="pres">
      <dgm:prSet presAssocID="{0A41B825-9C8A-441C-9EC8-879E6F867780}" presName="node" presStyleLbl="node1" presStyleIdx="2" presStyleCnt="6">
        <dgm:presLayoutVars>
          <dgm:bulletEnabled val="1"/>
        </dgm:presLayoutVars>
      </dgm:prSet>
      <dgm:spPr/>
      <dgm:t>
        <a:bodyPr/>
        <a:lstStyle/>
        <a:p>
          <a:endParaRPr lang="en-US"/>
        </a:p>
      </dgm:t>
    </dgm:pt>
    <dgm:pt modelId="{AB26A0B0-64EF-43D9-9C86-E008E4FD8F59}" type="pres">
      <dgm:prSet presAssocID="{5C6EEF45-6B43-4614-89EC-3434EF7121D6}" presName="sibTrans" presStyleCnt="0"/>
      <dgm:spPr/>
    </dgm:pt>
    <dgm:pt modelId="{1619CA38-E40A-4F14-81C1-184C460CEAE5}" type="pres">
      <dgm:prSet presAssocID="{16FD7101-F4DB-4D1A-A2C3-7ABECF32C454}" presName="node" presStyleLbl="node1" presStyleIdx="3" presStyleCnt="6">
        <dgm:presLayoutVars>
          <dgm:bulletEnabled val="1"/>
        </dgm:presLayoutVars>
      </dgm:prSet>
      <dgm:spPr/>
      <dgm:t>
        <a:bodyPr/>
        <a:lstStyle/>
        <a:p>
          <a:endParaRPr lang="en-US"/>
        </a:p>
      </dgm:t>
    </dgm:pt>
    <dgm:pt modelId="{C29EC11C-647D-46C6-B7F4-F4DBA0B57C75}" type="pres">
      <dgm:prSet presAssocID="{21E4944E-AA12-45A5-A732-524DB1B668DF}" presName="sibTrans" presStyleCnt="0"/>
      <dgm:spPr/>
    </dgm:pt>
    <dgm:pt modelId="{39AC902E-B7D7-4904-8A9B-5DD6D23368B2}" type="pres">
      <dgm:prSet presAssocID="{8CD79E1F-988A-4B6F-8DEB-1C242512BA58}" presName="node" presStyleLbl="node1" presStyleIdx="4" presStyleCnt="6">
        <dgm:presLayoutVars>
          <dgm:bulletEnabled val="1"/>
        </dgm:presLayoutVars>
      </dgm:prSet>
      <dgm:spPr/>
      <dgm:t>
        <a:bodyPr/>
        <a:lstStyle/>
        <a:p>
          <a:endParaRPr lang="en-US"/>
        </a:p>
      </dgm:t>
    </dgm:pt>
    <dgm:pt modelId="{6459197E-B8A3-49DC-978E-525E1D7CCC09}" type="pres">
      <dgm:prSet presAssocID="{4611DB5C-3287-4A66-B098-E2E1BF6C5478}" presName="sibTrans" presStyleCnt="0"/>
      <dgm:spPr/>
    </dgm:pt>
    <dgm:pt modelId="{A7F66B4E-AC95-4A50-8680-6B99BB235312}" type="pres">
      <dgm:prSet presAssocID="{32C2C22C-112C-4826-9383-63059DA74E8B}" presName="node" presStyleLbl="node1" presStyleIdx="5" presStyleCnt="6">
        <dgm:presLayoutVars>
          <dgm:bulletEnabled val="1"/>
        </dgm:presLayoutVars>
      </dgm:prSet>
      <dgm:spPr/>
      <dgm:t>
        <a:bodyPr/>
        <a:lstStyle/>
        <a:p>
          <a:endParaRPr lang="en-US"/>
        </a:p>
      </dgm:t>
    </dgm:pt>
  </dgm:ptLst>
  <dgm:cxnLst>
    <dgm:cxn modelId="{DD2B5DED-7EB1-47C5-83EF-34EECB0EBFF5}" srcId="{59EECDBC-5B36-4079-8593-263056AA0C08}" destId="{16FD7101-F4DB-4D1A-A2C3-7ABECF32C454}" srcOrd="3" destOrd="0" parTransId="{3AC0D583-DA11-412C-85CE-5CC37DCA05BD}" sibTransId="{21E4944E-AA12-45A5-A732-524DB1B668DF}"/>
    <dgm:cxn modelId="{55050D58-A449-4DC7-B6CB-87096745A2FA}" type="presOf" srcId="{59EECDBC-5B36-4079-8593-263056AA0C08}" destId="{F499884F-B734-4727-A78C-5D74EFFB80CD}" srcOrd="0" destOrd="0" presId="urn:microsoft.com/office/officeart/2005/8/layout/default"/>
    <dgm:cxn modelId="{E0F627A0-258B-4A84-8153-7C9631F699F3}" type="presOf" srcId="{8CD79E1F-988A-4B6F-8DEB-1C242512BA58}" destId="{39AC902E-B7D7-4904-8A9B-5DD6D23368B2}" srcOrd="0" destOrd="0" presId="urn:microsoft.com/office/officeart/2005/8/layout/default"/>
    <dgm:cxn modelId="{796AC14E-ECD6-4835-B38D-0E78D4E0892F}" srcId="{59EECDBC-5B36-4079-8593-263056AA0C08}" destId="{0A41B825-9C8A-441C-9EC8-879E6F867780}" srcOrd="2" destOrd="0" parTransId="{35E5FA5F-97D9-4F0C-9DBC-1E6F9D79D724}" sibTransId="{5C6EEF45-6B43-4614-89EC-3434EF7121D6}"/>
    <dgm:cxn modelId="{807CD8EE-1007-4B67-9566-2A310460D55D}" type="presOf" srcId="{6FB06D4F-24AF-4727-BA52-081E9D2F45C7}" destId="{F7190108-9AB3-469E-A585-78A49172116C}" srcOrd="0" destOrd="0" presId="urn:microsoft.com/office/officeart/2005/8/layout/default"/>
    <dgm:cxn modelId="{9DD4085A-8556-4AA2-B099-86CF39C31AF1}" srcId="{59EECDBC-5B36-4079-8593-263056AA0C08}" destId="{8CD79E1F-988A-4B6F-8DEB-1C242512BA58}" srcOrd="4" destOrd="0" parTransId="{00E4E80B-05E6-4710-9EAA-9EF421A2AFBA}" sibTransId="{4611DB5C-3287-4A66-B098-E2E1BF6C5478}"/>
    <dgm:cxn modelId="{5CC22558-A42F-449B-8A10-D3A1C67C669E}" type="presOf" srcId="{16FD7101-F4DB-4D1A-A2C3-7ABECF32C454}" destId="{1619CA38-E40A-4F14-81C1-184C460CEAE5}" srcOrd="0" destOrd="0" presId="urn:microsoft.com/office/officeart/2005/8/layout/default"/>
    <dgm:cxn modelId="{964B9E9D-C13F-480F-86BB-91E94968F989}" srcId="{59EECDBC-5B36-4079-8593-263056AA0C08}" destId="{739E567F-3035-4EA0-A9A6-2834985F7F6D}" srcOrd="1" destOrd="0" parTransId="{90B85C17-E930-445F-BB78-DF2296429C67}" sibTransId="{47603B9B-AD7C-4AC0-9519-E64F55D5CC97}"/>
    <dgm:cxn modelId="{C49B0CAC-8320-463C-A94F-43A2454DC3DB}" type="presOf" srcId="{0A41B825-9C8A-441C-9EC8-879E6F867780}" destId="{668BAA12-CD16-404D-817A-F4D07CCE4A3B}" srcOrd="0" destOrd="0" presId="urn:microsoft.com/office/officeart/2005/8/layout/default"/>
    <dgm:cxn modelId="{6733B83E-AD4D-4E7C-959E-4EFBC4DED298}" type="presOf" srcId="{32C2C22C-112C-4826-9383-63059DA74E8B}" destId="{A7F66B4E-AC95-4A50-8680-6B99BB235312}" srcOrd="0" destOrd="0" presId="urn:microsoft.com/office/officeart/2005/8/layout/default"/>
    <dgm:cxn modelId="{CC8D2EC0-83B4-4F36-AA0B-9B21B5DDB2AD}" srcId="{59EECDBC-5B36-4079-8593-263056AA0C08}" destId="{32C2C22C-112C-4826-9383-63059DA74E8B}" srcOrd="5" destOrd="0" parTransId="{EE4C8536-38EF-4FE7-A1A1-AD97529CBC24}" sibTransId="{664120EA-B422-4A2C-B4A5-8BF232631677}"/>
    <dgm:cxn modelId="{EC43E305-C1E8-48CC-99CF-E552DBF1EBFE}" type="presOf" srcId="{739E567F-3035-4EA0-A9A6-2834985F7F6D}" destId="{28D54003-0F02-4AE8-A045-5BE57CA91B7F}" srcOrd="0" destOrd="0" presId="urn:microsoft.com/office/officeart/2005/8/layout/default"/>
    <dgm:cxn modelId="{8C814E70-1253-4580-AF36-1BF36290744A}" srcId="{59EECDBC-5B36-4079-8593-263056AA0C08}" destId="{6FB06D4F-24AF-4727-BA52-081E9D2F45C7}" srcOrd="0" destOrd="0" parTransId="{4F5AE889-B9FB-47B0-963E-766D99B367B1}" sibTransId="{3717C6DC-5069-4667-AE1D-108B9DF25C56}"/>
    <dgm:cxn modelId="{2092DD31-64F7-4652-84C2-FB6F500D6272}" type="presParOf" srcId="{F499884F-B734-4727-A78C-5D74EFFB80CD}" destId="{F7190108-9AB3-469E-A585-78A49172116C}" srcOrd="0" destOrd="0" presId="urn:microsoft.com/office/officeart/2005/8/layout/default"/>
    <dgm:cxn modelId="{B8913E1D-CA78-446F-82AD-DB50396309BD}" type="presParOf" srcId="{F499884F-B734-4727-A78C-5D74EFFB80CD}" destId="{560CA083-5013-4C88-968A-8CB48688FA33}" srcOrd="1" destOrd="0" presId="urn:microsoft.com/office/officeart/2005/8/layout/default"/>
    <dgm:cxn modelId="{02DC8FF2-2D15-4B34-B978-411AFA967D42}" type="presParOf" srcId="{F499884F-B734-4727-A78C-5D74EFFB80CD}" destId="{28D54003-0F02-4AE8-A045-5BE57CA91B7F}" srcOrd="2" destOrd="0" presId="urn:microsoft.com/office/officeart/2005/8/layout/default"/>
    <dgm:cxn modelId="{C6A18720-0297-40D9-A498-9776A930D1F0}" type="presParOf" srcId="{F499884F-B734-4727-A78C-5D74EFFB80CD}" destId="{7895232A-E265-4AE1-8CDF-7B12ADE85A33}" srcOrd="3" destOrd="0" presId="urn:microsoft.com/office/officeart/2005/8/layout/default"/>
    <dgm:cxn modelId="{19F60FA2-46E1-49B9-BF5C-91B7E6157573}" type="presParOf" srcId="{F499884F-B734-4727-A78C-5D74EFFB80CD}" destId="{668BAA12-CD16-404D-817A-F4D07CCE4A3B}" srcOrd="4" destOrd="0" presId="urn:microsoft.com/office/officeart/2005/8/layout/default"/>
    <dgm:cxn modelId="{F86A2685-DA52-4348-A9F7-6B62E6479B14}" type="presParOf" srcId="{F499884F-B734-4727-A78C-5D74EFFB80CD}" destId="{AB26A0B0-64EF-43D9-9C86-E008E4FD8F59}" srcOrd="5" destOrd="0" presId="urn:microsoft.com/office/officeart/2005/8/layout/default"/>
    <dgm:cxn modelId="{00EB6915-9047-40D9-B69A-4714425900B7}" type="presParOf" srcId="{F499884F-B734-4727-A78C-5D74EFFB80CD}" destId="{1619CA38-E40A-4F14-81C1-184C460CEAE5}" srcOrd="6" destOrd="0" presId="urn:microsoft.com/office/officeart/2005/8/layout/default"/>
    <dgm:cxn modelId="{A01F830D-FFB0-4488-B473-F1AD3EE93F9F}" type="presParOf" srcId="{F499884F-B734-4727-A78C-5D74EFFB80CD}" destId="{C29EC11C-647D-46C6-B7F4-F4DBA0B57C75}" srcOrd="7" destOrd="0" presId="urn:microsoft.com/office/officeart/2005/8/layout/default"/>
    <dgm:cxn modelId="{95E50A42-ADF1-402C-9C03-6C92B88070BC}" type="presParOf" srcId="{F499884F-B734-4727-A78C-5D74EFFB80CD}" destId="{39AC902E-B7D7-4904-8A9B-5DD6D23368B2}" srcOrd="8" destOrd="0" presId="urn:microsoft.com/office/officeart/2005/8/layout/default"/>
    <dgm:cxn modelId="{77D89BB0-3232-47B2-A330-AF7C0EF4E10E}" type="presParOf" srcId="{F499884F-B734-4727-A78C-5D74EFFB80CD}" destId="{6459197E-B8A3-49DC-978E-525E1D7CCC09}" srcOrd="9" destOrd="0" presId="urn:microsoft.com/office/officeart/2005/8/layout/default"/>
    <dgm:cxn modelId="{2226740F-84B3-4458-B8E8-B618FC79B2C1}" type="presParOf" srcId="{F499884F-B734-4727-A78C-5D74EFFB80CD}" destId="{A7F66B4E-AC95-4A50-8680-6B99BB23531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76AE20-8E75-46DE-A28C-80D0D51665D5}"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B168E37A-606D-46A4-B024-CC88469CDDE3}">
      <dgm:prSet/>
      <dgm:spPr/>
      <dgm:t>
        <a:bodyPr/>
        <a:lstStyle/>
        <a:p>
          <a:pPr rtl="0"/>
          <a:r>
            <a:rPr lang="en-US" smtClean="0"/>
            <a:t>Company takes GRAS position based on common knowledge and general acceptance among qualified experts that a substance is safe for its intended use</a:t>
          </a:r>
          <a:endParaRPr lang="en-US"/>
        </a:p>
      </dgm:t>
    </dgm:pt>
    <dgm:pt modelId="{79B38340-2EFB-4F12-B22C-EFE943CFA801}" type="parTrans" cxnId="{10F77C1C-2976-4C2A-A8E5-DC7D5B3D15D2}">
      <dgm:prSet/>
      <dgm:spPr/>
      <dgm:t>
        <a:bodyPr/>
        <a:lstStyle/>
        <a:p>
          <a:endParaRPr lang="en-US"/>
        </a:p>
      </dgm:t>
    </dgm:pt>
    <dgm:pt modelId="{683C88B0-E631-49CA-9D33-47C0921E417F}" type="sibTrans" cxnId="{10F77C1C-2976-4C2A-A8E5-DC7D5B3D15D2}">
      <dgm:prSet/>
      <dgm:spPr/>
      <dgm:t>
        <a:bodyPr/>
        <a:lstStyle/>
        <a:p>
          <a:endParaRPr lang="en-US"/>
        </a:p>
      </dgm:t>
    </dgm:pt>
    <dgm:pt modelId="{52D76F5E-0BE3-4E4F-8B49-420AA8C51239}">
      <dgm:prSet/>
      <dgm:spPr/>
      <dgm:t>
        <a:bodyPr/>
        <a:lstStyle/>
        <a:p>
          <a:pPr rtl="0"/>
          <a:r>
            <a:rPr lang="en-US" smtClean="0"/>
            <a:t>All data to support independent determination </a:t>
          </a:r>
          <a:r>
            <a:rPr lang="en-US" u="sng" smtClean="0"/>
            <a:t>must</a:t>
          </a:r>
          <a:r>
            <a:rPr lang="en-US" smtClean="0"/>
            <a:t> be publicly available</a:t>
          </a:r>
          <a:endParaRPr lang="en-US"/>
        </a:p>
      </dgm:t>
    </dgm:pt>
    <dgm:pt modelId="{B7C80CA3-2757-439F-B38E-DBC43924FEEC}" type="parTrans" cxnId="{C3F7811C-ACFF-43BA-BE9E-752C0791CE10}">
      <dgm:prSet/>
      <dgm:spPr/>
      <dgm:t>
        <a:bodyPr/>
        <a:lstStyle/>
        <a:p>
          <a:endParaRPr lang="en-US"/>
        </a:p>
      </dgm:t>
    </dgm:pt>
    <dgm:pt modelId="{06F99399-F964-43C9-BD70-022E1551A872}" type="sibTrans" cxnId="{C3F7811C-ACFF-43BA-BE9E-752C0791CE10}">
      <dgm:prSet/>
      <dgm:spPr/>
      <dgm:t>
        <a:bodyPr/>
        <a:lstStyle/>
        <a:p>
          <a:endParaRPr lang="en-US"/>
        </a:p>
      </dgm:t>
    </dgm:pt>
    <dgm:pt modelId="{F5936AAA-EC6F-4CBD-924A-C08B532A0929}">
      <dgm:prSet/>
      <dgm:spPr/>
      <dgm:t>
        <a:bodyPr/>
        <a:lstStyle/>
        <a:p>
          <a:pPr rtl="0"/>
          <a:r>
            <a:rPr lang="en-US" smtClean="0"/>
            <a:t>Company is not required to inform FDA of its GRAS determination (i.e., “independent determination”)</a:t>
          </a:r>
          <a:endParaRPr lang="en-US"/>
        </a:p>
      </dgm:t>
    </dgm:pt>
    <dgm:pt modelId="{92459D6D-D2A3-43B3-9452-3F01423B8985}" type="parTrans" cxnId="{A7806152-CCF1-40B1-AF18-FFA58919EC8A}">
      <dgm:prSet/>
      <dgm:spPr/>
      <dgm:t>
        <a:bodyPr/>
        <a:lstStyle/>
        <a:p>
          <a:endParaRPr lang="en-US"/>
        </a:p>
      </dgm:t>
    </dgm:pt>
    <dgm:pt modelId="{1FD93250-64F6-4F72-8AFD-6FDA40F12859}" type="sibTrans" cxnId="{A7806152-CCF1-40B1-AF18-FFA58919EC8A}">
      <dgm:prSet/>
      <dgm:spPr/>
      <dgm:t>
        <a:bodyPr/>
        <a:lstStyle/>
        <a:p>
          <a:endParaRPr lang="en-US"/>
        </a:p>
      </dgm:t>
    </dgm:pt>
    <dgm:pt modelId="{11DD30C0-0926-4DAB-9C71-A72FE9283A82}">
      <dgm:prSet/>
      <dgm:spPr/>
      <dgm:t>
        <a:bodyPr/>
        <a:lstStyle/>
        <a:p>
          <a:pPr rtl="0"/>
          <a:r>
            <a:rPr lang="en-US" smtClean="0"/>
            <a:t>GRAS determinations require scientific evidence of equivalent quantity and quality as that needed for a Food Additive Petition </a:t>
          </a:r>
          <a:endParaRPr lang="en-US"/>
        </a:p>
      </dgm:t>
    </dgm:pt>
    <dgm:pt modelId="{FF4EA150-F68D-4E7C-B563-B9CDABA867B1}" type="parTrans" cxnId="{D965D0DB-7EF8-41BA-9446-935559E895D8}">
      <dgm:prSet/>
      <dgm:spPr/>
      <dgm:t>
        <a:bodyPr/>
        <a:lstStyle/>
        <a:p>
          <a:endParaRPr lang="en-US"/>
        </a:p>
      </dgm:t>
    </dgm:pt>
    <dgm:pt modelId="{84CB04B4-90B0-42AC-8EAE-4249D59A56FA}" type="sibTrans" cxnId="{D965D0DB-7EF8-41BA-9446-935559E895D8}">
      <dgm:prSet/>
      <dgm:spPr/>
      <dgm:t>
        <a:bodyPr/>
        <a:lstStyle/>
        <a:p>
          <a:endParaRPr lang="en-US"/>
        </a:p>
      </dgm:t>
    </dgm:pt>
    <dgm:pt modelId="{AF5B09CC-B16D-487B-8A15-9104FAE7ECA5}">
      <dgm:prSet/>
      <dgm:spPr/>
      <dgm:t>
        <a:bodyPr/>
        <a:lstStyle/>
        <a:p>
          <a:pPr rtl="0"/>
          <a:r>
            <a:rPr lang="en-US" smtClean="0"/>
            <a:t>IFAC member companies typically use an expert panel for safety determination</a:t>
          </a:r>
          <a:endParaRPr lang="en-US"/>
        </a:p>
      </dgm:t>
    </dgm:pt>
    <dgm:pt modelId="{864B0FA8-733B-49D7-AA99-4598E8F65EEC}" type="parTrans" cxnId="{D169CB89-6346-47AA-9C5E-C8046A705AAC}">
      <dgm:prSet/>
      <dgm:spPr/>
      <dgm:t>
        <a:bodyPr/>
        <a:lstStyle/>
        <a:p>
          <a:endParaRPr lang="en-US"/>
        </a:p>
      </dgm:t>
    </dgm:pt>
    <dgm:pt modelId="{48BB0B6F-17C1-474C-B0AF-AC664BEC6712}" type="sibTrans" cxnId="{D169CB89-6346-47AA-9C5E-C8046A705AAC}">
      <dgm:prSet/>
      <dgm:spPr/>
      <dgm:t>
        <a:bodyPr/>
        <a:lstStyle/>
        <a:p>
          <a:endParaRPr lang="en-US"/>
        </a:p>
      </dgm:t>
    </dgm:pt>
    <dgm:pt modelId="{1612753D-1276-4E13-91CF-6509061AFC8A}" type="pres">
      <dgm:prSet presAssocID="{A576AE20-8E75-46DE-A28C-80D0D51665D5}" presName="diagram" presStyleCnt="0">
        <dgm:presLayoutVars>
          <dgm:dir/>
          <dgm:resizeHandles val="exact"/>
        </dgm:presLayoutVars>
      </dgm:prSet>
      <dgm:spPr/>
      <dgm:t>
        <a:bodyPr/>
        <a:lstStyle/>
        <a:p>
          <a:endParaRPr lang="en-US"/>
        </a:p>
      </dgm:t>
    </dgm:pt>
    <dgm:pt modelId="{ECA64F2E-80D5-4DC6-8EB8-4B15ABD4A905}" type="pres">
      <dgm:prSet presAssocID="{B168E37A-606D-46A4-B024-CC88469CDDE3}" presName="node" presStyleLbl="node1" presStyleIdx="0" presStyleCnt="5">
        <dgm:presLayoutVars>
          <dgm:bulletEnabled val="1"/>
        </dgm:presLayoutVars>
      </dgm:prSet>
      <dgm:spPr/>
      <dgm:t>
        <a:bodyPr/>
        <a:lstStyle/>
        <a:p>
          <a:endParaRPr lang="en-US"/>
        </a:p>
      </dgm:t>
    </dgm:pt>
    <dgm:pt modelId="{6F17FFBC-561A-43A4-A13F-207121D93745}" type="pres">
      <dgm:prSet presAssocID="{683C88B0-E631-49CA-9D33-47C0921E417F}" presName="sibTrans" presStyleCnt="0"/>
      <dgm:spPr/>
    </dgm:pt>
    <dgm:pt modelId="{D8AEBF1A-8B09-43D4-9ABC-AC4AE29FE03F}" type="pres">
      <dgm:prSet presAssocID="{52D76F5E-0BE3-4E4F-8B49-420AA8C51239}" presName="node" presStyleLbl="node1" presStyleIdx="1" presStyleCnt="5">
        <dgm:presLayoutVars>
          <dgm:bulletEnabled val="1"/>
        </dgm:presLayoutVars>
      </dgm:prSet>
      <dgm:spPr/>
      <dgm:t>
        <a:bodyPr/>
        <a:lstStyle/>
        <a:p>
          <a:endParaRPr lang="en-US"/>
        </a:p>
      </dgm:t>
    </dgm:pt>
    <dgm:pt modelId="{3CF9EA89-CFD1-4FC5-B3AE-B7BDA72C4242}" type="pres">
      <dgm:prSet presAssocID="{06F99399-F964-43C9-BD70-022E1551A872}" presName="sibTrans" presStyleCnt="0"/>
      <dgm:spPr/>
    </dgm:pt>
    <dgm:pt modelId="{023E797B-3B87-40EC-9B49-F4818AA91D19}" type="pres">
      <dgm:prSet presAssocID="{F5936AAA-EC6F-4CBD-924A-C08B532A0929}" presName="node" presStyleLbl="node1" presStyleIdx="2" presStyleCnt="5">
        <dgm:presLayoutVars>
          <dgm:bulletEnabled val="1"/>
        </dgm:presLayoutVars>
      </dgm:prSet>
      <dgm:spPr/>
      <dgm:t>
        <a:bodyPr/>
        <a:lstStyle/>
        <a:p>
          <a:endParaRPr lang="en-US"/>
        </a:p>
      </dgm:t>
    </dgm:pt>
    <dgm:pt modelId="{8970F995-2E9D-4FB8-A0A5-CFBAFFE06A51}" type="pres">
      <dgm:prSet presAssocID="{1FD93250-64F6-4F72-8AFD-6FDA40F12859}" presName="sibTrans" presStyleCnt="0"/>
      <dgm:spPr/>
    </dgm:pt>
    <dgm:pt modelId="{022019BF-8A19-4DE4-8A0A-3C789A0308A8}" type="pres">
      <dgm:prSet presAssocID="{11DD30C0-0926-4DAB-9C71-A72FE9283A82}" presName="node" presStyleLbl="node1" presStyleIdx="3" presStyleCnt="5">
        <dgm:presLayoutVars>
          <dgm:bulletEnabled val="1"/>
        </dgm:presLayoutVars>
      </dgm:prSet>
      <dgm:spPr/>
      <dgm:t>
        <a:bodyPr/>
        <a:lstStyle/>
        <a:p>
          <a:endParaRPr lang="en-US"/>
        </a:p>
      </dgm:t>
    </dgm:pt>
    <dgm:pt modelId="{AD63E3FB-811D-43CD-98C0-16F960850A5C}" type="pres">
      <dgm:prSet presAssocID="{84CB04B4-90B0-42AC-8EAE-4249D59A56FA}" presName="sibTrans" presStyleCnt="0"/>
      <dgm:spPr/>
    </dgm:pt>
    <dgm:pt modelId="{E7961399-10E5-47AC-85F3-7ACEFAAE8278}" type="pres">
      <dgm:prSet presAssocID="{AF5B09CC-B16D-487B-8A15-9104FAE7ECA5}" presName="node" presStyleLbl="node1" presStyleIdx="4" presStyleCnt="5">
        <dgm:presLayoutVars>
          <dgm:bulletEnabled val="1"/>
        </dgm:presLayoutVars>
      </dgm:prSet>
      <dgm:spPr/>
      <dgm:t>
        <a:bodyPr/>
        <a:lstStyle/>
        <a:p>
          <a:endParaRPr lang="en-US"/>
        </a:p>
      </dgm:t>
    </dgm:pt>
  </dgm:ptLst>
  <dgm:cxnLst>
    <dgm:cxn modelId="{FC8E322D-CD84-46E7-AA91-9FD95109FA75}" type="presOf" srcId="{B168E37A-606D-46A4-B024-CC88469CDDE3}" destId="{ECA64F2E-80D5-4DC6-8EB8-4B15ABD4A905}" srcOrd="0" destOrd="0" presId="urn:microsoft.com/office/officeart/2005/8/layout/default"/>
    <dgm:cxn modelId="{A7806152-CCF1-40B1-AF18-FFA58919EC8A}" srcId="{A576AE20-8E75-46DE-A28C-80D0D51665D5}" destId="{F5936AAA-EC6F-4CBD-924A-C08B532A0929}" srcOrd="2" destOrd="0" parTransId="{92459D6D-D2A3-43B3-9452-3F01423B8985}" sibTransId="{1FD93250-64F6-4F72-8AFD-6FDA40F12859}"/>
    <dgm:cxn modelId="{5E7C56B7-B2DD-49A3-A984-A0B934980C97}" type="presOf" srcId="{11DD30C0-0926-4DAB-9C71-A72FE9283A82}" destId="{022019BF-8A19-4DE4-8A0A-3C789A0308A8}" srcOrd="0" destOrd="0" presId="urn:microsoft.com/office/officeart/2005/8/layout/default"/>
    <dgm:cxn modelId="{C3F7811C-ACFF-43BA-BE9E-752C0791CE10}" srcId="{A576AE20-8E75-46DE-A28C-80D0D51665D5}" destId="{52D76F5E-0BE3-4E4F-8B49-420AA8C51239}" srcOrd="1" destOrd="0" parTransId="{B7C80CA3-2757-439F-B38E-DBC43924FEEC}" sibTransId="{06F99399-F964-43C9-BD70-022E1551A872}"/>
    <dgm:cxn modelId="{D965D0DB-7EF8-41BA-9446-935559E895D8}" srcId="{A576AE20-8E75-46DE-A28C-80D0D51665D5}" destId="{11DD30C0-0926-4DAB-9C71-A72FE9283A82}" srcOrd="3" destOrd="0" parTransId="{FF4EA150-F68D-4E7C-B563-B9CDABA867B1}" sibTransId="{84CB04B4-90B0-42AC-8EAE-4249D59A56FA}"/>
    <dgm:cxn modelId="{68C07BCF-501C-4951-B493-20F070213305}" type="presOf" srcId="{52D76F5E-0BE3-4E4F-8B49-420AA8C51239}" destId="{D8AEBF1A-8B09-43D4-9ABC-AC4AE29FE03F}" srcOrd="0" destOrd="0" presId="urn:microsoft.com/office/officeart/2005/8/layout/default"/>
    <dgm:cxn modelId="{D169CB89-6346-47AA-9C5E-C8046A705AAC}" srcId="{A576AE20-8E75-46DE-A28C-80D0D51665D5}" destId="{AF5B09CC-B16D-487B-8A15-9104FAE7ECA5}" srcOrd="4" destOrd="0" parTransId="{864B0FA8-733B-49D7-AA99-4598E8F65EEC}" sibTransId="{48BB0B6F-17C1-474C-B0AF-AC664BEC6712}"/>
    <dgm:cxn modelId="{AB26AAD1-DC78-4A00-8C4B-CE23995414C6}" type="presOf" srcId="{F5936AAA-EC6F-4CBD-924A-C08B532A0929}" destId="{023E797B-3B87-40EC-9B49-F4818AA91D19}" srcOrd="0" destOrd="0" presId="urn:microsoft.com/office/officeart/2005/8/layout/default"/>
    <dgm:cxn modelId="{BD193480-F0B5-42F8-BF29-0E0C3E3C5880}" type="presOf" srcId="{A576AE20-8E75-46DE-A28C-80D0D51665D5}" destId="{1612753D-1276-4E13-91CF-6509061AFC8A}" srcOrd="0" destOrd="0" presId="urn:microsoft.com/office/officeart/2005/8/layout/default"/>
    <dgm:cxn modelId="{10F77C1C-2976-4C2A-A8E5-DC7D5B3D15D2}" srcId="{A576AE20-8E75-46DE-A28C-80D0D51665D5}" destId="{B168E37A-606D-46A4-B024-CC88469CDDE3}" srcOrd="0" destOrd="0" parTransId="{79B38340-2EFB-4F12-B22C-EFE943CFA801}" sibTransId="{683C88B0-E631-49CA-9D33-47C0921E417F}"/>
    <dgm:cxn modelId="{1D2B5EA0-42B3-4F58-A725-21B4F41A5239}" type="presOf" srcId="{AF5B09CC-B16D-487B-8A15-9104FAE7ECA5}" destId="{E7961399-10E5-47AC-85F3-7ACEFAAE8278}" srcOrd="0" destOrd="0" presId="urn:microsoft.com/office/officeart/2005/8/layout/default"/>
    <dgm:cxn modelId="{9E71260C-943B-45DB-9D61-D939A64D1339}" type="presParOf" srcId="{1612753D-1276-4E13-91CF-6509061AFC8A}" destId="{ECA64F2E-80D5-4DC6-8EB8-4B15ABD4A905}" srcOrd="0" destOrd="0" presId="urn:microsoft.com/office/officeart/2005/8/layout/default"/>
    <dgm:cxn modelId="{20A1F438-3449-4D4D-A831-3BBA3825B3D0}" type="presParOf" srcId="{1612753D-1276-4E13-91CF-6509061AFC8A}" destId="{6F17FFBC-561A-43A4-A13F-207121D93745}" srcOrd="1" destOrd="0" presId="urn:microsoft.com/office/officeart/2005/8/layout/default"/>
    <dgm:cxn modelId="{F662E5A5-8120-4B2F-93A6-FBDDD2D20C8B}" type="presParOf" srcId="{1612753D-1276-4E13-91CF-6509061AFC8A}" destId="{D8AEBF1A-8B09-43D4-9ABC-AC4AE29FE03F}" srcOrd="2" destOrd="0" presId="urn:microsoft.com/office/officeart/2005/8/layout/default"/>
    <dgm:cxn modelId="{4A8C21FF-1A52-4BCD-9B76-801E69ECD6BE}" type="presParOf" srcId="{1612753D-1276-4E13-91CF-6509061AFC8A}" destId="{3CF9EA89-CFD1-4FC5-B3AE-B7BDA72C4242}" srcOrd="3" destOrd="0" presId="urn:microsoft.com/office/officeart/2005/8/layout/default"/>
    <dgm:cxn modelId="{A912DF1B-D5F3-489E-B476-E976077B681D}" type="presParOf" srcId="{1612753D-1276-4E13-91CF-6509061AFC8A}" destId="{023E797B-3B87-40EC-9B49-F4818AA91D19}" srcOrd="4" destOrd="0" presId="urn:microsoft.com/office/officeart/2005/8/layout/default"/>
    <dgm:cxn modelId="{D9865B55-FAA9-45B2-B62B-7D3AC85DB2E1}" type="presParOf" srcId="{1612753D-1276-4E13-91CF-6509061AFC8A}" destId="{8970F995-2E9D-4FB8-A0A5-CFBAFFE06A51}" srcOrd="5" destOrd="0" presId="urn:microsoft.com/office/officeart/2005/8/layout/default"/>
    <dgm:cxn modelId="{A5813989-0043-41AC-97FD-A4F9F8E2197D}" type="presParOf" srcId="{1612753D-1276-4E13-91CF-6509061AFC8A}" destId="{022019BF-8A19-4DE4-8A0A-3C789A0308A8}" srcOrd="6" destOrd="0" presId="urn:microsoft.com/office/officeart/2005/8/layout/default"/>
    <dgm:cxn modelId="{49921B15-6A49-417B-94FA-2637AEF696E5}" type="presParOf" srcId="{1612753D-1276-4E13-91CF-6509061AFC8A}" destId="{AD63E3FB-811D-43CD-98C0-16F960850A5C}" srcOrd="7" destOrd="0" presId="urn:microsoft.com/office/officeart/2005/8/layout/default"/>
    <dgm:cxn modelId="{5FF07543-2B60-4AA9-B5BB-A087B574CFE1}" type="presParOf" srcId="{1612753D-1276-4E13-91CF-6509061AFC8A}" destId="{E7961399-10E5-47AC-85F3-7ACEFAAE8278}"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BCB7F6-634E-4D7D-A0C8-562CFFF38A2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9583BB2-E570-4008-BA6A-9FCD7980E6C3}">
      <dgm:prSet/>
      <dgm:spPr/>
      <dgm:t>
        <a:bodyPr/>
        <a:lstStyle/>
        <a:p>
          <a:pPr rtl="0"/>
          <a:r>
            <a:rPr lang="en-US" dirty="0" smtClean="0"/>
            <a:t>U.S. FDA </a:t>
          </a:r>
          <a:r>
            <a:rPr lang="en-US" dirty="0" smtClean="0"/>
            <a:t>recently completed rulemaking on GRAS rule-impacts self-GRAS and GRAS notifications </a:t>
          </a:r>
          <a:endParaRPr lang="en-US" dirty="0"/>
        </a:p>
      </dgm:t>
    </dgm:pt>
    <dgm:pt modelId="{3CB8F09F-947B-46BB-93BD-0E62B03A3C26}" type="parTrans" cxnId="{7D279416-D2BA-4C4A-9274-64EF25428486}">
      <dgm:prSet/>
      <dgm:spPr/>
      <dgm:t>
        <a:bodyPr/>
        <a:lstStyle/>
        <a:p>
          <a:endParaRPr lang="en-US"/>
        </a:p>
      </dgm:t>
    </dgm:pt>
    <dgm:pt modelId="{4DB87576-A29B-4BDB-8D64-3040960D5BFF}" type="sibTrans" cxnId="{7D279416-D2BA-4C4A-9274-64EF25428486}">
      <dgm:prSet/>
      <dgm:spPr/>
      <dgm:t>
        <a:bodyPr/>
        <a:lstStyle/>
        <a:p>
          <a:endParaRPr lang="en-US"/>
        </a:p>
      </dgm:t>
    </dgm:pt>
    <dgm:pt modelId="{84AD2CB0-02F0-4DF1-B68F-C8040C54B2F4}">
      <dgm:prSet/>
      <dgm:spPr/>
      <dgm:t>
        <a:bodyPr/>
        <a:lstStyle/>
        <a:p>
          <a:pPr rtl="0"/>
          <a:r>
            <a:rPr lang="en-US" dirty="0" smtClean="0"/>
            <a:t>FDA’s final rule clarifies and strengthens the oversight by better explaining how general recognition of safety is determined</a:t>
          </a:r>
          <a:endParaRPr lang="en-US" dirty="0"/>
        </a:p>
      </dgm:t>
    </dgm:pt>
    <dgm:pt modelId="{CCCD5E3D-FBD6-47B3-831D-B70BCCB90EA6}" type="parTrans" cxnId="{8AE3B78B-BACC-43CC-B723-A04EBC9C1CD2}">
      <dgm:prSet/>
      <dgm:spPr/>
      <dgm:t>
        <a:bodyPr/>
        <a:lstStyle/>
        <a:p>
          <a:endParaRPr lang="en-US"/>
        </a:p>
      </dgm:t>
    </dgm:pt>
    <dgm:pt modelId="{3ECBCEA7-CF2E-468B-8216-396A17623983}" type="sibTrans" cxnId="{8AE3B78B-BACC-43CC-B723-A04EBC9C1CD2}">
      <dgm:prSet/>
      <dgm:spPr/>
      <dgm:t>
        <a:bodyPr/>
        <a:lstStyle/>
        <a:p>
          <a:endParaRPr lang="en-US"/>
        </a:p>
      </dgm:t>
    </dgm:pt>
    <dgm:pt modelId="{6DFC6ABB-C991-454B-8B8F-2CB1D3BFE3E8}">
      <dgm:prSet/>
      <dgm:spPr/>
      <dgm:t>
        <a:bodyPr/>
        <a:lstStyle/>
        <a:p>
          <a:pPr rtl="0"/>
          <a:r>
            <a:rPr lang="en-US" dirty="0" smtClean="0"/>
            <a:t>IFAC believes the GRAS process works well for industry and </a:t>
          </a:r>
          <a:r>
            <a:rPr lang="en-US" dirty="0" smtClean="0"/>
            <a:t>FDA; IFAC is supportive of the final rule</a:t>
          </a:r>
          <a:endParaRPr lang="en-US" dirty="0"/>
        </a:p>
      </dgm:t>
    </dgm:pt>
    <dgm:pt modelId="{D7D52F62-BFFB-411F-AFC3-DEBA92E7CD98}" type="parTrans" cxnId="{DA37C79D-A72F-4506-92CF-A61B45DA4837}">
      <dgm:prSet/>
      <dgm:spPr/>
      <dgm:t>
        <a:bodyPr/>
        <a:lstStyle/>
        <a:p>
          <a:endParaRPr lang="en-US"/>
        </a:p>
      </dgm:t>
    </dgm:pt>
    <dgm:pt modelId="{F901BD32-CE29-4E48-BECA-804B98B5F736}" type="sibTrans" cxnId="{DA37C79D-A72F-4506-92CF-A61B45DA4837}">
      <dgm:prSet/>
      <dgm:spPr/>
      <dgm:t>
        <a:bodyPr/>
        <a:lstStyle/>
        <a:p>
          <a:endParaRPr lang="en-US"/>
        </a:p>
      </dgm:t>
    </dgm:pt>
    <dgm:pt modelId="{3D457287-4CE3-4FFC-BBBE-4491420269E2}">
      <dgm:prSet/>
      <dgm:spPr/>
      <dgm:t>
        <a:bodyPr/>
        <a:lstStyle/>
        <a:p>
          <a:pPr rtl="0"/>
          <a:r>
            <a:rPr lang="en-US" dirty="0" smtClean="0"/>
            <a:t>IFAC not aware of any safety concerns that have arisen from this process</a:t>
          </a:r>
          <a:endParaRPr lang="en-US" dirty="0"/>
        </a:p>
      </dgm:t>
    </dgm:pt>
    <dgm:pt modelId="{7B337619-EE18-45CC-B6BC-7276457F673E}" type="parTrans" cxnId="{850531DC-48E2-4DDB-9C95-5D4B863C4119}">
      <dgm:prSet/>
      <dgm:spPr/>
      <dgm:t>
        <a:bodyPr/>
        <a:lstStyle/>
        <a:p>
          <a:endParaRPr lang="en-US"/>
        </a:p>
      </dgm:t>
    </dgm:pt>
    <dgm:pt modelId="{59FAAF13-99AD-4546-8C2D-0207028E9FB8}" type="sibTrans" cxnId="{850531DC-48E2-4DDB-9C95-5D4B863C4119}">
      <dgm:prSet/>
      <dgm:spPr/>
      <dgm:t>
        <a:bodyPr/>
        <a:lstStyle/>
        <a:p>
          <a:endParaRPr lang="en-US"/>
        </a:p>
      </dgm:t>
    </dgm:pt>
    <dgm:pt modelId="{C12C8CE0-4167-412F-A0B9-254953447EF4}">
      <dgm:prSet/>
      <dgm:spPr/>
      <dgm:t>
        <a:bodyPr/>
        <a:lstStyle/>
        <a:p>
          <a:pPr rtl="0"/>
          <a:r>
            <a:rPr lang="en-US" dirty="0" smtClean="0"/>
            <a:t>IFAC member companies typically use an expert panel for safety determination</a:t>
          </a:r>
          <a:endParaRPr lang="en-US" dirty="0"/>
        </a:p>
      </dgm:t>
    </dgm:pt>
    <dgm:pt modelId="{3652C095-D155-444D-91CB-993B4F1A93C7}" type="parTrans" cxnId="{AB1D0735-1561-40AF-86AD-01AF7C1EED0C}">
      <dgm:prSet/>
      <dgm:spPr/>
      <dgm:t>
        <a:bodyPr/>
        <a:lstStyle/>
        <a:p>
          <a:endParaRPr lang="en-US"/>
        </a:p>
      </dgm:t>
    </dgm:pt>
    <dgm:pt modelId="{3A84DAE9-6D6A-411D-8C21-926C00843F5F}" type="sibTrans" cxnId="{AB1D0735-1561-40AF-86AD-01AF7C1EED0C}">
      <dgm:prSet/>
      <dgm:spPr/>
      <dgm:t>
        <a:bodyPr/>
        <a:lstStyle/>
        <a:p>
          <a:endParaRPr lang="en-US"/>
        </a:p>
      </dgm:t>
    </dgm:pt>
    <dgm:pt modelId="{F36ADFDC-F57F-415A-AB07-4AF2EE9B92A9}">
      <dgm:prSet/>
      <dgm:spPr/>
      <dgm:t>
        <a:bodyPr/>
        <a:lstStyle/>
        <a:p>
          <a:pPr rtl="0"/>
          <a:r>
            <a:rPr lang="en-US" dirty="0" smtClean="0"/>
            <a:t>IFAC developed a GRAS Best Practices Guide to demonstrate industry expectations for making GRAS determinations</a:t>
          </a:r>
          <a:endParaRPr lang="en-US" dirty="0"/>
        </a:p>
      </dgm:t>
    </dgm:pt>
    <dgm:pt modelId="{E59BC11C-34C2-4C4E-9844-AEC75ABFC8E5}" type="parTrans" cxnId="{0DCA3ED9-E50B-465E-9216-CAD099F862E8}">
      <dgm:prSet/>
      <dgm:spPr/>
      <dgm:t>
        <a:bodyPr/>
        <a:lstStyle/>
        <a:p>
          <a:endParaRPr lang="en-US"/>
        </a:p>
      </dgm:t>
    </dgm:pt>
    <dgm:pt modelId="{993BDAB1-14E8-4D0A-982D-FBAAB62447A5}" type="sibTrans" cxnId="{0DCA3ED9-E50B-465E-9216-CAD099F862E8}">
      <dgm:prSet/>
      <dgm:spPr/>
      <dgm:t>
        <a:bodyPr/>
        <a:lstStyle/>
        <a:p>
          <a:endParaRPr lang="en-US"/>
        </a:p>
      </dgm:t>
    </dgm:pt>
    <dgm:pt modelId="{89A527ED-D57E-410E-A6BF-DDCD1E2FEB8B}" type="pres">
      <dgm:prSet presAssocID="{1FBCB7F6-634E-4D7D-A0C8-562CFFF38A25}" presName="diagram" presStyleCnt="0">
        <dgm:presLayoutVars>
          <dgm:dir/>
          <dgm:resizeHandles val="exact"/>
        </dgm:presLayoutVars>
      </dgm:prSet>
      <dgm:spPr/>
      <dgm:t>
        <a:bodyPr/>
        <a:lstStyle/>
        <a:p>
          <a:endParaRPr lang="en-US"/>
        </a:p>
      </dgm:t>
    </dgm:pt>
    <dgm:pt modelId="{DCBA586A-9C4D-4AE5-8B64-F6E801B443D0}" type="pres">
      <dgm:prSet presAssocID="{09583BB2-E570-4008-BA6A-9FCD7980E6C3}" presName="node" presStyleLbl="node1" presStyleIdx="0" presStyleCnt="6">
        <dgm:presLayoutVars>
          <dgm:bulletEnabled val="1"/>
        </dgm:presLayoutVars>
      </dgm:prSet>
      <dgm:spPr/>
      <dgm:t>
        <a:bodyPr/>
        <a:lstStyle/>
        <a:p>
          <a:endParaRPr lang="en-US"/>
        </a:p>
      </dgm:t>
    </dgm:pt>
    <dgm:pt modelId="{B4FCAA0F-B636-46C3-8ACD-ACAA6CFCF610}" type="pres">
      <dgm:prSet presAssocID="{4DB87576-A29B-4BDB-8D64-3040960D5BFF}" presName="sibTrans" presStyleCnt="0"/>
      <dgm:spPr/>
    </dgm:pt>
    <dgm:pt modelId="{7315842D-5005-4062-B0BE-55210DC5FE21}" type="pres">
      <dgm:prSet presAssocID="{84AD2CB0-02F0-4DF1-B68F-C8040C54B2F4}" presName="node" presStyleLbl="node1" presStyleIdx="1" presStyleCnt="6">
        <dgm:presLayoutVars>
          <dgm:bulletEnabled val="1"/>
        </dgm:presLayoutVars>
      </dgm:prSet>
      <dgm:spPr/>
      <dgm:t>
        <a:bodyPr/>
        <a:lstStyle/>
        <a:p>
          <a:endParaRPr lang="en-US"/>
        </a:p>
      </dgm:t>
    </dgm:pt>
    <dgm:pt modelId="{CE45A3F0-5223-47A5-9F2E-3AB5E38FFDCA}" type="pres">
      <dgm:prSet presAssocID="{3ECBCEA7-CF2E-468B-8216-396A17623983}" presName="sibTrans" presStyleCnt="0"/>
      <dgm:spPr/>
    </dgm:pt>
    <dgm:pt modelId="{0340EE1F-4135-4A6A-A35C-6B9B9E870018}" type="pres">
      <dgm:prSet presAssocID="{6DFC6ABB-C991-454B-8B8F-2CB1D3BFE3E8}" presName="node" presStyleLbl="node1" presStyleIdx="2" presStyleCnt="6">
        <dgm:presLayoutVars>
          <dgm:bulletEnabled val="1"/>
        </dgm:presLayoutVars>
      </dgm:prSet>
      <dgm:spPr/>
      <dgm:t>
        <a:bodyPr/>
        <a:lstStyle/>
        <a:p>
          <a:endParaRPr lang="en-US"/>
        </a:p>
      </dgm:t>
    </dgm:pt>
    <dgm:pt modelId="{62690862-A326-493E-B385-0FDFF4A230C7}" type="pres">
      <dgm:prSet presAssocID="{F901BD32-CE29-4E48-BECA-804B98B5F736}" presName="sibTrans" presStyleCnt="0"/>
      <dgm:spPr/>
    </dgm:pt>
    <dgm:pt modelId="{A14D8466-49FD-46FB-8970-614D1AE62FD9}" type="pres">
      <dgm:prSet presAssocID="{3D457287-4CE3-4FFC-BBBE-4491420269E2}" presName="node" presStyleLbl="node1" presStyleIdx="3" presStyleCnt="6">
        <dgm:presLayoutVars>
          <dgm:bulletEnabled val="1"/>
        </dgm:presLayoutVars>
      </dgm:prSet>
      <dgm:spPr/>
      <dgm:t>
        <a:bodyPr/>
        <a:lstStyle/>
        <a:p>
          <a:endParaRPr lang="en-US"/>
        </a:p>
      </dgm:t>
    </dgm:pt>
    <dgm:pt modelId="{1466A0A9-77FA-4293-B953-7E3421EFF5F0}" type="pres">
      <dgm:prSet presAssocID="{59FAAF13-99AD-4546-8C2D-0207028E9FB8}" presName="sibTrans" presStyleCnt="0"/>
      <dgm:spPr/>
    </dgm:pt>
    <dgm:pt modelId="{EE09F01E-A2E4-41BE-B5BD-11C05EF744C3}" type="pres">
      <dgm:prSet presAssocID="{C12C8CE0-4167-412F-A0B9-254953447EF4}" presName="node" presStyleLbl="node1" presStyleIdx="4" presStyleCnt="6">
        <dgm:presLayoutVars>
          <dgm:bulletEnabled val="1"/>
        </dgm:presLayoutVars>
      </dgm:prSet>
      <dgm:spPr/>
      <dgm:t>
        <a:bodyPr/>
        <a:lstStyle/>
        <a:p>
          <a:endParaRPr lang="en-US"/>
        </a:p>
      </dgm:t>
    </dgm:pt>
    <dgm:pt modelId="{D2E8BAEC-8ED9-43A7-A100-308A71DE1DB6}" type="pres">
      <dgm:prSet presAssocID="{3A84DAE9-6D6A-411D-8C21-926C00843F5F}" presName="sibTrans" presStyleCnt="0"/>
      <dgm:spPr/>
    </dgm:pt>
    <dgm:pt modelId="{6616BFC6-8A5F-46C7-98FA-759C4605C7B2}" type="pres">
      <dgm:prSet presAssocID="{F36ADFDC-F57F-415A-AB07-4AF2EE9B92A9}" presName="node" presStyleLbl="node1" presStyleIdx="5" presStyleCnt="6">
        <dgm:presLayoutVars>
          <dgm:bulletEnabled val="1"/>
        </dgm:presLayoutVars>
      </dgm:prSet>
      <dgm:spPr/>
      <dgm:t>
        <a:bodyPr/>
        <a:lstStyle/>
        <a:p>
          <a:endParaRPr lang="en-US"/>
        </a:p>
      </dgm:t>
    </dgm:pt>
  </dgm:ptLst>
  <dgm:cxnLst>
    <dgm:cxn modelId="{7D279416-D2BA-4C4A-9274-64EF25428486}" srcId="{1FBCB7F6-634E-4D7D-A0C8-562CFFF38A25}" destId="{09583BB2-E570-4008-BA6A-9FCD7980E6C3}" srcOrd="0" destOrd="0" parTransId="{3CB8F09F-947B-46BB-93BD-0E62B03A3C26}" sibTransId="{4DB87576-A29B-4BDB-8D64-3040960D5BFF}"/>
    <dgm:cxn modelId="{8AE3B78B-BACC-43CC-B723-A04EBC9C1CD2}" srcId="{1FBCB7F6-634E-4D7D-A0C8-562CFFF38A25}" destId="{84AD2CB0-02F0-4DF1-B68F-C8040C54B2F4}" srcOrd="1" destOrd="0" parTransId="{CCCD5E3D-FBD6-47B3-831D-B70BCCB90EA6}" sibTransId="{3ECBCEA7-CF2E-468B-8216-396A17623983}"/>
    <dgm:cxn modelId="{596F8C29-1F33-4C94-A86A-00F44D2B7B59}" type="presOf" srcId="{6DFC6ABB-C991-454B-8B8F-2CB1D3BFE3E8}" destId="{0340EE1F-4135-4A6A-A35C-6B9B9E870018}" srcOrd="0" destOrd="0" presId="urn:microsoft.com/office/officeart/2005/8/layout/default"/>
    <dgm:cxn modelId="{51E0E9E3-D331-49FA-AC3B-A55CA1402CCF}" type="presOf" srcId="{09583BB2-E570-4008-BA6A-9FCD7980E6C3}" destId="{DCBA586A-9C4D-4AE5-8B64-F6E801B443D0}" srcOrd="0" destOrd="0" presId="urn:microsoft.com/office/officeart/2005/8/layout/default"/>
    <dgm:cxn modelId="{1C723794-F8A2-4A13-BED8-6F7C0AD96069}" type="presOf" srcId="{84AD2CB0-02F0-4DF1-B68F-C8040C54B2F4}" destId="{7315842D-5005-4062-B0BE-55210DC5FE21}" srcOrd="0" destOrd="0" presId="urn:microsoft.com/office/officeart/2005/8/layout/default"/>
    <dgm:cxn modelId="{9CF66BC0-2845-4E8A-9704-636794F0B6A8}" type="presOf" srcId="{3D457287-4CE3-4FFC-BBBE-4491420269E2}" destId="{A14D8466-49FD-46FB-8970-614D1AE62FD9}" srcOrd="0" destOrd="0" presId="urn:microsoft.com/office/officeart/2005/8/layout/default"/>
    <dgm:cxn modelId="{53DEF1E9-0BD9-4DD6-9BAF-07C49C2D1FA7}" type="presOf" srcId="{C12C8CE0-4167-412F-A0B9-254953447EF4}" destId="{EE09F01E-A2E4-41BE-B5BD-11C05EF744C3}" srcOrd="0" destOrd="0" presId="urn:microsoft.com/office/officeart/2005/8/layout/default"/>
    <dgm:cxn modelId="{0DCA3ED9-E50B-465E-9216-CAD099F862E8}" srcId="{1FBCB7F6-634E-4D7D-A0C8-562CFFF38A25}" destId="{F36ADFDC-F57F-415A-AB07-4AF2EE9B92A9}" srcOrd="5" destOrd="0" parTransId="{E59BC11C-34C2-4C4E-9844-AEC75ABFC8E5}" sibTransId="{993BDAB1-14E8-4D0A-982D-FBAAB62447A5}"/>
    <dgm:cxn modelId="{850531DC-48E2-4DDB-9C95-5D4B863C4119}" srcId="{1FBCB7F6-634E-4D7D-A0C8-562CFFF38A25}" destId="{3D457287-4CE3-4FFC-BBBE-4491420269E2}" srcOrd="3" destOrd="0" parTransId="{7B337619-EE18-45CC-B6BC-7276457F673E}" sibTransId="{59FAAF13-99AD-4546-8C2D-0207028E9FB8}"/>
    <dgm:cxn modelId="{5BC55D70-7066-4C4E-A2D3-48013E8B7FE6}" type="presOf" srcId="{F36ADFDC-F57F-415A-AB07-4AF2EE9B92A9}" destId="{6616BFC6-8A5F-46C7-98FA-759C4605C7B2}" srcOrd="0" destOrd="0" presId="urn:microsoft.com/office/officeart/2005/8/layout/default"/>
    <dgm:cxn modelId="{AB1D0735-1561-40AF-86AD-01AF7C1EED0C}" srcId="{1FBCB7F6-634E-4D7D-A0C8-562CFFF38A25}" destId="{C12C8CE0-4167-412F-A0B9-254953447EF4}" srcOrd="4" destOrd="0" parTransId="{3652C095-D155-444D-91CB-993B4F1A93C7}" sibTransId="{3A84DAE9-6D6A-411D-8C21-926C00843F5F}"/>
    <dgm:cxn modelId="{8C82FB16-31A7-4B65-8C4D-7EB45C362B67}" type="presOf" srcId="{1FBCB7F6-634E-4D7D-A0C8-562CFFF38A25}" destId="{89A527ED-D57E-410E-A6BF-DDCD1E2FEB8B}" srcOrd="0" destOrd="0" presId="urn:microsoft.com/office/officeart/2005/8/layout/default"/>
    <dgm:cxn modelId="{DA37C79D-A72F-4506-92CF-A61B45DA4837}" srcId="{1FBCB7F6-634E-4D7D-A0C8-562CFFF38A25}" destId="{6DFC6ABB-C991-454B-8B8F-2CB1D3BFE3E8}" srcOrd="2" destOrd="0" parTransId="{D7D52F62-BFFB-411F-AFC3-DEBA92E7CD98}" sibTransId="{F901BD32-CE29-4E48-BECA-804B98B5F736}"/>
    <dgm:cxn modelId="{FE2EE4F7-34CC-4C8B-8022-D9F315CCB9D9}" type="presParOf" srcId="{89A527ED-D57E-410E-A6BF-DDCD1E2FEB8B}" destId="{DCBA586A-9C4D-4AE5-8B64-F6E801B443D0}" srcOrd="0" destOrd="0" presId="urn:microsoft.com/office/officeart/2005/8/layout/default"/>
    <dgm:cxn modelId="{C5ACA6D3-36AD-4F81-9E9C-63B7F105A101}" type="presParOf" srcId="{89A527ED-D57E-410E-A6BF-DDCD1E2FEB8B}" destId="{B4FCAA0F-B636-46C3-8ACD-ACAA6CFCF610}" srcOrd="1" destOrd="0" presId="urn:microsoft.com/office/officeart/2005/8/layout/default"/>
    <dgm:cxn modelId="{1C879EF8-5DC0-4510-9A2D-52C63472AB50}" type="presParOf" srcId="{89A527ED-D57E-410E-A6BF-DDCD1E2FEB8B}" destId="{7315842D-5005-4062-B0BE-55210DC5FE21}" srcOrd="2" destOrd="0" presId="urn:microsoft.com/office/officeart/2005/8/layout/default"/>
    <dgm:cxn modelId="{42C997EA-31A0-41E3-AA0C-47E7B761C92F}" type="presParOf" srcId="{89A527ED-D57E-410E-A6BF-DDCD1E2FEB8B}" destId="{CE45A3F0-5223-47A5-9F2E-3AB5E38FFDCA}" srcOrd="3" destOrd="0" presId="urn:microsoft.com/office/officeart/2005/8/layout/default"/>
    <dgm:cxn modelId="{5F1D0392-5D86-4146-93A7-78FED3E015B7}" type="presParOf" srcId="{89A527ED-D57E-410E-A6BF-DDCD1E2FEB8B}" destId="{0340EE1F-4135-4A6A-A35C-6B9B9E870018}" srcOrd="4" destOrd="0" presId="urn:microsoft.com/office/officeart/2005/8/layout/default"/>
    <dgm:cxn modelId="{0619D705-EB9D-430E-A0E5-0FD58F675F92}" type="presParOf" srcId="{89A527ED-D57E-410E-A6BF-DDCD1E2FEB8B}" destId="{62690862-A326-493E-B385-0FDFF4A230C7}" srcOrd="5" destOrd="0" presId="urn:microsoft.com/office/officeart/2005/8/layout/default"/>
    <dgm:cxn modelId="{84B759A9-60EB-4FD9-86A0-B2988CD76C9A}" type="presParOf" srcId="{89A527ED-D57E-410E-A6BF-DDCD1E2FEB8B}" destId="{A14D8466-49FD-46FB-8970-614D1AE62FD9}" srcOrd="6" destOrd="0" presId="urn:microsoft.com/office/officeart/2005/8/layout/default"/>
    <dgm:cxn modelId="{A3D8760D-36AB-4FBD-95DF-6CBFBF77666B}" type="presParOf" srcId="{89A527ED-D57E-410E-A6BF-DDCD1E2FEB8B}" destId="{1466A0A9-77FA-4293-B953-7E3421EFF5F0}" srcOrd="7" destOrd="0" presId="urn:microsoft.com/office/officeart/2005/8/layout/default"/>
    <dgm:cxn modelId="{8D78A966-0557-41CB-9653-5A75C2D24C0A}" type="presParOf" srcId="{89A527ED-D57E-410E-A6BF-DDCD1E2FEB8B}" destId="{EE09F01E-A2E4-41BE-B5BD-11C05EF744C3}" srcOrd="8" destOrd="0" presId="urn:microsoft.com/office/officeart/2005/8/layout/default"/>
    <dgm:cxn modelId="{6506CEB2-CB18-4942-BB03-C9B2FE4172B2}" type="presParOf" srcId="{89A527ED-D57E-410E-A6BF-DDCD1E2FEB8B}" destId="{D2E8BAEC-8ED9-43A7-A100-308A71DE1DB6}" srcOrd="9" destOrd="0" presId="urn:microsoft.com/office/officeart/2005/8/layout/default"/>
    <dgm:cxn modelId="{00DB6038-AF1C-4312-BE9D-FA546FB5BC05}" type="presParOf" srcId="{89A527ED-D57E-410E-A6BF-DDCD1E2FEB8B}" destId="{6616BFC6-8A5F-46C7-98FA-759C4605C7B2}"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8AAA56-F9FB-4E99-8389-D4FE225DCC8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B6CF71F2-02A0-4F5D-9541-518EC3524D41}">
      <dgm:prSet/>
      <dgm:spPr/>
      <dgm:t>
        <a:bodyPr/>
        <a:lstStyle/>
        <a:p>
          <a:pPr rtl="0"/>
          <a:r>
            <a:rPr lang="en-US" dirty="0" smtClean="0"/>
            <a:t>Supports Innovation and Product Development</a:t>
          </a:r>
          <a:endParaRPr lang="en-US" dirty="0"/>
        </a:p>
      </dgm:t>
    </dgm:pt>
    <dgm:pt modelId="{7C4381CD-66E2-4AC8-B09B-AD05BCABA8EA}" type="parTrans" cxnId="{9C9BBD91-708B-4F89-ACFD-CDF5F9431D24}">
      <dgm:prSet/>
      <dgm:spPr/>
      <dgm:t>
        <a:bodyPr/>
        <a:lstStyle/>
        <a:p>
          <a:endParaRPr lang="en-US"/>
        </a:p>
      </dgm:t>
    </dgm:pt>
    <dgm:pt modelId="{1DF3F966-81AF-4DBD-B341-FF4D558C3773}" type="sibTrans" cxnId="{9C9BBD91-708B-4F89-ACFD-CDF5F9431D24}">
      <dgm:prSet/>
      <dgm:spPr/>
      <dgm:t>
        <a:bodyPr/>
        <a:lstStyle/>
        <a:p>
          <a:endParaRPr lang="en-US"/>
        </a:p>
      </dgm:t>
    </dgm:pt>
    <dgm:pt modelId="{0531E5C5-1809-4114-BEFC-AAA93257CEF6}">
      <dgm:prSet/>
      <dgm:spPr/>
      <dgm:t>
        <a:bodyPr/>
        <a:lstStyle/>
        <a:p>
          <a:pPr rtl="0"/>
          <a:r>
            <a:rPr lang="en-US" dirty="0" smtClean="0"/>
            <a:t>Market-driven innovation spurs demand for substances with functional/health benefits and/or desired technological functionality </a:t>
          </a:r>
          <a:endParaRPr lang="en-US" dirty="0"/>
        </a:p>
      </dgm:t>
    </dgm:pt>
    <dgm:pt modelId="{B9E8377A-2BE0-4B81-8B82-39631B9B333F}" type="parTrans" cxnId="{AC8ED96C-56F4-4F9C-8A0B-788942E7FCA8}">
      <dgm:prSet/>
      <dgm:spPr/>
      <dgm:t>
        <a:bodyPr/>
        <a:lstStyle/>
        <a:p>
          <a:endParaRPr lang="en-US"/>
        </a:p>
      </dgm:t>
    </dgm:pt>
    <dgm:pt modelId="{F679B68D-1EE0-442B-BBF8-F9240BF1B425}" type="sibTrans" cxnId="{AC8ED96C-56F4-4F9C-8A0B-788942E7FCA8}">
      <dgm:prSet/>
      <dgm:spPr/>
      <dgm:t>
        <a:bodyPr/>
        <a:lstStyle/>
        <a:p>
          <a:endParaRPr lang="en-US"/>
        </a:p>
      </dgm:t>
    </dgm:pt>
    <dgm:pt modelId="{DF34F006-9ED4-419F-BE7C-B6AF5DBEBCBA}">
      <dgm:prSet/>
      <dgm:spPr/>
      <dgm:t>
        <a:bodyPr/>
        <a:lstStyle/>
        <a:p>
          <a:pPr rtl="0"/>
          <a:r>
            <a:rPr lang="en-US" dirty="0" smtClean="0"/>
            <a:t>Facilitates faster market introduction of new and innovative products to meet consumer demand for convenient and “healthier” options</a:t>
          </a:r>
          <a:endParaRPr lang="en-US" dirty="0"/>
        </a:p>
      </dgm:t>
    </dgm:pt>
    <dgm:pt modelId="{4CE80A35-E241-4BC2-819F-5F920912CD8A}" type="parTrans" cxnId="{6B3A7A3B-9866-4FE1-B6AB-2EFFC32D1D7E}">
      <dgm:prSet/>
      <dgm:spPr/>
      <dgm:t>
        <a:bodyPr/>
        <a:lstStyle/>
        <a:p>
          <a:endParaRPr lang="en-US"/>
        </a:p>
      </dgm:t>
    </dgm:pt>
    <dgm:pt modelId="{2E2D43F1-2967-4C12-8B9B-7E15D4133B3D}" type="sibTrans" cxnId="{6B3A7A3B-9866-4FE1-B6AB-2EFFC32D1D7E}">
      <dgm:prSet/>
      <dgm:spPr/>
      <dgm:t>
        <a:bodyPr/>
        <a:lstStyle/>
        <a:p>
          <a:endParaRPr lang="en-US"/>
        </a:p>
      </dgm:t>
    </dgm:pt>
    <dgm:pt modelId="{A57949CE-F5D9-449C-97F4-5C695E583398}">
      <dgm:prSet/>
      <dgm:spPr/>
      <dgm:t>
        <a:bodyPr/>
        <a:lstStyle/>
        <a:p>
          <a:pPr rtl="0"/>
          <a:r>
            <a:rPr lang="en-US" dirty="0" smtClean="0"/>
            <a:t>Ensures safety while fostering innovation</a:t>
          </a:r>
          <a:endParaRPr lang="en-US" dirty="0"/>
        </a:p>
      </dgm:t>
    </dgm:pt>
    <dgm:pt modelId="{77B0921D-8654-4134-8D04-7BFB6B47252A}" type="parTrans" cxnId="{9C023D77-4714-4239-BF87-233F632D3A47}">
      <dgm:prSet/>
      <dgm:spPr/>
      <dgm:t>
        <a:bodyPr/>
        <a:lstStyle/>
        <a:p>
          <a:endParaRPr lang="en-US"/>
        </a:p>
      </dgm:t>
    </dgm:pt>
    <dgm:pt modelId="{3AA98676-A5CC-4B0F-BAA7-C80F5B7F0C66}" type="sibTrans" cxnId="{9C023D77-4714-4239-BF87-233F632D3A47}">
      <dgm:prSet/>
      <dgm:spPr/>
      <dgm:t>
        <a:bodyPr/>
        <a:lstStyle/>
        <a:p>
          <a:endParaRPr lang="en-US"/>
        </a:p>
      </dgm:t>
    </dgm:pt>
    <dgm:pt modelId="{EA50F7A3-5D3A-404A-82B6-ABEDBF72184A}" type="pres">
      <dgm:prSet presAssocID="{598AAA56-F9FB-4E99-8389-D4FE225DCC83}" presName="CompostProcess" presStyleCnt="0">
        <dgm:presLayoutVars>
          <dgm:dir/>
          <dgm:resizeHandles val="exact"/>
        </dgm:presLayoutVars>
      </dgm:prSet>
      <dgm:spPr/>
      <dgm:t>
        <a:bodyPr/>
        <a:lstStyle/>
        <a:p>
          <a:endParaRPr lang="en-US"/>
        </a:p>
      </dgm:t>
    </dgm:pt>
    <dgm:pt modelId="{CC1FCEC0-6EE7-4864-9652-F4A2562FAFEF}" type="pres">
      <dgm:prSet presAssocID="{598AAA56-F9FB-4E99-8389-D4FE225DCC83}" presName="arrow" presStyleLbl="bgShp" presStyleIdx="0" presStyleCnt="1"/>
      <dgm:spPr/>
    </dgm:pt>
    <dgm:pt modelId="{893273DD-558C-4ED5-8E16-44F256F6E132}" type="pres">
      <dgm:prSet presAssocID="{598AAA56-F9FB-4E99-8389-D4FE225DCC83}" presName="linearProcess" presStyleCnt="0"/>
      <dgm:spPr/>
    </dgm:pt>
    <dgm:pt modelId="{92A67AFF-8881-47EB-A6C6-E60DD40B8840}" type="pres">
      <dgm:prSet presAssocID="{B6CF71F2-02A0-4F5D-9541-518EC3524D41}" presName="textNode" presStyleLbl="node1" presStyleIdx="0" presStyleCnt="4">
        <dgm:presLayoutVars>
          <dgm:bulletEnabled val="1"/>
        </dgm:presLayoutVars>
      </dgm:prSet>
      <dgm:spPr/>
      <dgm:t>
        <a:bodyPr/>
        <a:lstStyle/>
        <a:p>
          <a:endParaRPr lang="en-US"/>
        </a:p>
      </dgm:t>
    </dgm:pt>
    <dgm:pt modelId="{AC630DF8-5CDA-4A41-8323-08B9872E0439}" type="pres">
      <dgm:prSet presAssocID="{1DF3F966-81AF-4DBD-B341-FF4D558C3773}" presName="sibTrans" presStyleCnt="0"/>
      <dgm:spPr/>
    </dgm:pt>
    <dgm:pt modelId="{6FB4D8E8-1DF5-4425-8005-3BA92BE5D91B}" type="pres">
      <dgm:prSet presAssocID="{0531E5C5-1809-4114-BEFC-AAA93257CEF6}" presName="textNode" presStyleLbl="node1" presStyleIdx="1" presStyleCnt="4">
        <dgm:presLayoutVars>
          <dgm:bulletEnabled val="1"/>
        </dgm:presLayoutVars>
      </dgm:prSet>
      <dgm:spPr/>
      <dgm:t>
        <a:bodyPr/>
        <a:lstStyle/>
        <a:p>
          <a:endParaRPr lang="en-US"/>
        </a:p>
      </dgm:t>
    </dgm:pt>
    <dgm:pt modelId="{283BEC29-9BC8-4FF0-AEE4-1BACFAA97602}" type="pres">
      <dgm:prSet presAssocID="{F679B68D-1EE0-442B-BBF8-F9240BF1B425}" presName="sibTrans" presStyleCnt="0"/>
      <dgm:spPr/>
    </dgm:pt>
    <dgm:pt modelId="{9D49DF49-D9CA-43DD-AEA6-A9351E571B63}" type="pres">
      <dgm:prSet presAssocID="{DF34F006-9ED4-419F-BE7C-B6AF5DBEBCBA}" presName="textNode" presStyleLbl="node1" presStyleIdx="2" presStyleCnt="4">
        <dgm:presLayoutVars>
          <dgm:bulletEnabled val="1"/>
        </dgm:presLayoutVars>
      </dgm:prSet>
      <dgm:spPr/>
      <dgm:t>
        <a:bodyPr/>
        <a:lstStyle/>
        <a:p>
          <a:endParaRPr lang="en-US"/>
        </a:p>
      </dgm:t>
    </dgm:pt>
    <dgm:pt modelId="{B55A003D-9613-4FBA-AB5D-3685CF603964}" type="pres">
      <dgm:prSet presAssocID="{2E2D43F1-2967-4C12-8B9B-7E15D4133B3D}" presName="sibTrans" presStyleCnt="0"/>
      <dgm:spPr/>
    </dgm:pt>
    <dgm:pt modelId="{80D28065-B61B-49E4-80D5-51B8686782D9}" type="pres">
      <dgm:prSet presAssocID="{A57949CE-F5D9-449C-97F4-5C695E583398}" presName="textNode" presStyleLbl="node1" presStyleIdx="3" presStyleCnt="4">
        <dgm:presLayoutVars>
          <dgm:bulletEnabled val="1"/>
        </dgm:presLayoutVars>
      </dgm:prSet>
      <dgm:spPr/>
      <dgm:t>
        <a:bodyPr/>
        <a:lstStyle/>
        <a:p>
          <a:endParaRPr lang="en-US"/>
        </a:p>
      </dgm:t>
    </dgm:pt>
  </dgm:ptLst>
  <dgm:cxnLst>
    <dgm:cxn modelId="{9C023D77-4714-4239-BF87-233F632D3A47}" srcId="{598AAA56-F9FB-4E99-8389-D4FE225DCC83}" destId="{A57949CE-F5D9-449C-97F4-5C695E583398}" srcOrd="3" destOrd="0" parTransId="{77B0921D-8654-4134-8D04-7BFB6B47252A}" sibTransId="{3AA98676-A5CC-4B0F-BAA7-C80F5B7F0C66}"/>
    <dgm:cxn modelId="{6B3A7A3B-9866-4FE1-B6AB-2EFFC32D1D7E}" srcId="{598AAA56-F9FB-4E99-8389-D4FE225DCC83}" destId="{DF34F006-9ED4-419F-BE7C-B6AF5DBEBCBA}" srcOrd="2" destOrd="0" parTransId="{4CE80A35-E241-4BC2-819F-5F920912CD8A}" sibTransId="{2E2D43F1-2967-4C12-8B9B-7E15D4133B3D}"/>
    <dgm:cxn modelId="{19B48793-56B2-4EF1-8AAF-DCE1CF47C45C}" type="presOf" srcId="{598AAA56-F9FB-4E99-8389-D4FE225DCC83}" destId="{EA50F7A3-5D3A-404A-82B6-ABEDBF72184A}" srcOrd="0" destOrd="0" presId="urn:microsoft.com/office/officeart/2005/8/layout/hProcess9"/>
    <dgm:cxn modelId="{7C9685F7-8857-4B9E-8901-110F1AA59A02}" type="presOf" srcId="{A57949CE-F5D9-449C-97F4-5C695E583398}" destId="{80D28065-B61B-49E4-80D5-51B8686782D9}" srcOrd="0" destOrd="0" presId="urn:microsoft.com/office/officeart/2005/8/layout/hProcess9"/>
    <dgm:cxn modelId="{AC8ED96C-56F4-4F9C-8A0B-788942E7FCA8}" srcId="{598AAA56-F9FB-4E99-8389-D4FE225DCC83}" destId="{0531E5C5-1809-4114-BEFC-AAA93257CEF6}" srcOrd="1" destOrd="0" parTransId="{B9E8377A-2BE0-4B81-8B82-39631B9B333F}" sibTransId="{F679B68D-1EE0-442B-BBF8-F9240BF1B425}"/>
    <dgm:cxn modelId="{A88028FE-800F-406C-A27F-389A5F9010F1}" type="presOf" srcId="{DF34F006-9ED4-419F-BE7C-B6AF5DBEBCBA}" destId="{9D49DF49-D9CA-43DD-AEA6-A9351E571B63}" srcOrd="0" destOrd="0" presId="urn:microsoft.com/office/officeart/2005/8/layout/hProcess9"/>
    <dgm:cxn modelId="{F8FD77AE-559F-4F42-B36A-E733F814CC9D}" type="presOf" srcId="{B6CF71F2-02A0-4F5D-9541-518EC3524D41}" destId="{92A67AFF-8881-47EB-A6C6-E60DD40B8840}" srcOrd="0" destOrd="0" presId="urn:microsoft.com/office/officeart/2005/8/layout/hProcess9"/>
    <dgm:cxn modelId="{9C9BBD91-708B-4F89-ACFD-CDF5F9431D24}" srcId="{598AAA56-F9FB-4E99-8389-D4FE225DCC83}" destId="{B6CF71F2-02A0-4F5D-9541-518EC3524D41}" srcOrd="0" destOrd="0" parTransId="{7C4381CD-66E2-4AC8-B09B-AD05BCABA8EA}" sibTransId="{1DF3F966-81AF-4DBD-B341-FF4D558C3773}"/>
    <dgm:cxn modelId="{5B1FC45C-CBBD-4A22-A47D-FA6470B230FA}" type="presOf" srcId="{0531E5C5-1809-4114-BEFC-AAA93257CEF6}" destId="{6FB4D8E8-1DF5-4425-8005-3BA92BE5D91B}" srcOrd="0" destOrd="0" presId="urn:microsoft.com/office/officeart/2005/8/layout/hProcess9"/>
    <dgm:cxn modelId="{39992501-FAF8-4278-BF21-84DBD0C22FCC}" type="presParOf" srcId="{EA50F7A3-5D3A-404A-82B6-ABEDBF72184A}" destId="{CC1FCEC0-6EE7-4864-9652-F4A2562FAFEF}" srcOrd="0" destOrd="0" presId="urn:microsoft.com/office/officeart/2005/8/layout/hProcess9"/>
    <dgm:cxn modelId="{2403FF65-C6A2-4334-BBA4-9607675D3C0B}" type="presParOf" srcId="{EA50F7A3-5D3A-404A-82B6-ABEDBF72184A}" destId="{893273DD-558C-4ED5-8E16-44F256F6E132}" srcOrd="1" destOrd="0" presId="urn:microsoft.com/office/officeart/2005/8/layout/hProcess9"/>
    <dgm:cxn modelId="{3BF34824-D402-45CF-899E-9018C302E088}" type="presParOf" srcId="{893273DD-558C-4ED5-8E16-44F256F6E132}" destId="{92A67AFF-8881-47EB-A6C6-E60DD40B8840}" srcOrd="0" destOrd="0" presId="urn:microsoft.com/office/officeart/2005/8/layout/hProcess9"/>
    <dgm:cxn modelId="{B4A0E65A-8FAE-4020-8931-385F26129D62}" type="presParOf" srcId="{893273DD-558C-4ED5-8E16-44F256F6E132}" destId="{AC630DF8-5CDA-4A41-8323-08B9872E0439}" srcOrd="1" destOrd="0" presId="urn:microsoft.com/office/officeart/2005/8/layout/hProcess9"/>
    <dgm:cxn modelId="{C402BB40-4C5C-44E7-B20F-96A913D18F56}" type="presParOf" srcId="{893273DD-558C-4ED5-8E16-44F256F6E132}" destId="{6FB4D8E8-1DF5-4425-8005-3BA92BE5D91B}" srcOrd="2" destOrd="0" presId="urn:microsoft.com/office/officeart/2005/8/layout/hProcess9"/>
    <dgm:cxn modelId="{5854D38A-8897-4735-A921-C10AEFC9D15D}" type="presParOf" srcId="{893273DD-558C-4ED5-8E16-44F256F6E132}" destId="{283BEC29-9BC8-4FF0-AEE4-1BACFAA97602}" srcOrd="3" destOrd="0" presId="urn:microsoft.com/office/officeart/2005/8/layout/hProcess9"/>
    <dgm:cxn modelId="{B3D483C7-894A-4D2E-A1B7-CC44A8D4BC08}" type="presParOf" srcId="{893273DD-558C-4ED5-8E16-44F256F6E132}" destId="{9D49DF49-D9CA-43DD-AEA6-A9351E571B63}" srcOrd="4" destOrd="0" presId="urn:microsoft.com/office/officeart/2005/8/layout/hProcess9"/>
    <dgm:cxn modelId="{505E2D2E-3345-482F-814B-6A3BEEE923C5}" type="presParOf" srcId="{893273DD-558C-4ED5-8E16-44F256F6E132}" destId="{B55A003D-9613-4FBA-AB5D-3685CF603964}" srcOrd="5" destOrd="0" presId="urn:microsoft.com/office/officeart/2005/8/layout/hProcess9"/>
    <dgm:cxn modelId="{7472C481-54F0-4FDF-9CD8-F626564F6A8D}" type="presParOf" srcId="{893273DD-558C-4ED5-8E16-44F256F6E132}" destId="{80D28065-B61B-49E4-80D5-51B8686782D9}"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DE2AD-8B6A-4D8F-B01D-A9DEAB968212}">
      <dsp:nvSpPr>
        <dsp:cNvPr id="0" name=""/>
        <dsp:cNvSpPr/>
      </dsp:nvSpPr>
      <dsp:spPr>
        <a:xfrm>
          <a:off x="0" y="698679"/>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Public rulemaking process enhances transparency</a:t>
          </a:r>
          <a:endParaRPr lang="en-US" sz="1800" kern="1200"/>
        </a:p>
      </dsp:txBody>
      <dsp:txXfrm>
        <a:off x="0" y="698679"/>
        <a:ext cx="2738437" cy="1643062"/>
      </dsp:txXfrm>
    </dsp:sp>
    <dsp:sp modelId="{5B4F943F-807F-45DD-8538-2BA293145557}">
      <dsp:nvSpPr>
        <dsp:cNvPr id="0" name=""/>
        <dsp:cNvSpPr/>
      </dsp:nvSpPr>
      <dsp:spPr>
        <a:xfrm>
          <a:off x="3012281" y="698679"/>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For new substances, substances not considered GRAS, and/or substances without a long history of safe use</a:t>
          </a:r>
          <a:endParaRPr lang="en-US" sz="1800" kern="1200" dirty="0"/>
        </a:p>
      </dsp:txBody>
      <dsp:txXfrm>
        <a:off x="3012281" y="698679"/>
        <a:ext cx="2738437" cy="1643062"/>
      </dsp:txXfrm>
    </dsp:sp>
    <dsp:sp modelId="{B6B0232B-2D8A-452B-83E4-A000E43089BD}">
      <dsp:nvSpPr>
        <dsp:cNvPr id="0" name=""/>
        <dsp:cNvSpPr/>
      </dsp:nvSpPr>
      <dsp:spPr>
        <a:xfrm>
          <a:off x="6024562" y="698679"/>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Petitioner develops a petition and submits to U.S. FDA with all supporting toxicological data (publicly and privately available)</a:t>
          </a:r>
          <a:endParaRPr lang="en-US" sz="1800" kern="1200" dirty="0"/>
        </a:p>
      </dsp:txBody>
      <dsp:txXfrm>
        <a:off x="6024562" y="698679"/>
        <a:ext cx="2738437" cy="1643062"/>
      </dsp:txXfrm>
    </dsp:sp>
    <dsp:sp modelId="{C172570C-803B-4D9A-88CA-6DF4C7248CA8}">
      <dsp:nvSpPr>
        <dsp:cNvPr id="0" name=""/>
        <dsp:cNvSpPr/>
      </dsp:nvSpPr>
      <dsp:spPr>
        <a:xfrm>
          <a:off x="0" y="2615585"/>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smtClean="0"/>
            <a:t>Burden to determine safety primarily rests with U.S. FDA</a:t>
          </a:r>
          <a:endParaRPr lang="en-US" sz="1800" kern="1200"/>
        </a:p>
      </dsp:txBody>
      <dsp:txXfrm>
        <a:off x="0" y="2615585"/>
        <a:ext cx="2738437" cy="1643062"/>
      </dsp:txXfrm>
    </dsp:sp>
    <dsp:sp modelId="{9016981D-175F-487A-BD21-AA14A2C711A9}">
      <dsp:nvSpPr>
        <dsp:cNvPr id="0" name=""/>
        <dsp:cNvSpPr/>
      </dsp:nvSpPr>
      <dsp:spPr>
        <a:xfrm>
          <a:off x="3012281" y="2615585"/>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After U.S. FDA review, a notice appears in the </a:t>
          </a:r>
          <a:r>
            <a:rPr lang="en-US" sz="1800" i="1" kern="1200" dirty="0" smtClean="0"/>
            <a:t>Federal Register </a:t>
          </a:r>
          <a:r>
            <a:rPr lang="en-US" sz="1800" kern="1200" dirty="0" smtClean="0"/>
            <a:t>for public review/comment; specifies the conditions  of use</a:t>
          </a:r>
          <a:endParaRPr lang="en-US" sz="1800" kern="1200" dirty="0"/>
        </a:p>
      </dsp:txBody>
      <dsp:txXfrm>
        <a:off x="3012281" y="2615585"/>
        <a:ext cx="2738437" cy="1643062"/>
      </dsp:txXfrm>
    </dsp:sp>
    <dsp:sp modelId="{F5D0C271-AB7C-4149-8FC2-6C893F9D48A6}">
      <dsp:nvSpPr>
        <dsp:cNvPr id="0" name=""/>
        <dsp:cNvSpPr/>
      </dsp:nvSpPr>
      <dsp:spPr>
        <a:xfrm>
          <a:off x="6024562" y="2615585"/>
          <a:ext cx="2738437" cy="16430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Once approved, food additives appears in the </a:t>
          </a:r>
          <a:r>
            <a:rPr lang="en-US" sz="1800" i="1" kern="1200" dirty="0" smtClean="0"/>
            <a:t>Code of Federal Regulations</a:t>
          </a:r>
          <a:r>
            <a:rPr lang="en-US" sz="1800" kern="1200" dirty="0" smtClean="0"/>
            <a:t> (21 CFR Part 172)</a:t>
          </a:r>
          <a:endParaRPr lang="en-US" sz="1800" kern="1200" dirty="0"/>
        </a:p>
      </dsp:txBody>
      <dsp:txXfrm>
        <a:off x="6024562" y="2615585"/>
        <a:ext cx="2738437" cy="1643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548130-7A31-4BA9-9E99-E33EB9EA7C8F}">
      <dsp:nvSpPr>
        <dsp:cNvPr id="0" name=""/>
        <dsp:cNvSpPr/>
      </dsp:nvSpPr>
      <dsp:spPr>
        <a:xfrm>
          <a:off x="0" y="83315"/>
          <a:ext cx="2743200" cy="479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t>Slow Process: take years</a:t>
          </a:r>
          <a:endParaRPr lang="en-US" sz="2000" kern="1200" dirty="0"/>
        </a:p>
      </dsp:txBody>
      <dsp:txXfrm>
        <a:off x="23417" y="106732"/>
        <a:ext cx="2696366" cy="4328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190108-9AB3-469E-A585-78A49172116C}">
      <dsp:nvSpPr>
        <dsp:cNvPr id="0" name=""/>
        <dsp:cNvSpPr/>
      </dsp:nvSpPr>
      <dsp:spPr>
        <a:xfrm>
          <a:off x="0" y="760592"/>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GRAS determinations require scientific evidence of equivalent quantity and quality as that needed for a Food Additive Petition</a:t>
          </a:r>
          <a:endParaRPr lang="en-US" sz="1500" kern="1200" dirty="0"/>
        </a:p>
      </dsp:txBody>
      <dsp:txXfrm>
        <a:off x="0" y="760592"/>
        <a:ext cx="2643187" cy="1585912"/>
      </dsp:txXfrm>
    </dsp:sp>
    <dsp:sp modelId="{28D54003-0F02-4AE8-A045-5BE57CA91B7F}">
      <dsp:nvSpPr>
        <dsp:cNvPr id="0" name=""/>
        <dsp:cNvSpPr/>
      </dsp:nvSpPr>
      <dsp:spPr>
        <a:xfrm>
          <a:off x="2971788" y="762003"/>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All data to support the GRAS determination </a:t>
          </a:r>
          <a:r>
            <a:rPr lang="en-US" sz="1500" u="sng" kern="1200" dirty="0" smtClean="0"/>
            <a:t>must</a:t>
          </a:r>
          <a:r>
            <a:rPr lang="en-US" sz="1500" kern="1200" dirty="0" smtClean="0"/>
            <a:t> be publicly available</a:t>
          </a:r>
          <a:endParaRPr lang="en-US" sz="1500" kern="1200" dirty="0"/>
        </a:p>
      </dsp:txBody>
      <dsp:txXfrm>
        <a:off x="2971788" y="762003"/>
        <a:ext cx="2643187" cy="1585912"/>
      </dsp:txXfrm>
    </dsp:sp>
    <dsp:sp modelId="{668BAA12-CD16-404D-817A-F4D07CCE4A3B}">
      <dsp:nvSpPr>
        <dsp:cNvPr id="0" name=""/>
        <dsp:cNvSpPr/>
      </dsp:nvSpPr>
      <dsp:spPr>
        <a:xfrm>
          <a:off x="5815012" y="760592"/>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GRAS determinations “may be based only on the views of experts qualified by scientific training and experience to evaluate the safety of substances directly or indirectly added to food.” (21 CFR 170.30)</a:t>
          </a:r>
          <a:endParaRPr lang="en-US" sz="1500" kern="1200" dirty="0"/>
        </a:p>
      </dsp:txBody>
      <dsp:txXfrm>
        <a:off x="5815012" y="760592"/>
        <a:ext cx="2643187" cy="1585912"/>
      </dsp:txXfrm>
    </dsp:sp>
    <dsp:sp modelId="{1619CA38-E40A-4F14-81C1-184C460CEAE5}">
      <dsp:nvSpPr>
        <dsp:cNvPr id="0" name=""/>
        <dsp:cNvSpPr/>
      </dsp:nvSpPr>
      <dsp:spPr>
        <a:xfrm>
          <a:off x="0" y="2610823"/>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Burden to prove safety primarily rests with the company</a:t>
          </a:r>
          <a:endParaRPr lang="en-US" sz="1500" kern="1200" dirty="0"/>
        </a:p>
      </dsp:txBody>
      <dsp:txXfrm>
        <a:off x="0" y="2610823"/>
        <a:ext cx="2643187" cy="1585912"/>
      </dsp:txXfrm>
    </dsp:sp>
    <dsp:sp modelId="{39AC902E-B7D7-4904-8A9B-5DD6D23368B2}">
      <dsp:nvSpPr>
        <dsp:cNvPr id="0" name=""/>
        <dsp:cNvSpPr/>
      </dsp:nvSpPr>
      <dsp:spPr>
        <a:xfrm>
          <a:off x="2907506" y="2610823"/>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More Timely, less Burdensome on U.S. FDA, promotes innovation and allows for faster time to market</a:t>
          </a:r>
          <a:endParaRPr lang="en-US" sz="1500" kern="1200" dirty="0"/>
        </a:p>
      </dsp:txBody>
      <dsp:txXfrm>
        <a:off x="2907506" y="2610823"/>
        <a:ext cx="2643187" cy="1585912"/>
      </dsp:txXfrm>
    </dsp:sp>
    <dsp:sp modelId="{A7F66B4E-AC95-4A50-8680-6B99BB235312}">
      <dsp:nvSpPr>
        <dsp:cNvPr id="0" name=""/>
        <dsp:cNvSpPr/>
      </dsp:nvSpPr>
      <dsp:spPr>
        <a:xfrm>
          <a:off x="5815012" y="2610823"/>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smtClean="0"/>
            <a:t>Unique to the U.S.</a:t>
          </a:r>
          <a:endParaRPr lang="en-US" sz="1500" kern="1200" dirty="0"/>
        </a:p>
      </dsp:txBody>
      <dsp:txXfrm>
        <a:off x="5815012" y="2610823"/>
        <a:ext cx="2643187" cy="15859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A64F2E-80D5-4DC6-8EB8-4B15ABD4A905}">
      <dsp:nvSpPr>
        <dsp:cNvPr id="0" name=""/>
        <dsp:cNvSpPr/>
      </dsp:nvSpPr>
      <dsp:spPr>
        <a:xfrm>
          <a:off x="0" y="807640"/>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Company takes GRAS position based on common knowledge and general acceptance among qualified experts that a substance is safe for its intended use</a:t>
          </a:r>
          <a:endParaRPr lang="en-US" sz="1700" kern="1200"/>
        </a:p>
      </dsp:txBody>
      <dsp:txXfrm>
        <a:off x="0" y="807640"/>
        <a:ext cx="2643187" cy="1585912"/>
      </dsp:txXfrm>
    </dsp:sp>
    <dsp:sp modelId="{D8AEBF1A-8B09-43D4-9ABC-AC4AE29FE03F}">
      <dsp:nvSpPr>
        <dsp:cNvPr id="0" name=""/>
        <dsp:cNvSpPr/>
      </dsp:nvSpPr>
      <dsp:spPr>
        <a:xfrm>
          <a:off x="2907506" y="807640"/>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All data to support independent determination </a:t>
          </a:r>
          <a:r>
            <a:rPr lang="en-US" sz="1700" u="sng" kern="1200" smtClean="0"/>
            <a:t>must</a:t>
          </a:r>
          <a:r>
            <a:rPr lang="en-US" sz="1700" kern="1200" smtClean="0"/>
            <a:t> be publicly available</a:t>
          </a:r>
          <a:endParaRPr lang="en-US" sz="1700" kern="1200"/>
        </a:p>
      </dsp:txBody>
      <dsp:txXfrm>
        <a:off x="2907506" y="807640"/>
        <a:ext cx="2643187" cy="1585912"/>
      </dsp:txXfrm>
    </dsp:sp>
    <dsp:sp modelId="{023E797B-3B87-40EC-9B49-F4818AA91D19}">
      <dsp:nvSpPr>
        <dsp:cNvPr id="0" name=""/>
        <dsp:cNvSpPr/>
      </dsp:nvSpPr>
      <dsp:spPr>
        <a:xfrm>
          <a:off x="5815012" y="807640"/>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Company is not required to inform FDA of its GRAS determination (i.e., “independent determination”)</a:t>
          </a:r>
          <a:endParaRPr lang="en-US" sz="1700" kern="1200"/>
        </a:p>
      </dsp:txBody>
      <dsp:txXfrm>
        <a:off x="5815012" y="807640"/>
        <a:ext cx="2643187" cy="1585912"/>
      </dsp:txXfrm>
    </dsp:sp>
    <dsp:sp modelId="{022019BF-8A19-4DE4-8A0A-3C789A0308A8}">
      <dsp:nvSpPr>
        <dsp:cNvPr id="0" name=""/>
        <dsp:cNvSpPr/>
      </dsp:nvSpPr>
      <dsp:spPr>
        <a:xfrm>
          <a:off x="1453753" y="2657871"/>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GRAS determinations require scientific evidence of equivalent quantity and quality as that needed for a Food Additive Petition </a:t>
          </a:r>
          <a:endParaRPr lang="en-US" sz="1700" kern="1200"/>
        </a:p>
      </dsp:txBody>
      <dsp:txXfrm>
        <a:off x="1453753" y="2657871"/>
        <a:ext cx="2643187" cy="1585912"/>
      </dsp:txXfrm>
    </dsp:sp>
    <dsp:sp modelId="{E7961399-10E5-47AC-85F3-7ACEFAAE8278}">
      <dsp:nvSpPr>
        <dsp:cNvPr id="0" name=""/>
        <dsp:cNvSpPr/>
      </dsp:nvSpPr>
      <dsp:spPr>
        <a:xfrm>
          <a:off x="4361259" y="2657871"/>
          <a:ext cx="2643187" cy="15859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smtClean="0"/>
            <a:t>IFAC member companies typically use an expert panel for safety determination</a:t>
          </a:r>
          <a:endParaRPr lang="en-US" sz="1700" kern="1200"/>
        </a:p>
      </dsp:txBody>
      <dsp:txXfrm>
        <a:off x="4361259" y="2657871"/>
        <a:ext cx="2643187" cy="15859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A586A-9C4D-4AE5-8B64-F6E801B443D0}">
      <dsp:nvSpPr>
        <dsp:cNvPr id="0" name=""/>
        <dsp:cNvSpPr/>
      </dsp:nvSpPr>
      <dsp:spPr>
        <a:xfrm>
          <a:off x="0" y="7961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U.S. FDA </a:t>
          </a:r>
          <a:r>
            <a:rPr lang="en-US" sz="1700" kern="1200" dirty="0" smtClean="0"/>
            <a:t>recently completed rulemaking on GRAS rule-impacts self-GRAS and GRAS notifications </a:t>
          </a:r>
          <a:endParaRPr lang="en-US" sz="1700" kern="1200" dirty="0"/>
        </a:p>
      </dsp:txBody>
      <dsp:txXfrm>
        <a:off x="0" y="796131"/>
        <a:ext cx="2667000" cy="1600199"/>
      </dsp:txXfrm>
    </dsp:sp>
    <dsp:sp modelId="{7315842D-5005-4062-B0BE-55210DC5FE21}">
      <dsp:nvSpPr>
        <dsp:cNvPr id="0" name=""/>
        <dsp:cNvSpPr/>
      </dsp:nvSpPr>
      <dsp:spPr>
        <a:xfrm>
          <a:off x="2933700" y="7961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FDA’s final rule clarifies and strengthens the oversight by better explaining how general recognition of safety is determined</a:t>
          </a:r>
          <a:endParaRPr lang="en-US" sz="1700" kern="1200" dirty="0"/>
        </a:p>
      </dsp:txBody>
      <dsp:txXfrm>
        <a:off x="2933700" y="796131"/>
        <a:ext cx="2667000" cy="1600199"/>
      </dsp:txXfrm>
    </dsp:sp>
    <dsp:sp modelId="{0340EE1F-4135-4A6A-A35C-6B9B9E870018}">
      <dsp:nvSpPr>
        <dsp:cNvPr id="0" name=""/>
        <dsp:cNvSpPr/>
      </dsp:nvSpPr>
      <dsp:spPr>
        <a:xfrm>
          <a:off x="5867399" y="7961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IFAC believes the GRAS process works well for industry and </a:t>
          </a:r>
          <a:r>
            <a:rPr lang="en-US" sz="1700" kern="1200" dirty="0" smtClean="0"/>
            <a:t>FDA; IFAC is supportive of the final rule</a:t>
          </a:r>
          <a:endParaRPr lang="en-US" sz="1700" kern="1200" dirty="0"/>
        </a:p>
      </dsp:txBody>
      <dsp:txXfrm>
        <a:off x="5867399" y="796131"/>
        <a:ext cx="2667000" cy="1600199"/>
      </dsp:txXfrm>
    </dsp:sp>
    <dsp:sp modelId="{A14D8466-49FD-46FB-8970-614D1AE62FD9}">
      <dsp:nvSpPr>
        <dsp:cNvPr id="0" name=""/>
        <dsp:cNvSpPr/>
      </dsp:nvSpPr>
      <dsp:spPr>
        <a:xfrm>
          <a:off x="0" y="26630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IFAC not aware of any safety concerns that have arisen from this process</a:t>
          </a:r>
          <a:endParaRPr lang="en-US" sz="1700" kern="1200" dirty="0"/>
        </a:p>
      </dsp:txBody>
      <dsp:txXfrm>
        <a:off x="0" y="2663031"/>
        <a:ext cx="2667000" cy="1600199"/>
      </dsp:txXfrm>
    </dsp:sp>
    <dsp:sp modelId="{EE09F01E-A2E4-41BE-B5BD-11C05EF744C3}">
      <dsp:nvSpPr>
        <dsp:cNvPr id="0" name=""/>
        <dsp:cNvSpPr/>
      </dsp:nvSpPr>
      <dsp:spPr>
        <a:xfrm>
          <a:off x="2933699" y="26630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IFAC member companies typically use an expert panel for safety determination</a:t>
          </a:r>
          <a:endParaRPr lang="en-US" sz="1700" kern="1200" dirty="0"/>
        </a:p>
      </dsp:txBody>
      <dsp:txXfrm>
        <a:off x="2933699" y="2663031"/>
        <a:ext cx="2667000" cy="1600199"/>
      </dsp:txXfrm>
    </dsp:sp>
    <dsp:sp modelId="{6616BFC6-8A5F-46C7-98FA-759C4605C7B2}">
      <dsp:nvSpPr>
        <dsp:cNvPr id="0" name=""/>
        <dsp:cNvSpPr/>
      </dsp:nvSpPr>
      <dsp:spPr>
        <a:xfrm>
          <a:off x="5867399" y="2663031"/>
          <a:ext cx="2667000" cy="16001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IFAC developed a GRAS Best Practices Guide to demonstrate industry expectations for making GRAS determinations</a:t>
          </a:r>
          <a:endParaRPr lang="en-US" sz="1700" kern="1200" dirty="0"/>
        </a:p>
      </dsp:txBody>
      <dsp:txXfrm>
        <a:off x="5867399" y="2663031"/>
        <a:ext cx="2667000" cy="16001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FCEC0-6EE7-4864-9652-F4A2562FAFEF}">
      <dsp:nvSpPr>
        <dsp:cNvPr id="0" name=""/>
        <dsp:cNvSpPr/>
      </dsp:nvSpPr>
      <dsp:spPr>
        <a:xfrm>
          <a:off x="664082" y="0"/>
          <a:ext cx="7526274" cy="4495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A67AFF-8881-47EB-A6C6-E60DD40B8840}">
      <dsp:nvSpPr>
        <dsp:cNvPr id="0" name=""/>
        <dsp:cNvSpPr/>
      </dsp:nvSpPr>
      <dsp:spPr>
        <a:xfrm>
          <a:off x="4431" y="1348740"/>
          <a:ext cx="2131464"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Supports Innovation and Product Development</a:t>
          </a:r>
          <a:endParaRPr lang="en-US" sz="1500" kern="1200" dirty="0"/>
        </a:p>
      </dsp:txBody>
      <dsp:txXfrm>
        <a:off x="92218" y="1436527"/>
        <a:ext cx="1955890" cy="1622746"/>
      </dsp:txXfrm>
    </dsp:sp>
    <dsp:sp modelId="{6FB4D8E8-1DF5-4425-8005-3BA92BE5D91B}">
      <dsp:nvSpPr>
        <dsp:cNvPr id="0" name=""/>
        <dsp:cNvSpPr/>
      </dsp:nvSpPr>
      <dsp:spPr>
        <a:xfrm>
          <a:off x="2242469" y="1348740"/>
          <a:ext cx="2131464"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Market-driven innovation spurs demand for substances with functional/health benefits and/or desired technological functionality </a:t>
          </a:r>
          <a:endParaRPr lang="en-US" sz="1500" kern="1200" dirty="0"/>
        </a:p>
      </dsp:txBody>
      <dsp:txXfrm>
        <a:off x="2330256" y="1436527"/>
        <a:ext cx="1955890" cy="1622746"/>
      </dsp:txXfrm>
    </dsp:sp>
    <dsp:sp modelId="{9D49DF49-D9CA-43DD-AEA6-A9351E571B63}">
      <dsp:nvSpPr>
        <dsp:cNvPr id="0" name=""/>
        <dsp:cNvSpPr/>
      </dsp:nvSpPr>
      <dsp:spPr>
        <a:xfrm>
          <a:off x="4480506" y="1348740"/>
          <a:ext cx="2131464"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Facilitates faster market introduction of new and innovative products to meet consumer demand for convenient and “healthier” options</a:t>
          </a:r>
          <a:endParaRPr lang="en-US" sz="1500" kern="1200" dirty="0"/>
        </a:p>
      </dsp:txBody>
      <dsp:txXfrm>
        <a:off x="4568293" y="1436527"/>
        <a:ext cx="1955890" cy="1622746"/>
      </dsp:txXfrm>
    </dsp:sp>
    <dsp:sp modelId="{80D28065-B61B-49E4-80D5-51B8686782D9}">
      <dsp:nvSpPr>
        <dsp:cNvPr id="0" name=""/>
        <dsp:cNvSpPr/>
      </dsp:nvSpPr>
      <dsp:spPr>
        <a:xfrm>
          <a:off x="6718544" y="1348740"/>
          <a:ext cx="2131464" cy="1798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dirty="0" smtClean="0"/>
            <a:t>Ensures safety while fostering innovation</a:t>
          </a:r>
          <a:endParaRPr lang="en-US" sz="1500" kern="1200" dirty="0"/>
        </a:p>
      </dsp:txBody>
      <dsp:txXfrm>
        <a:off x="6806331" y="1436527"/>
        <a:ext cx="1955890" cy="162274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D8E2EE-B534-471D-BC5B-29CB3A939650}" type="datetimeFigureOut">
              <a:rPr lang="en-US" smtClean="0"/>
              <a:t>8/18/2016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EBB62B-2E70-46EF-A2C8-1880EC31B784}" type="slidenum">
              <a:rPr lang="en-US" smtClean="0"/>
              <a:t>‹#›</a:t>
            </a:fld>
            <a:endParaRPr lang="en-US" dirty="0"/>
          </a:p>
        </p:txBody>
      </p:sp>
    </p:spTree>
    <p:extLst>
      <p:ext uri="{BB962C8B-B14F-4D97-AF65-F5344CB8AC3E}">
        <p14:creationId xmlns:p14="http://schemas.microsoft.com/office/powerpoint/2010/main" val="364456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AEBB62B-2E70-46EF-A2C8-1880EC31B784}" type="slidenum">
              <a:rPr lang="en-US" smtClean="0"/>
              <a:t>3</a:t>
            </a:fld>
            <a:endParaRPr lang="en-US" dirty="0"/>
          </a:p>
        </p:txBody>
      </p:sp>
    </p:spTree>
    <p:extLst>
      <p:ext uri="{BB962C8B-B14F-4D97-AF65-F5344CB8AC3E}">
        <p14:creationId xmlns:p14="http://schemas.microsoft.com/office/powerpoint/2010/main" val="199377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8C0D05-E483-48AC-86DB-62A4595DA152}"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8C0D05-E483-48AC-86DB-62A4595DA152}"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57A79A-6056-43B0-897A-CEB3BB2AB564}" type="slidenum">
              <a:rPr lang="en-US" smtClean="0"/>
              <a:pPr eaLnBrk="1" hangingPunct="1"/>
              <a:t>4</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C04F1BD-1B02-4346-8BF3-6CCAB307D399}" type="slidenum">
              <a:rPr lang="en-US" smtClean="0"/>
              <a:pPr eaLnBrk="1" hangingPunct="1"/>
              <a:t>5</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6850E42-4F1A-4CF2-8D02-9CDA268F1309}" type="slidenum">
              <a:rPr lang="en-US" smtClean="0"/>
              <a:pPr eaLnBrk="1" hangingPunct="1"/>
              <a:t>7</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6850E42-4F1A-4CF2-8D02-9CDA268F1309}" type="slidenum">
              <a:rPr lang="en-US" smtClean="0"/>
              <a:pPr eaLnBrk="1" hangingPunct="1"/>
              <a:t>8</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6D44B16-30B7-4B86-B0D9-E4DA1C224A51}" type="slidenum">
              <a:rPr lang="en-US" smtClean="0"/>
              <a:pPr eaLnBrk="1" hangingPunct="1"/>
              <a:t>9</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3013206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4056361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70139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1572094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1150378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144930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35282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115154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409245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1712107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0F4B9-34DA-40C6-A03E-4C1C418A1ADD}" type="datetimeFigureOut">
              <a:rPr lang="en-US" smtClean="0"/>
              <a:t>8/18/2016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86CE6-3EBC-4EB2-B9AC-54747148543F}" type="slidenum">
              <a:rPr lang="en-US" smtClean="0"/>
              <a:t>‹#›</a:t>
            </a:fld>
            <a:endParaRPr lang="en-US" dirty="0"/>
          </a:p>
        </p:txBody>
      </p:sp>
    </p:spTree>
    <p:extLst>
      <p:ext uri="{BB962C8B-B14F-4D97-AF65-F5344CB8AC3E}">
        <p14:creationId xmlns:p14="http://schemas.microsoft.com/office/powerpoint/2010/main" val="3168567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0F4B9-34DA-40C6-A03E-4C1C418A1ADD}" type="datetimeFigureOut">
              <a:rPr lang="en-US" smtClean="0"/>
              <a:t>8/18/2016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86CE6-3EBC-4EB2-B9AC-54747148543F}" type="slidenum">
              <a:rPr lang="en-US" smtClean="0"/>
              <a:t>‹#›</a:t>
            </a:fld>
            <a:endParaRPr lang="en-US" dirty="0"/>
          </a:p>
        </p:txBody>
      </p:sp>
    </p:spTree>
    <p:extLst>
      <p:ext uri="{BB962C8B-B14F-4D97-AF65-F5344CB8AC3E}">
        <p14:creationId xmlns:p14="http://schemas.microsoft.com/office/powerpoint/2010/main" val="1059241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accessdata.fda.gov/scripts/fdcc/?set=GRASNotices" TargetMode="External"/><Relationship Id="rId3" Type="http://schemas.openxmlformats.org/officeDocument/2006/relationships/hyperlink" Target="http://foodingredientfacts.org/" TargetMode="External"/><Relationship Id="rId7" Type="http://schemas.openxmlformats.org/officeDocument/2006/relationships/hyperlink" Target="http://www.fda.gov/Food/IngredientsPackagingLabeling/GRAS/ucm083062.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fda.gov/Food/IngredientsPackagingLabeling/GRAS/default.htm" TargetMode="External"/><Relationship Id="rId5" Type="http://schemas.openxmlformats.org/officeDocument/2006/relationships/hyperlink" Target="https://www.accessdata.fda.gov/scripts/cdrh/cfdocs/cfcfr/CFRSearch.cfm?CFRPart=172" TargetMode="External"/><Relationship Id="rId4" Type="http://schemas.openxmlformats.org/officeDocument/2006/relationships/hyperlink" Target="http://www.fda.gov/Food/IngredientsPackagingLabeling/FoodAdditivesIngredients/" TargetMode="External"/><Relationship Id="rId9"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mailto:SGAAW@chr-hansen.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foodingredientfact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13" Type="http://schemas.microsoft.com/office/2007/relationships/diagramDrawing" Target="../diagrams/drawing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QuickStyle" Target="../diagrams/quickStyle2.xml"/><Relationship Id="rId5" Type="http://schemas.openxmlformats.org/officeDocument/2006/relationships/diagramQuickStyle" Target="../diagrams/quickStyle1.xml"/><Relationship Id="rId10" Type="http://schemas.openxmlformats.org/officeDocument/2006/relationships/diagramLayout" Target="../diagrams/layout2.xml"/><Relationship Id="rId4" Type="http://schemas.openxmlformats.org/officeDocument/2006/relationships/diagramLayout" Target="../diagrams/layout1.xml"/><Relationship Id="rId9"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590800"/>
            <a:ext cx="8686800" cy="1470025"/>
          </a:xfrm>
        </p:spPr>
        <p:txBody>
          <a:bodyPr>
            <a:normAutofit/>
          </a:bodyPr>
          <a:lstStyle/>
          <a:p>
            <a:r>
              <a:rPr lang="en-US" b="1" dirty="0" smtClean="0"/>
              <a:t>GRAS Overview and </a:t>
            </a:r>
            <a:br>
              <a:rPr lang="en-US" b="1" dirty="0" smtClean="0"/>
            </a:br>
            <a:r>
              <a:rPr lang="en-US" b="1" dirty="0" smtClean="0"/>
              <a:t>Industry Perspectives</a:t>
            </a:r>
            <a:endParaRPr lang="en-US" b="1" dirty="0"/>
          </a:p>
        </p:txBody>
      </p:sp>
      <p:sp>
        <p:nvSpPr>
          <p:cNvPr id="3" name="Subtitle 2"/>
          <p:cNvSpPr>
            <a:spLocks noGrp="1"/>
          </p:cNvSpPr>
          <p:nvPr>
            <p:ph type="subTitle" idx="1"/>
          </p:nvPr>
        </p:nvSpPr>
        <p:spPr>
          <a:xfrm>
            <a:off x="1333500" y="4343400"/>
            <a:ext cx="6400800" cy="1143000"/>
          </a:xfrm>
        </p:spPr>
        <p:txBody>
          <a:bodyPr>
            <a:normAutofit/>
          </a:bodyPr>
          <a:lstStyle/>
          <a:p>
            <a:r>
              <a:rPr lang="en-US" sz="2000" b="1" dirty="0" err="1" smtClean="0">
                <a:solidFill>
                  <a:srgbClr val="FF0000"/>
                </a:solidFill>
              </a:rPr>
              <a:t>Aliah</a:t>
            </a:r>
            <a:r>
              <a:rPr lang="en-US" sz="2000" b="1" dirty="0" smtClean="0">
                <a:solidFill>
                  <a:srgbClr val="FF0000"/>
                </a:solidFill>
              </a:rPr>
              <a:t> </a:t>
            </a:r>
            <a:r>
              <a:rPr lang="en-US" sz="2000" b="1" dirty="0" err="1" smtClean="0">
                <a:solidFill>
                  <a:srgbClr val="FF0000"/>
                </a:solidFill>
              </a:rPr>
              <a:t>Wahab</a:t>
            </a:r>
            <a:endParaRPr lang="en-US" sz="2000" b="1" dirty="0" smtClean="0">
              <a:solidFill>
                <a:srgbClr val="FF0000"/>
              </a:solidFill>
            </a:endParaRPr>
          </a:p>
          <a:p>
            <a:r>
              <a:rPr lang="en-US" sz="2000" b="1" dirty="0" smtClean="0">
                <a:solidFill>
                  <a:srgbClr val="FF0000"/>
                </a:solidFill>
              </a:rPr>
              <a:t>Chr. Hansen</a:t>
            </a:r>
          </a:p>
          <a:p>
            <a:r>
              <a:rPr lang="en-US" sz="2000" b="1" dirty="0" smtClean="0">
                <a:solidFill>
                  <a:srgbClr val="FF0000"/>
                </a:solidFill>
              </a:rPr>
              <a:t>International Food Additives Council</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81000"/>
            <a:ext cx="5257800" cy="17924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ubtitle 2"/>
          <p:cNvSpPr txBox="1">
            <a:spLocks/>
          </p:cNvSpPr>
          <p:nvPr/>
        </p:nvSpPr>
        <p:spPr>
          <a:xfrm>
            <a:off x="228600" y="5943600"/>
            <a:ext cx="8686800"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000" b="1" i="1" dirty="0">
                <a:solidFill>
                  <a:schemeClr val="tx1"/>
                </a:solidFill>
              </a:rPr>
              <a:t>Food Additives: A Global Perspective on </a:t>
            </a:r>
            <a:r>
              <a:rPr lang="en-US" sz="2000" b="1" i="1" dirty="0" smtClean="0">
                <a:solidFill>
                  <a:schemeClr val="tx1"/>
                </a:solidFill>
              </a:rPr>
              <a:t>Safety Evaluation </a:t>
            </a:r>
            <a:r>
              <a:rPr lang="en-US" sz="2000" b="1" i="1" dirty="0">
                <a:solidFill>
                  <a:schemeClr val="tx1"/>
                </a:solidFill>
              </a:rPr>
              <a:t>and Use</a:t>
            </a:r>
          </a:p>
          <a:p>
            <a:r>
              <a:rPr lang="en-US" sz="2000" b="1" i="1" dirty="0" smtClean="0">
                <a:solidFill>
                  <a:schemeClr val="tx1"/>
                </a:solidFill>
              </a:rPr>
              <a:t>Hanoi, Vietnam	September 13, 2016</a:t>
            </a:r>
            <a:endParaRPr lang="en-US" sz="2000" b="1" i="1" dirty="0">
              <a:solidFill>
                <a:schemeClr val="tx1"/>
              </a:solidFill>
            </a:endParaRPr>
          </a:p>
          <a:p>
            <a:endParaRPr lang="en-US" sz="2000" b="1" dirty="0" smtClean="0">
              <a:solidFill>
                <a:srgbClr val="FF0000"/>
              </a:solidFill>
            </a:endParaRPr>
          </a:p>
        </p:txBody>
      </p:sp>
    </p:spTree>
    <p:extLst>
      <p:ext uri="{BB962C8B-B14F-4D97-AF65-F5344CB8AC3E}">
        <p14:creationId xmlns:p14="http://schemas.microsoft.com/office/powerpoint/2010/main" val="3421873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31232428"/>
              </p:ext>
            </p:extLst>
          </p:nvPr>
        </p:nvGraphicFramePr>
        <p:xfrm>
          <a:off x="457200" y="1179443"/>
          <a:ext cx="8229600" cy="4754880"/>
        </p:xfrm>
        <a:graphic>
          <a:graphicData uri="http://schemas.openxmlformats.org/drawingml/2006/table">
            <a:tbl>
              <a:tblPr firstRow="1" bandRow="1">
                <a:tableStyleId>{5C22544A-7EE6-4342-B048-85BDC9FD1C3A}</a:tableStyleId>
              </a:tblPr>
              <a:tblGrid>
                <a:gridCol w="1676400"/>
                <a:gridCol w="1143000"/>
                <a:gridCol w="1066800"/>
                <a:gridCol w="1524000"/>
                <a:gridCol w="1676400"/>
                <a:gridCol w="1143000"/>
              </a:tblGrid>
              <a:tr h="370840">
                <a:tc>
                  <a:txBody>
                    <a:bodyPr/>
                    <a:lstStyle/>
                    <a:p>
                      <a:endParaRPr lang="en-US" dirty="0"/>
                    </a:p>
                  </a:txBody>
                  <a:tcPr/>
                </a:tc>
                <a:tc>
                  <a:txBody>
                    <a:bodyPr/>
                    <a:lstStyle/>
                    <a:p>
                      <a:r>
                        <a:rPr lang="en-US" dirty="0" smtClean="0"/>
                        <a:t>Level of Evidence</a:t>
                      </a:r>
                      <a:endParaRPr lang="en-US" dirty="0"/>
                    </a:p>
                  </a:txBody>
                  <a:tcPr/>
                </a:tc>
                <a:tc>
                  <a:txBody>
                    <a:bodyPr/>
                    <a:lstStyle/>
                    <a:p>
                      <a:r>
                        <a:rPr lang="en-US" dirty="0" smtClean="0"/>
                        <a:t>Safety Evidence in Public Domain?</a:t>
                      </a:r>
                      <a:endParaRPr lang="en-US" dirty="0"/>
                    </a:p>
                  </a:txBody>
                  <a:tcPr/>
                </a:tc>
                <a:tc>
                  <a:txBody>
                    <a:bodyPr/>
                    <a:lstStyle/>
                    <a:p>
                      <a:r>
                        <a:rPr lang="en-US" dirty="0" smtClean="0"/>
                        <a:t>Public Rulemaking</a:t>
                      </a:r>
                      <a:r>
                        <a:rPr lang="en-US" baseline="0" dirty="0" smtClean="0"/>
                        <a:t> Process?</a:t>
                      </a:r>
                      <a:endParaRPr lang="en-US" dirty="0"/>
                    </a:p>
                  </a:txBody>
                  <a:tcPr/>
                </a:tc>
                <a:tc>
                  <a:txBody>
                    <a:bodyPr/>
                    <a:lstStyle/>
                    <a:p>
                      <a:r>
                        <a:rPr lang="en-US" dirty="0" smtClean="0"/>
                        <a:t>Who Makes Safety Determination?</a:t>
                      </a:r>
                      <a:endParaRPr lang="en-US" dirty="0"/>
                    </a:p>
                  </a:txBody>
                  <a:tcPr/>
                </a:tc>
                <a:tc>
                  <a:txBody>
                    <a:bodyPr/>
                    <a:lstStyle/>
                    <a:p>
                      <a:r>
                        <a:rPr lang="en-US" dirty="0" smtClean="0"/>
                        <a:t>Timing</a:t>
                      </a:r>
                      <a:endParaRPr lang="en-US" dirty="0"/>
                    </a:p>
                  </a:txBody>
                  <a:tcPr/>
                </a:tc>
              </a:tr>
              <a:tr h="370840">
                <a:tc>
                  <a:txBody>
                    <a:bodyPr/>
                    <a:lstStyle/>
                    <a:p>
                      <a:r>
                        <a:rPr lang="en-US" b="1" dirty="0" smtClean="0"/>
                        <a:t>Food Additive Petition</a:t>
                      </a:r>
                      <a:endParaRPr lang="en-US" b="1" dirty="0"/>
                    </a:p>
                  </a:txBody>
                  <a:tcPr/>
                </a:tc>
                <a:tc>
                  <a:txBody>
                    <a:bodyPr/>
                    <a:lstStyle/>
                    <a:p>
                      <a:r>
                        <a:rPr lang="en-US" b="1" dirty="0" smtClean="0"/>
                        <a:t>Same</a:t>
                      </a:r>
                      <a:endParaRPr lang="en-US" b="1" dirty="0"/>
                    </a:p>
                  </a:txBody>
                  <a:tcPr/>
                </a:tc>
                <a:tc>
                  <a:txBody>
                    <a:bodyPr/>
                    <a:lstStyle/>
                    <a:p>
                      <a:r>
                        <a:rPr lang="en-US" b="1" dirty="0" smtClean="0"/>
                        <a:t>Not Required</a:t>
                      </a:r>
                      <a:endParaRPr lang="en-US" b="1" dirty="0"/>
                    </a:p>
                  </a:txBody>
                  <a:tcPr/>
                </a:tc>
                <a:tc>
                  <a:txBody>
                    <a:bodyPr/>
                    <a:lstStyle/>
                    <a:p>
                      <a:r>
                        <a:rPr lang="en-US" b="1" dirty="0" smtClean="0"/>
                        <a:t>Yes</a:t>
                      </a:r>
                      <a:endParaRPr lang="en-US" b="1" dirty="0"/>
                    </a:p>
                  </a:txBody>
                  <a:tcPr/>
                </a:tc>
                <a:tc>
                  <a:txBody>
                    <a:bodyPr/>
                    <a:lstStyle/>
                    <a:p>
                      <a:r>
                        <a:rPr lang="en-US" b="1" dirty="0" smtClean="0"/>
                        <a:t>US FDA</a:t>
                      </a:r>
                      <a:endParaRPr lang="en-US" b="1" dirty="0"/>
                    </a:p>
                  </a:txBody>
                  <a:tcPr/>
                </a:tc>
                <a:tc>
                  <a:txBody>
                    <a:bodyPr/>
                    <a:lstStyle/>
                    <a:p>
                      <a:r>
                        <a:rPr lang="en-US" b="1" dirty="0" smtClean="0"/>
                        <a:t>Years</a:t>
                      </a:r>
                      <a:endParaRPr lang="en-US" b="1" dirty="0"/>
                    </a:p>
                  </a:txBody>
                  <a:tcPr/>
                </a:tc>
              </a:tr>
              <a:tr h="370840">
                <a:tc>
                  <a:txBody>
                    <a:bodyPr/>
                    <a:lstStyle/>
                    <a:p>
                      <a:r>
                        <a:rPr lang="en-US" b="1" dirty="0" smtClean="0"/>
                        <a:t>GRAS Determination (not notified)</a:t>
                      </a:r>
                      <a:endParaRPr lang="en-US" b="1" dirty="0"/>
                    </a:p>
                  </a:txBody>
                  <a:tcPr/>
                </a:tc>
                <a:tc>
                  <a:txBody>
                    <a:bodyPr/>
                    <a:lstStyle/>
                    <a:p>
                      <a:r>
                        <a:rPr lang="en-US" b="1" dirty="0" smtClean="0"/>
                        <a:t>Same</a:t>
                      </a:r>
                      <a:endParaRPr lang="en-US" b="1" dirty="0"/>
                    </a:p>
                  </a:txBody>
                  <a:tcPr/>
                </a:tc>
                <a:tc>
                  <a:txBody>
                    <a:bodyPr/>
                    <a:lstStyle/>
                    <a:p>
                      <a:r>
                        <a:rPr lang="en-US" b="1" dirty="0" smtClean="0"/>
                        <a:t>Required</a:t>
                      </a:r>
                      <a:endParaRPr lang="en-US" b="1" dirty="0"/>
                    </a:p>
                  </a:txBody>
                  <a:tcPr/>
                </a:tc>
                <a:tc>
                  <a:txBody>
                    <a:bodyPr/>
                    <a:lstStyle/>
                    <a:p>
                      <a:r>
                        <a:rPr lang="en-US" b="1" dirty="0" smtClean="0"/>
                        <a:t>No</a:t>
                      </a:r>
                      <a:endParaRPr lang="en-US" b="1" dirty="0"/>
                    </a:p>
                  </a:txBody>
                  <a:tcPr/>
                </a:tc>
                <a:tc>
                  <a:txBody>
                    <a:bodyPr/>
                    <a:lstStyle/>
                    <a:p>
                      <a:r>
                        <a:rPr lang="en-US" b="1" dirty="0" smtClean="0"/>
                        <a:t>Company</a:t>
                      </a:r>
                      <a:r>
                        <a:rPr lang="en-US" b="1" baseline="0" dirty="0" smtClean="0"/>
                        <a:t> uses independent experts to make safety determination</a:t>
                      </a:r>
                      <a:endParaRPr lang="en-US" b="1" dirty="0"/>
                    </a:p>
                  </a:txBody>
                  <a:tcPr/>
                </a:tc>
                <a:tc>
                  <a:txBody>
                    <a:bodyPr/>
                    <a:lstStyle/>
                    <a:p>
                      <a:r>
                        <a:rPr lang="en-US" b="1" dirty="0" smtClean="0"/>
                        <a:t>Weeks/</a:t>
                      </a:r>
                      <a:r>
                        <a:rPr lang="en-US" b="1" baseline="0" dirty="0" smtClean="0"/>
                        <a:t> Months</a:t>
                      </a:r>
                      <a:endParaRPr lang="en-US" b="1" dirty="0"/>
                    </a:p>
                  </a:txBody>
                  <a:tcPr/>
                </a:tc>
              </a:tr>
              <a:tr h="370840">
                <a:tc>
                  <a:txBody>
                    <a:bodyPr/>
                    <a:lstStyle/>
                    <a:p>
                      <a:r>
                        <a:rPr lang="en-US" b="1" baseline="0" dirty="0" smtClean="0"/>
                        <a:t>GRAS Notification</a:t>
                      </a:r>
                      <a:endParaRPr lang="en-US" b="1" dirty="0"/>
                    </a:p>
                  </a:txBody>
                  <a:tcPr/>
                </a:tc>
                <a:tc>
                  <a:txBody>
                    <a:bodyPr/>
                    <a:lstStyle/>
                    <a:p>
                      <a:r>
                        <a:rPr lang="en-US" b="1" dirty="0" smtClean="0"/>
                        <a:t>Same</a:t>
                      </a:r>
                      <a:endParaRPr lang="en-US" b="1" dirty="0"/>
                    </a:p>
                  </a:txBody>
                  <a:tcPr/>
                </a:tc>
                <a:tc>
                  <a:txBody>
                    <a:bodyPr/>
                    <a:lstStyle/>
                    <a:p>
                      <a:r>
                        <a:rPr lang="en-US" b="1" dirty="0" smtClean="0"/>
                        <a:t>Required</a:t>
                      </a:r>
                      <a:endParaRPr lang="en-US" b="1" dirty="0"/>
                    </a:p>
                  </a:txBody>
                  <a:tcPr/>
                </a:tc>
                <a:tc>
                  <a:txBody>
                    <a:bodyPr/>
                    <a:lstStyle/>
                    <a:p>
                      <a:r>
                        <a:rPr lang="en-US" b="1" dirty="0" smtClean="0"/>
                        <a:t>No</a:t>
                      </a:r>
                      <a:endParaRPr lang="en-US" b="1" dirty="0"/>
                    </a:p>
                  </a:txBody>
                  <a:tcPr/>
                </a:tc>
                <a:tc>
                  <a:txBody>
                    <a:bodyPr/>
                    <a:lstStyle/>
                    <a:p>
                      <a:r>
                        <a:rPr lang="en-US" b="1" baseline="0" dirty="0" smtClean="0"/>
                        <a:t>Experts make determination; FDA Issues “No Questions” Letter</a:t>
                      </a:r>
                      <a:endParaRPr lang="en-US" b="1" dirty="0"/>
                    </a:p>
                  </a:txBody>
                  <a:tcPr/>
                </a:tc>
                <a:tc>
                  <a:txBody>
                    <a:bodyPr/>
                    <a:lstStyle/>
                    <a:p>
                      <a:r>
                        <a:rPr lang="en-US" b="1" dirty="0" smtClean="0"/>
                        <a:t>Months</a:t>
                      </a:r>
                      <a:endParaRPr lang="en-US" b="1" dirty="0"/>
                    </a:p>
                  </a:txBody>
                  <a:tcPr/>
                </a:tc>
              </a:tr>
            </a:tbl>
          </a:graphicData>
        </a:graphic>
      </p:graphicFrame>
      <p:sp>
        <p:nvSpPr>
          <p:cNvPr id="5" name="Rectangle 4"/>
          <p:cNvSpPr txBox="1">
            <a:spLocks noChangeArrowheads="1"/>
          </p:cNvSpPr>
          <p:nvPr/>
        </p:nvSpPr>
        <p:spPr>
          <a:xfrm>
            <a:off x="152400" y="381000"/>
            <a:ext cx="8839200" cy="762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Food Additive Petition vs. GRAS Processes</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0336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1"/>
          <p:cNvGrpSpPr>
            <a:grpSpLocks/>
          </p:cNvGrpSpPr>
          <p:nvPr/>
        </p:nvGrpSpPr>
        <p:grpSpPr bwMode="auto">
          <a:xfrm>
            <a:off x="1827213" y="3731343"/>
            <a:ext cx="2154237" cy="2671046"/>
            <a:chOff x="-268614" y="1554869"/>
            <a:chExt cx="2053180" cy="2350256"/>
          </a:xfrm>
        </p:grpSpPr>
        <p:sp>
          <p:nvSpPr>
            <p:cNvPr id="25" name="Rectangle 24"/>
            <p:cNvSpPr/>
            <p:nvPr/>
          </p:nvSpPr>
          <p:spPr>
            <a:xfrm>
              <a:off x="716367" y="2975134"/>
              <a:ext cx="1068199" cy="92999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Rectangle 25"/>
            <p:cNvSpPr/>
            <p:nvPr/>
          </p:nvSpPr>
          <p:spPr>
            <a:xfrm>
              <a:off x="-268614" y="1554869"/>
              <a:ext cx="1068199" cy="92999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76148" tIns="0" rIns="0" bIns="0" spcCol="1270"/>
            <a:lstStyle/>
            <a:p>
              <a:pPr defTabSz="622300">
                <a:lnSpc>
                  <a:spcPct val="90000"/>
                </a:lnSpc>
                <a:spcAft>
                  <a:spcPct val="35000"/>
                </a:spcAft>
                <a:defRPr/>
              </a:pPr>
              <a:endParaRPr lang="en-US" sz="1400" dirty="0"/>
            </a:p>
          </p:txBody>
        </p:sp>
      </p:grpSp>
      <p:grpSp>
        <p:nvGrpSpPr>
          <p:cNvPr id="5" name="Group 36"/>
          <p:cNvGrpSpPr>
            <a:grpSpLocks/>
          </p:cNvGrpSpPr>
          <p:nvPr/>
        </p:nvGrpSpPr>
        <p:grpSpPr bwMode="auto">
          <a:xfrm>
            <a:off x="446398" y="3075244"/>
            <a:ext cx="8299126" cy="3426049"/>
            <a:chOff x="804195" y="2400495"/>
            <a:chExt cx="8350653" cy="3768870"/>
          </a:xfrm>
        </p:grpSpPr>
        <p:grpSp>
          <p:nvGrpSpPr>
            <p:cNvPr id="6" name="Group 34"/>
            <p:cNvGrpSpPr>
              <a:grpSpLocks/>
            </p:cNvGrpSpPr>
            <p:nvPr/>
          </p:nvGrpSpPr>
          <p:grpSpPr bwMode="auto">
            <a:xfrm>
              <a:off x="804195" y="2400495"/>
              <a:ext cx="8350653" cy="3641905"/>
              <a:chOff x="804195" y="2400495"/>
              <a:chExt cx="8350653" cy="3641905"/>
            </a:xfrm>
          </p:grpSpPr>
          <p:grpSp>
            <p:nvGrpSpPr>
              <p:cNvPr id="7" name="Group 33"/>
              <p:cNvGrpSpPr>
                <a:grpSpLocks/>
              </p:cNvGrpSpPr>
              <p:nvPr/>
            </p:nvGrpSpPr>
            <p:grpSpPr bwMode="auto">
              <a:xfrm>
                <a:off x="804195" y="2400495"/>
                <a:ext cx="6576120" cy="3641905"/>
                <a:chOff x="1127752" y="2372360"/>
                <a:chExt cx="6576120" cy="3641905"/>
              </a:xfrm>
            </p:grpSpPr>
            <p:grpSp>
              <p:nvGrpSpPr>
                <p:cNvPr id="8" name="Group 32"/>
                <p:cNvGrpSpPr>
                  <a:grpSpLocks/>
                </p:cNvGrpSpPr>
                <p:nvPr/>
              </p:nvGrpSpPr>
              <p:grpSpPr bwMode="auto">
                <a:xfrm>
                  <a:off x="1925833" y="2715064"/>
                  <a:ext cx="4882761" cy="3299201"/>
                  <a:chOff x="1925833" y="2715064"/>
                  <a:chExt cx="4882761" cy="3299201"/>
                </a:xfrm>
              </p:grpSpPr>
              <p:sp>
                <p:nvSpPr>
                  <p:cNvPr id="10" name=" 3"/>
                  <p:cNvSpPr/>
                  <p:nvPr/>
                </p:nvSpPr>
                <p:spPr>
                  <a:xfrm>
                    <a:off x="1925833" y="2715064"/>
                    <a:ext cx="4882761" cy="3299201"/>
                  </a:xfrm>
                  <a:prstGeom prst="swooshArrow">
                    <a:avLst>
                      <a:gd name="adj1" fmla="val 25000"/>
                      <a:gd name="adj2" fmla="val 25000"/>
                    </a:avLst>
                  </a:prstGeom>
                  <a:solidFill>
                    <a:schemeClr val="accent1">
                      <a:lumMod val="60000"/>
                      <a:lumOff val="40000"/>
                    </a:schemeClr>
                  </a:solidFill>
                  <a:effectLst>
                    <a:outerShdw blurRad="50800" dist="38100" dir="18900000" algn="bl" rotWithShape="0">
                      <a:prstClr val="black">
                        <a:alpha val="40000"/>
                      </a:prstClr>
                    </a:outerShdw>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Oval 10"/>
                  <p:cNvSpPr/>
                  <p:nvPr/>
                </p:nvSpPr>
                <p:spPr>
                  <a:xfrm>
                    <a:off x="2402045" y="5161681"/>
                    <a:ext cx="144450" cy="144478"/>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val 12"/>
                  <p:cNvSpPr/>
                  <p:nvPr/>
                </p:nvSpPr>
                <p:spPr>
                  <a:xfrm>
                    <a:off x="2952863" y="4548836"/>
                    <a:ext cx="250805" cy="25085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Oval 14"/>
                  <p:cNvSpPr/>
                  <p:nvPr/>
                </p:nvSpPr>
                <p:spPr>
                  <a:xfrm>
                    <a:off x="3870365" y="3950280"/>
                    <a:ext cx="330174" cy="33182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Oval 16"/>
                  <p:cNvSpPr/>
                  <p:nvPr/>
                </p:nvSpPr>
                <p:spPr>
                  <a:xfrm>
                    <a:off x="5225982" y="3437459"/>
                    <a:ext cx="442878" cy="44296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27" name="TextBox 26"/>
                <p:cNvSpPr txBox="1"/>
                <p:nvPr/>
              </p:nvSpPr>
              <p:spPr>
                <a:xfrm>
                  <a:off x="1127752" y="4024046"/>
                  <a:ext cx="1603247" cy="1049578"/>
                </a:xfrm>
                <a:prstGeom prst="rect">
                  <a:avLst/>
                </a:prstGeom>
                <a:noFill/>
              </p:spPr>
              <p:txBody>
                <a:bodyPr wrap="square">
                  <a:spAutoFit/>
                </a:bodyPr>
                <a:lstStyle/>
                <a:p>
                  <a:pPr>
                    <a:defRPr/>
                  </a:pPr>
                  <a:r>
                    <a:rPr lang="en-US" sz="1400" b="1" dirty="0">
                      <a:latin typeface="Calibri" pitchFamily="34" charset="0"/>
                    </a:rPr>
                    <a:t>1958:  </a:t>
                  </a:r>
                  <a:r>
                    <a:rPr lang="en-US" sz="1400" b="1" dirty="0" smtClean="0">
                      <a:latin typeface="Calibri" pitchFamily="34" charset="0"/>
                    </a:rPr>
                    <a:t>FD&amp;C Act Defines “Food Additive” (includes GRAS exclusion)</a:t>
                  </a:r>
                  <a:endParaRPr lang="en-US" sz="1400" b="1" dirty="0">
                    <a:latin typeface="Calibri" pitchFamily="34" charset="0"/>
                  </a:endParaRPr>
                </a:p>
              </p:txBody>
            </p:sp>
            <p:sp>
              <p:nvSpPr>
                <p:cNvPr id="28" name="TextBox 27"/>
                <p:cNvSpPr txBox="1"/>
                <p:nvPr/>
              </p:nvSpPr>
              <p:spPr>
                <a:xfrm>
                  <a:off x="2741952" y="4985856"/>
                  <a:ext cx="2440960" cy="812577"/>
                </a:xfrm>
                <a:prstGeom prst="rect">
                  <a:avLst/>
                </a:prstGeom>
                <a:noFill/>
              </p:spPr>
              <p:txBody>
                <a:bodyPr wrap="square">
                  <a:spAutoFit/>
                </a:bodyPr>
                <a:lstStyle/>
                <a:p>
                  <a:pPr>
                    <a:defRPr/>
                  </a:pPr>
                  <a:r>
                    <a:rPr lang="en-US" sz="1400" b="1" dirty="0">
                      <a:latin typeface="Calibri" pitchFamily="34" charset="0"/>
                    </a:rPr>
                    <a:t>Early 1970s: FDA establishes formal GRAS-affirmation petition </a:t>
                  </a:r>
                  <a:r>
                    <a:rPr lang="en-US" sz="1400" b="1" dirty="0" smtClean="0">
                      <a:latin typeface="Calibri" pitchFamily="34" charset="0"/>
                    </a:rPr>
                    <a:t>process</a:t>
                  </a:r>
                  <a:endParaRPr lang="en-US" sz="1400" b="1" dirty="0">
                    <a:latin typeface="Calibri" pitchFamily="34" charset="0"/>
                  </a:endParaRPr>
                </a:p>
              </p:txBody>
            </p:sp>
            <p:sp>
              <p:nvSpPr>
                <p:cNvPr id="29" name="TextBox 28"/>
                <p:cNvSpPr txBox="1"/>
                <p:nvPr/>
              </p:nvSpPr>
              <p:spPr>
                <a:xfrm>
                  <a:off x="2546496" y="2372360"/>
                  <a:ext cx="2339761" cy="1286580"/>
                </a:xfrm>
                <a:prstGeom prst="rect">
                  <a:avLst/>
                </a:prstGeom>
                <a:noFill/>
              </p:spPr>
              <p:txBody>
                <a:bodyPr wrap="square" anchor="ctr">
                  <a:spAutoFit/>
                </a:bodyPr>
                <a:lstStyle/>
                <a:p>
                  <a:pPr>
                    <a:defRPr/>
                  </a:pPr>
                  <a:r>
                    <a:rPr lang="en-US" sz="1400" b="1" dirty="0">
                      <a:latin typeface="Calibri" pitchFamily="34" charset="0"/>
                    </a:rPr>
                    <a:t>1996: Backlog of </a:t>
                  </a:r>
                  <a:r>
                    <a:rPr lang="en-US" sz="1400" b="1" dirty="0" smtClean="0">
                      <a:latin typeface="Calibri" pitchFamily="34" charset="0"/>
                    </a:rPr>
                    <a:t>food </a:t>
                  </a:r>
                  <a:r>
                    <a:rPr lang="en-US" sz="1400" b="1" dirty="0">
                      <a:latin typeface="Calibri" pitchFamily="34" charset="0"/>
                    </a:rPr>
                    <a:t>additive petitions &amp; </a:t>
                  </a:r>
                  <a:r>
                    <a:rPr lang="en-US" sz="1400" b="1" dirty="0" smtClean="0">
                      <a:latin typeface="Calibri" pitchFamily="34" charset="0"/>
                    </a:rPr>
                    <a:t>GRAS </a:t>
                  </a:r>
                  <a:r>
                    <a:rPr lang="en-US" sz="1400" b="1" dirty="0">
                      <a:latin typeface="Calibri" pitchFamily="34" charset="0"/>
                    </a:rPr>
                    <a:t>affirmation petitions led to calls for reform by President Clinton and the </a:t>
                  </a:r>
                  <a:r>
                    <a:rPr lang="en-US" sz="1400" b="1" dirty="0" smtClean="0">
                      <a:latin typeface="Calibri" pitchFamily="34" charset="0"/>
                    </a:rPr>
                    <a:t>industry</a:t>
                  </a:r>
                  <a:endParaRPr lang="en-US" sz="1400" dirty="0">
                    <a:latin typeface="Calibri" pitchFamily="34" charset="0"/>
                  </a:endParaRPr>
                </a:p>
              </p:txBody>
            </p:sp>
            <p:sp>
              <p:nvSpPr>
                <p:cNvPr id="30" name="Rectangle 29"/>
                <p:cNvSpPr/>
                <p:nvPr/>
              </p:nvSpPr>
              <p:spPr>
                <a:xfrm>
                  <a:off x="5268420" y="4311748"/>
                  <a:ext cx="2435452" cy="741477"/>
                </a:xfrm>
                <a:prstGeom prst="rect">
                  <a:avLst/>
                </a:prstGeom>
              </p:spPr>
              <p:txBody>
                <a:bodyPr wrap="square">
                  <a:spAutoFit/>
                </a:bodyPr>
                <a:lstStyle/>
                <a:p>
                  <a:pPr defTabSz="622300">
                    <a:lnSpc>
                      <a:spcPct val="90000"/>
                    </a:lnSpc>
                    <a:spcAft>
                      <a:spcPct val="35000"/>
                    </a:spcAft>
                    <a:defRPr/>
                  </a:pPr>
                  <a:r>
                    <a:rPr lang="en-US" sz="1400" b="1" dirty="0" smtClean="0">
                      <a:latin typeface="Calibri" pitchFamily="34" charset="0"/>
                    </a:rPr>
                    <a:t>December 2015: FDA has filed nearly 600 GRAS </a:t>
                  </a:r>
                  <a:r>
                    <a:rPr lang="en-US" sz="1400" b="1" dirty="0">
                      <a:latin typeface="Calibri" pitchFamily="34" charset="0"/>
                    </a:rPr>
                    <a:t>notices (averaging 30 notices/year)</a:t>
                  </a:r>
                </a:p>
              </p:txBody>
            </p:sp>
          </p:grpSp>
          <p:sp>
            <p:nvSpPr>
              <p:cNvPr id="32" name="TextBox 31"/>
              <p:cNvSpPr txBox="1"/>
              <p:nvPr/>
            </p:nvSpPr>
            <p:spPr>
              <a:xfrm>
                <a:off x="6624636" y="2425420"/>
                <a:ext cx="2530212" cy="1523582"/>
              </a:xfrm>
              <a:prstGeom prst="rect">
                <a:avLst/>
              </a:prstGeom>
              <a:solidFill>
                <a:srgbClr val="FFCCCC"/>
              </a:solidFill>
              <a:ln>
                <a:solidFill>
                  <a:schemeClr val="tx1"/>
                </a:solidFill>
                <a:prstDash val="solid"/>
              </a:ln>
            </p:spPr>
            <p:txBody>
              <a:bodyPr wrap="square">
                <a:spAutoFit/>
              </a:bodyPr>
              <a:lstStyle/>
              <a:p>
                <a:pPr>
                  <a:defRPr/>
                </a:pPr>
                <a:r>
                  <a:rPr lang="en-US" sz="1400" b="1" dirty="0">
                    <a:latin typeface="Calibri" pitchFamily="34" charset="0"/>
                  </a:rPr>
                  <a:t>FDA Responses </a:t>
                </a:r>
              </a:p>
              <a:p>
                <a:pPr>
                  <a:defRPr/>
                </a:pPr>
                <a:r>
                  <a:rPr lang="en-US" sz="1400" b="1" dirty="0">
                    <a:latin typeface="Calibri" pitchFamily="34" charset="0"/>
                  </a:rPr>
                  <a:t>(as of </a:t>
                </a:r>
                <a:r>
                  <a:rPr lang="en-US" sz="1400" b="1" dirty="0" smtClean="0">
                    <a:latin typeface="Calibri" pitchFamily="34" charset="0"/>
                  </a:rPr>
                  <a:t>September 2015)</a:t>
                </a:r>
                <a:endParaRPr lang="en-US" sz="1400" b="1" dirty="0">
                  <a:latin typeface="Calibri" pitchFamily="34" charset="0"/>
                </a:endParaRPr>
              </a:p>
              <a:p>
                <a:pPr>
                  <a:defRPr/>
                </a:pPr>
                <a:r>
                  <a:rPr lang="en-US" sz="1400" dirty="0" smtClean="0">
                    <a:latin typeface="Calibri" pitchFamily="34" charset="0"/>
                  </a:rPr>
                  <a:t> - 559 responses </a:t>
                </a:r>
                <a:r>
                  <a:rPr lang="en-US" sz="1400" dirty="0">
                    <a:latin typeface="Calibri" pitchFamily="34" charset="0"/>
                  </a:rPr>
                  <a:t>issued </a:t>
                </a:r>
              </a:p>
              <a:p>
                <a:pPr>
                  <a:defRPr/>
                </a:pPr>
                <a:r>
                  <a:rPr lang="en-US" sz="1400" dirty="0">
                    <a:latin typeface="Calibri" pitchFamily="34" charset="0"/>
                  </a:rPr>
                  <a:t> - </a:t>
                </a:r>
                <a:r>
                  <a:rPr lang="en-US" sz="1400" dirty="0" smtClean="0">
                    <a:latin typeface="Calibri" pitchFamily="34" charset="0"/>
                  </a:rPr>
                  <a:t>81%  </a:t>
                </a:r>
                <a:r>
                  <a:rPr lang="en-US" sz="1400" dirty="0">
                    <a:latin typeface="Calibri" pitchFamily="34" charset="0"/>
                  </a:rPr>
                  <a:t>FDA has no questions</a:t>
                </a:r>
              </a:p>
              <a:p>
                <a:pPr>
                  <a:defRPr/>
                </a:pPr>
                <a:r>
                  <a:rPr lang="en-US" sz="1400" dirty="0">
                    <a:latin typeface="Calibri" pitchFamily="34" charset="0"/>
                  </a:rPr>
                  <a:t> - </a:t>
                </a:r>
                <a:r>
                  <a:rPr lang="en-US" sz="1400" dirty="0" smtClean="0">
                    <a:latin typeface="Calibri" pitchFamily="34" charset="0"/>
                  </a:rPr>
                  <a:t>3%    </a:t>
                </a:r>
                <a:r>
                  <a:rPr lang="en-US" sz="1400" dirty="0">
                    <a:latin typeface="Calibri" pitchFamily="34" charset="0"/>
                  </a:rPr>
                  <a:t>Insufficient basis</a:t>
                </a:r>
              </a:p>
              <a:p>
                <a:pPr>
                  <a:defRPr/>
                </a:pPr>
                <a:r>
                  <a:rPr lang="en-US" sz="1400" dirty="0">
                    <a:latin typeface="Calibri" pitchFamily="34" charset="0"/>
                  </a:rPr>
                  <a:t> - </a:t>
                </a:r>
                <a:r>
                  <a:rPr lang="en-US" sz="1400" dirty="0" smtClean="0">
                    <a:latin typeface="Calibri" pitchFamily="34" charset="0"/>
                  </a:rPr>
                  <a:t>16%  </a:t>
                </a:r>
                <a:r>
                  <a:rPr lang="en-US" sz="1400" dirty="0" err="1">
                    <a:latin typeface="Calibri" pitchFamily="34" charset="0"/>
                  </a:rPr>
                  <a:t>Notifier</a:t>
                </a:r>
                <a:r>
                  <a:rPr lang="en-US" sz="1400" dirty="0">
                    <a:latin typeface="Calibri" pitchFamily="34" charset="0"/>
                  </a:rPr>
                  <a:t> stops process</a:t>
                </a:r>
              </a:p>
            </p:txBody>
          </p:sp>
        </p:grpSp>
        <p:sp>
          <p:nvSpPr>
            <p:cNvPr id="36" name="TextBox 35"/>
            <p:cNvSpPr txBox="1"/>
            <p:nvPr/>
          </p:nvSpPr>
          <p:spPr>
            <a:xfrm rot="10800000" flipV="1">
              <a:off x="4549739" y="5915435"/>
              <a:ext cx="2898544" cy="253930"/>
            </a:xfrm>
            <a:prstGeom prst="rect">
              <a:avLst/>
            </a:prstGeom>
            <a:noFill/>
          </p:spPr>
          <p:txBody>
            <a:bodyPr>
              <a:spAutoFit/>
            </a:bodyPr>
            <a:lstStyle/>
            <a:p>
              <a:pPr>
                <a:defRPr/>
              </a:pPr>
              <a:r>
                <a:rPr lang="en-US" sz="900" dirty="0">
                  <a:latin typeface="Calibri" pitchFamily="34" charset="0"/>
                </a:rPr>
                <a:t>Reference: </a:t>
              </a:r>
              <a:r>
                <a:rPr lang="en-US" sz="900" dirty="0" smtClean="0">
                  <a:latin typeface="Calibri" pitchFamily="34" charset="0"/>
                </a:rPr>
                <a:t>Dr. Toni Mattia, US FDA</a:t>
              </a:r>
              <a:endParaRPr lang="en-US" sz="900" dirty="0">
                <a:latin typeface="Calibri" pitchFamily="34" charset="0"/>
              </a:endParaRPr>
            </a:p>
          </p:txBody>
        </p:sp>
      </p:grpSp>
      <p:sp>
        <p:nvSpPr>
          <p:cNvPr id="24" name="Rectangle 4"/>
          <p:cNvSpPr txBox="1">
            <a:spLocks noChangeArrowheads="1"/>
          </p:cNvSpPr>
          <p:nvPr/>
        </p:nvSpPr>
        <p:spPr>
          <a:xfrm>
            <a:off x="152400" y="381000"/>
            <a:ext cx="84582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Value of the GRAS Process</a:t>
            </a:r>
            <a:endParaRPr lang="en-US" sz="4000" b="1" dirty="0">
              <a:solidFill>
                <a:srgbClr val="FF0000"/>
              </a:solidFill>
            </a:endParaRPr>
          </a:p>
        </p:txBody>
      </p:sp>
      <p:sp>
        <p:nvSpPr>
          <p:cNvPr id="2" name="Rectangle 1"/>
          <p:cNvSpPr/>
          <p:nvPr/>
        </p:nvSpPr>
        <p:spPr>
          <a:xfrm>
            <a:off x="152400" y="1303453"/>
            <a:ext cx="8763000" cy="1815882"/>
          </a:xfrm>
          <a:prstGeom prst="rect">
            <a:avLst/>
          </a:prstGeom>
        </p:spPr>
        <p:txBody>
          <a:bodyPr wrap="square">
            <a:spAutoFit/>
          </a:bodyPr>
          <a:lstStyle/>
          <a:p>
            <a:pPr marL="342900" indent="-342900">
              <a:buClr>
                <a:srgbClr val="FF0000"/>
              </a:buClr>
              <a:buFont typeface="Arial" pitchFamily="34" charset="0"/>
              <a:buChar char="•"/>
            </a:pPr>
            <a:r>
              <a:rPr lang="en-US" sz="2400" dirty="0">
                <a:cs typeface="Arial" charset="0"/>
              </a:rPr>
              <a:t>Targeted Use of Limited U.S. FDA Resources</a:t>
            </a:r>
          </a:p>
          <a:p>
            <a:pPr marL="800100" lvl="1" indent="-342900">
              <a:buClr>
                <a:srgbClr val="FF0000"/>
              </a:buClr>
              <a:buFont typeface="Arial" pitchFamily="34" charset="0"/>
              <a:buChar char="•"/>
            </a:pPr>
            <a:r>
              <a:rPr lang="en-US" sz="2200" dirty="0"/>
              <a:t>Burden to prove safety rests primarily with industry</a:t>
            </a:r>
          </a:p>
          <a:p>
            <a:pPr marL="800100" lvl="1" indent="-342900">
              <a:buClr>
                <a:srgbClr val="FF0000"/>
              </a:buClr>
              <a:buFont typeface="Arial" pitchFamily="34" charset="0"/>
              <a:buChar char="•"/>
            </a:pPr>
            <a:r>
              <a:rPr lang="en-US" sz="2200" dirty="0"/>
              <a:t>Shorter review </a:t>
            </a:r>
            <a:r>
              <a:rPr lang="en-US" sz="2200" dirty="0" smtClean="0"/>
              <a:t>times and time to market</a:t>
            </a:r>
            <a:endParaRPr lang="en-US" sz="2200" dirty="0"/>
          </a:p>
          <a:p>
            <a:pPr marL="800100" lvl="1" indent="-342900">
              <a:buClr>
                <a:srgbClr val="FF0000"/>
              </a:buClr>
              <a:buFont typeface="Arial" pitchFamily="34" charset="0"/>
              <a:buChar char="•"/>
            </a:pPr>
            <a:r>
              <a:rPr lang="en-US" sz="2200" dirty="0"/>
              <a:t>Takes advantage of common knowledge element and history of safe use</a:t>
            </a:r>
          </a:p>
        </p:txBody>
      </p:sp>
      <p:pic>
        <p:nvPicPr>
          <p:cNvPr id="2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5286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397473280"/>
              </p:ext>
            </p:extLst>
          </p:nvPr>
        </p:nvGraphicFramePr>
        <p:xfrm>
          <a:off x="1524000" y="3759199"/>
          <a:ext cx="4192075" cy="2870200"/>
        </p:xfrm>
        <a:graphic>
          <a:graphicData uri="http://schemas.openxmlformats.org/drawingml/2006/table">
            <a:tbl>
              <a:tblPr firstRow="1" bandRow="1">
                <a:tableStyleId>{21E4AEA4-8DFA-4A89-87EB-49C32662AFE0}</a:tableStyleId>
              </a:tblPr>
              <a:tblGrid>
                <a:gridCol w="1791774"/>
                <a:gridCol w="2400301"/>
              </a:tblGrid>
              <a:tr h="975349">
                <a:tc>
                  <a:txBody>
                    <a:bodyPr/>
                    <a:lstStyle/>
                    <a:p>
                      <a:endParaRPr lang="en-US" sz="1600" dirty="0">
                        <a:latin typeface="Calibri" pitchFamily="34" charset="0"/>
                      </a:endParaRPr>
                    </a:p>
                  </a:txBody>
                  <a:tcPr anchor="ctr">
                    <a:noFill/>
                  </a:tcPr>
                </a:tc>
                <a:tc>
                  <a:txBody>
                    <a:bodyPr/>
                    <a:lstStyle/>
                    <a:p>
                      <a:pPr algn="ctr"/>
                      <a:r>
                        <a:rPr lang="en-US" sz="1600" baseline="0" dirty="0" smtClean="0">
                          <a:latin typeface="Calibri" pitchFamily="34" charset="0"/>
                        </a:rPr>
                        <a:t>Average time for market clearance (excludes dossier preparation time) </a:t>
                      </a:r>
                      <a:endParaRPr lang="en-US" sz="1600" dirty="0">
                        <a:latin typeface="Calibri" pitchFamily="34" charset="0"/>
                      </a:endParaRPr>
                    </a:p>
                  </a:txBody>
                  <a:tcPr anchor="ctr">
                    <a:solidFill>
                      <a:srgbClr val="006666"/>
                    </a:solidFill>
                  </a:tcPr>
                </a:tc>
              </a:tr>
              <a:tr h="897561">
                <a:tc>
                  <a:txBody>
                    <a:bodyPr/>
                    <a:lstStyle/>
                    <a:p>
                      <a:r>
                        <a:rPr lang="en-US" sz="1600" b="1" dirty="0" smtClean="0">
                          <a:solidFill>
                            <a:schemeClr val="bg1"/>
                          </a:solidFill>
                          <a:latin typeface="Calibri" pitchFamily="34" charset="0"/>
                        </a:rPr>
                        <a:t>Food additive</a:t>
                      </a:r>
                      <a:r>
                        <a:rPr lang="en-US" sz="1600" b="1" baseline="0" dirty="0" smtClean="0">
                          <a:solidFill>
                            <a:schemeClr val="bg1"/>
                          </a:solidFill>
                          <a:latin typeface="Calibri" pitchFamily="34" charset="0"/>
                        </a:rPr>
                        <a:t> petition</a:t>
                      </a:r>
                      <a:endParaRPr lang="en-US" sz="1600" b="1" dirty="0">
                        <a:solidFill>
                          <a:schemeClr val="bg1"/>
                        </a:solidFill>
                        <a:latin typeface="Calibri" pitchFamily="34" charset="0"/>
                      </a:endParaRPr>
                    </a:p>
                  </a:txBody>
                  <a:tcPr anchor="ctr">
                    <a:solidFill>
                      <a:srgbClr val="006666"/>
                    </a:solidFill>
                  </a:tcPr>
                </a:tc>
                <a:tc>
                  <a:txBody>
                    <a:bodyPr/>
                    <a:lstStyle/>
                    <a:p>
                      <a:r>
                        <a:rPr lang="en-US" sz="1600" dirty="0" smtClean="0">
                          <a:latin typeface="Calibri" pitchFamily="34" charset="0"/>
                        </a:rPr>
                        <a:t>14-18 months</a:t>
                      </a:r>
                      <a:r>
                        <a:rPr lang="en-US" sz="1600" baseline="0" dirty="0" smtClean="0">
                          <a:latin typeface="Calibri" pitchFamily="34" charset="0"/>
                        </a:rPr>
                        <a:t> (expedited i.e., enhances food safety)</a:t>
                      </a:r>
                    </a:p>
                    <a:p>
                      <a:r>
                        <a:rPr lang="en-US" sz="1600" baseline="0" dirty="0" smtClean="0">
                          <a:latin typeface="Calibri" pitchFamily="34" charset="0"/>
                        </a:rPr>
                        <a:t>&gt;18 months</a:t>
                      </a:r>
                      <a:endParaRPr lang="en-US" sz="1600" dirty="0">
                        <a:latin typeface="Calibri" pitchFamily="34" charset="0"/>
                      </a:endParaRPr>
                    </a:p>
                  </a:txBody>
                  <a:tcPr anchor="ctr">
                    <a:solidFill>
                      <a:srgbClr val="FFE1E1"/>
                    </a:solidFill>
                  </a:tcPr>
                </a:tc>
              </a:tr>
              <a:tr h="631617">
                <a:tc>
                  <a:txBody>
                    <a:bodyPr/>
                    <a:lstStyle/>
                    <a:p>
                      <a:r>
                        <a:rPr lang="en-US" sz="1600" b="1" dirty="0" smtClean="0">
                          <a:solidFill>
                            <a:schemeClr val="bg1"/>
                          </a:solidFill>
                          <a:latin typeface="Calibri" pitchFamily="34" charset="0"/>
                        </a:rPr>
                        <a:t>GRAS notification (FDA</a:t>
                      </a:r>
                      <a:r>
                        <a:rPr lang="en-US" sz="1600" b="1" baseline="0" dirty="0" smtClean="0">
                          <a:solidFill>
                            <a:schemeClr val="bg1"/>
                          </a:solidFill>
                          <a:latin typeface="Calibri" pitchFamily="34" charset="0"/>
                        </a:rPr>
                        <a:t> review only)</a:t>
                      </a:r>
                      <a:endParaRPr lang="en-US" sz="1600" b="1" dirty="0">
                        <a:solidFill>
                          <a:schemeClr val="bg1"/>
                        </a:solidFill>
                        <a:latin typeface="Calibri" pitchFamily="34" charset="0"/>
                      </a:endParaRPr>
                    </a:p>
                  </a:txBody>
                  <a:tcPr anchor="ctr">
                    <a:solidFill>
                      <a:srgbClr val="006666"/>
                    </a:solidFill>
                  </a:tcPr>
                </a:tc>
                <a:tc>
                  <a:txBody>
                    <a:bodyPr/>
                    <a:lstStyle/>
                    <a:p>
                      <a:r>
                        <a:rPr lang="en-US" sz="1600" dirty="0" smtClean="0">
                          <a:latin typeface="Calibri" pitchFamily="34" charset="0"/>
                        </a:rPr>
                        <a:t>~</a:t>
                      </a:r>
                      <a:r>
                        <a:rPr lang="en-US" sz="1600" baseline="0" dirty="0" smtClean="0">
                          <a:latin typeface="Calibri" pitchFamily="34" charset="0"/>
                        </a:rPr>
                        <a:t> 180 days (6 months) </a:t>
                      </a:r>
                      <a:endParaRPr lang="en-US" sz="1600" dirty="0">
                        <a:latin typeface="Calibri" pitchFamily="34" charset="0"/>
                      </a:endParaRPr>
                    </a:p>
                  </a:txBody>
                  <a:tcPr anchor="ctr">
                    <a:solidFill>
                      <a:srgbClr val="E7F0F8"/>
                    </a:solidFill>
                  </a:tcPr>
                </a:tc>
              </a:tr>
              <a:tr h="365673">
                <a:tc>
                  <a:txBody>
                    <a:bodyPr/>
                    <a:lstStyle/>
                    <a:p>
                      <a:r>
                        <a:rPr lang="en-US" sz="1600" b="1" dirty="0" smtClean="0">
                          <a:solidFill>
                            <a:schemeClr val="bg1"/>
                          </a:solidFill>
                          <a:latin typeface="Calibri" pitchFamily="34" charset="0"/>
                        </a:rPr>
                        <a:t>GRAS expert</a:t>
                      </a:r>
                      <a:r>
                        <a:rPr lang="en-US" sz="1600" b="1" baseline="0" dirty="0" smtClean="0">
                          <a:solidFill>
                            <a:schemeClr val="bg1"/>
                          </a:solidFill>
                          <a:latin typeface="Calibri" pitchFamily="34" charset="0"/>
                        </a:rPr>
                        <a:t> panel </a:t>
                      </a:r>
                      <a:endParaRPr lang="en-US" sz="1600" b="1" dirty="0">
                        <a:solidFill>
                          <a:schemeClr val="bg1"/>
                        </a:solidFill>
                        <a:latin typeface="Calibri" pitchFamily="34" charset="0"/>
                      </a:endParaRPr>
                    </a:p>
                  </a:txBody>
                  <a:tcPr anchor="ctr">
                    <a:solidFill>
                      <a:srgbClr val="006666"/>
                    </a:solidFill>
                  </a:tcPr>
                </a:tc>
                <a:tc>
                  <a:txBody>
                    <a:bodyPr/>
                    <a:lstStyle/>
                    <a:p>
                      <a:r>
                        <a:rPr lang="en-US" sz="1600" baseline="0" dirty="0" smtClean="0">
                          <a:latin typeface="Calibri" pitchFamily="34" charset="0"/>
                        </a:rPr>
                        <a:t> ~ 1 month</a:t>
                      </a:r>
                      <a:endParaRPr lang="en-US" sz="1600" dirty="0">
                        <a:latin typeface="Calibri" pitchFamily="34" charset="0"/>
                      </a:endParaRPr>
                    </a:p>
                  </a:txBody>
                  <a:tcPr anchor="ctr">
                    <a:solidFill>
                      <a:srgbClr val="FFE1E1"/>
                    </a:solidFill>
                  </a:tcPr>
                </a:tc>
              </a:tr>
            </a:tbl>
          </a:graphicData>
        </a:graphic>
      </p:graphicFrame>
      <p:sp>
        <p:nvSpPr>
          <p:cNvPr id="8" name="Rectangle 4"/>
          <p:cNvSpPr txBox="1">
            <a:spLocks noChangeArrowheads="1"/>
          </p:cNvSpPr>
          <p:nvPr/>
        </p:nvSpPr>
        <p:spPr>
          <a:xfrm>
            <a:off x="152400" y="381000"/>
            <a:ext cx="84582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Value of the GRAS Process</a:t>
            </a:r>
            <a:endParaRPr lang="en-US" sz="4000" b="1" dirty="0">
              <a:solidFill>
                <a:srgbClr val="FF0000"/>
              </a:solidFill>
            </a:endParaRPr>
          </a:p>
        </p:txBody>
      </p:sp>
      <p:graphicFrame>
        <p:nvGraphicFramePr>
          <p:cNvPr id="2" name="Diagram 1"/>
          <p:cNvGraphicFramePr/>
          <p:nvPr>
            <p:extLst>
              <p:ext uri="{D42A27DB-BD31-4B8C-83A1-F6EECF244321}">
                <p14:modId xmlns:p14="http://schemas.microsoft.com/office/powerpoint/2010/main" val="1636076185"/>
              </p:ext>
            </p:extLst>
          </p:nvPr>
        </p:nvGraphicFramePr>
        <p:xfrm>
          <a:off x="152400" y="304800"/>
          <a:ext cx="885444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8825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133735" cy="795031"/>
          </a:xfrm>
        </p:spPr>
        <p:txBody>
          <a:bodyPr>
            <a:noAutofit/>
          </a:bodyPr>
          <a:lstStyle/>
          <a:p>
            <a:pPr algn="l" eaLnBrk="1" hangingPunct="1">
              <a:lnSpc>
                <a:spcPct val="100000"/>
              </a:lnSpc>
              <a:spcAft>
                <a:spcPts val="0"/>
              </a:spcAft>
              <a:defRPr/>
            </a:pPr>
            <a:r>
              <a:rPr lang="en-US" sz="3200" b="1" dirty="0" smtClean="0">
                <a:solidFill>
                  <a:srgbClr val="FF0000"/>
                </a:solidFill>
                <a:latin typeface="Calibri" pitchFamily="34" charset="0"/>
              </a:rPr>
              <a:t>“The Making of a GRAS Substance”</a:t>
            </a:r>
            <a:br>
              <a:rPr lang="en-US" sz="3200" b="1" dirty="0" smtClean="0">
                <a:solidFill>
                  <a:srgbClr val="FF0000"/>
                </a:solidFill>
                <a:latin typeface="Calibri" pitchFamily="34" charset="0"/>
              </a:rPr>
            </a:br>
            <a:r>
              <a:rPr lang="en-US" sz="3200" b="1" dirty="0" smtClean="0">
                <a:solidFill>
                  <a:srgbClr val="FF0000"/>
                </a:solidFill>
                <a:latin typeface="Calibri" pitchFamily="34" charset="0"/>
              </a:rPr>
              <a:t>   - Ensuring a robust GRAS process</a:t>
            </a:r>
          </a:p>
        </p:txBody>
      </p:sp>
      <p:pic>
        <p:nvPicPr>
          <p:cNvPr id="13321" name="Picture 9" descr="http://greenteafatburners.com/blog/images/egcg.jpg"/>
          <p:cNvPicPr>
            <a:picLocks noChangeAspect="1" noChangeArrowheads="1"/>
          </p:cNvPicPr>
          <p:nvPr/>
        </p:nvPicPr>
        <p:blipFill>
          <a:blip r:embed="rId3" cstate="print"/>
          <a:srcRect/>
          <a:stretch>
            <a:fillRect/>
          </a:stretch>
        </p:blipFill>
        <p:spPr bwMode="auto">
          <a:xfrm>
            <a:off x="6400800" y="2271655"/>
            <a:ext cx="1342690" cy="1396831"/>
          </a:xfrm>
          <a:prstGeom prst="rect">
            <a:avLst/>
          </a:prstGeom>
          <a:noFill/>
        </p:spPr>
      </p:pic>
      <p:pic>
        <p:nvPicPr>
          <p:cNvPr id="13323" name="Picture 11" descr="https://encrypted-tbn3.gstatic.com/images?q=tbn:ANd9GcR7XNGMKkLNhFYek1irTIjAbVHvMwayeFXgOzlx9RVfzgQfCExxkQ"/>
          <p:cNvPicPr>
            <a:picLocks noChangeAspect="1" noChangeArrowheads="1"/>
          </p:cNvPicPr>
          <p:nvPr/>
        </p:nvPicPr>
        <p:blipFill>
          <a:blip r:embed="rId4" cstate="print"/>
          <a:srcRect/>
          <a:stretch>
            <a:fillRect/>
          </a:stretch>
        </p:blipFill>
        <p:spPr bwMode="auto">
          <a:xfrm>
            <a:off x="6386587" y="4038600"/>
            <a:ext cx="1371116" cy="1336431"/>
          </a:xfrm>
          <a:prstGeom prst="rect">
            <a:avLst/>
          </a:prstGeom>
          <a:noFill/>
        </p:spPr>
      </p:pic>
      <p:sp>
        <p:nvSpPr>
          <p:cNvPr id="9" name="Content Placeholder 2"/>
          <p:cNvSpPr txBox="1">
            <a:spLocks/>
          </p:cNvSpPr>
          <p:nvPr/>
        </p:nvSpPr>
        <p:spPr>
          <a:xfrm>
            <a:off x="289560" y="1608858"/>
            <a:ext cx="8702040" cy="426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Clr>
                <a:srgbClr val="FF0000"/>
              </a:buClr>
            </a:pPr>
            <a:r>
              <a:rPr lang="en-US" sz="2400" dirty="0" smtClean="0">
                <a:solidFill>
                  <a:schemeClr val="tx1"/>
                </a:solidFill>
                <a:cs typeface="Arial" charset="0"/>
              </a:rPr>
              <a:t>Identification and Characterization of the Substance</a:t>
            </a:r>
          </a:p>
          <a:p>
            <a:pPr marL="914400" lvl="1" indent="-457200" algn="l">
              <a:buClr>
                <a:srgbClr val="FF0000"/>
              </a:buClr>
              <a:buFont typeface="Arial" pitchFamily="34" charset="0"/>
              <a:buChar char="•"/>
            </a:pPr>
            <a:r>
              <a:rPr lang="en-US" sz="2000" dirty="0" smtClean="0">
                <a:solidFill>
                  <a:schemeClr val="tx1"/>
                </a:solidFill>
              </a:rPr>
              <a:t>Manufacturing Process</a:t>
            </a:r>
          </a:p>
          <a:p>
            <a:pPr marL="1371600" lvl="2" indent="-457200" algn="l">
              <a:buClr>
                <a:srgbClr val="FF0000"/>
              </a:buClr>
              <a:buFont typeface="Wingdings" pitchFamily="2" charset="2"/>
              <a:buChar char="Ø"/>
            </a:pPr>
            <a:r>
              <a:rPr lang="en-US" sz="1800" dirty="0" smtClean="0">
                <a:solidFill>
                  <a:schemeClr val="tx1"/>
                </a:solidFill>
              </a:rPr>
              <a:t>Unit operations</a:t>
            </a:r>
          </a:p>
          <a:p>
            <a:pPr marL="1371600" lvl="2" indent="-457200" algn="l">
              <a:buClr>
                <a:srgbClr val="FF0000"/>
              </a:buClr>
              <a:buFont typeface="Wingdings" pitchFamily="2" charset="2"/>
              <a:buChar char="Ø"/>
            </a:pPr>
            <a:r>
              <a:rPr lang="en-US" sz="1800" dirty="0" smtClean="0">
                <a:solidFill>
                  <a:schemeClr val="tx1"/>
                </a:solidFill>
              </a:rPr>
              <a:t>Raw Materials</a:t>
            </a:r>
            <a:endParaRPr lang="en-US" sz="1800" dirty="0">
              <a:solidFill>
                <a:schemeClr val="tx1"/>
              </a:solidFill>
            </a:endParaRPr>
          </a:p>
          <a:p>
            <a:pPr marL="800100" lvl="1" indent="-342900" algn="l">
              <a:buClr>
                <a:srgbClr val="FF0000"/>
              </a:buClr>
              <a:buFont typeface="Arial" pitchFamily="34" charset="0"/>
              <a:buChar char="•"/>
            </a:pPr>
            <a:r>
              <a:rPr lang="en-US" sz="2000" dirty="0" smtClean="0">
                <a:solidFill>
                  <a:schemeClr val="tx1"/>
                </a:solidFill>
              </a:rPr>
              <a:t>Chemically Defined vs. Natural Complexes</a:t>
            </a:r>
          </a:p>
          <a:p>
            <a:pPr marL="914400" lvl="1" indent="-457200" algn="l">
              <a:buClr>
                <a:srgbClr val="FF0000"/>
              </a:buClr>
              <a:buFont typeface="Arial" pitchFamily="34" charset="0"/>
              <a:buChar char="•"/>
            </a:pPr>
            <a:r>
              <a:rPr lang="en-US" sz="2000" dirty="0" smtClean="0">
                <a:solidFill>
                  <a:schemeClr val="tx1"/>
                </a:solidFill>
              </a:rPr>
              <a:t>Stability</a:t>
            </a:r>
          </a:p>
          <a:p>
            <a:pPr marL="1371600" lvl="2" indent="-457200" algn="l">
              <a:buClr>
                <a:srgbClr val="FF0000"/>
              </a:buClr>
              <a:buFont typeface="Wingdings" pitchFamily="2" charset="2"/>
              <a:buChar char="Ø"/>
            </a:pPr>
            <a:r>
              <a:rPr lang="en-US" sz="1800" dirty="0" smtClean="0">
                <a:solidFill>
                  <a:schemeClr val="tx1"/>
                </a:solidFill>
              </a:rPr>
              <a:t>Reaction within food matrix</a:t>
            </a:r>
          </a:p>
          <a:p>
            <a:pPr marL="1371600" lvl="2" indent="-457200" algn="l">
              <a:buClr>
                <a:srgbClr val="FF0000"/>
              </a:buClr>
              <a:buFont typeface="Wingdings" pitchFamily="2" charset="2"/>
              <a:buChar char="Ø"/>
            </a:pPr>
            <a:r>
              <a:rPr lang="en-US" sz="1800" dirty="0" smtClean="0">
                <a:solidFill>
                  <a:schemeClr val="tx1"/>
                </a:solidFill>
              </a:rPr>
              <a:t>Breakdown of products</a:t>
            </a:r>
          </a:p>
          <a:p>
            <a:pPr marL="457200" indent="-457200" algn="l">
              <a:buFont typeface="Arial" pitchFamily="34" charset="0"/>
              <a:buChar char="•"/>
            </a:pPr>
            <a:endParaRPr lang="en-US" dirty="0">
              <a:solidFill>
                <a:schemeClr val="tx1"/>
              </a:solidFill>
            </a:endParaRPr>
          </a:p>
        </p:txBody>
      </p:sp>
      <p:pic>
        <p:nvPicPr>
          <p:cNvPr id="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2067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ggagl\AppData\Local\Microsoft\Windows\Temporary Internet Files\Content.IE5\9GGUFR7L\MC900251761[1].wmf"/>
          <p:cNvPicPr>
            <a:picLocks noChangeAspect="1" noChangeArrowheads="1"/>
          </p:cNvPicPr>
          <p:nvPr/>
        </p:nvPicPr>
        <p:blipFill>
          <a:blip r:embed="rId3"/>
          <a:srcRect/>
          <a:stretch>
            <a:fillRect/>
          </a:stretch>
        </p:blipFill>
        <p:spPr bwMode="auto">
          <a:xfrm>
            <a:off x="6675619" y="2834407"/>
            <a:ext cx="1800454" cy="1734617"/>
          </a:xfrm>
          <a:prstGeom prst="rect">
            <a:avLst/>
          </a:prstGeom>
          <a:noFill/>
        </p:spPr>
      </p:pic>
      <p:sp>
        <p:nvSpPr>
          <p:cNvPr id="8" name="Title 1"/>
          <p:cNvSpPr>
            <a:spLocks noGrp="1"/>
          </p:cNvSpPr>
          <p:nvPr>
            <p:ph type="title"/>
          </p:nvPr>
        </p:nvSpPr>
        <p:spPr>
          <a:xfrm>
            <a:off x="228600" y="457200"/>
            <a:ext cx="8133735" cy="795031"/>
          </a:xfrm>
        </p:spPr>
        <p:txBody>
          <a:bodyPr>
            <a:noAutofit/>
          </a:bodyPr>
          <a:lstStyle/>
          <a:p>
            <a:pPr algn="l" eaLnBrk="1" hangingPunct="1">
              <a:lnSpc>
                <a:spcPct val="100000"/>
              </a:lnSpc>
              <a:spcAft>
                <a:spcPts val="0"/>
              </a:spcAft>
              <a:defRPr/>
            </a:pPr>
            <a:r>
              <a:rPr lang="en-US" sz="3200" b="1" dirty="0" smtClean="0">
                <a:solidFill>
                  <a:srgbClr val="FF0000"/>
                </a:solidFill>
                <a:latin typeface="Calibri" pitchFamily="34" charset="0"/>
              </a:rPr>
              <a:t>“The Making of a GRAS Substance”</a:t>
            </a:r>
            <a:br>
              <a:rPr lang="en-US" sz="3200" b="1" dirty="0" smtClean="0">
                <a:solidFill>
                  <a:srgbClr val="FF0000"/>
                </a:solidFill>
                <a:latin typeface="Calibri" pitchFamily="34" charset="0"/>
              </a:rPr>
            </a:br>
            <a:r>
              <a:rPr lang="en-US" sz="3200" b="1" dirty="0" smtClean="0">
                <a:solidFill>
                  <a:srgbClr val="FF0000"/>
                </a:solidFill>
                <a:latin typeface="Calibri" pitchFamily="34" charset="0"/>
              </a:rPr>
              <a:t>   - Ensuring a robust GRAS process</a:t>
            </a:r>
          </a:p>
        </p:txBody>
      </p:sp>
      <p:sp>
        <p:nvSpPr>
          <p:cNvPr id="9" name="Content Placeholder 2"/>
          <p:cNvSpPr txBox="1">
            <a:spLocks/>
          </p:cNvSpPr>
          <p:nvPr/>
        </p:nvSpPr>
        <p:spPr>
          <a:xfrm>
            <a:off x="283029" y="1600200"/>
            <a:ext cx="8702040" cy="441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Clr>
                <a:srgbClr val="FF0000"/>
              </a:buClr>
            </a:pPr>
            <a:r>
              <a:rPr lang="en-US" sz="2400" dirty="0" smtClean="0">
                <a:solidFill>
                  <a:schemeClr val="tx1"/>
                </a:solidFill>
                <a:cs typeface="Arial" charset="0"/>
              </a:rPr>
              <a:t>Data to Assess Safety &amp; Support a GRAS Claim</a:t>
            </a:r>
          </a:p>
          <a:p>
            <a:pPr marL="914400" lvl="1" indent="-457200" algn="l">
              <a:buClr>
                <a:srgbClr val="FF0000"/>
              </a:buClr>
              <a:buFont typeface="Arial" pitchFamily="34" charset="0"/>
              <a:buChar char="•"/>
            </a:pPr>
            <a:r>
              <a:rPr lang="en-US" sz="2000" dirty="0" smtClean="0">
                <a:solidFill>
                  <a:schemeClr val="tx1"/>
                </a:solidFill>
              </a:rPr>
              <a:t>Determining Safe Levels of Intake</a:t>
            </a:r>
          </a:p>
          <a:p>
            <a:pPr marL="1371600" lvl="2" indent="-457200" algn="l">
              <a:buClr>
                <a:srgbClr val="FF0000"/>
              </a:buClr>
              <a:buFont typeface="Wingdings" pitchFamily="2" charset="2"/>
              <a:buChar char="Ø"/>
            </a:pPr>
            <a:r>
              <a:rPr lang="en-US" sz="1800" dirty="0" smtClean="0">
                <a:solidFill>
                  <a:schemeClr val="tx1"/>
                </a:solidFill>
              </a:rPr>
              <a:t>Literature search for all relevant information</a:t>
            </a:r>
          </a:p>
          <a:p>
            <a:pPr marL="1828800" lvl="3" indent="-457200" algn="l">
              <a:buClr>
                <a:srgbClr val="FF0000"/>
              </a:buClr>
              <a:buFont typeface="Wingdings" pitchFamily="2" charset="2"/>
              <a:buChar char="v"/>
            </a:pPr>
            <a:r>
              <a:rPr lang="en-US" sz="1800" dirty="0" smtClean="0">
                <a:solidFill>
                  <a:schemeClr val="tx1"/>
                </a:solidFill>
              </a:rPr>
              <a:t>Fair &amp; balanced</a:t>
            </a:r>
          </a:p>
          <a:p>
            <a:pPr marL="1828800" lvl="3" indent="-457200" algn="l">
              <a:buClr>
                <a:srgbClr val="FF0000"/>
              </a:buClr>
              <a:buFont typeface="Wingdings" pitchFamily="2" charset="2"/>
              <a:buChar char="v"/>
            </a:pPr>
            <a:r>
              <a:rPr lang="en-US" sz="1800" dirty="0" smtClean="0">
                <a:solidFill>
                  <a:schemeClr val="tx1"/>
                </a:solidFill>
              </a:rPr>
              <a:t>Scope</a:t>
            </a:r>
          </a:p>
          <a:p>
            <a:pPr marL="1371600" lvl="2" indent="-457200" algn="l">
              <a:buClr>
                <a:srgbClr val="FF0000"/>
              </a:buClr>
              <a:buFont typeface="Wingdings" pitchFamily="2" charset="2"/>
              <a:buChar char="Ø"/>
            </a:pPr>
            <a:r>
              <a:rPr lang="en-US" sz="1800" dirty="0" smtClean="0">
                <a:solidFill>
                  <a:schemeClr val="tx1"/>
                </a:solidFill>
              </a:rPr>
              <a:t>Post-launch product stewardship</a:t>
            </a:r>
          </a:p>
          <a:p>
            <a:pPr marL="1828800" lvl="3" indent="-457200" algn="l">
              <a:buClr>
                <a:srgbClr val="FF0000"/>
              </a:buClr>
              <a:buFont typeface="Wingdings" pitchFamily="2" charset="2"/>
              <a:buChar char="v"/>
            </a:pPr>
            <a:r>
              <a:rPr lang="en-US" sz="1800" dirty="0" smtClean="0">
                <a:solidFill>
                  <a:schemeClr val="tx1"/>
                </a:solidFill>
              </a:rPr>
              <a:t>Monitor &amp; re-evaluate</a:t>
            </a:r>
            <a:endParaRPr lang="en-US" sz="1800" dirty="0">
              <a:solidFill>
                <a:schemeClr val="tx1"/>
              </a:solidFill>
            </a:endParaRPr>
          </a:p>
          <a:p>
            <a:pPr marL="800100" lvl="1" indent="-342900" algn="l">
              <a:buClr>
                <a:srgbClr val="FF0000"/>
              </a:buClr>
              <a:buFont typeface="Arial" pitchFamily="34" charset="0"/>
              <a:buChar char="•"/>
            </a:pPr>
            <a:r>
              <a:rPr lang="en-US" sz="2000" dirty="0" smtClean="0">
                <a:solidFill>
                  <a:schemeClr val="tx1"/>
                </a:solidFill>
              </a:rPr>
              <a:t>Estimating Daily Intake/Exposure</a:t>
            </a:r>
          </a:p>
          <a:p>
            <a:pPr marL="1257300" lvl="2" indent="-342900" algn="l">
              <a:buClr>
                <a:srgbClr val="FF0000"/>
              </a:buClr>
              <a:buFont typeface="Wingdings" pitchFamily="2" charset="2"/>
              <a:buChar char="Ø"/>
            </a:pPr>
            <a:r>
              <a:rPr lang="en-US" sz="1800" dirty="0" smtClean="0">
                <a:solidFill>
                  <a:schemeClr val="tx1"/>
                </a:solidFill>
              </a:rPr>
              <a:t>Market intelligence – similar competitive products</a:t>
            </a:r>
          </a:p>
          <a:p>
            <a:pPr marL="1714500" lvl="3" indent="-342900" algn="l">
              <a:buClr>
                <a:srgbClr val="FF0000"/>
              </a:buClr>
              <a:buFont typeface="Wingdings" pitchFamily="2" charset="2"/>
              <a:buChar char="v"/>
            </a:pPr>
            <a:r>
              <a:rPr lang="en-US" sz="1800" dirty="0" smtClean="0">
                <a:solidFill>
                  <a:schemeClr val="tx1"/>
                </a:solidFill>
              </a:rPr>
              <a:t>Existing history of use &amp; use levels</a:t>
            </a:r>
          </a:p>
          <a:p>
            <a:pPr marL="1257300" lvl="2" indent="-342900" algn="l">
              <a:buClr>
                <a:srgbClr val="FF0000"/>
              </a:buClr>
              <a:buFont typeface="Wingdings" pitchFamily="2" charset="2"/>
              <a:buChar char="Ø"/>
            </a:pPr>
            <a:r>
              <a:rPr lang="en-US" sz="1800" dirty="0" smtClean="0">
                <a:solidFill>
                  <a:schemeClr val="tx1"/>
                </a:solidFill>
              </a:rPr>
              <a:t>Background levels from natural sources</a:t>
            </a:r>
          </a:p>
          <a:p>
            <a:pPr marL="457200" indent="-457200" algn="l">
              <a:buFont typeface="Arial" pitchFamily="34" charset="0"/>
              <a:buChar char="•"/>
            </a:pPr>
            <a:endParaRPr lang="en-US" dirty="0">
              <a:solidFill>
                <a:schemeClr val="tx1"/>
              </a:solidFill>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3544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26807" y="2362200"/>
            <a:ext cx="6916993" cy="1828800"/>
          </a:xfrm>
          <a:prstGeom prst="roundRect">
            <a:avLst/>
          </a:prstGeom>
          <a:solidFill>
            <a:schemeClr val="bg1">
              <a:lumMod val="95000"/>
            </a:schemeClr>
          </a:solidFill>
          <a:ln>
            <a:solidFill>
              <a:srgbClr val="0066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US" sz="1400" i="1" dirty="0" smtClean="0">
                <a:latin typeface="Calibri" pitchFamily="34" charset="0"/>
              </a:rPr>
              <a:t>“</a:t>
            </a:r>
            <a:r>
              <a:rPr lang="en-US" sz="1400" dirty="0">
                <a:latin typeface="Calibri" pitchFamily="34" charset="0"/>
              </a:rPr>
              <a:t>FDA would normally look </a:t>
            </a:r>
            <a:r>
              <a:rPr lang="en-US" sz="1400" dirty="0" smtClean="0">
                <a:latin typeface="Calibri" pitchFamily="34" charset="0"/>
              </a:rPr>
              <a:t>for such </a:t>
            </a:r>
            <a:r>
              <a:rPr lang="en-US" sz="1400" dirty="0">
                <a:latin typeface="Calibri" pitchFamily="34" charset="0"/>
              </a:rPr>
              <a:t>qualifications as training and experience in the relevant scientific </a:t>
            </a:r>
            <a:r>
              <a:rPr lang="en-US" sz="1400" dirty="0" smtClean="0">
                <a:latin typeface="Calibri" pitchFamily="34" charset="0"/>
              </a:rPr>
              <a:t>disciplines, professional </a:t>
            </a:r>
            <a:r>
              <a:rPr lang="en-US" sz="1400" dirty="0">
                <a:latin typeface="Calibri" pitchFamily="34" charset="0"/>
              </a:rPr>
              <a:t>positions held, name recognition by fellow members of the </a:t>
            </a:r>
            <a:r>
              <a:rPr lang="en-US" sz="1400" dirty="0" smtClean="0">
                <a:latin typeface="Calibri" pitchFamily="34" charset="0"/>
              </a:rPr>
              <a:t>scientific community </a:t>
            </a:r>
            <a:r>
              <a:rPr lang="en-US" sz="1400" dirty="0">
                <a:latin typeface="Calibri" pitchFamily="34" charset="0"/>
              </a:rPr>
              <a:t>and publications in respected journals in the field.</a:t>
            </a:r>
            <a:r>
              <a:rPr lang="en-US" sz="1400" dirty="0" smtClean="0">
                <a:latin typeface="Calibri" pitchFamily="34" charset="0"/>
                <a:cs typeface="Arial" charset="0"/>
              </a:rPr>
              <a:t>“</a:t>
            </a:r>
            <a:r>
              <a:rPr lang="en-US" sz="1400" dirty="0">
                <a:latin typeface="Calibri" pitchFamily="34" charset="0"/>
                <a:cs typeface="Arial" charset="0"/>
              </a:rPr>
              <a:t>	</a:t>
            </a:r>
            <a:endParaRPr lang="en-US" sz="1400" dirty="0" smtClean="0">
              <a:latin typeface="Calibri" pitchFamily="34" charset="0"/>
              <a:cs typeface="Arial" charset="0"/>
            </a:endParaRPr>
          </a:p>
          <a:p>
            <a:endParaRPr lang="en-US" sz="1400" dirty="0">
              <a:latin typeface="Calibri" pitchFamily="34" charset="0"/>
              <a:cs typeface="Arial" charset="0"/>
            </a:endParaRPr>
          </a:p>
          <a:p>
            <a:pPr marL="914400" indent="-914400">
              <a:tabLst>
                <a:tab pos="520700" algn="l"/>
              </a:tabLst>
            </a:pPr>
            <a:r>
              <a:rPr lang="en-US" sz="1400" b="1" dirty="0" smtClean="0">
                <a:latin typeface="Calibri" pitchFamily="34" charset="0"/>
              </a:rPr>
              <a:t>Reference: 	</a:t>
            </a:r>
            <a:r>
              <a:rPr lang="en-US" sz="1400" dirty="0" err="1" smtClean="0">
                <a:latin typeface="Calibri" pitchFamily="34" charset="0"/>
              </a:rPr>
              <a:t>Rulis</a:t>
            </a:r>
            <a:r>
              <a:rPr lang="en-US" sz="1400" dirty="0" smtClean="0">
                <a:latin typeface="Calibri" pitchFamily="34" charset="0"/>
              </a:rPr>
              <a:t>, A and Levitt, J. FDA’S food ingredient approval process: Safety assurance based on scientific assessment. </a:t>
            </a:r>
            <a:r>
              <a:rPr lang="en-US" sz="1400" i="1" dirty="0" smtClean="0">
                <a:latin typeface="Calibri" pitchFamily="34" charset="0"/>
              </a:rPr>
              <a:t>Regulatory Toxicology and Pharmacology</a:t>
            </a:r>
            <a:r>
              <a:rPr lang="en-US" sz="1400" dirty="0" smtClean="0">
                <a:latin typeface="Calibri" pitchFamily="34" charset="0"/>
              </a:rPr>
              <a:t>. 2009 Feb; 53(1):20-31.</a:t>
            </a:r>
          </a:p>
          <a:p>
            <a:r>
              <a:rPr lang="en-US" sz="1400" dirty="0">
                <a:latin typeface="Calibri" pitchFamily="34" charset="0"/>
                <a:cs typeface="Arial" charset="0"/>
              </a:rPr>
              <a:t>	</a:t>
            </a:r>
            <a:endParaRPr lang="en-US" sz="1400" dirty="0" smtClean="0">
              <a:latin typeface="Calibri" pitchFamily="34" charset="0"/>
              <a:cs typeface="Arial" charset="0"/>
            </a:endParaRPr>
          </a:p>
          <a:p>
            <a:endParaRPr lang="en-US" sz="1400" dirty="0">
              <a:latin typeface="Calibri" pitchFamily="34" charset="0"/>
              <a:cs typeface="Arial" charset="0"/>
            </a:endParaRPr>
          </a:p>
          <a:p>
            <a:endParaRPr lang="en-US" sz="1400" dirty="0">
              <a:latin typeface="Calibri" pitchFamily="34" charset="0"/>
            </a:endParaRPr>
          </a:p>
        </p:txBody>
      </p:sp>
      <p:sp>
        <p:nvSpPr>
          <p:cNvPr id="10" name="Content Placeholder 2"/>
          <p:cNvSpPr txBox="1">
            <a:spLocks/>
          </p:cNvSpPr>
          <p:nvPr/>
        </p:nvSpPr>
        <p:spPr>
          <a:xfrm>
            <a:off x="304800" y="1371600"/>
            <a:ext cx="8702040" cy="441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Clr>
                <a:srgbClr val="FF0000"/>
              </a:buClr>
            </a:pPr>
            <a:r>
              <a:rPr lang="en-US" sz="2400" dirty="0" smtClean="0">
                <a:solidFill>
                  <a:schemeClr val="tx1"/>
                </a:solidFill>
                <a:cs typeface="Arial" charset="0"/>
              </a:rPr>
              <a:t>GRAS Expert Panel</a:t>
            </a:r>
            <a:endParaRPr lang="en-US" sz="2400" dirty="0">
              <a:solidFill>
                <a:schemeClr val="tx1"/>
              </a:solidFill>
              <a:cs typeface="Arial" charset="0"/>
            </a:endParaRPr>
          </a:p>
          <a:p>
            <a:pPr marL="800100" lvl="1" indent="-342900" algn="l">
              <a:buClr>
                <a:srgbClr val="FF0000"/>
              </a:buClr>
              <a:buFont typeface="Arial" pitchFamily="34" charset="0"/>
              <a:buChar char="•"/>
            </a:pPr>
            <a:r>
              <a:rPr lang="en-US" sz="2000" dirty="0" smtClean="0">
                <a:solidFill>
                  <a:schemeClr val="tx1"/>
                </a:solidFill>
              </a:rPr>
              <a:t>Training and Experience Qualification Standard</a:t>
            </a:r>
          </a:p>
          <a:p>
            <a:pPr marL="800100" lvl="1" indent="-342900" algn="l">
              <a:buClr>
                <a:srgbClr val="FF0000"/>
              </a:buClr>
              <a:buFont typeface="Arial" pitchFamily="34" charset="0"/>
              <a:buChar char="•"/>
            </a:pPr>
            <a:endParaRPr lang="en-US" sz="2000" dirty="0" smtClean="0">
              <a:solidFill>
                <a:schemeClr val="tx1"/>
              </a:solidFill>
            </a:endParaRPr>
          </a:p>
          <a:p>
            <a:pPr marL="800100" lvl="1" indent="-342900" algn="l">
              <a:buClr>
                <a:srgbClr val="FF0000"/>
              </a:buClr>
              <a:buFont typeface="Arial" pitchFamily="34" charset="0"/>
              <a:buChar char="•"/>
            </a:pPr>
            <a:endParaRPr lang="en-US" sz="2000" dirty="0">
              <a:solidFill>
                <a:schemeClr val="tx1"/>
              </a:solidFill>
            </a:endParaRPr>
          </a:p>
          <a:p>
            <a:pPr marL="800100" lvl="1" indent="-342900" algn="l">
              <a:buClr>
                <a:srgbClr val="FF0000"/>
              </a:buClr>
              <a:buFont typeface="Arial" pitchFamily="34" charset="0"/>
              <a:buChar char="•"/>
            </a:pPr>
            <a:endParaRPr lang="en-US" sz="2000" dirty="0" smtClean="0">
              <a:solidFill>
                <a:schemeClr val="tx1"/>
              </a:solidFill>
            </a:endParaRPr>
          </a:p>
          <a:p>
            <a:pPr marL="800100" lvl="1" indent="-342900" algn="l">
              <a:buClr>
                <a:srgbClr val="FF0000"/>
              </a:buClr>
              <a:buFont typeface="Arial" pitchFamily="34" charset="0"/>
              <a:buChar char="•"/>
            </a:pPr>
            <a:endParaRPr lang="en-US" sz="2000" dirty="0">
              <a:solidFill>
                <a:schemeClr val="tx1"/>
              </a:solidFill>
            </a:endParaRPr>
          </a:p>
          <a:p>
            <a:pPr marL="800100" lvl="1" indent="-342900" algn="l">
              <a:buClr>
                <a:srgbClr val="FF0000"/>
              </a:buClr>
              <a:buFont typeface="Arial" pitchFamily="34" charset="0"/>
              <a:buChar char="•"/>
            </a:pPr>
            <a:endParaRPr lang="en-US" sz="2000" dirty="0" smtClean="0">
              <a:solidFill>
                <a:schemeClr val="tx1"/>
              </a:solidFill>
            </a:endParaRPr>
          </a:p>
          <a:p>
            <a:pPr marL="800100" lvl="1" indent="-342900" algn="l">
              <a:buClr>
                <a:srgbClr val="FF0000"/>
              </a:buClr>
              <a:buFont typeface="Arial" pitchFamily="34" charset="0"/>
              <a:buChar char="•"/>
            </a:pPr>
            <a:endParaRPr lang="en-US" sz="2000" dirty="0" smtClean="0">
              <a:solidFill>
                <a:schemeClr val="tx1"/>
              </a:solidFill>
            </a:endParaRPr>
          </a:p>
          <a:p>
            <a:pPr marL="800100" lvl="1" indent="-342900" algn="l">
              <a:buClr>
                <a:srgbClr val="FF0000"/>
              </a:buClr>
              <a:buFont typeface="Arial" pitchFamily="34" charset="0"/>
              <a:buChar char="•"/>
            </a:pPr>
            <a:r>
              <a:rPr lang="en-US" sz="2000" dirty="0" smtClean="0">
                <a:solidFill>
                  <a:schemeClr val="tx1"/>
                </a:solidFill>
              </a:rPr>
              <a:t>Independent</a:t>
            </a:r>
          </a:p>
          <a:p>
            <a:pPr marL="1257300" lvl="2" indent="-342900" algn="l">
              <a:buClr>
                <a:srgbClr val="FF0000"/>
              </a:buClr>
              <a:buFont typeface="Wingdings" pitchFamily="2" charset="2"/>
              <a:buChar char="Ø"/>
            </a:pPr>
            <a:r>
              <a:rPr lang="en-US" sz="1800" dirty="0" smtClean="0">
                <a:solidFill>
                  <a:schemeClr val="tx1"/>
                </a:solidFill>
              </a:rPr>
              <a:t>Advisor vs. expert panel member</a:t>
            </a:r>
          </a:p>
          <a:p>
            <a:pPr marL="1257300" lvl="2" indent="-342900" algn="l">
              <a:buClr>
                <a:srgbClr val="FF0000"/>
              </a:buClr>
              <a:buFont typeface="Wingdings" pitchFamily="2" charset="2"/>
              <a:buChar char="Ø"/>
            </a:pPr>
            <a:r>
              <a:rPr lang="en-US" sz="1800" dirty="0" smtClean="0">
                <a:solidFill>
                  <a:schemeClr val="tx1"/>
                </a:solidFill>
              </a:rPr>
              <a:t>Conflict of interest assessment SOP</a:t>
            </a:r>
          </a:p>
          <a:p>
            <a:pPr marL="457200" indent="-457200" algn="l">
              <a:buFont typeface="Arial" pitchFamily="34" charset="0"/>
              <a:buChar char="•"/>
            </a:pPr>
            <a:endParaRPr lang="en-US" sz="1800" dirty="0">
              <a:solidFill>
                <a:schemeClr val="tx1"/>
              </a:solidFill>
            </a:endParaRPr>
          </a:p>
        </p:txBody>
      </p:sp>
      <p:pic>
        <p:nvPicPr>
          <p:cNvPr id="15367" name="Picture 7" descr="C:\Users\ggagl\AppData\Local\Microsoft\Windows\Temporary Internet Files\Content.IE5\X38GSNIE\MC900355643[1].wmf"/>
          <p:cNvPicPr>
            <a:picLocks noChangeAspect="1" noChangeArrowheads="1"/>
          </p:cNvPicPr>
          <p:nvPr/>
        </p:nvPicPr>
        <p:blipFill>
          <a:blip r:embed="rId3" cstate="print"/>
          <a:srcRect/>
          <a:stretch>
            <a:fillRect/>
          </a:stretch>
        </p:blipFill>
        <p:spPr bwMode="auto">
          <a:xfrm>
            <a:off x="5437681" y="4419600"/>
            <a:ext cx="1246426" cy="1264650"/>
          </a:xfrm>
          <a:prstGeom prst="rect">
            <a:avLst/>
          </a:prstGeom>
          <a:noFill/>
        </p:spPr>
      </p:pic>
      <p:sp>
        <p:nvSpPr>
          <p:cNvPr id="9" name="Title 1"/>
          <p:cNvSpPr>
            <a:spLocks noGrp="1"/>
          </p:cNvSpPr>
          <p:nvPr>
            <p:ph type="title"/>
          </p:nvPr>
        </p:nvSpPr>
        <p:spPr>
          <a:xfrm>
            <a:off x="228600" y="457200"/>
            <a:ext cx="8133735" cy="795031"/>
          </a:xfrm>
        </p:spPr>
        <p:txBody>
          <a:bodyPr>
            <a:noAutofit/>
          </a:bodyPr>
          <a:lstStyle/>
          <a:p>
            <a:pPr algn="l" eaLnBrk="1" hangingPunct="1">
              <a:lnSpc>
                <a:spcPct val="100000"/>
              </a:lnSpc>
              <a:spcAft>
                <a:spcPts val="0"/>
              </a:spcAft>
              <a:defRPr/>
            </a:pPr>
            <a:r>
              <a:rPr lang="en-US" sz="3200" b="1" dirty="0" smtClean="0">
                <a:solidFill>
                  <a:srgbClr val="FF0000"/>
                </a:solidFill>
                <a:latin typeface="Calibri" pitchFamily="34" charset="0"/>
              </a:rPr>
              <a:t>“The Making of a GRAS Substance”</a:t>
            </a:r>
            <a:br>
              <a:rPr lang="en-US" sz="3200" b="1" dirty="0" smtClean="0">
                <a:solidFill>
                  <a:srgbClr val="FF0000"/>
                </a:solidFill>
                <a:latin typeface="Calibri" pitchFamily="34" charset="0"/>
              </a:rPr>
            </a:br>
            <a:r>
              <a:rPr lang="en-US" sz="3200" b="1" dirty="0" smtClean="0">
                <a:solidFill>
                  <a:srgbClr val="FF0000"/>
                </a:solidFill>
                <a:latin typeface="Calibri" pitchFamily="34" charset="0"/>
              </a:rPr>
              <a:t>   - Ensuring a robust GRAS process</a:t>
            </a: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0801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txBox="1">
            <a:spLocks noChangeArrowheads="1"/>
          </p:cNvSpPr>
          <p:nvPr/>
        </p:nvSpPr>
        <p:spPr>
          <a:xfrm>
            <a:off x="152400" y="381000"/>
            <a:ext cx="84582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Concluding Remarks</a:t>
            </a:r>
            <a:endParaRPr lang="en-US" sz="4000" b="1" dirty="0">
              <a:solidFill>
                <a:srgbClr val="FF0000"/>
              </a:solidFill>
            </a:endParaRPr>
          </a:p>
        </p:txBody>
      </p:sp>
      <p:sp>
        <p:nvSpPr>
          <p:cNvPr id="9" name="Content Placeholder 2"/>
          <p:cNvSpPr txBox="1">
            <a:spLocks/>
          </p:cNvSpPr>
          <p:nvPr/>
        </p:nvSpPr>
        <p:spPr>
          <a:xfrm>
            <a:off x="289560" y="1186542"/>
            <a:ext cx="8702040" cy="506618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Clr>
                <a:srgbClr val="FF0000"/>
              </a:buClr>
              <a:buFont typeface="Arial" pitchFamily="34" charset="0"/>
              <a:buChar char="•"/>
            </a:pPr>
            <a:r>
              <a:rPr lang="en-US" sz="2000" dirty="0" smtClean="0">
                <a:solidFill>
                  <a:schemeClr val="tx1"/>
                </a:solidFill>
                <a:cs typeface="Arial" charset="0"/>
              </a:rPr>
              <a:t>Substances may be added to food in the U.S. through a Food Additive Petition or following the GRAS process.</a:t>
            </a:r>
          </a:p>
          <a:p>
            <a:pPr marL="342900" indent="-342900" algn="l">
              <a:buClr>
                <a:srgbClr val="FF0000"/>
              </a:buClr>
              <a:buFont typeface="Arial" pitchFamily="34" charset="0"/>
              <a:buChar char="•"/>
            </a:pPr>
            <a:r>
              <a:rPr lang="en-US" sz="2000" dirty="0" smtClean="0">
                <a:solidFill>
                  <a:schemeClr val="tx1"/>
                </a:solidFill>
                <a:cs typeface="Arial" charset="0"/>
              </a:rPr>
              <a:t>Food Additive Petitions require public rulemaking; GRAS determinations do not.</a:t>
            </a:r>
          </a:p>
          <a:p>
            <a:pPr marL="342900" indent="-342900" algn="l">
              <a:buClr>
                <a:srgbClr val="FF0000"/>
              </a:buClr>
              <a:buFont typeface="Arial" pitchFamily="34" charset="0"/>
              <a:buChar char="•"/>
            </a:pPr>
            <a:r>
              <a:rPr lang="en-US" sz="2000" dirty="0" smtClean="0">
                <a:solidFill>
                  <a:schemeClr val="tx1"/>
                </a:solidFill>
              </a:rPr>
              <a:t>GRAS </a:t>
            </a:r>
            <a:r>
              <a:rPr lang="en-US" sz="2000" dirty="0">
                <a:solidFill>
                  <a:schemeClr val="tx1"/>
                </a:solidFill>
              </a:rPr>
              <a:t>determinations require scientific evidence of </a:t>
            </a:r>
            <a:r>
              <a:rPr lang="en-US" sz="2000" dirty="0" smtClean="0">
                <a:solidFill>
                  <a:schemeClr val="tx1"/>
                </a:solidFill>
              </a:rPr>
              <a:t>equivalent quantity </a:t>
            </a:r>
            <a:r>
              <a:rPr lang="en-US" sz="2000" dirty="0">
                <a:solidFill>
                  <a:schemeClr val="tx1"/>
                </a:solidFill>
              </a:rPr>
              <a:t>and quality as that needed for a Food Additive </a:t>
            </a:r>
            <a:r>
              <a:rPr lang="en-US" sz="2000" dirty="0" smtClean="0">
                <a:solidFill>
                  <a:schemeClr val="tx1"/>
                </a:solidFill>
              </a:rPr>
              <a:t>Petition. </a:t>
            </a:r>
          </a:p>
          <a:p>
            <a:pPr marL="342900" indent="-342900" algn="l">
              <a:buClr>
                <a:srgbClr val="FF0000"/>
              </a:buClr>
              <a:buFont typeface="Arial" pitchFamily="34" charset="0"/>
              <a:buChar char="•"/>
            </a:pPr>
            <a:r>
              <a:rPr lang="en-US" sz="2000" dirty="0">
                <a:solidFill>
                  <a:schemeClr val="tx1"/>
                </a:solidFill>
                <a:cs typeface="Arial" charset="0"/>
              </a:rPr>
              <a:t>The GRAS process is well established, brings value and works well.</a:t>
            </a:r>
          </a:p>
          <a:p>
            <a:pPr marL="342900" indent="-342900" algn="l">
              <a:buClr>
                <a:srgbClr val="FF0000"/>
              </a:buClr>
              <a:buFont typeface="Arial" pitchFamily="34" charset="0"/>
              <a:buChar char="•"/>
            </a:pPr>
            <a:r>
              <a:rPr lang="en-US" sz="2000" dirty="0" smtClean="0">
                <a:solidFill>
                  <a:schemeClr val="tx1"/>
                </a:solidFill>
                <a:cs typeface="Arial" charset="0"/>
              </a:rPr>
              <a:t>The food ingredient industry has a vested interest in ensuring a robust and well accepted food system, including the food additive and GRAS processes.</a:t>
            </a:r>
          </a:p>
          <a:p>
            <a:pPr marL="342900" indent="-342900" algn="l">
              <a:buClr>
                <a:srgbClr val="FF0000"/>
              </a:buClr>
              <a:buFont typeface="Arial" pitchFamily="34" charset="0"/>
              <a:buChar char="•"/>
            </a:pPr>
            <a:r>
              <a:rPr lang="en-US" sz="2000" dirty="0" smtClean="0">
                <a:solidFill>
                  <a:schemeClr val="tx1"/>
                </a:solidFill>
                <a:cs typeface="Arial" charset="0"/>
              </a:rPr>
              <a:t>The food industry </a:t>
            </a:r>
            <a:r>
              <a:rPr lang="en-US" sz="2000" dirty="0">
                <a:solidFill>
                  <a:schemeClr val="tx1"/>
                </a:solidFill>
                <a:cs typeface="Arial" charset="0"/>
              </a:rPr>
              <a:t>has been and must continue to be diligent </a:t>
            </a:r>
            <a:r>
              <a:rPr lang="en-US" sz="2000" dirty="0" smtClean="0">
                <a:solidFill>
                  <a:schemeClr val="tx1"/>
                </a:solidFill>
                <a:cs typeface="Arial" charset="0"/>
              </a:rPr>
              <a:t>to ensure ingredients are </a:t>
            </a:r>
            <a:r>
              <a:rPr lang="en-US" sz="2000" dirty="0">
                <a:solidFill>
                  <a:schemeClr val="tx1"/>
                </a:solidFill>
                <a:cs typeface="Arial" charset="0"/>
              </a:rPr>
              <a:t>safe, </a:t>
            </a:r>
            <a:r>
              <a:rPr lang="en-US" sz="2000" dirty="0" smtClean="0">
                <a:solidFill>
                  <a:schemeClr val="tx1"/>
                </a:solidFill>
                <a:cs typeface="Arial" charset="0"/>
              </a:rPr>
              <a:t>through </a:t>
            </a:r>
            <a:r>
              <a:rPr lang="en-US" sz="2000" dirty="0">
                <a:solidFill>
                  <a:schemeClr val="tx1"/>
                </a:solidFill>
                <a:cs typeface="Arial" charset="0"/>
              </a:rPr>
              <a:t>the application of appropriate best practices and sound scientific </a:t>
            </a:r>
            <a:r>
              <a:rPr lang="en-US" sz="2000" dirty="0" smtClean="0">
                <a:solidFill>
                  <a:schemeClr val="tx1"/>
                </a:solidFill>
                <a:cs typeface="Arial" charset="0"/>
              </a:rPr>
              <a:t>principles.</a:t>
            </a:r>
          </a:p>
          <a:p>
            <a:pPr marL="342900" indent="-342900" algn="l">
              <a:buClr>
                <a:srgbClr val="FF0000"/>
              </a:buClr>
              <a:buFont typeface="Arial" pitchFamily="34" charset="0"/>
              <a:buChar char="•"/>
            </a:pPr>
            <a:r>
              <a:rPr lang="en-US" sz="2000" dirty="0">
                <a:solidFill>
                  <a:schemeClr val="tx1"/>
                </a:solidFill>
                <a:cs typeface="Arial" charset="0"/>
              </a:rPr>
              <a:t>The food ingredient industry embraces initiatives to strengthen food safety that are based </a:t>
            </a:r>
            <a:r>
              <a:rPr lang="en-US" sz="2000" dirty="0" smtClean="0">
                <a:solidFill>
                  <a:schemeClr val="tx1"/>
                </a:solidFill>
                <a:cs typeface="Arial" charset="0"/>
              </a:rPr>
              <a:t>on </a:t>
            </a:r>
            <a:r>
              <a:rPr lang="en-US" sz="2000" dirty="0">
                <a:solidFill>
                  <a:schemeClr val="tx1"/>
                </a:solidFill>
                <a:cs typeface="Arial" charset="0"/>
              </a:rPr>
              <a:t>sound science and </a:t>
            </a:r>
            <a:r>
              <a:rPr lang="en-US" sz="2000" dirty="0" smtClean="0">
                <a:solidFill>
                  <a:schemeClr val="tx1"/>
                </a:solidFill>
                <a:cs typeface="Arial" charset="0"/>
              </a:rPr>
              <a:t>desires </a:t>
            </a:r>
            <a:r>
              <a:rPr lang="en-US" sz="2000" dirty="0">
                <a:solidFill>
                  <a:schemeClr val="tx1"/>
                </a:solidFill>
                <a:cs typeface="Arial" charset="0"/>
              </a:rPr>
              <a:t>to contribute to the discussion by sharing industry specific expert knowledge and </a:t>
            </a:r>
            <a:r>
              <a:rPr lang="en-US" sz="2000" dirty="0" smtClean="0">
                <a:solidFill>
                  <a:schemeClr val="tx1"/>
                </a:solidFill>
                <a:cs typeface="Arial" charset="0"/>
              </a:rPr>
              <a:t>concerns.</a:t>
            </a:r>
            <a:endParaRPr lang="en-US" sz="2000" dirty="0" smtClean="0">
              <a:solidFill>
                <a:schemeClr val="tx1"/>
              </a:solidFill>
            </a:endParaRPr>
          </a:p>
          <a:p>
            <a:pPr marL="457200" indent="-457200" algn="l">
              <a:buFont typeface="Arial" pitchFamily="34" charset="0"/>
              <a:buChar char="•"/>
            </a:pPr>
            <a:endParaRPr lang="en-US" sz="2000" dirty="0">
              <a:solidFill>
                <a:schemeClr val="tx1"/>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8443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txBox="1">
            <a:spLocks noChangeArrowheads="1"/>
          </p:cNvSpPr>
          <p:nvPr/>
        </p:nvSpPr>
        <p:spPr>
          <a:xfrm>
            <a:off x="152400" y="381000"/>
            <a:ext cx="84582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Helpful URLs</a:t>
            </a:r>
            <a:endParaRPr lang="en-US" sz="4000" b="1" dirty="0">
              <a:solidFill>
                <a:srgbClr val="FF0000"/>
              </a:solidFill>
            </a:endParaRPr>
          </a:p>
        </p:txBody>
      </p:sp>
      <p:sp>
        <p:nvSpPr>
          <p:cNvPr id="9" name="Content Placeholder 2"/>
          <p:cNvSpPr txBox="1">
            <a:spLocks/>
          </p:cNvSpPr>
          <p:nvPr/>
        </p:nvSpPr>
        <p:spPr>
          <a:xfrm>
            <a:off x="289560" y="1447800"/>
            <a:ext cx="8702040" cy="4114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Clr>
                <a:srgbClr val="FF0000"/>
              </a:buClr>
              <a:buFont typeface="Arial" pitchFamily="34" charset="0"/>
              <a:buChar char="•"/>
            </a:pPr>
            <a:r>
              <a:rPr lang="en-US" sz="1800" dirty="0" smtClean="0">
                <a:solidFill>
                  <a:schemeClr val="tx1"/>
                </a:solidFill>
                <a:cs typeface="Arial" charset="0"/>
              </a:rPr>
              <a:t>IFAC website – </a:t>
            </a:r>
            <a:r>
              <a:rPr lang="en-US" sz="1800" dirty="0" smtClean="0">
                <a:solidFill>
                  <a:schemeClr val="tx1"/>
                </a:solidFill>
                <a:cs typeface="Arial" charset="0"/>
                <a:hlinkClick r:id="rId3"/>
              </a:rPr>
              <a:t>foodingredientfacts.org</a:t>
            </a:r>
            <a:endParaRPr lang="en-US" sz="1800" dirty="0">
              <a:solidFill>
                <a:schemeClr val="tx1"/>
              </a:solidFill>
              <a:cs typeface="Arial" charset="0"/>
            </a:endParaRPr>
          </a:p>
          <a:p>
            <a:pPr marL="342900" indent="-342900" algn="l">
              <a:buClr>
                <a:srgbClr val="FF0000"/>
              </a:buClr>
              <a:buFont typeface="Arial" pitchFamily="34" charset="0"/>
              <a:buChar char="•"/>
            </a:pPr>
            <a:r>
              <a:rPr lang="en-US" sz="1800" dirty="0" smtClean="0">
                <a:solidFill>
                  <a:schemeClr val="tx1"/>
                </a:solidFill>
                <a:cs typeface="Arial" charset="0"/>
              </a:rPr>
              <a:t>FDA Food Additive Petition process – </a:t>
            </a:r>
            <a:r>
              <a:rPr lang="en-US" sz="1800" dirty="0">
                <a:hlinkClick r:id="rId4"/>
              </a:rPr>
              <a:t>http://www.fda.gov/Food/IngredientsPackagingLabeling/FoodAdditivesIngredients</a:t>
            </a:r>
            <a:r>
              <a:rPr lang="en-US" sz="1800" dirty="0" smtClean="0">
                <a:hlinkClick r:id="rId4"/>
              </a:rPr>
              <a:t>/</a:t>
            </a:r>
            <a:endParaRPr lang="en-US" sz="1800" dirty="0" smtClean="0"/>
          </a:p>
          <a:p>
            <a:pPr marL="342900" indent="-342900" algn="l">
              <a:buClr>
                <a:srgbClr val="FF0000"/>
              </a:buClr>
              <a:buFont typeface="Arial" pitchFamily="34" charset="0"/>
              <a:buChar char="•"/>
            </a:pPr>
            <a:r>
              <a:rPr lang="en-US" sz="1800" dirty="0" smtClean="0">
                <a:solidFill>
                  <a:schemeClr val="tx1"/>
                </a:solidFill>
              </a:rPr>
              <a:t>Food Additives Permitted for Direct Addition to Food for Human Consumption </a:t>
            </a:r>
            <a:r>
              <a:rPr lang="en-US" sz="1800" dirty="0">
                <a:solidFill>
                  <a:schemeClr val="tx1"/>
                </a:solidFill>
              </a:rPr>
              <a:t>– </a:t>
            </a:r>
            <a:r>
              <a:rPr lang="en-US" sz="1800" dirty="0">
                <a:solidFill>
                  <a:schemeClr val="tx1"/>
                </a:solidFill>
                <a:hlinkClick r:id="rId5"/>
              </a:rPr>
              <a:t>https://</a:t>
            </a:r>
            <a:r>
              <a:rPr lang="en-US" sz="1800" dirty="0" smtClean="0">
                <a:solidFill>
                  <a:schemeClr val="tx1"/>
                </a:solidFill>
                <a:hlinkClick r:id="rId5"/>
              </a:rPr>
              <a:t>www.accessdata.fda.gov/scripts/cdrh/cfdocs/cfcfr/CFRSearch.cfm?CFRPart=172</a:t>
            </a:r>
            <a:r>
              <a:rPr lang="en-US" sz="1800" dirty="0" smtClean="0">
                <a:solidFill>
                  <a:schemeClr val="tx1"/>
                </a:solidFill>
              </a:rPr>
              <a:t> </a:t>
            </a:r>
            <a:endParaRPr lang="en-US" sz="1800" dirty="0">
              <a:solidFill>
                <a:schemeClr val="tx1"/>
              </a:solidFill>
            </a:endParaRPr>
          </a:p>
          <a:p>
            <a:pPr marL="342900" indent="-342900" algn="l">
              <a:buClr>
                <a:srgbClr val="FF0000"/>
              </a:buClr>
              <a:buFont typeface="Arial" pitchFamily="34" charset="0"/>
              <a:buChar char="•"/>
            </a:pPr>
            <a:r>
              <a:rPr lang="en-US" sz="1800" dirty="0" smtClean="0">
                <a:solidFill>
                  <a:schemeClr val="tx1"/>
                </a:solidFill>
              </a:rPr>
              <a:t>FDA Generally Recognized as Safe (GRAS) </a:t>
            </a:r>
            <a:r>
              <a:rPr lang="en-US" sz="1800" dirty="0">
                <a:solidFill>
                  <a:schemeClr val="tx1"/>
                </a:solidFill>
              </a:rPr>
              <a:t>– </a:t>
            </a:r>
            <a:r>
              <a:rPr lang="en-US" sz="1800" dirty="0">
                <a:solidFill>
                  <a:schemeClr val="tx1"/>
                </a:solidFill>
                <a:hlinkClick r:id="rId6"/>
              </a:rPr>
              <a:t>http://</a:t>
            </a:r>
            <a:r>
              <a:rPr lang="en-US" sz="1800" dirty="0" smtClean="0">
                <a:solidFill>
                  <a:schemeClr val="tx1"/>
                </a:solidFill>
                <a:hlinkClick r:id="rId6"/>
              </a:rPr>
              <a:t>www.fda.gov/Food/IngredientsPackagingLabeling/GRAS/default.htm</a:t>
            </a:r>
            <a:r>
              <a:rPr lang="en-US" sz="1800" dirty="0" smtClean="0">
                <a:solidFill>
                  <a:schemeClr val="tx1"/>
                </a:solidFill>
              </a:rPr>
              <a:t> </a:t>
            </a:r>
            <a:endParaRPr lang="en-US" sz="1800" dirty="0">
              <a:solidFill>
                <a:schemeClr val="tx1"/>
              </a:solidFill>
            </a:endParaRPr>
          </a:p>
          <a:p>
            <a:pPr marL="342900" indent="-342900" algn="l">
              <a:buClr>
                <a:srgbClr val="FF0000"/>
              </a:buClr>
              <a:buFont typeface="Arial" pitchFamily="34" charset="0"/>
              <a:buChar char="•"/>
            </a:pPr>
            <a:r>
              <a:rPr lang="en-US" sz="1800" dirty="0" smtClean="0">
                <a:solidFill>
                  <a:schemeClr val="tx1"/>
                </a:solidFill>
              </a:rPr>
              <a:t>How to Submit a GRAS Notice – </a:t>
            </a:r>
            <a:r>
              <a:rPr lang="en-US" sz="1800" dirty="0">
                <a:hlinkClick r:id="rId7"/>
              </a:rPr>
              <a:t>http://www.fda.gov/Food/IngredientsPackagingLabeling/GRAS/ucm083062.htm</a:t>
            </a:r>
            <a:endParaRPr lang="en-US" sz="1800" dirty="0" smtClean="0">
              <a:solidFill>
                <a:schemeClr val="tx1"/>
              </a:solidFill>
            </a:endParaRPr>
          </a:p>
          <a:p>
            <a:pPr marL="342900" indent="-342900" algn="l">
              <a:buClr>
                <a:srgbClr val="FF0000"/>
              </a:buClr>
              <a:buFont typeface="Arial" pitchFamily="34" charset="0"/>
              <a:buChar char="•"/>
            </a:pPr>
            <a:r>
              <a:rPr lang="en-US" sz="1800" dirty="0" smtClean="0">
                <a:solidFill>
                  <a:schemeClr val="tx1"/>
                </a:solidFill>
              </a:rPr>
              <a:t>U.S. GRAS Notice Inventory – </a:t>
            </a:r>
            <a:r>
              <a:rPr lang="en-US" sz="1800" dirty="0" smtClean="0">
                <a:hlinkClick r:id="rId8"/>
              </a:rPr>
              <a:t>http</a:t>
            </a:r>
            <a:r>
              <a:rPr lang="en-US" sz="1800" dirty="0">
                <a:hlinkClick r:id="rId8"/>
              </a:rPr>
              <a:t>://www.accessdata.fda.gov/scripts/fdcc/?set=GRASNotices</a:t>
            </a:r>
            <a:endParaRPr lang="en-US" sz="1800" dirty="0"/>
          </a:p>
          <a:p>
            <a:pPr marL="342900" indent="-342900" algn="l">
              <a:buClr>
                <a:srgbClr val="FF0000"/>
              </a:buClr>
              <a:buFont typeface="Arial" pitchFamily="34" charset="0"/>
              <a:buChar char="•"/>
            </a:pPr>
            <a:endParaRPr lang="en-US" sz="1800" dirty="0" smtClean="0">
              <a:solidFill>
                <a:schemeClr val="tx1"/>
              </a:solidFill>
            </a:endParaRPr>
          </a:p>
          <a:p>
            <a:pPr marL="457200" indent="-457200" algn="l">
              <a:buFont typeface="Arial" pitchFamily="34" charset="0"/>
              <a:buChar char="•"/>
            </a:pPr>
            <a:endParaRPr lang="en-US" sz="1800" dirty="0">
              <a:solidFill>
                <a:schemeClr val="tx1"/>
              </a:solidFill>
            </a:endParaRPr>
          </a:p>
        </p:txBody>
      </p:sp>
      <p:pic>
        <p:nvPicPr>
          <p:cNvPr id="10"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81800" y="5876058"/>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733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81000"/>
            <a:ext cx="5257800" cy="17924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a:spLocks noGrp="1"/>
          </p:cNvSpPr>
          <p:nvPr>
            <p:ph idx="1"/>
          </p:nvPr>
        </p:nvSpPr>
        <p:spPr>
          <a:xfrm>
            <a:off x="457200" y="2438400"/>
            <a:ext cx="8229600" cy="4038600"/>
          </a:xfrm>
        </p:spPr>
        <p:txBody>
          <a:bodyPr>
            <a:normAutofit fontScale="70000" lnSpcReduction="20000"/>
          </a:bodyPr>
          <a:lstStyle/>
          <a:p>
            <a:pPr marL="0" indent="0" algn="ctr">
              <a:buNone/>
            </a:pPr>
            <a:r>
              <a:rPr lang="en-US" sz="4100" b="1" dirty="0" smtClean="0"/>
              <a:t>Questions?</a:t>
            </a:r>
          </a:p>
          <a:p>
            <a:pPr marL="0" indent="0" algn="ctr">
              <a:buNone/>
            </a:pPr>
            <a:endParaRPr lang="en-US" sz="2600" b="1" dirty="0" smtClean="0">
              <a:solidFill>
                <a:srgbClr val="FF0000"/>
              </a:solidFill>
            </a:endParaRPr>
          </a:p>
          <a:p>
            <a:pPr marL="0" indent="0" algn="ctr">
              <a:buNone/>
            </a:pPr>
            <a:r>
              <a:rPr lang="en-US" sz="4100" b="1" dirty="0" smtClean="0">
                <a:solidFill>
                  <a:srgbClr val="FF0000"/>
                </a:solidFill>
              </a:rPr>
              <a:t>Thank you!</a:t>
            </a:r>
            <a:endParaRPr lang="en-US" sz="4100" b="1" dirty="0">
              <a:solidFill>
                <a:srgbClr val="FF0000"/>
              </a:solidFill>
            </a:endParaRPr>
          </a:p>
          <a:p>
            <a:pPr marL="0" indent="0" algn="ctr">
              <a:buNone/>
            </a:pPr>
            <a:endParaRPr lang="en-US" sz="4000" b="1" dirty="0">
              <a:solidFill>
                <a:srgbClr val="FF0000"/>
              </a:solidFill>
            </a:endParaRPr>
          </a:p>
          <a:p>
            <a:pPr marL="0" indent="0" algn="ctr">
              <a:buNone/>
            </a:pPr>
            <a:r>
              <a:rPr lang="en-US" sz="2300" b="1" dirty="0" err="1" smtClean="0"/>
              <a:t>Aliah</a:t>
            </a:r>
            <a:r>
              <a:rPr lang="en-US" sz="2300" b="1" dirty="0" smtClean="0"/>
              <a:t> </a:t>
            </a:r>
            <a:r>
              <a:rPr lang="en-US" sz="2300" b="1" dirty="0" err="1" smtClean="0"/>
              <a:t>Wahab</a:t>
            </a:r>
            <a:endParaRPr lang="en-US" sz="2300" b="1" dirty="0" smtClean="0"/>
          </a:p>
          <a:p>
            <a:pPr marL="0" indent="0" algn="ctr">
              <a:buNone/>
            </a:pPr>
            <a:r>
              <a:rPr lang="en-US" sz="2300" dirty="0"/>
              <a:t>Regional Regulatory Affairs Director APAC</a:t>
            </a:r>
          </a:p>
          <a:p>
            <a:pPr marL="0" indent="0" algn="ctr">
              <a:buNone/>
            </a:pPr>
            <a:r>
              <a:rPr lang="en-US" sz="2300" dirty="0"/>
              <a:t>CHR. Hansen Singapore </a:t>
            </a:r>
            <a:r>
              <a:rPr lang="en-US" sz="2300" dirty="0" err="1"/>
              <a:t>Pte</a:t>
            </a:r>
            <a:r>
              <a:rPr lang="en-US" sz="2300" dirty="0"/>
              <a:t> Ltd.</a:t>
            </a:r>
          </a:p>
          <a:p>
            <a:pPr marL="0" indent="0" algn="ctr">
              <a:buNone/>
            </a:pPr>
            <a:r>
              <a:rPr lang="en-US" sz="2300" b="1" dirty="0" smtClean="0">
                <a:hlinkClick r:id="rId3"/>
              </a:rPr>
              <a:t>SGAAW@chr-hansen.com</a:t>
            </a:r>
            <a:r>
              <a:rPr lang="en-US" sz="2300" b="1" dirty="0" smtClean="0"/>
              <a:t> </a:t>
            </a:r>
          </a:p>
          <a:p>
            <a:pPr marL="0" indent="0" algn="ctr">
              <a:buNone/>
            </a:pPr>
            <a:endParaRPr lang="en-US" sz="2300" b="1" dirty="0"/>
          </a:p>
          <a:p>
            <a:pPr marL="0" indent="0" algn="ctr">
              <a:buNone/>
            </a:pPr>
            <a:r>
              <a:rPr lang="en-US" sz="2300" b="1" dirty="0" smtClean="0"/>
              <a:t>International Food Additives Council</a:t>
            </a:r>
          </a:p>
          <a:p>
            <a:pPr marL="0" indent="0" algn="ctr">
              <a:buNone/>
            </a:pPr>
            <a:r>
              <a:rPr lang="en-US" sz="2300" dirty="0" smtClean="0"/>
              <a:t>750 National Press Building</a:t>
            </a:r>
          </a:p>
          <a:p>
            <a:pPr marL="0" indent="0" algn="ctr">
              <a:buNone/>
            </a:pPr>
            <a:r>
              <a:rPr lang="en-US" sz="2300" dirty="0" smtClean="0"/>
              <a:t>Washington, DC USA</a:t>
            </a:r>
            <a:endParaRPr lang="en-US" sz="2300" dirty="0"/>
          </a:p>
          <a:p>
            <a:pPr marL="0" indent="0" algn="ctr">
              <a:buNone/>
            </a:pPr>
            <a:r>
              <a:rPr lang="en-US" sz="2300" b="1" dirty="0" smtClean="0">
                <a:hlinkClick r:id="rId4"/>
              </a:rPr>
              <a:t>foodingredientfacts.org</a:t>
            </a:r>
            <a:endParaRPr lang="en-US" sz="2300" b="1" dirty="0">
              <a:solidFill>
                <a:srgbClr val="FF0000"/>
              </a:solidFill>
            </a:endParaRPr>
          </a:p>
        </p:txBody>
      </p:sp>
    </p:spTree>
    <p:extLst>
      <p:ext uri="{BB962C8B-B14F-4D97-AF65-F5344CB8AC3E}">
        <p14:creationId xmlns:p14="http://schemas.microsoft.com/office/powerpoint/2010/main" val="1786828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Presentation Overview</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Clr>
                <a:srgbClr val="FF0000"/>
              </a:buClr>
            </a:pPr>
            <a:r>
              <a:rPr lang="en-US" dirty="0" smtClean="0"/>
              <a:t>U.S. Food Additive and GRAS Regulatory Background</a:t>
            </a:r>
          </a:p>
          <a:p>
            <a:pPr>
              <a:buClr>
                <a:srgbClr val="FF0000"/>
              </a:buClr>
            </a:pPr>
            <a:r>
              <a:rPr lang="en-US" dirty="0" smtClean="0"/>
              <a:t>U.S. Food Additive Petition Process</a:t>
            </a:r>
          </a:p>
          <a:p>
            <a:pPr>
              <a:buClr>
                <a:srgbClr val="FF0000"/>
              </a:buClr>
            </a:pPr>
            <a:r>
              <a:rPr lang="en-US" smtClean="0"/>
              <a:t>U.S. GRAS </a:t>
            </a:r>
            <a:r>
              <a:rPr lang="en-US" dirty="0" smtClean="0"/>
              <a:t>Process</a:t>
            </a:r>
          </a:p>
          <a:p>
            <a:pPr lvl="1">
              <a:buClr>
                <a:srgbClr val="FF0000"/>
              </a:buClr>
            </a:pPr>
            <a:r>
              <a:rPr lang="en-US" dirty="0" smtClean="0"/>
              <a:t>GRAS Determinations</a:t>
            </a:r>
          </a:p>
          <a:p>
            <a:pPr lvl="1">
              <a:buClr>
                <a:srgbClr val="FF0000"/>
              </a:buClr>
            </a:pPr>
            <a:r>
              <a:rPr lang="en-US" dirty="0" smtClean="0"/>
              <a:t>GRAS Notifications </a:t>
            </a:r>
          </a:p>
          <a:p>
            <a:pPr>
              <a:buClr>
                <a:srgbClr val="FF0000"/>
              </a:buClr>
            </a:pPr>
            <a:r>
              <a:rPr lang="en-US" dirty="0" smtClean="0"/>
              <a:t>Value of GRAS</a:t>
            </a:r>
          </a:p>
          <a:p>
            <a:pPr>
              <a:buClr>
                <a:srgbClr val="FF0000"/>
              </a:buClr>
            </a:pPr>
            <a:r>
              <a:rPr lang="en-US" dirty="0" smtClean="0"/>
              <a:t>Ensuring a Robust GRAS Process </a:t>
            </a:r>
          </a:p>
          <a:p>
            <a:pPr>
              <a:buClr>
                <a:srgbClr val="FF0000"/>
              </a:buClr>
            </a:pPr>
            <a:r>
              <a:rPr lang="en-US" dirty="0" smtClean="0"/>
              <a:t>Conclusion</a:t>
            </a:r>
          </a:p>
          <a:p>
            <a:endParaRPr lang="en-US" dirty="0"/>
          </a:p>
        </p:txBody>
      </p:sp>
    </p:spTree>
    <p:extLst>
      <p:ext uri="{BB962C8B-B14F-4D97-AF65-F5344CB8AC3E}">
        <p14:creationId xmlns:p14="http://schemas.microsoft.com/office/powerpoint/2010/main" val="136954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152400" y="381000"/>
            <a:ext cx="8839200" cy="76200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4000" b="1" dirty="0">
                <a:solidFill>
                  <a:srgbClr val="FF0000"/>
                </a:solidFill>
              </a:rPr>
              <a:t>Safety Evaluation of Food </a:t>
            </a:r>
            <a:r>
              <a:rPr lang="en-US" sz="4000" b="1" dirty="0" smtClean="0">
                <a:solidFill>
                  <a:srgbClr val="FF0000"/>
                </a:solidFill>
              </a:rPr>
              <a:t>Ingredients in </a:t>
            </a:r>
            <a:r>
              <a:rPr lang="en-US" sz="4000" b="1" dirty="0">
                <a:solidFill>
                  <a:srgbClr val="FF0000"/>
                </a:solidFill>
              </a:rPr>
              <a:t>the U.S.</a:t>
            </a:r>
            <a:endParaRPr lang="en-US" sz="4000" dirty="0">
              <a:solidFill>
                <a:srgbClr val="FF0000"/>
              </a:solidFill>
            </a:endParaRPr>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60784" y="1219200"/>
            <a:ext cx="8719930" cy="5257799"/>
          </a:xfrm>
          <a:prstGeom prst="rect">
            <a:avLst/>
          </a:prstGeom>
        </p:spPr>
        <p:txBody>
          <a:bodyPr/>
          <a:lstStyle/>
          <a:p>
            <a:pPr marL="800100" lvl="1" indent="-342900" rtl="0">
              <a:buClr>
                <a:srgbClr val="FF0000"/>
              </a:buClr>
              <a:buSzPct val="100000"/>
              <a:buFont typeface="Arial" panose="020B0604020202020204" pitchFamily="34" charset="0"/>
              <a:buChar char="•"/>
            </a:pPr>
            <a:r>
              <a:rPr lang="en-US" sz="2200" dirty="0" smtClean="0"/>
              <a:t>According to the U.S. FDA, the term </a:t>
            </a:r>
            <a:r>
              <a:rPr lang="en-US" sz="2200" b="1" i="1" dirty="0" smtClean="0"/>
              <a:t>safe</a:t>
            </a:r>
            <a:r>
              <a:rPr lang="en-US" sz="2200" dirty="0" smtClean="0"/>
              <a:t> means that “there is reasonable certainty in the minds of competent scientists that a substance is not harmful under the intended conditions of use.”</a:t>
            </a:r>
          </a:p>
          <a:p>
            <a:pPr marL="800100" lvl="1" indent="-342900" rtl="0">
              <a:buClr>
                <a:srgbClr val="FF0000"/>
              </a:buClr>
              <a:buSzPct val="100000"/>
              <a:buFont typeface="Arial" panose="020B0604020202020204" pitchFamily="34" charset="0"/>
              <a:buChar char="•"/>
            </a:pPr>
            <a:endParaRPr lang="en-US" sz="2200" dirty="0" smtClean="0"/>
          </a:p>
          <a:p>
            <a:pPr marL="800100" lvl="1" indent="-342900" rtl="0">
              <a:buClr>
                <a:srgbClr val="FF0000"/>
              </a:buClr>
              <a:buSzPct val="100000"/>
              <a:buFont typeface="Arial" panose="020B0604020202020204" pitchFamily="34" charset="0"/>
              <a:buChar char="•"/>
            </a:pPr>
            <a:r>
              <a:rPr lang="en-US" sz="2200" dirty="0" smtClean="0"/>
              <a:t>	The term </a:t>
            </a:r>
            <a:r>
              <a:rPr lang="en-US" sz="2200" b="1" i="1" dirty="0" smtClean="0"/>
              <a:t>food additive</a:t>
            </a:r>
            <a:r>
              <a:rPr lang="en-US" sz="2200" dirty="0" smtClean="0"/>
              <a:t> refers to “any substance that the intended use of which results or may reasonably be expected to result -- directly or indirectly -- in its becoming a component or otherwise affecting the characteristics of any food.”</a:t>
            </a:r>
          </a:p>
          <a:p>
            <a:pPr marL="800100" lvl="1" indent="-342900" rtl="0">
              <a:buClr>
                <a:srgbClr val="FF0000"/>
              </a:buClr>
              <a:buSzPct val="100000"/>
              <a:buFont typeface="Arial" panose="020B0604020202020204" pitchFamily="34" charset="0"/>
              <a:buChar char="•"/>
            </a:pPr>
            <a:endParaRPr lang="en-US" sz="2200" dirty="0" smtClean="0"/>
          </a:p>
          <a:p>
            <a:pPr marL="800100" lvl="1" indent="-342900" rtl="0">
              <a:buClr>
                <a:srgbClr val="FF0000"/>
              </a:buClr>
              <a:buSzPct val="100000"/>
              <a:buFont typeface="Arial" panose="020B0604020202020204" pitchFamily="34" charset="0"/>
              <a:buChar char="•"/>
            </a:pPr>
            <a:r>
              <a:rPr lang="en-US" sz="2200" dirty="0" smtClean="0"/>
              <a:t>A substance is </a:t>
            </a:r>
            <a:r>
              <a:rPr lang="en-US" sz="2200" b="1" i="1" dirty="0" smtClean="0"/>
              <a:t>Generally Recognized as Safe</a:t>
            </a:r>
            <a:r>
              <a:rPr lang="en-US" sz="2200" dirty="0" smtClean="0"/>
              <a:t> or </a:t>
            </a:r>
            <a:r>
              <a:rPr lang="en-US" sz="2200" b="1" i="1" dirty="0" smtClean="0"/>
              <a:t>GRAS</a:t>
            </a:r>
            <a:r>
              <a:rPr lang="en-US" sz="2200" b="1" dirty="0" smtClean="0"/>
              <a:t> </a:t>
            </a:r>
            <a:r>
              <a:rPr lang="en-US" sz="2200" dirty="0" smtClean="0"/>
              <a:t>if it is “generally recognized, among qualified experts, as having been adequately shown to be safe under the conditions of its intended use, or unless the substance is otherwise excluded from the definition of a food additive.”</a:t>
            </a:r>
            <a:endParaRPr lang="en-US" sz="2200" dirty="0"/>
          </a:p>
        </p:txBody>
      </p:sp>
    </p:spTree>
    <p:extLst>
      <p:ext uri="{BB962C8B-B14F-4D97-AF65-F5344CB8AC3E}">
        <p14:creationId xmlns:p14="http://schemas.microsoft.com/office/powerpoint/2010/main" val="983164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065060"/>
            <a:ext cx="2743200" cy="1295400"/>
          </a:xfrm>
          <a:prstGeom prst="rect">
            <a:avLst/>
          </a:prstGeom>
          <a:solidFill>
            <a:schemeClr val="accent5">
              <a:lumMod val="40000"/>
              <a:lumOff val="60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anchor="ctr"/>
          <a:lstStyle/>
          <a:p>
            <a:pPr algn="ctr">
              <a:defRPr/>
            </a:pPr>
            <a:endParaRPr lang="en-US" dirty="0"/>
          </a:p>
        </p:txBody>
      </p:sp>
      <p:sp>
        <p:nvSpPr>
          <p:cNvPr id="6148" name="TextBox 4"/>
          <p:cNvSpPr txBox="1">
            <a:spLocks noChangeArrowheads="1"/>
          </p:cNvSpPr>
          <p:nvPr/>
        </p:nvSpPr>
        <p:spPr bwMode="auto">
          <a:xfrm>
            <a:off x="990599" y="2497217"/>
            <a:ext cx="26670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t>Food Additive Petition</a:t>
            </a:r>
          </a:p>
        </p:txBody>
      </p:sp>
      <p:sp>
        <p:nvSpPr>
          <p:cNvPr id="8" name="Rectangle 7"/>
          <p:cNvSpPr/>
          <p:nvPr/>
        </p:nvSpPr>
        <p:spPr>
          <a:xfrm>
            <a:off x="4648200" y="2099327"/>
            <a:ext cx="2971800" cy="1295400"/>
          </a:xfrm>
          <a:prstGeom prst="rect">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50" name="TextBox 8"/>
          <p:cNvSpPr txBox="1">
            <a:spLocks noChangeArrowheads="1"/>
          </p:cNvSpPr>
          <p:nvPr/>
        </p:nvSpPr>
        <p:spPr bwMode="auto">
          <a:xfrm>
            <a:off x="4664529" y="2507635"/>
            <a:ext cx="289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smtClean="0"/>
              <a:t>GRAS Determination</a:t>
            </a:r>
            <a:endParaRPr lang="en-US" b="1" dirty="0"/>
          </a:p>
        </p:txBody>
      </p:sp>
      <p:cxnSp>
        <p:nvCxnSpPr>
          <p:cNvPr id="13" name="Straight Arrow Connector 12"/>
          <p:cNvCxnSpPr/>
          <p:nvPr/>
        </p:nvCxnSpPr>
        <p:spPr>
          <a:xfrm>
            <a:off x="6137003" y="3437795"/>
            <a:ext cx="0" cy="969133"/>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273309" y="4495800"/>
            <a:ext cx="1864899" cy="1238250"/>
          </a:xfrm>
          <a:prstGeom prst="rect">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154" name="TextBox 15"/>
          <p:cNvSpPr txBox="1">
            <a:spLocks noChangeArrowheads="1"/>
          </p:cNvSpPr>
          <p:nvPr/>
        </p:nvSpPr>
        <p:spPr bwMode="auto">
          <a:xfrm>
            <a:off x="5215158" y="4791868"/>
            <a:ext cx="1981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dirty="0"/>
              <a:t>GRAS Notification</a:t>
            </a:r>
          </a:p>
        </p:txBody>
      </p:sp>
      <p:sp>
        <p:nvSpPr>
          <p:cNvPr id="6156" name="TextBox 18"/>
          <p:cNvSpPr txBox="1">
            <a:spLocks noChangeArrowheads="1"/>
          </p:cNvSpPr>
          <p:nvPr/>
        </p:nvSpPr>
        <p:spPr bwMode="auto">
          <a:xfrm>
            <a:off x="3852585" y="2527816"/>
            <a:ext cx="53954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dirty="0">
                <a:effectLst>
                  <a:outerShdw blurRad="38100" dist="38100" dir="2700000" algn="tl">
                    <a:srgbClr val="000000">
                      <a:alpha val="43137"/>
                    </a:srgbClr>
                  </a:outerShdw>
                </a:effectLst>
              </a:rPr>
              <a:t>OR</a:t>
            </a:r>
          </a:p>
        </p:txBody>
      </p:sp>
      <p:sp>
        <p:nvSpPr>
          <p:cNvPr id="16" name="Rectangle 4"/>
          <p:cNvSpPr txBox="1">
            <a:spLocks noChangeArrowheads="1"/>
          </p:cNvSpPr>
          <p:nvPr/>
        </p:nvSpPr>
        <p:spPr>
          <a:xfrm>
            <a:off x="152400" y="381000"/>
            <a:ext cx="8763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4000" b="1" dirty="0" smtClean="0">
                <a:solidFill>
                  <a:srgbClr val="FF0000"/>
                </a:solidFill>
              </a:rPr>
              <a:t>Food Additives and GRAS Background</a:t>
            </a:r>
            <a:endParaRPr lang="en-US" sz="4000" b="1" dirty="0">
              <a:solidFill>
                <a:srgbClr val="FF0000"/>
              </a:solidFill>
            </a:endParaRPr>
          </a:p>
        </p:txBody>
      </p:sp>
      <p:sp>
        <p:nvSpPr>
          <p:cNvPr id="20" name="Rectangle 19"/>
          <p:cNvSpPr/>
          <p:nvPr/>
        </p:nvSpPr>
        <p:spPr>
          <a:xfrm>
            <a:off x="228600" y="1371600"/>
            <a:ext cx="8077200" cy="461665"/>
          </a:xfrm>
          <a:prstGeom prst="rect">
            <a:avLst/>
          </a:prstGeom>
        </p:spPr>
        <p:txBody>
          <a:bodyPr wrap="square">
            <a:spAutoFit/>
          </a:bodyPr>
          <a:lstStyle/>
          <a:p>
            <a:pPr>
              <a:buClr>
                <a:srgbClr val="FF0000"/>
              </a:buClr>
            </a:pPr>
            <a:r>
              <a:rPr lang="en-US" sz="2400" b="1" dirty="0"/>
              <a:t>In the </a:t>
            </a:r>
            <a:r>
              <a:rPr lang="en-US" sz="2400" b="1" dirty="0" smtClean="0"/>
              <a:t>U.S., </a:t>
            </a:r>
            <a:r>
              <a:rPr lang="en-US" sz="2400" b="1" dirty="0"/>
              <a:t>substances are added to food through</a:t>
            </a:r>
            <a:r>
              <a:rPr lang="en-US" sz="2400" b="1" dirty="0" smtClean="0"/>
              <a:t>:</a:t>
            </a:r>
            <a:endParaRPr lang="en-US" sz="2800" b="1" dirty="0"/>
          </a:p>
        </p:txBody>
      </p:sp>
      <p:pic>
        <p:nvPicPr>
          <p:cNvPr id="1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5693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 y="381000"/>
            <a:ext cx="8534400" cy="762000"/>
          </a:xfrm>
        </p:spPr>
        <p:txBody>
          <a:bodyPr>
            <a:normAutofit/>
          </a:bodyPr>
          <a:lstStyle/>
          <a:p>
            <a:pPr algn="l"/>
            <a:r>
              <a:rPr lang="en-US" sz="4000" b="1" dirty="0" smtClean="0">
                <a:solidFill>
                  <a:srgbClr val="FF0000"/>
                </a:solidFill>
              </a:rPr>
              <a:t>Food Additive Petition Process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716886922"/>
              </p:ext>
            </p:extLst>
          </p:nvPr>
        </p:nvGraphicFramePr>
        <p:xfrm>
          <a:off x="228600" y="1295400"/>
          <a:ext cx="8763000" cy="4957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Diagram 4"/>
          <p:cNvGraphicFramePr/>
          <p:nvPr>
            <p:extLst>
              <p:ext uri="{D42A27DB-BD31-4B8C-83A1-F6EECF244321}">
                <p14:modId xmlns:p14="http://schemas.microsoft.com/office/powerpoint/2010/main" val="4081979350"/>
              </p:ext>
            </p:extLst>
          </p:nvPr>
        </p:nvGraphicFramePr>
        <p:xfrm>
          <a:off x="3200400" y="5830669"/>
          <a:ext cx="2743200" cy="64633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302467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0" y="381000"/>
            <a:ext cx="8534400" cy="792162"/>
          </a:xfrm>
        </p:spPr>
        <p:txBody>
          <a:bodyPr>
            <a:normAutofit/>
          </a:bodyPr>
          <a:lstStyle/>
          <a:p>
            <a:pPr algn="l"/>
            <a:r>
              <a:rPr lang="en-US" sz="4000" b="1" dirty="0" smtClean="0">
                <a:solidFill>
                  <a:srgbClr val="FF0000"/>
                </a:solidFill>
              </a:rPr>
              <a:t>GRAS Process</a:t>
            </a:r>
            <a:r>
              <a:rPr lang="en-US" sz="4000" dirty="0" smtClean="0">
                <a:solidFill>
                  <a:srgbClr val="FF0000"/>
                </a:solidFill>
              </a:rPr>
              <a:t>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4105563869"/>
              </p:ext>
            </p:extLst>
          </p:nvPr>
        </p:nvGraphicFramePr>
        <p:xfrm>
          <a:off x="228600" y="1295400"/>
          <a:ext cx="8458200" cy="4957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9871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8600" y="1295400"/>
          <a:ext cx="8458200" cy="5051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p:cNvSpPr>
            <a:spLocks noGrp="1"/>
          </p:cNvSpPr>
          <p:nvPr>
            <p:ph type="title"/>
          </p:nvPr>
        </p:nvSpPr>
        <p:spPr>
          <a:xfrm>
            <a:off x="152400" y="381000"/>
            <a:ext cx="8534400" cy="792162"/>
          </a:xfrm>
        </p:spPr>
        <p:txBody>
          <a:bodyPr>
            <a:normAutofit/>
          </a:bodyPr>
          <a:lstStyle/>
          <a:p>
            <a:pPr algn="l"/>
            <a:r>
              <a:rPr lang="en-US" sz="4000" b="1" dirty="0" smtClean="0">
                <a:solidFill>
                  <a:srgbClr val="FF0000"/>
                </a:solidFill>
              </a:rPr>
              <a:t>GRAS Determinations</a:t>
            </a:r>
            <a:endParaRPr lang="en-US" sz="4000" dirty="0" smtClean="0">
              <a:solidFill>
                <a:srgbClr val="FF0000"/>
              </a:solidFill>
            </a:endParaRPr>
          </a:p>
        </p:txBody>
      </p:sp>
      <p:pic>
        <p:nvPicPr>
          <p:cNvPr id="7"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1318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228600" y="1066800"/>
            <a:ext cx="8458200" cy="5432425"/>
          </a:xfrm>
        </p:spPr>
        <p:txBody>
          <a:bodyPr>
            <a:normAutofit fontScale="92500" lnSpcReduction="20000"/>
          </a:bodyPr>
          <a:lstStyle/>
          <a:p>
            <a:pPr>
              <a:buClr>
                <a:srgbClr val="FF0000"/>
              </a:buClr>
            </a:pPr>
            <a:r>
              <a:rPr lang="en-US" sz="2600" dirty="0" smtClean="0"/>
              <a:t>Additional step companies may voluntarily take to enhance transparency</a:t>
            </a:r>
          </a:p>
          <a:p>
            <a:pPr>
              <a:buClr>
                <a:srgbClr val="FF0000"/>
              </a:buClr>
            </a:pPr>
            <a:r>
              <a:rPr lang="en-US" sz="2600" dirty="0" smtClean="0"/>
              <a:t>Company informs </a:t>
            </a:r>
            <a:r>
              <a:rPr lang="en-US" sz="2600" dirty="0"/>
              <a:t>U.S. FDA of </a:t>
            </a:r>
            <a:r>
              <a:rPr lang="en-US" sz="2600" dirty="0" smtClean="0"/>
              <a:t>its GRAS determination and </a:t>
            </a:r>
            <a:r>
              <a:rPr lang="en-US" sz="2600" dirty="0"/>
              <a:t>provides all supporting </a:t>
            </a:r>
            <a:r>
              <a:rPr lang="en-US" sz="2600" dirty="0" smtClean="0"/>
              <a:t>information to FDA </a:t>
            </a:r>
          </a:p>
          <a:p>
            <a:pPr>
              <a:buClr>
                <a:srgbClr val="FF0000"/>
              </a:buClr>
            </a:pPr>
            <a:r>
              <a:rPr lang="en-US" sz="2600" dirty="0" smtClean="0"/>
              <a:t>Most information to establish GRAS status </a:t>
            </a:r>
            <a:r>
              <a:rPr lang="en-US" sz="2600" dirty="0"/>
              <a:t>must be publicly </a:t>
            </a:r>
            <a:r>
              <a:rPr lang="en-US" sz="2600" dirty="0" smtClean="0"/>
              <a:t>available</a:t>
            </a:r>
            <a:endParaRPr lang="en-US" sz="2600" dirty="0"/>
          </a:p>
          <a:p>
            <a:pPr>
              <a:buClr>
                <a:srgbClr val="FF0000"/>
              </a:buClr>
            </a:pPr>
            <a:r>
              <a:rPr lang="en-US" sz="2600" dirty="0" smtClean="0"/>
              <a:t>Does </a:t>
            </a:r>
            <a:r>
              <a:rPr lang="en-US" sz="2600" dirty="0"/>
              <a:t>not require public rulemaking process</a:t>
            </a:r>
          </a:p>
          <a:p>
            <a:pPr>
              <a:buClr>
                <a:srgbClr val="FF0000"/>
              </a:buClr>
            </a:pPr>
            <a:r>
              <a:rPr lang="en-US" sz="2600" dirty="0" smtClean="0"/>
              <a:t>Manufacturer may meet with FDA prior to notification to review dossier and ask questions (FDA encourages)</a:t>
            </a:r>
          </a:p>
          <a:p>
            <a:pPr>
              <a:buClr>
                <a:srgbClr val="FF0000"/>
              </a:buClr>
            </a:pPr>
            <a:r>
              <a:rPr lang="en-US" sz="2600" dirty="0" smtClean="0"/>
              <a:t>FDA reviews notification and responds with a letter stating:</a:t>
            </a:r>
          </a:p>
          <a:p>
            <a:pPr marL="914400" lvl="1" indent="-457200">
              <a:buClr>
                <a:srgbClr val="FF0000"/>
              </a:buClr>
              <a:buFont typeface="+mj-lt"/>
              <a:buAutoNum type="arabicPeriod"/>
            </a:pPr>
            <a:r>
              <a:rPr lang="en-US" sz="1900" dirty="0" smtClean="0"/>
              <a:t>FDA has no questions</a:t>
            </a:r>
          </a:p>
          <a:p>
            <a:pPr marL="914400" lvl="1" indent="-457200">
              <a:buClr>
                <a:srgbClr val="FF0000"/>
              </a:buClr>
              <a:buFont typeface="+mj-lt"/>
              <a:buAutoNum type="arabicPeriod"/>
            </a:pPr>
            <a:r>
              <a:rPr lang="en-US" sz="1900" dirty="0" smtClean="0"/>
              <a:t>The </a:t>
            </a:r>
            <a:r>
              <a:rPr lang="en-US" sz="1900" dirty="0" err="1" smtClean="0"/>
              <a:t>notifier</a:t>
            </a:r>
            <a:r>
              <a:rPr lang="en-US" sz="1900" dirty="0" smtClean="0"/>
              <a:t> has not provided a basis that the substance is GRAS,</a:t>
            </a:r>
          </a:p>
          <a:p>
            <a:pPr marL="914400" lvl="1" indent="-457200">
              <a:buClr>
                <a:srgbClr val="FF0000"/>
              </a:buClr>
              <a:buFont typeface="+mj-lt"/>
              <a:buAutoNum type="arabicPeriod"/>
            </a:pPr>
            <a:r>
              <a:rPr lang="en-US" sz="1900" dirty="0" smtClean="0"/>
              <a:t>FDA has ceased to review the notification at the request of the </a:t>
            </a:r>
            <a:r>
              <a:rPr lang="en-US" sz="1900" dirty="0" err="1" smtClean="0"/>
              <a:t>notifier</a:t>
            </a:r>
            <a:endParaRPr lang="en-US" sz="1900" dirty="0"/>
          </a:p>
          <a:p>
            <a:pPr>
              <a:buClr>
                <a:srgbClr val="FF0000"/>
              </a:buClr>
            </a:pPr>
            <a:r>
              <a:rPr lang="en-US" sz="2600" dirty="0" smtClean="0"/>
              <a:t>U.S</a:t>
            </a:r>
            <a:r>
              <a:rPr lang="en-US" sz="2600" dirty="0"/>
              <a:t>. GRAS Notice Inventory lists substances that have been notified since 1998; some GRAS substances are listed in 21 CFR Part </a:t>
            </a:r>
            <a:r>
              <a:rPr lang="en-US" sz="2600" dirty="0" smtClean="0"/>
              <a:t>184</a:t>
            </a:r>
          </a:p>
          <a:p>
            <a:pPr>
              <a:buClr>
                <a:srgbClr val="FF0000"/>
              </a:buClr>
            </a:pPr>
            <a:endParaRPr lang="en-US" sz="2400" dirty="0"/>
          </a:p>
          <a:p>
            <a:pPr>
              <a:buClr>
                <a:srgbClr val="FF0000"/>
              </a:buClr>
            </a:pPr>
            <a:endParaRPr lang="en-US" sz="2400" dirty="0"/>
          </a:p>
          <a:p>
            <a:pPr>
              <a:buClr>
                <a:srgbClr val="FF0000"/>
              </a:buClr>
            </a:pPr>
            <a:endParaRPr lang="en-US" sz="2400" b="1" dirty="0" smtClean="0"/>
          </a:p>
        </p:txBody>
      </p:sp>
      <p:sp>
        <p:nvSpPr>
          <p:cNvPr id="7" name="Title 1"/>
          <p:cNvSpPr>
            <a:spLocks noGrp="1"/>
          </p:cNvSpPr>
          <p:nvPr>
            <p:ph type="title"/>
          </p:nvPr>
        </p:nvSpPr>
        <p:spPr>
          <a:xfrm>
            <a:off x="152400" y="152400"/>
            <a:ext cx="8534400" cy="792162"/>
          </a:xfrm>
        </p:spPr>
        <p:txBody>
          <a:bodyPr>
            <a:normAutofit/>
          </a:bodyPr>
          <a:lstStyle/>
          <a:p>
            <a:pPr algn="l"/>
            <a:r>
              <a:rPr lang="en-US" sz="4000" b="1" dirty="0" smtClean="0">
                <a:solidFill>
                  <a:srgbClr val="FF0000"/>
                </a:solidFill>
              </a:rPr>
              <a:t>GRAS Notifications</a:t>
            </a:r>
            <a:endParaRPr lang="en-US" sz="4000" dirty="0" smtClean="0">
              <a:solidFill>
                <a:srgbClr val="FF0000"/>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7277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32060757"/>
              </p:ext>
            </p:extLst>
          </p:nvPr>
        </p:nvGraphicFramePr>
        <p:xfrm>
          <a:off x="228600" y="1295400"/>
          <a:ext cx="8534400" cy="5059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p:cNvSpPr>
            <a:spLocks noGrp="1"/>
          </p:cNvSpPr>
          <p:nvPr>
            <p:ph type="title"/>
          </p:nvPr>
        </p:nvSpPr>
        <p:spPr>
          <a:xfrm>
            <a:off x="152400" y="381000"/>
            <a:ext cx="8534400" cy="792162"/>
          </a:xfrm>
        </p:spPr>
        <p:txBody>
          <a:bodyPr>
            <a:normAutofit/>
          </a:bodyPr>
          <a:lstStyle/>
          <a:p>
            <a:pPr algn="l"/>
            <a:r>
              <a:rPr lang="en-US" sz="4000" b="1" dirty="0" smtClean="0">
                <a:solidFill>
                  <a:srgbClr val="FF0000"/>
                </a:solidFill>
              </a:rPr>
              <a:t>Additional GRAS Considerations</a:t>
            </a:r>
            <a:endParaRPr lang="en-US" sz="4000" dirty="0" smtClean="0">
              <a:solidFill>
                <a:srgbClr val="FF0000"/>
              </a:solidFill>
            </a:endParaRPr>
          </a:p>
        </p:txBody>
      </p:sp>
      <p:pic>
        <p:nvPicPr>
          <p:cNvPr id="5"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858000" y="6019800"/>
            <a:ext cx="2209800" cy="75334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1180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622F2F-B9C5-44E0-B97D-0B5E903F9ABA}"/>
</file>

<file path=customXml/itemProps2.xml><?xml version="1.0" encoding="utf-8"?>
<ds:datastoreItem xmlns:ds="http://schemas.openxmlformats.org/officeDocument/2006/customXml" ds:itemID="{44F8A4C8-4F02-475B-877A-AD3370423A8D}"/>
</file>

<file path=customXml/itemProps3.xml><?xml version="1.0" encoding="utf-8"?>
<ds:datastoreItem xmlns:ds="http://schemas.openxmlformats.org/officeDocument/2006/customXml" ds:itemID="{F1A3A48A-4BD2-4102-A3C4-3A66EBCB76BA}"/>
</file>

<file path=customXml/itemProps4.xml><?xml version="1.0" encoding="utf-8"?>
<ds:datastoreItem xmlns:ds="http://schemas.openxmlformats.org/officeDocument/2006/customXml" ds:itemID="{DCC3ACA8-4654-48AE-9CCC-AA6E61FEF347}"/>
</file>

<file path=docProps/app.xml><?xml version="1.0" encoding="utf-8"?>
<Properties xmlns="http://schemas.openxmlformats.org/officeDocument/2006/extended-properties" xmlns:vt="http://schemas.openxmlformats.org/officeDocument/2006/docPropsVTypes">
  <TotalTime>1456</TotalTime>
  <Words>1361</Words>
  <Application>Microsoft Office PowerPoint</Application>
  <PresentationFormat>On-screen Show (4:3)</PresentationFormat>
  <Paragraphs>193</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GRAS Overview and  Industry Perspectives</vt:lpstr>
      <vt:lpstr>Presentation Overview</vt:lpstr>
      <vt:lpstr>PowerPoint Presentation</vt:lpstr>
      <vt:lpstr>PowerPoint Presentation</vt:lpstr>
      <vt:lpstr>Food Additive Petition Process</vt:lpstr>
      <vt:lpstr>GRAS Process </vt:lpstr>
      <vt:lpstr>GRAS Determinations</vt:lpstr>
      <vt:lpstr>GRAS Notifications</vt:lpstr>
      <vt:lpstr>Additional GRAS Considerations</vt:lpstr>
      <vt:lpstr>PowerPoint Presentation</vt:lpstr>
      <vt:lpstr>PowerPoint Presentation</vt:lpstr>
      <vt:lpstr>PowerPoint Presentation</vt:lpstr>
      <vt:lpstr>“The Making of a GRAS Substance”    - Ensuring a robust GRAS process</vt:lpstr>
      <vt:lpstr>“The Making of a GRAS Substance”    - Ensuring a robust GRAS process</vt:lpstr>
      <vt:lpstr>“The Making of a GRAS Substance”    - Ensuring a robust GRAS process</vt:lpstr>
      <vt:lpstr>PowerPoint Presentation</vt:lpstr>
      <vt:lpstr>PowerPoint Presentation</vt:lpstr>
      <vt:lpstr>PowerPoint Presentation</vt:lpstr>
    </vt:vector>
  </TitlesOfParts>
  <Company>Kellen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Stevens, Haley</dc:creator>
  <cp:lastModifiedBy>Gardner, Nicholas</cp:lastModifiedBy>
  <cp:revision>397</cp:revision>
  <dcterms:created xsi:type="dcterms:W3CDTF">2012-07-05T19:29:15Z</dcterms:created>
  <dcterms:modified xsi:type="dcterms:W3CDTF">2016-08-18T22:18:22Z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4cafdcfd-8d6d-4a35-807a-dd16bf409c61</vt:lpwstr>
  </property>
</Properties>
</file>