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98" r:id="rId3"/>
    <p:sldId id="442" r:id="rId4"/>
    <p:sldId id="389" r:id="rId5"/>
    <p:sldId id="383" r:id="rId6"/>
    <p:sldId id="377" r:id="rId7"/>
    <p:sldId id="380" r:id="rId8"/>
    <p:sldId id="423" r:id="rId9"/>
    <p:sldId id="441" r:id="rId10"/>
    <p:sldId id="264" r:id="rId11"/>
    <p:sldId id="307" r:id="rId12"/>
    <p:sldId id="372" r:id="rId13"/>
    <p:sldId id="397" r:id="rId14"/>
    <p:sldId id="398" r:id="rId15"/>
    <p:sldId id="400" r:id="rId16"/>
    <p:sldId id="401" r:id="rId17"/>
    <p:sldId id="403" r:id="rId18"/>
    <p:sldId id="404" r:id="rId19"/>
    <p:sldId id="413" r:id="rId20"/>
    <p:sldId id="438" r:id="rId21"/>
    <p:sldId id="278" r:id="rId22"/>
    <p:sldId id="276" r:id="rId23"/>
    <p:sldId id="260" r:id="rId24"/>
    <p:sldId id="261" r:id="rId25"/>
    <p:sldId id="279" r:id="rId26"/>
    <p:sldId id="299" r:id="rId27"/>
    <p:sldId id="312" r:id="rId28"/>
    <p:sldId id="434" r:id="rId29"/>
    <p:sldId id="304" r:id="rId30"/>
    <p:sldId id="305" r:id="rId31"/>
    <p:sldId id="384" r:id="rId32"/>
    <p:sldId id="281" r:id="rId33"/>
    <p:sldId id="421" r:id="rId34"/>
    <p:sldId id="410" r:id="rId35"/>
    <p:sldId id="411" r:id="rId36"/>
    <p:sldId id="422" r:id="rId37"/>
    <p:sldId id="446" r:id="rId38"/>
    <p:sldId id="314" r:id="rId39"/>
    <p:sldId id="443" r:id="rId40"/>
    <p:sldId id="445" r:id="rId41"/>
    <p:sldId id="444" r:id="rId42"/>
    <p:sldId id="285" r:id="rId43"/>
    <p:sldId id="425" r:id="rId4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a:srgbClr val="FF8000"/>
    <a:srgbClr val="FF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80072" autoAdjust="0"/>
  </p:normalViewPr>
  <p:slideViewPr>
    <p:cSldViewPr>
      <p:cViewPr varScale="1">
        <p:scale>
          <a:sx n="56" d="100"/>
          <a:sy n="56" d="100"/>
        </p:scale>
        <p:origin x="97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9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B052FA6F-40EB-4110-BCA5-407D06F34F51}" type="datetimeFigureOut">
              <a:rPr lang="en-US"/>
              <a:pPr>
                <a:defRPr/>
              </a:pPr>
              <a:t>8/4/2016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4682F1-92B6-4226-A6FA-F08D98864F70}" type="slidenum">
              <a:rPr lang="en-US" altLang="en-US"/>
              <a:pPr>
                <a:defRPr/>
              </a:pPr>
              <a:t>‹#›</a:t>
            </a:fld>
            <a:endParaRPr lang="en-US" altLang="en-US"/>
          </a:p>
        </p:txBody>
      </p:sp>
    </p:spTree>
    <p:extLst>
      <p:ext uri="{BB962C8B-B14F-4D97-AF65-F5344CB8AC3E}">
        <p14:creationId xmlns:p14="http://schemas.microsoft.com/office/powerpoint/2010/main" val="2546071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D9363468-8A15-4210-BBC9-F5081E1B4CFF}" type="datetimeFigureOut">
              <a:rPr lang="en-US"/>
              <a:pPr>
                <a:defRPr/>
              </a:pPr>
              <a:t>8/4/2016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FD2E3A5-ACF9-411F-A1AA-3067D5206A0B}" type="slidenum">
              <a:rPr lang="en-US" altLang="en-US"/>
              <a:pPr>
                <a:defRPr/>
              </a:pPr>
              <a:t>‹#›</a:t>
            </a:fld>
            <a:endParaRPr lang="en-US" altLang="en-US"/>
          </a:p>
        </p:txBody>
      </p:sp>
    </p:spTree>
    <p:extLst>
      <p:ext uri="{BB962C8B-B14F-4D97-AF65-F5344CB8AC3E}">
        <p14:creationId xmlns:p14="http://schemas.microsoft.com/office/powerpoint/2010/main" val="179883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BE527A-9AAB-4CEA-8F2C-D87A1E3ADD93}"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79254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FDA classifies color additives as either certified color additives or color additives exempt from certification. Certified</a:t>
            </a:r>
            <a:r>
              <a:rPr lang="en-US" sz="1200" kern="1200" baseline="0" dirty="0" smtClean="0">
                <a:solidFill>
                  <a:schemeClr val="tx1"/>
                </a:solidFill>
                <a:effectLst/>
                <a:latin typeface="+mn-lt"/>
                <a:ea typeface="ＭＳ Ｐゴシック" charset="0"/>
                <a:cs typeface="+mn-cs"/>
              </a:rPr>
              <a:t> colors</a:t>
            </a:r>
            <a:r>
              <a:rPr lang="en-US" sz="1200" kern="1200" dirty="0" smtClean="0">
                <a:solidFill>
                  <a:schemeClr val="tx1"/>
                </a:solidFill>
                <a:effectLst/>
                <a:latin typeface="+mn-lt"/>
                <a:ea typeface="ＭＳ Ｐゴシック" charset="0"/>
                <a:cs typeface="+mn-cs"/>
              </a:rPr>
              <a:t>, also known as FD&amp;C colors, must be certified by the FDA as meeting the identity and purity specifications and use limitations described in the regulations in 21 CFR part 74. Color additives exempt from certification, often referred to as natural colors, are produced from fruit, vegetable, animal, and mineral sources; they do not require certification but must meet the identity and specifications described in the regulations in 21 CFR part 73. Chemical duplicates of natural colors ("nature-identical" synthetics) are also exempt from certification, but generally recognized as safe (GRAS) substances that impart color are not.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12</a:t>
            </a:fld>
            <a:endParaRPr lang="en-US" altLang="en-US"/>
          </a:p>
        </p:txBody>
      </p:sp>
    </p:spTree>
    <p:extLst>
      <p:ext uri="{BB962C8B-B14F-4D97-AF65-F5344CB8AC3E}">
        <p14:creationId xmlns:p14="http://schemas.microsoft.com/office/powerpoint/2010/main" val="318090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136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Southampton Study in 2007, a myth has persisted that synthetic dyes</a:t>
            </a:r>
            <a:r>
              <a:rPr lang="en-US" baseline="0" dirty="0" smtClean="0"/>
              <a:t> cause hyperactivity in children.</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14</a:t>
            </a:fld>
            <a:endParaRPr lang="en-US" altLang="en-US"/>
          </a:p>
        </p:txBody>
      </p:sp>
    </p:spTree>
    <p:extLst>
      <p:ext uri="{BB962C8B-B14F-4D97-AF65-F5344CB8AC3E}">
        <p14:creationId xmlns:p14="http://schemas.microsoft.com/office/powerpoint/2010/main" val="404893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AC84182-CEFC-4075-BEC3-90EE079E3D50}" type="slidenum">
              <a:rPr lang="en-GB" altLang="en-US" smtClean="0"/>
              <a:pPr>
                <a:spcBef>
                  <a:spcPct val="0"/>
                </a:spcBef>
              </a:pPr>
              <a:t>15</a:t>
            </a:fld>
            <a:endParaRPr lang="en-GB" alt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Some view</a:t>
            </a:r>
            <a:r>
              <a:rPr lang="en-US" sz="1200" kern="1200" baseline="0" dirty="0" smtClean="0">
                <a:solidFill>
                  <a:schemeClr val="tx1"/>
                </a:solidFill>
                <a:effectLst/>
                <a:latin typeface="+mn-lt"/>
                <a:ea typeface="ＭＳ Ｐゴシック" charset="0"/>
                <a:cs typeface="+mn-cs"/>
              </a:rPr>
              <a:t> t</a:t>
            </a:r>
            <a:r>
              <a:rPr lang="en-US" sz="1200" kern="1200" dirty="0" smtClean="0">
                <a:solidFill>
                  <a:schemeClr val="tx1"/>
                </a:solidFill>
                <a:effectLst/>
                <a:latin typeface="+mn-lt"/>
                <a:ea typeface="ＭＳ Ｐゴシック" charset="0"/>
                <a:cs typeface="+mn-cs"/>
              </a:rPr>
              <a: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results of the Southampton Study to</a:t>
            </a:r>
            <a:r>
              <a:rPr lang="en-US" sz="1200" kern="1200" baseline="0" dirty="0" smtClean="0">
                <a:solidFill>
                  <a:schemeClr val="tx1"/>
                </a:solidFill>
                <a:effectLst/>
                <a:latin typeface="+mn-lt"/>
                <a:ea typeface="ＭＳ Ｐゴシック" charset="0"/>
                <a:cs typeface="+mn-cs"/>
              </a:rPr>
              <a:t> s</a:t>
            </a:r>
            <a:r>
              <a:rPr lang="en-US" sz="1200" kern="1200" dirty="0" smtClean="0">
                <a:solidFill>
                  <a:schemeClr val="tx1"/>
                </a:solidFill>
                <a:effectLst/>
                <a:latin typeface="+mn-lt"/>
                <a:ea typeface="ＭＳ Ｐゴシック" charset="0"/>
                <a:cs typeface="+mn-cs"/>
              </a:rPr>
              <a:t>uggest that some mixtures of certain synthetic food colors and benzoate preservative may affect the level of hyperactive behavior in children. </a:t>
            </a:r>
            <a:endParaRPr lang="en-US" dirty="0" smtClean="0"/>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05227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84DBCA-6240-43EA-9CE1-89B7CDC1E38F}" type="slidenum">
              <a:rPr lang="en-GB" altLang="en-US" smtClean="0"/>
              <a:pPr>
                <a:spcBef>
                  <a:spcPct val="0"/>
                </a:spcBef>
              </a:pPr>
              <a:t>16</a:t>
            </a:fld>
            <a:endParaRPr lang="en-GB" alt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8689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6A35EE7-6CA9-4DE3-BDA6-D832E00C42CD}" type="slidenum">
              <a:rPr lang="en-GB" altLang="en-US"/>
              <a:pPr algn="r" eaLnBrk="1" hangingPunct="1">
                <a:spcBef>
                  <a:spcPct val="0"/>
                </a:spcBef>
              </a:pPr>
              <a:t>17</a:t>
            </a:fld>
            <a:endParaRPr lang="en-GB" alt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2813" y="4343400"/>
            <a:ext cx="503237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ＭＳ Ｐゴシック" charset="0"/>
                <a:cs typeface="+mn-cs"/>
              </a:rPr>
              <a:t>However, there are many problems with the study: behavior assessment data were not collected for the respective placebo phases; the observed effects lacked clear statistical significance; </a:t>
            </a:r>
            <a:endParaRPr lang="en-US" altLang="en-US" sz="2000" dirty="0" smtClean="0">
              <a:solidFill>
                <a:srgbClr val="000000"/>
              </a:solidFill>
              <a:ea typeface="ＭＳ Ｐゴシック" panose="020B0600070205080204" pitchFamily="34" charset="-128"/>
            </a:endParaRPr>
          </a:p>
          <a:p>
            <a:pPr eaLnBrk="1" hangingPunct="1">
              <a:lnSpc>
                <a:spcPct val="90000"/>
              </a:lnSpc>
              <a:spcBef>
                <a:spcPct val="0"/>
              </a:spcBef>
              <a:defRPr/>
            </a:pPr>
            <a:endParaRPr lang="en-US" altLang="en-US" b="1" dirty="0" smtClean="0">
              <a:ea typeface="ＭＳ Ｐゴシック" panose="020B0600070205080204" pitchFamily="34" charset="-128"/>
            </a:endParaRPr>
          </a:p>
        </p:txBody>
      </p:sp>
    </p:spTree>
    <p:extLst>
      <p:ext uri="{BB962C8B-B14F-4D97-AF65-F5344CB8AC3E}">
        <p14:creationId xmlns:p14="http://schemas.microsoft.com/office/powerpoint/2010/main" val="414728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behavioral</a:t>
            </a:r>
            <a:r>
              <a:rPr lang="fr-FR" sz="1200" kern="1200" dirty="0" smtClean="0">
                <a:solidFill>
                  <a:schemeClr val="tx1"/>
                </a:solidFill>
                <a:effectLst/>
                <a:latin typeface="+mn-lt"/>
                <a:ea typeface="ＭＳ Ｐゴシック" charset="0"/>
                <a:cs typeface="+mn-cs"/>
              </a:rPr>
              <a:t> changes </a:t>
            </a:r>
            <a:r>
              <a:rPr lang="en-US" sz="1200" kern="1200" dirty="0" smtClean="0">
                <a:solidFill>
                  <a:schemeClr val="tx1"/>
                </a:solidFill>
                <a:effectLst/>
                <a:latin typeface="+mn-lt"/>
                <a:ea typeface="ＭＳ Ｐゴシック" charset="0"/>
                <a:cs typeface="+mn-cs"/>
              </a:rPr>
              <a:t>were only partially significant; the very weakly statistically significant effects were only measured under a constant seven-day treatment period; and no biological mechanism for causal association between the intake of the corresponding additives and the onset of hyperactivity can be derived from the results.</a:t>
            </a:r>
          </a:p>
          <a:p>
            <a:endParaRPr lang="en-US" altLang="en-US" dirty="0" smtClean="0">
              <a:ea typeface="ＭＳ Ｐゴシック" panose="020B0600070205080204" pitchFamily="34" charset="-128"/>
            </a:endParaRPr>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C2CC1A51-5C89-44D2-BF84-2A9BCA2148A1}"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85309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European Food Safety Authority (EFSA) concluded that the </a:t>
            </a:r>
            <a:r>
              <a:rPr lang="pt-PT" sz="1200" kern="1200" dirty="0" smtClean="0">
                <a:solidFill>
                  <a:schemeClr val="tx1"/>
                </a:solidFill>
                <a:effectLst/>
                <a:latin typeface="+mn-lt"/>
                <a:ea typeface="ＭＳ Ｐゴシック" charset="0"/>
                <a:cs typeface="+mn-cs"/>
              </a:rPr>
              <a:t>significance</a:t>
            </a:r>
            <a:r>
              <a:rPr lang="en-US" sz="1200" kern="1200" dirty="0" smtClean="0">
                <a:solidFill>
                  <a:schemeClr val="tx1"/>
                </a:solidFill>
                <a:effectLst/>
                <a:latin typeface="+mn-lt"/>
                <a:ea typeface="ＭＳ Ｐゴシック" charset="0"/>
                <a:cs typeface="+mn-cs"/>
              </a:rPr>
              <a:t> of the effects on the behavior of the children was unclear since it was not known if the small changes in attention and activity observed would interfere with schoolwork or other intellectual functioning. EFSA noted that the study was unable to pinpoint which additives may have been responsible for the effects observed in the children, since mixtures and not individual additives were tested.</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570393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There is an extensive barrage of toxicological tests required for submitting a color additive petition to the FDA.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21</a:t>
            </a:fld>
            <a:endParaRPr lang="en-US" altLang="en-US"/>
          </a:p>
        </p:txBody>
      </p:sp>
    </p:spTree>
    <p:extLst>
      <p:ext uri="{BB962C8B-B14F-4D97-AF65-F5344CB8AC3E}">
        <p14:creationId xmlns:p14="http://schemas.microsoft.com/office/powerpoint/2010/main" val="118458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As I will review shortly, there is quite a depth of technical information that must be provided regarding identity and </a:t>
            </a:r>
            <a:r>
              <a:rPr lang="fr-FR" sz="1200" kern="1200" dirty="0" smtClean="0">
                <a:solidFill>
                  <a:schemeClr val="tx1"/>
                </a:solidFill>
                <a:effectLst/>
                <a:latin typeface="+mn-lt"/>
                <a:ea typeface="ＭＳ Ｐゴシック" charset="0"/>
                <a:cs typeface="+mn-cs"/>
              </a:rPr>
              <a:t>composition</a:t>
            </a:r>
            <a:r>
              <a:rPr lang="en-US" sz="1200" kern="1200" dirty="0" smtClean="0">
                <a:solidFill>
                  <a:schemeClr val="tx1"/>
                </a:solidFill>
                <a:effectLst/>
                <a:latin typeface="+mn-lt"/>
                <a:ea typeface="ＭＳ Ｐゴシック" charset="0"/>
                <a:cs typeface="+mn-cs"/>
              </a:rPr>
              <a:t>, method of </a:t>
            </a:r>
            <a:r>
              <a:rPr lang="fr-FR" sz="1200" kern="1200" dirty="0" smtClean="0">
                <a:solidFill>
                  <a:schemeClr val="tx1"/>
                </a:solidFill>
                <a:effectLst/>
                <a:latin typeface="+mn-lt"/>
                <a:ea typeface="ＭＳ Ｐゴシック" charset="0"/>
                <a:cs typeface="+mn-cs"/>
              </a:rPr>
              <a:t>manufacture</a:t>
            </a:r>
            <a:r>
              <a:rPr lang="en-US" sz="1200" kern="1200" dirty="0" smtClean="0">
                <a:solidFill>
                  <a:schemeClr val="tx1"/>
                </a:solidFill>
                <a:effectLst/>
                <a:latin typeface="+mn-lt"/>
                <a:ea typeface="ＭＳ Ｐゴシック" charset="0"/>
                <a:cs typeface="+mn-cs"/>
              </a:rPr>
              <a:t>, s</a:t>
            </a:r>
            <a:r>
              <a:rPr lang="fr-FR" sz="1200" kern="1200" dirty="0" err="1" smtClean="0">
                <a:solidFill>
                  <a:schemeClr val="tx1"/>
                </a:solidFill>
                <a:effectLst/>
                <a:latin typeface="+mn-lt"/>
                <a:ea typeface="ＭＳ Ｐゴシック" charset="0"/>
                <a:cs typeface="+mn-cs"/>
              </a:rPr>
              <a:t>pecifications</a:t>
            </a:r>
            <a:r>
              <a:rPr lang="en-US" sz="1200" kern="1200" dirty="0" smtClean="0">
                <a:solidFill>
                  <a:schemeClr val="tx1"/>
                </a:solidFill>
                <a:effectLst/>
                <a:latin typeface="+mn-lt"/>
                <a:ea typeface="ＭＳ Ｐゴシック" charset="0"/>
                <a:cs typeface="+mn-cs"/>
              </a:rPr>
              <a:t> and purity, use </a:t>
            </a:r>
            <a:r>
              <a:rPr lang="da-DK" sz="1200" kern="1200" dirty="0" smtClean="0">
                <a:solidFill>
                  <a:schemeClr val="tx1"/>
                </a:solidFill>
                <a:effectLst/>
                <a:latin typeface="+mn-lt"/>
                <a:ea typeface="ＭＳ Ｐゴシック" charset="0"/>
                <a:cs typeface="+mn-cs"/>
              </a:rPr>
              <a:t>level</a:t>
            </a:r>
            <a:r>
              <a:rPr lang="en-US" sz="1200" kern="1200" dirty="0" smtClean="0">
                <a:solidFill>
                  <a:schemeClr val="tx1"/>
                </a:solidFill>
                <a:effectLst/>
                <a:latin typeface="+mn-lt"/>
                <a:ea typeface="ＭＳ Ｐゴシック" charset="0"/>
                <a:cs typeface="+mn-cs"/>
              </a:rPr>
              <a:t> and exposure, and technological </a:t>
            </a:r>
            <a:r>
              <a:rPr lang="fr-FR" sz="1200" kern="1200" dirty="0" smtClean="0">
                <a:solidFill>
                  <a:schemeClr val="tx1"/>
                </a:solidFill>
                <a:effectLst/>
                <a:latin typeface="+mn-lt"/>
                <a:ea typeface="ＭＳ Ｐゴシック" charset="0"/>
                <a:cs typeface="+mn-cs"/>
              </a:rPr>
              <a:t>justification </a:t>
            </a:r>
            <a:r>
              <a:rPr lang="en-US" sz="1200" kern="1200" dirty="0" smtClean="0">
                <a:solidFill>
                  <a:schemeClr val="tx1"/>
                </a:solidFill>
                <a:effectLst/>
                <a:latin typeface="+mn-lt"/>
                <a:ea typeface="ＭＳ Ｐゴシック" charset="0"/>
                <a:cs typeface="+mn-cs"/>
              </a:rPr>
              <a:t>for intended use when submitting a color additive petition. The resulting data sets mean that colors are among the most studied</a:t>
            </a:r>
            <a:r>
              <a:rPr lang="en-US" sz="1200" kern="1200" baseline="0" dirty="0" smtClean="0">
                <a:solidFill>
                  <a:schemeClr val="tx1"/>
                </a:solidFill>
                <a:effectLst/>
                <a:latin typeface="+mn-lt"/>
                <a:ea typeface="ＭＳ Ｐゴシック" charset="0"/>
                <a:cs typeface="+mn-cs"/>
              </a:rPr>
              <a:t> additives allowed to be used in food.</a:t>
            </a:r>
            <a:endParaRPr lang="en-US" sz="1200" kern="1200" dirty="0" smtClean="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22</a:t>
            </a:fld>
            <a:endParaRPr lang="en-US" altLang="en-US"/>
          </a:p>
        </p:txBody>
      </p:sp>
    </p:spTree>
    <p:extLst>
      <p:ext uri="{BB962C8B-B14F-4D97-AF65-F5344CB8AC3E}">
        <p14:creationId xmlns:p14="http://schemas.microsoft.com/office/powerpoint/2010/main" val="33751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We work to promote the safety, and the public and regulatory awareness of that safety, for both certified colors and those exempt from certification. We also work with our member companies to directly interact with the FDA, DG Sanco, EFSA, and Codex/JECFA.</a:t>
            </a:r>
          </a:p>
        </p:txBody>
      </p:sp>
    </p:spTree>
    <p:extLst>
      <p:ext uri="{BB962C8B-B14F-4D97-AF65-F5344CB8AC3E}">
        <p14:creationId xmlns:p14="http://schemas.microsoft.com/office/powerpoint/2010/main" val="166427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of extensive data sets created for certified colors.</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23</a:t>
            </a:fld>
            <a:endParaRPr lang="en-US" altLang="en-US"/>
          </a:p>
        </p:txBody>
      </p:sp>
    </p:spTree>
    <p:extLst>
      <p:ext uri="{BB962C8B-B14F-4D97-AF65-F5344CB8AC3E}">
        <p14:creationId xmlns:p14="http://schemas.microsoft.com/office/powerpoint/2010/main" val="124288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safety</a:t>
            </a:r>
            <a:r>
              <a:rPr lang="en-US" baseline="0" dirty="0" smtClean="0"/>
              <a:t> data sets for exempt colors.</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24</a:t>
            </a:fld>
            <a:endParaRPr lang="en-US" altLang="en-US"/>
          </a:p>
        </p:txBody>
      </p:sp>
    </p:spTree>
    <p:extLst>
      <p:ext uri="{BB962C8B-B14F-4D97-AF65-F5344CB8AC3E}">
        <p14:creationId xmlns:p14="http://schemas.microsoft.com/office/powerpoint/2010/main" val="131124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C94513-E963-4C51-9DC5-A87785A386E0}"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086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Any interested person may petition the FDA to list a new color additive or a new use of a listed color additive.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26</a:t>
            </a:fld>
            <a:endParaRPr lang="en-US" altLang="en-US"/>
          </a:p>
        </p:txBody>
      </p:sp>
    </p:spTree>
    <p:extLst>
      <p:ext uri="{BB962C8B-B14F-4D97-AF65-F5344CB8AC3E}">
        <p14:creationId xmlns:p14="http://schemas.microsoft.com/office/powerpoint/2010/main" val="211981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kern="1200" dirty="0" smtClean="0">
                <a:solidFill>
                  <a:schemeClr val="tx1"/>
                </a:solidFill>
                <a:effectLst/>
                <a:latin typeface="+mn-lt"/>
                <a:ea typeface="ＭＳ Ｐゴシック" charset="0"/>
                <a:cs typeface="+mn-cs"/>
              </a:rPr>
              <a:t>The petitioner must provide information on the identity of the proposed color additive; its physical, chemical, and biological properties; chemical specifications; manufacturing process; stability data; intended uses and restrictions; labeling; tolerances and limitations; analytical methods for enforcing chemical specifications; analytical methods for determination of the color additive in products; identification and determination of any substance formed in or on products because of the use of the color additive; safety studies; estimate of probable exposure; proposed regulation; environmental assessment; and a reason why certification is not necessary if exemption from batch certification is requested. The FDA will then evaluate the data in the petition, publish a request for public comment, review the comments and other relevant data in its files, and issue, if appropriate, a final regulation for the color additive. </a:t>
            </a:r>
            <a:endParaRPr lang="en-US" sz="2800"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27</a:t>
            </a:fld>
            <a:endParaRPr lang="en-US" altLang="en-US"/>
          </a:p>
        </p:txBody>
      </p:sp>
    </p:spTree>
    <p:extLst>
      <p:ext uri="{BB962C8B-B14F-4D97-AF65-F5344CB8AC3E}">
        <p14:creationId xmlns:p14="http://schemas.microsoft.com/office/powerpoint/2010/main" val="2604564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C0504D"/>
                </a:solidFill>
                <a:ea typeface="ＭＳ Ｐゴシック" panose="020B0600070205080204" pitchFamily="34" charset="-128"/>
              </a:rPr>
              <a:t>This information allows the FDA to consider potential exposure and gauge the need for use of the color additive within a food category</a:t>
            </a:r>
          </a:p>
          <a:p>
            <a:endParaRPr lang="en-US" altLang="en-US"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0A846A-149C-4A71-8608-AE5EBD92F4D9}"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83184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B97B82-DC99-4050-B287-72B7EC8C5EC4}"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872038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All color additives, whether certified or exempt, are considered artificial for labeling purposes in the United States, and the addition of color to a product must be identified on the label (e.g., "artificial color," "color added"). Use of the term "natural color" is not permitted, as the FDA has not defined the term "natural." The agency has long considered it to mean that nothing artificial or synthetic, including colors regardless of source, has been included in or added to a product that would not normally be expected to be present. FDA did recently request</a:t>
            </a:r>
            <a:r>
              <a:rPr lang="en-US" sz="1200" kern="1200" baseline="0" dirty="0" smtClean="0">
                <a:solidFill>
                  <a:schemeClr val="tx1"/>
                </a:solidFill>
                <a:effectLst/>
                <a:latin typeface="+mn-lt"/>
                <a:ea typeface="ＭＳ Ｐゴシック" charset="0"/>
                <a:cs typeface="+mn-cs"/>
              </a:rPr>
              <a:t> comments on the use of Natural in labeling and IACM would support a regulatory definition of natural color and/or the allowance of color derived from natural sources and minimally processed to be included in a product labeled as made with natural ingredients.</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73026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ＭＳ Ｐゴシック" charset="0"/>
                <a:cs typeface="+mn-cs"/>
              </a:rPr>
              <a:t>In Europe, all food additives are given labeling codes commonly referred to as </a:t>
            </a:r>
            <a:r>
              <a:rPr lang="de-DE" sz="1200" kern="1200" dirty="0" smtClean="0">
                <a:solidFill>
                  <a:schemeClr val="tx1"/>
                </a:solidFill>
                <a:effectLst/>
                <a:latin typeface="+mn-lt"/>
                <a:ea typeface="ＭＳ Ｐゴシック" charset="0"/>
                <a:cs typeface="+mn-cs"/>
              </a:rPr>
              <a:t>“</a:t>
            </a:r>
            <a:r>
              <a:rPr lang="en-US" sz="1200" kern="1200" dirty="0" smtClean="0">
                <a:solidFill>
                  <a:schemeClr val="tx1"/>
                </a:solidFill>
                <a:effectLst/>
                <a:latin typeface="+mn-lt"/>
                <a:ea typeface="ＭＳ Ｐゴシック" charset="0"/>
                <a:cs typeface="+mn-cs"/>
              </a:rPr>
              <a:t>E-numbers,” e.g., </a:t>
            </a:r>
            <a:r>
              <a:rPr lang="it-IT" sz="1200" kern="1200" dirty="0" smtClean="0">
                <a:solidFill>
                  <a:schemeClr val="tx1"/>
                </a:solidFill>
                <a:effectLst/>
                <a:latin typeface="+mn-lt"/>
                <a:ea typeface="ＭＳ Ｐゴシック" charset="0"/>
                <a:cs typeface="+mn-cs"/>
              </a:rPr>
              <a:t>Allura Red</a:t>
            </a:r>
            <a:r>
              <a:rPr lang="en-US" sz="1200" kern="1200" dirty="0" smtClean="0">
                <a:solidFill>
                  <a:schemeClr val="tx1"/>
                </a:solidFill>
                <a:effectLst/>
                <a:latin typeface="+mn-lt"/>
                <a:ea typeface="ＭＳ Ｐゴシック" charset="0"/>
                <a:cs typeface="+mn-cs"/>
              </a:rPr>
              <a:t> is labeled as E129 and amaranth as E123. The EU also requires a warning label for the Southampton colors, saying that they may have effects on activity and attention in children. </a:t>
            </a:r>
            <a:r>
              <a:rPr lang="en-US" altLang="en-US" sz="2400" dirty="0" smtClean="0">
                <a:ea typeface="ＭＳ Ｐゴシック" panose="020B0600070205080204" pitchFamily="34" charset="-128"/>
              </a:rPr>
              <a:t>While the EU has required a warning label for the colors included in the McCann et al. study, this requirement was not based on adequate scientific evidence or on the opinion of EFSA, but instead on a political decision taken by members of the European Parliament who chose to forsake the EFSA opinion of the safety of the colors and respond to the emotionally charged public.</a:t>
            </a:r>
            <a:r>
              <a:rPr lang="en-US" altLang="en-US" sz="2400" baseline="0" dirty="0" smtClean="0">
                <a:ea typeface="ＭＳ Ｐゴシック" panose="020B0600070205080204" pitchFamily="34" charset="-128"/>
              </a:rPr>
              <a:t> </a:t>
            </a:r>
            <a:r>
              <a:rPr lang="en-US" altLang="en-US" sz="2400" dirty="0" smtClean="0">
                <a:ea typeface="ＭＳ Ｐゴシック" panose="020B0600070205080204" pitchFamily="34" charset="-128"/>
              </a:rPr>
              <a:t>Consumers, including children, are not in any way at risk from the presence of color additives in foods and therefore a warning label is completely unnecessary and will instead likely confuse consumers by indicating cause for concern where none exists.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28505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Due to the Southampton Study in 2007, a myth has persisted that synthetic dyes</a:t>
            </a:r>
            <a:r>
              <a:rPr lang="en-US" baseline="0" dirty="0" smtClean="0"/>
              <a:t> cause hyperactivity in children. </a:t>
            </a:r>
            <a:r>
              <a:rPr lang="en-US" sz="1200" kern="1200" dirty="0" smtClean="0">
                <a:solidFill>
                  <a:schemeClr val="tx1"/>
                </a:solidFill>
                <a:effectLst/>
                <a:latin typeface="+mn-lt"/>
                <a:ea typeface="ＭＳ Ｐゴシック" charset="0"/>
                <a:cs typeface="+mn-cs"/>
              </a:rPr>
              <a:t>Some view</a:t>
            </a:r>
            <a:r>
              <a:rPr lang="en-US" sz="1200" kern="1200" baseline="0" dirty="0" smtClean="0">
                <a:solidFill>
                  <a:schemeClr val="tx1"/>
                </a:solidFill>
                <a:effectLst/>
                <a:latin typeface="+mn-lt"/>
                <a:ea typeface="ＭＳ Ｐゴシック" charset="0"/>
                <a:cs typeface="+mn-cs"/>
              </a:rPr>
              <a:t> t</a:t>
            </a:r>
            <a:r>
              <a:rPr lang="en-US" sz="1200" kern="1200" dirty="0" smtClean="0">
                <a:solidFill>
                  <a:schemeClr val="tx1"/>
                </a:solidFill>
                <a:effectLst/>
                <a:latin typeface="+mn-lt"/>
                <a:ea typeface="ＭＳ Ｐゴシック" charset="0"/>
                <a:cs typeface="+mn-cs"/>
              </a:rPr>
              <a: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results of the Southampton Study to</a:t>
            </a:r>
            <a:r>
              <a:rPr lang="en-US" sz="1200" kern="1200" baseline="0" dirty="0" smtClean="0">
                <a:solidFill>
                  <a:schemeClr val="tx1"/>
                </a:solidFill>
                <a:effectLst/>
                <a:latin typeface="+mn-lt"/>
                <a:ea typeface="ＭＳ Ｐゴシック" charset="0"/>
                <a:cs typeface="+mn-cs"/>
              </a:rPr>
              <a:t> s</a:t>
            </a:r>
            <a:r>
              <a:rPr lang="en-US" sz="1200" kern="1200" dirty="0" smtClean="0">
                <a:solidFill>
                  <a:schemeClr val="tx1"/>
                </a:solidFill>
                <a:effectLst/>
                <a:latin typeface="+mn-lt"/>
                <a:ea typeface="ＭＳ Ｐゴシック" charset="0"/>
                <a:cs typeface="+mn-cs"/>
              </a:rPr>
              <a:t>uggest that some mixtures of certain synthetic food colors and benzoate preservative may affect the level of hyperactive behavior in children. However, there are many problems with the study,</a:t>
            </a:r>
            <a:r>
              <a:rPr lang="en-US" sz="1200" kern="1200" baseline="0" dirty="0" smtClean="0">
                <a:solidFill>
                  <a:schemeClr val="tx1"/>
                </a:solidFill>
                <a:effectLst/>
                <a:latin typeface="+mn-lt"/>
                <a:ea typeface="ＭＳ Ｐゴシック" charset="0"/>
                <a:cs typeface="+mn-cs"/>
              </a:rPr>
              <a:t> such as </a:t>
            </a:r>
            <a:r>
              <a:rPr lang="en-US" sz="1200" kern="1200" dirty="0" smtClean="0">
                <a:solidFill>
                  <a:schemeClr val="tx1"/>
                </a:solidFill>
                <a:effectLst/>
                <a:latin typeface="+mn-lt"/>
                <a:ea typeface="ＭＳ Ｐゴシック" charset="0"/>
                <a:cs typeface="+mn-cs"/>
              </a:rPr>
              <a:t>behavior assessment data were not collected for the respective placebo phases</a:t>
            </a:r>
            <a:r>
              <a:rPr lang="en-US" sz="1200" kern="1200" baseline="0" dirty="0" smtClean="0">
                <a:solidFill>
                  <a:schemeClr val="tx1"/>
                </a:solidFill>
                <a:effectLst/>
                <a:latin typeface="+mn-lt"/>
                <a:ea typeface="ＭＳ Ｐゴシック" charset="0"/>
                <a:cs typeface="+mn-cs"/>
              </a:rPr>
              <a:t> and </a:t>
            </a:r>
            <a:r>
              <a:rPr lang="en-US" sz="1200" kern="1200" dirty="0" smtClean="0">
                <a:solidFill>
                  <a:schemeClr val="tx1"/>
                </a:solidFill>
                <a:effectLst/>
                <a:latin typeface="+mn-lt"/>
                <a:ea typeface="ＭＳ Ｐゴシック" charset="0"/>
                <a:cs typeface="+mn-cs"/>
              </a:rPr>
              <a:t>the observed effects lacked clear statistical significance</a:t>
            </a:r>
            <a:endParaRPr lang="en-US" altLang="en-US" sz="2000" dirty="0" smtClean="0">
              <a:solidFill>
                <a:srgbClr val="000000"/>
              </a:solidFill>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1398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20 member companies – users and manufacturers of color</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3</a:t>
            </a:fld>
            <a:endParaRPr lang="en-US" altLang="en-US"/>
          </a:p>
        </p:txBody>
      </p:sp>
    </p:spTree>
    <p:extLst>
      <p:ext uri="{BB962C8B-B14F-4D97-AF65-F5344CB8AC3E}">
        <p14:creationId xmlns:p14="http://schemas.microsoft.com/office/powerpoint/2010/main" val="44306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The FDA, however, after review of all scientific data, concluded that there was no causal relationship and a warning label is not needed. </a:t>
            </a:r>
            <a:r>
              <a:rPr lang="en-US" sz="1200" kern="1200" dirty="0" smtClean="0">
                <a:solidFill>
                  <a:schemeClr val="tx1"/>
                </a:solidFill>
                <a:effectLst/>
                <a:latin typeface="+mn-lt"/>
                <a:ea typeface="ＭＳ Ｐゴシック" charset="0"/>
                <a:cs typeface="+mn-cs"/>
              </a:rPr>
              <a:t>FDA recently completed a comprehensive</a:t>
            </a:r>
            <a:r>
              <a:rPr lang="en-US" sz="1200" kern="1200" baseline="0" dirty="0" smtClean="0">
                <a:solidFill>
                  <a:schemeClr val="tx1"/>
                </a:solidFill>
                <a:effectLst/>
                <a:latin typeface="+mn-lt"/>
                <a:ea typeface="ＭＳ Ｐゴシック" charset="0"/>
                <a:cs typeface="+mn-cs"/>
              </a:rPr>
              <a:t> exposure assessment of all FD&amp;C colors and concluded that the exposure was significantly below the ADIs for all colors and in all age groups.</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4839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IACM does not support a warning for colors on ingredient labels, as there is no proven causality to hyperactivity; data from the Southampton study does not clearly indicate a causal association between the intake of color additives and hyperactive behavior; and as with all food ingredients, if consumers choose to not eat a specific ingredient, they can see it listed on the label and make an informed product choice.</a:t>
            </a:r>
          </a:p>
          <a:p>
            <a:pPr>
              <a:defRPr/>
            </a:pPr>
            <a:r>
              <a:rPr lang="en-US" altLang="en-US" dirty="0" smtClean="0">
                <a:ea typeface="ＭＳ Ｐゴシック" panose="020B0600070205080204" pitchFamily="34" charset="-128"/>
              </a:rPr>
              <a:t>IACM feels strongly that governments should make regulatory decisions based on sound science, rather than respond to an emotionally charged or political request that may not understand the implication and unintended consequences resulting from such a decision. </a:t>
            </a:r>
          </a:p>
          <a:p>
            <a:pPr>
              <a:defRPr/>
            </a:pPr>
            <a:r>
              <a:rPr lang="en-US" altLang="en-US" dirty="0" smtClean="0">
                <a:ea typeface="ＭＳ Ｐゴシック" panose="020B0600070205080204" pitchFamily="34" charset="-128"/>
              </a:rPr>
              <a:t>For this reason, warning statements for the Southampton colors are not used in geographies that use science to set policy, such as the United States, Canada, Australia, New Zealand, China or Japan.</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02686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826805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IACM is also supportive generally of global</a:t>
            </a:r>
            <a:r>
              <a:rPr lang="en-US" sz="1200" kern="1200" baseline="0" dirty="0" smtClean="0">
                <a:solidFill>
                  <a:schemeClr val="tx1"/>
                </a:solidFill>
                <a:effectLst/>
                <a:latin typeface="+mn-lt"/>
                <a:ea typeface="ＭＳ Ｐゴシック" charset="0"/>
                <a:cs typeface="+mn-cs"/>
              </a:rPr>
              <a:t> harmonization of color additive regulations where possible. IACM </a:t>
            </a:r>
            <a:r>
              <a:rPr lang="en-US" sz="1200" kern="1200" dirty="0" smtClean="0">
                <a:solidFill>
                  <a:schemeClr val="tx1"/>
                </a:solidFill>
                <a:effectLst/>
                <a:latin typeface="+mn-lt"/>
                <a:ea typeface="ＭＳ Ｐゴシック" charset="0"/>
                <a:cs typeface="+mn-cs"/>
              </a:rPr>
              <a:t>participates as a non-governmental observer (NGO) at the </a:t>
            </a:r>
            <a:r>
              <a:rPr lang="it-IT" sz="1200" kern="1200" dirty="0" smtClean="0">
                <a:solidFill>
                  <a:schemeClr val="tx1"/>
                </a:solidFill>
                <a:effectLst/>
                <a:latin typeface="+mn-lt"/>
                <a:ea typeface="ＭＳ Ｐゴシック" charset="0"/>
                <a:cs typeface="+mn-cs"/>
              </a:rPr>
              <a:t>Codex Alimentarius </a:t>
            </a:r>
            <a:r>
              <a:rPr lang="en-US" sz="1200" kern="1200" dirty="0" smtClean="0">
                <a:solidFill>
                  <a:schemeClr val="tx1"/>
                </a:solidFill>
                <a:effectLst/>
                <a:latin typeface="+mn-lt"/>
                <a:ea typeface="ＭＳ Ｐゴシック" charset="0"/>
                <a:cs typeface="+mn-cs"/>
              </a:rPr>
              <a:t>Commission and is an active participant in the Codex Committee on Food Additives. Each country takes its own approach to color additive approval and reauthorization and populations have different needs and requirements for colors due to cultural variations. </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38</a:t>
            </a:fld>
            <a:endParaRPr lang="en-US" altLang="en-US"/>
          </a:p>
        </p:txBody>
      </p:sp>
    </p:spTree>
    <p:extLst>
      <p:ext uri="{BB962C8B-B14F-4D97-AF65-F5344CB8AC3E}">
        <p14:creationId xmlns:p14="http://schemas.microsoft.com/office/powerpoint/2010/main" val="1976229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We encourage countries to consider colors that are approved for use by the United States, European Union, or Codex as the basis for their regulations.</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41</a:t>
            </a:fld>
            <a:endParaRPr lang="en-US" altLang="en-US"/>
          </a:p>
        </p:txBody>
      </p:sp>
    </p:spTree>
    <p:extLst>
      <p:ext uri="{BB962C8B-B14F-4D97-AF65-F5344CB8AC3E}">
        <p14:creationId xmlns:p14="http://schemas.microsoft.com/office/powerpoint/2010/main" val="3563794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5233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4371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382E50D-35A6-4256-B90E-EF6C1AFF52F4}"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50170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Color additives from natural sources such as vegetable and mineral were used to color foods, and cosmetics since ancient times.</a:t>
            </a:r>
          </a:p>
        </p:txBody>
      </p:sp>
    </p:spTree>
    <p:extLst>
      <p:ext uri="{BB962C8B-B14F-4D97-AF65-F5344CB8AC3E}">
        <p14:creationId xmlns:p14="http://schemas.microsoft.com/office/powerpoint/2010/main" val="11173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5430EE-9834-485E-8546-3B721EA19FFC}"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56163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52B31C8-536C-4E2C-B601-8E284B3B106B}" type="slidenum">
              <a:rPr lang="en-GB" altLang="en-US" smtClean="0"/>
              <a:pPr>
                <a:spcBef>
                  <a:spcPct val="0"/>
                </a:spcBef>
              </a:pPr>
              <a:t>10</a:t>
            </a:fld>
            <a:endParaRPr lang="en-GB" alt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0"/>
                <a:cs typeface="+mn-cs"/>
              </a:rPr>
              <a:t>The Federal Food, Drug, and</a:t>
            </a:r>
            <a:r>
              <a:rPr lang="en-US" sz="1200" kern="1200" baseline="0" dirty="0" smtClean="0">
                <a:solidFill>
                  <a:schemeClr val="tx1"/>
                </a:solidFill>
                <a:effectLst/>
                <a:latin typeface="+mn-lt"/>
                <a:ea typeface="ＭＳ Ｐゴシック" charset="0"/>
                <a:cs typeface="+mn-cs"/>
              </a:rPr>
              <a:t> Cosmetic Act p</a:t>
            </a:r>
            <a:r>
              <a:rPr lang="en-US" sz="1200" kern="1200" dirty="0" smtClean="0">
                <a:solidFill>
                  <a:schemeClr val="tx1"/>
                </a:solidFill>
                <a:effectLst/>
                <a:latin typeface="+mn-lt"/>
                <a:ea typeface="ＭＳ Ｐゴシック" charset="0"/>
                <a:cs typeface="+mn-cs"/>
              </a:rPr>
              <a:t>rovides that a substance that imparts color is a color additive and is subject to premarket approval requirements unless it is used solely for a purpose other than coloring. </a:t>
            </a:r>
            <a:endParaRPr lang="en-US" altLang="en-US" b="1" dirty="0" smtClean="0">
              <a:ea typeface="ＭＳ Ｐゴシック" panose="020B0600070205080204" pitchFamily="34" charset="-128"/>
            </a:endParaRPr>
          </a:p>
        </p:txBody>
      </p:sp>
    </p:spTree>
    <p:extLst>
      <p:ext uri="{BB962C8B-B14F-4D97-AF65-F5344CB8AC3E}">
        <p14:creationId xmlns:p14="http://schemas.microsoft.com/office/powerpoint/2010/main" val="126888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U.S. Food and Drug Administration (FDA) defines a color additive as any dye, pigment, or other substance made or obtained from a vegetable, animal, mineral, or other source capable of coloring a food, drug, or cosmetic or any part of the human body. Regulations regarding color additives are published in Title 21 Parts 70–82 of the </a:t>
            </a:r>
            <a:r>
              <a:rPr lang="en-US" sz="1200" i="1" kern="1200" dirty="0" smtClean="0">
                <a:solidFill>
                  <a:schemeClr val="tx1"/>
                </a:solidFill>
                <a:effectLst/>
                <a:latin typeface="+mn-lt"/>
                <a:ea typeface="ＭＳ Ｐゴシック" charset="0"/>
                <a:cs typeface="+mn-cs"/>
              </a:rPr>
              <a:t>Code of Federal Regulations</a:t>
            </a:r>
            <a:r>
              <a:rPr lang="en-US" sz="1200" kern="1200" dirty="0" smtClean="0">
                <a:solidFill>
                  <a:schemeClr val="tx1"/>
                </a:solidFill>
                <a:effectLst/>
                <a:latin typeface="+mn-lt"/>
                <a:ea typeface="ＭＳ Ｐゴシック" charset="0"/>
                <a:cs typeface="+mn-cs"/>
              </a:rPr>
              <a:t> (CFR). The use of an unlisted color additive, the improper use of a listed color additive, or the use of a color additive that does not meet the purity and identity specifications of the listing regulation may cause a product to be adulterated and subject to FDA enforcement action.</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11</a:t>
            </a:fld>
            <a:endParaRPr lang="en-US" altLang="en-US"/>
          </a:p>
        </p:txBody>
      </p:sp>
    </p:spTree>
    <p:extLst>
      <p:ext uri="{BB962C8B-B14F-4D97-AF65-F5344CB8AC3E}">
        <p14:creationId xmlns:p14="http://schemas.microsoft.com/office/powerpoint/2010/main" val="419839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CA56A692-C5C3-4502-BD9F-87F0E9A0DD07}" type="slidenum">
              <a:rPr lang="en-US" altLang="en-US"/>
              <a:pPr>
                <a:defRPr/>
              </a:pPr>
              <a:t>‹#›</a:t>
            </a:fld>
            <a:endParaRPr lang="en-US" altLang="en-US"/>
          </a:p>
        </p:txBody>
      </p:sp>
    </p:spTree>
    <p:extLst>
      <p:ext uri="{BB962C8B-B14F-4D97-AF65-F5344CB8AC3E}">
        <p14:creationId xmlns:p14="http://schemas.microsoft.com/office/powerpoint/2010/main" val="367612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142CFE69-5DA8-42BF-B251-D6ED913089AD}" type="slidenum">
              <a:rPr lang="en-US" altLang="en-US"/>
              <a:pPr>
                <a:defRPr/>
              </a:pPr>
              <a:t>‹#›</a:t>
            </a:fld>
            <a:endParaRPr lang="en-US" altLang="en-US"/>
          </a:p>
        </p:txBody>
      </p:sp>
    </p:spTree>
    <p:extLst>
      <p:ext uri="{BB962C8B-B14F-4D97-AF65-F5344CB8AC3E}">
        <p14:creationId xmlns:p14="http://schemas.microsoft.com/office/powerpoint/2010/main" val="36937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3F9FE8A5-FA2E-4763-9586-F7F92BF75E01}" type="slidenum">
              <a:rPr lang="en-US" altLang="en-US"/>
              <a:pPr>
                <a:defRPr/>
              </a:pPr>
              <a:t>‹#›</a:t>
            </a:fld>
            <a:endParaRPr lang="en-US" altLang="en-US"/>
          </a:p>
        </p:txBody>
      </p:sp>
    </p:spTree>
    <p:extLst>
      <p:ext uri="{BB962C8B-B14F-4D97-AF65-F5344CB8AC3E}">
        <p14:creationId xmlns:p14="http://schemas.microsoft.com/office/powerpoint/2010/main" val="294111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839200" y="6356350"/>
            <a:ext cx="2844800" cy="365125"/>
          </a:xfrm>
          <a:prstGeom prst="rect">
            <a:avLst/>
          </a:prstGeom>
        </p:spPr>
        <p:txBody>
          <a:bodyPr/>
          <a:lstStyle>
            <a:lvl1pPr eaLnBrk="1" hangingPunct="1">
              <a:defRPr/>
            </a:lvl1pPr>
          </a:lstStyle>
          <a:p>
            <a:pPr>
              <a:defRPr/>
            </a:pPr>
            <a:fld id="{91539217-F483-4297-83C3-767ECF00BB1C}" type="slidenum">
              <a:rPr lang="en-US" altLang="en-US"/>
              <a:pPr>
                <a:defRPr/>
              </a:pPr>
              <a:t>‹#›</a:t>
            </a:fld>
            <a:endParaRPr lang="en-US" altLang="en-US"/>
          </a:p>
        </p:txBody>
      </p:sp>
    </p:spTree>
    <p:extLst>
      <p:ext uri="{BB962C8B-B14F-4D97-AF65-F5344CB8AC3E}">
        <p14:creationId xmlns:p14="http://schemas.microsoft.com/office/powerpoint/2010/main" val="201006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236A9D15-9A9A-416E-BD21-09B62514C158}" type="slidenum">
              <a:rPr lang="en-US" altLang="en-US"/>
              <a:pPr>
                <a:defRPr/>
              </a:pPr>
              <a:t>‹#›</a:t>
            </a:fld>
            <a:endParaRPr lang="en-US" altLang="en-US"/>
          </a:p>
        </p:txBody>
      </p:sp>
    </p:spTree>
    <p:extLst>
      <p:ext uri="{BB962C8B-B14F-4D97-AF65-F5344CB8AC3E}">
        <p14:creationId xmlns:p14="http://schemas.microsoft.com/office/powerpoint/2010/main" val="399144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7334F3C6-F0EA-4E06-88C1-41B9AA159E57}" type="slidenum">
              <a:rPr lang="en-US" altLang="en-US"/>
              <a:pPr>
                <a:defRPr/>
              </a:pPr>
              <a:t>‹#›</a:t>
            </a:fld>
            <a:endParaRPr lang="en-US" altLang="en-US"/>
          </a:p>
        </p:txBody>
      </p:sp>
    </p:spTree>
    <p:extLst>
      <p:ext uri="{BB962C8B-B14F-4D97-AF65-F5344CB8AC3E}">
        <p14:creationId xmlns:p14="http://schemas.microsoft.com/office/powerpoint/2010/main" val="26370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4A49FDF0-0D6A-4171-96D6-6BA0A5B58AD8}" type="slidenum">
              <a:rPr lang="en-US" altLang="en-US"/>
              <a:pPr>
                <a:defRPr/>
              </a:pPr>
              <a:t>‹#›</a:t>
            </a:fld>
            <a:endParaRPr lang="en-US" altLang="en-US"/>
          </a:p>
        </p:txBody>
      </p:sp>
    </p:spTree>
    <p:extLst>
      <p:ext uri="{BB962C8B-B14F-4D97-AF65-F5344CB8AC3E}">
        <p14:creationId xmlns:p14="http://schemas.microsoft.com/office/powerpoint/2010/main" val="16164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B9087127-D02F-4E42-9C33-C0F312E24B2D}" type="slidenum">
              <a:rPr lang="en-US" altLang="en-US"/>
              <a:pPr>
                <a:defRPr/>
              </a:pPr>
              <a:t>‹#›</a:t>
            </a:fld>
            <a:endParaRPr lang="en-US" altLang="en-US"/>
          </a:p>
        </p:txBody>
      </p:sp>
    </p:spTree>
    <p:extLst>
      <p:ext uri="{BB962C8B-B14F-4D97-AF65-F5344CB8AC3E}">
        <p14:creationId xmlns:p14="http://schemas.microsoft.com/office/powerpoint/2010/main" val="118805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3348847D-D3D3-4DC9-A752-E2E4B1BEA03E}" type="slidenum">
              <a:rPr lang="en-US" altLang="en-US"/>
              <a:pPr>
                <a:defRPr/>
              </a:pPr>
              <a:t>‹#›</a:t>
            </a:fld>
            <a:endParaRPr lang="en-US" altLang="en-US"/>
          </a:p>
        </p:txBody>
      </p:sp>
    </p:spTree>
    <p:extLst>
      <p:ext uri="{BB962C8B-B14F-4D97-AF65-F5344CB8AC3E}">
        <p14:creationId xmlns:p14="http://schemas.microsoft.com/office/powerpoint/2010/main" val="361983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8DACDF79-54D5-4DE4-9BE9-B7027A29DE50}" type="slidenum">
              <a:rPr lang="en-US" altLang="en-US"/>
              <a:pPr>
                <a:defRPr/>
              </a:pPr>
              <a:t>‹#›</a:t>
            </a:fld>
            <a:endParaRPr lang="en-US" altLang="en-US"/>
          </a:p>
        </p:txBody>
      </p:sp>
    </p:spTree>
    <p:extLst>
      <p:ext uri="{BB962C8B-B14F-4D97-AF65-F5344CB8AC3E}">
        <p14:creationId xmlns:p14="http://schemas.microsoft.com/office/powerpoint/2010/main" val="65397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2D3F587A-C603-4389-8A38-CE66EFE007B1}" type="slidenum">
              <a:rPr lang="en-US" altLang="en-US"/>
              <a:pPr>
                <a:defRPr/>
              </a:pPr>
              <a:t>‹#›</a:t>
            </a:fld>
            <a:endParaRPr lang="en-US" altLang="en-US"/>
          </a:p>
        </p:txBody>
      </p:sp>
    </p:spTree>
    <p:extLst>
      <p:ext uri="{BB962C8B-B14F-4D97-AF65-F5344CB8AC3E}">
        <p14:creationId xmlns:p14="http://schemas.microsoft.com/office/powerpoint/2010/main" val="150316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iacm_logo.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210800" y="6238875"/>
            <a:ext cx="1778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209800" y="1674813"/>
            <a:ext cx="7772400" cy="993775"/>
          </a:xfrm>
        </p:spPr>
        <p:txBody>
          <a:bodyPr/>
          <a:lstStyle/>
          <a:p>
            <a:pPr eaLnBrk="1" hangingPunct="1"/>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r>
              <a:rPr lang="en-US" altLang="en-US" sz="4000" b="1" smtClean="0">
                <a:latin typeface="Arial Black" panose="020B0A04020102020204" pitchFamily="34" charset="0"/>
                <a:ea typeface="ＭＳ Ｐゴシック" panose="020B0600070205080204" pitchFamily="34" charset="-128"/>
              </a:rPr>
              <a:t>Safety and Benefits of Food Colors</a:t>
            </a:r>
          </a:p>
        </p:txBody>
      </p:sp>
      <p:sp>
        <p:nvSpPr>
          <p:cNvPr id="15363" name="Subtitle 2"/>
          <p:cNvSpPr>
            <a:spLocks noGrp="1"/>
          </p:cNvSpPr>
          <p:nvPr>
            <p:ph type="subTitle" idx="1"/>
          </p:nvPr>
        </p:nvSpPr>
        <p:spPr>
          <a:xfrm>
            <a:off x="2438400" y="3124200"/>
            <a:ext cx="7391400" cy="2743200"/>
          </a:xfrm>
        </p:spPr>
        <p:txBody>
          <a:bodyPr/>
          <a:lstStyle/>
          <a:p>
            <a:pPr eaLnBrk="1" hangingPunct="1"/>
            <a:endParaRPr lang="en-US" altLang="en-US" sz="4000" b="1" dirty="0" smtClean="0">
              <a:solidFill>
                <a:srgbClr val="898989"/>
              </a:solidFill>
              <a:ea typeface="ＭＳ Ｐゴシック" panose="020B0600070205080204" pitchFamily="34" charset="-128"/>
            </a:endParaRPr>
          </a:p>
          <a:p>
            <a:pPr eaLnBrk="1" hangingPunct="1"/>
            <a:r>
              <a:rPr lang="en-US" altLang="en-US" b="1" dirty="0" smtClean="0">
                <a:solidFill>
                  <a:schemeClr val="tx1"/>
                </a:solidFill>
                <a:ea typeface="ＭＳ Ｐゴシック" panose="020B0600070205080204" pitchFamily="34" charset="-128"/>
              </a:rPr>
              <a:t>Christi Simon</a:t>
            </a:r>
          </a:p>
          <a:p>
            <a:pPr eaLnBrk="1" hangingPunct="1"/>
            <a:r>
              <a:rPr lang="en-US" altLang="en-US" b="1" dirty="0" smtClean="0">
                <a:solidFill>
                  <a:schemeClr val="tx1"/>
                </a:solidFill>
                <a:ea typeface="ＭＳ Ｐゴシック" panose="020B0600070205080204" pitchFamily="34" charset="-128"/>
              </a:rPr>
              <a:t>Sensient </a:t>
            </a:r>
          </a:p>
          <a:p>
            <a:pPr eaLnBrk="1" hangingPunct="1"/>
            <a:endParaRPr lang="en-US" altLang="en-US" dirty="0" smtClean="0">
              <a:solidFill>
                <a:srgbClr val="898989"/>
              </a:solidFill>
              <a:ea typeface="ＭＳ Ｐゴシック" panose="020B0600070205080204" pitchFamily="34" charset="-128"/>
            </a:endParaRPr>
          </a:p>
        </p:txBody>
      </p:sp>
      <p:pic>
        <p:nvPicPr>
          <p:cNvPr id="15364" name="Picture 1" descr="298399502_b0fb117665_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0" y="371475"/>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Different colored scoops of frozen sherbet desser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22066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desserts,dining,dishes,foods,gelatin dessert,gelatin desserts,gelatins,glasses,households,photographs,restaurants,topping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0225" y="322263"/>
            <a:ext cx="1447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06388"/>
            <a:ext cx="191611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09800" y="1676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005013">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latin typeface="Calibri" panose="020F0502020204030204" pitchFamily="34" charset="0"/>
            </a:endParaRPr>
          </a:p>
        </p:txBody>
      </p:sp>
      <p:sp>
        <p:nvSpPr>
          <p:cNvPr id="37891" name="Rectangle 3"/>
          <p:cNvSpPr>
            <a:spLocks noChangeArrowheads="1"/>
          </p:cNvSpPr>
          <p:nvPr/>
        </p:nvSpPr>
        <p:spPr bwMode="auto">
          <a:xfrm>
            <a:off x="2895600" y="3048000"/>
            <a:ext cx="640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endParaRPr lang="en-US" altLang="en-US" sz="2400">
              <a:latin typeface="Calibri" panose="020F0502020204030204" pitchFamily="34" charset="0"/>
            </a:endParaRPr>
          </a:p>
        </p:txBody>
      </p:sp>
      <p:sp>
        <p:nvSpPr>
          <p:cNvPr id="37892" name="Rectangle 5"/>
          <p:cNvSpPr>
            <a:spLocks noGrp="1" noChangeArrowheads="1"/>
          </p:cNvSpPr>
          <p:nvPr>
            <p:ph type="title"/>
          </p:nvPr>
        </p:nvSpPr>
        <p:spPr/>
        <p:txBody>
          <a:bodyPr/>
          <a:lstStyle/>
          <a:p>
            <a:pPr eaLnBrk="1" hangingPunct="1"/>
            <a:r>
              <a:rPr lang="en-IE" altLang="en-US" b="1" dirty="0" smtClean="0">
                <a:latin typeface="Arial Black" panose="020B0A04020102020204" pitchFamily="34" charset="0"/>
                <a:ea typeface="ＭＳ Ｐゴシック" panose="020B0600070205080204" pitchFamily="34" charset="-128"/>
              </a:rPr>
              <a:t>US FDA Legal Framework </a:t>
            </a:r>
            <a:endParaRPr lang="en-GB" altLang="en-US" b="1" dirty="0" smtClean="0">
              <a:latin typeface="Arial Black" panose="020B0A04020102020204" pitchFamily="34" charset="0"/>
              <a:ea typeface="ＭＳ Ｐゴシック" panose="020B0600070205080204" pitchFamily="34" charset="-128"/>
            </a:endParaRPr>
          </a:p>
        </p:txBody>
      </p:sp>
      <p:sp>
        <p:nvSpPr>
          <p:cNvPr id="37893" name="Rectangle 6"/>
          <p:cNvSpPr>
            <a:spLocks noGrp="1" noChangeArrowheads="1"/>
          </p:cNvSpPr>
          <p:nvPr>
            <p:ph idx="1"/>
          </p:nvPr>
        </p:nvSpPr>
        <p:spPr/>
        <p:txBody>
          <a:bodyPr/>
          <a:lstStyle/>
          <a:p>
            <a:pPr eaLnBrk="1" hangingPunct="1"/>
            <a:r>
              <a:rPr lang="en-US" altLang="en-US" sz="2400" smtClean="0">
                <a:ea typeface="ＭＳ Ｐゴシック" panose="020B0600070205080204" pitchFamily="34" charset="-128"/>
              </a:rPr>
              <a:t>1906 Pure Food and Drug Act</a:t>
            </a:r>
          </a:p>
          <a:p>
            <a:pPr lvl="1" eaLnBrk="1" hangingPunct="1"/>
            <a:r>
              <a:rPr lang="en-US" altLang="en-US" sz="2000" smtClean="0">
                <a:ea typeface="ＭＳ Ｐゴシック" panose="020B0600070205080204" pitchFamily="34" charset="-128"/>
              </a:rPr>
              <a:t>Defined "misbranding" and "adulteration" for the first time and prescribed penalties for each</a:t>
            </a:r>
          </a:p>
          <a:p>
            <a:pPr lvl="1" eaLnBrk="1" hangingPunct="1"/>
            <a:r>
              <a:rPr lang="en-US" altLang="en-US" sz="2000" smtClean="0">
                <a:ea typeface="ＭＳ Ｐゴシック" panose="020B0600070205080204" pitchFamily="34" charset="-128"/>
              </a:rPr>
              <a:t>Regulated food and drugs moving in interstate commerce</a:t>
            </a:r>
          </a:p>
          <a:p>
            <a:pPr eaLnBrk="1" hangingPunct="1"/>
            <a:r>
              <a:rPr lang="en-US" altLang="en-US" sz="2400" smtClean="0">
                <a:ea typeface="ＭＳ Ｐゴシック" panose="020B0600070205080204" pitchFamily="34" charset="-128"/>
              </a:rPr>
              <a:t>1938 Food, Drug, and Cosmetics Act </a:t>
            </a:r>
          </a:p>
          <a:p>
            <a:pPr lvl="1" eaLnBrk="1" hangingPunct="1"/>
            <a:r>
              <a:rPr lang="en-US" altLang="en-US" sz="2000" smtClean="0">
                <a:ea typeface="ＭＳ Ｐゴシック" panose="020B0600070205080204" pitchFamily="34" charset="-128"/>
              </a:rPr>
              <a:t>Established safety standard – harmless and suitable</a:t>
            </a:r>
          </a:p>
          <a:p>
            <a:pPr lvl="1" eaLnBrk="1" hangingPunct="1"/>
            <a:r>
              <a:rPr lang="en-US" altLang="en-US" sz="2000" smtClean="0">
                <a:ea typeface="ＭＳ Ｐゴシック" panose="020B0600070205080204" pitchFamily="34" charset="-128"/>
              </a:rPr>
              <a:t>Established certification/FD&amp;C certified</a:t>
            </a:r>
          </a:p>
          <a:p>
            <a:pPr eaLnBrk="1" hangingPunct="1"/>
            <a:r>
              <a:rPr lang="en-US" altLang="en-US" sz="2400" smtClean="0">
                <a:ea typeface="ＭＳ Ｐゴシック" panose="020B0600070205080204" pitchFamily="34" charset="-128"/>
              </a:rPr>
              <a:t>1960 Color Additive Amendments</a:t>
            </a:r>
          </a:p>
          <a:p>
            <a:pPr lvl="1" eaLnBrk="1" hangingPunct="1"/>
            <a:r>
              <a:rPr lang="en-US" altLang="en-US" sz="2000" smtClean="0">
                <a:ea typeface="ＭＳ Ｐゴシック" panose="020B0600070205080204" pitchFamily="34" charset="-128"/>
              </a:rPr>
              <a:t>Defined color additive</a:t>
            </a:r>
          </a:p>
          <a:p>
            <a:pPr lvl="1" eaLnBrk="1" hangingPunct="1"/>
            <a:r>
              <a:rPr lang="en-US" altLang="en-US" sz="2000" smtClean="0">
                <a:ea typeface="ＭＳ Ｐゴシック" panose="020B0600070205080204" pitchFamily="34" charset="-128"/>
              </a:rPr>
              <a:t>Identified new safety standard – reasonable certainty of no harm</a:t>
            </a:r>
          </a:p>
          <a:p>
            <a:pPr lvl="1" eaLnBrk="1" hangingPunct="1"/>
            <a:r>
              <a:rPr lang="en-US" altLang="en-US" sz="2000" smtClean="0">
                <a:ea typeface="ＭＳ Ｐゴシック" panose="020B0600070205080204" pitchFamily="34" charset="-128"/>
              </a:rPr>
              <a:t>Required pre-market approval</a:t>
            </a:r>
          </a:p>
          <a:p>
            <a:pPr lvl="1" eaLnBrk="1" hangingPunct="1"/>
            <a:r>
              <a:rPr lang="en-US" altLang="en-US" sz="2000" smtClean="0">
                <a:ea typeface="ＭＳ Ｐゴシック" panose="020B0600070205080204" pitchFamily="34" charset="-128"/>
              </a:rPr>
              <a:t>Authorized exempt from certification</a:t>
            </a:r>
          </a:p>
          <a:p>
            <a:pPr eaLnBrk="1" hangingPunct="1"/>
            <a:endParaRPr lang="en-GB" altLang="en-US" sz="2000" b="1"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latin typeface="Arial Black" panose="020B0A04020102020204" pitchFamily="34" charset="0"/>
                <a:ea typeface="ＭＳ Ｐゴシック" panose="020B0600070205080204" pitchFamily="34" charset="-128"/>
              </a:rPr>
              <a:t>FDA Definition of Color Additive</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z="3200" b="1" smtClean="0">
                <a:ea typeface="ＭＳ Ｐゴシック" panose="020B0600070205080204" pitchFamily="34" charset="-128"/>
              </a:rPr>
              <a:t> (FD&amp;C Act Section 201(t)) </a:t>
            </a:r>
            <a:endParaRPr lang="en-US" altLang="en-US" b="1" smtClean="0">
              <a:ea typeface="ＭＳ Ｐゴシック" panose="020B0600070205080204" pitchFamily="34" charset="-128"/>
            </a:endParaRPr>
          </a:p>
        </p:txBody>
      </p:sp>
      <p:sp>
        <p:nvSpPr>
          <p:cNvPr id="40963" name="Content Placeholder 2"/>
          <p:cNvSpPr>
            <a:spLocks noGrp="1"/>
          </p:cNvSpPr>
          <p:nvPr>
            <p:ph idx="1"/>
          </p:nvPr>
        </p:nvSpPr>
        <p:spPr/>
        <p:txBody>
          <a:bodyPr/>
          <a:lstStyle/>
          <a:p>
            <a:pPr eaLnBrk="1" hangingPunct="1">
              <a:buClr>
                <a:schemeClr val="tx1"/>
              </a:buClr>
              <a:buSzPct val="110000"/>
            </a:pPr>
            <a:r>
              <a:rPr lang="en-US" altLang="en-US" sz="2800" smtClean="0">
                <a:ea typeface="ＭＳ Ｐゴシック" panose="020B0600070205080204" pitchFamily="34" charset="-128"/>
              </a:rPr>
              <a:t>A material which is a dye, pigment, or other substance …  and when added or applied to a food, drug, or cosmetic, or to the human body or any part thereof, is capable (alone or through reaction with other substance) of imparting color thereto;</a:t>
            </a:r>
          </a:p>
          <a:p>
            <a:pPr lvl="1" eaLnBrk="1" hangingPunct="1"/>
            <a:r>
              <a:rPr lang="en-US" altLang="en-US" sz="2400" smtClean="0">
                <a:ea typeface="ＭＳ Ｐゴシック" panose="020B0600070205080204" pitchFamily="34" charset="-128"/>
              </a:rPr>
              <a:t>Excludes substances determined by the Secretary to be used solely for a purpose other than coloring</a:t>
            </a:r>
          </a:p>
          <a:p>
            <a:pPr eaLnBrk="1" hangingPunct="1"/>
            <a:r>
              <a:rPr lang="en-US" altLang="en-US" sz="2800" smtClean="0">
                <a:ea typeface="ＭＳ Ｐゴシック" panose="020B0600070205080204" pitchFamily="34" charset="-128"/>
              </a:rPr>
              <a:t>A color additive is unsafe if not used in accord with a regulation/exemption</a:t>
            </a:r>
          </a:p>
          <a:p>
            <a:pPr eaLnBrk="1" hangingPunct="1"/>
            <a:r>
              <a:rPr lang="en-US" altLang="en-US" sz="2800" smtClean="0">
                <a:ea typeface="ＭＳ Ｐゴシック" panose="020B0600070205080204" pitchFamily="34" charset="-128"/>
              </a:rPr>
              <a:t>No generally recognized as safe (GRAS) exemption</a:t>
            </a:r>
          </a:p>
          <a:p>
            <a:endParaRPr lang="en-US" altLang="en-US"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Types of FDA Regulated Colors</a:t>
            </a:r>
          </a:p>
        </p:txBody>
      </p:sp>
      <p:sp>
        <p:nvSpPr>
          <p:cNvPr id="25603" name="Content Placeholder 2"/>
          <p:cNvSpPr>
            <a:spLocks noGrp="1"/>
          </p:cNvSpPr>
          <p:nvPr>
            <p:ph sz="half" idx="1"/>
          </p:nvPr>
        </p:nvSpPr>
        <p:spPr>
          <a:xfrm>
            <a:off x="609600" y="1600200"/>
            <a:ext cx="5384800" cy="4525963"/>
          </a:xfrm>
        </p:spPr>
        <p:txBody>
          <a:bodyPr/>
          <a:lstStyle/>
          <a:p>
            <a:pPr marL="0" indent="0">
              <a:buFont typeface="Arial" panose="020B0604020202020204" pitchFamily="34" charset="0"/>
              <a:buNone/>
              <a:defRPr/>
            </a:pPr>
            <a:r>
              <a:rPr lang="en-US" altLang="en-US" sz="2000" b="1" dirty="0" smtClean="0">
                <a:ea typeface="ＭＳ Ｐゴシック" panose="020B0600070205080204" pitchFamily="34" charset="-128"/>
              </a:rPr>
              <a:t>Certified </a:t>
            </a:r>
            <a:r>
              <a:rPr lang="en-US" altLang="en-US" sz="2000" b="1" dirty="0">
                <a:ea typeface="ＭＳ Ｐゴシック" panose="020B0600070205080204" pitchFamily="34" charset="-128"/>
              </a:rPr>
              <a:t>Colors</a:t>
            </a:r>
          </a:p>
          <a:p>
            <a:pPr marL="0" lvl="1" indent="-114300">
              <a:defRPr/>
            </a:pPr>
            <a:r>
              <a:rPr lang="en-US" altLang="en-US" sz="1800" dirty="0">
                <a:ea typeface="ＭＳ Ｐゴシック" panose="020B0600070205080204" pitchFamily="34" charset="-128"/>
              </a:rPr>
              <a:t> Are known as FD&amp;C colors</a:t>
            </a:r>
          </a:p>
          <a:p>
            <a:pPr marL="0" lvl="1" indent="-114300">
              <a:defRPr/>
            </a:pPr>
            <a:r>
              <a:rPr lang="en-US" altLang="en-US" sz="1800" dirty="0" smtClean="0">
                <a:ea typeface="ＭＳ Ｐゴシック" panose="020B0600070205080204" pitchFamily="34" charset="-128"/>
              </a:rPr>
              <a:t> Known structure/Synthetically produced</a:t>
            </a:r>
            <a:endParaRPr lang="en-US" altLang="en-US" sz="1800" dirty="0">
              <a:ea typeface="ＭＳ Ｐゴシック" panose="020B0600070205080204" pitchFamily="34" charset="-128"/>
            </a:endParaRPr>
          </a:p>
          <a:p>
            <a:pPr marL="0" lvl="1" indent="-114300">
              <a:defRPr/>
            </a:pPr>
            <a:r>
              <a:rPr lang="en-US" altLang="en-US" sz="1800" dirty="0">
                <a:ea typeface="ＭＳ Ｐゴシック" panose="020B0600070205080204" pitchFamily="34" charset="-128"/>
              </a:rPr>
              <a:t> Generally do not impart undesirable flavors to food</a:t>
            </a:r>
          </a:p>
          <a:p>
            <a:pPr marL="0" lvl="1" indent="-114300">
              <a:defRPr/>
            </a:pPr>
            <a:r>
              <a:rPr lang="en-US" altLang="en-US" sz="1800" dirty="0" smtClean="0">
                <a:ea typeface="ＭＳ Ｐゴシック" panose="020B0600070205080204" pitchFamily="34" charset="-128"/>
              </a:rPr>
              <a:t>High </a:t>
            </a:r>
            <a:r>
              <a:rPr lang="en-US" altLang="en-US" sz="1800" dirty="0">
                <a:ea typeface="ＭＳ Ｐゴシック" panose="020B0600070205080204" pitchFamily="34" charset="-128"/>
              </a:rPr>
              <a:t>purity specifications established by the </a:t>
            </a:r>
            <a:r>
              <a:rPr lang="en-US" altLang="en-US" sz="1800" dirty="0" smtClean="0">
                <a:ea typeface="ＭＳ Ｐゴシック" panose="020B0600070205080204" pitchFamily="34" charset="-128"/>
              </a:rPr>
              <a:t>FDA</a:t>
            </a:r>
          </a:p>
          <a:p>
            <a:pPr marL="0" lvl="1" indent="-114300">
              <a:defRPr/>
            </a:pPr>
            <a:r>
              <a:rPr lang="en-US" altLang="en-US" sz="1800" dirty="0"/>
              <a:t>Each batch is tested by the FDA to confirm safety based on identity and </a:t>
            </a:r>
            <a:r>
              <a:rPr lang="en-US" altLang="en-US" sz="1800" dirty="0" smtClean="0"/>
              <a:t>specifications</a:t>
            </a:r>
            <a:endParaRPr lang="en-US" altLang="en-US" sz="1800" dirty="0">
              <a:ea typeface="ＭＳ Ｐゴシック" panose="020B0600070205080204" pitchFamily="34" charset="-128"/>
            </a:endParaRPr>
          </a:p>
          <a:p>
            <a:pPr marL="0" lvl="1" indent="-114300">
              <a:defRPr/>
            </a:pPr>
            <a:r>
              <a:rPr lang="en-US" altLang="en-US" sz="1800" dirty="0" smtClean="0">
                <a:ea typeface="ＭＳ Ｐゴシック" panose="020B0600070205080204" pitchFamily="34" charset="-128"/>
              </a:rPr>
              <a:t>Impart </a:t>
            </a:r>
            <a:r>
              <a:rPr lang="en-US" altLang="en-US" sz="1800" dirty="0">
                <a:ea typeface="ＭＳ Ｐゴシック" panose="020B0600070205080204" pitchFamily="34" charset="-128"/>
              </a:rPr>
              <a:t>intense, uniform </a:t>
            </a:r>
            <a:r>
              <a:rPr lang="en-US" altLang="en-US" sz="1800" dirty="0" smtClean="0">
                <a:ea typeface="ＭＳ Ｐゴシック" panose="020B0600070205080204" pitchFamily="34" charset="-128"/>
              </a:rPr>
              <a:t>color</a:t>
            </a:r>
          </a:p>
          <a:p>
            <a:pPr marL="0" lvl="1" indent="-114300">
              <a:defRPr/>
            </a:pPr>
            <a:r>
              <a:rPr lang="en-US" altLang="en-US" sz="1800" dirty="0" smtClean="0">
                <a:ea typeface="ＭＳ Ｐゴシック" panose="020B0600070205080204" pitchFamily="34" charset="-128"/>
              </a:rPr>
              <a:t>Less expensive</a:t>
            </a:r>
          </a:p>
          <a:p>
            <a:pPr marL="0" lvl="1" indent="-114300">
              <a:defRPr/>
            </a:pPr>
            <a:r>
              <a:rPr lang="en-US" altLang="en-US" sz="1800" dirty="0" smtClean="0">
                <a:ea typeface="ＭＳ Ｐゴシック" panose="020B0600070205080204" pitchFamily="34" charset="-128"/>
              </a:rPr>
              <a:t>Blend </a:t>
            </a:r>
            <a:r>
              <a:rPr lang="en-US" altLang="en-US" sz="1800" dirty="0">
                <a:ea typeface="ＭＳ Ｐゴシック" panose="020B0600070205080204" pitchFamily="34" charset="-128"/>
              </a:rPr>
              <a:t>more </a:t>
            </a:r>
            <a:r>
              <a:rPr lang="en-US" altLang="en-US" sz="1800" dirty="0" smtClean="0">
                <a:ea typeface="ＭＳ Ｐゴシック" panose="020B0600070205080204" pitchFamily="34" charset="-128"/>
              </a:rPr>
              <a:t>easily</a:t>
            </a:r>
          </a:p>
          <a:p>
            <a:pPr marL="0" lvl="1" indent="-114300">
              <a:defRPr/>
            </a:pPr>
            <a:r>
              <a:rPr lang="en-US" altLang="en-US" sz="1800" dirty="0" smtClean="0">
                <a:ea typeface="ＭＳ Ｐゴシック" panose="020B0600070205080204" pitchFamily="34" charset="-128"/>
              </a:rPr>
              <a:t>Stable</a:t>
            </a:r>
          </a:p>
          <a:p>
            <a:pPr>
              <a:defRPr/>
            </a:pPr>
            <a:endParaRPr lang="en-US" altLang="en-US" dirty="0">
              <a:ea typeface="ＭＳ Ｐゴシック" panose="020B0600070205080204" pitchFamily="34" charset="-128"/>
            </a:endParaRPr>
          </a:p>
          <a:p>
            <a:pPr marL="0" lvl="1" indent="-114300">
              <a:defRPr/>
            </a:pPr>
            <a:endParaRPr lang="en-US" altLang="en-US" sz="1800" dirty="0">
              <a:ea typeface="ＭＳ Ｐゴシック" panose="020B0600070205080204" pitchFamily="34" charset="-128"/>
            </a:endParaRPr>
          </a:p>
        </p:txBody>
      </p:sp>
      <p:sp>
        <p:nvSpPr>
          <p:cNvPr id="41988" name="Content Placeholder 6"/>
          <p:cNvSpPr>
            <a:spLocks noGrp="1"/>
          </p:cNvSpPr>
          <p:nvPr>
            <p:ph sz="half" idx="2"/>
          </p:nvPr>
        </p:nvSpPr>
        <p:spPr>
          <a:xfrm>
            <a:off x="6197600" y="1600200"/>
            <a:ext cx="5384800" cy="4525963"/>
          </a:xfrm>
        </p:spPr>
        <p:txBody>
          <a:bodyPr/>
          <a:lstStyle/>
          <a:p>
            <a:pPr marL="0" indent="0">
              <a:buFont typeface="Arial" panose="020B0604020202020204" pitchFamily="34" charset="0"/>
              <a:buNone/>
            </a:pPr>
            <a:r>
              <a:rPr lang="en-US" altLang="en-US" sz="2000" b="1" smtClean="0">
                <a:ea typeface="ＭＳ Ｐゴシック" panose="020B0600070205080204" pitchFamily="34" charset="-128"/>
              </a:rPr>
              <a:t>Colors Exempt from Certification</a:t>
            </a:r>
          </a:p>
          <a:p>
            <a:pPr marL="0" lvl="1" indent="-114300"/>
            <a:r>
              <a:rPr lang="en-US" altLang="en-US" sz="1800" smtClean="0">
                <a:ea typeface="ＭＳ Ｐゴシック" panose="020B0600070205080204" pitchFamily="34" charset="-128"/>
              </a:rPr>
              <a:t> Colors typically referred to as ‘natural colors’ by the food industry</a:t>
            </a:r>
          </a:p>
          <a:p>
            <a:pPr marL="0" lvl="1" indent="-114300"/>
            <a:r>
              <a:rPr lang="en-US" altLang="en-US" sz="1800" smtClean="0">
                <a:ea typeface="ＭＳ Ｐゴシック" panose="020B0600070205080204" pitchFamily="34" charset="-128"/>
              </a:rPr>
              <a:t>Synthetic duplicates of naturally existing colorants</a:t>
            </a:r>
          </a:p>
          <a:p>
            <a:pPr marL="0" lvl="1" indent="-114300"/>
            <a:r>
              <a:rPr lang="en-US" altLang="en-US" sz="1800" smtClean="0">
                <a:ea typeface="ＭＳ Ｐゴシック" panose="020B0600070205080204" pitchFamily="34" charset="-128"/>
              </a:rPr>
              <a:t>No batch testing required</a:t>
            </a:r>
          </a:p>
          <a:p>
            <a:pPr marL="0" lvl="1" indent="-114300"/>
            <a:r>
              <a:rPr lang="en-US" altLang="en-US" sz="1800" smtClean="0">
                <a:ea typeface="ＭＳ Ｐゴシック" panose="020B0600070205080204" pitchFamily="34" charset="-128"/>
              </a:rPr>
              <a:t>Derived from natural sources such as vegetables, minerals, or animals</a:t>
            </a:r>
          </a:p>
          <a:p>
            <a:pPr marL="0" lvl="1" indent="-114300"/>
            <a:r>
              <a:rPr lang="en-US" altLang="en-US" sz="1800" smtClean="0">
                <a:ea typeface="ＭＳ Ｐゴシック" panose="020B0600070205080204" pitchFamily="34" charset="-128"/>
              </a:rPr>
              <a:t>May not be stable in certain food</a:t>
            </a:r>
          </a:p>
          <a:p>
            <a:pPr marL="0" lvl="1" indent="-114300"/>
            <a:r>
              <a:rPr lang="en-US" altLang="en-US" sz="1800" smtClean="0">
                <a:ea typeface="ＭＳ Ｐゴシック" panose="020B0600070205080204" pitchFamily="34" charset="-128"/>
              </a:rPr>
              <a:t>May add unintended flavors to food</a:t>
            </a:r>
          </a:p>
          <a:p>
            <a:pPr marL="0" lvl="1" indent="-114300"/>
            <a:endParaRPr lang="en-US" altLang="en-US" sz="1800" smtClean="0">
              <a:ea typeface="ＭＳ Ｐゴシック" panose="020B0600070205080204" pitchFamily="34" charset="-128"/>
            </a:endParaRPr>
          </a:p>
          <a:p>
            <a:pPr marL="0" indent="0"/>
            <a:endParaRPr lang="en-US" altLang="en-US" sz="1800" smtClean="0">
              <a:ea typeface="ＭＳ Ｐゴシック" panose="020B0600070205080204" pitchFamily="34" charset="-128"/>
            </a:endParaRPr>
          </a:p>
        </p:txBody>
      </p:sp>
      <p:sp>
        <p:nvSpPr>
          <p:cNvPr id="4198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C011765-4046-4BC7-B3B5-6DFD5D752F86}" type="slidenum">
              <a:rPr lang="en-US" altLang="en-US" sz="1400" smtClean="0"/>
              <a:pPr>
                <a:spcBef>
                  <a:spcPct val="0"/>
                </a:spcBef>
                <a:buFontTx/>
                <a:buNone/>
              </a:pPr>
              <a:t>12</a:t>
            </a:fld>
            <a:endParaRPr lang="en-US" altLang="en-US" sz="1400" smtClean="0"/>
          </a:p>
        </p:txBody>
      </p:sp>
      <p:pic>
        <p:nvPicPr>
          <p:cNvPr id="4199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46482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4648200"/>
            <a:ext cx="4267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p:nvPr>
        </p:nvSpPr>
        <p:spPr>
          <a:xfrm>
            <a:off x="963613" y="4406900"/>
            <a:ext cx="10363200" cy="1362075"/>
          </a:xfrm>
        </p:spPr>
        <p:txBody>
          <a:bodyPr/>
          <a:lstStyle/>
          <a:p>
            <a:pPr eaLnBrk="1" hangingPunct="1">
              <a:defRPr/>
            </a:pPr>
            <a:r>
              <a:rPr lang="en-US" altLang="en-US" dirty="0" smtClean="0">
                <a:latin typeface="Arial Black" panose="020B0A04020102020204" pitchFamily="34" charset="0"/>
                <a:ea typeface="ＭＳ Ｐゴシック" panose="020B0600070205080204" pitchFamily="34" charset="-128"/>
              </a:rPr>
              <a:t>HYPERACTIVITY CONCERNS</a:t>
            </a:r>
            <a:br>
              <a:rPr lang="en-US" altLang="en-US" dirty="0" smtClean="0">
                <a:latin typeface="Arial Black" panose="020B0A04020102020204" pitchFamily="34" charset="0"/>
                <a:ea typeface="ＭＳ Ｐゴシック" panose="020B0600070205080204" pitchFamily="34" charset="-128"/>
              </a:rPr>
            </a:br>
            <a:endParaRPr lang="en-US" altLang="en-US"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7270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The Southampton Study</a:t>
            </a:r>
          </a:p>
        </p:txBody>
      </p:sp>
      <p:sp>
        <p:nvSpPr>
          <p:cNvPr id="76803" name="Content Placeholder 1"/>
          <p:cNvSpPr>
            <a:spLocks noGrp="1"/>
          </p:cNvSpPr>
          <p:nvPr>
            <p:ph idx="1"/>
          </p:nvPr>
        </p:nvSpPr>
        <p:spPr/>
        <p:txBody>
          <a:bodyPr/>
          <a:lstStyle/>
          <a:p>
            <a:pPr marL="0" indent="0">
              <a:buFont typeface="Arial" panose="020B0604020202020204" pitchFamily="34" charset="0"/>
              <a:buNone/>
            </a:pPr>
            <a:endParaRPr lang="en-US" altLang="en-US" smtClean="0">
              <a:ea typeface="ＭＳ Ｐゴシック" panose="020B0600070205080204" pitchFamily="34" charset="-128"/>
            </a:endParaRP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1688" y="2598738"/>
            <a:ext cx="8048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3750" y="4292600"/>
            <a:ext cx="3473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Two Mixes Used</a:t>
            </a:r>
          </a:p>
        </p:txBody>
      </p:sp>
      <p:graphicFrame>
        <p:nvGraphicFramePr>
          <p:cNvPr id="179209" name="Group 9"/>
          <p:cNvGraphicFramePr>
            <a:graphicFrameLocks noGrp="1"/>
          </p:cNvGraphicFramePr>
          <p:nvPr/>
        </p:nvGraphicFramePr>
        <p:xfrm>
          <a:off x="1739900" y="1404938"/>
          <a:ext cx="8820149" cy="4233861"/>
        </p:xfrm>
        <a:graphic>
          <a:graphicData uri="http://schemas.openxmlformats.org/drawingml/2006/table">
            <a:tbl>
              <a:tblPr/>
              <a:tblGrid>
                <a:gridCol w="2737231"/>
                <a:gridCol w="2965192"/>
                <a:gridCol w="1520311"/>
                <a:gridCol w="1597415"/>
              </a:tblGrid>
              <a:tr h="978623">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rPr>
                        <a:t>FD&amp;C (E-Number)</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Common Name</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Mix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Mix 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Yellow 5 (E102)</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Tartrazine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Quinoline yellow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Yellow 6 (E110)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rPr>
                        <a:t>Sunset Yellow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E122</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Carmoisine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E124</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Ponceau 4R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Red 40 (E129)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Allura Red AC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E211 (Preservative)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Sodium benzoate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179257" name="Text Box 57"/>
          <p:cNvSpPr txBox="1">
            <a:spLocks noChangeArrowheads="1"/>
          </p:cNvSpPr>
          <p:nvPr/>
        </p:nvSpPr>
        <p:spPr bwMode="auto">
          <a:xfrm>
            <a:off x="1739900" y="5867400"/>
            <a:ext cx="882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en-US" sz="2000">
                <a:solidFill>
                  <a:srgbClr val="000000"/>
                </a:solidFill>
                <a:cs typeface="Arial" panose="020B0604020202020204" pitchFamily="34" charset="0"/>
              </a:rPr>
              <a:t>Children given either Mix A or Mix B during the ‘challenge’ periods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5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Southampton Study </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z="3200" b="1" smtClean="0">
                <a:ea typeface="ＭＳ Ｐゴシック" panose="020B0600070205080204" pitchFamily="34" charset="-128"/>
              </a:rPr>
              <a:t>Authors’ Conclusions</a:t>
            </a:r>
            <a:endParaRPr lang="en-US" altLang="en-US" sz="4000" b="1" smtClean="0">
              <a:ea typeface="ＭＳ Ｐゴシック" panose="020B0600070205080204" pitchFamily="34" charset="-128"/>
            </a:endParaRPr>
          </a:p>
        </p:txBody>
      </p:sp>
      <p:sp>
        <p:nvSpPr>
          <p:cNvPr id="81923" name="Content Placeholder 2"/>
          <p:cNvSpPr>
            <a:spLocks noGrp="1"/>
          </p:cNvSpPr>
          <p:nvPr>
            <p:ph idx="1"/>
          </p:nvPr>
        </p:nvSpPr>
        <p:spPr/>
        <p:txBody>
          <a:bodyPr/>
          <a:lstStyle/>
          <a:p>
            <a:pPr eaLnBrk="1" hangingPunct="1">
              <a:spcBef>
                <a:spcPct val="50000"/>
              </a:spcBef>
            </a:pPr>
            <a:r>
              <a:rPr lang="en-GB" altLang="en-US" sz="2800" smtClean="0">
                <a:ea typeface="ＭＳ Ｐゴシック" panose="020B0600070205080204" pitchFamily="34" charset="-128"/>
                <a:cs typeface="Arial" panose="020B0604020202020204" pitchFamily="34" charset="0"/>
              </a:rPr>
              <a:t>Mixtures of certain artificial colors together with a sodium benzoate preservative in the diet increased hyperactivity in 3 and 8/9 year old children in the general population</a:t>
            </a:r>
          </a:p>
          <a:p>
            <a:pPr eaLnBrk="1" hangingPunct="1">
              <a:spcBef>
                <a:spcPct val="50000"/>
              </a:spcBef>
            </a:pPr>
            <a:r>
              <a:rPr lang="en-GB" altLang="en-US" sz="2800" smtClean="0">
                <a:solidFill>
                  <a:srgbClr val="000000"/>
                </a:solidFill>
                <a:ea typeface="ＭＳ Ｐゴシック" panose="020B0600070205080204" pitchFamily="34" charset="-128"/>
                <a:cs typeface="Arial" panose="020B0604020202020204" pitchFamily="34" charset="0"/>
              </a:rPr>
              <a:t>The average effect varied depending upon the mix and the age group</a:t>
            </a:r>
          </a:p>
          <a:p>
            <a:pPr eaLnBrk="1" hangingPunct="1">
              <a:spcBef>
                <a:spcPct val="50000"/>
              </a:spcBef>
            </a:pPr>
            <a:r>
              <a:rPr lang="en-GB" altLang="en-US" sz="2800" smtClean="0">
                <a:ea typeface="ＭＳ Ｐゴシック" panose="020B0600070205080204" pitchFamily="34" charset="-128"/>
                <a:cs typeface="Arial" panose="020B0604020202020204" pitchFamily="34" charset="0"/>
              </a:rPr>
              <a:t>Although the results of the study suggest that some mixtures of certain artificial food colors and benzoate preservative may affect the level of hyperactive behavior in children, removal of these additives from the diet would not be a panacea for ADHD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209800" y="1676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005013">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latin typeface="Calibri" panose="020F0502020204030204" pitchFamily="34" charset="0"/>
            </a:endParaRPr>
          </a:p>
        </p:txBody>
      </p:sp>
      <p:sp>
        <p:nvSpPr>
          <p:cNvPr id="86019" name="Rectangle 3"/>
          <p:cNvSpPr>
            <a:spLocks noChangeArrowheads="1"/>
          </p:cNvSpPr>
          <p:nvPr/>
        </p:nvSpPr>
        <p:spPr bwMode="auto">
          <a:xfrm>
            <a:off x="2895600" y="3048000"/>
            <a:ext cx="640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endParaRPr lang="en-US" altLang="en-US" sz="2400">
              <a:latin typeface="Calibri" panose="020F0502020204030204" pitchFamily="34" charset="0"/>
            </a:endParaRPr>
          </a:p>
        </p:txBody>
      </p:sp>
      <p:sp>
        <p:nvSpPr>
          <p:cNvPr id="86020" name="Rectangle 5"/>
          <p:cNvSpPr>
            <a:spLocks noGrp="1" noChangeArrowheads="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
            </a:r>
            <a:br>
              <a:rPr lang="en-US" altLang="en-US" smtClean="0">
                <a:latin typeface="Arial Black" panose="020B0A04020102020204" pitchFamily="34" charset="0"/>
                <a:ea typeface="ＭＳ Ｐゴシック" panose="020B0600070205080204" pitchFamily="34" charset="-128"/>
              </a:rPr>
            </a:br>
            <a:r>
              <a:rPr lang="en-US" altLang="en-US" smtClean="0">
                <a:latin typeface="Arial Black" panose="020B0A04020102020204" pitchFamily="34" charset="0"/>
                <a:ea typeface="ＭＳ Ｐゴシック" panose="020B0600070205080204" pitchFamily="34" charset="-128"/>
              </a:rPr>
              <a:t>No Proven Causality to Hyperactivity</a:t>
            </a:r>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endParaRPr lang="en-GB" altLang="en-US" sz="4000" b="1" smtClean="0">
              <a:ea typeface="ＭＳ Ｐゴシック" panose="020B0600070205080204" pitchFamily="34" charset="-128"/>
            </a:endParaRPr>
          </a:p>
        </p:txBody>
      </p:sp>
      <p:sp>
        <p:nvSpPr>
          <p:cNvPr id="86021" name="Rectangle 6"/>
          <p:cNvSpPr>
            <a:spLocks noGrp="1" noChangeArrowheads="1"/>
          </p:cNvSpPr>
          <p:nvPr>
            <p:ph idx="1"/>
          </p:nvPr>
        </p:nvSpPr>
        <p:spPr>
          <a:xfrm>
            <a:off x="609600" y="1752600"/>
            <a:ext cx="10972800" cy="4525963"/>
          </a:xfrm>
        </p:spPr>
        <p:txBody>
          <a:bodyPr/>
          <a:lstStyle/>
          <a:p>
            <a:pPr>
              <a:lnSpc>
                <a:spcPct val="90000"/>
              </a:lnSpc>
            </a:pPr>
            <a:r>
              <a:rPr lang="en-US" altLang="en-US" dirty="0" smtClean="0">
                <a:solidFill>
                  <a:srgbClr val="000000"/>
                </a:solidFill>
                <a:ea typeface="ＭＳ Ｐゴシック" panose="020B0600070205080204" pitchFamily="34" charset="-128"/>
              </a:rPr>
              <a:t>Behavior assessment data not collected for the respective placebo phases (weeks 1, 3 and 5)</a:t>
            </a:r>
          </a:p>
          <a:p>
            <a:pPr lvl="1">
              <a:lnSpc>
                <a:spcPct val="90000"/>
              </a:lnSpc>
            </a:pPr>
            <a:r>
              <a:rPr lang="en-US" altLang="en-US" dirty="0" smtClean="0">
                <a:solidFill>
                  <a:srgbClr val="000000"/>
                </a:solidFill>
                <a:ea typeface="ＭＳ Ｐゴシック" panose="020B0600070205080204" pitchFamily="34" charset="-128"/>
              </a:rPr>
              <a:t>No easy assessment of intra-individual variability</a:t>
            </a:r>
          </a:p>
          <a:p>
            <a:r>
              <a:rPr lang="en-US" altLang="en-US" dirty="0" smtClean="0">
                <a:solidFill>
                  <a:srgbClr val="000000"/>
                </a:solidFill>
                <a:ea typeface="ＭＳ Ｐゴシック" panose="020B0600070205080204" pitchFamily="34" charset="-128"/>
                <a:cs typeface="Arial" panose="020B0604020202020204" pitchFamily="34" charset="0"/>
              </a:rPr>
              <a:t>Observed effects lack clear statistical significance</a:t>
            </a:r>
          </a:p>
          <a:p>
            <a:pPr lvl="1"/>
            <a:r>
              <a:rPr lang="en-US" altLang="en-US" dirty="0" smtClean="0">
                <a:solidFill>
                  <a:srgbClr val="000000"/>
                </a:solidFill>
                <a:ea typeface="ＭＳ Ｐゴシック" panose="020B0600070205080204" pitchFamily="34" charset="-128"/>
                <a:cs typeface="Arial" panose="020B0604020202020204" pitchFamily="34" charset="0"/>
              </a:rPr>
              <a:t>Across both age groups </a:t>
            </a:r>
          </a:p>
          <a:p>
            <a:pPr lvl="1"/>
            <a:r>
              <a:rPr lang="en-US" altLang="en-US" dirty="0" smtClean="0">
                <a:solidFill>
                  <a:srgbClr val="000000"/>
                </a:solidFill>
                <a:ea typeface="ＭＳ Ｐゴシック" panose="020B0600070205080204" pitchFamily="34" charset="-128"/>
                <a:cs typeface="Arial" panose="020B0604020202020204" pitchFamily="34" charset="0"/>
              </a:rPr>
              <a:t>Across both additive groups (Mix A and Mix B)</a:t>
            </a:r>
          </a:p>
          <a:p>
            <a:pPr lvl="1">
              <a:lnSpc>
                <a:spcPct val="90000"/>
              </a:lnSpc>
            </a:pPr>
            <a:endParaRPr lang="en-US" altLang="en-US" dirty="0" smtClean="0">
              <a:solidFill>
                <a:srgbClr val="000000"/>
              </a:solidFill>
              <a:ea typeface="ＭＳ Ｐゴシック"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cs typeface="Arial" panose="020B0604020202020204" pitchFamily="34" charset="0"/>
              </a:rPr>
              <a:t/>
            </a:r>
            <a:br>
              <a:rPr lang="en-US" altLang="en-US" smtClean="0">
                <a:latin typeface="Arial Black" panose="020B0A04020102020204" pitchFamily="34" charset="0"/>
                <a:ea typeface="ＭＳ Ｐゴシック" panose="020B0600070205080204" pitchFamily="34" charset="-128"/>
                <a:cs typeface="Arial" panose="020B0604020202020204" pitchFamily="34" charset="0"/>
              </a:rPr>
            </a:br>
            <a:r>
              <a:rPr lang="en-US" altLang="en-US" smtClean="0">
                <a:latin typeface="Arial Black" panose="020B0A04020102020204" pitchFamily="34" charset="0"/>
                <a:ea typeface="ＭＳ Ｐゴシック" panose="020B0600070205080204" pitchFamily="34" charset="-128"/>
                <a:cs typeface="Arial" panose="020B0604020202020204" pitchFamily="34" charset="0"/>
              </a:rPr>
              <a:t/>
            </a:r>
            <a:br>
              <a:rPr lang="en-US" altLang="en-US" smtClean="0">
                <a:latin typeface="Arial Black" panose="020B0A04020102020204" pitchFamily="34" charset="0"/>
                <a:ea typeface="ＭＳ Ｐゴシック" panose="020B0600070205080204" pitchFamily="34" charset="-128"/>
                <a:cs typeface="Arial" panose="020B0604020202020204" pitchFamily="34" charset="0"/>
              </a:rPr>
            </a:br>
            <a:r>
              <a:rPr lang="en-US" altLang="en-US" smtClean="0">
                <a:latin typeface="Arial Black" panose="020B0A04020102020204" pitchFamily="34" charset="0"/>
                <a:ea typeface="ＭＳ Ｐゴシック" panose="020B0600070205080204" pitchFamily="34" charset="-128"/>
                <a:cs typeface="Arial" panose="020B0604020202020204" pitchFamily="34" charset="0"/>
              </a:rPr>
              <a:t>No Proven Causality to Hyperactivity</a:t>
            </a:r>
            <a:r>
              <a:rPr lang="en-US" altLang="en-US" b="1" smtClean="0">
                <a:ea typeface="ＭＳ Ｐゴシック" panose="020B0600070205080204" pitchFamily="34" charset="-128"/>
                <a:cs typeface="Arial" panose="020B0604020202020204" pitchFamily="34" charset="0"/>
              </a:rPr>
              <a:t/>
            </a:r>
            <a:br>
              <a:rPr lang="en-US" altLang="en-US" b="1" smtClean="0">
                <a:ea typeface="ＭＳ Ｐゴシック" panose="020B0600070205080204" pitchFamily="34" charset="-128"/>
                <a:cs typeface="Arial" panose="020B0604020202020204" pitchFamily="34" charset="0"/>
              </a:rPr>
            </a:br>
            <a:r>
              <a:rPr lang="en-GB" altLang="en-US" sz="4800" i="1" smtClean="0">
                <a:ea typeface="ＭＳ Ｐゴシック" panose="020B0600070205080204" pitchFamily="34" charset="-128"/>
                <a:cs typeface="Arial" panose="020B0604020202020204" pitchFamily="34" charset="0"/>
              </a:rPr>
              <a:t/>
            </a:r>
            <a:br>
              <a:rPr lang="en-GB" altLang="en-US" sz="4800" i="1" smtClean="0">
                <a:ea typeface="ＭＳ Ｐゴシック" panose="020B0600070205080204" pitchFamily="34" charset="-128"/>
                <a:cs typeface="Arial" panose="020B0604020202020204" pitchFamily="34" charset="0"/>
              </a:rPr>
            </a:br>
            <a:endParaRPr lang="en-US" altLang="en-US" smtClean="0">
              <a:ea typeface="ＭＳ Ｐゴシック" panose="020B0600070205080204" pitchFamily="34" charset="-128"/>
            </a:endParaRPr>
          </a:p>
        </p:txBody>
      </p:sp>
      <p:sp>
        <p:nvSpPr>
          <p:cNvPr id="88067" name="Content Placeholder 2"/>
          <p:cNvSpPr>
            <a:spLocks noGrp="1"/>
          </p:cNvSpPr>
          <p:nvPr>
            <p:ph idx="1"/>
          </p:nvPr>
        </p:nvSpPr>
        <p:spPr>
          <a:xfrm>
            <a:off x="609600" y="1752600"/>
            <a:ext cx="10972800" cy="4525963"/>
          </a:xfrm>
        </p:spPr>
        <p:txBody>
          <a:bodyPr/>
          <a:lstStyle/>
          <a:p>
            <a:r>
              <a:rPr lang="en-US" altLang="en-US" sz="2800" smtClean="0">
                <a:solidFill>
                  <a:srgbClr val="000000"/>
                </a:solidFill>
                <a:ea typeface="ＭＳ Ｐゴシック" panose="020B0600070205080204" pitchFamily="34" charset="-128"/>
                <a:cs typeface="Arial" panose="020B0604020202020204" pitchFamily="34" charset="0"/>
              </a:rPr>
              <a:t>Behavior changes only partially significant</a:t>
            </a:r>
          </a:p>
          <a:p>
            <a:pPr lvl="1"/>
            <a:r>
              <a:rPr lang="en-US" altLang="en-US" sz="2400" smtClean="0">
                <a:solidFill>
                  <a:srgbClr val="000000"/>
                </a:solidFill>
                <a:ea typeface="ＭＳ Ｐゴシック" panose="020B0600070205080204" pitchFamily="34" charset="-128"/>
                <a:cs typeface="Arial" panose="020B0604020202020204" pitchFamily="34" charset="0"/>
              </a:rPr>
              <a:t>Measured in the non-standard global hyperactivity audit</a:t>
            </a:r>
          </a:p>
          <a:p>
            <a:pPr>
              <a:lnSpc>
                <a:spcPct val="90000"/>
              </a:lnSpc>
            </a:pPr>
            <a:r>
              <a:rPr lang="en-US" altLang="en-US" sz="2800" smtClean="0">
                <a:solidFill>
                  <a:srgbClr val="000000"/>
                </a:solidFill>
                <a:ea typeface="ＭＳ Ｐゴシック" panose="020B0600070205080204" pitchFamily="34" charset="-128"/>
              </a:rPr>
              <a:t>The very weakly statistically significant effects were only measured under a constant seven-day treatment period</a:t>
            </a:r>
          </a:p>
          <a:p>
            <a:pPr lvl="1">
              <a:lnSpc>
                <a:spcPct val="90000"/>
              </a:lnSpc>
            </a:pPr>
            <a:r>
              <a:rPr lang="en-US" altLang="en-US" sz="2400" smtClean="0">
                <a:solidFill>
                  <a:srgbClr val="000000"/>
                </a:solidFill>
                <a:ea typeface="ＭＳ Ｐゴシック" panose="020B0600070205080204" pitchFamily="34" charset="-128"/>
              </a:rPr>
              <a:t>Would longer exposure exacerbate or eliminate the subtle effects?</a:t>
            </a:r>
          </a:p>
          <a:p>
            <a:pPr lvl="1">
              <a:lnSpc>
                <a:spcPct val="90000"/>
              </a:lnSpc>
            </a:pPr>
            <a:r>
              <a:rPr lang="en-US" altLang="en-US" sz="2400" smtClean="0">
                <a:solidFill>
                  <a:srgbClr val="000000"/>
                </a:solidFill>
                <a:ea typeface="ＭＳ Ｐゴシック" panose="020B0600070205080204" pitchFamily="34" charset="-128"/>
              </a:rPr>
              <a:t>Are the effects transient or persistent?</a:t>
            </a:r>
          </a:p>
          <a:p>
            <a:pPr lvl="2">
              <a:lnSpc>
                <a:spcPct val="90000"/>
              </a:lnSpc>
            </a:pPr>
            <a:r>
              <a:rPr lang="en-US" altLang="en-US" sz="2000" smtClean="0">
                <a:solidFill>
                  <a:srgbClr val="000000"/>
                </a:solidFill>
                <a:ea typeface="ＭＳ Ｐゴシック" panose="020B0600070205080204" pitchFamily="34" charset="-128"/>
              </a:rPr>
              <a:t>If the effects are transient, probably not relevant within a human health discussion</a:t>
            </a:r>
          </a:p>
          <a:p>
            <a:pPr>
              <a:lnSpc>
                <a:spcPct val="90000"/>
              </a:lnSpc>
            </a:pPr>
            <a:r>
              <a:rPr lang="en-US" altLang="en-US" sz="2800" smtClean="0">
                <a:solidFill>
                  <a:srgbClr val="000000"/>
                </a:solidFill>
                <a:ea typeface="ＭＳ Ｐゴシック" panose="020B0600070205080204" pitchFamily="34" charset="-128"/>
              </a:rPr>
              <a:t>No biological mechanism for causal association between the intake of the corresponding additives and the onset of hyperactivity can be derived from the results </a:t>
            </a:r>
          </a:p>
          <a:p>
            <a:pPr lvl="1">
              <a:lnSpc>
                <a:spcPct val="90000"/>
              </a:lnSpc>
            </a:pPr>
            <a:r>
              <a:rPr lang="en-US" altLang="en-US" sz="2400" smtClean="0">
                <a:solidFill>
                  <a:srgbClr val="000000"/>
                </a:solidFill>
                <a:ea typeface="ＭＳ Ｐゴシック" panose="020B0600070205080204" pitchFamily="34" charset="-128"/>
              </a:rPr>
              <a:t>Stevenson et al., 2011</a:t>
            </a:r>
          </a:p>
          <a:p>
            <a:pPr lvl="1"/>
            <a:endParaRPr lang="en-US" altLang="en-US" sz="2400" smtClean="0">
              <a:solidFill>
                <a:srgbClr val="000000"/>
              </a:solidFill>
              <a:ea typeface="ＭＳ Ｐゴシック" panose="020B0600070205080204" pitchFamily="3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EFSA Opinion</a:t>
            </a:r>
          </a:p>
        </p:txBody>
      </p:sp>
      <p:sp>
        <p:nvSpPr>
          <p:cNvPr id="100355" name="Rectangle 3"/>
          <p:cNvSpPr>
            <a:spLocks noGrp="1"/>
          </p:cNvSpPr>
          <p:nvPr>
            <p:ph idx="1"/>
          </p:nvPr>
        </p:nvSpPr>
        <p:spPr/>
        <p:txBody>
          <a:bodyPr/>
          <a:lstStyle/>
          <a:p>
            <a:r>
              <a:rPr lang="en-US" altLang="en-US" sz="2400" dirty="0" smtClean="0">
                <a:ea typeface="ＭＳ Ｐゴシック" panose="020B0600070205080204" pitchFamily="34" charset="-128"/>
              </a:rPr>
              <a:t>EFSA’</a:t>
            </a:r>
            <a:r>
              <a:rPr lang="en-US" altLang="ja-JP" sz="2400" dirty="0" smtClean="0">
                <a:ea typeface="ＭＳ Ｐゴシック" panose="020B0600070205080204" pitchFamily="34" charset="-128"/>
              </a:rPr>
              <a:t>s AFC Panel were assisted by experts in behavior, child psychiatry, allergy and statistics</a:t>
            </a:r>
          </a:p>
          <a:p>
            <a:r>
              <a:rPr lang="en-US" altLang="en-US" sz="2400" dirty="0" smtClean="0">
                <a:ea typeface="ＭＳ Ｐゴシック" panose="020B0600070205080204" pitchFamily="34" charset="-128"/>
              </a:rPr>
              <a:t>Conclusions:</a:t>
            </a:r>
          </a:p>
          <a:p>
            <a:pPr lvl="1"/>
            <a:r>
              <a:rPr lang="en-US" altLang="en-US" sz="2000" dirty="0" smtClean="0">
                <a:ea typeface="ＭＳ Ｐゴシック" panose="020B0600070205080204" pitchFamily="34" charset="-128"/>
              </a:rPr>
              <a:t>The significance of the effects on the behavior of the children was unclear since it was not known if the small changes in the attention and activity observed would interfere with schoolwork or other intellectual functioning.</a:t>
            </a:r>
          </a:p>
          <a:p>
            <a:pPr lvl="1"/>
            <a:r>
              <a:rPr lang="en-US" altLang="en-US" sz="2000" dirty="0" smtClean="0">
                <a:ea typeface="ＭＳ Ｐゴシック" panose="020B0600070205080204" pitchFamily="34" charset="-128"/>
              </a:rPr>
              <a:t>Findings of the McCann et al study </a:t>
            </a:r>
            <a:r>
              <a:rPr lang="en-US" altLang="en-US" sz="2000" b="1" u="sng" dirty="0" smtClean="0">
                <a:solidFill>
                  <a:srgbClr val="FF0000"/>
                </a:solidFill>
                <a:ea typeface="ＭＳ Ｐゴシック" panose="020B0600070205080204" pitchFamily="34" charset="-128"/>
              </a:rPr>
              <a:t>could not be used as a basis </a:t>
            </a:r>
            <a:r>
              <a:rPr lang="en-US" altLang="en-US" sz="2000" dirty="0" smtClean="0">
                <a:ea typeface="ＭＳ Ｐゴシック" panose="020B0600070205080204" pitchFamily="34" charset="-128"/>
              </a:rPr>
              <a:t>for altering the acceptable daily intakes</a:t>
            </a:r>
          </a:p>
          <a:p>
            <a:r>
              <a:rPr lang="en-US" altLang="en-US" sz="2400" dirty="0" smtClean="0">
                <a:ea typeface="ＭＳ Ｐゴシック" panose="020B0600070205080204" pitchFamily="34" charset="-128"/>
              </a:rPr>
              <a:t>Noted limitations:</a:t>
            </a:r>
          </a:p>
          <a:p>
            <a:pPr lvl="1"/>
            <a:r>
              <a:rPr lang="en-US" altLang="en-US" sz="2000" dirty="0">
                <a:ea typeface="ＭＳ Ｐゴシック" panose="020B0600070205080204" pitchFamily="34" charset="-128"/>
              </a:rPr>
              <a:t>I</a:t>
            </a:r>
            <a:r>
              <a:rPr lang="en-US" altLang="en-US" sz="2000" dirty="0" smtClean="0">
                <a:ea typeface="ＭＳ Ｐゴシック" panose="020B0600070205080204" pitchFamily="34" charset="-128"/>
              </a:rPr>
              <a:t>nability to pinpoint which additives may have been responsible for the effects observed in the children given that mixtures and not individual additives were tested.</a:t>
            </a:r>
          </a:p>
          <a:p>
            <a:pPr lvl="1"/>
            <a:r>
              <a:rPr lang="en-US" altLang="en-US" sz="2000" dirty="0" smtClean="0">
                <a:ea typeface="ＭＳ Ｐゴシック" panose="020B0600070205080204" pitchFamily="34" charset="-128"/>
              </a:rPr>
              <a:t>The Panel noted that the majority of the previous studies used children described as hyperactive and these were therefore not representative of the general population.</a:t>
            </a:r>
          </a:p>
          <a:p>
            <a:endParaRPr lang="en-US" altLang="en-US" sz="2000" dirty="0" smtClean="0">
              <a:ea typeface="ＭＳ Ｐゴシック"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altLang="en-US" b="1" smtClean="0">
                <a:latin typeface="Arial Black" panose="020B0A04020102020204" pitchFamily="34" charset="0"/>
                <a:ea typeface="ＭＳ Ｐゴシック" panose="020B0600070205080204" pitchFamily="34" charset="-128"/>
              </a:rPr>
              <a:t>IACM Objectives</a:t>
            </a:r>
          </a:p>
        </p:txBody>
      </p:sp>
      <p:sp>
        <p:nvSpPr>
          <p:cNvPr id="18435" name="Content Placeholder 6"/>
          <p:cNvSpPr>
            <a:spLocks noGrp="1"/>
          </p:cNvSpPr>
          <p:nvPr>
            <p:ph idx="1"/>
          </p:nvPr>
        </p:nvSpPr>
        <p:spPr/>
        <p:txBody>
          <a:bodyPr/>
          <a:lstStyle/>
          <a:p>
            <a:pPr marL="346075" indent="-346075" eaLnBrk="1" hangingPunct="1"/>
            <a:r>
              <a:rPr lang="en-US" altLang="en-US" smtClean="0">
                <a:ea typeface="ＭＳ Ｐゴシック" panose="020B0600070205080204" pitchFamily="34" charset="-128"/>
              </a:rPr>
              <a:t>To protect and expand the worldwide use of colors.</a:t>
            </a:r>
          </a:p>
          <a:p>
            <a:pPr marL="346075" indent="-346075" eaLnBrk="1" hangingPunct="1"/>
            <a:r>
              <a:rPr lang="en-US" altLang="en-US" smtClean="0">
                <a:ea typeface="ＭＳ Ｐゴシック" panose="020B0600070205080204" pitchFamily="34" charset="-128"/>
              </a:rPr>
              <a:t>To serve as a trusted resource to interact with regulatory bodies and global organizations.</a:t>
            </a:r>
          </a:p>
          <a:p>
            <a:pPr marL="346075" indent="-346075" eaLnBrk="1" hangingPunct="1"/>
            <a:r>
              <a:rPr lang="en-US" altLang="en-US" smtClean="0">
                <a:ea typeface="ＭＳ Ｐゴシック" panose="020B0600070205080204" pitchFamily="34" charset="-128"/>
              </a:rPr>
              <a:t>To enhance confidence in the safe use of color.</a:t>
            </a:r>
          </a:p>
          <a:p>
            <a:pPr marL="346075" indent="-346075" eaLnBrk="1" hangingPunct="1"/>
            <a:r>
              <a:rPr lang="en-US" altLang="en-US" smtClean="0">
                <a:ea typeface="ＭＳ Ｐゴシック" panose="020B0600070205080204" pitchFamily="34" charset="-128"/>
              </a:rPr>
              <a:t>To provide members with a central source of scientific and regulatory expertise.</a:t>
            </a:r>
          </a:p>
          <a:p>
            <a:pPr marL="346075" indent="-346075" eaLnBrk="1" hangingPunct="1"/>
            <a:r>
              <a:rPr lang="en-US" altLang="en-US" smtClean="0">
                <a:ea typeface="ＭＳ Ｐゴシック" panose="020B0600070205080204" pitchFamily="34" charset="-128"/>
              </a:rPr>
              <a:t>To advocate global harmonization of standards and regulations.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613" y="4406900"/>
            <a:ext cx="10363200" cy="1362075"/>
          </a:xfrm>
        </p:spPr>
        <p:txBody>
          <a:bodyPr/>
          <a:lstStyle/>
          <a:p>
            <a:pPr>
              <a:defRPr/>
            </a:pPr>
            <a:r>
              <a:rPr lang="en-US" altLang="en-US" dirty="0">
                <a:latin typeface="Arial Black" panose="020B0A04020102020204" pitchFamily="34" charset="0"/>
                <a:ea typeface="ＭＳ Ｐゴシック" panose="020B0600070205080204" pitchFamily="34" charset="-128"/>
              </a:rPr>
              <a:t>Safety of Colors in the United States</a:t>
            </a:r>
            <a:br>
              <a:rPr lang="en-US" altLang="en-US" dirty="0">
                <a:latin typeface="Arial Black" panose="020B0A04020102020204" pitchFamily="34" charset="0"/>
                <a:ea typeface="ＭＳ Ｐゴシック" panose="020B0600070205080204" pitchFamily="34" charset="-128"/>
              </a:rPr>
            </a:br>
            <a:endParaRPr lang="en-US" dirty="0"/>
          </a:p>
        </p:txBody>
      </p:sp>
      <p:sp>
        <p:nvSpPr>
          <p:cNvPr id="5" name="Text Placeholder 4"/>
          <p:cNvSpPr>
            <a:spLocks noGrp="1"/>
          </p:cNvSpPr>
          <p:nvPr>
            <p:ph type="body" idx="1"/>
          </p:nvPr>
        </p:nvSpPr>
        <p:spPr>
          <a:xfrm>
            <a:off x="963613" y="2906713"/>
            <a:ext cx="10363200" cy="1500187"/>
          </a:xfrm>
        </p:spPr>
        <p:txBody>
          <a:bodyPr/>
          <a:lstStyle/>
          <a:p>
            <a:pPr>
              <a:defRPr/>
            </a:pPr>
            <a:r>
              <a:rPr lang="en-US" b="1" dirty="0" smtClean="0">
                <a:latin typeface="Arial Black" panose="020B0A04020102020204" pitchFamily="34" charset="0"/>
              </a:rPr>
              <a:t>Safety Data Sets</a:t>
            </a:r>
            <a:endParaRPr lang="en-US" b="1" dirty="0">
              <a:latin typeface="Arial Black" panose="020B0A04020102020204" pitchFamily="34" charset="0"/>
            </a:endParaRPr>
          </a:p>
        </p:txBody>
      </p:sp>
      <p:pic>
        <p:nvPicPr>
          <p:cNvPr id="65540" name="Picture 5" descr="http://www.iacmcolor.org/wordpress/wp-content/uploads/2012/06/confectionery_green_print-960x3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10363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b="1" smtClean="0">
                <a:latin typeface="Arial Black" panose="020B0A04020102020204" pitchFamily="34" charset="0"/>
                <a:ea typeface="ＭＳ Ｐゴシック" panose="020B0600070205080204" pitchFamily="34" charset="-128"/>
              </a:rPr>
              <a:t>Color Additive Petitions </a:t>
            </a:r>
            <a:r>
              <a:rPr lang="en-US" altLang="en-US" sz="3600" b="1" smtClean="0">
                <a:ea typeface="ＭＳ Ｐゴシック" panose="020B0600070205080204" pitchFamily="34" charset="-128"/>
              </a:rPr>
              <a:t/>
            </a:r>
            <a:br>
              <a:rPr lang="en-US" altLang="en-US" sz="3600" b="1" smtClean="0">
                <a:ea typeface="ＭＳ Ｐゴシック" panose="020B0600070205080204" pitchFamily="34" charset="-128"/>
              </a:rPr>
            </a:br>
            <a:r>
              <a:rPr lang="en-US" altLang="en-US" sz="3200" b="1" smtClean="0">
                <a:ea typeface="ＭＳ Ｐゴシック" panose="020B0600070205080204" pitchFamily="34" charset="-128"/>
              </a:rPr>
              <a:t>FDA Recommended Tox Testing</a:t>
            </a:r>
            <a:endParaRPr lang="en-US" altLang="en-US" sz="3600" b="1"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609600" y="1600200"/>
          <a:ext cx="10744200" cy="4594223"/>
        </p:xfrm>
        <a:graphic>
          <a:graphicData uri="http://schemas.openxmlformats.org/drawingml/2006/table">
            <a:tbl>
              <a:tblPr/>
              <a:tblGrid>
                <a:gridCol w="6068484"/>
                <a:gridCol w="1591733"/>
                <a:gridCol w="1691217"/>
                <a:gridCol w="1392766"/>
              </a:tblGrid>
              <a:tr h="945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Toxicity Tests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Low</a:t>
                      </a:r>
                      <a:b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b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Intermediate (II)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(III)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Genetic Toxicity Tests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Short-term toxicity tests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Subchronic toxicity studies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Subchronic toxicity studies with non-rodents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One-year toxicity studies with non-rodents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8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Chronic toxicity or Combined chronic toxicity/carcinogenicity studies with rodents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Carcinogenicity studies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Reproduction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Developmental toxicity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Metabolism and Pharmacokinetic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Human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2534" name="TextBox 1"/>
          <p:cNvSpPr txBox="1">
            <a:spLocks noChangeArrowheads="1"/>
          </p:cNvSpPr>
          <p:nvPr/>
        </p:nvSpPr>
        <p:spPr bwMode="auto">
          <a:xfrm>
            <a:off x="1981200" y="6107113"/>
            <a:ext cx="749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r>
              <a:rPr lang="en-US" altLang="en-US" sz="1800"/>
              <a:t>Level of Concern based on exposure and structure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Color Risk Assessment</a:t>
            </a:r>
          </a:p>
        </p:txBody>
      </p:sp>
      <p:sp>
        <p:nvSpPr>
          <p:cNvPr id="64515"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US requirements for color additive petitions have created substantial safety data for many colors</a:t>
            </a:r>
          </a:p>
          <a:p>
            <a:pPr eaLnBrk="1" hangingPunct="1"/>
            <a:r>
              <a:rPr lang="en-US" altLang="en-US" dirty="0" smtClean="0">
                <a:ea typeface="ＭＳ Ｐゴシック" panose="020B0600070205080204" pitchFamily="34" charset="-128"/>
              </a:rPr>
              <a:t>This data has also been reviewed by WHO/FAO Joint Expert Committee on Food Additives (JECFA) to establish acceptable daily intakes (ADIs)</a:t>
            </a:r>
          </a:p>
          <a:p>
            <a:pPr eaLnBrk="1" hangingPunct="1"/>
            <a:r>
              <a:rPr lang="en-US" altLang="en-US" dirty="0" smtClean="0">
                <a:ea typeface="ＭＳ Ｐゴシック" panose="020B0600070205080204" pitchFamily="34" charset="-128"/>
              </a:rPr>
              <a:t>Some additional data has been collected since FDA &amp; JECFA reviews</a:t>
            </a:r>
          </a:p>
          <a:p>
            <a:pPr lvl="1" eaLnBrk="1" hangingPunct="1"/>
            <a:r>
              <a:rPr lang="en-US" altLang="en-US" dirty="0" smtClean="0">
                <a:ea typeface="ＭＳ Ｐゴシック" panose="020B0600070205080204" pitchFamily="34" charset="-128"/>
              </a:rPr>
              <a:t>Genotoxicity, </a:t>
            </a:r>
            <a:r>
              <a:rPr lang="en-US" altLang="en-US" dirty="0" err="1" smtClean="0">
                <a:ea typeface="ＭＳ Ｐゴシック" panose="020B0600070205080204" pitchFamily="34" charset="-128"/>
              </a:rPr>
              <a:t>allergenicity</a:t>
            </a:r>
            <a:r>
              <a:rPr lang="en-US" altLang="en-US" dirty="0" smtClean="0">
                <a:ea typeface="ＭＳ Ｐゴシック" panose="020B0600070205080204" pitchFamily="34" charset="-128"/>
              </a:rPr>
              <a:t>, other studies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b="1" dirty="0" smtClean="0">
                <a:latin typeface="Arial Black" panose="020B0A04020102020204" pitchFamily="34" charset="0"/>
                <a:ea typeface="ＭＳ Ｐゴシック" panose="020B0600070205080204" pitchFamily="34" charset="-128"/>
              </a:rPr>
              <a:t>Certified Colors</a:t>
            </a:r>
          </a:p>
        </p:txBody>
      </p:sp>
      <p:graphicFrame>
        <p:nvGraphicFramePr>
          <p:cNvPr id="3" name="Table 2"/>
          <p:cNvGraphicFramePr>
            <a:graphicFrameLocks noGrp="1"/>
          </p:cNvGraphicFramePr>
          <p:nvPr>
            <p:extLst>
              <p:ext uri="{D42A27DB-BD31-4B8C-83A1-F6EECF244321}">
                <p14:modId xmlns:p14="http://schemas.microsoft.com/office/powerpoint/2010/main" val="2748738465"/>
              </p:ext>
            </p:extLst>
          </p:nvPr>
        </p:nvGraphicFramePr>
        <p:xfrm>
          <a:off x="1143000" y="2286000"/>
          <a:ext cx="10820401" cy="4510092"/>
        </p:xfrm>
        <a:graphic>
          <a:graphicData uri="http://schemas.openxmlformats.org/drawingml/2006/table">
            <a:tbl>
              <a:tblPr/>
              <a:tblGrid>
                <a:gridCol w="2655997"/>
                <a:gridCol w="2524315"/>
                <a:gridCol w="2921597"/>
                <a:gridCol w="2718492"/>
              </a:tblGrid>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Name of color</a:t>
                      </a:r>
                      <a:endParaRPr kumimoji="0" lang="en-US" sz="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FD&amp;C Red No. 40</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Allura Red AC</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FD&amp;C Yellow No. 5</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Tartrazine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FD&amp;C Yellow No. 6</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Sunset Yellow FCF</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In use since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1971</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1916</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1929</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Genetox</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Acute/Subchronic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R,M/90d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05892">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Carcinogenicity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57272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Reproductive/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Teratological</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Special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386974">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Dogs, rats</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 </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 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71547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JECFA ADI</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(mg/kg/d)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0-7</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0-10</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0-4</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bl>
          </a:graphicData>
        </a:graphic>
      </p:graphicFrame>
      <p:pic>
        <p:nvPicPr>
          <p:cNvPr id="69682" name="Picture 1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0" y="969963"/>
            <a:ext cx="19812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72600" y="1235075"/>
            <a:ext cx="16478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77000" y="1203325"/>
            <a:ext cx="167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Exempt Colors</a:t>
            </a:r>
          </a:p>
        </p:txBody>
      </p:sp>
      <p:graphicFrame>
        <p:nvGraphicFramePr>
          <p:cNvPr id="3" name="Table 2"/>
          <p:cNvGraphicFramePr>
            <a:graphicFrameLocks noGrp="1"/>
          </p:cNvGraphicFramePr>
          <p:nvPr/>
        </p:nvGraphicFramePr>
        <p:xfrm>
          <a:off x="1295400" y="1371600"/>
          <a:ext cx="9525000" cy="5105402"/>
        </p:xfrm>
        <a:graphic>
          <a:graphicData uri="http://schemas.openxmlformats.org/drawingml/2006/table">
            <a:tbl>
              <a:tblPr/>
              <a:tblGrid>
                <a:gridCol w="2002059"/>
                <a:gridCol w="2424474"/>
                <a:gridCol w="2921549"/>
                <a:gridCol w="2176918"/>
              </a:tblGrid>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Name of color</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Annatto Extracts</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1"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Bixin</a:t>
                      </a: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 Norbixin)</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Grape Skin Extract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(Anthocyanins)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Beet Red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In use since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1890</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Genetox</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Acute/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Subchronic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Rat/90-day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Rat/14-day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Oncogenicity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Reproductive/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Teratological</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Special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JECFA ADI</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(mg/kg/d)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0-12 (</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Bixin</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None allocated</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Not specified</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Safety of Colors in the United States</a:t>
            </a:r>
            <a:r>
              <a:rPr lang="en-US" altLang="en-US" sz="3600" dirty="0" smtClean="0">
                <a:latin typeface="Arial Black" panose="020B0A04020102020204" pitchFamily="34" charset="0"/>
                <a:ea typeface="ＭＳ Ｐゴシック" panose="020B0600070205080204" pitchFamily="34" charset="-128"/>
              </a:rPr>
              <a:t/>
            </a:r>
            <a:br>
              <a:rPr lang="en-US" altLang="en-US" sz="3600" dirty="0" smtClean="0">
                <a:latin typeface="Arial Black" panose="020B0A04020102020204" pitchFamily="34" charset="0"/>
                <a:ea typeface="ＭＳ Ｐゴシック" panose="020B0600070205080204" pitchFamily="34" charset="-128"/>
              </a:rPr>
            </a:br>
            <a:endParaRPr lang="en-US" altLang="en-US" sz="3600"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r>
              <a:rPr lang="en-US" altLang="en-US" b="1" dirty="0">
                <a:latin typeface="Arial Black" panose="020B0A04020102020204" pitchFamily="34" charset="0"/>
                <a:ea typeface="ＭＳ Ｐゴシック" panose="020B0600070205080204" pitchFamily="34" charset="-128"/>
              </a:rPr>
              <a:t>Pre-Market Approval</a:t>
            </a:r>
            <a:endParaRPr lang="en-US" dirty="0"/>
          </a:p>
        </p:txBody>
      </p:sp>
      <p:pic>
        <p:nvPicPr>
          <p:cNvPr id="5222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0"/>
            <a:ext cx="102870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latin typeface="Arial Black" panose="020B0A04020102020204" pitchFamily="34" charset="0"/>
                <a:ea typeface="ＭＳ Ｐゴシック" panose="020B0600070205080204" pitchFamily="34" charset="-128"/>
              </a:rPr>
              <a:t>Color Additives Require </a:t>
            </a:r>
            <a:br>
              <a:rPr lang="en-US" altLang="en-US" b="1" dirty="0" smtClean="0">
                <a:latin typeface="Arial Black" panose="020B0A04020102020204" pitchFamily="34" charset="0"/>
                <a:ea typeface="ＭＳ Ｐゴシック" panose="020B0600070205080204" pitchFamily="34" charset="-128"/>
              </a:rPr>
            </a:br>
            <a:r>
              <a:rPr lang="en-US" altLang="en-US" b="1" dirty="0" smtClean="0">
                <a:latin typeface="Arial Black" panose="020B0A04020102020204" pitchFamily="34" charset="0"/>
                <a:ea typeface="ＭＳ Ｐゴシック" panose="020B0600070205080204" pitchFamily="34" charset="-128"/>
              </a:rPr>
              <a:t>Pre-Market Approval in US</a:t>
            </a:r>
          </a:p>
        </p:txBody>
      </p:sp>
      <p:sp>
        <p:nvSpPr>
          <p:cNvPr id="54275" name="Content Placeholder 2"/>
          <p:cNvSpPr>
            <a:spLocks noGrp="1"/>
          </p:cNvSpPr>
          <p:nvPr>
            <p:ph idx="1"/>
          </p:nvPr>
        </p:nvSpPr>
        <p:spPr/>
        <p:txBody>
          <a:bodyPr/>
          <a:lstStyle/>
          <a:p>
            <a:r>
              <a:rPr lang="en-US" altLang="en-US" dirty="0" smtClean="0">
                <a:ea typeface="ＭＳ Ｐゴシック" panose="020B0600070205080204" pitchFamily="34" charset="-128"/>
              </a:rPr>
              <a:t>All color additives, except for some hair dyes, are subject to FDA pre-market approval before they may be used in:</a:t>
            </a:r>
          </a:p>
          <a:p>
            <a:pPr lvl="1"/>
            <a:r>
              <a:rPr lang="en-US" altLang="en-US" dirty="0" smtClean="0">
                <a:ea typeface="ＭＳ Ｐゴシック" panose="020B0600070205080204" pitchFamily="34" charset="-128"/>
              </a:rPr>
              <a:t>Food</a:t>
            </a:r>
          </a:p>
          <a:p>
            <a:pPr lvl="1"/>
            <a:r>
              <a:rPr lang="en-US" altLang="en-US" dirty="0" smtClean="0">
                <a:ea typeface="ＭＳ Ｐゴシック" panose="020B0600070205080204" pitchFamily="34" charset="-128"/>
              </a:rPr>
              <a:t>Drugs</a:t>
            </a:r>
          </a:p>
          <a:p>
            <a:pPr lvl="1"/>
            <a:r>
              <a:rPr lang="en-US" altLang="en-US" dirty="0" smtClean="0">
                <a:ea typeface="ＭＳ Ｐゴシック" panose="020B0600070205080204" pitchFamily="34" charset="-128"/>
              </a:rPr>
              <a:t>Cosmetics</a:t>
            </a:r>
          </a:p>
          <a:p>
            <a:pPr lvl="1"/>
            <a:r>
              <a:rPr lang="en-US" altLang="en-US" dirty="0" smtClean="0">
                <a:ea typeface="ＭＳ Ｐゴシック" panose="020B0600070205080204" pitchFamily="34" charset="-128"/>
              </a:rPr>
              <a:t>Medical devices that come in contact with the bodies of people or animals for a significant period of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 Review</a:t>
            </a:r>
          </a:p>
        </p:txBody>
      </p:sp>
      <p:sp>
        <p:nvSpPr>
          <p:cNvPr id="58371" name="Content Placeholder 2"/>
          <p:cNvSpPr>
            <a:spLocks noGrp="1"/>
          </p:cNvSpPr>
          <p:nvPr>
            <p:ph idx="1"/>
          </p:nvPr>
        </p:nvSpPr>
        <p:spPr/>
        <p:txBody>
          <a:bodyPr/>
          <a:lstStyle/>
          <a:p>
            <a:pPr eaLnBrk="1" hangingPunct="1"/>
            <a:r>
              <a:rPr lang="en-US" altLang="en-US" sz="2800" b="1" smtClean="0">
                <a:ea typeface="ＭＳ Ｐゴシック" panose="020B0600070205080204" pitchFamily="34" charset="-128"/>
              </a:rPr>
              <a:t>What exactly is the substance and what is the projected exposure</a:t>
            </a:r>
            <a:r>
              <a:rPr lang="en-US" altLang="en-US" sz="2800" smtClean="0">
                <a:ea typeface="ＭＳ Ｐゴシック" panose="020B0600070205080204" pitchFamily="34" charset="-128"/>
              </a:rPr>
              <a:t>?</a:t>
            </a:r>
          </a:p>
          <a:p>
            <a:pPr lvl="1" eaLnBrk="1" hangingPunct="1"/>
            <a:r>
              <a:rPr lang="en-US" altLang="en-US" sz="2400" smtClean="0">
                <a:ea typeface="ＭＳ Ｐゴシック" panose="020B0600070205080204" pitchFamily="34" charset="-128"/>
              </a:rPr>
              <a:t>Identity and composition</a:t>
            </a:r>
          </a:p>
          <a:p>
            <a:pPr lvl="1" eaLnBrk="1" hangingPunct="1"/>
            <a:r>
              <a:rPr lang="en-US" altLang="en-US" sz="2400" smtClean="0">
                <a:ea typeface="ＭＳ Ｐゴシック" panose="020B0600070205080204" pitchFamily="34" charset="-128"/>
              </a:rPr>
              <a:t>Method of manufacture</a:t>
            </a:r>
          </a:p>
          <a:p>
            <a:pPr lvl="1" eaLnBrk="1" hangingPunct="1"/>
            <a:r>
              <a:rPr lang="en-US" altLang="en-US" sz="2400" smtClean="0">
                <a:ea typeface="ＭＳ Ｐゴシック" panose="020B0600070205080204" pitchFamily="34" charset="-128"/>
              </a:rPr>
              <a:t>Specifications and purity</a:t>
            </a:r>
          </a:p>
          <a:p>
            <a:pPr lvl="1" eaLnBrk="1" hangingPunct="1"/>
            <a:r>
              <a:rPr lang="en-US" altLang="en-US" sz="2400" smtClean="0">
                <a:ea typeface="ＭＳ Ｐゴシック" panose="020B0600070205080204" pitchFamily="34" charset="-128"/>
              </a:rPr>
              <a:t>Use level and exposure</a:t>
            </a:r>
          </a:p>
          <a:p>
            <a:pPr lvl="1" eaLnBrk="1" hangingPunct="1"/>
            <a:r>
              <a:rPr lang="en-US" altLang="en-US" sz="2400" smtClean="0">
                <a:ea typeface="ＭＳ Ｐゴシック" panose="020B0600070205080204" pitchFamily="34" charset="-128"/>
              </a:rPr>
              <a:t>Technological justification</a:t>
            </a:r>
          </a:p>
          <a:p>
            <a:pPr eaLnBrk="1" hangingPunct="1"/>
            <a:r>
              <a:rPr lang="en-US" altLang="en-US" sz="2800" b="1" smtClean="0">
                <a:ea typeface="ＭＳ Ｐゴシック" panose="020B0600070205080204" pitchFamily="34" charset="-128"/>
              </a:rPr>
              <a:t>Is it safe for its intended use?</a:t>
            </a:r>
          </a:p>
          <a:p>
            <a:pPr lvl="1" eaLnBrk="1" hangingPunct="1"/>
            <a:r>
              <a:rPr lang="en-US" altLang="en-US" sz="2400" smtClean="0">
                <a:ea typeface="ＭＳ Ｐゴシック" panose="020B0600070205080204" pitchFamily="34" charset="-128"/>
              </a:rPr>
              <a:t>Toxicology studies</a:t>
            </a:r>
          </a:p>
          <a:p>
            <a:pPr lvl="1" eaLnBrk="1" hangingPunct="1"/>
            <a:r>
              <a:rPr lang="en-US" altLang="en-US" sz="2400" smtClean="0">
                <a:solidFill>
                  <a:srgbClr val="FF0000"/>
                </a:solidFill>
                <a:ea typeface="ＭＳ Ｐゴシック" panose="020B0600070205080204" pitchFamily="34" charset="-128"/>
              </a:rPr>
              <a:t>FDA Redbook requirements</a:t>
            </a:r>
            <a:endParaRPr lang="en-US" altLang="en-US" sz="2400" smtClean="0">
              <a:ea typeface="ＭＳ Ｐゴシック" panose="020B0600070205080204" pitchFamily="34" charset="-128"/>
            </a:endParaRPr>
          </a:p>
          <a:p>
            <a:pPr eaLnBrk="1" hangingPunct="1"/>
            <a:r>
              <a:rPr lang="en-US" altLang="en-US" sz="2800" b="1" smtClean="0">
                <a:ea typeface="ＭＳ Ｐゴシック" panose="020B0600070205080204" pitchFamily="34" charset="-128"/>
              </a:rPr>
              <a:t>Is other case-specific information needed?</a:t>
            </a:r>
          </a:p>
          <a:p>
            <a:pPr>
              <a:buFont typeface="Arial" panose="020B0604020202020204" pitchFamily="34" charset="0"/>
              <a:buNone/>
            </a:pPr>
            <a:endParaRPr lang="en-US" altLang="en-US" smtClean="0">
              <a:ea typeface="ＭＳ Ｐゴシック" panose="020B0600070205080204" pitchFamily="34" charset="-128"/>
            </a:endParaRPr>
          </a:p>
          <a:p>
            <a:pPr>
              <a:buFont typeface="Arial" panose="020B0604020202020204" pitchFamily="34" charset="0"/>
              <a:buNone/>
            </a:pPr>
            <a:endParaRPr lang="en-US" altLang="en-US" smtClean="0">
              <a:ea typeface="ＭＳ Ｐゴシック" panose="020B0600070205080204" pitchFamily="34" charset="-128"/>
            </a:endParaRPr>
          </a:p>
        </p:txBody>
      </p:sp>
      <p:pic>
        <p:nvPicPr>
          <p:cNvPr id="5837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39200" y="2590800"/>
            <a:ext cx="2857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a:t>
            </a:r>
            <a:br>
              <a:rPr lang="en-US" altLang="en-US" smtClean="0">
                <a:latin typeface="Arial Black" panose="020B0A04020102020204" pitchFamily="34" charset="0"/>
                <a:ea typeface="ＭＳ Ｐゴシック" panose="020B0600070205080204" pitchFamily="34" charset="-128"/>
              </a:rPr>
            </a:br>
            <a:r>
              <a:rPr lang="en-US" altLang="en-US" sz="3200" b="1" smtClean="0">
                <a:ea typeface="ＭＳ Ｐゴシック" panose="020B0600070205080204" pitchFamily="34" charset="-128"/>
              </a:rPr>
              <a:t>Identity and Specifications</a:t>
            </a:r>
          </a:p>
        </p:txBody>
      </p:sp>
      <p:sp>
        <p:nvSpPr>
          <p:cNvPr id="59395" name="Content Placeholder 2"/>
          <p:cNvSpPr>
            <a:spLocks noGrp="1"/>
          </p:cNvSpPr>
          <p:nvPr>
            <p:ph idx="1"/>
          </p:nvPr>
        </p:nvSpPr>
        <p:spPr/>
        <p:txBody>
          <a:bodyPr/>
          <a:lstStyle/>
          <a:p>
            <a:r>
              <a:rPr lang="en-US" altLang="en-US" sz="2400" smtClean="0">
                <a:ea typeface="ＭＳ Ｐゴシック" panose="020B0600070205080204" pitchFamily="34" charset="-128"/>
              </a:rPr>
              <a:t>Chemical Identity</a:t>
            </a:r>
          </a:p>
          <a:p>
            <a:pPr lvl="1"/>
            <a:r>
              <a:rPr lang="en-US" altLang="en-US" sz="2000" smtClean="0">
                <a:ea typeface="ＭＳ Ｐゴシック" panose="020B0600070205080204" pitchFamily="34" charset="-128"/>
              </a:rPr>
              <a:t>Analytical chemistry and spectra</a:t>
            </a:r>
          </a:p>
          <a:p>
            <a:pPr lvl="1"/>
            <a:r>
              <a:rPr lang="en-US" altLang="en-US" sz="2000" smtClean="0">
                <a:ea typeface="ＭＳ Ｐゴシック" panose="020B0600070205080204" pitchFamily="34" charset="-128"/>
              </a:rPr>
              <a:t>For plant sources, description of plant source</a:t>
            </a:r>
          </a:p>
          <a:p>
            <a:pPr lvl="1"/>
            <a:r>
              <a:rPr lang="en-US" altLang="en-US" sz="2000" smtClean="0">
                <a:ea typeface="ＭＳ Ｐゴシック" panose="020B0600070205080204" pitchFamily="34" charset="-128"/>
              </a:rPr>
              <a:t>Physical, chemical and biological properties</a:t>
            </a:r>
          </a:p>
          <a:p>
            <a:r>
              <a:rPr lang="en-US" altLang="en-US" sz="2400" smtClean="0">
                <a:ea typeface="ＭＳ Ｐゴシック" panose="020B0600070205080204" pitchFamily="34" charset="-128"/>
              </a:rPr>
              <a:t>Specifications and Methods (for enforcing specs)</a:t>
            </a:r>
          </a:p>
          <a:p>
            <a:pPr lvl="1"/>
            <a:r>
              <a:rPr lang="en-US" altLang="en-US" sz="2000" smtClean="0">
                <a:ea typeface="ＭＳ Ｐゴシック" panose="020B0600070205080204" pitchFamily="34" charset="-128"/>
              </a:rPr>
              <a:t>Multi-batch analyses </a:t>
            </a:r>
          </a:p>
          <a:p>
            <a:pPr lvl="1"/>
            <a:r>
              <a:rPr lang="en-US" altLang="en-US" sz="2000" smtClean="0">
                <a:ea typeface="ＭＳ Ｐゴシック" panose="020B0600070205080204" pitchFamily="34" charset="-128"/>
              </a:rPr>
              <a:t>Identification of secondary coloring matters</a:t>
            </a:r>
          </a:p>
          <a:p>
            <a:pPr lvl="1"/>
            <a:r>
              <a:rPr lang="en-US" altLang="en-US" sz="2000" smtClean="0">
                <a:ea typeface="ＭＳ Ｐゴシック" panose="020B0600070205080204" pitchFamily="34" charset="-128"/>
              </a:rPr>
              <a:t>Identification of non-coloring matters, impurities</a:t>
            </a:r>
          </a:p>
          <a:p>
            <a:r>
              <a:rPr lang="en-US" altLang="en-US" sz="2400" smtClean="0">
                <a:ea typeface="ＭＳ Ｐゴシック" panose="020B0600070205080204" pitchFamily="34" charset="-128"/>
              </a:rPr>
              <a:t>Manufacturing Process</a:t>
            </a:r>
          </a:p>
          <a:p>
            <a:pPr lvl="1"/>
            <a:r>
              <a:rPr lang="en-US" altLang="en-US" sz="2000" smtClean="0">
                <a:ea typeface="ＭＳ Ｐゴシック" panose="020B0600070205080204" pitchFamily="34" charset="-128"/>
              </a:rPr>
              <a:t>Conditions; methods</a:t>
            </a:r>
          </a:p>
          <a:p>
            <a:pPr lvl="1"/>
            <a:r>
              <a:rPr lang="en-US" altLang="en-US" sz="2000" smtClean="0">
                <a:ea typeface="ＭＳ Ｐゴシック" panose="020B0600070205080204" pitchFamily="34" charset="-128"/>
              </a:rPr>
              <a:t>Solvents; reagents</a:t>
            </a:r>
          </a:p>
          <a:p>
            <a:pPr lvl="1"/>
            <a:r>
              <a:rPr lang="en-US" altLang="en-US" sz="2000" smtClean="0">
                <a:ea typeface="ＭＳ Ｐゴシック" panose="020B0600070205080204" pitchFamily="34" charset="-128"/>
              </a:rPr>
              <a:t>Variation/purity</a:t>
            </a:r>
          </a:p>
          <a:p>
            <a:r>
              <a:rPr lang="en-US" altLang="en-US" sz="2400" smtClean="0">
                <a:ea typeface="ＭＳ Ｐゴシック" panose="020B0600070205080204" pitchFamily="34" charset="-128"/>
              </a:rPr>
              <a:t>Stability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 </a:t>
            </a:r>
            <a:br>
              <a:rPr lang="en-US" altLang="en-US" smtClean="0">
                <a:latin typeface="Arial Black" panose="020B0A04020102020204" pitchFamily="34" charset="0"/>
                <a:ea typeface="ＭＳ Ｐゴシック" panose="020B0600070205080204" pitchFamily="34" charset="-128"/>
              </a:rPr>
            </a:br>
            <a:r>
              <a:rPr lang="en-US" altLang="en-US" sz="3200" b="1" smtClean="0">
                <a:ea typeface="ＭＳ Ｐゴシック" panose="020B0600070205080204" pitchFamily="34" charset="-128"/>
              </a:rPr>
              <a:t>Use/Technological Justification</a:t>
            </a:r>
            <a:endParaRPr lang="en-US" altLang="en-US" b="1" smtClean="0">
              <a:ea typeface="ＭＳ Ｐゴシック" panose="020B0600070205080204" pitchFamily="34" charset="-128"/>
            </a:endParaRPr>
          </a:p>
        </p:txBody>
      </p:sp>
      <p:sp>
        <p:nvSpPr>
          <p:cNvPr id="40963" name="Content Placeholder 2"/>
          <p:cNvSpPr>
            <a:spLocks noGrp="1"/>
          </p:cNvSpPr>
          <p:nvPr>
            <p:ph idx="1"/>
          </p:nvPr>
        </p:nvSpPr>
        <p:spPr/>
        <p:txBody>
          <a:bodyPr/>
          <a:lstStyle/>
          <a:p>
            <a:pPr>
              <a:defRPr/>
            </a:pPr>
            <a:r>
              <a:rPr lang="en-US" altLang="en-US" dirty="0">
                <a:ea typeface="ＭＳ Ｐゴシック" panose="020B0600070205080204" pitchFamily="34" charset="-128"/>
              </a:rPr>
              <a:t>What food categories will the color additive be used in? </a:t>
            </a:r>
            <a:r>
              <a:rPr lang="en-US" altLang="en-US" sz="2800" dirty="0" smtClean="0">
                <a:solidFill>
                  <a:schemeClr val="accent2"/>
                </a:solidFill>
                <a:ea typeface="ＭＳ Ｐゴシック" panose="020B0600070205080204" pitchFamily="34" charset="-128"/>
              </a:rPr>
              <a:t>Dairy </a:t>
            </a:r>
            <a:r>
              <a:rPr lang="en-US" altLang="en-US" sz="2800" dirty="0">
                <a:solidFill>
                  <a:schemeClr val="accent2"/>
                </a:solidFill>
                <a:ea typeface="ＭＳ Ｐゴシック" panose="020B0600070205080204" pitchFamily="34" charset="-128"/>
              </a:rPr>
              <a:t>Products, Baked Goods, </a:t>
            </a:r>
            <a:r>
              <a:rPr lang="en-US" altLang="en-US" sz="2800" dirty="0" smtClean="0">
                <a:solidFill>
                  <a:schemeClr val="accent2"/>
                </a:solidFill>
                <a:ea typeface="ＭＳ Ｐゴシック" panose="020B0600070205080204" pitchFamily="34" charset="-128"/>
              </a:rPr>
              <a:t>etc.</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How much is required for technical effect? </a:t>
            </a:r>
            <a:r>
              <a:rPr lang="en-US" altLang="en-US" sz="2800" dirty="0" smtClean="0">
                <a:solidFill>
                  <a:schemeClr val="accent2"/>
                </a:solidFill>
                <a:ea typeface="ＭＳ Ｐゴシック" panose="020B0600070205080204" pitchFamily="34" charset="-128"/>
              </a:rPr>
              <a:t>generally </a:t>
            </a:r>
            <a:r>
              <a:rPr lang="en-US" altLang="en-US" sz="2800" dirty="0">
                <a:solidFill>
                  <a:schemeClr val="accent2"/>
                </a:solidFill>
                <a:ea typeface="ＭＳ Ｐゴシック" panose="020B0600070205080204" pitchFamily="34" charset="-128"/>
              </a:rPr>
              <a:t>ppm</a:t>
            </a:r>
            <a:r>
              <a:rPr lang="en-US" altLang="en-US" sz="2800" dirty="0" smtClean="0">
                <a:solidFill>
                  <a:schemeClr val="accent2"/>
                </a:solidFill>
                <a:ea typeface="ＭＳ Ｐゴシック" panose="020B0600070205080204" pitchFamily="34" charset="-128"/>
              </a:rPr>
              <a:t>, excluding </a:t>
            </a:r>
            <a:r>
              <a:rPr lang="en-US" altLang="en-US" sz="2800" dirty="0">
                <a:solidFill>
                  <a:schemeClr val="accent2"/>
                </a:solidFill>
                <a:ea typeface="ＭＳ Ｐゴシック" panose="020B0600070205080204" pitchFamily="34" charset="-128"/>
              </a:rPr>
              <a:t>caramel color and some unique </a:t>
            </a:r>
            <a:r>
              <a:rPr lang="en-US" altLang="en-US" sz="2800" dirty="0" smtClean="0">
                <a:solidFill>
                  <a:schemeClr val="accent2"/>
                </a:solidFill>
                <a:ea typeface="ＭＳ Ｐゴシック" panose="020B0600070205080204" pitchFamily="34" charset="-128"/>
              </a:rPr>
              <a:t>applications</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How will application levels vary within a food category? </a:t>
            </a:r>
            <a:r>
              <a:rPr lang="en-US" altLang="en-US" sz="2800" dirty="0" smtClean="0">
                <a:solidFill>
                  <a:schemeClr val="accent2"/>
                </a:solidFill>
                <a:ea typeface="ＭＳ Ｐゴシック" panose="020B0600070205080204" pitchFamily="34" charset="-128"/>
              </a:rPr>
              <a:t>10-100 </a:t>
            </a:r>
            <a:r>
              <a:rPr lang="en-US" altLang="en-US" sz="2800" dirty="0">
                <a:solidFill>
                  <a:schemeClr val="accent2"/>
                </a:solidFill>
                <a:ea typeface="ＭＳ Ｐゴシック" panose="020B0600070205080204" pitchFamily="34" charset="-128"/>
              </a:rPr>
              <a:t>ppm? 100-1000 ppm</a:t>
            </a:r>
            <a:r>
              <a:rPr lang="en-US" altLang="en-US" sz="2800" dirty="0" smtClean="0">
                <a:solidFill>
                  <a:schemeClr val="accent2"/>
                </a:solidFill>
                <a:ea typeface="ＭＳ Ｐゴシック" panose="020B0600070205080204" pitchFamily="34" charset="-128"/>
              </a:rPr>
              <a:t>?</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Tolerances and restrictions</a:t>
            </a:r>
          </a:p>
          <a:p>
            <a:pPr>
              <a:defRPr/>
            </a:pPr>
            <a:r>
              <a:rPr lang="en-US" altLang="en-US" dirty="0">
                <a:ea typeface="ＭＳ Ｐゴシック" panose="020B0600070205080204" pitchFamily="34" charset="-128"/>
              </a:rPr>
              <a:t>Why is the color additive useful?</a:t>
            </a:r>
          </a:p>
          <a:p>
            <a:pPr marL="0" indent="0">
              <a:buFont typeface="Arial" panose="020B0604020202020204" pitchFamily="34" charset="0"/>
              <a:buNone/>
              <a:defRPr/>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0" y="5020468"/>
            <a:ext cx="1295400" cy="922337"/>
          </a:xfrm>
        </p:spPr>
      </p:pic>
      <p:sp>
        <p:nvSpPr>
          <p:cNvPr id="12291" name="Title 2"/>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Current Members</a:t>
            </a:r>
          </a:p>
        </p:txBody>
      </p:sp>
      <p:pic>
        <p:nvPicPr>
          <p:cNvPr id="122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88" y="3167063"/>
            <a:ext cx="1992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4499" y="1317122"/>
            <a:ext cx="1684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4713" y="1928813"/>
            <a:ext cx="175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16538" y="3354388"/>
            <a:ext cx="1398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5213" y="5802313"/>
            <a:ext cx="15859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40300" y="4371975"/>
            <a:ext cx="1762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188" y="4322763"/>
            <a:ext cx="24320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31000" y="1260475"/>
            <a:ext cx="18415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25838" y="6107113"/>
            <a:ext cx="10969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51100" y="2290763"/>
            <a:ext cx="18129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44763" y="5210175"/>
            <a:ext cx="25987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73925" y="5352255"/>
            <a:ext cx="2200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310813" y="3045620"/>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0513" y="1773238"/>
            <a:ext cx="18113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19413" y="3692525"/>
            <a:ext cx="18494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07288" y="2773363"/>
            <a:ext cx="17335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813492" y="4104482"/>
            <a:ext cx="16113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095875" y="5602288"/>
            <a:ext cx="1646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2"/>
          <a:stretch>
            <a:fillRect/>
          </a:stretch>
        </p:blipFill>
        <p:spPr>
          <a:xfrm>
            <a:off x="7086600" y="4224336"/>
            <a:ext cx="1931467" cy="347664"/>
          </a:xfrm>
          <a:prstGeom prst="rect">
            <a:avLst/>
          </a:prstGeom>
        </p:spPr>
      </p:pic>
    </p:spTree>
    <p:extLst>
      <p:ext uri="{BB962C8B-B14F-4D97-AF65-F5344CB8AC3E}">
        <p14:creationId xmlns:p14="http://schemas.microsoft.com/office/powerpoint/2010/main" val="1494280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Petitions</a:t>
            </a:r>
            <a:r>
              <a:rPr lang="en-US" altLang="en-US" sz="5400" smtClean="0">
                <a:latin typeface="Arial Black" panose="020B0A04020102020204" pitchFamily="34" charset="0"/>
                <a:ea typeface="ＭＳ Ｐゴシック" panose="020B0600070205080204" pitchFamily="34" charset="-128"/>
              </a:rPr>
              <a:t> </a:t>
            </a:r>
            <a:r>
              <a:rPr lang="en-US" altLang="en-US" b="1" smtClean="0">
                <a:ea typeface="ＭＳ Ｐゴシック" panose="020B0600070205080204" pitchFamily="34" charset="-128"/>
              </a:rPr>
              <a:t/>
            </a:r>
            <a:br>
              <a:rPr lang="en-US" altLang="en-US" b="1" smtClean="0">
                <a:ea typeface="ＭＳ Ｐゴシック" panose="020B0600070205080204" pitchFamily="34" charset="-128"/>
              </a:rPr>
            </a:br>
            <a:r>
              <a:rPr lang="en-US" altLang="en-US" sz="3200" b="1" smtClean="0">
                <a:ea typeface="ＭＳ Ｐゴシック" panose="020B0600070205080204" pitchFamily="34" charset="-128"/>
              </a:rPr>
              <a:t>Exposure</a:t>
            </a:r>
            <a:endParaRPr lang="en-US" altLang="en-US" b="1" smtClean="0">
              <a:ea typeface="ＭＳ Ｐゴシック" panose="020B0600070205080204" pitchFamily="34" charset="-128"/>
            </a:endParaRPr>
          </a:p>
        </p:txBody>
      </p:sp>
      <p:sp>
        <p:nvSpPr>
          <p:cNvPr id="63491" name="Content Placeholder 2"/>
          <p:cNvSpPr>
            <a:spLocks noGrp="1"/>
          </p:cNvSpPr>
          <p:nvPr>
            <p:ph idx="1"/>
          </p:nvPr>
        </p:nvSpPr>
        <p:spPr/>
        <p:txBody>
          <a:bodyPr/>
          <a:lstStyle/>
          <a:p>
            <a:r>
              <a:rPr lang="en-US" altLang="en-US" sz="2800" smtClean="0">
                <a:ea typeface="ＭＳ Ｐゴシック" panose="020B0600070205080204" pitchFamily="34" charset="-128"/>
              </a:rPr>
              <a:t>Petitions must include exposure estimate</a:t>
            </a:r>
          </a:p>
          <a:p>
            <a:pPr lvl="1"/>
            <a:r>
              <a:rPr lang="en-US" altLang="en-US" sz="2400" smtClean="0">
                <a:ea typeface="ＭＳ Ｐゴシック" panose="020B0600070205080204" pitchFamily="34" charset="-128"/>
              </a:rPr>
              <a:t>Proposed concentrations that will be used in food</a:t>
            </a:r>
          </a:p>
          <a:p>
            <a:pPr lvl="1"/>
            <a:r>
              <a:rPr lang="en-US" altLang="en-US" sz="2400" smtClean="0">
                <a:ea typeface="ＭＳ Ｐゴシック" panose="020B0600070205080204" pitchFamily="34" charset="-128"/>
              </a:rPr>
              <a:t>Consumer intake of foods that will contain the potential color additive</a:t>
            </a:r>
          </a:p>
          <a:p>
            <a:r>
              <a:rPr lang="en-US" altLang="en-US" sz="2800" smtClean="0">
                <a:ea typeface="ＭＳ Ｐゴシック" panose="020B0600070205080204" pitchFamily="34" charset="-128"/>
              </a:rPr>
              <a:t>For main color additive, FDA generally considers chronic intake</a:t>
            </a:r>
          </a:p>
          <a:p>
            <a:r>
              <a:rPr lang="en-US" altLang="en-US" sz="2800" smtClean="0">
                <a:ea typeface="ＭＳ Ｐゴシック" panose="020B0600070205080204" pitchFamily="34" charset="-128"/>
              </a:rPr>
              <a:t>Worst case scenario of exposure is considered</a:t>
            </a:r>
          </a:p>
          <a:p>
            <a:r>
              <a:rPr lang="en-US" altLang="en-US" sz="2800" smtClean="0">
                <a:ea typeface="ＭＳ Ｐゴシック" panose="020B0600070205080204" pitchFamily="34" charset="-128"/>
              </a:rPr>
              <a:t>FDA experts will produce an Estimated Daily Intake (EDI) for the color additive, and determine safety based on results of toxicity testing and no-observed effect levels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Labeling of Colors in Food</a:t>
            </a:r>
          </a:p>
        </p:txBody>
      </p:sp>
      <p:sp>
        <p:nvSpPr>
          <p:cNvPr id="2" name="Text Placeholder 1"/>
          <p:cNvSpPr>
            <a:spLocks noGrp="1"/>
          </p:cNvSpPr>
          <p:nvPr>
            <p:ph type="body" idx="1"/>
          </p:nvPr>
        </p:nvSpPr>
        <p:spPr>
          <a:xfrm>
            <a:off x="963613" y="2906713"/>
            <a:ext cx="10363200" cy="1500187"/>
          </a:xfrm>
        </p:spPr>
        <p:txBody>
          <a:bodyPr/>
          <a:lstStyle/>
          <a:p>
            <a:pPr>
              <a:defRPr/>
            </a:pPr>
            <a:endParaRPr lang="en-US" dirty="0"/>
          </a:p>
        </p:txBody>
      </p:sp>
      <p:pic>
        <p:nvPicPr>
          <p:cNvPr id="104452"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0"/>
            <a:ext cx="102108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en-US" altLang="en-US" b="1" dirty="0" smtClean="0">
                <a:latin typeface="Arial Black" panose="020B0A04020102020204" pitchFamily="34" charset="0"/>
                <a:ea typeface="ＭＳ Ｐゴシック" panose="020B0600070205080204" pitchFamily="34" charset="-128"/>
              </a:rPr>
              <a:t>US Labeling</a:t>
            </a:r>
          </a:p>
        </p:txBody>
      </p:sp>
      <p:sp>
        <p:nvSpPr>
          <p:cNvPr id="106499" name="Rectangle 3"/>
          <p:cNvSpPr>
            <a:spLocks noGrp="1"/>
          </p:cNvSpPr>
          <p:nvPr>
            <p:ph type="body" idx="1"/>
          </p:nvPr>
        </p:nvSpPr>
        <p:spPr/>
        <p:txBody>
          <a:bodyPr/>
          <a:lstStyle/>
          <a:p>
            <a:r>
              <a:rPr lang="en-US" altLang="en-US" smtClean="0">
                <a:ea typeface="ＭＳ Ｐゴシック" panose="020B0600070205080204" pitchFamily="34" charset="-128"/>
              </a:rPr>
              <a:t>In the US all color additives are considered artificial for labeling purposes</a:t>
            </a:r>
          </a:p>
          <a:p>
            <a:pPr lvl="1"/>
            <a:r>
              <a:rPr lang="en-US" altLang="en-US" smtClean="0">
                <a:ea typeface="ＭＳ Ｐゴシック" panose="020B0600070205080204" pitchFamily="34" charset="-128"/>
              </a:rPr>
              <a:t>Artificial Color</a:t>
            </a:r>
          </a:p>
          <a:p>
            <a:pPr lvl="1"/>
            <a:r>
              <a:rPr lang="en-US" altLang="en-US" smtClean="0">
                <a:ea typeface="ＭＳ Ｐゴシック" panose="020B0600070205080204" pitchFamily="34" charset="-128"/>
              </a:rPr>
              <a:t>Color Added</a:t>
            </a:r>
          </a:p>
          <a:p>
            <a:r>
              <a:rPr lang="en-US" altLang="en-US" smtClean="0">
                <a:ea typeface="ＭＳ Ｐゴシック" panose="020B0600070205080204" pitchFamily="34" charset="-128"/>
              </a:rPr>
              <a:t>The addition of color to a product must be indicated on a label </a:t>
            </a:r>
            <a:r>
              <a:rPr lang="en-US" altLang="en-US" b="1" smtClean="0">
                <a:ea typeface="ＭＳ Ｐゴシック" panose="020B0600070205080204" pitchFamily="34" charset="-128"/>
              </a:rPr>
              <a:t>regardless</a:t>
            </a:r>
            <a:r>
              <a:rPr lang="en-US" altLang="en-US" smtClean="0">
                <a:ea typeface="ＭＳ Ｐゴシック" panose="020B0600070205080204" pitchFamily="34" charset="-128"/>
              </a:rPr>
              <a:t> of whether it is an exempt or certified (FD &amp; C) color.</a:t>
            </a:r>
          </a:p>
          <a:p>
            <a:r>
              <a:rPr lang="en-US" altLang="en-US" smtClean="0">
                <a:ea typeface="ＭＳ Ｐゴシック" panose="020B0600070205080204" pitchFamily="34" charset="-128"/>
              </a:rPr>
              <a:t>Cannot label any color additive in the US as a “Natural Color”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European Labeling</a:t>
            </a:r>
          </a:p>
        </p:txBody>
      </p:sp>
      <p:sp>
        <p:nvSpPr>
          <p:cNvPr id="113667" name="Rectangle 3"/>
          <p:cNvSpPr>
            <a:spLocks noGrp="1"/>
          </p:cNvSpPr>
          <p:nvPr>
            <p:ph type="body" idx="1"/>
          </p:nvPr>
        </p:nvSpPr>
        <p:spPr/>
        <p:txBody>
          <a:bodyPr/>
          <a:lstStyle/>
          <a:p>
            <a:r>
              <a:rPr lang="en-US" altLang="en-US" dirty="0" smtClean="0">
                <a:ea typeface="ＭＳ Ｐゴシック" panose="020B0600070205080204" pitchFamily="34" charset="-128"/>
              </a:rPr>
              <a:t>In Europe, all food additives are given labeling codes commonly referred to as </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E-numbers</a:t>
            </a:r>
            <a:r>
              <a:rPr lang="ja-JP"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r>
              <a:rPr lang="en-US" altLang="en-US" dirty="0" smtClean="0">
                <a:ea typeface="ＭＳ Ｐゴシック" panose="020B0600070205080204" pitchFamily="34" charset="-128"/>
              </a:rPr>
              <a:t>Colors are traditionally labeled not by name but by E-number</a:t>
            </a:r>
          </a:p>
          <a:p>
            <a:r>
              <a:rPr lang="en-US" altLang="en-US" dirty="0" smtClean="0">
                <a:ea typeface="ＭＳ Ｐゴシック" panose="020B0600070205080204" pitchFamily="34" charset="-128"/>
              </a:rPr>
              <a:t>Europe now </a:t>
            </a:r>
            <a:r>
              <a:rPr lang="en-US" altLang="en-US" dirty="0" smtClean="0">
                <a:ea typeface="ＭＳ Ｐゴシック" panose="020B0600070205080204" pitchFamily="34" charset="-128"/>
              </a:rPr>
              <a:t>requires labeling for </a:t>
            </a:r>
            <a:r>
              <a:rPr lang="en-US" altLang="en-US" dirty="0" smtClean="0">
                <a:ea typeface="ＭＳ Ｐゴシック" panose="020B0600070205080204" pitchFamily="34" charset="-128"/>
              </a:rPr>
              <a:t>6 synthetic colors included in the </a:t>
            </a:r>
            <a:r>
              <a:rPr lang="en-US" altLang="en-US" dirty="0" smtClean="0">
                <a:ea typeface="ＭＳ Ｐゴシック" panose="020B0600070205080204" pitchFamily="34" charset="-128"/>
              </a:rPr>
              <a:t>Southampton </a:t>
            </a:r>
            <a:r>
              <a:rPr lang="en-US" altLang="en-US" dirty="0" smtClean="0">
                <a:ea typeface="ＭＳ Ｐゴシック" panose="020B0600070205080204" pitchFamily="34" charset="-128"/>
              </a:rPr>
              <a:t>Study</a:t>
            </a:r>
            <a:r>
              <a:rPr lang="en-US" altLang="en-US" dirty="0" smtClean="0">
                <a:ea typeface="ＭＳ Ｐゴシック" panose="020B0600070205080204" pitchFamily="34" charset="-128"/>
              </a:rPr>
              <a:t>:</a:t>
            </a:r>
            <a:endParaRPr lang="en-US" altLang="en-US" dirty="0" smtClean="0">
              <a:ea typeface="ＭＳ Ｐゴシック" panose="020B0600070205080204" pitchFamily="34" charset="-128"/>
            </a:endParaRPr>
          </a:p>
          <a:p>
            <a:pPr lvl="1"/>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may have effects on activity and attention in children</a:t>
            </a:r>
            <a:r>
              <a:rPr lang="ja-JP"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lvl="1">
              <a:lnSpc>
                <a:spcPct val="90000"/>
              </a:lnSpc>
            </a:pPr>
            <a:endParaRPr lang="en-US" altLang="en-US" dirty="0" smtClean="0">
              <a:ea typeface="ＭＳ Ｐゴシック" panose="020B0600070205080204" pitchFamily="34" charset="-128"/>
            </a:endParaRPr>
          </a:p>
          <a:p>
            <a:pPr lvl="1">
              <a:lnSpc>
                <a:spcPct val="90000"/>
              </a:lnSpc>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FDA Food Advisory Committee Meeting</a:t>
            </a:r>
          </a:p>
        </p:txBody>
      </p:sp>
      <p:sp>
        <p:nvSpPr>
          <p:cNvPr id="96259" name="Rectangle 3"/>
          <p:cNvSpPr>
            <a:spLocks noGrp="1"/>
          </p:cNvSpPr>
          <p:nvPr>
            <p:ph idx="1"/>
          </p:nvPr>
        </p:nvSpPr>
        <p:spPr/>
        <p:txBody>
          <a:bodyPr/>
          <a:lstStyle/>
          <a:p>
            <a:r>
              <a:rPr lang="en-US" altLang="en-US" sz="2800" dirty="0" smtClean="0">
                <a:ea typeface="ＭＳ Ｐゴシック" panose="020B0600070205080204" pitchFamily="34" charset="-128"/>
              </a:rPr>
              <a:t>Reviewed USFDA report discussing available scientific data and whether there is evidence for a </a:t>
            </a:r>
            <a:r>
              <a:rPr lang="en-US" altLang="en-US" sz="2800" dirty="0" smtClean="0">
                <a:ea typeface="ＭＳ Ｐゴシック" panose="020B0600070205080204" pitchFamily="34" charset="-128"/>
              </a:rPr>
              <a:t>link between synthetic colors and hyperactive behavior in children</a:t>
            </a:r>
            <a:endParaRPr lang="en-US" altLang="en-US" sz="2800" dirty="0" smtClean="0">
              <a:ea typeface="ＭＳ Ｐゴシック" panose="020B0600070205080204" pitchFamily="34" charset="-128"/>
            </a:endParaRPr>
          </a:p>
          <a:p>
            <a:r>
              <a:rPr lang="en-US" altLang="en-US" sz="2800" dirty="0" smtClean="0">
                <a:ea typeface="ＭＳ Ｐゴシック" panose="020B0600070205080204" pitchFamily="34" charset="-128"/>
              </a:rPr>
              <a:t>2-Day meeting, March 30/31, 2011</a:t>
            </a:r>
          </a:p>
          <a:p>
            <a:r>
              <a:rPr lang="en-US" altLang="en-US" sz="2800" dirty="0" smtClean="0">
                <a:ea typeface="ＭＳ Ｐゴシック" panose="020B0600070205080204" pitchFamily="34" charset="-128"/>
              </a:rPr>
              <a:t>Food Advisory Committee, 14 members</a:t>
            </a:r>
          </a:p>
          <a:p>
            <a:pPr lvl="1"/>
            <a:r>
              <a:rPr lang="en-US" altLang="en-US" sz="2400" dirty="0" smtClean="0">
                <a:ea typeface="ＭＳ Ｐゴシック" panose="020B0600070205080204" pitchFamily="34" charset="-128"/>
              </a:rPr>
              <a:t>Academic experts (pediatrics, psychiatry, neurotoxicity, behavioral, development)</a:t>
            </a:r>
          </a:p>
          <a:p>
            <a:pPr lvl="1"/>
            <a:r>
              <a:rPr lang="en-US" altLang="en-US" sz="2400" dirty="0" smtClean="0">
                <a:ea typeface="ＭＳ Ｐゴシック" panose="020B0600070205080204" pitchFamily="34" charset="-128"/>
              </a:rPr>
              <a:t>2 consumer representatives</a:t>
            </a:r>
          </a:p>
          <a:p>
            <a:pPr lvl="1"/>
            <a:r>
              <a:rPr lang="en-US" altLang="en-US" sz="2400" dirty="0" smtClean="0">
                <a:ea typeface="ＭＳ Ｐゴシック" panose="020B0600070205080204" pitchFamily="34" charset="-128"/>
              </a:rPr>
              <a:t>2 industry representatives (no voting privileges)</a:t>
            </a:r>
          </a:p>
          <a:p>
            <a:r>
              <a:rPr lang="en-US" altLang="en-US" sz="2800" dirty="0" smtClean="0">
                <a:ea typeface="ＭＳ Ｐゴシック" panose="020B0600070205080204" pitchFamily="34" charset="-128"/>
              </a:rPr>
              <a:t>Invited participants, consumer groups</a:t>
            </a:r>
          </a:p>
          <a:p>
            <a:pPr lvl="1"/>
            <a:r>
              <a:rPr lang="en-US" altLang="en-US" sz="2400" dirty="0" smtClean="0">
                <a:ea typeface="ＭＳ Ｐゴシック" panose="020B0600070205080204" pitchFamily="34" charset="-128"/>
              </a:rPr>
              <a:t>IACM only industry representative</a:t>
            </a:r>
          </a:p>
          <a:p>
            <a:r>
              <a:rPr lang="en-US" altLang="en-US" sz="2800" dirty="0" smtClean="0">
                <a:ea typeface="ＭＳ Ｐゴシック" panose="020B0600070205080204" pitchFamily="34" charset="-128"/>
              </a:rPr>
              <a:t>Public comments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US Rejects Warning Label</a:t>
            </a:r>
          </a:p>
        </p:txBody>
      </p:sp>
      <p:sp>
        <p:nvSpPr>
          <p:cNvPr id="98307" name="Rectangle 3"/>
          <p:cNvSpPr>
            <a:spLocks noGrp="1"/>
          </p:cNvSpPr>
          <p:nvPr>
            <p:ph type="body" idx="1"/>
          </p:nvPr>
        </p:nvSpPr>
        <p:spPr/>
        <p:txBody>
          <a:bodyPr/>
          <a:lstStyle/>
          <a:p>
            <a:r>
              <a:rPr lang="en-US" altLang="en-US" sz="2400" smtClean="0">
                <a:ea typeface="ＭＳ Ｐゴシック" panose="020B0600070205080204" pitchFamily="34" charset="-128"/>
              </a:rPr>
              <a:t>Were FDA evaluation criteria robust?</a:t>
            </a:r>
          </a:p>
          <a:p>
            <a:pPr lvl="1"/>
            <a:r>
              <a:rPr lang="en-US" altLang="en-US" sz="2000" smtClean="0">
                <a:solidFill>
                  <a:schemeClr val="accent1"/>
                </a:solidFill>
                <a:ea typeface="ＭＳ Ｐゴシック" panose="020B0600070205080204" pitchFamily="34" charset="-128"/>
              </a:rPr>
              <a:t>Yes, 13-1</a:t>
            </a:r>
            <a:endParaRPr lang="en-US" altLang="en-US" sz="2000" smtClean="0">
              <a:ea typeface="ＭＳ Ｐゴシック" panose="020B0600070205080204" pitchFamily="34" charset="-128"/>
            </a:endParaRPr>
          </a:p>
          <a:p>
            <a:pPr lvl="1"/>
            <a:r>
              <a:rPr lang="en-US" altLang="en-US" sz="2000" smtClean="0">
                <a:solidFill>
                  <a:schemeClr val="accent1"/>
                </a:solidFill>
                <a:ea typeface="ＭＳ Ｐゴシック" panose="020B0600070205080204" pitchFamily="34" charset="-128"/>
              </a:rPr>
              <a:t>Should criteria/review be modified? Yes 8-6</a:t>
            </a:r>
            <a:endParaRPr lang="en-US" altLang="en-US" sz="2000" smtClean="0">
              <a:ea typeface="ＭＳ Ｐゴシック" panose="020B0600070205080204" pitchFamily="34" charset="-128"/>
            </a:endParaRPr>
          </a:p>
          <a:p>
            <a:r>
              <a:rPr lang="en-US" altLang="en-US" sz="2400" smtClean="0">
                <a:ea typeface="ＭＳ Ｐゴシック" panose="020B0600070205080204" pitchFamily="34" charset="-128"/>
              </a:rPr>
              <a:t>Is there a causal relationship?</a:t>
            </a:r>
          </a:p>
          <a:p>
            <a:pPr lvl="1"/>
            <a:r>
              <a:rPr lang="en-US" altLang="en-US" sz="2000" b="1" smtClean="0">
                <a:solidFill>
                  <a:schemeClr val="accent1"/>
                </a:solidFill>
                <a:ea typeface="ＭＳ Ｐゴシック" panose="020B0600070205080204" pitchFamily="34" charset="-128"/>
              </a:rPr>
              <a:t>No, 11-3</a:t>
            </a:r>
            <a:endParaRPr lang="en-US" altLang="en-US" sz="2000" b="1" smtClean="0">
              <a:ea typeface="ＭＳ Ｐゴシック" panose="020B0600070205080204" pitchFamily="34" charset="-128"/>
            </a:endParaRPr>
          </a:p>
          <a:p>
            <a:r>
              <a:rPr lang="en-US" altLang="en-US" sz="2400" smtClean="0">
                <a:ea typeface="ＭＳ Ｐゴシック" panose="020B0600070205080204" pitchFamily="34" charset="-128"/>
              </a:rPr>
              <a:t>Should recommendation regarding additive free diet for children which show effects still be given?</a:t>
            </a:r>
          </a:p>
          <a:p>
            <a:pPr lvl="1"/>
            <a:r>
              <a:rPr lang="en-US" altLang="en-US" sz="2000" smtClean="0">
                <a:solidFill>
                  <a:schemeClr val="accent1"/>
                </a:solidFill>
                <a:ea typeface="ＭＳ Ｐゴシック" panose="020B0600070205080204" pitchFamily="34" charset="-128"/>
              </a:rPr>
              <a:t>Yes 13-1</a:t>
            </a:r>
          </a:p>
          <a:p>
            <a:r>
              <a:rPr lang="en-US" altLang="en-US" sz="2400" smtClean="0">
                <a:ea typeface="ＭＳ Ｐゴシック" panose="020B0600070205080204" pitchFamily="34" charset="-128"/>
              </a:rPr>
              <a:t>Should a warning labeling be required?</a:t>
            </a:r>
          </a:p>
          <a:p>
            <a:pPr lvl="1"/>
            <a:r>
              <a:rPr lang="en-US" altLang="en-US" sz="2000" b="1" smtClean="0">
                <a:solidFill>
                  <a:schemeClr val="accent1"/>
                </a:solidFill>
                <a:ea typeface="ＭＳ Ｐゴシック" panose="020B0600070205080204" pitchFamily="34" charset="-128"/>
              </a:rPr>
              <a:t>No, 8-6</a:t>
            </a:r>
            <a:endParaRPr lang="en-US" altLang="en-US" sz="2000" b="1" smtClean="0">
              <a:ea typeface="ＭＳ Ｐゴシック" panose="020B0600070205080204" pitchFamily="34" charset="-128"/>
            </a:endParaRPr>
          </a:p>
          <a:p>
            <a:r>
              <a:rPr lang="en-US" altLang="en-US" sz="2400" smtClean="0">
                <a:ea typeface="ＭＳ Ｐゴシック" panose="020B0600070205080204" pitchFamily="34" charset="-128"/>
              </a:rPr>
              <a:t>Are further studies needed?</a:t>
            </a:r>
          </a:p>
          <a:p>
            <a:pPr lvl="1"/>
            <a:r>
              <a:rPr lang="en-US" altLang="en-US" sz="2000" smtClean="0">
                <a:solidFill>
                  <a:schemeClr val="accent1"/>
                </a:solidFill>
                <a:ea typeface="ＭＳ Ｐゴシック" panose="020B0600070205080204" pitchFamily="34" charset="-128"/>
              </a:rPr>
              <a:t>Yes, 13-1</a:t>
            </a:r>
          </a:p>
          <a:p>
            <a:pPr lvl="1"/>
            <a:endParaRPr lang="en-US" altLang="en-US" smtClean="0">
              <a:ea typeface="ＭＳ Ｐゴシック" panose="020B0600070205080204" pitchFamily="34" charset="-128"/>
            </a:endParaRPr>
          </a:p>
        </p:txBody>
      </p:sp>
      <p:sp>
        <p:nvSpPr>
          <p:cNvPr id="4" name="Rounded Rectangle 3"/>
          <p:cNvSpPr/>
          <p:nvPr/>
        </p:nvSpPr>
        <p:spPr>
          <a:xfrm>
            <a:off x="457200" y="2819400"/>
            <a:ext cx="6400800" cy="8382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5" name="Rounded Rectangle 4"/>
          <p:cNvSpPr/>
          <p:nvPr/>
        </p:nvSpPr>
        <p:spPr>
          <a:xfrm>
            <a:off x="457200" y="4724400"/>
            <a:ext cx="7162800" cy="914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Do ingredient labels need a warning for colors?</a:t>
            </a:r>
          </a:p>
        </p:txBody>
      </p:sp>
      <p:sp>
        <p:nvSpPr>
          <p:cNvPr id="118787" name="Rectangle 3"/>
          <p:cNvSpPr>
            <a:spLocks noGrp="1"/>
          </p:cNvSpPr>
          <p:nvPr>
            <p:ph idx="1"/>
          </p:nvPr>
        </p:nvSpPr>
        <p:spPr/>
        <p:txBody>
          <a:bodyPr/>
          <a:lstStyle/>
          <a:p>
            <a:pPr marL="342900" lvl="1" indent="-342900">
              <a:buFont typeface="Arial" panose="020B0604020202020204" pitchFamily="34" charset="0"/>
              <a:buChar char="•"/>
              <a:defRPr/>
            </a:pPr>
            <a:r>
              <a:rPr lang="en-US" altLang="en-US" sz="3200" b="1" dirty="0" smtClean="0">
                <a:ea typeface="ＭＳ Ｐゴシック" panose="020B0600070205080204" pitchFamily="34" charset="-128"/>
              </a:rPr>
              <a:t>IACM does not support a warning for colors on ingredient labels</a:t>
            </a:r>
          </a:p>
          <a:p>
            <a:pPr marL="0" lvl="1" indent="0">
              <a:buNone/>
              <a:defRPr/>
            </a:pPr>
            <a:endParaRPr lang="en-US" altLang="en-US" sz="3200" b="1" dirty="0" smtClean="0">
              <a:ea typeface="ＭＳ Ｐゴシック" panose="020B0600070205080204" pitchFamily="34" charset="-128"/>
            </a:endParaRPr>
          </a:p>
          <a:p>
            <a:pPr marL="342900" lvl="1" indent="-342900">
              <a:buFont typeface="Arial" panose="020B0604020202020204" pitchFamily="34" charset="0"/>
              <a:buChar char="•"/>
              <a:defRPr/>
            </a:pPr>
            <a:r>
              <a:rPr lang="en-US" altLang="en-US" dirty="0" smtClean="0">
                <a:ea typeface="ＭＳ Ｐゴシック" panose="020B0600070205080204" pitchFamily="34" charset="-128"/>
              </a:rPr>
              <a:t>Governments </a:t>
            </a:r>
            <a:r>
              <a:rPr lang="en-US" altLang="en-US" dirty="0">
                <a:ea typeface="ＭＳ Ｐゴシック" panose="020B0600070205080204" pitchFamily="34" charset="-128"/>
              </a:rPr>
              <a:t>should make regulatory decisions based on sound science, rather than respond to emotionally charged requests or political pressure</a:t>
            </a:r>
          </a:p>
          <a:p>
            <a:pPr>
              <a:defRPr/>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63613" y="4406900"/>
            <a:ext cx="10363200" cy="1362075"/>
          </a:xfrm>
        </p:spPr>
        <p:txBody>
          <a:bodyPr/>
          <a:lstStyle/>
          <a:p>
            <a:pPr eaLnBrk="1" hangingPunct="1">
              <a:defRPr/>
            </a:pPr>
            <a:r>
              <a:rPr lang="en-US" altLang="en-US" dirty="0" smtClean="0">
                <a:latin typeface="Arial Black" panose="020B0A04020102020204" pitchFamily="34" charset="0"/>
                <a:ea typeface="ＭＳ Ｐゴシック" panose="020B0600070205080204" pitchFamily="34" charset="-128"/>
              </a:rPr>
              <a:t>COLORS AT CODEX</a:t>
            </a:r>
            <a:endParaRPr lang="en-US" altLang="en-US"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7270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57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Colors at Codex</a:t>
            </a:r>
            <a:endParaRPr lang="en-US" altLang="en-US" dirty="0" smtClean="0">
              <a:latin typeface="Arial Black" panose="020B0A04020102020204" pitchFamily="34" charset="0"/>
              <a:ea typeface="ＭＳ Ｐゴシック" panose="020B0600070205080204" pitchFamily="34" charset="-128"/>
            </a:endParaRPr>
          </a:p>
        </p:txBody>
      </p:sp>
      <p:sp>
        <p:nvSpPr>
          <p:cNvPr id="34819" name="Content Placeholder 1"/>
          <p:cNvSpPr>
            <a:spLocks noGrp="1"/>
          </p:cNvSpPr>
          <p:nvPr>
            <p:ph idx="1"/>
          </p:nvPr>
        </p:nvSpPr>
        <p:spPr/>
        <p:txBody>
          <a:bodyPr/>
          <a:lstStyle/>
          <a:p>
            <a:r>
              <a:rPr lang="en-US" altLang="en-US" sz="2400" dirty="0" smtClean="0">
                <a:ea typeface="ＭＳ Ｐゴシック" panose="020B0600070205080204" pitchFamily="34" charset="-128"/>
              </a:rPr>
              <a:t>IACM participates as non-governmental observer (NGO) at Codex </a:t>
            </a:r>
            <a:r>
              <a:rPr lang="en-US" altLang="en-US" sz="2400" dirty="0" err="1" smtClean="0">
                <a:ea typeface="ＭＳ Ｐゴシック" panose="020B0600070205080204" pitchFamily="34" charset="-128"/>
              </a:rPr>
              <a:t>Alimentarius</a:t>
            </a:r>
            <a:endParaRPr lang="en-US" altLang="en-US" sz="2400" dirty="0" smtClean="0">
              <a:ea typeface="ＭＳ Ｐゴシック" panose="020B0600070205080204" pitchFamily="34" charset="-128"/>
            </a:endParaRPr>
          </a:p>
          <a:p>
            <a:pPr lvl="1"/>
            <a:r>
              <a:rPr lang="en-US" altLang="en-US" sz="2000" dirty="0" smtClean="0">
                <a:ea typeface="ＭＳ Ｐゴシック" panose="020B0600070205080204" pitchFamily="34" charset="-128"/>
              </a:rPr>
              <a:t>Active participant in Committee on Food Additives (CCFA)</a:t>
            </a:r>
          </a:p>
          <a:p>
            <a:r>
              <a:rPr lang="en-US" altLang="en-US" sz="2400" dirty="0" smtClean="0">
                <a:ea typeface="ＭＳ Ｐゴシック" panose="020B0600070205080204" pitchFamily="34" charset="-128"/>
              </a:rPr>
              <a:t>IACM encourages </a:t>
            </a:r>
            <a:r>
              <a:rPr lang="en-US" altLang="en-US" sz="2400" dirty="0" smtClean="0">
                <a:ea typeface="ＭＳ Ｐゴシック" panose="020B0600070205080204" pitchFamily="34" charset="-128"/>
              </a:rPr>
              <a:t>countries to look to Codex standards and </a:t>
            </a:r>
            <a:r>
              <a:rPr lang="en-US" altLang="en-US" sz="2400" dirty="0" smtClean="0">
                <a:ea typeface="ＭＳ Ｐゴシック" panose="020B0600070205080204" pitchFamily="34" charset="-128"/>
              </a:rPr>
              <a:t>levels when </a:t>
            </a:r>
            <a:r>
              <a:rPr lang="en-US" altLang="en-US" sz="2400" dirty="0" smtClean="0">
                <a:ea typeface="ＭＳ Ｐゴシック" panose="020B0600070205080204" pitchFamily="34" charset="-128"/>
              </a:rPr>
              <a:t>developing </a:t>
            </a:r>
            <a:r>
              <a:rPr lang="en-US" altLang="en-US" sz="2400" dirty="0" smtClean="0">
                <a:ea typeface="ＭＳ Ｐゴシック" panose="020B0600070205080204" pitchFamily="34" charset="-128"/>
              </a:rPr>
              <a:t>new </a:t>
            </a:r>
            <a:r>
              <a:rPr lang="en-US" altLang="en-US" sz="2400" dirty="0" smtClean="0">
                <a:ea typeface="ＭＳ Ｐゴシック" panose="020B0600070205080204" pitchFamily="34" charset="-128"/>
              </a:rPr>
              <a:t>or amending food </a:t>
            </a:r>
            <a:r>
              <a:rPr lang="en-US" altLang="en-US" sz="2400" dirty="0" smtClean="0">
                <a:ea typeface="ＭＳ Ｐゴシック" panose="020B0600070205080204" pitchFamily="34" charset="-128"/>
              </a:rPr>
              <a:t>regulations</a:t>
            </a:r>
          </a:p>
          <a:p>
            <a:pPr lvl="1"/>
            <a:r>
              <a:rPr lang="en-US" altLang="en-US" sz="2000" dirty="0" smtClean="0">
                <a:ea typeface="ＭＳ Ｐゴシック" panose="020B0600070205080204" pitchFamily="34" charset="-128"/>
              </a:rPr>
              <a:t>However, some </a:t>
            </a:r>
            <a:r>
              <a:rPr lang="en-US" altLang="en-US" sz="2000" dirty="0" smtClean="0">
                <a:ea typeface="ＭＳ Ｐゴシック" panose="020B0600070205080204" pitchFamily="34" charset="-128"/>
              </a:rPr>
              <a:t>colors approved for use in </a:t>
            </a:r>
            <a:r>
              <a:rPr lang="en-US" altLang="en-US" sz="2000" dirty="0" smtClean="0">
                <a:ea typeface="ＭＳ Ｐゴシック" panose="020B0600070205080204" pitchFamily="34" charset="-128"/>
              </a:rPr>
              <a:t>US and/or EU </a:t>
            </a:r>
            <a:r>
              <a:rPr lang="en-US" altLang="en-US" sz="2000" dirty="0" smtClean="0">
                <a:ea typeface="ＭＳ Ｐゴシック" panose="020B0600070205080204" pitchFamily="34" charset="-128"/>
              </a:rPr>
              <a:t>not currently in General Standard for Food Additives (GSFA) due to slow, deliberate Codex process, not due to safety concerns</a:t>
            </a:r>
          </a:p>
          <a:p>
            <a:pPr lvl="1">
              <a:buFont typeface="Arial" panose="020B0604020202020204" pitchFamily="34" charset="0"/>
              <a:buNone/>
            </a:pPr>
            <a:endParaRPr lang="en-US" altLang="en-US" sz="20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GSFA Not a Positive List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t> Additionally, it was not the intent of the creators of the GSFA for it to be adopted as a positive list at this stage of development. Footnote 1 of the GSFA states,</a:t>
            </a:r>
          </a:p>
          <a:p>
            <a:pPr lvl="1"/>
            <a:r>
              <a:rPr lang="en-US" dirty="0"/>
              <a:t>Notwithstanding the provisions of this Section of the General Standard, the lack of reference to a particular additive or to a particular use of an additive in a food in the General Standard as currently drafted, does not imply that the additive is unsafe or unsuitable for use in food. The Commission shall review the necessity for maintaining this footnote on a regular basis, with a view to its deletion once the General Standard is substantially complete.</a:t>
            </a:r>
          </a:p>
          <a:p>
            <a:endParaRPr lang="en-US" dirty="0"/>
          </a:p>
        </p:txBody>
      </p:sp>
    </p:spTree>
    <p:extLst>
      <p:ext uri="{BB962C8B-B14F-4D97-AF65-F5344CB8AC3E}">
        <p14:creationId xmlns:p14="http://schemas.microsoft.com/office/powerpoint/2010/main" val="309193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smtClean="0">
                <a:latin typeface="Arial Black" panose="020B0A04020102020204" pitchFamily="34" charset="0"/>
                <a:ea typeface="ＭＳ Ｐゴシック" panose="020B0600070205080204" pitchFamily="34" charset="-128"/>
              </a:rPr>
              <a:t>Agenda</a:t>
            </a:r>
          </a:p>
        </p:txBody>
      </p:sp>
      <p:sp>
        <p:nvSpPr>
          <p:cNvPr id="22531" name="Content Placeholder 2"/>
          <p:cNvSpPr>
            <a:spLocks noGrp="1"/>
          </p:cNvSpPr>
          <p:nvPr>
            <p:ph idx="1"/>
          </p:nvPr>
        </p:nvSpPr>
        <p:spPr/>
        <p:txBody>
          <a:bodyPr/>
          <a:lstStyle/>
          <a:p>
            <a:pPr eaLnBrk="1" hangingPunct="1"/>
            <a:r>
              <a:rPr lang="en-US" altLang="en-US" sz="2800" dirty="0" smtClean="0">
                <a:ea typeface="ＭＳ Ｐゴシック" panose="020B0600070205080204" pitchFamily="34" charset="-128"/>
              </a:rPr>
              <a:t>Uses and Benefits of Colors </a:t>
            </a:r>
          </a:p>
          <a:p>
            <a:pPr eaLnBrk="1" hangingPunct="1"/>
            <a:r>
              <a:rPr lang="en-US" altLang="en-US" sz="2800" dirty="0" smtClean="0">
                <a:ea typeface="ＭＳ Ｐゴシック" panose="020B0600070205080204" pitchFamily="34" charset="-128"/>
              </a:rPr>
              <a:t>Regulation of Colors in the United States</a:t>
            </a:r>
          </a:p>
          <a:p>
            <a:pPr eaLnBrk="1" hangingPunct="1"/>
            <a:r>
              <a:rPr lang="en-US" altLang="en-US" sz="2800" dirty="0" smtClean="0">
                <a:ea typeface="ＭＳ Ｐゴシック" panose="020B0600070205080204" pitchFamily="34" charset="-128"/>
              </a:rPr>
              <a:t>Safety </a:t>
            </a:r>
            <a:r>
              <a:rPr lang="en-US" altLang="en-US" sz="2800" dirty="0" smtClean="0">
                <a:ea typeface="ＭＳ Ｐゴシック" panose="020B0600070205080204" pitchFamily="34" charset="-128"/>
              </a:rPr>
              <a:t>of Colors in the United States</a:t>
            </a:r>
          </a:p>
          <a:p>
            <a:pPr lvl="1" eaLnBrk="1" hangingPunct="1"/>
            <a:r>
              <a:rPr lang="en-US" altLang="en-US" sz="2400" dirty="0" smtClean="0">
                <a:ea typeface="ＭＳ Ｐゴシック" panose="020B0600070205080204" pitchFamily="34" charset="-128"/>
              </a:rPr>
              <a:t>Safety Data Sets</a:t>
            </a:r>
          </a:p>
          <a:p>
            <a:pPr lvl="1" eaLnBrk="1" hangingPunct="1"/>
            <a:r>
              <a:rPr lang="en-US" altLang="en-US" sz="2400" dirty="0" smtClean="0">
                <a:ea typeface="ＭＳ Ｐゴシック" panose="020B0600070205080204" pitchFamily="34" charset="-128"/>
              </a:rPr>
              <a:t>Pre-Market Approval</a:t>
            </a:r>
          </a:p>
          <a:p>
            <a:pPr eaLnBrk="1" hangingPunct="1"/>
            <a:r>
              <a:rPr lang="en-US" altLang="en-US" sz="2800" dirty="0" smtClean="0">
                <a:ea typeface="ＭＳ Ｐゴシック" panose="020B0600070205080204" pitchFamily="34" charset="-128"/>
              </a:rPr>
              <a:t>Labeling of Colors in </a:t>
            </a:r>
            <a:r>
              <a:rPr lang="en-US" altLang="en-US" sz="2800" dirty="0" smtClean="0">
                <a:ea typeface="ＭＳ Ｐゴシック" panose="020B0600070205080204" pitchFamily="34" charset="-128"/>
              </a:rPr>
              <a:t>Food</a:t>
            </a:r>
          </a:p>
          <a:p>
            <a:pPr eaLnBrk="1" hangingPunct="1"/>
            <a:r>
              <a:rPr lang="en-US" altLang="en-US" sz="2800" dirty="0" smtClean="0">
                <a:ea typeface="ＭＳ Ｐゴシック" panose="020B0600070205080204" pitchFamily="34" charset="-128"/>
              </a:rPr>
              <a:t>Colors at Codex</a:t>
            </a:r>
            <a:endParaRPr lang="en-US" altLang="en-US" sz="2800" dirty="0" smtClean="0">
              <a:ea typeface="ＭＳ Ｐゴシック" panose="020B0600070205080204" pitchFamily="34" charset="-128"/>
            </a:endParaRPr>
          </a:p>
          <a:p>
            <a:pPr marL="0" indent="0" eaLnBrk="1" hangingPunct="1">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dirty="0" smtClean="0">
              <a:ea typeface="ＭＳ Ｐゴシック" panose="020B0600070205080204" pitchFamily="34" charset="-128"/>
            </a:endParaRPr>
          </a:p>
        </p:txBody>
      </p:sp>
      <p:pic>
        <p:nvPicPr>
          <p:cNvPr id="2253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2743200"/>
            <a:ext cx="3916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Codex GSFA Step Process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sz="2800" dirty="0" smtClean="0"/>
              <a:t>46 </a:t>
            </a:r>
            <a:r>
              <a:rPr lang="en-US" sz="2800" dirty="0"/>
              <a:t>colors with draft and/or adopted provisions in </a:t>
            </a:r>
            <a:r>
              <a:rPr lang="en-US" sz="2800" dirty="0" smtClean="0"/>
              <a:t>GSFA</a:t>
            </a:r>
          </a:p>
          <a:p>
            <a:pPr lvl="1"/>
            <a:r>
              <a:rPr lang="en-US" sz="2400" dirty="0" smtClean="0"/>
              <a:t>1,895 </a:t>
            </a:r>
            <a:r>
              <a:rPr lang="en-US" sz="2400" dirty="0"/>
              <a:t>draft and adopted provisions for colors in the </a:t>
            </a:r>
            <a:r>
              <a:rPr lang="en-US" sz="2400" dirty="0" smtClean="0"/>
              <a:t>GSFA </a:t>
            </a:r>
          </a:p>
          <a:p>
            <a:r>
              <a:rPr lang="en-US" sz="2800" dirty="0"/>
              <a:t>C</a:t>
            </a:r>
            <a:r>
              <a:rPr lang="en-US" sz="2800" dirty="0" smtClean="0"/>
              <a:t>olors </a:t>
            </a:r>
            <a:r>
              <a:rPr lang="en-US" sz="2800" dirty="0"/>
              <a:t>that have not completed the Step process for adoption are largely at Steps 4 and 7. </a:t>
            </a:r>
            <a:endParaRPr lang="en-US" sz="2800" dirty="0" smtClean="0"/>
          </a:p>
          <a:p>
            <a:pPr lvl="1"/>
            <a:r>
              <a:rPr lang="en-US" sz="2400" dirty="0" smtClean="0"/>
              <a:t>Step 4: the </a:t>
            </a:r>
            <a:r>
              <a:rPr lang="en-US" sz="2400" dirty="0"/>
              <a:t>draft text </a:t>
            </a:r>
            <a:r>
              <a:rPr lang="en-US" sz="2400" dirty="0" smtClean="0"/>
              <a:t>has </a:t>
            </a:r>
            <a:r>
              <a:rPr lang="en-US" sz="2400" dirty="0"/>
              <a:t>been prepared, circulated to member countries and all interested parties for </a:t>
            </a:r>
            <a:r>
              <a:rPr lang="en-US" sz="2400" dirty="0" smtClean="0"/>
              <a:t>comment and are </a:t>
            </a:r>
            <a:r>
              <a:rPr lang="en-US" sz="2400" dirty="0"/>
              <a:t>awaiting review at the Committee level before being sent to the Commission for </a:t>
            </a:r>
            <a:r>
              <a:rPr lang="en-US" sz="2400" dirty="0" smtClean="0"/>
              <a:t>review</a:t>
            </a:r>
          </a:p>
          <a:p>
            <a:pPr lvl="1"/>
            <a:r>
              <a:rPr lang="en-US" sz="2400" dirty="0" smtClean="0"/>
              <a:t>Step </a:t>
            </a:r>
            <a:r>
              <a:rPr lang="en-US" sz="2400" dirty="0"/>
              <a:t>7 additives have already been endorsed by the </a:t>
            </a:r>
            <a:r>
              <a:rPr lang="en-US" sz="2400" dirty="0" smtClean="0"/>
              <a:t>Commission, agreed </a:t>
            </a:r>
            <a:r>
              <a:rPr lang="en-US" sz="2400" dirty="0"/>
              <a:t>to be put forth for finalization and are simply awaiting finalization by the </a:t>
            </a:r>
            <a:r>
              <a:rPr lang="en-US" sz="2400" dirty="0" smtClean="0"/>
              <a:t>Committee</a:t>
            </a:r>
            <a:endParaRPr lang="en-US" sz="2400" dirty="0"/>
          </a:p>
          <a:p>
            <a:pPr marL="0" indent="0">
              <a:buNone/>
            </a:pPr>
            <a:endParaRPr lang="en-US" dirty="0"/>
          </a:p>
        </p:txBody>
      </p:sp>
    </p:spTree>
    <p:extLst>
      <p:ext uri="{BB962C8B-B14F-4D97-AF65-F5344CB8AC3E}">
        <p14:creationId xmlns:p14="http://schemas.microsoft.com/office/powerpoint/2010/main" val="3561433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IACM Supports Global Harmonization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altLang="en-US" sz="2400" dirty="0" smtClean="0">
                <a:ea typeface="ＭＳ Ｐゴシック" panose="020B0600070205080204" pitchFamily="34" charset="-128"/>
              </a:rPr>
              <a:t>Since current omission from GSFA not due to safety concerns, IACM </a:t>
            </a:r>
            <a:r>
              <a:rPr lang="en-US" altLang="en-US" sz="2400" dirty="0">
                <a:ea typeface="ＭＳ Ｐゴシック" panose="020B0600070205080204" pitchFamily="34" charset="-128"/>
              </a:rPr>
              <a:t>encourages countries to consider colors approved for use in US, EU OR Codex as basis for regulations</a:t>
            </a:r>
          </a:p>
          <a:p>
            <a:pPr lvl="1"/>
            <a:r>
              <a:rPr lang="en-US" altLang="en-US" sz="2000" dirty="0" smtClean="0">
                <a:ea typeface="ＭＳ Ｐゴシック" panose="020B0600070205080204" pitchFamily="34" charset="-128"/>
              </a:rPr>
              <a:t>Adopting the GSFA as a positive list means that currently approved colors and/or uses for certain colors will be banned </a:t>
            </a:r>
          </a:p>
          <a:p>
            <a:r>
              <a:rPr lang="en-US" altLang="en-US" sz="2400" dirty="0" smtClean="0">
                <a:ea typeface="ＭＳ Ｐゴシック" panose="020B0600070205080204" pitchFamily="34" charset="-128"/>
              </a:rPr>
              <a:t>Due to Note 161 concerns, no new colors are being considered for inclusion in GSFA currently</a:t>
            </a:r>
          </a:p>
          <a:p>
            <a:pPr lvl="1"/>
            <a:r>
              <a:rPr lang="en-US" altLang="en-US" sz="2000" dirty="0" smtClean="0">
                <a:ea typeface="ＭＳ Ｐゴシック" panose="020B0600070205080204" pitchFamily="34" charset="-128"/>
              </a:rPr>
              <a:t>Each </a:t>
            </a:r>
            <a:r>
              <a:rPr lang="en-US" altLang="en-US" sz="2000" dirty="0">
                <a:ea typeface="ＭＳ Ｐゴシック" panose="020B0600070205080204" pitchFamily="34" charset="-128"/>
              </a:rPr>
              <a:t>country takes its own approach to color additive approval and </a:t>
            </a:r>
            <a:r>
              <a:rPr lang="en-US" altLang="en-US" sz="2000" dirty="0" smtClean="0">
                <a:ea typeface="ＭＳ Ｐゴシック" panose="020B0600070205080204" pitchFamily="34" charset="-128"/>
              </a:rPr>
              <a:t>reauthorization and should consider need for colors not in GSFA</a:t>
            </a:r>
            <a:endParaRPr lang="en-US" altLang="en-US" sz="2000" dirty="0">
              <a:ea typeface="ＭＳ Ｐゴシック" panose="020B0600070205080204" pitchFamily="34" charset="-128"/>
            </a:endParaRPr>
          </a:p>
          <a:p>
            <a:pPr lvl="1"/>
            <a:r>
              <a:rPr lang="en-US" altLang="en-US" sz="2000" dirty="0">
                <a:ea typeface="ＭＳ Ｐゴシック" panose="020B0600070205080204" pitchFamily="34" charset="-128"/>
              </a:rPr>
              <a:t>Populations have different needs and requirements for colors due to cultural </a:t>
            </a:r>
            <a:r>
              <a:rPr lang="en-US" altLang="en-US" sz="2000" dirty="0" smtClean="0">
                <a:ea typeface="ＭＳ Ｐゴシック" panose="020B0600070205080204" pitchFamily="34" charset="-128"/>
              </a:rPr>
              <a:t>variations</a:t>
            </a:r>
          </a:p>
          <a:p>
            <a:pPr marL="0" indent="0">
              <a:buNone/>
            </a:pPr>
            <a:r>
              <a:rPr lang="en-US" sz="2400" dirty="0"/>
              <a:t>There is no reason for a country to disallow the use of a color or a use already approved due its position at Step 7 </a:t>
            </a:r>
            <a:r>
              <a:rPr lang="en-US" sz="2400" dirty="0" smtClean="0"/>
              <a:t>rather </a:t>
            </a:r>
            <a:r>
              <a:rPr lang="en-US" sz="2400" dirty="0"/>
              <a:t>than Step 8 </a:t>
            </a:r>
            <a:endParaRPr lang="en-US" altLang="en-US" sz="20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140063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b="1" dirty="0" smtClean="0">
                <a:latin typeface="Arial Black" panose="020B0A04020102020204" pitchFamily="34" charset="0"/>
                <a:ea typeface="ＭＳ Ｐゴシック" panose="020B0600070205080204" pitchFamily="34" charset="-128"/>
              </a:rPr>
              <a:t>Key Takeaways</a:t>
            </a:r>
          </a:p>
        </p:txBody>
      </p:sp>
      <p:sp>
        <p:nvSpPr>
          <p:cNvPr id="118787" name="Content Placeholder 2"/>
          <p:cNvSpPr>
            <a:spLocks noGrp="1"/>
          </p:cNvSpPr>
          <p:nvPr>
            <p:ph idx="1"/>
          </p:nvPr>
        </p:nvSpPr>
        <p:spPr/>
        <p:txBody>
          <a:bodyPr/>
          <a:lstStyle/>
          <a:p>
            <a:pPr eaLnBrk="1" hangingPunct="1"/>
            <a:r>
              <a:rPr lang="en-US" altLang="en-US" sz="2800" dirty="0" smtClean="0">
                <a:ea typeface="ＭＳ Ｐゴシック" panose="020B0600070205080204" pitchFamily="34" charset="-128"/>
              </a:rPr>
              <a:t>Colors are useful additives that provide important and beneficial technical effects</a:t>
            </a:r>
          </a:p>
          <a:p>
            <a:pPr eaLnBrk="1" hangingPunct="1"/>
            <a:r>
              <a:rPr lang="en-US" altLang="en-US" sz="2800" dirty="0" smtClean="0">
                <a:ea typeface="ＭＳ Ｐゴシック" panose="020B0600070205080204" pitchFamily="34" charset="-128"/>
              </a:rPr>
              <a:t>Strong </a:t>
            </a:r>
            <a:r>
              <a:rPr lang="en-US" altLang="en-US" sz="2800" dirty="0" smtClean="0">
                <a:ea typeface="ＭＳ Ｐゴシック" panose="020B0600070205080204" pitchFamily="34" charset="-128"/>
              </a:rPr>
              <a:t>and robust dataset supports the safety of colors</a:t>
            </a:r>
          </a:p>
          <a:p>
            <a:pPr eaLnBrk="1" hangingPunct="1"/>
            <a:r>
              <a:rPr lang="en-US" altLang="en-US" sz="2800" dirty="0" smtClean="0">
                <a:ea typeface="ＭＳ Ｐゴシック" panose="020B0600070205080204" pitchFamily="34" charset="-128"/>
              </a:rPr>
              <a:t>Colors are clearly labeled as ingredients in the US and this allows consumers to make informed choices</a:t>
            </a:r>
          </a:p>
          <a:p>
            <a:pPr eaLnBrk="1" hangingPunct="1"/>
            <a:r>
              <a:rPr lang="en-US" altLang="en-US" sz="2800" dirty="0" smtClean="0">
                <a:ea typeface="ＭＳ Ｐゴシック" panose="020B0600070205080204" pitchFamily="34" charset="-128"/>
              </a:rPr>
              <a:t>IACM supports science-based regulations on color use and labeling and global harmonization to the extent </a:t>
            </a:r>
            <a:r>
              <a:rPr lang="en-US" altLang="en-US" sz="2800" dirty="0" smtClean="0">
                <a:ea typeface="ＭＳ Ｐゴシック" panose="020B0600070205080204" pitchFamily="34" charset="-128"/>
              </a:rPr>
              <a:t>possible</a:t>
            </a:r>
          </a:p>
          <a:p>
            <a:pPr eaLnBrk="1" hangingPunct="1"/>
            <a:r>
              <a:rPr lang="en-US" altLang="en-US" sz="2800" dirty="0" smtClean="0">
                <a:ea typeface="ＭＳ Ｐゴシック" panose="020B0600070205080204" pitchFamily="34" charset="-128"/>
              </a:rPr>
              <a:t>Codex GSFA should not be adopted as positive list; need to consider draft provisions as well as those already adopted</a:t>
            </a: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52600" y="1752600"/>
            <a:ext cx="8229600" cy="4275138"/>
          </a:xfrm>
        </p:spPr>
      </p:pic>
      <p:sp>
        <p:nvSpPr>
          <p:cNvPr id="120835" name="Title 1"/>
          <p:cNvSpPr>
            <a:spLocks noGrp="1"/>
          </p:cNvSpPr>
          <p:nvPr>
            <p:ph type="title"/>
          </p:nvPr>
        </p:nvSpPr>
        <p:spPr>
          <a:xfrm>
            <a:off x="1828800" y="2514600"/>
            <a:ext cx="8229600" cy="1143000"/>
          </a:xfrm>
        </p:spPr>
        <p:txBody>
          <a:bodyPr/>
          <a:lstStyle/>
          <a:p>
            <a:r>
              <a:rPr lang="en-US" altLang="en-US" smtClean="0">
                <a:solidFill>
                  <a:schemeClr val="bg1"/>
                </a:solidFill>
                <a:ea typeface="ＭＳ Ｐゴシック" panose="020B0600070205080204" pitchFamily="34" charset="-128"/>
              </a:rPr>
              <a:t>Thank</a:t>
            </a:r>
            <a:r>
              <a:rPr lang="en-US" altLang="en-US" smtClean="0">
                <a:ea typeface="ＭＳ Ｐゴシック" panose="020B0600070205080204" pitchFamily="34" charset="-128"/>
              </a:rPr>
              <a:t> </a:t>
            </a:r>
            <a:r>
              <a:rPr lang="en-US" altLang="en-US" smtClean="0">
                <a:solidFill>
                  <a:schemeClr val="bg1"/>
                </a:solidFill>
                <a:ea typeface="ＭＳ Ｐゴシック" panose="020B0600070205080204" pitchFamily="34" charset="-128"/>
              </a:rPr>
              <a:t>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Uses and benefits of colors</a:t>
            </a: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24580"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Why Use Colors?</a:t>
            </a:r>
          </a:p>
        </p:txBody>
      </p:sp>
      <p:sp>
        <p:nvSpPr>
          <p:cNvPr id="26627" name="Rectangle 11"/>
          <p:cNvSpPr>
            <a:spLocks noGrp="1" noChangeArrowheads="1"/>
          </p:cNvSpPr>
          <p:nvPr>
            <p:ph idx="1"/>
          </p:nvPr>
        </p:nvSpPr>
        <p:spPr/>
        <p:txBody>
          <a:bodyPr/>
          <a:lstStyle/>
          <a:p>
            <a:pPr marL="0" indent="0">
              <a:buNone/>
            </a:pPr>
            <a:r>
              <a:rPr lang="en-US" altLang="en-US" b="1" dirty="0" smtClean="0">
                <a:ea typeface="ＭＳ Ｐゴシック" panose="020B0600070205080204" pitchFamily="34" charset="-128"/>
              </a:rPr>
              <a:t>Aesthetic Value</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sz="1600" dirty="0" smtClean="0">
              <a:ea typeface="ＭＳ Ｐゴシック" panose="020B0600070205080204" pitchFamily="34" charset="-128"/>
            </a:endParaRPr>
          </a:p>
        </p:txBody>
      </p:sp>
      <p:sp>
        <p:nvSpPr>
          <p:cNvPr id="2662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9B36FE-D682-49B7-8F2A-B763448830BE}" type="slidenum">
              <a:rPr lang="en-US" altLang="en-US" sz="1400" smtClean="0"/>
              <a:pPr>
                <a:spcBef>
                  <a:spcPct val="0"/>
                </a:spcBef>
                <a:buFontTx/>
                <a:buNone/>
              </a:pPr>
              <a:t>6</a:t>
            </a:fld>
            <a:endParaRPr lang="en-US" altLang="en-US" sz="1400" smtClean="0"/>
          </a:p>
        </p:txBody>
      </p:sp>
      <p:pic>
        <p:nvPicPr>
          <p:cNvPr id="2662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7225" y="3048000"/>
            <a:ext cx="27051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1"/>
          <p:cNvSpPr txBox="1">
            <a:spLocks noChangeArrowheads="1"/>
          </p:cNvSpPr>
          <p:nvPr/>
        </p:nvSpPr>
        <p:spPr bwMode="auto">
          <a:xfrm>
            <a:off x="7902575" y="1524000"/>
            <a:ext cx="2362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altLang="en-US" b="1" dirty="0"/>
              <a:t>Flavor Perception</a:t>
            </a:r>
            <a:r>
              <a:rPr lang="en-US" altLang="en-US" dirty="0"/>
              <a:t/>
            </a:r>
            <a:br>
              <a:rPr lang="en-US" altLang="en-US" dirty="0"/>
            </a:br>
            <a:endParaRPr lang="en-US" altLang="en-US" sz="1600" dirty="0"/>
          </a:p>
        </p:txBody>
      </p:sp>
      <p:sp>
        <p:nvSpPr>
          <p:cNvPr id="26631" name="Rectangle 11"/>
          <p:cNvSpPr txBox="1">
            <a:spLocks noChangeArrowheads="1"/>
          </p:cNvSpPr>
          <p:nvPr/>
        </p:nvSpPr>
        <p:spPr bwMode="auto">
          <a:xfrm>
            <a:off x="4683125" y="1524000"/>
            <a:ext cx="3048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altLang="en-US" b="1" dirty="0"/>
              <a:t>Identification</a:t>
            </a:r>
            <a:r>
              <a:rPr lang="en-US" altLang="en-US" dirty="0"/>
              <a:t/>
            </a:r>
            <a:br>
              <a:rPr lang="en-US" altLang="en-US" dirty="0"/>
            </a:br>
            <a:endParaRPr lang="en-US" altLang="en-US" sz="1600" dirty="0"/>
          </a:p>
        </p:txBody>
      </p:sp>
      <p:pic>
        <p:nvPicPr>
          <p:cNvPr id="2663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975" y="3197225"/>
            <a:ext cx="26876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1475" y="2971800"/>
            <a:ext cx="2184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Why Use Colors?</a:t>
            </a:r>
          </a:p>
        </p:txBody>
      </p:sp>
      <p:sp>
        <p:nvSpPr>
          <p:cNvPr id="27651" name="Rectangle 11"/>
          <p:cNvSpPr>
            <a:spLocks noGrp="1" noChangeArrowheads="1"/>
          </p:cNvSpPr>
          <p:nvPr>
            <p:ph idx="1"/>
          </p:nvPr>
        </p:nvSpPr>
        <p:spPr/>
        <p:txBody>
          <a:bodyPr/>
          <a:lstStyle/>
          <a:p>
            <a:pPr marL="0" indent="0"/>
            <a:r>
              <a:rPr lang="en-US" altLang="en-US" b="1" smtClean="0">
                <a:solidFill>
                  <a:srgbClr val="BFBFBF"/>
                </a:solidFill>
                <a:ea typeface="ＭＳ Ｐゴシック" panose="020B0600070205080204" pitchFamily="34" charset="-128"/>
              </a:rPr>
              <a:t>Aesthetic Value</a:t>
            </a:r>
          </a:p>
          <a:p>
            <a:pPr marL="0" indent="0"/>
            <a:r>
              <a:rPr lang="en-US" altLang="en-US" b="1" smtClean="0">
                <a:solidFill>
                  <a:srgbClr val="BFBFBF"/>
                </a:solidFill>
                <a:ea typeface="ＭＳ Ｐゴシック" panose="020B0600070205080204" pitchFamily="34" charset="-128"/>
              </a:rPr>
              <a:t>Identification</a:t>
            </a:r>
          </a:p>
          <a:p>
            <a:pPr marL="0" indent="0"/>
            <a:r>
              <a:rPr lang="en-US" altLang="en-US" b="1" smtClean="0">
                <a:solidFill>
                  <a:srgbClr val="BFBFBF"/>
                </a:solidFill>
                <a:ea typeface="ＭＳ Ｐゴシック" panose="020B0600070205080204" pitchFamily="34" charset="-128"/>
              </a:rPr>
              <a:t>Flavor Perception</a:t>
            </a:r>
          </a:p>
          <a:p>
            <a:pPr marL="0" indent="0"/>
            <a:r>
              <a:rPr lang="en-US" altLang="en-US" smtClean="0">
                <a:ea typeface="ＭＳ Ｐゴシック" panose="020B0600070205080204" pitchFamily="34" charset="-128"/>
              </a:rPr>
              <a:t>Offset color loss due to light, air, </a:t>
            </a:r>
          </a:p>
          <a:p>
            <a:pPr marL="0" indent="0">
              <a:buFont typeface="Arial" panose="020B0604020202020204" pitchFamily="34" charset="0"/>
              <a:buNone/>
            </a:pPr>
            <a:r>
              <a:rPr lang="en-US" altLang="en-US" smtClean="0">
                <a:ea typeface="ＭＳ Ｐゴシック" panose="020B0600070205080204" pitchFamily="34" charset="-128"/>
              </a:rPr>
              <a:t>extremes of temperature, </a:t>
            </a:r>
          </a:p>
          <a:p>
            <a:pPr marL="0" indent="0">
              <a:buFont typeface="Arial" panose="020B0604020202020204" pitchFamily="34" charset="0"/>
              <a:buNone/>
            </a:pPr>
            <a:r>
              <a:rPr lang="en-US" altLang="en-US" smtClean="0">
                <a:ea typeface="ＭＳ Ｐゴシック" panose="020B0600070205080204" pitchFamily="34" charset="-128"/>
              </a:rPr>
              <a:t>moisture, </a:t>
            </a:r>
          </a:p>
          <a:p>
            <a:pPr marL="0" indent="0">
              <a:buFont typeface="Arial" panose="020B0604020202020204" pitchFamily="34" charset="0"/>
              <a:buNone/>
            </a:pPr>
            <a:r>
              <a:rPr lang="en-US" altLang="en-US" smtClean="0">
                <a:ea typeface="ＭＳ Ｐゴシック" panose="020B0600070205080204" pitchFamily="34" charset="-128"/>
              </a:rPr>
              <a:t>and storage conditions</a:t>
            </a:r>
            <a:r>
              <a:rPr lang="en-US" altLang="en-US" sz="2800" smtClean="0">
                <a:ea typeface="ＭＳ Ｐゴシック" panose="020B0600070205080204" pitchFamily="34" charset="-128"/>
              </a:rPr>
              <a:t/>
            </a:r>
            <a:br>
              <a:rPr lang="en-US" altLang="en-US" sz="2800" smtClean="0">
                <a:ea typeface="ＭＳ Ｐゴシック" panose="020B0600070205080204" pitchFamily="34" charset="-128"/>
              </a:rPr>
            </a:br>
            <a:endParaRPr lang="en-US" altLang="en-US" sz="2800" smtClean="0">
              <a:ea typeface="ＭＳ Ｐゴシック" panose="020B0600070205080204" pitchFamily="34" charset="-128"/>
            </a:endParaRPr>
          </a:p>
        </p:txBody>
      </p:sp>
      <p:pic>
        <p:nvPicPr>
          <p:cNvPr id="6" name="Picture 4" descr="JUICE"/>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7086600" y="2538413"/>
            <a:ext cx="1619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JUICE1"/>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8705850" y="2538413"/>
            <a:ext cx="152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UICE2"/>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10229850" y="2538413"/>
            <a:ext cx="14747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ltLang="en-US" sz="2800" smtClean="0">
                <a:ea typeface="ＭＳ Ｐゴシック" panose="020B0600070205080204" pitchFamily="34" charset="-128"/>
              </a:rPr>
              <a:t/>
            </a:r>
            <a:br>
              <a:rPr lang="en-US" altLang="en-US" sz="2800" smtClean="0">
                <a:ea typeface="ＭＳ Ｐゴシック" panose="020B0600070205080204" pitchFamily="34" charset="-128"/>
              </a:rPr>
            </a:br>
            <a:r>
              <a:rPr lang="en-US" altLang="en-US" smtClean="0">
                <a:latin typeface="Arial Black" panose="020B0A04020102020204" pitchFamily="34" charset="0"/>
                <a:ea typeface="ＭＳ Ｐゴシック" panose="020B0600070205080204" pitchFamily="34" charset="-128"/>
              </a:rPr>
              <a:t>A Long, Safe History of Use in Food</a:t>
            </a:r>
          </a:p>
        </p:txBody>
      </p:sp>
      <p:sp>
        <p:nvSpPr>
          <p:cNvPr id="32771" name="Rectangle 3"/>
          <p:cNvSpPr>
            <a:spLocks noGrp="1"/>
          </p:cNvSpPr>
          <p:nvPr>
            <p:ph sz="half" idx="1"/>
          </p:nvPr>
        </p:nvSpPr>
        <p:spPr>
          <a:xfrm>
            <a:off x="609600" y="1600200"/>
            <a:ext cx="5384800" cy="4525963"/>
          </a:xfrm>
        </p:spPr>
        <p:txBody>
          <a:bodyPr/>
          <a:lstStyle/>
          <a:p>
            <a:r>
              <a:rPr lang="en-US" altLang="en-US" smtClean="0">
                <a:ea typeface="ＭＳ Ｐゴシック" panose="020B0600070205080204" pitchFamily="34" charset="-128"/>
              </a:rPr>
              <a:t>Society has come to accept coloring not as fraudulent, but as a permissible and useful signal of food taste</a:t>
            </a:r>
          </a:p>
          <a:p>
            <a:r>
              <a:rPr lang="en-US" altLang="en-US" smtClean="0">
                <a:ea typeface="ＭＳ Ｐゴシック" panose="020B0600070205080204" pitchFamily="34" charset="-128"/>
              </a:rPr>
              <a:t>Simply, colors make food more enjoyable.</a:t>
            </a:r>
          </a:p>
          <a:p>
            <a:r>
              <a:rPr lang="en-US" altLang="en-US" smtClean="0">
                <a:ea typeface="ＭＳ Ｐゴシック" panose="020B0600070205080204" pitchFamily="34" charset="-128"/>
              </a:rPr>
              <a:t>Consumer studies shown consumers will not buy foods with color variations from the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norm</a:t>
            </a:r>
            <a:r>
              <a:rPr lang="ja-JP" altLang="en-US" smtClean="0">
                <a:ea typeface="ＭＳ Ｐゴシック" panose="020B0600070205080204" pitchFamily="34" charset="-128"/>
              </a:rPr>
              <a:t>’</a:t>
            </a:r>
            <a:endParaRPr lang="en-US" altLang="en-US" smtClean="0">
              <a:latin typeface="Calibri" panose="020F0502020204030204" pitchFamily="34" charset="0"/>
              <a:ea typeface="ＭＳ Ｐゴシック" panose="020B0600070205080204" pitchFamily="34" charset="-128"/>
            </a:endParaRPr>
          </a:p>
        </p:txBody>
      </p:sp>
      <p:sp>
        <p:nvSpPr>
          <p:cNvPr id="32772" name="Content Placeholder 1"/>
          <p:cNvSpPr>
            <a:spLocks noGrp="1"/>
          </p:cNvSpPr>
          <p:nvPr>
            <p:ph sz="half" idx="2"/>
          </p:nvPr>
        </p:nvSpPr>
        <p:spPr>
          <a:xfrm>
            <a:off x="6197600" y="1600200"/>
            <a:ext cx="5384800" cy="4525963"/>
          </a:xfrm>
        </p:spPr>
        <p:txBody>
          <a:bodyPr/>
          <a:lstStyle/>
          <a:p>
            <a:endParaRPr lang="en-US" altLang="en-US" smtClean="0">
              <a:ea typeface="ＭＳ Ｐゴシック" panose="020B0600070205080204" pitchFamily="34" charset="-128"/>
            </a:endParaRPr>
          </a:p>
        </p:txBody>
      </p:sp>
      <p:pic>
        <p:nvPicPr>
          <p:cNvPr id="32773" name="Picture 7" descr="DelrichMargarin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7600" y="1676400"/>
            <a:ext cx="4165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Regulation of Colors in the United States</a:t>
            </a: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35844"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V7HW2WYZSAY5-2102554853-10345</_dlc_DocId>
    <_dlc_DocIdUrl xmlns="bbd4acb0-43d6-4317-ab0b-803dc468f016">
      <Url>https://share.ansi.org/_layouts/15/DocIdRedir.aspx?ID=V7HW2WYZSAY5-2102554853-10345</Url>
      <Description>V7HW2WYZSAY5-2102554853-10345</Description>
    </_dlc_DocIdUrl>
  </documentManagement>
</p:properties>
</file>

<file path=customXml/itemProps1.xml><?xml version="1.0" encoding="utf-8"?>
<ds:datastoreItem xmlns:ds="http://schemas.openxmlformats.org/officeDocument/2006/customXml" ds:itemID="{A122F4E2-130E-4795-97BA-FF59F82E7300}"/>
</file>

<file path=customXml/itemProps2.xml><?xml version="1.0" encoding="utf-8"?>
<ds:datastoreItem xmlns:ds="http://schemas.openxmlformats.org/officeDocument/2006/customXml" ds:itemID="{A323BEE9-CAB0-4536-AD23-C12ADA72F91F}"/>
</file>

<file path=customXml/itemProps3.xml><?xml version="1.0" encoding="utf-8"?>
<ds:datastoreItem xmlns:ds="http://schemas.openxmlformats.org/officeDocument/2006/customXml" ds:itemID="{FDE80D23-0830-4540-902F-02D35BA4ECAB}"/>
</file>

<file path=customXml/itemProps4.xml><?xml version="1.0" encoding="utf-8"?>
<ds:datastoreItem xmlns:ds="http://schemas.openxmlformats.org/officeDocument/2006/customXml" ds:itemID="{A323BEE9-CAB0-4536-AD23-C12ADA72F91F}"/>
</file>

<file path=docProps/app.xml><?xml version="1.0" encoding="utf-8"?>
<Properties xmlns="http://schemas.openxmlformats.org/officeDocument/2006/extended-properties" xmlns:vt="http://schemas.openxmlformats.org/officeDocument/2006/docPropsVTypes">
  <TotalTime>2709</TotalTime>
  <Words>3741</Words>
  <Application>Microsoft Office PowerPoint</Application>
  <PresentationFormat>Widescreen</PresentationFormat>
  <Paragraphs>451</Paragraphs>
  <Slides>43</Slides>
  <Notes>35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Arial Black</vt:lpstr>
      <vt:lpstr>Calibri</vt:lpstr>
      <vt:lpstr>Times New Roman</vt:lpstr>
      <vt:lpstr>Wingdings</vt:lpstr>
      <vt:lpstr>Office Theme</vt:lpstr>
      <vt:lpstr> Safety and Benefits of Food Colors</vt:lpstr>
      <vt:lpstr>IACM Objectives</vt:lpstr>
      <vt:lpstr>Current Members</vt:lpstr>
      <vt:lpstr>Agenda</vt:lpstr>
      <vt:lpstr>Uses and benefits of colors</vt:lpstr>
      <vt:lpstr>Why Use Colors?</vt:lpstr>
      <vt:lpstr>Why Use Colors?</vt:lpstr>
      <vt:lpstr> A Long, Safe History of Use in Food</vt:lpstr>
      <vt:lpstr>Regulation of Colors in the United States</vt:lpstr>
      <vt:lpstr>US FDA Legal Framework </vt:lpstr>
      <vt:lpstr>FDA Definition of Color Additive  (FD&amp;C Act Section 201(t)) </vt:lpstr>
      <vt:lpstr>Types of FDA Regulated Colors</vt:lpstr>
      <vt:lpstr>HYPERACTIVITY CONCERNS </vt:lpstr>
      <vt:lpstr>The Southampton Study</vt:lpstr>
      <vt:lpstr>Two Mixes Used</vt:lpstr>
      <vt:lpstr>Southampton Study  Authors’ Conclusions</vt:lpstr>
      <vt:lpstr> No Proven Causality to Hyperactivity </vt:lpstr>
      <vt:lpstr>  No Proven Causality to Hyperactivity  </vt:lpstr>
      <vt:lpstr>EFSA Opinion</vt:lpstr>
      <vt:lpstr>Safety of Colors in the United States </vt:lpstr>
      <vt:lpstr>Color Additive Petitions  FDA Recommended Tox Testing</vt:lpstr>
      <vt:lpstr>Color Risk Assessment</vt:lpstr>
      <vt:lpstr>Certified Colors</vt:lpstr>
      <vt:lpstr>Exempt Colors</vt:lpstr>
      <vt:lpstr>Safety of Colors in the United States </vt:lpstr>
      <vt:lpstr>Color Additives Require  Pre-Market Approval in US</vt:lpstr>
      <vt:lpstr>Color Additive Petition Review</vt:lpstr>
      <vt:lpstr>Color Additive Petition Identity and Specifications</vt:lpstr>
      <vt:lpstr>Color Additive Petition  Use/Technological Justification</vt:lpstr>
      <vt:lpstr>Color Additive Petitions  Exposure</vt:lpstr>
      <vt:lpstr>Labeling of Colors in Food</vt:lpstr>
      <vt:lpstr>US Labeling</vt:lpstr>
      <vt:lpstr>European Labeling</vt:lpstr>
      <vt:lpstr>FDA Food Advisory Committee Meeting</vt:lpstr>
      <vt:lpstr>US Rejects Warning Label</vt:lpstr>
      <vt:lpstr>Do ingredient labels need a warning for colors?</vt:lpstr>
      <vt:lpstr>COLORS AT CODEX</vt:lpstr>
      <vt:lpstr>Colors at Codex</vt:lpstr>
      <vt:lpstr>GSFA Not a Positive List</vt:lpstr>
      <vt:lpstr>Codex GSFA Step Process</vt:lpstr>
      <vt:lpstr>IACM Supports Global Harmonization</vt:lpstr>
      <vt:lpstr>Key Takeaways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 Taylor</dc:creator>
  <cp:lastModifiedBy>Sarah (Mechum) Codrea</cp:lastModifiedBy>
  <cp:revision>179</cp:revision>
  <cp:lastPrinted>2013-08-12T21:14:05Z</cp:lastPrinted>
  <dcterms:created xsi:type="dcterms:W3CDTF">2009-03-31T20:21:15Z</dcterms:created>
  <dcterms:modified xsi:type="dcterms:W3CDTF">2016-08-04T19:35:22Z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d92e0d35-cc47-4ec1-99e4-c4214b846113</vt:lpwstr>
  </property>
</Properties>
</file>