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handoutMasters/handoutMaster1.xml" ContentType="application/vnd.openxmlformats-officedocument.presentationml.handoutMaster+xml"/>
  <Override PartName="/ppt/embeddings/oleObject1.bin" ContentType="application/vnd.openxmlformats-officedocument.oleObject"/>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diagrams/drawing2.xml" ContentType="application/vnd.ms-office.drawingml.diagramDrawing+xml"/>
  <Override PartName="/ppt/diagrams/quickStyle2.xml" ContentType="application/vnd.openxmlformats-officedocument.drawingml.diagramStyle+xml"/>
  <Override PartName="/ppt/diagrams/colors2.xml" ContentType="application/vnd.openxmlformats-officedocument.drawingml.diagramColors+xml"/>
  <Override PartName="/ppt/diagrams/layout2.xml" ContentType="application/vnd.openxmlformats-officedocument.drawingml.diagramLayout+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61" r:id="rId2"/>
    <p:sldId id="262" r:id="rId3"/>
    <p:sldId id="265" r:id="rId4"/>
    <p:sldId id="314" r:id="rId5"/>
    <p:sldId id="299" r:id="rId6"/>
    <p:sldId id="308" r:id="rId7"/>
    <p:sldId id="302" r:id="rId8"/>
    <p:sldId id="303" r:id="rId9"/>
    <p:sldId id="304" r:id="rId10"/>
    <p:sldId id="310" r:id="rId11"/>
    <p:sldId id="276" r:id="rId12"/>
    <p:sldId id="275" r:id="rId13"/>
    <p:sldId id="273" r:id="rId14"/>
    <p:sldId id="274" r:id="rId15"/>
    <p:sldId id="307" r:id="rId16"/>
    <p:sldId id="306" r:id="rId17"/>
    <p:sldId id="311" r:id="rId18"/>
    <p:sldId id="269" r:id="rId19"/>
    <p:sldId id="277" r:id="rId20"/>
    <p:sldId id="313" r:id="rId21"/>
    <p:sldId id="286" r:id="rId22"/>
    <p:sldId id="312" r:id="rId23"/>
    <p:sldId id="287" r:id="rId24"/>
    <p:sldId id="282" r:id="rId25"/>
    <p:sldId id="288" r:id="rId26"/>
    <p:sldId id="292" r:id="rId27"/>
    <p:sldId id="293" r:id="rId28"/>
    <p:sldId id="298" r:id="rId29"/>
    <p:sldId id="295" r:id="rId30"/>
    <p:sldId id="291" r:id="rId31"/>
    <p:sldId id="309" r:id="rId32"/>
    <p:sldId id="29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9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2" autoAdjust="0"/>
    <p:restoredTop sz="94660"/>
  </p:normalViewPr>
  <p:slideViewPr>
    <p:cSldViewPr snapToGrid="0" showGuides="1">
      <p:cViewPr>
        <p:scale>
          <a:sx n="100" d="100"/>
          <a:sy n="100" d="100"/>
        </p:scale>
        <p:origin x="-144" y="-96"/>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58" d="100"/>
          <a:sy n="58" d="100"/>
        </p:scale>
        <p:origin x="3246"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2.xml"/><Relationship Id="rId7" Type="http://schemas.openxmlformats.org/officeDocument/2006/relationships/slide" Target="slides/slide6.xml"/><Relationship Id="rId20" Type="http://schemas.openxmlformats.org/officeDocument/2006/relationships/slide" Target="slides/slide19.xml"/><Relationship Id="rId29" Type="http://schemas.openxmlformats.org/officeDocument/2006/relationships/slide" Target="slides/slide28.xml"/><Relationship Id="rId2" Type="http://schemas.openxmlformats.org/officeDocument/2006/relationships/slide" Target="slides/slide1.xml"/><Relationship Id="rId16" Type="http://schemas.openxmlformats.org/officeDocument/2006/relationships/slide" Target="slides/slide15.xml"/><Relationship Id="rId41" Type="http://schemas.openxmlformats.org/officeDocument/2006/relationships/customXml" Target="../customXml/item1.xml"/><Relationship Id="rId24" Type="http://schemas.openxmlformats.org/officeDocument/2006/relationships/slide" Target="slides/slide23.xml"/><Relationship Id="rId1" Type="http://schemas.openxmlformats.org/officeDocument/2006/relationships/slideMaster" Target="slideMasters/slideMaster1.xml"/><Relationship Id="rId32" Type="http://schemas.openxmlformats.org/officeDocument/2006/relationships/slide" Target="slides/slide3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presProps" Target="presProps.xml"/><Relationship Id="rId40"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5" Type="http://schemas.openxmlformats.org/officeDocument/2006/relationships/slide" Target="slides/slide4.xml"/><Relationship Id="rId36" Type="http://schemas.openxmlformats.org/officeDocument/2006/relationships/printerSettings" Target="printerSettings/printerSettings1.bin"/><Relationship Id="rId15" Type="http://schemas.openxmlformats.org/officeDocument/2006/relationships/slide" Target="slides/slide14.xml"/><Relationship Id="rId31" Type="http://schemas.openxmlformats.org/officeDocument/2006/relationships/slide" Target="slides/slide30.xml"/><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customXml" Target="../customXml/item4.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slide" Target="slides/slide29.xml"/><Relationship Id="rId9" Type="http://schemas.openxmlformats.org/officeDocument/2006/relationships/slide" Target="slides/slide8.xml"/><Relationship Id="rId35" Type="http://schemas.openxmlformats.org/officeDocument/2006/relationships/handoutMaster" Target="handoutMasters/handoutMaster1.xml"/><Relationship Id="rId14" Type="http://schemas.openxmlformats.org/officeDocument/2006/relationships/slide" Target="slides/slide13.xml"/><Relationship Id="rId8" Type="http://schemas.openxmlformats.org/officeDocument/2006/relationships/slide" Target="slides/slide7.xml"/><Relationship Id="rId3" Type="http://schemas.openxmlformats.org/officeDocument/2006/relationships/slide" Target="slides/slide2.xml"/><Relationship Id="rId25" Type="http://schemas.openxmlformats.org/officeDocument/2006/relationships/slide" Target="slides/slide24.xml"/><Relationship Id="rId33" Type="http://schemas.openxmlformats.org/officeDocument/2006/relationships/slide" Target="slides/slide32.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819480-32FF-4F87-8801-6EF03A9DC8E2}" type="doc">
      <dgm:prSet loTypeId="urn:microsoft.com/office/officeart/2005/8/layout/orgChart1" loCatId="hierarchy" qsTypeId="urn:microsoft.com/office/officeart/2005/8/quickstyle/simple1" qsCatId="simple" csTypeId="urn:microsoft.com/office/officeart/2005/8/colors/accent2_4" csCatId="accent2" phldr="1"/>
      <dgm:spPr/>
      <dgm:t>
        <a:bodyPr/>
        <a:lstStyle/>
        <a:p>
          <a:endParaRPr lang="en-US"/>
        </a:p>
      </dgm:t>
    </dgm:pt>
    <dgm:pt modelId="{03AA1B6E-63C3-4C9E-BEC8-34FC36477C37}">
      <dgm:prSet phldrT="[Text]"/>
      <dgm:spPr>
        <a:solidFill>
          <a:srgbClr val="0070C0"/>
        </a:solidFill>
      </dgm:spPr>
      <dgm:t>
        <a:bodyPr/>
        <a:lstStyle/>
        <a:p>
          <a:r>
            <a:rPr lang="en-US" dirty="0" smtClean="0"/>
            <a:t>Review &amp; Approval by FDA</a:t>
          </a:r>
          <a:endParaRPr lang="en-US" dirty="0"/>
        </a:p>
      </dgm:t>
    </dgm:pt>
    <dgm:pt modelId="{9F9CC37A-D44C-47A6-A58F-E7F0022BCC52}" type="parTrans" cxnId="{7688085B-58DF-4ADB-A953-B26B3137AB9F}">
      <dgm:prSet/>
      <dgm:spPr/>
      <dgm:t>
        <a:bodyPr/>
        <a:lstStyle/>
        <a:p>
          <a:endParaRPr lang="en-US"/>
        </a:p>
      </dgm:t>
    </dgm:pt>
    <dgm:pt modelId="{E11A400F-E657-48AF-BEDF-EFE478F7EF2F}" type="sibTrans" cxnId="{7688085B-58DF-4ADB-A953-B26B3137AB9F}">
      <dgm:prSet/>
      <dgm:spPr/>
      <dgm:t>
        <a:bodyPr/>
        <a:lstStyle/>
        <a:p>
          <a:endParaRPr lang="en-US"/>
        </a:p>
      </dgm:t>
    </dgm:pt>
    <dgm:pt modelId="{4FF15880-3719-4DC7-9AAD-DFF2238C2E2F}">
      <dgm:prSet phldrT="[Text]"/>
      <dgm:spPr>
        <a:solidFill>
          <a:schemeClr val="accent2">
            <a:lumMod val="75000"/>
          </a:schemeClr>
        </a:solidFill>
      </dgm:spPr>
      <dgm:t>
        <a:bodyPr/>
        <a:lstStyle/>
        <a:p>
          <a:r>
            <a:rPr lang="en-US" dirty="0" smtClean="0"/>
            <a:t>Evidence of Safety</a:t>
          </a:r>
          <a:endParaRPr lang="en-US" dirty="0"/>
        </a:p>
      </dgm:t>
    </dgm:pt>
    <dgm:pt modelId="{A584D949-70A2-42BD-B894-CD371BA6C1F0}" type="parTrans" cxnId="{9D55EB9E-CC06-4280-8632-A376DA6E1A62}">
      <dgm:prSet/>
      <dgm:spPr/>
      <dgm:t>
        <a:bodyPr/>
        <a:lstStyle/>
        <a:p>
          <a:endParaRPr lang="en-US"/>
        </a:p>
      </dgm:t>
    </dgm:pt>
    <dgm:pt modelId="{680E773A-6C67-40FA-956D-A92B79DE8EC8}" type="sibTrans" cxnId="{9D55EB9E-CC06-4280-8632-A376DA6E1A62}">
      <dgm:prSet/>
      <dgm:spPr/>
      <dgm:t>
        <a:bodyPr/>
        <a:lstStyle/>
        <a:p>
          <a:endParaRPr lang="en-US"/>
        </a:p>
      </dgm:t>
    </dgm:pt>
    <dgm:pt modelId="{6F943E7A-65A5-412E-9637-BCC91DA1D1DD}">
      <dgm:prSet phldrT="[Text]"/>
      <dgm:spPr>
        <a:solidFill>
          <a:srgbClr val="0070C0"/>
        </a:solidFill>
      </dgm:spPr>
      <dgm:t>
        <a:bodyPr/>
        <a:lstStyle/>
        <a:p>
          <a:r>
            <a:rPr lang="en-US" dirty="0" smtClean="0"/>
            <a:t>Food Additive</a:t>
          </a:r>
          <a:endParaRPr lang="en-US" dirty="0"/>
        </a:p>
      </dgm:t>
    </dgm:pt>
    <dgm:pt modelId="{8B9D328D-5504-4146-ADAE-30789C7E6597}" type="sibTrans" cxnId="{FFF31A02-6D92-4306-8375-7AB74B2161B6}">
      <dgm:prSet/>
      <dgm:spPr/>
      <dgm:t>
        <a:bodyPr/>
        <a:lstStyle/>
        <a:p>
          <a:endParaRPr lang="en-US"/>
        </a:p>
      </dgm:t>
    </dgm:pt>
    <dgm:pt modelId="{9B08A02A-FE70-4171-9C5F-FFF7C9D9CC50}" type="parTrans" cxnId="{FFF31A02-6D92-4306-8375-7AB74B2161B6}">
      <dgm:prSet/>
      <dgm:spPr/>
      <dgm:t>
        <a:bodyPr/>
        <a:lstStyle/>
        <a:p>
          <a:endParaRPr lang="en-US"/>
        </a:p>
      </dgm:t>
    </dgm:pt>
    <dgm:pt modelId="{9CEB9E24-1CD5-476A-B2FC-C93D80220D64}" type="pres">
      <dgm:prSet presAssocID="{79819480-32FF-4F87-8801-6EF03A9DC8E2}" presName="hierChild1" presStyleCnt="0">
        <dgm:presLayoutVars>
          <dgm:orgChart val="1"/>
          <dgm:chPref val="1"/>
          <dgm:dir/>
          <dgm:animOne val="branch"/>
          <dgm:animLvl val="lvl"/>
          <dgm:resizeHandles/>
        </dgm:presLayoutVars>
      </dgm:prSet>
      <dgm:spPr/>
      <dgm:t>
        <a:bodyPr/>
        <a:lstStyle/>
        <a:p>
          <a:endParaRPr lang="en-US"/>
        </a:p>
      </dgm:t>
    </dgm:pt>
    <dgm:pt modelId="{FC61A16B-5E6F-463C-822E-72A84CD92C3D}" type="pres">
      <dgm:prSet presAssocID="{6F943E7A-65A5-412E-9637-BCC91DA1D1DD}" presName="hierRoot1" presStyleCnt="0">
        <dgm:presLayoutVars>
          <dgm:hierBranch val="init"/>
        </dgm:presLayoutVars>
      </dgm:prSet>
      <dgm:spPr/>
    </dgm:pt>
    <dgm:pt modelId="{3F46467D-3419-403F-8FCC-1DBF13378691}" type="pres">
      <dgm:prSet presAssocID="{6F943E7A-65A5-412E-9637-BCC91DA1D1DD}" presName="rootComposite1" presStyleCnt="0"/>
      <dgm:spPr/>
    </dgm:pt>
    <dgm:pt modelId="{693A2AE1-FFA5-4D94-85B2-905CE0185E5F}" type="pres">
      <dgm:prSet presAssocID="{6F943E7A-65A5-412E-9637-BCC91DA1D1DD}" presName="rootText1" presStyleLbl="node0" presStyleIdx="0" presStyleCnt="1" custLinFactNeighborX="-9122" custLinFactNeighborY="6557">
        <dgm:presLayoutVars>
          <dgm:chPref val="3"/>
        </dgm:presLayoutVars>
      </dgm:prSet>
      <dgm:spPr/>
      <dgm:t>
        <a:bodyPr/>
        <a:lstStyle/>
        <a:p>
          <a:endParaRPr lang="en-US"/>
        </a:p>
      </dgm:t>
    </dgm:pt>
    <dgm:pt modelId="{C18C2B4E-D622-4012-A735-A66F0ECF2613}" type="pres">
      <dgm:prSet presAssocID="{6F943E7A-65A5-412E-9637-BCC91DA1D1DD}" presName="rootConnector1" presStyleLbl="node1" presStyleIdx="0" presStyleCnt="0"/>
      <dgm:spPr/>
      <dgm:t>
        <a:bodyPr/>
        <a:lstStyle/>
        <a:p>
          <a:endParaRPr lang="en-US"/>
        </a:p>
      </dgm:t>
    </dgm:pt>
    <dgm:pt modelId="{C8632EC8-07C9-47F5-9E75-A952E2072A22}" type="pres">
      <dgm:prSet presAssocID="{6F943E7A-65A5-412E-9637-BCC91DA1D1DD}" presName="hierChild2" presStyleCnt="0"/>
      <dgm:spPr/>
    </dgm:pt>
    <dgm:pt modelId="{4FFFA3A5-347C-4026-A102-54E12572A6FC}" type="pres">
      <dgm:prSet presAssocID="{9F9CC37A-D44C-47A6-A58F-E7F0022BCC52}" presName="Name37" presStyleLbl="parChTrans1D2" presStyleIdx="0" presStyleCnt="2"/>
      <dgm:spPr/>
      <dgm:t>
        <a:bodyPr/>
        <a:lstStyle/>
        <a:p>
          <a:endParaRPr lang="en-US"/>
        </a:p>
      </dgm:t>
    </dgm:pt>
    <dgm:pt modelId="{988CBC3F-8143-4785-80E8-2041245C6F4D}" type="pres">
      <dgm:prSet presAssocID="{03AA1B6E-63C3-4C9E-BEC8-34FC36477C37}" presName="hierRoot2" presStyleCnt="0">
        <dgm:presLayoutVars>
          <dgm:hierBranch val="init"/>
        </dgm:presLayoutVars>
      </dgm:prSet>
      <dgm:spPr/>
    </dgm:pt>
    <dgm:pt modelId="{FF99702B-9B0D-4753-B2B5-3C680E5D34C6}" type="pres">
      <dgm:prSet presAssocID="{03AA1B6E-63C3-4C9E-BEC8-34FC36477C37}" presName="rootComposite" presStyleCnt="0"/>
      <dgm:spPr/>
    </dgm:pt>
    <dgm:pt modelId="{1B06D3DF-1DF4-4BD0-B8AF-E2425C750E7B}" type="pres">
      <dgm:prSet presAssocID="{03AA1B6E-63C3-4C9E-BEC8-34FC36477C37}" presName="rootText" presStyleLbl="node2" presStyleIdx="0" presStyleCnt="2">
        <dgm:presLayoutVars>
          <dgm:chPref val="3"/>
        </dgm:presLayoutVars>
      </dgm:prSet>
      <dgm:spPr/>
      <dgm:t>
        <a:bodyPr/>
        <a:lstStyle/>
        <a:p>
          <a:endParaRPr lang="en-US"/>
        </a:p>
      </dgm:t>
    </dgm:pt>
    <dgm:pt modelId="{CF61AC3C-6116-413C-B0ED-2F9E5186ECD5}" type="pres">
      <dgm:prSet presAssocID="{03AA1B6E-63C3-4C9E-BEC8-34FC36477C37}" presName="rootConnector" presStyleLbl="node2" presStyleIdx="0" presStyleCnt="2"/>
      <dgm:spPr/>
      <dgm:t>
        <a:bodyPr/>
        <a:lstStyle/>
        <a:p>
          <a:endParaRPr lang="en-US"/>
        </a:p>
      </dgm:t>
    </dgm:pt>
    <dgm:pt modelId="{0474B39C-0F94-495E-9F28-E5B4F0F304FD}" type="pres">
      <dgm:prSet presAssocID="{03AA1B6E-63C3-4C9E-BEC8-34FC36477C37}" presName="hierChild4" presStyleCnt="0"/>
      <dgm:spPr/>
    </dgm:pt>
    <dgm:pt modelId="{B457A2D5-5B77-4910-8550-94BA28C4C6B0}" type="pres">
      <dgm:prSet presAssocID="{03AA1B6E-63C3-4C9E-BEC8-34FC36477C37}" presName="hierChild5" presStyleCnt="0"/>
      <dgm:spPr/>
    </dgm:pt>
    <dgm:pt modelId="{96EECC89-CF0F-47AD-9A7D-E7DA47543930}" type="pres">
      <dgm:prSet presAssocID="{A584D949-70A2-42BD-B894-CD371BA6C1F0}" presName="Name37" presStyleLbl="parChTrans1D2" presStyleIdx="1" presStyleCnt="2"/>
      <dgm:spPr/>
      <dgm:t>
        <a:bodyPr/>
        <a:lstStyle/>
        <a:p>
          <a:endParaRPr lang="en-US"/>
        </a:p>
      </dgm:t>
    </dgm:pt>
    <dgm:pt modelId="{CEC13C58-6FD5-4E36-8982-CACF20565AB1}" type="pres">
      <dgm:prSet presAssocID="{4FF15880-3719-4DC7-9AAD-DFF2238C2E2F}" presName="hierRoot2" presStyleCnt="0">
        <dgm:presLayoutVars>
          <dgm:hierBranch val="init"/>
        </dgm:presLayoutVars>
      </dgm:prSet>
      <dgm:spPr/>
    </dgm:pt>
    <dgm:pt modelId="{859CA904-A8E4-4BEF-85CD-BF6F8B07916A}" type="pres">
      <dgm:prSet presAssocID="{4FF15880-3719-4DC7-9AAD-DFF2238C2E2F}" presName="rootComposite" presStyleCnt="0"/>
      <dgm:spPr/>
    </dgm:pt>
    <dgm:pt modelId="{3A722E69-F939-4F47-90D4-36EB12864074}" type="pres">
      <dgm:prSet presAssocID="{4FF15880-3719-4DC7-9AAD-DFF2238C2E2F}" presName="rootText" presStyleLbl="node2" presStyleIdx="1" presStyleCnt="2">
        <dgm:presLayoutVars>
          <dgm:chPref val="3"/>
        </dgm:presLayoutVars>
      </dgm:prSet>
      <dgm:spPr/>
      <dgm:t>
        <a:bodyPr/>
        <a:lstStyle/>
        <a:p>
          <a:endParaRPr lang="en-US"/>
        </a:p>
      </dgm:t>
    </dgm:pt>
    <dgm:pt modelId="{9983DDA0-9BE9-4903-908F-D41A40DD1309}" type="pres">
      <dgm:prSet presAssocID="{4FF15880-3719-4DC7-9AAD-DFF2238C2E2F}" presName="rootConnector" presStyleLbl="node2" presStyleIdx="1" presStyleCnt="2"/>
      <dgm:spPr/>
      <dgm:t>
        <a:bodyPr/>
        <a:lstStyle/>
        <a:p>
          <a:endParaRPr lang="en-US"/>
        </a:p>
      </dgm:t>
    </dgm:pt>
    <dgm:pt modelId="{6FD5D5CB-989E-400A-B96F-3D8168DB20E8}" type="pres">
      <dgm:prSet presAssocID="{4FF15880-3719-4DC7-9AAD-DFF2238C2E2F}" presName="hierChild4" presStyleCnt="0"/>
      <dgm:spPr/>
    </dgm:pt>
    <dgm:pt modelId="{8C26946A-FC5B-437B-8CB1-7FA24B56869C}" type="pres">
      <dgm:prSet presAssocID="{4FF15880-3719-4DC7-9AAD-DFF2238C2E2F}" presName="hierChild5" presStyleCnt="0"/>
      <dgm:spPr/>
    </dgm:pt>
    <dgm:pt modelId="{664BCC6A-9E7E-4038-BE5D-1EF6A795F49D}" type="pres">
      <dgm:prSet presAssocID="{6F943E7A-65A5-412E-9637-BCC91DA1D1DD}" presName="hierChild3" presStyleCnt="0"/>
      <dgm:spPr/>
    </dgm:pt>
  </dgm:ptLst>
  <dgm:cxnLst>
    <dgm:cxn modelId="{E1EEC92E-1C22-425B-87D0-D6FAE744ED92}" type="presOf" srcId="{6F943E7A-65A5-412E-9637-BCC91DA1D1DD}" destId="{C18C2B4E-D622-4012-A735-A66F0ECF2613}" srcOrd="1" destOrd="0" presId="urn:microsoft.com/office/officeart/2005/8/layout/orgChart1"/>
    <dgm:cxn modelId="{FFF31A02-6D92-4306-8375-7AB74B2161B6}" srcId="{79819480-32FF-4F87-8801-6EF03A9DC8E2}" destId="{6F943E7A-65A5-412E-9637-BCC91DA1D1DD}" srcOrd="0" destOrd="0" parTransId="{9B08A02A-FE70-4171-9C5F-FFF7C9D9CC50}" sibTransId="{8B9D328D-5504-4146-ADAE-30789C7E6597}"/>
    <dgm:cxn modelId="{6B48925A-8BE1-4FEB-8B83-D1960F178CA0}" type="presOf" srcId="{79819480-32FF-4F87-8801-6EF03A9DC8E2}" destId="{9CEB9E24-1CD5-476A-B2FC-C93D80220D64}" srcOrd="0" destOrd="0" presId="urn:microsoft.com/office/officeart/2005/8/layout/orgChart1"/>
    <dgm:cxn modelId="{5EEB5D61-3310-4A55-B235-DF5048B20E72}" type="presOf" srcId="{A584D949-70A2-42BD-B894-CD371BA6C1F0}" destId="{96EECC89-CF0F-47AD-9A7D-E7DA47543930}" srcOrd="0" destOrd="0" presId="urn:microsoft.com/office/officeart/2005/8/layout/orgChart1"/>
    <dgm:cxn modelId="{F5561AB3-45B0-4968-AC96-0424464097FC}" type="presOf" srcId="{6F943E7A-65A5-412E-9637-BCC91DA1D1DD}" destId="{693A2AE1-FFA5-4D94-85B2-905CE0185E5F}" srcOrd="0" destOrd="0" presId="urn:microsoft.com/office/officeart/2005/8/layout/orgChart1"/>
    <dgm:cxn modelId="{AA466535-DD85-4545-947E-F27B824B1F2F}" type="presOf" srcId="{4FF15880-3719-4DC7-9AAD-DFF2238C2E2F}" destId="{9983DDA0-9BE9-4903-908F-D41A40DD1309}" srcOrd="1" destOrd="0" presId="urn:microsoft.com/office/officeart/2005/8/layout/orgChart1"/>
    <dgm:cxn modelId="{7688085B-58DF-4ADB-A953-B26B3137AB9F}" srcId="{6F943E7A-65A5-412E-9637-BCC91DA1D1DD}" destId="{03AA1B6E-63C3-4C9E-BEC8-34FC36477C37}" srcOrd="0" destOrd="0" parTransId="{9F9CC37A-D44C-47A6-A58F-E7F0022BCC52}" sibTransId="{E11A400F-E657-48AF-BEDF-EFE478F7EF2F}"/>
    <dgm:cxn modelId="{9D55EB9E-CC06-4280-8632-A376DA6E1A62}" srcId="{6F943E7A-65A5-412E-9637-BCC91DA1D1DD}" destId="{4FF15880-3719-4DC7-9AAD-DFF2238C2E2F}" srcOrd="1" destOrd="0" parTransId="{A584D949-70A2-42BD-B894-CD371BA6C1F0}" sibTransId="{680E773A-6C67-40FA-956D-A92B79DE8EC8}"/>
    <dgm:cxn modelId="{3710491B-2DE3-4892-A7E6-C064BF96C390}" type="presOf" srcId="{03AA1B6E-63C3-4C9E-BEC8-34FC36477C37}" destId="{1B06D3DF-1DF4-4BD0-B8AF-E2425C750E7B}" srcOrd="0" destOrd="0" presId="urn:microsoft.com/office/officeart/2005/8/layout/orgChart1"/>
    <dgm:cxn modelId="{8F3563D3-7F83-47F2-B83D-161C57C85264}" type="presOf" srcId="{4FF15880-3719-4DC7-9AAD-DFF2238C2E2F}" destId="{3A722E69-F939-4F47-90D4-36EB12864074}" srcOrd="0" destOrd="0" presId="urn:microsoft.com/office/officeart/2005/8/layout/orgChart1"/>
    <dgm:cxn modelId="{4F503D23-52DC-4BFD-96FF-CCEDE8A837F9}" type="presOf" srcId="{9F9CC37A-D44C-47A6-A58F-E7F0022BCC52}" destId="{4FFFA3A5-347C-4026-A102-54E12572A6FC}" srcOrd="0" destOrd="0" presId="urn:microsoft.com/office/officeart/2005/8/layout/orgChart1"/>
    <dgm:cxn modelId="{789435AB-C9F9-4709-838D-B0E5CA7D2201}" type="presOf" srcId="{03AA1B6E-63C3-4C9E-BEC8-34FC36477C37}" destId="{CF61AC3C-6116-413C-B0ED-2F9E5186ECD5}" srcOrd="1" destOrd="0" presId="urn:microsoft.com/office/officeart/2005/8/layout/orgChart1"/>
    <dgm:cxn modelId="{69F3BE30-6659-4937-BD8E-FA3287311AEA}" type="presParOf" srcId="{9CEB9E24-1CD5-476A-B2FC-C93D80220D64}" destId="{FC61A16B-5E6F-463C-822E-72A84CD92C3D}" srcOrd="0" destOrd="0" presId="urn:microsoft.com/office/officeart/2005/8/layout/orgChart1"/>
    <dgm:cxn modelId="{EE6B61E5-B53F-49D7-94EB-A6E2391779B1}" type="presParOf" srcId="{FC61A16B-5E6F-463C-822E-72A84CD92C3D}" destId="{3F46467D-3419-403F-8FCC-1DBF13378691}" srcOrd="0" destOrd="0" presId="urn:microsoft.com/office/officeart/2005/8/layout/orgChart1"/>
    <dgm:cxn modelId="{8F79949A-3A39-4367-97C7-22B6C9A4BB3B}" type="presParOf" srcId="{3F46467D-3419-403F-8FCC-1DBF13378691}" destId="{693A2AE1-FFA5-4D94-85B2-905CE0185E5F}" srcOrd="0" destOrd="0" presId="urn:microsoft.com/office/officeart/2005/8/layout/orgChart1"/>
    <dgm:cxn modelId="{147C7DAA-0811-469D-8DD5-CC05F077CA8C}" type="presParOf" srcId="{3F46467D-3419-403F-8FCC-1DBF13378691}" destId="{C18C2B4E-D622-4012-A735-A66F0ECF2613}" srcOrd="1" destOrd="0" presId="urn:microsoft.com/office/officeart/2005/8/layout/orgChart1"/>
    <dgm:cxn modelId="{581ACE01-A564-43A4-9EAD-24E654541110}" type="presParOf" srcId="{FC61A16B-5E6F-463C-822E-72A84CD92C3D}" destId="{C8632EC8-07C9-47F5-9E75-A952E2072A22}" srcOrd="1" destOrd="0" presId="urn:microsoft.com/office/officeart/2005/8/layout/orgChart1"/>
    <dgm:cxn modelId="{590BBCA6-0566-4DF0-8062-7248797878E1}" type="presParOf" srcId="{C8632EC8-07C9-47F5-9E75-A952E2072A22}" destId="{4FFFA3A5-347C-4026-A102-54E12572A6FC}" srcOrd="0" destOrd="0" presId="urn:microsoft.com/office/officeart/2005/8/layout/orgChart1"/>
    <dgm:cxn modelId="{AE57F56A-B795-4C56-9099-1F358886EE9C}" type="presParOf" srcId="{C8632EC8-07C9-47F5-9E75-A952E2072A22}" destId="{988CBC3F-8143-4785-80E8-2041245C6F4D}" srcOrd="1" destOrd="0" presId="urn:microsoft.com/office/officeart/2005/8/layout/orgChart1"/>
    <dgm:cxn modelId="{D06D6885-8F23-4470-8B98-638D648C7B53}" type="presParOf" srcId="{988CBC3F-8143-4785-80E8-2041245C6F4D}" destId="{FF99702B-9B0D-4753-B2B5-3C680E5D34C6}" srcOrd="0" destOrd="0" presId="urn:microsoft.com/office/officeart/2005/8/layout/orgChart1"/>
    <dgm:cxn modelId="{1117058C-9ECE-42D7-AE1A-6A368DAF4AE6}" type="presParOf" srcId="{FF99702B-9B0D-4753-B2B5-3C680E5D34C6}" destId="{1B06D3DF-1DF4-4BD0-B8AF-E2425C750E7B}" srcOrd="0" destOrd="0" presId="urn:microsoft.com/office/officeart/2005/8/layout/orgChart1"/>
    <dgm:cxn modelId="{A329DD23-E46C-4E72-974F-1A2989C554A4}" type="presParOf" srcId="{FF99702B-9B0D-4753-B2B5-3C680E5D34C6}" destId="{CF61AC3C-6116-413C-B0ED-2F9E5186ECD5}" srcOrd="1" destOrd="0" presId="urn:microsoft.com/office/officeart/2005/8/layout/orgChart1"/>
    <dgm:cxn modelId="{333E0979-7073-488A-B031-274CDDA738D4}" type="presParOf" srcId="{988CBC3F-8143-4785-80E8-2041245C6F4D}" destId="{0474B39C-0F94-495E-9F28-E5B4F0F304FD}" srcOrd="1" destOrd="0" presId="urn:microsoft.com/office/officeart/2005/8/layout/orgChart1"/>
    <dgm:cxn modelId="{AAD0BC8C-5D1E-4616-8BD6-94415614432B}" type="presParOf" srcId="{988CBC3F-8143-4785-80E8-2041245C6F4D}" destId="{B457A2D5-5B77-4910-8550-94BA28C4C6B0}" srcOrd="2" destOrd="0" presId="urn:microsoft.com/office/officeart/2005/8/layout/orgChart1"/>
    <dgm:cxn modelId="{355832DE-77AC-4860-9739-E496E340F851}" type="presParOf" srcId="{C8632EC8-07C9-47F5-9E75-A952E2072A22}" destId="{96EECC89-CF0F-47AD-9A7D-E7DA47543930}" srcOrd="2" destOrd="0" presId="urn:microsoft.com/office/officeart/2005/8/layout/orgChart1"/>
    <dgm:cxn modelId="{31A2A805-18F7-41F9-976E-40CCDAD6902F}" type="presParOf" srcId="{C8632EC8-07C9-47F5-9E75-A952E2072A22}" destId="{CEC13C58-6FD5-4E36-8982-CACF20565AB1}" srcOrd="3" destOrd="0" presId="urn:microsoft.com/office/officeart/2005/8/layout/orgChart1"/>
    <dgm:cxn modelId="{E2D56E00-E234-455D-8948-F5DA1FA0AE76}" type="presParOf" srcId="{CEC13C58-6FD5-4E36-8982-CACF20565AB1}" destId="{859CA904-A8E4-4BEF-85CD-BF6F8B07916A}" srcOrd="0" destOrd="0" presId="urn:microsoft.com/office/officeart/2005/8/layout/orgChart1"/>
    <dgm:cxn modelId="{C5A92632-8504-4724-A2A7-849712BB6360}" type="presParOf" srcId="{859CA904-A8E4-4BEF-85CD-BF6F8B07916A}" destId="{3A722E69-F939-4F47-90D4-36EB12864074}" srcOrd="0" destOrd="0" presId="urn:microsoft.com/office/officeart/2005/8/layout/orgChart1"/>
    <dgm:cxn modelId="{9E52145D-C51A-40A8-BF08-F0FE88CF2889}" type="presParOf" srcId="{859CA904-A8E4-4BEF-85CD-BF6F8B07916A}" destId="{9983DDA0-9BE9-4903-908F-D41A40DD1309}" srcOrd="1" destOrd="0" presId="urn:microsoft.com/office/officeart/2005/8/layout/orgChart1"/>
    <dgm:cxn modelId="{6ADD55CE-DE67-476A-932F-B3EE8B3DCA69}" type="presParOf" srcId="{CEC13C58-6FD5-4E36-8982-CACF20565AB1}" destId="{6FD5D5CB-989E-400A-B96F-3D8168DB20E8}" srcOrd="1" destOrd="0" presId="urn:microsoft.com/office/officeart/2005/8/layout/orgChart1"/>
    <dgm:cxn modelId="{D3E74708-229A-47E1-B56F-8DBF022FF8CC}" type="presParOf" srcId="{CEC13C58-6FD5-4E36-8982-CACF20565AB1}" destId="{8C26946A-FC5B-437B-8CB1-7FA24B56869C}" srcOrd="2" destOrd="0" presId="urn:microsoft.com/office/officeart/2005/8/layout/orgChart1"/>
    <dgm:cxn modelId="{20A13C8B-9794-4098-9DB5-FA253F5B80C2}" type="presParOf" srcId="{FC61A16B-5E6F-463C-822E-72A84CD92C3D}" destId="{664BCC6A-9E7E-4038-BE5D-1EF6A795F49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9819480-32FF-4F87-8801-6EF03A9DC8E2}"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03AA1B6E-63C3-4C9E-BEC8-34FC36477C37}">
      <dgm:prSet phldrT="[Text]" custT="1"/>
      <dgm:spPr>
        <a:solidFill>
          <a:srgbClr val="002060"/>
        </a:solidFill>
      </dgm:spPr>
      <dgm:t>
        <a:bodyPr/>
        <a:lstStyle/>
        <a:p>
          <a:r>
            <a:rPr lang="en-US" sz="2600" dirty="0" smtClean="0"/>
            <a:t>General Recognition</a:t>
          </a:r>
          <a:endParaRPr lang="en-US" sz="2600" dirty="0"/>
        </a:p>
      </dgm:t>
    </dgm:pt>
    <dgm:pt modelId="{9F9CC37A-D44C-47A6-A58F-E7F0022BCC52}" type="parTrans" cxnId="{7688085B-58DF-4ADB-A953-B26B3137AB9F}">
      <dgm:prSet/>
      <dgm:spPr/>
      <dgm:t>
        <a:bodyPr/>
        <a:lstStyle/>
        <a:p>
          <a:endParaRPr lang="en-US"/>
        </a:p>
      </dgm:t>
    </dgm:pt>
    <dgm:pt modelId="{E11A400F-E657-48AF-BEDF-EFE478F7EF2F}" type="sibTrans" cxnId="{7688085B-58DF-4ADB-A953-B26B3137AB9F}">
      <dgm:prSet/>
      <dgm:spPr/>
      <dgm:t>
        <a:bodyPr/>
        <a:lstStyle/>
        <a:p>
          <a:endParaRPr lang="en-US"/>
        </a:p>
      </dgm:t>
    </dgm:pt>
    <dgm:pt modelId="{4FF15880-3719-4DC7-9AAD-DFF2238C2E2F}">
      <dgm:prSet phldrT="[Text]" custT="1"/>
      <dgm:spPr>
        <a:solidFill>
          <a:schemeClr val="accent2">
            <a:lumMod val="75000"/>
          </a:schemeClr>
        </a:solidFill>
      </dgm:spPr>
      <dgm:t>
        <a:bodyPr/>
        <a:lstStyle/>
        <a:p>
          <a:r>
            <a:rPr lang="en-US" sz="2600" dirty="0" smtClean="0"/>
            <a:t>Evidence of Safety</a:t>
          </a:r>
          <a:endParaRPr lang="en-US" sz="2600" dirty="0"/>
        </a:p>
      </dgm:t>
    </dgm:pt>
    <dgm:pt modelId="{A584D949-70A2-42BD-B894-CD371BA6C1F0}" type="parTrans" cxnId="{9D55EB9E-CC06-4280-8632-A376DA6E1A62}">
      <dgm:prSet/>
      <dgm:spPr/>
      <dgm:t>
        <a:bodyPr/>
        <a:lstStyle/>
        <a:p>
          <a:endParaRPr lang="en-US"/>
        </a:p>
      </dgm:t>
    </dgm:pt>
    <dgm:pt modelId="{680E773A-6C67-40FA-956D-A92B79DE8EC8}" type="sibTrans" cxnId="{9D55EB9E-CC06-4280-8632-A376DA6E1A62}">
      <dgm:prSet/>
      <dgm:spPr/>
      <dgm:t>
        <a:bodyPr/>
        <a:lstStyle/>
        <a:p>
          <a:endParaRPr lang="en-US"/>
        </a:p>
      </dgm:t>
    </dgm:pt>
    <dgm:pt modelId="{6F943E7A-65A5-412E-9637-BCC91DA1D1DD}">
      <dgm:prSet phldrT="[Text]" custT="1"/>
      <dgm:spPr>
        <a:solidFill>
          <a:srgbClr val="002060"/>
        </a:solidFill>
      </dgm:spPr>
      <dgm:t>
        <a:bodyPr/>
        <a:lstStyle/>
        <a:p>
          <a:r>
            <a:rPr lang="en-US" sz="2600" dirty="0" smtClean="0"/>
            <a:t>GRAS Substance</a:t>
          </a:r>
          <a:endParaRPr lang="en-US" sz="2600" dirty="0"/>
        </a:p>
      </dgm:t>
    </dgm:pt>
    <dgm:pt modelId="{8B9D328D-5504-4146-ADAE-30789C7E6597}" type="sibTrans" cxnId="{FFF31A02-6D92-4306-8375-7AB74B2161B6}">
      <dgm:prSet/>
      <dgm:spPr/>
      <dgm:t>
        <a:bodyPr/>
        <a:lstStyle/>
        <a:p>
          <a:endParaRPr lang="en-US"/>
        </a:p>
      </dgm:t>
    </dgm:pt>
    <dgm:pt modelId="{9B08A02A-FE70-4171-9C5F-FFF7C9D9CC50}" type="parTrans" cxnId="{FFF31A02-6D92-4306-8375-7AB74B2161B6}">
      <dgm:prSet/>
      <dgm:spPr/>
      <dgm:t>
        <a:bodyPr/>
        <a:lstStyle/>
        <a:p>
          <a:endParaRPr lang="en-US"/>
        </a:p>
      </dgm:t>
    </dgm:pt>
    <dgm:pt modelId="{7FDCB16A-19DD-4201-8C9C-FA3F82EF79D2}">
      <dgm:prSet custT="1"/>
      <dgm:spPr>
        <a:solidFill>
          <a:srgbClr val="002060"/>
        </a:solidFill>
      </dgm:spPr>
      <dgm:t>
        <a:bodyPr/>
        <a:lstStyle/>
        <a:p>
          <a:r>
            <a:rPr lang="en-US" sz="2600" dirty="0" smtClean="0"/>
            <a:t>Widely Known</a:t>
          </a:r>
          <a:endParaRPr lang="en-US" sz="2600" dirty="0"/>
        </a:p>
      </dgm:t>
    </dgm:pt>
    <dgm:pt modelId="{2D5F0397-4BFD-40A4-9ED1-2811C1B03F32}" type="parTrans" cxnId="{322D203C-8AB5-4B7E-83B5-7B3BFA70AF2A}">
      <dgm:prSet/>
      <dgm:spPr/>
      <dgm:t>
        <a:bodyPr/>
        <a:lstStyle/>
        <a:p>
          <a:endParaRPr lang="en-US"/>
        </a:p>
      </dgm:t>
    </dgm:pt>
    <dgm:pt modelId="{D05F7902-2183-4FA1-930C-B34855D8D540}" type="sibTrans" cxnId="{322D203C-8AB5-4B7E-83B5-7B3BFA70AF2A}">
      <dgm:prSet/>
      <dgm:spPr/>
      <dgm:t>
        <a:bodyPr/>
        <a:lstStyle/>
        <a:p>
          <a:endParaRPr lang="en-US"/>
        </a:p>
      </dgm:t>
    </dgm:pt>
    <dgm:pt modelId="{1776231B-10E2-4F4B-ACDB-B22EF20408E1}">
      <dgm:prSet custT="1"/>
      <dgm:spPr>
        <a:solidFill>
          <a:srgbClr val="002060"/>
        </a:solidFill>
      </dgm:spPr>
      <dgm:t>
        <a:bodyPr/>
        <a:lstStyle/>
        <a:p>
          <a:r>
            <a:rPr lang="en-US" sz="2600" dirty="0" smtClean="0"/>
            <a:t>Consensus by Qualified Experts</a:t>
          </a:r>
          <a:endParaRPr lang="en-US" sz="2600" dirty="0"/>
        </a:p>
      </dgm:t>
    </dgm:pt>
    <dgm:pt modelId="{46F2AB1E-B184-4202-AB63-A5C128FB79FD}" type="parTrans" cxnId="{02A25EAD-E27F-4786-916C-53FC7BC864A8}">
      <dgm:prSet/>
      <dgm:spPr/>
      <dgm:t>
        <a:bodyPr/>
        <a:lstStyle/>
        <a:p>
          <a:endParaRPr lang="en-US"/>
        </a:p>
      </dgm:t>
    </dgm:pt>
    <dgm:pt modelId="{2B30CF4E-E28B-4819-8D5C-BD0485CD6F87}" type="sibTrans" cxnId="{02A25EAD-E27F-4786-916C-53FC7BC864A8}">
      <dgm:prSet/>
      <dgm:spPr/>
      <dgm:t>
        <a:bodyPr/>
        <a:lstStyle/>
        <a:p>
          <a:endParaRPr lang="en-US"/>
        </a:p>
      </dgm:t>
    </dgm:pt>
    <dgm:pt modelId="{9CEB9E24-1CD5-476A-B2FC-C93D80220D64}" type="pres">
      <dgm:prSet presAssocID="{79819480-32FF-4F87-8801-6EF03A9DC8E2}" presName="hierChild1" presStyleCnt="0">
        <dgm:presLayoutVars>
          <dgm:orgChart val="1"/>
          <dgm:chPref val="1"/>
          <dgm:dir/>
          <dgm:animOne val="branch"/>
          <dgm:animLvl val="lvl"/>
          <dgm:resizeHandles/>
        </dgm:presLayoutVars>
      </dgm:prSet>
      <dgm:spPr/>
      <dgm:t>
        <a:bodyPr/>
        <a:lstStyle/>
        <a:p>
          <a:endParaRPr lang="en-US"/>
        </a:p>
      </dgm:t>
    </dgm:pt>
    <dgm:pt modelId="{FC61A16B-5E6F-463C-822E-72A84CD92C3D}" type="pres">
      <dgm:prSet presAssocID="{6F943E7A-65A5-412E-9637-BCC91DA1D1DD}" presName="hierRoot1" presStyleCnt="0">
        <dgm:presLayoutVars>
          <dgm:hierBranch val="init"/>
        </dgm:presLayoutVars>
      </dgm:prSet>
      <dgm:spPr/>
    </dgm:pt>
    <dgm:pt modelId="{3F46467D-3419-403F-8FCC-1DBF13378691}" type="pres">
      <dgm:prSet presAssocID="{6F943E7A-65A5-412E-9637-BCC91DA1D1DD}" presName="rootComposite1" presStyleCnt="0"/>
      <dgm:spPr/>
    </dgm:pt>
    <dgm:pt modelId="{693A2AE1-FFA5-4D94-85B2-905CE0185E5F}" type="pres">
      <dgm:prSet presAssocID="{6F943E7A-65A5-412E-9637-BCC91DA1D1DD}" presName="rootText1" presStyleLbl="node0" presStyleIdx="0" presStyleCnt="1" custLinFactNeighborX="-9122" custLinFactNeighborY="6557">
        <dgm:presLayoutVars>
          <dgm:chPref val="3"/>
        </dgm:presLayoutVars>
      </dgm:prSet>
      <dgm:spPr/>
      <dgm:t>
        <a:bodyPr/>
        <a:lstStyle/>
        <a:p>
          <a:endParaRPr lang="en-US"/>
        </a:p>
      </dgm:t>
    </dgm:pt>
    <dgm:pt modelId="{C18C2B4E-D622-4012-A735-A66F0ECF2613}" type="pres">
      <dgm:prSet presAssocID="{6F943E7A-65A5-412E-9637-BCC91DA1D1DD}" presName="rootConnector1" presStyleLbl="node1" presStyleIdx="0" presStyleCnt="0"/>
      <dgm:spPr/>
      <dgm:t>
        <a:bodyPr/>
        <a:lstStyle/>
        <a:p>
          <a:endParaRPr lang="en-US"/>
        </a:p>
      </dgm:t>
    </dgm:pt>
    <dgm:pt modelId="{C8632EC8-07C9-47F5-9E75-A952E2072A22}" type="pres">
      <dgm:prSet presAssocID="{6F943E7A-65A5-412E-9637-BCC91DA1D1DD}" presName="hierChild2" presStyleCnt="0"/>
      <dgm:spPr/>
    </dgm:pt>
    <dgm:pt modelId="{4FFFA3A5-347C-4026-A102-54E12572A6FC}" type="pres">
      <dgm:prSet presAssocID="{9F9CC37A-D44C-47A6-A58F-E7F0022BCC52}" presName="Name37" presStyleLbl="parChTrans1D2" presStyleIdx="0" presStyleCnt="2"/>
      <dgm:spPr/>
      <dgm:t>
        <a:bodyPr/>
        <a:lstStyle/>
        <a:p>
          <a:endParaRPr lang="en-US"/>
        </a:p>
      </dgm:t>
    </dgm:pt>
    <dgm:pt modelId="{988CBC3F-8143-4785-80E8-2041245C6F4D}" type="pres">
      <dgm:prSet presAssocID="{03AA1B6E-63C3-4C9E-BEC8-34FC36477C37}" presName="hierRoot2" presStyleCnt="0">
        <dgm:presLayoutVars>
          <dgm:hierBranch/>
        </dgm:presLayoutVars>
      </dgm:prSet>
      <dgm:spPr/>
    </dgm:pt>
    <dgm:pt modelId="{FF99702B-9B0D-4753-B2B5-3C680E5D34C6}" type="pres">
      <dgm:prSet presAssocID="{03AA1B6E-63C3-4C9E-BEC8-34FC36477C37}" presName="rootComposite" presStyleCnt="0"/>
      <dgm:spPr/>
    </dgm:pt>
    <dgm:pt modelId="{1B06D3DF-1DF4-4BD0-B8AF-E2425C750E7B}" type="pres">
      <dgm:prSet presAssocID="{03AA1B6E-63C3-4C9E-BEC8-34FC36477C37}" presName="rootText" presStyleLbl="node2" presStyleIdx="0" presStyleCnt="2">
        <dgm:presLayoutVars>
          <dgm:chPref val="3"/>
        </dgm:presLayoutVars>
      </dgm:prSet>
      <dgm:spPr/>
      <dgm:t>
        <a:bodyPr/>
        <a:lstStyle/>
        <a:p>
          <a:endParaRPr lang="en-US"/>
        </a:p>
      </dgm:t>
    </dgm:pt>
    <dgm:pt modelId="{CF61AC3C-6116-413C-B0ED-2F9E5186ECD5}" type="pres">
      <dgm:prSet presAssocID="{03AA1B6E-63C3-4C9E-BEC8-34FC36477C37}" presName="rootConnector" presStyleLbl="node2" presStyleIdx="0" presStyleCnt="2"/>
      <dgm:spPr/>
      <dgm:t>
        <a:bodyPr/>
        <a:lstStyle/>
        <a:p>
          <a:endParaRPr lang="en-US"/>
        </a:p>
      </dgm:t>
    </dgm:pt>
    <dgm:pt modelId="{0474B39C-0F94-495E-9F28-E5B4F0F304FD}" type="pres">
      <dgm:prSet presAssocID="{03AA1B6E-63C3-4C9E-BEC8-34FC36477C37}" presName="hierChild4" presStyleCnt="0"/>
      <dgm:spPr/>
    </dgm:pt>
    <dgm:pt modelId="{487FA746-93C9-4555-8079-E376D94CBDB1}" type="pres">
      <dgm:prSet presAssocID="{2D5F0397-4BFD-40A4-9ED1-2811C1B03F32}" presName="Name35" presStyleLbl="parChTrans1D3" presStyleIdx="0" presStyleCnt="2"/>
      <dgm:spPr/>
      <dgm:t>
        <a:bodyPr/>
        <a:lstStyle/>
        <a:p>
          <a:endParaRPr lang="en-US"/>
        </a:p>
      </dgm:t>
    </dgm:pt>
    <dgm:pt modelId="{83B08F6C-FAF7-4B44-B455-C6A182C7CF40}" type="pres">
      <dgm:prSet presAssocID="{7FDCB16A-19DD-4201-8C9C-FA3F82EF79D2}" presName="hierRoot2" presStyleCnt="0">
        <dgm:presLayoutVars>
          <dgm:hierBranch val="init"/>
        </dgm:presLayoutVars>
      </dgm:prSet>
      <dgm:spPr/>
    </dgm:pt>
    <dgm:pt modelId="{9CE5EA05-9064-410B-B5E5-D2474B70D5D9}" type="pres">
      <dgm:prSet presAssocID="{7FDCB16A-19DD-4201-8C9C-FA3F82EF79D2}" presName="rootComposite" presStyleCnt="0"/>
      <dgm:spPr/>
    </dgm:pt>
    <dgm:pt modelId="{1C20F2C4-4C00-4ACF-9917-8477F98B7F92}" type="pres">
      <dgm:prSet presAssocID="{7FDCB16A-19DD-4201-8C9C-FA3F82EF79D2}" presName="rootText" presStyleLbl="node3" presStyleIdx="0" presStyleCnt="2">
        <dgm:presLayoutVars>
          <dgm:chPref val="3"/>
        </dgm:presLayoutVars>
      </dgm:prSet>
      <dgm:spPr/>
      <dgm:t>
        <a:bodyPr/>
        <a:lstStyle/>
        <a:p>
          <a:endParaRPr lang="en-US"/>
        </a:p>
      </dgm:t>
    </dgm:pt>
    <dgm:pt modelId="{9EAF2062-61E4-401E-9B66-0910D456426D}" type="pres">
      <dgm:prSet presAssocID="{7FDCB16A-19DD-4201-8C9C-FA3F82EF79D2}" presName="rootConnector" presStyleLbl="node3" presStyleIdx="0" presStyleCnt="2"/>
      <dgm:spPr/>
      <dgm:t>
        <a:bodyPr/>
        <a:lstStyle/>
        <a:p>
          <a:endParaRPr lang="en-US"/>
        </a:p>
      </dgm:t>
    </dgm:pt>
    <dgm:pt modelId="{289F9540-1C55-476F-BC0F-73BC8E648C9F}" type="pres">
      <dgm:prSet presAssocID="{7FDCB16A-19DD-4201-8C9C-FA3F82EF79D2}" presName="hierChild4" presStyleCnt="0"/>
      <dgm:spPr/>
    </dgm:pt>
    <dgm:pt modelId="{EDFCEFB9-0E4B-4347-BB79-C2B2E4EF32C1}" type="pres">
      <dgm:prSet presAssocID="{7FDCB16A-19DD-4201-8C9C-FA3F82EF79D2}" presName="hierChild5" presStyleCnt="0"/>
      <dgm:spPr/>
    </dgm:pt>
    <dgm:pt modelId="{9A472A0B-FC31-4D42-AF2D-A8FE33804CBB}" type="pres">
      <dgm:prSet presAssocID="{46F2AB1E-B184-4202-AB63-A5C128FB79FD}" presName="Name35" presStyleLbl="parChTrans1D3" presStyleIdx="1" presStyleCnt="2"/>
      <dgm:spPr/>
      <dgm:t>
        <a:bodyPr/>
        <a:lstStyle/>
        <a:p>
          <a:endParaRPr lang="en-US"/>
        </a:p>
      </dgm:t>
    </dgm:pt>
    <dgm:pt modelId="{09EEBD4C-FAD1-4259-A4C0-F5B20EB2C50D}" type="pres">
      <dgm:prSet presAssocID="{1776231B-10E2-4F4B-ACDB-B22EF20408E1}" presName="hierRoot2" presStyleCnt="0">
        <dgm:presLayoutVars>
          <dgm:hierBranch val="hang"/>
        </dgm:presLayoutVars>
      </dgm:prSet>
      <dgm:spPr/>
    </dgm:pt>
    <dgm:pt modelId="{8F5CEB6B-C5A8-448B-B8C8-3FDDC1FF72EA}" type="pres">
      <dgm:prSet presAssocID="{1776231B-10E2-4F4B-ACDB-B22EF20408E1}" presName="rootComposite" presStyleCnt="0"/>
      <dgm:spPr/>
    </dgm:pt>
    <dgm:pt modelId="{94055F3A-77D4-4C80-8FB5-B77C808E9AA9}" type="pres">
      <dgm:prSet presAssocID="{1776231B-10E2-4F4B-ACDB-B22EF20408E1}" presName="rootText" presStyleLbl="node3" presStyleIdx="1" presStyleCnt="2">
        <dgm:presLayoutVars>
          <dgm:chPref val="3"/>
        </dgm:presLayoutVars>
      </dgm:prSet>
      <dgm:spPr/>
      <dgm:t>
        <a:bodyPr/>
        <a:lstStyle/>
        <a:p>
          <a:endParaRPr lang="en-US"/>
        </a:p>
      </dgm:t>
    </dgm:pt>
    <dgm:pt modelId="{8AE8F81D-9D6B-4D29-8802-71435CDFE399}" type="pres">
      <dgm:prSet presAssocID="{1776231B-10E2-4F4B-ACDB-B22EF20408E1}" presName="rootConnector" presStyleLbl="node3" presStyleIdx="1" presStyleCnt="2"/>
      <dgm:spPr/>
      <dgm:t>
        <a:bodyPr/>
        <a:lstStyle/>
        <a:p>
          <a:endParaRPr lang="en-US"/>
        </a:p>
      </dgm:t>
    </dgm:pt>
    <dgm:pt modelId="{097121D1-F5F2-47A9-AAE6-1A8FB5BA244A}" type="pres">
      <dgm:prSet presAssocID="{1776231B-10E2-4F4B-ACDB-B22EF20408E1}" presName="hierChild4" presStyleCnt="0"/>
      <dgm:spPr/>
    </dgm:pt>
    <dgm:pt modelId="{2531B407-A2DA-4084-BE7F-BE8FF3EA503C}" type="pres">
      <dgm:prSet presAssocID="{1776231B-10E2-4F4B-ACDB-B22EF20408E1}" presName="hierChild5" presStyleCnt="0"/>
      <dgm:spPr/>
    </dgm:pt>
    <dgm:pt modelId="{B457A2D5-5B77-4910-8550-94BA28C4C6B0}" type="pres">
      <dgm:prSet presAssocID="{03AA1B6E-63C3-4C9E-BEC8-34FC36477C37}" presName="hierChild5" presStyleCnt="0"/>
      <dgm:spPr/>
    </dgm:pt>
    <dgm:pt modelId="{96EECC89-CF0F-47AD-9A7D-E7DA47543930}" type="pres">
      <dgm:prSet presAssocID="{A584D949-70A2-42BD-B894-CD371BA6C1F0}" presName="Name37" presStyleLbl="parChTrans1D2" presStyleIdx="1" presStyleCnt="2"/>
      <dgm:spPr/>
      <dgm:t>
        <a:bodyPr/>
        <a:lstStyle/>
        <a:p>
          <a:endParaRPr lang="en-US"/>
        </a:p>
      </dgm:t>
    </dgm:pt>
    <dgm:pt modelId="{CEC13C58-6FD5-4E36-8982-CACF20565AB1}" type="pres">
      <dgm:prSet presAssocID="{4FF15880-3719-4DC7-9AAD-DFF2238C2E2F}" presName="hierRoot2" presStyleCnt="0">
        <dgm:presLayoutVars>
          <dgm:hierBranch val="init"/>
        </dgm:presLayoutVars>
      </dgm:prSet>
      <dgm:spPr/>
    </dgm:pt>
    <dgm:pt modelId="{859CA904-A8E4-4BEF-85CD-BF6F8B07916A}" type="pres">
      <dgm:prSet presAssocID="{4FF15880-3719-4DC7-9AAD-DFF2238C2E2F}" presName="rootComposite" presStyleCnt="0"/>
      <dgm:spPr/>
    </dgm:pt>
    <dgm:pt modelId="{3A722E69-F939-4F47-90D4-36EB12864074}" type="pres">
      <dgm:prSet presAssocID="{4FF15880-3719-4DC7-9AAD-DFF2238C2E2F}" presName="rootText" presStyleLbl="node2" presStyleIdx="1" presStyleCnt="2">
        <dgm:presLayoutVars>
          <dgm:chPref val="3"/>
        </dgm:presLayoutVars>
      </dgm:prSet>
      <dgm:spPr/>
      <dgm:t>
        <a:bodyPr/>
        <a:lstStyle/>
        <a:p>
          <a:endParaRPr lang="en-US"/>
        </a:p>
      </dgm:t>
    </dgm:pt>
    <dgm:pt modelId="{9983DDA0-9BE9-4903-908F-D41A40DD1309}" type="pres">
      <dgm:prSet presAssocID="{4FF15880-3719-4DC7-9AAD-DFF2238C2E2F}" presName="rootConnector" presStyleLbl="node2" presStyleIdx="1" presStyleCnt="2"/>
      <dgm:spPr/>
      <dgm:t>
        <a:bodyPr/>
        <a:lstStyle/>
        <a:p>
          <a:endParaRPr lang="en-US"/>
        </a:p>
      </dgm:t>
    </dgm:pt>
    <dgm:pt modelId="{6FD5D5CB-989E-400A-B96F-3D8168DB20E8}" type="pres">
      <dgm:prSet presAssocID="{4FF15880-3719-4DC7-9AAD-DFF2238C2E2F}" presName="hierChild4" presStyleCnt="0"/>
      <dgm:spPr/>
    </dgm:pt>
    <dgm:pt modelId="{8C26946A-FC5B-437B-8CB1-7FA24B56869C}" type="pres">
      <dgm:prSet presAssocID="{4FF15880-3719-4DC7-9AAD-DFF2238C2E2F}" presName="hierChild5" presStyleCnt="0"/>
      <dgm:spPr/>
    </dgm:pt>
    <dgm:pt modelId="{664BCC6A-9E7E-4038-BE5D-1EF6A795F49D}" type="pres">
      <dgm:prSet presAssocID="{6F943E7A-65A5-412E-9637-BCC91DA1D1DD}" presName="hierChild3" presStyleCnt="0"/>
      <dgm:spPr/>
    </dgm:pt>
  </dgm:ptLst>
  <dgm:cxnLst>
    <dgm:cxn modelId="{24153EC6-8A34-46A4-99C0-949AEC43C8EE}" type="presOf" srcId="{6F943E7A-65A5-412E-9637-BCC91DA1D1DD}" destId="{693A2AE1-FFA5-4D94-85B2-905CE0185E5F}" srcOrd="0" destOrd="0" presId="urn:microsoft.com/office/officeart/2005/8/layout/orgChart1"/>
    <dgm:cxn modelId="{36753FDC-3571-4760-BFDC-AE71F4F96D87}" type="presOf" srcId="{2D5F0397-4BFD-40A4-9ED1-2811C1B03F32}" destId="{487FA746-93C9-4555-8079-E376D94CBDB1}" srcOrd="0" destOrd="0" presId="urn:microsoft.com/office/officeart/2005/8/layout/orgChart1"/>
    <dgm:cxn modelId="{08C71012-0051-4EDE-84DD-78428F02C292}" type="presOf" srcId="{03AA1B6E-63C3-4C9E-BEC8-34FC36477C37}" destId="{1B06D3DF-1DF4-4BD0-B8AF-E2425C750E7B}" srcOrd="0" destOrd="0" presId="urn:microsoft.com/office/officeart/2005/8/layout/orgChart1"/>
    <dgm:cxn modelId="{9D55EB9E-CC06-4280-8632-A376DA6E1A62}" srcId="{6F943E7A-65A5-412E-9637-BCC91DA1D1DD}" destId="{4FF15880-3719-4DC7-9AAD-DFF2238C2E2F}" srcOrd="1" destOrd="0" parTransId="{A584D949-70A2-42BD-B894-CD371BA6C1F0}" sibTransId="{680E773A-6C67-40FA-956D-A92B79DE8EC8}"/>
    <dgm:cxn modelId="{355E4747-AD6E-445A-8680-BEA3367AC1A1}" type="presOf" srcId="{46F2AB1E-B184-4202-AB63-A5C128FB79FD}" destId="{9A472A0B-FC31-4D42-AF2D-A8FE33804CBB}" srcOrd="0" destOrd="0" presId="urn:microsoft.com/office/officeart/2005/8/layout/orgChart1"/>
    <dgm:cxn modelId="{DBCCFD4A-48C8-4C76-A466-817B554285CA}" type="presOf" srcId="{7FDCB16A-19DD-4201-8C9C-FA3F82EF79D2}" destId="{9EAF2062-61E4-401E-9B66-0910D456426D}" srcOrd="1" destOrd="0" presId="urn:microsoft.com/office/officeart/2005/8/layout/orgChart1"/>
    <dgm:cxn modelId="{49D73197-4F6C-4F00-A7F1-16268EFFB969}" type="presOf" srcId="{4FF15880-3719-4DC7-9AAD-DFF2238C2E2F}" destId="{3A722E69-F939-4F47-90D4-36EB12864074}" srcOrd="0" destOrd="0" presId="urn:microsoft.com/office/officeart/2005/8/layout/orgChart1"/>
    <dgm:cxn modelId="{322D203C-8AB5-4B7E-83B5-7B3BFA70AF2A}" srcId="{03AA1B6E-63C3-4C9E-BEC8-34FC36477C37}" destId="{7FDCB16A-19DD-4201-8C9C-FA3F82EF79D2}" srcOrd="0" destOrd="0" parTransId="{2D5F0397-4BFD-40A4-9ED1-2811C1B03F32}" sibTransId="{D05F7902-2183-4FA1-930C-B34855D8D540}"/>
    <dgm:cxn modelId="{704015D4-5C43-4B17-9C4D-1E68DF98D370}" type="presOf" srcId="{4FF15880-3719-4DC7-9AAD-DFF2238C2E2F}" destId="{9983DDA0-9BE9-4903-908F-D41A40DD1309}" srcOrd="1" destOrd="0" presId="urn:microsoft.com/office/officeart/2005/8/layout/orgChart1"/>
    <dgm:cxn modelId="{BC57ECC1-050E-48F1-83F3-6B4699CE64EE}" type="presOf" srcId="{6F943E7A-65A5-412E-9637-BCC91DA1D1DD}" destId="{C18C2B4E-D622-4012-A735-A66F0ECF2613}" srcOrd="1" destOrd="0" presId="urn:microsoft.com/office/officeart/2005/8/layout/orgChart1"/>
    <dgm:cxn modelId="{FFF31A02-6D92-4306-8375-7AB74B2161B6}" srcId="{79819480-32FF-4F87-8801-6EF03A9DC8E2}" destId="{6F943E7A-65A5-412E-9637-BCC91DA1D1DD}" srcOrd="0" destOrd="0" parTransId="{9B08A02A-FE70-4171-9C5F-FFF7C9D9CC50}" sibTransId="{8B9D328D-5504-4146-ADAE-30789C7E6597}"/>
    <dgm:cxn modelId="{18FEABF0-0524-4160-B660-3046E98AEE87}" type="presOf" srcId="{1776231B-10E2-4F4B-ACDB-B22EF20408E1}" destId="{94055F3A-77D4-4C80-8FB5-B77C808E9AA9}" srcOrd="0" destOrd="0" presId="urn:microsoft.com/office/officeart/2005/8/layout/orgChart1"/>
    <dgm:cxn modelId="{F25E68E7-D783-434C-A1FA-044027C23DCD}" type="presOf" srcId="{03AA1B6E-63C3-4C9E-BEC8-34FC36477C37}" destId="{CF61AC3C-6116-413C-B0ED-2F9E5186ECD5}" srcOrd="1" destOrd="0" presId="urn:microsoft.com/office/officeart/2005/8/layout/orgChart1"/>
    <dgm:cxn modelId="{6070D8E3-936C-4CE4-BEB8-8158E42B9359}" type="presOf" srcId="{9F9CC37A-D44C-47A6-A58F-E7F0022BCC52}" destId="{4FFFA3A5-347C-4026-A102-54E12572A6FC}" srcOrd="0" destOrd="0" presId="urn:microsoft.com/office/officeart/2005/8/layout/orgChart1"/>
    <dgm:cxn modelId="{7688085B-58DF-4ADB-A953-B26B3137AB9F}" srcId="{6F943E7A-65A5-412E-9637-BCC91DA1D1DD}" destId="{03AA1B6E-63C3-4C9E-BEC8-34FC36477C37}" srcOrd="0" destOrd="0" parTransId="{9F9CC37A-D44C-47A6-A58F-E7F0022BCC52}" sibTransId="{E11A400F-E657-48AF-BEDF-EFE478F7EF2F}"/>
    <dgm:cxn modelId="{080F2A74-43B2-4286-87D1-FBBEE68184D1}" type="presOf" srcId="{79819480-32FF-4F87-8801-6EF03A9DC8E2}" destId="{9CEB9E24-1CD5-476A-B2FC-C93D80220D64}" srcOrd="0" destOrd="0" presId="urn:microsoft.com/office/officeart/2005/8/layout/orgChart1"/>
    <dgm:cxn modelId="{02A25EAD-E27F-4786-916C-53FC7BC864A8}" srcId="{03AA1B6E-63C3-4C9E-BEC8-34FC36477C37}" destId="{1776231B-10E2-4F4B-ACDB-B22EF20408E1}" srcOrd="1" destOrd="0" parTransId="{46F2AB1E-B184-4202-AB63-A5C128FB79FD}" sibTransId="{2B30CF4E-E28B-4819-8D5C-BD0485CD6F87}"/>
    <dgm:cxn modelId="{E0DBC434-C536-4976-9F37-6E14CDCCAE1B}" type="presOf" srcId="{A584D949-70A2-42BD-B894-CD371BA6C1F0}" destId="{96EECC89-CF0F-47AD-9A7D-E7DA47543930}" srcOrd="0" destOrd="0" presId="urn:microsoft.com/office/officeart/2005/8/layout/orgChart1"/>
    <dgm:cxn modelId="{8F4B0968-A06F-4A05-923B-FF8DA546059D}" type="presOf" srcId="{7FDCB16A-19DD-4201-8C9C-FA3F82EF79D2}" destId="{1C20F2C4-4C00-4ACF-9917-8477F98B7F92}" srcOrd="0" destOrd="0" presId="urn:microsoft.com/office/officeart/2005/8/layout/orgChart1"/>
    <dgm:cxn modelId="{D4F7B826-1F92-4E34-8397-B1D443F70A0C}" type="presOf" srcId="{1776231B-10E2-4F4B-ACDB-B22EF20408E1}" destId="{8AE8F81D-9D6B-4D29-8802-71435CDFE399}" srcOrd="1" destOrd="0" presId="urn:microsoft.com/office/officeart/2005/8/layout/orgChart1"/>
    <dgm:cxn modelId="{1E41AEC8-A6EC-4E0D-8C87-05A1F2F4BA9F}" type="presParOf" srcId="{9CEB9E24-1CD5-476A-B2FC-C93D80220D64}" destId="{FC61A16B-5E6F-463C-822E-72A84CD92C3D}" srcOrd="0" destOrd="0" presId="urn:microsoft.com/office/officeart/2005/8/layout/orgChart1"/>
    <dgm:cxn modelId="{E550613E-B23F-4472-BF1C-A36EB5A6560C}" type="presParOf" srcId="{FC61A16B-5E6F-463C-822E-72A84CD92C3D}" destId="{3F46467D-3419-403F-8FCC-1DBF13378691}" srcOrd="0" destOrd="0" presId="urn:microsoft.com/office/officeart/2005/8/layout/orgChart1"/>
    <dgm:cxn modelId="{4C2F2A04-7CBA-488D-9933-C848831A588F}" type="presParOf" srcId="{3F46467D-3419-403F-8FCC-1DBF13378691}" destId="{693A2AE1-FFA5-4D94-85B2-905CE0185E5F}" srcOrd="0" destOrd="0" presId="urn:microsoft.com/office/officeart/2005/8/layout/orgChart1"/>
    <dgm:cxn modelId="{2B9EC8BC-532B-436A-96F5-04FEB5861CA4}" type="presParOf" srcId="{3F46467D-3419-403F-8FCC-1DBF13378691}" destId="{C18C2B4E-D622-4012-A735-A66F0ECF2613}" srcOrd="1" destOrd="0" presId="urn:microsoft.com/office/officeart/2005/8/layout/orgChart1"/>
    <dgm:cxn modelId="{EF4967F4-E1E5-4E05-918F-DD4558D87414}" type="presParOf" srcId="{FC61A16B-5E6F-463C-822E-72A84CD92C3D}" destId="{C8632EC8-07C9-47F5-9E75-A952E2072A22}" srcOrd="1" destOrd="0" presId="urn:microsoft.com/office/officeart/2005/8/layout/orgChart1"/>
    <dgm:cxn modelId="{6454D8C3-31E2-4742-9A2E-6DC055BF1963}" type="presParOf" srcId="{C8632EC8-07C9-47F5-9E75-A952E2072A22}" destId="{4FFFA3A5-347C-4026-A102-54E12572A6FC}" srcOrd="0" destOrd="0" presId="urn:microsoft.com/office/officeart/2005/8/layout/orgChart1"/>
    <dgm:cxn modelId="{EF4CA351-4FA2-48FC-9661-F666DA53F384}" type="presParOf" srcId="{C8632EC8-07C9-47F5-9E75-A952E2072A22}" destId="{988CBC3F-8143-4785-80E8-2041245C6F4D}" srcOrd="1" destOrd="0" presId="urn:microsoft.com/office/officeart/2005/8/layout/orgChart1"/>
    <dgm:cxn modelId="{C819E78C-CD6D-4A59-BE60-219D055330CF}" type="presParOf" srcId="{988CBC3F-8143-4785-80E8-2041245C6F4D}" destId="{FF99702B-9B0D-4753-B2B5-3C680E5D34C6}" srcOrd="0" destOrd="0" presId="urn:microsoft.com/office/officeart/2005/8/layout/orgChart1"/>
    <dgm:cxn modelId="{5DA293BE-E9C8-45CF-853B-2D8009CA9344}" type="presParOf" srcId="{FF99702B-9B0D-4753-B2B5-3C680E5D34C6}" destId="{1B06D3DF-1DF4-4BD0-B8AF-E2425C750E7B}" srcOrd="0" destOrd="0" presId="urn:microsoft.com/office/officeart/2005/8/layout/orgChart1"/>
    <dgm:cxn modelId="{B03255AD-187E-454F-99CB-242DE77C115B}" type="presParOf" srcId="{FF99702B-9B0D-4753-B2B5-3C680E5D34C6}" destId="{CF61AC3C-6116-413C-B0ED-2F9E5186ECD5}" srcOrd="1" destOrd="0" presId="urn:microsoft.com/office/officeart/2005/8/layout/orgChart1"/>
    <dgm:cxn modelId="{6112E9C9-CA10-4360-ABFA-E6A3DAF4843A}" type="presParOf" srcId="{988CBC3F-8143-4785-80E8-2041245C6F4D}" destId="{0474B39C-0F94-495E-9F28-E5B4F0F304FD}" srcOrd="1" destOrd="0" presId="urn:microsoft.com/office/officeart/2005/8/layout/orgChart1"/>
    <dgm:cxn modelId="{FEA977D4-FEE9-450B-B560-7A4DD9A27C3B}" type="presParOf" srcId="{0474B39C-0F94-495E-9F28-E5B4F0F304FD}" destId="{487FA746-93C9-4555-8079-E376D94CBDB1}" srcOrd="0" destOrd="0" presId="urn:microsoft.com/office/officeart/2005/8/layout/orgChart1"/>
    <dgm:cxn modelId="{F45ACB11-AD14-4C9C-94E0-EBD0706C5F16}" type="presParOf" srcId="{0474B39C-0F94-495E-9F28-E5B4F0F304FD}" destId="{83B08F6C-FAF7-4B44-B455-C6A182C7CF40}" srcOrd="1" destOrd="0" presId="urn:microsoft.com/office/officeart/2005/8/layout/orgChart1"/>
    <dgm:cxn modelId="{8BEF668E-B57C-4B9C-BC29-CA28E2F58DD7}" type="presParOf" srcId="{83B08F6C-FAF7-4B44-B455-C6A182C7CF40}" destId="{9CE5EA05-9064-410B-B5E5-D2474B70D5D9}" srcOrd="0" destOrd="0" presId="urn:microsoft.com/office/officeart/2005/8/layout/orgChart1"/>
    <dgm:cxn modelId="{20092EEB-895B-488D-9E77-15C363295828}" type="presParOf" srcId="{9CE5EA05-9064-410B-B5E5-D2474B70D5D9}" destId="{1C20F2C4-4C00-4ACF-9917-8477F98B7F92}" srcOrd="0" destOrd="0" presId="urn:microsoft.com/office/officeart/2005/8/layout/orgChart1"/>
    <dgm:cxn modelId="{20E15722-5C93-4A4D-8834-14D6AAE67EA6}" type="presParOf" srcId="{9CE5EA05-9064-410B-B5E5-D2474B70D5D9}" destId="{9EAF2062-61E4-401E-9B66-0910D456426D}" srcOrd="1" destOrd="0" presId="urn:microsoft.com/office/officeart/2005/8/layout/orgChart1"/>
    <dgm:cxn modelId="{5BE64FDB-6BD1-49A6-874C-A188141783DD}" type="presParOf" srcId="{83B08F6C-FAF7-4B44-B455-C6A182C7CF40}" destId="{289F9540-1C55-476F-BC0F-73BC8E648C9F}" srcOrd="1" destOrd="0" presId="urn:microsoft.com/office/officeart/2005/8/layout/orgChart1"/>
    <dgm:cxn modelId="{4088E4B1-A824-4D5D-94FD-A4A261FA5FB6}" type="presParOf" srcId="{83B08F6C-FAF7-4B44-B455-C6A182C7CF40}" destId="{EDFCEFB9-0E4B-4347-BB79-C2B2E4EF32C1}" srcOrd="2" destOrd="0" presId="urn:microsoft.com/office/officeart/2005/8/layout/orgChart1"/>
    <dgm:cxn modelId="{08BBAB17-2B7C-4569-B853-02E57D7A2C09}" type="presParOf" srcId="{0474B39C-0F94-495E-9F28-E5B4F0F304FD}" destId="{9A472A0B-FC31-4D42-AF2D-A8FE33804CBB}" srcOrd="2" destOrd="0" presId="urn:microsoft.com/office/officeart/2005/8/layout/orgChart1"/>
    <dgm:cxn modelId="{0B78A9A6-F37B-4ED2-8758-48C7E3152B20}" type="presParOf" srcId="{0474B39C-0F94-495E-9F28-E5B4F0F304FD}" destId="{09EEBD4C-FAD1-4259-A4C0-F5B20EB2C50D}" srcOrd="3" destOrd="0" presId="urn:microsoft.com/office/officeart/2005/8/layout/orgChart1"/>
    <dgm:cxn modelId="{FC831A12-5555-4B36-94F3-5B3D101E311C}" type="presParOf" srcId="{09EEBD4C-FAD1-4259-A4C0-F5B20EB2C50D}" destId="{8F5CEB6B-C5A8-448B-B8C8-3FDDC1FF72EA}" srcOrd="0" destOrd="0" presId="urn:microsoft.com/office/officeart/2005/8/layout/orgChart1"/>
    <dgm:cxn modelId="{8E0B4697-E9CC-4B62-9C3A-372428426F80}" type="presParOf" srcId="{8F5CEB6B-C5A8-448B-B8C8-3FDDC1FF72EA}" destId="{94055F3A-77D4-4C80-8FB5-B77C808E9AA9}" srcOrd="0" destOrd="0" presId="urn:microsoft.com/office/officeart/2005/8/layout/orgChart1"/>
    <dgm:cxn modelId="{1BC6D47B-7B2C-43B7-BC36-02F64E5BAA71}" type="presParOf" srcId="{8F5CEB6B-C5A8-448B-B8C8-3FDDC1FF72EA}" destId="{8AE8F81D-9D6B-4D29-8802-71435CDFE399}" srcOrd="1" destOrd="0" presId="urn:microsoft.com/office/officeart/2005/8/layout/orgChart1"/>
    <dgm:cxn modelId="{D79D6324-4888-49F9-B27C-E8CF6EE1C110}" type="presParOf" srcId="{09EEBD4C-FAD1-4259-A4C0-F5B20EB2C50D}" destId="{097121D1-F5F2-47A9-AAE6-1A8FB5BA244A}" srcOrd="1" destOrd="0" presId="urn:microsoft.com/office/officeart/2005/8/layout/orgChart1"/>
    <dgm:cxn modelId="{B73E57E5-345F-4BB0-9F5F-C913D8C7FDF3}" type="presParOf" srcId="{09EEBD4C-FAD1-4259-A4C0-F5B20EB2C50D}" destId="{2531B407-A2DA-4084-BE7F-BE8FF3EA503C}" srcOrd="2" destOrd="0" presId="urn:microsoft.com/office/officeart/2005/8/layout/orgChart1"/>
    <dgm:cxn modelId="{7F85F5B3-8E5E-40D1-83D7-C88B7529936B}" type="presParOf" srcId="{988CBC3F-8143-4785-80E8-2041245C6F4D}" destId="{B457A2D5-5B77-4910-8550-94BA28C4C6B0}" srcOrd="2" destOrd="0" presId="urn:microsoft.com/office/officeart/2005/8/layout/orgChart1"/>
    <dgm:cxn modelId="{88353BF6-B8F3-45D3-87F8-69EB43A1884E}" type="presParOf" srcId="{C8632EC8-07C9-47F5-9E75-A952E2072A22}" destId="{96EECC89-CF0F-47AD-9A7D-E7DA47543930}" srcOrd="2" destOrd="0" presId="urn:microsoft.com/office/officeart/2005/8/layout/orgChart1"/>
    <dgm:cxn modelId="{CE231ACD-2E8C-4338-B676-B5B5FED01920}" type="presParOf" srcId="{C8632EC8-07C9-47F5-9E75-A952E2072A22}" destId="{CEC13C58-6FD5-4E36-8982-CACF20565AB1}" srcOrd="3" destOrd="0" presId="urn:microsoft.com/office/officeart/2005/8/layout/orgChart1"/>
    <dgm:cxn modelId="{BF6DDDEB-66D5-4FDD-83DD-74B62B131600}" type="presParOf" srcId="{CEC13C58-6FD5-4E36-8982-CACF20565AB1}" destId="{859CA904-A8E4-4BEF-85CD-BF6F8B07916A}" srcOrd="0" destOrd="0" presId="urn:microsoft.com/office/officeart/2005/8/layout/orgChart1"/>
    <dgm:cxn modelId="{49D07686-1665-444B-8CD9-98871F07EA1A}" type="presParOf" srcId="{859CA904-A8E4-4BEF-85CD-BF6F8B07916A}" destId="{3A722E69-F939-4F47-90D4-36EB12864074}" srcOrd="0" destOrd="0" presId="urn:microsoft.com/office/officeart/2005/8/layout/orgChart1"/>
    <dgm:cxn modelId="{E8F7228D-F584-4C2E-8DEC-B43BB8658514}" type="presParOf" srcId="{859CA904-A8E4-4BEF-85CD-BF6F8B07916A}" destId="{9983DDA0-9BE9-4903-908F-D41A40DD1309}" srcOrd="1" destOrd="0" presId="urn:microsoft.com/office/officeart/2005/8/layout/orgChart1"/>
    <dgm:cxn modelId="{B6EEF311-FB65-425F-B400-DF62E2903BC7}" type="presParOf" srcId="{CEC13C58-6FD5-4E36-8982-CACF20565AB1}" destId="{6FD5D5CB-989E-400A-B96F-3D8168DB20E8}" srcOrd="1" destOrd="0" presId="urn:microsoft.com/office/officeart/2005/8/layout/orgChart1"/>
    <dgm:cxn modelId="{6DC08D2A-AD43-4424-824F-1D73EF5779DE}" type="presParOf" srcId="{CEC13C58-6FD5-4E36-8982-CACF20565AB1}" destId="{8C26946A-FC5B-437B-8CB1-7FA24B56869C}" srcOrd="2" destOrd="0" presId="urn:microsoft.com/office/officeart/2005/8/layout/orgChart1"/>
    <dgm:cxn modelId="{C2849D17-5D45-4FA2-BB2B-04F98D1750D9}" type="presParOf" srcId="{FC61A16B-5E6F-463C-822E-72A84CD92C3D}" destId="{664BCC6A-9E7E-4038-BE5D-1EF6A795F49D}"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ECC89-CF0F-47AD-9A7D-E7DA47543930}">
      <dsp:nvSpPr>
        <dsp:cNvPr id="0" name=""/>
        <dsp:cNvSpPr/>
      </dsp:nvSpPr>
      <dsp:spPr>
        <a:xfrm>
          <a:off x="2806042" y="1222970"/>
          <a:ext cx="1596478" cy="406365"/>
        </a:xfrm>
        <a:custGeom>
          <a:avLst/>
          <a:gdLst/>
          <a:ahLst/>
          <a:cxnLst/>
          <a:rect l="0" t="0" r="0" b="0"/>
          <a:pathLst>
            <a:path>
              <a:moveTo>
                <a:pt x="0" y="0"/>
              </a:moveTo>
              <a:lnTo>
                <a:pt x="0" y="165593"/>
              </a:lnTo>
              <a:lnTo>
                <a:pt x="1596478" y="165593"/>
              </a:lnTo>
              <a:lnTo>
                <a:pt x="1596478" y="40636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FFA3A5-347C-4026-A102-54E12572A6FC}">
      <dsp:nvSpPr>
        <dsp:cNvPr id="0" name=""/>
        <dsp:cNvSpPr/>
      </dsp:nvSpPr>
      <dsp:spPr>
        <a:xfrm>
          <a:off x="1627911" y="1222970"/>
          <a:ext cx="1178131" cy="406365"/>
        </a:xfrm>
        <a:custGeom>
          <a:avLst/>
          <a:gdLst/>
          <a:ahLst/>
          <a:cxnLst/>
          <a:rect l="0" t="0" r="0" b="0"/>
          <a:pathLst>
            <a:path>
              <a:moveTo>
                <a:pt x="1178131" y="0"/>
              </a:moveTo>
              <a:lnTo>
                <a:pt x="1178131" y="165593"/>
              </a:lnTo>
              <a:lnTo>
                <a:pt x="0" y="165593"/>
              </a:lnTo>
              <a:lnTo>
                <a:pt x="0" y="40636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3A2AE1-FFA5-4D94-85B2-905CE0185E5F}">
      <dsp:nvSpPr>
        <dsp:cNvPr id="0" name=""/>
        <dsp:cNvSpPr/>
      </dsp:nvSpPr>
      <dsp:spPr>
        <a:xfrm>
          <a:off x="1659509" y="76437"/>
          <a:ext cx="2293066" cy="1146533"/>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Food Additive</a:t>
          </a:r>
          <a:endParaRPr lang="en-US" sz="2600" kern="1200" dirty="0"/>
        </a:p>
      </dsp:txBody>
      <dsp:txXfrm>
        <a:off x="1659509" y="76437"/>
        <a:ext cx="2293066" cy="1146533"/>
      </dsp:txXfrm>
    </dsp:sp>
    <dsp:sp modelId="{1B06D3DF-1DF4-4BD0-B8AF-E2425C750E7B}">
      <dsp:nvSpPr>
        <dsp:cNvPr id="0" name=""/>
        <dsp:cNvSpPr/>
      </dsp:nvSpPr>
      <dsp:spPr>
        <a:xfrm>
          <a:off x="481378" y="1629336"/>
          <a:ext cx="2293066" cy="1146533"/>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Review &amp; Approval by FDA</a:t>
          </a:r>
          <a:endParaRPr lang="en-US" sz="2600" kern="1200" dirty="0"/>
        </a:p>
      </dsp:txBody>
      <dsp:txXfrm>
        <a:off x="481378" y="1629336"/>
        <a:ext cx="2293066" cy="1146533"/>
      </dsp:txXfrm>
    </dsp:sp>
    <dsp:sp modelId="{3A722E69-F939-4F47-90D4-36EB12864074}">
      <dsp:nvSpPr>
        <dsp:cNvPr id="0" name=""/>
        <dsp:cNvSpPr/>
      </dsp:nvSpPr>
      <dsp:spPr>
        <a:xfrm>
          <a:off x="3255988" y="1629336"/>
          <a:ext cx="2293066" cy="1146533"/>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Evidence of Safety</a:t>
          </a:r>
          <a:endParaRPr lang="en-US" sz="2600" kern="1200" dirty="0"/>
        </a:p>
      </dsp:txBody>
      <dsp:txXfrm>
        <a:off x="3255988" y="1629336"/>
        <a:ext cx="2293066" cy="11465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ECC89-CF0F-47AD-9A7D-E7DA47543930}">
      <dsp:nvSpPr>
        <dsp:cNvPr id="0" name=""/>
        <dsp:cNvSpPr/>
      </dsp:nvSpPr>
      <dsp:spPr>
        <a:xfrm>
          <a:off x="3927291" y="1251916"/>
          <a:ext cx="1633234" cy="415721"/>
        </a:xfrm>
        <a:custGeom>
          <a:avLst/>
          <a:gdLst/>
          <a:ahLst/>
          <a:cxnLst/>
          <a:rect l="0" t="0" r="0" b="0"/>
          <a:pathLst>
            <a:path>
              <a:moveTo>
                <a:pt x="0" y="0"/>
              </a:moveTo>
              <a:lnTo>
                <a:pt x="0" y="169406"/>
              </a:lnTo>
              <a:lnTo>
                <a:pt x="1633234" y="169406"/>
              </a:lnTo>
              <a:lnTo>
                <a:pt x="1633234" y="41572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472A0B-FC31-4D42-AF2D-A8FE33804CBB}">
      <dsp:nvSpPr>
        <dsp:cNvPr id="0" name=""/>
        <dsp:cNvSpPr/>
      </dsp:nvSpPr>
      <dsp:spPr>
        <a:xfrm>
          <a:off x="2722035" y="2840567"/>
          <a:ext cx="1419245" cy="492630"/>
        </a:xfrm>
        <a:custGeom>
          <a:avLst/>
          <a:gdLst/>
          <a:ahLst/>
          <a:cxnLst/>
          <a:rect l="0" t="0" r="0" b="0"/>
          <a:pathLst>
            <a:path>
              <a:moveTo>
                <a:pt x="0" y="0"/>
              </a:moveTo>
              <a:lnTo>
                <a:pt x="0" y="246315"/>
              </a:lnTo>
              <a:lnTo>
                <a:pt x="1419245" y="246315"/>
              </a:lnTo>
              <a:lnTo>
                <a:pt x="1419245" y="49263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7FA746-93C9-4555-8079-E376D94CBDB1}">
      <dsp:nvSpPr>
        <dsp:cNvPr id="0" name=""/>
        <dsp:cNvSpPr/>
      </dsp:nvSpPr>
      <dsp:spPr>
        <a:xfrm>
          <a:off x="1302790" y="2840567"/>
          <a:ext cx="1419245" cy="492630"/>
        </a:xfrm>
        <a:custGeom>
          <a:avLst/>
          <a:gdLst/>
          <a:ahLst/>
          <a:cxnLst/>
          <a:rect l="0" t="0" r="0" b="0"/>
          <a:pathLst>
            <a:path>
              <a:moveTo>
                <a:pt x="1419245" y="0"/>
              </a:moveTo>
              <a:lnTo>
                <a:pt x="1419245" y="246315"/>
              </a:lnTo>
              <a:lnTo>
                <a:pt x="0" y="246315"/>
              </a:lnTo>
              <a:lnTo>
                <a:pt x="0" y="49263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FFA3A5-347C-4026-A102-54E12572A6FC}">
      <dsp:nvSpPr>
        <dsp:cNvPr id="0" name=""/>
        <dsp:cNvSpPr/>
      </dsp:nvSpPr>
      <dsp:spPr>
        <a:xfrm>
          <a:off x="2722035" y="1251916"/>
          <a:ext cx="1205255" cy="415721"/>
        </a:xfrm>
        <a:custGeom>
          <a:avLst/>
          <a:gdLst/>
          <a:ahLst/>
          <a:cxnLst/>
          <a:rect l="0" t="0" r="0" b="0"/>
          <a:pathLst>
            <a:path>
              <a:moveTo>
                <a:pt x="1205255" y="0"/>
              </a:moveTo>
              <a:lnTo>
                <a:pt x="1205255" y="169406"/>
              </a:lnTo>
              <a:lnTo>
                <a:pt x="0" y="169406"/>
              </a:lnTo>
              <a:lnTo>
                <a:pt x="0" y="41572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3A2AE1-FFA5-4D94-85B2-905CE0185E5F}">
      <dsp:nvSpPr>
        <dsp:cNvPr id="0" name=""/>
        <dsp:cNvSpPr/>
      </dsp:nvSpPr>
      <dsp:spPr>
        <a:xfrm>
          <a:off x="2754361" y="78986"/>
          <a:ext cx="2345859" cy="1172929"/>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GRAS Substance</a:t>
          </a:r>
          <a:endParaRPr lang="en-US" sz="2600" kern="1200" dirty="0"/>
        </a:p>
      </dsp:txBody>
      <dsp:txXfrm>
        <a:off x="2754361" y="78986"/>
        <a:ext cx="2345859" cy="1172929"/>
      </dsp:txXfrm>
    </dsp:sp>
    <dsp:sp modelId="{1B06D3DF-1DF4-4BD0-B8AF-E2425C750E7B}">
      <dsp:nvSpPr>
        <dsp:cNvPr id="0" name=""/>
        <dsp:cNvSpPr/>
      </dsp:nvSpPr>
      <dsp:spPr>
        <a:xfrm>
          <a:off x="1549105" y="1667638"/>
          <a:ext cx="2345859" cy="1172929"/>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General Recognition</a:t>
          </a:r>
          <a:endParaRPr lang="en-US" sz="2600" kern="1200" dirty="0"/>
        </a:p>
      </dsp:txBody>
      <dsp:txXfrm>
        <a:off x="1549105" y="1667638"/>
        <a:ext cx="2345859" cy="1172929"/>
      </dsp:txXfrm>
    </dsp:sp>
    <dsp:sp modelId="{1C20F2C4-4C00-4ACF-9917-8477F98B7F92}">
      <dsp:nvSpPr>
        <dsp:cNvPr id="0" name=""/>
        <dsp:cNvSpPr/>
      </dsp:nvSpPr>
      <dsp:spPr>
        <a:xfrm>
          <a:off x="129860" y="3333198"/>
          <a:ext cx="2345859" cy="1172929"/>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Widely Known</a:t>
          </a:r>
          <a:endParaRPr lang="en-US" sz="2600" kern="1200" dirty="0"/>
        </a:p>
      </dsp:txBody>
      <dsp:txXfrm>
        <a:off x="129860" y="3333198"/>
        <a:ext cx="2345859" cy="1172929"/>
      </dsp:txXfrm>
    </dsp:sp>
    <dsp:sp modelId="{94055F3A-77D4-4C80-8FB5-B77C808E9AA9}">
      <dsp:nvSpPr>
        <dsp:cNvPr id="0" name=""/>
        <dsp:cNvSpPr/>
      </dsp:nvSpPr>
      <dsp:spPr>
        <a:xfrm>
          <a:off x="2968350" y="3333198"/>
          <a:ext cx="2345859" cy="1172929"/>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Consensus by Qualified Experts</a:t>
          </a:r>
          <a:endParaRPr lang="en-US" sz="2600" kern="1200" dirty="0"/>
        </a:p>
      </dsp:txBody>
      <dsp:txXfrm>
        <a:off x="2968350" y="3333198"/>
        <a:ext cx="2345859" cy="1172929"/>
      </dsp:txXfrm>
    </dsp:sp>
    <dsp:sp modelId="{3A722E69-F939-4F47-90D4-36EB12864074}">
      <dsp:nvSpPr>
        <dsp:cNvPr id="0" name=""/>
        <dsp:cNvSpPr/>
      </dsp:nvSpPr>
      <dsp:spPr>
        <a:xfrm>
          <a:off x="4387595" y="1667638"/>
          <a:ext cx="2345859" cy="1172929"/>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Evidence of Safety</a:t>
          </a:r>
          <a:endParaRPr lang="en-US" sz="2600" kern="1200" dirty="0"/>
        </a:p>
      </dsp:txBody>
      <dsp:txXfrm>
        <a:off x="4387595" y="1667638"/>
        <a:ext cx="2345859" cy="117292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28CFBE-0AC2-46A8-9DB8-D1CAC3D7B0D9}" type="datetimeFigureOut">
              <a:rPr lang="en-US" smtClean="0"/>
              <a:t>8/22/16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2A202C-8D8E-47EB-AA39-3CF9A05148C1}" type="slidenum">
              <a:rPr lang="en-US" smtClean="0"/>
              <a:t>‹#›</a:t>
            </a:fld>
            <a:endParaRPr lang="en-US"/>
          </a:p>
        </p:txBody>
      </p:sp>
    </p:spTree>
    <p:extLst>
      <p:ext uri="{BB962C8B-B14F-4D97-AF65-F5344CB8AC3E}">
        <p14:creationId xmlns:p14="http://schemas.microsoft.com/office/powerpoint/2010/main" val="4025706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E3788-FBBE-4287-8AC2-5901F16D564E}" type="datetimeFigureOut">
              <a:rPr lang="en-US" smtClean="0"/>
              <a:t>8/22/16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EB8666-5708-4389-A88B-E85534267A6F}" type="slidenum">
              <a:rPr lang="en-US" smtClean="0"/>
              <a:t>‹#›</a:t>
            </a:fld>
            <a:endParaRPr lang="en-US"/>
          </a:p>
        </p:txBody>
      </p:sp>
    </p:spTree>
    <p:extLst>
      <p:ext uri="{BB962C8B-B14F-4D97-AF65-F5344CB8AC3E}">
        <p14:creationId xmlns:p14="http://schemas.microsoft.com/office/powerpoint/2010/main" val="1979635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ftr" sz="quarter" idx="4"/>
          </p:nvPr>
        </p:nvSpPr>
        <p:spPr>
          <a:ln/>
        </p:spPr>
        <p:txBody>
          <a:bodyPr/>
          <a:lstStyle/>
          <a:p>
            <a:r>
              <a:rPr lang="en-GB"/>
              <a:t>Givaudan</a:t>
            </a:r>
          </a:p>
        </p:txBody>
      </p:sp>
      <p:sp>
        <p:nvSpPr>
          <p:cNvPr id="8" name="Rectangle 7"/>
          <p:cNvSpPr>
            <a:spLocks noGrp="1" noChangeArrowheads="1"/>
          </p:cNvSpPr>
          <p:nvPr>
            <p:ph type="sldNum" sz="quarter" idx="5"/>
          </p:nvPr>
        </p:nvSpPr>
        <p:spPr>
          <a:ln/>
        </p:spPr>
        <p:txBody>
          <a:bodyPr/>
          <a:lstStyle/>
          <a:p>
            <a:fld id="{1DBE38B0-47F9-4A82-AE2E-4A699139A130}" type="slidenum">
              <a:rPr lang="en-GB"/>
              <a:pPr/>
              <a:t>7</a:t>
            </a:fld>
            <a:endParaRPr lang="en-GB"/>
          </a:p>
        </p:txBody>
      </p:sp>
      <p:sp>
        <p:nvSpPr>
          <p:cNvPr id="651266" name="Rectangle 7"/>
          <p:cNvSpPr txBox="1">
            <a:spLocks noGrp="1" noChangeArrowheads="1"/>
          </p:cNvSpPr>
          <p:nvPr/>
        </p:nvSpPr>
        <p:spPr bwMode="auto">
          <a:xfrm>
            <a:off x="3883461" y="9423401"/>
            <a:ext cx="2914214"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85" tIns="47293" rIns="94585" bIns="47293" anchor="b"/>
          <a:lstStyle>
            <a:lvl1pPr defTabSz="946150">
              <a:defRPr sz="2400">
                <a:solidFill>
                  <a:schemeClr val="tx1"/>
                </a:solidFill>
                <a:latin typeface="Arial" charset="0"/>
              </a:defRPr>
            </a:lvl1pPr>
            <a:lvl2pPr marL="742950" indent="-285750" defTabSz="946150">
              <a:defRPr sz="2400">
                <a:solidFill>
                  <a:schemeClr val="tx1"/>
                </a:solidFill>
                <a:latin typeface="Arial" charset="0"/>
              </a:defRPr>
            </a:lvl2pPr>
            <a:lvl3pPr marL="1143000" indent="-228600" defTabSz="946150">
              <a:defRPr sz="2400">
                <a:solidFill>
                  <a:schemeClr val="tx1"/>
                </a:solidFill>
                <a:latin typeface="Arial" charset="0"/>
              </a:defRPr>
            </a:lvl3pPr>
            <a:lvl4pPr marL="1600200" indent="-228600" defTabSz="946150">
              <a:defRPr sz="2400">
                <a:solidFill>
                  <a:schemeClr val="tx1"/>
                </a:solidFill>
                <a:latin typeface="Arial" charset="0"/>
              </a:defRPr>
            </a:lvl4pPr>
            <a:lvl5pPr marL="2057400" indent="-228600" defTabSz="946150">
              <a:defRPr sz="2400">
                <a:solidFill>
                  <a:schemeClr val="tx1"/>
                </a:solidFill>
                <a:latin typeface="Arial" charset="0"/>
              </a:defRPr>
            </a:lvl5pPr>
            <a:lvl6pPr marL="2514600" indent="-228600" defTabSz="946150" eaLnBrk="0" fontAlgn="base" hangingPunct="0">
              <a:spcBef>
                <a:spcPct val="0"/>
              </a:spcBef>
              <a:spcAft>
                <a:spcPct val="0"/>
              </a:spcAft>
              <a:defRPr sz="2400">
                <a:solidFill>
                  <a:schemeClr val="tx1"/>
                </a:solidFill>
                <a:latin typeface="Arial" charset="0"/>
              </a:defRPr>
            </a:lvl6pPr>
            <a:lvl7pPr marL="2971800" indent="-228600" defTabSz="946150" eaLnBrk="0" fontAlgn="base" hangingPunct="0">
              <a:spcBef>
                <a:spcPct val="0"/>
              </a:spcBef>
              <a:spcAft>
                <a:spcPct val="0"/>
              </a:spcAft>
              <a:defRPr sz="2400">
                <a:solidFill>
                  <a:schemeClr val="tx1"/>
                </a:solidFill>
                <a:latin typeface="Arial" charset="0"/>
              </a:defRPr>
            </a:lvl7pPr>
            <a:lvl8pPr marL="3429000" indent="-228600" defTabSz="946150" eaLnBrk="0" fontAlgn="base" hangingPunct="0">
              <a:spcBef>
                <a:spcPct val="0"/>
              </a:spcBef>
              <a:spcAft>
                <a:spcPct val="0"/>
              </a:spcAft>
              <a:defRPr sz="2400">
                <a:solidFill>
                  <a:schemeClr val="tx1"/>
                </a:solidFill>
                <a:latin typeface="Arial" charset="0"/>
              </a:defRPr>
            </a:lvl8pPr>
            <a:lvl9pPr marL="3886200" indent="-228600" defTabSz="946150" eaLnBrk="0" fontAlgn="base" hangingPunct="0">
              <a:spcBef>
                <a:spcPct val="0"/>
              </a:spcBef>
              <a:spcAft>
                <a:spcPct val="0"/>
              </a:spcAft>
              <a:defRPr sz="2400">
                <a:solidFill>
                  <a:schemeClr val="tx1"/>
                </a:solidFill>
                <a:latin typeface="Arial" charset="0"/>
              </a:defRPr>
            </a:lvl9pPr>
          </a:lstStyle>
          <a:p>
            <a:pPr algn="r"/>
            <a:fld id="{3C075D0D-47A4-410D-B655-FFEC006189AB}" type="slidenum">
              <a:rPr lang="en-GB" sz="1300">
                <a:solidFill>
                  <a:srgbClr val="00FF00"/>
                </a:solidFill>
              </a:rPr>
              <a:pPr algn="r"/>
              <a:t>7</a:t>
            </a:fld>
            <a:endParaRPr lang="en-GB" sz="1300">
              <a:solidFill>
                <a:srgbClr val="00FF00"/>
              </a:solidFill>
            </a:endParaRPr>
          </a:p>
        </p:txBody>
      </p:sp>
      <p:sp>
        <p:nvSpPr>
          <p:cNvPr id="651267" name="Rectangle 2"/>
          <p:cNvSpPr>
            <a:spLocks noGrp="1" noRot="1" noChangeAspect="1" noChangeArrowheads="1" noTextEdit="1"/>
          </p:cNvSpPr>
          <p:nvPr>
            <p:ph type="sldImg"/>
          </p:nvPr>
        </p:nvSpPr>
        <p:spPr>
          <a:xfrm>
            <a:off x="55563" y="739775"/>
            <a:ext cx="6694487" cy="3767138"/>
          </a:xfrm>
          <a:ln/>
        </p:spPr>
      </p:sp>
      <p:sp>
        <p:nvSpPr>
          <p:cNvPr id="651268" name="Rectangle 3"/>
          <p:cNvSpPr>
            <a:spLocks noGrp="1" noChangeArrowheads="1"/>
          </p:cNvSpPr>
          <p:nvPr>
            <p:ph type="body" idx="1"/>
          </p:nvPr>
        </p:nvSpPr>
        <p:spPr>
          <a:xfrm>
            <a:off x="896433" y="4752976"/>
            <a:ext cx="5004811" cy="4424362"/>
          </a:xfrm>
        </p:spPr>
        <p:txBody>
          <a:bodyPr lIns="94585" tIns="47293" rIns="94585" bIns="47293"/>
          <a:lstStyle/>
          <a:p>
            <a:r>
              <a:rPr lang="de-CH" sz="1400" dirty="0" smtClean="0"/>
              <a:t>Coffee</a:t>
            </a:r>
            <a:endParaRPr lang="en-US" sz="1400" dirty="0"/>
          </a:p>
        </p:txBody>
      </p:sp>
    </p:spTree>
    <p:extLst>
      <p:ext uri="{BB962C8B-B14F-4D97-AF65-F5344CB8AC3E}">
        <p14:creationId xmlns:p14="http://schemas.microsoft.com/office/powerpoint/2010/main" val="234902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ftr" sz="quarter" idx="4"/>
          </p:nvPr>
        </p:nvSpPr>
        <p:spPr>
          <a:ln/>
        </p:spPr>
        <p:txBody>
          <a:bodyPr/>
          <a:lstStyle/>
          <a:p>
            <a:r>
              <a:rPr lang="en-GB"/>
              <a:t>Givaudan</a:t>
            </a:r>
          </a:p>
        </p:txBody>
      </p:sp>
      <p:sp>
        <p:nvSpPr>
          <p:cNvPr id="8" name="Rectangle 7"/>
          <p:cNvSpPr>
            <a:spLocks noGrp="1" noChangeArrowheads="1"/>
          </p:cNvSpPr>
          <p:nvPr>
            <p:ph type="sldNum" sz="quarter" idx="5"/>
          </p:nvPr>
        </p:nvSpPr>
        <p:spPr>
          <a:ln/>
        </p:spPr>
        <p:txBody>
          <a:bodyPr/>
          <a:lstStyle/>
          <a:p>
            <a:fld id="{A070340D-15D9-484B-A2A1-B7A6A89867F5}" type="slidenum">
              <a:rPr lang="en-GB"/>
              <a:pPr/>
              <a:t>8</a:t>
            </a:fld>
            <a:endParaRPr lang="en-GB"/>
          </a:p>
        </p:txBody>
      </p:sp>
      <p:sp>
        <p:nvSpPr>
          <p:cNvPr id="655362" name="Rectangle 7"/>
          <p:cNvSpPr txBox="1">
            <a:spLocks noGrp="1" noChangeArrowheads="1"/>
          </p:cNvSpPr>
          <p:nvPr/>
        </p:nvSpPr>
        <p:spPr bwMode="auto">
          <a:xfrm>
            <a:off x="3883461" y="9423401"/>
            <a:ext cx="2914214"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85" tIns="47293" rIns="94585" bIns="47293" anchor="b"/>
          <a:lstStyle>
            <a:lvl1pPr defTabSz="946150">
              <a:defRPr sz="2400">
                <a:solidFill>
                  <a:schemeClr val="tx1"/>
                </a:solidFill>
                <a:latin typeface="Arial" charset="0"/>
              </a:defRPr>
            </a:lvl1pPr>
            <a:lvl2pPr marL="742950" indent="-285750" defTabSz="946150">
              <a:defRPr sz="2400">
                <a:solidFill>
                  <a:schemeClr val="tx1"/>
                </a:solidFill>
                <a:latin typeface="Arial" charset="0"/>
              </a:defRPr>
            </a:lvl2pPr>
            <a:lvl3pPr marL="1143000" indent="-228600" defTabSz="946150">
              <a:defRPr sz="2400">
                <a:solidFill>
                  <a:schemeClr val="tx1"/>
                </a:solidFill>
                <a:latin typeface="Arial" charset="0"/>
              </a:defRPr>
            </a:lvl3pPr>
            <a:lvl4pPr marL="1600200" indent="-228600" defTabSz="946150">
              <a:defRPr sz="2400">
                <a:solidFill>
                  <a:schemeClr val="tx1"/>
                </a:solidFill>
                <a:latin typeface="Arial" charset="0"/>
              </a:defRPr>
            </a:lvl4pPr>
            <a:lvl5pPr marL="2057400" indent="-228600" defTabSz="946150">
              <a:defRPr sz="2400">
                <a:solidFill>
                  <a:schemeClr val="tx1"/>
                </a:solidFill>
                <a:latin typeface="Arial" charset="0"/>
              </a:defRPr>
            </a:lvl5pPr>
            <a:lvl6pPr marL="2514600" indent="-228600" defTabSz="946150" eaLnBrk="0" fontAlgn="base" hangingPunct="0">
              <a:spcBef>
                <a:spcPct val="0"/>
              </a:spcBef>
              <a:spcAft>
                <a:spcPct val="0"/>
              </a:spcAft>
              <a:defRPr sz="2400">
                <a:solidFill>
                  <a:schemeClr val="tx1"/>
                </a:solidFill>
                <a:latin typeface="Arial" charset="0"/>
              </a:defRPr>
            </a:lvl6pPr>
            <a:lvl7pPr marL="2971800" indent="-228600" defTabSz="946150" eaLnBrk="0" fontAlgn="base" hangingPunct="0">
              <a:spcBef>
                <a:spcPct val="0"/>
              </a:spcBef>
              <a:spcAft>
                <a:spcPct val="0"/>
              </a:spcAft>
              <a:defRPr sz="2400">
                <a:solidFill>
                  <a:schemeClr val="tx1"/>
                </a:solidFill>
                <a:latin typeface="Arial" charset="0"/>
              </a:defRPr>
            </a:lvl7pPr>
            <a:lvl8pPr marL="3429000" indent="-228600" defTabSz="946150" eaLnBrk="0" fontAlgn="base" hangingPunct="0">
              <a:spcBef>
                <a:spcPct val="0"/>
              </a:spcBef>
              <a:spcAft>
                <a:spcPct val="0"/>
              </a:spcAft>
              <a:defRPr sz="2400">
                <a:solidFill>
                  <a:schemeClr val="tx1"/>
                </a:solidFill>
                <a:latin typeface="Arial" charset="0"/>
              </a:defRPr>
            </a:lvl8pPr>
            <a:lvl9pPr marL="3886200" indent="-228600" defTabSz="946150" eaLnBrk="0" fontAlgn="base" hangingPunct="0">
              <a:spcBef>
                <a:spcPct val="0"/>
              </a:spcBef>
              <a:spcAft>
                <a:spcPct val="0"/>
              </a:spcAft>
              <a:defRPr sz="2400">
                <a:solidFill>
                  <a:schemeClr val="tx1"/>
                </a:solidFill>
                <a:latin typeface="Arial" charset="0"/>
              </a:defRPr>
            </a:lvl9pPr>
          </a:lstStyle>
          <a:p>
            <a:pPr algn="r"/>
            <a:fld id="{0314FED1-4F03-4C7B-93F7-2E4E1E4BCFFB}" type="slidenum">
              <a:rPr lang="en-GB" sz="1300">
                <a:solidFill>
                  <a:srgbClr val="00FF00"/>
                </a:solidFill>
              </a:rPr>
              <a:pPr algn="r"/>
              <a:t>8</a:t>
            </a:fld>
            <a:endParaRPr lang="en-GB" sz="1300">
              <a:solidFill>
                <a:srgbClr val="00FF00"/>
              </a:solidFill>
            </a:endParaRPr>
          </a:p>
        </p:txBody>
      </p:sp>
      <p:sp>
        <p:nvSpPr>
          <p:cNvPr id="655363" name="Rectangle 2"/>
          <p:cNvSpPr>
            <a:spLocks noGrp="1" noRot="1" noChangeAspect="1" noChangeArrowheads="1" noTextEdit="1"/>
          </p:cNvSpPr>
          <p:nvPr>
            <p:ph type="sldImg"/>
          </p:nvPr>
        </p:nvSpPr>
        <p:spPr>
          <a:xfrm>
            <a:off x="55563" y="739775"/>
            <a:ext cx="6694487" cy="3767138"/>
          </a:xfrm>
          <a:ln/>
        </p:spPr>
      </p:sp>
      <p:sp>
        <p:nvSpPr>
          <p:cNvPr id="655364" name="Rectangle 3"/>
          <p:cNvSpPr>
            <a:spLocks noGrp="1" noChangeArrowheads="1"/>
          </p:cNvSpPr>
          <p:nvPr>
            <p:ph type="body" idx="1"/>
          </p:nvPr>
        </p:nvSpPr>
        <p:spPr>
          <a:xfrm>
            <a:off x="896433" y="4752976"/>
            <a:ext cx="5004811" cy="4424362"/>
          </a:xfrm>
        </p:spPr>
        <p:txBody>
          <a:bodyPr lIns="94585" tIns="47293" rIns="94585" bIns="47293"/>
          <a:lstStyle/>
          <a:p>
            <a:endParaRPr lang="en-US" dirty="0"/>
          </a:p>
        </p:txBody>
      </p:sp>
    </p:spTree>
    <p:extLst>
      <p:ext uri="{BB962C8B-B14F-4D97-AF65-F5344CB8AC3E}">
        <p14:creationId xmlns:p14="http://schemas.microsoft.com/office/powerpoint/2010/main" val="2392328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712DDC-8229-2949-A66D-12EC97B421F2}" type="slidenum">
              <a:rPr lang="en-US"/>
              <a:pPr/>
              <a:t>25</a:t>
            </a:fld>
            <a:endParaRPr lang="en-US"/>
          </a:p>
        </p:txBody>
      </p:sp>
      <p:sp>
        <p:nvSpPr>
          <p:cNvPr id="205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5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97349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88FDE7-69FB-884A-9F59-CD31B13D4C16}" type="slidenum">
              <a:rPr lang="en-US"/>
              <a:pPr/>
              <a:t>26</a:t>
            </a:fld>
            <a:endParaRPr lang="en-US"/>
          </a:p>
        </p:txBody>
      </p:sp>
      <p:sp>
        <p:nvSpPr>
          <p:cNvPr id="209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9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6629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AB9D87-5D79-194B-8CB7-725AA7FDB00E}" type="slidenum">
              <a:rPr lang="en-US"/>
              <a:pPr/>
              <a:t>32</a:t>
            </a:fld>
            <a:endParaRPr lang="en-US"/>
          </a:p>
        </p:txBody>
      </p:sp>
      <p:sp>
        <p:nvSpPr>
          <p:cNvPr id="351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1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3616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37048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648455"/>
            <a:ext cx="9144000" cy="2387600"/>
          </a:xfrm>
        </p:spPr>
        <p:txBody>
          <a:bodyPr anchor="b"/>
          <a:lstStyle>
            <a:lvl1pPr algn="ctr">
              <a:defRPr sz="6000"/>
            </a:lvl1pPr>
          </a:lstStyle>
          <a:p>
            <a:r>
              <a:rPr lang="en-US" dirty="0" smtClean="0"/>
              <a:t>The FEMA GRAS Program</a:t>
            </a:r>
          </a:p>
        </p:txBody>
      </p:sp>
      <p:sp>
        <p:nvSpPr>
          <p:cNvPr id="3" name="Subtitle 2"/>
          <p:cNvSpPr>
            <a:spLocks noGrp="1"/>
          </p:cNvSpPr>
          <p:nvPr>
            <p:ph type="subTitle" idx="1" hasCustomPrompt="1"/>
          </p:nvPr>
        </p:nvSpPr>
        <p:spPr>
          <a:xfrm>
            <a:off x="1524000" y="412813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Christie Harman, Director of Health and Safety</a:t>
            </a:r>
          </a:p>
        </p:txBody>
      </p:sp>
    </p:spTree>
    <p:extLst>
      <p:ext uri="{BB962C8B-B14F-4D97-AF65-F5344CB8AC3E}">
        <p14:creationId xmlns:p14="http://schemas.microsoft.com/office/powerpoint/2010/main" val="279702486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7220488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951076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52184"/>
            <a:ext cx="9334500" cy="837374"/>
          </a:xfrm>
          <a:prstGeom prst="rect">
            <a:avLst/>
          </a:prstGeom>
        </p:spPr>
        <p:txBody>
          <a:bodyPr vert="horz" lIns="91440" tIns="45720" rIns="91440" bIns="45720" rtlCol="0" anchor="ctr">
            <a:normAutofit/>
          </a:bodyPr>
          <a:lstStyle/>
          <a:p>
            <a:r>
              <a:rPr lang="en-US" dirty="0" smtClean="0"/>
              <a:t>The FEMA GRAS Program</a:t>
            </a:r>
          </a:p>
        </p:txBody>
      </p:sp>
      <p:sp>
        <p:nvSpPr>
          <p:cNvPr id="3" name="Text Placeholder 2"/>
          <p:cNvSpPr>
            <a:spLocks noGrp="1"/>
          </p:cNvSpPr>
          <p:nvPr>
            <p:ph type="body" idx="1"/>
          </p:nvPr>
        </p:nvSpPr>
        <p:spPr>
          <a:xfrm>
            <a:off x="838200" y="1612683"/>
            <a:ext cx="10515600" cy="42369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6176963"/>
            <a:ext cx="12192000" cy="698500"/>
          </a:xfrm>
          <a:prstGeom prst="rect">
            <a:avLst/>
          </a:prstGeom>
          <a:solidFill>
            <a:srgbClr val="F69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095328"/>
            <a:ext cx="12192000" cy="164355"/>
          </a:xfrm>
          <a:prstGeom prst="rect">
            <a:avLst/>
          </a:prstGeom>
          <a:solidFill>
            <a:srgbClr val="F69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87000" y="-13543"/>
            <a:ext cx="1790700" cy="1119188"/>
          </a:xfrm>
          <a:prstGeom prst="rect">
            <a:avLst/>
          </a:prstGeom>
        </p:spPr>
      </p:pic>
    </p:spTree>
    <p:extLst>
      <p:ext uri="{BB962C8B-B14F-4D97-AF65-F5344CB8AC3E}">
        <p14:creationId xmlns:p14="http://schemas.microsoft.com/office/powerpoint/2010/main" val="482105439"/>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4" r:id="rId3"/>
    <p:sldLayoutId id="2147483650" r:id="rId4"/>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femaflavor.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77214"/>
            <a:ext cx="9144000" cy="2512644"/>
          </a:xfrm>
        </p:spPr>
        <p:txBody>
          <a:bodyPr>
            <a:normAutofit fontScale="90000"/>
          </a:bodyPr>
          <a:lstStyle/>
          <a:p>
            <a:r>
              <a:rPr lang="en-US" sz="3200" b="1" i="1" dirty="0" smtClean="0"/>
              <a:t>The FEMA GRAS Program and </a:t>
            </a:r>
            <a:br>
              <a:rPr lang="en-US" sz="3200" b="1" i="1" dirty="0" smtClean="0"/>
            </a:br>
            <a:r>
              <a:rPr lang="en-US" sz="3200" b="1" i="1" dirty="0" smtClean="0"/>
              <a:t>Global Flavor Safety Evaluation</a:t>
            </a:r>
            <a:r>
              <a:rPr lang="en-US" sz="3200" i="1" dirty="0" smtClean="0"/>
              <a:t/>
            </a:r>
            <a:br>
              <a:rPr lang="en-US" sz="3200" i="1" dirty="0" smtClean="0"/>
            </a:br>
            <a:r>
              <a:rPr lang="en-US" sz="3200" dirty="0" smtClean="0"/>
              <a:t/>
            </a:r>
            <a:br>
              <a:rPr lang="en-US" sz="3200" dirty="0" smtClean="0"/>
            </a:br>
            <a:r>
              <a:rPr lang="en-US" sz="2200" b="1" dirty="0" smtClean="0"/>
              <a:t>Food </a:t>
            </a:r>
            <a:r>
              <a:rPr lang="en-US" sz="2200" b="1" dirty="0"/>
              <a:t>Additives: A Global Perspective on Safety Evaluation and Use</a:t>
            </a:r>
            <a:br>
              <a:rPr lang="en-US" sz="2200" b="1" dirty="0"/>
            </a:br>
            <a:r>
              <a:rPr lang="en-US" sz="2200" b="1" dirty="0" smtClean="0"/>
              <a:t>13 </a:t>
            </a:r>
            <a:r>
              <a:rPr lang="en-US" sz="2200" b="1" dirty="0" smtClean="0"/>
              <a:t>September </a:t>
            </a:r>
            <a:r>
              <a:rPr lang="en-US" sz="2200" b="1" dirty="0" smtClean="0"/>
              <a:t>2016</a:t>
            </a:r>
            <a:r>
              <a:rPr lang="en-US" sz="4800" b="1" dirty="0" smtClean="0"/>
              <a:t/>
            </a:r>
            <a:br>
              <a:rPr lang="en-US" sz="4800" b="1" dirty="0" smtClean="0"/>
            </a:br>
            <a:r>
              <a:rPr lang="en-US" sz="2200" b="1" dirty="0"/>
              <a:t>Hanoi</a:t>
            </a:r>
            <a:br>
              <a:rPr lang="en-US" sz="2200" b="1" dirty="0"/>
            </a:br>
            <a:r>
              <a:rPr lang="en-US" sz="2200" dirty="0" smtClean="0"/>
              <a:t> </a:t>
            </a:r>
            <a:endParaRPr lang="en-US" sz="2200" dirty="0"/>
          </a:p>
        </p:txBody>
      </p:sp>
      <p:sp>
        <p:nvSpPr>
          <p:cNvPr id="3" name="Subtitle 2"/>
          <p:cNvSpPr>
            <a:spLocks noGrp="1"/>
          </p:cNvSpPr>
          <p:nvPr>
            <p:ph type="subTitle" idx="1"/>
          </p:nvPr>
        </p:nvSpPr>
        <p:spPr>
          <a:xfrm>
            <a:off x="1524000" y="4072692"/>
            <a:ext cx="9144000" cy="1711199"/>
          </a:xfrm>
        </p:spPr>
        <p:txBody>
          <a:bodyPr>
            <a:normAutofit/>
          </a:bodyPr>
          <a:lstStyle/>
          <a:p>
            <a:r>
              <a:rPr lang="en-US" sz="2600" b="1" spc="30" dirty="0" smtClean="0"/>
              <a:t>John B. Hallagan</a:t>
            </a:r>
            <a:endParaRPr lang="en-US" sz="2000" b="1" spc="30" dirty="0" smtClean="0"/>
          </a:p>
          <a:p>
            <a:r>
              <a:rPr lang="en-US" sz="2000" b="1" spc="30" dirty="0" smtClean="0"/>
              <a:t>Senior Advisor and General Counsel</a:t>
            </a:r>
          </a:p>
          <a:p>
            <a:r>
              <a:rPr lang="en-US" sz="2000" b="1" spc="30" dirty="0" smtClean="0"/>
              <a:t>The Flavor &amp; Extract Manufacturers Association of the United States</a:t>
            </a:r>
          </a:p>
          <a:p>
            <a:r>
              <a:rPr lang="en-US" sz="2000" b="1" spc="30" dirty="0" smtClean="0"/>
              <a:t>Washington, D.C.</a:t>
            </a:r>
          </a:p>
          <a:p>
            <a:endParaRPr lang="en-US" dirty="0"/>
          </a:p>
        </p:txBody>
      </p:sp>
    </p:spTree>
    <p:extLst>
      <p:ext uri="{BB962C8B-B14F-4D97-AF65-F5344CB8AC3E}">
        <p14:creationId xmlns:p14="http://schemas.microsoft.com/office/powerpoint/2010/main" val="21350279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Regulation of Flavors in the U.S.</a:t>
            </a:r>
            <a:endParaRPr lang="en-US" sz="4000" dirty="0"/>
          </a:p>
        </p:txBody>
      </p:sp>
      <p:sp>
        <p:nvSpPr>
          <p:cNvPr id="3" name="Content Placeholder 2"/>
          <p:cNvSpPr>
            <a:spLocks noGrp="1"/>
          </p:cNvSpPr>
          <p:nvPr>
            <p:ph idx="1"/>
          </p:nvPr>
        </p:nvSpPr>
        <p:spPr/>
        <p:txBody>
          <a:bodyPr/>
          <a:lstStyle/>
          <a:p>
            <a:pPr marL="0" indent="0">
              <a:buNone/>
            </a:pPr>
            <a:r>
              <a:rPr lang="en-US" dirty="0" smtClean="0"/>
              <a:t>Pathways to “regulatory authority to use” flavoring substances</a:t>
            </a:r>
          </a:p>
          <a:p>
            <a:pPr marL="0" indent="0">
              <a:buNone/>
            </a:pPr>
            <a:r>
              <a:rPr lang="en-US" dirty="0" smtClean="0"/>
              <a:t>1. FDA food additive status</a:t>
            </a:r>
          </a:p>
          <a:p>
            <a:pPr marL="0" indent="0">
              <a:buNone/>
            </a:pPr>
            <a:endParaRPr lang="en-US" dirty="0" smtClean="0"/>
          </a:p>
          <a:p>
            <a:pPr marL="0" indent="0">
              <a:buNone/>
            </a:pPr>
            <a:r>
              <a:rPr lang="en-US" dirty="0" smtClean="0"/>
              <a:t>2. FDA GRAS notification</a:t>
            </a:r>
          </a:p>
          <a:p>
            <a:pPr marL="0" indent="0">
              <a:buNone/>
            </a:pPr>
            <a:endParaRPr lang="en-US" dirty="0" smtClean="0"/>
          </a:p>
          <a:p>
            <a:pPr marL="0" indent="0">
              <a:buNone/>
            </a:pPr>
            <a:r>
              <a:rPr lang="en-US" dirty="0" smtClean="0"/>
              <a:t>3. “Private” GRAS conclusion</a:t>
            </a:r>
          </a:p>
          <a:p>
            <a:pPr marL="0" indent="0">
              <a:buNone/>
            </a:pPr>
            <a:endParaRPr lang="en-US" dirty="0" smtClean="0"/>
          </a:p>
          <a:p>
            <a:pPr marL="0" indent="0">
              <a:buNone/>
            </a:pPr>
            <a:r>
              <a:rPr lang="en-US" dirty="0" smtClean="0"/>
              <a:t>4. FEMA GRAS program</a:t>
            </a:r>
            <a:endParaRPr lang="en-US" dirty="0"/>
          </a:p>
        </p:txBody>
      </p:sp>
    </p:spTree>
    <p:extLst>
      <p:ext uri="{BB962C8B-B14F-4D97-AF65-F5344CB8AC3E}">
        <p14:creationId xmlns:p14="http://schemas.microsoft.com/office/powerpoint/2010/main" val="1491187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18" y="167951"/>
            <a:ext cx="9908087" cy="1101012"/>
          </a:xfrm>
        </p:spPr>
        <p:txBody>
          <a:bodyPr>
            <a:normAutofit/>
          </a:bodyPr>
          <a:lstStyle/>
          <a:p>
            <a:r>
              <a:rPr lang="en-US" sz="3200" b="1" dirty="0" smtClean="0"/>
              <a:t>1958</a:t>
            </a:r>
            <a:r>
              <a:rPr lang="en-US" sz="3200" b="1" dirty="0"/>
              <a:t> </a:t>
            </a:r>
            <a:r>
              <a:rPr lang="en-US" sz="3200" b="1" dirty="0" smtClean="0"/>
              <a:t>Food Additives Amendments to FFDCA</a:t>
            </a:r>
            <a:endParaRPr lang="en-US" sz="3200" b="1" dirty="0"/>
          </a:p>
        </p:txBody>
      </p:sp>
      <p:sp>
        <p:nvSpPr>
          <p:cNvPr id="3" name="Content Placeholder 2"/>
          <p:cNvSpPr>
            <a:spLocks noGrp="1"/>
          </p:cNvSpPr>
          <p:nvPr>
            <p:ph idx="1"/>
          </p:nvPr>
        </p:nvSpPr>
        <p:spPr/>
        <p:txBody>
          <a:bodyPr>
            <a:normAutofit lnSpcReduction="10000"/>
          </a:bodyPr>
          <a:lstStyle/>
          <a:p>
            <a:pPr marL="457200" lvl="1" indent="0">
              <a:spcAft>
                <a:spcPts val="600"/>
              </a:spcAft>
              <a:buNone/>
            </a:pPr>
            <a:r>
              <a:rPr lang="en-US" sz="3200" dirty="0" smtClean="0"/>
              <a:t>Defined “food additive” and required premarket approval</a:t>
            </a:r>
          </a:p>
          <a:p>
            <a:pPr marL="457200" lvl="1" indent="0">
              <a:spcAft>
                <a:spcPts val="600"/>
              </a:spcAft>
              <a:buNone/>
            </a:pPr>
            <a:endParaRPr lang="en-US" sz="3200" dirty="0" smtClean="0"/>
          </a:p>
          <a:p>
            <a:pPr marL="457200" lvl="1" indent="0">
              <a:spcAft>
                <a:spcPts val="600"/>
              </a:spcAft>
              <a:buNone/>
            </a:pPr>
            <a:r>
              <a:rPr lang="en-US" sz="3200" dirty="0" smtClean="0"/>
              <a:t>Established standards for safety and review</a:t>
            </a:r>
          </a:p>
          <a:p>
            <a:pPr marL="457200" lvl="1" indent="0">
              <a:spcAft>
                <a:spcPts val="600"/>
              </a:spcAft>
              <a:buNone/>
            </a:pPr>
            <a:endParaRPr lang="en-US" sz="3200" dirty="0" smtClean="0"/>
          </a:p>
          <a:p>
            <a:pPr marL="457200" lvl="1" indent="0">
              <a:spcAft>
                <a:spcPts val="600"/>
              </a:spcAft>
              <a:buNone/>
            </a:pPr>
            <a:r>
              <a:rPr lang="en-US" sz="3200" dirty="0" smtClean="0"/>
              <a:t>Created exception to food additive definition</a:t>
            </a:r>
          </a:p>
          <a:p>
            <a:pPr lvl="2">
              <a:buFont typeface="Wingdings" panose="05000000000000000000" pitchFamily="2" charset="2"/>
              <a:buChar char="§"/>
            </a:pPr>
            <a:r>
              <a:rPr lang="en-US" sz="2800" dirty="0" smtClean="0"/>
              <a:t> GRAS concept: applies only to a specific use of a substance – it is the use of the substance that is GRAS, not the substance itself.</a:t>
            </a:r>
            <a:endParaRPr lang="en-US" sz="2800" dirty="0"/>
          </a:p>
          <a:p>
            <a:pPr marL="914400" lvl="2" indent="0">
              <a:buNone/>
            </a:pPr>
            <a:endParaRPr lang="en-US" dirty="0"/>
          </a:p>
        </p:txBody>
      </p:sp>
    </p:spTree>
    <p:extLst>
      <p:ext uri="{BB962C8B-B14F-4D97-AF65-F5344CB8AC3E}">
        <p14:creationId xmlns:p14="http://schemas.microsoft.com/office/powerpoint/2010/main" val="12981505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4814"/>
            <a:ext cx="9796397" cy="837374"/>
          </a:xfrm>
        </p:spPr>
        <p:txBody>
          <a:bodyPr>
            <a:normAutofit/>
          </a:bodyPr>
          <a:lstStyle/>
          <a:p>
            <a:r>
              <a:rPr lang="en-US" sz="4000" b="1" dirty="0" smtClean="0"/>
              <a:t>U.S. Definition of “Food Additive”</a:t>
            </a:r>
            <a:endParaRPr lang="en-US" sz="4000" b="1" dirty="0"/>
          </a:p>
        </p:txBody>
      </p:sp>
      <p:sp>
        <p:nvSpPr>
          <p:cNvPr id="3" name="Content Placeholder 2"/>
          <p:cNvSpPr>
            <a:spLocks noGrp="1"/>
          </p:cNvSpPr>
          <p:nvPr>
            <p:ph idx="1"/>
          </p:nvPr>
        </p:nvSpPr>
        <p:spPr/>
        <p:txBody>
          <a:bodyPr>
            <a:normAutofit/>
          </a:bodyPr>
          <a:lstStyle/>
          <a:p>
            <a:pPr marL="0" indent="0">
              <a:buNone/>
            </a:pPr>
            <a:r>
              <a:rPr lang="en-US" dirty="0" smtClean="0">
                <a:latin typeface="Times" panose="02020603050405020304" pitchFamily="18" charset="0"/>
                <a:cs typeface="Times" panose="02020603050405020304" pitchFamily="18" charset="0"/>
              </a:rPr>
              <a:t>FFDCA Section 201(s)</a:t>
            </a:r>
          </a:p>
          <a:p>
            <a:pPr marL="0" indent="0">
              <a:buNone/>
            </a:pPr>
            <a:r>
              <a:rPr lang="en-US" dirty="0" smtClean="0">
                <a:latin typeface="Times New Roman" panose="02020603050405020304" pitchFamily="18" charset="0"/>
                <a:cs typeface="Times New Roman" panose="02020603050405020304" pitchFamily="18" charset="0"/>
              </a:rPr>
              <a:t>The term “food additive” means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any substance the intended use of which results or may reasonably be expected to result, directly or indirectly, in its becoming a component or otherwise affecting the characteristics of any food…</a:t>
            </a:r>
          </a:p>
          <a:p>
            <a:pPr marL="0" indent="0">
              <a:buNone/>
            </a:pPr>
            <a:r>
              <a:rPr lang="en-US" dirty="0" smtClean="0">
                <a:latin typeface="Times New Roman" panose="02020603050405020304" pitchFamily="18" charset="0"/>
                <a:cs typeface="Times New Roman" panose="02020603050405020304" pitchFamily="18" charset="0"/>
              </a:rPr>
              <a:t>…if such substance </a:t>
            </a:r>
            <a:r>
              <a:rPr lang="en-US" u="sng" dirty="0" smtClean="0">
                <a:latin typeface="Times New Roman" panose="02020603050405020304" pitchFamily="18" charset="0"/>
                <a:cs typeface="Times New Roman" panose="02020603050405020304" pitchFamily="18" charset="0"/>
              </a:rPr>
              <a:t>is not generally recognized </a:t>
            </a:r>
            <a:r>
              <a:rPr lang="en-US" dirty="0" smtClean="0">
                <a:latin typeface="Times New Roman" panose="02020603050405020304" pitchFamily="18" charset="0"/>
                <a:cs typeface="Times New Roman" panose="02020603050405020304" pitchFamily="18" charset="0"/>
              </a:rPr>
              <a:t>among experts qualified by scientific training and experience to evaluate its safety, as having been adequately shown… </a:t>
            </a:r>
            <a:r>
              <a:rPr lang="en-US" u="sng" dirty="0" smtClean="0">
                <a:latin typeface="Times New Roman" panose="02020603050405020304" pitchFamily="18" charset="0"/>
                <a:cs typeface="Times New Roman" panose="02020603050405020304" pitchFamily="18" charset="0"/>
              </a:rPr>
              <a:t>to be safe under the conditions of its intended use</a:t>
            </a:r>
            <a:r>
              <a:rPr lang="en-US"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11247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28" y="206507"/>
            <a:ext cx="10698271" cy="837374"/>
          </a:xfrm>
        </p:spPr>
        <p:txBody>
          <a:bodyPr>
            <a:normAutofit/>
          </a:bodyPr>
          <a:lstStyle/>
          <a:p>
            <a:pPr algn="ctr"/>
            <a:r>
              <a:rPr lang="en-US" b="1" dirty="0" smtClean="0"/>
              <a:t>Basis for GRAS Status</a:t>
            </a:r>
            <a:endParaRPr lang="en-US" b="1" dirty="0"/>
          </a:p>
        </p:txBody>
      </p:sp>
      <p:sp>
        <p:nvSpPr>
          <p:cNvPr id="3" name="Content Placeholder 2"/>
          <p:cNvSpPr>
            <a:spLocks noGrp="1"/>
          </p:cNvSpPr>
          <p:nvPr>
            <p:ph idx="1"/>
          </p:nvPr>
        </p:nvSpPr>
        <p:spPr/>
        <p:txBody>
          <a:bodyPr>
            <a:normAutofit/>
          </a:bodyPr>
          <a:lstStyle/>
          <a:p>
            <a:r>
              <a:rPr lang="en-US" sz="2400" dirty="0">
                <a:solidFill>
                  <a:srgbClr val="000000"/>
                </a:solidFill>
              </a:rPr>
              <a:t>GRAS </a:t>
            </a:r>
            <a:r>
              <a:rPr lang="en-US" sz="2400" dirty="0" smtClean="0">
                <a:solidFill>
                  <a:srgbClr val="000000"/>
                </a:solidFill>
              </a:rPr>
              <a:t>based on the views of experts qualified by scientific training and experience to evaluate the safety of substances added to food</a:t>
            </a:r>
            <a:endParaRPr lang="en-US" dirty="0" smtClean="0"/>
          </a:p>
          <a:p>
            <a:endParaRPr lang="en-US" dirty="0"/>
          </a:p>
          <a:p>
            <a:endParaRPr lang="en-US" dirty="0" smtClean="0"/>
          </a:p>
          <a:p>
            <a:endParaRPr lang="en-US" dirty="0"/>
          </a:p>
          <a:p>
            <a:endParaRPr lang="en-US" dirty="0" smtClean="0"/>
          </a:p>
          <a:p>
            <a:r>
              <a:rPr lang="en-US" sz="2400" dirty="0" smtClean="0"/>
              <a:t>Safety-based only: no risk/benefit</a:t>
            </a:r>
          </a:p>
          <a:p>
            <a:r>
              <a:rPr lang="en-US" sz="2400" dirty="0" smtClean="0"/>
              <a:t>Safety means “a </a:t>
            </a:r>
            <a:r>
              <a:rPr lang="en-US" sz="2400" dirty="0"/>
              <a:t>r</a:t>
            </a:r>
            <a:r>
              <a:rPr lang="en-US" sz="2400" dirty="0" smtClean="0"/>
              <a:t>easonable certainty of no harm” as defined by FDA.</a:t>
            </a:r>
            <a:endParaRPr lang="en-US" sz="2400" dirty="0"/>
          </a:p>
        </p:txBody>
      </p:sp>
      <p:sp>
        <p:nvSpPr>
          <p:cNvPr id="4" name="Shape 3"/>
          <p:cNvSpPr/>
          <p:nvPr/>
        </p:nvSpPr>
        <p:spPr>
          <a:xfrm>
            <a:off x="1758699" y="2352638"/>
            <a:ext cx="7442213" cy="2362203"/>
          </a:xfrm>
          <a:prstGeom prst="leftRightRibb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5" name="Picture 4"/>
          <p:cNvPicPr>
            <a:picLocks noChangeAspect="1"/>
          </p:cNvPicPr>
          <p:nvPr/>
        </p:nvPicPr>
        <p:blipFill>
          <a:blip r:embed="rId2"/>
          <a:stretch>
            <a:fillRect/>
          </a:stretch>
        </p:blipFill>
        <p:spPr>
          <a:xfrm>
            <a:off x="2928694" y="2635886"/>
            <a:ext cx="2371550" cy="1408298"/>
          </a:xfrm>
          <a:prstGeom prst="rect">
            <a:avLst/>
          </a:prstGeom>
        </p:spPr>
      </p:pic>
      <p:sp>
        <p:nvSpPr>
          <p:cNvPr id="6" name="Rectangle 5"/>
          <p:cNvSpPr/>
          <p:nvPr/>
        </p:nvSpPr>
        <p:spPr>
          <a:xfrm>
            <a:off x="5606389" y="3336298"/>
            <a:ext cx="2395323" cy="707886"/>
          </a:xfrm>
          <a:prstGeom prst="rect">
            <a:avLst/>
          </a:prstGeom>
        </p:spPr>
        <p:txBody>
          <a:bodyPr wrap="square">
            <a:spAutoFit/>
          </a:bodyPr>
          <a:lstStyle/>
          <a:p>
            <a:pPr lvl="0" algn="ctr"/>
            <a:r>
              <a:rPr lang="en-US" sz="2000" dirty="0">
                <a:latin typeface="Tw Cen MT"/>
                <a:cs typeface="Tw Cen MT"/>
              </a:rPr>
              <a:t>Post-1958- scientific procedures</a:t>
            </a:r>
          </a:p>
        </p:txBody>
      </p:sp>
    </p:spTree>
    <p:extLst>
      <p:ext uri="{BB962C8B-B14F-4D97-AF65-F5344CB8AC3E}">
        <p14:creationId xmlns:p14="http://schemas.microsoft.com/office/powerpoint/2010/main" val="34712999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27" y="152184"/>
            <a:ext cx="10211701" cy="837374"/>
          </a:xfrm>
        </p:spPr>
        <p:txBody>
          <a:bodyPr>
            <a:noAutofit/>
          </a:bodyPr>
          <a:lstStyle/>
          <a:p>
            <a:pPr algn="ctr"/>
            <a:r>
              <a:rPr lang="en-US" sz="4000" b="1" dirty="0" smtClean="0"/>
              <a:t>Food Additive and GRAS</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8339450"/>
              </p:ext>
            </p:extLst>
          </p:nvPr>
        </p:nvGraphicFramePr>
        <p:xfrm>
          <a:off x="0" y="1626780"/>
          <a:ext cx="6030433" cy="2777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465123327"/>
              </p:ext>
            </p:extLst>
          </p:nvPr>
        </p:nvGraphicFramePr>
        <p:xfrm>
          <a:off x="5103629" y="1596950"/>
          <a:ext cx="6863316" cy="45082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579997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205" y="152184"/>
            <a:ext cx="9808923" cy="837374"/>
          </a:xfrm>
        </p:spPr>
        <p:txBody>
          <a:bodyPr>
            <a:noAutofit/>
          </a:bodyPr>
          <a:lstStyle/>
          <a:p>
            <a:r>
              <a:rPr lang="en-US" sz="3600" b="1" dirty="0"/>
              <a:t>GRAS is a </a:t>
            </a:r>
            <a:r>
              <a:rPr lang="en-US" sz="3600" b="1" dirty="0" smtClean="0"/>
              <a:t>U.S. regulatory concept</a:t>
            </a:r>
            <a:endParaRPr lang="en-US" sz="3600" b="1"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GRAS status can be determined in several ways for flavors:</a:t>
            </a:r>
          </a:p>
          <a:p>
            <a:pPr marL="0" indent="0">
              <a:buNone/>
            </a:pPr>
            <a:r>
              <a:rPr lang="en-US" dirty="0" smtClean="0"/>
              <a:t>1. FDA voluntary GRAS notification program</a:t>
            </a:r>
          </a:p>
          <a:p>
            <a:r>
              <a:rPr lang="en-US" dirty="0" smtClean="0"/>
              <a:t>Final regulations published 17 August 2016; 81 </a:t>
            </a:r>
            <a:r>
              <a:rPr lang="en-US" i="1" dirty="0" smtClean="0"/>
              <a:t>Fed. Reg. </a:t>
            </a:r>
            <a:r>
              <a:rPr lang="en-US" dirty="0" smtClean="0"/>
              <a:t>54960.</a:t>
            </a:r>
          </a:p>
          <a:p>
            <a:r>
              <a:rPr lang="en-US" dirty="0" smtClean="0"/>
              <a:t>The final rule provides guidance on several important GRAS issues</a:t>
            </a:r>
          </a:p>
          <a:p>
            <a:pPr marL="0" indent="0">
              <a:buNone/>
            </a:pPr>
            <a:endParaRPr lang="en-US" dirty="0" smtClean="0"/>
          </a:p>
          <a:p>
            <a:pPr marL="0" indent="0">
              <a:buNone/>
            </a:pPr>
            <a:r>
              <a:rPr lang="en-US" dirty="0" smtClean="0"/>
              <a:t>2. “Private” GRAS conclusion – permitted by FFDCA.</a:t>
            </a:r>
          </a:p>
          <a:p>
            <a:pPr marL="0" indent="0">
              <a:buNone/>
            </a:pPr>
            <a:endParaRPr lang="en-US" dirty="0" smtClean="0"/>
          </a:p>
          <a:p>
            <a:pPr marL="0" indent="0">
              <a:buNone/>
            </a:pPr>
            <a:r>
              <a:rPr lang="en-US" dirty="0" smtClean="0"/>
              <a:t>These two pathways are very rarely, if ever, used for flavors.</a:t>
            </a:r>
          </a:p>
          <a:p>
            <a:pPr marL="0" indent="0">
              <a:buNone/>
            </a:pPr>
            <a:endParaRPr lang="en-US" dirty="0"/>
          </a:p>
          <a:p>
            <a:pPr marL="0" indent="0">
              <a:buNone/>
            </a:pPr>
            <a:r>
              <a:rPr lang="en-US" dirty="0" smtClean="0"/>
              <a:t>Most common pathway to regulatory authority to use flavors in the U.S. is the FEMA GRAS program.</a:t>
            </a:r>
          </a:p>
          <a:p>
            <a:r>
              <a:rPr lang="en-US" dirty="0" smtClean="0"/>
              <a:t>The FEMA GRAS program has global significance.</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392782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72364" y="2679074"/>
            <a:ext cx="9334500" cy="8373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b="1" dirty="0" smtClean="0"/>
              <a:t>The FEMA GRAS Program</a:t>
            </a:r>
          </a:p>
        </p:txBody>
      </p:sp>
    </p:spTree>
    <p:extLst>
      <p:ext uri="{BB962C8B-B14F-4D97-AF65-F5344CB8AC3E}">
        <p14:creationId xmlns:p14="http://schemas.microsoft.com/office/powerpoint/2010/main" val="1417129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The FEMA GRAS Program</a:t>
            </a:r>
            <a:endParaRPr lang="en-US" sz="4000" b="1" dirty="0"/>
          </a:p>
        </p:txBody>
      </p:sp>
      <p:sp>
        <p:nvSpPr>
          <p:cNvPr id="3" name="Content Placeholder 2"/>
          <p:cNvSpPr>
            <a:spLocks noGrp="1"/>
          </p:cNvSpPr>
          <p:nvPr>
            <p:ph idx="1"/>
          </p:nvPr>
        </p:nvSpPr>
        <p:spPr/>
        <p:txBody>
          <a:bodyPr/>
          <a:lstStyle/>
          <a:p>
            <a:pPr marL="0" indent="0">
              <a:buNone/>
            </a:pPr>
            <a:r>
              <a:rPr lang="en-US" dirty="0" smtClean="0"/>
              <a:t>Established in 1960 and is the longest-running and most extensive safety evaluation program for flavors.</a:t>
            </a:r>
          </a:p>
          <a:p>
            <a:pPr marL="0" indent="0">
              <a:buNone/>
            </a:pPr>
            <a:endParaRPr lang="en-US" dirty="0"/>
          </a:p>
          <a:p>
            <a:pPr marL="0" indent="0">
              <a:buNone/>
            </a:pPr>
            <a:r>
              <a:rPr lang="en-US" dirty="0" smtClean="0"/>
              <a:t>Most important component is the FEMA Expert Panel</a:t>
            </a:r>
          </a:p>
          <a:p>
            <a:pPr marL="0" indent="0">
              <a:buNone/>
            </a:pPr>
            <a:endParaRPr lang="en-US" dirty="0"/>
          </a:p>
          <a:p>
            <a:pPr marL="0" indent="0">
              <a:buNone/>
            </a:pPr>
            <a:r>
              <a:rPr lang="en-US" dirty="0" smtClean="0"/>
              <a:t>The Expert Panel is supported by the FEMA Scientific Staff</a:t>
            </a:r>
          </a:p>
          <a:p>
            <a:r>
              <a:rPr lang="en-US" dirty="0" smtClean="0"/>
              <a:t>4 Ph.D. scientists and 6 scientific support staff.</a:t>
            </a:r>
            <a:endParaRPr lang="en-US" dirty="0"/>
          </a:p>
        </p:txBody>
      </p:sp>
    </p:spTree>
    <p:extLst>
      <p:ext uri="{BB962C8B-B14F-4D97-AF65-F5344CB8AC3E}">
        <p14:creationId xmlns:p14="http://schemas.microsoft.com/office/powerpoint/2010/main" val="3573135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The FEMA Expert </a:t>
            </a:r>
            <a:r>
              <a:rPr lang="en-US" sz="4000" b="1" dirty="0"/>
              <a:t>Panel</a:t>
            </a:r>
          </a:p>
        </p:txBody>
      </p:sp>
      <p:sp>
        <p:nvSpPr>
          <p:cNvPr id="4" name="Rectangle 3"/>
          <p:cNvSpPr/>
          <p:nvPr/>
        </p:nvSpPr>
        <p:spPr>
          <a:xfrm>
            <a:off x="931101" y="1382535"/>
            <a:ext cx="6096000" cy="3514808"/>
          </a:xfrm>
          <a:prstGeom prst="rect">
            <a:avLst/>
          </a:prstGeom>
        </p:spPr>
        <p:txBody>
          <a:bodyPr>
            <a:spAutoFit/>
          </a:bodyPr>
          <a:lstStyle/>
          <a:p>
            <a:pPr>
              <a:buClr>
                <a:srgbClr val="003B71"/>
              </a:buClr>
            </a:pPr>
            <a:r>
              <a:rPr lang="en-US" sz="1600" dirty="0">
                <a:latin typeface="Arial" panose="020B0604020202020204" pitchFamily="34" charset="0"/>
                <a:cs typeface="Arial" panose="020B0604020202020204" pitchFamily="34" charset="0"/>
              </a:rPr>
              <a:t>Dr. Sam Cohen (chair)</a:t>
            </a:r>
          </a:p>
          <a:p>
            <a:pPr>
              <a:buClr>
                <a:srgbClr val="003B71"/>
              </a:buClr>
            </a:pPr>
            <a:r>
              <a:rPr lang="en-US" sz="1600" dirty="0">
                <a:latin typeface="Arial" panose="020B0604020202020204" pitchFamily="34" charset="0"/>
                <a:cs typeface="Arial" panose="020B0604020202020204" pitchFamily="34" charset="0"/>
              </a:rPr>
              <a:t>Pathology</a:t>
            </a:r>
          </a:p>
          <a:p>
            <a:pPr>
              <a:buClr>
                <a:srgbClr val="003B71"/>
              </a:buClr>
            </a:pPr>
            <a:r>
              <a:rPr lang="en-US" sz="1600" dirty="0">
                <a:latin typeface="Arial" panose="020B0604020202020204" pitchFamily="34" charset="0"/>
                <a:cs typeface="Arial" panose="020B0604020202020204" pitchFamily="34" charset="0"/>
              </a:rPr>
              <a:t>University of Nebraska Medical Center</a:t>
            </a:r>
          </a:p>
          <a:p>
            <a:pPr>
              <a:buClr>
                <a:srgbClr val="003B71"/>
              </a:buClr>
            </a:pPr>
            <a:r>
              <a:rPr lang="en-US" sz="1600" dirty="0">
                <a:latin typeface="Arial" panose="020B0604020202020204" pitchFamily="34" charset="0"/>
                <a:cs typeface="Arial" panose="020B0604020202020204" pitchFamily="34" charset="0"/>
              </a:rPr>
              <a:t>2002</a:t>
            </a:r>
          </a:p>
          <a:p>
            <a:pPr>
              <a:buClr>
                <a:srgbClr val="003B71"/>
              </a:buClr>
            </a:pPr>
            <a:endParaRPr lang="en-US" sz="1600" dirty="0">
              <a:latin typeface="Arial" panose="020B0604020202020204" pitchFamily="34" charset="0"/>
              <a:cs typeface="Arial" panose="020B0604020202020204" pitchFamily="34" charset="0"/>
            </a:endParaRPr>
          </a:p>
          <a:p>
            <a:pPr>
              <a:buClr>
                <a:srgbClr val="003B71"/>
              </a:buClr>
            </a:pPr>
            <a:r>
              <a:rPr lang="en-US" sz="1600" dirty="0">
                <a:latin typeface="Arial" panose="020B0604020202020204" pitchFamily="34" charset="0"/>
                <a:cs typeface="Arial" panose="020B0604020202020204" pitchFamily="34" charset="0"/>
              </a:rPr>
              <a:t>Dr. </a:t>
            </a:r>
            <a:r>
              <a:rPr lang="en-US" sz="1600" dirty="0" err="1">
                <a:latin typeface="Arial" panose="020B0604020202020204" pitchFamily="34" charset="0"/>
                <a:cs typeface="Arial" panose="020B0604020202020204" pitchFamily="34" charset="0"/>
              </a:rPr>
              <a:t>Ivonne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Rietjens</a:t>
            </a:r>
            <a:r>
              <a:rPr lang="en-US" sz="1600" dirty="0">
                <a:latin typeface="Arial" panose="020B0604020202020204" pitchFamily="34" charset="0"/>
                <a:cs typeface="Arial" panose="020B0604020202020204" pitchFamily="34" charset="0"/>
              </a:rPr>
              <a:t> (vice-chair)</a:t>
            </a:r>
          </a:p>
          <a:p>
            <a:pPr>
              <a:buClr>
                <a:srgbClr val="003B71"/>
              </a:buClr>
            </a:pPr>
            <a:r>
              <a:rPr lang="en-US" sz="1600" dirty="0">
                <a:latin typeface="Arial" panose="020B0604020202020204" pitchFamily="34" charset="0"/>
                <a:cs typeface="Arial" panose="020B0604020202020204" pitchFamily="34" charset="0"/>
              </a:rPr>
              <a:t>Toxicology</a:t>
            </a:r>
          </a:p>
          <a:p>
            <a:pPr>
              <a:buClr>
                <a:srgbClr val="003B71"/>
              </a:buClr>
            </a:pPr>
            <a:r>
              <a:rPr lang="en-US" sz="1600" dirty="0">
                <a:latin typeface="Arial" panose="020B0604020202020204" pitchFamily="34" charset="0"/>
                <a:cs typeface="Arial" panose="020B0604020202020204" pitchFamily="34" charset="0"/>
              </a:rPr>
              <a:t>University of </a:t>
            </a:r>
            <a:r>
              <a:rPr lang="en-US" sz="1600" dirty="0" err="1">
                <a:latin typeface="Arial" panose="020B0604020202020204" pitchFamily="34" charset="0"/>
                <a:cs typeface="Arial" panose="020B0604020202020204" pitchFamily="34" charset="0"/>
              </a:rPr>
              <a:t>Wageningen</a:t>
            </a:r>
            <a:r>
              <a:rPr lang="en-US" sz="1600" dirty="0">
                <a:latin typeface="Arial" panose="020B0604020202020204" pitchFamily="34" charset="0"/>
                <a:cs typeface="Arial" panose="020B0604020202020204" pitchFamily="34" charset="0"/>
              </a:rPr>
              <a:t>, Netherlands</a:t>
            </a:r>
          </a:p>
          <a:p>
            <a:pPr>
              <a:buClr>
                <a:srgbClr val="003B71"/>
              </a:buClr>
            </a:pPr>
            <a:r>
              <a:rPr lang="en-US" sz="1600" dirty="0">
                <a:latin typeface="Arial" panose="020B0604020202020204" pitchFamily="34" charset="0"/>
                <a:cs typeface="Arial" panose="020B0604020202020204" pitchFamily="34" charset="0"/>
              </a:rPr>
              <a:t>2006</a:t>
            </a:r>
          </a:p>
          <a:p>
            <a:pPr>
              <a:lnSpc>
                <a:spcPct val="90000"/>
              </a:lnSpc>
            </a:pPr>
            <a:endParaRPr lang="en-US" sz="1600" dirty="0">
              <a:latin typeface="Arial" panose="020B0604020202020204" pitchFamily="34" charset="0"/>
              <a:cs typeface="Arial" panose="020B0604020202020204" pitchFamily="34" charset="0"/>
            </a:endParaRPr>
          </a:p>
          <a:p>
            <a:pPr>
              <a:buClr>
                <a:srgbClr val="003B71"/>
              </a:buClr>
            </a:pPr>
            <a:r>
              <a:rPr lang="en-US" sz="1600" dirty="0">
                <a:solidFill>
                  <a:srgbClr val="000000"/>
                </a:solidFill>
                <a:latin typeface="Arial" panose="020B0604020202020204" pitchFamily="34" charset="0"/>
                <a:cs typeface="Arial" panose="020B0604020202020204" pitchFamily="34" charset="0"/>
              </a:rPr>
              <a:t>Dr. F. Peter </a:t>
            </a:r>
            <a:r>
              <a:rPr lang="en-US" sz="1600" dirty="0" err="1">
                <a:solidFill>
                  <a:srgbClr val="000000"/>
                </a:solidFill>
                <a:latin typeface="Arial" panose="020B0604020202020204" pitchFamily="34" charset="0"/>
                <a:cs typeface="Arial" panose="020B0604020202020204" pitchFamily="34" charset="0"/>
              </a:rPr>
              <a:t>Guengerich</a:t>
            </a:r>
            <a:r>
              <a:rPr lang="en-US" sz="1600" dirty="0">
                <a:solidFill>
                  <a:srgbClr val="000000"/>
                </a:solidFill>
                <a:latin typeface="Arial" panose="020B0604020202020204" pitchFamily="34" charset="0"/>
                <a:cs typeface="Arial" panose="020B0604020202020204" pitchFamily="34" charset="0"/>
              </a:rPr>
              <a:t>, </a:t>
            </a:r>
          </a:p>
          <a:p>
            <a:pPr>
              <a:buClr>
                <a:srgbClr val="003B71"/>
              </a:buClr>
            </a:pPr>
            <a:r>
              <a:rPr lang="en-US" sz="1600" dirty="0">
                <a:solidFill>
                  <a:srgbClr val="000000"/>
                </a:solidFill>
                <a:latin typeface="Arial" panose="020B0604020202020204" pitchFamily="34" charset="0"/>
                <a:cs typeface="Arial" panose="020B0604020202020204" pitchFamily="34" charset="0"/>
              </a:rPr>
              <a:t>Biochemistry</a:t>
            </a:r>
          </a:p>
          <a:p>
            <a:pPr>
              <a:buClr>
                <a:srgbClr val="003B71"/>
              </a:buClr>
            </a:pPr>
            <a:r>
              <a:rPr lang="en-US" sz="1600" dirty="0">
                <a:solidFill>
                  <a:srgbClr val="000000"/>
                </a:solidFill>
                <a:latin typeface="Arial" panose="020B0604020202020204" pitchFamily="34" charset="0"/>
                <a:cs typeface="Arial" panose="020B0604020202020204" pitchFamily="34" charset="0"/>
              </a:rPr>
              <a:t>Vanderbilt University</a:t>
            </a:r>
          </a:p>
          <a:p>
            <a:pPr>
              <a:buClr>
                <a:srgbClr val="003B71"/>
              </a:buClr>
            </a:pPr>
            <a:r>
              <a:rPr lang="en-US" sz="1600" dirty="0">
                <a:solidFill>
                  <a:srgbClr val="000000"/>
                </a:solidFill>
                <a:latin typeface="Arial" panose="020B0604020202020204" pitchFamily="34" charset="0"/>
                <a:cs typeface="Arial" panose="020B0604020202020204" pitchFamily="34" charset="0"/>
              </a:rPr>
              <a:t>2015</a:t>
            </a:r>
            <a:endParaRPr lang="en-US" sz="1600" dirty="0">
              <a:latin typeface="Arial" panose="020B0604020202020204" pitchFamily="34" charset="0"/>
              <a:cs typeface="Arial" panose="020B0604020202020204" pitchFamily="34" charset="0"/>
            </a:endParaRPr>
          </a:p>
        </p:txBody>
      </p:sp>
      <p:sp>
        <p:nvSpPr>
          <p:cNvPr id="5" name="Rectangle 5"/>
          <p:cNvSpPr>
            <a:spLocks noChangeArrowheads="1"/>
          </p:cNvSpPr>
          <p:nvPr/>
        </p:nvSpPr>
        <p:spPr bwMode="auto">
          <a:xfrm>
            <a:off x="5505450" y="1382535"/>
            <a:ext cx="4572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indent="0">
              <a:spcBef>
                <a:spcPts val="0"/>
              </a:spcBef>
              <a:buNone/>
            </a:pPr>
            <a:r>
              <a:rPr lang="en-US" sz="1600" dirty="0">
                <a:solidFill>
                  <a:srgbClr val="000000"/>
                </a:solidFill>
                <a:latin typeface="Arial" panose="020B0604020202020204" pitchFamily="34" charset="0"/>
                <a:cs typeface="Arial" panose="020B0604020202020204" pitchFamily="34" charset="0"/>
              </a:rPr>
              <a:t>Dr. Robert </a:t>
            </a:r>
            <a:r>
              <a:rPr lang="en-US" sz="1600" dirty="0" smtClean="0">
                <a:solidFill>
                  <a:srgbClr val="000000"/>
                </a:solidFill>
                <a:latin typeface="Arial" panose="020B0604020202020204" pitchFamily="34" charset="0"/>
                <a:cs typeface="Arial" panose="020B0604020202020204" pitchFamily="34" charset="0"/>
              </a:rPr>
              <a:t>Smith</a:t>
            </a:r>
          </a:p>
          <a:p>
            <a:pPr marL="0" indent="0">
              <a:spcBef>
                <a:spcPts val="0"/>
              </a:spcBef>
              <a:buNone/>
            </a:pPr>
            <a:r>
              <a:rPr lang="en-US" sz="1600" dirty="0" smtClean="0">
                <a:solidFill>
                  <a:srgbClr val="000000"/>
                </a:solidFill>
                <a:latin typeface="Arial" panose="020B0604020202020204" pitchFamily="34" charset="0"/>
                <a:cs typeface="Arial" panose="020B0604020202020204" pitchFamily="34" charset="0"/>
              </a:rPr>
              <a:t>Pharmacology</a:t>
            </a:r>
            <a:endParaRPr lang="en-US" sz="1600" dirty="0">
              <a:solidFill>
                <a:srgbClr val="000000"/>
              </a:solidFill>
              <a:latin typeface="Arial" panose="020B0604020202020204" pitchFamily="34" charset="0"/>
              <a:cs typeface="Arial" panose="020B0604020202020204" pitchFamily="34" charset="0"/>
            </a:endParaRPr>
          </a:p>
          <a:p>
            <a:pPr marL="0" indent="0">
              <a:spcBef>
                <a:spcPts val="0"/>
              </a:spcBef>
              <a:buNone/>
            </a:pPr>
            <a:r>
              <a:rPr lang="en-US" sz="1600" dirty="0">
                <a:solidFill>
                  <a:srgbClr val="000000"/>
                </a:solidFill>
                <a:latin typeface="Arial" panose="020B0604020202020204" pitchFamily="34" charset="0"/>
                <a:cs typeface="Arial" panose="020B0604020202020204" pitchFamily="34" charset="0"/>
              </a:rPr>
              <a:t>University of London</a:t>
            </a:r>
          </a:p>
          <a:p>
            <a:pPr marL="0" indent="0">
              <a:spcBef>
                <a:spcPts val="0"/>
              </a:spcBef>
              <a:buNone/>
            </a:pPr>
            <a:r>
              <a:rPr lang="en-US" sz="1600" dirty="0">
                <a:solidFill>
                  <a:srgbClr val="000000"/>
                </a:solidFill>
                <a:latin typeface="Arial" panose="020B0604020202020204" pitchFamily="34" charset="0"/>
                <a:cs typeface="Arial" panose="020B0604020202020204" pitchFamily="34" charset="0"/>
              </a:rPr>
              <a:t>1981</a:t>
            </a:r>
          </a:p>
          <a:p>
            <a:pPr marL="0" indent="0">
              <a:spcBef>
                <a:spcPts val="0"/>
              </a:spcBef>
              <a:buNone/>
            </a:pPr>
            <a:endParaRPr lang="en-US" sz="1600" dirty="0" smtClean="0">
              <a:solidFill>
                <a:srgbClr val="000000"/>
              </a:solidFill>
              <a:latin typeface="Arial" panose="020B0604020202020204" pitchFamily="34" charset="0"/>
              <a:cs typeface="Arial" panose="020B0604020202020204" pitchFamily="34" charset="0"/>
            </a:endParaRPr>
          </a:p>
          <a:p>
            <a:pPr marL="0" indent="0">
              <a:spcBef>
                <a:spcPts val="0"/>
              </a:spcBef>
              <a:buNone/>
            </a:pPr>
            <a:r>
              <a:rPr lang="en-US" sz="1600" dirty="0" smtClean="0">
                <a:solidFill>
                  <a:srgbClr val="000000"/>
                </a:solidFill>
                <a:latin typeface="Arial" panose="020B0604020202020204" pitchFamily="34" charset="0"/>
                <a:cs typeface="Arial" panose="020B0604020202020204" pitchFamily="34" charset="0"/>
              </a:rPr>
              <a:t>Dr</a:t>
            </a:r>
            <a:r>
              <a:rPr lang="en-US" sz="1600" dirty="0">
                <a:solidFill>
                  <a:srgbClr val="000000"/>
                </a:solidFill>
                <a:latin typeface="Arial" panose="020B0604020202020204" pitchFamily="34" charset="0"/>
                <a:cs typeface="Arial" panose="020B0604020202020204" pitchFamily="34" charset="0"/>
              </a:rPr>
              <a:t>. Stephen </a:t>
            </a:r>
            <a:r>
              <a:rPr lang="en-US" sz="1600" dirty="0" smtClean="0">
                <a:solidFill>
                  <a:srgbClr val="000000"/>
                </a:solidFill>
                <a:latin typeface="Arial" panose="020B0604020202020204" pitchFamily="34" charset="0"/>
                <a:cs typeface="Arial" panose="020B0604020202020204" pitchFamily="34" charset="0"/>
              </a:rPr>
              <a:t>Hecht</a:t>
            </a:r>
          </a:p>
          <a:p>
            <a:pPr marL="0" indent="0">
              <a:spcBef>
                <a:spcPts val="0"/>
              </a:spcBef>
              <a:buNone/>
            </a:pPr>
            <a:r>
              <a:rPr lang="en-US" sz="1600" dirty="0" smtClean="0">
                <a:solidFill>
                  <a:srgbClr val="000000"/>
                </a:solidFill>
                <a:latin typeface="Arial" panose="020B0604020202020204" pitchFamily="34" charset="0"/>
                <a:cs typeface="Arial" panose="020B0604020202020204" pitchFamily="34" charset="0"/>
              </a:rPr>
              <a:t>Medicinal Chemistry</a:t>
            </a:r>
            <a:endParaRPr lang="en-US" sz="1600" dirty="0">
              <a:solidFill>
                <a:srgbClr val="000000"/>
              </a:solidFill>
              <a:latin typeface="Arial" panose="020B0604020202020204" pitchFamily="34" charset="0"/>
              <a:cs typeface="Arial" panose="020B0604020202020204" pitchFamily="34" charset="0"/>
            </a:endParaRPr>
          </a:p>
          <a:p>
            <a:pPr marL="0" indent="0">
              <a:spcBef>
                <a:spcPts val="0"/>
              </a:spcBef>
              <a:buNone/>
            </a:pPr>
            <a:r>
              <a:rPr lang="en-US" sz="1600" dirty="0">
                <a:solidFill>
                  <a:srgbClr val="000000"/>
                </a:solidFill>
                <a:latin typeface="Arial" panose="020B0604020202020204" pitchFamily="34" charset="0"/>
                <a:cs typeface="Arial" panose="020B0604020202020204" pitchFamily="34" charset="0"/>
              </a:rPr>
              <a:t>University of Minnesota</a:t>
            </a:r>
          </a:p>
          <a:p>
            <a:pPr marL="0" indent="0">
              <a:spcBef>
                <a:spcPts val="0"/>
              </a:spcBef>
              <a:buNone/>
            </a:pPr>
            <a:r>
              <a:rPr lang="en-US" sz="1600" dirty="0">
                <a:solidFill>
                  <a:srgbClr val="000000"/>
                </a:solidFill>
                <a:latin typeface="Arial" panose="020B0604020202020204" pitchFamily="34" charset="0"/>
                <a:cs typeface="Arial" panose="020B0604020202020204" pitchFamily="34" charset="0"/>
              </a:rPr>
              <a:t>2011</a:t>
            </a:r>
          </a:p>
          <a:p>
            <a:pPr eaLnBrk="1" hangingPunct="1">
              <a:spcBef>
                <a:spcPts val="0"/>
              </a:spcBef>
              <a:buClr>
                <a:srgbClr val="003B71"/>
              </a:buClr>
            </a:pPr>
            <a:endParaRPr lang="en-US" sz="1600" dirty="0">
              <a:solidFill>
                <a:srgbClr val="000000"/>
              </a:solidFill>
              <a:latin typeface="Arial" panose="020B0604020202020204" pitchFamily="34" charset="0"/>
              <a:cs typeface="Arial" panose="020B0604020202020204" pitchFamily="34" charset="0"/>
            </a:endParaRPr>
          </a:p>
          <a:p>
            <a:pPr eaLnBrk="1" hangingPunct="1">
              <a:spcBef>
                <a:spcPts val="0"/>
              </a:spcBef>
              <a:buClr>
                <a:srgbClr val="003B71"/>
              </a:buClr>
            </a:pPr>
            <a:r>
              <a:rPr lang="en-US" sz="1600" dirty="0">
                <a:solidFill>
                  <a:srgbClr val="000000"/>
                </a:solidFill>
                <a:latin typeface="Arial" panose="020B0604020202020204" pitchFamily="34" charset="0"/>
                <a:cs typeface="Arial" panose="020B0604020202020204" pitchFamily="34" charset="0"/>
              </a:rPr>
              <a:t>Dr. Nigel </a:t>
            </a:r>
            <a:r>
              <a:rPr lang="en-US" sz="1600" dirty="0" err="1" smtClean="0">
                <a:solidFill>
                  <a:srgbClr val="000000"/>
                </a:solidFill>
                <a:latin typeface="Arial" panose="020B0604020202020204" pitchFamily="34" charset="0"/>
                <a:cs typeface="Arial" panose="020B0604020202020204" pitchFamily="34" charset="0"/>
              </a:rPr>
              <a:t>Gooderham</a:t>
            </a:r>
            <a:endParaRPr lang="en-US" sz="1600" dirty="0" smtClean="0">
              <a:solidFill>
                <a:srgbClr val="000000"/>
              </a:solidFill>
              <a:latin typeface="Arial" panose="020B0604020202020204" pitchFamily="34" charset="0"/>
              <a:cs typeface="Arial" panose="020B0604020202020204" pitchFamily="34" charset="0"/>
            </a:endParaRPr>
          </a:p>
          <a:p>
            <a:pPr eaLnBrk="1" hangingPunct="1">
              <a:spcBef>
                <a:spcPts val="0"/>
              </a:spcBef>
              <a:buClr>
                <a:srgbClr val="003B71"/>
              </a:buClr>
            </a:pPr>
            <a:r>
              <a:rPr lang="en-US" sz="1600" dirty="0" smtClean="0">
                <a:solidFill>
                  <a:srgbClr val="000000"/>
                </a:solidFill>
                <a:latin typeface="Arial" panose="020B0604020202020204" pitchFamily="34" charset="0"/>
                <a:cs typeface="Arial" panose="020B0604020202020204" pitchFamily="34" charset="0"/>
              </a:rPr>
              <a:t>Molecular Toxicology</a:t>
            </a:r>
            <a:endParaRPr lang="en-US" sz="1600" dirty="0">
              <a:solidFill>
                <a:srgbClr val="000000"/>
              </a:solidFill>
              <a:latin typeface="Arial" panose="020B0604020202020204" pitchFamily="34" charset="0"/>
              <a:cs typeface="Arial" panose="020B0604020202020204" pitchFamily="34" charset="0"/>
            </a:endParaRPr>
          </a:p>
          <a:p>
            <a:pPr eaLnBrk="1" hangingPunct="1">
              <a:spcBef>
                <a:spcPts val="0"/>
              </a:spcBef>
              <a:buClr>
                <a:srgbClr val="003B71"/>
              </a:buClr>
            </a:pPr>
            <a:r>
              <a:rPr lang="en-US" sz="1600" dirty="0">
                <a:solidFill>
                  <a:srgbClr val="000000"/>
                </a:solidFill>
                <a:latin typeface="Arial" panose="020B0604020202020204" pitchFamily="34" charset="0"/>
                <a:cs typeface="Arial" panose="020B0604020202020204" pitchFamily="34" charset="0"/>
              </a:rPr>
              <a:t>Imperial College</a:t>
            </a:r>
          </a:p>
          <a:p>
            <a:pPr eaLnBrk="1" hangingPunct="1">
              <a:spcBef>
                <a:spcPts val="0"/>
              </a:spcBef>
              <a:buClr>
                <a:srgbClr val="003B71"/>
              </a:buClr>
            </a:pPr>
            <a:r>
              <a:rPr lang="en-US" sz="1600" dirty="0" smtClean="0">
                <a:solidFill>
                  <a:srgbClr val="000000"/>
                </a:solidFill>
                <a:latin typeface="Arial" panose="020B0604020202020204" pitchFamily="34" charset="0"/>
                <a:cs typeface="Arial" panose="020B0604020202020204" pitchFamily="34" charset="0"/>
              </a:rPr>
              <a:t>2009</a:t>
            </a:r>
          </a:p>
          <a:p>
            <a:pPr eaLnBrk="1" hangingPunct="1">
              <a:spcBef>
                <a:spcPts val="0"/>
              </a:spcBef>
              <a:buClr>
                <a:srgbClr val="003B71"/>
              </a:buClr>
            </a:pPr>
            <a:endParaRPr lang="en-US" sz="1600" dirty="0">
              <a:solidFill>
                <a:srgbClr val="000000"/>
              </a:solidFill>
              <a:latin typeface="Arial" panose="020B0604020202020204" pitchFamily="34" charset="0"/>
              <a:cs typeface="Arial" panose="020B0604020202020204" pitchFamily="34" charset="0"/>
            </a:endParaRPr>
          </a:p>
          <a:p>
            <a:pPr eaLnBrk="1" hangingPunct="1">
              <a:spcBef>
                <a:spcPts val="0"/>
              </a:spcBef>
              <a:buClr>
                <a:srgbClr val="003B71"/>
              </a:buClr>
            </a:pPr>
            <a:r>
              <a:rPr lang="en-US" sz="1600" dirty="0" smtClean="0">
                <a:solidFill>
                  <a:srgbClr val="000000"/>
                </a:solidFill>
                <a:latin typeface="Arial" panose="020B0604020202020204" pitchFamily="34" charset="0"/>
                <a:cs typeface="Arial" panose="020B0604020202020204" pitchFamily="34" charset="0"/>
              </a:rPr>
              <a:t>Dr. Shoji Fukushima</a:t>
            </a:r>
          </a:p>
          <a:p>
            <a:pPr eaLnBrk="1" hangingPunct="1">
              <a:spcBef>
                <a:spcPts val="0"/>
              </a:spcBef>
              <a:buClr>
                <a:srgbClr val="003B71"/>
              </a:buClr>
            </a:pPr>
            <a:r>
              <a:rPr lang="en-US" sz="1600" dirty="0" smtClean="0">
                <a:solidFill>
                  <a:srgbClr val="000000"/>
                </a:solidFill>
                <a:latin typeface="Arial" panose="020B0604020202020204" pitchFamily="34" charset="0"/>
                <a:cs typeface="Arial" panose="020B0604020202020204" pitchFamily="34" charset="0"/>
              </a:rPr>
              <a:t>Toxicology</a:t>
            </a:r>
          </a:p>
          <a:p>
            <a:pPr eaLnBrk="1" hangingPunct="1">
              <a:spcBef>
                <a:spcPts val="0"/>
              </a:spcBef>
              <a:buClr>
                <a:srgbClr val="003B71"/>
              </a:buClr>
            </a:pPr>
            <a:r>
              <a:rPr lang="en-US" sz="1600" dirty="0" smtClean="0">
                <a:solidFill>
                  <a:srgbClr val="000000"/>
                </a:solidFill>
                <a:latin typeface="Arial" panose="020B0604020202020204" pitchFamily="34" charset="0"/>
                <a:cs typeface="Arial" panose="020B0604020202020204" pitchFamily="34" charset="0"/>
              </a:rPr>
              <a:t>Japan Bioassay Research Center</a:t>
            </a:r>
          </a:p>
          <a:p>
            <a:pPr eaLnBrk="1" hangingPunct="1">
              <a:spcBef>
                <a:spcPts val="0"/>
              </a:spcBef>
              <a:buClr>
                <a:srgbClr val="003B71"/>
              </a:buClr>
            </a:pPr>
            <a:r>
              <a:rPr lang="en-US" sz="1600" dirty="0" smtClean="0">
                <a:solidFill>
                  <a:srgbClr val="000000"/>
                </a:solidFill>
                <a:latin typeface="Arial" panose="020B0604020202020204" pitchFamily="34" charset="0"/>
                <a:cs typeface="Arial" panose="020B0604020202020204" pitchFamily="34" charset="0"/>
              </a:rPr>
              <a:t>2010</a:t>
            </a:r>
          </a:p>
          <a:p>
            <a:pPr eaLnBrk="1" hangingPunct="1">
              <a:spcBef>
                <a:spcPts val="0"/>
              </a:spcBef>
              <a:buClr>
                <a:srgbClr val="003B71"/>
              </a:buClr>
            </a:pPr>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62511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Diagram group"/>
          <p:cNvGrpSpPr/>
          <p:nvPr/>
        </p:nvGrpSpPr>
        <p:grpSpPr>
          <a:xfrm>
            <a:off x="2020337" y="4083387"/>
            <a:ext cx="2038349" cy="1582880"/>
            <a:chOff x="1401" y="4192887"/>
            <a:chExt cx="2038349" cy="1582880"/>
          </a:xfrm>
          <a:scene3d>
            <a:camera prst="isometricOffAxis2Left" zoom="95000"/>
            <a:lightRig rig="flat" dir="t"/>
          </a:scene3d>
        </p:grpSpPr>
        <p:grpSp>
          <p:nvGrpSpPr>
            <p:cNvPr id="35" name="Group 34"/>
            <p:cNvGrpSpPr/>
            <p:nvPr/>
          </p:nvGrpSpPr>
          <p:grpSpPr>
            <a:xfrm>
              <a:off x="1401" y="4192887"/>
              <a:ext cx="2038349" cy="1582880"/>
              <a:chOff x="1401" y="4192887"/>
              <a:chExt cx="2038349" cy="1582880"/>
            </a:xfrm>
          </p:grpSpPr>
          <p:sp>
            <p:nvSpPr>
              <p:cNvPr id="36" name="Rounded Rectangle 35"/>
              <p:cNvSpPr/>
              <p:nvPr/>
            </p:nvSpPr>
            <p:spPr>
              <a:xfrm>
                <a:off x="1401" y="4192887"/>
                <a:ext cx="2038349" cy="1582880"/>
              </a:xfrm>
              <a:prstGeom prst="roundRect">
                <a:avLst>
                  <a:gd name="adj" fmla="val 10000"/>
                </a:avLst>
              </a:prstGeom>
              <a:sp3d extrusionH="381000" contourW="38100" prstMaterial="matte">
                <a:contourClr>
                  <a:schemeClr val="lt1"/>
                </a:contourClr>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7" name="Rounded Rectangle 4"/>
              <p:cNvSpPr/>
              <p:nvPr/>
            </p:nvSpPr>
            <p:spPr>
              <a:xfrm>
                <a:off x="47762" y="4239248"/>
                <a:ext cx="1945627" cy="149015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Tw Cen MT"/>
                    <a:cs typeface="Tw Cen MT"/>
                  </a:rPr>
                  <a:t>Medicinal chemistry</a:t>
                </a:r>
                <a:endParaRPr lang="en-US" sz="2400" b="1" kern="1200" dirty="0">
                  <a:latin typeface="Tw Cen MT"/>
                  <a:cs typeface="Tw Cen MT"/>
                </a:endParaRPr>
              </a:p>
            </p:txBody>
          </p:sp>
        </p:grpSp>
      </p:grpSp>
      <p:grpSp>
        <p:nvGrpSpPr>
          <p:cNvPr id="30" name="Diagram group"/>
          <p:cNvGrpSpPr/>
          <p:nvPr/>
        </p:nvGrpSpPr>
        <p:grpSpPr>
          <a:xfrm>
            <a:off x="3901155" y="4335975"/>
            <a:ext cx="2038349" cy="1582880"/>
            <a:chOff x="2210972" y="4192887"/>
            <a:chExt cx="2038349" cy="1582880"/>
          </a:xfrm>
          <a:scene3d>
            <a:camera prst="isometricOffAxis2Left" zoom="95000"/>
            <a:lightRig rig="flat" dir="t"/>
          </a:scene3d>
        </p:grpSpPr>
        <p:grpSp>
          <p:nvGrpSpPr>
            <p:cNvPr id="31" name="Group 30"/>
            <p:cNvGrpSpPr/>
            <p:nvPr/>
          </p:nvGrpSpPr>
          <p:grpSpPr>
            <a:xfrm>
              <a:off x="2210972" y="4192887"/>
              <a:ext cx="2038349" cy="1582880"/>
              <a:chOff x="2210972" y="4192887"/>
              <a:chExt cx="2038349" cy="1582880"/>
            </a:xfrm>
          </p:grpSpPr>
          <p:sp>
            <p:nvSpPr>
              <p:cNvPr id="32" name="Rounded Rectangle 31"/>
              <p:cNvSpPr/>
              <p:nvPr/>
            </p:nvSpPr>
            <p:spPr>
              <a:xfrm>
                <a:off x="2210972" y="4192887"/>
                <a:ext cx="2038349" cy="1582880"/>
              </a:xfrm>
              <a:prstGeom prst="roundRect">
                <a:avLst>
                  <a:gd name="adj" fmla="val 10000"/>
                </a:avLst>
              </a:prstGeom>
              <a:sp3d extrusionH="381000" contourW="38100" prstMaterial="matte">
                <a:contourClr>
                  <a:schemeClr val="lt1"/>
                </a:contourClr>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3" name="Rounded Rectangle 4"/>
              <p:cNvSpPr/>
              <p:nvPr/>
            </p:nvSpPr>
            <p:spPr>
              <a:xfrm>
                <a:off x="2257333" y="4239248"/>
                <a:ext cx="1945627" cy="149015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Tw Cen MT"/>
                    <a:cs typeface="Tw Cen MT"/>
                  </a:rPr>
                  <a:t>Biostatistics</a:t>
                </a:r>
                <a:endParaRPr lang="en-US" sz="2400" b="1" kern="1200" dirty="0">
                  <a:latin typeface="Tw Cen MT"/>
                  <a:cs typeface="Tw Cen MT"/>
                </a:endParaRPr>
              </a:p>
            </p:txBody>
          </p:sp>
        </p:grpSp>
      </p:grpSp>
      <p:grpSp>
        <p:nvGrpSpPr>
          <p:cNvPr id="26" name="Diagram group"/>
          <p:cNvGrpSpPr/>
          <p:nvPr/>
        </p:nvGrpSpPr>
        <p:grpSpPr>
          <a:xfrm>
            <a:off x="5734397" y="4614191"/>
            <a:ext cx="2038349" cy="1582880"/>
            <a:chOff x="4420543" y="4192887"/>
            <a:chExt cx="2038349" cy="1582880"/>
          </a:xfrm>
          <a:scene3d>
            <a:camera prst="isometricOffAxis2Left" zoom="95000"/>
            <a:lightRig rig="flat" dir="t"/>
          </a:scene3d>
        </p:grpSpPr>
        <p:grpSp>
          <p:nvGrpSpPr>
            <p:cNvPr id="27" name="Group 26"/>
            <p:cNvGrpSpPr/>
            <p:nvPr/>
          </p:nvGrpSpPr>
          <p:grpSpPr>
            <a:xfrm>
              <a:off x="4420543" y="4192887"/>
              <a:ext cx="2038349" cy="1582880"/>
              <a:chOff x="4420543" y="4192887"/>
              <a:chExt cx="2038349" cy="1582880"/>
            </a:xfrm>
          </p:grpSpPr>
          <p:sp>
            <p:nvSpPr>
              <p:cNvPr id="28" name="Rounded Rectangle 27"/>
              <p:cNvSpPr/>
              <p:nvPr/>
            </p:nvSpPr>
            <p:spPr>
              <a:xfrm>
                <a:off x="4420543" y="4192887"/>
                <a:ext cx="2038349" cy="1582880"/>
              </a:xfrm>
              <a:prstGeom prst="roundRect">
                <a:avLst>
                  <a:gd name="adj" fmla="val 10000"/>
                </a:avLst>
              </a:prstGeom>
              <a:sp3d extrusionH="381000" contourW="38100" prstMaterial="matte">
                <a:contourClr>
                  <a:schemeClr val="lt1"/>
                </a:contourClr>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9" name="Rounded Rectangle 4"/>
              <p:cNvSpPr/>
              <p:nvPr/>
            </p:nvSpPr>
            <p:spPr>
              <a:xfrm>
                <a:off x="4466904" y="4239248"/>
                <a:ext cx="1945627" cy="149015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Tw Cen MT"/>
                    <a:cs typeface="Tw Cen MT"/>
                  </a:rPr>
                  <a:t>Pathology</a:t>
                </a:r>
                <a:endParaRPr lang="en-US" sz="2400" b="1" kern="1200" dirty="0">
                  <a:latin typeface="Tw Cen MT"/>
                  <a:cs typeface="Tw Cen MT"/>
                </a:endParaRPr>
              </a:p>
            </p:txBody>
          </p:sp>
        </p:grpSp>
      </p:grpSp>
      <p:grpSp>
        <p:nvGrpSpPr>
          <p:cNvPr id="22" name="Diagram group"/>
          <p:cNvGrpSpPr/>
          <p:nvPr/>
        </p:nvGrpSpPr>
        <p:grpSpPr>
          <a:xfrm>
            <a:off x="7616522" y="4891550"/>
            <a:ext cx="2038349" cy="1582880"/>
            <a:chOff x="6630114" y="4192887"/>
            <a:chExt cx="2038349" cy="1582880"/>
          </a:xfrm>
          <a:scene3d>
            <a:camera prst="isometricOffAxis2Left" zoom="95000"/>
            <a:lightRig rig="flat" dir="t"/>
          </a:scene3d>
        </p:grpSpPr>
        <p:grpSp>
          <p:nvGrpSpPr>
            <p:cNvPr id="23" name="Group 22"/>
            <p:cNvGrpSpPr/>
            <p:nvPr/>
          </p:nvGrpSpPr>
          <p:grpSpPr>
            <a:xfrm>
              <a:off x="6630114" y="4192887"/>
              <a:ext cx="2038349" cy="1582880"/>
              <a:chOff x="6630114" y="4192887"/>
              <a:chExt cx="2038349" cy="1582880"/>
            </a:xfrm>
          </p:grpSpPr>
          <p:sp>
            <p:nvSpPr>
              <p:cNvPr id="24" name="Rounded Rectangle 23"/>
              <p:cNvSpPr/>
              <p:nvPr/>
            </p:nvSpPr>
            <p:spPr>
              <a:xfrm>
                <a:off x="6630114" y="4192887"/>
                <a:ext cx="2038349" cy="1582880"/>
              </a:xfrm>
              <a:prstGeom prst="roundRect">
                <a:avLst>
                  <a:gd name="adj" fmla="val 10000"/>
                </a:avLst>
              </a:prstGeom>
              <a:sp3d extrusionH="381000" contourW="38100" prstMaterial="matte">
                <a:contourClr>
                  <a:schemeClr val="lt1"/>
                </a:contourClr>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5" name="Rounded Rectangle 4"/>
              <p:cNvSpPr/>
              <p:nvPr/>
            </p:nvSpPr>
            <p:spPr>
              <a:xfrm>
                <a:off x="6676475" y="4239248"/>
                <a:ext cx="1945627" cy="149015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Tw Cen MT"/>
                    <a:cs typeface="Tw Cen MT"/>
                  </a:rPr>
                  <a:t>Molecular Genetics</a:t>
                </a:r>
                <a:endParaRPr lang="en-US" sz="2400" b="1" kern="1200" dirty="0">
                  <a:latin typeface="Tw Cen MT"/>
                  <a:cs typeface="Tw Cen MT"/>
                </a:endParaRPr>
              </a:p>
            </p:txBody>
          </p:sp>
        </p:grpSp>
      </p:grpSp>
      <p:grpSp>
        <p:nvGrpSpPr>
          <p:cNvPr id="18" name="Diagram group"/>
          <p:cNvGrpSpPr/>
          <p:nvPr/>
        </p:nvGrpSpPr>
        <p:grpSpPr>
          <a:xfrm>
            <a:off x="2034928" y="2523688"/>
            <a:ext cx="2038349" cy="1582880"/>
            <a:chOff x="1401" y="2477013"/>
            <a:chExt cx="2038349" cy="1582880"/>
          </a:xfrm>
          <a:scene3d>
            <a:camera prst="isometricOffAxis2Left" zoom="95000"/>
            <a:lightRig rig="flat" dir="t"/>
          </a:scene3d>
        </p:grpSpPr>
        <p:grpSp>
          <p:nvGrpSpPr>
            <p:cNvPr id="19" name="Group 18"/>
            <p:cNvGrpSpPr/>
            <p:nvPr/>
          </p:nvGrpSpPr>
          <p:grpSpPr>
            <a:xfrm>
              <a:off x="1401" y="2477013"/>
              <a:ext cx="2038349" cy="1582880"/>
              <a:chOff x="1401" y="2477013"/>
              <a:chExt cx="2038349" cy="1582880"/>
            </a:xfrm>
          </p:grpSpPr>
          <p:sp>
            <p:nvSpPr>
              <p:cNvPr id="20" name="Rounded Rectangle 19"/>
              <p:cNvSpPr/>
              <p:nvPr/>
            </p:nvSpPr>
            <p:spPr>
              <a:xfrm>
                <a:off x="1401" y="2477013"/>
                <a:ext cx="2038349" cy="1582880"/>
              </a:xfrm>
              <a:prstGeom prst="roundRect">
                <a:avLst>
                  <a:gd name="adj" fmla="val 10000"/>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Rounded Rectangle 4"/>
              <p:cNvSpPr/>
              <p:nvPr/>
            </p:nvSpPr>
            <p:spPr>
              <a:xfrm>
                <a:off x="47762" y="2523374"/>
                <a:ext cx="1945627" cy="149015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Tw Cen MT"/>
                    <a:cs typeface="Tw Cen MT"/>
                  </a:rPr>
                  <a:t>Organic / biological chemistry</a:t>
                </a:r>
                <a:endParaRPr lang="en-US" sz="2400" b="1" kern="1200" dirty="0">
                  <a:latin typeface="Tw Cen MT"/>
                  <a:cs typeface="Tw Cen MT"/>
                </a:endParaRPr>
              </a:p>
            </p:txBody>
          </p:sp>
        </p:grpSp>
      </p:grpSp>
      <p:grpSp>
        <p:nvGrpSpPr>
          <p:cNvPr id="14" name="Diagram group"/>
          <p:cNvGrpSpPr/>
          <p:nvPr/>
        </p:nvGrpSpPr>
        <p:grpSpPr>
          <a:xfrm>
            <a:off x="3919210" y="2810214"/>
            <a:ext cx="2038349" cy="1582880"/>
            <a:chOff x="2210972" y="2477013"/>
            <a:chExt cx="2038349" cy="1582880"/>
          </a:xfrm>
          <a:scene3d>
            <a:camera prst="isometricOffAxis2Left" zoom="95000"/>
            <a:lightRig rig="flat" dir="t"/>
          </a:scene3d>
        </p:grpSpPr>
        <p:grpSp>
          <p:nvGrpSpPr>
            <p:cNvPr id="15" name="Group 14"/>
            <p:cNvGrpSpPr/>
            <p:nvPr/>
          </p:nvGrpSpPr>
          <p:grpSpPr>
            <a:xfrm>
              <a:off x="2210972" y="2477013"/>
              <a:ext cx="2038349" cy="1582880"/>
              <a:chOff x="2210972" y="2477013"/>
              <a:chExt cx="2038349" cy="1582880"/>
            </a:xfrm>
          </p:grpSpPr>
          <p:sp>
            <p:nvSpPr>
              <p:cNvPr id="16" name="Rounded Rectangle 15"/>
              <p:cNvSpPr/>
              <p:nvPr/>
            </p:nvSpPr>
            <p:spPr>
              <a:xfrm>
                <a:off x="2210972" y="2477013"/>
                <a:ext cx="2038349" cy="1582880"/>
              </a:xfrm>
              <a:prstGeom prst="roundRect">
                <a:avLst>
                  <a:gd name="adj" fmla="val 10000"/>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Rounded Rectangle 4"/>
              <p:cNvSpPr/>
              <p:nvPr/>
            </p:nvSpPr>
            <p:spPr>
              <a:xfrm>
                <a:off x="2257333" y="2523374"/>
                <a:ext cx="1945627" cy="149015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Tw Cen MT"/>
                    <a:cs typeface="Tw Cen MT"/>
                  </a:rPr>
                  <a:t>Metabolism / PK</a:t>
                </a:r>
                <a:endParaRPr lang="en-US" sz="2400" b="1" kern="1200" dirty="0">
                  <a:latin typeface="Tw Cen MT"/>
                  <a:cs typeface="Tw Cen MT"/>
                </a:endParaRPr>
              </a:p>
            </p:txBody>
          </p:sp>
        </p:grpSp>
      </p:grpSp>
      <p:grpSp>
        <p:nvGrpSpPr>
          <p:cNvPr id="10" name="Diagram group"/>
          <p:cNvGrpSpPr/>
          <p:nvPr/>
        </p:nvGrpSpPr>
        <p:grpSpPr>
          <a:xfrm>
            <a:off x="5766134" y="3071875"/>
            <a:ext cx="2038349" cy="1582880"/>
            <a:chOff x="4420543" y="2477013"/>
            <a:chExt cx="2038349" cy="1582880"/>
          </a:xfrm>
          <a:scene3d>
            <a:camera prst="isometricOffAxis2Left" zoom="95000"/>
            <a:lightRig rig="flat" dir="t"/>
          </a:scene3d>
        </p:grpSpPr>
        <p:grpSp>
          <p:nvGrpSpPr>
            <p:cNvPr id="11" name="Group 10"/>
            <p:cNvGrpSpPr/>
            <p:nvPr/>
          </p:nvGrpSpPr>
          <p:grpSpPr>
            <a:xfrm>
              <a:off x="4420543" y="2477013"/>
              <a:ext cx="2038349" cy="1582880"/>
              <a:chOff x="4420543" y="2477013"/>
              <a:chExt cx="2038349" cy="1582880"/>
            </a:xfrm>
          </p:grpSpPr>
          <p:sp>
            <p:nvSpPr>
              <p:cNvPr id="12" name="Rounded Rectangle 11"/>
              <p:cNvSpPr/>
              <p:nvPr/>
            </p:nvSpPr>
            <p:spPr>
              <a:xfrm>
                <a:off x="4420543" y="2477013"/>
                <a:ext cx="2038349" cy="1582880"/>
              </a:xfrm>
              <a:prstGeom prst="roundRect">
                <a:avLst>
                  <a:gd name="adj" fmla="val 10000"/>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4"/>
              <p:cNvSpPr/>
              <p:nvPr/>
            </p:nvSpPr>
            <p:spPr>
              <a:xfrm>
                <a:off x="4466904" y="2523374"/>
                <a:ext cx="1945627" cy="149015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Tw Cen MT"/>
                    <a:cs typeface="Tw Cen MT"/>
                  </a:rPr>
                  <a:t>Toxicology</a:t>
                </a:r>
                <a:endParaRPr lang="en-US" sz="2400" b="1" kern="1200" dirty="0">
                  <a:latin typeface="Tw Cen MT"/>
                  <a:cs typeface="Tw Cen MT"/>
                </a:endParaRPr>
              </a:p>
            </p:txBody>
          </p:sp>
        </p:grpSp>
      </p:grpSp>
      <p:grpSp>
        <p:nvGrpSpPr>
          <p:cNvPr id="6" name="Diagram group"/>
          <p:cNvGrpSpPr/>
          <p:nvPr/>
        </p:nvGrpSpPr>
        <p:grpSpPr>
          <a:xfrm>
            <a:off x="7631113" y="3360464"/>
            <a:ext cx="2038349" cy="1582880"/>
            <a:chOff x="6630114" y="2477013"/>
            <a:chExt cx="2038349" cy="1582880"/>
          </a:xfrm>
          <a:scene3d>
            <a:camera prst="isometricOffAxis2Left" zoom="95000"/>
            <a:lightRig rig="flat" dir="t"/>
          </a:scene3d>
        </p:grpSpPr>
        <p:grpSp>
          <p:nvGrpSpPr>
            <p:cNvPr id="7" name="Group 6"/>
            <p:cNvGrpSpPr/>
            <p:nvPr/>
          </p:nvGrpSpPr>
          <p:grpSpPr>
            <a:xfrm>
              <a:off x="6630114" y="2477013"/>
              <a:ext cx="2038349" cy="1582880"/>
              <a:chOff x="6630114" y="2477013"/>
              <a:chExt cx="2038349" cy="1582880"/>
            </a:xfrm>
          </p:grpSpPr>
          <p:sp>
            <p:nvSpPr>
              <p:cNvPr id="8" name="Rounded Rectangle 7"/>
              <p:cNvSpPr/>
              <p:nvPr/>
            </p:nvSpPr>
            <p:spPr>
              <a:xfrm>
                <a:off x="6630114" y="2477013"/>
                <a:ext cx="2038349" cy="1582880"/>
              </a:xfrm>
              <a:prstGeom prst="roundRect">
                <a:avLst>
                  <a:gd name="adj" fmla="val 10000"/>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Rounded Rectangle 4"/>
              <p:cNvSpPr/>
              <p:nvPr/>
            </p:nvSpPr>
            <p:spPr>
              <a:xfrm>
                <a:off x="6676475" y="2523374"/>
                <a:ext cx="1945627" cy="149015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Tw Cen MT"/>
                    <a:cs typeface="Tw Cen MT"/>
                  </a:rPr>
                  <a:t>Exposure</a:t>
                </a:r>
                <a:endParaRPr lang="en-US" sz="2400" b="1" kern="1200" dirty="0">
                  <a:latin typeface="Tw Cen MT"/>
                  <a:cs typeface="Tw Cen MT"/>
                </a:endParaRPr>
              </a:p>
            </p:txBody>
          </p:sp>
        </p:grpSp>
      </p:grpSp>
      <p:grpSp>
        <p:nvGrpSpPr>
          <p:cNvPr id="2" name="Diagram group"/>
          <p:cNvGrpSpPr/>
          <p:nvPr/>
        </p:nvGrpSpPr>
        <p:grpSpPr>
          <a:xfrm>
            <a:off x="1536998" y="680116"/>
            <a:ext cx="8667063" cy="2341285"/>
            <a:chOff x="1401" y="2732"/>
            <a:chExt cx="8667063" cy="2341285"/>
          </a:xfrm>
          <a:scene3d>
            <a:camera prst="isometricOffAxis2Left" zoom="95000"/>
            <a:lightRig rig="flat" dir="t"/>
          </a:scene3d>
        </p:grpSpPr>
        <p:grpSp>
          <p:nvGrpSpPr>
            <p:cNvPr id="3" name="Group 2"/>
            <p:cNvGrpSpPr/>
            <p:nvPr/>
          </p:nvGrpSpPr>
          <p:grpSpPr>
            <a:xfrm>
              <a:off x="1401" y="2732"/>
              <a:ext cx="8667063" cy="2341285"/>
              <a:chOff x="1401" y="2732"/>
              <a:chExt cx="8667063" cy="2341285"/>
            </a:xfrm>
          </p:grpSpPr>
          <p:sp>
            <p:nvSpPr>
              <p:cNvPr id="4" name="Rounded Rectangle 3"/>
              <p:cNvSpPr/>
              <p:nvPr/>
            </p:nvSpPr>
            <p:spPr>
              <a:xfrm>
                <a:off x="1401" y="2732"/>
                <a:ext cx="8667063" cy="2341285"/>
              </a:xfrm>
              <a:prstGeom prst="roundRect">
                <a:avLst>
                  <a:gd name="adj" fmla="val 10000"/>
                </a:avLst>
              </a:prstGeom>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p:nvPr/>
            </p:nvSpPr>
            <p:spPr>
              <a:xfrm>
                <a:off x="69975" y="71306"/>
                <a:ext cx="8529915" cy="22041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latin typeface="Tw Cen MT"/>
                    <a:cs typeface="Tw Cen MT"/>
                  </a:rPr>
                  <a:t>Expert Panel Composition</a:t>
                </a:r>
              </a:p>
              <a:p>
                <a:pPr lvl="0" algn="r" defTabSz="1244600">
                  <a:lnSpc>
                    <a:spcPct val="90000"/>
                  </a:lnSpc>
                  <a:spcBef>
                    <a:spcPct val="0"/>
                  </a:spcBef>
                  <a:spcAft>
                    <a:spcPct val="35000"/>
                  </a:spcAft>
                </a:pPr>
                <a:r>
                  <a:rPr lang="en-US" sz="2800" b="1" kern="1200" dirty="0" smtClean="0">
                    <a:latin typeface="Tw Cen MT"/>
                    <a:cs typeface="Tw Cen MT"/>
                  </a:rPr>
                  <a:t>~8 Members</a:t>
                </a:r>
              </a:p>
              <a:p>
                <a:pPr lvl="0" algn="r" defTabSz="1244600">
                  <a:lnSpc>
                    <a:spcPct val="90000"/>
                  </a:lnSpc>
                  <a:spcBef>
                    <a:spcPct val="0"/>
                  </a:spcBef>
                  <a:spcAft>
                    <a:spcPct val="35000"/>
                  </a:spcAft>
                </a:pPr>
                <a:r>
                  <a:rPr lang="en-US" sz="2800" b="1" kern="1200" dirty="0" smtClean="0">
                    <a:latin typeface="Tw Cen MT"/>
                    <a:cs typeface="Tw Cen MT"/>
                  </a:rPr>
                  <a:t>Independent of food industry</a:t>
                </a:r>
              </a:p>
              <a:p>
                <a:pPr lvl="0" algn="r" defTabSz="1244600">
                  <a:lnSpc>
                    <a:spcPct val="90000"/>
                  </a:lnSpc>
                  <a:spcBef>
                    <a:spcPct val="0"/>
                  </a:spcBef>
                  <a:spcAft>
                    <a:spcPct val="35000"/>
                  </a:spcAft>
                </a:pPr>
                <a:r>
                  <a:rPr lang="en-US" sz="2800" b="1" kern="1200" dirty="0" smtClean="0">
                    <a:latin typeface="Tw Cen MT"/>
                    <a:cs typeface="Tw Cen MT"/>
                  </a:rPr>
                  <a:t>expertise in:</a:t>
                </a:r>
                <a:endParaRPr lang="en-US" sz="2800" b="1" kern="1200" dirty="0">
                  <a:latin typeface="Tw Cen MT"/>
                  <a:cs typeface="Tw Cen MT"/>
                </a:endParaRPr>
              </a:p>
            </p:txBody>
          </p:sp>
        </p:grpSp>
      </p:grpSp>
    </p:spTree>
    <p:extLst>
      <p:ext uri="{BB962C8B-B14F-4D97-AF65-F5344CB8AC3E}">
        <p14:creationId xmlns:p14="http://schemas.microsoft.com/office/powerpoint/2010/main" val="21626124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484"/>
            <a:ext cx="9334500" cy="837374"/>
          </a:xfrm>
        </p:spPr>
        <p:txBody>
          <a:bodyPr>
            <a:normAutofit/>
          </a:bodyPr>
          <a:lstStyle/>
          <a:p>
            <a:r>
              <a:rPr lang="en-US" sz="4000" b="1" dirty="0" smtClean="0"/>
              <a:t>Summary</a:t>
            </a:r>
            <a:endParaRPr lang="en-US" sz="4000" b="1" dirty="0"/>
          </a:p>
        </p:txBody>
      </p:sp>
      <p:sp>
        <p:nvSpPr>
          <p:cNvPr id="3" name="Content Placeholder 2"/>
          <p:cNvSpPr>
            <a:spLocks noGrp="1"/>
          </p:cNvSpPr>
          <p:nvPr>
            <p:ph idx="1"/>
          </p:nvPr>
        </p:nvSpPr>
        <p:spPr/>
        <p:txBody>
          <a:bodyPr/>
          <a:lstStyle/>
          <a:p>
            <a:pPr marL="0" indent="0">
              <a:buNone/>
            </a:pPr>
            <a:r>
              <a:rPr lang="en-US" dirty="0" smtClean="0"/>
              <a:t>FEMA and Flavors</a:t>
            </a:r>
          </a:p>
          <a:p>
            <a:pPr marL="0" indent="0">
              <a:buNone/>
            </a:pPr>
            <a:endParaRPr lang="en-US" dirty="0" smtClean="0"/>
          </a:p>
          <a:p>
            <a:pPr marL="0" indent="0">
              <a:buNone/>
            </a:pPr>
            <a:r>
              <a:rPr lang="en-US" dirty="0" smtClean="0"/>
              <a:t>U.S. Regulation of Flavors</a:t>
            </a:r>
            <a:endParaRPr lang="en-US" dirty="0"/>
          </a:p>
          <a:p>
            <a:pPr marL="0" indent="0">
              <a:buNone/>
            </a:pPr>
            <a:endParaRPr lang="en-US" dirty="0" smtClean="0"/>
          </a:p>
          <a:p>
            <a:pPr marL="0" indent="0">
              <a:buNone/>
            </a:pPr>
            <a:r>
              <a:rPr lang="en-US" dirty="0" smtClean="0"/>
              <a:t>The </a:t>
            </a:r>
            <a:r>
              <a:rPr lang="en-US" dirty="0"/>
              <a:t>FEMA GRAS </a:t>
            </a:r>
            <a:r>
              <a:rPr lang="en-US" dirty="0" smtClean="0"/>
              <a:t>Program</a:t>
            </a:r>
            <a:endParaRPr lang="en-US" dirty="0"/>
          </a:p>
          <a:p>
            <a:pPr lvl="1"/>
            <a:r>
              <a:rPr lang="en-US" dirty="0" smtClean="0"/>
              <a:t>GRAS assessment and the FEMA </a:t>
            </a:r>
            <a:r>
              <a:rPr lang="en-US" dirty="0"/>
              <a:t>Expert </a:t>
            </a:r>
            <a:r>
              <a:rPr lang="en-US" dirty="0" smtClean="0"/>
              <a:t>Panel</a:t>
            </a:r>
          </a:p>
          <a:p>
            <a:pPr lvl="1"/>
            <a:r>
              <a:rPr lang="en-US" dirty="0" smtClean="0"/>
              <a:t>Global safety evaluation and approval</a:t>
            </a:r>
            <a:endParaRPr lang="en-US" dirty="0"/>
          </a:p>
          <a:p>
            <a:endParaRPr lang="en-US" dirty="0"/>
          </a:p>
        </p:txBody>
      </p:sp>
    </p:spTree>
    <p:extLst>
      <p:ext uri="{BB962C8B-B14F-4D97-AF65-F5344CB8AC3E}">
        <p14:creationId xmlns:p14="http://schemas.microsoft.com/office/powerpoint/2010/main" val="36907270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FEMA Expert Panel procedures for GRAS assessment for flavoring substances</a:t>
            </a:r>
            <a:endParaRPr lang="en-US" sz="4000"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The FEMA Expert Panel evaluates substances for GRAS status </a:t>
            </a:r>
            <a:r>
              <a:rPr lang="en-US" b="1" dirty="0" smtClean="0"/>
              <a:t>ONLY</a:t>
            </a:r>
            <a:r>
              <a:rPr lang="en-US" dirty="0" smtClean="0"/>
              <a:t> under their conditions of intended use as flavoring substances that impart or modify flavor or as flavor adjuvants.</a:t>
            </a:r>
          </a:p>
          <a:p>
            <a:r>
              <a:rPr lang="en-US" dirty="0" smtClean="0"/>
              <a:t>Other technical effects are not considered (e.g. sweetening)</a:t>
            </a:r>
          </a:p>
          <a:p>
            <a:pPr marL="0" indent="0">
              <a:buNone/>
            </a:pPr>
            <a:endParaRPr lang="en-US" dirty="0" smtClean="0"/>
          </a:p>
          <a:p>
            <a:pPr marL="0" indent="0">
              <a:buNone/>
            </a:pPr>
            <a:r>
              <a:rPr lang="en-US" dirty="0" smtClean="0"/>
              <a:t>FEMA Expert Panel has well-defined and published procedures</a:t>
            </a:r>
          </a:p>
          <a:p>
            <a:r>
              <a:rPr lang="en-US" dirty="0" smtClean="0"/>
              <a:t>Strict conflict of interest protections</a:t>
            </a:r>
          </a:p>
          <a:p>
            <a:pPr marL="0" indent="0">
              <a:buNone/>
            </a:pPr>
            <a:endParaRPr lang="en-US" dirty="0" smtClean="0"/>
          </a:p>
          <a:p>
            <a:pPr marL="0" indent="0">
              <a:buNone/>
            </a:pPr>
            <a:r>
              <a:rPr lang="en-US" dirty="0" smtClean="0"/>
              <a:t>Transparency requirements</a:t>
            </a:r>
          </a:p>
          <a:p>
            <a:r>
              <a:rPr lang="en-US" dirty="0" smtClean="0"/>
              <a:t>All safety information provided to FDA and made available to the public through publication and other means</a:t>
            </a:r>
          </a:p>
          <a:p>
            <a:pPr marL="0" indent="0">
              <a:buNone/>
            </a:pPr>
            <a:endParaRPr lang="en-US" dirty="0"/>
          </a:p>
          <a:p>
            <a:pPr marL="0" indent="0">
              <a:buNone/>
            </a:pPr>
            <a:r>
              <a:rPr lang="en-US" dirty="0" smtClean="0"/>
              <a:t>Well-defined safety evaluation procedures</a:t>
            </a:r>
            <a:endParaRPr lang="en-US" dirty="0"/>
          </a:p>
        </p:txBody>
      </p:sp>
    </p:spTree>
    <p:extLst>
      <p:ext uri="{BB962C8B-B14F-4D97-AF65-F5344CB8AC3E}">
        <p14:creationId xmlns:p14="http://schemas.microsoft.com/office/powerpoint/2010/main" val="2553426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FEMA Expert Panel procedures </a:t>
            </a:r>
            <a:r>
              <a:rPr lang="en-US" sz="3200" b="1" dirty="0"/>
              <a:t>for </a:t>
            </a:r>
            <a:r>
              <a:rPr lang="en-US" sz="3200" b="1" dirty="0" smtClean="0"/>
              <a:t>GRAS assessment for flavoring substances</a:t>
            </a:r>
            <a:endParaRPr lang="en-US" sz="3200" b="1" dirty="0"/>
          </a:p>
        </p:txBody>
      </p:sp>
      <p:sp>
        <p:nvSpPr>
          <p:cNvPr id="3" name="Content Placeholder 2"/>
          <p:cNvSpPr>
            <a:spLocks noGrp="1"/>
          </p:cNvSpPr>
          <p:nvPr>
            <p:ph idx="1"/>
          </p:nvPr>
        </p:nvSpPr>
        <p:spPr/>
        <p:txBody>
          <a:bodyPr>
            <a:normAutofit/>
          </a:bodyPr>
          <a:lstStyle/>
          <a:p>
            <a:pPr marL="0" indent="0">
              <a:buNone/>
            </a:pPr>
            <a:r>
              <a:rPr lang="en-US" sz="2000" dirty="0">
                <a:solidFill>
                  <a:srgbClr val="000000"/>
                </a:solidFill>
              </a:rPr>
              <a:t>GRAS </a:t>
            </a:r>
            <a:r>
              <a:rPr lang="en-US" sz="2000" dirty="0" smtClean="0">
                <a:solidFill>
                  <a:srgbClr val="000000"/>
                </a:solidFill>
              </a:rPr>
              <a:t>assessment </a:t>
            </a:r>
            <a:r>
              <a:rPr lang="en-US" sz="2000" dirty="0">
                <a:solidFill>
                  <a:srgbClr val="000000"/>
                </a:solidFill>
              </a:rPr>
              <a:t>of </a:t>
            </a:r>
            <a:r>
              <a:rPr lang="en-US" sz="2000" dirty="0" smtClean="0">
                <a:solidFill>
                  <a:srgbClr val="000000"/>
                </a:solidFill>
              </a:rPr>
              <a:t>chemically </a:t>
            </a:r>
            <a:r>
              <a:rPr lang="en-US" sz="2000" dirty="0">
                <a:solidFill>
                  <a:srgbClr val="000000"/>
                </a:solidFill>
              </a:rPr>
              <a:t>defined flavoring substances</a:t>
            </a:r>
          </a:p>
          <a:p>
            <a:pPr lvl="1"/>
            <a:r>
              <a:rPr lang="en-US" sz="2000" dirty="0">
                <a:solidFill>
                  <a:srgbClr val="000000"/>
                </a:solidFill>
              </a:rPr>
              <a:t>Well-defined criteria for </a:t>
            </a:r>
            <a:r>
              <a:rPr lang="en-US" sz="2000" dirty="0" smtClean="0">
                <a:solidFill>
                  <a:srgbClr val="000000"/>
                </a:solidFill>
              </a:rPr>
              <a:t>safety </a:t>
            </a:r>
            <a:r>
              <a:rPr lang="en-US" sz="2000" dirty="0">
                <a:solidFill>
                  <a:srgbClr val="000000"/>
                </a:solidFill>
              </a:rPr>
              <a:t>assessment – Smith et al., </a:t>
            </a:r>
            <a:r>
              <a:rPr lang="en-US" sz="2000" dirty="0" smtClean="0">
                <a:solidFill>
                  <a:srgbClr val="000000"/>
                </a:solidFill>
              </a:rPr>
              <a:t>2005</a:t>
            </a:r>
          </a:p>
          <a:p>
            <a:pPr lvl="1"/>
            <a:r>
              <a:rPr lang="en-US" sz="2000" dirty="0">
                <a:solidFill>
                  <a:srgbClr val="000000"/>
                </a:solidFill>
              </a:rPr>
              <a:t>Characterization – chemical identity, </a:t>
            </a:r>
            <a:r>
              <a:rPr lang="en-US" sz="2000" dirty="0" smtClean="0">
                <a:solidFill>
                  <a:srgbClr val="000000"/>
                </a:solidFill>
              </a:rPr>
              <a:t>sensory</a:t>
            </a:r>
          </a:p>
          <a:p>
            <a:pPr lvl="1"/>
            <a:r>
              <a:rPr lang="en-US" sz="2000" dirty="0">
                <a:solidFill>
                  <a:srgbClr val="000000"/>
                </a:solidFill>
              </a:rPr>
              <a:t>Safety data – toxicology, metabolism, </a:t>
            </a:r>
            <a:r>
              <a:rPr lang="en-US" sz="2000" dirty="0" smtClean="0">
                <a:solidFill>
                  <a:srgbClr val="000000"/>
                </a:solidFill>
              </a:rPr>
              <a:t>pharmacokinetics</a:t>
            </a:r>
            <a:endParaRPr lang="en-US" sz="2000" dirty="0">
              <a:solidFill>
                <a:srgbClr val="000000"/>
              </a:solidFill>
            </a:endParaRPr>
          </a:p>
          <a:p>
            <a:pPr lvl="1"/>
            <a:r>
              <a:rPr lang="en-US" sz="2000" dirty="0" smtClean="0">
                <a:solidFill>
                  <a:srgbClr val="000000"/>
                </a:solidFill>
              </a:rPr>
              <a:t>Exposure – Anticipated </a:t>
            </a:r>
            <a:r>
              <a:rPr lang="en-US" sz="2000" dirty="0">
                <a:solidFill>
                  <a:srgbClr val="000000"/>
                </a:solidFill>
              </a:rPr>
              <a:t>v</a:t>
            </a:r>
            <a:r>
              <a:rPr lang="en-US" sz="2000" dirty="0" smtClean="0">
                <a:solidFill>
                  <a:srgbClr val="000000"/>
                </a:solidFill>
              </a:rPr>
              <a:t>olume </a:t>
            </a:r>
            <a:r>
              <a:rPr lang="en-US" sz="2000" dirty="0">
                <a:solidFill>
                  <a:srgbClr val="000000"/>
                </a:solidFill>
              </a:rPr>
              <a:t>of </a:t>
            </a:r>
            <a:r>
              <a:rPr lang="en-US" sz="2000" dirty="0" smtClean="0">
                <a:solidFill>
                  <a:srgbClr val="000000"/>
                </a:solidFill>
              </a:rPr>
              <a:t>use </a:t>
            </a:r>
            <a:r>
              <a:rPr lang="en-US" sz="2000" dirty="0">
                <a:solidFill>
                  <a:srgbClr val="000000"/>
                </a:solidFill>
              </a:rPr>
              <a:t>and </a:t>
            </a:r>
            <a:r>
              <a:rPr lang="en-US" sz="2000" dirty="0" smtClean="0">
                <a:solidFill>
                  <a:srgbClr val="000000"/>
                </a:solidFill>
              </a:rPr>
              <a:t>use </a:t>
            </a:r>
            <a:r>
              <a:rPr lang="en-US" sz="2000" dirty="0">
                <a:solidFill>
                  <a:srgbClr val="000000"/>
                </a:solidFill>
              </a:rPr>
              <a:t>l</a:t>
            </a:r>
            <a:r>
              <a:rPr lang="en-US" sz="2000" dirty="0" smtClean="0">
                <a:solidFill>
                  <a:srgbClr val="000000"/>
                </a:solidFill>
              </a:rPr>
              <a:t>evels</a:t>
            </a:r>
            <a:endParaRPr lang="en-US" sz="2000" dirty="0">
              <a:solidFill>
                <a:srgbClr val="000000"/>
              </a:solidFill>
            </a:endParaRPr>
          </a:p>
          <a:p>
            <a:endParaRPr lang="en-US" sz="2000" dirty="0">
              <a:solidFill>
                <a:srgbClr val="000000"/>
              </a:solidFill>
            </a:endParaRPr>
          </a:p>
          <a:p>
            <a:pPr marL="0" indent="0">
              <a:buNone/>
            </a:pPr>
            <a:r>
              <a:rPr lang="en-US" sz="2000" dirty="0">
                <a:solidFill>
                  <a:srgbClr val="000000"/>
                </a:solidFill>
              </a:rPr>
              <a:t>GRAS </a:t>
            </a:r>
            <a:r>
              <a:rPr lang="en-US" sz="2000" dirty="0" smtClean="0">
                <a:solidFill>
                  <a:srgbClr val="000000"/>
                </a:solidFill>
              </a:rPr>
              <a:t>assessment of natural </a:t>
            </a:r>
            <a:r>
              <a:rPr lang="en-US" sz="2000" dirty="0">
                <a:solidFill>
                  <a:srgbClr val="000000"/>
                </a:solidFill>
              </a:rPr>
              <a:t>flavor complexes</a:t>
            </a:r>
          </a:p>
          <a:p>
            <a:pPr lvl="1"/>
            <a:r>
              <a:rPr lang="en-US" sz="2000" dirty="0">
                <a:solidFill>
                  <a:srgbClr val="000000"/>
                </a:solidFill>
              </a:rPr>
              <a:t>Well-defined criteria for </a:t>
            </a:r>
            <a:r>
              <a:rPr lang="en-US" sz="2000" dirty="0" smtClean="0">
                <a:solidFill>
                  <a:srgbClr val="000000"/>
                </a:solidFill>
              </a:rPr>
              <a:t>safety </a:t>
            </a:r>
            <a:r>
              <a:rPr lang="en-US" sz="2000" dirty="0">
                <a:solidFill>
                  <a:srgbClr val="000000"/>
                </a:solidFill>
              </a:rPr>
              <a:t>assessment – Smith et al., </a:t>
            </a:r>
            <a:r>
              <a:rPr lang="en-US" sz="2000" dirty="0" smtClean="0">
                <a:solidFill>
                  <a:srgbClr val="000000"/>
                </a:solidFill>
              </a:rPr>
              <a:t>2004</a:t>
            </a:r>
          </a:p>
          <a:p>
            <a:pPr lvl="1"/>
            <a:r>
              <a:rPr lang="en-US" sz="2000" dirty="0">
                <a:solidFill>
                  <a:srgbClr val="000000"/>
                </a:solidFill>
              </a:rPr>
              <a:t>Characterization</a:t>
            </a:r>
          </a:p>
          <a:p>
            <a:pPr lvl="1"/>
            <a:r>
              <a:rPr lang="en-US" sz="2000" dirty="0">
                <a:solidFill>
                  <a:srgbClr val="000000"/>
                </a:solidFill>
              </a:rPr>
              <a:t>Constituent-based </a:t>
            </a:r>
            <a:r>
              <a:rPr lang="en-US" sz="2000" dirty="0" smtClean="0">
                <a:solidFill>
                  <a:srgbClr val="000000"/>
                </a:solidFill>
              </a:rPr>
              <a:t>approach</a:t>
            </a:r>
          </a:p>
          <a:p>
            <a:pPr lvl="1"/>
            <a:r>
              <a:rPr lang="en-US" sz="2000" dirty="0">
                <a:solidFill>
                  <a:srgbClr val="000000"/>
                </a:solidFill>
              </a:rPr>
              <a:t>Safety data on constituents-toxicology, metabolism and </a:t>
            </a:r>
            <a:r>
              <a:rPr lang="en-US" sz="2000" dirty="0" smtClean="0">
                <a:solidFill>
                  <a:srgbClr val="000000"/>
                </a:solidFill>
              </a:rPr>
              <a:t>pharmacokinetics</a:t>
            </a:r>
            <a:endParaRPr lang="en-US" sz="2000" dirty="0">
              <a:solidFill>
                <a:srgbClr val="000000"/>
              </a:solidFill>
            </a:endParaRPr>
          </a:p>
          <a:p>
            <a:pPr lvl="1"/>
            <a:r>
              <a:rPr lang="en-US" sz="2000" dirty="0" smtClean="0">
                <a:solidFill>
                  <a:srgbClr val="000000"/>
                </a:solidFill>
              </a:rPr>
              <a:t>Exposure</a:t>
            </a:r>
            <a:r>
              <a:rPr lang="en-US" sz="2000" dirty="0">
                <a:solidFill>
                  <a:srgbClr val="000000"/>
                </a:solidFill>
              </a:rPr>
              <a:t> </a:t>
            </a:r>
            <a:r>
              <a:rPr lang="en-US" sz="2000" dirty="0" smtClean="0">
                <a:solidFill>
                  <a:srgbClr val="000000"/>
                </a:solidFill>
              </a:rPr>
              <a:t>- </a:t>
            </a:r>
            <a:r>
              <a:rPr lang="en-US" sz="2000" dirty="0" smtClean="0">
                <a:solidFill>
                  <a:srgbClr val="000000"/>
                </a:solidFill>
              </a:rPr>
              <a:t>anticipated </a:t>
            </a:r>
            <a:r>
              <a:rPr lang="en-US" sz="2000" dirty="0">
                <a:solidFill>
                  <a:srgbClr val="000000"/>
                </a:solidFill>
              </a:rPr>
              <a:t>volume of use and use levels</a:t>
            </a:r>
          </a:p>
          <a:p>
            <a:pPr marL="457200" lvl="1" indent="0">
              <a:buNone/>
            </a:pPr>
            <a:endParaRPr lang="en-US" sz="2000" dirty="0">
              <a:solidFill>
                <a:srgbClr val="000000"/>
              </a:solidFill>
            </a:endParaRPr>
          </a:p>
          <a:p>
            <a:endParaRPr lang="en-US" dirty="0"/>
          </a:p>
        </p:txBody>
      </p:sp>
    </p:spTree>
    <p:extLst>
      <p:ext uri="{BB962C8B-B14F-4D97-AF65-F5344CB8AC3E}">
        <p14:creationId xmlns:p14="http://schemas.microsoft.com/office/powerpoint/2010/main" val="17480066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FEMA Expert Panel procedures for GRAS assessment for flavoring substances</a:t>
            </a:r>
            <a:endParaRPr lang="en-US" sz="40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How does the FEMA GRAS program work?</a:t>
            </a:r>
          </a:p>
          <a:p>
            <a:r>
              <a:rPr lang="en-US" dirty="0" smtClean="0"/>
              <a:t>FEMA member submits application for evaluation</a:t>
            </a:r>
          </a:p>
          <a:p>
            <a:r>
              <a:rPr lang="en-US" dirty="0" smtClean="0"/>
              <a:t>Application must contain all available, relevant information</a:t>
            </a:r>
          </a:p>
          <a:p>
            <a:pPr marL="0" indent="0">
              <a:buNone/>
            </a:pPr>
            <a:endParaRPr lang="en-US" dirty="0"/>
          </a:p>
          <a:p>
            <a:pPr marL="0" indent="0">
              <a:buNone/>
            </a:pPr>
            <a:r>
              <a:rPr lang="en-US" dirty="0" smtClean="0"/>
              <a:t>Expert Panel evaluates information provided by the applicant plus all other available relevant information</a:t>
            </a:r>
          </a:p>
          <a:p>
            <a:r>
              <a:rPr lang="en-US" dirty="0" smtClean="0"/>
              <a:t>Published and unpublished information</a:t>
            </a:r>
          </a:p>
          <a:p>
            <a:r>
              <a:rPr lang="en-US" dirty="0" smtClean="0"/>
              <a:t>Conditions of intended use must be stated and includes designated technical effect (must be to impart or modify flavor), and use categories and use levels.</a:t>
            </a:r>
            <a:endParaRPr lang="en-US" dirty="0"/>
          </a:p>
        </p:txBody>
      </p:sp>
    </p:spTree>
    <p:extLst>
      <p:ext uri="{BB962C8B-B14F-4D97-AF65-F5344CB8AC3E}">
        <p14:creationId xmlns:p14="http://schemas.microsoft.com/office/powerpoint/2010/main" val="1566245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Safety </a:t>
            </a:r>
            <a:r>
              <a:rPr lang="en-US" sz="3600" b="1" dirty="0" smtClean="0"/>
              <a:t>evaluation and GRAS assessment for  </a:t>
            </a:r>
            <a:r>
              <a:rPr lang="en-US" sz="3600" b="1" dirty="0"/>
              <a:t>f</a:t>
            </a:r>
            <a:r>
              <a:rPr lang="en-US" sz="3600" b="1" dirty="0" smtClean="0"/>
              <a:t>lavoring substances</a:t>
            </a:r>
            <a:endParaRPr lang="en-US" sz="3600" b="1" dirty="0"/>
          </a:p>
        </p:txBody>
      </p:sp>
      <p:sp>
        <p:nvSpPr>
          <p:cNvPr id="3" name="Content Placeholder 2"/>
          <p:cNvSpPr>
            <a:spLocks noGrp="1"/>
          </p:cNvSpPr>
          <p:nvPr>
            <p:ph idx="1"/>
          </p:nvPr>
        </p:nvSpPr>
        <p:spPr/>
        <p:txBody>
          <a:bodyPr>
            <a:normAutofit fontScale="92500" lnSpcReduction="10000"/>
          </a:bodyPr>
          <a:lstStyle/>
          <a:p>
            <a:pPr marL="0" indent="0">
              <a:spcBef>
                <a:spcPts val="540"/>
              </a:spcBef>
              <a:buNone/>
            </a:pPr>
            <a:r>
              <a:rPr lang="en-US" dirty="0" smtClean="0">
                <a:solidFill>
                  <a:srgbClr val="000000"/>
                </a:solidFill>
              </a:rPr>
              <a:t>Key objective is safety to protect public health</a:t>
            </a:r>
          </a:p>
          <a:p>
            <a:pPr marL="0" indent="0">
              <a:spcBef>
                <a:spcPts val="540"/>
              </a:spcBef>
              <a:buNone/>
            </a:pPr>
            <a:endParaRPr lang="en-US" dirty="0" smtClean="0">
              <a:solidFill>
                <a:srgbClr val="000000"/>
              </a:solidFill>
            </a:endParaRPr>
          </a:p>
          <a:p>
            <a:pPr marL="0" indent="0">
              <a:spcBef>
                <a:spcPts val="540"/>
              </a:spcBef>
              <a:buNone/>
            </a:pPr>
            <a:r>
              <a:rPr lang="en-US" dirty="0" smtClean="0">
                <a:solidFill>
                  <a:srgbClr val="000000"/>
                </a:solidFill>
              </a:rPr>
              <a:t>Many </a:t>
            </a:r>
            <a:r>
              <a:rPr lang="en-US" dirty="0">
                <a:solidFill>
                  <a:srgbClr val="000000"/>
                </a:solidFill>
              </a:rPr>
              <a:t>materials for </a:t>
            </a:r>
            <a:r>
              <a:rPr lang="en-US" dirty="0" smtClean="0">
                <a:solidFill>
                  <a:srgbClr val="000000"/>
                </a:solidFill>
              </a:rPr>
              <a:t>review – naturally or synthetically derived</a:t>
            </a:r>
          </a:p>
          <a:p>
            <a:pPr>
              <a:spcBef>
                <a:spcPts val="540"/>
              </a:spcBef>
            </a:pPr>
            <a:r>
              <a:rPr lang="en-US" dirty="0" smtClean="0">
                <a:solidFill>
                  <a:srgbClr val="000000"/>
                </a:solidFill>
              </a:rPr>
              <a:t>~ 2,800 single chemically-defined flavoring substances</a:t>
            </a:r>
          </a:p>
          <a:p>
            <a:pPr>
              <a:spcBef>
                <a:spcPts val="540"/>
              </a:spcBef>
            </a:pPr>
            <a:r>
              <a:rPr lang="en-US" dirty="0" smtClean="0">
                <a:solidFill>
                  <a:srgbClr val="000000"/>
                </a:solidFill>
              </a:rPr>
              <a:t>~ 300 natural flavoring complexes</a:t>
            </a:r>
            <a:endParaRPr lang="en-US" dirty="0">
              <a:solidFill>
                <a:srgbClr val="000000"/>
              </a:solidFill>
            </a:endParaRPr>
          </a:p>
          <a:p>
            <a:pPr marL="0" indent="0">
              <a:spcBef>
                <a:spcPts val="540"/>
              </a:spcBef>
              <a:buNone/>
            </a:pPr>
            <a:endParaRPr lang="en-US" dirty="0" smtClean="0">
              <a:solidFill>
                <a:srgbClr val="000000"/>
              </a:solidFill>
            </a:endParaRPr>
          </a:p>
          <a:p>
            <a:pPr marL="0" indent="0">
              <a:spcBef>
                <a:spcPts val="540"/>
              </a:spcBef>
              <a:buNone/>
            </a:pPr>
            <a:r>
              <a:rPr lang="en-US" dirty="0" smtClean="0">
                <a:solidFill>
                  <a:srgbClr val="000000"/>
                </a:solidFill>
              </a:rPr>
              <a:t>Many </a:t>
            </a:r>
            <a:r>
              <a:rPr lang="en-US" dirty="0">
                <a:solidFill>
                  <a:srgbClr val="000000"/>
                </a:solidFill>
              </a:rPr>
              <a:t>belong to similar, well-defined structural </a:t>
            </a:r>
            <a:r>
              <a:rPr lang="en-US" dirty="0" smtClean="0">
                <a:solidFill>
                  <a:srgbClr val="000000"/>
                </a:solidFill>
              </a:rPr>
              <a:t>classes</a:t>
            </a:r>
          </a:p>
          <a:p>
            <a:pPr>
              <a:spcBef>
                <a:spcPts val="540"/>
              </a:spcBef>
            </a:pPr>
            <a:r>
              <a:rPr lang="en-US" sz="2900" dirty="0" smtClean="0">
                <a:solidFill>
                  <a:srgbClr val="000000"/>
                </a:solidFill>
              </a:rPr>
              <a:t>e.g. More than 400 </a:t>
            </a:r>
            <a:r>
              <a:rPr lang="en-US" sz="2900" dirty="0">
                <a:solidFill>
                  <a:srgbClr val="000000"/>
                </a:solidFill>
              </a:rPr>
              <a:t>simple </a:t>
            </a:r>
            <a:r>
              <a:rPr lang="en-US" sz="2900" dirty="0" smtClean="0">
                <a:solidFill>
                  <a:srgbClr val="000000"/>
                </a:solidFill>
              </a:rPr>
              <a:t>esters used as flavoring substances</a:t>
            </a:r>
          </a:p>
          <a:p>
            <a:pPr marL="0" indent="0">
              <a:spcBef>
                <a:spcPts val="540"/>
              </a:spcBef>
              <a:buNone/>
            </a:pPr>
            <a:endParaRPr lang="en-US" sz="2900" dirty="0" smtClean="0">
              <a:solidFill>
                <a:srgbClr val="000000"/>
              </a:solidFill>
            </a:endParaRPr>
          </a:p>
          <a:p>
            <a:pPr marL="0" indent="0">
              <a:spcBef>
                <a:spcPts val="540"/>
              </a:spcBef>
              <a:buNone/>
            </a:pPr>
            <a:r>
              <a:rPr lang="en-US" sz="2900" dirty="0" smtClean="0">
                <a:solidFill>
                  <a:srgbClr val="000000"/>
                </a:solidFill>
              </a:rPr>
              <a:t>Significant majority are used at less than </a:t>
            </a:r>
            <a:r>
              <a:rPr lang="en-US" sz="2900" dirty="0">
                <a:solidFill>
                  <a:srgbClr val="000000"/>
                </a:solidFill>
              </a:rPr>
              <a:t>5</a:t>
            </a:r>
            <a:r>
              <a:rPr lang="en-US" sz="2900" dirty="0" smtClean="0">
                <a:solidFill>
                  <a:srgbClr val="000000"/>
                </a:solidFill>
              </a:rPr>
              <a:t>0,000 kg./year globally.</a:t>
            </a:r>
            <a:endParaRPr lang="en-US" sz="2900" dirty="0">
              <a:solidFill>
                <a:srgbClr val="000000"/>
              </a:solidFill>
            </a:endParaRPr>
          </a:p>
          <a:p>
            <a:pPr marL="0" indent="0">
              <a:buNone/>
            </a:pPr>
            <a:endParaRPr lang="en-US" dirty="0">
              <a:solidFill>
                <a:srgbClr val="000000"/>
              </a:solidFill>
            </a:endParaRPr>
          </a:p>
          <a:p>
            <a:endParaRPr lang="en-US" dirty="0"/>
          </a:p>
        </p:txBody>
      </p:sp>
    </p:spTree>
    <p:extLst>
      <p:ext uri="{BB962C8B-B14F-4D97-AF65-F5344CB8AC3E}">
        <p14:creationId xmlns:p14="http://schemas.microsoft.com/office/powerpoint/2010/main" val="11515510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Scientific evidence used in FEMA GRAS evaluations</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sz="2800" dirty="0" smtClean="0"/>
              <a:t>Identity of substance, specifications</a:t>
            </a:r>
          </a:p>
          <a:p>
            <a:pPr marL="0" indent="0">
              <a:buNone/>
            </a:pPr>
            <a:endParaRPr lang="en-US" sz="2800" dirty="0" smtClean="0"/>
          </a:p>
          <a:p>
            <a:pPr marL="0" lvl="2" indent="0">
              <a:spcBef>
                <a:spcPts val="1000"/>
              </a:spcBef>
              <a:buNone/>
            </a:pPr>
            <a:r>
              <a:rPr lang="en-US" sz="2800" dirty="0"/>
              <a:t>Toxicology data - results of animal studies</a:t>
            </a:r>
          </a:p>
          <a:p>
            <a:pPr marL="0" indent="0">
              <a:buNone/>
            </a:pPr>
            <a:endParaRPr lang="en-US" sz="2800" dirty="0" smtClean="0"/>
          </a:p>
          <a:p>
            <a:pPr marL="0" indent="0">
              <a:buNone/>
            </a:pPr>
            <a:r>
              <a:rPr lang="en-US" dirty="0"/>
              <a:t>A</a:t>
            </a:r>
            <a:r>
              <a:rPr lang="en-US" sz="2800" dirty="0" smtClean="0"/>
              <a:t>nticipated </a:t>
            </a:r>
            <a:r>
              <a:rPr lang="en-US" sz="2800" dirty="0"/>
              <a:t>biological fate of substance and </a:t>
            </a:r>
            <a:r>
              <a:rPr lang="en-US" dirty="0" smtClean="0">
                <a:solidFill>
                  <a:srgbClr val="003B71"/>
                </a:solidFill>
              </a:rPr>
              <a:t>structurally-related</a:t>
            </a:r>
            <a:r>
              <a:rPr lang="en-US" sz="2800" dirty="0" smtClean="0"/>
              <a:t> substances</a:t>
            </a:r>
            <a:endParaRPr lang="en-US" sz="2400" dirty="0"/>
          </a:p>
          <a:p>
            <a:pPr lvl="2"/>
            <a:r>
              <a:rPr lang="en-US" sz="2400" dirty="0"/>
              <a:t>Absorption, distribution, metabolism and excretion</a:t>
            </a:r>
          </a:p>
          <a:p>
            <a:pPr lvl="2"/>
            <a:r>
              <a:rPr lang="en-US" sz="2400" dirty="0"/>
              <a:t>Target organ </a:t>
            </a:r>
            <a:r>
              <a:rPr lang="en-US" sz="2400" dirty="0" smtClean="0"/>
              <a:t>toxicity?</a:t>
            </a:r>
          </a:p>
          <a:p>
            <a:pPr marL="914400" lvl="2" indent="0">
              <a:buNone/>
            </a:pPr>
            <a:endParaRPr lang="en-US" sz="2400" dirty="0" smtClean="0"/>
          </a:p>
          <a:p>
            <a:pPr marL="0" lvl="1" indent="0">
              <a:spcBef>
                <a:spcPts val="1000"/>
              </a:spcBef>
              <a:buNone/>
            </a:pPr>
            <a:r>
              <a:rPr lang="en-US" sz="2800" dirty="0" smtClean="0"/>
              <a:t>Use </a:t>
            </a:r>
            <a:r>
              <a:rPr lang="en-US" sz="2800" dirty="0"/>
              <a:t>level and exposure calculations</a:t>
            </a:r>
          </a:p>
          <a:p>
            <a:pPr marL="228600" lvl="2">
              <a:spcBef>
                <a:spcPts val="1000"/>
              </a:spcBef>
            </a:pPr>
            <a:r>
              <a:rPr lang="en-US" sz="2400" dirty="0"/>
              <a:t>Margin of </a:t>
            </a:r>
            <a:r>
              <a:rPr lang="en-US" sz="2400" dirty="0" smtClean="0"/>
              <a:t>safety - </a:t>
            </a:r>
            <a:r>
              <a:rPr lang="en-US" sz="2400" b="1" u="sng" dirty="0" smtClean="0">
                <a:solidFill>
                  <a:srgbClr val="003B71"/>
                </a:solidFill>
              </a:rPr>
              <a:t>under </a:t>
            </a:r>
            <a:r>
              <a:rPr lang="en-US" sz="2400" b="1" u="sng" dirty="0">
                <a:solidFill>
                  <a:srgbClr val="003B71"/>
                </a:solidFill>
              </a:rPr>
              <a:t>conditions of intended </a:t>
            </a:r>
            <a:r>
              <a:rPr lang="en-US" sz="2400" b="1" u="sng" dirty="0" smtClean="0">
                <a:solidFill>
                  <a:srgbClr val="003B71"/>
                </a:solidFill>
              </a:rPr>
              <a:t>use</a:t>
            </a:r>
            <a:endParaRPr lang="en-US" sz="2400" b="1" u="sng" dirty="0">
              <a:solidFill>
                <a:srgbClr val="003B71"/>
              </a:solidFill>
            </a:endParaRPr>
          </a:p>
        </p:txBody>
      </p:sp>
    </p:spTree>
    <p:extLst>
      <p:ext uri="{BB962C8B-B14F-4D97-AF65-F5344CB8AC3E}">
        <p14:creationId xmlns:p14="http://schemas.microsoft.com/office/powerpoint/2010/main" val="38657762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373626" y="139700"/>
            <a:ext cx="10451689" cy="1104900"/>
          </a:xfrm>
          <a:noFill/>
          <a:ln/>
        </p:spPr>
        <p:txBody>
          <a:bodyPr vert="horz" lIns="92075" tIns="46038" rIns="92075" bIns="46038" rtlCol="0" anchor="ctr">
            <a:normAutofit/>
          </a:bodyPr>
          <a:lstStyle/>
          <a:p>
            <a:r>
              <a:rPr lang="en-US" sz="3200" b="1" dirty="0"/>
              <a:t>Example:</a:t>
            </a:r>
            <a:br>
              <a:rPr lang="en-US" sz="3200" b="1" dirty="0"/>
            </a:br>
            <a:r>
              <a:rPr lang="en-US" sz="3200" b="1" dirty="0"/>
              <a:t>FEMA GRAS Evaluation of </a:t>
            </a:r>
            <a:r>
              <a:rPr lang="en-US" sz="3200" b="1" dirty="0" err="1"/>
              <a:t>Cinnamyl</a:t>
            </a:r>
            <a:r>
              <a:rPr lang="en-US" sz="3200" b="1" dirty="0"/>
              <a:t> Benzoate</a:t>
            </a:r>
          </a:p>
        </p:txBody>
      </p:sp>
      <p:sp>
        <p:nvSpPr>
          <p:cNvPr id="204810" name="Line 10"/>
          <p:cNvSpPr>
            <a:spLocks noChangeShapeType="1"/>
          </p:cNvSpPr>
          <p:nvPr/>
        </p:nvSpPr>
        <p:spPr bwMode="auto">
          <a:xfrm>
            <a:off x="6781801" y="5410200"/>
            <a:ext cx="25400" cy="0"/>
          </a:xfrm>
          <a:prstGeom prst="line">
            <a:avLst/>
          </a:prstGeom>
          <a:noFill/>
          <a:ln w="126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06" name="Rectangle 2"/>
          <p:cNvSpPr>
            <a:spLocks noChangeArrowheads="1"/>
          </p:cNvSpPr>
          <p:nvPr/>
        </p:nvSpPr>
        <p:spPr bwMode="auto">
          <a:xfrm>
            <a:off x="1524000" y="-184666"/>
            <a:ext cx="18466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 name="Line 15"/>
          <p:cNvSpPr>
            <a:spLocks noChangeShapeType="1"/>
          </p:cNvSpPr>
          <p:nvPr/>
        </p:nvSpPr>
        <p:spPr bwMode="auto">
          <a:xfrm>
            <a:off x="7050738" y="3532334"/>
            <a:ext cx="835844" cy="0"/>
          </a:xfrm>
          <a:prstGeom prst="line">
            <a:avLst/>
          </a:prstGeom>
          <a:noFill/>
          <a:ln w="76200" cmpd="sng">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 name="Group 1"/>
          <p:cNvGrpSpPr/>
          <p:nvPr/>
        </p:nvGrpSpPr>
        <p:grpSpPr>
          <a:xfrm>
            <a:off x="1616333" y="1316206"/>
            <a:ext cx="8866186" cy="4809788"/>
            <a:chOff x="1624014" y="1549401"/>
            <a:chExt cx="8866186" cy="4809788"/>
          </a:xfrm>
        </p:grpSpPr>
        <p:cxnSp>
          <p:nvCxnSpPr>
            <p:cNvPr id="6" name="Straight Connector 5"/>
            <p:cNvCxnSpPr>
              <a:stCxn id="204809" idx="3"/>
            </p:cNvCxnSpPr>
            <p:nvPr/>
          </p:nvCxnSpPr>
          <p:spPr>
            <a:xfrm flipV="1">
              <a:off x="4279900" y="4191001"/>
              <a:ext cx="3556000" cy="470053"/>
            </a:xfrm>
            <a:prstGeom prst="line">
              <a:avLst/>
            </a:prstGeom>
            <a:ln w="31750">
              <a:solidFill>
                <a:schemeClr val="accent2"/>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04803" name="Rectangle 3"/>
            <p:cNvSpPr>
              <a:spLocks noChangeArrowheads="1"/>
            </p:cNvSpPr>
            <p:nvPr/>
          </p:nvSpPr>
          <p:spPr bwMode="auto">
            <a:xfrm>
              <a:off x="7867650" y="2757812"/>
              <a:ext cx="2584450" cy="1939635"/>
            </a:xfrm>
            <a:prstGeom prst="rect">
              <a:avLst/>
            </a:prstGeom>
            <a:noFill/>
            <a:ln w="28575" cmpd="sng">
              <a:solidFill>
                <a:srgbClr val="C7640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spcBef>
                  <a:spcPct val="50000"/>
                </a:spcBef>
              </a:pPr>
              <a:r>
                <a:rPr lang="en-US" sz="2000" dirty="0">
                  <a:latin typeface="Arial" panose="020B0604020202020204" pitchFamily="34" charset="0"/>
                  <a:cs typeface="Arial" panose="020B0604020202020204" pitchFamily="34" charset="0"/>
                </a:rPr>
                <a:t>Database on </a:t>
              </a:r>
              <a:r>
                <a:rPr lang="en-US" sz="2000" dirty="0" smtClean="0">
                  <a:latin typeface="Arial" panose="020B0604020202020204" pitchFamily="34" charset="0"/>
                  <a:cs typeface="Arial" panose="020B0604020202020204" pitchFamily="34" charset="0"/>
                </a:rPr>
                <a:t>structurally </a:t>
              </a:r>
              <a:r>
                <a:rPr lang="en-US" sz="2000" dirty="0">
                  <a:latin typeface="Arial" panose="020B0604020202020204" pitchFamily="34" charset="0"/>
                  <a:cs typeface="Arial" panose="020B0604020202020204" pitchFamily="34" charset="0"/>
                </a:rPr>
                <a:t>r</a:t>
              </a:r>
              <a:r>
                <a:rPr lang="en-US" sz="2000" dirty="0" smtClean="0">
                  <a:latin typeface="Arial" panose="020B0604020202020204" pitchFamily="34" charset="0"/>
                  <a:cs typeface="Arial" panose="020B0604020202020204" pitchFamily="34" charset="0"/>
                </a:rPr>
                <a:t>elated </a:t>
              </a:r>
              <a:r>
                <a:rPr lang="en-US" sz="2000" dirty="0">
                  <a:latin typeface="Arial" panose="020B0604020202020204" pitchFamily="34" charset="0"/>
                  <a:cs typeface="Arial" panose="020B0604020202020204" pitchFamily="34" charset="0"/>
                </a:rPr>
                <a:t>s</a:t>
              </a:r>
              <a:r>
                <a:rPr lang="en-US" sz="2000" dirty="0" smtClean="0">
                  <a:latin typeface="Arial" panose="020B0604020202020204" pitchFamily="34" charset="0"/>
                  <a:cs typeface="Arial" panose="020B0604020202020204" pitchFamily="34" charset="0"/>
                </a:rPr>
                <a:t>ubstances</a:t>
              </a:r>
              <a:endParaRPr lang="en-US" sz="2000" dirty="0">
                <a:latin typeface="Arial" panose="020B0604020202020204" pitchFamily="34" charset="0"/>
                <a:cs typeface="Arial" panose="020B0604020202020204" pitchFamily="34" charset="0"/>
              </a:endParaRPr>
            </a:p>
            <a:p>
              <a:pPr>
                <a:spcBef>
                  <a:spcPct val="50000"/>
                </a:spcBef>
              </a:pPr>
              <a:r>
                <a:rPr lang="en-US" sz="2000" dirty="0">
                  <a:latin typeface="Arial" panose="020B0604020202020204" pitchFamily="34" charset="0"/>
                  <a:cs typeface="Arial" panose="020B0604020202020204" pitchFamily="34" charset="0"/>
                </a:rPr>
                <a:t>ADME</a:t>
              </a:r>
            </a:p>
            <a:p>
              <a:pPr>
                <a:spcBef>
                  <a:spcPct val="50000"/>
                </a:spcBef>
              </a:pPr>
              <a:r>
                <a:rPr lang="en-US" sz="2000" dirty="0">
                  <a:latin typeface="Arial" panose="020B0604020202020204" pitchFamily="34" charset="0"/>
                  <a:cs typeface="Arial" panose="020B0604020202020204" pitchFamily="34" charset="0"/>
                </a:rPr>
                <a:t>90-Day and 2-year</a:t>
              </a:r>
            </a:p>
          </p:txBody>
        </p:sp>
        <p:sp>
          <p:nvSpPr>
            <p:cNvPr id="204804" name="Rectangle 4"/>
            <p:cNvSpPr>
              <a:spLocks noChangeArrowheads="1"/>
            </p:cNvSpPr>
            <p:nvPr/>
          </p:nvSpPr>
          <p:spPr bwMode="auto">
            <a:xfrm>
              <a:off x="1640682" y="1778002"/>
              <a:ext cx="1813719" cy="1939635"/>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lIns="92075" tIns="46038" rIns="92075" bIns="46038">
              <a:spAutoFit/>
            </a:bodyPr>
            <a:lstStyle/>
            <a:p>
              <a:pPr algn="ctr">
                <a:spcBef>
                  <a:spcPct val="50000"/>
                </a:spcBef>
              </a:pPr>
              <a:r>
                <a:rPr lang="en-US" sz="2000" dirty="0">
                  <a:latin typeface="Arial" panose="020B0604020202020204" pitchFamily="34" charset="0"/>
                  <a:cs typeface="Arial" panose="020B0604020202020204" pitchFamily="34" charset="0"/>
                </a:rPr>
                <a:t>Exposure</a:t>
              </a:r>
            </a:p>
            <a:p>
              <a:pPr algn="ctr">
                <a:spcBef>
                  <a:spcPct val="50000"/>
                </a:spcBef>
              </a:pPr>
              <a:r>
                <a:rPr lang="en-US" sz="2000" dirty="0">
                  <a:latin typeface="Arial" panose="020B0604020202020204" pitchFamily="34" charset="0"/>
                  <a:cs typeface="Arial" panose="020B0604020202020204" pitchFamily="34" charset="0"/>
                </a:rPr>
                <a:t>0.0003 mg/kg </a:t>
              </a:r>
              <a:r>
                <a:rPr lang="en-US" sz="2000" dirty="0" err="1">
                  <a:latin typeface="Arial" panose="020B0604020202020204" pitchFamily="34" charset="0"/>
                  <a:cs typeface="Arial" panose="020B0604020202020204" pitchFamily="34" charset="0"/>
                </a:rPr>
                <a:t>bw</a:t>
              </a:r>
              <a:r>
                <a:rPr lang="en-US" sz="2000" dirty="0">
                  <a:latin typeface="Arial" panose="020B0604020202020204" pitchFamily="34" charset="0"/>
                  <a:cs typeface="Arial" panose="020B0604020202020204" pitchFamily="34" charset="0"/>
                </a:rPr>
                <a:t>/d (MSDI)</a:t>
              </a:r>
            </a:p>
            <a:p>
              <a:pPr algn="ctr">
                <a:spcBef>
                  <a:spcPct val="50000"/>
                </a:spcBef>
              </a:pPr>
              <a:r>
                <a:rPr lang="en-US" sz="2000" dirty="0">
                  <a:latin typeface="Arial" panose="020B0604020202020204" pitchFamily="34" charset="0"/>
                  <a:cs typeface="Arial" panose="020B0604020202020204" pitchFamily="34" charset="0"/>
                </a:rPr>
                <a:t>51 mg/kg </a:t>
              </a:r>
              <a:r>
                <a:rPr lang="en-US" sz="2000" dirty="0" err="1">
                  <a:latin typeface="Arial" panose="020B0604020202020204" pitchFamily="34" charset="0"/>
                  <a:cs typeface="Arial" panose="020B0604020202020204" pitchFamily="34" charset="0"/>
                </a:rPr>
                <a:t>bw</a:t>
              </a:r>
              <a:r>
                <a:rPr lang="en-US" sz="2000" dirty="0">
                  <a:latin typeface="Arial" panose="020B0604020202020204" pitchFamily="34" charset="0"/>
                  <a:cs typeface="Arial" panose="020B0604020202020204" pitchFamily="34" charset="0"/>
                </a:rPr>
                <a:t>/d (PADI)</a:t>
              </a:r>
            </a:p>
          </p:txBody>
        </p:sp>
        <p:sp>
          <p:nvSpPr>
            <p:cNvPr id="204807" name="Rectangle 7"/>
            <p:cNvSpPr>
              <a:spLocks noChangeArrowheads="1"/>
            </p:cNvSpPr>
            <p:nvPr/>
          </p:nvSpPr>
          <p:spPr bwMode="auto">
            <a:xfrm>
              <a:off x="4468616" y="3181351"/>
              <a:ext cx="2574925" cy="1016305"/>
            </a:xfrm>
            <a:prstGeom prst="rect">
              <a:avLst/>
            </a:prstGeom>
            <a:ln/>
            <a:extLst/>
          </p:spPr>
          <p:style>
            <a:lnRef idx="1">
              <a:schemeClr val="accent2"/>
            </a:lnRef>
            <a:fillRef idx="2">
              <a:schemeClr val="accent2"/>
            </a:fillRef>
            <a:effectRef idx="1">
              <a:schemeClr val="accent2"/>
            </a:effectRef>
            <a:fontRef idx="minor">
              <a:schemeClr val="dk1"/>
            </a:fontRef>
          </p:style>
          <p:txBody>
            <a:bodyPr lIns="92075" tIns="46038" rIns="92075" bIns="46038">
              <a:spAutoFit/>
            </a:bodyPr>
            <a:lstStyle/>
            <a:p>
              <a:pPr algn="ctr"/>
              <a:r>
                <a:rPr lang="en-US" sz="2000" dirty="0">
                  <a:latin typeface="Arial" panose="020B0604020202020204" pitchFamily="34" charset="0"/>
                  <a:cs typeface="Arial" panose="020B0604020202020204" pitchFamily="34" charset="0"/>
                </a:rPr>
                <a:t>Predicted hydrolysis to </a:t>
              </a:r>
              <a:r>
                <a:rPr lang="en-US" sz="2000" dirty="0" err="1">
                  <a:latin typeface="Arial" panose="020B0604020202020204" pitchFamily="34" charset="0"/>
                  <a:cs typeface="Arial" panose="020B0604020202020204" pitchFamily="34" charset="0"/>
                </a:rPr>
                <a:t>cinnamyl</a:t>
              </a:r>
              <a:r>
                <a:rPr lang="en-US" sz="2000" dirty="0">
                  <a:latin typeface="Arial" panose="020B0604020202020204" pitchFamily="34" charset="0"/>
                  <a:cs typeface="Arial" panose="020B0604020202020204" pitchFamily="34" charset="0"/>
                </a:rPr>
                <a:t> alcohol and benzoic acid</a:t>
              </a:r>
            </a:p>
          </p:txBody>
        </p:sp>
        <p:sp>
          <p:nvSpPr>
            <p:cNvPr id="204809" name="Rectangle 9"/>
            <p:cNvSpPr>
              <a:spLocks noChangeArrowheads="1"/>
            </p:cNvSpPr>
            <p:nvPr/>
          </p:nvSpPr>
          <p:spPr bwMode="auto">
            <a:xfrm>
              <a:off x="1624014" y="4152901"/>
              <a:ext cx="2655887" cy="1016305"/>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lIns="92075" tIns="46038" rIns="92075" bIns="46038">
              <a:spAutoFit/>
            </a:bodyPr>
            <a:lstStyle/>
            <a:p>
              <a:pPr algn="ctr"/>
              <a:r>
                <a:rPr lang="en-US" sz="2000" dirty="0">
                  <a:latin typeface="Arial" panose="020B0604020202020204" pitchFamily="34" charset="0"/>
                  <a:cs typeface="Arial" panose="020B0604020202020204" pitchFamily="34" charset="0"/>
                </a:rPr>
                <a:t>14-Day </a:t>
              </a:r>
              <a:r>
                <a:rPr lang="en-US" sz="2000" dirty="0" smtClean="0">
                  <a:latin typeface="Arial" panose="020B0604020202020204" pitchFamily="34" charset="0"/>
                  <a:cs typeface="Arial" panose="020B0604020202020204" pitchFamily="34" charset="0"/>
                </a:rPr>
                <a:t>studies </a:t>
              </a:r>
              <a:r>
                <a:rPr lang="en-US" sz="2000" dirty="0">
                  <a:latin typeface="Arial" panose="020B0604020202020204" pitchFamily="34" charset="0"/>
                  <a:cs typeface="Arial" panose="020B0604020202020204" pitchFamily="34" charset="0"/>
                </a:rPr>
                <a:t>in </a:t>
              </a:r>
              <a:r>
                <a:rPr lang="en-US" sz="2000" dirty="0" smtClean="0">
                  <a:latin typeface="Arial" panose="020B0604020202020204" pitchFamily="34" charset="0"/>
                  <a:cs typeface="Arial" panose="020B0604020202020204" pitchFamily="34" charset="0"/>
                </a:rPr>
                <a:t>rats</a:t>
              </a:r>
              <a:r>
                <a:rPr lang="en-US" sz="2000" dirty="0">
                  <a:latin typeface="Arial" panose="020B0604020202020204" pitchFamily="34" charset="0"/>
                  <a:cs typeface="Arial" panose="020B0604020202020204" pitchFamily="34" charset="0"/>
                </a:rPr>
                <a:t>, NOAEL</a:t>
              </a:r>
            </a:p>
            <a:p>
              <a:pPr algn="ctr"/>
              <a:r>
                <a:rPr lang="en-US" sz="2000" dirty="0">
                  <a:latin typeface="Arial" panose="020B0604020202020204" pitchFamily="34" charset="0"/>
                  <a:cs typeface="Arial" panose="020B0604020202020204" pitchFamily="34" charset="0"/>
                </a:rPr>
                <a:t>&gt;2000 mg/kg </a:t>
              </a:r>
              <a:r>
                <a:rPr lang="en-US" sz="2000" dirty="0" err="1">
                  <a:latin typeface="Arial" panose="020B0604020202020204" pitchFamily="34" charset="0"/>
                  <a:cs typeface="Arial" panose="020B0604020202020204" pitchFamily="34" charset="0"/>
                </a:rPr>
                <a:t>bw</a:t>
              </a:r>
              <a:r>
                <a:rPr lang="en-US" sz="2000" dirty="0">
                  <a:latin typeface="Arial" panose="020B0604020202020204" pitchFamily="34" charset="0"/>
                  <a:cs typeface="Arial" panose="020B0604020202020204" pitchFamily="34" charset="0"/>
                </a:rPr>
                <a:t>/d</a:t>
              </a:r>
            </a:p>
          </p:txBody>
        </p:sp>
        <p:sp>
          <p:nvSpPr>
            <p:cNvPr id="21" name="TextBox 20"/>
            <p:cNvSpPr txBox="1"/>
            <p:nvPr/>
          </p:nvSpPr>
          <p:spPr>
            <a:xfrm>
              <a:off x="7077074" y="5343526"/>
              <a:ext cx="3413126" cy="1015663"/>
            </a:xfrm>
            <a:prstGeom prst="rect">
              <a:avLst/>
            </a:prstGeom>
            <a:noFill/>
            <a:ln w="28575" cmpd="sng">
              <a:solidFill>
                <a:schemeClr val="accent1"/>
              </a:solidFill>
            </a:ln>
          </p:spPr>
          <p:txBody>
            <a:bodyPr wrap="square" rtlCol="0">
              <a:spAutoFit/>
            </a:bodyPr>
            <a:lstStyle/>
            <a:p>
              <a:r>
                <a:rPr lang="en-US" sz="2000" dirty="0">
                  <a:latin typeface="Arial" panose="020B0604020202020204" pitchFamily="34" charset="0"/>
                  <a:cs typeface="Arial" panose="020B0604020202020204" pitchFamily="34" charset="0"/>
                </a:rPr>
                <a:t>Result: </a:t>
              </a:r>
              <a:r>
                <a:rPr lang="en-US" sz="2000" dirty="0" err="1">
                  <a:latin typeface="Arial" panose="020B0604020202020204" pitchFamily="34" charset="0"/>
                  <a:cs typeface="Arial" panose="020B0604020202020204" pitchFamily="34" charset="0"/>
                </a:rPr>
                <a:t>Cinnamyl</a:t>
              </a:r>
              <a:r>
                <a:rPr lang="en-US" sz="2000" dirty="0">
                  <a:latin typeface="Arial" panose="020B0604020202020204" pitchFamily="34" charset="0"/>
                  <a:cs typeface="Arial" panose="020B0604020202020204" pitchFamily="34" charset="0"/>
                </a:rPr>
                <a:t> benzoate </a:t>
              </a:r>
            </a:p>
            <a:p>
              <a:r>
                <a:rPr lang="en-US" sz="2000" dirty="0">
                  <a:latin typeface="Arial" panose="020B0604020202020204" pitchFamily="34" charset="0"/>
                  <a:cs typeface="Arial" panose="020B0604020202020204" pitchFamily="34" charset="0"/>
                </a:rPr>
                <a:t>granted FEMA GRAS status (FEMA 4703)</a:t>
              </a:r>
            </a:p>
          </p:txBody>
        </p:sp>
        <p:pic>
          <p:nvPicPr>
            <p:cNvPr id="26" name="Picture 25" descr="cinnamyl benzoate.gif"/>
            <p:cNvPicPr>
              <a:picLocks noChangeAspect="1"/>
            </p:cNvPicPr>
            <p:nvPr/>
          </p:nvPicPr>
          <p:blipFill>
            <a:blip r:embed="rId3" cstate="print"/>
            <a:stretch>
              <a:fillRect/>
            </a:stretch>
          </p:blipFill>
          <p:spPr>
            <a:xfrm>
              <a:off x="3909350" y="1549401"/>
              <a:ext cx="3202650" cy="1293875"/>
            </a:xfrm>
            <a:prstGeom prst="rect">
              <a:avLst/>
            </a:prstGeom>
          </p:spPr>
        </p:pic>
        <p:sp>
          <p:nvSpPr>
            <p:cNvPr id="31" name="Line 15"/>
            <p:cNvSpPr>
              <a:spLocks noChangeShapeType="1"/>
            </p:cNvSpPr>
            <p:nvPr/>
          </p:nvSpPr>
          <p:spPr bwMode="auto">
            <a:xfrm>
              <a:off x="6792937" y="2238375"/>
              <a:ext cx="914400" cy="0"/>
            </a:xfrm>
            <a:prstGeom prst="line">
              <a:avLst/>
            </a:prstGeom>
            <a:noFill/>
            <a:ln w="76200" cmpd="sng">
              <a:solidFill>
                <a:schemeClr val="accent3"/>
              </a:solidFill>
              <a:round/>
              <a:headEnd type="none" w="med" len="lg"/>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33" name="TextBox 32"/>
            <p:cNvSpPr txBox="1"/>
            <p:nvPr/>
          </p:nvSpPr>
          <p:spPr>
            <a:xfrm>
              <a:off x="4279106" y="5505450"/>
              <a:ext cx="1854994"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dirty="0">
                  <a:latin typeface="Arial" panose="020B0604020202020204" pitchFamily="34" charset="0"/>
                  <a:cs typeface="Arial" panose="020B0604020202020204" pitchFamily="34" charset="0"/>
                </a:rPr>
                <a:t>Safety Factor </a:t>
              </a:r>
            </a:p>
            <a:p>
              <a:pPr algn="ctr"/>
              <a:r>
                <a:rPr lang="en-US" sz="2000" dirty="0">
                  <a:latin typeface="Arial" panose="020B0604020202020204" pitchFamily="34" charset="0"/>
                  <a:cs typeface="Arial" panose="020B0604020202020204" pitchFamily="34" charset="0"/>
                </a:rPr>
                <a:t>&gt; 35,000</a:t>
              </a:r>
            </a:p>
          </p:txBody>
        </p:sp>
        <p:sp>
          <p:nvSpPr>
            <p:cNvPr id="37" name="Line 18"/>
            <p:cNvSpPr>
              <a:spLocks noChangeShapeType="1"/>
            </p:cNvSpPr>
            <p:nvPr/>
          </p:nvSpPr>
          <p:spPr bwMode="auto">
            <a:xfrm>
              <a:off x="5778500" y="4241800"/>
              <a:ext cx="1320800" cy="1155700"/>
            </a:xfrm>
            <a:prstGeom prst="line">
              <a:avLst/>
            </a:prstGeom>
            <a:noFill/>
            <a:ln w="76200" cmpd="sng">
              <a:solidFill>
                <a:schemeClr val="accent2"/>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39" name="TextBox 38"/>
            <p:cNvSpPr txBox="1"/>
            <p:nvPr/>
          </p:nvSpPr>
          <p:spPr>
            <a:xfrm>
              <a:off x="7764462" y="1873251"/>
              <a:ext cx="2662238"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latin typeface="Arial" panose="020B0604020202020204" pitchFamily="34" charset="0"/>
                  <a:cs typeface="Arial" panose="020B0604020202020204" pitchFamily="34" charset="0"/>
                </a:rPr>
                <a:t>Sensory Data-Imparts Fruity, Spice Note</a:t>
              </a:r>
            </a:p>
          </p:txBody>
        </p:sp>
        <p:cxnSp>
          <p:nvCxnSpPr>
            <p:cNvPr id="44" name="Straight Arrow Connector 43"/>
            <p:cNvCxnSpPr>
              <a:endCxn id="33" idx="1"/>
            </p:cNvCxnSpPr>
            <p:nvPr/>
          </p:nvCxnSpPr>
          <p:spPr>
            <a:xfrm>
              <a:off x="3060700" y="5245101"/>
              <a:ext cx="1218406" cy="614293"/>
            </a:xfrm>
            <a:prstGeom prst="straightConnector1">
              <a:avLst/>
            </a:prstGeom>
            <a:ln w="76200" cmpd="sng">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21" idx="1"/>
            </p:cNvCxnSpPr>
            <p:nvPr/>
          </p:nvCxnSpPr>
          <p:spPr>
            <a:xfrm>
              <a:off x="6157912" y="5848351"/>
              <a:ext cx="919162" cy="3007"/>
            </a:xfrm>
            <a:prstGeom prst="straightConnector1">
              <a:avLst/>
            </a:prstGeom>
            <a:ln w="76200" cmpd="sng">
              <a:solidFill>
                <a:srgbClr val="A5AB8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04815" name="Line 15"/>
            <p:cNvSpPr>
              <a:spLocks noChangeShapeType="1"/>
            </p:cNvSpPr>
            <p:nvPr/>
          </p:nvSpPr>
          <p:spPr bwMode="auto">
            <a:xfrm>
              <a:off x="3510782" y="2308225"/>
              <a:ext cx="756419" cy="3175"/>
            </a:xfrm>
            <a:prstGeom prst="line">
              <a:avLst/>
            </a:prstGeom>
            <a:noFill/>
            <a:ln w="76200" cmpd="sng">
              <a:solidFill>
                <a:srgbClr val="003B71"/>
              </a:solidFill>
              <a:round/>
              <a:headEnd type="none" w="med" len="lg"/>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204818" name="Line 18"/>
            <p:cNvSpPr>
              <a:spLocks noChangeShapeType="1"/>
            </p:cNvSpPr>
            <p:nvPr/>
          </p:nvSpPr>
          <p:spPr bwMode="auto">
            <a:xfrm flipH="1">
              <a:off x="3402806" y="2743201"/>
              <a:ext cx="1270794" cy="1428751"/>
            </a:xfrm>
            <a:prstGeom prst="line">
              <a:avLst/>
            </a:prstGeom>
            <a:noFill/>
            <a:ln w="76200" cmpd="sng">
              <a:solidFill>
                <a:schemeClr val="bg2">
                  <a:lumMod val="75000"/>
                </a:schemeClr>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204819" name="Line 19"/>
          <p:cNvSpPr>
            <a:spLocks noChangeShapeType="1"/>
          </p:cNvSpPr>
          <p:nvPr/>
        </p:nvSpPr>
        <p:spPr bwMode="auto">
          <a:xfrm>
            <a:off x="5631534" y="2186156"/>
            <a:ext cx="0" cy="762000"/>
          </a:xfrm>
          <a:prstGeom prst="line">
            <a:avLst/>
          </a:prstGeom>
          <a:noFill/>
          <a:ln w="76200" cmpd="sng">
            <a:solidFill>
              <a:srgbClr val="DD8047"/>
            </a:solidFill>
            <a:round/>
            <a:headEnd type="none" w="med" len="lg"/>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50720574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838199" y="152184"/>
            <a:ext cx="9583455" cy="837374"/>
          </a:xfrm>
        </p:spPr>
        <p:txBody>
          <a:bodyPr>
            <a:normAutofit/>
          </a:bodyPr>
          <a:lstStyle/>
          <a:p>
            <a:r>
              <a:rPr lang="en-US" sz="4000" b="1" dirty="0" smtClean="0"/>
              <a:t>FEMA GRAS Conclusions</a:t>
            </a:r>
            <a:endParaRPr lang="en-US" sz="4000" b="1" dirty="0"/>
          </a:p>
        </p:txBody>
      </p:sp>
      <p:sp>
        <p:nvSpPr>
          <p:cNvPr id="208899" name="Rectangle 3"/>
          <p:cNvSpPr>
            <a:spLocks noGrp="1" noChangeArrowheads="1"/>
          </p:cNvSpPr>
          <p:nvPr>
            <p:ph sz="quarter" idx="1"/>
          </p:nvPr>
        </p:nvSpPr>
        <p:spPr/>
        <p:txBody>
          <a:bodyPr>
            <a:normAutofit fontScale="92500" lnSpcReduction="10000"/>
          </a:bodyPr>
          <a:lstStyle/>
          <a:p>
            <a:pPr marL="457200" indent="-457200">
              <a:lnSpc>
                <a:spcPct val="110000"/>
              </a:lnSpc>
              <a:buFont typeface="+mj-lt"/>
              <a:buAutoNum type="arabicPeriod"/>
            </a:pPr>
            <a:r>
              <a:rPr lang="en-US" sz="2000" dirty="0"/>
              <a:t>Applicant receives GRAS </a:t>
            </a:r>
            <a:r>
              <a:rPr lang="en-US" sz="2000" dirty="0" smtClean="0"/>
              <a:t>letter</a:t>
            </a:r>
          </a:p>
          <a:p>
            <a:pPr marL="914400" lvl="2" indent="-457200">
              <a:lnSpc>
                <a:spcPct val="110000"/>
              </a:lnSpc>
              <a:spcBef>
                <a:spcPts val="1000"/>
              </a:spcBef>
            </a:pPr>
            <a:r>
              <a:rPr lang="en-US" sz="2100" dirty="0" smtClean="0"/>
              <a:t>GRAS or Additional Data Needed</a:t>
            </a:r>
          </a:p>
          <a:p>
            <a:pPr marL="457200" indent="-457200">
              <a:lnSpc>
                <a:spcPct val="110000"/>
              </a:lnSpc>
              <a:buFont typeface="+mj-lt"/>
              <a:buAutoNum type="arabicPeriod"/>
            </a:pPr>
            <a:r>
              <a:rPr lang="en-US" sz="2000" dirty="0" smtClean="0"/>
              <a:t>Publication</a:t>
            </a:r>
          </a:p>
          <a:p>
            <a:pPr marL="863600" lvl="1" indent="-342900">
              <a:lnSpc>
                <a:spcPct val="110000"/>
              </a:lnSpc>
            </a:pPr>
            <a:r>
              <a:rPr lang="en-US" sz="2000" dirty="0" smtClean="0"/>
              <a:t>GRAS </a:t>
            </a:r>
            <a:r>
              <a:rPr lang="en-US" sz="2000" dirty="0"/>
              <a:t>article in </a:t>
            </a:r>
            <a:r>
              <a:rPr lang="en-US" sz="2000" i="1" dirty="0"/>
              <a:t>Food Technology</a:t>
            </a:r>
          </a:p>
          <a:p>
            <a:pPr marL="863600" lvl="1" indent="-342900">
              <a:lnSpc>
                <a:spcPct val="110000"/>
              </a:lnSpc>
            </a:pPr>
            <a:r>
              <a:rPr lang="en-US" sz="2000" dirty="0"/>
              <a:t>FEMA website</a:t>
            </a:r>
          </a:p>
          <a:p>
            <a:pPr marL="804863" lvl="1" indent="-273050">
              <a:lnSpc>
                <a:spcPct val="110000"/>
              </a:lnSpc>
            </a:pPr>
            <a:r>
              <a:rPr lang="en-US" sz="2000" dirty="0" smtClean="0"/>
              <a:t> Identity</a:t>
            </a:r>
            <a:endParaRPr lang="en-US" sz="2000" dirty="0"/>
          </a:p>
          <a:p>
            <a:pPr marL="804863" lvl="1" indent="-273050">
              <a:lnSpc>
                <a:spcPct val="110000"/>
              </a:lnSpc>
            </a:pPr>
            <a:r>
              <a:rPr lang="en-US" sz="2000" dirty="0" smtClean="0"/>
              <a:t> Use </a:t>
            </a:r>
            <a:r>
              <a:rPr lang="en-US" sz="2000" dirty="0"/>
              <a:t>levels and food categories</a:t>
            </a:r>
          </a:p>
          <a:p>
            <a:pPr marL="457200" indent="-457200">
              <a:lnSpc>
                <a:spcPct val="110000"/>
              </a:lnSpc>
              <a:buFont typeface="+mj-lt"/>
              <a:buAutoNum type="arabicPeriod"/>
            </a:pPr>
            <a:r>
              <a:rPr lang="en-US" sz="2000" dirty="0"/>
              <a:t>Data sent to US FDA</a:t>
            </a:r>
          </a:p>
          <a:p>
            <a:pPr marL="457200" indent="-457200">
              <a:lnSpc>
                <a:spcPct val="110000"/>
              </a:lnSpc>
              <a:buFont typeface="+mj-lt"/>
              <a:buAutoNum type="arabicPeriod"/>
            </a:pPr>
            <a:r>
              <a:rPr lang="en-US" sz="2000" dirty="0"/>
              <a:t>Summaries made publicly available </a:t>
            </a:r>
          </a:p>
          <a:p>
            <a:pPr marL="457200" indent="-457200">
              <a:lnSpc>
                <a:spcPct val="110000"/>
              </a:lnSpc>
              <a:buFont typeface="+mj-lt"/>
              <a:buAutoNum type="arabicPeriod"/>
            </a:pPr>
            <a:r>
              <a:rPr lang="en-US" sz="2000" dirty="0"/>
              <a:t>GRAS affirmation, reaffirmation</a:t>
            </a:r>
          </a:p>
          <a:p>
            <a:pPr marL="754063" lvl="1" indent="-273050">
              <a:lnSpc>
                <a:spcPct val="110000"/>
              </a:lnSpc>
            </a:pPr>
            <a:r>
              <a:rPr lang="en-US" sz="2000" dirty="0" smtClean="0"/>
              <a:t> </a:t>
            </a:r>
            <a:r>
              <a:rPr lang="en-US" sz="2000" i="1" dirty="0" smtClean="0"/>
              <a:t>Food </a:t>
            </a:r>
            <a:r>
              <a:rPr lang="en-US" sz="2000" i="1" dirty="0"/>
              <a:t>and Chemical Toxicology</a:t>
            </a:r>
          </a:p>
          <a:p>
            <a:pPr lvl="1">
              <a:lnSpc>
                <a:spcPct val="90000"/>
              </a:lnSpc>
              <a:buFontTx/>
              <a:buNone/>
            </a:pPr>
            <a:endParaRPr lang="en-US" sz="1800" dirty="0"/>
          </a:p>
          <a:p>
            <a:pPr lvl="1">
              <a:lnSpc>
                <a:spcPct val="90000"/>
              </a:lnSpc>
              <a:buFontTx/>
              <a:buNone/>
            </a:pPr>
            <a:endParaRPr lang="en-US" sz="1800" dirty="0"/>
          </a:p>
          <a:p>
            <a:pPr>
              <a:lnSpc>
                <a:spcPct val="90000"/>
              </a:lnSpc>
            </a:pPr>
            <a:endParaRPr lang="en-US" sz="2000" dirty="0"/>
          </a:p>
        </p:txBody>
      </p:sp>
      <p:pic>
        <p:nvPicPr>
          <p:cNvPr id="5" name="Picture 4" descr="GRAS 27 thumbnail.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7228" y="1433611"/>
            <a:ext cx="3315472" cy="4416044"/>
          </a:xfrm>
          <a:prstGeom prst="rect">
            <a:avLst/>
          </a:prstGeom>
        </p:spPr>
      </p:pic>
    </p:spTree>
    <p:extLst>
      <p:ext uri="{BB962C8B-B14F-4D97-AF65-F5344CB8AC3E}">
        <p14:creationId xmlns:p14="http://schemas.microsoft.com/office/powerpoint/2010/main" val="117969781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Relationship with U.S. FDA</a:t>
            </a:r>
            <a:endParaRPr lang="en-US" b="1" dirty="0"/>
          </a:p>
        </p:txBody>
      </p:sp>
      <p:sp>
        <p:nvSpPr>
          <p:cNvPr id="3" name="Content Placeholder 2"/>
          <p:cNvSpPr>
            <a:spLocks noGrp="1"/>
          </p:cNvSpPr>
          <p:nvPr>
            <p:ph idx="1"/>
          </p:nvPr>
        </p:nvSpPr>
        <p:spPr/>
        <p:txBody>
          <a:bodyPr>
            <a:normAutofit/>
          </a:bodyPr>
          <a:lstStyle/>
          <a:p>
            <a:r>
              <a:rPr lang="en-US" dirty="0" smtClean="0"/>
              <a:t>FEMA </a:t>
            </a:r>
            <a:r>
              <a:rPr lang="en-US" dirty="0"/>
              <a:t>and </a:t>
            </a:r>
            <a:r>
              <a:rPr lang="en-US" dirty="0" smtClean="0"/>
              <a:t>FDA </a:t>
            </a:r>
            <a:r>
              <a:rPr lang="en-US" dirty="0"/>
              <a:t>enjoy a positive, long-standing, productive relationship</a:t>
            </a:r>
          </a:p>
          <a:p>
            <a:r>
              <a:rPr lang="en-US" dirty="0" smtClean="0"/>
              <a:t>FDA </a:t>
            </a:r>
            <a:r>
              <a:rPr lang="en-US" dirty="0"/>
              <a:t>acknowledges FEMA GRAS determinations but is free to challenge them at any time</a:t>
            </a:r>
          </a:p>
          <a:p>
            <a:r>
              <a:rPr lang="en-US" dirty="0"/>
              <a:t>FEMA GRAS status does not mean “FDA approval”</a:t>
            </a:r>
          </a:p>
          <a:p>
            <a:r>
              <a:rPr lang="en-US" dirty="0"/>
              <a:t>FEMA has an obligation to </a:t>
            </a:r>
            <a:r>
              <a:rPr lang="en-US" dirty="0" smtClean="0"/>
              <a:t>keep FDA </a:t>
            </a:r>
            <a:r>
              <a:rPr lang="en-US" dirty="0"/>
              <a:t>fully informed about FEMA GRAS determinations</a:t>
            </a:r>
          </a:p>
          <a:p>
            <a:r>
              <a:rPr lang="en-US" dirty="0" smtClean="0"/>
              <a:t>FDA </a:t>
            </a:r>
            <a:r>
              <a:rPr lang="en-US" dirty="0"/>
              <a:t>is the ultimate regulatory authority</a:t>
            </a:r>
          </a:p>
          <a:p>
            <a:pPr marL="0" indent="0">
              <a:buNone/>
            </a:pPr>
            <a:endParaRPr lang="en-US" dirty="0"/>
          </a:p>
        </p:txBody>
      </p:sp>
    </p:spTree>
    <p:extLst>
      <p:ext uri="{BB962C8B-B14F-4D97-AF65-F5344CB8AC3E}">
        <p14:creationId xmlns:p14="http://schemas.microsoft.com/office/powerpoint/2010/main" val="404574892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
          <p:cNvSpPr>
            <a:spLocks noGrp="1" noChangeArrowheads="1"/>
          </p:cNvSpPr>
          <p:nvPr>
            <p:ph type="title"/>
          </p:nvPr>
        </p:nvSpPr>
        <p:spPr>
          <a:xfrm>
            <a:off x="188263" y="325088"/>
            <a:ext cx="11671012" cy="558801"/>
          </a:xfrm>
        </p:spPr>
        <p:txBody>
          <a:bodyPr>
            <a:noAutofit/>
          </a:bodyPr>
          <a:lstStyle/>
          <a:p>
            <a:r>
              <a:rPr lang="en-GB" altLang="en-US" sz="4000" b="1" dirty="0" smtClean="0">
                <a:ea typeface="ＭＳ Ｐゴシック" charset="-128"/>
              </a:rPr>
              <a:t>Global Safety Evaluation and Regulation</a:t>
            </a:r>
            <a:endParaRPr lang="en-GB" altLang="en-US" sz="4000" b="1" dirty="0">
              <a:ea typeface="ＭＳ Ｐゴシック" charset="-128"/>
            </a:endParaRPr>
          </a:p>
        </p:txBody>
      </p:sp>
      <p:grpSp>
        <p:nvGrpSpPr>
          <p:cNvPr id="2" name="Group 1"/>
          <p:cNvGrpSpPr/>
          <p:nvPr/>
        </p:nvGrpSpPr>
        <p:grpSpPr>
          <a:xfrm>
            <a:off x="2552123" y="1267691"/>
            <a:ext cx="8160905" cy="5349731"/>
            <a:chOff x="2063750" y="1166813"/>
            <a:chExt cx="8528050" cy="5575300"/>
          </a:xfrm>
        </p:grpSpPr>
        <p:sp>
          <p:nvSpPr>
            <p:cNvPr id="327753" name="Rectangle 73"/>
            <p:cNvSpPr>
              <a:spLocks noChangeArrowheads="1"/>
            </p:cNvSpPr>
            <p:nvPr/>
          </p:nvSpPr>
          <p:spPr bwMode="auto">
            <a:xfrm>
              <a:off x="5394325" y="2971800"/>
              <a:ext cx="1403350" cy="40987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gradFill rotWithShape="1">
                    <a:gsLst>
                      <a:gs pos="0">
                        <a:srgbClr val="FFCC00">
                          <a:alpha val="79999"/>
                        </a:srgbClr>
                      </a:gs>
                      <a:gs pos="100000">
                        <a:srgbClr val="FB3E03"/>
                      </a:gs>
                    </a:gsLst>
                    <a:path path="rect">
                      <a:fillToRect r="100000" b="100000"/>
                    </a:path>
                  </a:gradFill>
                </a14:hiddenFill>
              </a:ext>
              <a:ext uri="{91240B29-F687-4f45-9708-019B960494DF}">
                <a14:hiddenLine xmlns:a14="http://schemas.microsoft.com/office/drawing/2010/main" w="15875">
                  <a:solidFill>
                    <a:schemeClr val="tx1"/>
                  </a:solidFill>
                  <a:miter lim="800000"/>
                  <a:headEnd/>
                  <a:tailEnd/>
                </a14:hiddenLine>
              </a:ext>
            </a:extLst>
          </p:spPr>
          <p:txBody>
            <a:bodyPr lIns="131597" tIns="65797" rIns="131597" bIns="65797">
              <a:spAutoFit/>
            </a:bodyPr>
            <a:lstStyle/>
            <a:p>
              <a:pPr>
                <a:defRPr/>
              </a:pPr>
              <a:endParaRPr lang="en-US">
                <a:ea typeface="ＭＳ Ｐゴシック" charset="0"/>
                <a:cs typeface="Arial" charset="0"/>
              </a:endParaRPr>
            </a:p>
          </p:txBody>
        </p:sp>
        <p:sp>
          <p:nvSpPr>
            <p:cNvPr id="32" name="Right Arrow 31"/>
            <p:cNvSpPr>
              <a:spLocks noChangeArrowheads="1"/>
            </p:cNvSpPr>
            <p:nvPr/>
          </p:nvSpPr>
          <p:spPr bwMode="auto">
            <a:xfrm rot="-3080676">
              <a:off x="8280400" y="1979613"/>
              <a:ext cx="596900" cy="279400"/>
            </a:xfrm>
            <a:prstGeom prst="rightArrow">
              <a:avLst>
                <a:gd name="adj1" fmla="val 50000"/>
                <a:gd name="adj2" fmla="val 49997"/>
              </a:avLst>
            </a:prstGeom>
            <a:solidFill>
              <a:srgbClr val="E79600"/>
            </a:solidFill>
            <a:ln w="9525">
              <a:solidFill>
                <a:srgbClr val="FFFFFF"/>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Helvetica"/>
                <a:cs typeface="Helvetica"/>
              </a:endParaRPr>
            </a:p>
          </p:txBody>
        </p:sp>
        <p:sp>
          <p:nvSpPr>
            <p:cNvPr id="21508" name="Rectangle 4"/>
            <p:cNvSpPr>
              <a:spLocks noChangeArrowheads="1"/>
            </p:cNvSpPr>
            <p:nvPr/>
          </p:nvSpPr>
          <p:spPr bwMode="auto">
            <a:xfrm>
              <a:off x="6916738" y="1166813"/>
              <a:ext cx="3675062" cy="6905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BE" altLang="en-US" sz="2000" dirty="0">
                  <a:latin typeface="Calibri" charset="0"/>
                </a:rPr>
                <a:t>Recognition of FEMA GRAS</a:t>
              </a:r>
            </a:p>
            <a:p>
              <a:pPr algn="ctr" eaLnBrk="1" hangingPunct="1"/>
              <a:r>
                <a:rPr lang="fr-BE" altLang="en-US" sz="2000" dirty="0">
                  <a:latin typeface="Calibri" charset="0"/>
                </a:rPr>
                <a:t>by </a:t>
              </a:r>
              <a:r>
                <a:rPr lang="fr-BE" altLang="en-US" sz="2000" dirty="0" err="1">
                  <a:latin typeface="Calibri" charset="0"/>
                </a:rPr>
                <a:t>other</a:t>
              </a:r>
              <a:r>
                <a:rPr lang="fr-BE" altLang="en-US" sz="2000" dirty="0">
                  <a:latin typeface="Calibri" charset="0"/>
                </a:rPr>
                <a:t> countries</a:t>
              </a:r>
            </a:p>
          </p:txBody>
        </p:sp>
        <p:sp>
          <p:nvSpPr>
            <p:cNvPr id="35" name="Right Arrow 34"/>
            <p:cNvSpPr>
              <a:spLocks noChangeArrowheads="1"/>
            </p:cNvSpPr>
            <p:nvPr/>
          </p:nvSpPr>
          <p:spPr bwMode="auto">
            <a:xfrm rot="7539361">
              <a:off x="4244182" y="4085432"/>
              <a:ext cx="2947987" cy="368300"/>
            </a:xfrm>
            <a:prstGeom prst="rightArrow">
              <a:avLst>
                <a:gd name="adj1" fmla="val 50000"/>
                <a:gd name="adj2" fmla="val 49990"/>
              </a:avLst>
            </a:prstGeom>
            <a:solidFill>
              <a:srgbClr val="E79600"/>
            </a:solidFill>
            <a:ln w="9525">
              <a:solidFill>
                <a:schemeClr val="bg1"/>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endParaRPr>
            </a:p>
          </p:txBody>
        </p:sp>
        <p:sp>
          <p:nvSpPr>
            <p:cNvPr id="21510" name="Rectangle 6"/>
            <p:cNvSpPr>
              <a:spLocks noChangeArrowheads="1"/>
            </p:cNvSpPr>
            <p:nvPr/>
          </p:nvSpPr>
          <p:spPr bwMode="auto">
            <a:xfrm>
              <a:off x="2441575" y="5476875"/>
              <a:ext cx="2717800" cy="12652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BE" altLang="ja-JP">
                  <a:latin typeface="Calibri" charset="0"/>
                </a:rPr>
                <a:t>EU Union List</a:t>
              </a:r>
            </a:p>
            <a:p>
              <a:pPr algn="ctr" eaLnBrk="1" hangingPunct="1"/>
              <a:r>
                <a:rPr lang="fr-BE" altLang="ja-JP">
                  <a:latin typeface="Calibri" charset="0"/>
                </a:rPr>
                <a:t>China</a:t>
              </a:r>
            </a:p>
            <a:p>
              <a:pPr algn="ctr" eaLnBrk="1" hangingPunct="1"/>
              <a:r>
                <a:rPr lang="fr-BE" altLang="ja-JP">
                  <a:latin typeface="Calibri" charset="0"/>
                </a:rPr>
                <a:t>Japan</a:t>
              </a:r>
              <a:endParaRPr lang="en-US" altLang="ja-JP">
                <a:latin typeface="Calibri" charset="0"/>
              </a:endParaRPr>
            </a:p>
          </p:txBody>
        </p:sp>
        <p:sp>
          <p:nvSpPr>
            <p:cNvPr id="37" name="Right Arrow 36"/>
            <p:cNvSpPr>
              <a:spLocks noChangeArrowheads="1"/>
            </p:cNvSpPr>
            <p:nvPr/>
          </p:nvSpPr>
          <p:spPr bwMode="auto">
            <a:xfrm flipH="1">
              <a:off x="5159375" y="5776914"/>
              <a:ext cx="1728788" cy="388937"/>
            </a:xfrm>
            <a:prstGeom prst="rightArrow">
              <a:avLst>
                <a:gd name="adj1" fmla="val 50000"/>
                <a:gd name="adj2" fmla="val 49861"/>
              </a:avLst>
            </a:prstGeom>
            <a:solidFill>
              <a:srgbClr val="E79600"/>
            </a:solidFill>
            <a:ln w="9525">
              <a:solidFill>
                <a:srgbClr val="F9F9F9"/>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endParaRPr>
            </a:p>
          </p:txBody>
        </p:sp>
        <p:sp>
          <p:nvSpPr>
            <p:cNvPr id="21512" name="Rectangle 3"/>
            <p:cNvSpPr>
              <a:spLocks noChangeArrowheads="1"/>
            </p:cNvSpPr>
            <p:nvPr/>
          </p:nvSpPr>
          <p:spPr bwMode="auto">
            <a:xfrm>
              <a:off x="5808663" y="2281239"/>
              <a:ext cx="4252912" cy="720725"/>
            </a:xfrm>
            <a:prstGeom prst="rect">
              <a:avLst/>
            </a:prstGeom>
            <a:solidFill>
              <a:schemeClr val="bg1"/>
            </a:solidFill>
            <a:ln w="2857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BE" altLang="en-US" sz="2800" dirty="0">
                  <a:latin typeface="Calibri" charset="0"/>
                </a:rPr>
                <a:t>FEMA- GRAS List</a:t>
              </a:r>
              <a:endParaRPr lang="en-US" altLang="ja-JP" sz="2800" dirty="0">
                <a:latin typeface="Calibri" charset="0"/>
              </a:endParaRPr>
            </a:p>
          </p:txBody>
        </p:sp>
        <p:sp>
          <p:nvSpPr>
            <p:cNvPr id="21513" name="Rectangle 4"/>
            <p:cNvSpPr>
              <a:spLocks noChangeArrowheads="1"/>
            </p:cNvSpPr>
            <p:nvPr/>
          </p:nvSpPr>
          <p:spPr bwMode="auto">
            <a:xfrm>
              <a:off x="6764339" y="3357563"/>
              <a:ext cx="1995487" cy="431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fr-BE" altLang="en-US">
                <a:latin typeface="Calibri" charset="0"/>
              </a:endParaRPr>
            </a:p>
            <a:p>
              <a:pPr algn="ctr" eaLnBrk="1" hangingPunct="1"/>
              <a:r>
                <a:rPr lang="fr-BE" altLang="en-US" sz="2800">
                  <a:latin typeface="Calibri" charset="0"/>
                </a:rPr>
                <a:t>US-FDA</a:t>
              </a:r>
            </a:p>
            <a:p>
              <a:pPr algn="ctr" eaLnBrk="1" hangingPunct="1"/>
              <a:endParaRPr lang="ja-JP" altLang="en-US">
                <a:latin typeface="Calibri" charset="0"/>
              </a:endParaRPr>
            </a:p>
          </p:txBody>
        </p:sp>
        <p:sp>
          <p:nvSpPr>
            <p:cNvPr id="21514" name="Rectangle 5"/>
            <p:cNvSpPr>
              <a:spLocks noChangeArrowheads="1"/>
            </p:cNvSpPr>
            <p:nvPr/>
          </p:nvSpPr>
          <p:spPr bwMode="auto">
            <a:xfrm>
              <a:off x="2422525" y="4117975"/>
              <a:ext cx="7634288" cy="914400"/>
            </a:xfrm>
            <a:prstGeom prst="rect">
              <a:avLst/>
            </a:prstGeom>
            <a:solidFill>
              <a:schemeClr val="bg1"/>
            </a:solidFill>
            <a:ln w="2857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BE" altLang="en-US" sz="2800">
                  <a:latin typeface="Calibri" charset="0"/>
                </a:rPr>
                <a:t>Codex Committee on Food Additives (CCFA)</a:t>
              </a:r>
              <a:endParaRPr lang="en-US" altLang="ja-JP" sz="2800">
                <a:latin typeface="Calibri" charset="0"/>
              </a:endParaRPr>
            </a:p>
          </p:txBody>
        </p:sp>
        <p:sp>
          <p:nvSpPr>
            <p:cNvPr id="21515" name="Rectangle 6"/>
            <p:cNvSpPr>
              <a:spLocks noChangeArrowheads="1"/>
            </p:cNvSpPr>
            <p:nvPr/>
          </p:nvSpPr>
          <p:spPr bwMode="auto">
            <a:xfrm>
              <a:off x="6883401" y="5413376"/>
              <a:ext cx="1793875" cy="1255713"/>
            </a:xfrm>
            <a:prstGeom prst="rect">
              <a:avLst/>
            </a:prstGeom>
            <a:solidFill>
              <a:schemeClr val="bg1"/>
            </a:solidFill>
            <a:ln w="2857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BE" altLang="en-US" sz="1800">
                  <a:latin typeface="Calibri" charset="0"/>
                </a:rPr>
                <a:t>Joint Expert</a:t>
              </a:r>
            </a:p>
            <a:p>
              <a:pPr algn="ctr" eaLnBrk="1" hangingPunct="1"/>
              <a:r>
                <a:rPr lang="fr-BE" altLang="en-US" sz="1800">
                  <a:latin typeface="Calibri" charset="0"/>
                </a:rPr>
                <a:t>Committee on</a:t>
              </a:r>
            </a:p>
            <a:p>
              <a:pPr algn="ctr" eaLnBrk="1" hangingPunct="1"/>
              <a:r>
                <a:rPr lang="fr-BE" altLang="en-US" sz="1800">
                  <a:latin typeface="Calibri" charset="0"/>
                </a:rPr>
                <a:t>Food Additives</a:t>
              </a:r>
            </a:p>
            <a:p>
              <a:pPr algn="ctr" eaLnBrk="1" hangingPunct="1"/>
              <a:r>
                <a:rPr lang="fr-BE" altLang="en-US" sz="1800">
                  <a:latin typeface="Calibri" charset="0"/>
                </a:rPr>
                <a:t>(JECFA)</a:t>
              </a:r>
              <a:endParaRPr lang="en-US" altLang="ja-JP" sz="1800">
                <a:latin typeface="Calibri" charset="0"/>
              </a:endParaRPr>
            </a:p>
          </p:txBody>
        </p:sp>
        <p:sp>
          <p:nvSpPr>
            <p:cNvPr id="21516" name="AutoShape 7"/>
            <p:cNvSpPr>
              <a:spLocks noChangeArrowheads="1"/>
            </p:cNvSpPr>
            <p:nvPr/>
          </p:nvSpPr>
          <p:spPr bwMode="auto">
            <a:xfrm>
              <a:off x="7546976" y="2997201"/>
              <a:ext cx="447675" cy="360363"/>
            </a:xfrm>
            <a:prstGeom prst="downArrow">
              <a:avLst>
                <a:gd name="adj1" fmla="val 50000"/>
                <a:gd name="adj2" fmla="val 25000"/>
              </a:avLst>
            </a:prstGeom>
            <a:solidFill>
              <a:srgbClr val="FF0000"/>
            </a:solidFill>
            <a:ln w="9525">
              <a:solidFill>
                <a:srgbClr val="FFFFFF"/>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21517" name="AutoShape 9"/>
            <p:cNvSpPr>
              <a:spLocks noChangeArrowheads="1"/>
            </p:cNvSpPr>
            <p:nvPr/>
          </p:nvSpPr>
          <p:spPr bwMode="auto">
            <a:xfrm>
              <a:off x="7546976" y="5013325"/>
              <a:ext cx="447675" cy="431800"/>
            </a:xfrm>
            <a:prstGeom prst="downArrow">
              <a:avLst>
                <a:gd name="adj1" fmla="val 50000"/>
                <a:gd name="adj2" fmla="val 32181"/>
              </a:avLst>
            </a:prstGeom>
            <a:solidFill>
              <a:srgbClr val="FF0000"/>
            </a:solidFill>
            <a:ln w="9525">
              <a:solidFill>
                <a:srgbClr val="FFFFFF"/>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21518" name="AutoShape 10"/>
            <p:cNvSpPr>
              <a:spLocks noChangeArrowheads="1"/>
            </p:cNvSpPr>
            <p:nvPr/>
          </p:nvSpPr>
          <p:spPr bwMode="auto">
            <a:xfrm>
              <a:off x="8693150" y="5072064"/>
              <a:ext cx="787400" cy="877887"/>
            </a:xfrm>
            <a:custGeom>
              <a:avLst/>
              <a:gdLst>
                <a:gd name="T0" fmla="*/ 747416375 w 21600"/>
                <a:gd name="T1" fmla="*/ 0 h 21600"/>
                <a:gd name="T2" fmla="*/ 448430679 w 21600"/>
                <a:gd name="T3" fmla="*/ 483135437 h 21600"/>
                <a:gd name="T4" fmla="*/ 0 w 21600"/>
                <a:gd name="T5" fmla="*/ 1207904638 h 21600"/>
                <a:gd name="T6" fmla="*/ 448430679 w 21600"/>
                <a:gd name="T7" fmla="*/ 1449404605 h 21600"/>
                <a:gd name="T8" fmla="*/ 896861359 w 21600"/>
                <a:gd name="T9" fmla="*/ 1006531301 h 21600"/>
                <a:gd name="T10" fmla="*/ 1046354207 w 21600"/>
                <a:gd name="T11" fmla="*/ 48313543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0000"/>
            </a:solidFill>
            <a:ln w="9525">
              <a:solidFill>
                <a:srgbClr val="FFFFFF"/>
              </a:solidFill>
              <a:miter lim="800000"/>
              <a:headEnd/>
              <a:tailEnd/>
            </a:ln>
          </p:spPr>
          <p:txBody>
            <a:bodyPr wrap="none" anchor="ctr"/>
            <a:lstStyle/>
            <a:p>
              <a:endParaRPr lang="en-US"/>
            </a:p>
          </p:txBody>
        </p:sp>
        <p:sp>
          <p:nvSpPr>
            <p:cNvPr id="21519" name="Rectangle 3"/>
            <p:cNvSpPr>
              <a:spLocks noChangeArrowheads="1"/>
            </p:cNvSpPr>
            <p:nvPr/>
          </p:nvSpPr>
          <p:spPr bwMode="auto">
            <a:xfrm>
              <a:off x="2063750" y="2174875"/>
              <a:ext cx="3024188" cy="9350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BE" altLang="en-US" sz="2800">
                  <a:latin typeface="Calibri" charset="0"/>
                </a:rPr>
                <a:t>FEMA- GRAS</a:t>
              </a:r>
            </a:p>
            <a:p>
              <a:pPr algn="ctr" eaLnBrk="1" hangingPunct="1"/>
              <a:r>
                <a:rPr lang="fr-BE" altLang="en-US" sz="2800">
                  <a:latin typeface="Calibri" charset="0"/>
                </a:rPr>
                <a:t>Evaluation</a:t>
              </a:r>
              <a:endParaRPr lang="en-US" altLang="ja-JP" sz="2800">
                <a:latin typeface="Calibri" charset="0"/>
              </a:endParaRPr>
            </a:p>
          </p:txBody>
        </p:sp>
        <p:sp>
          <p:nvSpPr>
            <p:cNvPr id="21520" name="Right Arrow 46"/>
            <p:cNvSpPr>
              <a:spLocks noChangeArrowheads="1"/>
            </p:cNvSpPr>
            <p:nvPr/>
          </p:nvSpPr>
          <p:spPr bwMode="auto">
            <a:xfrm>
              <a:off x="5087939" y="2425700"/>
              <a:ext cx="720725" cy="431800"/>
            </a:xfrm>
            <a:prstGeom prst="rightArrow">
              <a:avLst>
                <a:gd name="adj1" fmla="val 50000"/>
                <a:gd name="adj2" fmla="val 50074"/>
              </a:avLst>
            </a:prstGeom>
            <a:solidFill>
              <a:srgbClr val="FF0000"/>
            </a:solidFill>
            <a:ln w="9525">
              <a:solidFill>
                <a:srgbClr val="FFFFFF"/>
              </a:solidFill>
              <a:round/>
              <a:headEnd/>
              <a:tailEnd/>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latin typeface="Times" charset="0"/>
              </a:endParaRPr>
            </a:p>
          </p:txBody>
        </p:sp>
        <p:sp>
          <p:nvSpPr>
            <p:cNvPr id="21521" name="AutoShape 8"/>
            <p:cNvSpPr>
              <a:spLocks noChangeArrowheads="1"/>
            </p:cNvSpPr>
            <p:nvPr/>
          </p:nvSpPr>
          <p:spPr bwMode="auto">
            <a:xfrm>
              <a:off x="7546976" y="3789363"/>
              <a:ext cx="447675" cy="360362"/>
            </a:xfrm>
            <a:prstGeom prst="downArrow">
              <a:avLst>
                <a:gd name="adj1" fmla="val 50000"/>
                <a:gd name="adj2" fmla="val 25000"/>
              </a:avLst>
            </a:prstGeom>
            <a:solidFill>
              <a:srgbClr val="FF0000"/>
            </a:solidFill>
            <a:ln w="9525">
              <a:solidFill>
                <a:srgbClr val="FFFFFF"/>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49" name="Rectangle 6"/>
            <p:cNvSpPr>
              <a:spLocks noChangeArrowheads="1"/>
            </p:cNvSpPr>
            <p:nvPr/>
          </p:nvSpPr>
          <p:spPr bwMode="auto">
            <a:xfrm>
              <a:off x="6745222" y="5406946"/>
              <a:ext cx="2365080" cy="1255713"/>
            </a:xfrm>
            <a:prstGeom prst="rect">
              <a:avLst/>
            </a:prstGeom>
            <a:solidFill>
              <a:srgbClr val="FFFF00"/>
            </a:solidFill>
            <a:ln w="2857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BE" altLang="en-US" sz="1800" dirty="0" smtClean="0">
                  <a:solidFill>
                    <a:srgbClr val="D71A2A"/>
                  </a:solidFill>
                  <a:latin typeface="Calibri" charset="0"/>
                </a:rPr>
                <a:t>WHO/FAO Joint </a:t>
              </a:r>
              <a:r>
                <a:rPr lang="fr-BE" altLang="en-US" sz="1800" dirty="0">
                  <a:solidFill>
                    <a:srgbClr val="D71A2A"/>
                  </a:solidFill>
                  <a:latin typeface="Calibri" charset="0"/>
                </a:rPr>
                <a:t>Expert</a:t>
              </a:r>
            </a:p>
            <a:p>
              <a:pPr algn="ctr" eaLnBrk="1" hangingPunct="1"/>
              <a:r>
                <a:rPr lang="fr-BE" altLang="en-US" sz="1800" dirty="0" err="1">
                  <a:solidFill>
                    <a:srgbClr val="D71A2A"/>
                  </a:solidFill>
                  <a:latin typeface="Calibri" charset="0"/>
                </a:rPr>
                <a:t>Committee</a:t>
              </a:r>
              <a:r>
                <a:rPr lang="fr-BE" altLang="en-US" sz="1800" dirty="0">
                  <a:solidFill>
                    <a:srgbClr val="D71A2A"/>
                  </a:solidFill>
                  <a:latin typeface="Calibri" charset="0"/>
                </a:rPr>
                <a:t> on</a:t>
              </a:r>
            </a:p>
            <a:p>
              <a:pPr algn="ctr" eaLnBrk="1" hangingPunct="1"/>
              <a:r>
                <a:rPr lang="fr-BE" altLang="en-US" sz="1800" dirty="0">
                  <a:solidFill>
                    <a:srgbClr val="D71A2A"/>
                  </a:solidFill>
                  <a:latin typeface="Calibri" charset="0"/>
                </a:rPr>
                <a:t>Food Additives</a:t>
              </a:r>
            </a:p>
            <a:p>
              <a:pPr algn="ctr" eaLnBrk="1" hangingPunct="1"/>
              <a:r>
                <a:rPr lang="fr-BE" altLang="en-US" sz="1800" dirty="0">
                  <a:solidFill>
                    <a:srgbClr val="D71A2A"/>
                  </a:solidFill>
                  <a:latin typeface="Calibri" charset="0"/>
                </a:rPr>
                <a:t>(JECFA)</a:t>
              </a:r>
              <a:endParaRPr lang="en-US" altLang="ja-JP" sz="1800" dirty="0">
                <a:solidFill>
                  <a:srgbClr val="D71A2A"/>
                </a:solidFill>
                <a:latin typeface="Calibri" charset="0"/>
              </a:endParaRPr>
            </a:p>
          </p:txBody>
        </p:sp>
      </p:grpSp>
      <p:sp>
        <p:nvSpPr>
          <p:cNvPr id="3" name="Rectangle 2"/>
          <p:cNvSpPr/>
          <p:nvPr/>
        </p:nvSpPr>
        <p:spPr>
          <a:xfrm>
            <a:off x="713767" y="1462741"/>
            <a:ext cx="5036630" cy="400110"/>
          </a:xfrm>
          <a:prstGeom prst="rect">
            <a:avLst/>
          </a:prstGeom>
        </p:spPr>
        <p:txBody>
          <a:bodyPr wrap="none">
            <a:spAutoFit/>
          </a:bodyPr>
          <a:lstStyle/>
          <a:p>
            <a:r>
              <a:rPr lang="en-GB" altLang="en-US" sz="2000" b="1" dirty="0">
                <a:ea typeface="ＭＳ Ｐゴシック" charset="-128"/>
              </a:rPr>
              <a:t>From FEMA GRAS to </a:t>
            </a:r>
            <a:r>
              <a:rPr lang="en-GB" altLang="en-US" sz="2000" b="1" dirty="0" smtClean="0">
                <a:ea typeface="ＭＳ Ｐゴシック" charset="-128"/>
              </a:rPr>
              <a:t>JECFA, countries/regions</a:t>
            </a:r>
            <a:endParaRPr lang="en-US" sz="2000" b="1" dirty="0"/>
          </a:p>
        </p:txBody>
      </p:sp>
    </p:spTree>
    <p:extLst>
      <p:ext uri="{BB962C8B-B14F-4D97-AF65-F5344CB8AC3E}">
        <p14:creationId xmlns:p14="http://schemas.microsoft.com/office/powerpoint/2010/main" val="53100451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FEMA GRAS Program</a:t>
            </a:r>
          </a:p>
        </p:txBody>
      </p:sp>
      <p:sp>
        <p:nvSpPr>
          <p:cNvPr id="3" name="Content Placeholder 2"/>
          <p:cNvSpPr>
            <a:spLocks noGrp="1"/>
          </p:cNvSpPr>
          <p:nvPr>
            <p:ph idx="1"/>
          </p:nvPr>
        </p:nvSpPr>
        <p:spPr/>
        <p:txBody>
          <a:bodyPr>
            <a:normAutofit lnSpcReduction="10000"/>
          </a:bodyPr>
          <a:lstStyle/>
          <a:p>
            <a:pPr marL="0" indent="0">
              <a:buNone/>
            </a:pPr>
            <a:r>
              <a:rPr lang="en-US" dirty="0" smtClean="0"/>
              <a:t>There is much publicly </a:t>
            </a:r>
            <a:r>
              <a:rPr lang="en-US" dirty="0"/>
              <a:t>available </a:t>
            </a:r>
            <a:r>
              <a:rPr lang="en-US" dirty="0" smtClean="0"/>
              <a:t>information on </a:t>
            </a:r>
            <a:r>
              <a:rPr lang="en-US" dirty="0"/>
              <a:t>the FEMA GRAS Program</a:t>
            </a:r>
          </a:p>
          <a:p>
            <a:r>
              <a:rPr lang="en-US" dirty="0"/>
              <a:t>FEMA website – </a:t>
            </a:r>
            <a:r>
              <a:rPr lang="en-US" dirty="0" smtClean="0">
                <a:hlinkClick r:id="rId2"/>
              </a:rPr>
              <a:t>femaflavor.org</a:t>
            </a:r>
            <a:r>
              <a:rPr lang="en-US" dirty="0"/>
              <a:t> </a:t>
            </a:r>
            <a:r>
              <a:rPr lang="en-US" dirty="0" smtClean="0"/>
              <a:t>- </a:t>
            </a:r>
            <a:r>
              <a:rPr lang="en-US" dirty="0"/>
              <a:t>“About the FEMA GRAS Program</a:t>
            </a:r>
            <a:r>
              <a:rPr lang="en-US" dirty="0" smtClean="0"/>
              <a:t>”</a:t>
            </a:r>
          </a:p>
          <a:p>
            <a:r>
              <a:rPr lang="en-US" dirty="0" smtClean="0"/>
              <a:t>FEMA Flavor Ingredient Library- much information on flavoring substances including safety information and conditions of intended use as the basis for the GRAS conclusion.</a:t>
            </a:r>
            <a:endParaRPr lang="en-US" dirty="0"/>
          </a:p>
          <a:p>
            <a:pPr marL="0" indent="0">
              <a:buNone/>
            </a:pPr>
            <a:endParaRPr lang="en-US" dirty="0"/>
          </a:p>
          <a:p>
            <a:pPr marL="0" indent="0">
              <a:buNone/>
            </a:pPr>
            <a:r>
              <a:rPr lang="en-US" dirty="0"/>
              <a:t>Publications</a:t>
            </a:r>
          </a:p>
          <a:p>
            <a:r>
              <a:rPr lang="en-US" dirty="0"/>
              <a:t>More than 250 published </a:t>
            </a:r>
            <a:r>
              <a:rPr lang="en-US" dirty="0" smtClean="0"/>
              <a:t>reports and other scientific reports</a:t>
            </a:r>
            <a:endParaRPr lang="en-US" dirty="0"/>
          </a:p>
          <a:p>
            <a:endParaRPr lang="en-US" dirty="0"/>
          </a:p>
        </p:txBody>
      </p:sp>
    </p:spTree>
    <p:extLst>
      <p:ext uri="{BB962C8B-B14F-4D97-AF65-F5344CB8AC3E}">
        <p14:creationId xmlns:p14="http://schemas.microsoft.com/office/powerpoint/2010/main" val="2728379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FEMA</a:t>
            </a:r>
            <a:endParaRPr lang="en-US" b="1" dirty="0"/>
          </a:p>
        </p:txBody>
      </p:sp>
      <p:sp>
        <p:nvSpPr>
          <p:cNvPr id="3" name="Content Placeholder 2"/>
          <p:cNvSpPr>
            <a:spLocks noGrp="1"/>
          </p:cNvSpPr>
          <p:nvPr>
            <p:ph idx="1"/>
          </p:nvPr>
        </p:nvSpPr>
        <p:spPr/>
        <p:txBody>
          <a:bodyPr/>
          <a:lstStyle/>
          <a:p>
            <a:pPr marL="0" indent="0">
              <a:buNone/>
            </a:pPr>
            <a:r>
              <a:rPr lang="en-US" dirty="0"/>
              <a:t>Flavor and Extract Manufacturers </a:t>
            </a:r>
            <a:r>
              <a:rPr lang="en-US" dirty="0" smtClean="0"/>
              <a:t>Association of the U.S.</a:t>
            </a:r>
            <a:endParaRPr lang="en-US" dirty="0"/>
          </a:p>
          <a:p>
            <a:r>
              <a:rPr lang="en-US" dirty="0" smtClean="0"/>
              <a:t>FEMA was established in 1909.</a:t>
            </a:r>
          </a:p>
          <a:p>
            <a:r>
              <a:rPr lang="en-US" dirty="0" smtClean="0"/>
              <a:t>130 members that include companies that make and use flavors.</a:t>
            </a:r>
            <a:endParaRPr lang="en-US" dirty="0"/>
          </a:p>
          <a:p>
            <a:endParaRPr lang="en-US" dirty="0" smtClean="0"/>
          </a:p>
          <a:p>
            <a:pPr marL="0" indent="0">
              <a:buNone/>
            </a:pPr>
            <a:r>
              <a:rPr lang="en-US" dirty="0" smtClean="0"/>
              <a:t>Primary mission – </a:t>
            </a:r>
            <a:r>
              <a:rPr lang="en-US" dirty="0"/>
              <a:t>A</a:t>
            </a:r>
            <a:r>
              <a:rPr lang="en-US" dirty="0" smtClean="0"/>
              <a:t>ssure flavor safety through the FEMA GRAS program.</a:t>
            </a:r>
          </a:p>
          <a:p>
            <a:r>
              <a:rPr lang="en-US" dirty="0" smtClean="0"/>
              <a:t>Other work – Workplace safety, flavor and food labeling compliance, other regulatory matters.</a:t>
            </a:r>
            <a:endParaRPr lang="en-US" dirty="0"/>
          </a:p>
          <a:p>
            <a:endParaRPr lang="en-US" dirty="0"/>
          </a:p>
        </p:txBody>
      </p:sp>
    </p:spTree>
    <p:extLst>
      <p:ext uri="{BB962C8B-B14F-4D97-AF65-F5344CB8AC3E}">
        <p14:creationId xmlns:p14="http://schemas.microsoft.com/office/powerpoint/2010/main" val="315051347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Recent Initiatives</a:t>
            </a:r>
            <a:endParaRPr lang="en-US" b="1" dirty="0"/>
          </a:p>
        </p:txBody>
      </p:sp>
      <p:sp>
        <p:nvSpPr>
          <p:cNvPr id="3" name="Content Placeholder 2"/>
          <p:cNvSpPr>
            <a:spLocks noGrp="1"/>
          </p:cNvSpPr>
          <p:nvPr>
            <p:ph sz="quarter" idx="1"/>
          </p:nvPr>
        </p:nvSpPr>
        <p:spPr/>
        <p:txBody>
          <a:bodyPr>
            <a:normAutofit/>
          </a:bodyPr>
          <a:lstStyle/>
          <a:p>
            <a:r>
              <a:rPr lang="en-US" dirty="0" smtClean="0"/>
              <a:t>Computational toxicology strategies to enhance safety assessments</a:t>
            </a:r>
          </a:p>
          <a:p>
            <a:r>
              <a:rPr lang="en-US" dirty="0" smtClean="0"/>
              <a:t>FEMA Flavor Ingredient Library</a:t>
            </a:r>
          </a:p>
          <a:p>
            <a:endParaRPr lang="en-US" dirty="0"/>
          </a:p>
        </p:txBody>
      </p:sp>
      <p:pic>
        <p:nvPicPr>
          <p:cNvPr id="4" name="Picture 3"/>
          <p:cNvPicPr>
            <a:picLocks noChangeAspect="1"/>
          </p:cNvPicPr>
          <p:nvPr/>
        </p:nvPicPr>
        <p:blipFill>
          <a:blip r:embed="rId2"/>
          <a:stretch>
            <a:fillRect/>
          </a:stretch>
        </p:blipFill>
        <p:spPr>
          <a:xfrm>
            <a:off x="1028700" y="3731169"/>
            <a:ext cx="9144000" cy="2234427"/>
          </a:xfrm>
          <a:prstGeom prst="rect">
            <a:avLst/>
          </a:prstGeom>
        </p:spPr>
      </p:pic>
    </p:spTree>
    <p:extLst>
      <p:ext uri="{BB962C8B-B14F-4D97-AF65-F5344CB8AC3E}">
        <p14:creationId xmlns:p14="http://schemas.microsoft.com/office/powerpoint/2010/main" val="160857741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Key publication</a:t>
            </a:r>
            <a:endParaRPr lang="en-US" sz="3600" b="1" dirty="0"/>
          </a:p>
        </p:txBody>
      </p:sp>
      <p:pic>
        <p:nvPicPr>
          <p:cNvPr id="4" name="Content Placeholder 3" descr="thumb_IMG_1584_1024.jpg"/>
          <p:cNvPicPr>
            <a:picLocks noGrp="1" noChangeAspect="1"/>
          </p:cNvPicPr>
          <p:nvPr>
            <p:ph idx="1"/>
          </p:nvPr>
        </p:nvPicPr>
        <p:blipFill>
          <a:blip r:embed="rId2">
            <a:extLst>
              <a:ext uri="{28A0092B-C50C-407E-A947-70E740481C1C}">
                <a14:useLocalDpi xmlns:a14="http://schemas.microsoft.com/office/drawing/2010/main" val="0"/>
              </a:ext>
            </a:extLst>
          </a:blip>
          <a:srcRect l="-31363" r="-31363"/>
          <a:stretch>
            <a:fillRect/>
          </a:stretch>
        </p:blipFill>
        <p:spPr>
          <a:xfrm>
            <a:off x="838200" y="1296988"/>
            <a:ext cx="10515600" cy="4846637"/>
          </a:xfrm>
        </p:spPr>
      </p:pic>
    </p:spTree>
    <p:extLst>
      <p:ext uri="{BB962C8B-B14F-4D97-AF65-F5344CB8AC3E}">
        <p14:creationId xmlns:p14="http://schemas.microsoft.com/office/powerpoint/2010/main" val="4167226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r>
              <a:rPr lang="en-US" b="1" dirty="0"/>
              <a:t>Thank </a:t>
            </a:r>
            <a:r>
              <a:rPr lang="en-US" b="1" dirty="0" smtClean="0"/>
              <a:t>You!</a:t>
            </a:r>
            <a:endParaRPr lang="en-US" b="1" dirty="0"/>
          </a:p>
        </p:txBody>
      </p:sp>
      <p:sp>
        <p:nvSpPr>
          <p:cNvPr id="322564" name="Rectangle 4"/>
          <p:cNvSpPr>
            <a:spLocks noGrp="1" noChangeArrowheads="1"/>
          </p:cNvSpPr>
          <p:nvPr>
            <p:ph sz="quarter" idx="1"/>
          </p:nvPr>
        </p:nvSpPr>
        <p:spPr/>
        <p:txBody>
          <a:bodyPr>
            <a:normAutofit lnSpcReduction="10000"/>
          </a:bodyPr>
          <a:lstStyle/>
          <a:p>
            <a:pPr marL="0" indent="0">
              <a:buNone/>
            </a:pPr>
            <a:r>
              <a:rPr lang="en-US" dirty="0" smtClean="0"/>
              <a:t>We are happy to share information on flavor safety and regulation, and the FEMA GRAS program.  Please contact me:</a:t>
            </a:r>
          </a:p>
          <a:p>
            <a:pPr marL="0" indent="0">
              <a:buNone/>
            </a:pPr>
            <a:r>
              <a:rPr lang="en-US" dirty="0" smtClean="0"/>
              <a:t>John Hallagan</a:t>
            </a:r>
          </a:p>
          <a:p>
            <a:pPr marL="0" indent="0">
              <a:buNone/>
            </a:pPr>
            <a:r>
              <a:rPr lang="en-US" dirty="0" smtClean="0"/>
              <a:t>FEMA </a:t>
            </a:r>
          </a:p>
          <a:p>
            <a:pPr marL="0" indent="0">
              <a:buNone/>
            </a:pPr>
            <a:r>
              <a:rPr lang="en-US" dirty="0" smtClean="0"/>
              <a:t>1101 17</a:t>
            </a:r>
            <a:r>
              <a:rPr lang="en-US" baseline="30000" dirty="0" smtClean="0"/>
              <a:t>th</a:t>
            </a:r>
            <a:r>
              <a:rPr lang="en-US" dirty="0" smtClean="0"/>
              <a:t> Street, N.W.</a:t>
            </a:r>
          </a:p>
          <a:p>
            <a:pPr marL="0" indent="0">
              <a:buNone/>
            </a:pPr>
            <a:r>
              <a:rPr lang="en-US" dirty="0" smtClean="0"/>
              <a:t>Suite 700</a:t>
            </a:r>
          </a:p>
          <a:p>
            <a:pPr marL="0" indent="0">
              <a:buNone/>
            </a:pPr>
            <a:r>
              <a:rPr lang="en-US" dirty="0" smtClean="0"/>
              <a:t>Washington, D.C.  20036</a:t>
            </a:r>
          </a:p>
          <a:p>
            <a:pPr marL="0" indent="0">
              <a:buNone/>
            </a:pPr>
            <a:r>
              <a:rPr lang="en-US" dirty="0" smtClean="0"/>
              <a:t>202.331.2333</a:t>
            </a:r>
          </a:p>
          <a:p>
            <a:pPr marL="0" indent="0">
              <a:buNone/>
            </a:pPr>
            <a:r>
              <a:rPr lang="en-US" dirty="0" err="1" smtClean="0"/>
              <a:t>Hondobear@aol.com</a:t>
            </a:r>
            <a:endParaRPr lang="en-US" dirty="0"/>
          </a:p>
        </p:txBody>
      </p:sp>
    </p:spTree>
    <p:extLst>
      <p:ext uri="{BB962C8B-B14F-4D97-AF65-F5344CB8AC3E}">
        <p14:creationId xmlns:p14="http://schemas.microsoft.com/office/powerpoint/2010/main" val="29190979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FEMA and IOFI</a:t>
            </a:r>
            <a:endParaRPr lang="en-US" sz="3600" b="1" dirty="0"/>
          </a:p>
        </p:txBody>
      </p:sp>
      <p:sp>
        <p:nvSpPr>
          <p:cNvPr id="3" name="Content Placeholder 2"/>
          <p:cNvSpPr>
            <a:spLocks noGrp="1"/>
          </p:cNvSpPr>
          <p:nvPr>
            <p:ph idx="1"/>
          </p:nvPr>
        </p:nvSpPr>
        <p:spPr/>
        <p:txBody>
          <a:bodyPr/>
          <a:lstStyle/>
          <a:p>
            <a:pPr marL="0" indent="0">
              <a:buNone/>
            </a:pPr>
            <a:r>
              <a:rPr lang="en-US" dirty="0" smtClean="0"/>
              <a:t>The International Organization of the Flavor Industry (IOFI)</a:t>
            </a:r>
          </a:p>
          <a:p>
            <a:r>
              <a:rPr lang="en-US" dirty="0" smtClean="0"/>
              <a:t>FEMA and other national and regional flavor associations are members of IOFI</a:t>
            </a:r>
          </a:p>
          <a:p>
            <a:pPr marL="0" indent="0">
              <a:buNone/>
            </a:pPr>
            <a:endParaRPr lang="en-US" dirty="0"/>
          </a:p>
          <a:p>
            <a:pPr marL="0" indent="0">
              <a:buNone/>
            </a:pPr>
            <a:r>
              <a:rPr lang="en-US" dirty="0" smtClean="0"/>
              <a:t>IOFI supports the global flavor industry</a:t>
            </a:r>
          </a:p>
          <a:p>
            <a:r>
              <a:rPr lang="en-US" dirty="0" smtClean="0"/>
              <a:t>IOFI addresses global flavor safety and regulatory matters</a:t>
            </a:r>
          </a:p>
          <a:p>
            <a:r>
              <a:rPr lang="en-US" dirty="0" smtClean="0"/>
              <a:t>The FEMA GRAS program is a key part of global flavor safety efforts</a:t>
            </a:r>
          </a:p>
          <a:p>
            <a:pPr marL="0" indent="0">
              <a:buNone/>
            </a:pPr>
            <a:endParaRPr lang="en-US" dirty="0"/>
          </a:p>
        </p:txBody>
      </p:sp>
    </p:spTree>
    <p:extLst>
      <p:ext uri="{BB962C8B-B14F-4D97-AF65-F5344CB8AC3E}">
        <p14:creationId xmlns:p14="http://schemas.microsoft.com/office/powerpoint/2010/main" val="2257934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118620" y="276076"/>
            <a:ext cx="5112568"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E30C26"/>
                </a:solidFill>
                <a:latin typeface="+mj-lt"/>
                <a:ea typeface="+mj-ea"/>
                <a:cs typeface="+mj-cs"/>
              </a:defRPr>
            </a:lvl1pPr>
            <a:lvl2pPr algn="l" rtl="0" eaLnBrk="0" fontAlgn="base" hangingPunct="0">
              <a:spcBef>
                <a:spcPct val="0"/>
              </a:spcBef>
              <a:spcAft>
                <a:spcPct val="0"/>
              </a:spcAft>
              <a:defRPr sz="2400" b="1">
                <a:solidFill>
                  <a:srgbClr val="E30C26"/>
                </a:solidFill>
                <a:latin typeface="Arial" charset="0"/>
              </a:defRPr>
            </a:lvl2pPr>
            <a:lvl3pPr algn="l" rtl="0" eaLnBrk="0" fontAlgn="base" hangingPunct="0">
              <a:spcBef>
                <a:spcPct val="0"/>
              </a:spcBef>
              <a:spcAft>
                <a:spcPct val="0"/>
              </a:spcAft>
              <a:defRPr sz="2400" b="1">
                <a:solidFill>
                  <a:srgbClr val="E30C26"/>
                </a:solidFill>
                <a:latin typeface="Arial" charset="0"/>
              </a:defRPr>
            </a:lvl3pPr>
            <a:lvl4pPr algn="l" rtl="0" eaLnBrk="0" fontAlgn="base" hangingPunct="0">
              <a:spcBef>
                <a:spcPct val="0"/>
              </a:spcBef>
              <a:spcAft>
                <a:spcPct val="0"/>
              </a:spcAft>
              <a:defRPr sz="2400" b="1">
                <a:solidFill>
                  <a:srgbClr val="E30C26"/>
                </a:solidFill>
                <a:latin typeface="Arial" charset="0"/>
              </a:defRPr>
            </a:lvl4pPr>
            <a:lvl5pPr algn="l" rtl="0" eaLnBrk="0" fontAlgn="base" hangingPunct="0">
              <a:spcBef>
                <a:spcPct val="0"/>
              </a:spcBef>
              <a:spcAft>
                <a:spcPct val="0"/>
              </a:spcAft>
              <a:defRPr sz="2400" b="1">
                <a:solidFill>
                  <a:srgbClr val="E30C26"/>
                </a:solidFill>
                <a:latin typeface="Arial" charset="0"/>
              </a:defRPr>
            </a:lvl5pPr>
            <a:lvl6pPr marL="457200" algn="l" rtl="0" fontAlgn="base">
              <a:spcBef>
                <a:spcPct val="0"/>
              </a:spcBef>
              <a:spcAft>
                <a:spcPct val="0"/>
              </a:spcAft>
              <a:defRPr sz="2400" b="1">
                <a:solidFill>
                  <a:srgbClr val="E30C26"/>
                </a:solidFill>
                <a:latin typeface="Arial" charset="0"/>
              </a:defRPr>
            </a:lvl6pPr>
            <a:lvl7pPr marL="914400" algn="l" rtl="0" fontAlgn="base">
              <a:spcBef>
                <a:spcPct val="0"/>
              </a:spcBef>
              <a:spcAft>
                <a:spcPct val="0"/>
              </a:spcAft>
              <a:defRPr sz="2400" b="1">
                <a:solidFill>
                  <a:srgbClr val="E30C26"/>
                </a:solidFill>
                <a:latin typeface="Arial" charset="0"/>
              </a:defRPr>
            </a:lvl7pPr>
            <a:lvl8pPr marL="1371600" algn="l" rtl="0" fontAlgn="base">
              <a:spcBef>
                <a:spcPct val="0"/>
              </a:spcBef>
              <a:spcAft>
                <a:spcPct val="0"/>
              </a:spcAft>
              <a:defRPr sz="2400" b="1">
                <a:solidFill>
                  <a:srgbClr val="E30C26"/>
                </a:solidFill>
                <a:latin typeface="Arial" charset="0"/>
              </a:defRPr>
            </a:lvl8pPr>
            <a:lvl9pPr marL="1828800" algn="l" rtl="0" fontAlgn="base">
              <a:spcBef>
                <a:spcPct val="0"/>
              </a:spcBef>
              <a:spcAft>
                <a:spcPct val="0"/>
              </a:spcAft>
              <a:defRPr sz="2400" b="1">
                <a:solidFill>
                  <a:srgbClr val="E30C26"/>
                </a:solidFill>
                <a:latin typeface="Arial" charset="0"/>
              </a:defRPr>
            </a:lvl9pPr>
          </a:lstStyle>
          <a:p>
            <a:pPr eaLnBrk="1" hangingPunct="1"/>
            <a:r>
              <a:rPr lang="nl-NL" sz="4400" kern="0" dirty="0">
                <a:solidFill>
                  <a:schemeClr val="tx1"/>
                </a:solidFill>
                <a:latin typeface="Arial" panose="020B0604020202020204" pitchFamily="34" charset="0"/>
                <a:cs typeface="Arial" panose="020B0604020202020204" pitchFamily="34" charset="0"/>
              </a:rPr>
              <a:t>What is F</a:t>
            </a:r>
            <a:r>
              <a:rPr lang="nl-NL" sz="4400" kern="0" dirty="0" smtClean="0">
                <a:solidFill>
                  <a:schemeClr val="tx1"/>
                </a:solidFill>
                <a:latin typeface="Arial" panose="020B0604020202020204" pitchFamily="34" charset="0"/>
                <a:cs typeface="Arial" panose="020B0604020202020204" pitchFamily="34" charset="0"/>
              </a:rPr>
              <a:t>lavor</a:t>
            </a:r>
            <a:endParaRPr lang="nl-NL" sz="4400" kern="0" dirty="0">
              <a:solidFill>
                <a:schemeClr val="tx1"/>
              </a:solidFill>
              <a:latin typeface="Arial" panose="020B0604020202020204" pitchFamily="34" charset="0"/>
              <a:cs typeface="Arial" panose="020B0604020202020204" pitchFamily="34" charset="0"/>
            </a:endParaRPr>
          </a:p>
        </p:txBody>
      </p:sp>
      <p:sp>
        <p:nvSpPr>
          <p:cNvPr id="5" name="Content Placeholder 3"/>
          <p:cNvSpPr>
            <a:spLocks noGrp="1"/>
          </p:cNvSpPr>
          <p:nvPr>
            <p:ph idx="1"/>
          </p:nvPr>
        </p:nvSpPr>
        <p:spPr>
          <a:xfrm>
            <a:off x="1828800" y="1412776"/>
            <a:ext cx="8839200" cy="4683224"/>
          </a:xfrm>
        </p:spPr>
        <p:txBody>
          <a:bodyPr>
            <a:normAutofit lnSpcReduction="10000"/>
          </a:bodyPr>
          <a:lstStyle/>
          <a:p>
            <a:pPr lvl="1">
              <a:buClr>
                <a:schemeClr val="bg1">
                  <a:lumMod val="50000"/>
                </a:schemeClr>
              </a:buClr>
              <a:buFont typeface="Wingdings" charset="2"/>
              <a:buChar char="§"/>
              <a:defRPr/>
            </a:pPr>
            <a:endParaRPr lang="de-DE" dirty="0" smtClean="0"/>
          </a:p>
          <a:p>
            <a:pPr lvl="1">
              <a:buClr>
                <a:schemeClr val="bg1">
                  <a:lumMod val="50000"/>
                </a:schemeClr>
              </a:buClr>
              <a:buFont typeface="Wingdings" charset="2"/>
              <a:buChar char="§"/>
              <a:defRPr/>
            </a:pPr>
            <a:endParaRPr lang="de-DE" dirty="0"/>
          </a:p>
          <a:p>
            <a:pPr lvl="1">
              <a:buClr>
                <a:schemeClr val="bg1">
                  <a:lumMod val="50000"/>
                </a:schemeClr>
              </a:buClr>
              <a:buFont typeface="Wingdings" charset="2"/>
              <a:buChar char="§"/>
              <a:defRPr/>
            </a:pPr>
            <a:endParaRPr lang="de-DE" dirty="0" smtClean="0"/>
          </a:p>
          <a:p>
            <a:pPr marL="457200" lvl="1" indent="0">
              <a:buClr>
                <a:schemeClr val="bg1">
                  <a:lumMod val="50000"/>
                </a:schemeClr>
              </a:buClr>
              <a:buNone/>
              <a:defRPr/>
            </a:pPr>
            <a:endParaRPr lang="de-DE" dirty="0" smtClean="0"/>
          </a:p>
          <a:p>
            <a:pPr marL="457200" lvl="1" indent="0">
              <a:buClr>
                <a:schemeClr val="bg1">
                  <a:lumMod val="50000"/>
                </a:schemeClr>
              </a:buClr>
              <a:buNone/>
              <a:defRPr/>
            </a:pPr>
            <a:endParaRPr lang="de-DE" sz="1800" b="1" dirty="0" smtClean="0"/>
          </a:p>
          <a:p>
            <a:pPr marL="457200" lvl="1" indent="0">
              <a:buClr>
                <a:schemeClr val="bg1">
                  <a:lumMod val="50000"/>
                </a:schemeClr>
              </a:buClr>
              <a:buNone/>
              <a:defRPr/>
            </a:pPr>
            <a:r>
              <a:rPr lang="de-DE" sz="1800" b="1" dirty="0" err="1" smtClean="0"/>
              <a:t>Terminology</a:t>
            </a:r>
            <a:endParaRPr lang="de-DE" sz="1800" b="1" dirty="0" smtClean="0"/>
          </a:p>
          <a:p>
            <a:pPr lvl="1">
              <a:buClr>
                <a:schemeClr val="bg1">
                  <a:lumMod val="50000"/>
                </a:schemeClr>
              </a:buClr>
              <a:defRPr/>
            </a:pPr>
            <a:r>
              <a:rPr lang="de-DE" sz="1800" dirty="0" err="1" smtClean="0"/>
              <a:t>Flavor</a:t>
            </a:r>
            <a:r>
              <a:rPr lang="de-DE" sz="1800" dirty="0" smtClean="0"/>
              <a:t> vs. “</a:t>
            </a:r>
            <a:r>
              <a:rPr lang="de-DE" sz="1800" dirty="0" err="1" smtClean="0"/>
              <a:t>flavor</a:t>
            </a:r>
            <a:r>
              <a:rPr lang="de-DE" sz="1800" dirty="0" smtClean="0"/>
              <a:t>,“ “</a:t>
            </a:r>
            <a:r>
              <a:rPr lang="de-DE" sz="1800" dirty="0" err="1" smtClean="0"/>
              <a:t>flavoring</a:t>
            </a:r>
            <a:r>
              <a:rPr lang="de-DE" sz="1800" dirty="0" smtClean="0"/>
              <a:t>,“ “</a:t>
            </a:r>
            <a:r>
              <a:rPr lang="de-DE" sz="1800" dirty="0" err="1" smtClean="0"/>
              <a:t>flavor</a:t>
            </a:r>
            <a:r>
              <a:rPr lang="de-DE" sz="1800" dirty="0" smtClean="0"/>
              <a:t> </a:t>
            </a:r>
            <a:r>
              <a:rPr lang="de-DE" sz="1800" dirty="0" err="1" smtClean="0"/>
              <a:t>ingredient</a:t>
            </a:r>
            <a:r>
              <a:rPr lang="de-DE" sz="1800" dirty="0" smtClean="0"/>
              <a:t>,“ “</a:t>
            </a:r>
            <a:r>
              <a:rPr lang="de-DE" sz="1800" dirty="0" err="1" smtClean="0"/>
              <a:t>flavoring</a:t>
            </a:r>
            <a:r>
              <a:rPr lang="de-DE" sz="1800" dirty="0" smtClean="0"/>
              <a:t> </a:t>
            </a:r>
            <a:r>
              <a:rPr lang="de-DE" sz="1800" dirty="0" err="1" smtClean="0"/>
              <a:t>substance</a:t>
            </a:r>
            <a:r>
              <a:rPr lang="de-DE" sz="1800" dirty="0" smtClean="0"/>
              <a:t>“</a:t>
            </a:r>
          </a:p>
          <a:p>
            <a:pPr marL="457200" lvl="1" indent="0">
              <a:buClr>
                <a:schemeClr val="bg1">
                  <a:lumMod val="50000"/>
                </a:schemeClr>
              </a:buClr>
              <a:buNone/>
              <a:defRPr/>
            </a:pPr>
            <a:endParaRPr lang="de-DE" sz="1800" dirty="0" smtClean="0"/>
          </a:p>
          <a:p>
            <a:pPr marL="457200" lvl="1" indent="0">
              <a:buClr>
                <a:schemeClr val="bg1">
                  <a:lumMod val="50000"/>
                </a:schemeClr>
              </a:buClr>
              <a:buNone/>
              <a:defRPr/>
            </a:pPr>
            <a:r>
              <a:rPr lang="de-DE" sz="1800" b="1" dirty="0" err="1" smtClean="0"/>
              <a:t>Flavoring</a:t>
            </a:r>
            <a:r>
              <a:rPr lang="de-DE" sz="1800" b="1" dirty="0" smtClean="0"/>
              <a:t> </a:t>
            </a:r>
            <a:r>
              <a:rPr lang="de-DE" sz="1800" b="1" dirty="0" err="1" smtClean="0"/>
              <a:t>substances</a:t>
            </a:r>
            <a:r>
              <a:rPr lang="de-DE" sz="1800" b="1" dirty="0" smtClean="0"/>
              <a:t> – </a:t>
            </a:r>
            <a:r>
              <a:rPr lang="de-DE" sz="1800" b="1" dirty="0" err="1" smtClean="0"/>
              <a:t>they</a:t>
            </a:r>
            <a:r>
              <a:rPr lang="de-DE" sz="1800" b="1" dirty="0" smtClean="0"/>
              <a:t> </a:t>
            </a:r>
            <a:r>
              <a:rPr lang="de-DE" sz="1800" b="1" dirty="0" err="1" smtClean="0"/>
              <a:t>impart</a:t>
            </a:r>
            <a:r>
              <a:rPr lang="de-DE" sz="1800" b="1" dirty="0" smtClean="0"/>
              <a:t> </a:t>
            </a:r>
            <a:r>
              <a:rPr lang="de-DE" sz="1800" b="1" dirty="0" err="1" smtClean="0"/>
              <a:t>or</a:t>
            </a:r>
            <a:r>
              <a:rPr lang="de-DE" sz="1800" b="1" dirty="0" smtClean="0"/>
              <a:t> </a:t>
            </a:r>
            <a:r>
              <a:rPr lang="de-DE" sz="1800" b="1" dirty="0" err="1" smtClean="0"/>
              <a:t>modify</a:t>
            </a:r>
            <a:r>
              <a:rPr lang="de-DE" sz="1800" b="1" dirty="0" smtClean="0"/>
              <a:t> </a:t>
            </a:r>
            <a:r>
              <a:rPr lang="de-DE" sz="1800" b="1" dirty="0" err="1" smtClean="0"/>
              <a:t>flavor</a:t>
            </a:r>
            <a:endParaRPr lang="de-DE" sz="1800" b="1" dirty="0" smtClean="0"/>
          </a:p>
          <a:p>
            <a:pPr marL="800100" lvl="1" indent="-342900">
              <a:buClr>
                <a:schemeClr val="bg1">
                  <a:lumMod val="50000"/>
                </a:schemeClr>
              </a:buClr>
              <a:buAutoNum type="arabicPeriod"/>
              <a:defRPr/>
            </a:pPr>
            <a:r>
              <a:rPr lang="de-DE" sz="1800" dirty="0" smtClean="0"/>
              <a:t>Individual </a:t>
            </a:r>
            <a:r>
              <a:rPr lang="de-DE" sz="1800" dirty="0" err="1" smtClean="0"/>
              <a:t>chemically-defined</a:t>
            </a:r>
            <a:r>
              <a:rPr lang="de-DE" sz="1800" dirty="0" smtClean="0"/>
              <a:t> </a:t>
            </a:r>
            <a:r>
              <a:rPr lang="de-DE" sz="1800" dirty="0" err="1" smtClean="0"/>
              <a:t>flavoring</a:t>
            </a:r>
            <a:r>
              <a:rPr lang="de-DE" sz="1800" dirty="0" smtClean="0"/>
              <a:t> </a:t>
            </a:r>
            <a:r>
              <a:rPr lang="de-DE" sz="1800" dirty="0" err="1" smtClean="0"/>
              <a:t>substances</a:t>
            </a:r>
            <a:r>
              <a:rPr lang="de-DE" sz="1800" dirty="0" smtClean="0"/>
              <a:t> – </a:t>
            </a:r>
            <a:r>
              <a:rPr lang="de-DE" sz="1800" dirty="0" err="1" smtClean="0"/>
              <a:t>vanillin</a:t>
            </a:r>
            <a:r>
              <a:rPr lang="de-DE" sz="1800" dirty="0" smtClean="0"/>
              <a:t>, </a:t>
            </a:r>
            <a:r>
              <a:rPr lang="de-DE" sz="1800" dirty="0" err="1" smtClean="0"/>
              <a:t>benzaldehyde</a:t>
            </a:r>
            <a:r>
              <a:rPr lang="de-DE" sz="1800" dirty="0" smtClean="0"/>
              <a:t>, </a:t>
            </a:r>
            <a:r>
              <a:rPr lang="de-DE" sz="1800" dirty="0" err="1" smtClean="0"/>
              <a:t>many</a:t>
            </a:r>
            <a:r>
              <a:rPr lang="de-DE" sz="1800" dirty="0" smtClean="0"/>
              <a:t> </a:t>
            </a:r>
            <a:r>
              <a:rPr lang="de-DE" sz="1800" dirty="0" err="1" smtClean="0"/>
              <a:t>others</a:t>
            </a:r>
            <a:endParaRPr lang="de-DE" sz="1800" dirty="0"/>
          </a:p>
          <a:p>
            <a:pPr marL="457200" lvl="1" indent="0">
              <a:buClr>
                <a:schemeClr val="bg1">
                  <a:lumMod val="50000"/>
                </a:schemeClr>
              </a:buClr>
              <a:buNone/>
              <a:defRPr/>
            </a:pPr>
            <a:endParaRPr lang="de-DE" sz="1000" dirty="0" smtClean="0"/>
          </a:p>
          <a:p>
            <a:pPr marL="457200" lvl="1" indent="0">
              <a:buClr>
                <a:schemeClr val="bg1">
                  <a:lumMod val="50000"/>
                </a:schemeClr>
              </a:buClr>
              <a:buNone/>
              <a:defRPr/>
            </a:pPr>
            <a:r>
              <a:rPr lang="de-DE" sz="1800" dirty="0" smtClean="0"/>
              <a:t>2. Natural </a:t>
            </a:r>
            <a:r>
              <a:rPr lang="de-DE" sz="1800" dirty="0" err="1" smtClean="0"/>
              <a:t>flavoring</a:t>
            </a:r>
            <a:r>
              <a:rPr lang="de-DE" sz="1800" dirty="0" smtClean="0"/>
              <a:t> </a:t>
            </a:r>
            <a:r>
              <a:rPr lang="de-DE" sz="1800" dirty="0" err="1" smtClean="0"/>
              <a:t>complexes</a:t>
            </a:r>
            <a:r>
              <a:rPr lang="de-DE" sz="1800" dirty="0" smtClean="0"/>
              <a:t> – </a:t>
            </a:r>
            <a:r>
              <a:rPr lang="de-DE" sz="1800" dirty="0" err="1" smtClean="0"/>
              <a:t>extracts</a:t>
            </a:r>
            <a:r>
              <a:rPr lang="de-DE" sz="1800" dirty="0" smtClean="0"/>
              <a:t>, essential </a:t>
            </a:r>
            <a:r>
              <a:rPr lang="de-DE" sz="1800" dirty="0" err="1" smtClean="0"/>
              <a:t>oils</a:t>
            </a:r>
            <a:r>
              <a:rPr lang="de-DE" sz="1800" dirty="0" smtClean="0"/>
              <a:t>, </a:t>
            </a:r>
            <a:r>
              <a:rPr lang="de-DE" sz="1800" dirty="0" err="1" smtClean="0"/>
              <a:t>oleoresins</a:t>
            </a:r>
            <a:endParaRPr lang="de-DE" sz="1800" dirty="0" smtClean="0"/>
          </a:p>
          <a:p>
            <a:pPr marL="457200" lvl="1" indent="0">
              <a:buClr>
                <a:schemeClr val="bg1">
                  <a:lumMod val="50000"/>
                </a:schemeClr>
              </a:buClr>
              <a:buNone/>
              <a:defRPr/>
            </a:pPr>
            <a:endParaRPr lang="de-DE" sz="1800" dirty="0" smtClean="0"/>
          </a:p>
          <a:p>
            <a:pPr marL="457200" lvl="1" indent="0">
              <a:buClr>
                <a:schemeClr val="bg1">
                  <a:lumMod val="50000"/>
                </a:schemeClr>
              </a:buClr>
              <a:buNone/>
              <a:defRPr/>
            </a:pPr>
            <a:r>
              <a:rPr lang="de-DE" sz="1800" dirty="0" err="1" smtClean="0"/>
              <a:t>Approximately</a:t>
            </a:r>
            <a:r>
              <a:rPr lang="de-DE" sz="1800" dirty="0" smtClean="0"/>
              <a:t> 2,800 individual </a:t>
            </a:r>
            <a:r>
              <a:rPr lang="de-DE" sz="1800" dirty="0" err="1" smtClean="0"/>
              <a:t>chemcially-defined</a:t>
            </a:r>
            <a:r>
              <a:rPr lang="de-DE" sz="1800" dirty="0" smtClean="0"/>
              <a:t> </a:t>
            </a:r>
            <a:r>
              <a:rPr lang="de-DE" sz="1800" dirty="0" err="1" smtClean="0"/>
              <a:t>flavoring</a:t>
            </a:r>
            <a:r>
              <a:rPr lang="de-DE" sz="1800" dirty="0" smtClean="0"/>
              <a:t> </a:t>
            </a:r>
            <a:r>
              <a:rPr lang="de-DE" sz="1800" dirty="0" err="1" smtClean="0"/>
              <a:t>substances</a:t>
            </a:r>
            <a:r>
              <a:rPr lang="de-DE" sz="1800" dirty="0" smtClean="0"/>
              <a:t> </a:t>
            </a:r>
            <a:r>
              <a:rPr lang="de-DE" sz="1800" dirty="0" err="1" smtClean="0"/>
              <a:t>and</a:t>
            </a:r>
            <a:r>
              <a:rPr lang="de-DE" sz="1800" dirty="0" smtClean="0"/>
              <a:t> 300 NFCs </a:t>
            </a:r>
            <a:r>
              <a:rPr lang="de-DE" sz="1800" dirty="0" err="1" smtClean="0"/>
              <a:t>are</a:t>
            </a:r>
            <a:r>
              <a:rPr lang="de-DE" sz="1800" dirty="0" smtClean="0"/>
              <a:t> FEMA GRAS</a:t>
            </a:r>
            <a:endParaRPr lang="de-DE" sz="1800" dirty="0"/>
          </a:p>
          <a:p>
            <a:pPr marL="357188" lvl="1" indent="0">
              <a:buClr>
                <a:schemeClr val="bg1">
                  <a:lumMod val="50000"/>
                </a:schemeClr>
              </a:buClr>
              <a:buNone/>
              <a:defRPr/>
            </a:pPr>
            <a:endParaRPr lang="de-DE" sz="1400" dirty="0"/>
          </a:p>
          <a:p>
            <a:pPr marL="357188" lvl="1" indent="0">
              <a:buClr>
                <a:schemeClr val="bg1">
                  <a:lumMod val="50000"/>
                </a:schemeClr>
              </a:buClr>
              <a:buNone/>
              <a:defRPr/>
            </a:pPr>
            <a:endParaRPr lang="de-DE" sz="1400" dirty="0"/>
          </a:p>
          <a:p>
            <a:pPr lvl="1">
              <a:buClr>
                <a:schemeClr val="bg1">
                  <a:lumMod val="50000"/>
                </a:schemeClr>
              </a:buClr>
              <a:buFont typeface="Wingdings" charset="2"/>
              <a:buChar char="§"/>
              <a:defRPr/>
            </a:pPr>
            <a:endParaRPr lang="de-DE" dirty="0"/>
          </a:p>
          <a:p>
            <a:pPr>
              <a:buClr>
                <a:schemeClr val="bg1">
                  <a:lumMod val="50000"/>
                </a:schemeClr>
              </a:buClr>
              <a:buFont typeface="Wingdings" charset="2"/>
              <a:buChar char="§"/>
              <a:defRPr/>
            </a:pPr>
            <a:endParaRPr lang="de-CH" dirty="0"/>
          </a:p>
        </p:txBody>
      </p:sp>
      <p:grpSp>
        <p:nvGrpSpPr>
          <p:cNvPr id="6" name="Group 4"/>
          <p:cNvGrpSpPr>
            <a:grpSpLocks/>
          </p:cNvGrpSpPr>
          <p:nvPr/>
        </p:nvGrpSpPr>
        <p:grpSpPr bwMode="auto">
          <a:xfrm>
            <a:off x="1882775" y="1628777"/>
            <a:ext cx="8496300" cy="1325652"/>
            <a:chOff x="158" y="709"/>
            <a:chExt cx="5352" cy="907"/>
          </a:xfrm>
        </p:grpSpPr>
        <p:sp>
          <p:nvSpPr>
            <p:cNvPr id="7" name="Text Box 5"/>
            <p:cNvSpPr txBox="1">
              <a:spLocks noChangeArrowheads="1"/>
            </p:cNvSpPr>
            <p:nvPr/>
          </p:nvSpPr>
          <p:spPr bwMode="auto">
            <a:xfrm>
              <a:off x="158" y="754"/>
              <a:ext cx="5307"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400">
                  <a:solidFill>
                    <a:schemeClr val="tx1"/>
                  </a:solidFill>
                  <a:latin typeface="Arial" charset="0"/>
                  <a:ea typeface="ＭＳ Ｐゴシック" pitchFamily="34" charset="-128"/>
                </a:defRPr>
              </a:lvl1pPr>
              <a:lvl2pPr>
                <a:defRPr sz="1400">
                  <a:solidFill>
                    <a:schemeClr val="tx1"/>
                  </a:solidFill>
                  <a:latin typeface="Arial" charset="0"/>
                  <a:ea typeface="ＭＳ Ｐゴシック" pitchFamily="34" charset="-128"/>
                </a:defRPr>
              </a:lvl2pPr>
              <a:lvl3pPr marL="1143000" indent="-228600">
                <a:defRPr sz="1400">
                  <a:solidFill>
                    <a:schemeClr val="tx1"/>
                  </a:solidFill>
                  <a:latin typeface="Arial" charset="0"/>
                  <a:ea typeface="ＭＳ Ｐゴシック" pitchFamily="34" charset="-128"/>
                </a:defRPr>
              </a:lvl3pPr>
              <a:lvl4pPr marL="1600200" indent="-228600">
                <a:defRPr sz="1400">
                  <a:solidFill>
                    <a:schemeClr val="tx1"/>
                  </a:solidFill>
                  <a:latin typeface="Arial" charset="0"/>
                  <a:ea typeface="ＭＳ Ｐゴシック" pitchFamily="34" charset="-128"/>
                </a:defRPr>
              </a:lvl4pPr>
              <a:lvl5pPr marL="2057400" indent="-228600">
                <a:defRPr sz="1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34" charset="-128"/>
                </a:defRPr>
              </a:lvl9pPr>
            </a:lstStyle>
            <a:p>
              <a:pPr lvl="1">
                <a:lnSpc>
                  <a:spcPct val="40000"/>
                </a:lnSpc>
                <a:spcBef>
                  <a:spcPct val="20000"/>
                </a:spcBef>
                <a:spcAft>
                  <a:spcPts val="300"/>
                </a:spcAft>
                <a:buClr>
                  <a:srgbClr val="CC292B"/>
                </a:buClr>
                <a:buSzPct val="85000"/>
              </a:pPr>
              <a:r>
                <a:rPr lang="de-DE" sz="1600" b="1" dirty="0"/>
                <a:t>Codex Alimentarius Definition (CAC/GL 66-2008) :</a:t>
              </a:r>
            </a:p>
            <a:p>
              <a:pPr lvl="1">
                <a:lnSpc>
                  <a:spcPct val="90000"/>
                </a:lnSpc>
                <a:spcBef>
                  <a:spcPct val="20000"/>
                </a:spcBef>
                <a:spcAft>
                  <a:spcPts val="800"/>
                </a:spcAft>
                <a:buClr>
                  <a:srgbClr val="CC292B"/>
                </a:buClr>
                <a:buSzPct val="85000"/>
              </a:pPr>
              <a:r>
                <a:rPr lang="de-DE" sz="1600" b="1" dirty="0" err="1" smtClean="0"/>
                <a:t>Flavor</a:t>
              </a:r>
              <a:r>
                <a:rPr lang="de-DE" sz="1600" b="1" dirty="0" smtClean="0"/>
                <a:t> </a:t>
              </a:r>
              <a:r>
                <a:rPr lang="de-DE" sz="1600" b="1" dirty="0"/>
                <a:t>is the sum of those characteristics of any material taken in the mouth, perceived principally by the senses of taste and smell, and also the general pain and tactile receptors in the mouth, as received and interpreted by the brain. The perception of flavour is a property of flavourings.</a:t>
              </a:r>
              <a:endParaRPr lang="de-DE" sz="1600" dirty="0"/>
            </a:p>
          </p:txBody>
        </p:sp>
        <p:sp>
          <p:nvSpPr>
            <p:cNvPr id="8" name="AutoShape 6"/>
            <p:cNvSpPr>
              <a:spLocks noChangeArrowheads="1"/>
            </p:cNvSpPr>
            <p:nvPr/>
          </p:nvSpPr>
          <p:spPr bwMode="auto">
            <a:xfrm>
              <a:off x="340" y="709"/>
              <a:ext cx="5170" cy="907"/>
            </a:xfrm>
            <a:prstGeom prst="roundRect">
              <a:avLst>
                <a:gd name="adj" fmla="val 16667"/>
              </a:avLst>
            </a:prstGeom>
            <a:noFill/>
            <a:ln w="31750">
              <a:solidFill>
                <a:srgbClr val="CC0000"/>
              </a:solidFill>
              <a:round/>
              <a:headEnd/>
              <a:tailEnd/>
            </a:ln>
            <a:effectLst>
              <a:prstShdw prst="shdw17" dist="17961" dir="2700000">
                <a:srgbClr val="7A0000"/>
              </a:prstShdw>
            </a:effectLst>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de-CH"/>
            </a:p>
          </p:txBody>
        </p:sp>
      </p:grpSp>
    </p:spTree>
    <p:extLst>
      <p:ext uri="{BB962C8B-B14F-4D97-AF65-F5344CB8AC3E}">
        <p14:creationId xmlns:p14="http://schemas.microsoft.com/office/powerpoint/2010/main" val="40313986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Flavorings added to foods</a:t>
            </a:r>
            <a:endParaRPr lang="en-US" sz="4000" b="1" dirty="0"/>
          </a:p>
        </p:txBody>
      </p:sp>
      <p:sp>
        <p:nvSpPr>
          <p:cNvPr id="3" name="Content Placeholder 2"/>
          <p:cNvSpPr>
            <a:spLocks noGrp="1"/>
          </p:cNvSpPr>
          <p:nvPr>
            <p:ph idx="1"/>
          </p:nvPr>
        </p:nvSpPr>
        <p:spPr>
          <a:xfrm>
            <a:off x="838200" y="1421991"/>
            <a:ext cx="10515600" cy="4427664"/>
          </a:xfrm>
        </p:spPr>
        <p:txBody>
          <a:bodyPr>
            <a:normAutofit/>
          </a:bodyPr>
          <a:lstStyle/>
          <a:p>
            <a:pPr marL="357188" lvl="1" indent="0">
              <a:buClr>
                <a:schemeClr val="bg1">
                  <a:lumMod val="50000"/>
                </a:schemeClr>
              </a:buClr>
              <a:buNone/>
              <a:defRPr/>
            </a:pPr>
            <a:r>
              <a:rPr lang="de-DE" sz="1800" b="1" dirty="0" err="1" smtClean="0"/>
              <a:t>Compounded</a:t>
            </a:r>
            <a:r>
              <a:rPr lang="de-DE" sz="1800" b="1" dirty="0" smtClean="0"/>
              <a:t> </a:t>
            </a:r>
            <a:r>
              <a:rPr lang="de-DE" sz="1800" b="1" dirty="0" err="1" smtClean="0"/>
              <a:t>flavors</a:t>
            </a:r>
            <a:endParaRPr lang="de-DE" sz="1800" b="1" dirty="0" smtClean="0"/>
          </a:p>
          <a:p>
            <a:pPr marL="642938" lvl="1" indent="-285750">
              <a:buClr>
                <a:schemeClr val="bg1">
                  <a:lumMod val="50000"/>
                </a:schemeClr>
              </a:buClr>
              <a:defRPr/>
            </a:pPr>
            <a:r>
              <a:rPr lang="de-DE" sz="1800" dirty="0" smtClean="0"/>
              <a:t>These </a:t>
            </a:r>
            <a:r>
              <a:rPr lang="de-DE" sz="1800" dirty="0" err="1" smtClean="0"/>
              <a:t>are</a:t>
            </a:r>
            <a:r>
              <a:rPr lang="de-DE" sz="1800" dirty="0" smtClean="0"/>
              <a:t> </a:t>
            </a:r>
            <a:r>
              <a:rPr lang="de-DE" sz="1800" dirty="0" err="1" smtClean="0"/>
              <a:t>the</a:t>
            </a:r>
            <a:r>
              <a:rPr lang="de-DE" sz="1800" dirty="0" smtClean="0"/>
              <a:t> </a:t>
            </a:r>
            <a:r>
              <a:rPr lang="de-DE" sz="1800" dirty="0" err="1" smtClean="0"/>
              <a:t>flavorings</a:t>
            </a:r>
            <a:r>
              <a:rPr lang="de-DE" sz="1800" dirty="0" smtClean="0"/>
              <a:t> </a:t>
            </a:r>
            <a:r>
              <a:rPr lang="de-DE" sz="1800" dirty="0" err="1" smtClean="0"/>
              <a:t>added</a:t>
            </a:r>
            <a:r>
              <a:rPr lang="de-DE" sz="1800" dirty="0" smtClean="0"/>
              <a:t> </a:t>
            </a:r>
            <a:r>
              <a:rPr lang="de-DE" sz="1800" dirty="0" err="1" smtClean="0"/>
              <a:t>to</a:t>
            </a:r>
            <a:r>
              <a:rPr lang="de-DE" sz="1800" dirty="0" smtClean="0"/>
              <a:t> </a:t>
            </a:r>
            <a:r>
              <a:rPr lang="de-DE" sz="1800" dirty="0" err="1" smtClean="0"/>
              <a:t>foods</a:t>
            </a:r>
            <a:r>
              <a:rPr lang="de-DE" sz="1800" dirty="0" smtClean="0"/>
              <a:t> </a:t>
            </a:r>
            <a:r>
              <a:rPr lang="de-DE" sz="1800" dirty="0" err="1" smtClean="0"/>
              <a:t>to</a:t>
            </a:r>
            <a:r>
              <a:rPr lang="de-DE" sz="1800" dirty="0" smtClean="0"/>
              <a:t> </a:t>
            </a:r>
            <a:r>
              <a:rPr lang="de-DE" sz="1800" dirty="0" err="1" smtClean="0"/>
              <a:t>provide</a:t>
            </a:r>
            <a:r>
              <a:rPr lang="de-DE" sz="1800" dirty="0" smtClean="0"/>
              <a:t> </a:t>
            </a:r>
            <a:r>
              <a:rPr lang="de-DE" sz="1800" dirty="0" err="1" smtClean="0"/>
              <a:t>flavor</a:t>
            </a:r>
            <a:endParaRPr lang="de-DE" sz="1800" dirty="0" smtClean="0"/>
          </a:p>
          <a:p>
            <a:pPr marL="642938" lvl="1" indent="-285750">
              <a:buClr>
                <a:schemeClr val="bg1">
                  <a:lumMod val="50000"/>
                </a:schemeClr>
              </a:buClr>
              <a:defRPr/>
            </a:pPr>
            <a:r>
              <a:rPr lang="de-DE" sz="1800" dirty="0" err="1" smtClean="0"/>
              <a:t>Compounded</a:t>
            </a:r>
            <a:r>
              <a:rPr lang="de-DE" sz="1800" dirty="0" smtClean="0"/>
              <a:t> </a:t>
            </a:r>
            <a:r>
              <a:rPr lang="de-DE" sz="1800" dirty="0" err="1" smtClean="0"/>
              <a:t>flavors</a:t>
            </a:r>
            <a:r>
              <a:rPr lang="de-DE" sz="1800" dirty="0" smtClean="0"/>
              <a:t> </a:t>
            </a:r>
            <a:r>
              <a:rPr lang="de-DE" sz="1800" dirty="0" err="1" smtClean="0"/>
              <a:t>are</a:t>
            </a:r>
            <a:r>
              <a:rPr lang="de-DE" sz="1800" dirty="0" smtClean="0"/>
              <a:t> </a:t>
            </a:r>
            <a:r>
              <a:rPr lang="de-DE" sz="1800" dirty="0" err="1" smtClean="0"/>
              <a:t>often</a:t>
            </a:r>
            <a:r>
              <a:rPr lang="de-DE" sz="1800" dirty="0" smtClean="0"/>
              <a:t> </a:t>
            </a:r>
            <a:r>
              <a:rPr lang="de-DE" sz="1800" dirty="0" err="1" smtClean="0"/>
              <a:t>complex</a:t>
            </a:r>
            <a:r>
              <a:rPr lang="de-DE" sz="1800" dirty="0" smtClean="0"/>
              <a:t> </a:t>
            </a:r>
            <a:r>
              <a:rPr lang="de-DE" sz="1800" dirty="0" err="1" smtClean="0"/>
              <a:t>mixtures</a:t>
            </a:r>
            <a:r>
              <a:rPr lang="de-DE" sz="1800" dirty="0" smtClean="0"/>
              <a:t> </a:t>
            </a:r>
            <a:r>
              <a:rPr lang="de-DE" sz="1800" dirty="0" err="1" smtClean="0"/>
              <a:t>of</a:t>
            </a:r>
            <a:r>
              <a:rPr lang="de-DE" sz="1800" dirty="0" smtClean="0"/>
              <a:t> individual </a:t>
            </a:r>
            <a:r>
              <a:rPr lang="de-DE" sz="1800" dirty="0" err="1" smtClean="0"/>
              <a:t>flavoring</a:t>
            </a:r>
            <a:r>
              <a:rPr lang="de-DE" sz="1800" dirty="0" smtClean="0"/>
              <a:t> </a:t>
            </a:r>
            <a:r>
              <a:rPr lang="de-DE" sz="1800" dirty="0" err="1" smtClean="0"/>
              <a:t>substances</a:t>
            </a:r>
            <a:r>
              <a:rPr lang="de-DE" sz="1800" dirty="0" smtClean="0"/>
              <a:t> </a:t>
            </a:r>
            <a:r>
              <a:rPr lang="de-DE" sz="1800" dirty="0" err="1" smtClean="0"/>
              <a:t>and</a:t>
            </a:r>
            <a:r>
              <a:rPr lang="de-DE" sz="1800" dirty="0" smtClean="0"/>
              <a:t> </a:t>
            </a:r>
            <a:r>
              <a:rPr lang="de-DE" sz="1800" dirty="0" err="1" smtClean="0"/>
              <a:t>natural</a:t>
            </a:r>
            <a:r>
              <a:rPr lang="de-DE" sz="1800" dirty="0" smtClean="0"/>
              <a:t> </a:t>
            </a:r>
            <a:r>
              <a:rPr lang="de-DE" sz="1800" dirty="0" err="1" smtClean="0"/>
              <a:t>flavor</a:t>
            </a:r>
            <a:r>
              <a:rPr lang="de-DE" sz="1800" dirty="0" smtClean="0"/>
              <a:t> </a:t>
            </a:r>
            <a:r>
              <a:rPr lang="de-DE" sz="1800" dirty="0" err="1" smtClean="0"/>
              <a:t>complexes</a:t>
            </a:r>
            <a:r>
              <a:rPr lang="de-DE" sz="1800" dirty="0" smtClean="0"/>
              <a:t> </a:t>
            </a:r>
            <a:r>
              <a:rPr lang="de-DE" sz="1800" dirty="0" err="1" smtClean="0"/>
              <a:t>that</a:t>
            </a:r>
            <a:r>
              <a:rPr lang="de-DE" sz="1800" dirty="0" smtClean="0"/>
              <a:t> </a:t>
            </a:r>
            <a:r>
              <a:rPr lang="de-DE" sz="1800" dirty="0" err="1" smtClean="0"/>
              <a:t>impart</a:t>
            </a:r>
            <a:r>
              <a:rPr lang="de-DE" sz="1800" dirty="0" smtClean="0"/>
              <a:t> </a:t>
            </a:r>
            <a:r>
              <a:rPr lang="de-DE" sz="1800" dirty="0" err="1" smtClean="0"/>
              <a:t>or</a:t>
            </a:r>
            <a:r>
              <a:rPr lang="de-DE" sz="1800" dirty="0" smtClean="0"/>
              <a:t> </a:t>
            </a:r>
            <a:r>
              <a:rPr lang="de-DE" sz="1800" dirty="0" err="1" smtClean="0"/>
              <a:t>modify</a:t>
            </a:r>
            <a:r>
              <a:rPr lang="de-DE" sz="1800" dirty="0" smtClean="0"/>
              <a:t> </a:t>
            </a:r>
            <a:r>
              <a:rPr lang="de-DE" sz="1800" dirty="0" err="1" smtClean="0"/>
              <a:t>flavor</a:t>
            </a:r>
            <a:r>
              <a:rPr lang="de-DE" sz="1800" dirty="0" smtClean="0"/>
              <a:t>, </a:t>
            </a:r>
            <a:r>
              <a:rPr lang="de-DE" sz="1800" dirty="0" err="1" smtClean="0"/>
              <a:t>and</a:t>
            </a:r>
            <a:r>
              <a:rPr lang="de-DE" sz="1800" dirty="0" smtClean="0"/>
              <a:t> </a:t>
            </a:r>
            <a:r>
              <a:rPr lang="de-DE" sz="1800" dirty="0" err="1" smtClean="0"/>
              <a:t>adjuvants</a:t>
            </a:r>
            <a:r>
              <a:rPr lang="de-DE" sz="1800" dirty="0" smtClean="0"/>
              <a:t> </a:t>
            </a:r>
            <a:r>
              <a:rPr lang="de-DE" sz="1800" dirty="0" err="1" smtClean="0"/>
              <a:t>that</a:t>
            </a:r>
            <a:r>
              <a:rPr lang="de-DE" sz="1800" dirty="0" smtClean="0"/>
              <a:t> </a:t>
            </a:r>
            <a:r>
              <a:rPr lang="de-DE" sz="1800" dirty="0" err="1" smtClean="0"/>
              <a:t>help</a:t>
            </a:r>
            <a:r>
              <a:rPr lang="de-DE" sz="1800" dirty="0" smtClean="0"/>
              <a:t> </a:t>
            </a:r>
            <a:r>
              <a:rPr lang="de-DE" sz="1800" dirty="0" err="1" smtClean="0"/>
              <a:t>the</a:t>
            </a:r>
            <a:r>
              <a:rPr lang="de-DE" sz="1800" dirty="0" smtClean="0"/>
              <a:t> </a:t>
            </a:r>
            <a:r>
              <a:rPr lang="de-DE" sz="1800" dirty="0" err="1" smtClean="0"/>
              <a:t>compounded</a:t>
            </a:r>
            <a:r>
              <a:rPr lang="de-DE" sz="1800" dirty="0" smtClean="0"/>
              <a:t> </a:t>
            </a:r>
            <a:r>
              <a:rPr lang="de-DE" sz="1800" dirty="0" err="1" smtClean="0"/>
              <a:t>flavor</a:t>
            </a:r>
            <a:r>
              <a:rPr lang="de-DE" sz="1800" dirty="0" smtClean="0"/>
              <a:t> </a:t>
            </a:r>
            <a:r>
              <a:rPr lang="de-DE" sz="1800" dirty="0" err="1" smtClean="0"/>
              <a:t>function</a:t>
            </a:r>
            <a:r>
              <a:rPr lang="de-DE" sz="1800" dirty="0" smtClean="0"/>
              <a:t> in </a:t>
            </a:r>
            <a:r>
              <a:rPr lang="de-DE" sz="1800" dirty="0" err="1" smtClean="0"/>
              <a:t>food</a:t>
            </a:r>
            <a:r>
              <a:rPr lang="de-DE" sz="1800" dirty="0" smtClean="0"/>
              <a:t> such </a:t>
            </a:r>
            <a:r>
              <a:rPr lang="de-DE" sz="1800" dirty="0" err="1" smtClean="0"/>
              <a:t>as</a:t>
            </a:r>
            <a:r>
              <a:rPr lang="de-DE" sz="1800" dirty="0" smtClean="0"/>
              <a:t> </a:t>
            </a:r>
            <a:r>
              <a:rPr lang="de-DE" sz="1800" dirty="0" err="1" smtClean="0"/>
              <a:t>solvents</a:t>
            </a:r>
            <a:r>
              <a:rPr lang="de-DE" sz="1800" dirty="0" smtClean="0"/>
              <a:t>, </a:t>
            </a:r>
            <a:r>
              <a:rPr lang="de-DE" sz="1800" dirty="0" err="1" smtClean="0"/>
              <a:t>emulsifiers</a:t>
            </a:r>
            <a:r>
              <a:rPr lang="de-DE" sz="1800" dirty="0" smtClean="0"/>
              <a:t> </a:t>
            </a:r>
            <a:r>
              <a:rPr lang="de-DE" sz="1800" dirty="0" err="1" smtClean="0"/>
              <a:t>and</a:t>
            </a:r>
            <a:r>
              <a:rPr lang="de-DE" sz="1800" dirty="0" smtClean="0"/>
              <a:t> </a:t>
            </a:r>
            <a:r>
              <a:rPr lang="de-DE" sz="1800" dirty="0" err="1" smtClean="0"/>
              <a:t>preservatives</a:t>
            </a:r>
            <a:r>
              <a:rPr lang="de-DE" sz="1800" dirty="0"/>
              <a:t>.</a:t>
            </a:r>
          </a:p>
          <a:p>
            <a:pPr marL="357188" lvl="1" indent="0">
              <a:buClr>
                <a:schemeClr val="bg1">
                  <a:lumMod val="50000"/>
                </a:schemeClr>
              </a:buClr>
              <a:buNone/>
              <a:defRPr/>
            </a:pPr>
            <a:endParaRPr lang="de-DE" sz="1800" dirty="0" smtClean="0"/>
          </a:p>
          <a:p>
            <a:pPr marL="357188" lvl="1" indent="0">
              <a:buClr>
                <a:schemeClr val="bg1">
                  <a:lumMod val="50000"/>
                </a:schemeClr>
              </a:buClr>
              <a:buNone/>
              <a:defRPr/>
            </a:pPr>
            <a:r>
              <a:rPr lang="de-DE" sz="1800" b="1" dirty="0" err="1" smtClean="0"/>
              <a:t>Some</a:t>
            </a:r>
            <a:r>
              <a:rPr lang="de-DE" sz="1800" b="1" dirty="0" smtClean="0"/>
              <a:t> </a:t>
            </a:r>
            <a:r>
              <a:rPr lang="de-DE" sz="1800" b="1" dirty="0" err="1" smtClean="0"/>
              <a:t>general</a:t>
            </a:r>
            <a:r>
              <a:rPr lang="de-DE" sz="1800" b="1" dirty="0" smtClean="0"/>
              <a:t> </a:t>
            </a:r>
            <a:r>
              <a:rPr lang="de-DE" sz="1800" b="1" dirty="0" err="1" smtClean="0"/>
              <a:t>principles</a:t>
            </a:r>
            <a:endParaRPr lang="de-DE" sz="1800" b="1" dirty="0"/>
          </a:p>
          <a:p>
            <a:pPr lvl="1">
              <a:buClr>
                <a:schemeClr val="bg1">
                  <a:lumMod val="50000"/>
                </a:schemeClr>
              </a:buClr>
              <a:buFont typeface="Wingdings" charset="2"/>
              <a:buChar char="§"/>
              <a:defRPr/>
            </a:pPr>
            <a:r>
              <a:rPr lang="de-DE" sz="1800" dirty="0" err="1" smtClean="0"/>
              <a:t>Flavorings</a:t>
            </a:r>
            <a:r>
              <a:rPr lang="de-DE" sz="1800" dirty="0" smtClean="0"/>
              <a:t> </a:t>
            </a:r>
            <a:r>
              <a:rPr lang="de-DE" sz="1800" dirty="0" err="1"/>
              <a:t>are</a:t>
            </a:r>
            <a:r>
              <a:rPr lang="de-DE" sz="1800" dirty="0"/>
              <a:t> not </a:t>
            </a:r>
            <a:r>
              <a:rPr lang="de-DE" sz="1800" dirty="0" err="1"/>
              <a:t>intended</a:t>
            </a:r>
            <a:r>
              <a:rPr lang="de-DE" sz="1800" dirty="0"/>
              <a:t> </a:t>
            </a:r>
            <a:r>
              <a:rPr lang="de-DE" sz="1800" dirty="0" err="1"/>
              <a:t>to</a:t>
            </a:r>
            <a:r>
              <a:rPr lang="de-DE" sz="1800" dirty="0"/>
              <a:t> </a:t>
            </a:r>
            <a:r>
              <a:rPr lang="de-DE" sz="1800" dirty="0" err="1"/>
              <a:t>be</a:t>
            </a:r>
            <a:r>
              <a:rPr lang="de-DE" sz="1800" dirty="0"/>
              <a:t> </a:t>
            </a:r>
            <a:r>
              <a:rPr lang="de-DE" sz="1800" dirty="0" err="1"/>
              <a:t>consumed</a:t>
            </a:r>
            <a:r>
              <a:rPr lang="de-DE" sz="1800" dirty="0"/>
              <a:t> </a:t>
            </a:r>
            <a:r>
              <a:rPr lang="de-DE" sz="1800" dirty="0" err="1"/>
              <a:t>as</a:t>
            </a:r>
            <a:r>
              <a:rPr lang="de-DE" sz="1800" dirty="0"/>
              <a:t> such</a:t>
            </a:r>
            <a:r>
              <a:rPr lang="de-DE" sz="1800" dirty="0" smtClean="0"/>
              <a:t>.</a:t>
            </a:r>
          </a:p>
          <a:p>
            <a:pPr lvl="1">
              <a:buClr>
                <a:schemeClr val="bg1">
                  <a:lumMod val="50000"/>
                </a:schemeClr>
              </a:buClr>
              <a:buFont typeface="Wingdings" charset="2"/>
              <a:buChar char="§"/>
              <a:defRPr/>
            </a:pPr>
            <a:r>
              <a:rPr lang="de-DE" sz="1800" dirty="0" err="1" smtClean="0"/>
              <a:t>Flavorings</a:t>
            </a:r>
            <a:r>
              <a:rPr lang="de-DE" sz="1800" dirty="0" smtClean="0"/>
              <a:t> </a:t>
            </a:r>
            <a:r>
              <a:rPr lang="de-DE" sz="1800" dirty="0" err="1" smtClean="0"/>
              <a:t>are</a:t>
            </a:r>
            <a:r>
              <a:rPr lang="de-DE" sz="1800" dirty="0" smtClean="0"/>
              <a:t> not nutritional</a:t>
            </a:r>
            <a:endParaRPr lang="de-DE" sz="1800" dirty="0"/>
          </a:p>
          <a:p>
            <a:pPr lvl="1">
              <a:buClr>
                <a:schemeClr val="bg1">
                  <a:lumMod val="50000"/>
                </a:schemeClr>
              </a:buClr>
              <a:buFont typeface="Wingdings" charset="2"/>
              <a:buChar char="§"/>
              <a:defRPr/>
            </a:pPr>
            <a:r>
              <a:rPr lang="de-DE" sz="1800" dirty="0" err="1" smtClean="0"/>
              <a:t>Flavorings</a:t>
            </a:r>
            <a:r>
              <a:rPr lang="de-DE" sz="1800" dirty="0" smtClean="0"/>
              <a:t> </a:t>
            </a:r>
            <a:r>
              <a:rPr lang="de-DE" sz="1800" dirty="0" err="1"/>
              <a:t>should</a:t>
            </a:r>
            <a:r>
              <a:rPr lang="de-DE" sz="1800" dirty="0"/>
              <a:t> </a:t>
            </a:r>
            <a:r>
              <a:rPr lang="de-DE" sz="1800" dirty="0" err="1"/>
              <a:t>be</a:t>
            </a:r>
            <a:r>
              <a:rPr lang="de-DE" sz="1800" dirty="0"/>
              <a:t> </a:t>
            </a:r>
            <a:r>
              <a:rPr lang="de-DE" sz="1800" dirty="0" err="1"/>
              <a:t>used</a:t>
            </a:r>
            <a:r>
              <a:rPr lang="de-DE" sz="1800" dirty="0"/>
              <a:t> </a:t>
            </a:r>
            <a:r>
              <a:rPr lang="de-DE" sz="1800" dirty="0" err="1"/>
              <a:t>at</a:t>
            </a:r>
            <a:r>
              <a:rPr lang="de-DE" sz="1800" dirty="0"/>
              <a:t> </a:t>
            </a:r>
            <a:r>
              <a:rPr lang="de-DE" sz="1800" dirty="0" err="1"/>
              <a:t>the</a:t>
            </a:r>
            <a:r>
              <a:rPr lang="de-DE" sz="1800" dirty="0"/>
              <a:t> </a:t>
            </a:r>
            <a:r>
              <a:rPr lang="de-DE" sz="1800" dirty="0" err="1"/>
              <a:t>lowest</a:t>
            </a:r>
            <a:r>
              <a:rPr lang="de-DE" sz="1800" dirty="0"/>
              <a:t> </a:t>
            </a:r>
            <a:r>
              <a:rPr lang="de-DE" sz="1800" dirty="0" err="1"/>
              <a:t>level</a:t>
            </a:r>
            <a:r>
              <a:rPr lang="de-DE" sz="1800" dirty="0"/>
              <a:t> </a:t>
            </a:r>
            <a:r>
              <a:rPr lang="de-DE" sz="1800" dirty="0" err="1"/>
              <a:t>necessary</a:t>
            </a:r>
            <a:r>
              <a:rPr lang="de-DE" sz="1800" dirty="0"/>
              <a:t> </a:t>
            </a:r>
            <a:r>
              <a:rPr lang="de-DE" sz="1800" dirty="0" err="1"/>
              <a:t>to</a:t>
            </a:r>
            <a:r>
              <a:rPr lang="de-DE" sz="1800" dirty="0"/>
              <a:t> </a:t>
            </a:r>
            <a:r>
              <a:rPr lang="de-DE" sz="1800" dirty="0" err="1"/>
              <a:t>accomplish</a:t>
            </a:r>
            <a:r>
              <a:rPr lang="de-DE" sz="1800" dirty="0"/>
              <a:t> </a:t>
            </a:r>
            <a:r>
              <a:rPr lang="de-DE" sz="1800" dirty="0" err="1"/>
              <a:t>the</a:t>
            </a:r>
            <a:r>
              <a:rPr lang="de-DE" sz="1800" dirty="0"/>
              <a:t> </a:t>
            </a:r>
            <a:r>
              <a:rPr lang="de-DE" sz="1800" dirty="0" err="1"/>
              <a:t>desired</a:t>
            </a:r>
            <a:r>
              <a:rPr lang="de-DE" sz="1800" dirty="0"/>
              <a:t> </a:t>
            </a:r>
            <a:r>
              <a:rPr lang="de-DE" sz="1800" dirty="0" err="1" smtClean="0"/>
              <a:t>flavoring</a:t>
            </a:r>
            <a:r>
              <a:rPr lang="de-DE" sz="1800" dirty="0" smtClean="0"/>
              <a:t> </a:t>
            </a:r>
            <a:r>
              <a:rPr lang="de-DE" sz="1800" dirty="0" err="1"/>
              <a:t>effect</a:t>
            </a:r>
            <a:r>
              <a:rPr lang="de-DE" sz="1800" dirty="0"/>
              <a:t>.</a:t>
            </a:r>
          </a:p>
          <a:p>
            <a:pPr lvl="1">
              <a:buClr>
                <a:schemeClr val="bg1">
                  <a:lumMod val="50000"/>
                </a:schemeClr>
              </a:buClr>
              <a:buFont typeface="Wingdings" charset="2"/>
              <a:buChar char="§"/>
              <a:defRPr/>
            </a:pPr>
            <a:r>
              <a:rPr lang="de-DE" sz="1800" dirty="0" err="1" smtClean="0"/>
              <a:t>Flavorings</a:t>
            </a:r>
            <a:r>
              <a:rPr lang="de-DE" sz="1800" dirty="0" smtClean="0"/>
              <a:t> </a:t>
            </a:r>
            <a:r>
              <a:rPr lang="de-DE" sz="1800" dirty="0"/>
              <a:t>do not </a:t>
            </a:r>
            <a:r>
              <a:rPr lang="de-DE" sz="1800" dirty="0" err="1"/>
              <a:t>include</a:t>
            </a:r>
            <a:r>
              <a:rPr lang="de-DE" sz="1800" dirty="0"/>
              <a:t> </a:t>
            </a:r>
            <a:r>
              <a:rPr lang="de-DE" sz="1800" dirty="0" err="1"/>
              <a:t>substances</a:t>
            </a:r>
            <a:r>
              <a:rPr lang="de-DE" sz="1800" dirty="0"/>
              <a:t> </a:t>
            </a:r>
            <a:r>
              <a:rPr lang="de-DE" sz="1800" dirty="0" err="1"/>
              <a:t>that</a:t>
            </a:r>
            <a:r>
              <a:rPr lang="de-DE" sz="1800" dirty="0"/>
              <a:t> </a:t>
            </a:r>
            <a:r>
              <a:rPr lang="de-DE" sz="1800" dirty="0" err="1"/>
              <a:t>have</a:t>
            </a:r>
            <a:r>
              <a:rPr lang="de-DE" sz="1800" dirty="0"/>
              <a:t> an </a:t>
            </a:r>
            <a:r>
              <a:rPr lang="de-DE" sz="1800" dirty="0" err="1"/>
              <a:t>exclusively</a:t>
            </a:r>
            <a:r>
              <a:rPr lang="de-DE" sz="1800" dirty="0"/>
              <a:t> </a:t>
            </a:r>
            <a:r>
              <a:rPr lang="de-DE" sz="1800" dirty="0" err="1"/>
              <a:t>sweet</a:t>
            </a:r>
            <a:r>
              <a:rPr lang="de-DE" sz="1800" dirty="0"/>
              <a:t>, </a:t>
            </a:r>
            <a:r>
              <a:rPr lang="de-DE" sz="1800" dirty="0" err="1"/>
              <a:t>sour</a:t>
            </a:r>
            <a:r>
              <a:rPr lang="de-DE" sz="1800" dirty="0"/>
              <a:t>, </a:t>
            </a:r>
            <a:r>
              <a:rPr lang="de-DE" sz="1800" dirty="0" err="1"/>
              <a:t>or</a:t>
            </a:r>
            <a:r>
              <a:rPr lang="de-DE" sz="1800" dirty="0"/>
              <a:t> </a:t>
            </a:r>
            <a:r>
              <a:rPr lang="de-DE" sz="1800" dirty="0" err="1"/>
              <a:t>salty</a:t>
            </a:r>
            <a:r>
              <a:rPr lang="de-DE" sz="1800" dirty="0"/>
              <a:t> taste (e.g. </a:t>
            </a:r>
            <a:r>
              <a:rPr lang="de-DE" sz="1800" dirty="0" err="1"/>
              <a:t>sugar</a:t>
            </a:r>
            <a:r>
              <a:rPr lang="de-DE" sz="1800" dirty="0"/>
              <a:t>, </a:t>
            </a:r>
            <a:r>
              <a:rPr lang="de-DE" sz="1800" dirty="0" err="1"/>
              <a:t>vinegar</a:t>
            </a:r>
            <a:r>
              <a:rPr lang="de-DE" sz="1800" dirty="0"/>
              <a:t>, </a:t>
            </a:r>
            <a:r>
              <a:rPr lang="de-DE" sz="1800" dirty="0" err="1" smtClean="0"/>
              <a:t>and</a:t>
            </a:r>
            <a:r>
              <a:rPr lang="de-DE" sz="1800" dirty="0" smtClean="0"/>
              <a:t> </a:t>
            </a:r>
            <a:r>
              <a:rPr lang="de-DE" sz="1800" dirty="0" err="1"/>
              <a:t>salt</a:t>
            </a:r>
            <a:r>
              <a:rPr lang="de-DE" sz="1800" dirty="0"/>
              <a:t>)</a:t>
            </a:r>
          </a:p>
          <a:p>
            <a:pPr lvl="1">
              <a:buClr>
                <a:schemeClr val="bg1">
                  <a:lumMod val="50000"/>
                </a:schemeClr>
              </a:buClr>
              <a:buFont typeface="Wingdings" charset="2"/>
              <a:buChar char="§"/>
              <a:defRPr/>
            </a:pPr>
            <a:r>
              <a:rPr lang="de-DE" sz="1800" dirty="0" err="1"/>
              <a:t>F</a:t>
            </a:r>
            <a:r>
              <a:rPr lang="de-DE" sz="1800" dirty="0" err="1" smtClean="0"/>
              <a:t>lavorings</a:t>
            </a:r>
            <a:r>
              <a:rPr lang="de-DE" sz="1800" dirty="0" smtClean="0"/>
              <a:t> </a:t>
            </a:r>
            <a:r>
              <a:rPr lang="de-DE" sz="1800" dirty="0" err="1"/>
              <a:t>shall</a:t>
            </a:r>
            <a:r>
              <a:rPr lang="de-DE" sz="1800" dirty="0"/>
              <a:t> not </a:t>
            </a:r>
            <a:r>
              <a:rPr lang="de-DE" sz="1800" dirty="0" err="1" smtClean="0"/>
              <a:t>be</a:t>
            </a:r>
            <a:r>
              <a:rPr lang="de-DE" sz="1800" dirty="0" smtClean="0"/>
              <a:t> </a:t>
            </a:r>
            <a:r>
              <a:rPr lang="de-DE" sz="1800" dirty="0" err="1" smtClean="0"/>
              <a:t>used</a:t>
            </a:r>
            <a:r>
              <a:rPr lang="de-DE" sz="1800" dirty="0" smtClean="0"/>
              <a:t> </a:t>
            </a:r>
            <a:r>
              <a:rPr lang="de-DE" sz="1800" dirty="0" err="1" smtClean="0"/>
              <a:t>to</a:t>
            </a:r>
            <a:r>
              <a:rPr lang="de-DE" sz="1800" dirty="0" smtClean="0"/>
              <a:t> </a:t>
            </a:r>
            <a:r>
              <a:rPr lang="de-DE" sz="1800" dirty="0" err="1" smtClean="0"/>
              <a:t>mislead</a:t>
            </a:r>
            <a:r>
              <a:rPr lang="de-DE" sz="1800" dirty="0" smtClean="0"/>
              <a:t> </a:t>
            </a:r>
            <a:r>
              <a:rPr lang="de-DE" sz="1800" dirty="0" err="1" smtClean="0"/>
              <a:t>consumers</a:t>
            </a:r>
            <a:r>
              <a:rPr lang="de-DE" sz="1800" dirty="0" smtClean="0"/>
              <a:t> </a:t>
            </a:r>
            <a:r>
              <a:rPr lang="de-DE" sz="1800" dirty="0" err="1"/>
              <a:t>about</a:t>
            </a:r>
            <a:r>
              <a:rPr lang="de-DE" sz="1800" dirty="0"/>
              <a:t> </a:t>
            </a:r>
            <a:r>
              <a:rPr lang="de-DE" sz="1800" dirty="0" err="1"/>
              <a:t>the</a:t>
            </a:r>
            <a:r>
              <a:rPr lang="de-DE" sz="1800" dirty="0"/>
              <a:t> </a:t>
            </a:r>
            <a:r>
              <a:rPr lang="de-DE" sz="1800" dirty="0" err="1"/>
              <a:t>nature</a:t>
            </a:r>
            <a:r>
              <a:rPr lang="de-DE" sz="1800" dirty="0"/>
              <a:t> </a:t>
            </a:r>
            <a:r>
              <a:rPr lang="de-DE" sz="1800" dirty="0" err="1"/>
              <a:t>or</a:t>
            </a:r>
            <a:r>
              <a:rPr lang="de-DE" sz="1800" dirty="0"/>
              <a:t> </a:t>
            </a:r>
            <a:r>
              <a:rPr lang="de-DE" sz="1800" dirty="0" err="1"/>
              <a:t>quality</a:t>
            </a:r>
            <a:r>
              <a:rPr lang="de-DE" sz="1800" dirty="0"/>
              <a:t> </a:t>
            </a:r>
            <a:r>
              <a:rPr lang="de-DE" sz="1800" dirty="0" err="1"/>
              <a:t>of</a:t>
            </a:r>
            <a:r>
              <a:rPr lang="de-DE" sz="1800" dirty="0"/>
              <a:t> </a:t>
            </a:r>
            <a:r>
              <a:rPr lang="de-DE" sz="1800" dirty="0" err="1"/>
              <a:t>food</a:t>
            </a:r>
            <a:r>
              <a:rPr lang="de-DE" sz="1800" dirty="0"/>
              <a:t>.</a:t>
            </a:r>
          </a:p>
          <a:p>
            <a:pPr marL="0" indent="0">
              <a:buNone/>
            </a:pPr>
            <a:endParaRPr lang="en-US" sz="1800" dirty="0"/>
          </a:p>
        </p:txBody>
      </p:sp>
    </p:spTree>
    <p:extLst>
      <p:ext uri="{BB962C8B-B14F-4D97-AF65-F5344CB8AC3E}">
        <p14:creationId xmlns:p14="http://schemas.microsoft.com/office/powerpoint/2010/main" val="3327407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nvPr>
        </p:nvGraphicFramePr>
        <p:xfrm>
          <a:off x="3863752" y="2276872"/>
          <a:ext cx="2045886" cy="1584176"/>
        </p:xfrm>
        <a:graphic>
          <a:graphicData uri="http://schemas.openxmlformats.org/presentationml/2006/ole">
            <mc:AlternateContent xmlns:mc="http://schemas.openxmlformats.org/markup-compatibility/2006">
              <mc:Choice xmlns:v="urn:schemas-microsoft-com:vml" Requires="v">
                <p:oleObj spid="_x0000_s1145" name="Clip" r:id="rId4" imgW="4800000" imgH="3714286" progId="MS_ClipArt_Gallery.2">
                  <p:embed/>
                </p:oleObj>
              </mc:Choice>
              <mc:Fallback>
                <p:oleObj name="Clip" r:id="rId4" imgW="4800000" imgH="3714286"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3752" y="2276872"/>
                        <a:ext cx="2045886" cy="1584176"/>
                      </a:xfrm>
                      <a:prstGeom prst="rect">
                        <a:avLst/>
                      </a:prstGeom>
                      <a:noFill/>
                      <a:ln>
                        <a:noFill/>
                      </a:ln>
                      <a:effectLst/>
                    </p:spPr>
                  </p:pic>
                </p:oleObj>
              </mc:Fallback>
            </mc:AlternateContent>
          </a:graphicData>
        </a:graphic>
      </p:graphicFrame>
      <p:sp>
        <p:nvSpPr>
          <p:cNvPr id="9" name="Text Box 6"/>
          <p:cNvSpPr txBox="1">
            <a:spLocks noChangeArrowheads="1"/>
          </p:cNvSpPr>
          <p:nvPr/>
        </p:nvSpPr>
        <p:spPr>
          <a:xfrm>
            <a:off x="2351584" y="1906084"/>
            <a:ext cx="7848872" cy="3964162"/>
          </a:xfrm>
          <a:prstGeom prst="rect">
            <a:avLst/>
          </a:prstGeom>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wrap="square">
            <a:spAutoFit/>
          </a:bodyPr>
          <a:lstStyle>
            <a:lvl1pPr marL="177800" indent="-177800" algn="l" rtl="0" eaLnBrk="0" fontAlgn="base" hangingPunct="0">
              <a:spcBef>
                <a:spcPct val="30000"/>
              </a:spcBef>
              <a:spcAft>
                <a:spcPct val="0"/>
              </a:spcAft>
              <a:buClr>
                <a:srgbClr val="7F7F7F"/>
              </a:buClr>
              <a:buSzPct val="110000"/>
              <a:buFont typeface="Wingdings" pitchFamily="2" charset="2"/>
              <a:buChar char="§"/>
              <a:defRPr sz="1600">
                <a:solidFill>
                  <a:schemeClr val="tx1"/>
                </a:solidFill>
                <a:latin typeface="+mn-lt"/>
                <a:ea typeface="ＭＳ Ｐゴシック" charset="-128"/>
                <a:cs typeface="ＭＳ Ｐゴシック" charset="-128"/>
              </a:defRPr>
            </a:lvl1pPr>
            <a:lvl2pPr marL="541338" indent="-184150" algn="l" rtl="0" eaLnBrk="0" fontAlgn="base" hangingPunct="0">
              <a:spcBef>
                <a:spcPct val="30000"/>
              </a:spcBef>
              <a:spcAft>
                <a:spcPct val="0"/>
              </a:spcAft>
              <a:buClr>
                <a:srgbClr val="7F7F7F"/>
              </a:buClr>
              <a:buSzPct val="110000"/>
              <a:buFont typeface="Wingdings" pitchFamily="2" charset="2"/>
              <a:buChar char="§"/>
              <a:defRPr sz="1400">
                <a:solidFill>
                  <a:schemeClr val="tx1"/>
                </a:solidFill>
                <a:latin typeface="+mn-lt"/>
                <a:ea typeface="ＭＳ Ｐゴシック" charset="-128"/>
              </a:defRPr>
            </a:lvl2pPr>
            <a:lvl3pPr marL="895350" indent="-174625" algn="l" rtl="0" eaLnBrk="0" fontAlgn="base" hangingPunct="0">
              <a:spcBef>
                <a:spcPct val="30000"/>
              </a:spcBef>
              <a:spcAft>
                <a:spcPct val="0"/>
              </a:spcAft>
              <a:buClr>
                <a:srgbClr val="7F7F7F"/>
              </a:buClr>
              <a:buSzPct val="110000"/>
              <a:buFont typeface="Wingdings" pitchFamily="2" charset="2"/>
              <a:buChar char="§"/>
              <a:defRPr sz="1200">
                <a:solidFill>
                  <a:schemeClr val="tx1"/>
                </a:solidFill>
                <a:latin typeface="+mn-lt"/>
                <a:ea typeface="ＭＳ Ｐゴシック" charset="-128"/>
              </a:defRPr>
            </a:lvl3pPr>
            <a:lvl4pPr marL="1258888" indent="-184150" algn="l" rtl="0" eaLnBrk="0" fontAlgn="base" hangingPunct="0">
              <a:spcBef>
                <a:spcPct val="30000"/>
              </a:spcBef>
              <a:spcAft>
                <a:spcPct val="0"/>
              </a:spcAft>
              <a:buClr>
                <a:srgbClr val="B2B2B2"/>
              </a:buClr>
              <a:buSzPct val="110000"/>
              <a:buFont typeface="Wingdings" pitchFamily="2" charset="2"/>
              <a:buChar char="§"/>
              <a:defRPr sz="1000">
                <a:solidFill>
                  <a:schemeClr val="tx1"/>
                </a:solidFill>
                <a:latin typeface="+mn-lt"/>
                <a:ea typeface="ＭＳ Ｐゴシック" charset="-128"/>
              </a:defRPr>
            </a:lvl4pPr>
            <a:lvl5pPr marL="1614488" indent="-176213" algn="l" rtl="0" eaLnBrk="0" fontAlgn="base" hangingPunct="0">
              <a:spcBef>
                <a:spcPct val="30000"/>
              </a:spcBef>
              <a:spcAft>
                <a:spcPct val="0"/>
              </a:spcAft>
              <a:buClr>
                <a:srgbClr val="B2B2B2"/>
              </a:buClr>
              <a:buSzPct val="110000"/>
              <a:buFont typeface="Wingdings" pitchFamily="2" charset="2"/>
              <a:buChar char="§"/>
              <a:defRPr sz="900">
                <a:solidFill>
                  <a:schemeClr val="tx1"/>
                </a:solidFill>
                <a:latin typeface="+mn-lt"/>
                <a:ea typeface="ＭＳ Ｐゴシック" charset="-128"/>
              </a:defRPr>
            </a:lvl5pPr>
            <a:lvl6pPr marL="2071688" indent="-176213" algn="l" rtl="0" fontAlgn="base">
              <a:spcBef>
                <a:spcPct val="30000"/>
              </a:spcBef>
              <a:spcAft>
                <a:spcPct val="0"/>
              </a:spcAft>
              <a:buClr>
                <a:srgbClr val="B2B2B2"/>
              </a:buClr>
              <a:buSzPct val="110000"/>
              <a:buFont typeface="Wingdings" charset="2"/>
              <a:buChar char="§"/>
              <a:defRPr sz="900">
                <a:solidFill>
                  <a:schemeClr val="tx1"/>
                </a:solidFill>
                <a:latin typeface="+mn-lt"/>
                <a:ea typeface="ＭＳ Ｐゴシック" charset="-128"/>
              </a:defRPr>
            </a:lvl6pPr>
            <a:lvl7pPr marL="2528888" indent="-176213" algn="l" rtl="0" fontAlgn="base">
              <a:spcBef>
                <a:spcPct val="30000"/>
              </a:spcBef>
              <a:spcAft>
                <a:spcPct val="0"/>
              </a:spcAft>
              <a:buClr>
                <a:srgbClr val="B2B2B2"/>
              </a:buClr>
              <a:buSzPct val="110000"/>
              <a:buFont typeface="Wingdings" charset="2"/>
              <a:buChar char="§"/>
              <a:defRPr sz="900">
                <a:solidFill>
                  <a:schemeClr val="tx1"/>
                </a:solidFill>
                <a:latin typeface="+mn-lt"/>
                <a:ea typeface="ＭＳ Ｐゴシック" charset="-128"/>
              </a:defRPr>
            </a:lvl7pPr>
            <a:lvl8pPr marL="2986088" indent="-176213" algn="l" rtl="0" fontAlgn="base">
              <a:spcBef>
                <a:spcPct val="30000"/>
              </a:spcBef>
              <a:spcAft>
                <a:spcPct val="0"/>
              </a:spcAft>
              <a:buClr>
                <a:srgbClr val="B2B2B2"/>
              </a:buClr>
              <a:buSzPct val="110000"/>
              <a:buFont typeface="Wingdings" charset="2"/>
              <a:buChar char="§"/>
              <a:defRPr sz="900">
                <a:solidFill>
                  <a:schemeClr val="tx1"/>
                </a:solidFill>
                <a:latin typeface="+mn-lt"/>
                <a:ea typeface="ＭＳ Ｐゴシック" charset="-128"/>
              </a:defRPr>
            </a:lvl8pPr>
            <a:lvl9pPr marL="3443288" indent="-176213" algn="l" rtl="0" fontAlgn="base">
              <a:spcBef>
                <a:spcPct val="30000"/>
              </a:spcBef>
              <a:spcAft>
                <a:spcPct val="0"/>
              </a:spcAft>
              <a:buClr>
                <a:srgbClr val="B2B2B2"/>
              </a:buClr>
              <a:buSzPct val="110000"/>
              <a:buFont typeface="Wingdings" charset="2"/>
              <a:buChar char="§"/>
              <a:defRPr sz="900">
                <a:solidFill>
                  <a:schemeClr val="tx1"/>
                </a:solidFill>
                <a:latin typeface="+mn-lt"/>
                <a:ea typeface="ＭＳ Ｐゴシック" charset="-128"/>
              </a:defRPr>
            </a:lvl9pPr>
          </a:lstStyle>
          <a:p>
            <a:pPr marL="457200" indent="-457200">
              <a:buNone/>
            </a:pPr>
            <a:r>
              <a:rPr lang="en-US" b="1" kern="0" dirty="0" smtClean="0">
                <a:effectLst>
                  <a:outerShdw blurRad="38100" dist="38100" dir="2700000" algn="tl">
                    <a:srgbClr val="000000">
                      <a:alpha val="43137"/>
                    </a:srgbClr>
                  </a:outerShdw>
                </a:effectLst>
              </a:rPr>
              <a:t>Foods contain </a:t>
            </a:r>
            <a:r>
              <a:rPr lang="en-US" b="1" kern="0" dirty="0">
                <a:effectLst>
                  <a:outerShdw blurRad="38100" dist="38100" dir="2700000" algn="tl">
                    <a:srgbClr val="000000">
                      <a:alpha val="43137"/>
                    </a:srgbClr>
                  </a:outerShdw>
                </a:effectLst>
              </a:rPr>
              <a:t>a very large number of individual </a:t>
            </a:r>
            <a:r>
              <a:rPr lang="en-US" b="1" kern="0" dirty="0" smtClean="0">
                <a:effectLst>
                  <a:outerShdw blurRad="38100" dist="38100" dir="2700000" algn="tl">
                    <a:srgbClr val="000000">
                      <a:alpha val="43137"/>
                    </a:srgbClr>
                  </a:outerShdw>
                </a:effectLst>
              </a:rPr>
              <a:t>flavoring substances</a:t>
            </a:r>
            <a:r>
              <a:rPr lang="en-US" b="1" kern="0" dirty="0">
                <a:effectLst>
                  <a:outerShdw blurRad="38100" dist="38100" dir="2700000" algn="tl">
                    <a:srgbClr val="000000">
                      <a:alpha val="43137"/>
                    </a:srgbClr>
                  </a:outerShdw>
                </a:effectLst>
              </a:rPr>
              <a:t> </a:t>
            </a:r>
            <a:r>
              <a:rPr lang="en-US" b="1" kern="0" dirty="0" smtClean="0">
                <a:effectLst>
                  <a:outerShdw blurRad="38100" dist="38100" dir="2700000" algn="tl">
                    <a:srgbClr val="000000">
                      <a:alpha val="43137"/>
                    </a:srgbClr>
                  </a:outerShdw>
                </a:effectLst>
              </a:rPr>
              <a:t>so compounded flavors must also to provide the same flavor sensation</a:t>
            </a:r>
            <a:endParaRPr lang="en-US" b="1" kern="0" dirty="0">
              <a:effectLst>
                <a:outerShdw blurRad="38100" dist="38100" dir="2700000" algn="tl">
                  <a:srgbClr val="000000">
                    <a:alpha val="43137"/>
                  </a:srgbClr>
                </a:outerShdw>
              </a:effectLst>
            </a:endParaRPr>
          </a:p>
          <a:p>
            <a:pPr marL="457200" indent="-457200">
              <a:buNone/>
            </a:pPr>
            <a:endParaRPr lang="en-US" kern="0" dirty="0"/>
          </a:p>
          <a:p>
            <a:pPr marL="457200" indent="-457200">
              <a:buNone/>
            </a:pPr>
            <a:endParaRPr lang="de-CH" sz="1400" kern="0" dirty="0"/>
          </a:p>
          <a:p>
            <a:pPr marL="457200" indent="-457200">
              <a:buNone/>
            </a:pPr>
            <a:endParaRPr lang="de-CH" sz="1400" kern="0" dirty="0"/>
          </a:p>
          <a:p>
            <a:pPr marL="457200" indent="-457200">
              <a:buNone/>
            </a:pPr>
            <a:endParaRPr lang="en-US" sz="1400" kern="0" dirty="0"/>
          </a:p>
          <a:p>
            <a:pPr marL="457200" indent="-457200">
              <a:lnSpc>
                <a:spcPct val="150000"/>
              </a:lnSpc>
              <a:buNone/>
            </a:pPr>
            <a:r>
              <a:rPr lang="en-US" sz="1400" kern="0" dirty="0"/>
              <a:t>Banana					around	250</a:t>
            </a:r>
          </a:p>
          <a:p>
            <a:pPr marL="457200" indent="-457200">
              <a:lnSpc>
                <a:spcPct val="150000"/>
              </a:lnSpc>
              <a:buNone/>
            </a:pPr>
            <a:r>
              <a:rPr lang="en-US" sz="1400" kern="0" dirty="0"/>
              <a:t>Strawberry					around   	350</a:t>
            </a:r>
          </a:p>
          <a:p>
            <a:pPr marL="457200" indent="-457200">
              <a:lnSpc>
                <a:spcPct val="150000"/>
              </a:lnSpc>
              <a:buNone/>
            </a:pPr>
            <a:r>
              <a:rPr lang="en-US" sz="1400" kern="0" dirty="0"/>
              <a:t>Chocolate       				around   	600</a:t>
            </a:r>
          </a:p>
          <a:p>
            <a:pPr marL="457200" indent="-457200">
              <a:lnSpc>
                <a:spcPct val="150000"/>
              </a:lnSpc>
              <a:buNone/>
            </a:pPr>
            <a:r>
              <a:rPr lang="en-US" sz="1400" kern="0" dirty="0"/>
              <a:t>Coffee, freshly brewed				around  	1000</a:t>
            </a:r>
          </a:p>
          <a:p>
            <a:pPr marL="457200" indent="-457200">
              <a:lnSpc>
                <a:spcPct val="150000"/>
              </a:lnSpc>
              <a:buNone/>
            </a:pPr>
            <a:r>
              <a:rPr lang="en-US" sz="1400" kern="0" dirty="0"/>
              <a:t>Steak, grilled			  	over        	2000</a:t>
            </a:r>
          </a:p>
          <a:p>
            <a:pPr marL="457200" indent="-457200">
              <a:buNone/>
            </a:pPr>
            <a:endParaRPr lang="en-US" sz="1400" kern="0" dirty="0"/>
          </a:p>
        </p:txBody>
      </p:sp>
      <p:pic>
        <p:nvPicPr>
          <p:cNvPr id="1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4583832" y="3933056"/>
            <a:ext cx="2304256" cy="1905660"/>
          </a:xfrm>
          <a:prstGeom prst="rect">
            <a:avLst/>
          </a:prstGeom>
          <a:noFill/>
        </p:spPr>
      </p:pic>
      <p:sp>
        <p:nvSpPr>
          <p:cNvPr id="6" name="Rectangle 2"/>
          <p:cNvSpPr txBox="1">
            <a:spLocks noChangeArrowheads="1"/>
          </p:cNvSpPr>
          <p:nvPr/>
        </p:nvSpPr>
        <p:spPr bwMode="auto">
          <a:xfrm>
            <a:off x="394855" y="188640"/>
            <a:ext cx="10775372"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E30C26"/>
                </a:solidFill>
                <a:latin typeface="+mj-lt"/>
                <a:ea typeface="+mj-ea"/>
                <a:cs typeface="+mj-cs"/>
              </a:defRPr>
            </a:lvl1pPr>
            <a:lvl2pPr algn="l" rtl="0" eaLnBrk="0" fontAlgn="base" hangingPunct="0">
              <a:spcBef>
                <a:spcPct val="0"/>
              </a:spcBef>
              <a:spcAft>
                <a:spcPct val="0"/>
              </a:spcAft>
              <a:defRPr sz="2400" b="1">
                <a:solidFill>
                  <a:srgbClr val="E30C26"/>
                </a:solidFill>
                <a:latin typeface="Arial" charset="0"/>
              </a:defRPr>
            </a:lvl2pPr>
            <a:lvl3pPr algn="l" rtl="0" eaLnBrk="0" fontAlgn="base" hangingPunct="0">
              <a:spcBef>
                <a:spcPct val="0"/>
              </a:spcBef>
              <a:spcAft>
                <a:spcPct val="0"/>
              </a:spcAft>
              <a:defRPr sz="2400" b="1">
                <a:solidFill>
                  <a:srgbClr val="E30C26"/>
                </a:solidFill>
                <a:latin typeface="Arial" charset="0"/>
              </a:defRPr>
            </a:lvl3pPr>
            <a:lvl4pPr algn="l" rtl="0" eaLnBrk="0" fontAlgn="base" hangingPunct="0">
              <a:spcBef>
                <a:spcPct val="0"/>
              </a:spcBef>
              <a:spcAft>
                <a:spcPct val="0"/>
              </a:spcAft>
              <a:defRPr sz="2400" b="1">
                <a:solidFill>
                  <a:srgbClr val="E30C26"/>
                </a:solidFill>
                <a:latin typeface="Arial" charset="0"/>
              </a:defRPr>
            </a:lvl4pPr>
            <a:lvl5pPr algn="l" rtl="0" eaLnBrk="0" fontAlgn="base" hangingPunct="0">
              <a:spcBef>
                <a:spcPct val="0"/>
              </a:spcBef>
              <a:spcAft>
                <a:spcPct val="0"/>
              </a:spcAft>
              <a:defRPr sz="2400" b="1">
                <a:solidFill>
                  <a:srgbClr val="E30C26"/>
                </a:solidFill>
                <a:latin typeface="Arial" charset="0"/>
              </a:defRPr>
            </a:lvl5pPr>
            <a:lvl6pPr marL="457200" algn="l" rtl="0" fontAlgn="base">
              <a:spcBef>
                <a:spcPct val="0"/>
              </a:spcBef>
              <a:spcAft>
                <a:spcPct val="0"/>
              </a:spcAft>
              <a:defRPr sz="2400" b="1">
                <a:solidFill>
                  <a:srgbClr val="E30C26"/>
                </a:solidFill>
                <a:latin typeface="Arial" charset="0"/>
              </a:defRPr>
            </a:lvl6pPr>
            <a:lvl7pPr marL="914400" algn="l" rtl="0" fontAlgn="base">
              <a:spcBef>
                <a:spcPct val="0"/>
              </a:spcBef>
              <a:spcAft>
                <a:spcPct val="0"/>
              </a:spcAft>
              <a:defRPr sz="2400" b="1">
                <a:solidFill>
                  <a:srgbClr val="E30C26"/>
                </a:solidFill>
                <a:latin typeface="Arial" charset="0"/>
              </a:defRPr>
            </a:lvl7pPr>
            <a:lvl8pPr marL="1371600" algn="l" rtl="0" fontAlgn="base">
              <a:spcBef>
                <a:spcPct val="0"/>
              </a:spcBef>
              <a:spcAft>
                <a:spcPct val="0"/>
              </a:spcAft>
              <a:defRPr sz="2400" b="1">
                <a:solidFill>
                  <a:srgbClr val="E30C26"/>
                </a:solidFill>
                <a:latin typeface="Arial" charset="0"/>
              </a:defRPr>
            </a:lvl8pPr>
            <a:lvl9pPr marL="1828800" algn="l" rtl="0" fontAlgn="base">
              <a:spcBef>
                <a:spcPct val="0"/>
              </a:spcBef>
              <a:spcAft>
                <a:spcPct val="0"/>
              </a:spcAft>
              <a:defRPr sz="2400" b="1">
                <a:solidFill>
                  <a:srgbClr val="E30C26"/>
                </a:solidFill>
                <a:latin typeface="Arial" charset="0"/>
              </a:defRPr>
            </a:lvl9pPr>
          </a:lstStyle>
          <a:p>
            <a:pPr eaLnBrk="1" hangingPunct="1"/>
            <a:r>
              <a:rPr lang="nl-NL" kern="0" dirty="0" err="1" smtClean="0">
                <a:solidFill>
                  <a:schemeClr val="tx1"/>
                </a:solidFill>
                <a:latin typeface="Arial" panose="020B0604020202020204" pitchFamily="34" charset="0"/>
                <a:cs typeface="Arial" panose="020B0604020202020204" pitchFamily="34" charset="0"/>
              </a:rPr>
              <a:t>Compounded</a:t>
            </a:r>
            <a:r>
              <a:rPr lang="nl-NL" kern="0" dirty="0" smtClean="0">
                <a:solidFill>
                  <a:schemeClr val="tx1"/>
                </a:solidFill>
                <a:latin typeface="Arial" panose="020B0604020202020204" pitchFamily="34" charset="0"/>
                <a:cs typeface="Arial" panose="020B0604020202020204" pitchFamily="34" charset="0"/>
              </a:rPr>
              <a:t> </a:t>
            </a:r>
            <a:r>
              <a:rPr lang="nl-NL" kern="0" dirty="0" err="1" smtClean="0">
                <a:solidFill>
                  <a:schemeClr val="tx1"/>
                </a:solidFill>
                <a:latin typeface="Arial" panose="020B0604020202020204" pitchFamily="34" charset="0"/>
                <a:cs typeface="Arial" panose="020B0604020202020204" pitchFamily="34" charset="0"/>
              </a:rPr>
              <a:t>flavors</a:t>
            </a:r>
            <a:r>
              <a:rPr lang="nl-NL" kern="0" dirty="0" smtClean="0">
                <a:solidFill>
                  <a:schemeClr val="tx1"/>
                </a:solidFill>
                <a:latin typeface="Arial" panose="020B0604020202020204" pitchFamily="34" charset="0"/>
                <a:cs typeface="Arial" panose="020B0604020202020204" pitchFamily="34" charset="0"/>
              </a:rPr>
              <a:t> – </a:t>
            </a:r>
            <a:r>
              <a:rPr lang="nl-NL" kern="0" dirty="0" err="1" smtClean="0">
                <a:solidFill>
                  <a:schemeClr val="tx1"/>
                </a:solidFill>
                <a:latin typeface="Arial" panose="020B0604020202020204" pitchFamily="34" charset="0"/>
                <a:cs typeface="Arial" panose="020B0604020202020204" pitchFamily="34" charset="0"/>
              </a:rPr>
              <a:t>individual</a:t>
            </a:r>
            <a:r>
              <a:rPr lang="nl-NL" kern="0" dirty="0" smtClean="0">
                <a:solidFill>
                  <a:schemeClr val="tx1"/>
                </a:solidFill>
                <a:latin typeface="Arial" panose="020B0604020202020204" pitchFamily="34" charset="0"/>
                <a:cs typeface="Arial" panose="020B0604020202020204" pitchFamily="34" charset="0"/>
              </a:rPr>
              <a:t> </a:t>
            </a:r>
            <a:r>
              <a:rPr lang="nl-NL" kern="0" dirty="0" err="1" smtClean="0">
                <a:solidFill>
                  <a:schemeClr val="tx1"/>
                </a:solidFill>
                <a:latin typeface="Arial" panose="020B0604020202020204" pitchFamily="34" charset="0"/>
                <a:cs typeface="Arial" panose="020B0604020202020204" pitchFamily="34" charset="0"/>
              </a:rPr>
              <a:t>constituents</a:t>
            </a:r>
            <a:r>
              <a:rPr lang="nl-NL" kern="0" dirty="0" smtClean="0">
                <a:solidFill>
                  <a:schemeClr val="tx1"/>
                </a:solidFill>
                <a:latin typeface="Arial" panose="020B0604020202020204" pitchFamily="34" charset="0"/>
                <a:cs typeface="Arial" panose="020B0604020202020204" pitchFamily="34" charset="0"/>
              </a:rPr>
              <a:t> </a:t>
            </a:r>
            <a:r>
              <a:rPr lang="nl-NL" kern="0" dirty="0" err="1" smtClean="0">
                <a:solidFill>
                  <a:schemeClr val="tx1"/>
                </a:solidFill>
                <a:latin typeface="Arial" panose="020B0604020202020204" pitchFamily="34" charset="0"/>
                <a:cs typeface="Arial" panose="020B0604020202020204" pitchFamily="34" charset="0"/>
              </a:rPr>
              <a:t>impart</a:t>
            </a:r>
            <a:r>
              <a:rPr lang="nl-NL" kern="0" dirty="0" smtClean="0">
                <a:solidFill>
                  <a:schemeClr val="tx1"/>
                </a:solidFill>
                <a:latin typeface="Arial" panose="020B0604020202020204" pitchFamily="34" charset="0"/>
                <a:cs typeface="Arial" panose="020B0604020202020204" pitchFamily="34" charset="0"/>
              </a:rPr>
              <a:t> </a:t>
            </a:r>
            <a:r>
              <a:rPr lang="nl-NL" kern="0" dirty="0" err="1" smtClean="0">
                <a:solidFill>
                  <a:schemeClr val="tx1"/>
                </a:solidFill>
                <a:latin typeface="Arial" panose="020B0604020202020204" pitchFamily="34" charset="0"/>
                <a:cs typeface="Arial" panose="020B0604020202020204" pitchFamily="34" charset="0"/>
              </a:rPr>
              <a:t>flavor</a:t>
            </a:r>
            <a:endParaRPr lang="nl-NL"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458035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40" name="Rectangle 3"/>
          <p:cNvSpPr>
            <a:spLocks noGrp="1" noChangeArrowheads="1"/>
          </p:cNvSpPr>
          <p:nvPr>
            <p:ph type="body" idx="4294967295"/>
          </p:nvPr>
        </p:nvSpPr>
        <p:spPr>
          <a:xfrm>
            <a:off x="2032159" y="1197481"/>
            <a:ext cx="5117705" cy="5148572"/>
          </a:xfrm>
          <a:prstGeom prst="rect">
            <a:avLst/>
          </a:prstGeom>
        </p:spPr>
        <p:txBody>
          <a:bodyPr vert="horz" lIns="91440" tIns="45720" rIns="91440" bIns="45720" rtlCol="0">
            <a:normAutofit/>
          </a:bodyPr>
          <a:lstStyle/>
          <a:p>
            <a:pPr lvl="1" indent="-279400">
              <a:lnSpc>
                <a:spcPct val="110000"/>
              </a:lnSpc>
              <a:spcBef>
                <a:spcPct val="50000"/>
              </a:spcBef>
              <a:buSzPct val="60000"/>
              <a:buFont typeface="Monotype Sorts" pitchFamily="2" charset="2"/>
              <a:buChar char="n"/>
            </a:pPr>
            <a:r>
              <a:rPr lang="en-US" sz="1600" b="1" dirty="0" smtClean="0"/>
              <a:t>~10,000 </a:t>
            </a:r>
            <a:r>
              <a:rPr lang="en-US" sz="1600" b="1" dirty="0"/>
              <a:t>+ substances predicted to occur in foods</a:t>
            </a:r>
          </a:p>
          <a:p>
            <a:pPr marL="1092200" lvl="2" indent="-285750">
              <a:lnSpc>
                <a:spcPct val="110000"/>
              </a:lnSpc>
              <a:spcBef>
                <a:spcPct val="50000"/>
              </a:spcBef>
              <a:buSzPct val="60000"/>
              <a:buFont typeface="Wingdings" panose="05000000000000000000" pitchFamily="2" charset="2"/>
              <a:buChar char="Ø"/>
            </a:pPr>
            <a:r>
              <a:rPr lang="en-US" sz="1400" dirty="0"/>
              <a:t>~</a:t>
            </a:r>
            <a:r>
              <a:rPr lang="en-US" sz="1400" dirty="0" smtClean="0"/>
              <a:t>8,000 </a:t>
            </a:r>
            <a:r>
              <a:rPr lang="en-US" sz="1400" dirty="0"/>
              <a:t>already identified</a:t>
            </a:r>
          </a:p>
          <a:p>
            <a:pPr lvl="1" indent="-279400">
              <a:lnSpc>
                <a:spcPct val="110000"/>
              </a:lnSpc>
              <a:spcBef>
                <a:spcPct val="50000"/>
              </a:spcBef>
              <a:buSzPct val="60000"/>
              <a:buFont typeface="Monotype Sorts" pitchFamily="2" charset="2"/>
              <a:buChar char="n"/>
            </a:pPr>
            <a:r>
              <a:rPr lang="en-US" sz="1600" b="1" dirty="0" smtClean="0"/>
              <a:t>~3,100 </a:t>
            </a:r>
            <a:r>
              <a:rPr lang="en-US" sz="1600" b="1" dirty="0"/>
              <a:t>ingredients used commercially for creation of food </a:t>
            </a:r>
            <a:r>
              <a:rPr lang="en-US" sz="1600" b="1" dirty="0" smtClean="0"/>
              <a:t>flavorings</a:t>
            </a:r>
            <a:endParaRPr lang="en-US" sz="1600" b="1" dirty="0"/>
          </a:p>
          <a:p>
            <a:pPr lvl="1" indent="-279400">
              <a:lnSpc>
                <a:spcPct val="110000"/>
              </a:lnSpc>
              <a:spcBef>
                <a:spcPct val="50000"/>
              </a:spcBef>
              <a:buSzPct val="60000"/>
              <a:buFont typeface="Monotype Sorts" pitchFamily="2" charset="2"/>
              <a:buChar char="n"/>
            </a:pPr>
            <a:r>
              <a:rPr lang="en-US" sz="1600" b="1" dirty="0"/>
              <a:t>Factors affecting </a:t>
            </a:r>
            <a:r>
              <a:rPr lang="en-US" sz="1600" b="1" dirty="0" smtClean="0"/>
              <a:t>flavoring </a:t>
            </a:r>
            <a:r>
              <a:rPr lang="en-US" sz="1600" b="1" dirty="0"/>
              <a:t>use levels in food</a:t>
            </a:r>
          </a:p>
          <a:p>
            <a:pPr marL="1092200" lvl="2" indent="-285750">
              <a:lnSpc>
                <a:spcPct val="110000"/>
              </a:lnSpc>
              <a:spcBef>
                <a:spcPct val="50000"/>
              </a:spcBef>
              <a:buSzPct val="60000"/>
              <a:buFont typeface="Wingdings" panose="05000000000000000000" pitchFamily="2" charset="2"/>
              <a:buChar char="Ø"/>
            </a:pPr>
            <a:r>
              <a:rPr lang="en-US" sz="1400" dirty="0"/>
              <a:t>Broad range </a:t>
            </a:r>
            <a:r>
              <a:rPr lang="en-US" sz="1400" dirty="0" smtClean="0"/>
              <a:t>of flavor </a:t>
            </a:r>
            <a:r>
              <a:rPr lang="en-US" sz="1400" dirty="0"/>
              <a:t>profiles and concentrations depending on </a:t>
            </a:r>
            <a:r>
              <a:rPr lang="en-US" sz="1400" dirty="0" smtClean="0"/>
              <a:t>perception </a:t>
            </a:r>
            <a:r>
              <a:rPr lang="en-US" sz="1400" dirty="0"/>
              <a:t>thresholds</a:t>
            </a:r>
          </a:p>
          <a:p>
            <a:pPr marL="1092200" lvl="2" indent="-285750">
              <a:lnSpc>
                <a:spcPct val="110000"/>
              </a:lnSpc>
              <a:spcBef>
                <a:spcPct val="50000"/>
              </a:spcBef>
              <a:buSzPct val="60000"/>
              <a:buFont typeface="Wingdings" panose="05000000000000000000" pitchFamily="2" charset="2"/>
              <a:buChar char="Ø"/>
            </a:pPr>
            <a:r>
              <a:rPr lang="en-US" sz="1400" dirty="0"/>
              <a:t>Interaction with other </a:t>
            </a:r>
            <a:r>
              <a:rPr lang="en-US" sz="1400" dirty="0" smtClean="0"/>
              <a:t>flavorings</a:t>
            </a:r>
            <a:endParaRPr lang="en-US" sz="1400" dirty="0"/>
          </a:p>
          <a:p>
            <a:pPr marL="1092200" lvl="2" indent="-285750">
              <a:lnSpc>
                <a:spcPct val="110000"/>
              </a:lnSpc>
              <a:spcBef>
                <a:spcPct val="50000"/>
              </a:spcBef>
              <a:buSzPct val="60000"/>
              <a:buFont typeface="Wingdings" panose="05000000000000000000" pitchFamily="2" charset="2"/>
              <a:buChar char="Ø"/>
            </a:pPr>
            <a:r>
              <a:rPr lang="en-US" sz="1400" dirty="0"/>
              <a:t>Interaction with food matrix</a:t>
            </a:r>
          </a:p>
          <a:p>
            <a:pPr marL="1092200" lvl="2" indent="-285750">
              <a:lnSpc>
                <a:spcPct val="110000"/>
              </a:lnSpc>
              <a:spcBef>
                <a:spcPct val="50000"/>
              </a:spcBef>
              <a:buSzPct val="60000"/>
              <a:buFont typeface="Wingdings" panose="05000000000000000000" pitchFamily="2" charset="2"/>
              <a:buChar char="Ø"/>
            </a:pPr>
            <a:r>
              <a:rPr lang="en-US" sz="1400" dirty="0"/>
              <a:t>Loss during manufacturing and storage</a:t>
            </a: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3713" y="5301209"/>
            <a:ext cx="1479167" cy="1479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8820" y="4293096"/>
            <a:ext cx="1305430" cy="2196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3266" y="4540614"/>
            <a:ext cx="1263383" cy="2317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3436" y="874440"/>
            <a:ext cx="3434156" cy="5731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2"/>
          <p:cNvSpPr txBox="1">
            <a:spLocks noChangeArrowheads="1"/>
          </p:cNvSpPr>
          <p:nvPr/>
        </p:nvSpPr>
        <p:spPr bwMode="auto">
          <a:xfrm>
            <a:off x="1163782" y="188640"/>
            <a:ext cx="8759536"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E30C26"/>
                </a:solidFill>
                <a:latin typeface="+mj-lt"/>
                <a:ea typeface="+mj-ea"/>
                <a:cs typeface="+mj-cs"/>
              </a:defRPr>
            </a:lvl1pPr>
            <a:lvl2pPr algn="l" rtl="0" eaLnBrk="0" fontAlgn="base" hangingPunct="0">
              <a:spcBef>
                <a:spcPct val="0"/>
              </a:spcBef>
              <a:spcAft>
                <a:spcPct val="0"/>
              </a:spcAft>
              <a:defRPr sz="2400" b="1">
                <a:solidFill>
                  <a:srgbClr val="E30C26"/>
                </a:solidFill>
                <a:latin typeface="Arial" charset="0"/>
              </a:defRPr>
            </a:lvl2pPr>
            <a:lvl3pPr algn="l" rtl="0" eaLnBrk="0" fontAlgn="base" hangingPunct="0">
              <a:spcBef>
                <a:spcPct val="0"/>
              </a:spcBef>
              <a:spcAft>
                <a:spcPct val="0"/>
              </a:spcAft>
              <a:defRPr sz="2400" b="1">
                <a:solidFill>
                  <a:srgbClr val="E30C26"/>
                </a:solidFill>
                <a:latin typeface="Arial" charset="0"/>
              </a:defRPr>
            </a:lvl3pPr>
            <a:lvl4pPr algn="l" rtl="0" eaLnBrk="0" fontAlgn="base" hangingPunct="0">
              <a:spcBef>
                <a:spcPct val="0"/>
              </a:spcBef>
              <a:spcAft>
                <a:spcPct val="0"/>
              </a:spcAft>
              <a:defRPr sz="2400" b="1">
                <a:solidFill>
                  <a:srgbClr val="E30C26"/>
                </a:solidFill>
                <a:latin typeface="Arial" charset="0"/>
              </a:defRPr>
            </a:lvl4pPr>
            <a:lvl5pPr algn="l" rtl="0" eaLnBrk="0" fontAlgn="base" hangingPunct="0">
              <a:spcBef>
                <a:spcPct val="0"/>
              </a:spcBef>
              <a:spcAft>
                <a:spcPct val="0"/>
              </a:spcAft>
              <a:defRPr sz="2400" b="1">
                <a:solidFill>
                  <a:srgbClr val="E30C26"/>
                </a:solidFill>
                <a:latin typeface="Arial" charset="0"/>
              </a:defRPr>
            </a:lvl5pPr>
            <a:lvl6pPr marL="457200" algn="l" rtl="0" fontAlgn="base">
              <a:spcBef>
                <a:spcPct val="0"/>
              </a:spcBef>
              <a:spcAft>
                <a:spcPct val="0"/>
              </a:spcAft>
              <a:defRPr sz="2400" b="1">
                <a:solidFill>
                  <a:srgbClr val="E30C26"/>
                </a:solidFill>
                <a:latin typeface="Arial" charset="0"/>
              </a:defRPr>
            </a:lvl6pPr>
            <a:lvl7pPr marL="914400" algn="l" rtl="0" fontAlgn="base">
              <a:spcBef>
                <a:spcPct val="0"/>
              </a:spcBef>
              <a:spcAft>
                <a:spcPct val="0"/>
              </a:spcAft>
              <a:defRPr sz="2400" b="1">
                <a:solidFill>
                  <a:srgbClr val="E30C26"/>
                </a:solidFill>
                <a:latin typeface="Arial" charset="0"/>
              </a:defRPr>
            </a:lvl7pPr>
            <a:lvl8pPr marL="1371600" algn="l" rtl="0" fontAlgn="base">
              <a:spcBef>
                <a:spcPct val="0"/>
              </a:spcBef>
              <a:spcAft>
                <a:spcPct val="0"/>
              </a:spcAft>
              <a:defRPr sz="2400" b="1">
                <a:solidFill>
                  <a:srgbClr val="E30C26"/>
                </a:solidFill>
                <a:latin typeface="Arial" charset="0"/>
              </a:defRPr>
            </a:lvl8pPr>
            <a:lvl9pPr marL="1828800" algn="l" rtl="0" fontAlgn="base">
              <a:spcBef>
                <a:spcPct val="0"/>
              </a:spcBef>
              <a:spcAft>
                <a:spcPct val="0"/>
              </a:spcAft>
              <a:defRPr sz="2400" b="1">
                <a:solidFill>
                  <a:srgbClr val="E30C26"/>
                </a:solidFill>
                <a:latin typeface="Arial" charset="0"/>
              </a:defRPr>
            </a:lvl9pPr>
          </a:lstStyle>
          <a:p>
            <a:pPr eaLnBrk="1" hangingPunct="1"/>
            <a:r>
              <a:rPr lang="nl-NL" sz="3200" kern="0" dirty="0" err="1" smtClean="0">
                <a:solidFill>
                  <a:schemeClr val="tx1"/>
                </a:solidFill>
                <a:latin typeface="Arial" panose="020B0604020202020204" pitchFamily="34" charset="0"/>
                <a:cs typeface="Arial" panose="020B0604020202020204" pitchFamily="34" charset="0"/>
              </a:rPr>
              <a:t>Flavoring</a:t>
            </a:r>
            <a:r>
              <a:rPr lang="nl-NL" sz="3200" kern="0" dirty="0" smtClean="0">
                <a:solidFill>
                  <a:schemeClr val="tx1"/>
                </a:solidFill>
                <a:latin typeface="Arial" panose="020B0604020202020204" pitchFamily="34" charset="0"/>
                <a:cs typeface="Arial" panose="020B0604020202020204" pitchFamily="34" charset="0"/>
              </a:rPr>
              <a:t> </a:t>
            </a:r>
            <a:r>
              <a:rPr lang="nl-NL" sz="3200" kern="0" dirty="0" err="1" smtClean="0">
                <a:solidFill>
                  <a:schemeClr val="tx1"/>
                </a:solidFill>
                <a:latin typeface="Arial" panose="020B0604020202020204" pitchFamily="34" charset="0"/>
                <a:cs typeface="Arial" panose="020B0604020202020204" pitchFamily="34" charset="0"/>
              </a:rPr>
              <a:t>substances</a:t>
            </a:r>
            <a:endParaRPr lang="nl-NL" sz="320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80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Regulation of Flavors in the U.S.</a:t>
            </a:r>
            <a:endParaRPr lang="en-US" sz="4000" b="1" dirty="0"/>
          </a:p>
        </p:txBody>
      </p:sp>
      <p:sp>
        <p:nvSpPr>
          <p:cNvPr id="3" name="Content Placeholder 2"/>
          <p:cNvSpPr>
            <a:spLocks noGrp="1"/>
          </p:cNvSpPr>
          <p:nvPr>
            <p:ph sz="quarter" idx="1"/>
          </p:nvPr>
        </p:nvSpPr>
        <p:spPr/>
        <p:txBody>
          <a:bodyPr>
            <a:normAutofit/>
          </a:bodyPr>
          <a:lstStyle/>
          <a:p>
            <a:pPr marL="0" indent="0">
              <a:buNone/>
            </a:pPr>
            <a:r>
              <a:rPr lang="en-US" sz="3200" dirty="0" smtClean="0"/>
              <a:t>U.S. Food and Drug Administration (FDA) regulates the safety of substances added to food. </a:t>
            </a:r>
          </a:p>
          <a:p>
            <a:pPr marL="0" indent="0">
              <a:buNone/>
            </a:pPr>
            <a:endParaRPr lang="en-US" sz="3200" dirty="0" smtClean="0"/>
          </a:p>
          <a:p>
            <a:pPr marL="0" indent="0">
              <a:buNone/>
            </a:pPr>
            <a:r>
              <a:rPr lang="en-US" sz="3200" dirty="0"/>
              <a:t>Federal Food, Drug, and Cosmetic Act </a:t>
            </a:r>
            <a:r>
              <a:rPr lang="en-US" sz="3200" dirty="0" smtClean="0"/>
              <a:t>(FFDCA)</a:t>
            </a:r>
            <a:r>
              <a:rPr lang="en-US" sz="3200" dirty="0"/>
              <a:t> </a:t>
            </a:r>
            <a:r>
              <a:rPr lang="en-US" sz="3200" dirty="0" smtClean="0"/>
              <a:t>of 1938</a:t>
            </a:r>
          </a:p>
          <a:p>
            <a:r>
              <a:rPr lang="en-US" sz="3200" dirty="0" smtClean="0"/>
              <a:t>Food Additives Amendments of 1958</a:t>
            </a:r>
          </a:p>
          <a:p>
            <a:r>
              <a:rPr lang="en-US" sz="3200" dirty="0" smtClean="0"/>
              <a:t>Established FDA premarket approval for all food ingredients unless ingredients are “generally recognized as safe” (GRAS).</a:t>
            </a:r>
          </a:p>
          <a:p>
            <a:pPr marL="0" indent="0">
              <a:buNone/>
            </a:pPr>
            <a:endParaRPr lang="en-US" sz="3200" dirty="0" smtClean="0"/>
          </a:p>
        </p:txBody>
      </p:sp>
    </p:spTree>
    <p:extLst>
      <p:ext uri="{BB962C8B-B14F-4D97-AF65-F5344CB8AC3E}">
        <p14:creationId xmlns:p14="http://schemas.microsoft.com/office/powerpoint/2010/main" val="25192713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2.xml><?xml version="1.0" encoding="utf-8"?>
<?mso-contentType ?>
<FormTemplates xmlns="http://schemas.microsoft.com/sharepoint/v3/contenttype/form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B53880-4175-4D40-8C6D-AFFFA7EE8A4A}"/>
</file>

<file path=customXml/itemProps2.xml><?xml version="1.0" encoding="utf-8"?>
<ds:datastoreItem xmlns:ds="http://schemas.openxmlformats.org/officeDocument/2006/customXml" ds:itemID="{D734AEE2-29F6-4232-A882-0D3FB0644D0D}"/>
</file>

<file path=customXml/itemProps3.xml><?xml version="1.0" encoding="utf-8"?>
<ds:datastoreItem xmlns:ds="http://schemas.openxmlformats.org/officeDocument/2006/customXml" ds:itemID="{51E2133A-9D6C-4F0D-ACFA-3971BA092931}"/>
</file>

<file path=customXml/itemProps4.xml><?xml version="1.0" encoding="utf-8"?>
<ds:datastoreItem xmlns:ds="http://schemas.openxmlformats.org/officeDocument/2006/customXml" ds:itemID="{A8107BB8-B3A7-4DEB-9500-6677E87E5D12}"/>
</file>

<file path=docProps/app.xml><?xml version="1.0" encoding="utf-8"?>
<Properties xmlns="http://schemas.openxmlformats.org/officeDocument/2006/extended-properties" xmlns:vt="http://schemas.openxmlformats.org/officeDocument/2006/docPropsVTypes">
  <TotalTime>703</TotalTime>
  <Words>1901</Words>
  <Application>Microsoft Macintosh PowerPoint</Application>
  <PresentationFormat>Custom</PresentationFormat>
  <Paragraphs>326</Paragraphs>
  <Slides>32</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Clip</vt:lpstr>
      <vt:lpstr>The FEMA GRAS Program and  Global Flavor Safety Evaluation  Food Additives: A Global Perspective on Safety Evaluation and Use 13 September 2016 Hanoi  </vt:lpstr>
      <vt:lpstr>Summary</vt:lpstr>
      <vt:lpstr>FEMA</vt:lpstr>
      <vt:lpstr>FEMA and IOFI</vt:lpstr>
      <vt:lpstr>PowerPoint Presentation</vt:lpstr>
      <vt:lpstr>Flavorings added to foods</vt:lpstr>
      <vt:lpstr>PowerPoint Presentation</vt:lpstr>
      <vt:lpstr>PowerPoint Presentation</vt:lpstr>
      <vt:lpstr>Regulation of Flavors in the U.S.</vt:lpstr>
      <vt:lpstr>Regulation of Flavors in the U.S.</vt:lpstr>
      <vt:lpstr>1958 Food Additives Amendments to FFDCA</vt:lpstr>
      <vt:lpstr>U.S. Definition of “Food Additive”</vt:lpstr>
      <vt:lpstr>Basis for GRAS Status</vt:lpstr>
      <vt:lpstr>Food Additive and GRAS</vt:lpstr>
      <vt:lpstr>GRAS is a U.S. regulatory concept</vt:lpstr>
      <vt:lpstr>PowerPoint Presentation</vt:lpstr>
      <vt:lpstr>The FEMA GRAS Program</vt:lpstr>
      <vt:lpstr>The FEMA Expert Panel</vt:lpstr>
      <vt:lpstr>PowerPoint Presentation</vt:lpstr>
      <vt:lpstr>FEMA Expert Panel procedures for GRAS assessment for flavoring substances</vt:lpstr>
      <vt:lpstr>FEMA Expert Panel procedures for GRAS assessment for flavoring substances</vt:lpstr>
      <vt:lpstr>FEMA Expert Panel procedures for GRAS assessment for flavoring substances</vt:lpstr>
      <vt:lpstr>Safety evaluation and GRAS assessment for  flavoring substances</vt:lpstr>
      <vt:lpstr>Scientific evidence used in FEMA GRAS evaluations</vt:lpstr>
      <vt:lpstr>Example: FEMA GRAS Evaluation of Cinnamyl Benzoate</vt:lpstr>
      <vt:lpstr>FEMA GRAS Conclusions</vt:lpstr>
      <vt:lpstr>Relationship with U.S. FDA</vt:lpstr>
      <vt:lpstr>Global Safety Evaluation and Regulation</vt:lpstr>
      <vt:lpstr>The FEMA GRAS Program</vt:lpstr>
      <vt:lpstr>Recent Initiatives</vt:lpstr>
      <vt:lpstr>Key publication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 Matsumoto</dc:creator>
  <cp:lastModifiedBy>John Hallagan</cp:lastModifiedBy>
  <cp:revision>116</cp:revision>
  <dcterms:created xsi:type="dcterms:W3CDTF">2015-08-03T18:14:33Z</dcterms:created>
  <dcterms:modified xsi:type="dcterms:W3CDTF">2016-08-22T18:56:28Z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b188bfa0-b87f-436b-b6e2-371c0da04b60</vt:lpwstr>
  </property>
</Properties>
</file>