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6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6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3"/>
  </p:notesMasterIdLst>
  <p:handoutMasterIdLst>
    <p:handoutMasterId r:id="rId64"/>
  </p:handoutMasterIdLst>
  <p:sldIdLst>
    <p:sldId id="613" r:id="rId2"/>
    <p:sldId id="615" r:id="rId3"/>
    <p:sldId id="617" r:id="rId4"/>
    <p:sldId id="618" r:id="rId5"/>
    <p:sldId id="704"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20" r:id="rId21"/>
    <p:sldId id="621" r:id="rId22"/>
    <p:sldId id="635" r:id="rId23"/>
    <p:sldId id="696" r:id="rId24"/>
    <p:sldId id="662" r:id="rId25"/>
    <p:sldId id="658" r:id="rId26"/>
    <p:sldId id="643" r:id="rId27"/>
    <p:sldId id="644" r:id="rId28"/>
    <p:sldId id="663" r:id="rId29"/>
    <p:sldId id="664" r:id="rId30"/>
    <p:sldId id="666" r:id="rId31"/>
    <p:sldId id="665" r:id="rId32"/>
    <p:sldId id="659" r:id="rId33"/>
    <p:sldId id="667" r:id="rId34"/>
    <p:sldId id="669" r:id="rId35"/>
    <p:sldId id="673" r:id="rId36"/>
    <p:sldId id="674" r:id="rId37"/>
    <p:sldId id="645" r:id="rId38"/>
    <p:sldId id="697" r:id="rId39"/>
    <p:sldId id="700" r:id="rId40"/>
    <p:sldId id="701" r:id="rId41"/>
    <p:sldId id="702" r:id="rId42"/>
    <p:sldId id="681" r:id="rId43"/>
    <p:sldId id="654" r:id="rId44"/>
    <p:sldId id="676" r:id="rId45"/>
    <p:sldId id="675" r:id="rId46"/>
    <p:sldId id="699" r:id="rId47"/>
    <p:sldId id="698" r:id="rId48"/>
    <p:sldId id="632" r:id="rId49"/>
    <p:sldId id="633" r:id="rId50"/>
    <p:sldId id="556" r:id="rId51"/>
    <p:sldId id="575" r:id="rId52"/>
    <p:sldId id="576" r:id="rId53"/>
    <p:sldId id="679" r:id="rId54"/>
    <p:sldId id="601" r:id="rId55"/>
    <p:sldId id="589" r:id="rId56"/>
    <p:sldId id="570" r:id="rId57"/>
    <p:sldId id="603" r:id="rId58"/>
    <p:sldId id="607" r:id="rId59"/>
    <p:sldId id="703" r:id="rId60"/>
    <p:sldId id="572" r:id="rId61"/>
    <p:sldId id="551" r:id="rId6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oro" initials="M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D6DBF"/>
    <a:srgbClr val="BC0000"/>
    <a:srgbClr val="CC0000"/>
    <a:srgbClr val="990000"/>
    <a:srgbClr val="9342D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33" autoAdjust="0"/>
    <p:restoredTop sz="90601" autoAdjust="0"/>
  </p:normalViewPr>
  <p:slideViewPr>
    <p:cSldViewPr>
      <p:cViewPr>
        <p:scale>
          <a:sx n="70" d="100"/>
          <a:sy n="70" d="100"/>
        </p:scale>
        <p:origin x="-1854" y="-486"/>
      </p:cViewPr>
      <p:guideLst>
        <p:guide orient="horz" pos="2160"/>
        <p:guide pos="2880"/>
      </p:guideLst>
    </p:cSldViewPr>
  </p:slideViewPr>
  <p:outlineViewPr>
    <p:cViewPr>
      <p:scale>
        <a:sx n="33" d="100"/>
        <a:sy n="33" d="100"/>
      </p:scale>
      <p:origin x="0" y="67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078" y="-12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73"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3" tIns="46147" rIns="92293" bIns="46147"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293" tIns="46147" rIns="92293" bIns="46147" rtlCol="0"/>
          <a:lstStyle>
            <a:lvl1pPr algn="r">
              <a:defRPr sz="1200"/>
            </a:lvl1pPr>
          </a:lstStyle>
          <a:p>
            <a:fld id="{1B5854C4-4251-4848-8EFE-832D843B6FD6}" type="datetimeFigureOut">
              <a:rPr lang="en-US" smtClean="0"/>
              <a:pPr/>
              <a:t>12/2/2016</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293" tIns="46147" rIns="92293" bIns="46147"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293" tIns="46147" rIns="92293" bIns="46147" rtlCol="0" anchor="b"/>
          <a:lstStyle>
            <a:lvl1pPr algn="r">
              <a:defRPr sz="1200"/>
            </a:lvl1pPr>
          </a:lstStyle>
          <a:p>
            <a:fld id="{7F754BF0-0159-4531-93FD-DBD6F3AE6396}" type="slidenum">
              <a:rPr lang="en-US" smtClean="0"/>
              <a:pPr/>
              <a:t>‹#›</a:t>
            </a:fld>
            <a:endParaRPr lang="en-US"/>
          </a:p>
        </p:txBody>
      </p:sp>
    </p:spTree>
    <p:extLst>
      <p:ext uri="{BB962C8B-B14F-4D97-AF65-F5344CB8AC3E}">
        <p14:creationId xmlns:p14="http://schemas.microsoft.com/office/powerpoint/2010/main" val="411877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3" tIns="46147" rIns="92293" bIns="46147"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293" tIns="46147" rIns="92293" bIns="46147" rtlCol="0"/>
          <a:lstStyle>
            <a:lvl1pPr algn="r">
              <a:defRPr sz="1200"/>
            </a:lvl1pPr>
          </a:lstStyle>
          <a:p>
            <a:fld id="{AA9235B1-5D6C-4A2A-A66F-B3A5667102EA}" type="datetimeFigureOut">
              <a:rPr lang="en-US" smtClean="0"/>
              <a:pPr/>
              <a:t>12/2/2016</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93" tIns="46147" rIns="92293" bIns="46147"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3" tIns="46147" rIns="92293" bIns="461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3" tIns="46147" rIns="92293"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93" tIns="46147" rIns="92293" bIns="46147" rtlCol="0" anchor="b"/>
          <a:lstStyle>
            <a:lvl1pPr algn="r">
              <a:defRPr sz="1200"/>
            </a:lvl1pPr>
          </a:lstStyle>
          <a:p>
            <a:fld id="{7B9E2EC4-3AED-41CA-A2EA-24E9A129AB00}" type="slidenum">
              <a:rPr lang="en-US" smtClean="0"/>
              <a:pPr/>
              <a:t>‹#›</a:t>
            </a:fld>
            <a:endParaRPr lang="en-US"/>
          </a:p>
        </p:txBody>
      </p:sp>
    </p:spTree>
    <p:extLst>
      <p:ext uri="{BB962C8B-B14F-4D97-AF65-F5344CB8AC3E}">
        <p14:creationId xmlns:p14="http://schemas.microsoft.com/office/powerpoint/2010/main" val="112166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65" eaLnBrk="0" hangingPunct="0">
              <a:defRPr sz="2900">
                <a:solidFill>
                  <a:schemeClr val="tx1"/>
                </a:solidFill>
                <a:latin typeface="Times New Roman" pitchFamily="18" charset="0"/>
                <a:cs typeface="Times New Roman" pitchFamily="18" charset="0"/>
              </a:defRPr>
            </a:lvl1pPr>
            <a:lvl2pPr marL="735775" indent="-282992" defTabSz="922865" eaLnBrk="0" hangingPunct="0">
              <a:defRPr sz="2900">
                <a:solidFill>
                  <a:schemeClr val="tx1"/>
                </a:solidFill>
                <a:latin typeface="Times New Roman" pitchFamily="18" charset="0"/>
                <a:cs typeface="Times New Roman" pitchFamily="18" charset="0"/>
              </a:defRPr>
            </a:lvl2pPr>
            <a:lvl3pPr marL="1131965" indent="-226393" defTabSz="922865" eaLnBrk="0" hangingPunct="0">
              <a:defRPr sz="2900">
                <a:solidFill>
                  <a:schemeClr val="tx1"/>
                </a:solidFill>
                <a:latin typeface="Times New Roman" pitchFamily="18" charset="0"/>
                <a:cs typeface="Times New Roman" pitchFamily="18" charset="0"/>
              </a:defRPr>
            </a:lvl3pPr>
            <a:lvl4pPr marL="1584748" indent="-226393" defTabSz="922865" eaLnBrk="0" hangingPunct="0">
              <a:defRPr sz="2900">
                <a:solidFill>
                  <a:schemeClr val="tx1"/>
                </a:solidFill>
                <a:latin typeface="Times New Roman" pitchFamily="18" charset="0"/>
                <a:cs typeface="Times New Roman" pitchFamily="18" charset="0"/>
              </a:defRPr>
            </a:lvl4pPr>
            <a:lvl5pPr marL="2037533" indent="-226393" defTabSz="922865" eaLnBrk="0" hangingPunct="0">
              <a:defRPr sz="2900">
                <a:solidFill>
                  <a:schemeClr val="tx1"/>
                </a:solidFill>
                <a:latin typeface="Times New Roman" pitchFamily="18" charset="0"/>
                <a:cs typeface="Times New Roman" pitchFamily="18" charset="0"/>
              </a:defRPr>
            </a:lvl5pPr>
            <a:lvl6pPr marL="2490319"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310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891"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67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12/2/2016</a:t>
            </a:fld>
            <a:endParaRPr lang="en-US" sz="120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65" eaLnBrk="0" hangingPunct="0">
              <a:defRPr sz="2900">
                <a:solidFill>
                  <a:schemeClr val="tx1"/>
                </a:solidFill>
                <a:latin typeface="Times New Roman" pitchFamily="18" charset="0"/>
                <a:cs typeface="Times New Roman" pitchFamily="18" charset="0"/>
              </a:defRPr>
            </a:lvl1pPr>
            <a:lvl2pPr marL="735775" indent="-282992" defTabSz="922865" eaLnBrk="0" hangingPunct="0">
              <a:defRPr sz="2900">
                <a:solidFill>
                  <a:schemeClr val="tx1"/>
                </a:solidFill>
                <a:latin typeface="Times New Roman" pitchFamily="18" charset="0"/>
                <a:cs typeface="Times New Roman" pitchFamily="18" charset="0"/>
              </a:defRPr>
            </a:lvl2pPr>
            <a:lvl3pPr marL="1131965" indent="-226393" defTabSz="922865" eaLnBrk="0" hangingPunct="0">
              <a:defRPr sz="2900">
                <a:solidFill>
                  <a:schemeClr val="tx1"/>
                </a:solidFill>
                <a:latin typeface="Times New Roman" pitchFamily="18" charset="0"/>
                <a:cs typeface="Times New Roman" pitchFamily="18" charset="0"/>
              </a:defRPr>
            </a:lvl3pPr>
            <a:lvl4pPr marL="1584748" indent="-226393" defTabSz="922865" eaLnBrk="0" hangingPunct="0">
              <a:defRPr sz="2900">
                <a:solidFill>
                  <a:schemeClr val="tx1"/>
                </a:solidFill>
                <a:latin typeface="Times New Roman" pitchFamily="18" charset="0"/>
                <a:cs typeface="Times New Roman" pitchFamily="18" charset="0"/>
              </a:defRPr>
            </a:lvl4pPr>
            <a:lvl5pPr marL="2037533" indent="-226393" defTabSz="922865" eaLnBrk="0" hangingPunct="0">
              <a:defRPr sz="2900">
                <a:solidFill>
                  <a:schemeClr val="tx1"/>
                </a:solidFill>
                <a:latin typeface="Times New Roman" pitchFamily="18" charset="0"/>
                <a:cs typeface="Times New Roman" pitchFamily="18" charset="0"/>
              </a:defRPr>
            </a:lvl5pPr>
            <a:lvl6pPr marL="2490319"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310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891"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67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A91ECD68-C77C-434B-8869-E8F5FEC3C79D}"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a:t>
            </a:fld>
            <a:endParaRPr lang="en-US"/>
          </a:p>
        </p:txBody>
      </p:sp>
    </p:spTree>
    <p:extLst>
      <p:ext uri="{BB962C8B-B14F-4D97-AF65-F5344CB8AC3E}">
        <p14:creationId xmlns:p14="http://schemas.microsoft.com/office/powerpoint/2010/main" val="422247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fld id="{F11DA924-2E68-4BF5-9BEC-4CD80F66C72F}" type="slidenum">
              <a:rPr lang="en-US">
                <a:solidFill>
                  <a:prstClr val="black"/>
                </a:solidFill>
              </a:rPr>
              <a:pPr/>
              <a:t>55</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23925" y="4379915"/>
            <a:ext cx="5086350" cy="4149726"/>
          </a:xfrm>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60</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8501" indent="-228501" defTabSz="914002"/>
            <a:endParaRPr lang="en-US" dirty="0">
              <a:latin typeface="Arial"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FE1E78-23B0-4A05-B74D-D1AD764F5927}"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6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1E805-5EC5-4CD8-9B6E-D55AAD29A3DC}" type="datetime1">
              <a:rPr lang="en-US" smtClean="0">
                <a:solidFill>
                  <a:prstClr val="black">
                    <a:tint val="75000"/>
                  </a:prstClr>
                </a:solidFill>
              </a:r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8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5611B-F2B8-4476-AE73-75AC157520E7}"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FC1E-842A-45D2-BA80-1BDD3A8F9010}"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fld id="{0E714B81-DF57-4316-A138-829A998D8CF4}" type="datetime1">
              <a:rPr lang="en-US" smtClean="0">
                <a:solidFill>
                  <a:prstClr val="black">
                    <a:tint val="75000"/>
                  </a:prstClr>
                </a:solidFill>
              </a:rPr>
              <a:t>12/2/2016</a:t>
            </a:fld>
            <a:endParaRPr lang="en-US">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fld id="{8242C138-447E-4CC6-8261-1DBA2CC8068D}" type="slidenum">
              <a:rPr lang="en-US">
                <a:solidFill>
                  <a:prstClr val="black">
                    <a:tint val="75000"/>
                  </a:prstClr>
                </a:solidFill>
              </a:rPr>
              <a:pPr/>
              <a:t>‹#›</a:t>
            </a:fld>
            <a:endParaRPr lang="en-US">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57327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18A5404-5BDC-4259-8091-020A04F11563}" type="datetime1">
              <a:rPr lang="en-US" smtClean="0"/>
              <a:t>12/2/2016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70671-7607-4212-8B3E-FFF2DA7271CC}" type="slidenum">
              <a:rPr lang="en-US"/>
              <a:pPr>
                <a:defRPr/>
              </a:pPr>
              <a:t>‹#›</a:t>
            </a:fld>
            <a:endParaRPr lang="en-US"/>
          </a:p>
        </p:txBody>
      </p:sp>
    </p:spTree>
    <p:extLst>
      <p:ext uri="{BB962C8B-B14F-4D97-AF65-F5344CB8AC3E}">
        <p14:creationId xmlns:p14="http://schemas.microsoft.com/office/powerpoint/2010/main" val="1208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00C86-1520-46BE-925F-4D9B40E78B52}"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46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6951C-38B3-4F55-938F-2257D51A114D}" type="datetime1">
              <a:rPr lang="en-US" smtClean="0">
                <a:solidFill>
                  <a:prstClr val="black">
                    <a:tint val="75000"/>
                  </a:prstClr>
                </a:solidFill>
              </a:r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9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2AA3B-759E-4A76-9EE2-2D11F299FFD7}"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6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5182A-8465-4E87-9158-9776CDFE1AB8}" type="datetime1">
              <a:rPr lang="en-US" smtClean="0">
                <a:solidFill>
                  <a:prstClr val="black">
                    <a:tint val="75000"/>
                  </a:prstClr>
                </a:solidFill>
              </a:r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9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3DA1D-F808-4E70-BAD4-0FDE4731A736}" type="datetime1">
              <a:rPr lang="en-US" smtClean="0">
                <a:solidFill>
                  <a:prstClr val="black">
                    <a:tint val="75000"/>
                  </a:prstClr>
                </a:solidFill>
              </a:r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2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6CED8-FF55-4282-A84B-767F04C5FCEB}" type="datetime1">
              <a:rPr lang="en-US" smtClean="0">
                <a:solidFill>
                  <a:prstClr val="black">
                    <a:tint val="75000"/>
                  </a:prstClr>
                </a:solidFill>
              </a:r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3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9DC3F-9D2C-4110-B104-4FC35EFEE7F8}" type="datetime1">
              <a:rPr lang="en-US" smtClean="0">
                <a:solidFill>
                  <a:prstClr val="black">
                    <a:tint val="75000"/>
                  </a:prstClr>
                </a:solidFill>
              </a:r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06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9A601-428F-48A6-9C6D-477AC56291C1}" type="datetime1">
              <a:rPr lang="en-US" smtClean="0">
                <a:solidFill>
                  <a:prstClr val="black">
                    <a:tint val="75000"/>
                  </a:prstClr>
                </a:solidFill>
              </a:r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F042D-5D28-4830-A105-7E53DBA1DDD5}" type="datetime1">
              <a:rPr lang="en-US" smtClean="0">
                <a:solidFill>
                  <a:prstClr val="black">
                    <a:tint val="75000"/>
                  </a:prstClr>
                </a:solidFill>
              </a:rPr>
              <a:t>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784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8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microsoft.com/office/2007/relationships/hdphoto" Target="../media/hdphoto6.wdp"/><Relationship Id="rId4" Type="http://schemas.openxmlformats.org/officeDocument/2006/relationships/image" Target="../media/image44.png"/><Relationship Id="rId9" Type="http://schemas.microsoft.com/office/2007/relationships/hdphoto" Target="../media/hdphoto8.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8"/>
          <p:cNvSpPr txBox="1">
            <a:spLocks noChangeArrowheads="1"/>
          </p:cNvSpPr>
          <p:nvPr/>
        </p:nvSpPr>
        <p:spPr bwMode="auto">
          <a:xfrm>
            <a:off x="152400" y="5943599"/>
            <a:ext cx="838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algn="ctr" eaLnBrk="1" hangingPunct="1">
              <a:spcBef>
                <a:spcPct val="50000"/>
              </a:spcBef>
            </a:pPr>
            <a:r>
              <a:rPr lang="en-US" sz="2000" i="1" dirty="0" smtClean="0">
                <a:solidFill>
                  <a:schemeClr val="bg2">
                    <a:lumMod val="50000"/>
                  </a:schemeClr>
                </a:solidFill>
                <a:latin typeface="Calibri" pitchFamily="34" charset="0"/>
                <a:cs typeface="Calibri" pitchFamily="34" charset="0"/>
              </a:rPr>
              <a:t>This presentation was prepared by CPSC staff, has not been reviewed or approved by, and may not reflect the views of the Commission.</a:t>
            </a:r>
          </a:p>
          <a:p>
            <a:pPr algn="ctr" eaLnBrk="1" hangingPunct="1">
              <a:spcBef>
                <a:spcPct val="50000"/>
              </a:spcBef>
            </a:pPr>
            <a:endParaRPr lang="en-US" sz="2000" i="1" dirty="0">
              <a:solidFill>
                <a:schemeClr val="tx1">
                  <a:lumMod val="7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chemeClr val="tx1"/>
                </a:solidFill>
              </a:rPr>
              <a:pPr/>
              <a:t>1</a:t>
            </a:fld>
            <a:endParaRPr lang="en-US" dirty="0">
              <a:solidFill>
                <a:schemeClr val="tx1"/>
              </a:solidFill>
            </a:endParaRPr>
          </a:p>
        </p:txBody>
      </p:sp>
      <p:sp>
        <p:nvSpPr>
          <p:cNvPr id="10" name="Rectangle 2"/>
          <p:cNvSpPr>
            <a:spLocks noGrp="1" noRot="1" noChangeArrowheads="1"/>
          </p:cNvSpPr>
          <p:nvPr>
            <p:ph type="title"/>
          </p:nvPr>
        </p:nvSpPr>
        <p:spPr>
          <a:xfrm>
            <a:off x="838200" y="-152400"/>
            <a:ext cx="8229600" cy="1143000"/>
          </a:xfrm>
        </p:spPr>
        <p:txBody>
          <a:bodyPr>
            <a:noAutofit/>
          </a:bodyPr>
          <a:lstStyle/>
          <a:p>
            <a:r>
              <a:rPr lang="en-US" sz="3200" dirty="0" smtClean="0">
                <a:uFill>
                  <a:solidFill>
                    <a:srgbClr val="990000"/>
                  </a:solidFill>
                </a:uFill>
                <a:latin typeface="Calibri" pitchFamily="34" charset="0"/>
                <a:cs typeface="Calibri" pitchFamily="34" charset="0"/>
              </a:rPr>
              <a:t>Standards Alliance Program</a:t>
            </a:r>
          </a:p>
        </p:txBody>
      </p:sp>
      <p:sp>
        <p:nvSpPr>
          <p:cNvPr id="12" name="TextBox 11"/>
          <p:cNvSpPr txBox="1"/>
          <p:nvPr/>
        </p:nvSpPr>
        <p:spPr>
          <a:xfrm>
            <a:off x="628650" y="3010764"/>
            <a:ext cx="7924800" cy="2923877"/>
          </a:xfrm>
          <a:prstGeom prst="rect">
            <a:avLst/>
          </a:prstGeom>
          <a:noFill/>
        </p:spPr>
        <p:txBody>
          <a:bodyPr wrap="square" rtlCol="0">
            <a:spAutoFit/>
          </a:bodyPr>
          <a:lstStyle/>
          <a:p>
            <a:pPr algn="ctr"/>
            <a:endParaRPr lang="en-US" sz="2800" b="1" i="1" dirty="0" smtClean="0">
              <a:solidFill>
                <a:schemeClr val="bg2">
                  <a:lumMod val="50000"/>
                </a:schemeClr>
              </a:solidFill>
            </a:endParaRPr>
          </a:p>
          <a:p>
            <a:pPr algn="ctr"/>
            <a:r>
              <a:rPr lang="en-US" sz="4400" b="1" dirty="0" smtClean="0">
                <a:solidFill>
                  <a:schemeClr val="bg2">
                    <a:lumMod val="50000"/>
                  </a:schemeClr>
                </a:solidFill>
                <a:latin typeface="Calibri" pitchFamily="34" charset="0"/>
                <a:cs typeface="Calibri" pitchFamily="34" charset="0"/>
              </a:rPr>
              <a:t>Allyson </a:t>
            </a:r>
            <a:r>
              <a:rPr lang="en-US" sz="4400" b="1" dirty="0" smtClean="0">
                <a:solidFill>
                  <a:schemeClr val="bg2">
                    <a:lumMod val="50000"/>
                  </a:schemeClr>
                </a:solidFill>
                <a:latin typeface="Calibri" pitchFamily="34" charset="0"/>
                <a:cs typeface="Calibri" pitchFamily="34" charset="0"/>
              </a:rPr>
              <a:t>Tenney</a:t>
            </a:r>
          </a:p>
          <a:p>
            <a:pPr algn="ctr"/>
            <a:r>
              <a:rPr lang="en-US" sz="2800" dirty="0" smtClean="0">
                <a:solidFill>
                  <a:schemeClr val="bg2">
                    <a:lumMod val="50000"/>
                  </a:schemeClr>
                </a:solidFill>
                <a:latin typeface="Calibri" pitchFamily="34" charset="0"/>
                <a:cs typeface="Calibri" pitchFamily="34" charset="0"/>
              </a:rPr>
              <a:t>Director, Division of Engineering</a:t>
            </a:r>
            <a:endParaRPr lang="en-US" sz="2400" dirty="0" smtClean="0">
              <a:solidFill>
                <a:schemeClr val="bg2">
                  <a:lumMod val="50000"/>
                </a:schemeClr>
              </a:solidFill>
              <a:latin typeface="Calibri" pitchFamily="34" charset="0"/>
              <a:cs typeface="Calibri" pitchFamily="34" charset="0"/>
            </a:endParaRPr>
          </a:p>
          <a:p>
            <a:pPr algn="ctr"/>
            <a:endParaRPr lang="en-US" sz="700" b="1" dirty="0" smtClean="0">
              <a:solidFill>
                <a:schemeClr val="bg2">
                  <a:lumMod val="50000"/>
                </a:schemeClr>
              </a:solidFill>
              <a:latin typeface="Calibri" pitchFamily="34" charset="0"/>
              <a:cs typeface="Calibri" pitchFamily="34" charset="0"/>
            </a:endParaRPr>
          </a:p>
          <a:p>
            <a:pPr algn="ctr"/>
            <a:r>
              <a:rPr lang="en-US" sz="3200" b="1" dirty="0" smtClean="0">
                <a:solidFill>
                  <a:schemeClr val="bg2">
                    <a:lumMod val="50000"/>
                  </a:schemeClr>
                </a:solidFill>
                <a:latin typeface="Calibri" pitchFamily="34" charset="0"/>
                <a:cs typeface="Calibri" pitchFamily="34" charset="0"/>
              </a:rPr>
              <a:t>U.S. Consumer Product Safety Commission</a:t>
            </a:r>
          </a:p>
          <a:p>
            <a:pPr algn="ctr"/>
            <a:endParaRPr lang="en-US" sz="1200" b="1" dirty="0" smtClean="0">
              <a:solidFill>
                <a:schemeClr val="bg2">
                  <a:lumMod val="50000"/>
                </a:schemeClr>
              </a:solidFill>
              <a:latin typeface="Calibri" pitchFamily="34" charset="0"/>
              <a:cs typeface="Calibri" pitchFamily="34" charset="0"/>
            </a:endParaRPr>
          </a:p>
          <a:p>
            <a:pPr algn="ctr"/>
            <a:r>
              <a:rPr lang="en-US" sz="2800" b="1" dirty="0" smtClean="0">
                <a:solidFill>
                  <a:schemeClr val="bg2">
                    <a:lumMod val="50000"/>
                  </a:schemeClr>
                </a:solidFill>
                <a:latin typeface="Calibri" pitchFamily="34" charset="0"/>
                <a:cs typeface="Calibri" pitchFamily="34" charset="0"/>
              </a:rPr>
              <a:t>December 6, 2016 </a:t>
            </a:r>
            <a:endParaRPr lang="en-US" sz="2800" b="1" dirty="0">
              <a:solidFill>
                <a:schemeClr val="bg2">
                  <a:lumMod val="50000"/>
                </a:schemeClr>
              </a:solidFill>
              <a:latin typeface="Calibri" pitchFamily="34" charset="0"/>
              <a:cs typeface="Calibri" pitchFamily="34" charset="0"/>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00450" y="1447800"/>
            <a:ext cx="1981200" cy="19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rchan\Desktop\Projects\CPSC Logos\CPSCS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0444" y="1338632"/>
            <a:ext cx="2043112" cy="204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05800" cy="1143000"/>
          </a:xfrm>
          <a:ln w="28575">
            <a:noFill/>
          </a:ln>
        </p:spPr>
        <p:txBody>
          <a:bodyPr>
            <a:noAutofit/>
          </a:bodyPr>
          <a:lstStyle/>
          <a:p>
            <a:r>
              <a:rPr lang="en-US" sz="2800" dirty="0" smtClean="0">
                <a:uFill>
                  <a:solidFill>
                    <a:schemeClr val="accent6">
                      <a:lumMod val="75000"/>
                    </a:schemeClr>
                  </a:solidFill>
                </a:uFill>
                <a:latin typeface="Calibri" pitchFamily="34" charset="0"/>
                <a:cs typeface="Calibri" pitchFamily="34" charset="0"/>
              </a:rPr>
              <a:t>Standard for the Flammability of Vinyl Plastic Film </a:t>
            </a:r>
            <a:br>
              <a:rPr lang="en-US" sz="2800" dirty="0" smtClean="0">
                <a:uFill>
                  <a:solidFill>
                    <a:schemeClr val="accent6">
                      <a:lumMod val="75000"/>
                    </a:schemeClr>
                  </a:solidFill>
                </a:uFill>
                <a:latin typeface="Calibri" pitchFamily="34" charset="0"/>
                <a:cs typeface="Calibri" pitchFamily="34" charset="0"/>
              </a:rPr>
            </a:br>
            <a:r>
              <a:rPr lang="en-US" sz="2800" dirty="0" smtClean="0">
                <a:uFill>
                  <a:solidFill>
                    <a:schemeClr val="accent6">
                      <a:lumMod val="75000"/>
                    </a:schemeClr>
                  </a:solidFill>
                </a:uFill>
                <a:latin typeface="Calibri" pitchFamily="34" charset="0"/>
                <a:cs typeface="Calibri" pitchFamily="34" charset="0"/>
              </a:rPr>
              <a:t>(16 CFR part 1611)</a:t>
            </a:r>
            <a:endParaRPr lang="en-US" sz="2800" dirty="0">
              <a:uFill>
                <a:solidFill>
                  <a:schemeClr val="accent6">
                    <a:lumMod val="75000"/>
                  </a:schemeClr>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4" name="Rectangle 3"/>
          <p:cNvSpPr/>
          <p:nvPr/>
        </p:nvSpPr>
        <p:spPr>
          <a:xfrm>
            <a:off x="533400" y="3429000"/>
            <a:ext cx="7924800" cy="2819400"/>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16 </a:t>
            </a:r>
            <a:r>
              <a:rPr lang="en-US" sz="2600" b="1" dirty="0" err="1" smtClean="0">
                <a:solidFill>
                  <a:srgbClr val="002060"/>
                </a:solidFill>
                <a:latin typeface="Calibri" pitchFamily="34" charset="0"/>
                <a:cs typeface="Calibri" pitchFamily="34" charset="0"/>
              </a:rPr>
              <a:t>CFR</a:t>
            </a:r>
            <a:r>
              <a:rPr lang="en-US" sz="2600" b="1" dirty="0" smtClean="0">
                <a:solidFill>
                  <a:srgbClr val="002060"/>
                </a:solidFill>
                <a:latin typeface="Calibri" pitchFamily="34" charset="0"/>
                <a:cs typeface="Calibri" pitchFamily="34" charset="0"/>
              </a:rPr>
              <a:t> part 1611- Part </a:t>
            </a:r>
            <a:r>
              <a:rPr lang="en-US" sz="2600" b="1" dirty="0">
                <a:solidFill>
                  <a:srgbClr val="002060"/>
                </a:solidFill>
                <a:latin typeface="Calibri" pitchFamily="34" charset="0"/>
                <a:cs typeface="Calibri" pitchFamily="34" charset="0"/>
              </a:rPr>
              <a:t>of original FFA commercial standard from the 1950s, codified </a:t>
            </a:r>
            <a:r>
              <a:rPr lang="en-US" sz="2600" b="1" dirty="0" smtClean="0">
                <a:solidFill>
                  <a:srgbClr val="002060"/>
                </a:solidFill>
                <a:latin typeface="Calibri" pitchFamily="34" charset="0"/>
                <a:cs typeface="Calibri" pitchFamily="34" charset="0"/>
              </a:rPr>
              <a:t>in </a:t>
            </a:r>
            <a:r>
              <a:rPr lang="en-US" sz="2600" b="1" dirty="0">
                <a:solidFill>
                  <a:srgbClr val="002060"/>
                </a:solidFill>
                <a:latin typeface="Calibri" pitchFamily="34" charset="0"/>
                <a:cs typeface="Calibri" pitchFamily="34" charset="0"/>
              </a:rPr>
              <a:t>1975 </a:t>
            </a:r>
            <a:endParaRPr lang="en-US" sz="26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600" b="1" dirty="0" smtClean="0">
                <a:solidFill>
                  <a:srgbClr val="002060"/>
                </a:solidFill>
                <a:latin typeface="Calibri" pitchFamily="34" charset="0"/>
                <a:cs typeface="Calibri" pitchFamily="34" charset="0"/>
              </a:rPr>
              <a:t>Applies to non-rigid, unsupported vinyl plastic film, including transparent, translucent, and opaque material used in wearing apparel subject to the FFA</a:t>
            </a:r>
          </a:p>
          <a:p>
            <a:pPr marL="800100" lvl="1" indent="-342900">
              <a:buFont typeface="Wingdings" pitchFamily="2" charset="2"/>
              <a:buChar char="§"/>
            </a:pPr>
            <a:r>
              <a:rPr lang="en-US" sz="2600" dirty="0" smtClean="0">
                <a:solidFill>
                  <a:srgbClr val="002060"/>
                </a:solidFill>
                <a:latin typeface="Calibri" pitchFamily="34" charset="0"/>
                <a:cs typeface="Calibri" pitchFamily="34" charset="0"/>
              </a:rPr>
              <a:t>Disposable diapers</a:t>
            </a:r>
          </a:p>
          <a:p>
            <a:pPr marL="800100" lvl="1" indent="-342900">
              <a:buFont typeface="Wingdings" pitchFamily="2" charset="2"/>
              <a:buChar char="§"/>
            </a:pPr>
            <a:r>
              <a:rPr lang="en-US" sz="2600" dirty="0" smtClean="0">
                <a:solidFill>
                  <a:srgbClr val="002060"/>
                </a:solidFill>
                <a:latin typeface="Calibri" pitchFamily="34" charset="0"/>
                <a:cs typeface="Calibri" pitchFamily="34" charset="0"/>
              </a:rPr>
              <a:t>Raincoats</a:t>
            </a:r>
          </a:p>
        </p:txBody>
      </p:sp>
      <p:pic>
        <p:nvPicPr>
          <p:cNvPr id="5124" name="Picture 4" descr="http://bpc.h-cdn.co/assets/16/04/980x490/landscape-1453751855-kids-raincoats-rain-ja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1219200"/>
            <a:ext cx="411479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eautyloveaprons.com/v/vspfiles/photos/AX75025-3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085" y="990600"/>
            <a:ext cx="112331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0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r>
              <a:rPr lang="en-US" sz="4000" dirty="0" smtClean="0">
                <a:uFill>
                  <a:solidFill>
                    <a:srgbClr val="C00000"/>
                  </a:solidFill>
                </a:uFill>
                <a:latin typeface="Calibri" pitchFamily="34" charset="0"/>
                <a:cs typeface="Calibri" pitchFamily="34" charset="0"/>
              </a:rPr>
              <a:t>Summary of Requirements for Clothing</a:t>
            </a:r>
            <a:endParaRPr lang="en-US" sz="40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10" name="TextBox 9"/>
          <p:cNvSpPr txBox="1"/>
          <p:nvPr/>
        </p:nvSpPr>
        <p:spPr>
          <a:xfrm>
            <a:off x="685800" y="1700748"/>
            <a:ext cx="7772400" cy="3785652"/>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Wearing </a:t>
            </a:r>
            <a:r>
              <a:rPr lang="en-US" sz="3000" b="1" dirty="0">
                <a:solidFill>
                  <a:srgbClr val="002060"/>
                </a:solidFill>
                <a:latin typeface="Calibri" pitchFamily="34" charset="0"/>
                <a:cs typeface="Calibri" pitchFamily="34" charset="0"/>
              </a:rPr>
              <a:t>apparel is tested to either p</a:t>
            </a:r>
            <a:r>
              <a:rPr lang="en-US" sz="3000" b="1" dirty="0" smtClean="0">
                <a:solidFill>
                  <a:srgbClr val="002060"/>
                </a:solidFill>
                <a:latin typeface="Calibri" pitchFamily="34" charset="0"/>
                <a:cs typeface="Calibri" pitchFamily="34" charset="0"/>
              </a:rPr>
              <a:t>art </a:t>
            </a:r>
            <a:r>
              <a:rPr lang="en-US" sz="3000" b="1" dirty="0">
                <a:solidFill>
                  <a:srgbClr val="002060"/>
                </a:solidFill>
                <a:latin typeface="Calibri" pitchFamily="34" charset="0"/>
                <a:cs typeface="Calibri" pitchFamily="34" charset="0"/>
              </a:rPr>
              <a:t>1610 or </a:t>
            </a:r>
            <a:r>
              <a:rPr lang="en-US" sz="3000" b="1" dirty="0" smtClean="0">
                <a:solidFill>
                  <a:srgbClr val="002060"/>
                </a:solidFill>
                <a:latin typeface="Calibri" pitchFamily="34" charset="0"/>
                <a:cs typeface="Calibri" pitchFamily="34" charset="0"/>
              </a:rPr>
              <a:t>part </a:t>
            </a:r>
            <a:r>
              <a:rPr lang="en-US" sz="3000" b="1" dirty="0">
                <a:solidFill>
                  <a:srgbClr val="002060"/>
                </a:solidFill>
                <a:latin typeface="Calibri" pitchFamily="34" charset="0"/>
                <a:cs typeface="Calibri" pitchFamily="34" charset="0"/>
              </a:rPr>
              <a:t>1611 (Flammability) </a:t>
            </a:r>
            <a:endParaRPr lang="en-US" sz="3000" b="1" dirty="0" smtClean="0">
              <a:solidFill>
                <a:srgbClr val="002060"/>
              </a:solidFill>
              <a:latin typeface="Calibri" pitchFamily="34" charset="0"/>
              <a:cs typeface="Calibri" pitchFamily="34" charset="0"/>
            </a:endParaRPr>
          </a:p>
          <a:p>
            <a:pPr marL="914400" lvl="1" indent="-457200">
              <a:buFont typeface="Wingdings" panose="05000000000000000000" pitchFamily="2" charset="2"/>
              <a:buChar char="§"/>
            </a:pPr>
            <a:r>
              <a:rPr lang="en-US" sz="3000" dirty="0" smtClean="0">
                <a:solidFill>
                  <a:srgbClr val="002060"/>
                </a:solidFill>
                <a:latin typeface="Calibri" pitchFamily="34" charset="0"/>
                <a:cs typeface="Calibri" pitchFamily="34" charset="0"/>
              </a:rPr>
              <a:t>Examples include daywear clothing (adults and children), outerwear, diapers, socks, infant garments</a:t>
            </a:r>
            <a:endParaRPr lang="en-US" sz="3000" dirty="0">
              <a:solidFill>
                <a:srgbClr val="002060"/>
              </a:solidFill>
              <a:latin typeface="Calibri" pitchFamily="34" charset="0"/>
              <a:cs typeface="Calibri" pitchFamily="34" charset="0"/>
            </a:endParaRPr>
          </a:p>
          <a:p>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Children’s sleepwear is subject to more stringent standards.</a:t>
            </a:r>
            <a:endParaRPr lang="en-US" sz="30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54293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305800" cy="1981200"/>
          </a:xfrm>
          <a:ln w="28575">
            <a:noFill/>
          </a:ln>
        </p:spPr>
        <p:txBody>
          <a:bodyPr>
            <a:normAutofit/>
          </a:bodyPr>
          <a:lstStyle/>
          <a:p>
            <a:r>
              <a:rPr lang="en-US" sz="2800" dirty="0" smtClean="0">
                <a:latin typeface="Calibri" pitchFamily="34" charset="0"/>
                <a:cs typeface="Calibri" pitchFamily="34" charset="0"/>
              </a:rPr>
              <a:t>Standards </a:t>
            </a:r>
            <a:r>
              <a:rPr lang="en-US" sz="2800" dirty="0">
                <a:latin typeface="Calibri" pitchFamily="34" charset="0"/>
                <a:cs typeface="Calibri" pitchFamily="34" charset="0"/>
              </a:rPr>
              <a:t>for the Flammability of Children’s Sleepwear </a:t>
            </a:r>
            <a:r>
              <a:rPr lang="en-US" sz="2800" dirty="0" smtClean="0">
                <a:latin typeface="Calibri" pitchFamily="34" charset="0"/>
                <a:cs typeface="Calibri" pitchFamily="34" charset="0"/>
              </a:rPr>
              <a:t> (16 </a:t>
            </a:r>
            <a:r>
              <a:rPr lang="en-US" sz="2800" dirty="0" err="1" smtClean="0">
                <a:latin typeface="Calibri" pitchFamily="34" charset="0"/>
                <a:cs typeface="Calibri" pitchFamily="34" charset="0"/>
              </a:rPr>
              <a:t>CFR</a:t>
            </a:r>
            <a:r>
              <a:rPr lang="en-US" sz="2800" dirty="0" smtClean="0">
                <a:latin typeface="Calibri" pitchFamily="34" charset="0"/>
                <a:cs typeface="Calibri" pitchFamily="34" charset="0"/>
              </a:rPr>
              <a:t> parts 1615/1616)</a:t>
            </a:r>
            <a:endParaRPr lang="en-US" sz="28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4" name="TextBox 3"/>
          <p:cNvSpPr txBox="1"/>
          <p:nvPr/>
        </p:nvSpPr>
        <p:spPr>
          <a:xfrm>
            <a:off x="685800" y="1524000"/>
            <a:ext cx="7696200" cy="4524315"/>
          </a:xfrm>
          <a:prstGeom prst="rect">
            <a:avLst/>
          </a:prstGeom>
          <a:noFill/>
          <a:ln w="38100">
            <a:solidFill>
              <a:srgbClr val="002060"/>
            </a:solid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The children’s </a:t>
            </a:r>
            <a:r>
              <a:rPr lang="en-US" sz="2400" b="1" dirty="0" smtClean="0">
                <a:solidFill>
                  <a:srgbClr val="002060"/>
                </a:solidFill>
                <a:latin typeface="Calibri" pitchFamily="34" charset="0"/>
                <a:cs typeface="Calibri" pitchFamily="34" charset="0"/>
              </a:rPr>
              <a:t>sleepwear standards (16 </a:t>
            </a:r>
            <a:r>
              <a:rPr lang="en-US" sz="2400" b="1" dirty="0">
                <a:solidFill>
                  <a:srgbClr val="002060"/>
                </a:solidFill>
                <a:latin typeface="Calibri" pitchFamily="34" charset="0"/>
                <a:cs typeface="Calibri" pitchFamily="34" charset="0"/>
              </a:rPr>
              <a:t>CFR Parts 1615 and 1616</a:t>
            </a:r>
            <a:r>
              <a:rPr lang="en-US" sz="2400" b="1" dirty="0" smtClean="0">
                <a:solidFill>
                  <a:srgbClr val="002060"/>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were developed in the early 1970s to address the ignition of children’s sleepwear, such as nightgowns, pajamas, and robes. </a:t>
            </a: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The </a:t>
            </a:r>
            <a:r>
              <a:rPr lang="en-US" sz="2400" b="1" dirty="0">
                <a:solidFill>
                  <a:srgbClr val="002060"/>
                </a:solidFill>
                <a:latin typeface="Calibri" pitchFamily="34" charset="0"/>
                <a:cs typeface="Calibri" pitchFamily="34" charset="0"/>
              </a:rPr>
              <a:t>standards are designed to protect children from small open-flame sources, such as matches/lighters, candles, fireplace embers, stoves, and space heaters.</a:t>
            </a:r>
            <a:br>
              <a:rPr lang="en-US" sz="2400" b="1" dirty="0">
                <a:solidFill>
                  <a:srgbClr val="002060"/>
                </a:solidFill>
                <a:latin typeface="Calibri" pitchFamily="34" charset="0"/>
                <a:cs typeface="Calibri" pitchFamily="34" charset="0"/>
              </a:rPr>
            </a:b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The </a:t>
            </a:r>
            <a:r>
              <a:rPr lang="en-US" sz="2400" b="1" dirty="0">
                <a:solidFill>
                  <a:srgbClr val="002060"/>
                </a:solidFill>
                <a:latin typeface="Calibri" pitchFamily="34" charset="0"/>
                <a:cs typeface="Calibri" pitchFamily="34" charset="0"/>
              </a:rPr>
              <a:t>standards are not intended to protect children from large fires or fires started by flammable liquids, such as gasoline.</a:t>
            </a:r>
          </a:p>
        </p:txBody>
      </p:sp>
      <p:pic>
        <p:nvPicPr>
          <p:cNvPr id="8194" name="Picture 2" descr="https://s-media-cache-ak0.pinimg.com/236x/06/17/97/061797e6235b653a96f6daf51d3ba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667000"/>
            <a:ext cx="1371600" cy="166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0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 Scope</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4" name="TextBox 3"/>
          <p:cNvSpPr txBox="1"/>
          <p:nvPr/>
        </p:nvSpPr>
        <p:spPr>
          <a:xfrm>
            <a:off x="304800" y="1371600"/>
            <a:ext cx="8153400" cy="4524315"/>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Children’s sleepwear means any product of wearing apparel intended to be worn primarily for sleeping or activities related to sleep in </a:t>
            </a:r>
            <a:r>
              <a:rPr lang="en-US" sz="2400" b="1" dirty="0" smtClean="0">
                <a:solidFill>
                  <a:srgbClr val="002060"/>
                </a:solidFill>
                <a:latin typeface="Calibri" pitchFamily="34" charset="0"/>
                <a:cs typeface="Calibri" pitchFamily="34" charset="0"/>
              </a:rPr>
              <a:t>size 0 through size 14.</a:t>
            </a:r>
          </a:p>
          <a:p>
            <a:pPr marL="342900" indent="-342900">
              <a:buFont typeface="Wingdings" pitchFamily="2" charset="2"/>
              <a:buChar char="v"/>
            </a:pP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Nightgowns</a:t>
            </a:r>
            <a:r>
              <a:rPr lang="en-US" sz="2400" b="1" dirty="0">
                <a:solidFill>
                  <a:srgbClr val="002060"/>
                </a:solidFill>
                <a:latin typeface="Calibri" pitchFamily="34" charset="0"/>
                <a:cs typeface="Calibri" pitchFamily="34" charset="0"/>
              </a:rPr>
              <a:t>, pajamas, robes, or similar or related items, such as loungewear, are </a:t>
            </a:r>
            <a:r>
              <a:rPr lang="en-US" sz="2400" b="1" dirty="0" smtClean="0">
                <a:solidFill>
                  <a:srgbClr val="002060"/>
                </a:solidFill>
                <a:latin typeface="Calibri" pitchFamily="34" charset="0"/>
                <a:cs typeface="Calibri" pitchFamily="34" charset="0"/>
              </a:rPr>
              <a:t>included.</a:t>
            </a: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Several </a:t>
            </a:r>
            <a:r>
              <a:rPr lang="en-US" sz="2400" b="1" dirty="0">
                <a:solidFill>
                  <a:srgbClr val="002060"/>
                </a:solidFill>
                <a:latin typeface="Calibri" pitchFamily="34" charset="0"/>
                <a:cs typeface="Calibri" pitchFamily="34" charset="0"/>
              </a:rPr>
              <a:t>factors determine if a garment is </a:t>
            </a:r>
            <a:r>
              <a:rPr lang="en-US" sz="2400" b="1" dirty="0" smtClean="0">
                <a:solidFill>
                  <a:srgbClr val="002060"/>
                </a:solidFill>
                <a:latin typeface="Calibri" pitchFamily="34" charset="0"/>
                <a:cs typeface="Calibri" pitchFamily="34" charset="0"/>
              </a:rPr>
              <a:t>sleepwear:</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S</a:t>
            </a:r>
            <a:r>
              <a:rPr lang="en-US" sz="2400" dirty="0" smtClean="0">
                <a:solidFill>
                  <a:srgbClr val="002060"/>
                </a:solidFill>
                <a:latin typeface="Calibri" pitchFamily="34" charset="0"/>
                <a:cs typeface="Calibri" pitchFamily="34" charset="0"/>
              </a:rPr>
              <a:t>uitability </a:t>
            </a:r>
            <a:r>
              <a:rPr lang="en-US" sz="2400" dirty="0">
                <a:solidFill>
                  <a:srgbClr val="002060"/>
                </a:solidFill>
                <a:latin typeface="Calibri" pitchFamily="34" charset="0"/>
                <a:cs typeface="Calibri" pitchFamily="34" charset="0"/>
              </a:rPr>
              <a:t>for sleeping, likelihood of garment to be used for </a:t>
            </a:r>
            <a:r>
              <a:rPr lang="en-US" sz="2400" dirty="0" smtClean="0">
                <a:solidFill>
                  <a:srgbClr val="002060"/>
                </a:solidFill>
                <a:latin typeface="Calibri" pitchFamily="34" charset="0"/>
                <a:cs typeface="Calibri" pitchFamily="34" charset="0"/>
              </a:rPr>
              <a:t>sleeping</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G</a:t>
            </a:r>
            <a:r>
              <a:rPr lang="en-US" sz="2400" dirty="0" smtClean="0">
                <a:solidFill>
                  <a:srgbClr val="002060"/>
                </a:solidFill>
                <a:latin typeface="Calibri" pitchFamily="34" charset="0"/>
                <a:cs typeface="Calibri" pitchFamily="34" charset="0"/>
              </a:rPr>
              <a:t>arment </a:t>
            </a:r>
            <a:r>
              <a:rPr lang="en-US" sz="2400" dirty="0">
                <a:solidFill>
                  <a:srgbClr val="002060"/>
                </a:solidFill>
                <a:latin typeface="Calibri" pitchFamily="34" charset="0"/>
                <a:cs typeface="Calibri" pitchFamily="34" charset="0"/>
              </a:rPr>
              <a:t>and fabric </a:t>
            </a:r>
            <a:r>
              <a:rPr lang="en-US" sz="2400" dirty="0" smtClean="0">
                <a:solidFill>
                  <a:srgbClr val="002060"/>
                </a:solidFill>
                <a:latin typeface="Calibri" pitchFamily="34" charset="0"/>
                <a:cs typeface="Calibri" pitchFamily="34" charset="0"/>
              </a:rPr>
              <a:t>features</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M</a:t>
            </a:r>
            <a:r>
              <a:rPr lang="en-US" sz="2400" dirty="0" smtClean="0">
                <a:solidFill>
                  <a:srgbClr val="002060"/>
                </a:solidFill>
                <a:latin typeface="Calibri" pitchFamily="34" charset="0"/>
                <a:cs typeface="Calibri" pitchFamily="34" charset="0"/>
              </a:rPr>
              <a:t>arketing</a:t>
            </a:r>
            <a:r>
              <a:rPr lang="en-US" sz="2400" dirty="0">
                <a:solidFill>
                  <a:srgbClr val="002060"/>
                </a:solidFill>
                <a:latin typeface="Calibri" pitchFamily="34" charset="0"/>
                <a:cs typeface="Calibri" pitchFamily="34" charset="0"/>
              </a:rPr>
              <a:t>, merchandising/display, intended use</a:t>
            </a:r>
          </a:p>
        </p:txBody>
      </p:sp>
      <p:pic>
        <p:nvPicPr>
          <p:cNvPr id="6146" name="Picture 2" descr="http://p.globalsources.com/IMAGES/PDT/B1038160143/Childrens-Sleepwear.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79" r="19623"/>
          <a:stretch/>
        </p:blipFill>
        <p:spPr bwMode="auto">
          <a:xfrm>
            <a:off x="7818120" y="1981200"/>
            <a:ext cx="1280160" cy="2019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p.yimg.com/ay/crazyforbargains/pink-minnie-mouse-bow-fleece-pajama-pants-for-women-6.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84" r="28448"/>
          <a:stretch/>
        </p:blipFill>
        <p:spPr bwMode="auto">
          <a:xfrm>
            <a:off x="7827219" y="4800600"/>
            <a:ext cx="85344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4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a:ln w="28575">
            <a:noFill/>
          </a:ln>
        </p:spPr>
        <p:txBody>
          <a:bodyPr>
            <a:noAutofit/>
          </a:bodyPr>
          <a:lstStyle/>
          <a:p>
            <a:r>
              <a:rPr lang="en-US" dirty="0" smtClean="0">
                <a:latin typeface="Calibri" pitchFamily="34" charset="0"/>
                <a:cs typeface="Calibri" pitchFamily="34" charset="0"/>
              </a:rPr>
              <a:t>Parts </a:t>
            </a:r>
            <a:r>
              <a:rPr lang="en-US" dirty="0">
                <a:latin typeface="Calibri" pitchFamily="34" charset="0"/>
                <a:cs typeface="Calibri" pitchFamily="34" charset="0"/>
              </a:rPr>
              <a:t>1615 &amp; </a:t>
            </a:r>
            <a:r>
              <a:rPr lang="en-US" dirty="0" smtClean="0">
                <a:latin typeface="Calibri" pitchFamily="34" charset="0"/>
                <a:cs typeface="Calibri" pitchFamily="34" charset="0"/>
              </a:rPr>
              <a:t>1616 - Flammability</a:t>
            </a:r>
            <a:endParaRPr lang="en-US"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4" name="TextBox 3"/>
          <p:cNvSpPr txBox="1"/>
          <p:nvPr/>
        </p:nvSpPr>
        <p:spPr>
          <a:xfrm>
            <a:off x="304800" y="1981200"/>
            <a:ext cx="8271013" cy="2677656"/>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2800" b="1" dirty="0">
                <a:solidFill>
                  <a:srgbClr val="002060"/>
                </a:solidFill>
                <a:latin typeface="Calibri" pitchFamily="34" charset="0"/>
                <a:cs typeface="Calibri" pitchFamily="34" charset="0"/>
              </a:rPr>
              <a:t>Children’s </a:t>
            </a:r>
            <a:r>
              <a:rPr lang="en-US" sz="2800" b="1" dirty="0" smtClean="0">
                <a:solidFill>
                  <a:srgbClr val="002060"/>
                </a:solidFill>
                <a:latin typeface="Calibri" pitchFamily="34" charset="0"/>
                <a:cs typeface="Calibri" pitchFamily="34" charset="0"/>
              </a:rPr>
              <a:t>sleepwear </a:t>
            </a:r>
            <a:r>
              <a:rPr lang="en-US" sz="2800" b="1" dirty="0">
                <a:solidFill>
                  <a:srgbClr val="002060"/>
                </a:solidFill>
                <a:latin typeface="Calibri" pitchFamily="34" charset="0"/>
                <a:cs typeface="Calibri" pitchFamily="34" charset="0"/>
              </a:rPr>
              <a:t>must pass </a:t>
            </a:r>
            <a:r>
              <a:rPr lang="en-US" sz="2800" b="1" dirty="0" smtClean="0">
                <a:solidFill>
                  <a:srgbClr val="002060"/>
                </a:solidFill>
                <a:latin typeface="Calibri" pitchFamily="34" charset="0"/>
                <a:cs typeface="Calibri" pitchFamily="34" charset="0"/>
              </a:rPr>
              <a:t>specified </a:t>
            </a:r>
            <a:r>
              <a:rPr lang="en-US" sz="2800" b="1" dirty="0">
                <a:solidFill>
                  <a:srgbClr val="002060"/>
                </a:solidFill>
                <a:latin typeface="Calibri" pitchFamily="34" charset="0"/>
                <a:cs typeface="Calibri" pitchFamily="34" charset="0"/>
              </a:rPr>
              <a:t>flammability </a:t>
            </a:r>
            <a:r>
              <a:rPr lang="en-US" sz="2800" b="1" dirty="0" smtClean="0">
                <a:solidFill>
                  <a:srgbClr val="002060"/>
                </a:solidFill>
                <a:latin typeface="Calibri" pitchFamily="34" charset="0"/>
                <a:cs typeface="Calibri" pitchFamily="34" charset="0"/>
              </a:rPr>
              <a:t>requirements.</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All </a:t>
            </a:r>
            <a:r>
              <a:rPr lang="en-US" sz="2800" b="1" dirty="0">
                <a:solidFill>
                  <a:srgbClr val="002060"/>
                </a:solidFill>
                <a:latin typeface="Calibri" pitchFamily="34" charset="0"/>
                <a:cs typeface="Calibri" pitchFamily="34" charset="0"/>
              </a:rPr>
              <a:t>fabrics and garments must be flame resistant and self-extinguish (not continue to burn) when removed from a small, open-flame ignition </a:t>
            </a:r>
            <a:r>
              <a:rPr lang="en-US" sz="2800" b="1" dirty="0" smtClean="0">
                <a:solidFill>
                  <a:srgbClr val="002060"/>
                </a:solidFill>
                <a:latin typeface="Calibri" pitchFamily="34" charset="0"/>
                <a:cs typeface="Calibri" pitchFamily="34" charset="0"/>
              </a:rPr>
              <a:t>source.</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16711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 Summary</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
        <p:nvSpPr>
          <p:cNvPr id="4" name="TextBox 3"/>
          <p:cNvSpPr txBox="1"/>
          <p:nvPr/>
        </p:nvSpPr>
        <p:spPr>
          <a:xfrm>
            <a:off x="381000" y="1416308"/>
            <a:ext cx="8305800" cy="4832092"/>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2800" b="1" dirty="0">
                <a:solidFill>
                  <a:srgbClr val="002060"/>
                </a:solidFill>
                <a:latin typeface="Calibri" pitchFamily="34" charset="0"/>
                <a:cs typeface="Calibri" pitchFamily="34" charset="0"/>
              </a:rPr>
              <a:t>F</a:t>
            </a:r>
            <a:r>
              <a:rPr lang="en-US" sz="2800" b="1" dirty="0" smtClean="0">
                <a:solidFill>
                  <a:srgbClr val="002060"/>
                </a:solidFill>
                <a:latin typeface="Calibri" pitchFamily="34" charset="0"/>
                <a:cs typeface="Calibri" pitchFamily="34" charset="0"/>
              </a:rPr>
              <a:t>abric</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seams</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trims, and garments </a:t>
            </a:r>
            <a:r>
              <a:rPr lang="en-US" sz="2800" b="1" dirty="0">
                <a:solidFill>
                  <a:srgbClr val="002060"/>
                </a:solidFill>
                <a:latin typeface="Calibri" pitchFamily="34" charset="0"/>
                <a:cs typeface="Calibri" pitchFamily="34" charset="0"/>
              </a:rPr>
              <a:t>must pass certain flammability </a:t>
            </a:r>
            <a:r>
              <a:rPr lang="en-US" sz="2800" b="1" dirty="0" smtClean="0">
                <a:solidFill>
                  <a:srgbClr val="002060"/>
                </a:solidFill>
                <a:latin typeface="Calibri" pitchFamily="34" charset="0"/>
                <a:cs typeface="Calibri" pitchFamily="34" charset="0"/>
              </a:rPr>
              <a:t>tests</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Tests </a:t>
            </a:r>
            <a:r>
              <a:rPr lang="en-US" sz="2800" b="1" dirty="0">
                <a:solidFill>
                  <a:srgbClr val="002060"/>
                </a:solidFill>
                <a:latin typeface="Calibri" pitchFamily="34" charset="0"/>
                <a:cs typeface="Calibri" pitchFamily="34" charset="0"/>
              </a:rPr>
              <a:t>conducted in original state and after 50 laundering cycles (if the sample passes the original state test</a:t>
            </a:r>
            <a:r>
              <a:rPr lang="en-US" sz="2800" b="1" dirty="0" smtClean="0">
                <a:solidFill>
                  <a:srgbClr val="002060"/>
                </a:solidFill>
                <a:latin typeface="Calibri" pitchFamily="34" charset="0"/>
                <a:cs typeface="Calibri" pitchFamily="34" charset="0"/>
              </a:rPr>
              <a:t>)</a:t>
            </a:r>
          </a:p>
          <a:p>
            <a:endParaRPr lang="en-US" sz="2800" b="1" dirty="0" smtClean="0">
              <a:solidFill>
                <a:srgbClr val="002060"/>
              </a:solidFill>
              <a:latin typeface="Calibri" pitchFamily="34" charset="0"/>
              <a:cs typeface="Calibri" pitchFamily="34" charset="0"/>
            </a:endParaRPr>
          </a:p>
          <a:p>
            <a:pPr marL="609600" indent="-609600">
              <a:buFont typeface="Wingdings" pitchFamily="2" charset="2"/>
              <a:buChar char="v"/>
            </a:pPr>
            <a:r>
              <a:rPr lang="en-US" sz="2800" b="1" dirty="0">
                <a:solidFill>
                  <a:srgbClr val="002060"/>
                </a:solidFill>
                <a:latin typeface="Calibri" pitchFamily="34" charset="0"/>
                <a:cs typeface="Calibri" pitchFamily="34" charset="0"/>
              </a:rPr>
              <a:t>Tested samples are required to be retained </a:t>
            </a:r>
          </a:p>
          <a:p>
            <a:pPr marL="609600" indent="-609600">
              <a:buFont typeface="Wingdings" pitchFamily="2" charset="2"/>
              <a:buChar char="v"/>
            </a:pPr>
            <a:endParaRPr lang="en-US" sz="2800" b="1" dirty="0">
              <a:solidFill>
                <a:srgbClr val="002060"/>
              </a:solidFill>
              <a:latin typeface="Calibri" pitchFamily="34" charset="0"/>
              <a:cs typeface="Calibri" pitchFamily="34" charset="0"/>
            </a:endParaRPr>
          </a:p>
          <a:p>
            <a:pPr marL="609600" indent="-609600">
              <a:buFont typeface="Wingdings" pitchFamily="2" charset="2"/>
              <a:buChar char="v"/>
            </a:pPr>
            <a:r>
              <a:rPr lang="en-US" sz="2800" b="1" dirty="0">
                <a:solidFill>
                  <a:srgbClr val="002060"/>
                </a:solidFill>
                <a:latin typeface="Calibri" pitchFamily="34" charset="0"/>
                <a:cs typeface="Calibri" pitchFamily="34" charset="0"/>
              </a:rPr>
              <a:t>Standards include production testing and recordkeeping </a:t>
            </a:r>
            <a:r>
              <a:rPr lang="en-US" sz="2800" b="1" dirty="0" smtClean="0">
                <a:solidFill>
                  <a:srgbClr val="002060"/>
                </a:solidFill>
                <a:latin typeface="Calibri" pitchFamily="34" charset="0"/>
                <a:cs typeface="Calibri" pitchFamily="34" charset="0"/>
              </a:rPr>
              <a:t>requirements</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4021978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5400" dirty="0" smtClean="0">
                <a:latin typeface="Calibri" panose="020F0502020204030204" pitchFamily="34" charset="0"/>
              </a:rPr>
              <a:t>Parts 1615 &amp; 1616 Testing</a:t>
            </a:r>
            <a:endParaRPr lang="en-US" sz="5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4" name="Rectangle 3"/>
          <p:cNvSpPr/>
          <p:nvPr/>
        </p:nvSpPr>
        <p:spPr>
          <a:xfrm>
            <a:off x="4800600" y="1981200"/>
            <a:ext cx="4038600" cy="3416320"/>
          </a:xfrm>
          <a:prstGeom prst="rect">
            <a:avLst/>
          </a:prstGeom>
          <a:ln w="38100">
            <a:solidFill>
              <a:srgbClr val="002060"/>
            </a:solidFill>
          </a:ln>
        </p:spPr>
        <p:txBody>
          <a:bodyPr wrap="square">
            <a:spAutoFit/>
          </a:bodyPr>
          <a:lstStyle/>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3.5 </a:t>
            </a:r>
            <a:r>
              <a:rPr lang="en-US" sz="2400" b="1" dirty="0">
                <a:solidFill>
                  <a:srgbClr val="002060"/>
                </a:solidFill>
                <a:latin typeface="Calibri" pitchFamily="34" charset="0"/>
                <a:cs typeface="Calibri" pitchFamily="34" charset="0"/>
              </a:rPr>
              <a:t>x </a:t>
            </a:r>
            <a:r>
              <a:rPr lang="en-US" sz="2400" b="1" dirty="0" smtClean="0">
                <a:solidFill>
                  <a:srgbClr val="002060"/>
                </a:solidFill>
                <a:latin typeface="Calibri" pitchFamily="34" charset="0"/>
                <a:cs typeface="Calibri" pitchFamily="34" charset="0"/>
              </a:rPr>
              <a:t>10 </a:t>
            </a:r>
            <a:r>
              <a:rPr lang="en-US" sz="2400" b="1" dirty="0">
                <a:solidFill>
                  <a:srgbClr val="002060"/>
                </a:solidFill>
                <a:latin typeface="Calibri" pitchFamily="34" charset="0"/>
                <a:cs typeface="Calibri" pitchFamily="34" charset="0"/>
              </a:rPr>
              <a:t>inch specimen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Vertical position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38 mm flame</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3 second ignition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Bottom edge ignition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Char length is </a:t>
            </a:r>
            <a:r>
              <a:rPr lang="en-US" sz="2400" b="1" dirty="0" smtClean="0">
                <a:solidFill>
                  <a:srgbClr val="002060"/>
                </a:solidFill>
                <a:latin typeface="Calibri" pitchFamily="34" charset="0"/>
                <a:cs typeface="Calibri" pitchFamily="34" charset="0"/>
              </a:rPr>
              <a:t>measured</a:t>
            </a:r>
          </a:p>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Prescribed sample preparation</a:t>
            </a:r>
          </a:p>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Required laundering</a:t>
            </a:r>
            <a:endParaRPr lang="en-US" sz="2400" dirty="0">
              <a:solidFill>
                <a:srgbClr val="002060"/>
              </a:solidFill>
              <a:latin typeface="Calibri" pitchFamily="34" charset="0"/>
              <a:cs typeface="Calibri" pitchFamily="34" charset="0"/>
            </a:endParaRPr>
          </a:p>
        </p:txBody>
      </p:sp>
      <p:pic>
        <p:nvPicPr>
          <p:cNvPr id="2050" name="Picture 2" descr="C:\Users\rchan\Downloads\FullSizeRende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 contrast="29000"/>
                    </a14:imgEffect>
                  </a14:imgLayer>
                </a14:imgProps>
              </a:ext>
              <a:ext uri="{28A0092B-C50C-407E-A947-70E740481C1C}">
                <a14:useLocalDpi xmlns:a14="http://schemas.microsoft.com/office/drawing/2010/main" val="0"/>
              </a:ext>
            </a:extLst>
          </a:blip>
          <a:srcRect/>
          <a:stretch>
            <a:fillRect/>
          </a:stretch>
        </p:blipFill>
        <p:spPr bwMode="auto">
          <a:xfrm>
            <a:off x="457200" y="1240539"/>
            <a:ext cx="3581400" cy="489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6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Exemptions</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
        <p:nvSpPr>
          <p:cNvPr id="4" name="TextBox 3"/>
          <p:cNvSpPr txBox="1"/>
          <p:nvPr/>
        </p:nvSpPr>
        <p:spPr>
          <a:xfrm>
            <a:off x="304800" y="1219200"/>
            <a:ext cx="8229600" cy="5170646"/>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000" b="1" u="sng" dirty="0">
                <a:solidFill>
                  <a:srgbClr val="002060"/>
                </a:solidFill>
                <a:latin typeface="Calibri" pitchFamily="34" charset="0"/>
                <a:cs typeface="Calibri" pitchFamily="34" charset="0"/>
              </a:rPr>
              <a:t>Category </a:t>
            </a:r>
            <a:r>
              <a:rPr lang="en-US" sz="3000" b="1" u="sng" dirty="0" smtClean="0">
                <a:solidFill>
                  <a:srgbClr val="002060"/>
                </a:solidFill>
                <a:latin typeface="Calibri" pitchFamily="34" charset="0"/>
                <a:cs typeface="Calibri" pitchFamily="34" charset="0"/>
              </a:rPr>
              <a:t>Exceptions</a:t>
            </a:r>
            <a:endParaRPr lang="en-US" sz="3000" b="1" u="sng" dirty="0">
              <a:solidFill>
                <a:srgbClr val="002060"/>
              </a:solidFill>
              <a:latin typeface="Calibri" pitchFamily="34" charset="0"/>
              <a:cs typeface="Calibri" pitchFamily="34" charset="0"/>
            </a:endParaRPr>
          </a:p>
          <a:p>
            <a:pPr marL="457200" indent="-457200">
              <a:buFont typeface="Wingdings" panose="05000000000000000000" pitchFamily="2" charset="2"/>
              <a:buChar char="v"/>
            </a:pPr>
            <a:r>
              <a:rPr lang="en-US" sz="3000" b="1" dirty="0">
                <a:solidFill>
                  <a:srgbClr val="002060"/>
                </a:solidFill>
                <a:latin typeface="Calibri" pitchFamily="34" charset="0"/>
                <a:cs typeface="Calibri" pitchFamily="34" charset="0"/>
              </a:rPr>
              <a:t>Diapers and Underwear (exempt)</a:t>
            </a:r>
          </a:p>
          <a:p>
            <a:pPr marL="914400" lvl="1" indent="-457200">
              <a:buFont typeface="Wingdings" pitchFamily="2" charset="2"/>
              <a:buChar char="§"/>
            </a:pPr>
            <a:r>
              <a:rPr lang="en-US" sz="3000" dirty="0">
                <a:solidFill>
                  <a:srgbClr val="002060"/>
                </a:solidFill>
                <a:latin typeface="Calibri" pitchFamily="34" charset="0"/>
                <a:cs typeface="Calibri" pitchFamily="34" charset="0"/>
              </a:rPr>
              <a:t>Must comply with 16 CFR Part 1610</a:t>
            </a:r>
          </a:p>
          <a:p>
            <a:pPr marL="457200" indent="-457200">
              <a:buFont typeface="Wingdings" panose="05000000000000000000" pitchFamily="2" charset="2"/>
              <a:buChar char="v"/>
            </a:pPr>
            <a:r>
              <a:rPr lang="en-US" sz="3000" b="1" dirty="0">
                <a:solidFill>
                  <a:srgbClr val="002060"/>
                </a:solidFill>
                <a:latin typeface="Calibri" pitchFamily="34" charset="0"/>
                <a:cs typeface="Calibri" pitchFamily="34" charset="0"/>
              </a:rPr>
              <a:t>Infant garments (exempt)</a:t>
            </a:r>
          </a:p>
          <a:p>
            <a:pPr marL="914400" lvl="1" indent="-457200">
              <a:buFont typeface="Wingdings" pitchFamily="2" charset="2"/>
              <a:buChar char="§"/>
            </a:pPr>
            <a:r>
              <a:rPr lang="en-US" sz="3000" dirty="0">
                <a:solidFill>
                  <a:srgbClr val="002060"/>
                </a:solidFill>
                <a:latin typeface="Calibri" pitchFamily="34" charset="0"/>
                <a:cs typeface="Calibri" pitchFamily="34" charset="0"/>
              </a:rPr>
              <a:t>Sizes 9 months or </a:t>
            </a:r>
            <a:r>
              <a:rPr lang="en-US" sz="3000" dirty="0" smtClean="0">
                <a:solidFill>
                  <a:srgbClr val="002060"/>
                </a:solidFill>
                <a:latin typeface="Calibri" pitchFamily="34" charset="0"/>
                <a:cs typeface="Calibri" pitchFamily="34" charset="0"/>
              </a:rPr>
              <a:t>younger</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One-piece </a:t>
            </a:r>
            <a:r>
              <a:rPr lang="en-US" sz="3000" dirty="0">
                <a:solidFill>
                  <a:srgbClr val="002060"/>
                </a:solidFill>
                <a:latin typeface="Calibri" pitchFamily="34" charset="0"/>
                <a:cs typeface="Calibri" pitchFamily="34" charset="0"/>
              </a:rPr>
              <a:t>garment does not exceed 64.8 cm (25.75”) in </a:t>
            </a:r>
            <a:r>
              <a:rPr lang="en-US" sz="3000" dirty="0" smtClean="0">
                <a:solidFill>
                  <a:srgbClr val="002060"/>
                </a:solidFill>
                <a:latin typeface="Calibri" pitchFamily="34" charset="0"/>
                <a:cs typeface="Calibri" pitchFamily="34" charset="0"/>
              </a:rPr>
              <a:t>length</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Two-piece </a:t>
            </a:r>
            <a:r>
              <a:rPr lang="en-US" sz="3000" dirty="0">
                <a:solidFill>
                  <a:srgbClr val="002060"/>
                </a:solidFill>
                <a:latin typeface="Calibri" pitchFamily="34" charset="0"/>
                <a:cs typeface="Calibri" pitchFamily="34" charset="0"/>
              </a:rPr>
              <a:t>garment has no piece exceeding 40 cm (15.75”) in </a:t>
            </a:r>
            <a:r>
              <a:rPr lang="en-US" sz="3000" dirty="0" smtClean="0">
                <a:solidFill>
                  <a:srgbClr val="002060"/>
                </a:solidFill>
                <a:latin typeface="Calibri" pitchFamily="34" charset="0"/>
                <a:cs typeface="Calibri" pitchFamily="34" charset="0"/>
              </a:rPr>
              <a:t>length</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Must </a:t>
            </a:r>
            <a:r>
              <a:rPr lang="en-US" sz="3000" dirty="0">
                <a:solidFill>
                  <a:srgbClr val="002060"/>
                </a:solidFill>
                <a:latin typeface="Calibri" pitchFamily="34" charset="0"/>
                <a:cs typeface="Calibri" pitchFamily="34" charset="0"/>
              </a:rPr>
              <a:t>comply with 16 CFR Part 1610</a:t>
            </a:r>
          </a:p>
          <a:p>
            <a:endParaRPr lang="en-US" sz="3000" b="1" dirty="0">
              <a:solidFill>
                <a:srgbClr val="002060"/>
              </a:solidFill>
              <a:latin typeface="Calibri" pitchFamily="34" charset="0"/>
              <a:cs typeface="Calibri" pitchFamily="34" charset="0"/>
            </a:endParaRPr>
          </a:p>
        </p:txBody>
      </p:sp>
      <p:pic>
        <p:nvPicPr>
          <p:cNvPr id="5" name="Picture 6" descr="http://bambinodiapers.com/images/teddy_printed_diaper_bambino_large.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864" b="82327" l="1300" r="97800"/>
                    </a14:imgEffect>
                  </a14:imgLayer>
                </a14:imgProps>
              </a:ext>
              <a:ext uri="{28A0092B-C50C-407E-A947-70E740481C1C}">
                <a14:useLocalDpi xmlns:a14="http://schemas.microsoft.com/office/drawing/2010/main" val="0"/>
              </a:ext>
            </a:extLst>
          </a:blip>
          <a:srcRect/>
          <a:stretch>
            <a:fillRect/>
          </a:stretch>
        </p:blipFill>
        <p:spPr bwMode="auto">
          <a:xfrm rot="20444024">
            <a:off x="6901274" y="1232256"/>
            <a:ext cx="2271797" cy="20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0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28575">
            <a:noFill/>
          </a:ln>
        </p:spPr>
        <p:txBody>
          <a:bodyPr>
            <a:noAutofit/>
          </a:bodyPr>
          <a:lstStyle/>
          <a:p>
            <a:r>
              <a:rPr lang="en-US" sz="5000" dirty="0" smtClean="0">
                <a:latin typeface="Calibri" pitchFamily="34" charset="0"/>
                <a:cs typeface="Calibri" pitchFamily="34" charset="0"/>
              </a:rPr>
              <a:t>Tight-Fitting Sleepwear</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4" name="TextBox 3"/>
          <p:cNvSpPr txBox="1"/>
          <p:nvPr/>
        </p:nvSpPr>
        <p:spPr>
          <a:xfrm>
            <a:off x="497162" y="1828800"/>
            <a:ext cx="8274326" cy="4093428"/>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600" b="1" u="sng" dirty="0" smtClean="0">
                <a:solidFill>
                  <a:srgbClr val="002060"/>
                </a:solidFill>
                <a:latin typeface="Calibri" pitchFamily="34" charset="0"/>
                <a:cs typeface="Calibri" pitchFamily="34" charset="0"/>
              </a:rPr>
              <a:t>Tight-Fitting Sleepwear </a:t>
            </a:r>
            <a:r>
              <a:rPr lang="en-US" sz="2600" b="1" u="sng" dirty="0">
                <a:solidFill>
                  <a:srgbClr val="002060"/>
                </a:solidFill>
                <a:latin typeface="Calibri" pitchFamily="34" charset="0"/>
                <a:cs typeface="Calibri" pitchFamily="34" charset="0"/>
              </a:rPr>
              <a:t>(</a:t>
            </a:r>
            <a:r>
              <a:rPr lang="en-US" sz="2600" b="1" u="sng" dirty="0" smtClean="0">
                <a:solidFill>
                  <a:srgbClr val="002060"/>
                </a:solidFill>
                <a:latin typeface="Calibri" pitchFamily="34" charset="0"/>
                <a:cs typeface="Calibri" pitchFamily="34" charset="0"/>
              </a:rPr>
              <a:t>exception)</a:t>
            </a:r>
            <a:endParaRPr lang="en-US" sz="2600" b="1" u="sng" dirty="0">
              <a:solidFill>
                <a:srgbClr val="002060"/>
              </a:solidFill>
              <a:latin typeface="Calibri" pitchFamily="34" charset="0"/>
              <a:cs typeface="Calibri" pitchFamily="34" charset="0"/>
            </a:endParaRPr>
          </a:p>
          <a:p>
            <a:pPr marL="457200" indent="-457200">
              <a:buFont typeface="Wingdings" pitchFamily="2" charset="2"/>
              <a:buChar char="v"/>
            </a:pPr>
            <a:r>
              <a:rPr lang="en-US" sz="2600" b="1" dirty="0">
                <a:solidFill>
                  <a:srgbClr val="002060"/>
                </a:solidFill>
                <a:latin typeface="Calibri" pitchFamily="34" charset="0"/>
                <a:cs typeface="Calibri" pitchFamily="34" charset="0"/>
              </a:rPr>
              <a:t>Tight-fitting garments (defined by the Standards) are exempt from testing to the sleepwear </a:t>
            </a:r>
            <a:r>
              <a:rPr lang="en-US" sz="2600" b="1" dirty="0" smtClean="0">
                <a:solidFill>
                  <a:srgbClr val="002060"/>
                </a:solidFill>
                <a:latin typeface="Calibri" pitchFamily="34" charset="0"/>
                <a:cs typeface="Calibri" pitchFamily="34" charset="0"/>
              </a:rPr>
              <a:t>requirements.</a:t>
            </a:r>
          </a:p>
          <a:p>
            <a:pPr marL="457200" indent="-457200">
              <a:buFont typeface="Wingdings" pitchFamily="2" charset="2"/>
              <a:buChar char="v"/>
            </a:pPr>
            <a:endParaRPr lang="en-US" sz="26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meet specific maximum </a:t>
            </a:r>
            <a:r>
              <a:rPr lang="en-US" sz="2600" b="1" dirty="0" smtClean="0">
                <a:solidFill>
                  <a:srgbClr val="002060"/>
                </a:solidFill>
                <a:latin typeface="Calibri" pitchFamily="34" charset="0"/>
                <a:cs typeface="Calibri" pitchFamily="34" charset="0"/>
              </a:rPr>
              <a:t>dimensions</a:t>
            </a:r>
          </a:p>
          <a:p>
            <a:pPr marL="457200" indent="-457200">
              <a:buFont typeface="Wingdings" pitchFamily="2" charset="2"/>
              <a:buChar char="v"/>
            </a:pPr>
            <a:endParaRPr lang="en-US" sz="26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comply with 16 CFR </a:t>
            </a:r>
            <a:r>
              <a:rPr lang="en-US" sz="2600" b="1" dirty="0" smtClean="0">
                <a:solidFill>
                  <a:srgbClr val="002060"/>
                </a:solidFill>
                <a:latin typeface="Calibri" pitchFamily="34" charset="0"/>
                <a:cs typeface="Calibri" pitchFamily="34" charset="0"/>
              </a:rPr>
              <a:t>part 1610</a:t>
            </a:r>
          </a:p>
          <a:p>
            <a:pPr marL="457200" indent="-457200">
              <a:buFont typeface="Wingdings" pitchFamily="2" charset="2"/>
              <a:buChar char="v"/>
            </a:pPr>
            <a:endParaRPr lang="en-US" sz="26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meet </a:t>
            </a:r>
            <a:r>
              <a:rPr lang="en-US" sz="2600" b="1" dirty="0" smtClean="0">
                <a:solidFill>
                  <a:srgbClr val="002060"/>
                </a:solidFill>
                <a:latin typeface="Calibri" pitchFamily="34" charset="0"/>
                <a:cs typeface="Calibri" pitchFamily="34" charset="0"/>
              </a:rPr>
              <a:t>tight-fitting label and hang tag requirements</a:t>
            </a:r>
            <a:endParaRPr lang="en-US" sz="26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88769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chan\Desktop\Projects\FFA_Children'sClothing\DSC00365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3505200"/>
            <a:ext cx="4458151"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8229600" cy="1143000"/>
          </a:xfrm>
        </p:spPr>
        <p:txBody>
          <a:bodyPr>
            <a:noAutofit/>
          </a:bodyPr>
          <a:lstStyle/>
          <a:p>
            <a:r>
              <a:rPr lang="en-US" sz="3200" dirty="0" smtClean="0">
                <a:latin typeface="Calibri" panose="020F0502020204030204" pitchFamily="34" charset="0"/>
              </a:rPr>
              <a:t>Labeling Requirements for Tight-Fitting Sleepwear</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
        <p:nvSpPr>
          <p:cNvPr id="7" name="TextBox 6"/>
          <p:cNvSpPr txBox="1"/>
          <p:nvPr/>
        </p:nvSpPr>
        <p:spPr>
          <a:xfrm>
            <a:off x="838200" y="2350500"/>
            <a:ext cx="3200400" cy="707886"/>
          </a:xfrm>
          <a:prstGeom prst="rect">
            <a:avLst/>
          </a:prstGeom>
          <a:solidFill>
            <a:schemeClr val="tx1"/>
          </a:solidFill>
          <a:ln w="38100">
            <a:solidFill>
              <a:srgbClr val="002060"/>
            </a:solidFill>
          </a:ln>
        </p:spPr>
        <p:txBody>
          <a:bodyPr wrap="square" rtlCol="0">
            <a:spAutoFit/>
          </a:bodyPr>
          <a:lstStyle/>
          <a:p>
            <a:r>
              <a:rPr lang="en-US" sz="2000" dirty="0" smtClean="0">
                <a:solidFill>
                  <a:schemeClr val="bg2"/>
                </a:solidFill>
                <a:latin typeface="Arial" panose="020B0604020202020204" pitchFamily="34" charset="0"/>
                <a:cs typeface="Arial" panose="020B0604020202020204" pitchFamily="34" charset="0"/>
              </a:rPr>
              <a:t>WEAR SNUG-FITTING NOT FLAME RESISTANT</a:t>
            </a:r>
            <a:endParaRPr lang="en-US" dirty="0">
              <a:solidFill>
                <a:schemeClr val="bg2"/>
              </a:solidFill>
              <a:latin typeface="Arial" panose="020B0604020202020204" pitchFamily="34" charset="0"/>
              <a:cs typeface="Arial" panose="020B0604020202020204" pitchFamily="34" charset="0"/>
            </a:endParaRPr>
          </a:p>
        </p:txBody>
      </p:sp>
      <p:sp>
        <p:nvSpPr>
          <p:cNvPr id="8" name="Rectangle 7"/>
          <p:cNvSpPr/>
          <p:nvPr/>
        </p:nvSpPr>
        <p:spPr>
          <a:xfrm>
            <a:off x="190499" y="1066800"/>
            <a:ext cx="4667871" cy="1200329"/>
          </a:xfrm>
          <a:prstGeom prst="rect">
            <a:avLst/>
          </a:prstGeom>
          <a:solidFill>
            <a:schemeClr val="tx1"/>
          </a:solidFill>
          <a:ln w="38100">
            <a:solidFill>
              <a:srgbClr val="002060"/>
            </a:solidFill>
          </a:ln>
        </p:spPr>
        <p:txBody>
          <a:bodyPr wrap="square">
            <a:spAutoFit/>
          </a:bodyPr>
          <a:lstStyle/>
          <a:p>
            <a:r>
              <a:rPr lang="en-US" dirty="0">
                <a:solidFill>
                  <a:schemeClr val="bg2"/>
                </a:solidFill>
                <a:latin typeface="Calibri" panose="020F0502020204030204" pitchFamily="34" charset="0"/>
                <a:cs typeface="Arial" panose="020B0604020202020204" pitchFamily="34" charset="0"/>
              </a:rPr>
              <a:t>N</a:t>
            </a:r>
            <a:r>
              <a:rPr lang="en-US" dirty="0" smtClean="0">
                <a:solidFill>
                  <a:schemeClr val="bg2"/>
                </a:solidFill>
                <a:latin typeface="Calibri" panose="020F0502020204030204" pitchFamily="34" charset="0"/>
                <a:cs typeface="Arial" panose="020B0604020202020204" pitchFamily="34" charset="0"/>
              </a:rPr>
              <a:t>eck label </a:t>
            </a:r>
            <a:r>
              <a:rPr lang="en-US" dirty="0">
                <a:solidFill>
                  <a:schemeClr val="bg2"/>
                </a:solidFill>
                <a:latin typeface="Calibri" panose="020F0502020204030204" pitchFamily="34" charset="0"/>
                <a:cs typeface="Arial" panose="020B0604020202020204" pitchFamily="34" charset="0"/>
              </a:rPr>
              <a:t>must be at least 5 point sans serif </a:t>
            </a:r>
            <a:r>
              <a:rPr lang="en-US" dirty="0" smtClean="0">
                <a:solidFill>
                  <a:schemeClr val="bg2"/>
                </a:solidFill>
                <a:latin typeface="Calibri" panose="020F0502020204030204" pitchFamily="34" charset="0"/>
                <a:cs typeface="Arial" panose="020B0604020202020204" pitchFamily="34" charset="0"/>
              </a:rPr>
              <a:t>font, all capital letters, set apart from other text by line border, on a contrasting background and not covered by other labels.	</a:t>
            </a:r>
            <a:endParaRPr lang="en-US" dirty="0">
              <a:solidFill>
                <a:schemeClr val="bg2"/>
              </a:solidFill>
              <a:latin typeface="Calibri" panose="020F0502020204030204" pitchFamily="34" charset="0"/>
              <a:cs typeface="Arial" panose="020B0604020202020204" pitchFamily="34" charset="0"/>
            </a:endParaRPr>
          </a:p>
        </p:txBody>
      </p:sp>
      <p:cxnSp>
        <p:nvCxnSpPr>
          <p:cNvPr id="10" name="Straight Arrow Connector 9"/>
          <p:cNvCxnSpPr>
            <a:stCxn id="7" idx="2"/>
          </p:cNvCxnSpPr>
          <p:nvPr/>
        </p:nvCxnSpPr>
        <p:spPr>
          <a:xfrm flipH="1">
            <a:off x="1752600" y="3058386"/>
            <a:ext cx="685800" cy="1589814"/>
          </a:xfrm>
          <a:prstGeom prst="straightConnector1">
            <a:avLst/>
          </a:prstGeom>
          <a:ln w="57150">
            <a:solidFill>
              <a:srgbClr val="002060"/>
            </a:solidFill>
            <a:tailEnd type="arrow"/>
          </a:ln>
          <a:effectLst>
            <a:glow rad="101600">
              <a:schemeClr val="accent1">
                <a:satMod val="175000"/>
                <a:alpha val="39000"/>
              </a:scheme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05685" y="4133671"/>
            <a:ext cx="3851266" cy="1200329"/>
          </a:xfrm>
          <a:prstGeom prst="rect">
            <a:avLst/>
          </a:prstGeom>
          <a:noFill/>
          <a:ln w="38100">
            <a:solidFill>
              <a:srgbClr val="002060"/>
            </a:solidFill>
          </a:ln>
        </p:spPr>
        <p:txBody>
          <a:bodyPr wrap="square" rtlCol="0">
            <a:spAutoFit/>
          </a:bodyPr>
          <a:lstStyle/>
          <a:p>
            <a:r>
              <a:rPr lang="en-US" dirty="0" smtClean="0">
                <a:solidFill>
                  <a:schemeClr val="bg2"/>
                </a:solidFill>
                <a:latin typeface="Calibri" panose="020F0502020204030204" pitchFamily="34" charset="0"/>
              </a:rPr>
              <a:t>Hangtag must be yellow (specified color code) and measure 1.5”x 6.25” with a 1”x 5.75” text box</a:t>
            </a:r>
          </a:p>
          <a:p>
            <a:r>
              <a:rPr lang="en-US" dirty="0" smtClean="0">
                <a:solidFill>
                  <a:schemeClr val="bg2"/>
                </a:solidFill>
                <a:latin typeface="Calibri" panose="020F0502020204030204" pitchFamily="34" charset="0"/>
              </a:rPr>
              <a:t>Arial/Helvetica black 18 point font </a:t>
            </a:r>
          </a:p>
        </p:txBody>
      </p:sp>
      <p:sp>
        <p:nvSpPr>
          <p:cNvPr id="16" name="TextBox 15"/>
          <p:cNvSpPr txBox="1"/>
          <p:nvPr/>
        </p:nvSpPr>
        <p:spPr>
          <a:xfrm>
            <a:off x="4858371" y="5429071"/>
            <a:ext cx="4123330" cy="1200329"/>
          </a:xfrm>
          <a:prstGeom prst="rect">
            <a:avLst/>
          </a:prstGeom>
          <a:solidFill>
            <a:schemeClr val="tx1"/>
          </a:solidFill>
          <a:ln w="38100">
            <a:solidFill>
              <a:srgbClr val="002060"/>
            </a:solidFill>
          </a:ln>
        </p:spPr>
        <p:txBody>
          <a:bodyPr wrap="square" rtlCol="0">
            <a:spAutoFit/>
          </a:bodyPr>
          <a:lstStyle/>
          <a:p>
            <a:r>
              <a:rPr lang="en-US" dirty="0" smtClean="0">
                <a:solidFill>
                  <a:schemeClr val="bg2"/>
                </a:solidFill>
                <a:latin typeface="Arial" panose="020B0604020202020204" pitchFamily="34" charset="0"/>
                <a:cs typeface="Arial" panose="020B0604020202020204" pitchFamily="34" charset="0"/>
              </a:rPr>
              <a:t>For child’s safety, garment should fit snugly. This garment is not flame resistant. Loose-fitting garment is more likely to catch fire.</a:t>
            </a:r>
            <a:endParaRPr lang="en-US" dirty="0">
              <a:solidFill>
                <a:schemeClr val="bg2"/>
              </a:solidFill>
              <a:latin typeface="Arial" panose="020B0604020202020204" pitchFamily="34" charset="0"/>
              <a:cs typeface="Arial" panose="020B0604020202020204" pitchFamily="34" charset="0"/>
            </a:endParaRPr>
          </a:p>
        </p:txBody>
      </p:sp>
      <p:cxnSp>
        <p:nvCxnSpPr>
          <p:cNvPr id="18" name="Straight Arrow Connector 17"/>
          <p:cNvCxnSpPr>
            <a:stCxn id="16" idx="1"/>
          </p:cNvCxnSpPr>
          <p:nvPr/>
        </p:nvCxnSpPr>
        <p:spPr>
          <a:xfrm flipH="1" flipV="1">
            <a:off x="3810001" y="5791200"/>
            <a:ext cx="1048370" cy="329000"/>
          </a:xfrm>
          <a:prstGeom prst="straightConnector1">
            <a:avLst/>
          </a:prstGeom>
          <a:ln w="57150">
            <a:solidFill>
              <a:srgbClr val="002060"/>
            </a:solidFil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1"/>
          </p:cNvCxnSpPr>
          <p:nvPr/>
        </p:nvCxnSpPr>
        <p:spPr>
          <a:xfrm flipH="1">
            <a:off x="4114801" y="4733836"/>
            <a:ext cx="790884" cy="695235"/>
          </a:xfrm>
          <a:prstGeom prst="straightConnector1">
            <a:avLst/>
          </a:prstGeom>
          <a:ln w="57150">
            <a:solidFill>
              <a:srgbClr val="002060"/>
            </a:solidFil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26" name="Picture 2" descr="C:\Users\rchan\Desktop\Projects\FFA_Children'sClothing\DSC00338_edi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461" y="1465711"/>
            <a:ext cx="3605490" cy="240341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7" idx="3"/>
          </p:cNvCxnSpPr>
          <p:nvPr/>
        </p:nvCxnSpPr>
        <p:spPr>
          <a:xfrm>
            <a:off x="4038600" y="2704443"/>
            <a:ext cx="2209800" cy="114957"/>
          </a:xfrm>
          <a:prstGeom prst="straightConnector1">
            <a:avLst/>
          </a:prstGeom>
          <a:ln w="57150">
            <a:solidFill>
              <a:srgbClr val="002060"/>
            </a:solidFil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9113" y="3810000"/>
            <a:ext cx="7696200" cy="2362200"/>
          </a:xfrm>
          <a:prstGeom prst="rect">
            <a:avLst/>
          </a:prstGeom>
          <a:noFill/>
          <a:ln>
            <a:solidFill>
              <a:schemeClr val="bg2">
                <a:lumMod val="50000"/>
              </a:schemeClr>
            </a:solidFill>
            <a:headEnd/>
            <a:tailEnd/>
          </a:ln>
          <a:effectLst/>
        </p:spPr>
        <p:style>
          <a:lnRef idx="3">
            <a:schemeClr val="lt1"/>
          </a:lnRef>
          <a:fillRef idx="1">
            <a:schemeClr val="accent5"/>
          </a:fillRef>
          <a:effectRef idx="1">
            <a:schemeClr val="accent5"/>
          </a:effectRef>
          <a:fontRef idx="minor">
            <a:schemeClr val="lt1"/>
          </a:fontRef>
        </p:style>
        <p:txBody>
          <a:bodyPr/>
          <a:lstStyle/>
          <a:p>
            <a:pPr marL="457200" indent="-457200">
              <a:spcBef>
                <a:spcPct val="20000"/>
              </a:spcBef>
              <a:buFont typeface="Wingdings" pitchFamily="2" charset="2"/>
              <a:buChar char="v"/>
            </a:pPr>
            <a:r>
              <a:rPr lang="en-US" sz="2400" b="1" dirty="0" smtClean="0">
                <a:solidFill>
                  <a:srgbClr val="002060"/>
                </a:solidFill>
                <a:latin typeface="Calibri" panose="020F0502020204030204" pitchFamily="34" charset="0"/>
                <a:cs typeface="Calibri" pitchFamily="34" charset="0"/>
              </a:rPr>
              <a:t>CPSC </a:t>
            </a:r>
            <a:r>
              <a:rPr lang="en-US" sz="2400" b="1" dirty="0">
                <a:solidFill>
                  <a:srgbClr val="002060"/>
                </a:solidFill>
                <a:latin typeface="Calibri" pitchFamily="34" charset="0"/>
                <a:cs typeface="Calibri" pitchFamily="34" charset="0"/>
              </a:rPr>
              <a:t>is </a:t>
            </a:r>
            <a:r>
              <a:rPr lang="en-US" sz="2400" b="1" dirty="0" smtClean="0">
                <a:solidFill>
                  <a:srgbClr val="002060"/>
                </a:solidFill>
                <a:latin typeface="Calibri" pitchFamily="34" charset="0"/>
                <a:cs typeface="Calibri" pitchFamily="34" charset="0"/>
              </a:rPr>
              <a:t>an independent federal (United States government) regulatory </a:t>
            </a:r>
            <a:r>
              <a:rPr lang="en-US" sz="2400" b="1" dirty="0">
                <a:solidFill>
                  <a:srgbClr val="002060"/>
                </a:solidFill>
                <a:latin typeface="Calibri" pitchFamily="34" charset="0"/>
                <a:cs typeface="Calibri" pitchFamily="34" charset="0"/>
              </a:rPr>
              <a:t>agency created </a:t>
            </a:r>
            <a:r>
              <a:rPr lang="en-US" sz="2400" b="1" dirty="0" smtClean="0">
                <a:solidFill>
                  <a:srgbClr val="002060"/>
                </a:solidFill>
                <a:latin typeface="Calibri" pitchFamily="34" charset="0"/>
                <a:cs typeface="Calibri" pitchFamily="34" charset="0"/>
              </a:rPr>
              <a:t>to </a:t>
            </a:r>
            <a:r>
              <a:rPr lang="en-US" sz="2400" b="1" dirty="0">
                <a:solidFill>
                  <a:srgbClr val="002060"/>
                </a:solidFill>
                <a:latin typeface="Calibri" pitchFamily="34" charset="0"/>
                <a:cs typeface="Calibri" pitchFamily="34" charset="0"/>
              </a:rPr>
              <a:t>protect the </a:t>
            </a:r>
            <a:r>
              <a:rPr lang="en-US" sz="2400" b="1" dirty="0" smtClean="0">
                <a:solidFill>
                  <a:srgbClr val="002060"/>
                </a:solidFill>
                <a:latin typeface="Calibri" pitchFamily="34" charset="0"/>
                <a:cs typeface="Calibri" pitchFamily="34" charset="0"/>
              </a:rPr>
              <a:t>American public </a:t>
            </a:r>
            <a:r>
              <a:rPr lang="en-US" sz="2400" b="1" dirty="0">
                <a:solidFill>
                  <a:srgbClr val="002060"/>
                </a:solidFill>
                <a:latin typeface="Calibri" pitchFamily="34" charset="0"/>
                <a:cs typeface="Calibri" pitchFamily="34" charset="0"/>
              </a:rPr>
              <a:t>from unreasonable risks of injury associated with consumer </a:t>
            </a:r>
            <a:r>
              <a:rPr lang="en-US" sz="2400" b="1" dirty="0" smtClean="0">
                <a:solidFill>
                  <a:srgbClr val="002060"/>
                </a:solidFill>
                <a:latin typeface="Calibri" pitchFamily="34" charset="0"/>
                <a:cs typeface="Calibri" pitchFamily="34" charset="0"/>
              </a:rPr>
              <a:t>products.</a:t>
            </a:r>
          </a:p>
          <a:p>
            <a:pPr marL="457200" indent="-457200">
              <a:spcBef>
                <a:spcPct val="20000"/>
              </a:spcBef>
              <a:buFont typeface="Wingdings" pitchFamily="2" charset="2"/>
              <a:buChar char="v"/>
            </a:pPr>
            <a:r>
              <a:rPr lang="en-US" sz="2400" b="1" dirty="0" smtClean="0">
                <a:solidFill>
                  <a:srgbClr val="002060"/>
                </a:solidFill>
                <a:latin typeface="Calibri" pitchFamily="34" charset="0"/>
                <a:cs typeface="Calibri" pitchFamily="34" charset="0"/>
              </a:rPr>
              <a:t>Commissioners are appointed </a:t>
            </a:r>
            <a:r>
              <a:rPr lang="en-US" sz="2400" b="1" dirty="0">
                <a:solidFill>
                  <a:srgbClr val="002060"/>
                </a:solidFill>
                <a:latin typeface="Calibri" pitchFamily="34" charset="0"/>
                <a:cs typeface="Calibri" pitchFamily="34" charset="0"/>
              </a:rPr>
              <a:t>by the </a:t>
            </a:r>
            <a:r>
              <a:rPr lang="en-US" sz="2400" b="1" dirty="0" smtClean="0">
                <a:solidFill>
                  <a:srgbClr val="002060"/>
                </a:solidFill>
                <a:latin typeface="Calibri" pitchFamily="34" charset="0"/>
                <a:cs typeface="Calibri" pitchFamily="34" charset="0"/>
              </a:rPr>
              <a:t>President </a:t>
            </a:r>
            <a:r>
              <a:rPr lang="en-US" sz="2400" b="1" dirty="0">
                <a:solidFill>
                  <a:srgbClr val="002060"/>
                </a:solidFill>
                <a:latin typeface="Calibri" pitchFamily="34" charset="0"/>
                <a:cs typeface="Calibri" pitchFamily="34" charset="0"/>
              </a:rPr>
              <a:t>for </a:t>
            </a:r>
            <a:r>
              <a:rPr lang="en-US" sz="2400" b="1" dirty="0" smtClean="0">
                <a:solidFill>
                  <a:srgbClr val="002060"/>
                </a:solidFill>
                <a:latin typeface="Calibri" pitchFamily="34" charset="0"/>
                <a:cs typeface="Calibri" pitchFamily="34" charset="0"/>
              </a:rPr>
              <a:t>multiyear terms, </a:t>
            </a:r>
            <a:r>
              <a:rPr lang="en-US" sz="2400" b="1" dirty="0">
                <a:solidFill>
                  <a:srgbClr val="002060"/>
                </a:solidFill>
                <a:latin typeface="Calibri" pitchFamily="34" charset="0"/>
                <a:cs typeface="Calibri" pitchFamily="34" charset="0"/>
              </a:rPr>
              <a:t>with confirmation by the </a:t>
            </a:r>
            <a:r>
              <a:rPr lang="en-US" sz="2400" b="1" dirty="0" smtClean="0">
                <a:solidFill>
                  <a:srgbClr val="002060"/>
                </a:solidFill>
                <a:latin typeface="Calibri" pitchFamily="34" charset="0"/>
                <a:cs typeface="Calibri" pitchFamily="34" charset="0"/>
              </a:rPr>
              <a:t>Senate.</a:t>
            </a:r>
            <a:endParaRPr lang="en-US" sz="2400" b="1" dirty="0">
              <a:solidFill>
                <a:srgbClr val="002060"/>
              </a:solidFill>
              <a:latin typeface="Calibri" pitchFamily="34" charset="0"/>
              <a:cs typeface="Calibri" pitchFamily="34" charset="0"/>
            </a:endParaRPr>
          </a:p>
          <a:p>
            <a:pPr marL="457200" indent="-457200">
              <a:spcBef>
                <a:spcPct val="20000"/>
              </a:spcBef>
              <a:buFont typeface="Wingdings" pitchFamily="2" charset="2"/>
              <a:buChar char="v"/>
            </a:pPr>
            <a:endParaRPr lang="en-US" sz="2400" b="1" dirty="0">
              <a:solidFill>
                <a:srgbClr val="002060"/>
              </a:solidFill>
              <a:latin typeface="Calibri" panose="020F0502020204030204" pitchFamily="34" charset="0"/>
            </a:endParaRPr>
          </a:p>
          <a:p>
            <a:pPr>
              <a:spcBef>
                <a:spcPct val="20000"/>
              </a:spcBef>
            </a:pPr>
            <a:endParaRPr lang="en-US" sz="2400" b="1" dirty="0">
              <a:solidFill>
                <a:srgbClr val="002060"/>
              </a:solidFill>
              <a:latin typeface="Calibri" panose="020F0502020204030204" pitchFamily="34" charset="0"/>
            </a:endParaRPr>
          </a:p>
          <a:p>
            <a:pPr>
              <a:spcBef>
                <a:spcPct val="20000"/>
              </a:spcBef>
            </a:pPr>
            <a:endParaRPr lang="en-US" sz="2400" b="1" dirty="0">
              <a:solidFill>
                <a:srgbClr val="002060"/>
              </a:solidFill>
              <a:latin typeface="Calibri" panose="020F0502020204030204" pitchFamily="34" charset="0"/>
            </a:endParaRPr>
          </a:p>
        </p:txBody>
      </p:sp>
      <p:sp>
        <p:nvSpPr>
          <p:cNvPr id="8198" name="Text Box 6"/>
          <p:cNvSpPr txBox="1">
            <a:spLocks noChangeArrowheads="1"/>
          </p:cNvSpPr>
          <p:nvPr/>
        </p:nvSpPr>
        <p:spPr bwMode="auto">
          <a:xfrm>
            <a:off x="821635" y="0"/>
            <a:ext cx="7696200" cy="861774"/>
          </a:xfrm>
          <a:prstGeom prst="rect">
            <a:avLst/>
          </a:prstGeom>
          <a:noFill/>
          <a:ln w="9525">
            <a:noFill/>
            <a:miter lim="800000"/>
            <a:headEnd/>
            <a:tailEnd/>
          </a:ln>
          <a:effectLst/>
        </p:spPr>
        <p:txBody>
          <a:bodyPr wrap="square">
            <a:spAutoFit/>
          </a:bodyPr>
          <a:lstStyle/>
          <a:p>
            <a:pPr algn="ctr">
              <a:spcBef>
                <a:spcPct val="50000"/>
              </a:spcBef>
            </a:pPr>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What Is the U.S. CPSC?</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pic>
        <p:nvPicPr>
          <p:cNvPr id="5" name="Picture 2" descr="C:\Users\rchan\Pictures\Commissioners614x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2" y="1264901"/>
            <a:ext cx="4562475" cy="239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7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67800" cy="1143000"/>
          </a:xfrm>
        </p:spPr>
        <p:txBody>
          <a:bodyPr>
            <a:no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Consumer Product Safety Act</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Content Placeholder 2"/>
          <p:cNvSpPr>
            <a:spLocks noGrp="1"/>
          </p:cNvSpPr>
          <p:nvPr>
            <p:ph idx="1"/>
          </p:nvPr>
        </p:nvSpPr>
        <p:spPr>
          <a:xfrm>
            <a:off x="457200" y="1295400"/>
            <a:ext cx="8001000" cy="4419600"/>
          </a:xfrm>
          <a:noFill/>
          <a:ln w="38100">
            <a:solidFill>
              <a:srgbClr val="002060"/>
            </a:solidFill>
          </a:ln>
          <a:effectLst/>
        </p:spPr>
        <p:style>
          <a:lnRef idx="3">
            <a:schemeClr val="lt1"/>
          </a:lnRef>
          <a:fillRef idx="1">
            <a:schemeClr val="accent3"/>
          </a:fillRef>
          <a:effectRef idx="1">
            <a:schemeClr val="accent3"/>
          </a:effectRef>
          <a:fontRef idx="minor">
            <a:schemeClr val="lt1"/>
          </a:fontRef>
        </p:style>
        <p:txBody>
          <a:bodyPr>
            <a:noAutofit/>
          </a:bodyPr>
          <a:lstStyle/>
          <a:p>
            <a:pPr>
              <a:buFont typeface="Wingdings" pitchFamily="2" charset="2"/>
              <a:buChar char="v"/>
            </a:pPr>
            <a:r>
              <a:rPr lang="en-US" sz="2800" b="1" dirty="0" smtClean="0">
                <a:solidFill>
                  <a:srgbClr val="002060"/>
                </a:solidFill>
                <a:latin typeface="Calibri" panose="020F0502020204030204" pitchFamily="34" charset="0"/>
                <a:cs typeface="Calibri" pitchFamily="34" charset="0"/>
              </a:rPr>
              <a:t>Enacted </a:t>
            </a:r>
            <a:r>
              <a:rPr lang="en-US" sz="2800" b="1" dirty="0">
                <a:solidFill>
                  <a:srgbClr val="002060"/>
                </a:solidFill>
                <a:latin typeface="Calibri" pitchFamily="34" charset="0"/>
                <a:cs typeface="Calibri" pitchFamily="34" charset="0"/>
              </a:rPr>
              <a:t>in </a:t>
            </a:r>
            <a:r>
              <a:rPr lang="en-US" sz="2800" b="1" dirty="0" smtClean="0">
                <a:solidFill>
                  <a:srgbClr val="002060"/>
                </a:solidFill>
                <a:latin typeface="Calibri" pitchFamily="34" charset="0"/>
                <a:cs typeface="Calibri" pitchFamily="34" charset="0"/>
              </a:rPr>
              <a:t>1972, the </a:t>
            </a:r>
            <a:r>
              <a:rPr lang="en-US" sz="2800" b="1" dirty="0">
                <a:solidFill>
                  <a:srgbClr val="002060"/>
                </a:solidFill>
                <a:latin typeface="Calibri" pitchFamily="34" charset="0"/>
                <a:cs typeface="Calibri" pitchFamily="34" charset="0"/>
              </a:rPr>
              <a:t>CPSA is </a:t>
            </a:r>
            <a:r>
              <a:rPr lang="en-US" sz="2800" b="1" dirty="0" smtClean="0">
                <a:solidFill>
                  <a:srgbClr val="002060"/>
                </a:solidFill>
                <a:latin typeface="Calibri" pitchFamily="34" charset="0"/>
                <a:cs typeface="Calibri" pitchFamily="34" charset="0"/>
              </a:rPr>
              <a:t>CPSC’s </a:t>
            </a:r>
            <a:r>
              <a:rPr lang="en-US" sz="2800" b="1" dirty="0">
                <a:solidFill>
                  <a:srgbClr val="002060"/>
                </a:solidFill>
                <a:latin typeface="Calibri" pitchFamily="34" charset="0"/>
                <a:cs typeface="Calibri" pitchFamily="34" charset="0"/>
              </a:rPr>
              <a:t>umbrella statute. </a:t>
            </a:r>
          </a:p>
          <a:p>
            <a:pPr marL="0" indent="0">
              <a:buNone/>
            </a:pPr>
            <a:endParaRPr lang="en-US" sz="2800" b="1" dirty="0" smtClean="0">
              <a:solidFill>
                <a:srgbClr val="002060"/>
              </a:solidFill>
              <a:latin typeface="Calibri" pitchFamily="34" charset="0"/>
              <a:cs typeface="Calibri" pitchFamily="34" charset="0"/>
            </a:endParaRPr>
          </a:p>
          <a:p>
            <a:pPr>
              <a:buFont typeface="Wingdings" pitchFamily="2" charset="2"/>
              <a:buChar char="v"/>
            </a:pPr>
            <a:r>
              <a:rPr lang="en-US" sz="2800" b="1" dirty="0" smtClean="0">
                <a:solidFill>
                  <a:srgbClr val="002060"/>
                </a:solidFill>
                <a:latin typeface="Calibri" pitchFamily="34" charset="0"/>
                <a:cs typeface="Calibri" pitchFamily="34" charset="0"/>
              </a:rPr>
              <a:t>CPSA</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Established </a:t>
            </a:r>
            <a:r>
              <a:rPr lang="en-US" dirty="0">
                <a:solidFill>
                  <a:srgbClr val="002060"/>
                </a:solidFill>
                <a:latin typeface="Calibri" pitchFamily="34" charset="0"/>
                <a:cs typeface="Calibri" pitchFamily="34" charset="0"/>
              </a:rPr>
              <a:t>the </a:t>
            </a:r>
            <a:r>
              <a:rPr lang="en-US" dirty="0" smtClean="0">
                <a:solidFill>
                  <a:srgbClr val="002060"/>
                </a:solidFill>
                <a:latin typeface="Calibri" pitchFamily="34" charset="0"/>
                <a:cs typeface="Calibri" pitchFamily="34" charset="0"/>
              </a:rPr>
              <a:t>agency</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Defines basic </a:t>
            </a:r>
            <a:r>
              <a:rPr lang="en-US" dirty="0">
                <a:solidFill>
                  <a:srgbClr val="002060"/>
                </a:solidFill>
                <a:latin typeface="Calibri" pitchFamily="34" charset="0"/>
                <a:cs typeface="Calibri" pitchFamily="34" charset="0"/>
              </a:rPr>
              <a:t>authority </a:t>
            </a:r>
            <a:endParaRPr lang="en-US" dirty="0" smtClean="0">
              <a:solidFill>
                <a:srgbClr val="002060"/>
              </a:solidFill>
              <a:latin typeface="Calibri" pitchFamily="34" charset="0"/>
              <a:cs typeface="Calibri" pitchFamily="34" charset="0"/>
            </a:endParaRP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Authorizes CPSC to </a:t>
            </a:r>
            <a:r>
              <a:rPr lang="en-US" dirty="0">
                <a:solidFill>
                  <a:srgbClr val="002060"/>
                </a:solidFill>
                <a:latin typeface="Calibri" pitchFamily="34" charset="0"/>
                <a:cs typeface="Calibri" pitchFamily="34" charset="0"/>
              </a:rPr>
              <a:t>develop standards and </a:t>
            </a:r>
            <a:r>
              <a:rPr lang="en-US" dirty="0" smtClean="0">
                <a:solidFill>
                  <a:srgbClr val="002060"/>
                </a:solidFill>
                <a:latin typeface="Calibri" pitchFamily="34" charset="0"/>
                <a:cs typeface="Calibri" pitchFamily="34" charset="0"/>
              </a:rPr>
              <a:t>bans </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Gives </a:t>
            </a:r>
            <a:r>
              <a:rPr lang="en-US" dirty="0">
                <a:solidFill>
                  <a:srgbClr val="002060"/>
                </a:solidFill>
                <a:latin typeface="Calibri" pitchFamily="34" charset="0"/>
                <a:cs typeface="Calibri" pitchFamily="34" charset="0"/>
              </a:rPr>
              <a:t>CPSC the authority to pursue recalls and to ban products under certain </a:t>
            </a:r>
            <a:r>
              <a:rPr lang="en-US" dirty="0" smtClean="0">
                <a:solidFill>
                  <a:srgbClr val="002060"/>
                </a:solidFill>
                <a:latin typeface="Calibri" pitchFamily="34" charset="0"/>
                <a:cs typeface="Calibri" pitchFamily="34" charset="0"/>
              </a:rPr>
              <a:t>circumstances</a:t>
            </a:r>
            <a:endParaRPr lang="en-US" dirty="0">
              <a:solidFill>
                <a:srgbClr val="002060"/>
              </a:solidFill>
              <a:latin typeface="Calibri" pitchFamily="34" charset="0"/>
              <a:cs typeface="Calibri" pitchFamily="34" charset="0"/>
            </a:endParaRPr>
          </a:p>
          <a:p>
            <a:endParaRPr lang="en-US" sz="2800" b="1" dirty="0">
              <a:solidFill>
                <a:srgbClr val="002060"/>
              </a:solidFill>
              <a:latin typeface="Calibri" panose="020F0502020204030204" pitchFamily="34" charset="0"/>
            </a:endParaRPr>
          </a:p>
          <a:p>
            <a:endParaRPr lang="en-US" sz="2800" b="1" dirty="0">
              <a:solidFill>
                <a:srgbClr val="00206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pic>
        <p:nvPicPr>
          <p:cNvPr id="8194" name="Picture 2" descr="C:\Users\rchan\Pictures\image3285848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722" y="17526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6106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Consumer Product Safety Improvement Act</a:t>
            </a:r>
            <a:endParaRPr lang="en-US" sz="3600" dirty="0">
              <a:effectLst>
                <a:outerShdw blurRad="38100" dist="38100" dir="2700000" algn="tl">
                  <a:srgbClr val="000000">
                    <a:alpha val="43137"/>
                  </a:srgbClr>
                </a:outerShdw>
              </a:effectLst>
              <a:uFill>
                <a:solidFill>
                  <a:srgbClr val="ED6DBF"/>
                </a:solidFill>
              </a:uFill>
              <a:latin typeface="Calibri" pitchFamily="34" charset="0"/>
              <a:cs typeface="Calibri" pitchFamily="34" charset="0"/>
            </a:endParaRPr>
          </a:p>
        </p:txBody>
      </p:sp>
      <p:sp>
        <p:nvSpPr>
          <p:cNvPr id="3" name="Content Placeholder 2"/>
          <p:cNvSpPr>
            <a:spLocks noGrp="1"/>
          </p:cNvSpPr>
          <p:nvPr>
            <p:ph idx="1"/>
          </p:nvPr>
        </p:nvSpPr>
        <p:spPr>
          <a:xfrm>
            <a:off x="495300" y="1676400"/>
            <a:ext cx="8191500" cy="46482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Amendment to the statutes under which CPSC’s authorities are executed.</a:t>
            </a:r>
          </a:p>
          <a:p>
            <a:pPr>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CPSIA</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Established new consumer safety mandates</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Reauthorized the CPSC</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Amended civil penalties</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Imposed new mandatory requirements for consumer products for both non-children’s products (adult) and children’s products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70126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9154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Consumer </a:t>
            </a:r>
            <a:r>
              <a:rPr lang="en-US" sz="3600" dirty="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Product Safety </a:t>
            </a:r>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Improvement Act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533400" y="1524000"/>
            <a:ext cx="8077200" cy="44958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Many of the requirements are specifically for children’s products and child care articles.</a:t>
            </a:r>
          </a:p>
          <a:p>
            <a:pPr>
              <a:buClr>
                <a:srgbClr val="002060"/>
              </a:buClr>
              <a:buFont typeface="Wingdings" pitchFamily="2" charset="2"/>
              <a:buChar char="v"/>
            </a:pPr>
            <a:endParaRPr lang="en-US" sz="2800" b="1" dirty="0" smtClean="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u="sng" dirty="0" smtClean="0">
                <a:solidFill>
                  <a:srgbClr val="002060"/>
                </a:solidFill>
                <a:latin typeface="Calibri" pitchFamily="34" charset="0"/>
                <a:cs typeface="Calibri" pitchFamily="34" charset="0"/>
              </a:rPr>
              <a:t>Children’s products</a:t>
            </a:r>
            <a:r>
              <a:rPr lang="en-US" sz="2800" b="1" dirty="0" smtClean="0">
                <a:solidFill>
                  <a:srgbClr val="002060"/>
                </a:solidFill>
                <a:latin typeface="Calibri" pitchFamily="34" charset="0"/>
                <a:cs typeface="Calibri" pitchFamily="34" charset="0"/>
              </a:rPr>
              <a:t>: Designed and intended primarily for children 12 years or younger.</a:t>
            </a:r>
          </a:p>
          <a:p>
            <a:pPr>
              <a:buClr>
                <a:srgbClr val="002060"/>
              </a:buClr>
              <a:buFont typeface="Wingdings" pitchFamily="2" charset="2"/>
              <a:buChar char="v"/>
            </a:pPr>
            <a:endParaRPr lang="en-US" sz="2800" b="1" dirty="0" smtClean="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u="sng" dirty="0" smtClean="0">
                <a:solidFill>
                  <a:srgbClr val="002060"/>
                </a:solidFill>
                <a:latin typeface="Calibri" pitchFamily="34" charset="0"/>
                <a:cs typeface="Calibri" pitchFamily="34" charset="0"/>
              </a:rPr>
              <a:t>Child </a:t>
            </a:r>
            <a:r>
              <a:rPr lang="en-US" sz="2800" b="1" u="sng" dirty="0">
                <a:solidFill>
                  <a:srgbClr val="002060"/>
                </a:solidFill>
                <a:latin typeface="Calibri" pitchFamily="34" charset="0"/>
                <a:cs typeface="Calibri" pitchFamily="34" charset="0"/>
              </a:rPr>
              <a:t>c</a:t>
            </a:r>
            <a:r>
              <a:rPr lang="en-US" sz="2800" b="1" u="sng" dirty="0" smtClean="0">
                <a:solidFill>
                  <a:srgbClr val="002060"/>
                </a:solidFill>
                <a:latin typeface="Calibri" pitchFamily="34" charset="0"/>
                <a:cs typeface="Calibri" pitchFamily="34" charset="0"/>
              </a:rPr>
              <a:t>are articles</a:t>
            </a:r>
            <a:r>
              <a:rPr lang="en-US" sz="2800" b="1" dirty="0" smtClean="0">
                <a:solidFill>
                  <a:srgbClr val="002060"/>
                </a:solidFill>
                <a:latin typeface="Calibri" pitchFamily="34" charset="0"/>
                <a:cs typeface="Calibri" pitchFamily="34" charset="0"/>
              </a:rPr>
              <a:t>: Used to facilitate sleeping and feeding for children 3 years or younger</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 Additional </a:t>
            </a:r>
            <a:r>
              <a:rPr lang="en-US" sz="2800" b="1" dirty="0">
                <a:solidFill>
                  <a:srgbClr val="002060"/>
                </a:solidFill>
                <a:latin typeface="Calibri" pitchFamily="34" charset="0"/>
                <a:cs typeface="Calibri" pitchFamily="34" charset="0"/>
              </a:rPr>
              <a:t>requirements for child care </a:t>
            </a:r>
            <a:r>
              <a:rPr lang="en-US" sz="2800" b="1" dirty="0" smtClean="0">
                <a:solidFill>
                  <a:srgbClr val="002060"/>
                </a:solidFill>
                <a:latin typeface="Calibri" pitchFamily="34" charset="0"/>
                <a:cs typeface="Calibri" pitchFamily="34" charset="0"/>
              </a:rPr>
              <a:t>articles.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4257050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9154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ED6DBF"/>
                  </a:solidFill>
                </a:uFill>
                <a:latin typeface="Calibri" panose="020F0502020204030204" pitchFamily="34" charset="0"/>
                <a:cs typeface="Calibri" pitchFamily="34" charset="0"/>
              </a:rPr>
              <a:t>Consumer </a:t>
            </a:r>
            <a:r>
              <a:rPr lang="en-US" sz="3600" dirty="0">
                <a:effectLst>
                  <a:outerShdw blurRad="38100" dist="38100" dir="2700000" algn="tl">
                    <a:srgbClr val="000000">
                      <a:alpha val="43137"/>
                    </a:srgbClr>
                  </a:outerShdw>
                </a:effectLst>
                <a:uFill>
                  <a:solidFill>
                    <a:srgbClr val="ED6DBF"/>
                  </a:solidFill>
                </a:uFill>
                <a:latin typeface="Calibri" panose="020F0502020204030204" pitchFamily="34" charset="0"/>
                <a:cs typeface="Calibri" pitchFamily="34" charset="0"/>
              </a:rPr>
              <a:t>Product Safety </a:t>
            </a:r>
            <a:r>
              <a:rPr lang="en-US" sz="3600" dirty="0" smtClean="0">
                <a:effectLst>
                  <a:outerShdw blurRad="38100" dist="38100" dir="2700000" algn="tl">
                    <a:srgbClr val="000000">
                      <a:alpha val="43137"/>
                    </a:srgbClr>
                  </a:outerShdw>
                </a:effectLst>
                <a:uFill>
                  <a:solidFill>
                    <a:srgbClr val="ED6DBF"/>
                  </a:solidFill>
                </a:uFill>
                <a:latin typeface="Calibri" panose="020F0502020204030204" pitchFamily="34" charset="0"/>
                <a:cs typeface="Calibri" pitchFamily="34" charset="0"/>
              </a:rPr>
              <a:t>Improvement 			Act</a:t>
            </a:r>
            <a:endParaRPr lang="en-US" sz="3600" dirty="0">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3" name="Content Placeholder 2"/>
          <p:cNvSpPr>
            <a:spLocks noGrp="1"/>
          </p:cNvSpPr>
          <p:nvPr>
            <p:ph idx="1"/>
          </p:nvPr>
        </p:nvSpPr>
        <p:spPr>
          <a:xfrm>
            <a:off x="533400" y="1524000"/>
            <a:ext cx="8077200" cy="44958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3000" b="1" dirty="0" smtClean="0">
                <a:solidFill>
                  <a:srgbClr val="002060"/>
                </a:solidFill>
                <a:latin typeface="Calibri" panose="020F0502020204030204" pitchFamily="34" charset="0"/>
                <a:cs typeface="Calibri" pitchFamily="34" charset="0"/>
              </a:rPr>
              <a:t>Key Chemical Requirements</a:t>
            </a:r>
          </a:p>
          <a:p>
            <a:pPr lvl="1">
              <a:buClr>
                <a:srgbClr val="002060"/>
              </a:buClr>
              <a:buFont typeface="Wingdings" panose="05000000000000000000" pitchFamily="2" charset="2"/>
              <a:buChar char="§"/>
            </a:pPr>
            <a:r>
              <a:rPr lang="en-US" sz="2400" dirty="0">
                <a:solidFill>
                  <a:srgbClr val="002060"/>
                </a:solidFill>
                <a:latin typeface="Calibri" panose="020F0502020204030204" pitchFamily="34" charset="0"/>
                <a:cs typeface="Calibri" pitchFamily="34" charset="0"/>
              </a:rPr>
              <a:t>Lead content and lead surface coating limits must be met</a:t>
            </a:r>
          </a:p>
          <a:p>
            <a:pPr lvl="1">
              <a:buClr>
                <a:srgbClr val="002060"/>
              </a:buClr>
              <a:buFont typeface="Wingdings" panose="05000000000000000000" pitchFamily="2" charset="2"/>
              <a:buChar char="§"/>
            </a:pPr>
            <a:r>
              <a:rPr lang="en-US" sz="2400" dirty="0">
                <a:solidFill>
                  <a:srgbClr val="002060"/>
                </a:solidFill>
                <a:latin typeface="Calibri" panose="020F0502020204030204" pitchFamily="34" charset="0"/>
                <a:cs typeface="Calibri" pitchFamily="34" charset="0"/>
              </a:rPr>
              <a:t>Phthalate limits for child care articles (for children 3 and under) and for children’s toys</a:t>
            </a:r>
          </a:p>
          <a:p>
            <a:pPr>
              <a:buClr>
                <a:srgbClr val="002060"/>
              </a:buClr>
              <a:buFont typeface="Wingdings" pitchFamily="2" charset="2"/>
              <a:buChar char="v"/>
            </a:pPr>
            <a:r>
              <a:rPr lang="en-US" sz="3000" b="1" dirty="0" smtClean="0">
                <a:solidFill>
                  <a:srgbClr val="002060"/>
                </a:solidFill>
                <a:latin typeface="Calibri" panose="020F0502020204030204" pitchFamily="34" charset="0"/>
                <a:cs typeface="Calibri" pitchFamily="34" charset="0"/>
              </a:rPr>
              <a:t>Key Procedural Requirements</a:t>
            </a:r>
          </a:p>
          <a:p>
            <a:pPr lvl="1">
              <a:buClr>
                <a:srgbClr val="002060"/>
              </a:buClr>
              <a:buFont typeface="Wingdings" panose="05000000000000000000" pitchFamily="2" charset="2"/>
              <a:buChar char="§"/>
            </a:pPr>
            <a:r>
              <a:rPr lang="en-US" sz="2400" dirty="0" err="1" smtClean="0">
                <a:solidFill>
                  <a:srgbClr val="002060"/>
                </a:solidFill>
                <a:latin typeface="Calibri" panose="020F0502020204030204" pitchFamily="34" charset="0"/>
                <a:cs typeface="Calibri" pitchFamily="34" charset="0"/>
              </a:rPr>
              <a:t>CPSC</a:t>
            </a:r>
            <a:r>
              <a:rPr lang="en-US" sz="2400" dirty="0" smtClean="0">
                <a:solidFill>
                  <a:srgbClr val="002060"/>
                </a:solidFill>
                <a:latin typeface="Calibri" panose="020F0502020204030204" pitchFamily="34" charset="0"/>
                <a:cs typeface="Calibri" pitchFamily="34" charset="0"/>
              </a:rPr>
              <a:t>-accepted accredited laboratory</a:t>
            </a:r>
          </a:p>
          <a:p>
            <a:pPr lvl="1">
              <a:buClr>
                <a:srgbClr val="002060"/>
              </a:buClr>
              <a:buFont typeface="Wingdings" panose="05000000000000000000" pitchFamily="2" charset="2"/>
              <a:buChar char="§"/>
            </a:pPr>
            <a:r>
              <a:rPr lang="en-US" sz="2400" dirty="0" smtClean="0">
                <a:solidFill>
                  <a:srgbClr val="002060"/>
                </a:solidFill>
                <a:latin typeface="Calibri" panose="020F0502020204030204" pitchFamily="34" charset="0"/>
                <a:cs typeface="Calibri" pitchFamily="34" charset="0"/>
              </a:rPr>
              <a:t>Certification</a:t>
            </a:r>
          </a:p>
          <a:p>
            <a:pPr lvl="2">
              <a:buClr>
                <a:srgbClr val="002060"/>
              </a:buClr>
              <a:buFont typeface="Wingdings" panose="05000000000000000000" pitchFamily="2" charset="2"/>
              <a:buChar char="§"/>
            </a:pPr>
            <a:r>
              <a:rPr lang="en-US" sz="2000" dirty="0" smtClean="0">
                <a:solidFill>
                  <a:srgbClr val="002060"/>
                </a:solidFill>
                <a:latin typeface="Calibri" panose="020F0502020204030204" pitchFamily="34" charset="0"/>
                <a:cs typeface="Calibri" pitchFamily="34" charset="0"/>
              </a:rPr>
              <a:t>GCC or CPC</a:t>
            </a:r>
          </a:p>
          <a:p>
            <a:pPr lvl="1">
              <a:buClr>
                <a:srgbClr val="002060"/>
              </a:buClr>
              <a:buFont typeface="Wingdings" panose="05000000000000000000" pitchFamily="2" charset="2"/>
              <a:buChar char="§"/>
            </a:pPr>
            <a:r>
              <a:rPr lang="en-US" sz="2400" dirty="0" smtClean="0">
                <a:solidFill>
                  <a:srgbClr val="002060"/>
                </a:solidFill>
                <a:latin typeface="Calibri" panose="020F0502020204030204" pitchFamily="34" charset="0"/>
                <a:cs typeface="Calibri" pitchFamily="34" charset="0"/>
              </a:rPr>
              <a:t>Tracking </a:t>
            </a:r>
            <a:r>
              <a:rPr lang="en-US" sz="2400" dirty="0">
                <a:solidFill>
                  <a:srgbClr val="002060"/>
                </a:solidFill>
                <a:latin typeface="Calibri" panose="020F0502020204030204" pitchFamily="34" charset="0"/>
                <a:cs typeface="Calibri" pitchFamily="34" charset="0"/>
              </a:rPr>
              <a:t>labels</a:t>
            </a:r>
          </a:p>
          <a:p>
            <a:pPr>
              <a:buClr>
                <a:srgbClr val="002060"/>
              </a:buClr>
              <a:buFont typeface="Wingdings" pitchFamily="2" charset="2"/>
              <a:buChar char="v"/>
            </a:pPr>
            <a:endParaRPr lang="en-US" sz="2800" b="1" dirty="0" smtClean="0">
              <a:solidFill>
                <a:srgbClr val="00206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293575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a:noFill/>
          </a:ln>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 Lead Requirements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6" name="TextBox 5"/>
          <p:cNvSpPr txBox="1"/>
          <p:nvPr/>
        </p:nvSpPr>
        <p:spPr>
          <a:xfrm>
            <a:off x="457200" y="1234619"/>
            <a:ext cx="8229600" cy="452431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Total Lead Content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Children’s products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Limits total lead in accessible parts to 100 ppm</a:t>
            </a: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Lead in Paint and </a:t>
            </a:r>
            <a:r>
              <a:rPr lang="en-US" sz="2400" b="1" dirty="0">
                <a:solidFill>
                  <a:srgbClr val="002060"/>
                </a:solidFill>
                <a:latin typeface="Calibri" pitchFamily="34" charset="0"/>
                <a:cs typeface="Calibri" pitchFamily="34" charset="0"/>
              </a:rPr>
              <a:t>S</a:t>
            </a:r>
            <a:r>
              <a:rPr lang="en-US" sz="2400" b="1" dirty="0" smtClean="0">
                <a:solidFill>
                  <a:srgbClr val="002060"/>
                </a:solidFill>
                <a:latin typeface="Calibri" pitchFamily="34" charset="0"/>
                <a:cs typeface="Calibri" pitchFamily="34" charset="0"/>
              </a:rPr>
              <a:t>urface Coatings </a:t>
            </a:r>
          </a:p>
          <a:p>
            <a:pPr marL="800100" lvl="1" indent="-342900">
              <a:buClr>
                <a:srgbClr val="002060"/>
              </a:buClr>
              <a:buFont typeface="Wingdings" pitchFamily="2" charset="2"/>
              <a:buChar char="§"/>
            </a:pPr>
            <a:r>
              <a:rPr lang="en-US" sz="2400" dirty="0">
                <a:solidFill>
                  <a:srgbClr val="002060"/>
                </a:solidFill>
                <a:latin typeface="Calibri" pitchFamily="34" charset="0"/>
                <a:cs typeface="Calibri" pitchFamily="34" charset="0"/>
              </a:rPr>
              <a:t>16 CFR Part 1303: Protects consumers, especially children, from being poisoned by excessive lead in surface coatings on certain </a:t>
            </a:r>
            <a:r>
              <a:rPr lang="en-US" sz="2400" dirty="0" smtClean="0">
                <a:solidFill>
                  <a:srgbClr val="002060"/>
                </a:solidFill>
                <a:latin typeface="Calibri" pitchFamily="34" charset="0"/>
                <a:cs typeface="Calibri" pitchFamily="34" charset="0"/>
              </a:rPr>
              <a:t>products</a:t>
            </a:r>
            <a:endParaRPr lang="en-US" sz="2400"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Children’s products, toys, and some furniture bearing a surface coating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Bans paint and other similar surface coatings that contain more than 0.009% lead (90 ppm)</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Separate from the underlying substrate </a:t>
            </a:r>
            <a:r>
              <a:rPr lang="en-US" sz="2400" dirty="0">
                <a:solidFill>
                  <a:srgbClr val="002060"/>
                </a:solidFill>
                <a:latin typeface="Calibri" panose="020F0502020204030204" pitchFamily="34" charset="0"/>
              </a:rPr>
              <a:t> </a:t>
            </a:r>
            <a:endParaRPr lang="en-US" sz="2400" b="1" dirty="0" smtClean="0">
              <a:solidFill>
                <a:srgbClr val="002060"/>
              </a:solidFill>
              <a:latin typeface="Calibri" pitchFamily="34" charset="0"/>
              <a:cs typeface="Calibri" pitchFamily="34" charset="0"/>
            </a:endParaRPr>
          </a:p>
        </p:txBody>
      </p:sp>
      <p:sp>
        <p:nvSpPr>
          <p:cNvPr id="8" name="TextBox 7"/>
          <p:cNvSpPr txBox="1"/>
          <p:nvPr/>
        </p:nvSpPr>
        <p:spPr>
          <a:xfrm>
            <a:off x="3173673" y="5758934"/>
            <a:ext cx="2819400" cy="461665"/>
          </a:xfrm>
          <a:prstGeom prst="rect">
            <a:avLst/>
          </a:prstGeom>
          <a:noFill/>
          <a:ln w="38100">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b="1" dirty="0" smtClean="0">
                <a:solidFill>
                  <a:srgbClr val="002060"/>
                </a:solidFill>
                <a:latin typeface="Calibri" pitchFamily="34" charset="0"/>
                <a:cs typeface="Calibri" pitchFamily="34" charset="0"/>
              </a:rPr>
              <a:t>www.cpsc.gov/lead</a:t>
            </a:r>
            <a:endParaRPr lang="en-US" sz="2400" b="1" dirty="0">
              <a:solidFill>
                <a:srgbClr val="002060"/>
              </a:solidFill>
              <a:latin typeface="Calibri" pitchFamily="34" charset="0"/>
              <a:cs typeface="Calibri" pitchFamily="34" charset="0"/>
            </a:endParaRPr>
          </a:p>
        </p:txBody>
      </p:sp>
      <p:pic>
        <p:nvPicPr>
          <p:cNvPr id="15362" name="Picture 2" descr="http://www.chemistryexplained.com/images/chfa_03_img0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10819"/>
            <a:ext cx="1228099" cy="12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03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915400" cy="1143000"/>
          </a:xfrm>
          <a:ln>
            <a:noFill/>
          </a:ln>
        </p:spPr>
        <p:txBody>
          <a:bodyPr>
            <a:noAutofit/>
          </a:bodyPr>
          <a:lstStyle/>
          <a:p>
            <a:pPr algn="ctr"/>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Lead - Clothing and Textiles</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
        <p:nvSpPr>
          <p:cNvPr id="6" name="TextBox 5"/>
          <p:cNvSpPr txBox="1"/>
          <p:nvPr/>
        </p:nvSpPr>
        <p:spPr>
          <a:xfrm>
            <a:off x="381000" y="1447800"/>
            <a:ext cx="8229600" cy="440120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anose="05000000000000000000" pitchFamily="2" charset="2"/>
              <a:buChar char="v"/>
            </a:pPr>
            <a:r>
              <a:rPr lang="en-US" sz="2800" b="1" dirty="0">
                <a:solidFill>
                  <a:srgbClr val="002060"/>
                </a:solidFill>
                <a:latin typeface="Calibri" pitchFamily="34" charset="0"/>
                <a:cs typeface="Calibri" pitchFamily="34" charset="0"/>
              </a:rPr>
              <a:t>Lead content and surface coating limits must be met for certain </a:t>
            </a:r>
            <a:r>
              <a:rPr lang="en-US" sz="2800" b="1" dirty="0" smtClean="0">
                <a:solidFill>
                  <a:srgbClr val="002060"/>
                </a:solidFill>
                <a:latin typeface="Calibri" pitchFamily="34" charset="0"/>
                <a:cs typeface="Calibri" pitchFamily="34" charset="0"/>
              </a:rPr>
              <a:t>accessible components </a:t>
            </a:r>
            <a:r>
              <a:rPr lang="en-US" sz="2800" b="1" dirty="0">
                <a:solidFill>
                  <a:srgbClr val="002060"/>
                </a:solidFill>
                <a:latin typeface="Calibri" pitchFamily="34" charset="0"/>
                <a:cs typeface="Calibri" pitchFamily="34" charset="0"/>
              </a:rPr>
              <a:t>of textile products, clothing, and clothing accessories</a:t>
            </a:r>
            <a:r>
              <a:rPr lang="en-US" sz="2800" b="1" dirty="0" smtClean="0">
                <a:solidFill>
                  <a:srgbClr val="002060"/>
                </a:solidFill>
                <a:latin typeface="Calibri" pitchFamily="34" charset="0"/>
                <a:cs typeface="Calibri" pitchFamily="34" charset="0"/>
              </a:rPr>
              <a:t>.</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Buttons, snaps, grommets and zippers must meet total lead content requirements.</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Painted buttons and snaps, painted zippers, heat transfers, and screen prints are subject to the lead in surface coating ban.</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Inaccessible lead component parts are exempt. </a:t>
            </a:r>
            <a:endParaRPr lang="en-US" sz="28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Component part testing</a:t>
            </a:r>
          </a:p>
        </p:txBody>
      </p:sp>
      <p:pic>
        <p:nvPicPr>
          <p:cNvPr id="16386" name="Picture 2" descr="C:\Users\rchan\Desktop\Projects\FFA_Children'sClothing\NoEdit\DSC003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333999"/>
            <a:ext cx="1972557" cy="131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6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219200"/>
          </a:xfrm>
          <a:ln>
            <a:noFill/>
          </a:ln>
        </p:spPr>
        <p:txBody>
          <a:bodyPr>
            <a:noAutofit/>
          </a:bodyPr>
          <a:lstStyle/>
          <a:p>
            <a:pPr algn="ctr"/>
            <a:r>
              <a:rPr lang="en-US" sz="5000" dirty="0" smtClean="0">
                <a:effectLst>
                  <a:outerShdw blurRad="38100" dist="38100" dir="2700000" algn="tl">
                    <a:srgbClr val="000000">
                      <a:alpha val="43137"/>
                    </a:srgbClr>
                  </a:outerShdw>
                </a:effectLst>
                <a:latin typeface="Calibri" pitchFamily="34" charset="0"/>
                <a:cs typeface="Calibri" pitchFamily="34" charset="0"/>
              </a:rPr>
              <a:t>Lead Determinations - Textiles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533400" y="1752601"/>
            <a:ext cx="8001000" cy="2514599"/>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a:solidFill>
                  <a:srgbClr val="002060"/>
                </a:solidFill>
                <a:latin typeface="Calibri" pitchFamily="34" charset="0"/>
                <a:cs typeface="Calibri" pitchFamily="34" charset="0"/>
              </a:rPr>
              <a:t>CFR </a:t>
            </a:r>
            <a:r>
              <a:rPr lang="en-US" sz="2800" b="1" dirty="0" smtClean="0">
                <a:solidFill>
                  <a:srgbClr val="002060"/>
                </a:solidFill>
                <a:latin typeface="Calibri" pitchFamily="34" charset="0"/>
                <a:cs typeface="Calibri" pitchFamily="34" charset="0"/>
              </a:rPr>
              <a:t>Section 1500.91: Certain materials </a:t>
            </a:r>
            <a:r>
              <a:rPr lang="en-US" sz="2800" b="1" dirty="0">
                <a:solidFill>
                  <a:srgbClr val="002060"/>
                </a:solidFill>
                <a:latin typeface="Calibri" pitchFamily="34" charset="0"/>
                <a:cs typeface="Calibri" pitchFamily="34" charset="0"/>
              </a:rPr>
              <a:t>will not exceed lead </a:t>
            </a:r>
            <a:r>
              <a:rPr lang="en-US" sz="2800" b="1" dirty="0" smtClean="0">
                <a:solidFill>
                  <a:srgbClr val="002060"/>
                </a:solidFill>
                <a:latin typeface="Calibri" pitchFamily="34" charset="0"/>
                <a:cs typeface="Calibri" pitchFamily="34" charset="0"/>
              </a:rPr>
              <a:t>limits</a:t>
            </a:r>
          </a:p>
          <a:p>
            <a:pPr lvl="1">
              <a:buClr>
                <a:srgbClr val="002060"/>
              </a:buClr>
              <a:buFont typeface="Wingdings" panose="05000000000000000000" pitchFamily="2" charset="2"/>
              <a:buChar char="§"/>
            </a:pPr>
            <a:r>
              <a:rPr lang="en-US" dirty="0" smtClean="0">
                <a:solidFill>
                  <a:srgbClr val="002060"/>
                </a:solidFill>
                <a:latin typeface="Calibri" pitchFamily="34" charset="0"/>
                <a:cs typeface="Calibri" pitchFamily="34" charset="0"/>
              </a:rPr>
              <a:t>Includes </a:t>
            </a:r>
            <a:r>
              <a:rPr lang="en-US" dirty="0">
                <a:solidFill>
                  <a:srgbClr val="002060"/>
                </a:solidFill>
                <a:latin typeface="Calibri" pitchFamily="34" charset="0"/>
                <a:cs typeface="Calibri" pitchFamily="34" charset="0"/>
              </a:rPr>
              <a:t>dyed or undyed textiles and nonmetallic </a:t>
            </a:r>
            <a:r>
              <a:rPr lang="en-US" dirty="0" smtClean="0">
                <a:solidFill>
                  <a:srgbClr val="002060"/>
                </a:solidFill>
                <a:latin typeface="Calibri" pitchFamily="34" charset="0"/>
                <a:cs typeface="Calibri" pitchFamily="34" charset="0"/>
              </a:rPr>
              <a:t>thread</a:t>
            </a:r>
            <a:endParaRPr lang="en-US" b="1" dirty="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Does not require third party testing </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14338" name="Picture 2" descr="http://www.livescience.com/images/i/000/056/429/original/lead-button.jpg?interpolation=lanczos-none&amp;fit=around%7C300:200&amp;crop=300: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196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10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Screen Printing</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
        <p:nvSpPr>
          <p:cNvPr id="4" name="TextBox 3"/>
          <p:cNvSpPr txBox="1"/>
          <p:nvPr/>
        </p:nvSpPr>
        <p:spPr>
          <a:xfrm>
            <a:off x="155575" y="1495485"/>
            <a:ext cx="8229600" cy="4893647"/>
          </a:xfrm>
          <a:prstGeom prst="rect">
            <a:avLst/>
          </a:prstGeom>
          <a:noFill/>
          <a:ln w="38100">
            <a:solidFill>
              <a:srgbClr val="002060"/>
            </a:solidFill>
          </a:ln>
        </p:spPr>
        <p:txBody>
          <a:bodyPr wrap="square" rtlCol="0">
            <a:spAutoFit/>
          </a:bodyPr>
          <a:lstStyle/>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Screen printing—generally considered to be a surface coating </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S</a:t>
            </a:r>
            <a:r>
              <a:rPr lang="en-US" sz="2400" dirty="0" smtClean="0">
                <a:solidFill>
                  <a:srgbClr val="002060"/>
                </a:solidFill>
                <a:latin typeface="Calibri" pitchFamily="34" charset="0"/>
                <a:cs typeface="Calibri" pitchFamily="34" charset="0"/>
              </a:rPr>
              <a:t>ubject to the lead in paint and surface coating limits (90 ppm) </a:t>
            </a:r>
          </a:p>
          <a:p>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Compliance and Testing</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T</a:t>
            </a:r>
            <a:r>
              <a:rPr lang="en-US" sz="2400" dirty="0" smtClean="0">
                <a:solidFill>
                  <a:srgbClr val="002060"/>
                </a:solidFill>
                <a:latin typeface="Calibri" pitchFamily="34" charset="0"/>
                <a:cs typeface="Calibri" pitchFamily="34" charset="0"/>
              </a:rPr>
              <a:t>est finished product at accredited </a:t>
            </a:r>
            <a:r>
              <a:rPr lang="en-US" sz="2400" dirty="0" err="1" smtClean="0">
                <a:solidFill>
                  <a:srgbClr val="002060"/>
                </a:solidFill>
                <a:latin typeface="Calibri" pitchFamily="34" charset="0"/>
                <a:cs typeface="Calibri" pitchFamily="34" charset="0"/>
              </a:rPr>
              <a:t>CPSC</a:t>
            </a:r>
            <a:r>
              <a:rPr lang="en-US" sz="2400" dirty="0" smtClean="0">
                <a:solidFill>
                  <a:srgbClr val="002060"/>
                </a:solidFill>
                <a:latin typeface="Calibri" pitchFamily="34" charset="0"/>
                <a:cs typeface="Calibri" pitchFamily="34" charset="0"/>
              </a:rPr>
              <a:t>-accepted laboratory  </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Component part </a:t>
            </a:r>
            <a:r>
              <a:rPr lang="en-US" sz="2400" dirty="0" smtClean="0">
                <a:solidFill>
                  <a:srgbClr val="002060"/>
                </a:solidFill>
                <a:latin typeface="Calibri" pitchFamily="34" charset="0"/>
                <a:cs typeface="Calibri" pitchFamily="34" charset="0"/>
              </a:rPr>
              <a:t>testing—Obtain </a:t>
            </a:r>
            <a:r>
              <a:rPr lang="en-US" sz="2400" dirty="0">
                <a:solidFill>
                  <a:srgbClr val="002060"/>
                </a:solidFill>
                <a:latin typeface="Calibri" pitchFamily="34" charset="0"/>
                <a:cs typeface="Calibri" pitchFamily="34" charset="0"/>
              </a:rPr>
              <a:t>testing results or CPC from print ink, paint, pigment supplier</a:t>
            </a:r>
          </a:p>
          <a:p>
            <a:pPr lvl="1"/>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Screen printing on children’s sleepwear for children under 3 (child care article) subject to phthalate requirements</a:t>
            </a:r>
          </a:p>
        </p:txBody>
      </p:sp>
      <p:sp>
        <p:nvSpPr>
          <p:cNvPr id="5" name="AutoShape 2" descr="Personalized T-Shi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s7ondemand1.scene7.com/is/image/Gymboree/140129539?$PRODMAINNEW$"/>
          <p:cNvPicPr>
            <a:picLocks noChangeAspect="1" noChangeArrowheads="1"/>
          </p:cNvPicPr>
          <p:nvPr/>
        </p:nvPicPr>
        <p:blipFill rotWithShape="1">
          <a:blip r:embed="rId2">
            <a:extLst>
              <a:ext uri="{28A0092B-C50C-407E-A947-70E740481C1C}">
                <a14:useLocalDpi xmlns:a14="http://schemas.microsoft.com/office/drawing/2010/main" val="0"/>
              </a:ext>
            </a:extLst>
          </a:blip>
          <a:srcRect t="10150" b="14645"/>
          <a:stretch/>
        </p:blipFill>
        <p:spPr bwMode="auto">
          <a:xfrm>
            <a:off x="7315200" y="2667000"/>
            <a:ext cx="1846724" cy="176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22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944930" cy="1143000"/>
          </a:xfrm>
          <a:ln>
            <a:noFill/>
          </a:ln>
        </p:spPr>
        <p:txBody>
          <a:bodyPr>
            <a:no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Phthalates - Child Care Articles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
        <p:nvSpPr>
          <p:cNvPr id="6" name="TextBox 5"/>
          <p:cNvSpPr txBox="1"/>
          <p:nvPr/>
        </p:nvSpPr>
        <p:spPr>
          <a:xfrm>
            <a:off x="150743" y="1295400"/>
            <a:ext cx="8764657" cy="4893647"/>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Phthalates are chemical plasticizers that are often used in the production of </a:t>
            </a:r>
            <a:r>
              <a:rPr lang="en-US" sz="2400" b="1" dirty="0" smtClean="0">
                <a:solidFill>
                  <a:srgbClr val="002060"/>
                </a:solidFill>
                <a:latin typeface="Calibri" pitchFamily="34" charset="0"/>
                <a:cs typeface="Calibri" pitchFamily="34" charset="0"/>
              </a:rPr>
              <a:t>many </a:t>
            </a:r>
            <a:r>
              <a:rPr lang="en-US" sz="2400" b="1" dirty="0">
                <a:solidFill>
                  <a:srgbClr val="002060"/>
                </a:solidFill>
                <a:latin typeface="Calibri" pitchFamily="34" charset="0"/>
                <a:cs typeface="Calibri" pitchFamily="34" charset="0"/>
              </a:rPr>
              <a:t>types of plastics, certain inks, paints, and other </a:t>
            </a:r>
            <a:r>
              <a:rPr lang="en-US" sz="2400" b="1" dirty="0" smtClean="0">
                <a:solidFill>
                  <a:srgbClr val="002060"/>
                </a:solidFill>
                <a:latin typeface="Calibri" pitchFamily="34" charset="0"/>
                <a:cs typeface="Calibri" pitchFamily="34" charset="0"/>
              </a:rPr>
              <a:t>products.</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Six types of banned phthalates in toys and child care </a:t>
            </a:r>
            <a:r>
              <a:rPr lang="en-US" sz="2400" b="1" dirty="0" smtClean="0">
                <a:solidFill>
                  <a:srgbClr val="002060"/>
                </a:solidFill>
                <a:latin typeface="Calibri" pitchFamily="34" charset="0"/>
                <a:cs typeface="Calibri" pitchFamily="34" charset="0"/>
              </a:rPr>
              <a:t>articles:</a:t>
            </a:r>
            <a:endParaRPr lang="en-US" sz="2400" b="1"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a:solidFill>
                  <a:srgbClr val="002060"/>
                </a:solidFill>
                <a:latin typeface="Calibri" pitchFamily="34" charset="0"/>
                <a:cs typeface="Calibri" pitchFamily="34" charset="0"/>
              </a:rPr>
              <a:t>Three types permanently banned (DEHP, DBP, BBP) in any amount greater than 0.1 percent (computed for each phthalate, </a:t>
            </a:r>
            <a:r>
              <a:rPr lang="en-US" sz="2400" dirty="0" smtClean="0">
                <a:solidFill>
                  <a:srgbClr val="002060"/>
                </a:solidFill>
                <a:latin typeface="Calibri" pitchFamily="34" charset="0"/>
                <a:cs typeface="Calibri" pitchFamily="34" charset="0"/>
              </a:rPr>
              <a:t>individually)</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Three </a:t>
            </a:r>
            <a:r>
              <a:rPr lang="en-US" sz="2400" dirty="0">
                <a:solidFill>
                  <a:srgbClr val="002060"/>
                </a:solidFill>
                <a:latin typeface="Calibri" pitchFamily="34" charset="0"/>
                <a:cs typeface="Calibri" pitchFamily="34" charset="0"/>
              </a:rPr>
              <a:t>types interim banned (DINP, DIDP, and </a:t>
            </a:r>
            <a:r>
              <a:rPr lang="en-US" sz="2400" dirty="0" err="1">
                <a:solidFill>
                  <a:srgbClr val="002060"/>
                </a:solidFill>
                <a:latin typeface="Calibri" pitchFamily="34" charset="0"/>
                <a:cs typeface="Calibri" pitchFamily="34" charset="0"/>
              </a:rPr>
              <a:t>DnOP</a:t>
            </a:r>
            <a:r>
              <a:rPr lang="en-US" sz="2400" dirty="0" smtClean="0">
                <a:solidFill>
                  <a:srgbClr val="002060"/>
                </a:solidFill>
                <a:latin typeface="Calibri" pitchFamily="34" charset="0"/>
                <a:cs typeface="Calibri" pitchFamily="34" charset="0"/>
              </a:rPr>
              <a:t>)</a:t>
            </a:r>
          </a:p>
          <a:p>
            <a:pPr marL="800100" lvl="1" indent="-342900">
              <a:buClr>
                <a:srgbClr val="002060"/>
              </a:buClr>
              <a:buFont typeface="Wingdings" pitchFamily="2" charset="2"/>
              <a:buChar char="§"/>
            </a:pPr>
            <a:endParaRPr lang="en-US" sz="2400" dirty="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Applies to:</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Plasticized </a:t>
            </a:r>
            <a:r>
              <a:rPr lang="en-US" sz="2400" dirty="0">
                <a:solidFill>
                  <a:srgbClr val="002060"/>
                </a:solidFill>
                <a:latin typeface="Calibri" pitchFamily="34" charset="0"/>
                <a:cs typeface="Calibri" pitchFamily="34" charset="0"/>
              </a:rPr>
              <a:t>component parts in toys and child care </a:t>
            </a:r>
            <a:r>
              <a:rPr lang="en-US" sz="2400" dirty="0" smtClean="0">
                <a:solidFill>
                  <a:srgbClr val="002060"/>
                </a:solidFill>
                <a:latin typeface="Calibri" pitchFamily="34" charset="0"/>
                <a:cs typeface="Calibri" pitchFamily="34" charset="0"/>
              </a:rPr>
              <a:t>articles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Accessible </a:t>
            </a:r>
            <a:r>
              <a:rPr lang="en-US" sz="2400" dirty="0">
                <a:solidFill>
                  <a:srgbClr val="002060"/>
                </a:solidFill>
                <a:latin typeface="Calibri" pitchFamily="34" charset="0"/>
                <a:cs typeface="Calibri" pitchFamily="34" charset="0"/>
              </a:rPr>
              <a:t>component parts</a:t>
            </a:r>
          </a:p>
        </p:txBody>
      </p:sp>
      <p:sp>
        <p:nvSpPr>
          <p:cNvPr id="8" name="TextBox 7"/>
          <p:cNvSpPr txBox="1"/>
          <p:nvPr/>
        </p:nvSpPr>
        <p:spPr>
          <a:xfrm>
            <a:off x="2819400" y="6189047"/>
            <a:ext cx="3352800" cy="461665"/>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300" b="1" dirty="0" smtClean="0">
                <a:solidFill>
                  <a:srgbClr val="002060"/>
                </a:solidFill>
                <a:latin typeface="Calibri" pitchFamily="34" charset="0"/>
                <a:cs typeface="Calibri" pitchFamily="34" charset="0"/>
              </a:rPr>
              <a:t>www.cpsc.gov/phthalates</a:t>
            </a:r>
            <a:endParaRPr lang="en-US" sz="2300" b="1" dirty="0">
              <a:solidFill>
                <a:srgbClr val="002060"/>
              </a:solidFill>
              <a:latin typeface="Calibri" pitchFamily="34" charset="0"/>
              <a:cs typeface="Calibri" pitchFamily="34" charset="0"/>
            </a:endParaRPr>
          </a:p>
        </p:txBody>
      </p:sp>
      <p:pic>
        <p:nvPicPr>
          <p:cNvPr id="27650" name="Picture 2" descr="http://blogs.discovermagazine.com/d-brief/files/2013/05/pacif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114113"/>
            <a:ext cx="1371600" cy="9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6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753600" cy="1143000"/>
          </a:xfrm>
        </p:spPr>
        <p:txBody>
          <a:bodyPr>
            <a:noAutofit/>
          </a:bodyPr>
          <a:lstStyle/>
          <a:p>
            <a:pPr algn="ctr"/>
            <a:r>
              <a:rPr lang="en-US" sz="4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Testing - Children’s Products</a:t>
            </a:r>
            <a:endParaRPr lang="en-US" sz="4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6" name="TextBox 5"/>
          <p:cNvSpPr txBox="1"/>
          <p:nvPr/>
        </p:nvSpPr>
        <p:spPr>
          <a:xfrm>
            <a:off x="500269" y="1524000"/>
            <a:ext cx="8153401" cy="4154984"/>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Children’s products must be tested by </a:t>
            </a:r>
            <a:r>
              <a:rPr lang="en-US" sz="2400" b="1" dirty="0" smtClean="0">
                <a:solidFill>
                  <a:srgbClr val="002060"/>
                </a:solidFill>
                <a:latin typeface="Calibri" pitchFamily="34" charset="0"/>
                <a:cs typeface="Calibri" pitchFamily="34" charset="0"/>
              </a:rPr>
              <a:t>an accredited </a:t>
            </a:r>
            <a:r>
              <a:rPr lang="en-US" sz="2400" b="1" dirty="0">
                <a:solidFill>
                  <a:srgbClr val="002060"/>
                </a:solidFill>
                <a:latin typeface="Calibri" pitchFamily="34" charset="0"/>
                <a:cs typeface="Calibri" pitchFamily="34" charset="0"/>
              </a:rPr>
              <a:t>CPSC-accepted third party </a:t>
            </a:r>
            <a:r>
              <a:rPr lang="en-US" sz="2400" b="1" dirty="0" smtClean="0">
                <a:solidFill>
                  <a:srgbClr val="002060"/>
                </a:solidFill>
                <a:latin typeface="Calibri" pitchFamily="34" charset="0"/>
                <a:cs typeface="Calibri" pitchFamily="34" charset="0"/>
              </a:rPr>
              <a:t>laboratory.</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Types of third party testing for Children’s Products: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Initial Testing</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Material Change Testing</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Periodic Testing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Component Part Testing </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Children's </a:t>
            </a:r>
            <a:r>
              <a:rPr lang="en-US" sz="2400" b="1" dirty="0">
                <a:solidFill>
                  <a:srgbClr val="002060"/>
                </a:solidFill>
                <a:latin typeface="Calibri" pitchFamily="34" charset="0"/>
                <a:cs typeface="Calibri" pitchFamily="34" charset="0"/>
              </a:rPr>
              <a:t>Product Certificate (CPC) based on passing results of the third party </a:t>
            </a:r>
            <a:r>
              <a:rPr lang="en-US" sz="2400" b="1" dirty="0" smtClean="0">
                <a:solidFill>
                  <a:srgbClr val="002060"/>
                </a:solidFill>
                <a:latin typeface="Calibri" pitchFamily="34" charset="0"/>
                <a:cs typeface="Calibri" pitchFamily="34" charset="0"/>
              </a:rPr>
              <a:t>testing</a:t>
            </a:r>
            <a:endParaRPr lang="en-US" sz="2400" b="1" dirty="0">
              <a:solidFill>
                <a:srgbClr val="002060"/>
              </a:solidFill>
              <a:latin typeface="Calibri" pitchFamily="34" charset="0"/>
              <a:cs typeface="Calibri" pitchFamily="34" charset="0"/>
            </a:endParaRPr>
          </a:p>
        </p:txBody>
      </p:sp>
      <p:sp>
        <p:nvSpPr>
          <p:cNvPr id="5" name="TextBox 4"/>
          <p:cNvSpPr txBox="1"/>
          <p:nvPr/>
        </p:nvSpPr>
        <p:spPr>
          <a:xfrm>
            <a:off x="2983392" y="5678984"/>
            <a:ext cx="3190461" cy="461665"/>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300" b="1" dirty="0" smtClean="0">
                <a:solidFill>
                  <a:srgbClr val="002060"/>
                </a:solidFill>
                <a:latin typeface="Calibri" pitchFamily="34" charset="0"/>
                <a:cs typeface="Calibri" pitchFamily="34" charset="0"/>
              </a:rPr>
              <a:t>www.cpsc.gov/testing</a:t>
            </a:r>
            <a:endParaRPr lang="en-US" sz="2300" b="1" dirty="0">
              <a:solidFill>
                <a:srgbClr val="002060"/>
              </a:solidFill>
              <a:latin typeface="Calibri" pitchFamily="34" charset="0"/>
              <a:cs typeface="Calibri" pitchFamily="34" charset="0"/>
            </a:endParaRP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048000"/>
            <a:ext cx="2428875" cy="18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53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7450"/>
            <a:ext cx="8763000" cy="5213350"/>
          </a:xfrm>
          <a:noFill/>
          <a:ln>
            <a:solidFill>
              <a:srgbClr val="002060"/>
            </a:solidFill>
          </a:ln>
          <a:effectLst/>
        </p:spPr>
        <p:style>
          <a:lnRef idx="3">
            <a:schemeClr val="lt1"/>
          </a:lnRef>
          <a:fillRef idx="1">
            <a:schemeClr val="accent5"/>
          </a:fillRef>
          <a:effectRef idx="1">
            <a:schemeClr val="accent5"/>
          </a:effectRef>
          <a:fontRef idx="minor">
            <a:schemeClr val="lt1"/>
          </a:fontRef>
        </p:style>
        <p:txBody>
          <a:bodyPr>
            <a:noAutofit/>
          </a:bodyPr>
          <a:lstStyle/>
          <a:p>
            <a:pPr>
              <a:buFont typeface="Wingdings" pitchFamily="2" charset="2"/>
              <a:buChar char="v"/>
            </a:pPr>
            <a:r>
              <a:rPr lang="en-US" sz="2800" b="1" dirty="0">
                <a:solidFill>
                  <a:srgbClr val="002060"/>
                </a:solidFill>
                <a:latin typeface="Calibri" pitchFamily="34" charset="0"/>
                <a:cs typeface="Calibri" pitchFamily="34" charset="0"/>
              </a:rPr>
              <a:t>Jurisdiction over thousands of different consumer products under the Consumer Product Safety Act</a:t>
            </a:r>
          </a:p>
          <a:p>
            <a:pPr>
              <a:buFont typeface="Wingdings" pitchFamily="2" charset="2"/>
              <a:buChar char="v"/>
            </a:pPr>
            <a:r>
              <a:rPr lang="en-US" sz="2800" b="1" dirty="0">
                <a:solidFill>
                  <a:srgbClr val="002060"/>
                </a:solidFill>
                <a:latin typeface="Calibri" pitchFamily="34" charset="0"/>
                <a:cs typeface="Calibri" pitchFamily="34" charset="0"/>
              </a:rPr>
              <a:t>Excludes some products covered by other federal agencies, such </a:t>
            </a:r>
            <a:r>
              <a:rPr lang="en-US" sz="2800" b="1" dirty="0" smtClean="0">
                <a:solidFill>
                  <a:srgbClr val="002060"/>
                </a:solidFill>
                <a:latin typeface="Calibri" pitchFamily="34" charset="0"/>
                <a:cs typeface="Calibri" pitchFamily="34" charset="0"/>
              </a:rPr>
              <a:t>as:</a:t>
            </a:r>
          </a:p>
          <a:p>
            <a:pPr lvl="1">
              <a:buFont typeface="Wingdings" pitchFamily="2" charset="2"/>
              <a:buChar char="§"/>
            </a:pPr>
            <a:r>
              <a:rPr lang="en-US" dirty="0">
                <a:solidFill>
                  <a:srgbClr val="002060"/>
                </a:solidFill>
                <a:latin typeface="Calibri" pitchFamily="34" charset="0"/>
                <a:cs typeface="Calibri" pitchFamily="34" charset="0"/>
              </a:rPr>
              <a:t>C</a:t>
            </a:r>
            <a:r>
              <a:rPr lang="en-US" dirty="0" smtClean="0">
                <a:solidFill>
                  <a:srgbClr val="002060"/>
                </a:solidFill>
                <a:latin typeface="Calibri" pitchFamily="34" charset="0"/>
                <a:cs typeface="Calibri" pitchFamily="34" charset="0"/>
              </a:rPr>
              <a:t>ars </a:t>
            </a:r>
            <a:r>
              <a:rPr lang="en-US" dirty="0">
                <a:solidFill>
                  <a:srgbClr val="002060"/>
                </a:solidFill>
                <a:latin typeface="Calibri" pitchFamily="34" charset="0"/>
                <a:cs typeface="Calibri" pitchFamily="34" charset="0"/>
              </a:rPr>
              <a:t>and related equipment (NHTSA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F</a:t>
            </a:r>
            <a:r>
              <a:rPr lang="en-US" dirty="0" smtClean="0">
                <a:solidFill>
                  <a:srgbClr val="002060"/>
                </a:solidFill>
                <a:latin typeface="Calibri" pitchFamily="34" charset="0"/>
                <a:cs typeface="Calibri" pitchFamily="34" charset="0"/>
              </a:rPr>
              <a:t>ood</a:t>
            </a:r>
            <a:r>
              <a:rPr lang="en-US" dirty="0">
                <a:solidFill>
                  <a:srgbClr val="002060"/>
                </a:solidFill>
                <a:latin typeface="Calibri" pitchFamily="34" charset="0"/>
                <a:cs typeface="Calibri" pitchFamily="34" charset="0"/>
              </a:rPr>
              <a:t>, drugs, medical devices, cosmetics (FDA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F</a:t>
            </a:r>
            <a:r>
              <a:rPr lang="en-US" dirty="0" smtClean="0">
                <a:solidFill>
                  <a:srgbClr val="002060"/>
                </a:solidFill>
                <a:latin typeface="Calibri" pitchFamily="34" charset="0"/>
                <a:cs typeface="Calibri" pitchFamily="34" charset="0"/>
              </a:rPr>
              <a:t>irearms </a:t>
            </a:r>
            <a:r>
              <a:rPr lang="en-US" dirty="0">
                <a:solidFill>
                  <a:srgbClr val="002060"/>
                </a:solidFill>
                <a:latin typeface="Calibri" pitchFamily="34" charset="0"/>
                <a:cs typeface="Calibri" pitchFamily="34" charset="0"/>
              </a:rPr>
              <a:t>(BATF</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A</a:t>
            </a:r>
            <a:r>
              <a:rPr lang="en-US" dirty="0" smtClean="0">
                <a:solidFill>
                  <a:srgbClr val="002060"/>
                </a:solidFill>
                <a:latin typeface="Calibri" pitchFamily="34" charset="0"/>
                <a:cs typeface="Calibri" pitchFamily="34" charset="0"/>
              </a:rPr>
              <a:t>irplanes </a:t>
            </a:r>
            <a:r>
              <a:rPr lang="en-US" dirty="0">
                <a:solidFill>
                  <a:srgbClr val="002060"/>
                </a:solidFill>
                <a:latin typeface="Calibri" pitchFamily="34" charset="0"/>
                <a:cs typeface="Calibri" pitchFamily="34" charset="0"/>
              </a:rPr>
              <a:t>(FAA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B</a:t>
            </a:r>
            <a:r>
              <a:rPr lang="en-US" dirty="0" smtClean="0">
                <a:solidFill>
                  <a:srgbClr val="002060"/>
                </a:solidFill>
                <a:latin typeface="Calibri" pitchFamily="34" charset="0"/>
                <a:cs typeface="Calibri" pitchFamily="34" charset="0"/>
              </a:rPr>
              <a:t>oats </a:t>
            </a:r>
            <a:r>
              <a:rPr lang="en-US" dirty="0">
                <a:solidFill>
                  <a:srgbClr val="002060"/>
                </a:solidFill>
                <a:latin typeface="Calibri" pitchFamily="34" charset="0"/>
                <a:cs typeface="Calibri" pitchFamily="34" charset="0"/>
              </a:rPr>
              <a:t>(Coast Guard); </a:t>
            </a:r>
            <a:r>
              <a:rPr lang="en-US" dirty="0" smtClean="0">
                <a:solidFill>
                  <a:srgbClr val="002060"/>
                </a:solidFill>
                <a:latin typeface="Calibri" pitchFamily="34" charset="0"/>
                <a:cs typeface="Calibri" pitchFamily="34" charset="0"/>
              </a:rPr>
              <a:t>and</a:t>
            </a:r>
          </a:p>
          <a:p>
            <a:pPr lvl="1">
              <a:buFont typeface="Wingdings" pitchFamily="2" charset="2"/>
              <a:buChar char="§"/>
            </a:pPr>
            <a:r>
              <a:rPr lang="en-US" dirty="0">
                <a:solidFill>
                  <a:srgbClr val="002060"/>
                </a:solidFill>
                <a:latin typeface="Calibri" pitchFamily="34" charset="0"/>
                <a:cs typeface="Calibri" pitchFamily="34" charset="0"/>
              </a:rPr>
              <a:t>P</a:t>
            </a:r>
            <a:r>
              <a:rPr lang="en-US" dirty="0" smtClean="0">
                <a:solidFill>
                  <a:srgbClr val="002060"/>
                </a:solidFill>
                <a:latin typeface="Calibri" pitchFamily="34" charset="0"/>
                <a:cs typeface="Calibri" pitchFamily="34" charset="0"/>
              </a:rPr>
              <a:t>esticides </a:t>
            </a:r>
            <a:r>
              <a:rPr lang="en-US" dirty="0">
                <a:solidFill>
                  <a:srgbClr val="002060"/>
                </a:solidFill>
                <a:latin typeface="Calibri" pitchFamily="34" charset="0"/>
                <a:cs typeface="Calibri" pitchFamily="34" charset="0"/>
              </a:rPr>
              <a:t>(EPA</a:t>
            </a:r>
            <a:r>
              <a:rPr lang="en-US" dirty="0" smtClean="0">
                <a:solidFill>
                  <a:srgbClr val="002060"/>
                </a:solidFill>
                <a:latin typeface="Calibri" pitchFamily="34" charset="0"/>
                <a:cs typeface="Calibri" pitchFamily="34" charset="0"/>
              </a:rPr>
              <a:t>).</a:t>
            </a:r>
            <a:endParaRPr lang="en-US"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Jurisdiction</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pic>
        <p:nvPicPr>
          <p:cNvPr id="8" name="Picture 2" descr="C:\Users\rchan\Pictures\2000px-Food_and_Drug_Administration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583959"/>
            <a:ext cx="1017932" cy="437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chan\Pictures\2000px-US-AlcoholTobaccoAndFirearms-Sea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3942390"/>
            <a:ext cx="629610" cy="629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rchan\Pictures\EPA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0405" y="5623202"/>
            <a:ext cx="558205" cy="558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rchan\Pictures\2000px-US-NHTSA-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0735" y="2971800"/>
            <a:ext cx="1080598" cy="612159"/>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rchan\Downloads\logoFA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628190"/>
            <a:ext cx="553410" cy="5534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rchan\Downloads\US-CoastGuard-Sea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4986184"/>
            <a:ext cx="652616" cy="65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65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norm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CPSC-Accepted Laboratory</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061" y="1411357"/>
            <a:ext cx="5867400" cy="45443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485322" y="5955716"/>
            <a:ext cx="4953000" cy="400110"/>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b="1" dirty="0">
                <a:solidFill>
                  <a:srgbClr val="002060"/>
                </a:solidFill>
                <a:latin typeface="Calibri" pitchFamily="34" charset="0"/>
                <a:cs typeface="Calibri" pitchFamily="34" charset="0"/>
              </a:rPr>
              <a:t>http://www.cpsc.gov/cgi-bin/labsearch/</a:t>
            </a:r>
          </a:p>
        </p:txBody>
      </p:sp>
      <p:sp>
        <p:nvSpPr>
          <p:cNvPr id="4" name="TextBox 3"/>
          <p:cNvSpPr txBox="1"/>
          <p:nvPr/>
        </p:nvSpPr>
        <p:spPr>
          <a:xfrm>
            <a:off x="-381001" y="1295400"/>
            <a:ext cx="3419061" cy="4893647"/>
          </a:xfrm>
          <a:prstGeom prst="rect">
            <a:avLst/>
          </a:prstGeom>
          <a:noFill/>
          <a:ln w="38100">
            <a:noFill/>
          </a:ln>
        </p:spPr>
        <p:txBody>
          <a:bodyPr wrap="square" rtlCol="0">
            <a:spAutoFit/>
          </a:bodyPr>
          <a:lstStyle/>
          <a:p>
            <a:pPr lvl="1">
              <a:buClr>
                <a:srgbClr val="ED6DBF"/>
              </a:buClr>
            </a:pPr>
            <a:r>
              <a:rPr lang="en-US" sz="2400" b="1" dirty="0">
                <a:solidFill>
                  <a:srgbClr val="002060"/>
                </a:solidFill>
                <a:latin typeface="Calibri" pitchFamily="34" charset="0"/>
                <a:cs typeface="Calibri" pitchFamily="34" charset="0"/>
              </a:rPr>
              <a:t>Children’s products must be third party tested by a CPSC accepted laboratory. Your children’s product may be subject to multiple </a:t>
            </a:r>
            <a:r>
              <a:rPr lang="en-US" sz="2400" b="1" dirty="0" smtClean="0">
                <a:solidFill>
                  <a:srgbClr val="002060"/>
                </a:solidFill>
                <a:latin typeface="Calibri" pitchFamily="34" charset="0"/>
                <a:cs typeface="Calibri" pitchFamily="34" charset="0"/>
              </a:rPr>
              <a:t>regulations, </a:t>
            </a:r>
            <a:r>
              <a:rPr lang="en-US" sz="2400" b="1" dirty="0">
                <a:solidFill>
                  <a:srgbClr val="002060"/>
                </a:solidFill>
                <a:latin typeface="Calibri" pitchFamily="34" charset="0"/>
                <a:cs typeface="Calibri" pitchFamily="34" charset="0"/>
              </a:rPr>
              <a:t>and you may need to conduct multiple searches to find a laboratory that meets your particular needs.</a:t>
            </a:r>
          </a:p>
        </p:txBody>
      </p:sp>
    </p:spTree>
    <p:extLst>
      <p:ext uri="{BB962C8B-B14F-4D97-AF65-F5344CB8AC3E}">
        <p14:creationId xmlns:p14="http://schemas.microsoft.com/office/powerpoint/2010/main" val="2130077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Children’s Product Testing</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6" name="TextBox 5"/>
          <p:cNvSpPr txBox="1"/>
          <p:nvPr/>
        </p:nvSpPr>
        <p:spPr>
          <a:xfrm>
            <a:off x="152400" y="1219200"/>
            <a:ext cx="8840857" cy="532453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Initial Testing/Certification: Tested for compliance with applicable children’s product requirements </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Before exportation to the USA</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Sufficient number of samples</a:t>
            </a:r>
          </a:p>
          <a:p>
            <a:pPr marL="800100" lvl="1" indent="-342900">
              <a:buClr>
                <a:srgbClr val="002060"/>
              </a:buClr>
              <a:buFont typeface="Wingdings" pitchFamily="2" charset="2"/>
              <a:buChar char="v"/>
            </a:pPr>
            <a:endParaRPr lang="en-US" sz="2000"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Material Change/Reissue Certification: Tested when product design, manufacturing process, or component part changes</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Recertification </a:t>
            </a:r>
            <a:r>
              <a:rPr lang="en-US" sz="2000" dirty="0">
                <a:solidFill>
                  <a:srgbClr val="002060"/>
                </a:solidFill>
                <a:latin typeface="Calibri" pitchFamily="34" charset="0"/>
                <a:cs typeface="Calibri" pitchFamily="34" charset="0"/>
              </a:rPr>
              <a:t>or material change resets the periodic testing </a:t>
            </a:r>
            <a:r>
              <a:rPr lang="en-US" sz="2000" dirty="0" smtClean="0">
                <a:solidFill>
                  <a:srgbClr val="002060"/>
                </a:solidFill>
                <a:latin typeface="Calibri" pitchFamily="34" charset="0"/>
                <a:cs typeface="Calibri" pitchFamily="34" charset="0"/>
              </a:rPr>
              <a:t>interval</a:t>
            </a:r>
          </a:p>
          <a:p>
            <a:pPr lvl="1">
              <a:buClr>
                <a:srgbClr val="002060"/>
              </a:buClr>
            </a:pPr>
            <a:endParaRPr lang="en-US" sz="2000"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Periodic Testing: Tested </a:t>
            </a:r>
            <a:r>
              <a:rPr lang="en-US" sz="2000" b="1" dirty="0">
                <a:solidFill>
                  <a:srgbClr val="002060"/>
                </a:solidFill>
                <a:latin typeface="Calibri" pitchFamily="34" charset="0"/>
                <a:cs typeface="Calibri" pitchFamily="34" charset="0"/>
              </a:rPr>
              <a:t>on the continuing production of a children's product </a:t>
            </a:r>
            <a:r>
              <a:rPr lang="en-US" sz="2000" b="1" dirty="0" smtClean="0">
                <a:solidFill>
                  <a:srgbClr val="002060"/>
                </a:solidFill>
                <a:latin typeface="Calibri" pitchFamily="34" charset="0"/>
                <a:cs typeface="Calibri" pitchFamily="34" charset="0"/>
              </a:rPr>
              <a:t>to ensure continued compliance over </a:t>
            </a:r>
            <a:r>
              <a:rPr lang="en-US" sz="2000" b="1" dirty="0">
                <a:solidFill>
                  <a:srgbClr val="002060"/>
                </a:solidFill>
                <a:latin typeface="Calibri" pitchFamily="34" charset="0"/>
                <a:cs typeface="Calibri" pitchFamily="34" charset="0"/>
              </a:rPr>
              <a:t>specified time frames. </a:t>
            </a:r>
            <a:endParaRPr lang="en-US" sz="2000" b="1" dirty="0" smtClean="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Conducted at maximum testing intervals</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One year</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Two years (with production testing plan)</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Three years (testing plan using ISO/IEC 17025:2005 laboratory) </a:t>
            </a:r>
          </a:p>
          <a:p>
            <a:pPr marL="342900" indent="-342900">
              <a:buClr>
                <a:srgbClr val="002060"/>
              </a:buClr>
              <a:buFont typeface="Wingdings" pitchFamily="2" charset="2"/>
              <a:buChar char="v"/>
            </a:pPr>
            <a:endParaRPr lang="en-US" sz="2000" dirty="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Component part testing may be used to support the testing.</a:t>
            </a:r>
          </a:p>
        </p:txBody>
      </p:sp>
    </p:spTree>
    <p:extLst>
      <p:ext uri="{BB962C8B-B14F-4D97-AF65-F5344CB8AC3E}">
        <p14:creationId xmlns:p14="http://schemas.microsoft.com/office/powerpoint/2010/main" val="2311900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Component Part Testing</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
        <p:nvSpPr>
          <p:cNvPr id="4" name="TextBox 3"/>
          <p:cNvSpPr txBox="1"/>
          <p:nvPr/>
        </p:nvSpPr>
        <p:spPr>
          <a:xfrm>
            <a:off x="685800" y="1295400"/>
            <a:ext cx="7543800" cy="5262979"/>
          </a:xfrm>
          <a:prstGeom prst="rect">
            <a:avLst/>
          </a:prstGeom>
          <a:noFill/>
          <a:ln w="38100">
            <a:solidFill>
              <a:srgbClr val="002060"/>
            </a:solidFill>
          </a:ln>
        </p:spPr>
        <p:txBody>
          <a:bodyPr wrap="square" rtlCol="0">
            <a:spAutoFit/>
          </a:bodyPr>
          <a:lstStyle/>
          <a:p>
            <a:pPr marL="457200" indent="-457200">
              <a:buFont typeface="Wingdings" panose="05000000000000000000" pitchFamily="2" charset="2"/>
              <a:buChar char="v"/>
            </a:pPr>
            <a:r>
              <a:rPr lang="en-US" sz="2800" b="1" dirty="0" smtClean="0">
                <a:solidFill>
                  <a:srgbClr val="002060"/>
                </a:solidFill>
                <a:latin typeface="Calibri" pitchFamily="34" charset="0"/>
                <a:cs typeface="Calibri" pitchFamily="34" charset="0"/>
              </a:rPr>
              <a:t>Allows testing of component parts: </a:t>
            </a:r>
          </a:p>
          <a:p>
            <a:pPr marL="914400" lvl="1" indent="-457200">
              <a:buFont typeface="Wingdings" panose="05000000000000000000" pitchFamily="2" charset="2"/>
              <a:buChar char="§"/>
            </a:pPr>
            <a:r>
              <a:rPr lang="en-US" sz="2800" dirty="0" smtClean="0">
                <a:solidFill>
                  <a:srgbClr val="002060"/>
                </a:solidFill>
                <a:latin typeface="Calibri" pitchFamily="34" charset="0"/>
                <a:cs typeface="Calibri" pitchFamily="34" charset="0"/>
              </a:rPr>
              <a:t>Manufacturers and importers may use test results or certification from component part supplier</a:t>
            </a:r>
          </a:p>
          <a:p>
            <a:endParaRPr lang="en-US" sz="2800" b="1" dirty="0">
              <a:solidFill>
                <a:srgbClr val="002060"/>
              </a:solidFill>
              <a:latin typeface="Calibri" pitchFamily="34" charset="0"/>
              <a:cs typeface="Calibri" pitchFamily="34" charset="0"/>
            </a:endParaRPr>
          </a:p>
          <a:p>
            <a:pPr marL="285750" indent="-285750">
              <a:buFont typeface="Wingdings" pitchFamily="2" charset="2"/>
              <a:buChar char="v"/>
            </a:pPr>
            <a:r>
              <a:rPr lang="en-US" sz="2800" b="1" dirty="0" smtClean="0">
                <a:solidFill>
                  <a:srgbClr val="002060"/>
                </a:solidFill>
                <a:latin typeface="Calibri" pitchFamily="34" charset="0"/>
                <a:cs typeface="Calibri" pitchFamily="34" charset="0"/>
              </a:rPr>
              <a:t>Exercise due care:</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Ensure validity of results</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Documentation and access to records</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CPSC-accepted third party laboratory</a:t>
            </a:r>
          </a:p>
          <a:p>
            <a:endParaRPr lang="en-US" sz="2800" b="1" dirty="0">
              <a:solidFill>
                <a:srgbClr val="002060"/>
              </a:solidFill>
              <a:latin typeface="Calibri" pitchFamily="34" charset="0"/>
              <a:cs typeface="Calibri" pitchFamily="34" charset="0"/>
            </a:endParaRPr>
          </a:p>
          <a:p>
            <a:pPr marL="285750" indent="-285750">
              <a:buFont typeface="Wingdings" pitchFamily="2" charset="2"/>
              <a:buChar char="v"/>
            </a:pPr>
            <a:r>
              <a:rPr lang="en-US" sz="2800" b="1" dirty="0" smtClean="0">
                <a:solidFill>
                  <a:srgbClr val="002060"/>
                </a:solidFill>
                <a:latin typeface="Calibri" pitchFamily="34" charset="0"/>
                <a:cs typeface="Calibri" pitchFamily="34" charset="0"/>
              </a:rPr>
              <a:t>Component </a:t>
            </a:r>
            <a:r>
              <a:rPr lang="en-US" sz="2800" b="1" dirty="0">
                <a:solidFill>
                  <a:srgbClr val="002060"/>
                </a:solidFill>
                <a:latin typeface="Calibri" pitchFamily="34" charset="0"/>
                <a:cs typeface="Calibri" pitchFamily="34" charset="0"/>
              </a:rPr>
              <a:t>part testing may be sufficient for a material change to only one </a:t>
            </a:r>
            <a:r>
              <a:rPr lang="en-US" sz="2800" b="1" dirty="0" smtClean="0">
                <a:solidFill>
                  <a:srgbClr val="002060"/>
                </a:solidFill>
                <a:latin typeface="Calibri" pitchFamily="34" charset="0"/>
                <a:cs typeface="Calibri" pitchFamily="34" charset="0"/>
              </a:rPr>
              <a:t>component.</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4031752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Small Batch Manufacturers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
        <p:nvSpPr>
          <p:cNvPr id="4" name="TextBox 3"/>
          <p:cNvSpPr txBox="1"/>
          <p:nvPr/>
        </p:nvSpPr>
        <p:spPr>
          <a:xfrm>
            <a:off x="556591" y="1295400"/>
            <a:ext cx="7924800" cy="4154984"/>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Small </a:t>
            </a:r>
            <a:r>
              <a:rPr lang="en-US" sz="2400" b="1" dirty="0">
                <a:solidFill>
                  <a:srgbClr val="002060"/>
                </a:solidFill>
                <a:latin typeface="Calibri" pitchFamily="34" charset="0"/>
                <a:cs typeface="Calibri" pitchFamily="34" charset="0"/>
              </a:rPr>
              <a:t>Batch Manufacturers </a:t>
            </a:r>
            <a:endParaRPr lang="en-US" sz="2400" b="1" dirty="0" smtClean="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Total gross revenue from prior year is $1 million or less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Manufacture no more than 7,500 units of the same covered product </a:t>
            </a:r>
          </a:p>
          <a:p>
            <a:pPr marL="285750" indent="-28575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Must register and apply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Issued a number by CPSC</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Registration required each year</a:t>
            </a:r>
          </a:p>
          <a:p>
            <a:pPr marL="285750" indent="-28575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Exclusion </a:t>
            </a:r>
            <a:r>
              <a:rPr lang="en-US" sz="2400" b="1" dirty="0">
                <a:solidFill>
                  <a:srgbClr val="002060"/>
                </a:solidFill>
                <a:latin typeface="Calibri" pitchFamily="34" charset="0"/>
                <a:cs typeface="Calibri" pitchFamily="34" charset="0"/>
              </a:rPr>
              <a:t>from </a:t>
            </a:r>
            <a:r>
              <a:rPr lang="en-US" sz="2400" b="1" u="sng" dirty="0">
                <a:solidFill>
                  <a:srgbClr val="002060"/>
                </a:solidFill>
                <a:latin typeface="Calibri" pitchFamily="34" charset="0"/>
                <a:cs typeface="Calibri" pitchFamily="34" charset="0"/>
              </a:rPr>
              <a:t>some</a:t>
            </a:r>
            <a:r>
              <a:rPr lang="en-US" sz="2400" b="1" dirty="0">
                <a:solidFill>
                  <a:srgbClr val="002060"/>
                </a:solidFill>
                <a:latin typeface="Calibri" pitchFamily="34" charset="0"/>
                <a:cs typeface="Calibri" pitchFamily="34" charset="0"/>
              </a:rPr>
              <a:t> third party testing requirements for children’s products </a:t>
            </a:r>
          </a:p>
        </p:txBody>
      </p:sp>
      <p:sp>
        <p:nvSpPr>
          <p:cNvPr id="5" name="TextBox 4"/>
          <p:cNvSpPr txBox="1"/>
          <p:nvPr/>
        </p:nvSpPr>
        <p:spPr>
          <a:xfrm>
            <a:off x="1585291" y="5450384"/>
            <a:ext cx="5867400" cy="400110"/>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solidFill>
                  <a:srgbClr val="002060"/>
                </a:solidFill>
                <a:latin typeface="Calibri" pitchFamily="34" charset="0"/>
                <a:cs typeface="Calibri" pitchFamily="34" charset="0"/>
              </a:rPr>
              <a:t>http://saferproducts.gov/SmallBatchManufacturers</a:t>
            </a:r>
            <a:r>
              <a:rPr lang="en-US" sz="2000" b="1" dirty="0" smtClean="0">
                <a:solidFill>
                  <a:srgbClr val="002060"/>
                </a:solidFill>
                <a:latin typeface="Calibri" pitchFamily="34" charset="0"/>
                <a:cs typeface="Calibri" pitchFamily="34" charset="0"/>
              </a:rPr>
              <a:t>/ </a:t>
            </a:r>
            <a:endParaRPr lang="en-US" sz="20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681393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a:ln>
            <a:noFill/>
          </a:ln>
        </p:spPr>
        <p:txBody>
          <a:bodyPr>
            <a:noAutofit/>
          </a:bodyPr>
          <a:lstStyle/>
          <a:p>
            <a:pPr algn="ctr"/>
            <a:r>
              <a:rPr lang="en-US" sz="32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Children’s Product Certificate </a:t>
            </a:r>
            <a:r>
              <a:rPr lang="en-US" sz="32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Requirements</a:t>
            </a:r>
            <a:endParaRPr lang="en-US" sz="32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
        <p:nvSpPr>
          <p:cNvPr id="4" name="TextBox 3"/>
          <p:cNvSpPr txBox="1"/>
          <p:nvPr/>
        </p:nvSpPr>
        <p:spPr>
          <a:xfrm>
            <a:off x="228600" y="1447800"/>
            <a:ext cx="8610600" cy="5093702"/>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500" b="1" dirty="0">
                <a:solidFill>
                  <a:srgbClr val="002060"/>
                </a:solidFill>
                <a:latin typeface="Calibri" pitchFamily="34" charset="0"/>
                <a:cs typeface="Calibri" pitchFamily="34" charset="0"/>
              </a:rPr>
              <a:t>Elements Required in a </a:t>
            </a:r>
            <a:r>
              <a:rPr lang="en-US" sz="2500" b="1" dirty="0" smtClean="0">
                <a:solidFill>
                  <a:srgbClr val="002060"/>
                </a:solidFill>
                <a:latin typeface="Calibri" pitchFamily="34" charset="0"/>
                <a:cs typeface="Calibri" pitchFamily="34" charset="0"/>
              </a:rPr>
              <a:t>CPC</a:t>
            </a:r>
            <a:endParaRPr lang="en-US" sz="2500" b="1"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Identification </a:t>
            </a:r>
            <a:r>
              <a:rPr lang="en-US" sz="2500" dirty="0">
                <a:solidFill>
                  <a:srgbClr val="002060"/>
                </a:solidFill>
                <a:latin typeface="Calibri" pitchFamily="34" charset="0"/>
                <a:cs typeface="Calibri" pitchFamily="34" charset="0"/>
              </a:rPr>
              <a:t>of the </a:t>
            </a:r>
            <a:r>
              <a:rPr lang="en-US" sz="25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Citation </a:t>
            </a:r>
            <a:r>
              <a:rPr lang="en-US" sz="2500" dirty="0">
                <a:solidFill>
                  <a:srgbClr val="002060"/>
                </a:solidFill>
                <a:latin typeface="Calibri" pitchFamily="34" charset="0"/>
                <a:cs typeface="Calibri" pitchFamily="34" charset="0"/>
              </a:rPr>
              <a:t>to each applicable product safety </a:t>
            </a:r>
            <a:r>
              <a:rPr lang="en-US" sz="2500" dirty="0" smtClean="0">
                <a:solidFill>
                  <a:srgbClr val="002060"/>
                </a:solidFill>
                <a:latin typeface="Calibri" pitchFamily="34" charset="0"/>
                <a:cs typeface="Calibri" pitchFamily="34" charset="0"/>
              </a:rPr>
              <a:t>rule</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Name </a:t>
            </a:r>
            <a:r>
              <a:rPr lang="en-US" sz="2500" dirty="0">
                <a:solidFill>
                  <a:srgbClr val="002060"/>
                </a:solidFill>
                <a:latin typeface="Calibri" pitchFamily="34" charset="0"/>
                <a:cs typeface="Calibri" pitchFamily="34" charset="0"/>
              </a:rPr>
              <a:t>of manufacturer or U.S. </a:t>
            </a:r>
            <a:r>
              <a:rPr lang="en-US" sz="2500" dirty="0" smtClean="0">
                <a:solidFill>
                  <a:srgbClr val="002060"/>
                </a:solidFill>
                <a:latin typeface="Calibri" pitchFamily="34" charset="0"/>
                <a:cs typeface="Calibri" pitchFamily="34" charset="0"/>
              </a:rPr>
              <a:t>importer—name</a:t>
            </a:r>
            <a:r>
              <a:rPr lang="en-US" sz="2500" dirty="0">
                <a:solidFill>
                  <a:srgbClr val="002060"/>
                </a:solidFill>
                <a:latin typeface="Calibri" pitchFamily="34" charset="0"/>
                <a:cs typeface="Calibri" pitchFamily="34" charset="0"/>
              </a:rPr>
              <a:t>, mailing address, telephone </a:t>
            </a:r>
            <a:r>
              <a:rPr lang="en-US" sz="2500" dirty="0" smtClean="0">
                <a:solidFill>
                  <a:srgbClr val="002060"/>
                </a:solidFill>
                <a:latin typeface="Calibri" pitchFamily="34" charset="0"/>
                <a:cs typeface="Calibri" pitchFamily="34" charset="0"/>
              </a:rPr>
              <a:t>number</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Contact </a:t>
            </a:r>
            <a:r>
              <a:rPr lang="en-US" sz="2500" dirty="0">
                <a:solidFill>
                  <a:srgbClr val="002060"/>
                </a:solidFill>
                <a:latin typeface="Calibri" pitchFamily="34" charset="0"/>
                <a:cs typeface="Calibri" pitchFamily="34" charset="0"/>
              </a:rPr>
              <a:t>information for the individual maintaining </a:t>
            </a:r>
            <a:r>
              <a:rPr lang="en-US" sz="2500" dirty="0" smtClean="0">
                <a:solidFill>
                  <a:srgbClr val="002060"/>
                </a:solidFill>
                <a:latin typeface="Calibri" pitchFamily="34" charset="0"/>
                <a:cs typeface="Calibri" pitchFamily="34" charset="0"/>
              </a:rPr>
              <a:t>records—must </a:t>
            </a:r>
            <a:r>
              <a:rPr lang="en-US" sz="2500" dirty="0">
                <a:solidFill>
                  <a:srgbClr val="002060"/>
                </a:solidFill>
                <a:latin typeface="Calibri" pitchFamily="34" charset="0"/>
                <a:cs typeface="Calibri" pitchFamily="34" charset="0"/>
              </a:rPr>
              <a:t>be an </a:t>
            </a:r>
            <a:r>
              <a:rPr lang="en-US" sz="2500" dirty="0" smtClean="0">
                <a:solidFill>
                  <a:srgbClr val="002060"/>
                </a:solidFill>
                <a:latin typeface="Calibri" pitchFamily="34" charset="0"/>
                <a:cs typeface="Calibri" pitchFamily="34" charset="0"/>
              </a:rPr>
              <a:t>individual, name</a:t>
            </a:r>
            <a:r>
              <a:rPr lang="en-US" sz="2500" dirty="0">
                <a:solidFill>
                  <a:srgbClr val="002060"/>
                </a:solidFill>
                <a:latin typeface="Calibri" pitchFamily="34" charset="0"/>
                <a:cs typeface="Calibri" pitchFamily="34" charset="0"/>
              </a:rPr>
              <a:t>, mailing address, telephone number, e-mail </a:t>
            </a:r>
            <a:r>
              <a:rPr lang="en-US" sz="2500" dirty="0" smtClean="0">
                <a:solidFill>
                  <a:srgbClr val="002060"/>
                </a:solidFill>
                <a:latin typeface="Calibri" pitchFamily="34" charset="0"/>
                <a:cs typeface="Calibri" pitchFamily="34" charset="0"/>
              </a:rPr>
              <a:t>address</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of manufacture (month and year) and place of manufacture (city and country, factory </a:t>
            </a:r>
            <a:r>
              <a:rPr lang="en-US" sz="2500" dirty="0" smtClean="0">
                <a:solidFill>
                  <a:srgbClr val="002060"/>
                </a:solidFill>
                <a:latin typeface="Calibri" pitchFamily="34" charset="0"/>
                <a:cs typeface="Calibri" pitchFamily="34" charset="0"/>
              </a:rPr>
              <a:t>specific)</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and place of </a:t>
            </a:r>
            <a:r>
              <a:rPr lang="en-US" sz="2500" dirty="0" smtClean="0">
                <a:solidFill>
                  <a:srgbClr val="002060"/>
                </a:solidFill>
                <a:latin typeface="Calibri" pitchFamily="34" charset="0"/>
                <a:cs typeface="Calibri" pitchFamily="34" charset="0"/>
              </a:rPr>
              <a:t>testing</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Identification </a:t>
            </a:r>
            <a:r>
              <a:rPr lang="en-US" sz="2500" dirty="0">
                <a:solidFill>
                  <a:srgbClr val="002060"/>
                </a:solidFill>
                <a:latin typeface="Calibri" pitchFamily="34" charset="0"/>
                <a:cs typeface="Calibri" pitchFamily="34" charset="0"/>
              </a:rPr>
              <a:t>of third party laboratory, if </a:t>
            </a:r>
            <a:r>
              <a:rPr lang="en-US" sz="2500" dirty="0" smtClean="0">
                <a:solidFill>
                  <a:srgbClr val="002060"/>
                </a:solidFill>
                <a:latin typeface="Calibri" pitchFamily="34" charset="0"/>
                <a:cs typeface="Calibri" pitchFamily="34" charset="0"/>
              </a:rPr>
              <a:t>any—name</a:t>
            </a:r>
            <a:r>
              <a:rPr lang="en-US" sz="2500" dirty="0">
                <a:solidFill>
                  <a:srgbClr val="002060"/>
                </a:solidFill>
                <a:latin typeface="Calibri" pitchFamily="34" charset="0"/>
                <a:cs typeface="Calibri" pitchFamily="34" charset="0"/>
              </a:rPr>
              <a:t>, mailing address, telephone number</a:t>
            </a:r>
          </a:p>
        </p:txBody>
      </p:sp>
      <p:pic>
        <p:nvPicPr>
          <p:cNvPr id="15362" name="Picture 2" descr="C:\Users\CCarlin\AppData\Local\Microsoft\Windows\Temporary Internet Files\Content.IE5\RLG4WHWV\MC9004348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628" y="686142"/>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75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a:ln>
            <a:noFill/>
          </a:ln>
        </p:spPr>
        <p:txBody>
          <a:bodyPr>
            <a:no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 Tracking Information</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
        <p:nvSpPr>
          <p:cNvPr id="4" name="TextBox 3"/>
          <p:cNvSpPr txBox="1"/>
          <p:nvPr/>
        </p:nvSpPr>
        <p:spPr>
          <a:xfrm>
            <a:off x="457200" y="1492508"/>
            <a:ext cx="8001000" cy="4832092"/>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800" b="1" dirty="0">
                <a:solidFill>
                  <a:srgbClr val="002060"/>
                </a:solidFill>
                <a:latin typeface="Calibri" pitchFamily="34" charset="0"/>
                <a:cs typeface="Calibri" pitchFamily="34" charset="0"/>
              </a:rPr>
              <a:t>A tracking label must contain certain basic information, </a:t>
            </a:r>
            <a:r>
              <a:rPr lang="en-US" sz="2800" b="1" dirty="0" smtClean="0">
                <a:solidFill>
                  <a:srgbClr val="002060"/>
                </a:solidFill>
                <a:latin typeface="Calibri" pitchFamily="34" charset="0"/>
                <a:cs typeface="Calibri" pitchFamily="34" charset="0"/>
              </a:rPr>
              <a:t>including:</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T</a:t>
            </a:r>
            <a:r>
              <a:rPr lang="en-US" sz="2800" dirty="0" smtClean="0">
                <a:solidFill>
                  <a:srgbClr val="002060"/>
                </a:solidFill>
                <a:latin typeface="Calibri" pitchFamily="34" charset="0"/>
                <a:cs typeface="Calibri" pitchFamily="34" charset="0"/>
              </a:rPr>
              <a:t>he </a:t>
            </a:r>
            <a:r>
              <a:rPr lang="en-US" sz="2800" dirty="0">
                <a:solidFill>
                  <a:srgbClr val="002060"/>
                </a:solidFill>
                <a:latin typeface="Calibri" pitchFamily="34" charset="0"/>
                <a:cs typeface="Calibri" pitchFamily="34" charset="0"/>
              </a:rPr>
              <a:t>name of the manufacturer or private </a:t>
            </a:r>
            <a:r>
              <a:rPr lang="en-US" sz="2800" dirty="0" smtClean="0">
                <a:solidFill>
                  <a:srgbClr val="002060"/>
                </a:solidFill>
                <a:latin typeface="Calibri" pitchFamily="34" charset="0"/>
                <a:cs typeface="Calibri" pitchFamily="34" charset="0"/>
              </a:rPr>
              <a:t>labeler;</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T</a:t>
            </a:r>
            <a:r>
              <a:rPr lang="en-US" sz="2800" dirty="0" smtClean="0">
                <a:solidFill>
                  <a:srgbClr val="002060"/>
                </a:solidFill>
                <a:latin typeface="Calibri" pitchFamily="34" charset="0"/>
                <a:cs typeface="Calibri" pitchFamily="34" charset="0"/>
              </a:rPr>
              <a:t>he </a:t>
            </a:r>
            <a:r>
              <a:rPr lang="en-US" sz="2800" dirty="0">
                <a:solidFill>
                  <a:srgbClr val="002060"/>
                </a:solidFill>
                <a:latin typeface="Calibri" pitchFamily="34" charset="0"/>
                <a:cs typeface="Calibri" pitchFamily="34" charset="0"/>
              </a:rPr>
              <a:t>location and date of production of the </a:t>
            </a:r>
            <a:r>
              <a:rPr lang="en-US" sz="28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D</a:t>
            </a:r>
            <a:r>
              <a:rPr lang="en-US" sz="2800" dirty="0" smtClean="0">
                <a:solidFill>
                  <a:srgbClr val="002060"/>
                </a:solidFill>
                <a:latin typeface="Calibri" pitchFamily="34" charset="0"/>
                <a:cs typeface="Calibri" pitchFamily="34" charset="0"/>
              </a:rPr>
              <a:t>etailed </a:t>
            </a:r>
            <a:r>
              <a:rPr lang="en-US" sz="2800" dirty="0">
                <a:solidFill>
                  <a:srgbClr val="002060"/>
                </a:solidFill>
                <a:latin typeface="Calibri" pitchFamily="34" charset="0"/>
                <a:cs typeface="Calibri" pitchFamily="34" charset="0"/>
              </a:rPr>
              <a:t>information on the manufacturing process, such as a batch or run number, or other identifying characteristics; </a:t>
            </a:r>
            <a:r>
              <a:rPr lang="en-US" sz="2800" dirty="0" smtClean="0">
                <a:solidFill>
                  <a:srgbClr val="002060"/>
                </a:solidFill>
                <a:latin typeface="Calibri" pitchFamily="34" charset="0"/>
                <a:cs typeface="Calibri" pitchFamily="34" charset="0"/>
              </a:rPr>
              <a:t>and</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A</a:t>
            </a:r>
            <a:r>
              <a:rPr lang="en-US" sz="2800" dirty="0" smtClean="0">
                <a:solidFill>
                  <a:srgbClr val="002060"/>
                </a:solidFill>
                <a:latin typeface="Calibri" pitchFamily="34" charset="0"/>
                <a:cs typeface="Calibri" pitchFamily="34" charset="0"/>
              </a:rPr>
              <a:t>ny </a:t>
            </a:r>
            <a:r>
              <a:rPr lang="en-US" sz="2800" dirty="0">
                <a:solidFill>
                  <a:srgbClr val="002060"/>
                </a:solidFill>
                <a:latin typeface="Calibri" pitchFamily="34" charset="0"/>
                <a:cs typeface="Calibri" pitchFamily="34" charset="0"/>
              </a:rPr>
              <a:t>other information to facilitate ascertaining the specific source of the </a:t>
            </a:r>
            <a:r>
              <a:rPr lang="en-US" sz="2800" dirty="0" smtClean="0">
                <a:solidFill>
                  <a:srgbClr val="002060"/>
                </a:solidFill>
                <a:latin typeface="Calibri" pitchFamily="34" charset="0"/>
                <a:cs typeface="Calibri" pitchFamily="34" charset="0"/>
              </a:rPr>
              <a:t>product.</a:t>
            </a:r>
          </a:p>
        </p:txBody>
      </p:sp>
    </p:spTree>
    <p:extLst>
      <p:ext uri="{BB962C8B-B14F-4D97-AF65-F5344CB8AC3E}">
        <p14:creationId xmlns:p14="http://schemas.microsoft.com/office/powerpoint/2010/main" val="2433626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chan\Desktop\Projects\FFA_Children'sClothing\DSC00345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239000" cy="4825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52400"/>
            <a:ext cx="8382000" cy="1143000"/>
          </a:xfrm>
        </p:spPr>
        <p:txBody>
          <a:bodyPr>
            <a:normAutofit/>
          </a:bodyPr>
          <a:lstStyle/>
          <a:p>
            <a:pPr algn="ctr"/>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Examples of Tracking Information</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pic>
        <p:nvPicPr>
          <p:cNvPr id="30724" name="Picture 4" descr="C:\Users\rchan\Desktop\Projects\FFA_Children'sClothing\DSC00354_edit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66" t="-1" r="16601" b="24741"/>
          <a:stretch/>
        </p:blipFill>
        <p:spPr bwMode="auto">
          <a:xfrm>
            <a:off x="6400800" y="1310754"/>
            <a:ext cx="2590800" cy="22280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22" name="Picture 2" descr="C:\Users\rchan\Desktop\Projects\FFA_Children'sClothing\DSC00356_edit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4" r="19571"/>
          <a:stretch/>
        </p:blipFill>
        <p:spPr bwMode="auto">
          <a:xfrm>
            <a:off x="228600" y="1026028"/>
            <a:ext cx="2263946" cy="25331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23" name="Picture 3" descr="C:\Users\rchan\Desktop\Projects\FFA_Children'sClothing\DSC00352_edit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04" r="18392"/>
          <a:stretch/>
        </p:blipFill>
        <p:spPr bwMode="auto">
          <a:xfrm>
            <a:off x="2873546" y="3190549"/>
            <a:ext cx="1367163" cy="32864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31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Small Parts on Clothing </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sp>
        <p:nvSpPr>
          <p:cNvPr id="6" name="TextBox 5"/>
          <p:cNvSpPr txBox="1"/>
          <p:nvPr/>
        </p:nvSpPr>
        <p:spPr>
          <a:xfrm>
            <a:off x="177247" y="1354753"/>
            <a:ext cx="8764657" cy="4893647"/>
          </a:xfrm>
          <a:prstGeom prst="rect">
            <a:avLst/>
          </a:prstGeom>
          <a:noFill/>
          <a:ln w="38100">
            <a:solidFill>
              <a:srgbClr val="002060"/>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marL="285750" indent="-285750">
              <a:buFont typeface="Wingdings" pitchFamily="2" charset="2"/>
              <a:buChar char="v"/>
            </a:pPr>
            <a:r>
              <a:rPr lang="en-US" sz="2400" b="1" dirty="0" smtClean="0">
                <a:solidFill>
                  <a:srgbClr val="002060"/>
                </a:solidFill>
                <a:latin typeface="Calibri" pitchFamily="34" charset="0"/>
                <a:cs typeface="Calibri" pitchFamily="34" charset="0"/>
              </a:rPr>
              <a:t>CPSC regulations for small parts used on products for children under 3</a:t>
            </a:r>
          </a:p>
          <a:p>
            <a:pPr marL="800100" lvl="1" indent="-342900">
              <a:buFont typeface="Wingdings" pitchFamily="2" charset="2"/>
              <a:buChar char="§"/>
            </a:pPr>
            <a:r>
              <a:rPr lang="en-US" sz="2400" dirty="0" smtClean="0">
                <a:solidFill>
                  <a:srgbClr val="002060"/>
                </a:solidFill>
                <a:latin typeface="Calibri" pitchFamily="34" charset="0"/>
                <a:cs typeface="Calibri" pitchFamily="34" charset="0"/>
              </a:rPr>
              <a:t>Regulation </a:t>
            </a:r>
            <a:r>
              <a:rPr lang="en-US" sz="2400" dirty="0">
                <a:solidFill>
                  <a:srgbClr val="002060"/>
                </a:solidFill>
                <a:latin typeface="Calibri" pitchFamily="34" charset="0"/>
                <a:cs typeface="Calibri" pitchFamily="34" charset="0"/>
              </a:rPr>
              <a:t>prevents deaths and injuries to </a:t>
            </a:r>
            <a:r>
              <a:rPr lang="en-US" sz="2400" dirty="0" smtClean="0">
                <a:solidFill>
                  <a:srgbClr val="002060"/>
                </a:solidFill>
                <a:latin typeface="Calibri" pitchFamily="34" charset="0"/>
                <a:cs typeface="Calibri" pitchFamily="34" charset="0"/>
              </a:rPr>
              <a:t>children from choking</a:t>
            </a:r>
          </a:p>
          <a:p>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Children’s Clothing and Accessories</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Fabrics </a:t>
            </a:r>
            <a:r>
              <a:rPr lang="en-US" sz="2400" dirty="0">
                <a:solidFill>
                  <a:srgbClr val="002060"/>
                </a:solidFill>
                <a:latin typeface="Calibri" pitchFamily="34" charset="0"/>
                <a:cs typeface="Calibri" pitchFamily="34" charset="0"/>
              </a:rPr>
              <a:t>and buttons are exempted from small parts </a:t>
            </a:r>
            <a:r>
              <a:rPr lang="en-US" sz="2400" dirty="0" smtClean="0">
                <a:solidFill>
                  <a:srgbClr val="002060"/>
                </a:solidFill>
                <a:latin typeface="Calibri" pitchFamily="34" charset="0"/>
                <a:cs typeface="Calibri" pitchFamily="34" charset="0"/>
              </a:rPr>
              <a:t>regulations and testing requirements.</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Buttons </a:t>
            </a:r>
            <a:r>
              <a:rPr lang="en-US" sz="2400" dirty="0">
                <a:solidFill>
                  <a:srgbClr val="002060"/>
                </a:solidFill>
                <a:latin typeface="Calibri" pitchFamily="34" charset="0"/>
                <a:cs typeface="Calibri" pitchFamily="34" charset="0"/>
              </a:rPr>
              <a:t>and other fasteners are not required to be tested for small parts conformity but should be secure. </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If </a:t>
            </a:r>
            <a:r>
              <a:rPr lang="en-US" sz="2400" dirty="0">
                <a:solidFill>
                  <a:srgbClr val="002060"/>
                </a:solidFill>
                <a:latin typeface="Calibri" pitchFamily="34" charset="0"/>
                <a:cs typeface="Calibri" pitchFamily="34" charset="0"/>
              </a:rPr>
              <a:t>buttons start falling off due to poor </a:t>
            </a:r>
            <a:r>
              <a:rPr lang="en-US" sz="2400" dirty="0" smtClean="0">
                <a:solidFill>
                  <a:srgbClr val="002060"/>
                </a:solidFill>
                <a:latin typeface="Calibri" pitchFamily="34" charset="0"/>
                <a:cs typeface="Calibri" pitchFamily="34" charset="0"/>
              </a:rPr>
              <a:t>construction, they may pose a substantial </a:t>
            </a:r>
            <a:r>
              <a:rPr lang="en-US" sz="2400" dirty="0">
                <a:solidFill>
                  <a:srgbClr val="002060"/>
                </a:solidFill>
                <a:latin typeface="Calibri" pitchFamily="34" charset="0"/>
                <a:cs typeface="Calibri" pitchFamily="34" charset="0"/>
              </a:rPr>
              <a:t>product </a:t>
            </a:r>
            <a:r>
              <a:rPr lang="en-US" sz="2400" dirty="0" smtClean="0">
                <a:solidFill>
                  <a:srgbClr val="002060"/>
                </a:solidFill>
                <a:latin typeface="Calibri" pitchFamily="34" charset="0"/>
                <a:cs typeface="Calibri" pitchFamily="34" charset="0"/>
              </a:rPr>
              <a:t>hazard; this </a:t>
            </a:r>
            <a:r>
              <a:rPr lang="en-US" sz="2400" dirty="0">
                <a:solidFill>
                  <a:srgbClr val="002060"/>
                </a:solidFill>
                <a:latin typeface="Calibri" pitchFamily="34" charset="0"/>
                <a:cs typeface="Calibri" pitchFamily="34" charset="0"/>
              </a:rPr>
              <a:t>should be reported to the CPSC as a possible hazard. </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983" b="33613"/>
          <a:stretch/>
        </p:blipFill>
        <p:spPr bwMode="auto">
          <a:xfrm>
            <a:off x="2916061" y="2616276"/>
            <a:ext cx="14273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ecx.images-amazon.com/images/I/31stj5b1c4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7786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35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5400" dirty="0" smtClean="0">
                <a:uFill>
                  <a:solidFill>
                    <a:srgbClr val="C00000"/>
                  </a:solidFill>
                </a:uFill>
                <a:latin typeface="Calibri" pitchFamily="34" charset="0"/>
                <a:cs typeface="Calibri" pitchFamily="34" charset="0"/>
              </a:rPr>
              <a:t>Upper Outerwear</a:t>
            </a:r>
            <a:endParaRPr lang="en-US" sz="54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6089" b="95082" l="6700" r="99752"/>
                    </a14:imgEffect>
                  </a14:imgLayer>
                </a14:imgProps>
              </a:ext>
              <a:ext uri="{28A0092B-C50C-407E-A947-70E740481C1C}">
                <a14:useLocalDpi xmlns:a14="http://schemas.microsoft.com/office/drawing/2010/main" val="0"/>
              </a:ext>
            </a:extLst>
          </a:blip>
          <a:stretch>
            <a:fillRect/>
          </a:stretch>
        </p:blipFill>
        <p:spPr>
          <a:xfrm>
            <a:off x="6019800" y="1069930"/>
            <a:ext cx="3124200" cy="3310257"/>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2462" b="97231" l="0" r="97561"/>
                    </a14:imgEffect>
                  </a14:imgLayer>
                </a14:imgProps>
              </a:ext>
              <a:ext uri="{28A0092B-C50C-407E-A947-70E740481C1C}">
                <a14:useLocalDpi xmlns:a14="http://schemas.microsoft.com/office/drawing/2010/main" val="0"/>
              </a:ext>
            </a:extLst>
          </a:blip>
          <a:stretch>
            <a:fillRect/>
          </a:stretch>
        </p:blipFill>
        <p:spPr>
          <a:xfrm>
            <a:off x="4433836" y="3667836"/>
            <a:ext cx="2817161" cy="3190164"/>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400" y="1059507"/>
            <a:ext cx="2979093" cy="2979093"/>
          </a:xfrm>
          <a:prstGeom prst="rect">
            <a:avLst/>
          </a:prstGeom>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t="-1" r="17708" b="1271"/>
          <a:stretch/>
        </p:blipFill>
        <p:spPr>
          <a:xfrm>
            <a:off x="1752600" y="3278534"/>
            <a:ext cx="2482755" cy="3462707"/>
          </a:xfrm>
          <a:prstGeom prst="rect">
            <a:avLst/>
          </a:prstGeom>
        </p:spPr>
      </p:pic>
      <p:sp>
        <p:nvSpPr>
          <p:cNvPr id="8" name="Title 1"/>
          <p:cNvSpPr txBox="1">
            <a:spLocks/>
          </p:cNvSpPr>
          <p:nvPr/>
        </p:nvSpPr>
        <p:spPr>
          <a:xfrm>
            <a:off x="2400300" y="1229380"/>
            <a:ext cx="1866900" cy="523220"/>
          </a:xfrm>
          <a:prstGeom prst="rect">
            <a:avLst/>
          </a:prstGeom>
          <a:ln w="38100">
            <a:solidFill>
              <a:srgbClr val="00206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uFill>
                  <a:solidFill>
                    <a:srgbClr val="C00000"/>
                  </a:solidFill>
                </a:uFill>
                <a:latin typeface="Calibri" pitchFamily="34" charset="0"/>
                <a:cs typeface="Calibri" pitchFamily="34" charset="0"/>
              </a:rPr>
              <a:t>Violative</a:t>
            </a:r>
            <a:endParaRPr lang="en-US" sz="2800" b="1" dirty="0">
              <a:solidFill>
                <a:srgbClr val="002060"/>
              </a:solidFill>
              <a:uFill>
                <a:solidFill>
                  <a:srgbClr val="C00000"/>
                </a:solidFill>
              </a:uFill>
              <a:latin typeface="Calibri" pitchFamily="34" charset="0"/>
              <a:cs typeface="Calibri" pitchFamily="34" charset="0"/>
            </a:endParaRPr>
          </a:p>
        </p:txBody>
      </p:sp>
      <p:sp>
        <p:nvSpPr>
          <p:cNvPr id="4" name="Rectangle 3"/>
          <p:cNvSpPr/>
          <p:nvPr/>
        </p:nvSpPr>
        <p:spPr>
          <a:xfrm>
            <a:off x="4271537" y="1229380"/>
            <a:ext cx="2314801" cy="523220"/>
          </a:xfrm>
          <a:prstGeom prst="rect">
            <a:avLst/>
          </a:prstGeom>
          <a:ln w="38100">
            <a:solidFill>
              <a:srgbClr val="002060"/>
            </a:solidFill>
          </a:ln>
        </p:spPr>
        <p:txBody>
          <a:bodyPr wrap="none">
            <a:spAutoFit/>
          </a:bodyPr>
          <a:lstStyle/>
          <a:p>
            <a:r>
              <a:rPr lang="en-US" sz="2800" b="1" dirty="0">
                <a:solidFill>
                  <a:srgbClr val="002060"/>
                </a:solidFill>
                <a:uFill>
                  <a:solidFill>
                    <a:srgbClr val="C00000"/>
                  </a:solidFill>
                </a:uFill>
                <a:latin typeface="Calibri" pitchFamily="34" charset="0"/>
                <a:cs typeface="Calibri" pitchFamily="34" charset="0"/>
              </a:rPr>
              <a:t>Non-</a:t>
            </a:r>
            <a:r>
              <a:rPr lang="en-US" sz="2800" b="1" dirty="0" err="1">
                <a:solidFill>
                  <a:srgbClr val="002060"/>
                </a:solidFill>
                <a:uFill>
                  <a:solidFill>
                    <a:srgbClr val="C00000"/>
                  </a:solidFill>
                </a:uFill>
                <a:latin typeface="Calibri" pitchFamily="34" charset="0"/>
                <a:cs typeface="Calibri" pitchFamily="34" charset="0"/>
              </a:rPr>
              <a:t>Violative</a:t>
            </a:r>
            <a:r>
              <a:rPr lang="en-US" sz="2800" b="1" dirty="0">
                <a:solidFill>
                  <a:srgbClr val="002060"/>
                </a:solidFill>
                <a:uFill>
                  <a:solidFill>
                    <a:srgbClr val="C00000"/>
                  </a:solidFill>
                </a:uFill>
                <a:latin typeface="Calibri" pitchFamily="34" charset="0"/>
                <a:cs typeface="Calibri" pitchFamily="34" charset="0"/>
              </a:rPr>
              <a:t> </a:t>
            </a:r>
            <a:endParaRPr lang="en-US" sz="2800" b="1" dirty="0">
              <a:solidFill>
                <a:srgbClr val="002060"/>
              </a:solidFill>
            </a:endParaRPr>
          </a:p>
        </p:txBody>
      </p:sp>
      <p:cxnSp>
        <p:nvCxnSpPr>
          <p:cNvPr id="13" name="Straight Connector 12"/>
          <p:cNvCxnSpPr/>
          <p:nvPr/>
        </p:nvCxnSpPr>
        <p:spPr>
          <a:xfrm>
            <a:off x="4267200" y="1059507"/>
            <a:ext cx="0" cy="56460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883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3810000" cy="1143000"/>
          </a:xfrm>
        </p:spPr>
        <p:txBody>
          <a:bodyPr>
            <a:normAutofit/>
          </a:bodyPr>
          <a:lstStyle/>
          <a:p>
            <a:r>
              <a:rPr lang="en-US" sz="5000" dirty="0" smtClean="0">
                <a:uFill>
                  <a:solidFill>
                    <a:srgbClr val="C00000"/>
                  </a:solidFill>
                </a:uFill>
                <a:latin typeface="Calibri" pitchFamily="34" charset="0"/>
                <a:cs typeface="Calibri" pitchFamily="34" charset="0"/>
              </a:rPr>
              <a:t>Drawstrings</a:t>
            </a:r>
            <a:endParaRPr lang="en-US" sz="50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sp>
        <p:nvSpPr>
          <p:cNvPr id="4" name="TextBox 3"/>
          <p:cNvSpPr txBox="1"/>
          <p:nvPr/>
        </p:nvSpPr>
        <p:spPr>
          <a:xfrm>
            <a:off x="414130" y="1230898"/>
            <a:ext cx="8425070" cy="5093702"/>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500" b="1" dirty="0">
                <a:solidFill>
                  <a:srgbClr val="002060"/>
                </a:solidFill>
                <a:latin typeface="Calibri" pitchFamily="34" charset="0"/>
                <a:cs typeface="Calibri" pitchFamily="34" charset="0"/>
              </a:rPr>
              <a:t>Young children can be seriously injured or </a:t>
            </a:r>
            <a:r>
              <a:rPr lang="en-US" sz="2500" b="1" dirty="0" smtClean="0">
                <a:solidFill>
                  <a:srgbClr val="002060"/>
                </a:solidFill>
                <a:latin typeface="Calibri" pitchFamily="34" charset="0"/>
                <a:cs typeface="Calibri" pitchFamily="34" charset="0"/>
              </a:rPr>
              <a:t>subject to fatal </a:t>
            </a:r>
            <a:r>
              <a:rPr lang="en-US" sz="2500" b="1" dirty="0">
                <a:solidFill>
                  <a:srgbClr val="002060"/>
                </a:solidFill>
                <a:latin typeface="Calibri" pitchFamily="34" charset="0"/>
                <a:cs typeface="Calibri" pitchFamily="34" charset="0"/>
              </a:rPr>
              <a:t>entanglement if the drawstrings of the upper outerwear they are wearing catches or </a:t>
            </a:r>
            <a:r>
              <a:rPr lang="en-US" sz="2500" b="1" dirty="0" smtClean="0">
                <a:solidFill>
                  <a:srgbClr val="002060"/>
                </a:solidFill>
                <a:latin typeface="Calibri" pitchFamily="34" charset="0"/>
                <a:cs typeface="Calibri" pitchFamily="34" charset="0"/>
              </a:rPr>
              <a:t>snags.</a:t>
            </a:r>
          </a:p>
          <a:p>
            <a:pPr marL="342900" indent="-342900">
              <a:buFont typeface="Wingdings" pitchFamily="2" charset="2"/>
              <a:buChar char="v"/>
            </a:pPr>
            <a:endParaRPr lang="en-US" sz="25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500" b="1" dirty="0">
                <a:solidFill>
                  <a:srgbClr val="002060"/>
                </a:solidFill>
                <a:latin typeface="Calibri" pitchFamily="34" charset="0"/>
                <a:cs typeface="Calibri" pitchFamily="34" charset="0"/>
              </a:rPr>
              <a:t>In 2012, the Commission determined that drawstrings on children’s </a:t>
            </a:r>
            <a:r>
              <a:rPr lang="en-US" sz="2500" b="1" u="sng" dirty="0">
                <a:solidFill>
                  <a:srgbClr val="002060"/>
                </a:solidFill>
                <a:latin typeface="Calibri" pitchFamily="34" charset="0"/>
                <a:cs typeface="Calibri" pitchFamily="34" charset="0"/>
              </a:rPr>
              <a:t>upper outerwear</a:t>
            </a:r>
            <a:r>
              <a:rPr lang="en-US" sz="2500" b="1" dirty="0">
                <a:solidFill>
                  <a:srgbClr val="002060"/>
                </a:solidFill>
                <a:latin typeface="Calibri" pitchFamily="34" charset="0"/>
                <a:cs typeface="Calibri" pitchFamily="34" charset="0"/>
              </a:rPr>
              <a:t> present a substantial product hazard and issued a </a:t>
            </a:r>
            <a:r>
              <a:rPr lang="en-US" sz="2500" b="1" dirty="0" smtClean="0">
                <a:solidFill>
                  <a:srgbClr val="002060"/>
                </a:solidFill>
                <a:latin typeface="Calibri" pitchFamily="34" charset="0"/>
                <a:cs typeface="Calibri" pitchFamily="34" charset="0"/>
              </a:rPr>
              <a:t>rule under 15(j</a:t>
            </a:r>
            <a:r>
              <a:rPr lang="en-US" sz="2500" b="1" dirty="0">
                <a:solidFill>
                  <a:srgbClr val="002060"/>
                </a:solidFill>
                <a:latin typeface="Calibri" pitchFamily="34" charset="0"/>
                <a:cs typeface="Calibri" pitchFamily="34" charset="0"/>
              </a:rPr>
              <a:t>) </a:t>
            </a:r>
            <a:r>
              <a:rPr lang="en-US" sz="2500" b="1" dirty="0" smtClean="0">
                <a:solidFill>
                  <a:srgbClr val="002060"/>
                </a:solidFill>
                <a:latin typeface="Calibri" pitchFamily="34" charset="0"/>
                <a:cs typeface="Calibri" pitchFamily="34" charset="0"/>
              </a:rPr>
              <a:t>of the </a:t>
            </a:r>
            <a:r>
              <a:rPr lang="en-US" sz="2500" b="1" dirty="0">
                <a:solidFill>
                  <a:srgbClr val="002060"/>
                </a:solidFill>
                <a:latin typeface="Calibri" pitchFamily="34" charset="0"/>
                <a:cs typeface="Calibri" pitchFamily="34" charset="0"/>
              </a:rPr>
              <a:t>Consumer Product Safety Act (CPSA</a:t>
            </a:r>
            <a:r>
              <a:rPr lang="en-US" sz="2500" b="1" dirty="0" smtClean="0">
                <a:solidFill>
                  <a:srgbClr val="002060"/>
                </a:solidFill>
                <a:latin typeface="Calibri" pitchFamily="34" charset="0"/>
                <a:cs typeface="Calibri" pitchFamily="34" charset="0"/>
              </a:rPr>
              <a:t>).</a:t>
            </a:r>
          </a:p>
          <a:p>
            <a:endParaRPr lang="en-US" sz="25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500" b="1" dirty="0">
                <a:solidFill>
                  <a:srgbClr val="002060"/>
                </a:solidFill>
                <a:latin typeface="Calibri" pitchFamily="34" charset="0"/>
                <a:cs typeface="Calibri" pitchFamily="34" charset="0"/>
              </a:rPr>
              <a:t>Children’s upper outerwear sold in the United States should comply with the voluntary safety standard, ASTM F-1816 Standard Consumer Safety Specification for Drawstrings on Children’s Upper </a:t>
            </a:r>
            <a:r>
              <a:rPr lang="en-US" sz="2500" b="1" dirty="0" smtClean="0">
                <a:solidFill>
                  <a:srgbClr val="002060"/>
                </a:solidFill>
                <a:latin typeface="Calibri" pitchFamily="34" charset="0"/>
                <a:cs typeface="Calibri" pitchFamily="34" charset="0"/>
              </a:rPr>
              <a:t>Outerwear.</a:t>
            </a:r>
          </a:p>
        </p:txBody>
      </p:sp>
    </p:spTree>
    <p:extLst>
      <p:ext uri="{BB962C8B-B14F-4D97-AF65-F5344CB8AC3E}">
        <p14:creationId xmlns:p14="http://schemas.microsoft.com/office/powerpoint/2010/main" val="3997905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Jurisdictional Authority</a:t>
            </a:r>
          </a:p>
        </p:txBody>
      </p:sp>
      <p:sp>
        <p:nvSpPr>
          <p:cNvPr id="3" name="Content Placeholder 2"/>
          <p:cNvSpPr>
            <a:spLocks noGrp="1"/>
          </p:cNvSpPr>
          <p:nvPr>
            <p:ph idx="1"/>
          </p:nvPr>
        </p:nvSpPr>
        <p:spPr>
          <a:noFill/>
          <a:ln>
            <a:solidFill>
              <a:srgbClr val="002060"/>
            </a:solidFill>
          </a:ln>
          <a:effectLst/>
        </p:spPr>
        <p:style>
          <a:lnRef idx="3">
            <a:schemeClr val="lt1"/>
          </a:lnRef>
          <a:fillRef idx="1">
            <a:schemeClr val="accent5"/>
          </a:fillRef>
          <a:effectRef idx="1">
            <a:schemeClr val="accent5"/>
          </a:effectRef>
          <a:fontRef idx="minor">
            <a:schemeClr val="lt1"/>
          </a:fontRef>
        </p:style>
        <p:txBody>
          <a:bodyPr>
            <a:noAutofit/>
          </a:bodyPr>
          <a:lstStyle/>
          <a:p>
            <a:pPr>
              <a:buFont typeface="Wingdings" pitchFamily="2" charset="2"/>
              <a:buChar char="v"/>
            </a:pPr>
            <a:r>
              <a:rPr lang="en-US" sz="2800" b="1" dirty="0">
                <a:solidFill>
                  <a:schemeClr val="bg2">
                    <a:lumMod val="50000"/>
                  </a:schemeClr>
                </a:solidFill>
                <a:latin typeface="Calibri" pitchFamily="34" charset="0"/>
                <a:cs typeface="Calibri" pitchFamily="34" charset="0"/>
              </a:rPr>
              <a:t>Jurisdictional </a:t>
            </a:r>
            <a:r>
              <a:rPr lang="en-US" sz="2800" b="1" dirty="0" smtClean="0">
                <a:solidFill>
                  <a:schemeClr val="bg2">
                    <a:lumMod val="50000"/>
                  </a:schemeClr>
                </a:solidFill>
                <a:latin typeface="Calibri" pitchFamily="34" charset="0"/>
                <a:cs typeface="Calibri" pitchFamily="34" charset="0"/>
              </a:rPr>
              <a:t>Authority, Selected Acts:</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Consumer </a:t>
            </a:r>
            <a:r>
              <a:rPr lang="en-US" dirty="0">
                <a:solidFill>
                  <a:schemeClr val="bg2">
                    <a:lumMod val="50000"/>
                  </a:schemeClr>
                </a:solidFill>
                <a:latin typeface="Calibri" pitchFamily="34" charset="0"/>
                <a:cs typeface="Calibri" pitchFamily="34" charset="0"/>
              </a:rPr>
              <a:t>Product Safety Act (</a:t>
            </a:r>
            <a:r>
              <a:rPr lang="en-US" dirty="0" smtClean="0">
                <a:solidFill>
                  <a:schemeClr val="bg2">
                    <a:lumMod val="50000"/>
                  </a:schemeClr>
                </a:solidFill>
                <a:latin typeface="Calibri" pitchFamily="34" charset="0"/>
                <a:cs typeface="Calibri" pitchFamily="34" charset="0"/>
              </a:rPr>
              <a:t>CPSA)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Federal </a:t>
            </a:r>
            <a:r>
              <a:rPr lang="en-US" dirty="0">
                <a:solidFill>
                  <a:schemeClr val="bg2">
                    <a:lumMod val="50000"/>
                  </a:schemeClr>
                </a:solidFill>
                <a:latin typeface="Calibri" pitchFamily="34" charset="0"/>
                <a:cs typeface="Calibri" pitchFamily="34" charset="0"/>
              </a:rPr>
              <a:t>Hazardous Substances Act (</a:t>
            </a:r>
            <a:r>
              <a:rPr lang="en-US" dirty="0" smtClean="0">
                <a:solidFill>
                  <a:schemeClr val="bg2">
                    <a:lumMod val="50000"/>
                  </a:schemeClr>
                </a:solidFill>
                <a:latin typeface="Calibri" pitchFamily="34" charset="0"/>
                <a:cs typeface="Calibri" pitchFamily="34" charset="0"/>
              </a:rPr>
              <a:t>FHSA)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Poison </a:t>
            </a:r>
            <a:r>
              <a:rPr lang="en-US" dirty="0">
                <a:solidFill>
                  <a:schemeClr val="bg2">
                    <a:lumMod val="50000"/>
                  </a:schemeClr>
                </a:solidFill>
                <a:latin typeface="Calibri" pitchFamily="34" charset="0"/>
                <a:cs typeface="Calibri" pitchFamily="34" charset="0"/>
              </a:rPr>
              <a:t>Prevention Packaging Act (</a:t>
            </a:r>
            <a:r>
              <a:rPr lang="en-US" dirty="0" smtClean="0">
                <a:solidFill>
                  <a:schemeClr val="bg2">
                    <a:lumMod val="50000"/>
                  </a:schemeClr>
                </a:solidFill>
                <a:latin typeface="Calibri" pitchFamily="34" charset="0"/>
                <a:cs typeface="Calibri" pitchFamily="34" charset="0"/>
              </a:rPr>
              <a:t>PPPA)</a:t>
            </a:r>
          </a:p>
          <a:p>
            <a:pPr lvl="1">
              <a:buFont typeface="Wingdings" pitchFamily="2" charset="2"/>
              <a:buChar char="§"/>
            </a:pPr>
            <a:r>
              <a:rPr lang="en-US" dirty="0">
                <a:solidFill>
                  <a:schemeClr val="bg2">
                    <a:lumMod val="50000"/>
                  </a:schemeClr>
                </a:solidFill>
                <a:latin typeface="Calibri" pitchFamily="34" charset="0"/>
                <a:cs typeface="Calibri" pitchFamily="34" charset="0"/>
              </a:rPr>
              <a:t>Flammable Fabrics Act (FFA) </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Refrigerator </a:t>
            </a:r>
            <a:r>
              <a:rPr lang="en-US" dirty="0">
                <a:solidFill>
                  <a:schemeClr val="bg2">
                    <a:lumMod val="50000"/>
                  </a:schemeClr>
                </a:solidFill>
                <a:latin typeface="Calibri" pitchFamily="34" charset="0"/>
                <a:cs typeface="Calibri" pitchFamily="34" charset="0"/>
              </a:rPr>
              <a:t>Safety Act (</a:t>
            </a:r>
            <a:r>
              <a:rPr lang="en-US" dirty="0" smtClean="0">
                <a:solidFill>
                  <a:schemeClr val="bg2">
                    <a:lumMod val="50000"/>
                  </a:schemeClr>
                </a:solidFill>
                <a:latin typeface="Calibri" pitchFamily="34" charset="0"/>
                <a:cs typeface="Calibri" pitchFamily="34" charset="0"/>
              </a:rPr>
              <a:t>RSA)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Virginia </a:t>
            </a:r>
            <a:r>
              <a:rPr lang="en-US" dirty="0">
                <a:solidFill>
                  <a:schemeClr val="bg2">
                    <a:lumMod val="50000"/>
                  </a:schemeClr>
                </a:solidFill>
                <a:latin typeface="Calibri" pitchFamily="34" charset="0"/>
                <a:cs typeface="Calibri" pitchFamily="34" charset="0"/>
              </a:rPr>
              <a:t>Graeme Baker Pool &amp; Spa Safety Act (</a:t>
            </a:r>
            <a:r>
              <a:rPr lang="en-US" dirty="0" smtClean="0">
                <a:solidFill>
                  <a:schemeClr val="bg2">
                    <a:lumMod val="50000"/>
                  </a:schemeClr>
                </a:solidFill>
                <a:latin typeface="Calibri" pitchFamily="34" charset="0"/>
                <a:cs typeface="Calibri" pitchFamily="34" charset="0"/>
              </a:rPr>
              <a:t>VGBA)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Children’s </a:t>
            </a:r>
            <a:r>
              <a:rPr lang="en-US" dirty="0">
                <a:solidFill>
                  <a:schemeClr val="bg2">
                    <a:lumMod val="50000"/>
                  </a:schemeClr>
                </a:solidFill>
                <a:latin typeface="Calibri" pitchFamily="34" charset="0"/>
                <a:cs typeface="Calibri" pitchFamily="34" charset="0"/>
              </a:rPr>
              <a:t>Gasoline Burn Prevention Act (</a:t>
            </a:r>
            <a:r>
              <a:rPr lang="en-US" dirty="0" smtClean="0">
                <a:solidFill>
                  <a:schemeClr val="bg2">
                    <a:lumMod val="50000"/>
                  </a:schemeClr>
                </a:solidFill>
                <a:latin typeface="Calibri" pitchFamily="34" charset="0"/>
                <a:cs typeface="Calibri" pitchFamily="34" charset="0"/>
              </a:rPr>
              <a:t>CGBPA)</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812" r="8353"/>
          <a:stretch/>
        </p:blipFill>
        <p:spPr bwMode="auto">
          <a:xfrm>
            <a:off x="7391400" y="1698793"/>
            <a:ext cx="1280160" cy="157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descr="https://cdn2.bigcommerce.com/server4600/10c6f/products/1094/images/1896/Danger_Poison__13289.1368656044.1280.1280.jpg?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116" y="3301832"/>
            <a:ext cx="1281684" cy="88916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543" y="3653157"/>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332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991600" cy="1143000"/>
          </a:xfrm>
        </p:spPr>
        <p:txBody>
          <a:bodyPr>
            <a:noAutofit/>
          </a:bodyPr>
          <a:lstStyle/>
          <a:p>
            <a:r>
              <a:rPr lang="en-US" sz="5000" dirty="0" smtClean="0">
                <a:uFill>
                  <a:solidFill>
                    <a:srgbClr val="C00000"/>
                  </a:solidFill>
                </a:uFill>
                <a:latin typeface="Calibri" pitchFamily="34" charset="0"/>
                <a:cs typeface="Calibri" pitchFamily="34" charset="0"/>
              </a:rPr>
              <a:t>Drawstrings Definitions</a:t>
            </a:r>
            <a:endParaRPr lang="en-US" sz="50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
        <p:nvSpPr>
          <p:cNvPr id="6" name="TextBox 5"/>
          <p:cNvSpPr txBox="1"/>
          <p:nvPr/>
        </p:nvSpPr>
        <p:spPr>
          <a:xfrm>
            <a:off x="228600" y="1478607"/>
            <a:ext cx="8534400" cy="4693593"/>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300" b="1" dirty="0" smtClean="0">
                <a:solidFill>
                  <a:srgbClr val="002060"/>
                </a:solidFill>
                <a:latin typeface="Calibri" pitchFamily="34" charset="0"/>
                <a:cs typeface="Calibri" pitchFamily="34" charset="0"/>
              </a:rPr>
              <a:t>CPSC </a:t>
            </a:r>
            <a:r>
              <a:rPr lang="en-US" sz="2300" b="1" dirty="0">
                <a:solidFill>
                  <a:srgbClr val="002060"/>
                </a:solidFill>
                <a:latin typeface="Calibri" pitchFamily="34" charset="0"/>
                <a:cs typeface="Calibri" pitchFamily="34" charset="0"/>
              </a:rPr>
              <a:t>defines </a:t>
            </a:r>
            <a:r>
              <a:rPr lang="en-US" sz="2300" b="1" dirty="0" smtClean="0">
                <a:solidFill>
                  <a:srgbClr val="002060"/>
                </a:solidFill>
                <a:latin typeface="Calibri" pitchFamily="34" charset="0"/>
                <a:cs typeface="Calibri" pitchFamily="34" charset="0"/>
              </a:rPr>
              <a:t>“upper outerwear” </a:t>
            </a:r>
            <a:r>
              <a:rPr lang="en-US" sz="2300" b="1" dirty="0">
                <a:solidFill>
                  <a:srgbClr val="002060"/>
                </a:solidFill>
                <a:latin typeface="Calibri" pitchFamily="34" charset="0"/>
                <a:cs typeface="Calibri" pitchFamily="34" charset="0"/>
              </a:rPr>
              <a:t>as clothing such as jackets, ski vests, anoraks, and sweatshirts that generally are intended to be worn on the exterior of other </a:t>
            </a:r>
            <a:r>
              <a:rPr lang="en-US" sz="2300" b="1" dirty="0" smtClean="0">
                <a:solidFill>
                  <a:srgbClr val="002060"/>
                </a:solidFill>
                <a:latin typeface="Calibri" pitchFamily="34" charset="0"/>
                <a:cs typeface="Calibri" pitchFamily="34" charset="0"/>
              </a:rPr>
              <a:t>garments, </a:t>
            </a:r>
            <a:r>
              <a:rPr lang="en-US" sz="2300" b="1" dirty="0">
                <a:solidFill>
                  <a:srgbClr val="002060"/>
                </a:solidFill>
                <a:latin typeface="Calibri" pitchFamily="34" charset="0"/>
                <a:cs typeface="Calibri" pitchFamily="34" charset="0"/>
              </a:rPr>
              <a:t>including lightweight outerwear that is appropriate for use in warmer </a:t>
            </a:r>
            <a:r>
              <a:rPr lang="en-US" sz="2300" b="1" dirty="0" smtClean="0">
                <a:solidFill>
                  <a:srgbClr val="002060"/>
                </a:solidFill>
                <a:latin typeface="Calibri" pitchFamily="34" charset="0"/>
                <a:cs typeface="Calibri" pitchFamily="34" charset="0"/>
              </a:rPr>
              <a:t>climates.</a:t>
            </a:r>
          </a:p>
          <a:p>
            <a:endParaRPr lang="en-US" sz="2300" b="1" dirty="0">
              <a:solidFill>
                <a:srgbClr val="002060"/>
              </a:solidFill>
              <a:latin typeface="Calibri" pitchFamily="34" charset="0"/>
              <a:cs typeface="Calibri" pitchFamily="34" charset="0"/>
            </a:endParaRPr>
          </a:p>
          <a:p>
            <a:pPr marL="342900" indent="-342900">
              <a:buFont typeface="Wingdings" pitchFamily="2" charset="2"/>
              <a:buChar char="v"/>
            </a:pPr>
            <a:r>
              <a:rPr lang="en-US" sz="2300" b="1" dirty="0" smtClean="0">
                <a:solidFill>
                  <a:srgbClr val="002060"/>
                </a:solidFill>
                <a:latin typeface="Calibri" pitchFamily="34" charset="0"/>
                <a:cs typeface="Calibri" pitchFamily="34" charset="0"/>
              </a:rPr>
              <a:t>Underwear</a:t>
            </a:r>
            <a:r>
              <a:rPr lang="en-US" sz="2300" b="1" dirty="0">
                <a:solidFill>
                  <a:srgbClr val="002060"/>
                </a:solidFill>
                <a:latin typeface="Calibri" pitchFamily="34" charset="0"/>
                <a:cs typeface="Calibri" pitchFamily="34" charset="0"/>
              </a:rPr>
              <a:t>, inner clothing layers, pants, shorts, swimwear, dresses and skirts are not considered upper </a:t>
            </a:r>
            <a:r>
              <a:rPr lang="en-US" sz="2300" b="1" dirty="0" smtClean="0">
                <a:solidFill>
                  <a:srgbClr val="002060"/>
                </a:solidFill>
                <a:latin typeface="Calibri" pitchFamily="34" charset="0"/>
                <a:cs typeface="Calibri" pitchFamily="34" charset="0"/>
              </a:rPr>
              <a:t>outerwear.</a:t>
            </a:r>
          </a:p>
          <a:p>
            <a:pPr marL="342900" indent="-342900">
              <a:buFont typeface="Wingdings" pitchFamily="2" charset="2"/>
              <a:buChar char="v"/>
            </a:pPr>
            <a:endParaRPr lang="en-US" sz="2300" b="1" dirty="0">
              <a:solidFill>
                <a:srgbClr val="002060"/>
              </a:solidFill>
              <a:latin typeface="Calibri" pitchFamily="34" charset="0"/>
              <a:cs typeface="Calibri" pitchFamily="34" charset="0"/>
            </a:endParaRPr>
          </a:p>
          <a:p>
            <a:pPr marL="342900" indent="-342900">
              <a:buFont typeface="Wingdings" pitchFamily="2" charset="2"/>
              <a:buChar char="v"/>
            </a:pPr>
            <a:r>
              <a:rPr lang="en-US" sz="2300" b="1" dirty="0" smtClean="0">
                <a:solidFill>
                  <a:srgbClr val="002060"/>
                </a:solidFill>
                <a:latin typeface="Calibri" pitchFamily="34" charset="0"/>
                <a:cs typeface="Calibri" pitchFamily="34" charset="0"/>
              </a:rPr>
              <a:t>Belts </a:t>
            </a:r>
            <a:r>
              <a:rPr lang="en-US" sz="2300" b="1" dirty="0">
                <a:solidFill>
                  <a:srgbClr val="002060"/>
                </a:solidFill>
                <a:latin typeface="Calibri" pitchFamily="34" charset="0"/>
                <a:cs typeface="Calibri" pitchFamily="34" charset="0"/>
              </a:rPr>
              <a:t>are not considered drawstrings and are not subject to the </a:t>
            </a:r>
            <a:r>
              <a:rPr lang="en-US" sz="2300" b="1" dirty="0" smtClean="0">
                <a:solidFill>
                  <a:srgbClr val="002060"/>
                </a:solidFill>
                <a:latin typeface="Calibri" pitchFamily="34" charset="0"/>
                <a:cs typeface="Calibri" pitchFamily="34" charset="0"/>
              </a:rPr>
              <a:t>requirements.</a:t>
            </a:r>
            <a:endParaRPr lang="en-US" sz="2300" b="1" dirty="0">
              <a:solidFill>
                <a:srgbClr val="002060"/>
              </a:solidFill>
              <a:latin typeface="Calibri" pitchFamily="34" charset="0"/>
              <a:cs typeface="Calibri" pitchFamily="34" charset="0"/>
            </a:endParaRPr>
          </a:p>
          <a:p>
            <a:endParaRPr lang="en-US" sz="2300" dirty="0">
              <a:solidFill>
                <a:srgbClr val="002060"/>
              </a:solidFill>
              <a:latin typeface="Calibri" pitchFamily="34" charset="0"/>
              <a:cs typeface="Calibri" pitchFamily="34" charset="0"/>
            </a:endParaRPr>
          </a:p>
          <a:p>
            <a:pPr marL="342900" indent="-342900">
              <a:buFont typeface="Wingdings" pitchFamily="2" charset="2"/>
              <a:buChar char="v"/>
            </a:pPr>
            <a:r>
              <a:rPr lang="en-US" sz="2300" b="1" dirty="0">
                <a:solidFill>
                  <a:srgbClr val="002060"/>
                </a:solidFill>
                <a:latin typeface="Calibri" pitchFamily="34" charset="0"/>
                <a:cs typeface="Calibri" pitchFamily="34" charset="0"/>
              </a:rPr>
              <a:t>Ties are considered drawstrings and are subject to the </a:t>
            </a:r>
            <a:r>
              <a:rPr lang="en-US" sz="2300" b="1" dirty="0" smtClean="0">
                <a:solidFill>
                  <a:srgbClr val="002060"/>
                </a:solidFill>
                <a:latin typeface="Calibri" pitchFamily="34" charset="0"/>
                <a:cs typeface="Calibri" pitchFamily="34" charset="0"/>
              </a:rPr>
              <a:t>requirements.</a:t>
            </a:r>
            <a:endParaRPr lang="en-US" sz="23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177348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1143000"/>
          </a:xfrm>
        </p:spPr>
        <p:txBody>
          <a:bodyPr>
            <a:noAutofit/>
          </a:bodyPr>
          <a:lstStyle/>
          <a:p>
            <a:r>
              <a:rPr lang="en-US" sz="4800" dirty="0" smtClean="0">
                <a:uFill>
                  <a:solidFill>
                    <a:srgbClr val="C00000"/>
                  </a:solidFill>
                </a:uFill>
                <a:latin typeface="Calibri" pitchFamily="34" charset="0"/>
                <a:cs typeface="Calibri" pitchFamily="34" charset="0"/>
              </a:rPr>
              <a:t>Drawstring Requirements</a:t>
            </a:r>
            <a:endParaRPr lang="en-US" sz="48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
        <p:nvSpPr>
          <p:cNvPr id="7" name="TextBox 6"/>
          <p:cNvSpPr txBox="1"/>
          <p:nvPr/>
        </p:nvSpPr>
        <p:spPr>
          <a:xfrm>
            <a:off x="304800" y="1260931"/>
            <a:ext cx="8382000" cy="5139869"/>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200" b="1" dirty="0" smtClean="0">
                <a:solidFill>
                  <a:srgbClr val="002060"/>
                </a:solidFill>
                <a:latin typeface="Calibri" pitchFamily="34" charset="0"/>
                <a:cs typeface="Calibri" pitchFamily="34" charset="0"/>
              </a:rPr>
              <a:t>Drawstrings </a:t>
            </a:r>
            <a:r>
              <a:rPr lang="en-US" sz="2200" b="1" dirty="0">
                <a:solidFill>
                  <a:srgbClr val="002060"/>
                </a:solidFill>
                <a:latin typeface="Calibri" pitchFamily="34" charset="0"/>
                <a:cs typeface="Calibri" pitchFamily="34" charset="0"/>
              </a:rPr>
              <a:t>are not allowed at the hood and neck area on children’s upper outerwear in sizes 2T through </a:t>
            </a:r>
            <a:r>
              <a:rPr lang="en-US" sz="2200" b="1" dirty="0" smtClean="0">
                <a:solidFill>
                  <a:srgbClr val="002060"/>
                </a:solidFill>
                <a:latin typeface="Calibri" pitchFamily="34" charset="0"/>
                <a:cs typeface="Calibri" pitchFamily="34" charset="0"/>
              </a:rPr>
              <a:t>12.</a:t>
            </a:r>
          </a:p>
          <a:p>
            <a:pPr marL="800100" lvl="1" indent="-342900">
              <a:buFont typeface="Wingdings" panose="05000000000000000000" pitchFamily="2" charset="2"/>
              <a:buChar char="§"/>
            </a:pPr>
            <a:r>
              <a:rPr lang="en-US" sz="2000" dirty="0">
                <a:solidFill>
                  <a:srgbClr val="002060"/>
                </a:solidFill>
                <a:latin typeface="Calibri" pitchFamily="34" charset="0"/>
                <a:cs typeface="Calibri" pitchFamily="34" charset="0"/>
              </a:rPr>
              <a:t>Children’s upper outerwear should use alternative closures, such as snaps, buttons, Velcro, and </a:t>
            </a:r>
            <a:r>
              <a:rPr lang="en-US" sz="2000" dirty="0" smtClean="0">
                <a:solidFill>
                  <a:srgbClr val="002060"/>
                </a:solidFill>
                <a:latin typeface="Calibri" pitchFamily="34" charset="0"/>
                <a:cs typeface="Calibri" pitchFamily="34" charset="0"/>
              </a:rPr>
              <a:t>elastic</a:t>
            </a:r>
            <a:endParaRPr lang="en-US" sz="2000" dirty="0">
              <a:solidFill>
                <a:srgbClr val="002060"/>
              </a:solidFill>
              <a:latin typeface="Calibri" pitchFamily="34" charset="0"/>
              <a:cs typeface="Calibri" pitchFamily="34" charset="0"/>
            </a:endParaRPr>
          </a:p>
          <a:p>
            <a:pPr lvl="1"/>
            <a:endParaRPr lang="en-US" sz="2000" b="1" dirty="0">
              <a:solidFill>
                <a:srgbClr val="002060"/>
              </a:solidFill>
              <a:latin typeface="Calibri" pitchFamily="34" charset="0"/>
              <a:cs typeface="Calibri" pitchFamily="34" charset="0"/>
            </a:endParaRPr>
          </a:p>
          <a:p>
            <a:endParaRPr lang="en-US" sz="2000" b="1" dirty="0">
              <a:solidFill>
                <a:srgbClr val="002060"/>
              </a:solidFill>
              <a:latin typeface="Calibri" pitchFamily="34" charset="0"/>
              <a:cs typeface="Calibri" pitchFamily="34" charset="0"/>
            </a:endParaRPr>
          </a:p>
          <a:p>
            <a:pPr marL="342900" indent="-342900">
              <a:buFont typeface="Wingdings" pitchFamily="2" charset="2"/>
              <a:buChar char="v"/>
            </a:pPr>
            <a:endParaRPr lang="en-US" sz="20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200" b="1" dirty="0" smtClean="0">
                <a:solidFill>
                  <a:srgbClr val="002060"/>
                </a:solidFill>
                <a:latin typeface="Calibri" pitchFamily="34" charset="0"/>
                <a:cs typeface="Calibri" pitchFamily="34" charset="0"/>
              </a:rPr>
              <a:t>Waist and bottom drawstrings in upper outerwear for sizes 2T to 16 must meet certain requirements.</a:t>
            </a:r>
          </a:p>
          <a:p>
            <a:pPr marL="800100" lvl="1" indent="-342900">
              <a:buFont typeface="Wingdings" pitchFamily="2" charset="2"/>
              <a:buChar char="§"/>
            </a:pPr>
            <a:r>
              <a:rPr lang="en-US" sz="2000" dirty="0">
                <a:solidFill>
                  <a:srgbClr val="002060"/>
                </a:solidFill>
                <a:latin typeface="Calibri" pitchFamily="34" charset="0"/>
                <a:cs typeface="Calibri" pitchFamily="34" charset="0"/>
              </a:rPr>
              <a:t>The length of the drawstring must not extend more than three inches from the channel when the garment is expanded to its fullest width. Drawstrings that are one continuous string must be bar tacked or stitched through to prevent the drawstring from being pulled through its </a:t>
            </a:r>
            <a:r>
              <a:rPr lang="en-US" sz="2000" dirty="0" smtClean="0">
                <a:solidFill>
                  <a:srgbClr val="002060"/>
                </a:solidFill>
                <a:latin typeface="Calibri" pitchFamily="34" charset="0"/>
                <a:cs typeface="Calibri" pitchFamily="34" charset="0"/>
              </a:rPr>
              <a:t>channel.</a:t>
            </a:r>
            <a:endParaRPr lang="en-US" sz="2000" dirty="0">
              <a:solidFill>
                <a:srgbClr val="002060"/>
              </a:solidFill>
              <a:latin typeface="Calibri" pitchFamily="34" charset="0"/>
              <a:cs typeface="Calibri" pitchFamily="34" charset="0"/>
            </a:endParaRPr>
          </a:p>
          <a:p>
            <a:pPr marL="800100" lvl="1" indent="-342900">
              <a:buFont typeface="Wingdings" pitchFamily="2" charset="2"/>
              <a:buChar char="§"/>
            </a:pPr>
            <a:r>
              <a:rPr lang="en-US" sz="2000" dirty="0">
                <a:solidFill>
                  <a:srgbClr val="002060"/>
                </a:solidFill>
                <a:latin typeface="Calibri" pitchFamily="34" charset="0"/>
                <a:cs typeface="Calibri" pitchFamily="34" charset="0"/>
              </a:rPr>
              <a:t>Cord locks, knots, toggles, or other attachments at the free ends of drawstrings are prohibited (even on fully retractable drawstrings</a:t>
            </a:r>
            <a:r>
              <a:rPr lang="en-US" sz="2000" dirty="0" smtClean="0">
                <a:solidFill>
                  <a:srgbClr val="002060"/>
                </a:solidFill>
                <a:latin typeface="Calibri" pitchFamily="34" charset="0"/>
                <a:cs typeface="Calibri" pitchFamily="34" charset="0"/>
              </a:rPr>
              <a:t>).</a:t>
            </a:r>
            <a:endParaRPr lang="en-US" sz="2000" dirty="0">
              <a:solidFill>
                <a:srgbClr val="002060"/>
              </a:solidFill>
              <a:latin typeface="Calibri" pitchFamily="34" charset="0"/>
              <a:cs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082856" cy="1080125"/>
          </a:xfrm>
          <a:prstGeom prst="rect">
            <a:avLst/>
          </a:prstGeom>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387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sp>
        <p:nvSpPr>
          <p:cNvPr id="4" name="Title 1"/>
          <p:cNvSpPr>
            <a:spLocks noGrp="1"/>
          </p:cNvSpPr>
          <p:nvPr>
            <p:ph type="title"/>
          </p:nvPr>
        </p:nvSpPr>
        <p:spPr>
          <a:xfrm>
            <a:off x="609600" y="-152400"/>
            <a:ext cx="8229600" cy="1143000"/>
          </a:xfrm>
        </p:spPr>
        <p:txBody>
          <a:bodyPr>
            <a:normAutofit/>
          </a:bodyPr>
          <a:lstStyle/>
          <a:p>
            <a:r>
              <a:rPr lang="en-US" sz="5000" dirty="0" smtClean="0">
                <a:latin typeface="Calibri" panose="020F0502020204030204" pitchFamily="34" charset="0"/>
              </a:rPr>
              <a:t>Children’s Clothing Examples</a:t>
            </a:r>
            <a:endParaRPr lang="en-US" sz="5000" dirty="0">
              <a:latin typeface="Calibri" panose="020F0502020204030204" pitchFamily="34" charset="0"/>
            </a:endParaRPr>
          </a:p>
        </p:txBody>
      </p:sp>
      <p:pic>
        <p:nvPicPr>
          <p:cNvPr id="1026" name="Picture 2" descr="http://g01.a.alicdn.com/kf/HTB1KYkmKVXXXXcaXpXXq6xXFXXXb/2016-spring-new-children-s-clothing-girls-butterfly-wings-embroidered-jeans.jpg"/>
          <p:cNvPicPr>
            <a:picLocks noChangeAspect="1" noChangeArrowheads="1"/>
          </p:cNvPicPr>
          <p:nvPr/>
        </p:nvPicPr>
        <p:blipFill rotWithShape="1">
          <a:blip r:embed="rId2">
            <a:extLst>
              <a:ext uri="{28A0092B-C50C-407E-A947-70E740481C1C}">
                <a14:useLocalDpi xmlns:a14="http://schemas.microsoft.com/office/drawing/2010/main" val="0"/>
              </a:ext>
            </a:extLst>
          </a:blip>
          <a:srcRect l="29426" t="15786" r="24257" b="4212"/>
          <a:stretch/>
        </p:blipFill>
        <p:spPr bwMode="auto">
          <a:xfrm>
            <a:off x="502920" y="2034540"/>
            <a:ext cx="2011680" cy="347472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http://g03.a.alicdn.com/kf/HTB1CtjoIVXXXXagXFXXq6xXFXXXS/The-Baby-Bib-Waterproof-Saliva-Dripping-Children-Disposable-Aprons-Stereo-Eating-And-Pocket-Infant-Saliva-Tow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362200"/>
            <a:ext cx="2819400" cy="28194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030" name="Picture 6" descr="https://s-media-cache-ak0.pinimg.com/736x/3a/4d/07/3a4d077c5799d67881626e23a5b93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62200"/>
            <a:ext cx="2819400" cy="28194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05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220200" cy="1143000"/>
          </a:xfrm>
        </p:spPr>
        <p:txBody>
          <a:bodyPr>
            <a:noAutofit/>
          </a:bodyPr>
          <a:lstStyle/>
          <a:p>
            <a:r>
              <a:rPr lang="en-US" sz="48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Children’s Clothing-Summary</a:t>
            </a:r>
            <a:endParaRPr lang="en-US" sz="48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
        <p:nvSpPr>
          <p:cNvPr id="10" name="TextBox 9"/>
          <p:cNvSpPr txBox="1"/>
          <p:nvPr/>
        </p:nvSpPr>
        <p:spPr>
          <a:xfrm>
            <a:off x="685800" y="2301657"/>
            <a:ext cx="7682948" cy="3108543"/>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err="1" smtClean="0">
                <a:solidFill>
                  <a:srgbClr val="002060"/>
                </a:solidFill>
                <a:latin typeface="Calibri" pitchFamily="34" charset="0"/>
                <a:cs typeface="Calibri" pitchFamily="34" charset="0"/>
              </a:rPr>
              <a:t>CFR</a:t>
            </a:r>
            <a:r>
              <a:rPr lang="en-US" sz="2800" b="1" dirty="0" smtClean="0">
                <a:solidFill>
                  <a:srgbClr val="002060"/>
                </a:solidFill>
                <a:latin typeface="Calibri" pitchFamily="34" charset="0"/>
                <a:cs typeface="Calibri" pitchFamily="34" charset="0"/>
              </a:rPr>
              <a:t> part 1610 or part 1611 (Flammability)</a:t>
            </a: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 CPC is required showing third party testing.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Content</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Surface Coating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Tracking Labels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Drawstring Requirements (upper outerwear)</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Phthalate Requirements (bibs)</a:t>
            </a:r>
          </a:p>
        </p:txBody>
      </p:sp>
    </p:spTree>
    <p:extLst>
      <p:ext uri="{BB962C8B-B14F-4D97-AF65-F5344CB8AC3E}">
        <p14:creationId xmlns:p14="http://schemas.microsoft.com/office/powerpoint/2010/main" val="3184147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000" dirty="0" smtClean="0">
                <a:latin typeface="Calibri" panose="020F0502020204030204" pitchFamily="34" charset="0"/>
              </a:rPr>
              <a:t>Children’s Sleepwear</a:t>
            </a:r>
            <a:endParaRPr lang="en-US" sz="5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pic>
        <p:nvPicPr>
          <p:cNvPr id="11268" name="Picture 4" descr="http://slimages.macysassets.com/is/image/MCY/products/6/optimized/3593806_fpx.tif?bgc=255,255,255&amp;wid=224&amp;qlt=90,0&amp;layer=comp&amp;op_sharpen=0&amp;resMode=bicub&amp;op_usm=0.7,1.0,0.5,0&amp;fm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47800"/>
            <a:ext cx="21336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g01.a.alicdn.com/kf/HTB14Yf5JFXXXXb4XFXXq6xXFXXXH/8-12Years-Children-Pajamas-Sets-Polka-Dot-Girls-nightdress-Minnie-font-b-Pink-b-font-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467134"/>
            <a:ext cx="2609851"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limages.macysassets.com/is/image/MCY/products/9/optimized/3593809_fpx.tif?bgc=255,255,255&amp;wid=224&amp;qlt=90,0&amp;layer=comp&amp;op_sharpen=0&amp;resMode=bicub&amp;op_usm=0.7,1.0,0.5,0&amp;fm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789" y="4114800"/>
            <a:ext cx="1884421" cy="2305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p.yimg.com/ay/yhst-1468188928518/falls-creek-toddler-boys-long-sleeve-allstar-sports-pajamas-blu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994387"/>
            <a:ext cx="1945521" cy="251936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media.kohlsimg.com/is/image/kohls/2308955?wid=240&amp;hei=240&amp;op_sharp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59173"/>
            <a:ext cx="23622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media.kohlsimg.com/is/image/kohls/2412884?wid=240&amp;hei=240&amp;op_sharp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4057651"/>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59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Children's Sleepwear Summary</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
        <p:nvSpPr>
          <p:cNvPr id="10" name="TextBox 9"/>
          <p:cNvSpPr txBox="1"/>
          <p:nvPr/>
        </p:nvSpPr>
        <p:spPr>
          <a:xfrm>
            <a:off x="318052" y="1981200"/>
            <a:ext cx="6082748" cy="3970318"/>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err="1" smtClean="0">
                <a:solidFill>
                  <a:srgbClr val="002060"/>
                </a:solidFill>
                <a:latin typeface="Calibri" pitchFamily="34" charset="0"/>
                <a:cs typeface="Calibri" pitchFamily="34" charset="0"/>
              </a:rPr>
              <a:t>CFR</a:t>
            </a:r>
            <a:r>
              <a:rPr lang="en-US" sz="2800" b="1" dirty="0" smtClean="0">
                <a:solidFill>
                  <a:srgbClr val="002060"/>
                </a:solidFill>
                <a:latin typeface="Calibri" pitchFamily="34" charset="0"/>
                <a:cs typeface="Calibri" pitchFamily="34" charset="0"/>
              </a:rPr>
              <a:t> parts 1615 and 1616 (Flammability)</a:t>
            </a: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 CPC is required showing third party testing.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Content</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Surface Coating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Tracking Labels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Phthalate Requirements (under age of three)</a:t>
            </a:r>
          </a:p>
        </p:txBody>
      </p:sp>
      <p:pic>
        <p:nvPicPr>
          <p:cNvPr id="12290" name="Picture 2" descr="http://c.shld.net/rpx/i/s/i/spin/10058096/prod_1662637712?hei=345&amp;wid=345&amp;op_sharpen=1&amp;qlt=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082" y="2669999"/>
            <a:ext cx="2592718" cy="25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54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4800" dirty="0" smtClean="0">
                <a:latin typeface="Calibri" panose="020F0502020204030204" pitchFamily="34" charset="0"/>
              </a:rPr>
              <a:t>Adult Wearing Apparel</a:t>
            </a:r>
            <a:endParaRPr lang="en-US" sz="48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pic>
        <p:nvPicPr>
          <p:cNvPr id="5122" name="Picture 2" descr="http://cdn.joules.com/medias/sys_master/88577605632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667000"/>
            <a:ext cx="2093452" cy="26670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5124" name="Picture 4" descr="http://www.harristweedshop.com/classic-clothes/barva-harris-tweed-jacket-mani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19374"/>
            <a:ext cx="1866900" cy="2762251"/>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5126" name="Picture 6" descr="http://esq.h-cdn.co/assets/cm/15/07/54dae1607652f_-_khaki-relaxed-0308-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729" y="1181099"/>
            <a:ext cx="2286000" cy="2971801"/>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5128" name="Picture 8" descr="https://i.s-jcrew.com/is/image/jcrew/17740_ED2021?$pdp_fs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43400"/>
            <a:ext cx="2329858" cy="2329858"/>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18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Autofit/>
          </a:bodyPr>
          <a:lstStyle/>
          <a:p>
            <a:r>
              <a:rPr lang="en-US" sz="4800" dirty="0" smtClean="0">
                <a:uFill>
                  <a:solidFill>
                    <a:srgbClr val="C00000"/>
                  </a:solidFill>
                </a:uFill>
                <a:latin typeface="Calibri" pitchFamily="34" charset="0"/>
                <a:cs typeface="Calibri" pitchFamily="34" charset="0"/>
              </a:rPr>
              <a:t>Adult Apparel-Summary</a:t>
            </a:r>
            <a:endParaRPr lang="en-US" sz="4800" dirty="0">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
        <p:nvSpPr>
          <p:cNvPr id="10" name="TextBox 9"/>
          <p:cNvSpPr txBox="1"/>
          <p:nvPr/>
        </p:nvSpPr>
        <p:spPr>
          <a:xfrm>
            <a:off x="826431" y="2286000"/>
            <a:ext cx="7454348" cy="2923877"/>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buClr>
                <a:srgbClr val="002060"/>
              </a:buClr>
              <a:buFont typeface="Wingdings" pitchFamily="2" charset="2"/>
              <a:buChar char="v"/>
            </a:pPr>
            <a:r>
              <a:rPr lang="en-US" sz="3200" b="1" dirty="0">
                <a:solidFill>
                  <a:srgbClr val="002060"/>
                </a:solidFill>
                <a:latin typeface="Calibri" pitchFamily="34" charset="0"/>
                <a:cs typeface="Calibri" pitchFamily="34" charset="0"/>
              </a:rPr>
              <a:t>Wearing apparel is tested to either Part 1610 or Part </a:t>
            </a:r>
            <a:r>
              <a:rPr lang="en-US" sz="3200" b="1" dirty="0" smtClean="0">
                <a:solidFill>
                  <a:srgbClr val="002060"/>
                </a:solidFill>
                <a:latin typeface="Calibri" pitchFamily="34" charset="0"/>
                <a:cs typeface="Calibri" pitchFamily="34" charset="0"/>
              </a:rPr>
              <a:t>1611 </a:t>
            </a:r>
            <a:r>
              <a:rPr lang="en-US" sz="3000" b="1" dirty="0" smtClean="0">
                <a:solidFill>
                  <a:srgbClr val="002060"/>
                </a:solidFill>
                <a:latin typeface="Calibri" pitchFamily="34" charset="0"/>
                <a:cs typeface="Calibri" pitchFamily="34" charset="0"/>
              </a:rPr>
              <a:t>(Flammability) </a:t>
            </a:r>
          </a:p>
          <a:p>
            <a:pPr>
              <a:buClr>
                <a:srgbClr val="002060"/>
              </a:buClr>
            </a:pPr>
            <a:endParaRPr lang="en-US" sz="3000" b="1" dirty="0" smtClean="0">
              <a:solidFill>
                <a:srgbClr val="002060"/>
              </a:solidFill>
              <a:latin typeface="Calibri" pitchFamily="34" charset="0"/>
              <a:cs typeface="Calibri" pitchFamily="34" charset="0"/>
            </a:endParaRP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Certification (</a:t>
            </a:r>
            <a:r>
              <a:rPr lang="en-US" sz="3000" b="1" dirty="0" err="1" smtClean="0">
                <a:solidFill>
                  <a:srgbClr val="002060"/>
                </a:solidFill>
                <a:latin typeface="Calibri" pitchFamily="34" charset="0"/>
                <a:cs typeface="Calibri" pitchFamily="34" charset="0"/>
              </a:rPr>
              <a:t>GCC</a:t>
            </a:r>
            <a:r>
              <a:rPr lang="en-US" sz="3000" b="1" dirty="0" smtClean="0">
                <a:solidFill>
                  <a:srgbClr val="002060"/>
                </a:solidFill>
                <a:latin typeface="Calibri" pitchFamily="34" charset="0"/>
                <a:cs typeface="Calibri" pitchFamily="34" charset="0"/>
              </a:rPr>
              <a:t>) is Required</a:t>
            </a:r>
          </a:p>
          <a:p>
            <a:pPr marL="914400" lvl="1" indent="-457200">
              <a:buClr>
                <a:srgbClr val="002060"/>
              </a:buClr>
              <a:buFont typeface="Wingdings" panose="05000000000000000000" pitchFamily="2" charset="2"/>
              <a:buChar char="§"/>
            </a:pPr>
            <a:r>
              <a:rPr lang="en-US" sz="3000" dirty="0" smtClean="0">
                <a:solidFill>
                  <a:srgbClr val="002060"/>
                </a:solidFill>
                <a:latin typeface="Calibri" pitchFamily="34" charset="0"/>
                <a:cs typeface="Calibri" pitchFamily="34" charset="0"/>
              </a:rPr>
              <a:t>Enforcement policy for products that meet testing exemptions, March 2016</a:t>
            </a:r>
          </a:p>
        </p:txBody>
      </p:sp>
    </p:spTree>
    <p:extLst>
      <p:ext uri="{BB962C8B-B14F-4D97-AF65-F5344CB8AC3E}">
        <p14:creationId xmlns:p14="http://schemas.microsoft.com/office/powerpoint/2010/main" val="3973118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1049000" cy="1143000"/>
          </a:xfrm>
          <a:ln>
            <a:noFill/>
          </a:ln>
        </p:spPr>
        <p:txBody>
          <a:bodyPr>
            <a:noAutofit/>
          </a:bodyPr>
          <a:lstStyle/>
          <a:p>
            <a:pPr algn="ctr"/>
            <a:r>
              <a:rPr lang="en-US" sz="36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General Certificate of Conformity (GCC)</a:t>
            </a:r>
            <a:endParaRPr lang="en-US" sz="36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
        <p:nvSpPr>
          <p:cNvPr id="6" name="TextBox 5"/>
          <p:cNvSpPr txBox="1"/>
          <p:nvPr/>
        </p:nvSpPr>
        <p:spPr>
          <a:xfrm>
            <a:off x="304800" y="1371600"/>
            <a:ext cx="8534400" cy="4278094"/>
          </a:xfrm>
          <a:prstGeom prst="rect">
            <a:avLst/>
          </a:prstGeom>
          <a:noFill/>
          <a:ln w="38100">
            <a:solidFill>
              <a:srgbClr val="002060"/>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Clr>
                <a:srgbClr val="002060"/>
              </a:buClr>
              <a:buFont typeface="Wingdings" panose="05000000000000000000" pitchFamily="2" charset="2"/>
              <a:buChar char="v"/>
            </a:pPr>
            <a:r>
              <a:rPr lang="en-US" sz="2700" b="1" dirty="0" smtClean="0">
                <a:solidFill>
                  <a:srgbClr val="002060"/>
                </a:solidFill>
                <a:latin typeface="Calibri" pitchFamily="34" charset="0"/>
                <a:cs typeface="Calibri" pitchFamily="34" charset="0"/>
              </a:rPr>
              <a:t>Certification </a:t>
            </a:r>
            <a:r>
              <a:rPr lang="en-US" sz="2700" b="1" dirty="0">
                <a:solidFill>
                  <a:srgbClr val="002060"/>
                </a:solidFill>
                <a:latin typeface="Calibri" pitchFamily="34" charset="0"/>
                <a:cs typeface="Calibri" pitchFamily="34" charset="0"/>
              </a:rPr>
              <a:t>is required for all products subject to </a:t>
            </a:r>
            <a:r>
              <a:rPr lang="en-US" sz="2700" b="1" dirty="0" smtClean="0">
                <a:solidFill>
                  <a:srgbClr val="002060"/>
                </a:solidFill>
                <a:latin typeface="Calibri" pitchFamily="34" charset="0"/>
                <a:cs typeface="Calibri" pitchFamily="34" charset="0"/>
              </a:rPr>
              <a:t>similar </a:t>
            </a:r>
            <a:r>
              <a:rPr lang="en-US" sz="2700" b="1" dirty="0">
                <a:solidFill>
                  <a:srgbClr val="002060"/>
                </a:solidFill>
                <a:latin typeface="Calibri" pitchFamily="34" charset="0"/>
                <a:cs typeface="Calibri" pitchFamily="34" charset="0"/>
              </a:rPr>
              <a:t>rule, ban, standard, or regulation under and enforced by the CPSC</a:t>
            </a:r>
          </a:p>
          <a:p>
            <a:pPr lvl="1">
              <a:buClr>
                <a:srgbClr val="002060"/>
              </a:buClr>
              <a:buFont typeface="Wingdings" pitchFamily="2" charset="2"/>
              <a:buChar char="§"/>
            </a:pPr>
            <a:r>
              <a:rPr lang="en-US" sz="2700" dirty="0" smtClean="0">
                <a:solidFill>
                  <a:srgbClr val="002060"/>
                </a:solidFill>
                <a:latin typeface="Calibri" pitchFamily="34" charset="0"/>
                <a:cs typeface="Calibri" pitchFamily="34" charset="0"/>
              </a:rPr>
              <a:t>Certification </a:t>
            </a:r>
            <a:r>
              <a:rPr lang="en-US" sz="2700" dirty="0">
                <a:solidFill>
                  <a:srgbClr val="002060"/>
                </a:solidFill>
                <a:latin typeface="Calibri" pitchFamily="34" charset="0"/>
                <a:cs typeface="Calibri" pitchFamily="34" charset="0"/>
              </a:rPr>
              <a:t>shows conformance to applicable requirements </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Can be paper document or electronic</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Accompanies product when it enters commerce</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Furnished to CPSC or at import to CBP, </a:t>
            </a:r>
            <a:r>
              <a:rPr lang="en-US" sz="2700" dirty="0" smtClean="0">
                <a:solidFill>
                  <a:srgbClr val="002060"/>
                </a:solidFill>
                <a:latin typeface="Calibri" pitchFamily="34" charset="0"/>
                <a:cs typeface="Calibri" pitchFamily="34" charset="0"/>
              </a:rPr>
              <a:t>upon request</a:t>
            </a:r>
            <a:endParaRPr lang="en-US" sz="2700" dirty="0">
              <a:solidFill>
                <a:srgbClr val="002060"/>
              </a:solidFill>
              <a:latin typeface="Calibri" pitchFamily="34" charset="0"/>
              <a:cs typeface="Calibri" pitchFamily="34" charset="0"/>
            </a:endParaRPr>
          </a:p>
          <a:p>
            <a:pPr marL="514350" indent="-514350">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GCC</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for manufacturers </a:t>
            </a:r>
            <a:r>
              <a:rPr lang="en-US" sz="2800" b="1" dirty="0">
                <a:solidFill>
                  <a:srgbClr val="002060"/>
                </a:solidFill>
                <a:latin typeface="Calibri" pitchFamily="34" charset="0"/>
                <a:cs typeface="Calibri" pitchFamily="34" charset="0"/>
              </a:rPr>
              <a:t>and importers of general use products </a:t>
            </a:r>
            <a:r>
              <a:rPr lang="en-US" sz="2800" b="1" dirty="0" smtClean="0">
                <a:solidFill>
                  <a:srgbClr val="002060"/>
                </a:solidFill>
                <a:latin typeface="Calibri" pitchFamily="34" charset="0"/>
                <a:cs typeface="Calibri" pitchFamily="34" charset="0"/>
              </a:rPr>
              <a:t>(non-children’s </a:t>
            </a:r>
            <a:r>
              <a:rPr lang="en-US" sz="2800" b="1" dirty="0">
                <a:solidFill>
                  <a:srgbClr val="002060"/>
                </a:solidFill>
                <a:latin typeface="Calibri" pitchFamily="34" charset="0"/>
                <a:cs typeface="Calibri" pitchFamily="34" charset="0"/>
              </a:rPr>
              <a:t>products</a:t>
            </a:r>
            <a:r>
              <a:rPr lang="en-US" sz="2800" b="1" dirty="0" smtClean="0">
                <a:solidFill>
                  <a:srgbClr val="002060"/>
                </a:solidFill>
                <a:latin typeface="Calibri" pitchFamily="34" charset="0"/>
                <a:cs typeface="Calibri" pitchFamily="34" charset="0"/>
              </a:rPr>
              <a:t>)</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306376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GCC Requirements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
        <p:nvSpPr>
          <p:cNvPr id="4" name="TextBox 3"/>
          <p:cNvSpPr txBox="1"/>
          <p:nvPr/>
        </p:nvSpPr>
        <p:spPr>
          <a:xfrm>
            <a:off x="228600" y="1619339"/>
            <a:ext cx="8610600" cy="4324261"/>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500" b="1" u="sng" dirty="0">
                <a:solidFill>
                  <a:srgbClr val="002060"/>
                </a:solidFill>
                <a:latin typeface="Calibri" pitchFamily="34" charset="0"/>
                <a:cs typeface="Calibri" pitchFamily="34" charset="0"/>
              </a:rPr>
              <a:t>Elements Required in a </a:t>
            </a:r>
            <a:r>
              <a:rPr lang="en-US" sz="2500" b="1" u="sng" dirty="0" smtClean="0">
                <a:solidFill>
                  <a:srgbClr val="002060"/>
                </a:solidFill>
                <a:latin typeface="Calibri" pitchFamily="34" charset="0"/>
                <a:cs typeface="Calibri" pitchFamily="34" charset="0"/>
              </a:rPr>
              <a:t>GCC:</a:t>
            </a:r>
            <a:endParaRPr lang="en-US" sz="2500" b="1" u="sng"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500" dirty="0">
                <a:solidFill>
                  <a:srgbClr val="002060"/>
                </a:solidFill>
                <a:latin typeface="Calibri" pitchFamily="34" charset="0"/>
                <a:cs typeface="Calibri" pitchFamily="34" charset="0"/>
              </a:rPr>
              <a:t>Identification of the </a:t>
            </a:r>
            <a:r>
              <a:rPr lang="en-US" sz="25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Citation </a:t>
            </a:r>
            <a:r>
              <a:rPr lang="en-US" sz="2500" dirty="0">
                <a:solidFill>
                  <a:srgbClr val="002060"/>
                </a:solidFill>
                <a:latin typeface="Calibri" pitchFamily="34" charset="0"/>
                <a:cs typeface="Calibri" pitchFamily="34" charset="0"/>
              </a:rPr>
              <a:t>to each applicable product safety </a:t>
            </a:r>
            <a:r>
              <a:rPr lang="en-US" sz="2500" dirty="0" smtClean="0">
                <a:solidFill>
                  <a:srgbClr val="002060"/>
                </a:solidFill>
                <a:latin typeface="Calibri" pitchFamily="34" charset="0"/>
                <a:cs typeface="Calibri" pitchFamily="34" charset="0"/>
              </a:rPr>
              <a:t>rule</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Name </a:t>
            </a:r>
            <a:r>
              <a:rPr lang="en-US" sz="2500" dirty="0">
                <a:solidFill>
                  <a:srgbClr val="002060"/>
                </a:solidFill>
                <a:latin typeface="Calibri" pitchFamily="34" charset="0"/>
                <a:cs typeface="Calibri" pitchFamily="34" charset="0"/>
              </a:rPr>
              <a:t>of manufacturer or U.S. </a:t>
            </a:r>
            <a:r>
              <a:rPr lang="en-US" sz="2500" dirty="0" smtClean="0">
                <a:solidFill>
                  <a:srgbClr val="002060"/>
                </a:solidFill>
                <a:latin typeface="Calibri" pitchFamily="34" charset="0"/>
                <a:cs typeface="Calibri" pitchFamily="34" charset="0"/>
              </a:rPr>
              <a:t>importer—name</a:t>
            </a:r>
            <a:r>
              <a:rPr lang="en-US" sz="2500" dirty="0">
                <a:solidFill>
                  <a:srgbClr val="002060"/>
                </a:solidFill>
                <a:latin typeface="Calibri" pitchFamily="34" charset="0"/>
                <a:cs typeface="Calibri" pitchFamily="34" charset="0"/>
              </a:rPr>
              <a:t>, mailing address, telephone </a:t>
            </a:r>
            <a:r>
              <a:rPr lang="en-US" sz="2500" dirty="0" smtClean="0">
                <a:solidFill>
                  <a:srgbClr val="002060"/>
                </a:solidFill>
                <a:latin typeface="Calibri" pitchFamily="34" charset="0"/>
                <a:cs typeface="Calibri" pitchFamily="34" charset="0"/>
              </a:rPr>
              <a:t>number</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Contact </a:t>
            </a:r>
            <a:r>
              <a:rPr lang="en-US" sz="2500" dirty="0">
                <a:solidFill>
                  <a:srgbClr val="002060"/>
                </a:solidFill>
                <a:latin typeface="Calibri" pitchFamily="34" charset="0"/>
                <a:cs typeface="Calibri" pitchFamily="34" charset="0"/>
              </a:rPr>
              <a:t>information for the individual maintaining </a:t>
            </a:r>
            <a:r>
              <a:rPr lang="en-US" sz="2500" dirty="0" smtClean="0">
                <a:solidFill>
                  <a:srgbClr val="002060"/>
                </a:solidFill>
                <a:latin typeface="Calibri" pitchFamily="34" charset="0"/>
                <a:cs typeface="Calibri" pitchFamily="34" charset="0"/>
              </a:rPr>
              <a:t>records—must </a:t>
            </a:r>
            <a:r>
              <a:rPr lang="en-US" sz="2500" dirty="0">
                <a:solidFill>
                  <a:srgbClr val="002060"/>
                </a:solidFill>
                <a:latin typeface="Calibri" pitchFamily="34" charset="0"/>
                <a:cs typeface="Calibri" pitchFamily="34" charset="0"/>
              </a:rPr>
              <a:t>be an </a:t>
            </a:r>
            <a:r>
              <a:rPr lang="en-US" sz="2500" dirty="0" smtClean="0">
                <a:solidFill>
                  <a:srgbClr val="002060"/>
                </a:solidFill>
                <a:latin typeface="Calibri" pitchFamily="34" charset="0"/>
                <a:cs typeface="Calibri" pitchFamily="34" charset="0"/>
              </a:rPr>
              <a:t>individual, name</a:t>
            </a:r>
            <a:r>
              <a:rPr lang="en-US" sz="2500" dirty="0">
                <a:solidFill>
                  <a:srgbClr val="002060"/>
                </a:solidFill>
                <a:latin typeface="Calibri" pitchFamily="34" charset="0"/>
                <a:cs typeface="Calibri" pitchFamily="34" charset="0"/>
              </a:rPr>
              <a:t>, mailing address, telephone number, e-mail </a:t>
            </a:r>
            <a:r>
              <a:rPr lang="en-US" sz="2500" dirty="0" smtClean="0">
                <a:solidFill>
                  <a:srgbClr val="002060"/>
                </a:solidFill>
                <a:latin typeface="Calibri" pitchFamily="34" charset="0"/>
                <a:cs typeface="Calibri" pitchFamily="34" charset="0"/>
              </a:rPr>
              <a:t>address</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of manufacture (month and year) and place of manufacture (city and country, factory </a:t>
            </a:r>
            <a:r>
              <a:rPr lang="en-US" sz="2500" dirty="0" smtClean="0">
                <a:solidFill>
                  <a:srgbClr val="002060"/>
                </a:solidFill>
                <a:latin typeface="Calibri" pitchFamily="34" charset="0"/>
                <a:cs typeface="Calibri" pitchFamily="34" charset="0"/>
              </a:rPr>
              <a:t>specific)</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and place of </a:t>
            </a:r>
            <a:r>
              <a:rPr lang="en-US" sz="2500" dirty="0" smtClean="0">
                <a:solidFill>
                  <a:srgbClr val="002060"/>
                </a:solidFill>
                <a:latin typeface="Calibri" pitchFamily="34" charset="0"/>
                <a:cs typeface="Calibri" pitchFamily="34" charset="0"/>
              </a:rPr>
              <a:t>testing</a:t>
            </a:r>
          </a:p>
        </p:txBody>
      </p:sp>
    </p:spTree>
    <p:extLst>
      <p:ext uri="{BB962C8B-B14F-4D97-AF65-F5344CB8AC3E}">
        <p14:creationId xmlns:p14="http://schemas.microsoft.com/office/powerpoint/2010/main" val="4289888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Autofit/>
          </a:bodyPr>
          <a:lstStyle/>
          <a:p>
            <a:r>
              <a:rPr lang="en-US" sz="5000" dirty="0" smtClean="0">
                <a:uFill>
                  <a:solidFill>
                    <a:srgbClr val="00B0F0"/>
                  </a:solidFill>
                </a:uFill>
                <a:latin typeface="Calibri" pitchFamily="34" charset="0"/>
                <a:cs typeface="Calibri" pitchFamily="34" charset="0"/>
              </a:rPr>
              <a:t>Flammable Fabrics Act (FFA)</a:t>
            </a:r>
            <a:endParaRPr lang="en-US" sz="5000" dirty="0">
              <a:uFill>
                <a:solidFill>
                  <a:srgbClr val="00B0F0"/>
                </a:solidFill>
              </a:uFill>
              <a:latin typeface="Calibri" pitchFamily="34" charset="0"/>
              <a:cs typeface="Calibri" pitchFamily="34" charset="0"/>
            </a:endParaRPr>
          </a:p>
        </p:txBody>
      </p:sp>
      <p:sp>
        <p:nvSpPr>
          <p:cNvPr id="3" name="Content Placeholder 2"/>
          <p:cNvSpPr>
            <a:spLocks noGrp="1"/>
          </p:cNvSpPr>
          <p:nvPr>
            <p:ph idx="1"/>
          </p:nvPr>
        </p:nvSpPr>
        <p:spPr>
          <a:xfrm>
            <a:off x="304800" y="1600200"/>
            <a:ext cx="8229600" cy="4525963"/>
          </a:xfrm>
          <a:noFill/>
          <a:ln w="38100">
            <a:solidFill>
              <a:srgbClr val="002060"/>
            </a:solidFill>
          </a:ln>
          <a:effectLst/>
        </p:spPr>
        <p:style>
          <a:lnRef idx="3">
            <a:schemeClr val="lt1"/>
          </a:lnRef>
          <a:fillRef idx="1">
            <a:schemeClr val="accent3"/>
          </a:fillRef>
          <a:effectRef idx="1">
            <a:schemeClr val="accent3"/>
          </a:effectRef>
          <a:fontRef idx="minor">
            <a:schemeClr val="lt1"/>
          </a:fontRef>
        </p:style>
        <p:txBody>
          <a:bodyPr>
            <a:normAutofit/>
          </a:bodyPr>
          <a:lstStyle/>
          <a:p>
            <a:pPr>
              <a:buFont typeface="Wingdings" panose="05000000000000000000" pitchFamily="2" charset="2"/>
              <a:buChar char="v"/>
            </a:pPr>
            <a:r>
              <a:rPr lang="en-US" sz="3000" b="1" dirty="0">
                <a:solidFill>
                  <a:srgbClr val="002060"/>
                </a:solidFill>
                <a:latin typeface="Calibri" panose="020F0502020204030204" pitchFamily="34" charset="0"/>
                <a:cs typeface="Calibri" panose="020F0502020204030204" pitchFamily="34" charset="0"/>
              </a:rPr>
              <a:t>Regulated </a:t>
            </a:r>
            <a:r>
              <a:rPr lang="en-US" sz="3000" b="1" dirty="0" smtClean="0">
                <a:solidFill>
                  <a:srgbClr val="002060"/>
                </a:solidFill>
                <a:latin typeface="Calibri" panose="020F0502020204030204" pitchFamily="34" charset="0"/>
                <a:cs typeface="Calibri" panose="020F0502020204030204" pitchFamily="34" charset="0"/>
              </a:rPr>
              <a:t>Products:</a:t>
            </a:r>
            <a:endParaRPr lang="en-US" sz="3000" b="1" dirty="0">
              <a:solidFill>
                <a:srgbClr val="002060"/>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Clothing Textiles,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1610</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Vinyl Plastic Film,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1611</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Children’s Sleepwear,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parts </a:t>
            </a:r>
            <a:r>
              <a:rPr lang="en-US" sz="3000" dirty="0">
                <a:solidFill>
                  <a:srgbClr val="002060"/>
                </a:solidFill>
                <a:latin typeface="Calibri" panose="020F0502020204030204" pitchFamily="34" charset="0"/>
                <a:cs typeface="Calibri" panose="020F0502020204030204" pitchFamily="34" charset="0"/>
              </a:rPr>
              <a:t>1615/1616</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Carpets and Rugs,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parts </a:t>
            </a:r>
            <a:r>
              <a:rPr lang="en-US" sz="3000" dirty="0">
                <a:solidFill>
                  <a:srgbClr val="002060"/>
                </a:solidFill>
                <a:latin typeface="Calibri" panose="020F0502020204030204" pitchFamily="34" charset="0"/>
                <a:cs typeface="Calibri" panose="020F0502020204030204" pitchFamily="34" charset="0"/>
              </a:rPr>
              <a:t>1630/1631</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Mattresses and Mattress Pads,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1632</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Mattress Sets,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1633</a:t>
            </a:r>
          </a:p>
          <a:p>
            <a:pPr marL="0" indent="0">
              <a:buNone/>
            </a:pPr>
            <a:endParaRPr lang="en-US" sz="3000" dirty="0">
              <a:solidFill>
                <a:srgbClr val="002060"/>
              </a:solidFill>
            </a:endParaRPr>
          </a:p>
          <a:p>
            <a:endParaRPr lang="en-US" sz="3000"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pic>
        <p:nvPicPr>
          <p:cNvPr id="7" name="Picture 2" descr="C:\Users\rchan\Pictures\flame-material-burning-flame-retard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447800"/>
            <a:ext cx="2438400" cy="154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66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Product Safety Concerns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295400"/>
            <a:ext cx="8229600" cy="4800600"/>
          </a:xfrm>
          <a:noFill/>
          <a:ln w="38100">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Products that  fail to comply with a </a:t>
            </a:r>
            <a:r>
              <a:rPr lang="en-US" sz="2800" b="1" i="1" u="sng" dirty="0" smtClean="0">
                <a:solidFill>
                  <a:srgbClr val="002060"/>
                </a:solidFill>
                <a:latin typeface="Calibri" pitchFamily="34" charset="0"/>
                <a:cs typeface="Calibri" pitchFamily="34" charset="0"/>
              </a:rPr>
              <a:t>mandatory safety standard or ban</a:t>
            </a:r>
            <a:r>
              <a:rPr lang="en-US" sz="2800" b="1" dirty="0" smtClean="0">
                <a:solidFill>
                  <a:srgbClr val="002060"/>
                </a:solidFill>
                <a:latin typeface="Calibri" pitchFamily="34" charset="0"/>
                <a:cs typeface="Calibri" pitchFamily="34" charset="0"/>
              </a:rPr>
              <a:t> under the Acts</a:t>
            </a:r>
          </a:p>
          <a:p>
            <a:pPr marL="0" indent="0">
              <a:spcBef>
                <a:spcPts val="0"/>
              </a:spcBef>
              <a:buNone/>
            </a:pPr>
            <a:endParaRPr lang="en-US" sz="2800" b="1" dirty="0" smtClean="0">
              <a:solidFill>
                <a:srgbClr val="002060"/>
              </a:solidFill>
              <a:latin typeface="Calibri" pitchFamily="34" charset="0"/>
              <a:cs typeface="Calibri" pitchFamily="34" charset="0"/>
            </a:endParaRPr>
          </a:p>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Products that fail to comply with </a:t>
            </a:r>
            <a:r>
              <a:rPr lang="en-US" sz="2800" b="1" i="1" u="sng" dirty="0" smtClean="0">
                <a:solidFill>
                  <a:srgbClr val="002060"/>
                </a:solidFill>
                <a:latin typeface="Calibri" pitchFamily="34" charset="0"/>
                <a:cs typeface="Calibri" pitchFamily="34" charset="0"/>
              </a:rPr>
              <a:t>voluntary standards</a:t>
            </a:r>
            <a:r>
              <a:rPr lang="en-US" sz="2800" b="1" i="1" dirty="0" smtClean="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and Commission staff has determined such failure to be a substantial product hazard</a:t>
            </a:r>
          </a:p>
          <a:p>
            <a:pPr marL="0" indent="0">
              <a:spcBef>
                <a:spcPts val="0"/>
              </a:spcBef>
              <a:buNone/>
            </a:pPr>
            <a:endParaRPr lang="en-US" sz="2800" b="1" dirty="0" smtClean="0">
              <a:solidFill>
                <a:srgbClr val="002060"/>
              </a:solidFill>
              <a:latin typeface="Calibri" pitchFamily="34" charset="0"/>
              <a:cs typeface="Calibri" pitchFamily="34" charset="0"/>
            </a:endParaRPr>
          </a:p>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 defects that could create a </a:t>
            </a:r>
            <a:r>
              <a:rPr lang="en-US" sz="2800" b="1" i="1" u="sng" dirty="0" smtClean="0">
                <a:solidFill>
                  <a:srgbClr val="002060"/>
                </a:solidFill>
                <a:latin typeface="Calibri" pitchFamily="34" charset="0"/>
                <a:cs typeface="Calibri" pitchFamily="34" charset="0"/>
              </a:rPr>
              <a:t>substantial risk of injury </a:t>
            </a:r>
            <a:r>
              <a:rPr lang="en-US" sz="2800" b="1" dirty="0" smtClean="0">
                <a:solidFill>
                  <a:srgbClr val="002060"/>
                </a:solidFill>
                <a:latin typeface="Calibri" pitchFamily="34" charset="0"/>
                <a:cs typeface="Calibri" pitchFamily="34" charset="0"/>
              </a:rPr>
              <a:t>to the public</a:t>
            </a:r>
            <a:endParaRPr lang="en-US" sz="2800" b="1" i="1" dirty="0" smtClean="0">
              <a:solidFill>
                <a:srgbClr val="002060"/>
              </a:solidFill>
              <a:latin typeface="Calibri" pitchFamily="34" charset="0"/>
              <a:cs typeface="Calibri" pitchFamily="34" charset="0"/>
            </a:endParaRPr>
          </a:p>
          <a:p>
            <a:pPr marL="0" indent="0">
              <a:spcBef>
                <a:spcPts val="0"/>
              </a:spcBef>
              <a:buNone/>
            </a:pPr>
            <a:endParaRPr lang="en-US" sz="2800" b="1" i="1" dirty="0" smtClean="0">
              <a:solidFill>
                <a:srgbClr val="00206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764170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Reporting Requirements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600200"/>
            <a:ext cx="8229600" cy="4648200"/>
          </a:xfrm>
          <a:ln w="38100">
            <a:solidFill>
              <a:srgbClr val="002060"/>
            </a:solidFill>
          </a:ln>
        </p:spPr>
        <p:txBody>
          <a:bodyPr>
            <a:noAutofit/>
          </a:bodyPr>
          <a:lstStyle/>
          <a:p>
            <a:pPr>
              <a:buFont typeface="Wingdings" pitchFamily="2" charset="2"/>
              <a:buChar char="v"/>
            </a:pPr>
            <a:r>
              <a:rPr lang="en-US" sz="2800" b="1" dirty="0" smtClean="0">
                <a:solidFill>
                  <a:srgbClr val="002060"/>
                </a:solidFill>
                <a:latin typeface="Calibri" pitchFamily="34" charset="0"/>
                <a:cs typeface="Calibri" pitchFamily="34" charset="0"/>
              </a:rPr>
              <a:t>The manufacturer, importer, retailer, and distributer is required to report immediately upon obtaining information that reasonably supports the conclusion that a product:</a:t>
            </a:r>
          </a:p>
          <a:p>
            <a:pPr lvl="1">
              <a:buFont typeface="Wingdings" pitchFamily="2" charset="2"/>
              <a:buChar char="§"/>
            </a:pPr>
            <a:r>
              <a:rPr lang="en-US" dirty="0" smtClean="0">
                <a:solidFill>
                  <a:srgbClr val="002060"/>
                </a:solidFill>
                <a:latin typeface="Calibri" pitchFamily="34" charset="0"/>
                <a:cs typeface="Calibri" pitchFamily="34" charset="0"/>
              </a:rPr>
              <a:t>Fails to meet a rule, regulation, standard, or ban under any statute enforced by the CPSC</a:t>
            </a:r>
          </a:p>
          <a:p>
            <a:pPr lvl="1">
              <a:buFont typeface="Wingdings" pitchFamily="2" charset="2"/>
              <a:buChar char="§"/>
            </a:pPr>
            <a:r>
              <a:rPr lang="en-US" dirty="0" smtClean="0">
                <a:solidFill>
                  <a:srgbClr val="002060"/>
                </a:solidFill>
                <a:latin typeface="Calibri" pitchFamily="34" charset="0"/>
                <a:cs typeface="Calibri" pitchFamily="34" charset="0"/>
              </a:rPr>
              <a:t>Contains a defect which could create a substantial product hazard, or</a:t>
            </a:r>
          </a:p>
          <a:p>
            <a:pPr lvl="1">
              <a:buFont typeface="Wingdings" pitchFamily="2" charset="2"/>
              <a:buChar char="§"/>
            </a:pPr>
            <a:r>
              <a:rPr lang="en-US" dirty="0" smtClean="0">
                <a:solidFill>
                  <a:srgbClr val="002060"/>
                </a:solidFill>
                <a:latin typeface="Calibri" pitchFamily="34" charset="0"/>
                <a:cs typeface="Calibri" pitchFamily="34" charset="0"/>
              </a:rPr>
              <a:t>Creates an unreasonable risk of serious injury or death</a:t>
            </a:r>
            <a:endParaRPr lang="en-US"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8058262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How and What to Report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600200"/>
            <a:ext cx="8229600" cy="4495800"/>
          </a:xfrm>
          <a:ln w="38100">
            <a:solidFill>
              <a:srgbClr val="002060"/>
            </a:solidFill>
          </a:ln>
        </p:spPr>
        <p:txBody>
          <a:bodyPr>
            <a:noAutofit/>
          </a:bodyPr>
          <a:lstStyle/>
          <a:p>
            <a:pPr>
              <a:buFont typeface="Wingdings" pitchFamily="2" charset="2"/>
              <a:buChar char="v"/>
            </a:pPr>
            <a:r>
              <a:rPr lang="en-US" sz="2800" b="1" dirty="0" smtClean="0">
                <a:solidFill>
                  <a:srgbClr val="002060"/>
                </a:solidFill>
                <a:latin typeface="Calibri" pitchFamily="34" charset="0"/>
                <a:cs typeface="Calibri" pitchFamily="34" charset="0"/>
              </a:rPr>
              <a:t>Initial report:  </a:t>
            </a:r>
          </a:p>
          <a:p>
            <a:pPr lvl="1">
              <a:buFont typeface="Wingdings" pitchFamily="2" charset="2"/>
              <a:buChar char="§"/>
            </a:pPr>
            <a:r>
              <a:rPr lang="en-US" dirty="0" smtClean="0">
                <a:solidFill>
                  <a:srgbClr val="002060"/>
                </a:solidFill>
                <a:latin typeface="Calibri" pitchFamily="34" charset="0"/>
                <a:cs typeface="Calibri" pitchFamily="34" charset="0"/>
              </a:rPr>
              <a:t>Details about product, stop-sale date, inventory and product details, potential defect, hazard, or violation and all available information</a:t>
            </a:r>
          </a:p>
          <a:p>
            <a:pPr>
              <a:buFont typeface="Wingdings" pitchFamily="2" charset="2"/>
              <a:buChar char="v"/>
            </a:pPr>
            <a:r>
              <a:rPr lang="en-US" sz="2800" b="1" dirty="0" smtClean="0">
                <a:solidFill>
                  <a:srgbClr val="002060"/>
                </a:solidFill>
                <a:latin typeface="Calibri" pitchFamily="34" charset="0"/>
                <a:cs typeface="Calibri" pitchFamily="34" charset="0"/>
              </a:rPr>
              <a:t>Full report:</a:t>
            </a:r>
          </a:p>
          <a:p>
            <a:pPr lvl="1">
              <a:buFont typeface="Wingdings" pitchFamily="2" charset="2"/>
              <a:buChar char="§"/>
            </a:pPr>
            <a:r>
              <a:rPr lang="en-US" dirty="0" smtClean="0">
                <a:solidFill>
                  <a:srgbClr val="002060"/>
                </a:solidFill>
                <a:latin typeface="Calibri" pitchFamily="34" charset="0"/>
                <a:cs typeface="Calibri" pitchFamily="34" charset="0"/>
              </a:rPr>
              <a:t>Complete information with regard to details about manufacturer, product, test data, and incidents</a:t>
            </a:r>
          </a:p>
          <a:p>
            <a:pPr>
              <a:buFont typeface="Wingdings" pitchFamily="2" charset="2"/>
              <a:buChar char="v"/>
            </a:pPr>
            <a:r>
              <a:rPr lang="en-US" sz="2800" b="1" dirty="0" smtClean="0">
                <a:solidFill>
                  <a:srgbClr val="002060"/>
                </a:solidFill>
                <a:latin typeface="Calibri" pitchFamily="34" charset="0"/>
                <a:cs typeface="Calibri" pitchFamily="34" charset="0"/>
              </a:rPr>
              <a:t>Report online www.saferproducts.gov  </a:t>
            </a:r>
            <a:endParaRPr lang="en-US" sz="2800" b="1"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617956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sp>
        <p:nvSpPr>
          <p:cNvPr id="5"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Where to Report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2526"/>
            <a:ext cx="8234846" cy="540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864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1143000"/>
          </a:xfrm>
        </p:spPr>
        <p:txBody>
          <a:bodyPr>
            <a:noAutofit/>
          </a:bodyPr>
          <a:lstStyle/>
          <a:p>
            <a:pPr eaLnBrk="1" hangingPunct="1">
              <a:defRPr/>
            </a:pPr>
            <a:r>
              <a:rPr lang="en-US" sz="5000" dirty="0" smtClean="0">
                <a:effectLst>
                  <a:outerShdw blurRad="38100" dist="38100" dir="2700000" algn="tl">
                    <a:srgbClr val="000000">
                      <a:alpha val="43137"/>
                    </a:srgbClr>
                  </a:outerShdw>
                </a:effectLst>
                <a:latin typeface="Calibri" pitchFamily="34" charset="0"/>
                <a:cs typeface="Calibri" pitchFamily="34" charset="0"/>
              </a:rPr>
              <a:t>Violations/Prohibited Acts</a:t>
            </a:r>
          </a:p>
        </p:txBody>
      </p:sp>
      <p:sp>
        <p:nvSpPr>
          <p:cNvPr id="34819" name="Rectangle 3"/>
          <p:cNvSpPr>
            <a:spLocks noGrp="1" noChangeArrowheads="1"/>
          </p:cNvSpPr>
          <p:nvPr>
            <p:ph idx="1"/>
          </p:nvPr>
        </p:nvSpPr>
        <p:spPr>
          <a:xfrm>
            <a:off x="457200" y="1524000"/>
            <a:ext cx="8229600" cy="4495800"/>
          </a:xfrm>
          <a:ln w="38100">
            <a:solidFill>
              <a:srgbClr val="002060"/>
            </a:solidFill>
          </a:ln>
        </p:spPr>
        <p:txBody>
          <a:bodyPr rtlCol="0">
            <a:normAutofit lnSpcReduction="10000"/>
          </a:bodyPr>
          <a:lstStyle/>
          <a:p>
            <a:pPr>
              <a:lnSpc>
                <a:spcPct val="90000"/>
              </a:lnSpc>
              <a:buFont typeface="Wingdings" panose="05000000000000000000" pitchFamily="2" charset="2"/>
              <a:buChar char="v"/>
            </a:pPr>
            <a:r>
              <a:rPr lang="en-US" sz="2800" b="1" dirty="0">
                <a:solidFill>
                  <a:srgbClr val="002060"/>
                </a:solidFill>
                <a:latin typeface="Calibri" panose="020F0502020204030204" pitchFamily="34" charset="0"/>
                <a:cs typeface="Calibri" panose="020F0502020204030204" pitchFamily="34" charset="0"/>
              </a:rPr>
              <a:t>The </a:t>
            </a:r>
            <a:r>
              <a:rPr lang="en-US" sz="2800" b="1" dirty="0" smtClean="0">
                <a:solidFill>
                  <a:srgbClr val="002060"/>
                </a:solidFill>
                <a:latin typeface="Calibri" panose="020F0502020204030204" pitchFamily="34" charset="0"/>
                <a:cs typeface="Calibri" panose="020F0502020204030204" pitchFamily="34" charset="0"/>
              </a:rPr>
              <a:t>statutes </a:t>
            </a:r>
            <a:r>
              <a:rPr lang="en-US" sz="2800" b="1" dirty="0">
                <a:solidFill>
                  <a:srgbClr val="002060"/>
                </a:solidFill>
                <a:latin typeface="Calibri" panose="020F0502020204030204" pitchFamily="34" charset="0"/>
                <a:cs typeface="Calibri" panose="020F0502020204030204" pitchFamily="34" charset="0"/>
              </a:rPr>
              <a:t>make it unlawful to:</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M</a:t>
            </a:r>
            <a:r>
              <a:rPr lang="en-US" dirty="0" smtClean="0">
                <a:solidFill>
                  <a:srgbClr val="002060"/>
                </a:solidFill>
                <a:latin typeface="Calibri" panose="020F0502020204030204" pitchFamily="34" charset="0"/>
                <a:cs typeface="Calibri" panose="020F0502020204030204" pitchFamily="34" charset="0"/>
              </a:rPr>
              <a:t>anufacture </a:t>
            </a:r>
            <a:r>
              <a:rPr lang="en-US" dirty="0">
                <a:solidFill>
                  <a:srgbClr val="002060"/>
                </a:solidFill>
                <a:latin typeface="Calibri" panose="020F0502020204030204" pitchFamily="34" charset="0"/>
                <a:cs typeface="Calibri" panose="020F0502020204030204" pitchFamily="34" charset="0"/>
              </a:rPr>
              <a:t>for sale, sell, offer for sale, </a:t>
            </a:r>
            <a:r>
              <a:rPr lang="en-US" dirty="0" smtClean="0">
                <a:solidFill>
                  <a:srgbClr val="002060"/>
                </a:solidFill>
                <a:latin typeface="Calibri" panose="020F0502020204030204" pitchFamily="34" charset="0"/>
                <a:cs typeface="Calibri" panose="020F0502020204030204" pitchFamily="34" charset="0"/>
              </a:rPr>
              <a:t>distribute, </a:t>
            </a:r>
            <a:r>
              <a:rPr lang="en-US" dirty="0">
                <a:solidFill>
                  <a:srgbClr val="002060"/>
                </a:solidFill>
                <a:latin typeface="Calibri" panose="020F0502020204030204" pitchFamily="34" charset="0"/>
                <a:cs typeface="Calibri" panose="020F0502020204030204" pitchFamily="34" charset="0"/>
              </a:rPr>
              <a:t>or import any product that does not comply with a mandatory standard or ban under any act the Commission enforces; </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report information as required by section 15(b) (CPSA);</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certify</a:t>
            </a:r>
            <a:r>
              <a:rPr lang="en-US" dirty="0" smtClean="0">
                <a:solidFill>
                  <a:srgbClr val="002060"/>
                </a:solidFill>
                <a:latin typeface="Calibri" panose="020F0502020204030204" pitchFamily="34" charset="0"/>
                <a:cs typeface="Calibri" panose="020F0502020204030204" pitchFamily="34" charset="0"/>
              </a:rPr>
              <a:t>;</a:t>
            </a:r>
            <a:endParaRPr lang="en-US" dirty="0">
              <a:solidFill>
                <a:srgbClr val="002060"/>
              </a:solidFill>
              <a:latin typeface="Calibri" panose="020F0502020204030204" pitchFamily="34" charset="0"/>
              <a:cs typeface="Calibri" panose="020F0502020204030204" pitchFamily="34" charset="0"/>
            </a:endParaRP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include tracking labels when </a:t>
            </a:r>
            <a:r>
              <a:rPr lang="en-US" dirty="0" smtClean="0">
                <a:solidFill>
                  <a:srgbClr val="002060"/>
                </a:solidFill>
                <a:latin typeface="Calibri" panose="020F0502020204030204" pitchFamily="34" charset="0"/>
                <a:cs typeface="Calibri" panose="020F0502020204030204" pitchFamily="34" charset="0"/>
              </a:rPr>
              <a:t>appropriate; and</a:t>
            </a:r>
          </a:p>
          <a:p>
            <a:pPr lvl="1">
              <a:lnSpc>
                <a:spcPct val="90000"/>
              </a:lnSpc>
              <a:buFont typeface="Wingdings" panose="05000000000000000000" pitchFamily="2" charset="2"/>
              <a:buChar char="§"/>
            </a:pPr>
            <a:r>
              <a:rPr lang="en-US" dirty="0" smtClean="0">
                <a:solidFill>
                  <a:srgbClr val="002060"/>
                </a:solidFill>
                <a:latin typeface="Calibri" panose="020F0502020204030204" pitchFamily="34" charset="0"/>
                <a:cs typeface="Calibri" panose="020F0502020204030204" pitchFamily="34" charset="0"/>
              </a:rPr>
              <a:t>Sell any recalled products</a:t>
            </a:r>
            <a:r>
              <a:rPr lang="en-US" sz="2400" dirty="0" smtClean="0">
                <a:solidFill>
                  <a:srgbClr val="002060"/>
                </a:solidFill>
                <a:latin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cs typeface="Calibri" panose="020F0502020204030204" pitchFamily="34" charset="0"/>
            </a:endParaRP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fld id="{4FB8625A-D108-484A-BC14-BE442EE54532}" type="slidenum">
              <a:rPr lang="en-US" sz="1200">
                <a:solidFill>
                  <a:srgbClr val="898989"/>
                </a:solidFill>
              </a:rPr>
              <a:pPr/>
              <a:t>54</a:t>
            </a:fld>
            <a:endParaRPr lang="en-US" sz="1200">
              <a:solidFill>
                <a:srgbClr val="898989"/>
              </a:solidFill>
            </a:endParaRPr>
          </a:p>
        </p:txBody>
      </p:sp>
    </p:spTree>
    <p:extLst>
      <p:ext uri="{BB962C8B-B14F-4D97-AF65-F5344CB8AC3E}">
        <p14:creationId xmlns:p14="http://schemas.microsoft.com/office/powerpoint/2010/main" val="29078774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0"/>
            <a:ext cx="7010400" cy="990600"/>
          </a:xfrm>
        </p:spPr>
        <p:txBody>
          <a:bodyPr/>
          <a:lstStyle/>
          <a:p>
            <a:pPr eaLnBrk="1" hangingPunct="1"/>
            <a:r>
              <a:rPr lang="en-US" sz="4000" b="1" dirty="0" smtClean="0">
                <a:effectLst>
                  <a:outerShdw blurRad="38100" dist="38100" dir="2700000" algn="tl">
                    <a:srgbClr val="000000">
                      <a:alpha val="43137"/>
                    </a:srgbClr>
                  </a:outerShdw>
                </a:effectLst>
                <a:cs typeface="Times New Roman" pitchFamily="18" charset="0"/>
              </a:rPr>
              <a:t>  </a:t>
            </a:r>
            <a:r>
              <a:rPr lang="en-US" sz="5000" dirty="0" smtClean="0">
                <a:effectLst>
                  <a:outerShdw blurRad="38100" dist="38100" dir="2700000" algn="tl">
                    <a:srgbClr val="000000">
                      <a:alpha val="43137"/>
                    </a:srgbClr>
                  </a:outerShdw>
                </a:effectLst>
                <a:latin typeface="Calibri" pitchFamily="34" charset="0"/>
                <a:cs typeface="Calibri" pitchFamily="34" charset="0"/>
              </a:rPr>
              <a:t>Penalties</a:t>
            </a:r>
          </a:p>
        </p:txBody>
      </p:sp>
      <p:sp>
        <p:nvSpPr>
          <p:cNvPr id="30723" name="Rectangle 3"/>
          <p:cNvSpPr>
            <a:spLocks noGrp="1" noChangeArrowheads="1"/>
          </p:cNvSpPr>
          <p:nvPr>
            <p:ph idx="1"/>
          </p:nvPr>
        </p:nvSpPr>
        <p:spPr>
          <a:xfrm>
            <a:off x="838200" y="1295400"/>
            <a:ext cx="7391400" cy="4724400"/>
          </a:xfrm>
          <a:noFill/>
          <a:ln w="38100">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Any person who </a:t>
            </a:r>
            <a:r>
              <a:rPr lang="en-US" sz="2800" b="1" i="1" dirty="0" smtClean="0">
                <a:solidFill>
                  <a:srgbClr val="002060"/>
                </a:solidFill>
                <a:latin typeface="Calibri" pitchFamily="34" charset="0"/>
                <a:cs typeface="Calibri" pitchFamily="34" charset="0"/>
              </a:rPr>
              <a:t>knowingly</a:t>
            </a:r>
            <a:r>
              <a:rPr lang="en-US" sz="2800" b="1" dirty="0" smtClean="0">
                <a:solidFill>
                  <a:srgbClr val="002060"/>
                </a:solidFill>
                <a:latin typeface="Calibri" pitchFamily="34" charset="0"/>
                <a:cs typeface="Calibri" pitchFamily="34" charset="0"/>
              </a:rPr>
              <a:t> commits a violation is subject to a civil penalty of $100,000 for each violation.</a:t>
            </a:r>
          </a:p>
          <a:p>
            <a:pPr marL="457200" lvl="1" indent="0">
              <a:lnSpc>
                <a:spcPct val="90000"/>
              </a:lnSpc>
              <a:buNone/>
            </a:pPr>
            <a:endParaRPr lang="en-US" sz="2400" b="1" dirty="0" smtClean="0">
              <a:solidFill>
                <a:srgbClr val="002060"/>
              </a:solidFill>
              <a:latin typeface="Calibri" pitchFamily="34" charset="0"/>
              <a:cs typeface="Calibri" pitchFamily="34" charset="0"/>
            </a:endParaRPr>
          </a:p>
          <a:p>
            <a:pPr>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The maximum civil penalty for a related series of violations is capped at $15,150,000. </a:t>
            </a:r>
          </a:p>
          <a:p>
            <a:pPr lvl="1">
              <a:lnSpc>
                <a:spcPct val="90000"/>
              </a:lnSpc>
              <a:buFont typeface="Wingdings" panose="05000000000000000000" pitchFamily="2" charset="2"/>
              <a:buChar char="§"/>
            </a:pPr>
            <a:r>
              <a:rPr lang="en-US" sz="2400" b="1" dirty="0" smtClean="0">
                <a:solidFill>
                  <a:srgbClr val="002060"/>
                </a:solidFill>
                <a:latin typeface="Calibri" pitchFamily="34" charset="0"/>
                <a:cs typeface="Calibri" pitchFamily="34" charset="0"/>
              </a:rPr>
              <a:t>New </a:t>
            </a:r>
            <a:r>
              <a:rPr lang="en-US" sz="2400" b="1" dirty="0">
                <a:solidFill>
                  <a:srgbClr val="002060"/>
                </a:solidFill>
                <a:latin typeface="Calibri" pitchFamily="34" charset="0"/>
                <a:cs typeface="Calibri" pitchFamily="34" charset="0"/>
              </a:rPr>
              <a:t>adjusted amounts effective January 1, 2017 are $</a:t>
            </a:r>
            <a:r>
              <a:rPr lang="en-US" sz="2400" b="1" dirty="0" smtClean="0">
                <a:solidFill>
                  <a:srgbClr val="002060"/>
                </a:solidFill>
                <a:latin typeface="Calibri" pitchFamily="34" charset="0"/>
                <a:cs typeface="Calibri" pitchFamily="34" charset="0"/>
              </a:rPr>
              <a:t>110,000 </a:t>
            </a:r>
            <a:r>
              <a:rPr lang="en-US" sz="2400" b="1" dirty="0">
                <a:solidFill>
                  <a:srgbClr val="002060"/>
                </a:solidFill>
                <a:latin typeface="Calibri" pitchFamily="34" charset="0"/>
                <a:cs typeface="Calibri" pitchFamily="34" charset="0"/>
              </a:rPr>
              <a:t>for each </a:t>
            </a:r>
            <a:r>
              <a:rPr lang="en-US" sz="2400" b="1" dirty="0" smtClean="0">
                <a:solidFill>
                  <a:srgbClr val="002060"/>
                </a:solidFill>
                <a:latin typeface="Calibri" pitchFamily="34" charset="0"/>
                <a:cs typeface="Calibri" pitchFamily="34" charset="0"/>
              </a:rPr>
              <a:t>violation and $16,025,000 for any related series of violations.</a:t>
            </a:r>
          </a:p>
          <a:p>
            <a:pPr marL="457200" lvl="1" indent="0">
              <a:lnSpc>
                <a:spcPct val="90000"/>
              </a:lnSpc>
              <a:buNone/>
            </a:pPr>
            <a:endParaRPr lang="en-US" sz="2400" b="1" dirty="0" smtClean="0">
              <a:solidFill>
                <a:srgbClr val="002060"/>
              </a:solidFill>
              <a:latin typeface="Calibri" pitchFamily="34" charset="0"/>
              <a:cs typeface="Calibri" pitchFamily="34" charset="0"/>
            </a:endParaRPr>
          </a:p>
          <a:p>
            <a:pPr eaLnBrk="1" hangingPunct="1">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Criminal penalties (including imprisonment) are also possible for </a:t>
            </a:r>
            <a:r>
              <a:rPr lang="en-US" sz="2800" b="1" i="1" dirty="0" smtClean="0">
                <a:solidFill>
                  <a:srgbClr val="002060"/>
                </a:solidFill>
                <a:latin typeface="Calibri" pitchFamily="34" charset="0"/>
                <a:cs typeface="Calibri" pitchFamily="34" charset="0"/>
              </a:rPr>
              <a:t>willful</a:t>
            </a:r>
            <a:r>
              <a:rPr lang="en-US" sz="2800" b="1" dirty="0" smtClean="0">
                <a:solidFill>
                  <a:srgbClr val="002060"/>
                </a:solidFill>
                <a:latin typeface="Calibri" pitchFamily="34" charset="0"/>
                <a:cs typeface="Calibri" pitchFamily="34" charset="0"/>
              </a:rPr>
              <a:t> violations.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26182591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152400"/>
            <a:ext cx="9906000" cy="1143000"/>
          </a:xfrm>
        </p:spPr>
        <p:txBody>
          <a:bodyPr>
            <a:noAutofit/>
          </a:bodyPr>
          <a:lstStyle/>
          <a:p>
            <a:pPr eaLnBrk="1" hangingPunct="1">
              <a:defRPr/>
            </a:pPr>
            <a:r>
              <a:rPr lang="en-US" sz="4000" dirty="0" smtClean="0">
                <a:effectLst>
                  <a:outerShdw blurRad="38100" dist="38100" dir="2700000" algn="tl">
                    <a:srgbClr val="000000">
                      <a:alpha val="43137"/>
                    </a:srgbClr>
                  </a:outerShdw>
                </a:effectLst>
                <a:latin typeface="Calibri" pitchFamily="34" charset="0"/>
                <a:cs typeface="Calibri" pitchFamily="34" charset="0"/>
              </a:rPr>
              <a:t>Regulated Products - Corrective Actions</a:t>
            </a:r>
          </a:p>
        </p:txBody>
      </p:sp>
      <p:sp>
        <p:nvSpPr>
          <p:cNvPr id="34819" name="Rectangle 3"/>
          <p:cNvSpPr>
            <a:spLocks noGrp="1" noChangeArrowheads="1"/>
          </p:cNvSpPr>
          <p:nvPr>
            <p:ph idx="1"/>
          </p:nvPr>
        </p:nvSpPr>
        <p:spPr>
          <a:xfrm>
            <a:off x="457200" y="2133600"/>
            <a:ext cx="8229600" cy="3657600"/>
          </a:xfrm>
          <a:ln w="38100">
            <a:solidFill>
              <a:srgbClr val="002060"/>
            </a:solidFill>
          </a:ln>
        </p:spPr>
        <p:txBody>
          <a:bodyPr rtlCol="0">
            <a:normAutofit/>
          </a:bodyPr>
          <a:lstStyle/>
          <a:p>
            <a:pPr eaLnBrk="1" fontAlgn="auto" hangingPunct="1">
              <a:spcAft>
                <a:spcPts val="0"/>
              </a:spcAft>
              <a:buFont typeface="Wingdings" pitchFamily="2" charset="2"/>
              <a:buChar char="v"/>
              <a:defRPr/>
            </a:pPr>
            <a:r>
              <a:rPr lang="en-US" sz="2800" b="1" dirty="0" smtClean="0">
                <a:solidFill>
                  <a:srgbClr val="002060"/>
                </a:solidFill>
                <a:latin typeface="Calibri" pitchFamily="34" charset="0"/>
                <a:cs typeface="Calibri" pitchFamily="34" charset="0"/>
              </a:rPr>
              <a:t>Violation of mandatory standard, ban, or rule, or regulation</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Corrective Action, Recall</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Seizure</a:t>
            </a:r>
            <a:endParaRPr lang="en-US" dirty="0">
              <a:solidFill>
                <a:srgbClr val="002060"/>
              </a:solidFill>
              <a:latin typeface="Calibri" pitchFamily="34" charset="0"/>
              <a:cs typeface="Calibri" pitchFamily="34" charset="0"/>
            </a:endParaRP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Injunction</a:t>
            </a:r>
            <a:endParaRPr lang="en-US" dirty="0">
              <a:solidFill>
                <a:srgbClr val="002060"/>
              </a:solidFill>
              <a:latin typeface="Calibri" pitchFamily="34" charset="0"/>
              <a:cs typeface="Calibri" pitchFamily="34" charset="0"/>
            </a:endParaRP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U.S. Customs action/Refuse admission</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Penalties</a:t>
            </a: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fld id="{4FB8625A-D108-484A-BC14-BE442EE54532}" type="slidenum">
              <a:rPr lang="en-US" sz="1200">
                <a:solidFill>
                  <a:srgbClr val="898989"/>
                </a:solidFill>
              </a:rPr>
              <a:pPr/>
              <a:t>56</a:t>
            </a:fld>
            <a:endParaRPr lang="en-US" sz="1200">
              <a:solidFill>
                <a:srgbClr val="898989"/>
              </a:solidFill>
            </a:endParaRPr>
          </a:p>
        </p:txBody>
      </p:sp>
    </p:spTree>
    <p:extLst>
      <p:ext uri="{BB962C8B-B14F-4D97-AF65-F5344CB8AC3E}">
        <p14:creationId xmlns:p14="http://schemas.microsoft.com/office/powerpoint/2010/main" val="21681228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Avoiding Product Recalls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914400" y="1752600"/>
            <a:ext cx="7239000" cy="4508927"/>
          </a:xfrm>
          <a:prstGeom prst="rect">
            <a:avLst/>
          </a:prstGeom>
          <a:ln w="38100">
            <a:solidFill>
              <a:srgbClr val="002060"/>
            </a:solidFill>
          </a:ln>
        </p:spPr>
        <p:txBody>
          <a:bodyPr wrap="square">
            <a:spAutoFit/>
          </a:bodyPr>
          <a:lstStyle/>
          <a:p>
            <a:pPr marL="457200" indent="-457200">
              <a:spcAft>
                <a:spcPts val="600"/>
              </a:spcAft>
              <a:buClr>
                <a:srgbClr val="002060"/>
              </a:buClr>
              <a:buFont typeface="Wingdings" pitchFamily="2" charset="2"/>
              <a:buChar char="v"/>
            </a:pPr>
            <a:r>
              <a:rPr lang="en-US" sz="2800" b="1" dirty="0">
                <a:solidFill>
                  <a:srgbClr val="002060"/>
                </a:solidFill>
                <a:latin typeface="Calibri" pitchFamily="34" charset="0"/>
                <a:cs typeface="Calibri" pitchFamily="34" charset="0"/>
              </a:rPr>
              <a:t>Know and Comply with Federal </a:t>
            </a:r>
            <a:r>
              <a:rPr lang="en-US" sz="2800" b="1" dirty="0" smtClean="0">
                <a:solidFill>
                  <a:srgbClr val="002060"/>
                </a:solidFill>
                <a:latin typeface="Calibri" pitchFamily="34" charset="0"/>
                <a:cs typeface="Calibri" pitchFamily="34" charset="0"/>
              </a:rPr>
              <a:t>Standards</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Know </a:t>
            </a:r>
            <a:r>
              <a:rPr lang="en-US" sz="2800" b="1" dirty="0">
                <a:solidFill>
                  <a:srgbClr val="002060"/>
                </a:solidFill>
                <a:latin typeface="Calibri" pitchFamily="34" charset="0"/>
                <a:cs typeface="Calibri" pitchFamily="34" charset="0"/>
              </a:rPr>
              <a:t>and Comply with Voluntary </a:t>
            </a:r>
            <a:r>
              <a:rPr lang="en-US" sz="2800" b="1" dirty="0" smtClean="0">
                <a:solidFill>
                  <a:srgbClr val="002060"/>
                </a:solidFill>
                <a:latin typeface="Calibri" pitchFamily="34" charset="0"/>
                <a:cs typeface="Calibri" pitchFamily="34" charset="0"/>
              </a:rPr>
              <a:t>Standards</a:t>
            </a:r>
          </a:p>
          <a:p>
            <a:pPr marL="457200" indent="-457200">
              <a:spcAft>
                <a:spcPts val="600"/>
              </a:spcAft>
              <a:buClr>
                <a:srgbClr val="002060"/>
              </a:buClr>
              <a:buFont typeface="Wingdings" pitchFamily="2" charset="2"/>
              <a:buChar char="v"/>
            </a:pPr>
            <a:r>
              <a:rPr lang="en-US" sz="2800" b="1" i="1" dirty="0" smtClean="0">
                <a:solidFill>
                  <a:srgbClr val="002060"/>
                </a:solidFill>
                <a:latin typeface="Calibri" pitchFamily="34" charset="0"/>
                <a:cs typeface="Calibri" pitchFamily="34" charset="0"/>
              </a:rPr>
              <a:t>Control </a:t>
            </a:r>
            <a:r>
              <a:rPr lang="en-US" sz="2800" b="1" i="1" dirty="0">
                <a:solidFill>
                  <a:srgbClr val="002060"/>
                </a:solidFill>
                <a:latin typeface="Calibri" pitchFamily="34" charset="0"/>
                <a:cs typeface="Calibri" pitchFamily="34" charset="0"/>
              </a:rPr>
              <a:t>the supply </a:t>
            </a:r>
            <a:r>
              <a:rPr lang="en-US" sz="2800" b="1" i="1" dirty="0" smtClean="0">
                <a:solidFill>
                  <a:srgbClr val="002060"/>
                </a:solidFill>
                <a:latin typeface="Calibri" pitchFamily="34" charset="0"/>
                <a:cs typeface="Calibri" pitchFamily="34" charset="0"/>
              </a:rPr>
              <a:t>chain</a:t>
            </a:r>
          </a:p>
          <a:p>
            <a:pPr marL="457200" indent="-457200">
              <a:spcAft>
                <a:spcPts val="600"/>
              </a:spcAft>
              <a:buClr>
                <a:srgbClr val="002060"/>
              </a:buClr>
              <a:buFont typeface="Wingdings" pitchFamily="2" charset="2"/>
              <a:buChar char="v"/>
            </a:pPr>
            <a:r>
              <a:rPr lang="en-US" sz="2800" b="1" i="1" dirty="0" smtClean="0">
                <a:solidFill>
                  <a:srgbClr val="002060"/>
                </a:solidFill>
                <a:latin typeface="Calibri" pitchFamily="34" charset="0"/>
                <a:cs typeface="Calibri" pitchFamily="34" charset="0"/>
              </a:rPr>
              <a:t>Test</a:t>
            </a:r>
            <a:r>
              <a:rPr lang="en-US" sz="2800" b="1" i="1" dirty="0">
                <a:solidFill>
                  <a:srgbClr val="002060"/>
                </a:solidFill>
                <a:latin typeface="Calibri" pitchFamily="34" charset="0"/>
                <a:cs typeface="Calibri" pitchFamily="34" charset="0"/>
              </a:rPr>
              <a:t>, Test, </a:t>
            </a:r>
            <a:r>
              <a:rPr lang="en-US" sz="2800" b="1" i="1" dirty="0" smtClean="0">
                <a:solidFill>
                  <a:srgbClr val="002060"/>
                </a:solidFill>
                <a:latin typeface="Calibri" pitchFamily="34" charset="0"/>
                <a:cs typeface="Calibri" pitchFamily="34" charset="0"/>
              </a:rPr>
              <a:t>Test</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Monitor </a:t>
            </a:r>
            <a:r>
              <a:rPr lang="en-US" sz="2800" b="1" dirty="0">
                <a:solidFill>
                  <a:srgbClr val="002060"/>
                </a:solidFill>
                <a:latin typeface="Calibri" pitchFamily="34" charset="0"/>
                <a:cs typeface="Calibri" pitchFamily="34" charset="0"/>
              </a:rPr>
              <a:t>Product </a:t>
            </a:r>
            <a:r>
              <a:rPr lang="en-US" sz="2800" b="1" dirty="0" smtClean="0">
                <a:solidFill>
                  <a:srgbClr val="002060"/>
                </a:solidFill>
                <a:latin typeface="Calibri" pitchFamily="34" charset="0"/>
                <a:cs typeface="Calibri" pitchFamily="34" charset="0"/>
              </a:rPr>
              <a:t>Use</a:t>
            </a:r>
          </a:p>
          <a:p>
            <a:pPr marL="457200" indent="-457200">
              <a:spcAft>
                <a:spcPts val="600"/>
              </a:spcAft>
              <a:buClr>
                <a:srgbClr val="002060"/>
              </a:buClr>
              <a:buFont typeface="Wingdings" pitchFamily="2" charset="2"/>
              <a:buChar char="v"/>
            </a:pPr>
            <a:r>
              <a:rPr lang="en-US" sz="2800" b="1" dirty="0">
                <a:solidFill>
                  <a:srgbClr val="002060"/>
                </a:solidFill>
                <a:latin typeface="Calibri" pitchFamily="34" charset="0"/>
                <a:cs typeface="Calibri" pitchFamily="34" charset="0"/>
              </a:rPr>
              <a:t>E</a:t>
            </a:r>
            <a:r>
              <a:rPr lang="en-US" sz="2800" b="1" dirty="0" smtClean="0">
                <a:solidFill>
                  <a:srgbClr val="002060"/>
                </a:solidFill>
                <a:latin typeface="Calibri" pitchFamily="34" charset="0"/>
                <a:cs typeface="Calibri" pitchFamily="34" charset="0"/>
              </a:rPr>
              <a:t>valuate </a:t>
            </a:r>
            <a:r>
              <a:rPr lang="en-US" sz="2800" b="1" dirty="0">
                <a:solidFill>
                  <a:srgbClr val="002060"/>
                </a:solidFill>
                <a:latin typeface="Calibri" pitchFamily="34" charset="0"/>
                <a:cs typeface="Calibri" pitchFamily="34" charset="0"/>
              </a:rPr>
              <a:t>Complaints, Inquiries, Injuries, Customer </a:t>
            </a:r>
            <a:r>
              <a:rPr lang="en-US" sz="2800" b="1" dirty="0" smtClean="0">
                <a:solidFill>
                  <a:srgbClr val="002060"/>
                </a:solidFill>
                <a:latin typeface="Calibri" pitchFamily="34" charset="0"/>
                <a:cs typeface="Calibri" pitchFamily="34" charset="0"/>
              </a:rPr>
              <a:t>Feedback</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Respond </a:t>
            </a:r>
            <a:r>
              <a:rPr lang="en-US" sz="2800" b="1" dirty="0">
                <a:solidFill>
                  <a:srgbClr val="002060"/>
                </a:solidFill>
                <a:latin typeface="Calibri" pitchFamily="34" charset="0"/>
                <a:cs typeface="Calibri" pitchFamily="34" charset="0"/>
              </a:rPr>
              <a:t>to Retailer/Importer </a:t>
            </a:r>
            <a:r>
              <a:rPr lang="en-US" sz="2800" b="1" dirty="0" smtClean="0">
                <a:solidFill>
                  <a:srgbClr val="002060"/>
                </a:solidFill>
                <a:latin typeface="Calibri" pitchFamily="34" charset="0"/>
                <a:cs typeface="Calibri" pitchFamily="34" charset="0"/>
              </a:rPr>
              <a:t>Notifications</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Report </a:t>
            </a:r>
            <a:r>
              <a:rPr lang="en-US" sz="2800" b="1" dirty="0">
                <a:solidFill>
                  <a:srgbClr val="002060"/>
                </a:solidFill>
                <a:latin typeface="Calibri" pitchFamily="34" charset="0"/>
                <a:cs typeface="Calibri" pitchFamily="34" charset="0"/>
              </a:rPr>
              <a:t>Safety Issues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958875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10134600" cy="1143000"/>
          </a:xfrm>
        </p:spPr>
        <p:txBody>
          <a:bodyPr>
            <a:noAutofit/>
          </a:bodyPr>
          <a:lstStyle/>
          <a:p>
            <a:r>
              <a:rPr lang="en-US" sz="5400" dirty="0" smtClean="0">
                <a:effectLst>
                  <a:outerShdw blurRad="38100" dist="38100" dir="2700000" algn="tl">
                    <a:srgbClr val="000000">
                      <a:alpha val="43137"/>
                    </a:srgbClr>
                  </a:outerShdw>
                </a:effectLst>
                <a:latin typeface="Calibri" pitchFamily="34" charset="0"/>
                <a:cs typeface="Calibri" pitchFamily="34" charset="0"/>
              </a:rPr>
              <a:t>Publicly </a:t>
            </a:r>
            <a:r>
              <a:rPr lang="en-US" sz="5000" dirty="0" smtClean="0">
                <a:effectLst>
                  <a:outerShdw blurRad="38100" dist="38100" dir="2700000" algn="tl">
                    <a:srgbClr val="000000">
                      <a:alpha val="43137"/>
                    </a:srgbClr>
                  </a:outerShdw>
                </a:effectLst>
                <a:latin typeface="Calibri" pitchFamily="34" charset="0"/>
                <a:cs typeface="Calibri" pitchFamily="34" charset="0"/>
              </a:rPr>
              <a:t>Available</a:t>
            </a:r>
            <a:r>
              <a:rPr lang="en-US" sz="5400" dirty="0" smtClean="0">
                <a:effectLst>
                  <a:outerShdw blurRad="38100" dist="38100" dir="2700000" algn="tl">
                    <a:srgbClr val="000000">
                      <a:alpha val="43137"/>
                    </a:srgbClr>
                  </a:outerShdw>
                </a:effectLst>
                <a:latin typeface="Calibri" pitchFamily="34" charset="0"/>
                <a:cs typeface="Calibri" pitchFamily="34" charset="0"/>
              </a:rPr>
              <a:t> Information</a:t>
            </a:r>
            <a:endParaRPr lang="en-US" sz="54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2057400" y="1828800"/>
            <a:ext cx="5486400" cy="4247317"/>
          </a:xfrm>
          <a:prstGeom prst="rect">
            <a:avLst/>
          </a:prstGeom>
          <a:ln w="38100">
            <a:solidFill>
              <a:srgbClr val="002060"/>
            </a:solidFill>
          </a:ln>
        </p:spPr>
        <p:txBody>
          <a:bodyPr wrap="square">
            <a:spAutoFit/>
          </a:bodyPr>
          <a:lstStyle/>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CPSC Website</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Regulations/Standards</a:t>
            </a:r>
            <a:endParaRPr lang="en-US" sz="3000" b="1" dirty="0">
              <a:solidFill>
                <a:srgbClr val="002060"/>
              </a:solidFill>
              <a:latin typeface="Calibri" pitchFamily="34" charset="0"/>
              <a:cs typeface="Calibri" pitchFamily="34" charset="0"/>
            </a:endParaRP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Regulatory Summaries</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Loungewear Policy</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Laboratory Manuals</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Import Stoppage Report</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Regulatory Violations List</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Consumer Recall Press Releases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420546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000" dirty="0" smtClean="0">
                <a:latin typeface="Calibri" pitchFamily="34" charset="0"/>
                <a:cs typeface="Calibri" pitchFamily="34" charset="0"/>
              </a:rPr>
              <a:t>Available Resources </a:t>
            </a:r>
            <a:endParaRPr lang="en-US" sz="50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0"/>
            <a:ext cx="2057400" cy="2781519"/>
          </a:xfrm>
          <a:prstGeom prst="rect">
            <a:avLst/>
          </a:prstGeom>
          <a:ln w="19050">
            <a:solidFill>
              <a:srgbClr val="002060"/>
            </a:solidFill>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239" y="4419600"/>
            <a:ext cx="3476161" cy="2100745"/>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855" y="1523999"/>
            <a:ext cx="1831745" cy="2351373"/>
          </a:xfrm>
          <a:prstGeom prst="rect">
            <a:avLst/>
          </a:prstGeom>
          <a:ln w="19050">
            <a:solidFill>
              <a:srgbClr val="002060"/>
            </a:solidFill>
          </a:ln>
        </p:spPr>
      </p:pic>
      <p:sp>
        <p:nvSpPr>
          <p:cNvPr id="5" name="Rectangle 4"/>
          <p:cNvSpPr/>
          <p:nvPr/>
        </p:nvSpPr>
        <p:spPr>
          <a:xfrm>
            <a:off x="82965" y="1752600"/>
            <a:ext cx="2501069" cy="400110"/>
          </a:xfrm>
          <a:prstGeom prst="rect">
            <a:avLst/>
          </a:prstGeom>
          <a:ln w="38100">
            <a:solidFill>
              <a:srgbClr val="002060"/>
            </a:solidFill>
          </a:ln>
        </p:spPr>
        <p:txBody>
          <a:bodyPr wrap="none">
            <a:spAutoFit/>
          </a:bodyPr>
          <a:lstStyle/>
          <a:p>
            <a:r>
              <a:rPr lang="en-US" sz="2000" b="1" dirty="0">
                <a:solidFill>
                  <a:srgbClr val="002060"/>
                </a:solidFill>
                <a:latin typeface="Calibri" panose="020F0502020204030204" pitchFamily="34" charset="0"/>
              </a:rPr>
              <a:t>http://www.ecfr.gov/</a:t>
            </a:r>
          </a:p>
        </p:txBody>
      </p:sp>
      <p:sp>
        <p:nvSpPr>
          <p:cNvPr id="11" name="Rectangle 10"/>
          <p:cNvSpPr/>
          <p:nvPr/>
        </p:nvSpPr>
        <p:spPr>
          <a:xfrm>
            <a:off x="3681159" y="3942377"/>
            <a:ext cx="2567241" cy="400110"/>
          </a:xfrm>
          <a:prstGeom prst="rect">
            <a:avLst/>
          </a:prstGeom>
          <a:ln w="38100">
            <a:solidFill>
              <a:srgbClr val="002060"/>
            </a:solidFill>
          </a:ln>
        </p:spPr>
        <p:txBody>
          <a:bodyPr wrap="none">
            <a:spAutoFit/>
          </a:bodyPr>
          <a:lstStyle/>
          <a:p>
            <a:r>
              <a:rPr lang="en-US" sz="2000" b="1" dirty="0">
                <a:solidFill>
                  <a:srgbClr val="002060"/>
                </a:solidFill>
                <a:latin typeface="Calibri" panose="020F0502020204030204" pitchFamily="34" charset="0"/>
              </a:rPr>
              <a:t>http://</a:t>
            </a:r>
            <a:r>
              <a:rPr lang="en-US" sz="2000" b="1" dirty="0" smtClean="0">
                <a:solidFill>
                  <a:srgbClr val="002060"/>
                </a:solidFill>
                <a:latin typeface="Calibri" panose="020F0502020204030204" pitchFamily="34" charset="0"/>
              </a:rPr>
              <a:t>www.cpsc.gov</a:t>
            </a:r>
            <a:r>
              <a:rPr lang="en-US" sz="2000" b="1" dirty="0">
                <a:solidFill>
                  <a:srgbClr val="002060"/>
                </a:solidFill>
                <a:latin typeface="Calibri" panose="020F0502020204030204" pitchFamily="34" charset="0"/>
              </a:rPr>
              <a: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1219200"/>
            <a:ext cx="1962150" cy="541140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223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a:ln w="28575">
            <a:noFill/>
          </a:ln>
        </p:spPr>
        <p:txBody>
          <a:bodyPr>
            <a:noAutofit/>
          </a:bodyPr>
          <a:lstStyle/>
          <a:p>
            <a:r>
              <a:rPr lang="en-US" sz="5000" dirty="0" smtClean="0">
                <a:latin typeface="Calibri" pitchFamily="34" charset="0"/>
                <a:cs typeface="Calibri" pitchFamily="34" charset="0"/>
              </a:rPr>
              <a:t>Part 1610 - Specific </a:t>
            </a:r>
            <a:r>
              <a:rPr lang="en-US" sz="5000" dirty="0">
                <a:latin typeface="Calibri" pitchFamily="34" charset="0"/>
                <a:cs typeface="Calibri" pitchFamily="34" charset="0"/>
              </a:rPr>
              <a:t>Exemptions </a:t>
            </a:r>
          </a:p>
        </p:txBody>
      </p:sp>
      <p:sp>
        <p:nvSpPr>
          <p:cNvPr id="3" name="Slide Number Placeholder 2"/>
          <p:cNvSpPr>
            <a:spLocks noGrp="1"/>
          </p:cNvSpPr>
          <p:nvPr>
            <p:ph type="sldNum" sz="quarter" idx="12"/>
          </p:nvPr>
        </p:nvSpPr>
        <p:spPr>
          <a:xfrm>
            <a:off x="6553200" y="6492875"/>
            <a:ext cx="2133600" cy="365125"/>
          </a:xfrm>
        </p:spPr>
        <p:txBody>
          <a:bodyPr/>
          <a:lstStyle/>
          <a:p>
            <a:fld id="{B6F15528-21DE-4FAA-801E-634DDDAF4B2B}" type="slidenum">
              <a:rPr lang="en-US" smtClean="0">
                <a:solidFill>
                  <a:prstClr val="black">
                    <a:tint val="75000"/>
                  </a:prstClr>
                </a:solidFill>
              </a:rPr>
              <a:pPr/>
              <a:t>6</a:t>
            </a:fld>
            <a:endParaRPr lang="en-US" dirty="0">
              <a:solidFill>
                <a:prstClr val="black">
                  <a:tint val="75000"/>
                </a:prstClr>
              </a:solidFill>
            </a:endParaRPr>
          </a:p>
        </p:txBody>
      </p:sp>
      <p:sp>
        <p:nvSpPr>
          <p:cNvPr id="4" name="TextBox 3"/>
          <p:cNvSpPr txBox="1"/>
          <p:nvPr/>
        </p:nvSpPr>
        <p:spPr>
          <a:xfrm>
            <a:off x="457200" y="1190685"/>
            <a:ext cx="8229600" cy="4893647"/>
          </a:xfrm>
          <a:prstGeom prst="rect">
            <a:avLst/>
          </a:prstGeom>
          <a:noFill/>
          <a:ln w="38100">
            <a:solidFill>
              <a:srgbClr val="002060"/>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Fabrics that meet a specific exemption do not require </a:t>
            </a:r>
            <a:r>
              <a:rPr lang="en-US" sz="2400" b="1" dirty="0" smtClean="0">
                <a:solidFill>
                  <a:srgbClr val="002060"/>
                </a:solidFill>
                <a:latin typeface="Calibri" pitchFamily="34" charset="0"/>
                <a:cs typeface="Calibri" pitchFamily="34" charset="0"/>
              </a:rPr>
              <a:t>testing.</a:t>
            </a: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Determined by </a:t>
            </a:r>
            <a:r>
              <a:rPr lang="en-US" sz="2400" dirty="0">
                <a:solidFill>
                  <a:srgbClr val="002060"/>
                </a:solidFill>
                <a:latin typeface="Calibri" pitchFamily="34" charset="0"/>
                <a:cs typeface="Calibri" pitchFamily="34" charset="0"/>
              </a:rPr>
              <a:t>fabric type and specifications</a:t>
            </a:r>
          </a:p>
          <a:p>
            <a:pPr marL="1257300" lvl="2" indent="-342900">
              <a:buFont typeface="Wingdings" pitchFamily="2" charset="2"/>
              <a:buChar char="§"/>
            </a:pPr>
            <a:r>
              <a:rPr lang="en-US" sz="2400" dirty="0">
                <a:solidFill>
                  <a:srgbClr val="002060"/>
                </a:solidFill>
                <a:latin typeface="Calibri" pitchFamily="34" charset="0"/>
                <a:cs typeface="Calibri" pitchFamily="34" charset="0"/>
              </a:rPr>
              <a:t>Plain-surface textile fabric or </a:t>
            </a:r>
            <a:r>
              <a:rPr lang="en-US" sz="2400" dirty="0" smtClean="0">
                <a:solidFill>
                  <a:srgbClr val="002060"/>
                </a:solidFill>
                <a:latin typeface="Calibri" pitchFamily="34" charset="0"/>
                <a:cs typeface="Calibri" pitchFamily="34" charset="0"/>
              </a:rPr>
              <a:t>raised-fiber surface</a:t>
            </a:r>
            <a:endParaRPr lang="en-US" sz="2400" dirty="0">
              <a:solidFill>
                <a:srgbClr val="002060"/>
              </a:solidFill>
              <a:latin typeface="Calibri" pitchFamily="34" charset="0"/>
              <a:cs typeface="Calibri" pitchFamily="34" charset="0"/>
            </a:endParaRPr>
          </a:p>
          <a:p>
            <a:pPr marL="1257300" lvl="2" indent="-342900">
              <a:buFont typeface="Wingdings" pitchFamily="2" charset="2"/>
              <a:buChar char="§"/>
            </a:pPr>
            <a:r>
              <a:rPr lang="en-US" sz="2400" dirty="0">
                <a:solidFill>
                  <a:srgbClr val="002060"/>
                </a:solidFill>
                <a:latin typeface="Calibri" pitchFamily="34" charset="0"/>
                <a:cs typeface="Calibri" pitchFamily="34" charset="0"/>
              </a:rPr>
              <a:t>Fabric weight</a:t>
            </a:r>
          </a:p>
          <a:p>
            <a:pPr marL="1257300" lvl="2" indent="-342900">
              <a:buFont typeface="Wingdings" pitchFamily="2" charset="2"/>
              <a:buChar char="§"/>
            </a:pPr>
            <a:r>
              <a:rPr lang="en-US" sz="2400" dirty="0">
                <a:solidFill>
                  <a:srgbClr val="002060"/>
                </a:solidFill>
                <a:latin typeface="Calibri" pitchFamily="34" charset="0"/>
                <a:cs typeface="Calibri" pitchFamily="34" charset="0"/>
              </a:rPr>
              <a:t>Fiber </a:t>
            </a:r>
            <a:r>
              <a:rPr lang="en-US" sz="2400" dirty="0" smtClean="0">
                <a:solidFill>
                  <a:srgbClr val="002060"/>
                </a:solidFill>
                <a:latin typeface="Calibri" pitchFamily="34" charset="0"/>
                <a:cs typeface="Calibri" pitchFamily="34" charset="0"/>
              </a:rPr>
              <a:t>content</a:t>
            </a:r>
          </a:p>
          <a:p>
            <a:pPr lvl="2"/>
            <a:endParaRPr lang="en-US" sz="2400"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Plain-surface </a:t>
            </a:r>
            <a:r>
              <a:rPr lang="en-US" sz="2400" b="1" dirty="0">
                <a:solidFill>
                  <a:srgbClr val="002060"/>
                </a:solidFill>
                <a:latin typeface="Calibri" pitchFamily="34" charset="0"/>
                <a:cs typeface="Calibri" pitchFamily="34" charset="0"/>
              </a:rPr>
              <a:t>fabrics ≥88.2 </a:t>
            </a:r>
            <a:r>
              <a:rPr lang="en-US" sz="2400" b="1" dirty="0" smtClean="0">
                <a:solidFill>
                  <a:srgbClr val="002060"/>
                </a:solidFill>
                <a:latin typeface="Calibri" pitchFamily="34" charset="0"/>
                <a:cs typeface="Calibri" pitchFamily="34" charset="0"/>
              </a:rPr>
              <a:t>g/m</a:t>
            </a:r>
            <a:r>
              <a:rPr lang="en-US" sz="2400" b="1" baseline="30000" dirty="0" smtClean="0">
                <a:solidFill>
                  <a:srgbClr val="002060"/>
                </a:solidFill>
                <a:latin typeface="Calibri" pitchFamily="34" charset="0"/>
                <a:cs typeface="Calibri" pitchFamily="34" charset="0"/>
              </a:rPr>
              <a:t>2</a:t>
            </a:r>
            <a:r>
              <a:rPr lang="en-US" sz="2400" b="1" dirty="0" smtClean="0">
                <a:solidFill>
                  <a:srgbClr val="002060"/>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(2.6 </a:t>
            </a:r>
            <a:r>
              <a:rPr lang="en-US" sz="2400" b="1" dirty="0" err="1" smtClean="0">
                <a:solidFill>
                  <a:srgbClr val="002060"/>
                </a:solidFill>
                <a:latin typeface="Calibri" pitchFamily="34" charset="0"/>
                <a:cs typeface="Calibri" pitchFamily="34" charset="0"/>
              </a:rPr>
              <a:t>oz</a:t>
            </a:r>
            <a:r>
              <a:rPr lang="en-US" sz="2400" b="1" dirty="0" smtClean="0">
                <a:solidFill>
                  <a:srgbClr val="002060"/>
                </a:solidFill>
                <a:latin typeface="Calibri" pitchFamily="34" charset="0"/>
                <a:cs typeface="Calibri" pitchFamily="34" charset="0"/>
              </a:rPr>
              <a:t>/yd</a:t>
            </a:r>
            <a:r>
              <a:rPr lang="en-US" sz="2400" b="1" baseline="30000" dirty="0" smtClean="0">
                <a:solidFill>
                  <a:srgbClr val="002060"/>
                </a:solidFill>
                <a:latin typeface="Calibri" pitchFamily="34" charset="0"/>
                <a:cs typeface="Calibri" pitchFamily="34" charset="0"/>
              </a:rPr>
              <a:t>2</a:t>
            </a:r>
            <a:r>
              <a:rPr lang="en-US" sz="2400" b="1" dirty="0" smtClean="0">
                <a:solidFill>
                  <a:srgbClr val="002060"/>
                </a:solidFill>
                <a:latin typeface="Calibri" pitchFamily="34" charset="0"/>
                <a:cs typeface="Calibri" pitchFamily="34" charset="0"/>
              </a:rPr>
              <a:t>), regardless </a:t>
            </a:r>
            <a:r>
              <a:rPr lang="en-US" sz="2400" b="1" dirty="0">
                <a:solidFill>
                  <a:srgbClr val="002060"/>
                </a:solidFill>
                <a:latin typeface="Calibri" pitchFamily="34" charset="0"/>
                <a:cs typeface="Calibri" pitchFamily="34" charset="0"/>
              </a:rPr>
              <a:t>of fiber </a:t>
            </a:r>
            <a:r>
              <a:rPr lang="en-US" sz="2400" b="1" dirty="0" smtClean="0">
                <a:solidFill>
                  <a:srgbClr val="002060"/>
                </a:solidFill>
                <a:latin typeface="Calibri" pitchFamily="34" charset="0"/>
                <a:cs typeface="Calibri" pitchFamily="34" charset="0"/>
              </a:rPr>
              <a:t>content</a:t>
            </a: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Plain- and raised-fiber </a:t>
            </a:r>
            <a:r>
              <a:rPr lang="en-US" sz="2400" b="1" dirty="0">
                <a:solidFill>
                  <a:srgbClr val="002060"/>
                </a:solidFill>
                <a:latin typeface="Calibri" pitchFamily="34" charset="0"/>
                <a:cs typeface="Calibri" pitchFamily="34" charset="0"/>
              </a:rPr>
              <a:t>surface fabrics made </a:t>
            </a:r>
            <a:r>
              <a:rPr lang="en-US" sz="2400" b="1" dirty="0" smtClean="0">
                <a:solidFill>
                  <a:srgbClr val="002060"/>
                </a:solidFill>
                <a:latin typeface="Calibri" pitchFamily="34" charset="0"/>
                <a:cs typeface="Calibri" pitchFamily="34" charset="0"/>
              </a:rPr>
              <a:t>of certain fibers:</a:t>
            </a:r>
            <a:endParaRPr lang="en-US" sz="2400" b="1" dirty="0">
              <a:solidFill>
                <a:srgbClr val="002060"/>
              </a:solidFill>
              <a:latin typeface="Calibri" pitchFamily="34" charset="0"/>
              <a:cs typeface="Calibri" pitchFamily="34" charset="0"/>
            </a:endParaRP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Acrylic</a:t>
            </a:r>
            <a:r>
              <a:rPr lang="en-US" sz="2400" dirty="0">
                <a:solidFill>
                  <a:srgbClr val="002060"/>
                </a:solidFill>
                <a:latin typeface="Calibri" pitchFamily="34" charset="0"/>
                <a:cs typeface="Calibri" pitchFamily="34" charset="0"/>
              </a:rPr>
              <a:t>, </a:t>
            </a:r>
            <a:r>
              <a:rPr lang="en-US" sz="2400" dirty="0" err="1" smtClean="0">
                <a:solidFill>
                  <a:srgbClr val="002060"/>
                </a:solidFill>
                <a:latin typeface="Calibri" pitchFamily="34" charset="0"/>
                <a:cs typeface="Calibri" pitchFamily="34" charset="0"/>
              </a:rPr>
              <a:t>modacrylic</a:t>
            </a:r>
            <a:r>
              <a:rPr lang="en-US" sz="2400" dirty="0" smtClean="0">
                <a:solidFill>
                  <a:srgbClr val="002060"/>
                </a:solidFill>
                <a:latin typeface="Calibri" pitchFamily="34" charset="0"/>
                <a:cs typeface="Calibri" pitchFamily="34" charset="0"/>
              </a:rPr>
              <a:t>, nylon, olefin, polyester</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wool</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or </a:t>
            </a:r>
            <a:r>
              <a:rPr lang="en-US" sz="2400" dirty="0">
                <a:solidFill>
                  <a:srgbClr val="002060"/>
                </a:solidFill>
                <a:latin typeface="Calibri" pitchFamily="34" charset="0"/>
                <a:cs typeface="Calibri" pitchFamily="34" charset="0"/>
              </a:rPr>
              <a:t>any combination of these fibers, regardless of </a:t>
            </a:r>
            <a:r>
              <a:rPr lang="en-US" sz="2400" dirty="0" smtClean="0">
                <a:solidFill>
                  <a:srgbClr val="002060"/>
                </a:solidFill>
                <a:latin typeface="Calibri" pitchFamily="34" charset="0"/>
                <a:cs typeface="Calibri" pitchFamily="34" charset="0"/>
              </a:rPr>
              <a:t>weight</a:t>
            </a:r>
            <a:endParaRPr lang="en-US" sz="2400" dirty="0">
              <a:solidFill>
                <a:srgbClr val="002060"/>
              </a:solidFill>
              <a:latin typeface="Calibri" pitchFamily="34" charset="0"/>
              <a:cs typeface="Calibri" pitchFamily="34" charset="0"/>
            </a:endParaRPr>
          </a:p>
        </p:txBody>
      </p:sp>
      <p:pic>
        <p:nvPicPr>
          <p:cNvPr id="1032" name="Picture 8" descr="https://upload.wikimedia.org/wikipedia/commons/thumb/7/7f/Stoffballen2_fcm.jpg/220px-Stoffballen2_f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737" y="2789018"/>
            <a:ext cx="17526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28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18706" y="-152400"/>
            <a:ext cx="8229600" cy="1143000"/>
          </a:xfrm>
        </p:spPr>
        <p:txBody>
          <a:bodyPr>
            <a:noAutofit/>
          </a:bodyPr>
          <a:lstStyle/>
          <a:p>
            <a:pPr algn="ctr" eaLnBrk="1" hangingPunct="1"/>
            <a:r>
              <a:rPr lang="en-US" sz="5000" dirty="0" smtClean="0">
                <a:effectLst>
                  <a:outerShdw blurRad="38100" dist="38100" dir="2700000" algn="tl">
                    <a:srgbClr val="000000">
                      <a:alpha val="43137"/>
                    </a:srgbClr>
                  </a:outerShdw>
                </a:effectLst>
                <a:latin typeface="Calibri" pitchFamily="34" charset="0"/>
                <a:cs typeface="Calibri" pitchFamily="34" charset="0"/>
              </a:rPr>
              <a:t>CPSC Home Page</a:t>
            </a:r>
            <a:endParaRPr lang="zh-CN" altLang="en-US" sz="5000" dirty="0" smtClean="0">
              <a:effectLst>
                <a:outerShdw blurRad="38100" dist="38100" dir="2700000" algn="tl">
                  <a:srgbClr val="000000">
                    <a:alpha val="43137"/>
                  </a:srgbClr>
                </a:outerShdw>
              </a:effectLst>
              <a:latin typeface="Calibri" pitchFamily="34" charset="0"/>
              <a:ea typeface="SimSun" pitchFamily="2" charset="-122"/>
              <a:cs typeface="Calibri"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sp>
        <p:nvSpPr>
          <p:cNvPr id="5" name="TextBox 4"/>
          <p:cNvSpPr txBox="1"/>
          <p:nvPr/>
        </p:nvSpPr>
        <p:spPr>
          <a:xfrm>
            <a:off x="2743200" y="6488668"/>
            <a:ext cx="3581400" cy="369332"/>
          </a:xfrm>
          <a:prstGeom prst="rect">
            <a:avLst/>
          </a:prstGeom>
          <a:noFill/>
        </p:spPr>
        <p:txBody>
          <a:bodyPr wrap="square" rtlCol="0">
            <a:spAutoFit/>
          </a:bodyPr>
          <a:lstStyle/>
          <a:p>
            <a:pPr algn="ctr">
              <a:defRPr/>
            </a:pPr>
            <a:r>
              <a:rPr lang="en-US" b="1" kern="0" dirty="0" smtClean="0">
                <a:solidFill>
                  <a:prstClr val="white"/>
                </a:solidFill>
                <a:latin typeface="Calibri"/>
                <a:ea typeface="Calibri"/>
                <a:cs typeface="Times New Roman"/>
              </a:rPr>
              <a:t>http://www.cpsc.gov/</a:t>
            </a:r>
            <a:endParaRPr lang="en-US" b="1" kern="0" dirty="0">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17910" cy="520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022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0" y="0"/>
            <a:ext cx="7772400" cy="762000"/>
          </a:xfrm>
        </p:spPr>
        <p:txBody>
          <a:bodyPr>
            <a:noAutofit/>
          </a:bodyPr>
          <a:lstStyle/>
          <a:p>
            <a:r>
              <a:rPr lang="en-US" sz="5000" dirty="0">
                <a:effectLst>
                  <a:outerShdw blurRad="38100" dist="38100" dir="2700000" algn="tl">
                    <a:srgbClr val="000000">
                      <a:alpha val="43137"/>
                    </a:srgbClr>
                  </a:outerShdw>
                </a:effectLst>
                <a:latin typeface="Calibri" pitchFamily="34" charset="0"/>
                <a:cs typeface="Calibri" pitchFamily="34" charset="0"/>
              </a:rPr>
              <a:t>For Further Information</a:t>
            </a:r>
            <a:r>
              <a:rPr lang="en-US" sz="5000" dirty="0" smtClean="0">
                <a:effectLst>
                  <a:outerShdw blurRad="38100" dist="38100" dir="2700000" algn="tl">
                    <a:srgbClr val="000000">
                      <a:alpha val="43137"/>
                    </a:srgbClr>
                  </a:outerShdw>
                </a:effectLst>
                <a:latin typeface="Calibri" pitchFamily="34" charset="0"/>
                <a:cs typeface="Calibri" pitchFamily="34" charset="0"/>
              </a:rPr>
              <a: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84995" name="Rectangle 3"/>
          <p:cNvSpPr>
            <a:spLocks noGrp="1" noChangeArrowheads="1"/>
          </p:cNvSpPr>
          <p:nvPr>
            <p:ph type="body" sz="half" idx="1"/>
          </p:nvPr>
        </p:nvSpPr>
        <p:spPr>
          <a:xfrm>
            <a:off x="915988" y="1447800"/>
            <a:ext cx="7413625" cy="4953000"/>
          </a:xfrm>
          <a:ln w="38100">
            <a:solidFill>
              <a:srgbClr val="002060"/>
            </a:solidFill>
          </a:ln>
        </p:spPr>
        <p:txBody>
          <a:bodyPr>
            <a:normAutofit fontScale="92500" lnSpcReduction="10000"/>
          </a:bodyPr>
          <a:lstStyle/>
          <a:p>
            <a:pPr algn="ctr">
              <a:lnSpc>
                <a:spcPct val="90000"/>
              </a:lnSpc>
              <a:buClr>
                <a:schemeClr val="tx1"/>
              </a:buClr>
              <a:buFont typeface="Monotype Sorts" pitchFamily="2" charset="2"/>
              <a:buNone/>
            </a:pPr>
            <a:endParaRPr lang="en-US" sz="1000" b="1" dirty="0">
              <a:solidFill>
                <a:schemeClr val="bg1"/>
              </a:solidFill>
              <a:latin typeface="Calibri" pitchFamily="34" charset="0"/>
              <a:cs typeface="Calibri" pitchFamily="34" charset="0"/>
            </a:endParaRPr>
          </a:p>
          <a:p>
            <a:pPr algn="ctr">
              <a:lnSpc>
                <a:spcPct val="90000"/>
              </a:lnSpc>
              <a:buClr>
                <a:schemeClr val="tx1"/>
              </a:buClr>
              <a:buNone/>
            </a:pPr>
            <a:r>
              <a:rPr lang="en-US" sz="3000" b="1" dirty="0">
                <a:solidFill>
                  <a:srgbClr val="002060"/>
                </a:solidFill>
                <a:latin typeface="Calibri" pitchFamily="34" charset="0"/>
                <a:cs typeface="Calibri" pitchFamily="34" charset="0"/>
              </a:rPr>
              <a:t>U.S. Consumer Product Safety Commission</a:t>
            </a: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3900" b="1" dirty="0" smtClean="0">
                <a:solidFill>
                  <a:srgbClr val="002060"/>
                </a:solidFill>
                <a:latin typeface="Calibri" pitchFamily="34" charset="0"/>
                <a:cs typeface="Calibri" pitchFamily="34" charset="0"/>
              </a:rPr>
              <a:t>Allyson Tenney</a:t>
            </a:r>
          </a:p>
          <a:p>
            <a:pPr algn="ctr">
              <a:lnSpc>
                <a:spcPct val="90000"/>
              </a:lnSpc>
              <a:buClr>
                <a:schemeClr val="tx1"/>
              </a:buClr>
              <a:buFont typeface="Monotype Sorts" pitchFamily="2" charset="2"/>
              <a:buNone/>
            </a:pPr>
            <a:r>
              <a:rPr lang="en-US" sz="3000" b="1" dirty="0" smtClean="0">
                <a:solidFill>
                  <a:srgbClr val="002060"/>
                </a:solidFill>
                <a:latin typeface="Calibri" pitchFamily="34" charset="0"/>
                <a:cs typeface="Calibri" pitchFamily="34" charset="0"/>
              </a:rPr>
              <a:t>Director, Division of Engineering</a:t>
            </a:r>
          </a:p>
          <a:p>
            <a:pPr algn="ctr">
              <a:lnSpc>
                <a:spcPct val="90000"/>
              </a:lnSpc>
              <a:buClr>
                <a:schemeClr val="tx1"/>
              </a:buClr>
              <a:buFont typeface="Monotype Sorts" pitchFamily="2" charset="2"/>
              <a:buNone/>
            </a:pPr>
            <a:r>
              <a:rPr lang="en-US" sz="3000" b="1" dirty="0" smtClean="0">
                <a:solidFill>
                  <a:srgbClr val="002060"/>
                </a:solidFill>
                <a:latin typeface="Calibri" pitchFamily="34" charset="0"/>
                <a:cs typeface="Calibri" pitchFamily="34" charset="0"/>
              </a:rPr>
              <a:t>301-987-2769</a:t>
            </a:r>
            <a:endParaRPr lang="en-US" sz="30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3000" b="1" i="1" dirty="0" smtClean="0">
                <a:solidFill>
                  <a:srgbClr val="002060"/>
                </a:solidFill>
                <a:latin typeface="Calibri" pitchFamily="34" charset="0"/>
                <a:cs typeface="Calibri" pitchFamily="34" charset="0"/>
              </a:rPr>
              <a:t>atenney@cpsc.gov</a:t>
            </a:r>
            <a:endParaRPr lang="en-US" sz="30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2800" b="1" dirty="0">
                <a:solidFill>
                  <a:srgbClr val="002060"/>
                </a:solidFill>
                <a:latin typeface="Calibri" pitchFamily="34" charset="0"/>
                <a:cs typeface="Calibri" pitchFamily="34" charset="0"/>
              </a:rPr>
              <a:t>	</a:t>
            </a: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endParaRPr lang="en-US" sz="2800" b="1" dirty="0">
              <a:solidFill>
                <a:srgbClr val="002060"/>
              </a:solidFill>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pPr>
              <a:defRPr/>
            </a:pPr>
            <a:fld id="{91B70671-7607-4212-8B3E-FFF2DA7271CC}" type="slidenum">
              <a:rPr lang="en-US" smtClean="0"/>
              <a:pPr>
                <a:defRPr/>
              </a:pPr>
              <a:t>61</a:t>
            </a:fld>
            <a:endParaRPr lang="en-US"/>
          </a:p>
        </p:txBody>
      </p:sp>
      <p:sp>
        <p:nvSpPr>
          <p:cNvPr id="2" name="TextBox 1"/>
          <p:cNvSpPr txBox="1"/>
          <p:nvPr/>
        </p:nvSpPr>
        <p:spPr>
          <a:xfrm>
            <a:off x="3581400" y="5859682"/>
            <a:ext cx="2362200" cy="461665"/>
          </a:xfrm>
          <a:prstGeom prst="rect">
            <a:avLst/>
          </a:prstGeom>
          <a:noFill/>
        </p:spPr>
        <p:txBody>
          <a:bodyPr wrap="square" rtlCol="0">
            <a:spAutoFit/>
          </a:bodyPr>
          <a:lstStyle/>
          <a:p>
            <a:r>
              <a:rPr lang="en-US" sz="2400" b="1" dirty="0" smtClean="0">
                <a:solidFill>
                  <a:srgbClr val="002060"/>
                </a:solidFill>
                <a:latin typeface="Calibri" pitchFamily="34" charset="0"/>
                <a:cs typeface="Calibri" pitchFamily="34" charset="0"/>
              </a:rPr>
              <a:t>www.CPSC.gov</a:t>
            </a:r>
            <a:endParaRPr lang="en-US" sz="2400" b="1" dirty="0">
              <a:solidFill>
                <a:srgbClr val="002060"/>
              </a:solidFill>
              <a:latin typeface="Calibri" pitchFamily="34" charset="0"/>
              <a:cs typeface="Calibri" pitchFamily="34" charset="0"/>
            </a:endParaRPr>
          </a:p>
        </p:txBody>
      </p:sp>
      <p:pic>
        <p:nvPicPr>
          <p:cNvPr id="2051" name="Picture 3" descr="C:\Users\rchan\Desktop\Projects\CPSC Logos\CPSC seal Blue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94" y="2417928"/>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3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latin typeface="Calibri" pitchFamily="34" charset="0"/>
                <a:cs typeface="Calibri" pitchFamily="34" charset="0"/>
              </a:rPr>
              <a:t>Part 1610-Classifications </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6" name="TextBox 5"/>
          <p:cNvSpPr txBox="1"/>
          <p:nvPr/>
        </p:nvSpPr>
        <p:spPr>
          <a:xfrm>
            <a:off x="228600" y="1385165"/>
            <a:ext cx="8622196" cy="4524315"/>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The Standard specifies testing procedures and determines the relative flammability of textiles used in apparel using three classes of flammability</a:t>
            </a:r>
            <a:r>
              <a:rPr lang="en-US" sz="2400" b="1" dirty="0" smtClean="0">
                <a:solidFill>
                  <a:srgbClr val="002060"/>
                </a:solidFill>
                <a:latin typeface="Calibri" pitchFamily="34" charset="0"/>
                <a:cs typeface="Calibri" pitchFamily="34" charset="0"/>
              </a:rPr>
              <a:t>.</a:t>
            </a:r>
          </a:p>
          <a:p>
            <a:pPr marL="342900" indent="-342900">
              <a:buFont typeface="Wingdings" pitchFamily="2" charset="2"/>
              <a:buChar char="v"/>
            </a:pP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a:solidFill>
                  <a:srgbClr val="002060"/>
                </a:solidFill>
                <a:latin typeface="Calibri" pitchFamily="34" charset="0"/>
                <a:cs typeface="Calibri" pitchFamily="34" charset="0"/>
              </a:rPr>
              <a:t>The burn time of several specimens is averaged and a Class (Class 1, 2, or 3) designation is made based on:</a:t>
            </a:r>
          </a:p>
          <a:p>
            <a:pPr marL="800100" lvl="1" indent="-342900">
              <a:buFont typeface="Wingdings" panose="05000000000000000000" pitchFamily="2" charset="2"/>
              <a:buChar char="§"/>
            </a:pPr>
            <a:r>
              <a:rPr lang="en-US" sz="2400" dirty="0">
                <a:solidFill>
                  <a:srgbClr val="002060"/>
                </a:solidFill>
                <a:latin typeface="Calibri" pitchFamily="34" charset="0"/>
                <a:cs typeface="Calibri" pitchFamily="34" charset="0"/>
              </a:rPr>
              <a:t>Average burn time (speed of burning)</a:t>
            </a:r>
          </a:p>
          <a:p>
            <a:pPr marL="800100" lvl="1" indent="-342900">
              <a:buFont typeface="Wingdings" panose="05000000000000000000" pitchFamily="2" charset="2"/>
              <a:buChar char="§"/>
            </a:pPr>
            <a:r>
              <a:rPr lang="en-US" sz="2400" dirty="0">
                <a:solidFill>
                  <a:srgbClr val="002060"/>
                </a:solidFill>
                <a:latin typeface="Calibri" pitchFamily="34" charset="0"/>
                <a:cs typeface="Calibri" pitchFamily="34" charset="0"/>
              </a:rPr>
              <a:t>Surface characteristics</a:t>
            </a:r>
          </a:p>
          <a:p>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Class 3 textiles are considered dangerously flammable and are not suitable for use in clothing, due to their rapid and intense burning.</a:t>
            </a:r>
            <a:endParaRPr lang="en-US" sz="24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61935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Calibri" pitchFamily="34" charset="0"/>
                <a:cs typeface="Calibri" pitchFamily="34" charset="0"/>
              </a:rPr>
              <a:t>Part </a:t>
            </a:r>
            <a:r>
              <a:rPr lang="en-US" dirty="0" smtClean="0">
                <a:latin typeface="Calibri" pitchFamily="34" charset="0"/>
                <a:cs typeface="Calibri" pitchFamily="34" charset="0"/>
              </a:rPr>
              <a:t>1610 - Testing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5" name="Rectangle 4"/>
          <p:cNvSpPr/>
          <p:nvPr/>
        </p:nvSpPr>
        <p:spPr>
          <a:xfrm>
            <a:off x="228600" y="2222480"/>
            <a:ext cx="3505200" cy="3416320"/>
          </a:xfrm>
          <a:prstGeom prst="rect">
            <a:avLst/>
          </a:prstGeom>
          <a:ln w="38100">
            <a:solidFill>
              <a:srgbClr val="002060"/>
            </a:solidFill>
          </a:ln>
        </p:spPr>
        <p:txBody>
          <a:bodyPr wrap="square">
            <a:spAutoFit/>
          </a:bodyPr>
          <a:lstStyle/>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2 </a:t>
            </a:r>
            <a:r>
              <a:rPr lang="en-US" sz="2400" b="1" dirty="0">
                <a:solidFill>
                  <a:srgbClr val="002060"/>
                </a:solidFill>
                <a:latin typeface="Calibri" pitchFamily="34" charset="0"/>
                <a:cs typeface="Calibri" pitchFamily="34" charset="0"/>
              </a:rPr>
              <a:t>x </a:t>
            </a:r>
            <a:r>
              <a:rPr lang="en-US" sz="2400" b="1" dirty="0" smtClean="0">
                <a:solidFill>
                  <a:srgbClr val="002060"/>
                </a:solidFill>
                <a:latin typeface="Calibri" pitchFamily="34" charset="0"/>
                <a:cs typeface="Calibri" pitchFamily="34" charset="0"/>
              </a:rPr>
              <a:t>6 </a:t>
            </a:r>
            <a:r>
              <a:rPr lang="en-US" sz="2400" b="1" dirty="0">
                <a:solidFill>
                  <a:srgbClr val="002060"/>
                </a:solidFill>
                <a:latin typeface="Calibri" pitchFamily="34" charset="0"/>
                <a:cs typeface="Calibri" pitchFamily="34" charset="0"/>
              </a:rPr>
              <a:t>inch specimen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45-degree angle</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16 mm flame</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1 second ignition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Surface ignition</a:t>
            </a:r>
          </a:p>
          <a:p>
            <a:pPr marL="457200" indent="-457200">
              <a:buFont typeface="Wingdings" panose="05000000000000000000" pitchFamily="2" charset="2"/>
              <a:buChar char="v"/>
            </a:pPr>
            <a:r>
              <a:rPr lang="en-US" sz="2400" b="1" dirty="0">
                <a:solidFill>
                  <a:srgbClr val="002060"/>
                </a:solidFill>
                <a:latin typeface="Calibri" pitchFamily="34" charset="0"/>
                <a:cs typeface="Calibri" pitchFamily="34" charset="0"/>
              </a:rPr>
              <a:t>Burn time is </a:t>
            </a:r>
            <a:r>
              <a:rPr lang="en-US" sz="2400" b="1" dirty="0" smtClean="0">
                <a:solidFill>
                  <a:srgbClr val="002060"/>
                </a:solidFill>
                <a:latin typeface="Calibri" pitchFamily="34" charset="0"/>
                <a:cs typeface="Calibri" pitchFamily="34" charset="0"/>
              </a:rPr>
              <a:t>recorded</a:t>
            </a:r>
          </a:p>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Prescribed sample preparation</a:t>
            </a:r>
          </a:p>
          <a:p>
            <a:pPr marL="457200" indent="-457200">
              <a:buFont typeface="Wingdings" panose="05000000000000000000" pitchFamily="2" charset="2"/>
              <a:buChar char="v"/>
            </a:pPr>
            <a:r>
              <a:rPr lang="en-US" sz="2400" b="1" dirty="0" smtClean="0">
                <a:solidFill>
                  <a:srgbClr val="002060"/>
                </a:solidFill>
                <a:latin typeface="Calibri" pitchFamily="34" charset="0"/>
                <a:cs typeface="Calibri" pitchFamily="34" charset="0"/>
              </a:rPr>
              <a:t>Refurbishing required</a:t>
            </a:r>
            <a:endParaRPr lang="en-US" sz="2400" b="1" dirty="0">
              <a:solidFill>
                <a:srgbClr val="002060"/>
              </a:solidFill>
              <a:latin typeface="Calibri" pitchFamily="34" charset="0"/>
              <a:cs typeface="Calibri" pitchFamily="34" charset="0"/>
            </a:endParaRPr>
          </a:p>
        </p:txBody>
      </p:sp>
      <p:pic>
        <p:nvPicPr>
          <p:cNvPr id="6" name="Picture 8" descr="P624018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a:xfrm>
            <a:off x="4648200" y="2432135"/>
            <a:ext cx="4001412" cy="2997009"/>
          </a:xfrm>
          <a:prstGeom prst="round2DiagRect">
            <a:avLst>
              <a:gd name="adj1" fmla="val 0"/>
              <a:gd name="adj2" fmla="val 0"/>
            </a:avLst>
          </a:prstGeom>
          <a:ln w="88900" cap="sq">
            <a:noFill/>
            <a:miter lim="800000"/>
          </a:ln>
          <a:effectLst/>
        </p:spPr>
      </p:pic>
    </p:spTree>
    <p:extLst>
      <p:ext uri="{BB962C8B-B14F-4D97-AF65-F5344CB8AC3E}">
        <p14:creationId xmlns:p14="http://schemas.microsoft.com/office/powerpoint/2010/main" val="76628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067800" cy="1447800"/>
          </a:xfrm>
          <a:ln w="28575">
            <a:noFill/>
          </a:ln>
        </p:spPr>
        <p:txBody>
          <a:bodyPr>
            <a:normAutofit fontScale="90000"/>
          </a:bodyPr>
          <a:lstStyle/>
          <a:p>
            <a:r>
              <a:rPr lang="en-US" sz="5600" dirty="0" smtClean="0">
                <a:latin typeface="Calibri" pitchFamily="34" charset="0"/>
                <a:cs typeface="Calibri" pitchFamily="34" charset="0"/>
              </a:rPr>
              <a:t>Common </a:t>
            </a:r>
            <a:r>
              <a:rPr lang="en-US" sz="5600" dirty="0">
                <a:latin typeface="Calibri" pitchFamily="34" charset="0"/>
                <a:cs typeface="Calibri" pitchFamily="34" charset="0"/>
              </a:rPr>
              <a:t>Noncomplying Fabrics </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4" name="TextBox 3"/>
          <p:cNvSpPr txBox="1"/>
          <p:nvPr/>
        </p:nvSpPr>
        <p:spPr>
          <a:xfrm>
            <a:off x="304800" y="1828800"/>
            <a:ext cx="5715000" cy="3323987"/>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3000" b="1" dirty="0">
                <a:solidFill>
                  <a:srgbClr val="002060"/>
                </a:solidFill>
                <a:latin typeface="Calibri" pitchFamily="34" charset="0"/>
                <a:cs typeface="Calibri" pitchFamily="34" charset="0"/>
              </a:rPr>
              <a:t>Sheer 100% </a:t>
            </a:r>
            <a:r>
              <a:rPr lang="en-US" sz="3000" b="1" dirty="0" smtClean="0">
                <a:solidFill>
                  <a:srgbClr val="002060"/>
                </a:solidFill>
                <a:latin typeface="Calibri" pitchFamily="34" charset="0"/>
                <a:cs typeface="Calibri" pitchFamily="34" charset="0"/>
              </a:rPr>
              <a:t>rayon</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Sheer </a:t>
            </a:r>
            <a:r>
              <a:rPr lang="en-US" sz="3000" b="1" dirty="0">
                <a:solidFill>
                  <a:srgbClr val="002060"/>
                </a:solidFill>
                <a:latin typeface="Calibri" pitchFamily="34" charset="0"/>
                <a:cs typeface="Calibri" pitchFamily="34" charset="0"/>
              </a:rPr>
              <a:t>100% </a:t>
            </a:r>
            <a:r>
              <a:rPr lang="en-US" sz="3000" b="1" dirty="0" smtClean="0">
                <a:solidFill>
                  <a:srgbClr val="002060"/>
                </a:solidFill>
                <a:latin typeface="Calibri" pitchFamily="34" charset="0"/>
                <a:cs typeface="Calibri" pitchFamily="34" charset="0"/>
              </a:rPr>
              <a:t>silk</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100</a:t>
            </a:r>
            <a:r>
              <a:rPr lang="en-US" sz="3000" b="1" dirty="0">
                <a:solidFill>
                  <a:srgbClr val="002060"/>
                </a:solidFill>
                <a:latin typeface="Calibri" pitchFamily="34" charset="0"/>
                <a:cs typeface="Calibri" pitchFamily="34" charset="0"/>
              </a:rPr>
              <a:t>% rayon chenille </a:t>
            </a:r>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Certain rayon/nylon </a:t>
            </a:r>
            <a:r>
              <a:rPr lang="en-US" sz="3000" b="1" dirty="0">
                <a:solidFill>
                  <a:srgbClr val="002060"/>
                </a:solidFill>
                <a:latin typeface="Calibri" pitchFamily="34" charset="0"/>
                <a:cs typeface="Calibri" pitchFamily="34" charset="0"/>
              </a:rPr>
              <a:t>chenille </a:t>
            </a:r>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Certain polyester/cotton </a:t>
            </a:r>
            <a:r>
              <a:rPr lang="en-US" sz="3000" b="1" dirty="0">
                <a:solidFill>
                  <a:srgbClr val="002060"/>
                </a:solidFill>
                <a:latin typeface="Calibri" pitchFamily="34" charset="0"/>
                <a:cs typeface="Calibri" pitchFamily="34" charset="0"/>
              </a:rPr>
              <a:t>and 100% cotton </a:t>
            </a:r>
            <a:r>
              <a:rPr lang="en-US" sz="3000" b="1" dirty="0" smtClean="0">
                <a:solidFill>
                  <a:srgbClr val="002060"/>
                </a:solidFill>
                <a:latin typeface="Calibri" pitchFamily="34" charset="0"/>
                <a:cs typeface="Calibri" pitchFamily="34" charset="0"/>
              </a:rPr>
              <a:t>fleece</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100</a:t>
            </a:r>
            <a:r>
              <a:rPr lang="en-US" sz="3000" b="1" dirty="0">
                <a:solidFill>
                  <a:srgbClr val="002060"/>
                </a:solidFill>
                <a:latin typeface="Calibri" pitchFamily="34" charset="0"/>
                <a:cs typeface="Calibri" pitchFamily="34" charset="0"/>
              </a:rPr>
              <a:t>% cotton terry cloth </a:t>
            </a:r>
          </a:p>
        </p:txBody>
      </p:sp>
      <p:pic>
        <p:nvPicPr>
          <p:cNvPr id="3074" name="Picture 2" descr="C:\Users\rchan\Desktop\Projects\PeruSlides\Clothes\sheerBlous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160045"/>
            <a:ext cx="2093263" cy="27924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olyvore.com/cgi/img-thing?.out=jpg&amp;size=l&amp;tid=163780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181" y="3976057"/>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0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2016-12-06T05:00:00+00:00</Document_x0020_Date>
    <Action xmlns="6dfc6e00-eaa7-471f-8691-9b952787d5c9">Keep</Action>
    <Keywords0 xmlns="6dfc6e00-eaa7-471f-8691-9b952787d5c9" xsi:nil="true"/>
    <Description_x0020_2 xmlns="6dfc6e00-eaa7-471f-8691-9b952787d5c9" xsi:nil="true"/>
    <Document_x0020_Type xmlns="6dfc6e00-eaa7-471f-8691-9b952787d5c9">Information</Document_x0020_Typ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22248-E8F2-484E-AE79-69F4B7867638}"/>
</file>

<file path=customXml/itemProps2.xml><?xml version="1.0" encoding="utf-8"?>
<ds:datastoreItem xmlns:ds="http://schemas.openxmlformats.org/officeDocument/2006/customXml" ds:itemID="{20722248-E8F2-484E-AE79-69F4B7867638}"/>
</file>

<file path=customXml/itemProps3.xml><?xml version="1.0" encoding="utf-8"?>
<ds:datastoreItem xmlns:ds="http://schemas.openxmlformats.org/officeDocument/2006/customXml" ds:itemID="{C2FC4757-B2B4-4A84-8B52-E2CA97BD4DFD}"/>
</file>

<file path=customXml/itemProps4.xml><?xml version="1.0" encoding="utf-8"?>
<ds:datastoreItem xmlns:ds="http://schemas.openxmlformats.org/officeDocument/2006/customXml" ds:itemID="{2F5C9EB8-3E2B-4A4D-AC18-797AAA60FE19}"/>
</file>

<file path=docProps/app.xml><?xml version="1.0" encoding="utf-8"?>
<Properties xmlns="http://schemas.openxmlformats.org/officeDocument/2006/extended-properties" xmlns:vt="http://schemas.openxmlformats.org/officeDocument/2006/docPropsVTypes">
  <Template>TW_Laptop</Template>
  <TotalTime>14484</TotalTime>
  <Words>3322</Words>
  <Application>Microsoft Office PowerPoint</Application>
  <PresentationFormat>On-screen Show (4:3)</PresentationFormat>
  <Paragraphs>496</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1_blank</vt:lpstr>
      <vt:lpstr>Standards Alliance Program</vt:lpstr>
      <vt:lpstr>PowerPoint Presentation</vt:lpstr>
      <vt:lpstr>PowerPoint Presentation</vt:lpstr>
      <vt:lpstr>CPSC Jurisdictional Authority</vt:lpstr>
      <vt:lpstr>Flammable Fabrics Act (FFA)</vt:lpstr>
      <vt:lpstr>Part 1610 - Specific Exemptions </vt:lpstr>
      <vt:lpstr>Part 1610-Classifications </vt:lpstr>
      <vt:lpstr>Part 1610 - Testing</vt:lpstr>
      <vt:lpstr>Common Noncomplying Fabrics </vt:lpstr>
      <vt:lpstr>Standard for the Flammability of Vinyl Plastic Film  (16 CFR part 1611)</vt:lpstr>
      <vt:lpstr>Summary of Requirements for Clothing</vt:lpstr>
      <vt:lpstr>Standards for the Flammability of Children’s Sleepwear  (16 CFR parts 1615/1616)</vt:lpstr>
      <vt:lpstr>Parts 1615 &amp; 1616 - Scope</vt:lpstr>
      <vt:lpstr>Parts 1615 &amp; 1616 - Flammability</vt:lpstr>
      <vt:lpstr>Parts 1615 &amp; 1616 - Summary</vt:lpstr>
      <vt:lpstr>Parts 1615 &amp; 1616 Testing</vt:lpstr>
      <vt:lpstr>Parts 1615 &amp; 1616 Exemptions</vt:lpstr>
      <vt:lpstr>Tight-Fitting Sleepwear</vt:lpstr>
      <vt:lpstr>Labeling Requirements for Tight-Fitting Sleepwear</vt:lpstr>
      <vt:lpstr>Consumer Product Safety Act</vt:lpstr>
      <vt:lpstr>Consumer Product Safety Improvement Act</vt:lpstr>
      <vt:lpstr>Consumer Product Safety Improvement Act</vt:lpstr>
      <vt:lpstr>Consumer Product Safety Improvement    Act</vt:lpstr>
      <vt:lpstr>CPSIA - Lead Requirements</vt:lpstr>
      <vt:lpstr>CPSIA Lead - Clothing and Textiles</vt:lpstr>
      <vt:lpstr>Lead Determinations - Textiles</vt:lpstr>
      <vt:lpstr>Screen Printing</vt:lpstr>
      <vt:lpstr>Phthalates - Child Care Articles</vt:lpstr>
      <vt:lpstr>Testing - Children’s Products</vt:lpstr>
      <vt:lpstr>CPSC-Accepted Laboratory</vt:lpstr>
      <vt:lpstr>Children’s Product Testing</vt:lpstr>
      <vt:lpstr>Component Part Testing</vt:lpstr>
      <vt:lpstr>Small Batch Manufacturers</vt:lpstr>
      <vt:lpstr>Children’s Product Certificate Requirements</vt:lpstr>
      <vt:lpstr>CPSIA - Tracking Information</vt:lpstr>
      <vt:lpstr>Examples of Tracking Information</vt:lpstr>
      <vt:lpstr>Small Parts on Clothing </vt:lpstr>
      <vt:lpstr>Upper Outerwear</vt:lpstr>
      <vt:lpstr>Drawstrings</vt:lpstr>
      <vt:lpstr>Drawstrings Definitions</vt:lpstr>
      <vt:lpstr>Drawstring Requirements</vt:lpstr>
      <vt:lpstr>Children’s Clothing Examples</vt:lpstr>
      <vt:lpstr>Children’s Clothing-Summary</vt:lpstr>
      <vt:lpstr>Children’s Sleepwear</vt:lpstr>
      <vt:lpstr>Children's Sleepwear Summary</vt:lpstr>
      <vt:lpstr>Adult Wearing Apparel</vt:lpstr>
      <vt:lpstr>Adult Apparel-Summary</vt:lpstr>
      <vt:lpstr>General Certificate of Conformity (GCC)</vt:lpstr>
      <vt:lpstr>GCC Requirements</vt:lpstr>
      <vt:lpstr>Product Safety Concerns</vt:lpstr>
      <vt:lpstr>Reporting Requirements</vt:lpstr>
      <vt:lpstr>How and What to Report</vt:lpstr>
      <vt:lpstr>Where to Report</vt:lpstr>
      <vt:lpstr>Violations/Prohibited Acts</vt:lpstr>
      <vt:lpstr>  Penalties</vt:lpstr>
      <vt:lpstr>Regulated Products - Corrective Actions</vt:lpstr>
      <vt:lpstr>Avoiding Product Recalls</vt:lpstr>
      <vt:lpstr>Publicly Available Information</vt:lpstr>
      <vt:lpstr>Available Resources </vt:lpstr>
      <vt:lpstr>CPSC Home Page</vt:lpstr>
      <vt:lpstr>For Further Information:</vt:lpstr>
    </vt:vector>
  </TitlesOfParts>
  <Company>US CPSC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Consumer Product Safety Commission</dc:title>
  <dc:creator>dwoodard</dc:creator>
  <cp:lastModifiedBy>Allyson Tenney</cp:lastModifiedBy>
  <cp:revision>664</cp:revision>
  <cp:lastPrinted>2014-07-28T15:49:49Z</cp:lastPrinted>
  <dcterms:created xsi:type="dcterms:W3CDTF">2012-09-10T19:12:07Z</dcterms:created>
  <dcterms:modified xsi:type="dcterms:W3CDTF">2016-12-03T00:14:53Z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a99b0d30-01d2-45cd-bef9-5c48e1bdeeec</vt:lpwstr>
  </property>
</Properties>
</file>