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93" r:id="rId2"/>
    <p:sldId id="280" r:id="rId3"/>
    <p:sldId id="314" r:id="rId4"/>
    <p:sldId id="331" r:id="rId5"/>
    <p:sldId id="329" r:id="rId6"/>
    <p:sldId id="365" r:id="rId7"/>
    <p:sldId id="363" r:id="rId8"/>
    <p:sldId id="362" r:id="rId9"/>
    <p:sldId id="364" r:id="rId10"/>
    <p:sldId id="315" r:id="rId11"/>
    <p:sldId id="316" r:id="rId12"/>
    <p:sldId id="298" r:id="rId13"/>
    <p:sldId id="299" r:id="rId14"/>
    <p:sldId id="320" r:id="rId15"/>
    <p:sldId id="361" r:id="rId16"/>
    <p:sldId id="323" r:id="rId17"/>
    <p:sldId id="358" r:id="rId18"/>
    <p:sldId id="327" r:id="rId19"/>
    <p:sldId id="360" r:id="rId20"/>
    <p:sldId id="366" r:id="rId21"/>
    <p:sldId id="359" r:id="rId22"/>
    <p:sldId id="313" r:id="rId23"/>
    <p:sldId id="334" r:id="rId24"/>
    <p:sldId id="284"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03B"/>
    <a:srgbClr val="D7D1CC"/>
    <a:srgbClr val="051B3F"/>
    <a:srgbClr val="6BC2BB"/>
    <a:srgbClr val="D6EEEC"/>
    <a:srgbClr val="EEEC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4" autoAdjust="0"/>
    <p:restoredTop sz="83394" autoAdjust="0"/>
  </p:normalViewPr>
  <p:slideViewPr>
    <p:cSldViewPr showGuides="1">
      <p:cViewPr>
        <p:scale>
          <a:sx n="80" d="100"/>
          <a:sy n="80" d="100"/>
        </p:scale>
        <p:origin x="-720" y="-228"/>
      </p:cViewPr>
      <p:guideLst>
        <p:guide orient="horz" pos="3861"/>
        <p:guide orient="horz" pos="1083"/>
        <p:guide pos="782"/>
      </p:guideLst>
    </p:cSldViewPr>
  </p:slideViewPr>
  <p:notesTextViewPr>
    <p:cViewPr>
      <p:scale>
        <a:sx n="1" d="1"/>
        <a:sy n="1" d="1"/>
      </p:scale>
      <p:origin x="0" y="0"/>
    </p:cViewPr>
  </p:notesTextViewPr>
  <p:sorterViewPr>
    <p:cViewPr>
      <p:scale>
        <a:sx n="100" d="100"/>
        <a:sy n="100" d="100"/>
      </p:scale>
      <p:origin x="0" y="5742"/>
    </p:cViewPr>
  </p:sorterViewPr>
  <p:notesViewPr>
    <p:cSldViewPr showGuides="1">
      <p:cViewPr varScale="1">
        <p:scale>
          <a:sx n="78" d="100"/>
          <a:sy n="78" d="100"/>
        </p:scale>
        <p:origin x="-2034" y="-102"/>
      </p:cViewPr>
      <p:guideLst>
        <p:guide orient="horz" pos="2928"/>
        <p:guide pos="2160"/>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D2ACEADB-9383-41F3-AE20-0578A49EDC45}" type="datetimeFigureOut">
              <a:rPr lang="en-GB" smtClean="0"/>
              <a:t>02/12/2016</a:t>
            </a:fld>
            <a:endParaRPr lang="en-GB"/>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3C328C3E-0F33-4796-8FCF-9FA1139B2191}" type="slidenum">
              <a:rPr lang="en-GB" smtClean="0"/>
              <a:t>‹#›</a:t>
            </a:fld>
            <a:endParaRPr lang="en-GB"/>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BA2E25AC-EFDC-429F-A596-63AB2339D9F9}" type="datetimeFigureOut">
              <a:rPr lang="en-GB" smtClean="0"/>
              <a:t>02/12/2016</a:t>
            </a:fld>
            <a:endParaRPr lang="en-GB"/>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6B49854A-FED2-4495-B567-1859074471A7}" type="slidenum">
              <a:rPr lang="en-GB" smtClean="0"/>
              <a:t>‹#›</a:t>
            </a:fld>
            <a:endParaRPr lang="en-GB"/>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a:p>
        </p:txBody>
      </p:sp>
    </p:spTree>
    <p:extLst>
      <p:ext uri="{BB962C8B-B14F-4D97-AF65-F5344CB8AC3E}">
        <p14:creationId xmlns:p14="http://schemas.microsoft.com/office/powerpoint/2010/main" val="265831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ASTM has our guidance document; the </a:t>
            </a:r>
            <a:r>
              <a:rPr lang="en-US" b="1" dirty="0"/>
              <a:t>Regulations. </a:t>
            </a:r>
          </a:p>
          <a:p>
            <a:endParaRPr lang="en-US" b="1" dirty="0"/>
          </a:p>
          <a:p>
            <a:pPr marL="174708" indent="-174708">
              <a:buFontTx/>
              <a:buChar char="-"/>
            </a:pPr>
            <a:r>
              <a:rPr lang="en-US" dirty="0"/>
              <a:t>The </a:t>
            </a:r>
            <a:r>
              <a:rPr lang="en-US" b="1" dirty="0"/>
              <a:t>Society </a:t>
            </a:r>
            <a:r>
              <a:rPr lang="en-US" dirty="0"/>
              <a:t>uses these regulations to govern the consensus process. </a:t>
            </a:r>
          </a:p>
          <a:p>
            <a:endParaRPr lang="en-US" dirty="0"/>
          </a:p>
          <a:p>
            <a:pPr marL="174708" indent="-174708">
              <a:buFontTx/>
              <a:buChar char="-"/>
            </a:pPr>
            <a:r>
              <a:rPr lang="en-US" b="1" dirty="0"/>
              <a:t>My job and that of my peers </a:t>
            </a:r>
            <a:r>
              <a:rPr lang="en-US" dirty="0"/>
              <a:t>is to ensure that these are always upheld. </a:t>
            </a:r>
          </a:p>
          <a:p>
            <a:pPr marL="174708" indent="-174708">
              <a:buFontTx/>
              <a:buChar char="-"/>
            </a:pPr>
            <a:endParaRPr lang="en-US" dirty="0"/>
          </a:p>
          <a:p>
            <a:pPr marL="174708" indent="-174708">
              <a:buFontTx/>
              <a:buChar char="-"/>
            </a:pPr>
            <a:r>
              <a:rPr lang="en-US" b="1" dirty="0"/>
              <a:t>They cover everything from new </a:t>
            </a:r>
            <a:r>
              <a:rPr lang="en-US" dirty="0"/>
              <a:t>activity development, to member classification, to the handling of negatives votes.  </a:t>
            </a:r>
          </a:p>
          <a:p>
            <a:pPr marL="174708" indent="-174708">
              <a:buFontTx/>
              <a:buChar char="-"/>
            </a:pPr>
            <a:endParaRPr lang="en-US" dirty="0"/>
          </a:p>
          <a:p>
            <a:pPr marL="174708" indent="-174708">
              <a:buFontTx/>
              <a:buChar char="-"/>
            </a:pPr>
            <a:r>
              <a:rPr lang="en-US" b="1" dirty="0"/>
              <a:t>Different than other SDOs, like ISO, where there is only 1 vote per country.</a:t>
            </a:r>
          </a:p>
        </p:txBody>
      </p:sp>
      <p:sp>
        <p:nvSpPr>
          <p:cNvPr id="4" name="Slide Number Placeholder 3"/>
          <p:cNvSpPr>
            <a:spLocks noGrp="1"/>
          </p:cNvSpPr>
          <p:nvPr>
            <p:ph type="sldNum" sz="quarter" idx="10"/>
          </p:nvPr>
        </p:nvSpPr>
        <p:spPr/>
        <p:txBody>
          <a:bodyPr/>
          <a:lstStyle/>
          <a:p>
            <a:fld id="{6B49854A-FED2-4495-B567-1859074471A7}" type="slidenum">
              <a:rPr lang="en-GB" smtClean="0"/>
              <a:t>11</a:t>
            </a:fld>
            <a:endParaRPr lang="en-GB"/>
          </a:p>
        </p:txBody>
      </p:sp>
    </p:spTree>
    <p:extLst>
      <p:ext uri="{BB962C8B-B14F-4D97-AF65-F5344CB8AC3E}">
        <p14:creationId xmlns:p14="http://schemas.microsoft.com/office/powerpoint/2010/main" val="276950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12</a:t>
            </a:fld>
            <a:endParaRPr lang="en-GB"/>
          </a:p>
        </p:txBody>
      </p:sp>
    </p:spTree>
    <p:extLst>
      <p:ext uri="{BB962C8B-B14F-4D97-AF65-F5344CB8AC3E}">
        <p14:creationId xmlns:p14="http://schemas.microsoft.com/office/powerpoint/2010/main" val="297248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854A-FED2-4495-B567-1859074471A7}" type="slidenum">
              <a:rPr lang="en-GB" smtClean="0"/>
              <a:t>13</a:t>
            </a:fld>
            <a:endParaRPr lang="en-GB"/>
          </a:p>
        </p:txBody>
      </p:sp>
    </p:spTree>
    <p:extLst>
      <p:ext uri="{BB962C8B-B14F-4D97-AF65-F5344CB8AC3E}">
        <p14:creationId xmlns:p14="http://schemas.microsoft.com/office/powerpoint/2010/main" val="22582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14</a:t>
            </a:fld>
            <a:endParaRPr lang="en-GB"/>
          </a:p>
        </p:txBody>
      </p:sp>
    </p:spTree>
    <p:extLst>
      <p:ext uri="{BB962C8B-B14F-4D97-AF65-F5344CB8AC3E}">
        <p14:creationId xmlns:p14="http://schemas.microsoft.com/office/powerpoint/2010/main" val="26299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15</a:t>
            </a:fld>
            <a:endParaRPr lang="en-GB"/>
          </a:p>
        </p:txBody>
      </p:sp>
    </p:spTree>
    <p:extLst>
      <p:ext uri="{BB962C8B-B14F-4D97-AF65-F5344CB8AC3E}">
        <p14:creationId xmlns:p14="http://schemas.microsoft.com/office/powerpoint/2010/main" val="262996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16</a:t>
            </a:fld>
            <a:endParaRPr lang="en-GB"/>
          </a:p>
        </p:txBody>
      </p:sp>
    </p:spTree>
    <p:extLst>
      <p:ext uri="{BB962C8B-B14F-4D97-AF65-F5344CB8AC3E}">
        <p14:creationId xmlns:p14="http://schemas.microsoft.com/office/powerpoint/2010/main" val="420763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D13 covers everything</a:t>
            </a:r>
            <a:r>
              <a:rPr lang="en-US" baseline="0" dirty="0" smtClean="0"/>
              <a:t> from </a:t>
            </a:r>
            <a:r>
              <a:rPr lang="en-US" dirty="0" smtClean="0"/>
              <a:t>Fibers, yarns, and fabrics, to textiles </a:t>
            </a:r>
            <a:r>
              <a:rPr lang="en-US" dirty="0"/>
              <a:t>used in the manufacture of fabrics, </a:t>
            </a:r>
            <a:r>
              <a:rPr lang="en-US" dirty="0" smtClean="0"/>
              <a:t>such as components</a:t>
            </a:r>
            <a:r>
              <a:rPr lang="en-US" dirty="0"/>
              <a:t>, or subassemblies for consumer or industrial </a:t>
            </a:r>
            <a:r>
              <a:rPr lang="en-US" dirty="0" smtClean="0"/>
              <a:t>applications.</a:t>
            </a:r>
            <a:r>
              <a:rPr lang="en-US" baseline="0" dirty="0" smtClean="0"/>
              <a:t> </a:t>
            </a:r>
          </a:p>
          <a:p>
            <a:endParaRPr lang="en-US" baseline="0" dirty="0" smtClean="0"/>
          </a:p>
          <a:p>
            <a:r>
              <a:rPr lang="en-US" baseline="0" dirty="0" smtClean="0"/>
              <a:t>D13 standards include c</a:t>
            </a:r>
            <a:r>
              <a:rPr lang="en-US" dirty="0" smtClean="0"/>
              <a:t>onsumer </a:t>
            </a:r>
            <a:r>
              <a:rPr lang="en-US" dirty="0"/>
              <a:t>and industrial textile end products, such as apparel, home furnishings, pile floor coverings, rope and cordage, tire cords, and inflatable </a:t>
            </a:r>
            <a:r>
              <a:rPr lang="en-US" dirty="0" smtClean="0"/>
              <a:t>restraints; as</a:t>
            </a:r>
            <a:r>
              <a:rPr lang="en-US" baseline="0" dirty="0" smtClean="0"/>
              <a:t> well as d</a:t>
            </a:r>
            <a:r>
              <a:rPr lang="en-US" dirty="0" smtClean="0"/>
              <a:t>ip pick-up of cords and adhesion of cords used with rubber or other elastomeric material (developed in cooperation with ASTM Committee D11 on Rubber). </a:t>
            </a:r>
          </a:p>
          <a:p>
            <a:endParaRPr lang="en-US" dirty="0" smtClean="0"/>
          </a:p>
          <a:p>
            <a:r>
              <a:rPr lang="en-US" dirty="0" smtClean="0"/>
              <a:t>D13 standards</a:t>
            </a:r>
            <a:r>
              <a:rPr lang="en-US" baseline="0" dirty="0" smtClean="0"/>
              <a:t> also address s</a:t>
            </a:r>
            <a:r>
              <a:rPr lang="en-US" dirty="0" smtClean="0"/>
              <a:t>ystems </a:t>
            </a:r>
            <a:r>
              <a:rPr lang="en-US" dirty="0"/>
              <a:t>for reporting consumer information, such as UV protection by textiles (when such a claim is made for the textile), product and care labeling, and body measurements for apparel </a:t>
            </a:r>
            <a:r>
              <a:rPr lang="en-US" dirty="0" smtClean="0"/>
              <a:t>sizing;</a:t>
            </a:r>
            <a:r>
              <a:rPr lang="en-US" baseline="0" dirty="0" smtClean="0"/>
              <a:t> </a:t>
            </a:r>
          </a:p>
          <a:p>
            <a:endParaRPr lang="en-US" baseline="0" dirty="0" smtClean="0"/>
          </a:p>
          <a:p>
            <a:r>
              <a:rPr lang="en-US" baseline="0" dirty="0" smtClean="0"/>
              <a:t>Most recently (January 2016), D13 approved a new subcommittee on Smart Textiles. </a:t>
            </a:r>
            <a:endParaRPr lang="en-US" dirty="0" smtClean="0"/>
          </a:p>
          <a:p>
            <a:endParaRPr lang="en-US" dirty="0" smtClean="0"/>
          </a:p>
          <a:p>
            <a:r>
              <a:rPr lang="en-US" dirty="0" smtClean="0"/>
              <a:t>D13 maintains liaison relationships with other ASTM</a:t>
            </a:r>
            <a:r>
              <a:rPr lang="en-US" baseline="0" dirty="0" smtClean="0"/>
              <a:t> committees and outside </a:t>
            </a:r>
            <a:r>
              <a:rPr lang="en-US" dirty="0" smtClean="0"/>
              <a:t>organizations, such as Industrial</a:t>
            </a:r>
            <a:r>
              <a:rPr lang="en-US" baseline="0" dirty="0" smtClean="0"/>
              <a:t> Fabrics Association International (IFAI), American Apparel and Footwear Association (AAFA), and American Association for Textile Chemists and Colorists (AATCC) to name a few. These liaison relationships are a very common and encouraged practice within all ASTM committees. We look forward to outreach and coordination with new organizations related to Smart Textiles that D13 has not yet worked with in the past, such as IEEE. </a:t>
            </a:r>
            <a:endParaRPr lang="en-US" dirty="0"/>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17</a:t>
            </a:fld>
            <a:endParaRPr lang="en-GB"/>
          </a:p>
        </p:txBody>
      </p:sp>
    </p:spTree>
    <p:extLst>
      <p:ext uri="{BB962C8B-B14F-4D97-AF65-F5344CB8AC3E}">
        <p14:creationId xmlns:p14="http://schemas.microsoft.com/office/powerpoint/2010/main" val="304775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of standards, </a:t>
            </a:r>
            <a:r>
              <a:rPr lang="en-US" b="1" dirty="0"/>
              <a:t>related to characteristics, properties, nomenclature, and uses of </a:t>
            </a:r>
            <a:r>
              <a:rPr lang="en-US" b="1" dirty="0" smtClean="0"/>
              <a:t>textiles</a:t>
            </a:r>
            <a:r>
              <a:rPr lang="en-US" dirty="0" smtClean="0"/>
              <a:t>.</a:t>
            </a:r>
            <a:br>
              <a:rPr lang="en-US" dirty="0" smtClean="0"/>
            </a:br>
            <a:endParaRPr lang="en-US" dirty="0" smtClean="0"/>
          </a:p>
        </p:txBody>
      </p:sp>
      <p:sp>
        <p:nvSpPr>
          <p:cNvPr id="4" name="Slide Number Placeholder 3"/>
          <p:cNvSpPr>
            <a:spLocks noGrp="1"/>
          </p:cNvSpPr>
          <p:nvPr>
            <p:ph type="sldNum" sz="quarter" idx="10"/>
          </p:nvPr>
        </p:nvSpPr>
        <p:spPr/>
        <p:txBody>
          <a:bodyPr/>
          <a:lstStyle/>
          <a:p>
            <a:fld id="{6B49854A-FED2-4495-B567-1859074471A7}" type="slidenum">
              <a:rPr lang="en-GB" smtClean="0"/>
              <a:t>18</a:t>
            </a:fld>
            <a:endParaRPr lang="en-GB"/>
          </a:p>
        </p:txBody>
      </p:sp>
    </p:spTree>
    <p:extLst>
      <p:ext uri="{BB962C8B-B14F-4D97-AF65-F5344CB8AC3E}">
        <p14:creationId xmlns:p14="http://schemas.microsoft.com/office/powerpoint/2010/main" val="304775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6B49854A-FED2-4495-B567-1859074471A7}" type="slidenum">
              <a:rPr lang="en-GB" smtClean="0"/>
              <a:t>19</a:t>
            </a:fld>
            <a:endParaRPr lang="en-GB"/>
          </a:p>
        </p:txBody>
      </p:sp>
    </p:spTree>
    <p:extLst>
      <p:ext uri="{BB962C8B-B14F-4D97-AF65-F5344CB8AC3E}">
        <p14:creationId xmlns:p14="http://schemas.microsoft.com/office/powerpoint/2010/main" val="304775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6B49854A-FED2-4495-B567-1859074471A7}" type="slidenum">
              <a:rPr lang="en-GB" smtClean="0"/>
              <a:t>20</a:t>
            </a:fld>
            <a:endParaRPr lang="en-GB"/>
          </a:p>
        </p:txBody>
      </p:sp>
    </p:spTree>
    <p:extLst>
      <p:ext uri="{BB962C8B-B14F-4D97-AF65-F5344CB8AC3E}">
        <p14:creationId xmlns:p14="http://schemas.microsoft.com/office/powerpoint/2010/main" val="304775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 include a note on each. </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a:t>
            </a:fld>
            <a:endParaRPr lang="en-GB"/>
          </a:p>
        </p:txBody>
      </p:sp>
    </p:spTree>
    <p:extLst>
      <p:ext uri="{BB962C8B-B14F-4D97-AF65-F5344CB8AC3E}">
        <p14:creationId xmlns:p14="http://schemas.microsoft.com/office/powerpoint/2010/main" val="1675848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D13 maintains liaison relationships with other ASTM</a:t>
            </a:r>
            <a:r>
              <a:rPr lang="en-US" baseline="0" dirty="0" smtClean="0"/>
              <a:t> committees and outside </a:t>
            </a:r>
            <a:r>
              <a:rPr lang="en-US" dirty="0" smtClean="0"/>
              <a:t>organizations, such as Industrial</a:t>
            </a:r>
            <a:r>
              <a:rPr lang="en-US" baseline="0" dirty="0" smtClean="0"/>
              <a:t> Fabrics Association International (IFAI), American Apparel and Footwear Association (AAFA), and American Association for Textile Chemists and Colorists (AATCC) to name a few. These liaison relationships are a very common and encouraged practice within all ASTM committees. </a:t>
            </a:r>
          </a:p>
          <a:p>
            <a:endParaRPr lang="en-US" baseline="0" dirty="0" smtClean="0"/>
          </a:p>
          <a:p>
            <a:r>
              <a:rPr lang="en-US" baseline="0" dirty="0" smtClean="0"/>
              <a:t>IEEE will need to be a new industry partner for D13 as we continue to explore areas like </a:t>
            </a:r>
            <a:r>
              <a:rPr lang="en-US" baseline="0" smtClean="0"/>
              <a:t>3D go</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21</a:t>
            </a:fld>
            <a:endParaRPr lang="en-GB"/>
          </a:p>
        </p:txBody>
      </p:sp>
    </p:spTree>
    <p:extLst>
      <p:ext uri="{BB962C8B-B14F-4D97-AF65-F5344CB8AC3E}">
        <p14:creationId xmlns:p14="http://schemas.microsoft.com/office/powerpoint/2010/main" val="304775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sz="1800" dirty="0"/>
              <a:t>ASTM Staff’s role is to manage &amp; support the technical committees</a:t>
            </a:r>
          </a:p>
        </p:txBody>
      </p:sp>
      <p:sp>
        <p:nvSpPr>
          <p:cNvPr id="4" name="Slide Number Placeholder 3"/>
          <p:cNvSpPr>
            <a:spLocks noGrp="1"/>
          </p:cNvSpPr>
          <p:nvPr>
            <p:ph type="sldNum" sz="quarter" idx="10"/>
          </p:nvPr>
        </p:nvSpPr>
        <p:spPr/>
        <p:txBody>
          <a:bodyPr/>
          <a:lstStyle/>
          <a:p>
            <a:fld id="{6B49854A-FED2-4495-B567-1859074471A7}" type="slidenum">
              <a:rPr lang="en-GB" smtClean="0"/>
              <a:t>22</a:t>
            </a:fld>
            <a:endParaRPr lang="en-GB"/>
          </a:p>
        </p:txBody>
      </p:sp>
    </p:spTree>
    <p:extLst>
      <p:ext uri="{BB962C8B-B14F-4D97-AF65-F5344CB8AC3E}">
        <p14:creationId xmlns:p14="http://schemas.microsoft.com/office/powerpoint/2010/main" val="3722183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Anyone who wants to utilize their expertise to influence standards is welcome to join ASTM. </a:t>
            </a:r>
          </a:p>
          <a:p>
            <a:r>
              <a:rPr lang="en-US" dirty="0"/>
              <a:t>– There are three types of membership: Participating Membership, Organizational Membership and Student Membership. </a:t>
            </a:r>
          </a:p>
          <a:p>
            <a:r>
              <a:rPr lang="en-US" dirty="0"/>
              <a:t>– Participating Members actively develop new standards and revise existing ones in a uniquely open environment. They can also form invaluable relationships, exchange ideas and access professional development opportunities. </a:t>
            </a:r>
          </a:p>
          <a:p>
            <a:r>
              <a:rPr lang="en-US" dirty="0"/>
              <a:t>– Organizational Members also help to shape standards and get privileged access to information that directly affect their business. Membership also supports growth, international trade and employee development. </a:t>
            </a:r>
          </a:p>
          <a:p>
            <a:r>
              <a:rPr lang="en-US" dirty="0"/>
              <a:t>– Student Membership is free and open to all undergraduates. It provides a thorough understanding of the standardization process and how it applies in the workplace.</a:t>
            </a:r>
          </a:p>
        </p:txBody>
      </p:sp>
      <p:sp>
        <p:nvSpPr>
          <p:cNvPr id="4" name="Slide Number Placeholder 3"/>
          <p:cNvSpPr>
            <a:spLocks noGrp="1"/>
          </p:cNvSpPr>
          <p:nvPr>
            <p:ph type="sldNum" sz="quarter" idx="10"/>
          </p:nvPr>
        </p:nvSpPr>
        <p:spPr/>
        <p:txBody>
          <a:bodyPr/>
          <a:lstStyle/>
          <a:p>
            <a:fld id="{6B49854A-FED2-4495-B567-1859074471A7}" type="slidenum">
              <a:rPr lang="en-GB" smtClean="0"/>
              <a:t>23</a:t>
            </a:fld>
            <a:endParaRPr lang="en-GB"/>
          </a:p>
        </p:txBody>
      </p:sp>
    </p:spTree>
    <p:extLst>
      <p:ext uri="{BB962C8B-B14F-4D97-AF65-F5344CB8AC3E}">
        <p14:creationId xmlns:p14="http://schemas.microsoft.com/office/powerpoint/2010/main" val="4268609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1" dirty="0"/>
          </a:p>
          <a:p>
            <a:pPr defTabSz="931774">
              <a:defRPr/>
            </a:pPr>
            <a:r>
              <a:rPr lang="en-US" i="1" dirty="0"/>
              <a:t>There are a few ASTM members from various committees in attendance today, and as a member of the Board of Directors I would like to personally thank you for your dedication </a:t>
            </a:r>
          </a:p>
          <a:p>
            <a:pPr defTabSz="931774">
              <a:defRPr/>
            </a:pPr>
            <a:endParaRPr lang="en-US" dirty="0"/>
          </a:p>
          <a:p>
            <a:pPr defTabSz="931774">
              <a:defRPr/>
            </a:pPr>
            <a:r>
              <a:rPr lang="en-US" dirty="0"/>
              <a:t>For those of you who have not yet had the opportunity to be involved with ASTM, I personally would like to invite you.</a:t>
            </a:r>
          </a:p>
          <a:p>
            <a:pPr defTabSz="931774">
              <a:defRPr/>
            </a:pPr>
            <a:r>
              <a:rPr lang="en-US" dirty="0"/>
              <a:t>Please check out our website </a:t>
            </a:r>
            <a:r>
              <a:rPr lang="en-US" b="1" i="1" dirty="0"/>
              <a:t>www.astm.org </a:t>
            </a:r>
            <a:r>
              <a:rPr lang="en-US" dirty="0"/>
              <a:t> to sign up and feel free to contact myself or our D13 Staff Manager Jennifer Rodgers (who was unable to attend this presentation due to a scheduling conflict)… her business card should be in the handouts located….. </a:t>
            </a:r>
            <a:r>
              <a:rPr lang="en-US" i="1" dirty="0"/>
              <a:t>At the back of the room???  </a:t>
            </a:r>
          </a:p>
          <a:p>
            <a:pPr defTabSz="931774">
              <a:defRPr/>
            </a:pPr>
            <a:endParaRPr lang="en-US" i="1" dirty="0"/>
          </a:p>
          <a:p>
            <a:pPr defTabSz="931774">
              <a:defRPr/>
            </a:pPr>
            <a:r>
              <a:rPr lang="en-US" dirty="0"/>
              <a:t>Thank you!</a:t>
            </a: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24</a:t>
            </a:fld>
            <a:endParaRPr lang="en-GB"/>
          </a:p>
        </p:txBody>
      </p:sp>
    </p:spTree>
    <p:extLst>
      <p:ext uri="{BB962C8B-B14F-4D97-AF65-F5344CB8AC3E}">
        <p14:creationId xmlns:p14="http://schemas.microsoft.com/office/powerpoint/2010/main" val="298129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Founded in 1898  in Philadelphia, Pennsylvania, USA</a:t>
            </a:r>
          </a:p>
          <a:p>
            <a:pPr eaLnBrk="1" hangingPunct="1"/>
            <a:r>
              <a:rPr lang="en-US" dirty="0"/>
              <a:t>Largest U.S. based international voluntary consensus standards writing organization</a:t>
            </a:r>
          </a:p>
          <a:p>
            <a:pPr eaLnBrk="1" hangingPunct="1"/>
            <a:r>
              <a:rPr lang="en-US" dirty="0"/>
              <a:t>Independent, private sector, not-for-profit – </a:t>
            </a:r>
            <a:r>
              <a:rPr lang="en-US" u="sng" dirty="0"/>
              <a:t>NOT A GOVERMENT AGENCY</a:t>
            </a:r>
          </a:p>
          <a:p>
            <a:pPr eaLnBrk="1" hangingPunct="1"/>
            <a:endParaRPr lang="en-US" b="1" i="1" dirty="0">
              <a:solidFill>
                <a:srgbClr val="FF0000"/>
              </a:solidFill>
            </a:endParaRPr>
          </a:p>
          <a:p>
            <a:pPr eaLnBrk="1" hangingPunct="1"/>
            <a:r>
              <a:rPr lang="en-US" sz="1200" b="0" i="0" kern="1200" dirty="0" smtClean="0">
                <a:solidFill>
                  <a:schemeClr val="tx1"/>
                </a:solidFill>
                <a:effectLst/>
                <a:latin typeface="+mn-lt"/>
                <a:ea typeface="+mn-ea"/>
                <a:cs typeface="+mn-cs"/>
              </a:rPr>
              <a:t>-12,000+</a:t>
            </a:r>
            <a:r>
              <a:rPr lang="en-US" sz="1200" b="0" i="0" kern="1200" baseline="0" dirty="0" smtClean="0">
                <a:solidFill>
                  <a:schemeClr val="tx1"/>
                </a:solidFill>
                <a:effectLst/>
                <a:latin typeface="+mn-lt"/>
                <a:ea typeface="+mn-ea"/>
                <a:cs typeface="+mn-cs"/>
              </a:rPr>
              <a:t> Standards</a:t>
            </a:r>
          </a:p>
          <a:p>
            <a:pPr eaLnBrk="1" hangingPunct="1"/>
            <a:r>
              <a:rPr lang="en-US" sz="1200" b="0" i="0" kern="1200" baseline="0" dirty="0" smtClean="0">
                <a:solidFill>
                  <a:schemeClr val="tx1"/>
                </a:solidFill>
                <a:effectLst/>
                <a:latin typeface="+mn-lt"/>
                <a:ea typeface="+mn-ea"/>
                <a:cs typeface="+mn-cs"/>
              </a:rPr>
              <a:t>-Applied to </a:t>
            </a:r>
            <a:r>
              <a:rPr lang="en-US" sz="1200" b="0" i="0" kern="1200" baseline="0" dirty="0" err="1" smtClean="0">
                <a:solidFill>
                  <a:schemeClr val="tx1"/>
                </a:solidFill>
                <a:effectLst/>
                <a:latin typeface="+mn-lt"/>
                <a:ea typeface="+mn-ea"/>
                <a:cs typeface="+mn-cs"/>
              </a:rPr>
              <a:t>everthing</a:t>
            </a:r>
            <a:r>
              <a:rPr lang="en-US"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r>
              <a:rPr lang="en-GB" b="0" dirty="0" smtClean="0"/>
              <a:t>Over 30,000 members from 148 countries. </a:t>
            </a:r>
          </a:p>
          <a:p>
            <a:pPr eaLnBrk="1" hangingPunct="1"/>
            <a:endParaRPr lang="en-US" sz="1200" b="0" i="0" kern="1200" dirty="0" smtClean="0">
              <a:solidFill>
                <a:schemeClr val="tx1"/>
              </a:solidFill>
              <a:effectLst/>
              <a:latin typeface="+mn-lt"/>
              <a:ea typeface="+mn-ea"/>
              <a:cs typeface="+mn-cs"/>
            </a:endParaRPr>
          </a:p>
          <a:p>
            <a:pPr eaLnBrk="1" hangingPunct="1"/>
            <a:r>
              <a:rPr lang="en-US" sz="1200" b="0" i="0" kern="1200" dirty="0" smtClean="0">
                <a:solidFill>
                  <a:schemeClr val="tx1"/>
                </a:solidFill>
                <a:effectLst/>
                <a:latin typeface="+mn-lt"/>
                <a:ea typeface="+mn-ea"/>
                <a:cs typeface="+mn-cs"/>
              </a:rPr>
              <a:t>Committed to serving global societal needs</a:t>
            </a:r>
            <a:r>
              <a:rPr lang="en-US" sz="1200" b="0" i="0" kern="1200" baseline="0" dirty="0" smtClean="0">
                <a:solidFill>
                  <a:schemeClr val="tx1"/>
                </a:solidFill>
                <a:effectLst/>
                <a:latin typeface="+mn-lt"/>
                <a:ea typeface="+mn-ea"/>
                <a:cs typeface="+mn-cs"/>
              </a:rPr>
              <a:t> through a </a:t>
            </a:r>
            <a:r>
              <a:rPr lang="en-US" sz="1200" b="0" i="0" kern="1200" dirty="0" smtClean="0">
                <a:solidFill>
                  <a:schemeClr val="tx1"/>
                </a:solidFill>
                <a:effectLst/>
                <a:latin typeface="+mn-lt"/>
                <a:ea typeface="+mn-ea"/>
                <a:cs typeface="+mn-cs"/>
              </a:rPr>
              <a:t>positive impact</a:t>
            </a:r>
            <a:r>
              <a:rPr lang="en-US" sz="1200" b="0" i="0" kern="1200" baseline="0" dirty="0" smtClean="0">
                <a:solidFill>
                  <a:schemeClr val="tx1"/>
                </a:solidFill>
                <a:effectLst/>
                <a:latin typeface="+mn-lt"/>
                <a:ea typeface="+mn-ea"/>
                <a:cs typeface="+mn-cs"/>
              </a:rPr>
              <a:t> on </a:t>
            </a:r>
            <a:r>
              <a:rPr lang="en-US" sz="1200" b="0" i="0" kern="1200" dirty="0" smtClean="0">
                <a:solidFill>
                  <a:schemeClr val="tx1"/>
                </a:solidFill>
                <a:effectLst/>
                <a:latin typeface="+mn-lt"/>
                <a:ea typeface="+mn-ea"/>
                <a:cs typeface="+mn-cs"/>
              </a:rPr>
              <a:t>public health and safety, consumer confidence and</a:t>
            </a:r>
            <a:r>
              <a:rPr lang="en-US" dirty="0" smtClean="0"/>
              <a:t/>
            </a:r>
            <a:br>
              <a:rPr lang="en-US" dirty="0" smtClean="0"/>
            </a:br>
            <a:r>
              <a:rPr lang="en-US" sz="1200" b="0" i="0" kern="1200" dirty="0" smtClean="0">
                <a:solidFill>
                  <a:schemeClr val="tx1"/>
                </a:solidFill>
                <a:effectLst/>
                <a:latin typeface="+mn-lt"/>
                <a:ea typeface="+mn-ea"/>
                <a:cs typeface="+mn-cs"/>
              </a:rPr>
              <a:t>overall quality of life. ASTM integrates innovative</a:t>
            </a:r>
            <a:r>
              <a:rPr lang="en-US" sz="1200" b="0" i="0" kern="1200" baseline="0" dirty="0" smtClean="0">
                <a:solidFill>
                  <a:schemeClr val="tx1"/>
                </a:solidFill>
                <a:effectLst/>
                <a:latin typeface="+mn-lt"/>
                <a:ea typeface="+mn-ea"/>
                <a:cs typeface="+mn-cs"/>
              </a:rPr>
              <a:t> services and </a:t>
            </a:r>
            <a:r>
              <a:rPr lang="en-US" sz="1200" b="0" i="0" kern="1200" dirty="0" smtClean="0">
                <a:solidFill>
                  <a:schemeClr val="tx1"/>
                </a:solidFill>
                <a:effectLst/>
                <a:latin typeface="+mn-lt"/>
                <a:ea typeface="+mn-ea"/>
                <a:cs typeface="+mn-cs"/>
              </a:rPr>
              <a:t>consensus standards, developed through</a:t>
            </a:r>
            <a:r>
              <a:rPr lang="en-US" sz="1200" b="0" i="0" kern="1200" baseline="0" dirty="0" smtClean="0">
                <a:solidFill>
                  <a:schemeClr val="tx1"/>
                </a:solidFill>
                <a:effectLst/>
                <a:latin typeface="+mn-lt"/>
                <a:ea typeface="+mn-ea"/>
                <a:cs typeface="+mn-cs"/>
              </a:rPr>
              <a:t> those</a:t>
            </a:r>
            <a:r>
              <a:rPr lang="en-US" sz="1200" b="0" i="0" kern="1200" dirty="0" smtClean="0">
                <a:solidFill>
                  <a:schemeClr val="tx1"/>
                </a:solidFill>
                <a:effectLst/>
                <a:latin typeface="+mn-lt"/>
                <a:ea typeface="+mn-ea"/>
                <a:cs typeface="+mn-cs"/>
              </a:rPr>
              <a:t> 30,000+</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international membership of volunteer technical experts, to advance</a:t>
            </a:r>
            <a:r>
              <a:rPr lang="en-US" sz="1200" b="0" i="0" kern="1200" baseline="0" dirty="0" smtClean="0">
                <a:solidFill>
                  <a:schemeClr val="tx1"/>
                </a:solidFill>
                <a:effectLst/>
                <a:latin typeface="+mn-lt"/>
                <a:ea typeface="+mn-ea"/>
                <a:cs typeface="+mn-cs"/>
              </a:rPr>
              <a:t> trade and improve quality, safety and reliability of products, systems and services. </a:t>
            </a:r>
            <a:endParaRPr lang="en-US" b="1" i="1" dirty="0" smtClean="0">
              <a:solidFill>
                <a:srgbClr val="FF0000"/>
              </a:solidFill>
            </a:endParaRPr>
          </a:p>
          <a:p>
            <a:pPr eaLnBrk="1" hangingPunct="1"/>
            <a:r>
              <a:rPr lang="en-US" b="1" i="1" dirty="0"/>
              <a:t> </a:t>
            </a:r>
          </a:p>
        </p:txBody>
      </p:sp>
      <p:sp>
        <p:nvSpPr>
          <p:cNvPr id="4" name="Slide Number Placeholder 3"/>
          <p:cNvSpPr>
            <a:spLocks noGrp="1"/>
          </p:cNvSpPr>
          <p:nvPr>
            <p:ph type="sldNum" sz="quarter" idx="10"/>
          </p:nvPr>
        </p:nvSpPr>
        <p:spPr/>
        <p:txBody>
          <a:bodyPr/>
          <a:lstStyle/>
          <a:p>
            <a:fld id="{6B49854A-FED2-4495-B567-1859074471A7}" type="slidenum">
              <a:rPr lang="en-GB" smtClean="0"/>
              <a:t>3</a:t>
            </a:fld>
            <a:endParaRPr lang="en-GB"/>
          </a:p>
        </p:txBody>
      </p:sp>
    </p:spTree>
    <p:extLst>
      <p:ext uri="{BB962C8B-B14F-4D97-AF65-F5344CB8AC3E}">
        <p14:creationId xmlns:p14="http://schemas.microsoft.com/office/powerpoint/2010/main" val="344337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Building on the work of our founders in the early rail industry – ASTM’s standards </a:t>
            </a:r>
            <a:r>
              <a:rPr lang="en-US" dirty="0" smtClean="0"/>
              <a:t>continue</a:t>
            </a:r>
            <a:r>
              <a:rPr lang="en-US" baseline="0" dirty="0" smtClean="0"/>
              <a:t> to </a:t>
            </a:r>
            <a:r>
              <a:rPr lang="en-US" dirty="0" smtClean="0"/>
              <a:t>ensure </a:t>
            </a:r>
            <a:r>
              <a:rPr lang="en-US" b="1" dirty="0"/>
              <a:t>safety, quality and reliability.</a:t>
            </a:r>
          </a:p>
          <a:p>
            <a:pPr marL="174708" indent="-174708">
              <a:buFontTx/>
              <a:buChar char="-"/>
            </a:pPr>
            <a:r>
              <a:rPr lang="en-US" dirty="0" smtClean="0"/>
              <a:t>The</a:t>
            </a:r>
            <a:r>
              <a:rPr lang="en-US" baseline="0" dirty="0" smtClean="0"/>
              <a:t> process is very open and transparent, allowing anyone with an interest to join with low membership fees and electronic tools that result in low barriers to participation</a:t>
            </a:r>
          </a:p>
          <a:p>
            <a:pPr marL="174708" indent="-174708">
              <a:buFontTx/>
              <a:buChar char="-"/>
            </a:pPr>
            <a:r>
              <a:rPr lang="en-US" baseline="0" dirty="0" smtClean="0"/>
              <a:t>This allows for a responsive environment in order to address</a:t>
            </a:r>
            <a:r>
              <a:rPr lang="en-US" dirty="0" smtClean="0"/>
              <a:t> </a:t>
            </a:r>
            <a:r>
              <a:rPr lang="en-US" dirty="0"/>
              <a:t>new challenges, new technology and new markets </a:t>
            </a:r>
            <a:r>
              <a:rPr lang="en-US" dirty="0" smtClean="0"/>
              <a:t>where</a:t>
            </a:r>
            <a:r>
              <a:rPr lang="en-US" baseline="0" dirty="0" smtClean="0"/>
              <a:t> </a:t>
            </a:r>
            <a:r>
              <a:rPr lang="en-US" dirty="0" smtClean="0"/>
              <a:t>new </a:t>
            </a:r>
            <a:r>
              <a:rPr lang="en-US" dirty="0"/>
              <a:t>standards and </a:t>
            </a:r>
            <a:r>
              <a:rPr lang="en-US" dirty="0" smtClean="0"/>
              <a:t>enhancements</a:t>
            </a:r>
            <a:r>
              <a:rPr lang="en-US" baseline="0" dirty="0" smtClean="0"/>
              <a:t> to existing ones are needed</a:t>
            </a:r>
          </a:p>
          <a:p>
            <a:pPr marL="174708" indent="-174708">
              <a:buFontTx/>
              <a:buChar char="-"/>
            </a:pPr>
            <a:r>
              <a:rPr lang="en-US" b="0" dirty="0" smtClean="0"/>
              <a:t>The diverse stakeholder</a:t>
            </a:r>
            <a:r>
              <a:rPr lang="en-US" b="0" baseline="0" dirty="0" smtClean="0"/>
              <a:t> representation (</a:t>
            </a:r>
            <a:r>
              <a:rPr lang="en-US" baseline="0" dirty="0" smtClean="0"/>
              <a:t>producers, users, consumers, academia, government, laboratories) </a:t>
            </a:r>
            <a:r>
              <a:rPr lang="en-US" b="0" baseline="0" dirty="0" smtClean="0"/>
              <a:t>results in standards that are </a:t>
            </a:r>
            <a:r>
              <a:rPr lang="en-US" b="0" dirty="0" smtClean="0"/>
              <a:t>effective </a:t>
            </a:r>
            <a:r>
              <a:rPr lang="en-US" b="0" dirty="0"/>
              <a:t>and relevant across the diverse markets we serve</a:t>
            </a:r>
            <a:r>
              <a:rPr lang="en-US" dirty="0"/>
              <a:t>. </a:t>
            </a:r>
          </a:p>
          <a:p>
            <a:pPr marL="174708" indent="-174708">
              <a:buFontTx/>
              <a:buChar char="-"/>
            </a:pPr>
            <a:r>
              <a:rPr lang="en-US" dirty="0" smtClean="0"/>
              <a:t>They underpin contracts, laws and regulations. They support established</a:t>
            </a:r>
            <a:r>
              <a:rPr lang="en-US" baseline="0" dirty="0" smtClean="0"/>
              <a:t> and emerging economies – and ultimately – </a:t>
            </a:r>
            <a:r>
              <a:rPr lang="en-US" b="1" baseline="0" dirty="0" smtClean="0"/>
              <a:t>free and fair global trade. This is demonstrated in the 6500+ references incorporated into contracts, regulations, and laws throughout the world. </a:t>
            </a:r>
            <a:endParaRPr lang="en-US" b="1" dirty="0"/>
          </a:p>
        </p:txBody>
      </p:sp>
      <p:sp>
        <p:nvSpPr>
          <p:cNvPr id="4" name="Slide Number Placeholder 3"/>
          <p:cNvSpPr>
            <a:spLocks noGrp="1"/>
          </p:cNvSpPr>
          <p:nvPr>
            <p:ph type="sldNum" sz="quarter" idx="10"/>
          </p:nvPr>
        </p:nvSpPr>
        <p:spPr/>
        <p:txBody>
          <a:bodyPr/>
          <a:lstStyle/>
          <a:p>
            <a:fld id="{6B49854A-FED2-4495-B567-1859074471A7}" type="slidenum">
              <a:rPr lang="en-GB" smtClean="0"/>
              <a:t>4</a:t>
            </a:fld>
            <a:endParaRPr lang="en-GB"/>
          </a:p>
        </p:txBody>
      </p:sp>
    </p:spTree>
    <p:extLst>
      <p:ext uri="{BB962C8B-B14F-4D97-AF65-F5344CB8AC3E}">
        <p14:creationId xmlns:p14="http://schemas.microsoft.com/office/powerpoint/2010/main" val="160785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ASTM is one of the world’s largest </a:t>
            </a:r>
            <a:r>
              <a:rPr lang="en-US" dirty="0" smtClean="0"/>
              <a:t>international</a:t>
            </a:r>
            <a:r>
              <a:rPr lang="en-US" baseline="0" dirty="0" smtClean="0"/>
              <a:t> </a:t>
            </a:r>
            <a:r>
              <a:rPr lang="en-US" dirty="0" smtClean="0"/>
              <a:t>SDOs</a:t>
            </a:r>
            <a:r>
              <a:rPr lang="en-US" dirty="0"/>
              <a:t>, (standards development organizations</a:t>
            </a:r>
            <a:r>
              <a:rPr lang="en-US" dirty="0" smtClean="0"/>
              <a:t>)</a:t>
            </a:r>
          </a:p>
          <a:p>
            <a:r>
              <a:rPr lang="en-US" dirty="0" smtClean="0"/>
              <a:t>– The World Trade</a:t>
            </a:r>
            <a:r>
              <a:rPr lang="en-US" baseline="0" dirty="0" smtClean="0"/>
              <a:t> Organization is the body that defines the principles for what is considered an International Standards Developer. ASTM c</a:t>
            </a:r>
            <a:r>
              <a:rPr lang="en-US" dirty="0" smtClean="0"/>
              <a:t>omplies </a:t>
            </a:r>
            <a:r>
              <a:rPr lang="en-US" dirty="0"/>
              <a:t>with the six WTO (World Trade Organization) principles for international standards development</a:t>
            </a:r>
            <a:r>
              <a:rPr lang="en-US" b="1" dirty="0"/>
              <a:t>: transparency, openness, consensus, relevance, coherence, development dimension.</a:t>
            </a:r>
          </a:p>
          <a:p>
            <a:endParaRPr lang="en-US" b="1" dirty="0"/>
          </a:p>
          <a:p>
            <a:r>
              <a:rPr lang="en-US" dirty="0" smtClean="0"/>
              <a:t>–ASTM</a:t>
            </a:r>
            <a:r>
              <a:rPr lang="en-US" baseline="0" dirty="0" smtClean="0"/>
              <a:t> </a:t>
            </a:r>
            <a:r>
              <a:rPr lang="en-US" b="1" dirty="0" smtClean="0"/>
              <a:t>recognizes </a:t>
            </a:r>
            <a:r>
              <a:rPr lang="en-US" b="1" dirty="0"/>
              <a:t>expertise, not country of origin</a:t>
            </a:r>
            <a:r>
              <a:rPr lang="en-US" dirty="0"/>
              <a:t>. This promotes a massive range of activity and </a:t>
            </a:r>
            <a:r>
              <a:rPr lang="en-US" dirty="0" smtClean="0"/>
              <a:t>exchange </a:t>
            </a:r>
            <a:r>
              <a:rPr lang="en-US" dirty="0"/>
              <a:t>of </a:t>
            </a:r>
            <a:r>
              <a:rPr lang="en-US" dirty="0" smtClean="0"/>
              <a:t>knowledge by individuals. </a:t>
            </a:r>
            <a:endParaRPr lang="en-US" dirty="0"/>
          </a:p>
          <a:p>
            <a:endParaRPr lang="en-US" dirty="0"/>
          </a:p>
          <a:p>
            <a:r>
              <a:rPr lang="en-US" dirty="0" smtClean="0"/>
              <a:t>–</a:t>
            </a:r>
            <a:r>
              <a:rPr lang="en-US" baseline="0" dirty="0" smtClean="0"/>
              <a:t> This international status is demonstrated not only in the compliance of our process, but in the </a:t>
            </a:r>
            <a:r>
              <a:rPr lang="en-US" dirty="0" smtClean="0"/>
              <a:t>choice to use ASTM standards in many </a:t>
            </a:r>
            <a:r>
              <a:rPr lang="en-US" dirty="0"/>
              <a:t>global industries – </a:t>
            </a:r>
            <a:r>
              <a:rPr lang="en-US" b="1" dirty="0"/>
              <a:t>50% </a:t>
            </a:r>
            <a:r>
              <a:rPr lang="en-US" b="1" dirty="0" smtClean="0"/>
              <a:t>of ASTM sales</a:t>
            </a:r>
            <a:r>
              <a:rPr lang="en-US" b="1" baseline="0" dirty="0" smtClean="0"/>
              <a:t> are </a:t>
            </a:r>
            <a:r>
              <a:rPr lang="en-US" b="1" dirty="0" smtClean="0"/>
              <a:t>outside </a:t>
            </a:r>
            <a:r>
              <a:rPr lang="en-US" b="1" dirty="0"/>
              <a:t>the USA.</a:t>
            </a:r>
            <a:r>
              <a:rPr lang="en-US" dirty="0"/>
              <a:t> </a:t>
            </a:r>
            <a:endParaRPr lang="en-US" dirty="0" smtClean="0"/>
          </a:p>
          <a:p>
            <a:endParaRPr lang="en-US" dirty="0"/>
          </a:p>
          <a:p>
            <a:r>
              <a:rPr lang="en-US" dirty="0" smtClean="0"/>
              <a:t>–</a:t>
            </a:r>
            <a:r>
              <a:rPr lang="en-US" baseline="0" dirty="0" smtClean="0"/>
              <a:t>A dedicated </a:t>
            </a:r>
            <a:r>
              <a:rPr lang="en-US" b="1" dirty="0" smtClean="0"/>
              <a:t>global </a:t>
            </a:r>
            <a:r>
              <a:rPr lang="en-US" b="1" dirty="0"/>
              <a:t>outreach </a:t>
            </a:r>
            <a:r>
              <a:rPr lang="en-US" b="1" dirty="0" smtClean="0"/>
              <a:t>activity helps to </a:t>
            </a:r>
            <a:r>
              <a:rPr lang="en-US" dirty="0"/>
              <a:t>increase understanding about standards and their application. </a:t>
            </a:r>
          </a:p>
          <a:p>
            <a:endParaRPr lang="en-US" dirty="0"/>
          </a:p>
          <a:p>
            <a:r>
              <a:rPr lang="en-US" dirty="0" smtClean="0"/>
              <a:t>–</a:t>
            </a:r>
            <a:r>
              <a:rPr lang="en-US" b="0" dirty="0" smtClean="0"/>
              <a:t>Memorandum </a:t>
            </a:r>
            <a:r>
              <a:rPr lang="en-US" b="0" dirty="0"/>
              <a:t>of Understanding Program </a:t>
            </a:r>
            <a:r>
              <a:rPr lang="en-US" b="0" dirty="0" smtClean="0"/>
              <a:t>further</a:t>
            </a:r>
            <a:r>
              <a:rPr lang="en-US" b="0" baseline="0" dirty="0" smtClean="0"/>
              <a:t> aids developing countries and economies through access to ASTM standards and participation in the process</a:t>
            </a:r>
          </a:p>
          <a:p>
            <a:endParaRPr lang="en-US" b="0" dirty="0"/>
          </a:p>
        </p:txBody>
      </p:sp>
      <p:sp>
        <p:nvSpPr>
          <p:cNvPr id="4" name="Slide Number Placeholder 3"/>
          <p:cNvSpPr>
            <a:spLocks noGrp="1"/>
          </p:cNvSpPr>
          <p:nvPr>
            <p:ph type="sldNum" sz="quarter" idx="10"/>
          </p:nvPr>
        </p:nvSpPr>
        <p:spPr/>
        <p:txBody>
          <a:bodyPr/>
          <a:lstStyle/>
          <a:p>
            <a:fld id="{6B49854A-FED2-4495-B567-1859074471A7}" type="slidenum">
              <a:rPr lang="en-GB" smtClean="0"/>
              <a:t>5</a:t>
            </a:fld>
            <a:endParaRPr lang="en-GB"/>
          </a:p>
        </p:txBody>
      </p:sp>
    </p:spTree>
    <p:extLst>
      <p:ext uri="{BB962C8B-B14F-4D97-AF65-F5344CB8AC3E}">
        <p14:creationId xmlns:p14="http://schemas.microsoft.com/office/powerpoint/2010/main" val="74131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ASTM is one of the world’s largest </a:t>
            </a:r>
            <a:r>
              <a:rPr lang="en-US" dirty="0" smtClean="0"/>
              <a:t>international</a:t>
            </a:r>
            <a:r>
              <a:rPr lang="en-US" baseline="0" dirty="0" smtClean="0"/>
              <a:t> </a:t>
            </a:r>
            <a:r>
              <a:rPr lang="en-US" dirty="0" smtClean="0"/>
              <a:t>SDOs</a:t>
            </a:r>
            <a:r>
              <a:rPr lang="en-US" dirty="0"/>
              <a:t>, (standards development organizations</a:t>
            </a:r>
            <a:r>
              <a:rPr lang="en-US" dirty="0" smtClean="0"/>
              <a:t>)</a:t>
            </a:r>
          </a:p>
          <a:p>
            <a:r>
              <a:rPr lang="en-US" dirty="0" smtClean="0"/>
              <a:t>– The World Trade</a:t>
            </a:r>
            <a:r>
              <a:rPr lang="en-US" baseline="0" dirty="0" smtClean="0"/>
              <a:t> Organization is the body that defines the principles for what is considered an International Standards Developer. ASTM c</a:t>
            </a:r>
            <a:r>
              <a:rPr lang="en-US" dirty="0" smtClean="0"/>
              <a:t>omplies </a:t>
            </a:r>
            <a:r>
              <a:rPr lang="en-US" dirty="0"/>
              <a:t>with the six WTO (World Trade Organization) principles for international standards development</a:t>
            </a:r>
            <a:r>
              <a:rPr lang="en-US" b="1" dirty="0"/>
              <a:t>: transparency, openness, consensus, relevance, coherence, development dimension.</a:t>
            </a:r>
          </a:p>
          <a:p>
            <a:endParaRPr lang="en-US" b="1" dirty="0"/>
          </a:p>
          <a:p>
            <a:r>
              <a:rPr lang="en-US" dirty="0" smtClean="0"/>
              <a:t>–ASTM</a:t>
            </a:r>
            <a:r>
              <a:rPr lang="en-US" baseline="0" dirty="0" smtClean="0"/>
              <a:t> </a:t>
            </a:r>
            <a:r>
              <a:rPr lang="en-US" b="1" dirty="0" smtClean="0"/>
              <a:t>recognizes </a:t>
            </a:r>
            <a:r>
              <a:rPr lang="en-US" b="1" dirty="0"/>
              <a:t>expertise, not country of origin</a:t>
            </a:r>
            <a:r>
              <a:rPr lang="en-US" dirty="0"/>
              <a:t>. This promotes a massive range of activity and </a:t>
            </a:r>
            <a:r>
              <a:rPr lang="en-US" dirty="0" smtClean="0"/>
              <a:t>exchange </a:t>
            </a:r>
            <a:r>
              <a:rPr lang="en-US" dirty="0"/>
              <a:t>of </a:t>
            </a:r>
            <a:r>
              <a:rPr lang="en-US" dirty="0" smtClean="0"/>
              <a:t>knowledge by individuals. </a:t>
            </a:r>
            <a:endParaRPr lang="en-US" dirty="0"/>
          </a:p>
          <a:p>
            <a:endParaRPr lang="en-US" dirty="0"/>
          </a:p>
          <a:p>
            <a:r>
              <a:rPr lang="en-US" dirty="0" smtClean="0"/>
              <a:t>–</a:t>
            </a:r>
            <a:r>
              <a:rPr lang="en-US" baseline="0" dirty="0" smtClean="0"/>
              <a:t> This international status is demonstrated not only in the compliance of our process, but in the </a:t>
            </a:r>
            <a:r>
              <a:rPr lang="en-US" dirty="0" smtClean="0"/>
              <a:t>choice to use ASTM standards in many </a:t>
            </a:r>
            <a:r>
              <a:rPr lang="en-US" dirty="0"/>
              <a:t>global industries – </a:t>
            </a:r>
            <a:r>
              <a:rPr lang="en-US" b="1" dirty="0"/>
              <a:t>50% </a:t>
            </a:r>
            <a:r>
              <a:rPr lang="en-US" b="1" dirty="0" smtClean="0"/>
              <a:t>of ASTM sales</a:t>
            </a:r>
            <a:r>
              <a:rPr lang="en-US" b="1" baseline="0" dirty="0" smtClean="0"/>
              <a:t> are </a:t>
            </a:r>
            <a:r>
              <a:rPr lang="en-US" b="1" dirty="0" smtClean="0"/>
              <a:t>outside </a:t>
            </a:r>
            <a:r>
              <a:rPr lang="en-US" b="1" dirty="0"/>
              <a:t>the USA.</a:t>
            </a:r>
            <a:r>
              <a:rPr lang="en-US" dirty="0"/>
              <a:t> </a:t>
            </a:r>
            <a:endParaRPr lang="en-US" dirty="0" smtClean="0"/>
          </a:p>
          <a:p>
            <a:endParaRPr lang="en-US" dirty="0"/>
          </a:p>
          <a:p>
            <a:r>
              <a:rPr lang="en-US" dirty="0" smtClean="0"/>
              <a:t>–</a:t>
            </a:r>
            <a:r>
              <a:rPr lang="en-US" baseline="0" dirty="0" smtClean="0"/>
              <a:t>A dedicated </a:t>
            </a:r>
            <a:r>
              <a:rPr lang="en-US" b="1" dirty="0" smtClean="0"/>
              <a:t>global </a:t>
            </a:r>
            <a:r>
              <a:rPr lang="en-US" b="1" dirty="0"/>
              <a:t>outreach </a:t>
            </a:r>
            <a:r>
              <a:rPr lang="en-US" b="1" dirty="0" smtClean="0"/>
              <a:t>activity helps to </a:t>
            </a:r>
            <a:r>
              <a:rPr lang="en-US" dirty="0"/>
              <a:t>increase understanding about standards and their application. </a:t>
            </a:r>
          </a:p>
          <a:p>
            <a:endParaRPr lang="en-US" dirty="0"/>
          </a:p>
          <a:p>
            <a:r>
              <a:rPr lang="en-US" dirty="0" smtClean="0"/>
              <a:t>–</a:t>
            </a:r>
            <a:r>
              <a:rPr lang="en-US" b="0" dirty="0" smtClean="0"/>
              <a:t>Memorandum </a:t>
            </a:r>
            <a:r>
              <a:rPr lang="en-US" b="0" dirty="0"/>
              <a:t>of Understanding Program </a:t>
            </a:r>
            <a:r>
              <a:rPr lang="en-US" b="0" dirty="0" smtClean="0"/>
              <a:t>further</a:t>
            </a:r>
            <a:r>
              <a:rPr lang="en-US" b="0" baseline="0" dirty="0" smtClean="0"/>
              <a:t> aids developing countries and economies through access to ASTM standards and participation in the process</a:t>
            </a:r>
          </a:p>
          <a:p>
            <a:endParaRPr lang="en-US" b="0" dirty="0"/>
          </a:p>
        </p:txBody>
      </p:sp>
      <p:sp>
        <p:nvSpPr>
          <p:cNvPr id="4" name="Slide Number Placeholder 3"/>
          <p:cNvSpPr>
            <a:spLocks noGrp="1"/>
          </p:cNvSpPr>
          <p:nvPr>
            <p:ph type="sldNum" sz="quarter" idx="10"/>
          </p:nvPr>
        </p:nvSpPr>
        <p:spPr/>
        <p:txBody>
          <a:bodyPr/>
          <a:lstStyle/>
          <a:p>
            <a:fld id="{6B49854A-FED2-4495-B567-1859074471A7}" type="slidenum">
              <a:rPr lang="en-GB" smtClean="0"/>
              <a:t>6</a:t>
            </a:fld>
            <a:endParaRPr lang="en-GB"/>
          </a:p>
        </p:txBody>
      </p:sp>
    </p:spTree>
    <p:extLst>
      <p:ext uri="{BB962C8B-B14F-4D97-AF65-F5344CB8AC3E}">
        <p14:creationId xmlns:p14="http://schemas.microsoft.com/office/powerpoint/2010/main" val="74131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SEP from Ghana, 2009 - </a:t>
            </a:r>
            <a:r>
              <a:rPr lang="en-US" dirty="0" smtClean="0">
                <a:effectLst/>
              </a:rPr>
              <a:t>Adelaide Leigh</a:t>
            </a:r>
          </a:p>
          <a:p>
            <a:r>
              <a:rPr lang="en-US" dirty="0" smtClean="0">
                <a:effectLst/>
              </a:rPr>
              <a:t>Technical</a:t>
            </a:r>
            <a:r>
              <a:rPr lang="en-US" baseline="0" dirty="0" smtClean="0">
                <a:effectLst/>
              </a:rPr>
              <a:t> Visitor from Ghana, 2015 – Nana Sekyi</a:t>
            </a:r>
            <a:endParaRPr lang="en-US" dirty="0" smtClean="0">
              <a:effectLst/>
            </a:endParaRPr>
          </a:p>
          <a:p>
            <a:r>
              <a:rPr lang="en-US" dirty="0" smtClean="0">
                <a:effectLst/>
              </a:rPr>
              <a:t>Attachments</a:t>
            </a:r>
            <a:r>
              <a:rPr lang="en-US" baseline="0" dirty="0" smtClean="0">
                <a:effectLst/>
              </a:rPr>
              <a:t> 2012 – Botswana and South Africa</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8</a:t>
            </a:fld>
            <a:endParaRPr lang="en-GB"/>
          </a:p>
        </p:txBody>
      </p:sp>
      <p:sp>
        <p:nvSpPr>
          <p:cNvPr id="5" name="Date Placeholder 4"/>
          <p:cNvSpPr>
            <a:spLocks noGrp="1"/>
          </p:cNvSpPr>
          <p:nvPr>
            <p:ph type="dt" idx="11"/>
          </p:nvPr>
        </p:nvSpPr>
        <p:spPr/>
        <p:txBody>
          <a:bodyPr/>
          <a:lstStyle/>
          <a:p>
            <a:fld id="{C99ADC26-1A91-4AB3-AE5A-2528C7E49E7A}" type="datetime1">
              <a:rPr lang="en-GB" smtClean="0"/>
              <a:t>02/12/2016</a:t>
            </a:fld>
            <a:endParaRPr lang="en-GB"/>
          </a:p>
        </p:txBody>
      </p:sp>
      <p:sp>
        <p:nvSpPr>
          <p:cNvPr id="6" name="Footer Placeholder 5"/>
          <p:cNvSpPr>
            <a:spLocks noGrp="1"/>
          </p:cNvSpPr>
          <p:nvPr>
            <p:ph type="ftr" sz="quarter" idx="12"/>
          </p:nvPr>
        </p:nvSpPr>
        <p:spPr/>
        <p:txBody>
          <a:bodyPr/>
          <a:lstStyle/>
          <a:p>
            <a:r>
              <a:rPr lang="en-GB" smtClean="0"/>
              <a:t>ASTM International - ARSO General Assembly 2015</a:t>
            </a:r>
            <a:endParaRPr lang="en-GB"/>
          </a:p>
        </p:txBody>
      </p:sp>
    </p:spTree>
    <p:extLst>
      <p:ext uri="{BB962C8B-B14F-4D97-AF65-F5344CB8AC3E}">
        <p14:creationId xmlns:p14="http://schemas.microsoft.com/office/powerpoint/2010/main" val="275274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854A-FED2-4495-B567-1859074471A7}" type="slidenum">
              <a:rPr lang="en-GB" smtClean="0"/>
              <a:t>9</a:t>
            </a:fld>
            <a:endParaRPr lang="en-GB" dirty="0"/>
          </a:p>
        </p:txBody>
      </p:sp>
    </p:spTree>
    <p:extLst>
      <p:ext uri="{BB962C8B-B14F-4D97-AF65-F5344CB8AC3E}">
        <p14:creationId xmlns:p14="http://schemas.microsoft.com/office/powerpoint/2010/main" val="161992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A standard is a technical document </a:t>
            </a:r>
            <a:r>
              <a:rPr lang="en-US" dirty="0"/>
              <a:t>that has been developed and approved through the ASTM consensus </a:t>
            </a:r>
            <a:r>
              <a:rPr lang="en-US" dirty="0" smtClean="0"/>
              <a:t>process</a:t>
            </a:r>
            <a:r>
              <a:rPr lang="en-US" baseline="0" dirty="0" smtClean="0"/>
              <a:t>. Test methods, specs, practices, guides, classifications and terminology.</a:t>
            </a:r>
            <a:endParaRPr lang="en-US" dirty="0"/>
          </a:p>
          <a:p>
            <a:endParaRPr lang="en-US" dirty="0"/>
          </a:p>
          <a:p>
            <a:pPr marL="174708" indent="-174708">
              <a:buFontTx/>
              <a:buChar char="-"/>
            </a:pPr>
            <a:r>
              <a:rPr lang="en-US" dirty="0"/>
              <a:t>All standards are </a:t>
            </a:r>
            <a:r>
              <a:rPr lang="en-US" dirty="0" smtClean="0"/>
              <a:t>living documents</a:t>
            </a:r>
            <a:r>
              <a:rPr lang="en-US" baseline="0" dirty="0" smtClean="0"/>
              <a:t> and can be revised or proposed at any time. ASTM requires that they </a:t>
            </a:r>
            <a:r>
              <a:rPr lang="en-US" dirty="0" smtClean="0"/>
              <a:t>be reviewed </a:t>
            </a:r>
            <a:r>
              <a:rPr lang="en-US" b="1" dirty="0"/>
              <a:t>every 5 years, </a:t>
            </a:r>
            <a:r>
              <a:rPr lang="en-US" dirty="0"/>
              <a:t>but, in fast-moving sectors, it’s more frequent than that</a:t>
            </a:r>
            <a:r>
              <a:rPr lang="en-US" dirty="0" smtClean="0"/>
              <a:t>. There</a:t>
            </a:r>
            <a:r>
              <a:rPr lang="en-US" baseline="0" dirty="0" smtClean="0"/>
              <a:t> </a:t>
            </a:r>
            <a:r>
              <a:rPr lang="en-US" dirty="0" smtClean="0"/>
              <a:t>allows for responsiveness</a:t>
            </a:r>
            <a:r>
              <a:rPr lang="en-US" baseline="0" dirty="0" smtClean="0"/>
              <a:t> to market needs and technology changes. The </a:t>
            </a:r>
            <a:r>
              <a:rPr lang="en-US" baseline="0" dirty="0" err="1" smtClean="0"/>
              <a:t>manadtory</a:t>
            </a:r>
            <a:r>
              <a:rPr lang="en-US" baseline="0" dirty="0" smtClean="0"/>
              <a:t> five year review exists to ensure they remain relevant. </a:t>
            </a:r>
            <a:endParaRPr lang="en-US" dirty="0"/>
          </a:p>
          <a:p>
            <a:pPr marL="174708" indent="-174708">
              <a:buFontTx/>
              <a:buChar char="-"/>
            </a:pPr>
            <a:endParaRPr lang="en-US" dirty="0"/>
          </a:p>
          <a:p>
            <a:r>
              <a:rPr lang="en-US" dirty="0" smtClean="0"/>
              <a:t>– </a:t>
            </a:r>
            <a:r>
              <a:rPr lang="en-US" dirty="0"/>
              <a:t>It’s backed by </a:t>
            </a:r>
            <a:r>
              <a:rPr lang="en-US" b="1" dirty="0"/>
              <a:t>powerful tools and technologies </a:t>
            </a:r>
            <a:r>
              <a:rPr lang="en-US" dirty="0"/>
              <a:t>that enhance global </a:t>
            </a:r>
            <a:r>
              <a:rPr lang="en-US" dirty="0" smtClean="0"/>
              <a:t>connectivity,</a:t>
            </a:r>
            <a:r>
              <a:rPr lang="en-US" baseline="0" dirty="0" smtClean="0"/>
              <a:t> such as collaboration areas for drafting standards, electronic balloting, virtual meetings and online member tools and resources.</a:t>
            </a:r>
            <a:endParaRPr lang="en-US" dirty="0"/>
          </a:p>
          <a:p>
            <a:endParaRPr lang="en-US" dirty="0"/>
          </a:p>
          <a:p>
            <a:r>
              <a:rPr lang="en-US" dirty="0" smtClean="0"/>
              <a:t>– </a:t>
            </a:r>
            <a:r>
              <a:rPr lang="en-US" b="1" dirty="0"/>
              <a:t>These systems give members the freedom to be in instant contact</a:t>
            </a:r>
            <a:r>
              <a:rPr lang="en-US" dirty="0"/>
              <a:t>, to share thinking and to review and develop standards more quickly. </a:t>
            </a:r>
          </a:p>
          <a:p>
            <a:endParaRPr lang="en-US" dirty="0"/>
          </a:p>
          <a:p>
            <a:r>
              <a:rPr lang="en-US" dirty="0"/>
              <a:t>– This reinforces our reputation for </a:t>
            </a:r>
            <a:r>
              <a:rPr lang="en-US" b="1" dirty="0"/>
              <a:t>timely </a:t>
            </a:r>
            <a:r>
              <a:rPr lang="en-US" dirty="0"/>
              <a:t>as well as </a:t>
            </a:r>
            <a:r>
              <a:rPr lang="en-US" b="1" dirty="0"/>
              <a:t>relevant standards.</a:t>
            </a:r>
          </a:p>
        </p:txBody>
      </p:sp>
      <p:sp>
        <p:nvSpPr>
          <p:cNvPr id="4" name="Slide Number Placeholder 3"/>
          <p:cNvSpPr>
            <a:spLocks noGrp="1"/>
          </p:cNvSpPr>
          <p:nvPr>
            <p:ph type="sldNum" sz="quarter" idx="10"/>
          </p:nvPr>
        </p:nvSpPr>
        <p:spPr/>
        <p:txBody>
          <a:bodyPr/>
          <a:lstStyle/>
          <a:p>
            <a:fld id="{6B49854A-FED2-4495-B567-1859074471A7}" type="slidenum">
              <a:rPr lang="en-GB" smtClean="0"/>
              <a:t>10</a:t>
            </a:fld>
            <a:endParaRPr lang="en-GB"/>
          </a:p>
        </p:txBody>
      </p:sp>
    </p:spTree>
    <p:extLst>
      <p:ext uri="{BB962C8B-B14F-4D97-AF65-F5344CB8AC3E}">
        <p14:creationId xmlns:p14="http://schemas.microsoft.com/office/powerpoint/2010/main" val="281187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111431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3152013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247000" y="6539235"/>
            <a:ext cx="2835000" cy="122744"/>
          </a:xfrm>
        </p:spPr>
        <p:txBody>
          <a:body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4101621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lvl1pPr>
              <a:defRPr/>
            </a:lvl1p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939011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9120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lvl1pPr>
              <a:defRPr/>
            </a:lvl1p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32878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smtClean="0">
                <a:solidFill>
                  <a:schemeClr val="accent1"/>
                </a:solidFill>
              </a:rPr>
              <a:t>www.astm.org</a:t>
            </a:r>
            <a:endParaRPr lang="en-GB" sz="1400" b="0" dirty="0">
              <a:solidFill>
                <a:schemeClr val="accent1"/>
              </a:solidFill>
            </a:endParaRPr>
          </a:p>
        </p:txBody>
      </p:sp>
    </p:spTree>
    <p:extLst>
      <p:ext uri="{BB962C8B-B14F-4D97-AF65-F5344CB8AC3E}">
        <p14:creationId xmlns:p14="http://schemas.microsoft.com/office/powerpoint/2010/main" val="3365156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fld id="{0B052420-B658-479F-A307-B96B1CECD556}" type="datetime4">
              <a:rPr lang="en-GB" smtClean="0"/>
              <a:t>02 December 2016</a:t>
            </a:fld>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ASTM International – ARSO General Assemby 2015</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6F19611-AFCE-49AB-AF84-7660A5CF82AE}" type="slidenum">
              <a:rPr lang="en-US"/>
              <a:pPr>
                <a:defRPr/>
              </a:pPr>
              <a:t>‹#›</a:t>
            </a:fld>
            <a:endParaRPr lang="en-US"/>
          </a:p>
        </p:txBody>
      </p:sp>
    </p:spTree>
    <p:extLst>
      <p:ext uri="{BB962C8B-B14F-4D97-AF65-F5344CB8AC3E}">
        <p14:creationId xmlns:p14="http://schemas.microsoft.com/office/powerpoint/2010/main" val="346742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smtClean="0">
                <a:solidFill>
                  <a:schemeClr val="accent1"/>
                </a:solidFill>
              </a:rPr>
              <a:t>www.astm.org</a:t>
            </a:r>
            <a:endParaRPr lang="en-GB" sz="1400" dirty="0">
              <a:solidFill>
                <a:schemeClr val="accent1"/>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168892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843395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lvl1pPr>
              <a:defRPr/>
            </a:lvl1p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GB"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3487867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829994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2971385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804573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lvl1pPr>
              <a:defRPr/>
            </a:lvl1p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376635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2016</a:t>
            </a:r>
            <a:endParaRPr lang="en-GB"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6391343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t>2016</a:t>
            </a:r>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US" smtClean="0"/>
              <a:t>Introduction to ASTM International</a:t>
            </a:r>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b="0" dirty="0" smtClean="0">
                <a:solidFill>
                  <a:schemeClr val="tx1"/>
                </a:solidFill>
                <a:latin typeface="+mn-lt"/>
              </a:rPr>
              <a:t>© ASTM International </a:t>
            </a:r>
            <a:endParaRPr lang="en-GB" sz="700" b="0" dirty="0">
              <a:solidFill>
                <a:schemeClr val="tx1"/>
              </a:solidFill>
              <a:latin typeface="+mn-lt"/>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0" r:id="rId16"/>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ksimms@astm.org?subject=MOU%20Membership"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hyperlink" Target="http://www.astm.org/MEMBERSHI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4.astm.org/images/astm-corporate.mp4"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mailto:jrodgers@ast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ile:Flag_of_Ghana.sv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descr="shutterstock_173078420.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 b="69"/>
          <a:stretch>
            <a:fillRect/>
          </a:stretch>
        </p:blipFill>
        <p:spPr>
          <a:xfrm>
            <a:off x="20010" y="0"/>
            <a:ext cx="9175856" cy="6871855"/>
          </a:xfrm>
        </p:spPr>
      </p:pic>
      <p:sp>
        <p:nvSpPr>
          <p:cNvPr id="14" name="Rectangle 13"/>
          <p:cNvSpPr/>
          <p:nvPr/>
        </p:nvSpPr>
        <p:spPr>
          <a:xfrm>
            <a:off x="979877" y="1506669"/>
            <a:ext cx="4050001" cy="374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63150" y="5252818"/>
            <a:ext cx="6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975150" y="5252818"/>
            <a:ext cx="61200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4702918" y="5104656"/>
            <a:ext cx="296322" cy="29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4377369" y="1210748"/>
            <a:ext cx="296322" cy="2963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4702918" y="1506669"/>
            <a:ext cx="612000" cy="612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1209565" y="2123812"/>
            <a:ext cx="3799354" cy="2523768"/>
          </a:xfrm>
          <a:prstGeom prst="rect">
            <a:avLst/>
          </a:prstGeom>
          <a:noFill/>
        </p:spPr>
        <p:txBody>
          <a:bodyPr wrap="square" lIns="0" tIns="0" rIns="0" bIns="0" rtlCol="0">
            <a:spAutoFit/>
          </a:bodyPr>
          <a:lstStyle/>
          <a:p>
            <a:pPr lvl="0"/>
            <a:r>
              <a:rPr lang="en-US" sz="1900" dirty="0">
                <a:solidFill>
                  <a:schemeClr val="accent1"/>
                </a:solidFill>
              </a:rPr>
              <a:t>Developing Standards for International Market Access and Relevance – ASTM </a:t>
            </a:r>
            <a:r>
              <a:rPr lang="en-US" sz="1900" dirty="0" smtClean="0">
                <a:solidFill>
                  <a:schemeClr val="accent1"/>
                </a:solidFill>
              </a:rPr>
              <a:t>and Committee </a:t>
            </a:r>
            <a:r>
              <a:rPr lang="en-US" sz="1900" dirty="0">
                <a:solidFill>
                  <a:schemeClr val="accent1"/>
                </a:solidFill>
              </a:rPr>
              <a:t>D13 on Textiles</a:t>
            </a:r>
          </a:p>
          <a:p>
            <a:r>
              <a:rPr lang="en-US" sz="1400" dirty="0" smtClean="0"/>
              <a:t/>
            </a:r>
            <a:br>
              <a:rPr lang="en-US" sz="1400" dirty="0" smtClean="0"/>
            </a:br>
            <a:r>
              <a:rPr lang="en-US" sz="1500" b="1" dirty="0" smtClean="0"/>
              <a:t>Ghanaian </a:t>
            </a:r>
            <a:r>
              <a:rPr lang="en-US" sz="1500" b="1" dirty="0"/>
              <a:t>Textile and Apparel Producers </a:t>
            </a:r>
            <a:r>
              <a:rPr lang="en-US" sz="1500" b="1" i="1" dirty="0" smtClean="0"/>
              <a:t>Standards Alliance Programming  </a:t>
            </a:r>
          </a:p>
          <a:p>
            <a:endParaRPr lang="en-US" sz="1400" dirty="0" smtClean="0"/>
          </a:p>
          <a:p>
            <a:r>
              <a:rPr lang="en-US" sz="1400" dirty="0" smtClean="0"/>
              <a:t>7 December 2016</a:t>
            </a:r>
          </a:p>
          <a:p>
            <a:endParaRPr lang="en-US" sz="1600" i="1" dirty="0" smtClean="0">
              <a:solidFill>
                <a:schemeClr val="accent2">
                  <a:lumMod val="60000"/>
                  <a:lumOff val="40000"/>
                </a:schemeClr>
              </a:solidFill>
            </a:endParaRPr>
          </a:p>
        </p:txBody>
      </p:sp>
      <p:sp>
        <p:nvSpPr>
          <p:cNvPr id="23" name="TextBox 22"/>
          <p:cNvSpPr txBox="1"/>
          <p:nvPr/>
        </p:nvSpPr>
        <p:spPr>
          <a:xfrm>
            <a:off x="1228581" y="4692885"/>
            <a:ext cx="3761322" cy="359073"/>
          </a:xfrm>
          <a:prstGeom prst="rect">
            <a:avLst/>
          </a:prstGeom>
          <a:noFill/>
        </p:spPr>
        <p:txBody>
          <a:bodyPr wrap="square" lIns="0" tIns="0" rIns="0" bIns="0" rtlCol="0">
            <a:spAutoFit/>
          </a:bodyPr>
          <a:lstStyle/>
          <a:p>
            <a:pPr>
              <a:lnSpc>
                <a:spcPts val="1400"/>
              </a:lnSpc>
            </a:pPr>
            <a:r>
              <a:rPr lang="en-US" sz="1200" dirty="0" smtClean="0">
                <a:solidFill>
                  <a:schemeClr val="accent1"/>
                </a:solidFill>
              </a:rPr>
              <a:t>Jennifer Rodgers   </a:t>
            </a:r>
            <a:endParaRPr lang="en-US" sz="1200" dirty="0">
              <a:solidFill>
                <a:schemeClr val="accent1"/>
              </a:solidFill>
            </a:endParaRPr>
          </a:p>
          <a:p>
            <a:pPr>
              <a:lnSpc>
                <a:spcPts val="1400"/>
              </a:lnSpc>
            </a:pPr>
            <a:r>
              <a:rPr lang="en-US" sz="1200" dirty="0" smtClean="0">
                <a:solidFill>
                  <a:schemeClr val="accent1"/>
                </a:solidFill>
              </a:rPr>
              <a:t>Director, ASTM Technical Committee Operations</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00" y="326416"/>
            <a:ext cx="1170000" cy="919010"/>
          </a:xfrm>
          <a:prstGeom prst="rect">
            <a:avLst/>
          </a:prstGeom>
          <a:effectLst>
            <a:outerShdw blurRad="1270000" dir="2700000" algn="tl" rotWithShape="0">
              <a:srgbClr val="000000">
                <a:alpha val="40000"/>
              </a:srgbClr>
            </a:outerShdw>
          </a:effectLst>
        </p:spPr>
      </p:pic>
      <p:pic>
        <p:nvPicPr>
          <p:cNvPr id="17" name="Picture 16" descr="ASTM_Logo_Name_Strapline_Blue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00172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10</a:t>
            </a:fld>
            <a:endParaRPr lang="en-GB"/>
          </a:p>
        </p:txBody>
      </p:sp>
      <p:sp>
        <p:nvSpPr>
          <p:cNvPr id="8" name="Title 7"/>
          <p:cNvSpPr>
            <a:spLocks noGrp="1"/>
          </p:cNvSpPr>
          <p:nvPr>
            <p:ph type="title"/>
          </p:nvPr>
        </p:nvSpPr>
        <p:spPr>
          <a:xfrm>
            <a:off x="346460" y="323850"/>
            <a:ext cx="7420540" cy="855150"/>
          </a:xfrm>
        </p:spPr>
        <p:txBody>
          <a:bodyPr/>
          <a:lstStyle/>
          <a:p>
            <a:r>
              <a:rPr lang="en-GB" dirty="0" smtClean="0">
                <a:solidFill>
                  <a:srgbClr val="00355B"/>
                </a:solidFill>
              </a:rPr>
              <a:t>Process for Standards Development</a:t>
            </a:r>
            <a:endParaRPr lang="en-GB" dirty="0">
              <a:solidFill>
                <a:srgbClr val="00355B"/>
              </a:solidFill>
            </a:endParaRPr>
          </a:p>
        </p:txBody>
      </p:sp>
      <p:pic>
        <p:nvPicPr>
          <p:cNvPr id="12" name="Picture 11" descr="stand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000" y="1449000"/>
            <a:ext cx="3679496" cy="4860000"/>
          </a:xfrm>
          <a:prstGeom prst="rect">
            <a:avLst/>
          </a:prstGeom>
        </p:spPr>
      </p:pic>
      <p:sp>
        <p:nvSpPr>
          <p:cNvPr id="2" name="Footer Placeholder 1"/>
          <p:cNvSpPr>
            <a:spLocks noGrp="1"/>
          </p:cNvSpPr>
          <p:nvPr>
            <p:ph type="ftr" sz="quarter" idx="11"/>
          </p:nvPr>
        </p:nvSpPr>
        <p:spPr/>
        <p:txBody>
          <a:bodyPr/>
          <a:lstStyle/>
          <a:p>
            <a:r>
              <a:rPr lang="en-US" smtClean="0"/>
              <a:t>Introduction to ASTM International</a:t>
            </a:r>
            <a:endParaRPr lang="en-GB" dirty="0"/>
          </a:p>
        </p:txBody>
      </p:sp>
      <p:sp>
        <p:nvSpPr>
          <p:cNvPr id="15" name="Content Placeholder 4"/>
          <p:cNvSpPr txBox="1">
            <a:spLocks/>
          </p:cNvSpPr>
          <p:nvPr/>
        </p:nvSpPr>
        <p:spPr>
          <a:xfrm>
            <a:off x="345300" y="2034000"/>
            <a:ext cx="3866700" cy="4185000"/>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600"/>
              </a:spcAft>
              <a:buClr>
                <a:schemeClr val="tx2"/>
              </a:buClr>
              <a:buFont typeface="Symbol" panose="05050102010706020507" pitchFamily="18" charset="2"/>
              <a:buChar char=""/>
              <a:defRPr sz="1400" kern="1200" baseline="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8" indent="-179388"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63"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Test Methods</a:t>
            </a:r>
          </a:p>
          <a:p>
            <a:r>
              <a:rPr lang="en-US" dirty="0" smtClean="0"/>
              <a:t>Specifications</a:t>
            </a:r>
          </a:p>
          <a:p>
            <a:r>
              <a:rPr lang="en-US" dirty="0" smtClean="0"/>
              <a:t>Practices</a:t>
            </a:r>
          </a:p>
          <a:p>
            <a:r>
              <a:rPr lang="en-US" dirty="0" smtClean="0"/>
              <a:t>Guides</a:t>
            </a:r>
          </a:p>
          <a:p>
            <a:r>
              <a:rPr lang="en-US" dirty="0" smtClean="0"/>
              <a:t>Classifications</a:t>
            </a:r>
          </a:p>
          <a:p>
            <a:r>
              <a:rPr lang="en-US" dirty="0" smtClean="0"/>
              <a:t>Terminology</a:t>
            </a:r>
            <a:endParaRPr lang="en-US" dirty="0"/>
          </a:p>
        </p:txBody>
      </p:sp>
      <p:sp>
        <p:nvSpPr>
          <p:cNvPr id="16" name="Text Placeholder 10"/>
          <p:cNvSpPr txBox="1">
            <a:spLocks/>
          </p:cNvSpPr>
          <p:nvPr/>
        </p:nvSpPr>
        <p:spPr>
          <a:xfrm>
            <a:off x="346015" y="1507066"/>
            <a:ext cx="7420985" cy="3919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solidFill>
                  <a:schemeClr val="accent2"/>
                </a:solidFill>
              </a:rPr>
              <a:t>What is a standard in ASTM?</a:t>
            </a:r>
            <a:endParaRPr lang="en-US" sz="2200" dirty="0">
              <a:solidFill>
                <a:schemeClr val="accent2"/>
              </a:solidFill>
            </a:endParaRPr>
          </a:p>
        </p:txBody>
      </p:sp>
      <p:sp>
        <p:nvSpPr>
          <p:cNvPr id="18" name="Rectangle 17"/>
          <p:cNvSpPr/>
          <p:nvPr/>
        </p:nvSpPr>
        <p:spPr>
          <a:xfrm>
            <a:off x="2637000" y="3744000"/>
            <a:ext cx="2322733" cy="23227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3500" dirty="0" smtClean="0"/>
              <a:t>12,500</a:t>
            </a:r>
            <a:r>
              <a:rPr lang="en-GB" sz="4000" dirty="0" smtClean="0"/>
              <a:t> </a:t>
            </a:r>
          </a:p>
          <a:p>
            <a:r>
              <a:rPr lang="en-GB" dirty="0" smtClean="0"/>
              <a:t>Standards</a:t>
            </a:r>
            <a:endParaRPr lang="en-GB" dirty="0"/>
          </a:p>
        </p:txBody>
      </p:sp>
      <p:sp>
        <p:nvSpPr>
          <p:cNvPr id="20" name="Rectangle 19"/>
          <p:cNvSpPr/>
          <p:nvPr/>
        </p:nvSpPr>
        <p:spPr>
          <a:xfrm>
            <a:off x="1605266" y="5026601"/>
            <a:ext cx="1035000" cy="1035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endParaRPr lang="en-GB" sz="2100" b="1" dirty="0"/>
          </a:p>
        </p:txBody>
      </p:sp>
    </p:spTree>
    <p:extLst>
      <p:ext uri="{BB962C8B-B14F-4D97-AF65-F5344CB8AC3E}">
        <p14:creationId xmlns:p14="http://schemas.microsoft.com/office/powerpoint/2010/main" val="183815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292000" y="6534000"/>
            <a:ext cx="2835000" cy="122744"/>
          </a:xfrm>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11</a:t>
            </a:fld>
            <a:endParaRPr lang="en-GB"/>
          </a:p>
        </p:txBody>
      </p:sp>
      <p:sp>
        <p:nvSpPr>
          <p:cNvPr id="8" name="Title 7"/>
          <p:cNvSpPr>
            <a:spLocks noGrp="1"/>
          </p:cNvSpPr>
          <p:nvPr>
            <p:ph type="title"/>
          </p:nvPr>
        </p:nvSpPr>
        <p:spPr/>
        <p:txBody>
          <a:bodyPr/>
          <a:lstStyle/>
          <a:p>
            <a:r>
              <a:rPr lang="en-GB" dirty="0" smtClean="0">
                <a:solidFill>
                  <a:srgbClr val="00355B"/>
                </a:solidFill>
              </a:rPr>
              <a:t>The Consensus Process</a:t>
            </a:r>
            <a:endParaRPr lang="en-GB" dirty="0">
              <a:solidFill>
                <a:srgbClr val="00355B"/>
              </a:solidFill>
            </a:endParaRPr>
          </a:p>
        </p:txBody>
      </p:sp>
      <p:sp>
        <p:nvSpPr>
          <p:cNvPr id="9" name="Text Placeholder 8"/>
          <p:cNvSpPr>
            <a:spLocks noGrp="1"/>
          </p:cNvSpPr>
          <p:nvPr>
            <p:ph type="body" sz="quarter" idx="13"/>
          </p:nvPr>
        </p:nvSpPr>
        <p:spPr>
          <a:xfrm>
            <a:off x="342000" y="1451073"/>
            <a:ext cx="4315985" cy="355854"/>
          </a:xfrm>
        </p:spPr>
        <p:txBody>
          <a:bodyPr>
            <a:normAutofit/>
          </a:bodyPr>
          <a:lstStyle/>
          <a:p>
            <a:r>
              <a:rPr lang="en-GB" dirty="0" smtClean="0"/>
              <a:t>Ensures Due Process</a:t>
            </a:r>
            <a:endParaRPr lang="en-GB" dirty="0"/>
          </a:p>
        </p:txBody>
      </p:sp>
      <p:sp>
        <p:nvSpPr>
          <p:cNvPr id="11" name="Content Placeholder 10"/>
          <p:cNvSpPr>
            <a:spLocks noGrp="1"/>
          </p:cNvSpPr>
          <p:nvPr>
            <p:ph sz="quarter" idx="15"/>
          </p:nvPr>
        </p:nvSpPr>
        <p:spPr>
          <a:xfrm>
            <a:off x="297000" y="1989000"/>
            <a:ext cx="4185000" cy="3649512"/>
          </a:xfrm>
        </p:spPr>
        <p:txBody>
          <a:bodyPr>
            <a:noAutofit/>
          </a:bodyPr>
          <a:lstStyle/>
          <a:p>
            <a:r>
              <a:rPr lang="en-US" b="1" u="sng" dirty="0"/>
              <a:t>Everyone</a:t>
            </a:r>
            <a:r>
              <a:rPr lang="en-US" dirty="0"/>
              <a:t> has the opportunity </a:t>
            </a:r>
            <a:r>
              <a:rPr lang="en-US" dirty="0" smtClean="0"/>
              <a:t>to </a:t>
            </a:r>
            <a:r>
              <a:rPr lang="en-US" dirty="0"/>
              <a:t>provide input to the process</a:t>
            </a:r>
          </a:p>
          <a:p>
            <a:r>
              <a:rPr lang="en-US" b="1" u="sng" dirty="0"/>
              <a:t>One vote per voting interest </a:t>
            </a:r>
            <a:r>
              <a:rPr lang="en-US" dirty="0"/>
              <a:t>(as opposed to one vote per country)</a:t>
            </a:r>
          </a:p>
          <a:p>
            <a:r>
              <a:rPr lang="en-US" b="1" u="sng" dirty="0" smtClean="0"/>
              <a:t>All</a:t>
            </a:r>
            <a:r>
              <a:rPr lang="en-US" dirty="0" smtClean="0"/>
              <a:t> </a:t>
            </a:r>
            <a:r>
              <a:rPr lang="en-US" dirty="0"/>
              <a:t>responses must </a:t>
            </a:r>
            <a:r>
              <a:rPr lang="en-US" dirty="0" smtClean="0"/>
              <a:t>be </a:t>
            </a:r>
            <a:r>
              <a:rPr lang="en-US" dirty="0"/>
              <a:t>considered and </a:t>
            </a:r>
            <a:r>
              <a:rPr lang="en-US" dirty="0" smtClean="0"/>
              <a:t>resolved </a:t>
            </a:r>
            <a:r>
              <a:rPr lang="en-US" dirty="0"/>
              <a:t>by </a:t>
            </a:r>
            <a:r>
              <a:rPr lang="en-US" dirty="0" smtClean="0"/>
              <a:t>the technical committee</a:t>
            </a:r>
            <a:endParaRPr lang="en-US" dirty="0"/>
          </a:p>
          <a:p>
            <a:r>
              <a:rPr lang="en-US" dirty="0" smtClean="0"/>
              <a:t>Technical </a:t>
            </a:r>
            <a:r>
              <a:rPr lang="en-US" dirty="0"/>
              <a:t>and </a:t>
            </a:r>
            <a:r>
              <a:rPr lang="en-US" dirty="0" smtClean="0"/>
              <a:t>Procedural </a:t>
            </a:r>
            <a:r>
              <a:rPr lang="en-US" b="1" u="sng" dirty="0" smtClean="0"/>
              <a:t>Appeals</a:t>
            </a:r>
            <a:r>
              <a:rPr lang="en-US" dirty="0" smtClean="0"/>
              <a:t> Process </a:t>
            </a:r>
          </a:p>
          <a:p>
            <a:r>
              <a:rPr lang="en-US" dirty="0" smtClean="0"/>
              <a:t>Process further </a:t>
            </a:r>
            <a:r>
              <a:rPr lang="en-US" b="1" u="sng" dirty="0" smtClean="0"/>
              <a:t>validated </a:t>
            </a:r>
            <a:r>
              <a:rPr lang="en-US" dirty="0" smtClean="0"/>
              <a:t>through accreditations with the American National Standards Institute (ANSI) and the Standards Council of Canada (SCC)</a:t>
            </a:r>
            <a:endParaRPr lang="en-US" dirty="0"/>
          </a:p>
        </p:txBody>
      </p:sp>
      <p:sp>
        <p:nvSpPr>
          <p:cNvPr id="5" name="Footer Placeholder 4"/>
          <p:cNvSpPr>
            <a:spLocks noGrp="1"/>
          </p:cNvSpPr>
          <p:nvPr>
            <p:ph type="ftr" sz="quarter" idx="11"/>
          </p:nvPr>
        </p:nvSpPr>
        <p:spPr/>
        <p:txBody>
          <a:bodyPr/>
          <a:lstStyle/>
          <a:p>
            <a:r>
              <a:rPr lang="en-US" dirty="0" smtClean="0"/>
              <a:t>Introduction to ASTM International</a:t>
            </a:r>
            <a:endParaRPr lang="en-GB" dirty="0"/>
          </a:p>
        </p:txBody>
      </p:sp>
      <p:pic>
        <p:nvPicPr>
          <p:cNvPr id="6" name="Picture 5" descr="Booklet 0288 2015-04-23.png"/>
          <p:cNvPicPr>
            <a:picLocks noChangeAspect="1"/>
          </p:cNvPicPr>
          <p:nvPr/>
        </p:nvPicPr>
        <p:blipFill rotWithShape="1">
          <a:blip r:embed="rId3">
            <a:extLst>
              <a:ext uri="{28A0092B-C50C-407E-A947-70E740481C1C}">
                <a14:useLocalDpi xmlns:a14="http://schemas.microsoft.com/office/drawing/2010/main" val="0"/>
              </a:ext>
            </a:extLst>
          </a:blip>
          <a:srcRect l="5005" t="5966" r="6375" b="6299"/>
          <a:stretch/>
        </p:blipFill>
        <p:spPr>
          <a:xfrm>
            <a:off x="4364758" y="1404000"/>
            <a:ext cx="4779242" cy="3154300"/>
          </a:xfrm>
          <a:prstGeom prst="rect">
            <a:avLst/>
          </a:prstGeom>
        </p:spPr>
      </p:pic>
      <p:sp>
        <p:nvSpPr>
          <p:cNvPr id="13" name="Rectangle 12"/>
          <p:cNvSpPr/>
          <p:nvPr/>
        </p:nvSpPr>
        <p:spPr>
          <a:xfrm>
            <a:off x="4932000" y="4239000"/>
            <a:ext cx="1980000" cy="198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ASTM Regulations</a:t>
            </a:r>
          </a:p>
          <a:p>
            <a:pPr>
              <a:lnSpc>
                <a:spcPct val="50000"/>
              </a:lnSpc>
            </a:pPr>
            <a:endParaRPr lang="en-GB" dirty="0" smtClean="0"/>
          </a:p>
          <a:p>
            <a:r>
              <a:rPr lang="en-GB" sz="1400" dirty="0" smtClean="0"/>
              <a:t>Defines and enforces ASTM’s open, transparent, consensus and coherent process</a:t>
            </a:r>
            <a:endParaRPr lang="en-GB" sz="1400" dirty="0"/>
          </a:p>
        </p:txBody>
      </p:sp>
      <p:sp>
        <p:nvSpPr>
          <p:cNvPr id="14" name="Rectangle 13"/>
          <p:cNvSpPr/>
          <p:nvPr/>
        </p:nvSpPr>
        <p:spPr>
          <a:xfrm>
            <a:off x="6867000" y="5229000"/>
            <a:ext cx="945000" cy="99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endParaRPr lang="en-GB" sz="2100" b="1" dirty="0"/>
          </a:p>
        </p:txBody>
      </p:sp>
    </p:spTree>
    <p:extLst>
      <p:ext uri="{BB962C8B-B14F-4D97-AF65-F5344CB8AC3E}">
        <p14:creationId xmlns:p14="http://schemas.microsoft.com/office/powerpoint/2010/main" val="421073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47000" y="6539235"/>
            <a:ext cx="2835000" cy="122744"/>
          </a:xfrm>
        </p:spPr>
        <p:txBody>
          <a:bodyPr/>
          <a:lstStyle/>
          <a:p>
            <a:r>
              <a:rPr lang="en-US" dirty="0" smtClean="0"/>
              <a:t>2016</a:t>
            </a:r>
            <a:endParaRPr lang="en-GB" dirty="0"/>
          </a:p>
        </p:txBody>
      </p:sp>
      <p:sp>
        <p:nvSpPr>
          <p:cNvPr id="3" name="Footer Placeholder 2"/>
          <p:cNvSpPr>
            <a:spLocks noGrp="1"/>
          </p:cNvSpPr>
          <p:nvPr>
            <p:ph type="ftr" sz="quarter" idx="11"/>
          </p:nvPr>
        </p:nvSpPr>
        <p:spPr/>
        <p:txBody>
          <a:bodyPr/>
          <a:lstStyle/>
          <a:p>
            <a:r>
              <a:rPr lang="en-US" smtClean="0"/>
              <a:t>Introduction to ASTM International</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12</a:t>
            </a:fld>
            <a:endParaRPr lang="en-GB"/>
          </a:p>
        </p:txBody>
      </p:sp>
      <p:sp>
        <p:nvSpPr>
          <p:cNvPr id="5" name="Content Placeholder 4"/>
          <p:cNvSpPr>
            <a:spLocks noGrp="1"/>
          </p:cNvSpPr>
          <p:nvPr>
            <p:ph sz="quarter" idx="15"/>
          </p:nvPr>
        </p:nvSpPr>
        <p:spPr>
          <a:xfrm>
            <a:off x="345300" y="1539001"/>
            <a:ext cx="4001700" cy="4680000"/>
          </a:xfrm>
        </p:spPr>
        <p:txBody>
          <a:bodyPr>
            <a:noAutofit/>
          </a:bodyPr>
          <a:lstStyle/>
          <a:p>
            <a:r>
              <a:rPr lang="en-US" sz="2100" dirty="0"/>
              <a:t>Technical Committees form to address specific industry needs</a:t>
            </a:r>
          </a:p>
          <a:p>
            <a:endParaRPr lang="en-US" sz="2100" dirty="0"/>
          </a:p>
          <a:p>
            <a:r>
              <a:rPr lang="en-US" sz="2100" dirty="0"/>
              <a:t>Subcommittees are established to address subsets of specialized subject matter</a:t>
            </a:r>
          </a:p>
          <a:p>
            <a:endParaRPr lang="en-US" sz="2100" dirty="0"/>
          </a:p>
          <a:p>
            <a:r>
              <a:rPr lang="en-US" sz="2100" dirty="0"/>
              <a:t>Subcommittees organize their expertise into Task Groups to write standards</a:t>
            </a:r>
          </a:p>
        </p:txBody>
      </p:sp>
      <p:sp>
        <p:nvSpPr>
          <p:cNvPr id="8" name="Title 7"/>
          <p:cNvSpPr>
            <a:spLocks noGrp="1"/>
          </p:cNvSpPr>
          <p:nvPr>
            <p:ph type="title"/>
          </p:nvPr>
        </p:nvSpPr>
        <p:spPr/>
        <p:txBody>
          <a:bodyPr/>
          <a:lstStyle/>
          <a:p>
            <a:r>
              <a:rPr lang="en-US" dirty="0" smtClean="0"/>
              <a:t>Technical Committee Organization</a:t>
            </a:r>
            <a:endParaRPr lang="en-US" dirty="0"/>
          </a:p>
        </p:txBody>
      </p:sp>
      <p:cxnSp>
        <p:nvCxnSpPr>
          <p:cNvPr id="14" name="Straight Connector 13"/>
          <p:cNvCxnSpPr/>
          <p:nvPr/>
        </p:nvCxnSpPr>
        <p:spPr>
          <a:xfrm flipV="1">
            <a:off x="5517000" y="3249000"/>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7497000" y="3204000"/>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87000" y="2934000"/>
            <a:ext cx="0" cy="139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32000" y="4779000"/>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7272000" y="4779000"/>
            <a:ext cx="334274" cy="43397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72000" y="3654000"/>
            <a:ext cx="1125000" cy="1125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D13.11</a:t>
            </a:r>
            <a:endParaRPr lang="en-GB" dirty="0"/>
          </a:p>
        </p:txBody>
      </p:sp>
      <p:sp>
        <p:nvSpPr>
          <p:cNvPr id="9" name="Rectangle 8"/>
          <p:cNvSpPr/>
          <p:nvPr/>
        </p:nvSpPr>
        <p:spPr>
          <a:xfrm>
            <a:off x="5337000" y="5184000"/>
            <a:ext cx="1170000" cy="117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1500" dirty="0" smtClean="0"/>
              <a:t>D13.50.01</a:t>
            </a:r>
            <a:endParaRPr lang="en-GB" sz="1500" dirty="0"/>
          </a:p>
        </p:txBody>
      </p:sp>
      <p:sp>
        <p:nvSpPr>
          <p:cNvPr id="10" name="Rectangle 9"/>
          <p:cNvSpPr/>
          <p:nvPr/>
        </p:nvSpPr>
        <p:spPr>
          <a:xfrm>
            <a:off x="6147000" y="3654000"/>
            <a:ext cx="1125000" cy="1125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D13.50</a:t>
            </a:r>
            <a:endParaRPr lang="en-GB" dirty="0"/>
          </a:p>
        </p:txBody>
      </p:sp>
      <p:sp>
        <p:nvSpPr>
          <p:cNvPr id="11" name="Rectangle 10"/>
          <p:cNvSpPr/>
          <p:nvPr/>
        </p:nvSpPr>
        <p:spPr>
          <a:xfrm>
            <a:off x="7677000" y="3654000"/>
            <a:ext cx="1125000" cy="1125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D13.60</a:t>
            </a:r>
            <a:endParaRPr lang="en-GB" dirty="0"/>
          </a:p>
        </p:txBody>
      </p:sp>
      <p:sp>
        <p:nvSpPr>
          <p:cNvPr id="12" name="Rectangle 11"/>
          <p:cNvSpPr/>
          <p:nvPr/>
        </p:nvSpPr>
        <p:spPr>
          <a:xfrm>
            <a:off x="5832000" y="1539000"/>
            <a:ext cx="1710000" cy="1710000"/>
          </a:xfrm>
          <a:prstGeom prst="rect">
            <a:avLst/>
          </a:prstGeom>
          <a:solidFill>
            <a:srgbClr val="2D436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2100" dirty="0" smtClean="0"/>
              <a:t>Main Committee</a:t>
            </a:r>
            <a:endParaRPr lang="en-GB" sz="2100" dirty="0"/>
          </a:p>
        </p:txBody>
      </p:sp>
      <p:sp>
        <p:nvSpPr>
          <p:cNvPr id="13" name="Rectangle 12"/>
          <p:cNvSpPr/>
          <p:nvPr/>
        </p:nvSpPr>
        <p:spPr>
          <a:xfrm>
            <a:off x="6912000" y="5184000"/>
            <a:ext cx="1170000" cy="117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1500" dirty="0" smtClean="0"/>
              <a:t>D13.50.02</a:t>
            </a:r>
            <a:endParaRPr lang="en-GB" sz="1500" dirty="0"/>
          </a:p>
        </p:txBody>
      </p:sp>
    </p:spTree>
    <p:extLst>
      <p:ext uri="{BB962C8B-B14F-4D97-AF65-F5344CB8AC3E}">
        <p14:creationId xmlns:p14="http://schemas.microsoft.com/office/powerpoint/2010/main" val="95133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2016</a:t>
            </a:r>
            <a:endParaRPr lang="en-GB" dirty="0"/>
          </a:p>
        </p:txBody>
      </p:sp>
      <p:sp>
        <p:nvSpPr>
          <p:cNvPr id="3" name="Footer Placeholder 2"/>
          <p:cNvSpPr>
            <a:spLocks noGrp="1"/>
          </p:cNvSpPr>
          <p:nvPr>
            <p:ph type="ftr" sz="quarter" idx="11"/>
          </p:nvPr>
        </p:nvSpPr>
        <p:spPr/>
        <p:txBody>
          <a:bodyPr/>
          <a:lstStyle/>
          <a:p>
            <a:r>
              <a:rPr lang="en-US" smtClean="0"/>
              <a:t>Introduction to ASTM International</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13</a:t>
            </a:fld>
            <a:endParaRPr lang="en-GB"/>
          </a:p>
        </p:txBody>
      </p:sp>
      <p:sp>
        <p:nvSpPr>
          <p:cNvPr id="5" name="Content Placeholder 4"/>
          <p:cNvSpPr>
            <a:spLocks noGrp="1"/>
          </p:cNvSpPr>
          <p:nvPr>
            <p:ph sz="quarter" idx="15"/>
          </p:nvPr>
        </p:nvSpPr>
        <p:spPr>
          <a:xfrm>
            <a:off x="345300" y="1539001"/>
            <a:ext cx="8591700" cy="4680000"/>
          </a:xfrm>
        </p:spPr>
        <p:txBody>
          <a:bodyPr>
            <a:noAutofit/>
          </a:bodyPr>
          <a:lstStyle/>
          <a:p>
            <a:r>
              <a:rPr lang="en-US" sz="2200" dirty="0"/>
              <a:t>Documents are drafted and revised in the task </a:t>
            </a:r>
            <a:r>
              <a:rPr lang="en-US" sz="2200" dirty="0" smtClean="0"/>
              <a:t>group</a:t>
            </a:r>
            <a:endParaRPr lang="en-US" sz="2200" dirty="0"/>
          </a:p>
          <a:p>
            <a:r>
              <a:rPr lang="en-US" sz="2200" dirty="0"/>
              <a:t>New standards are required to be balloted at the subcommittee level at least </a:t>
            </a:r>
            <a:r>
              <a:rPr lang="en-US" sz="2200" dirty="0" smtClean="0"/>
              <a:t>once</a:t>
            </a:r>
            <a:endParaRPr lang="en-US" sz="2200" dirty="0"/>
          </a:p>
          <a:p>
            <a:r>
              <a:rPr lang="en-US" sz="2200" dirty="0"/>
              <a:t>After subcommittee approval, the main committee &amp; entire </a:t>
            </a:r>
            <a:r>
              <a:rPr lang="en-US" sz="2200" dirty="0" smtClean="0"/>
              <a:t>Society</a:t>
            </a:r>
          </a:p>
          <a:p>
            <a:r>
              <a:rPr lang="en-US" sz="2200" dirty="0" smtClean="0"/>
              <a:t>Appeals process and oversight through Committee on Standards</a:t>
            </a:r>
            <a:endParaRPr lang="en-US" sz="2200" dirty="0"/>
          </a:p>
        </p:txBody>
      </p:sp>
      <p:sp>
        <p:nvSpPr>
          <p:cNvPr id="8" name="Title 7"/>
          <p:cNvSpPr>
            <a:spLocks noGrp="1"/>
          </p:cNvSpPr>
          <p:nvPr>
            <p:ph type="title"/>
          </p:nvPr>
        </p:nvSpPr>
        <p:spPr/>
        <p:txBody>
          <a:bodyPr/>
          <a:lstStyle/>
          <a:p>
            <a:r>
              <a:rPr lang="en-US" dirty="0" smtClean="0"/>
              <a:t>Balloting</a:t>
            </a:r>
            <a:endParaRPr lang="en-US" dirty="0"/>
          </a:p>
        </p:txBody>
      </p:sp>
      <p:sp>
        <p:nvSpPr>
          <p:cNvPr id="10" name="Rectangle 9"/>
          <p:cNvSpPr/>
          <p:nvPr/>
        </p:nvSpPr>
        <p:spPr>
          <a:xfrm>
            <a:off x="3042000" y="3834000"/>
            <a:ext cx="2430000" cy="243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2000" dirty="0" smtClean="0"/>
              <a:t>Society </a:t>
            </a:r>
            <a:br>
              <a:rPr lang="en-GB" sz="2000" dirty="0" smtClean="0"/>
            </a:br>
            <a:r>
              <a:rPr lang="en-GB" sz="2000" dirty="0" smtClean="0"/>
              <a:t>and Main Committee</a:t>
            </a:r>
            <a:endParaRPr lang="en-GB" sz="2000" dirty="0"/>
          </a:p>
        </p:txBody>
      </p:sp>
      <p:sp>
        <p:nvSpPr>
          <p:cNvPr id="12" name="Rectangle 11"/>
          <p:cNvSpPr/>
          <p:nvPr/>
        </p:nvSpPr>
        <p:spPr>
          <a:xfrm>
            <a:off x="342000" y="3564000"/>
            <a:ext cx="2700000" cy="2700000"/>
          </a:xfrm>
          <a:prstGeom prst="rect">
            <a:avLst/>
          </a:prstGeom>
          <a:solidFill>
            <a:srgbClr val="2D436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2100" dirty="0" smtClean="0"/>
              <a:t>Committee </a:t>
            </a:r>
            <a:br>
              <a:rPr lang="en-GB" sz="2100" dirty="0" smtClean="0"/>
            </a:br>
            <a:r>
              <a:rPr lang="en-GB" sz="2100" dirty="0" smtClean="0"/>
              <a:t>on Standards</a:t>
            </a:r>
            <a:endParaRPr lang="en-GB" sz="2100" dirty="0"/>
          </a:p>
        </p:txBody>
      </p:sp>
      <p:sp>
        <p:nvSpPr>
          <p:cNvPr id="13" name="Rectangle 12"/>
          <p:cNvSpPr/>
          <p:nvPr/>
        </p:nvSpPr>
        <p:spPr>
          <a:xfrm>
            <a:off x="5472000" y="4329000"/>
            <a:ext cx="1935000" cy="1935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2100" dirty="0" smtClean="0"/>
              <a:t>Sub-</a:t>
            </a:r>
            <a:br>
              <a:rPr lang="en-GB" sz="2100" dirty="0" smtClean="0"/>
            </a:br>
            <a:r>
              <a:rPr lang="en-GB" sz="2100" dirty="0" smtClean="0"/>
              <a:t>committee</a:t>
            </a:r>
            <a:endParaRPr lang="en-GB" sz="2100" dirty="0"/>
          </a:p>
        </p:txBody>
      </p:sp>
      <p:sp>
        <p:nvSpPr>
          <p:cNvPr id="19" name="Rectangle 18"/>
          <p:cNvSpPr/>
          <p:nvPr/>
        </p:nvSpPr>
        <p:spPr>
          <a:xfrm>
            <a:off x="7407000" y="4869000"/>
            <a:ext cx="1395000" cy="1395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Task </a:t>
            </a:r>
            <a:br>
              <a:rPr lang="en-GB" dirty="0" smtClean="0"/>
            </a:br>
            <a:r>
              <a:rPr lang="en-GB" dirty="0" smtClean="0"/>
              <a:t>Group</a:t>
            </a:r>
            <a:endParaRPr lang="en-GB" dirty="0"/>
          </a:p>
        </p:txBody>
      </p:sp>
    </p:spTree>
    <p:extLst>
      <p:ext uri="{BB962C8B-B14F-4D97-AF65-F5344CB8AC3E}">
        <p14:creationId xmlns:p14="http://schemas.microsoft.com/office/powerpoint/2010/main" val="547931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247000" y="6539235"/>
            <a:ext cx="2835000" cy="122744"/>
          </a:xfrm>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14</a:t>
            </a:fld>
            <a:endParaRPr lang="en-GB"/>
          </a:p>
        </p:txBody>
      </p:sp>
      <p:sp>
        <p:nvSpPr>
          <p:cNvPr id="8" name="Title 7"/>
          <p:cNvSpPr>
            <a:spLocks noGrp="1"/>
          </p:cNvSpPr>
          <p:nvPr>
            <p:ph type="title"/>
          </p:nvPr>
        </p:nvSpPr>
        <p:spPr/>
        <p:txBody>
          <a:bodyPr/>
          <a:lstStyle/>
          <a:p>
            <a:r>
              <a:rPr lang="en-GB" dirty="0" smtClean="0"/>
              <a:t>Handling Voting </a:t>
            </a:r>
            <a:r>
              <a:rPr lang="en-GB" dirty="0"/>
              <a:t>R</a:t>
            </a:r>
            <a:r>
              <a:rPr lang="en-GB" dirty="0" smtClean="0"/>
              <a:t>esults</a:t>
            </a:r>
            <a:endParaRPr lang="en-GB"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99" t="8811" r="25745" b="9243"/>
          <a:stretch/>
        </p:blipFill>
        <p:spPr bwMode="auto">
          <a:xfrm>
            <a:off x="4077000" y="1619346"/>
            <a:ext cx="4241801" cy="441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Introduction to ASTM International</a:t>
            </a:r>
            <a:endParaRPr lang="en-GB" dirty="0"/>
          </a:p>
        </p:txBody>
      </p:sp>
      <p:sp>
        <p:nvSpPr>
          <p:cNvPr id="9" name="Content Placeholder 4"/>
          <p:cNvSpPr txBox="1">
            <a:spLocks/>
          </p:cNvSpPr>
          <p:nvPr/>
        </p:nvSpPr>
        <p:spPr>
          <a:xfrm>
            <a:off x="522000" y="2034000"/>
            <a:ext cx="3281700" cy="2744999"/>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600"/>
              </a:spcAft>
              <a:buClr>
                <a:schemeClr val="tx2"/>
              </a:buClr>
              <a:buFont typeface="Symbol" panose="05050102010706020507" pitchFamily="18" charset="2"/>
              <a:buChar char=""/>
              <a:defRPr sz="1400" kern="1200" baseline="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8" indent="-179388"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63"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single negative vote halts the ballot process until resolution is </a:t>
            </a:r>
            <a:r>
              <a:rPr lang="en-US" sz="2400" dirty="0" smtClean="0"/>
              <a:t>reached</a:t>
            </a:r>
            <a:br>
              <a:rPr lang="en-US" sz="2400" dirty="0" smtClean="0"/>
            </a:br>
            <a:endParaRPr lang="en-US" sz="2400" dirty="0"/>
          </a:p>
          <a:p>
            <a:r>
              <a:rPr lang="en-US" sz="2400" dirty="0"/>
              <a:t>Technical changes require re-balloting</a:t>
            </a:r>
          </a:p>
        </p:txBody>
      </p:sp>
    </p:spTree>
    <p:extLst>
      <p:ext uri="{BB962C8B-B14F-4D97-AF65-F5344CB8AC3E}">
        <p14:creationId xmlns:p14="http://schemas.microsoft.com/office/powerpoint/2010/main" val="320771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astm.org/standardization-news/sites/default/files/nd14_info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396" y="1199172"/>
            <a:ext cx="4437000" cy="2962725"/>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15</a:t>
            </a:fld>
            <a:endParaRPr lang="en-GB"/>
          </a:p>
        </p:txBody>
      </p:sp>
      <p:sp>
        <p:nvSpPr>
          <p:cNvPr id="8" name="Title 7"/>
          <p:cNvSpPr>
            <a:spLocks noGrp="1"/>
          </p:cNvSpPr>
          <p:nvPr>
            <p:ph type="title"/>
          </p:nvPr>
        </p:nvSpPr>
        <p:spPr>
          <a:xfrm>
            <a:off x="387000" y="378155"/>
            <a:ext cx="7049037" cy="855150"/>
          </a:xfrm>
        </p:spPr>
        <p:txBody>
          <a:bodyPr/>
          <a:lstStyle/>
          <a:p>
            <a:r>
              <a:rPr lang="en-GB" dirty="0" smtClean="0"/>
              <a:t>Responsive Standards Development</a:t>
            </a:r>
            <a:endParaRPr lang="en-GB" dirty="0"/>
          </a:p>
        </p:txBody>
      </p:sp>
      <p:sp>
        <p:nvSpPr>
          <p:cNvPr id="2" name="Footer Placeholder 1"/>
          <p:cNvSpPr>
            <a:spLocks noGrp="1"/>
          </p:cNvSpPr>
          <p:nvPr>
            <p:ph type="ftr" sz="quarter" idx="11"/>
          </p:nvPr>
        </p:nvSpPr>
        <p:spPr/>
        <p:txBody>
          <a:bodyPr/>
          <a:lstStyle/>
          <a:p>
            <a:r>
              <a:rPr lang="en-US" smtClean="0"/>
              <a:t>Introduction to ASTM International</a:t>
            </a:r>
            <a:endParaRPr lang="en-GB" dirty="0"/>
          </a:p>
        </p:txBody>
      </p:sp>
      <p:sp>
        <p:nvSpPr>
          <p:cNvPr id="9" name="Content Placeholder 4"/>
          <p:cNvSpPr txBox="1">
            <a:spLocks/>
          </p:cNvSpPr>
          <p:nvPr/>
        </p:nvSpPr>
        <p:spPr>
          <a:xfrm>
            <a:off x="566999" y="1539001"/>
            <a:ext cx="4636655" cy="2609999"/>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600"/>
              </a:spcAft>
              <a:buClr>
                <a:schemeClr val="tx2"/>
              </a:buClr>
              <a:buFont typeface="Symbol" panose="05050102010706020507" pitchFamily="18" charset="2"/>
              <a:buChar char=""/>
              <a:defRPr sz="1400" kern="1200" baseline="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8" indent="-179388"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63"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Dynamic, responsive, process </a:t>
            </a:r>
            <a:r>
              <a:rPr lang="en-US" sz="2100" smtClean="0"/>
              <a:t/>
            </a:r>
            <a:br>
              <a:rPr lang="en-US" sz="2100" smtClean="0"/>
            </a:br>
            <a:r>
              <a:rPr lang="en-US" sz="2100" smtClean="0"/>
              <a:t>with supporting </a:t>
            </a:r>
            <a:r>
              <a:rPr lang="en-US" sz="2100" dirty="0" smtClean="0"/>
              <a:t>technology that </a:t>
            </a:r>
            <a:br>
              <a:rPr lang="en-US" sz="2100" dirty="0" smtClean="0"/>
            </a:br>
            <a:r>
              <a:rPr lang="en-US" sz="2100" dirty="0" smtClean="0"/>
              <a:t>allows members to develop standards quickly and efficiently through web conferencing, electronic drafting, balloting, voting and resolution system</a:t>
            </a: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654" y="1725631"/>
            <a:ext cx="2844640" cy="17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p:cNvSpPr txBox="1">
            <a:spLocks/>
          </p:cNvSpPr>
          <p:nvPr/>
        </p:nvSpPr>
        <p:spPr>
          <a:xfrm>
            <a:off x="602247" y="4014000"/>
            <a:ext cx="7830000" cy="4499999"/>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600"/>
              </a:spcAft>
              <a:buClr>
                <a:schemeClr val="tx2"/>
              </a:buClr>
              <a:buFont typeface="Symbol" panose="05050102010706020507" pitchFamily="18" charset="2"/>
              <a:buChar char=""/>
              <a:defRPr sz="1400" kern="1200" baseline="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8" indent="-179388"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63"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New standard can be developed in 16-18 months (on average, can be faster)</a:t>
            </a:r>
          </a:p>
          <a:p>
            <a:r>
              <a:rPr lang="en-US" sz="2100" dirty="0" smtClean="0"/>
              <a:t>Revisions approved in 6-8 months (average)</a:t>
            </a:r>
            <a:endParaRPr lang="en-US" sz="2100" dirty="0"/>
          </a:p>
          <a:p>
            <a:r>
              <a:rPr lang="en-US" sz="2100" dirty="0" smtClean="0"/>
              <a:t>Standards can be revised at any time </a:t>
            </a:r>
          </a:p>
          <a:p>
            <a:r>
              <a:rPr lang="en-US" sz="2100" dirty="0" smtClean="0"/>
              <a:t>Mandatory review every 5 years to ensure market relevance</a:t>
            </a:r>
            <a:endParaRPr lang="en-US" sz="2100" dirty="0"/>
          </a:p>
        </p:txBody>
      </p:sp>
    </p:spTree>
    <p:extLst>
      <p:ext uri="{BB962C8B-B14F-4D97-AF65-F5344CB8AC3E}">
        <p14:creationId xmlns:p14="http://schemas.microsoft.com/office/powerpoint/2010/main" val="359632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2016</a:t>
            </a:r>
            <a:endParaRPr lang="en-GB" dirty="0"/>
          </a:p>
        </p:txBody>
      </p:sp>
      <p:sp>
        <p:nvSpPr>
          <p:cNvPr id="3" name="Footer Placeholder 2"/>
          <p:cNvSpPr>
            <a:spLocks noGrp="1"/>
          </p:cNvSpPr>
          <p:nvPr>
            <p:ph type="ftr" sz="quarter" idx="11"/>
          </p:nvPr>
        </p:nvSpPr>
        <p:spPr/>
        <p:txBody>
          <a:bodyPr/>
          <a:lstStyle/>
          <a:p>
            <a:r>
              <a:rPr lang="en-US" smtClean="0"/>
              <a:t>Introduction to ASTM International</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16</a:t>
            </a:fld>
            <a:endParaRPr lang="en-GB"/>
          </a:p>
        </p:txBody>
      </p:sp>
      <p:sp>
        <p:nvSpPr>
          <p:cNvPr id="7" name="Title 6"/>
          <p:cNvSpPr>
            <a:spLocks noGrp="1"/>
          </p:cNvSpPr>
          <p:nvPr>
            <p:ph type="title"/>
          </p:nvPr>
        </p:nvSpPr>
        <p:spPr/>
        <p:txBody>
          <a:bodyPr/>
          <a:lstStyle/>
          <a:p>
            <a:r>
              <a:rPr lang="en-US" dirty="0" smtClean="0"/>
              <a:t>Committee D13 on Textiles</a:t>
            </a:r>
            <a:endParaRPr lang="en-US" dirty="0"/>
          </a:p>
        </p:txBody>
      </p:sp>
      <p:sp>
        <p:nvSpPr>
          <p:cNvPr id="8" name="Content Placeholder 4"/>
          <p:cNvSpPr>
            <a:spLocks noGrp="1"/>
          </p:cNvSpPr>
          <p:nvPr>
            <p:ph sz="quarter" idx="15"/>
          </p:nvPr>
        </p:nvSpPr>
        <p:spPr>
          <a:xfrm>
            <a:off x="567000" y="1584000"/>
            <a:ext cx="5666700" cy="2924999"/>
          </a:xfrm>
        </p:spPr>
        <p:txBody>
          <a:bodyPr>
            <a:noAutofit/>
          </a:bodyPr>
          <a:lstStyle/>
          <a:p>
            <a:r>
              <a:rPr lang="en-US" sz="2200" dirty="0" smtClean="0"/>
              <a:t>Organized in 1914</a:t>
            </a:r>
          </a:p>
          <a:p>
            <a:r>
              <a:rPr lang="en-US" sz="2200" dirty="0" smtClean="0"/>
              <a:t>More than 600 Members</a:t>
            </a:r>
          </a:p>
          <a:p>
            <a:r>
              <a:rPr lang="en-US" sz="2200" dirty="0" smtClean="0"/>
              <a:t>30 Subcommittees</a:t>
            </a:r>
          </a:p>
          <a:p>
            <a:r>
              <a:rPr lang="en-US" sz="2200" dirty="0" smtClean="0"/>
              <a:t>346 Standards</a:t>
            </a:r>
          </a:p>
          <a:p>
            <a:r>
              <a:rPr lang="en-US" sz="2200" dirty="0" smtClean="0"/>
              <a:t>International Membership Represented</a:t>
            </a:r>
          </a:p>
          <a:p>
            <a:pPr lvl="1"/>
            <a:r>
              <a:rPr lang="en-US" sz="2000" dirty="0" smtClean="0"/>
              <a:t>Participation from 36 countries</a:t>
            </a:r>
          </a:p>
        </p:txBody>
      </p:sp>
      <p:sp>
        <p:nvSpPr>
          <p:cNvPr id="9" name="Rectangle 8"/>
          <p:cNvSpPr/>
          <p:nvPr/>
        </p:nvSpPr>
        <p:spPr>
          <a:xfrm>
            <a:off x="4482000" y="4689000"/>
            <a:ext cx="1620000" cy="162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endParaRPr lang="en-GB" sz="2000" b="1" dirty="0"/>
          </a:p>
        </p:txBody>
      </p:sp>
      <p:sp>
        <p:nvSpPr>
          <p:cNvPr id="10" name="Rectangle 9"/>
          <p:cNvSpPr/>
          <p:nvPr/>
        </p:nvSpPr>
        <p:spPr>
          <a:xfrm>
            <a:off x="6102000" y="3609000"/>
            <a:ext cx="2700000" cy="2700000"/>
          </a:xfrm>
          <a:prstGeom prst="rect">
            <a:avLst/>
          </a:prstGeom>
          <a:solidFill>
            <a:srgbClr val="2D436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endParaRPr lang="en-GB" sz="2100" dirty="0" smtClean="0"/>
          </a:p>
          <a:p>
            <a:endParaRPr lang="en-GB" sz="2100" dirty="0"/>
          </a:p>
          <a:p>
            <a:r>
              <a:rPr lang="en-GB" sz="2100" dirty="0" smtClean="0"/>
              <a:t>Committee D13 </a:t>
            </a:r>
            <a:br>
              <a:rPr lang="en-GB" sz="2100" dirty="0" smtClean="0"/>
            </a:br>
            <a:r>
              <a:rPr lang="en-GB" sz="2100" dirty="0" smtClean="0"/>
              <a:t>on Textiles</a:t>
            </a:r>
            <a:endParaRPr lang="en-GB" sz="2100" dirty="0"/>
          </a:p>
        </p:txBody>
      </p:sp>
    </p:spTree>
    <p:extLst>
      <p:ext uri="{BB962C8B-B14F-4D97-AF65-F5344CB8AC3E}">
        <p14:creationId xmlns:p14="http://schemas.microsoft.com/office/powerpoint/2010/main" val="365738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2" name="Footer Placeholder 1"/>
          <p:cNvSpPr>
            <a:spLocks noGrp="1"/>
          </p:cNvSpPr>
          <p:nvPr>
            <p:ph type="ftr" sz="quarter" idx="11"/>
          </p:nvPr>
        </p:nvSpPr>
        <p:spPr/>
        <p:txBody>
          <a:bodyPr/>
          <a:lstStyle/>
          <a:p>
            <a:r>
              <a:rPr lang="en-US" dirty="0" smtClean="0"/>
              <a:t>Introduction to ASTM International</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17</a:t>
            </a:fld>
            <a:endParaRPr lang="en-GB"/>
          </a:p>
        </p:txBody>
      </p:sp>
      <p:sp>
        <p:nvSpPr>
          <p:cNvPr id="8" name="Title 7"/>
          <p:cNvSpPr>
            <a:spLocks noGrp="1"/>
          </p:cNvSpPr>
          <p:nvPr>
            <p:ph type="title"/>
          </p:nvPr>
        </p:nvSpPr>
        <p:spPr/>
        <p:txBody>
          <a:bodyPr/>
          <a:lstStyle/>
          <a:p>
            <a:r>
              <a:rPr lang="en-GB" dirty="0" smtClean="0"/>
              <a:t>Committee D13 on Textiles</a:t>
            </a:r>
            <a:endParaRPr lang="en-GB" dirty="0"/>
          </a:p>
        </p:txBody>
      </p:sp>
      <p:sp>
        <p:nvSpPr>
          <p:cNvPr id="9" name="Text Placeholder 8"/>
          <p:cNvSpPr>
            <a:spLocks noGrp="1"/>
          </p:cNvSpPr>
          <p:nvPr>
            <p:ph type="body" sz="quarter" idx="13"/>
          </p:nvPr>
        </p:nvSpPr>
        <p:spPr>
          <a:xfrm>
            <a:off x="342000" y="1359000"/>
            <a:ext cx="4028462" cy="301934"/>
          </a:xfrm>
        </p:spPr>
        <p:txBody>
          <a:bodyPr/>
          <a:lstStyle/>
          <a:p>
            <a:r>
              <a:rPr lang="en-GB" dirty="0" smtClean="0"/>
              <a:t>Scope and Areas of Interest </a:t>
            </a:r>
            <a:endParaRPr lang="en-GB" dirty="0"/>
          </a:p>
        </p:txBody>
      </p:sp>
      <p:sp>
        <p:nvSpPr>
          <p:cNvPr id="10" name="Rectangle 5"/>
          <p:cNvSpPr>
            <a:spLocks noGrp="1" noChangeArrowheads="1"/>
          </p:cNvSpPr>
          <p:nvPr>
            <p:ph sz="quarter" idx="15"/>
          </p:nvPr>
        </p:nvSpPr>
        <p:spPr>
          <a:xfrm>
            <a:off x="477000" y="1719000"/>
            <a:ext cx="8145000" cy="4815000"/>
          </a:xfrm>
          <a:ln w="38100">
            <a:noFill/>
            <a:miter lim="800000"/>
            <a:headEnd/>
            <a:tailEnd/>
          </a:ln>
          <a:extLst>
            <a:ext uri="{909E8E84-426E-40DD-AFC4-6F175D3DCCD1}">
              <a14:hiddenFill xmlns:a14="http://schemas.microsoft.com/office/drawing/2010/main">
                <a:solidFill>
                  <a:schemeClr val="accent1"/>
                </a:solidFill>
              </a14:hiddenFill>
            </a:ext>
          </a:extLst>
        </p:spPr>
        <p:txBody>
          <a:bodyPr>
            <a:noAutofit/>
          </a:bodyPr>
          <a:lstStyle/>
          <a:p>
            <a:pPr>
              <a:lnSpc>
                <a:spcPct val="110000"/>
              </a:lnSpc>
              <a:spcAft>
                <a:spcPts val="0"/>
              </a:spcAft>
            </a:pPr>
            <a:r>
              <a:rPr lang="en-US" altLang="en-US" sz="1700" dirty="0">
                <a:cs typeface="Times New Roman" pitchFamily="18" charset="0"/>
              </a:rPr>
              <a:t>Fabrics </a:t>
            </a:r>
            <a:r>
              <a:rPr lang="en-US" altLang="en-US" sz="1700" dirty="0" smtClean="0">
                <a:cs typeface="Times New Roman" pitchFamily="18" charset="0"/>
              </a:rPr>
              <a:t>from </a:t>
            </a:r>
            <a:r>
              <a:rPr lang="en-US" altLang="en-US" sz="1700" b="1" dirty="0">
                <a:cs typeface="Times New Roman" pitchFamily="18" charset="0"/>
              </a:rPr>
              <a:t>textile fibers or </a:t>
            </a:r>
            <a:r>
              <a:rPr lang="en-US" altLang="en-US" sz="1700" b="1" dirty="0" smtClean="0">
                <a:cs typeface="Times New Roman" pitchFamily="18" charset="0"/>
              </a:rPr>
              <a:t>yarns </a:t>
            </a:r>
            <a:r>
              <a:rPr lang="en-US" altLang="en-US" sz="1700" dirty="0" smtClean="0">
                <a:cs typeface="Times New Roman" pitchFamily="18" charset="0"/>
              </a:rPr>
              <a:t>(natural, manufactured </a:t>
            </a:r>
            <a:r>
              <a:rPr lang="en-US" altLang="en-US" sz="1700" dirty="0">
                <a:cs typeface="Times New Roman" pitchFamily="18" charset="0"/>
              </a:rPr>
              <a:t>fibers or </a:t>
            </a:r>
            <a:r>
              <a:rPr lang="en-US" altLang="en-US" sz="1700" dirty="0" smtClean="0">
                <a:cs typeface="Times New Roman" pitchFamily="18" charset="0"/>
              </a:rPr>
              <a:t>combination </a:t>
            </a:r>
            <a:r>
              <a:rPr lang="en-US" altLang="en-US" sz="1700" dirty="0">
                <a:cs typeface="Times New Roman" pitchFamily="18" charset="0"/>
              </a:rPr>
              <a:t>thereof) using felting, weaving, knitting, and needle-punching, </a:t>
            </a:r>
            <a:r>
              <a:rPr lang="en-US" altLang="en-US" sz="1700" dirty="0" smtClean="0">
                <a:cs typeface="Times New Roman" pitchFamily="18" charset="0"/>
              </a:rPr>
              <a:t>or </a:t>
            </a:r>
            <a:r>
              <a:rPr lang="en-US" altLang="en-US" sz="1700" dirty="0">
                <a:cs typeface="Times New Roman" pitchFamily="18" charset="0"/>
              </a:rPr>
              <a:t>other methods of production </a:t>
            </a:r>
          </a:p>
          <a:p>
            <a:pPr>
              <a:lnSpc>
                <a:spcPct val="110000"/>
              </a:lnSpc>
              <a:spcAft>
                <a:spcPts val="0"/>
              </a:spcAft>
            </a:pPr>
            <a:r>
              <a:rPr lang="en-US" altLang="en-US" sz="1700" dirty="0">
                <a:cs typeface="Times New Roman" pitchFamily="18" charset="0"/>
              </a:rPr>
              <a:t>Textiles used in the manufacture of fabrics, components, or subassemblies for consumer or industrial applications</a:t>
            </a:r>
          </a:p>
          <a:p>
            <a:pPr>
              <a:lnSpc>
                <a:spcPct val="110000"/>
              </a:lnSpc>
              <a:spcAft>
                <a:spcPts val="0"/>
              </a:spcAft>
            </a:pPr>
            <a:r>
              <a:rPr lang="en-US" altLang="en-US" sz="1700" dirty="0" smtClean="0">
                <a:cs typeface="Times New Roman" pitchFamily="18" charset="0"/>
              </a:rPr>
              <a:t>Components </a:t>
            </a:r>
            <a:r>
              <a:rPr lang="en-US" altLang="en-US" sz="1700" dirty="0">
                <a:cs typeface="Times New Roman" pitchFamily="18" charset="0"/>
              </a:rPr>
              <a:t>or subassemblies used in the manufacture of textile </a:t>
            </a:r>
            <a:r>
              <a:rPr lang="en-US" altLang="en-US" sz="1700" dirty="0" smtClean="0">
                <a:cs typeface="Times New Roman" pitchFamily="18" charset="0"/>
              </a:rPr>
              <a:t>products, such as sewing </a:t>
            </a:r>
            <a:r>
              <a:rPr lang="en-US" altLang="en-US" sz="1700" dirty="0">
                <a:cs typeface="Times New Roman" pitchFamily="18" charset="0"/>
              </a:rPr>
              <a:t>thread, tapes, zippers, snaps, buttons, hook and loop closures, battings, and </a:t>
            </a:r>
            <a:r>
              <a:rPr lang="en-US" altLang="en-US" sz="1700" dirty="0" smtClean="0">
                <a:cs typeface="Times New Roman" pitchFamily="18" charset="0"/>
              </a:rPr>
              <a:t>interlinings</a:t>
            </a:r>
          </a:p>
          <a:p>
            <a:pPr>
              <a:lnSpc>
                <a:spcPct val="110000"/>
              </a:lnSpc>
              <a:spcAft>
                <a:spcPts val="0"/>
              </a:spcAft>
            </a:pPr>
            <a:r>
              <a:rPr lang="en-US" altLang="en-US" sz="1700" b="1" dirty="0" smtClean="0">
                <a:cs typeface="Times New Roman" pitchFamily="18" charset="0"/>
              </a:rPr>
              <a:t>Consumer and industrial </a:t>
            </a:r>
            <a:r>
              <a:rPr lang="en-US" altLang="en-US" sz="1700" b="1" dirty="0">
                <a:cs typeface="Times New Roman" pitchFamily="18" charset="0"/>
              </a:rPr>
              <a:t>textile end products</a:t>
            </a:r>
            <a:r>
              <a:rPr lang="en-US" altLang="en-US" sz="1700" dirty="0">
                <a:cs typeface="Times New Roman" pitchFamily="18" charset="0"/>
              </a:rPr>
              <a:t>, such as apparel, home furnishings, pile floor coverings, rope and cordage, tire </a:t>
            </a:r>
            <a:r>
              <a:rPr lang="en-US" altLang="en-US" sz="1700" dirty="0" smtClean="0">
                <a:cs typeface="Times New Roman" pitchFamily="18" charset="0"/>
              </a:rPr>
              <a:t>cords, inflatable restraints, smart textile products</a:t>
            </a:r>
          </a:p>
          <a:p>
            <a:pPr>
              <a:lnSpc>
                <a:spcPct val="110000"/>
              </a:lnSpc>
              <a:spcAft>
                <a:spcPts val="0"/>
              </a:spcAft>
            </a:pPr>
            <a:r>
              <a:rPr lang="en-US" altLang="en-US" sz="1700" dirty="0">
                <a:cs typeface="Times New Roman" pitchFamily="18" charset="0"/>
              </a:rPr>
              <a:t>Systems for reporting consumer information, such as UV protection by textiles (when such a claim is made for the textile), </a:t>
            </a:r>
            <a:r>
              <a:rPr lang="en-US" altLang="en-US" sz="1700" b="1" dirty="0">
                <a:cs typeface="Times New Roman" pitchFamily="18" charset="0"/>
              </a:rPr>
              <a:t>product and care labeling</a:t>
            </a:r>
            <a:r>
              <a:rPr lang="en-US" altLang="en-US" sz="1700" dirty="0">
                <a:cs typeface="Times New Roman" pitchFamily="18" charset="0"/>
              </a:rPr>
              <a:t>, and body measurements for apparel </a:t>
            </a:r>
            <a:r>
              <a:rPr lang="en-US" altLang="en-US" sz="1700" dirty="0" smtClean="0">
                <a:cs typeface="Times New Roman" pitchFamily="18" charset="0"/>
              </a:rPr>
              <a:t>sizing</a:t>
            </a:r>
          </a:p>
          <a:p>
            <a:pPr>
              <a:lnSpc>
                <a:spcPct val="110000"/>
              </a:lnSpc>
              <a:spcAft>
                <a:spcPts val="0"/>
              </a:spcAft>
            </a:pPr>
            <a:r>
              <a:rPr lang="en-US" altLang="en-US" sz="1700" b="1" dirty="0" smtClean="0">
                <a:cs typeface="Times New Roman" pitchFamily="18" charset="0"/>
              </a:rPr>
              <a:t>Flammability</a:t>
            </a:r>
            <a:r>
              <a:rPr lang="en-US" altLang="en-US" sz="1700" dirty="0" smtClean="0">
                <a:cs typeface="Times New Roman" pitchFamily="18" charset="0"/>
              </a:rPr>
              <a:t> </a:t>
            </a:r>
            <a:r>
              <a:rPr lang="en-US" altLang="en-US" sz="1700" dirty="0">
                <a:cs typeface="Times New Roman" pitchFamily="18" charset="0"/>
              </a:rPr>
              <a:t>of textile </a:t>
            </a:r>
            <a:r>
              <a:rPr lang="en-US" altLang="en-US" sz="1700" dirty="0" smtClean="0">
                <a:cs typeface="Times New Roman" pitchFamily="18" charset="0"/>
              </a:rPr>
              <a:t>products</a:t>
            </a:r>
          </a:p>
          <a:p>
            <a:pPr>
              <a:lnSpc>
                <a:spcPct val="110000"/>
              </a:lnSpc>
              <a:spcAft>
                <a:spcPts val="0"/>
              </a:spcAft>
            </a:pPr>
            <a:r>
              <a:rPr lang="en-US" altLang="en-US" sz="1700" dirty="0" smtClean="0">
                <a:cs typeface="Times New Roman" pitchFamily="18" charset="0"/>
              </a:rPr>
              <a:t>Dip </a:t>
            </a:r>
            <a:r>
              <a:rPr lang="en-US" altLang="en-US" sz="1700" dirty="0">
                <a:cs typeface="Times New Roman" pitchFamily="18" charset="0"/>
              </a:rPr>
              <a:t>pick-up of cords and adhesion of cords used with rubber or other elastomeric material (developed in cooperation with ASTM Committee D11 on </a:t>
            </a:r>
            <a:r>
              <a:rPr lang="en-US" altLang="en-US" sz="1700" dirty="0" smtClean="0">
                <a:cs typeface="Times New Roman" pitchFamily="18" charset="0"/>
              </a:rPr>
              <a:t>Rubber</a:t>
            </a:r>
            <a:endParaRPr lang="en-US" altLang="en-US" sz="1700" dirty="0">
              <a:cs typeface="Times New Roman" pitchFamily="18" charset="0"/>
            </a:endParaRPr>
          </a:p>
        </p:txBody>
      </p:sp>
    </p:spTree>
    <p:extLst>
      <p:ext uri="{BB962C8B-B14F-4D97-AF65-F5344CB8AC3E}">
        <p14:creationId xmlns:p14="http://schemas.microsoft.com/office/powerpoint/2010/main" val="2023999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2" name="Footer Placeholder 1"/>
          <p:cNvSpPr>
            <a:spLocks noGrp="1"/>
          </p:cNvSpPr>
          <p:nvPr>
            <p:ph type="ftr" sz="quarter" idx="11"/>
          </p:nvPr>
        </p:nvSpPr>
        <p:spPr/>
        <p:txBody>
          <a:bodyPr/>
          <a:lstStyle/>
          <a:p>
            <a:r>
              <a:rPr lang="en-US" dirty="0" smtClean="0"/>
              <a:t>Introduction to ASTM International</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18</a:t>
            </a:fld>
            <a:endParaRPr lang="en-GB"/>
          </a:p>
        </p:txBody>
      </p:sp>
      <p:sp>
        <p:nvSpPr>
          <p:cNvPr id="8" name="Title 7"/>
          <p:cNvSpPr>
            <a:spLocks noGrp="1"/>
          </p:cNvSpPr>
          <p:nvPr>
            <p:ph type="title"/>
          </p:nvPr>
        </p:nvSpPr>
        <p:spPr/>
        <p:txBody>
          <a:bodyPr/>
          <a:lstStyle/>
          <a:p>
            <a:r>
              <a:rPr lang="en-GB" dirty="0" smtClean="0"/>
              <a:t>Committee D13 on Textiles</a:t>
            </a:r>
            <a:endParaRPr lang="en-GB" dirty="0"/>
          </a:p>
        </p:txBody>
      </p:sp>
      <p:sp>
        <p:nvSpPr>
          <p:cNvPr id="9" name="Text Placeholder 8"/>
          <p:cNvSpPr>
            <a:spLocks noGrp="1"/>
          </p:cNvSpPr>
          <p:nvPr>
            <p:ph type="body" sz="quarter" idx="13"/>
          </p:nvPr>
        </p:nvSpPr>
        <p:spPr>
          <a:xfrm>
            <a:off x="342000" y="1417066"/>
            <a:ext cx="4028462" cy="301934"/>
          </a:xfrm>
        </p:spPr>
        <p:txBody>
          <a:bodyPr/>
          <a:lstStyle/>
          <a:p>
            <a:r>
              <a:rPr lang="en-GB" dirty="0" smtClean="0"/>
              <a:t>Subcommittees</a:t>
            </a:r>
            <a:endParaRPr lang="en-GB" dirty="0"/>
          </a:p>
        </p:txBody>
      </p:sp>
      <p:sp>
        <p:nvSpPr>
          <p:cNvPr id="10" name="Rectangle 5"/>
          <p:cNvSpPr>
            <a:spLocks noGrp="1" noChangeArrowheads="1"/>
          </p:cNvSpPr>
          <p:nvPr>
            <p:ph sz="quarter" idx="15"/>
          </p:nvPr>
        </p:nvSpPr>
        <p:spPr>
          <a:xfrm>
            <a:off x="522000" y="1878499"/>
            <a:ext cx="4140000" cy="4308475"/>
          </a:xfrm>
          <a:ln w="38100">
            <a:noFill/>
            <a:miter lim="800000"/>
            <a:headEnd/>
            <a:tailEnd/>
          </a:ln>
          <a:extLst>
            <a:ext uri="{909E8E84-426E-40DD-AFC4-6F175D3DCCD1}">
              <a14:hiddenFill xmlns:a14="http://schemas.microsoft.com/office/drawing/2010/main">
                <a:solidFill>
                  <a:schemeClr val="accent1"/>
                </a:solidFill>
              </a14:hiddenFill>
            </a:ext>
          </a:extLst>
        </p:spPr>
        <p:txBody>
          <a:bodyPr>
            <a:noAutofit/>
          </a:bodyPr>
          <a:lstStyle/>
          <a:p>
            <a:pPr marL="0" indent="0">
              <a:lnSpc>
                <a:spcPct val="110000"/>
              </a:lnSpc>
              <a:spcAft>
                <a:spcPts val="0"/>
              </a:spcAft>
              <a:buNone/>
            </a:pPr>
            <a:r>
              <a:rPr lang="en-US" altLang="en-US" sz="1700" b="1" dirty="0" smtClean="0">
                <a:cs typeface="Times New Roman" pitchFamily="18" charset="0"/>
              </a:rPr>
              <a:t>D13.11 Cotton Fibers</a:t>
            </a:r>
          </a:p>
          <a:p>
            <a:pPr marL="0" indent="0">
              <a:lnSpc>
                <a:spcPct val="110000"/>
              </a:lnSpc>
              <a:spcAft>
                <a:spcPts val="0"/>
              </a:spcAft>
              <a:buNone/>
            </a:pPr>
            <a:r>
              <a:rPr lang="en-US" altLang="en-US" sz="1700" dirty="0" smtClean="0">
                <a:cs typeface="Times New Roman" pitchFamily="18" charset="0"/>
              </a:rPr>
              <a:t>D13.13 Wool and Felt</a:t>
            </a:r>
          </a:p>
          <a:p>
            <a:pPr marL="0" indent="0">
              <a:lnSpc>
                <a:spcPct val="110000"/>
              </a:lnSpc>
              <a:spcAft>
                <a:spcPts val="0"/>
              </a:spcAft>
              <a:buNone/>
            </a:pPr>
            <a:r>
              <a:rPr lang="en-US" altLang="en-US" sz="1700" dirty="0" smtClean="0">
                <a:cs typeface="Times New Roman" pitchFamily="18" charset="0"/>
              </a:rPr>
              <a:t>D13.17 Flax and Linen</a:t>
            </a:r>
          </a:p>
          <a:p>
            <a:pPr marL="0" indent="0">
              <a:lnSpc>
                <a:spcPct val="110000"/>
              </a:lnSpc>
              <a:spcAft>
                <a:spcPts val="0"/>
              </a:spcAft>
              <a:buNone/>
            </a:pPr>
            <a:r>
              <a:rPr lang="en-US" altLang="en-US" sz="1700" dirty="0" smtClean="0">
                <a:cs typeface="Times New Roman" pitchFamily="18" charset="0"/>
              </a:rPr>
              <a:t>D13.18 Glass Fiber and its Products</a:t>
            </a:r>
          </a:p>
          <a:p>
            <a:pPr marL="0" indent="0">
              <a:lnSpc>
                <a:spcPct val="110000"/>
              </a:lnSpc>
              <a:spcAft>
                <a:spcPts val="0"/>
              </a:spcAft>
              <a:buNone/>
            </a:pPr>
            <a:r>
              <a:rPr lang="en-US" altLang="en-US" sz="1700" dirty="0" smtClean="0">
                <a:cs typeface="Times New Roman" pitchFamily="18" charset="0"/>
              </a:rPr>
              <a:t>D13.19 </a:t>
            </a:r>
            <a:r>
              <a:rPr lang="en-US" sz="1700" dirty="0"/>
              <a:t> Industrial Fibers and Metallic Reinforcements</a:t>
            </a:r>
            <a:endParaRPr lang="en-US" altLang="en-US" sz="1700" dirty="0" smtClean="0">
              <a:cs typeface="Times New Roman" pitchFamily="18" charset="0"/>
            </a:endParaRPr>
          </a:p>
          <a:p>
            <a:pPr marL="0" indent="0">
              <a:lnSpc>
                <a:spcPct val="110000"/>
              </a:lnSpc>
              <a:spcAft>
                <a:spcPts val="0"/>
              </a:spcAft>
              <a:buNone/>
            </a:pPr>
            <a:r>
              <a:rPr lang="en-US" altLang="en-US" sz="1700" dirty="0" smtClean="0">
                <a:cs typeface="Times New Roman" pitchFamily="18" charset="0"/>
              </a:rPr>
              <a:t>D13.20 Inflatable Restraints</a:t>
            </a:r>
            <a:endParaRPr lang="en-US" altLang="en-US" sz="1700" strike="sngStrike" dirty="0" smtClean="0">
              <a:cs typeface="Times New Roman" pitchFamily="18" charset="0"/>
            </a:endParaRPr>
          </a:p>
          <a:p>
            <a:pPr marL="0" indent="0">
              <a:lnSpc>
                <a:spcPct val="110000"/>
              </a:lnSpc>
              <a:spcAft>
                <a:spcPts val="0"/>
              </a:spcAft>
              <a:buNone/>
            </a:pPr>
            <a:r>
              <a:rPr lang="en-US" altLang="en-US" sz="1700" dirty="0" smtClean="0">
                <a:cs typeface="Times New Roman" pitchFamily="18" charset="0"/>
              </a:rPr>
              <a:t>D13.21 Pile Floor Coverings </a:t>
            </a:r>
          </a:p>
          <a:p>
            <a:pPr marL="0" indent="0">
              <a:lnSpc>
                <a:spcPct val="110000"/>
              </a:lnSpc>
              <a:spcAft>
                <a:spcPts val="0"/>
              </a:spcAft>
              <a:buNone/>
            </a:pPr>
            <a:r>
              <a:rPr lang="en-US" altLang="en-US" sz="1700" dirty="0" smtClean="0">
                <a:cs typeface="Times New Roman" pitchFamily="18" charset="0"/>
              </a:rPr>
              <a:t>D13.40 Sustainability of Textiles </a:t>
            </a:r>
          </a:p>
          <a:p>
            <a:pPr marL="0" indent="0">
              <a:lnSpc>
                <a:spcPct val="110000"/>
              </a:lnSpc>
              <a:spcAft>
                <a:spcPts val="0"/>
              </a:spcAft>
              <a:buNone/>
            </a:pPr>
            <a:r>
              <a:rPr lang="en-US" altLang="en-US" sz="1700" dirty="0" smtClean="0">
                <a:cs typeface="Times New Roman" pitchFamily="18" charset="0"/>
              </a:rPr>
              <a:t>D13.50 on Smart Textiles</a:t>
            </a:r>
            <a:r>
              <a:rPr lang="en-US" altLang="en-US" sz="1800" dirty="0" smtClean="0">
                <a:cs typeface="Times New Roman" pitchFamily="18" charset="0"/>
              </a:rPr>
              <a:t> </a:t>
            </a:r>
            <a:r>
              <a:rPr lang="en-US" altLang="en-US" b="1" baseline="30000" dirty="0" smtClean="0">
                <a:solidFill>
                  <a:srgbClr val="FF0000"/>
                </a:solidFill>
                <a:cs typeface="Times New Roman" pitchFamily="18" charset="0"/>
              </a:rPr>
              <a:t>New!</a:t>
            </a:r>
            <a:endParaRPr lang="en-US" altLang="en-US" sz="2000" b="1" baseline="30000" dirty="0" smtClean="0">
              <a:solidFill>
                <a:srgbClr val="FF0000"/>
              </a:solidFill>
              <a:cs typeface="Times New Roman" pitchFamily="18" charset="0"/>
            </a:endParaRPr>
          </a:p>
          <a:p>
            <a:pPr marL="0" indent="0">
              <a:lnSpc>
                <a:spcPct val="110000"/>
              </a:lnSpc>
              <a:spcAft>
                <a:spcPts val="0"/>
              </a:spcAft>
              <a:buNone/>
            </a:pPr>
            <a:r>
              <a:rPr lang="en-US" altLang="en-US" sz="1700" dirty="0" smtClean="0">
                <a:cs typeface="Times New Roman" pitchFamily="18" charset="0"/>
              </a:rPr>
              <a:t>D13.51 Conditioning, Chemical and Thermal Properties </a:t>
            </a:r>
          </a:p>
          <a:p>
            <a:pPr marL="0" indent="0">
              <a:lnSpc>
                <a:spcPct val="110000"/>
              </a:lnSpc>
              <a:spcAft>
                <a:spcPts val="0"/>
              </a:spcAft>
              <a:buNone/>
            </a:pPr>
            <a:r>
              <a:rPr lang="en-US" altLang="en-US" sz="1700" b="1" dirty="0" smtClean="0">
                <a:cs typeface="Times New Roman" pitchFamily="18" charset="0"/>
              </a:rPr>
              <a:t>D13.52 Flammability </a:t>
            </a:r>
          </a:p>
        </p:txBody>
      </p:sp>
      <p:sp>
        <p:nvSpPr>
          <p:cNvPr id="12" name="Rectangle 6"/>
          <p:cNvSpPr txBox="1">
            <a:spLocks noChangeArrowheads="1"/>
          </p:cNvSpPr>
          <p:nvPr/>
        </p:nvSpPr>
        <p:spPr>
          <a:xfrm>
            <a:off x="4494482" y="1944000"/>
            <a:ext cx="4127517" cy="4005000"/>
          </a:xfrm>
          <a:prstGeom prst="rect">
            <a:avLst/>
          </a:prstGeom>
          <a:solidFill>
            <a:schemeClr val="bg1"/>
          </a:solidFill>
          <a:ln w="38100">
            <a:noFill/>
            <a:miter lim="800000"/>
            <a:headEnd/>
            <a:tailEnd/>
          </a:ln>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en-US" sz="1700" dirty="0">
                <a:cs typeface="Times New Roman" pitchFamily="18" charset="0"/>
              </a:rPr>
              <a:t>D13.54 Subassemblies</a:t>
            </a:r>
          </a:p>
          <a:p>
            <a:pPr>
              <a:lnSpc>
                <a:spcPct val="110000"/>
              </a:lnSpc>
            </a:pPr>
            <a:r>
              <a:rPr lang="en-US" altLang="en-US" sz="1700" dirty="0" smtClean="0">
                <a:cs typeface="Times New Roman" pitchFamily="18" charset="0"/>
              </a:rPr>
              <a:t>D13.55 </a:t>
            </a:r>
            <a:r>
              <a:rPr lang="en-US" altLang="en-US" sz="1700" dirty="0">
                <a:cs typeface="Times New Roman" pitchFamily="18" charset="0"/>
              </a:rPr>
              <a:t>Body </a:t>
            </a:r>
            <a:r>
              <a:rPr lang="en-US" altLang="en-US" sz="1700" dirty="0" smtClean="0">
                <a:cs typeface="Times New Roman" pitchFamily="18" charset="0"/>
              </a:rPr>
              <a:t>Measurement for </a:t>
            </a:r>
          </a:p>
          <a:p>
            <a:pPr>
              <a:lnSpc>
                <a:spcPct val="110000"/>
              </a:lnSpc>
            </a:pPr>
            <a:r>
              <a:rPr lang="en-US" altLang="en-US" sz="1700" dirty="0" smtClean="0">
                <a:cs typeface="Times New Roman" pitchFamily="18" charset="0"/>
              </a:rPr>
              <a:t>Apparel </a:t>
            </a:r>
            <a:r>
              <a:rPr lang="en-US" altLang="en-US" sz="1700" dirty="0">
                <a:cs typeface="Times New Roman" pitchFamily="18" charset="0"/>
              </a:rPr>
              <a:t>Sizing</a:t>
            </a:r>
          </a:p>
          <a:p>
            <a:pPr>
              <a:lnSpc>
                <a:spcPct val="110000"/>
              </a:lnSpc>
            </a:pPr>
            <a:r>
              <a:rPr lang="en-US" altLang="en-US" sz="1700" b="1" dirty="0">
                <a:cs typeface="Times New Roman" pitchFamily="18" charset="0"/>
              </a:rPr>
              <a:t>D13.58 Yarns and Fibers</a:t>
            </a:r>
          </a:p>
          <a:p>
            <a:pPr>
              <a:lnSpc>
                <a:spcPct val="110000"/>
              </a:lnSpc>
            </a:pPr>
            <a:r>
              <a:rPr lang="en-US" altLang="en-US" sz="1700" b="1" dirty="0" smtClean="0">
                <a:cs typeface="Times New Roman" pitchFamily="18" charset="0"/>
              </a:rPr>
              <a:t>D13.59 Fabric Test Methods, General</a:t>
            </a:r>
          </a:p>
          <a:p>
            <a:pPr>
              <a:lnSpc>
                <a:spcPct val="110000"/>
              </a:lnSpc>
            </a:pPr>
            <a:r>
              <a:rPr lang="en-US" altLang="en-US" sz="1700" b="1" dirty="0" smtClean="0">
                <a:cs typeface="Times New Roman" pitchFamily="18" charset="0"/>
              </a:rPr>
              <a:t>D13.60 Fabric Test Methods,  Specific</a:t>
            </a:r>
            <a:endParaRPr lang="en-US" altLang="en-US" sz="1700" b="1" i="1" dirty="0" smtClean="0">
              <a:cs typeface="Times New Roman" pitchFamily="18" charset="0"/>
            </a:endParaRPr>
          </a:p>
          <a:p>
            <a:pPr>
              <a:lnSpc>
                <a:spcPct val="110000"/>
              </a:lnSpc>
            </a:pPr>
            <a:r>
              <a:rPr lang="en-US" altLang="en-US" sz="1700" b="1" dirty="0" smtClean="0">
                <a:cs typeface="Times New Roman" pitchFamily="18" charset="0"/>
              </a:rPr>
              <a:t>D13.61 Apparel</a:t>
            </a:r>
          </a:p>
          <a:p>
            <a:pPr>
              <a:lnSpc>
                <a:spcPct val="110000"/>
              </a:lnSpc>
            </a:pPr>
            <a:r>
              <a:rPr lang="en-US" altLang="en-US" sz="1700" b="1" dirty="0" smtClean="0">
                <a:cs typeface="Times New Roman" pitchFamily="18" charset="0"/>
              </a:rPr>
              <a:t>D13.62 Labeling</a:t>
            </a:r>
          </a:p>
          <a:p>
            <a:pPr>
              <a:lnSpc>
                <a:spcPct val="110000"/>
              </a:lnSpc>
            </a:pPr>
            <a:r>
              <a:rPr lang="en-US" altLang="en-US" sz="1700" dirty="0" smtClean="0">
                <a:cs typeface="Times New Roman" pitchFamily="18" charset="0"/>
              </a:rPr>
              <a:t>D13.63 Home Furnishings</a:t>
            </a:r>
          </a:p>
          <a:p>
            <a:pPr>
              <a:lnSpc>
                <a:spcPct val="110000"/>
              </a:lnSpc>
            </a:pPr>
            <a:r>
              <a:rPr lang="en-US" altLang="en-US" sz="1700" dirty="0" smtClean="0">
                <a:cs typeface="Times New Roman" pitchFamily="18" charset="0"/>
              </a:rPr>
              <a:t>D13.65 UV Protective Fabrics and Clothing</a:t>
            </a:r>
          </a:p>
          <a:p>
            <a:pPr>
              <a:lnSpc>
                <a:spcPct val="110000"/>
              </a:lnSpc>
            </a:pPr>
            <a:r>
              <a:rPr lang="en-US" altLang="en-US" sz="1700" dirty="0" smtClean="0">
                <a:cs typeface="Times New Roman" pitchFamily="18" charset="0"/>
              </a:rPr>
              <a:t>D13.66 Sewn Product Automation</a:t>
            </a:r>
          </a:p>
          <a:p>
            <a:pPr>
              <a:lnSpc>
                <a:spcPct val="110000"/>
              </a:lnSpc>
            </a:pPr>
            <a:r>
              <a:rPr lang="en-US" altLang="en-US" sz="1700" dirty="0">
                <a:cs typeface="Times New Roman" pitchFamily="18" charset="0"/>
              </a:rPr>
              <a:t>D13.99 Coordination Committee for </a:t>
            </a:r>
            <a:endParaRPr lang="en-US" altLang="en-US" sz="1700" dirty="0" smtClean="0">
              <a:cs typeface="Times New Roman" pitchFamily="18" charset="0"/>
            </a:endParaRPr>
          </a:p>
          <a:p>
            <a:pPr>
              <a:lnSpc>
                <a:spcPct val="110000"/>
              </a:lnSpc>
            </a:pPr>
            <a:r>
              <a:rPr lang="en-US" altLang="en-US" sz="1700" dirty="0" smtClean="0">
                <a:cs typeface="Times New Roman" pitchFamily="18" charset="0"/>
              </a:rPr>
              <a:t>ISO &amp; Foreign Textile Standards </a:t>
            </a:r>
          </a:p>
          <a:p>
            <a:pPr>
              <a:lnSpc>
                <a:spcPct val="110000"/>
              </a:lnSpc>
            </a:pPr>
            <a:endParaRPr lang="en-US" altLang="en-US" sz="1700" dirty="0" smtClean="0">
              <a:cs typeface="Times New Roman" pitchFamily="18" charset="0"/>
            </a:endParaRPr>
          </a:p>
        </p:txBody>
      </p:sp>
    </p:spTree>
    <p:extLst>
      <p:ext uri="{BB962C8B-B14F-4D97-AF65-F5344CB8AC3E}">
        <p14:creationId xmlns:p14="http://schemas.microsoft.com/office/powerpoint/2010/main" val="233948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2" name="Footer Placeholder 1"/>
          <p:cNvSpPr>
            <a:spLocks noGrp="1"/>
          </p:cNvSpPr>
          <p:nvPr>
            <p:ph type="ftr" sz="quarter" idx="11"/>
          </p:nvPr>
        </p:nvSpPr>
        <p:spPr/>
        <p:txBody>
          <a:bodyPr/>
          <a:lstStyle/>
          <a:p>
            <a:r>
              <a:rPr lang="en-US" dirty="0" smtClean="0"/>
              <a:t>Introduction to ASTM International</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19</a:t>
            </a:fld>
            <a:endParaRPr lang="en-GB"/>
          </a:p>
        </p:txBody>
      </p:sp>
      <p:sp>
        <p:nvSpPr>
          <p:cNvPr id="8" name="Title 7"/>
          <p:cNvSpPr>
            <a:spLocks noGrp="1"/>
          </p:cNvSpPr>
          <p:nvPr>
            <p:ph type="title"/>
          </p:nvPr>
        </p:nvSpPr>
        <p:spPr/>
        <p:txBody>
          <a:bodyPr/>
          <a:lstStyle/>
          <a:p>
            <a:r>
              <a:rPr lang="en-GB" dirty="0" smtClean="0"/>
              <a:t>Sampling of D13 Standards</a:t>
            </a:r>
            <a:endParaRPr lang="en-GB" dirty="0"/>
          </a:p>
        </p:txBody>
      </p:sp>
      <p:sp>
        <p:nvSpPr>
          <p:cNvPr id="10" name="Rectangle 5"/>
          <p:cNvSpPr>
            <a:spLocks noGrp="1" noChangeArrowheads="1"/>
          </p:cNvSpPr>
          <p:nvPr>
            <p:ph sz="quarter" idx="15"/>
          </p:nvPr>
        </p:nvSpPr>
        <p:spPr>
          <a:xfrm>
            <a:off x="657000" y="1592843"/>
            <a:ext cx="7740000" cy="5035673"/>
          </a:xfrm>
          <a:ln w="38100">
            <a:noFill/>
            <a:miter lim="800000"/>
            <a:headEnd/>
            <a:tailEnd/>
          </a:ln>
          <a:extLst>
            <a:ext uri="{909E8E84-426E-40DD-AFC4-6F175D3DCCD1}">
              <a14:hiddenFill xmlns:a14="http://schemas.microsoft.com/office/drawing/2010/main">
                <a:solidFill>
                  <a:schemeClr val="accent1"/>
                </a:solidFill>
              </a14:hiddenFill>
            </a:ext>
          </a:extLst>
        </p:spPr>
        <p:txBody>
          <a:bodyPr>
            <a:noAutofit/>
          </a:bodyPr>
          <a:lstStyle/>
          <a:p>
            <a:r>
              <a:rPr lang="en-US" u="sng" dirty="0" smtClean="0"/>
              <a:t>D1683/D1683M-11a</a:t>
            </a:r>
            <a:r>
              <a:rPr lang="en-US" dirty="0"/>
              <a:t> Standard Test Method for Failure in Sewn Seams of Woven Apparel </a:t>
            </a:r>
            <a:r>
              <a:rPr lang="en-US" dirty="0" smtClean="0"/>
              <a:t>Fabrics</a:t>
            </a:r>
          </a:p>
          <a:p>
            <a:endParaRPr lang="en-US" dirty="0" smtClean="0"/>
          </a:p>
          <a:p>
            <a:r>
              <a:rPr lang="en-US" u="sng" dirty="0" smtClean="0"/>
              <a:t>D3512/D3512M-16</a:t>
            </a:r>
            <a:r>
              <a:rPr lang="en-US" dirty="0"/>
              <a:t> Standard Test Method for Pilling Resistance and Other Related Surface Changes of Textile Fabrics: Random Tumble Pilling Tester </a:t>
            </a:r>
          </a:p>
          <a:p>
            <a:r>
              <a:rPr lang="en-US" u="sng" dirty="0" smtClean="0"/>
              <a:t>D5034-09(2013)</a:t>
            </a:r>
            <a:r>
              <a:rPr lang="en-US" dirty="0" smtClean="0"/>
              <a:t> Standard </a:t>
            </a:r>
            <a:r>
              <a:rPr lang="en-US" dirty="0"/>
              <a:t>Test Method for Breaking Strength and Elongation of Textile Fabrics </a:t>
            </a:r>
            <a:r>
              <a:rPr lang="en-US" dirty="0" smtClean="0"/>
              <a:t>(</a:t>
            </a:r>
            <a:r>
              <a:rPr lang="en-US" dirty="0"/>
              <a:t>Grab Test) </a:t>
            </a:r>
            <a:endParaRPr lang="en-US" dirty="0" smtClean="0"/>
          </a:p>
          <a:p>
            <a:r>
              <a:rPr lang="en-US" u="sng" dirty="0" smtClean="0"/>
              <a:t>D5035-11(2015)</a:t>
            </a:r>
            <a:r>
              <a:rPr lang="en-US" dirty="0" smtClean="0"/>
              <a:t> Standard Test Method for Breaking Force and Elongation of Textile Fabrics (Strip Method) </a:t>
            </a:r>
            <a:endParaRPr lang="en-US" dirty="0"/>
          </a:p>
          <a:p>
            <a:r>
              <a:rPr lang="en-US" u="sng" dirty="0" smtClean="0"/>
              <a:t>D7811-13</a:t>
            </a:r>
            <a:r>
              <a:rPr lang="en-US" dirty="0"/>
              <a:t> Standard Test Method for Bow and Skew Using a Measuring </a:t>
            </a:r>
            <a:r>
              <a:rPr lang="en-US" dirty="0" smtClean="0"/>
              <a:t>Tool</a:t>
            </a:r>
            <a:br>
              <a:rPr lang="en-US" dirty="0" smtClean="0"/>
            </a:br>
            <a:endParaRPr lang="en-US" dirty="0" smtClean="0"/>
          </a:p>
          <a:p>
            <a:r>
              <a:rPr lang="en-US" dirty="0" smtClean="0"/>
              <a:t>D1776/D1776M-16</a:t>
            </a:r>
            <a:r>
              <a:rPr lang="en-US" dirty="0"/>
              <a:t> Standard Practice for Conditioning and Testing Textiles </a:t>
            </a:r>
            <a:r>
              <a:rPr lang="en-US" dirty="0" smtClean="0"/>
              <a:t/>
            </a:r>
            <a:br>
              <a:rPr lang="en-US" dirty="0" smtClean="0"/>
            </a:br>
            <a:endParaRPr lang="en-US" dirty="0"/>
          </a:p>
          <a:p>
            <a:r>
              <a:rPr lang="en-US" u="sng" dirty="0"/>
              <a:t>D6413/D6413M-15</a:t>
            </a:r>
            <a:r>
              <a:rPr lang="en-US" dirty="0"/>
              <a:t> Standard Test Method for Flame Resistance of Textiles (Vertical Test) </a:t>
            </a:r>
          </a:p>
          <a:p>
            <a:r>
              <a:rPr lang="en-US" u="sng" dirty="0"/>
              <a:t>D6545-10</a:t>
            </a:r>
            <a:r>
              <a:rPr lang="en-US" dirty="0"/>
              <a:t> Standard Test Method for Flammability of Textiles Used in Children's Sleepwear</a:t>
            </a:r>
            <a:endParaRPr lang="en-US" dirty="0" smtClean="0"/>
          </a:p>
        </p:txBody>
      </p:sp>
      <p:sp>
        <p:nvSpPr>
          <p:cNvPr id="16" name="Text Placeholder 8"/>
          <p:cNvSpPr txBox="1">
            <a:spLocks/>
          </p:cNvSpPr>
          <p:nvPr/>
        </p:nvSpPr>
        <p:spPr>
          <a:xfrm>
            <a:off x="650221" y="2134053"/>
            <a:ext cx="4028462" cy="30193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smtClean="0"/>
              <a:t>D13.59 &amp; .60 Fabric Test Methods</a:t>
            </a:r>
            <a:endParaRPr lang="en-GB" sz="1600" b="1" dirty="0"/>
          </a:p>
        </p:txBody>
      </p:sp>
      <p:sp>
        <p:nvSpPr>
          <p:cNvPr id="12" name="Text Placeholder 8"/>
          <p:cNvSpPr txBox="1">
            <a:spLocks/>
          </p:cNvSpPr>
          <p:nvPr/>
        </p:nvSpPr>
        <p:spPr>
          <a:xfrm>
            <a:off x="650221" y="4548611"/>
            <a:ext cx="6124302" cy="3019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smtClean="0"/>
              <a:t>D13.51 Conditioning, Chemical and Thermal Properties</a:t>
            </a:r>
            <a:endParaRPr lang="en-GB" sz="1600" b="1" dirty="0"/>
          </a:p>
        </p:txBody>
      </p:sp>
      <p:sp>
        <p:nvSpPr>
          <p:cNvPr id="9" name="Text Placeholder 8"/>
          <p:cNvSpPr txBox="1">
            <a:spLocks/>
          </p:cNvSpPr>
          <p:nvPr/>
        </p:nvSpPr>
        <p:spPr>
          <a:xfrm>
            <a:off x="657000" y="1290909"/>
            <a:ext cx="4028462" cy="30193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smtClean="0"/>
              <a:t>D13.54 on Subassemblies</a:t>
            </a:r>
            <a:endParaRPr lang="en-GB" sz="1600" b="1" dirty="0"/>
          </a:p>
        </p:txBody>
      </p:sp>
      <p:sp>
        <p:nvSpPr>
          <p:cNvPr id="17" name="Text Placeholder 8"/>
          <p:cNvSpPr txBox="1">
            <a:spLocks/>
          </p:cNvSpPr>
          <p:nvPr/>
        </p:nvSpPr>
        <p:spPr>
          <a:xfrm>
            <a:off x="658964" y="5013479"/>
            <a:ext cx="4635000" cy="3019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smtClean="0"/>
              <a:t>D13.52 on Flammability </a:t>
            </a:r>
            <a:endParaRPr lang="en-GB" sz="1600" b="1" dirty="0"/>
          </a:p>
        </p:txBody>
      </p:sp>
    </p:spTree>
    <p:extLst>
      <p:ext uri="{BB962C8B-B14F-4D97-AF65-F5344CB8AC3E}">
        <p14:creationId xmlns:p14="http://schemas.microsoft.com/office/powerpoint/2010/main" val="3483879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Topics Covered</a:t>
            </a:r>
            <a:endParaRPr lang="en-GB" dirty="0"/>
          </a:p>
        </p:txBody>
      </p:sp>
      <p:sp>
        <p:nvSpPr>
          <p:cNvPr id="2" name="Date Placeholder 1"/>
          <p:cNvSpPr>
            <a:spLocks noGrp="1"/>
          </p:cNvSpPr>
          <p:nvPr>
            <p:ph type="dt" sz="half" idx="10"/>
          </p:nvPr>
        </p:nvSpPr>
        <p:spPr/>
        <p:txBody>
          <a:bodyPr/>
          <a:lstStyle/>
          <a:p>
            <a:r>
              <a:rPr lang="en-US" dirty="0" smtClean="0"/>
              <a:t>2016</a:t>
            </a:r>
            <a:endParaRPr lang="en-GB" dirty="0"/>
          </a:p>
        </p:txBody>
      </p:sp>
      <p:sp>
        <p:nvSpPr>
          <p:cNvPr id="3" name="Footer Placeholder 2"/>
          <p:cNvSpPr>
            <a:spLocks noGrp="1"/>
          </p:cNvSpPr>
          <p:nvPr>
            <p:ph type="ftr" sz="quarter" idx="11"/>
          </p:nvPr>
        </p:nvSpPr>
        <p:spPr/>
        <p:txBody>
          <a:bodyPr/>
          <a:lstStyle/>
          <a:p>
            <a:r>
              <a:rPr lang="en-US" smtClean="0"/>
              <a:t>Introduction to ASTM International</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2</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139018365"/>
              </p:ext>
            </p:extLst>
          </p:nvPr>
        </p:nvGraphicFramePr>
        <p:xfrm>
          <a:off x="314620" y="1494000"/>
          <a:ext cx="8469020" cy="4937760"/>
        </p:xfrm>
        <a:graphic>
          <a:graphicData uri="http://schemas.openxmlformats.org/drawingml/2006/table">
            <a:tbl>
              <a:tblPr firstRow="1" bandRow="1">
                <a:tableStyleId>{5C22544A-7EE6-4342-B048-85BDC9FD1C3A}</a:tableStyleId>
              </a:tblPr>
              <a:tblGrid>
                <a:gridCol w="4241250"/>
                <a:gridCol w="610150"/>
                <a:gridCol w="3617620"/>
              </a:tblGrid>
              <a:tr h="167742">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a:txBody>
                    <a:bodyPr/>
                    <a:lstStyle/>
                    <a:p>
                      <a:r>
                        <a:rPr lang="en-GB" sz="1800" b="0" dirty="0" smtClean="0">
                          <a:solidFill>
                            <a:schemeClr val="accent1"/>
                          </a:solidFill>
                        </a:rPr>
                        <a:t>Introduction to ASTM International</a:t>
                      </a:r>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gridSpan="3">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US"/>
                    </a:p>
                  </a:txBody>
                  <a:tcPr/>
                </a:tc>
              </a:tr>
              <a:tr h="16774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accent1"/>
                          </a:solidFill>
                        </a:rPr>
                        <a:t>ASTM</a:t>
                      </a:r>
                      <a:r>
                        <a:rPr lang="en-GB" sz="1800" b="0" baseline="0" dirty="0" smtClean="0">
                          <a:solidFill>
                            <a:schemeClr val="accent1"/>
                          </a:solidFill>
                        </a:rPr>
                        <a:t> as an International Standards Developer</a:t>
                      </a:r>
                      <a:endParaRPr lang="en-GB" sz="1800" b="0" dirty="0" smtClean="0">
                        <a:solidFill>
                          <a:schemeClr val="accent2"/>
                        </a:solidFill>
                      </a:endParaRPr>
                    </a:p>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16774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accent1"/>
                          </a:solidFill>
                        </a:rPr>
                        <a:t>Memorandum</a:t>
                      </a:r>
                      <a:r>
                        <a:rPr lang="en-GB" sz="1800" b="0" baseline="0" dirty="0" smtClean="0">
                          <a:solidFill>
                            <a:schemeClr val="accent1"/>
                          </a:solidFill>
                        </a:rPr>
                        <a:t> of Understanding Program</a:t>
                      </a:r>
                      <a:endParaRPr lang="en-GB" sz="1800" b="0" dirty="0" smtClean="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16774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16774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accent1"/>
                          </a:solidFill>
                        </a:rPr>
                        <a:t>The Consensus Process</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US"/>
                    </a:p>
                  </a:txBody>
                  <a:tcPr/>
                </a:tc>
              </a:tr>
              <a:tr h="167742">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a:txBody>
                    <a:bodyPr/>
                    <a:lstStyle/>
                    <a:p>
                      <a:r>
                        <a:rPr lang="en-GB" sz="1800" b="0" dirty="0" smtClean="0">
                          <a:solidFill>
                            <a:schemeClr val="accent1"/>
                          </a:solidFill>
                        </a:rPr>
                        <a:t>D13 Quick</a:t>
                      </a:r>
                      <a:r>
                        <a:rPr lang="en-GB" sz="1800" b="0" baseline="0" dirty="0" smtClean="0">
                          <a:solidFill>
                            <a:schemeClr val="accent1"/>
                          </a:solidFill>
                        </a:rPr>
                        <a:t> Overview</a:t>
                      </a:r>
                    </a:p>
                    <a:p>
                      <a:endParaRPr lang="en-GB" sz="1800" b="0" baseline="0" dirty="0" smtClean="0">
                        <a:solidFill>
                          <a:schemeClr val="accent1"/>
                        </a:solidFill>
                      </a:endParaRPr>
                    </a:p>
                    <a:p>
                      <a:r>
                        <a:rPr lang="en-GB" sz="1800" b="0" dirty="0" smtClean="0">
                          <a:solidFill>
                            <a:schemeClr val="accent1"/>
                          </a:solidFill>
                        </a:rPr>
                        <a:t>Benefits of Participation</a:t>
                      </a:r>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gridSpan="3">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US"/>
                    </a:p>
                  </a:txBody>
                  <a:tcPr/>
                </a:tc>
              </a:tr>
              <a:tr h="167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accent1"/>
                          </a:solidFill>
                        </a:rPr>
                        <a:t>Questions?</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742">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9" name="Picture 8" descr="Screen Shot 2014-09-16 at 2.22.3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000" y="1567275"/>
            <a:ext cx="3212620" cy="4246725"/>
          </a:xfrm>
          <a:prstGeom prst="rect">
            <a:avLst/>
          </a:prstGeom>
          <a:ln>
            <a:solidFill>
              <a:schemeClr val="tx1">
                <a:lumMod val="50000"/>
              </a:schemeClr>
            </a:solidFill>
          </a:ln>
        </p:spPr>
      </p:pic>
    </p:spTree>
    <p:extLst>
      <p:ext uri="{BB962C8B-B14F-4D97-AF65-F5344CB8AC3E}">
        <p14:creationId xmlns:p14="http://schemas.microsoft.com/office/powerpoint/2010/main" val="2409246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2" name="Footer Placeholder 1"/>
          <p:cNvSpPr>
            <a:spLocks noGrp="1"/>
          </p:cNvSpPr>
          <p:nvPr>
            <p:ph type="ftr" sz="quarter" idx="11"/>
          </p:nvPr>
        </p:nvSpPr>
        <p:spPr/>
        <p:txBody>
          <a:bodyPr/>
          <a:lstStyle/>
          <a:p>
            <a:r>
              <a:rPr lang="en-US" dirty="0" smtClean="0"/>
              <a:t>Introduction to ASTM International</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20</a:t>
            </a:fld>
            <a:endParaRPr lang="en-GB"/>
          </a:p>
        </p:txBody>
      </p:sp>
      <p:sp>
        <p:nvSpPr>
          <p:cNvPr id="8" name="Title 7"/>
          <p:cNvSpPr>
            <a:spLocks noGrp="1"/>
          </p:cNvSpPr>
          <p:nvPr>
            <p:ph type="title"/>
          </p:nvPr>
        </p:nvSpPr>
        <p:spPr/>
        <p:txBody>
          <a:bodyPr/>
          <a:lstStyle/>
          <a:p>
            <a:r>
              <a:rPr lang="en-GB" dirty="0" smtClean="0"/>
              <a:t>Sampling of D13 Standards</a:t>
            </a:r>
            <a:endParaRPr lang="en-GB" dirty="0"/>
          </a:p>
        </p:txBody>
      </p:sp>
      <p:sp>
        <p:nvSpPr>
          <p:cNvPr id="10" name="Rectangle 5"/>
          <p:cNvSpPr>
            <a:spLocks noGrp="1" noChangeArrowheads="1"/>
          </p:cNvSpPr>
          <p:nvPr>
            <p:ph sz="quarter" idx="15"/>
          </p:nvPr>
        </p:nvSpPr>
        <p:spPr>
          <a:xfrm>
            <a:off x="477000" y="1404000"/>
            <a:ext cx="7650000" cy="5014673"/>
          </a:xfrm>
          <a:ln w="38100">
            <a:noFill/>
            <a:miter lim="800000"/>
            <a:headEnd/>
            <a:tailEnd/>
          </a:ln>
          <a:extLst>
            <a:ext uri="{909E8E84-426E-40DD-AFC4-6F175D3DCCD1}">
              <a14:hiddenFill xmlns:a14="http://schemas.microsoft.com/office/drawing/2010/main">
                <a:solidFill>
                  <a:schemeClr val="accent1"/>
                </a:solidFill>
              </a14:hiddenFill>
            </a:ext>
          </a:extLst>
        </p:spPr>
        <p:txBody>
          <a:bodyPr>
            <a:noAutofit/>
          </a:bodyPr>
          <a:lstStyle/>
          <a:p>
            <a:pPr marL="0" indent="0">
              <a:buNone/>
            </a:pPr>
            <a:r>
              <a:rPr lang="en-US" dirty="0"/>
              <a:t> </a:t>
            </a:r>
            <a:endParaRPr lang="en-US" dirty="0" smtClean="0"/>
          </a:p>
          <a:p>
            <a:r>
              <a:rPr lang="en-US" u="sng" dirty="0" smtClean="0"/>
              <a:t>D4910/D4910M</a:t>
            </a:r>
            <a:r>
              <a:rPr lang="en-US" dirty="0" smtClean="0"/>
              <a:t> Standard Tables of Body Measurements for Children, Infant Sizes (Preemie - 24 </a:t>
            </a:r>
            <a:r>
              <a:rPr lang="en-US" dirty="0" err="1" smtClean="0"/>
              <a:t>mos</a:t>
            </a:r>
            <a:r>
              <a:rPr lang="en-US" dirty="0" smtClean="0"/>
              <a:t>) </a:t>
            </a:r>
          </a:p>
          <a:p>
            <a:r>
              <a:rPr lang="en-US" u="sng" dirty="0" smtClean="0"/>
              <a:t>D5585 &amp; D7878/D7878</a:t>
            </a:r>
            <a:r>
              <a:rPr lang="en-US" dirty="0" smtClean="0"/>
              <a:t>M Standard </a:t>
            </a:r>
            <a:r>
              <a:rPr lang="en-US" dirty="0"/>
              <a:t>Tables of Body Measurements for Adult Female </a:t>
            </a:r>
            <a:r>
              <a:rPr lang="en-US" dirty="0" smtClean="0"/>
              <a:t>Misses</a:t>
            </a:r>
            <a:endParaRPr lang="en-US" dirty="0"/>
          </a:p>
          <a:p>
            <a:r>
              <a:rPr lang="en-US" u="sng" dirty="0" smtClean="0"/>
              <a:t>D6240/D6240M</a:t>
            </a:r>
            <a:r>
              <a:rPr lang="en-US" dirty="0" smtClean="0"/>
              <a:t> Standard </a:t>
            </a:r>
            <a:r>
              <a:rPr lang="en-US" dirty="0"/>
              <a:t>Tables of Body Measurements for Mature </a:t>
            </a:r>
            <a:r>
              <a:rPr lang="en-US" dirty="0" smtClean="0"/>
              <a:t>Men</a:t>
            </a:r>
            <a:br>
              <a:rPr lang="en-US" dirty="0" smtClean="0"/>
            </a:br>
            <a:r>
              <a:rPr lang="en-US" dirty="0" smtClean="0"/>
              <a:t/>
            </a:r>
            <a:br>
              <a:rPr lang="en-US" dirty="0" smtClean="0"/>
            </a:br>
            <a:endParaRPr lang="en-US" dirty="0" smtClean="0"/>
          </a:p>
          <a:p>
            <a:r>
              <a:rPr lang="en-US" u="sng" dirty="0"/>
              <a:t>D3938-13</a:t>
            </a:r>
            <a:r>
              <a:rPr lang="en-US" dirty="0"/>
              <a:t> Standard Guide for Determining or Confirming Care Instructions for Apparel and Other Textile Products </a:t>
            </a:r>
            <a:endParaRPr lang="en-US" dirty="0" smtClean="0"/>
          </a:p>
          <a:p>
            <a:r>
              <a:rPr lang="en-US" u="sng" dirty="0" smtClean="0"/>
              <a:t>D5489-14</a:t>
            </a:r>
            <a:r>
              <a:rPr lang="en-US" dirty="0"/>
              <a:t> Standard Guide for Care Symbols for Care Instructions on Textile </a:t>
            </a:r>
            <a:r>
              <a:rPr lang="en-US" dirty="0" smtClean="0"/>
              <a:t>Products</a:t>
            </a:r>
            <a:br>
              <a:rPr lang="en-US" dirty="0" smtClean="0"/>
            </a:br>
            <a:endParaRPr lang="en-US" dirty="0"/>
          </a:p>
          <a:p>
            <a:r>
              <a:rPr lang="en-US" u="sng" dirty="0" smtClean="0"/>
              <a:t>D3887-96(2008</a:t>
            </a:r>
            <a:r>
              <a:rPr lang="en-US" u="sng" dirty="0"/>
              <a:t>)</a:t>
            </a:r>
            <a:r>
              <a:rPr lang="en-US" dirty="0"/>
              <a:t> Standard Specification for Tolerances for Knitted Fabrics </a:t>
            </a:r>
            <a:endParaRPr lang="en-US" dirty="0" smtClean="0"/>
          </a:p>
          <a:p>
            <a:r>
              <a:rPr lang="en-US" u="sng" dirty="0" smtClean="0"/>
              <a:t>D7017-14</a:t>
            </a:r>
            <a:r>
              <a:rPr lang="en-US" dirty="0"/>
              <a:t> Standard Performance Specification for Rainwear and All-Purpose, Water-Repellent Coat Fabrics </a:t>
            </a:r>
            <a:endParaRPr lang="en-US" altLang="en-US" dirty="0">
              <a:cs typeface="Times New Roman" pitchFamily="18" charset="0"/>
            </a:endParaRPr>
          </a:p>
        </p:txBody>
      </p:sp>
      <p:sp>
        <p:nvSpPr>
          <p:cNvPr id="13" name="Text Placeholder 8"/>
          <p:cNvSpPr txBox="1">
            <a:spLocks/>
          </p:cNvSpPr>
          <p:nvPr/>
        </p:nvSpPr>
        <p:spPr>
          <a:xfrm>
            <a:off x="447265" y="4760928"/>
            <a:ext cx="4635000" cy="3019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smtClean="0"/>
              <a:t>D13.61 on Apparel</a:t>
            </a:r>
            <a:endParaRPr lang="en-GB" sz="1600" b="1" dirty="0"/>
          </a:p>
        </p:txBody>
      </p:sp>
      <p:sp>
        <p:nvSpPr>
          <p:cNvPr id="14" name="Text Placeholder 8"/>
          <p:cNvSpPr txBox="1">
            <a:spLocks/>
          </p:cNvSpPr>
          <p:nvPr/>
        </p:nvSpPr>
        <p:spPr>
          <a:xfrm>
            <a:off x="451543" y="3271459"/>
            <a:ext cx="4635000" cy="3019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smtClean="0"/>
              <a:t>D13.62 on </a:t>
            </a:r>
            <a:r>
              <a:rPr lang="en-GB" sz="1600" b="1" dirty="0" err="1" smtClean="0"/>
              <a:t>Labeling</a:t>
            </a:r>
            <a:endParaRPr lang="en-GB" sz="1600" b="1" dirty="0"/>
          </a:p>
        </p:txBody>
      </p:sp>
      <p:sp>
        <p:nvSpPr>
          <p:cNvPr id="15" name="Text Placeholder 8"/>
          <p:cNvSpPr txBox="1">
            <a:spLocks/>
          </p:cNvSpPr>
          <p:nvPr/>
        </p:nvSpPr>
        <p:spPr>
          <a:xfrm>
            <a:off x="457878" y="1352617"/>
            <a:ext cx="5555526" cy="3019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smtClean="0"/>
              <a:t>D13.62 on Body Measurements for Apparel Sizing</a:t>
            </a:r>
            <a:endParaRPr lang="en-GB" sz="1600" b="1" dirty="0"/>
          </a:p>
        </p:txBody>
      </p:sp>
    </p:spTree>
    <p:extLst>
      <p:ext uri="{BB962C8B-B14F-4D97-AF65-F5344CB8AC3E}">
        <p14:creationId xmlns:p14="http://schemas.microsoft.com/office/powerpoint/2010/main" val="4049825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2" name="Footer Placeholder 1"/>
          <p:cNvSpPr>
            <a:spLocks noGrp="1"/>
          </p:cNvSpPr>
          <p:nvPr>
            <p:ph type="ftr" sz="quarter" idx="11"/>
          </p:nvPr>
        </p:nvSpPr>
        <p:spPr/>
        <p:txBody>
          <a:bodyPr/>
          <a:lstStyle/>
          <a:p>
            <a:r>
              <a:rPr lang="en-US" dirty="0" smtClean="0"/>
              <a:t>Introduction to ASTM International</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21</a:t>
            </a:fld>
            <a:endParaRPr lang="en-GB"/>
          </a:p>
        </p:txBody>
      </p:sp>
      <p:sp>
        <p:nvSpPr>
          <p:cNvPr id="8" name="Title 7"/>
          <p:cNvSpPr>
            <a:spLocks noGrp="1"/>
          </p:cNvSpPr>
          <p:nvPr>
            <p:ph type="title"/>
          </p:nvPr>
        </p:nvSpPr>
        <p:spPr/>
        <p:txBody>
          <a:bodyPr/>
          <a:lstStyle/>
          <a:p>
            <a:r>
              <a:rPr lang="en-GB" dirty="0" smtClean="0"/>
              <a:t>Key Industry Partners in Textiles</a:t>
            </a:r>
            <a:endParaRPr lang="en-GB" dirty="0"/>
          </a:p>
        </p:txBody>
      </p:sp>
      <p:sp>
        <p:nvSpPr>
          <p:cNvPr id="9" name="Text Placeholder 8"/>
          <p:cNvSpPr>
            <a:spLocks noGrp="1"/>
          </p:cNvSpPr>
          <p:nvPr>
            <p:ph type="body" sz="quarter" idx="13"/>
          </p:nvPr>
        </p:nvSpPr>
        <p:spPr>
          <a:xfrm>
            <a:off x="342000" y="1359000"/>
            <a:ext cx="7110000" cy="301934"/>
          </a:xfrm>
        </p:spPr>
        <p:txBody>
          <a:bodyPr>
            <a:normAutofit/>
          </a:bodyPr>
          <a:lstStyle/>
          <a:p>
            <a:r>
              <a:rPr lang="en-GB" dirty="0" smtClean="0"/>
              <a:t>D13 Coordinates with many outside organizations and  agencies</a:t>
            </a:r>
            <a:endParaRPr lang="en-GB" dirty="0"/>
          </a:p>
        </p:txBody>
      </p:sp>
      <p:sp>
        <p:nvSpPr>
          <p:cNvPr id="10" name="Rectangle 5"/>
          <p:cNvSpPr>
            <a:spLocks noGrp="1" noChangeArrowheads="1"/>
          </p:cNvSpPr>
          <p:nvPr>
            <p:ph sz="quarter" idx="15"/>
          </p:nvPr>
        </p:nvSpPr>
        <p:spPr>
          <a:xfrm>
            <a:off x="882000" y="1719000"/>
            <a:ext cx="7605000" cy="4815000"/>
          </a:xfrm>
          <a:ln w="38100">
            <a:noFill/>
            <a:miter lim="800000"/>
            <a:headEnd/>
            <a:tailEnd/>
          </a:ln>
          <a:extLst>
            <a:ext uri="{909E8E84-426E-40DD-AFC4-6F175D3DCCD1}">
              <a14:hiddenFill xmlns:a14="http://schemas.microsoft.com/office/drawing/2010/main">
                <a:solidFill>
                  <a:schemeClr val="accent1"/>
                </a:solidFill>
              </a14:hiddenFill>
            </a:ext>
          </a:extLst>
        </p:spPr>
        <p:txBody>
          <a:bodyPr>
            <a:noAutofit/>
          </a:bodyPr>
          <a:lstStyle/>
          <a:p>
            <a:pPr>
              <a:lnSpc>
                <a:spcPct val="110000"/>
              </a:lnSpc>
              <a:spcAft>
                <a:spcPts val="0"/>
              </a:spcAft>
            </a:pPr>
            <a:endParaRPr lang="en-US" altLang="en-US" sz="1700" dirty="0" smtClean="0">
              <a:cs typeface="Times New Roman" pitchFamily="18" charset="0"/>
            </a:endParaRPr>
          </a:p>
          <a:p>
            <a:pPr>
              <a:lnSpc>
                <a:spcPct val="110000"/>
              </a:lnSpc>
              <a:spcAft>
                <a:spcPts val="0"/>
              </a:spcAft>
            </a:pPr>
            <a:r>
              <a:rPr lang="en-US" altLang="en-US" sz="2000" dirty="0" smtClean="0">
                <a:cs typeface="Times New Roman" pitchFamily="18" charset="0"/>
              </a:rPr>
              <a:t>American Association of Textile Chemists and Colorists (AATCC)</a:t>
            </a:r>
          </a:p>
          <a:p>
            <a:pPr>
              <a:lnSpc>
                <a:spcPct val="110000"/>
              </a:lnSpc>
              <a:spcAft>
                <a:spcPts val="0"/>
              </a:spcAft>
            </a:pPr>
            <a:r>
              <a:rPr lang="en-US" altLang="en-US" sz="2000" dirty="0" smtClean="0">
                <a:cs typeface="Times New Roman" pitchFamily="18" charset="0"/>
              </a:rPr>
              <a:t>American Apparel and Footwear Association (AAFA) </a:t>
            </a:r>
          </a:p>
          <a:p>
            <a:pPr>
              <a:lnSpc>
                <a:spcPct val="110000"/>
              </a:lnSpc>
              <a:spcAft>
                <a:spcPts val="0"/>
              </a:spcAft>
            </a:pPr>
            <a:r>
              <a:rPr lang="en-US" altLang="en-US" sz="2000" dirty="0" smtClean="0">
                <a:cs typeface="Times New Roman" pitchFamily="18" charset="0"/>
              </a:rPr>
              <a:t>Industrial Fabrics Association International (IFAI)</a:t>
            </a:r>
          </a:p>
          <a:p>
            <a:pPr>
              <a:lnSpc>
                <a:spcPct val="110000"/>
              </a:lnSpc>
              <a:spcAft>
                <a:spcPts val="0"/>
              </a:spcAft>
            </a:pPr>
            <a:r>
              <a:rPr lang="en-US" altLang="en-US" sz="2000" dirty="0" smtClean="0">
                <a:cs typeface="Times New Roman" pitchFamily="18" charset="0"/>
              </a:rPr>
              <a:t>International Textile and Apparel Association (ITAA)</a:t>
            </a:r>
          </a:p>
          <a:p>
            <a:pPr>
              <a:lnSpc>
                <a:spcPct val="110000"/>
              </a:lnSpc>
              <a:spcAft>
                <a:spcPts val="0"/>
              </a:spcAft>
            </a:pPr>
            <a:r>
              <a:rPr lang="en-US" altLang="en-US" sz="2000" dirty="0" smtClean="0">
                <a:cs typeface="Times New Roman" pitchFamily="18" charset="0"/>
              </a:rPr>
              <a:t>International Standards Organization (ISO)</a:t>
            </a:r>
          </a:p>
          <a:p>
            <a:pPr>
              <a:lnSpc>
                <a:spcPct val="110000"/>
              </a:lnSpc>
              <a:spcAft>
                <a:spcPts val="0"/>
              </a:spcAft>
            </a:pPr>
            <a:r>
              <a:rPr lang="en-US" altLang="en-US" sz="2000" dirty="0" smtClean="0">
                <a:cs typeface="Times New Roman" pitchFamily="18" charset="0"/>
              </a:rPr>
              <a:t>National Coalition of Textile Organizations (NCTO)</a:t>
            </a:r>
          </a:p>
          <a:p>
            <a:pPr>
              <a:lnSpc>
                <a:spcPct val="110000"/>
              </a:lnSpc>
              <a:spcAft>
                <a:spcPts val="0"/>
              </a:spcAft>
            </a:pPr>
            <a:r>
              <a:rPr lang="en-US" altLang="en-US" sz="2000" dirty="0" smtClean="0">
                <a:cs typeface="Times New Roman" pitchFamily="18" charset="0"/>
              </a:rPr>
              <a:t>American Home Furnishings Alliance (AHFA)</a:t>
            </a:r>
          </a:p>
          <a:p>
            <a:pPr>
              <a:lnSpc>
                <a:spcPct val="110000"/>
              </a:lnSpc>
              <a:spcAft>
                <a:spcPts val="0"/>
              </a:spcAft>
            </a:pPr>
            <a:r>
              <a:rPr lang="en-US" altLang="en-US" sz="2000" dirty="0" smtClean="0">
                <a:cs typeface="Times New Roman" pitchFamily="18" charset="0"/>
              </a:rPr>
              <a:t>US Department of Agriculture (USDA)</a:t>
            </a:r>
          </a:p>
          <a:p>
            <a:pPr>
              <a:lnSpc>
                <a:spcPct val="110000"/>
              </a:lnSpc>
              <a:spcAft>
                <a:spcPts val="0"/>
              </a:spcAft>
            </a:pPr>
            <a:r>
              <a:rPr lang="en-US" altLang="en-US" sz="2000" dirty="0" smtClean="0">
                <a:cs typeface="Times New Roman" pitchFamily="18" charset="0"/>
              </a:rPr>
              <a:t>Us Department of Defense (US DoD)</a:t>
            </a:r>
          </a:p>
          <a:p>
            <a:pPr>
              <a:lnSpc>
                <a:spcPct val="110000"/>
              </a:lnSpc>
              <a:spcAft>
                <a:spcPts val="0"/>
              </a:spcAft>
            </a:pPr>
            <a:r>
              <a:rPr lang="en-US" altLang="en-US" sz="2000" dirty="0" smtClean="0">
                <a:cs typeface="Times New Roman" pitchFamily="18" charset="0"/>
              </a:rPr>
              <a:t>Federal Trade Commission (FTC)</a:t>
            </a:r>
          </a:p>
          <a:p>
            <a:pPr>
              <a:lnSpc>
                <a:spcPct val="110000"/>
              </a:lnSpc>
              <a:spcAft>
                <a:spcPts val="0"/>
              </a:spcAft>
            </a:pPr>
            <a:r>
              <a:rPr lang="en-US" altLang="en-US" sz="2000" dirty="0" smtClean="0">
                <a:cs typeface="Times New Roman" pitchFamily="18" charset="0"/>
              </a:rPr>
              <a:t>Consumer Product Safety Commission (CPSC)</a:t>
            </a:r>
          </a:p>
        </p:txBody>
      </p:sp>
    </p:spTree>
    <p:extLst>
      <p:ext uri="{BB962C8B-B14F-4D97-AF65-F5344CB8AC3E}">
        <p14:creationId xmlns:p14="http://schemas.microsoft.com/office/powerpoint/2010/main" val="2850072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15033" y="6489000"/>
            <a:ext cx="2835000" cy="122744"/>
          </a:xfrm>
        </p:spPr>
        <p:txBody>
          <a:bodyPr/>
          <a:lstStyle/>
          <a:p>
            <a:r>
              <a:rPr lang="en-US" dirty="0" smtClean="0"/>
              <a:t>2016</a:t>
            </a:r>
            <a:endParaRPr lang="en-GB" dirty="0"/>
          </a:p>
        </p:txBody>
      </p:sp>
      <p:sp>
        <p:nvSpPr>
          <p:cNvPr id="3" name="Footer Placeholder 2"/>
          <p:cNvSpPr>
            <a:spLocks noGrp="1"/>
          </p:cNvSpPr>
          <p:nvPr>
            <p:ph type="ftr" sz="quarter" idx="11"/>
          </p:nvPr>
        </p:nvSpPr>
        <p:spPr/>
        <p:txBody>
          <a:bodyPr/>
          <a:lstStyle/>
          <a:p>
            <a:r>
              <a:rPr lang="en-US" smtClean="0"/>
              <a:t>Introduction to ASTM International</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22</a:t>
            </a:fld>
            <a:endParaRPr lang="en-GB"/>
          </a:p>
        </p:txBody>
      </p:sp>
      <p:sp>
        <p:nvSpPr>
          <p:cNvPr id="5" name="Content Placeholder 4"/>
          <p:cNvSpPr>
            <a:spLocks noGrp="1"/>
          </p:cNvSpPr>
          <p:nvPr>
            <p:ph sz="quarter" idx="15"/>
          </p:nvPr>
        </p:nvSpPr>
        <p:spPr>
          <a:xfrm>
            <a:off x="387000" y="1809000"/>
            <a:ext cx="4410000" cy="4680000"/>
          </a:xfrm>
        </p:spPr>
        <p:txBody>
          <a:bodyPr>
            <a:noAutofit/>
          </a:bodyPr>
          <a:lstStyle/>
          <a:p>
            <a:r>
              <a:rPr lang="en-US" sz="1800" dirty="0"/>
              <a:t>Staff manager for each </a:t>
            </a:r>
            <a:r>
              <a:rPr lang="en-US" sz="1800" dirty="0" smtClean="0"/>
              <a:t>committee</a:t>
            </a:r>
          </a:p>
          <a:p>
            <a:r>
              <a:rPr lang="en-US" sz="1800" dirty="0" smtClean="0"/>
              <a:t>Staff </a:t>
            </a:r>
            <a:r>
              <a:rPr lang="en-US" sz="1800" dirty="0"/>
              <a:t>editor for each committee </a:t>
            </a:r>
            <a:endParaRPr lang="en-US" sz="1800" dirty="0" smtClean="0"/>
          </a:p>
          <a:p>
            <a:r>
              <a:rPr lang="en-US" sz="1800" dirty="0" smtClean="0"/>
              <a:t>Electronic templates </a:t>
            </a:r>
            <a:r>
              <a:rPr lang="en-US" sz="1800" dirty="0"/>
              <a:t>for new </a:t>
            </a:r>
            <a:r>
              <a:rPr lang="en-US" sz="1800" dirty="0" smtClean="0"/>
              <a:t>standards</a:t>
            </a:r>
          </a:p>
          <a:p>
            <a:r>
              <a:rPr lang="en-US" sz="1800" dirty="0" smtClean="0"/>
              <a:t>Web-based Collaboration Areas for Task Group work </a:t>
            </a:r>
            <a:r>
              <a:rPr lang="en-US" dirty="0" smtClean="0"/>
              <a:t>(members and non-members can participate on task groups)</a:t>
            </a:r>
            <a:endParaRPr lang="en-US" sz="1800" dirty="0" smtClean="0"/>
          </a:p>
          <a:p>
            <a:r>
              <a:rPr lang="en-US" sz="1800" dirty="0"/>
              <a:t>Electronic </a:t>
            </a:r>
            <a:r>
              <a:rPr lang="en-US" sz="1800" dirty="0" smtClean="0"/>
              <a:t>balloting</a:t>
            </a:r>
          </a:p>
          <a:p>
            <a:r>
              <a:rPr lang="en-US" sz="1800" dirty="0" smtClean="0"/>
              <a:t>Virtual Meeting &amp; Hybrid meeting capabilities </a:t>
            </a:r>
          </a:p>
          <a:p>
            <a:r>
              <a:rPr lang="en-US" sz="1800" dirty="0"/>
              <a:t>P</a:t>
            </a:r>
            <a:r>
              <a:rPr lang="en-US" sz="1800" dirty="0" smtClean="0"/>
              <a:t>ostings of all committee-related information to Members Only area of website</a:t>
            </a:r>
          </a:p>
          <a:p>
            <a:r>
              <a:rPr lang="en-US" sz="1800" dirty="0" smtClean="0"/>
              <a:t>Print &amp; Subscription-based access to published standards</a:t>
            </a:r>
          </a:p>
        </p:txBody>
      </p:sp>
      <p:sp>
        <p:nvSpPr>
          <p:cNvPr id="8" name="Title 7"/>
          <p:cNvSpPr>
            <a:spLocks noGrp="1"/>
          </p:cNvSpPr>
          <p:nvPr>
            <p:ph type="title"/>
          </p:nvPr>
        </p:nvSpPr>
        <p:spPr/>
        <p:txBody>
          <a:bodyPr/>
          <a:lstStyle/>
          <a:p>
            <a:r>
              <a:rPr lang="en-US" dirty="0" smtClean="0"/>
              <a:t>Standards Development Resources</a:t>
            </a:r>
            <a:endParaRPr lang="en-US" dirty="0"/>
          </a:p>
        </p:txBody>
      </p:sp>
      <p:pic>
        <p:nvPicPr>
          <p:cNvPr id="9" name="Picture 8" descr="470658939.jpg"/>
          <p:cNvPicPr>
            <a:picLocks noChangeAspect="1"/>
          </p:cNvPicPr>
          <p:nvPr/>
        </p:nvPicPr>
        <p:blipFill rotWithShape="1">
          <a:blip r:embed="rId3" cstate="print">
            <a:extLst>
              <a:ext uri="{28A0092B-C50C-407E-A947-70E740481C1C}">
                <a14:useLocalDpi xmlns:a14="http://schemas.microsoft.com/office/drawing/2010/main" val="0"/>
              </a:ext>
            </a:extLst>
          </a:blip>
          <a:srcRect l="10902" t="7314" r="30317" b="4687"/>
          <a:stretch/>
        </p:blipFill>
        <p:spPr>
          <a:xfrm>
            <a:off x="4995610" y="1494000"/>
            <a:ext cx="3787455" cy="3780000"/>
          </a:xfrm>
          <a:prstGeom prst="rect">
            <a:avLst/>
          </a:prstGeom>
        </p:spPr>
      </p:pic>
      <p:sp>
        <p:nvSpPr>
          <p:cNvPr id="10" name="Text Placeholder 8"/>
          <p:cNvSpPr>
            <a:spLocks noGrp="1"/>
          </p:cNvSpPr>
          <p:nvPr>
            <p:ph type="body" sz="quarter" idx="13"/>
          </p:nvPr>
        </p:nvSpPr>
        <p:spPr>
          <a:xfrm>
            <a:off x="342000" y="1404000"/>
            <a:ext cx="4545000" cy="396080"/>
          </a:xfrm>
        </p:spPr>
        <p:txBody>
          <a:bodyPr>
            <a:normAutofit/>
          </a:bodyPr>
          <a:lstStyle/>
          <a:p>
            <a:r>
              <a:rPr lang="en-GB" dirty="0" smtClean="0"/>
              <a:t>Reduce geographic and financial barriers</a:t>
            </a:r>
            <a:endParaRPr lang="en-GB" dirty="0"/>
          </a:p>
        </p:txBody>
      </p:sp>
    </p:spTree>
    <p:extLst>
      <p:ext uri="{BB962C8B-B14F-4D97-AF65-F5344CB8AC3E}">
        <p14:creationId xmlns:p14="http://schemas.microsoft.com/office/powerpoint/2010/main" val="2859571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23</a:t>
            </a:fld>
            <a:endParaRPr lang="en-GB"/>
          </a:p>
        </p:txBody>
      </p:sp>
      <p:sp>
        <p:nvSpPr>
          <p:cNvPr id="8" name="Title 7"/>
          <p:cNvSpPr>
            <a:spLocks noGrp="1"/>
          </p:cNvSpPr>
          <p:nvPr>
            <p:ph type="title"/>
          </p:nvPr>
        </p:nvSpPr>
        <p:spPr/>
        <p:txBody>
          <a:bodyPr/>
          <a:lstStyle/>
          <a:p>
            <a:r>
              <a:rPr lang="en-GB" dirty="0" smtClean="0"/>
              <a:t>Membership</a:t>
            </a:r>
            <a:endParaRPr lang="en-GB" dirty="0"/>
          </a:p>
        </p:txBody>
      </p:sp>
      <p:sp>
        <p:nvSpPr>
          <p:cNvPr id="9" name="Text Placeholder 8"/>
          <p:cNvSpPr>
            <a:spLocks noGrp="1"/>
          </p:cNvSpPr>
          <p:nvPr>
            <p:ph type="body" sz="quarter" idx="13"/>
          </p:nvPr>
        </p:nvSpPr>
        <p:spPr/>
        <p:txBody>
          <a:bodyPr/>
          <a:lstStyle/>
          <a:p>
            <a:r>
              <a:rPr lang="en-GB" dirty="0"/>
              <a:t>Helping to Make the Difference</a:t>
            </a:r>
            <a:endParaRPr lang="en-GB" dirty="0">
              <a:solidFill>
                <a:srgbClr val="0095D6"/>
              </a:solidFill>
            </a:endParaRPr>
          </a:p>
        </p:txBody>
      </p:sp>
      <p:sp>
        <p:nvSpPr>
          <p:cNvPr id="11" name="Content Placeholder 10"/>
          <p:cNvSpPr>
            <a:spLocks noGrp="1"/>
          </p:cNvSpPr>
          <p:nvPr>
            <p:ph sz="quarter" idx="15"/>
          </p:nvPr>
        </p:nvSpPr>
        <p:spPr>
          <a:xfrm>
            <a:off x="387000" y="1910525"/>
            <a:ext cx="5891701" cy="3647543"/>
          </a:xfrm>
        </p:spPr>
        <p:txBody>
          <a:bodyPr>
            <a:noAutofit/>
          </a:bodyPr>
          <a:lstStyle/>
          <a:p>
            <a:r>
              <a:rPr lang="en-US" dirty="0" smtClean="0"/>
              <a:t>Through the MOU program, you can contact </a:t>
            </a:r>
            <a:r>
              <a:rPr lang="en-US" dirty="0"/>
              <a:t>your standards body for information on participation or contact </a:t>
            </a:r>
            <a:r>
              <a:rPr lang="en-US" u="sng" dirty="0">
                <a:hlinkClick r:id="rId3"/>
              </a:rPr>
              <a:t>Kimberly Simms</a:t>
            </a:r>
            <a:r>
              <a:rPr lang="en-US" dirty="0"/>
              <a:t> directly at ASTM to join the ASTM committee of your choice</a:t>
            </a:r>
          </a:p>
          <a:p>
            <a:r>
              <a:rPr lang="en-US" dirty="0" smtClean="0"/>
              <a:t>Membership is open to anyone who wants </a:t>
            </a:r>
            <a:br>
              <a:rPr lang="en-US" dirty="0" smtClean="0"/>
            </a:br>
            <a:r>
              <a:rPr lang="en-US" dirty="0" smtClean="0"/>
              <a:t>to use their expertise to influence standards</a:t>
            </a:r>
          </a:p>
          <a:p>
            <a:r>
              <a:rPr lang="en-US" dirty="0" smtClean="0"/>
              <a:t>Members develop new and revise existing </a:t>
            </a:r>
            <a:br>
              <a:rPr lang="en-US" dirty="0" smtClean="0"/>
            </a:br>
            <a:r>
              <a:rPr lang="en-US" dirty="0" smtClean="0"/>
              <a:t>standards – they can also network with peers </a:t>
            </a:r>
            <a:br>
              <a:rPr lang="en-US" dirty="0" smtClean="0"/>
            </a:br>
            <a:r>
              <a:rPr lang="en-US" dirty="0" smtClean="0"/>
              <a:t>and gain professional development opportunities</a:t>
            </a:r>
          </a:p>
          <a:p>
            <a:pPr marL="0" indent="0">
              <a:buNone/>
            </a:pPr>
            <a:endParaRPr lang="en-US" dirty="0" smtClean="0"/>
          </a:p>
          <a:p>
            <a:pPr marL="0" indent="0">
              <a:buNone/>
            </a:pPr>
            <a:r>
              <a:rPr lang="en-US" dirty="0" smtClean="0"/>
              <a:t>For more information: </a:t>
            </a:r>
            <a:br>
              <a:rPr lang="en-US" dirty="0" smtClean="0"/>
            </a:br>
            <a:r>
              <a:rPr lang="en-US" b="1" dirty="0" smtClean="0">
                <a:hlinkClick r:id="rId4"/>
              </a:rPr>
              <a:t>www.astm.org/MEMBERSHIP</a:t>
            </a:r>
            <a:r>
              <a:rPr lang="en-US" b="1" dirty="0" smtClean="0"/>
              <a:t> </a:t>
            </a:r>
            <a:endParaRPr lang="en-US" b="1" dirty="0"/>
          </a:p>
          <a:p>
            <a:endParaRPr lang="en-US" dirty="0" smtClean="0"/>
          </a:p>
        </p:txBody>
      </p:sp>
      <p:sp>
        <p:nvSpPr>
          <p:cNvPr id="2" name="Footer Placeholder 1"/>
          <p:cNvSpPr>
            <a:spLocks noGrp="1"/>
          </p:cNvSpPr>
          <p:nvPr>
            <p:ph type="ftr" sz="quarter" idx="11"/>
          </p:nvPr>
        </p:nvSpPr>
        <p:spPr/>
        <p:txBody>
          <a:bodyPr/>
          <a:lstStyle/>
          <a:p>
            <a:r>
              <a:rPr lang="en-US" smtClean="0"/>
              <a:t>Introduction to ASTM International</a:t>
            </a:r>
            <a:endParaRPr lang="en-GB" dirty="0"/>
          </a:p>
        </p:txBody>
      </p:sp>
      <p:pic>
        <p:nvPicPr>
          <p:cNvPr id="1026" name="Picture 2" descr="Image result for african and busin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000" y="3114000"/>
            <a:ext cx="4032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77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91000" y="2214000"/>
            <a:ext cx="4956000" cy="1186933"/>
          </a:xfrm>
        </p:spPr>
        <p:txBody>
          <a:bodyPr/>
          <a:lstStyle/>
          <a:p>
            <a:r>
              <a:rPr lang="en-US" sz="4400" dirty="0" smtClean="0"/>
              <a:t>Thank you</a:t>
            </a:r>
          </a:p>
          <a:p>
            <a:endParaRPr lang="en-US" sz="1500" dirty="0" smtClean="0">
              <a:hlinkClick r:id="rId3"/>
            </a:endParaRPr>
          </a:p>
          <a:p>
            <a:r>
              <a:rPr lang="en-US" sz="1500" dirty="0" smtClean="0">
                <a:hlinkClick r:id="rId3"/>
              </a:rPr>
              <a:t>http</a:t>
            </a:r>
            <a:r>
              <a:rPr lang="en-US" sz="1500" dirty="0">
                <a:hlinkClick r:id="rId3"/>
              </a:rPr>
              <a:t>://www4.astm.org/images/astm-corporate.mp4</a:t>
            </a:r>
            <a:r>
              <a:rPr lang="en-US" sz="1500" dirty="0"/>
              <a:t> </a:t>
            </a:r>
          </a:p>
          <a:p>
            <a:endParaRPr lang="en-US" sz="4400" dirty="0"/>
          </a:p>
        </p:txBody>
      </p:sp>
      <p:sp>
        <p:nvSpPr>
          <p:cNvPr id="2" name="TextBox 1"/>
          <p:cNvSpPr txBox="1"/>
          <p:nvPr/>
        </p:nvSpPr>
        <p:spPr>
          <a:xfrm>
            <a:off x="1196625" y="3741763"/>
            <a:ext cx="3060000" cy="830997"/>
          </a:xfrm>
          <a:prstGeom prst="rect">
            <a:avLst/>
          </a:prstGeom>
          <a:noFill/>
        </p:spPr>
        <p:txBody>
          <a:bodyPr wrap="square" rtlCol="0">
            <a:spAutoFit/>
          </a:bodyPr>
          <a:lstStyle/>
          <a:p>
            <a:r>
              <a:rPr lang="en-US" sz="1600" dirty="0" smtClean="0">
                <a:solidFill>
                  <a:schemeClr val="accent1"/>
                </a:solidFill>
              </a:rPr>
              <a:t>Jennifer Rodgers</a:t>
            </a:r>
          </a:p>
          <a:p>
            <a:r>
              <a:rPr lang="en-US" sz="1600" dirty="0" smtClean="0">
                <a:solidFill>
                  <a:srgbClr val="051B3F"/>
                </a:solidFill>
                <a:hlinkClick r:id="rId4"/>
              </a:rPr>
              <a:t>jrodgers@astm.org</a:t>
            </a:r>
            <a:r>
              <a:rPr lang="en-US" sz="1600" dirty="0" smtClean="0">
                <a:solidFill>
                  <a:srgbClr val="051B3F"/>
                </a:solidFill>
              </a:rPr>
              <a:t> </a:t>
            </a:r>
          </a:p>
          <a:p>
            <a:r>
              <a:rPr lang="en-US" sz="1600" dirty="0" smtClean="0">
                <a:solidFill>
                  <a:schemeClr val="accent1"/>
                </a:solidFill>
              </a:rPr>
              <a:t>610.832.9694 </a:t>
            </a:r>
            <a:endParaRPr lang="en-US" sz="1600" dirty="0">
              <a:solidFill>
                <a:schemeClr val="accent1"/>
              </a:solidFill>
            </a:endParaRPr>
          </a:p>
        </p:txBody>
      </p:sp>
    </p:spTree>
    <p:extLst>
      <p:ext uri="{BB962C8B-B14F-4D97-AF65-F5344CB8AC3E}">
        <p14:creationId xmlns:p14="http://schemas.microsoft.com/office/powerpoint/2010/main" val="4074410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81981585_super_rgb_flatterned_smaller.jp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116" t="6699" r="3838" b="6903"/>
          <a:stretch/>
        </p:blipFill>
        <p:spPr>
          <a:xfrm>
            <a:off x="342000" y="1269000"/>
            <a:ext cx="8453218" cy="5040000"/>
          </a:xfrm>
        </p:spPr>
      </p:pic>
      <p:sp>
        <p:nvSpPr>
          <p:cNvPr id="2" name="Date Placeholder 1"/>
          <p:cNvSpPr>
            <a:spLocks noGrp="1"/>
          </p:cNvSpPr>
          <p:nvPr>
            <p:ph type="dt" sz="half" idx="10"/>
          </p:nvPr>
        </p:nvSpPr>
        <p:spPr/>
        <p:txBody>
          <a:bodyPr/>
          <a:lstStyle/>
          <a:p>
            <a:r>
              <a:rPr lang="en-US" dirty="0" smtClean="0"/>
              <a:t>2016</a:t>
            </a:r>
            <a:endParaRPr lang="en-GB" dirty="0"/>
          </a:p>
        </p:txBody>
      </p:sp>
      <p:sp>
        <p:nvSpPr>
          <p:cNvPr id="6" name="Slide Number Placeholder 5"/>
          <p:cNvSpPr>
            <a:spLocks noGrp="1"/>
          </p:cNvSpPr>
          <p:nvPr>
            <p:ph type="sldNum" sz="quarter" idx="12"/>
          </p:nvPr>
        </p:nvSpPr>
        <p:spPr/>
        <p:txBody>
          <a:bodyPr/>
          <a:lstStyle/>
          <a:p>
            <a:fld id="{AD3FAF27-8B82-4449-B01B-BEC948125F21}" type="slidenum">
              <a:rPr lang="en-GB" smtClean="0"/>
              <a:pPr/>
              <a:t>3</a:t>
            </a:fld>
            <a:endParaRPr lang="en-GB"/>
          </a:p>
        </p:txBody>
      </p:sp>
      <p:sp>
        <p:nvSpPr>
          <p:cNvPr id="3" name="Title 2"/>
          <p:cNvSpPr>
            <a:spLocks noGrp="1"/>
          </p:cNvSpPr>
          <p:nvPr>
            <p:ph type="title"/>
          </p:nvPr>
        </p:nvSpPr>
        <p:spPr/>
        <p:txBody>
          <a:bodyPr/>
          <a:lstStyle/>
          <a:p>
            <a:r>
              <a:rPr lang="en-GB" dirty="0" smtClean="0"/>
              <a:t>Helping Our World Work Better</a:t>
            </a:r>
            <a:endParaRPr lang="en-GB" dirty="0"/>
          </a:p>
        </p:txBody>
      </p:sp>
      <p:sp>
        <p:nvSpPr>
          <p:cNvPr id="12" name="Rectangle 11"/>
          <p:cNvSpPr/>
          <p:nvPr/>
        </p:nvSpPr>
        <p:spPr>
          <a:xfrm>
            <a:off x="747000" y="3024000"/>
            <a:ext cx="2565000" cy="2577774"/>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sz="2400" dirty="0" smtClean="0"/>
              <a:t>12,000</a:t>
            </a:r>
            <a:r>
              <a:rPr lang="en-US" sz="2400" dirty="0"/>
              <a:t>+ ASTM standards </a:t>
            </a:r>
            <a:r>
              <a:rPr lang="en-US" sz="2400" dirty="0" smtClean="0"/>
              <a:t/>
            </a:r>
            <a:br>
              <a:rPr lang="en-US" sz="2400" dirty="0" smtClean="0"/>
            </a:br>
            <a:r>
              <a:rPr lang="en-US" sz="2400" dirty="0" smtClean="0"/>
              <a:t>operate globally</a:t>
            </a:r>
          </a:p>
          <a:p>
            <a:r>
              <a:rPr lang="en-US" sz="2400" dirty="0" smtClean="0"/>
              <a:t> </a:t>
            </a:r>
            <a:endParaRPr lang="en-GB" sz="2400" dirty="0" smtClean="0"/>
          </a:p>
        </p:txBody>
      </p:sp>
      <p:sp>
        <p:nvSpPr>
          <p:cNvPr id="18" name="Rectangle 17"/>
          <p:cNvSpPr/>
          <p:nvPr/>
        </p:nvSpPr>
        <p:spPr>
          <a:xfrm>
            <a:off x="3312000" y="3024000"/>
            <a:ext cx="2565000" cy="2577774"/>
          </a:xfrm>
          <a:prstGeom prst="rect">
            <a:avLst/>
          </a:prstGeom>
          <a:solidFill>
            <a:schemeClr val="accent6">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sz="2400" dirty="0"/>
              <a:t>Applied to just about everything from steel to sustainability</a:t>
            </a:r>
          </a:p>
          <a:p>
            <a:r>
              <a:rPr lang="en-US" sz="2400" dirty="0" smtClean="0"/>
              <a:t> </a:t>
            </a:r>
            <a:endParaRPr lang="en-GB" sz="2400" dirty="0" smtClean="0"/>
          </a:p>
        </p:txBody>
      </p:sp>
      <p:sp>
        <p:nvSpPr>
          <p:cNvPr id="19" name="Rectangle 18"/>
          <p:cNvSpPr/>
          <p:nvPr/>
        </p:nvSpPr>
        <p:spPr>
          <a:xfrm>
            <a:off x="5877000" y="3024000"/>
            <a:ext cx="2565000" cy="2577774"/>
          </a:xfrm>
          <a:prstGeom prst="rect">
            <a:avLst/>
          </a:prstGeom>
          <a:solidFill>
            <a:srgbClr val="6BC2BB">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sz="2400" dirty="0"/>
              <a:t>They improve </a:t>
            </a:r>
            <a:br>
              <a:rPr lang="en-US" sz="2400" dirty="0"/>
            </a:br>
            <a:r>
              <a:rPr lang="en-US" sz="2400" dirty="0"/>
              <a:t>the lives </a:t>
            </a:r>
            <a:br>
              <a:rPr lang="en-US" sz="2400" dirty="0"/>
            </a:br>
            <a:r>
              <a:rPr lang="en-US" sz="2400" dirty="0"/>
              <a:t>of millions </a:t>
            </a:r>
            <a:br>
              <a:rPr lang="en-US" sz="2400" dirty="0"/>
            </a:br>
            <a:r>
              <a:rPr lang="en-US" sz="2400" dirty="0"/>
              <a:t>every day </a:t>
            </a:r>
          </a:p>
          <a:p>
            <a:r>
              <a:rPr lang="en-US" sz="2400" dirty="0" smtClean="0"/>
              <a:t> </a:t>
            </a:r>
            <a:endParaRPr lang="en-GB" sz="2400" dirty="0" smtClean="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Tree>
    <p:extLst>
      <p:ext uri="{BB962C8B-B14F-4D97-AF65-F5344CB8AC3E}">
        <p14:creationId xmlns:p14="http://schemas.microsoft.com/office/powerpoint/2010/main" val="130523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4</a:t>
            </a:fld>
            <a:endParaRPr lang="en-GB"/>
          </a:p>
        </p:txBody>
      </p:sp>
      <p:sp>
        <p:nvSpPr>
          <p:cNvPr id="8" name="Title 7"/>
          <p:cNvSpPr>
            <a:spLocks noGrp="1"/>
          </p:cNvSpPr>
          <p:nvPr>
            <p:ph type="title"/>
          </p:nvPr>
        </p:nvSpPr>
        <p:spPr/>
        <p:txBody>
          <a:bodyPr/>
          <a:lstStyle/>
          <a:p>
            <a:r>
              <a:rPr lang="en-GB" dirty="0" smtClean="0"/>
              <a:t>Important. Every Day.</a:t>
            </a:r>
            <a:endParaRPr lang="en-GB" dirty="0"/>
          </a:p>
        </p:txBody>
      </p:sp>
      <p:sp>
        <p:nvSpPr>
          <p:cNvPr id="9" name="Text Placeholder 8"/>
          <p:cNvSpPr>
            <a:spLocks noGrp="1"/>
          </p:cNvSpPr>
          <p:nvPr>
            <p:ph type="body" sz="quarter" idx="13"/>
          </p:nvPr>
        </p:nvSpPr>
        <p:spPr/>
        <p:txBody>
          <a:bodyPr/>
          <a:lstStyle/>
          <a:p>
            <a:r>
              <a:rPr lang="en-GB" dirty="0" smtClean="0"/>
              <a:t>The Role of ASTM Standards</a:t>
            </a:r>
            <a:endParaRPr lang="en-GB" dirty="0"/>
          </a:p>
        </p:txBody>
      </p:sp>
      <p:sp>
        <p:nvSpPr>
          <p:cNvPr id="11" name="Content Placeholder 10"/>
          <p:cNvSpPr>
            <a:spLocks noGrp="1"/>
          </p:cNvSpPr>
          <p:nvPr>
            <p:ph sz="quarter" idx="15"/>
          </p:nvPr>
        </p:nvSpPr>
        <p:spPr>
          <a:xfrm>
            <a:off x="345299" y="1910525"/>
            <a:ext cx="4033637" cy="3647543"/>
          </a:xfrm>
        </p:spPr>
        <p:txBody>
          <a:bodyPr>
            <a:normAutofit fontScale="92500" lnSpcReduction="10000"/>
          </a:bodyPr>
          <a:lstStyle/>
          <a:p>
            <a:r>
              <a:rPr lang="en-GB" dirty="0"/>
              <a:t>E</a:t>
            </a:r>
            <a:r>
              <a:rPr lang="en-GB" dirty="0" smtClean="0"/>
              <a:t>nsures </a:t>
            </a:r>
            <a:r>
              <a:rPr lang="en-GB" dirty="0"/>
              <a:t>safety, quality and </a:t>
            </a:r>
            <a:r>
              <a:rPr lang="en-GB" dirty="0" smtClean="0"/>
              <a:t>reliability</a:t>
            </a:r>
            <a:endParaRPr lang="en-GB" dirty="0"/>
          </a:p>
          <a:p>
            <a:r>
              <a:rPr lang="en-GB" dirty="0"/>
              <a:t>Constantly responding to new challenges, new technology </a:t>
            </a:r>
            <a:r>
              <a:rPr lang="en-GB" dirty="0" smtClean="0"/>
              <a:t>and </a:t>
            </a:r>
            <a:r>
              <a:rPr lang="en-GB" dirty="0"/>
              <a:t>new markets </a:t>
            </a:r>
          </a:p>
          <a:p>
            <a:r>
              <a:rPr lang="en-GB" dirty="0"/>
              <a:t>Built on principle of voluntary </a:t>
            </a:r>
            <a:r>
              <a:rPr lang="en-GB" dirty="0" smtClean="0"/>
              <a:t/>
            </a:r>
            <a:br>
              <a:rPr lang="en-GB" dirty="0" smtClean="0"/>
            </a:br>
            <a:r>
              <a:rPr lang="en-GB" dirty="0" smtClean="0"/>
              <a:t>consensus</a:t>
            </a:r>
            <a:r>
              <a:rPr lang="en-GB" dirty="0"/>
              <a:t>: giving everyone </a:t>
            </a:r>
            <a:r>
              <a:rPr lang="en-GB" dirty="0" smtClean="0"/>
              <a:t/>
            </a:r>
            <a:br>
              <a:rPr lang="en-GB" dirty="0" smtClean="0"/>
            </a:br>
            <a:r>
              <a:rPr lang="en-GB" dirty="0" smtClean="0"/>
              <a:t>an opportunity </a:t>
            </a:r>
            <a:r>
              <a:rPr lang="en-GB" dirty="0"/>
              <a:t>to participate</a:t>
            </a:r>
          </a:p>
          <a:p>
            <a:r>
              <a:rPr lang="en-GB" dirty="0" smtClean="0"/>
              <a:t>Effective </a:t>
            </a:r>
            <a:r>
              <a:rPr lang="en-GB" dirty="0"/>
              <a:t>and relevant across </a:t>
            </a:r>
            <a:r>
              <a:rPr lang="en-GB" dirty="0" smtClean="0"/>
              <a:t/>
            </a:r>
            <a:br>
              <a:rPr lang="en-GB" dirty="0" smtClean="0"/>
            </a:br>
            <a:r>
              <a:rPr lang="en-GB" dirty="0" smtClean="0"/>
              <a:t>diverse </a:t>
            </a:r>
            <a:r>
              <a:rPr lang="en-GB" dirty="0"/>
              <a:t>markets</a:t>
            </a:r>
          </a:p>
          <a:p>
            <a:r>
              <a:rPr lang="en-GB" dirty="0"/>
              <a:t>Helping everyone: consumers, </a:t>
            </a:r>
            <a:r>
              <a:rPr lang="en-GB" dirty="0" smtClean="0"/>
              <a:t/>
            </a:r>
            <a:br>
              <a:rPr lang="en-GB" dirty="0" smtClean="0"/>
            </a:br>
            <a:r>
              <a:rPr lang="en-GB" dirty="0" smtClean="0"/>
              <a:t>businesses</a:t>
            </a:r>
            <a:r>
              <a:rPr lang="en-GB" dirty="0"/>
              <a:t>, manufacturers, </a:t>
            </a:r>
            <a:r>
              <a:rPr lang="en-GB" dirty="0" smtClean="0"/>
              <a:t/>
            </a:r>
            <a:br>
              <a:rPr lang="en-GB" dirty="0" smtClean="0"/>
            </a:br>
            <a:r>
              <a:rPr lang="en-GB" dirty="0" smtClean="0"/>
              <a:t>innovators </a:t>
            </a:r>
            <a:r>
              <a:rPr lang="en-GB" dirty="0"/>
              <a:t>and governments </a:t>
            </a:r>
          </a:p>
          <a:p>
            <a:r>
              <a:rPr lang="en-GB" dirty="0" smtClean="0"/>
              <a:t>Incorporated into </a:t>
            </a:r>
            <a:r>
              <a:rPr lang="en-GB" dirty="0"/>
              <a:t>contracts, </a:t>
            </a:r>
            <a:r>
              <a:rPr lang="en-GB" dirty="0" smtClean="0"/>
              <a:t>regulations, codes, </a:t>
            </a:r>
            <a:r>
              <a:rPr lang="en-GB" dirty="0"/>
              <a:t>and </a:t>
            </a:r>
            <a:r>
              <a:rPr lang="en-GB" dirty="0" smtClean="0"/>
              <a:t>laws around the world; they </a:t>
            </a:r>
            <a:r>
              <a:rPr lang="en-GB" dirty="0"/>
              <a:t>s</a:t>
            </a:r>
            <a:r>
              <a:rPr lang="en-GB" dirty="0" smtClean="0"/>
              <a:t>upport </a:t>
            </a:r>
            <a:r>
              <a:rPr lang="en-GB" dirty="0"/>
              <a:t>established and emerging </a:t>
            </a:r>
            <a:r>
              <a:rPr lang="en-GB" dirty="0" smtClean="0"/>
              <a:t>economies </a:t>
            </a:r>
            <a:r>
              <a:rPr lang="en-GB" dirty="0"/>
              <a:t>and free and fair global trade.</a:t>
            </a:r>
            <a:endParaRPr lang="en-GB" dirty="0" smtClean="0"/>
          </a:p>
        </p:txBody>
      </p:sp>
      <p:pic>
        <p:nvPicPr>
          <p:cNvPr id="1026" name="Picture 2" descr="http://www.yatayatuniversal.com/images/2-Importing-and-or-Exporting-Textiles-G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000" y="1764000"/>
            <a:ext cx="4522500" cy="3391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5600" y="3879000"/>
            <a:ext cx="1971689" cy="1971689"/>
          </a:xfrm>
          <a:prstGeom prst="rect">
            <a:avLst/>
          </a:prstGeom>
          <a:solidFill>
            <a:srgbClr val="91D1F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3600" dirty="0" smtClean="0"/>
              <a:t>6,733</a:t>
            </a:r>
            <a:endParaRPr lang="en-GB" sz="3600" dirty="0"/>
          </a:p>
          <a:p>
            <a:r>
              <a:rPr lang="en-GB" sz="1200" dirty="0" smtClean="0"/>
              <a:t>ASTM</a:t>
            </a:r>
            <a:r>
              <a:rPr lang="en-GB" sz="1200" dirty="0"/>
              <a:t> </a:t>
            </a:r>
            <a:r>
              <a:rPr lang="en-GB" sz="1200" dirty="0" smtClean="0"/>
              <a:t>standards have been adopted, used as </a:t>
            </a:r>
            <a:br>
              <a:rPr lang="en-GB" sz="1200" dirty="0" smtClean="0"/>
            </a:br>
            <a:r>
              <a:rPr lang="en-GB" sz="1200" dirty="0" smtClean="0"/>
              <a:t>a reference, or used</a:t>
            </a:r>
            <a:br>
              <a:rPr lang="en-GB" sz="1200" dirty="0" smtClean="0"/>
            </a:br>
            <a:r>
              <a:rPr lang="en-GB" sz="1200" dirty="0" smtClean="0"/>
              <a:t>as the basis of national</a:t>
            </a:r>
            <a:br>
              <a:rPr lang="en-GB" sz="1200" dirty="0" smtClean="0"/>
            </a:br>
            <a:r>
              <a:rPr lang="en-GB" sz="1200" dirty="0" smtClean="0"/>
              <a:t>standards outside </a:t>
            </a:r>
            <a:br>
              <a:rPr lang="en-GB" sz="1200" dirty="0" smtClean="0"/>
            </a:br>
            <a:r>
              <a:rPr lang="en-GB" sz="1200" dirty="0" smtClean="0"/>
              <a:t>the USA</a:t>
            </a:r>
          </a:p>
          <a:p>
            <a:endParaRPr lang="en-GB" sz="1200"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Tree>
    <p:extLst>
      <p:ext uri="{BB962C8B-B14F-4D97-AF65-F5344CB8AC3E}">
        <p14:creationId xmlns:p14="http://schemas.microsoft.com/office/powerpoint/2010/main" val="25643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582" y="2619000"/>
            <a:ext cx="4510369" cy="280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10"/>
          </p:nvPr>
        </p:nvSpPr>
        <p:spPr>
          <a:xfrm>
            <a:off x="5303640" y="6489000"/>
            <a:ext cx="2835000" cy="122744"/>
          </a:xfrm>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5</a:t>
            </a:fld>
            <a:endParaRPr lang="en-GB"/>
          </a:p>
        </p:txBody>
      </p:sp>
      <p:sp>
        <p:nvSpPr>
          <p:cNvPr id="8" name="Title 7"/>
          <p:cNvSpPr>
            <a:spLocks noGrp="1"/>
          </p:cNvSpPr>
          <p:nvPr>
            <p:ph type="title"/>
          </p:nvPr>
        </p:nvSpPr>
        <p:spPr/>
        <p:txBody>
          <a:bodyPr/>
          <a:lstStyle/>
          <a:p>
            <a:r>
              <a:rPr lang="en-GB" dirty="0" smtClean="0"/>
              <a:t>Operating Globally</a:t>
            </a:r>
            <a:endParaRPr lang="en-GB" dirty="0"/>
          </a:p>
        </p:txBody>
      </p:sp>
      <p:sp>
        <p:nvSpPr>
          <p:cNvPr id="9" name="Text Placeholder 8"/>
          <p:cNvSpPr>
            <a:spLocks noGrp="1"/>
          </p:cNvSpPr>
          <p:nvPr>
            <p:ph type="body" sz="quarter" idx="13"/>
          </p:nvPr>
        </p:nvSpPr>
        <p:spPr>
          <a:xfrm>
            <a:off x="387000" y="1314000"/>
            <a:ext cx="4028462" cy="301934"/>
          </a:xfrm>
        </p:spPr>
        <p:txBody>
          <a:bodyPr/>
          <a:lstStyle/>
          <a:p>
            <a:r>
              <a:rPr lang="en-GB" dirty="0" smtClean="0">
                <a:solidFill>
                  <a:srgbClr val="0095D6"/>
                </a:solidFill>
              </a:rPr>
              <a:t>Why ASTM is International</a:t>
            </a:r>
            <a:endParaRPr lang="en-GB" dirty="0">
              <a:solidFill>
                <a:srgbClr val="0095D6"/>
              </a:solidFill>
            </a:endParaRPr>
          </a:p>
        </p:txBody>
      </p:sp>
      <p:sp>
        <p:nvSpPr>
          <p:cNvPr id="11" name="Content Placeholder 10"/>
          <p:cNvSpPr>
            <a:spLocks noGrp="1"/>
          </p:cNvSpPr>
          <p:nvPr>
            <p:ph sz="quarter" idx="15"/>
          </p:nvPr>
        </p:nvSpPr>
        <p:spPr>
          <a:xfrm>
            <a:off x="342000" y="1719000"/>
            <a:ext cx="6885000" cy="1845000"/>
          </a:xfrm>
        </p:spPr>
        <p:txBody>
          <a:bodyPr>
            <a:noAutofit/>
          </a:bodyPr>
          <a:lstStyle/>
          <a:p>
            <a:r>
              <a:rPr lang="en-GB" sz="1450" dirty="0"/>
              <a:t>ASTM is one of the world’s largest </a:t>
            </a:r>
            <a:r>
              <a:rPr lang="en-GB" sz="1450" dirty="0" smtClean="0"/>
              <a:t>Standards Developing Organizations, with </a:t>
            </a:r>
            <a:r>
              <a:rPr lang="en-GB" sz="1450" dirty="0"/>
              <a:t>global </a:t>
            </a:r>
            <a:r>
              <a:rPr lang="en-GB" sz="1450" dirty="0" smtClean="0"/>
              <a:t>reach </a:t>
            </a:r>
            <a:r>
              <a:rPr lang="en-GB" sz="1450" dirty="0"/>
              <a:t>and </a:t>
            </a:r>
            <a:r>
              <a:rPr lang="en-GB" sz="1450" dirty="0" smtClean="0"/>
              <a:t>influence</a:t>
            </a:r>
          </a:p>
          <a:p>
            <a:r>
              <a:rPr lang="en-GB" sz="1450" dirty="0" smtClean="0"/>
              <a:t>Embraces all the principles of the World </a:t>
            </a:r>
            <a:r>
              <a:rPr lang="en-GB" sz="1450" dirty="0"/>
              <a:t>T</a:t>
            </a:r>
            <a:r>
              <a:rPr lang="en-GB" sz="1450" dirty="0" smtClean="0"/>
              <a:t>rade </a:t>
            </a:r>
            <a:r>
              <a:rPr lang="en-GB" sz="1450" dirty="0"/>
              <a:t>O</a:t>
            </a:r>
            <a:r>
              <a:rPr lang="en-GB" sz="1450" dirty="0" smtClean="0"/>
              <a:t>rganization’s Agreement on Technical Barriers to Trade</a:t>
            </a:r>
          </a:p>
          <a:p>
            <a:r>
              <a:rPr lang="en-GB" sz="1450" dirty="0" smtClean="0"/>
              <a:t>Works across all geographic borders </a:t>
            </a:r>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
        <p:nvSpPr>
          <p:cNvPr id="13" name="Content Placeholder 10"/>
          <p:cNvSpPr txBox="1">
            <a:spLocks/>
          </p:cNvSpPr>
          <p:nvPr/>
        </p:nvSpPr>
        <p:spPr>
          <a:xfrm>
            <a:off x="297000" y="3114000"/>
            <a:ext cx="5175000" cy="4905000"/>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600"/>
              </a:spcAft>
              <a:buClr>
                <a:schemeClr val="tx2"/>
              </a:buClr>
              <a:buFont typeface="Symbol" panose="05050102010706020507" pitchFamily="18" charset="2"/>
              <a:buChar char=""/>
              <a:defRPr sz="1400" kern="1200" baseline="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8" indent="-179388"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63"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50" dirty="0"/>
              <a:t>Recognizes expertise by individual, </a:t>
            </a:r>
            <a:r>
              <a:rPr lang="en-GB" sz="1450" dirty="0" smtClean="0"/>
              <a:t/>
            </a:r>
            <a:br>
              <a:rPr lang="en-GB" sz="1450" dirty="0" smtClean="0"/>
            </a:br>
            <a:r>
              <a:rPr lang="en-GB" sz="1450" dirty="0" smtClean="0"/>
              <a:t>not </a:t>
            </a:r>
            <a:r>
              <a:rPr lang="en-GB" sz="1450" dirty="0"/>
              <a:t>country of origin</a:t>
            </a:r>
          </a:p>
          <a:p>
            <a:r>
              <a:rPr lang="en-GB" sz="1450" dirty="0" smtClean="0"/>
              <a:t>Trusted for market relevance and technical quality</a:t>
            </a:r>
          </a:p>
          <a:p>
            <a:r>
              <a:rPr lang="en-GB" sz="1450" dirty="0" smtClean="0"/>
              <a:t>The choice for many global industries </a:t>
            </a:r>
            <a:br>
              <a:rPr lang="en-GB" sz="1450" dirty="0" smtClean="0"/>
            </a:br>
            <a:r>
              <a:rPr lang="en-GB" sz="1450" dirty="0" smtClean="0"/>
              <a:t>– 50% of ASTM sales are outside the USA</a:t>
            </a:r>
          </a:p>
          <a:p>
            <a:r>
              <a:rPr lang="en-GB" sz="1450" dirty="0" smtClean="0"/>
              <a:t>Our Memorandum of Understanding </a:t>
            </a:r>
            <a:br>
              <a:rPr lang="en-GB" sz="1450" dirty="0" smtClean="0"/>
            </a:br>
            <a:r>
              <a:rPr lang="en-GB" sz="1450" dirty="0" smtClean="0"/>
              <a:t>Program provides tangible encouragement </a:t>
            </a:r>
            <a:br>
              <a:rPr lang="en-GB" sz="1450" dirty="0" smtClean="0"/>
            </a:br>
            <a:r>
              <a:rPr lang="en-GB" sz="1450" dirty="0" smtClean="0"/>
              <a:t>to developing economies</a:t>
            </a:r>
          </a:p>
          <a:p>
            <a:r>
              <a:rPr lang="en-GB" sz="1450" dirty="0" smtClean="0"/>
              <a:t>30,000+ global members from 148 countries</a:t>
            </a:r>
          </a:p>
          <a:p>
            <a:r>
              <a:rPr lang="en-GB" sz="1450" dirty="0" smtClean="0"/>
              <a:t>145 Main Committees; 12,500 standards; represent </a:t>
            </a:r>
            <a:br>
              <a:rPr lang="en-GB" sz="1450" dirty="0" smtClean="0"/>
            </a:br>
            <a:r>
              <a:rPr lang="en-GB" sz="1450" dirty="0" smtClean="0"/>
              <a:t> 90 industry sectors</a:t>
            </a:r>
          </a:p>
          <a:p>
            <a:r>
              <a:rPr lang="en-GB" sz="1450" dirty="0" smtClean="0"/>
              <a:t>40 countries reference ASTM standards in regulation</a:t>
            </a:r>
          </a:p>
          <a:p>
            <a:endParaRPr lang="en-GB" sz="1450" dirty="0" smtClean="0"/>
          </a:p>
        </p:txBody>
      </p:sp>
    </p:spTree>
    <p:extLst>
      <p:ext uri="{BB962C8B-B14F-4D97-AF65-F5344CB8AC3E}">
        <p14:creationId xmlns:p14="http://schemas.microsoft.com/office/powerpoint/2010/main" val="48459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2016</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6</a:t>
            </a:fld>
            <a:endParaRPr lang="en-GB"/>
          </a:p>
        </p:txBody>
      </p:sp>
      <p:sp>
        <p:nvSpPr>
          <p:cNvPr id="8" name="Title 7"/>
          <p:cNvSpPr>
            <a:spLocks noGrp="1"/>
          </p:cNvSpPr>
          <p:nvPr>
            <p:ph type="title"/>
          </p:nvPr>
        </p:nvSpPr>
        <p:spPr/>
        <p:txBody>
          <a:bodyPr/>
          <a:lstStyle/>
          <a:p>
            <a:r>
              <a:rPr lang="en-GB" dirty="0" smtClean="0"/>
              <a:t>Memorandums of Understanding</a:t>
            </a:r>
            <a:endParaRPr lang="en-GB" dirty="0"/>
          </a:p>
        </p:txBody>
      </p:sp>
      <p:sp>
        <p:nvSpPr>
          <p:cNvPr id="9" name="Text Placeholder 8"/>
          <p:cNvSpPr>
            <a:spLocks noGrp="1"/>
          </p:cNvSpPr>
          <p:nvPr>
            <p:ph type="body" sz="quarter" idx="13"/>
          </p:nvPr>
        </p:nvSpPr>
        <p:spPr>
          <a:xfrm>
            <a:off x="387000" y="1314000"/>
            <a:ext cx="7425000" cy="301934"/>
          </a:xfrm>
        </p:spPr>
        <p:txBody>
          <a:bodyPr>
            <a:noAutofit/>
          </a:bodyPr>
          <a:lstStyle/>
          <a:p>
            <a:r>
              <a:rPr lang="en-GB" sz="1600" b="1" dirty="0" smtClean="0">
                <a:solidFill>
                  <a:srgbClr val="0095D6"/>
                </a:solidFill>
              </a:rPr>
              <a:t>Promotion of Communication, Awareness, Development &amp; Support </a:t>
            </a:r>
            <a:endParaRPr lang="en-GB" sz="1600" b="1" dirty="0">
              <a:solidFill>
                <a:srgbClr val="0095D6"/>
              </a:solidFill>
            </a:endParaRPr>
          </a:p>
        </p:txBody>
      </p:sp>
      <p:sp>
        <p:nvSpPr>
          <p:cNvPr id="11" name="Content Placeholder 10"/>
          <p:cNvSpPr>
            <a:spLocks noGrp="1"/>
          </p:cNvSpPr>
          <p:nvPr>
            <p:ph sz="quarter" idx="15"/>
          </p:nvPr>
        </p:nvSpPr>
        <p:spPr>
          <a:xfrm>
            <a:off x="612000" y="1629000"/>
            <a:ext cx="7245000" cy="4905000"/>
          </a:xfrm>
        </p:spPr>
        <p:txBody>
          <a:bodyPr>
            <a:noAutofit/>
          </a:bodyPr>
          <a:lstStyle/>
          <a:p>
            <a:r>
              <a:rPr lang="en-US" sz="1400" dirty="0" smtClean="0"/>
              <a:t>The ASTM MOU program promotes: </a:t>
            </a:r>
          </a:p>
          <a:p>
            <a:pPr lvl="1"/>
            <a:r>
              <a:rPr lang="en-US" dirty="0" smtClean="0"/>
              <a:t>Communication </a:t>
            </a:r>
            <a:r>
              <a:rPr lang="en-US" dirty="0"/>
              <a:t>between signatory member standards bodies; </a:t>
            </a:r>
            <a:endParaRPr lang="en-US" dirty="0" smtClean="0"/>
          </a:p>
          <a:p>
            <a:pPr lvl="1"/>
            <a:r>
              <a:rPr lang="en-US" dirty="0" smtClean="0"/>
              <a:t>Awareness </a:t>
            </a:r>
            <a:r>
              <a:rPr lang="en-US" dirty="0"/>
              <a:t>of each other’s standardization systems; </a:t>
            </a:r>
            <a:endParaRPr lang="en-US" dirty="0" smtClean="0"/>
          </a:p>
          <a:p>
            <a:pPr lvl="1"/>
            <a:r>
              <a:rPr lang="en-US" dirty="0" smtClean="0"/>
              <a:t>Development </a:t>
            </a:r>
            <a:r>
              <a:rPr lang="en-US" dirty="0"/>
              <a:t>of national standards</a:t>
            </a:r>
            <a:r>
              <a:rPr lang="en-US" dirty="0" smtClean="0"/>
              <a:t>;</a:t>
            </a:r>
          </a:p>
          <a:p>
            <a:pPr lvl="1"/>
            <a:r>
              <a:rPr lang="en-US" dirty="0"/>
              <a:t>D</a:t>
            </a:r>
            <a:r>
              <a:rPr lang="en-US" dirty="0" smtClean="0"/>
              <a:t>e-duplication </a:t>
            </a:r>
            <a:r>
              <a:rPr lang="en-US" dirty="0"/>
              <a:t>of efforts; </a:t>
            </a:r>
            <a:endParaRPr lang="en-US" dirty="0" smtClean="0"/>
          </a:p>
          <a:p>
            <a:pPr lvl="1"/>
            <a:r>
              <a:rPr lang="en-US" dirty="0" smtClean="0"/>
              <a:t>Support </a:t>
            </a:r>
            <a:r>
              <a:rPr lang="en-US" dirty="0"/>
              <a:t>of the development activities of </a:t>
            </a:r>
            <a:r>
              <a:rPr lang="en-US" dirty="0" smtClean="0"/>
              <a:t>members</a:t>
            </a:r>
            <a:endParaRPr lang="en-US" dirty="0"/>
          </a:p>
          <a:p>
            <a:r>
              <a:rPr lang="en-US" sz="1400" dirty="0" smtClean="0"/>
              <a:t>Encourage </a:t>
            </a:r>
            <a:r>
              <a:rPr lang="en-US" sz="1400" dirty="0"/>
              <a:t>the participation of technical experts from around the world in the ASTM standards development process and broaden the global acceptance and use of ASTM International standards.</a:t>
            </a:r>
          </a:p>
          <a:p>
            <a:r>
              <a:rPr lang="en-US" sz="1400" dirty="0"/>
              <a:t>T</a:t>
            </a:r>
            <a:r>
              <a:rPr lang="en-US" sz="1400" dirty="0" smtClean="0"/>
              <a:t>echnical </a:t>
            </a:r>
            <a:r>
              <a:rPr lang="en-US" sz="1400" dirty="0"/>
              <a:t>experts from any country with an </a:t>
            </a:r>
            <a:r>
              <a:rPr lang="en-US" sz="1400" dirty="0" smtClean="0"/>
              <a:t>MOU </a:t>
            </a:r>
            <a:r>
              <a:rPr lang="en-US" sz="1400" dirty="0"/>
              <a:t>can participate at no charge as full voting members in the ASTM standards development process. </a:t>
            </a:r>
            <a:endParaRPr lang="en-US" sz="1400" dirty="0" smtClean="0"/>
          </a:p>
          <a:p>
            <a:r>
              <a:rPr lang="en-US" sz="1400" dirty="0" smtClean="0"/>
              <a:t>Access </a:t>
            </a:r>
            <a:r>
              <a:rPr lang="en-US" sz="1400" dirty="0"/>
              <a:t>to </a:t>
            </a:r>
            <a:r>
              <a:rPr lang="en-US" sz="1400" dirty="0" smtClean="0"/>
              <a:t>all ASTM </a:t>
            </a:r>
            <a:r>
              <a:rPr lang="en-US" sz="1400" dirty="0"/>
              <a:t>standards is provided to the national standards body. </a:t>
            </a:r>
            <a:endParaRPr lang="en-US" sz="1400" dirty="0" smtClean="0"/>
          </a:p>
          <a:p>
            <a:r>
              <a:rPr lang="en-US" sz="1400" dirty="0" smtClean="0"/>
              <a:t>African Organization for </a:t>
            </a:r>
            <a:r>
              <a:rPr lang="en-US" sz="1400" dirty="0" err="1" smtClean="0"/>
              <a:t>Standardisation</a:t>
            </a:r>
            <a:r>
              <a:rPr lang="en-US" sz="1400" dirty="0" smtClean="0"/>
              <a:t>, and many of the ARSO members, have ASTM MOUs. </a:t>
            </a:r>
            <a:endParaRPr lang="en-US" sz="1400" dirty="0" smtClean="0"/>
          </a:p>
          <a:p>
            <a:r>
              <a:rPr lang="en-US" sz="1400" dirty="0"/>
              <a:t>100 signed MOUs as of October 2016</a:t>
            </a:r>
          </a:p>
          <a:p>
            <a:endParaRPr lang="en-US" sz="1400" dirty="0" smtClean="0"/>
          </a:p>
        </p:txBody>
      </p:sp>
      <p:sp>
        <p:nvSpPr>
          <p:cNvPr id="10" name="Rectangle 9"/>
          <p:cNvSpPr/>
          <p:nvPr/>
        </p:nvSpPr>
        <p:spPr>
          <a:xfrm>
            <a:off x="6282000" y="1854000"/>
            <a:ext cx="1575000" cy="153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endParaRPr lang="en-GB" sz="5000" dirty="0" smtClean="0"/>
          </a:p>
          <a:p>
            <a:r>
              <a:rPr lang="en-GB" sz="5000" dirty="0" smtClean="0"/>
              <a:t>100</a:t>
            </a:r>
            <a:endParaRPr lang="en-GB" sz="5000" dirty="0"/>
          </a:p>
          <a:p>
            <a:r>
              <a:rPr lang="en-GB" sz="1200" dirty="0" smtClean="0"/>
              <a:t>memorandums </a:t>
            </a:r>
            <a:br>
              <a:rPr lang="en-GB" sz="1200" dirty="0" smtClean="0"/>
            </a:br>
            <a:r>
              <a:rPr lang="en-GB" sz="1200" dirty="0" smtClean="0"/>
              <a:t>of understanding</a:t>
            </a:r>
          </a:p>
          <a:p>
            <a:endParaRPr lang="en-GB" sz="1200" dirty="0"/>
          </a:p>
          <a:p>
            <a:endParaRPr lang="en-GB" sz="1200" dirty="0" smtClean="0"/>
          </a:p>
          <a:p>
            <a:endParaRPr lang="en-GB" sz="1200" dirty="0"/>
          </a:p>
          <a:p>
            <a:endParaRPr lang="en-GB" sz="1200" dirty="0" smtClean="0"/>
          </a:p>
          <a:p>
            <a:r>
              <a:rPr lang="en-GB" sz="1200" dirty="0" smtClean="0"/>
              <a:t> </a:t>
            </a:r>
            <a:endParaRPr lang="en-GB" sz="1200" dirty="0"/>
          </a:p>
        </p:txBody>
      </p:sp>
      <p:sp>
        <p:nvSpPr>
          <p:cNvPr id="4" name="Footer Placeholder 3"/>
          <p:cNvSpPr>
            <a:spLocks noGrp="1"/>
          </p:cNvSpPr>
          <p:nvPr>
            <p:ph type="ftr" sz="quarter" idx="11"/>
          </p:nvPr>
        </p:nvSpPr>
        <p:spPr/>
        <p:txBody>
          <a:bodyPr/>
          <a:lstStyle/>
          <a:p>
            <a:r>
              <a:rPr lang="en-US" smtClean="0"/>
              <a:t>Introduction to ASTM International</a:t>
            </a:r>
            <a:endParaRPr lang="en-GB" dirty="0"/>
          </a:p>
        </p:txBody>
      </p:sp>
    </p:spTree>
    <p:extLst>
      <p:ext uri="{BB962C8B-B14F-4D97-AF65-F5344CB8AC3E}">
        <p14:creationId xmlns:p14="http://schemas.microsoft.com/office/powerpoint/2010/main" val="356815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ARSO Members with ASTM </a:t>
            </a:r>
            <a:r>
              <a:rPr lang="en-US" sz="2400" dirty="0" err="1" smtClean="0"/>
              <a:t>MoU</a:t>
            </a:r>
            <a:r>
              <a:rPr lang="en-US" sz="2400" dirty="0" smtClean="0"/>
              <a:t> Agreements</a:t>
            </a:r>
            <a:endParaRPr lang="en-US" sz="2400" dirty="0"/>
          </a:p>
        </p:txBody>
      </p:sp>
      <p:sp>
        <p:nvSpPr>
          <p:cNvPr id="5" name="Slide Number Placeholder 4"/>
          <p:cNvSpPr>
            <a:spLocks noGrp="1"/>
          </p:cNvSpPr>
          <p:nvPr>
            <p:ph type="sldNum" sz="quarter" idx="12"/>
          </p:nvPr>
        </p:nvSpPr>
        <p:spPr/>
        <p:txBody>
          <a:bodyPr/>
          <a:lstStyle/>
          <a:p>
            <a:pPr>
              <a:defRPr/>
            </a:pPr>
            <a:fld id="{06F19611-AFCE-49AB-AF84-7660A5CF82AE}" type="slidenum">
              <a:rPr lang="en-US" smtClean="0"/>
              <a:pPr>
                <a:defRPr/>
              </a:pPr>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275" y="958850"/>
            <a:ext cx="6319350"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342000" y="2722842"/>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28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Unique Training Within the </a:t>
            </a:r>
            <a:r>
              <a:rPr lang="en-GB" dirty="0" err="1" smtClean="0"/>
              <a:t>MoU</a:t>
            </a:r>
            <a:r>
              <a:rPr lang="en-GB" dirty="0"/>
              <a:t> </a:t>
            </a:r>
            <a:r>
              <a:rPr lang="en-GB" dirty="0" smtClean="0"/>
              <a:t>Program</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8</a:t>
            </a:fld>
            <a:endParaRPr lang="en-GB"/>
          </a:p>
        </p:txBody>
      </p:sp>
      <p:sp>
        <p:nvSpPr>
          <p:cNvPr id="9" name="Text Placeholder 8"/>
          <p:cNvSpPr>
            <a:spLocks noGrp="1"/>
          </p:cNvSpPr>
          <p:nvPr>
            <p:ph type="body" sz="quarter" idx="13"/>
          </p:nvPr>
        </p:nvSpPr>
        <p:spPr>
          <a:xfrm>
            <a:off x="153000" y="4239000"/>
            <a:ext cx="2880000" cy="2205001"/>
          </a:xfrm>
        </p:spPr>
        <p:txBody>
          <a:bodyPr>
            <a:normAutofit fontScale="92500" lnSpcReduction="10000"/>
          </a:bodyPr>
          <a:lstStyle/>
          <a:p>
            <a:r>
              <a:rPr lang="en-GB" b="1" dirty="0" smtClean="0"/>
              <a:t>Procedural focus </a:t>
            </a:r>
            <a:endParaRPr lang="en-GB" b="1" dirty="0"/>
          </a:p>
          <a:p>
            <a:r>
              <a:rPr lang="en-GB" dirty="0" smtClean="0"/>
              <a:t>Typically three nations/year; to date have hosted 28 experts from 25 nations</a:t>
            </a:r>
          </a:p>
          <a:p>
            <a:r>
              <a:rPr lang="en-GB" dirty="0" smtClean="0"/>
              <a:t>NSB identifies two candidates, ASTM interviews and selects one</a:t>
            </a:r>
          </a:p>
          <a:p>
            <a:r>
              <a:rPr lang="en-GB" dirty="0" smtClean="0"/>
              <a:t>Participant becomes an expert and a resource</a:t>
            </a:r>
          </a:p>
          <a:p>
            <a:r>
              <a:rPr lang="en-GB" dirty="0" smtClean="0"/>
              <a:t>Recent Participants:</a:t>
            </a:r>
          </a:p>
          <a:p>
            <a:r>
              <a:rPr lang="en-GB" dirty="0" smtClean="0"/>
              <a:t>– 2015: Costa Rica, Indonesia</a:t>
            </a:r>
          </a:p>
          <a:p>
            <a:r>
              <a:rPr lang="en-GB" dirty="0"/>
              <a:t>– </a:t>
            </a:r>
            <a:r>
              <a:rPr lang="en-GB" dirty="0" smtClean="0"/>
              <a:t>In 2016:  Candidates from Mauritius, Kazakhstan, Dominican Republic</a:t>
            </a:r>
          </a:p>
          <a:p>
            <a:endParaRPr lang="en-GB" dirty="0" smtClean="0"/>
          </a:p>
        </p:txBody>
      </p:sp>
      <p:sp>
        <p:nvSpPr>
          <p:cNvPr id="10" name="Text Placeholder 9"/>
          <p:cNvSpPr>
            <a:spLocks noGrp="1"/>
          </p:cNvSpPr>
          <p:nvPr>
            <p:ph type="body" sz="quarter" idx="17"/>
          </p:nvPr>
        </p:nvSpPr>
        <p:spPr>
          <a:xfrm>
            <a:off x="192850" y="3879000"/>
            <a:ext cx="2707488" cy="270000"/>
          </a:xfrm>
        </p:spPr>
        <p:txBody>
          <a:bodyPr/>
          <a:lstStyle/>
          <a:p>
            <a:r>
              <a:rPr lang="en-GB" b="1" dirty="0" smtClean="0"/>
              <a:t>Standards Expert Program</a:t>
            </a:r>
            <a:endParaRPr lang="en-GB" b="1" dirty="0"/>
          </a:p>
        </p:txBody>
      </p:sp>
      <p:sp>
        <p:nvSpPr>
          <p:cNvPr id="11" name="Text Placeholder 10"/>
          <p:cNvSpPr>
            <a:spLocks noGrp="1"/>
          </p:cNvSpPr>
          <p:nvPr>
            <p:ph type="body" sz="quarter" idx="18"/>
          </p:nvPr>
        </p:nvSpPr>
        <p:spPr>
          <a:xfrm>
            <a:off x="3267000" y="4239000"/>
            <a:ext cx="2722321" cy="2187209"/>
          </a:xfrm>
        </p:spPr>
        <p:txBody>
          <a:bodyPr>
            <a:normAutofit lnSpcReduction="10000"/>
          </a:bodyPr>
          <a:lstStyle/>
          <a:p>
            <a:r>
              <a:rPr lang="en-GB" b="1" dirty="0" smtClean="0"/>
              <a:t>Technical focus</a:t>
            </a:r>
          </a:p>
          <a:p>
            <a:r>
              <a:rPr lang="en-GB" dirty="0" smtClean="0"/>
              <a:t>Competitive process</a:t>
            </a:r>
          </a:p>
          <a:p>
            <a:r>
              <a:rPr lang="en-GB" dirty="0" smtClean="0"/>
              <a:t>Partners invited to submit applications from staff and industry experts, ASTM selects </a:t>
            </a:r>
          </a:p>
          <a:p>
            <a:r>
              <a:rPr lang="en-GB" dirty="0" smtClean="0"/>
              <a:t>2015 - Nana </a:t>
            </a:r>
            <a:r>
              <a:rPr lang="en-GB" dirty="0"/>
              <a:t>Sekyi, Ghana – GSA</a:t>
            </a:r>
          </a:p>
          <a:p>
            <a:r>
              <a:rPr lang="en-GB" dirty="0" smtClean="0"/>
              <a:t>Studied: Standards for pipeline </a:t>
            </a:r>
            <a:r>
              <a:rPr lang="en-GB" dirty="0"/>
              <a:t>integrity for the oil/gas sector</a:t>
            </a:r>
          </a:p>
          <a:p>
            <a:r>
              <a:rPr lang="en-GB" dirty="0" smtClean="0"/>
              <a:t>2016 Program – Participants from Vietnam and Trinidad &amp; Tobago</a:t>
            </a:r>
            <a:endParaRPr lang="en-GB" dirty="0"/>
          </a:p>
        </p:txBody>
      </p:sp>
      <p:sp>
        <p:nvSpPr>
          <p:cNvPr id="12" name="Text Placeholder 11"/>
          <p:cNvSpPr>
            <a:spLocks noGrp="1"/>
          </p:cNvSpPr>
          <p:nvPr>
            <p:ph type="body" sz="quarter" idx="19"/>
          </p:nvPr>
        </p:nvSpPr>
        <p:spPr>
          <a:xfrm>
            <a:off x="3267000" y="3924000"/>
            <a:ext cx="2722321" cy="225000"/>
          </a:xfrm>
        </p:spPr>
        <p:txBody>
          <a:bodyPr/>
          <a:lstStyle/>
          <a:p>
            <a:r>
              <a:rPr lang="en-GB" b="1" dirty="0" smtClean="0"/>
              <a:t>Technical Visitor Program</a:t>
            </a:r>
            <a:endParaRPr lang="en-GB" b="1" dirty="0"/>
          </a:p>
        </p:txBody>
      </p:sp>
      <p:sp>
        <p:nvSpPr>
          <p:cNvPr id="13" name="Text Placeholder 12"/>
          <p:cNvSpPr>
            <a:spLocks noGrp="1"/>
          </p:cNvSpPr>
          <p:nvPr>
            <p:ph type="body" sz="quarter" idx="20"/>
          </p:nvPr>
        </p:nvSpPr>
        <p:spPr>
          <a:xfrm>
            <a:off x="6110065" y="4239000"/>
            <a:ext cx="2783736" cy="2619000"/>
          </a:xfrm>
        </p:spPr>
        <p:txBody>
          <a:bodyPr>
            <a:noAutofit/>
          </a:bodyPr>
          <a:lstStyle/>
          <a:p>
            <a:r>
              <a:rPr lang="en-GB" sz="1100" b="1" dirty="0" smtClean="0"/>
              <a:t>Attached staff and Intensive Training Programs – Topics vary</a:t>
            </a:r>
          </a:p>
          <a:p>
            <a:r>
              <a:rPr lang="en-GB" sz="1100" dirty="0" smtClean="0"/>
              <a:t>Candidate selection varies by sponsoring organization</a:t>
            </a:r>
          </a:p>
          <a:p>
            <a:r>
              <a:rPr lang="en-GB" sz="1100" dirty="0" smtClean="0"/>
              <a:t>Sponsor helps define study topics</a:t>
            </a:r>
          </a:p>
          <a:p>
            <a:r>
              <a:rPr lang="en-GB" sz="1100" dirty="0" smtClean="0"/>
              <a:t>Duration of one week to eleven months</a:t>
            </a:r>
          </a:p>
          <a:p>
            <a:r>
              <a:rPr lang="en-GB" sz="1100" dirty="0" smtClean="0"/>
              <a:t>To date:  </a:t>
            </a:r>
          </a:p>
          <a:p>
            <a:r>
              <a:rPr lang="en-GB" sz="1100" dirty="0" smtClean="0"/>
              <a:t>Attachments – Botswana, China, Japan, South Africa, South Korea (3)</a:t>
            </a:r>
          </a:p>
          <a:p>
            <a:r>
              <a:rPr lang="en-GB" sz="1100" dirty="0" smtClean="0"/>
              <a:t>ITP – India, China, GSO, Latin America, South Korea, Trinidad and Tobago, Jamaica and Singapore</a:t>
            </a:r>
            <a:endParaRPr lang="en-GB" sz="1100" dirty="0"/>
          </a:p>
        </p:txBody>
      </p:sp>
      <p:sp>
        <p:nvSpPr>
          <p:cNvPr id="14" name="Text Placeholder 13"/>
          <p:cNvSpPr>
            <a:spLocks noGrp="1"/>
          </p:cNvSpPr>
          <p:nvPr>
            <p:ph type="body" sz="quarter" idx="21"/>
          </p:nvPr>
        </p:nvSpPr>
        <p:spPr>
          <a:xfrm>
            <a:off x="6102000" y="3924000"/>
            <a:ext cx="2700000" cy="270000"/>
          </a:xfrm>
        </p:spPr>
        <p:txBody>
          <a:bodyPr/>
          <a:lstStyle/>
          <a:p>
            <a:r>
              <a:rPr lang="en-GB" b="1" dirty="0" smtClean="0"/>
              <a:t>Other International Visitors</a:t>
            </a:r>
            <a:endParaRPr lang="en-GB" b="1" dirty="0"/>
          </a:p>
        </p:txBody>
      </p:sp>
      <p:pic>
        <p:nvPicPr>
          <p:cNvPr id="15" name="Picture Placeholder 1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6791" b="16791"/>
          <a:stretch>
            <a:fillRect/>
          </a:stretch>
        </p:blipFill>
        <p:spPr>
          <a:xfrm>
            <a:off x="3402000" y="1719000"/>
            <a:ext cx="2294312" cy="2070001"/>
          </a:xfrm>
        </p:spPr>
      </p:pic>
      <p:pic>
        <p:nvPicPr>
          <p:cNvPr id="2050" name="Picture 2" descr="\\astm.org\dfsroot\Shared\Exec_Shared\Global Cooperation\Global Photos\Standards Experts\SEP 2009\DSC020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000" y="1804356"/>
            <a:ext cx="2592000" cy="1944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stm.org\dfsroot\Shared\Exec_Shared\Global Cooperation\Global Photos\Staff Attachments\2012\DSCN01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000" y="1804356"/>
            <a:ext cx="2655000" cy="19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55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Positive Results from the MOU Program</a:t>
            </a:r>
            <a:endParaRPr lang="en-GB" dirty="0"/>
          </a:p>
        </p:txBody>
      </p:sp>
      <p:cxnSp>
        <p:nvCxnSpPr>
          <p:cNvPr id="10" name="Straight Connector 9"/>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4"/>
          <p:cNvSpPr txBox="1">
            <a:spLocks/>
          </p:cNvSpPr>
          <p:nvPr/>
        </p:nvSpPr>
        <p:spPr>
          <a:xfrm>
            <a:off x="355047" y="1878932"/>
            <a:ext cx="4028462" cy="301935"/>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solidFill>
                  <a:schemeClr val="accent1">
                    <a:lumMod val="75000"/>
                    <a:lumOff val="25000"/>
                  </a:schemeClr>
                </a:solidFill>
              </a:rPr>
              <a:t>﻿</a:t>
            </a:r>
            <a:r>
              <a:rPr lang="en-GB" sz="1800" dirty="0"/>
              <a:t> </a:t>
            </a:r>
            <a:r>
              <a:rPr lang="en-GB" sz="1800" dirty="0" smtClean="0"/>
              <a:t>Citations by GSA</a:t>
            </a:r>
            <a:endParaRPr lang="en-GB" sz="1800" b="1" dirty="0">
              <a:solidFill>
                <a:schemeClr val="accent2"/>
              </a:solidFill>
            </a:endParaRPr>
          </a:p>
        </p:txBody>
      </p:sp>
      <p:sp>
        <p:nvSpPr>
          <p:cNvPr id="11" name="Text Placeholder 4"/>
          <p:cNvSpPr txBox="1">
            <a:spLocks/>
          </p:cNvSpPr>
          <p:nvPr/>
        </p:nvSpPr>
        <p:spPr>
          <a:xfrm>
            <a:off x="4238320" y="1874739"/>
            <a:ext cx="4028462" cy="301935"/>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solidFill>
                  <a:schemeClr val="accent1">
                    <a:lumMod val="75000"/>
                    <a:lumOff val="25000"/>
                  </a:schemeClr>
                </a:solidFill>
              </a:rPr>
              <a:t>﻿</a:t>
            </a:r>
            <a:r>
              <a:rPr lang="en-GB" sz="1800" dirty="0"/>
              <a:t> </a:t>
            </a:r>
            <a:r>
              <a:rPr lang="en-GB" sz="1800" dirty="0" smtClean="0"/>
              <a:t>Membership from Ghana</a:t>
            </a:r>
            <a:endParaRPr lang="en-GB" sz="1800" b="1" dirty="0">
              <a:solidFill>
                <a:schemeClr val="accent2"/>
              </a:solidFill>
            </a:endParaRPr>
          </a:p>
        </p:txBody>
      </p:sp>
      <p:sp>
        <p:nvSpPr>
          <p:cNvPr id="12" name="Content Placeholder 10"/>
          <p:cNvSpPr txBox="1">
            <a:spLocks/>
          </p:cNvSpPr>
          <p:nvPr/>
        </p:nvSpPr>
        <p:spPr>
          <a:xfrm>
            <a:off x="376390" y="2331834"/>
            <a:ext cx="4033637" cy="3647543"/>
          </a:xfrm>
          <a:prstGeom prst="rect">
            <a:avLst/>
          </a:prstGeom>
        </p:spPr>
        <p:txBody>
          <a:bodyPr>
            <a:norm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6688">
              <a:spcBef>
                <a:spcPts val="600"/>
              </a:spcBef>
              <a:buFont typeface="Lucida Grande"/>
              <a:buChar char="–"/>
            </a:pPr>
            <a:r>
              <a:rPr lang="en-GB" sz="1600" dirty="0" smtClean="0"/>
              <a:t>Adoptions - 156</a:t>
            </a:r>
            <a:endParaRPr lang="en-GB" sz="1600" dirty="0"/>
          </a:p>
          <a:p>
            <a:pPr marL="168275" indent="-166688">
              <a:spcBef>
                <a:spcPts val="600"/>
              </a:spcBef>
              <a:buFont typeface="Lucida Grande"/>
              <a:buChar char="–"/>
            </a:pPr>
            <a:r>
              <a:rPr lang="en-GB" sz="1600" dirty="0" smtClean="0"/>
              <a:t>Consulted - 102 </a:t>
            </a:r>
            <a:endParaRPr lang="en-GB" sz="1600" dirty="0"/>
          </a:p>
          <a:p>
            <a:pPr marL="168275" indent="-166688">
              <a:spcBef>
                <a:spcPts val="600"/>
              </a:spcBef>
              <a:buFont typeface="Lucida Grande"/>
              <a:buChar char="–"/>
            </a:pPr>
            <a:r>
              <a:rPr lang="en-GB" sz="1600" dirty="0" smtClean="0"/>
              <a:t>Normative Reference - 47</a:t>
            </a:r>
            <a:endParaRPr lang="en-GB" sz="1600" dirty="0"/>
          </a:p>
          <a:p>
            <a:pPr marL="168275" indent="-166688">
              <a:spcBef>
                <a:spcPts val="600"/>
              </a:spcBef>
              <a:buFont typeface="Lucida Grande"/>
              <a:buChar char="–"/>
            </a:pPr>
            <a:r>
              <a:rPr lang="en-GB" sz="1600" dirty="0" smtClean="0"/>
              <a:t>Referenced in Regulations - 1 </a:t>
            </a:r>
            <a:endParaRPr lang="en-GB" sz="1600" dirty="0"/>
          </a:p>
          <a:p>
            <a:pPr marL="168275" indent="-166688">
              <a:spcBef>
                <a:spcPts val="600"/>
              </a:spcBef>
              <a:buFont typeface="Lucida Grande"/>
              <a:buChar char="–"/>
            </a:pPr>
            <a:r>
              <a:rPr lang="en-GB" sz="1600" dirty="0" smtClean="0"/>
              <a:t>Basis of National Standard - 66</a:t>
            </a:r>
            <a:endParaRPr lang="en-GB" sz="1600" dirty="0"/>
          </a:p>
        </p:txBody>
      </p:sp>
      <p:sp>
        <p:nvSpPr>
          <p:cNvPr id="13" name="Content Placeholder 10"/>
          <p:cNvSpPr txBox="1">
            <a:spLocks/>
          </p:cNvSpPr>
          <p:nvPr/>
        </p:nvSpPr>
        <p:spPr>
          <a:xfrm>
            <a:off x="4233145" y="2382631"/>
            <a:ext cx="4033637" cy="3647543"/>
          </a:xfrm>
          <a:prstGeom prst="rect">
            <a:avLst/>
          </a:prstGeom>
        </p:spPr>
        <p:txBody>
          <a:bodyPr>
            <a:norm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6688">
              <a:spcBef>
                <a:spcPts val="600"/>
              </a:spcBef>
              <a:buFont typeface="Lucida Grande"/>
              <a:buChar char="–"/>
            </a:pPr>
            <a:r>
              <a:rPr lang="en-GB" sz="1600" dirty="0" smtClean="0"/>
              <a:t>Technical Committees – 14</a:t>
            </a:r>
          </a:p>
          <a:p>
            <a:pPr marL="168275" indent="-166688">
              <a:spcBef>
                <a:spcPts val="600"/>
              </a:spcBef>
              <a:buFont typeface="Lucida Grande"/>
              <a:buChar char="–"/>
            </a:pPr>
            <a:r>
              <a:rPr lang="en-GB" sz="1600" dirty="0" smtClean="0"/>
              <a:t>Student Members - 7</a:t>
            </a:r>
            <a:endParaRPr lang="en-GB" sz="1600" dirty="0"/>
          </a:p>
        </p:txBody>
      </p:sp>
      <p:pic>
        <p:nvPicPr>
          <p:cNvPr id="1026" name="Picture 2" descr="Flag of Ghana.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144" y="3623472"/>
            <a:ext cx="3533855" cy="23559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390" y="1349044"/>
            <a:ext cx="6480000" cy="369332"/>
          </a:xfrm>
          <a:prstGeom prst="rect">
            <a:avLst/>
          </a:prstGeom>
        </p:spPr>
        <p:txBody>
          <a:bodyPr wrap="square">
            <a:spAutoFit/>
          </a:bodyPr>
          <a:lstStyle/>
          <a:p>
            <a:r>
              <a:rPr lang="en-GB" dirty="0">
                <a:solidFill>
                  <a:schemeClr val="accent1">
                    <a:lumMod val="75000"/>
                    <a:lumOff val="25000"/>
                  </a:schemeClr>
                </a:solidFill>
              </a:rPr>
              <a:t>﻿</a:t>
            </a:r>
            <a:r>
              <a:rPr lang="en-GB" b="1" dirty="0" smtClean="0">
                <a:solidFill>
                  <a:schemeClr val="accent2"/>
                </a:solidFill>
              </a:rPr>
              <a:t>Reported Citations of Standards and Membership </a:t>
            </a:r>
            <a:endParaRPr lang="en-US" dirty="0"/>
          </a:p>
        </p:txBody>
      </p:sp>
    </p:spTree>
    <p:extLst>
      <p:ext uri="{BB962C8B-B14F-4D97-AF65-F5344CB8AC3E}">
        <p14:creationId xmlns:p14="http://schemas.microsoft.com/office/powerpoint/2010/main" val="6518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ASTM_Corporate_Presentation_Templat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2016-12-06T05:00:00+00:00</Document_x0020_Date>
    <Action xmlns="6dfc6e00-eaa7-471f-8691-9b952787d5c9">Keep</Action>
    <Keywords0 xmlns="6dfc6e00-eaa7-471f-8691-9b952787d5c9" xsi:nil="true"/>
    <Description_x0020_2 xmlns="6dfc6e00-eaa7-471f-8691-9b952787d5c9" xsi:nil="true"/>
    <Document_x0020_Type xmlns="6dfc6e00-eaa7-471f-8691-9b952787d5c9">Information</Document_x0020_Typ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2016-12-06T05:00:00+00:00</Document_x0020_Date>
    <Action xmlns="d1f628b7-dc6e-45dc-9245-e5ecf578f20b">Keep</Action>
    <Keywords0 xmlns="d1f628b7-dc6e-45dc-9245-e5ecf578f20b" xsi:nil="true"/>
    <Description_x0020_2 xmlns="d1f628b7-dc6e-45dc-9245-e5ecf578f20b" xsi:nil="true"/>
    <Document_x0020_Type xmlns="d1f628b7-dc6e-45dc-9245-e5ecf578f20b">Information</Document_x0020_Typ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V7HW2WYZSAY5-2102554853-10694</_dlc_DocId>
    <_dlc_DocIdUrl xmlns="bbd4acb0-43d6-4317-ab0b-803dc468f016">
      <Url>https://share.ansi.org/_layouts/15/DocIdRedir.aspx?ID=V7HW2WYZSAY5-2102554853-10694</Url>
      <Description>V7HW2WYZSAY5-2102554853-10694</Description>
    </_dlc_DocIdUrl>
  </documentManagement>
</p:properties>
</file>

<file path=customXml/itemProps1.xml><?xml version="1.0" encoding="utf-8"?>
<ds:datastoreItem xmlns:ds="http://schemas.openxmlformats.org/officeDocument/2006/customXml" ds:itemID="{503C1A74-0B72-489C-9ABB-AE17BA616B3F}"/>
</file>

<file path=customXml/itemProps2.xml><?xml version="1.0" encoding="utf-8"?>
<ds:datastoreItem xmlns:ds="http://schemas.openxmlformats.org/officeDocument/2006/customXml" ds:itemID="{C6FA6224-8F51-4143-A810-0B8FB5285D63}"/>
</file>

<file path=customXml/itemProps3.xml><?xml version="1.0" encoding="utf-8"?>
<ds:datastoreItem xmlns:ds="http://schemas.openxmlformats.org/officeDocument/2006/customXml" ds:itemID="{ED902EC1-6B11-423D-9712-2BF56C5E9F5F}"/>
</file>

<file path=customXml/itemProps4.xml><?xml version="1.0" encoding="utf-8"?>
<ds:datastoreItem xmlns:ds="http://schemas.openxmlformats.org/officeDocument/2006/customXml" ds:itemID="{C6FA6224-8F51-4143-A810-0B8FB5285D63}"/>
</file>

<file path=docProps/app.xml><?xml version="1.0" encoding="utf-8"?>
<Properties xmlns="http://schemas.openxmlformats.org/officeDocument/2006/extended-properties" xmlns:vt="http://schemas.openxmlformats.org/officeDocument/2006/docPropsVTypes">
  <Template>ASTM_Corporate_Presentation_Template.potx</Template>
  <TotalTime>14678</TotalTime>
  <Words>2835</Words>
  <Application>Microsoft Office PowerPoint</Application>
  <PresentationFormat>On-screen Show (4:3)</PresentationFormat>
  <Paragraphs>429</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ASTM_Corporate_Presentation_Template</vt:lpstr>
      <vt:lpstr>PowerPoint Presentation</vt:lpstr>
      <vt:lpstr>Topics Covered</vt:lpstr>
      <vt:lpstr>Helping Our World Work Better</vt:lpstr>
      <vt:lpstr>Important. Every Day.</vt:lpstr>
      <vt:lpstr>Operating Globally</vt:lpstr>
      <vt:lpstr>Memorandums of Understanding</vt:lpstr>
      <vt:lpstr>ARSO Members with ASTM MoU Agreements</vt:lpstr>
      <vt:lpstr>Unique Training Within the MoU Program</vt:lpstr>
      <vt:lpstr>Positive Results from the MOU Program</vt:lpstr>
      <vt:lpstr>Process for Standards Development</vt:lpstr>
      <vt:lpstr>The Consensus Process</vt:lpstr>
      <vt:lpstr>Technical Committee Organization</vt:lpstr>
      <vt:lpstr>Balloting</vt:lpstr>
      <vt:lpstr>Handling Voting Results</vt:lpstr>
      <vt:lpstr>Responsive Standards Development</vt:lpstr>
      <vt:lpstr>Committee D13 on Textiles</vt:lpstr>
      <vt:lpstr>Committee D13 on Textiles</vt:lpstr>
      <vt:lpstr>Committee D13 on Textiles</vt:lpstr>
      <vt:lpstr>Sampling of D13 Standards</vt:lpstr>
      <vt:lpstr>Sampling of D13 Standards</vt:lpstr>
      <vt:lpstr>Key Industry Partners in Textiles</vt:lpstr>
      <vt:lpstr>Standards Development Resources</vt:lpstr>
      <vt:lpstr>Membership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Rodgers, Jen</cp:lastModifiedBy>
  <cp:revision>404</cp:revision>
  <cp:lastPrinted>2016-12-02T16:46:37Z</cp:lastPrinted>
  <dcterms:created xsi:type="dcterms:W3CDTF">2014-06-18T16:43:44Z</dcterms:created>
  <dcterms:modified xsi:type="dcterms:W3CDTF">2016-12-02T18:44:35Z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f4532f26-56b1-4d4e-bc9c-09d66fd5a792</vt:lpwstr>
  </property>
</Properties>
</file>