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98" r:id="rId4"/>
    <p:sldId id="258" r:id="rId5"/>
    <p:sldId id="297" r:id="rId6"/>
    <p:sldId id="259" r:id="rId7"/>
    <p:sldId id="260" r:id="rId8"/>
    <p:sldId id="294" r:id="rId9"/>
    <p:sldId id="295" r:id="rId10"/>
    <p:sldId id="264" r:id="rId11"/>
    <p:sldId id="265" r:id="rId12"/>
    <p:sldId id="296" r:id="rId13"/>
    <p:sldId id="269" r:id="rId14"/>
    <p:sldId id="289" r:id="rId15"/>
    <p:sldId id="299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B435C"/>
    <a:srgbClr val="3013DB"/>
    <a:srgbClr val="063DE8"/>
    <a:srgbClr val="114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37" autoAdjust="0"/>
    <p:restoredTop sz="92137" autoAdjust="0"/>
  </p:normalViewPr>
  <p:slideViewPr>
    <p:cSldViewPr>
      <p:cViewPr>
        <p:scale>
          <a:sx n="50" d="100"/>
          <a:sy n="50" d="100"/>
        </p:scale>
        <p:origin x="-1396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44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33" y="4417041"/>
            <a:ext cx="5140134" cy="418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1" tIns="45283" rIns="92181" bIns="45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521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300"/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000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53283879 w 2409"/>
              <a:gd name="T1" fmla="*/ 2147483647 h 4865"/>
              <a:gd name="T2" fmla="*/ 961615779 w 2409"/>
              <a:gd name="T3" fmla="*/ 2147483647 h 4865"/>
              <a:gd name="T4" fmla="*/ 873896588 w 2409"/>
              <a:gd name="T5" fmla="*/ 2147483647 h 4865"/>
              <a:gd name="T6" fmla="*/ 1182008531 w 2409"/>
              <a:gd name="T7" fmla="*/ 2147483647 h 4865"/>
              <a:gd name="T8" fmla="*/ 686398401 w 2409"/>
              <a:gd name="T9" fmla="*/ 2147483647 h 4865"/>
              <a:gd name="T10" fmla="*/ 821265702 w 2409"/>
              <a:gd name="T11" fmla="*/ 2147483647 h 4865"/>
              <a:gd name="T12" fmla="*/ 633767515 w 2409"/>
              <a:gd name="T13" fmla="*/ 2147483647 h 4865"/>
              <a:gd name="T14" fmla="*/ 2046036959 w 2409"/>
              <a:gd name="T15" fmla="*/ 270999994 h 4865"/>
              <a:gd name="T16" fmla="*/ 1526304078 w 2409"/>
              <a:gd name="T17" fmla="*/ 1137759625 h 4865"/>
              <a:gd name="T18" fmla="*/ 2147483647 w 2409"/>
              <a:gd name="T19" fmla="*/ 719739709 h 4865"/>
              <a:gd name="T20" fmla="*/ 1753275953 w 2409"/>
              <a:gd name="T21" fmla="*/ 996225232 h 4865"/>
              <a:gd name="T22" fmla="*/ 1680907699 w 2409"/>
              <a:gd name="T23" fmla="*/ 1160800522 h 4865"/>
              <a:gd name="T24" fmla="*/ 2147483647 w 2409"/>
              <a:gd name="T25" fmla="*/ 639647009 h 4865"/>
              <a:gd name="T26" fmla="*/ 2042747922 w 2409"/>
              <a:gd name="T27" fmla="*/ 1212366796 h 4865"/>
              <a:gd name="T28" fmla="*/ 2147483647 w 2409"/>
              <a:gd name="T29" fmla="*/ 1778504368 h 4865"/>
              <a:gd name="T30" fmla="*/ 1974765051 w 2409"/>
              <a:gd name="T31" fmla="*/ 1686341829 h 4865"/>
              <a:gd name="T32" fmla="*/ 1452839478 w 2409"/>
              <a:gd name="T33" fmla="*/ 1427411674 h 4865"/>
              <a:gd name="T34" fmla="*/ 1548234138 w 2409"/>
              <a:gd name="T35" fmla="*/ 2013296940 h 4865"/>
              <a:gd name="T36" fmla="*/ 1330034077 w 2409"/>
              <a:gd name="T37" fmla="*/ 2147483647 h 4865"/>
              <a:gd name="T38" fmla="*/ 1199552160 w 2409"/>
              <a:gd name="T39" fmla="*/ 2147483647 h 4865"/>
              <a:gd name="T40" fmla="*/ 1851959650 w 2409"/>
              <a:gd name="T41" fmla="*/ 2147483647 h 4865"/>
              <a:gd name="T42" fmla="*/ 2147483647 w 2409"/>
              <a:gd name="T43" fmla="*/ 2147483647 h 4865"/>
              <a:gd name="T44" fmla="*/ 1398015900 w 2409"/>
              <a:gd name="T45" fmla="*/ 2147483647 h 4865"/>
              <a:gd name="T46" fmla="*/ 1257665823 w 2409"/>
              <a:gd name="T47" fmla="*/ 2147483647 h 4865"/>
              <a:gd name="T48" fmla="*/ 1145824928 w 2409"/>
              <a:gd name="T49" fmla="*/ 2147483647 h 4865"/>
              <a:gd name="T50" fmla="*/ 810301196 w 2409"/>
              <a:gd name="T51" fmla="*/ 2147483647 h 4865"/>
              <a:gd name="T52" fmla="*/ 938589374 w 2409"/>
              <a:gd name="T53" fmla="*/ 2147483647 h 4865"/>
              <a:gd name="T54" fmla="*/ 699555599 w 2409"/>
              <a:gd name="T55" fmla="*/ 2147483647 h 4865"/>
              <a:gd name="T56" fmla="*/ 105262820 w 2409"/>
              <a:gd name="T57" fmla="*/ 2147483647 h 4865"/>
              <a:gd name="T58" fmla="*/ 207235554 w 2409"/>
              <a:gd name="T59" fmla="*/ 2147483647 h 4865"/>
              <a:gd name="T60" fmla="*/ 573460113 w 2409"/>
              <a:gd name="T61" fmla="*/ 2147483647 h 4865"/>
              <a:gd name="T62" fmla="*/ 569074730 w 2409"/>
              <a:gd name="T63" fmla="*/ 2147483647 h 4865"/>
              <a:gd name="T64" fmla="*/ 597582865 w 2409"/>
              <a:gd name="T65" fmla="*/ 2147483647 h 4865"/>
              <a:gd name="T66" fmla="*/ 780695668 w 2409"/>
              <a:gd name="T67" fmla="*/ 2147483647 h 4865"/>
              <a:gd name="T68" fmla="*/ 685302056 w 2409"/>
              <a:gd name="T69" fmla="*/ 2147483647 h 4865"/>
              <a:gd name="T70" fmla="*/ 650214798 w 2409"/>
              <a:gd name="T71" fmla="*/ 2147483647 h 4865"/>
              <a:gd name="T72" fmla="*/ 171050904 w 2409"/>
              <a:gd name="T73" fmla="*/ 2147483647 h 4865"/>
              <a:gd name="T74" fmla="*/ 118420018 w 2409"/>
              <a:gd name="T75" fmla="*/ 2147483647 h 4865"/>
              <a:gd name="T76" fmla="*/ 494513784 w 2409"/>
              <a:gd name="T77" fmla="*/ 2147483647 h 4865"/>
              <a:gd name="T78" fmla="*/ 119516364 w 2409"/>
              <a:gd name="T79" fmla="*/ 2147483647 h 4865"/>
              <a:gd name="T80" fmla="*/ 231358306 w 2409"/>
              <a:gd name="T81" fmla="*/ 2147483647 h 4865"/>
              <a:gd name="T82" fmla="*/ 311400981 w 2409"/>
              <a:gd name="T83" fmla="*/ 2026463466 h 4865"/>
              <a:gd name="T84" fmla="*/ 594293827 w 2409"/>
              <a:gd name="T85" fmla="*/ 2147483647 h 4865"/>
              <a:gd name="T86" fmla="*/ 279602761 w 2409"/>
              <a:gd name="T87" fmla="*/ 1935398661 h 4865"/>
              <a:gd name="T88" fmla="*/ 446268281 w 2409"/>
              <a:gd name="T89" fmla="*/ 1940884189 h 4865"/>
              <a:gd name="T90" fmla="*/ 592101135 w 2409"/>
              <a:gd name="T91" fmla="*/ 1985868249 h 4865"/>
              <a:gd name="T92" fmla="*/ 620609270 w 2409"/>
              <a:gd name="T93" fmla="*/ 1733520309 h 4865"/>
              <a:gd name="T94" fmla="*/ 712713845 w 2409"/>
              <a:gd name="T95" fmla="*/ 1916746606 h 4865"/>
              <a:gd name="T96" fmla="*/ 906791154 w 2409"/>
              <a:gd name="T97" fmla="*/ 2147483647 h 4865"/>
              <a:gd name="T98" fmla="*/ 910081239 w 2409"/>
              <a:gd name="T99" fmla="*/ 1951856294 h 4865"/>
              <a:gd name="T100" fmla="*/ 1013150319 w 2409"/>
              <a:gd name="T101" fmla="*/ 1808127480 h 4865"/>
              <a:gd name="T102" fmla="*/ 1003282159 w 2409"/>
              <a:gd name="T103" fmla="*/ 2147483647 h 4865"/>
              <a:gd name="T104" fmla="*/ 1424331343 w 2409"/>
              <a:gd name="T105" fmla="*/ 1385718722 h 4865"/>
              <a:gd name="T106" fmla="*/ 1063588514 w 2409"/>
              <a:gd name="T107" fmla="*/ 1058763612 h 4865"/>
              <a:gd name="T108" fmla="*/ 341006509 w 2409"/>
              <a:gd name="T109" fmla="*/ 719739709 h 4865"/>
              <a:gd name="T110" fmla="*/ 846484799 w 2409"/>
              <a:gd name="T111" fmla="*/ 723031864 h 4865"/>
              <a:gd name="T112" fmla="*/ 1264244946 w 2409"/>
              <a:gd name="T113" fmla="*/ 955630015 h 4865"/>
              <a:gd name="T114" fmla="*/ 688591093 w 2409"/>
              <a:gd name="T115" fmla="*/ 344509431 h 4865"/>
              <a:gd name="T116" fmla="*/ 1319068524 w 2409"/>
              <a:gd name="T117" fmla="*/ 605635055 h 4865"/>
              <a:gd name="T118" fmla="*/ 1501084981 w 2409"/>
              <a:gd name="T119" fmla="*/ 771307031 h 4865"/>
              <a:gd name="T120" fmla="*/ 1915555042 w 2409"/>
              <a:gd name="T121" fmla="*/ 4169190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53283879 w 2409"/>
              <a:gd name="T1" fmla="*/ 2147483647 h 4865"/>
              <a:gd name="T2" fmla="*/ 961615779 w 2409"/>
              <a:gd name="T3" fmla="*/ 2147483647 h 4865"/>
              <a:gd name="T4" fmla="*/ 873896588 w 2409"/>
              <a:gd name="T5" fmla="*/ 2147483647 h 4865"/>
              <a:gd name="T6" fmla="*/ 1182008531 w 2409"/>
              <a:gd name="T7" fmla="*/ 2147483647 h 4865"/>
              <a:gd name="T8" fmla="*/ 686398401 w 2409"/>
              <a:gd name="T9" fmla="*/ 2147483647 h 4865"/>
              <a:gd name="T10" fmla="*/ 821265702 w 2409"/>
              <a:gd name="T11" fmla="*/ 2147483647 h 4865"/>
              <a:gd name="T12" fmla="*/ 633767515 w 2409"/>
              <a:gd name="T13" fmla="*/ 2147483647 h 4865"/>
              <a:gd name="T14" fmla="*/ 2046036959 w 2409"/>
              <a:gd name="T15" fmla="*/ 270999994 h 4865"/>
              <a:gd name="T16" fmla="*/ 1526304078 w 2409"/>
              <a:gd name="T17" fmla="*/ 1137759625 h 4865"/>
              <a:gd name="T18" fmla="*/ 2147483647 w 2409"/>
              <a:gd name="T19" fmla="*/ 719739709 h 4865"/>
              <a:gd name="T20" fmla="*/ 1753275953 w 2409"/>
              <a:gd name="T21" fmla="*/ 996225232 h 4865"/>
              <a:gd name="T22" fmla="*/ 1680907699 w 2409"/>
              <a:gd name="T23" fmla="*/ 1160800522 h 4865"/>
              <a:gd name="T24" fmla="*/ 2147483647 w 2409"/>
              <a:gd name="T25" fmla="*/ 639647009 h 4865"/>
              <a:gd name="T26" fmla="*/ 2042747922 w 2409"/>
              <a:gd name="T27" fmla="*/ 1212366796 h 4865"/>
              <a:gd name="T28" fmla="*/ 2147483647 w 2409"/>
              <a:gd name="T29" fmla="*/ 1778504368 h 4865"/>
              <a:gd name="T30" fmla="*/ 1974765051 w 2409"/>
              <a:gd name="T31" fmla="*/ 1686341829 h 4865"/>
              <a:gd name="T32" fmla="*/ 1452839478 w 2409"/>
              <a:gd name="T33" fmla="*/ 1427411674 h 4865"/>
              <a:gd name="T34" fmla="*/ 1548234138 w 2409"/>
              <a:gd name="T35" fmla="*/ 2013296940 h 4865"/>
              <a:gd name="T36" fmla="*/ 1330034077 w 2409"/>
              <a:gd name="T37" fmla="*/ 2147483647 h 4865"/>
              <a:gd name="T38" fmla="*/ 1199552160 w 2409"/>
              <a:gd name="T39" fmla="*/ 2147483647 h 4865"/>
              <a:gd name="T40" fmla="*/ 1851959650 w 2409"/>
              <a:gd name="T41" fmla="*/ 2147483647 h 4865"/>
              <a:gd name="T42" fmla="*/ 2147483647 w 2409"/>
              <a:gd name="T43" fmla="*/ 2147483647 h 4865"/>
              <a:gd name="T44" fmla="*/ 1398015900 w 2409"/>
              <a:gd name="T45" fmla="*/ 2147483647 h 4865"/>
              <a:gd name="T46" fmla="*/ 1257665823 w 2409"/>
              <a:gd name="T47" fmla="*/ 2147483647 h 4865"/>
              <a:gd name="T48" fmla="*/ 1145824928 w 2409"/>
              <a:gd name="T49" fmla="*/ 2147483647 h 4865"/>
              <a:gd name="T50" fmla="*/ 810301196 w 2409"/>
              <a:gd name="T51" fmla="*/ 2147483647 h 4865"/>
              <a:gd name="T52" fmla="*/ 938589374 w 2409"/>
              <a:gd name="T53" fmla="*/ 2147483647 h 4865"/>
              <a:gd name="T54" fmla="*/ 699555599 w 2409"/>
              <a:gd name="T55" fmla="*/ 2147483647 h 4865"/>
              <a:gd name="T56" fmla="*/ 105262820 w 2409"/>
              <a:gd name="T57" fmla="*/ 2147483647 h 4865"/>
              <a:gd name="T58" fmla="*/ 207235554 w 2409"/>
              <a:gd name="T59" fmla="*/ 2147483647 h 4865"/>
              <a:gd name="T60" fmla="*/ 573460113 w 2409"/>
              <a:gd name="T61" fmla="*/ 2147483647 h 4865"/>
              <a:gd name="T62" fmla="*/ 569074730 w 2409"/>
              <a:gd name="T63" fmla="*/ 2147483647 h 4865"/>
              <a:gd name="T64" fmla="*/ 597582865 w 2409"/>
              <a:gd name="T65" fmla="*/ 2147483647 h 4865"/>
              <a:gd name="T66" fmla="*/ 780695668 w 2409"/>
              <a:gd name="T67" fmla="*/ 2147483647 h 4865"/>
              <a:gd name="T68" fmla="*/ 685302056 w 2409"/>
              <a:gd name="T69" fmla="*/ 2147483647 h 4865"/>
              <a:gd name="T70" fmla="*/ 650214798 w 2409"/>
              <a:gd name="T71" fmla="*/ 2147483647 h 4865"/>
              <a:gd name="T72" fmla="*/ 171050904 w 2409"/>
              <a:gd name="T73" fmla="*/ 2147483647 h 4865"/>
              <a:gd name="T74" fmla="*/ 118420018 w 2409"/>
              <a:gd name="T75" fmla="*/ 2147483647 h 4865"/>
              <a:gd name="T76" fmla="*/ 494513784 w 2409"/>
              <a:gd name="T77" fmla="*/ 2147483647 h 4865"/>
              <a:gd name="T78" fmla="*/ 119516364 w 2409"/>
              <a:gd name="T79" fmla="*/ 2147483647 h 4865"/>
              <a:gd name="T80" fmla="*/ 231358306 w 2409"/>
              <a:gd name="T81" fmla="*/ 2147483647 h 4865"/>
              <a:gd name="T82" fmla="*/ 311400981 w 2409"/>
              <a:gd name="T83" fmla="*/ 2026463466 h 4865"/>
              <a:gd name="T84" fmla="*/ 594293827 w 2409"/>
              <a:gd name="T85" fmla="*/ 2147483647 h 4865"/>
              <a:gd name="T86" fmla="*/ 279602761 w 2409"/>
              <a:gd name="T87" fmla="*/ 1935398661 h 4865"/>
              <a:gd name="T88" fmla="*/ 446268281 w 2409"/>
              <a:gd name="T89" fmla="*/ 1940884189 h 4865"/>
              <a:gd name="T90" fmla="*/ 592101135 w 2409"/>
              <a:gd name="T91" fmla="*/ 1985868249 h 4865"/>
              <a:gd name="T92" fmla="*/ 620609270 w 2409"/>
              <a:gd name="T93" fmla="*/ 1733520309 h 4865"/>
              <a:gd name="T94" fmla="*/ 712713845 w 2409"/>
              <a:gd name="T95" fmla="*/ 1916746606 h 4865"/>
              <a:gd name="T96" fmla="*/ 906791154 w 2409"/>
              <a:gd name="T97" fmla="*/ 2147483647 h 4865"/>
              <a:gd name="T98" fmla="*/ 910081239 w 2409"/>
              <a:gd name="T99" fmla="*/ 1951856294 h 4865"/>
              <a:gd name="T100" fmla="*/ 1013150319 w 2409"/>
              <a:gd name="T101" fmla="*/ 1808127480 h 4865"/>
              <a:gd name="T102" fmla="*/ 1003282159 w 2409"/>
              <a:gd name="T103" fmla="*/ 2147483647 h 4865"/>
              <a:gd name="T104" fmla="*/ 1424331343 w 2409"/>
              <a:gd name="T105" fmla="*/ 1385718722 h 4865"/>
              <a:gd name="T106" fmla="*/ 1063588514 w 2409"/>
              <a:gd name="T107" fmla="*/ 1058763612 h 4865"/>
              <a:gd name="T108" fmla="*/ 341006509 w 2409"/>
              <a:gd name="T109" fmla="*/ 719739709 h 4865"/>
              <a:gd name="T110" fmla="*/ 846484799 w 2409"/>
              <a:gd name="T111" fmla="*/ 723031864 h 4865"/>
              <a:gd name="T112" fmla="*/ 1264244946 w 2409"/>
              <a:gd name="T113" fmla="*/ 955630015 h 4865"/>
              <a:gd name="T114" fmla="*/ 688591093 w 2409"/>
              <a:gd name="T115" fmla="*/ 344509431 h 4865"/>
              <a:gd name="T116" fmla="*/ 1319068524 w 2409"/>
              <a:gd name="T117" fmla="*/ 605635055 h 4865"/>
              <a:gd name="T118" fmla="*/ 1501084981 w 2409"/>
              <a:gd name="T119" fmla="*/ 771307031 h 4865"/>
              <a:gd name="T120" fmla="*/ 1915555042 w 2409"/>
              <a:gd name="T121" fmla="*/ 4169190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753283879 w 2409"/>
              <a:gd name="T1" fmla="*/ 2147483647 h 4865"/>
              <a:gd name="T2" fmla="*/ 961615779 w 2409"/>
              <a:gd name="T3" fmla="*/ 2147483647 h 4865"/>
              <a:gd name="T4" fmla="*/ 873896588 w 2409"/>
              <a:gd name="T5" fmla="*/ 2147483647 h 4865"/>
              <a:gd name="T6" fmla="*/ 1182008531 w 2409"/>
              <a:gd name="T7" fmla="*/ 2147483647 h 4865"/>
              <a:gd name="T8" fmla="*/ 686398401 w 2409"/>
              <a:gd name="T9" fmla="*/ 2147483647 h 4865"/>
              <a:gd name="T10" fmla="*/ 821265702 w 2409"/>
              <a:gd name="T11" fmla="*/ 2147483647 h 4865"/>
              <a:gd name="T12" fmla="*/ 633767515 w 2409"/>
              <a:gd name="T13" fmla="*/ 2147483647 h 4865"/>
              <a:gd name="T14" fmla="*/ 2046036959 w 2409"/>
              <a:gd name="T15" fmla="*/ 270999994 h 4865"/>
              <a:gd name="T16" fmla="*/ 1526304078 w 2409"/>
              <a:gd name="T17" fmla="*/ 1137759625 h 4865"/>
              <a:gd name="T18" fmla="*/ 2147483647 w 2409"/>
              <a:gd name="T19" fmla="*/ 719739709 h 4865"/>
              <a:gd name="T20" fmla="*/ 1753275953 w 2409"/>
              <a:gd name="T21" fmla="*/ 996225232 h 4865"/>
              <a:gd name="T22" fmla="*/ 1680907699 w 2409"/>
              <a:gd name="T23" fmla="*/ 1160800522 h 4865"/>
              <a:gd name="T24" fmla="*/ 2147483647 w 2409"/>
              <a:gd name="T25" fmla="*/ 639647009 h 4865"/>
              <a:gd name="T26" fmla="*/ 2042747922 w 2409"/>
              <a:gd name="T27" fmla="*/ 1212366796 h 4865"/>
              <a:gd name="T28" fmla="*/ 2147483647 w 2409"/>
              <a:gd name="T29" fmla="*/ 1778504368 h 4865"/>
              <a:gd name="T30" fmla="*/ 1974765051 w 2409"/>
              <a:gd name="T31" fmla="*/ 1686341829 h 4865"/>
              <a:gd name="T32" fmla="*/ 1452839478 w 2409"/>
              <a:gd name="T33" fmla="*/ 1427411674 h 4865"/>
              <a:gd name="T34" fmla="*/ 1548234138 w 2409"/>
              <a:gd name="T35" fmla="*/ 2013296940 h 4865"/>
              <a:gd name="T36" fmla="*/ 1330034077 w 2409"/>
              <a:gd name="T37" fmla="*/ 2147483647 h 4865"/>
              <a:gd name="T38" fmla="*/ 1199552160 w 2409"/>
              <a:gd name="T39" fmla="*/ 2147483647 h 4865"/>
              <a:gd name="T40" fmla="*/ 1851959650 w 2409"/>
              <a:gd name="T41" fmla="*/ 2147483647 h 4865"/>
              <a:gd name="T42" fmla="*/ 2147483647 w 2409"/>
              <a:gd name="T43" fmla="*/ 2147483647 h 4865"/>
              <a:gd name="T44" fmla="*/ 1398015900 w 2409"/>
              <a:gd name="T45" fmla="*/ 2147483647 h 4865"/>
              <a:gd name="T46" fmla="*/ 1257665823 w 2409"/>
              <a:gd name="T47" fmla="*/ 2147483647 h 4865"/>
              <a:gd name="T48" fmla="*/ 1145824928 w 2409"/>
              <a:gd name="T49" fmla="*/ 2147483647 h 4865"/>
              <a:gd name="T50" fmla="*/ 810301196 w 2409"/>
              <a:gd name="T51" fmla="*/ 2147483647 h 4865"/>
              <a:gd name="T52" fmla="*/ 938589374 w 2409"/>
              <a:gd name="T53" fmla="*/ 2147483647 h 4865"/>
              <a:gd name="T54" fmla="*/ 699555599 w 2409"/>
              <a:gd name="T55" fmla="*/ 2147483647 h 4865"/>
              <a:gd name="T56" fmla="*/ 105262820 w 2409"/>
              <a:gd name="T57" fmla="*/ 2147483647 h 4865"/>
              <a:gd name="T58" fmla="*/ 207235554 w 2409"/>
              <a:gd name="T59" fmla="*/ 2147483647 h 4865"/>
              <a:gd name="T60" fmla="*/ 573460113 w 2409"/>
              <a:gd name="T61" fmla="*/ 2147483647 h 4865"/>
              <a:gd name="T62" fmla="*/ 569074730 w 2409"/>
              <a:gd name="T63" fmla="*/ 2147483647 h 4865"/>
              <a:gd name="T64" fmla="*/ 597582865 w 2409"/>
              <a:gd name="T65" fmla="*/ 2147483647 h 4865"/>
              <a:gd name="T66" fmla="*/ 780695668 w 2409"/>
              <a:gd name="T67" fmla="*/ 2147483647 h 4865"/>
              <a:gd name="T68" fmla="*/ 685302056 w 2409"/>
              <a:gd name="T69" fmla="*/ 2147483647 h 4865"/>
              <a:gd name="T70" fmla="*/ 650214798 w 2409"/>
              <a:gd name="T71" fmla="*/ 2147483647 h 4865"/>
              <a:gd name="T72" fmla="*/ 171050904 w 2409"/>
              <a:gd name="T73" fmla="*/ 2147483647 h 4865"/>
              <a:gd name="T74" fmla="*/ 118420018 w 2409"/>
              <a:gd name="T75" fmla="*/ 2147483647 h 4865"/>
              <a:gd name="T76" fmla="*/ 494513784 w 2409"/>
              <a:gd name="T77" fmla="*/ 2147483647 h 4865"/>
              <a:gd name="T78" fmla="*/ 119516364 w 2409"/>
              <a:gd name="T79" fmla="*/ 2147483647 h 4865"/>
              <a:gd name="T80" fmla="*/ 231358306 w 2409"/>
              <a:gd name="T81" fmla="*/ 2147483647 h 4865"/>
              <a:gd name="T82" fmla="*/ 311400981 w 2409"/>
              <a:gd name="T83" fmla="*/ 2026463466 h 4865"/>
              <a:gd name="T84" fmla="*/ 594293827 w 2409"/>
              <a:gd name="T85" fmla="*/ 2147483647 h 4865"/>
              <a:gd name="T86" fmla="*/ 279602761 w 2409"/>
              <a:gd name="T87" fmla="*/ 1935398661 h 4865"/>
              <a:gd name="T88" fmla="*/ 446268281 w 2409"/>
              <a:gd name="T89" fmla="*/ 1940884189 h 4865"/>
              <a:gd name="T90" fmla="*/ 592101135 w 2409"/>
              <a:gd name="T91" fmla="*/ 1985868249 h 4865"/>
              <a:gd name="T92" fmla="*/ 620609270 w 2409"/>
              <a:gd name="T93" fmla="*/ 1733520309 h 4865"/>
              <a:gd name="T94" fmla="*/ 712713845 w 2409"/>
              <a:gd name="T95" fmla="*/ 1916746606 h 4865"/>
              <a:gd name="T96" fmla="*/ 906791154 w 2409"/>
              <a:gd name="T97" fmla="*/ 2147483647 h 4865"/>
              <a:gd name="T98" fmla="*/ 910081239 w 2409"/>
              <a:gd name="T99" fmla="*/ 1951856294 h 4865"/>
              <a:gd name="T100" fmla="*/ 1013150319 w 2409"/>
              <a:gd name="T101" fmla="*/ 1808127480 h 4865"/>
              <a:gd name="T102" fmla="*/ 1003282159 w 2409"/>
              <a:gd name="T103" fmla="*/ 2147483647 h 4865"/>
              <a:gd name="T104" fmla="*/ 1424331343 w 2409"/>
              <a:gd name="T105" fmla="*/ 1385718722 h 4865"/>
              <a:gd name="T106" fmla="*/ 1063588514 w 2409"/>
              <a:gd name="T107" fmla="*/ 1058763612 h 4865"/>
              <a:gd name="T108" fmla="*/ 341006509 w 2409"/>
              <a:gd name="T109" fmla="*/ 719739709 h 4865"/>
              <a:gd name="T110" fmla="*/ 846484799 w 2409"/>
              <a:gd name="T111" fmla="*/ 723031864 h 4865"/>
              <a:gd name="T112" fmla="*/ 1264244946 w 2409"/>
              <a:gd name="T113" fmla="*/ 955630015 h 4865"/>
              <a:gd name="T114" fmla="*/ 688591093 w 2409"/>
              <a:gd name="T115" fmla="*/ 344509431 h 4865"/>
              <a:gd name="T116" fmla="*/ 1319068524 w 2409"/>
              <a:gd name="T117" fmla="*/ 605635055 h 4865"/>
              <a:gd name="T118" fmla="*/ 1501084981 w 2409"/>
              <a:gd name="T119" fmla="*/ 771307031 h 4865"/>
              <a:gd name="T120" fmla="*/ 1915555042 w 2409"/>
              <a:gd name="T121" fmla="*/ 4169190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0E57-8C31-45D0-8130-BBDAD1B56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F202-FBDE-4065-A54D-5F2732D13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3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B73F-ACBC-4955-971F-5B93A900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1363722146 w 2409"/>
              <a:gd name="T1" fmla="*/ 2147483647 h 4865"/>
              <a:gd name="T2" fmla="*/ 1740880101 w 2409"/>
              <a:gd name="T3" fmla="*/ 2147483647 h 4865"/>
              <a:gd name="T4" fmla="*/ 1582077122 w 2409"/>
              <a:gd name="T5" fmla="*/ 2147483647 h 4865"/>
              <a:gd name="T6" fmla="*/ 2139873413 w 2409"/>
              <a:gd name="T7" fmla="*/ 2147483647 h 4865"/>
              <a:gd name="T8" fmla="*/ 1242634400 w 2409"/>
              <a:gd name="T9" fmla="*/ 2147483647 h 4865"/>
              <a:gd name="T10" fmla="*/ 1486795053 w 2409"/>
              <a:gd name="T11" fmla="*/ 2147483647 h 4865"/>
              <a:gd name="T12" fmla="*/ 1147353740 w 2409"/>
              <a:gd name="T13" fmla="*/ 2147483647 h 4865"/>
              <a:gd name="T14" fmla="*/ 2147483647 w 2409"/>
              <a:gd name="T15" fmla="*/ 490824170 h 4865"/>
              <a:gd name="T16" fmla="*/ 2147483647 w 2409"/>
              <a:gd name="T17" fmla="*/ 2060667594 h 4865"/>
              <a:gd name="T18" fmla="*/ 2147483647 w 2409"/>
              <a:gd name="T19" fmla="*/ 1303566948 h 4865"/>
              <a:gd name="T20" fmla="*/ 2147483647 w 2409"/>
              <a:gd name="T21" fmla="*/ 1804326408 h 4865"/>
              <a:gd name="T22" fmla="*/ 2147483647 w 2409"/>
              <a:gd name="T23" fmla="*/ 2102397784 h 4865"/>
              <a:gd name="T24" fmla="*/ 2147483647 w 2409"/>
              <a:gd name="T25" fmla="*/ 1158504390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074367342 w 2409"/>
              <a:gd name="T49" fmla="*/ 2147483647 h 4865"/>
              <a:gd name="T50" fmla="*/ 1466944857 w 2409"/>
              <a:gd name="T51" fmla="*/ 2147483647 h 4865"/>
              <a:gd name="T52" fmla="*/ 1699194548 w 2409"/>
              <a:gd name="T53" fmla="*/ 2147483647 h 4865"/>
              <a:gd name="T54" fmla="*/ 1266454917 w 2409"/>
              <a:gd name="T55" fmla="*/ 2147483647 h 4865"/>
              <a:gd name="T56" fmla="*/ 190564138 w 2409"/>
              <a:gd name="T57" fmla="*/ 2147483647 h 4865"/>
              <a:gd name="T58" fmla="*/ 375172794 w 2409"/>
              <a:gd name="T59" fmla="*/ 2147483647 h 4865"/>
              <a:gd name="T60" fmla="*/ 1038175547 w 2409"/>
              <a:gd name="T61" fmla="*/ 2147483647 h 4865"/>
              <a:gd name="T62" fmla="*/ 1030236314 w 2409"/>
              <a:gd name="T63" fmla="*/ 2147483647 h 4865"/>
              <a:gd name="T64" fmla="*/ 1081846260 w 2409"/>
              <a:gd name="T65" fmla="*/ 2147483647 h 4865"/>
              <a:gd name="T66" fmla="*/ 1413348341 w 2409"/>
              <a:gd name="T67" fmla="*/ 2147483647 h 4865"/>
              <a:gd name="T68" fmla="*/ 1240650648 w 2409"/>
              <a:gd name="T69" fmla="*/ 2147483647 h 4865"/>
              <a:gd name="T70" fmla="*/ 1177128329 w 2409"/>
              <a:gd name="T71" fmla="*/ 2147483647 h 4865"/>
              <a:gd name="T72" fmla="*/ 309666724 w 2409"/>
              <a:gd name="T73" fmla="*/ 2147483647 h 4865"/>
              <a:gd name="T74" fmla="*/ 214384655 w 2409"/>
              <a:gd name="T75" fmla="*/ 2147483647 h 4865"/>
              <a:gd name="T76" fmla="*/ 895252444 w 2409"/>
              <a:gd name="T77" fmla="*/ 2147483647 h 4865"/>
              <a:gd name="T78" fmla="*/ 216369816 w 2409"/>
              <a:gd name="T79" fmla="*/ 2147483647 h 4865"/>
              <a:gd name="T80" fmla="*/ 418843508 w 2409"/>
              <a:gd name="T81" fmla="*/ 2147483647 h 4865"/>
              <a:gd name="T82" fmla="*/ 563751772 w 2409"/>
              <a:gd name="T83" fmla="*/ 2147483647 h 4865"/>
              <a:gd name="T84" fmla="*/ 1075892188 w 2409"/>
              <a:gd name="T85" fmla="*/ 2147483647 h 4865"/>
              <a:gd name="T86" fmla="*/ 506184935 w 2409"/>
              <a:gd name="T87" fmla="*/ 2147483647 h 4865"/>
              <a:gd name="T88" fmla="*/ 807911017 w 2409"/>
              <a:gd name="T89" fmla="*/ 2147483647 h 4865"/>
              <a:gd name="T90" fmla="*/ 1071921867 w 2409"/>
              <a:gd name="T91" fmla="*/ 2147483647 h 4865"/>
              <a:gd name="T92" fmla="*/ 1123533222 w 2409"/>
              <a:gd name="T93" fmla="*/ 2147483647 h 4865"/>
              <a:gd name="T94" fmla="*/ 1290275434 w 2409"/>
              <a:gd name="T95" fmla="*/ 2147483647 h 4865"/>
              <a:gd name="T96" fmla="*/ 1641627711 w 2409"/>
              <a:gd name="T97" fmla="*/ 2147483647 h 4865"/>
              <a:gd name="T98" fmla="*/ 1647583193 w 2409"/>
              <a:gd name="T99" fmla="*/ 2147483647 h 4865"/>
              <a:gd name="T100" fmla="*/ 1834177009 w 2409"/>
              <a:gd name="T101" fmla="*/ 2147483647 h 4865"/>
              <a:gd name="T102" fmla="*/ 1816311974 w 2409"/>
              <a:gd name="T103" fmla="*/ 2147483647 h 4865"/>
              <a:gd name="T104" fmla="*/ 2147483647 w 2409"/>
              <a:gd name="T105" fmla="*/ 2147483647 h 4865"/>
              <a:gd name="T106" fmla="*/ 1925488757 w 2409"/>
              <a:gd name="T107" fmla="*/ 1917594067 h 4865"/>
              <a:gd name="T108" fmla="*/ 617346879 w 2409"/>
              <a:gd name="T109" fmla="*/ 1303566948 h 4865"/>
              <a:gd name="T110" fmla="*/ 1532450927 w 2409"/>
              <a:gd name="T111" fmla="*/ 1309526994 h 4865"/>
              <a:gd name="T112" fmla="*/ 2147483647 w 2409"/>
              <a:gd name="T113" fmla="*/ 1730802728 h 4865"/>
              <a:gd name="T114" fmla="*/ 1246604721 w 2409"/>
              <a:gd name="T115" fmla="*/ 623963817 h 4865"/>
              <a:gd name="T116" fmla="*/ 2147483647 w 2409"/>
              <a:gd name="T117" fmla="*/ 1096903621 h 4865"/>
              <a:gd name="T118" fmla="*/ 2147483647 w 2409"/>
              <a:gd name="T119" fmla="*/ 1396962618 h 4865"/>
              <a:gd name="T120" fmla="*/ 2147483647 w 2409"/>
              <a:gd name="T121" fmla="*/ 75511302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ACC4-F60B-4ACC-9900-DDDDEE00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1309419104 w 2409"/>
              <a:gd name="T1" fmla="*/ 2147483647 h 4865"/>
              <a:gd name="T2" fmla="*/ 1671558584 w 2409"/>
              <a:gd name="T3" fmla="*/ 2147483647 h 4865"/>
              <a:gd name="T4" fmla="*/ 1519079239 w 2409"/>
              <a:gd name="T5" fmla="*/ 2147483647 h 4865"/>
              <a:gd name="T6" fmla="*/ 2054663525 w 2409"/>
              <a:gd name="T7" fmla="*/ 2147483647 h 4865"/>
              <a:gd name="T8" fmla="*/ 1193153706 w 2409"/>
              <a:gd name="T9" fmla="*/ 2147483647 h 4865"/>
              <a:gd name="T10" fmla="*/ 1427591079 w 2409"/>
              <a:gd name="T11" fmla="*/ 2147483647 h 4865"/>
              <a:gd name="T12" fmla="*/ 1101665547 w 2409"/>
              <a:gd name="T13" fmla="*/ 2147483647 h 4865"/>
              <a:gd name="T14" fmla="*/ 2147483647 w 2409"/>
              <a:gd name="T15" fmla="*/ 471477277 h 4865"/>
              <a:gd name="T16" fmla="*/ 2147483647 w 2409"/>
              <a:gd name="T17" fmla="*/ 1979439157 h 4865"/>
              <a:gd name="T18" fmla="*/ 2147483647 w 2409"/>
              <a:gd name="T19" fmla="*/ 1252181088 h 4865"/>
              <a:gd name="T20" fmla="*/ 2147483647 w 2409"/>
              <a:gd name="T21" fmla="*/ 1733202445 h 4865"/>
              <a:gd name="T22" fmla="*/ 2147483647 w 2409"/>
              <a:gd name="T23" fmla="*/ 2019524845 h 4865"/>
              <a:gd name="T24" fmla="*/ 2147483647 w 2409"/>
              <a:gd name="T25" fmla="*/ 1112838625 h 4865"/>
              <a:gd name="T26" fmla="*/ 2147483647 w 2409"/>
              <a:gd name="T27" fmla="*/ 2109238921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085160499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1991765761 w 2409"/>
              <a:gd name="T49" fmla="*/ 2147483647 h 4865"/>
              <a:gd name="T50" fmla="*/ 1408530816 w 2409"/>
              <a:gd name="T51" fmla="*/ 2147483647 h 4865"/>
              <a:gd name="T52" fmla="*/ 1631532859 w 2409"/>
              <a:gd name="T53" fmla="*/ 2147483647 h 4865"/>
              <a:gd name="T54" fmla="*/ 1216025746 w 2409"/>
              <a:gd name="T55" fmla="*/ 2147483647 h 4865"/>
              <a:gd name="T56" fmla="*/ 182976319 w 2409"/>
              <a:gd name="T57" fmla="*/ 2147483647 h 4865"/>
              <a:gd name="T58" fmla="*/ 360232902 w 2409"/>
              <a:gd name="T59" fmla="*/ 2147483647 h 4865"/>
              <a:gd name="T60" fmla="*/ 996835480 w 2409"/>
              <a:gd name="T61" fmla="*/ 2147483647 h 4865"/>
              <a:gd name="T62" fmla="*/ 989211926 w 2409"/>
              <a:gd name="T63" fmla="*/ 2147483647 h 4865"/>
              <a:gd name="T64" fmla="*/ 1038767783 w 2409"/>
              <a:gd name="T65" fmla="*/ 2147483647 h 4865"/>
              <a:gd name="T66" fmla="*/ 1357069762 w 2409"/>
              <a:gd name="T67" fmla="*/ 2147483647 h 4865"/>
              <a:gd name="T68" fmla="*/ 1191247128 w 2409"/>
              <a:gd name="T69" fmla="*/ 2147483647 h 4865"/>
              <a:gd name="T70" fmla="*/ 1130255942 w 2409"/>
              <a:gd name="T71" fmla="*/ 2147483647 h 4865"/>
              <a:gd name="T72" fmla="*/ 297335137 w 2409"/>
              <a:gd name="T73" fmla="*/ 2147483647 h 4865"/>
              <a:gd name="T74" fmla="*/ 205846978 w 2409"/>
              <a:gd name="T75" fmla="*/ 2147483647 h 4865"/>
              <a:gd name="T76" fmla="*/ 859604621 w 2409"/>
              <a:gd name="T77" fmla="*/ 2147483647 h 4865"/>
              <a:gd name="T78" fmla="*/ 207753557 w 2409"/>
              <a:gd name="T79" fmla="*/ 2147483647 h 4865"/>
              <a:gd name="T80" fmla="*/ 402165205 w 2409"/>
              <a:gd name="T81" fmla="*/ 2147483647 h 4865"/>
              <a:gd name="T82" fmla="*/ 541302642 w 2409"/>
              <a:gd name="T83" fmla="*/ 2147483647 h 4865"/>
              <a:gd name="T84" fmla="*/ 1033049428 w 2409"/>
              <a:gd name="T85" fmla="*/ 2147483647 h 4865"/>
              <a:gd name="T86" fmla="*/ 486028431 w 2409"/>
              <a:gd name="T87" fmla="*/ 2147483647 h 4865"/>
              <a:gd name="T88" fmla="*/ 775740015 w 2409"/>
              <a:gd name="T89" fmla="*/ 2147483647 h 4865"/>
              <a:gd name="T90" fmla="*/ 1029237651 w 2409"/>
              <a:gd name="T91" fmla="*/ 2147483647 h 4865"/>
              <a:gd name="T92" fmla="*/ 1078793507 w 2409"/>
              <a:gd name="T93" fmla="*/ 2147483647 h 4865"/>
              <a:gd name="T94" fmla="*/ 1238897786 w 2409"/>
              <a:gd name="T95" fmla="*/ 2147483647 h 4865"/>
              <a:gd name="T96" fmla="*/ 1576258648 w 2409"/>
              <a:gd name="T97" fmla="*/ 2147483647 h 4865"/>
              <a:gd name="T98" fmla="*/ 1581977003 w 2409"/>
              <a:gd name="T99" fmla="*/ 2147483647 h 4865"/>
              <a:gd name="T100" fmla="*/ 1761140165 w 2409"/>
              <a:gd name="T101" fmla="*/ 2147483647 h 4865"/>
              <a:gd name="T102" fmla="*/ 1743986480 w 2409"/>
              <a:gd name="T103" fmla="*/ 2147483647 h 4865"/>
              <a:gd name="T104" fmla="*/ 2147483647 w 2409"/>
              <a:gd name="T105" fmla="*/ 2147483647 h 4865"/>
              <a:gd name="T106" fmla="*/ 1848816547 w 2409"/>
              <a:gd name="T107" fmla="*/ 1842004681 h 4865"/>
              <a:gd name="T108" fmla="*/ 592765077 w 2409"/>
              <a:gd name="T109" fmla="*/ 1252181088 h 4865"/>
              <a:gd name="T110" fmla="*/ 1471428580 w 2409"/>
              <a:gd name="T111" fmla="*/ 1257907812 h 4865"/>
              <a:gd name="T112" fmla="*/ 2147483647 w 2409"/>
              <a:gd name="T113" fmla="*/ 1662576529 h 4865"/>
              <a:gd name="T114" fmla="*/ 1196965483 w 2409"/>
              <a:gd name="T115" fmla="*/ 599367673 h 4865"/>
              <a:gd name="T116" fmla="*/ 2147483647 w 2409"/>
              <a:gd name="T117" fmla="*/ 1053664776 h 4865"/>
              <a:gd name="T118" fmla="*/ 2147483647 w 2409"/>
              <a:gd name="T119" fmla="*/ 1341895164 h 4865"/>
              <a:gd name="T120" fmla="*/ 2147483647 w 2409"/>
              <a:gd name="T121" fmla="*/ 72535284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4B65-EE69-40D4-BC04-BA0FC394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ABAA-CE3D-4EDA-9293-FC527A4E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5644-F074-44D2-9D3B-F1A342F6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6FA3-0B90-4639-A99A-0DDE2B836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D204-B254-4814-AE92-484245EC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F210-902B-4C59-93C6-E5E72A14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2E42-A130-45A3-B92F-62B7682AC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8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416994-DFCD-42C5-90C6-484856187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33" r:id="rId8"/>
    <p:sldLayoutId id="2147483734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7620000" cy="3962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R. Michael Waller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Division of  Enforcement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Bureau of Consumer Protection*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*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Mis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opiniones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expresadas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esta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presentación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no son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necesarimente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de la FTC o de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cualquier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Comisionado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467600" cy="1981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1"/>
                </a:solidFill>
                <a:latin typeface="Book Antiqua" pitchFamily="18" charset="0"/>
                <a:ea typeface="+mj-ea"/>
              </a:rPr>
              <a:t>U.S. Federal Trade Commission REGLAS Para LA ETIQUETAR DE PRODUCTOS TEXTILES Y DE LANA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6962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Autofit/>
          </a:bodyPr>
          <a:lstStyle/>
          <a:p>
            <a:pPr eaLnBrk="1" hangingPunct="1"/>
            <a:r>
              <a:rPr lang="en-US" altLang="en-US" sz="3800" dirty="0" err="1">
                <a:solidFill>
                  <a:schemeClr val="tx2">
                    <a:lumMod val="50000"/>
                  </a:schemeClr>
                </a:solidFill>
              </a:rPr>
              <a:t>Nombre</a:t>
            </a:r>
            <a:r>
              <a:rPr lang="en-US" altLang="en-US" sz="38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altLang="en-US" sz="3800" dirty="0" err="1" smtClean="0">
                <a:solidFill>
                  <a:schemeClr val="tx2">
                    <a:lumMod val="50000"/>
                  </a:schemeClr>
                </a:solidFill>
              </a:rPr>
              <a:t>Fábrica</a:t>
            </a: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altLang="en-US" sz="3800" dirty="0" err="1" smtClean="0">
                <a:solidFill>
                  <a:schemeClr val="tx2">
                    <a:lumMod val="50000"/>
                  </a:schemeClr>
                </a:solidFill>
              </a:rPr>
              <a:t>Importador</a:t>
            </a:r>
            <a:r>
              <a:rPr lang="en-US" altLang="en-US" sz="3800" dirty="0" smtClean="0">
                <a:solidFill>
                  <a:schemeClr val="tx2">
                    <a:lumMod val="50000"/>
                  </a:schemeClr>
                </a:solidFill>
              </a:rPr>
              <a:t> o </a:t>
            </a:r>
            <a:r>
              <a:rPr lang="en-US" altLang="en-US" sz="3800" dirty="0" err="1">
                <a:solidFill>
                  <a:schemeClr val="tx2">
                    <a:lumMod val="50000"/>
                  </a:schemeClr>
                </a:solidFill>
              </a:rPr>
              <a:t>Números</a:t>
            </a:r>
            <a:r>
              <a:rPr lang="en-US" altLang="en-US" sz="3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800" dirty="0" err="1">
                <a:solidFill>
                  <a:schemeClr val="tx2">
                    <a:lumMod val="50000"/>
                  </a:schemeClr>
                </a:solidFill>
              </a:rPr>
              <a:t>registrados</a:t>
            </a:r>
            <a:r>
              <a:rPr lang="en-US" altLang="en-US" sz="3800" dirty="0">
                <a:solidFill>
                  <a:schemeClr val="tx2">
                    <a:lumMod val="50000"/>
                  </a:schemeClr>
                </a:solidFill>
              </a:rPr>
              <a:t> (RN)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2133600"/>
            <a:ext cx="7473950" cy="43815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nombrar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ábrica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, el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importador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, el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distribuidor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, o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detallista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 del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, o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demostrar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el RN de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esta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compañía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Las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Compañía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de EE.UU.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pueden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solicitar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un RN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línea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a: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www.ftc.gov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3246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Etiqueta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del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país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origen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38200" y="1676400"/>
            <a:ext cx="7635875" cy="34448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Las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etiquestas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indicar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país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donde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procesa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fabrica</a:t>
            </a:r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alt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ejemplo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“Made in Guatemala,”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fabricado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Guatemala.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fabricado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Guatemala,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pero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terminado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los EE.UU,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luego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“Made in Guatemala, finished in USA.”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10575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200" dirty="0" err="1">
                <a:solidFill>
                  <a:schemeClr val="tx1"/>
                </a:solidFill>
              </a:rPr>
              <a:t>Información</a:t>
            </a:r>
            <a:r>
              <a:rPr lang="en-US" altLang="en-US" sz="4200" dirty="0">
                <a:solidFill>
                  <a:schemeClr val="tx1"/>
                </a:solidFill>
              </a:rPr>
              <a:t> “no </a:t>
            </a:r>
            <a:r>
              <a:rPr lang="en-US" altLang="en-US" sz="4200" dirty="0" err="1" smtClean="0">
                <a:solidFill>
                  <a:schemeClr val="tx1"/>
                </a:solidFill>
              </a:rPr>
              <a:t>requerida</a:t>
            </a:r>
            <a:r>
              <a:rPr lang="en-US" altLang="en-US" sz="4200" dirty="0">
                <a:solidFill>
                  <a:schemeClr val="tx1"/>
                </a:solidFill>
              </a:rPr>
              <a:t>”</a:t>
            </a:r>
            <a:endParaRPr lang="en-US" sz="42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298575"/>
            <a:ext cx="7954963" cy="4937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puede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poner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otra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nformación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marca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registrada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fibra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ejemplo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“Lycra Spandex.”  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Pero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no se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puede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tener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texto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engañoso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contradice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otra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nformación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ejemplo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, no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indicar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</a:rPr>
              <a:t>: “100% Natural Rayon.”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1534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n-US" sz="4200" dirty="0" smtClean="0">
                <a:solidFill>
                  <a:schemeClr val="tx1"/>
                </a:solidFill>
              </a:rPr>
              <a:t>Las </a:t>
            </a:r>
            <a:r>
              <a:rPr lang="en-US" sz="4200" dirty="0" err="1" smtClean="0">
                <a:solidFill>
                  <a:schemeClr val="tx1"/>
                </a:solidFill>
              </a:rPr>
              <a:t>normas</a:t>
            </a:r>
            <a:r>
              <a:rPr lang="en-US" sz="4200" dirty="0" smtClean="0">
                <a:solidFill>
                  <a:schemeClr val="tx1"/>
                </a:solidFill>
              </a:rPr>
              <a:t> de </a:t>
            </a:r>
            <a:r>
              <a:rPr lang="en-US" sz="4200" dirty="0" err="1" smtClean="0">
                <a:solidFill>
                  <a:schemeClr val="tx1"/>
                </a:solidFill>
              </a:rPr>
              <a:t>las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etiquetas</a:t>
            </a:r>
            <a:r>
              <a:rPr lang="en-US" sz="4200" dirty="0" smtClean="0">
                <a:solidFill>
                  <a:schemeClr val="tx1"/>
                </a:solidFill>
              </a:rPr>
              <a:t> de </a:t>
            </a:r>
            <a:r>
              <a:rPr lang="en-US" sz="4200" dirty="0" err="1" smtClean="0">
                <a:solidFill>
                  <a:schemeClr val="tx1"/>
                </a:solidFill>
              </a:rPr>
              <a:t>cuidado</a:t>
            </a:r>
            <a:r>
              <a:rPr lang="en-US" sz="3200" dirty="0" smtClean="0">
                <a:solidFill>
                  <a:srgbClr val="063DE8"/>
                </a:solidFill>
              </a:rPr>
              <a:t/>
            </a:r>
            <a:br>
              <a:rPr lang="en-US" sz="3200" dirty="0" smtClean="0">
                <a:solidFill>
                  <a:srgbClr val="063DE8"/>
                </a:solidFill>
              </a:rPr>
            </a:br>
            <a:endParaRPr lang="en-US" sz="3200" dirty="0" smtClean="0">
              <a:solidFill>
                <a:srgbClr val="063DE8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905000"/>
            <a:ext cx="7921625" cy="4267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Exigen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etiquetas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ropa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indiquen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limpiar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artículo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ropa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sin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dañarlo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Un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artículo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ropa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necesita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una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menos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sea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lavable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cualquier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método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sin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dañarlo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Los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símbolos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ASTM se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pueden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usar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lugar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instrucciones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escritas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ser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bastante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durable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lo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vaya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permanecer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durante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útil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solidFill>
                  <a:schemeClr val="tx1"/>
                </a:solidFill>
              </a:rPr>
              <a:t>Más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</a:rPr>
              <a:t>Información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49275" y="1447800"/>
            <a:ext cx="8594725" cy="4937125"/>
          </a:xfrm>
        </p:spPr>
        <p:txBody>
          <a:bodyPr>
            <a:normAutofit fontScale="62500" lnSpcReduction="20000"/>
          </a:bodyPr>
          <a:lstStyle/>
          <a:p>
            <a:pPr indent="-173736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B435C"/>
                </a:solidFill>
                <a:latin typeface="+mj-lt"/>
              </a:rPr>
              <a:t>“Threading Your Way:” </a:t>
            </a:r>
          </a:p>
          <a:p>
            <a:pPr marL="17075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100" dirty="0" smtClean="0"/>
              <a:t>	http</a:t>
            </a:r>
            <a:r>
              <a:rPr lang="en-US" sz="2100" dirty="0"/>
              <a:t>://</a:t>
            </a:r>
            <a:r>
              <a:rPr lang="en-US" sz="2100" dirty="0" smtClean="0"/>
              <a:t>business.ftc.gov/documents/bus21-threading-your-way-through-</a:t>
            </a:r>
          </a:p>
          <a:p>
            <a:pPr marL="17075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100" dirty="0"/>
              <a:t>	</a:t>
            </a:r>
            <a:r>
              <a:rPr lang="en-US" sz="2100" dirty="0" smtClean="0"/>
              <a:t>labeling-requirements-under-textile-and-wool-acts</a:t>
            </a:r>
          </a:p>
          <a:p>
            <a:pPr indent="-173736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0614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Productos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textiles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y de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lana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: 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100" dirty="0" smtClean="0"/>
              <a:t>http</a:t>
            </a:r>
            <a:r>
              <a:rPr lang="en-US" sz="2100" dirty="0"/>
              <a:t>://</a:t>
            </a:r>
            <a:r>
              <a:rPr lang="en-US" sz="2100" dirty="0" smtClean="0"/>
              <a:t>business.ftc.gov/documents/bus21-threading-your-way-through-labeling-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100" dirty="0" smtClean="0"/>
              <a:t>	requirements-under-textile-and-wool-acts</a:t>
            </a:r>
            <a:endParaRPr lang="en-US" sz="2100" dirty="0"/>
          </a:p>
          <a:p>
            <a:pPr marL="0" indent="0">
              <a:buFont typeface="Wingdings" pitchFamily="2" charset="2"/>
              <a:buNone/>
              <a:defRPr/>
            </a:pPr>
            <a:endParaRPr lang="es-ES" sz="2000" dirty="0"/>
          </a:p>
          <a:p>
            <a:pPr marL="342900" indent="-342900">
              <a:defRPr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cuidado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/>
              <a:t>http://business.ftc.gov/documents/bus50-clothes-captioning-complying-care-labeling-rule </a:t>
            </a:r>
          </a:p>
          <a:p>
            <a:pPr marL="0" indent="0">
              <a:buNone/>
              <a:defRPr/>
            </a:pPr>
            <a:endParaRPr lang="es-ES" sz="2000" dirty="0" smtClean="0">
              <a:solidFill>
                <a:srgbClr val="AB435C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Productos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piel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dirty="0"/>
              <a:t>http://</a:t>
            </a:r>
            <a:r>
              <a:rPr lang="en-US" sz="2400" dirty="0" smtClean="0"/>
              <a:t>www.business.ftc.gov/documents/alt006-fur-mation-alert-how-comply-fur-products-	labeling-act </a:t>
            </a:r>
            <a:endParaRPr lang="en-US" sz="2400" dirty="0"/>
          </a:p>
          <a:p>
            <a:pPr marL="0" indent="0">
              <a:buNone/>
              <a:defRPr/>
            </a:pPr>
            <a:endParaRPr lang="es-ES" sz="2000" dirty="0" smtClean="0">
              <a:solidFill>
                <a:srgbClr val="AB435C"/>
              </a:solidFill>
              <a:latin typeface="+mj-lt"/>
            </a:endParaRPr>
          </a:p>
          <a:p>
            <a:pPr marL="342900" indent="-342900">
              <a:defRPr/>
            </a:pPr>
            <a:r>
              <a:rPr lang="en-US" sz="2000" dirty="0" err="1" smtClean="0">
                <a:solidFill>
                  <a:srgbClr val="AB435C"/>
                </a:solidFill>
                <a:latin typeface="+mj-lt"/>
              </a:rPr>
              <a:t>Números</a:t>
            </a:r>
            <a:r>
              <a:rPr lang="en-US" sz="2000" dirty="0" smtClean="0">
                <a:solidFill>
                  <a:srgbClr val="AB435C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AB435C"/>
                </a:solidFill>
                <a:latin typeface="+mj-lt"/>
              </a:rPr>
              <a:t>registrados</a:t>
            </a:r>
            <a:r>
              <a:rPr lang="en-US" sz="2000" dirty="0">
                <a:solidFill>
                  <a:srgbClr val="AB435C"/>
                </a:solidFill>
                <a:latin typeface="+mj-lt"/>
              </a:rPr>
              <a:t> (RN) &amp; </a:t>
            </a:r>
            <a:r>
              <a:rPr lang="en-US" sz="2000" dirty="0" err="1">
                <a:solidFill>
                  <a:srgbClr val="AB435C"/>
                </a:solidFill>
                <a:latin typeface="+mj-lt"/>
              </a:rPr>
              <a:t>artículos</a:t>
            </a:r>
            <a:r>
              <a:rPr lang="en-US" sz="2000" dirty="0">
                <a:solidFill>
                  <a:srgbClr val="AB435C"/>
                </a:solidFill>
                <a:latin typeface="+mj-lt"/>
              </a:rPr>
              <a:t> textiles, de </a:t>
            </a:r>
            <a:r>
              <a:rPr lang="en-US" sz="2000" dirty="0" err="1">
                <a:solidFill>
                  <a:srgbClr val="AB435C"/>
                </a:solidFill>
                <a:latin typeface="+mj-lt"/>
              </a:rPr>
              <a:t>lana</a:t>
            </a:r>
            <a:r>
              <a:rPr lang="en-US" sz="2000" dirty="0">
                <a:solidFill>
                  <a:srgbClr val="AB435C"/>
                </a:solidFill>
                <a:latin typeface="+mj-lt"/>
              </a:rPr>
              <a:t> y de </a:t>
            </a:r>
            <a:r>
              <a:rPr lang="en-US" sz="2000" dirty="0" err="1">
                <a:solidFill>
                  <a:srgbClr val="AB435C"/>
                </a:solidFill>
                <a:latin typeface="+mj-lt"/>
              </a:rPr>
              <a:t>piel</a:t>
            </a:r>
            <a:endParaRPr lang="en-US" sz="2000" dirty="0">
              <a:solidFill>
                <a:srgbClr val="AB435C"/>
              </a:solidFill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		</a:t>
            </a:r>
            <a:r>
              <a:rPr lang="en-US" sz="2400" dirty="0"/>
              <a:t>Division of Enforcement</a:t>
            </a:r>
            <a:br>
              <a:rPr lang="en-US" sz="2400" dirty="0"/>
            </a:br>
            <a:r>
              <a:rPr lang="en-US" sz="2400" dirty="0"/>
              <a:t>		Federal Trade Commission</a:t>
            </a:r>
            <a:br>
              <a:rPr lang="en-US" sz="2400" dirty="0"/>
            </a:br>
            <a:r>
              <a:rPr lang="en-US" sz="2400" dirty="0"/>
              <a:t>		600 Pennsylvania Avenue, NW</a:t>
            </a:r>
            <a:br>
              <a:rPr lang="en-US" sz="2400" dirty="0"/>
            </a:br>
            <a:r>
              <a:rPr lang="en-US" sz="2400" dirty="0"/>
              <a:t>		Washington, DC 20580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 err="1"/>
              <a:t>Teléfono</a:t>
            </a:r>
            <a:r>
              <a:rPr lang="en-US" sz="2400" dirty="0"/>
              <a:t>: (202) 326-3553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Cómo</a:t>
            </a:r>
            <a:r>
              <a:rPr lang="en-US" altLang="en-US" dirty="0"/>
              <a:t> </a:t>
            </a:r>
            <a:r>
              <a:rPr lang="en-US" altLang="en-US" dirty="0" err="1"/>
              <a:t>contactar</a:t>
            </a:r>
            <a:r>
              <a:rPr lang="en-US" altLang="en-US" dirty="0"/>
              <a:t> </a:t>
            </a:r>
            <a:r>
              <a:rPr lang="en-US" altLang="en-US" dirty="0" err="1"/>
              <a:t>conmigo</a:t>
            </a:r>
            <a:r>
              <a:rPr lang="en-US" altLang="en-US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25888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Michael Waller</a:t>
            </a:r>
          </a:p>
          <a:p>
            <a:pPr marL="125888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Abogado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125888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s-ES" dirty="0" smtClean="0"/>
              <a:t>Bureau of </a:t>
            </a:r>
            <a:r>
              <a:rPr lang="es-ES" dirty="0" err="1" smtClean="0"/>
              <a:t>Consumer</a:t>
            </a:r>
            <a:r>
              <a:rPr lang="es-ES" dirty="0" smtClean="0"/>
              <a:t> </a:t>
            </a:r>
            <a:r>
              <a:rPr lang="es-ES" dirty="0" err="1" smtClean="0"/>
              <a:t>Protection</a:t>
            </a:r>
            <a:endParaRPr lang="es-ES" dirty="0"/>
          </a:p>
          <a:p>
            <a:pPr marL="125888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Federal Trade Commission</a:t>
            </a:r>
          </a:p>
          <a:p>
            <a:pPr marL="125888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Teléfono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 202-326-2902</a:t>
            </a:r>
          </a:p>
          <a:p>
            <a:pPr marL="125888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rwaller@ftc.gov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550" cy="1981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000" dirty="0" err="1">
                <a:solidFill>
                  <a:schemeClr val="tx1"/>
                </a:solidFill>
              </a:rPr>
              <a:t>Q</a:t>
            </a:r>
            <a:r>
              <a:rPr lang="en-US" sz="6000" dirty="0" err="1" smtClean="0">
                <a:solidFill>
                  <a:schemeClr val="tx1"/>
                </a:solidFill>
              </a:rPr>
              <a:t>ué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es</a:t>
            </a:r>
            <a:r>
              <a:rPr lang="en-US" sz="6000" dirty="0" smtClean="0">
                <a:solidFill>
                  <a:schemeClr val="tx1"/>
                </a:solidFill>
              </a:rPr>
              <a:t> la Federal Trade Commission?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n-US" sz="1800" dirty="0" smtClean="0"/>
              <a:t>La FTC aplica la ley sobre la publicidad y el marketing de la mayoría de productos y servicios en el comercio.</a:t>
            </a:r>
          </a:p>
          <a:p>
            <a:pPr eaLnBrk="1" hangingPunct="1">
              <a:lnSpc>
                <a:spcPct val="80000"/>
              </a:lnSpc>
            </a:pPr>
            <a:endParaRPr lang="es-E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n-US" sz="1800" dirty="0" smtClean="0"/>
              <a:t>Generalmente, la FTC no tiene jurisdicción sobre los </a:t>
            </a:r>
            <a:r>
              <a:rPr lang="en-US" altLang="en-US" sz="1800" dirty="0" smtClean="0"/>
              <a:t>“common carriers” </a:t>
            </a:r>
            <a:r>
              <a:rPr lang="es-ES" altLang="en-US" sz="1800" dirty="0" smtClean="0"/>
              <a:t>(aviones, trenes, autobuses, compañías telefónicas), seguros (que está regulado por los estados), y las tarifas que se cobran por el gas natural y las compañías eléctricas.</a:t>
            </a:r>
          </a:p>
          <a:p>
            <a:pPr eaLnBrk="1" hangingPunct="1">
              <a:lnSpc>
                <a:spcPct val="80000"/>
              </a:lnSpc>
            </a:pPr>
            <a:endParaRPr lang="es-E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s-ES" altLang="en-US" sz="1800" dirty="0" smtClean="0"/>
              <a:t>Algunos ejemplos de las áreas dentro de la jurisdicción de la FTC: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s-ES" alt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smtClean="0"/>
              <a:t>Publicidad nacional (prensa, televisión, etc.)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smtClean="0"/>
              <a:t>Publicidad de correo directo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smtClean="0"/>
              <a:t>Publicidad y venta de franquicias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smtClean="0"/>
              <a:t>Garantías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err="1" smtClean="0"/>
              <a:t>Telemarketing</a:t>
            </a:r>
            <a:endParaRPr lang="es-ES" alt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smtClean="0"/>
              <a:t>Fraude empresarial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 sz="1400" dirty="0" smtClean="0"/>
              <a:t>Esquemas piramidales</a:t>
            </a: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err="1" smtClean="0"/>
              <a:t>Etiquetar</a:t>
            </a:r>
            <a:r>
              <a:rPr lang="en-US" altLang="en-US" sz="1400" dirty="0" smtClean="0"/>
              <a:t> de  </a:t>
            </a:r>
            <a:r>
              <a:rPr lang="en-US" altLang="en-US" sz="1400" dirty="0" err="1" smtClean="0"/>
              <a:t>productos</a:t>
            </a:r>
            <a:r>
              <a:rPr lang="en-US" altLang="en-US" sz="1400" dirty="0" smtClean="0"/>
              <a:t> textiles y de </a:t>
            </a:r>
            <a:r>
              <a:rPr lang="en-US" altLang="en-US" sz="1400" dirty="0" err="1" smtClean="0"/>
              <a:t>lana</a:t>
            </a:r>
            <a:r>
              <a:rPr lang="en-US" altLang="en-US" sz="1400" dirty="0" smtClean="0"/>
              <a:t>…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Las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altLang="en-US" sz="4000" dirty="0" err="1" smtClean="0">
                <a:solidFill>
                  <a:schemeClr val="tx2">
                    <a:lumMod val="50000"/>
                  </a:schemeClr>
                </a:solidFill>
              </a:rPr>
              <a:t>eyes</a:t>
            </a:r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n-US" altLang="en-US" sz="4000" dirty="0" err="1" smtClean="0">
                <a:solidFill>
                  <a:schemeClr val="tx2">
                    <a:lumMod val="50000"/>
                  </a:schemeClr>
                </a:solidFill>
              </a:rPr>
              <a:t>normas</a:t>
            </a:r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 para la </a:t>
            </a:r>
            <a:r>
              <a:rPr lang="en-US" altLang="en-US" sz="4000" dirty="0" err="1" smtClean="0">
                <a:solidFill>
                  <a:schemeClr val="tx2">
                    <a:lumMod val="50000"/>
                  </a:schemeClr>
                </a:solidFill>
              </a:rPr>
              <a:t>etiquetar</a:t>
            </a:r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 de  </a:t>
            </a:r>
            <a:r>
              <a:rPr lang="en-US" altLang="en-US" sz="4000" dirty="0" err="1" smtClean="0">
                <a:solidFill>
                  <a:schemeClr val="tx2">
                    <a:lumMod val="50000"/>
                  </a:schemeClr>
                </a:solidFill>
              </a:rPr>
              <a:t>productos</a:t>
            </a:r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 textiles y de </a:t>
            </a:r>
            <a:r>
              <a:rPr lang="en-US" altLang="en-US" sz="4000" dirty="0" err="1" smtClean="0">
                <a:solidFill>
                  <a:schemeClr val="tx2">
                    <a:lumMod val="50000"/>
                  </a:schemeClr>
                </a:solidFill>
              </a:rPr>
              <a:t>lana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en-US" sz="2800" dirty="0" smtClean="0"/>
          </a:p>
          <a:p>
            <a:r>
              <a:rPr lang="en-US" altLang="en-US" sz="2800" dirty="0" smtClean="0">
                <a:solidFill>
                  <a:schemeClr val="accent2">
                    <a:lumMod val="50000"/>
                  </a:schemeClr>
                </a:solidFill>
              </a:rPr>
              <a:t>Textile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Fiber Products Identification Act, 15 U.S.C. § 70, y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regulaciones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16 CFR Part 303</a:t>
            </a:r>
          </a:p>
          <a:p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Wool Products Labeling Act, 15 U.S.C. § 68, y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regulaciones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, 16 CFR Part 300</a:t>
            </a:r>
          </a:p>
          <a:p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Rule on Care Labeling of Textile Wearing Apparel &amp; Certain Piece Goods, 16 CFR Part 423</a:t>
            </a:r>
          </a:p>
          <a:p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Fur Products Labeling Act, 15 U.S.C. § 69, y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</a:rPr>
              <a:t>regulaciones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, 16 CFR Part 301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772400" cy="137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3400" dirty="0">
                <a:solidFill>
                  <a:schemeClr val="tx2">
                    <a:lumMod val="50000"/>
                  </a:schemeClr>
                </a:solidFill>
              </a:rPr>
              <a:t>Los </a:t>
            </a:r>
            <a:r>
              <a:rPr lang="en-US" altLang="en-US" sz="3400" dirty="0" err="1">
                <a:solidFill>
                  <a:schemeClr val="tx2">
                    <a:lumMod val="50000"/>
                  </a:schemeClr>
                </a:solidFill>
              </a:rPr>
              <a:t>productos</a:t>
            </a:r>
            <a:r>
              <a:rPr lang="en-US" altLang="en-US" sz="3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400" dirty="0" err="1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US" altLang="en-US" sz="3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400" dirty="0" err="1">
                <a:solidFill>
                  <a:schemeClr val="tx2">
                    <a:lumMod val="50000"/>
                  </a:schemeClr>
                </a:solidFill>
              </a:rPr>
              <a:t>deben</a:t>
            </a:r>
            <a:r>
              <a:rPr lang="en-US" altLang="en-US" sz="3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400" dirty="0" err="1" smtClean="0">
                <a:solidFill>
                  <a:schemeClr val="tx2">
                    <a:lumMod val="50000"/>
                  </a:schemeClr>
                </a:solidFill>
              </a:rPr>
              <a:t>tener</a:t>
            </a:r>
            <a:r>
              <a:rPr lang="en-US" altLang="en-US" sz="3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3400" dirty="0" err="1" smtClean="0">
                <a:solidFill>
                  <a:schemeClr val="tx2">
                    <a:lumMod val="50000"/>
                  </a:schemeClr>
                </a:solidFill>
              </a:rPr>
              <a:t>etiqueta</a:t>
            </a:r>
            <a:r>
              <a:rPr lang="en-US" altLang="en-US" sz="3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1" y="1752600"/>
            <a:ext cx="7696200" cy="4267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etiquetar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mayoria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productos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textiles y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lana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 Hay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más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información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ftc.gov.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Generalmente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tiene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tener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estos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productos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Ropa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(clothing)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Hilo y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tejido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(yarns and fabrics)</a:t>
            </a:r>
          </a:p>
          <a:p>
            <a:pPr lvl="1" eaLnBrk="1" hangingPunct="1"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Ropa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cama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toallas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toallitas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(bedding, towels, washcloths)</a:t>
            </a:r>
          </a:p>
          <a:p>
            <a:pPr lvl="1" eaLnBrk="1" hangingPunct="1"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Recubrimiento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piso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: mantas,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alfombra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y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esteras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(floor coverings: rugs, carpets, and mats)</a:t>
            </a:r>
          </a:p>
          <a:p>
            <a:pPr lvl="1" eaLnBrk="1" hangingPunct="1">
              <a:defRPr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Productos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cualquier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cantidad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lana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salvo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tapicería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(upholstery)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86775" cy="1066800"/>
          </a:xfrm>
        </p:spPr>
        <p:txBody>
          <a:bodyPr/>
          <a:lstStyle/>
          <a:p>
            <a:r>
              <a:rPr lang="en-US" altLang="en-US" sz="4000" dirty="0" err="1">
                <a:solidFill>
                  <a:srgbClr val="002060"/>
                </a:solidFill>
              </a:rPr>
              <a:t>Cuando</a:t>
            </a:r>
            <a:r>
              <a:rPr lang="en-US" altLang="en-US" sz="4000" dirty="0">
                <a:solidFill>
                  <a:srgbClr val="002060"/>
                </a:solidFill>
              </a:rPr>
              <a:t> se </a:t>
            </a:r>
            <a:r>
              <a:rPr lang="en-US" altLang="en-US" sz="4000" dirty="0" err="1">
                <a:solidFill>
                  <a:srgbClr val="002060"/>
                </a:solidFill>
              </a:rPr>
              <a:t>tiene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que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poner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etiqueta</a:t>
            </a:r>
            <a:r>
              <a:rPr lang="en-US" altLang="en-US" sz="4000" dirty="0">
                <a:solidFill>
                  <a:srgbClr val="002060"/>
                </a:solidFill>
              </a:rPr>
              <a:t>?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8575"/>
            <a:ext cx="8183563" cy="493712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Generalmente</a:t>
            </a:r>
            <a:r>
              <a:rPr lang="en-US" sz="2800" dirty="0"/>
              <a:t>, se </a:t>
            </a:r>
            <a:r>
              <a:rPr lang="en-US" sz="2800" dirty="0" err="1"/>
              <a:t>tiene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etiquetar</a:t>
            </a:r>
            <a:r>
              <a:rPr lang="en-US" sz="2800" dirty="0"/>
              <a:t> </a:t>
            </a:r>
            <a:r>
              <a:rPr lang="en-US" sz="2800" dirty="0" err="1"/>
              <a:t>productos</a:t>
            </a:r>
            <a:r>
              <a:rPr lang="en-US" sz="2800" dirty="0"/>
              <a:t> textiles </a:t>
            </a:r>
            <a:r>
              <a:rPr lang="en-US" sz="2800" dirty="0" err="1"/>
              <a:t>listos</a:t>
            </a:r>
            <a:r>
              <a:rPr lang="en-US" sz="2800" dirty="0"/>
              <a:t> para vender a los </a:t>
            </a:r>
            <a:r>
              <a:rPr lang="en-US" sz="2800" dirty="0" err="1"/>
              <a:t>consumidores</a:t>
            </a:r>
            <a:r>
              <a:rPr lang="en-US" sz="2800" dirty="0"/>
              <a:t>.  L</a:t>
            </a:r>
            <a:r>
              <a:rPr lang="en-US" sz="2800" dirty="0" smtClean="0"/>
              <a:t>os </a:t>
            </a:r>
            <a:r>
              <a:rPr lang="en-US" sz="2800" dirty="0" err="1"/>
              <a:t>productos</a:t>
            </a:r>
            <a:r>
              <a:rPr lang="en-US" sz="2800" dirty="0"/>
              <a:t> no </a:t>
            </a:r>
            <a:r>
              <a:rPr lang="en-US" sz="2800" dirty="0" err="1" smtClean="0"/>
              <a:t>terminados</a:t>
            </a:r>
            <a:r>
              <a:rPr lang="en-US" sz="2800" dirty="0" smtClean="0"/>
              <a:t> </a:t>
            </a:r>
            <a:r>
              <a:rPr lang="en-US" sz="2800" dirty="0" err="1" smtClean="0"/>
              <a:t>pueden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envíados</a:t>
            </a:r>
            <a:r>
              <a:rPr lang="en-US" sz="2800" dirty="0" smtClean="0"/>
              <a:t> </a:t>
            </a:r>
            <a:r>
              <a:rPr lang="en-US" sz="2800" dirty="0"/>
              <a:t>con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factura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 smtClean="0"/>
              <a:t>provea</a:t>
            </a:r>
            <a:r>
              <a:rPr lang="en-US" sz="2800" dirty="0" smtClean="0"/>
              <a:t> </a:t>
            </a:r>
            <a:r>
              <a:rPr lang="en-US" sz="2800" dirty="0"/>
              <a:t>la </a:t>
            </a:r>
            <a:r>
              <a:rPr lang="en-US" sz="2800" dirty="0" err="1"/>
              <a:t>información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 smtClean="0"/>
              <a:t>estaría</a:t>
            </a:r>
            <a:r>
              <a:rPr lang="en-US" sz="2800" dirty="0" smtClean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etiqueta</a:t>
            </a:r>
            <a:r>
              <a:rPr lang="en-US" sz="2800" dirty="0" smtClean="0"/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65532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Los </a:t>
            </a:r>
            <a:r>
              <a:rPr lang="en-US" altLang="en-US" sz="4000" dirty="0" err="1">
                <a:solidFill>
                  <a:schemeClr val="tx1"/>
                </a:solidFill>
              </a:rPr>
              <a:t>básicos</a:t>
            </a:r>
            <a:r>
              <a:rPr lang="en-US" altLang="en-US" sz="4000" dirty="0">
                <a:solidFill>
                  <a:schemeClr val="tx1"/>
                </a:solidFill>
              </a:rPr>
              <a:t> de la </a:t>
            </a:r>
            <a:r>
              <a:rPr lang="en-US" altLang="en-US" sz="4000" dirty="0" err="1">
                <a:solidFill>
                  <a:schemeClr val="tx1"/>
                </a:solidFill>
              </a:rPr>
              <a:t>etiqueta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1676400"/>
            <a:ext cx="7997825" cy="449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400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Las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etiquetas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productos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textiles y de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lana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deben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demostrar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tres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categorías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informáticas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Contenido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textil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(“Fiber Content”) – 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nombre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 la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fibra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“cotton” o “viscose.”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Nombre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responsable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sería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fábrica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, 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importador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distribuidor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, o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detallista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  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Entidades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del EE.UU. 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pueden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solicitar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un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número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registrado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 (“Registered Identification Number” o “RN”) para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usar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lugar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nombre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país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origen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permanecer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unida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al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hasta la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venta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y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entrega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al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consumidor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Si 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tiene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un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cuello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una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camisa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or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chaqueta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), la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con el </a:t>
            </a:r>
            <a:r>
              <a:rPr lang="en-US" sz="4500" dirty="0" err="1">
                <a:solidFill>
                  <a:schemeClr val="accent2">
                    <a:lumMod val="50000"/>
                  </a:schemeClr>
                </a:solidFill>
              </a:rPr>
              <a:t>paÍs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origen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tiene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ser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dentro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cuello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centro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  Se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puede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poner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otra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información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otra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parte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cuello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siempre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consumidor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puede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leerla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sin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dificultad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Toda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información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requerida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tiene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ser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inglés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  Sin embargo,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también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puede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poner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4500" dirty="0" err="1">
                <a:solidFill>
                  <a:schemeClr val="accent2">
                    <a:lumMod val="50000"/>
                  </a:schemeClr>
                </a:solidFill>
              </a:rPr>
              <a:t>información</a:t>
            </a:r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otras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accent2">
                    <a:lumMod val="50000"/>
                  </a:schemeClr>
                </a:solidFill>
              </a:rPr>
              <a:t>lenguas</a:t>
            </a:r>
            <a:r>
              <a:rPr lang="en-US" sz="4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8580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n-US" altLang="en-US" sz="4000" dirty="0" err="1" smtClean="0">
                <a:solidFill>
                  <a:schemeClr val="tx2">
                    <a:lumMod val="50000"/>
                  </a:schemeClr>
                </a:solidFill>
              </a:rPr>
              <a:t>etiqueta</a:t>
            </a:r>
            <a:r>
              <a:rPr lang="en-US" alt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contenido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textil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1524000"/>
            <a:ext cx="8305800" cy="4724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pPr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Las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etiquetas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deben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listar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los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nombres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genéricos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y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sus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porcentajes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peso. 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ejemplo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0752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nombrar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componen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menos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cinco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porciento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contenido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del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“other fiber(s),” a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menos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sean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lana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o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cambien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funciona</a:t>
            </a:r>
            <a:r>
              <a:rPr lang="en-US" sz="230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hacer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un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producto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más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elástico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</a:rPr>
              <a:t>ejempl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6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362200"/>
            <a:ext cx="1819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5051425"/>
            <a:ext cx="1768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86775" cy="1066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etiqueta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contenido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textil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412163" cy="4787900"/>
          </a:xfrm>
        </p:spPr>
        <p:txBody>
          <a:bodyPr>
            <a:normAutofit/>
          </a:bodyPr>
          <a:lstStyle/>
          <a:p>
            <a:pPr lvl="1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Para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naturales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la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debe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usar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sus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nombres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comunes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ejemplo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“cotton.”</a:t>
            </a:r>
          </a:p>
          <a:p>
            <a:pPr lvl="3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Nota: Si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naturales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procesan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sintéticas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luego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usa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nombre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sintético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ejemplo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“rayon”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hecho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bambú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“rayon,” y no “bamboo.”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“Generic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Fiber Names”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Nombres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genericos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) de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sintéticas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tienen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ser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aprobados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la FTC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 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Aprobados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son los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nombres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ISO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2076: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2010(E). 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 indent="-173736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Otros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nombres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aprobados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“acrylic,” “rayon,” “spandex,” son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encontrados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nuestra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regla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16 C.F.R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303.7. 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86775" cy="1066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etiqueta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contenido</a:t>
            </a: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tx2">
                    <a:lumMod val="50000"/>
                  </a:schemeClr>
                </a:solidFill>
              </a:rPr>
              <a:t>textil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259763" cy="4937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especiales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lana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La Ley de Lana (“the Wool Act”)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denomina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ciertas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lana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como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“specialty fibers.”  Se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puede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identificar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estas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fibras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nombre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etiqueta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Alpaca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Mohair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Cashmere (Casimir)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Camel (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Camello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Llama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Vicuna.</a:t>
            </a:r>
          </a:p>
        </p:txBody>
      </p:sp>
      <p:pic>
        <p:nvPicPr>
          <p:cNvPr id="1536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43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2015-07-13T04:00:00+00:00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>Information</Document_x0020_Type>
    <Description0 xmlns="6dfc6e00-eaa7-471f-8691-9b952787d5c9">PPT FTC Spanish</Description0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89DF4D2-1163-4FE0-8987-E3BD5A88CF24}"/>
</file>

<file path=customXml/itemProps2.xml><?xml version="1.0" encoding="utf-8"?>
<ds:datastoreItem xmlns:ds="http://schemas.openxmlformats.org/officeDocument/2006/customXml" ds:itemID="{F77ED865-5F51-496F-8B59-2427288150E4}"/>
</file>

<file path=customXml/itemProps3.xml><?xml version="1.0" encoding="utf-8"?>
<ds:datastoreItem xmlns:ds="http://schemas.openxmlformats.org/officeDocument/2006/customXml" ds:itemID="{9AE0CBCB-D52B-438C-9385-46CEA486EEEF}"/>
</file>

<file path=customXml/itemProps4.xml><?xml version="1.0" encoding="utf-8"?>
<ds:datastoreItem xmlns:ds="http://schemas.openxmlformats.org/officeDocument/2006/customXml" ds:itemID="{32A2F96E-43E2-44BE-95E4-892E365D79E5}"/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6071</TotalTime>
  <Pages>26</Pages>
  <Words>1042</Words>
  <Application>Microsoft Office PowerPoint</Application>
  <PresentationFormat>On-screen Show (4:3)</PresentationFormat>
  <Paragraphs>115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Soho</vt:lpstr>
      <vt:lpstr>U.S. Federal Trade Commission REGLAS Para LA ETIQUETAR DE PRODUCTOS TEXTILES Y DE LANA</vt:lpstr>
      <vt:lpstr>Qué es la Federal Trade Commission?</vt:lpstr>
      <vt:lpstr>Las leyes y normas para la etiquetar de  productos textiles y de lana</vt:lpstr>
      <vt:lpstr>Los productos que deben tener etiqueta.</vt:lpstr>
      <vt:lpstr>Cuando se tiene que poner etiqueta?</vt:lpstr>
      <vt:lpstr>Los básicos de la etiqueta</vt:lpstr>
      <vt:lpstr>La etiqueta de contenido textil</vt:lpstr>
      <vt:lpstr>La etiqueta de contenido textil</vt:lpstr>
      <vt:lpstr>La etiqueta de contenido textil</vt:lpstr>
      <vt:lpstr>Nombre de Fábrica/Importador o Números registrados (RN)</vt:lpstr>
      <vt:lpstr>Etiqueta del país de origen</vt:lpstr>
      <vt:lpstr>Información “no requerida”</vt:lpstr>
      <vt:lpstr>Las normas de las etiquetas de cuidado </vt:lpstr>
      <vt:lpstr>Más Información</vt:lpstr>
      <vt:lpstr>Cómo contactar conmigo?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Federal Trade Commission</dc:creator>
  <cp:lastModifiedBy>Federal Trade Commission</cp:lastModifiedBy>
  <cp:revision>139</cp:revision>
  <cp:lastPrinted>2015-06-18T21:27:23Z</cp:lastPrinted>
  <dcterms:created xsi:type="dcterms:W3CDTF">1999-11-01T14:46:57Z</dcterms:created>
  <dcterms:modified xsi:type="dcterms:W3CDTF">2015-06-30T19:45:57Z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e18f43b2-aad6-4ba2-b058-d9dbb8bd73a0</vt:lpwstr>
  </property>
</Properties>
</file>