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6"/>
  </p:notesMasterIdLst>
  <p:handoutMasterIdLst>
    <p:handoutMasterId r:id="rId77"/>
  </p:handoutMasterIdLst>
  <p:sldIdLst>
    <p:sldId id="325"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258" r:id="rId22"/>
    <p:sldId id="280" r:id="rId23"/>
    <p:sldId id="315" r:id="rId24"/>
    <p:sldId id="316" r:id="rId25"/>
    <p:sldId id="260" r:id="rId26"/>
    <p:sldId id="261" r:id="rId27"/>
    <p:sldId id="262" r:id="rId28"/>
    <p:sldId id="263" r:id="rId29"/>
    <p:sldId id="283" r:id="rId30"/>
    <p:sldId id="284" r:id="rId31"/>
    <p:sldId id="282" r:id="rId32"/>
    <p:sldId id="268" r:id="rId33"/>
    <p:sldId id="270" r:id="rId34"/>
    <p:sldId id="271" r:id="rId35"/>
    <p:sldId id="272" r:id="rId36"/>
    <p:sldId id="273" r:id="rId37"/>
    <p:sldId id="274" r:id="rId38"/>
    <p:sldId id="287" r:id="rId39"/>
    <p:sldId id="276" r:id="rId40"/>
    <p:sldId id="289" r:id="rId41"/>
    <p:sldId id="288" r:id="rId42"/>
    <p:sldId id="317" r:id="rId43"/>
    <p:sldId id="290" r:id="rId44"/>
    <p:sldId id="298" r:id="rId45"/>
    <p:sldId id="301" r:id="rId46"/>
    <p:sldId id="304" r:id="rId47"/>
    <p:sldId id="302" r:id="rId48"/>
    <p:sldId id="305" r:id="rId49"/>
    <p:sldId id="286" r:id="rId50"/>
    <p:sldId id="351" r:id="rId51"/>
    <p:sldId id="296" r:id="rId52"/>
    <p:sldId id="297" r:id="rId53"/>
    <p:sldId id="310" r:id="rId54"/>
    <p:sldId id="313" r:id="rId55"/>
    <p:sldId id="311" r:id="rId56"/>
    <p:sldId id="318" r:id="rId57"/>
    <p:sldId id="320" r:id="rId58"/>
    <p:sldId id="306" r:id="rId59"/>
    <p:sldId id="292" r:id="rId60"/>
    <p:sldId id="309" r:id="rId61"/>
    <p:sldId id="307" r:id="rId62"/>
    <p:sldId id="322" r:id="rId63"/>
    <p:sldId id="350" r:id="rId64"/>
    <p:sldId id="308" r:id="rId65"/>
    <p:sldId id="321" r:id="rId66"/>
    <p:sldId id="294" r:id="rId67"/>
    <p:sldId id="326" r:id="rId68"/>
    <p:sldId id="327" r:id="rId69"/>
    <p:sldId id="354" r:id="rId70"/>
    <p:sldId id="328" r:id="rId71"/>
    <p:sldId id="329" r:id="rId72"/>
    <p:sldId id="330" r:id="rId73"/>
    <p:sldId id="331" r:id="rId74"/>
    <p:sldId id="312" r:id="rId7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3300"/>
    <a:srgbClr val="BC0000"/>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ustomXml" Target="../customXml/item3.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85" Type="http://schemas.openxmlformats.org/officeDocument/2006/relationships/customXml" Target="../customXml/item4.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1B5854C4-4251-4848-8EFE-832D843B6FD6}" type="datetimeFigureOut">
              <a:rPr lang="en-US" smtClean="0"/>
              <a:pPr/>
              <a:t>6/2/2015</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F754BF0-0159-4531-93FD-DBD6F3AE6396}" type="slidenum">
              <a:rPr lang="en-US" smtClean="0"/>
              <a:pPr/>
              <a:t>‹#›</a:t>
            </a:fld>
            <a:endParaRPr lang="en-US"/>
          </a:p>
        </p:txBody>
      </p:sp>
    </p:spTree>
    <p:extLst>
      <p:ext uri="{BB962C8B-B14F-4D97-AF65-F5344CB8AC3E}">
        <p14:creationId xmlns:p14="http://schemas.microsoft.com/office/powerpoint/2010/main" val="411877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AA9235B1-5D6C-4A2A-A66F-B3A5667102EA}" type="datetimeFigureOut">
              <a:rPr lang="en-US" smtClean="0"/>
              <a:pPr/>
              <a:t>6/2/2015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7B9E2EC4-3AED-41CA-A2EA-24E9A129AB00}" type="slidenum">
              <a:rPr lang="en-US" smtClean="0"/>
              <a:pPr/>
              <a:t>‹#›</a:t>
            </a:fld>
            <a:endParaRPr lang="en-US"/>
          </a:p>
        </p:txBody>
      </p:sp>
    </p:spTree>
    <p:extLst>
      <p:ext uri="{BB962C8B-B14F-4D97-AF65-F5344CB8AC3E}">
        <p14:creationId xmlns:p14="http://schemas.microsoft.com/office/powerpoint/2010/main" val="112166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
        <p:nvSpPr>
          <p:cNvPr id="16388" name="Slide Number Placeholder 3"/>
          <p:cNvSpPr txBox="1">
            <a:spLocks noGrp="1"/>
          </p:cNvSpPr>
          <p:nvPr/>
        </p:nvSpPr>
        <p:spPr bwMode="auto">
          <a:xfrm>
            <a:off x="3884613" y="8846553"/>
            <a:ext cx="297180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fld id="{431AAF8F-F85C-404F-A299-D1A351FAFAE5}" type="slidenum">
              <a:rPr lang="en-US" sz="1200">
                <a:solidFill>
                  <a:prstClr val="black"/>
                </a:solidFill>
              </a:rPr>
              <a:pPr algn="r" eaLnBrk="1" fontAlgn="auto" hangingPunct="1">
                <a:spcBef>
                  <a:spcPts val="0"/>
                </a:spcBef>
                <a:spcAft>
                  <a:spcPts val="0"/>
                </a:spcAft>
              </a:pPr>
              <a:t>2</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8436" name="Slide Number Placeholder 3"/>
          <p:cNvSpPr txBox="1">
            <a:spLocks noGrp="1"/>
          </p:cNvSpPr>
          <p:nvPr/>
        </p:nvSpPr>
        <p:spPr bwMode="auto">
          <a:xfrm>
            <a:off x="3884613" y="8846553"/>
            <a:ext cx="297180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9D0A154-40E3-4EF7-92F7-AC7F26A81C37}" type="slidenum">
              <a:rPr lang="en-US" sz="1200"/>
              <a:pPr algn="r" eaLnBrk="1" hangingPunct="1"/>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C139ECC-F04F-4463-A9E0-6409DF9047F3}" type="slidenum">
              <a:rPr lang="en-US" smtClean="0">
                <a:solidFill>
                  <a:prstClr val="black"/>
                </a:solidFill>
              </a:rPr>
              <a:pPr/>
              <a:t>15</a:t>
            </a:fld>
            <a:endParaRPr lang="en-US"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226367" indent="-226367"/>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Times New Roman" pitchFamily="18" charset="0"/>
              <a:cs typeface="Times New Roman" pitchFamily="18" charset="0"/>
            </a:endParaRPr>
          </a:p>
        </p:txBody>
      </p:sp>
      <p:sp>
        <p:nvSpPr>
          <p:cNvPr id="317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28" indent="-283011" eaLnBrk="0" hangingPunct="0">
              <a:defRPr>
                <a:solidFill>
                  <a:schemeClr val="tx1"/>
                </a:solidFill>
                <a:latin typeface="Arial" charset="0"/>
              </a:defRPr>
            </a:lvl2pPr>
            <a:lvl3pPr marL="1132041" indent="-226408" eaLnBrk="0" hangingPunct="0">
              <a:defRPr>
                <a:solidFill>
                  <a:schemeClr val="tx1"/>
                </a:solidFill>
                <a:latin typeface="Arial" charset="0"/>
              </a:defRPr>
            </a:lvl3pPr>
            <a:lvl4pPr marL="1584858" indent="-226408" eaLnBrk="0" hangingPunct="0">
              <a:defRPr>
                <a:solidFill>
                  <a:schemeClr val="tx1"/>
                </a:solidFill>
                <a:latin typeface="Arial" charset="0"/>
              </a:defRPr>
            </a:lvl4pPr>
            <a:lvl5pPr marL="2037675" indent="-226408" eaLnBrk="0" hangingPunct="0">
              <a:defRPr>
                <a:solidFill>
                  <a:schemeClr val="tx1"/>
                </a:solidFill>
                <a:latin typeface="Arial" charset="0"/>
              </a:defRPr>
            </a:lvl5pPr>
            <a:lvl6pPr marL="2490491" indent="-226408" eaLnBrk="0" fontAlgn="base" hangingPunct="0">
              <a:spcBef>
                <a:spcPct val="0"/>
              </a:spcBef>
              <a:spcAft>
                <a:spcPct val="0"/>
              </a:spcAft>
              <a:defRPr>
                <a:solidFill>
                  <a:schemeClr val="tx1"/>
                </a:solidFill>
                <a:latin typeface="Arial" charset="0"/>
              </a:defRPr>
            </a:lvl6pPr>
            <a:lvl7pPr marL="2943307" indent="-226408" eaLnBrk="0" fontAlgn="base" hangingPunct="0">
              <a:spcBef>
                <a:spcPct val="0"/>
              </a:spcBef>
              <a:spcAft>
                <a:spcPct val="0"/>
              </a:spcAft>
              <a:defRPr>
                <a:solidFill>
                  <a:schemeClr val="tx1"/>
                </a:solidFill>
                <a:latin typeface="Arial" charset="0"/>
              </a:defRPr>
            </a:lvl7pPr>
            <a:lvl8pPr marL="3396124" indent="-226408" eaLnBrk="0" fontAlgn="base" hangingPunct="0">
              <a:spcBef>
                <a:spcPct val="0"/>
              </a:spcBef>
              <a:spcAft>
                <a:spcPct val="0"/>
              </a:spcAft>
              <a:defRPr>
                <a:solidFill>
                  <a:schemeClr val="tx1"/>
                </a:solidFill>
                <a:latin typeface="Arial" charset="0"/>
              </a:defRPr>
            </a:lvl8pPr>
            <a:lvl9pPr marL="3848940" indent="-226408" eaLnBrk="0" fontAlgn="base" hangingPunct="0">
              <a:spcBef>
                <a:spcPct val="0"/>
              </a:spcBef>
              <a:spcAft>
                <a:spcPct val="0"/>
              </a:spcAft>
              <a:defRPr>
                <a:solidFill>
                  <a:schemeClr val="tx1"/>
                </a:solidFill>
                <a:latin typeface="Arial" charset="0"/>
              </a:defRPr>
            </a:lvl9pPr>
          </a:lstStyle>
          <a:p>
            <a:pPr eaLnBrk="1" hangingPunct="1"/>
            <a:r>
              <a:rPr lang="en-US">
                <a:latin typeface="Tahoma" pitchFamily="34" charset="0"/>
                <a:cs typeface="Times New Roman" pitchFamily="18" charset="0"/>
              </a:rPr>
              <a:t>DRAFT</a:t>
            </a:r>
          </a:p>
        </p:txBody>
      </p:sp>
      <p:sp>
        <p:nvSpPr>
          <p:cNvPr id="317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28" indent="-283011" eaLnBrk="0" hangingPunct="0">
              <a:defRPr>
                <a:solidFill>
                  <a:schemeClr val="tx1"/>
                </a:solidFill>
                <a:latin typeface="Arial" charset="0"/>
              </a:defRPr>
            </a:lvl2pPr>
            <a:lvl3pPr marL="1132041" indent="-226408" eaLnBrk="0" hangingPunct="0">
              <a:defRPr>
                <a:solidFill>
                  <a:schemeClr val="tx1"/>
                </a:solidFill>
                <a:latin typeface="Arial" charset="0"/>
              </a:defRPr>
            </a:lvl3pPr>
            <a:lvl4pPr marL="1584858" indent="-226408" eaLnBrk="0" hangingPunct="0">
              <a:defRPr>
                <a:solidFill>
                  <a:schemeClr val="tx1"/>
                </a:solidFill>
                <a:latin typeface="Arial" charset="0"/>
              </a:defRPr>
            </a:lvl4pPr>
            <a:lvl5pPr marL="2037675" indent="-226408" eaLnBrk="0" hangingPunct="0">
              <a:defRPr>
                <a:solidFill>
                  <a:schemeClr val="tx1"/>
                </a:solidFill>
                <a:latin typeface="Arial" charset="0"/>
              </a:defRPr>
            </a:lvl5pPr>
            <a:lvl6pPr marL="2490491" indent="-226408" eaLnBrk="0" fontAlgn="base" hangingPunct="0">
              <a:spcBef>
                <a:spcPct val="0"/>
              </a:spcBef>
              <a:spcAft>
                <a:spcPct val="0"/>
              </a:spcAft>
              <a:defRPr>
                <a:solidFill>
                  <a:schemeClr val="tx1"/>
                </a:solidFill>
                <a:latin typeface="Arial" charset="0"/>
              </a:defRPr>
            </a:lvl6pPr>
            <a:lvl7pPr marL="2943307" indent="-226408" eaLnBrk="0" fontAlgn="base" hangingPunct="0">
              <a:spcBef>
                <a:spcPct val="0"/>
              </a:spcBef>
              <a:spcAft>
                <a:spcPct val="0"/>
              </a:spcAft>
              <a:defRPr>
                <a:solidFill>
                  <a:schemeClr val="tx1"/>
                </a:solidFill>
                <a:latin typeface="Arial" charset="0"/>
              </a:defRPr>
            </a:lvl7pPr>
            <a:lvl8pPr marL="3396124" indent="-226408" eaLnBrk="0" fontAlgn="base" hangingPunct="0">
              <a:spcBef>
                <a:spcPct val="0"/>
              </a:spcBef>
              <a:spcAft>
                <a:spcPct val="0"/>
              </a:spcAft>
              <a:defRPr>
                <a:solidFill>
                  <a:schemeClr val="tx1"/>
                </a:solidFill>
                <a:latin typeface="Arial" charset="0"/>
              </a:defRPr>
            </a:lvl8pPr>
            <a:lvl9pPr marL="3848940" indent="-226408" eaLnBrk="0" fontAlgn="base" hangingPunct="0">
              <a:spcBef>
                <a:spcPct val="0"/>
              </a:spcBef>
              <a:spcAft>
                <a:spcPct val="0"/>
              </a:spcAft>
              <a:defRPr>
                <a:solidFill>
                  <a:schemeClr val="tx1"/>
                </a:solidFill>
                <a:latin typeface="Arial" charset="0"/>
              </a:defRPr>
            </a:lvl9pPr>
          </a:lstStyle>
          <a:p>
            <a:pPr eaLnBrk="1" hangingPunct="1"/>
            <a:fld id="{F2F3B8A2-176F-44CA-8709-DF6EA22A40A1}" type="datetime1">
              <a:rPr lang="en-US">
                <a:latin typeface="Tahoma" pitchFamily="34" charset="0"/>
                <a:cs typeface="Times New Roman" pitchFamily="18" charset="0"/>
              </a:rPr>
              <a:pPr eaLnBrk="1" hangingPunct="1"/>
              <a:t>6/2/2015</a:t>
            </a:fld>
            <a:endParaRPr lang="en-US">
              <a:latin typeface="Tahoma" pitchFamily="34" charset="0"/>
              <a:cs typeface="Times New Roman" pitchFamily="18" charset="0"/>
            </a:endParaRPr>
          </a:p>
        </p:txBody>
      </p:sp>
      <p:sp>
        <p:nvSpPr>
          <p:cNvPr id="317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28" indent="-283011" eaLnBrk="0" hangingPunct="0">
              <a:defRPr>
                <a:solidFill>
                  <a:schemeClr val="tx1"/>
                </a:solidFill>
                <a:latin typeface="Arial" charset="0"/>
              </a:defRPr>
            </a:lvl2pPr>
            <a:lvl3pPr marL="1132041" indent="-226408" eaLnBrk="0" hangingPunct="0">
              <a:defRPr>
                <a:solidFill>
                  <a:schemeClr val="tx1"/>
                </a:solidFill>
                <a:latin typeface="Arial" charset="0"/>
              </a:defRPr>
            </a:lvl3pPr>
            <a:lvl4pPr marL="1584858" indent="-226408" eaLnBrk="0" hangingPunct="0">
              <a:defRPr>
                <a:solidFill>
                  <a:schemeClr val="tx1"/>
                </a:solidFill>
                <a:latin typeface="Arial" charset="0"/>
              </a:defRPr>
            </a:lvl4pPr>
            <a:lvl5pPr marL="2037675" indent="-226408" eaLnBrk="0" hangingPunct="0">
              <a:defRPr>
                <a:solidFill>
                  <a:schemeClr val="tx1"/>
                </a:solidFill>
                <a:latin typeface="Arial" charset="0"/>
              </a:defRPr>
            </a:lvl5pPr>
            <a:lvl6pPr marL="2490491" indent="-226408" eaLnBrk="0" fontAlgn="base" hangingPunct="0">
              <a:spcBef>
                <a:spcPct val="0"/>
              </a:spcBef>
              <a:spcAft>
                <a:spcPct val="0"/>
              </a:spcAft>
              <a:defRPr>
                <a:solidFill>
                  <a:schemeClr val="tx1"/>
                </a:solidFill>
                <a:latin typeface="Arial" charset="0"/>
              </a:defRPr>
            </a:lvl6pPr>
            <a:lvl7pPr marL="2943307" indent="-226408" eaLnBrk="0" fontAlgn="base" hangingPunct="0">
              <a:spcBef>
                <a:spcPct val="0"/>
              </a:spcBef>
              <a:spcAft>
                <a:spcPct val="0"/>
              </a:spcAft>
              <a:defRPr>
                <a:solidFill>
                  <a:schemeClr val="tx1"/>
                </a:solidFill>
                <a:latin typeface="Arial" charset="0"/>
              </a:defRPr>
            </a:lvl7pPr>
            <a:lvl8pPr marL="3396124" indent="-226408" eaLnBrk="0" fontAlgn="base" hangingPunct="0">
              <a:spcBef>
                <a:spcPct val="0"/>
              </a:spcBef>
              <a:spcAft>
                <a:spcPct val="0"/>
              </a:spcAft>
              <a:defRPr>
                <a:solidFill>
                  <a:schemeClr val="tx1"/>
                </a:solidFill>
                <a:latin typeface="Arial" charset="0"/>
              </a:defRPr>
            </a:lvl8pPr>
            <a:lvl9pPr marL="3848940" indent="-226408" eaLnBrk="0" fontAlgn="base" hangingPunct="0">
              <a:spcBef>
                <a:spcPct val="0"/>
              </a:spcBef>
              <a:spcAft>
                <a:spcPct val="0"/>
              </a:spcAft>
              <a:defRPr>
                <a:solidFill>
                  <a:schemeClr val="tx1"/>
                </a:solidFill>
                <a:latin typeface="Arial" charset="0"/>
              </a:defRPr>
            </a:lvl9pPr>
          </a:lstStyle>
          <a:p>
            <a:pPr eaLnBrk="1" hangingPunct="1"/>
            <a:fld id="{8BFE6B0C-8020-4976-98E6-48E6BCD94A0A}" type="slidenum">
              <a:rPr lang="en-US">
                <a:latin typeface="Tahoma" pitchFamily="34" charset="0"/>
                <a:cs typeface="Times New Roman" pitchFamily="18" charset="0"/>
              </a:rPr>
              <a:pPr eaLnBrk="1" hangingPunct="1"/>
              <a:t>16</a:t>
            </a:fld>
            <a:endParaRPr lang="en-US">
              <a:latin typeface="Tahoma" pitchFamily="34"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C139ECC-F04F-4463-A9E0-6409DF9047F3}" type="slidenum">
              <a:rPr lang="en-US" smtClean="0"/>
              <a:pPr/>
              <a:t>17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226367" indent="-226367"/>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DRAFT</a:t>
            </a:r>
            <a:endParaRPr lang="en-US"/>
          </a:p>
        </p:txBody>
      </p:sp>
      <p:sp>
        <p:nvSpPr>
          <p:cNvPr id="5" name="Date Placeholder 4"/>
          <p:cNvSpPr>
            <a:spLocks noGrp="1"/>
          </p:cNvSpPr>
          <p:nvPr>
            <p:ph type="dt" idx="11"/>
          </p:nvPr>
        </p:nvSpPr>
        <p:spPr/>
        <p:txBody>
          <a:bodyPr/>
          <a:lstStyle/>
          <a:p>
            <a:pPr>
              <a:defRPr/>
            </a:pPr>
            <a:fld id="{37B335C0-C385-4D15-BF66-293B62470D89}" type="datetime1">
              <a:rPr lang="en-US" altLang="zh-CN" smtClean="0"/>
              <a:pPr>
                <a:defRPr/>
              </a:pPr>
              <a:t>6/2/2015</a:t>
            </a:fld>
            <a:endParaRPr lang="en-US" altLang="zh-CN" dirty="0"/>
          </a:p>
        </p:txBody>
      </p:sp>
      <p:sp>
        <p:nvSpPr>
          <p:cNvPr id="6" name="Slide Number Placeholder 5"/>
          <p:cNvSpPr>
            <a:spLocks noGrp="1"/>
          </p:cNvSpPr>
          <p:nvPr>
            <p:ph type="sldNum" sz="quarter" idx="12"/>
          </p:nvPr>
        </p:nvSpPr>
        <p:spPr/>
        <p:txBody>
          <a:bodyPr/>
          <a:lstStyle/>
          <a:p>
            <a:pPr>
              <a:defRPr/>
            </a:pPr>
            <a:fld id="{8C9479AE-B078-48DE-9FDC-ADF0DF7CE98E}" type="slidenum">
              <a:rPr lang="en-US" altLang="zh-CN" smtClean="0"/>
              <a:pPr>
                <a:defRPr/>
              </a:pPr>
              <a:t>18</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DRAFT</a:t>
            </a:r>
            <a:endParaRPr lang="en-US"/>
          </a:p>
        </p:txBody>
      </p:sp>
      <p:sp>
        <p:nvSpPr>
          <p:cNvPr id="5" name="Date Placeholder 4"/>
          <p:cNvSpPr>
            <a:spLocks noGrp="1"/>
          </p:cNvSpPr>
          <p:nvPr>
            <p:ph type="dt" idx="11"/>
          </p:nvPr>
        </p:nvSpPr>
        <p:spPr/>
        <p:txBody>
          <a:bodyPr/>
          <a:lstStyle/>
          <a:p>
            <a:pPr>
              <a:defRPr/>
            </a:pPr>
            <a:fld id="{37B335C0-C385-4D15-BF66-293B62470D89}" type="datetime1">
              <a:rPr lang="en-US" altLang="zh-CN" smtClean="0"/>
              <a:pPr>
                <a:defRPr/>
              </a:pPr>
              <a:t>6/2/2015</a:t>
            </a:fld>
            <a:endParaRPr lang="en-US" altLang="zh-CN" dirty="0"/>
          </a:p>
        </p:txBody>
      </p:sp>
      <p:sp>
        <p:nvSpPr>
          <p:cNvPr id="6" name="Slide Number Placeholder 5"/>
          <p:cNvSpPr>
            <a:spLocks noGrp="1"/>
          </p:cNvSpPr>
          <p:nvPr>
            <p:ph type="sldNum" sz="quarter" idx="12"/>
          </p:nvPr>
        </p:nvSpPr>
        <p:spPr/>
        <p:txBody>
          <a:bodyPr/>
          <a:lstStyle/>
          <a:p>
            <a:pPr>
              <a:defRPr/>
            </a:pPr>
            <a:fld id="{8C9479AE-B078-48DE-9FDC-ADF0DF7CE98E}" type="slidenum">
              <a:rPr lang="en-US" altLang="zh-CN" smtClean="0"/>
              <a:pPr>
                <a:defRPr/>
              </a:pPr>
              <a:t>19</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51" eaLnBrk="0" hangingPunct="0">
              <a:defRPr sz="2800">
                <a:solidFill>
                  <a:schemeClr val="tx1"/>
                </a:solidFill>
                <a:latin typeface="Times New Roman" pitchFamily="18" charset="0"/>
                <a:cs typeface="Times New Roman" pitchFamily="18" charset="0"/>
              </a:defRPr>
            </a:lvl1pPr>
            <a:lvl2pPr marL="728908" indent="-280350" defTabSz="914251" eaLnBrk="0" hangingPunct="0">
              <a:defRPr sz="2800">
                <a:solidFill>
                  <a:schemeClr val="tx1"/>
                </a:solidFill>
                <a:latin typeface="Times New Roman" pitchFamily="18" charset="0"/>
                <a:cs typeface="Times New Roman" pitchFamily="18" charset="0"/>
              </a:defRPr>
            </a:lvl2pPr>
            <a:lvl3pPr marL="1121399" indent="-224280" defTabSz="914251" eaLnBrk="0" hangingPunct="0">
              <a:defRPr sz="2800">
                <a:solidFill>
                  <a:schemeClr val="tx1"/>
                </a:solidFill>
                <a:latin typeface="Times New Roman" pitchFamily="18" charset="0"/>
                <a:cs typeface="Times New Roman" pitchFamily="18" charset="0"/>
              </a:defRPr>
            </a:lvl3pPr>
            <a:lvl4pPr marL="1569957" indent="-224280" defTabSz="914251" eaLnBrk="0" hangingPunct="0">
              <a:defRPr sz="2800">
                <a:solidFill>
                  <a:schemeClr val="tx1"/>
                </a:solidFill>
                <a:latin typeface="Times New Roman" pitchFamily="18" charset="0"/>
                <a:cs typeface="Times New Roman" pitchFamily="18" charset="0"/>
              </a:defRPr>
            </a:lvl4pPr>
            <a:lvl5pPr marL="2018516" indent="-224280" defTabSz="914251" eaLnBrk="0" hangingPunct="0">
              <a:defRPr sz="2800">
                <a:solidFill>
                  <a:schemeClr val="tx1"/>
                </a:solidFill>
                <a:latin typeface="Times New Roman" pitchFamily="18" charset="0"/>
                <a:cs typeface="Times New Roman" pitchFamily="18" charset="0"/>
              </a:defRPr>
            </a:lvl5pPr>
            <a:lvl6pPr marL="2467076"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1563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36419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12753"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6/2/2015</a:t>
            </a:fld>
            <a:endParaRPr lang="en-US" sz="120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51" eaLnBrk="0" hangingPunct="0">
              <a:defRPr sz="2800">
                <a:solidFill>
                  <a:schemeClr val="tx1"/>
                </a:solidFill>
                <a:latin typeface="Times New Roman" pitchFamily="18" charset="0"/>
                <a:cs typeface="Times New Roman" pitchFamily="18" charset="0"/>
              </a:defRPr>
            </a:lvl1pPr>
            <a:lvl2pPr marL="728908" indent="-280350" defTabSz="914251" eaLnBrk="0" hangingPunct="0">
              <a:defRPr sz="2800">
                <a:solidFill>
                  <a:schemeClr val="tx1"/>
                </a:solidFill>
                <a:latin typeface="Times New Roman" pitchFamily="18" charset="0"/>
                <a:cs typeface="Times New Roman" pitchFamily="18" charset="0"/>
              </a:defRPr>
            </a:lvl2pPr>
            <a:lvl3pPr marL="1121399" indent="-224280" defTabSz="914251" eaLnBrk="0" hangingPunct="0">
              <a:defRPr sz="2800">
                <a:solidFill>
                  <a:schemeClr val="tx1"/>
                </a:solidFill>
                <a:latin typeface="Times New Roman" pitchFamily="18" charset="0"/>
                <a:cs typeface="Times New Roman" pitchFamily="18" charset="0"/>
              </a:defRPr>
            </a:lvl3pPr>
            <a:lvl4pPr marL="1569957" indent="-224280" defTabSz="914251" eaLnBrk="0" hangingPunct="0">
              <a:defRPr sz="2800">
                <a:solidFill>
                  <a:schemeClr val="tx1"/>
                </a:solidFill>
                <a:latin typeface="Times New Roman" pitchFamily="18" charset="0"/>
                <a:cs typeface="Times New Roman" pitchFamily="18" charset="0"/>
              </a:defRPr>
            </a:lvl4pPr>
            <a:lvl5pPr marL="2018516" indent="-224280" defTabSz="914251" eaLnBrk="0" hangingPunct="0">
              <a:defRPr sz="2800">
                <a:solidFill>
                  <a:schemeClr val="tx1"/>
                </a:solidFill>
                <a:latin typeface="Times New Roman" pitchFamily="18" charset="0"/>
                <a:cs typeface="Times New Roman" pitchFamily="18" charset="0"/>
              </a:defRPr>
            </a:lvl5pPr>
            <a:lvl6pPr marL="2467076"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1563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364195"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12753" indent="-224280" defTabSz="914251"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eaLnBrk="1" hangingPunct="1"/>
            <a:r>
              <a:rPr lang="en-US" sz="120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4712" y="4424723"/>
            <a:ext cx="5028579" cy="4190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21</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A91ECD68-C77C-434B-8869-E8F5FEC3C79D}" type="slidenum">
              <a:rPr lang="en-US"/>
              <a:pPr/>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fld id="{52669902-45C9-4106-9846-21D96A6C7DF3}"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3772" y="4424407"/>
            <a:ext cx="5030456" cy="4191880"/>
          </a:xfrm>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46765-3B92-4E1A-9AE9-81038265ED7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46765-3B92-4E1A-9AE9-81038265ED75}"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46765-3B92-4E1A-9AE9-81038265ED75}"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48</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50</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fld id="{919BA1B3-9EFE-494E-81AD-90C25F20677E}" type="slidenum">
              <a:rPr lang="en-US"/>
              <a:pPr/>
              <a:t>51</a:t>
            </a:fld>
            <a:endParaRPr lang="en-US"/>
          </a:p>
        </p:txBody>
      </p:sp>
      <p:sp>
        <p:nvSpPr>
          <p:cNvPr id="54275" name="Rectangle 2"/>
          <p:cNvSpPr>
            <a:spLocks noGrp="1" noRot="1" noChangeAspect="1" noChangeArrowheads="1" noTextEdit="1"/>
          </p:cNvSpPr>
          <p:nvPr>
            <p:ph type="sldImg"/>
          </p:nvPr>
        </p:nvSpPr>
        <p:spPr>
          <a:xfrm>
            <a:off x="1106488" y="696913"/>
            <a:ext cx="4649787" cy="3489325"/>
          </a:xfrm>
          <a:ln/>
        </p:spPr>
      </p:sp>
      <p:sp>
        <p:nvSpPr>
          <p:cNvPr id="54276" name="Rectangle 3"/>
          <p:cNvSpPr>
            <a:spLocks noGrp="1" noChangeArrowheads="1"/>
          </p:cNvSpPr>
          <p:nvPr>
            <p:ph type="body" idx="1"/>
          </p:nvPr>
        </p:nvSpPr>
        <p:spPr>
          <a:xfrm>
            <a:off x="913772" y="4424407"/>
            <a:ext cx="5030456" cy="4191880"/>
          </a:xfrm>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B457C987-F624-41A7-A4CD-D912ED65560A}" type="datetime1">
              <a:rPr lang="en-US" smtClean="0"/>
              <a:pPr/>
              <a:t>6/2/2015</a:t>
            </a:fld>
            <a:endParaRPr lang="en-US"/>
          </a:p>
        </p:txBody>
      </p:sp>
      <p:sp>
        <p:nvSpPr>
          <p:cNvPr id="6" name="Slide Number Placeholder 5"/>
          <p:cNvSpPr>
            <a:spLocks noGrp="1"/>
          </p:cNvSpPr>
          <p:nvPr>
            <p:ph type="sldNum" sz="quarter" idx="12"/>
          </p:nvPr>
        </p:nvSpPr>
        <p:spPr/>
        <p:txBody>
          <a:bodyPr/>
          <a:lstStyle/>
          <a:p>
            <a:fld id="{59C8ECBA-4495-4CB5-B27E-8DED9A0830AA}"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61</a:t>
            </a:fld>
            <a:endParaRPr lang="en-US"/>
          </a:p>
        </p:txBody>
      </p:sp>
    </p:spTree>
    <p:extLst>
      <p:ext uri="{BB962C8B-B14F-4D97-AF65-F5344CB8AC3E}">
        <p14:creationId xmlns:p14="http://schemas.microsoft.com/office/powerpoint/2010/main" val="2358376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fld id="{F11DA924-2E68-4BF5-9BEC-4CD80F66C72F}" type="slidenum">
              <a:rPr lang="en-US"/>
              <a:pPr/>
              <a:t>63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3772" y="4424407"/>
            <a:ext cx="5030456" cy="4191880"/>
          </a:xfrm>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64</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65</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6388" indent="-226388" defTabSz="905552"/>
            <a:endParaRPr lang="en-US" dirty="0">
              <a:latin typeface="Arial"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52538" y="387350"/>
            <a:ext cx="4657725"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Forme un equipo de examen:</a:t>
            </a:r>
          </a:p>
          <a:p>
            <a:pPr eaLnBrk="1" hangingPunct="1">
              <a:spcBef>
                <a:spcPct val="0"/>
              </a:spcBef>
            </a:pPr>
            <a:r>
              <a:rPr lang="en-US"/>
              <a:t>ingeniero, factores humanos, científico de la salud, epidemiólogo</a:t>
            </a:r>
          </a:p>
          <a:p>
            <a:pPr eaLnBrk="1" hangingPunct="1">
              <a:spcBef>
                <a:spcPct val="0"/>
              </a:spcBef>
            </a:pPr>
            <a:endParaRPr lang="en-US"/>
          </a:p>
          <a:p>
            <a:pPr eaLnBrk="1" hangingPunct="1">
              <a:spcBef>
                <a:spcPct val="0"/>
              </a:spcBef>
            </a:pPr>
            <a:r>
              <a:rPr lang="en-US"/>
              <a:t>Defina usuario: niño, adulto, anciano, límites físicos y cognitivos</a:t>
            </a:r>
          </a:p>
          <a:p>
            <a:pPr eaLnBrk="1" hangingPunct="1">
              <a:spcBef>
                <a:spcPct val="0"/>
              </a:spcBef>
            </a:pPr>
            <a:r>
              <a:rPr lang="en-US"/>
              <a:t>Defina ambientes:</a:t>
            </a:r>
            <a:r>
              <a:rPr lang="en-US" sz="1700">
                <a:latin typeface="Times New Roman" pitchFamily="18" charset="0"/>
                <a:cs typeface="Times New Roman" pitchFamily="18" charset="0"/>
              </a:rPr>
              <a:t> interior, exterior, mojado, seco, caliente, frío, UV, húmedo, corrosivo, etc.</a:t>
            </a:r>
          </a:p>
          <a:p>
            <a:pPr eaLnBrk="1" hangingPunct="1">
              <a:spcBef>
                <a:spcPct val="0"/>
              </a:spcBef>
            </a:pPr>
            <a:endParaRPr lang="en-US"/>
          </a:p>
          <a:p>
            <a:pPr eaLnBrk="1" hangingPunct="1">
              <a:spcBef>
                <a:spcPct val="0"/>
              </a:spcBef>
            </a:pPr>
            <a:r>
              <a:rPr lang="en-US"/>
              <a:t>Defina el ciclo de vida del producto: </a:t>
            </a:r>
            <a:r>
              <a:rPr lang="en-US">
                <a:latin typeface="Times New Roman" pitchFamily="18" charset="0"/>
                <a:cs typeface="Times New Roman" pitchFamily="18" charset="0"/>
              </a:rPr>
              <a:t>envejecimiento, desgaste/fatiga/ estrés cíclico, ensamblado/desensamblado</a:t>
            </a:r>
            <a:endParaRPr lang="en-US"/>
          </a:p>
          <a:p>
            <a:pPr eaLnBrk="1" hangingPunct="1">
              <a:spcBef>
                <a:spcPct val="0"/>
              </a:spcBef>
            </a:pPr>
            <a:endParaRPr lang="en-US"/>
          </a:p>
          <a:p>
            <a:pPr eaLnBrk="1" hangingPunct="1">
              <a:spcBef>
                <a:spcPct val="0"/>
              </a:spcBef>
            </a:pPr>
            <a:r>
              <a:rPr lang="en-US"/>
              <a:t>Identificar modos de falla –a prueba de falla–  fallan componentes críticos</a:t>
            </a:r>
          </a:p>
          <a:p>
            <a:pPr eaLnBrk="1" hangingPunct="1">
              <a:spcBef>
                <a:spcPct val="0"/>
              </a:spcBef>
            </a:pPr>
            <a:r>
              <a:rPr lang="en-US"/>
              <a:t>Uso previsible –uso previsto por el fabricante y uso </a:t>
            </a:r>
            <a:r>
              <a:rPr lang="en-US" b="1"/>
              <a:t>no</a:t>
            </a:r>
            <a:r>
              <a:rPr lang="en-US"/>
              <a:t> previsto por el fabricante pero que es razonablemente previsible</a:t>
            </a:r>
          </a:p>
          <a:p>
            <a:pPr lvl="1" eaLnBrk="1" hangingPunct="1">
              <a:spcBef>
                <a:spcPct val="0"/>
              </a:spcBef>
            </a:pPr>
            <a:r>
              <a:rPr lang="en-US"/>
              <a:t>Examen de los datos –datos sobre lesiones con productos similares pueden ayudar a determinar el uso inadecuado y el abuso previsibles</a:t>
            </a:r>
          </a:p>
          <a:p>
            <a:pPr lvl="1" eaLnBrk="1" hangingPunct="1">
              <a:spcBef>
                <a:spcPct val="0"/>
              </a:spcBef>
            </a:pPr>
            <a:r>
              <a:rPr lang="en-US"/>
              <a:t>Examinar las normas –entender la justificación de los requisitos– a menudo estos se deben al uso no previsible.</a:t>
            </a:r>
          </a:p>
          <a:p>
            <a:pPr lvl="1" eaLnBrk="1" hangingPunct="1">
              <a:spcBef>
                <a:spcPct val="0"/>
              </a:spcBef>
            </a:pPr>
            <a:endParaRPr lang="en-US"/>
          </a:p>
          <a:p>
            <a:pPr eaLnBrk="1" hangingPunct="1">
              <a:spcBef>
                <a:spcPct val="0"/>
              </a:spcBef>
            </a:pPr>
            <a:r>
              <a:rPr lang="en-US"/>
              <a:t>¿Qué pasaría si?  Siempre haga la pregunta “¿qué pasaría si…..?”  -  también conocida como análisis de los modos de falla y sus efectos (FMEA) o análisis de falla si usted tiene los datos del modo de la falla. </a:t>
            </a:r>
          </a:p>
        </p:txBody>
      </p:sp>
      <p:sp>
        <p:nvSpPr>
          <p:cNvPr id="17412" name="Slide Number Placeholder 3"/>
          <p:cNvSpPr txBox="1">
            <a:spLocks noGrp="1"/>
          </p:cNvSpPr>
          <p:nvPr/>
        </p:nvSpPr>
        <p:spPr bwMode="auto">
          <a:xfrm>
            <a:off x="3884613" y="8846553"/>
            <a:ext cx="297180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B64801-101A-4F91-A1B1-54ABEE59EEDF}" type="slidenum">
              <a:rPr lang="en-US" sz="1200"/>
              <a:pPr algn="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46AD1F-1A98-4D1B-A8A4-4C72DD6060B3}"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24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C78BD-A9FE-4533-9ADD-45B713FD2265}"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86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02EB6-FA05-4307-8E3F-794F95FE05AF}"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789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E1A5109-B3A9-4717-BD77-0B3EFBE5B425}" type="datetime1">
              <a:rPr lang="en-US" smtClean="0"/>
              <a:t>6/2/2015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70671-7607-4212-8B3E-FFF2DA7271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E687C-0504-49BC-858F-80541C49FCF5}"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64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0A9A9-E7CA-4736-BE1A-371F2A65CE39}"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46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5EB2B-B91B-48E5-B8AA-338A21A9759E}"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6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C6EC7-808C-4FE3-B937-AC0FBE0F17B8}"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9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AFF53-7A29-43FA-B716-80A1881348CC}" type="datetime1">
              <a:rPr lang="en-US" smtClean="0">
                <a:solidFill>
                  <a:prstClr val="black">
                    <a:tint val="75000"/>
                  </a:prstClr>
                </a:solidFill>
              </a:rPr>
              <a:t>6/2/2015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2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A6677-1D7F-42A9-8C21-9EEB2DF7338D}" type="datetime1">
              <a:rPr lang="en-US" smtClean="0">
                <a:solidFill>
                  <a:prstClr val="black">
                    <a:tint val="75000"/>
                  </a:prstClr>
                </a:solidFill>
              </a:rPr>
              <a:t>6/2/2015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3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1DD29-5F8B-426A-98E0-DFAA2A87292E}" type="datetime1">
              <a:rPr lang="en-US" smtClean="0">
                <a:solidFill>
                  <a:prstClr val="black">
                    <a:tint val="75000"/>
                  </a:prstClr>
                </a:solidFill>
              </a:rPr>
              <a:t>6/2/2015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06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A0703-C5AD-4587-A6D1-B13BE746AD72}"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60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9D95D-25F7-4EF7-B873-1A653CB75196}"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18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1A79-E0FC-437D-84F1-017BF1A65757}"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84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DA283-79A7-4A46-810D-E300080A87B2}"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6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D68B0-DBB9-42F3-91DE-CFDAB5617C1D}"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fld id="{F453EA21-2F18-45A4-86D4-687A82CFB54C}" type="datetime1">
              <a:rPr lang="en-US" smtClean="0">
                <a:solidFill>
                  <a:prstClr val="black">
                    <a:tint val="75000"/>
                  </a:prstClr>
                </a:solidFill>
              </a:rPr>
              <a:t>6/2/2015</a:t>
            </a:fld>
            <a:endParaRPr lang="en-US">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fld id="{8242C138-447E-4CC6-8261-1DBA2CC8068D}" type="slidenum">
              <a:rPr lang="en-US">
                <a:solidFill>
                  <a:prstClr val="black">
                    <a:tint val="75000"/>
                  </a:prstClr>
                </a:solidFill>
              </a:rPr>
              <a:pPr/>
              <a:t>‹#›</a:t>
            </a:fld>
            <a:endParaRPr lang="en-US">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57327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28BFD-7B59-4C11-AFA6-DE2CBB5AC066}"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7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1E1F77-4CB4-4154-A683-46D69B7F86EA}"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6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7AA27-0985-4809-8FE5-3CA1883F4273}" type="datetime1">
              <a:rPr lang="en-US" smtClean="0">
                <a:solidFill>
                  <a:prstClr val="black">
                    <a:tint val="75000"/>
                  </a:prstClr>
                </a:solidFill>
              </a:rPr>
              <a:t>6/2/2015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0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9DF92-DA75-4BC4-96EE-978DB2C221BF}" type="datetime1">
              <a:rPr lang="en-US" smtClean="0">
                <a:solidFill>
                  <a:prstClr val="black">
                    <a:tint val="75000"/>
                  </a:prstClr>
                </a:solidFill>
              </a:rPr>
              <a:t>6/2/2015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74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1B5C0-CABC-4847-97F7-61A45814C3E1}" type="datetime1">
              <a:rPr lang="en-US" smtClean="0">
                <a:solidFill>
                  <a:prstClr val="black">
                    <a:tint val="75000"/>
                  </a:prstClr>
                </a:solidFill>
              </a:rPr>
              <a:t>6/2/2015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4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6DF66-8256-41C4-94D9-835A1709244F}"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1099A-0579-42CA-8257-67D6001163D1}" type="datetime1">
              <a:rPr lang="en-US" smtClean="0">
                <a:solidFill>
                  <a:prstClr val="black">
                    <a:tint val="75000"/>
                  </a:prstClr>
                </a:solidFill>
              </a:rPr>
              <a:t>6/2/2015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03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BEBA8EAE-BF5A-486C-A8C5-ECC9F3942E4B}">
                <a14:imgProps xmlns:a14="http://schemas.microsoft.com/office/drawing/2010/main">
                  <a14:imgLayer r:embed="rId15">
                    <a14:imgEffect>
                      <a14:colorTemperature colorTemp="7500"/>
                    </a14:imgEffect>
                    <a14:imgEffect>
                      <a14:brightnessContrast contrast="12000"/>
                    </a14:imgEffect>
                  </a14:imgLayer>
                </a14:imgProps>
              </a:ext>
            </a:extLst>
          </a:blip>
          <a:srcRect/>
          <a:stretch>
            <a:fillRect l="-12000" t="-7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D67A6-87A8-4062-A561-87915F77F2CD}"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8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48142-EDB9-41D6-9E0D-2C76E5D85D8E}" type="datetime1">
              <a:rPr lang="en-US" smtClean="0">
                <a:solidFill>
                  <a:prstClr val="black">
                    <a:tint val="75000"/>
                  </a:prstClr>
                </a:solidFill>
              </a:rPr>
              <a:t>6/2/2015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784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Layout" Target="../slideLayouts/slideLayout1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7.tmp"/><Relationship Id="rId5" Type="http://schemas.microsoft.com/office/2007/relationships/hdphoto" Target="../media/hdphoto3.wdp"/><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32.wmf"/></Relationships>
</file>

<file path=ppt/slides/_rels/slide5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7.tmp"/><Relationship Id="rId4" Type="http://schemas.microsoft.com/office/2007/relationships/hdphoto" Target="../media/hdphoto3.wdp"/></Relationships>
</file>

<file path=ppt/slides/_rels/slide6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3.wdp"/></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microsoft.com/office/2007/relationships/hdphoto" Target="../media/hdphoto3.wdp"/></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6.xml"/><Relationship Id="rId4" Type="http://schemas.microsoft.com/office/2007/relationships/hdphoto" Target="../media/hdphoto3.wdp"/></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U.S Consumer Product Safety Commission</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ctr"/>
            <a:endParaRPr lang="en-US" dirty="0" smtClean="0"/>
          </a:p>
          <a:p>
            <a:pPr marL="0" indent="0" algn="ctr">
              <a:buNone/>
            </a:pPr>
            <a:r>
              <a:rPr lang="en-US" dirty="0" smtClean="0"/>
              <a:t>Central America Conference on Textiles Standards and Customs Procedures</a:t>
            </a:r>
          </a:p>
          <a:p>
            <a:pPr marL="0" indent="0" algn="ctr">
              <a:buNone/>
            </a:pPr>
            <a:r>
              <a:rPr lang="en-US" dirty="0" smtClean="0"/>
              <a:t>June 23 – 24, 2015 </a:t>
            </a:r>
          </a:p>
          <a:p>
            <a:pPr marL="0" indent="0" algn="ctr">
              <a:buNone/>
            </a:pPr>
            <a:endParaRPr lang="en-US" dirty="0"/>
          </a:p>
          <a:p>
            <a:pPr marL="0" indent="0" algn="ctr">
              <a:buNone/>
            </a:pPr>
            <a:r>
              <a:rPr lang="en-US" dirty="0" smtClean="0"/>
              <a:t>Frank J. Nava</a:t>
            </a:r>
          </a:p>
          <a:p>
            <a:pPr marL="0" indent="0" algn="ctr">
              <a:buNone/>
            </a:pPr>
            <a:r>
              <a:rPr lang="en-US" dirty="0" smtClean="0"/>
              <a:t>Deputy Director, Field Operations</a:t>
            </a:r>
          </a:p>
          <a:p>
            <a:pPr marL="0" indent="0" algn="ctr">
              <a:buNone/>
            </a:pPr>
            <a:endParaRPr lang="en-US" sz="1700" b="1" i="1" dirty="0">
              <a:solidFill>
                <a:schemeClr val="tx1">
                  <a:lumMod val="75000"/>
                </a:schemeClr>
              </a:solidFill>
            </a:endParaRPr>
          </a:p>
          <a:p>
            <a:pPr marL="0" indent="0" algn="ctr">
              <a:buNone/>
            </a:pPr>
            <a:r>
              <a:rPr lang="en-US" sz="1700" b="1" i="1" dirty="0" smtClean="0">
                <a:solidFill>
                  <a:schemeClr val="tx1">
                    <a:lumMod val="75000"/>
                  </a:schemeClr>
                </a:solidFill>
              </a:rPr>
              <a:t>This </a:t>
            </a:r>
            <a:r>
              <a:rPr lang="en-US" sz="1700" b="1" i="1" dirty="0">
                <a:solidFill>
                  <a:schemeClr val="tx1">
                    <a:lumMod val="75000"/>
                  </a:schemeClr>
                </a:solidFill>
              </a:rPr>
              <a:t>presentation was prepared by CPSC staff, has not been reviewed or approved by, and may not reflect the views of the </a:t>
            </a:r>
            <a:r>
              <a:rPr lang="en-US" sz="1700" b="1" i="1" dirty="0" smtClean="0">
                <a:solidFill>
                  <a:schemeClr val="tx1">
                    <a:lumMod val="75000"/>
                  </a:schemeClr>
                </a:solidFill>
              </a:rPr>
              <a:t>Commission.</a:t>
            </a:r>
            <a:endParaRPr lang="en-US" sz="1700" dirty="0"/>
          </a:p>
          <a:p>
            <a:pPr algn="ctr"/>
            <a:endParaRPr lang="en-US" dirty="0" smtClean="0"/>
          </a:p>
          <a:p>
            <a:pPr algn="ct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68195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228600"/>
            <a:ext cx="8229600" cy="740979"/>
          </a:xfrm>
        </p:spPr>
        <p:txBody>
          <a:bodyPr>
            <a:normAutofit/>
          </a:bodyPr>
          <a:lstStyle/>
          <a:p>
            <a:r>
              <a:rPr lang="es-ES" sz="4000" b="1" dirty="0" err="1"/>
              <a:t>Design</a:t>
            </a:r>
            <a:r>
              <a:rPr lang="es-ES" sz="4000" b="1" dirty="0"/>
              <a:t> </a:t>
            </a:r>
            <a:r>
              <a:rPr lang="es-ES" sz="4000" b="1" dirty="0" err="1"/>
              <a:t>Analysis</a:t>
            </a:r>
            <a:endParaRPr lang="es-ES" sz="4000" b="1" dirty="0"/>
          </a:p>
        </p:txBody>
      </p:sp>
      <p:sp>
        <p:nvSpPr>
          <p:cNvPr id="10243" name="Content Placeholder 2"/>
          <p:cNvSpPr>
            <a:spLocks noGrp="1"/>
          </p:cNvSpPr>
          <p:nvPr>
            <p:ph idx="4294967295"/>
          </p:nvPr>
        </p:nvSpPr>
        <p:spPr>
          <a:xfrm>
            <a:off x="685800" y="1524000"/>
            <a:ext cx="8229600" cy="4572000"/>
          </a:xfrm>
        </p:spPr>
        <p:txBody>
          <a:bodyPr>
            <a:normAutofit/>
          </a:bodyPr>
          <a:lstStyle/>
          <a:p>
            <a:pPr marL="182563">
              <a:spcBef>
                <a:spcPct val="0"/>
              </a:spcBef>
            </a:pPr>
            <a:r>
              <a:rPr lang="en-US" sz="2800" dirty="0"/>
              <a:t>Form a review team</a:t>
            </a:r>
          </a:p>
          <a:p>
            <a:pPr marL="182563">
              <a:spcBef>
                <a:spcPct val="0"/>
              </a:spcBef>
            </a:pPr>
            <a:r>
              <a:rPr lang="en-US" sz="2800" dirty="0"/>
              <a:t>Define users</a:t>
            </a:r>
          </a:p>
          <a:p>
            <a:pPr marL="182563">
              <a:spcBef>
                <a:spcPct val="0"/>
              </a:spcBef>
            </a:pPr>
            <a:r>
              <a:rPr lang="en-US" sz="2800" dirty="0"/>
              <a:t>Define environments</a:t>
            </a:r>
          </a:p>
          <a:p>
            <a:pPr marL="182563">
              <a:spcBef>
                <a:spcPct val="0"/>
              </a:spcBef>
            </a:pPr>
            <a:r>
              <a:rPr lang="en-US" sz="2800" dirty="0"/>
              <a:t>Define the life cycle of the product</a:t>
            </a:r>
          </a:p>
          <a:p>
            <a:pPr marL="182563">
              <a:spcBef>
                <a:spcPct val="0"/>
              </a:spcBef>
            </a:pPr>
            <a:r>
              <a:rPr lang="en-US" sz="2800" dirty="0"/>
              <a:t>Identify failure modes</a:t>
            </a:r>
          </a:p>
          <a:p>
            <a:pPr marL="182563">
              <a:spcBef>
                <a:spcPct val="0"/>
              </a:spcBef>
            </a:pPr>
            <a:r>
              <a:rPr lang="en-US" sz="2800" dirty="0"/>
              <a:t>Determine the foreseeable use, misuse, abuse</a:t>
            </a:r>
          </a:p>
          <a:p>
            <a:pPr marL="182563">
              <a:spcBef>
                <a:spcPct val="0"/>
              </a:spcBef>
            </a:pPr>
            <a:r>
              <a:rPr lang="en-US" sz="2800" dirty="0"/>
              <a:t>Identify potential hazards</a:t>
            </a:r>
          </a:p>
          <a:p>
            <a:pPr marL="182563">
              <a:spcBef>
                <a:spcPct val="0"/>
              </a:spcBef>
            </a:pPr>
            <a:r>
              <a:rPr lang="en-US" sz="2800" dirty="0"/>
              <a:t>Review data</a:t>
            </a:r>
          </a:p>
          <a:p>
            <a:pPr marL="182563">
              <a:spcBef>
                <a:spcPct val="0"/>
              </a:spcBef>
            </a:pPr>
            <a:r>
              <a:rPr lang="en-US" sz="2800" dirty="0"/>
              <a:t>Review standards – understand the rationale</a:t>
            </a:r>
          </a:p>
          <a:p>
            <a:pPr marL="182563">
              <a:spcBef>
                <a:spcPct val="0"/>
              </a:spcBef>
            </a:pPr>
            <a:r>
              <a:rPr lang="en-US" sz="2800" dirty="0"/>
              <a:t>Keep asking “What if…..?”</a:t>
            </a:r>
          </a:p>
          <a:p>
            <a:pPr marL="182563">
              <a:spcBef>
                <a:spcPct val="0"/>
              </a:spcBef>
            </a:pP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19654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4294967295"/>
          </p:nvPr>
        </p:nvSpPr>
        <p:spPr>
          <a:xfrm>
            <a:off x="457200" y="1600200"/>
            <a:ext cx="8229600" cy="3200400"/>
          </a:xfrm>
        </p:spPr>
        <p:txBody>
          <a:bodyPr>
            <a:normAutofit/>
          </a:bodyPr>
          <a:lstStyle/>
          <a:p>
            <a:r>
              <a:rPr lang="en-US" dirty="0"/>
              <a:t>Manufacturer’s intended use</a:t>
            </a:r>
          </a:p>
          <a:p>
            <a:r>
              <a:rPr lang="en-US" dirty="0"/>
              <a:t>Foreseeable use analysis:  potential ways that a consumer will interact with and/or operate a product</a:t>
            </a:r>
          </a:p>
          <a:p>
            <a:pPr lvl="1"/>
            <a:r>
              <a:rPr lang="en-US" dirty="0"/>
              <a:t>Reasonably foreseeable misuse or abuse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Title 1"/>
          <p:cNvSpPr txBox="1">
            <a:spLocks/>
          </p:cNvSpPr>
          <p:nvPr/>
        </p:nvSpPr>
        <p:spPr>
          <a:xfrm>
            <a:off x="457200" y="21021"/>
            <a:ext cx="8229600" cy="112197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err="1"/>
              <a:t>Foreseeable</a:t>
            </a:r>
            <a:r>
              <a:rPr lang="es-ES" sz="4000" b="1" dirty="0"/>
              <a:t> Use</a:t>
            </a:r>
            <a:endParaRPr lang="es-ES" sz="53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57860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228600"/>
            <a:ext cx="8229600" cy="830317"/>
          </a:xfrm>
        </p:spPr>
        <p:txBody>
          <a:bodyPr>
            <a:normAutofit/>
          </a:bodyPr>
          <a:lstStyle/>
          <a:p>
            <a:r>
              <a:rPr lang="es-ES" sz="4000" b="1" dirty="0"/>
              <a:t>Test and </a:t>
            </a:r>
            <a:r>
              <a:rPr lang="es-ES" sz="4000" b="1" dirty="0" err="1"/>
              <a:t>Evaluation</a:t>
            </a:r>
            <a:endParaRPr lang="es-ES" sz="4000" b="1" dirty="0"/>
          </a:p>
        </p:txBody>
      </p:sp>
      <p:sp>
        <p:nvSpPr>
          <p:cNvPr id="12291" name="Content Placeholder 2"/>
          <p:cNvSpPr>
            <a:spLocks noGrp="1"/>
          </p:cNvSpPr>
          <p:nvPr>
            <p:ph idx="4294967295"/>
          </p:nvPr>
        </p:nvSpPr>
        <p:spPr>
          <a:xfrm>
            <a:off x="457200" y="1447800"/>
            <a:ext cx="8229600" cy="4525963"/>
          </a:xfrm>
        </p:spPr>
        <p:txBody>
          <a:bodyPr>
            <a:normAutofit fontScale="92500"/>
          </a:bodyPr>
          <a:lstStyle/>
          <a:p>
            <a:r>
              <a:rPr lang="en-US" dirty="0"/>
              <a:t>Minimum – test to the applicable standards</a:t>
            </a:r>
          </a:p>
          <a:p>
            <a:r>
              <a:rPr lang="en-US" dirty="0"/>
              <a:t>Good practice – go beyond the standards</a:t>
            </a:r>
          </a:p>
          <a:p>
            <a:pPr lvl="1"/>
            <a:r>
              <a:rPr lang="en-US" dirty="0"/>
              <a:t>Simulate foreseeable use/misuse</a:t>
            </a:r>
          </a:p>
          <a:p>
            <a:pPr lvl="1"/>
            <a:r>
              <a:rPr lang="en-US" dirty="0"/>
              <a:t>Test to failure; design to fail safe</a:t>
            </a:r>
          </a:p>
          <a:p>
            <a:pPr lvl="1"/>
            <a:r>
              <a:rPr lang="en-US" dirty="0"/>
              <a:t>Overstress critical components</a:t>
            </a:r>
          </a:p>
          <a:p>
            <a:pPr lvl="1"/>
            <a:r>
              <a:rPr lang="en-US" dirty="0"/>
              <a:t>Life cycle testing to evaluate environment, fatigue</a:t>
            </a:r>
          </a:p>
          <a:p>
            <a:pPr lvl="1"/>
            <a:r>
              <a:rPr lang="en-US" dirty="0"/>
              <a:t>Test effects of </a:t>
            </a:r>
            <a:r>
              <a:rPr lang="en-US" dirty="0" smtClean="0"/>
              <a:t>incorrect assembly</a:t>
            </a:r>
            <a:r>
              <a:rPr lang="en-US" dirty="0"/>
              <a:t>, partial assembly </a:t>
            </a:r>
          </a:p>
          <a:p>
            <a:pPr lvl="1"/>
            <a:r>
              <a:rPr lang="en-US" dirty="0"/>
              <a:t>Test effects if no maintenance </a:t>
            </a:r>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780681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3"/>
          <p:cNvSpPr txBox="1">
            <a:spLocks noChangeArrowheads="1"/>
          </p:cNvSpPr>
          <p:nvPr/>
        </p:nvSpPr>
        <p:spPr bwMode="auto">
          <a:xfrm>
            <a:off x="533400" y="152400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Safety is most effective at the design stage of the product</a:t>
            </a:r>
          </a:p>
        </p:txBody>
      </p:sp>
      <p:sp>
        <p:nvSpPr>
          <p:cNvPr id="7" name="Title 1"/>
          <p:cNvSpPr txBox="1">
            <a:spLocks/>
          </p:cNvSpPr>
          <p:nvPr/>
        </p:nvSpPr>
        <p:spPr>
          <a:xfrm>
            <a:off x="445168" y="44116"/>
            <a:ext cx="82296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t>Safety Culture </a:t>
            </a:r>
            <a:endParaRPr lang="es-ES" sz="4000" b="1" dirty="0"/>
          </a:p>
        </p:txBody>
      </p:sp>
      <p:grpSp>
        <p:nvGrpSpPr>
          <p:cNvPr id="5" name="Content Placeholder 3"/>
          <p:cNvGrpSpPr>
            <a:grpSpLocks noGrp="1"/>
          </p:cNvGrpSpPr>
          <p:nvPr/>
        </p:nvGrpSpPr>
        <p:grpSpPr bwMode="auto">
          <a:xfrm>
            <a:off x="871538" y="2438400"/>
            <a:ext cx="7891462" cy="3382963"/>
            <a:chOff x="381000" y="457200"/>
            <a:chExt cx="9418857" cy="6264275"/>
          </a:xfrm>
        </p:grpSpPr>
        <p:sp>
          <p:nvSpPr>
            <p:cNvPr id="6" name="Oval 3"/>
            <p:cNvSpPr>
              <a:spLocks noChangeArrowheads="1"/>
            </p:cNvSpPr>
            <p:nvPr/>
          </p:nvSpPr>
          <p:spPr bwMode="auto">
            <a:xfrm>
              <a:off x="381000" y="6019800"/>
              <a:ext cx="1371600" cy="381000"/>
            </a:xfrm>
            <a:prstGeom prst="ellipse">
              <a:avLst/>
            </a:prstGeom>
            <a:solidFill>
              <a:schemeClr val="accent1"/>
            </a:solidFill>
            <a:ln w="9525">
              <a:solidFill>
                <a:schemeClr val="tx1"/>
              </a:solidFill>
              <a:round/>
              <a:headEnd/>
              <a:tailEnd/>
            </a:ln>
          </p:spPr>
          <p:txBody>
            <a:bodyPr wrap="none" anchor="ctr"/>
            <a:lstStyle/>
            <a:p>
              <a:pPr algn="ctr"/>
              <a:r>
                <a:rPr lang="en-US" dirty="0">
                  <a:solidFill>
                    <a:schemeClr val="bg1"/>
                  </a:solidFill>
                </a:rPr>
                <a:t>Design</a:t>
              </a:r>
            </a:p>
          </p:txBody>
        </p:sp>
        <p:sp>
          <p:nvSpPr>
            <p:cNvPr id="8" name="Oval 4"/>
            <p:cNvSpPr>
              <a:spLocks noChangeArrowheads="1"/>
            </p:cNvSpPr>
            <p:nvPr/>
          </p:nvSpPr>
          <p:spPr bwMode="auto">
            <a:xfrm>
              <a:off x="1600200" y="5410200"/>
              <a:ext cx="1981200" cy="609600"/>
            </a:xfrm>
            <a:prstGeom prst="ellipse">
              <a:avLst/>
            </a:prstGeom>
            <a:solidFill>
              <a:schemeClr val="accent1"/>
            </a:solidFill>
            <a:ln w="9525">
              <a:solidFill>
                <a:schemeClr val="tx1"/>
              </a:solidFill>
              <a:round/>
              <a:headEnd/>
              <a:tailEnd/>
            </a:ln>
          </p:spPr>
          <p:txBody>
            <a:bodyPr wrap="none" anchor="ctr"/>
            <a:lstStyle/>
            <a:p>
              <a:pPr algn="ctr"/>
              <a:r>
                <a:rPr lang="en-US" dirty="0">
                  <a:solidFill>
                    <a:schemeClr val="bg1"/>
                  </a:solidFill>
                </a:rPr>
                <a:t>Manufacture</a:t>
              </a:r>
            </a:p>
          </p:txBody>
        </p:sp>
        <p:sp>
          <p:nvSpPr>
            <p:cNvPr id="9" name="Oval 6"/>
            <p:cNvSpPr>
              <a:spLocks noChangeArrowheads="1"/>
            </p:cNvSpPr>
            <p:nvPr/>
          </p:nvSpPr>
          <p:spPr bwMode="auto">
            <a:xfrm>
              <a:off x="2819400" y="4114800"/>
              <a:ext cx="3124200" cy="1066800"/>
            </a:xfrm>
            <a:prstGeom prst="ellipse">
              <a:avLst/>
            </a:prstGeom>
            <a:solidFill>
              <a:schemeClr val="accent1"/>
            </a:solidFill>
            <a:ln w="9525">
              <a:solidFill>
                <a:schemeClr val="tx1"/>
              </a:solidFill>
              <a:round/>
              <a:headEnd/>
              <a:tailEnd/>
            </a:ln>
          </p:spPr>
          <p:txBody>
            <a:bodyPr wrap="none" anchor="ctr"/>
            <a:lstStyle/>
            <a:p>
              <a:pPr algn="ctr"/>
              <a:r>
                <a:rPr lang="en-US" dirty="0">
                  <a:solidFill>
                    <a:schemeClr val="bg1"/>
                  </a:solidFill>
                </a:rPr>
                <a:t>Distribution &amp; Marketing</a:t>
              </a:r>
            </a:p>
          </p:txBody>
        </p:sp>
        <p:sp>
          <p:nvSpPr>
            <p:cNvPr id="10" name="Oval 9"/>
            <p:cNvSpPr>
              <a:spLocks noChangeArrowheads="1"/>
            </p:cNvSpPr>
            <p:nvPr/>
          </p:nvSpPr>
          <p:spPr bwMode="auto">
            <a:xfrm>
              <a:off x="2514600" y="457200"/>
              <a:ext cx="6400800" cy="3200400"/>
            </a:xfrm>
            <a:prstGeom prst="ellipse">
              <a:avLst/>
            </a:prstGeom>
            <a:solidFill>
              <a:schemeClr val="accent1"/>
            </a:solidFill>
            <a:ln w="9525">
              <a:solidFill>
                <a:schemeClr val="tx1"/>
              </a:solidFill>
              <a:round/>
              <a:headEnd/>
              <a:tailEnd/>
            </a:ln>
          </p:spPr>
          <p:txBody>
            <a:bodyPr wrap="none" anchor="ctr"/>
            <a:lstStyle/>
            <a:p>
              <a:pPr algn="ctr"/>
              <a:r>
                <a:rPr lang="en-US" dirty="0">
                  <a:solidFill>
                    <a:schemeClr val="bg1"/>
                  </a:solidFill>
                </a:rPr>
                <a:t>Consumer Use</a:t>
              </a:r>
            </a:p>
          </p:txBody>
        </p:sp>
        <p:sp>
          <p:nvSpPr>
            <p:cNvPr id="11" name="Text Box 11"/>
            <p:cNvSpPr txBox="1">
              <a:spLocks noChangeArrowheads="1"/>
            </p:cNvSpPr>
            <p:nvPr/>
          </p:nvSpPr>
          <p:spPr bwMode="auto">
            <a:xfrm>
              <a:off x="1447800" y="63246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CC0000"/>
                  </a:solidFill>
                </a:rPr>
                <a:t>10</a:t>
              </a:r>
            </a:p>
          </p:txBody>
        </p:sp>
        <p:sp>
          <p:nvSpPr>
            <p:cNvPr id="12" name="Text Box 12"/>
            <p:cNvSpPr txBox="1">
              <a:spLocks noChangeArrowheads="1"/>
            </p:cNvSpPr>
            <p:nvPr/>
          </p:nvSpPr>
          <p:spPr bwMode="auto">
            <a:xfrm>
              <a:off x="2897109" y="6019800"/>
              <a:ext cx="912892" cy="60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CC0000"/>
                  </a:solidFill>
                </a:rPr>
                <a:t>100</a:t>
              </a:r>
            </a:p>
          </p:txBody>
        </p:sp>
        <p:sp>
          <p:nvSpPr>
            <p:cNvPr id="13" name="Text Box 13"/>
            <p:cNvSpPr txBox="1">
              <a:spLocks noChangeArrowheads="1"/>
            </p:cNvSpPr>
            <p:nvPr/>
          </p:nvSpPr>
          <p:spPr bwMode="auto">
            <a:xfrm>
              <a:off x="4876800" y="5334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CC0000"/>
                  </a:solidFill>
                </a:rPr>
                <a:t>1,000</a:t>
              </a:r>
            </a:p>
          </p:txBody>
        </p:sp>
        <p:sp>
          <p:nvSpPr>
            <p:cNvPr id="14" name="Text Box 14"/>
            <p:cNvSpPr txBox="1">
              <a:spLocks noChangeArrowheads="1"/>
            </p:cNvSpPr>
            <p:nvPr/>
          </p:nvSpPr>
          <p:spPr bwMode="auto">
            <a:xfrm>
              <a:off x="6553200" y="3810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CC0000"/>
                  </a:solidFill>
                </a:rPr>
                <a:t>1,000,000</a:t>
              </a:r>
            </a:p>
          </p:txBody>
        </p:sp>
        <p:sp>
          <p:nvSpPr>
            <p:cNvPr id="15" name="Text Box 15"/>
            <p:cNvSpPr txBox="1">
              <a:spLocks noChangeArrowheads="1"/>
            </p:cNvSpPr>
            <p:nvPr/>
          </p:nvSpPr>
          <p:spPr bwMode="auto">
            <a:xfrm rot="-1851457">
              <a:off x="4679898" y="4898901"/>
              <a:ext cx="5119959" cy="5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solidFill>
                    <a:srgbClr val="CC0000"/>
                  </a:solidFill>
                </a:rPr>
                <a:t>N  u  m  b  e  r    o  f    C  o  n  t  a  c  t  s</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94694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152400"/>
            <a:ext cx="8229600" cy="814552"/>
          </a:xfrm>
        </p:spPr>
        <p:txBody>
          <a:bodyPr>
            <a:normAutofit/>
          </a:bodyPr>
          <a:lstStyle/>
          <a:p>
            <a:r>
              <a:rPr lang="es-ES" b="1" dirty="0"/>
              <a:t>Safety Culture</a:t>
            </a:r>
            <a:endParaRPr lang="es-ES" sz="4000" b="1" dirty="0"/>
          </a:p>
        </p:txBody>
      </p:sp>
      <p:sp>
        <p:nvSpPr>
          <p:cNvPr id="14339" name="Content Placeholder 2"/>
          <p:cNvSpPr>
            <a:spLocks noGrp="1"/>
          </p:cNvSpPr>
          <p:nvPr>
            <p:ph idx="4294967295"/>
          </p:nvPr>
        </p:nvSpPr>
        <p:spPr>
          <a:xfrm>
            <a:off x="457200" y="1371600"/>
            <a:ext cx="8229600" cy="4525963"/>
          </a:xfrm>
        </p:spPr>
        <p:txBody>
          <a:bodyPr>
            <a:normAutofit/>
          </a:bodyPr>
          <a:lstStyle/>
          <a:p>
            <a:r>
              <a:rPr lang="en-US" sz="2800" dirty="0"/>
              <a:t>Establish a formal safety design review team</a:t>
            </a:r>
          </a:p>
          <a:p>
            <a:r>
              <a:rPr lang="en-US" sz="2800" dirty="0"/>
              <a:t>Design safety into the product</a:t>
            </a:r>
          </a:p>
          <a:p>
            <a:r>
              <a:rPr lang="en-US" sz="2800" dirty="0"/>
              <a:t>Develop a rigorous in-house test program that goes beyond the minimum standards</a:t>
            </a:r>
          </a:p>
          <a:p>
            <a:r>
              <a:rPr lang="en-US" sz="2800" dirty="0"/>
              <a:t>Conduct safety reviews at critical stages of product design</a:t>
            </a:r>
          </a:p>
          <a:p>
            <a:r>
              <a:rPr lang="en-US" sz="2800" dirty="0"/>
              <a:t>Design for intended </a:t>
            </a:r>
            <a:r>
              <a:rPr lang="en-US" sz="2800" dirty="0" smtClean="0"/>
              <a:t>use and foreseeable misuse</a:t>
            </a:r>
            <a:endParaRPr lang="en-US" sz="2800" dirty="0"/>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609345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2" name="Rectangle 6"/>
          <p:cNvSpPr>
            <a:spLocks noGrp="1" noChangeArrowheads="1"/>
          </p:cNvSpPr>
          <p:nvPr>
            <p:ph type="title"/>
          </p:nvPr>
        </p:nvSpPr>
        <p:spPr>
          <a:xfrm>
            <a:off x="914400" y="228600"/>
            <a:ext cx="7124700" cy="692150"/>
          </a:xfrm>
        </p:spPr>
        <p:txBody>
          <a:bodyPr lIns="90488" tIns="44450" rIns="90488" bIns="44450" anchor="b">
            <a:noAutofit/>
          </a:bodyPr>
          <a:lstStyle/>
          <a:p>
            <a:pPr algn="ctr" eaLnBrk="1" hangingPunct="1">
              <a:defRPr/>
            </a:pPr>
            <a:r>
              <a:rPr lang="en-US" sz="3600" b="1" dirty="0" smtClean="0"/>
              <a:t>Best Manufacturing Practices</a:t>
            </a:r>
          </a:p>
        </p:txBody>
      </p:sp>
      <p:sp>
        <p:nvSpPr>
          <p:cNvPr id="459783" name="Rectangle 7"/>
          <p:cNvSpPr>
            <a:spLocks noGrp="1" noChangeArrowheads="1"/>
          </p:cNvSpPr>
          <p:nvPr>
            <p:ph type="body" idx="1"/>
          </p:nvPr>
        </p:nvSpPr>
        <p:spPr>
          <a:xfrm>
            <a:off x="152400" y="1295400"/>
            <a:ext cx="8915400" cy="5715000"/>
          </a:xfrm>
        </p:spPr>
        <p:txBody>
          <a:bodyPr>
            <a:normAutofit fontScale="92500" lnSpcReduction="20000"/>
          </a:bodyPr>
          <a:lstStyle/>
          <a:p>
            <a:pPr marL="0" indent="0" eaLnBrk="1" hangingPunct="1">
              <a:buNone/>
              <a:defRPr/>
            </a:pPr>
            <a:r>
              <a:rPr lang="en-US" sz="3500" dirty="0" smtClean="0"/>
              <a:t>Manufacturers and importers should use best practices to ensure safe products enter into the chain of commerce. </a:t>
            </a:r>
          </a:p>
          <a:p>
            <a:pPr marL="0" indent="0" eaLnBrk="1" hangingPunct="1">
              <a:buNone/>
              <a:defRPr/>
            </a:pPr>
            <a:endParaRPr lang="en-US" sz="2200" dirty="0" smtClean="0">
              <a:solidFill>
                <a:schemeClr val="bg1"/>
              </a:solidFill>
            </a:endParaRPr>
          </a:p>
          <a:p>
            <a:pPr lvl="1">
              <a:defRPr/>
            </a:pPr>
            <a:r>
              <a:rPr lang="en-US" sz="3200" dirty="0" smtClean="0"/>
              <a:t>Importers/suppliers </a:t>
            </a:r>
            <a:r>
              <a:rPr lang="en-US" sz="3200" dirty="0"/>
              <a:t>must work as a </a:t>
            </a:r>
            <a:r>
              <a:rPr lang="en-US" sz="3200" dirty="0" smtClean="0"/>
              <a:t>team.</a:t>
            </a:r>
            <a:endParaRPr lang="en-US" sz="3200" dirty="0"/>
          </a:p>
          <a:p>
            <a:pPr lvl="1">
              <a:defRPr/>
            </a:pPr>
            <a:r>
              <a:rPr lang="en-US" sz="3200" dirty="0" smtClean="0"/>
              <a:t>Know </a:t>
            </a:r>
            <a:r>
              <a:rPr lang="en-US" sz="3200" dirty="0"/>
              <a:t>where and how your product will be </a:t>
            </a:r>
            <a:r>
              <a:rPr lang="en-US" sz="3200" dirty="0" smtClean="0"/>
              <a:t>used. </a:t>
            </a:r>
          </a:p>
          <a:p>
            <a:pPr lvl="1">
              <a:defRPr/>
            </a:pPr>
            <a:r>
              <a:rPr lang="en-US" sz="3200" dirty="0" smtClean="0"/>
              <a:t>Know </a:t>
            </a:r>
            <a:r>
              <a:rPr lang="en-US" sz="3200" dirty="0"/>
              <a:t>and understand all requirements and </a:t>
            </a:r>
            <a:r>
              <a:rPr lang="en-US" sz="3200" dirty="0" smtClean="0"/>
              <a:t>standards.</a:t>
            </a:r>
            <a:endParaRPr lang="en-US" sz="3200" dirty="0"/>
          </a:p>
          <a:p>
            <a:pPr lvl="1">
              <a:defRPr/>
            </a:pPr>
            <a:r>
              <a:rPr lang="en-US" sz="3200" dirty="0" smtClean="0"/>
              <a:t>Comply </a:t>
            </a:r>
            <a:r>
              <a:rPr lang="en-US" sz="3200" dirty="0"/>
              <a:t>with consensus standards and technical </a:t>
            </a:r>
            <a:r>
              <a:rPr lang="en-US" sz="3200" dirty="0" smtClean="0"/>
              <a:t>regulations.</a:t>
            </a:r>
          </a:p>
          <a:p>
            <a:pPr marL="457200" lvl="1" indent="0">
              <a:buNone/>
              <a:defRPr/>
            </a:pPr>
            <a:endParaRPr lang="en-US" dirty="0" smtClean="0">
              <a:solidFill>
                <a:schemeClr val="bg1"/>
              </a:solidFill>
            </a:endParaRPr>
          </a:p>
          <a:p>
            <a:pPr eaLnBrk="1" hangingPunct="1">
              <a:buFont typeface="Wingdings" pitchFamily="2" charset="2"/>
              <a:buNone/>
              <a:defRPr/>
            </a:pPr>
            <a:r>
              <a:rPr lang="en-US" sz="2800" dirty="0" smtClean="0">
                <a:solidFill>
                  <a:schemeClr val="bg1"/>
                </a:solidFill>
              </a:rPr>
              <a:t>	</a:t>
            </a:r>
          </a:p>
          <a:p>
            <a:pPr eaLnBrk="1" hangingPunct="1">
              <a:defRPr/>
            </a:pP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422806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rrowheads="1"/>
          </p:cNvSpPr>
          <p:nvPr>
            <p:ph type="title"/>
          </p:nvPr>
        </p:nvSpPr>
        <p:spPr>
          <a:xfrm>
            <a:off x="457200" y="228600"/>
            <a:ext cx="8229600" cy="715962"/>
          </a:xfrm>
        </p:spPr>
        <p:txBody>
          <a:bodyPr rtlCol="0">
            <a:normAutofit/>
          </a:bodyPr>
          <a:lstStyle/>
          <a:p>
            <a:pPr>
              <a:defRPr/>
            </a:pPr>
            <a:r>
              <a:rPr lang="en-US" sz="3600" b="1" dirty="0"/>
              <a:t>Best Manufacturing Practices</a:t>
            </a:r>
            <a:endParaRPr lang="en-US" sz="3600" b="1" dirty="0" smtClean="0"/>
          </a:p>
        </p:txBody>
      </p:sp>
      <p:sp>
        <p:nvSpPr>
          <p:cNvPr id="16387" name="Rectangle 3"/>
          <p:cNvSpPr>
            <a:spLocks noGrp="1" noChangeArrowheads="1"/>
          </p:cNvSpPr>
          <p:nvPr>
            <p:ph idx="1"/>
          </p:nvPr>
        </p:nvSpPr>
        <p:spPr>
          <a:xfrm>
            <a:off x="76200" y="1447800"/>
            <a:ext cx="8915400" cy="5486400"/>
          </a:xfrm>
        </p:spPr>
        <p:txBody>
          <a:bodyPr>
            <a:normAutofit/>
          </a:bodyPr>
          <a:lstStyle/>
          <a:p>
            <a:pPr lvl="1"/>
            <a:r>
              <a:rPr lang="en-US" dirty="0"/>
              <a:t>Design safety into </a:t>
            </a:r>
            <a:r>
              <a:rPr lang="en-US" dirty="0" smtClean="0"/>
              <a:t>product. It </a:t>
            </a:r>
            <a:r>
              <a:rPr lang="en-US" dirty="0"/>
              <a:t>is your responsibility to work with </a:t>
            </a:r>
            <a:r>
              <a:rPr lang="en-US" dirty="0" smtClean="0"/>
              <a:t>the designer.</a:t>
            </a:r>
            <a:endParaRPr lang="en-US" dirty="0"/>
          </a:p>
          <a:p>
            <a:pPr lvl="1"/>
            <a:r>
              <a:rPr lang="en-US" dirty="0"/>
              <a:t>Control your supply chain (supply chain integrity</a:t>
            </a:r>
            <a:r>
              <a:rPr lang="en-US" dirty="0" smtClean="0"/>
              <a:t>).</a:t>
            </a:r>
          </a:p>
          <a:p>
            <a:pPr lvl="1"/>
            <a:r>
              <a:rPr lang="en-US" dirty="0"/>
              <a:t>Preventive action is better than corrective </a:t>
            </a:r>
            <a:r>
              <a:rPr lang="en-US" dirty="0" smtClean="0"/>
              <a:t>action.</a:t>
            </a:r>
          </a:p>
          <a:p>
            <a:pPr lvl="1"/>
            <a:r>
              <a:rPr lang="en-US" dirty="0" smtClean="0"/>
              <a:t>Avoid long-term </a:t>
            </a:r>
            <a:r>
              <a:rPr lang="en-US" dirty="0"/>
              <a:t>r</a:t>
            </a:r>
            <a:r>
              <a:rPr lang="en-US" dirty="0" smtClean="0"/>
              <a:t>epercussions</a:t>
            </a:r>
            <a:r>
              <a:rPr lang="en-US" dirty="0"/>
              <a:t>: Damage to Brand Name and “Made in My Country</a:t>
            </a:r>
            <a:r>
              <a:rPr lang="en-US" dirty="0" smtClean="0"/>
              <a:t>”.</a:t>
            </a:r>
            <a:endParaRPr lang="en-US" dirty="0"/>
          </a:p>
          <a:p>
            <a:endParaRPr lang="en-US" dirty="0"/>
          </a:p>
          <a:p>
            <a:endParaRPr lang="en-US" dirty="0" smtClean="0"/>
          </a:p>
          <a:p>
            <a:pPr marL="0" indent="0">
              <a:buNone/>
            </a:pPr>
            <a:endParaRPr lang="en-US" dirty="0"/>
          </a:p>
          <a:p>
            <a:pPr eaLnBrk="1" hangingPunct="1"/>
            <a:endParaRPr lang="en-US"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686746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2" name="Rectangle 6"/>
          <p:cNvSpPr>
            <a:spLocks noGrp="1" noChangeArrowheads="1"/>
          </p:cNvSpPr>
          <p:nvPr>
            <p:ph type="title"/>
          </p:nvPr>
        </p:nvSpPr>
        <p:spPr>
          <a:xfrm>
            <a:off x="914400" y="222250"/>
            <a:ext cx="7124700" cy="692150"/>
          </a:xfrm>
        </p:spPr>
        <p:txBody>
          <a:bodyPr lIns="90488" tIns="44450" rIns="90488" bIns="44450" anchor="b">
            <a:noAutofit/>
          </a:bodyPr>
          <a:lstStyle/>
          <a:p>
            <a:pPr algn="ctr" eaLnBrk="1" hangingPunct="1">
              <a:defRPr/>
            </a:pPr>
            <a:r>
              <a:rPr lang="en-US" sz="3600" b="1" dirty="0" smtClean="0"/>
              <a:t>Best Manufacturing Practices</a:t>
            </a:r>
          </a:p>
        </p:txBody>
      </p:sp>
      <p:sp>
        <p:nvSpPr>
          <p:cNvPr id="459783" name="Rectangle 7"/>
          <p:cNvSpPr>
            <a:spLocks noGrp="1" noChangeArrowheads="1"/>
          </p:cNvSpPr>
          <p:nvPr>
            <p:ph type="body" idx="1"/>
          </p:nvPr>
        </p:nvSpPr>
        <p:spPr>
          <a:xfrm>
            <a:off x="0" y="914400"/>
            <a:ext cx="8915400" cy="5562600"/>
          </a:xfrm>
        </p:spPr>
        <p:txBody>
          <a:bodyPr>
            <a:normAutofit/>
          </a:bodyPr>
          <a:lstStyle/>
          <a:p>
            <a:pPr marL="457200" lvl="1" indent="0">
              <a:buNone/>
              <a:defRPr/>
            </a:pPr>
            <a:endParaRPr lang="en-US" dirty="0" smtClean="0">
              <a:solidFill>
                <a:schemeClr val="bg1"/>
              </a:solidFill>
            </a:endParaRPr>
          </a:p>
          <a:p>
            <a:pPr lvl="1">
              <a:defRPr/>
            </a:pPr>
            <a:r>
              <a:rPr lang="en-US" sz="3200" dirty="0" smtClean="0"/>
              <a:t>To avoid problems, samples should be tested randomly, early and often.</a:t>
            </a:r>
            <a:endParaRPr lang="en-US" sz="3200" dirty="0"/>
          </a:p>
          <a:p>
            <a:pPr lvl="1">
              <a:defRPr/>
            </a:pPr>
            <a:r>
              <a:rPr lang="en-US" sz="3200" dirty="0"/>
              <a:t>The cost of testing is a tiny fraction of the costs associated with recalls and </a:t>
            </a:r>
            <a:r>
              <a:rPr lang="en-US" sz="3200" dirty="0" smtClean="0"/>
              <a:t>violations.</a:t>
            </a:r>
          </a:p>
          <a:p>
            <a:pPr lvl="1" eaLnBrk="1" hangingPunct="1">
              <a:defRPr/>
            </a:pPr>
            <a:r>
              <a:rPr lang="en-US" sz="3200" dirty="0" smtClean="0"/>
              <a:t>Seek products with third-party certification.</a:t>
            </a:r>
          </a:p>
          <a:p>
            <a:pPr lvl="1" eaLnBrk="1" hangingPunct="1">
              <a:defRPr/>
            </a:pPr>
            <a:r>
              <a:rPr lang="en-US" sz="3200" dirty="0" smtClean="0"/>
              <a:t>Unauthorized component substitutions can easily lead to a recall.</a:t>
            </a:r>
          </a:p>
          <a:p>
            <a:pPr lvl="1" eaLnBrk="1" hangingPunct="1">
              <a:defRPr/>
            </a:pPr>
            <a:r>
              <a:rPr lang="en-US" sz="3200" dirty="0" smtClean="0"/>
              <a:t>Conduct spot inspections.</a:t>
            </a:r>
          </a:p>
          <a:p>
            <a:pPr eaLnBrk="1" hangingPunct="1">
              <a:buFont typeface="Wingdings" pitchFamily="2" charset="2"/>
              <a:buNone/>
              <a:defRPr/>
            </a:pPr>
            <a:r>
              <a:rPr lang="en-US" sz="2800" dirty="0" smtClean="0">
                <a:solidFill>
                  <a:schemeClr val="bg1"/>
                </a:solidFill>
              </a:rPr>
              <a:t>	</a:t>
            </a:r>
          </a:p>
          <a:p>
            <a:pPr eaLnBrk="1" hangingPunct="1">
              <a:defRPr/>
            </a:pP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229079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py of Handbook for Manufacturing 2006"/>
          <p:cNvPicPr>
            <a:picLocks noGrp="1" noChangeAspect="1" noChangeArrowheads="1"/>
          </p:cNvPicPr>
          <p:nvPr>
            <p:ph idx="1"/>
          </p:nvPr>
        </p:nvPicPr>
        <p:blipFill>
          <a:blip r:embed="rId3" cstate="print"/>
          <a:srcRect/>
          <a:stretch>
            <a:fillRect/>
          </a:stretch>
        </p:blipFill>
        <p:spPr bwMode="auto">
          <a:xfrm>
            <a:off x="2438400" y="1375965"/>
            <a:ext cx="4003409" cy="5253435"/>
          </a:xfrm>
          <a:prstGeom prst="rect">
            <a:avLst/>
          </a:prstGeom>
          <a:noFill/>
          <a:ln w="9525">
            <a:solidFill>
              <a:schemeClr val="bg1"/>
            </a:solidFill>
            <a:miter lim="800000"/>
            <a:headEnd/>
            <a:tailEnd/>
          </a:ln>
        </p:spPr>
      </p:pic>
      <p:sp>
        <p:nvSpPr>
          <p:cNvPr id="3" name="Rectangle 6"/>
          <p:cNvSpPr>
            <a:spLocks noGrp="1" noChangeArrowheads="1"/>
          </p:cNvSpPr>
          <p:nvPr>
            <p:ph type="title"/>
          </p:nvPr>
        </p:nvSpPr>
        <p:spPr>
          <a:xfrm>
            <a:off x="914400" y="228600"/>
            <a:ext cx="7124700" cy="692150"/>
          </a:xfrm>
        </p:spPr>
        <p:txBody>
          <a:bodyPr lIns="90488" tIns="44450" rIns="90488" bIns="44450" anchor="b">
            <a:noAutofit/>
          </a:bodyPr>
          <a:lstStyle/>
          <a:p>
            <a:pPr algn="ctr" eaLnBrk="1" hangingPunct="1">
              <a:defRPr/>
            </a:pPr>
            <a:r>
              <a:rPr lang="en-US" sz="3600" b="1" dirty="0" smtClean="0">
                <a:solidFill>
                  <a:schemeClr val="bg1"/>
                </a:solidFill>
              </a:rPr>
              <a:t>Best Manufacturing Practices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430669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a:xfrm>
            <a:off x="914400" y="228600"/>
            <a:ext cx="7124700" cy="692150"/>
          </a:xfrm>
        </p:spPr>
        <p:txBody>
          <a:bodyPr lIns="90488" tIns="44450" rIns="90488" bIns="44450" anchor="b">
            <a:noAutofit/>
          </a:bodyPr>
          <a:lstStyle/>
          <a:p>
            <a:pPr algn="ctr" eaLnBrk="1" hangingPunct="1">
              <a:defRPr/>
            </a:pPr>
            <a:r>
              <a:rPr lang="en-US" sz="3600" b="1" dirty="0" smtClean="0"/>
              <a:t>Resources in Spanish</a:t>
            </a:r>
          </a:p>
        </p:txBody>
      </p:sp>
      <p:sp>
        <p:nvSpPr>
          <p:cNvPr id="2" name="Content Placeholder 1"/>
          <p:cNvSpPr>
            <a:spLocks noGrp="1"/>
          </p:cNvSpPr>
          <p:nvPr>
            <p:ph idx="1"/>
          </p:nvPr>
        </p:nvSpPr>
        <p:spPr>
          <a:xfrm>
            <a:off x="152400" y="1295400"/>
            <a:ext cx="8839200" cy="5334000"/>
          </a:xfrm>
        </p:spPr>
        <p:txBody>
          <a:bodyPr>
            <a:normAutofit fontScale="77500" lnSpcReduction="20000"/>
          </a:bodyPr>
          <a:lstStyle/>
          <a:p>
            <a:pPr marL="0" indent="0">
              <a:buNone/>
            </a:pPr>
            <a:r>
              <a:rPr lang="en-US" sz="2800" dirty="0" smtClean="0"/>
              <a:t>You can find more information in Spanish at: </a:t>
            </a:r>
          </a:p>
          <a:p>
            <a:pPr marL="0" indent="0">
              <a:buNone/>
            </a:pPr>
            <a:endParaRPr lang="en-US" sz="2800" dirty="0" smtClean="0"/>
          </a:p>
          <a:p>
            <a:pPr marL="0" indent="0">
              <a:buNone/>
            </a:pPr>
            <a:r>
              <a:rPr lang="en-US" sz="2800" dirty="0" smtClean="0"/>
              <a:t>www.slideshare.net/USCPSC/profeco-proconsumer-week-requirements-for-furniture-cribs-and-toddler-beds-spanish</a:t>
            </a:r>
          </a:p>
          <a:p>
            <a:pPr marL="0" indent="0">
              <a:buNone/>
            </a:pPr>
            <a:endParaRPr lang="en-US" sz="2800" dirty="0"/>
          </a:p>
          <a:p>
            <a:pPr marL="0" indent="0">
              <a:buNone/>
            </a:pPr>
            <a:r>
              <a:rPr lang="en-US" sz="2800" dirty="0" smtClean="0"/>
              <a:t>www.slideshare.net/USCPSC/profeco-proconsumer-week-requirements-for-childrens-products-and-certification-testing-for-non-childrens-products-spanish</a:t>
            </a:r>
          </a:p>
          <a:p>
            <a:pPr marL="0" indent="0">
              <a:buNone/>
            </a:pPr>
            <a:endParaRPr lang="en-US" sz="2800" dirty="0">
              <a:solidFill>
                <a:schemeClr val="bg1"/>
              </a:solidFill>
            </a:endParaRPr>
          </a:p>
          <a:p>
            <a:pPr marL="0" indent="0">
              <a:buNone/>
            </a:pPr>
            <a:r>
              <a:rPr lang="en-US" sz="2800" dirty="0" smtClean="0"/>
              <a:t>www.slideshare.net/USCPSC/profeco-proconsumer-week-requirement-for</a:t>
            </a:r>
          </a:p>
          <a:p>
            <a:pPr marL="0" indent="0">
              <a:buNone/>
            </a:pPr>
            <a:endParaRPr lang="en-US" sz="2800" dirty="0">
              <a:solidFill>
                <a:schemeClr val="bg1"/>
              </a:solidFill>
            </a:endParaRPr>
          </a:p>
          <a:p>
            <a:pPr marL="0" indent="0">
              <a:buNone/>
            </a:pPr>
            <a:r>
              <a:rPr lang="en-US" sz="2800" dirty="0" smtClean="0"/>
              <a:t>www.slideshare.net/USCPSC/profeco-proconsumer-week-electrical-safety-stratety-spanish</a:t>
            </a:r>
          </a:p>
          <a:p>
            <a:pPr marL="0" indent="0">
              <a:buNone/>
            </a:pPr>
            <a:endParaRPr lang="en-US" sz="2800" dirty="0" smtClean="0"/>
          </a:p>
          <a:p>
            <a:pPr marL="0" indent="0">
              <a:buNone/>
            </a:pPr>
            <a:r>
              <a:rPr lang="en-US" sz="2800" dirty="0" smtClean="0"/>
              <a:t>www.cpsc.gov/es/Business-</a:t>
            </a:r>
            <a:r>
              <a:rPr lang="en-US" sz="2800" dirty="0"/>
              <a:t>-Manufacturing/International/Spanish</a:t>
            </a:r>
            <a:r>
              <a:rPr lang="en-US" sz="2800" dirty="0" smtClean="0"/>
              <a:t>/</a:t>
            </a:r>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65808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5766" y="-15766"/>
            <a:ext cx="9128234" cy="1158766"/>
          </a:xfrm>
        </p:spPr>
        <p:txBody>
          <a:bodyPr>
            <a:normAutofit/>
          </a:bodyPr>
          <a:lstStyle/>
          <a:p>
            <a:r>
              <a:rPr lang="en-US" sz="3000" dirty="0">
                <a:solidFill>
                  <a:srgbClr val="FF0000"/>
                </a:solidFill>
              </a:rPr>
              <a:t>U.S. Consumer Product Safety Commission</a:t>
            </a:r>
            <a:br>
              <a:rPr lang="en-US" sz="3000" dirty="0">
                <a:solidFill>
                  <a:srgbClr val="FF0000"/>
                </a:solidFill>
              </a:rPr>
            </a:br>
            <a:r>
              <a:rPr lang="es-ES" sz="3000" dirty="0" smtClean="0">
                <a:solidFill>
                  <a:srgbClr val="FF0000"/>
                </a:solidFill>
              </a:rPr>
              <a:t>(</a:t>
            </a:r>
            <a:r>
              <a:rPr lang="es-ES" sz="3000" dirty="0">
                <a:solidFill>
                  <a:srgbClr val="FF0000"/>
                </a:solidFill>
              </a:rPr>
              <a:t>CPSC</a:t>
            </a:r>
            <a:r>
              <a:rPr lang="es-ES" sz="3000" dirty="0" smtClean="0">
                <a:solidFill>
                  <a:srgbClr val="FF0000"/>
                </a:solidFill>
              </a:rPr>
              <a:t>)</a:t>
            </a:r>
            <a:endParaRPr lang="es-ES" sz="4000" dirty="0">
              <a:solidFill>
                <a:srgbClr val="FF0000"/>
              </a:solidFill>
            </a:endParaRPr>
          </a:p>
        </p:txBody>
      </p:sp>
      <p:sp>
        <p:nvSpPr>
          <p:cNvPr id="13315" name="Subtitle 2"/>
          <p:cNvSpPr>
            <a:spLocks noGrp="1"/>
          </p:cNvSpPr>
          <p:nvPr>
            <p:ph type="subTitle" idx="4294967295"/>
          </p:nvPr>
        </p:nvSpPr>
        <p:spPr>
          <a:xfrm>
            <a:off x="0" y="5791200"/>
            <a:ext cx="9144000" cy="685800"/>
          </a:xfrm>
        </p:spPr>
        <p:txBody>
          <a:bodyPr>
            <a:normAutofit fontScale="92500" lnSpcReduction="20000"/>
          </a:bodyPr>
          <a:lstStyle/>
          <a:p>
            <a:pPr marL="0" indent="0" algn="ctr" eaLnBrk="1" hangingPunct="1">
              <a:lnSpc>
                <a:spcPct val="80000"/>
              </a:lnSpc>
              <a:buFont typeface="Arial" charset="0"/>
              <a:buNone/>
            </a:pPr>
            <a:endParaRPr lang="es-ES" sz="1000" dirty="0">
              <a:solidFill>
                <a:schemeClr val="bg1"/>
              </a:solidFill>
            </a:endParaRPr>
          </a:p>
          <a:p>
            <a:pPr marL="0" indent="0" algn="ctr">
              <a:lnSpc>
                <a:spcPct val="120000"/>
              </a:lnSpc>
              <a:spcBef>
                <a:spcPct val="40000"/>
              </a:spcBef>
              <a:buNone/>
            </a:pPr>
            <a:r>
              <a:rPr lang="en-US" sz="1400" dirty="0">
                <a:solidFill>
                  <a:schemeClr val="bg1"/>
                </a:solidFill>
              </a:rPr>
              <a:t>These comments are those of the CPSC staff, have not been reviewed or approved by, and may not necessarily reflect the views of, the Commission.</a:t>
            </a:r>
          </a:p>
        </p:txBody>
      </p:sp>
      <p:sp>
        <p:nvSpPr>
          <p:cNvPr id="2" name="Rectangle 1"/>
          <p:cNvSpPr/>
          <p:nvPr/>
        </p:nvSpPr>
        <p:spPr>
          <a:xfrm>
            <a:off x="0" y="1676400"/>
            <a:ext cx="9144000" cy="584775"/>
          </a:xfrm>
          <a:prstGeom prst="rect">
            <a:avLst/>
          </a:prstGeom>
        </p:spPr>
        <p:txBody>
          <a:bodyPr wrap="square">
            <a:spAutoFit/>
          </a:bodyPr>
          <a:lstStyle/>
          <a:p>
            <a:pPr algn="ctr" fontAlgn="auto">
              <a:spcBef>
                <a:spcPts val="0"/>
              </a:spcBef>
              <a:spcAft>
                <a:spcPts val="0"/>
              </a:spcAft>
            </a:pPr>
            <a:r>
              <a:rPr lang="es-ES" sz="3200" dirty="0" err="1">
                <a:solidFill>
                  <a:prstClr val="white"/>
                </a:solidFill>
                <a:latin typeface="Palatino Linotype"/>
              </a:rPr>
              <a:t>Design</a:t>
            </a:r>
            <a:r>
              <a:rPr lang="es-ES" sz="3200" dirty="0">
                <a:solidFill>
                  <a:prstClr val="white"/>
                </a:solidFill>
                <a:latin typeface="Palatino Linotype"/>
              </a:rPr>
              <a:t> </a:t>
            </a:r>
            <a:r>
              <a:rPr lang="es-ES" sz="3200" dirty="0" err="1">
                <a:solidFill>
                  <a:prstClr val="white"/>
                </a:solidFill>
                <a:latin typeface="Palatino Linotype"/>
              </a:rPr>
              <a:t>for</a:t>
            </a:r>
            <a:r>
              <a:rPr lang="es-ES" sz="3200" dirty="0">
                <a:solidFill>
                  <a:prstClr val="white"/>
                </a:solidFill>
                <a:latin typeface="Palatino Linotype"/>
              </a:rPr>
              <a:t> Safety</a:t>
            </a:r>
            <a:endParaRPr lang="en-US" sz="3200" dirty="0">
              <a:solidFill>
                <a:prstClr val="black"/>
              </a:solidFill>
              <a:latin typeface="Palatino Linotype"/>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875078"/>
            <a:ext cx="2557985" cy="25596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172156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rrowheads="1"/>
          </p:cNvSpPr>
          <p:nvPr>
            <p:ph type="title"/>
          </p:nvPr>
        </p:nvSpPr>
        <p:spPr>
          <a:xfrm>
            <a:off x="19050" y="0"/>
            <a:ext cx="9144000" cy="1066800"/>
          </a:xfrm>
        </p:spPr>
        <p:txBody>
          <a:bodyPr>
            <a:normAutofit fontScale="90000"/>
          </a:bodyPr>
          <a:lstStyle/>
          <a:p>
            <a:pPr eaLnBrk="1" hangingPunct="1"/>
            <a:r>
              <a:rPr lang="en-US" sz="4800" b="0" dirty="0" smtClean="0">
                <a:solidFill>
                  <a:schemeClr val="bg1"/>
                </a:solidFill>
                <a:latin typeface="Palatino Linotype" pitchFamily="18" charset="0"/>
              </a:rPr>
              <a:t/>
            </a:r>
            <a:br>
              <a:rPr lang="en-US" sz="4800" b="0" dirty="0" smtClean="0">
                <a:solidFill>
                  <a:schemeClr val="bg1"/>
                </a:solidFill>
                <a:latin typeface="Palatino Linotype" pitchFamily="18" charset="0"/>
              </a:rPr>
            </a:br>
            <a:r>
              <a:rPr lang="en-US" sz="5300" b="0" dirty="0" smtClean="0">
                <a:solidFill>
                  <a:srgbClr val="BC0000"/>
                </a:solidFill>
                <a:latin typeface="Palatino Linotype" pitchFamily="18" charset="0"/>
              </a:rPr>
              <a:t> </a:t>
            </a:r>
            <a:r>
              <a:rPr lang="en-US" sz="5300" b="1" dirty="0" smtClean="0">
                <a:solidFill>
                  <a:srgbClr val="BC0000"/>
                </a:solidFill>
                <a:effectLst>
                  <a:outerShdw blurRad="38100" dist="38100" dir="2700000" algn="tl">
                    <a:srgbClr val="000000">
                      <a:alpha val="43137"/>
                    </a:srgbClr>
                  </a:outerShdw>
                </a:effectLst>
                <a:latin typeface="Palatino Linotype" pitchFamily="18" charset="0"/>
              </a:rPr>
              <a:t>U.S. Consumer Product Safety Commission</a:t>
            </a:r>
          </a:p>
        </p:txBody>
      </p:sp>
      <p:sp>
        <p:nvSpPr>
          <p:cNvPr id="9221" name="Text Box 8"/>
          <p:cNvSpPr txBox="1">
            <a:spLocks noChangeArrowheads="1"/>
          </p:cNvSpPr>
          <p:nvPr/>
        </p:nvSpPr>
        <p:spPr bwMode="auto">
          <a:xfrm>
            <a:off x="152400" y="5943599"/>
            <a:ext cx="838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algn="ctr" eaLnBrk="1" hangingPunct="1">
              <a:spcBef>
                <a:spcPct val="50000"/>
              </a:spcBef>
            </a:pPr>
            <a:r>
              <a:rPr lang="en-US" sz="2000" b="1" i="1" dirty="0" smtClean="0">
                <a:solidFill>
                  <a:schemeClr val="tx1">
                    <a:lumMod val="75000"/>
                  </a:schemeClr>
                </a:solidFill>
              </a:rPr>
              <a:t>This presentation was prepared by CPSC staff, has not been reviewed or approved by, and may not reflect the views of the Commission.</a:t>
            </a:r>
          </a:p>
          <a:p>
            <a:pPr algn="ctr" eaLnBrk="1" hangingPunct="1">
              <a:spcBef>
                <a:spcPct val="50000"/>
              </a:spcBef>
            </a:pPr>
            <a:endParaRPr lang="en-US" sz="2000" i="1" dirty="0">
              <a:solidFill>
                <a:schemeClr val="tx1">
                  <a:lumMod val="75000"/>
                </a:schemeClr>
              </a:solidFill>
            </a:endParaRPr>
          </a:p>
        </p:txBody>
      </p:sp>
      <p:pic>
        <p:nvPicPr>
          <p:cNvPr id="1026"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172229" y="3352800"/>
            <a:ext cx="2496398" cy="25146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1676401"/>
            <a:ext cx="7315200" cy="2222147"/>
          </a:xfrm>
          <a:prstGeom prst="rect">
            <a:avLst/>
          </a:prstGeom>
        </p:spPr>
        <p:txBody>
          <a:bodyPr wrap="square">
            <a:spAutoFit/>
          </a:bodyPr>
          <a:lstStyle/>
          <a:p>
            <a:pPr algn="ctr">
              <a:lnSpc>
                <a:spcPct val="80000"/>
              </a:lnSpc>
            </a:pPr>
            <a:endParaRPr lang="en-US" sz="3200" b="1" i="1" dirty="0" smtClean="0">
              <a:effectLst>
                <a:outerShdw blurRad="38100" dist="38100" dir="2700000" algn="tl">
                  <a:srgbClr val="000000">
                    <a:alpha val="43137"/>
                  </a:srgbClr>
                </a:outerShdw>
              </a:effectLst>
            </a:endParaRPr>
          </a:p>
          <a:p>
            <a:pPr algn="ctr">
              <a:lnSpc>
                <a:spcPct val="80000"/>
              </a:lnSpc>
            </a:pPr>
            <a:endParaRPr lang="en-US" sz="900" b="1" i="1" dirty="0" smtClean="0">
              <a:effectLst>
                <a:outerShdw blurRad="38100" dist="38100" dir="2700000" algn="tl">
                  <a:srgbClr val="000000">
                    <a:alpha val="43137"/>
                  </a:srgbClr>
                </a:outerShdw>
              </a:effectLst>
            </a:endParaRPr>
          </a:p>
          <a:p>
            <a:pPr algn="ctr">
              <a:lnSpc>
                <a:spcPct val="80000"/>
              </a:lnSpc>
            </a:pPr>
            <a:r>
              <a:rPr lang="en-US" sz="2800" b="1" i="1" dirty="0" smtClean="0">
                <a:effectLst>
                  <a:outerShdw blurRad="38100" dist="38100" dir="2700000" algn="tl">
                    <a:srgbClr val="000000">
                      <a:alpha val="43137"/>
                    </a:srgbClr>
                  </a:outerShdw>
                </a:effectLst>
              </a:rPr>
              <a:t>Textile Flammability and </a:t>
            </a:r>
          </a:p>
          <a:p>
            <a:pPr algn="ctr">
              <a:lnSpc>
                <a:spcPct val="80000"/>
              </a:lnSpc>
            </a:pPr>
            <a:endParaRPr lang="en-US" sz="900" b="1" i="1" dirty="0" smtClean="0">
              <a:effectLst>
                <a:outerShdw blurRad="38100" dist="38100" dir="2700000" algn="tl">
                  <a:srgbClr val="000000">
                    <a:alpha val="43137"/>
                  </a:srgbClr>
                </a:outerShdw>
              </a:effectLst>
            </a:endParaRPr>
          </a:p>
          <a:p>
            <a:pPr algn="ctr">
              <a:lnSpc>
                <a:spcPct val="80000"/>
              </a:lnSpc>
            </a:pPr>
            <a:r>
              <a:rPr lang="en-US" sz="2800" b="1" i="1" dirty="0" smtClean="0">
                <a:effectLst>
                  <a:outerShdw blurRad="38100" dist="38100" dir="2700000" algn="tl">
                    <a:srgbClr val="000000">
                      <a:alpha val="43137"/>
                    </a:srgbClr>
                  </a:outerShdw>
                </a:effectLst>
              </a:rPr>
              <a:t>Regulatory Enforcement </a:t>
            </a:r>
          </a:p>
          <a:p>
            <a:pPr algn="ctr">
              <a:lnSpc>
                <a:spcPct val="80000"/>
              </a:lnSpc>
            </a:pPr>
            <a:endParaRPr lang="en-US" sz="3200" b="1" i="1" dirty="0" smtClean="0">
              <a:effectLst>
                <a:outerShdw blurRad="38100" dist="38100" dir="2700000" algn="tl">
                  <a:srgbClr val="000000">
                    <a:alpha val="43137"/>
                  </a:srgbClr>
                </a:outerShdw>
              </a:effectLst>
            </a:endParaRPr>
          </a:p>
          <a:p>
            <a:pPr algn="ctr"/>
            <a:endParaRPr lang="en-US" sz="2800" dirty="0">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5878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228600"/>
            <a:ext cx="8229600" cy="1143000"/>
          </a:xfrm>
        </p:spPr>
        <p:txBody>
          <a:bodyPr/>
          <a:lstStyle/>
          <a:p>
            <a:pPr algn="ctr" eaLnBrk="1" hangingPunct="1"/>
            <a:r>
              <a:rPr lang="en-US" sz="3600" b="1" dirty="0" smtClean="0">
                <a:solidFill>
                  <a:srgbClr val="FFFF00"/>
                </a:solidFill>
                <a:effectLst>
                  <a:outerShdw blurRad="38100" dist="38100" dir="2700000" algn="tl">
                    <a:srgbClr val="000000">
                      <a:alpha val="43137"/>
                    </a:srgbClr>
                  </a:outerShdw>
                </a:effectLst>
              </a:rPr>
              <a:t>Today’s Topics </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sp>
        <p:nvSpPr>
          <p:cNvPr id="445445" name="Rectangle 5"/>
          <p:cNvSpPr>
            <a:spLocks noGrp="1" noChangeArrowheads="1"/>
          </p:cNvSpPr>
          <p:nvPr>
            <p:ph type="body" idx="4294967295"/>
          </p:nvPr>
        </p:nvSpPr>
        <p:spPr>
          <a:xfrm>
            <a:off x="304800" y="1752600"/>
            <a:ext cx="8458200" cy="44958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ormAutofit fontScale="62500" lnSpcReduction="20000"/>
          </a:bodyPr>
          <a:lstStyle/>
          <a:p>
            <a:pPr>
              <a:defRPr/>
            </a:pPr>
            <a:endParaRPr lang="en-US" dirty="0" smtClean="0">
              <a:solidFill>
                <a:schemeClr val="bg1"/>
              </a:solidFill>
            </a:endParaRPr>
          </a:p>
          <a:p>
            <a:pPr>
              <a:defRPr/>
            </a:pPr>
            <a:endParaRPr lang="en-US" sz="3400" dirty="0">
              <a:solidFill>
                <a:schemeClr val="bg1"/>
              </a:solidFill>
            </a:endParaRPr>
          </a:p>
          <a:p>
            <a:pPr>
              <a:defRPr/>
            </a:pPr>
            <a:r>
              <a:rPr lang="en-US" sz="3400" dirty="0" smtClean="0">
                <a:solidFill>
                  <a:schemeClr val="bg1"/>
                </a:solidFill>
              </a:rPr>
              <a:t>Consumer Product Safety Commission (CPSC) </a:t>
            </a:r>
          </a:p>
          <a:p>
            <a:pPr>
              <a:defRPr/>
            </a:pPr>
            <a:r>
              <a:rPr lang="en-US" sz="3400" dirty="0" smtClean="0">
                <a:solidFill>
                  <a:schemeClr val="bg1"/>
                </a:solidFill>
              </a:rPr>
              <a:t>Specific requirements that apply to clothing, textiles used for clothing, and sleepwear</a:t>
            </a:r>
          </a:p>
          <a:p>
            <a:pPr lvl="1">
              <a:defRPr/>
            </a:pPr>
            <a:r>
              <a:rPr lang="en-US" sz="3400" dirty="0" smtClean="0">
                <a:solidFill>
                  <a:schemeClr val="bg1"/>
                </a:solidFill>
              </a:rPr>
              <a:t>Regulations under the Flammable Fabrics Act (FFA)</a:t>
            </a:r>
          </a:p>
          <a:p>
            <a:pPr lvl="1">
              <a:defRPr/>
            </a:pPr>
            <a:r>
              <a:rPr lang="en-US" sz="3400" dirty="0" smtClean="0">
                <a:solidFill>
                  <a:schemeClr val="bg1"/>
                </a:solidFill>
              </a:rPr>
              <a:t>Drawstring requirements </a:t>
            </a:r>
          </a:p>
          <a:p>
            <a:pPr lvl="1">
              <a:defRPr/>
            </a:pPr>
            <a:r>
              <a:rPr lang="en-US" sz="3400" dirty="0" smtClean="0">
                <a:solidFill>
                  <a:schemeClr val="bg1"/>
                </a:solidFill>
              </a:rPr>
              <a:t>Consumer Product Safety Improvement Act of 2008 (CPSIA)</a:t>
            </a:r>
          </a:p>
          <a:p>
            <a:pPr>
              <a:defRPr/>
            </a:pPr>
            <a:r>
              <a:rPr lang="en-US" sz="3400" dirty="0" smtClean="0">
                <a:solidFill>
                  <a:schemeClr val="bg1"/>
                </a:solidFill>
              </a:rPr>
              <a:t>CPSC’s Office </a:t>
            </a:r>
            <a:r>
              <a:rPr lang="en-US" sz="3400" dirty="0">
                <a:solidFill>
                  <a:schemeClr val="bg1"/>
                </a:solidFill>
              </a:rPr>
              <a:t>of </a:t>
            </a:r>
            <a:r>
              <a:rPr lang="en-US" sz="3400" dirty="0" smtClean="0">
                <a:solidFill>
                  <a:schemeClr val="bg1"/>
                </a:solidFill>
              </a:rPr>
              <a:t>Compliance and Field Operations</a:t>
            </a:r>
            <a:endParaRPr lang="en-US" sz="3400" dirty="0">
              <a:solidFill>
                <a:schemeClr val="bg1"/>
              </a:solidFill>
            </a:endParaRPr>
          </a:p>
          <a:p>
            <a:pPr lvl="1">
              <a:defRPr/>
            </a:pPr>
            <a:r>
              <a:rPr lang="en-US" sz="3400" dirty="0" smtClean="0">
                <a:solidFill>
                  <a:schemeClr val="bg1"/>
                </a:solidFill>
              </a:rPr>
              <a:t>Who, what, where: responsibilities, penalties, reporting </a:t>
            </a:r>
          </a:p>
          <a:p>
            <a:pPr>
              <a:buNone/>
              <a:defRPr/>
            </a:pPr>
            <a:endParaRPr lang="en-US" dirty="0">
              <a:solidFill>
                <a:schemeClr val="bg1"/>
              </a:solidFill>
            </a:endParaRPr>
          </a:p>
          <a:p>
            <a:pPr marL="457200" lvl="1" indent="0" eaLnBrk="1" hangingPunct="1">
              <a:buNone/>
              <a:defRPr/>
            </a:pPr>
            <a:endParaRPr lang="en-US" sz="2400" dirty="0" smtClean="0">
              <a:solidFill>
                <a:schemeClr val="bg1"/>
              </a:solidFill>
              <a:effectLst/>
            </a:endParaRPr>
          </a:p>
          <a:p>
            <a:pPr>
              <a:lnSpc>
                <a:spcPct val="80000"/>
              </a:lnSpc>
              <a:spcBef>
                <a:spcPct val="50000"/>
              </a:spcBef>
              <a:buClrTx/>
              <a:buSzTx/>
              <a:buNone/>
              <a:defRPr/>
            </a:pPr>
            <a:r>
              <a:rPr lang="en-US" sz="1200" dirty="0" smtClean="0">
                <a:solidFill>
                  <a:schemeClr val="bg1"/>
                </a:solidFill>
                <a:effectLst/>
              </a:rPr>
              <a:t>	</a:t>
            </a:r>
            <a:endParaRPr lang="en-US" sz="2800" dirty="0" smtClean="0">
              <a:solidFill>
                <a:schemeClr val="bg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59842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36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1676398"/>
            <a:ext cx="7772400" cy="4525963"/>
          </a:xfrm>
          <a:prstGeom prst="rect">
            <a:avLst/>
          </a:prstGeom>
          <a:ln>
            <a:solidFill>
              <a:srgbClr val="FFFF66"/>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457200" indent="-457200">
              <a:spcBef>
                <a:spcPct val="20000"/>
              </a:spcBef>
              <a:buFont typeface="Arial" pitchFamily="34" charset="0"/>
              <a:buChar char="•"/>
            </a:pPr>
            <a:r>
              <a:rPr lang="en-US" sz="2800" dirty="0" smtClean="0">
                <a:solidFill>
                  <a:schemeClr val="bg1"/>
                </a:solidFill>
                <a:latin typeface="+mn-lt"/>
                <a:cs typeface="Times New Roman" pitchFamily="18" charset="0"/>
              </a:rPr>
              <a:t>CPSC </a:t>
            </a:r>
            <a:r>
              <a:rPr lang="en-US" sz="2800" dirty="0">
                <a:solidFill>
                  <a:schemeClr val="bg1"/>
                </a:solidFill>
                <a:latin typeface="+mn-lt"/>
                <a:cs typeface="Times New Roman" pitchFamily="18" charset="0"/>
              </a:rPr>
              <a:t>is </a:t>
            </a:r>
            <a:r>
              <a:rPr lang="en-US" sz="2800" dirty="0" smtClean="0">
                <a:solidFill>
                  <a:schemeClr val="bg1"/>
                </a:solidFill>
                <a:latin typeface="+mn-lt"/>
                <a:cs typeface="Times New Roman" pitchFamily="18" charset="0"/>
              </a:rPr>
              <a:t>an independent federal (United States government) regulatory </a:t>
            </a:r>
            <a:r>
              <a:rPr lang="en-US" sz="2800" dirty="0">
                <a:solidFill>
                  <a:schemeClr val="bg1"/>
                </a:solidFill>
                <a:latin typeface="+mn-lt"/>
                <a:cs typeface="Times New Roman" pitchFamily="18" charset="0"/>
              </a:rPr>
              <a:t>agency created </a:t>
            </a:r>
            <a:r>
              <a:rPr lang="en-US" sz="2800" dirty="0" smtClean="0">
                <a:solidFill>
                  <a:schemeClr val="bg1"/>
                </a:solidFill>
                <a:latin typeface="+mn-lt"/>
                <a:cs typeface="Times New Roman" pitchFamily="18" charset="0"/>
              </a:rPr>
              <a:t>to </a:t>
            </a:r>
            <a:r>
              <a:rPr lang="en-US" sz="2800" dirty="0">
                <a:solidFill>
                  <a:schemeClr val="bg1"/>
                </a:solidFill>
                <a:latin typeface="+mn-lt"/>
                <a:cs typeface="Times New Roman" pitchFamily="18" charset="0"/>
              </a:rPr>
              <a:t>protect the </a:t>
            </a:r>
            <a:r>
              <a:rPr lang="en-US" sz="2800" dirty="0" smtClean="0">
                <a:solidFill>
                  <a:schemeClr val="bg1"/>
                </a:solidFill>
                <a:latin typeface="+mn-lt"/>
                <a:cs typeface="Times New Roman" pitchFamily="18" charset="0"/>
              </a:rPr>
              <a:t>American public </a:t>
            </a:r>
            <a:r>
              <a:rPr lang="en-US" sz="2800" dirty="0">
                <a:solidFill>
                  <a:schemeClr val="bg1"/>
                </a:solidFill>
                <a:latin typeface="+mn-lt"/>
                <a:cs typeface="Times New Roman" pitchFamily="18" charset="0"/>
              </a:rPr>
              <a:t>from unreasonable risks of injury associated with consumer </a:t>
            </a:r>
            <a:r>
              <a:rPr lang="en-US" sz="2800" dirty="0" smtClean="0">
                <a:solidFill>
                  <a:schemeClr val="bg1"/>
                </a:solidFill>
                <a:latin typeface="+mn-lt"/>
                <a:cs typeface="Times New Roman" pitchFamily="18" charset="0"/>
              </a:rPr>
              <a:t>products.</a:t>
            </a:r>
          </a:p>
          <a:p>
            <a:pPr marL="457200" indent="-457200">
              <a:spcBef>
                <a:spcPct val="20000"/>
              </a:spcBef>
              <a:buFont typeface="Arial" pitchFamily="34" charset="0"/>
              <a:buChar char="•"/>
            </a:pPr>
            <a:endParaRPr lang="en-US" sz="2800" dirty="0" smtClean="0">
              <a:solidFill>
                <a:schemeClr val="bg1"/>
              </a:solidFill>
              <a:latin typeface="+mn-lt"/>
              <a:cs typeface="Times New Roman" pitchFamily="18" charset="0"/>
            </a:endParaRPr>
          </a:p>
          <a:p>
            <a:pPr marL="457200" indent="-457200">
              <a:spcBef>
                <a:spcPct val="20000"/>
              </a:spcBef>
              <a:buFont typeface="Arial" pitchFamily="34" charset="0"/>
              <a:buChar char="•"/>
            </a:pPr>
            <a:r>
              <a:rPr lang="en-US" sz="2800" dirty="0" smtClean="0">
                <a:solidFill>
                  <a:schemeClr val="bg1"/>
                </a:solidFill>
                <a:latin typeface="+mn-lt"/>
                <a:cs typeface="Times New Roman" pitchFamily="18" charset="0"/>
              </a:rPr>
              <a:t>Commissioners are appointed </a:t>
            </a:r>
            <a:r>
              <a:rPr lang="en-US" sz="2800" dirty="0">
                <a:solidFill>
                  <a:schemeClr val="bg1"/>
                </a:solidFill>
                <a:latin typeface="+mn-lt"/>
                <a:cs typeface="Times New Roman" pitchFamily="18" charset="0"/>
              </a:rPr>
              <a:t>by the </a:t>
            </a:r>
            <a:r>
              <a:rPr lang="en-US" sz="2800" dirty="0" smtClean="0">
                <a:solidFill>
                  <a:schemeClr val="bg1"/>
                </a:solidFill>
                <a:latin typeface="+mn-lt"/>
                <a:cs typeface="Times New Roman" pitchFamily="18" charset="0"/>
              </a:rPr>
              <a:t>President </a:t>
            </a:r>
            <a:r>
              <a:rPr lang="en-US" sz="2800" dirty="0">
                <a:solidFill>
                  <a:schemeClr val="bg1"/>
                </a:solidFill>
                <a:latin typeface="+mn-lt"/>
                <a:cs typeface="Times New Roman" pitchFamily="18" charset="0"/>
              </a:rPr>
              <a:t>for </a:t>
            </a:r>
            <a:r>
              <a:rPr lang="en-US" sz="2800" dirty="0" smtClean="0">
                <a:solidFill>
                  <a:schemeClr val="bg1"/>
                </a:solidFill>
                <a:latin typeface="+mn-lt"/>
                <a:cs typeface="Times New Roman" pitchFamily="18" charset="0"/>
              </a:rPr>
              <a:t>multiyear </a:t>
            </a:r>
            <a:r>
              <a:rPr lang="en-US" sz="2800" dirty="0">
                <a:solidFill>
                  <a:schemeClr val="bg1"/>
                </a:solidFill>
                <a:latin typeface="+mn-lt"/>
                <a:cs typeface="Times New Roman" pitchFamily="18" charset="0"/>
              </a:rPr>
              <a:t>terms with confirmation by the </a:t>
            </a:r>
            <a:r>
              <a:rPr lang="en-US" sz="2800" dirty="0" smtClean="0">
                <a:solidFill>
                  <a:schemeClr val="bg1"/>
                </a:solidFill>
                <a:latin typeface="+mn-lt"/>
                <a:cs typeface="Times New Roman" pitchFamily="18" charset="0"/>
              </a:rPr>
              <a:t>Senate.</a:t>
            </a:r>
            <a:endParaRPr lang="en-US" sz="2800" dirty="0">
              <a:solidFill>
                <a:schemeClr val="bg1"/>
              </a:solidFill>
              <a:latin typeface="+mn-lt"/>
              <a:cs typeface="Times New Roman" pitchFamily="18" charset="0"/>
            </a:endParaRPr>
          </a:p>
          <a:p>
            <a:pPr>
              <a:spcBef>
                <a:spcPct val="20000"/>
              </a:spcBef>
            </a:pPr>
            <a:endParaRPr lang="en-US" sz="3200" dirty="0"/>
          </a:p>
          <a:p>
            <a:pPr>
              <a:spcBef>
                <a:spcPct val="20000"/>
              </a:spcBef>
            </a:pPr>
            <a:endParaRPr lang="en-US" sz="3200" dirty="0"/>
          </a:p>
          <a:p>
            <a:pPr>
              <a:spcBef>
                <a:spcPct val="20000"/>
              </a:spcBef>
            </a:pPr>
            <a:endParaRPr lang="en-US" sz="3200" dirty="0"/>
          </a:p>
        </p:txBody>
      </p:sp>
      <p:sp>
        <p:nvSpPr>
          <p:cNvPr id="8198" name="Text Box 6"/>
          <p:cNvSpPr txBox="1">
            <a:spLocks noChangeArrowheads="1"/>
          </p:cNvSpPr>
          <p:nvPr/>
        </p:nvSpPr>
        <p:spPr bwMode="auto">
          <a:xfrm>
            <a:off x="838200" y="8878"/>
            <a:ext cx="7696200" cy="1200329"/>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FFFF00"/>
                </a:solidFill>
                <a:effectLst>
                  <a:outerShdw blurRad="38100" dist="38100" dir="2700000" algn="tl">
                    <a:srgbClr val="000000">
                      <a:alpha val="43137"/>
                    </a:srgbClr>
                  </a:outerShdw>
                </a:effectLst>
                <a:latin typeface="+mj-lt"/>
                <a:cs typeface="Times New Roman" pitchFamily="18" charset="0"/>
              </a:rPr>
              <a:t>U.S. Consumer Product Safety Commission (CPSC)</a:t>
            </a:r>
          </a:p>
        </p:txBody>
      </p:sp>
      <p:pic>
        <p:nvPicPr>
          <p:cNvPr id="5"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8600" y="59436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303796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0"/>
            <a:ext cx="7391400" cy="1143000"/>
          </a:xfrm>
        </p:spPr>
        <p:txBody>
          <a:bodyPr>
            <a:normAutofit/>
          </a:bodyPr>
          <a:lstStyle/>
          <a:p>
            <a:pPr eaLnBrk="1" hangingPunct="1"/>
            <a:r>
              <a:rPr lang="en-US" sz="4000" b="1" dirty="0" smtClean="0">
                <a:solidFill>
                  <a:srgbClr val="FFFF00"/>
                </a:solidFill>
                <a:effectLst>
                  <a:outerShdw blurRad="38100" dist="38100" dir="2700000" algn="tl">
                    <a:srgbClr val="000000">
                      <a:alpha val="43137"/>
                    </a:srgbClr>
                  </a:outerShdw>
                </a:effectLst>
                <a:cs typeface="Times New Roman" pitchFamily="18" charset="0"/>
              </a:rPr>
              <a:t>CPSC Jurisdiction</a:t>
            </a:r>
          </a:p>
        </p:txBody>
      </p:sp>
      <p:sp>
        <p:nvSpPr>
          <p:cNvPr id="12291" name="Rectangle 3"/>
          <p:cNvSpPr>
            <a:spLocks noGrp="1" noChangeArrowheads="1"/>
          </p:cNvSpPr>
          <p:nvPr>
            <p:ph idx="1"/>
          </p:nvPr>
        </p:nvSpPr>
        <p:spPr>
          <a:xfrm>
            <a:off x="1295400" y="1447800"/>
            <a:ext cx="7010400" cy="47244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90000"/>
              </a:lnSpc>
              <a:buClr>
                <a:schemeClr val="bg1"/>
              </a:buClr>
            </a:pPr>
            <a:r>
              <a:rPr lang="en-US" sz="2400" dirty="0" smtClean="0">
                <a:solidFill>
                  <a:schemeClr val="bg1"/>
                </a:solidFill>
                <a:cs typeface="Times New Roman" pitchFamily="18" charset="0"/>
              </a:rPr>
              <a:t>Jurisdiction over thousands of different consumer products under the Consumer Product Safety Act</a:t>
            </a:r>
          </a:p>
          <a:p>
            <a:pPr>
              <a:lnSpc>
                <a:spcPct val="90000"/>
              </a:lnSpc>
              <a:buClr>
                <a:schemeClr val="bg1"/>
              </a:buClr>
            </a:pPr>
            <a:r>
              <a:rPr lang="en-US" sz="2400" dirty="0" smtClean="0">
                <a:solidFill>
                  <a:schemeClr val="bg1"/>
                </a:solidFill>
                <a:cs typeface="Times New Roman" pitchFamily="18" charset="0"/>
              </a:rPr>
              <a:t>Excludes some products covered by other federal agencies, such as:</a:t>
            </a:r>
            <a:endParaRPr lang="en-US" sz="2000" dirty="0" smtClean="0">
              <a:solidFill>
                <a:schemeClr val="bg1"/>
              </a:solidFill>
              <a:cs typeface="Times New Roman" pitchFamily="18" charset="0"/>
            </a:endParaRPr>
          </a:p>
          <a:p>
            <a:pPr lvl="1" eaLnBrk="1" hangingPunct="1">
              <a:lnSpc>
                <a:spcPct val="90000"/>
              </a:lnSpc>
            </a:pPr>
            <a:r>
              <a:rPr lang="en-US" sz="2400" dirty="0" smtClean="0">
                <a:solidFill>
                  <a:schemeClr val="bg1"/>
                </a:solidFill>
                <a:cs typeface="Times New Roman" pitchFamily="18" charset="0"/>
              </a:rPr>
              <a:t>cars and related equipment (NHTSA);</a:t>
            </a:r>
          </a:p>
          <a:p>
            <a:pPr lvl="1" eaLnBrk="1" hangingPunct="1">
              <a:lnSpc>
                <a:spcPct val="90000"/>
              </a:lnSpc>
            </a:pPr>
            <a:r>
              <a:rPr lang="en-US" sz="2400" dirty="0" smtClean="0">
                <a:solidFill>
                  <a:schemeClr val="bg1"/>
                </a:solidFill>
                <a:cs typeface="Times New Roman" pitchFamily="18" charset="0"/>
              </a:rPr>
              <a:t>food, drugs, medical devices, cosmetics (FDA);</a:t>
            </a:r>
          </a:p>
          <a:p>
            <a:pPr lvl="1" eaLnBrk="1" hangingPunct="1">
              <a:lnSpc>
                <a:spcPct val="90000"/>
              </a:lnSpc>
            </a:pPr>
            <a:r>
              <a:rPr lang="en-US" sz="2400" dirty="0" smtClean="0">
                <a:solidFill>
                  <a:schemeClr val="bg1"/>
                </a:solidFill>
                <a:cs typeface="Times New Roman" pitchFamily="18" charset="0"/>
              </a:rPr>
              <a:t>firearms (BATF);</a:t>
            </a:r>
          </a:p>
          <a:p>
            <a:pPr lvl="1" eaLnBrk="1" hangingPunct="1">
              <a:lnSpc>
                <a:spcPct val="90000"/>
              </a:lnSpc>
            </a:pPr>
            <a:r>
              <a:rPr lang="en-US" sz="2400" dirty="0" smtClean="0">
                <a:solidFill>
                  <a:schemeClr val="bg1"/>
                </a:solidFill>
                <a:cs typeface="Times New Roman" pitchFamily="18" charset="0"/>
              </a:rPr>
              <a:t>airplanes (FAA);</a:t>
            </a:r>
          </a:p>
          <a:p>
            <a:pPr lvl="1" eaLnBrk="1" hangingPunct="1">
              <a:lnSpc>
                <a:spcPct val="90000"/>
              </a:lnSpc>
            </a:pPr>
            <a:r>
              <a:rPr lang="en-US" sz="2400" dirty="0" smtClean="0">
                <a:solidFill>
                  <a:schemeClr val="bg1"/>
                </a:solidFill>
                <a:cs typeface="Times New Roman" pitchFamily="18" charset="0"/>
              </a:rPr>
              <a:t>boats (Coast Guard); and</a:t>
            </a:r>
          </a:p>
          <a:p>
            <a:pPr lvl="1" eaLnBrk="1" hangingPunct="1">
              <a:lnSpc>
                <a:spcPct val="90000"/>
              </a:lnSpc>
            </a:pPr>
            <a:r>
              <a:rPr lang="en-US" sz="2400" dirty="0" smtClean="0">
                <a:solidFill>
                  <a:schemeClr val="bg1"/>
                </a:solidFill>
                <a:cs typeface="Times New Roman" pitchFamily="18" charset="0"/>
              </a:rPr>
              <a:t>pesticides (EPA).</a:t>
            </a:r>
          </a:p>
        </p:txBody>
      </p:sp>
      <p:sp>
        <p:nvSpPr>
          <p:cNvPr id="4" name="Rectangle 6"/>
          <p:cNvSpPr>
            <a:spLocks noGrp="1" noChangeArrowheads="1"/>
          </p:cNvSpPr>
          <p:nvPr>
            <p:ph type="sldNum" sz="quarter" idx="12"/>
          </p:nvPr>
        </p:nvSpPr>
        <p:spPr>
          <a:ln/>
        </p:spPr>
        <p:txBody>
          <a:bodyPr/>
          <a:lstStyle/>
          <a:p>
            <a:pPr>
              <a:defRPr/>
            </a:pPr>
            <a:fld id="{B0AF27D9-5061-4034-B074-3CF7DC2D86C3}" type="slidenum">
              <a:rPr lang="en-US"/>
              <a:pPr>
                <a:defRPr/>
              </a:pPr>
              <a:t>23</a:t>
            </a:fld>
            <a:endParaRPr lang="en-US"/>
          </a:p>
        </p:txBody>
      </p:sp>
      <p:pic>
        <p:nvPicPr>
          <p:cNvPr id="6"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59436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4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76200"/>
            <a:ext cx="8153400" cy="944562"/>
          </a:xfrm>
        </p:spPr>
        <p:txBody>
          <a:bodyPr>
            <a:normAutofit/>
          </a:bodyPr>
          <a:lstStyle/>
          <a:p>
            <a:r>
              <a:rPr lang="en-US" sz="4000" b="1" dirty="0" smtClean="0">
                <a:solidFill>
                  <a:srgbClr val="FFFF00"/>
                </a:solidFill>
                <a:effectLst>
                  <a:outerShdw blurRad="38100" dist="38100" dir="2700000" algn="tl">
                    <a:srgbClr val="000000">
                      <a:alpha val="43137"/>
                    </a:srgbClr>
                  </a:outerShdw>
                </a:effectLst>
              </a:rPr>
              <a:t>CPSC Jurisdictional </a:t>
            </a:r>
            <a:r>
              <a:rPr lang="en-US" sz="4000" b="1" dirty="0">
                <a:solidFill>
                  <a:srgbClr val="FFFF00"/>
                </a:solidFill>
                <a:effectLst>
                  <a:outerShdw blurRad="38100" dist="38100" dir="2700000" algn="tl">
                    <a:srgbClr val="000000">
                      <a:alpha val="43137"/>
                    </a:srgbClr>
                  </a:outerShdw>
                </a:effectLst>
              </a:rPr>
              <a:t>Authority</a:t>
            </a:r>
          </a:p>
        </p:txBody>
      </p:sp>
      <p:sp>
        <p:nvSpPr>
          <p:cNvPr id="10243" name="Rectangle 3"/>
          <p:cNvSpPr>
            <a:spLocks noGrp="1" noChangeArrowheads="1"/>
          </p:cNvSpPr>
          <p:nvPr>
            <p:ph idx="1"/>
          </p:nvPr>
        </p:nvSpPr>
        <p:spPr>
          <a:xfrm>
            <a:off x="1143000" y="1295400"/>
            <a:ext cx="7543800" cy="54864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dirty="0">
                <a:solidFill>
                  <a:schemeClr val="bg1"/>
                </a:solidFill>
              </a:rPr>
              <a:t>Jurisdictional Authority in </a:t>
            </a:r>
            <a:r>
              <a:rPr lang="en-US" sz="2800" dirty="0" smtClean="0">
                <a:solidFill>
                  <a:schemeClr val="bg1"/>
                </a:solidFill>
              </a:rPr>
              <a:t>7 </a:t>
            </a:r>
            <a:r>
              <a:rPr lang="en-US" sz="2800" dirty="0">
                <a:solidFill>
                  <a:schemeClr val="bg1"/>
                </a:solidFill>
              </a:rPr>
              <a:t>Acts</a:t>
            </a:r>
          </a:p>
          <a:p>
            <a:pPr lvl="1"/>
            <a:r>
              <a:rPr lang="en-US" dirty="0">
                <a:solidFill>
                  <a:schemeClr val="bg1"/>
                </a:solidFill>
              </a:rPr>
              <a:t>Consumer Product Safety Act (CPSA)</a:t>
            </a:r>
          </a:p>
          <a:p>
            <a:pPr lvl="1"/>
            <a:r>
              <a:rPr lang="en-US" dirty="0">
                <a:solidFill>
                  <a:schemeClr val="bg1"/>
                </a:solidFill>
              </a:rPr>
              <a:t>Federal Hazardous Substances Act (FHSA)</a:t>
            </a:r>
          </a:p>
          <a:p>
            <a:pPr lvl="1"/>
            <a:r>
              <a:rPr lang="en-US" dirty="0">
                <a:solidFill>
                  <a:schemeClr val="bg1"/>
                </a:solidFill>
              </a:rPr>
              <a:t>Poison Prevention Packaging Act (PPPA)</a:t>
            </a:r>
          </a:p>
          <a:p>
            <a:pPr lvl="1"/>
            <a:r>
              <a:rPr lang="en-US" dirty="0">
                <a:solidFill>
                  <a:schemeClr val="bg1"/>
                </a:solidFill>
              </a:rPr>
              <a:t>Refrigerator Safety Act (RSA</a:t>
            </a:r>
            <a:r>
              <a:rPr lang="en-US" dirty="0" smtClean="0">
                <a:solidFill>
                  <a:schemeClr val="bg1"/>
                </a:solidFill>
              </a:rPr>
              <a:t>)</a:t>
            </a:r>
          </a:p>
          <a:p>
            <a:pPr lvl="1"/>
            <a:r>
              <a:rPr lang="en-US" dirty="0" smtClean="0">
                <a:solidFill>
                  <a:schemeClr val="bg1"/>
                </a:solidFill>
              </a:rPr>
              <a:t>Virginia Graeme Baker Pool &amp; Spa Safety Act (VGBA)</a:t>
            </a:r>
          </a:p>
          <a:p>
            <a:pPr lvl="1"/>
            <a:r>
              <a:rPr lang="en-US" dirty="0" smtClean="0">
                <a:solidFill>
                  <a:schemeClr val="bg1"/>
                </a:solidFill>
              </a:rPr>
              <a:t>Children’s Gasoline Burn Prevention Act (CGBPA)</a:t>
            </a:r>
            <a:endParaRPr lang="en-US" dirty="0">
              <a:solidFill>
                <a:schemeClr val="bg1"/>
              </a:solidFill>
            </a:endParaRPr>
          </a:p>
          <a:p>
            <a:pPr lvl="1"/>
            <a:r>
              <a:rPr lang="en-US" b="1" dirty="0">
                <a:solidFill>
                  <a:srgbClr val="FFFF00"/>
                </a:solidFill>
              </a:rPr>
              <a:t>Flammable Fabrics Act (FFA</a:t>
            </a:r>
            <a:r>
              <a:rPr lang="en-US" b="1" dirty="0" smtClean="0">
                <a:solidFill>
                  <a:srgbClr val="FFFF00"/>
                </a:solidFill>
              </a:rPr>
              <a:t>)    </a:t>
            </a:r>
            <a:endParaRPr lang="en-US" dirty="0">
              <a:solidFill>
                <a:srgbClr val="FFFF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8600" y="59436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153400" cy="868362"/>
          </a:xfrm>
        </p:spPr>
        <p:txBody>
          <a:bodyPr/>
          <a:lstStyle/>
          <a:p>
            <a:r>
              <a:rPr lang="en-US" sz="4000" b="1" dirty="0">
                <a:solidFill>
                  <a:srgbClr val="FFFF00"/>
                </a:solidFill>
                <a:effectLst>
                  <a:outerShdw blurRad="38100" dist="38100" dir="2700000" algn="tl">
                    <a:srgbClr val="000000">
                      <a:alpha val="43137"/>
                    </a:srgbClr>
                  </a:outerShdw>
                </a:effectLst>
              </a:rPr>
              <a:t>Flammable Fabrics Act (FFA)</a:t>
            </a:r>
          </a:p>
        </p:txBody>
      </p:sp>
      <p:sp>
        <p:nvSpPr>
          <p:cNvPr id="13315" name="Rectangle 3"/>
          <p:cNvSpPr>
            <a:spLocks noGrp="1" noChangeArrowheads="1"/>
          </p:cNvSpPr>
          <p:nvPr>
            <p:ph idx="1"/>
          </p:nvPr>
        </p:nvSpPr>
        <p:spPr>
          <a:xfrm>
            <a:off x="762000" y="1676400"/>
            <a:ext cx="7696200" cy="44497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dirty="0">
                <a:solidFill>
                  <a:schemeClr val="bg1"/>
                </a:solidFill>
              </a:rPr>
              <a:t>Regulated Products</a:t>
            </a:r>
          </a:p>
          <a:p>
            <a:pPr lvl="1"/>
            <a:r>
              <a:rPr lang="en-US" b="1" dirty="0" smtClean="0">
                <a:solidFill>
                  <a:srgbClr val="FFFF00"/>
                </a:solidFill>
              </a:rPr>
              <a:t>Clothing </a:t>
            </a:r>
            <a:r>
              <a:rPr lang="en-US" b="1" dirty="0">
                <a:solidFill>
                  <a:srgbClr val="FFFF00"/>
                </a:solidFill>
              </a:rPr>
              <a:t>Textiles, 16 CFR </a:t>
            </a:r>
            <a:r>
              <a:rPr lang="en-US" b="1" dirty="0" smtClean="0">
                <a:solidFill>
                  <a:srgbClr val="FFFF00"/>
                </a:solidFill>
              </a:rPr>
              <a:t>Part 1610</a:t>
            </a:r>
            <a:endParaRPr lang="en-US" b="1" dirty="0">
              <a:solidFill>
                <a:srgbClr val="FFFF00"/>
              </a:solidFill>
            </a:endParaRPr>
          </a:p>
          <a:p>
            <a:pPr lvl="1"/>
            <a:r>
              <a:rPr lang="en-US" dirty="0" smtClean="0">
                <a:solidFill>
                  <a:schemeClr val="bg1"/>
                </a:solidFill>
              </a:rPr>
              <a:t>Vinyl </a:t>
            </a:r>
            <a:r>
              <a:rPr lang="en-US" dirty="0">
                <a:solidFill>
                  <a:schemeClr val="bg1"/>
                </a:solidFill>
              </a:rPr>
              <a:t>Plastic Film, 16 CFR </a:t>
            </a:r>
            <a:r>
              <a:rPr lang="en-US" dirty="0" smtClean="0">
                <a:solidFill>
                  <a:schemeClr val="bg1"/>
                </a:solidFill>
              </a:rPr>
              <a:t>Part 1611</a:t>
            </a:r>
            <a:endParaRPr lang="en-US" dirty="0">
              <a:solidFill>
                <a:schemeClr val="bg1"/>
              </a:solidFill>
            </a:endParaRPr>
          </a:p>
          <a:p>
            <a:pPr lvl="1"/>
            <a:r>
              <a:rPr lang="en-US" b="1" dirty="0" smtClean="0">
                <a:solidFill>
                  <a:srgbClr val="FFFF00"/>
                </a:solidFill>
              </a:rPr>
              <a:t>Children’s Sleepwear, 16 CFR Parts 1615/1616</a:t>
            </a:r>
          </a:p>
          <a:p>
            <a:pPr lvl="1"/>
            <a:r>
              <a:rPr lang="en-US" dirty="0" smtClean="0">
                <a:solidFill>
                  <a:schemeClr val="bg1"/>
                </a:solidFill>
              </a:rPr>
              <a:t>Carpets </a:t>
            </a:r>
            <a:r>
              <a:rPr lang="en-US" dirty="0">
                <a:solidFill>
                  <a:schemeClr val="bg1"/>
                </a:solidFill>
              </a:rPr>
              <a:t>and Rugs, 16 CFR </a:t>
            </a:r>
            <a:r>
              <a:rPr lang="en-US" dirty="0" smtClean="0">
                <a:solidFill>
                  <a:schemeClr val="bg1"/>
                </a:solidFill>
              </a:rPr>
              <a:t>Parts 1630/1631</a:t>
            </a:r>
            <a:endParaRPr lang="en-US" dirty="0">
              <a:solidFill>
                <a:schemeClr val="bg1"/>
              </a:solidFill>
            </a:endParaRPr>
          </a:p>
          <a:p>
            <a:pPr lvl="1"/>
            <a:r>
              <a:rPr lang="en-US" dirty="0">
                <a:solidFill>
                  <a:schemeClr val="bg1"/>
                </a:solidFill>
              </a:rPr>
              <a:t>Mattresses and Mattress Pads, 16 CFR </a:t>
            </a:r>
            <a:r>
              <a:rPr lang="en-US" dirty="0" smtClean="0">
                <a:solidFill>
                  <a:schemeClr val="bg1"/>
                </a:solidFill>
              </a:rPr>
              <a:t>Part 1632</a:t>
            </a:r>
          </a:p>
          <a:p>
            <a:pPr lvl="1"/>
            <a:r>
              <a:rPr lang="en-US" dirty="0" smtClean="0">
                <a:solidFill>
                  <a:schemeClr val="bg1"/>
                </a:solidFill>
              </a:rPr>
              <a:t>Mattress Sets, 16 CFR Part 1633</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52400"/>
            <a:ext cx="8305800" cy="1371600"/>
          </a:xfrm>
        </p:spPr>
        <p:txBody>
          <a:bodyPr>
            <a:normAutofit/>
          </a:bodyPr>
          <a:lstStyle/>
          <a:p>
            <a:r>
              <a:rPr lang="en-US" sz="3600" b="1" dirty="0" smtClean="0">
                <a:solidFill>
                  <a:srgbClr val="FFFF00"/>
                </a:solidFill>
                <a:effectLst>
                  <a:outerShdw blurRad="38100" dist="38100" dir="2700000" algn="tl">
                    <a:srgbClr val="000000">
                      <a:alpha val="43137"/>
                    </a:srgbClr>
                  </a:outerShdw>
                </a:effectLst>
                <a:latin typeface="+mn-lt"/>
                <a:cs typeface="Times New Roman" pitchFamily="18" charset="0"/>
              </a:rPr>
              <a:t>16 CFR Part 1610-Standard for the Flammability of Clothing Textiles</a:t>
            </a:r>
          </a:p>
        </p:txBody>
      </p:sp>
      <p:sp>
        <p:nvSpPr>
          <p:cNvPr id="20483" name="Rectangle 3"/>
          <p:cNvSpPr>
            <a:spLocks noGrp="1" noChangeArrowheads="1"/>
          </p:cNvSpPr>
          <p:nvPr>
            <p:ph idx="1"/>
          </p:nvPr>
        </p:nvSpPr>
        <p:spPr>
          <a:xfrm>
            <a:off x="609600" y="1828800"/>
            <a:ext cx="8001000" cy="44196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80000"/>
              </a:lnSpc>
            </a:pPr>
            <a:endParaRPr lang="en-US" sz="2800" dirty="0" smtClean="0">
              <a:solidFill>
                <a:schemeClr val="bg1"/>
              </a:solidFill>
              <a:cs typeface="Times New Roman" pitchFamily="18" charset="0"/>
            </a:endParaRPr>
          </a:p>
          <a:p>
            <a:pPr>
              <a:lnSpc>
                <a:spcPct val="80000"/>
              </a:lnSpc>
            </a:pPr>
            <a:r>
              <a:rPr lang="en-US" sz="2800" dirty="0" smtClean="0">
                <a:solidFill>
                  <a:schemeClr val="bg1"/>
                </a:solidFill>
                <a:cs typeface="Times New Roman" pitchFamily="18" charset="0"/>
              </a:rPr>
              <a:t>16 CFR Part 1610 – commonly known as the </a:t>
            </a:r>
            <a:r>
              <a:rPr lang="en-US" sz="2800" i="1" dirty="0" smtClean="0">
                <a:solidFill>
                  <a:schemeClr val="bg1"/>
                </a:solidFill>
                <a:cs typeface="Times New Roman" pitchFamily="18" charset="0"/>
              </a:rPr>
              <a:t>General Wearing Apparel Standard </a:t>
            </a:r>
          </a:p>
          <a:p>
            <a:pPr>
              <a:lnSpc>
                <a:spcPct val="80000"/>
              </a:lnSpc>
            </a:pPr>
            <a:endParaRPr lang="en-US" sz="2800" dirty="0" smtClean="0">
              <a:solidFill>
                <a:schemeClr val="bg1"/>
              </a:solidFill>
              <a:cs typeface="Times New Roman" pitchFamily="18" charset="0"/>
            </a:endParaRPr>
          </a:p>
          <a:p>
            <a:pPr>
              <a:lnSpc>
                <a:spcPct val="80000"/>
              </a:lnSpc>
            </a:pPr>
            <a:r>
              <a:rPr lang="en-US" sz="2800" dirty="0" smtClean="0">
                <a:solidFill>
                  <a:schemeClr val="bg1"/>
                </a:solidFill>
                <a:cs typeface="Times New Roman" pitchFamily="18" charset="0"/>
              </a:rPr>
              <a:t>Effective January 1953 </a:t>
            </a:r>
            <a:br>
              <a:rPr lang="en-US" sz="2800" dirty="0" smtClean="0">
                <a:solidFill>
                  <a:schemeClr val="bg1"/>
                </a:solidFill>
                <a:cs typeface="Times New Roman" pitchFamily="18" charset="0"/>
              </a:rPr>
            </a:br>
            <a:endParaRPr lang="en-US" sz="1000" dirty="0" smtClean="0">
              <a:solidFill>
                <a:schemeClr val="bg1"/>
              </a:solidFill>
              <a:cs typeface="Times New Roman" pitchFamily="18" charset="0"/>
            </a:endParaRPr>
          </a:p>
          <a:p>
            <a:pPr>
              <a:lnSpc>
                <a:spcPct val="80000"/>
              </a:lnSpc>
            </a:pPr>
            <a:endParaRPr lang="en-US" sz="2800" dirty="0" smtClean="0">
              <a:solidFill>
                <a:schemeClr val="bg1"/>
              </a:solidFill>
              <a:cs typeface="Times New Roman" pitchFamily="18" charset="0"/>
            </a:endParaRPr>
          </a:p>
          <a:p>
            <a:pPr>
              <a:lnSpc>
                <a:spcPct val="80000"/>
              </a:lnSpc>
            </a:pPr>
            <a:r>
              <a:rPr lang="en-US" sz="2800" dirty="0" smtClean="0">
                <a:solidFill>
                  <a:schemeClr val="bg1"/>
                </a:solidFill>
                <a:cs typeface="Times New Roman" pitchFamily="18" charset="0"/>
              </a:rPr>
              <a:t>Keeps the most dangerously flammable textile products and garments out of the marketplace</a:t>
            </a:r>
            <a:br>
              <a:rPr lang="en-US" sz="2800" dirty="0" smtClean="0">
                <a:solidFill>
                  <a:schemeClr val="bg1"/>
                </a:solidFill>
                <a:cs typeface="Times New Roman" pitchFamily="18" charset="0"/>
              </a:rPr>
            </a:br>
            <a:r>
              <a:rPr lang="en-US" sz="1000" dirty="0" smtClean="0">
                <a:solidFill>
                  <a:schemeClr val="bg1"/>
                </a:solidFill>
                <a:cs typeface="Times New Roman" pitchFamily="18" charset="0"/>
              </a:rPr>
              <a:t> </a:t>
            </a:r>
            <a:endParaRPr lang="en-US" sz="2800" dirty="0" smtClean="0">
              <a:solidFill>
                <a:schemeClr val="bg1"/>
              </a:solidFill>
              <a:cs typeface="Times New Roman" pitchFamily="18" charset="0"/>
            </a:endParaRPr>
          </a:p>
          <a:p>
            <a:pPr>
              <a:lnSpc>
                <a:spcPct val="80000"/>
              </a:lnSpc>
              <a:buNone/>
            </a:pPr>
            <a:endParaRPr lang="en-US" sz="1000" dirty="0" smtClean="0">
              <a:latin typeface="Times New Roman" pitchFamily="18" charset="0"/>
              <a:cs typeface="Times New Roman" pitchFamily="18" charset="0"/>
            </a:endParaRPr>
          </a:p>
          <a:p>
            <a:pPr>
              <a:lnSpc>
                <a:spcPct val="80000"/>
              </a:lnSpc>
              <a:buNone/>
            </a:pPr>
            <a:endParaRPr lang="en-US" sz="2800"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8229600" cy="1143000"/>
          </a:xfrm>
        </p:spPr>
        <p:txBody>
          <a:bodyPr/>
          <a:lstStyle/>
          <a:p>
            <a:pPr eaLnBrk="1" hangingPunct="1">
              <a:defRPr/>
            </a:pPr>
            <a:r>
              <a:rPr lang="en-US" sz="4000" b="1" dirty="0" smtClean="0">
                <a:solidFill>
                  <a:srgbClr val="FFFF66"/>
                </a:solidFill>
                <a:effectLst>
                  <a:outerShdw blurRad="38100" dist="38100" dir="2700000" algn="tl">
                    <a:srgbClr val="000000"/>
                  </a:outerShdw>
                </a:effectLst>
              </a:rPr>
              <a:t>16 CFR Part 1610-Test Summary</a:t>
            </a:r>
          </a:p>
        </p:txBody>
      </p:sp>
      <p:sp>
        <p:nvSpPr>
          <p:cNvPr id="4099" name="Rectangle 3"/>
          <p:cNvSpPr>
            <a:spLocks noGrp="1" noChangeArrowheads="1"/>
          </p:cNvSpPr>
          <p:nvPr>
            <p:ph idx="1"/>
          </p:nvPr>
        </p:nvSpPr>
        <p:spPr>
          <a:xfrm>
            <a:off x="609600" y="1371600"/>
            <a:ext cx="7924800" cy="50292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25000" lnSpcReduction="20000"/>
          </a:bodyPr>
          <a:lstStyle/>
          <a:p>
            <a:pPr>
              <a:lnSpc>
                <a:spcPct val="80000"/>
              </a:lnSpc>
            </a:pPr>
            <a:endParaRPr lang="en-US" sz="8600" dirty="0" smtClean="0">
              <a:solidFill>
                <a:schemeClr val="bg1"/>
              </a:solidFill>
              <a:cs typeface="Times New Roman" pitchFamily="18" charset="0"/>
            </a:endParaRPr>
          </a:p>
          <a:p>
            <a:pPr>
              <a:lnSpc>
                <a:spcPct val="80000"/>
              </a:lnSpc>
            </a:pPr>
            <a:endParaRPr lang="en-US" sz="8600" dirty="0">
              <a:solidFill>
                <a:schemeClr val="bg1"/>
              </a:solidFill>
              <a:cs typeface="Times New Roman" pitchFamily="18" charset="0"/>
            </a:endParaRPr>
          </a:p>
          <a:p>
            <a:pPr>
              <a:lnSpc>
                <a:spcPct val="80000"/>
              </a:lnSpc>
            </a:pPr>
            <a:r>
              <a:rPr lang="en-US" sz="8600" dirty="0" smtClean="0">
                <a:solidFill>
                  <a:schemeClr val="bg1"/>
                </a:solidFill>
                <a:cs typeface="Times New Roman" pitchFamily="18" charset="0"/>
              </a:rPr>
              <a:t>The Standard applies to </a:t>
            </a:r>
            <a:r>
              <a:rPr lang="en-US" sz="8600" u="sng" dirty="0" smtClean="0">
                <a:solidFill>
                  <a:schemeClr val="bg1"/>
                </a:solidFill>
                <a:cs typeface="Times New Roman" pitchFamily="18" charset="0"/>
              </a:rPr>
              <a:t>all</a:t>
            </a:r>
            <a:r>
              <a:rPr lang="en-US" sz="8600" dirty="0" smtClean="0">
                <a:solidFill>
                  <a:schemeClr val="bg1"/>
                </a:solidFill>
                <a:cs typeface="Times New Roman" pitchFamily="18" charset="0"/>
              </a:rPr>
              <a:t> adult and children’s wearing apparel</a:t>
            </a:r>
          </a:p>
          <a:p>
            <a:pPr lvl="1">
              <a:lnSpc>
                <a:spcPct val="80000"/>
              </a:lnSpc>
            </a:pPr>
            <a:r>
              <a:rPr lang="en-US" sz="7400" dirty="0" smtClean="0">
                <a:solidFill>
                  <a:schemeClr val="bg1"/>
                </a:solidFill>
                <a:cs typeface="Times New Roman" pitchFamily="18" charset="0"/>
              </a:rPr>
              <a:t>except children’s sleepwear, which must meet a more stringent standard</a:t>
            </a:r>
          </a:p>
          <a:p>
            <a:pPr lvl="1">
              <a:lnSpc>
                <a:spcPct val="80000"/>
              </a:lnSpc>
            </a:pPr>
            <a:r>
              <a:rPr lang="en-US" sz="7400" dirty="0" smtClean="0">
                <a:solidFill>
                  <a:schemeClr val="bg1"/>
                </a:solidFill>
                <a:cs typeface="Times New Roman" pitchFamily="18" charset="0"/>
              </a:rPr>
              <a:t>does not apply to certain hats, gloves, footwear, interlining fabrics</a:t>
            </a:r>
          </a:p>
          <a:p>
            <a:pPr eaLnBrk="1" hangingPunct="1">
              <a:lnSpc>
                <a:spcPct val="90000"/>
              </a:lnSpc>
            </a:pPr>
            <a:endParaRPr lang="en-US" sz="4000" dirty="0" smtClean="0">
              <a:solidFill>
                <a:schemeClr val="bg1"/>
              </a:solidFill>
            </a:endParaRPr>
          </a:p>
          <a:p>
            <a:pPr eaLnBrk="1" hangingPunct="1">
              <a:lnSpc>
                <a:spcPct val="90000"/>
              </a:lnSpc>
            </a:pPr>
            <a:r>
              <a:rPr lang="en-US" sz="8600" dirty="0" smtClean="0">
                <a:solidFill>
                  <a:schemeClr val="bg1"/>
                </a:solidFill>
              </a:rPr>
              <a:t>The Standard specifies testing procedures and determines</a:t>
            </a:r>
            <a:r>
              <a:rPr lang="en-US" sz="8600" dirty="0" smtClean="0">
                <a:solidFill>
                  <a:schemeClr val="bg1"/>
                </a:solidFill>
                <a:cs typeface="Times New Roman" pitchFamily="18" charset="0"/>
              </a:rPr>
              <a:t> the relative flammability of textiles used in apparel using </a:t>
            </a:r>
            <a:r>
              <a:rPr lang="en-US" sz="8600" dirty="0" smtClean="0">
                <a:solidFill>
                  <a:schemeClr val="bg1"/>
                </a:solidFill>
              </a:rPr>
              <a:t>three classes of flammability.</a:t>
            </a:r>
            <a:endParaRPr lang="en-US" sz="4000" dirty="0" smtClean="0">
              <a:solidFill>
                <a:schemeClr val="bg1"/>
              </a:solidFill>
            </a:endParaRPr>
          </a:p>
          <a:p>
            <a:pPr>
              <a:lnSpc>
                <a:spcPct val="90000"/>
              </a:lnSpc>
            </a:pPr>
            <a:endParaRPr lang="en-US" sz="8600" dirty="0" smtClean="0">
              <a:solidFill>
                <a:schemeClr val="bg1"/>
              </a:solidFill>
            </a:endParaRPr>
          </a:p>
          <a:p>
            <a:pPr>
              <a:lnSpc>
                <a:spcPct val="90000"/>
              </a:lnSpc>
            </a:pPr>
            <a:r>
              <a:rPr lang="en-US" sz="8800" dirty="0" smtClean="0">
                <a:solidFill>
                  <a:schemeClr val="bg1"/>
                </a:solidFill>
              </a:rPr>
              <a:t>Fabrics that meet a </a:t>
            </a:r>
            <a:r>
              <a:rPr lang="en-US" sz="8800" i="1" dirty="0" smtClean="0">
                <a:solidFill>
                  <a:schemeClr val="bg1"/>
                </a:solidFill>
              </a:rPr>
              <a:t>specific exemption</a:t>
            </a:r>
            <a:r>
              <a:rPr lang="en-US" sz="8800" dirty="0" smtClean="0">
                <a:solidFill>
                  <a:schemeClr val="bg1"/>
                </a:solidFill>
              </a:rPr>
              <a:t> do not require testing</a:t>
            </a:r>
          </a:p>
          <a:p>
            <a:pPr>
              <a:lnSpc>
                <a:spcPct val="90000"/>
              </a:lnSpc>
              <a:buNone/>
            </a:pPr>
            <a:endParaRPr lang="en-US" sz="8600" dirty="0" smtClean="0">
              <a:solidFill>
                <a:schemeClr val="bg1"/>
              </a:solidFill>
            </a:endParaRPr>
          </a:p>
          <a:p>
            <a:pPr>
              <a:lnSpc>
                <a:spcPct val="90000"/>
              </a:lnSpc>
            </a:pPr>
            <a:r>
              <a:rPr lang="en-US" sz="8600" dirty="0" smtClean="0">
                <a:solidFill>
                  <a:schemeClr val="bg1"/>
                </a:solidFill>
              </a:rPr>
              <a:t>First step: Determine fabric type and specifications</a:t>
            </a:r>
          </a:p>
          <a:p>
            <a:pPr lvl="1">
              <a:lnSpc>
                <a:spcPct val="90000"/>
              </a:lnSpc>
            </a:pPr>
            <a:r>
              <a:rPr lang="en-US" sz="7400" dirty="0" smtClean="0">
                <a:solidFill>
                  <a:schemeClr val="bg1"/>
                </a:solidFill>
              </a:rPr>
              <a:t>Plain surface textile fabric or raised surface textile fabric</a:t>
            </a:r>
          </a:p>
          <a:p>
            <a:pPr lvl="1">
              <a:lnSpc>
                <a:spcPct val="90000"/>
              </a:lnSpc>
            </a:pPr>
            <a:r>
              <a:rPr lang="en-US" sz="7400" dirty="0" smtClean="0">
                <a:solidFill>
                  <a:schemeClr val="bg1"/>
                </a:solidFill>
              </a:rPr>
              <a:t>Fabric weight</a:t>
            </a:r>
          </a:p>
          <a:p>
            <a:pPr lvl="1">
              <a:lnSpc>
                <a:spcPct val="90000"/>
              </a:lnSpc>
            </a:pPr>
            <a:r>
              <a:rPr lang="en-US" sz="7400" dirty="0" smtClean="0">
                <a:solidFill>
                  <a:schemeClr val="bg1"/>
                </a:solidFill>
              </a:rPr>
              <a:t>Fiber content </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0"/>
            <a:ext cx="8077200" cy="1143000"/>
          </a:xfrm>
        </p:spPr>
        <p:txBody>
          <a:bodyPr>
            <a:normAutofit/>
          </a:bodyPr>
          <a:lstStyle/>
          <a:p>
            <a:pPr>
              <a:defRPr/>
            </a:pPr>
            <a:r>
              <a:rPr lang="en-US" sz="4000" b="1" dirty="0" smtClean="0">
                <a:solidFill>
                  <a:srgbClr val="FFFF00"/>
                </a:solidFill>
                <a:effectLst>
                  <a:outerShdw blurRad="38100" dist="38100" dir="2700000" algn="tl">
                    <a:srgbClr val="000000">
                      <a:alpha val="43137"/>
                    </a:srgbClr>
                  </a:outerShdw>
                </a:effectLst>
                <a:cs typeface="Times New Roman"/>
              </a:rPr>
              <a:t>§</a:t>
            </a:r>
            <a:r>
              <a:rPr lang="en-US" sz="4000" b="1" dirty="0" smtClean="0">
                <a:solidFill>
                  <a:srgbClr val="FFFF00"/>
                </a:solidFill>
                <a:effectLst>
                  <a:outerShdw blurRad="38100" dist="38100" dir="2700000" algn="tl">
                    <a:srgbClr val="000000">
                      <a:alpha val="43137"/>
                    </a:srgbClr>
                  </a:outerShdw>
                </a:effectLst>
              </a:rPr>
              <a:t>1610.1(d)-Specific Exemptions </a:t>
            </a:r>
          </a:p>
        </p:txBody>
      </p:sp>
      <p:sp>
        <p:nvSpPr>
          <p:cNvPr id="145411" name="Rectangle 3"/>
          <p:cNvSpPr>
            <a:spLocks noGrp="1" noChangeArrowheads="1"/>
          </p:cNvSpPr>
          <p:nvPr>
            <p:ph idx="1"/>
          </p:nvPr>
        </p:nvSpPr>
        <p:spPr>
          <a:xfrm>
            <a:off x="457200" y="1600200"/>
            <a:ext cx="83058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609600" indent="-609600"/>
            <a:r>
              <a:rPr lang="en-US" sz="2400" dirty="0" smtClean="0">
                <a:solidFill>
                  <a:schemeClr val="bg1"/>
                </a:solidFill>
              </a:rPr>
              <a:t>Fabrics that meet a specific exemption do not require testing</a:t>
            </a:r>
          </a:p>
          <a:p>
            <a:pPr marL="609600" indent="-609600"/>
            <a:r>
              <a:rPr lang="en-US" sz="2400" dirty="0" smtClean="0">
                <a:solidFill>
                  <a:schemeClr val="bg1"/>
                </a:solidFill>
              </a:rPr>
              <a:t>Plain surface fabrics </a:t>
            </a:r>
            <a:r>
              <a:rPr lang="en-US" sz="2400" dirty="0" smtClean="0">
                <a:solidFill>
                  <a:schemeClr val="bg1"/>
                </a:solidFill>
                <a:cs typeface="Arial" charset="0"/>
              </a:rPr>
              <a:t>≥88.2 g/m</a:t>
            </a:r>
            <a:r>
              <a:rPr lang="en-US" sz="2400" baseline="30000" dirty="0" smtClean="0">
                <a:solidFill>
                  <a:schemeClr val="bg1"/>
                </a:solidFill>
                <a:cs typeface="Arial" charset="0"/>
              </a:rPr>
              <a:t>2 </a:t>
            </a:r>
            <a:r>
              <a:rPr lang="en-US" sz="2400" dirty="0" smtClean="0">
                <a:solidFill>
                  <a:schemeClr val="bg1"/>
                </a:solidFill>
                <a:cs typeface="Arial" charset="0"/>
              </a:rPr>
              <a:t>(2.6 oz/yd</a:t>
            </a:r>
            <a:r>
              <a:rPr lang="en-US" sz="2400" baseline="30000" dirty="0" smtClean="0">
                <a:solidFill>
                  <a:schemeClr val="bg1"/>
                </a:solidFill>
                <a:cs typeface="Arial" charset="0"/>
              </a:rPr>
              <a:t>2</a:t>
            </a:r>
            <a:r>
              <a:rPr lang="en-US" sz="2400" dirty="0" smtClean="0">
                <a:solidFill>
                  <a:schemeClr val="bg1"/>
                </a:solidFill>
                <a:cs typeface="Arial" charset="0"/>
              </a:rPr>
              <a:t>), regardless of fiber content</a:t>
            </a:r>
          </a:p>
          <a:p>
            <a:pPr marL="609600" indent="-609600" eaLnBrk="1" hangingPunct="1">
              <a:buFontTx/>
              <a:buNone/>
            </a:pPr>
            <a:endParaRPr lang="en-US" sz="2400" baseline="30000" dirty="0" smtClean="0">
              <a:solidFill>
                <a:schemeClr val="bg1"/>
              </a:solidFill>
              <a:cs typeface="Arial" charset="0"/>
            </a:endParaRPr>
          </a:p>
          <a:p>
            <a:pPr marL="609600" indent="-609600"/>
            <a:r>
              <a:rPr lang="en-US" sz="2400" dirty="0" smtClean="0">
                <a:solidFill>
                  <a:schemeClr val="bg1"/>
                </a:solidFill>
                <a:cs typeface="Arial" charset="0"/>
              </a:rPr>
              <a:t>Plain and raised surface fabrics made of:</a:t>
            </a:r>
          </a:p>
          <a:p>
            <a:pPr marL="609600" indent="-609600" eaLnBrk="1" hangingPunct="1">
              <a:buFontTx/>
              <a:buNone/>
            </a:pPr>
            <a:r>
              <a:rPr lang="en-US" sz="2400" dirty="0" smtClean="0">
                <a:solidFill>
                  <a:schemeClr val="bg1"/>
                </a:solidFill>
                <a:cs typeface="Arial" charset="0"/>
              </a:rPr>
              <a:t>	</a:t>
            </a:r>
            <a:r>
              <a:rPr lang="en-US" sz="1800" dirty="0" smtClean="0">
                <a:solidFill>
                  <a:schemeClr val="bg1"/>
                </a:solidFill>
                <a:cs typeface="Arial" charset="0"/>
              </a:rPr>
              <a:t>acrylic, </a:t>
            </a:r>
          </a:p>
          <a:p>
            <a:pPr marL="609600" indent="-609600" eaLnBrk="1" hangingPunct="1">
              <a:buFontTx/>
              <a:buNone/>
            </a:pPr>
            <a:r>
              <a:rPr lang="en-US" sz="1800" dirty="0" smtClean="0">
                <a:solidFill>
                  <a:schemeClr val="bg1"/>
                </a:solidFill>
                <a:cs typeface="Arial" charset="0"/>
              </a:rPr>
              <a:t>	</a:t>
            </a:r>
            <a:r>
              <a:rPr lang="en-US" sz="1800" dirty="0" err="1" smtClean="0">
                <a:solidFill>
                  <a:schemeClr val="bg1"/>
                </a:solidFill>
                <a:cs typeface="Arial" charset="0"/>
              </a:rPr>
              <a:t>modacrylic</a:t>
            </a:r>
            <a:r>
              <a:rPr lang="en-US" sz="1800" dirty="0" smtClean="0">
                <a:solidFill>
                  <a:schemeClr val="bg1"/>
                </a:solidFill>
                <a:cs typeface="Arial" charset="0"/>
              </a:rPr>
              <a:t>,</a:t>
            </a:r>
          </a:p>
          <a:p>
            <a:pPr marL="609600" indent="-609600" eaLnBrk="1" hangingPunct="1">
              <a:buFontTx/>
              <a:buNone/>
            </a:pPr>
            <a:r>
              <a:rPr lang="en-US" sz="1800" dirty="0" smtClean="0">
                <a:solidFill>
                  <a:schemeClr val="bg1"/>
                </a:solidFill>
                <a:cs typeface="Arial" charset="0"/>
              </a:rPr>
              <a:t>	nylon, </a:t>
            </a:r>
          </a:p>
          <a:p>
            <a:pPr marL="609600" indent="-609600" eaLnBrk="1" hangingPunct="1">
              <a:buFontTx/>
              <a:buNone/>
            </a:pPr>
            <a:r>
              <a:rPr lang="en-US" sz="1800" dirty="0" smtClean="0">
                <a:solidFill>
                  <a:schemeClr val="bg1"/>
                </a:solidFill>
                <a:cs typeface="Arial" charset="0"/>
              </a:rPr>
              <a:t>	olefin, </a:t>
            </a:r>
          </a:p>
          <a:p>
            <a:pPr marL="609600" indent="-609600" eaLnBrk="1" hangingPunct="1">
              <a:buFontTx/>
              <a:buNone/>
            </a:pPr>
            <a:r>
              <a:rPr lang="en-US" sz="1800" dirty="0" smtClean="0">
                <a:solidFill>
                  <a:schemeClr val="bg1"/>
                </a:solidFill>
                <a:cs typeface="Arial" charset="0"/>
              </a:rPr>
              <a:t>	polyester, </a:t>
            </a:r>
          </a:p>
          <a:p>
            <a:pPr marL="609600" indent="-609600" eaLnBrk="1" hangingPunct="1">
              <a:buFontTx/>
              <a:buNone/>
            </a:pPr>
            <a:r>
              <a:rPr lang="en-US" sz="1800" dirty="0" smtClean="0">
                <a:solidFill>
                  <a:schemeClr val="bg1"/>
                </a:solidFill>
                <a:cs typeface="Arial" charset="0"/>
              </a:rPr>
              <a:t>	wool, </a:t>
            </a:r>
          </a:p>
          <a:p>
            <a:pPr marL="609600" indent="-609600" eaLnBrk="1" hangingPunct="1">
              <a:buFontTx/>
              <a:buNone/>
            </a:pPr>
            <a:r>
              <a:rPr lang="en-US" sz="1800" dirty="0" smtClean="0">
                <a:solidFill>
                  <a:schemeClr val="bg1"/>
                </a:solidFill>
                <a:cs typeface="Arial" charset="0"/>
              </a:rPr>
              <a:t>	or any combination of these fibers, regardless of weight.</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960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050" name="Picture 2" descr="http://4.bp.blogspot.com/-gDgt1uYofkw/UCmMzGnQ4YI/AAAAAAAAHYA/OPoSjR94DUE/s16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962400"/>
            <a:ext cx="217490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3.gstatic.com/images?q=tbn:ANd9GcT89BCVx5A49JfA8iw6o-0HKViol4aRbzbKxfaWxiNL7XqNz45A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970865"/>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7/76/Dyed_wool_-_Salin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0200" y="396240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3867"/>
            <a:ext cx="8229600" cy="1143000"/>
          </a:xfrm>
        </p:spPr>
        <p:txBody>
          <a:bodyPr/>
          <a:lstStyle/>
          <a:p>
            <a:pPr eaLnBrk="1" hangingPunct="1">
              <a:defRPr/>
            </a:pPr>
            <a:r>
              <a:rPr lang="en-US" sz="4000" b="1" dirty="0" smtClean="0">
                <a:solidFill>
                  <a:srgbClr val="FFFF66"/>
                </a:solidFill>
                <a:effectLst>
                  <a:outerShdw blurRad="38100" dist="38100" dir="2700000" algn="tl">
                    <a:srgbClr val="000000"/>
                  </a:outerShdw>
                </a:effectLst>
              </a:rPr>
              <a:t>16 CFR Part 1610-Test Summary</a:t>
            </a:r>
          </a:p>
        </p:txBody>
      </p:sp>
      <p:sp>
        <p:nvSpPr>
          <p:cNvPr id="4099" name="Rectangle 3"/>
          <p:cNvSpPr>
            <a:spLocks noGrp="1" noChangeArrowheads="1"/>
          </p:cNvSpPr>
          <p:nvPr>
            <p:ph idx="1"/>
          </p:nvPr>
        </p:nvSpPr>
        <p:spPr>
          <a:xfrm>
            <a:off x="457200" y="1371600"/>
            <a:ext cx="8229600" cy="51816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a:lnSpc>
                <a:spcPct val="90000"/>
              </a:lnSpc>
              <a:buNone/>
            </a:pPr>
            <a:endParaRPr lang="en-US" sz="2000" dirty="0" smtClean="0">
              <a:solidFill>
                <a:schemeClr val="bg1"/>
              </a:solidFill>
            </a:endParaRPr>
          </a:p>
          <a:p>
            <a:pPr>
              <a:lnSpc>
                <a:spcPct val="90000"/>
              </a:lnSpc>
            </a:pPr>
            <a:r>
              <a:rPr lang="en-US" sz="2000" dirty="0" smtClean="0">
                <a:solidFill>
                  <a:schemeClr val="bg1"/>
                </a:solidFill>
              </a:rPr>
              <a:t>Preliminary burns are conducted to determine the fastest burning area and direction of fabric.</a:t>
            </a:r>
          </a:p>
          <a:p>
            <a:pPr>
              <a:lnSpc>
                <a:spcPct val="90000"/>
              </a:lnSpc>
            </a:pPr>
            <a:endParaRPr lang="en-US" sz="2000" dirty="0" smtClean="0">
              <a:solidFill>
                <a:schemeClr val="bg1"/>
              </a:solidFill>
            </a:endParaRPr>
          </a:p>
          <a:p>
            <a:pPr>
              <a:lnSpc>
                <a:spcPct val="90000"/>
              </a:lnSpc>
            </a:pPr>
            <a:r>
              <a:rPr lang="en-US" sz="2000" dirty="0" smtClean="0">
                <a:solidFill>
                  <a:schemeClr val="bg1"/>
                </a:solidFill>
              </a:rPr>
              <a:t>Fabrics are tested in their original state, 5 specimens </a:t>
            </a:r>
          </a:p>
          <a:p>
            <a:pPr lvl="1">
              <a:lnSpc>
                <a:spcPct val="90000"/>
              </a:lnSpc>
            </a:pPr>
            <a:r>
              <a:rPr lang="en-US" sz="1600" dirty="0" smtClean="0">
                <a:solidFill>
                  <a:schemeClr val="bg1"/>
                </a:solidFill>
              </a:rPr>
              <a:t>Tested in direction of fastest burn time</a:t>
            </a:r>
          </a:p>
          <a:p>
            <a:pPr lvl="1">
              <a:lnSpc>
                <a:spcPct val="90000"/>
              </a:lnSpc>
            </a:pPr>
            <a:r>
              <a:rPr lang="en-US" sz="1600" dirty="0" smtClean="0">
                <a:solidFill>
                  <a:schemeClr val="bg1"/>
                </a:solidFill>
              </a:rPr>
              <a:t>Raised surface fabrics are brushed to raise fibers</a:t>
            </a:r>
          </a:p>
          <a:p>
            <a:pPr>
              <a:lnSpc>
                <a:spcPct val="90000"/>
              </a:lnSpc>
            </a:pPr>
            <a:endParaRPr lang="en-US" sz="2000" dirty="0" smtClean="0">
              <a:solidFill>
                <a:schemeClr val="bg1"/>
              </a:solidFill>
            </a:endParaRPr>
          </a:p>
          <a:p>
            <a:pPr>
              <a:lnSpc>
                <a:spcPct val="90000"/>
              </a:lnSpc>
            </a:pPr>
            <a:r>
              <a:rPr lang="en-US" sz="2000" dirty="0" smtClean="0">
                <a:solidFill>
                  <a:schemeClr val="bg1"/>
                </a:solidFill>
              </a:rPr>
              <a:t>Class 1 and 2 fabrics are refurbished and tested again, another 5 specimens</a:t>
            </a:r>
          </a:p>
          <a:p>
            <a:pPr lvl="1">
              <a:lnSpc>
                <a:spcPct val="90000"/>
              </a:lnSpc>
            </a:pPr>
            <a:r>
              <a:rPr lang="en-US" sz="1600" dirty="0" smtClean="0">
                <a:solidFill>
                  <a:schemeClr val="bg1"/>
                </a:solidFill>
              </a:rPr>
              <a:t>All samples are dry cleaned</a:t>
            </a:r>
          </a:p>
          <a:p>
            <a:pPr lvl="1">
              <a:lnSpc>
                <a:spcPct val="90000"/>
              </a:lnSpc>
            </a:pPr>
            <a:r>
              <a:rPr lang="en-US" sz="1600" dirty="0" smtClean="0">
                <a:solidFill>
                  <a:schemeClr val="bg1"/>
                </a:solidFill>
              </a:rPr>
              <a:t>All samples are washed and tumble dried, 1 cycle </a:t>
            </a:r>
          </a:p>
          <a:p>
            <a:pPr lvl="1">
              <a:lnSpc>
                <a:spcPct val="90000"/>
              </a:lnSpc>
            </a:pPr>
            <a:endParaRPr lang="en-US" sz="1600" dirty="0" smtClean="0">
              <a:solidFill>
                <a:schemeClr val="bg1"/>
              </a:solidFill>
            </a:endParaRPr>
          </a:p>
          <a:p>
            <a:pPr eaLnBrk="1" hangingPunct="1">
              <a:lnSpc>
                <a:spcPct val="90000"/>
              </a:lnSpc>
            </a:pPr>
            <a:r>
              <a:rPr lang="en-US" sz="2000" dirty="0" smtClean="0">
                <a:solidFill>
                  <a:schemeClr val="bg1"/>
                </a:solidFill>
              </a:rPr>
              <a:t>The burn time of several specimens is averaged and a Class (Class 1, 2, or 3) designation is made based on the average burn time (speed of burning) and surface characteristics of the sample.</a:t>
            </a:r>
          </a:p>
          <a:p>
            <a:pPr eaLnBrk="1" hangingPunct="1">
              <a:lnSpc>
                <a:spcPct val="90000"/>
              </a:lnSpc>
              <a:buFontTx/>
              <a:buNone/>
            </a:pPr>
            <a:endParaRPr lang="en-US" sz="2000" dirty="0" smtClean="0">
              <a:solidFill>
                <a:schemeClr val="bg1"/>
              </a:solidFill>
            </a:endParaRPr>
          </a:p>
          <a:p>
            <a:pPr eaLnBrk="1" hangingPunct="1">
              <a:lnSpc>
                <a:spcPct val="90000"/>
              </a:lnSpc>
            </a:pPr>
            <a:r>
              <a:rPr lang="en-US" sz="2000" dirty="0" smtClean="0">
                <a:solidFill>
                  <a:schemeClr val="bg1"/>
                </a:solidFill>
              </a:rPr>
              <a:t>Class 3 textiles are considered dangerously flammable and are not suitable for use in clothing due to their rapid and intense burning.</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960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152400"/>
            <a:ext cx="8229600" cy="1066800"/>
          </a:xfrm>
        </p:spPr>
        <p:txBody>
          <a:bodyPr>
            <a:normAutofit fontScale="90000"/>
          </a:bodyPr>
          <a:lstStyle/>
          <a:p>
            <a:r>
              <a:rPr lang="es-ES" sz="3600" dirty="0">
                <a:solidFill>
                  <a:schemeClr val="bg1"/>
                </a:solidFill>
                <a:latin typeface="+mn-lt"/>
                <a:cs typeface="Arial" charset="0"/>
              </a:rPr>
              <a:t/>
            </a:r>
            <a:br>
              <a:rPr lang="es-ES" sz="3600" dirty="0">
                <a:solidFill>
                  <a:schemeClr val="bg1"/>
                </a:solidFill>
                <a:latin typeface="+mn-lt"/>
                <a:cs typeface="Arial" charset="0"/>
              </a:rPr>
            </a:br>
            <a:r>
              <a:rPr lang="es-ES" sz="4000" b="1" dirty="0" err="1">
                <a:latin typeface="+mn-lt"/>
                <a:cs typeface="Arial" charset="0"/>
              </a:rPr>
              <a:t>Principles</a:t>
            </a:r>
            <a:r>
              <a:rPr lang="es-ES" sz="4000" b="1" dirty="0">
                <a:latin typeface="+mn-lt"/>
                <a:cs typeface="Arial" charset="0"/>
              </a:rPr>
              <a:t> of </a:t>
            </a:r>
            <a:r>
              <a:rPr lang="es-ES" sz="4000" b="1" dirty="0" err="1">
                <a:latin typeface="+mn-lt"/>
                <a:cs typeface="Arial" charset="0"/>
              </a:rPr>
              <a:t>Design</a:t>
            </a:r>
            <a:r>
              <a:rPr lang="es-ES" sz="4000" b="1" dirty="0">
                <a:latin typeface="+mn-lt"/>
                <a:cs typeface="Arial" charset="0"/>
              </a:rPr>
              <a:t> </a:t>
            </a:r>
            <a:r>
              <a:rPr lang="es-ES" sz="4000" b="1" dirty="0" err="1">
                <a:latin typeface="+mn-lt"/>
                <a:cs typeface="Arial" charset="0"/>
              </a:rPr>
              <a:t>Analysis</a:t>
            </a:r>
            <a:r>
              <a:rPr lang="es-ES" sz="4000" b="1" dirty="0">
                <a:latin typeface="+mn-lt"/>
                <a:cs typeface="Arial" charset="0"/>
              </a:rPr>
              <a:t> </a:t>
            </a:r>
          </a:p>
        </p:txBody>
      </p:sp>
      <p:sp>
        <p:nvSpPr>
          <p:cNvPr id="3075" name="Content Placeholder 2"/>
          <p:cNvSpPr>
            <a:spLocks noGrp="1"/>
          </p:cNvSpPr>
          <p:nvPr>
            <p:ph idx="4294967295"/>
          </p:nvPr>
        </p:nvSpPr>
        <p:spPr>
          <a:xfrm>
            <a:off x="457200" y="1447800"/>
            <a:ext cx="8229600" cy="3886200"/>
          </a:xfrm>
        </p:spPr>
        <p:txBody>
          <a:bodyPr/>
          <a:lstStyle/>
          <a:p>
            <a:r>
              <a:rPr lang="en-US" dirty="0">
                <a:latin typeface="+mj-lt"/>
                <a:cs typeface="Arial" charset="0"/>
              </a:rPr>
              <a:t>Product hazards </a:t>
            </a:r>
          </a:p>
          <a:p>
            <a:r>
              <a:rPr lang="en-US" dirty="0">
                <a:latin typeface="+mj-lt"/>
                <a:cs typeface="Arial" charset="0"/>
              </a:rPr>
              <a:t>Hierarchy of safety strategies</a:t>
            </a:r>
          </a:p>
          <a:p>
            <a:r>
              <a:rPr lang="en-US" dirty="0">
                <a:latin typeface="+mj-lt"/>
                <a:cs typeface="Arial" charset="0"/>
              </a:rPr>
              <a:t>Design analysis/foreseeable use</a:t>
            </a:r>
          </a:p>
          <a:p>
            <a:r>
              <a:rPr lang="en-US" dirty="0">
                <a:latin typeface="+mj-lt"/>
                <a:cs typeface="Arial" charset="0"/>
              </a:rPr>
              <a:t>Test and evaluation</a:t>
            </a:r>
          </a:p>
          <a:p>
            <a:r>
              <a:rPr lang="en-US" dirty="0">
                <a:latin typeface="+mj-lt"/>
                <a:cs typeface="Arial" charset="0"/>
              </a:rPr>
              <a:t>Safety culture</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15307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eaLnBrk="1" hangingPunct="1">
              <a:defRPr/>
            </a:pPr>
            <a:r>
              <a:rPr lang="en-US" sz="4000" b="1" dirty="0" smtClean="0">
                <a:solidFill>
                  <a:srgbClr val="FFFF66"/>
                </a:solidFill>
                <a:effectLst>
                  <a:outerShdw blurRad="38100" dist="38100" dir="2700000" algn="tl">
                    <a:srgbClr val="000000"/>
                  </a:outerShdw>
                </a:effectLst>
              </a:rPr>
              <a:t>16 CFR Part 1610-Test Summary</a:t>
            </a:r>
          </a:p>
        </p:txBody>
      </p:sp>
      <p:sp>
        <p:nvSpPr>
          <p:cNvPr id="4099" name="Rectangle 3"/>
          <p:cNvSpPr>
            <a:spLocks noGrp="1" noChangeArrowheads="1"/>
          </p:cNvSpPr>
          <p:nvPr>
            <p:ph idx="1"/>
          </p:nvPr>
        </p:nvSpPr>
        <p:spPr>
          <a:xfrm>
            <a:off x="762000" y="1143000"/>
            <a:ext cx="7696200" cy="52578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nSpc>
                <a:spcPct val="90000"/>
              </a:lnSpc>
            </a:pPr>
            <a:r>
              <a:rPr lang="en-US" sz="2400" dirty="0" smtClean="0">
                <a:solidFill>
                  <a:schemeClr val="bg1"/>
                </a:solidFill>
              </a:rPr>
              <a:t>50mm x 150mm (2 inches x 6 inches) specimen</a:t>
            </a:r>
          </a:p>
          <a:p>
            <a:pPr>
              <a:lnSpc>
                <a:spcPct val="90000"/>
              </a:lnSpc>
            </a:pPr>
            <a:r>
              <a:rPr lang="en-US" sz="2400" dirty="0" smtClean="0">
                <a:solidFill>
                  <a:schemeClr val="bg1"/>
                </a:solidFill>
              </a:rPr>
              <a:t>Conditioning requirements</a:t>
            </a:r>
          </a:p>
          <a:p>
            <a:pPr>
              <a:lnSpc>
                <a:spcPct val="90000"/>
              </a:lnSpc>
            </a:pPr>
            <a:r>
              <a:rPr lang="en-US" sz="2400" dirty="0" smtClean="0">
                <a:solidFill>
                  <a:schemeClr val="bg1"/>
                </a:solidFill>
              </a:rPr>
              <a:t>Specified test cabinet</a:t>
            </a:r>
          </a:p>
          <a:p>
            <a:pPr>
              <a:lnSpc>
                <a:spcPct val="90000"/>
              </a:lnSpc>
            </a:pPr>
            <a:r>
              <a:rPr lang="en-US" sz="2400" dirty="0" smtClean="0">
                <a:solidFill>
                  <a:schemeClr val="bg1"/>
                </a:solidFill>
              </a:rPr>
              <a:t>A 16 mm (5/8 in) flame impinges on a specimen mounted at a 45 degree angle for 1 second. </a:t>
            </a:r>
          </a:p>
          <a:p>
            <a:pPr>
              <a:lnSpc>
                <a:spcPct val="90000"/>
              </a:lnSpc>
            </a:pPr>
            <a:r>
              <a:rPr lang="en-US" sz="2400" dirty="0" smtClean="0">
                <a:solidFill>
                  <a:schemeClr val="bg1"/>
                </a:solidFill>
              </a:rPr>
              <a:t>The specimen is allowed to burn its full length or until the stop thread is broken (burn time is recorded).</a:t>
            </a:r>
          </a:p>
          <a:p>
            <a:pPr>
              <a:lnSpc>
                <a:spcPct val="90000"/>
              </a:lnSpc>
            </a:pPr>
            <a:endParaRPr lang="en-US" sz="2000" dirty="0" smtClean="0">
              <a:solidFill>
                <a:schemeClr val="bg1"/>
              </a:solidFill>
            </a:endParaRPr>
          </a:p>
        </p:txBody>
      </p:sp>
      <p:pic>
        <p:nvPicPr>
          <p:cNvPr id="5" name="Picture 8" descr="P6240182"/>
          <p:cNvPicPr>
            <a:picLocks noChangeAspect="1" noChangeArrowheads="1"/>
          </p:cNvPicPr>
          <p:nvPr/>
        </p:nvPicPr>
        <p:blipFill>
          <a:blip r:embed="rId2" cstate="print"/>
          <a:srcRect/>
          <a:stretch>
            <a:fillRect/>
          </a:stretch>
        </p:blipFill>
        <p:spPr>
          <a:xfrm>
            <a:off x="1219200" y="4356502"/>
            <a:ext cx="3034626" cy="2272898"/>
          </a:xfrm>
          <a:prstGeom prst="round2DiagRect">
            <a:avLst>
              <a:gd name="adj1" fmla="val 16667"/>
              <a:gd name="adj2" fmla="val 0"/>
            </a:avLst>
          </a:prstGeom>
          <a:ln w="88900" cap="sq">
            <a:solidFill>
              <a:srgbClr val="FFFF66"/>
            </a:solidFill>
            <a:miter lim="800000"/>
          </a:ln>
          <a:effectLst>
            <a:outerShdw blurRad="254000" algn="tl" rotWithShape="0">
              <a:srgbClr val="000000">
                <a:alpha val="43000"/>
              </a:srgbClr>
            </a:outerShdw>
          </a:effectLst>
        </p:spPr>
      </p:pic>
      <p:pic>
        <p:nvPicPr>
          <p:cNvPr id="6" name="Picture 9" descr="P5060037"/>
          <p:cNvPicPr>
            <a:picLocks noChangeAspect="1" noChangeArrowheads="1"/>
          </p:cNvPicPr>
          <p:nvPr/>
        </p:nvPicPr>
        <p:blipFill>
          <a:blip r:embed="rId3" cstate="print"/>
          <a:srcRect/>
          <a:stretch>
            <a:fillRect/>
          </a:stretch>
        </p:blipFill>
        <p:spPr>
          <a:xfrm>
            <a:off x="5029200" y="4351867"/>
            <a:ext cx="3048000" cy="2272898"/>
          </a:xfrm>
          <a:prstGeom prst="round2DiagRect">
            <a:avLst>
              <a:gd name="adj1" fmla="val 16667"/>
              <a:gd name="adj2" fmla="val 0"/>
            </a:avLst>
          </a:prstGeom>
          <a:ln w="88900" cap="sq">
            <a:solidFill>
              <a:srgbClr val="FFFF66"/>
            </a:solidFill>
            <a:miter lim="800000"/>
          </a:ln>
          <a:effectLst>
            <a:outerShdw blurRad="254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pic>
        <p:nvPicPr>
          <p:cNvPr id="9"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762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848600" cy="914400"/>
          </a:xfrm>
        </p:spPr>
        <p:txBody>
          <a:bodyPr>
            <a:normAutofit/>
          </a:bodyPr>
          <a:lstStyle/>
          <a:p>
            <a:r>
              <a:rPr lang="en-US" sz="4000" b="1" dirty="0" smtClean="0">
                <a:solidFill>
                  <a:srgbClr val="FFFF00"/>
                </a:solidFill>
                <a:effectLst>
                  <a:outerShdw blurRad="38100" dist="38100" dir="2700000" algn="tl">
                    <a:srgbClr val="000000">
                      <a:alpha val="43137"/>
                    </a:srgbClr>
                  </a:outerShdw>
                </a:effectLst>
                <a:cs typeface="Times New Roman" pitchFamily="18" charset="0"/>
              </a:rPr>
              <a:t>16 CFR Part 1610: Classifications </a:t>
            </a:r>
            <a:endParaRPr lang="en-US" sz="400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21507" name="Rectangle 3"/>
          <p:cNvSpPr>
            <a:spLocks noGrp="1" noChangeArrowheads="1"/>
          </p:cNvSpPr>
          <p:nvPr>
            <p:ph type="body" idx="1"/>
          </p:nvPr>
        </p:nvSpPr>
        <p:spPr>
          <a:xfrm>
            <a:off x="762000" y="1676399"/>
            <a:ext cx="7696200" cy="4648201"/>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90000"/>
              </a:lnSpc>
              <a:buClr>
                <a:schemeClr val="bg1"/>
              </a:buClr>
            </a:pPr>
            <a:endParaRPr lang="en-US" sz="2400" dirty="0" smtClean="0">
              <a:solidFill>
                <a:schemeClr val="bg1"/>
              </a:solidFill>
              <a:effectLst>
                <a:outerShdw blurRad="38100" dist="38100" dir="2700000" algn="tl">
                  <a:srgbClr val="000000">
                    <a:alpha val="43137"/>
                  </a:srgbClr>
                </a:outerShdw>
              </a:effectLst>
              <a:cs typeface="Times New Roman" pitchFamily="18" charset="0"/>
            </a:endParaRPr>
          </a:p>
          <a:p>
            <a:pPr>
              <a:lnSpc>
                <a:spcPct val="90000"/>
              </a:lnSpc>
              <a:buClr>
                <a:schemeClr val="bg1"/>
              </a:buClr>
            </a:pPr>
            <a:endParaRPr lang="en-US" sz="2400" dirty="0">
              <a:solidFill>
                <a:schemeClr val="bg1"/>
              </a:solidFill>
              <a:effectLst>
                <a:outerShdw blurRad="38100" dist="38100" dir="2700000" algn="tl">
                  <a:srgbClr val="000000">
                    <a:alpha val="43137"/>
                  </a:srgbClr>
                </a:outerShdw>
              </a:effectLst>
              <a:cs typeface="Times New Roman" pitchFamily="18" charset="0"/>
            </a:endParaRPr>
          </a:p>
          <a:p>
            <a:pPr>
              <a:lnSpc>
                <a:spcPct val="90000"/>
              </a:lnSpc>
              <a:buClr>
                <a:schemeClr val="bg1"/>
              </a:buClr>
            </a:pPr>
            <a:r>
              <a:rPr lang="en-US" sz="2400" dirty="0" smtClean="0">
                <a:solidFill>
                  <a:schemeClr val="bg1"/>
                </a:solidFill>
                <a:effectLst>
                  <a:outerShdw blurRad="38100" dist="38100" dir="2700000" algn="tl">
                    <a:srgbClr val="000000">
                      <a:alpha val="43137"/>
                    </a:srgbClr>
                  </a:outerShdw>
                </a:effectLst>
                <a:cs typeface="Times New Roman" pitchFamily="18" charset="0"/>
              </a:rPr>
              <a:t>Class 1</a:t>
            </a:r>
            <a:r>
              <a:rPr lang="en-US" sz="2400" dirty="0" smtClean="0">
                <a:solidFill>
                  <a:schemeClr val="bg1"/>
                </a:solidFill>
                <a:cs typeface="Times New Roman" pitchFamily="18" charset="0"/>
              </a:rPr>
              <a:t> – plain and raised surface fabrics that have no unusual burning characteristics and are acceptable for use in clothing </a:t>
            </a:r>
          </a:p>
          <a:p>
            <a:pPr marL="0" indent="0">
              <a:lnSpc>
                <a:spcPct val="90000"/>
              </a:lnSpc>
              <a:buClr>
                <a:schemeClr val="bg1"/>
              </a:buClr>
              <a:buNone/>
            </a:pPr>
            <a:endParaRPr lang="en-US" sz="2400" dirty="0" smtClean="0">
              <a:solidFill>
                <a:schemeClr val="bg1"/>
              </a:solidFill>
              <a:cs typeface="Times New Roman" pitchFamily="18" charset="0"/>
            </a:endParaRPr>
          </a:p>
          <a:p>
            <a:pPr>
              <a:lnSpc>
                <a:spcPct val="90000"/>
              </a:lnSpc>
              <a:buClr>
                <a:schemeClr val="bg1"/>
              </a:buClr>
            </a:pPr>
            <a:r>
              <a:rPr lang="en-US" sz="2400" dirty="0" smtClean="0">
                <a:solidFill>
                  <a:schemeClr val="bg1"/>
                </a:solidFill>
                <a:effectLst>
                  <a:outerShdw blurRad="38100" dist="38100" dir="2700000" algn="tl">
                    <a:srgbClr val="000000">
                      <a:alpha val="43137"/>
                    </a:srgbClr>
                  </a:outerShdw>
                </a:effectLst>
                <a:cs typeface="Times New Roman" pitchFamily="18" charset="0"/>
              </a:rPr>
              <a:t>Class 2</a:t>
            </a:r>
            <a:r>
              <a:rPr lang="en-US" sz="2400" dirty="0" smtClean="0">
                <a:solidFill>
                  <a:schemeClr val="bg1"/>
                </a:solidFill>
                <a:cs typeface="Times New Roman" pitchFamily="18" charset="0"/>
              </a:rPr>
              <a:t> – raised surface fabrics only, intermediate flammability- use with caution</a:t>
            </a:r>
          </a:p>
          <a:p>
            <a:pPr>
              <a:lnSpc>
                <a:spcPct val="90000"/>
              </a:lnSpc>
              <a:buClr>
                <a:schemeClr val="bg1"/>
              </a:buClr>
            </a:pPr>
            <a:endParaRPr lang="en-US" sz="2400" dirty="0" smtClean="0">
              <a:solidFill>
                <a:schemeClr val="bg1"/>
              </a:solidFill>
              <a:cs typeface="Times New Roman" pitchFamily="18" charset="0"/>
            </a:endParaRPr>
          </a:p>
          <a:p>
            <a:pPr>
              <a:lnSpc>
                <a:spcPct val="90000"/>
              </a:lnSpc>
              <a:buClr>
                <a:schemeClr val="bg1"/>
              </a:buClr>
            </a:pPr>
            <a:r>
              <a:rPr lang="en-US" sz="2400" dirty="0" smtClean="0">
                <a:solidFill>
                  <a:schemeClr val="bg1"/>
                </a:solidFill>
                <a:effectLst>
                  <a:outerShdw blurRad="38100" dist="38100" dir="2700000" algn="tl">
                    <a:srgbClr val="000000">
                      <a:alpha val="43137"/>
                    </a:srgbClr>
                  </a:outerShdw>
                </a:effectLst>
                <a:cs typeface="Times New Roman" pitchFamily="18" charset="0"/>
              </a:rPr>
              <a:t>Class 3</a:t>
            </a:r>
            <a:r>
              <a:rPr lang="en-US" sz="2400" dirty="0" smtClean="0">
                <a:solidFill>
                  <a:schemeClr val="bg1"/>
                </a:solidFill>
                <a:cs typeface="Times New Roman" pitchFamily="18" charset="0"/>
              </a:rPr>
              <a:t> – fabrics are dangerously flammable and </a:t>
            </a:r>
            <a:r>
              <a:rPr lang="en-US" sz="2400" b="1" i="1" dirty="0" smtClean="0">
                <a:solidFill>
                  <a:schemeClr val="bg1"/>
                </a:solidFill>
                <a:cs typeface="Times New Roman" pitchFamily="18" charset="0"/>
              </a:rPr>
              <a:t>CANNOT</a:t>
            </a:r>
            <a:r>
              <a:rPr lang="en-US" sz="2400" dirty="0" smtClean="0">
                <a:solidFill>
                  <a:schemeClr val="bg1"/>
                </a:solidFill>
                <a:cs typeface="Times New Roman" pitchFamily="18" charset="0"/>
              </a:rPr>
              <a:t> be used in wearing apparel</a:t>
            </a:r>
          </a:p>
          <a:p>
            <a:pPr>
              <a:lnSpc>
                <a:spcPct val="90000"/>
              </a:lnSpc>
              <a:buFontTx/>
              <a:buNone/>
            </a:pPr>
            <a:endParaRPr lang="en-US" sz="24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76200"/>
            <a:ext cx="8229600" cy="1219200"/>
          </a:xfrm>
        </p:spPr>
        <p:txBody>
          <a:bodyPr>
            <a:normAutofit fontScale="90000"/>
          </a:bodyPr>
          <a:lstStyle/>
          <a:p>
            <a:pPr>
              <a:defRPr/>
            </a:pPr>
            <a:r>
              <a:rPr lang="en-US" altLang="zh-CN" sz="4000" b="1" dirty="0" smtClean="0">
                <a:solidFill>
                  <a:srgbClr val="FFFF66"/>
                </a:solidFill>
                <a:effectLst>
                  <a:outerShdw blurRad="38100" dist="38100" dir="2700000" algn="tl">
                    <a:srgbClr val="000000"/>
                  </a:outerShdw>
                </a:effectLst>
                <a:ea typeface="宋体" pitchFamily="2" charset="-122"/>
              </a:rPr>
              <a:t/>
            </a:r>
            <a:br>
              <a:rPr lang="en-US" altLang="zh-CN" sz="4000" b="1" dirty="0" smtClean="0">
                <a:solidFill>
                  <a:srgbClr val="FFFF66"/>
                </a:solidFill>
                <a:effectLst>
                  <a:outerShdw blurRad="38100" dist="38100" dir="2700000" algn="tl">
                    <a:srgbClr val="000000"/>
                  </a:outerShdw>
                </a:effectLst>
                <a:ea typeface="宋体" pitchFamily="2" charset="-122"/>
              </a:rPr>
            </a:br>
            <a:r>
              <a:rPr lang="en-US" altLang="zh-CN" sz="4000" b="1" dirty="0" smtClean="0">
                <a:solidFill>
                  <a:srgbClr val="FFFF66"/>
                </a:solidFill>
                <a:effectLst>
                  <a:outerShdw blurRad="38100" dist="38100" dir="2700000" algn="tl">
                    <a:srgbClr val="000000"/>
                  </a:outerShdw>
                </a:effectLst>
                <a:ea typeface="宋体" pitchFamily="2" charset="-122"/>
              </a:rPr>
              <a:t>16 CFR Part 1610:</a:t>
            </a:r>
            <a:br>
              <a:rPr lang="en-US" altLang="zh-CN" sz="4000" b="1" dirty="0" smtClean="0">
                <a:solidFill>
                  <a:srgbClr val="FFFF66"/>
                </a:solidFill>
                <a:effectLst>
                  <a:outerShdw blurRad="38100" dist="38100" dir="2700000" algn="tl">
                    <a:srgbClr val="000000"/>
                  </a:outerShdw>
                </a:effectLst>
                <a:ea typeface="宋体" pitchFamily="2" charset="-122"/>
              </a:rPr>
            </a:br>
            <a:r>
              <a:rPr lang="en-US" altLang="zh-CN" sz="4000" b="1" dirty="0" smtClean="0">
                <a:solidFill>
                  <a:srgbClr val="FFFF66"/>
                </a:solidFill>
                <a:effectLst>
                  <a:outerShdw blurRad="38100" dist="38100" dir="2700000" algn="tl">
                    <a:srgbClr val="000000"/>
                  </a:outerShdw>
                </a:effectLst>
                <a:ea typeface="宋体" pitchFamily="2" charset="-122"/>
              </a:rPr>
              <a:t>Occasional Noncomplying Fabrics </a:t>
            </a:r>
            <a:br>
              <a:rPr lang="en-US" altLang="zh-CN" sz="4000" b="1" dirty="0" smtClean="0">
                <a:solidFill>
                  <a:srgbClr val="FFFF66"/>
                </a:solidFill>
                <a:effectLst>
                  <a:outerShdw blurRad="38100" dist="38100" dir="2700000" algn="tl">
                    <a:srgbClr val="000000"/>
                  </a:outerShdw>
                </a:effectLst>
                <a:ea typeface="宋体" pitchFamily="2" charset="-122"/>
              </a:rPr>
            </a:br>
            <a:endParaRPr lang="en-US" altLang="zh-CN" sz="4000" b="1" dirty="0" smtClean="0">
              <a:solidFill>
                <a:srgbClr val="FFFF66"/>
              </a:solidFill>
              <a:effectLst>
                <a:outerShdw blurRad="38100" dist="38100" dir="2700000" algn="tl">
                  <a:srgbClr val="000000"/>
                </a:outerShdw>
              </a:effectLst>
              <a:ea typeface="宋体" pitchFamily="2" charset="-122"/>
            </a:endParaRPr>
          </a:p>
        </p:txBody>
      </p:sp>
      <p:sp>
        <p:nvSpPr>
          <p:cNvPr id="133123" name="Rectangle 3"/>
          <p:cNvSpPr>
            <a:spLocks noGrp="1" noChangeArrowheads="1"/>
          </p:cNvSpPr>
          <p:nvPr>
            <p:ph idx="1"/>
          </p:nvPr>
        </p:nvSpPr>
        <p:spPr>
          <a:xfrm>
            <a:off x="990600" y="1722437"/>
            <a:ext cx="7086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en-US" sz="2800" dirty="0" smtClean="0">
                <a:solidFill>
                  <a:schemeClr val="bg1"/>
                </a:solidFill>
              </a:rPr>
              <a:t>Sheer 100% rayon skirts and scarves</a:t>
            </a:r>
          </a:p>
          <a:p>
            <a:pPr eaLnBrk="1" hangingPunct="1">
              <a:defRPr/>
            </a:pPr>
            <a:r>
              <a:rPr lang="en-US" sz="2800" dirty="0" smtClean="0">
                <a:solidFill>
                  <a:schemeClr val="bg1"/>
                </a:solidFill>
              </a:rPr>
              <a:t>Sheer 100% silk scarves</a:t>
            </a:r>
          </a:p>
          <a:p>
            <a:pPr eaLnBrk="1" hangingPunct="1">
              <a:defRPr/>
            </a:pPr>
            <a:r>
              <a:rPr lang="en-US" sz="2800" dirty="0" smtClean="0">
                <a:solidFill>
                  <a:schemeClr val="bg1"/>
                </a:solidFill>
              </a:rPr>
              <a:t>100% rayon chenille sweaters</a:t>
            </a:r>
          </a:p>
          <a:p>
            <a:pPr eaLnBrk="1" hangingPunct="1">
              <a:defRPr/>
            </a:pPr>
            <a:r>
              <a:rPr lang="en-US" sz="2800" dirty="0" smtClean="0">
                <a:solidFill>
                  <a:schemeClr val="bg1"/>
                </a:solidFill>
              </a:rPr>
              <a:t>Rayon/nylon chenille and long-hair sweaters</a:t>
            </a:r>
          </a:p>
          <a:p>
            <a:pPr eaLnBrk="1" hangingPunct="1">
              <a:defRPr/>
            </a:pPr>
            <a:r>
              <a:rPr lang="en-US" sz="2800" dirty="0" smtClean="0">
                <a:solidFill>
                  <a:schemeClr val="bg1"/>
                </a:solidFill>
              </a:rPr>
              <a:t>Polyester/cotton and 100% cotton fleece garments</a:t>
            </a:r>
          </a:p>
          <a:p>
            <a:pPr eaLnBrk="1" hangingPunct="1">
              <a:defRPr/>
            </a:pPr>
            <a:r>
              <a:rPr lang="en-US" sz="2800" dirty="0" smtClean="0">
                <a:solidFill>
                  <a:schemeClr val="bg1"/>
                </a:solidFill>
              </a:rPr>
              <a:t>100% cotton terry cloth robes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74" name="Picture 2" descr="http://images.meredith.com/parents/images/2011/12/p_Robe_recall12281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6" b="99167" l="13333" r="84444"/>
                    </a14:imgEffect>
                  </a14:imgLayer>
                </a14:imgProps>
              </a:ext>
              <a:ext uri="{28A0092B-C50C-407E-A947-70E740481C1C}">
                <a14:useLocalDpi xmlns:a14="http://schemas.microsoft.com/office/drawing/2010/main" val="0"/>
              </a:ext>
            </a:extLst>
          </a:blip>
          <a:srcRect/>
          <a:stretch>
            <a:fillRect/>
          </a:stretch>
        </p:blipFill>
        <p:spPr bwMode="auto">
          <a:xfrm>
            <a:off x="6781800" y="1524000"/>
            <a:ext cx="2438400" cy="2438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8077200" cy="990600"/>
          </a:xfrm>
        </p:spPr>
        <p:txBody>
          <a:bodyPr>
            <a:normAutofit fontScale="90000"/>
          </a:bodyPr>
          <a:lstStyle/>
          <a:p>
            <a:r>
              <a:rPr lang="en-US" sz="3200" b="1" dirty="0" smtClean="0">
                <a:solidFill>
                  <a:srgbClr val="FFFF00"/>
                </a:solidFill>
                <a:effectLst>
                  <a:outerShdw blurRad="38100" dist="38100" dir="2700000" algn="tl">
                    <a:srgbClr val="000000">
                      <a:alpha val="43137"/>
                    </a:srgbClr>
                  </a:outerShdw>
                </a:effectLst>
                <a:cs typeface="Times New Roman" pitchFamily="18" charset="0"/>
              </a:rPr>
              <a:t>16 CFR Parts 1615 &amp; 1616-</a:t>
            </a:r>
            <a:r>
              <a:rPr lang="en-US" sz="3200" b="1" dirty="0" smtClean="0">
                <a:solidFill>
                  <a:srgbClr val="FFFF00"/>
                </a:solidFill>
                <a:effectLst>
                  <a:outerShdw blurRad="38100" dist="38100" dir="2700000" algn="tl">
                    <a:srgbClr val="000000">
                      <a:alpha val="43137"/>
                    </a:srgbClr>
                  </a:outerShdw>
                </a:effectLst>
              </a:rPr>
              <a:t> Standards for the Flammability of Children’s Sleepwear </a:t>
            </a:r>
            <a:endParaRPr lang="en-US" sz="3200" b="1" dirty="0" smtClean="0">
              <a:solidFill>
                <a:srgbClr val="FFFF00"/>
              </a:solidFill>
              <a:effectLst>
                <a:outerShdw blurRad="38100" dist="38100" dir="2700000" algn="tl">
                  <a:srgbClr val="000000">
                    <a:alpha val="43137"/>
                  </a:srgbClr>
                </a:outerShdw>
              </a:effectLst>
              <a:cs typeface="Times New Roman" pitchFamily="18" charset="0"/>
            </a:endParaRPr>
          </a:p>
        </p:txBody>
      </p:sp>
      <p:sp>
        <p:nvSpPr>
          <p:cNvPr id="22531" name="Rectangle 3"/>
          <p:cNvSpPr>
            <a:spLocks noGrp="1" noChangeArrowheads="1"/>
          </p:cNvSpPr>
          <p:nvPr>
            <p:ph type="body" idx="1"/>
          </p:nvPr>
        </p:nvSpPr>
        <p:spPr>
          <a:xfrm>
            <a:off x="762000" y="1752600"/>
            <a:ext cx="7620000" cy="45720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buFont typeface="Arial" pitchFamily="34" charset="0"/>
              <a:buChar char="•"/>
            </a:pPr>
            <a:r>
              <a:rPr lang="en-US" sz="2400" dirty="0" smtClean="0">
                <a:solidFill>
                  <a:schemeClr val="bg1"/>
                </a:solidFill>
                <a:cs typeface="Times New Roman" pitchFamily="18" charset="0"/>
              </a:rPr>
              <a:t>The children’s sleepwear standards, 16 CFR Parts 1615 and 1616, were developed in the early 1970s to address the ignition of children’s sleepwear, such as nightgowns, pajamas, and robes. </a:t>
            </a:r>
          </a:p>
          <a:p>
            <a:pPr>
              <a:buNone/>
            </a:pPr>
            <a:endParaRPr lang="en-US" sz="2400" dirty="0" smtClean="0">
              <a:solidFill>
                <a:schemeClr val="bg1"/>
              </a:solidFill>
              <a:cs typeface="Times New Roman" pitchFamily="18" charset="0"/>
            </a:endParaRPr>
          </a:p>
          <a:p>
            <a:pPr>
              <a:buFont typeface="Arial" pitchFamily="34" charset="0"/>
              <a:buChar char="•"/>
            </a:pPr>
            <a:r>
              <a:rPr lang="en-US" sz="2400" dirty="0" smtClean="0">
                <a:solidFill>
                  <a:schemeClr val="bg1"/>
                </a:solidFill>
                <a:cs typeface="Times New Roman" pitchFamily="18" charset="0"/>
              </a:rPr>
              <a:t>The standards are designed to protect children from small open-flame sources, such as matches/lighters, candles.</a:t>
            </a:r>
            <a:br>
              <a:rPr lang="en-US" sz="2400" dirty="0" smtClean="0">
                <a:solidFill>
                  <a:schemeClr val="bg1"/>
                </a:solidFill>
                <a:cs typeface="Times New Roman" pitchFamily="18" charset="0"/>
              </a:rPr>
            </a:br>
            <a:r>
              <a:rPr lang="en-US" sz="2400" dirty="0" smtClean="0">
                <a:solidFill>
                  <a:schemeClr val="bg1"/>
                </a:solidFill>
                <a:cs typeface="Times New Roman" pitchFamily="18" charset="0"/>
              </a:rPr>
              <a:t> </a:t>
            </a:r>
          </a:p>
          <a:p>
            <a:pPr>
              <a:buFont typeface="Arial" pitchFamily="34" charset="0"/>
              <a:buChar char="•"/>
            </a:pPr>
            <a:r>
              <a:rPr lang="en-US" sz="2400" dirty="0" smtClean="0">
                <a:solidFill>
                  <a:schemeClr val="bg1"/>
                </a:solidFill>
                <a:cs typeface="Times New Roman" pitchFamily="18" charset="0"/>
              </a:rPr>
              <a:t>The standards are not intended to protect children wearing sleepwear from large flame sources.</a:t>
            </a:r>
          </a:p>
          <a:p>
            <a:pPr>
              <a:buNone/>
            </a:pPr>
            <a:r>
              <a:rPr lang="en-US" sz="1400" dirty="0" smtClean="0">
                <a:latin typeface="Times New Roman" pitchFamily="18" charset="0"/>
                <a:cs typeface="Times New Roman" pitchFamily="18" charset="0"/>
              </a:rPr>
              <a:t> </a:t>
            </a:r>
          </a:p>
          <a:p>
            <a:pPr>
              <a:buNone/>
            </a:pPr>
            <a:endParaRPr lang="en-US" sz="2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4098" name="Picture 2" descr="http://earth911.com/wp-content/uploads/2008/11/gasoline-tank.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000" b="90667" l="9667" r="86000"/>
                    </a14:imgEffect>
                  </a14:imgLayer>
                </a14:imgProps>
              </a:ext>
              <a:ext uri="{28A0092B-C50C-407E-A947-70E740481C1C}">
                <a14:useLocalDpi xmlns:a14="http://schemas.microsoft.com/office/drawing/2010/main" val="0"/>
              </a:ext>
            </a:extLst>
          </a:blip>
          <a:srcRect/>
          <a:stretch>
            <a:fillRect/>
          </a:stretch>
        </p:blipFill>
        <p:spPr bwMode="auto">
          <a:xfrm>
            <a:off x="7162800" y="51816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8001000" cy="1066800"/>
          </a:xfrm>
        </p:spPr>
        <p:txBody>
          <a:bodyPr>
            <a:normAutofit/>
          </a:bodyPr>
          <a:lstStyle/>
          <a:p>
            <a:pPr eaLnBrk="1" hangingPunct="1">
              <a:defRPr/>
            </a:pPr>
            <a:r>
              <a:rPr lang="en-US" sz="2800" b="1" dirty="0" smtClean="0">
                <a:solidFill>
                  <a:srgbClr val="FFFF66"/>
                </a:solidFill>
                <a:effectLst>
                  <a:outerShdw blurRad="38100" dist="38100" dir="2700000" algn="tl">
                    <a:srgbClr val="000000"/>
                  </a:outerShdw>
                </a:effectLst>
              </a:rPr>
              <a:t>Children’s Sleepwear Standards </a:t>
            </a:r>
            <a:br>
              <a:rPr lang="en-US" sz="2800" b="1"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16 CFR Parts 1615 &amp; 1616</a:t>
            </a:r>
          </a:p>
        </p:txBody>
      </p:sp>
      <p:sp>
        <p:nvSpPr>
          <p:cNvPr id="148483" name="Rectangle 3"/>
          <p:cNvSpPr>
            <a:spLocks noGrp="1" noChangeArrowheads="1"/>
          </p:cNvSpPr>
          <p:nvPr>
            <p:ph type="body" idx="1"/>
          </p:nvPr>
        </p:nvSpPr>
        <p:spPr>
          <a:xfrm>
            <a:off x="609600" y="1722437"/>
            <a:ext cx="8001000" cy="46021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609600" indent="-609600" eaLnBrk="1" hangingPunct="1">
              <a:defRPr/>
            </a:pPr>
            <a:r>
              <a:rPr lang="en-US" sz="2400" dirty="0" smtClean="0">
                <a:solidFill>
                  <a:schemeClr val="bg1"/>
                </a:solidFill>
              </a:rPr>
              <a:t>Children’s sleepwear means any product of wearing apparel intended to be worn primarily for sleeping or activities related to sleep in sizes larger than 9 months through size 14.</a:t>
            </a:r>
          </a:p>
          <a:p>
            <a:pPr marL="609600" indent="-609600" eaLnBrk="1" hangingPunct="1">
              <a:defRPr/>
            </a:pPr>
            <a:r>
              <a:rPr lang="en-US" sz="2400" dirty="0" smtClean="0">
                <a:solidFill>
                  <a:schemeClr val="bg1"/>
                </a:solidFill>
              </a:rPr>
              <a:t>Nightgowns, pajamas, robes, or similar or related items, such as loungewear, are included.</a:t>
            </a:r>
          </a:p>
          <a:p>
            <a:pPr marL="609600" indent="-609600" eaLnBrk="1" hangingPunct="1">
              <a:defRPr/>
            </a:pPr>
            <a:r>
              <a:rPr lang="en-US" sz="2400" dirty="0" smtClean="0">
                <a:solidFill>
                  <a:schemeClr val="bg1"/>
                </a:solidFill>
              </a:rPr>
              <a:t>Several factors determine if a garment is sleepwear:</a:t>
            </a:r>
          </a:p>
          <a:p>
            <a:pPr marL="1009650" lvl="1" indent="-609600">
              <a:defRPr/>
            </a:pPr>
            <a:r>
              <a:rPr lang="en-US" sz="2000" dirty="0" smtClean="0">
                <a:solidFill>
                  <a:schemeClr val="bg1"/>
                </a:solidFill>
              </a:rPr>
              <a:t>Suitability for sleeping, likelihood of garment to be used for sleeping</a:t>
            </a:r>
          </a:p>
          <a:p>
            <a:pPr marL="1009650" lvl="1" indent="-609600">
              <a:defRPr/>
            </a:pPr>
            <a:r>
              <a:rPr lang="en-US" sz="2000" dirty="0" smtClean="0">
                <a:solidFill>
                  <a:schemeClr val="bg1"/>
                </a:solidFill>
              </a:rPr>
              <a:t>Garment and fabric features</a:t>
            </a:r>
          </a:p>
          <a:p>
            <a:pPr marL="1009650" lvl="1" indent="-609600">
              <a:defRPr/>
            </a:pPr>
            <a:r>
              <a:rPr lang="en-US" sz="2000" dirty="0" smtClean="0">
                <a:solidFill>
                  <a:schemeClr val="bg1"/>
                </a:solidFill>
              </a:rPr>
              <a:t>Marketing, merchandising/display, intended use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09600" y="76200"/>
            <a:ext cx="8077200" cy="1066800"/>
          </a:xfrm>
        </p:spPr>
        <p:txBody>
          <a:bodyPr/>
          <a:lstStyle/>
          <a:p>
            <a:pPr eaLnBrk="1" hangingPunct="1">
              <a:defRPr/>
            </a:pPr>
            <a:r>
              <a:rPr lang="en-US" sz="2800" b="1" dirty="0" smtClean="0">
                <a:solidFill>
                  <a:srgbClr val="FFFF66"/>
                </a:solidFill>
                <a:effectLst>
                  <a:outerShdw blurRad="38100" dist="38100" dir="2700000" algn="tl">
                    <a:srgbClr val="000000"/>
                  </a:outerShdw>
                </a:effectLst>
              </a:rPr>
              <a:t>Children’s Sleepwear Standards </a:t>
            </a:r>
            <a:br>
              <a:rPr lang="en-US" sz="2800" b="1"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16 CFR Parts 1615 &amp; 1616</a:t>
            </a:r>
          </a:p>
        </p:txBody>
      </p:sp>
      <p:sp>
        <p:nvSpPr>
          <p:cNvPr id="33795" name="Rectangle 3"/>
          <p:cNvSpPr>
            <a:spLocks noGrp="1" noChangeArrowheads="1"/>
          </p:cNvSpPr>
          <p:nvPr>
            <p:ph type="body" idx="1"/>
          </p:nvPr>
        </p:nvSpPr>
        <p:spPr>
          <a:xfrm>
            <a:off x="685800" y="1722437"/>
            <a:ext cx="7848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609600" indent="-609600">
              <a:buNone/>
              <a:defRPr/>
            </a:pPr>
            <a:r>
              <a:rPr lang="en-US" sz="2400" b="1" u="sng" dirty="0" smtClean="0">
                <a:solidFill>
                  <a:schemeClr val="bg1"/>
                </a:solidFill>
              </a:rPr>
              <a:t>Category Exceptions:</a:t>
            </a:r>
          </a:p>
          <a:p>
            <a:pPr eaLnBrk="1" hangingPunct="1">
              <a:buNone/>
            </a:pPr>
            <a:r>
              <a:rPr lang="en-US" sz="2400" b="1" dirty="0" smtClean="0">
                <a:solidFill>
                  <a:schemeClr val="bg1"/>
                </a:solidFill>
              </a:rPr>
              <a:t>Diapers and Underwear (exempt)</a:t>
            </a:r>
          </a:p>
          <a:p>
            <a:pPr eaLnBrk="1" hangingPunct="1"/>
            <a:r>
              <a:rPr lang="en-US" sz="2400" dirty="0" smtClean="0">
                <a:solidFill>
                  <a:schemeClr val="bg1"/>
                </a:solidFill>
              </a:rPr>
              <a:t>Must comply with 16 CFR Part 1610</a:t>
            </a:r>
          </a:p>
          <a:p>
            <a:pPr eaLnBrk="1" hangingPunct="1">
              <a:buFontTx/>
              <a:buNone/>
            </a:pPr>
            <a:r>
              <a:rPr lang="en-US" sz="2400" b="1" dirty="0" smtClean="0">
                <a:solidFill>
                  <a:schemeClr val="bg1"/>
                </a:solidFill>
              </a:rPr>
              <a:t>Infant garments </a:t>
            </a:r>
            <a:r>
              <a:rPr lang="en-US" altLang="zh-CN" sz="2400" b="1" dirty="0" smtClean="0">
                <a:solidFill>
                  <a:schemeClr val="bg1"/>
                </a:solidFill>
                <a:ea typeface="宋体" pitchFamily="2" charset="-122"/>
              </a:rPr>
              <a:t>(exempt)</a:t>
            </a:r>
          </a:p>
          <a:p>
            <a:pPr eaLnBrk="1" hangingPunct="1"/>
            <a:r>
              <a:rPr lang="en-US" sz="2400" dirty="0" smtClean="0">
                <a:solidFill>
                  <a:schemeClr val="bg1"/>
                </a:solidFill>
              </a:rPr>
              <a:t>Sizes 9 months or younger</a:t>
            </a:r>
          </a:p>
          <a:p>
            <a:pPr eaLnBrk="1" hangingPunct="1"/>
            <a:r>
              <a:rPr lang="en-US" sz="2400" dirty="0" smtClean="0">
                <a:solidFill>
                  <a:schemeClr val="bg1"/>
                </a:solidFill>
              </a:rPr>
              <a:t>One-piece garment does not exceed 64.8 cm (25.75”) in length</a:t>
            </a:r>
          </a:p>
          <a:p>
            <a:pPr eaLnBrk="1" hangingPunct="1"/>
            <a:r>
              <a:rPr lang="en-US" sz="2400" dirty="0" smtClean="0">
                <a:solidFill>
                  <a:schemeClr val="bg1"/>
                </a:solidFill>
              </a:rPr>
              <a:t>Two-piece garment has no piece exceeding 40 cm (15.75”) in length</a:t>
            </a:r>
          </a:p>
          <a:p>
            <a:pPr eaLnBrk="1" hangingPunct="1"/>
            <a:r>
              <a:rPr lang="en-US" sz="2400" dirty="0" smtClean="0">
                <a:solidFill>
                  <a:schemeClr val="bg1"/>
                </a:solidFill>
              </a:rPr>
              <a:t>Must comply with 16 CFR Part 1610</a:t>
            </a:r>
          </a:p>
          <a:p>
            <a:pPr eaLnBrk="1" hangingPunct="1"/>
            <a:endParaRPr lang="en-US" sz="2400" dirty="0" smtClean="0">
              <a:solidFill>
                <a:schemeClr val="bg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126" name="Picture 6" descr="http://bambinodiapers.com/images/teddy_printed_diaper_bambino_larg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864" b="82327" l="1300" r="97800"/>
                    </a14:imgEffect>
                  </a14:imgLayer>
                </a14:imgProps>
              </a:ext>
              <a:ext uri="{28A0092B-C50C-407E-A947-70E740481C1C}">
                <a14:useLocalDpi xmlns:a14="http://schemas.microsoft.com/office/drawing/2010/main" val="0"/>
              </a:ext>
            </a:extLst>
          </a:blip>
          <a:srcRect/>
          <a:stretch>
            <a:fillRect/>
          </a:stretch>
        </p:blipFill>
        <p:spPr bwMode="auto">
          <a:xfrm rot="20444024">
            <a:off x="6172200" y="1905000"/>
            <a:ext cx="1905000" cy="1705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0"/>
            <a:ext cx="8001000" cy="1143000"/>
          </a:xfrm>
        </p:spPr>
        <p:txBody>
          <a:bodyPr/>
          <a:lstStyle/>
          <a:p>
            <a:pPr eaLnBrk="1" hangingPunct="1">
              <a:defRPr/>
            </a:pPr>
            <a:r>
              <a:rPr lang="en-US" sz="2800" b="1" dirty="0" smtClean="0">
                <a:solidFill>
                  <a:srgbClr val="FFFF66"/>
                </a:solidFill>
                <a:effectLst>
                  <a:outerShdw blurRad="38100" dist="38100" dir="2700000" algn="tl">
                    <a:srgbClr val="000000"/>
                  </a:outerShdw>
                </a:effectLst>
              </a:rPr>
              <a:t>Children’s Sleepwear Standards </a:t>
            </a:r>
            <a:br>
              <a:rPr lang="en-US" sz="2800" b="1"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16 CFR Parts 1615 &amp; 1616</a:t>
            </a:r>
          </a:p>
        </p:txBody>
      </p:sp>
      <p:sp>
        <p:nvSpPr>
          <p:cNvPr id="33795" name="Rectangle 3"/>
          <p:cNvSpPr>
            <a:spLocks noGrp="1" noChangeArrowheads="1"/>
          </p:cNvSpPr>
          <p:nvPr>
            <p:ph type="body" idx="1"/>
          </p:nvPr>
        </p:nvSpPr>
        <p:spPr>
          <a:xfrm>
            <a:off x="533400" y="1676400"/>
            <a:ext cx="8077200" cy="46783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buNone/>
            </a:pPr>
            <a:r>
              <a:rPr lang="en-US" sz="2400" b="1" dirty="0" smtClean="0">
                <a:solidFill>
                  <a:schemeClr val="bg1"/>
                </a:solidFill>
              </a:rPr>
              <a:t>Tight-Fitting Sleepwear (exempt)</a:t>
            </a:r>
          </a:p>
          <a:p>
            <a:pPr eaLnBrk="1" hangingPunct="1"/>
            <a:r>
              <a:rPr lang="en-US" sz="2400" dirty="0" smtClean="0">
                <a:solidFill>
                  <a:schemeClr val="bg1"/>
                </a:solidFill>
                <a:cs typeface="Times New Roman" pitchFamily="18" charset="0"/>
              </a:rPr>
              <a:t>Tight-fitting garments (defined by the Standards) are exempt from testing to the sleepwear requirements.</a:t>
            </a:r>
          </a:p>
          <a:p>
            <a:pPr eaLnBrk="1" hangingPunct="1"/>
            <a:r>
              <a:rPr lang="en-US" sz="2400" dirty="0" smtClean="0">
                <a:solidFill>
                  <a:schemeClr val="bg1"/>
                </a:solidFill>
              </a:rPr>
              <a:t>Must meet specific maximum dimensions.</a:t>
            </a:r>
          </a:p>
          <a:p>
            <a:pPr eaLnBrk="1" hangingPunct="1"/>
            <a:r>
              <a:rPr lang="en-US" sz="2400" dirty="0" smtClean="0">
                <a:solidFill>
                  <a:schemeClr val="bg1"/>
                </a:solidFill>
              </a:rPr>
              <a:t>Must comply with 16 CFR Part 1610.</a:t>
            </a:r>
          </a:p>
          <a:p>
            <a:pPr eaLnBrk="1" hangingPunct="1"/>
            <a:r>
              <a:rPr lang="en-US" sz="2400" dirty="0" smtClean="0">
                <a:solidFill>
                  <a:schemeClr val="bg1"/>
                </a:solidFill>
              </a:rPr>
              <a:t>Must meet labeling requirements.</a:t>
            </a:r>
          </a:p>
          <a:p>
            <a:pPr eaLnBrk="1" hangingPunct="1">
              <a:buNone/>
            </a:pPr>
            <a:r>
              <a:rPr lang="en-US" sz="2400" dirty="0" smtClean="0">
                <a:solidFill>
                  <a:schemeClr val="bg1"/>
                </a:solidFill>
              </a:rPr>
              <a:t> </a:t>
            </a:r>
          </a:p>
        </p:txBody>
      </p:sp>
      <p:pic>
        <p:nvPicPr>
          <p:cNvPr id="6" name="Picture 7" descr="P7240145"/>
          <p:cNvPicPr>
            <a:picLocks noChangeAspect="1" noChangeArrowheads="1"/>
          </p:cNvPicPr>
          <p:nvPr/>
        </p:nvPicPr>
        <p:blipFill>
          <a:blip r:embed="rId2" cstate="print"/>
          <a:srcRect/>
          <a:stretch>
            <a:fillRect/>
          </a:stretch>
        </p:blipFill>
        <p:spPr>
          <a:xfrm>
            <a:off x="1600200" y="4401608"/>
            <a:ext cx="2916237" cy="2187575"/>
          </a:xfrm>
          <a:prstGeom prst="round2DiagRect">
            <a:avLst>
              <a:gd name="adj1" fmla="val 16667"/>
              <a:gd name="adj2" fmla="val 0"/>
            </a:avLst>
          </a:prstGeom>
          <a:ln w="88900" cap="sq">
            <a:solidFill>
              <a:srgbClr val="FFFF66"/>
            </a:solidFill>
            <a:miter lim="800000"/>
          </a:ln>
          <a:effectLst>
            <a:outerShdw blurRad="254000" algn="tl" rotWithShape="0">
              <a:srgbClr val="000000">
                <a:alpha val="43000"/>
              </a:srgbClr>
            </a:outerShdw>
          </a:effectLst>
        </p:spPr>
      </p:pic>
      <p:pic>
        <p:nvPicPr>
          <p:cNvPr id="7" name="Picture 6" descr="P7240142"/>
          <p:cNvPicPr>
            <a:picLocks noChangeAspect="1" noChangeArrowheads="1"/>
          </p:cNvPicPr>
          <p:nvPr/>
        </p:nvPicPr>
        <p:blipFill>
          <a:blip r:embed="rId3" cstate="print"/>
          <a:srcRect/>
          <a:stretch>
            <a:fillRect/>
          </a:stretch>
        </p:blipFill>
        <p:spPr>
          <a:xfrm>
            <a:off x="6121400" y="3657600"/>
            <a:ext cx="1926411" cy="2566943"/>
          </a:xfrm>
          <a:prstGeom prst="rect">
            <a:avLst/>
          </a:prstGeom>
          <a:solidFill>
            <a:srgbClr val="FFFFFF">
              <a:shade val="85000"/>
            </a:srgbClr>
          </a:solidFill>
          <a:ln w="88900" cap="sq">
            <a:solidFill>
              <a:srgbClr val="FFFF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pic>
        <p:nvPicPr>
          <p:cNvPr id="10"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762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8001000" cy="1066800"/>
          </a:xfrm>
        </p:spPr>
        <p:txBody>
          <a:bodyPr>
            <a:normAutofit/>
          </a:bodyPr>
          <a:lstStyle/>
          <a:p>
            <a:pPr eaLnBrk="1" hangingPunct="1">
              <a:defRPr/>
            </a:pPr>
            <a:r>
              <a:rPr lang="en-US" sz="2800" b="1" dirty="0" smtClean="0">
                <a:solidFill>
                  <a:srgbClr val="FFFF66"/>
                </a:solidFill>
                <a:effectLst>
                  <a:outerShdw blurRad="38100" dist="38100" dir="2700000" algn="tl">
                    <a:srgbClr val="000000"/>
                  </a:outerShdw>
                </a:effectLst>
              </a:rPr>
              <a:t>Children’s Sleepwear Standards </a:t>
            </a:r>
            <a:br>
              <a:rPr lang="en-US" sz="2800" b="1"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16 CFR Parts 1615 &amp; 1616</a:t>
            </a:r>
          </a:p>
        </p:txBody>
      </p:sp>
      <p:sp>
        <p:nvSpPr>
          <p:cNvPr id="148483" name="Rectangle 3"/>
          <p:cNvSpPr>
            <a:spLocks noGrp="1" noChangeArrowheads="1"/>
          </p:cNvSpPr>
          <p:nvPr>
            <p:ph type="body" idx="1"/>
          </p:nvPr>
        </p:nvSpPr>
        <p:spPr>
          <a:xfrm>
            <a:off x="609600" y="1722437"/>
            <a:ext cx="8001000" cy="46021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609600" indent="-609600">
              <a:defRPr/>
            </a:pPr>
            <a:r>
              <a:rPr lang="en-US" sz="2400" dirty="0" smtClean="0">
                <a:solidFill>
                  <a:schemeClr val="bg1"/>
                </a:solidFill>
                <a:ea typeface="宋体" pitchFamily="2" charset="-122"/>
              </a:rPr>
              <a:t>C</a:t>
            </a:r>
            <a:r>
              <a:rPr lang="en-US" sz="2400" dirty="0" smtClean="0">
                <a:solidFill>
                  <a:schemeClr val="bg1"/>
                </a:solidFill>
              </a:rPr>
              <a:t>hildren’s sleepwear (that is not tight-fitting) must pass the flammability requirements.</a:t>
            </a:r>
          </a:p>
          <a:p>
            <a:pPr marL="609600" indent="-609600">
              <a:buNone/>
              <a:defRPr/>
            </a:pPr>
            <a:endParaRPr lang="en-US" sz="2400" dirty="0" smtClean="0">
              <a:solidFill>
                <a:schemeClr val="bg1"/>
              </a:solidFill>
            </a:endParaRPr>
          </a:p>
          <a:p>
            <a:pPr marL="609600" indent="-609600">
              <a:defRPr/>
            </a:pPr>
            <a:r>
              <a:rPr lang="en-US" sz="2400" dirty="0" smtClean="0">
                <a:solidFill>
                  <a:schemeClr val="bg1"/>
                </a:solidFill>
                <a:cs typeface="Times New Roman" pitchFamily="18" charset="0"/>
              </a:rPr>
              <a:t>All fabrics and garments must be flame resistant and self-extinguish (not continue to burn) when removed from a small, open-flame ignition source. </a:t>
            </a:r>
          </a:p>
          <a:p>
            <a:pPr marL="609600" indent="-609600">
              <a:buNone/>
              <a:defRPr/>
            </a:pPr>
            <a:endParaRPr lang="en-US" sz="2400" dirty="0" smtClean="0">
              <a:solidFill>
                <a:schemeClr val="bg1"/>
              </a:solidFill>
              <a:cs typeface="Times New Roman" pitchFamily="18" charset="0"/>
            </a:endParaRPr>
          </a:p>
          <a:p>
            <a:pPr marL="609600" indent="-609600">
              <a:defRPr/>
            </a:pPr>
            <a:r>
              <a:rPr lang="en-US" sz="2400" dirty="0" smtClean="0">
                <a:solidFill>
                  <a:schemeClr val="bg1"/>
                </a:solidFill>
              </a:rPr>
              <a:t>The fabric, garments, seams, and trims must pass certain flammability tests.</a:t>
            </a:r>
            <a:endParaRPr lang="en-US" sz="2000" dirty="0" smtClean="0">
              <a:solidFill>
                <a:schemeClr val="bg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066800" y="0"/>
            <a:ext cx="7620000" cy="1219200"/>
          </a:xfrm>
        </p:spPr>
        <p:txBody>
          <a:bodyPr>
            <a:normAutofit/>
          </a:bodyPr>
          <a:lstStyle/>
          <a:p>
            <a:pPr>
              <a:defRPr/>
            </a:pPr>
            <a:r>
              <a:rPr lang="en-US" sz="3200" b="1" dirty="0" smtClean="0">
                <a:solidFill>
                  <a:srgbClr val="FFFF66"/>
                </a:solidFill>
                <a:effectLst>
                  <a:outerShdw blurRad="38100" dist="38100" dir="2700000" algn="tl">
                    <a:srgbClr val="000000"/>
                  </a:outerShdw>
                </a:effectLst>
              </a:rPr>
              <a:t>Children’s Sleepwear Standards </a:t>
            </a:r>
            <a:br>
              <a:rPr lang="en-US" sz="3200" b="1" dirty="0" smtClean="0">
                <a:solidFill>
                  <a:srgbClr val="FFFF66"/>
                </a:solidFill>
                <a:effectLst>
                  <a:outerShdw blurRad="38100" dist="38100" dir="2700000" algn="tl">
                    <a:srgbClr val="000000"/>
                  </a:outerShdw>
                </a:effectLst>
              </a:rPr>
            </a:br>
            <a:r>
              <a:rPr lang="en-US" sz="3200" b="1" dirty="0" smtClean="0">
                <a:solidFill>
                  <a:srgbClr val="FFFF66"/>
                </a:solidFill>
                <a:effectLst>
                  <a:outerShdw blurRad="38100" dist="38100" dir="2700000" algn="tl">
                    <a:srgbClr val="000000"/>
                  </a:outerShdw>
                </a:effectLst>
              </a:rPr>
              <a:t>16 CFR Parts 1615 &amp; 1616-Summary</a:t>
            </a:r>
          </a:p>
        </p:txBody>
      </p:sp>
      <p:sp>
        <p:nvSpPr>
          <p:cNvPr id="163843" name="Rectangle 3"/>
          <p:cNvSpPr>
            <a:spLocks noGrp="1" noChangeArrowheads="1"/>
          </p:cNvSpPr>
          <p:nvPr>
            <p:ph type="body" idx="1"/>
          </p:nvPr>
        </p:nvSpPr>
        <p:spPr>
          <a:xfrm>
            <a:off x="457200" y="1722437"/>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defRPr/>
            </a:pPr>
            <a:r>
              <a:rPr lang="en-US" sz="2800" dirty="0" smtClean="0">
                <a:solidFill>
                  <a:schemeClr val="bg1"/>
                </a:solidFill>
              </a:rPr>
              <a:t>Standard requires tests of fabric, seams, and trim.</a:t>
            </a:r>
          </a:p>
          <a:p>
            <a:pPr>
              <a:defRPr/>
            </a:pPr>
            <a:r>
              <a:rPr lang="en-US" sz="2800" dirty="0" smtClean="0">
                <a:solidFill>
                  <a:schemeClr val="bg1"/>
                </a:solidFill>
              </a:rPr>
              <a:t>Each test sample consists of five specimens.</a:t>
            </a:r>
          </a:p>
          <a:p>
            <a:pPr>
              <a:defRPr/>
            </a:pPr>
            <a:r>
              <a:rPr lang="en-US" sz="2800" dirty="0" smtClean="0">
                <a:solidFill>
                  <a:schemeClr val="bg1"/>
                </a:solidFill>
              </a:rPr>
              <a:t>Each specimen is placed in a metal holder and suspended vertically in the test cabinet.  </a:t>
            </a:r>
          </a:p>
          <a:p>
            <a:pPr eaLnBrk="1" hangingPunct="1">
              <a:defRPr/>
            </a:pPr>
            <a:r>
              <a:rPr lang="en-US" sz="2800" dirty="0" smtClean="0">
                <a:solidFill>
                  <a:schemeClr val="bg1"/>
                </a:solidFill>
              </a:rPr>
              <a:t>Tests conducted in original state and after 50 laundering cycles (if the sample passes the original state test).</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68362"/>
          </a:xfrm>
        </p:spPr>
        <p:txBody>
          <a:bodyPr/>
          <a:lstStyle/>
          <a:p>
            <a:r>
              <a:rPr lang="en-US" sz="3200" b="1" dirty="0" smtClean="0">
                <a:solidFill>
                  <a:srgbClr val="FFFF66"/>
                </a:solidFill>
                <a:effectLst>
                  <a:outerShdw blurRad="38100" dist="38100" dir="2700000" algn="tl">
                    <a:srgbClr val="000000"/>
                  </a:outerShdw>
                </a:effectLst>
              </a:rPr>
              <a:t>Children’s Sleepwear Standards</a:t>
            </a:r>
            <a:endParaRPr lang="en-US" sz="3200" b="1" dirty="0" smtClean="0">
              <a:solidFill>
                <a:srgbClr val="FFFF66"/>
              </a:solidFill>
            </a:endParaRPr>
          </a:p>
        </p:txBody>
      </p:sp>
      <p:sp>
        <p:nvSpPr>
          <p:cNvPr id="34819" name="Rectangle 3"/>
          <p:cNvSpPr>
            <a:spLocks noGrp="1" noChangeArrowheads="1"/>
          </p:cNvSpPr>
          <p:nvPr>
            <p:ph type="body" sz="half" idx="1"/>
          </p:nvPr>
        </p:nvSpPr>
        <p:spPr>
          <a:xfrm>
            <a:off x="468313" y="1616075"/>
            <a:ext cx="4248150" cy="4784725"/>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endParaRPr lang="en-US" sz="2000" dirty="0" smtClean="0">
              <a:solidFill>
                <a:schemeClr val="bg1"/>
              </a:solidFill>
            </a:endParaRPr>
          </a:p>
          <a:p>
            <a:pPr eaLnBrk="1" hangingPunct="1"/>
            <a:r>
              <a:rPr lang="en-US" sz="2000" dirty="0" smtClean="0">
                <a:solidFill>
                  <a:schemeClr val="bg1"/>
                </a:solidFill>
              </a:rPr>
              <a:t>Five 8.9 cm x 25.4 cm (3.5 inches x10 inches) specimens of fabric, seams, and trim.  </a:t>
            </a:r>
          </a:p>
          <a:p>
            <a:pPr eaLnBrk="1" hangingPunct="1"/>
            <a:r>
              <a:rPr lang="en-US" sz="2000" dirty="0" smtClean="0">
                <a:solidFill>
                  <a:schemeClr val="bg1"/>
                </a:solidFill>
              </a:rPr>
              <a:t>Specimens are conditioned before testing.  </a:t>
            </a:r>
          </a:p>
          <a:p>
            <a:pPr eaLnBrk="1" hangingPunct="1"/>
            <a:r>
              <a:rPr lang="en-US" sz="2000" dirty="0" smtClean="0">
                <a:solidFill>
                  <a:schemeClr val="bg1"/>
                </a:solidFill>
              </a:rPr>
              <a:t>The gas flame of 3.8 cm (1.5 inches) is applied to the bottom edge of the specimen for 3 seconds.</a:t>
            </a:r>
          </a:p>
          <a:p>
            <a:pPr eaLnBrk="1" hangingPunct="1"/>
            <a:r>
              <a:rPr lang="en-US" sz="2000" dirty="0" smtClean="0">
                <a:solidFill>
                  <a:schemeClr val="bg1"/>
                </a:solidFill>
              </a:rPr>
              <a:t>Char (burn) length is measured after the flame/afterglow has ceased.</a:t>
            </a:r>
          </a:p>
        </p:txBody>
      </p:sp>
      <p:pic>
        <p:nvPicPr>
          <p:cNvPr id="34820" name="Picture 5" descr="P7240047"/>
          <p:cNvPicPr>
            <a:picLocks noGrp="1" noChangeAspect="1" noChangeArrowheads="1"/>
          </p:cNvPicPr>
          <p:nvPr>
            <p:ph sz="half" idx="2"/>
          </p:nvPr>
        </p:nvPicPr>
        <p:blipFill>
          <a:blip r:embed="rId2" cstate="print"/>
          <a:srcRect/>
          <a:stretch>
            <a:fillRect/>
          </a:stretch>
        </p:blipFill>
        <p:spPr>
          <a:xfrm>
            <a:off x="4932363" y="1989138"/>
            <a:ext cx="3749675" cy="2813050"/>
          </a:xfrm>
          <a:prstGeom prst="round2DiagRect">
            <a:avLst>
              <a:gd name="adj1" fmla="val 16667"/>
              <a:gd name="adj2" fmla="val 0"/>
            </a:avLst>
          </a:prstGeom>
          <a:ln w="88900" cap="sq">
            <a:solidFill>
              <a:srgbClr val="FFFF66"/>
            </a:solidFill>
            <a:miter lim="800000"/>
          </a:ln>
          <a:effectLst>
            <a:outerShdw blurRad="254000" algn="tl" rotWithShape="0">
              <a:srgbClr val="000000">
                <a:alpha val="43000"/>
              </a:srgbClr>
            </a:outerShdw>
          </a:effectLst>
        </p:spPr>
      </p:pic>
      <p:sp>
        <p:nvSpPr>
          <p:cNvPr id="34821" name="Text Box 6"/>
          <p:cNvSpPr txBox="1">
            <a:spLocks noChangeArrowheads="1"/>
          </p:cNvSpPr>
          <p:nvPr/>
        </p:nvSpPr>
        <p:spPr bwMode="auto">
          <a:xfrm>
            <a:off x="5076825" y="5013325"/>
            <a:ext cx="3502025" cy="336550"/>
          </a:xfrm>
          <a:prstGeom prst="rect">
            <a:avLst/>
          </a:prstGeom>
          <a:noFill/>
          <a:ln w="9525">
            <a:solidFill>
              <a:srgbClr val="FFFF66"/>
            </a:solidFill>
            <a:miter lim="800000"/>
            <a:headEnd/>
            <a:tailEnd/>
          </a:ln>
        </p:spPr>
        <p:txBody>
          <a:bodyPr wrap="none">
            <a:spAutoFit/>
          </a:bodyPr>
          <a:lstStyle/>
          <a:p>
            <a:r>
              <a:rPr lang="en-US" sz="1600" dirty="0">
                <a:solidFill>
                  <a:schemeClr val="bg1"/>
                </a:solidFill>
              </a:rPr>
              <a:t>Specimen is placed in a metal holder</a:t>
            </a:r>
          </a:p>
        </p:txBody>
      </p:sp>
      <p:sp>
        <p:nvSpPr>
          <p:cNvPr id="8" name="Slide Number Placeholder 7"/>
          <p:cNvSpPr>
            <a:spLocks noGrp="1"/>
          </p:cNvSpPr>
          <p:nvPr>
            <p:ph type="sldNum" sz="quarter" idx="12"/>
          </p:nvPr>
        </p:nvSpPr>
        <p:spPr/>
        <p:txBody>
          <a:bodyPr/>
          <a:lstStyle/>
          <a:p>
            <a:pPr>
              <a:defRPr/>
            </a:pPr>
            <a:fld id="{91B70671-7607-4212-8B3E-FFF2DA7271CC}" type="slidenum">
              <a:rPr lang="en-US" smtClean="0"/>
              <a:pPr>
                <a:defRPr/>
              </a:pPr>
              <a:t>39</a:t>
            </a:fld>
            <a:endParaRPr lang="en-US"/>
          </a:p>
        </p:txBody>
      </p:sp>
      <p:pic>
        <p:nvPicPr>
          <p:cNvPr id="9"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idx="4294967295"/>
          </p:nvPr>
        </p:nvSpPr>
        <p:spPr>
          <a:xfrm>
            <a:off x="23648" y="228600"/>
            <a:ext cx="9144000" cy="914400"/>
          </a:xfrm>
        </p:spPr>
        <p:txBody>
          <a:bodyPr>
            <a:normAutofit fontScale="90000"/>
          </a:bodyPr>
          <a:lstStyle/>
          <a:p>
            <a:r>
              <a:rPr lang="es-ES" sz="4000" dirty="0" smtClean="0">
                <a:solidFill>
                  <a:schemeClr val="bg1"/>
                </a:solidFill>
                <a:latin typeface="Arial" charset="0"/>
                <a:cs typeface="Arial" charset="0"/>
              </a:rPr>
              <a:t/>
            </a:r>
            <a:br>
              <a:rPr lang="es-ES" sz="4000" dirty="0" smtClean="0">
                <a:solidFill>
                  <a:schemeClr val="bg1"/>
                </a:solidFill>
                <a:latin typeface="Arial" charset="0"/>
                <a:cs typeface="Arial" charset="0"/>
              </a:rPr>
            </a:br>
            <a:r>
              <a:rPr lang="es-ES" sz="4000" dirty="0" smtClean="0">
                <a:solidFill>
                  <a:schemeClr val="bg1"/>
                </a:solidFill>
                <a:latin typeface="Arial" charset="0"/>
                <a:cs typeface="Arial" charset="0"/>
              </a:rPr>
              <a:t> </a:t>
            </a:r>
            <a:r>
              <a:rPr lang="es-ES" sz="4000" b="1" dirty="0" err="1" smtClean="0">
                <a:cs typeface="Arial" charset="0"/>
              </a:rPr>
              <a:t>Product</a:t>
            </a:r>
            <a:r>
              <a:rPr lang="es-ES" sz="4000" b="1" dirty="0" smtClean="0">
                <a:cs typeface="Arial" charset="0"/>
              </a:rPr>
              <a:t> </a:t>
            </a:r>
            <a:r>
              <a:rPr lang="es-ES" sz="4000" b="1" dirty="0" err="1" smtClean="0">
                <a:cs typeface="Arial" charset="0"/>
              </a:rPr>
              <a:t>Hazards</a:t>
            </a:r>
            <a:r>
              <a:rPr lang="es-ES" sz="4000" b="1" dirty="0" smtClean="0">
                <a:cs typeface="Arial" charset="0"/>
              </a:rPr>
              <a:t> </a:t>
            </a:r>
            <a:r>
              <a:rPr lang="es-ES" sz="2000" dirty="0" smtClean="0">
                <a:latin typeface="Arial" charset="0"/>
                <a:cs typeface="Arial" charset="0"/>
              </a:rPr>
              <a:t/>
            </a:r>
            <a:br>
              <a:rPr lang="es-ES" sz="2000" dirty="0" smtClean="0">
                <a:latin typeface="Arial" charset="0"/>
                <a:cs typeface="Arial" charset="0"/>
              </a:rPr>
            </a:br>
            <a:r>
              <a:rPr lang="es-ES" sz="3200" dirty="0" smtClean="0">
                <a:solidFill>
                  <a:schemeClr val="bg1"/>
                </a:solidFill>
                <a:cs typeface="Arial" charset="0"/>
              </a:rPr>
              <a:t/>
            </a:r>
            <a:br>
              <a:rPr lang="es-ES" sz="3200" dirty="0" smtClean="0">
                <a:solidFill>
                  <a:schemeClr val="bg1"/>
                </a:solidFill>
                <a:cs typeface="Arial" charset="0"/>
              </a:rPr>
            </a:br>
            <a:r>
              <a:rPr lang="es-ES" sz="3200" i="1" dirty="0" err="1" smtClean="0">
                <a:cs typeface="Arial" charset="0"/>
              </a:rPr>
              <a:t>Know</a:t>
            </a:r>
            <a:r>
              <a:rPr lang="es-ES" sz="3200" i="1" dirty="0" smtClean="0">
                <a:cs typeface="Arial" charset="0"/>
              </a:rPr>
              <a:t> </a:t>
            </a:r>
            <a:r>
              <a:rPr lang="es-ES" sz="3200" i="1" dirty="0" err="1" smtClean="0">
                <a:cs typeface="Arial" charset="0"/>
              </a:rPr>
              <a:t>the</a:t>
            </a:r>
            <a:r>
              <a:rPr lang="es-ES" sz="3200" i="1" dirty="0" smtClean="0">
                <a:cs typeface="Arial" charset="0"/>
              </a:rPr>
              <a:t> </a:t>
            </a:r>
            <a:r>
              <a:rPr lang="es-ES" sz="3200" i="1" dirty="0" err="1" smtClean="0">
                <a:cs typeface="Arial" charset="0"/>
              </a:rPr>
              <a:t>Hazards</a:t>
            </a:r>
            <a:r>
              <a:rPr lang="es-ES" sz="3200" i="1" dirty="0" smtClean="0">
                <a:cs typeface="Arial" charset="0"/>
              </a:rPr>
              <a:t> </a:t>
            </a:r>
            <a:r>
              <a:rPr lang="es-ES" sz="3200" i="1" dirty="0" err="1" smtClean="0">
                <a:cs typeface="Arial" charset="0"/>
              </a:rPr>
              <a:t>Associated</a:t>
            </a:r>
            <a:r>
              <a:rPr lang="es-ES" sz="3200" i="1" dirty="0" smtClean="0">
                <a:cs typeface="Arial" charset="0"/>
              </a:rPr>
              <a:t> </a:t>
            </a:r>
            <a:r>
              <a:rPr lang="es-ES" sz="3200" i="1" dirty="0" err="1" smtClean="0">
                <a:cs typeface="Arial" charset="0"/>
              </a:rPr>
              <a:t>with</a:t>
            </a:r>
            <a:r>
              <a:rPr lang="es-ES" sz="3200" i="1" dirty="0" smtClean="0">
                <a:cs typeface="Arial" charset="0"/>
              </a:rPr>
              <a:t> </a:t>
            </a:r>
            <a:r>
              <a:rPr lang="es-ES" sz="3200" i="1" dirty="0" err="1" smtClean="0">
                <a:cs typeface="Arial" charset="0"/>
              </a:rPr>
              <a:t>Your</a:t>
            </a:r>
            <a:r>
              <a:rPr lang="es-ES" sz="3200" i="1" dirty="0" smtClean="0">
                <a:cs typeface="Arial" charset="0"/>
              </a:rPr>
              <a:t> </a:t>
            </a:r>
            <a:r>
              <a:rPr lang="es-ES" sz="3200" i="1" dirty="0" err="1" smtClean="0">
                <a:cs typeface="Arial" charset="0"/>
              </a:rPr>
              <a:t>Product</a:t>
            </a:r>
            <a:endParaRPr lang="es-ES" sz="3200" dirty="0">
              <a:latin typeface="Arial" charset="0"/>
              <a:cs typeface="Arial" charset="0"/>
            </a:endParaRPr>
          </a:p>
        </p:txBody>
      </p:sp>
      <p:sp>
        <p:nvSpPr>
          <p:cNvPr id="4099" name="Text Placeholder 8"/>
          <p:cNvSpPr>
            <a:spLocks noGrp="1"/>
          </p:cNvSpPr>
          <p:nvPr>
            <p:ph type="body" idx="4294967295"/>
          </p:nvPr>
        </p:nvSpPr>
        <p:spPr>
          <a:xfrm>
            <a:off x="1447800" y="1524000"/>
            <a:ext cx="6096000" cy="639763"/>
          </a:xfrm>
        </p:spPr>
        <p:txBody>
          <a:bodyPr anchor="b"/>
          <a:lstStyle/>
          <a:p>
            <a:pPr marL="0" indent="0" algn="ctr">
              <a:buNone/>
            </a:pPr>
            <a:r>
              <a:rPr lang="es-ES" sz="2400" u="sng" dirty="0" err="1">
                <a:latin typeface="+mj-lt"/>
                <a:cs typeface="Arial" charset="0"/>
              </a:rPr>
              <a:t>Life</a:t>
            </a:r>
            <a:r>
              <a:rPr lang="es-ES" sz="2400" u="sng" dirty="0">
                <a:latin typeface="+mj-lt"/>
                <a:cs typeface="Arial" charset="0"/>
              </a:rPr>
              <a:t> </a:t>
            </a:r>
            <a:r>
              <a:rPr lang="es-ES" sz="2400" u="sng" dirty="0" err="1" smtClean="0">
                <a:latin typeface="+mj-lt"/>
                <a:cs typeface="Arial" charset="0"/>
              </a:rPr>
              <a:t>Threatening</a:t>
            </a:r>
            <a:r>
              <a:rPr lang="es-ES" sz="2400" u="sng" dirty="0" smtClean="0">
                <a:latin typeface="+mj-lt"/>
                <a:cs typeface="Arial" charset="0"/>
              </a:rPr>
              <a:t>/</a:t>
            </a:r>
            <a:r>
              <a:rPr lang="es-ES" sz="2400" u="sng" dirty="0" err="1" smtClean="0">
                <a:latin typeface="+mj-lt"/>
                <a:cs typeface="Arial" charset="0"/>
              </a:rPr>
              <a:t>Serious</a:t>
            </a:r>
            <a:r>
              <a:rPr lang="es-ES" sz="2400" u="sng" dirty="0" smtClean="0">
                <a:latin typeface="+mj-lt"/>
                <a:cs typeface="Arial" charset="0"/>
              </a:rPr>
              <a:t> </a:t>
            </a:r>
            <a:r>
              <a:rPr lang="es-ES" sz="2400" u="sng" dirty="0" err="1" smtClean="0">
                <a:latin typeface="+mj-lt"/>
                <a:cs typeface="Arial" charset="0"/>
              </a:rPr>
              <a:t>Injury</a:t>
            </a:r>
            <a:endParaRPr lang="es-ES" sz="2400" u="sng" dirty="0">
              <a:latin typeface="+mj-lt"/>
              <a:cs typeface="Arial" charset="0"/>
            </a:endParaRPr>
          </a:p>
        </p:txBody>
      </p:sp>
      <p:sp>
        <p:nvSpPr>
          <p:cNvPr id="4100" name="Content Placeholder 3"/>
          <p:cNvSpPr>
            <a:spLocks noGrp="1"/>
          </p:cNvSpPr>
          <p:nvPr>
            <p:ph sz="half" idx="4294967295"/>
          </p:nvPr>
        </p:nvSpPr>
        <p:spPr>
          <a:xfrm>
            <a:off x="685800" y="2286000"/>
            <a:ext cx="4572000" cy="3951288"/>
          </a:xfrm>
        </p:spPr>
        <p:txBody>
          <a:bodyPr/>
          <a:lstStyle/>
          <a:p>
            <a:r>
              <a:rPr lang="en-US" sz="2400" dirty="0">
                <a:latin typeface="+mj-lt"/>
                <a:cs typeface="Arial" charset="0"/>
              </a:rPr>
              <a:t>Strangulation</a:t>
            </a:r>
          </a:p>
          <a:p>
            <a:r>
              <a:rPr lang="en-US" sz="2400" dirty="0">
                <a:latin typeface="+mj-lt"/>
                <a:cs typeface="Arial" charset="0"/>
              </a:rPr>
              <a:t>Entrapment</a:t>
            </a:r>
          </a:p>
          <a:p>
            <a:r>
              <a:rPr lang="en-US" sz="2400" dirty="0">
                <a:latin typeface="+mj-lt"/>
                <a:cs typeface="Arial" charset="0"/>
              </a:rPr>
              <a:t>Positional asphyxia</a:t>
            </a:r>
          </a:p>
          <a:p>
            <a:r>
              <a:rPr lang="en-US" sz="2400" dirty="0">
                <a:latin typeface="+mj-lt"/>
                <a:cs typeface="Arial" charset="0"/>
              </a:rPr>
              <a:t>Fall/head injury</a:t>
            </a:r>
          </a:p>
          <a:p>
            <a:r>
              <a:rPr lang="en-US" sz="2400" dirty="0">
                <a:latin typeface="+mj-lt"/>
                <a:cs typeface="Arial" charset="0"/>
              </a:rPr>
              <a:t>Choking/ingestion/aspiration</a:t>
            </a:r>
          </a:p>
          <a:p>
            <a:r>
              <a:rPr lang="en-US" sz="2400" dirty="0">
                <a:latin typeface="+mj-lt"/>
                <a:cs typeface="Arial" charset="0"/>
              </a:rPr>
              <a:t>Drowning</a:t>
            </a:r>
          </a:p>
          <a:p>
            <a:r>
              <a:rPr lang="en-US" sz="2400" dirty="0">
                <a:latin typeface="+mj-lt"/>
                <a:cs typeface="Arial" charset="0"/>
              </a:rPr>
              <a:t>Shock/electrocution</a:t>
            </a:r>
          </a:p>
          <a:p>
            <a:r>
              <a:rPr lang="en-US" sz="2400" dirty="0">
                <a:latin typeface="+mj-lt"/>
                <a:cs typeface="Arial" charset="0"/>
              </a:rPr>
              <a:t>Fire/burn</a:t>
            </a:r>
          </a:p>
          <a:p>
            <a:endParaRPr lang="en-US" sz="2400" dirty="0">
              <a:solidFill>
                <a:schemeClr val="bg1"/>
              </a:solidFill>
              <a:latin typeface="+mj-lt"/>
              <a:cs typeface="Arial" charset="0"/>
            </a:endParaRPr>
          </a:p>
          <a:p>
            <a:endParaRPr lang="en-US" sz="2400" dirty="0">
              <a:solidFill>
                <a:schemeClr val="bg1"/>
              </a:solidFill>
              <a:latin typeface="+mj-lt"/>
              <a:cs typeface="Arial" charset="0"/>
            </a:endParaRPr>
          </a:p>
        </p:txBody>
      </p:sp>
      <p:sp>
        <p:nvSpPr>
          <p:cNvPr id="4101" name="Content Placeholder 10"/>
          <p:cNvSpPr>
            <a:spLocks noGrp="1"/>
          </p:cNvSpPr>
          <p:nvPr>
            <p:ph sz="quarter" idx="4294967295"/>
          </p:nvPr>
        </p:nvSpPr>
        <p:spPr>
          <a:xfrm>
            <a:off x="5029200" y="2286000"/>
            <a:ext cx="3124200" cy="3951287"/>
          </a:xfrm>
        </p:spPr>
        <p:txBody>
          <a:bodyPr/>
          <a:lstStyle/>
          <a:p>
            <a:r>
              <a:rPr lang="es-ES" sz="2400" dirty="0" err="1">
                <a:latin typeface="+mj-lt"/>
                <a:cs typeface="Arial" charset="0"/>
              </a:rPr>
              <a:t>Amputation</a:t>
            </a:r>
            <a:endParaRPr lang="es-ES" sz="2400" dirty="0">
              <a:latin typeface="+mj-lt"/>
              <a:cs typeface="Arial" charset="0"/>
            </a:endParaRPr>
          </a:p>
          <a:p>
            <a:r>
              <a:rPr lang="es-ES" sz="2400" dirty="0" err="1">
                <a:latin typeface="+mj-lt"/>
                <a:cs typeface="Arial" charset="0"/>
              </a:rPr>
              <a:t>Laceration</a:t>
            </a:r>
            <a:endParaRPr lang="es-ES" sz="2400" dirty="0">
              <a:latin typeface="+mj-lt"/>
              <a:cs typeface="Arial" charset="0"/>
            </a:endParaRPr>
          </a:p>
          <a:p>
            <a:r>
              <a:rPr lang="es-ES" sz="2400" dirty="0">
                <a:latin typeface="+mj-lt"/>
                <a:cs typeface="Arial" charset="0"/>
              </a:rPr>
              <a:t>Fracture</a:t>
            </a:r>
          </a:p>
          <a:p>
            <a:r>
              <a:rPr lang="es-ES" sz="2400" dirty="0" err="1">
                <a:latin typeface="+mj-lt"/>
                <a:cs typeface="Arial" charset="0"/>
              </a:rPr>
              <a:t>Eye</a:t>
            </a:r>
            <a:r>
              <a:rPr lang="es-ES" sz="2400" dirty="0">
                <a:latin typeface="+mj-lt"/>
                <a:cs typeface="Arial" charset="0"/>
              </a:rPr>
              <a:t> </a:t>
            </a:r>
            <a:r>
              <a:rPr lang="es-ES" sz="2400" dirty="0" err="1">
                <a:latin typeface="+mj-lt"/>
                <a:cs typeface="Arial" charset="0"/>
              </a:rPr>
              <a:t>injury</a:t>
            </a:r>
            <a:endParaRPr lang="es-ES" sz="2400" dirty="0">
              <a:latin typeface="+mj-lt"/>
              <a:cs typeface="Arial" charset="0"/>
            </a:endParaRPr>
          </a:p>
          <a:p>
            <a:r>
              <a:rPr lang="es-ES" sz="2400" dirty="0" err="1">
                <a:latin typeface="+mj-lt"/>
                <a:cs typeface="Arial" charset="0"/>
              </a:rPr>
              <a:t>Impalement</a:t>
            </a:r>
            <a:endParaRPr lang="es-ES" sz="2400" dirty="0">
              <a:latin typeface="+mj-lt"/>
              <a:cs typeface="Arial" charset="0"/>
            </a:endParaRPr>
          </a:p>
          <a:p>
            <a:r>
              <a:rPr lang="es-ES" sz="2400" dirty="0" err="1">
                <a:latin typeface="+mj-lt"/>
                <a:cs typeface="Arial" charset="0"/>
              </a:rPr>
              <a:t>Fall</a:t>
            </a:r>
            <a:endParaRPr lang="es-ES" sz="2400" dirty="0">
              <a:latin typeface="+mj-lt"/>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03759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066800" y="0"/>
            <a:ext cx="7620000" cy="1219200"/>
          </a:xfrm>
        </p:spPr>
        <p:txBody>
          <a:bodyPr>
            <a:normAutofit/>
          </a:bodyPr>
          <a:lstStyle/>
          <a:p>
            <a:pPr>
              <a:defRPr/>
            </a:pPr>
            <a:r>
              <a:rPr lang="en-US" sz="3200" b="1" dirty="0" smtClean="0">
                <a:solidFill>
                  <a:srgbClr val="FFFF66"/>
                </a:solidFill>
                <a:effectLst>
                  <a:outerShdw blurRad="38100" dist="38100" dir="2700000" algn="tl">
                    <a:srgbClr val="000000"/>
                  </a:outerShdw>
                </a:effectLst>
              </a:rPr>
              <a:t>Children’s Sleepwear Standards </a:t>
            </a:r>
            <a:br>
              <a:rPr lang="en-US" sz="3200" b="1" dirty="0" smtClean="0">
                <a:solidFill>
                  <a:srgbClr val="FFFF66"/>
                </a:solidFill>
                <a:effectLst>
                  <a:outerShdw blurRad="38100" dist="38100" dir="2700000" algn="tl">
                    <a:srgbClr val="000000"/>
                  </a:outerShdw>
                </a:effectLst>
              </a:rPr>
            </a:br>
            <a:r>
              <a:rPr lang="en-US" sz="3200" b="1" dirty="0" smtClean="0">
                <a:solidFill>
                  <a:srgbClr val="FFFF66"/>
                </a:solidFill>
                <a:effectLst>
                  <a:outerShdw blurRad="38100" dist="38100" dir="2700000" algn="tl">
                    <a:srgbClr val="000000"/>
                  </a:outerShdw>
                </a:effectLst>
              </a:rPr>
              <a:t>16 CFR Parts 1615 &amp; 1616-Results</a:t>
            </a:r>
          </a:p>
        </p:txBody>
      </p:sp>
      <p:sp>
        <p:nvSpPr>
          <p:cNvPr id="163843" name="Rectangle 3"/>
          <p:cNvSpPr>
            <a:spLocks noGrp="1" noChangeArrowheads="1"/>
          </p:cNvSpPr>
          <p:nvPr>
            <p:ph type="body" idx="1"/>
          </p:nvPr>
        </p:nvSpPr>
        <p:spPr>
          <a:xfrm>
            <a:off x="533400" y="1722437"/>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marL="609600" indent="-609600"/>
            <a:r>
              <a:rPr lang="en-US" sz="2800" dirty="0" smtClean="0">
                <a:solidFill>
                  <a:schemeClr val="bg1"/>
                </a:solidFill>
              </a:rPr>
              <a:t>The average char length of five specimens cannot exceed 17.8 cm (7.0 inches).</a:t>
            </a:r>
          </a:p>
          <a:p>
            <a:pPr marL="609600" indent="-609600">
              <a:buFontTx/>
              <a:buAutoNum type="arabicPeriod"/>
            </a:pPr>
            <a:endParaRPr lang="en-US" sz="2800" dirty="0" smtClean="0">
              <a:solidFill>
                <a:schemeClr val="bg1"/>
              </a:solidFill>
            </a:endParaRPr>
          </a:p>
          <a:p>
            <a:pPr marL="609600" indent="-609600"/>
            <a:r>
              <a:rPr lang="en-US" sz="2800" dirty="0" smtClean="0">
                <a:solidFill>
                  <a:schemeClr val="bg1"/>
                </a:solidFill>
              </a:rPr>
              <a:t>No individual specimen can have a char length of 25.4cm (10.0 inches) (full-specimen burn).</a:t>
            </a:r>
          </a:p>
          <a:p>
            <a:pPr marL="609600" indent="-609600"/>
            <a:endParaRPr lang="en-US" sz="2800" dirty="0" smtClean="0">
              <a:solidFill>
                <a:schemeClr val="bg1"/>
              </a:solidFill>
            </a:endParaRPr>
          </a:p>
          <a:p>
            <a:pPr marL="609600" indent="-609600"/>
            <a:r>
              <a:rPr lang="en-US" sz="2800" dirty="0" smtClean="0">
                <a:solidFill>
                  <a:schemeClr val="bg1"/>
                </a:solidFill>
              </a:rPr>
              <a:t>Tested samples are required to be retained </a:t>
            </a:r>
          </a:p>
          <a:p>
            <a:pPr marL="609600" indent="-609600"/>
            <a:endParaRPr lang="en-US" sz="2800" dirty="0" smtClean="0">
              <a:solidFill>
                <a:schemeClr val="bg1"/>
              </a:solidFill>
            </a:endParaRPr>
          </a:p>
          <a:p>
            <a:pPr marL="609600" indent="-609600"/>
            <a:r>
              <a:rPr lang="en-US" sz="2800" dirty="0" smtClean="0">
                <a:solidFill>
                  <a:schemeClr val="bg1"/>
                </a:solidFill>
              </a:rPr>
              <a:t>Standards include production testing and recordkeeping requirements</a:t>
            </a:r>
          </a:p>
          <a:p>
            <a:pPr marL="609600" indent="-609600"/>
            <a:endParaRPr lang="en-US" sz="2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7"/>
            <a:ext cx="82296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Summary of </a:t>
            </a:r>
            <a:br>
              <a:rPr lang="en-US" b="1"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Part 1610 and Parts 1615/16</a:t>
            </a:r>
            <a:endParaRPr lang="en-US" b="1" dirty="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57200" y="1570038"/>
            <a:ext cx="3886200" cy="639762"/>
          </a:xfrm>
        </p:spPr>
        <p:style>
          <a:lnRef idx="2">
            <a:schemeClr val="accent2"/>
          </a:lnRef>
          <a:fillRef idx="1">
            <a:schemeClr val="lt1"/>
          </a:fillRef>
          <a:effectRef idx="0">
            <a:schemeClr val="accent2"/>
          </a:effectRef>
          <a:fontRef idx="minor">
            <a:schemeClr val="dk1"/>
          </a:fontRef>
        </p:style>
        <p:txBody>
          <a:bodyPr/>
          <a:lstStyle/>
          <a:p>
            <a:pPr algn="ctr"/>
            <a:r>
              <a:rPr lang="en-US" dirty="0" smtClean="0">
                <a:solidFill>
                  <a:schemeClr val="tx1"/>
                </a:solidFill>
              </a:rPr>
              <a:t>  </a:t>
            </a:r>
            <a:endParaRPr lang="en-US" dirty="0">
              <a:solidFill>
                <a:schemeClr val="tx1"/>
              </a:solidFill>
            </a:endParaRPr>
          </a:p>
        </p:txBody>
      </p:sp>
      <p:sp>
        <p:nvSpPr>
          <p:cNvPr id="6" name="Text Placeholder 5"/>
          <p:cNvSpPr>
            <a:spLocks noGrp="1"/>
          </p:cNvSpPr>
          <p:nvPr>
            <p:ph type="body" sz="quarter" idx="3"/>
          </p:nvPr>
        </p:nvSpPr>
        <p:spPr>
          <a:xfrm>
            <a:off x="4648200" y="1582886"/>
            <a:ext cx="3889375" cy="626914"/>
          </a:xfrm>
        </p:spPr>
        <p:style>
          <a:lnRef idx="2">
            <a:schemeClr val="accent2"/>
          </a:lnRef>
          <a:fillRef idx="1">
            <a:schemeClr val="lt1"/>
          </a:fillRef>
          <a:effectRef idx="0">
            <a:schemeClr val="accent2"/>
          </a:effectRef>
          <a:fontRef idx="minor">
            <a:schemeClr val="dk1"/>
          </a:fontRef>
        </p:style>
        <p:txBody>
          <a:bodyPr/>
          <a:lstStyle/>
          <a:p>
            <a:pPr lvl="0" algn="ctr"/>
            <a:r>
              <a:rPr lang="en-US" dirty="0" smtClean="0">
                <a:solidFill>
                  <a:schemeClr val="tx1"/>
                </a:solidFill>
              </a:rPr>
              <a:t>  </a:t>
            </a:r>
            <a:endParaRPr lang="en-US" dirty="0">
              <a:solidFill>
                <a:schemeClr val="tx1"/>
              </a:solidFill>
            </a:endParaRPr>
          </a:p>
        </p:txBody>
      </p:sp>
      <p:sp>
        <p:nvSpPr>
          <p:cNvPr id="7" name="Content Placeholder 6"/>
          <p:cNvSpPr>
            <a:spLocks noGrp="1"/>
          </p:cNvSpPr>
          <p:nvPr>
            <p:ph sz="quarter" idx="4"/>
          </p:nvPr>
        </p:nvSpPr>
        <p:spPr>
          <a:xfrm>
            <a:off x="451757" y="2286000"/>
            <a:ext cx="3889375" cy="37338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marL="457200" lvl="1" indent="0">
              <a:buNone/>
            </a:pPr>
            <a:endParaRPr lang="en-US" sz="2800" dirty="0" smtClean="0">
              <a:solidFill>
                <a:prstClr val="white"/>
              </a:solidFill>
            </a:endParaRPr>
          </a:p>
          <a:p>
            <a:pPr lvl="1"/>
            <a:r>
              <a:rPr lang="en-US" sz="2800" dirty="0" smtClean="0">
                <a:solidFill>
                  <a:prstClr val="white"/>
                </a:solidFill>
              </a:rPr>
              <a:t>2 </a:t>
            </a:r>
            <a:r>
              <a:rPr lang="en-US" sz="2800" dirty="0">
                <a:solidFill>
                  <a:prstClr val="white"/>
                </a:solidFill>
              </a:rPr>
              <a:t>x 6 inch specimen</a:t>
            </a:r>
          </a:p>
          <a:p>
            <a:pPr lvl="1"/>
            <a:r>
              <a:rPr lang="en-US" sz="2800" dirty="0">
                <a:solidFill>
                  <a:prstClr val="white"/>
                </a:solidFill>
              </a:rPr>
              <a:t>45 degree angle</a:t>
            </a:r>
          </a:p>
          <a:p>
            <a:pPr lvl="1"/>
            <a:r>
              <a:rPr lang="en-US" sz="2800" dirty="0">
                <a:solidFill>
                  <a:prstClr val="white"/>
                </a:solidFill>
              </a:rPr>
              <a:t>16 mm flame</a:t>
            </a:r>
          </a:p>
          <a:p>
            <a:pPr lvl="1"/>
            <a:r>
              <a:rPr lang="en-US" sz="2800" dirty="0">
                <a:solidFill>
                  <a:prstClr val="white"/>
                </a:solidFill>
              </a:rPr>
              <a:t>1 second ignition</a:t>
            </a:r>
          </a:p>
          <a:p>
            <a:pPr lvl="1"/>
            <a:r>
              <a:rPr lang="en-US" sz="2800" dirty="0">
                <a:solidFill>
                  <a:prstClr val="white"/>
                </a:solidFill>
              </a:rPr>
              <a:t>Surface ignition</a:t>
            </a:r>
          </a:p>
          <a:p>
            <a:pPr lvl="1"/>
            <a:r>
              <a:rPr lang="en-US" sz="2800" dirty="0">
                <a:solidFill>
                  <a:prstClr val="white"/>
                </a:solidFill>
              </a:rPr>
              <a:t>Burn time is recorded</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
        <p:nvSpPr>
          <p:cNvPr id="9" name="Content Placeholder 8"/>
          <p:cNvSpPr>
            <a:spLocks noGrp="1"/>
          </p:cNvSpPr>
          <p:nvPr>
            <p:ph sz="half" idx="2"/>
          </p:nvPr>
        </p:nvSpPr>
        <p:spPr>
          <a:xfrm>
            <a:off x="4630988" y="2255837"/>
            <a:ext cx="3886200" cy="3763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marL="457200" lvl="1" indent="0">
              <a:buNone/>
            </a:pPr>
            <a:endParaRPr lang="en-US" dirty="0">
              <a:solidFill>
                <a:schemeClr val="bg1"/>
              </a:solidFill>
            </a:endParaRPr>
          </a:p>
          <a:p>
            <a:pPr lvl="1"/>
            <a:r>
              <a:rPr lang="en-US" sz="3000" dirty="0" smtClean="0">
                <a:solidFill>
                  <a:schemeClr val="bg1"/>
                </a:solidFill>
              </a:rPr>
              <a:t>3.5 </a:t>
            </a:r>
            <a:r>
              <a:rPr lang="en-US" sz="3000" dirty="0">
                <a:solidFill>
                  <a:schemeClr val="bg1"/>
                </a:solidFill>
              </a:rPr>
              <a:t>x 10 inch specimen</a:t>
            </a:r>
          </a:p>
          <a:p>
            <a:pPr lvl="1"/>
            <a:r>
              <a:rPr lang="en-US" sz="3000" dirty="0">
                <a:solidFill>
                  <a:schemeClr val="bg1"/>
                </a:solidFill>
              </a:rPr>
              <a:t>Vertical position</a:t>
            </a:r>
          </a:p>
          <a:p>
            <a:pPr lvl="1"/>
            <a:r>
              <a:rPr lang="en-US" sz="3000" dirty="0">
                <a:solidFill>
                  <a:schemeClr val="bg1"/>
                </a:solidFill>
              </a:rPr>
              <a:t>38 mm flame</a:t>
            </a:r>
          </a:p>
          <a:p>
            <a:pPr lvl="1"/>
            <a:r>
              <a:rPr lang="en-US" sz="3000" dirty="0">
                <a:solidFill>
                  <a:schemeClr val="bg1"/>
                </a:solidFill>
              </a:rPr>
              <a:t>3 second ignition</a:t>
            </a:r>
          </a:p>
          <a:p>
            <a:pPr lvl="1"/>
            <a:r>
              <a:rPr lang="en-US" sz="3000" dirty="0">
                <a:solidFill>
                  <a:schemeClr val="bg1"/>
                </a:solidFill>
              </a:rPr>
              <a:t>Bottom edge ignition</a:t>
            </a:r>
          </a:p>
          <a:p>
            <a:pPr lvl="1"/>
            <a:r>
              <a:rPr lang="en-US" sz="3000" dirty="0">
                <a:solidFill>
                  <a:schemeClr val="bg1"/>
                </a:solidFill>
              </a:rPr>
              <a:t>Char length is measured</a:t>
            </a:r>
          </a:p>
          <a:p>
            <a:pPr marL="0" indent="0">
              <a:buNone/>
            </a:pPr>
            <a:endParaRPr lang="en-US" dirty="0"/>
          </a:p>
        </p:txBody>
      </p:sp>
      <p:sp>
        <p:nvSpPr>
          <p:cNvPr id="10" name="Rectangle 9"/>
          <p:cNvSpPr/>
          <p:nvPr/>
        </p:nvSpPr>
        <p:spPr>
          <a:xfrm>
            <a:off x="872623" y="1671935"/>
            <a:ext cx="3089777" cy="461665"/>
          </a:xfrm>
          <a:prstGeom prst="rect">
            <a:avLst/>
          </a:prstGeom>
          <a:noFill/>
        </p:spPr>
        <p:txBody>
          <a:bodyPr wrap="square" lIns="91440" tIns="45720" rIns="91440" bIns="45720">
            <a:spAutoFit/>
          </a:bodyPr>
          <a:lstStyle/>
          <a:p>
            <a:pPr algn="ctr"/>
            <a:r>
              <a:rPr lang="en-US" sz="2400" dirty="0">
                <a:ln w="10160">
                  <a:solidFill>
                    <a:srgbClr val="C00000"/>
                  </a:solidFill>
                  <a:prstDash val="solid"/>
                </a:ln>
                <a:solidFill>
                  <a:srgbClr val="FFFF66"/>
                </a:solidFill>
                <a:effectLst>
                  <a:outerShdw blurRad="38100" dist="32000" dir="5400000" algn="tl">
                    <a:srgbClr val="000000">
                      <a:alpha val="30000"/>
                    </a:srgbClr>
                  </a:outerShdw>
                </a:effectLst>
              </a:rPr>
              <a:t>16 CFR </a:t>
            </a:r>
            <a:r>
              <a:rPr lang="en-US" sz="2400" dirty="0" smtClean="0">
                <a:ln w="10160">
                  <a:solidFill>
                    <a:srgbClr val="C00000"/>
                  </a:solidFill>
                  <a:prstDash val="solid"/>
                </a:ln>
                <a:solidFill>
                  <a:srgbClr val="FFFF66"/>
                </a:solidFill>
                <a:effectLst>
                  <a:outerShdw blurRad="38100" dist="32000" dir="5400000" algn="tl">
                    <a:srgbClr val="000000">
                      <a:alpha val="30000"/>
                    </a:srgbClr>
                  </a:outerShdw>
                </a:effectLst>
              </a:rPr>
              <a:t>Part 1610</a:t>
            </a:r>
            <a:endParaRPr lang="en-US" sz="2400" dirty="0">
              <a:ln w="10160">
                <a:solidFill>
                  <a:srgbClr val="C00000"/>
                </a:solidFill>
                <a:prstDash val="solid"/>
              </a:ln>
              <a:solidFill>
                <a:srgbClr val="FFFF66"/>
              </a:solidFill>
              <a:effectLst>
                <a:outerShdw blurRad="38100" dist="32000" dir="5400000" algn="tl">
                  <a:srgbClr val="000000">
                    <a:alpha val="30000"/>
                  </a:srgbClr>
                </a:outerShdw>
              </a:effectLst>
            </a:endParaRPr>
          </a:p>
        </p:txBody>
      </p:sp>
      <p:sp>
        <p:nvSpPr>
          <p:cNvPr id="12" name="Rectangle 11"/>
          <p:cNvSpPr/>
          <p:nvPr/>
        </p:nvSpPr>
        <p:spPr>
          <a:xfrm>
            <a:off x="5029200" y="1671935"/>
            <a:ext cx="3089777" cy="461665"/>
          </a:xfrm>
          <a:prstGeom prst="rect">
            <a:avLst/>
          </a:prstGeom>
          <a:noFill/>
        </p:spPr>
        <p:txBody>
          <a:bodyPr wrap="square" lIns="91440" tIns="45720" rIns="91440" bIns="45720">
            <a:spAutoFit/>
          </a:bodyPr>
          <a:lstStyle/>
          <a:p>
            <a:pPr algn="ctr"/>
            <a:r>
              <a:rPr lang="en-US" sz="2400" dirty="0">
                <a:ln w="10160">
                  <a:solidFill>
                    <a:srgbClr val="C00000"/>
                  </a:solidFill>
                  <a:prstDash val="solid"/>
                </a:ln>
                <a:solidFill>
                  <a:srgbClr val="FFFF66"/>
                </a:solidFill>
                <a:effectLst>
                  <a:outerShdw blurRad="38100" dist="32000" dir="5400000" algn="tl">
                    <a:srgbClr val="000000">
                      <a:alpha val="30000"/>
                    </a:srgbClr>
                  </a:outerShdw>
                </a:effectLst>
              </a:rPr>
              <a:t>16 CFR Parts </a:t>
            </a:r>
            <a:r>
              <a:rPr lang="en-US" sz="2400" dirty="0" smtClean="0">
                <a:ln w="10160">
                  <a:solidFill>
                    <a:srgbClr val="C00000"/>
                  </a:solidFill>
                  <a:prstDash val="solid"/>
                </a:ln>
                <a:solidFill>
                  <a:srgbClr val="FFFF66"/>
                </a:solidFill>
                <a:effectLst>
                  <a:outerShdw blurRad="38100" dist="32000" dir="5400000" algn="tl">
                    <a:srgbClr val="000000">
                      <a:alpha val="30000"/>
                    </a:srgbClr>
                  </a:outerShdw>
                </a:effectLst>
              </a:rPr>
              <a:t>1615/16</a:t>
            </a:r>
            <a:endParaRPr lang="en-US" sz="2400" dirty="0">
              <a:ln w="10160">
                <a:solidFill>
                  <a:srgbClr val="C00000"/>
                </a:solidFill>
                <a:prstDash val="solid"/>
              </a:ln>
              <a:solidFill>
                <a:srgbClr val="FFFF66"/>
              </a:solidFill>
              <a:effectLst>
                <a:outerShdw blurRad="38100" dist="32000" dir="5400000" algn="tl">
                  <a:srgbClr val="000000">
                    <a:alpha val="30000"/>
                  </a:srgbClr>
                </a:outerShdw>
              </a:effectLst>
            </a:endParaRPr>
          </a:p>
        </p:txBody>
      </p:sp>
      <p:pic>
        <p:nvPicPr>
          <p:cNvPr id="13"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88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1816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400" dirty="0" smtClean="0">
                <a:solidFill>
                  <a:schemeClr val="bg1"/>
                </a:solidFill>
              </a:rPr>
              <a:t>Consumer Product Safety Improvement Act of 2008 (CPSIA)—imposes new requirements for consumer products, non-children’s and children’s. </a:t>
            </a:r>
          </a:p>
          <a:p>
            <a:r>
              <a:rPr lang="en-US" sz="2400" dirty="0" smtClean="0">
                <a:solidFill>
                  <a:schemeClr val="bg1"/>
                </a:solidFill>
              </a:rPr>
              <a:t>Non-children’s:  A General Certification of Conformity (GCC) is required for all products subject to a rule, ban, standard, or regulation under and enforced by the CPSC</a:t>
            </a:r>
          </a:p>
          <a:p>
            <a:pPr lvl="1"/>
            <a:r>
              <a:rPr lang="en-US" sz="2000" dirty="0" smtClean="0">
                <a:solidFill>
                  <a:schemeClr val="bg1"/>
                </a:solidFill>
              </a:rPr>
              <a:t>GCC shows conformance to applicable requirements (</a:t>
            </a:r>
            <a:r>
              <a:rPr lang="en-US" sz="2000" i="1" dirty="0" smtClean="0">
                <a:solidFill>
                  <a:schemeClr val="bg1"/>
                </a:solidFill>
              </a:rPr>
              <a:t>e.g., </a:t>
            </a:r>
            <a:r>
              <a:rPr lang="en-US" sz="2000" dirty="0" smtClean="0">
                <a:solidFill>
                  <a:schemeClr val="bg1"/>
                </a:solidFill>
              </a:rPr>
              <a:t>flammability)</a:t>
            </a:r>
          </a:p>
          <a:p>
            <a:pPr lvl="1"/>
            <a:r>
              <a:rPr lang="en-US" sz="2000" dirty="0" smtClean="0">
                <a:solidFill>
                  <a:schemeClr val="bg1"/>
                </a:solidFill>
                <a:cs typeface="Times New Roman" pitchFamily="18" charset="0"/>
              </a:rPr>
              <a:t>GCC is required for all products subject to 16 CFR Part 1610, including items that meet the Part 1610 specific exemptions and do not require testing</a:t>
            </a:r>
          </a:p>
          <a:p>
            <a:pPr lvl="1"/>
            <a:r>
              <a:rPr lang="en-US" sz="2000" dirty="0" smtClean="0">
                <a:solidFill>
                  <a:schemeClr val="bg1"/>
                </a:solidFill>
              </a:rPr>
              <a:t>manufacturer or importer must issue a certificate to indicate that the product complies and why a test has not been conducted.</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Requirements-Children’s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14600"/>
            <a:ext cx="8229600" cy="29718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400" dirty="0" smtClean="0">
                <a:solidFill>
                  <a:schemeClr val="bg1"/>
                </a:solidFill>
              </a:rPr>
              <a:t>Children’s products: Many of the new requirements are specifically for children’s products.</a:t>
            </a:r>
          </a:p>
          <a:p>
            <a:r>
              <a:rPr lang="en-US" sz="2400" dirty="0" smtClean="0">
                <a:solidFill>
                  <a:schemeClr val="bg1"/>
                </a:solidFill>
              </a:rPr>
              <a:t>Children’s products are products designed or intended primarily for children 12 years or younger.</a:t>
            </a:r>
          </a:p>
          <a:p>
            <a:r>
              <a:rPr lang="en-US" sz="2400" dirty="0" smtClean="0">
                <a:solidFill>
                  <a:schemeClr val="bg1"/>
                </a:solidFill>
              </a:rPr>
              <a:t>Additional requirements for child care articles, items that are used for feeding/sleeping for children 3 years or younger.</a:t>
            </a:r>
          </a:p>
          <a:p>
            <a:pPr>
              <a:buNone/>
            </a:pPr>
            <a:endParaRPr lang="en-US" sz="2400" dirty="0" smtClean="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Requirements-Children’s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307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en-US" sz="2600" dirty="0" smtClean="0">
                <a:solidFill>
                  <a:schemeClr val="bg1"/>
                </a:solidFill>
                <a:cs typeface="Times New Roman" pitchFamily="18" charset="0"/>
              </a:rPr>
              <a:t>Third party testing:  Certification based on testing performed by an accredited third-party laboratory recognized by the CPSC</a:t>
            </a:r>
          </a:p>
          <a:p>
            <a:r>
              <a:rPr lang="en-US" sz="2600" dirty="0" smtClean="0">
                <a:solidFill>
                  <a:schemeClr val="bg1"/>
                </a:solidFill>
                <a:cs typeface="Times New Roman" pitchFamily="18" charset="0"/>
              </a:rPr>
              <a:t>Children’s Product Certificate (CPC) required</a:t>
            </a:r>
          </a:p>
          <a:p>
            <a:pPr lvl="1"/>
            <a:r>
              <a:rPr lang="en-US" sz="2200" dirty="0" smtClean="0">
                <a:solidFill>
                  <a:schemeClr val="bg1"/>
                </a:solidFill>
              </a:rPr>
              <a:t>CPC shows conformance to applicable requirements (</a:t>
            </a:r>
            <a:r>
              <a:rPr lang="en-US" sz="2200" i="1" dirty="0" smtClean="0">
                <a:solidFill>
                  <a:schemeClr val="bg1"/>
                </a:solidFill>
              </a:rPr>
              <a:t>e.g.</a:t>
            </a:r>
            <a:r>
              <a:rPr lang="en-US" sz="2200" dirty="0" smtClean="0">
                <a:solidFill>
                  <a:schemeClr val="bg1"/>
                </a:solidFill>
              </a:rPr>
              <a:t>, flammability, lead, phthalates), based on third party testing</a:t>
            </a:r>
          </a:p>
          <a:p>
            <a:r>
              <a:rPr lang="en-US" sz="2600" dirty="0" smtClean="0">
                <a:solidFill>
                  <a:schemeClr val="bg1"/>
                </a:solidFill>
                <a:cs typeface="Times New Roman" pitchFamily="18" charset="0"/>
              </a:rPr>
              <a:t>Lead content and surface coating limits must be met for certain components of textile products.</a:t>
            </a:r>
          </a:p>
          <a:p>
            <a:pPr lvl="1"/>
            <a:r>
              <a:rPr lang="en-US" sz="2600" dirty="0" smtClean="0">
                <a:solidFill>
                  <a:schemeClr val="bg1"/>
                </a:solidFill>
                <a:cs typeface="Times New Roman" pitchFamily="18" charset="0"/>
              </a:rPr>
              <a:t>For example, buttons, snaps, grommets, zippers, heat transfers, and screen prints</a:t>
            </a:r>
          </a:p>
          <a:p>
            <a:r>
              <a:rPr lang="en-US" sz="2600" dirty="0" smtClean="0">
                <a:solidFill>
                  <a:schemeClr val="bg1"/>
                </a:solidFill>
                <a:cs typeface="Times New Roman" pitchFamily="18" charset="0"/>
              </a:rPr>
              <a:t>Tracking labels required</a:t>
            </a:r>
          </a:p>
          <a:p>
            <a:r>
              <a:rPr lang="en-US" sz="2600" dirty="0" smtClean="0">
                <a:solidFill>
                  <a:schemeClr val="bg1"/>
                </a:solidFill>
                <a:cs typeface="Times New Roman" pitchFamily="18" charset="0"/>
              </a:rPr>
              <a:t>Child care articles (sleepwear for children 3 and under) subject to phthalate requirements  </a:t>
            </a:r>
            <a:endParaRPr lang="en-US" sz="2600" dirty="0" smtClean="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114667"/>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Requirements-Lead</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8307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sz="2800" dirty="0" smtClean="0">
                <a:solidFill>
                  <a:schemeClr val="bg1"/>
                </a:solidFill>
                <a:cs typeface="Times New Roman" pitchFamily="18" charset="0"/>
              </a:rPr>
              <a:t>16 CFR Part 1303 protects consumers, especially children, from being poisoned by excessive lead in surface coatings on certain products. Includes surface coatings on toys or other articles intended for use by children,</a:t>
            </a:r>
            <a:r>
              <a:rPr lang="en-US" sz="2800" b="1" i="1" dirty="0" smtClean="0">
                <a:solidFill>
                  <a:schemeClr val="bg1"/>
                </a:solidFill>
                <a:cs typeface="Times New Roman" pitchFamily="18" charset="0"/>
              </a:rPr>
              <a:t> including clothing accessories.</a:t>
            </a:r>
            <a:r>
              <a:rPr lang="en-US" sz="2800" dirty="0" smtClean="0">
                <a:solidFill>
                  <a:schemeClr val="bg1"/>
                </a:solidFill>
                <a:cs typeface="Times New Roman" pitchFamily="18" charset="0"/>
              </a:rPr>
              <a:t/>
            </a:r>
            <a:br>
              <a:rPr lang="en-US" sz="2800" dirty="0" smtClean="0">
                <a:solidFill>
                  <a:schemeClr val="bg1"/>
                </a:solidFill>
                <a:cs typeface="Times New Roman" pitchFamily="18" charset="0"/>
              </a:rPr>
            </a:br>
            <a:r>
              <a:rPr lang="en-US" sz="1600" dirty="0" smtClean="0">
                <a:solidFill>
                  <a:schemeClr val="bg1"/>
                </a:solidFill>
                <a:cs typeface="Times New Roman" pitchFamily="18" charset="0"/>
              </a:rPr>
              <a:t> </a:t>
            </a:r>
            <a:endParaRPr lang="en-US" sz="2800" dirty="0" smtClean="0">
              <a:solidFill>
                <a:schemeClr val="bg1"/>
              </a:solidFill>
              <a:cs typeface="Times New Roman" pitchFamily="18" charset="0"/>
            </a:endParaRPr>
          </a:p>
          <a:p>
            <a:r>
              <a:rPr lang="en-US" sz="2800" dirty="0" smtClean="0">
                <a:solidFill>
                  <a:schemeClr val="bg1"/>
                </a:solidFill>
                <a:cs typeface="Times New Roman" pitchFamily="18" charset="0"/>
              </a:rPr>
              <a:t>The ban covers paint or any other similar surface coating that contains more than 0.009% (90 ppm) lead (lead containing paint).</a:t>
            </a:r>
          </a:p>
          <a:p>
            <a:r>
              <a:rPr lang="en-US" sz="2800" dirty="0" smtClean="0">
                <a:solidFill>
                  <a:schemeClr val="bg1"/>
                </a:solidFill>
                <a:cs typeface="Times New Roman" pitchFamily="18" charset="0"/>
              </a:rPr>
              <a:t>Section 101 limits the amount of lead content to 100 </a:t>
            </a:r>
            <a:r>
              <a:rPr lang="en-US" sz="2800" dirty="0" err="1" smtClean="0">
                <a:solidFill>
                  <a:schemeClr val="bg1"/>
                </a:solidFill>
                <a:cs typeface="Times New Roman" pitchFamily="18" charset="0"/>
              </a:rPr>
              <a:t>ppm</a:t>
            </a:r>
            <a:r>
              <a:rPr lang="en-US" sz="2800" dirty="0" smtClean="0">
                <a:solidFill>
                  <a:schemeClr val="bg1"/>
                </a:solidFill>
                <a:cs typeface="Times New Roman"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960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CPSIA Requirements-Lead</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229600" cy="48307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sz="2600" dirty="0" smtClean="0">
                <a:solidFill>
                  <a:schemeClr val="bg1"/>
                </a:solidFill>
                <a:cs typeface="Times New Roman" pitchFamily="18" charset="0"/>
              </a:rPr>
              <a:t>Lead content and surface coating limits must be met for certain components of textile products.</a:t>
            </a:r>
          </a:p>
          <a:p>
            <a:pPr lvl="1"/>
            <a:r>
              <a:rPr lang="en-US" sz="2600" dirty="0" smtClean="0">
                <a:solidFill>
                  <a:schemeClr val="bg1"/>
                </a:solidFill>
                <a:cs typeface="Times New Roman" pitchFamily="18" charset="0"/>
              </a:rPr>
              <a:t>For example, buttons, snaps, grommets, zippers, heat transfers, and screen prints</a:t>
            </a:r>
            <a:endParaRPr lang="en-US" sz="2600" dirty="0">
              <a:solidFill>
                <a:schemeClr val="bg1"/>
              </a:solidFill>
              <a:cs typeface="Times New Roman" pitchFamily="18" charset="0"/>
            </a:endParaRPr>
          </a:p>
          <a:p>
            <a:pPr lvl="1">
              <a:buNone/>
            </a:pPr>
            <a:endParaRPr lang="en-US" sz="2600" dirty="0" smtClean="0">
              <a:solidFill>
                <a:schemeClr val="bg1"/>
              </a:solidFill>
              <a:cs typeface="Times New Roman" pitchFamily="18" charset="0"/>
            </a:endParaRPr>
          </a:p>
          <a:p>
            <a:r>
              <a:rPr lang="en-US" sz="2400" dirty="0" smtClean="0">
                <a:solidFill>
                  <a:schemeClr val="bg1"/>
                </a:solidFill>
                <a:cs typeface="Times New Roman" pitchFamily="18" charset="0"/>
              </a:rPr>
              <a:t>February 6, 2009, CPSC staff issued an enforcement policy on lead that is significant to the textile industry.</a:t>
            </a:r>
          </a:p>
          <a:p>
            <a:endParaRPr lang="en-US" sz="2400" dirty="0" smtClean="0">
              <a:solidFill>
                <a:schemeClr val="bg1"/>
              </a:solidFill>
              <a:cs typeface="Times New Roman" pitchFamily="18" charset="0"/>
            </a:endParaRPr>
          </a:p>
          <a:p>
            <a:r>
              <a:rPr lang="en-US" sz="2400" dirty="0" smtClean="0">
                <a:solidFill>
                  <a:schemeClr val="bg1"/>
                </a:solidFill>
                <a:cs typeface="Times New Roman" pitchFamily="18" charset="0"/>
              </a:rPr>
              <a:t>16 CFR </a:t>
            </a:r>
            <a:r>
              <a:rPr lang="en-US" sz="2400" dirty="0" smtClean="0">
                <a:solidFill>
                  <a:schemeClr val="bg1"/>
                </a:solidFill>
                <a:latin typeface="Times New Roman"/>
                <a:cs typeface="Times New Roman" pitchFamily="18" charset="0"/>
              </a:rPr>
              <a:t>Part </a:t>
            </a:r>
            <a:r>
              <a:rPr lang="en-US" sz="2400" dirty="0" smtClean="0">
                <a:solidFill>
                  <a:schemeClr val="bg1"/>
                </a:solidFill>
                <a:cs typeface="Times New Roman" pitchFamily="18" charset="0"/>
              </a:rPr>
              <a:t>1500.91 lists determinations made by CPSC staff where certain materials will not exceed lead limits; includes dyed or </a:t>
            </a:r>
            <a:r>
              <a:rPr lang="en-US" sz="2400" dirty="0" err="1" smtClean="0">
                <a:solidFill>
                  <a:schemeClr val="bg1"/>
                </a:solidFill>
                <a:cs typeface="Times New Roman" pitchFamily="18" charset="0"/>
              </a:rPr>
              <a:t>undyed</a:t>
            </a:r>
            <a:r>
              <a:rPr lang="en-US" sz="2400" dirty="0" smtClean="0">
                <a:solidFill>
                  <a:schemeClr val="bg1"/>
                </a:solidFill>
                <a:cs typeface="Times New Roman" pitchFamily="18" charset="0"/>
              </a:rPr>
              <a:t> textiles and nonmetallic thread and trim used in children’s apparel and fabric products.</a:t>
            </a:r>
            <a:endParaRPr lang="en-US" sz="2600" dirty="0" smtClean="0">
              <a:solidFill>
                <a:schemeClr val="bg1"/>
              </a:solidFill>
            </a:endParaRPr>
          </a:p>
          <a:p>
            <a:pPr lvl="1">
              <a:buNone/>
            </a:pPr>
            <a:endParaRPr lang="en-US" sz="2600" dirty="0" smtClean="0">
              <a:solidFill>
                <a:schemeClr val="bg1"/>
              </a:solidFill>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CPSIA Requirements-Tracking Labels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229600" cy="48307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r>
              <a:rPr lang="en-US" sz="2800" dirty="0" smtClean="0">
                <a:solidFill>
                  <a:schemeClr val="bg1"/>
                </a:solidFill>
                <a:cs typeface="Times New Roman" pitchFamily="18" charset="0"/>
              </a:rPr>
              <a:t>Require manufacturers of children’s products, to </a:t>
            </a:r>
            <a:r>
              <a:rPr lang="en-US" sz="2800" i="1" dirty="0" smtClean="0">
                <a:solidFill>
                  <a:schemeClr val="bg1"/>
                </a:solidFill>
                <a:cs typeface="Times New Roman" pitchFamily="18" charset="0"/>
              </a:rPr>
              <a:t>the extent practicable</a:t>
            </a:r>
            <a:r>
              <a:rPr lang="en-US" sz="2800" dirty="0" smtClean="0">
                <a:solidFill>
                  <a:schemeClr val="bg1"/>
                </a:solidFill>
                <a:cs typeface="Times New Roman" pitchFamily="18" charset="0"/>
              </a:rPr>
              <a:t>, to place distinguishing marks on a product and its packaging that would enable the purchaser to ascertain the source, date, and cohort (including the batch, run number, or other identifying characteristic) of production of the product by reference to those marks. </a:t>
            </a:r>
          </a:p>
          <a:p>
            <a:r>
              <a:rPr lang="en-US" sz="2800" dirty="0" smtClean="0">
                <a:solidFill>
                  <a:schemeClr val="bg1"/>
                </a:solidFill>
              </a:rPr>
              <a:t>Labels must be permanently affixed to the product and its packaging to allow identification of the manufacturer, date, and place of manufacture, and cohort information (batch or run number).</a:t>
            </a:r>
            <a:endParaRPr lang="en-US" sz="2800" dirty="0" smtClean="0">
              <a:solidFill>
                <a:schemeClr val="bg1"/>
              </a:solidFill>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pic>
        <p:nvPicPr>
          <p:cNvPr id="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80433"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228600"/>
            <a:ext cx="8229600" cy="1143000"/>
          </a:xfrm>
        </p:spPr>
        <p:txBody>
          <a:bodyPr/>
          <a:lstStyle/>
          <a:p>
            <a:pPr algn="ctr" eaLnBrk="1" hangingPunct="1"/>
            <a:r>
              <a:rPr lang="en-US" sz="3600" b="1" dirty="0" smtClean="0">
                <a:solidFill>
                  <a:srgbClr val="FFFF00"/>
                </a:solidFill>
                <a:effectLst>
                  <a:outerShdw blurRad="38100" dist="38100" dir="2700000" algn="tl">
                    <a:srgbClr val="000000">
                      <a:alpha val="43137"/>
                    </a:srgbClr>
                  </a:outerShdw>
                </a:effectLst>
              </a:rPr>
              <a:t>Certification, GCC or CPC </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sp>
        <p:nvSpPr>
          <p:cNvPr id="445445" name="Rectangle 5"/>
          <p:cNvSpPr>
            <a:spLocks noGrp="1" noChangeArrowheads="1"/>
          </p:cNvSpPr>
          <p:nvPr>
            <p:ph type="body" idx="4294967295"/>
          </p:nvPr>
        </p:nvSpPr>
        <p:spPr>
          <a:xfrm>
            <a:off x="228600" y="1600199"/>
            <a:ext cx="8686800" cy="4648201"/>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ormAutofit fontScale="62500" lnSpcReduction="20000"/>
          </a:bodyPr>
          <a:lstStyle/>
          <a:p>
            <a:endParaRPr lang="en-US" dirty="0" smtClean="0">
              <a:solidFill>
                <a:schemeClr val="bg1"/>
              </a:solidFill>
            </a:endParaRPr>
          </a:p>
          <a:p>
            <a:r>
              <a:rPr lang="en-US" dirty="0" smtClean="0">
                <a:solidFill>
                  <a:schemeClr val="bg1"/>
                </a:solidFill>
              </a:rPr>
              <a:t>Identification of the product</a:t>
            </a:r>
          </a:p>
          <a:p>
            <a:r>
              <a:rPr lang="en-US" dirty="0" smtClean="0">
                <a:solidFill>
                  <a:schemeClr val="bg1"/>
                </a:solidFill>
              </a:rPr>
              <a:t>Citation to each applicable product safety rule</a:t>
            </a:r>
          </a:p>
          <a:p>
            <a:r>
              <a:rPr lang="en-US" dirty="0" smtClean="0">
                <a:solidFill>
                  <a:schemeClr val="bg1"/>
                </a:solidFill>
              </a:rPr>
              <a:t>Name of manufacturer or U.S. importer</a:t>
            </a:r>
          </a:p>
          <a:p>
            <a:pPr lvl="2"/>
            <a:r>
              <a:rPr lang="en-US" sz="3200" dirty="0" smtClean="0">
                <a:solidFill>
                  <a:schemeClr val="bg1"/>
                </a:solidFill>
              </a:rPr>
              <a:t>Name, mailing address, telephone number</a:t>
            </a:r>
          </a:p>
          <a:p>
            <a:r>
              <a:rPr lang="en-US" dirty="0" smtClean="0">
                <a:solidFill>
                  <a:schemeClr val="bg1"/>
                </a:solidFill>
              </a:rPr>
              <a:t>Contact information for the individual maintaining records</a:t>
            </a:r>
          </a:p>
          <a:p>
            <a:pPr lvl="2"/>
            <a:r>
              <a:rPr lang="en-US" sz="3200" dirty="0" smtClean="0">
                <a:solidFill>
                  <a:schemeClr val="bg1"/>
                </a:solidFill>
              </a:rPr>
              <a:t>Must be an </a:t>
            </a:r>
            <a:r>
              <a:rPr lang="en-US" sz="3200" b="1" i="1" dirty="0" smtClean="0">
                <a:solidFill>
                  <a:schemeClr val="bg1"/>
                </a:solidFill>
              </a:rPr>
              <a:t>individual</a:t>
            </a:r>
          </a:p>
          <a:p>
            <a:pPr lvl="2"/>
            <a:r>
              <a:rPr lang="en-US" sz="3200" dirty="0" smtClean="0">
                <a:solidFill>
                  <a:schemeClr val="bg1"/>
                </a:solidFill>
              </a:rPr>
              <a:t>Name, mailing address, telephone number, e-mail address</a:t>
            </a:r>
          </a:p>
          <a:p>
            <a:r>
              <a:rPr lang="en-US" dirty="0" smtClean="0">
                <a:solidFill>
                  <a:schemeClr val="bg1"/>
                </a:solidFill>
              </a:rPr>
              <a:t>Date of manufacture (month and year) and place of manufacture (city and country, factory specific)</a:t>
            </a:r>
          </a:p>
          <a:p>
            <a:r>
              <a:rPr lang="en-US" dirty="0" smtClean="0">
                <a:solidFill>
                  <a:schemeClr val="bg1"/>
                </a:solidFill>
              </a:rPr>
              <a:t>Date and place of testing</a:t>
            </a:r>
          </a:p>
          <a:p>
            <a:r>
              <a:rPr lang="en-US" dirty="0" smtClean="0">
                <a:solidFill>
                  <a:schemeClr val="bg1"/>
                </a:solidFill>
              </a:rPr>
              <a:t>Identification of third-party laboratory, if any (CPC)</a:t>
            </a:r>
          </a:p>
          <a:p>
            <a:pPr lvl="2"/>
            <a:r>
              <a:rPr lang="en-US" sz="3200" dirty="0" smtClean="0">
                <a:solidFill>
                  <a:schemeClr val="bg1"/>
                </a:solidFill>
              </a:rPr>
              <a:t>Name, mailing address, telephone number</a:t>
            </a:r>
          </a:p>
          <a:p>
            <a:pPr>
              <a:defRPr/>
            </a:pPr>
            <a:endParaRPr lang="en-US" dirty="0">
              <a:solidFill>
                <a:schemeClr val="bg1"/>
              </a:solidFill>
            </a:endParaRPr>
          </a:p>
          <a:p>
            <a:pPr marL="457200" lvl="1" indent="0" eaLnBrk="1" hangingPunct="1">
              <a:buNone/>
              <a:defRPr/>
            </a:pPr>
            <a:endParaRPr lang="en-US" sz="2400" dirty="0" smtClean="0">
              <a:solidFill>
                <a:schemeClr val="bg1"/>
              </a:solidFill>
              <a:effectLst/>
            </a:endParaRPr>
          </a:p>
          <a:p>
            <a:pPr>
              <a:lnSpc>
                <a:spcPct val="80000"/>
              </a:lnSpc>
              <a:spcBef>
                <a:spcPct val="50000"/>
              </a:spcBef>
              <a:buClrTx/>
              <a:buSzTx/>
              <a:buNone/>
              <a:defRPr/>
            </a:pPr>
            <a:r>
              <a:rPr lang="en-US" sz="1200" dirty="0" smtClean="0">
                <a:solidFill>
                  <a:schemeClr val="bg1"/>
                </a:solidFill>
                <a:effectLst/>
              </a:rPr>
              <a:t>	</a:t>
            </a:r>
            <a:endParaRPr lang="en-US" sz="2800" dirty="0" smtClean="0">
              <a:solidFill>
                <a:schemeClr val="bg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pic>
        <p:nvPicPr>
          <p:cNvPr id="8"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23689"/>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36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pic>
        <p:nvPicPr>
          <p:cNvPr id="3" name="Picture 2" descr="The Consumer Product Safety Improvement Act (CPSIA) | CPSC.gov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404537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628" y="-76200"/>
            <a:ext cx="9144000" cy="909145"/>
          </a:xfrm>
        </p:spPr>
        <p:txBody>
          <a:bodyPr>
            <a:normAutofit fontScale="90000"/>
          </a:bodyPr>
          <a:lstStyle/>
          <a:p>
            <a:r>
              <a:rPr lang="es-ES" sz="4000" dirty="0" smtClean="0">
                <a:solidFill>
                  <a:schemeClr val="bg1"/>
                </a:solidFill>
                <a:latin typeface="Arial" charset="0"/>
                <a:cs typeface="Arial" charset="0"/>
              </a:rPr>
              <a:t/>
            </a:r>
            <a:br>
              <a:rPr lang="es-ES" sz="4000" dirty="0" smtClean="0">
                <a:solidFill>
                  <a:schemeClr val="bg1"/>
                </a:solidFill>
                <a:latin typeface="Arial" charset="0"/>
                <a:cs typeface="Arial" charset="0"/>
              </a:rPr>
            </a:br>
            <a:r>
              <a:rPr lang="es-ES" sz="4000" b="1" dirty="0" err="1">
                <a:cs typeface="Arial" charset="0"/>
              </a:rPr>
              <a:t>Hierarchy</a:t>
            </a:r>
            <a:r>
              <a:rPr lang="es-ES" sz="4000" b="1" dirty="0">
                <a:cs typeface="Arial" charset="0"/>
              </a:rPr>
              <a:t> of Safety </a:t>
            </a:r>
            <a:r>
              <a:rPr lang="es-ES" sz="4000" b="1" dirty="0" err="1">
                <a:cs typeface="Arial" charset="0"/>
              </a:rPr>
              <a:t>Strategies</a:t>
            </a:r>
            <a:endParaRPr lang="es-ES" sz="4000" b="1" dirty="0">
              <a:cs typeface="Arial" charset="0"/>
            </a:endParaRPr>
          </a:p>
        </p:txBody>
      </p:sp>
      <p:sp>
        <p:nvSpPr>
          <p:cNvPr id="5123" name="Rectangle 3"/>
          <p:cNvSpPr>
            <a:spLocks noGrp="1" noChangeArrowheads="1"/>
          </p:cNvSpPr>
          <p:nvPr>
            <p:ph type="body" idx="4294967295"/>
          </p:nvPr>
        </p:nvSpPr>
        <p:spPr>
          <a:xfrm>
            <a:off x="457200" y="1524000"/>
            <a:ext cx="8229600" cy="4525963"/>
          </a:xfrm>
        </p:spPr>
        <p:txBody>
          <a:bodyPr/>
          <a:lstStyle/>
          <a:p>
            <a:pPr marL="514350" indent="-514350">
              <a:buFont typeface="Calibri" pitchFamily="34" charset="0"/>
              <a:buAutoNum type="arabicPeriod"/>
            </a:pPr>
            <a:r>
              <a:rPr lang="en-US" sz="2800" dirty="0">
                <a:cs typeface="Arial" charset="0"/>
              </a:rPr>
              <a:t>Design out the hazard 		        </a:t>
            </a:r>
          </a:p>
          <a:p>
            <a:pPr marL="514350" indent="-514350">
              <a:buFont typeface="Calibri" pitchFamily="34" charset="0"/>
              <a:buAutoNum type="arabicPeriod"/>
            </a:pPr>
            <a:r>
              <a:rPr lang="en-US" sz="2800" dirty="0">
                <a:cs typeface="Arial" charset="0"/>
              </a:rPr>
              <a:t>Limit access to the hazard (shield/guard)</a:t>
            </a:r>
          </a:p>
          <a:p>
            <a:pPr marL="514350" indent="-514350">
              <a:buFont typeface="Calibri" pitchFamily="34" charset="0"/>
              <a:buAutoNum type="arabicPeriod"/>
            </a:pPr>
            <a:r>
              <a:rPr lang="en-US" sz="2800" dirty="0">
                <a:cs typeface="Arial" charset="0"/>
              </a:rPr>
              <a:t>Inform user of the hazard (warning label)</a:t>
            </a:r>
          </a:p>
          <a:p>
            <a:pPr marL="514350" indent="-514350">
              <a:buFont typeface="Calibri" pitchFamily="34" charset="0"/>
              <a:buAutoNum type="arabicPeriod"/>
            </a:pPr>
            <a:r>
              <a:rPr lang="en-US" sz="2800" dirty="0">
                <a:cs typeface="Arial" charset="0"/>
              </a:rPr>
              <a:t>Change behavior to avoid the hazard (training)</a:t>
            </a:r>
          </a:p>
          <a:p>
            <a:pPr marL="514350" indent="-514350">
              <a:buFont typeface="Calibri" pitchFamily="34" charset="0"/>
              <a:buAutoNum type="arabicPeriod"/>
            </a:pPr>
            <a:r>
              <a:rPr lang="en-US" sz="2800" dirty="0">
                <a:cs typeface="Arial" charset="0"/>
              </a:rPr>
              <a:t>Ban the product (no remedy)</a:t>
            </a:r>
          </a:p>
          <a:p>
            <a:pPr marL="514350" indent="-514350">
              <a:buFont typeface="Calibri" pitchFamily="34" charset="0"/>
              <a:buAutoNum type="arabicPeriod"/>
            </a:pPr>
            <a:r>
              <a:rPr lang="en-US" sz="2800" dirty="0">
                <a:cs typeface="Arial" charset="0"/>
              </a:rPr>
              <a:t>Accept the hazard (no remedy)</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05016424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18693" y="-76200"/>
            <a:ext cx="8229600" cy="1143000"/>
          </a:xfrm>
        </p:spPr>
        <p:txBody>
          <a:bodyPr/>
          <a:lstStyle/>
          <a:p>
            <a:pPr eaLnBrk="1" hangingPunct="1"/>
            <a:r>
              <a:rPr lang="en-US" sz="3600" b="1" dirty="0" smtClean="0">
                <a:solidFill>
                  <a:srgbClr val="FFFF00"/>
                </a:solidFill>
                <a:effectLst>
                  <a:outerShdw blurRad="38100" dist="38100" dir="2700000" algn="tl">
                    <a:srgbClr val="000000">
                      <a:alpha val="43137"/>
                    </a:srgbClr>
                  </a:outerShdw>
                </a:effectLst>
              </a:rPr>
              <a:t>Searchable List of Laboratories</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52227"/>
            <a:ext cx="7542987" cy="56723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022764" y="6474813"/>
            <a:ext cx="5257800" cy="369332"/>
          </a:xfrm>
          <a:prstGeom prst="rect">
            <a:avLst/>
          </a:prstGeom>
          <a:noFill/>
        </p:spPr>
        <p:txBody>
          <a:bodyPr wrap="square" rtlCol="0">
            <a:spAutoFit/>
          </a:bodyPr>
          <a:lstStyle/>
          <a:p>
            <a:pPr algn="ctr"/>
            <a:r>
              <a:rPr lang="en-US" b="1" dirty="0" smtClean="0">
                <a:solidFill>
                  <a:srgbClr val="FFC000"/>
                </a:solidFill>
                <a:latin typeface="Calibri"/>
                <a:ea typeface="Calibri"/>
                <a:cs typeface="Times New Roman"/>
              </a:rPr>
              <a:t>http://www.cpsc.gov/cgi-bin/labsearch/</a:t>
            </a:r>
            <a:endParaRPr lang="en-US" b="1"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pic>
        <p:nvPicPr>
          <p:cNvPr id="8"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129413"/>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 name="Picture 1" descr="List of Accredited Testing Laboratories | CPSC.gov - Windows Internet Explor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979440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610600" cy="1295400"/>
          </a:xfrm>
        </p:spPr>
        <p:txBody>
          <a:bodyPr/>
          <a:lstStyle/>
          <a:p>
            <a:pPr eaLnBrk="1" hangingPunct="1"/>
            <a:r>
              <a:rPr lang="en-US" sz="3200" b="1" dirty="0" smtClean="0">
                <a:solidFill>
                  <a:srgbClr val="FFFF00"/>
                </a:solidFill>
                <a:effectLst>
                  <a:outerShdw blurRad="38100" dist="38100" dir="2700000" algn="tl">
                    <a:srgbClr val="000000">
                      <a:alpha val="43137"/>
                    </a:srgbClr>
                  </a:outerShdw>
                </a:effectLst>
                <a:cs typeface="Times New Roman" pitchFamily="18" charset="0"/>
              </a:rPr>
              <a:t>Drawstring Requirements</a:t>
            </a:r>
            <a:br>
              <a:rPr lang="en-US" sz="3200" b="1" dirty="0" smtClean="0">
                <a:solidFill>
                  <a:srgbClr val="FFFF00"/>
                </a:solidFill>
                <a:effectLst>
                  <a:outerShdw blurRad="38100" dist="38100" dir="2700000" algn="tl">
                    <a:srgbClr val="000000">
                      <a:alpha val="43137"/>
                    </a:srgbClr>
                  </a:outerShdw>
                </a:effectLst>
                <a:cs typeface="Times New Roman" pitchFamily="18" charset="0"/>
              </a:rPr>
            </a:br>
            <a:r>
              <a:rPr lang="en-US" sz="3200" b="1" dirty="0" smtClean="0">
                <a:solidFill>
                  <a:srgbClr val="FFFF00"/>
                </a:solidFill>
                <a:effectLst>
                  <a:outerShdw blurRad="38100" dist="38100" dir="2700000" algn="tl">
                    <a:srgbClr val="000000">
                      <a:alpha val="43137"/>
                    </a:srgbClr>
                  </a:outerShdw>
                </a:effectLst>
                <a:cs typeface="Times New Roman" pitchFamily="18" charset="0"/>
              </a:rPr>
              <a:t>Children’s Clothing</a:t>
            </a:r>
          </a:p>
        </p:txBody>
      </p:sp>
      <p:sp>
        <p:nvSpPr>
          <p:cNvPr id="18435" name="Rectangle 3"/>
          <p:cNvSpPr>
            <a:spLocks noGrp="1" noChangeArrowheads="1"/>
          </p:cNvSpPr>
          <p:nvPr>
            <p:ph idx="1"/>
          </p:nvPr>
        </p:nvSpPr>
        <p:spPr>
          <a:xfrm>
            <a:off x="990600" y="1447800"/>
            <a:ext cx="7162800" cy="51816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buClr>
                <a:schemeClr val="bg1"/>
              </a:buClr>
            </a:pPr>
            <a:r>
              <a:rPr lang="en-US" sz="2400" dirty="0" smtClean="0">
                <a:solidFill>
                  <a:schemeClr val="bg1"/>
                </a:solidFill>
                <a:cs typeface="Times New Roman" pitchFamily="18" charset="0"/>
              </a:rPr>
              <a:t>In 1996, CPSC issued guidelines later adopted by ASTM in 1997 (ASTM F1816-97</a:t>
            </a:r>
            <a:r>
              <a:rPr lang="en-US" sz="2800" dirty="0" smtClean="0">
                <a:solidFill>
                  <a:schemeClr val="bg1"/>
                </a:solidFill>
                <a:cs typeface="Times New Roman" pitchFamily="18" charset="0"/>
              </a:rPr>
              <a:t>).</a:t>
            </a:r>
          </a:p>
          <a:p>
            <a:pPr eaLnBrk="1" hangingPunct="1">
              <a:buClr>
                <a:schemeClr val="bg1"/>
              </a:buClr>
            </a:pPr>
            <a:r>
              <a:rPr lang="en-US" sz="2400" dirty="0" smtClean="0">
                <a:solidFill>
                  <a:schemeClr val="bg1"/>
                </a:solidFill>
                <a:cs typeface="Times New Roman" pitchFamily="18" charset="0"/>
              </a:rPr>
              <a:t>May 2006 letter to industry</a:t>
            </a:r>
          </a:p>
          <a:p>
            <a:pPr>
              <a:buClr>
                <a:schemeClr val="bg1"/>
              </a:buClr>
            </a:pPr>
            <a:r>
              <a:rPr lang="en-US" sz="2400" dirty="0" smtClean="0">
                <a:solidFill>
                  <a:schemeClr val="bg1"/>
                </a:solidFill>
                <a:cs typeface="Times New Roman" pitchFamily="18" charset="0"/>
              </a:rPr>
              <a:t>Substantial product hazard</a:t>
            </a:r>
          </a:p>
          <a:p>
            <a:pPr eaLnBrk="1" hangingPunct="1">
              <a:buClr>
                <a:schemeClr val="bg1"/>
              </a:buClr>
            </a:pPr>
            <a:r>
              <a:rPr lang="en-US" sz="2400" dirty="0" smtClean="0">
                <a:solidFill>
                  <a:schemeClr val="bg1"/>
                </a:solidFill>
                <a:cs typeface="Times New Roman" pitchFamily="18" charset="0"/>
              </a:rPr>
              <a:t>Applies to drawstrings on </a:t>
            </a:r>
            <a:r>
              <a:rPr lang="en-US" sz="2400" u="sng" dirty="0" smtClean="0">
                <a:solidFill>
                  <a:schemeClr val="bg1"/>
                </a:solidFill>
                <a:cs typeface="Times New Roman" pitchFamily="18" charset="0"/>
              </a:rPr>
              <a:t>upper outerwear</a:t>
            </a:r>
            <a:r>
              <a:rPr lang="en-US" sz="2400" dirty="0" smtClean="0">
                <a:solidFill>
                  <a:schemeClr val="bg1"/>
                </a:solidFill>
                <a:cs typeface="Times New Roman" pitchFamily="18" charset="0"/>
              </a:rPr>
              <a:t>, jackets, and sweatshirts</a:t>
            </a:r>
          </a:p>
          <a:p>
            <a:pPr lvl="1">
              <a:buClr>
                <a:schemeClr val="bg1"/>
              </a:buClr>
              <a:buFont typeface="Arial" pitchFamily="34" charset="0"/>
              <a:buChar char="•"/>
            </a:pPr>
            <a:r>
              <a:rPr lang="en-US" sz="2000" dirty="0" smtClean="0">
                <a:solidFill>
                  <a:schemeClr val="bg1"/>
                </a:solidFill>
                <a:cs typeface="Times New Roman" pitchFamily="18" charset="0"/>
              </a:rPr>
              <a:t>Sizes 2T-12 (or equivalent) with neck or hood drawstrings</a:t>
            </a:r>
          </a:p>
          <a:p>
            <a:pPr lvl="1">
              <a:buClr>
                <a:schemeClr val="bg1"/>
              </a:buClr>
              <a:buFont typeface="Arial" pitchFamily="34" charset="0"/>
              <a:buChar char="•"/>
            </a:pPr>
            <a:r>
              <a:rPr lang="en-US" sz="2000" dirty="0" smtClean="0">
                <a:solidFill>
                  <a:schemeClr val="bg1"/>
                </a:solidFill>
                <a:cs typeface="Times New Roman" pitchFamily="18" charset="0"/>
              </a:rPr>
              <a:t>Sizes 2T-16 (or equivalent) with </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waist or bottom drawstrings</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that do not meet specified </a:t>
            </a:r>
            <a:br>
              <a:rPr lang="en-US" sz="2000" dirty="0" smtClean="0">
                <a:solidFill>
                  <a:schemeClr val="bg1"/>
                </a:solidFill>
                <a:cs typeface="Times New Roman" pitchFamily="18" charset="0"/>
              </a:rPr>
            </a:br>
            <a:r>
              <a:rPr lang="en-US" sz="2000" dirty="0" smtClean="0">
                <a:solidFill>
                  <a:schemeClr val="bg1"/>
                </a:solidFill>
                <a:cs typeface="Times New Roman" pitchFamily="18" charset="0"/>
              </a:rPr>
              <a:t>criteria</a:t>
            </a:r>
          </a:p>
          <a:p>
            <a:pPr eaLnBrk="1" hangingPunct="1">
              <a:buClr>
                <a:schemeClr val="bg1"/>
              </a:buClr>
            </a:pPr>
            <a:r>
              <a:rPr lang="en-US" sz="2400" dirty="0" smtClean="0">
                <a:solidFill>
                  <a:schemeClr val="bg1"/>
                </a:solidFill>
                <a:cs typeface="Times New Roman" pitchFamily="18" charset="0"/>
              </a:rPr>
              <a:t>Dresses are not upper outerwear.</a:t>
            </a:r>
          </a:p>
          <a:p>
            <a:pPr eaLnBrk="1" hangingPunct="1">
              <a:buClr>
                <a:schemeClr val="bg1"/>
              </a:buClr>
            </a:pPr>
            <a:r>
              <a:rPr lang="en-US" sz="2400" dirty="0" smtClean="0">
                <a:solidFill>
                  <a:schemeClr val="bg1"/>
                </a:solidFill>
                <a:cs typeface="Times New Roman" pitchFamily="18" charset="0"/>
              </a:rPr>
              <a:t>Belts are not drawstrings.  </a:t>
            </a:r>
          </a:p>
        </p:txBody>
      </p:sp>
      <p:pic>
        <p:nvPicPr>
          <p:cNvPr id="18436" name="Picture 5"/>
          <p:cNvPicPr>
            <a:picLocks noChangeAspect="1" noChangeArrowheads="1"/>
          </p:cNvPicPr>
          <p:nvPr/>
        </p:nvPicPr>
        <p:blipFill>
          <a:blip r:embed="rId3" cstate="print"/>
          <a:srcRect/>
          <a:stretch>
            <a:fillRect/>
          </a:stretch>
        </p:blipFill>
        <p:spPr bwMode="auto">
          <a:xfrm>
            <a:off x="6186951" y="4191000"/>
            <a:ext cx="2195049" cy="1890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7" name="Picture 6"/>
          <p:cNvPicPr>
            <a:picLocks noChangeAspect="1" noChangeArrowheads="1"/>
          </p:cNvPicPr>
          <p:nvPr/>
        </p:nvPicPr>
        <p:blipFill>
          <a:blip r:embed="rId4" cstate="print"/>
          <a:srcRect/>
          <a:stretch>
            <a:fillRect/>
          </a:stretch>
        </p:blipFill>
        <p:spPr bwMode="auto">
          <a:xfrm>
            <a:off x="7531100" y="2133600"/>
            <a:ext cx="838200" cy="1444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pic>
        <p:nvPicPr>
          <p:cNvPr id="9" name="Picture 2" descr="C:\Users\amajane\AppData\Local\Microsoft\Windows\Temporary Internet Files\Content.Outlook\L3XSOOPK\CPSC_logo_redblueRGB.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81849"/>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a:bodyPr>
          <a:lstStyle/>
          <a:p>
            <a:r>
              <a:rPr lang="en-US" b="1" dirty="0" smtClean="0">
                <a:solidFill>
                  <a:srgbClr val="FFFF00"/>
                </a:solidFill>
                <a:effectLst>
                  <a:outerShdw blurRad="38100" dist="38100" dir="2700000" algn="tl">
                    <a:srgbClr val="000000">
                      <a:alpha val="43137"/>
                    </a:srgbClr>
                  </a:outerShdw>
                </a:effectLst>
              </a:rPr>
              <a:t>What’s Required-Clothing</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7545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solidFill>
                  <a:schemeClr val="bg1"/>
                </a:solidFill>
              </a:rPr>
              <a:t>Adult clothing:</a:t>
            </a:r>
          </a:p>
          <a:p>
            <a:pPr lvl="1"/>
            <a:r>
              <a:rPr lang="en-US" dirty="0" smtClean="0">
                <a:solidFill>
                  <a:schemeClr val="bg1"/>
                </a:solidFill>
              </a:rPr>
              <a:t>16 CFR Part 1610 (Flammability)</a:t>
            </a:r>
          </a:p>
          <a:p>
            <a:pPr lvl="1"/>
            <a:r>
              <a:rPr lang="en-US" dirty="0" smtClean="0">
                <a:solidFill>
                  <a:schemeClr val="bg1"/>
                </a:solidFill>
              </a:rPr>
              <a:t>GCC required, including for products that are exempt from testing</a:t>
            </a:r>
          </a:p>
        </p:txBody>
      </p:sp>
      <p:pic>
        <p:nvPicPr>
          <p:cNvPr id="47107" name="Picture 3" descr="C:\Documents and Settings\atenney\Local Settings\Temp\Temporary Internet Files\Content.IE5\QIT51AGV\MC900016863[1].wmf"/>
          <p:cNvPicPr>
            <a:picLocks noChangeAspect="1" noChangeArrowheads="1"/>
          </p:cNvPicPr>
          <p:nvPr/>
        </p:nvPicPr>
        <p:blipFill>
          <a:blip r:embed="rId2" cstate="print"/>
          <a:srcRect/>
          <a:stretch>
            <a:fillRect/>
          </a:stretch>
        </p:blipFill>
        <p:spPr bwMode="auto">
          <a:xfrm>
            <a:off x="6324600" y="3801350"/>
            <a:ext cx="1600200" cy="2643863"/>
          </a:xfrm>
          <a:prstGeom prst="rect">
            <a:avLst/>
          </a:prstGeom>
          <a:noFill/>
        </p:spPr>
      </p:pic>
      <p:pic>
        <p:nvPicPr>
          <p:cNvPr id="47108" name="Picture 4" descr="C:\Documents and Settings\atenney\Local Settings\Temp\Temporary Internet Files\Content.IE5\EMJIJCIV\MC900113454[1].wmf"/>
          <p:cNvPicPr>
            <a:picLocks noChangeAspect="1" noChangeArrowheads="1"/>
          </p:cNvPicPr>
          <p:nvPr/>
        </p:nvPicPr>
        <p:blipFill>
          <a:blip r:embed="rId3" cstate="print"/>
          <a:srcRect/>
          <a:stretch>
            <a:fillRect/>
          </a:stretch>
        </p:blipFill>
        <p:spPr bwMode="auto">
          <a:xfrm>
            <a:off x="838200" y="4343400"/>
            <a:ext cx="1676400" cy="2101813"/>
          </a:xfrm>
          <a:prstGeom prst="rect">
            <a:avLst/>
          </a:prstGeom>
          <a:noFill/>
          <a:scene3d>
            <a:camera prst="obliqueBottomLeft"/>
            <a:lightRig rig="threePt" dir="t"/>
          </a:scene3d>
        </p:spPr>
      </p:pic>
      <p:pic>
        <p:nvPicPr>
          <p:cNvPr id="47109" name="Picture 5" descr="C:\Documents and Settings\atenney\Local Settings\Temp\Temporary Internet Files\Content.IE5\EVC1958L\MC900113270[1].wmf"/>
          <p:cNvPicPr>
            <a:picLocks noChangeAspect="1" noChangeArrowheads="1"/>
          </p:cNvPicPr>
          <p:nvPr/>
        </p:nvPicPr>
        <p:blipFill>
          <a:blip r:embed="rId4" cstate="print"/>
          <a:srcRect/>
          <a:stretch>
            <a:fillRect/>
          </a:stretch>
        </p:blipFill>
        <p:spPr bwMode="auto">
          <a:xfrm>
            <a:off x="3886200" y="3936400"/>
            <a:ext cx="1219200" cy="2508813"/>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pic>
        <p:nvPicPr>
          <p:cNvPr id="10" name="Picture 2" descr="C:\Users\amajane\AppData\Local\Microsoft\Windows\Temporary Internet Files\Content.Outlook\L3XSOOPK\CPSC_logo_redblueRGB.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8600" y="2286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0668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What’s Required-Children’s Clothing</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6783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solidFill>
                  <a:schemeClr val="bg1"/>
                </a:solidFill>
              </a:rPr>
              <a:t>Children’s Clothing: </a:t>
            </a:r>
          </a:p>
          <a:p>
            <a:pPr lvl="1"/>
            <a:r>
              <a:rPr lang="en-US" dirty="0" smtClean="0">
                <a:solidFill>
                  <a:schemeClr val="bg1"/>
                </a:solidFill>
              </a:rPr>
              <a:t>16 CFR Part 1610 (Flammability)</a:t>
            </a:r>
          </a:p>
          <a:p>
            <a:pPr lvl="1"/>
            <a:r>
              <a:rPr lang="en-US" dirty="0" smtClean="0">
                <a:solidFill>
                  <a:schemeClr val="bg1"/>
                </a:solidFill>
              </a:rPr>
              <a:t>CPC Required, Third Party Testing</a:t>
            </a:r>
          </a:p>
          <a:p>
            <a:pPr lvl="1"/>
            <a:r>
              <a:rPr lang="en-US" dirty="0" smtClean="0">
                <a:solidFill>
                  <a:schemeClr val="bg1"/>
                </a:solidFill>
              </a:rPr>
              <a:t>Lead Content</a:t>
            </a:r>
          </a:p>
          <a:p>
            <a:pPr lvl="1"/>
            <a:r>
              <a:rPr lang="en-US" dirty="0" smtClean="0">
                <a:solidFill>
                  <a:schemeClr val="bg1"/>
                </a:solidFill>
              </a:rPr>
              <a:t>Lead Surface Coating</a:t>
            </a:r>
          </a:p>
          <a:p>
            <a:pPr lvl="1"/>
            <a:r>
              <a:rPr lang="en-US" dirty="0" smtClean="0">
                <a:solidFill>
                  <a:schemeClr val="bg1"/>
                </a:solidFill>
              </a:rPr>
              <a:t>Tracking Labels</a:t>
            </a:r>
          </a:p>
          <a:p>
            <a:pPr lvl="1"/>
            <a:r>
              <a:rPr lang="en-US" dirty="0" smtClean="0">
                <a:solidFill>
                  <a:schemeClr val="bg1"/>
                </a:solidFill>
              </a:rPr>
              <a:t>Drawstring Requirements</a:t>
            </a:r>
          </a:p>
          <a:p>
            <a:pPr lvl="1"/>
            <a:r>
              <a:rPr lang="en-US" dirty="0">
                <a:solidFill>
                  <a:schemeClr val="bg1"/>
                </a:solidFill>
              </a:rPr>
              <a:t>Phthalate Requirements </a:t>
            </a:r>
            <a:r>
              <a:rPr lang="en-US" dirty="0" smtClean="0">
                <a:solidFill>
                  <a:schemeClr val="bg1"/>
                </a:solidFill>
              </a:rPr>
              <a:t>(bibs)</a:t>
            </a:r>
            <a:endParaRPr lang="en-US" dirty="0">
              <a:solidFill>
                <a:schemeClr val="bg1"/>
              </a:solidFill>
            </a:endParaRPr>
          </a:p>
          <a:p>
            <a:pPr lvl="1"/>
            <a:endParaRPr lang="en-US" dirty="0">
              <a:solidFill>
                <a:schemeClr val="bg1"/>
              </a:solidFill>
            </a:endParaRPr>
          </a:p>
        </p:txBody>
      </p:sp>
      <p:pic>
        <p:nvPicPr>
          <p:cNvPr id="46082" name="Picture 2" descr="C:\Documents and Settings\atenney\Local Settings\Temp\Temporary Internet Files\Content.IE5\EMJIJCIV\MC900113436[1].wmf"/>
          <p:cNvPicPr>
            <a:picLocks noChangeAspect="1" noChangeArrowheads="1"/>
          </p:cNvPicPr>
          <p:nvPr/>
        </p:nvPicPr>
        <p:blipFill>
          <a:blip r:embed="rId2" cstate="print"/>
          <a:srcRect/>
          <a:stretch>
            <a:fillRect/>
          </a:stretch>
        </p:blipFill>
        <p:spPr bwMode="auto">
          <a:xfrm>
            <a:off x="5791198" y="3505200"/>
            <a:ext cx="3213837" cy="2133600"/>
          </a:xfrm>
          <a:prstGeom prst="rect">
            <a:avLst/>
          </a:prstGeom>
          <a:noFill/>
        </p:spPr>
      </p:pic>
      <p:pic>
        <p:nvPicPr>
          <p:cNvPr id="6" name="Picture 2" descr="C:\Documents and Settings\atenney\Local Settings\Temp\Temporary Internet Files\Content.IE5\X2UGMMCI\MC900199254[1].wmf"/>
          <p:cNvPicPr>
            <a:picLocks noChangeAspect="1" noChangeArrowheads="1"/>
          </p:cNvPicPr>
          <p:nvPr/>
        </p:nvPicPr>
        <p:blipFill>
          <a:blip r:embed="rId3" cstate="print"/>
          <a:srcRect/>
          <a:stretch>
            <a:fillRect/>
          </a:stretch>
        </p:blipFill>
        <p:spPr bwMode="auto">
          <a:xfrm>
            <a:off x="5105400" y="3124200"/>
            <a:ext cx="807969" cy="1133946"/>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pic>
        <p:nvPicPr>
          <p:cNvPr id="9"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848600" cy="1066800"/>
          </a:xfrm>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What’s Required-Children’s Sleepwear</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46237"/>
            <a:ext cx="8229600" cy="46021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solidFill>
                  <a:schemeClr val="bg1"/>
                </a:solidFill>
              </a:rPr>
              <a:t>Children’s Sleepwear: </a:t>
            </a:r>
          </a:p>
          <a:p>
            <a:pPr lvl="1"/>
            <a:r>
              <a:rPr lang="en-US" dirty="0" smtClean="0">
                <a:solidFill>
                  <a:schemeClr val="bg1"/>
                </a:solidFill>
              </a:rPr>
              <a:t>16 CFR Parts 1615 and 1616 (Flammability)</a:t>
            </a:r>
          </a:p>
          <a:p>
            <a:pPr lvl="1"/>
            <a:r>
              <a:rPr lang="en-US" dirty="0" smtClean="0">
                <a:solidFill>
                  <a:schemeClr val="bg1"/>
                </a:solidFill>
              </a:rPr>
              <a:t>CPC Required, Third Party Testing</a:t>
            </a:r>
          </a:p>
          <a:p>
            <a:pPr lvl="1"/>
            <a:r>
              <a:rPr lang="en-US" dirty="0" smtClean="0">
                <a:solidFill>
                  <a:schemeClr val="bg1"/>
                </a:solidFill>
              </a:rPr>
              <a:t>Lead Content</a:t>
            </a:r>
          </a:p>
          <a:p>
            <a:pPr lvl="1"/>
            <a:r>
              <a:rPr lang="en-US" dirty="0" smtClean="0">
                <a:solidFill>
                  <a:schemeClr val="bg1"/>
                </a:solidFill>
              </a:rPr>
              <a:t>Lead Surface Coating</a:t>
            </a:r>
          </a:p>
          <a:p>
            <a:pPr lvl="1"/>
            <a:r>
              <a:rPr lang="en-US" dirty="0" smtClean="0">
                <a:solidFill>
                  <a:schemeClr val="bg1"/>
                </a:solidFill>
              </a:rPr>
              <a:t>Tracking Labels</a:t>
            </a:r>
          </a:p>
          <a:p>
            <a:pPr lvl="1"/>
            <a:r>
              <a:rPr lang="en-US" dirty="0" smtClean="0">
                <a:solidFill>
                  <a:schemeClr val="bg1"/>
                </a:solidFill>
              </a:rPr>
              <a:t>Phthalate Requirements (sleepwear for children under 3)</a:t>
            </a:r>
            <a:endParaRPr lang="en-US" dirty="0">
              <a:solidFill>
                <a:schemeClr val="bg1"/>
              </a:solidFill>
            </a:endParaRPr>
          </a:p>
        </p:txBody>
      </p:sp>
      <p:pic>
        <p:nvPicPr>
          <p:cNvPr id="48130" name="Picture 2" descr="C:\Documents and Settings\atenney\Local Settings\Temp\Temporary Internet Files\Content.IE5\EVC1958L\MC900197542[1].wmf"/>
          <p:cNvPicPr>
            <a:picLocks noChangeAspect="1" noChangeArrowheads="1"/>
          </p:cNvPicPr>
          <p:nvPr/>
        </p:nvPicPr>
        <p:blipFill>
          <a:blip r:embed="rId2" cstate="print"/>
          <a:srcRect/>
          <a:stretch>
            <a:fillRect/>
          </a:stretch>
        </p:blipFill>
        <p:spPr bwMode="auto">
          <a:xfrm>
            <a:off x="5410200" y="3276600"/>
            <a:ext cx="1385180" cy="1599446"/>
          </a:xfrm>
          <a:prstGeom prst="rect">
            <a:avLst/>
          </a:prstGeom>
          <a:noFill/>
        </p:spPr>
      </p:pic>
      <p:pic>
        <p:nvPicPr>
          <p:cNvPr id="48132" name="Picture 4" descr="C:\Documents and Settings\atenney\Local Settings\Temp\Temporary Internet Files\Content.IE5\QIT51AGV\MC900057010[1].wmf"/>
          <p:cNvPicPr>
            <a:picLocks noChangeAspect="1" noChangeArrowheads="1"/>
          </p:cNvPicPr>
          <p:nvPr/>
        </p:nvPicPr>
        <p:blipFill>
          <a:blip r:embed="rId3" cstate="print"/>
          <a:srcRect/>
          <a:stretch>
            <a:fillRect/>
          </a:stretch>
        </p:blipFill>
        <p:spPr bwMode="auto">
          <a:xfrm>
            <a:off x="7237323" y="2895600"/>
            <a:ext cx="1447800" cy="2145009"/>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pic>
        <p:nvPicPr>
          <p:cNvPr id="9"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effectLst>
                  <a:outerShdw blurRad="38100" dist="38100" dir="2700000" algn="tl">
                    <a:srgbClr val="000000">
                      <a:alpha val="43137"/>
                    </a:srgbClr>
                  </a:outerShdw>
                </a:effectLst>
              </a:rPr>
              <a:t>CPSC Office of Compliance</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solidFill>
                  <a:schemeClr val="bg1"/>
                </a:solidFill>
              </a:rPr>
              <a:t>Two divisions </a:t>
            </a:r>
          </a:p>
          <a:p>
            <a:pPr lvl="1"/>
            <a:r>
              <a:rPr lang="en-US" sz="2400" dirty="0" smtClean="0">
                <a:solidFill>
                  <a:schemeClr val="bg1"/>
                </a:solidFill>
              </a:rPr>
              <a:t>Regulatory Enforcement and Defect Investigations</a:t>
            </a:r>
          </a:p>
          <a:p>
            <a:r>
              <a:rPr lang="en-US" dirty="0" smtClean="0">
                <a:solidFill>
                  <a:schemeClr val="bg1"/>
                </a:solidFill>
              </a:rPr>
              <a:t>Regulated Products Enforcement Division</a:t>
            </a:r>
          </a:p>
          <a:p>
            <a:pPr lvl="1"/>
            <a:r>
              <a:rPr lang="en-US" dirty="0">
                <a:solidFill>
                  <a:schemeClr val="bg1"/>
                </a:solidFill>
              </a:rPr>
              <a:t>E</a:t>
            </a:r>
            <a:r>
              <a:rPr lang="en-US" dirty="0" smtClean="0">
                <a:solidFill>
                  <a:schemeClr val="bg1"/>
                </a:solidFill>
              </a:rPr>
              <a:t>nforces CPSC’s regulations and standards</a:t>
            </a:r>
          </a:p>
          <a:p>
            <a:pPr lvl="1"/>
            <a:r>
              <a:rPr lang="en-US" dirty="0" smtClean="0">
                <a:solidFill>
                  <a:schemeClr val="bg1"/>
                </a:solidFill>
              </a:rPr>
              <a:t>Conducts investigations</a:t>
            </a:r>
          </a:p>
          <a:p>
            <a:pPr lvl="1"/>
            <a:r>
              <a:rPr lang="en-US" dirty="0" smtClean="0">
                <a:solidFill>
                  <a:schemeClr val="bg1"/>
                </a:solidFill>
              </a:rPr>
              <a:t>Initiates and negotiates corrective actions</a:t>
            </a:r>
          </a:p>
          <a:p>
            <a:pPr lvl="1"/>
            <a:r>
              <a:rPr lang="en-US" dirty="0" smtClean="0">
                <a:solidFill>
                  <a:schemeClr val="bg1"/>
                </a:solidFill>
              </a:rPr>
              <a:t>Provides advice and guidance to industry</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32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FFFF00"/>
                </a:solidFill>
                <a:effectLst>
                  <a:outerShdw blurRad="38100" dist="38100" dir="2700000" algn="tl">
                    <a:srgbClr val="000000">
                      <a:alpha val="43137"/>
                    </a:srgbClr>
                  </a:outerShdw>
                </a:effectLst>
              </a:rPr>
              <a:t>Compliance Overview</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
        <p:nvSpPr>
          <p:cNvPr id="5" name="Rectangle 4"/>
          <p:cNvSpPr/>
          <p:nvPr/>
        </p:nvSpPr>
        <p:spPr>
          <a:xfrm>
            <a:off x="609600" y="1676400"/>
            <a:ext cx="21336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Manage  programs that investigate firms, collect and test samples, determine compliance status.</a:t>
            </a:r>
          </a:p>
          <a:p>
            <a:pPr algn="ctr"/>
            <a:r>
              <a:rPr lang="en-US" sz="2000" b="1" dirty="0" smtClean="0"/>
              <a:t>Review 15(b) reports</a:t>
            </a:r>
            <a:endParaRPr lang="en-US" sz="2000" b="1" dirty="0"/>
          </a:p>
        </p:txBody>
      </p:sp>
      <p:sp>
        <p:nvSpPr>
          <p:cNvPr id="7" name="Right Arrow 6"/>
          <p:cNvSpPr/>
          <p:nvPr/>
        </p:nvSpPr>
        <p:spPr>
          <a:xfrm>
            <a:off x="2776218" y="2261616"/>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3352800" y="2084832"/>
            <a:ext cx="1821402" cy="838200"/>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Compliant-</a:t>
            </a:r>
          </a:p>
          <a:p>
            <a:pPr algn="ctr"/>
            <a:r>
              <a:rPr lang="en-US" b="1" dirty="0" smtClean="0"/>
              <a:t>No Action</a:t>
            </a:r>
            <a:endParaRPr lang="en-US" b="1" dirty="0"/>
          </a:p>
        </p:txBody>
      </p:sp>
      <p:sp>
        <p:nvSpPr>
          <p:cNvPr id="11" name="Right Arrow 10"/>
          <p:cNvSpPr/>
          <p:nvPr/>
        </p:nvSpPr>
        <p:spPr>
          <a:xfrm>
            <a:off x="2819400" y="41910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352800" y="3352800"/>
            <a:ext cx="19050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Violations-</a:t>
            </a:r>
          </a:p>
          <a:p>
            <a:pPr algn="ctr"/>
            <a:r>
              <a:rPr lang="en-US" b="1" dirty="0" smtClean="0"/>
              <a:t>Corrective Action</a:t>
            </a:r>
          </a:p>
          <a:p>
            <a:pPr algn="ctr"/>
            <a:r>
              <a:rPr lang="en-US" b="1" dirty="0" smtClean="0"/>
              <a:t>Receive LOA from CPSC</a:t>
            </a:r>
          </a:p>
          <a:p>
            <a:pPr algn="ctr"/>
            <a:endParaRPr lang="en-US" dirty="0"/>
          </a:p>
        </p:txBody>
      </p:sp>
      <p:sp>
        <p:nvSpPr>
          <p:cNvPr id="13" name="Right Arrow 12"/>
          <p:cNvSpPr/>
          <p:nvPr/>
        </p:nvSpPr>
        <p:spPr>
          <a:xfrm>
            <a:off x="5334000" y="41910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56177" y="3200400"/>
            <a:ext cx="2590800" cy="2209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Stop-sale, remove product from market, re-condition/correct,</a:t>
            </a:r>
          </a:p>
          <a:p>
            <a:pPr algn="ctr"/>
            <a:r>
              <a:rPr lang="en-US" b="1" dirty="0" smtClean="0"/>
              <a:t>order destruction, correct, RECALL </a:t>
            </a:r>
            <a:endParaRPr lang="en-US" b="1" dirty="0"/>
          </a:p>
        </p:txBody>
      </p:sp>
      <p:sp>
        <p:nvSpPr>
          <p:cNvPr id="15" name="Flowchart: Merge 14"/>
          <p:cNvSpPr/>
          <p:nvPr/>
        </p:nvSpPr>
        <p:spPr>
          <a:xfrm>
            <a:off x="5981700" y="5486400"/>
            <a:ext cx="2514600" cy="533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Possible Penalties</a:t>
            </a:r>
            <a:endParaRPr lang="en-US" sz="1600" dirty="0"/>
          </a:p>
        </p:txBody>
      </p:sp>
      <p:pic>
        <p:nvPicPr>
          <p:cNvPr id="17"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43467"/>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97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8600" cy="1143000"/>
          </a:xfrm>
        </p:spPr>
        <p:txBody>
          <a:bodyPr/>
          <a:lstStyle/>
          <a:p>
            <a:r>
              <a:rPr lang="en-US" b="1" dirty="0" smtClean="0">
                <a:solidFill>
                  <a:srgbClr val="FFFF00"/>
                </a:solidFill>
                <a:effectLst>
                  <a:outerShdw blurRad="38100" dist="38100" dir="2700000" algn="tl">
                    <a:srgbClr val="000000">
                      <a:alpha val="43137"/>
                    </a:srgbClr>
                  </a:outerShdw>
                </a:effectLst>
              </a:rPr>
              <a:t>Violations/Prohibited Acts</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7"/>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lnSpc>
                <a:spcPct val="90000"/>
              </a:lnSpc>
              <a:buFont typeface="Arial" pitchFamily="34" charset="0"/>
              <a:buChar char="•"/>
            </a:pPr>
            <a:r>
              <a:rPr lang="en-US" sz="2400" dirty="0" smtClean="0">
                <a:solidFill>
                  <a:schemeClr val="bg1"/>
                </a:solidFill>
                <a:cs typeface="Times New Roman" pitchFamily="18" charset="0"/>
              </a:rPr>
              <a:t>The Consumer Product Safety Act (CPSA), Flammable Fabrics Act (FFA), and the Federal Hazardous Substances Act (FHSA) make it unlawful to:</a:t>
            </a:r>
          </a:p>
          <a:p>
            <a:pPr eaLnBrk="1" hangingPunct="1">
              <a:lnSpc>
                <a:spcPct val="90000"/>
              </a:lnSpc>
              <a:buNone/>
            </a:pPr>
            <a:r>
              <a:rPr lang="en-US" sz="2400" dirty="0" smtClean="0">
                <a:solidFill>
                  <a:schemeClr val="bg1"/>
                </a:solidFill>
                <a:cs typeface="Times New Roman" pitchFamily="18" charset="0"/>
              </a:rPr>
              <a:t> </a:t>
            </a:r>
          </a:p>
          <a:p>
            <a:pPr lvl="1" eaLnBrk="1" hangingPunct="1">
              <a:lnSpc>
                <a:spcPct val="90000"/>
              </a:lnSpc>
              <a:buFont typeface="Arial" pitchFamily="34" charset="0"/>
              <a:buChar char="•"/>
            </a:pPr>
            <a:r>
              <a:rPr lang="en-US" sz="2400" dirty="0" smtClean="0">
                <a:solidFill>
                  <a:schemeClr val="bg1"/>
                </a:solidFill>
                <a:cs typeface="Times New Roman" pitchFamily="18" charset="0"/>
              </a:rPr>
              <a:t>manufacture for sale, sell, offer for sale, distribute or import any product that does not comply with a mandatory standard or ban under any act the Commission enforces; </a:t>
            </a:r>
          </a:p>
          <a:p>
            <a:pPr lvl="1" eaLnBrk="1" hangingPunct="1">
              <a:lnSpc>
                <a:spcPct val="90000"/>
              </a:lnSpc>
              <a:buFont typeface="Arial" pitchFamily="34" charset="0"/>
              <a:buChar char="•"/>
            </a:pPr>
            <a:r>
              <a:rPr lang="en-US" sz="2400" dirty="0" smtClean="0">
                <a:solidFill>
                  <a:schemeClr val="bg1"/>
                </a:solidFill>
                <a:cs typeface="Times New Roman" pitchFamily="18" charset="0"/>
              </a:rPr>
              <a:t>fail to report information as required by section 15(b) (CPSA);</a:t>
            </a:r>
          </a:p>
          <a:p>
            <a:pPr lvl="1" eaLnBrk="1" hangingPunct="1">
              <a:lnSpc>
                <a:spcPct val="90000"/>
              </a:lnSpc>
              <a:buFont typeface="Arial" pitchFamily="34" charset="0"/>
              <a:buChar char="•"/>
            </a:pPr>
            <a:r>
              <a:rPr lang="en-US" sz="2400" dirty="0" smtClean="0">
                <a:solidFill>
                  <a:schemeClr val="bg1"/>
                </a:solidFill>
                <a:cs typeface="Times New Roman" pitchFamily="18" charset="0"/>
              </a:rPr>
              <a:t>fail to certify; and</a:t>
            </a:r>
          </a:p>
          <a:p>
            <a:pPr lvl="1" eaLnBrk="1" hangingPunct="1">
              <a:lnSpc>
                <a:spcPct val="90000"/>
              </a:lnSpc>
              <a:buFont typeface="Arial" pitchFamily="34" charset="0"/>
              <a:buChar char="•"/>
            </a:pPr>
            <a:r>
              <a:rPr lang="en-US" sz="2400" dirty="0" smtClean="0">
                <a:solidFill>
                  <a:schemeClr val="bg1"/>
                </a:solidFill>
                <a:cs typeface="Times New Roman" pitchFamily="18" charset="0"/>
              </a:rPr>
              <a:t>fail to include tracking labels when appropriate.</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FFFF00"/>
                </a:solidFill>
                <a:effectLst>
                  <a:outerShdw blurRad="38100" dist="38100" dir="2700000" algn="tl">
                    <a:srgbClr val="000000">
                      <a:alpha val="43137"/>
                    </a:srgbClr>
                  </a:outerShdw>
                </a:effectLst>
              </a:rPr>
              <a:t>Product Safety Concerns</a:t>
            </a:r>
            <a:endParaRPr lang="en-US" sz="40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7"/>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sz="2400" dirty="0" smtClean="0">
                <a:solidFill>
                  <a:schemeClr val="bg1"/>
                </a:solidFill>
                <a:cs typeface="Times New Roman" pitchFamily="18" charset="0"/>
              </a:rPr>
              <a:t>Products that  fail to comply with a </a:t>
            </a:r>
            <a:r>
              <a:rPr lang="en-US" sz="2400" i="1" u="sng" dirty="0" smtClean="0">
                <a:solidFill>
                  <a:schemeClr val="bg1"/>
                </a:solidFill>
                <a:cs typeface="Times New Roman" pitchFamily="18" charset="0"/>
              </a:rPr>
              <a:t>mandatory safety standard or ban</a:t>
            </a:r>
            <a:r>
              <a:rPr lang="en-US" sz="2400" dirty="0" smtClean="0">
                <a:solidFill>
                  <a:schemeClr val="bg1"/>
                </a:solidFill>
                <a:cs typeface="Times New Roman" pitchFamily="18" charset="0"/>
              </a:rPr>
              <a:t> under the Acts;</a:t>
            </a:r>
          </a:p>
          <a:p>
            <a:r>
              <a:rPr lang="en-US" sz="2400" dirty="0" smtClean="0">
                <a:solidFill>
                  <a:schemeClr val="bg1"/>
                </a:solidFill>
                <a:cs typeface="Times New Roman" pitchFamily="18" charset="0"/>
              </a:rPr>
              <a:t>Products that fail to comply with </a:t>
            </a:r>
            <a:r>
              <a:rPr lang="en-US" sz="2400" i="1" u="sng" dirty="0" smtClean="0">
                <a:solidFill>
                  <a:schemeClr val="bg1"/>
                </a:solidFill>
                <a:cs typeface="Times New Roman" pitchFamily="18" charset="0"/>
              </a:rPr>
              <a:t>voluntary standards</a:t>
            </a:r>
            <a:r>
              <a:rPr lang="en-US" sz="2400" i="1" dirty="0" smtClean="0">
                <a:solidFill>
                  <a:schemeClr val="bg1"/>
                </a:solidFill>
                <a:cs typeface="Times New Roman" pitchFamily="18" charset="0"/>
              </a:rPr>
              <a:t>,</a:t>
            </a:r>
            <a:r>
              <a:rPr lang="en-US" sz="2400" i="1" u="sng" dirty="0" smtClean="0">
                <a:solidFill>
                  <a:schemeClr val="bg1"/>
                </a:solidFill>
                <a:cs typeface="Times New Roman" pitchFamily="18" charset="0"/>
              </a:rPr>
              <a:t>  </a:t>
            </a:r>
            <a:r>
              <a:rPr lang="en-US" sz="2400" dirty="0" smtClean="0">
                <a:solidFill>
                  <a:schemeClr val="bg1"/>
                </a:solidFill>
                <a:cs typeface="Times New Roman" pitchFamily="18" charset="0"/>
              </a:rPr>
              <a:t>and Commission staff has determined such failure to be a substantial product hazard, such as strangulation and entrapment hazards from drawstrings on children’s upper outerwear;</a:t>
            </a:r>
          </a:p>
          <a:p>
            <a:r>
              <a:rPr lang="en-US" sz="2400" dirty="0" smtClean="0">
                <a:solidFill>
                  <a:schemeClr val="bg1"/>
                </a:solidFill>
                <a:cs typeface="Times New Roman" pitchFamily="18" charset="0"/>
              </a:rPr>
              <a:t>Products that </a:t>
            </a:r>
            <a:r>
              <a:rPr lang="en-US" sz="2400" i="1" u="sng" dirty="0" smtClean="0">
                <a:solidFill>
                  <a:schemeClr val="bg1"/>
                </a:solidFill>
                <a:cs typeface="Times New Roman" pitchFamily="18" charset="0"/>
              </a:rPr>
              <a:t>contain a defect</a:t>
            </a:r>
            <a:r>
              <a:rPr lang="en-US" sz="2400" u="sng" dirty="0" smtClean="0">
                <a:solidFill>
                  <a:schemeClr val="bg1"/>
                </a:solidFill>
                <a:cs typeface="Times New Roman" pitchFamily="18" charset="0"/>
              </a:rPr>
              <a:t> </a:t>
            </a:r>
            <a:r>
              <a:rPr lang="en-US" sz="2400" dirty="0" smtClean="0">
                <a:solidFill>
                  <a:schemeClr val="bg1"/>
                </a:solidFill>
                <a:cs typeface="Times New Roman" pitchFamily="18" charset="0"/>
              </a:rPr>
              <a:t>which could create a </a:t>
            </a:r>
            <a:r>
              <a:rPr lang="en-US" sz="2400" i="1" dirty="0" smtClean="0">
                <a:solidFill>
                  <a:schemeClr val="bg1"/>
                </a:solidFill>
                <a:cs typeface="Times New Roman" pitchFamily="18" charset="0"/>
              </a:rPr>
              <a:t>“</a:t>
            </a:r>
            <a:r>
              <a:rPr lang="en-US" sz="2400" i="1" u="sng" dirty="0" smtClean="0">
                <a:solidFill>
                  <a:schemeClr val="bg1"/>
                </a:solidFill>
                <a:cs typeface="Times New Roman" pitchFamily="18" charset="0"/>
              </a:rPr>
              <a:t>substantial product hazard</a:t>
            </a:r>
            <a:r>
              <a:rPr lang="en-US" sz="2400" i="1" dirty="0" smtClean="0">
                <a:solidFill>
                  <a:schemeClr val="bg1"/>
                </a:solidFill>
                <a:cs typeface="Times New Roman" pitchFamily="18" charset="0"/>
              </a:rPr>
              <a:t>”; and</a:t>
            </a:r>
          </a:p>
          <a:p>
            <a:r>
              <a:rPr lang="en-US" sz="2400" dirty="0" smtClean="0">
                <a:solidFill>
                  <a:schemeClr val="bg1"/>
                </a:solidFill>
                <a:cs typeface="Times New Roman" pitchFamily="18" charset="0"/>
              </a:rPr>
              <a:t>Products that create an </a:t>
            </a:r>
            <a:r>
              <a:rPr lang="en-US" sz="2400" i="1" dirty="0" smtClean="0">
                <a:solidFill>
                  <a:schemeClr val="bg1"/>
                </a:solidFill>
                <a:cs typeface="Times New Roman" pitchFamily="18" charset="0"/>
              </a:rPr>
              <a:t>“</a:t>
            </a:r>
            <a:r>
              <a:rPr lang="en-US" sz="2400" i="1" u="sng" dirty="0" smtClean="0">
                <a:solidFill>
                  <a:schemeClr val="bg1"/>
                </a:solidFill>
                <a:cs typeface="Times New Roman" pitchFamily="18" charset="0"/>
              </a:rPr>
              <a:t>unreasonable risk</a:t>
            </a:r>
            <a:r>
              <a:rPr lang="en-US" sz="2400" i="1" dirty="0" smtClean="0">
                <a:solidFill>
                  <a:schemeClr val="bg1"/>
                </a:solidFill>
                <a:cs typeface="Times New Roman" pitchFamily="18" charset="0"/>
              </a:rPr>
              <a:t>” </a:t>
            </a:r>
            <a:r>
              <a:rPr lang="en-US" sz="2400" dirty="0" smtClean="0">
                <a:solidFill>
                  <a:schemeClr val="bg1"/>
                </a:solidFill>
                <a:cs typeface="Times New Roman" pitchFamily="18" charset="0"/>
              </a:rPr>
              <a:t>of serious injury or death.</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960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rrowheads="1"/>
          </p:cNvSpPr>
          <p:nvPr>
            <p:ph type="title"/>
          </p:nvPr>
        </p:nvSpPr>
        <p:spPr>
          <a:xfrm>
            <a:off x="533400" y="228600"/>
            <a:ext cx="8153400" cy="838200"/>
          </a:xfrm>
        </p:spPr>
        <p:txBody>
          <a:bodyPr/>
          <a:lstStyle/>
          <a:p>
            <a:r>
              <a:rPr lang="en-US" sz="3200" b="1" dirty="0">
                <a:solidFill>
                  <a:srgbClr val="FFFF00"/>
                </a:solidFill>
                <a:effectLst>
                  <a:outerShdw blurRad="38100" dist="38100" dir="2700000" algn="tl">
                    <a:srgbClr val="000000">
                      <a:alpha val="43137"/>
                    </a:srgbClr>
                  </a:outerShdw>
                </a:effectLst>
                <a:cs typeface="Times New Roman" pitchFamily="18" charset="0"/>
              </a:rPr>
              <a:t>Refusal of Admission</a:t>
            </a:r>
          </a:p>
        </p:txBody>
      </p:sp>
      <p:sp>
        <p:nvSpPr>
          <p:cNvPr id="625667" name="Rectangle 3"/>
          <p:cNvSpPr>
            <a:spLocks noGrp="1" noChangeArrowheads="1"/>
          </p:cNvSpPr>
          <p:nvPr>
            <p:ph type="body" idx="1"/>
          </p:nvPr>
        </p:nvSpPr>
        <p:spPr>
          <a:xfrm>
            <a:off x="685800" y="1447800"/>
            <a:ext cx="7848600" cy="51054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90000"/>
              </a:lnSpc>
            </a:pPr>
            <a:r>
              <a:rPr lang="en-US" sz="2400" dirty="0">
                <a:solidFill>
                  <a:schemeClr val="bg1"/>
                </a:solidFill>
                <a:cs typeface="Times New Roman" pitchFamily="18" charset="0"/>
              </a:rPr>
              <a:t>Under section 17(a), a consumer product must be refused </a:t>
            </a:r>
            <a:r>
              <a:rPr lang="en-US" sz="2400" dirty="0" smtClean="0">
                <a:solidFill>
                  <a:schemeClr val="bg1"/>
                </a:solidFill>
                <a:cs typeface="Times New Roman" pitchFamily="18" charset="0"/>
              </a:rPr>
              <a:t>admission to the U.S. </a:t>
            </a:r>
            <a:r>
              <a:rPr lang="en-US" sz="2400" dirty="0">
                <a:solidFill>
                  <a:schemeClr val="bg1"/>
                </a:solidFill>
                <a:cs typeface="Times New Roman" pitchFamily="18" charset="0"/>
              </a:rPr>
              <a:t>if it:</a:t>
            </a:r>
          </a:p>
          <a:p>
            <a:pPr lvl="1">
              <a:lnSpc>
                <a:spcPct val="90000"/>
              </a:lnSpc>
            </a:pPr>
            <a:r>
              <a:rPr lang="en-US" sz="2400" dirty="0">
                <a:solidFill>
                  <a:schemeClr val="bg1"/>
                </a:solidFill>
                <a:cs typeface="Times New Roman" pitchFamily="18" charset="0"/>
              </a:rPr>
              <a:t>fails to comply with an applicable consumer product safety rule (CPSA standard or ban)</a:t>
            </a:r>
          </a:p>
          <a:p>
            <a:pPr lvl="1">
              <a:lnSpc>
                <a:spcPct val="90000"/>
              </a:lnSpc>
            </a:pPr>
            <a:r>
              <a:rPr lang="en-US" sz="2400" dirty="0">
                <a:solidFill>
                  <a:schemeClr val="bg1"/>
                </a:solidFill>
                <a:cs typeface="Times New Roman" pitchFamily="18" charset="0"/>
              </a:rPr>
              <a:t>is not accompanied by a required certificate or tracking label or is accompanied by a false certificate</a:t>
            </a:r>
          </a:p>
          <a:p>
            <a:pPr lvl="1">
              <a:lnSpc>
                <a:spcPct val="90000"/>
              </a:lnSpc>
            </a:pPr>
            <a:r>
              <a:rPr lang="en-US" sz="2400" dirty="0">
                <a:solidFill>
                  <a:schemeClr val="bg1"/>
                </a:solidFill>
                <a:cs typeface="Times New Roman" pitchFamily="18" charset="0"/>
              </a:rPr>
              <a:t>is or has been determined to be imminently hazardous in a section 12 proceeding</a:t>
            </a:r>
          </a:p>
          <a:p>
            <a:pPr lvl="1">
              <a:lnSpc>
                <a:spcPct val="90000"/>
              </a:lnSpc>
            </a:pPr>
            <a:r>
              <a:rPr lang="en-US" sz="2400" dirty="0">
                <a:solidFill>
                  <a:schemeClr val="bg1"/>
                </a:solidFill>
                <a:cs typeface="Times New Roman" pitchFamily="18" charset="0"/>
              </a:rPr>
              <a:t>has a defect that constitutes a substantial product hazard</a:t>
            </a:r>
          </a:p>
          <a:p>
            <a:pPr lvl="1">
              <a:lnSpc>
                <a:spcPct val="90000"/>
              </a:lnSpc>
            </a:pPr>
            <a:r>
              <a:rPr lang="en-US" sz="2400" dirty="0">
                <a:solidFill>
                  <a:schemeClr val="bg1"/>
                </a:solidFill>
                <a:cs typeface="Times New Roman" pitchFamily="18" charset="0"/>
              </a:rPr>
              <a:t>was imported by a person not in compliance with inspection and recordkeeping </a:t>
            </a:r>
            <a:r>
              <a:rPr lang="en-US" sz="2400" dirty="0" smtClean="0">
                <a:solidFill>
                  <a:schemeClr val="bg1"/>
                </a:solidFill>
                <a:cs typeface="Times New Roman" pitchFamily="18" charset="0"/>
              </a:rPr>
              <a:t>requirements.</a:t>
            </a:r>
            <a:endParaRPr lang="en-US" sz="2400" dirty="0">
              <a:solidFill>
                <a:schemeClr val="bg1"/>
              </a:solidFill>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C:\Mark Pics\walker pics\gracofront.jpg"/>
          <p:cNvPicPr>
            <a:picLocks noChangeAspect="1" noChangeArrowheads="1"/>
          </p:cNvPicPr>
          <p:nvPr/>
        </p:nvPicPr>
        <p:blipFill>
          <a:blip r:embed="rId3">
            <a:extLst>
              <a:ext uri="{28A0092B-C50C-407E-A947-70E740481C1C}">
                <a14:useLocalDpi xmlns:a14="http://schemas.microsoft.com/office/drawing/2010/main" val="0"/>
              </a:ext>
            </a:extLst>
          </a:blip>
          <a:srcRect l="10938" t="4167" r="10938"/>
          <a:stretch>
            <a:fillRect/>
          </a:stretch>
        </p:blipFill>
        <p:spPr bwMode="auto">
          <a:xfrm>
            <a:off x="971777" y="2081721"/>
            <a:ext cx="2898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9"/>
          <p:cNvGrpSpPr>
            <a:grpSpLocks/>
          </p:cNvGrpSpPr>
          <p:nvPr/>
        </p:nvGrpSpPr>
        <p:grpSpPr bwMode="auto">
          <a:xfrm>
            <a:off x="5315177" y="2081721"/>
            <a:ext cx="2743200" cy="2846388"/>
            <a:chOff x="5029200" y="1828800"/>
            <a:chExt cx="3733800" cy="3924300"/>
          </a:xfrm>
        </p:grpSpPr>
        <p:pic>
          <p:nvPicPr>
            <p:cNvPr id="6150" name="Picture 5" descr="C:\Mark Pics\walker pics\gracofriction1.jpg"/>
            <p:cNvPicPr>
              <a:picLocks noChangeAspect="1" noChangeArrowheads="1"/>
            </p:cNvPicPr>
            <p:nvPr/>
          </p:nvPicPr>
          <p:blipFill>
            <a:blip r:embed="rId4">
              <a:extLst>
                <a:ext uri="{28A0092B-C50C-407E-A947-70E740481C1C}">
                  <a14:useLocalDpi xmlns:a14="http://schemas.microsoft.com/office/drawing/2010/main" val="0"/>
                </a:ext>
              </a:extLst>
            </a:blip>
            <a:srcRect l="17188" r="14063"/>
            <a:stretch>
              <a:fillRect/>
            </a:stretch>
          </p:blipFill>
          <p:spPr bwMode="auto">
            <a:xfrm>
              <a:off x="5105400" y="1828800"/>
              <a:ext cx="3492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utoShape 15"/>
            <p:cNvSpPr>
              <a:spLocks noChangeArrowheads="1"/>
            </p:cNvSpPr>
            <p:nvPr/>
          </p:nvSpPr>
          <p:spPr bwMode="auto">
            <a:xfrm rot="7992712">
              <a:off x="7886700" y="2171700"/>
              <a:ext cx="1143000" cy="609600"/>
            </a:xfrm>
            <a:prstGeom prst="rightArrow">
              <a:avLst>
                <a:gd name="adj1" fmla="val 50000"/>
                <a:gd name="adj2" fmla="val 46875"/>
              </a:avLst>
            </a:prstGeom>
            <a:solidFill>
              <a:schemeClr val="accent1"/>
            </a:solidFill>
            <a:ln w="12700">
              <a:solidFill>
                <a:schemeClr val="tx1"/>
              </a:solidFill>
              <a:miter lim="800000"/>
              <a:headEnd/>
              <a:tailEnd/>
            </a:ln>
          </p:spPr>
          <p:txBody>
            <a:bodyPr wrap="none" anchor="ctr"/>
            <a:lstStyle/>
            <a:p>
              <a:endParaRPr lang="es-ES"/>
            </a:p>
          </p:txBody>
        </p:sp>
        <p:sp>
          <p:nvSpPr>
            <p:cNvPr id="6152" name="AutoShape 17"/>
            <p:cNvSpPr>
              <a:spLocks noChangeArrowheads="1"/>
            </p:cNvSpPr>
            <p:nvPr/>
          </p:nvSpPr>
          <p:spPr bwMode="auto">
            <a:xfrm rot="2826898">
              <a:off x="4762500" y="3390900"/>
              <a:ext cx="1143000" cy="609600"/>
            </a:xfrm>
            <a:prstGeom prst="rightArrow">
              <a:avLst>
                <a:gd name="adj1" fmla="val 50000"/>
                <a:gd name="adj2" fmla="val 46875"/>
              </a:avLst>
            </a:prstGeom>
            <a:solidFill>
              <a:schemeClr val="accent1"/>
            </a:solidFill>
            <a:ln w="12700">
              <a:solidFill>
                <a:schemeClr val="tx1"/>
              </a:solidFill>
              <a:miter lim="800000"/>
              <a:headEnd/>
              <a:tailEnd/>
            </a:ln>
          </p:spPr>
          <p:txBody>
            <a:bodyPr wrap="none" anchor="ctr"/>
            <a:lstStyle/>
            <a:p>
              <a:endParaRPr lang="es-ES"/>
            </a:p>
          </p:txBody>
        </p:sp>
        <p:sp>
          <p:nvSpPr>
            <p:cNvPr id="6153" name="AutoShape 18"/>
            <p:cNvSpPr>
              <a:spLocks noChangeArrowheads="1"/>
            </p:cNvSpPr>
            <p:nvPr/>
          </p:nvSpPr>
          <p:spPr bwMode="auto">
            <a:xfrm rot="-8943027">
              <a:off x="7124700" y="5143500"/>
              <a:ext cx="1143000" cy="609600"/>
            </a:xfrm>
            <a:prstGeom prst="rightArrow">
              <a:avLst>
                <a:gd name="adj1" fmla="val 50000"/>
                <a:gd name="adj2" fmla="val 46875"/>
              </a:avLst>
            </a:prstGeom>
            <a:solidFill>
              <a:schemeClr val="accent1"/>
            </a:solidFill>
            <a:ln w="12700">
              <a:solidFill>
                <a:schemeClr val="tx1"/>
              </a:solidFill>
              <a:miter lim="800000"/>
              <a:headEnd/>
              <a:tailEnd/>
            </a:ln>
          </p:spPr>
          <p:txBody>
            <a:bodyPr wrap="none" anchor="ctr"/>
            <a:lstStyle/>
            <a:p>
              <a:endParaRPr lang="es-ES"/>
            </a:p>
          </p:txBody>
        </p:sp>
      </p:grpSp>
      <p:sp>
        <p:nvSpPr>
          <p:cNvPr id="10" name="TextBox 9"/>
          <p:cNvSpPr txBox="1"/>
          <p:nvPr/>
        </p:nvSpPr>
        <p:spPr>
          <a:xfrm>
            <a:off x="3105377" y="5205921"/>
            <a:ext cx="2667000" cy="45720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Calibri" pitchFamily="34" charset="0"/>
              </a:rPr>
              <a:t>Baby Walker</a:t>
            </a:r>
          </a:p>
        </p:txBody>
      </p:sp>
      <p:sp>
        <p:nvSpPr>
          <p:cNvPr id="2" name="Rectangle 1"/>
          <p:cNvSpPr/>
          <p:nvPr/>
        </p:nvSpPr>
        <p:spPr>
          <a:xfrm>
            <a:off x="2209800" y="1373742"/>
            <a:ext cx="4591013" cy="369332"/>
          </a:xfrm>
          <a:prstGeom prst="rect">
            <a:avLst/>
          </a:prstGeom>
        </p:spPr>
        <p:txBody>
          <a:bodyPr wrap="square">
            <a:spAutoFit/>
          </a:bodyPr>
          <a:lstStyle/>
          <a:p>
            <a:r>
              <a:rPr lang="en-US" dirty="0" smtClean="0"/>
              <a:t>1.  </a:t>
            </a:r>
            <a:r>
              <a:rPr lang="en-US" dirty="0"/>
              <a:t>Design out the hazard</a:t>
            </a:r>
          </a:p>
        </p:txBody>
      </p:sp>
      <p:sp>
        <p:nvSpPr>
          <p:cNvPr id="11" name="Rectangle 2"/>
          <p:cNvSpPr txBox="1">
            <a:spLocks noChangeArrowheads="1"/>
          </p:cNvSpPr>
          <p:nvPr/>
        </p:nvSpPr>
        <p:spPr>
          <a:xfrm>
            <a:off x="-2628" y="0"/>
            <a:ext cx="9144000" cy="9091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err="1" smtClean="0">
                <a:cs typeface="Arial" charset="0"/>
              </a:rPr>
              <a:t>Hierarchy</a:t>
            </a:r>
            <a:r>
              <a:rPr lang="es-ES" sz="4000" b="1" dirty="0" smtClean="0">
                <a:cs typeface="Arial" charset="0"/>
              </a:rPr>
              <a:t> </a:t>
            </a:r>
            <a:r>
              <a:rPr lang="es-ES" sz="4000" b="1" dirty="0">
                <a:cs typeface="Arial" charset="0"/>
              </a:rPr>
              <a:t>of Safety </a:t>
            </a:r>
            <a:r>
              <a:rPr lang="es-ES" sz="4000" b="1" dirty="0" err="1" smtClean="0">
                <a:cs typeface="Arial" charset="0"/>
              </a:rPr>
              <a:t>Strategies</a:t>
            </a:r>
            <a:endParaRPr lang="es-ES" sz="4000" b="1" dirty="0">
              <a:cs typeface="Arial"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3831767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077200" cy="1143000"/>
          </a:xfrm>
        </p:spPr>
        <p:txBody>
          <a:bodyPr/>
          <a:lstStyle/>
          <a:p>
            <a:r>
              <a:rPr lang="en-US" b="1" dirty="0" smtClean="0">
                <a:solidFill>
                  <a:srgbClr val="FFFF00"/>
                </a:solidFill>
                <a:effectLst>
                  <a:outerShdw blurRad="38100" dist="38100" dir="2700000" algn="tl">
                    <a:srgbClr val="000000">
                      <a:alpha val="43137"/>
                    </a:srgbClr>
                  </a:outerShdw>
                </a:effectLst>
              </a:rPr>
              <a:t>Corrective Actions</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7"/>
            <a:ext cx="8229600" cy="4525963"/>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lnSpc>
                <a:spcPct val="90000"/>
              </a:lnSpc>
              <a:buFont typeface="Arial" pitchFamily="34" charset="0"/>
              <a:buChar char="•"/>
            </a:pPr>
            <a:r>
              <a:rPr lang="en-US" sz="2400" dirty="0" smtClean="0">
                <a:solidFill>
                  <a:schemeClr val="bg1"/>
                </a:solidFill>
                <a:cs typeface="Times New Roman" pitchFamily="18" charset="0"/>
              </a:rPr>
              <a:t>Section 15(b) of the Consumer Product Safety Act requires manufacturers, distributors, and retailers to report to CPSC “immediately” if they obtain information that a product contains a defect than could create a substantial product hazard or creates an </a:t>
            </a:r>
            <a:r>
              <a:rPr lang="en-US" sz="2400" smtClean="0">
                <a:solidFill>
                  <a:schemeClr val="bg1"/>
                </a:solidFill>
                <a:cs typeface="Times New Roman" pitchFamily="18" charset="0"/>
              </a:rPr>
              <a:t>unreasonable risk of </a:t>
            </a:r>
            <a:r>
              <a:rPr lang="en-US" sz="2400" dirty="0" smtClean="0">
                <a:solidFill>
                  <a:schemeClr val="bg1"/>
                </a:solidFill>
                <a:cs typeface="Times New Roman" pitchFamily="18" charset="0"/>
              </a:rPr>
              <a:t>serious injury.</a:t>
            </a:r>
          </a:p>
          <a:p>
            <a:pPr eaLnBrk="1" hangingPunct="1">
              <a:lnSpc>
                <a:spcPct val="90000"/>
              </a:lnSpc>
              <a:buFont typeface="Arial" pitchFamily="34" charset="0"/>
              <a:buChar char="•"/>
            </a:pPr>
            <a:r>
              <a:rPr lang="en-US" sz="2400" dirty="0" smtClean="0">
                <a:solidFill>
                  <a:schemeClr val="bg1"/>
                </a:solidFill>
                <a:cs typeface="Times New Roman" pitchFamily="18" charset="0"/>
              </a:rPr>
              <a:t>The Commission may order a manufacturer, distributor or retailer to:</a:t>
            </a:r>
          </a:p>
          <a:p>
            <a:pPr lvl="1" eaLnBrk="1" hangingPunct="1">
              <a:lnSpc>
                <a:spcPct val="90000"/>
              </a:lnSpc>
            </a:pPr>
            <a:r>
              <a:rPr lang="en-US" sz="2400" dirty="0" smtClean="0">
                <a:solidFill>
                  <a:schemeClr val="bg1"/>
                </a:solidFill>
                <a:cs typeface="Times New Roman" pitchFamily="18" charset="0"/>
              </a:rPr>
              <a:t> Recall, notify the public of the problem, and/or to take corrective action, and/or </a:t>
            </a:r>
          </a:p>
          <a:p>
            <a:pPr lvl="1" eaLnBrk="1" hangingPunct="1">
              <a:lnSpc>
                <a:spcPct val="90000"/>
              </a:lnSpc>
            </a:pPr>
            <a:r>
              <a:rPr lang="en-US" sz="2400" dirty="0" smtClean="0">
                <a:solidFill>
                  <a:schemeClr val="bg1"/>
                </a:solidFill>
                <a:cs typeface="Times New Roman" pitchFamily="18" charset="0"/>
              </a:rPr>
              <a:t>Repair, replace the product at no charge, or refund the purchase price. </a:t>
            </a:r>
          </a:p>
          <a:p>
            <a:pPr eaLnBrk="1" hangingPunct="1">
              <a:lnSpc>
                <a:spcPct val="90000"/>
              </a:lnSpc>
              <a:buNone/>
            </a:pPr>
            <a:endParaRPr lang="en-US" sz="2800" dirty="0" smtClean="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sp>
        <p:nvSpPr>
          <p:cNvPr id="2" name="Title 1"/>
          <p:cNvSpPr>
            <a:spLocks noGrp="1"/>
          </p:cNvSpPr>
          <p:nvPr>
            <p:ph type="title" idx="4294967295"/>
          </p:nvPr>
        </p:nvSpPr>
        <p:spPr>
          <a:xfrm>
            <a:off x="0" y="0"/>
            <a:ext cx="82296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Recall Info on CPSC Homepage</a:t>
            </a:r>
            <a:endParaRPr lang="en-US"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5334000" y="1676400"/>
            <a:ext cx="3505200" cy="3477875"/>
          </a:xfrm>
          <a:prstGeom prst="rect">
            <a:avLst/>
          </a:prstGeo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itchFamily="34" charset="0"/>
              <a:buChar char="•"/>
            </a:pPr>
            <a:r>
              <a:rPr lang="en-US" sz="2200" dirty="0" smtClean="0">
                <a:solidFill>
                  <a:schemeClr val="bg1"/>
                </a:solidFill>
              </a:rPr>
              <a:t>Go to www.cpsc.gov</a:t>
            </a:r>
          </a:p>
          <a:p>
            <a:pPr marL="285750" indent="-285750">
              <a:buFont typeface="Arial" pitchFamily="34" charset="0"/>
              <a:buChar char="•"/>
            </a:pPr>
            <a:endParaRPr lang="en-US" sz="2200" dirty="0" smtClean="0">
              <a:solidFill>
                <a:schemeClr val="bg1"/>
              </a:solidFill>
            </a:endParaRPr>
          </a:p>
          <a:p>
            <a:pPr marL="285750" indent="-285750">
              <a:buFont typeface="Arial" pitchFamily="34" charset="0"/>
              <a:buChar char="•"/>
            </a:pPr>
            <a:r>
              <a:rPr lang="en-US" sz="2200" dirty="0" smtClean="0">
                <a:solidFill>
                  <a:schemeClr val="bg1"/>
                </a:solidFill>
              </a:rPr>
              <a:t>Click on the Recalls Tab at the top of the page.</a:t>
            </a:r>
          </a:p>
          <a:p>
            <a:endParaRPr lang="en-US" sz="2200" dirty="0" smtClean="0">
              <a:solidFill>
                <a:schemeClr val="bg1"/>
              </a:solidFill>
            </a:endParaRPr>
          </a:p>
          <a:p>
            <a:pPr marL="285750" indent="-285750">
              <a:buFont typeface="Arial" pitchFamily="34" charset="0"/>
              <a:buChar char="•"/>
            </a:pPr>
            <a:r>
              <a:rPr lang="en-US" sz="2200" dirty="0" smtClean="0">
                <a:solidFill>
                  <a:schemeClr val="bg1"/>
                </a:solidFill>
              </a:rPr>
              <a:t>Here is where you will find recent recalls and also info on how to sign up to get recalls sent directly to you.</a:t>
            </a:r>
            <a:endParaRPr lang="en-US" sz="2200" dirty="0">
              <a:solidFill>
                <a:schemeClr val="bg1"/>
              </a:solidFill>
            </a:endParaRPr>
          </a:p>
        </p:txBody>
      </p:sp>
      <p:pic>
        <p:nvPicPr>
          <p:cNvPr id="5"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77333"/>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 name="Picture 6" descr="Recent Recalls | CPSC.gov - Windows Internet Explor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11621497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pic>
        <p:nvPicPr>
          <p:cNvPr id="3" name="Picture 2" descr="SaferProducts.gov | Search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3173759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152400"/>
            <a:ext cx="7010400" cy="990600"/>
          </a:xfrm>
        </p:spPr>
        <p:txBody>
          <a:bodyPr/>
          <a:lstStyle/>
          <a:p>
            <a:pPr eaLnBrk="1" hangingPunct="1"/>
            <a:r>
              <a:rPr lang="en-US" sz="4000" b="1" dirty="0" smtClean="0">
                <a:solidFill>
                  <a:srgbClr val="FFFF00"/>
                </a:solidFill>
                <a:effectLst>
                  <a:outerShdw blurRad="38100" dist="38100" dir="2700000" algn="tl">
                    <a:srgbClr val="000000">
                      <a:alpha val="43137"/>
                    </a:srgbClr>
                  </a:outerShdw>
                </a:effectLst>
                <a:cs typeface="Times New Roman" pitchFamily="18" charset="0"/>
              </a:rPr>
              <a:t>  Penalties</a:t>
            </a:r>
          </a:p>
        </p:txBody>
      </p:sp>
      <p:sp>
        <p:nvSpPr>
          <p:cNvPr id="30723" name="Rectangle 3"/>
          <p:cNvSpPr>
            <a:spLocks noGrp="1" noChangeArrowheads="1"/>
          </p:cNvSpPr>
          <p:nvPr>
            <p:ph type="body" idx="1"/>
          </p:nvPr>
        </p:nvSpPr>
        <p:spPr>
          <a:xfrm>
            <a:off x="838200" y="1676400"/>
            <a:ext cx="7391400" cy="4648200"/>
          </a:xfrm>
          <a:ln>
            <a:solidFill>
              <a:srgbClr val="FFFF66"/>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eaLnBrk="1" hangingPunct="1">
              <a:lnSpc>
                <a:spcPct val="90000"/>
              </a:lnSpc>
              <a:buFont typeface="Arial" pitchFamily="34" charset="0"/>
              <a:buChar char="•"/>
            </a:pPr>
            <a:r>
              <a:rPr lang="en-US" sz="2800" dirty="0" smtClean="0">
                <a:solidFill>
                  <a:schemeClr val="bg1"/>
                </a:solidFill>
                <a:cs typeface="Times New Roman" pitchFamily="18" charset="0"/>
              </a:rPr>
              <a:t>Any person who </a:t>
            </a:r>
            <a:r>
              <a:rPr lang="en-US" sz="2800" i="1" dirty="0" smtClean="0">
                <a:solidFill>
                  <a:schemeClr val="bg1"/>
                </a:solidFill>
                <a:cs typeface="Times New Roman" pitchFamily="18" charset="0"/>
              </a:rPr>
              <a:t>knowingly</a:t>
            </a:r>
            <a:r>
              <a:rPr lang="en-US" sz="2800" dirty="0" smtClean="0">
                <a:solidFill>
                  <a:schemeClr val="bg1"/>
                </a:solidFill>
                <a:cs typeface="Times New Roman" pitchFamily="18" charset="0"/>
              </a:rPr>
              <a:t> commits a violation is subject to a civil penalty of $100,000 for each violation (CPSIA).</a:t>
            </a:r>
          </a:p>
          <a:p>
            <a:pPr eaLnBrk="1" hangingPunct="1">
              <a:lnSpc>
                <a:spcPct val="90000"/>
              </a:lnSpc>
              <a:buFont typeface="Arial" pitchFamily="34" charset="0"/>
              <a:buChar char="•"/>
            </a:pPr>
            <a:endParaRPr lang="en-US" sz="2800" dirty="0" smtClean="0">
              <a:solidFill>
                <a:schemeClr val="bg1"/>
              </a:solidFill>
              <a:cs typeface="Times New Roman" pitchFamily="18" charset="0"/>
            </a:endParaRPr>
          </a:p>
          <a:p>
            <a:pPr eaLnBrk="1" hangingPunct="1">
              <a:lnSpc>
                <a:spcPct val="90000"/>
              </a:lnSpc>
              <a:buFont typeface="Arial" pitchFamily="34" charset="0"/>
              <a:buChar char="•"/>
            </a:pPr>
            <a:r>
              <a:rPr lang="en-US" sz="2800" dirty="0" smtClean="0">
                <a:solidFill>
                  <a:schemeClr val="bg1"/>
                </a:solidFill>
                <a:cs typeface="Times New Roman" pitchFamily="18" charset="0"/>
              </a:rPr>
              <a:t>The maximum civil penalty for a related series of violations is capped at $15,150,000 (January 2012).</a:t>
            </a:r>
          </a:p>
          <a:p>
            <a:pPr lvl="1" eaLnBrk="1" hangingPunct="1">
              <a:lnSpc>
                <a:spcPct val="90000"/>
              </a:lnSpc>
              <a:buFont typeface="Arial" pitchFamily="34" charset="0"/>
              <a:buChar char="•"/>
            </a:pPr>
            <a:endParaRPr lang="en-US" i="1" dirty="0" smtClean="0">
              <a:solidFill>
                <a:schemeClr val="bg1"/>
              </a:solidFill>
              <a:cs typeface="Times New Roman" pitchFamily="18" charset="0"/>
            </a:endParaRPr>
          </a:p>
          <a:p>
            <a:pPr eaLnBrk="1" hangingPunct="1">
              <a:lnSpc>
                <a:spcPct val="90000"/>
              </a:lnSpc>
              <a:buFont typeface="Arial" pitchFamily="34" charset="0"/>
              <a:buChar char="•"/>
            </a:pPr>
            <a:r>
              <a:rPr lang="en-US" sz="2800" dirty="0" smtClean="0">
                <a:solidFill>
                  <a:schemeClr val="bg1"/>
                </a:solidFill>
                <a:cs typeface="Times New Roman" pitchFamily="18" charset="0"/>
              </a:rPr>
              <a:t>Criminal penalties (including imprisonment) are also possible for </a:t>
            </a:r>
            <a:r>
              <a:rPr lang="en-US" sz="2800" i="1" dirty="0" smtClean="0">
                <a:solidFill>
                  <a:schemeClr val="bg1"/>
                </a:solidFill>
                <a:cs typeface="Times New Roman" pitchFamily="18" charset="0"/>
              </a:rPr>
              <a:t>willful</a:t>
            </a:r>
            <a:r>
              <a:rPr lang="en-US" sz="2800" dirty="0" smtClean="0">
                <a:solidFill>
                  <a:schemeClr val="bg1"/>
                </a:solidFill>
                <a:cs typeface="Times New Roman" pitchFamily="18" charset="0"/>
              </a:rPr>
              <a:t> violations.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pic>
        <p:nvPicPr>
          <p:cNvPr id="6"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52400" y="60198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dirty="0" smtClean="0">
                <a:solidFill>
                  <a:srgbClr val="FFFF00"/>
                </a:solidFill>
                <a:effectLst>
                  <a:outerShdw blurRad="38100" dist="38100" dir="2700000" algn="tl">
                    <a:srgbClr val="000000">
                      <a:alpha val="43137"/>
                    </a:srgbClr>
                  </a:outerShdw>
                </a:effectLst>
              </a:rPr>
              <a:t>Penalty History</a:t>
            </a:r>
            <a:endParaRPr lang="en-US" b="1" dirty="0">
              <a:solidFill>
                <a:srgbClr val="FFFF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281123243"/>
              </p:ext>
            </p:extLst>
          </p:nvPr>
        </p:nvGraphicFramePr>
        <p:xfrm>
          <a:off x="457200" y="1645920"/>
          <a:ext cx="8229600" cy="4719320"/>
        </p:xfrm>
        <a:graphic>
          <a:graphicData uri="http://schemas.openxmlformats.org/drawingml/2006/table">
            <a:tbl>
              <a:tblPr firstRow="1" bandRow="1">
                <a:tableStyleId>{21E4AEA4-8DFA-4A89-87EB-49C32662AFE0}</a:tableStyleId>
              </a:tblPr>
              <a:tblGrid>
                <a:gridCol w="8229600"/>
              </a:tblGrid>
              <a:tr h="370840">
                <a:tc>
                  <a:txBody>
                    <a:bodyPr/>
                    <a:lstStyle/>
                    <a:p>
                      <a:pPr algn="ctr"/>
                      <a:r>
                        <a:rPr lang="en-US" dirty="0" smtClean="0"/>
                        <a:t>Non Compliant</a:t>
                      </a:r>
                      <a:r>
                        <a:rPr lang="en-US" baseline="0" dirty="0" smtClean="0"/>
                        <a:t> Company Fines</a:t>
                      </a:r>
                      <a:endParaRPr lang="en-US" dirty="0"/>
                    </a:p>
                  </a:txBody>
                  <a:tcPr/>
                </a:tc>
              </a:tr>
              <a:tr h="370840">
                <a:tc>
                  <a:txBody>
                    <a:bodyPr/>
                    <a:lstStyle/>
                    <a:p>
                      <a:pPr algn="ctr"/>
                      <a:r>
                        <a:rPr lang="en-US" dirty="0" smtClean="0"/>
                        <a:t>Forman Mills </a:t>
                      </a:r>
                      <a:r>
                        <a:rPr lang="en-US" b="1" dirty="0" smtClean="0"/>
                        <a:t>$600.00</a:t>
                      </a:r>
                      <a:r>
                        <a:rPr lang="en-US" b="1" baseline="0" dirty="0" smtClean="0"/>
                        <a:t> </a:t>
                      </a:r>
                      <a:r>
                        <a:rPr lang="en-US" baseline="0" dirty="0" smtClean="0"/>
                        <a:t>for Failing to Report Drawstrings  </a:t>
                      </a:r>
                      <a:endParaRPr lang="en-US" dirty="0"/>
                    </a:p>
                  </a:txBody>
                  <a:tcPr/>
                </a:tc>
              </a:tr>
              <a:tr h="370840">
                <a:tc>
                  <a:txBody>
                    <a:bodyPr/>
                    <a:lstStyle/>
                    <a:p>
                      <a:pPr algn="ctr"/>
                      <a:r>
                        <a:rPr lang="en-US" dirty="0" smtClean="0"/>
                        <a:t>Williams-Sonoma </a:t>
                      </a:r>
                      <a:r>
                        <a:rPr lang="en-US" b="1" dirty="0" smtClean="0"/>
                        <a:t>$700,000 </a:t>
                      </a:r>
                      <a:r>
                        <a:rPr lang="en-US" dirty="0" smtClean="0"/>
                        <a:t>for Failing to</a:t>
                      </a:r>
                      <a:r>
                        <a:rPr lang="en-US" baseline="0" dirty="0" smtClean="0"/>
                        <a:t> Report </a:t>
                      </a:r>
                      <a:r>
                        <a:rPr lang="en-US" baseline="0" smtClean="0"/>
                        <a:t>Defective Blinds/Shades</a:t>
                      </a:r>
                      <a:endParaRPr lang="en-US" dirty="0"/>
                    </a:p>
                  </a:txBody>
                  <a:tcPr/>
                </a:tc>
              </a:tr>
              <a:tr h="370840">
                <a:tc>
                  <a:txBody>
                    <a:bodyPr/>
                    <a:lstStyle/>
                    <a:p>
                      <a:pPr algn="ctr"/>
                      <a:r>
                        <a:rPr lang="en-US" dirty="0" smtClean="0"/>
                        <a:t>Reebok </a:t>
                      </a:r>
                      <a:r>
                        <a:rPr lang="en-US" b="1" dirty="0" smtClean="0"/>
                        <a:t>$1 Million</a:t>
                      </a:r>
                      <a:r>
                        <a:rPr lang="en-US" b="1" baseline="0" dirty="0" smtClean="0"/>
                        <a:t> </a:t>
                      </a:r>
                      <a:r>
                        <a:rPr lang="en-US" baseline="0" dirty="0" smtClean="0"/>
                        <a:t>for Lead Bracelets</a:t>
                      </a:r>
                      <a:endParaRPr lang="en-US" dirty="0"/>
                    </a:p>
                  </a:txBody>
                  <a:tcPr/>
                </a:tc>
              </a:tr>
              <a:tr h="370840">
                <a:tc>
                  <a:txBody>
                    <a:bodyPr/>
                    <a:lstStyle/>
                    <a:p>
                      <a:pPr algn="ctr"/>
                      <a:r>
                        <a:rPr lang="en-US" baseline="0" dirty="0" smtClean="0"/>
                        <a:t>General Electric </a:t>
                      </a:r>
                      <a:r>
                        <a:rPr lang="en-US" b="1" baseline="0" dirty="0" smtClean="0"/>
                        <a:t>$3.5 Million </a:t>
                      </a:r>
                      <a:r>
                        <a:rPr lang="en-US" b="0" baseline="0" dirty="0" smtClean="0"/>
                        <a:t>for Failing to Report Defective Ranges and  Dishwashers</a:t>
                      </a:r>
                      <a:endParaRPr lang="en-US" b="0" dirty="0"/>
                    </a:p>
                  </a:txBody>
                  <a:tcPr/>
                </a:tc>
              </a:tr>
              <a:tr h="370840">
                <a:tc>
                  <a:txBody>
                    <a:bodyPr/>
                    <a:lstStyle/>
                    <a:p>
                      <a:pPr algn="ctr"/>
                      <a:r>
                        <a:rPr lang="en-US" baseline="0" dirty="0" smtClean="0"/>
                        <a:t>Importer/Exporter Sentenced to </a:t>
                      </a:r>
                      <a:r>
                        <a:rPr lang="en-US" b="1" baseline="0" dirty="0" smtClean="0"/>
                        <a:t>Federal Prison </a:t>
                      </a:r>
                      <a:r>
                        <a:rPr lang="en-US" baseline="0" dirty="0" smtClean="0"/>
                        <a:t>for Importing Banned Products</a:t>
                      </a:r>
                      <a:endParaRPr lang="en-US" dirty="0"/>
                    </a:p>
                  </a:txBody>
                  <a:tcPr/>
                </a:tc>
              </a:tr>
              <a:tr h="370840">
                <a:tc>
                  <a:txBody>
                    <a:bodyPr/>
                    <a:lstStyle/>
                    <a:p>
                      <a:pPr algn="ctr"/>
                      <a:r>
                        <a:rPr lang="en-US" dirty="0" err="1" smtClean="0"/>
                        <a:t>Graco</a:t>
                      </a:r>
                      <a:r>
                        <a:rPr lang="en-US" dirty="0" smtClean="0"/>
                        <a:t> Children’s Products</a:t>
                      </a:r>
                      <a:r>
                        <a:rPr lang="en-US" baseline="0" dirty="0" smtClean="0"/>
                        <a:t> Inc</a:t>
                      </a:r>
                      <a:r>
                        <a:rPr lang="en-US" b="1" baseline="0" dirty="0" smtClean="0"/>
                        <a:t>. $4 Million </a:t>
                      </a:r>
                      <a:r>
                        <a:rPr lang="en-US" baseline="0" dirty="0" smtClean="0"/>
                        <a:t>for Toddler Beds</a:t>
                      </a:r>
                      <a:endParaRPr lang="en-US" dirty="0"/>
                    </a:p>
                  </a:txBody>
                  <a:tcPr/>
                </a:tc>
              </a:tr>
              <a:tr h="370840">
                <a:tc>
                  <a:txBody>
                    <a:bodyPr/>
                    <a:lstStyle/>
                    <a:p>
                      <a:pPr algn="ctr"/>
                      <a:r>
                        <a:rPr lang="en-US" dirty="0" smtClean="0"/>
                        <a:t>STK </a:t>
                      </a:r>
                      <a:r>
                        <a:rPr lang="en-US" b="1" dirty="0" smtClean="0"/>
                        <a:t>$270,000</a:t>
                      </a:r>
                      <a:r>
                        <a:rPr lang="en-US" dirty="0" smtClean="0"/>
                        <a:t> for Importing Dangerous Toys</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Batta</a:t>
                      </a:r>
                      <a:r>
                        <a:rPr lang="en-US" baseline="0" dirty="0" smtClean="0"/>
                        <a:t> </a:t>
                      </a:r>
                      <a:r>
                        <a:rPr lang="en-US" b="1" baseline="0" dirty="0" smtClean="0"/>
                        <a:t>$400,000 </a:t>
                      </a:r>
                      <a:r>
                        <a:rPr lang="en-US" baseline="0" dirty="0" smtClean="0"/>
                        <a:t>for Failing to Report Magnet Toys</a:t>
                      </a:r>
                      <a:endParaRPr lang="en-US"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The Limited Inc. </a:t>
                      </a:r>
                      <a:r>
                        <a:rPr lang="en-US" b="1" dirty="0" smtClean="0"/>
                        <a:t>$500,000 </a:t>
                      </a:r>
                      <a:r>
                        <a:rPr lang="en-US" dirty="0" smtClean="0"/>
                        <a:t>for Selling</a:t>
                      </a:r>
                      <a:r>
                        <a:rPr lang="en-US" baseline="0" dirty="0" smtClean="0"/>
                        <a:t> Flammable Children’s Sleepwear</a:t>
                      </a:r>
                      <a:endParaRPr lang="en-US"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Office Deport </a:t>
                      </a:r>
                      <a:r>
                        <a:rPr lang="en-US" b="1" dirty="0" smtClean="0"/>
                        <a:t>$3.4 Million </a:t>
                      </a:r>
                      <a:r>
                        <a:rPr lang="en-US" dirty="0" smtClean="0"/>
                        <a:t>for Failing to Report</a:t>
                      </a:r>
                      <a:r>
                        <a:rPr lang="en-US" baseline="0" dirty="0" smtClean="0"/>
                        <a:t> Defective </a:t>
                      </a:r>
                      <a:r>
                        <a:rPr lang="en-US" baseline="0" smtClean="0"/>
                        <a:t>Office Chairs</a:t>
                      </a:r>
                      <a:endParaRPr lang="en-US"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Cinmar</a:t>
                      </a:r>
                      <a:r>
                        <a:rPr lang="en-US" dirty="0" smtClean="0"/>
                        <a:t> </a:t>
                      </a:r>
                      <a:r>
                        <a:rPr lang="en-US" b="1" dirty="0" smtClean="0"/>
                        <a:t>$1.3 Million </a:t>
                      </a:r>
                      <a:r>
                        <a:rPr lang="en-US" dirty="0" smtClean="0"/>
                        <a:t>for Failing to Report Defective Step Ladders</a:t>
                      </a:r>
                    </a:p>
                  </a:txBody>
                  <a:tcPr/>
                </a:tc>
              </a:tr>
            </a:tbl>
          </a:graphicData>
        </a:graphic>
      </p:graphicFrame>
      <p:sp>
        <p:nvSpPr>
          <p:cNvPr id="4" name="TextBox 3"/>
          <p:cNvSpPr txBox="1"/>
          <p:nvPr/>
        </p:nvSpPr>
        <p:spPr>
          <a:xfrm>
            <a:off x="1981200" y="6344416"/>
            <a:ext cx="5334000" cy="307777"/>
          </a:xfrm>
          <a:prstGeom prst="rect">
            <a:avLst/>
          </a:prstGeom>
          <a:noFill/>
        </p:spPr>
        <p:txBody>
          <a:bodyPr wrap="square" rtlCol="0">
            <a:spAutoFit/>
          </a:bodyPr>
          <a:lstStyle/>
          <a:p>
            <a:pPr algn="ctr"/>
            <a:r>
              <a:rPr lang="en-US" sz="1400" b="1" dirty="0">
                <a:solidFill>
                  <a:srgbClr val="FFFF66"/>
                </a:solidFill>
              </a:rPr>
              <a:t>http://www.cpsc.gov/ABOUT/Cpsia/sect217.html</a:t>
            </a:r>
          </a:p>
        </p:txBody>
      </p:sp>
      <p:pic>
        <p:nvPicPr>
          <p:cNvPr id="5"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096000"/>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8012719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19100" y="50800"/>
            <a:ext cx="8229600" cy="1143000"/>
          </a:xfrm>
        </p:spPr>
        <p:txBody>
          <a:bodyPr/>
          <a:lstStyle/>
          <a:p>
            <a:pPr algn="ctr" eaLnBrk="1" hangingPunct="1"/>
            <a:r>
              <a:rPr lang="en-US" sz="3600" b="1" dirty="0" smtClean="0">
                <a:solidFill>
                  <a:srgbClr val="FFFF00"/>
                </a:solidFill>
                <a:effectLst>
                  <a:outerShdw blurRad="38100" dist="38100" dir="2700000" algn="tl">
                    <a:srgbClr val="000000">
                      <a:alpha val="43137"/>
                    </a:srgbClr>
                  </a:outerShdw>
                </a:effectLst>
              </a:rPr>
              <a:t>Safer Products</a:t>
            </a:r>
            <a:r>
              <a:rPr lang="en-US" altLang="zh-CN" sz="2800" dirty="0" smtClean="0">
                <a:solidFill>
                  <a:schemeClr val="bg1"/>
                </a:solidFill>
                <a:effectLst/>
                <a:ea typeface="SimSun" pitchFamily="2" charset="-122"/>
              </a:rPr>
              <a:t/>
            </a:r>
            <a:br>
              <a:rPr lang="en-US" altLang="zh-CN" sz="2800" dirty="0" smtClean="0">
                <a:solidFill>
                  <a:schemeClr val="bg1"/>
                </a:solidFill>
                <a:effectLst/>
                <a:ea typeface="SimSun" pitchFamily="2" charset="-122"/>
              </a:rPr>
            </a:br>
            <a:endParaRPr lang="zh-CN" altLang="en-US" sz="2800" dirty="0" smtClean="0">
              <a:solidFill>
                <a:schemeClr val="bg1"/>
              </a:solidFill>
              <a:effectLst/>
              <a:ea typeface="SimSun" pitchFamily="2"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413" y="838200"/>
            <a:ext cx="6698587" cy="5615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057400" y="6508032"/>
            <a:ext cx="4953000" cy="369332"/>
          </a:xfrm>
          <a:prstGeom prst="rect">
            <a:avLst/>
          </a:prstGeom>
          <a:noFill/>
        </p:spPr>
        <p:txBody>
          <a:bodyPr wrap="square" rtlCol="0">
            <a:spAutoFit/>
          </a:bodyPr>
          <a:lstStyle/>
          <a:p>
            <a:pPr algn="ctr"/>
            <a:r>
              <a:rPr lang="en-US" b="1" dirty="0" smtClean="0">
                <a:solidFill>
                  <a:srgbClr val="FFC000"/>
                </a:solidFill>
                <a:latin typeface="Calibri"/>
                <a:ea typeface="Calibri"/>
                <a:cs typeface="Times New Roman"/>
              </a:rPr>
              <a:t>http://www.saferproducts.gov/</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65</a:t>
            </a:fld>
            <a:endParaRPr lang="en-US">
              <a:solidFill>
                <a:prstClr val="black">
                  <a:tint val="75000"/>
                </a:prstClr>
              </a:solidFill>
            </a:endParaRPr>
          </a:p>
        </p:txBody>
      </p:sp>
      <p:pic>
        <p:nvPicPr>
          <p:cNvPr id="8" name="Picture 2" descr="C:\Users\amajane\AppData\Local\Microsoft\Windows\Temporary Internet Files\Content.Outlook\L3XSOOPK\CPSC_logo_redblue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6200" y="6108631"/>
            <a:ext cx="685800" cy="690800"/>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283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143000"/>
          </a:xfrm>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Main Website</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12" y="1219200"/>
            <a:ext cx="6773388" cy="5141909"/>
          </a:xfrm>
          <a:prstGeom prst="rect">
            <a:avLst/>
          </a:prstGeom>
          <a:ln w="38100">
            <a:solidFill>
              <a:schemeClr val="tx1"/>
            </a:solidFill>
          </a:ln>
        </p:spPr>
      </p:pic>
      <p:sp>
        <p:nvSpPr>
          <p:cNvPr id="5" name="TextBox 4"/>
          <p:cNvSpPr txBox="1"/>
          <p:nvPr/>
        </p:nvSpPr>
        <p:spPr>
          <a:xfrm>
            <a:off x="3581400" y="6457890"/>
            <a:ext cx="1981200" cy="400110"/>
          </a:xfrm>
          <a:prstGeom prst="rect">
            <a:avLst/>
          </a:prstGeom>
          <a:noFill/>
          <a:ln>
            <a:solidFill>
              <a:schemeClr val="tx1"/>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b="1" dirty="0" smtClean="0"/>
              <a:t>www.cpsc.gov</a:t>
            </a:r>
            <a:endParaRPr lang="en-US" sz="2000" b="1" dirty="0"/>
          </a:p>
        </p:txBody>
      </p:sp>
      <p:pic>
        <p:nvPicPr>
          <p:cNvPr id="7" name="Picture 2" descr="C:\Users\amajane\AppData\Local\Microsoft\Windows\Temporary Internet Files\Content.Outlook\L3XSOOPK\CPSC_logo_redblueRGB.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57200" y="76200"/>
            <a:ext cx="916386" cy="923067"/>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73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YouTube Channel</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73" y="1609098"/>
            <a:ext cx="8697539" cy="4486902"/>
          </a:xfrm>
          <a:prstGeom prst="rect">
            <a:avLst/>
          </a:prstGeom>
          <a:ln w="28575">
            <a:solidFill>
              <a:schemeClr val="tx1"/>
            </a:solidFill>
          </a:ln>
        </p:spPr>
      </p:pic>
      <p:sp>
        <p:nvSpPr>
          <p:cNvPr id="5" name="TextBox 4"/>
          <p:cNvSpPr txBox="1"/>
          <p:nvPr/>
        </p:nvSpPr>
        <p:spPr>
          <a:xfrm>
            <a:off x="3124200" y="6305490"/>
            <a:ext cx="3048000" cy="400110"/>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smtClean="0">
                <a:latin typeface="Calibri" pitchFamily="34" charset="0"/>
                <a:cs typeface="Calibri" pitchFamily="34" charset="0"/>
              </a:rPr>
              <a:t>www.youtube.com/uscpsc</a:t>
            </a:r>
            <a:endParaRPr lang="en-US" sz="2000" b="1" dirty="0">
              <a:latin typeface="Calibri" pitchFamily="34" charset="0"/>
              <a:cs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600"/>
            <a:ext cx="1295400" cy="915888"/>
          </a:xfrm>
          <a:prstGeom prst="rect">
            <a:avLst/>
          </a:prstGeom>
        </p:spPr>
      </p:pic>
    </p:spTree>
    <p:extLst>
      <p:ext uri="{BB962C8B-B14F-4D97-AF65-F5344CB8AC3E}">
        <p14:creationId xmlns:p14="http://schemas.microsoft.com/office/powerpoint/2010/main" val="1352174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68</a:t>
            </a:fld>
            <a:endParaRPr lang="en-US">
              <a:solidFill>
                <a:prstClr val="black">
                  <a:tint val="75000"/>
                </a:prstClr>
              </a:solidFill>
            </a:endParaRPr>
          </a:p>
        </p:txBody>
      </p:sp>
      <p:pic>
        <p:nvPicPr>
          <p:cNvPr id="3" name="Picture 2" descr="CPSC Launches Spanish YouTube Channel, Videos have lifesaving information and demonstrations |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3087857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On Safety Blog</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69</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1710610" cy="9143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02" y="1447800"/>
            <a:ext cx="8875898" cy="4495800"/>
          </a:xfrm>
          <a:prstGeom prst="rect">
            <a:avLst/>
          </a:prstGeom>
          <a:ln w="28575">
            <a:solidFill>
              <a:schemeClr val="tx1"/>
            </a:solidFill>
          </a:ln>
        </p:spPr>
      </p:pic>
      <p:sp>
        <p:nvSpPr>
          <p:cNvPr id="6" name="TextBox 5"/>
          <p:cNvSpPr txBox="1"/>
          <p:nvPr/>
        </p:nvSpPr>
        <p:spPr>
          <a:xfrm>
            <a:off x="3200400" y="6200745"/>
            <a:ext cx="2895600" cy="400110"/>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smtClean="0">
                <a:latin typeface="Calibri" pitchFamily="34" charset="0"/>
                <a:cs typeface="Calibri" pitchFamily="34" charset="0"/>
              </a:rPr>
              <a:t>www.cpsc.gov/onsafety/</a:t>
            </a:r>
            <a:endParaRPr lang="en-US" sz="2000" b="1" dirty="0">
              <a:latin typeface="Calibri" pitchFamily="34" charset="0"/>
              <a:cs typeface="Calibri" pitchFamily="34" charset="0"/>
            </a:endParaRPr>
          </a:p>
        </p:txBody>
      </p:sp>
    </p:spTree>
    <p:extLst>
      <p:ext uri="{BB962C8B-B14F-4D97-AF65-F5344CB8AC3E}">
        <p14:creationId xmlns:p14="http://schemas.microsoft.com/office/powerpoint/2010/main" val="133591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6"/>
          <p:cNvGrpSpPr>
            <a:grpSpLocks/>
          </p:cNvGrpSpPr>
          <p:nvPr/>
        </p:nvGrpSpPr>
        <p:grpSpPr bwMode="auto">
          <a:xfrm>
            <a:off x="1595314" y="2047726"/>
            <a:ext cx="6337300" cy="3200400"/>
            <a:chOff x="1600200" y="2286000"/>
            <a:chExt cx="6336842" cy="3200401"/>
          </a:xfrm>
        </p:grpSpPr>
        <p:pic>
          <p:nvPicPr>
            <p:cNvPr id="7173" name="Picture 5" descr="Picture of Recalled Table Saw"/>
            <p:cNvPicPr>
              <a:picLocks noChangeAspect="1" noChangeArrowheads="1"/>
            </p:cNvPicPr>
            <p:nvPr/>
          </p:nvPicPr>
          <p:blipFill>
            <a:blip r:embed="rId3">
              <a:extLst>
                <a:ext uri="{28A0092B-C50C-407E-A947-70E740481C1C}">
                  <a14:useLocalDpi xmlns:a14="http://schemas.microsoft.com/office/drawing/2010/main" val="0"/>
                </a:ext>
              </a:extLst>
            </a:blip>
            <a:srcRect b="28815"/>
            <a:stretch>
              <a:fillRect/>
            </a:stretch>
          </p:blipFill>
          <p:spPr bwMode="auto">
            <a:xfrm>
              <a:off x="1600200" y="2286000"/>
              <a:ext cx="6336842"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rot="20869044">
              <a:off x="4595597" y="4778376"/>
              <a:ext cx="542886" cy="287338"/>
            </a:xfrm>
            <a:prstGeom prst="roundRect">
              <a:avLst>
                <a:gd name="adj" fmla="val 397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rgbClr val="FFFFFF"/>
                </a:solidFill>
                <a:latin typeface="Calibri" pitchFamily="34" charset="0"/>
              </a:endParaRPr>
            </a:p>
          </p:txBody>
        </p:sp>
      </p:grpSp>
      <p:sp>
        <p:nvSpPr>
          <p:cNvPr id="7" name="TextBox 6"/>
          <p:cNvSpPr txBox="1"/>
          <p:nvPr/>
        </p:nvSpPr>
        <p:spPr>
          <a:xfrm>
            <a:off x="2096964" y="5389619"/>
            <a:ext cx="5334000" cy="45720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atin typeface="Calibri" pitchFamily="34" charset="0"/>
              </a:rPr>
              <a:t>Table Saw – Blade Guard</a:t>
            </a:r>
          </a:p>
        </p:txBody>
      </p:sp>
      <p:sp>
        <p:nvSpPr>
          <p:cNvPr id="9" name="Rectangle 8"/>
          <p:cNvSpPr/>
          <p:nvPr/>
        </p:nvSpPr>
        <p:spPr>
          <a:xfrm>
            <a:off x="2566882" y="1398293"/>
            <a:ext cx="4672118" cy="369332"/>
          </a:xfrm>
          <a:prstGeom prst="rect">
            <a:avLst/>
          </a:prstGeom>
        </p:spPr>
        <p:txBody>
          <a:bodyPr wrap="square">
            <a:spAutoFit/>
          </a:bodyPr>
          <a:lstStyle/>
          <a:p>
            <a:r>
              <a:rPr lang="en-US" dirty="0"/>
              <a:t>2.  Limit access to the hazard (</a:t>
            </a:r>
            <a:r>
              <a:rPr lang="en-US" dirty="0" smtClean="0"/>
              <a:t>shield/guard)</a:t>
            </a:r>
            <a:endParaRPr lang="en-US" dirty="0"/>
          </a:p>
        </p:txBody>
      </p:sp>
      <p:sp>
        <p:nvSpPr>
          <p:cNvPr id="10" name="Rectangle 2"/>
          <p:cNvSpPr txBox="1">
            <a:spLocks noChangeArrowheads="1"/>
          </p:cNvSpPr>
          <p:nvPr/>
        </p:nvSpPr>
        <p:spPr>
          <a:xfrm>
            <a:off x="-2628" y="0"/>
            <a:ext cx="9144000" cy="9091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err="1" smtClean="0">
                <a:cs typeface="Arial" charset="0"/>
              </a:rPr>
              <a:t>Hierarchy</a:t>
            </a:r>
            <a:r>
              <a:rPr lang="es-ES" sz="4000" b="1" dirty="0" smtClean="0">
                <a:cs typeface="Arial" charset="0"/>
              </a:rPr>
              <a:t> </a:t>
            </a:r>
            <a:r>
              <a:rPr lang="es-ES" sz="4000" b="1" dirty="0">
                <a:cs typeface="Arial" charset="0"/>
              </a:rPr>
              <a:t>of Safety </a:t>
            </a:r>
            <a:r>
              <a:rPr lang="es-ES" sz="4000" b="1" dirty="0" err="1" smtClean="0">
                <a:cs typeface="Arial" charset="0"/>
              </a:rPr>
              <a:t>Strategies</a:t>
            </a:r>
            <a:endParaRPr lang="es-ES" sz="4000" b="1" dirty="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1775337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Flickr</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30" y="838200"/>
            <a:ext cx="1656270" cy="68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05000"/>
            <a:ext cx="8991600" cy="3763770"/>
          </a:xfrm>
          <a:prstGeom prst="rect">
            <a:avLst/>
          </a:prstGeom>
          <a:ln w="28575">
            <a:solidFill>
              <a:schemeClr val="tx1"/>
            </a:solidFill>
          </a:ln>
        </p:spPr>
      </p:pic>
      <p:sp>
        <p:nvSpPr>
          <p:cNvPr id="6" name="TextBox 5"/>
          <p:cNvSpPr txBox="1"/>
          <p:nvPr/>
        </p:nvSpPr>
        <p:spPr>
          <a:xfrm>
            <a:off x="2667000" y="6153090"/>
            <a:ext cx="3505200" cy="400110"/>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smtClean="0">
                <a:latin typeface="Calibri" pitchFamily="34" charset="0"/>
                <a:cs typeface="Calibri" pitchFamily="34" charset="0"/>
              </a:rPr>
              <a:t>www.flickr.com/photos/uscpsc</a:t>
            </a:r>
            <a:endParaRPr lang="en-US" sz="2000" b="1" dirty="0">
              <a:latin typeface="Calibri" pitchFamily="34" charset="0"/>
              <a:cs typeface="Calibri" pitchFamily="34" charset="0"/>
            </a:endParaRPr>
          </a:p>
        </p:txBody>
      </p:sp>
    </p:spTree>
    <p:extLst>
      <p:ext uri="{BB962C8B-B14F-4D97-AF65-F5344CB8AC3E}">
        <p14:creationId xmlns:p14="http://schemas.microsoft.com/office/powerpoint/2010/main" val="3566863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252"/>
            <a:ext cx="8229600" cy="1143000"/>
          </a:xfrm>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Twitter</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93034"/>
            <a:ext cx="1612399" cy="5499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045" y="1376600"/>
            <a:ext cx="5534155" cy="4871800"/>
          </a:xfrm>
          <a:prstGeom prst="rect">
            <a:avLst/>
          </a:prstGeom>
          <a:ln w="28575">
            <a:solidFill>
              <a:schemeClr val="tx1"/>
            </a:solidFill>
          </a:ln>
        </p:spPr>
      </p:pic>
      <p:sp>
        <p:nvSpPr>
          <p:cNvPr id="9" name="TextBox 8"/>
          <p:cNvSpPr txBox="1"/>
          <p:nvPr/>
        </p:nvSpPr>
        <p:spPr>
          <a:xfrm>
            <a:off x="2743200" y="6388412"/>
            <a:ext cx="3581400" cy="400110"/>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latin typeface="Calibri" pitchFamily="34" charset="0"/>
                <a:cs typeface="Calibri" pitchFamily="34" charset="0"/>
              </a:rPr>
              <a:t>https://twitter.com/OnSafety</a:t>
            </a:r>
          </a:p>
        </p:txBody>
      </p:sp>
    </p:spTree>
    <p:extLst>
      <p:ext uri="{BB962C8B-B14F-4D97-AF65-F5344CB8AC3E}">
        <p14:creationId xmlns:p14="http://schemas.microsoft.com/office/powerpoint/2010/main" val="2725381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Ways to Stay Updated: </a:t>
            </a:r>
            <a:b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br>
            <a:r>
              <a:rPr lang="en-US" sz="4500" dirty="0"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a:t>
            </a:r>
            <a:r>
              <a:rPr lang="en-US" sz="4500" dirty="0" err="1" smtClean="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SlideShare</a:t>
            </a:r>
            <a:endParaRPr lang="en-US" sz="4500" dirty="0">
              <a:solidFill>
                <a:srgbClr val="FFC000"/>
              </a:solidFill>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
        <p:nvSpPr>
          <p:cNvPr id="6" name="TextBox 5"/>
          <p:cNvSpPr txBox="1"/>
          <p:nvPr/>
        </p:nvSpPr>
        <p:spPr>
          <a:xfrm>
            <a:off x="2590800" y="6324600"/>
            <a:ext cx="4034316" cy="400110"/>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latin typeface="Calibri" pitchFamily="34" charset="0"/>
                <a:cs typeface="Calibri" pitchFamily="34" charset="0"/>
              </a:rPr>
              <a:t>http://www.slideshare.net/USCPSC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50" y="1315852"/>
            <a:ext cx="6337050" cy="4856348"/>
          </a:xfrm>
          <a:prstGeom prst="rect">
            <a:avLst/>
          </a:prstGeom>
          <a:ln w="28575">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087" y="2971800"/>
            <a:ext cx="5813913" cy="1187348"/>
          </a:xfrm>
          <a:prstGeom prst="rect">
            <a:avLst/>
          </a:prstGeom>
          <a:ln w="28575">
            <a:solidFill>
              <a:schemeClr val="tx1"/>
            </a:solidFill>
          </a:ln>
        </p:spPr>
      </p:pic>
    </p:spTree>
    <p:extLst>
      <p:ext uri="{BB962C8B-B14F-4D97-AF65-F5344CB8AC3E}">
        <p14:creationId xmlns:p14="http://schemas.microsoft.com/office/powerpoint/2010/main" val="2245528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06400" y="457200"/>
            <a:ext cx="7772400" cy="762000"/>
          </a:xfrm>
        </p:spPr>
        <p:txBody>
          <a:bodyPr>
            <a:normAutofit fontScale="90000"/>
          </a:bodyPr>
          <a:lstStyle/>
          <a:p>
            <a:r>
              <a:rPr lang="en-US" sz="3600" b="1" i="1" dirty="0">
                <a:solidFill>
                  <a:srgbClr val="FFFF00"/>
                </a:solidFill>
                <a:effectLst>
                  <a:outerShdw blurRad="38100" dist="38100" dir="2700000" algn="tl">
                    <a:srgbClr val="000000">
                      <a:alpha val="43137"/>
                    </a:srgbClr>
                  </a:outerShdw>
                </a:effectLst>
              </a:rPr>
              <a:t>For Further Information:</a:t>
            </a:r>
            <a:r>
              <a:rPr lang="en-US" sz="3600" i="1" dirty="0">
                <a:solidFill>
                  <a:schemeClr val="tx1"/>
                </a:solidFill>
              </a:rPr>
              <a:t/>
            </a:r>
            <a:br>
              <a:rPr lang="en-US" sz="3600" i="1" dirty="0">
                <a:solidFill>
                  <a:schemeClr val="tx1"/>
                </a:solidFill>
              </a:rPr>
            </a:br>
            <a:endParaRPr lang="en-US" sz="3600" i="1" dirty="0">
              <a:solidFill>
                <a:schemeClr val="tx1"/>
              </a:solidFill>
            </a:endParaRPr>
          </a:p>
        </p:txBody>
      </p:sp>
      <p:sp>
        <p:nvSpPr>
          <p:cNvPr id="84995" name="Rectangle 3"/>
          <p:cNvSpPr>
            <a:spLocks noGrp="1" noChangeArrowheads="1"/>
          </p:cNvSpPr>
          <p:nvPr>
            <p:ph type="body" sz="half" idx="1"/>
          </p:nvPr>
        </p:nvSpPr>
        <p:spPr>
          <a:xfrm>
            <a:off x="915988" y="1447800"/>
            <a:ext cx="7413625" cy="4953000"/>
          </a:xfrm>
          <a:ln>
            <a:solidFill>
              <a:srgbClr val="FFFF66"/>
            </a:solidFill>
          </a:ln>
        </p:spPr>
        <p:txBody>
          <a:bodyPr>
            <a:normAutofit/>
          </a:bodyPr>
          <a:lstStyle/>
          <a:p>
            <a:pPr algn="ctr">
              <a:lnSpc>
                <a:spcPct val="90000"/>
              </a:lnSpc>
              <a:buClr>
                <a:schemeClr val="tx1"/>
              </a:buClr>
              <a:buFont typeface="Monotype Sorts" pitchFamily="2" charset="2"/>
              <a:buNone/>
            </a:pPr>
            <a:r>
              <a:rPr lang="en-US" sz="2800" dirty="0" smtClean="0">
                <a:solidFill>
                  <a:schemeClr val="bg1"/>
                </a:solidFill>
              </a:rPr>
              <a:t>Frank Nava</a:t>
            </a:r>
            <a:endParaRPr lang="en-US" sz="2800" dirty="0">
              <a:solidFill>
                <a:schemeClr val="bg1"/>
              </a:solidFill>
            </a:endParaRPr>
          </a:p>
          <a:p>
            <a:pPr algn="ctr">
              <a:lnSpc>
                <a:spcPct val="90000"/>
              </a:lnSpc>
              <a:buClr>
                <a:schemeClr val="tx1"/>
              </a:buClr>
              <a:buFont typeface="Monotype Sorts" pitchFamily="2" charset="2"/>
              <a:buNone/>
            </a:pPr>
            <a:r>
              <a:rPr lang="en-US" sz="2800" dirty="0" smtClean="0">
                <a:solidFill>
                  <a:schemeClr val="bg1"/>
                </a:solidFill>
              </a:rPr>
              <a:t>Deputy Director</a:t>
            </a:r>
          </a:p>
          <a:p>
            <a:pPr algn="ctr">
              <a:lnSpc>
                <a:spcPct val="90000"/>
              </a:lnSpc>
              <a:buClr>
                <a:schemeClr val="tx1"/>
              </a:buClr>
              <a:buFont typeface="Monotype Sorts" pitchFamily="2" charset="2"/>
              <a:buNone/>
            </a:pPr>
            <a:r>
              <a:rPr lang="en-US" sz="2600" dirty="0" smtClean="0">
                <a:solidFill>
                  <a:schemeClr val="bg1"/>
                </a:solidFill>
              </a:rPr>
              <a:t>Office of Compliance and Field Operations</a:t>
            </a:r>
            <a:endParaRPr lang="en-US" sz="2600" dirty="0">
              <a:solidFill>
                <a:schemeClr val="bg1"/>
              </a:solidFill>
            </a:endParaRPr>
          </a:p>
          <a:p>
            <a:pPr algn="ctr">
              <a:lnSpc>
                <a:spcPct val="90000"/>
              </a:lnSpc>
              <a:buClr>
                <a:schemeClr val="tx1"/>
              </a:buClr>
              <a:buFont typeface="Monotype Sorts" pitchFamily="2" charset="2"/>
              <a:buNone/>
            </a:pPr>
            <a:r>
              <a:rPr lang="en-US" sz="2800" dirty="0" smtClean="0">
                <a:solidFill>
                  <a:schemeClr val="bg1"/>
                </a:solidFill>
              </a:rPr>
              <a:t>916-285-0564</a:t>
            </a:r>
            <a:endParaRPr lang="en-US" sz="2800" dirty="0">
              <a:solidFill>
                <a:schemeClr val="bg1"/>
              </a:solidFill>
            </a:endParaRPr>
          </a:p>
          <a:p>
            <a:pPr algn="ctr">
              <a:lnSpc>
                <a:spcPct val="90000"/>
              </a:lnSpc>
              <a:buClr>
                <a:schemeClr val="tx1"/>
              </a:buClr>
              <a:buFont typeface="Monotype Sorts" pitchFamily="2" charset="2"/>
              <a:buNone/>
            </a:pPr>
            <a:r>
              <a:rPr lang="en-US" sz="2800" i="1" dirty="0" smtClean="0">
                <a:solidFill>
                  <a:schemeClr val="bg1"/>
                </a:solidFill>
              </a:rPr>
              <a:t>fnava@cpsc.gov</a:t>
            </a:r>
            <a:endParaRPr lang="en-US" sz="2800" dirty="0">
              <a:solidFill>
                <a:schemeClr val="bg1"/>
              </a:solidFill>
            </a:endParaRPr>
          </a:p>
          <a:p>
            <a:pPr algn="ctr">
              <a:lnSpc>
                <a:spcPct val="90000"/>
              </a:lnSpc>
              <a:buClr>
                <a:schemeClr val="tx1"/>
              </a:buClr>
              <a:buFont typeface="Monotype Sorts" pitchFamily="2" charset="2"/>
              <a:buNone/>
            </a:pPr>
            <a:r>
              <a:rPr lang="en-US" sz="2800" dirty="0">
                <a:solidFill>
                  <a:schemeClr val="bg1"/>
                </a:solidFill>
              </a:rPr>
              <a:t>	</a:t>
            </a:r>
          </a:p>
          <a:p>
            <a:pPr algn="ctr">
              <a:lnSpc>
                <a:spcPct val="90000"/>
              </a:lnSpc>
              <a:buClr>
                <a:schemeClr val="tx1"/>
              </a:buClr>
              <a:buFont typeface="Monotype Sorts" pitchFamily="2" charset="2"/>
              <a:buNone/>
            </a:pPr>
            <a:r>
              <a:rPr lang="en-US" sz="2400" dirty="0">
                <a:solidFill>
                  <a:schemeClr val="bg1"/>
                </a:solidFill>
              </a:rPr>
              <a:t>U.S. Consumer Product Safety Commission</a:t>
            </a:r>
          </a:p>
          <a:p>
            <a:pPr algn="ctr">
              <a:lnSpc>
                <a:spcPct val="90000"/>
              </a:lnSpc>
              <a:buClr>
                <a:schemeClr val="tx1"/>
              </a:buClr>
              <a:buFont typeface="Monotype Sorts" pitchFamily="2" charset="2"/>
              <a:buNone/>
            </a:pPr>
            <a:r>
              <a:rPr lang="en-US" sz="2400" dirty="0">
                <a:solidFill>
                  <a:schemeClr val="bg1"/>
                </a:solidFill>
              </a:rPr>
              <a:t>4330 East-West Highway</a:t>
            </a:r>
          </a:p>
          <a:p>
            <a:pPr algn="ctr">
              <a:lnSpc>
                <a:spcPct val="90000"/>
              </a:lnSpc>
              <a:buClr>
                <a:schemeClr val="tx1"/>
              </a:buClr>
              <a:buFont typeface="Monotype Sorts" pitchFamily="2" charset="2"/>
              <a:buNone/>
            </a:pPr>
            <a:r>
              <a:rPr lang="en-US" sz="2400" dirty="0">
                <a:solidFill>
                  <a:schemeClr val="bg1"/>
                </a:solidFill>
              </a:rPr>
              <a:t>Bethesda, MD  USA  20814-4408</a:t>
            </a:r>
          </a:p>
          <a:p>
            <a:pPr algn="ctr">
              <a:lnSpc>
                <a:spcPct val="90000"/>
              </a:lnSpc>
              <a:buClr>
                <a:schemeClr val="tx1"/>
              </a:buClr>
              <a:buFont typeface="Monotype Sorts" pitchFamily="2" charset="2"/>
              <a:buNone/>
            </a:pPr>
            <a:endParaRPr lang="en-US" sz="2800" b="1" dirty="0" smtClean="0">
              <a:solidFill>
                <a:srgbClr val="FF0000"/>
              </a:solidFill>
            </a:endParaRPr>
          </a:p>
          <a:p>
            <a:pPr algn="ctr">
              <a:lnSpc>
                <a:spcPct val="90000"/>
              </a:lnSpc>
              <a:buClr>
                <a:schemeClr val="tx1"/>
              </a:buClr>
              <a:buFont typeface="Monotype Sorts" pitchFamily="2" charset="2"/>
              <a:buNone/>
            </a:pPr>
            <a:endParaRPr lang="en-US" sz="2800" b="1" dirty="0">
              <a:latin typeface="Arial Black" pitchFamily="34" charset="0"/>
            </a:endParaRPr>
          </a:p>
        </p:txBody>
      </p:sp>
      <p:pic>
        <p:nvPicPr>
          <p:cNvPr id="5" name="Picture 2" descr="C:\Users\amajane\AppData\Local\Microsoft\Windows\Temporary Internet Files\Content.Outlook\L3XSOOPK\CPSC_logo_redblueRGB.pn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7848600" y="4724400"/>
            <a:ext cx="915503" cy="922178"/>
          </a:xfrm>
          <a:prstGeom prst="rect">
            <a:avLst/>
          </a:prstGeom>
          <a:noFill/>
          <a:ln>
            <a:noFill/>
          </a:ln>
          <a:effectLst>
            <a:outerShdw blurRad="149987" dist="250190" dir="8460000" algn="ctr">
              <a:srgbClr val="000000">
                <a:alpha val="28000"/>
              </a:srgbClr>
            </a:outerShdw>
            <a:softEdge rad="6350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91B70671-7607-4212-8B3E-FFF2DA7271CC}" type="slidenum">
              <a:rPr lang="en-US" smtClean="0"/>
              <a:pPr>
                <a:defRPr/>
              </a:pPr>
              <a:t>73</a:t>
            </a:fld>
            <a:endParaRPr lang="en-US"/>
          </a:p>
        </p:txBody>
      </p:sp>
      <p:sp>
        <p:nvSpPr>
          <p:cNvPr id="2" name="TextBox 1"/>
          <p:cNvSpPr txBox="1"/>
          <p:nvPr/>
        </p:nvSpPr>
        <p:spPr>
          <a:xfrm>
            <a:off x="3471333" y="5486400"/>
            <a:ext cx="2362200" cy="461665"/>
          </a:xfrm>
          <a:prstGeom prst="rect">
            <a:avLst/>
          </a:prstGeom>
          <a:noFill/>
        </p:spPr>
        <p:txBody>
          <a:bodyPr wrap="square" rtlCol="0">
            <a:spAutoFit/>
          </a:bodyPr>
          <a:lstStyle/>
          <a:p>
            <a:r>
              <a:rPr lang="en-US" sz="2400" b="1" dirty="0" smtClean="0">
                <a:solidFill>
                  <a:srgbClr val="FFFF66"/>
                </a:solidFill>
                <a:effectLst>
                  <a:outerShdw blurRad="38100" dist="38100" dir="2700000" algn="tl">
                    <a:srgbClr val="000000">
                      <a:alpha val="43137"/>
                    </a:srgbClr>
                  </a:outerShdw>
                </a:effectLst>
              </a:rPr>
              <a:t>www.cpsc.gov</a:t>
            </a:r>
            <a:endParaRPr lang="en-US" sz="2400" b="1" dirty="0">
              <a:solidFill>
                <a:srgbClr val="FFFF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7241" y="5591503"/>
            <a:ext cx="2667000" cy="45720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latin typeface="Calibri" pitchFamily="34" charset="0"/>
              </a:rPr>
              <a:t>Bucket</a:t>
            </a:r>
            <a:endParaRPr lang="en-US" sz="3200" dirty="0">
              <a:latin typeface="Calibri" pitchFamily="34" charset="0"/>
            </a:endParaRPr>
          </a:p>
        </p:txBody>
      </p:sp>
      <p:pic>
        <p:nvPicPr>
          <p:cNvPr id="7" name="Picture 7" descr="D:\pictures\buckets\Baby falling into buck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147" y="1951639"/>
            <a:ext cx="2462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icture of Child Falling into Buc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7" y="1856389"/>
            <a:ext cx="196691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3827" y="1394724"/>
            <a:ext cx="5793828" cy="369332"/>
          </a:xfrm>
          <a:prstGeom prst="rect">
            <a:avLst/>
          </a:prstGeom>
        </p:spPr>
        <p:txBody>
          <a:bodyPr wrap="square">
            <a:spAutoFit/>
          </a:bodyPr>
          <a:lstStyle/>
          <a:p>
            <a:r>
              <a:rPr lang="en-US" dirty="0"/>
              <a:t>3.  Inform user of the hazard (warning)</a:t>
            </a:r>
          </a:p>
        </p:txBody>
      </p:sp>
      <p:sp>
        <p:nvSpPr>
          <p:cNvPr id="9" name="Rectangle 2"/>
          <p:cNvSpPr txBox="1">
            <a:spLocks noChangeArrowheads="1"/>
          </p:cNvSpPr>
          <p:nvPr/>
        </p:nvSpPr>
        <p:spPr>
          <a:xfrm>
            <a:off x="-2628" y="81455"/>
            <a:ext cx="9144000" cy="9091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err="1" smtClean="0">
                <a:cs typeface="Arial" charset="0"/>
              </a:rPr>
              <a:t>Hierarchy</a:t>
            </a:r>
            <a:r>
              <a:rPr lang="es-ES" sz="4000" b="1" dirty="0" smtClean="0">
                <a:cs typeface="Arial" charset="0"/>
              </a:rPr>
              <a:t> </a:t>
            </a:r>
            <a:r>
              <a:rPr lang="es-ES" sz="4000" b="1" dirty="0">
                <a:cs typeface="Arial" charset="0"/>
              </a:rPr>
              <a:t>of Safety </a:t>
            </a:r>
            <a:r>
              <a:rPr lang="es-ES" sz="4000" b="1" dirty="0" err="1" smtClean="0">
                <a:cs typeface="Arial" charset="0"/>
              </a:rPr>
              <a:t>Strategies</a:t>
            </a:r>
            <a:endParaRPr lang="es-ES" sz="4000" b="1" dirty="0">
              <a:cs typeface="Arial"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33078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0" y="1600200"/>
            <a:ext cx="6172200" cy="5029200"/>
          </a:xfrm>
        </p:spPr>
        <p:txBody>
          <a:bodyPr/>
          <a:lstStyle/>
          <a:p>
            <a:pPr marL="514350" indent="-514350">
              <a:buFont typeface="Calibri" pitchFamily="34" charset="0"/>
              <a:buAutoNum type="arabicPeriod" startAt="4"/>
            </a:pPr>
            <a:r>
              <a:rPr lang="en-US" dirty="0"/>
              <a:t>Change behavior to avoid the hazard (training)</a:t>
            </a:r>
          </a:p>
          <a:p>
            <a:pPr marL="514350" indent="-514350">
              <a:buFont typeface="Calibri" pitchFamily="34" charset="0"/>
              <a:buAutoNum type="arabicPeriod" startAt="4"/>
            </a:pPr>
            <a:endParaRPr lang="en-US" dirty="0">
              <a:solidFill>
                <a:schemeClr val="bg1"/>
              </a:solidFill>
            </a:endParaRPr>
          </a:p>
          <a:p>
            <a:pPr marL="514350" indent="-514350">
              <a:buFont typeface="Calibri" pitchFamily="34" charset="0"/>
              <a:buAutoNum type="arabicPeriod" startAt="4"/>
            </a:pPr>
            <a:r>
              <a:rPr lang="en-US" dirty="0"/>
              <a:t>Ban the product (no remedy)</a:t>
            </a:r>
          </a:p>
          <a:p>
            <a:pPr marL="514350" indent="-514350">
              <a:buFont typeface="Calibri" pitchFamily="34" charset="0"/>
              <a:buAutoNum type="arabicPeriod" startAt="4"/>
            </a:pPr>
            <a:endParaRPr lang="en-US" dirty="0">
              <a:solidFill>
                <a:schemeClr val="bg1"/>
              </a:solidFill>
            </a:endParaRPr>
          </a:p>
          <a:p>
            <a:pPr marL="514350" indent="-514350">
              <a:buFont typeface="Calibri" pitchFamily="34" charset="0"/>
              <a:buAutoNum type="arabicPeriod" startAt="4"/>
            </a:pPr>
            <a:endParaRPr lang="en-US" dirty="0">
              <a:solidFill>
                <a:schemeClr val="bg1"/>
              </a:solidFill>
            </a:endParaRPr>
          </a:p>
          <a:p>
            <a:pPr marL="514350" indent="-514350">
              <a:buFont typeface="Calibri" pitchFamily="34" charset="0"/>
              <a:buAutoNum type="arabicPeriod" startAt="4"/>
            </a:pPr>
            <a:r>
              <a:rPr lang="en-US" dirty="0"/>
              <a:t>Accept the hazard (no remedy)</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24200"/>
            <a:ext cx="28575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Rider on ATV Training Cour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300" y="1280510"/>
            <a:ext cx="1828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http://207.226.167.94/images/kitchen-knife-safety-powerpoint0.jpg"/>
          <p:cNvPicPr>
            <a:picLocks noChangeAspect="1" noChangeArrowheads="1"/>
          </p:cNvPicPr>
          <p:nvPr/>
        </p:nvPicPr>
        <p:blipFill>
          <a:blip r:embed="rId5">
            <a:lum bright="-10000" contrast="20000"/>
            <a:extLst>
              <a:ext uri="{28A0092B-C50C-407E-A947-70E740481C1C}">
                <a14:useLocalDpi xmlns:a14="http://schemas.microsoft.com/office/drawing/2010/main" val="0"/>
              </a:ext>
            </a:extLst>
          </a:blip>
          <a:srcRect t="30612" b="32967"/>
          <a:stretch>
            <a:fillRect/>
          </a:stretch>
        </p:blipFill>
        <p:spPr bwMode="auto">
          <a:xfrm>
            <a:off x="5976937" y="5181600"/>
            <a:ext cx="3095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953250" y="2704789"/>
            <a:ext cx="1143000" cy="45720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400" dirty="0">
                <a:latin typeface="Calibri" pitchFamily="34" charset="0"/>
              </a:rPr>
              <a:t>ATV</a:t>
            </a:r>
          </a:p>
        </p:txBody>
      </p:sp>
      <p:sp>
        <p:nvSpPr>
          <p:cNvPr id="9" name="TextBox 8"/>
          <p:cNvSpPr txBox="1"/>
          <p:nvPr/>
        </p:nvSpPr>
        <p:spPr>
          <a:xfrm>
            <a:off x="6262826" y="4397375"/>
            <a:ext cx="2667000" cy="707886"/>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400" dirty="0" err="1">
                <a:latin typeface="Calibri" pitchFamily="34" charset="0"/>
              </a:rPr>
              <a:t>Infant</a:t>
            </a:r>
            <a:r>
              <a:rPr lang="es-ES" sz="2400" dirty="0">
                <a:latin typeface="Calibri" pitchFamily="34" charset="0"/>
              </a:rPr>
              <a:t> </a:t>
            </a:r>
            <a:r>
              <a:rPr lang="es-ES" sz="2400" dirty="0" err="1" smtClean="0">
                <a:latin typeface="Calibri" pitchFamily="34" charset="0"/>
              </a:rPr>
              <a:t>Pillow</a:t>
            </a:r>
            <a:endParaRPr lang="es-ES" sz="2400" dirty="0" smtClean="0">
              <a:latin typeface="Calibri" pitchFamily="34" charset="0"/>
            </a:endParaRPr>
          </a:p>
          <a:p>
            <a:pPr algn="ctr" eaLnBrk="1" hangingPunct="1"/>
            <a:r>
              <a:rPr lang="es-ES" sz="1600" smtClean="0">
                <a:latin typeface="Calibri" pitchFamily="34" charset="0"/>
              </a:rPr>
              <a:t>(With</a:t>
            </a:r>
            <a:r>
              <a:rPr lang="es-ES" sz="1600" dirty="0" smtClean="0">
                <a:latin typeface="Calibri" pitchFamily="34" charset="0"/>
              </a:rPr>
              <a:t> granular </a:t>
            </a:r>
            <a:r>
              <a:rPr lang="es-ES" sz="1600" dirty="0" err="1" smtClean="0">
                <a:latin typeface="Calibri" pitchFamily="34" charset="0"/>
              </a:rPr>
              <a:t>bead</a:t>
            </a:r>
            <a:r>
              <a:rPr lang="es-ES" sz="1600" dirty="0" smtClean="0">
                <a:latin typeface="Calibri" pitchFamily="34" charset="0"/>
              </a:rPr>
              <a:t> </a:t>
            </a:r>
            <a:r>
              <a:rPr lang="es-ES" sz="1600" dirty="0" err="1" smtClean="0">
                <a:latin typeface="Calibri" pitchFamily="34" charset="0"/>
              </a:rPr>
              <a:t>filling</a:t>
            </a:r>
            <a:r>
              <a:rPr lang="es-ES" sz="1600" dirty="0" smtClean="0">
                <a:latin typeface="Calibri" pitchFamily="34" charset="0"/>
              </a:rPr>
              <a:t>)</a:t>
            </a:r>
            <a:endParaRPr lang="es-ES" sz="1600" dirty="0">
              <a:latin typeface="Calibri" pitchFamily="34" charset="0"/>
            </a:endParaRPr>
          </a:p>
        </p:txBody>
      </p:sp>
      <p:sp>
        <p:nvSpPr>
          <p:cNvPr id="10" name="TextBox 9"/>
          <p:cNvSpPr txBox="1"/>
          <p:nvPr/>
        </p:nvSpPr>
        <p:spPr>
          <a:xfrm>
            <a:off x="6191250" y="6001407"/>
            <a:ext cx="2667000" cy="45720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400" dirty="0" err="1">
                <a:latin typeface="Calibri" pitchFamily="34" charset="0"/>
              </a:rPr>
              <a:t>Knife</a:t>
            </a:r>
            <a:endParaRPr lang="es-ES" sz="2400" dirty="0">
              <a:latin typeface="Calibri" pitchFamily="34" charset="0"/>
            </a:endParaRPr>
          </a:p>
        </p:txBody>
      </p:sp>
      <p:sp>
        <p:nvSpPr>
          <p:cNvPr id="11" name="Rectangle 2"/>
          <p:cNvSpPr txBox="1">
            <a:spLocks noChangeArrowheads="1"/>
          </p:cNvSpPr>
          <p:nvPr/>
        </p:nvSpPr>
        <p:spPr>
          <a:xfrm>
            <a:off x="-2628" y="81455"/>
            <a:ext cx="9144000" cy="9091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err="1" smtClean="0">
                <a:cs typeface="Arial" charset="0"/>
              </a:rPr>
              <a:t>Hierarchy</a:t>
            </a:r>
            <a:r>
              <a:rPr lang="es-ES" sz="4000" b="1" dirty="0" smtClean="0">
                <a:cs typeface="Arial" charset="0"/>
              </a:rPr>
              <a:t> </a:t>
            </a:r>
            <a:r>
              <a:rPr lang="es-ES" sz="4000" b="1" dirty="0">
                <a:cs typeface="Arial" charset="0"/>
              </a:rPr>
              <a:t>of Safety </a:t>
            </a:r>
            <a:r>
              <a:rPr lang="es-ES" sz="4000" b="1" dirty="0" err="1">
                <a:cs typeface="Arial" charset="0"/>
              </a:rPr>
              <a:t>Strategies</a:t>
            </a:r>
            <a:endParaRPr lang="es-ES" sz="4000" b="1" dirty="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81670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2015-07-13T04:00:00+00:00</Document_x0020_Date>
    <Action xmlns="6dfc6e00-eaa7-471f-8691-9b952787d5c9">Keep</Action>
    <Keywords0 xmlns="6dfc6e00-eaa7-471f-8691-9b952787d5c9" xsi:nil="true"/>
    <Description_x0020_2 xmlns="6dfc6e00-eaa7-471f-8691-9b952787d5c9" xsi:nil="true"/>
    <Document_x0020_Type xmlns="6dfc6e00-eaa7-471f-8691-9b952787d5c9">Information</Document_x0020_Type>
    <Description0 xmlns="6dfc6e00-eaa7-471f-8691-9b952787d5c9">CPSC</Description0>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F823D0A7-E18B-48A9-BD0D-511A85FFC274}"/>
</file>

<file path=customXml/itemProps2.xml><?xml version="1.0" encoding="utf-8"?>
<ds:datastoreItem xmlns:ds="http://schemas.openxmlformats.org/officeDocument/2006/customXml" ds:itemID="{C09403BF-86C3-4BF6-A8CC-EECDEB0A915B}"/>
</file>

<file path=customXml/itemProps3.xml><?xml version="1.0" encoding="utf-8"?>
<ds:datastoreItem xmlns:ds="http://schemas.openxmlformats.org/officeDocument/2006/customXml" ds:itemID="{8DBB05C0-2E27-4450-ADD9-279F7CE9D19A}"/>
</file>

<file path=customXml/itemProps4.xml><?xml version="1.0" encoding="utf-8"?>
<ds:datastoreItem xmlns:ds="http://schemas.openxmlformats.org/officeDocument/2006/customXml" ds:itemID="{F823D0A7-E18B-48A9-BD0D-511A85FFC274}"/>
</file>

<file path=docProps/app.xml><?xml version="1.0" encoding="utf-8"?>
<Properties xmlns="http://schemas.openxmlformats.org/officeDocument/2006/extended-properties" xmlns:vt="http://schemas.openxmlformats.org/officeDocument/2006/docPropsVTypes">
  <TotalTime>2202</TotalTime>
  <Words>3702</Words>
  <Application>Microsoft Office PowerPoint</Application>
  <PresentationFormat>On-screen Show (4:3)</PresentationFormat>
  <Paragraphs>633</Paragraphs>
  <Slides>73</Slides>
  <Notes>33</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blank</vt:lpstr>
      <vt:lpstr>1_blank</vt:lpstr>
      <vt:lpstr>U.S Consumer Product Safety Commission</vt:lpstr>
      <vt:lpstr>U.S. Consumer Product Safety Commission (CPSC)</vt:lpstr>
      <vt:lpstr> Principles of Design Analysis </vt:lpstr>
      <vt:lpstr>  Product Hazards   Know the Hazards Associated with Your Product</vt:lpstr>
      <vt:lpstr> Hierarchy of Safety Strategies</vt:lpstr>
      <vt:lpstr>PowerPoint Presentation</vt:lpstr>
      <vt:lpstr>PowerPoint Presentation</vt:lpstr>
      <vt:lpstr>PowerPoint Presentation</vt:lpstr>
      <vt:lpstr>PowerPoint Presentation</vt:lpstr>
      <vt:lpstr>Design Analysis</vt:lpstr>
      <vt:lpstr>PowerPoint Presentation</vt:lpstr>
      <vt:lpstr>Test and Evaluation</vt:lpstr>
      <vt:lpstr>PowerPoint Presentation</vt:lpstr>
      <vt:lpstr>Safety Culture</vt:lpstr>
      <vt:lpstr>Best Manufacturing Practices</vt:lpstr>
      <vt:lpstr>Best Manufacturing Practices</vt:lpstr>
      <vt:lpstr>Best Manufacturing Practices</vt:lpstr>
      <vt:lpstr>Best Manufacturing Practices</vt:lpstr>
      <vt:lpstr>Resources in Spanish</vt:lpstr>
      <vt:lpstr>  U.S. Consumer Product Safety Commission</vt:lpstr>
      <vt:lpstr>Today’s Topics  </vt:lpstr>
      <vt:lpstr>PowerPoint Presentation</vt:lpstr>
      <vt:lpstr>CPSC Jurisdiction</vt:lpstr>
      <vt:lpstr>CPSC Jurisdictional Authority</vt:lpstr>
      <vt:lpstr>Flammable Fabrics Act (FFA)</vt:lpstr>
      <vt:lpstr>16 CFR Part 1610-Standard for the Flammability of Clothing Textiles</vt:lpstr>
      <vt:lpstr>16 CFR Part 1610-Test Summary</vt:lpstr>
      <vt:lpstr>§1610.1(d)-Specific Exemptions </vt:lpstr>
      <vt:lpstr>16 CFR Part 1610-Test Summary</vt:lpstr>
      <vt:lpstr>16 CFR Part 1610-Test Summary</vt:lpstr>
      <vt:lpstr>16 CFR Part 1610: Classifications </vt:lpstr>
      <vt:lpstr> 16 CFR Part 1610: Occasional Noncomplying Fabrics  </vt:lpstr>
      <vt:lpstr>16 CFR Parts 1615 &amp; 1616- Standards for the Flammability of Children’s Sleepwear </vt:lpstr>
      <vt:lpstr>Children’s Sleepwear Standards  16 CFR Parts 1615 &amp; 1616</vt:lpstr>
      <vt:lpstr>Children’s Sleepwear Standards  16 CFR Parts 1615 &amp; 1616</vt:lpstr>
      <vt:lpstr>Children’s Sleepwear Standards  16 CFR Parts 1615 &amp; 1616</vt:lpstr>
      <vt:lpstr>Children’s Sleepwear Standards  16 CFR Parts 1615 &amp; 1616</vt:lpstr>
      <vt:lpstr>Children’s Sleepwear Standards  16 CFR Parts 1615 &amp; 1616-Summary</vt:lpstr>
      <vt:lpstr>Children’s Sleepwear Standards</vt:lpstr>
      <vt:lpstr>Children’s Sleepwear Standards  16 CFR Parts 1615 &amp; 1616-Results</vt:lpstr>
      <vt:lpstr>Summary of  Part 1610 and Parts 1615/16</vt:lpstr>
      <vt:lpstr>CPSIA Requirements</vt:lpstr>
      <vt:lpstr>CPSIA Requirements-Children’s</vt:lpstr>
      <vt:lpstr>CPSIA Requirements-Children’s</vt:lpstr>
      <vt:lpstr>CPSIA Requirements-Lead</vt:lpstr>
      <vt:lpstr>CPSIA Requirements-Lead</vt:lpstr>
      <vt:lpstr>CPSIA Requirements-Tracking Labels</vt:lpstr>
      <vt:lpstr>Certification, GCC or CPC  </vt:lpstr>
      <vt:lpstr>PowerPoint Presentation</vt:lpstr>
      <vt:lpstr>Searchable List of Laboratories </vt:lpstr>
      <vt:lpstr>Drawstring Requirements Children’s Clothing</vt:lpstr>
      <vt:lpstr>What’s Required-Clothing</vt:lpstr>
      <vt:lpstr>What’s Required-Children’s Clothing</vt:lpstr>
      <vt:lpstr>What’s Required-Children’s Sleepwear</vt:lpstr>
      <vt:lpstr>CPSC Office of Compliance</vt:lpstr>
      <vt:lpstr>Compliance Overview</vt:lpstr>
      <vt:lpstr>Violations/Prohibited Acts</vt:lpstr>
      <vt:lpstr>Product Safety Concerns</vt:lpstr>
      <vt:lpstr>Refusal of Admission</vt:lpstr>
      <vt:lpstr>Corrective Actions</vt:lpstr>
      <vt:lpstr>Recall Info on CPSC Homepage</vt:lpstr>
      <vt:lpstr>PowerPoint Presentation</vt:lpstr>
      <vt:lpstr>  Penalties</vt:lpstr>
      <vt:lpstr>Penalty History</vt:lpstr>
      <vt:lpstr>Safer Products </vt:lpstr>
      <vt:lpstr>Ways to Stay Updated:  CPSC Main Website</vt:lpstr>
      <vt:lpstr>Ways to Stay Updated:  YouTube Channel</vt:lpstr>
      <vt:lpstr>PowerPoint Presentation</vt:lpstr>
      <vt:lpstr>Ways to Stay Updated:  CPSC On Safety Blog</vt:lpstr>
      <vt:lpstr>Ways to Stay Updated:  CPSC Flickr</vt:lpstr>
      <vt:lpstr>Ways to Stay Updated:  CPSC Twitter</vt:lpstr>
      <vt:lpstr>Ways to Stay Updated:  CPSC SlideShare</vt:lpstr>
      <vt:lpstr>For Further Information: </vt:lpstr>
    </vt:vector>
  </TitlesOfParts>
  <Company>US CPSC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dwoodard</dc:creator>
  <cp:lastModifiedBy>CUSB</cp:lastModifiedBy>
  <cp:revision>168</cp:revision>
  <cp:lastPrinted>2015-06-01T21:17:47Z</cp:lastPrinted>
  <dcterms:created xsi:type="dcterms:W3CDTF">2012-09-10T19:12:07Z</dcterms:created>
  <dcterms:modified xsi:type="dcterms:W3CDTF">2015-06-02T11:34:25Z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c235bf8f-0421-4d14-bd59-f66f9bcdd21b</vt:lpwstr>
  </property>
</Properties>
</file>