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D7CF3-43DF-488E-BF50-2DB18BA3B5B0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647B1-A6B8-4190-AB65-3B6A9B7A75E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348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647B1-A6B8-4190-AB65-3B6A9B7A75E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3856" y="-13856"/>
            <a:ext cx="9175856" cy="6871855"/>
          </a:xfrm>
          <a:solidFill>
            <a:schemeClr val="bg2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11431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357963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6102688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230325" y="1508068"/>
            <a:ext cx="27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63539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350475" y="4284000"/>
            <a:ext cx="2707488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3249897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3230325" y="4284000"/>
            <a:ext cx="2713996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6108264" y="4571791"/>
            <a:ext cx="2694424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text</a:t>
            </a:r>
            <a:endParaRPr lang="en-GB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6102688" y="4284000"/>
            <a:ext cx="2700000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xmlns="" val="3152013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, tex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110331" y="1506195"/>
            <a:ext cx="4680000" cy="468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3558314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57657" y="1910526"/>
            <a:ext cx="3551700" cy="3008708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4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357657" y="5020760"/>
            <a:ext cx="3551700" cy="11867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800" i="1" baseline="0">
                <a:solidFill>
                  <a:schemeClr val="accent5"/>
                </a:solidFill>
              </a:defRPr>
            </a:lvl1pPr>
            <a:lvl2pPr marL="361950" indent="-180975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defRPr sz="16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8pPr>
          </a:lstStyle>
          <a:p>
            <a:pPr lvl="0"/>
            <a:r>
              <a:rPr lang="en-US" dirty="0" smtClean="0"/>
              <a:t>Click to edit quote</a:t>
            </a:r>
          </a:p>
        </p:txBody>
      </p:sp>
    </p:spTree>
    <p:extLst>
      <p:ext uri="{BB962C8B-B14F-4D97-AF65-F5344CB8AC3E}">
        <p14:creationId xmlns:p14="http://schemas.microsoft.com/office/powerpoint/2010/main" xmlns="" val="4101621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110331" y="150619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6529660" y="150619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4110331" y="3940755"/>
            <a:ext cx="2273028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3558314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57657" y="1910525"/>
            <a:ext cx="3551700" cy="4275669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 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4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93901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349470" y="1279816"/>
            <a:ext cx="8453218" cy="504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12099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299" y="1499265"/>
            <a:ext cx="7050197" cy="4809460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2878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0" y="5822850"/>
            <a:ext cx="103515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7776000" y="0"/>
            <a:ext cx="1368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2070300" y="5282850"/>
            <a:ext cx="540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1035150" y="5822850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408000" y="5490000"/>
            <a:ext cx="1368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7776000" y="4122000"/>
            <a:ext cx="1368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68000" y="4955207"/>
            <a:ext cx="54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328007" y="5490000"/>
            <a:ext cx="54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7236000" y="1368000"/>
            <a:ext cx="54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4248011" y="4946718"/>
            <a:ext cx="54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1284515" y="3333294"/>
            <a:ext cx="1186340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0" dirty="0" smtClean="0">
                <a:solidFill>
                  <a:schemeClr val="accent1"/>
                </a:solidFill>
              </a:rPr>
              <a:t>www.astm.org</a:t>
            </a:r>
            <a:endParaRPr lang="en-GB" sz="1400" b="0" dirty="0">
              <a:solidFill>
                <a:schemeClr val="accent1"/>
              </a:solidFill>
            </a:endParaRP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1269271" y="2435495"/>
            <a:ext cx="4697729" cy="503386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282" y="343457"/>
            <a:ext cx="1152000" cy="9048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0" y="1692000"/>
            <a:ext cx="24020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65156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slide-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253371" y="4777086"/>
            <a:ext cx="1186340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dirty="0" smtClean="0">
                <a:solidFill>
                  <a:schemeClr val="accent1"/>
                </a:solidFill>
              </a:rPr>
              <a:t>www.astm.org</a:t>
            </a:r>
            <a:endParaRPr lang="en-GB" sz="1400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822850"/>
            <a:ext cx="103515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7776000" y="0"/>
            <a:ext cx="1368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070300" y="5290666"/>
            <a:ext cx="531150" cy="531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35150" y="5822850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408000" y="5490000"/>
            <a:ext cx="1368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7776000" y="4122000"/>
            <a:ext cx="1368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876850" y="4958850"/>
            <a:ext cx="531150" cy="53115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5348196" y="5489486"/>
            <a:ext cx="531150" cy="5311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7244850" y="1368000"/>
            <a:ext cx="531150" cy="531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289214" y="4958850"/>
            <a:ext cx="531150" cy="531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282" y="343457"/>
            <a:ext cx="1152000" cy="9048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0" y="1692000"/>
            <a:ext cx="24020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8892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1192064"/>
            <a:ext cx="9144000" cy="5678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67557" y="2725812"/>
            <a:ext cx="4812771" cy="85515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Section Title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0" y="4020953"/>
            <a:ext cx="1035150" cy="103515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35150" y="5041114"/>
            <a:ext cx="103515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037119" y="6324090"/>
            <a:ext cx="54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577119" y="5784090"/>
            <a:ext cx="54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97000" y="1368000"/>
            <a:ext cx="540000" cy="54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306425" y="5041114"/>
            <a:ext cx="54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72000" y="220350"/>
            <a:ext cx="54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440163" y="4642458"/>
            <a:ext cx="1711542" cy="1711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0000" y="1692000"/>
            <a:ext cx="24020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3395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7867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 p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493839"/>
            <a:ext cx="4020974" cy="4725162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0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4781714" y="1493839"/>
            <a:ext cx="4020974" cy="4725162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0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829994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50706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71385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507065"/>
            <a:ext cx="4028462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4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 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4781714" y="1910525"/>
            <a:ext cx="4020974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</a:t>
            </a:r>
          </a:p>
          <a:p>
            <a:pPr lvl="1"/>
            <a:r>
              <a:rPr lang="en-US" dirty="0" smtClean="0"/>
              <a:t>Secondary bullet</a:t>
            </a:r>
          </a:p>
          <a:p>
            <a:pPr lvl="2"/>
            <a:r>
              <a:rPr lang="en-US" dirty="0" smtClean="0"/>
              <a:t>Primary bullet</a:t>
            </a:r>
          </a:p>
          <a:p>
            <a:pPr lvl="3"/>
            <a:r>
              <a:rPr lang="en-US" dirty="0" smtClean="0"/>
              <a:t>Secondary bullet</a:t>
            </a:r>
          </a:p>
          <a:p>
            <a:pPr lvl="4"/>
            <a:r>
              <a:rPr lang="en-US" dirty="0" smtClean="0"/>
              <a:t>Primary bullet</a:t>
            </a:r>
          </a:p>
          <a:p>
            <a:pPr lvl="5"/>
            <a:r>
              <a:rPr lang="en-US" dirty="0" smtClean="0"/>
              <a:t>Secondary bullet</a:t>
            </a:r>
          </a:p>
          <a:p>
            <a:pPr lvl="6"/>
            <a:r>
              <a:rPr lang="en-US" dirty="0" smtClean="0"/>
              <a:t>Primary bullet</a:t>
            </a:r>
          </a:p>
          <a:p>
            <a:pPr lvl="7"/>
            <a:r>
              <a:rPr lang="en-US" dirty="0" smtClean="0"/>
              <a:t>Secondary bullet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774226" y="1507065"/>
            <a:ext cx="4028462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xmlns="" val="1804573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1312" y="1916372"/>
            <a:ext cx="7054185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46015" y="150706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xmlns="" val="1376635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4617688" y="1508068"/>
            <a:ext cx="4176000" cy="4176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 smtClean="0"/>
              <a:t>Click to add an image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46015" y="1498146"/>
            <a:ext cx="4028462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subhead</a:t>
            </a:r>
          </a:p>
        </p:txBody>
      </p:sp>
      <p:sp>
        <p:nvSpPr>
          <p:cNvPr id="1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345300" y="1910525"/>
            <a:ext cx="4020974" cy="3773543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 baseline="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 smtClean="0"/>
              <a:t>Primary bullet level</a:t>
            </a:r>
          </a:p>
          <a:p>
            <a:pPr lvl="1"/>
            <a:r>
              <a:rPr lang="en-US" dirty="0" smtClean="0"/>
              <a:t>Secondary bullet level</a:t>
            </a:r>
          </a:p>
          <a:p>
            <a:pPr lvl="2"/>
            <a:r>
              <a:rPr lang="en-US" dirty="0" smtClean="0"/>
              <a:t>Primary bullet level</a:t>
            </a:r>
          </a:p>
          <a:p>
            <a:pPr lvl="3"/>
            <a:r>
              <a:rPr lang="en-US" dirty="0" smtClean="0"/>
              <a:t>Secondary bullet level</a:t>
            </a:r>
          </a:p>
          <a:p>
            <a:pPr lvl="4"/>
            <a:r>
              <a:rPr lang="en-US" dirty="0" smtClean="0"/>
              <a:t>Primary bullet level</a:t>
            </a:r>
          </a:p>
          <a:p>
            <a:pPr lvl="5"/>
            <a:r>
              <a:rPr lang="en-US" dirty="0" smtClean="0"/>
              <a:t>Secondary bullet level</a:t>
            </a:r>
          </a:p>
          <a:p>
            <a:pPr lvl="6"/>
            <a:r>
              <a:rPr lang="en-US" dirty="0" smtClean="0"/>
              <a:t>Primary bullet level</a:t>
            </a:r>
          </a:p>
          <a:p>
            <a:pPr lvl="7"/>
            <a:r>
              <a:rPr lang="en-US" dirty="0" smtClean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639134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0130" y="435404"/>
            <a:ext cx="801870" cy="62985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6460" y="323850"/>
            <a:ext cx="7049037" cy="8551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043" y="1497981"/>
            <a:ext cx="8452957" cy="48018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05219" y="6539235"/>
            <a:ext cx="1086055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fld id="{66972319-27FB-479A-9DB7-B74B10AA31BF}" type="datetimeFigureOut">
              <a:rPr lang="en-US" smtClean="0"/>
              <a:pPr/>
              <a:t>6/12/2015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2000" y="6539368"/>
            <a:ext cx="3150000" cy="1226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52000" y="6540439"/>
            <a:ext cx="450688" cy="1215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5CBD5B75-C890-406F-951D-F31FA5960B3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1313" y="6538868"/>
            <a:ext cx="1035687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b="0" dirty="0" smtClean="0">
                <a:solidFill>
                  <a:schemeClr val="tx1"/>
                </a:solidFill>
                <a:latin typeface="+mn-lt"/>
              </a:rPr>
              <a:t>© ASTM International </a:t>
            </a:r>
            <a:endParaRPr lang="en-GB" sz="700" b="0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41313" y="1269000"/>
            <a:ext cx="8461375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2627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4500" indent="-1698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04" userDrawn="1">
          <p15:clr>
            <a:srgbClr val="F26B43"/>
          </p15:clr>
        </p15:guide>
        <p15:guide id="2" pos="215" userDrawn="1">
          <p15:clr>
            <a:srgbClr val="F26B43"/>
          </p15:clr>
        </p15:guide>
        <p15:guide id="3" pos="5545" userDrawn="1">
          <p15:clr>
            <a:srgbClr val="F26B43"/>
          </p15:clr>
        </p15:guide>
        <p15:guide id="4" orient="horz" pos="4116" userDrawn="1">
          <p15:clr>
            <a:srgbClr val="F26B43"/>
          </p15:clr>
        </p15:guide>
        <p15:guide id="5" orient="horz" pos="941" userDrawn="1">
          <p15:clr>
            <a:srgbClr val="F26B43"/>
          </p15:clr>
        </p15:guide>
        <p15:guide id="6" orient="horz" pos="39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ES_tradnl" sz="3600" dirty="0" smtClean="0"/>
              <a:t>ASTM D1776</a:t>
            </a:r>
            <a:br>
              <a:rPr lang="es-ES_tradnl" sz="3600" dirty="0" smtClean="0"/>
            </a:br>
            <a:r>
              <a:rPr lang="es-ES_tradnl" sz="3600" dirty="0" smtClean="0"/>
              <a:t>Práctica estándar para acondicionar y ensayar textiles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ALCANCE Y TERMINOLOGÍA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Esta práctica se refiere al acondicionamiento y ensayo de textiles cuando se especifica el acondicionamiento en un método de ensayo. 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ES_tradnl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Acondicionar: llevar la humedad de una tela al equilibrio con una atmósfera especificada; el estado o condición a que llega un textil cuando ya no admite o emite humedad de la atmósfera que lo rodea.  </a:t>
            </a:r>
          </a:p>
          <a:p>
            <a:pPr algn="just"/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SIGNIFICADO Y USO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El contenido o recuperación de humedad de un textil es uno de los factores que contribuyen a la incertidumbre en los ensayos y a diferencias en los resultados reproducibles de ensayos entre o dentro de laboratorios.  </a:t>
            </a:r>
          </a:p>
          <a:p>
            <a:pPr algn="just"/>
            <a:endParaRPr lang="es-ES_tradnl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Para hacer comparaciones fiables entre diferentes telas y laboratorios, es necesario estandarizar las condiciones de temperatura y humedad a que se someten los productos. </a:t>
            </a:r>
            <a:endParaRPr lang="es-ES_tradnl" dirty="0" smtClean="0"/>
          </a:p>
          <a:p>
            <a:pPr algn="just"/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APARATOS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Una sala o cámara de acondicionamiento que contiene equipo para mantener la atmósfera estándar para ensayar textiles como se indique en el método de ensayo o la especificación del cliente.  </a:t>
            </a:r>
          </a:p>
          <a:p>
            <a:pPr algn="just"/>
            <a:endParaRPr lang="es-ES_tradnl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Equipo para mantener y registrar la temperatura y la humedad relativa exactas dentro de la sala o cámara.  </a:t>
            </a:r>
          </a:p>
          <a:p>
            <a:pPr algn="just"/>
            <a:endParaRPr lang="es-ES_tradnl" sz="24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Psicrómetro para verificar periódicamente las condiciones.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 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_tradnl" sz="2400" dirty="0" smtClean="0"/>
              <a:t>El equipo estará sometido a control de calibración. </a:t>
            </a:r>
            <a:endParaRPr lang="es-ES_tradn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PROCEDIMIENTO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es-ES_tradnl" sz="2400" dirty="0" smtClean="0"/>
              <a:t>Acondicionar y ensayar las telas como se describe en el método de ensayo o la especificación del cliente. 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s-ES_tradnl" sz="24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_tradnl" sz="2400" dirty="0" smtClean="0"/>
              <a:t>Exponer las telas a la atmósfera de acondicionamiento para que el aire tenga libre acceso a todas las superficies. </a:t>
            </a:r>
          </a:p>
          <a:p>
            <a:pPr algn="just"/>
            <a:endParaRPr lang="es-ES_tradnl" sz="2400" dirty="0" smtClean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_tradnl" sz="2400" dirty="0" smtClean="0"/>
              <a:t>Dejar que las telas lleguen al equilibrio antes del ensayo.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s-ES_tradnl" sz="2400" dirty="0"/>
          </a:p>
          <a:p>
            <a:pPr marL="457200" indent="-457200" algn="just">
              <a:buFont typeface="Arial" pitchFamily="34" charset="0"/>
              <a:buChar char="•"/>
            </a:pPr>
            <a:r>
              <a:rPr lang="es-ES_tradnl" sz="2400" dirty="0" smtClean="0"/>
              <a:t>Si las telas se acondicionan en una cámara o sala distinta de la zona de ensayo, las telas se ensayarán dentro de los 4 minutos siguientes a su salida de la zona de acondicionamiento.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TM PowerPoint template">
  <a:themeElements>
    <a:clrScheme name="ASTM">
      <a:dk1>
        <a:srgbClr val="6A6A6A"/>
      </a:dk1>
      <a:lt1>
        <a:sysClr val="window" lastClr="FFFFFF"/>
      </a:lt1>
      <a:dk2>
        <a:srgbClr val="6A6A6A"/>
      </a:dk2>
      <a:lt2>
        <a:srgbClr val="FFFFFF"/>
      </a:lt2>
      <a:accent1>
        <a:srgbClr val="00355B"/>
      </a:accent1>
      <a:accent2>
        <a:srgbClr val="0095D6"/>
      </a:accent2>
      <a:accent3>
        <a:srgbClr val="7BB63B"/>
      </a:accent3>
      <a:accent4>
        <a:srgbClr val="6A6A6A"/>
      </a:accent4>
      <a:accent5>
        <a:srgbClr val="7E9DB3"/>
      </a:accent5>
      <a:accent6>
        <a:srgbClr val="91D1F3"/>
      </a:accent6>
      <a:hlink>
        <a:srgbClr val="0095D6"/>
      </a:hlink>
      <a:folHlink>
        <a:srgbClr val="91D1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>2015-07-13T04:00:00+00:00</Document_x0020_Date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>Information</Document_x0020_Type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2.xml><?xml version="1.0" encoding="utf-8"?>
<?mso-contentType ?>
<FormTemplates xmlns="http://schemas.microsoft.com/sharepoint/v3/contenttype/form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49DB80692F6849BBB85B88BD7E251E" ma:contentTypeVersion="49" ma:contentTypeDescription="" ma:contentTypeScope="" ma:versionID="4202e3cc60ddbde23ac5ad50dbb91338">
  <xsd:schema xmlns:xsd="http://www.w3.org/2001/XMLSchema" xmlns:xs="http://www.w3.org/2001/XMLSchema" xmlns:p="http://schemas.microsoft.com/office/2006/metadata/properties" xmlns:ns1="http://schemas.microsoft.com/sharepoint/v3" xmlns:ns2="d1f628b7-dc6e-45dc-9245-e5ecf578f20b" xmlns:ns3="bbd4acb0-43d6-4317-ab0b-803dc468f016" targetNamespace="http://schemas.microsoft.com/office/2006/metadata/properties" ma:root="true" ma:fieldsID="23aed2d8c0f55666662c75d8f1fd6e40" ns1:_="" ns2:_="" ns3:_="">
    <xsd:import namespace="http://schemas.microsoft.com/sharepoint/v3"/>
    <xsd:import namespace="d1f628b7-dc6e-45dc-9245-e5ecf578f20b"/>
    <xsd:import namespace="bbd4acb0-43d6-4317-ab0b-803dc468f016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f628b7-dc6e-45dc-9245-e5ecf578f20b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12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4acb0-43d6-4317-ab0b-803dc468f016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547A1E-B375-4F90-A066-B3EE7BF49B31}"/>
</file>

<file path=customXml/itemProps2.xml><?xml version="1.0" encoding="utf-8"?>
<ds:datastoreItem xmlns:ds="http://schemas.openxmlformats.org/officeDocument/2006/customXml" ds:itemID="{0299F614-9A27-418F-AF5E-443107554BA5}"/>
</file>

<file path=customXml/itemProps3.xml><?xml version="1.0" encoding="utf-8"?>
<ds:datastoreItem xmlns:ds="http://schemas.openxmlformats.org/officeDocument/2006/customXml" ds:itemID="{5F4CEDF6-3F2B-4950-B264-D3B254BDF5A9}"/>
</file>

<file path=customXml/itemProps4.xml><?xml version="1.0" encoding="utf-8"?>
<ds:datastoreItem xmlns:ds="http://schemas.openxmlformats.org/officeDocument/2006/customXml" ds:itemID="{6D70CF77-DB6C-46AD-857E-564CBF005DF7}"/>
</file>

<file path=docProps/app.xml><?xml version="1.0" encoding="utf-8"?>
<Properties xmlns="http://schemas.openxmlformats.org/officeDocument/2006/extended-properties" xmlns:vt="http://schemas.openxmlformats.org/officeDocument/2006/docPropsVTypes">
  <Template>ASTM PowerPoint template</Template>
  <TotalTime>90</TotalTime>
  <Words>286</Words>
  <Application>Microsoft Office PowerPoint</Application>
  <PresentationFormat>Presentación en pantalla (4:3)</PresentationFormat>
  <Paragraphs>26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ASTM PowerPoint template</vt:lpstr>
      <vt:lpstr>ASTM D1776 Práctica estándar para acondicionar y ensayar textiles</vt:lpstr>
      <vt:lpstr>ALCANCE Y TERMINOLOGÍA</vt:lpstr>
      <vt:lpstr>SIGNIFICADO Y USO</vt:lpstr>
      <vt:lpstr>APARATOS </vt:lpstr>
      <vt:lpstr>PROCEDIMIENTO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Owner</dc:creator>
  <cp:lastModifiedBy>ahernandez</cp:lastModifiedBy>
  <cp:revision>27</cp:revision>
  <dcterms:created xsi:type="dcterms:W3CDTF">2015-04-06T19:20:39Z</dcterms:created>
  <dcterms:modified xsi:type="dcterms:W3CDTF">2015-06-12T22:21:15Z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62f3afe2-2a2c-4819-a592-2af0e3fa2c97</vt:lpwstr>
  </property>
</Properties>
</file>