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427" r:id="rId3"/>
    <p:sldId id="428" r:id="rId4"/>
    <p:sldId id="446" r:id="rId5"/>
    <p:sldId id="429" r:id="rId6"/>
    <p:sldId id="439" r:id="rId7"/>
    <p:sldId id="440" r:id="rId8"/>
    <p:sldId id="441" r:id="rId9"/>
    <p:sldId id="432" r:id="rId10"/>
    <p:sldId id="430" r:id="rId11"/>
    <p:sldId id="437" r:id="rId12"/>
    <p:sldId id="438" r:id="rId13"/>
    <p:sldId id="304" r:id="rId14"/>
    <p:sldId id="431" r:id="rId15"/>
    <p:sldId id="433" r:id="rId16"/>
    <p:sldId id="434" r:id="rId17"/>
    <p:sldId id="426" r:id="rId18"/>
    <p:sldId id="436" r:id="rId19"/>
    <p:sldId id="443" r:id="rId20"/>
    <p:sldId id="435" r:id="rId21"/>
    <p:sldId id="445" r:id="rId22"/>
    <p:sldId id="44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A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7"/>
    <p:restoredTop sz="96053"/>
  </p:normalViewPr>
  <p:slideViewPr>
    <p:cSldViewPr snapToGrid="0" snapToObjects="1">
      <p:cViewPr varScale="1">
        <p:scale>
          <a:sx n="93" d="100"/>
          <a:sy n="93" d="100"/>
        </p:scale>
        <p:origin x="24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6C1C3A-8D80-4C32-A9E7-EFBB1A42B935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F2C4A88-9373-45B2-B489-117C8FEE11D0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en-US" sz="2000" cap="all" baseline="0" dirty="0" err="1">
              <a:latin typeface="Montserrat" pitchFamily="2" charset="77"/>
              <a:cs typeface="Arial Bold" panose="020B0704020202020204" pitchFamily="34" charset="0"/>
            </a:rPr>
            <a:t>Isotanker</a:t>
          </a:r>
          <a:r>
            <a:rPr lang="en-US" sz="2000" cap="all" baseline="0" dirty="0">
              <a:latin typeface="Montserrat" pitchFamily="2" charset="77"/>
              <a:cs typeface="Arial Bold" panose="020B0704020202020204" pitchFamily="34" charset="0"/>
            </a:rPr>
            <a:t> arrives at port</a:t>
          </a:r>
        </a:p>
      </dgm:t>
    </dgm:pt>
    <dgm:pt modelId="{31B8105C-2FBA-47E0-8497-07FE79FD3F20}" type="parTrans" cxnId="{6A906C8A-1C1D-497F-B9E6-21ED891BA287}">
      <dgm:prSet/>
      <dgm:spPr/>
      <dgm:t>
        <a:bodyPr/>
        <a:lstStyle/>
        <a:p>
          <a:endParaRPr lang="en-US"/>
        </a:p>
      </dgm:t>
    </dgm:pt>
    <dgm:pt modelId="{787EA94D-38B2-48FC-AD15-EF3978714450}" type="sibTrans" cxnId="{6A906C8A-1C1D-497F-B9E6-21ED891BA287}">
      <dgm:prSet/>
      <dgm:spPr>
        <a:solidFill>
          <a:srgbClr val="51A8DC"/>
        </a:solidFill>
      </dgm:spPr>
      <dgm:t>
        <a:bodyPr/>
        <a:lstStyle/>
        <a:p>
          <a:endParaRPr lang="en-US"/>
        </a:p>
      </dgm:t>
    </dgm:pt>
    <dgm:pt modelId="{76BF4E23-8F5C-4A94-A9FB-CEE29E8E75FD}">
      <dgm:prSet phldrT="[Text]" custT="1"/>
      <dgm:spPr/>
      <dgm:t>
        <a:bodyPr/>
        <a:lstStyle/>
        <a:p>
          <a:r>
            <a:rPr lang="en-US" sz="1800" dirty="0">
              <a:latin typeface="Montserrat" pitchFamily="2" charset="77"/>
              <a:cs typeface="Arial Bold" panose="020B0704020202020204" pitchFamily="34" charset="0"/>
            </a:rPr>
            <a:t>90-118 days transit time</a:t>
          </a:r>
        </a:p>
      </dgm:t>
    </dgm:pt>
    <dgm:pt modelId="{7CF44EBD-D239-4ED8-88A0-CD836ABC991F}" type="parTrans" cxnId="{57B881C2-2137-4C59-984D-4D784F8ED9D3}">
      <dgm:prSet/>
      <dgm:spPr/>
      <dgm:t>
        <a:bodyPr/>
        <a:lstStyle/>
        <a:p>
          <a:endParaRPr lang="en-US"/>
        </a:p>
      </dgm:t>
    </dgm:pt>
    <dgm:pt modelId="{E5DAB871-867E-4BFD-BCB3-907C4AB2EA15}" type="sibTrans" cxnId="{57B881C2-2137-4C59-984D-4D784F8ED9D3}">
      <dgm:prSet/>
      <dgm:spPr/>
      <dgm:t>
        <a:bodyPr/>
        <a:lstStyle/>
        <a:p>
          <a:endParaRPr lang="en-US"/>
        </a:p>
      </dgm:t>
    </dgm:pt>
    <dgm:pt modelId="{EC701BCE-B8FB-439B-9CF6-7AAFFED4F6B0}">
      <dgm:prSet phldrT="[Text]" custT="1"/>
      <dgm:spPr>
        <a:solidFill>
          <a:schemeClr val="tx2">
            <a:lumMod val="75000"/>
          </a:schemeClr>
        </a:solidFill>
      </dgm:spPr>
      <dgm:t>
        <a:bodyPr spcFirstLastPara="0" vert="horz" wrap="square" lIns="142240" tIns="142240" rIns="142240" bIns="7620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baseline="0">
              <a:latin typeface="Montserrat" pitchFamily="2" charset="77"/>
              <a:ea typeface="+mn-ea"/>
              <a:cs typeface="Arial Bold" panose="020B0704020202020204" pitchFamily="34" charset="0"/>
            </a:rPr>
            <a:t>Sample is taken</a:t>
          </a:r>
          <a:endParaRPr lang="en-US" sz="2000" kern="1200" cap="all" baseline="0" dirty="0">
            <a:latin typeface="Montserrat" pitchFamily="2" charset="77"/>
            <a:ea typeface="+mn-ea"/>
            <a:cs typeface="Arial Bold" panose="020B0704020202020204" pitchFamily="34" charset="0"/>
          </a:endParaRPr>
        </a:p>
      </dgm:t>
    </dgm:pt>
    <dgm:pt modelId="{FF6DC87D-0C34-4021-937E-CF4C805FB3B4}" type="parTrans" cxnId="{FF25EB5A-C28C-4190-9E15-2761561746B9}">
      <dgm:prSet/>
      <dgm:spPr/>
      <dgm:t>
        <a:bodyPr/>
        <a:lstStyle/>
        <a:p>
          <a:endParaRPr lang="en-US"/>
        </a:p>
      </dgm:t>
    </dgm:pt>
    <dgm:pt modelId="{103C43BE-1B0A-4C7A-9329-829A41A3B97F}" type="sibTrans" cxnId="{FF25EB5A-C28C-4190-9E15-2761561746B9}">
      <dgm:prSet/>
      <dgm:spPr>
        <a:solidFill>
          <a:srgbClr val="51A8DC"/>
        </a:solidFill>
      </dgm:spPr>
      <dgm:t>
        <a:bodyPr/>
        <a:lstStyle/>
        <a:p>
          <a:endParaRPr lang="en-US"/>
        </a:p>
      </dgm:t>
    </dgm:pt>
    <dgm:pt modelId="{0A9345BA-CC9F-4A4B-988D-563019791A0E}">
      <dgm:prSet phldrT="[Text]" custT="1"/>
      <dgm:spPr/>
      <dgm:t>
        <a:bodyPr/>
        <a:lstStyle/>
        <a:p>
          <a:r>
            <a:rPr lang="en-US" sz="1800" dirty="0">
              <a:latin typeface="Montserrat" pitchFamily="2" charset="77"/>
              <a:cs typeface="Arial Bold" panose="020B0704020202020204" pitchFamily="34" charset="0"/>
            </a:rPr>
            <a:t>Delegates from Ministry of Trade, Haitian Bureau of Standards, etc. </a:t>
          </a:r>
        </a:p>
      </dgm:t>
    </dgm:pt>
    <dgm:pt modelId="{BA073E6F-BCFA-4E4A-B990-1858D2061C00}" type="parTrans" cxnId="{2FC69316-9407-4FEC-9996-1C82B6561A1A}">
      <dgm:prSet/>
      <dgm:spPr/>
      <dgm:t>
        <a:bodyPr/>
        <a:lstStyle/>
        <a:p>
          <a:endParaRPr lang="en-US"/>
        </a:p>
      </dgm:t>
    </dgm:pt>
    <dgm:pt modelId="{094EE6A6-64C7-4FA7-849A-8ACEC12E8430}" type="sibTrans" cxnId="{2FC69316-9407-4FEC-9996-1C82B6561A1A}">
      <dgm:prSet/>
      <dgm:spPr/>
      <dgm:t>
        <a:bodyPr/>
        <a:lstStyle/>
        <a:p>
          <a:endParaRPr lang="en-US"/>
        </a:p>
      </dgm:t>
    </dgm:pt>
    <dgm:pt modelId="{E9EC14B1-AC7D-41A9-846D-0D5829B59052}">
      <dgm:prSet phldrT="[Text]" custT="1"/>
      <dgm:spPr>
        <a:solidFill>
          <a:schemeClr val="accent2">
            <a:lumMod val="75000"/>
          </a:schemeClr>
        </a:solidFill>
      </dgm:spPr>
      <dgm:t>
        <a:bodyPr spcFirstLastPara="0" vert="horz" wrap="square" lIns="142240" tIns="142240" rIns="142240" bIns="7620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baseline="0" dirty="0">
              <a:latin typeface="Montserrat" pitchFamily="2" charset="77"/>
              <a:ea typeface="+mn-ea"/>
              <a:cs typeface="Arial Bold" panose="020B0704020202020204" pitchFamily="34" charset="0"/>
            </a:rPr>
            <a:t>Sample is processed</a:t>
          </a:r>
        </a:p>
      </dgm:t>
    </dgm:pt>
    <dgm:pt modelId="{96AC00F2-9384-43CF-BC7A-2EF242310276}" type="parTrans" cxnId="{1BDDEB1A-E498-4B03-A8F3-60A55365F617}">
      <dgm:prSet/>
      <dgm:spPr/>
      <dgm:t>
        <a:bodyPr/>
        <a:lstStyle/>
        <a:p>
          <a:endParaRPr lang="en-US"/>
        </a:p>
      </dgm:t>
    </dgm:pt>
    <dgm:pt modelId="{2E433ECD-E7A4-4377-897D-0D4071F9DB9C}" type="sibTrans" cxnId="{1BDDEB1A-E498-4B03-A8F3-60A55365F617}">
      <dgm:prSet/>
      <dgm:spPr>
        <a:solidFill>
          <a:srgbClr val="51A8DC"/>
        </a:solidFill>
      </dgm:spPr>
      <dgm:t>
        <a:bodyPr/>
        <a:lstStyle/>
        <a:p>
          <a:endParaRPr lang="en-US"/>
        </a:p>
      </dgm:t>
    </dgm:pt>
    <dgm:pt modelId="{290A0C29-08E0-4D88-9232-493657EBF541}">
      <dgm:prSet phldrT="[Text]" custT="1"/>
      <dgm:spPr/>
      <dgm:t>
        <a:bodyPr/>
        <a:lstStyle/>
        <a:p>
          <a:r>
            <a:rPr lang="en-US" sz="1800" dirty="0">
              <a:latin typeface="Montserrat" pitchFamily="2" charset="77"/>
              <a:cs typeface="Arial Bold" panose="020B0704020202020204" pitchFamily="34" charset="0"/>
            </a:rPr>
            <a:t>Delay of weeks or months (Industrial or pharmaceutical grade ethanol determined)</a:t>
          </a:r>
        </a:p>
      </dgm:t>
    </dgm:pt>
    <dgm:pt modelId="{07E24235-CB15-4A7C-BE85-2D12F0EB380F}" type="parTrans" cxnId="{05DD2ED5-AC2F-4B46-A8BF-15052B485F0E}">
      <dgm:prSet/>
      <dgm:spPr/>
      <dgm:t>
        <a:bodyPr/>
        <a:lstStyle/>
        <a:p>
          <a:endParaRPr lang="en-US"/>
        </a:p>
      </dgm:t>
    </dgm:pt>
    <dgm:pt modelId="{AAA4DCED-FF7F-428F-9897-3999F19F6B7F}" type="sibTrans" cxnId="{05DD2ED5-AC2F-4B46-A8BF-15052B485F0E}">
      <dgm:prSet/>
      <dgm:spPr/>
      <dgm:t>
        <a:bodyPr/>
        <a:lstStyle/>
        <a:p>
          <a:endParaRPr lang="en-US"/>
        </a:p>
      </dgm:t>
    </dgm:pt>
    <dgm:pt modelId="{7A6BC729-9E5A-41A9-819D-39DC2C5C9497}">
      <dgm:prSet custT="1"/>
      <dgm:spPr>
        <a:solidFill>
          <a:schemeClr val="accent5">
            <a:lumMod val="50000"/>
          </a:schemeClr>
        </a:solidFill>
      </dgm:spPr>
      <dgm:t>
        <a:bodyPr spcFirstLastPara="0" vert="horz" wrap="square" lIns="142240" tIns="142240" rIns="142240" bIns="7620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baseline="0" dirty="0">
              <a:latin typeface="Montserrat" pitchFamily="2" charset="77"/>
              <a:ea typeface="+mn-ea"/>
              <a:cs typeface="Arial Bold" panose="020B0704020202020204" pitchFamily="34" charset="0"/>
            </a:rPr>
            <a:t>Taxes and duties are accessed</a:t>
          </a:r>
        </a:p>
      </dgm:t>
    </dgm:pt>
    <dgm:pt modelId="{6891C127-7048-487C-8679-77802B133EE4}" type="parTrans" cxnId="{2D913B32-941E-4B8F-91DC-B9F4853A1AE0}">
      <dgm:prSet/>
      <dgm:spPr/>
      <dgm:t>
        <a:bodyPr/>
        <a:lstStyle/>
        <a:p>
          <a:endParaRPr lang="en-US"/>
        </a:p>
      </dgm:t>
    </dgm:pt>
    <dgm:pt modelId="{05788153-A5ED-4483-9CE0-C8991BFFC26B}" type="sibTrans" cxnId="{2D913B32-941E-4B8F-91DC-B9F4853A1AE0}">
      <dgm:prSet/>
      <dgm:spPr/>
      <dgm:t>
        <a:bodyPr/>
        <a:lstStyle/>
        <a:p>
          <a:endParaRPr lang="en-US"/>
        </a:p>
      </dgm:t>
    </dgm:pt>
    <dgm:pt modelId="{C99E8253-CFD2-4BF9-8AC4-D28289F23C71}">
      <dgm:prSet custT="1"/>
      <dgm:spPr/>
      <dgm:t>
        <a:bodyPr/>
        <a:lstStyle/>
        <a:p>
          <a:r>
            <a:rPr lang="en-US" sz="1800" dirty="0">
              <a:latin typeface="Montserrat" pitchFamily="2" charset="77"/>
              <a:cs typeface="Arial Bold" panose="020B0704020202020204" pitchFamily="34" charset="0"/>
            </a:rPr>
            <a:t>Not based on the fuel’s application</a:t>
          </a:r>
        </a:p>
      </dgm:t>
    </dgm:pt>
    <dgm:pt modelId="{DC6D6F67-8F14-4E84-BBA3-5FE8F6E580F5}" type="sibTrans" cxnId="{9CD82B25-5E05-4E4C-B6A1-EDCB1BDD59F6}">
      <dgm:prSet/>
      <dgm:spPr/>
      <dgm:t>
        <a:bodyPr/>
        <a:lstStyle/>
        <a:p>
          <a:endParaRPr lang="en-US"/>
        </a:p>
      </dgm:t>
    </dgm:pt>
    <dgm:pt modelId="{CA920362-48A9-45B1-8785-A28B79A4C4B7}" type="parTrans" cxnId="{9CD82B25-5E05-4E4C-B6A1-EDCB1BDD59F6}">
      <dgm:prSet/>
      <dgm:spPr/>
      <dgm:t>
        <a:bodyPr/>
        <a:lstStyle/>
        <a:p>
          <a:endParaRPr lang="en-US"/>
        </a:p>
      </dgm:t>
    </dgm:pt>
    <dgm:pt modelId="{36FE8F1A-6067-46C3-B4D4-AD1025E218F7}" type="pres">
      <dgm:prSet presAssocID="{1D6C1C3A-8D80-4C32-A9E7-EFBB1A42B935}" presName="linearFlow" presStyleCnt="0">
        <dgm:presLayoutVars>
          <dgm:dir/>
          <dgm:animLvl val="lvl"/>
          <dgm:resizeHandles val="exact"/>
        </dgm:presLayoutVars>
      </dgm:prSet>
      <dgm:spPr/>
    </dgm:pt>
    <dgm:pt modelId="{AC035119-0648-4B4A-9ADA-7B8ED6073906}" type="pres">
      <dgm:prSet presAssocID="{1F2C4A88-9373-45B2-B489-117C8FEE11D0}" presName="composite" presStyleCnt="0"/>
      <dgm:spPr/>
    </dgm:pt>
    <dgm:pt modelId="{60899B74-1122-4FDE-8FFA-B23288FBADEE}" type="pres">
      <dgm:prSet presAssocID="{1F2C4A88-9373-45B2-B489-117C8FEE11D0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7A32F4-AE68-4A31-99F2-28DEED4B357A}" type="pres">
      <dgm:prSet presAssocID="{1F2C4A88-9373-45B2-B489-117C8FEE11D0}" presName="parSh" presStyleLbl="node1" presStyleIdx="0" presStyleCnt="4" custScaleX="113930" custScaleY="259140"/>
      <dgm:spPr/>
    </dgm:pt>
    <dgm:pt modelId="{98A9D8C5-47C6-4AF3-8F08-AD2BF92F9360}" type="pres">
      <dgm:prSet presAssocID="{1F2C4A88-9373-45B2-B489-117C8FEE11D0}" presName="desTx" presStyleLbl="fgAcc1" presStyleIdx="0" presStyleCnt="4" custScaleX="121392" custScaleY="85493" custLinFactNeighborX="-6213" custLinFactNeighborY="4739">
        <dgm:presLayoutVars>
          <dgm:bulletEnabled val="1"/>
        </dgm:presLayoutVars>
      </dgm:prSet>
      <dgm:spPr/>
    </dgm:pt>
    <dgm:pt modelId="{25835A35-77B9-4606-ADBE-4CB62B75B038}" type="pres">
      <dgm:prSet presAssocID="{787EA94D-38B2-48FC-AD15-EF3978714450}" presName="sibTrans" presStyleLbl="sibTrans2D1" presStyleIdx="0" presStyleCnt="3" custLinFactNeighborX="2109"/>
      <dgm:spPr/>
    </dgm:pt>
    <dgm:pt modelId="{57282D1B-EB86-468A-82EB-E19F823BB47D}" type="pres">
      <dgm:prSet presAssocID="{787EA94D-38B2-48FC-AD15-EF3978714450}" presName="connTx" presStyleLbl="sibTrans2D1" presStyleIdx="0" presStyleCnt="3"/>
      <dgm:spPr/>
    </dgm:pt>
    <dgm:pt modelId="{4D050E90-D502-410A-A78D-DAB4F5972EED}" type="pres">
      <dgm:prSet presAssocID="{EC701BCE-B8FB-439B-9CF6-7AAFFED4F6B0}" presName="composite" presStyleCnt="0"/>
      <dgm:spPr/>
    </dgm:pt>
    <dgm:pt modelId="{C2C20B64-5945-4E25-B38B-4063C54D2D19}" type="pres">
      <dgm:prSet presAssocID="{EC701BCE-B8FB-439B-9CF6-7AAFFED4F6B0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4EEE8F9-6C5A-488A-9C67-1C0A1106B877}" type="pres">
      <dgm:prSet presAssocID="{EC701BCE-B8FB-439B-9CF6-7AAFFED4F6B0}" presName="parSh" presStyleLbl="node1" presStyleIdx="1" presStyleCnt="4" custScaleY="145426" custLinFactNeighborX="-887" custLinFactNeighborY="6761"/>
      <dgm:spPr>
        <a:xfrm>
          <a:off x="3130648" y="2162556"/>
          <a:ext cx="1865201" cy="648000"/>
        </a:xfrm>
        <a:prstGeom prst="roundRect">
          <a:avLst>
            <a:gd name="adj" fmla="val 10000"/>
          </a:avLst>
        </a:prstGeom>
      </dgm:spPr>
    </dgm:pt>
    <dgm:pt modelId="{A69365DB-C113-4D09-9CBA-6657C5963CE8}" type="pres">
      <dgm:prSet presAssocID="{EC701BCE-B8FB-439B-9CF6-7AAFFED4F6B0}" presName="desTx" presStyleLbl="fgAcc1" presStyleIdx="1" presStyleCnt="4" custScaleX="160815" custLinFactNeighborX="-6924" custLinFactNeighborY="11561">
        <dgm:presLayoutVars>
          <dgm:bulletEnabled val="1"/>
        </dgm:presLayoutVars>
      </dgm:prSet>
      <dgm:spPr/>
    </dgm:pt>
    <dgm:pt modelId="{EBE4AAE9-C0B9-4F28-8E41-06CD8154A845}" type="pres">
      <dgm:prSet presAssocID="{103C43BE-1B0A-4C7A-9329-829A41A3B97F}" presName="sibTrans" presStyleLbl="sibTrans2D1" presStyleIdx="1" presStyleCnt="3"/>
      <dgm:spPr/>
    </dgm:pt>
    <dgm:pt modelId="{58455E83-A561-40FD-B98C-297BCBE20D96}" type="pres">
      <dgm:prSet presAssocID="{103C43BE-1B0A-4C7A-9329-829A41A3B97F}" presName="connTx" presStyleLbl="sibTrans2D1" presStyleIdx="1" presStyleCnt="3"/>
      <dgm:spPr/>
    </dgm:pt>
    <dgm:pt modelId="{4FC02E15-F2D1-4CE9-AF36-FE9448933480}" type="pres">
      <dgm:prSet presAssocID="{E9EC14B1-AC7D-41A9-846D-0D5829B59052}" presName="composite" presStyleCnt="0"/>
      <dgm:spPr/>
    </dgm:pt>
    <dgm:pt modelId="{64788C0C-8F95-40D8-8EB9-AB9B52D6E75B}" type="pres">
      <dgm:prSet presAssocID="{E9EC14B1-AC7D-41A9-846D-0D5829B59052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9CE72B3-80E2-4827-81DD-663D9609FF79}" type="pres">
      <dgm:prSet presAssocID="{E9EC14B1-AC7D-41A9-846D-0D5829B59052}" presName="parSh" presStyleLbl="node1" presStyleIdx="2" presStyleCnt="4" custScaleX="135580" custScaleY="229808" custLinFactNeighborX="-1774" custLinFactNeighborY="39626"/>
      <dgm:spPr>
        <a:xfrm>
          <a:off x="6126881" y="2005515"/>
          <a:ext cx="1865201" cy="1119121"/>
        </a:xfrm>
        <a:prstGeom prst="roundRect">
          <a:avLst>
            <a:gd name="adj" fmla="val 10000"/>
          </a:avLst>
        </a:prstGeom>
      </dgm:spPr>
    </dgm:pt>
    <dgm:pt modelId="{C53D2B4D-0096-4379-B581-58F7FE045947}" type="pres">
      <dgm:prSet presAssocID="{E9EC14B1-AC7D-41A9-846D-0D5829B59052}" presName="desTx" presStyleLbl="fgAcc1" presStyleIdx="2" presStyleCnt="4" custScaleX="130439" custScaleY="177317" custLinFactNeighborX="-15859" custLinFactNeighborY="66898">
        <dgm:presLayoutVars>
          <dgm:bulletEnabled val="1"/>
        </dgm:presLayoutVars>
      </dgm:prSet>
      <dgm:spPr/>
    </dgm:pt>
    <dgm:pt modelId="{0AAC7342-9A0A-4E63-9B63-BCC0FEE40CD8}" type="pres">
      <dgm:prSet presAssocID="{2E433ECD-E7A4-4377-897D-0D4071F9DB9C}" presName="sibTrans" presStyleLbl="sibTrans2D1" presStyleIdx="2" presStyleCnt="3"/>
      <dgm:spPr/>
    </dgm:pt>
    <dgm:pt modelId="{7696E6E4-9963-4947-AEA7-822845B81392}" type="pres">
      <dgm:prSet presAssocID="{2E433ECD-E7A4-4377-897D-0D4071F9DB9C}" presName="connTx" presStyleLbl="sibTrans2D1" presStyleIdx="2" presStyleCnt="3"/>
      <dgm:spPr/>
    </dgm:pt>
    <dgm:pt modelId="{A410C885-4D80-4289-925E-816CDD2A882B}" type="pres">
      <dgm:prSet presAssocID="{7A6BC729-9E5A-41A9-819D-39DC2C5C9497}" presName="composite" presStyleCnt="0"/>
      <dgm:spPr/>
    </dgm:pt>
    <dgm:pt modelId="{1CBB492C-E2F4-4124-B551-F09A540CAE6B}" type="pres">
      <dgm:prSet presAssocID="{7A6BC729-9E5A-41A9-819D-39DC2C5C9497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891259B-483F-43EC-B239-8E7EFE6A63A9}" type="pres">
      <dgm:prSet presAssocID="{7A6BC729-9E5A-41A9-819D-39DC2C5C9497}" presName="parSh" presStyleLbl="node1" presStyleIdx="3" presStyleCnt="4" custScaleX="117136" custScaleY="208917" custLinFactNeighborX="-3547" custLinFactNeighborY="-10186"/>
      <dgm:spPr>
        <a:xfrm>
          <a:off x="9123114" y="1951876"/>
          <a:ext cx="2184822" cy="1333678"/>
        </a:xfrm>
        <a:prstGeom prst="roundRect">
          <a:avLst>
            <a:gd name="adj" fmla="val 10000"/>
          </a:avLst>
        </a:prstGeom>
      </dgm:spPr>
    </dgm:pt>
    <dgm:pt modelId="{6E7DC18E-0420-4A66-B76E-275F2CDD7A4B}" type="pres">
      <dgm:prSet presAssocID="{7A6BC729-9E5A-41A9-819D-39DC2C5C9497}" presName="desTx" presStyleLbl="fgAcc1" presStyleIdx="3" presStyleCnt="4" custScaleX="116155" custScaleY="89318" custLinFactNeighborX="-26826" custLinFactNeighborY="7519">
        <dgm:presLayoutVars>
          <dgm:bulletEnabled val="1"/>
        </dgm:presLayoutVars>
      </dgm:prSet>
      <dgm:spPr/>
    </dgm:pt>
  </dgm:ptLst>
  <dgm:cxnLst>
    <dgm:cxn modelId="{1B188904-B8C3-4B5D-9A98-6C3842111FBA}" type="presOf" srcId="{787EA94D-38B2-48FC-AD15-EF3978714450}" destId="{25835A35-77B9-4606-ADBE-4CB62B75B038}" srcOrd="0" destOrd="0" presId="urn:microsoft.com/office/officeart/2005/8/layout/process3"/>
    <dgm:cxn modelId="{2FC69316-9407-4FEC-9996-1C82B6561A1A}" srcId="{EC701BCE-B8FB-439B-9CF6-7AAFFED4F6B0}" destId="{0A9345BA-CC9F-4A4B-988D-563019791A0E}" srcOrd="0" destOrd="0" parTransId="{BA073E6F-BCFA-4E4A-B990-1858D2061C00}" sibTransId="{094EE6A6-64C7-4FA7-849A-8ACEC12E8430}"/>
    <dgm:cxn modelId="{1BDDEB1A-E498-4B03-A8F3-60A55365F617}" srcId="{1D6C1C3A-8D80-4C32-A9E7-EFBB1A42B935}" destId="{E9EC14B1-AC7D-41A9-846D-0D5829B59052}" srcOrd="2" destOrd="0" parTransId="{96AC00F2-9384-43CF-BC7A-2EF242310276}" sibTransId="{2E433ECD-E7A4-4377-897D-0D4071F9DB9C}"/>
    <dgm:cxn modelId="{18CC5321-8EFA-473C-B59A-0FC51988291A}" type="presOf" srcId="{0A9345BA-CC9F-4A4B-988D-563019791A0E}" destId="{A69365DB-C113-4D09-9CBA-6657C5963CE8}" srcOrd="0" destOrd="0" presId="urn:microsoft.com/office/officeart/2005/8/layout/process3"/>
    <dgm:cxn modelId="{9CD82B25-5E05-4E4C-B6A1-EDCB1BDD59F6}" srcId="{7A6BC729-9E5A-41A9-819D-39DC2C5C9497}" destId="{C99E8253-CFD2-4BF9-8AC4-D28289F23C71}" srcOrd="0" destOrd="0" parTransId="{CA920362-48A9-45B1-8785-A28B79A4C4B7}" sibTransId="{DC6D6F67-8F14-4E84-BBA3-5FE8F6E580F5}"/>
    <dgm:cxn modelId="{E546922F-2E47-47AA-97DA-B67A0718E70E}" type="presOf" srcId="{C99E8253-CFD2-4BF9-8AC4-D28289F23C71}" destId="{6E7DC18E-0420-4A66-B76E-275F2CDD7A4B}" srcOrd="0" destOrd="0" presId="urn:microsoft.com/office/officeart/2005/8/layout/process3"/>
    <dgm:cxn modelId="{2D913B32-941E-4B8F-91DC-B9F4853A1AE0}" srcId="{1D6C1C3A-8D80-4C32-A9E7-EFBB1A42B935}" destId="{7A6BC729-9E5A-41A9-819D-39DC2C5C9497}" srcOrd="3" destOrd="0" parTransId="{6891C127-7048-487C-8679-77802B133EE4}" sibTransId="{05788153-A5ED-4483-9CE0-C8991BFFC26B}"/>
    <dgm:cxn modelId="{7F890941-E682-421F-993B-60A0AE4421C0}" type="presOf" srcId="{E9EC14B1-AC7D-41A9-846D-0D5829B59052}" destId="{64788C0C-8F95-40D8-8EB9-AB9B52D6E75B}" srcOrd="0" destOrd="0" presId="urn:microsoft.com/office/officeart/2005/8/layout/process3"/>
    <dgm:cxn modelId="{E301D143-D2F1-4F9C-810C-91A6B8BF26EF}" type="presOf" srcId="{2E433ECD-E7A4-4377-897D-0D4071F9DB9C}" destId="{7696E6E4-9963-4947-AEA7-822845B81392}" srcOrd="1" destOrd="0" presId="urn:microsoft.com/office/officeart/2005/8/layout/process3"/>
    <dgm:cxn modelId="{6F570E4B-777A-40C3-AEDE-53680C56539A}" type="presOf" srcId="{E9EC14B1-AC7D-41A9-846D-0D5829B59052}" destId="{39CE72B3-80E2-4827-81DD-663D9609FF79}" srcOrd="1" destOrd="0" presId="urn:microsoft.com/office/officeart/2005/8/layout/process3"/>
    <dgm:cxn modelId="{802DC056-B9D0-42FE-9AAD-21889A7E5355}" type="presOf" srcId="{EC701BCE-B8FB-439B-9CF6-7AAFFED4F6B0}" destId="{44EEE8F9-6C5A-488A-9C67-1C0A1106B877}" srcOrd="1" destOrd="0" presId="urn:microsoft.com/office/officeart/2005/8/layout/process3"/>
    <dgm:cxn modelId="{FF25EB5A-C28C-4190-9E15-2761561746B9}" srcId="{1D6C1C3A-8D80-4C32-A9E7-EFBB1A42B935}" destId="{EC701BCE-B8FB-439B-9CF6-7AAFFED4F6B0}" srcOrd="1" destOrd="0" parTransId="{FF6DC87D-0C34-4021-937E-CF4C805FB3B4}" sibTransId="{103C43BE-1B0A-4C7A-9329-829A41A3B97F}"/>
    <dgm:cxn modelId="{AF68BD67-5119-4DEC-A85F-B0D431835A5B}" type="presOf" srcId="{787EA94D-38B2-48FC-AD15-EF3978714450}" destId="{57282D1B-EB86-468A-82EB-E19F823BB47D}" srcOrd="1" destOrd="0" presId="urn:microsoft.com/office/officeart/2005/8/layout/process3"/>
    <dgm:cxn modelId="{FC94906B-6DFD-4F19-8D09-83FC0F43A7E8}" type="presOf" srcId="{1D6C1C3A-8D80-4C32-A9E7-EFBB1A42B935}" destId="{36FE8F1A-6067-46C3-B4D4-AD1025E218F7}" srcOrd="0" destOrd="0" presId="urn:microsoft.com/office/officeart/2005/8/layout/process3"/>
    <dgm:cxn modelId="{8119556F-41DF-4158-8901-57B360BC543A}" type="presOf" srcId="{103C43BE-1B0A-4C7A-9329-829A41A3B97F}" destId="{EBE4AAE9-C0B9-4F28-8E41-06CD8154A845}" srcOrd="0" destOrd="0" presId="urn:microsoft.com/office/officeart/2005/8/layout/process3"/>
    <dgm:cxn modelId="{BCDAD674-EF3C-4BFA-A0B3-1967FE7FAAC4}" type="presOf" srcId="{1F2C4A88-9373-45B2-B489-117C8FEE11D0}" destId="{60899B74-1122-4FDE-8FFA-B23288FBADEE}" srcOrd="0" destOrd="0" presId="urn:microsoft.com/office/officeart/2005/8/layout/process3"/>
    <dgm:cxn modelId="{424B1C81-69A3-495E-8459-56C203E4BBE3}" type="presOf" srcId="{290A0C29-08E0-4D88-9232-493657EBF541}" destId="{C53D2B4D-0096-4379-B581-58F7FE045947}" srcOrd="0" destOrd="0" presId="urn:microsoft.com/office/officeart/2005/8/layout/process3"/>
    <dgm:cxn modelId="{FDA8CE87-9F7A-4043-89D2-42A4ACB07F69}" type="presOf" srcId="{EC701BCE-B8FB-439B-9CF6-7AAFFED4F6B0}" destId="{C2C20B64-5945-4E25-B38B-4063C54D2D19}" srcOrd="0" destOrd="0" presId="urn:microsoft.com/office/officeart/2005/8/layout/process3"/>
    <dgm:cxn modelId="{6A906C8A-1C1D-497F-B9E6-21ED891BA287}" srcId="{1D6C1C3A-8D80-4C32-A9E7-EFBB1A42B935}" destId="{1F2C4A88-9373-45B2-B489-117C8FEE11D0}" srcOrd="0" destOrd="0" parTransId="{31B8105C-2FBA-47E0-8497-07FE79FD3F20}" sibTransId="{787EA94D-38B2-48FC-AD15-EF3978714450}"/>
    <dgm:cxn modelId="{5D0640B0-A6CF-410F-A322-C8D41AC3048E}" type="presOf" srcId="{103C43BE-1B0A-4C7A-9329-829A41A3B97F}" destId="{58455E83-A561-40FD-B98C-297BCBE20D96}" srcOrd="1" destOrd="0" presId="urn:microsoft.com/office/officeart/2005/8/layout/process3"/>
    <dgm:cxn modelId="{57B881C2-2137-4C59-984D-4D784F8ED9D3}" srcId="{1F2C4A88-9373-45B2-B489-117C8FEE11D0}" destId="{76BF4E23-8F5C-4A94-A9FB-CEE29E8E75FD}" srcOrd="0" destOrd="0" parTransId="{7CF44EBD-D239-4ED8-88A0-CD836ABC991F}" sibTransId="{E5DAB871-867E-4BFD-BCB3-907C4AB2EA15}"/>
    <dgm:cxn modelId="{05DD2ED5-AC2F-4B46-A8BF-15052B485F0E}" srcId="{E9EC14B1-AC7D-41A9-846D-0D5829B59052}" destId="{290A0C29-08E0-4D88-9232-493657EBF541}" srcOrd="0" destOrd="0" parTransId="{07E24235-CB15-4A7C-BE85-2D12F0EB380F}" sibTransId="{AAA4DCED-FF7F-428F-9897-3999F19F6B7F}"/>
    <dgm:cxn modelId="{78B0E8DA-DABF-42AA-A670-CF6284DF857B}" type="presOf" srcId="{7A6BC729-9E5A-41A9-819D-39DC2C5C9497}" destId="{1CBB492C-E2F4-4124-B551-F09A540CAE6B}" srcOrd="0" destOrd="0" presId="urn:microsoft.com/office/officeart/2005/8/layout/process3"/>
    <dgm:cxn modelId="{56623EE2-0408-4EB1-B3EC-B2420D1DB3F1}" type="presOf" srcId="{1F2C4A88-9373-45B2-B489-117C8FEE11D0}" destId="{E77A32F4-AE68-4A31-99F2-28DEED4B357A}" srcOrd="1" destOrd="0" presId="urn:microsoft.com/office/officeart/2005/8/layout/process3"/>
    <dgm:cxn modelId="{CCC75BE2-4AC3-459B-BD57-AEC712A237C2}" type="presOf" srcId="{2E433ECD-E7A4-4377-897D-0D4071F9DB9C}" destId="{0AAC7342-9A0A-4E63-9B63-BCC0FEE40CD8}" srcOrd="0" destOrd="0" presId="urn:microsoft.com/office/officeart/2005/8/layout/process3"/>
    <dgm:cxn modelId="{EB7AA0E8-E591-429F-B281-CE951EEBE5C2}" type="presOf" srcId="{76BF4E23-8F5C-4A94-A9FB-CEE29E8E75FD}" destId="{98A9D8C5-47C6-4AF3-8F08-AD2BF92F9360}" srcOrd="0" destOrd="0" presId="urn:microsoft.com/office/officeart/2005/8/layout/process3"/>
    <dgm:cxn modelId="{E7E6E2FE-29A9-44E0-96E8-67BB38CF9EE6}" type="presOf" srcId="{7A6BC729-9E5A-41A9-819D-39DC2C5C9497}" destId="{9891259B-483F-43EC-B239-8E7EFE6A63A9}" srcOrd="1" destOrd="0" presId="urn:microsoft.com/office/officeart/2005/8/layout/process3"/>
    <dgm:cxn modelId="{2706768F-72D2-4BB9-8545-CDEA5D52A3AD}" type="presParOf" srcId="{36FE8F1A-6067-46C3-B4D4-AD1025E218F7}" destId="{AC035119-0648-4B4A-9ADA-7B8ED6073906}" srcOrd="0" destOrd="0" presId="urn:microsoft.com/office/officeart/2005/8/layout/process3"/>
    <dgm:cxn modelId="{B924B211-868B-42D7-9ED3-C13BCD03D352}" type="presParOf" srcId="{AC035119-0648-4B4A-9ADA-7B8ED6073906}" destId="{60899B74-1122-4FDE-8FFA-B23288FBADEE}" srcOrd="0" destOrd="0" presId="urn:microsoft.com/office/officeart/2005/8/layout/process3"/>
    <dgm:cxn modelId="{09DCB9A4-201F-49B4-B1B9-624529B6C4CC}" type="presParOf" srcId="{AC035119-0648-4B4A-9ADA-7B8ED6073906}" destId="{E77A32F4-AE68-4A31-99F2-28DEED4B357A}" srcOrd="1" destOrd="0" presId="urn:microsoft.com/office/officeart/2005/8/layout/process3"/>
    <dgm:cxn modelId="{A94F656D-3736-457A-BED7-E9A42AC0E384}" type="presParOf" srcId="{AC035119-0648-4B4A-9ADA-7B8ED6073906}" destId="{98A9D8C5-47C6-4AF3-8F08-AD2BF92F9360}" srcOrd="2" destOrd="0" presId="urn:microsoft.com/office/officeart/2005/8/layout/process3"/>
    <dgm:cxn modelId="{1BA05F56-088C-4519-92AD-1C0774BAB297}" type="presParOf" srcId="{36FE8F1A-6067-46C3-B4D4-AD1025E218F7}" destId="{25835A35-77B9-4606-ADBE-4CB62B75B038}" srcOrd="1" destOrd="0" presId="urn:microsoft.com/office/officeart/2005/8/layout/process3"/>
    <dgm:cxn modelId="{6A2DC81A-255E-48DB-B562-CB56D523C10C}" type="presParOf" srcId="{25835A35-77B9-4606-ADBE-4CB62B75B038}" destId="{57282D1B-EB86-468A-82EB-E19F823BB47D}" srcOrd="0" destOrd="0" presId="urn:microsoft.com/office/officeart/2005/8/layout/process3"/>
    <dgm:cxn modelId="{99F3B434-E7CD-4ED2-A8AF-23CA63BBFF67}" type="presParOf" srcId="{36FE8F1A-6067-46C3-B4D4-AD1025E218F7}" destId="{4D050E90-D502-410A-A78D-DAB4F5972EED}" srcOrd="2" destOrd="0" presId="urn:microsoft.com/office/officeart/2005/8/layout/process3"/>
    <dgm:cxn modelId="{9A43BA87-8590-4710-B6D0-8CD322E0A30A}" type="presParOf" srcId="{4D050E90-D502-410A-A78D-DAB4F5972EED}" destId="{C2C20B64-5945-4E25-B38B-4063C54D2D19}" srcOrd="0" destOrd="0" presId="urn:microsoft.com/office/officeart/2005/8/layout/process3"/>
    <dgm:cxn modelId="{06C5D26D-005C-41F8-91D3-DBAB8D14FAA7}" type="presParOf" srcId="{4D050E90-D502-410A-A78D-DAB4F5972EED}" destId="{44EEE8F9-6C5A-488A-9C67-1C0A1106B877}" srcOrd="1" destOrd="0" presId="urn:microsoft.com/office/officeart/2005/8/layout/process3"/>
    <dgm:cxn modelId="{812EB848-C52D-4B91-8A3A-36F282AA623B}" type="presParOf" srcId="{4D050E90-D502-410A-A78D-DAB4F5972EED}" destId="{A69365DB-C113-4D09-9CBA-6657C5963CE8}" srcOrd="2" destOrd="0" presId="urn:microsoft.com/office/officeart/2005/8/layout/process3"/>
    <dgm:cxn modelId="{8A8C72DE-A293-443F-8E74-C4FE3B131339}" type="presParOf" srcId="{36FE8F1A-6067-46C3-B4D4-AD1025E218F7}" destId="{EBE4AAE9-C0B9-4F28-8E41-06CD8154A845}" srcOrd="3" destOrd="0" presId="urn:microsoft.com/office/officeart/2005/8/layout/process3"/>
    <dgm:cxn modelId="{0D3661E5-0119-45FB-AC5B-BF8D463C52EC}" type="presParOf" srcId="{EBE4AAE9-C0B9-4F28-8E41-06CD8154A845}" destId="{58455E83-A561-40FD-B98C-297BCBE20D96}" srcOrd="0" destOrd="0" presId="urn:microsoft.com/office/officeart/2005/8/layout/process3"/>
    <dgm:cxn modelId="{3016B192-1DB2-438B-94D3-944DA9DA0957}" type="presParOf" srcId="{36FE8F1A-6067-46C3-B4D4-AD1025E218F7}" destId="{4FC02E15-F2D1-4CE9-AF36-FE9448933480}" srcOrd="4" destOrd="0" presId="urn:microsoft.com/office/officeart/2005/8/layout/process3"/>
    <dgm:cxn modelId="{D9F02827-14F0-4697-82D3-31F6E74AF1EB}" type="presParOf" srcId="{4FC02E15-F2D1-4CE9-AF36-FE9448933480}" destId="{64788C0C-8F95-40D8-8EB9-AB9B52D6E75B}" srcOrd="0" destOrd="0" presId="urn:microsoft.com/office/officeart/2005/8/layout/process3"/>
    <dgm:cxn modelId="{97164172-8B12-4748-841E-54872DBDF63A}" type="presParOf" srcId="{4FC02E15-F2D1-4CE9-AF36-FE9448933480}" destId="{39CE72B3-80E2-4827-81DD-663D9609FF79}" srcOrd="1" destOrd="0" presId="urn:microsoft.com/office/officeart/2005/8/layout/process3"/>
    <dgm:cxn modelId="{1D60B420-E768-461A-B0D3-D4C83D2D207E}" type="presParOf" srcId="{4FC02E15-F2D1-4CE9-AF36-FE9448933480}" destId="{C53D2B4D-0096-4379-B581-58F7FE045947}" srcOrd="2" destOrd="0" presId="urn:microsoft.com/office/officeart/2005/8/layout/process3"/>
    <dgm:cxn modelId="{6A031E0C-4503-43CD-8A77-F5FB2F08AE13}" type="presParOf" srcId="{36FE8F1A-6067-46C3-B4D4-AD1025E218F7}" destId="{0AAC7342-9A0A-4E63-9B63-BCC0FEE40CD8}" srcOrd="5" destOrd="0" presId="urn:microsoft.com/office/officeart/2005/8/layout/process3"/>
    <dgm:cxn modelId="{02D89EA1-D34B-40E2-ACCB-0DF76D0B1DC4}" type="presParOf" srcId="{0AAC7342-9A0A-4E63-9B63-BCC0FEE40CD8}" destId="{7696E6E4-9963-4947-AEA7-822845B81392}" srcOrd="0" destOrd="0" presId="urn:microsoft.com/office/officeart/2005/8/layout/process3"/>
    <dgm:cxn modelId="{5D8EB811-858B-4959-B9CE-0C1A6FCD5906}" type="presParOf" srcId="{36FE8F1A-6067-46C3-B4D4-AD1025E218F7}" destId="{A410C885-4D80-4289-925E-816CDD2A882B}" srcOrd="6" destOrd="0" presId="urn:microsoft.com/office/officeart/2005/8/layout/process3"/>
    <dgm:cxn modelId="{99BDA167-9EB5-4FFF-8A4A-ED42F64C8C6D}" type="presParOf" srcId="{A410C885-4D80-4289-925E-816CDD2A882B}" destId="{1CBB492C-E2F4-4124-B551-F09A540CAE6B}" srcOrd="0" destOrd="0" presId="urn:microsoft.com/office/officeart/2005/8/layout/process3"/>
    <dgm:cxn modelId="{48359CA4-7EEB-4DAD-8B01-DB85E50A4EDA}" type="presParOf" srcId="{A410C885-4D80-4289-925E-816CDD2A882B}" destId="{9891259B-483F-43EC-B239-8E7EFE6A63A9}" srcOrd="1" destOrd="0" presId="urn:microsoft.com/office/officeart/2005/8/layout/process3"/>
    <dgm:cxn modelId="{741F95C9-2DA2-4079-B116-B72CB800B755}" type="presParOf" srcId="{A410C885-4D80-4289-925E-816CDD2A882B}" destId="{6E7DC18E-0420-4A66-B76E-275F2CDD7A4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A32F4-AE68-4A31-99F2-28DEED4B357A}">
      <dsp:nvSpPr>
        <dsp:cNvPr id="0" name=""/>
        <dsp:cNvSpPr/>
      </dsp:nvSpPr>
      <dsp:spPr>
        <a:xfrm>
          <a:off x="7777" y="291120"/>
          <a:ext cx="1848934" cy="552487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baseline="0" dirty="0" err="1">
              <a:latin typeface="Montserrat" pitchFamily="2" charset="77"/>
              <a:cs typeface="Arial Bold" panose="020B0704020202020204" pitchFamily="34" charset="0"/>
            </a:rPr>
            <a:t>Isotanker</a:t>
          </a:r>
          <a:r>
            <a:rPr lang="en-US" sz="2000" kern="1200" cap="all" baseline="0" dirty="0">
              <a:latin typeface="Montserrat" pitchFamily="2" charset="77"/>
              <a:cs typeface="Arial Bold" panose="020B0704020202020204" pitchFamily="34" charset="0"/>
            </a:rPr>
            <a:t> arrives at port</a:t>
          </a:r>
        </a:p>
      </dsp:txBody>
      <dsp:txXfrm>
        <a:off x="7777" y="291120"/>
        <a:ext cx="1848934" cy="1916531"/>
      </dsp:txXfrm>
    </dsp:sp>
    <dsp:sp modelId="{98A9D8C5-47C6-4AF3-8F08-AD2BF92F9360}">
      <dsp:nvSpPr>
        <dsp:cNvPr id="0" name=""/>
        <dsp:cNvSpPr/>
      </dsp:nvSpPr>
      <dsp:spPr>
        <a:xfrm>
          <a:off x="178090" y="2951869"/>
          <a:ext cx="1970032" cy="1602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Montserrat" pitchFamily="2" charset="77"/>
              <a:cs typeface="Arial Bold" panose="020B0704020202020204" pitchFamily="34" charset="0"/>
            </a:rPr>
            <a:t>90-118 days transit time</a:t>
          </a:r>
        </a:p>
      </dsp:txBody>
      <dsp:txXfrm>
        <a:off x="225015" y="2998794"/>
        <a:ext cx="1876182" cy="1508297"/>
      </dsp:txXfrm>
    </dsp:sp>
    <dsp:sp modelId="{25835A35-77B9-4606-ADBE-4CB62B75B038}">
      <dsp:nvSpPr>
        <dsp:cNvPr id="0" name=""/>
        <dsp:cNvSpPr/>
      </dsp:nvSpPr>
      <dsp:spPr>
        <a:xfrm rot="1146056">
          <a:off x="2150082" y="1580053"/>
          <a:ext cx="667829" cy="403652"/>
        </a:xfrm>
        <a:prstGeom prst="rightArrow">
          <a:avLst>
            <a:gd name="adj1" fmla="val 60000"/>
            <a:gd name="adj2" fmla="val 50000"/>
          </a:avLst>
        </a:prstGeom>
        <a:solidFill>
          <a:srgbClr val="51A8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2153416" y="1640970"/>
        <a:ext cx="546733" cy="242192"/>
      </dsp:txXfrm>
    </dsp:sp>
    <dsp:sp modelId="{44EEE8F9-6C5A-488A-9C67-1C0A1106B877}">
      <dsp:nvSpPr>
        <dsp:cNvPr id="0" name=""/>
        <dsp:cNvSpPr/>
      </dsp:nvSpPr>
      <dsp:spPr>
        <a:xfrm>
          <a:off x="3047393" y="1480808"/>
          <a:ext cx="1622868" cy="310048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baseline="0">
              <a:latin typeface="Montserrat" pitchFamily="2" charset="77"/>
              <a:ea typeface="+mn-ea"/>
              <a:cs typeface="Arial Bold" panose="020B0704020202020204" pitchFamily="34" charset="0"/>
            </a:rPr>
            <a:t>Sample is taken</a:t>
          </a:r>
          <a:endParaRPr lang="en-US" sz="2000" kern="1200" cap="all" baseline="0" dirty="0">
            <a:latin typeface="Montserrat" pitchFamily="2" charset="77"/>
            <a:ea typeface="+mn-ea"/>
            <a:cs typeface="Arial Bold" panose="020B0704020202020204" pitchFamily="34" charset="0"/>
          </a:endParaRPr>
        </a:p>
      </dsp:txBody>
      <dsp:txXfrm>
        <a:off x="3047393" y="1480808"/>
        <a:ext cx="1622868" cy="1564104"/>
      </dsp:txXfrm>
    </dsp:sp>
    <dsp:sp modelId="{A69365DB-C113-4D09-9CBA-6657C5963CE8}">
      <dsp:nvSpPr>
        <dsp:cNvPr id="0" name=""/>
        <dsp:cNvSpPr/>
      </dsp:nvSpPr>
      <dsp:spPr>
        <a:xfrm>
          <a:off x="2787637" y="3113092"/>
          <a:ext cx="2609816" cy="1874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Montserrat" pitchFamily="2" charset="77"/>
              <a:cs typeface="Arial Bold" panose="020B0704020202020204" pitchFamily="34" charset="0"/>
            </a:rPr>
            <a:t>Delegates from Ministry of Trade, Haitian Bureau of Standards, etc. </a:t>
          </a:r>
        </a:p>
      </dsp:txBody>
      <dsp:txXfrm>
        <a:off x="2842525" y="3167980"/>
        <a:ext cx="2500040" cy="1764234"/>
      </dsp:txXfrm>
    </dsp:sp>
    <dsp:sp modelId="{EBE4AAE9-C0B9-4F28-8E41-06CD8154A845}">
      <dsp:nvSpPr>
        <dsp:cNvPr id="0" name=""/>
        <dsp:cNvSpPr/>
      </dsp:nvSpPr>
      <dsp:spPr>
        <a:xfrm rot="21555191">
          <a:off x="5035684" y="2040643"/>
          <a:ext cx="774831" cy="403652"/>
        </a:xfrm>
        <a:prstGeom prst="rightArrow">
          <a:avLst>
            <a:gd name="adj1" fmla="val 60000"/>
            <a:gd name="adj2" fmla="val 50000"/>
          </a:avLst>
        </a:prstGeom>
        <a:solidFill>
          <a:srgbClr val="51A8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5035689" y="2122162"/>
        <a:ext cx="653735" cy="242192"/>
      </dsp:txXfrm>
    </dsp:sp>
    <dsp:sp modelId="{39CE72B3-80E2-4827-81DD-663D9609FF79}">
      <dsp:nvSpPr>
        <dsp:cNvPr id="0" name=""/>
        <dsp:cNvSpPr/>
      </dsp:nvSpPr>
      <dsp:spPr>
        <a:xfrm>
          <a:off x="6132084" y="1207600"/>
          <a:ext cx="2200285" cy="489951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baseline="0" dirty="0">
              <a:latin typeface="Montserrat" pitchFamily="2" charset="77"/>
              <a:ea typeface="+mn-ea"/>
              <a:cs typeface="Arial Bold" panose="020B0704020202020204" pitchFamily="34" charset="0"/>
            </a:rPr>
            <a:t>Sample is processed</a:t>
          </a:r>
        </a:p>
      </dsp:txBody>
      <dsp:txXfrm>
        <a:off x="6132084" y="1207600"/>
        <a:ext cx="2200285" cy="2022572"/>
      </dsp:txXfrm>
    </dsp:sp>
    <dsp:sp modelId="{C53D2B4D-0096-4379-B581-58F7FE045947}">
      <dsp:nvSpPr>
        <dsp:cNvPr id="0" name=""/>
        <dsp:cNvSpPr/>
      </dsp:nvSpPr>
      <dsp:spPr>
        <a:xfrm>
          <a:off x="6276910" y="2784172"/>
          <a:ext cx="2116853" cy="3322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Montserrat" pitchFamily="2" charset="77"/>
              <a:cs typeface="Arial Bold" panose="020B0704020202020204" pitchFamily="34" charset="0"/>
            </a:rPr>
            <a:t>Delay of weeks or months (Industrial or pharmaceutical grade ethanol determined)</a:t>
          </a:r>
        </a:p>
      </dsp:txBody>
      <dsp:txXfrm>
        <a:off x="6338911" y="2846173"/>
        <a:ext cx="1992851" cy="3198937"/>
      </dsp:txXfrm>
    </dsp:sp>
    <dsp:sp modelId="{0AAC7342-9A0A-4E63-9B63-BCC0FEE40CD8}">
      <dsp:nvSpPr>
        <dsp:cNvPr id="0" name=""/>
        <dsp:cNvSpPr/>
      </dsp:nvSpPr>
      <dsp:spPr>
        <a:xfrm rot="20676912">
          <a:off x="8551449" y="1585071"/>
          <a:ext cx="501464" cy="403652"/>
        </a:xfrm>
        <a:prstGeom prst="rightArrow">
          <a:avLst>
            <a:gd name="adj1" fmla="val 60000"/>
            <a:gd name="adj2" fmla="val 50000"/>
          </a:avLst>
        </a:prstGeom>
        <a:solidFill>
          <a:srgbClr val="51A8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8553619" y="1681864"/>
        <a:ext cx="380368" cy="242192"/>
      </dsp:txXfrm>
    </dsp:sp>
    <dsp:sp modelId="{9891259B-483F-43EC-B239-8E7EFE6A63A9}">
      <dsp:nvSpPr>
        <dsp:cNvPr id="0" name=""/>
        <dsp:cNvSpPr/>
      </dsp:nvSpPr>
      <dsp:spPr>
        <a:xfrm>
          <a:off x="9244625" y="609332"/>
          <a:ext cx="1900963" cy="445411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all" baseline="0" dirty="0">
              <a:latin typeface="Montserrat" pitchFamily="2" charset="77"/>
              <a:ea typeface="+mn-ea"/>
              <a:cs typeface="Arial Bold" panose="020B0704020202020204" pitchFamily="34" charset="0"/>
            </a:rPr>
            <a:t>Taxes and duties are accessed</a:t>
          </a:r>
        </a:p>
      </dsp:txBody>
      <dsp:txXfrm>
        <a:off x="9244625" y="609332"/>
        <a:ext cx="1900963" cy="1588574"/>
      </dsp:txXfrm>
    </dsp:sp>
    <dsp:sp modelId="{6E7DC18E-0420-4A66-B76E-275F2CDD7A4B}">
      <dsp:nvSpPr>
        <dsp:cNvPr id="0" name=""/>
        <dsp:cNvSpPr/>
      </dsp:nvSpPr>
      <dsp:spPr>
        <a:xfrm>
          <a:off x="9206488" y="2963194"/>
          <a:ext cx="1885043" cy="1495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Montserrat" pitchFamily="2" charset="77"/>
              <a:cs typeface="Arial Bold" panose="020B0704020202020204" pitchFamily="34" charset="0"/>
            </a:rPr>
            <a:t>Not based on the fuel’s application</a:t>
          </a:r>
        </a:p>
      </dsp:txBody>
      <dsp:txXfrm>
        <a:off x="9250276" y="3006982"/>
        <a:ext cx="1797467" cy="1407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0B2E0-71F4-544C-B834-638BBB1DBD7A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735A4-30A4-854A-9188-0053A81E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7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7F8E3-E5EB-1E40-8E04-9C2DB2E5A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BEC89-862B-B44E-976E-27CB0FD7C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6EF28-8D2C-DF4B-89AD-D5310187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57344-E8D8-9F4B-BA52-DCB04E30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4E590-9F16-2B4D-8253-DF7F7F4C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B628-4314-584D-963A-5A9763E8C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7D286-E3AD-8948-BF87-B0BEEC9A2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B9997-791B-AD42-AF51-28918A6A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A8B3C-44E5-4C46-AF2B-93C764E1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3C51D-0A66-EF47-97D3-A1998313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7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5EA59D-49AD-524A-9051-0AAA55AFA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268A0-9289-484C-B312-D8ED4795E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972E6-345D-B64F-B452-104FF788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FCF6A-D83A-7E4E-AD9B-157029D4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56E8D-F156-0A49-B1AA-62C43507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3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26D1-3BAB-C44A-B90D-95893CCA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A994D-E7DD-7B46-B332-BB1744815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C4DBE-0E1B-5545-84F4-BBE2C26A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E4F15-B3A1-A54A-BD54-8B4B8499A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493B0-BDD4-204D-9C79-EBB61D55F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1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2E4EC-D095-104F-A5C2-FFE6A547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0F8B8-DC81-7B47-A0D2-F6CF290AE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00BB7-E99C-9743-8C65-9C18B87A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3AA-E4ED-384C-9A21-44A149FB7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AD9C5-FF49-2E4C-9B2B-F6781BD2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E226-6920-9347-B979-6C2BDE102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33B90-F683-7745-975A-457F0B521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3700C-D413-EF45-8F5B-5F67A6EC5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B70DC-4F39-5842-930B-23A8A1D4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5F109-504B-B24D-9183-8C1E1FA6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CB7DA-025D-F14F-9B3D-B48ECEF5F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6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E06E-BE70-AD4C-B563-B479933C0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AC814-DD21-E345-ADEB-0E9D2A55E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2F4E1-77A6-7E46-9EFE-56E361A47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E2C96-20FF-9649-A247-DEAE2F1F1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208A5F-5255-DA46-986A-C15C5E483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26A1A-C6EF-F34A-84DD-A3EB25CE6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DC1CA1-4F30-A74D-8739-7E043071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AA236-A820-B84D-953E-30FA86253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2A4E-5DC5-9C42-9ECF-4ACBF8D9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80DB4-8F97-504D-98FD-051C958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0E21F-1037-9240-B8BD-B91264E6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827C7-8C11-344F-964A-213C415D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8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948722-532F-A545-9583-8C75F6E9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E6623-8151-1A49-B01E-D321206C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907CC-B2A9-A445-BD3C-4835A32F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9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16BA0-E080-634A-8D1B-62BBCBCF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3E2F7-C754-004C-8156-516BF5BC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8555F-86FF-F440-9AA0-514C98FA0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575B1-AEE3-A546-95A9-021B01A4A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E51EF-AC74-A447-AEE0-0B9DAAC2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48F3E-E906-E946-9913-D54001BE1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93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CB3A3-0C25-6643-933C-8F64D4B7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80B536-4D59-0D41-86A9-35F9A74B8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67DF1-F6D6-8646-877F-80992147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63B0D-6F16-E049-B589-B4C03142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8BF75-330E-AD4A-9226-4C99F4ED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A852B-9EEB-0341-A67A-B5D258BF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44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07FFC3-4845-E44D-89EE-1A80027A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AA9D2-6A2D-9248-9BD2-24F8955B7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2A020-155E-8A44-ADF0-475628220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50BD9-FEC9-9348-A130-38D40484A40B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7EB4D-D516-DC43-8AD4-A53053EB2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E9A09-1CEA-7644-82E6-33E701BF6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242B5-61FA-F541-983E-918CCFAC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1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B66539-C15C-9C4B-A0D3-3077136C85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5C6EDD8-73EF-EA48-ABD6-673D54F74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468312"/>
            <a:ext cx="12191999" cy="1852278"/>
          </a:xfrm>
          <a:solidFill>
            <a:schemeClr val="tx1"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Dan Seals, Garner Advisors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Session 7: Standards Alliance Workshop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Maputo, Mozambique 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November 14,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A9C64-6AFC-ED48-94BB-6075A53D70C8}"/>
              </a:ext>
            </a:extLst>
          </p:cNvPr>
          <p:cNvSpPr txBox="1"/>
          <p:nvPr/>
        </p:nvSpPr>
        <p:spPr>
          <a:xfrm>
            <a:off x="1283368" y="348484"/>
            <a:ext cx="96252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b="1" cap="all" dirty="0">
                <a:solidFill>
                  <a:schemeClr val="bg1"/>
                </a:solidFill>
                <a:latin typeface="Montserrat" pitchFamily="2" charset="77"/>
                <a:cs typeface="Al Bayan" pitchFamily="2" charset="-78"/>
              </a:rPr>
              <a:t>Ethanol Classifications: Global Perspectives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C5059E-3FDC-2141-A597-18589604FB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4842" y="4392405"/>
            <a:ext cx="2021305" cy="196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19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DE422-604A-AB48-8395-19C73AF78A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23C07-8CE6-4846-9CAF-88FAEFCBA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625641"/>
            <a:ext cx="12192000" cy="5486399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4A52347D-F454-0F44-AE93-FC25D00A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6" y="62564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REGULATORY CHALLENGES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9CE3C-9EB2-8747-9213-00770AE3FEDC}"/>
              </a:ext>
            </a:extLst>
          </p:cNvPr>
          <p:cNvSpPr txBox="1"/>
          <p:nvPr/>
        </p:nvSpPr>
        <p:spPr>
          <a:xfrm>
            <a:off x="344906" y="5005137"/>
            <a:ext cx="7636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No clear way to classify ethanol as a cooking fuel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No clear way to tax ethanol as a cooking fuel</a:t>
            </a:r>
          </a:p>
        </p:txBody>
      </p:sp>
    </p:spTree>
    <p:extLst>
      <p:ext uri="{BB962C8B-B14F-4D97-AF65-F5344CB8AC3E}">
        <p14:creationId xmlns:p14="http://schemas.microsoft.com/office/powerpoint/2010/main" val="4236691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97F7-4E98-F64F-B1D2-C2F10654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GLOBAL SNAPSHOT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1DA9F-1EFC-E34F-9AA7-4E324DF26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663" y="1690688"/>
            <a:ext cx="8188234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A survey of </a:t>
            </a: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21 Sub-Saharan 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countries with available data showed that the majority of countries tax ethanol cooking fuel at </a:t>
            </a: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33%</a:t>
            </a:r>
          </a:p>
          <a:p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Such taxes can make up around </a:t>
            </a: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25% or ¼ 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of the fuel price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8AFCF-ECD4-0144-9782-350A388D9E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9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A6605-E801-A14F-ACAB-6A9A9CC9F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02" y="327688"/>
            <a:ext cx="9886723" cy="62536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C6C97D-64DD-6940-BB21-3FE5FE6BD984}"/>
              </a:ext>
            </a:extLst>
          </p:cNvPr>
          <p:cNvSpPr/>
          <p:nvPr/>
        </p:nvSpPr>
        <p:spPr>
          <a:xfrm>
            <a:off x="1042988" y="3777012"/>
            <a:ext cx="9472612" cy="26158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53FEE-A351-9A44-9847-18D0F943B8D4}"/>
              </a:ext>
            </a:extLst>
          </p:cNvPr>
          <p:cNvSpPr txBox="1"/>
          <p:nvPr/>
        </p:nvSpPr>
        <p:spPr>
          <a:xfrm>
            <a:off x="165100" y="6581339"/>
            <a:ext cx="9232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Montserrat" pitchFamily="2" charset="77"/>
              </a:rPr>
              <a:t>Scaling up Clean Cooking in Urban Kenya with LPG &amp; Bio-Ethanol. Dalberg Advisors. June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3C3DB-E5C9-1B4A-B8EC-4E6FFA01FEE8}"/>
              </a:ext>
            </a:extLst>
          </p:cNvPr>
          <p:cNvSpPr txBox="1"/>
          <p:nvPr/>
        </p:nvSpPr>
        <p:spPr>
          <a:xfrm>
            <a:off x="0" y="189313"/>
            <a:ext cx="119634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  Duty &amp; Tax Burden on Imported Denatured Bio-Ethanol</a:t>
            </a:r>
          </a:p>
          <a:p>
            <a:endParaRPr lang="en-US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42AABE-26BA-014C-9C7B-C445B4AB4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1611285"/>
            <a:ext cx="1968500" cy="7708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6307A7-8CCB-9841-B28E-791CEAEC8789}"/>
              </a:ext>
            </a:extLst>
          </p:cNvPr>
          <p:cNvSpPr txBox="1"/>
          <p:nvPr/>
        </p:nvSpPr>
        <p:spPr>
          <a:xfrm>
            <a:off x="8489950" y="1020310"/>
            <a:ext cx="1358900" cy="495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66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3330"/>
            <a:ext cx="12192000" cy="508890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6B63E-55A7-584E-AEAE-96C1D60D6708}"/>
              </a:ext>
            </a:extLst>
          </p:cNvPr>
          <p:cNvSpPr txBox="1"/>
          <p:nvPr/>
        </p:nvSpPr>
        <p:spPr>
          <a:xfrm>
            <a:off x="4415787" y="2913783"/>
            <a:ext cx="2911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HAITI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742F0-572B-CF4E-A4B1-937E37DDCE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61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ECACF-4B3E-D74D-805A-4F10397602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99B3038-B4BF-FA41-917F-0D8472365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6" y="300956"/>
            <a:ext cx="544023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 SemiBold" pitchFamily="2" charset="77"/>
              </a:rPr>
              <a:t>BACKGROUND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F23152-8BE4-5F48-9610-E428B0FEC84F}"/>
              </a:ext>
            </a:extLst>
          </p:cNvPr>
          <p:cNvSpPr txBox="1">
            <a:spLocks/>
          </p:cNvSpPr>
          <p:nvPr/>
        </p:nvSpPr>
        <p:spPr>
          <a:xfrm>
            <a:off x="0" y="1751490"/>
            <a:ext cx="5785136" cy="4082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5 isotanks have been shipped from US to Haiti for cooking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Over 5,000 stoves sold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Currently, demonstrating the positive impacts for a strong ethanol policy</a:t>
            </a:r>
          </a:p>
          <a:p>
            <a:endParaRPr lang="en-US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C4CF90-5E8E-0C4B-95A1-55095177F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756" y="1110270"/>
            <a:ext cx="6907244" cy="4724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026BA6-DF5B-7741-B436-53DC9FC31524}"/>
              </a:ext>
            </a:extLst>
          </p:cNvPr>
          <p:cNvSpPr txBox="1"/>
          <p:nvPr/>
        </p:nvSpPr>
        <p:spPr>
          <a:xfrm>
            <a:off x="10860506" y="165104"/>
            <a:ext cx="1129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HAITI</a:t>
            </a:r>
          </a:p>
        </p:txBody>
      </p:sp>
    </p:spTree>
    <p:extLst>
      <p:ext uri="{BB962C8B-B14F-4D97-AF65-F5344CB8AC3E}">
        <p14:creationId xmlns:p14="http://schemas.microsoft.com/office/powerpoint/2010/main" val="1660061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A63E8-E453-0049-A813-3CBA0552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CUSTOMS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CD1E2-C633-C449-895D-E3FA1A1AD3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B24EB85-DBF9-2A42-A79A-9961D7133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018311"/>
              </p:ext>
            </p:extLst>
          </p:nvPr>
        </p:nvGraphicFramePr>
        <p:xfrm>
          <a:off x="328670" y="365126"/>
          <a:ext cx="11534660" cy="610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6FA3D0D-C4F7-094A-B1BA-63AA9D66065C}"/>
              </a:ext>
            </a:extLst>
          </p:cNvPr>
          <p:cNvSpPr txBox="1"/>
          <p:nvPr/>
        </p:nvSpPr>
        <p:spPr>
          <a:xfrm>
            <a:off x="10860506" y="165104"/>
            <a:ext cx="1129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HAITI</a:t>
            </a:r>
          </a:p>
        </p:txBody>
      </p:sp>
    </p:spTree>
    <p:extLst>
      <p:ext uri="{BB962C8B-B14F-4D97-AF65-F5344CB8AC3E}">
        <p14:creationId xmlns:p14="http://schemas.microsoft.com/office/powerpoint/2010/main" val="2309493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47CD7A-480F-3D4A-9B89-239D82F9378F}"/>
              </a:ext>
            </a:extLst>
          </p:cNvPr>
          <p:cNvSpPr txBox="1">
            <a:spLocks/>
          </p:cNvSpPr>
          <p:nvPr/>
        </p:nvSpPr>
        <p:spPr>
          <a:xfrm>
            <a:off x="838200" y="341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COST BREAKDOWN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BD0ED0-8B2F-1C4A-ACCA-687A98C80085}"/>
              </a:ext>
            </a:extLst>
          </p:cNvPr>
          <p:cNvGrpSpPr/>
          <p:nvPr/>
        </p:nvGrpSpPr>
        <p:grpSpPr>
          <a:xfrm>
            <a:off x="1035585" y="1690685"/>
            <a:ext cx="9170620" cy="769442"/>
            <a:chOff x="1035585" y="1690685"/>
            <a:chExt cx="9170620" cy="7694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248228-1F7C-2D49-BE05-04BDF5DBE52C}"/>
                </a:ext>
              </a:extLst>
            </p:cNvPr>
            <p:cNvSpPr txBox="1"/>
            <p:nvPr/>
          </p:nvSpPr>
          <p:spPr>
            <a:xfrm>
              <a:off x="1035585" y="1690688"/>
              <a:ext cx="2434728" cy="769439"/>
            </a:xfrm>
            <a:prstGeom prst="rect">
              <a:avLst/>
            </a:prstGeom>
            <a:solidFill>
              <a:srgbClr val="002060"/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hangingPunct="0"/>
              <a:r>
                <a:rPr lang="en-US" sz="2200" dirty="0">
                  <a:latin typeface="Montserrat" pitchFamily="2" charset="77"/>
                  <a:cs typeface="Arial Bold" panose="020B0704020202020204" pitchFamily="34" charset="0"/>
                </a:rPr>
                <a:t>10% </a:t>
              </a:r>
            </a:p>
            <a:p>
              <a:pPr algn="ctr" hangingPunct="0"/>
              <a:r>
                <a:rPr lang="en-US" sz="2200" dirty="0">
                  <a:latin typeface="Montserrat" pitchFamily="2" charset="77"/>
                  <a:cs typeface="Arial Bold" panose="020B0704020202020204" pitchFamily="34" charset="0"/>
                </a:rPr>
                <a:t>Sales Tax (VAT)</a:t>
              </a: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" pitchFamily="2" charset="77"/>
                <a:ea typeface="+mj-ea"/>
                <a:cs typeface="Arial Bold" panose="020B0704020202020204" pitchFamily="34" charset="0"/>
                <a:sym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46E62B-1F17-8E4F-BCAD-FBA779E5CD09}"/>
                </a:ext>
              </a:extLst>
            </p:cNvPr>
            <p:cNvSpPr txBox="1"/>
            <p:nvPr/>
          </p:nvSpPr>
          <p:spPr>
            <a:xfrm>
              <a:off x="4305758" y="1690685"/>
              <a:ext cx="2432889" cy="769439"/>
            </a:xfrm>
            <a:prstGeom prst="rect">
              <a:avLst/>
            </a:prstGeom>
            <a:solidFill>
              <a:srgbClr val="0070C0"/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hangingPunct="0"/>
              <a:r>
                <a:rPr lang="en-US" sz="2200" dirty="0">
                  <a:latin typeface="Montserrat" pitchFamily="2" charset="77"/>
                  <a:cs typeface="Arial Bold" panose="020B0704020202020204" pitchFamily="34" charset="0"/>
                </a:rPr>
                <a:t>21+% </a:t>
              </a:r>
            </a:p>
            <a:p>
              <a:pPr algn="ctr" hangingPunct="0"/>
              <a:r>
                <a:rPr lang="en-US" sz="2200" dirty="0">
                  <a:latin typeface="Montserrat" pitchFamily="2" charset="77"/>
                  <a:cs typeface="Arial Bold" panose="020B0704020202020204" pitchFamily="34" charset="0"/>
                </a:rPr>
                <a:t>Customs Duties </a:t>
              </a: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" pitchFamily="2" charset="77"/>
                <a:ea typeface="+mj-ea"/>
                <a:cs typeface="Arial Bold" panose="020B0704020202020204" pitchFamily="34" charset="0"/>
                <a:sym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CA63D8-C7BD-4E44-9440-783A822C1F5B}"/>
                </a:ext>
              </a:extLst>
            </p:cNvPr>
            <p:cNvSpPr txBox="1"/>
            <p:nvPr/>
          </p:nvSpPr>
          <p:spPr>
            <a:xfrm>
              <a:off x="7894961" y="1690686"/>
              <a:ext cx="2311244" cy="76943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hangingPunct="0"/>
              <a:r>
                <a:rPr lang="en-US" sz="2200" dirty="0">
                  <a:latin typeface="Montserrat" pitchFamily="2" charset="77"/>
                  <a:cs typeface="Arial Bold" panose="020B0704020202020204" pitchFamily="34" charset="0"/>
                </a:rPr>
                <a:t>31+% Total Taxes + Duties</a:t>
              </a: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" pitchFamily="2" charset="77"/>
                <a:ea typeface="+mj-ea"/>
                <a:cs typeface="Arial Bold" panose="020B0704020202020204" pitchFamily="34" charset="0"/>
                <a:sym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CA7BDB-F504-FB42-B49D-B9DB3AAD5C6D}"/>
                </a:ext>
              </a:extLst>
            </p:cNvPr>
            <p:cNvSpPr txBox="1"/>
            <p:nvPr/>
          </p:nvSpPr>
          <p:spPr>
            <a:xfrm>
              <a:off x="3665861" y="1690686"/>
              <a:ext cx="572877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Montserrat" pitchFamily="2" charset="77"/>
                  <a:ea typeface="+mj-ea"/>
                  <a:cs typeface="Arial Bold" panose="020B0704020202020204" pitchFamily="34" charset="0"/>
                  <a:sym typeface="Calibri"/>
                </a:rPr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D0331-BDF7-6B4E-8150-97580B05CE03}"/>
                </a:ext>
              </a:extLst>
            </p:cNvPr>
            <p:cNvSpPr txBox="1"/>
            <p:nvPr/>
          </p:nvSpPr>
          <p:spPr>
            <a:xfrm>
              <a:off x="7087056" y="1690685"/>
              <a:ext cx="572877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dirty="0">
                  <a:solidFill>
                    <a:schemeClr val="bg1"/>
                  </a:solidFill>
                  <a:latin typeface="Montserrat" pitchFamily="2" charset="77"/>
                  <a:ea typeface="+mj-ea"/>
                  <a:cs typeface="Arial Bold" panose="020B0704020202020204" pitchFamily="34" charset="0"/>
                  <a:sym typeface="Calibri"/>
                </a:rPr>
                <a:t>=</a:t>
              </a: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itchFamily="2" charset="77"/>
                <a:ea typeface="+mj-ea"/>
                <a:cs typeface="Arial Bold" panose="020B0704020202020204" pitchFamily="34" charset="0"/>
                <a:sym typeface="Calibri"/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80A1CDC-7163-0D42-94D4-CBD2DAD1B617}"/>
              </a:ext>
            </a:extLst>
          </p:cNvPr>
          <p:cNvSpPr txBox="1">
            <a:spLocks/>
          </p:cNvSpPr>
          <p:nvPr/>
        </p:nvSpPr>
        <p:spPr>
          <a:xfrm>
            <a:off x="739047" y="2387485"/>
            <a:ext cx="11260447" cy="415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All other fuels have tax regulations: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LPG: not taxed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Kerosene: not taxed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Charcoal: not taxed but arguably 50 – 80% of cost is transportation (fuel) and gasoline is not taxed and additionally subsidized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F947AB-787C-7649-81B8-BA8266324A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31FF3B-02F4-8C4B-909A-8E42D658DF81}"/>
              </a:ext>
            </a:extLst>
          </p:cNvPr>
          <p:cNvSpPr txBox="1"/>
          <p:nvPr/>
        </p:nvSpPr>
        <p:spPr>
          <a:xfrm>
            <a:off x="10860506" y="165104"/>
            <a:ext cx="1129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HAITI</a:t>
            </a:r>
          </a:p>
        </p:txBody>
      </p:sp>
    </p:spTree>
    <p:extLst>
      <p:ext uri="{BB962C8B-B14F-4D97-AF65-F5344CB8AC3E}">
        <p14:creationId xmlns:p14="http://schemas.microsoft.com/office/powerpoint/2010/main" val="3364378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22798E-CC08-F147-A70D-37D0178C57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68736-8A9A-0645-A97E-02DEEE1414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796"/>
            <a:ext cx="12153900" cy="6224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142990-3252-9740-813A-2F03BA05AB4E}"/>
              </a:ext>
            </a:extLst>
          </p:cNvPr>
          <p:cNvSpPr txBox="1"/>
          <p:nvPr/>
        </p:nvSpPr>
        <p:spPr>
          <a:xfrm>
            <a:off x="4367659" y="2448562"/>
            <a:ext cx="3829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KENYA</a:t>
            </a:r>
          </a:p>
        </p:txBody>
      </p:sp>
    </p:spTree>
    <p:extLst>
      <p:ext uri="{BB962C8B-B14F-4D97-AF65-F5344CB8AC3E}">
        <p14:creationId xmlns:p14="http://schemas.microsoft.com/office/powerpoint/2010/main" val="2870199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F8D4-FADD-ED46-AD81-3A3187B2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FUEL TAX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90320-0FF1-2840-A8C8-F38F7C2B4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7937"/>
            <a:ext cx="386238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ETHANOL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25% import tariffs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+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16% VAT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= 41% tax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986836-016F-B042-A855-285BA7EC579C}"/>
              </a:ext>
            </a:extLst>
          </p:cNvPr>
          <p:cNvSpPr txBox="1">
            <a:spLocks/>
          </p:cNvSpPr>
          <p:nvPr/>
        </p:nvSpPr>
        <p:spPr>
          <a:xfrm>
            <a:off x="8462961" y="1276349"/>
            <a:ext cx="30908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KEROSENE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9% excise duty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+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No VAT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= 9% tax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3709B7-77BB-D04C-9F71-72DD40AB7159}"/>
              </a:ext>
            </a:extLst>
          </p:cNvPr>
          <p:cNvSpPr txBox="1">
            <a:spLocks/>
          </p:cNvSpPr>
          <p:nvPr/>
        </p:nvSpPr>
        <p:spPr>
          <a:xfrm>
            <a:off x="5036343" y="1276349"/>
            <a:ext cx="30908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LPG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No import duty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+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No VAT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= 0% tax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290D5-6AAE-D24F-B7D5-8C9E39E00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669" y="3189906"/>
            <a:ext cx="3555206" cy="3555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4BE310-727B-F744-A1A0-157A500CC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" b="100000" l="0" r="100000">
                        <a14:foregroundMark x1="31810" y1="3782" x2="31810" y2="3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331" y="4431110"/>
            <a:ext cx="3526630" cy="1475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11F96D-2277-F243-91F7-7380DB7CF9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" b="100000" l="13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737" y="4086248"/>
            <a:ext cx="1871661" cy="1871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2FCE53-4CAA-0745-856D-A961022315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8E06E1-2C81-9D4B-8C68-6DB7E93ABEE3}"/>
              </a:ext>
            </a:extLst>
          </p:cNvPr>
          <p:cNvSpPr txBox="1"/>
          <p:nvPr/>
        </p:nvSpPr>
        <p:spPr>
          <a:xfrm>
            <a:off x="10860506" y="165104"/>
            <a:ext cx="1129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KENYA</a:t>
            </a:r>
          </a:p>
        </p:txBody>
      </p:sp>
    </p:spTree>
    <p:extLst>
      <p:ext uri="{BB962C8B-B14F-4D97-AF65-F5344CB8AC3E}">
        <p14:creationId xmlns:p14="http://schemas.microsoft.com/office/powerpoint/2010/main" val="2174798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6B63E-55A7-584E-AEAE-96C1D60D6708}"/>
              </a:ext>
            </a:extLst>
          </p:cNvPr>
          <p:cNvSpPr txBox="1"/>
          <p:nvPr/>
        </p:nvSpPr>
        <p:spPr>
          <a:xfrm>
            <a:off x="2457451" y="2543902"/>
            <a:ext cx="7572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MOZAMBIQUE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742F0-572B-CF4E-A4B1-937E37DDCE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69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0D3171-1B78-1249-B14E-F4FFCF91B1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7277099" y="22886"/>
            <a:ext cx="49149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F5065-9605-ED44-8002-4A981635DC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0297BF-3CD2-1F44-B55E-81186921BEDD}"/>
              </a:ext>
            </a:extLst>
          </p:cNvPr>
          <p:cNvSpPr txBox="1"/>
          <p:nvPr/>
        </p:nvSpPr>
        <p:spPr>
          <a:xfrm>
            <a:off x="497305" y="24063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 Medium" pitchFamily="2" charset="77"/>
              </a:rPr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1F63B-F9EE-CE46-BB00-7D755067B260}"/>
              </a:ext>
            </a:extLst>
          </p:cNvPr>
          <p:cNvSpPr txBox="1"/>
          <p:nvPr/>
        </p:nvSpPr>
        <p:spPr>
          <a:xfrm>
            <a:off x="941805" y="1311777"/>
            <a:ext cx="605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Ethanol as a Commodity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Ethanol Uses</a:t>
            </a:r>
          </a:p>
          <a:p>
            <a:pPr marL="342900" indent="-342900">
              <a:buFontTx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Ethanol Classifications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Global Tax Snapshot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Case Studies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Haiti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Kenya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Benefits of Standards</a:t>
            </a:r>
          </a:p>
          <a:p>
            <a:pPr marL="342900" indent="-342900">
              <a:buFontTx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Actions for Mozambique</a:t>
            </a:r>
          </a:p>
        </p:txBody>
      </p:sp>
    </p:spTree>
    <p:extLst>
      <p:ext uri="{BB962C8B-B14F-4D97-AF65-F5344CB8AC3E}">
        <p14:creationId xmlns:p14="http://schemas.microsoft.com/office/powerpoint/2010/main" val="365946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20B82A-31FD-C543-87DA-A4FAC1079A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9599" y="0"/>
            <a:ext cx="128015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DC8E79-0EDE-5841-AAFB-BE1054073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794" y="38994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HOW E3050 BENEFITS CONSUMERS &amp; COUNTRY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04726-0631-454B-8CCC-CB53E7AE96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A887A84-52B1-444A-8819-F9EE53CFDA52}"/>
              </a:ext>
            </a:extLst>
          </p:cNvPr>
          <p:cNvSpPr txBox="1">
            <a:spLocks/>
          </p:cNvSpPr>
          <p:nvPr/>
        </p:nvSpPr>
        <p:spPr>
          <a:xfrm>
            <a:off x="30956" y="2105456"/>
            <a:ext cx="11520487" cy="5015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Avoids fuel interruption &amp; delays as customs process is streamlined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Potential cost savings 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If duties reassessed, ethanol would be even more affordable for consumers and create more value to retailers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Denaturant is known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Ethanol as a cooking fuel cannot enter beverage market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No fear of ingestion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Provides a basis for policymakers to access tax structure vs. other fuels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2599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7298-8E2F-9341-8874-90711313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ACTIONS FOR MOZAMBIQUE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A6F0B-6541-CE4F-BD22-2BC07587E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77563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Consider how ASTM E3050 could be adopted/adapted as a national standard to benefit Mozambique by setting a standard based on </a:t>
            </a: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performance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 and </a:t>
            </a: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safety</a:t>
            </a:r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Reassess</a:t>
            </a: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 import duties 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for ethanol’s use as a cooking and appliance fuel, considering the multiple benefits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Analyze and suggest </a:t>
            </a: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fair VAT treatment 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of cooking fuel, particularly as compared to other fuels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Previous programs (</a:t>
            </a:r>
            <a:r>
              <a:rPr lang="en-US" dirty="0" err="1">
                <a:solidFill>
                  <a:schemeClr val="bg1"/>
                </a:solidFill>
                <a:latin typeface="Montserrat" pitchFamily="2" charset="77"/>
              </a:rPr>
              <a:t>Ndzilo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) reported a 16 – 17% VAT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D162A-B708-EE48-87A6-E6EF709D9A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72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D3690E-D63A-9243-AB3C-14A783374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14" y="0"/>
            <a:ext cx="1221581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063E3-C73F-6548-9C11-F14B300A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THANK YOU</a:t>
            </a:r>
            <a:br>
              <a:rPr lang="en-US" dirty="0">
                <a:solidFill>
                  <a:schemeClr val="bg1"/>
                </a:solidFill>
                <a:latin typeface="Montserrat" pitchFamily="2" charset="77"/>
              </a:rPr>
            </a:br>
            <a:br>
              <a:rPr lang="en-US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dan@garneradvisors.com</a:t>
            </a:r>
            <a:endParaRPr lang="en-US" sz="28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60092-805F-4948-88E5-0032A5DC88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5780" y="6273846"/>
            <a:ext cx="2277978" cy="3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8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29DAA-82FE-B14D-BF50-0CAC0A6F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6" y="300956"/>
            <a:ext cx="4387515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Defining </a:t>
            </a:r>
            <a:r>
              <a:rPr lang="en-US" sz="3200" b="1" dirty="0">
                <a:solidFill>
                  <a:schemeClr val="bg1"/>
                </a:solidFill>
                <a:latin typeface="Montserrat SemiBold" pitchFamily="2" charset="77"/>
              </a:rPr>
              <a:t>Ethanol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0B72C-6E57-5048-98F8-CC95725D2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47" b="98054" l="333" r="99556">
                        <a14:backgroundMark x1="7000" y1="12425" x2="7000" y2="12425"/>
                        <a14:backgroundMark x1="20667" y1="19760" x2="20667" y2="19760"/>
                        <a14:backgroundMark x1="15333" y1="6138" x2="15333" y2="6138"/>
                        <a14:backgroundMark x1="39000" y1="4641" x2="39000" y2="4641"/>
                        <a14:backgroundMark x1="37444" y1="22156" x2="37444" y2="22156"/>
                        <a14:backgroundMark x1="40111" y1="35778" x2="40111" y2="35778"/>
                        <a14:backgroundMark x1="41222" y1="47006" x2="41222" y2="47006"/>
                        <a14:backgroundMark x1="49111" y1="43713" x2="49111" y2="43713"/>
                        <a14:backgroundMark x1="55222" y1="43413" x2="55222" y2="43413"/>
                        <a14:backgroundMark x1="57222" y1="46108" x2="57222" y2="46108"/>
                        <a14:backgroundMark x1="59889" y1="36078" x2="59889" y2="36078"/>
                        <a14:backgroundMark x1="68889" y1="28293" x2="68889" y2="28293"/>
                        <a14:backgroundMark x1="77667" y1="32186" x2="77667" y2="32186"/>
                        <a14:backgroundMark x1="79778" y1="39521" x2="79778" y2="39521"/>
                        <a14:backgroundMark x1="80889" y1="45808" x2="80889" y2="45808"/>
                        <a14:backgroundMark x1="83333" y1="47006" x2="83333" y2="470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796" y="0"/>
            <a:ext cx="6063699" cy="4500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E6C24-9FC3-FA4B-A3BE-13C1537388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94943-B634-9D43-B146-B83E2B82F48C}"/>
              </a:ext>
            </a:extLst>
          </p:cNvPr>
          <p:cNvSpPr txBox="1"/>
          <p:nvPr/>
        </p:nvSpPr>
        <p:spPr>
          <a:xfrm>
            <a:off x="529389" y="2406316"/>
            <a:ext cx="5406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At the most basic molecular level, ethanol is made of:</a:t>
            </a:r>
          </a:p>
          <a:p>
            <a:endParaRPr lang="en-US" sz="28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Carbon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Hydrogen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Oxygen </a:t>
            </a:r>
          </a:p>
        </p:txBody>
      </p:sp>
    </p:spTree>
    <p:extLst>
      <p:ext uri="{BB962C8B-B14F-4D97-AF65-F5344CB8AC3E}">
        <p14:creationId xmlns:p14="http://schemas.microsoft.com/office/powerpoint/2010/main" val="212373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5AF70-3D6C-144D-892F-F3D6CA4E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ETHANOL AS A COMMODITY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D09B6A-80FC-8B43-B7D0-9FA3716008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1305847"/>
            <a:ext cx="12192000" cy="44726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A6610-BFB3-AE48-99F1-A150C9CD1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8925"/>
            <a:ext cx="76581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Globally more than </a:t>
            </a:r>
            <a:r>
              <a:rPr lang="en-US" sz="3600" b="1" dirty="0">
                <a:solidFill>
                  <a:srgbClr val="51A8DC"/>
                </a:solidFill>
                <a:latin typeface="Montserrat" pitchFamily="2" charset="77"/>
              </a:rPr>
              <a:t>110 billion liters 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of ethanol are produced every year</a:t>
            </a:r>
          </a:p>
          <a:p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In 2018, more than </a:t>
            </a:r>
            <a:r>
              <a:rPr lang="en-US" sz="3600" b="1" dirty="0">
                <a:solidFill>
                  <a:srgbClr val="51A8DC"/>
                </a:solidFill>
                <a:latin typeface="Montserrat" pitchFamily="2" charset="77"/>
              </a:rPr>
              <a:t>10.5 billion liters</a:t>
            </a:r>
            <a:r>
              <a:rPr lang="en-US" b="1" dirty="0">
                <a:solidFill>
                  <a:srgbClr val="51A8DC"/>
                </a:solidFill>
                <a:latin typeface="Montserrat" pitchFamily="2" charset="77"/>
              </a:rPr>
              <a:t> 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were traded worldwide</a:t>
            </a:r>
          </a:p>
          <a:p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6C0ED-1294-FE44-85ED-F94F795038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04B234-FE96-A249-841C-646B45EE8C48}"/>
              </a:ext>
            </a:extLst>
          </p:cNvPr>
          <p:cNvSpPr txBox="1"/>
          <p:nvPr/>
        </p:nvSpPr>
        <p:spPr>
          <a:xfrm>
            <a:off x="165100" y="6581339"/>
            <a:ext cx="9232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Montserrat" pitchFamily="2" charset="77"/>
              </a:rPr>
              <a:t>Global Ethanol Summit. U.S. Grains Council. October 2019</a:t>
            </a:r>
          </a:p>
        </p:txBody>
      </p:sp>
    </p:spTree>
    <p:extLst>
      <p:ext uri="{BB962C8B-B14F-4D97-AF65-F5344CB8AC3E}">
        <p14:creationId xmlns:p14="http://schemas.microsoft.com/office/powerpoint/2010/main" val="1893570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29DAA-82FE-B14D-BF50-0CAC0A6F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6" y="300956"/>
            <a:ext cx="544023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 SemiBold" pitchFamily="2" charset="77"/>
              </a:rPr>
              <a:t>Common Ethanol </a:t>
            </a:r>
            <a:br>
              <a:rPr lang="en-US" sz="3200" b="1" dirty="0">
                <a:solidFill>
                  <a:schemeClr val="bg1"/>
                </a:solidFill>
                <a:latin typeface="Montserrat SemiBold" pitchFamily="2" charset="77"/>
              </a:rPr>
            </a:br>
            <a:r>
              <a:rPr lang="en-US" sz="3200" b="1" dirty="0">
                <a:solidFill>
                  <a:schemeClr val="bg1"/>
                </a:solidFill>
                <a:latin typeface="Montserrat SemiBold" pitchFamily="2" charset="77"/>
              </a:rPr>
              <a:t>Uses &amp; Classifications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E6C24-9FC3-FA4B-A3BE-13C1537388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E81E6AB-B082-7049-A6DF-C18572672B0E}"/>
              </a:ext>
            </a:extLst>
          </p:cNvPr>
          <p:cNvGrpSpPr/>
          <p:nvPr/>
        </p:nvGrpSpPr>
        <p:grpSpPr>
          <a:xfrm>
            <a:off x="8808404" y="115565"/>
            <a:ext cx="3078747" cy="3624588"/>
            <a:chOff x="344906" y="1830303"/>
            <a:chExt cx="3078747" cy="362458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66D79A7-F44C-6F42-9AB9-C28CD7AF44E6}"/>
                </a:ext>
              </a:extLst>
            </p:cNvPr>
            <p:cNvGrpSpPr/>
            <p:nvPr/>
          </p:nvGrpSpPr>
          <p:grpSpPr>
            <a:xfrm>
              <a:off x="344906" y="1830303"/>
              <a:ext cx="3078747" cy="3209090"/>
              <a:chOff x="344906" y="1830303"/>
              <a:chExt cx="3078747" cy="3209090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9A30655C-D436-0B44-BC36-A125FC98B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44906" y="1830303"/>
                <a:ext cx="1572795" cy="1572795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C62C3C9A-FF18-EF4B-AC30-F1D13F998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87358" y="3403098"/>
                <a:ext cx="1636295" cy="1636295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F0A15ED-DC4C-CE44-9F64-F7196E52E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8836" y="3507832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AC211A67-237D-254D-8E1A-A80F14187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957305" y="1942681"/>
                <a:ext cx="1368592" cy="1368592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644982C-85AD-394C-BB2F-45656B83CEDC}"/>
                </a:ext>
              </a:extLst>
            </p:cNvPr>
            <p:cNvSpPr txBox="1"/>
            <p:nvPr/>
          </p:nvSpPr>
          <p:spPr>
            <a:xfrm>
              <a:off x="508836" y="5039393"/>
              <a:ext cx="277511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rgbClr val="51A8DC"/>
                  </a:solidFill>
                  <a:latin typeface="Montserrat Medium" pitchFamily="2" charset="77"/>
                </a:rPr>
                <a:t>TRANSPORTATION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9B373EE-FB51-5D4D-986F-C6C682E72B59}"/>
              </a:ext>
            </a:extLst>
          </p:cNvPr>
          <p:cNvGrpSpPr/>
          <p:nvPr/>
        </p:nvGrpSpPr>
        <p:grpSpPr>
          <a:xfrm>
            <a:off x="765231" y="3837343"/>
            <a:ext cx="1997075" cy="2023638"/>
            <a:chOff x="4072127" y="3273800"/>
            <a:chExt cx="1997075" cy="202363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AC87142-395D-E449-A78B-DA7278DA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51038" y="3273800"/>
              <a:ext cx="1239254" cy="132777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569B5F-1163-FE4B-93FB-4FE2761258E1}"/>
                </a:ext>
              </a:extLst>
            </p:cNvPr>
            <p:cNvSpPr txBox="1"/>
            <p:nvPr/>
          </p:nvSpPr>
          <p:spPr>
            <a:xfrm>
              <a:off x="4072127" y="4881940"/>
              <a:ext cx="19970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rgbClr val="51A8DC"/>
                  </a:solidFill>
                  <a:latin typeface="Montserrat Medium" pitchFamily="2" charset="77"/>
                </a:rPr>
                <a:t>INDUSTRIAL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672113-CA0A-D740-925C-DFC90801DFE5}"/>
              </a:ext>
            </a:extLst>
          </p:cNvPr>
          <p:cNvGrpSpPr/>
          <p:nvPr/>
        </p:nvGrpSpPr>
        <p:grpSpPr>
          <a:xfrm>
            <a:off x="3119044" y="2864834"/>
            <a:ext cx="2825544" cy="2192077"/>
            <a:chOff x="6493241" y="1626519"/>
            <a:chExt cx="2825544" cy="21920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F71BE9-BBF4-BF48-AF19-D903941F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169" y="1626519"/>
              <a:ext cx="1603689" cy="160368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FC22E13-5F46-C04D-9D4E-4BDD15D46C02}"/>
                </a:ext>
              </a:extLst>
            </p:cNvPr>
            <p:cNvSpPr txBox="1"/>
            <p:nvPr/>
          </p:nvSpPr>
          <p:spPr>
            <a:xfrm>
              <a:off x="6493241" y="3403098"/>
              <a:ext cx="282554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rgbClr val="51A8DC"/>
                  </a:solidFill>
                  <a:latin typeface="Montserrat Medium" pitchFamily="2" charset="77"/>
                </a:rPr>
                <a:t>PHARMACEUTICAL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FBBF23-D2B6-0149-B80C-BCDC55A56C2B}"/>
              </a:ext>
            </a:extLst>
          </p:cNvPr>
          <p:cNvGrpSpPr/>
          <p:nvPr/>
        </p:nvGrpSpPr>
        <p:grpSpPr>
          <a:xfrm>
            <a:off x="6021006" y="1822939"/>
            <a:ext cx="2312067" cy="2137934"/>
            <a:chOff x="9446796" y="226930"/>
            <a:chExt cx="2312067" cy="213793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3D15382-E2DA-C546-97B4-5157D66ADF4C}"/>
                </a:ext>
              </a:extLst>
            </p:cNvPr>
            <p:cNvGrpSpPr/>
            <p:nvPr/>
          </p:nvGrpSpPr>
          <p:grpSpPr>
            <a:xfrm>
              <a:off x="9446796" y="226930"/>
              <a:ext cx="2312067" cy="1641724"/>
              <a:chOff x="8837196" y="300956"/>
              <a:chExt cx="2312067" cy="1641724"/>
            </a:xfrm>
          </p:grpSpPr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4AF65996-EE4A-5D43-B827-7F41CBCAD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116054" y="909471"/>
                <a:ext cx="1033209" cy="1033209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50D1EA5F-C915-7E40-8FD9-942BF5316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837196" y="300956"/>
                <a:ext cx="1557421" cy="1557421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25D14E-F742-5F4D-A751-E4388B434688}"/>
                </a:ext>
              </a:extLst>
            </p:cNvPr>
            <p:cNvSpPr txBox="1"/>
            <p:nvPr/>
          </p:nvSpPr>
          <p:spPr>
            <a:xfrm>
              <a:off x="9771232" y="1949366"/>
              <a:ext cx="19876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rgbClr val="51A8DC"/>
                  </a:solidFill>
                  <a:latin typeface="Montserrat Medium" pitchFamily="2" charset="77"/>
                </a:rPr>
                <a:t>BEVERAGE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388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5282-4271-E445-8FD4-E0C61B6A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Common Ethanol Classifications 1/3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8D215-5A00-B74B-B12D-FD82782EC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31" y="1816268"/>
            <a:ext cx="11541369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cap="all" dirty="0">
                <a:solidFill>
                  <a:srgbClr val="51A8DC"/>
                </a:solidFill>
                <a:latin typeface="Montserrat" pitchFamily="2" charset="77"/>
              </a:rPr>
              <a:t>1. Industrial ethanol exports </a:t>
            </a:r>
          </a:p>
          <a:p>
            <a:pPr marL="0" indent="0">
              <a:buNone/>
            </a:pPr>
            <a:endParaRPr lang="en-US" b="1" cap="all" dirty="0">
              <a:solidFill>
                <a:srgbClr val="51A8DC"/>
              </a:solidFill>
              <a:latin typeface="Montserrat" pitchFamily="2" charset="77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Ethyl Alcohol Undenatured: alcoholic strength volume 80% or higher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2207106090 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2207200090 </a:t>
            </a:r>
          </a:p>
          <a:p>
            <a:pPr marL="914400" lvl="2" indent="0">
              <a:buNone/>
            </a:pPr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4605F-CFD6-AA46-B120-B28BC1C775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4BB8175-5C47-914D-BEE2-C8D583102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2324" y="610873"/>
            <a:ext cx="1239254" cy="132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82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D15B-EEE6-0F4A-8E0C-DD54F6E3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95" y="1846095"/>
            <a:ext cx="117729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 dirty="0">
                <a:solidFill>
                  <a:srgbClr val="51A8DC"/>
                </a:solidFill>
                <a:latin typeface="Montserrat" pitchFamily="2" charset="77"/>
              </a:rPr>
              <a:t>2. FUEL ethanol exports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There are two codes for fuel ethanol: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Ethyl alcohol, undenatured, of an alcoholic strength by volume of 80% or higher, </a:t>
            </a:r>
            <a:r>
              <a:rPr lang="en-US" b="1" dirty="0">
                <a:solidFill>
                  <a:schemeClr val="bg1"/>
                </a:solidFill>
                <a:latin typeface="Montserrat SemiBold" pitchFamily="2" charset="77"/>
              </a:rPr>
              <a:t>for fuel use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.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2207106010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Ethyl alcohol and other spirits, denatured, of any strength, for fuel use.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2207200010</a:t>
            </a:r>
          </a:p>
          <a:p>
            <a:pPr lvl="2"/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pPr marL="914400" lvl="2" indent="0"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*Over 60 countries have fuel blending policies in place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* The majority of denaturant used is a 2% blend of gasoline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C0870E-16CF-4047-9027-2B80F461A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Common Ethanol Classifications 2/3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3C523-2DA8-BA47-9685-754E35B7B7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218CF4C-13DD-EE42-8263-AF8C11A43FF9}"/>
              </a:ext>
            </a:extLst>
          </p:cNvPr>
          <p:cNvGrpSpPr/>
          <p:nvPr/>
        </p:nvGrpSpPr>
        <p:grpSpPr>
          <a:xfrm>
            <a:off x="8808404" y="0"/>
            <a:ext cx="3078747" cy="3209090"/>
            <a:chOff x="344906" y="1830303"/>
            <a:chExt cx="3078747" cy="320909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E5E91F1-1E0C-BE49-B6C2-C2421DB23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4906" y="1830303"/>
              <a:ext cx="1572795" cy="1572795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C1C229F-9448-6741-BEEC-F06D46B32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87358" y="3403098"/>
              <a:ext cx="1636295" cy="1636295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89DFB7D-415A-024E-B1C2-D18C59456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8836" y="3507832"/>
              <a:ext cx="1219200" cy="12192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3E9AFE3-BBDF-9046-8609-48FBF3240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57305" y="1942681"/>
              <a:ext cx="1368592" cy="1368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914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0CFFE-5EAA-8042-B6AB-400352176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7289"/>
            <a:ext cx="11161295" cy="4179673"/>
          </a:xfrm>
        </p:spPr>
        <p:txBody>
          <a:bodyPr/>
          <a:lstStyle/>
          <a:p>
            <a:pPr marL="0" indent="0">
              <a:buNone/>
            </a:pPr>
            <a:r>
              <a:rPr lang="en-US" b="1" cap="all" dirty="0">
                <a:solidFill>
                  <a:srgbClr val="51A8DC"/>
                </a:solidFill>
                <a:latin typeface="Montserrat" pitchFamily="2" charset="77"/>
              </a:rPr>
              <a:t>3. BEVERAGE GRADE EXPORT</a:t>
            </a:r>
          </a:p>
          <a:p>
            <a:pPr marL="0" indent="0">
              <a:buNone/>
            </a:pPr>
            <a:endParaRPr lang="en-US" b="1" cap="all" dirty="0">
              <a:solidFill>
                <a:srgbClr val="51A8DC"/>
              </a:solidFill>
              <a:latin typeface="Montserrat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 Ethyl Alcohol Undenatured 80% or higher, For Beverage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2207200010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7EC860-8404-BA49-B675-DDB26440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Common Ethanol Classifications 3/3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8C520E-409D-E043-AC35-98FEB3851C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CA576F-8E7B-9947-BB84-3ADF3CA0F7BD}"/>
              </a:ext>
            </a:extLst>
          </p:cNvPr>
          <p:cNvGrpSpPr/>
          <p:nvPr/>
        </p:nvGrpSpPr>
        <p:grpSpPr>
          <a:xfrm>
            <a:off x="9156986" y="671727"/>
            <a:ext cx="2312067" cy="1641724"/>
            <a:chOff x="8837196" y="300956"/>
            <a:chExt cx="2312067" cy="1641724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1645DAF-1261-524F-B312-198BEFE16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6054" y="909471"/>
              <a:ext cx="1033209" cy="1033209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444ACEC-6404-7E4F-833C-E03D625A9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37196" y="300956"/>
              <a:ext cx="1557421" cy="1557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068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9F762-EBC2-BF4F-B51A-B2EB6FA1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6" y="32326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COOKING FUEL?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D392C-1281-8A4E-AC3E-D83C699373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17" y="6288133"/>
            <a:ext cx="2277978" cy="375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4FEE0-4F99-F24D-B10E-C3F1E3D5B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541" y="320843"/>
            <a:ext cx="5286835" cy="64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78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2.xml><?xml version="1.0" encoding="utf-8"?>
<?mso-contentType ?>
<FormTemplates xmlns="http://schemas.microsoft.com/sharepoint/v3/contenttype/form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436DAD59-5E47-4A32-B25A-483E631A3541}"/>
</file>

<file path=customXml/itemProps2.xml><?xml version="1.0" encoding="utf-8"?>
<ds:datastoreItem xmlns:ds="http://schemas.openxmlformats.org/officeDocument/2006/customXml" ds:itemID="{AEF73574-3A3B-42C4-A93A-A0344B634B6B}"/>
</file>

<file path=customXml/itemProps3.xml><?xml version="1.0" encoding="utf-8"?>
<ds:datastoreItem xmlns:ds="http://schemas.openxmlformats.org/officeDocument/2006/customXml" ds:itemID="{0179CA99-99C7-43F2-BBF6-695A2EFB753D}"/>
</file>

<file path=customXml/itemProps4.xml><?xml version="1.0" encoding="utf-8"?>
<ds:datastoreItem xmlns:ds="http://schemas.openxmlformats.org/officeDocument/2006/customXml" ds:itemID="{AEF73574-3A3B-42C4-A93A-A0344B634B6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1949</TotalTime>
  <Words>635</Words>
  <Application>Microsoft Macintosh PowerPoint</Application>
  <PresentationFormat>Widescreen</PresentationFormat>
  <Paragraphs>132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Al Bayan</vt:lpstr>
      <vt:lpstr>Arial</vt:lpstr>
      <vt:lpstr>Arial Bold</vt:lpstr>
      <vt:lpstr>Calibri</vt:lpstr>
      <vt:lpstr>Calibri Light</vt:lpstr>
      <vt:lpstr>Montserrat</vt:lpstr>
      <vt:lpstr>Montserrat Medium</vt:lpstr>
      <vt:lpstr>Montserrat SemiBold</vt:lpstr>
      <vt:lpstr>Office Theme</vt:lpstr>
      <vt:lpstr>PowerPoint Presentation</vt:lpstr>
      <vt:lpstr>PowerPoint Presentation</vt:lpstr>
      <vt:lpstr>Defining Ethanol</vt:lpstr>
      <vt:lpstr>ETHANOL AS A COMMODITY</vt:lpstr>
      <vt:lpstr>Common Ethanol  Uses &amp; Classifications</vt:lpstr>
      <vt:lpstr>Common Ethanol Classifications 1/3</vt:lpstr>
      <vt:lpstr>Common Ethanol Classifications 2/3</vt:lpstr>
      <vt:lpstr>Common Ethanol Classifications 3/3</vt:lpstr>
      <vt:lpstr>COOKING FUEL?</vt:lpstr>
      <vt:lpstr>REGULATORY CHALLENGES </vt:lpstr>
      <vt:lpstr>GLOBAL SNAPSHOT</vt:lpstr>
      <vt:lpstr>PowerPoint Presentation</vt:lpstr>
      <vt:lpstr>PowerPoint Presentation</vt:lpstr>
      <vt:lpstr>BACKGROUND</vt:lpstr>
      <vt:lpstr>CUSTOMS PROCESS</vt:lpstr>
      <vt:lpstr>PowerPoint Presentation</vt:lpstr>
      <vt:lpstr>PowerPoint Presentation</vt:lpstr>
      <vt:lpstr>FUEL TAX STRUCTURE</vt:lpstr>
      <vt:lpstr>PowerPoint Presentation</vt:lpstr>
      <vt:lpstr>HOW E3050 BENEFITS CONSUMERS &amp; COUNTRY</vt:lpstr>
      <vt:lpstr>ACTIONS FOR MOZAMBIQUE</vt:lpstr>
      <vt:lpstr>THANK YOU  dan@garneradvisors.com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Brady Seals</dc:creator>
  <cp:lastModifiedBy>Brady Seals</cp:lastModifiedBy>
  <cp:revision>51</cp:revision>
  <dcterms:created xsi:type="dcterms:W3CDTF">2019-10-29T07:56:18Z</dcterms:created>
  <dcterms:modified xsi:type="dcterms:W3CDTF">2019-11-07T09:00:51Z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31bca37c-23ad-439b-abcb-1b96880e2263</vt:lpwstr>
  </property>
</Properties>
</file>