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5" r:id="rId4"/>
    <p:sldId id="276" r:id="rId5"/>
    <p:sldId id="279" r:id="rId6"/>
    <p:sldId id="280" r:id="rId7"/>
    <p:sldId id="281" r:id="rId8"/>
    <p:sldId id="264" r:id="rId9"/>
    <p:sldId id="266" r:id="rId10"/>
    <p:sldId id="270" r:id="rId11"/>
    <p:sldId id="272" r:id="rId12"/>
    <p:sldId id="306" r:id="rId13"/>
    <p:sldId id="307" r:id="rId14"/>
    <p:sldId id="303" r:id="rId15"/>
    <p:sldId id="308" r:id="rId16"/>
    <p:sldId id="309" r:id="rId17"/>
    <p:sldId id="310" r:id="rId18"/>
    <p:sldId id="311" r:id="rId19"/>
    <p:sldId id="304" r:id="rId20"/>
    <p:sldId id="305" r:id="rId21"/>
    <p:sldId id="274" r:id="rId22"/>
    <p:sldId id="289" r:id="rId23"/>
    <p:sldId id="298" r:id="rId24"/>
    <p:sldId id="299" r:id="rId25"/>
    <p:sldId id="300" r:id="rId26"/>
    <p:sldId id="301" r:id="rId27"/>
    <p:sldId id="290" r:id="rId28"/>
    <p:sldId id="285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3D"/>
    <a:srgbClr val="0EAFB2"/>
    <a:srgbClr val="D4E03A"/>
    <a:srgbClr val="287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47"/>
    <p:restoredTop sz="85819"/>
  </p:normalViewPr>
  <p:slideViewPr>
    <p:cSldViewPr snapToGrid="0" snapToObjects="1">
      <p:cViewPr varScale="1">
        <p:scale>
          <a:sx n="86" d="100"/>
          <a:sy n="86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7BD9D-7BE8-0D44-AA89-9E9FC7ADD312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8DECC-D430-9C4D-8E20-C1AA2714B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1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myself, open with introduction on what Seeds of Change is, history of the organization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6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great</a:t>
            </a:r>
            <a:r>
              <a:rPr lang="en-US" baseline="0" dirty="0"/>
              <a:t> solution!  Ethanol is the best alternative to solid fuels – it solves the health, environmental and economic problems created by solid fuels or petroleum based products.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96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Health impact from largest killers globally:</a:t>
            </a:r>
          </a:p>
          <a:p>
            <a:pPr lvl="1"/>
            <a:r>
              <a:rPr lang="en-US" dirty="0"/>
              <a:t>Malaria 584,000 deaths</a:t>
            </a:r>
          </a:p>
          <a:p>
            <a:pPr lvl="1"/>
            <a:r>
              <a:rPr lang="en-US" dirty="0"/>
              <a:t>TB 1.6 million deaths</a:t>
            </a:r>
          </a:p>
          <a:p>
            <a:pPr lvl="1"/>
            <a:r>
              <a:rPr lang="en-US" dirty="0"/>
              <a:t>HIV/AIDS 770,000 deaths</a:t>
            </a:r>
          </a:p>
          <a:p>
            <a:pPr lvl="1"/>
            <a:r>
              <a:rPr lang="en-US" dirty="0"/>
              <a:t>Poor sanitation/clean water 850,000 deaths</a:t>
            </a:r>
          </a:p>
          <a:p>
            <a:pPr lvl="1"/>
            <a:r>
              <a:rPr lang="en-US" dirty="0"/>
              <a:t>Air pollution 4.3 million deaths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 of clean cookstoves </a:t>
            </a:r>
          </a:p>
          <a:p>
            <a:pPr lvl="1"/>
            <a:r>
              <a:rPr lang="en-US" dirty="0"/>
              <a:t>No indoor air pollution – only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 produced</a:t>
            </a:r>
          </a:p>
          <a:p>
            <a:pPr lvl="1"/>
            <a:r>
              <a:rPr lang="en-US" dirty="0"/>
              <a:t>No negative health effects caused by carcinogens (respiratory and cardiovascular)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while</a:t>
            </a:r>
            <a:r>
              <a:rPr lang="en-US" baseline="0" dirty="0"/>
              <a:t> they produce CO2, it is a net zero effect due to the utilization of CO2 by sugarcane and corn during the growth stage.   Each stove accounts for 4 tons of C per year for the life of the stove.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while</a:t>
            </a:r>
            <a:r>
              <a:rPr lang="en-US" baseline="0" dirty="0"/>
              <a:t> they produce CO2, it is a net zero effect due to the utilization of CO2 by sugarcane and corn during the growth stage.   Each stove accounts for 4 tons of C per year for the life of the stove.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7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while</a:t>
            </a:r>
            <a:r>
              <a:rPr lang="en-US" baseline="0" dirty="0"/>
              <a:t> they produce CO2, it is a net zero effect due to the utilization of CO2 by sugarcane and corn during the growth stage.   Each stove accounts for 4 tons of C per year for the life of the stove.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while</a:t>
            </a:r>
            <a:r>
              <a:rPr lang="en-US" baseline="0" dirty="0"/>
              <a:t> they produce CO2, it is a net zero effect due to the utilization of CO2 by sugarcane and corn during the growth stage.   Each stove accounts for 4 tons of C per year for the life of the stove.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81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while</a:t>
            </a:r>
            <a:r>
              <a:rPr lang="en-US" baseline="0" dirty="0"/>
              <a:t> they produce CO2, it is a net zero effect due to the utilization of CO2 by sugarcane and corn during the growth stage.   Each stove accounts for 4 tons of C per year for the life of the stove.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0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5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</a:t>
            </a:r>
            <a:r>
              <a:rPr lang="en-US" baseline="0" dirty="0"/>
              <a:t> tenets of organization across the missions – vision statement – sustainable projects – working with partners in 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is critical –</a:t>
            </a:r>
            <a:r>
              <a:rPr lang="en-US" baseline="0" dirty="0"/>
              <a:t> no reported incidents of injury or harm in all stove work to this point in time; consumers love the product.  Never a returned stove out of the 5,000 distributed in Haiti</a:t>
            </a: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 Technology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stoves locally Created in Africa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 working to lower costs by creating novel adaptations</a:t>
            </a:r>
          </a:p>
          <a:p>
            <a:pPr fontAlgn="ctr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Disbursement/Canister Replacement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assistance to consumers when necessary to reach base of the pyramid 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partnerships with companies to offer gradual payment systems with employees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canisters for existing stoves to recapture damaged stoves in the market</a:t>
            </a:r>
          </a:p>
          <a:p>
            <a:pPr lvl="2" fontAlgn="ctr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Financing – Revolving Loan</a:t>
            </a:r>
          </a:p>
          <a:p>
            <a:pPr marL="8001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Capital/financing to businesses for bulk purchases of CLEANCOOK stoves</a:t>
            </a:r>
          </a:p>
          <a:p>
            <a:pPr fontAlgn="ctr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Spearhead fundraising efforts; private sector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07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auto">
              <a:buFont typeface="Wingdings" panose="05000000000000000000" pitchFamily="2" charset="2"/>
              <a:buNone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Operations Infrastructure</a:t>
            </a:r>
          </a:p>
          <a:p>
            <a:pPr lvl="1" fontAlgn="auto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adequate space for inventory and additional products</a:t>
            </a:r>
          </a:p>
          <a:p>
            <a:pPr lvl="1" fontAlgn="auto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blending/bottling/packaging operations through structure or equipment provisions</a:t>
            </a:r>
          </a:p>
          <a:p>
            <a:pPr lvl="1" fontAlgn="auto">
              <a:buFont typeface="Courier New" panose="02070309020205020404" pitchFamily="49" charset="0"/>
              <a:buChar char="o"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buNone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Expansion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resources for utilizing existing retail locations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for building out new retail locations that are brand specific for stoves and fuel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locations for stoves and necessary repairs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Availability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local fuel retailers or establishing separate locations for self-service pumps</a:t>
            </a: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development of additional fuel storage to ensure adequate and consistent supply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and supply chain management through vehicles or other transport</a:t>
            </a:r>
          </a:p>
          <a:p>
            <a:pPr fontAlgn="ctr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fuel quality</a:t>
            </a:r>
          </a:p>
          <a:p>
            <a:pPr marL="8001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filtration system for fuel blending to remove contaminants</a:t>
            </a:r>
          </a:p>
          <a:p>
            <a:pPr marL="8001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quality fuel from suppliers, appropriate composition (limited detrimental organic compounds)</a:t>
            </a:r>
          </a:p>
          <a:p>
            <a:pPr marL="342900" indent="-342900" fontAlgn="ctr">
              <a:buFont typeface="Courier New" panose="02070309020205020404" pitchFamily="49" charset="0"/>
              <a:buChar char="o"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relationship with ethanol suppliers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ethanol supply for scale-up </a:t>
            </a:r>
          </a:p>
          <a:p>
            <a:pPr marL="7429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of imports vs local supply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58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0" fontAlgn="ctr"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Capture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Information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stove Point of Sale capture of user information linked to stove serial numbers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mobile applications (Mobile phone/SMS link to communicate with households)</a:t>
            </a:r>
          </a:p>
          <a:p>
            <a:pPr marL="457200" indent="0" fontAlgn="ctr"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Aftermarket Service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user follow up and maximization of use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Communication System</a:t>
            </a:r>
          </a:p>
          <a:p>
            <a:pPr marL="1943100" lvl="2" indent="-342900" font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safety and proper use messaging campaigns</a:t>
            </a:r>
          </a:p>
          <a:p>
            <a:pPr marL="1943100" lvl="2" indent="-342900" font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and sales reminders</a:t>
            </a:r>
          </a:p>
          <a:p>
            <a:pPr marL="1600200" lvl="1" indent="-4572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Surveys</a:t>
            </a:r>
          </a:p>
          <a:p>
            <a:pPr marL="1885950" lvl="2" indent="-285750" fontAlgn="ctr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link to access valuable end user information regarding stove use, fuel use, stove and canister function etc.</a:t>
            </a:r>
          </a:p>
          <a:p>
            <a:pPr marL="0" indent="0">
              <a:buNone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Inventory Management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system for accurate inventory and reporting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Policy and Carbon</a:t>
            </a:r>
          </a:p>
          <a:p>
            <a:pPr marL="685800" fontAlgn="ctr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and Fuel Standards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 national policy for ethanol stoves and fuel – adopt new ASTM E3050 Standard (only 10% water) 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protocols established and followed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Taxation Policy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duty on stove and fuel imports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Regulations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policy supports ethanol importation 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Software for Carbon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of Sale capture and user surveys allow for accurate reporting on stove + fuel use for carbon validation purposes</a:t>
            </a:r>
          </a:p>
          <a:p>
            <a:pPr marL="685800" fontAlgn="ctr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and Marketing</a:t>
            </a:r>
          </a:p>
          <a:p>
            <a:pPr marL="685800" fontAlgn="ctr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Effective Brand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Paint-outs on existing stores; new storefronts for brand specific locations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promotional signs and pricing charts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totes/other swag</a:t>
            </a:r>
          </a:p>
          <a:p>
            <a:pPr marL="1485900" lvl="1" indent="-34290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ambassador apparel </a:t>
            </a:r>
          </a:p>
          <a:p>
            <a:pPr marL="685800" fontAlgn="ctr"/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Media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Television promotion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direct marketing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ads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Billboards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font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 Education Campaigns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education essential for effective sales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428750" lvl="1" indent="-285750" fontAlgn="ctr"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Drives-quality control, safety &amp; brand recognition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0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</a:t>
            </a:r>
            <a:r>
              <a:rPr lang="en-US" baseline="0" dirty="0"/>
              <a:t> 17 – 22 don’t necessarily need infographics, but could maybe just pull from the main infographic slide 16 according to their titles (</a:t>
            </a:r>
            <a:r>
              <a:rPr lang="en-US" baseline="0" dirty="0" err="1"/>
              <a:t>ie</a:t>
            </a:r>
            <a:r>
              <a:rPr lang="en-US" baseline="0" dirty="0"/>
              <a:t>. stove financing and supply)</a:t>
            </a:r>
          </a:p>
          <a:p>
            <a:r>
              <a:rPr lang="en-US" baseline="0" dirty="0"/>
              <a:t>Innovate technology (stoves can be assembled locally, produced in Africa, not Asia) and THEN support financing mechanisms like stove assistance programs or employer partnerships/fuel available at factories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3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overview of three main 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9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</a:t>
            </a:r>
            <a:r>
              <a:rPr lang="en-US" baseline="0" dirty="0"/>
              <a:t> overview of </a:t>
            </a:r>
            <a:r>
              <a:rPr lang="en-US" baseline="0" dirty="0" err="1"/>
              <a:t>Kakuswi</a:t>
            </a:r>
            <a:r>
              <a:rPr lang="en-US" baseline="0" dirty="0"/>
              <a:t> and Light Up Hope partnerships - Kenya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80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 of FIPS</a:t>
            </a:r>
            <a:r>
              <a:rPr lang="en-US" baseline="0" dirty="0"/>
              <a:t> Kenya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overview of how</a:t>
            </a:r>
            <a:r>
              <a:rPr lang="en-US" baseline="0" dirty="0"/>
              <a:t> Mission Breathe operates.  </a:t>
            </a:r>
            <a:r>
              <a:rPr lang="en-US" baseline="0" dirty="0" err="1"/>
              <a:t>Cookstove</a:t>
            </a:r>
            <a:r>
              <a:rPr lang="en-US" baseline="0" dirty="0"/>
              <a:t> assistance, funding for startup businesses with infrastructure, marketing, and data collection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8DECC-D430-9C4D-8E20-C1AA2714BA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7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Wood, charcoal, and dung; global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B558-4E76-4668-B346-F2A7748B492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people die from indoor air pollution than malaria, HIV</a:t>
            </a:r>
            <a:r>
              <a:rPr lang="en-US" baseline="0" dirty="0"/>
              <a:t> and TB combined!</a:t>
            </a:r>
            <a:r>
              <a:rPr lang="en-US" dirty="0"/>
              <a:t> It is the #1 environmental risk factor for burden of disease (more than unclean drinking water &amp; sanitation).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aseline="0" dirty="0"/>
            </a:br>
            <a:r>
              <a:rPr lang="en-US" baseline="0" dirty="0"/>
              <a:t>7 million deaths worldwide when you combine outdoor air pollution. 1 out of every 10 deaths worldwide is due to air pollution.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B558-4E76-4668-B346-F2A7748B49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(Center for Strategic International Studies, 2018)  Lets take a look at the numbers just for Africa.  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45AF9-E561-43B4-B90C-A368CC7EA1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0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D438-0BDD-7B46-BA01-07D4EAC5B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33605-A1EA-9647-82EB-7A70EC8B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F238-FCCF-6B4C-90F4-56991B98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21461-5141-F348-A333-80DD1532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FC-FE35-2C4C-83DE-F56C497D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1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3EED-26C0-424D-93E5-CF9D48DC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CA49B-8F5A-E941-831B-7B06366B5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2D6C6-CC6C-AE48-A675-9CCB40C9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7EB97-2B16-614F-BE7B-B3978EEF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CF64A-D03D-AD4D-8A5B-253C6CFF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43A0C2-E9C9-2E4B-A64C-CCD3656B7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C7DDF-9E91-9042-BF05-972EF6F7F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93D75-FA92-234B-A20E-3E6C02C8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4CCA1-7779-364A-BE0D-390D4E0F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9D864-BF14-9547-A390-38AA6B0C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0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058F-1ED0-2048-8E3F-C2163BCC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EE80-31B0-134B-9BA8-3D14325F1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12701-BEA2-9C47-99E1-A714F2D0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E299-8EB2-CD41-B58E-10E59EF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C7BE3-5EBA-2148-A3AB-60DF98EC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D4BA-E26D-DA4A-861C-EA451A40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4BECB-C6E3-1540-A6C2-A1861447D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B64CA-A276-2F4C-AB48-6A844746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B9C91-16B0-C841-A5CD-B46AB4A3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2B70-1E24-0845-80FD-39839593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84E0-ADBB-2F4E-A323-14F59CD1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BB96-B575-504E-9BDB-2FA36305F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AE189-1778-4B4E-A75E-DAA136981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A6E84-22FF-DB41-AF1E-3511AEB3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D4D91-40ED-9C48-A86B-844CB589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A5F6B-2A50-7A4E-AD34-55446C88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EC28-BB5B-834C-A7BD-2B2B503A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729FF-3787-7643-A583-E30C635E8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A494E-30F1-8247-8BD8-C0BC649F9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AC842-9949-D048-8753-E5E222B66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B0911-DDD2-9D49-865F-BA4C7BDA5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84FA7A-58AB-5E4B-9565-D4AF019A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C305B4-5495-4847-A4D9-4D3005B4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2CD814-7880-0149-B2CB-776F46BC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F0E9-FF64-474B-861E-DD0C2440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E623A-D1CC-8D48-A1B2-5F85F3F9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85012-CFE4-044C-9C10-CEAC25CA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7FB1C-F5DA-2441-9AB3-A90433ED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8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FFEA2-C752-5340-B40F-D1001F03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CA21B-E9EC-FB42-AB29-BC60C46A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80E1E-BBD3-5F4F-BBDF-1BB48025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7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BACA-A259-A74E-9868-87956CA7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6F58C-1EE0-434E-BBFA-C4AEB9A4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9C13D-114F-CE48-8CA3-A4FE629B8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3B32-3FB9-9546-99C2-F056AF2D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E6442-8033-314E-A50A-C2949A35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F5C77-FC40-394F-B3CC-1A0F5236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3B35-2E98-BE46-A6C5-CFBC8736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8A57B-B88A-DF4C-B5A8-ABB68C36E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31EA4-EAA6-E54A-A42F-0B2743D9A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9755-64C2-A847-9160-BB90D6BD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793AE-E730-2B4E-A1B8-D242CD8E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20F95-A522-5C48-A447-A68F2710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4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229E25-191F-9F48-A511-713FAFC2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939CD-2F04-764E-A7C1-A2DD1CD39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F59B-83C5-0D4A-A456-2CEDA7C07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A81F5-7C62-E94F-A859-9449A501477D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DC67-D230-464F-9951-079671A90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5221-9781-8D42-9ED1-217C4FE93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1BCA0-86D6-144A-B4DA-7FC9BB648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3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1DFB20-5A48-4B4C-9D1A-9CC1BCEA4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DB554-CF0C-8541-BE01-8194C01C7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2938" y="1767857"/>
            <a:ext cx="6921658" cy="3669016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Mundial de </a:t>
            </a:r>
            <a:r>
              <a:rPr lang="en-US" sz="5400" b="1" dirty="0" err="1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sz="5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5400" b="1" dirty="0" err="1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Combustível</a:t>
            </a:r>
            <a:r>
              <a:rPr lang="en-US" sz="5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  <a:endParaRPr lang="en-US" sz="5400" b="1" dirty="0">
              <a:solidFill>
                <a:srgbClr val="0EAF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69592-AF69-5947-A44E-0CD9FCC553C0}"/>
              </a:ext>
            </a:extLst>
          </p:cNvPr>
          <p:cNvSpPr txBox="1"/>
          <p:nvPr/>
        </p:nvSpPr>
        <p:spPr>
          <a:xfrm>
            <a:off x="482600" y="660400"/>
            <a:ext cx="212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3</a:t>
            </a:r>
          </a:p>
        </p:txBody>
      </p:sp>
    </p:spTree>
    <p:extLst>
      <p:ext uri="{BB962C8B-B14F-4D97-AF65-F5344CB8AC3E}">
        <p14:creationId xmlns:p14="http://schemas.microsoft.com/office/powerpoint/2010/main" val="400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D68294-D890-8C44-B0B6-B781E9C8F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4817" y="1997839"/>
            <a:ext cx="61003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billion people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Sub-Saharan Africa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475 million people live in urban areas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 population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double over the next 25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 of the urban areas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380 million people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are cooking with solid fuel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like charcoal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452A5E-7A98-B645-A9BE-055A30C4A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6332" y="552399"/>
            <a:ext cx="86432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LIMPO 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RENOVÁVEL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ETANOL </a:t>
            </a:r>
            <a:r>
              <a:rPr lang="pt-P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COMBUSTÍVEL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6332" y="3105346"/>
            <a:ext cx="801579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fueled cookstoves address these 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100,000 stoves distributed in numerous countries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as prominent in the marketplace as reduced wood options, therefore limited standards for ethanol as a household energy source/cooking fuel</a:t>
            </a:r>
          </a:p>
        </p:txBody>
      </p:sp>
    </p:spTree>
    <p:extLst>
      <p:ext uri="{BB962C8B-B14F-4D97-AF65-F5344CB8AC3E}">
        <p14:creationId xmlns:p14="http://schemas.microsoft.com/office/powerpoint/2010/main" val="177789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8DD38C-F728-2547-9FD0-D13A566FB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79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291D62-A788-6C4C-AFA2-38422F4320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15465-54FA-A946-A726-60C9A8C83D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E5F79-42E0-CF43-B566-0DCF2E1CAB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CE74C-0320-F540-92EF-8531CCB810F5}"/>
              </a:ext>
            </a:extLst>
          </p:cNvPr>
          <p:cNvSpPr txBox="1"/>
          <p:nvPr/>
        </p:nvSpPr>
        <p:spPr>
          <a:xfrm>
            <a:off x="8928100" y="850900"/>
            <a:ext cx="2451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indoor </a:t>
            </a:r>
            <a:b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  <a:p>
            <a:r>
              <a:rPr lang="en-US" sz="24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only CO</a:t>
            </a:r>
            <a:r>
              <a:rPr lang="en-US" sz="2400" baseline="-250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US" sz="2400" baseline="-250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8EB8F-7A99-EE45-A628-EE95B40A4D28}"/>
              </a:ext>
            </a:extLst>
          </p:cNvPr>
          <p:cNvSpPr txBox="1"/>
          <p:nvPr/>
        </p:nvSpPr>
        <p:spPr>
          <a:xfrm>
            <a:off x="8928100" y="3175000"/>
            <a:ext cx="2654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negative </a:t>
            </a:r>
            <a:b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effects</a:t>
            </a:r>
          </a:p>
          <a:p>
            <a:r>
              <a:rPr lang="en-US" sz="2400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carcinogens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EF238-9C6F-2449-B9BA-327695DE23A8}"/>
              </a:ext>
            </a:extLst>
          </p:cNvPr>
          <p:cNvSpPr txBox="1"/>
          <p:nvPr/>
        </p:nvSpPr>
        <p:spPr>
          <a:xfrm>
            <a:off x="704850" y="868276"/>
            <a:ext cx="5988049" cy="1179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 of clean cookstoves </a:t>
            </a:r>
          </a:p>
        </p:txBody>
      </p:sp>
    </p:spTree>
    <p:extLst>
      <p:ext uri="{BB962C8B-B14F-4D97-AF65-F5344CB8AC3E}">
        <p14:creationId xmlns:p14="http://schemas.microsoft.com/office/powerpoint/2010/main" val="342549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8BE3B4-ED58-A643-B526-EA3944450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9E1F7C8-4C3A-9A42-B6DA-53A002FB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44120"/>
            <a:ext cx="7099300" cy="30273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D18733-54A4-7945-8189-4CE31BA25FE2}"/>
              </a:ext>
            </a:extLst>
          </p:cNvPr>
          <p:cNvSpPr txBox="1">
            <a:spLocks/>
          </p:cNvSpPr>
          <p:nvPr/>
        </p:nvSpPr>
        <p:spPr>
          <a:xfrm>
            <a:off x="660400" y="927948"/>
            <a:ext cx="8839200" cy="552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Cooking with solid fuels is a big contributor to deforestation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2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798A6-D6FF-AA41-BF9E-905925ABA2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FE0686-7818-614F-9A88-406E9312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44120"/>
            <a:ext cx="7099300" cy="30273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CDF347-9425-AE44-A39B-536E8EDA795A}"/>
              </a:ext>
            </a:extLst>
          </p:cNvPr>
          <p:cNvSpPr txBox="1">
            <a:spLocks/>
          </p:cNvSpPr>
          <p:nvPr/>
        </p:nvSpPr>
        <p:spPr>
          <a:xfrm>
            <a:off x="660400" y="927948"/>
            <a:ext cx="8839200" cy="552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Cooking with solid fuels is a big contributor to deforestation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D6D84F-871C-9F40-878F-27B12C65C763}"/>
              </a:ext>
            </a:extLst>
          </p:cNvPr>
          <p:cNvSpPr txBox="1">
            <a:spLocks/>
          </p:cNvSpPr>
          <p:nvPr/>
        </p:nvSpPr>
        <p:spPr>
          <a:xfrm>
            <a:off x="9575800" y="4145361"/>
            <a:ext cx="2163823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Soil erosion that prevents healthy plant growth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29D038-3DE6-2F4E-B72B-2A39DD1B5B6C}"/>
              </a:ext>
            </a:extLst>
          </p:cNvPr>
          <p:cNvSpPr/>
          <p:nvPr/>
        </p:nvSpPr>
        <p:spPr>
          <a:xfrm>
            <a:off x="9457641" y="4132660"/>
            <a:ext cx="2315259" cy="17152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BB05D7-89EC-5E48-AE15-593359AC0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07" y="2820643"/>
            <a:ext cx="1539894" cy="1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2E57B-E99E-AE4E-9175-5427D9D25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36B6977-1EE4-0A40-BA57-BA9C1EC4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44120"/>
            <a:ext cx="7099300" cy="30273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79ABEC6-37DC-9243-AFCD-2B4119474638}"/>
              </a:ext>
            </a:extLst>
          </p:cNvPr>
          <p:cNvSpPr txBox="1">
            <a:spLocks/>
          </p:cNvSpPr>
          <p:nvPr/>
        </p:nvSpPr>
        <p:spPr>
          <a:xfrm>
            <a:off x="660400" y="927948"/>
            <a:ext cx="8839200" cy="552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Cooking with solid fuels is a big contributor to deforestation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657FFA-D0B6-8244-8981-E64370F15902}"/>
              </a:ext>
            </a:extLst>
          </p:cNvPr>
          <p:cNvSpPr txBox="1">
            <a:spLocks/>
          </p:cNvSpPr>
          <p:nvPr/>
        </p:nvSpPr>
        <p:spPr>
          <a:xfrm>
            <a:off x="9575800" y="4145361"/>
            <a:ext cx="2163823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Soil erosion that prevents healthy plant growth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352F2F-AE17-AB48-9127-4AD9C8CFC0D0}"/>
              </a:ext>
            </a:extLst>
          </p:cNvPr>
          <p:cNvSpPr/>
          <p:nvPr/>
        </p:nvSpPr>
        <p:spPr>
          <a:xfrm>
            <a:off x="9457641" y="4132660"/>
            <a:ext cx="2315259" cy="17152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4254BF-ADE0-FC46-A2BF-8DF237EE80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07" y="2820643"/>
            <a:ext cx="1539894" cy="157231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F9012E5-DE24-5B48-90FA-A4E078CEA4F6}"/>
              </a:ext>
            </a:extLst>
          </p:cNvPr>
          <p:cNvSpPr txBox="1">
            <a:spLocks/>
          </p:cNvSpPr>
          <p:nvPr/>
        </p:nvSpPr>
        <p:spPr>
          <a:xfrm>
            <a:off x="6756078" y="5332415"/>
            <a:ext cx="2366059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Desertification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E91FD9-8B92-C645-8E9E-018024D758E9}"/>
              </a:ext>
            </a:extLst>
          </p:cNvPr>
          <p:cNvSpPr/>
          <p:nvPr/>
        </p:nvSpPr>
        <p:spPr>
          <a:xfrm>
            <a:off x="6667177" y="5225922"/>
            <a:ext cx="2505760" cy="622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7B7196-1849-4248-B4D7-F8E1C77AA8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855" y="3904431"/>
            <a:ext cx="1539894" cy="1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9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7EC0A-44A6-004A-B9EA-4609F49AF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544120"/>
            <a:ext cx="7099300" cy="30273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BE4478-7DCC-BD40-9828-BCA903DCB038}"/>
              </a:ext>
            </a:extLst>
          </p:cNvPr>
          <p:cNvSpPr txBox="1">
            <a:spLocks/>
          </p:cNvSpPr>
          <p:nvPr/>
        </p:nvSpPr>
        <p:spPr>
          <a:xfrm>
            <a:off x="660400" y="927948"/>
            <a:ext cx="8839200" cy="552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Cooking with solid fuels is a big contributor to deforestation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BE8EFC-3837-DA41-8EE7-46C63DF10166}"/>
              </a:ext>
            </a:extLst>
          </p:cNvPr>
          <p:cNvSpPr txBox="1">
            <a:spLocks/>
          </p:cNvSpPr>
          <p:nvPr/>
        </p:nvSpPr>
        <p:spPr>
          <a:xfrm>
            <a:off x="9575800" y="4145361"/>
            <a:ext cx="2163823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Soil erosion that prevents healthy plant growth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F5F1A3-F80A-AD4E-B866-8C17E5730CB8}"/>
              </a:ext>
            </a:extLst>
          </p:cNvPr>
          <p:cNvSpPr/>
          <p:nvPr/>
        </p:nvSpPr>
        <p:spPr>
          <a:xfrm>
            <a:off x="9457641" y="4132660"/>
            <a:ext cx="2315259" cy="17152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89A5E8-177B-CA41-A376-248F373BC43F}"/>
              </a:ext>
            </a:extLst>
          </p:cNvPr>
          <p:cNvSpPr/>
          <p:nvPr/>
        </p:nvSpPr>
        <p:spPr>
          <a:xfrm>
            <a:off x="4304978" y="4132660"/>
            <a:ext cx="2052096" cy="171529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9B3AA3-7E02-1741-A4B7-17A683AF9EC5}"/>
              </a:ext>
            </a:extLst>
          </p:cNvPr>
          <p:cNvSpPr txBox="1">
            <a:spLocks/>
          </p:cNvSpPr>
          <p:nvPr/>
        </p:nvSpPr>
        <p:spPr>
          <a:xfrm>
            <a:off x="4457377" y="4196161"/>
            <a:ext cx="1836518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More susceptible to natural disasters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79A3A3-C704-994D-9488-51ECED6741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07" y="2820643"/>
            <a:ext cx="1539894" cy="1572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CE115E-16E4-574E-9568-6EDBE5BAD4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30" y="2820642"/>
            <a:ext cx="1539894" cy="157231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E48C1B-68C6-CF4A-9807-FAFB200B11EA}"/>
              </a:ext>
            </a:extLst>
          </p:cNvPr>
          <p:cNvSpPr txBox="1">
            <a:spLocks/>
          </p:cNvSpPr>
          <p:nvPr/>
        </p:nvSpPr>
        <p:spPr>
          <a:xfrm>
            <a:off x="6756078" y="5332415"/>
            <a:ext cx="2366059" cy="165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Desertification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CA40D-1871-034F-A511-EBD457EA20E2}"/>
              </a:ext>
            </a:extLst>
          </p:cNvPr>
          <p:cNvSpPr/>
          <p:nvPr/>
        </p:nvSpPr>
        <p:spPr>
          <a:xfrm>
            <a:off x="6667177" y="5225922"/>
            <a:ext cx="2505760" cy="622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C9FCE4-BC02-434C-9DA4-4DF00EC339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855" y="3904431"/>
            <a:ext cx="1539894" cy="1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81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4F705C-2242-884F-96CF-B05D54C0C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688248"/>
            <a:ext cx="3843115" cy="6286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Popular stoves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the market place that reduce wood use </a:t>
            </a:r>
            <a:r>
              <a:rPr lang="en-US" sz="3600" b="1" dirty="0">
                <a:solidFill>
                  <a:srgbClr val="287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impact deforestation and contribute to greenhouse gases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4FB93-DE5A-D64C-BA81-E6B69D63CC4C}"/>
              </a:ext>
            </a:extLst>
          </p:cNvPr>
          <p:cNvSpPr txBox="1"/>
          <p:nvPr/>
        </p:nvSpPr>
        <p:spPr>
          <a:xfrm>
            <a:off x="5613078" y="3496258"/>
            <a:ext cx="50152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Using biofuels and clean cookstoves create zero increased demand for solid fuels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D0114-9D39-D245-8F1B-FBE98D2A8E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770" y="1041182"/>
            <a:ext cx="2523876" cy="2465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5C800-6E29-7A4D-95E4-90AC41D72B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724" y="1053710"/>
            <a:ext cx="2523876" cy="2465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EB072-E1AD-F84B-B827-C28F479AA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314" y="1688249"/>
            <a:ext cx="1805987" cy="1764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3AB4E-F027-DA42-A271-E52791FAD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882" y="1688249"/>
            <a:ext cx="1805987" cy="1764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915A3-263C-1C41-9D95-9C7E511AF68C}"/>
              </a:ext>
            </a:extLst>
          </p:cNvPr>
          <p:cNvSpPr/>
          <p:nvPr/>
        </p:nvSpPr>
        <p:spPr>
          <a:xfrm>
            <a:off x="5361811" y="3294606"/>
            <a:ext cx="5517748" cy="2465408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90C396-5F64-2B47-87FE-DC8B61B9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44120"/>
            <a:ext cx="7099300" cy="30273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</a:t>
            </a:r>
          </a:p>
        </p:txBody>
      </p:sp>
    </p:spTree>
    <p:extLst>
      <p:ext uri="{BB962C8B-B14F-4D97-AF65-F5344CB8AC3E}">
        <p14:creationId xmlns:p14="http://schemas.microsoft.com/office/powerpoint/2010/main" val="14718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EF4CB399-CCE8-F949-9B14-C192790B19CB}"/>
              </a:ext>
            </a:extLst>
          </p:cNvPr>
          <p:cNvCxnSpPr>
            <a:cxnSpLocks/>
          </p:cNvCxnSpPr>
          <p:nvPr/>
        </p:nvCxnSpPr>
        <p:spPr>
          <a:xfrm>
            <a:off x="660400" y="2470518"/>
            <a:ext cx="4178300" cy="764739"/>
          </a:xfrm>
          <a:prstGeom prst="bentConnector3">
            <a:avLst>
              <a:gd name="adj1" fmla="val 77356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659CD54-6DDF-784A-8B4D-512C18BE25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11900" y="1981199"/>
            <a:ext cx="5219700" cy="763299"/>
          </a:xfrm>
          <a:prstGeom prst="bentConnector3">
            <a:avLst>
              <a:gd name="adj1" fmla="val 69221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6B453C6-7E5B-2C44-97E5-462E0B670E76}"/>
              </a:ext>
            </a:extLst>
          </p:cNvPr>
          <p:cNvCxnSpPr>
            <a:cxnSpLocks/>
          </p:cNvCxnSpPr>
          <p:nvPr/>
        </p:nvCxnSpPr>
        <p:spPr>
          <a:xfrm flipV="1">
            <a:off x="406400" y="3931093"/>
            <a:ext cx="3727886" cy="1892338"/>
          </a:xfrm>
          <a:prstGeom prst="bentConnector3">
            <a:avLst>
              <a:gd name="adj1" fmla="val 106211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7E2C48E2-4C60-EB43-90B0-F0627C074C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99" y="1491031"/>
            <a:ext cx="3859925" cy="232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Lowers household energy costs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Able to purchase other necessities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29AF62-A537-A041-AECB-374F4A6FBEC7}"/>
              </a:ext>
            </a:extLst>
          </p:cNvPr>
          <p:cNvSpPr txBox="1">
            <a:spLocks/>
          </p:cNvSpPr>
          <p:nvPr/>
        </p:nvSpPr>
        <p:spPr>
          <a:xfrm>
            <a:off x="660400" y="544120"/>
            <a:ext cx="7099300" cy="302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Impact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B743EE-99B4-A14B-9D6A-C9687FD17C86}"/>
              </a:ext>
            </a:extLst>
          </p:cNvPr>
          <p:cNvSpPr txBox="1">
            <a:spLocks/>
          </p:cNvSpPr>
          <p:nvPr/>
        </p:nvSpPr>
        <p:spPr>
          <a:xfrm>
            <a:off x="8172450" y="1470025"/>
            <a:ext cx="3619500" cy="195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Creates local jobs 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Manufacturing, business, marketing, and industry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5D0E2B-B906-F74B-9DC9-63D49A266E5D}"/>
              </a:ext>
            </a:extLst>
          </p:cNvPr>
          <p:cNvSpPr txBox="1">
            <a:spLocks/>
          </p:cNvSpPr>
          <p:nvPr/>
        </p:nvSpPr>
        <p:spPr>
          <a:xfrm>
            <a:off x="368736" y="4905917"/>
            <a:ext cx="3854450" cy="181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Provides increased markets for ethanol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Local suppliers and imports</a:t>
            </a:r>
          </a:p>
        </p:txBody>
      </p:sp>
    </p:spTree>
    <p:extLst>
      <p:ext uri="{BB962C8B-B14F-4D97-AF65-F5344CB8AC3E}">
        <p14:creationId xmlns:p14="http://schemas.microsoft.com/office/powerpoint/2010/main" val="11655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F5F7F-D39E-D14C-89FA-97C4EB05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5CF2A-A0A7-ED47-8B50-7EA3610F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Seeds of Change is a non-profit based within POET, the largest biofuels producer in the world</a:t>
            </a:r>
          </a:p>
          <a:p>
            <a:r>
              <a:rPr lang="en-US" dirty="0"/>
              <a:t>Located in Sioux Falls, SD, USA</a:t>
            </a:r>
          </a:p>
          <a:p>
            <a:r>
              <a:rPr lang="en-US" dirty="0"/>
              <a:t>Founded in 2014</a:t>
            </a:r>
          </a:p>
          <a:p>
            <a:r>
              <a:rPr lang="en-US" dirty="0"/>
              <a:t>Started by the Broin family after a trip to Kenya in 2012</a:t>
            </a:r>
          </a:p>
          <a:p>
            <a:r>
              <a:rPr lang="en-US" dirty="0"/>
              <a:t>Picture of family?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3D2A44-E6CE-FD40-8FCD-B9A3DE70A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55D31-C6AC-0244-BEB6-08EED939FF25}"/>
              </a:ext>
            </a:extLst>
          </p:cNvPr>
          <p:cNvSpPr txBox="1"/>
          <p:nvPr/>
        </p:nvSpPr>
        <p:spPr>
          <a:xfrm>
            <a:off x="1689100" y="4660900"/>
            <a:ext cx="408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Seeds of Change </a:t>
            </a:r>
          </a:p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formado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861183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59B1734-9024-CD4E-A937-157457C7BE19}"/>
              </a:ext>
            </a:extLst>
          </p:cNvPr>
          <p:cNvCxnSpPr>
            <a:cxnSpLocks/>
          </p:cNvCxnSpPr>
          <p:nvPr/>
        </p:nvCxnSpPr>
        <p:spPr>
          <a:xfrm>
            <a:off x="665874" y="3233636"/>
            <a:ext cx="4426826" cy="210953"/>
          </a:xfrm>
          <a:prstGeom prst="bentConnector3">
            <a:avLst>
              <a:gd name="adj1" fmla="val 82131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411CC2B5-A228-3F4D-AB52-7D1CE0138373}"/>
              </a:ext>
            </a:extLst>
          </p:cNvPr>
          <p:cNvCxnSpPr/>
          <p:nvPr/>
        </p:nvCxnSpPr>
        <p:spPr>
          <a:xfrm rot="10800000" flipV="1">
            <a:off x="6311900" y="1970951"/>
            <a:ext cx="5080000" cy="773548"/>
          </a:xfrm>
          <a:prstGeom prst="bentConnector3">
            <a:avLst>
              <a:gd name="adj1" fmla="val 68500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ADAC566-D169-B548-8F24-2CF3D15B2322}"/>
              </a:ext>
            </a:extLst>
          </p:cNvPr>
          <p:cNvCxnSpPr>
            <a:cxnSpLocks/>
          </p:cNvCxnSpPr>
          <p:nvPr/>
        </p:nvCxnSpPr>
        <p:spPr>
          <a:xfrm flipV="1">
            <a:off x="741418" y="3931092"/>
            <a:ext cx="3481768" cy="1934265"/>
          </a:xfrm>
          <a:prstGeom prst="bentConnector3">
            <a:avLst>
              <a:gd name="adj1" fmla="val 113832"/>
            </a:avLst>
          </a:prstGeom>
          <a:ln w="38100">
            <a:solidFill>
              <a:srgbClr val="002A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9E8BD47-3043-5647-96D5-52F2B809C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2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8F2ED-FB28-2342-9B4E-837B4E69806C}"/>
              </a:ext>
            </a:extLst>
          </p:cNvPr>
          <p:cNvSpPr txBox="1">
            <a:spLocks/>
          </p:cNvSpPr>
          <p:nvPr/>
        </p:nvSpPr>
        <p:spPr>
          <a:xfrm>
            <a:off x="596899" y="1592631"/>
            <a:ext cx="3340101" cy="3017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dirty="0"/>
              <a:t>Improved health, leads to greater ability to learn and work</a:t>
            </a:r>
          </a:p>
          <a:p>
            <a:pPr marL="0" indent="0">
              <a:buNone/>
            </a:pPr>
            <a:r>
              <a:rPr lang="en-US" sz="2600" dirty="0"/>
              <a:t>Less money spent on healthcare, more on </a:t>
            </a:r>
            <a:br>
              <a:rPr lang="en-US" sz="2600" dirty="0"/>
            </a:br>
            <a:r>
              <a:rPr lang="en-US" sz="2600" dirty="0"/>
              <a:t>quality food and </a:t>
            </a:r>
            <a:br>
              <a:rPr lang="en-US" sz="2600" dirty="0"/>
            </a:br>
            <a:r>
              <a:rPr lang="en-US" sz="2600" dirty="0"/>
              <a:t>education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B4AB7B-56C0-5947-BFFE-78F15A655DC1}"/>
              </a:ext>
            </a:extLst>
          </p:cNvPr>
          <p:cNvSpPr txBox="1">
            <a:spLocks/>
          </p:cNvSpPr>
          <p:nvPr/>
        </p:nvSpPr>
        <p:spPr>
          <a:xfrm>
            <a:off x="8265232" y="1454437"/>
            <a:ext cx="3365293" cy="195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Maintains security </a:t>
            </a:r>
          </a:p>
          <a:p>
            <a:pPr marL="0" indent="0">
              <a:buNone/>
            </a:pPr>
            <a:r>
              <a:rPr lang="en-US" sz="2400" dirty="0"/>
              <a:t>Wood collection far from home no longer necessary</a:t>
            </a:r>
            <a:endParaRPr lang="en-US" sz="2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9C786F-601B-BE46-947B-4B396835161A}"/>
              </a:ext>
            </a:extLst>
          </p:cNvPr>
          <p:cNvSpPr txBox="1">
            <a:spLocks/>
          </p:cNvSpPr>
          <p:nvPr/>
        </p:nvSpPr>
        <p:spPr>
          <a:xfrm>
            <a:off x="627774" y="4910703"/>
            <a:ext cx="3854450" cy="181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Women and children save time with chores</a:t>
            </a:r>
          </a:p>
          <a:p>
            <a:pPr marL="0" indent="0">
              <a:buNone/>
            </a:pPr>
            <a:r>
              <a:rPr lang="en-US" sz="2200" dirty="0"/>
              <a:t>Children able to attend school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65C9BB-FF62-8E4D-A473-CF700533B212}"/>
              </a:ext>
            </a:extLst>
          </p:cNvPr>
          <p:cNvSpPr txBox="1">
            <a:spLocks/>
          </p:cNvSpPr>
          <p:nvPr/>
        </p:nvSpPr>
        <p:spPr>
          <a:xfrm>
            <a:off x="660400" y="544120"/>
            <a:ext cx="7099300" cy="302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EAF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Impact </a:t>
            </a:r>
          </a:p>
        </p:txBody>
      </p:sp>
    </p:spTree>
    <p:extLst>
      <p:ext uri="{BB962C8B-B14F-4D97-AF65-F5344CB8AC3E}">
        <p14:creationId xmlns:p14="http://schemas.microsoft.com/office/powerpoint/2010/main" val="335719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91ADC-6EFD-AD4E-A34B-FDA057B312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A00FD6-3328-8342-98EF-B2F4BFFA69C8}"/>
              </a:ext>
            </a:extLst>
          </p:cNvPr>
          <p:cNvSpPr/>
          <p:nvPr/>
        </p:nvSpPr>
        <p:spPr>
          <a:xfrm>
            <a:off x="-115747" y="-81022"/>
            <a:ext cx="12442785" cy="1906648"/>
          </a:xfrm>
          <a:prstGeom prst="rect">
            <a:avLst/>
          </a:prstGeom>
          <a:solidFill>
            <a:srgbClr val="28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6614F-4BCA-2A42-89F1-252B628B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Closer 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2B15-4F80-314F-BD3E-2B566E8E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751"/>
            <a:ext cx="9321800" cy="3986212"/>
          </a:xfrm>
        </p:spPr>
        <p:txBody>
          <a:bodyPr>
            <a:normAutofit/>
          </a:bodyPr>
          <a:lstStyle/>
          <a:p>
            <a:r>
              <a:rPr lang="en-US" dirty="0"/>
              <a:t>Seeds of Change focuses on sustainable programs that help fortify local economies</a:t>
            </a:r>
          </a:p>
          <a:p>
            <a:r>
              <a:rPr lang="en-US" dirty="0"/>
              <a:t>Recognize the value in local partnerships that lend clarity to the culture, economics, and political landscape </a:t>
            </a:r>
          </a:p>
          <a:p>
            <a:r>
              <a:rPr lang="en-US" dirty="0"/>
              <a:t>We are set up to support the clean cooking industry in multiple ways; looking toward expansion</a:t>
            </a:r>
          </a:p>
        </p:txBody>
      </p:sp>
    </p:spTree>
    <p:extLst>
      <p:ext uri="{BB962C8B-B14F-4D97-AF65-F5344CB8AC3E}">
        <p14:creationId xmlns:p14="http://schemas.microsoft.com/office/powerpoint/2010/main" val="73550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7C661BF-CB16-2144-BAD9-565862DF96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B398-0795-4CE5-8D3E-58C0D21FD812}" type="slidenum">
              <a:rPr lang="en-US" b="1" smtClean="0">
                <a:solidFill>
                  <a:srgbClr val="355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b="1" dirty="0">
              <a:solidFill>
                <a:srgbClr val="355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5856-9B96-2A4A-AF59-3C4FCDEEE316}"/>
              </a:ext>
            </a:extLst>
          </p:cNvPr>
          <p:cNvSpPr txBox="1"/>
          <p:nvPr/>
        </p:nvSpPr>
        <p:spPr>
          <a:xfrm>
            <a:off x="519954" y="861083"/>
            <a:ext cx="2832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13316-FEB1-1542-BF73-1DDEC216094B}"/>
              </a:ext>
            </a:extLst>
          </p:cNvPr>
          <p:cNvSpPr txBox="1"/>
          <p:nvPr/>
        </p:nvSpPr>
        <p:spPr>
          <a:xfrm>
            <a:off x="4025157" y="639797"/>
            <a:ext cx="33438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(PRIVATE SECTOR)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539E0-9DA0-A343-9185-5CDF839580DE}"/>
              </a:ext>
            </a:extLst>
          </p:cNvPr>
          <p:cNvSpPr txBox="1"/>
          <p:nvPr/>
        </p:nvSpPr>
        <p:spPr>
          <a:xfrm>
            <a:off x="8054791" y="661029"/>
            <a:ext cx="35634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/GLOBAL LANDSCAPE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0E969C-7B7E-1949-A677-3A2FF68A1FA4}"/>
              </a:ext>
            </a:extLst>
          </p:cNvPr>
          <p:cNvSpPr txBox="1"/>
          <p:nvPr/>
        </p:nvSpPr>
        <p:spPr>
          <a:xfrm>
            <a:off x="8054791" y="2977224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POLICY/STANDARDS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ABF46-D256-1746-989B-0D648D53A8B8}"/>
              </a:ext>
            </a:extLst>
          </p:cNvPr>
          <p:cNvSpPr txBox="1"/>
          <p:nvPr/>
        </p:nvSpPr>
        <p:spPr>
          <a:xfrm>
            <a:off x="8054791" y="4866186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FINANCE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3E9BC-F983-894C-993E-8AE06B94AE53}"/>
              </a:ext>
            </a:extLst>
          </p:cNvPr>
          <p:cNvSpPr txBox="1"/>
          <p:nvPr/>
        </p:nvSpPr>
        <p:spPr>
          <a:xfrm>
            <a:off x="3915340" y="4091534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79DC8-5C5E-FB46-A855-D50022C85854}"/>
              </a:ext>
            </a:extLst>
          </p:cNvPr>
          <p:cNvSpPr txBox="1"/>
          <p:nvPr/>
        </p:nvSpPr>
        <p:spPr>
          <a:xfrm>
            <a:off x="3915340" y="2977224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9EA1E0-F677-2149-B57D-E373072C9F5B}"/>
              </a:ext>
            </a:extLst>
          </p:cNvPr>
          <p:cNvSpPr txBox="1"/>
          <p:nvPr/>
        </p:nvSpPr>
        <p:spPr>
          <a:xfrm>
            <a:off x="3915340" y="6136574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STOVE PURCHASES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AB67A-524E-8D4F-9D7C-F66C3E6E87CE}"/>
              </a:ext>
            </a:extLst>
          </p:cNvPr>
          <p:cNvSpPr txBox="1"/>
          <p:nvPr/>
        </p:nvSpPr>
        <p:spPr>
          <a:xfrm>
            <a:off x="175936" y="2977224"/>
            <a:ext cx="356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 ASSISTANCE</a:t>
            </a:r>
          </a:p>
        </p:txBody>
      </p:sp>
    </p:spTree>
    <p:extLst>
      <p:ext uri="{BB962C8B-B14F-4D97-AF65-F5344CB8AC3E}">
        <p14:creationId xmlns:p14="http://schemas.microsoft.com/office/powerpoint/2010/main" val="1001848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Stove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is Key!</a:t>
            </a:r>
          </a:p>
          <a:p>
            <a:r>
              <a:rPr lang="en-US" dirty="0"/>
              <a:t>Investing in a product that lasts</a:t>
            </a:r>
          </a:p>
          <a:p>
            <a:pPr lvl="1"/>
            <a:r>
              <a:rPr lang="en-US" dirty="0" err="1"/>
              <a:t>Cookstoves</a:t>
            </a:r>
            <a:r>
              <a:rPr lang="en-US" dirty="0"/>
              <a:t> are sturdy and last for more than ten years</a:t>
            </a:r>
          </a:p>
          <a:p>
            <a:pPr lvl="1"/>
            <a:r>
              <a:rPr lang="en-US" dirty="0"/>
              <a:t>Instant heat adjusted with a simple regulator</a:t>
            </a:r>
          </a:p>
          <a:p>
            <a:pPr lvl="1"/>
            <a:r>
              <a:rPr lang="en-US" dirty="0"/>
              <a:t>Canisters replaceable in the event of any issues</a:t>
            </a:r>
          </a:p>
          <a:p>
            <a:pPr lvl="1"/>
            <a:r>
              <a:rPr lang="en-US" dirty="0"/>
              <a:t>Safe and easy to use; have been no reported incidents over years of work with the stoves</a:t>
            </a:r>
          </a:p>
          <a:p>
            <a:r>
              <a:rPr lang="en-US" dirty="0"/>
              <a:t>Able to provide stove assistance as needed</a:t>
            </a:r>
          </a:p>
          <a:p>
            <a:pPr lvl="1"/>
            <a:r>
              <a:rPr lang="en-US" dirty="0"/>
              <a:t>Lowers the end cost to consumers that can’t afford the initial purchase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38C59-6C9A-F44B-B61D-85BC528772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8C3DB-F041-9443-A313-428723B07EEF}"/>
              </a:ext>
            </a:extLst>
          </p:cNvPr>
          <p:cNvSpPr txBox="1"/>
          <p:nvPr/>
        </p:nvSpPr>
        <p:spPr>
          <a:xfrm>
            <a:off x="5715000" y="88876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Lasts for over 10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E4B80-9363-8C4D-A568-CEFB61AFBFCA}"/>
              </a:ext>
            </a:extLst>
          </p:cNvPr>
          <p:cNvSpPr txBox="1"/>
          <p:nvPr/>
        </p:nvSpPr>
        <p:spPr>
          <a:xfrm>
            <a:off x="5715000" y="184499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heat regulator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542C6-2EE7-874F-A95C-D92A9EFE08B3}"/>
              </a:ext>
            </a:extLst>
          </p:cNvPr>
          <p:cNvSpPr txBox="1"/>
          <p:nvPr/>
        </p:nvSpPr>
        <p:spPr>
          <a:xfrm>
            <a:off x="5715000" y="279364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Replaceable canisters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25D59-33AB-EE46-82A9-E51247ECCF7E}"/>
              </a:ext>
            </a:extLst>
          </p:cNvPr>
          <p:cNvSpPr txBox="1"/>
          <p:nvPr/>
        </p:nvSpPr>
        <p:spPr>
          <a:xfrm>
            <a:off x="5715000" y="3742293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easy to 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D33EA-3650-7D48-BE15-27ED516FA4BB}"/>
              </a:ext>
            </a:extLst>
          </p:cNvPr>
          <p:cNvSpPr txBox="1"/>
          <p:nvPr/>
        </p:nvSpPr>
        <p:spPr>
          <a:xfrm>
            <a:off x="673100" y="3825359"/>
            <a:ext cx="386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</a:t>
            </a:r>
          </a:p>
          <a:p>
            <a:r>
              <a:rPr lang="pt-PT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muito </a:t>
            </a:r>
          </a:p>
          <a:p>
            <a:r>
              <a:rPr lang="pt-PT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9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30B9A5-6CC7-414E-B89B-EE61F3DE66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A39D13-780C-024B-9806-A32FE92A3D64}"/>
              </a:ext>
            </a:extLst>
          </p:cNvPr>
          <p:cNvSpPr/>
          <p:nvPr/>
        </p:nvSpPr>
        <p:spPr>
          <a:xfrm>
            <a:off x="-115747" y="-81022"/>
            <a:ext cx="12442785" cy="1906648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Loan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60" y="2098675"/>
            <a:ext cx="9842339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business startups can face challenges with large capital expenses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amount of funding set aside for bulk stove purchases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Frees up working capital for small businesses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Reserved specifically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cookstove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purchases; repaid upon sale of stoves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 is mobile so that multiple companies benefit over time; does not remain with a single company</a:t>
            </a:r>
          </a:p>
        </p:txBody>
      </p:sp>
    </p:spTree>
    <p:extLst>
      <p:ext uri="{BB962C8B-B14F-4D97-AF65-F5344CB8AC3E}">
        <p14:creationId xmlns:p14="http://schemas.microsoft.com/office/powerpoint/2010/main" val="87858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C9B52F-299B-3F4B-A8D8-BFD8B9F6A8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A16ED2-D33B-EC4C-846D-0D0A03E086AE}"/>
              </a:ext>
            </a:extLst>
          </p:cNvPr>
          <p:cNvSpPr/>
          <p:nvPr/>
        </p:nvSpPr>
        <p:spPr>
          <a:xfrm>
            <a:off x="-115747" y="-81022"/>
            <a:ext cx="12442785" cy="1906648"/>
          </a:xfrm>
          <a:prstGeom prst="rect">
            <a:avLst/>
          </a:prstGeom>
          <a:solidFill>
            <a:srgbClr val="287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5213"/>
            <a:ext cx="1051560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Along with inventory, infrastructure limitations are a challenge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Infrastructure development for small businesses can help expansion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Flagship stores that are brand specific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Co-branding with existing locations to promote stoves and fuel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Recognize that storage, warehouse facilities, and equipment is necessary to build out the business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a strong supply chain with quality fuel and stoves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0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F5D83-F896-3146-8D5F-1137E752A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700" y="39257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Essentials to a Successful Startup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36395-5E87-444E-9FE9-72953944FD4A}"/>
              </a:ext>
            </a:extLst>
          </p:cNvPr>
          <p:cNvSpPr txBox="1"/>
          <p:nvPr/>
        </p:nvSpPr>
        <p:spPr>
          <a:xfrm>
            <a:off x="455753" y="2436036"/>
            <a:ext cx="263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9FAAF-82BD-4F4C-A0DE-36CD67D1DF32}"/>
              </a:ext>
            </a:extLst>
          </p:cNvPr>
          <p:cNvSpPr txBox="1"/>
          <p:nvPr/>
        </p:nvSpPr>
        <p:spPr>
          <a:xfrm>
            <a:off x="441301" y="2935203"/>
            <a:ext cx="263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Promoting awareness 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sharing 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5C5B9-0BBA-0940-A67F-914A2EFCE1AD}"/>
              </a:ext>
            </a:extLst>
          </p:cNvPr>
          <p:cNvSpPr txBox="1"/>
          <p:nvPr/>
        </p:nvSpPr>
        <p:spPr>
          <a:xfrm>
            <a:off x="127001" y="4444162"/>
            <a:ext cx="2977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Data Capture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721D3-8210-0F4C-8BF3-FD4DEEE7661C}"/>
              </a:ext>
            </a:extLst>
          </p:cNvPr>
          <p:cNvSpPr txBox="1"/>
          <p:nvPr/>
        </p:nvSpPr>
        <p:spPr>
          <a:xfrm>
            <a:off x="455753" y="4926956"/>
            <a:ext cx="263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Tracking inventory and customer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C5B54-0757-0E4F-A424-AA277369A5B6}"/>
              </a:ext>
            </a:extLst>
          </p:cNvPr>
          <p:cNvSpPr txBox="1"/>
          <p:nvPr/>
        </p:nvSpPr>
        <p:spPr>
          <a:xfrm>
            <a:off x="8539738" y="2436036"/>
            <a:ext cx="263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9BBF97-2B8D-7945-9FA4-51311A8ECF8B}"/>
              </a:ext>
            </a:extLst>
          </p:cNvPr>
          <p:cNvSpPr txBox="1"/>
          <p:nvPr/>
        </p:nvSpPr>
        <p:spPr>
          <a:xfrm>
            <a:off x="8525286" y="2935203"/>
            <a:ext cx="263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Governments establishing policy for a foundation in clean 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18049-9CB2-2645-8DFE-CBCEF28791D9}"/>
              </a:ext>
            </a:extLst>
          </p:cNvPr>
          <p:cNvSpPr txBox="1"/>
          <p:nvPr/>
        </p:nvSpPr>
        <p:spPr>
          <a:xfrm>
            <a:off x="8554190" y="4444162"/>
            <a:ext cx="33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Carbon Finance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CA2AE-E3BB-D644-B73C-9F543D210077}"/>
              </a:ext>
            </a:extLst>
          </p:cNvPr>
          <p:cNvSpPr txBox="1"/>
          <p:nvPr/>
        </p:nvSpPr>
        <p:spPr>
          <a:xfrm>
            <a:off x="8539738" y="4943329"/>
            <a:ext cx="2634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future of sustainable funding and advancement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963038-7A6E-1949-9834-8DD6838D00E5}"/>
              </a:ext>
            </a:extLst>
          </p:cNvPr>
          <p:cNvSpPr txBox="1"/>
          <p:nvPr/>
        </p:nvSpPr>
        <p:spPr>
          <a:xfrm>
            <a:off x="3127560" y="3431459"/>
            <a:ext cx="263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A6071E-4711-264A-BCB6-9FAE50669839}"/>
              </a:ext>
            </a:extLst>
          </p:cNvPr>
          <p:cNvSpPr txBox="1"/>
          <p:nvPr/>
        </p:nvSpPr>
        <p:spPr>
          <a:xfrm>
            <a:off x="5026811" y="5224141"/>
            <a:ext cx="1015600" cy="401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78B6D1-E2C3-6947-80B3-79C31D02B119}"/>
              </a:ext>
            </a:extLst>
          </p:cNvPr>
          <p:cNvSpPr txBox="1"/>
          <p:nvPr/>
        </p:nvSpPr>
        <p:spPr>
          <a:xfrm>
            <a:off x="6015853" y="4083696"/>
            <a:ext cx="263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9E4DF-E806-C24C-B718-B387AE241F07}"/>
              </a:ext>
            </a:extLst>
          </p:cNvPr>
          <p:cNvSpPr txBox="1"/>
          <p:nvPr/>
        </p:nvSpPr>
        <p:spPr>
          <a:xfrm>
            <a:off x="4911990" y="2314010"/>
            <a:ext cx="263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5556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7CBC4C5-7D46-A749-9B50-5ADA5B102D6A}"/>
              </a:ext>
            </a:extLst>
          </p:cNvPr>
          <p:cNvSpPr/>
          <p:nvPr/>
        </p:nvSpPr>
        <p:spPr>
          <a:xfrm>
            <a:off x="8742990" y="5754069"/>
            <a:ext cx="2275044" cy="646331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87588E-1464-6045-B480-B9621EF70D2D}"/>
              </a:ext>
            </a:extLst>
          </p:cNvPr>
          <p:cNvSpPr/>
          <p:nvPr/>
        </p:nvSpPr>
        <p:spPr>
          <a:xfrm>
            <a:off x="8742992" y="5020890"/>
            <a:ext cx="2275044" cy="646331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14E7A9-5A22-4445-B203-5028CA1A9A22}"/>
              </a:ext>
            </a:extLst>
          </p:cNvPr>
          <p:cNvCxnSpPr/>
          <p:nvPr/>
        </p:nvCxnSpPr>
        <p:spPr>
          <a:xfrm>
            <a:off x="9885615" y="5654478"/>
            <a:ext cx="0" cy="86848"/>
          </a:xfrm>
          <a:prstGeom prst="line">
            <a:avLst/>
          </a:prstGeom>
          <a:ln w="57150">
            <a:solidFill>
              <a:srgbClr val="0EA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2FD7399-D581-6D46-AFED-6932354EE4EB}"/>
              </a:ext>
            </a:extLst>
          </p:cNvPr>
          <p:cNvSpPr/>
          <p:nvPr/>
        </p:nvSpPr>
        <p:spPr>
          <a:xfrm>
            <a:off x="1179832" y="5033399"/>
            <a:ext cx="2275044" cy="646331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C6691C-9839-184D-8B23-143E8BFDB872}"/>
              </a:ext>
            </a:extLst>
          </p:cNvPr>
          <p:cNvSpPr/>
          <p:nvPr/>
        </p:nvSpPr>
        <p:spPr>
          <a:xfrm>
            <a:off x="4963199" y="5761141"/>
            <a:ext cx="2275044" cy="646331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28181D-7982-5843-9C07-A95E8DAFA080}"/>
              </a:ext>
            </a:extLst>
          </p:cNvPr>
          <p:cNvSpPr/>
          <p:nvPr/>
        </p:nvSpPr>
        <p:spPr>
          <a:xfrm>
            <a:off x="4963201" y="5027962"/>
            <a:ext cx="2275044" cy="646331"/>
          </a:xfrm>
          <a:prstGeom prst="rect">
            <a:avLst/>
          </a:prstGeom>
          <a:solidFill>
            <a:srgbClr val="0E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C5C54-7B63-2946-9A00-5FE63AE179A8}"/>
              </a:ext>
            </a:extLst>
          </p:cNvPr>
          <p:cNvSpPr/>
          <p:nvPr/>
        </p:nvSpPr>
        <p:spPr>
          <a:xfrm>
            <a:off x="-115747" y="-81022"/>
            <a:ext cx="12442785" cy="1906648"/>
          </a:xfrm>
          <a:prstGeom prst="rect">
            <a:avLst/>
          </a:prstGeom>
          <a:solidFill>
            <a:srgbClr val="002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042" y="514661"/>
            <a:ext cx="10070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 to Successful Implementation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2BAA4-3267-A04D-BDAF-7EE64EA89F9C}"/>
              </a:ext>
            </a:extLst>
          </p:cNvPr>
          <p:cNvSpPr txBox="1"/>
          <p:nvPr/>
        </p:nvSpPr>
        <p:spPr>
          <a:xfrm>
            <a:off x="900342" y="2447394"/>
            <a:ext cx="2834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Affordability to </a:t>
            </a:r>
            <a:b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Consumer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EA6FF-BA6B-C44D-90E9-537CB34DF434}"/>
              </a:ext>
            </a:extLst>
          </p:cNvPr>
          <p:cNvSpPr txBox="1"/>
          <p:nvPr/>
        </p:nvSpPr>
        <p:spPr>
          <a:xfrm>
            <a:off x="4683708" y="2447394"/>
            <a:ext cx="28340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Local Businesses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723FC-3D15-BC4C-8A2C-D8E2D1EC4FC2}"/>
              </a:ext>
            </a:extLst>
          </p:cNvPr>
          <p:cNvSpPr txBox="1"/>
          <p:nvPr/>
        </p:nvSpPr>
        <p:spPr>
          <a:xfrm>
            <a:off x="900344" y="3890487"/>
            <a:ext cx="28340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</a:t>
            </a:r>
            <a:b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6E278-6177-5A44-B376-A632761736CC}"/>
              </a:ext>
            </a:extLst>
          </p:cNvPr>
          <p:cNvSpPr txBox="1"/>
          <p:nvPr/>
        </p:nvSpPr>
        <p:spPr>
          <a:xfrm>
            <a:off x="4683708" y="3890487"/>
            <a:ext cx="28340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Raising Awareness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996E5-9D61-E146-B401-C77977465FB3}"/>
              </a:ext>
            </a:extLst>
          </p:cNvPr>
          <p:cNvSpPr txBox="1"/>
          <p:nvPr/>
        </p:nvSpPr>
        <p:spPr>
          <a:xfrm>
            <a:off x="8354104" y="2447394"/>
            <a:ext cx="29375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</a:p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7380F-22AC-7144-A432-015DCE55E558}"/>
              </a:ext>
            </a:extLst>
          </p:cNvPr>
          <p:cNvSpPr txBox="1"/>
          <p:nvPr/>
        </p:nvSpPr>
        <p:spPr>
          <a:xfrm>
            <a:off x="8467075" y="3890487"/>
            <a:ext cx="2712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Supportive Local Environments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B48F4-7535-9943-A6D4-E7428EB35DB1}"/>
              </a:ext>
            </a:extLst>
          </p:cNvPr>
          <p:cNvSpPr txBox="1"/>
          <p:nvPr/>
        </p:nvSpPr>
        <p:spPr>
          <a:xfrm>
            <a:off x="4683708" y="5020890"/>
            <a:ext cx="283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Civic Campaigns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Education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23B4F-EFA6-A04C-BC5D-64FEF25F0B54}"/>
              </a:ext>
            </a:extLst>
          </p:cNvPr>
          <p:cNvSpPr txBox="1"/>
          <p:nvPr/>
        </p:nvSpPr>
        <p:spPr>
          <a:xfrm>
            <a:off x="4963199" y="5765469"/>
            <a:ext cx="227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and Branding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BEEDB0-6BA0-AA47-9272-6AA1CA17C92D}"/>
              </a:ext>
            </a:extLst>
          </p:cNvPr>
          <p:cNvSpPr txBox="1"/>
          <p:nvPr/>
        </p:nvSpPr>
        <p:spPr>
          <a:xfrm>
            <a:off x="900342" y="5037198"/>
            <a:ext cx="283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availability </a:t>
            </a:r>
          </a:p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1540C9-1EE4-3E4F-8F8B-2ACF1EE04619}"/>
              </a:ext>
            </a:extLst>
          </p:cNvPr>
          <p:cNvSpPr txBox="1"/>
          <p:nvPr/>
        </p:nvSpPr>
        <p:spPr>
          <a:xfrm>
            <a:off x="8742990" y="5034587"/>
            <a:ext cx="227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Policy and Tax Regulation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F56DB-F53A-ED46-BFB1-140B03BD5EA7}"/>
              </a:ext>
            </a:extLst>
          </p:cNvPr>
          <p:cNvSpPr txBox="1"/>
          <p:nvPr/>
        </p:nvSpPr>
        <p:spPr>
          <a:xfrm>
            <a:off x="8742989" y="5899640"/>
            <a:ext cx="227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B8A7A8-E6BA-484D-B6A4-62A125FEAE00}"/>
              </a:ext>
            </a:extLst>
          </p:cNvPr>
          <p:cNvSpPr/>
          <p:nvPr/>
        </p:nvSpPr>
        <p:spPr>
          <a:xfrm>
            <a:off x="4683709" y="2291881"/>
            <a:ext cx="2834026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0850B-4196-AD45-A63F-4F1C3E60363C}"/>
              </a:ext>
            </a:extLst>
          </p:cNvPr>
          <p:cNvSpPr/>
          <p:nvPr/>
        </p:nvSpPr>
        <p:spPr>
          <a:xfrm>
            <a:off x="4683709" y="3732413"/>
            <a:ext cx="2834026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372F62-9B1C-7241-A14C-264FE434B77E}"/>
              </a:ext>
            </a:extLst>
          </p:cNvPr>
          <p:cNvSpPr/>
          <p:nvPr/>
        </p:nvSpPr>
        <p:spPr>
          <a:xfrm>
            <a:off x="8354105" y="2291881"/>
            <a:ext cx="2937553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662C11-BCC6-8A47-80DA-97031D3B0C86}"/>
              </a:ext>
            </a:extLst>
          </p:cNvPr>
          <p:cNvSpPr/>
          <p:nvPr/>
        </p:nvSpPr>
        <p:spPr>
          <a:xfrm>
            <a:off x="8354105" y="3732413"/>
            <a:ext cx="2937553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AC8F74-0247-FF4F-9C87-3753BF4ADFB6}"/>
              </a:ext>
            </a:extLst>
          </p:cNvPr>
          <p:cNvSpPr/>
          <p:nvPr/>
        </p:nvSpPr>
        <p:spPr>
          <a:xfrm>
            <a:off x="900342" y="2291881"/>
            <a:ext cx="2834026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653162-E4A6-494C-BB21-52B345CE0011}"/>
              </a:ext>
            </a:extLst>
          </p:cNvPr>
          <p:cNvSpPr/>
          <p:nvPr/>
        </p:nvSpPr>
        <p:spPr>
          <a:xfrm>
            <a:off x="900342" y="3732413"/>
            <a:ext cx="2834026" cy="1208701"/>
          </a:xfrm>
          <a:prstGeom prst="rect">
            <a:avLst/>
          </a:prstGeom>
          <a:noFill/>
          <a:ln w="38100">
            <a:solidFill>
              <a:srgbClr val="0E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D28547-C31F-9D46-B3B2-060FB058A8BA}"/>
              </a:ext>
            </a:extLst>
          </p:cNvPr>
          <p:cNvCxnSpPr>
            <a:stCxn id="26" idx="2"/>
            <a:endCxn id="16" idx="0"/>
          </p:cNvCxnSpPr>
          <p:nvPr/>
        </p:nvCxnSpPr>
        <p:spPr>
          <a:xfrm>
            <a:off x="2317355" y="4941114"/>
            <a:ext cx="0" cy="96084"/>
          </a:xfrm>
          <a:prstGeom prst="line">
            <a:avLst/>
          </a:prstGeom>
          <a:ln w="57150">
            <a:solidFill>
              <a:srgbClr val="0EA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7BAB6B-358F-EE43-97AE-D2EDAD945F6C}"/>
              </a:ext>
            </a:extLst>
          </p:cNvPr>
          <p:cNvCxnSpPr/>
          <p:nvPr/>
        </p:nvCxnSpPr>
        <p:spPr>
          <a:xfrm>
            <a:off x="6105824" y="4941114"/>
            <a:ext cx="0" cy="86848"/>
          </a:xfrm>
          <a:prstGeom prst="line">
            <a:avLst/>
          </a:prstGeom>
          <a:ln w="57150">
            <a:solidFill>
              <a:srgbClr val="0EA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817DD3-B237-D54D-971D-5706992908DC}"/>
              </a:ext>
            </a:extLst>
          </p:cNvPr>
          <p:cNvCxnSpPr/>
          <p:nvPr/>
        </p:nvCxnSpPr>
        <p:spPr>
          <a:xfrm>
            <a:off x="6105824" y="5661550"/>
            <a:ext cx="0" cy="86848"/>
          </a:xfrm>
          <a:prstGeom prst="line">
            <a:avLst/>
          </a:prstGeom>
          <a:ln w="57150">
            <a:solidFill>
              <a:srgbClr val="0EA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4E0B49-F7B3-C743-8004-2D4202C18243}"/>
              </a:ext>
            </a:extLst>
          </p:cNvPr>
          <p:cNvCxnSpPr/>
          <p:nvPr/>
        </p:nvCxnSpPr>
        <p:spPr>
          <a:xfrm>
            <a:off x="9890233" y="4947898"/>
            <a:ext cx="0" cy="86848"/>
          </a:xfrm>
          <a:prstGeom prst="line">
            <a:avLst/>
          </a:prstGeom>
          <a:ln w="57150">
            <a:solidFill>
              <a:srgbClr val="0EA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8" grpId="0" animBg="1"/>
      <p:bldP spid="27" grpId="0" animBg="1"/>
      <p:bldP spid="4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1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82015-24A5-D943-8621-5DD1282E4B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9927C-CC7E-0D49-BD1D-0BED8FE2A852}"/>
              </a:ext>
            </a:extLst>
          </p:cNvPr>
          <p:cNvSpPr txBox="1"/>
          <p:nvPr/>
        </p:nvSpPr>
        <p:spPr>
          <a:xfrm>
            <a:off x="7302500" y="901700"/>
            <a:ext cx="532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9111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C2659A-63CD-F04D-81F7-B9ADEB33B3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03050" y="3569368"/>
            <a:ext cx="6135431" cy="16043"/>
          </a:xfrm>
          <a:prstGeom prst="line">
            <a:avLst/>
          </a:prstGeom>
          <a:ln w="28575">
            <a:solidFill>
              <a:srgbClr val="28708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7DBFDA2-EB2B-A845-9E98-F60442BB7D73}"/>
              </a:ext>
            </a:extLst>
          </p:cNvPr>
          <p:cNvSpPr txBox="1"/>
          <p:nvPr/>
        </p:nvSpPr>
        <p:spPr>
          <a:xfrm>
            <a:off x="0" y="1385988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</a:t>
            </a:r>
            <a:r>
              <a:rPr lang="en-US" sz="8000" b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98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662" y="295653"/>
            <a:ext cx="6844321" cy="3916526"/>
          </a:xfrm>
          <a:effectLst>
            <a:outerShdw blurRad="50800" dir="14400000" sx="1000" sy="100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574BC-0391-7040-A55B-EA976972B1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446" y="705553"/>
            <a:ext cx="7647107" cy="321969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EAFB2"/>
                </a:solidFill>
              </a:rPr>
              <a:t>Cultivating hope across nations by transforming education, agriculture and environmental conditions to support worldwide, sustainable development.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0EB4F-F4AF-0D4F-A263-EF1EC21296D9}"/>
              </a:ext>
            </a:extLst>
          </p:cNvPr>
          <p:cNvSpPr txBox="1"/>
          <p:nvPr/>
        </p:nvSpPr>
        <p:spPr>
          <a:xfrm>
            <a:off x="-10629" y="5097278"/>
            <a:ext cx="40731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3DD08-C839-BE43-9207-A03C7C1E4F1E}"/>
              </a:ext>
            </a:extLst>
          </p:cNvPr>
          <p:cNvSpPr txBox="1"/>
          <p:nvPr/>
        </p:nvSpPr>
        <p:spPr>
          <a:xfrm>
            <a:off x="4045734" y="5097278"/>
            <a:ext cx="4073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Food Supply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78AC0-933D-5343-9F71-DC6B59E0757A}"/>
              </a:ext>
            </a:extLst>
          </p:cNvPr>
          <p:cNvSpPr txBox="1"/>
          <p:nvPr/>
        </p:nvSpPr>
        <p:spPr>
          <a:xfrm>
            <a:off x="8131567" y="5097278"/>
            <a:ext cx="4073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</a:t>
            </a:r>
            <a:b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11325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71AE88-BC83-9F40-8AD7-DFD285DD70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93604-F763-1D45-B9DF-63767FB0827A}"/>
              </a:ext>
            </a:extLst>
          </p:cNvPr>
          <p:cNvSpPr txBox="1"/>
          <p:nvPr/>
        </p:nvSpPr>
        <p:spPr>
          <a:xfrm>
            <a:off x="-10629" y="4970278"/>
            <a:ext cx="4073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816572-6D05-F74D-8FA4-F71C2A9827A5}"/>
              </a:ext>
            </a:extLst>
          </p:cNvPr>
          <p:cNvSpPr txBox="1"/>
          <p:nvPr/>
        </p:nvSpPr>
        <p:spPr>
          <a:xfrm>
            <a:off x="4054118" y="4970278"/>
            <a:ext cx="4073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307F6A-C778-384E-9156-F069C6EF8257}"/>
              </a:ext>
            </a:extLst>
          </p:cNvPr>
          <p:cNvSpPr txBox="1"/>
          <p:nvPr/>
        </p:nvSpPr>
        <p:spPr>
          <a:xfrm>
            <a:off x="8129498" y="4970278"/>
            <a:ext cx="4073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</a:t>
            </a:r>
          </a:p>
        </p:txBody>
      </p:sp>
    </p:spTree>
    <p:extLst>
      <p:ext uri="{BB962C8B-B14F-4D97-AF65-F5344CB8AC3E}">
        <p14:creationId xmlns:p14="http://schemas.microsoft.com/office/powerpoint/2010/main" val="25482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0DFDEF-32DE-204A-A3E9-59E38339B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D7739-A5FB-664F-B2C6-87CE7A3AF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509286" y="2893674"/>
            <a:ext cx="3414532" cy="32640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nourish the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souls, minds, &amp; bodies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some of Kenya’s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brightest but most vulnerable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by providing them with a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quality, faith-based education 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safe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F7A12-B6AF-8A4C-AD65-49BCEBEFC5C5}"/>
              </a:ext>
            </a:extLst>
          </p:cNvPr>
          <p:cNvSpPr txBox="1"/>
          <p:nvPr/>
        </p:nvSpPr>
        <p:spPr>
          <a:xfrm>
            <a:off x="509286" y="748624"/>
            <a:ext cx="22541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>
                <a:solidFill>
                  <a:srgbClr val="D4E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</a:p>
        </p:txBody>
      </p:sp>
    </p:spTree>
    <p:extLst>
      <p:ext uri="{BB962C8B-B14F-4D97-AF65-F5344CB8AC3E}">
        <p14:creationId xmlns:p14="http://schemas.microsoft.com/office/powerpoint/2010/main" val="8769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9133A99-1D80-DB40-B50D-CE4C8BD43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192C81-1C8E-E440-BD24-5C77B8E4BB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544010" y="2893674"/>
            <a:ext cx="3553428" cy="37038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what god provided –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sun, the soil,&amp; the seed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to teach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agricultural practices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will enable sub-subsistence farmers and their families to obtain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security 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improved livelihoods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7F710-F4B2-0D4D-A322-AD99AE6DCB86}"/>
              </a:ext>
            </a:extLst>
          </p:cNvPr>
          <p:cNvSpPr txBox="1"/>
          <p:nvPr/>
        </p:nvSpPr>
        <p:spPr>
          <a:xfrm>
            <a:off x="509286" y="748624"/>
            <a:ext cx="22541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>
                <a:solidFill>
                  <a:srgbClr val="D4E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14052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AEFCF4-6621-1848-B153-F313992E33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920C6-BE6C-B641-8D2C-41509259E1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532435" y="2893674"/>
            <a:ext cx="3391384" cy="3483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improve the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&amp; living conditions 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families –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 women &amp; children </a:t>
            </a: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by eliminating indoor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pollution through access to cookstoves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Fueled by </a:t>
            </a:r>
            <a:r>
              <a:rPr lang="en-US" sz="2400" b="1" i="1" dirty="0">
                <a:solidFill>
                  <a:srgbClr val="002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clean-burning biofuel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60EC2-260B-5E4C-A029-CDA851390639}"/>
              </a:ext>
            </a:extLst>
          </p:cNvPr>
          <p:cNvSpPr txBox="1"/>
          <p:nvPr/>
        </p:nvSpPr>
        <p:spPr>
          <a:xfrm>
            <a:off x="509286" y="748624"/>
            <a:ext cx="22862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>
                <a:solidFill>
                  <a:srgbClr val="D4E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</a:t>
            </a:r>
          </a:p>
        </p:txBody>
      </p:sp>
    </p:spTree>
    <p:extLst>
      <p:ext uri="{BB962C8B-B14F-4D97-AF65-F5344CB8AC3E}">
        <p14:creationId xmlns:p14="http://schemas.microsoft.com/office/powerpoint/2010/main" val="3102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2D42CD-C4AA-2A44-9F61-92F105E8B9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2C27A93-2E32-5F4C-AC80-A930709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835" y="914400"/>
            <a:ext cx="10745165" cy="984738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3 BILLION PEOPLE </a:t>
            </a:r>
            <a:br>
              <a:rPr lang="en-US" sz="3600" b="1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3E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WITH SOLID FUELS</a:t>
            </a:r>
          </a:p>
        </p:txBody>
      </p:sp>
    </p:spTree>
    <p:extLst>
      <p:ext uri="{BB962C8B-B14F-4D97-AF65-F5344CB8AC3E}">
        <p14:creationId xmlns:p14="http://schemas.microsoft.com/office/powerpoint/2010/main" val="36971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AF4C02-C5AE-EC47-89E5-4DA59D546D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9074" y="723900"/>
            <a:ext cx="89138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old" panose="020B0704020202020204" pitchFamily="34" charset="0"/>
                <a:ea typeface="Verdana" panose="020B0604030504040204" pitchFamily="34" charset="0"/>
                <a:cs typeface="Arial Bold" panose="020B0704020202020204" pitchFamily="34" charset="0"/>
              </a:rPr>
              <a:t>4.3 MILLION DEATHS PER YEAR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Bold" panose="020B0704020202020204" pitchFamily="34" charset="0"/>
                <a:ea typeface="Verdana" panose="020B0604030504040204" pitchFamily="34" charset="0"/>
                <a:cs typeface="Arial Bold" panose="020B0704020202020204" pitchFamily="34" charset="0"/>
              </a:rPr>
              <a:t>LINKED TO AIR POLLUTION VIA SOLID FUEL COOKING</a:t>
            </a:r>
          </a:p>
        </p:txBody>
      </p:sp>
    </p:spTree>
    <p:extLst>
      <p:ext uri="{BB962C8B-B14F-4D97-AF65-F5344CB8AC3E}">
        <p14:creationId xmlns:p14="http://schemas.microsoft.com/office/powerpoint/2010/main" val="3560806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49DB80692F6849BBB85B88BD7E251E" ma:contentTypeVersion="49" ma:contentTypeDescription="" ma:contentTypeScope="" ma:versionID="4202e3cc60ddbde23ac5ad50dbb91338">
  <xsd:schema xmlns:xsd="http://www.w3.org/2001/XMLSchema" xmlns:xs="http://www.w3.org/2001/XMLSchema" xmlns:p="http://schemas.microsoft.com/office/2006/metadata/properties" xmlns:ns1="http://schemas.microsoft.com/sharepoint/v3" xmlns:ns2="d1f628b7-dc6e-45dc-9245-e5ecf578f20b" xmlns:ns3="bbd4acb0-43d6-4317-ab0b-803dc468f016" targetNamespace="http://schemas.microsoft.com/office/2006/metadata/properties" ma:root="true" ma:fieldsID="23aed2d8c0f55666662c75d8f1fd6e40" ns1:_="" ns2:_="" ns3:_="">
    <xsd:import namespace="http://schemas.microsoft.com/sharepoint/v3"/>
    <xsd:import namespace="d1f628b7-dc6e-45dc-9245-e5ecf578f20b"/>
    <xsd:import namespace="bbd4acb0-43d6-4317-ab0b-803dc468f016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628b7-dc6e-45dc-9245-e5ecf578f20b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12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4acb0-43d6-4317-ab0b-803dc468f016" elementFormDefault="qualified">
    <xsd:import namespace="http://schemas.microsoft.com/office/2006/documentManagement/types"/>
    <xsd:import namespace="http://schemas.microsoft.com/office/infopath/2007/PartnerControls"/>
    <xsd:element name="_dlc_DocId" ma:index="1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3EA5CE55-1E69-4FAB-82BE-3056B0747284}"/>
</file>

<file path=customXml/itemProps2.xml><?xml version="1.0" encoding="utf-8"?>
<ds:datastoreItem xmlns:ds="http://schemas.openxmlformats.org/officeDocument/2006/customXml" ds:itemID="{101DAC43-3271-4CC3-9B24-A1DD526D9A6D}"/>
</file>

<file path=customXml/itemProps3.xml><?xml version="1.0" encoding="utf-8"?>
<ds:datastoreItem xmlns:ds="http://schemas.openxmlformats.org/officeDocument/2006/customXml" ds:itemID="{A4A5A4D3-374E-4E51-8045-0D561245E483}"/>
</file>

<file path=customXml/itemProps4.xml><?xml version="1.0" encoding="utf-8"?>
<ds:datastoreItem xmlns:ds="http://schemas.openxmlformats.org/officeDocument/2006/customXml" ds:itemID="{ACAAAD39-281A-4C28-9D78-0A5E246336A8}"/>
</file>

<file path=docProps/app.xml><?xml version="1.0" encoding="utf-8"?>
<Properties xmlns="http://schemas.openxmlformats.org/officeDocument/2006/extended-properties" xmlns:vt="http://schemas.openxmlformats.org/officeDocument/2006/docPropsVTypes">
  <TotalTime>13233</TotalTime>
  <Words>1630</Words>
  <Application>Microsoft Macintosh PowerPoint</Application>
  <PresentationFormat>Widescreen</PresentationFormat>
  <Paragraphs>289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Bold</vt:lpstr>
      <vt:lpstr>Calibri</vt:lpstr>
      <vt:lpstr>Calibri Light</vt:lpstr>
      <vt:lpstr>Courier New</vt:lpstr>
      <vt:lpstr>Verdana</vt:lpstr>
      <vt:lpstr>Wingdings</vt:lpstr>
      <vt:lpstr>Office Theme</vt:lpstr>
      <vt:lpstr>Implementação Mundial de Programas de Combustível Líquido</vt:lpstr>
      <vt:lpstr>Who We Are</vt:lpstr>
      <vt:lpstr>Cultivating hope across nations by transforming education, agriculture and environmental conditions to support worldwide, sustainable development.</vt:lpstr>
      <vt:lpstr>PowerPoint Presentation</vt:lpstr>
      <vt:lpstr>PowerPoint Presentation</vt:lpstr>
      <vt:lpstr>PowerPoint Presentation</vt:lpstr>
      <vt:lpstr>PowerPoint Presentation</vt:lpstr>
      <vt:lpstr>NEARLY 3 BILLION PEOPLE  COOK WITH SOLID FUELS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Environmental Impact </vt:lpstr>
      <vt:lpstr>Environmental Impact </vt:lpstr>
      <vt:lpstr>Environmental Impact </vt:lpstr>
      <vt:lpstr>Environmental Impact </vt:lpstr>
      <vt:lpstr>Environmental Impact </vt:lpstr>
      <vt:lpstr>PowerPoint Presentation</vt:lpstr>
      <vt:lpstr>PowerPoint Presentation</vt:lpstr>
      <vt:lpstr>A Closer Look</vt:lpstr>
      <vt:lpstr>PowerPoint Presentation</vt:lpstr>
      <vt:lpstr>Stove Considerations</vt:lpstr>
      <vt:lpstr>Business Loan</vt:lpstr>
      <vt:lpstr>Infrastructure Development</vt:lpstr>
      <vt:lpstr>Essentials to a Successful Startup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Seals</dc:creator>
  <cp:lastModifiedBy>Brady Seals</cp:lastModifiedBy>
  <cp:revision>118</cp:revision>
  <dcterms:created xsi:type="dcterms:W3CDTF">2019-10-10T13:30:35Z</dcterms:created>
  <dcterms:modified xsi:type="dcterms:W3CDTF">2019-11-07T08:40:53Z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9097d931-b0da-47df-b3d7-6bd760cc01a7</vt:lpwstr>
  </property>
</Properties>
</file>