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1.xml" ContentType="application/vnd.openxmlformats-officedocument.presentationml.slide+xml"/>
  <Override PartName="/ppt/slides/slide20.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1.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10.xml" ContentType="application/vnd.openxmlformats-officedocument.presentationml.notesSlide+xml"/>
  <Override PartName="/ppt/notesSlides/notesSlide19.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0.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4.xml" ContentType="application/vnd.openxmlformats-officedocument.theme+xml"/>
  <Override PartName="/ppt/theme/theme3.xml" ContentType="application/vnd.openxmlformats-officedocument.theme+xml"/>
  <Override PartName="/ppt/diagrams/quickStyle1.xml" ContentType="application/vnd.openxmlformats-officedocument.drawingml.diagramStyle+xml"/>
  <Override PartName="/ppt/diagrams/layout1.xml" ContentType="application/vnd.openxmlformats-officedocument.drawingml.diagramLayout+xml"/>
  <Override PartName="/ppt/theme/theme2.xml" ContentType="application/vnd.openxmlformats-officedocument.theme+xml"/>
  <Override PartName="/ppt/diagrams/drawing1.xml" ContentType="application/vnd.ms-office.drawingml.diagramDrawing+xml"/>
  <Override PartName="/ppt/handoutMasters/handoutMaster1.xml" ContentType="application/vnd.openxmlformats-officedocument.presentationml.handoutMaster+xml"/>
  <Override PartName="/ppt/diagrams/colors1.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4412" r:id="rId1"/>
    <p:sldMasterId id="2147484643" r:id="rId2"/>
  </p:sldMasterIdLst>
  <p:notesMasterIdLst>
    <p:notesMasterId r:id="rId24"/>
  </p:notesMasterIdLst>
  <p:handoutMasterIdLst>
    <p:handoutMasterId r:id="rId25"/>
  </p:handoutMasterIdLst>
  <p:sldIdLst>
    <p:sldId id="394" r:id="rId3"/>
    <p:sldId id="368" r:id="rId4"/>
    <p:sldId id="401" r:id="rId5"/>
    <p:sldId id="358" r:id="rId6"/>
    <p:sldId id="396" r:id="rId7"/>
    <p:sldId id="359" r:id="rId8"/>
    <p:sldId id="371" r:id="rId9"/>
    <p:sldId id="301" r:id="rId10"/>
    <p:sldId id="283" r:id="rId11"/>
    <p:sldId id="336" r:id="rId12"/>
    <p:sldId id="372" r:id="rId13"/>
    <p:sldId id="373" r:id="rId14"/>
    <p:sldId id="374" r:id="rId15"/>
    <p:sldId id="375" r:id="rId16"/>
    <p:sldId id="376" r:id="rId17"/>
    <p:sldId id="398" r:id="rId18"/>
    <p:sldId id="379" r:id="rId19"/>
    <p:sldId id="344" r:id="rId20"/>
    <p:sldId id="397" r:id="rId21"/>
    <p:sldId id="348" r:id="rId22"/>
    <p:sldId id="389" r:id="rId23"/>
  </p:sldIdLst>
  <p:sldSz cx="9906000" cy="6858000" type="A4"/>
  <p:notesSz cx="7010400" cy="92964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929">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43E95"/>
    <a:srgbClr val="F21A81"/>
    <a:srgbClr val="6699FF"/>
    <a:srgbClr val="8EB6CE"/>
    <a:srgbClr val="9999FF"/>
    <a:srgbClr val="C6C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37" autoAdjust="0"/>
    <p:restoredTop sz="86746" autoAdjust="0"/>
  </p:normalViewPr>
  <p:slideViewPr>
    <p:cSldViewPr>
      <p:cViewPr varScale="1">
        <p:scale>
          <a:sx n="60" d="100"/>
          <a:sy n="60" d="100"/>
        </p:scale>
        <p:origin x="1364" y="3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notesViewPr>
    <p:cSldViewPr>
      <p:cViewPr varScale="1">
        <p:scale>
          <a:sx n="53" d="100"/>
          <a:sy n="53" d="100"/>
        </p:scale>
        <p:origin x="-2216" y="-84"/>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33" Type="http://schemas.openxmlformats.org/officeDocument/2006/relationships/customXml" Target="../customXml/item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32" Type="http://schemas.openxmlformats.org/officeDocument/2006/relationships/customXml" Target="../customXml/item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ustomXml" Target="../customXml/item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F1881C-5AB5-4B78-8BD1-88EDCD4E9877}" type="doc">
      <dgm:prSet loTypeId="urn:microsoft.com/office/officeart/2005/8/layout/hierarchy1" loCatId="hierarchy" qsTypeId="urn:microsoft.com/office/officeart/2005/8/quickstyle/simple3" qsCatId="simple" csTypeId="urn:microsoft.com/office/officeart/2005/8/colors/accent1_2" csCatId="accent1" phldr="1"/>
      <dgm:spPr/>
    </dgm:pt>
    <dgm:pt modelId="{73F29826-539D-41DA-9F83-BD7CE53B8638}">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solidFill>
                <a:srgbClr val="002060"/>
              </a:solidFill>
              <a:effectLst/>
              <a:latin typeface="Cambria" panose="02040503050406030204" pitchFamily="18" charset="0"/>
            </a:rPr>
            <a:t>Administrator</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smtClean="0">
              <a:ln/>
              <a:solidFill>
                <a:srgbClr val="002060"/>
              </a:solidFill>
              <a:effectLst/>
              <a:latin typeface="Cambria" panose="02040503050406030204" pitchFamily="18" charset="0"/>
            </a:rPr>
            <a:t>-Presidential appointment</a:t>
          </a: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GB" sz="1100" b="0" i="0" u="none" strike="noStrike" cap="none" normalizeH="0" baseline="0" dirty="0" smtClean="0">
              <a:ln/>
              <a:solidFill>
                <a:srgbClr val="002060"/>
              </a:solidFill>
              <a:effectLst/>
              <a:latin typeface="Cambria" panose="02040503050406030204" pitchFamily="18" charset="0"/>
            </a:rPr>
            <a:t>Senate confirmed</a:t>
          </a:r>
        </a:p>
      </dgm:t>
    </dgm:pt>
    <dgm:pt modelId="{5B8DF4A5-FB85-42E8-B071-46CF28E7E77B}" type="parTrans" cxnId="{33984594-B589-4995-9AAE-B62A40709266}">
      <dgm:prSet/>
      <dgm:spPr/>
      <dgm:t>
        <a:bodyPr/>
        <a:lstStyle/>
        <a:p>
          <a:endParaRPr lang="en-US"/>
        </a:p>
      </dgm:t>
    </dgm:pt>
    <dgm:pt modelId="{9EA52152-C012-4027-ADBB-1B79FB16040F}" type="sibTrans" cxnId="{33984594-B589-4995-9AAE-B62A40709266}">
      <dgm:prSet/>
      <dgm:spPr/>
      <dgm:t>
        <a:bodyPr/>
        <a:lstStyle/>
        <a:p>
          <a:endParaRPr lang="en-US"/>
        </a:p>
      </dgm:t>
    </dgm:pt>
    <dgm:pt modelId="{F435A16C-C13A-4A28-91E6-47E9288E9BC8}">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solidFill>
                <a:srgbClr val="002060"/>
              </a:solidFill>
              <a:effectLst/>
              <a:latin typeface="Cambria" panose="02040503050406030204" pitchFamily="18" charset="0"/>
            </a:rPr>
            <a:t>Deputy Administrator</a:t>
          </a:r>
        </a:p>
      </dgm:t>
    </dgm:pt>
    <dgm:pt modelId="{F64858B8-8506-4F99-B35C-0D0BEA90F266}" type="parTrans" cxnId="{90D65B47-0818-4A95-80EB-E3909EAC32A0}">
      <dgm:prSet/>
      <dgm:spPr/>
      <dgm:t>
        <a:bodyPr/>
        <a:lstStyle/>
        <a:p>
          <a:endParaRPr lang="en-US">
            <a:latin typeface="Cambria" panose="02040503050406030204" pitchFamily="18" charset="0"/>
          </a:endParaRPr>
        </a:p>
      </dgm:t>
    </dgm:pt>
    <dgm:pt modelId="{DE044770-092D-4FA8-BE4A-DA3109206063}" type="sibTrans" cxnId="{90D65B47-0818-4A95-80EB-E3909EAC32A0}">
      <dgm:prSet/>
      <dgm:spPr/>
      <dgm:t>
        <a:bodyPr/>
        <a:lstStyle/>
        <a:p>
          <a:endParaRPr lang="en-US"/>
        </a:p>
      </dgm:t>
    </dgm:pt>
    <dgm:pt modelId="{67213002-CF41-48DB-81D2-24D693A34B1B}">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dirty="0" smtClean="0">
            <a:ln/>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dirty="0" smtClean="0">
            <a:ln/>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1" i="0" u="none" strike="noStrike" cap="none" normalizeH="0" baseline="0" dirty="0" smtClean="0">
            <a:ln/>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solidFill>
                <a:srgbClr val="002060"/>
              </a:solidFill>
              <a:effectLst/>
              <a:latin typeface="Cambria" panose="02040503050406030204" pitchFamily="18" charset="0"/>
            </a:rPr>
            <a:t>Information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solidFill>
                <a:srgbClr val="002060"/>
              </a:solidFill>
              <a:effectLst/>
              <a:latin typeface="Cambria" panose="02040503050406030204" pitchFamily="18" charset="0"/>
            </a:rPr>
            <a:t>Policy</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smtClean="0">
              <a:ln/>
              <a:solidFill>
                <a:srgbClr val="002060"/>
              </a:solidFill>
              <a:effectLst/>
              <a:latin typeface="Cambria" panose="02040503050406030204" pitchFamily="18" charset="0"/>
            </a:rPr>
            <a:t> - 6 policy analysts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smtClean="0">
              <a:ln/>
              <a:solidFill>
                <a:srgbClr val="002060"/>
              </a:solidFill>
              <a:effectLst/>
              <a:latin typeface="Cambria" panose="02040503050406030204" pitchFamily="18" charset="0"/>
            </a:rPr>
            <a:t>- 1 IT manager</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900" b="0" i="0" u="none" strike="noStrike" cap="none" normalizeH="0" baseline="0" dirty="0" smtClean="0">
            <a:ln/>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dirty="0" smtClean="0">
            <a:ln/>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dirty="0" smtClean="0">
            <a:ln/>
            <a:effectLst/>
            <a:latin typeface="Cambria" panose="02040503050406030204" pitchFamily="18" charset="0"/>
          </a:endParaRPr>
        </a:p>
      </dgm:t>
    </dgm:pt>
    <dgm:pt modelId="{32AAE004-CF1A-4C49-AB6F-FFA71D815A79}" type="parTrans" cxnId="{BB9DF09D-32B4-4DBA-8FED-F777F16515A9}">
      <dgm:prSet/>
      <dgm:spPr/>
      <dgm:t>
        <a:bodyPr/>
        <a:lstStyle/>
        <a:p>
          <a:endParaRPr lang="en-US">
            <a:latin typeface="Cambria" panose="02040503050406030204" pitchFamily="18" charset="0"/>
          </a:endParaRPr>
        </a:p>
      </dgm:t>
    </dgm:pt>
    <dgm:pt modelId="{D8D2C84E-86C2-4277-85D2-F6FBFE0FD91D}" type="sibTrans" cxnId="{BB9DF09D-32B4-4DBA-8FED-F777F16515A9}">
      <dgm:prSet/>
      <dgm:spPr/>
      <dgm:t>
        <a:bodyPr/>
        <a:lstStyle/>
        <a:p>
          <a:endParaRPr lang="en-US"/>
        </a:p>
      </dgm:t>
    </dgm:pt>
    <dgm:pt modelId="{7F2AECBF-FCB5-4E2F-BFDE-16825A22E472}">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1" i="0" u="none" strike="noStrike" cap="none" normalizeH="0" baseline="0" dirty="0" smtClean="0">
            <a:ln/>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solidFill>
                <a:srgbClr val="002060"/>
              </a:solidFill>
              <a:effectLst/>
              <a:latin typeface="Cambria" panose="02040503050406030204" pitchFamily="18" charset="0"/>
            </a:rPr>
            <a:t>Statistical &amp;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solidFill>
                <a:srgbClr val="002060"/>
              </a:solidFill>
              <a:effectLst/>
              <a:latin typeface="Cambria" panose="02040503050406030204" pitchFamily="18" charset="0"/>
            </a:rPr>
            <a:t>Science Policy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solidFill>
                <a:srgbClr val="002060"/>
              </a:solidFill>
              <a:effectLst/>
              <a:latin typeface="Cambria" panose="02040503050406030204" pitchFamily="18" charset="0"/>
            </a:rPr>
            <a:t>-4 statisticians</a:t>
          </a:r>
        </a:p>
        <a:p>
          <a:pPr algn="ctr"/>
          <a:r>
            <a:rPr kumimoji="0" lang="en-US" sz="1100" b="0" i="0" u="none" strike="noStrike" cap="none" normalizeH="0" baseline="0" dirty="0" smtClean="0">
              <a:ln/>
              <a:solidFill>
                <a:srgbClr val="002060"/>
              </a:solidFill>
              <a:effectLst/>
              <a:latin typeface="Cambria" panose="02040503050406030204" pitchFamily="18" charset="0"/>
            </a:rPr>
            <a:t>-1 epidemiologist</a:t>
          </a:r>
        </a:p>
        <a:p>
          <a:pPr algn="ctr"/>
          <a:r>
            <a:rPr kumimoji="0" lang="en-US" sz="1100" b="0" i="0" u="none" strike="noStrike" cap="none" normalizeH="0" baseline="0" dirty="0" smtClean="0">
              <a:ln/>
              <a:solidFill>
                <a:srgbClr val="002060"/>
              </a:solidFill>
              <a:effectLst/>
              <a:latin typeface="Cambria" panose="02040503050406030204" pitchFamily="18" charset="0"/>
            </a:rPr>
            <a:t>-1 toxicologist</a:t>
          </a:r>
          <a:endParaRPr kumimoji="0" lang="en-GB" sz="1100" b="0" i="0" u="none" strike="noStrike" cap="none" normalizeH="0" baseline="0" dirty="0" smtClean="0">
            <a:ln/>
            <a:solidFill>
              <a:srgbClr val="002060"/>
            </a:solidFill>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300" b="0" i="0" u="none" strike="noStrike" cap="none" normalizeH="0" baseline="0" dirty="0" smtClean="0">
            <a:ln/>
            <a:effectLst/>
            <a:latin typeface="Cambria" panose="02040503050406030204" pitchFamily="18" charset="0"/>
          </a:endParaRPr>
        </a:p>
      </dgm:t>
    </dgm:pt>
    <dgm:pt modelId="{323F9578-8127-4750-B394-18246D72AE94}" type="parTrans" cxnId="{ADE0636E-00E8-41B7-8A66-C0B5A92301E0}">
      <dgm:prSet/>
      <dgm:spPr/>
      <dgm:t>
        <a:bodyPr/>
        <a:lstStyle/>
        <a:p>
          <a:endParaRPr lang="en-US">
            <a:latin typeface="Cambria" panose="02040503050406030204" pitchFamily="18" charset="0"/>
          </a:endParaRPr>
        </a:p>
      </dgm:t>
    </dgm:pt>
    <dgm:pt modelId="{A45BF101-919D-4253-A090-8EADAB08ACE9}" type="sibTrans" cxnId="{ADE0636E-00E8-41B7-8A66-C0B5A92301E0}">
      <dgm:prSet/>
      <dgm:spPr/>
      <dgm:t>
        <a:bodyPr/>
        <a:lstStyle/>
        <a:p>
          <a:endParaRPr lang="en-US"/>
        </a:p>
      </dgm:t>
    </dgm:pt>
    <dgm:pt modelId="{C2FE681B-10B3-4AFD-9205-7F216DCD1EBD}">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solidFill>
                <a:srgbClr val="002060"/>
              </a:solidFill>
              <a:effectLst/>
              <a:latin typeface="Cambria" panose="02040503050406030204" pitchFamily="18" charset="0"/>
            </a:rPr>
            <a:t>Natural Resources &amp;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solidFill>
                <a:srgbClr val="002060"/>
              </a:solidFill>
              <a:effectLst/>
              <a:latin typeface="Cambria" panose="02040503050406030204" pitchFamily="18" charset="0"/>
            </a:rPr>
            <a:t>Environment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smtClean="0">
              <a:ln/>
              <a:solidFill>
                <a:srgbClr val="002060"/>
              </a:solidFill>
              <a:effectLst/>
              <a:latin typeface="Cambria" panose="02040503050406030204" pitchFamily="18" charset="0"/>
            </a:rPr>
            <a:t>- 6 policy analysts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smtClean="0">
              <a:ln/>
              <a:solidFill>
                <a:srgbClr val="002060"/>
              </a:solidFill>
              <a:effectLst/>
              <a:latin typeface="Cambria" panose="02040503050406030204" pitchFamily="18" charset="0"/>
            </a:rPr>
            <a:t>- 1 economist</a:t>
          </a:r>
        </a:p>
      </dgm:t>
    </dgm:pt>
    <dgm:pt modelId="{CFF834B9-1CE3-4100-B137-E11C6974D74F}" type="parTrans" cxnId="{770A3E51-085A-45B5-89E2-E9A6A17E6CF1}">
      <dgm:prSet/>
      <dgm:spPr/>
      <dgm:t>
        <a:bodyPr/>
        <a:lstStyle/>
        <a:p>
          <a:endParaRPr lang="en-US">
            <a:latin typeface="Cambria" panose="02040503050406030204" pitchFamily="18" charset="0"/>
          </a:endParaRPr>
        </a:p>
      </dgm:t>
    </dgm:pt>
    <dgm:pt modelId="{07A34A7D-90D8-4288-88E9-981B3606705E}" type="sibTrans" cxnId="{770A3E51-085A-45B5-89E2-E9A6A17E6CF1}">
      <dgm:prSet/>
      <dgm:spPr/>
      <dgm:t>
        <a:bodyPr/>
        <a:lstStyle/>
        <a:p>
          <a:endParaRPr lang="en-US"/>
        </a:p>
      </dgm:t>
    </dgm:pt>
    <dgm:pt modelId="{84403AAC-886B-4402-AE59-A5B818C86980}">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solidFill>
                <a:srgbClr val="002060"/>
              </a:solidFill>
              <a:effectLst/>
              <a:latin typeface="Cambria" panose="02040503050406030204" pitchFamily="18" charset="0"/>
            </a:rPr>
            <a:t>Transportation &amp;</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solidFill>
                <a:srgbClr val="002060"/>
              </a:solidFill>
              <a:effectLst/>
              <a:latin typeface="Cambria" panose="02040503050406030204" pitchFamily="18" charset="0"/>
            </a:rPr>
            <a:t> Security</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solidFill>
                <a:srgbClr val="002060"/>
              </a:solidFill>
              <a:effectLst/>
              <a:latin typeface="Cambria" panose="02040503050406030204" pitchFamily="18" charset="0"/>
            </a:rPr>
            <a:t>- 7 policy analysts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solidFill>
                <a:srgbClr val="002060"/>
              </a:solidFill>
              <a:effectLst/>
              <a:latin typeface="Cambria" panose="02040503050406030204" pitchFamily="18" charset="0"/>
            </a:rPr>
            <a:t>- 1 economist</a:t>
          </a:r>
        </a:p>
      </dgm:t>
    </dgm:pt>
    <dgm:pt modelId="{4FE1CD31-B12E-44DD-818D-3CF7A8583991}" type="parTrans" cxnId="{0271A910-D3DD-40E6-958D-DF0FDD48D47E}">
      <dgm:prSet/>
      <dgm:spPr/>
      <dgm:t>
        <a:bodyPr/>
        <a:lstStyle/>
        <a:p>
          <a:endParaRPr lang="en-US">
            <a:latin typeface="Cambria" panose="02040503050406030204" pitchFamily="18" charset="0"/>
          </a:endParaRPr>
        </a:p>
      </dgm:t>
    </dgm:pt>
    <dgm:pt modelId="{B3F66512-925B-4521-936A-7A507BA3441C}" type="sibTrans" cxnId="{0271A910-D3DD-40E6-958D-DF0FDD48D47E}">
      <dgm:prSet/>
      <dgm:spPr/>
      <dgm:t>
        <a:bodyPr/>
        <a:lstStyle/>
        <a:p>
          <a:endParaRPr lang="en-US"/>
        </a:p>
      </dgm:t>
    </dgm:pt>
    <dgm:pt modelId="{5289BD96-F95C-40EF-B55B-28A172D6DF1B}">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300" b="1" i="0" u="none" strike="noStrike" cap="none" normalizeH="0" baseline="0" dirty="0" smtClean="0">
            <a:ln/>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solidFill>
                <a:srgbClr val="002060"/>
              </a:solidFill>
              <a:effectLst/>
              <a:latin typeface="Cambria" panose="02040503050406030204" pitchFamily="18" charset="0"/>
            </a:rPr>
            <a:t>Food, Health  &amp;</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solidFill>
                <a:srgbClr val="002060"/>
              </a:solidFill>
              <a:effectLst/>
              <a:latin typeface="Cambria" panose="02040503050406030204" pitchFamily="18" charset="0"/>
            </a:rPr>
            <a:t> Labor</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smtClean="0">
              <a:ln/>
              <a:solidFill>
                <a:srgbClr val="002060"/>
              </a:solidFill>
              <a:effectLst/>
              <a:latin typeface="Cambria" panose="02040503050406030204" pitchFamily="18" charset="0"/>
            </a:rPr>
            <a:t>- 6 policy analysts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smtClean="0">
              <a:ln/>
              <a:solidFill>
                <a:srgbClr val="002060"/>
              </a:solidFill>
              <a:effectLst/>
              <a:latin typeface="Cambria" panose="02040503050406030204" pitchFamily="18" charset="0"/>
            </a:rPr>
            <a:t>- 1 economist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300" b="1" i="0" u="none" strike="noStrike" cap="none" normalizeH="0" baseline="0" dirty="0" smtClean="0">
            <a:ln/>
            <a:effectLst/>
            <a:latin typeface="Cambria" panose="02040503050406030204" pitchFamily="18" charset="0"/>
          </a:endParaRPr>
        </a:p>
      </dgm:t>
    </dgm:pt>
    <dgm:pt modelId="{09D18A89-41FB-4DCA-BC1D-E92AE213DB35}" type="parTrans" cxnId="{0F9ECA92-BEDD-4DF7-87A4-EE8D069D91E4}">
      <dgm:prSet/>
      <dgm:spPr/>
      <dgm:t>
        <a:bodyPr/>
        <a:lstStyle/>
        <a:p>
          <a:endParaRPr lang="en-US">
            <a:latin typeface="Cambria" panose="02040503050406030204" pitchFamily="18" charset="0"/>
          </a:endParaRPr>
        </a:p>
      </dgm:t>
    </dgm:pt>
    <dgm:pt modelId="{9E4359D4-D541-43BF-960E-9331826E0B3D}" type="sibTrans" cxnId="{0F9ECA92-BEDD-4DF7-87A4-EE8D069D91E4}">
      <dgm:prSet/>
      <dgm:spPr/>
      <dgm:t>
        <a:bodyPr/>
        <a:lstStyle/>
        <a:p>
          <a:endParaRPr lang="en-US"/>
        </a:p>
      </dgm:t>
    </dgm:pt>
    <dgm:pt modelId="{5D891FC6-4CCD-4907-90CB-DDCEEFDB9B56}">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solidFill>
                <a:srgbClr val="002060"/>
              </a:solidFill>
              <a:effectLst/>
              <a:latin typeface="Cambria" panose="02040503050406030204" pitchFamily="18" charset="0"/>
            </a:rPr>
            <a:t>Associate Administrator</a:t>
          </a:r>
        </a:p>
      </dgm:t>
    </dgm:pt>
    <dgm:pt modelId="{61857F63-37DF-4378-84B9-C16F78BBDB5B}" type="parTrans" cxnId="{6510EE71-27CD-467E-99AB-348283F9D1B0}">
      <dgm:prSet/>
      <dgm:spPr/>
      <dgm:t>
        <a:bodyPr/>
        <a:lstStyle/>
        <a:p>
          <a:endParaRPr lang="en-US">
            <a:latin typeface="Cambria" panose="02040503050406030204" pitchFamily="18" charset="0"/>
          </a:endParaRPr>
        </a:p>
      </dgm:t>
    </dgm:pt>
    <dgm:pt modelId="{7CF8036D-BD07-4330-A479-444114258065}" type="sibTrans" cxnId="{6510EE71-27CD-467E-99AB-348283F9D1B0}">
      <dgm:prSet/>
      <dgm:spPr/>
      <dgm:t>
        <a:bodyPr/>
        <a:lstStyle/>
        <a:p>
          <a:endParaRPr lang="en-US"/>
        </a:p>
      </dgm:t>
    </dgm:pt>
    <dgm:pt modelId="{78C948A6-4DFD-41D4-B1FB-B07DBBA44B3A}">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solidFill>
                <a:srgbClr val="002060"/>
              </a:solidFill>
              <a:effectLst/>
              <a:latin typeface="Cambria" panose="02040503050406030204" pitchFamily="18" charset="0"/>
            </a:rPr>
            <a:t>Records Management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smtClean="0">
              <a:ln/>
              <a:solidFill>
                <a:srgbClr val="002060"/>
              </a:solidFill>
              <a:effectLst/>
              <a:latin typeface="Cambria" panose="02040503050406030204" pitchFamily="18" charset="0"/>
            </a:rPr>
            <a:t>Center</a:t>
          </a:r>
        </a:p>
      </dgm:t>
    </dgm:pt>
    <dgm:pt modelId="{34BE876E-F8C6-47C1-8CC4-C3C2FDCBE3B8}" type="parTrans" cxnId="{77C64CC2-680F-4011-8B5B-792CECBDD372}">
      <dgm:prSet/>
      <dgm:spPr/>
      <dgm:t>
        <a:bodyPr/>
        <a:lstStyle/>
        <a:p>
          <a:endParaRPr lang="en-US">
            <a:latin typeface="Cambria" panose="02040503050406030204" pitchFamily="18" charset="0"/>
          </a:endParaRPr>
        </a:p>
      </dgm:t>
    </dgm:pt>
    <dgm:pt modelId="{20D7F3F0-40FD-43F1-98C5-F9282D015FFB}" type="sibTrans" cxnId="{77C64CC2-680F-4011-8B5B-792CECBDD372}">
      <dgm:prSet/>
      <dgm:spPr/>
      <dgm:t>
        <a:bodyPr/>
        <a:lstStyle/>
        <a:p>
          <a:endParaRPr lang="en-US"/>
        </a:p>
      </dgm:t>
    </dgm:pt>
    <dgm:pt modelId="{BDBD2BAF-4554-4C8F-A4B2-405C026CBB27}" type="pres">
      <dgm:prSet presAssocID="{7BF1881C-5AB5-4B78-8BD1-88EDCD4E9877}" presName="hierChild1" presStyleCnt="0">
        <dgm:presLayoutVars>
          <dgm:chPref val="1"/>
          <dgm:dir/>
          <dgm:animOne val="branch"/>
          <dgm:animLvl val="lvl"/>
          <dgm:resizeHandles/>
        </dgm:presLayoutVars>
      </dgm:prSet>
      <dgm:spPr/>
    </dgm:pt>
    <dgm:pt modelId="{A7FA5EC8-2926-44F8-89AA-E6E0CA20D985}" type="pres">
      <dgm:prSet presAssocID="{73F29826-539D-41DA-9F83-BD7CE53B8638}" presName="hierRoot1" presStyleCnt="0"/>
      <dgm:spPr/>
    </dgm:pt>
    <dgm:pt modelId="{EF6735A2-F232-44B0-B2DD-C761421BF597}" type="pres">
      <dgm:prSet presAssocID="{73F29826-539D-41DA-9F83-BD7CE53B8638}" presName="composite" presStyleCnt="0"/>
      <dgm:spPr/>
    </dgm:pt>
    <dgm:pt modelId="{FAB0CCF6-3FBD-46AE-A8AD-4CB8B36DAE4E}" type="pres">
      <dgm:prSet presAssocID="{73F29826-539D-41DA-9F83-BD7CE53B8638}" presName="background" presStyleLbl="node0" presStyleIdx="0" presStyleCnt="1"/>
      <dgm:spPr/>
    </dgm:pt>
    <dgm:pt modelId="{73652DCF-ED8A-4D0B-8A50-4D10BA0BFDF6}" type="pres">
      <dgm:prSet presAssocID="{73F29826-539D-41DA-9F83-BD7CE53B8638}" presName="text" presStyleLbl="fgAcc0" presStyleIdx="0" presStyleCnt="1" custScaleX="102054" custLinFactX="-23572" custLinFactNeighborX="-100000" custLinFactNeighborY="-3351">
        <dgm:presLayoutVars>
          <dgm:chPref val="3"/>
        </dgm:presLayoutVars>
      </dgm:prSet>
      <dgm:spPr/>
      <dgm:t>
        <a:bodyPr/>
        <a:lstStyle/>
        <a:p>
          <a:endParaRPr lang="en-US"/>
        </a:p>
      </dgm:t>
    </dgm:pt>
    <dgm:pt modelId="{6BDDD9FD-A3B3-494D-B434-073539BE8CC4}" type="pres">
      <dgm:prSet presAssocID="{73F29826-539D-41DA-9F83-BD7CE53B8638}" presName="hierChild2" presStyleCnt="0"/>
      <dgm:spPr/>
    </dgm:pt>
    <dgm:pt modelId="{F9235292-8843-444D-B685-FA647F7A31B9}" type="pres">
      <dgm:prSet presAssocID="{F64858B8-8506-4F99-B35C-0D0BEA90F266}" presName="Name10" presStyleLbl="parChTrans1D2" presStyleIdx="0" presStyleCnt="3"/>
      <dgm:spPr/>
      <dgm:t>
        <a:bodyPr/>
        <a:lstStyle/>
        <a:p>
          <a:endParaRPr lang="en-US"/>
        </a:p>
      </dgm:t>
    </dgm:pt>
    <dgm:pt modelId="{623978D5-2A17-42BC-B4DE-5B4A1C3BD5CA}" type="pres">
      <dgm:prSet presAssocID="{F435A16C-C13A-4A28-91E6-47E9288E9BC8}" presName="hierRoot2" presStyleCnt="0"/>
      <dgm:spPr/>
    </dgm:pt>
    <dgm:pt modelId="{C46BB614-6F53-403B-9B07-62338F054141}" type="pres">
      <dgm:prSet presAssocID="{F435A16C-C13A-4A28-91E6-47E9288E9BC8}" presName="composite2" presStyleCnt="0"/>
      <dgm:spPr/>
    </dgm:pt>
    <dgm:pt modelId="{3847981B-FD25-4EBB-8CA2-3322E2FE41E0}" type="pres">
      <dgm:prSet presAssocID="{F435A16C-C13A-4A28-91E6-47E9288E9BC8}" presName="background2" presStyleLbl="node2" presStyleIdx="0" presStyleCnt="3"/>
      <dgm:spPr/>
    </dgm:pt>
    <dgm:pt modelId="{C66B7A81-BE1C-4206-A1F3-201EC89B8EC2}" type="pres">
      <dgm:prSet presAssocID="{F435A16C-C13A-4A28-91E6-47E9288E9BC8}" presName="text2" presStyleLbl="fgAcc2" presStyleIdx="0" presStyleCnt="3" custLinFactNeighborX="-1326" custLinFactNeighborY="-1263">
        <dgm:presLayoutVars>
          <dgm:chPref val="3"/>
        </dgm:presLayoutVars>
      </dgm:prSet>
      <dgm:spPr/>
      <dgm:t>
        <a:bodyPr/>
        <a:lstStyle/>
        <a:p>
          <a:endParaRPr lang="en-US"/>
        </a:p>
      </dgm:t>
    </dgm:pt>
    <dgm:pt modelId="{F312DC54-5745-4578-949E-A6D408EDA8B4}" type="pres">
      <dgm:prSet presAssocID="{F435A16C-C13A-4A28-91E6-47E9288E9BC8}" presName="hierChild3" presStyleCnt="0"/>
      <dgm:spPr/>
    </dgm:pt>
    <dgm:pt modelId="{C71B1E28-E368-4693-ADEC-1D46ED27781A}" type="pres">
      <dgm:prSet presAssocID="{32AAE004-CF1A-4C49-AB6F-FFA71D815A79}" presName="Name17" presStyleLbl="parChTrans1D3" presStyleIdx="0" presStyleCnt="5"/>
      <dgm:spPr/>
      <dgm:t>
        <a:bodyPr/>
        <a:lstStyle/>
        <a:p>
          <a:endParaRPr lang="en-US"/>
        </a:p>
      </dgm:t>
    </dgm:pt>
    <dgm:pt modelId="{B71FD05A-275B-42CA-B74C-C9F4F6559D3C}" type="pres">
      <dgm:prSet presAssocID="{67213002-CF41-48DB-81D2-24D693A34B1B}" presName="hierRoot3" presStyleCnt="0"/>
      <dgm:spPr/>
    </dgm:pt>
    <dgm:pt modelId="{5A6BB9AB-6388-408E-821E-230783617A77}" type="pres">
      <dgm:prSet presAssocID="{67213002-CF41-48DB-81D2-24D693A34B1B}" presName="composite3" presStyleCnt="0"/>
      <dgm:spPr/>
    </dgm:pt>
    <dgm:pt modelId="{F59FA5AC-9060-4A2F-8229-856C582330C9}" type="pres">
      <dgm:prSet presAssocID="{67213002-CF41-48DB-81D2-24D693A34B1B}" presName="background3" presStyleLbl="node3" presStyleIdx="0" presStyleCnt="5"/>
      <dgm:spPr/>
    </dgm:pt>
    <dgm:pt modelId="{58725004-F473-4275-9637-4932D09F4ACA}" type="pres">
      <dgm:prSet presAssocID="{67213002-CF41-48DB-81D2-24D693A34B1B}" presName="text3" presStyleLbl="fgAcc3" presStyleIdx="0" presStyleCnt="5">
        <dgm:presLayoutVars>
          <dgm:chPref val="3"/>
        </dgm:presLayoutVars>
      </dgm:prSet>
      <dgm:spPr/>
      <dgm:t>
        <a:bodyPr/>
        <a:lstStyle/>
        <a:p>
          <a:endParaRPr lang="en-US"/>
        </a:p>
      </dgm:t>
    </dgm:pt>
    <dgm:pt modelId="{42C28A0E-319A-4FE4-840B-18C727E5186A}" type="pres">
      <dgm:prSet presAssocID="{67213002-CF41-48DB-81D2-24D693A34B1B}" presName="hierChild4" presStyleCnt="0"/>
      <dgm:spPr/>
    </dgm:pt>
    <dgm:pt modelId="{1BDDC68E-271F-4E8B-ABD0-595836B5A83C}" type="pres">
      <dgm:prSet presAssocID="{323F9578-8127-4750-B394-18246D72AE94}" presName="Name17" presStyleLbl="parChTrans1D3" presStyleIdx="1" presStyleCnt="5"/>
      <dgm:spPr/>
      <dgm:t>
        <a:bodyPr/>
        <a:lstStyle/>
        <a:p>
          <a:endParaRPr lang="en-US"/>
        </a:p>
      </dgm:t>
    </dgm:pt>
    <dgm:pt modelId="{23810637-3F3C-467A-A22D-ECECAB567ABA}" type="pres">
      <dgm:prSet presAssocID="{7F2AECBF-FCB5-4E2F-BFDE-16825A22E472}" presName="hierRoot3" presStyleCnt="0"/>
      <dgm:spPr/>
    </dgm:pt>
    <dgm:pt modelId="{40C27F67-E8BB-403F-B5EA-34F6A7653D78}" type="pres">
      <dgm:prSet presAssocID="{7F2AECBF-FCB5-4E2F-BFDE-16825A22E472}" presName="composite3" presStyleCnt="0"/>
      <dgm:spPr/>
    </dgm:pt>
    <dgm:pt modelId="{E67817D0-743D-429C-A1CD-8451FBFE3230}" type="pres">
      <dgm:prSet presAssocID="{7F2AECBF-FCB5-4E2F-BFDE-16825A22E472}" presName="background3" presStyleLbl="node3" presStyleIdx="1" presStyleCnt="5"/>
      <dgm:spPr/>
    </dgm:pt>
    <dgm:pt modelId="{669E2847-C35A-4CCA-8770-BA6C20F25865}" type="pres">
      <dgm:prSet presAssocID="{7F2AECBF-FCB5-4E2F-BFDE-16825A22E472}" presName="text3" presStyleLbl="fgAcc3" presStyleIdx="1" presStyleCnt="5">
        <dgm:presLayoutVars>
          <dgm:chPref val="3"/>
        </dgm:presLayoutVars>
      </dgm:prSet>
      <dgm:spPr/>
      <dgm:t>
        <a:bodyPr/>
        <a:lstStyle/>
        <a:p>
          <a:endParaRPr lang="en-US"/>
        </a:p>
      </dgm:t>
    </dgm:pt>
    <dgm:pt modelId="{2C60A30E-5477-415E-81B5-4C71E0ADBCC4}" type="pres">
      <dgm:prSet presAssocID="{7F2AECBF-FCB5-4E2F-BFDE-16825A22E472}" presName="hierChild4" presStyleCnt="0"/>
      <dgm:spPr/>
    </dgm:pt>
    <dgm:pt modelId="{08958FEA-423B-4D8C-85A2-D306E0C0D344}" type="pres">
      <dgm:prSet presAssocID="{CFF834B9-1CE3-4100-B137-E11C6974D74F}" presName="Name17" presStyleLbl="parChTrans1D3" presStyleIdx="2" presStyleCnt="5"/>
      <dgm:spPr/>
      <dgm:t>
        <a:bodyPr/>
        <a:lstStyle/>
        <a:p>
          <a:endParaRPr lang="en-US"/>
        </a:p>
      </dgm:t>
    </dgm:pt>
    <dgm:pt modelId="{39B17092-1619-4006-8852-0DC9AF3947A2}" type="pres">
      <dgm:prSet presAssocID="{C2FE681B-10B3-4AFD-9205-7F216DCD1EBD}" presName="hierRoot3" presStyleCnt="0"/>
      <dgm:spPr/>
    </dgm:pt>
    <dgm:pt modelId="{D7D87D01-286D-4F77-8EF3-7A32AB986907}" type="pres">
      <dgm:prSet presAssocID="{C2FE681B-10B3-4AFD-9205-7F216DCD1EBD}" presName="composite3" presStyleCnt="0"/>
      <dgm:spPr/>
    </dgm:pt>
    <dgm:pt modelId="{9793BA08-BFEC-41C4-AC37-CDE9517125C2}" type="pres">
      <dgm:prSet presAssocID="{C2FE681B-10B3-4AFD-9205-7F216DCD1EBD}" presName="background3" presStyleLbl="node3" presStyleIdx="2" presStyleCnt="5"/>
      <dgm:spPr/>
    </dgm:pt>
    <dgm:pt modelId="{5E335F8A-3EBF-4459-A475-9E3577ECB43E}" type="pres">
      <dgm:prSet presAssocID="{C2FE681B-10B3-4AFD-9205-7F216DCD1EBD}" presName="text3" presStyleLbl="fgAcc3" presStyleIdx="2" presStyleCnt="5" custLinFactNeighborX="-1326" custLinFactNeighborY="591">
        <dgm:presLayoutVars>
          <dgm:chPref val="3"/>
        </dgm:presLayoutVars>
      </dgm:prSet>
      <dgm:spPr/>
      <dgm:t>
        <a:bodyPr/>
        <a:lstStyle/>
        <a:p>
          <a:endParaRPr lang="en-US"/>
        </a:p>
      </dgm:t>
    </dgm:pt>
    <dgm:pt modelId="{154751FB-CFB8-4627-ABF8-AF3C0146974F}" type="pres">
      <dgm:prSet presAssocID="{C2FE681B-10B3-4AFD-9205-7F216DCD1EBD}" presName="hierChild4" presStyleCnt="0"/>
      <dgm:spPr/>
    </dgm:pt>
    <dgm:pt modelId="{9222F7EB-F2A4-405D-A4A9-D4B0E30980F5}" type="pres">
      <dgm:prSet presAssocID="{4FE1CD31-B12E-44DD-818D-3CF7A8583991}" presName="Name17" presStyleLbl="parChTrans1D3" presStyleIdx="3" presStyleCnt="5"/>
      <dgm:spPr/>
      <dgm:t>
        <a:bodyPr/>
        <a:lstStyle/>
        <a:p>
          <a:endParaRPr lang="en-US"/>
        </a:p>
      </dgm:t>
    </dgm:pt>
    <dgm:pt modelId="{078C0589-DF55-4B48-8315-029A36FD57C5}" type="pres">
      <dgm:prSet presAssocID="{84403AAC-886B-4402-AE59-A5B818C86980}" presName="hierRoot3" presStyleCnt="0"/>
      <dgm:spPr/>
    </dgm:pt>
    <dgm:pt modelId="{D224448A-4F59-4D77-8F57-0D4F43A4BE9F}" type="pres">
      <dgm:prSet presAssocID="{84403AAC-886B-4402-AE59-A5B818C86980}" presName="composite3" presStyleCnt="0"/>
      <dgm:spPr/>
    </dgm:pt>
    <dgm:pt modelId="{D70AD1BB-C49F-4639-81D6-56B8DAE922D6}" type="pres">
      <dgm:prSet presAssocID="{84403AAC-886B-4402-AE59-A5B818C86980}" presName="background3" presStyleLbl="node3" presStyleIdx="3" presStyleCnt="5"/>
      <dgm:spPr/>
    </dgm:pt>
    <dgm:pt modelId="{E05F880D-82AA-40F5-9D6D-D6C2A5B3FCBA}" type="pres">
      <dgm:prSet presAssocID="{84403AAC-886B-4402-AE59-A5B818C86980}" presName="text3" presStyleLbl="fgAcc3" presStyleIdx="3" presStyleCnt="5">
        <dgm:presLayoutVars>
          <dgm:chPref val="3"/>
        </dgm:presLayoutVars>
      </dgm:prSet>
      <dgm:spPr/>
      <dgm:t>
        <a:bodyPr/>
        <a:lstStyle/>
        <a:p>
          <a:endParaRPr lang="en-US"/>
        </a:p>
      </dgm:t>
    </dgm:pt>
    <dgm:pt modelId="{9BDBCF3F-57F6-4B7C-A3E6-66650F84D83F}" type="pres">
      <dgm:prSet presAssocID="{84403AAC-886B-4402-AE59-A5B818C86980}" presName="hierChild4" presStyleCnt="0"/>
      <dgm:spPr/>
    </dgm:pt>
    <dgm:pt modelId="{4FD6B6B6-2565-4FF8-9ED7-15371730BB04}" type="pres">
      <dgm:prSet presAssocID="{09D18A89-41FB-4DCA-BC1D-E92AE213DB35}" presName="Name17" presStyleLbl="parChTrans1D3" presStyleIdx="4" presStyleCnt="5"/>
      <dgm:spPr/>
      <dgm:t>
        <a:bodyPr/>
        <a:lstStyle/>
        <a:p>
          <a:endParaRPr lang="en-US"/>
        </a:p>
      </dgm:t>
    </dgm:pt>
    <dgm:pt modelId="{7E0099ED-0739-4368-BFAB-A94185F8A7D8}" type="pres">
      <dgm:prSet presAssocID="{5289BD96-F95C-40EF-B55B-28A172D6DF1B}" presName="hierRoot3" presStyleCnt="0"/>
      <dgm:spPr/>
    </dgm:pt>
    <dgm:pt modelId="{6BAEF0DB-28E5-4D88-A8E5-ED90FFB8536D}" type="pres">
      <dgm:prSet presAssocID="{5289BD96-F95C-40EF-B55B-28A172D6DF1B}" presName="composite3" presStyleCnt="0"/>
      <dgm:spPr/>
    </dgm:pt>
    <dgm:pt modelId="{CF5287A6-391E-4276-A5C0-1808FB8C8CFF}" type="pres">
      <dgm:prSet presAssocID="{5289BD96-F95C-40EF-B55B-28A172D6DF1B}" presName="background3" presStyleLbl="node3" presStyleIdx="4" presStyleCnt="5"/>
      <dgm:spPr/>
    </dgm:pt>
    <dgm:pt modelId="{42150A13-E0E3-4DCC-A248-D2038E53D639}" type="pres">
      <dgm:prSet presAssocID="{5289BD96-F95C-40EF-B55B-28A172D6DF1B}" presName="text3" presStyleLbl="fgAcc3" presStyleIdx="4" presStyleCnt="5">
        <dgm:presLayoutVars>
          <dgm:chPref val="3"/>
        </dgm:presLayoutVars>
      </dgm:prSet>
      <dgm:spPr/>
      <dgm:t>
        <a:bodyPr/>
        <a:lstStyle/>
        <a:p>
          <a:endParaRPr lang="en-US"/>
        </a:p>
      </dgm:t>
    </dgm:pt>
    <dgm:pt modelId="{A5A2752D-D842-49EC-99EE-D2E179B1E112}" type="pres">
      <dgm:prSet presAssocID="{5289BD96-F95C-40EF-B55B-28A172D6DF1B}" presName="hierChild4" presStyleCnt="0"/>
      <dgm:spPr/>
    </dgm:pt>
    <dgm:pt modelId="{838D1763-DAAA-46FC-9878-0F0475F8A317}" type="pres">
      <dgm:prSet presAssocID="{61857F63-37DF-4378-84B9-C16F78BBDB5B}" presName="Name10" presStyleLbl="parChTrans1D2" presStyleIdx="1" presStyleCnt="3"/>
      <dgm:spPr/>
      <dgm:t>
        <a:bodyPr/>
        <a:lstStyle/>
        <a:p>
          <a:endParaRPr lang="en-US"/>
        </a:p>
      </dgm:t>
    </dgm:pt>
    <dgm:pt modelId="{DE1377BA-8AC0-47A0-802F-376991B56801}" type="pres">
      <dgm:prSet presAssocID="{5D891FC6-4CCD-4907-90CB-DDCEEFDB9B56}" presName="hierRoot2" presStyleCnt="0"/>
      <dgm:spPr/>
    </dgm:pt>
    <dgm:pt modelId="{6A5CEF53-5FC4-4E1A-A7AC-7CDA07E447CE}" type="pres">
      <dgm:prSet presAssocID="{5D891FC6-4CCD-4907-90CB-DDCEEFDB9B56}" presName="composite2" presStyleCnt="0"/>
      <dgm:spPr/>
    </dgm:pt>
    <dgm:pt modelId="{6046357F-C119-4E54-9F15-3B3A7BC22BCB}" type="pres">
      <dgm:prSet presAssocID="{5D891FC6-4CCD-4907-90CB-DDCEEFDB9B56}" presName="background2" presStyleLbl="node2" presStyleIdx="1" presStyleCnt="3"/>
      <dgm:spPr/>
    </dgm:pt>
    <dgm:pt modelId="{A4DB7267-5592-4D0B-B942-87D44CFFDEF6}" type="pres">
      <dgm:prSet presAssocID="{5D891FC6-4CCD-4907-90CB-DDCEEFDB9B56}" presName="text2" presStyleLbl="fgAcc2" presStyleIdx="1" presStyleCnt="3" custLinFactX="-100000" custLinFactNeighborX="-145783" custLinFactNeighborY="-1684">
        <dgm:presLayoutVars>
          <dgm:chPref val="3"/>
        </dgm:presLayoutVars>
      </dgm:prSet>
      <dgm:spPr/>
      <dgm:t>
        <a:bodyPr/>
        <a:lstStyle/>
        <a:p>
          <a:endParaRPr lang="en-US"/>
        </a:p>
      </dgm:t>
    </dgm:pt>
    <dgm:pt modelId="{655AA332-1A89-470E-9C3D-6FF076914DBD}" type="pres">
      <dgm:prSet presAssocID="{5D891FC6-4CCD-4907-90CB-DDCEEFDB9B56}" presName="hierChild3" presStyleCnt="0"/>
      <dgm:spPr/>
    </dgm:pt>
    <dgm:pt modelId="{C1A432C4-4F64-4C3C-804C-166D4052AEE2}" type="pres">
      <dgm:prSet presAssocID="{34BE876E-F8C6-47C1-8CC4-C3C2FDCBE3B8}" presName="Name10" presStyleLbl="parChTrans1D2" presStyleIdx="2" presStyleCnt="3"/>
      <dgm:spPr/>
      <dgm:t>
        <a:bodyPr/>
        <a:lstStyle/>
        <a:p>
          <a:endParaRPr lang="en-US"/>
        </a:p>
      </dgm:t>
    </dgm:pt>
    <dgm:pt modelId="{70DC479A-2827-4FF4-B9E8-2C85AF1CA617}" type="pres">
      <dgm:prSet presAssocID="{78C948A6-4DFD-41D4-B1FB-B07DBBA44B3A}" presName="hierRoot2" presStyleCnt="0"/>
      <dgm:spPr/>
    </dgm:pt>
    <dgm:pt modelId="{E4D64356-AF62-40B4-BDA2-EDEBE0C4F9B0}" type="pres">
      <dgm:prSet presAssocID="{78C948A6-4DFD-41D4-B1FB-B07DBBA44B3A}" presName="composite2" presStyleCnt="0"/>
      <dgm:spPr/>
    </dgm:pt>
    <dgm:pt modelId="{8EDF88EA-0C09-4061-AD79-1452D24F4592}" type="pres">
      <dgm:prSet presAssocID="{78C948A6-4DFD-41D4-B1FB-B07DBBA44B3A}" presName="background2" presStyleLbl="node2" presStyleIdx="2" presStyleCnt="3"/>
      <dgm:spPr/>
    </dgm:pt>
    <dgm:pt modelId="{B35D4687-4C08-4325-B6CA-46BC10DDD4BB}" type="pres">
      <dgm:prSet presAssocID="{78C948A6-4DFD-41D4-B1FB-B07DBBA44B3A}" presName="text2" presStyleLbl="fgAcc2" presStyleIdx="2" presStyleCnt="3" custAng="0" custScaleX="75420" custScaleY="66817" custLinFactNeighborX="-1911" custLinFactNeighborY="33681">
        <dgm:presLayoutVars>
          <dgm:chPref val="3"/>
        </dgm:presLayoutVars>
      </dgm:prSet>
      <dgm:spPr/>
      <dgm:t>
        <a:bodyPr/>
        <a:lstStyle/>
        <a:p>
          <a:endParaRPr lang="en-US"/>
        </a:p>
      </dgm:t>
    </dgm:pt>
    <dgm:pt modelId="{17AA146A-C71F-4FF1-A71F-DC57ABD5B4B8}" type="pres">
      <dgm:prSet presAssocID="{78C948A6-4DFD-41D4-B1FB-B07DBBA44B3A}" presName="hierChild3" presStyleCnt="0"/>
      <dgm:spPr/>
    </dgm:pt>
  </dgm:ptLst>
  <dgm:cxnLst>
    <dgm:cxn modelId="{545C2DE6-578E-4B39-854B-95BF93558F70}" type="presOf" srcId="{323F9578-8127-4750-B394-18246D72AE94}" destId="{1BDDC68E-271F-4E8B-ABD0-595836B5A83C}" srcOrd="0" destOrd="0" presId="urn:microsoft.com/office/officeart/2005/8/layout/hierarchy1"/>
    <dgm:cxn modelId="{3507E2E9-1E20-4781-B4A6-D77F408FE25D}" type="presOf" srcId="{F435A16C-C13A-4A28-91E6-47E9288E9BC8}" destId="{C66B7A81-BE1C-4206-A1F3-201EC89B8EC2}" srcOrd="0" destOrd="0" presId="urn:microsoft.com/office/officeart/2005/8/layout/hierarchy1"/>
    <dgm:cxn modelId="{D35DA024-88F5-476E-8DA0-970A352D3F5A}" type="presOf" srcId="{78C948A6-4DFD-41D4-B1FB-B07DBBA44B3A}" destId="{B35D4687-4C08-4325-B6CA-46BC10DDD4BB}" srcOrd="0" destOrd="0" presId="urn:microsoft.com/office/officeart/2005/8/layout/hierarchy1"/>
    <dgm:cxn modelId="{6F19CDC7-34B0-44B1-8C57-2DDAFF6593EE}" type="presOf" srcId="{4FE1CD31-B12E-44DD-818D-3CF7A8583991}" destId="{9222F7EB-F2A4-405D-A4A9-D4B0E30980F5}" srcOrd="0" destOrd="0" presId="urn:microsoft.com/office/officeart/2005/8/layout/hierarchy1"/>
    <dgm:cxn modelId="{0271A910-D3DD-40E6-958D-DF0FDD48D47E}" srcId="{F435A16C-C13A-4A28-91E6-47E9288E9BC8}" destId="{84403AAC-886B-4402-AE59-A5B818C86980}" srcOrd="3" destOrd="0" parTransId="{4FE1CD31-B12E-44DD-818D-3CF7A8583991}" sibTransId="{B3F66512-925B-4521-936A-7A507BA3441C}"/>
    <dgm:cxn modelId="{9979067E-491F-4CC4-9327-59FB83AAB673}" type="presOf" srcId="{7F2AECBF-FCB5-4E2F-BFDE-16825A22E472}" destId="{669E2847-C35A-4CCA-8770-BA6C20F25865}" srcOrd="0" destOrd="0" presId="urn:microsoft.com/office/officeart/2005/8/layout/hierarchy1"/>
    <dgm:cxn modelId="{33984594-B589-4995-9AAE-B62A40709266}" srcId="{7BF1881C-5AB5-4B78-8BD1-88EDCD4E9877}" destId="{73F29826-539D-41DA-9F83-BD7CE53B8638}" srcOrd="0" destOrd="0" parTransId="{5B8DF4A5-FB85-42E8-B071-46CF28E7E77B}" sibTransId="{9EA52152-C012-4027-ADBB-1B79FB16040F}"/>
    <dgm:cxn modelId="{847C35D6-4FB0-4A05-87C3-E20C53B03B82}" type="presOf" srcId="{61857F63-37DF-4378-84B9-C16F78BBDB5B}" destId="{838D1763-DAAA-46FC-9878-0F0475F8A317}" srcOrd="0" destOrd="0" presId="urn:microsoft.com/office/officeart/2005/8/layout/hierarchy1"/>
    <dgm:cxn modelId="{369BEA68-47C9-450F-9152-5AA5DC660D4B}" type="presOf" srcId="{84403AAC-886B-4402-AE59-A5B818C86980}" destId="{E05F880D-82AA-40F5-9D6D-D6C2A5B3FCBA}" srcOrd="0" destOrd="0" presId="urn:microsoft.com/office/officeart/2005/8/layout/hierarchy1"/>
    <dgm:cxn modelId="{7980FD78-8538-4CF5-A6A7-7B56D01EE623}" type="presOf" srcId="{32AAE004-CF1A-4C49-AB6F-FFA71D815A79}" destId="{C71B1E28-E368-4693-ADEC-1D46ED27781A}" srcOrd="0" destOrd="0" presId="urn:microsoft.com/office/officeart/2005/8/layout/hierarchy1"/>
    <dgm:cxn modelId="{C2D6A4F4-DD79-4645-9F7D-7B1897566346}" type="presOf" srcId="{5D891FC6-4CCD-4907-90CB-DDCEEFDB9B56}" destId="{A4DB7267-5592-4D0B-B942-87D44CFFDEF6}" srcOrd="0" destOrd="0" presId="urn:microsoft.com/office/officeart/2005/8/layout/hierarchy1"/>
    <dgm:cxn modelId="{6548C5AA-517C-46BC-ADA5-0E3BFC163642}" type="presOf" srcId="{F64858B8-8506-4F99-B35C-0D0BEA90F266}" destId="{F9235292-8843-444D-B685-FA647F7A31B9}" srcOrd="0" destOrd="0" presId="urn:microsoft.com/office/officeart/2005/8/layout/hierarchy1"/>
    <dgm:cxn modelId="{85FCCD5E-E11E-4669-A26B-4695103053AB}" type="presOf" srcId="{09D18A89-41FB-4DCA-BC1D-E92AE213DB35}" destId="{4FD6B6B6-2565-4FF8-9ED7-15371730BB04}" srcOrd="0" destOrd="0" presId="urn:microsoft.com/office/officeart/2005/8/layout/hierarchy1"/>
    <dgm:cxn modelId="{B82DF9F7-7BD8-49A3-AD68-2E59BE0D4440}" type="presOf" srcId="{C2FE681B-10B3-4AFD-9205-7F216DCD1EBD}" destId="{5E335F8A-3EBF-4459-A475-9E3577ECB43E}" srcOrd="0" destOrd="0" presId="urn:microsoft.com/office/officeart/2005/8/layout/hierarchy1"/>
    <dgm:cxn modelId="{2391CD87-B4C3-40CA-9A1F-FE583F96E7EB}" type="presOf" srcId="{34BE876E-F8C6-47C1-8CC4-C3C2FDCBE3B8}" destId="{C1A432C4-4F64-4C3C-804C-166D4052AEE2}" srcOrd="0" destOrd="0" presId="urn:microsoft.com/office/officeart/2005/8/layout/hierarchy1"/>
    <dgm:cxn modelId="{90D65B47-0818-4A95-80EB-E3909EAC32A0}" srcId="{73F29826-539D-41DA-9F83-BD7CE53B8638}" destId="{F435A16C-C13A-4A28-91E6-47E9288E9BC8}" srcOrd="0" destOrd="0" parTransId="{F64858B8-8506-4F99-B35C-0D0BEA90F266}" sibTransId="{DE044770-092D-4FA8-BE4A-DA3109206063}"/>
    <dgm:cxn modelId="{3B98F58B-61E1-4B39-8839-F09F8C926EC6}" type="presOf" srcId="{67213002-CF41-48DB-81D2-24D693A34B1B}" destId="{58725004-F473-4275-9637-4932D09F4ACA}" srcOrd="0" destOrd="0" presId="urn:microsoft.com/office/officeart/2005/8/layout/hierarchy1"/>
    <dgm:cxn modelId="{0F9ECA92-BEDD-4DF7-87A4-EE8D069D91E4}" srcId="{F435A16C-C13A-4A28-91E6-47E9288E9BC8}" destId="{5289BD96-F95C-40EF-B55B-28A172D6DF1B}" srcOrd="4" destOrd="0" parTransId="{09D18A89-41FB-4DCA-BC1D-E92AE213DB35}" sibTransId="{9E4359D4-D541-43BF-960E-9331826E0B3D}"/>
    <dgm:cxn modelId="{6510EE71-27CD-467E-99AB-348283F9D1B0}" srcId="{73F29826-539D-41DA-9F83-BD7CE53B8638}" destId="{5D891FC6-4CCD-4907-90CB-DDCEEFDB9B56}" srcOrd="1" destOrd="0" parTransId="{61857F63-37DF-4378-84B9-C16F78BBDB5B}" sibTransId="{7CF8036D-BD07-4330-A479-444114258065}"/>
    <dgm:cxn modelId="{77C64CC2-680F-4011-8B5B-792CECBDD372}" srcId="{73F29826-539D-41DA-9F83-BD7CE53B8638}" destId="{78C948A6-4DFD-41D4-B1FB-B07DBBA44B3A}" srcOrd="2" destOrd="0" parTransId="{34BE876E-F8C6-47C1-8CC4-C3C2FDCBE3B8}" sibTransId="{20D7F3F0-40FD-43F1-98C5-F9282D015FFB}"/>
    <dgm:cxn modelId="{5FCA4323-9C13-44E7-B6D2-2689F32612DF}" type="presOf" srcId="{CFF834B9-1CE3-4100-B137-E11C6974D74F}" destId="{08958FEA-423B-4D8C-85A2-D306E0C0D344}" srcOrd="0" destOrd="0" presId="urn:microsoft.com/office/officeart/2005/8/layout/hierarchy1"/>
    <dgm:cxn modelId="{BB9DF09D-32B4-4DBA-8FED-F777F16515A9}" srcId="{F435A16C-C13A-4A28-91E6-47E9288E9BC8}" destId="{67213002-CF41-48DB-81D2-24D693A34B1B}" srcOrd="0" destOrd="0" parTransId="{32AAE004-CF1A-4C49-AB6F-FFA71D815A79}" sibTransId="{D8D2C84E-86C2-4277-85D2-F6FBFE0FD91D}"/>
    <dgm:cxn modelId="{ADE0636E-00E8-41B7-8A66-C0B5A92301E0}" srcId="{F435A16C-C13A-4A28-91E6-47E9288E9BC8}" destId="{7F2AECBF-FCB5-4E2F-BFDE-16825A22E472}" srcOrd="1" destOrd="0" parTransId="{323F9578-8127-4750-B394-18246D72AE94}" sibTransId="{A45BF101-919D-4253-A090-8EADAB08ACE9}"/>
    <dgm:cxn modelId="{770A3E51-085A-45B5-89E2-E9A6A17E6CF1}" srcId="{F435A16C-C13A-4A28-91E6-47E9288E9BC8}" destId="{C2FE681B-10B3-4AFD-9205-7F216DCD1EBD}" srcOrd="2" destOrd="0" parTransId="{CFF834B9-1CE3-4100-B137-E11C6974D74F}" sibTransId="{07A34A7D-90D8-4288-88E9-981B3606705E}"/>
    <dgm:cxn modelId="{3B8F4F0F-5AB0-43E4-AE98-05442C2C8D6E}" type="presOf" srcId="{7BF1881C-5AB5-4B78-8BD1-88EDCD4E9877}" destId="{BDBD2BAF-4554-4C8F-A4B2-405C026CBB27}" srcOrd="0" destOrd="0" presId="urn:microsoft.com/office/officeart/2005/8/layout/hierarchy1"/>
    <dgm:cxn modelId="{047A84E8-F0E3-4FA1-B5A5-40278A56F0CE}" type="presOf" srcId="{73F29826-539D-41DA-9F83-BD7CE53B8638}" destId="{73652DCF-ED8A-4D0B-8A50-4D10BA0BFDF6}" srcOrd="0" destOrd="0" presId="urn:microsoft.com/office/officeart/2005/8/layout/hierarchy1"/>
    <dgm:cxn modelId="{28A8524C-2F5F-483D-A3D4-DDCF4235DA09}" type="presOf" srcId="{5289BD96-F95C-40EF-B55B-28A172D6DF1B}" destId="{42150A13-E0E3-4DCC-A248-D2038E53D639}" srcOrd="0" destOrd="0" presId="urn:microsoft.com/office/officeart/2005/8/layout/hierarchy1"/>
    <dgm:cxn modelId="{2E75076F-7216-43E2-A20E-85727BE37D03}" type="presParOf" srcId="{BDBD2BAF-4554-4C8F-A4B2-405C026CBB27}" destId="{A7FA5EC8-2926-44F8-89AA-E6E0CA20D985}" srcOrd="0" destOrd="0" presId="urn:microsoft.com/office/officeart/2005/8/layout/hierarchy1"/>
    <dgm:cxn modelId="{7522EA5F-F6EA-474B-8FE7-0C7E2B685F56}" type="presParOf" srcId="{A7FA5EC8-2926-44F8-89AA-E6E0CA20D985}" destId="{EF6735A2-F232-44B0-B2DD-C761421BF597}" srcOrd="0" destOrd="0" presId="urn:microsoft.com/office/officeart/2005/8/layout/hierarchy1"/>
    <dgm:cxn modelId="{EDA04F09-11C9-482C-8535-938814803BF7}" type="presParOf" srcId="{EF6735A2-F232-44B0-B2DD-C761421BF597}" destId="{FAB0CCF6-3FBD-46AE-A8AD-4CB8B36DAE4E}" srcOrd="0" destOrd="0" presId="urn:microsoft.com/office/officeart/2005/8/layout/hierarchy1"/>
    <dgm:cxn modelId="{DF7F3D94-D1EB-42A9-8E6C-54B3EFF5DECD}" type="presParOf" srcId="{EF6735A2-F232-44B0-B2DD-C761421BF597}" destId="{73652DCF-ED8A-4D0B-8A50-4D10BA0BFDF6}" srcOrd="1" destOrd="0" presId="urn:microsoft.com/office/officeart/2005/8/layout/hierarchy1"/>
    <dgm:cxn modelId="{E68AFADA-6FF3-4441-854D-1776325E527F}" type="presParOf" srcId="{A7FA5EC8-2926-44F8-89AA-E6E0CA20D985}" destId="{6BDDD9FD-A3B3-494D-B434-073539BE8CC4}" srcOrd="1" destOrd="0" presId="urn:microsoft.com/office/officeart/2005/8/layout/hierarchy1"/>
    <dgm:cxn modelId="{219884C8-8F54-48BE-AD17-260EAE032EF2}" type="presParOf" srcId="{6BDDD9FD-A3B3-494D-B434-073539BE8CC4}" destId="{F9235292-8843-444D-B685-FA647F7A31B9}" srcOrd="0" destOrd="0" presId="urn:microsoft.com/office/officeart/2005/8/layout/hierarchy1"/>
    <dgm:cxn modelId="{94ECAE3F-CDC1-4CBC-9F7F-335884E8D7BB}" type="presParOf" srcId="{6BDDD9FD-A3B3-494D-B434-073539BE8CC4}" destId="{623978D5-2A17-42BC-B4DE-5B4A1C3BD5CA}" srcOrd="1" destOrd="0" presId="urn:microsoft.com/office/officeart/2005/8/layout/hierarchy1"/>
    <dgm:cxn modelId="{56E77150-2EE5-4735-81D4-E989AE91E2FB}" type="presParOf" srcId="{623978D5-2A17-42BC-B4DE-5B4A1C3BD5CA}" destId="{C46BB614-6F53-403B-9B07-62338F054141}" srcOrd="0" destOrd="0" presId="urn:microsoft.com/office/officeart/2005/8/layout/hierarchy1"/>
    <dgm:cxn modelId="{62D3DD0D-954D-4E95-B88E-15A1B8FE0373}" type="presParOf" srcId="{C46BB614-6F53-403B-9B07-62338F054141}" destId="{3847981B-FD25-4EBB-8CA2-3322E2FE41E0}" srcOrd="0" destOrd="0" presId="urn:microsoft.com/office/officeart/2005/8/layout/hierarchy1"/>
    <dgm:cxn modelId="{8EB3F447-2A3A-4C01-9DDB-2CBFF24EAAC8}" type="presParOf" srcId="{C46BB614-6F53-403B-9B07-62338F054141}" destId="{C66B7A81-BE1C-4206-A1F3-201EC89B8EC2}" srcOrd="1" destOrd="0" presId="urn:microsoft.com/office/officeart/2005/8/layout/hierarchy1"/>
    <dgm:cxn modelId="{BFBFEC5E-4819-46DF-9A6E-ADE1F4D5107D}" type="presParOf" srcId="{623978D5-2A17-42BC-B4DE-5B4A1C3BD5CA}" destId="{F312DC54-5745-4578-949E-A6D408EDA8B4}" srcOrd="1" destOrd="0" presId="urn:microsoft.com/office/officeart/2005/8/layout/hierarchy1"/>
    <dgm:cxn modelId="{400DA5B8-CB35-4952-A47A-DCD0EFDC2394}" type="presParOf" srcId="{F312DC54-5745-4578-949E-A6D408EDA8B4}" destId="{C71B1E28-E368-4693-ADEC-1D46ED27781A}" srcOrd="0" destOrd="0" presId="urn:microsoft.com/office/officeart/2005/8/layout/hierarchy1"/>
    <dgm:cxn modelId="{43ECFC95-EA09-40E5-857D-1EB2C6848E23}" type="presParOf" srcId="{F312DC54-5745-4578-949E-A6D408EDA8B4}" destId="{B71FD05A-275B-42CA-B74C-C9F4F6559D3C}" srcOrd="1" destOrd="0" presId="urn:microsoft.com/office/officeart/2005/8/layout/hierarchy1"/>
    <dgm:cxn modelId="{13672806-7AAD-4EB7-9024-3E196F823390}" type="presParOf" srcId="{B71FD05A-275B-42CA-B74C-C9F4F6559D3C}" destId="{5A6BB9AB-6388-408E-821E-230783617A77}" srcOrd="0" destOrd="0" presId="urn:microsoft.com/office/officeart/2005/8/layout/hierarchy1"/>
    <dgm:cxn modelId="{340EB4FA-636F-45E4-85EC-1413861935C2}" type="presParOf" srcId="{5A6BB9AB-6388-408E-821E-230783617A77}" destId="{F59FA5AC-9060-4A2F-8229-856C582330C9}" srcOrd="0" destOrd="0" presId="urn:microsoft.com/office/officeart/2005/8/layout/hierarchy1"/>
    <dgm:cxn modelId="{C897D4AA-2D36-4CD0-80E2-2F84D5B2C65A}" type="presParOf" srcId="{5A6BB9AB-6388-408E-821E-230783617A77}" destId="{58725004-F473-4275-9637-4932D09F4ACA}" srcOrd="1" destOrd="0" presId="urn:microsoft.com/office/officeart/2005/8/layout/hierarchy1"/>
    <dgm:cxn modelId="{9200ECE5-65BC-461B-828F-5FA75D870704}" type="presParOf" srcId="{B71FD05A-275B-42CA-B74C-C9F4F6559D3C}" destId="{42C28A0E-319A-4FE4-840B-18C727E5186A}" srcOrd="1" destOrd="0" presId="urn:microsoft.com/office/officeart/2005/8/layout/hierarchy1"/>
    <dgm:cxn modelId="{5DA7F942-107C-44A9-97FF-4A889211D33C}" type="presParOf" srcId="{F312DC54-5745-4578-949E-A6D408EDA8B4}" destId="{1BDDC68E-271F-4E8B-ABD0-595836B5A83C}" srcOrd="2" destOrd="0" presId="urn:microsoft.com/office/officeart/2005/8/layout/hierarchy1"/>
    <dgm:cxn modelId="{8B8F85F9-72D2-4F81-8E3D-9D0D9DBC0B15}" type="presParOf" srcId="{F312DC54-5745-4578-949E-A6D408EDA8B4}" destId="{23810637-3F3C-467A-A22D-ECECAB567ABA}" srcOrd="3" destOrd="0" presId="urn:microsoft.com/office/officeart/2005/8/layout/hierarchy1"/>
    <dgm:cxn modelId="{CC4D3C57-007D-48D5-B84E-FE68ABC418A5}" type="presParOf" srcId="{23810637-3F3C-467A-A22D-ECECAB567ABA}" destId="{40C27F67-E8BB-403F-B5EA-34F6A7653D78}" srcOrd="0" destOrd="0" presId="urn:microsoft.com/office/officeart/2005/8/layout/hierarchy1"/>
    <dgm:cxn modelId="{B07EC114-D57C-4144-9F7B-8FA10ACB7F90}" type="presParOf" srcId="{40C27F67-E8BB-403F-B5EA-34F6A7653D78}" destId="{E67817D0-743D-429C-A1CD-8451FBFE3230}" srcOrd="0" destOrd="0" presId="urn:microsoft.com/office/officeart/2005/8/layout/hierarchy1"/>
    <dgm:cxn modelId="{FF2DEA94-5D8A-4B7F-AD02-2ECC8D826812}" type="presParOf" srcId="{40C27F67-E8BB-403F-B5EA-34F6A7653D78}" destId="{669E2847-C35A-4CCA-8770-BA6C20F25865}" srcOrd="1" destOrd="0" presId="urn:microsoft.com/office/officeart/2005/8/layout/hierarchy1"/>
    <dgm:cxn modelId="{2B5A0001-9B82-44D6-A737-85BDF278D504}" type="presParOf" srcId="{23810637-3F3C-467A-A22D-ECECAB567ABA}" destId="{2C60A30E-5477-415E-81B5-4C71E0ADBCC4}" srcOrd="1" destOrd="0" presId="urn:microsoft.com/office/officeart/2005/8/layout/hierarchy1"/>
    <dgm:cxn modelId="{D5EA6DA2-43F5-40E0-BB83-7FB2B51AFEA1}" type="presParOf" srcId="{F312DC54-5745-4578-949E-A6D408EDA8B4}" destId="{08958FEA-423B-4D8C-85A2-D306E0C0D344}" srcOrd="4" destOrd="0" presId="urn:microsoft.com/office/officeart/2005/8/layout/hierarchy1"/>
    <dgm:cxn modelId="{15A438F7-87C4-47BB-AC43-F3E5217723BC}" type="presParOf" srcId="{F312DC54-5745-4578-949E-A6D408EDA8B4}" destId="{39B17092-1619-4006-8852-0DC9AF3947A2}" srcOrd="5" destOrd="0" presId="urn:microsoft.com/office/officeart/2005/8/layout/hierarchy1"/>
    <dgm:cxn modelId="{7C6BA0E8-DDD8-4E5F-9F00-31FD5CAD3557}" type="presParOf" srcId="{39B17092-1619-4006-8852-0DC9AF3947A2}" destId="{D7D87D01-286D-4F77-8EF3-7A32AB986907}" srcOrd="0" destOrd="0" presId="urn:microsoft.com/office/officeart/2005/8/layout/hierarchy1"/>
    <dgm:cxn modelId="{B534E824-E609-45A9-BA97-275D81471841}" type="presParOf" srcId="{D7D87D01-286D-4F77-8EF3-7A32AB986907}" destId="{9793BA08-BFEC-41C4-AC37-CDE9517125C2}" srcOrd="0" destOrd="0" presId="urn:microsoft.com/office/officeart/2005/8/layout/hierarchy1"/>
    <dgm:cxn modelId="{F11FB8D4-E903-477D-878F-CDE489313BBB}" type="presParOf" srcId="{D7D87D01-286D-4F77-8EF3-7A32AB986907}" destId="{5E335F8A-3EBF-4459-A475-9E3577ECB43E}" srcOrd="1" destOrd="0" presId="urn:microsoft.com/office/officeart/2005/8/layout/hierarchy1"/>
    <dgm:cxn modelId="{7C553552-7CDF-47BD-9719-85F6B6D088EF}" type="presParOf" srcId="{39B17092-1619-4006-8852-0DC9AF3947A2}" destId="{154751FB-CFB8-4627-ABF8-AF3C0146974F}" srcOrd="1" destOrd="0" presId="urn:microsoft.com/office/officeart/2005/8/layout/hierarchy1"/>
    <dgm:cxn modelId="{85967359-B5A7-4C6C-8478-207CDDE86088}" type="presParOf" srcId="{F312DC54-5745-4578-949E-A6D408EDA8B4}" destId="{9222F7EB-F2A4-405D-A4A9-D4B0E30980F5}" srcOrd="6" destOrd="0" presId="urn:microsoft.com/office/officeart/2005/8/layout/hierarchy1"/>
    <dgm:cxn modelId="{4E1C3C70-6B4A-440F-9AA8-C2824F078A5D}" type="presParOf" srcId="{F312DC54-5745-4578-949E-A6D408EDA8B4}" destId="{078C0589-DF55-4B48-8315-029A36FD57C5}" srcOrd="7" destOrd="0" presId="urn:microsoft.com/office/officeart/2005/8/layout/hierarchy1"/>
    <dgm:cxn modelId="{EF0208E6-6DA6-476D-BB1B-1BC133A6FC1B}" type="presParOf" srcId="{078C0589-DF55-4B48-8315-029A36FD57C5}" destId="{D224448A-4F59-4D77-8F57-0D4F43A4BE9F}" srcOrd="0" destOrd="0" presId="urn:microsoft.com/office/officeart/2005/8/layout/hierarchy1"/>
    <dgm:cxn modelId="{84F8FC52-DEF5-4DF8-8C39-C2FE00CC962C}" type="presParOf" srcId="{D224448A-4F59-4D77-8F57-0D4F43A4BE9F}" destId="{D70AD1BB-C49F-4639-81D6-56B8DAE922D6}" srcOrd="0" destOrd="0" presId="urn:microsoft.com/office/officeart/2005/8/layout/hierarchy1"/>
    <dgm:cxn modelId="{47CDC55A-DD34-4A90-8AC8-2691ED59ECAD}" type="presParOf" srcId="{D224448A-4F59-4D77-8F57-0D4F43A4BE9F}" destId="{E05F880D-82AA-40F5-9D6D-D6C2A5B3FCBA}" srcOrd="1" destOrd="0" presId="urn:microsoft.com/office/officeart/2005/8/layout/hierarchy1"/>
    <dgm:cxn modelId="{AB634533-1A1B-4DD9-BF30-23A7712EA2DE}" type="presParOf" srcId="{078C0589-DF55-4B48-8315-029A36FD57C5}" destId="{9BDBCF3F-57F6-4B7C-A3E6-66650F84D83F}" srcOrd="1" destOrd="0" presId="urn:microsoft.com/office/officeart/2005/8/layout/hierarchy1"/>
    <dgm:cxn modelId="{84E62E4E-B490-49C4-B6F9-90A72EC10B31}" type="presParOf" srcId="{F312DC54-5745-4578-949E-A6D408EDA8B4}" destId="{4FD6B6B6-2565-4FF8-9ED7-15371730BB04}" srcOrd="8" destOrd="0" presId="urn:microsoft.com/office/officeart/2005/8/layout/hierarchy1"/>
    <dgm:cxn modelId="{370EB6BE-84BC-495A-A510-0147F40D96E6}" type="presParOf" srcId="{F312DC54-5745-4578-949E-A6D408EDA8B4}" destId="{7E0099ED-0739-4368-BFAB-A94185F8A7D8}" srcOrd="9" destOrd="0" presId="urn:microsoft.com/office/officeart/2005/8/layout/hierarchy1"/>
    <dgm:cxn modelId="{8841FF91-526C-4AF8-84D8-0747D97B8BB5}" type="presParOf" srcId="{7E0099ED-0739-4368-BFAB-A94185F8A7D8}" destId="{6BAEF0DB-28E5-4D88-A8E5-ED90FFB8536D}" srcOrd="0" destOrd="0" presId="urn:microsoft.com/office/officeart/2005/8/layout/hierarchy1"/>
    <dgm:cxn modelId="{F75336D5-5F9A-4F54-B373-90932779CB77}" type="presParOf" srcId="{6BAEF0DB-28E5-4D88-A8E5-ED90FFB8536D}" destId="{CF5287A6-391E-4276-A5C0-1808FB8C8CFF}" srcOrd="0" destOrd="0" presId="urn:microsoft.com/office/officeart/2005/8/layout/hierarchy1"/>
    <dgm:cxn modelId="{4DACF465-DCE0-48BE-B53B-BFB58671D18A}" type="presParOf" srcId="{6BAEF0DB-28E5-4D88-A8E5-ED90FFB8536D}" destId="{42150A13-E0E3-4DCC-A248-D2038E53D639}" srcOrd="1" destOrd="0" presId="urn:microsoft.com/office/officeart/2005/8/layout/hierarchy1"/>
    <dgm:cxn modelId="{7F2307E0-7E52-4B72-8272-6931A57AB1A6}" type="presParOf" srcId="{7E0099ED-0739-4368-BFAB-A94185F8A7D8}" destId="{A5A2752D-D842-49EC-99EE-D2E179B1E112}" srcOrd="1" destOrd="0" presId="urn:microsoft.com/office/officeart/2005/8/layout/hierarchy1"/>
    <dgm:cxn modelId="{7D5CE7C4-FE06-499A-AE6B-AEDB4FBAF9B5}" type="presParOf" srcId="{6BDDD9FD-A3B3-494D-B434-073539BE8CC4}" destId="{838D1763-DAAA-46FC-9878-0F0475F8A317}" srcOrd="2" destOrd="0" presId="urn:microsoft.com/office/officeart/2005/8/layout/hierarchy1"/>
    <dgm:cxn modelId="{5119C9C6-A6DB-49B8-9F27-48F01797B397}" type="presParOf" srcId="{6BDDD9FD-A3B3-494D-B434-073539BE8CC4}" destId="{DE1377BA-8AC0-47A0-802F-376991B56801}" srcOrd="3" destOrd="0" presId="urn:microsoft.com/office/officeart/2005/8/layout/hierarchy1"/>
    <dgm:cxn modelId="{9ABE4003-6CD6-450C-A7D9-4B717B474735}" type="presParOf" srcId="{DE1377BA-8AC0-47A0-802F-376991B56801}" destId="{6A5CEF53-5FC4-4E1A-A7AC-7CDA07E447CE}" srcOrd="0" destOrd="0" presId="urn:microsoft.com/office/officeart/2005/8/layout/hierarchy1"/>
    <dgm:cxn modelId="{4FA0BC5F-9B4B-4BF7-8EBC-0994611CFDD3}" type="presParOf" srcId="{6A5CEF53-5FC4-4E1A-A7AC-7CDA07E447CE}" destId="{6046357F-C119-4E54-9F15-3B3A7BC22BCB}" srcOrd="0" destOrd="0" presId="urn:microsoft.com/office/officeart/2005/8/layout/hierarchy1"/>
    <dgm:cxn modelId="{02A0F62E-F72E-4857-89CD-E7D21834B0F5}" type="presParOf" srcId="{6A5CEF53-5FC4-4E1A-A7AC-7CDA07E447CE}" destId="{A4DB7267-5592-4D0B-B942-87D44CFFDEF6}" srcOrd="1" destOrd="0" presId="urn:microsoft.com/office/officeart/2005/8/layout/hierarchy1"/>
    <dgm:cxn modelId="{0B881E51-2CBD-4C60-8B3E-14E5A6D24AC2}" type="presParOf" srcId="{DE1377BA-8AC0-47A0-802F-376991B56801}" destId="{655AA332-1A89-470E-9C3D-6FF076914DBD}" srcOrd="1" destOrd="0" presId="urn:microsoft.com/office/officeart/2005/8/layout/hierarchy1"/>
    <dgm:cxn modelId="{4348DB23-2D55-4F47-8810-DADBA01EDCFE}" type="presParOf" srcId="{6BDDD9FD-A3B3-494D-B434-073539BE8CC4}" destId="{C1A432C4-4F64-4C3C-804C-166D4052AEE2}" srcOrd="4" destOrd="0" presId="urn:microsoft.com/office/officeart/2005/8/layout/hierarchy1"/>
    <dgm:cxn modelId="{9F800371-CE81-415A-97A2-B71AE6AA1264}" type="presParOf" srcId="{6BDDD9FD-A3B3-494D-B434-073539BE8CC4}" destId="{70DC479A-2827-4FF4-B9E8-2C85AF1CA617}" srcOrd="5" destOrd="0" presId="urn:microsoft.com/office/officeart/2005/8/layout/hierarchy1"/>
    <dgm:cxn modelId="{BC8AA4C2-31BE-403E-9566-693257994264}" type="presParOf" srcId="{70DC479A-2827-4FF4-B9E8-2C85AF1CA617}" destId="{E4D64356-AF62-40B4-BDA2-EDEBE0C4F9B0}" srcOrd="0" destOrd="0" presId="urn:microsoft.com/office/officeart/2005/8/layout/hierarchy1"/>
    <dgm:cxn modelId="{6D304E47-FB54-4F4D-BE99-BA9F17640852}" type="presParOf" srcId="{E4D64356-AF62-40B4-BDA2-EDEBE0C4F9B0}" destId="{8EDF88EA-0C09-4061-AD79-1452D24F4592}" srcOrd="0" destOrd="0" presId="urn:microsoft.com/office/officeart/2005/8/layout/hierarchy1"/>
    <dgm:cxn modelId="{3FF4D5B0-93DF-4830-A1D0-56D749C5F609}" type="presParOf" srcId="{E4D64356-AF62-40B4-BDA2-EDEBE0C4F9B0}" destId="{B35D4687-4C08-4325-B6CA-46BC10DDD4BB}" srcOrd="1" destOrd="0" presId="urn:microsoft.com/office/officeart/2005/8/layout/hierarchy1"/>
    <dgm:cxn modelId="{46D2D512-A03A-4B73-9A70-379B699D1182}" type="presParOf" srcId="{70DC479A-2827-4FF4-B9E8-2C85AF1CA617}" destId="{17AA146A-C71F-4FF1-A71F-DC57ABD5B4B8}"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A432C4-4F64-4C3C-804C-166D4052AEE2}">
      <dsp:nvSpPr>
        <dsp:cNvPr id="0" name=""/>
        <dsp:cNvSpPr/>
      </dsp:nvSpPr>
      <dsp:spPr>
        <a:xfrm>
          <a:off x="4422318" y="1440706"/>
          <a:ext cx="3838047" cy="827757"/>
        </a:xfrm>
        <a:custGeom>
          <a:avLst/>
          <a:gdLst/>
          <a:ahLst/>
          <a:cxnLst/>
          <a:rect l="0" t="0" r="0" b="0"/>
          <a:pathLst>
            <a:path>
              <a:moveTo>
                <a:pt x="0" y="0"/>
              </a:moveTo>
              <a:lnTo>
                <a:pt x="0" y="681969"/>
              </a:lnTo>
              <a:lnTo>
                <a:pt x="3838047" y="681969"/>
              </a:lnTo>
              <a:lnTo>
                <a:pt x="3838047" y="82775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8D1763-DAAA-46FC-9878-0F0475F8A317}">
      <dsp:nvSpPr>
        <dsp:cNvPr id="0" name=""/>
        <dsp:cNvSpPr/>
      </dsp:nvSpPr>
      <dsp:spPr>
        <a:xfrm>
          <a:off x="2692465" y="1440706"/>
          <a:ext cx="1729852" cy="474349"/>
        </a:xfrm>
        <a:custGeom>
          <a:avLst/>
          <a:gdLst/>
          <a:ahLst/>
          <a:cxnLst/>
          <a:rect l="0" t="0" r="0" b="0"/>
          <a:pathLst>
            <a:path>
              <a:moveTo>
                <a:pt x="1729852" y="0"/>
              </a:moveTo>
              <a:lnTo>
                <a:pt x="1729852" y="328561"/>
              </a:lnTo>
              <a:lnTo>
                <a:pt x="0" y="328561"/>
              </a:lnTo>
              <a:lnTo>
                <a:pt x="0" y="47434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D6B6B6-2565-4FF8-9ED7-15371730BB04}">
      <dsp:nvSpPr>
        <dsp:cNvPr id="0" name=""/>
        <dsp:cNvSpPr/>
      </dsp:nvSpPr>
      <dsp:spPr>
        <a:xfrm>
          <a:off x="4616103" y="2918578"/>
          <a:ext cx="3867747" cy="470312"/>
        </a:xfrm>
        <a:custGeom>
          <a:avLst/>
          <a:gdLst/>
          <a:ahLst/>
          <a:cxnLst/>
          <a:rect l="0" t="0" r="0" b="0"/>
          <a:pathLst>
            <a:path>
              <a:moveTo>
                <a:pt x="0" y="0"/>
              </a:moveTo>
              <a:lnTo>
                <a:pt x="0" y="324524"/>
              </a:lnTo>
              <a:lnTo>
                <a:pt x="3867747" y="324524"/>
              </a:lnTo>
              <a:lnTo>
                <a:pt x="3867747" y="47031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22F7EB-F2A4-405D-A4A9-D4B0E30980F5}">
      <dsp:nvSpPr>
        <dsp:cNvPr id="0" name=""/>
        <dsp:cNvSpPr/>
      </dsp:nvSpPr>
      <dsp:spPr>
        <a:xfrm>
          <a:off x="4616103" y="2918578"/>
          <a:ext cx="1944307" cy="470312"/>
        </a:xfrm>
        <a:custGeom>
          <a:avLst/>
          <a:gdLst/>
          <a:ahLst/>
          <a:cxnLst/>
          <a:rect l="0" t="0" r="0" b="0"/>
          <a:pathLst>
            <a:path>
              <a:moveTo>
                <a:pt x="0" y="0"/>
              </a:moveTo>
              <a:lnTo>
                <a:pt x="0" y="324524"/>
              </a:lnTo>
              <a:lnTo>
                <a:pt x="1944307" y="324524"/>
              </a:lnTo>
              <a:lnTo>
                <a:pt x="1944307" y="47031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958FEA-423B-4D8C-85A2-D306E0C0D344}">
      <dsp:nvSpPr>
        <dsp:cNvPr id="0" name=""/>
        <dsp:cNvSpPr/>
      </dsp:nvSpPr>
      <dsp:spPr>
        <a:xfrm>
          <a:off x="4570383" y="2918578"/>
          <a:ext cx="91440" cy="476218"/>
        </a:xfrm>
        <a:custGeom>
          <a:avLst/>
          <a:gdLst/>
          <a:ahLst/>
          <a:cxnLst/>
          <a:rect l="0" t="0" r="0" b="0"/>
          <a:pathLst>
            <a:path>
              <a:moveTo>
                <a:pt x="45720" y="0"/>
              </a:moveTo>
              <a:lnTo>
                <a:pt x="45720" y="47621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DDC68E-271F-4E8B-ABD0-595836B5A83C}">
      <dsp:nvSpPr>
        <dsp:cNvPr id="0" name=""/>
        <dsp:cNvSpPr/>
      </dsp:nvSpPr>
      <dsp:spPr>
        <a:xfrm>
          <a:off x="2713531" y="2918578"/>
          <a:ext cx="1902572" cy="470312"/>
        </a:xfrm>
        <a:custGeom>
          <a:avLst/>
          <a:gdLst/>
          <a:ahLst/>
          <a:cxnLst/>
          <a:rect l="0" t="0" r="0" b="0"/>
          <a:pathLst>
            <a:path>
              <a:moveTo>
                <a:pt x="1902572" y="0"/>
              </a:moveTo>
              <a:lnTo>
                <a:pt x="1902572" y="324524"/>
              </a:lnTo>
              <a:lnTo>
                <a:pt x="0" y="324524"/>
              </a:lnTo>
              <a:lnTo>
                <a:pt x="0" y="47031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1B1E28-E368-4693-ADEC-1D46ED27781A}">
      <dsp:nvSpPr>
        <dsp:cNvPr id="0" name=""/>
        <dsp:cNvSpPr/>
      </dsp:nvSpPr>
      <dsp:spPr>
        <a:xfrm>
          <a:off x="790091" y="2918578"/>
          <a:ext cx="3826012" cy="470312"/>
        </a:xfrm>
        <a:custGeom>
          <a:avLst/>
          <a:gdLst/>
          <a:ahLst/>
          <a:cxnLst/>
          <a:rect l="0" t="0" r="0" b="0"/>
          <a:pathLst>
            <a:path>
              <a:moveTo>
                <a:pt x="3826012" y="0"/>
              </a:moveTo>
              <a:lnTo>
                <a:pt x="3826012" y="324524"/>
              </a:lnTo>
              <a:lnTo>
                <a:pt x="0" y="324524"/>
              </a:lnTo>
              <a:lnTo>
                <a:pt x="0" y="47031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235292-8843-444D-B685-FA647F7A31B9}">
      <dsp:nvSpPr>
        <dsp:cNvPr id="0" name=""/>
        <dsp:cNvSpPr/>
      </dsp:nvSpPr>
      <dsp:spPr>
        <a:xfrm>
          <a:off x="4422318" y="1440706"/>
          <a:ext cx="193784" cy="478556"/>
        </a:xfrm>
        <a:custGeom>
          <a:avLst/>
          <a:gdLst/>
          <a:ahLst/>
          <a:cxnLst/>
          <a:rect l="0" t="0" r="0" b="0"/>
          <a:pathLst>
            <a:path>
              <a:moveTo>
                <a:pt x="0" y="0"/>
              </a:moveTo>
              <a:lnTo>
                <a:pt x="0" y="332768"/>
              </a:lnTo>
              <a:lnTo>
                <a:pt x="193784" y="332768"/>
              </a:lnTo>
              <a:lnTo>
                <a:pt x="193784" y="4785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B0CCF6-3FBD-46AE-A8AD-4CB8B36DAE4E}">
      <dsp:nvSpPr>
        <dsp:cNvPr id="0" name=""/>
        <dsp:cNvSpPr/>
      </dsp:nvSpPr>
      <dsp:spPr>
        <a:xfrm>
          <a:off x="3619294" y="441392"/>
          <a:ext cx="1606047" cy="99931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3652DCF-ED8A-4D0B-8A50-4D10BA0BFDF6}">
      <dsp:nvSpPr>
        <dsp:cNvPr id="0" name=""/>
        <dsp:cNvSpPr/>
      </dsp:nvSpPr>
      <dsp:spPr>
        <a:xfrm>
          <a:off x="3794152" y="607507"/>
          <a:ext cx="1606047" cy="99931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smtClean="0">
              <a:ln/>
              <a:solidFill>
                <a:srgbClr val="002060"/>
              </a:solidFill>
              <a:effectLst/>
              <a:latin typeface="Cambria" panose="02040503050406030204" pitchFamily="18" charset="0"/>
            </a:rPr>
            <a:t>Administrator</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kern="1200" cap="none" normalizeH="0" baseline="0" dirty="0" smtClean="0">
              <a:ln/>
              <a:solidFill>
                <a:srgbClr val="002060"/>
              </a:solidFill>
              <a:effectLst/>
              <a:latin typeface="Cambria" panose="02040503050406030204" pitchFamily="18" charset="0"/>
            </a:rPr>
            <a:t>-Presidential appointment</a:t>
          </a: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GB" sz="1100" b="0" i="0" u="none" strike="noStrike" kern="1200" cap="none" normalizeH="0" baseline="0" dirty="0" smtClean="0">
              <a:ln/>
              <a:solidFill>
                <a:srgbClr val="002060"/>
              </a:solidFill>
              <a:effectLst/>
              <a:latin typeface="Cambria" panose="02040503050406030204" pitchFamily="18" charset="0"/>
            </a:rPr>
            <a:t>Senate confirmed</a:t>
          </a:r>
        </a:p>
      </dsp:txBody>
      <dsp:txXfrm>
        <a:off x="3823421" y="636776"/>
        <a:ext cx="1547509" cy="940776"/>
      </dsp:txXfrm>
    </dsp:sp>
    <dsp:sp modelId="{3847981B-FD25-4EBB-8CA2-3322E2FE41E0}">
      <dsp:nvSpPr>
        <dsp:cNvPr id="0" name=""/>
        <dsp:cNvSpPr/>
      </dsp:nvSpPr>
      <dsp:spPr>
        <a:xfrm>
          <a:off x="3829241" y="1919263"/>
          <a:ext cx="1573723" cy="99931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66B7A81-BE1C-4206-A1F3-201EC89B8EC2}">
      <dsp:nvSpPr>
        <dsp:cNvPr id="0" name=""/>
        <dsp:cNvSpPr/>
      </dsp:nvSpPr>
      <dsp:spPr>
        <a:xfrm>
          <a:off x="4004099" y="2085379"/>
          <a:ext cx="1573723" cy="99931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smtClean="0">
              <a:ln/>
              <a:solidFill>
                <a:srgbClr val="002060"/>
              </a:solidFill>
              <a:effectLst/>
              <a:latin typeface="Cambria" panose="02040503050406030204" pitchFamily="18" charset="0"/>
            </a:rPr>
            <a:t>Deputy Administrator</a:t>
          </a:r>
        </a:p>
      </dsp:txBody>
      <dsp:txXfrm>
        <a:off x="4033368" y="2114648"/>
        <a:ext cx="1515185" cy="940776"/>
      </dsp:txXfrm>
    </dsp:sp>
    <dsp:sp modelId="{F59FA5AC-9060-4A2F-8229-856C582330C9}">
      <dsp:nvSpPr>
        <dsp:cNvPr id="0" name=""/>
        <dsp:cNvSpPr/>
      </dsp:nvSpPr>
      <dsp:spPr>
        <a:xfrm>
          <a:off x="3229" y="3388890"/>
          <a:ext cx="1573723" cy="99931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58725004-F473-4275-9637-4932D09F4ACA}">
      <dsp:nvSpPr>
        <dsp:cNvPr id="0" name=""/>
        <dsp:cNvSpPr/>
      </dsp:nvSpPr>
      <dsp:spPr>
        <a:xfrm>
          <a:off x="178087" y="3555006"/>
          <a:ext cx="1573723" cy="99931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900" b="1" i="0" u="none" strike="noStrike" kern="1200" cap="none" normalizeH="0" baseline="0" dirty="0" smtClean="0">
            <a:ln/>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900" b="1" i="0" u="none" strike="noStrike" kern="1200" cap="none" normalizeH="0" baseline="0" dirty="0" smtClean="0">
            <a:ln/>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1" i="0" u="none" strike="noStrike" kern="1200" cap="none" normalizeH="0" baseline="0" dirty="0" smtClean="0">
            <a:ln/>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smtClean="0">
              <a:ln/>
              <a:solidFill>
                <a:srgbClr val="002060"/>
              </a:solidFill>
              <a:effectLst/>
              <a:latin typeface="Cambria" panose="02040503050406030204" pitchFamily="18" charset="0"/>
            </a:rPr>
            <a:t>Information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smtClean="0">
              <a:ln/>
              <a:solidFill>
                <a:srgbClr val="002060"/>
              </a:solidFill>
              <a:effectLst/>
              <a:latin typeface="Cambria" panose="02040503050406030204" pitchFamily="18" charset="0"/>
            </a:rPr>
            <a:t>Policy</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kern="1200" cap="none" normalizeH="0" baseline="0" dirty="0" smtClean="0">
              <a:ln/>
              <a:solidFill>
                <a:srgbClr val="002060"/>
              </a:solidFill>
              <a:effectLst/>
              <a:latin typeface="Cambria" panose="02040503050406030204" pitchFamily="18" charset="0"/>
            </a:rPr>
            <a:t> - 6 policy analysts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kern="1200" cap="none" normalizeH="0" baseline="0" dirty="0" smtClean="0">
              <a:ln/>
              <a:solidFill>
                <a:srgbClr val="002060"/>
              </a:solidFill>
              <a:effectLst/>
              <a:latin typeface="Cambria" panose="02040503050406030204" pitchFamily="18" charset="0"/>
            </a:rPr>
            <a:t>- 1 IT manager</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900" b="0" i="0" u="none" strike="noStrike" kern="1200" cap="none" normalizeH="0" baseline="0" dirty="0" smtClean="0">
            <a:ln/>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900" b="1" i="0" u="none" strike="noStrike" kern="1200" cap="none" normalizeH="0" baseline="0" dirty="0" smtClean="0">
            <a:ln/>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900" b="1" i="0" u="none" strike="noStrike" kern="1200" cap="none" normalizeH="0" baseline="0" dirty="0" smtClean="0">
            <a:ln/>
            <a:effectLst/>
            <a:latin typeface="Cambria" panose="02040503050406030204" pitchFamily="18" charset="0"/>
          </a:endParaRPr>
        </a:p>
      </dsp:txBody>
      <dsp:txXfrm>
        <a:off x="207356" y="3584275"/>
        <a:ext cx="1515185" cy="940776"/>
      </dsp:txXfrm>
    </dsp:sp>
    <dsp:sp modelId="{E67817D0-743D-429C-A1CD-8451FBFE3230}">
      <dsp:nvSpPr>
        <dsp:cNvPr id="0" name=""/>
        <dsp:cNvSpPr/>
      </dsp:nvSpPr>
      <dsp:spPr>
        <a:xfrm>
          <a:off x="1926669" y="3388890"/>
          <a:ext cx="1573723" cy="99931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69E2847-C35A-4CCA-8770-BA6C20F25865}">
      <dsp:nvSpPr>
        <dsp:cNvPr id="0" name=""/>
        <dsp:cNvSpPr/>
      </dsp:nvSpPr>
      <dsp:spPr>
        <a:xfrm>
          <a:off x="2101527" y="3555006"/>
          <a:ext cx="1573723" cy="99931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1" i="0" u="none" strike="noStrike" kern="1200" cap="none" normalizeH="0" baseline="0" dirty="0" smtClean="0">
            <a:ln/>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smtClean="0">
              <a:ln/>
              <a:solidFill>
                <a:srgbClr val="002060"/>
              </a:solidFill>
              <a:effectLst/>
              <a:latin typeface="Cambria" panose="02040503050406030204" pitchFamily="18" charset="0"/>
            </a:rPr>
            <a:t>Statistical &amp;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smtClean="0">
              <a:ln/>
              <a:solidFill>
                <a:srgbClr val="002060"/>
              </a:solidFill>
              <a:effectLst/>
              <a:latin typeface="Cambria" panose="02040503050406030204" pitchFamily="18" charset="0"/>
            </a:rPr>
            <a:t>Science Policy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kern="1200" cap="none" normalizeH="0" baseline="0" dirty="0" smtClean="0">
              <a:ln/>
              <a:solidFill>
                <a:srgbClr val="002060"/>
              </a:solidFill>
              <a:effectLst/>
              <a:latin typeface="Cambria" panose="02040503050406030204" pitchFamily="18" charset="0"/>
            </a:rPr>
            <a:t>-4 statisticians</a:t>
          </a:r>
        </a:p>
        <a:p>
          <a:pPr algn="ctr">
            <a:spcBef>
              <a:spcPct val="0"/>
            </a:spcBef>
          </a:pPr>
          <a:r>
            <a:rPr kumimoji="0" lang="en-US" sz="1100" b="0" i="0" u="none" strike="noStrike" kern="1200" cap="none" normalizeH="0" baseline="0" dirty="0" smtClean="0">
              <a:ln/>
              <a:solidFill>
                <a:srgbClr val="002060"/>
              </a:solidFill>
              <a:effectLst/>
              <a:latin typeface="Cambria" panose="02040503050406030204" pitchFamily="18" charset="0"/>
            </a:rPr>
            <a:t>-1 epidemiologist</a:t>
          </a:r>
        </a:p>
        <a:p>
          <a:pPr algn="ctr">
            <a:spcBef>
              <a:spcPct val="0"/>
            </a:spcBef>
          </a:pPr>
          <a:r>
            <a:rPr kumimoji="0" lang="en-US" sz="1100" b="0" i="0" u="none" strike="noStrike" kern="1200" cap="none" normalizeH="0" baseline="0" dirty="0" smtClean="0">
              <a:ln/>
              <a:solidFill>
                <a:srgbClr val="002060"/>
              </a:solidFill>
              <a:effectLst/>
              <a:latin typeface="Cambria" panose="02040503050406030204" pitchFamily="18" charset="0"/>
            </a:rPr>
            <a:t>-1 toxicologist</a:t>
          </a:r>
          <a:endParaRPr kumimoji="0" lang="en-GB" sz="1100" b="0" i="0" u="none" strike="noStrike" kern="1200" cap="none" normalizeH="0" baseline="0" dirty="0" smtClean="0">
            <a:ln/>
            <a:solidFill>
              <a:srgbClr val="002060"/>
            </a:solidFill>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300" b="0" i="0" u="none" strike="noStrike" kern="1200" cap="none" normalizeH="0" baseline="0" dirty="0" smtClean="0">
            <a:ln/>
            <a:effectLst/>
            <a:latin typeface="Cambria" panose="02040503050406030204" pitchFamily="18" charset="0"/>
          </a:endParaRPr>
        </a:p>
      </dsp:txBody>
      <dsp:txXfrm>
        <a:off x="2130796" y="3584275"/>
        <a:ext cx="1515185" cy="940776"/>
      </dsp:txXfrm>
    </dsp:sp>
    <dsp:sp modelId="{9793BA08-BFEC-41C4-AC37-CDE9517125C2}">
      <dsp:nvSpPr>
        <dsp:cNvPr id="0" name=""/>
        <dsp:cNvSpPr/>
      </dsp:nvSpPr>
      <dsp:spPr>
        <a:xfrm>
          <a:off x="3829241" y="3394796"/>
          <a:ext cx="1573723" cy="99931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5E335F8A-3EBF-4459-A475-9E3577ECB43E}">
      <dsp:nvSpPr>
        <dsp:cNvPr id="0" name=""/>
        <dsp:cNvSpPr/>
      </dsp:nvSpPr>
      <dsp:spPr>
        <a:xfrm>
          <a:off x="4004099" y="3560912"/>
          <a:ext cx="1573723" cy="99931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smtClean="0">
              <a:ln/>
              <a:solidFill>
                <a:srgbClr val="002060"/>
              </a:solidFill>
              <a:effectLst/>
              <a:latin typeface="Cambria" panose="02040503050406030204" pitchFamily="18" charset="0"/>
            </a:rPr>
            <a:t>Natural Resources &amp;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smtClean="0">
              <a:ln/>
              <a:solidFill>
                <a:srgbClr val="002060"/>
              </a:solidFill>
              <a:effectLst/>
              <a:latin typeface="Cambria" panose="02040503050406030204" pitchFamily="18" charset="0"/>
            </a:rPr>
            <a:t>Environment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kern="1200" cap="none" normalizeH="0" baseline="0" dirty="0" smtClean="0">
              <a:ln/>
              <a:solidFill>
                <a:srgbClr val="002060"/>
              </a:solidFill>
              <a:effectLst/>
              <a:latin typeface="Cambria" panose="02040503050406030204" pitchFamily="18" charset="0"/>
            </a:rPr>
            <a:t>- 6 policy analysts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kern="1200" cap="none" normalizeH="0" baseline="0" dirty="0" smtClean="0">
              <a:ln/>
              <a:solidFill>
                <a:srgbClr val="002060"/>
              </a:solidFill>
              <a:effectLst/>
              <a:latin typeface="Cambria" panose="02040503050406030204" pitchFamily="18" charset="0"/>
            </a:rPr>
            <a:t>- 1 economist</a:t>
          </a:r>
        </a:p>
      </dsp:txBody>
      <dsp:txXfrm>
        <a:off x="4033368" y="3590181"/>
        <a:ext cx="1515185" cy="940776"/>
      </dsp:txXfrm>
    </dsp:sp>
    <dsp:sp modelId="{D70AD1BB-C49F-4639-81D6-56B8DAE922D6}">
      <dsp:nvSpPr>
        <dsp:cNvPr id="0" name=""/>
        <dsp:cNvSpPr/>
      </dsp:nvSpPr>
      <dsp:spPr>
        <a:xfrm>
          <a:off x="5773548" y="3388890"/>
          <a:ext cx="1573723" cy="99931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E05F880D-82AA-40F5-9D6D-D6C2A5B3FCBA}">
      <dsp:nvSpPr>
        <dsp:cNvPr id="0" name=""/>
        <dsp:cNvSpPr/>
      </dsp:nvSpPr>
      <dsp:spPr>
        <a:xfrm>
          <a:off x="5948407" y="3555006"/>
          <a:ext cx="1573723" cy="99931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kern="1200" cap="none" normalizeH="0" baseline="0" dirty="0" smtClean="0">
              <a:ln/>
              <a:solidFill>
                <a:srgbClr val="002060"/>
              </a:solidFill>
              <a:effectLst/>
              <a:latin typeface="Cambria" panose="02040503050406030204" pitchFamily="18" charset="0"/>
            </a:rPr>
            <a:t>Transportation &amp;</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kern="1200" cap="none" normalizeH="0" baseline="0" dirty="0" smtClean="0">
              <a:ln/>
              <a:solidFill>
                <a:srgbClr val="002060"/>
              </a:solidFill>
              <a:effectLst/>
              <a:latin typeface="Cambria" panose="02040503050406030204" pitchFamily="18" charset="0"/>
            </a:rPr>
            <a:t> Security</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kern="1200" cap="none" normalizeH="0" baseline="0" dirty="0" smtClean="0">
              <a:ln/>
              <a:solidFill>
                <a:srgbClr val="002060"/>
              </a:solidFill>
              <a:effectLst/>
              <a:latin typeface="Cambria" panose="02040503050406030204" pitchFamily="18" charset="0"/>
            </a:rPr>
            <a:t>- 7 policy analysts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kern="1200" cap="none" normalizeH="0" baseline="0" dirty="0" smtClean="0">
              <a:ln/>
              <a:solidFill>
                <a:srgbClr val="002060"/>
              </a:solidFill>
              <a:effectLst/>
              <a:latin typeface="Cambria" panose="02040503050406030204" pitchFamily="18" charset="0"/>
            </a:rPr>
            <a:t>- 1 economist</a:t>
          </a:r>
        </a:p>
      </dsp:txBody>
      <dsp:txXfrm>
        <a:off x="5977676" y="3584275"/>
        <a:ext cx="1515185" cy="940776"/>
      </dsp:txXfrm>
    </dsp:sp>
    <dsp:sp modelId="{CF5287A6-391E-4276-A5C0-1808FB8C8CFF}">
      <dsp:nvSpPr>
        <dsp:cNvPr id="0" name=""/>
        <dsp:cNvSpPr/>
      </dsp:nvSpPr>
      <dsp:spPr>
        <a:xfrm>
          <a:off x="7696988" y="3388890"/>
          <a:ext cx="1573723" cy="99931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2150A13-E0E3-4DCC-A248-D2038E53D639}">
      <dsp:nvSpPr>
        <dsp:cNvPr id="0" name=""/>
        <dsp:cNvSpPr/>
      </dsp:nvSpPr>
      <dsp:spPr>
        <a:xfrm>
          <a:off x="7871846" y="3555006"/>
          <a:ext cx="1573723" cy="99931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300" b="1" i="0" u="none" strike="noStrike" kern="1200" cap="none" normalizeH="0" baseline="0" dirty="0" smtClean="0">
            <a:ln/>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smtClean="0">
              <a:ln/>
              <a:solidFill>
                <a:srgbClr val="002060"/>
              </a:solidFill>
              <a:effectLst/>
              <a:latin typeface="Cambria" panose="02040503050406030204" pitchFamily="18" charset="0"/>
            </a:rPr>
            <a:t>Food, Health  &amp;</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smtClean="0">
              <a:ln/>
              <a:solidFill>
                <a:srgbClr val="002060"/>
              </a:solidFill>
              <a:effectLst/>
              <a:latin typeface="Cambria" panose="02040503050406030204" pitchFamily="18" charset="0"/>
            </a:rPr>
            <a:t> Labor</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kern="1200" cap="none" normalizeH="0" baseline="0" dirty="0" smtClean="0">
              <a:ln/>
              <a:solidFill>
                <a:srgbClr val="002060"/>
              </a:solidFill>
              <a:effectLst/>
              <a:latin typeface="Cambria" panose="02040503050406030204" pitchFamily="18" charset="0"/>
            </a:rPr>
            <a:t>- 6 policy analysts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kern="1200" cap="none" normalizeH="0" baseline="0" dirty="0" smtClean="0">
              <a:ln/>
              <a:solidFill>
                <a:srgbClr val="002060"/>
              </a:solidFill>
              <a:effectLst/>
              <a:latin typeface="Cambria" panose="02040503050406030204" pitchFamily="18" charset="0"/>
            </a:rPr>
            <a:t>- 1 economist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300" b="1" i="0" u="none" strike="noStrike" kern="1200" cap="none" normalizeH="0" baseline="0" dirty="0" smtClean="0">
            <a:ln/>
            <a:effectLst/>
            <a:latin typeface="Cambria" panose="02040503050406030204" pitchFamily="18" charset="0"/>
          </a:endParaRPr>
        </a:p>
      </dsp:txBody>
      <dsp:txXfrm>
        <a:off x="7901115" y="3584275"/>
        <a:ext cx="1515185" cy="940776"/>
      </dsp:txXfrm>
    </dsp:sp>
    <dsp:sp modelId="{6046357F-C119-4E54-9F15-3B3A7BC22BCB}">
      <dsp:nvSpPr>
        <dsp:cNvPr id="0" name=""/>
        <dsp:cNvSpPr/>
      </dsp:nvSpPr>
      <dsp:spPr>
        <a:xfrm>
          <a:off x="1905604" y="1915056"/>
          <a:ext cx="1573723" cy="99931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4DB7267-5592-4D0B-B942-87D44CFFDEF6}">
      <dsp:nvSpPr>
        <dsp:cNvPr id="0" name=""/>
        <dsp:cNvSpPr/>
      </dsp:nvSpPr>
      <dsp:spPr>
        <a:xfrm>
          <a:off x="2080462" y="2081171"/>
          <a:ext cx="1573723" cy="99931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kern="1200" cap="none" normalizeH="0" baseline="0" dirty="0" smtClean="0">
              <a:ln/>
              <a:solidFill>
                <a:srgbClr val="002060"/>
              </a:solidFill>
              <a:effectLst/>
              <a:latin typeface="Cambria" panose="02040503050406030204" pitchFamily="18" charset="0"/>
            </a:rPr>
            <a:t>Associate Administrator</a:t>
          </a:r>
        </a:p>
      </dsp:txBody>
      <dsp:txXfrm>
        <a:off x="2109731" y="2110440"/>
        <a:ext cx="1515185" cy="940776"/>
      </dsp:txXfrm>
    </dsp:sp>
    <dsp:sp modelId="{8EDF88EA-0C09-4061-AD79-1452D24F4592}">
      <dsp:nvSpPr>
        <dsp:cNvPr id="0" name=""/>
        <dsp:cNvSpPr/>
      </dsp:nvSpPr>
      <dsp:spPr>
        <a:xfrm>
          <a:off x="7666914" y="2268464"/>
          <a:ext cx="1186902" cy="66771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35D4687-4C08-4325-B6CA-46BC10DDD4BB}">
      <dsp:nvSpPr>
        <dsp:cNvPr id="0" name=""/>
        <dsp:cNvSpPr/>
      </dsp:nvSpPr>
      <dsp:spPr>
        <a:xfrm>
          <a:off x="7841773" y="2434579"/>
          <a:ext cx="1186902" cy="66771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smtClean="0">
              <a:ln/>
              <a:solidFill>
                <a:srgbClr val="002060"/>
              </a:solidFill>
              <a:effectLst/>
              <a:latin typeface="Cambria" panose="02040503050406030204" pitchFamily="18" charset="0"/>
            </a:rPr>
            <a:t>Records Management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smtClean="0">
              <a:ln/>
              <a:solidFill>
                <a:srgbClr val="002060"/>
              </a:solidFill>
              <a:effectLst/>
              <a:latin typeface="Cambria" panose="02040503050406030204" pitchFamily="18" charset="0"/>
            </a:rPr>
            <a:t>Center</a:t>
          </a:r>
        </a:p>
      </dsp:txBody>
      <dsp:txXfrm>
        <a:off x="7861330" y="2454136"/>
        <a:ext cx="1147788" cy="62859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6540500" y="8896350"/>
            <a:ext cx="3984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438" tIns="44917" rIns="91438" bIns="44917" anchor="ctr">
            <a:spAutoFit/>
          </a:bodyPr>
          <a:lstStyle>
            <a:lvl1pPr defTabSz="923925">
              <a:defRPr>
                <a:solidFill>
                  <a:schemeClr val="tx1"/>
                </a:solidFill>
                <a:latin typeface="Times New Roman" panose="02020603050405020304" pitchFamily="18" charset="0"/>
              </a:defRPr>
            </a:lvl1pPr>
            <a:lvl2pPr marL="742950" indent="-285750" defTabSz="923925">
              <a:defRPr>
                <a:solidFill>
                  <a:schemeClr val="tx1"/>
                </a:solidFill>
                <a:latin typeface="Times New Roman" panose="02020603050405020304" pitchFamily="18" charset="0"/>
              </a:defRPr>
            </a:lvl2pPr>
            <a:lvl3pPr marL="1143000" indent="-228600" defTabSz="923925">
              <a:defRPr>
                <a:solidFill>
                  <a:schemeClr val="tx1"/>
                </a:solidFill>
                <a:latin typeface="Times New Roman" panose="02020603050405020304" pitchFamily="18" charset="0"/>
              </a:defRPr>
            </a:lvl3pPr>
            <a:lvl4pPr marL="1600200" indent="-228600" defTabSz="923925">
              <a:defRPr>
                <a:solidFill>
                  <a:schemeClr val="tx1"/>
                </a:solidFill>
                <a:latin typeface="Times New Roman" panose="02020603050405020304" pitchFamily="18" charset="0"/>
              </a:defRPr>
            </a:lvl4pPr>
            <a:lvl5pPr marL="2057400" indent="-228600" defTabSz="923925">
              <a:defRPr>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a:solidFill>
                  <a:schemeClr val="tx1"/>
                </a:solidFill>
                <a:latin typeface="Times New Roman" panose="02020603050405020304" pitchFamily="18" charset="0"/>
              </a:defRPr>
            </a:lvl9pPr>
          </a:lstStyle>
          <a:p>
            <a:pPr algn="r">
              <a:defRPr/>
            </a:pPr>
            <a:fld id="{1F3502AF-A96D-42CF-9669-9C2C0D094F81}" type="slidenum">
              <a:rPr lang="en-US" altLang="en-US" sz="1400" smtClean="0"/>
              <a:pPr algn="r">
                <a:defRPr/>
              </a:pPr>
              <a:t>‹#›</a:t>
            </a:fld>
            <a:endParaRPr lang="en-US" altLang="en-US" sz="1400" dirty="0" smtClean="0"/>
          </a:p>
        </p:txBody>
      </p:sp>
    </p:spTree>
    <p:extLst>
      <p:ext uri="{BB962C8B-B14F-4D97-AF65-F5344CB8AC3E}">
        <p14:creationId xmlns:p14="http://schemas.microsoft.com/office/powerpoint/2010/main" val="205470922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227013" y="4340225"/>
            <a:ext cx="6556375" cy="4608513"/>
          </a:xfrm>
          <a:prstGeom prst="rect">
            <a:avLst/>
          </a:prstGeom>
          <a:noFill/>
          <a:ln w="12700">
            <a:noFill/>
            <a:miter lim="800000"/>
            <a:headEnd/>
            <a:tailEnd/>
          </a:ln>
          <a:effectLst/>
        </p:spPr>
        <p:txBody>
          <a:bodyPr vert="horz" wrap="square" lIns="91438" tIns="44917" rIns="91438" bIns="44917"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1" name="Rectangle 3"/>
          <p:cNvSpPr>
            <a:spLocks noGrp="1" noRot="1" noChangeAspect="1" noChangeArrowheads="1" noTextEdit="1"/>
          </p:cNvSpPr>
          <p:nvPr>
            <p:ph type="sldImg" idx="2"/>
          </p:nvPr>
        </p:nvSpPr>
        <p:spPr bwMode="auto">
          <a:xfrm>
            <a:off x="996950" y="704850"/>
            <a:ext cx="5016500" cy="34718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36868" name="Rectangle 4"/>
          <p:cNvSpPr>
            <a:spLocks noChangeArrowheads="1"/>
          </p:cNvSpPr>
          <p:nvPr/>
        </p:nvSpPr>
        <p:spPr bwMode="auto">
          <a:xfrm>
            <a:off x="6540500" y="8894763"/>
            <a:ext cx="39846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438" tIns="44917" rIns="91438" bIns="44917" anchor="ctr">
            <a:spAutoFit/>
          </a:bodyPr>
          <a:lstStyle>
            <a:lvl1pPr defTabSz="923925">
              <a:defRPr>
                <a:solidFill>
                  <a:schemeClr val="tx1"/>
                </a:solidFill>
                <a:latin typeface="Times New Roman" panose="02020603050405020304" pitchFamily="18" charset="0"/>
              </a:defRPr>
            </a:lvl1pPr>
            <a:lvl2pPr marL="742950" indent="-285750" defTabSz="923925">
              <a:defRPr>
                <a:solidFill>
                  <a:schemeClr val="tx1"/>
                </a:solidFill>
                <a:latin typeface="Times New Roman" panose="02020603050405020304" pitchFamily="18" charset="0"/>
              </a:defRPr>
            </a:lvl2pPr>
            <a:lvl3pPr marL="1143000" indent="-228600" defTabSz="923925">
              <a:defRPr>
                <a:solidFill>
                  <a:schemeClr val="tx1"/>
                </a:solidFill>
                <a:latin typeface="Times New Roman" panose="02020603050405020304" pitchFamily="18" charset="0"/>
              </a:defRPr>
            </a:lvl3pPr>
            <a:lvl4pPr marL="1600200" indent="-228600" defTabSz="923925">
              <a:defRPr>
                <a:solidFill>
                  <a:schemeClr val="tx1"/>
                </a:solidFill>
                <a:latin typeface="Times New Roman" panose="02020603050405020304" pitchFamily="18" charset="0"/>
              </a:defRPr>
            </a:lvl4pPr>
            <a:lvl5pPr marL="2057400" indent="-228600" defTabSz="923925">
              <a:defRPr>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a:solidFill>
                  <a:schemeClr val="tx1"/>
                </a:solidFill>
                <a:latin typeface="Times New Roman" panose="02020603050405020304" pitchFamily="18" charset="0"/>
              </a:defRPr>
            </a:lvl9pPr>
          </a:lstStyle>
          <a:p>
            <a:pPr algn="r">
              <a:defRPr/>
            </a:pPr>
            <a:fld id="{E621CAD6-E4A2-48D8-93F3-5ECF8F57FDBE}" type="slidenum">
              <a:rPr lang="en-US" altLang="en-US" sz="1400" smtClean="0"/>
              <a:pPr algn="r">
                <a:defRPr/>
              </a:pPr>
              <a:t>‹#›</a:t>
            </a:fld>
            <a:endParaRPr lang="en-US" altLang="en-US" sz="1400" dirty="0" smtClean="0"/>
          </a:p>
        </p:txBody>
      </p:sp>
    </p:spTree>
    <p:extLst>
      <p:ext uri="{BB962C8B-B14F-4D97-AF65-F5344CB8AC3E}">
        <p14:creationId xmlns:p14="http://schemas.microsoft.com/office/powerpoint/2010/main" val="1480866136"/>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0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0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0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0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0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
        <p:nvSpPr>
          <p:cNvPr id="1024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7908116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
        <p:nvSpPr>
          <p:cNvPr id="2662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7619336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
        <p:nvSpPr>
          <p:cNvPr id="2867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7285925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
        <p:nvSpPr>
          <p:cNvPr id="3072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3152355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
        <p:nvSpPr>
          <p:cNvPr id="3277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1846044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
        <p:nvSpPr>
          <p:cNvPr id="34819"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36159282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
        <p:nvSpPr>
          <p:cNvPr id="3686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7281135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
        <p:nvSpPr>
          <p:cNvPr id="3789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36077942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
        <p:nvSpPr>
          <p:cNvPr id="3891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2778419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26007888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960318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
        <p:nvSpPr>
          <p:cNvPr id="1229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5290738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z="1100" dirty="0" smtClean="0"/>
          </a:p>
        </p:txBody>
      </p:sp>
    </p:spTree>
    <p:extLst>
      <p:ext uri="{BB962C8B-B14F-4D97-AF65-F5344CB8AC3E}">
        <p14:creationId xmlns:p14="http://schemas.microsoft.com/office/powerpoint/2010/main" val="30591602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4258673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
        <p:nvSpPr>
          <p:cNvPr id="1229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04615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
        <p:nvSpPr>
          <p:cNvPr id="14339"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3509009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632389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
        <p:nvSpPr>
          <p:cNvPr id="1843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491675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
        <p:nvSpPr>
          <p:cNvPr id="2048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408515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
        <p:nvSpPr>
          <p:cNvPr id="2253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486919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
        <p:nvSpPr>
          <p:cNvPr id="24579"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3705352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6"/>
          <p:cNvPicPr>
            <a:picLocks noChangeAspect="1"/>
          </p:cNvPicPr>
          <p:nvPr userDrawn="1"/>
        </p:nvPicPr>
        <p:blipFill>
          <a:blip r:embed="rId2">
            <a:lum bright="70000" contrast="-70000"/>
            <a:extLst>
              <a:ext uri="{28A0092B-C50C-407E-A947-70E740481C1C}">
                <a14:useLocalDpi xmlns:a14="http://schemas.microsoft.com/office/drawing/2010/main" val="0"/>
              </a:ext>
            </a:extLst>
          </a:blip>
          <a:srcRect l="32787" b="37704"/>
          <a:stretch>
            <a:fillRect/>
          </a:stretch>
        </p:blipFill>
        <p:spPr bwMode="auto">
          <a:xfrm>
            <a:off x="0" y="5410200"/>
            <a:ext cx="15621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fld id="{844ECEC1-78DB-43E5-B3EC-0FE92EDD1A6A}" type="datetimeFigureOut">
              <a:rPr lang="en-US"/>
              <a:pPr>
                <a:defRPr/>
              </a:pPr>
              <a:t>5/14/2018</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dirty="0"/>
          </a:p>
        </p:txBody>
      </p:sp>
      <p:sp>
        <p:nvSpPr>
          <p:cNvPr id="6" name="Slide Number Placeholder 4"/>
          <p:cNvSpPr>
            <a:spLocks noGrp="1"/>
          </p:cNvSpPr>
          <p:nvPr>
            <p:ph type="sldNum" sz="quarter" idx="12"/>
          </p:nvPr>
        </p:nvSpPr>
        <p:spPr/>
        <p:txBody>
          <a:bodyPr/>
          <a:lstStyle>
            <a:lvl1pPr>
              <a:defRPr/>
            </a:lvl1pPr>
          </a:lstStyle>
          <a:p>
            <a:pPr>
              <a:defRPr/>
            </a:pPr>
            <a:fld id="{1A888A4E-A686-48A8-ABCA-BE011ABBFCD2}" type="slidenum">
              <a:rPr lang="en-US" altLang="en-US"/>
              <a:pPr>
                <a:defRPr/>
              </a:pPr>
              <a:t>‹#›</a:t>
            </a:fld>
            <a:endParaRPr lang="en-US" altLang="en-US" dirty="0"/>
          </a:p>
        </p:txBody>
      </p:sp>
    </p:spTree>
    <p:extLst>
      <p:ext uri="{BB962C8B-B14F-4D97-AF65-F5344CB8AC3E}">
        <p14:creationId xmlns:p14="http://schemas.microsoft.com/office/powerpoint/2010/main" val="586874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51"/>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C60B4F7-9D97-4E3C-B0BB-FE58E7F648A0}" type="datetimeFigureOut">
              <a:rPr lang="en-US"/>
              <a:pPr>
                <a:defRPr/>
              </a:pPr>
              <a:t>5/14/2018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A7ED0A0-255C-4444-BF97-4D758E32A59C}" type="slidenum">
              <a:rPr lang="en-US" altLang="en-US"/>
              <a:pPr>
                <a:defRPr/>
              </a:pPr>
              <a:t>‹#›</a:t>
            </a:fld>
            <a:endParaRPr lang="en-US" altLang="en-US" dirty="0"/>
          </a:p>
        </p:txBody>
      </p:sp>
    </p:spTree>
    <p:extLst>
      <p:ext uri="{BB962C8B-B14F-4D97-AF65-F5344CB8AC3E}">
        <p14:creationId xmlns:p14="http://schemas.microsoft.com/office/powerpoint/2010/main" val="2477259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lum bright="70000" contrast="-70000"/>
            <a:extLst>
              <a:ext uri="{28A0092B-C50C-407E-A947-70E740481C1C}">
                <a14:useLocalDpi xmlns:a14="http://schemas.microsoft.com/office/drawing/2010/main" val="0"/>
              </a:ext>
            </a:extLst>
          </a:blip>
          <a:srcRect l="32787" b="37704"/>
          <a:stretch>
            <a:fillRect/>
          </a:stretch>
        </p:blipFill>
        <p:spPr bwMode="auto">
          <a:xfrm>
            <a:off x="0" y="5410200"/>
            <a:ext cx="15621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7C74970-8820-4715-A35C-6747285EF2BD}" type="datetimeFigureOut">
              <a:rPr lang="en-US"/>
              <a:pPr>
                <a:defRPr/>
              </a:pPr>
              <a:t>5/14/2018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FB29712-37A2-4FD2-AF4D-52D6B8F116D1}" type="slidenum">
              <a:rPr lang="en-US" altLang="en-US"/>
              <a:pPr>
                <a:defRPr/>
              </a:pPr>
              <a:t>‹#›</a:t>
            </a:fld>
            <a:endParaRPr lang="en-US" altLang="en-US" dirty="0"/>
          </a:p>
        </p:txBody>
      </p:sp>
    </p:spTree>
    <p:extLst>
      <p:ext uri="{BB962C8B-B14F-4D97-AF65-F5344CB8AC3E}">
        <p14:creationId xmlns:p14="http://schemas.microsoft.com/office/powerpoint/2010/main" val="2288919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26E5E10-C6CE-4035-9CED-5B522FD22320}" type="datetimeFigureOut">
              <a:rPr lang="en-US"/>
              <a:pPr>
                <a:defRPr/>
              </a:pPr>
              <a:t>5/14/2018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83FF3325-8CF7-494F-A50F-C538A3638D34}" type="slidenum">
              <a:rPr lang="en-US" altLang="en-US"/>
              <a:pPr>
                <a:defRPr/>
              </a:pPr>
              <a:t>‹#›</a:t>
            </a:fld>
            <a:endParaRPr lang="en-US" altLang="en-US" dirty="0"/>
          </a:p>
        </p:txBody>
      </p:sp>
    </p:spTree>
    <p:extLst>
      <p:ext uri="{BB962C8B-B14F-4D97-AF65-F5344CB8AC3E}">
        <p14:creationId xmlns:p14="http://schemas.microsoft.com/office/powerpoint/2010/main" val="156776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6"/>
          <p:cNvPicPr>
            <a:picLocks noChangeAspect="1"/>
          </p:cNvPicPr>
          <p:nvPr userDrawn="1"/>
        </p:nvPicPr>
        <p:blipFill>
          <a:blip r:embed="rId2">
            <a:lum bright="70000" contrast="-70000"/>
            <a:extLst>
              <a:ext uri="{28A0092B-C50C-407E-A947-70E740481C1C}">
                <a14:useLocalDpi xmlns:a14="http://schemas.microsoft.com/office/drawing/2010/main" val="0"/>
              </a:ext>
            </a:extLst>
          </a:blip>
          <a:srcRect l="32787" b="37704"/>
          <a:stretch>
            <a:fillRect/>
          </a:stretch>
        </p:blipFill>
        <p:spPr bwMode="auto">
          <a:xfrm>
            <a:off x="0" y="5410200"/>
            <a:ext cx="15621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fld id="{F0509EC9-6BED-423D-979B-FF9D9DD16CC5}" type="datetimeFigureOut">
              <a:rPr lang="en-US"/>
              <a:pPr>
                <a:defRPr/>
              </a:pPr>
              <a:t>5/14/2018</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dirty="0"/>
          </a:p>
        </p:txBody>
      </p:sp>
      <p:sp>
        <p:nvSpPr>
          <p:cNvPr id="6" name="Slide Number Placeholder 4"/>
          <p:cNvSpPr>
            <a:spLocks noGrp="1"/>
          </p:cNvSpPr>
          <p:nvPr>
            <p:ph type="sldNum" sz="quarter" idx="12"/>
          </p:nvPr>
        </p:nvSpPr>
        <p:spPr/>
        <p:txBody>
          <a:bodyPr/>
          <a:lstStyle>
            <a:lvl1pPr>
              <a:defRPr/>
            </a:lvl1pPr>
          </a:lstStyle>
          <a:p>
            <a:pPr>
              <a:defRPr/>
            </a:pPr>
            <a:fld id="{371AB8C2-80C3-4C40-8B9F-BA55490A2028}" type="slidenum">
              <a:rPr lang="en-US" altLang="en-US"/>
              <a:pPr>
                <a:defRPr/>
              </a:pPr>
              <a:t>‹#›</a:t>
            </a:fld>
            <a:endParaRPr lang="en-US" altLang="en-US" dirty="0"/>
          </a:p>
        </p:txBody>
      </p:sp>
    </p:spTree>
    <p:extLst>
      <p:ext uri="{BB962C8B-B14F-4D97-AF65-F5344CB8AC3E}">
        <p14:creationId xmlns:p14="http://schemas.microsoft.com/office/powerpoint/2010/main" val="3800215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59"/>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6FF79AD-9685-4BE1-B7E8-37F9859DF634}" type="datetimeFigureOut">
              <a:rPr lang="en-US"/>
              <a:pPr>
                <a:defRPr/>
              </a:pPr>
              <a:t>5/14/2018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69A6767-2CC4-4299-BDDB-2B07C3695E0F}" type="slidenum">
              <a:rPr lang="en-US" altLang="en-US"/>
              <a:pPr>
                <a:defRPr/>
              </a:pPr>
              <a:t>‹#›</a:t>
            </a:fld>
            <a:endParaRPr lang="en-US" altLang="en-US" dirty="0"/>
          </a:p>
        </p:txBody>
      </p:sp>
    </p:spTree>
    <p:extLst>
      <p:ext uri="{BB962C8B-B14F-4D97-AF65-F5344CB8AC3E}">
        <p14:creationId xmlns:p14="http://schemas.microsoft.com/office/powerpoint/2010/main" val="1068867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lum bright="70000" contrast="-70000"/>
            <a:extLst>
              <a:ext uri="{28A0092B-C50C-407E-A947-70E740481C1C}">
                <a14:useLocalDpi xmlns:a14="http://schemas.microsoft.com/office/drawing/2010/main" val="0"/>
              </a:ext>
            </a:extLst>
          </a:blip>
          <a:srcRect l="32787" b="37704"/>
          <a:stretch>
            <a:fillRect/>
          </a:stretch>
        </p:blipFill>
        <p:spPr bwMode="auto">
          <a:xfrm>
            <a:off x="0" y="5410200"/>
            <a:ext cx="15621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BE2CC82-3A52-4407-B7C6-0FA517528CC3}" type="datetimeFigureOut">
              <a:rPr lang="en-US"/>
              <a:pPr>
                <a:defRPr/>
              </a:pPr>
              <a:t>5/14/2018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A2850F5-B9FD-44AC-8241-33B5EB6D6F04}" type="slidenum">
              <a:rPr lang="en-US" altLang="en-US"/>
              <a:pPr>
                <a:defRPr/>
              </a:pPr>
              <a:t>‹#›</a:t>
            </a:fld>
            <a:endParaRPr lang="en-US" altLang="en-US" dirty="0"/>
          </a:p>
        </p:txBody>
      </p:sp>
    </p:spTree>
    <p:extLst>
      <p:ext uri="{BB962C8B-B14F-4D97-AF65-F5344CB8AC3E}">
        <p14:creationId xmlns:p14="http://schemas.microsoft.com/office/powerpoint/2010/main" val="177440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A7761F0-B2EF-4AD7-A67C-FA9D02E6F91B}" type="datetimeFigureOut">
              <a:rPr lang="en-US"/>
              <a:pPr>
                <a:defRPr/>
              </a:pPr>
              <a:t>5/14/2018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FEF4BF2E-55B8-4C8E-AB0D-C9E5C2511FD0}" type="slidenum">
              <a:rPr lang="en-US" altLang="en-US"/>
              <a:pPr>
                <a:defRPr/>
              </a:pPr>
              <a:t>‹#›</a:t>
            </a:fld>
            <a:endParaRPr lang="en-US" altLang="en-US" dirty="0"/>
          </a:p>
        </p:txBody>
      </p:sp>
    </p:spTree>
    <p:extLst>
      <p:ext uri="{BB962C8B-B14F-4D97-AF65-F5344CB8AC3E}">
        <p14:creationId xmlns:p14="http://schemas.microsoft.com/office/powerpoint/2010/main" val="22609183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CE3125A-E3AA-4811-ACEF-AA466BBC2C13}" type="datetimeFigureOut">
              <a:rPr lang="en-US"/>
              <a:pPr>
                <a:defRPr/>
              </a:pPr>
              <a:t>5/14/2018</a:t>
            </a:fld>
            <a:endParaRPr lang="en-US" dirty="0"/>
          </a:p>
        </p:txBody>
      </p:sp>
      <p:sp>
        <p:nvSpPr>
          <p:cNvPr id="5" name="Footer Placeholder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470453C9-2C42-4A32-9751-55A08734B73F}"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4752" r:id="rId1"/>
    <p:sldLayoutId id="2147484748" r:id="rId2"/>
    <p:sldLayoutId id="2147484753" r:id="rId3"/>
    <p:sldLayoutId id="2147484749" r:id="rId4"/>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prstClr val="black">
                    <a:tint val="75000"/>
                  </a:prstClr>
                </a:solidFill>
              </a:defRPr>
            </a:lvl1pPr>
          </a:lstStyle>
          <a:p>
            <a:pPr>
              <a:defRPr/>
            </a:pPr>
            <a:fld id="{29A3A6C2-E8C0-4C8C-BB69-AE73E3EF2A47}" type="datetimeFigureOut">
              <a:rPr lang="en-US"/>
              <a:pPr>
                <a:defRPr/>
              </a:pPr>
              <a:t>5/14/2018</a:t>
            </a:fld>
            <a:endParaRPr lang="en-US" dirty="0"/>
          </a:p>
        </p:txBody>
      </p:sp>
      <p:sp>
        <p:nvSpPr>
          <p:cNvPr id="5" name="Footer Placeholder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prstClr val="black">
                    <a:tint val="75000"/>
                  </a:prstClr>
                </a:solidFill>
              </a:defRPr>
            </a:lvl1pPr>
          </a:lstStyle>
          <a:p>
            <a:pPr>
              <a:defRPr/>
            </a:pPr>
            <a:endParaRPr lang="en-US" dirty="0"/>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AEF4921C-1E5C-4BE8-BC55-6CCC20C40C6D}"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4754" r:id="rId1"/>
    <p:sldLayoutId id="2147484750" r:id="rId2"/>
    <p:sldLayoutId id="2147484755" r:id="rId3"/>
    <p:sldLayoutId id="2147484751" r:id="rId4"/>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hyperlink" Target="http://www.federalregister.gov/"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09600" y="2130425"/>
            <a:ext cx="8610600" cy="1470025"/>
          </a:xfrm>
        </p:spPr>
        <p:txBody>
          <a:bodyPr lIns="90484" tIns="44448" rIns="90484" bIns="44448" rtlCol="0">
            <a:normAutofit fontScale="90000"/>
          </a:bodyPr>
          <a:lstStyle/>
          <a:p>
            <a:pPr eaLnBrk="1" fontAlgn="auto" hangingPunct="1">
              <a:spcAft>
                <a:spcPts val="0"/>
              </a:spcAft>
              <a:defRPr/>
            </a:pPr>
            <a:r>
              <a:rPr lang="en-US" altLang="en-US" sz="2400" dirty="0" smtClean="0"/>
              <a:t/>
            </a:r>
            <a:br>
              <a:rPr lang="en-US" altLang="en-US" sz="2400" dirty="0" smtClean="0"/>
            </a:br>
            <a:r>
              <a:rPr lang="en-US" altLang="en-US" sz="2400" dirty="0" smtClean="0"/>
              <a:t/>
            </a:r>
            <a:br>
              <a:rPr lang="en-US" altLang="en-US" sz="2400" dirty="0" smtClean="0"/>
            </a:br>
            <a:r>
              <a:rPr lang="en-US" altLang="en-US" sz="2400" dirty="0" smtClean="0"/>
              <a:t/>
            </a:r>
            <a:br>
              <a:rPr lang="en-US" altLang="en-US" sz="2400" dirty="0" smtClean="0"/>
            </a:br>
            <a:r>
              <a:rPr lang="en-US" altLang="en-US" sz="2400" dirty="0" smtClean="0"/>
              <a:t/>
            </a:r>
            <a:br>
              <a:rPr lang="en-US" altLang="en-US" sz="2400" dirty="0" smtClean="0"/>
            </a:br>
            <a:r>
              <a:rPr lang="en-US" altLang="en-US" sz="2400" dirty="0" smtClean="0"/>
              <a:t/>
            </a:r>
            <a:br>
              <a:rPr lang="en-US" altLang="en-US" sz="2400" dirty="0" smtClean="0"/>
            </a:br>
            <a:r>
              <a:rPr lang="en-US" dirty="0" smtClean="0">
                <a:solidFill>
                  <a:srgbClr val="002060"/>
                </a:solidFill>
                <a:latin typeface="Cambria" panose="02040503050406030204" pitchFamily="18" charset="0"/>
              </a:rPr>
              <a:t>Development of Technical Regulations</a:t>
            </a:r>
            <a:br>
              <a:rPr lang="en-US" dirty="0" smtClean="0">
                <a:solidFill>
                  <a:srgbClr val="002060"/>
                </a:solidFill>
                <a:latin typeface="Cambria" panose="02040503050406030204" pitchFamily="18" charset="0"/>
              </a:rPr>
            </a:br>
            <a:r>
              <a:rPr lang="en-US" dirty="0" smtClean="0">
                <a:solidFill>
                  <a:srgbClr val="002060"/>
                </a:solidFill>
                <a:latin typeface="Cambria" panose="02040503050406030204" pitchFamily="18" charset="0"/>
              </a:rPr>
              <a:t>U.S. Process</a:t>
            </a:r>
            <a:r>
              <a:rPr lang="en-US" altLang="en-US" dirty="0" smtClean="0">
                <a:solidFill>
                  <a:srgbClr val="002060"/>
                </a:solidFill>
                <a:latin typeface="Cambria" panose="02040503050406030204" pitchFamily="18" charset="0"/>
              </a:rPr>
              <a:t/>
            </a:r>
            <a:br>
              <a:rPr lang="en-US" altLang="en-US" dirty="0" smtClean="0">
                <a:solidFill>
                  <a:srgbClr val="002060"/>
                </a:solidFill>
                <a:latin typeface="Cambria" panose="02040503050406030204" pitchFamily="18" charset="0"/>
              </a:rPr>
            </a:br>
            <a:r>
              <a:rPr lang="en-US" altLang="en-US" dirty="0" smtClean="0"/>
              <a:t/>
            </a:r>
            <a:br>
              <a:rPr lang="en-US" altLang="en-US" dirty="0" smtClean="0"/>
            </a:br>
            <a:r>
              <a:rPr lang="en-US" altLang="en-US" sz="2400" dirty="0" smtClean="0"/>
              <a:t/>
            </a:r>
            <a:br>
              <a:rPr lang="en-US" altLang="en-US" sz="2400" dirty="0" smtClean="0"/>
            </a:br>
            <a:endParaRPr lang="en-US" altLang="en-US" sz="4000" dirty="0" smtClean="0"/>
          </a:p>
        </p:txBody>
      </p:sp>
      <p:sp>
        <p:nvSpPr>
          <p:cNvPr id="15363" name="Rectangle 3"/>
          <p:cNvSpPr>
            <a:spLocks noGrp="1" noChangeArrowheads="1"/>
          </p:cNvSpPr>
          <p:nvPr>
            <p:ph type="subTitle" idx="1"/>
          </p:nvPr>
        </p:nvSpPr>
        <p:spPr>
          <a:xfrm>
            <a:off x="1112838" y="3886200"/>
            <a:ext cx="7497762" cy="2971800"/>
          </a:xfrm>
        </p:spPr>
        <p:txBody>
          <a:bodyPr lIns="90484" tIns="44448" rIns="90484" bIns="44448" rtlCol="0">
            <a:normAutofit/>
          </a:bodyPr>
          <a:lstStyle/>
          <a:p>
            <a:pPr marL="342900" indent="-342900" eaLnBrk="1" fontAlgn="auto" hangingPunct="1">
              <a:lnSpc>
                <a:spcPct val="80000"/>
              </a:lnSpc>
              <a:spcAft>
                <a:spcPts val="0"/>
              </a:spcAft>
              <a:defRPr/>
            </a:pPr>
            <a:endParaRPr lang="en-US" sz="2900" dirty="0" smtClean="0"/>
          </a:p>
          <a:p>
            <a:pPr eaLnBrk="1" fontAlgn="auto" hangingPunct="1">
              <a:spcAft>
                <a:spcPts val="0"/>
              </a:spcAft>
              <a:buFont typeface="Arial" charset="0"/>
              <a:buNone/>
              <a:defRPr/>
            </a:pPr>
            <a:endParaRPr lang="en-US" sz="3400" dirty="0">
              <a:solidFill>
                <a:srgbClr val="000066"/>
              </a:solidFill>
              <a:latin typeface="Cambria" pitchFamily="18" charset="0"/>
            </a:endParaRPr>
          </a:p>
          <a:p>
            <a:pPr marL="342900" indent="-342900" eaLnBrk="1" fontAlgn="auto" hangingPunct="1">
              <a:spcAft>
                <a:spcPts val="0"/>
              </a:spcAft>
              <a:defRPr/>
            </a:pPr>
            <a:r>
              <a:rPr lang="en-US" sz="1800" dirty="0" smtClean="0">
                <a:solidFill>
                  <a:srgbClr val="000066"/>
                </a:solidFill>
                <a:latin typeface="Cambria" pitchFamily="18" charset="0"/>
              </a:rPr>
              <a:t>	</a:t>
            </a:r>
            <a:endParaRPr lang="en-US" sz="1300" dirty="0" smtClean="0">
              <a:solidFill>
                <a:srgbClr val="000066"/>
              </a:solidFill>
              <a:latin typeface="Cambria" pitchFamily="18" charset="0"/>
            </a:endParaRPr>
          </a:p>
        </p:txBody>
      </p:sp>
      <p:sp>
        <p:nvSpPr>
          <p:cNvPr id="2" name="Rectangle 1"/>
          <p:cNvSpPr/>
          <p:nvPr/>
        </p:nvSpPr>
        <p:spPr>
          <a:xfrm>
            <a:off x="2438400" y="3875567"/>
            <a:ext cx="4953000" cy="1421928"/>
          </a:xfrm>
          <a:prstGeom prst="rect">
            <a:avLst/>
          </a:prstGeom>
        </p:spPr>
        <p:txBody>
          <a:bodyPr>
            <a:spAutoFit/>
          </a:bodyPr>
          <a:lstStyle/>
          <a:p>
            <a:pPr marL="342900" indent="-342900" algn="ctr" eaLnBrk="1" hangingPunct="1">
              <a:lnSpc>
                <a:spcPct val="80000"/>
              </a:lnSpc>
            </a:pPr>
            <a:r>
              <a:rPr lang="en-US" altLang="en-US" dirty="0">
                <a:solidFill>
                  <a:schemeClr val="tx2"/>
                </a:solidFill>
                <a:latin typeface="Cambria" panose="02040503050406030204" pitchFamily="18" charset="0"/>
              </a:rPr>
              <a:t>Maupto, Mozambique</a:t>
            </a:r>
          </a:p>
          <a:p>
            <a:pPr marL="342900" indent="-342900" algn="ctr" eaLnBrk="1" hangingPunct="1">
              <a:lnSpc>
                <a:spcPct val="80000"/>
              </a:lnSpc>
            </a:pPr>
            <a:r>
              <a:rPr lang="en-US" altLang="en-US" dirty="0">
                <a:solidFill>
                  <a:schemeClr val="tx2"/>
                </a:solidFill>
                <a:latin typeface="Cambria" panose="02040503050406030204" pitchFamily="18" charset="0"/>
              </a:rPr>
              <a:t>May 21-22, 2018</a:t>
            </a:r>
          </a:p>
          <a:p>
            <a:pPr marL="342900" indent="-342900" algn="ctr" eaLnBrk="1" hangingPunct="1">
              <a:lnSpc>
                <a:spcPct val="80000"/>
              </a:lnSpc>
            </a:pPr>
            <a:endParaRPr lang="en-US" altLang="en-US" dirty="0">
              <a:solidFill>
                <a:schemeClr val="tx2"/>
              </a:solidFill>
              <a:latin typeface="Cambria" panose="02040503050406030204" pitchFamily="18" charset="0"/>
            </a:endParaRPr>
          </a:p>
          <a:p>
            <a:pPr marL="342900" indent="-342900" algn="ctr" eaLnBrk="1" hangingPunct="1">
              <a:lnSpc>
                <a:spcPct val="80000"/>
              </a:lnSpc>
            </a:pPr>
            <a:endParaRPr lang="en-US" altLang="en-US" dirty="0">
              <a:solidFill>
                <a:schemeClr val="tx2"/>
              </a:solidFill>
              <a:latin typeface="Cambria" panose="02040503050406030204" pitchFamily="18" charset="0"/>
            </a:endParaRPr>
          </a:p>
          <a:p>
            <a:pPr marL="342900" indent="-342900" algn="ctr" eaLnBrk="1" hangingPunct="1">
              <a:lnSpc>
                <a:spcPct val="80000"/>
              </a:lnSpc>
            </a:pPr>
            <a:r>
              <a:rPr lang="en-US" altLang="en-US" dirty="0">
                <a:solidFill>
                  <a:schemeClr val="tx2"/>
                </a:solidFill>
                <a:latin typeface="Cambria" panose="02040503050406030204" pitchFamily="18" charset="0"/>
              </a:rPr>
              <a:t>Kent Shigetomi</a:t>
            </a:r>
          </a:p>
          <a:p>
            <a:pPr marL="342900" indent="-342900" algn="ctr" eaLnBrk="1" hangingPunct="1">
              <a:lnSpc>
                <a:spcPct val="80000"/>
              </a:lnSpc>
            </a:pPr>
            <a:r>
              <a:rPr lang="en-US" altLang="ja-JP" dirty="0">
                <a:solidFill>
                  <a:schemeClr val="tx2"/>
                </a:solidFill>
                <a:latin typeface="Cambria" panose="02040503050406030204" pitchFamily="18" charset="0"/>
              </a:rPr>
              <a:t>Office of the U.S. Trade Representative</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95300" y="274638"/>
            <a:ext cx="9144000" cy="639762"/>
          </a:xfrm>
        </p:spPr>
        <p:txBody>
          <a:bodyPr lIns="90484" tIns="44448" rIns="90484" bIns="44448"/>
          <a:lstStyle/>
          <a:p>
            <a:pPr eaLnBrk="1" hangingPunct="1"/>
            <a:r>
              <a:rPr lang="en-US" altLang="en-US" sz="3200" dirty="0" smtClean="0">
                <a:solidFill>
                  <a:srgbClr val="002060"/>
                </a:solidFill>
                <a:latin typeface="Cambria" panose="02040503050406030204" pitchFamily="18" charset="0"/>
              </a:rPr>
              <a:t>Office of Information and Regulatory Affairs</a:t>
            </a:r>
          </a:p>
        </p:txBody>
      </p:sp>
      <p:sp>
        <p:nvSpPr>
          <p:cNvPr id="25603" name="Rectangle 3"/>
          <p:cNvSpPr>
            <a:spLocks noGrp="1" noChangeArrowheads="1"/>
          </p:cNvSpPr>
          <p:nvPr>
            <p:ph idx="1"/>
          </p:nvPr>
        </p:nvSpPr>
        <p:spPr/>
        <p:txBody>
          <a:bodyPr lIns="90484" tIns="44448" rIns="90484" bIns="44448"/>
          <a:lstStyle/>
          <a:p>
            <a:pPr lvl="1" eaLnBrk="1" hangingPunct="1">
              <a:spcBef>
                <a:spcPct val="0"/>
              </a:spcBef>
              <a:buClr>
                <a:schemeClr val="tx2"/>
              </a:buClr>
              <a:buSzPct val="70000"/>
              <a:buFont typeface="Wingdings" panose="05000000000000000000" pitchFamily="2" charset="2"/>
              <a:buNone/>
            </a:pPr>
            <a:endParaRPr lang="en-US" altLang="en-US" sz="1600" dirty="0" smtClean="0"/>
          </a:p>
          <a:p>
            <a:pPr lvl="1" eaLnBrk="1" hangingPunct="1">
              <a:spcBef>
                <a:spcPct val="0"/>
              </a:spcBef>
              <a:buClr>
                <a:schemeClr val="bg2"/>
              </a:buClr>
              <a:buSzPct val="70000"/>
              <a:buFont typeface="Wingdings" panose="05000000000000000000" pitchFamily="2" charset="2"/>
              <a:buNone/>
            </a:pPr>
            <a:endParaRPr lang="en-US" altLang="en-US" sz="3600" dirty="0" smtClean="0"/>
          </a:p>
          <a:p>
            <a:pPr lvl="1" eaLnBrk="1" hangingPunct="1">
              <a:buFont typeface="Wingdings" panose="05000000000000000000" pitchFamily="2" charset="2"/>
              <a:buNone/>
            </a:pPr>
            <a:endParaRPr lang="en-US" altLang="en-US" sz="3600" dirty="0" smtClean="0"/>
          </a:p>
        </p:txBody>
      </p:sp>
      <p:sp>
        <p:nvSpPr>
          <p:cNvPr id="2560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00" dirty="0" smtClean="0">
              <a:solidFill>
                <a:srgbClr val="898989"/>
              </a:solidFill>
              <a:latin typeface="Times New Roman" panose="02020603050405020304" pitchFamily="18" charset="0"/>
            </a:endParaRPr>
          </a:p>
          <a:p>
            <a:pPr>
              <a:spcBef>
                <a:spcPct val="0"/>
              </a:spcBef>
              <a:buFontTx/>
              <a:buNone/>
            </a:pPr>
            <a:fld id="{BAE1F3E6-91DB-4196-AAC1-1EA868D772B1}" type="slidenum">
              <a:rPr lang="en-US" altLang="en-US" sz="1200" smtClean="0">
                <a:solidFill>
                  <a:srgbClr val="898989"/>
                </a:solidFill>
                <a:latin typeface="Times New Roman" panose="02020603050405020304" pitchFamily="18" charset="0"/>
              </a:rPr>
              <a:pPr>
                <a:spcBef>
                  <a:spcPct val="0"/>
                </a:spcBef>
                <a:buFontTx/>
                <a:buNone/>
              </a:pPr>
              <a:t>9</a:t>
            </a:fld>
            <a:endParaRPr lang="en-US" altLang="en-US" sz="1200" dirty="0" smtClean="0">
              <a:solidFill>
                <a:srgbClr val="898989"/>
              </a:solidFill>
              <a:latin typeface="Times New Roman" panose="02020603050405020304" pitchFamily="18" charset="0"/>
            </a:endParaRPr>
          </a:p>
        </p:txBody>
      </p:sp>
      <p:graphicFrame>
        <p:nvGraphicFramePr>
          <p:cNvPr id="5" name="Diagram 4"/>
          <p:cNvGraphicFramePr/>
          <p:nvPr>
            <p:extLst>
              <p:ext uri="{D42A27DB-BD31-4B8C-83A1-F6EECF244321}">
                <p14:modId xmlns:p14="http://schemas.microsoft.com/office/powerpoint/2010/main" val="1939716788"/>
              </p:ext>
            </p:extLst>
          </p:nvPr>
        </p:nvGraphicFramePr>
        <p:xfrm>
          <a:off x="228600" y="914400"/>
          <a:ext cx="94488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lIns="90484" tIns="44448" rIns="90484" bIns="44448"/>
          <a:lstStyle/>
          <a:p>
            <a:pPr eaLnBrk="1" hangingPunct="1"/>
            <a:r>
              <a:rPr lang="en-US" altLang="en-US" sz="3200" dirty="0" smtClean="0">
                <a:solidFill>
                  <a:srgbClr val="002060"/>
                </a:solidFill>
                <a:latin typeface="Cambria" panose="02040503050406030204" pitchFamily="18" charset="0"/>
              </a:rPr>
              <a:t>Executive Order 12866: </a:t>
            </a:r>
            <a:br>
              <a:rPr lang="en-US" altLang="en-US" sz="3200" dirty="0" smtClean="0">
                <a:solidFill>
                  <a:srgbClr val="002060"/>
                </a:solidFill>
                <a:latin typeface="Cambria" panose="02040503050406030204" pitchFamily="18" charset="0"/>
              </a:rPr>
            </a:br>
            <a:r>
              <a:rPr lang="en-US" altLang="en-US" sz="3200" dirty="0" smtClean="0">
                <a:solidFill>
                  <a:srgbClr val="002060"/>
                </a:solidFill>
                <a:latin typeface="Cambria" panose="02040503050406030204" pitchFamily="18" charset="0"/>
              </a:rPr>
              <a:t>“Regulatory Planning and Review”</a:t>
            </a:r>
          </a:p>
        </p:txBody>
      </p:sp>
      <p:sp>
        <p:nvSpPr>
          <p:cNvPr id="17411" name="Rectangle 3"/>
          <p:cNvSpPr>
            <a:spLocks noGrp="1" noChangeArrowheads="1"/>
          </p:cNvSpPr>
          <p:nvPr>
            <p:ph idx="1"/>
          </p:nvPr>
        </p:nvSpPr>
        <p:spPr>
          <a:xfrm>
            <a:off x="457200" y="1646238"/>
            <a:ext cx="8869363" cy="5029200"/>
          </a:xfrm>
        </p:spPr>
        <p:txBody>
          <a:bodyPr lIns="90484" tIns="44448" rIns="90484" bIns="44448" rtlCol="0">
            <a:normAutofit/>
          </a:bodyPr>
          <a:lstStyle/>
          <a:p>
            <a:pPr marL="0" indent="0" eaLnBrk="1" fontAlgn="auto" hangingPunct="1">
              <a:spcAft>
                <a:spcPts val="0"/>
              </a:spcAft>
              <a:buClr>
                <a:srgbClr val="FF0000"/>
              </a:buClr>
              <a:buFont typeface="Arial" panose="020B0604020202020204" pitchFamily="34" charset="0"/>
              <a:buNone/>
              <a:defRPr/>
            </a:pPr>
            <a:r>
              <a:rPr lang="en-US" altLang="en-US" sz="2400" dirty="0" smtClean="0">
                <a:solidFill>
                  <a:srgbClr val="002060"/>
                </a:solidFill>
                <a:latin typeface="Cambria" panose="02040503050406030204" pitchFamily="18" charset="0"/>
              </a:rPr>
              <a:t>Issued by President Clinton in October 1993.</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Governs OIRA’s centralized, interagency review of draft regulations.</a:t>
            </a:r>
          </a:p>
          <a:p>
            <a:pPr marL="0" indent="0" eaLnBrk="1" fontAlgn="auto" hangingPunct="1">
              <a:spcAft>
                <a:spcPts val="0"/>
              </a:spcAft>
              <a:buClr>
                <a:srgbClr val="FF0000"/>
              </a:buClr>
              <a:buFont typeface="Arial" panose="020B0604020202020204" pitchFamily="34" charset="0"/>
              <a:buNone/>
              <a:defRPr/>
            </a:pPr>
            <a:endParaRPr lang="en-US" altLang="en-US" sz="1800" dirty="0" smtClean="0">
              <a:solidFill>
                <a:srgbClr val="002060"/>
              </a:solidFill>
              <a:latin typeface="Cambria" panose="02040503050406030204" pitchFamily="18" charset="0"/>
            </a:endParaRPr>
          </a:p>
          <a:p>
            <a:pPr marL="0" indent="0" eaLnBrk="1" fontAlgn="auto" hangingPunct="1">
              <a:spcAft>
                <a:spcPts val="0"/>
              </a:spcAft>
              <a:buClr>
                <a:srgbClr val="FF0000"/>
              </a:buClr>
              <a:buFont typeface="Arial" panose="020B0604020202020204" pitchFamily="34" charset="0"/>
              <a:buNone/>
              <a:defRPr/>
            </a:pPr>
            <a:r>
              <a:rPr lang="en-US" altLang="en-US" sz="2400" dirty="0" smtClean="0">
                <a:solidFill>
                  <a:srgbClr val="002060"/>
                </a:solidFill>
                <a:latin typeface="Cambria" panose="02040503050406030204" pitchFamily="18" charset="0"/>
              </a:rPr>
              <a:t>Establishes principles of regulation.</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Regulation must be consistent with law.</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Regulations must identify nature and significance of problem.</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Alternatives to address the problem must be identified and assessed.</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The costs and benefits of each alternative must be assessed.</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The alternative selected should maximize net benefits to society.</a:t>
            </a:r>
          </a:p>
          <a:p>
            <a:pPr marL="457200" lvl="1" indent="0" eaLnBrk="1" fontAlgn="auto" hangingPunct="1">
              <a:spcAft>
                <a:spcPts val="0"/>
              </a:spcAft>
              <a:buClr>
                <a:srgbClr val="FF0000"/>
              </a:buClr>
              <a:buFont typeface="Arial" panose="020B0604020202020204" pitchFamily="34" charset="0"/>
              <a:buNone/>
              <a:defRPr/>
            </a:pPr>
            <a:endParaRPr lang="en-US" altLang="en-US" sz="1800" dirty="0" smtClean="0">
              <a:solidFill>
                <a:srgbClr val="002060"/>
              </a:solidFill>
              <a:latin typeface="Cambria" panose="02040503050406030204" pitchFamily="18" charset="0"/>
            </a:endParaRPr>
          </a:p>
          <a:p>
            <a:pPr marL="0" indent="0" eaLnBrk="1" fontAlgn="auto" hangingPunct="1">
              <a:spcAft>
                <a:spcPts val="0"/>
              </a:spcAft>
              <a:buClr>
                <a:srgbClr val="FF0000"/>
              </a:buClr>
              <a:buFont typeface="Arial" panose="020B0604020202020204" pitchFamily="34" charset="0"/>
              <a:buNone/>
              <a:defRPr/>
            </a:pPr>
            <a:r>
              <a:rPr lang="en-US" altLang="en-US" sz="2400" dirty="0" smtClean="0">
                <a:solidFill>
                  <a:srgbClr val="002060"/>
                </a:solidFill>
                <a:latin typeface="Cambria" panose="02040503050406030204" pitchFamily="18" charset="0"/>
              </a:rPr>
              <a:t>These principles guide OIRA’s review of regulations.</a:t>
            </a:r>
          </a:p>
          <a:p>
            <a:pPr lvl="1" eaLnBrk="1" fontAlgn="auto" hangingPunct="1">
              <a:spcBef>
                <a:spcPct val="0"/>
              </a:spcBef>
              <a:spcAft>
                <a:spcPts val="0"/>
              </a:spcAft>
              <a:buClr>
                <a:srgbClr val="FF0000"/>
              </a:buClr>
              <a:buSzPct val="70000"/>
              <a:buFont typeface="Wingdings" pitchFamily="2" charset="2"/>
              <a:buChar char="q"/>
              <a:defRPr/>
            </a:pPr>
            <a:endParaRPr lang="en-US" altLang="en-US" sz="1800" dirty="0" smtClean="0">
              <a:solidFill>
                <a:srgbClr val="002060"/>
              </a:solidFill>
            </a:endParaRPr>
          </a:p>
          <a:p>
            <a:pPr lvl="1" eaLnBrk="1" fontAlgn="auto" hangingPunct="1">
              <a:spcBef>
                <a:spcPct val="0"/>
              </a:spcBef>
              <a:spcAft>
                <a:spcPts val="0"/>
              </a:spcAft>
              <a:buClr>
                <a:srgbClr val="FF0000"/>
              </a:buClr>
              <a:buSzPct val="70000"/>
              <a:buFont typeface="Wingdings" pitchFamily="2" charset="2"/>
              <a:buChar char="q"/>
              <a:defRPr/>
            </a:pPr>
            <a:endParaRPr lang="en-US" altLang="en-US" sz="3600" dirty="0" smtClean="0">
              <a:solidFill>
                <a:srgbClr val="002060"/>
              </a:solidFill>
            </a:endParaRPr>
          </a:p>
          <a:p>
            <a:pPr lvl="1" eaLnBrk="1" fontAlgn="auto" hangingPunct="1">
              <a:spcAft>
                <a:spcPts val="0"/>
              </a:spcAft>
              <a:buFont typeface="Wingdings" pitchFamily="2" charset="2"/>
              <a:buNone/>
              <a:defRPr/>
            </a:pPr>
            <a:endParaRPr lang="en-US" altLang="en-US" sz="3600" dirty="0" smtClean="0"/>
          </a:p>
        </p:txBody>
      </p:sp>
      <p:sp>
        <p:nvSpPr>
          <p:cNvPr id="2765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00" dirty="0" smtClean="0">
              <a:solidFill>
                <a:srgbClr val="898989"/>
              </a:solidFill>
              <a:latin typeface="Times New Roman" panose="02020603050405020304" pitchFamily="18" charset="0"/>
            </a:endParaRPr>
          </a:p>
          <a:p>
            <a:pPr>
              <a:spcBef>
                <a:spcPct val="0"/>
              </a:spcBef>
              <a:buFontTx/>
              <a:buNone/>
            </a:pPr>
            <a:fld id="{5104A065-891A-4B0A-9644-6F853683B791}" type="slidenum">
              <a:rPr lang="en-US" altLang="en-US" sz="1200" smtClean="0">
                <a:solidFill>
                  <a:srgbClr val="898989"/>
                </a:solidFill>
                <a:latin typeface="Times New Roman" panose="02020603050405020304" pitchFamily="18" charset="0"/>
              </a:rPr>
              <a:pPr>
                <a:spcBef>
                  <a:spcPct val="0"/>
                </a:spcBef>
                <a:buFontTx/>
                <a:buNone/>
              </a:pPr>
              <a:t>10</a:t>
            </a:fld>
            <a:endParaRPr lang="en-US" altLang="en-US" sz="1200" dirty="0" smtClean="0">
              <a:solidFill>
                <a:srgbClr val="898989"/>
              </a:solidFill>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74638"/>
            <a:ext cx="9144000" cy="639762"/>
          </a:xfrm>
          <a:noFill/>
        </p:spPr>
        <p:txBody>
          <a:bodyPr lIns="90484" tIns="44448" rIns="90484" bIns="44448"/>
          <a:lstStyle/>
          <a:p>
            <a:pPr eaLnBrk="1" hangingPunct="1"/>
            <a:r>
              <a:rPr lang="en-US" altLang="en-US" sz="3200" dirty="0" smtClean="0">
                <a:solidFill>
                  <a:srgbClr val="002060"/>
                </a:solidFill>
                <a:latin typeface="Cambria" panose="02040503050406030204" pitchFamily="18" charset="0"/>
                <a:cs typeface="Times New Roman" panose="02020603050405020304" pitchFamily="18" charset="0"/>
              </a:rPr>
              <a:t>What regulations must OIRA review? </a:t>
            </a:r>
          </a:p>
        </p:txBody>
      </p:sp>
      <p:sp>
        <p:nvSpPr>
          <p:cNvPr id="18436" name="Rectangle 3"/>
          <p:cNvSpPr>
            <a:spLocks noGrp="1" noChangeArrowheads="1"/>
          </p:cNvSpPr>
          <p:nvPr>
            <p:ph idx="1"/>
          </p:nvPr>
        </p:nvSpPr>
        <p:spPr>
          <a:xfrm>
            <a:off x="457200" y="1646238"/>
            <a:ext cx="8869363" cy="4937125"/>
          </a:xfrm>
        </p:spPr>
        <p:txBody>
          <a:bodyPr rtlCol="0">
            <a:normAutofit lnSpcReduction="10000"/>
          </a:bodyPr>
          <a:lstStyle/>
          <a:p>
            <a:pPr marL="0" indent="0" eaLnBrk="1" fontAlgn="auto" hangingPunct="1">
              <a:spcAft>
                <a:spcPts val="0"/>
              </a:spcAft>
              <a:buClr>
                <a:srgbClr val="FF0000"/>
              </a:buClr>
              <a:buFont typeface="Arial" panose="020B0604020202020204" pitchFamily="34" charset="0"/>
              <a:buNone/>
              <a:defRPr/>
            </a:pPr>
            <a:r>
              <a:rPr lang="en-US" altLang="en-US" sz="2400" dirty="0" smtClean="0">
                <a:solidFill>
                  <a:srgbClr val="002060"/>
                </a:solidFill>
                <a:latin typeface="Cambria" panose="02040503050406030204" pitchFamily="18" charset="0"/>
              </a:rPr>
              <a:t>“Significant” Rules</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Create a serious inconsistency or otherwise interfere with another agency’s actions.</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Materially alter the budgetary impact of Federal programs.</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Raise novel legal or policy issues.</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OIRA reviews 500-700 proposed and final regulations per year—those we determine to be significant—out of about 6,500 that are published in the </a:t>
            </a:r>
            <a:r>
              <a:rPr lang="en-US" altLang="en-US" sz="1800" i="1" dirty="0" smtClean="0">
                <a:solidFill>
                  <a:srgbClr val="002060"/>
                </a:solidFill>
                <a:latin typeface="Cambria" panose="02040503050406030204" pitchFamily="18" charset="0"/>
              </a:rPr>
              <a:t>Federal Register</a:t>
            </a:r>
            <a:r>
              <a:rPr lang="en-US" altLang="en-US" sz="1800" dirty="0" smtClean="0">
                <a:solidFill>
                  <a:srgbClr val="002060"/>
                </a:solidFill>
                <a:latin typeface="Cambria" panose="02040503050406030204" pitchFamily="18" charset="0"/>
              </a:rPr>
              <a:t>.  </a:t>
            </a:r>
          </a:p>
          <a:p>
            <a:pPr marL="457200" lvl="1" indent="0" eaLnBrk="1" fontAlgn="auto" hangingPunct="1">
              <a:spcAft>
                <a:spcPts val="0"/>
              </a:spcAft>
              <a:buClr>
                <a:srgbClr val="FF0000"/>
              </a:buClr>
              <a:buFont typeface="Arial" panose="020B0604020202020204" pitchFamily="34" charset="0"/>
              <a:buNone/>
              <a:defRPr/>
            </a:pPr>
            <a:endParaRPr lang="en-US" altLang="en-US" sz="1800" dirty="0" smtClean="0">
              <a:solidFill>
                <a:srgbClr val="002060"/>
              </a:solidFill>
              <a:latin typeface="Cambria" panose="02040503050406030204" pitchFamily="18" charset="0"/>
            </a:endParaRPr>
          </a:p>
          <a:p>
            <a:pPr marL="0" indent="0" eaLnBrk="1" fontAlgn="auto" hangingPunct="1">
              <a:spcAft>
                <a:spcPts val="0"/>
              </a:spcAft>
              <a:buClr>
                <a:srgbClr val="FF0000"/>
              </a:buClr>
              <a:buFont typeface="Arial" panose="020B0604020202020204" pitchFamily="34" charset="0"/>
              <a:buNone/>
              <a:defRPr/>
            </a:pPr>
            <a:r>
              <a:rPr lang="en-US" altLang="en-US" sz="2400" dirty="0" smtClean="0">
                <a:solidFill>
                  <a:srgbClr val="002060"/>
                </a:solidFill>
                <a:latin typeface="Cambria" panose="02040503050406030204" pitchFamily="18" charset="0"/>
              </a:rPr>
              <a:t>“Economically Significant” Rules</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Subset of “significant” rules</a:t>
            </a:r>
            <a:r>
              <a:rPr lang="en-US" altLang="en-US" sz="1600" dirty="0" smtClean="0">
                <a:solidFill>
                  <a:srgbClr val="002060"/>
                </a:solidFill>
                <a:latin typeface="Cambria" panose="02040503050406030204" pitchFamily="18" charset="0"/>
              </a:rPr>
              <a:t>.</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Annual effect on the economy of $100 million or more or adversely affect in a material way the economy, a sector of the economy, productivity, competition, jobs, the environment, public health or safety, or State, local, or tribal governments or communities.</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About 70-100 of the regulations reviewed are “economically significant.” </a:t>
            </a:r>
          </a:p>
          <a:p>
            <a:pPr lvl="1" eaLnBrk="1" fontAlgn="auto" hangingPunct="1">
              <a:spcAft>
                <a:spcPts val="0"/>
              </a:spcAft>
              <a:buClr>
                <a:schemeClr val="accent1"/>
              </a:buClr>
              <a:defRPr/>
            </a:pPr>
            <a:endParaRPr lang="en-US" altLang="en-US" sz="1800" dirty="0" smtClean="0"/>
          </a:p>
        </p:txBody>
      </p:sp>
      <p:sp>
        <p:nvSpPr>
          <p:cNvPr id="2970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00" dirty="0" smtClean="0">
              <a:solidFill>
                <a:srgbClr val="898989"/>
              </a:solidFill>
              <a:latin typeface="Times New Roman" panose="02020603050405020304" pitchFamily="18" charset="0"/>
            </a:endParaRPr>
          </a:p>
          <a:p>
            <a:pPr>
              <a:spcBef>
                <a:spcPct val="0"/>
              </a:spcBef>
              <a:buFontTx/>
              <a:buNone/>
            </a:pPr>
            <a:fld id="{B2C007DF-A4AA-4187-9EB3-858DD8F006BA}" type="slidenum">
              <a:rPr lang="en-US" altLang="en-US" sz="1200" smtClean="0">
                <a:solidFill>
                  <a:srgbClr val="898989"/>
                </a:solidFill>
                <a:latin typeface="Times New Roman" panose="02020603050405020304" pitchFamily="18" charset="0"/>
              </a:rPr>
              <a:pPr>
                <a:spcBef>
                  <a:spcPct val="0"/>
                </a:spcBef>
                <a:buFontTx/>
                <a:buNone/>
              </a:pPr>
              <a:t>11</a:t>
            </a:fld>
            <a:endParaRPr lang="en-US" altLang="en-US" sz="1200" dirty="0" smtClean="0">
              <a:solidFill>
                <a:srgbClr val="898989"/>
              </a:solidFill>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274638"/>
            <a:ext cx="9144000" cy="639762"/>
          </a:xfrm>
          <a:noFill/>
        </p:spPr>
        <p:txBody>
          <a:bodyPr lIns="90484" tIns="44448" rIns="90484" bIns="44448"/>
          <a:lstStyle/>
          <a:p>
            <a:pPr eaLnBrk="1" hangingPunct="1"/>
            <a:r>
              <a:rPr lang="en-US" altLang="en-US" sz="3200" dirty="0" smtClean="0">
                <a:solidFill>
                  <a:srgbClr val="002060"/>
                </a:solidFill>
                <a:latin typeface="Cambria" panose="02040503050406030204" pitchFamily="18" charset="0"/>
                <a:cs typeface="Times New Roman" panose="02020603050405020304" pitchFamily="18" charset="0"/>
              </a:rPr>
              <a:t>EO 12866: Important Requirements and Scope</a:t>
            </a:r>
          </a:p>
        </p:txBody>
      </p:sp>
      <p:sp>
        <p:nvSpPr>
          <p:cNvPr id="19460" name="Rectangle 3"/>
          <p:cNvSpPr>
            <a:spLocks noGrp="1" noChangeArrowheads="1"/>
          </p:cNvSpPr>
          <p:nvPr>
            <p:ph idx="1"/>
          </p:nvPr>
        </p:nvSpPr>
        <p:spPr>
          <a:xfrm>
            <a:off x="381000" y="1600200"/>
            <a:ext cx="8869363" cy="4937125"/>
          </a:xfrm>
        </p:spPr>
        <p:txBody>
          <a:bodyPr rtlCol="0">
            <a:normAutofit/>
          </a:bodyPr>
          <a:lstStyle/>
          <a:p>
            <a:pPr marL="0" indent="0" eaLnBrk="1" fontAlgn="auto" hangingPunct="1">
              <a:spcAft>
                <a:spcPts val="0"/>
              </a:spcAft>
              <a:buClr>
                <a:srgbClr val="FF0000"/>
              </a:buClr>
              <a:buFont typeface="Arial" panose="020B0604020202020204" pitchFamily="34" charset="0"/>
              <a:buNone/>
              <a:defRPr/>
            </a:pPr>
            <a:r>
              <a:rPr lang="en-US" altLang="en-US" sz="2400" dirty="0" smtClean="0">
                <a:solidFill>
                  <a:srgbClr val="002060"/>
                </a:solidFill>
                <a:latin typeface="Cambria" panose="02040503050406030204" pitchFamily="18" charset="0"/>
              </a:rPr>
              <a:t>EO 12866 has deadlines for OIRA review (usually 90 days).</a:t>
            </a:r>
          </a:p>
          <a:p>
            <a:pPr marL="0" indent="0" eaLnBrk="1" fontAlgn="auto" hangingPunct="1">
              <a:spcAft>
                <a:spcPts val="0"/>
              </a:spcAft>
              <a:buClr>
                <a:srgbClr val="FF0000"/>
              </a:buClr>
              <a:buFont typeface="Arial" panose="020B0604020202020204" pitchFamily="34" charset="0"/>
              <a:buNone/>
              <a:defRPr/>
            </a:pPr>
            <a:endParaRPr lang="en-US" altLang="en-US" sz="2000" dirty="0" smtClean="0">
              <a:solidFill>
                <a:srgbClr val="002060"/>
              </a:solidFill>
              <a:latin typeface="Cambria" panose="02040503050406030204" pitchFamily="18" charset="0"/>
            </a:endParaRPr>
          </a:p>
          <a:p>
            <a:pPr marL="0" indent="0" eaLnBrk="1" fontAlgn="auto" hangingPunct="1">
              <a:spcAft>
                <a:spcPts val="0"/>
              </a:spcAft>
              <a:buClr>
                <a:srgbClr val="FF0000"/>
              </a:buClr>
              <a:buFont typeface="Arial" panose="020B0604020202020204" pitchFamily="34" charset="0"/>
              <a:buNone/>
              <a:defRPr/>
            </a:pPr>
            <a:r>
              <a:rPr lang="en-US" altLang="en-US" sz="2400" dirty="0" smtClean="0">
                <a:solidFill>
                  <a:srgbClr val="002060"/>
                </a:solidFill>
                <a:latin typeface="Cambria" panose="02040503050406030204" pitchFamily="18" charset="0"/>
              </a:rPr>
              <a:t>EO 12866 requires economic analysis.</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Economically significant regulations require more analysis than smaller rules.</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OIRA examines the RIA </a:t>
            </a:r>
            <a:r>
              <a:rPr lang="en-US" altLang="en-US" sz="1800" u="sng" dirty="0" smtClean="0">
                <a:solidFill>
                  <a:srgbClr val="002060"/>
                </a:solidFill>
                <a:latin typeface="Cambria" panose="02040503050406030204" pitchFamily="18" charset="0"/>
              </a:rPr>
              <a:t>and</a:t>
            </a:r>
            <a:r>
              <a:rPr lang="en-US" altLang="en-US" sz="1800" dirty="0" smtClean="0">
                <a:solidFill>
                  <a:srgbClr val="002060"/>
                </a:solidFill>
                <a:latin typeface="Cambria" panose="02040503050406030204" pitchFamily="18" charset="0"/>
              </a:rPr>
              <a:t> the regulation and makes suggestions to improve both the RIA and the rule’s cost-effectiveness, ensure adherence to the Executive Order’s principles, and consistency with the President’s priorities.  </a:t>
            </a:r>
          </a:p>
          <a:p>
            <a:pPr marL="457200" lvl="1" indent="0" eaLnBrk="1" fontAlgn="auto" hangingPunct="1">
              <a:spcAft>
                <a:spcPts val="0"/>
              </a:spcAft>
              <a:buClr>
                <a:srgbClr val="FF0000"/>
              </a:buClr>
              <a:buFont typeface="Arial" panose="020B0604020202020204" pitchFamily="34" charset="0"/>
              <a:buNone/>
              <a:defRPr/>
            </a:pPr>
            <a:endParaRPr lang="en-US" altLang="en-US" sz="1800" dirty="0" smtClean="0">
              <a:solidFill>
                <a:srgbClr val="002060"/>
              </a:solidFill>
              <a:latin typeface="Cambria" panose="02040503050406030204" pitchFamily="18" charset="0"/>
            </a:endParaRPr>
          </a:p>
          <a:p>
            <a:pPr marL="0" indent="0" eaLnBrk="1" fontAlgn="auto" hangingPunct="1">
              <a:spcAft>
                <a:spcPts val="0"/>
              </a:spcAft>
              <a:buClr>
                <a:srgbClr val="FF0000"/>
              </a:buClr>
              <a:buFont typeface="Arial" panose="020B0604020202020204" pitchFamily="34" charset="0"/>
              <a:buNone/>
              <a:defRPr/>
            </a:pPr>
            <a:r>
              <a:rPr lang="en-US" altLang="en-US" sz="2400" dirty="0" smtClean="0">
                <a:solidFill>
                  <a:srgbClr val="002060"/>
                </a:solidFill>
                <a:latin typeface="Cambria" panose="02040503050406030204" pitchFamily="18" charset="0"/>
              </a:rPr>
              <a:t>Independent Regulatory Agencies are not covered.</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For example, Consumer Product Safety Commission, Federal Communications Commission, and the financial regulators. </a:t>
            </a:r>
          </a:p>
          <a:p>
            <a:pPr lvl="1" eaLnBrk="1" fontAlgn="auto" hangingPunct="1">
              <a:spcAft>
                <a:spcPts val="0"/>
              </a:spcAft>
              <a:buClr>
                <a:schemeClr val="accent1"/>
              </a:buClr>
              <a:defRPr/>
            </a:pPr>
            <a:endParaRPr lang="en-US" altLang="en-US" sz="1800" dirty="0" smtClean="0"/>
          </a:p>
        </p:txBody>
      </p:sp>
      <p:sp>
        <p:nvSpPr>
          <p:cNvPr id="3174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00" dirty="0" smtClean="0">
              <a:solidFill>
                <a:srgbClr val="898989"/>
              </a:solidFill>
              <a:latin typeface="Times New Roman" panose="02020603050405020304" pitchFamily="18" charset="0"/>
            </a:endParaRPr>
          </a:p>
          <a:p>
            <a:pPr>
              <a:spcBef>
                <a:spcPct val="0"/>
              </a:spcBef>
              <a:buFontTx/>
              <a:buNone/>
            </a:pPr>
            <a:fld id="{73BE1D7A-C006-47AE-A548-003C92637E5A}" type="slidenum">
              <a:rPr lang="en-US" altLang="en-US" sz="1200" smtClean="0">
                <a:solidFill>
                  <a:srgbClr val="898989"/>
                </a:solidFill>
                <a:latin typeface="Times New Roman" panose="02020603050405020304" pitchFamily="18" charset="0"/>
              </a:rPr>
              <a:pPr>
                <a:spcBef>
                  <a:spcPct val="0"/>
                </a:spcBef>
                <a:buFontTx/>
                <a:buNone/>
              </a:pPr>
              <a:t>12</a:t>
            </a:fld>
            <a:endParaRPr lang="en-US" altLang="en-US" sz="1200" dirty="0" smtClean="0">
              <a:solidFill>
                <a:srgbClr val="898989"/>
              </a:solidFill>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81000" y="274638"/>
            <a:ext cx="9144000" cy="639762"/>
          </a:xfrm>
          <a:noFill/>
        </p:spPr>
        <p:txBody>
          <a:bodyPr lIns="90484" tIns="44448" rIns="90484" bIns="44448"/>
          <a:lstStyle/>
          <a:p>
            <a:pPr eaLnBrk="1" hangingPunct="1"/>
            <a:r>
              <a:rPr lang="en-US" altLang="en-US" sz="3200" dirty="0" smtClean="0">
                <a:solidFill>
                  <a:srgbClr val="002060"/>
                </a:solidFill>
                <a:latin typeface="Cambria" panose="02040503050406030204" pitchFamily="18" charset="0"/>
                <a:cs typeface="Times New Roman" panose="02020603050405020304" pitchFamily="18" charset="0"/>
              </a:rPr>
              <a:t>Possible Actions at the End of OIRA Review</a:t>
            </a:r>
          </a:p>
        </p:txBody>
      </p:sp>
      <p:sp>
        <p:nvSpPr>
          <p:cNvPr id="20484" name="Rectangle 3"/>
          <p:cNvSpPr>
            <a:spLocks noGrp="1" noChangeArrowheads="1"/>
          </p:cNvSpPr>
          <p:nvPr>
            <p:ph idx="1"/>
          </p:nvPr>
        </p:nvSpPr>
        <p:spPr>
          <a:xfrm>
            <a:off x="457200" y="1646238"/>
            <a:ext cx="8869363" cy="4937125"/>
          </a:xfrm>
        </p:spPr>
        <p:txBody>
          <a:bodyPr rtlCol="0">
            <a:normAutofit/>
          </a:bodyPr>
          <a:lstStyle/>
          <a:p>
            <a:pPr marL="0" indent="0" eaLnBrk="1" fontAlgn="auto" hangingPunct="1">
              <a:spcAft>
                <a:spcPts val="0"/>
              </a:spcAft>
              <a:buClr>
                <a:srgbClr val="FF0000"/>
              </a:buClr>
              <a:buFont typeface="Arial" panose="020B0604020202020204" pitchFamily="34" charset="0"/>
              <a:buNone/>
              <a:defRPr/>
            </a:pPr>
            <a:r>
              <a:rPr lang="en-US" altLang="en-US" sz="2400" dirty="0" smtClean="0">
                <a:solidFill>
                  <a:srgbClr val="002060"/>
                </a:solidFill>
                <a:latin typeface="Cambria" panose="02040503050406030204" pitchFamily="18" charset="0"/>
              </a:rPr>
              <a:t>Allow the agency to issue the rule.</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A rule is usually sent directly to the </a:t>
            </a:r>
            <a:r>
              <a:rPr lang="en-US" altLang="en-US" sz="1800" i="1" dirty="0" smtClean="0">
                <a:solidFill>
                  <a:srgbClr val="002060"/>
                </a:solidFill>
                <a:latin typeface="Cambria" panose="02040503050406030204" pitchFamily="18" charset="0"/>
              </a:rPr>
              <a:t>Federal Register </a:t>
            </a:r>
            <a:r>
              <a:rPr lang="en-US" altLang="en-US" sz="1800" dirty="0" smtClean="0">
                <a:solidFill>
                  <a:srgbClr val="002060"/>
                </a:solidFill>
                <a:latin typeface="Cambria" panose="02040503050406030204" pitchFamily="18" charset="0"/>
              </a:rPr>
              <a:t>at the conclusion of review.</a:t>
            </a:r>
          </a:p>
          <a:p>
            <a:pPr marL="914400" lvl="2" indent="0" eaLnBrk="1" fontAlgn="auto" hangingPunct="1">
              <a:spcAft>
                <a:spcPts val="0"/>
              </a:spcAft>
              <a:buClr>
                <a:srgbClr val="FF0000"/>
              </a:buClr>
              <a:buFont typeface="Arial" panose="020B0604020202020204" pitchFamily="34" charset="0"/>
              <a:buNone/>
              <a:defRPr/>
            </a:pPr>
            <a:endParaRPr lang="en-US" altLang="en-US" sz="1800" dirty="0" smtClean="0">
              <a:solidFill>
                <a:srgbClr val="002060"/>
              </a:solidFill>
              <a:latin typeface="Cambria" panose="02040503050406030204" pitchFamily="18" charset="0"/>
            </a:endParaRPr>
          </a:p>
          <a:p>
            <a:pPr marL="0" indent="0" eaLnBrk="1" fontAlgn="auto" hangingPunct="1">
              <a:spcAft>
                <a:spcPts val="0"/>
              </a:spcAft>
              <a:buClr>
                <a:srgbClr val="FF0000"/>
              </a:buClr>
              <a:buFont typeface="Arial" panose="020B0604020202020204" pitchFamily="34" charset="0"/>
              <a:buNone/>
              <a:defRPr/>
            </a:pPr>
            <a:r>
              <a:rPr lang="en-US" altLang="en-US" sz="2400" dirty="0" smtClean="0">
                <a:solidFill>
                  <a:srgbClr val="002060"/>
                </a:solidFill>
                <a:latin typeface="Cambria" panose="02040503050406030204" pitchFamily="18" charset="0"/>
              </a:rPr>
              <a:t>Agency withdrawal of the rule.</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If we are unable to resolve issues during the review process, or the agency needs more time to make changes, the agency can withdraw the rule.</a:t>
            </a:r>
          </a:p>
          <a:p>
            <a:pPr marL="457200" lvl="1" indent="0" eaLnBrk="1" fontAlgn="auto" hangingPunct="1">
              <a:spcAft>
                <a:spcPts val="0"/>
              </a:spcAft>
              <a:buClr>
                <a:srgbClr val="FF0000"/>
              </a:buClr>
              <a:buFont typeface="Arial" panose="020B0604020202020204" pitchFamily="34" charset="0"/>
              <a:buNone/>
              <a:defRPr/>
            </a:pPr>
            <a:endParaRPr lang="en-US" altLang="en-US" sz="1800" dirty="0" smtClean="0">
              <a:solidFill>
                <a:srgbClr val="002060"/>
              </a:solidFill>
              <a:latin typeface="Cambria" panose="02040503050406030204" pitchFamily="18" charset="0"/>
            </a:endParaRPr>
          </a:p>
          <a:p>
            <a:pPr marL="0" indent="0" eaLnBrk="1" fontAlgn="auto" hangingPunct="1">
              <a:spcAft>
                <a:spcPts val="0"/>
              </a:spcAft>
              <a:buClr>
                <a:srgbClr val="FF0000"/>
              </a:buClr>
              <a:buFont typeface="Arial" panose="020B0604020202020204" pitchFamily="34" charset="0"/>
              <a:buNone/>
              <a:defRPr/>
            </a:pPr>
            <a:r>
              <a:rPr lang="en-US" altLang="en-US" sz="2400" dirty="0" smtClean="0">
                <a:solidFill>
                  <a:srgbClr val="002060"/>
                </a:solidFill>
                <a:latin typeface="Cambria" panose="02040503050406030204" pitchFamily="18" charset="0"/>
              </a:rPr>
              <a:t>“Return Letter”</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OIRA may return a regulation for agency reconsideration to address OIRA concerns.</a:t>
            </a:r>
          </a:p>
          <a:p>
            <a:pPr lvl="1" eaLnBrk="1" fontAlgn="auto" hangingPunct="1">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Very public and very rare.</a:t>
            </a:r>
          </a:p>
          <a:p>
            <a:pPr marL="457200" lvl="1" indent="0" eaLnBrk="1" fontAlgn="auto" hangingPunct="1">
              <a:spcAft>
                <a:spcPts val="0"/>
              </a:spcAft>
              <a:buClr>
                <a:schemeClr val="accent1"/>
              </a:buClr>
              <a:buFont typeface="Arial" panose="020B0604020202020204" pitchFamily="34" charset="0"/>
              <a:buNone/>
              <a:defRPr/>
            </a:pPr>
            <a:endParaRPr lang="en-US" altLang="en-US" sz="1800" dirty="0" smtClean="0">
              <a:latin typeface="Cambria" panose="02040503050406030204" pitchFamily="18" charset="0"/>
            </a:endParaRPr>
          </a:p>
        </p:txBody>
      </p:sp>
      <p:sp>
        <p:nvSpPr>
          <p:cNvPr id="3379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00" dirty="0" smtClean="0">
              <a:solidFill>
                <a:srgbClr val="898989"/>
              </a:solidFill>
              <a:latin typeface="Times New Roman" panose="02020603050405020304" pitchFamily="18" charset="0"/>
            </a:endParaRPr>
          </a:p>
          <a:p>
            <a:pPr>
              <a:spcBef>
                <a:spcPct val="0"/>
              </a:spcBef>
              <a:buFontTx/>
              <a:buNone/>
            </a:pPr>
            <a:fld id="{84B740F3-40ED-4FEB-94AF-58F0ACC2E94E}" type="slidenum">
              <a:rPr lang="en-US" altLang="en-US" sz="1200" smtClean="0">
                <a:solidFill>
                  <a:srgbClr val="898989"/>
                </a:solidFill>
                <a:latin typeface="Times New Roman" panose="02020603050405020304" pitchFamily="18" charset="0"/>
              </a:rPr>
              <a:pPr>
                <a:spcBef>
                  <a:spcPct val="0"/>
                </a:spcBef>
                <a:buFontTx/>
                <a:buNone/>
              </a:pPr>
              <a:t>13</a:t>
            </a:fld>
            <a:endParaRPr lang="en-US" altLang="en-US" sz="1200" dirty="0" smtClean="0">
              <a:solidFill>
                <a:srgbClr val="898989"/>
              </a:solidFill>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274638"/>
            <a:ext cx="9144000" cy="639762"/>
          </a:xfrm>
        </p:spPr>
        <p:txBody>
          <a:bodyPr lIns="90484" tIns="44448" rIns="90484" bIns="44448" rtlCol="0">
            <a:normAutofit fontScale="90000"/>
          </a:bodyPr>
          <a:lstStyle/>
          <a:p>
            <a:pPr eaLnBrk="1" fontAlgn="auto" hangingPunct="1">
              <a:spcAft>
                <a:spcPts val="0"/>
              </a:spcAft>
              <a:defRPr/>
            </a:pPr>
            <a:r>
              <a:rPr lang="en-US" altLang="en-US" sz="3200" dirty="0" smtClean="0">
                <a:solidFill>
                  <a:srgbClr val="002060"/>
                </a:solidFill>
                <a:latin typeface="Cambria" panose="02040503050406030204" pitchFamily="18" charset="0"/>
                <a:cs typeface="Times New Roman" pitchFamily="18" charset="0"/>
              </a:rPr>
              <a:t>Executive Order 13563: </a:t>
            </a:r>
            <a:br>
              <a:rPr lang="en-US" altLang="en-US" sz="3200" dirty="0" smtClean="0">
                <a:solidFill>
                  <a:srgbClr val="002060"/>
                </a:solidFill>
                <a:latin typeface="Cambria" panose="02040503050406030204" pitchFamily="18" charset="0"/>
                <a:cs typeface="Times New Roman" pitchFamily="18" charset="0"/>
              </a:rPr>
            </a:br>
            <a:r>
              <a:rPr lang="en-US" altLang="en-US" sz="3200" dirty="0" smtClean="0">
                <a:solidFill>
                  <a:srgbClr val="002060"/>
                </a:solidFill>
                <a:latin typeface="Cambria" panose="02040503050406030204" pitchFamily="18" charset="0"/>
                <a:cs typeface="Times New Roman" pitchFamily="18" charset="0"/>
              </a:rPr>
              <a:t>“Improving Regulation and Regulatory Review”</a:t>
            </a:r>
          </a:p>
        </p:txBody>
      </p:sp>
      <p:sp>
        <p:nvSpPr>
          <p:cNvPr id="35843" name="Rectangle 3"/>
          <p:cNvSpPr>
            <a:spLocks noGrp="1" noChangeArrowheads="1"/>
          </p:cNvSpPr>
          <p:nvPr>
            <p:ph idx="1"/>
          </p:nvPr>
        </p:nvSpPr>
        <p:spPr>
          <a:xfrm>
            <a:off x="457200" y="1646238"/>
            <a:ext cx="8869363" cy="4937125"/>
          </a:xfrm>
        </p:spPr>
        <p:txBody>
          <a:bodyPr/>
          <a:lstStyle/>
          <a:p>
            <a:pPr marL="0" indent="0" eaLnBrk="1" hangingPunct="1">
              <a:spcBef>
                <a:spcPct val="0"/>
              </a:spcBef>
              <a:buClr>
                <a:srgbClr val="FF0000"/>
              </a:buClr>
              <a:buFont typeface="Arial" panose="020B0604020202020204" pitchFamily="34" charset="0"/>
              <a:buNone/>
            </a:pPr>
            <a:r>
              <a:rPr lang="en-US" altLang="en-US" sz="2400" dirty="0" smtClean="0">
                <a:solidFill>
                  <a:srgbClr val="002060"/>
                </a:solidFill>
                <a:latin typeface="Cambria" panose="02040503050406030204" pitchFamily="18" charset="0"/>
              </a:rPr>
              <a:t>Issued by President Obama in January 2011.</a:t>
            </a:r>
          </a:p>
          <a:p>
            <a:pPr marL="0" indent="0" eaLnBrk="1" hangingPunct="1">
              <a:spcBef>
                <a:spcPct val="0"/>
              </a:spcBef>
              <a:buClr>
                <a:srgbClr val="FF0000"/>
              </a:buClr>
              <a:buFont typeface="Arial" panose="020B0604020202020204" pitchFamily="34" charset="0"/>
              <a:buNone/>
            </a:pPr>
            <a:endParaRPr lang="en-US" altLang="en-US" sz="1600" dirty="0" smtClean="0">
              <a:solidFill>
                <a:srgbClr val="002060"/>
              </a:solidFill>
              <a:latin typeface="Cambria" panose="02040503050406030204" pitchFamily="18" charset="0"/>
            </a:endParaRPr>
          </a:p>
          <a:p>
            <a:pPr lvl="1" eaLnBrk="1" hangingPunct="1">
              <a:spcBef>
                <a:spcPct val="0"/>
              </a:spcBef>
              <a:buClr>
                <a:srgbClr val="FF0000"/>
              </a:buClr>
              <a:buFont typeface="Arial" panose="020B0604020202020204" pitchFamily="34" charset="0"/>
              <a:buChar char="•"/>
            </a:pPr>
            <a:r>
              <a:rPr lang="en-US" altLang="en-US" sz="1800" dirty="0" smtClean="0">
                <a:solidFill>
                  <a:srgbClr val="002060"/>
                </a:solidFill>
                <a:latin typeface="Cambria" panose="02040503050406030204" pitchFamily="18" charset="0"/>
              </a:rPr>
              <a:t>Reaffirms the principles, processes, and structures of EO 12866.</a:t>
            </a:r>
          </a:p>
          <a:p>
            <a:pPr lvl="1" eaLnBrk="1" hangingPunct="1">
              <a:spcBef>
                <a:spcPct val="0"/>
              </a:spcBef>
              <a:buClr>
                <a:srgbClr val="FF0000"/>
              </a:buClr>
              <a:buFont typeface="Arial" panose="020B0604020202020204" pitchFamily="34" charset="0"/>
              <a:buChar char="•"/>
            </a:pPr>
            <a:endParaRPr lang="en-US" altLang="en-US" sz="1800" dirty="0" smtClean="0">
              <a:solidFill>
                <a:srgbClr val="002060"/>
              </a:solidFill>
              <a:latin typeface="Cambria" panose="02040503050406030204" pitchFamily="18" charset="0"/>
            </a:endParaRPr>
          </a:p>
          <a:p>
            <a:pPr lvl="1" eaLnBrk="1" hangingPunct="1">
              <a:spcBef>
                <a:spcPct val="0"/>
              </a:spcBef>
              <a:buClr>
                <a:srgbClr val="FF0000"/>
              </a:buClr>
              <a:buFont typeface="Arial" panose="020B0604020202020204" pitchFamily="34" charset="0"/>
              <a:buChar char="•"/>
            </a:pPr>
            <a:r>
              <a:rPr lang="en-US" altLang="en-US" sz="1800" dirty="0" smtClean="0">
                <a:solidFill>
                  <a:srgbClr val="002060"/>
                </a:solidFill>
                <a:latin typeface="Cambria" panose="02040503050406030204" pitchFamily="18" charset="0"/>
              </a:rPr>
              <a:t>Calls for public participation to promote an open exchange with stakeholders.</a:t>
            </a:r>
          </a:p>
          <a:p>
            <a:pPr lvl="1" eaLnBrk="1" hangingPunct="1">
              <a:spcBef>
                <a:spcPct val="0"/>
              </a:spcBef>
              <a:buClr>
                <a:srgbClr val="FF0000"/>
              </a:buClr>
              <a:buFont typeface="Arial" panose="020B0604020202020204" pitchFamily="34" charset="0"/>
              <a:buChar char="•"/>
            </a:pPr>
            <a:endParaRPr lang="en-US" altLang="en-US" sz="1800" dirty="0" smtClean="0">
              <a:solidFill>
                <a:srgbClr val="002060"/>
              </a:solidFill>
              <a:latin typeface="Cambria" panose="02040503050406030204" pitchFamily="18" charset="0"/>
            </a:endParaRPr>
          </a:p>
          <a:p>
            <a:pPr lvl="1" eaLnBrk="1" hangingPunct="1">
              <a:spcBef>
                <a:spcPct val="0"/>
              </a:spcBef>
              <a:buClr>
                <a:srgbClr val="FF0000"/>
              </a:buClr>
              <a:buFont typeface="Arial" panose="020B0604020202020204" pitchFamily="34" charset="0"/>
              <a:buChar char="•"/>
            </a:pPr>
            <a:r>
              <a:rPr lang="en-US" altLang="en-US" sz="1800" dirty="0" smtClean="0">
                <a:solidFill>
                  <a:srgbClr val="002060"/>
                </a:solidFill>
                <a:latin typeface="Cambria" panose="02040503050406030204" pitchFamily="18" charset="0"/>
              </a:rPr>
              <a:t>Directs agencies to harmonize, simplify, and coordinate rules to reduce costs and to promote simplicity.</a:t>
            </a:r>
          </a:p>
          <a:p>
            <a:pPr lvl="1" eaLnBrk="1" hangingPunct="1">
              <a:spcBef>
                <a:spcPct val="0"/>
              </a:spcBef>
              <a:buClr>
                <a:srgbClr val="FF0000"/>
              </a:buClr>
              <a:buFont typeface="Arial" panose="020B0604020202020204" pitchFamily="34" charset="0"/>
              <a:buChar char="•"/>
            </a:pPr>
            <a:endParaRPr lang="en-US" altLang="en-US" sz="1800" dirty="0" smtClean="0">
              <a:solidFill>
                <a:srgbClr val="002060"/>
              </a:solidFill>
              <a:latin typeface="Cambria" panose="02040503050406030204" pitchFamily="18" charset="0"/>
            </a:endParaRPr>
          </a:p>
          <a:p>
            <a:pPr lvl="1" eaLnBrk="1" hangingPunct="1">
              <a:spcBef>
                <a:spcPct val="0"/>
              </a:spcBef>
              <a:buClr>
                <a:srgbClr val="FF0000"/>
              </a:buClr>
              <a:buFont typeface="Arial" panose="020B0604020202020204" pitchFamily="34" charset="0"/>
              <a:buChar char="•"/>
            </a:pPr>
            <a:r>
              <a:rPr lang="en-US" altLang="en-US" sz="1800" dirty="0" smtClean="0">
                <a:solidFill>
                  <a:srgbClr val="002060"/>
                </a:solidFill>
                <a:latin typeface="Cambria" panose="02040503050406030204" pitchFamily="18" charset="0"/>
              </a:rPr>
              <a:t>Considers flexible approaches that reduce burdens and maintain freedom of choice for the public (e.g., public warnings or provisional information).</a:t>
            </a:r>
          </a:p>
          <a:p>
            <a:pPr lvl="1" eaLnBrk="1" hangingPunct="1">
              <a:spcBef>
                <a:spcPct val="0"/>
              </a:spcBef>
              <a:buClr>
                <a:srgbClr val="FF0000"/>
              </a:buClr>
              <a:buFont typeface="Arial" panose="020B0604020202020204" pitchFamily="34" charset="0"/>
              <a:buChar char="•"/>
            </a:pPr>
            <a:endParaRPr lang="en-US" altLang="en-US" sz="1800" dirty="0" smtClean="0">
              <a:solidFill>
                <a:srgbClr val="002060"/>
              </a:solidFill>
              <a:latin typeface="Cambria" panose="02040503050406030204" pitchFamily="18" charset="0"/>
            </a:endParaRPr>
          </a:p>
          <a:p>
            <a:pPr lvl="1" eaLnBrk="1" hangingPunct="1">
              <a:spcBef>
                <a:spcPct val="0"/>
              </a:spcBef>
              <a:buClr>
                <a:srgbClr val="FF0000"/>
              </a:buClr>
              <a:buFont typeface="Arial" panose="020B0604020202020204" pitchFamily="34" charset="0"/>
              <a:buChar char="•"/>
            </a:pPr>
            <a:r>
              <a:rPr lang="en-US" altLang="en-US" sz="1800" dirty="0" smtClean="0">
                <a:solidFill>
                  <a:srgbClr val="002060"/>
                </a:solidFill>
                <a:latin typeface="Cambria" panose="02040503050406030204" pitchFamily="18" charset="0"/>
              </a:rPr>
              <a:t>Calls for scientific integrity.</a:t>
            </a:r>
          </a:p>
          <a:p>
            <a:pPr lvl="1" eaLnBrk="1" hangingPunct="1">
              <a:spcBef>
                <a:spcPct val="0"/>
              </a:spcBef>
              <a:buClr>
                <a:srgbClr val="FF0000"/>
              </a:buClr>
              <a:buFont typeface="Arial" panose="020B0604020202020204" pitchFamily="34" charset="0"/>
              <a:buChar char="•"/>
            </a:pPr>
            <a:endParaRPr lang="en-US" altLang="en-US" sz="1800" dirty="0" smtClean="0">
              <a:solidFill>
                <a:srgbClr val="002060"/>
              </a:solidFill>
              <a:latin typeface="Cambria" panose="02040503050406030204" pitchFamily="18" charset="0"/>
            </a:endParaRPr>
          </a:p>
          <a:p>
            <a:pPr lvl="1" eaLnBrk="1" hangingPunct="1">
              <a:spcBef>
                <a:spcPct val="0"/>
              </a:spcBef>
              <a:buClr>
                <a:srgbClr val="FF0000"/>
              </a:buClr>
              <a:buFont typeface="Arial" panose="020B0604020202020204" pitchFamily="34" charset="0"/>
              <a:buChar char="•"/>
            </a:pPr>
            <a:r>
              <a:rPr lang="en-US" altLang="en-US" sz="1800" dirty="0" smtClean="0">
                <a:solidFill>
                  <a:srgbClr val="002060"/>
                </a:solidFill>
                <a:latin typeface="Cambria" panose="02040503050406030204" pitchFamily="18" charset="0"/>
              </a:rPr>
              <a:t>Directs agencies to conduct retrospective analysis of existing rules and produce preliminary plans for periodic review.</a:t>
            </a:r>
          </a:p>
          <a:p>
            <a:pPr lvl="1" eaLnBrk="1" hangingPunct="1">
              <a:buClr>
                <a:schemeClr val="accent1"/>
              </a:buClr>
              <a:buFont typeface="Arial" panose="020B0604020202020204" pitchFamily="34" charset="0"/>
              <a:buChar char="•"/>
            </a:pPr>
            <a:endParaRPr lang="en-US" altLang="en-US" sz="1800" dirty="0" smtClean="0">
              <a:latin typeface="Cambria" panose="02040503050406030204" pitchFamily="18" charset="0"/>
            </a:endParaRPr>
          </a:p>
        </p:txBody>
      </p:sp>
      <p:sp>
        <p:nvSpPr>
          <p:cNvPr id="3584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00" dirty="0" smtClean="0">
              <a:solidFill>
                <a:srgbClr val="898989"/>
              </a:solidFill>
              <a:latin typeface="Times New Roman" panose="02020603050405020304" pitchFamily="18" charset="0"/>
            </a:endParaRPr>
          </a:p>
          <a:p>
            <a:pPr>
              <a:spcBef>
                <a:spcPct val="0"/>
              </a:spcBef>
              <a:buFontTx/>
              <a:buNone/>
            </a:pPr>
            <a:fld id="{F02837A5-C550-40E4-B668-E800EE0808D7}" type="slidenum">
              <a:rPr lang="en-US" altLang="en-US" sz="1200" smtClean="0">
                <a:solidFill>
                  <a:srgbClr val="898989"/>
                </a:solidFill>
                <a:latin typeface="Times New Roman" panose="02020603050405020304" pitchFamily="18" charset="0"/>
              </a:rPr>
              <a:pPr>
                <a:spcBef>
                  <a:spcPct val="0"/>
                </a:spcBef>
                <a:buFontTx/>
                <a:buNone/>
              </a:pPr>
              <a:t>14</a:t>
            </a:fld>
            <a:endParaRPr lang="en-US" altLang="en-US" sz="1200" dirty="0" smtClean="0">
              <a:solidFill>
                <a:srgbClr val="898989"/>
              </a:solidFill>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274638"/>
            <a:ext cx="9144000" cy="639762"/>
          </a:xfrm>
        </p:spPr>
        <p:txBody>
          <a:bodyPr lIns="90484" tIns="44448" rIns="90484" bIns="44448" rtlCol="0">
            <a:noAutofit/>
          </a:bodyPr>
          <a:lstStyle/>
          <a:p>
            <a:pPr eaLnBrk="1" fontAlgn="auto" hangingPunct="1">
              <a:spcAft>
                <a:spcPts val="0"/>
              </a:spcAft>
              <a:defRPr/>
            </a:pPr>
            <a:r>
              <a:rPr lang="en-US" altLang="en-US" sz="2800" dirty="0" smtClean="0">
                <a:solidFill>
                  <a:srgbClr val="002060"/>
                </a:solidFill>
                <a:latin typeface="Cambria" panose="02040503050406030204" pitchFamily="18" charset="0"/>
                <a:cs typeface="Times New Roman" pitchFamily="18" charset="0"/>
              </a:rPr>
              <a:t>Executive Order 13771: </a:t>
            </a:r>
            <a:br>
              <a:rPr lang="en-US" altLang="en-US" sz="2800" dirty="0" smtClean="0">
                <a:solidFill>
                  <a:srgbClr val="002060"/>
                </a:solidFill>
                <a:latin typeface="Cambria" panose="02040503050406030204" pitchFamily="18" charset="0"/>
                <a:cs typeface="Times New Roman" pitchFamily="18" charset="0"/>
              </a:rPr>
            </a:br>
            <a:r>
              <a:rPr lang="en-US" altLang="en-US" sz="2800" dirty="0" smtClean="0">
                <a:solidFill>
                  <a:srgbClr val="002060"/>
                </a:solidFill>
                <a:latin typeface="Cambria" panose="02040503050406030204" pitchFamily="18" charset="0"/>
                <a:cs typeface="Times New Roman" pitchFamily="18" charset="0"/>
              </a:rPr>
              <a:t>“Reducing Regulation and Controlling Regulatory Costs”</a:t>
            </a:r>
          </a:p>
        </p:txBody>
      </p:sp>
      <p:sp>
        <p:nvSpPr>
          <p:cNvPr id="36867" name="Rectangle 3"/>
          <p:cNvSpPr>
            <a:spLocks noGrp="1" noChangeArrowheads="1"/>
          </p:cNvSpPr>
          <p:nvPr>
            <p:ph idx="1"/>
          </p:nvPr>
        </p:nvSpPr>
        <p:spPr>
          <a:xfrm>
            <a:off x="457200" y="1646238"/>
            <a:ext cx="8869363" cy="4937125"/>
          </a:xfrm>
        </p:spPr>
        <p:txBody>
          <a:bodyPr/>
          <a:lstStyle/>
          <a:p>
            <a:pPr marL="0" indent="0" eaLnBrk="1" hangingPunct="1">
              <a:spcBef>
                <a:spcPct val="0"/>
              </a:spcBef>
              <a:buClr>
                <a:srgbClr val="FF0000"/>
              </a:buClr>
              <a:buFont typeface="Arial" panose="020B0604020202020204" pitchFamily="34" charset="0"/>
              <a:buNone/>
            </a:pPr>
            <a:r>
              <a:rPr lang="en-US" altLang="en-US" sz="2400" dirty="0" smtClean="0">
                <a:solidFill>
                  <a:srgbClr val="002060"/>
                </a:solidFill>
                <a:latin typeface="Cambria" panose="02040503050406030204" pitchFamily="18" charset="0"/>
              </a:rPr>
              <a:t>Issued by President Trump in January 2017.</a:t>
            </a:r>
          </a:p>
          <a:p>
            <a:pPr marL="0" indent="0" eaLnBrk="1" hangingPunct="1">
              <a:spcBef>
                <a:spcPct val="0"/>
              </a:spcBef>
              <a:buClr>
                <a:srgbClr val="FF0000"/>
              </a:buClr>
              <a:buFont typeface="Arial" panose="020B0604020202020204" pitchFamily="34" charset="0"/>
              <a:buNone/>
            </a:pPr>
            <a:endParaRPr lang="en-US" altLang="en-US" sz="1600" dirty="0" smtClean="0">
              <a:solidFill>
                <a:srgbClr val="002060"/>
              </a:solidFill>
              <a:latin typeface="Cambria" panose="02040503050406030204" pitchFamily="18" charset="0"/>
            </a:endParaRPr>
          </a:p>
          <a:p>
            <a:pPr lvl="1" eaLnBrk="1" hangingPunct="1">
              <a:spcBef>
                <a:spcPct val="0"/>
              </a:spcBef>
              <a:buClr>
                <a:srgbClr val="FF0000"/>
              </a:buClr>
              <a:buFont typeface="Arial" panose="020B0604020202020204" pitchFamily="34" charset="0"/>
              <a:buChar char="•"/>
            </a:pPr>
            <a:r>
              <a:rPr lang="en-US" altLang="en-US" sz="1800" dirty="0" smtClean="0">
                <a:solidFill>
                  <a:srgbClr val="002060"/>
                </a:solidFill>
                <a:latin typeface="Cambria" panose="02040503050406030204" pitchFamily="18" charset="0"/>
              </a:rPr>
              <a:t>Directs agencies to repeal two prior regulations for every one regulation issued, as allowed by law.</a:t>
            </a:r>
          </a:p>
          <a:p>
            <a:pPr lvl="1" eaLnBrk="1" hangingPunct="1">
              <a:spcBef>
                <a:spcPct val="0"/>
              </a:spcBef>
              <a:buClr>
                <a:srgbClr val="FF0000"/>
              </a:buClr>
              <a:buFont typeface="Arial" panose="020B0604020202020204" pitchFamily="34" charset="0"/>
              <a:buChar char="•"/>
            </a:pPr>
            <a:endParaRPr lang="en-US" altLang="en-US" sz="1800" dirty="0">
              <a:solidFill>
                <a:srgbClr val="002060"/>
              </a:solidFill>
              <a:latin typeface="Cambria" panose="02040503050406030204" pitchFamily="18" charset="0"/>
            </a:endParaRPr>
          </a:p>
          <a:p>
            <a:pPr lvl="1" eaLnBrk="1" hangingPunct="1">
              <a:spcBef>
                <a:spcPct val="0"/>
              </a:spcBef>
              <a:buClr>
                <a:srgbClr val="FF0000"/>
              </a:buClr>
              <a:buFont typeface="Arial" panose="020B0604020202020204" pitchFamily="34" charset="0"/>
              <a:buChar char="•"/>
            </a:pPr>
            <a:r>
              <a:rPr lang="en-US" altLang="en-US" sz="1800" dirty="0" smtClean="0">
                <a:solidFill>
                  <a:srgbClr val="002060"/>
                </a:solidFill>
                <a:latin typeface="Cambria" panose="02040503050406030204" pitchFamily="18" charset="0"/>
              </a:rPr>
              <a:t>Establishes annual regulatory cost submissions by agencies to the Office of Management and Budget to set a regulatory budget.</a:t>
            </a:r>
          </a:p>
          <a:p>
            <a:pPr lvl="1" eaLnBrk="1" hangingPunct="1">
              <a:spcBef>
                <a:spcPct val="0"/>
              </a:spcBef>
              <a:buClr>
                <a:srgbClr val="FF0000"/>
              </a:buClr>
              <a:buFont typeface="Arial" panose="020B0604020202020204" pitchFamily="34" charset="0"/>
              <a:buChar char="•"/>
            </a:pPr>
            <a:endParaRPr lang="en-US" altLang="en-US" sz="1800" dirty="0">
              <a:solidFill>
                <a:srgbClr val="002060"/>
              </a:solidFill>
              <a:latin typeface="Cambria" panose="02040503050406030204" pitchFamily="18" charset="0"/>
            </a:endParaRPr>
          </a:p>
          <a:p>
            <a:pPr lvl="1" eaLnBrk="1" hangingPunct="1">
              <a:spcBef>
                <a:spcPct val="0"/>
              </a:spcBef>
              <a:buClr>
                <a:srgbClr val="FF0000"/>
              </a:buClr>
              <a:buFont typeface="Arial" panose="020B0604020202020204" pitchFamily="34" charset="0"/>
              <a:buChar char="•"/>
            </a:pPr>
            <a:r>
              <a:rPr lang="en-US" altLang="en-US" sz="1800" dirty="0" smtClean="0">
                <a:solidFill>
                  <a:srgbClr val="002060"/>
                </a:solidFill>
                <a:latin typeface="Cambria" panose="02040503050406030204" pitchFamily="18" charset="0"/>
              </a:rPr>
              <a:t>Requires approval by the Director of OMB if a regulation is not within the Unified Regulatory Agenda.</a:t>
            </a:r>
          </a:p>
          <a:p>
            <a:pPr lvl="1" eaLnBrk="1" hangingPunct="1">
              <a:buClr>
                <a:schemeClr val="accent1"/>
              </a:buClr>
              <a:buFont typeface="Arial" panose="020B0604020202020204" pitchFamily="34" charset="0"/>
              <a:buChar char="•"/>
            </a:pPr>
            <a:endParaRPr lang="en-US" altLang="en-US" sz="1800" dirty="0" smtClean="0">
              <a:latin typeface="Cambria" panose="02040503050406030204" pitchFamily="18" charset="0"/>
            </a:endParaRPr>
          </a:p>
        </p:txBody>
      </p:sp>
      <p:sp>
        <p:nvSpPr>
          <p:cNvPr id="3686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00" dirty="0">
              <a:solidFill>
                <a:srgbClr val="898989"/>
              </a:solidFill>
              <a:latin typeface="Times New Roman" panose="02020603050405020304" pitchFamily="18" charset="0"/>
            </a:endParaRPr>
          </a:p>
          <a:p>
            <a:pPr>
              <a:spcBef>
                <a:spcPct val="0"/>
              </a:spcBef>
              <a:buFontTx/>
              <a:buNone/>
            </a:pPr>
            <a:fld id="{3621EEBD-684A-497A-8666-EE3DA0FA831E}" type="slidenum">
              <a:rPr lang="en-US" altLang="en-US" sz="1200">
                <a:solidFill>
                  <a:srgbClr val="898989"/>
                </a:solidFill>
                <a:latin typeface="Times New Roman" panose="02020603050405020304" pitchFamily="18" charset="0"/>
              </a:rPr>
              <a:pPr>
                <a:spcBef>
                  <a:spcPct val="0"/>
                </a:spcBef>
                <a:buFontTx/>
                <a:buNone/>
              </a:pPr>
              <a:t>15</a:t>
            </a:fld>
            <a:endParaRPr lang="en-US" altLang="en-US" sz="1200" dirty="0">
              <a:solidFill>
                <a:srgbClr val="898989"/>
              </a:solidFill>
              <a:latin typeface="Times New Roman" panose="02020603050405020304" pitchFamily="18" charset="0"/>
            </a:endParaRPr>
          </a:p>
        </p:txBody>
      </p:sp>
    </p:spTree>
    <p:extLst>
      <p:ext uri="{BB962C8B-B14F-4D97-AF65-F5344CB8AC3E}">
        <p14:creationId xmlns:p14="http://schemas.microsoft.com/office/powerpoint/2010/main" val="116086039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1000" y="274638"/>
            <a:ext cx="9144000" cy="639762"/>
          </a:xfrm>
          <a:noFill/>
        </p:spPr>
        <p:txBody>
          <a:bodyPr lIns="90484" tIns="44448" rIns="90484" bIns="44448"/>
          <a:lstStyle/>
          <a:p>
            <a:pPr eaLnBrk="1" hangingPunct="1"/>
            <a:r>
              <a:rPr lang="en-US" altLang="en-US" sz="3200" dirty="0" smtClean="0">
                <a:solidFill>
                  <a:srgbClr val="002060"/>
                </a:solidFill>
                <a:latin typeface="Cambria" panose="02040503050406030204" pitchFamily="18" charset="0"/>
                <a:cs typeface="Times New Roman" panose="02020603050405020304" pitchFamily="18" charset="0"/>
              </a:rPr>
              <a:t>Regulatory Impact Analysis (RIA)</a:t>
            </a:r>
          </a:p>
        </p:txBody>
      </p:sp>
      <p:sp>
        <p:nvSpPr>
          <p:cNvPr id="22532" name="Rectangle 3"/>
          <p:cNvSpPr>
            <a:spLocks noGrp="1" noChangeArrowheads="1"/>
          </p:cNvSpPr>
          <p:nvPr>
            <p:ph idx="1"/>
          </p:nvPr>
        </p:nvSpPr>
        <p:spPr>
          <a:xfrm>
            <a:off x="457200" y="1646238"/>
            <a:ext cx="8869363" cy="4937125"/>
          </a:xfrm>
        </p:spPr>
        <p:txBody>
          <a:bodyPr rtlCol="0">
            <a:normAutofit/>
          </a:bodyPr>
          <a:lstStyle/>
          <a:p>
            <a:pPr marL="0" indent="0" eaLnBrk="1" fontAlgn="auto" hangingPunct="1">
              <a:spcBef>
                <a:spcPts val="500"/>
              </a:spcBef>
              <a:spcAft>
                <a:spcPts val="0"/>
              </a:spcAft>
              <a:buClr>
                <a:srgbClr val="FF0000"/>
              </a:buClr>
              <a:buFont typeface="Arial" panose="020B0604020202020204" pitchFamily="34" charset="0"/>
              <a:buNone/>
              <a:defRPr/>
            </a:pPr>
            <a:r>
              <a:rPr lang="en-US" altLang="en-US" sz="2400" dirty="0" smtClean="0">
                <a:solidFill>
                  <a:srgbClr val="002060"/>
                </a:solidFill>
                <a:latin typeface="Cambria" panose="02040503050406030204" pitchFamily="18" charset="0"/>
              </a:rPr>
              <a:t>Basic Goals </a:t>
            </a:r>
          </a:p>
          <a:p>
            <a:pPr lvl="1" eaLnBrk="1" fontAlgn="auto" hangingPunct="1">
              <a:spcBef>
                <a:spcPts val="500"/>
              </a:spcBef>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Maximize net benefits to society—or at least ensure that benefits justify costs.</a:t>
            </a:r>
          </a:p>
          <a:p>
            <a:pPr lvl="1" eaLnBrk="1" fontAlgn="auto" hangingPunct="1">
              <a:spcBef>
                <a:spcPts val="500"/>
              </a:spcBef>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Promote economic efficiency by regulating only where markets fail, and when regulating, by using cost-effective and market-based approaches.</a:t>
            </a:r>
          </a:p>
          <a:p>
            <a:pPr lvl="1" eaLnBrk="1" fontAlgn="auto" hangingPunct="1">
              <a:spcBef>
                <a:spcPts val="500"/>
              </a:spcBef>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Increase the transparency of the regulatory system.</a:t>
            </a:r>
          </a:p>
          <a:p>
            <a:pPr marL="457200" lvl="1" indent="0" eaLnBrk="1" fontAlgn="auto" hangingPunct="1">
              <a:spcBef>
                <a:spcPts val="500"/>
              </a:spcBef>
              <a:spcAft>
                <a:spcPts val="0"/>
              </a:spcAft>
              <a:buClr>
                <a:srgbClr val="FF0000"/>
              </a:buClr>
              <a:buFont typeface="Arial" panose="020B0604020202020204" pitchFamily="34" charset="0"/>
              <a:buNone/>
              <a:defRPr/>
            </a:pPr>
            <a:endParaRPr lang="en-US" altLang="en-US" sz="1800" dirty="0" smtClean="0">
              <a:solidFill>
                <a:srgbClr val="002060"/>
              </a:solidFill>
              <a:latin typeface="Cambria" panose="02040503050406030204" pitchFamily="18" charset="0"/>
            </a:endParaRPr>
          </a:p>
          <a:p>
            <a:pPr marL="0" indent="0" eaLnBrk="1" fontAlgn="auto" hangingPunct="1">
              <a:spcBef>
                <a:spcPts val="500"/>
              </a:spcBef>
              <a:spcAft>
                <a:spcPts val="0"/>
              </a:spcAft>
              <a:buClr>
                <a:srgbClr val="FF0000"/>
              </a:buClr>
              <a:buFont typeface="Arial" panose="020B0604020202020204" pitchFamily="34" charset="0"/>
              <a:buNone/>
              <a:defRPr/>
            </a:pPr>
            <a:r>
              <a:rPr lang="en-US" altLang="en-US" sz="2400" dirty="0" smtClean="0">
                <a:solidFill>
                  <a:srgbClr val="002060"/>
                </a:solidFill>
                <a:latin typeface="Cambria" panose="02040503050406030204" pitchFamily="18" charset="0"/>
              </a:rPr>
              <a:t> </a:t>
            </a:r>
            <a:r>
              <a:rPr lang="en-US" altLang="en-US" sz="2400" dirty="0">
                <a:solidFill>
                  <a:srgbClr val="002060"/>
                </a:solidFill>
                <a:latin typeface="Cambria" panose="02040503050406030204" pitchFamily="18" charset="0"/>
              </a:rPr>
              <a:t>Elements of a Regulatory Impact Analysis</a:t>
            </a:r>
          </a:p>
          <a:p>
            <a:pPr lvl="1" eaLnBrk="1" fontAlgn="auto" hangingPunct="1">
              <a:spcBef>
                <a:spcPts val="500"/>
              </a:spcBef>
              <a:spcAft>
                <a:spcPts val="0"/>
              </a:spcAft>
              <a:buClr>
                <a:srgbClr val="FF0000"/>
              </a:buClr>
              <a:buFont typeface="Arial" panose="020B0604020202020204" pitchFamily="34" charset="0"/>
              <a:buChar char="•"/>
              <a:defRPr/>
            </a:pPr>
            <a:r>
              <a:rPr lang="en-US" altLang="en-US" sz="1800" dirty="0">
                <a:solidFill>
                  <a:srgbClr val="002060"/>
                </a:solidFill>
                <a:latin typeface="Cambria" panose="02040503050406030204" pitchFamily="18" charset="0"/>
              </a:rPr>
              <a:t>Statement of need for the proposed rule that identifies the nature and significance of the problem (e.g., identification of the market failure).</a:t>
            </a:r>
          </a:p>
          <a:p>
            <a:pPr lvl="1" eaLnBrk="1" fontAlgn="auto" hangingPunct="1">
              <a:spcBef>
                <a:spcPts val="500"/>
              </a:spcBef>
              <a:spcAft>
                <a:spcPts val="0"/>
              </a:spcAft>
              <a:buClr>
                <a:srgbClr val="FF0000"/>
              </a:buClr>
              <a:buFont typeface="Arial" panose="020B0604020202020204" pitchFamily="34" charset="0"/>
              <a:buChar char="•"/>
              <a:defRPr/>
            </a:pPr>
            <a:r>
              <a:rPr lang="en-US" altLang="en-US" sz="1800" dirty="0">
                <a:solidFill>
                  <a:srgbClr val="002060"/>
                </a:solidFill>
                <a:latin typeface="Cambria" panose="02040503050406030204" pitchFamily="18" charset="0"/>
              </a:rPr>
              <a:t>Examination of alternative approaches to addressing the problem.</a:t>
            </a:r>
          </a:p>
          <a:p>
            <a:pPr lvl="1" eaLnBrk="1" fontAlgn="auto" hangingPunct="1">
              <a:spcBef>
                <a:spcPts val="500"/>
              </a:spcBef>
              <a:spcAft>
                <a:spcPts val="0"/>
              </a:spcAft>
              <a:buClr>
                <a:srgbClr val="FF0000"/>
              </a:buClr>
              <a:buFont typeface="Arial" panose="020B0604020202020204" pitchFamily="34" charset="0"/>
              <a:buChar char="•"/>
              <a:defRPr/>
            </a:pPr>
            <a:r>
              <a:rPr lang="en-US" altLang="en-US" sz="1800" dirty="0">
                <a:solidFill>
                  <a:srgbClr val="002060"/>
                </a:solidFill>
                <a:latin typeface="Cambria" panose="02040503050406030204" pitchFamily="18" charset="0"/>
              </a:rPr>
              <a:t>Analysis of the costs and benefits of each alternative</a:t>
            </a:r>
            <a:r>
              <a:rPr lang="en-US" altLang="en-US" sz="1800" dirty="0" smtClean="0">
                <a:solidFill>
                  <a:srgbClr val="002060"/>
                </a:solidFill>
                <a:latin typeface="Cambria" panose="02040503050406030204" pitchFamily="18" charset="0"/>
              </a:rPr>
              <a:t>.</a:t>
            </a:r>
          </a:p>
          <a:p>
            <a:pPr lvl="1" eaLnBrk="1" fontAlgn="auto" hangingPunct="1">
              <a:spcBef>
                <a:spcPts val="500"/>
              </a:spcBef>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OMB Circular A-4: Guidelines for the Conduct of Regulatory Analysis (September 2003)</a:t>
            </a:r>
            <a:endParaRPr lang="en-US" altLang="en-US" sz="1800" dirty="0">
              <a:solidFill>
                <a:srgbClr val="002060"/>
              </a:solidFill>
              <a:latin typeface="Cambria" panose="02040503050406030204" pitchFamily="18" charset="0"/>
            </a:endParaRPr>
          </a:p>
          <a:p>
            <a:pPr marL="0" indent="0" eaLnBrk="1" fontAlgn="auto" hangingPunct="1">
              <a:spcBef>
                <a:spcPts val="500"/>
              </a:spcBef>
              <a:spcAft>
                <a:spcPts val="0"/>
              </a:spcAft>
              <a:buClr>
                <a:srgbClr val="FF0000"/>
              </a:buClr>
              <a:buFont typeface="Arial" panose="020B0604020202020204" pitchFamily="34" charset="0"/>
              <a:buNone/>
              <a:defRPr/>
            </a:pPr>
            <a:endParaRPr lang="en-US" altLang="en-US" sz="1800" dirty="0" smtClean="0">
              <a:solidFill>
                <a:srgbClr val="002060"/>
              </a:solidFill>
              <a:latin typeface="Cambria" panose="02040503050406030204" pitchFamily="18" charset="0"/>
            </a:endParaRPr>
          </a:p>
        </p:txBody>
      </p:sp>
      <p:sp>
        <p:nvSpPr>
          <p:cNvPr id="3789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00" dirty="0" smtClean="0">
              <a:solidFill>
                <a:srgbClr val="898989"/>
              </a:solidFill>
              <a:latin typeface="Times New Roman" panose="02020603050405020304" pitchFamily="18" charset="0"/>
            </a:endParaRPr>
          </a:p>
          <a:p>
            <a:pPr>
              <a:spcBef>
                <a:spcPct val="0"/>
              </a:spcBef>
              <a:buFontTx/>
              <a:buNone/>
            </a:pPr>
            <a:fld id="{9C4D6E44-5648-4345-8D08-5EC8BDD1D63F}" type="slidenum">
              <a:rPr lang="en-US" altLang="en-US" sz="1200" smtClean="0">
                <a:solidFill>
                  <a:srgbClr val="898989"/>
                </a:solidFill>
                <a:latin typeface="Times New Roman" panose="02020603050405020304" pitchFamily="18" charset="0"/>
              </a:rPr>
              <a:pPr>
                <a:spcBef>
                  <a:spcPct val="0"/>
                </a:spcBef>
                <a:buFontTx/>
                <a:buNone/>
              </a:pPr>
              <a:t>16</a:t>
            </a:fld>
            <a:endParaRPr lang="en-US" altLang="en-US" sz="1200" dirty="0" smtClean="0">
              <a:solidFill>
                <a:srgbClr val="898989"/>
              </a:solidFill>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95300" y="274638"/>
            <a:ext cx="9144000" cy="639762"/>
          </a:xfrm>
        </p:spPr>
        <p:txBody>
          <a:bodyPr lIns="90484" tIns="44448" rIns="90484" bIns="44448"/>
          <a:lstStyle/>
          <a:p>
            <a:pPr eaLnBrk="1" hangingPunct="1"/>
            <a:r>
              <a:rPr lang="en-US" altLang="en-US" sz="3200" dirty="0" smtClean="0">
                <a:solidFill>
                  <a:srgbClr val="002060"/>
                </a:solidFill>
                <a:latin typeface="Cambria" panose="02040503050406030204" pitchFamily="18" charset="0"/>
              </a:rPr>
              <a:t>Regulatory Transparency and Participation </a:t>
            </a:r>
          </a:p>
        </p:txBody>
      </p:sp>
      <p:sp>
        <p:nvSpPr>
          <p:cNvPr id="25603" name="Rectangle 3"/>
          <p:cNvSpPr>
            <a:spLocks noGrp="1" noChangeArrowheads="1"/>
          </p:cNvSpPr>
          <p:nvPr>
            <p:ph idx="1"/>
          </p:nvPr>
        </p:nvSpPr>
        <p:spPr/>
        <p:txBody>
          <a:bodyPr lIns="90484" tIns="44448" rIns="90484" bIns="44448" rtlCol="0">
            <a:normAutofit/>
          </a:bodyPr>
          <a:lstStyle/>
          <a:p>
            <a:pPr marL="0" indent="0" eaLnBrk="1" fontAlgn="auto" hangingPunct="1">
              <a:spcBef>
                <a:spcPts val="500"/>
              </a:spcBef>
              <a:spcAft>
                <a:spcPts val="0"/>
              </a:spcAft>
              <a:buClr>
                <a:srgbClr val="FF0000"/>
              </a:buClr>
              <a:buFont typeface="Arial" panose="020B0604020202020204" pitchFamily="34" charset="0"/>
              <a:buNone/>
              <a:defRPr/>
            </a:pPr>
            <a:r>
              <a:rPr lang="en-US" altLang="en-US" sz="2400" dirty="0" smtClean="0">
                <a:solidFill>
                  <a:srgbClr val="002060"/>
                </a:solidFill>
                <a:latin typeface="Cambria" panose="02040503050406030204" pitchFamily="18" charset="0"/>
              </a:rPr>
              <a:t>Administrative Procedure Act of 1946 (APA)</a:t>
            </a:r>
          </a:p>
          <a:p>
            <a:pPr marL="0" indent="0" eaLnBrk="1" fontAlgn="auto" hangingPunct="1">
              <a:spcBef>
                <a:spcPts val="500"/>
              </a:spcBef>
              <a:spcAft>
                <a:spcPts val="0"/>
              </a:spcAft>
              <a:buClr>
                <a:srgbClr val="FF0000"/>
              </a:buClr>
              <a:buFont typeface="Arial" panose="020B0604020202020204" pitchFamily="34" charset="0"/>
              <a:buNone/>
              <a:defRPr/>
            </a:pPr>
            <a:endParaRPr lang="en-US" altLang="en-US" sz="2400" dirty="0" smtClean="0">
              <a:solidFill>
                <a:srgbClr val="002060"/>
              </a:solidFill>
              <a:latin typeface="Cambria" panose="02040503050406030204" pitchFamily="18" charset="0"/>
            </a:endParaRPr>
          </a:p>
          <a:p>
            <a:pPr lvl="1" eaLnBrk="1" fontAlgn="auto" hangingPunct="1">
              <a:spcBef>
                <a:spcPts val="500"/>
              </a:spcBef>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The APA requires that agencies go through a notice and comment process open to all members of the affected public, both U.S. and foreign.   </a:t>
            </a:r>
          </a:p>
          <a:p>
            <a:pPr lvl="1" eaLnBrk="1" fontAlgn="auto" hangingPunct="1">
              <a:spcBef>
                <a:spcPts val="500"/>
              </a:spcBef>
              <a:spcAft>
                <a:spcPts val="0"/>
              </a:spcAft>
              <a:buClr>
                <a:srgbClr val="FF0000"/>
              </a:buClr>
              <a:buFont typeface="Arial" panose="020B0604020202020204" pitchFamily="34" charset="0"/>
              <a:buChar char="•"/>
              <a:defRPr/>
            </a:pPr>
            <a:endParaRPr lang="en-US" altLang="en-US" sz="1800" dirty="0" smtClean="0">
              <a:solidFill>
                <a:srgbClr val="002060"/>
              </a:solidFill>
              <a:latin typeface="Cambria" panose="02040503050406030204" pitchFamily="18" charset="0"/>
            </a:endParaRPr>
          </a:p>
          <a:p>
            <a:pPr lvl="1" eaLnBrk="1" fontAlgn="auto" hangingPunct="1">
              <a:spcBef>
                <a:spcPts val="500"/>
              </a:spcBef>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Before agencies can issue a final regulation, they must respond to the public comments, make sure that the final regulation is a logical out-growth of the proposal and the administrative record, and is not arbitrary or capricious. </a:t>
            </a:r>
          </a:p>
          <a:p>
            <a:pPr lvl="1" eaLnBrk="1" fontAlgn="auto" hangingPunct="1">
              <a:spcBef>
                <a:spcPts val="500"/>
              </a:spcBef>
              <a:spcAft>
                <a:spcPts val="0"/>
              </a:spcAft>
              <a:buClr>
                <a:srgbClr val="FF0000"/>
              </a:buClr>
              <a:buFont typeface="Arial" panose="020B0604020202020204" pitchFamily="34" charset="0"/>
              <a:buChar char="•"/>
              <a:defRPr/>
            </a:pPr>
            <a:endParaRPr lang="en-US" altLang="en-US" sz="1800" dirty="0" smtClean="0">
              <a:solidFill>
                <a:srgbClr val="002060"/>
              </a:solidFill>
              <a:latin typeface="Cambria" panose="02040503050406030204" pitchFamily="18" charset="0"/>
            </a:endParaRPr>
          </a:p>
          <a:p>
            <a:pPr lvl="1" eaLnBrk="1" fontAlgn="auto" hangingPunct="1">
              <a:spcBef>
                <a:spcPts val="500"/>
              </a:spcBef>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The public record is used by the courts in settling any challenge to the regulations brought by the affected public. </a:t>
            </a:r>
          </a:p>
          <a:p>
            <a:pPr lvl="1" eaLnBrk="1" fontAlgn="auto" hangingPunct="1">
              <a:spcBef>
                <a:spcPts val="500"/>
              </a:spcBef>
              <a:spcAft>
                <a:spcPts val="0"/>
              </a:spcAft>
              <a:buClr>
                <a:srgbClr val="FF0000"/>
              </a:buClr>
              <a:buFont typeface="Arial" panose="020B0604020202020204" pitchFamily="34" charset="0"/>
              <a:buChar char="•"/>
              <a:defRPr/>
            </a:pPr>
            <a:endParaRPr lang="en-US" altLang="en-US" sz="1800" dirty="0" smtClean="0">
              <a:solidFill>
                <a:srgbClr val="002060"/>
              </a:solidFill>
              <a:latin typeface="Cambria" panose="02040503050406030204" pitchFamily="18" charset="0"/>
            </a:endParaRPr>
          </a:p>
          <a:p>
            <a:pPr marL="457200" lvl="1" indent="0" eaLnBrk="1" fontAlgn="auto" hangingPunct="1">
              <a:spcBef>
                <a:spcPct val="0"/>
              </a:spcBef>
              <a:spcAft>
                <a:spcPts val="0"/>
              </a:spcAft>
              <a:buClr>
                <a:srgbClr val="FF0000"/>
              </a:buClr>
              <a:buFont typeface="Arial" panose="020B0604020202020204" pitchFamily="34" charset="0"/>
              <a:buNone/>
              <a:defRPr/>
            </a:pPr>
            <a:endParaRPr lang="en-US" altLang="en-US" sz="1800" dirty="0" smtClean="0">
              <a:solidFill>
                <a:srgbClr val="002060"/>
              </a:solidFill>
              <a:latin typeface="Cambria" panose="02040503050406030204" pitchFamily="18" charset="0"/>
            </a:endParaRPr>
          </a:p>
          <a:p>
            <a:pPr marL="0" indent="0" eaLnBrk="1" fontAlgn="auto" hangingPunct="1">
              <a:spcBef>
                <a:spcPct val="0"/>
              </a:spcBef>
              <a:spcAft>
                <a:spcPts val="0"/>
              </a:spcAft>
              <a:buClr>
                <a:srgbClr val="FF0000"/>
              </a:buClr>
              <a:buSzPct val="75000"/>
              <a:buFont typeface="Arial" panose="020B0604020202020204" pitchFamily="34" charset="0"/>
              <a:buNone/>
              <a:defRPr/>
            </a:pPr>
            <a:endParaRPr lang="en-US" altLang="en-US" sz="1800" dirty="0" smtClean="0">
              <a:solidFill>
                <a:srgbClr val="002060"/>
              </a:solidFill>
              <a:latin typeface="Cambria" panose="02040503050406030204" pitchFamily="18" charset="0"/>
            </a:endParaRPr>
          </a:p>
        </p:txBody>
      </p:sp>
      <p:sp>
        <p:nvSpPr>
          <p:cNvPr id="3994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00" dirty="0" smtClean="0">
              <a:solidFill>
                <a:srgbClr val="898989"/>
              </a:solidFill>
              <a:latin typeface="Times New Roman" panose="02020603050405020304" pitchFamily="18" charset="0"/>
            </a:endParaRPr>
          </a:p>
          <a:p>
            <a:pPr>
              <a:spcBef>
                <a:spcPct val="0"/>
              </a:spcBef>
              <a:buFontTx/>
              <a:buNone/>
            </a:pPr>
            <a:fld id="{A6A08C47-AB9F-44D5-9BFB-F539D1DE37D4}" type="slidenum">
              <a:rPr lang="en-US" altLang="en-US" sz="1200" smtClean="0">
                <a:solidFill>
                  <a:srgbClr val="898989"/>
                </a:solidFill>
                <a:latin typeface="Times New Roman" panose="02020603050405020304" pitchFamily="18" charset="0"/>
              </a:rPr>
              <a:pPr>
                <a:spcBef>
                  <a:spcPct val="0"/>
                </a:spcBef>
                <a:buFontTx/>
                <a:buNone/>
              </a:pPr>
              <a:t>17</a:t>
            </a:fld>
            <a:endParaRPr lang="en-US" altLang="en-US" sz="1200" dirty="0" smtClean="0">
              <a:solidFill>
                <a:srgbClr val="898989"/>
              </a:solidFill>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sz="3600" dirty="0" smtClean="0">
                <a:solidFill>
                  <a:srgbClr val="002060"/>
                </a:solidFill>
                <a:latin typeface="Cambria" panose="02040503050406030204" pitchFamily="18" charset="0"/>
              </a:rPr>
              <a:t>Regulatory Transparency and Participation</a:t>
            </a:r>
          </a:p>
        </p:txBody>
      </p:sp>
      <p:sp>
        <p:nvSpPr>
          <p:cNvPr id="3" name="Content Placeholder 2"/>
          <p:cNvSpPr>
            <a:spLocks noGrp="1"/>
          </p:cNvSpPr>
          <p:nvPr>
            <p:ph idx="1"/>
          </p:nvPr>
        </p:nvSpPr>
        <p:spPr/>
        <p:txBody>
          <a:bodyPr/>
          <a:lstStyle/>
          <a:p>
            <a:pPr marL="0" indent="0" eaLnBrk="1" fontAlgn="auto" hangingPunct="1">
              <a:spcBef>
                <a:spcPts val="500"/>
              </a:spcBef>
              <a:spcAft>
                <a:spcPts val="0"/>
              </a:spcAft>
              <a:buClr>
                <a:srgbClr val="FF0000"/>
              </a:buClr>
              <a:buFont typeface="Arial" panose="020B0604020202020204" pitchFamily="34" charset="0"/>
              <a:buNone/>
              <a:defRPr/>
            </a:pPr>
            <a:r>
              <a:rPr lang="en-US" altLang="en-US" sz="2400" dirty="0" smtClean="0">
                <a:solidFill>
                  <a:srgbClr val="002060"/>
                </a:solidFill>
                <a:latin typeface="Cambria" panose="02040503050406030204" pitchFamily="18" charset="0"/>
              </a:rPr>
              <a:t>Disclosure of Information Under Executive Order 12866:</a:t>
            </a:r>
          </a:p>
          <a:p>
            <a:pPr marL="0" indent="0" eaLnBrk="1" fontAlgn="auto" hangingPunct="1">
              <a:spcBef>
                <a:spcPts val="500"/>
              </a:spcBef>
              <a:spcAft>
                <a:spcPts val="0"/>
              </a:spcAft>
              <a:buClr>
                <a:srgbClr val="FF0000"/>
              </a:buClr>
              <a:buFont typeface="Arial" panose="020B0604020202020204" pitchFamily="34" charset="0"/>
              <a:buNone/>
              <a:defRPr/>
            </a:pPr>
            <a:endParaRPr lang="en-US" altLang="en-US" sz="1400" i="1" dirty="0">
              <a:solidFill>
                <a:srgbClr val="002060"/>
              </a:solidFill>
              <a:latin typeface="Cambria" panose="02040503050406030204" pitchFamily="18" charset="0"/>
            </a:endParaRPr>
          </a:p>
          <a:p>
            <a:pPr lvl="1" eaLnBrk="1" fontAlgn="auto" hangingPunct="1">
              <a:spcBef>
                <a:spcPts val="500"/>
              </a:spcBef>
              <a:spcAft>
                <a:spcPts val="0"/>
              </a:spcAft>
              <a:buClr>
                <a:srgbClr val="FF0000"/>
              </a:buClr>
              <a:buFont typeface="Arial" panose="020B0604020202020204" pitchFamily="34" charset="0"/>
              <a:buChar char="•"/>
              <a:defRPr/>
            </a:pPr>
            <a:r>
              <a:rPr lang="en-US" altLang="en-US" sz="1800" dirty="0">
                <a:solidFill>
                  <a:srgbClr val="002060"/>
                </a:solidFill>
                <a:latin typeface="Cambria" panose="02040503050406030204" pitchFamily="18" charset="0"/>
              </a:rPr>
              <a:t>The </a:t>
            </a:r>
            <a:r>
              <a:rPr lang="en-US" altLang="en-US" sz="1800" dirty="0" smtClean="0">
                <a:solidFill>
                  <a:srgbClr val="002060"/>
                </a:solidFill>
                <a:latin typeface="Cambria" panose="02040503050406030204" pitchFamily="18" charset="0"/>
              </a:rPr>
              <a:t>public can consult OMB’s online “Regulatory Review Dashboard” to learn each day which rules are under formal review at OMB. </a:t>
            </a:r>
          </a:p>
          <a:p>
            <a:pPr lvl="1" eaLnBrk="1" hangingPunct="1">
              <a:spcBef>
                <a:spcPts val="500"/>
              </a:spcBef>
              <a:buClr>
                <a:srgbClr val="FF0000"/>
              </a:buClr>
              <a:buFont typeface="Arial" panose="020B0604020202020204" pitchFamily="34" charset="0"/>
              <a:buChar char="•"/>
              <a:defRPr/>
            </a:pPr>
            <a:endParaRPr lang="en-US" altLang="en-US" sz="1000" dirty="0" smtClean="0">
              <a:solidFill>
                <a:srgbClr val="002060"/>
              </a:solidFill>
              <a:latin typeface="Cambria" panose="02040503050406030204" pitchFamily="18" charset="0"/>
            </a:endParaRPr>
          </a:p>
          <a:p>
            <a:pPr lvl="1" eaLnBrk="1" hangingPunct="1">
              <a:spcBef>
                <a:spcPts val="500"/>
              </a:spcBef>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Meetings with outside parties – OIRA and the issuing agency will meet with external stakeholders regarding rules under review.  OMB’s website notes which outside groups have met with OIRA, including the participants, and docket written materials provided to OIRA during the meeting.</a:t>
            </a:r>
          </a:p>
          <a:p>
            <a:pPr lvl="1" eaLnBrk="1" hangingPunct="1">
              <a:spcBef>
                <a:spcPts val="500"/>
              </a:spcBef>
              <a:buClr>
                <a:srgbClr val="FF0000"/>
              </a:buClr>
              <a:buFont typeface="Arial" panose="020B0604020202020204" pitchFamily="34" charset="0"/>
              <a:buChar char="•"/>
              <a:defRPr/>
            </a:pPr>
            <a:endParaRPr lang="en-US" altLang="en-US" sz="1000" dirty="0" smtClean="0">
              <a:solidFill>
                <a:srgbClr val="002060"/>
              </a:solidFill>
              <a:latin typeface="Cambria" panose="02040503050406030204" pitchFamily="18" charset="0"/>
            </a:endParaRPr>
          </a:p>
          <a:p>
            <a:pPr lvl="1" eaLnBrk="1" hangingPunct="1">
              <a:spcBef>
                <a:spcPts val="500"/>
              </a:spcBef>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All written information given to us while a rule is under review is sent to the agency, placed in OIRA’s docket, and posted online. </a:t>
            </a:r>
          </a:p>
          <a:p>
            <a:pPr lvl="1" eaLnBrk="1" hangingPunct="1">
              <a:spcBef>
                <a:spcPts val="500"/>
              </a:spcBef>
              <a:buClr>
                <a:srgbClr val="FF0000"/>
              </a:buClr>
              <a:buFont typeface="Arial" panose="020B0604020202020204" pitchFamily="34" charset="0"/>
              <a:buChar char="•"/>
              <a:defRPr/>
            </a:pPr>
            <a:endParaRPr lang="en-US" altLang="en-US" sz="1000" dirty="0" smtClean="0">
              <a:solidFill>
                <a:srgbClr val="002060"/>
              </a:solidFill>
              <a:latin typeface="Cambria" panose="02040503050406030204" pitchFamily="18" charset="0"/>
            </a:endParaRPr>
          </a:p>
          <a:p>
            <a:pPr lvl="1" eaLnBrk="1" hangingPunct="1">
              <a:spcBef>
                <a:spcPts val="500"/>
              </a:spcBef>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Return letters sent to the agencies outlining our concerns with rules we send back are posted on our website. </a:t>
            </a:r>
          </a:p>
          <a:p>
            <a:pPr lvl="1" eaLnBrk="1" hangingPunct="1">
              <a:spcBef>
                <a:spcPts val="500"/>
              </a:spcBef>
              <a:buClr>
                <a:srgbClr val="FF0000"/>
              </a:buClr>
              <a:buFont typeface="Arial" panose="020B0604020202020204" pitchFamily="34" charset="0"/>
              <a:buChar char="•"/>
              <a:defRPr/>
            </a:pPr>
            <a:endParaRPr lang="en-US" altLang="en-US" sz="1800" dirty="0" smtClean="0">
              <a:solidFill>
                <a:srgbClr val="002060"/>
              </a:solidFill>
              <a:latin typeface="Cambria" panose="02040503050406030204" pitchFamily="18" charset="0"/>
            </a:endParaRPr>
          </a:p>
          <a:p>
            <a:pPr>
              <a:defRPr/>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274638"/>
            <a:ext cx="9144000" cy="639762"/>
          </a:xfrm>
          <a:noFill/>
        </p:spPr>
        <p:txBody>
          <a:bodyPr lIns="90484" tIns="44448" rIns="90484" bIns="44448"/>
          <a:lstStyle/>
          <a:p>
            <a:pPr eaLnBrk="1" hangingPunct="1"/>
            <a:r>
              <a:rPr lang="en-US" altLang="en-US" sz="3200" dirty="0" smtClean="0">
                <a:solidFill>
                  <a:srgbClr val="002060"/>
                </a:solidFill>
                <a:latin typeface="Cambria" panose="02040503050406030204" pitchFamily="18" charset="0"/>
                <a:cs typeface="Times New Roman" panose="02020603050405020304" pitchFamily="18" charset="0"/>
              </a:rPr>
              <a:t>Agenda</a:t>
            </a:r>
          </a:p>
        </p:txBody>
      </p:sp>
      <p:sp>
        <p:nvSpPr>
          <p:cNvPr id="8195" name="Rectangle 3"/>
          <p:cNvSpPr>
            <a:spLocks noGrp="1" noChangeArrowheads="1"/>
          </p:cNvSpPr>
          <p:nvPr>
            <p:ph idx="1"/>
          </p:nvPr>
        </p:nvSpPr>
        <p:spPr>
          <a:xfrm>
            <a:off x="381000" y="1524000"/>
            <a:ext cx="9144000" cy="5029200"/>
          </a:xfrm>
        </p:spPr>
        <p:txBody>
          <a:bodyPr lIns="90484" tIns="44448" rIns="90484" bIns="44448" rtlCol="0">
            <a:normAutofit lnSpcReduction="10000"/>
          </a:bodyPr>
          <a:lstStyle/>
          <a:p>
            <a:pPr eaLnBrk="1" fontAlgn="auto" hangingPunct="1">
              <a:spcBef>
                <a:spcPts val="500"/>
              </a:spcBef>
              <a:spcAft>
                <a:spcPts val="0"/>
              </a:spcAft>
              <a:buClr>
                <a:srgbClr val="FF0000"/>
              </a:buClr>
              <a:defRPr/>
            </a:pPr>
            <a:r>
              <a:rPr lang="en-US" altLang="en-US" sz="2400" dirty="0" smtClean="0">
                <a:solidFill>
                  <a:srgbClr val="002060"/>
                </a:solidFill>
                <a:latin typeface="Cambria" panose="02040503050406030204" pitchFamily="18" charset="0"/>
              </a:rPr>
              <a:t>Core Aspects of Good Regulatory Practice</a:t>
            </a:r>
          </a:p>
          <a:p>
            <a:pPr eaLnBrk="1" fontAlgn="auto" hangingPunct="1">
              <a:spcBef>
                <a:spcPts val="500"/>
              </a:spcBef>
              <a:spcAft>
                <a:spcPts val="0"/>
              </a:spcAft>
              <a:buClr>
                <a:srgbClr val="FF0000"/>
              </a:buClr>
              <a:defRPr/>
            </a:pPr>
            <a:r>
              <a:rPr lang="en-US" altLang="en-US" sz="2400" dirty="0" smtClean="0">
                <a:solidFill>
                  <a:srgbClr val="002060"/>
                </a:solidFill>
                <a:latin typeface="Cambria" panose="02040503050406030204" pitchFamily="18" charset="0"/>
              </a:rPr>
              <a:t>Interagency Coordination of Rulemaking</a:t>
            </a:r>
          </a:p>
          <a:p>
            <a:pPr lvl="1" eaLnBrk="1" fontAlgn="auto" hangingPunct="1">
              <a:spcBef>
                <a:spcPts val="500"/>
              </a:spcBef>
              <a:spcAft>
                <a:spcPts val="0"/>
              </a:spcAft>
              <a:buClr>
                <a:srgbClr val="FF0000"/>
              </a:buClr>
              <a:buFont typeface="Arial" panose="020B0604020202020204" pitchFamily="34" charset="0"/>
              <a:buChar char="•"/>
              <a:defRPr/>
            </a:pPr>
            <a:r>
              <a:rPr lang="en-US" altLang="en-US" sz="2000" dirty="0" smtClean="0">
                <a:solidFill>
                  <a:srgbClr val="002060"/>
                </a:solidFill>
                <a:latin typeface="Cambria" panose="02040503050406030204" pitchFamily="18" charset="0"/>
              </a:rPr>
              <a:t>Centralized Management and Leadership/Presidential Oversight</a:t>
            </a:r>
          </a:p>
          <a:p>
            <a:pPr lvl="1" eaLnBrk="1" fontAlgn="auto" hangingPunct="1">
              <a:spcBef>
                <a:spcPts val="500"/>
              </a:spcBef>
              <a:spcAft>
                <a:spcPts val="0"/>
              </a:spcAft>
              <a:buClr>
                <a:srgbClr val="FF0000"/>
              </a:buClr>
              <a:buFont typeface="Arial" panose="020B0604020202020204" pitchFamily="34" charset="0"/>
              <a:buChar char="•"/>
              <a:defRPr/>
            </a:pPr>
            <a:r>
              <a:rPr lang="en-US" altLang="en-US" sz="2000" dirty="0" smtClean="0">
                <a:solidFill>
                  <a:srgbClr val="002060"/>
                </a:solidFill>
                <a:latin typeface="Cambria" panose="02040503050406030204" pitchFamily="18" charset="0"/>
              </a:rPr>
              <a:t>OMB and the Office of Information and Regulatory Affairs </a:t>
            </a:r>
          </a:p>
          <a:p>
            <a:pPr lvl="1" eaLnBrk="1" fontAlgn="auto" hangingPunct="1">
              <a:spcBef>
                <a:spcPts val="500"/>
              </a:spcBef>
              <a:spcAft>
                <a:spcPts val="0"/>
              </a:spcAft>
              <a:buClr>
                <a:srgbClr val="FF0000"/>
              </a:buClr>
              <a:buFont typeface="Arial" panose="020B0604020202020204" pitchFamily="34" charset="0"/>
              <a:buChar char="•"/>
              <a:defRPr/>
            </a:pPr>
            <a:r>
              <a:rPr lang="en-US" altLang="en-US" sz="2000" dirty="0" smtClean="0">
                <a:solidFill>
                  <a:srgbClr val="002060"/>
                </a:solidFill>
                <a:latin typeface="Cambria" panose="02040503050406030204" pitchFamily="18" charset="0"/>
              </a:rPr>
              <a:t>Executive Orders 12866 and 13563</a:t>
            </a:r>
            <a:endParaRPr lang="en-US" altLang="en-US" sz="2400" dirty="0" smtClean="0">
              <a:solidFill>
                <a:srgbClr val="002060"/>
              </a:solidFill>
              <a:latin typeface="Cambria" panose="02040503050406030204" pitchFamily="18" charset="0"/>
            </a:endParaRPr>
          </a:p>
          <a:p>
            <a:pPr marL="0" indent="0" eaLnBrk="1" fontAlgn="auto" hangingPunct="1">
              <a:spcBef>
                <a:spcPts val="500"/>
              </a:spcBef>
              <a:spcAft>
                <a:spcPts val="0"/>
              </a:spcAft>
              <a:buClr>
                <a:srgbClr val="FF0000"/>
              </a:buClr>
              <a:buFont typeface="Arial" panose="020B0604020202020204" pitchFamily="34" charset="0"/>
              <a:buNone/>
              <a:defRPr/>
            </a:pPr>
            <a:endParaRPr lang="en-US" altLang="en-US" sz="1800" dirty="0" smtClean="0">
              <a:solidFill>
                <a:srgbClr val="002060"/>
              </a:solidFill>
            </a:endParaRPr>
          </a:p>
          <a:p>
            <a:pPr eaLnBrk="1" fontAlgn="auto" hangingPunct="1">
              <a:spcBef>
                <a:spcPts val="500"/>
              </a:spcBef>
              <a:spcAft>
                <a:spcPts val="0"/>
              </a:spcAft>
              <a:buClr>
                <a:srgbClr val="FF0000"/>
              </a:buClr>
              <a:defRPr/>
            </a:pPr>
            <a:r>
              <a:rPr lang="en-US" altLang="en-US" sz="2400" dirty="0" smtClean="0">
                <a:solidFill>
                  <a:srgbClr val="002060"/>
                </a:solidFill>
                <a:latin typeface="Cambria" panose="02040503050406030204" pitchFamily="18" charset="0"/>
              </a:rPr>
              <a:t>Regulatory Impact Analysis </a:t>
            </a:r>
            <a:endParaRPr lang="en-US" altLang="en-US" sz="1800" dirty="0">
              <a:solidFill>
                <a:srgbClr val="002060"/>
              </a:solidFill>
              <a:latin typeface="Cambria" panose="02040503050406030204" pitchFamily="18" charset="0"/>
            </a:endParaRPr>
          </a:p>
          <a:p>
            <a:pPr eaLnBrk="1" fontAlgn="auto" hangingPunct="1">
              <a:spcBef>
                <a:spcPts val="500"/>
              </a:spcBef>
              <a:spcAft>
                <a:spcPts val="0"/>
              </a:spcAft>
              <a:buClr>
                <a:srgbClr val="FF0000"/>
              </a:buClr>
              <a:defRPr/>
            </a:pPr>
            <a:endParaRPr lang="en-US" altLang="en-US" sz="1800" dirty="0" smtClean="0">
              <a:solidFill>
                <a:srgbClr val="002060"/>
              </a:solidFill>
              <a:latin typeface="Cambria" panose="02040503050406030204" pitchFamily="18" charset="0"/>
            </a:endParaRPr>
          </a:p>
          <a:p>
            <a:pPr eaLnBrk="1" fontAlgn="auto" hangingPunct="1">
              <a:spcBef>
                <a:spcPts val="500"/>
              </a:spcBef>
              <a:spcAft>
                <a:spcPts val="0"/>
              </a:spcAft>
              <a:buClr>
                <a:srgbClr val="FF0000"/>
              </a:buClr>
              <a:defRPr/>
            </a:pPr>
            <a:r>
              <a:rPr lang="en-US" altLang="en-US" sz="2400" dirty="0" smtClean="0">
                <a:solidFill>
                  <a:srgbClr val="002060"/>
                </a:solidFill>
                <a:latin typeface="Cambria" panose="02040503050406030204" pitchFamily="18" charset="0"/>
              </a:rPr>
              <a:t>Regulatory Transparency and Participation</a:t>
            </a:r>
          </a:p>
          <a:p>
            <a:pPr eaLnBrk="1" fontAlgn="auto" hangingPunct="1">
              <a:spcBef>
                <a:spcPts val="500"/>
              </a:spcBef>
              <a:spcAft>
                <a:spcPts val="0"/>
              </a:spcAft>
              <a:buClr>
                <a:srgbClr val="FF0000"/>
              </a:buClr>
              <a:defRPr/>
            </a:pPr>
            <a:endParaRPr lang="en-US" altLang="en-US" sz="1000" dirty="0" smtClean="0">
              <a:solidFill>
                <a:srgbClr val="002060"/>
              </a:solidFill>
              <a:latin typeface="Cambria" panose="02040503050406030204" pitchFamily="18" charset="0"/>
            </a:endParaRPr>
          </a:p>
          <a:p>
            <a:pPr lvl="1" eaLnBrk="1" fontAlgn="auto" hangingPunct="1">
              <a:spcBef>
                <a:spcPts val="500"/>
              </a:spcBef>
              <a:spcAft>
                <a:spcPts val="0"/>
              </a:spcAft>
              <a:buClr>
                <a:srgbClr val="FF0000"/>
              </a:buClr>
              <a:buFont typeface="Arial" panose="020B0604020202020204" pitchFamily="34" charset="0"/>
              <a:buChar char="•"/>
              <a:defRPr/>
            </a:pPr>
            <a:r>
              <a:rPr lang="en-US" altLang="en-US" sz="2000" dirty="0" smtClean="0">
                <a:solidFill>
                  <a:srgbClr val="002060"/>
                </a:solidFill>
                <a:latin typeface="Cambria" panose="02040503050406030204" pitchFamily="18" charset="0"/>
              </a:rPr>
              <a:t>Administrative Procedure Act of 1946</a:t>
            </a:r>
          </a:p>
          <a:p>
            <a:pPr lvl="1" eaLnBrk="1" fontAlgn="auto" hangingPunct="1">
              <a:spcBef>
                <a:spcPts val="500"/>
              </a:spcBef>
              <a:spcAft>
                <a:spcPts val="0"/>
              </a:spcAft>
              <a:buClr>
                <a:srgbClr val="FF0000"/>
              </a:buClr>
              <a:buFont typeface="Arial" panose="020B0604020202020204" pitchFamily="34" charset="0"/>
              <a:buChar char="•"/>
              <a:defRPr/>
            </a:pPr>
            <a:endParaRPr lang="en-US" altLang="en-US" sz="1000" dirty="0" smtClean="0">
              <a:solidFill>
                <a:srgbClr val="002060"/>
              </a:solidFill>
              <a:latin typeface="Cambria" panose="02040503050406030204" pitchFamily="18" charset="0"/>
            </a:endParaRPr>
          </a:p>
          <a:p>
            <a:pPr lvl="1" eaLnBrk="1" fontAlgn="auto" hangingPunct="1">
              <a:spcBef>
                <a:spcPts val="500"/>
              </a:spcBef>
              <a:spcAft>
                <a:spcPts val="0"/>
              </a:spcAft>
              <a:buClr>
                <a:srgbClr val="FF0000"/>
              </a:buClr>
              <a:buFont typeface="Arial" panose="020B0604020202020204" pitchFamily="34" charset="0"/>
              <a:buChar char="•"/>
              <a:defRPr/>
            </a:pPr>
            <a:r>
              <a:rPr lang="en-US" altLang="en-US" sz="2000" dirty="0" smtClean="0">
                <a:solidFill>
                  <a:srgbClr val="002060"/>
                </a:solidFill>
                <a:latin typeface="Cambria" panose="02040503050406030204" pitchFamily="18" charset="0"/>
              </a:rPr>
              <a:t>Disclosure of Information under Executive Order 12866</a:t>
            </a:r>
          </a:p>
          <a:p>
            <a:pPr lvl="1" eaLnBrk="1" fontAlgn="auto" hangingPunct="1">
              <a:spcBef>
                <a:spcPts val="500"/>
              </a:spcBef>
              <a:spcAft>
                <a:spcPts val="0"/>
              </a:spcAft>
              <a:buClr>
                <a:srgbClr val="FF0000"/>
              </a:buClr>
              <a:buFont typeface="Arial" panose="020B0604020202020204" pitchFamily="34" charset="0"/>
              <a:buChar char="•"/>
              <a:defRPr/>
            </a:pPr>
            <a:endParaRPr lang="en-US" altLang="en-US" sz="1000" dirty="0" smtClean="0">
              <a:solidFill>
                <a:srgbClr val="002060"/>
              </a:solidFill>
              <a:latin typeface="Cambria" panose="02040503050406030204" pitchFamily="18" charset="0"/>
            </a:endParaRPr>
          </a:p>
          <a:p>
            <a:pPr lvl="1" eaLnBrk="1" fontAlgn="auto" hangingPunct="1">
              <a:spcBef>
                <a:spcPts val="500"/>
              </a:spcBef>
              <a:spcAft>
                <a:spcPts val="0"/>
              </a:spcAft>
              <a:buClr>
                <a:srgbClr val="FF0000"/>
              </a:buClr>
              <a:buFont typeface="Arial" panose="020B0604020202020204" pitchFamily="34" charset="0"/>
              <a:buChar char="•"/>
              <a:defRPr/>
            </a:pPr>
            <a:r>
              <a:rPr lang="en-US" altLang="en-US" sz="2000" dirty="0" smtClean="0">
                <a:solidFill>
                  <a:srgbClr val="002060"/>
                </a:solidFill>
                <a:latin typeface="Cambria" panose="02040503050406030204" pitchFamily="18" charset="0"/>
              </a:rPr>
              <a:t>Other Mechanisms for Public Stakeholder Input</a:t>
            </a:r>
          </a:p>
          <a:p>
            <a:pPr lvl="1" eaLnBrk="1" fontAlgn="auto" hangingPunct="1">
              <a:spcBef>
                <a:spcPct val="0"/>
              </a:spcBef>
              <a:spcAft>
                <a:spcPts val="0"/>
              </a:spcAft>
              <a:buClr>
                <a:srgbClr val="FF0000"/>
              </a:buClr>
              <a:buFont typeface="Wingdings" pitchFamily="2" charset="2"/>
              <a:buChar char="q"/>
              <a:defRPr/>
            </a:pPr>
            <a:endParaRPr lang="en-US" altLang="en-US" sz="1800" dirty="0" smtClean="0">
              <a:solidFill>
                <a:srgbClr val="002060"/>
              </a:solidFill>
            </a:endParaRPr>
          </a:p>
        </p:txBody>
      </p:sp>
      <p:sp>
        <p:nvSpPr>
          <p:cNvPr id="1126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00" dirty="0" smtClean="0">
              <a:solidFill>
                <a:srgbClr val="898989"/>
              </a:solidFill>
              <a:latin typeface="Times New Roman" panose="02020603050405020304" pitchFamily="18" charset="0"/>
            </a:endParaRPr>
          </a:p>
          <a:p>
            <a:pPr>
              <a:spcBef>
                <a:spcPct val="0"/>
              </a:spcBef>
              <a:buFontTx/>
              <a:buNone/>
            </a:pPr>
            <a:fld id="{BC2DE321-A565-41C4-B504-2B2E6B70C86F}" type="slidenum">
              <a:rPr lang="en-US" altLang="en-US" sz="1200" smtClean="0">
                <a:solidFill>
                  <a:srgbClr val="898989"/>
                </a:solidFill>
                <a:latin typeface="Times New Roman" panose="02020603050405020304" pitchFamily="18" charset="0"/>
              </a:rPr>
              <a:pPr>
                <a:spcBef>
                  <a:spcPct val="0"/>
                </a:spcBef>
                <a:buFontTx/>
                <a:buNone/>
              </a:pPr>
              <a:t>1</a:t>
            </a:fld>
            <a:endParaRPr lang="en-US" altLang="en-US" sz="1200" dirty="0" smtClean="0">
              <a:solidFill>
                <a:srgbClr val="898989"/>
              </a:solidFill>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lIns="90484" tIns="44448" rIns="90484" bIns="44448" rtlCol="0">
            <a:normAutofit/>
          </a:bodyPr>
          <a:lstStyle/>
          <a:p>
            <a:pPr eaLnBrk="1" fontAlgn="auto" hangingPunct="1">
              <a:spcAft>
                <a:spcPts val="0"/>
              </a:spcAft>
              <a:defRPr/>
            </a:pPr>
            <a:r>
              <a:rPr lang="en-US" altLang="en-US" sz="3200" dirty="0" smtClean="0">
                <a:solidFill>
                  <a:srgbClr val="002060"/>
                </a:solidFill>
                <a:latin typeface="+mn-lt"/>
              </a:rPr>
              <a:t>Regulatory Transparency and Public Participation: Regulatory Review Dashboard</a:t>
            </a:r>
          </a:p>
        </p:txBody>
      </p:sp>
      <p:sp>
        <p:nvSpPr>
          <p:cNvPr id="44035"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00" dirty="0" smtClean="0">
              <a:solidFill>
                <a:srgbClr val="898989"/>
              </a:solidFill>
              <a:latin typeface="Times New Roman" panose="02020603050405020304" pitchFamily="18" charset="0"/>
            </a:endParaRPr>
          </a:p>
          <a:p>
            <a:pPr>
              <a:spcBef>
                <a:spcPct val="0"/>
              </a:spcBef>
              <a:buFontTx/>
              <a:buNone/>
            </a:pPr>
            <a:fld id="{DBD67DD1-9AA0-4BB3-BDC5-AA0EAC655D2D}" type="slidenum">
              <a:rPr lang="en-US" altLang="en-US" sz="1200" smtClean="0">
                <a:solidFill>
                  <a:srgbClr val="898989"/>
                </a:solidFill>
                <a:latin typeface="Times New Roman" panose="02020603050405020304" pitchFamily="18" charset="0"/>
              </a:rPr>
              <a:pPr>
                <a:spcBef>
                  <a:spcPct val="0"/>
                </a:spcBef>
                <a:buFontTx/>
                <a:buNone/>
              </a:pPr>
              <a:t>19</a:t>
            </a:fld>
            <a:endParaRPr lang="en-US" altLang="en-US" sz="1200" dirty="0" smtClean="0">
              <a:solidFill>
                <a:srgbClr val="898989"/>
              </a:solidFill>
              <a:latin typeface="Times New Roman" panose="02020603050405020304" pitchFamily="18" charset="0"/>
            </a:endParaRPr>
          </a:p>
        </p:txBody>
      </p:sp>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l="19165" t="13277" r="20189" b="5754"/>
          <a:stretch>
            <a:fillRect/>
          </a:stretch>
        </p:blipFill>
        <p:spPr bwMode="auto">
          <a:xfrm>
            <a:off x="685800" y="1752600"/>
            <a:ext cx="4343400" cy="4463846"/>
          </a:xfrm>
          <a:prstGeom prst="rect">
            <a:avLst/>
          </a:prstGeom>
          <a:noFill/>
          <a:ln w="50800" cmpd="sng">
            <a:solidFill>
              <a:srgbClr val="002060"/>
            </a:solidFill>
            <a:miter lim="800000"/>
            <a:headEnd/>
            <a:tailEnd/>
          </a:ln>
          <a:effectLst>
            <a:innerShdw blurRad="63500" dist="50800" dir="2700000">
              <a:prstClr val="black">
                <a:alpha val="50000"/>
              </a:prstClr>
            </a:innerShdw>
          </a:effectLst>
          <a:extLst>
            <a:ext uri="{909E8E84-426E-40DD-AFC4-6F175D3DCCD1}">
              <a14:hiddenFill xmlns:a14="http://schemas.microsoft.com/office/drawing/2010/main">
                <a:solidFill>
                  <a:srgbClr val="FFFFFF"/>
                </a:solidFill>
              </a14:hiddenFill>
            </a:ext>
          </a:extLst>
        </p:spPr>
      </p:pic>
      <p:pic>
        <p:nvPicPr>
          <p:cNvPr id="5" name="Picture 5"/>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105401" y="1752600"/>
            <a:ext cx="4305300" cy="4461387"/>
          </a:xfrm>
          <a:prstGeom prst="rect">
            <a:avLst/>
          </a:prstGeom>
          <a:noFill/>
          <a:ln w="50800" cap="flat" cmpd="sng">
            <a:solidFill>
              <a:srgbClr val="002060"/>
            </a:solidFill>
            <a:prstDash val="solid"/>
            <a:miter lim="800000"/>
            <a:headEnd/>
            <a:tailEnd/>
          </a:ln>
          <a:effectLst>
            <a:innerShdw blurRad="63500" dist="50800" dir="2700000">
              <a:prstClr val="black">
                <a:alpha val="50000"/>
              </a:prstClr>
            </a:innerShdw>
          </a:effectLst>
          <a:extLst>
            <a:ext uri="{909E8E84-426E-40DD-AFC4-6F175D3DCCD1}">
              <a14:hiddenFill xmlns:a14="http://schemas.microsoft.com/office/drawing/2010/main">
                <a:solidFill>
                  <a:schemeClr val="accent1"/>
                </a:solidFill>
              </a14:hiddenFill>
            </a:ext>
          </a:extLst>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lIns="90484" tIns="44448" rIns="90484" bIns="44448"/>
          <a:lstStyle/>
          <a:p>
            <a:pPr eaLnBrk="1" hangingPunct="1"/>
            <a:r>
              <a:rPr lang="en-US" altLang="en-US" sz="3200" dirty="0" smtClean="0">
                <a:solidFill>
                  <a:srgbClr val="002060"/>
                </a:solidFill>
                <a:latin typeface="Cambria" panose="02040503050406030204" pitchFamily="18" charset="0"/>
              </a:rPr>
              <a:t>Regulatory Transparency and Participation</a:t>
            </a:r>
          </a:p>
        </p:txBody>
      </p:sp>
      <p:sp>
        <p:nvSpPr>
          <p:cNvPr id="59395" name="Rectangle 3"/>
          <p:cNvSpPr>
            <a:spLocks noGrp="1" noChangeArrowheads="1"/>
          </p:cNvSpPr>
          <p:nvPr>
            <p:ph idx="1"/>
          </p:nvPr>
        </p:nvSpPr>
        <p:spPr/>
        <p:txBody>
          <a:bodyPr lIns="90484" tIns="44448" rIns="90484" bIns="44448"/>
          <a:lstStyle/>
          <a:p>
            <a:pPr marL="0" indent="0" eaLnBrk="1" hangingPunct="1">
              <a:spcBef>
                <a:spcPts val="500"/>
              </a:spcBef>
              <a:buClr>
                <a:srgbClr val="FF0000"/>
              </a:buClr>
              <a:buFont typeface="Arial" panose="020B0604020202020204" pitchFamily="34" charset="0"/>
              <a:buNone/>
              <a:defRPr/>
            </a:pPr>
            <a:r>
              <a:rPr lang="en-US" altLang="en-US" sz="2400" dirty="0" smtClean="0">
                <a:solidFill>
                  <a:srgbClr val="002060"/>
                </a:solidFill>
                <a:latin typeface="Cambria" panose="02040503050406030204" pitchFamily="18" charset="0"/>
              </a:rPr>
              <a:t>Other Mechanisms for Public Stakeholder Input:</a:t>
            </a:r>
          </a:p>
          <a:p>
            <a:pPr marL="0" indent="0" eaLnBrk="1" hangingPunct="1">
              <a:spcBef>
                <a:spcPts val="500"/>
              </a:spcBef>
              <a:buClr>
                <a:srgbClr val="FF0000"/>
              </a:buClr>
              <a:buFont typeface="Arial" panose="020B0604020202020204" pitchFamily="34" charset="0"/>
              <a:buNone/>
              <a:defRPr/>
            </a:pPr>
            <a:endParaRPr lang="en-US" altLang="en-US" sz="1000" dirty="0" smtClean="0">
              <a:solidFill>
                <a:srgbClr val="002060"/>
              </a:solidFill>
              <a:latin typeface="Cambria" panose="02040503050406030204" pitchFamily="18" charset="0"/>
            </a:endParaRPr>
          </a:p>
          <a:p>
            <a:pPr lvl="1" eaLnBrk="1" hangingPunct="1">
              <a:spcBef>
                <a:spcPts val="500"/>
              </a:spcBef>
              <a:buClr>
                <a:srgbClr val="FF0000"/>
              </a:buClr>
              <a:buFont typeface="Arial" panose="020B0604020202020204" pitchFamily="34" charset="0"/>
              <a:buChar char="•"/>
              <a:defRPr/>
            </a:pPr>
            <a:r>
              <a:rPr lang="en-US" altLang="en-US" sz="2000" b="1" dirty="0" smtClean="0">
                <a:solidFill>
                  <a:srgbClr val="002060"/>
                </a:solidFill>
                <a:latin typeface="Cambria" panose="02040503050406030204" pitchFamily="18" charset="0"/>
              </a:rPr>
              <a:t>Unified Agenda and Regulatory Plan </a:t>
            </a:r>
            <a:r>
              <a:rPr lang="en-US" altLang="en-US" sz="2000" dirty="0" smtClean="0">
                <a:solidFill>
                  <a:srgbClr val="002060"/>
                </a:solidFill>
                <a:latin typeface="Cambria" panose="02040503050406030204" pitchFamily="18" charset="0"/>
              </a:rPr>
              <a:t>– The public can access the Unified Agenda of Regulatory and Deregulatory Actions and the Annual Regulatory Plan to learn about agencies’ upcoming regulatory actions. </a:t>
            </a:r>
          </a:p>
          <a:p>
            <a:pPr marL="457200" lvl="1" indent="0" eaLnBrk="1" hangingPunct="1">
              <a:spcBef>
                <a:spcPts val="500"/>
              </a:spcBef>
              <a:buClr>
                <a:srgbClr val="FF0000"/>
              </a:buClr>
              <a:buFont typeface="Arial" panose="020B0604020202020204" pitchFamily="34" charset="0"/>
              <a:buNone/>
              <a:defRPr/>
            </a:pPr>
            <a:endParaRPr lang="en-US" altLang="en-US" sz="2000" dirty="0">
              <a:solidFill>
                <a:srgbClr val="002060"/>
              </a:solidFill>
              <a:latin typeface="Cambria" panose="02040503050406030204" pitchFamily="18" charset="0"/>
            </a:endParaRPr>
          </a:p>
          <a:p>
            <a:pPr marL="457200" lvl="1" indent="0" eaLnBrk="1" hangingPunct="1">
              <a:spcBef>
                <a:spcPts val="500"/>
              </a:spcBef>
              <a:buClr>
                <a:srgbClr val="FF0000"/>
              </a:buClr>
              <a:buFont typeface="Arial" panose="020B0604020202020204" pitchFamily="34" charset="0"/>
              <a:buNone/>
              <a:defRPr/>
            </a:pPr>
            <a:r>
              <a:rPr lang="en-US" altLang="en-US" sz="2000" dirty="0" smtClean="0">
                <a:solidFill>
                  <a:srgbClr val="002060"/>
                </a:solidFill>
                <a:latin typeface="Cambria" panose="02040503050406030204" pitchFamily="18" charset="0"/>
              </a:rPr>
              <a:t>     The Unified Agenda is published twice each year and can be accessed on    </a:t>
            </a:r>
          </a:p>
          <a:p>
            <a:pPr marL="457200" lvl="1" indent="0" eaLnBrk="1" hangingPunct="1">
              <a:spcBef>
                <a:spcPts val="500"/>
              </a:spcBef>
              <a:buClr>
                <a:srgbClr val="FF0000"/>
              </a:buClr>
              <a:buFont typeface="Arial" panose="020B0604020202020204" pitchFamily="34" charset="0"/>
              <a:buNone/>
              <a:defRPr/>
            </a:pPr>
            <a:r>
              <a:rPr lang="en-US" altLang="en-US" sz="2000" dirty="0" smtClean="0">
                <a:solidFill>
                  <a:srgbClr val="002060"/>
                </a:solidFill>
                <a:latin typeface="Cambria" panose="02040503050406030204" pitchFamily="18" charset="0"/>
              </a:rPr>
              <a:t>      Regulations.gov and RegInfo.gov.</a:t>
            </a:r>
          </a:p>
          <a:p>
            <a:pPr lvl="1" eaLnBrk="1" hangingPunct="1">
              <a:spcBef>
                <a:spcPts val="500"/>
              </a:spcBef>
              <a:buClr>
                <a:srgbClr val="FF0000"/>
              </a:buClr>
              <a:buFont typeface="Arial" panose="020B0604020202020204" pitchFamily="34" charset="0"/>
              <a:buChar char="•"/>
              <a:defRPr/>
            </a:pPr>
            <a:endParaRPr lang="en-US" altLang="en-US" sz="2000" dirty="0" smtClean="0">
              <a:solidFill>
                <a:srgbClr val="002060"/>
              </a:solidFill>
              <a:latin typeface="Cambria" panose="02040503050406030204" pitchFamily="18" charset="0"/>
            </a:endParaRPr>
          </a:p>
          <a:p>
            <a:pPr lvl="1" eaLnBrk="1" hangingPunct="1">
              <a:spcBef>
                <a:spcPts val="500"/>
              </a:spcBef>
              <a:buClr>
                <a:srgbClr val="FF0000"/>
              </a:buClr>
              <a:buFont typeface="Arial" panose="020B0604020202020204" pitchFamily="34" charset="0"/>
              <a:buChar char="•"/>
              <a:defRPr/>
            </a:pPr>
            <a:r>
              <a:rPr lang="en-US" altLang="en-US" sz="2000" b="1" dirty="0" smtClean="0">
                <a:solidFill>
                  <a:srgbClr val="002060"/>
                </a:solidFill>
                <a:latin typeface="Cambria" panose="02040503050406030204" pitchFamily="18" charset="0"/>
              </a:rPr>
              <a:t>Federal Register </a:t>
            </a:r>
            <a:r>
              <a:rPr lang="en-US" altLang="en-US" sz="2000" dirty="0" smtClean="0">
                <a:solidFill>
                  <a:srgbClr val="002060"/>
                </a:solidFill>
                <a:latin typeface="Cambria" panose="02040503050406030204" pitchFamily="18" charset="0"/>
              </a:rPr>
              <a:t>(</a:t>
            </a:r>
            <a:r>
              <a:rPr lang="en-US" altLang="en-US" sz="2000" dirty="0" smtClean="0">
                <a:solidFill>
                  <a:srgbClr val="002060"/>
                </a:solidFill>
                <a:latin typeface="Cambria" panose="02040503050406030204" pitchFamily="18" charset="0"/>
                <a:hlinkClick r:id="rId3"/>
              </a:rPr>
              <a:t>www.FederalRegister.gov</a:t>
            </a:r>
            <a:r>
              <a:rPr lang="en-US" altLang="en-US" sz="2000" dirty="0" smtClean="0">
                <a:solidFill>
                  <a:srgbClr val="002060"/>
                </a:solidFill>
                <a:latin typeface="Cambria" panose="02040503050406030204" pitchFamily="18" charset="0"/>
              </a:rPr>
              <a:t>) – The official daily publication for final rules, proposed rules, and notices of Federal agencies and organizations, as well as executive orders and other presidential documents. </a:t>
            </a:r>
          </a:p>
          <a:p>
            <a:pPr marL="0" indent="0" eaLnBrk="1" hangingPunct="1">
              <a:spcBef>
                <a:spcPts val="500"/>
              </a:spcBef>
              <a:buClr>
                <a:srgbClr val="FF0000"/>
              </a:buClr>
              <a:buFont typeface="Arial" panose="020B0604020202020204" pitchFamily="34" charset="0"/>
              <a:buNone/>
              <a:defRPr/>
            </a:pPr>
            <a:endParaRPr lang="en-US" altLang="en-US" sz="1000" dirty="0" smtClean="0">
              <a:solidFill>
                <a:srgbClr val="002060"/>
              </a:solidFill>
              <a:latin typeface="Cambria" panose="02040503050406030204" pitchFamily="18" charset="0"/>
            </a:endParaRPr>
          </a:p>
        </p:txBody>
      </p:sp>
      <p:sp>
        <p:nvSpPr>
          <p:cNvPr id="4608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00" dirty="0" smtClean="0">
              <a:solidFill>
                <a:srgbClr val="898989"/>
              </a:solidFill>
              <a:latin typeface="Times New Roman" panose="02020603050405020304" pitchFamily="18" charset="0"/>
            </a:endParaRPr>
          </a:p>
          <a:p>
            <a:pPr>
              <a:spcBef>
                <a:spcPct val="0"/>
              </a:spcBef>
              <a:buFontTx/>
              <a:buNone/>
            </a:pPr>
            <a:fld id="{D9876675-E4E6-4A61-ADC9-7299A62A547B}" type="slidenum">
              <a:rPr lang="en-US" altLang="en-US" sz="1200" smtClean="0">
                <a:solidFill>
                  <a:srgbClr val="898989"/>
                </a:solidFill>
                <a:latin typeface="Times New Roman" panose="02020603050405020304" pitchFamily="18" charset="0"/>
              </a:rPr>
              <a:pPr>
                <a:spcBef>
                  <a:spcPct val="0"/>
                </a:spcBef>
                <a:buFontTx/>
                <a:buNone/>
              </a:pPr>
              <a:t>20</a:t>
            </a:fld>
            <a:endParaRPr lang="en-US" altLang="en-US" sz="1200" dirty="0" smtClean="0">
              <a:solidFill>
                <a:srgbClr val="898989"/>
              </a:solidFill>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274638"/>
            <a:ext cx="9144000" cy="639762"/>
          </a:xfrm>
          <a:noFill/>
        </p:spPr>
        <p:txBody>
          <a:bodyPr lIns="90484" tIns="44448" rIns="90484" bIns="44448"/>
          <a:lstStyle/>
          <a:p>
            <a:pPr eaLnBrk="1" hangingPunct="1"/>
            <a:r>
              <a:rPr lang="en-US" altLang="en-US" sz="3200" dirty="0" smtClean="0">
                <a:solidFill>
                  <a:srgbClr val="002060"/>
                </a:solidFill>
                <a:latin typeface="Cambria" panose="02040503050406030204" pitchFamily="18" charset="0"/>
                <a:cs typeface="Times New Roman" panose="02020603050405020304" pitchFamily="18" charset="0"/>
              </a:rPr>
              <a:t>Core Elements of Good Regulatory Practice</a:t>
            </a:r>
          </a:p>
        </p:txBody>
      </p:sp>
      <p:sp>
        <p:nvSpPr>
          <p:cNvPr id="8195" name="Rectangle 3"/>
          <p:cNvSpPr>
            <a:spLocks noGrp="1" noChangeArrowheads="1"/>
          </p:cNvSpPr>
          <p:nvPr>
            <p:ph idx="1"/>
          </p:nvPr>
        </p:nvSpPr>
        <p:spPr>
          <a:xfrm>
            <a:off x="381000" y="1524000"/>
            <a:ext cx="9144000" cy="5029200"/>
          </a:xfrm>
        </p:spPr>
        <p:txBody>
          <a:bodyPr lIns="90484" tIns="44448" rIns="90484" bIns="44448" rtlCol="0">
            <a:normAutofit/>
          </a:bodyPr>
          <a:lstStyle/>
          <a:p>
            <a:pPr eaLnBrk="1" fontAlgn="auto" hangingPunct="1">
              <a:spcBef>
                <a:spcPts val="500"/>
              </a:spcBef>
              <a:spcAft>
                <a:spcPts val="0"/>
              </a:spcAft>
              <a:buClr>
                <a:srgbClr val="FF0000"/>
              </a:buClr>
              <a:defRPr/>
            </a:pPr>
            <a:r>
              <a:rPr lang="en-US" altLang="en-US" sz="2400" dirty="0" smtClean="0">
                <a:solidFill>
                  <a:srgbClr val="002060"/>
                </a:solidFill>
                <a:latin typeface="Cambria" panose="02040503050406030204" pitchFamily="18" charset="0"/>
              </a:rPr>
              <a:t>Internal Coordination of Rulemaking Activity</a:t>
            </a:r>
          </a:p>
          <a:p>
            <a:pPr marL="0" indent="0" eaLnBrk="1" fontAlgn="auto" hangingPunct="1">
              <a:spcBef>
                <a:spcPts val="500"/>
              </a:spcBef>
              <a:spcAft>
                <a:spcPts val="0"/>
              </a:spcAft>
              <a:buClr>
                <a:srgbClr val="FF0000"/>
              </a:buClr>
              <a:buFont typeface="Arial" panose="020B0604020202020204" pitchFamily="34" charset="0"/>
              <a:buNone/>
              <a:defRPr/>
            </a:pPr>
            <a:endParaRPr lang="en-US" altLang="en-US" sz="1800" dirty="0" smtClean="0">
              <a:solidFill>
                <a:srgbClr val="002060"/>
              </a:solidFill>
            </a:endParaRPr>
          </a:p>
          <a:p>
            <a:pPr eaLnBrk="1" fontAlgn="auto" hangingPunct="1">
              <a:spcBef>
                <a:spcPts val="500"/>
              </a:spcBef>
              <a:spcAft>
                <a:spcPts val="0"/>
              </a:spcAft>
              <a:buClr>
                <a:srgbClr val="FF0000"/>
              </a:buClr>
              <a:defRPr/>
            </a:pPr>
            <a:r>
              <a:rPr lang="en-US" altLang="en-US" sz="2400" dirty="0" smtClean="0">
                <a:solidFill>
                  <a:srgbClr val="002060"/>
                </a:solidFill>
                <a:latin typeface="Cambria" panose="02040503050406030204" pitchFamily="18" charset="0"/>
              </a:rPr>
              <a:t>Regulatory Impact Analysis </a:t>
            </a:r>
            <a:endParaRPr lang="en-US" altLang="en-US" sz="1800" dirty="0">
              <a:solidFill>
                <a:srgbClr val="002060"/>
              </a:solidFill>
              <a:latin typeface="Cambria" panose="02040503050406030204" pitchFamily="18" charset="0"/>
            </a:endParaRPr>
          </a:p>
          <a:p>
            <a:pPr eaLnBrk="1" fontAlgn="auto" hangingPunct="1">
              <a:spcBef>
                <a:spcPts val="500"/>
              </a:spcBef>
              <a:spcAft>
                <a:spcPts val="0"/>
              </a:spcAft>
              <a:buClr>
                <a:srgbClr val="FF0000"/>
              </a:buClr>
              <a:defRPr/>
            </a:pPr>
            <a:endParaRPr lang="en-US" altLang="en-US" sz="1800" dirty="0" smtClean="0">
              <a:solidFill>
                <a:srgbClr val="002060"/>
              </a:solidFill>
              <a:latin typeface="Cambria" panose="02040503050406030204" pitchFamily="18" charset="0"/>
            </a:endParaRPr>
          </a:p>
          <a:p>
            <a:pPr eaLnBrk="1" fontAlgn="auto" hangingPunct="1">
              <a:spcBef>
                <a:spcPts val="500"/>
              </a:spcBef>
              <a:spcAft>
                <a:spcPts val="0"/>
              </a:spcAft>
              <a:buClr>
                <a:srgbClr val="FF0000"/>
              </a:buClr>
              <a:defRPr/>
            </a:pPr>
            <a:r>
              <a:rPr lang="en-US" altLang="en-US" sz="2400" dirty="0" smtClean="0">
                <a:solidFill>
                  <a:srgbClr val="002060"/>
                </a:solidFill>
                <a:latin typeface="Cambria" panose="02040503050406030204" pitchFamily="18" charset="0"/>
              </a:rPr>
              <a:t>Transparency and Public Consultation</a:t>
            </a:r>
          </a:p>
          <a:p>
            <a:pPr eaLnBrk="1" fontAlgn="auto" hangingPunct="1">
              <a:spcBef>
                <a:spcPts val="500"/>
              </a:spcBef>
              <a:spcAft>
                <a:spcPts val="0"/>
              </a:spcAft>
              <a:buClr>
                <a:srgbClr val="FF0000"/>
              </a:buClr>
              <a:defRPr/>
            </a:pPr>
            <a:endParaRPr lang="en-US" altLang="en-US" sz="1000" dirty="0" smtClean="0">
              <a:solidFill>
                <a:srgbClr val="002060"/>
              </a:solidFill>
              <a:latin typeface="Cambria" panose="02040503050406030204" pitchFamily="18" charset="0"/>
            </a:endParaRPr>
          </a:p>
          <a:p>
            <a:pPr lvl="1" eaLnBrk="1" fontAlgn="auto" hangingPunct="1">
              <a:spcBef>
                <a:spcPct val="0"/>
              </a:spcBef>
              <a:spcAft>
                <a:spcPts val="0"/>
              </a:spcAft>
              <a:buClr>
                <a:srgbClr val="FF0000"/>
              </a:buClr>
              <a:buFont typeface="Wingdings" pitchFamily="2" charset="2"/>
              <a:buChar char="q"/>
              <a:defRPr/>
            </a:pPr>
            <a:endParaRPr lang="en-US" altLang="en-US" sz="1800" dirty="0" smtClean="0">
              <a:solidFill>
                <a:srgbClr val="002060"/>
              </a:solidFill>
            </a:endParaRPr>
          </a:p>
        </p:txBody>
      </p:sp>
      <p:sp>
        <p:nvSpPr>
          <p:cNvPr id="1126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00" dirty="0" smtClean="0">
              <a:solidFill>
                <a:srgbClr val="898989"/>
              </a:solidFill>
              <a:latin typeface="Times New Roman" panose="02020603050405020304" pitchFamily="18" charset="0"/>
            </a:endParaRPr>
          </a:p>
          <a:p>
            <a:pPr>
              <a:spcBef>
                <a:spcPct val="0"/>
              </a:spcBef>
              <a:buFontTx/>
              <a:buNone/>
            </a:pPr>
            <a:fld id="{BC2DE321-A565-41C4-B504-2B2E6B70C86F}" type="slidenum">
              <a:rPr lang="en-US" altLang="en-US" sz="1200" smtClean="0">
                <a:solidFill>
                  <a:srgbClr val="898989"/>
                </a:solidFill>
                <a:latin typeface="Times New Roman" panose="02020603050405020304" pitchFamily="18" charset="0"/>
              </a:rPr>
              <a:pPr>
                <a:spcBef>
                  <a:spcPct val="0"/>
                </a:spcBef>
                <a:buFontTx/>
                <a:buNone/>
              </a:pPr>
              <a:t>2</a:t>
            </a:fld>
            <a:endParaRPr lang="en-US" altLang="en-US" sz="1200" dirty="0" smtClean="0">
              <a:solidFill>
                <a:srgbClr val="898989"/>
              </a:solidFill>
              <a:latin typeface="Times New Roman" panose="02020603050405020304" pitchFamily="18" charset="0"/>
            </a:endParaRPr>
          </a:p>
        </p:txBody>
      </p:sp>
    </p:spTree>
    <p:extLst>
      <p:ext uri="{BB962C8B-B14F-4D97-AF65-F5344CB8AC3E}">
        <p14:creationId xmlns:p14="http://schemas.microsoft.com/office/powerpoint/2010/main" val="203101581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1000" y="274638"/>
            <a:ext cx="9144000" cy="639762"/>
          </a:xfrm>
          <a:noFill/>
        </p:spPr>
        <p:txBody>
          <a:bodyPr lIns="90484" tIns="44448" rIns="90484" bIns="44448"/>
          <a:lstStyle/>
          <a:p>
            <a:pPr eaLnBrk="1" hangingPunct="1"/>
            <a:r>
              <a:rPr lang="en-US" altLang="en-US" sz="3200" dirty="0" smtClean="0">
                <a:solidFill>
                  <a:srgbClr val="002060"/>
                </a:solidFill>
                <a:latin typeface="Cambria" panose="02040503050406030204" pitchFamily="18" charset="0"/>
                <a:cs typeface="Times New Roman" panose="02020603050405020304" pitchFamily="18" charset="0"/>
              </a:rPr>
              <a:t>On Regulation</a:t>
            </a:r>
          </a:p>
        </p:txBody>
      </p:sp>
      <p:sp>
        <p:nvSpPr>
          <p:cNvPr id="22531" name="Rectangle 3"/>
          <p:cNvSpPr>
            <a:spLocks noGrp="1" noChangeArrowheads="1"/>
          </p:cNvSpPr>
          <p:nvPr>
            <p:ph idx="1"/>
          </p:nvPr>
        </p:nvSpPr>
        <p:spPr>
          <a:xfrm>
            <a:off x="381000" y="1676400"/>
            <a:ext cx="9144000" cy="4724400"/>
          </a:xfrm>
        </p:spPr>
        <p:txBody>
          <a:bodyPr lIns="90484" tIns="44448" rIns="90484" bIns="44448" rtlCol="0">
            <a:normAutofit/>
          </a:bodyPr>
          <a:lstStyle/>
          <a:p>
            <a:pPr marL="0" indent="0" eaLnBrk="1" fontAlgn="auto" hangingPunct="1">
              <a:spcAft>
                <a:spcPts val="0"/>
              </a:spcAft>
              <a:buFont typeface="Arial" charset="0"/>
              <a:buNone/>
              <a:defRPr/>
            </a:pPr>
            <a:r>
              <a:rPr lang="en-US" sz="2000" dirty="0">
                <a:solidFill>
                  <a:srgbClr val="002060"/>
                </a:solidFill>
                <a:latin typeface="Cambria" panose="02040503050406030204" pitchFamily="18" charset="0"/>
              </a:rPr>
              <a:t>Supreme Court Justice Felix Frankfurter explained regulatory action this way:</a:t>
            </a:r>
          </a:p>
          <a:p>
            <a:pPr marL="457200" lvl="1" indent="0" eaLnBrk="1" fontAlgn="auto" hangingPunct="1">
              <a:spcAft>
                <a:spcPts val="0"/>
              </a:spcAft>
              <a:buFont typeface="Arial" panose="020B0604020202020204" pitchFamily="34" charset="0"/>
              <a:buNone/>
              <a:defRPr/>
            </a:pPr>
            <a:endParaRPr lang="en-US" sz="2000" i="1" dirty="0" smtClean="0">
              <a:solidFill>
                <a:srgbClr val="002060"/>
              </a:solidFill>
              <a:latin typeface="Cambria" panose="02040503050406030204" pitchFamily="18" charset="0"/>
            </a:endParaRPr>
          </a:p>
          <a:p>
            <a:pPr marL="857250" lvl="2" indent="0" eaLnBrk="1" fontAlgn="auto" hangingPunct="1">
              <a:spcAft>
                <a:spcPts val="0"/>
              </a:spcAft>
              <a:buFont typeface="Arial" panose="020B0604020202020204" pitchFamily="34" charset="0"/>
              <a:buNone/>
              <a:defRPr/>
            </a:pPr>
            <a:r>
              <a:rPr lang="en-US" sz="1800" dirty="0" smtClean="0">
                <a:solidFill>
                  <a:srgbClr val="002060"/>
                </a:solidFill>
                <a:latin typeface="Cambria" panose="02040503050406030204" pitchFamily="18" charset="0"/>
              </a:rPr>
              <a:t>Hardly </a:t>
            </a:r>
            <a:r>
              <a:rPr lang="en-US" sz="1800" dirty="0">
                <a:solidFill>
                  <a:srgbClr val="002060"/>
                </a:solidFill>
                <a:latin typeface="Cambria" panose="02040503050406030204" pitchFamily="18" charset="0"/>
              </a:rPr>
              <a:t>a measure passes Congress the effective execution of which is not conditioned upon rules and regulations emanating from the enforcing authorities. These administrative complements are euphemistically called “filling in the details” of a policy set forth in statutes. But the “details” are of the essence; they give meaning and content to vague </a:t>
            </a:r>
            <a:r>
              <a:rPr lang="en-US" sz="1800" dirty="0" smtClean="0">
                <a:solidFill>
                  <a:srgbClr val="002060"/>
                </a:solidFill>
                <a:latin typeface="Cambria" panose="02040503050406030204" pitchFamily="18" charset="0"/>
              </a:rPr>
              <a:t>contours.</a:t>
            </a:r>
            <a:r>
              <a:rPr lang="en-US" sz="1800" baseline="30000" dirty="0" smtClean="0">
                <a:solidFill>
                  <a:srgbClr val="002060"/>
                </a:solidFill>
                <a:latin typeface="Cambria" panose="02040503050406030204" pitchFamily="18" charset="0"/>
              </a:rPr>
              <a:t>1</a:t>
            </a:r>
          </a:p>
          <a:p>
            <a:pPr lvl="1" eaLnBrk="1" fontAlgn="auto" hangingPunct="1">
              <a:spcAft>
                <a:spcPts val="0"/>
              </a:spcAft>
              <a:defRPr/>
            </a:pPr>
            <a:endParaRPr lang="en-US" sz="2000" baseline="30000" dirty="0">
              <a:solidFill>
                <a:srgbClr val="002060"/>
              </a:solidFill>
            </a:endParaRPr>
          </a:p>
          <a:p>
            <a:pPr marL="457200" lvl="1" indent="0" eaLnBrk="1" fontAlgn="auto" hangingPunct="1">
              <a:spcAft>
                <a:spcPts val="0"/>
              </a:spcAft>
              <a:buFont typeface="Arial" charset="0"/>
              <a:buNone/>
              <a:defRPr/>
            </a:pPr>
            <a:endParaRPr lang="en-US" sz="2000" baseline="30000" dirty="0" smtClean="0">
              <a:solidFill>
                <a:srgbClr val="002060"/>
              </a:solidFill>
            </a:endParaRPr>
          </a:p>
          <a:p>
            <a:pPr marL="457200" lvl="1" indent="0" eaLnBrk="1" fontAlgn="auto" hangingPunct="1">
              <a:spcAft>
                <a:spcPts val="0"/>
              </a:spcAft>
              <a:buFont typeface="Arial" charset="0"/>
              <a:buNone/>
              <a:defRPr/>
            </a:pPr>
            <a:endParaRPr lang="en-US" sz="2000" baseline="30000" dirty="0">
              <a:solidFill>
                <a:srgbClr val="002060"/>
              </a:solidFill>
            </a:endParaRPr>
          </a:p>
          <a:p>
            <a:pPr marL="457200" lvl="1" indent="0" eaLnBrk="1" fontAlgn="auto" hangingPunct="1">
              <a:spcAft>
                <a:spcPts val="0"/>
              </a:spcAft>
              <a:buFont typeface="Arial" charset="0"/>
              <a:buNone/>
              <a:defRPr/>
            </a:pPr>
            <a:endParaRPr lang="en-US" sz="2000" baseline="30000" dirty="0" smtClean="0">
              <a:solidFill>
                <a:srgbClr val="002060"/>
              </a:solidFill>
            </a:endParaRPr>
          </a:p>
          <a:p>
            <a:pPr marL="457200" lvl="1" indent="0" eaLnBrk="1" fontAlgn="auto" hangingPunct="1">
              <a:spcAft>
                <a:spcPts val="0"/>
              </a:spcAft>
              <a:buFont typeface="Arial" charset="0"/>
              <a:buNone/>
              <a:defRPr/>
            </a:pPr>
            <a:endParaRPr lang="en-US" sz="2000" baseline="30000" dirty="0">
              <a:solidFill>
                <a:srgbClr val="002060"/>
              </a:solidFill>
            </a:endParaRPr>
          </a:p>
          <a:p>
            <a:pPr marL="457200" lvl="1" indent="0" eaLnBrk="1" fontAlgn="auto" hangingPunct="1">
              <a:spcAft>
                <a:spcPts val="0"/>
              </a:spcAft>
              <a:buFont typeface="Arial" charset="0"/>
              <a:buNone/>
              <a:defRPr/>
            </a:pPr>
            <a:endParaRPr lang="en-US" sz="2000" baseline="30000" dirty="0" smtClean="0">
              <a:solidFill>
                <a:srgbClr val="002060"/>
              </a:solidFill>
            </a:endParaRPr>
          </a:p>
          <a:p>
            <a:pPr marL="457200" lvl="1" indent="0" eaLnBrk="1" fontAlgn="auto" hangingPunct="1">
              <a:spcAft>
                <a:spcPts val="0"/>
              </a:spcAft>
              <a:buFont typeface="Arial" charset="0"/>
              <a:buNone/>
              <a:defRPr/>
            </a:pPr>
            <a:endParaRPr lang="en-US" sz="2000" baseline="30000" dirty="0">
              <a:solidFill>
                <a:srgbClr val="002060"/>
              </a:solidFill>
            </a:endParaRPr>
          </a:p>
          <a:p>
            <a:pPr marL="457200" lvl="1" indent="0" eaLnBrk="1" fontAlgn="auto" hangingPunct="1">
              <a:spcAft>
                <a:spcPts val="0"/>
              </a:spcAft>
              <a:buFont typeface="Arial" charset="0"/>
              <a:buNone/>
              <a:defRPr/>
            </a:pPr>
            <a:endParaRPr lang="en-US" sz="2000" baseline="30000" dirty="0" smtClean="0">
              <a:solidFill>
                <a:srgbClr val="002060"/>
              </a:solidFill>
            </a:endParaRPr>
          </a:p>
          <a:p>
            <a:pPr marL="457200" lvl="1" indent="0" eaLnBrk="1" fontAlgn="auto" hangingPunct="1">
              <a:spcAft>
                <a:spcPts val="0"/>
              </a:spcAft>
              <a:buFont typeface="Arial" charset="0"/>
              <a:buNone/>
              <a:defRPr/>
            </a:pPr>
            <a:r>
              <a:rPr lang="en-US" altLang="en-US" sz="1200" b="1" baseline="30000" dirty="0">
                <a:solidFill>
                  <a:srgbClr val="002060"/>
                </a:solidFill>
              </a:rPr>
              <a:t>1</a:t>
            </a:r>
            <a:r>
              <a:rPr lang="en-US" altLang="en-US" sz="1200" b="1" dirty="0">
                <a:solidFill>
                  <a:srgbClr val="002060"/>
                </a:solidFill>
              </a:rPr>
              <a:t>Frankfurter, Felix</a:t>
            </a:r>
            <a:r>
              <a:rPr lang="en-US" altLang="en-US" sz="1200" dirty="0">
                <a:solidFill>
                  <a:srgbClr val="002060"/>
                </a:solidFill>
              </a:rPr>
              <a:t>. </a:t>
            </a:r>
            <a:r>
              <a:rPr lang="en-US" altLang="en-US" sz="1200" i="1" dirty="0">
                <a:solidFill>
                  <a:srgbClr val="002060"/>
                </a:solidFill>
              </a:rPr>
              <a:t>The Task of Administrative Law</a:t>
            </a:r>
            <a:r>
              <a:rPr lang="en-US" altLang="en-US" sz="1200" dirty="0">
                <a:solidFill>
                  <a:srgbClr val="002060"/>
                </a:solidFill>
              </a:rPr>
              <a:t>, 75 U. Pa. L. Rev. 614 (1927)</a:t>
            </a:r>
          </a:p>
          <a:p>
            <a:pPr marL="457200" lvl="1" indent="0" eaLnBrk="1" fontAlgn="auto" hangingPunct="1">
              <a:spcAft>
                <a:spcPts val="0"/>
              </a:spcAft>
              <a:buFont typeface="Arial" charset="0"/>
              <a:buNone/>
              <a:defRPr/>
            </a:pPr>
            <a:endParaRPr lang="en-US" sz="2000" baseline="30000" dirty="0">
              <a:solidFill>
                <a:srgbClr val="002060"/>
              </a:solidFill>
            </a:endParaRPr>
          </a:p>
        </p:txBody>
      </p:sp>
      <p:sp>
        <p:nvSpPr>
          <p:cNvPr id="1331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00" dirty="0" smtClean="0">
              <a:solidFill>
                <a:srgbClr val="898989"/>
              </a:solidFill>
              <a:latin typeface="Times New Roman" panose="02020603050405020304" pitchFamily="18" charset="0"/>
            </a:endParaRPr>
          </a:p>
          <a:p>
            <a:pPr>
              <a:spcBef>
                <a:spcPct val="0"/>
              </a:spcBef>
              <a:buFontTx/>
              <a:buNone/>
            </a:pPr>
            <a:fld id="{DA74A32B-1150-4B13-AF3F-8CA4F65F352F}" type="slidenum">
              <a:rPr lang="en-US" altLang="en-US" sz="1200" smtClean="0">
                <a:solidFill>
                  <a:srgbClr val="898989"/>
                </a:solidFill>
                <a:latin typeface="Times New Roman" panose="02020603050405020304" pitchFamily="18" charset="0"/>
              </a:rPr>
              <a:pPr>
                <a:spcBef>
                  <a:spcPct val="0"/>
                </a:spcBef>
                <a:buFontTx/>
                <a:buNone/>
              </a:pPr>
              <a:t>3</a:t>
            </a:fld>
            <a:endParaRPr lang="en-US" altLang="en-US" sz="1200" dirty="0" smtClean="0">
              <a:solidFill>
                <a:srgbClr val="898989"/>
              </a:solidFill>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2081213" y="4048125"/>
            <a:ext cx="2325687" cy="430213"/>
          </a:xfrm>
          <a:prstGeom prst="rect">
            <a:avLst/>
          </a:prstGeom>
          <a:noFill/>
        </p:spPr>
        <p:txBody>
          <a:bodyPr>
            <a:spAutoFit/>
          </a:bodyPr>
          <a:lstStyle/>
          <a:p>
            <a:pPr algn="ctr">
              <a:defRPr/>
            </a:pPr>
            <a:r>
              <a:rPr lang="en-US" sz="1100" dirty="0">
                <a:solidFill>
                  <a:schemeClr val="bg1">
                    <a:lumMod val="50000"/>
                  </a:schemeClr>
                </a:solidFill>
                <a:latin typeface="Calibri" pitchFamily="34" charset="0"/>
              </a:rPr>
              <a:t>www.FederalRegister.gov</a:t>
            </a:r>
          </a:p>
          <a:p>
            <a:pPr algn="ctr">
              <a:defRPr/>
            </a:pPr>
            <a:r>
              <a:rPr lang="en-US" sz="1100" dirty="0">
                <a:solidFill>
                  <a:schemeClr val="bg1">
                    <a:lumMod val="50000"/>
                  </a:schemeClr>
                </a:solidFill>
                <a:latin typeface="Calibri" pitchFamily="34" charset="0"/>
              </a:rPr>
              <a:t>www.Regulations.gov</a:t>
            </a:r>
          </a:p>
        </p:txBody>
      </p:sp>
      <p:sp>
        <p:nvSpPr>
          <p:cNvPr id="15363" name="Title 1"/>
          <p:cNvSpPr txBox="1">
            <a:spLocks/>
          </p:cNvSpPr>
          <p:nvPr/>
        </p:nvSpPr>
        <p:spPr bwMode="auto">
          <a:xfrm>
            <a:off x="204788" y="609600"/>
            <a:ext cx="84201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4400" dirty="0">
                <a:solidFill>
                  <a:srgbClr val="002060"/>
                </a:solidFill>
                <a:latin typeface="Cambria" panose="02040503050406030204" pitchFamily="18" charset="0"/>
                <a:cs typeface="Times New Roman" panose="02020603050405020304" pitchFamily="18" charset="0"/>
              </a:rPr>
              <a:t>U.S. Rulemaking Process</a:t>
            </a:r>
          </a:p>
        </p:txBody>
      </p:sp>
      <p:sp>
        <p:nvSpPr>
          <p:cNvPr id="15364" name="AutoShape 52"/>
          <p:cNvSpPr>
            <a:spLocks noChangeArrowheads="1"/>
          </p:cNvSpPr>
          <p:nvPr/>
        </p:nvSpPr>
        <p:spPr bwMode="auto">
          <a:xfrm rot="5400000">
            <a:off x="7896225" y="244475"/>
            <a:ext cx="304800" cy="2559050"/>
          </a:xfrm>
          <a:prstGeom prst="flowChartProcess">
            <a:avLst/>
          </a:prstGeom>
          <a:solidFill>
            <a:srgbClr val="93C7AF"/>
          </a:solidFill>
          <a:ln w="25400">
            <a:solidFill>
              <a:schemeClr val="tx1"/>
            </a:solidFill>
            <a:miter lim="800000"/>
            <a:headEnd/>
            <a:tailEnd/>
          </a:ln>
        </p:spPr>
        <p:txBody>
          <a:bodyPr rot="10800000" vert="eaVert" lIns="91436" tIns="45718" rIns="91436" bIns="45718" anchor="ctr" anchorCtr="1"/>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en-GB" altLang="en-US" sz="1200" dirty="0">
              <a:latin typeface="Times New Roman" panose="02020603050405020304" pitchFamily="18" charset="0"/>
            </a:endParaRPr>
          </a:p>
          <a:p>
            <a:pPr algn="ctr">
              <a:spcBef>
                <a:spcPct val="0"/>
              </a:spcBef>
              <a:buFontTx/>
              <a:buNone/>
            </a:pPr>
            <a:r>
              <a:rPr lang="en-GB" altLang="en-US" sz="1200" b="1" dirty="0">
                <a:latin typeface="Times New Roman" panose="02020603050405020304" pitchFamily="18" charset="0"/>
              </a:rPr>
              <a:t>Judicial Branch</a:t>
            </a:r>
          </a:p>
          <a:p>
            <a:pPr algn="ctr">
              <a:spcBef>
                <a:spcPct val="0"/>
              </a:spcBef>
              <a:buFontTx/>
              <a:buNone/>
            </a:pPr>
            <a:endParaRPr lang="en-GB" altLang="en-US" sz="1200" dirty="0">
              <a:latin typeface="Times New Roman" panose="02020603050405020304" pitchFamily="18" charset="0"/>
            </a:endParaRPr>
          </a:p>
        </p:txBody>
      </p:sp>
      <p:sp>
        <p:nvSpPr>
          <p:cNvPr id="15365" name="AutoShape 19"/>
          <p:cNvSpPr>
            <a:spLocks noChangeArrowheads="1"/>
          </p:cNvSpPr>
          <p:nvPr/>
        </p:nvSpPr>
        <p:spPr bwMode="auto">
          <a:xfrm rot="5400000">
            <a:off x="236538" y="1752600"/>
            <a:ext cx="914400" cy="1104900"/>
          </a:xfrm>
          <a:prstGeom prst="flowChartProcess">
            <a:avLst/>
          </a:prstGeom>
          <a:solidFill>
            <a:srgbClr val="A49FBB"/>
          </a:solidFill>
          <a:ln w="12700">
            <a:solidFill>
              <a:schemeClr val="tx1"/>
            </a:solidFill>
            <a:miter lim="800000"/>
            <a:headEnd/>
            <a:tailEnd/>
          </a:ln>
        </p:spPr>
        <p:txBody>
          <a:bodyPr rot="10800000" vert="eaVert" lIns="91436" tIns="45718" rIns="91436" bIns="45718" anchor="ctr" anchorCtr="1"/>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GB" altLang="en-US" sz="1100" dirty="0"/>
              <a:t>1. Congress passes law authorizing/requiring regulation.</a:t>
            </a:r>
          </a:p>
          <a:p>
            <a:pPr algn="r">
              <a:spcBef>
                <a:spcPct val="0"/>
              </a:spcBef>
              <a:buFontTx/>
              <a:buNone/>
            </a:pPr>
            <a:endParaRPr lang="en-GB" altLang="en-US" sz="800" dirty="0"/>
          </a:p>
        </p:txBody>
      </p:sp>
      <p:sp>
        <p:nvSpPr>
          <p:cNvPr id="15366" name="AutoShape 37"/>
          <p:cNvSpPr>
            <a:spLocks noChangeArrowheads="1"/>
          </p:cNvSpPr>
          <p:nvPr/>
        </p:nvSpPr>
        <p:spPr bwMode="auto">
          <a:xfrm rot="5400000">
            <a:off x="6572250" y="4933950"/>
            <a:ext cx="514350" cy="1009650"/>
          </a:xfrm>
          <a:prstGeom prst="flowChartProcess">
            <a:avLst/>
          </a:prstGeom>
          <a:solidFill>
            <a:srgbClr val="A49FBB"/>
          </a:solidFill>
          <a:ln w="12700">
            <a:solidFill>
              <a:schemeClr val="tx1"/>
            </a:solidFill>
            <a:prstDash val="dash"/>
            <a:miter lim="800000"/>
            <a:headEnd/>
            <a:tailEnd/>
          </a:ln>
        </p:spPr>
        <p:txBody>
          <a:bodyPr rot="10800000" vert="eaVert" lIns="91436" tIns="45718" rIns="91436" bIns="45718" anchor="ctr" anchorCtr="1"/>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en-GB" altLang="en-US" sz="1200" dirty="0">
              <a:latin typeface="Times New Roman" panose="02020603050405020304" pitchFamily="18" charset="0"/>
            </a:endParaRPr>
          </a:p>
          <a:p>
            <a:pPr algn="ctr">
              <a:spcBef>
                <a:spcPct val="0"/>
              </a:spcBef>
              <a:buFontTx/>
              <a:buNone/>
            </a:pPr>
            <a:r>
              <a:rPr lang="en-GB" altLang="en-US" sz="1100" dirty="0"/>
              <a:t>Congress reviews final rule.</a:t>
            </a:r>
          </a:p>
          <a:p>
            <a:pPr algn="ctr">
              <a:spcBef>
                <a:spcPct val="0"/>
              </a:spcBef>
              <a:buFontTx/>
              <a:buNone/>
            </a:pPr>
            <a:endParaRPr lang="en-GB" altLang="en-US" sz="1200" dirty="0">
              <a:latin typeface="Times New Roman" panose="02020603050405020304" pitchFamily="18" charset="0"/>
            </a:endParaRPr>
          </a:p>
        </p:txBody>
      </p:sp>
      <p:cxnSp>
        <p:nvCxnSpPr>
          <p:cNvPr id="15367" name="AutoShape 42"/>
          <p:cNvCxnSpPr>
            <a:cxnSpLocks noChangeShapeType="1"/>
          </p:cNvCxnSpPr>
          <p:nvPr/>
        </p:nvCxnSpPr>
        <p:spPr bwMode="auto">
          <a:xfrm>
            <a:off x="8020050" y="4065588"/>
            <a:ext cx="604838" cy="1125537"/>
          </a:xfrm>
          <a:prstGeom prst="straightConnector1">
            <a:avLst/>
          </a:prstGeom>
          <a:noFill/>
          <a:ln w="6350">
            <a:solidFill>
              <a:srgbClr val="7BA7B7"/>
            </a:solidFill>
            <a:prstDash val="sysDash"/>
            <a:round/>
            <a:headEnd/>
            <a:tailEnd type="triangle" w="med" len="med"/>
          </a:ln>
          <a:extLst>
            <a:ext uri="{909E8E84-426E-40DD-AFC4-6F175D3DCCD1}">
              <a14:hiddenFill xmlns:a14="http://schemas.microsoft.com/office/drawing/2010/main">
                <a:noFill/>
              </a14:hiddenFill>
            </a:ext>
          </a:extLst>
        </p:spPr>
      </p:cxnSp>
      <p:cxnSp>
        <p:nvCxnSpPr>
          <p:cNvPr id="15368" name="AutoShape 51"/>
          <p:cNvCxnSpPr>
            <a:cxnSpLocks noChangeShapeType="1"/>
            <a:stCxn id="15383" idx="3"/>
          </p:cNvCxnSpPr>
          <p:nvPr/>
        </p:nvCxnSpPr>
        <p:spPr bwMode="auto">
          <a:xfrm flipH="1">
            <a:off x="7340600" y="4038600"/>
            <a:ext cx="679450" cy="1143000"/>
          </a:xfrm>
          <a:prstGeom prst="straightConnector1">
            <a:avLst/>
          </a:prstGeom>
          <a:noFill/>
          <a:ln w="3175">
            <a:solidFill>
              <a:srgbClr val="7BA7B7"/>
            </a:solidFill>
            <a:prstDash val="sysDash"/>
            <a:round/>
            <a:headEnd/>
            <a:tailEnd type="triangle" w="med" len="med"/>
          </a:ln>
          <a:extLst>
            <a:ext uri="{909E8E84-426E-40DD-AFC4-6F175D3DCCD1}">
              <a14:hiddenFill xmlns:a14="http://schemas.microsoft.com/office/drawing/2010/main">
                <a:noFill/>
              </a14:hiddenFill>
            </a:ext>
          </a:extLst>
        </p:spPr>
      </p:cxnSp>
      <p:sp>
        <p:nvSpPr>
          <p:cNvPr id="15369" name="AutoShape 54"/>
          <p:cNvSpPr>
            <a:spLocks noChangeArrowheads="1"/>
          </p:cNvSpPr>
          <p:nvPr/>
        </p:nvSpPr>
        <p:spPr bwMode="auto">
          <a:xfrm rot="5400000">
            <a:off x="4740275" y="244475"/>
            <a:ext cx="304800" cy="2559050"/>
          </a:xfrm>
          <a:prstGeom prst="flowChartProcess">
            <a:avLst/>
          </a:prstGeom>
          <a:solidFill>
            <a:srgbClr val="8EB9CE"/>
          </a:solidFill>
          <a:ln w="25400">
            <a:solidFill>
              <a:schemeClr val="tx1"/>
            </a:solidFill>
            <a:miter lim="800000"/>
            <a:headEnd/>
            <a:tailEnd/>
          </a:ln>
        </p:spPr>
        <p:txBody>
          <a:bodyPr rot="10800000" vert="eaVert" lIns="91436" tIns="45718" rIns="91436" bIns="45718" anchor="ctr" anchorCtr="1"/>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en-GB" altLang="en-US" sz="1200" dirty="0">
              <a:latin typeface="Times New Roman" panose="02020603050405020304" pitchFamily="18" charset="0"/>
            </a:endParaRPr>
          </a:p>
          <a:p>
            <a:pPr algn="ctr">
              <a:spcBef>
                <a:spcPct val="0"/>
              </a:spcBef>
              <a:buFontTx/>
              <a:buNone/>
            </a:pPr>
            <a:r>
              <a:rPr lang="en-GB" altLang="en-US" sz="1200" b="1" dirty="0">
                <a:latin typeface="Times New Roman" panose="02020603050405020304" pitchFamily="18" charset="0"/>
              </a:rPr>
              <a:t>Executive Branch</a:t>
            </a:r>
          </a:p>
          <a:p>
            <a:pPr algn="ctr">
              <a:spcBef>
                <a:spcPct val="0"/>
              </a:spcBef>
              <a:buFontTx/>
              <a:buNone/>
            </a:pPr>
            <a:endParaRPr lang="en-GB" altLang="en-US" sz="1200" b="1" dirty="0">
              <a:latin typeface="Times New Roman" panose="02020603050405020304" pitchFamily="18" charset="0"/>
            </a:endParaRPr>
          </a:p>
        </p:txBody>
      </p:sp>
      <p:sp>
        <p:nvSpPr>
          <p:cNvPr id="12" name="TextBox 11"/>
          <p:cNvSpPr txBox="1"/>
          <p:nvPr/>
        </p:nvSpPr>
        <p:spPr>
          <a:xfrm>
            <a:off x="141288" y="2709863"/>
            <a:ext cx="1001712" cy="261937"/>
          </a:xfrm>
          <a:prstGeom prst="rect">
            <a:avLst/>
          </a:prstGeom>
          <a:noFill/>
        </p:spPr>
        <p:txBody>
          <a:bodyPr>
            <a:spAutoFit/>
          </a:bodyPr>
          <a:lstStyle/>
          <a:p>
            <a:pPr algn="ctr">
              <a:defRPr/>
            </a:pPr>
            <a:r>
              <a:rPr lang="en-US" sz="1100" dirty="0">
                <a:solidFill>
                  <a:schemeClr val="bg1">
                    <a:lumMod val="50000"/>
                  </a:schemeClr>
                </a:solidFill>
                <a:latin typeface="Calibri" pitchFamily="34" charset="0"/>
              </a:rPr>
              <a:t>Congress.gov</a:t>
            </a:r>
          </a:p>
        </p:txBody>
      </p:sp>
      <p:sp>
        <p:nvSpPr>
          <p:cNvPr id="15371" name="AutoShape 53"/>
          <p:cNvSpPr>
            <a:spLocks noChangeArrowheads="1"/>
          </p:cNvSpPr>
          <p:nvPr/>
        </p:nvSpPr>
        <p:spPr bwMode="auto">
          <a:xfrm rot="5400000">
            <a:off x="1584325" y="244475"/>
            <a:ext cx="304800" cy="2559050"/>
          </a:xfrm>
          <a:prstGeom prst="flowChartProcess">
            <a:avLst/>
          </a:prstGeom>
          <a:solidFill>
            <a:srgbClr val="A49FBB"/>
          </a:solidFill>
          <a:ln w="25400">
            <a:solidFill>
              <a:schemeClr val="tx1"/>
            </a:solidFill>
            <a:miter lim="800000"/>
            <a:headEnd/>
            <a:tailEnd/>
          </a:ln>
        </p:spPr>
        <p:txBody>
          <a:bodyPr rot="10800000" vert="eaVert" lIns="91436" tIns="45718" rIns="91436" bIns="45718" anchor="ctr" anchorCtr="1"/>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en-GB" altLang="en-US" sz="1200" dirty="0">
              <a:latin typeface="Times New Roman" panose="02020603050405020304" pitchFamily="18" charset="0"/>
            </a:endParaRPr>
          </a:p>
          <a:p>
            <a:pPr algn="ctr">
              <a:spcBef>
                <a:spcPct val="0"/>
              </a:spcBef>
              <a:buFontTx/>
              <a:buNone/>
            </a:pPr>
            <a:r>
              <a:rPr lang="en-GB" altLang="en-US" sz="1200" b="1" dirty="0">
                <a:latin typeface="Times New Roman" panose="02020603050405020304" pitchFamily="18" charset="0"/>
              </a:rPr>
              <a:t>Legislative Branch</a:t>
            </a:r>
          </a:p>
          <a:p>
            <a:pPr algn="ctr">
              <a:spcBef>
                <a:spcPct val="0"/>
              </a:spcBef>
              <a:buFontTx/>
              <a:buNone/>
            </a:pPr>
            <a:endParaRPr lang="en-GB" altLang="en-US" sz="1200" dirty="0">
              <a:latin typeface="Times New Roman" panose="02020603050405020304" pitchFamily="18" charset="0"/>
            </a:endParaRPr>
          </a:p>
        </p:txBody>
      </p:sp>
      <p:cxnSp>
        <p:nvCxnSpPr>
          <p:cNvPr id="14" name="Straight Connector 13"/>
          <p:cNvCxnSpPr>
            <a:endCxn id="30" idx="0"/>
          </p:cNvCxnSpPr>
          <p:nvPr/>
        </p:nvCxnSpPr>
        <p:spPr>
          <a:xfrm>
            <a:off x="4343400" y="3979863"/>
            <a:ext cx="15875" cy="701675"/>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5373" name="AutoShape 23"/>
          <p:cNvSpPr>
            <a:spLocks noChangeArrowheads="1"/>
          </p:cNvSpPr>
          <p:nvPr/>
        </p:nvSpPr>
        <p:spPr bwMode="auto">
          <a:xfrm rot="5400000">
            <a:off x="8855075" y="4973638"/>
            <a:ext cx="538163" cy="954087"/>
          </a:xfrm>
          <a:prstGeom prst="flowChartProcess">
            <a:avLst/>
          </a:prstGeom>
          <a:solidFill>
            <a:srgbClr val="93C7AF"/>
          </a:solidFill>
          <a:ln w="12700">
            <a:solidFill>
              <a:schemeClr val="tx1"/>
            </a:solidFill>
            <a:prstDash val="dash"/>
            <a:miter lim="800000"/>
            <a:headEnd/>
            <a:tailEnd/>
          </a:ln>
        </p:spPr>
        <p:txBody>
          <a:bodyPr rot="10800000" vert="eaVert" lIns="91436" tIns="45718" rIns="91436" bIns="45718" anchor="ctr" anchorCtr="1"/>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GB" altLang="en-US" sz="1100" dirty="0"/>
              <a:t>Rule challenged in court.</a:t>
            </a:r>
          </a:p>
        </p:txBody>
      </p:sp>
      <p:sp>
        <p:nvSpPr>
          <p:cNvPr id="15374" name="AutoShape 23"/>
          <p:cNvSpPr>
            <a:spLocks noChangeArrowheads="1"/>
          </p:cNvSpPr>
          <p:nvPr/>
        </p:nvSpPr>
        <p:spPr bwMode="auto">
          <a:xfrm rot="5400000">
            <a:off x="8855076" y="5654675"/>
            <a:ext cx="538162" cy="954087"/>
          </a:xfrm>
          <a:prstGeom prst="flowChartProcess">
            <a:avLst/>
          </a:prstGeom>
          <a:solidFill>
            <a:srgbClr val="93C7AF"/>
          </a:solidFill>
          <a:ln w="12700">
            <a:solidFill>
              <a:schemeClr val="tx1"/>
            </a:solidFill>
            <a:prstDash val="dash"/>
            <a:miter lim="800000"/>
            <a:headEnd/>
            <a:tailEnd/>
          </a:ln>
        </p:spPr>
        <p:txBody>
          <a:bodyPr rot="10800000" vert="eaVert" lIns="91436" tIns="45718" rIns="91436" bIns="45718" anchor="ctr" anchorCtr="1"/>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GB" altLang="en-US" sz="1100" dirty="0"/>
              <a:t>Court “vacates” all or part of rule.</a:t>
            </a:r>
          </a:p>
        </p:txBody>
      </p:sp>
      <p:sp>
        <p:nvSpPr>
          <p:cNvPr id="15375" name="AutoShape 37"/>
          <p:cNvSpPr>
            <a:spLocks noChangeArrowheads="1"/>
          </p:cNvSpPr>
          <p:nvPr/>
        </p:nvSpPr>
        <p:spPr bwMode="auto">
          <a:xfrm rot="5400000">
            <a:off x="6572250" y="5638800"/>
            <a:ext cx="514350" cy="1009650"/>
          </a:xfrm>
          <a:prstGeom prst="flowChartProcess">
            <a:avLst/>
          </a:prstGeom>
          <a:solidFill>
            <a:srgbClr val="A49FBB"/>
          </a:solidFill>
          <a:ln w="12700">
            <a:solidFill>
              <a:srgbClr val="2F4447"/>
            </a:solidFill>
            <a:prstDash val="dash"/>
            <a:miter lim="800000"/>
            <a:headEnd/>
            <a:tailEnd/>
          </a:ln>
        </p:spPr>
        <p:txBody>
          <a:bodyPr rot="10800000" vert="eaVert" lIns="91436" tIns="45718" rIns="91436" bIns="45718" anchor="ctr" anchorCtr="1"/>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en-GB" altLang="en-US" sz="1100" dirty="0">
              <a:latin typeface="Times New Roman" panose="02020603050405020304" pitchFamily="18" charset="0"/>
            </a:endParaRPr>
          </a:p>
          <a:p>
            <a:pPr algn="ctr">
              <a:spcBef>
                <a:spcPct val="0"/>
              </a:spcBef>
              <a:buFontTx/>
              <a:buNone/>
            </a:pPr>
            <a:r>
              <a:rPr lang="en-GB" altLang="en-US" sz="1100" dirty="0"/>
              <a:t>Disapproval resolution passed.</a:t>
            </a:r>
          </a:p>
          <a:p>
            <a:pPr algn="ctr">
              <a:spcBef>
                <a:spcPct val="0"/>
              </a:spcBef>
              <a:buFontTx/>
              <a:buNone/>
            </a:pPr>
            <a:endParaRPr lang="en-GB" altLang="en-US" sz="1200" dirty="0">
              <a:latin typeface="Times New Roman" panose="02020603050405020304" pitchFamily="18" charset="0"/>
            </a:endParaRPr>
          </a:p>
        </p:txBody>
      </p:sp>
      <p:cxnSp>
        <p:nvCxnSpPr>
          <p:cNvPr id="18" name="Straight Arrow Connector 17"/>
          <p:cNvCxnSpPr>
            <a:endCxn id="15377" idx="1"/>
          </p:cNvCxnSpPr>
          <p:nvPr/>
        </p:nvCxnSpPr>
        <p:spPr>
          <a:xfrm flipH="1">
            <a:off x="692150" y="2895600"/>
            <a:ext cx="1588" cy="238125"/>
          </a:xfrm>
          <a:prstGeom prst="straightConnector1">
            <a:avLst/>
          </a:prstGeom>
          <a:ln w="28575">
            <a:solidFill>
              <a:schemeClr val="tx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5377" name="AutoShape 23"/>
          <p:cNvSpPr>
            <a:spLocks noChangeArrowheads="1"/>
          </p:cNvSpPr>
          <p:nvPr/>
        </p:nvSpPr>
        <p:spPr bwMode="auto">
          <a:xfrm rot="5400000">
            <a:off x="234950" y="3038475"/>
            <a:ext cx="914400" cy="1104900"/>
          </a:xfrm>
          <a:prstGeom prst="flowChartProcess">
            <a:avLst/>
          </a:prstGeom>
          <a:solidFill>
            <a:srgbClr val="8EB9CE"/>
          </a:solidFill>
          <a:ln w="12700">
            <a:solidFill>
              <a:schemeClr val="tx1"/>
            </a:solidFill>
            <a:miter lim="800000"/>
            <a:headEnd/>
            <a:tailEnd/>
          </a:ln>
        </p:spPr>
        <p:txBody>
          <a:bodyPr rot="10800000" vert="eaVert" lIns="91436" tIns="45718" rIns="91436" bIns="45718" anchor="ctr" anchorCtr="1"/>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en-GB" altLang="en-US" sz="1200" dirty="0">
              <a:latin typeface="Times New Roman" panose="02020603050405020304" pitchFamily="18" charset="0"/>
            </a:endParaRPr>
          </a:p>
          <a:p>
            <a:pPr algn="ctr">
              <a:spcBef>
                <a:spcPct val="0"/>
              </a:spcBef>
              <a:buFontTx/>
              <a:buNone/>
            </a:pPr>
            <a:r>
              <a:rPr lang="en-GB" altLang="en-US" sz="1100" dirty="0"/>
              <a:t>2. Agency drafts and clears internally a proposed rule.</a:t>
            </a:r>
            <a:endParaRPr lang="en-GB" altLang="en-US" sz="800" dirty="0"/>
          </a:p>
          <a:p>
            <a:pPr algn="ctr">
              <a:spcBef>
                <a:spcPct val="0"/>
              </a:spcBef>
              <a:buFontTx/>
              <a:buNone/>
            </a:pPr>
            <a:endParaRPr lang="en-GB" altLang="en-US" sz="1200" dirty="0">
              <a:latin typeface="Times New Roman" panose="02020603050405020304" pitchFamily="18" charset="0"/>
            </a:endParaRPr>
          </a:p>
        </p:txBody>
      </p:sp>
      <p:sp>
        <p:nvSpPr>
          <p:cNvPr id="15378" name="AutoShape 23"/>
          <p:cNvSpPr>
            <a:spLocks noChangeArrowheads="1"/>
          </p:cNvSpPr>
          <p:nvPr/>
        </p:nvSpPr>
        <p:spPr bwMode="auto">
          <a:xfrm rot="5400000">
            <a:off x="1466850" y="3038475"/>
            <a:ext cx="914400" cy="1104900"/>
          </a:xfrm>
          <a:prstGeom prst="flowChartProcess">
            <a:avLst/>
          </a:prstGeom>
          <a:solidFill>
            <a:srgbClr val="8EB9CE"/>
          </a:solidFill>
          <a:ln w="12700">
            <a:solidFill>
              <a:schemeClr val="tx1"/>
            </a:solidFill>
            <a:miter lim="800000"/>
            <a:headEnd/>
            <a:tailEnd/>
          </a:ln>
        </p:spPr>
        <p:txBody>
          <a:bodyPr rot="10800000" vert="eaVert" lIns="91436" tIns="45718" rIns="91436" bIns="45718" anchor="ctr" anchorCtr="1"/>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en-GB" altLang="en-US" sz="1200" dirty="0">
              <a:latin typeface="Times New Roman" panose="02020603050405020304" pitchFamily="18" charset="0"/>
            </a:endParaRPr>
          </a:p>
          <a:p>
            <a:pPr algn="ctr">
              <a:spcBef>
                <a:spcPct val="0"/>
              </a:spcBef>
              <a:buFontTx/>
              <a:buNone/>
            </a:pPr>
            <a:endParaRPr lang="en-GB" altLang="en-US" sz="1200" dirty="0">
              <a:latin typeface="Times New Roman" panose="02020603050405020304" pitchFamily="18" charset="0"/>
            </a:endParaRPr>
          </a:p>
          <a:p>
            <a:pPr algn="ctr">
              <a:spcBef>
                <a:spcPct val="0"/>
              </a:spcBef>
              <a:buFontTx/>
              <a:buNone/>
            </a:pPr>
            <a:r>
              <a:rPr lang="en-GB" altLang="en-US" sz="1100" dirty="0"/>
              <a:t>3. If “significant,” OMB reviews and clears draft proposed rule</a:t>
            </a:r>
            <a:r>
              <a:rPr lang="en-GB" altLang="en-US" sz="1200" dirty="0">
                <a:latin typeface="Times New Roman" panose="02020603050405020304" pitchFamily="18" charset="0"/>
              </a:rPr>
              <a:t>.</a:t>
            </a:r>
          </a:p>
          <a:p>
            <a:pPr algn="ctr">
              <a:spcBef>
                <a:spcPct val="0"/>
              </a:spcBef>
              <a:buFontTx/>
              <a:buNone/>
            </a:pPr>
            <a:endParaRPr lang="en-GB" altLang="en-US" sz="1200" dirty="0">
              <a:latin typeface="Times New Roman" panose="02020603050405020304" pitchFamily="18" charset="0"/>
            </a:endParaRPr>
          </a:p>
          <a:p>
            <a:pPr algn="ctr">
              <a:spcBef>
                <a:spcPct val="0"/>
              </a:spcBef>
              <a:buFontTx/>
              <a:buNone/>
            </a:pPr>
            <a:endParaRPr lang="en-GB" altLang="en-US" sz="1200" dirty="0">
              <a:latin typeface="Times New Roman" panose="02020603050405020304" pitchFamily="18" charset="0"/>
            </a:endParaRPr>
          </a:p>
        </p:txBody>
      </p:sp>
      <p:sp>
        <p:nvSpPr>
          <p:cNvPr id="15379" name="AutoShape 23"/>
          <p:cNvSpPr>
            <a:spLocks noChangeArrowheads="1"/>
          </p:cNvSpPr>
          <p:nvPr/>
        </p:nvSpPr>
        <p:spPr bwMode="auto">
          <a:xfrm rot="5400000">
            <a:off x="2686050" y="3038475"/>
            <a:ext cx="914400" cy="1104900"/>
          </a:xfrm>
          <a:prstGeom prst="flowChartProcess">
            <a:avLst/>
          </a:prstGeom>
          <a:solidFill>
            <a:srgbClr val="8EB9CE"/>
          </a:solidFill>
          <a:ln w="12700">
            <a:solidFill>
              <a:schemeClr val="tx1"/>
            </a:solidFill>
            <a:miter lim="800000"/>
            <a:headEnd/>
            <a:tailEnd/>
          </a:ln>
        </p:spPr>
        <p:txBody>
          <a:bodyPr rot="10800000" vert="eaVert" lIns="91436" tIns="45718" rIns="91436" bIns="45718" anchor="ctr" anchorCtr="1"/>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en-GB" altLang="en-US" sz="1200" dirty="0">
              <a:latin typeface="Times New Roman" panose="02020603050405020304" pitchFamily="18" charset="0"/>
            </a:endParaRPr>
          </a:p>
          <a:p>
            <a:pPr algn="ctr">
              <a:spcBef>
                <a:spcPct val="0"/>
              </a:spcBef>
              <a:buFontTx/>
              <a:buNone/>
            </a:pPr>
            <a:r>
              <a:rPr lang="en-GB" altLang="en-US" sz="1100" dirty="0"/>
              <a:t>4. Agency publishes notice of proposed rulemaking (NPRM)</a:t>
            </a:r>
            <a:endParaRPr lang="en-GB" altLang="en-US" sz="800" dirty="0"/>
          </a:p>
          <a:p>
            <a:pPr algn="ctr">
              <a:spcBef>
                <a:spcPct val="0"/>
              </a:spcBef>
              <a:buFontTx/>
              <a:buNone/>
            </a:pPr>
            <a:endParaRPr lang="en-GB" altLang="en-US" sz="1200" dirty="0">
              <a:latin typeface="Times New Roman" panose="02020603050405020304" pitchFamily="18" charset="0"/>
            </a:endParaRPr>
          </a:p>
        </p:txBody>
      </p:sp>
      <p:sp>
        <p:nvSpPr>
          <p:cNvPr id="15380" name="AutoShape 23"/>
          <p:cNvSpPr>
            <a:spLocks noChangeArrowheads="1"/>
          </p:cNvSpPr>
          <p:nvPr/>
        </p:nvSpPr>
        <p:spPr bwMode="auto">
          <a:xfrm rot="5400000">
            <a:off x="3905250" y="3028950"/>
            <a:ext cx="914400" cy="1104900"/>
          </a:xfrm>
          <a:prstGeom prst="flowChartProcess">
            <a:avLst/>
          </a:prstGeom>
          <a:solidFill>
            <a:srgbClr val="8EB9CE"/>
          </a:solidFill>
          <a:ln w="12700">
            <a:solidFill>
              <a:schemeClr val="tx1"/>
            </a:solidFill>
            <a:miter lim="800000"/>
            <a:headEnd/>
            <a:tailEnd/>
          </a:ln>
        </p:spPr>
        <p:txBody>
          <a:bodyPr rot="10800000" vert="eaVert" lIns="91436" tIns="45718" rIns="91436" bIns="45718" anchor="ctr" anchorCtr="1"/>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en-GB" altLang="en-US" sz="1200" dirty="0">
              <a:latin typeface="Times New Roman" panose="02020603050405020304" pitchFamily="18" charset="0"/>
            </a:endParaRPr>
          </a:p>
          <a:p>
            <a:pPr algn="ctr">
              <a:spcBef>
                <a:spcPct val="0"/>
              </a:spcBef>
              <a:buFontTx/>
              <a:buNone/>
            </a:pPr>
            <a:r>
              <a:rPr lang="en-GB" altLang="en-US" sz="1100" dirty="0"/>
              <a:t>5. Public reviews NPRM/docket and submits comments to agency.</a:t>
            </a:r>
          </a:p>
          <a:p>
            <a:pPr algn="ctr">
              <a:spcBef>
                <a:spcPct val="0"/>
              </a:spcBef>
              <a:buFontTx/>
              <a:buNone/>
            </a:pPr>
            <a:endParaRPr lang="en-GB" altLang="en-US" sz="1200" dirty="0">
              <a:latin typeface="Times New Roman" panose="02020603050405020304" pitchFamily="18" charset="0"/>
            </a:endParaRPr>
          </a:p>
        </p:txBody>
      </p:sp>
      <p:sp>
        <p:nvSpPr>
          <p:cNvPr id="15381" name="AutoShape 23"/>
          <p:cNvSpPr>
            <a:spLocks noChangeArrowheads="1"/>
          </p:cNvSpPr>
          <p:nvPr/>
        </p:nvSpPr>
        <p:spPr bwMode="auto">
          <a:xfrm rot="5400000">
            <a:off x="5124450" y="3028950"/>
            <a:ext cx="914400" cy="1104900"/>
          </a:xfrm>
          <a:prstGeom prst="flowChartProcess">
            <a:avLst/>
          </a:prstGeom>
          <a:solidFill>
            <a:srgbClr val="8EB9CE"/>
          </a:solidFill>
          <a:ln w="12700">
            <a:solidFill>
              <a:schemeClr val="tx1"/>
            </a:solidFill>
            <a:miter lim="800000"/>
            <a:headEnd/>
            <a:tailEnd/>
          </a:ln>
        </p:spPr>
        <p:txBody>
          <a:bodyPr rot="10800000" vert="eaVert" lIns="91436" tIns="45718" rIns="91436" bIns="45718" anchor="ctr" anchorCtr="1"/>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en-GB" altLang="en-US" sz="1200" dirty="0">
              <a:latin typeface="Times New Roman" panose="02020603050405020304" pitchFamily="18" charset="0"/>
            </a:endParaRPr>
          </a:p>
          <a:p>
            <a:pPr algn="ctr">
              <a:spcBef>
                <a:spcPct val="0"/>
              </a:spcBef>
              <a:buFontTx/>
              <a:buNone/>
            </a:pPr>
            <a:r>
              <a:rPr lang="en-GB" altLang="en-US" sz="1100" dirty="0"/>
              <a:t>6. Agency reviews public comments and develops/clears draft final rule</a:t>
            </a:r>
            <a:r>
              <a:rPr lang="en-GB" altLang="en-US" sz="1200" dirty="0">
                <a:latin typeface="Times New Roman" panose="02020603050405020304" pitchFamily="18" charset="0"/>
              </a:rPr>
              <a:t>.</a:t>
            </a:r>
          </a:p>
          <a:p>
            <a:pPr algn="ctr">
              <a:spcBef>
                <a:spcPct val="0"/>
              </a:spcBef>
              <a:buFontTx/>
              <a:buNone/>
            </a:pPr>
            <a:endParaRPr lang="en-GB" altLang="en-US" sz="1200" dirty="0">
              <a:latin typeface="Times New Roman" panose="02020603050405020304" pitchFamily="18" charset="0"/>
            </a:endParaRPr>
          </a:p>
        </p:txBody>
      </p:sp>
      <p:sp>
        <p:nvSpPr>
          <p:cNvPr id="15382" name="AutoShape 23"/>
          <p:cNvSpPr>
            <a:spLocks noChangeArrowheads="1"/>
          </p:cNvSpPr>
          <p:nvPr/>
        </p:nvSpPr>
        <p:spPr bwMode="auto">
          <a:xfrm rot="5400000">
            <a:off x="6343650" y="3028950"/>
            <a:ext cx="914400" cy="1104900"/>
          </a:xfrm>
          <a:prstGeom prst="flowChartProcess">
            <a:avLst/>
          </a:prstGeom>
          <a:solidFill>
            <a:srgbClr val="8EB9CE"/>
          </a:solidFill>
          <a:ln w="12700">
            <a:solidFill>
              <a:schemeClr val="tx1"/>
            </a:solidFill>
            <a:miter lim="800000"/>
            <a:headEnd/>
            <a:tailEnd/>
          </a:ln>
        </p:spPr>
        <p:txBody>
          <a:bodyPr rot="10800000" vert="eaVert" lIns="91436" tIns="45718" rIns="91436" bIns="45718" anchor="ctr" anchorCtr="1"/>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en-GB" altLang="en-US" sz="1200" dirty="0">
              <a:latin typeface="Times New Roman" panose="02020603050405020304" pitchFamily="18" charset="0"/>
            </a:endParaRPr>
          </a:p>
          <a:p>
            <a:pPr algn="ctr">
              <a:spcBef>
                <a:spcPct val="0"/>
              </a:spcBef>
              <a:buFontTx/>
              <a:buNone/>
            </a:pPr>
            <a:r>
              <a:rPr lang="en-GB" altLang="en-US" sz="1100" dirty="0"/>
              <a:t>7. If “significant,” OMB reviews and clears draft final rule</a:t>
            </a:r>
            <a:r>
              <a:rPr lang="en-GB" altLang="en-US" sz="1200" dirty="0">
                <a:latin typeface="Times New Roman" panose="02020603050405020304" pitchFamily="18" charset="0"/>
              </a:rPr>
              <a:t>.</a:t>
            </a:r>
          </a:p>
          <a:p>
            <a:pPr algn="ctr">
              <a:spcBef>
                <a:spcPct val="0"/>
              </a:spcBef>
              <a:buFontTx/>
              <a:buNone/>
            </a:pPr>
            <a:endParaRPr lang="en-GB" altLang="en-US" sz="1200" dirty="0">
              <a:latin typeface="Times New Roman" panose="02020603050405020304" pitchFamily="18" charset="0"/>
            </a:endParaRPr>
          </a:p>
        </p:txBody>
      </p:sp>
      <p:sp>
        <p:nvSpPr>
          <p:cNvPr id="15383" name="AutoShape 23"/>
          <p:cNvSpPr>
            <a:spLocks noChangeArrowheads="1"/>
          </p:cNvSpPr>
          <p:nvPr/>
        </p:nvSpPr>
        <p:spPr bwMode="auto">
          <a:xfrm rot="5400000">
            <a:off x="7562850" y="3028950"/>
            <a:ext cx="914400" cy="1104900"/>
          </a:xfrm>
          <a:prstGeom prst="flowChartProcess">
            <a:avLst/>
          </a:prstGeom>
          <a:solidFill>
            <a:srgbClr val="8EB9CE"/>
          </a:solidFill>
          <a:ln w="12700">
            <a:solidFill>
              <a:schemeClr val="tx1"/>
            </a:solidFill>
            <a:miter lim="800000"/>
            <a:headEnd/>
            <a:tailEnd/>
          </a:ln>
        </p:spPr>
        <p:txBody>
          <a:bodyPr rot="10800000" vert="eaVert" lIns="91436" tIns="45718" rIns="91436" bIns="45718" anchor="ctr" anchorCtr="1"/>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GB" altLang="en-US" sz="1100" dirty="0"/>
              <a:t>8. Agency publishes final rule.</a:t>
            </a:r>
          </a:p>
        </p:txBody>
      </p:sp>
      <p:sp>
        <p:nvSpPr>
          <p:cNvPr id="26" name="TextBox 25"/>
          <p:cNvSpPr txBox="1"/>
          <p:nvPr/>
        </p:nvSpPr>
        <p:spPr>
          <a:xfrm>
            <a:off x="-381000" y="4048125"/>
            <a:ext cx="2120900" cy="808038"/>
          </a:xfrm>
          <a:prstGeom prst="rect">
            <a:avLst/>
          </a:prstGeom>
          <a:noFill/>
        </p:spPr>
        <p:txBody>
          <a:bodyPr>
            <a:spAutoFit/>
          </a:bodyPr>
          <a:lstStyle/>
          <a:p>
            <a:pPr algn="ctr">
              <a:spcAft>
                <a:spcPts val="300"/>
              </a:spcAft>
              <a:defRPr/>
            </a:pPr>
            <a:r>
              <a:rPr lang="en-US" sz="1100" dirty="0">
                <a:solidFill>
                  <a:schemeClr val="bg1">
                    <a:lumMod val="50000"/>
                  </a:schemeClr>
                </a:solidFill>
                <a:latin typeface="Calibri" pitchFamily="34" charset="0"/>
              </a:rPr>
              <a:t>www.RegInfo.gov  www.Regulations.gov</a:t>
            </a:r>
          </a:p>
          <a:p>
            <a:pPr algn="ctr">
              <a:spcBef>
                <a:spcPts val="0"/>
              </a:spcBef>
              <a:defRPr/>
            </a:pPr>
            <a:r>
              <a:rPr lang="en-GB" sz="1100" i="1" dirty="0">
                <a:solidFill>
                  <a:schemeClr val="bg1">
                    <a:lumMod val="50000"/>
                  </a:schemeClr>
                </a:solidFill>
                <a:latin typeface="Calibri" pitchFamily="34" charset="0"/>
              </a:rPr>
              <a:t>Unified Agenda  &amp; </a:t>
            </a:r>
          </a:p>
          <a:p>
            <a:pPr algn="ctr">
              <a:spcBef>
                <a:spcPts val="0"/>
              </a:spcBef>
              <a:defRPr/>
            </a:pPr>
            <a:r>
              <a:rPr lang="en-GB" sz="1100" i="1" dirty="0">
                <a:solidFill>
                  <a:schemeClr val="bg1">
                    <a:lumMod val="50000"/>
                  </a:schemeClr>
                </a:solidFill>
                <a:latin typeface="Calibri" pitchFamily="34" charset="0"/>
              </a:rPr>
              <a:t>Regulatory Plans</a:t>
            </a:r>
            <a:endParaRPr lang="en-US" sz="1100" i="1" dirty="0">
              <a:solidFill>
                <a:schemeClr val="bg1">
                  <a:lumMod val="50000"/>
                </a:schemeClr>
              </a:solidFill>
              <a:latin typeface="Calibri" pitchFamily="34" charset="0"/>
            </a:endParaRPr>
          </a:p>
        </p:txBody>
      </p:sp>
      <p:sp>
        <p:nvSpPr>
          <p:cNvPr id="27" name="TextBox 26"/>
          <p:cNvSpPr txBox="1"/>
          <p:nvPr/>
        </p:nvSpPr>
        <p:spPr>
          <a:xfrm>
            <a:off x="641350" y="4691063"/>
            <a:ext cx="2559050" cy="261937"/>
          </a:xfrm>
          <a:prstGeom prst="rect">
            <a:avLst/>
          </a:prstGeom>
          <a:noFill/>
        </p:spPr>
        <p:txBody>
          <a:bodyPr>
            <a:spAutoFit/>
          </a:bodyPr>
          <a:lstStyle/>
          <a:p>
            <a:pPr algn="ctr">
              <a:defRPr/>
            </a:pPr>
            <a:r>
              <a:rPr lang="en-US" sz="1100" dirty="0">
                <a:solidFill>
                  <a:schemeClr val="bg1">
                    <a:lumMod val="50000"/>
                  </a:schemeClr>
                </a:solidFill>
                <a:latin typeface="Calibri" pitchFamily="34" charset="0"/>
              </a:rPr>
              <a:t>www.RegInfo.gov </a:t>
            </a:r>
          </a:p>
        </p:txBody>
      </p:sp>
      <p:sp>
        <p:nvSpPr>
          <p:cNvPr id="28" name="TextBox 27"/>
          <p:cNvSpPr txBox="1"/>
          <p:nvPr/>
        </p:nvSpPr>
        <p:spPr>
          <a:xfrm>
            <a:off x="5518150" y="4681538"/>
            <a:ext cx="2559050" cy="261937"/>
          </a:xfrm>
          <a:prstGeom prst="rect">
            <a:avLst/>
          </a:prstGeom>
          <a:noFill/>
        </p:spPr>
        <p:txBody>
          <a:bodyPr>
            <a:spAutoFit/>
          </a:bodyPr>
          <a:lstStyle/>
          <a:p>
            <a:pPr algn="ctr">
              <a:defRPr/>
            </a:pPr>
            <a:r>
              <a:rPr lang="en-US" sz="1100" dirty="0">
                <a:solidFill>
                  <a:schemeClr val="bg1">
                    <a:lumMod val="50000"/>
                  </a:schemeClr>
                </a:solidFill>
                <a:latin typeface="Calibri" pitchFamily="34" charset="0"/>
              </a:rPr>
              <a:t>www.RegInfo.gov </a:t>
            </a:r>
          </a:p>
        </p:txBody>
      </p:sp>
      <p:sp>
        <p:nvSpPr>
          <p:cNvPr id="29" name="TextBox 28"/>
          <p:cNvSpPr txBox="1"/>
          <p:nvPr/>
        </p:nvSpPr>
        <p:spPr>
          <a:xfrm>
            <a:off x="7391400" y="4065588"/>
            <a:ext cx="2559050" cy="430212"/>
          </a:xfrm>
          <a:prstGeom prst="rect">
            <a:avLst/>
          </a:prstGeom>
          <a:noFill/>
        </p:spPr>
        <p:txBody>
          <a:bodyPr>
            <a:spAutoFit/>
          </a:bodyPr>
          <a:lstStyle/>
          <a:p>
            <a:pPr algn="ctr">
              <a:defRPr/>
            </a:pPr>
            <a:r>
              <a:rPr lang="en-US" sz="1100" dirty="0">
                <a:solidFill>
                  <a:schemeClr val="bg1">
                    <a:lumMod val="50000"/>
                  </a:schemeClr>
                </a:solidFill>
                <a:latin typeface="Calibri" pitchFamily="34" charset="0"/>
              </a:rPr>
              <a:t>www.FederalRegister.gov</a:t>
            </a:r>
          </a:p>
          <a:p>
            <a:pPr algn="ctr">
              <a:defRPr/>
            </a:pPr>
            <a:r>
              <a:rPr lang="en-US" sz="1100" dirty="0">
                <a:solidFill>
                  <a:schemeClr val="bg1">
                    <a:lumMod val="50000"/>
                  </a:schemeClr>
                </a:solidFill>
                <a:latin typeface="Calibri" pitchFamily="34" charset="0"/>
              </a:rPr>
              <a:t>www.Regulations.gov</a:t>
            </a:r>
          </a:p>
        </p:txBody>
      </p:sp>
      <p:sp>
        <p:nvSpPr>
          <p:cNvPr id="30" name="TextBox 29"/>
          <p:cNvSpPr txBox="1"/>
          <p:nvPr/>
        </p:nvSpPr>
        <p:spPr>
          <a:xfrm>
            <a:off x="3079750" y="4681538"/>
            <a:ext cx="2559050" cy="261937"/>
          </a:xfrm>
          <a:prstGeom prst="rect">
            <a:avLst/>
          </a:prstGeom>
          <a:noFill/>
        </p:spPr>
        <p:txBody>
          <a:bodyPr>
            <a:spAutoFit/>
          </a:bodyPr>
          <a:lstStyle/>
          <a:p>
            <a:pPr algn="ctr">
              <a:defRPr/>
            </a:pPr>
            <a:r>
              <a:rPr lang="en-US" sz="1100" dirty="0">
                <a:solidFill>
                  <a:schemeClr val="bg1">
                    <a:lumMod val="50000"/>
                  </a:schemeClr>
                </a:solidFill>
                <a:latin typeface="Calibri" pitchFamily="34" charset="0"/>
              </a:rPr>
              <a:t>www.Regulations.gov </a:t>
            </a:r>
          </a:p>
        </p:txBody>
      </p:sp>
      <p:sp>
        <p:nvSpPr>
          <p:cNvPr id="15389" name="AutoShape 23"/>
          <p:cNvSpPr>
            <a:spLocks noChangeArrowheads="1"/>
          </p:cNvSpPr>
          <p:nvPr/>
        </p:nvSpPr>
        <p:spPr bwMode="auto">
          <a:xfrm rot="5400000">
            <a:off x="8782050" y="3028950"/>
            <a:ext cx="914400" cy="1104900"/>
          </a:xfrm>
          <a:prstGeom prst="flowChartProcess">
            <a:avLst/>
          </a:prstGeom>
          <a:solidFill>
            <a:srgbClr val="8EB9CE"/>
          </a:solidFill>
          <a:ln w="12700">
            <a:solidFill>
              <a:schemeClr val="tx1"/>
            </a:solidFill>
            <a:miter lim="800000"/>
            <a:headEnd/>
            <a:tailEnd/>
          </a:ln>
        </p:spPr>
        <p:txBody>
          <a:bodyPr rot="10800000" vert="eaVert" lIns="91436" tIns="45718" rIns="91436" bIns="45718" anchor="ctr" anchorCtr="1"/>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GB" altLang="en-US" sz="1200" dirty="0"/>
              <a:t>9. Rule takes effect.</a:t>
            </a:r>
          </a:p>
        </p:txBody>
      </p:sp>
      <p:cxnSp>
        <p:nvCxnSpPr>
          <p:cNvPr id="32" name="Straight Connector 31"/>
          <p:cNvCxnSpPr>
            <a:endCxn id="27" idx="0"/>
          </p:cNvCxnSpPr>
          <p:nvPr/>
        </p:nvCxnSpPr>
        <p:spPr>
          <a:xfrm flipH="1">
            <a:off x="1920875" y="4081463"/>
            <a:ext cx="3175" cy="60960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6781800" y="4071938"/>
            <a:ext cx="3175" cy="60960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1244600" y="3581400"/>
            <a:ext cx="127000" cy="0"/>
          </a:xfrm>
          <a:prstGeom prst="straightConnector1">
            <a:avLst/>
          </a:prstGeom>
          <a:ln w="28575">
            <a:solidFill>
              <a:schemeClr val="tx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2463800" y="3590925"/>
            <a:ext cx="127000" cy="0"/>
          </a:xfrm>
          <a:prstGeom prst="straightConnector1">
            <a:avLst/>
          </a:prstGeom>
          <a:ln w="28575">
            <a:solidFill>
              <a:schemeClr val="tx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3683000" y="3581400"/>
            <a:ext cx="127000" cy="0"/>
          </a:xfrm>
          <a:prstGeom prst="straightConnector1">
            <a:avLst/>
          </a:prstGeom>
          <a:ln w="28575">
            <a:solidFill>
              <a:schemeClr val="tx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4911725" y="3581400"/>
            <a:ext cx="127000" cy="0"/>
          </a:xfrm>
          <a:prstGeom prst="straightConnector1">
            <a:avLst/>
          </a:prstGeom>
          <a:ln w="28575">
            <a:solidFill>
              <a:schemeClr val="tx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6121400" y="3581400"/>
            <a:ext cx="127000" cy="0"/>
          </a:xfrm>
          <a:prstGeom prst="straightConnector1">
            <a:avLst/>
          </a:prstGeom>
          <a:ln w="28575">
            <a:solidFill>
              <a:schemeClr val="tx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7340600" y="3581400"/>
            <a:ext cx="127000" cy="0"/>
          </a:xfrm>
          <a:prstGeom prst="straightConnector1">
            <a:avLst/>
          </a:prstGeom>
          <a:ln w="28575">
            <a:solidFill>
              <a:schemeClr val="tx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8547100" y="3581400"/>
            <a:ext cx="127000" cy="0"/>
          </a:xfrm>
          <a:prstGeom prst="straightConnector1">
            <a:avLst/>
          </a:prstGeom>
          <a:ln w="28575">
            <a:solidFill>
              <a:schemeClr val="tx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5399" name="AutoShape 23"/>
          <p:cNvSpPr>
            <a:spLocks noChangeArrowheads="1"/>
          </p:cNvSpPr>
          <p:nvPr/>
        </p:nvSpPr>
        <p:spPr bwMode="auto">
          <a:xfrm rot="5400000">
            <a:off x="7712075" y="5256213"/>
            <a:ext cx="538163" cy="954087"/>
          </a:xfrm>
          <a:prstGeom prst="flowChartProcess">
            <a:avLst/>
          </a:prstGeom>
          <a:solidFill>
            <a:srgbClr val="8EB9CE"/>
          </a:solidFill>
          <a:ln w="12700">
            <a:solidFill>
              <a:schemeClr val="tx1"/>
            </a:solidFill>
            <a:prstDash val="dash"/>
            <a:miter lim="800000"/>
            <a:headEnd/>
            <a:tailEnd/>
          </a:ln>
        </p:spPr>
        <p:txBody>
          <a:bodyPr rot="10800000" vert="eaVert" lIns="91436" tIns="45718" rIns="91436" bIns="45718" anchor="ctr" anchorCtr="1"/>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GB" altLang="en-US" sz="1100" dirty="0"/>
              <a:t>Rule takes effect</a:t>
            </a:r>
          </a:p>
        </p:txBody>
      </p:sp>
      <p:cxnSp>
        <p:nvCxnSpPr>
          <p:cNvPr id="15400" name="AutoShape 51"/>
          <p:cNvCxnSpPr>
            <a:cxnSpLocks noChangeShapeType="1"/>
          </p:cNvCxnSpPr>
          <p:nvPr/>
        </p:nvCxnSpPr>
        <p:spPr bwMode="auto">
          <a:xfrm>
            <a:off x="6829425" y="5716588"/>
            <a:ext cx="0" cy="169862"/>
          </a:xfrm>
          <a:prstGeom prst="straightConnector1">
            <a:avLst/>
          </a:prstGeom>
          <a:noFill/>
          <a:ln w="3175">
            <a:solidFill>
              <a:srgbClr val="7BA7B7"/>
            </a:solidFill>
            <a:prstDash val="sysDash"/>
            <a:round/>
            <a:headEnd/>
            <a:tailEnd type="triangle" w="med" len="med"/>
          </a:ln>
          <a:extLst>
            <a:ext uri="{909E8E84-426E-40DD-AFC4-6F175D3DCCD1}">
              <a14:hiddenFill xmlns:a14="http://schemas.microsoft.com/office/drawing/2010/main">
                <a:noFill/>
              </a14:hiddenFill>
            </a:ext>
          </a:extLst>
        </p:spPr>
      </p:cxnSp>
      <p:cxnSp>
        <p:nvCxnSpPr>
          <p:cNvPr id="15401" name="AutoShape 51"/>
          <p:cNvCxnSpPr>
            <a:cxnSpLocks noChangeShapeType="1"/>
            <a:endCxn id="15399" idx="2"/>
          </p:cNvCxnSpPr>
          <p:nvPr/>
        </p:nvCxnSpPr>
        <p:spPr bwMode="auto">
          <a:xfrm>
            <a:off x="7340600" y="5464175"/>
            <a:ext cx="163513" cy="268288"/>
          </a:xfrm>
          <a:prstGeom prst="straightConnector1">
            <a:avLst/>
          </a:prstGeom>
          <a:noFill/>
          <a:ln w="3175">
            <a:solidFill>
              <a:srgbClr val="7BA7B7"/>
            </a:solidFill>
            <a:prstDash val="sysDash"/>
            <a:round/>
            <a:headEnd/>
            <a:tailEnd type="triangle" w="med" len="med"/>
          </a:ln>
          <a:extLst>
            <a:ext uri="{909E8E84-426E-40DD-AFC4-6F175D3DCCD1}">
              <a14:hiddenFill xmlns:a14="http://schemas.microsoft.com/office/drawing/2010/main">
                <a:noFill/>
              </a14:hiddenFill>
            </a:ext>
          </a:extLst>
        </p:spPr>
      </p:cxnSp>
      <p:cxnSp>
        <p:nvCxnSpPr>
          <p:cNvPr id="15402" name="AutoShape 51"/>
          <p:cNvCxnSpPr>
            <a:cxnSpLocks noChangeShapeType="1"/>
            <a:endCxn id="15399" idx="0"/>
          </p:cNvCxnSpPr>
          <p:nvPr/>
        </p:nvCxnSpPr>
        <p:spPr bwMode="auto">
          <a:xfrm flipH="1">
            <a:off x="8458200" y="5449888"/>
            <a:ext cx="166688" cy="282575"/>
          </a:xfrm>
          <a:prstGeom prst="straightConnector1">
            <a:avLst/>
          </a:prstGeom>
          <a:noFill/>
          <a:ln w="3175">
            <a:solidFill>
              <a:srgbClr val="7BA7B7"/>
            </a:solidFill>
            <a:prstDash val="sysDash"/>
            <a:round/>
            <a:headEnd/>
            <a:tailEnd type="triangle" w="med" len="med"/>
          </a:ln>
          <a:extLst>
            <a:ext uri="{909E8E84-426E-40DD-AFC4-6F175D3DCCD1}">
              <a14:hiddenFill xmlns:a14="http://schemas.microsoft.com/office/drawing/2010/main">
                <a:noFill/>
              </a14:hiddenFill>
            </a:ext>
          </a:extLst>
        </p:spPr>
      </p:cxnSp>
      <p:cxnSp>
        <p:nvCxnSpPr>
          <p:cNvPr id="15403" name="AutoShape 51"/>
          <p:cNvCxnSpPr>
            <a:cxnSpLocks noChangeShapeType="1"/>
          </p:cNvCxnSpPr>
          <p:nvPr/>
        </p:nvCxnSpPr>
        <p:spPr bwMode="auto">
          <a:xfrm>
            <a:off x="9144000" y="5715000"/>
            <a:ext cx="0" cy="169863"/>
          </a:xfrm>
          <a:prstGeom prst="straightConnector1">
            <a:avLst/>
          </a:prstGeom>
          <a:noFill/>
          <a:ln w="3175">
            <a:solidFill>
              <a:srgbClr val="7BA7B7"/>
            </a:solidFill>
            <a:prstDash val="sysDash"/>
            <a:round/>
            <a:headEnd/>
            <a:tailEnd type="triangle"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274638"/>
            <a:ext cx="9144000" cy="639762"/>
          </a:xfrm>
          <a:noFill/>
        </p:spPr>
        <p:txBody>
          <a:bodyPr lIns="90484" tIns="44448" rIns="90484" bIns="44448"/>
          <a:lstStyle/>
          <a:p>
            <a:pPr eaLnBrk="1" hangingPunct="1"/>
            <a:r>
              <a:rPr lang="en-US" altLang="en-US" sz="3200" dirty="0" smtClean="0">
                <a:solidFill>
                  <a:srgbClr val="002060"/>
                </a:solidFill>
                <a:latin typeface="Cambria" panose="02040503050406030204" pitchFamily="18" charset="0"/>
                <a:cs typeface="Times New Roman" panose="02020603050405020304" pitchFamily="18" charset="0"/>
              </a:rPr>
              <a:t>Regulations in the U.S.</a:t>
            </a:r>
          </a:p>
        </p:txBody>
      </p:sp>
      <p:sp>
        <p:nvSpPr>
          <p:cNvPr id="11267" name="Rectangle 3"/>
          <p:cNvSpPr>
            <a:spLocks noGrp="1" noChangeArrowheads="1"/>
          </p:cNvSpPr>
          <p:nvPr>
            <p:ph idx="1"/>
          </p:nvPr>
        </p:nvSpPr>
        <p:spPr>
          <a:xfrm>
            <a:off x="457200" y="1676400"/>
            <a:ext cx="8915400" cy="4724400"/>
          </a:xfrm>
        </p:spPr>
        <p:txBody>
          <a:bodyPr lIns="90484" tIns="44448" rIns="90484" bIns="44448" rtlCol="0">
            <a:normAutofit/>
          </a:bodyPr>
          <a:lstStyle/>
          <a:p>
            <a:pPr marL="0" indent="0" eaLnBrk="1" fontAlgn="auto" hangingPunct="1">
              <a:spcBef>
                <a:spcPts val="500"/>
              </a:spcBef>
              <a:spcAft>
                <a:spcPts val="0"/>
              </a:spcAft>
              <a:buClr>
                <a:srgbClr val="FF0000"/>
              </a:buClr>
              <a:buFont typeface="Arial" panose="020B0604020202020204" pitchFamily="34" charset="0"/>
              <a:buNone/>
              <a:defRPr/>
            </a:pPr>
            <a:r>
              <a:rPr lang="en-US" altLang="en-US" sz="2400" dirty="0" smtClean="0">
                <a:solidFill>
                  <a:srgbClr val="002060"/>
                </a:solidFill>
                <a:latin typeface="Cambria" panose="02040503050406030204" pitchFamily="18" charset="0"/>
              </a:rPr>
              <a:t>The Executive Branch can make law.</a:t>
            </a:r>
          </a:p>
          <a:p>
            <a:pPr lvl="1" eaLnBrk="1" fontAlgn="auto" hangingPunct="1">
              <a:spcBef>
                <a:spcPts val="500"/>
              </a:spcBef>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Congress delegates authority to Executive Branch agencies to implement statutes through rulemaking.</a:t>
            </a:r>
          </a:p>
          <a:p>
            <a:pPr lvl="1" eaLnBrk="1" fontAlgn="auto" hangingPunct="1">
              <a:spcBef>
                <a:spcPts val="500"/>
              </a:spcBef>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Some statutes are so broad that agencies can make new programs without new statutes.</a:t>
            </a:r>
          </a:p>
          <a:p>
            <a:pPr lvl="1" eaLnBrk="1" fontAlgn="auto" hangingPunct="1">
              <a:spcBef>
                <a:spcPts val="500"/>
              </a:spcBef>
              <a:spcAft>
                <a:spcPts val="0"/>
              </a:spcAft>
              <a:buClr>
                <a:srgbClr val="FF0000"/>
              </a:buClr>
              <a:buFont typeface="Wingdings" panose="05000000000000000000" pitchFamily="2" charset="2"/>
              <a:buChar char="§"/>
              <a:defRPr/>
            </a:pPr>
            <a:endParaRPr lang="en-US" altLang="en-US" sz="1800" dirty="0" smtClean="0">
              <a:solidFill>
                <a:srgbClr val="002060"/>
              </a:solidFill>
              <a:latin typeface="Cambria" panose="02040503050406030204" pitchFamily="18" charset="0"/>
            </a:endParaRPr>
          </a:p>
          <a:p>
            <a:pPr marL="0" indent="0" eaLnBrk="1" fontAlgn="auto" hangingPunct="1">
              <a:spcBef>
                <a:spcPts val="500"/>
              </a:spcBef>
              <a:spcAft>
                <a:spcPts val="0"/>
              </a:spcAft>
              <a:buClr>
                <a:srgbClr val="FF0000"/>
              </a:buClr>
              <a:buFont typeface="Arial" panose="020B0604020202020204" pitchFamily="34" charset="0"/>
              <a:buNone/>
              <a:defRPr/>
            </a:pPr>
            <a:r>
              <a:rPr lang="en-US" altLang="en-US" sz="2400" dirty="0" smtClean="0">
                <a:solidFill>
                  <a:srgbClr val="002060"/>
                </a:solidFill>
                <a:latin typeface="Cambria" panose="02040503050406030204" pitchFamily="18" charset="0"/>
              </a:rPr>
              <a:t>Many important public policy decisions are made during rulemaking.</a:t>
            </a:r>
          </a:p>
          <a:p>
            <a:pPr lvl="1" eaLnBrk="1" fontAlgn="auto" hangingPunct="1">
              <a:spcBef>
                <a:spcPts val="500"/>
              </a:spcBef>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Regulatory enforcement and allocation of resources.</a:t>
            </a:r>
          </a:p>
          <a:p>
            <a:pPr lvl="1" eaLnBrk="1" fontAlgn="auto" hangingPunct="1">
              <a:spcBef>
                <a:spcPts val="500"/>
              </a:spcBef>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Grants, loans, and loan guarantees.</a:t>
            </a:r>
          </a:p>
          <a:p>
            <a:pPr lvl="1" eaLnBrk="1" fontAlgn="auto" hangingPunct="1">
              <a:spcBef>
                <a:spcPts val="500"/>
              </a:spcBef>
              <a:spcAft>
                <a:spcPts val="0"/>
              </a:spcAft>
              <a:buClr>
                <a:srgbClr val="FF0000"/>
              </a:buClr>
              <a:buFont typeface="Arial" panose="020B0604020202020204" pitchFamily="34" charset="0"/>
              <a:buChar char="•"/>
              <a:defRPr/>
            </a:pPr>
            <a:r>
              <a:rPr lang="en-US" altLang="en-US" sz="1800" dirty="0" smtClean="0">
                <a:solidFill>
                  <a:srgbClr val="002060"/>
                </a:solidFill>
                <a:latin typeface="Cambria" panose="02040503050406030204" pitchFamily="18" charset="0"/>
              </a:rPr>
              <a:t>Rights and responsibilities of the 50 States and the public.</a:t>
            </a:r>
          </a:p>
          <a:p>
            <a:pPr eaLnBrk="1" fontAlgn="auto" hangingPunct="1">
              <a:lnSpc>
                <a:spcPct val="80000"/>
              </a:lnSpc>
              <a:spcBef>
                <a:spcPct val="0"/>
              </a:spcBef>
              <a:spcAft>
                <a:spcPts val="0"/>
              </a:spcAft>
              <a:buClr>
                <a:srgbClr val="FF0000"/>
              </a:buClr>
              <a:buFont typeface="Wingdings" pitchFamily="2" charset="2"/>
              <a:buChar char="q"/>
              <a:defRPr/>
            </a:pPr>
            <a:endParaRPr lang="en-US" altLang="en-US" sz="1800" dirty="0" smtClean="0">
              <a:solidFill>
                <a:srgbClr val="002060"/>
              </a:solidFill>
            </a:endParaRPr>
          </a:p>
        </p:txBody>
      </p:sp>
      <p:sp>
        <p:nvSpPr>
          <p:cNvPr id="1741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00" dirty="0" smtClean="0">
              <a:solidFill>
                <a:srgbClr val="898989"/>
              </a:solidFill>
              <a:latin typeface="Times New Roman" panose="02020603050405020304" pitchFamily="18" charset="0"/>
            </a:endParaRPr>
          </a:p>
          <a:p>
            <a:pPr>
              <a:spcBef>
                <a:spcPct val="0"/>
              </a:spcBef>
              <a:buFontTx/>
              <a:buNone/>
            </a:pPr>
            <a:fld id="{1B26675F-C9FD-4773-815D-1A3BA9AF78A8}" type="slidenum">
              <a:rPr lang="en-US" altLang="en-US" sz="1200" smtClean="0">
                <a:solidFill>
                  <a:srgbClr val="898989"/>
                </a:solidFill>
                <a:latin typeface="Times New Roman" panose="02020603050405020304" pitchFamily="18" charset="0"/>
              </a:rPr>
              <a:pPr>
                <a:spcBef>
                  <a:spcPct val="0"/>
                </a:spcBef>
                <a:buFontTx/>
                <a:buNone/>
              </a:pPr>
              <a:t>5</a:t>
            </a:fld>
            <a:endParaRPr lang="en-US" altLang="en-US" sz="1200" dirty="0" smtClean="0">
              <a:solidFill>
                <a:srgbClr val="898989"/>
              </a:solidFill>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lIns="90484" tIns="44448" rIns="90484" bIns="44448"/>
          <a:lstStyle/>
          <a:p>
            <a:pPr eaLnBrk="1" hangingPunct="1"/>
            <a:r>
              <a:rPr lang="en-US" altLang="en-US" sz="3200" dirty="0" smtClean="0">
                <a:solidFill>
                  <a:srgbClr val="002060"/>
                </a:solidFill>
                <a:latin typeface="Cambria" panose="02040503050406030204" pitchFamily="18" charset="0"/>
              </a:rPr>
              <a:t>Centralized Management and Leadership</a:t>
            </a:r>
            <a:br>
              <a:rPr lang="en-US" altLang="en-US" sz="3200" dirty="0" smtClean="0">
                <a:solidFill>
                  <a:srgbClr val="002060"/>
                </a:solidFill>
                <a:latin typeface="Cambria" panose="02040503050406030204" pitchFamily="18" charset="0"/>
              </a:rPr>
            </a:br>
            <a:endParaRPr lang="en-US" altLang="en-US" sz="3200" dirty="0" smtClean="0">
              <a:solidFill>
                <a:srgbClr val="002060"/>
              </a:solidFill>
              <a:latin typeface="Cambria" panose="02040503050406030204" pitchFamily="18" charset="0"/>
            </a:endParaRPr>
          </a:p>
        </p:txBody>
      </p:sp>
      <p:sp>
        <p:nvSpPr>
          <p:cNvPr id="16387" name="Rectangle 3"/>
          <p:cNvSpPr>
            <a:spLocks noGrp="1" noChangeArrowheads="1"/>
          </p:cNvSpPr>
          <p:nvPr>
            <p:ph idx="1"/>
          </p:nvPr>
        </p:nvSpPr>
        <p:spPr>
          <a:xfrm>
            <a:off x="481013" y="1066800"/>
            <a:ext cx="8869362" cy="5410200"/>
          </a:xfrm>
        </p:spPr>
        <p:txBody>
          <a:bodyPr lIns="90484" tIns="44448" rIns="90484" bIns="44448" rtlCol="0">
            <a:normAutofit lnSpcReduction="10000"/>
          </a:bodyPr>
          <a:lstStyle/>
          <a:p>
            <a:pPr marL="0" indent="0" eaLnBrk="1" fontAlgn="auto" hangingPunct="1">
              <a:lnSpc>
                <a:spcPct val="80000"/>
              </a:lnSpc>
              <a:spcBef>
                <a:spcPts val="500"/>
              </a:spcBef>
              <a:spcAft>
                <a:spcPts val="0"/>
              </a:spcAft>
              <a:buClr>
                <a:srgbClr val="FF0000"/>
              </a:buClr>
              <a:buFont typeface="Arial" panose="020B0604020202020204" pitchFamily="34" charset="0"/>
              <a:buNone/>
              <a:defRPr/>
            </a:pPr>
            <a:endParaRPr lang="en-US" altLang="en-US" sz="1800" dirty="0" smtClean="0">
              <a:solidFill>
                <a:srgbClr val="002060"/>
              </a:solidFill>
              <a:latin typeface="Cambria" panose="02040503050406030204" pitchFamily="18" charset="0"/>
            </a:endParaRPr>
          </a:p>
          <a:p>
            <a:pPr marL="0" indent="0" eaLnBrk="1" fontAlgn="auto" hangingPunct="1">
              <a:lnSpc>
                <a:spcPct val="80000"/>
              </a:lnSpc>
              <a:spcBef>
                <a:spcPts val="500"/>
              </a:spcBef>
              <a:spcAft>
                <a:spcPts val="0"/>
              </a:spcAft>
              <a:buClr>
                <a:srgbClr val="FF0000"/>
              </a:buClr>
              <a:buFont typeface="Arial" panose="020B0604020202020204" pitchFamily="34" charset="0"/>
              <a:buNone/>
              <a:defRPr/>
            </a:pPr>
            <a:r>
              <a:rPr lang="en-US" altLang="en-US" sz="2200" dirty="0" smtClean="0">
                <a:solidFill>
                  <a:srgbClr val="002060"/>
                </a:solidFill>
                <a:latin typeface="Cambria" panose="02040503050406030204" pitchFamily="18" charset="0"/>
              </a:rPr>
              <a:t>Presidential Oversight of Government Regulatory Policy:</a:t>
            </a:r>
          </a:p>
          <a:p>
            <a:pPr marL="0" indent="0" eaLnBrk="1" fontAlgn="auto" hangingPunct="1">
              <a:lnSpc>
                <a:spcPct val="80000"/>
              </a:lnSpc>
              <a:spcBef>
                <a:spcPts val="500"/>
              </a:spcBef>
              <a:spcAft>
                <a:spcPts val="0"/>
              </a:spcAft>
              <a:buClr>
                <a:srgbClr val="FF0000"/>
              </a:buClr>
              <a:buFont typeface="Arial" panose="020B0604020202020204" pitchFamily="34" charset="0"/>
              <a:buNone/>
              <a:defRPr/>
            </a:pPr>
            <a:r>
              <a:rPr lang="en-US" altLang="en-US" sz="1800" dirty="0" smtClean="0">
                <a:solidFill>
                  <a:srgbClr val="002060"/>
                </a:solidFill>
                <a:latin typeface="Cambria" panose="02040503050406030204" pitchFamily="18" charset="0"/>
              </a:rPr>
              <a:t> </a:t>
            </a:r>
          </a:p>
          <a:p>
            <a:pPr eaLnBrk="1" fontAlgn="auto" hangingPunct="1">
              <a:lnSpc>
                <a:spcPct val="80000"/>
              </a:lnSpc>
              <a:spcBef>
                <a:spcPts val="500"/>
              </a:spcBef>
              <a:spcAft>
                <a:spcPts val="0"/>
              </a:spcAft>
              <a:buClr>
                <a:srgbClr val="FF0000"/>
              </a:buClr>
              <a:defRPr/>
            </a:pPr>
            <a:r>
              <a:rPr lang="en-US" altLang="en-US" sz="1800" b="1" dirty="0" smtClean="0">
                <a:solidFill>
                  <a:srgbClr val="002060"/>
                </a:solidFill>
                <a:latin typeface="Cambria" panose="02040503050406030204" pitchFamily="18" charset="0"/>
              </a:rPr>
              <a:t>1975: </a:t>
            </a:r>
            <a:r>
              <a:rPr lang="en-US" altLang="en-US" sz="1800" dirty="0" smtClean="0">
                <a:solidFill>
                  <a:srgbClr val="002060"/>
                </a:solidFill>
                <a:latin typeface="Cambria" panose="02040503050406030204" pitchFamily="18" charset="0"/>
              </a:rPr>
              <a:t>President Ford, required, for the first time, regulatory impact analysis (RIA) requirement for major regulations (over $100 million in impact). </a:t>
            </a:r>
          </a:p>
          <a:p>
            <a:pPr eaLnBrk="1" fontAlgn="auto" hangingPunct="1">
              <a:lnSpc>
                <a:spcPct val="80000"/>
              </a:lnSpc>
              <a:spcBef>
                <a:spcPts val="500"/>
              </a:spcBef>
              <a:spcAft>
                <a:spcPts val="0"/>
              </a:spcAft>
              <a:buClr>
                <a:srgbClr val="FF0000"/>
              </a:buClr>
              <a:defRPr/>
            </a:pPr>
            <a:endParaRPr lang="en-US" altLang="en-US" sz="1800" dirty="0" smtClean="0">
              <a:solidFill>
                <a:srgbClr val="002060"/>
              </a:solidFill>
              <a:latin typeface="Cambria" panose="02040503050406030204" pitchFamily="18" charset="0"/>
            </a:endParaRPr>
          </a:p>
          <a:p>
            <a:pPr eaLnBrk="1" fontAlgn="auto" hangingPunct="1">
              <a:lnSpc>
                <a:spcPct val="80000"/>
              </a:lnSpc>
              <a:spcBef>
                <a:spcPts val="500"/>
              </a:spcBef>
              <a:spcAft>
                <a:spcPts val="0"/>
              </a:spcAft>
              <a:buClr>
                <a:srgbClr val="FF0000"/>
              </a:buClr>
              <a:defRPr/>
            </a:pPr>
            <a:r>
              <a:rPr lang="en-US" altLang="en-US" sz="1800" b="1" dirty="0" smtClean="0">
                <a:solidFill>
                  <a:srgbClr val="002060"/>
                </a:solidFill>
                <a:latin typeface="Cambria" panose="02040503050406030204" pitchFamily="18" charset="0"/>
              </a:rPr>
              <a:t>1981: </a:t>
            </a:r>
            <a:r>
              <a:rPr lang="en-US" altLang="en-US" sz="1800" dirty="0" smtClean="0">
                <a:solidFill>
                  <a:srgbClr val="002060"/>
                </a:solidFill>
                <a:latin typeface="Cambria" panose="02040503050406030204" pitchFamily="18" charset="0"/>
              </a:rPr>
              <a:t>President Reagan solidified centralized regulatory oversight authority within the White House, issuing Executive Order 12291, which required OMB review and approval of rules.</a:t>
            </a:r>
          </a:p>
          <a:p>
            <a:pPr eaLnBrk="1" fontAlgn="auto" hangingPunct="1">
              <a:lnSpc>
                <a:spcPct val="80000"/>
              </a:lnSpc>
              <a:spcBef>
                <a:spcPts val="500"/>
              </a:spcBef>
              <a:spcAft>
                <a:spcPts val="0"/>
              </a:spcAft>
              <a:buClr>
                <a:srgbClr val="FF0000"/>
              </a:buClr>
              <a:defRPr/>
            </a:pPr>
            <a:endParaRPr lang="en-US" altLang="en-US" sz="1800" dirty="0" smtClean="0">
              <a:solidFill>
                <a:srgbClr val="002060"/>
              </a:solidFill>
              <a:latin typeface="Cambria" panose="02040503050406030204" pitchFamily="18" charset="0"/>
            </a:endParaRPr>
          </a:p>
          <a:p>
            <a:pPr eaLnBrk="1" fontAlgn="auto" hangingPunct="1">
              <a:lnSpc>
                <a:spcPct val="80000"/>
              </a:lnSpc>
              <a:spcBef>
                <a:spcPts val="500"/>
              </a:spcBef>
              <a:spcAft>
                <a:spcPts val="0"/>
              </a:spcAft>
              <a:buClr>
                <a:srgbClr val="FF0000"/>
              </a:buClr>
              <a:defRPr/>
            </a:pPr>
            <a:r>
              <a:rPr lang="en-US" altLang="en-US" sz="1800" b="1" dirty="0" smtClean="0">
                <a:solidFill>
                  <a:srgbClr val="002060"/>
                </a:solidFill>
                <a:latin typeface="Cambria" panose="02040503050406030204" pitchFamily="18" charset="0"/>
              </a:rPr>
              <a:t>1993</a:t>
            </a:r>
            <a:r>
              <a:rPr lang="en-US" altLang="en-US" sz="1800" dirty="0" smtClean="0">
                <a:solidFill>
                  <a:srgbClr val="002060"/>
                </a:solidFill>
                <a:latin typeface="Cambria" panose="02040503050406030204" pitchFamily="18" charset="0"/>
              </a:rPr>
              <a:t>: President Clinton:  Issued Executive Order 12866, which focused OMB oversight on  “significant” rules and increased the disclosure of contacts with outside parties. </a:t>
            </a:r>
          </a:p>
          <a:p>
            <a:pPr eaLnBrk="1" fontAlgn="auto" hangingPunct="1">
              <a:lnSpc>
                <a:spcPct val="80000"/>
              </a:lnSpc>
              <a:spcBef>
                <a:spcPts val="500"/>
              </a:spcBef>
              <a:spcAft>
                <a:spcPts val="0"/>
              </a:spcAft>
              <a:buClr>
                <a:srgbClr val="FF0000"/>
              </a:buClr>
              <a:defRPr/>
            </a:pPr>
            <a:endParaRPr lang="en-US" altLang="en-US" sz="1800" dirty="0" smtClean="0">
              <a:solidFill>
                <a:srgbClr val="002060"/>
              </a:solidFill>
              <a:latin typeface="Cambria" panose="02040503050406030204" pitchFamily="18" charset="0"/>
            </a:endParaRPr>
          </a:p>
          <a:p>
            <a:pPr eaLnBrk="1" fontAlgn="auto" hangingPunct="1">
              <a:lnSpc>
                <a:spcPct val="80000"/>
              </a:lnSpc>
              <a:spcBef>
                <a:spcPts val="500"/>
              </a:spcBef>
              <a:spcAft>
                <a:spcPts val="0"/>
              </a:spcAft>
              <a:buClr>
                <a:srgbClr val="FF0000"/>
              </a:buClr>
              <a:defRPr/>
            </a:pPr>
            <a:r>
              <a:rPr lang="en-US" altLang="en-US" sz="1800" b="1" dirty="0" smtClean="0">
                <a:solidFill>
                  <a:srgbClr val="002060"/>
                </a:solidFill>
                <a:latin typeface="Cambria" panose="02040503050406030204" pitchFamily="18" charset="0"/>
              </a:rPr>
              <a:t>2011</a:t>
            </a:r>
            <a:r>
              <a:rPr lang="en-US" altLang="en-US" sz="1800" dirty="0" smtClean="0">
                <a:solidFill>
                  <a:srgbClr val="002060"/>
                </a:solidFill>
                <a:latin typeface="Cambria" panose="02040503050406030204" pitchFamily="18" charset="0"/>
              </a:rPr>
              <a:t>: President Obama: Issued Executive Order 13563, which affirms EO 12866 and outlines his regulatory strategy to support continued economic growth and job creation.</a:t>
            </a:r>
            <a:r>
              <a:rPr lang="en-US" altLang="en-US" sz="1800" dirty="0">
                <a:solidFill>
                  <a:srgbClr val="002060"/>
                </a:solidFill>
                <a:latin typeface="Cambria" panose="02040503050406030204" pitchFamily="18" charset="0"/>
              </a:rPr>
              <a:t> </a:t>
            </a:r>
            <a:endParaRPr lang="en-US" altLang="en-US" sz="1800" dirty="0" smtClean="0">
              <a:solidFill>
                <a:srgbClr val="002060"/>
              </a:solidFill>
              <a:latin typeface="Cambria" panose="02040503050406030204" pitchFamily="18" charset="0"/>
            </a:endParaRPr>
          </a:p>
          <a:p>
            <a:pPr eaLnBrk="1" fontAlgn="auto" hangingPunct="1">
              <a:lnSpc>
                <a:spcPct val="80000"/>
              </a:lnSpc>
              <a:spcBef>
                <a:spcPts val="500"/>
              </a:spcBef>
              <a:spcAft>
                <a:spcPts val="0"/>
              </a:spcAft>
              <a:buClr>
                <a:srgbClr val="FF0000"/>
              </a:buClr>
              <a:defRPr/>
            </a:pPr>
            <a:endParaRPr lang="en-US" altLang="en-US" sz="1800" dirty="0" smtClean="0">
              <a:solidFill>
                <a:srgbClr val="002060"/>
              </a:solidFill>
              <a:latin typeface="Cambria" panose="02040503050406030204" pitchFamily="18" charset="0"/>
            </a:endParaRPr>
          </a:p>
          <a:p>
            <a:pPr eaLnBrk="1" fontAlgn="auto" hangingPunct="1">
              <a:lnSpc>
                <a:spcPct val="80000"/>
              </a:lnSpc>
              <a:spcBef>
                <a:spcPts val="500"/>
              </a:spcBef>
              <a:spcAft>
                <a:spcPts val="0"/>
              </a:spcAft>
              <a:buClr>
                <a:srgbClr val="FF0000"/>
              </a:buClr>
              <a:defRPr/>
            </a:pPr>
            <a:r>
              <a:rPr lang="en-US" altLang="en-US" sz="1800" b="1" dirty="0" smtClean="0">
                <a:solidFill>
                  <a:srgbClr val="002060"/>
                </a:solidFill>
                <a:latin typeface="Cambria" panose="02040503050406030204" pitchFamily="18" charset="0"/>
              </a:rPr>
              <a:t>2017:  </a:t>
            </a:r>
            <a:r>
              <a:rPr lang="en-US" altLang="en-US" sz="1800" dirty="0" smtClean="0">
                <a:solidFill>
                  <a:srgbClr val="002060"/>
                </a:solidFill>
                <a:latin typeface="Cambria" panose="02040503050406030204" pitchFamily="18" charset="0"/>
              </a:rPr>
              <a:t>President </a:t>
            </a:r>
            <a:r>
              <a:rPr lang="en-US" altLang="en-US" sz="1800" dirty="0">
                <a:solidFill>
                  <a:srgbClr val="002060"/>
                </a:solidFill>
                <a:latin typeface="Cambria" panose="02040503050406030204" pitchFamily="18" charset="0"/>
              </a:rPr>
              <a:t>Trump: Issued Executive Order 13371 which outlines a regulatory budget and a requirement for identifying deregulatory rules before issuing regulatory rules, as allowed by law.</a:t>
            </a:r>
            <a:endParaRPr lang="en-US" altLang="en-US" sz="1800" dirty="0">
              <a:solidFill>
                <a:srgbClr val="002060"/>
              </a:solidFill>
            </a:endParaRPr>
          </a:p>
          <a:p>
            <a:pPr eaLnBrk="1" fontAlgn="auto" hangingPunct="1">
              <a:lnSpc>
                <a:spcPct val="80000"/>
              </a:lnSpc>
              <a:spcBef>
                <a:spcPts val="500"/>
              </a:spcBef>
              <a:spcAft>
                <a:spcPts val="0"/>
              </a:spcAft>
              <a:buClr>
                <a:srgbClr val="FF0000"/>
              </a:buClr>
              <a:defRPr/>
            </a:pPr>
            <a:endParaRPr lang="en-US" altLang="en-US" sz="1800" dirty="0" smtClean="0">
              <a:solidFill>
                <a:srgbClr val="002060"/>
              </a:solidFill>
              <a:latin typeface="Cambria" panose="02040503050406030204" pitchFamily="18" charset="0"/>
            </a:endParaRPr>
          </a:p>
          <a:p>
            <a:pPr lvl="1" eaLnBrk="1" fontAlgn="auto" hangingPunct="1">
              <a:spcBef>
                <a:spcPts val="500"/>
              </a:spcBef>
              <a:spcAft>
                <a:spcPts val="0"/>
              </a:spcAft>
              <a:buClr>
                <a:srgbClr val="FF0000"/>
              </a:buClr>
              <a:buSzPct val="70000"/>
              <a:buFont typeface="Wingdings" pitchFamily="2" charset="2"/>
              <a:buChar char="q"/>
              <a:defRPr/>
            </a:pPr>
            <a:endParaRPr lang="en-US" altLang="en-US" sz="1800" dirty="0" smtClean="0">
              <a:solidFill>
                <a:srgbClr val="002060"/>
              </a:solidFill>
            </a:endParaRPr>
          </a:p>
          <a:p>
            <a:pPr lvl="1" eaLnBrk="1" fontAlgn="auto" hangingPunct="1">
              <a:spcBef>
                <a:spcPct val="0"/>
              </a:spcBef>
              <a:spcAft>
                <a:spcPts val="0"/>
              </a:spcAft>
              <a:buClr>
                <a:srgbClr val="FF0000"/>
              </a:buClr>
              <a:buSzPct val="70000"/>
              <a:buFont typeface="Wingdings" pitchFamily="2" charset="2"/>
              <a:buChar char="q"/>
              <a:defRPr/>
            </a:pPr>
            <a:endParaRPr lang="en-US" altLang="en-US" sz="3600" dirty="0" smtClean="0">
              <a:solidFill>
                <a:srgbClr val="002060"/>
              </a:solidFill>
            </a:endParaRPr>
          </a:p>
          <a:p>
            <a:pPr lvl="1" eaLnBrk="1" fontAlgn="auto" hangingPunct="1">
              <a:spcAft>
                <a:spcPts val="0"/>
              </a:spcAft>
              <a:buFont typeface="Wingdings" pitchFamily="2" charset="2"/>
              <a:buNone/>
              <a:defRPr/>
            </a:pPr>
            <a:endParaRPr lang="en-US" altLang="en-US" sz="3600" dirty="0" smtClean="0"/>
          </a:p>
        </p:txBody>
      </p:sp>
      <p:sp>
        <p:nvSpPr>
          <p:cNvPr id="1946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00" dirty="0" smtClean="0">
              <a:solidFill>
                <a:srgbClr val="898989"/>
              </a:solidFill>
              <a:latin typeface="Times New Roman" panose="02020603050405020304" pitchFamily="18" charset="0"/>
            </a:endParaRPr>
          </a:p>
          <a:p>
            <a:pPr>
              <a:spcBef>
                <a:spcPct val="0"/>
              </a:spcBef>
              <a:buFontTx/>
              <a:buNone/>
            </a:pPr>
            <a:fld id="{6D9180AD-EA5C-485A-A7F9-E1BE5B856538}" type="slidenum">
              <a:rPr lang="en-US" altLang="en-US" sz="1200" smtClean="0">
                <a:solidFill>
                  <a:srgbClr val="898989"/>
                </a:solidFill>
                <a:latin typeface="Times New Roman" panose="02020603050405020304" pitchFamily="18" charset="0"/>
              </a:rPr>
              <a:pPr>
                <a:spcBef>
                  <a:spcPct val="0"/>
                </a:spcBef>
                <a:buFontTx/>
                <a:buNone/>
              </a:pPr>
              <a:t>6</a:t>
            </a:fld>
            <a:endParaRPr lang="en-US" altLang="en-US" sz="1200" dirty="0" smtClean="0">
              <a:solidFill>
                <a:srgbClr val="898989"/>
              </a:solidFill>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274638"/>
            <a:ext cx="9144000" cy="639762"/>
          </a:xfrm>
          <a:noFill/>
        </p:spPr>
        <p:txBody>
          <a:bodyPr lIns="90484" tIns="44448" rIns="90484" bIns="44448"/>
          <a:lstStyle/>
          <a:p>
            <a:pPr eaLnBrk="1" hangingPunct="1"/>
            <a:r>
              <a:rPr lang="en-US" altLang="en-US" sz="3200" dirty="0" smtClean="0">
                <a:solidFill>
                  <a:srgbClr val="002060"/>
                </a:solidFill>
                <a:latin typeface="Cambria" panose="02040503050406030204" pitchFamily="18" charset="0"/>
                <a:cs typeface="Times New Roman" panose="02020603050405020304" pitchFamily="18" charset="0"/>
              </a:rPr>
              <a:t>Centralized Management and Leadership</a:t>
            </a:r>
            <a:br>
              <a:rPr lang="en-US" altLang="en-US" sz="3200" dirty="0" smtClean="0">
                <a:solidFill>
                  <a:srgbClr val="002060"/>
                </a:solidFill>
                <a:latin typeface="Cambria" panose="02040503050406030204" pitchFamily="18" charset="0"/>
                <a:cs typeface="Times New Roman" panose="02020603050405020304" pitchFamily="18" charset="0"/>
              </a:rPr>
            </a:br>
            <a:r>
              <a:rPr lang="en-US" altLang="en-US" sz="3200" dirty="0" smtClean="0">
                <a:solidFill>
                  <a:srgbClr val="002060"/>
                </a:solidFill>
                <a:latin typeface="Cambria" panose="02040503050406030204" pitchFamily="18" charset="0"/>
                <a:cs typeface="Times New Roman" panose="02020603050405020304" pitchFamily="18" charset="0"/>
              </a:rPr>
              <a:t>Office of Management and Budget (OMB)</a:t>
            </a:r>
          </a:p>
        </p:txBody>
      </p:sp>
      <p:sp>
        <p:nvSpPr>
          <p:cNvPr id="13315" name="Rectangle 3"/>
          <p:cNvSpPr>
            <a:spLocks noGrp="1" noChangeArrowheads="1"/>
          </p:cNvSpPr>
          <p:nvPr>
            <p:ph idx="1"/>
          </p:nvPr>
        </p:nvSpPr>
        <p:spPr>
          <a:xfrm>
            <a:off x="457200" y="1646238"/>
            <a:ext cx="8869363" cy="5029200"/>
          </a:xfrm>
        </p:spPr>
        <p:txBody>
          <a:bodyPr lIns="90484" tIns="44448" rIns="90484" bIns="44448" rtlCol="0">
            <a:normAutofit/>
          </a:bodyPr>
          <a:lstStyle/>
          <a:p>
            <a:pPr marL="0" indent="0" eaLnBrk="1" fontAlgn="auto" hangingPunct="1">
              <a:spcBef>
                <a:spcPts val="500"/>
              </a:spcBef>
              <a:spcAft>
                <a:spcPts val="0"/>
              </a:spcAft>
              <a:buClr>
                <a:srgbClr val="FF0000"/>
              </a:buClr>
              <a:buFont typeface="Arial" panose="020B0604020202020204" pitchFamily="34" charset="0"/>
              <a:buNone/>
              <a:defRPr/>
            </a:pPr>
            <a:r>
              <a:rPr lang="en-US" altLang="en-US" sz="2400" dirty="0" smtClean="0">
                <a:solidFill>
                  <a:srgbClr val="002060"/>
                </a:solidFill>
                <a:latin typeface="Cambria" panose="02040503050406030204" pitchFamily="18" charset="0"/>
              </a:rPr>
              <a:t>OMB assists the President in the development and implementation of budget, program, management, and regulatory policies.</a:t>
            </a:r>
          </a:p>
          <a:p>
            <a:pPr lvl="1" eaLnBrk="1" fontAlgn="auto" hangingPunct="1">
              <a:spcBef>
                <a:spcPts val="500"/>
              </a:spcBef>
              <a:spcAft>
                <a:spcPts val="0"/>
              </a:spcAft>
              <a:buClr>
                <a:srgbClr val="FF0000"/>
              </a:buClr>
              <a:buFont typeface="Arial" panose="020B0604020202020204" pitchFamily="34" charset="0"/>
              <a:buChar char="•"/>
              <a:defRPr/>
            </a:pPr>
            <a:endParaRPr lang="en-US" altLang="en-US" sz="1800" dirty="0" smtClean="0">
              <a:solidFill>
                <a:srgbClr val="002060"/>
              </a:solidFill>
              <a:latin typeface="Cambria" panose="02040503050406030204" pitchFamily="18" charset="0"/>
            </a:endParaRPr>
          </a:p>
          <a:p>
            <a:pPr lvl="1" eaLnBrk="1" fontAlgn="auto" hangingPunct="1">
              <a:spcBef>
                <a:spcPts val="500"/>
              </a:spcBef>
              <a:spcAft>
                <a:spcPts val="0"/>
              </a:spcAft>
              <a:buClr>
                <a:srgbClr val="FF0000"/>
              </a:buClr>
              <a:buFont typeface="Arial" panose="020B0604020202020204" pitchFamily="34" charset="0"/>
              <a:buChar char="•"/>
              <a:defRPr/>
            </a:pPr>
            <a:r>
              <a:rPr lang="en-US" altLang="en-US" sz="2000" dirty="0" smtClean="0">
                <a:solidFill>
                  <a:srgbClr val="002060"/>
                </a:solidFill>
                <a:latin typeface="Cambria" panose="02040503050406030204" pitchFamily="18" charset="0"/>
              </a:rPr>
              <a:t>Develops the President’s annual budget submission to Congress.</a:t>
            </a:r>
          </a:p>
          <a:p>
            <a:pPr lvl="1" eaLnBrk="1" fontAlgn="auto" hangingPunct="1">
              <a:spcBef>
                <a:spcPts val="500"/>
              </a:spcBef>
              <a:spcAft>
                <a:spcPts val="0"/>
              </a:spcAft>
              <a:buClr>
                <a:srgbClr val="FF0000"/>
              </a:buClr>
              <a:buFont typeface="Arial" panose="020B0604020202020204" pitchFamily="34" charset="0"/>
              <a:buChar char="•"/>
              <a:defRPr/>
            </a:pPr>
            <a:endParaRPr lang="en-US" altLang="en-US" sz="2000" dirty="0" smtClean="0">
              <a:solidFill>
                <a:srgbClr val="002060"/>
              </a:solidFill>
              <a:latin typeface="Cambria" panose="02040503050406030204" pitchFamily="18" charset="0"/>
            </a:endParaRPr>
          </a:p>
          <a:p>
            <a:pPr lvl="1" eaLnBrk="1" fontAlgn="auto" hangingPunct="1">
              <a:spcBef>
                <a:spcPts val="500"/>
              </a:spcBef>
              <a:spcAft>
                <a:spcPts val="0"/>
              </a:spcAft>
              <a:buClr>
                <a:srgbClr val="FF0000"/>
              </a:buClr>
              <a:buFont typeface="Arial" panose="020B0604020202020204" pitchFamily="34" charset="0"/>
              <a:buChar char="•"/>
              <a:defRPr/>
            </a:pPr>
            <a:r>
              <a:rPr lang="en-US" altLang="en-US" sz="2000" dirty="0" smtClean="0">
                <a:solidFill>
                  <a:srgbClr val="002060"/>
                </a:solidFill>
                <a:latin typeface="Cambria" panose="02040503050406030204" pitchFamily="18" charset="0"/>
              </a:rPr>
              <a:t>Assists the President in managing the Executive Branch, developing the Administration’s position on legislation before Congress and executing the law.</a:t>
            </a:r>
          </a:p>
          <a:p>
            <a:pPr lvl="1" eaLnBrk="1" fontAlgn="auto" hangingPunct="1">
              <a:spcBef>
                <a:spcPts val="500"/>
              </a:spcBef>
              <a:spcAft>
                <a:spcPts val="0"/>
              </a:spcAft>
              <a:buClr>
                <a:srgbClr val="FF0000"/>
              </a:buClr>
              <a:buFont typeface="Arial" panose="020B0604020202020204" pitchFamily="34" charset="0"/>
              <a:buChar char="•"/>
              <a:defRPr/>
            </a:pPr>
            <a:endParaRPr lang="en-US" altLang="en-US" sz="2000" dirty="0" smtClean="0">
              <a:solidFill>
                <a:srgbClr val="002060"/>
              </a:solidFill>
              <a:latin typeface="Cambria" panose="02040503050406030204" pitchFamily="18" charset="0"/>
            </a:endParaRPr>
          </a:p>
          <a:p>
            <a:pPr lvl="1" eaLnBrk="1" fontAlgn="auto" hangingPunct="1">
              <a:spcBef>
                <a:spcPts val="500"/>
              </a:spcBef>
              <a:spcAft>
                <a:spcPts val="0"/>
              </a:spcAft>
              <a:buClr>
                <a:srgbClr val="FF0000"/>
              </a:buClr>
              <a:buFont typeface="Arial" panose="020B0604020202020204" pitchFamily="34" charset="0"/>
              <a:buChar char="•"/>
              <a:defRPr/>
            </a:pPr>
            <a:r>
              <a:rPr lang="en-US" altLang="en-US" sz="2000" dirty="0" smtClean="0">
                <a:solidFill>
                  <a:srgbClr val="002060"/>
                </a:solidFill>
                <a:latin typeface="Cambria" panose="02040503050406030204" pitchFamily="18" charset="0"/>
              </a:rPr>
              <a:t>Provides high quality regulatory analysis.</a:t>
            </a:r>
          </a:p>
          <a:p>
            <a:pPr marL="457200" lvl="1" indent="0" eaLnBrk="1" fontAlgn="auto" hangingPunct="1">
              <a:spcBef>
                <a:spcPts val="500"/>
              </a:spcBef>
              <a:spcAft>
                <a:spcPts val="0"/>
              </a:spcAft>
              <a:buClr>
                <a:srgbClr val="FF0000"/>
              </a:buClr>
              <a:buFont typeface="Arial" panose="020B0604020202020204" pitchFamily="34" charset="0"/>
              <a:buNone/>
              <a:defRPr/>
            </a:pPr>
            <a:endParaRPr lang="en-US" altLang="en-US" sz="1600" dirty="0" smtClean="0">
              <a:solidFill>
                <a:srgbClr val="002060"/>
              </a:solidFill>
              <a:latin typeface="Cambria" panose="02040503050406030204" pitchFamily="18" charset="0"/>
            </a:endParaRPr>
          </a:p>
          <a:p>
            <a:pPr eaLnBrk="1" fontAlgn="auto" hangingPunct="1">
              <a:lnSpc>
                <a:spcPct val="80000"/>
              </a:lnSpc>
              <a:spcBef>
                <a:spcPct val="0"/>
              </a:spcBef>
              <a:spcAft>
                <a:spcPts val="0"/>
              </a:spcAft>
              <a:buClr>
                <a:srgbClr val="FF0000"/>
              </a:buClr>
              <a:buFont typeface="Wingdings" pitchFamily="2" charset="2"/>
              <a:buChar char="q"/>
              <a:defRPr/>
            </a:pPr>
            <a:endParaRPr lang="en-US" altLang="en-US" sz="1800" dirty="0" smtClean="0">
              <a:solidFill>
                <a:srgbClr val="002060"/>
              </a:solidFill>
            </a:endParaRPr>
          </a:p>
        </p:txBody>
      </p:sp>
      <p:sp>
        <p:nvSpPr>
          <p:cNvPr id="2150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00" dirty="0" smtClean="0">
              <a:solidFill>
                <a:srgbClr val="898989"/>
              </a:solidFill>
              <a:latin typeface="Times New Roman" panose="02020603050405020304" pitchFamily="18" charset="0"/>
            </a:endParaRPr>
          </a:p>
          <a:p>
            <a:pPr>
              <a:spcBef>
                <a:spcPct val="0"/>
              </a:spcBef>
              <a:buFontTx/>
              <a:buNone/>
            </a:pPr>
            <a:fld id="{4346C154-9185-42EF-910B-DFF78264A0A1}" type="slidenum">
              <a:rPr lang="en-US" altLang="en-US" sz="1200" smtClean="0">
                <a:solidFill>
                  <a:srgbClr val="898989"/>
                </a:solidFill>
                <a:latin typeface="Times New Roman" panose="02020603050405020304" pitchFamily="18" charset="0"/>
              </a:rPr>
              <a:pPr>
                <a:spcBef>
                  <a:spcPct val="0"/>
                </a:spcBef>
                <a:buFontTx/>
                <a:buNone/>
              </a:pPr>
              <a:t>7</a:t>
            </a:fld>
            <a:endParaRPr lang="en-US" altLang="en-US" sz="1200" dirty="0" smtClean="0">
              <a:solidFill>
                <a:srgbClr val="898989"/>
              </a:solidFill>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81000" y="228600"/>
            <a:ext cx="9144000" cy="1189038"/>
          </a:xfrm>
        </p:spPr>
        <p:txBody>
          <a:bodyPr lIns="90484" tIns="44448" rIns="90484" bIns="44448"/>
          <a:lstStyle/>
          <a:p>
            <a:pPr eaLnBrk="1" hangingPunct="1"/>
            <a:r>
              <a:rPr lang="en-US" altLang="en-US" sz="3200" dirty="0" smtClean="0">
                <a:solidFill>
                  <a:srgbClr val="002060"/>
                </a:solidFill>
                <a:latin typeface="Cambria" panose="02040503050406030204" pitchFamily="18" charset="0"/>
              </a:rPr>
              <a:t>Centralized Management and Leadership:</a:t>
            </a:r>
            <a:br>
              <a:rPr lang="en-US" altLang="en-US" sz="3200" dirty="0" smtClean="0">
                <a:solidFill>
                  <a:srgbClr val="002060"/>
                </a:solidFill>
                <a:latin typeface="Cambria" panose="02040503050406030204" pitchFamily="18" charset="0"/>
              </a:rPr>
            </a:br>
            <a:r>
              <a:rPr lang="en-US" altLang="en-US" sz="3200" dirty="0" smtClean="0">
                <a:solidFill>
                  <a:srgbClr val="002060"/>
                </a:solidFill>
                <a:latin typeface="Cambria" panose="02040503050406030204" pitchFamily="18" charset="0"/>
              </a:rPr>
              <a:t>Office of Information and Regulatory Affairs (OIRA)</a:t>
            </a:r>
          </a:p>
        </p:txBody>
      </p:sp>
      <p:sp>
        <p:nvSpPr>
          <p:cNvPr id="23555" name="Rectangle 3"/>
          <p:cNvSpPr>
            <a:spLocks noGrp="1" noChangeArrowheads="1"/>
          </p:cNvSpPr>
          <p:nvPr>
            <p:ph idx="1"/>
          </p:nvPr>
        </p:nvSpPr>
        <p:spPr>
          <a:xfrm>
            <a:off x="457200" y="1646238"/>
            <a:ext cx="8869363" cy="5029200"/>
          </a:xfrm>
        </p:spPr>
        <p:txBody>
          <a:bodyPr lIns="90484" tIns="44448" rIns="90484" bIns="44448"/>
          <a:lstStyle/>
          <a:p>
            <a:pPr marL="0" indent="0" eaLnBrk="1" hangingPunct="1">
              <a:spcBef>
                <a:spcPts val="500"/>
              </a:spcBef>
              <a:buClr>
                <a:srgbClr val="FF0000"/>
              </a:buClr>
              <a:buFont typeface="Arial" panose="020B0604020202020204" pitchFamily="34" charset="0"/>
              <a:buNone/>
            </a:pPr>
            <a:r>
              <a:rPr lang="en-US" altLang="en-US" sz="2400" dirty="0" smtClean="0">
                <a:latin typeface="Cambria" panose="02040503050406030204" pitchFamily="18" charset="0"/>
              </a:rPr>
              <a:t> </a:t>
            </a:r>
            <a:r>
              <a:rPr lang="en-US" altLang="en-US" sz="2400" dirty="0" smtClean="0">
                <a:solidFill>
                  <a:srgbClr val="002060"/>
                </a:solidFill>
                <a:latin typeface="Cambria" panose="02040503050406030204" pitchFamily="18" charset="0"/>
              </a:rPr>
              <a:t>Role of the Office of Information and Regulatory Affairs:</a:t>
            </a:r>
          </a:p>
          <a:p>
            <a:pPr marL="0" indent="0" eaLnBrk="1" hangingPunct="1">
              <a:spcBef>
                <a:spcPts val="500"/>
              </a:spcBef>
              <a:buClr>
                <a:srgbClr val="FF0000"/>
              </a:buClr>
              <a:buFont typeface="Arial" panose="020B0604020202020204" pitchFamily="34" charset="0"/>
              <a:buNone/>
            </a:pPr>
            <a:endParaRPr lang="en-US" altLang="en-US" sz="1800" dirty="0" smtClean="0">
              <a:solidFill>
                <a:srgbClr val="002060"/>
              </a:solidFill>
              <a:latin typeface="Cambria" panose="02040503050406030204" pitchFamily="18" charset="0"/>
            </a:endParaRPr>
          </a:p>
          <a:p>
            <a:pPr lvl="1" eaLnBrk="1" hangingPunct="1">
              <a:spcBef>
                <a:spcPts val="500"/>
              </a:spcBef>
              <a:buClr>
                <a:srgbClr val="FF0000"/>
              </a:buClr>
              <a:buFont typeface="Arial" panose="020B0604020202020204" pitchFamily="34" charset="0"/>
              <a:buChar char="•"/>
            </a:pPr>
            <a:r>
              <a:rPr lang="en-US" altLang="en-US" sz="1800" dirty="0" smtClean="0">
                <a:solidFill>
                  <a:srgbClr val="002060"/>
                </a:solidFill>
                <a:latin typeface="Cambria" panose="02040503050406030204" pitchFamily="18" charset="0"/>
              </a:rPr>
              <a:t>OIRA was established by the Paperwork Reduction Act of 1980, partially in response to the explosion in regulation that occurred in the 1970s and earlier in the U.S. </a:t>
            </a:r>
          </a:p>
          <a:p>
            <a:pPr lvl="1" eaLnBrk="1" hangingPunct="1">
              <a:spcBef>
                <a:spcPts val="500"/>
              </a:spcBef>
              <a:buClr>
                <a:srgbClr val="FF0000"/>
              </a:buClr>
              <a:buFont typeface="Arial" panose="020B0604020202020204" pitchFamily="34" charset="0"/>
              <a:buChar char="•"/>
            </a:pPr>
            <a:endParaRPr lang="en-US" altLang="en-US" sz="1000" dirty="0" smtClean="0">
              <a:solidFill>
                <a:srgbClr val="002060"/>
              </a:solidFill>
              <a:latin typeface="Cambria" panose="02040503050406030204" pitchFamily="18" charset="0"/>
            </a:endParaRPr>
          </a:p>
          <a:p>
            <a:pPr lvl="1" eaLnBrk="1" hangingPunct="1">
              <a:spcBef>
                <a:spcPts val="500"/>
              </a:spcBef>
              <a:buClr>
                <a:srgbClr val="FF0000"/>
              </a:buClr>
              <a:buFont typeface="Arial" panose="020B0604020202020204" pitchFamily="34" charset="0"/>
              <a:buChar char="•"/>
            </a:pPr>
            <a:r>
              <a:rPr lang="en-US" altLang="en-US" sz="1800" dirty="0" smtClean="0">
                <a:solidFill>
                  <a:srgbClr val="002060"/>
                </a:solidFill>
                <a:latin typeface="Cambria" panose="02040503050406030204" pitchFamily="18" charset="0"/>
              </a:rPr>
              <a:t>As part of the Office of Management and Budget, OIRA is a central body that has special standing with the agencies.</a:t>
            </a:r>
          </a:p>
          <a:p>
            <a:pPr lvl="1" eaLnBrk="1" hangingPunct="1">
              <a:spcBef>
                <a:spcPts val="500"/>
              </a:spcBef>
              <a:buClr>
                <a:srgbClr val="FF0000"/>
              </a:buClr>
              <a:buFont typeface="Arial" panose="020B0604020202020204" pitchFamily="34" charset="0"/>
              <a:buChar char="•"/>
            </a:pPr>
            <a:endParaRPr lang="en-US" altLang="en-US" sz="1000" dirty="0" smtClean="0">
              <a:solidFill>
                <a:srgbClr val="002060"/>
              </a:solidFill>
              <a:latin typeface="Cambria" panose="02040503050406030204" pitchFamily="18" charset="0"/>
            </a:endParaRPr>
          </a:p>
          <a:p>
            <a:pPr lvl="1" eaLnBrk="1" hangingPunct="1">
              <a:spcBef>
                <a:spcPts val="500"/>
              </a:spcBef>
              <a:buClr>
                <a:srgbClr val="FF0000"/>
              </a:buClr>
              <a:buFont typeface="Arial" panose="020B0604020202020204" pitchFamily="34" charset="0"/>
              <a:buChar char="•"/>
            </a:pPr>
            <a:r>
              <a:rPr lang="en-US" altLang="en-US" sz="1800" dirty="0" smtClean="0">
                <a:solidFill>
                  <a:srgbClr val="002060"/>
                </a:solidFill>
                <a:latin typeface="Cambria" panose="02040503050406030204" pitchFamily="18" charset="0"/>
              </a:rPr>
              <a:t>OIRA is the lead division of OMB for regulatory oversight and interagency review of “significant” regulations.</a:t>
            </a:r>
          </a:p>
          <a:p>
            <a:pPr lvl="1" eaLnBrk="1" hangingPunct="1">
              <a:spcBef>
                <a:spcPts val="500"/>
              </a:spcBef>
              <a:buClr>
                <a:srgbClr val="FF0000"/>
              </a:buClr>
              <a:buFont typeface="Arial" panose="020B0604020202020204" pitchFamily="34" charset="0"/>
              <a:buChar char="•"/>
            </a:pPr>
            <a:endParaRPr lang="en-US" altLang="en-US" sz="1000" dirty="0" smtClean="0">
              <a:solidFill>
                <a:srgbClr val="002060"/>
              </a:solidFill>
              <a:latin typeface="Cambria" panose="02040503050406030204" pitchFamily="18" charset="0"/>
            </a:endParaRPr>
          </a:p>
          <a:p>
            <a:pPr lvl="1" eaLnBrk="1" hangingPunct="1">
              <a:spcBef>
                <a:spcPts val="500"/>
              </a:spcBef>
              <a:buClr>
                <a:srgbClr val="FF0000"/>
              </a:buClr>
              <a:buFont typeface="Arial" panose="020B0604020202020204" pitchFamily="34" charset="0"/>
              <a:buChar char="•"/>
            </a:pPr>
            <a:r>
              <a:rPr lang="en-US" altLang="en-US" sz="1800" dirty="0" smtClean="0">
                <a:solidFill>
                  <a:srgbClr val="002060"/>
                </a:solidFill>
                <a:latin typeface="Cambria" panose="02040503050406030204" pitchFamily="18" charset="0"/>
              </a:rPr>
              <a:t>OIRA also develops and oversees government-wide policies in the areas of information collection, information policy, privacy, and statistical and science policy. </a:t>
            </a:r>
          </a:p>
          <a:p>
            <a:pPr lvl="1" eaLnBrk="1" hangingPunct="1">
              <a:spcBef>
                <a:spcPts val="500"/>
              </a:spcBef>
              <a:buClr>
                <a:srgbClr val="FF0000"/>
              </a:buClr>
              <a:buSzPct val="70000"/>
              <a:buFont typeface="Wingdings" panose="05000000000000000000" pitchFamily="2" charset="2"/>
              <a:buChar char="q"/>
            </a:pPr>
            <a:endParaRPr lang="en-US" altLang="en-US" sz="1800" dirty="0" smtClean="0">
              <a:solidFill>
                <a:srgbClr val="002060"/>
              </a:solidFill>
            </a:endParaRPr>
          </a:p>
          <a:p>
            <a:pPr lvl="1" eaLnBrk="1" hangingPunct="1">
              <a:spcBef>
                <a:spcPts val="500"/>
              </a:spcBef>
              <a:buClr>
                <a:srgbClr val="FF0000"/>
              </a:buClr>
              <a:buSzPct val="70000"/>
              <a:buFont typeface="Wingdings" panose="05000000000000000000" pitchFamily="2" charset="2"/>
              <a:buChar char="q"/>
            </a:pPr>
            <a:endParaRPr lang="en-US" altLang="en-US" sz="3600" dirty="0" smtClean="0">
              <a:solidFill>
                <a:srgbClr val="002060"/>
              </a:solidFill>
            </a:endParaRPr>
          </a:p>
          <a:p>
            <a:pPr lvl="1" eaLnBrk="1" hangingPunct="1">
              <a:spcBef>
                <a:spcPts val="500"/>
              </a:spcBef>
              <a:buFont typeface="Wingdings" panose="05000000000000000000" pitchFamily="2" charset="2"/>
              <a:buNone/>
            </a:pPr>
            <a:endParaRPr lang="en-US" altLang="en-US" sz="3600" dirty="0" smtClean="0"/>
          </a:p>
        </p:txBody>
      </p:sp>
      <p:sp>
        <p:nvSpPr>
          <p:cNvPr id="2355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00" dirty="0" smtClean="0">
              <a:solidFill>
                <a:srgbClr val="898989"/>
              </a:solidFill>
              <a:latin typeface="Times New Roman" panose="02020603050405020304" pitchFamily="18" charset="0"/>
            </a:endParaRPr>
          </a:p>
          <a:p>
            <a:pPr>
              <a:spcBef>
                <a:spcPct val="0"/>
              </a:spcBef>
              <a:buFontTx/>
              <a:buNone/>
            </a:pPr>
            <a:fld id="{E50BDD0D-F8B2-46F6-BC6C-7FE5225C155E}" type="slidenum">
              <a:rPr lang="en-US" altLang="en-US" sz="1200" smtClean="0">
                <a:solidFill>
                  <a:srgbClr val="898989"/>
                </a:solidFill>
                <a:latin typeface="Times New Roman" panose="02020603050405020304" pitchFamily="18" charset="0"/>
              </a:rPr>
              <a:pPr>
                <a:spcBef>
                  <a:spcPct val="0"/>
                </a:spcBef>
                <a:buFontTx/>
                <a:buNone/>
              </a:pPr>
              <a:t>8</a:t>
            </a:fld>
            <a:endParaRPr lang="en-US" altLang="en-US" sz="1200" dirty="0" smtClean="0">
              <a:solidFill>
                <a:srgbClr val="898989"/>
              </a:solidFill>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ustom Desig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A49DB80692F6849BBB85B88BD7E251E" ma:contentTypeVersion="49" ma:contentTypeDescription="" ma:contentTypeScope="" ma:versionID="4202e3cc60ddbde23ac5ad50dbb91338">
  <xsd:schema xmlns:xsd="http://www.w3.org/2001/XMLSchema" xmlns:xs="http://www.w3.org/2001/XMLSchema" xmlns:p="http://schemas.microsoft.com/office/2006/metadata/properties" xmlns:ns1="http://schemas.microsoft.com/sharepoint/v3" xmlns:ns2="d1f628b7-dc6e-45dc-9245-e5ecf578f20b" xmlns:ns3="bbd4acb0-43d6-4317-ab0b-803dc468f016" targetNamespace="http://schemas.microsoft.com/office/2006/metadata/properties" ma:root="true" ma:fieldsID="23aed2d8c0f55666662c75d8f1fd6e40" ns1:_="" ns2:_="" ns3:_="">
    <xsd:import namespace="http://schemas.microsoft.com/sharepoint/v3"/>
    <xsd:import namespace="d1f628b7-dc6e-45dc-9245-e5ecf578f20b"/>
    <xsd:import namespace="bbd4acb0-43d6-4317-ab0b-803dc468f016"/>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4"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1f628b7-dc6e-45dc-9245-e5ecf578f20b"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12"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bbd4acb0-43d6-4317-ab0b-803dc468f016" elementFormDefault="qualified">
    <xsd:import namespace="http://schemas.microsoft.com/office/2006/documentManagement/types"/>
    <xsd:import namespace="http://schemas.microsoft.com/office/infopath/2007/PartnerControls"/>
    <xsd:element name="_dlc_DocId" ma:index="16" nillable="true" ma:displayName="Document ID Value" ma:description="The value of the document ID assigned to this item." ma:internalName="_dlc_DocId" ma:readOnly="true">
      <xsd:simpleType>
        <xsd:restriction base="dms:Text"/>
      </xsd:simpleType>
    </xsd:element>
    <xsd:element name="_dlc_DocIdUrl" ma:index="1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Keep</Action>
    <Keywords0 xmlns="6dfc6e00-eaa7-471f-8691-9b952787d5c9" xsi:nil="true"/>
    <Description_x0020_2 xmlns="6dfc6e00-eaa7-471f-8691-9b952787d5c9" xsi:nil="true"/>
    <Document_x0020_Type xmlns="6dfc6e00-eaa7-471f-8691-9b952787d5c9" xsi:nil="tru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Props1.xml><?xml version="1.0" encoding="utf-8"?>
<ds:datastoreItem xmlns:ds="http://schemas.openxmlformats.org/officeDocument/2006/customXml" ds:itemID="{326AF6E1-8679-4FE6-B015-F8F84DF54388}"/>
</file>

<file path=customXml/itemProps2.xml><?xml version="1.0" encoding="utf-8"?>
<ds:datastoreItem xmlns:ds="http://schemas.openxmlformats.org/officeDocument/2006/customXml" ds:itemID="{128C8AF3-55B4-42D2-BCE9-39C823708A8C}"/>
</file>

<file path=customXml/itemProps3.xml><?xml version="1.0" encoding="utf-8"?>
<ds:datastoreItem xmlns:ds="http://schemas.openxmlformats.org/officeDocument/2006/customXml" ds:itemID="{E0FB2222-4B81-4B08-A5CA-35169F12B0EB}"/>
</file>

<file path=customXml/itemProps4.xml><?xml version="1.0" encoding="utf-8"?>
<ds:datastoreItem xmlns:ds="http://schemas.openxmlformats.org/officeDocument/2006/customXml" ds:itemID="{B0D0E6BD-8842-42D0-A5AE-AF6A53F13A11}"/>
</file>

<file path=docProps/app.xml><?xml version="1.0" encoding="utf-8"?>
<Properties xmlns="http://schemas.openxmlformats.org/officeDocument/2006/extended-properties" xmlns:vt="http://schemas.openxmlformats.org/officeDocument/2006/docPropsVTypes">
  <Template/>
  <TotalTime>9076</TotalTime>
  <Pages>44</Pages>
  <Words>1787</Words>
  <Application>Microsoft Office PowerPoint</Application>
  <PresentationFormat>A4 Paper (210x297 mm)</PresentationFormat>
  <Paragraphs>306</Paragraphs>
  <Slides>21</Slides>
  <Notes>21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21</vt:i4>
      </vt:variant>
    </vt:vector>
  </HeadingPairs>
  <TitlesOfParts>
    <vt:vector size="29" baseType="lpstr">
      <vt:lpstr>ＭＳ Ｐゴシック</vt:lpstr>
      <vt:lpstr>Arial</vt:lpstr>
      <vt:lpstr>Calibri</vt:lpstr>
      <vt:lpstr>Cambria</vt:lpstr>
      <vt:lpstr>Times New Roman</vt:lpstr>
      <vt:lpstr>Wingdings</vt:lpstr>
      <vt:lpstr>Custom Design</vt:lpstr>
      <vt:lpstr>1_Custom Design</vt:lpstr>
      <vt:lpstr>     Development of Technical Regulations U.S. Process   </vt:lpstr>
      <vt:lpstr>Agenda</vt:lpstr>
      <vt:lpstr>Core Elements of Good Regulatory Practice</vt:lpstr>
      <vt:lpstr>On Regulation</vt:lpstr>
      <vt:lpstr>PowerPoint Presentation</vt:lpstr>
      <vt:lpstr>Regulations in the U.S.</vt:lpstr>
      <vt:lpstr>Centralized Management and Leadership </vt:lpstr>
      <vt:lpstr>Centralized Management and Leadership Office of Management and Budget (OMB)</vt:lpstr>
      <vt:lpstr>Centralized Management and Leadership: Office of Information and Regulatory Affairs (OIRA)</vt:lpstr>
      <vt:lpstr>Office of Information and Regulatory Affairs</vt:lpstr>
      <vt:lpstr>Executive Order 12866:  “Regulatory Planning and Review”</vt:lpstr>
      <vt:lpstr>What regulations must OIRA review? </vt:lpstr>
      <vt:lpstr>EO 12866: Important Requirements and Scope</vt:lpstr>
      <vt:lpstr>Possible Actions at the End of OIRA Review</vt:lpstr>
      <vt:lpstr>Executive Order 13563:  “Improving Regulation and Regulatory Review”</vt:lpstr>
      <vt:lpstr>Executive Order 13771:  “Reducing Regulation and Controlling Regulatory Costs”</vt:lpstr>
      <vt:lpstr>Regulatory Impact Analysis (RIA)</vt:lpstr>
      <vt:lpstr>Regulatory Transparency and Participation </vt:lpstr>
      <vt:lpstr>Regulatory Transparency and Participation</vt:lpstr>
      <vt:lpstr>Regulatory Transparency and Public Participation: Regulatory Review Dashboard</vt:lpstr>
      <vt:lpstr>Regulatory Transparency and Participation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Regulatory Policy in the United States</dc:title>
  <dc:subject>U.S. Regulatory Policy</dc:subject>
  <dc:creator>Alex Hunt</dc:creator>
  <dc:description>Talk date:  10/7/04</dc:description>
  <cp:lastModifiedBy>Shigetomi, Kent C. EOP/USTR</cp:lastModifiedBy>
  <cp:revision>503</cp:revision>
  <cp:lastPrinted>2015-05-29T23:50:11Z</cp:lastPrinted>
  <dcterms:created xsi:type="dcterms:W3CDTF">1996-11-16T19:53:46Z</dcterms:created>
  <dcterms:modified xsi:type="dcterms:W3CDTF">2018-05-14T21:09:15Z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46907ade-e98e-4260-85a6-a9b97cead3cd</vt:lpwstr>
  </property>
</Properties>
</file>