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412" r:id="rId1"/>
  </p:sldMasterIdLst>
  <p:notesMasterIdLst>
    <p:notesMasterId r:id="rId21"/>
  </p:notesMasterIdLst>
  <p:handoutMasterIdLst>
    <p:handoutMasterId r:id="rId22"/>
  </p:handoutMasterIdLst>
  <p:sldIdLst>
    <p:sldId id="402" r:id="rId2"/>
    <p:sldId id="416" r:id="rId3"/>
    <p:sldId id="417" r:id="rId4"/>
    <p:sldId id="403" r:id="rId5"/>
    <p:sldId id="404" r:id="rId6"/>
    <p:sldId id="405" r:id="rId7"/>
    <p:sldId id="418" r:id="rId8"/>
    <p:sldId id="406" r:id="rId9"/>
    <p:sldId id="413" r:id="rId10"/>
    <p:sldId id="407" r:id="rId11"/>
    <p:sldId id="412" r:id="rId12"/>
    <p:sldId id="415" r:id="rId13"/>
    <p:sldId id="414" r:id="rId14"/>
    <p:sldId id="408" r:id="rId15"/>
    <p:sldId id="409" r:id="rId16"/>
    <p:sldId id="419" r:id="rId17"/>
    <p:sldId id="410" r:id="rId18"/>
    <p:sldId id="420" r:id="rId19"/>
    <p:sldId id="411" r:id="rId20"/>
  </p:sldIdLst>
  <p:sldSz cx="9906000" cy="6858000" type="A4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E"/>
    <a:srgbClr val="FFFFFF"/>
    <a:srgbClr val="FBFEE2"/>
    <a:srgbClr val="FFFFCC"/>
    <a:srgbClr val="FEF8D8"/>
    <a:srgbClr val="6699FF"/>
    <a:srgbClr val="8EB6CE"/>
    <a:srgbClr val="9999FF"/>
    <a:srgbClr val="C6C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46" autoAdjust="0"/>
  </p:normalViewPr>
  <p:slideViewPr>
    <p:cSldViewPr>
      <p:cViewPr varScale="1">
        <p:scale>
          <a:sx n="62" d="100"/>
          <a:sy n="62" d="100"/>
        </p:scale>
        <p:origin x="1252" y="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216" y="-84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33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540500" y="8896350"/>
            <a:ext cx="3984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4917" rIns="91438" bIns="44917" anchor="ctr">
            <a:spAutoFit/>
          </a:bodyPr>
          <a:lstStyle>
            <a:lvl1pPr defTabSz="9239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fld id="{2B1DA9B0-E40F-4E99-8CF4-DE51746093E0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31898072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27013" y="4340225"/>
            <a:ext cx="6556375" cy="4608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38" tIns="44917" rIns="91438" bIns="44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04850"/>
            <a:ext cx="5016500" cy="3471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540500" y="8894763"/>
            <a:ext cx="39846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4917" rIns="91438" bIns="44917" anchor="ctr">
            <a:spAutoFit/>
          </a:bodyPr>
          <a:lstStyle>
            <a:lvl1pPr defTabSz="9239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fld id="{A648CD3A-A612-48BA-9367-D645DA50E85C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13729624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71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668049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0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78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785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263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32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99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46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83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12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37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91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04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84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87" b="37704"/>
          <a:stretch>
            <a:fillRect/>
          </a:stretch>
        </p:blipFill>
        <p:spPr bwMode="auto">
          <a:xfrm>
            <a:off x="0" y="5410200"/>
            <a:ext cx="1562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7EFC8-85D8-4960-BAB3-7EE6F26C6419}" type="datetime1">
              <a:rPr lang="en-US" altLang="en-US"/>
              <a:pPr>
                <a:defRPr/>
              </a:pPr>
              <a:t>5/14/2018</a:t>
            </a:fld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A37B7-F79B-4E92-9E30-6B3198DD2F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086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4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D82F0-E6D8-47A2-9F84-F992BE0D3992}" type="datetime1">
              <a:rPr lang="en-US" altLang="en-US"/>
              <a:pPr>
                <a:defRPr/>
              </a:pPr>
              <a:t>5/14/2018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B865A-D08B-41FC-B353-8F3159828C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98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87" b="37704"/>
          <a:stretch>
            <a:fillRect/>
          </a:stretch>
        </p:blipFill>
        <p:spPr bwMode="auto">
          <a:xfrm>
            <a:off x="0" y="5410200"/>
            <a:ext cx="1562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1292D-2AAF-42CF-BFEE-033BDC4E3336}" type="datetime1">
              <a:rPr lang="en-US" altLang="en-US"/>
              <a:pPr>
                <a:defRPr/>
              </a:pPr>
              <a:t>5/14/2018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7FDF6-0269-437D-821A-43355B6F61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42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AEACD-C069-4005-9CD1-808F35872EE9}" type="datetime1">
              <a:rPr lang="en-US" altLang="en-US"/>
              <a:pPr>
                <a:defRPr/>
              </a:pPr>
              <a:t>5/14/2018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CBDC0-66A3-46DE-8187-3B3DE51E02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260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5EE8D5-2DC9-4290-88C3-A01E7CA70741}" type="datetime1">
              <a:rPr lang="en-US" altLang="en-US"/>
              <a:pPr>
                <a:defRPr/>
              </a:pPr>
              <a:t>5/14/2018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3A3F45A-7920-4C38-8A28-36A460CD7C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5" r:id="rId1"/>
    <p:sldLayoutId id="2147484723" r:id="rId2"/>
    <p:sldLayoutId id="2147484726" r:id="rId3"/>
    <p:sldLayoutId id="214748472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8458200" cy="1524000"/>
          </a:xfrm>
        </p:spPr>
        <p:txBody>
          <a:bodyPr lIns="90484" tIns="44448" rIns="90484" bIns="44448"/>
          <a:lstStyle/>
          <a:p>
            <a:pPr marL="342900" indent="-342900" eaLnBrk="1" hangingPunct="1">
              <a:lnSpc>
                <a:spcPct val="80000"/>
              </a:lnSpc>
            </a:pPr>
            <a:r>
              <a:rPr lang="en-US" altLang="en-US" sz="4000" b="1" dirty="0">
                <a:solidFill>
                  <a:schemeClr val="tx2"/>
                </a:solidFill>
                <a:latin typeface="Cambria" panose="02040503050406030204" pitchFamily="18" charset="0"/>
              </a:rPr>
              <a:t>Regulatory Impact Analysis Exercise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62" y="2895600"/>
            <a:ext cx="6743700" cy="3200400"/>
          </a:xfrm>
        </p:spPr>
        <p:txBody>
          <a:bodyPr lIns="90484" tIns="44448" rIns="90484" bIns="44448"/>
          <a:lstStyle/>
          <a:p>
            <a:pPr marL="342900" indent="-342900" eaLnBrk="1" hangingPunct="1">
              <a:lnSpc>
                <a:spcPct val="80000"/>
              </a:lnSpc>
            </a:pPr>
            <a:endParaRPr lang="en-US" altLang="en-US" sz="2400" dirty="0">
              <a:solidFill>
                <a:srgbClr val="000066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endParaRPr lang="en-US" altLang="en-US" sz="24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r>
              <a:rPr lang="en-US" altLang="en-US" sz="1800" dirty="0">
                <a:solidFill>
                  <a:schemeClr val="tx2"/>
                </a:solidFill>
                <a:latin typeface="Cambria" panose="02040503050406030204" pitchFamily="18" charset="0"/>
              </a:rPr>
              <a:t>Kent Shigetomi</a:t>
            </a:r>
          </a:p>
          <a:p>
            <a:pPr marL="342900" indent="-342900" eaLnBrk="1" hangingPunct="1">
              <a:lnSpc>
                <a:spcPct val="80000"/>
              </a:lnSpc>
            </a:pPr>
            <a:r>
              <a:rPr lang="en-US" altLang="en-US" sz="1800" dirty="0">
                <a:solidFill>
                  <a:schemeClr val="tx2"/>
                </a:solidFill>
                <a:latin typeface="Cambria" panose="02040503050406030204" pitchFamily="18" charset="0"/>
              </a:rPr>
              <a:t>Office of the U.S. Trade Representative</a:t>
            </a:r>
          </a:p>
          <a:p>
            <a:pPr marL="342900" indent="-342900" eaLnBrk="1" hangingPunct="1">
              <a:lnSpc>
                <a:spcPct val="80000"/>
              </a:lnSpc>
            </a:pPr>
            <a:endParaRPr lang="en-US" altLang="en-US" sz="18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tx2"/>
                </a:solidFill>
                <a:latin typeface="Cambria" panose="02040503050406030204" pitchFamily="18" charset="0"/>
              </a:rPr>
              <a:t>Maputo, Mozambique</a:t>
            </a:r>
            <a:endParaRPr lang="en-US" altLang="en-US" sz="18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tx2"/>
                </a:solidFill>
                <a:latin typeface="Cambria" panose="02040503050406030204" pitchFamily="18" charset="0"/>
              </a:rPr>
              <a:t>May 21-22, 2018</a:t>
            </a:r>
            <a:endParaRPr lang="en-US" altLang="en-US" sz="18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endParaRPr lang="en-US" altLang="en-US" sz="18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endParaRPr lang="en-US" altLang="en-US" sz="18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endParaRPr lang="en-US" altLang="ja-JP" sz="18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endParaRPr lang="en-US" altLang="en-US" sz="500" dirty="0">
              <a:solidFill>
                <a:srgbClr val="000066"/>
              </a:solidFill>
              <a:latin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r>
              <a:rPr lang="en-US" altLang="en-US" sz="500" dirty="0">
                <a:solidFill>
                  <a:srgbClr val="000066"/>
                </a:solidFill>
                <a:latin typeface="Times New Roman" panose="02020603050405020304" pitchFamily="18" charset="0"/>
              </a:rPr>
              <a:t>	</a:t>
            </a:r>
            <a:endParaRPr lang="en-US" altLang="en-US" sz="300" dirty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RIA Case Study: Warning Labels </a:t>
            </a:r>
            <a:b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for Cigarette Packages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  <a:defRPr/>
            </a:pPr>
            <a:r>
              <a:rPr lang="en-US" sz="2800" b="1" dirty="0">
                <a:solidFill>
                  <a:srgbClr val="002060"/>
                </a:solidFill>
                <a:latin typeface="Cambria" panose="02040503050406030204" pitchFamily="18" charset="0"/>
              </a:rPr>
              <a:t>Benefits of the rule:</a:t>
            </a:r>
          </a:p>
          <a:p>
            <a:pPr marL="0" indent="0">
              <a:buClr>
                <a:srgbClr val="FF0000"/>
              </a:buClr>
              <a:buNone/>
              <a:defRPr/>
            </a:pPr>
            <a:endParaRPr lang="en-US" sz="1400" b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Reduction in the number of U.S. smokers. (Smokers’ life years saved)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Health status improvements - reduction in number of people who will ultimately become ill or die from diseases caused by smoking. 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Medical expenditure reduction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Fire loss averted (less homes burned down by cigarettes!)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Other financial effects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indent="0">
              <a:buNone/>
              <a:defRPr/>
            </a:pPr>
            <a:endParaRPr lang="en-US" sz="2800" b="1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Other examples?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Public health (asthma, IQ, birth defects), visibility, natural resources, safety (avoided death/injury)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766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43000"/>
            <a:ext cx="8420100" cy="1470025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How much do you think a life is worth?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B865A-D08B-41FC-B353-8F3159828C0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62000" y="3657600"/>
            <a:ext cx="84201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How much do you think a an extra year of life is worth?</a:t>
            </a:r>
          </a:p>
        </p:txBody>
      </p:sp>
    </p:spTree>
    <p:extLst>
      <p:ext uri="{BB962C8B-B14F-4D97-AF65-F5344CB8AC3E}">
        <p14:creationId xmlns:p14="http://schemas.microsoft.com/office/powerpoint/2010/main" val="278627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RIA Case Study: Warning Labels </a:t>
            </a:r>
            <a:b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for Cigarette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sz="3600" dirty="0">
              <a:solidFill>
                <a:srgbClr val="002060"/>
              </a:solidFill>
            </a:endParaRPr>
          </a:p>
          <a:p>
            <a:pPr marL="0" indent="0" algn="ctr">
              <a:buClr>
                <a:srgbClr val="FF0000"/>
              </a:buClr>
              <a:buNone/>
            </a:pPr>
            <a:r>
              <a:rPr lang="en-US" sz="3600" dirty="0">
                <a:solidFill>
                  <a:srgbClr val="002060"/>
                </a:solidFill>
              </a:rPr>
              <a:t>For this rule, the U.S. Federal and Drug Administration established a Value of Statistical Life Year (VSLY) of: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lang="en-US" sz="3200" dirty="0">
                <a:solidFill>
                  <a:srgbClr val="002060"/>
                </a:solidFill>
              </a:rPr>
              <a:t>$106,308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lang="en-US" sz="3200" dirty="0">
                <a:solidFill>
                  <a:srgbClr val="002060"/>
                </a:solidFill>
              </a:rPr>
              <a:t>$212,615</a:t>
            </a:r>
          </a:p>
          <a:p>
            <a:pPr marL="457200" lvl="1" indent="0" algn="ctr">
              <a:buClr>
                <a:srgbClr val="FF0000"/>
              </a:buClr>
              <a:buNone/>
            </a:pPr>
            <a:r>
              <a:rPr lang="en-US" sz="3200" dirty="0">
                <a:solidFill>
                  <a:srgbClr val="002060"/>
                </a:solidFill>
              </a:rPr>
              <a:t>$318,923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222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9691" y="1981200"/>
            <a:ext cx="8572500" cy="243840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</a:rPr>
              <a:t/>
            </a:r>
            <a:br>
              <a:rPr lang="en-US" b="1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b="1" dirty="0">
                <a:solidFill>
                  <a:schemeClr val="tx2"/>
                </a:solidFill>
                <a:latin typeface="Cambria" panose="02040503050406030204" pitchFamily="18" charset="0"/>
              </a:rPr>
              <a:t>Assess the costs.</a:t>
            </a:r>
            <a:br>
              <a:rPr lang="en-US" b="1" dirty="0">
                <a:solidFill>
                  <a:schemeClr val="tx2"/>
                </a:solidFill>
                <a:latin typeface="Cambria" panose="02040503050406030204" pitchFamily="18" charset="0"/>
              </a:rPr>
            </a:br>
            <a:r>
              <a:rPr lang="en-US" sz="4000" dirty="0">
                <a:solidFill>
                  <a:schemeClr val="tx2"/>
                </a:solidFill>
                <a:latin typeface="Cambria" panose="02040503050406030204" pitchFamily="18" charset="0"/>
              </a:rPr>
              <a:t>What costs do the proposed solutions impose?</a:t>
            </a:r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/>
            </a:r>
            <a:b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</a:br>
            <a:endParaRPr lang="en-US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B865A-D08B-41FC-B353-8F3159828C0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62000" y="3657600"/>
            <a:ext cx="84201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58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RIA Case Study: Warning Labels </a:t>
            </a:r>
            <a:b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for Cigarette Packages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en-US" altLang="en-US" sz="2800" b="1" dirty="0">
                <a:solidFill>
                  <a:srgbClr val="002060"/>
                </a:solidFill>
                <a:latin typeface="Cambria" panose="02040503050406030204" pitchFamily="18" charset="0"/>
              </a:rPr>
              <a:t>Costs of the rule: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Manufacturing costs to change cigarette labels. 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Market testing of new cigarette package labels.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Recordkeeping and administrative costs to ensure equal and random display of 9 warning labels over time.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Costs to manufacturers and retailers to remove point of sale advertising that does not comply with the regulation. 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Government cost associated with administering and enforcing the regulation.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Other examples?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Available substitutes? Loss to society? Distributional impacts – who bears costs (e.g. supply chains)?</a:t>
            </a:r>
            <a:endParaRPr lang="en-US" sz="24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428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RIA Case Study: Warning Labels </a:t>
            </a:r>
            <a:b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for Cigarette Packages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  <a:defRPr/>
            </a:pPr>
            <a:r>
              <a:rPr lang="en-US" sz="2800" b="1" dirty="0">
                <a:solidFill>
                  <a:srgbClr val="002060"/>
                </a:solidFill>
                <a:latin typeface="Cambria" panose="02040503050406030204" pitchFamily="18" charset="0"/>
              </a:rPr>
              <a:t>Best Practices:</a:t>
            </a:r>
          </a:p>
          <a:p>
            <a:pPr marL="0" indent="0">
              <a:buClr>
                <a:srgbClr val="FF0000"/>
              </a:buClr>
              <a:buNone/>
              <a:defRPr/>
            </a:pPr>
            <a:endParaRPr lang="en-US" sz="1800" b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Quantify and Monetize the Benefits and Costs of the Regulation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using the best obtainable scientific, technical, economic and other information. </a:t>
            </a:r>
          </a:p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Discount Future Benefits and Costs</a:t>
            </a:r>
          </a:p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Evaluate Non-Quantified and Non-monetized Benefits and Costs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(those that are difficult or impossible to quantify/monetize)</a:t>
            </a:r>
          </a:p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Characterize uncertainty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in benefits, costs, and net benefits.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637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133600"/>
            <a:ext cx="6934200" cy="2209800"/>
          </a:xfrm>
        </p:spPr>
        <p:txBody>
          <a:bodyPr/>
          <a:lstStyle/>
          <a:p>
            <a:r>
              <a:rPr lang="en-US" sz="4400" b="1" dirty="0">
                <a:solidFill>
                  <a:schemeClr val="tx2"/>
                </a:solidFill>
                <a:latin typeface="Cambria" panose="02040503050406030204" pitchFamily="18" charset="0"/>
              </a:rPr>
              <a:t>Consider alternatives.</a:t>
            </a:r>
          </a:p>
          <a:p>
            <a:r>
              <a:rPr lang="en-US" sz="4000" dirty="0">
                <a:solidFill>
                  <a:schemeClr val="tx2"/>
                </a:solidFill>
                <a:latin typeface="Cambria" panose="02040503050406030204" pitchFamily="18" charset="0"/>
              </a:rPr>
              <a:t>What trade offs do alternate approaches present?</a:t>
            </a:r>
          </a:p>
          <a:p>
            <a:endParaRPr lang="en-US" sz="4400" b="1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B865A-D08B-41FC-B353-8F3159828C0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146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RIA Case Study: Warning Labels </a:t>
            </a:r>
            <a:b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for Cigarette Packages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Identify a Range of Regulatory Alternatives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</a:p>
          <a:p>
            <a:pPr marL="0" indent="0">
              <a:buClr>
                <a:srgbClr val="FF0000"/>
              </a:buClr>
              <a:buNone/>
              <a:defRPr/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Alternatives should especially consider flexible approaches, economic incentives (user fees/marketable permits), information disclosure. </a:t>
            </a:r>
          </a:p>
          <a:p>
            <a:pPr>
              <a:buClr>
                <a:srgbClr val="FF0000"/>
              </a:buClr>
              <a:defRPr/>
            </a:pPr>
            <a:endParaRPr lang="en-US" sz="20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ALTERNATIVES to the Proposed Cigarette Labeling Rule:</a:t>
            </a:r>
          </a:p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Shorter (6 month) or longer (24 month) compliance period for cigarette manufacturers.</a:t>
            </a:r>
          </a:p>
          <a:p>
            <a:pPr>
              <a:buClr>
                <a:schemeClr val="accent1">
                  <a:lumMod val="50000"/>
                </a:schemeClr>
              </a:buClr>
              <a:defRPr/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Different graphical images/messages to be displayed on cigarette label. </a:t>
            </a:r>
          </a:p>
          <a:p>
            <a:pPr marL="0" indent="0">
              <a:buClr>
                <a:schemeClr val="accent1">
                  <a:lumMod val="50000"/>
                </a:schemeClr>
              </a:buClr>
              <a:buNone/>
              <a:defRPr/>
            </a:pPr>
            <a:endParaRPr lang="en-US" sz="20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Other examples? </a:t>
            </a: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Achieving same benefits at lower costs (e.g. half-life); when no substitute readily available in the market (industry agreement)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953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2209800"/>
            <a:ext cx="8915400" cy="1828799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tx2"/>
                </a:solidFill>
                <a:latin typeface="Cambria" panose="02040503050406030204" pitchFamily="18" charset="0"/>
              </a:rPr>
              <a:t>Consider the Net.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tx2"/>
                </a:solidFill>
                <a:latin typeface="Cambria" panose="02040503050406030204" pitchFamily="18" charset="0"/>
              </a:rPr>
              <a:t>What approach maximizes net benefits?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375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RIA Case Study: Warning Labels </a:t>
            </a:r>
            <a:b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for Cigarette Packages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788352"/>
              </p:ext>
            </p:extLst>
          </p:nvPr>
        </p:nvGraphicFramePr>
        <p:xfrm>
          <a:off x="495300" y="1600200"/>
          <a:ext cx="8882061" cy="41913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5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2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59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6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83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546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SUMMARY</a:t>
                      </a:r>
                      <a:r>
                        <a:rPr lang="en-US" sz="1800" baseline="0" dirty="0"/>
                        <a:t> OF BENEFITS AND COSTS</a:t>
                      </a:r>
                      <a:endParaRPr lang="en-US" sz="1800" b="1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382">
                <a:tc>
                  <a:txBody>
                    <a:bodyPr/>
                    <a:lstStyle/>
                    <a:p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PRIMARY </a:t>
                      </a:r>
                    </a:p>
                    <a:p>
                      <a:r>
                        <a:rPr lang="en-US" sz="1500" dirty="0"/>
                        <a:t>ESTIMATE</a:t>
                      </a:r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LOW </a:t>
                      </a:r>
                    </a:p>
                    <a:p>
                      <a:r>
                        <a:rPr lang="en-US" sz="1500" dirty="0"/>
                        <a:t>ESTIMATE</a:t>
                      </a:r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HIGH </a:t>
                      </a:r>
                    </a:p>
                    <a:p>
                      <a:r>
                        <a:rPr lang="en-US" sz="1500" dirty="0"/>
                        <a:t>ESTIMATE</a:t>
                      </a:r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YEAR </a:t>
                      </a:r>
                    </a:p>
                    <a:p>
                      <a:r>
                        <a:rPr lang="en-US" sz="1500" dirty="0"/>
                        <a:t>DOLLARS</a:t>
                      </a:r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DISCOUNT </a:t>
                      </a:r>
                    </a:p>
                    <a:p>
                      <a:r>
                        <a:rPr lang="en-US" sz="1500" dirty="0"/>
                        <a:t>RATE</a:t>
                      </a:r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PERIOD</a:t>
                      </a:r>
                      <a:r>
                        <a:rPr lang="en-US" sz="1500" baseline="0" dirty="0"/>
                        <a:t> </a:t>
                      </a:r>
                    </a:p>
                    <a:p>
                      <a:r>
                        <a:rPr lang="en-US" sz="1500" baseline="0" dirty="0"/>
                        <a:t>COVERED</a:t>
                      </a:r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388">
                <a:tc>
                  <a:txBody>
                    <a:bodyPr/>
                    <a:lstStyle/>
                    <a:p>
                      <a:pPr algn="ctr"/>
                      <a:r>
                        <a:rPr lang="en-US" sz="1500" u="sng" dirty="0"/>
                        <a:t>BENEFITS</a:t>
                      </a:r>
                      <a:endParaRPr lang="en-US" sz="1500" b="1" u="sng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endParaRPr lang="en-US" sz="150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endParaRPr lang="en-US" sz="150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382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$ MILLIONS/YEAR</a:t>
                      </a:r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$221.50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$0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$3,360.70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2009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7%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2012-2031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388">
                <a:tc>
                  <a:txBody>
                    <a:bodyPr/>
                    <a:lstStyle/>
                    <a:p>
                      <a:pPr algn="ctr"/>
                      <a:r>
                        <a:rPr lang="en-US" sz="1500" u="sng" dirty="0"/>
                        <a:t>COSTS</a:t>
                      </a:r>
                      <a:endParaRPr lang="en-US" sz="1500" b="1" u="sng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382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$ MILLIONS/YEAR</a:t>
                      </a:r>
                      <a:endParaRPr lang="en-US" sz="1500" dirty="0">
                        <a:latin typeface="Cambria" panose="02040503050406030204" pitchFamily="18" charset="0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$37.00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$34.70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$52.70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2009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7%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2012-2031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6" marR="9526" marT="952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5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33401"/>
            <a:ext cx="8420100" cy="1219200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Cambria" panose="02040503050406030204" pitchFamily="18" charset="0"/>
              </a:rPr>
              <a:t>RIA Checklist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752601"/>
            <a:ext cx="8420100" cy="3962399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>Identify the problem.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>Establish a baseline.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>Assess benefits.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>Assess costs.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>Consider alternatives.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>Consider the net.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B865A-D08B-41FC-B353-8F3159828C0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48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981200"/>
            <a:ext cx="8401050" cy="2686072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Cambria" panose="02040503050406030204" pitchFamily="18" charset="0"/>
              </a:rPr>
              <a:t>Identify the problem to establish the need for the regulatory action</a:t>
            </a:r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>.</a:t>
            </a:r>
            <a:b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B865A-D08B-41FC-B353-8F3159828C0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034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2060"/>
                </a:solidFill>
                <a:latin typeface="Cambria" panose="02040503050406030204" pitchFamily="18" charset="0"/>
              </a:rPr>
              <a:t>RIA Case Study: Warning Labels </a:t>
            </a:r>
            <a:br>
              <a:rPr lang="en-US" sz="4000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sz="4000" dirty="0">
                <a:solidFill>
                  <a:srgbClr val="002060"/>
                </a:solidFill>
                <a:latin typeface="Cambria" panose="02040503050406030204" pitchFamily="18" charset="0"/>
              </a:rPr>
              <a:t>for Cigarette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PROBLEM</a:t>
            </a:r>
            <a:r>
              <a:rPr lang="en-US" sz="2400" dirty="0">
                <a:solidFill>
                  <a:schemeClr val="tx2"/>
                </a:solidFill>
                <a:latin typeface="Cambria" panose="02040503050406030204" pitchFamily="18" charset="0"/>
              </a:rPr>
              <a:t>: Insufficient/ineffective information available to the public regarding the harmful health effects of smoking cigarettes.  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8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Market failure</a:t>
            </a:r>
            <a:r>
              <a:rPr lang="en-US" sz="2400" dirty="0">
                <a:solidFill>
                  <a:schemeClr val="tx2"/>
                </a:solidFill>
                <a:latin typeface="Cambria" panose="02040503050406030204" pitchFamily="18" charset="0"/>
              </a:rPr>
              <a:t>: information asymmetry and lack of information salience (lack of attention to and ineffectiveness of existing cigarette health labels).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400" b="1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Other examples?  </a:t>
            </a:r>
            <a:r>
              <a:rPr lang="en-US" sz="2400" dirty="0">
                <a:solidFill>
                  <a:schemeClr val="tx2"/>
                </a:solidFill>
                <a:latin typeface="Cambria" panose="02040503050406030204" pitchFamily="18" charset="0"/>
              </a:rPr>
              <a:t>Externalities, market collusion </a:t>
            </a:r>
            <a:endParaRPr lang="en-US" sz="2400" b="1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457200" lvl="1" indent="0">
              <a:buClr>
                <a:srgbClr val="FF0000"/>
              </a:buClr>
              <a:buNone/>
            </a:pPr>
            <a:endParaRPr lang="en-US" sz="2400" b="1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77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2060"/>
                </a:solidFill>
                <a:latin typeface="Cambria" panose="02040503050406030204" pitchFamily="18" charset="0"/>
              </a:rPr>
              <a:t>RIA Case Study: Warning Labels </a:t>
            </a:r>
            <a:br>
              <a:rPr lang="en-US" sz="4000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sz="4000" dirty="0">
                <a:solidFill>
                  <a:srgbClr val="002060"/>
                </a:solidFill>
                <a:latin typeface="Cambria" panose="02040503050406030204" pitchFamily="18" charset="0"/>
              </a:rPr>
              <a:t>for Cigarette Packages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defRPr/>
            </a:pP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One of nine new health warnings to be displayed directly, and on the upper portion and rear panel of cigarette packages.</a:t>
            </a:r>
          </a:p>
          <a:p>
            <a:pPr>
              <a:buClr>
                <a:srgbClr val="FF0000"/>
              </a:buClr>
              <a:defRPr/>
            </a:pPr>
            <a:endParaRPr lang="en-US" sz="10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buClr>
                <a:srgbClr val="FF0000"/>
              </a:buClr>
              <a:defRPr/>
            </a:pPr>
            <a:endParaRPr lang="en-US" sz="10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buClr>
                <a:srgbClr val="FF0000"/>
              </a:buClr>
              <a:defRPr/>
            </a:pP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Health warnings must be included in advertisements for cigarettes. </a:t>
            </a:r>
          </a:p>
          <a:p>
            <a:pPr>
              <a:buClr>
                <a:srgbClr val="FF0000"/>
              </a:buClr>
              <a:defRPr/>
            </a:pPr>
            <a:endParaRPr lang="en-US" sz="10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buClr>
                <a:srgbClr val="FF0000"/>
              </a:buClr>
              <a:defRPr/>
            </a:pPr>
            <a:endParaRPr lang="en-US" sz="10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buClr>
                <a:srgbClr val="FF0000"/>
              </a:buClr>
              <a:defRPr/>
            </a:pP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Cigarette labels must include information on resources to assist individuals to quit smoking. </a:t>
            </a:r>
          </a:p>
          <a:p>
            <a:pPr>
              <a:buClr>
                <a:srgbClr val="FF0000"/>
              </a:buClr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457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218" y="685800"/>
            <a:ext cx="8967611" cy="5044281"/>
          </a:xfrm>
        </p:spPr>
      </p:pic>
    </p:spTree>
    <p:extLst>
      <p:ext uri="{BB962C8B-B14F-4D97-AF65-F5344CB8AC3E}">
        <p14:creationId xmlns:p14="http://schemas.microsoft.com/office/powerpoint/2010/main" val="1471320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9105900" cy="2666999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tx2"/>
                </a:solidFill>
                <a:latin typeface="Cambria" panose="02040503050406030204" pitchFamily="18" charset="0"/>
              </a:rPr>
              <a:t>Establish the baseline. 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chemeClr val="tx2"/>
                </a:solidFill>
                <a:latin typeface="Cambria" panose="02040503050406030204" pitchFamily="18" charset="0"/>
              </a:rPr>
              <a:t>What does the world without the regulation look like?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121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RIA Case Study: Warning Labels </a:t>
            </a:r>
            <a:b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for Cigarette Packages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endParaRPr lang="en-US" sz="9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BASELINE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: The number of smokers that would be expected, based upon currently projected trends, during the time horizon of the analysis.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endParaRPr lang="en-US" sz="9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None/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Set the Time Horizon for Analysis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– period long enough to encompass all important  benefits and costs likely to result from the regulation.</a:t>
            </a:r>
          </a:p>
          <a:p>
            <a:pPr marL="0" indent="0">
              <a:buClr>
                <a:srgbClr val="FF0000"/>
              </a:buClr>
              <a:buNone/>
              <a:defRPr/>
            </a:pPr>
            <a:endParaRPr lang="en-US" sz="9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TIMEFRAME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: 20 years to capture one-generation of smokers (2012-2031)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Other considerations?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state of technology, available substitutes</a:t>
            </a:r>
            <a:endParaRPr lang="en-US" sz="24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783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00200"/>
            <a:ext cx="8191500" cy="26670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en-US" b="1" dirty="0">
                <a:solidFill>
                  <a:schemeClr val="tx2"/>
                </a:solidFill>
                <a:latin typeface="Cambria" panose="02040503050406030204" pitchFamily="18" charset="0"/>
              </a:rPr>
              <a:t>Assess the benefits. </a:t>
            </a:r>
            <a:br>
              <a:rPr lang="en-US" b="1" dirty="0">
                <a:solidFill>
                  <a:schemeClr val="tx2"/>
                </a:solidFill>
                <a:latin typeface="Cambria" panose="02040503050406030204" pitchFamily="18" charset="0"/>
              </a:rPr>
            </a:br>
            <a:r>
              <a:rPr lang="en-US" sz="4000" dirty="0">
                <a:solidFill>
                  <a:schemeClr val="tx2"/>
                </a:solidFill>
                <a:latin typeface="Cambria" panose="02040503050406030204" pitchFamily="18" charset="0"/>
              </a:rPr>
              <a:t>How do proposed solutions improve on the problem?</a:t>
            </a:r>
            <a:r>
              <a:rPr lang="en-US" sz="4800" dirty="0">
                <a:solidFill>
                  <a:srgbClr val="002060"/>
                </a:solidFill>
                <a:latin typeface="Cambria" panose="02040503050406030204" pitchFamily="18" charset="0"/>
              </a:rPr>
              <a:t/>
            </a:r>
            <a:br>
              <a:rPr lang="en-US" sz="4800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endParaRPr lang="en-US" sz="48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B865A-D08B-41FC-B353-8F3159828C0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9600" y="3657600"/>
            <a:ext cx="84201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70488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F59F8CA0-868D-45B8-BB62-0C784617BFB4}"/>
</file>

<file path=customXml/itemProps2.xml><?xml version="1.0" encoding="utf-8"?>
<ds:datastoreItem xmlns:ds="http://schemas.openxmlformats.org/officeDocument/2006/customXml" ds:itemID="{05D88521-8572-44B7-8CE6-95DA0786C9D6}"/>
</file>

<file path=customXml/itemProps3.xml><?xml version="1.0" encoding="utf-8"?>
<ds:datastoreItem xmlns:ds="http://schemas.openxmlformats.org/officeDocument/2006/customXml" ds:itemID="{3091435F-8768-40E2-A567-5113C47C57AB}"/>
</file>

<file path=customXml/itemProps4.xml><?xml version="1.0" encoding="utf-8"?>
<ds:datastoreItem xmlns:ds="http://schemas.openxmlformats.org/officeDocument/2006/customXml" ds:itemID="{BEF2E2F8-90B3-4A78-AA3E-890F241B596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17544</TotalTime>
  <Pages>44</Pages>
  <Words>736</Words>
  <Application>Microsoft Office PowerPoint</Application>
  <PresentationFormat>A4 Paper (210x297 mm)</PresentationFormat>
  <Paragraphs>142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ＭＳ Ｐゴシック</vt:lpstr>
      <vt:lpstr>Arial</vt:lpstr>
      <vt:lpstr>Calibri</vt:lpstr>
      <vt:lpstr>Cambria</vt:lpstr>
      <vt:lpstr>Times New Roman</vt:lpstr>
      <vt:lpstr>Wingdings</vt:lpstr>
      <vt:lpstr>Custom Design</vt:lpstr>
      <vt:lpstr>Regulatory Impact Analysis Exercise</vt:lpstr>
      <vt:lpstr>RIA Checklist</vt:lpstr>
      <vt:lpstr>Identify the problem to establish the need for the regulatory action. </vt:lpstr>
      <vt:lpstr>RIA Case Study: Warning Labels  for Cigarette Packages</vt:lpstr>
      <vt:lpstr>RIA Case Study: Warning Labels  for Cigarette Packages</vt:lpstr>
      <vt:lpstr>PowerPoint Presentation</vt:lpstr>
      <vt:lpstr>PowerPoint Presentation</vt:lpstr>
      <vt:lpstr>RIA Case Study: Warning Labels  for Cigarette Packages</vt:lpstr>
      <vt:lpstr> Assess the benefits.  How do proposed solutions improve on the problem? </vt:lpstr>
      <vt:lpstr>RIA Case Study: Warning Labels  for Cigarette Packages</vt:lpstr>
      <vt:lpstr>How much do you think a life is worth?</vt:lpstr>
      <vt:lpstr>RIA Case Study: Warning Labels  for Cigarette Packages</vt:lpstr>
      <vt:lpstr> Assess the costs. What costs do the proposed solutions impose? </vt:lpstr>
      <vt:lpstr>RIA Case Study: Warning Labels  for Cigarette Packages</vt:lpstr>
      <vt:lpstr>RIA Case Study: Warning Labels  for Cigarette Packages</vt:lpstr>
      <vt:lpstr>PowerPoint Presentation</vt:lpstr>
      <vt:lpstr>RIA Case Study: Warning Labels  for Cigarette Packages</vt:lpstr>
      <vt:lpstr>PowerPoint Presentation</vt:lpstr>
      <vt:lpstr>RIA Case Study: Warning Labels  for Cigarette Packages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Regulatory Policy in the United States</dc:title>
  <dc:subject>U.S. Regulatory Policy</dc:subject>
  <dc:creator>Alex Hunt</dc:creator>
  <dc:description>Talk date:  10/7/04</dc:description>
  <cp:lastModifiedBy>Shigetomi, Kent C. EOP/USTR</cp:lastModifiedBy>
  <cp:revision>759</cp:revision>
  <cp:lastPrinted>2016-02-04T18:28:06Z</cp:lastPrinted>
  <dcterms:created xsi:type="dcterms:W3CDTF">1996-11-16T19:53:46Z</dcterms:created>
  <dcterms:modified xsi:type="dcterms:W3CDTF">2018-05-14T21:06:49Z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d3d2ea91-e4ff-4b40-94fa-e3e85f96cfd9</vt:lpwstr>
  </property>
</Properties>
</file>