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drawing1.xml" ContentType="application/vnd.ms-office.drawingml.diagramDrawing+xml"/>
  <Override PartName="/ppt/handoutMasters/handoutMaster1.xml" ContentType="application/vnd.openxmlformats-officedocument.presentationml.handoutMaster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412" r:id="rId1"/>
    <p:sldMasterId id="2147484643" r:id="rId2"/>
  </p:sldMasterIdLst>
  <p:notesMasterIdLst>
    <p:notesMasterId r:id="rId21"/>
  </p:notesMasterIdLst>
  <p:handoutMasterIdLst>
    <p:handoutMasterId r:id="rId22"/>
  </p:handoutMasterIdLst>
  <p:sldIdLst>
    <p:sldId id="394" r:id="rId3"/>
    <p:sldId id="368" r:id="rId4"/>
    <p:sldId id="427" r:id="rId5"/>
    <p:sldId id="426" r:id="rId6"/>
    <p:sldId id="379" r:id="rId7"/>
    <p:sldId id="397" r:id="rId8"/>
    <p:sldId id="382" r:id="rId9"/>
    <p:sldId id="405" r:id="rId10"/>
    <p:sldId id="407" r:id="rId11"/>
    <p:sldId id="409" r:id="rId12"/>
    <p:sldId id="412" r:id="rId13"/>
    <p:sldId id="428" r:id="rId14"/>
    <p:sldId id="413" r:id="rId15"/>
    <p:sldId id="415" r:id="rId16"/>
    <p:sldId id="420" r:id="rId17"/>
    <p:sldId id="421" r:id="rId18"/>
    <p:sldId id="422" r:id="rId19"/>
    <p:sldId id="423" r:id="rId20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E"/>
    <a:srgbClr val="F43E95"/>
    <a:srgbClr val="F21A81"/>
    <a:srgbClr val="6699FF"/>
    <a:srgbClr val="8EB6CE"/>
    <a:srgbClr val="9999FF"/>
    <a:srgbClr val="C6C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7" autoAdjust="0"/>
    <p:restoredTop sz="86746" autoAdjust="0"/>
  </p:normalViewPr>
  <p:slideViewPr>
    <p:cSldViewPr>
      <p:cViewPr varScale="1">
        <p:scale>
          <a:sx n="60" d="100"/>
          <a:sy n="60" d="100"/>
        </p:scale>
        <p:origin x="1364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216" y="-84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0C25E2-C184-47DF-9670-BB834929C3C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C25DA33-70A9-4DB6-B645-8C6D13A0F575}">
      <dgm:prSet phldrT="[Text]"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Defining the policy problem	</a:t>
          </a:r>
          <a:endParaRPr lang="en-US" sz="1050" dirty="0">
            <a:latin typeface="Cambria" panose="02040503050406030204" pitchFamily="18" charset="0"/>
          </a:endParaRPr>
        </a:p>
      </dgm:t>
    </dgm:pt>
    <dgm:pt modelId="{B9EB1707-2FA6-4496-B8CC-0F8CEB1ABDA2}" type="parTrans" cxnId="{51352B9B-981A-42EE-AE15-5B2DD0A8019B}">
      <dgm:prSet/>
      <dgm:spPr/>
      <dgm:t>
        <a:bodyPr/>
        <a:lstStyle/>
        <a:p>
          <a:endParaRPr lang="en-US"/>
        </a:p>
      </dgm:t>
    </dgm:pt>
    <dgm:pt modelId="{0DAC9398-8E37-4442-8E40-B2DF2E07DCAE}" type="sibTrans" cxnId="{51352B9B-981A-42EE-AE15-5B2DD0A8019B}">
      <dgm:prSet/>
      <dgm:spPr/>
      <dgm:t>
        <a:bodyPr/>
        <a:lstStyle/>
        <a:p>
          <a:endParaRPr lang="en-US"/>
        </a:p>
      </dgm:t>
    </dgm:pt>
    <dgm:pt modelId="{D53182CC-49DD-4B44-A514-8C72C76E07F5}">
      <dgm:prSet phldrT="[Text]"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Presenting a conclusion and a way forward</a:t>
          </a:r>
          <a:endParaRPr lang="en-US" sz="1050" dirty="0">
            <a:latin typeface="Cambria" panose="02040503050406030204" pitchFamily="18" charset="0"/>
          </a:endParaRPr>
        </a:p>
      </dgm:t>
    </dgm:pt>
    <dgm:pt modelId="{C696FBDC-0CA2-45DE-BF31-5B0C97F2A1C5}" type="parTrans" cxnId="{AE2C4CAF-1F35-4614-A9BA-D0E02FA48881}">
      <dgm:prSet/>
      <dgm:spPr/>
      <dgm:t>
        <a:bodyPr/>
        <a:lstStyle/>
        <a:p>
          <a:endParaRPr lang="en-US"/>
        </a:p>
      </dgm:t>
    </dgm:pt>
    <dgm:pt modelId="{34AC8BBF-64F0-4BF4-98E9-427ACC7248F5}" type="sibTrans" cxnId="{AE2C4CAF-1F35-4614-A9BA-D0E02FA48881}">
      <dgm:prSet/>
      <dgm:spPr/>
      <dgm:t>
        <a:bodyPr/>
        <a:lstStyle/>
        <a:p>
          <a:endParaRPr lang="en-US"/>
        </a:p>
      </dgm:t>
    </dgm:pt>
    <dgm:pt modelId="{D51E1E1E-B8C8-44C9-BBAB-B087D48CF03C}">
      <dgm:prSet phldrT="[Text]"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Enforcing and reviewing the proposed option</a:t>
          </a:r>
          <a:endParaRPr lang="en-US" sz="1050" dirty="0">
            <a:latin typeface="Cambria" panose="02040503050406030204" pitchFamily="18" charset="0"/>
          </a:endParaRPr>
        </a:p>
      </dgm:t>
    </dgm:pt>
    <dgm:pt modelId="{F23A1819-CD95-4A27-808D-6A9D89C48F5F}" type="parTrans" cxnId="{AA61D12B-4A31-4330-B201-F099451CBCED}">
      <dgm:prSet/>
      <dgm:spPr/>
      <dgm:t>
        <a:bodyPr/>
        <a:lstStyle/>
        <a:p>
          <a:endParaRPr lang="en-US"/>
        </a:p>
      </dgm:t>
    </dgm:pt>
    <dgm:pt modelId="{5D8D3E83-A1C7-4D5B-8480-A074A7518B48}" type="sibTrans" cxnId="{AA61D12B-4A31-4330-B201-F099451CBCED}">
      <dgm:prSet/>
      <dgm:spPr/>
      <dgm:t>
        <a:bodyPr/>
        <a:lstStyle/>
        <a:p>
          <a:endParaRPr lang="en-US"/>
        </a:p>
      </dgm:t>
    </dgm:pt>
    <dgm:pt modelId="{32565A23-EDFF-4558-8B06-99E2373F3321}">
      <dgm:prSet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Identifying the policy objective</a:t>
          </a:r>
          <a:endParaRPr lang="en-US" sz="1050" dirty="0">
            <a:latin typeface="Cambria" panose="02040503050406030204" pitchFamily="18" charset="0"/>
          </a:endParaRPr>
        </a:p>
      </dgm:t>
    </dgm:pt>
    <dgm:pt modelId="{792AB416-0ED9-4153-8FEB-2C55B8B5D133}" type="parTrans" cxnId="{7A5802AE-EE8C-468F-B497-9F1E2B11F23E}">
      <dgm:prSet/>
      <dgm:spPr/>
      <dgm:t>
        <a:bodyPr/>
        <a:lstStyle/>
        <a:p>
          <a:endParaRPr lang="en-US"/>
        </a:p>
      </dgm:t>
    </dgm:pt>
    <dgm:pt modelId="{954EE0F9-509B-4F93-B50B-795CEA2F5E39}" type="sibTrans" cxnId="{7A5802AE-EE8C-468F-B497-9F1E2B11F23E}">
      <dgm:prSet/>
      <dgm:spPr/>
      <dgm:t>
        <a:bodyPr/>
        <a:lstStyle/>
        <a:p>
          <a:endParaRPr lang="en-US"/>
        </a:p>
      </dgm:t>
    </dgm:pt>
    <dgm:pt modelId="{10070D71-D861-46AD-91EE-0C91A6B12224}">
      <dgm:prSet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Thinking about policy options</a:t>
          </a:r>
          <a:endParaRPr lang="en-US" sz="1050" dirty="0">
            <a:latin typeface="Cambria" panose="02040503050406030204" pitchFamily="18" charset="0"/>
          </a:endParaRPr>
        </a:p>
      </dgm:t>
    </dgm:pt>
    <dgm:pt modelId="{06898072-0146-4B6D-829B-004A9A18B059}" type="parTrans" cxnId="{CA0770C3-8476-46F7-A618-FAE5F1BAADA5}">
      <dgm:prSet/>
      <dgm:spPr/>
      <dgm:t>
        <a:bodyPr/>
        <a:lstStyle/>
        <a:p>
          <a:endParaRPr lang="en-US"/>
        </a:p>
      </dgm:t>
    </dgm:pt>
    <dgm:pt modelId="{2C3BB055-DE3E-42A2-958E-A963AFFF2141}" type="sibTrans" cxnId="{CA0770C3-8476-46F7-A618-FAE5F1BAADA5}">
      <dgm:prSet/>
      <dgm:spPr/>
      <dgm:t>
        <a:bodyPr/>
        <a:lstStyle/>
        <a:p>
          <a:endParaRPr lang="en-US"/>
        </a:p>
      </dgm:t>
    </dgm:pt>
    <dgm:pt modelId="{811C8409-AE30-4F67-AD25-B1BC6D05A0D1}">
      <dgm:prSet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Conducting an impact analysis</a:t>
          </a:r>
          <a:endParaRPr lang="en-US" sz="1050" dirty="0">
            <a:latin typeface="Cambria" panose="02040503050406030204" pitchFamily="18" charset="0"/>
          </a:endParaRPr>
        </a:p>
      </dgm:t>
    </dgm:pt>
    <dgm:pt modelId="{293AFA84-1166-4275-A265-246A74ABAC03}" type="parTrans" cxnId="{48C36C23-90D1-4B6E-97F5-5706C63B6F77}">
      <dgm:prSet/>
      <dgm:spPr/>
      <dgm:t>
        <a:bodyPr/>
        <a:lstStyle/>
        <a:p>
          <a:endParaRPr lang="en-US"/>
        </a:p>
      </dgm:t>
    </dgm:pt>
    <dgm:pt modelId="{73BEC3DA-6AA5-4E2F-B4BF-31C4CF252CF2}" type="sibTrans" cxnId="{48C36C23-90D1-4B6E-97F5-5706C63B6F77}">
      <dgm:prSet/>
      <dgm:spPr/>
      <dgm:t>
        <a:bodyPr/>
        <a:lstStyle/>
        <a:p>
          <a:endParaRPr lang="en-US"/>
        </a:p>
      </dgm:t>
    </dgm:pt>
    <dgm:pt modelId="{B7BEF82F-7A0B-466E-BD11-2F95D5F7A241}">
      <dgm:prSet custT="1"/>
      <dgm:spPr/>
      <dgm:t>
        <a:bodyPr/>
        <a:lstStyle/>
        <a:p>
          <a:r>
            <a:rPr lang="en-US" sz="1050" dirty="0" smtClean="0">
              <a:latin typeface="Cambria" panose="02040503050406030204" pitchFamily="18" charset="0"/>
            </a:rPr>
            <a:t>Consulting with stakeholders</a:t>
          </a:r>
          <a:endParaRPr lang="en-US" sz="1050" dirty="0">
            <a:latin typeface="Cambria" panose="02040503050406030204" pitchFamily="18" charset="0"/>
          </a:endParaRPr>
        </a:p>
      </dgm:t>
    </dgm:pt>
    <dgm:pt modelId="{3F8DED4C-DC14-42EE-A011-CC778F47E281}" type="parTrans" cxnId="{4F363736-7325-4F44-806B-A761752BED55}">
      <dgm:prSet/>
      <dgm:spPr/>
      <dgm:t>
        <a:bodyPr/>
        <a:lstStyle/>
        <a:p>
          <a:endParaRPr lang="en-US"/>
        </a:p>
      </dgm:t>
    </dgm:pt>
    <dgm:pt modelId="{A537B124-0051-4623-9B04-E194179B2B2E}" type="sibTrans" cxnId="{4F363736-7325-4F44-806B-A761752BED55}">
      <dgm:prSet/>
      <dgm:spPr/>
      <dgm:t>
        <a:bodyPr/>
        <a:lstStyle/>
        <a:p>
          <a:endParaRPr lang="en-US"/>
        </a:p>
      </dgm:t>
    </dgm:pt>
    <dgm:pt modelId="{D364A4F8-78B4-4549-947B-7406D995E480}" type="pres">
      <dgm:prSet presAssocID="{880C25E2-C184-47DF-9670-BB834929C3CB}" presName="Name0" presStyleCnt="0">
        <dgm:presLayoutVars>
          <dgm:dir/>
          <dgm:resizeHandles val="exact"/>
        </dgm:presLayoutVars>
      </dgm:prSet>
      <dgm:spPr/>
    </dgm:pt>
    <dgm:pt modelId="{94994881-34B9-4C76-B567-B998832DB573}" type="pres">
      <dgm:prSet presAssocID="{BC25DA33-70A9-4DB6-B645-8C6D13A0F575}" presName="parTxOnly" presStyleLbl="node1" presStyleIdx="0" presStyleCnt="7" custScaleX="80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3B3C2-FB16-43EE-915A-DDA57447E8CE}" type="pres">
      <dgm:prSet presAssocID="{0DAC9398-8E37-4442-8E40-B2DF2E07DCAE}" presName="parSpace" presStyleCnt="0"/>
      <dgm:spPr/>
    </dgm:pt>
    <dgm:pt modelId="{A2A56C77-D878-4C5C-BF08-765C6C6A2BA1}" type="pres">
      <dgm:prSet presAssocID="{32565A23-EDFF-4558-8B06-99E2373F3321}" presName="parTxOnly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DBD937-AA53-4BEE-89A3-7B8B8840F9FA}" type="pres">
      <dgm:prSet presAssocID="{954EE0F9-509B-4F93-B50B-795CEA2F5E39}" presName="parSpace" presStyleCnt="0"/>
      <dgm:spPr/>
    </dgm:pt>
    <dgm:pt modelId="{83354167-ACF7-4392-8900-B397228BB841}" type="pres">
      <dgm:prSet presAssocID="{10070D71-D861-46AD-91EE-0C91A6B12224}" presName="parTxOnly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9CE19-8D33-44E4-886E-496C73EEF2D3}" type="pres">
      <dgm:prSet presAssocID="{2C3BB055-DE3E-42A2-958E-A963AFFF2141}" presName="parSpace" presStyleCnt="0"/>
      <dgm:spPr/>
    </dgm:pt>
    <dgm:pt modelId="{75240069-65AC-4C96-8176-668FBC5D6E98}" type="pres">
      <dgm:prSet presAssocID="{811C8409-AE30-4F67-AD25-B1BC6D05A0D1}" presName="parTxOnly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1CF72-71F9-4DFC-B6ED-9D8DD052E780}" type="pres">
      <dgm:prSet presAssocID="{73BEC3DA-6AA5-4E2F-B4BF-31C4CF252CF2}" presName="parSpace" presStyleCnt="0"/>
      <dgm:spPr/>
    </dgm:pt>
    <dgm:pt modelId="{689A7254-6757-436E-9091-028CAE62F8A3}" type="pres">
      <dgm:prSet presAssocID="{B7BEF82F-7A0B-466E-BD11-2F95D5F7A241}" presName="parTxOnly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892987-FA22-4749-BFB8-8608D33E4DC4}" type="pres">
      <dgm:prSet presAssocID="{A537B124-0051-4623-9B04-E194179B2B2E}" presName="parSpace" presStyleCnt="0"/>
      <dgm:spPr/>
    </dgm:pt>
    <dgm:pt modelId="{E71CB732-7EBC-42A6-9614-D3A3F3EE0A6C}" type="pres">
      <dgm:prSet presAssocID="{D53182CC-49DD-4B44-A514-8C72C76E07F5}" presName="parTxOnly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5CA0D-1711-4687-BAFA-D5DC5FD53376}" type="pres">
      <dgm:prSet presAssocID="{34AC8BBF-64F0-4BF4-98E9-427ACC7248F5}" presName="parSpace" presStyleCnt="0"/>
      <dgm:spPr/>
    </dgm:pt>
    <dgm:pt modelId="{5DE9D8F3-2A86-4BD4-83C5-B3C9486E399E}" type="pres">
      <dgm:prSet presAssocID="{D51E1E1E-B8C8-44C9-BBAB-B087D48CF03C}" presName="parTxOnly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9F637D-286E-43CB-AA3E-BDE48283332B}" type="presOf" srcId="{880C25E2-C184-47DF-9670-BB834929C3CB}" destId="{D364A4F8-78B4-4549-947B-7406D995E480}" srcOrd="0" destOrd="0" presId="urn:microsoft.com/office/officeart/2005/8/layout/hChevron3"/>
    <dgm:cxn modelId="{4F363736-7325-4F44-806B-A761752BED55}" srcId="{880C25E2-C184-47DF-9670-BB834929C3CB}" destId="{B7BEF82F-7A0B-466E-BD11-2F95D5F7A241}" srcOrd="4" destOrd="0" parTransId="{3F8DED4C-DC14-42EE-A011-CC778F47E281}" sibTransId="{A537B124-0051-4623-9B04-E194179B2B2E}"/>
    <dgm:cxn modelId="{9214283C-6A65-4C15-AD6A-A665F23DC477}" type="presOf" srcId="{811C8409-AE30-4F67-AD25-B1BC6D05A0D1}" destId="{75240069-65AC-4C96-8176-668FBC5D6E98}" srcOrd="0" destOrd="0" presId="urn:microsoft.com/office/officeart/2005/8/layout/hChevron3"/>
    <dgm:cxn modelId="{AE2C4CAF-1F35-4614-A9BA-D0E02FA48881}" srcId="{880C25E2-C184-47DF-9670-BB834929C3CB}" destId="{D53182CC-49DD-4B44-A514-8C72C76E07F5}" srcOrd="5" destOrd="0" parTransId="{C696FBDC-0CA2-45DE-BF31-5B0C97F2A1C5}" sibTransId="{34AC8BBF-64F0-4BF4-98E9-427ACC7248F5}"/>
    <dgm:cxn modelId="{C4EA524D-7CCA-441A-8FD3-6ABF9B879A9A}" type="presOf" srcId="{D51E1E1E-B8C8-44C9-BBAB-B087D48CF03C}" destId="{5DE9D8F3-2A86-4BD4-83C5-B3C9486E399E}" srcOrd="0" destOrd="0" presId="urn:microsoft.com/office/officeart/2005/8/layout/hChevron3"/>
    <dgm:cxn modelId="{F2F5C1F1-D95E-4A90-923D-2356BC4F377A}" type="presOf" srcId="{BC25DA33-70A9-4DB6-B645-8C6D13A0F575}" destId="{94994881-34B9-4C76-B567-B998832DB573}" srcOrd="0" destOrd="0" presId="urn:microsoft.com/office/officeart/2005/8/layout/hChevron3"/>
    <dgm:cxn modelId="{CA0770C3-8476-46F7-A618-FAE5F1BAADA5}" srcId="{880C25E2-C184-47DF-9670-BB834929C3CB}" destId="{10070D71-D861-46AD-91EE-0C91A6B12224}" srcOrd="2" destOrd="0" parTransId="{06898072-0146-4B6D-829B-004A9A18B059}" sibTransId="{2C3BB055-DE3E-42A2-958E-A963AFFF2141}"/>
    <dgm:cxn modelId="{7A5802AE-EE8C-468F-B497-9F1E2B11F23E}" srcId="{880C25E2-C184-47DF-9670-BB834929C3CB}" destId="{32565A23-EDFF-4558-8B06-99E2373F3321}" srcOrd="1" destOrd="0" parTransId="{792AB416-0ED9-4153-8FEB-2C55B8B5D133}" sibTransId="{954EE0F9-509B-4F93-B50B-795CEA2F5E39}"/>
    <dgm:cxn modelId="{51352B9B-981A-42EE-AE15-5B2DD0A8019B}" srcId="{880C25E2-C184-47DF-9670-BB834929C3CB}" destId="{BC25DA33-70A9-4DB6-B645-8C6D13A0F575}" srcOrd="0" destOrd="0" parTransId="{B9EB1707-2FA6-4496-B8CC-0F8CEB1ABDA2}" sibTransId="{0DAC9398-8E37-4442-8E40-B2DF2E07DCAE}"/>
    <dgm:cxn modelId="{48C36C23-90D1-4B6E-97F5-5706C63B6F77}" srcId="{880C25E2-C184-47DF-9670-BB834929C3CB}" destId="{811C8409-AE30-4F67-AD25-B1BC6D05A0D1}" srcOrd="3" destOrd="0" parTransId="{293AFA84-1166-4275-A265-246A74ABAC03}" sibTransId="{73BEC3DA-6AA5-4E2F-B4BF-31C4CF252CF2}"/>
    <dgm:cxn modelId="{1C248E59-59B3-4141-883A-44D6C2CA91D7}" type="presOf" srcId="{B7BEF82F-7A0B-466E-BD11-2F95D5F7A241}" destId="{689A7254-6757-436E-9091-028CAE62F8A3}" srcOrd="0" destOrd="0" presId="urn:microsoft.com/office/officeart/2005/8/layout/hChevron3"/>
    <dgm:cxn modelId="{B5041629-81CD-4431-AFE9-EB118BFA0F43}" type="presOf" srcId="{D53182CC-49DD-4B44-A514-8C72C76E07F5}" destId="{E71CB732-7EBC-42A6-9614-D3A3F3EE0A6C}" srcOrd="0" destOrd="0" presId="urn:microsoft.com/office/officeart/2005/8/layout/hChevron3"/>
    <dgm:cxn modelId="{81CC01F6-C35C-4F34-8B5E-D681A865FC8D}" type="presOf" srcId="{32565A23-EDFF-4558-8B06-99E2373F3321}" destId="{A2A56C77-D878-4C5C-BF08-765C6C6A2BA1}" srcOrd="0" destOrd="0" presId="urn:microsoft.com/office/officeart/2005/8/layout/hChevron3"/>
    <dgm:cxn modelId="{AA61D12B-4A31-4330-B201-F099451CBCED}" srcId="{880C25E2-C184-47DF-9670-BB834929C3CB}" destId="{D51E1E1E-B8C8-44C9-BBAB-B087D48CF03C}" srcOrd="6" destOrd="0" parTransId="{F23A1819-CD95-4A27-808D-6A9D89C48F5F}" sibTransId="{5D8D3E83-A1C7-4D5B-8480-A074A7518B48}"/>
    <dgm:cxn modelId="{11368FC1-07CA-494F-B0C5-81AE7140A97F}" type="presOf" srcId="{10070D71-D861-46AD-91EE-0C91A6B12224}" destId="{83354167-ACF7-4392-8900-B397228BB841}" srcOrd="0" destOrd="0" presId="urn:microsoft.com/office/officeart/2005/8/layout/hChevron3"/>
    <dgm:cxn modelId="{A9B929BC-0B18-4750-AB28-06CC518A7AF1}" type="presParOf" srcId="{D364A4F8-78B4-4549-947B-7406D995E480}" destId="{94994881-34B9-4C76-B567-B998832DB573}" srcOrd="0" destOrd="0" presId="urn:microsoft.com/office/officeart/2005/8/layout/hChevron3"/>
    <dgm:cxn modelId="{97D5BB6E-4614-4036-B1DB-C17982CDC56B}" type="presParOf" srcId="{D364A4F8-78B4-4549-947B-7406D995E480}" destId="{3793B3C2-FB16-43EE-915A-DDA57447E8CE}" srcOrd="1" destOrd="0" presId="urn:microsoft.com/office/officeart/2005/8/layout/hChevron3"/>
    <dgm:cxn modelId="{75F9A9D9-7EC5-4C5F-AC51-3638EF1031DD}" type="presParOf" srcId="{D364A4F8-78B4-4549-947B-7406D995E480}" destId="{A2A56C77-D878-4C5C-BF08-765C6C6A2BA1}" srcOrd="2" destOrd="0" presId="urn:microsoft.com/office/officeart/2005/8/layout/hChevron3"/>
    <dgm:cxn modelId="{B0C1242B-95F3-4B61-A959-471DF1BC5257}" type="presParOf" srcId="{D364A4F8-78B4-4549-947B-7406D995E480}" destId="{2EDBD937-AA53-4BEE-89A3-7B8B8840F9FA}" srcOrd="3" destOrd="0" presId="urn:microsoft.com/office/officeart/2005/8/layout/hChevron3"/>
    <dgm:cxn modelId="{E0F2DB3C-B6C7-461A-BA75-FC63C7BC1EF0}" type="presParOf" srcId="{D364A4F8-78B4-4549-947B-7406D995E480}" destId="{83354167-ACF7-4392-8900-B397228BB841}" srcOrd="4" destOrd="0" presId="urn:microsoft.com/office/officeart/2005/8/layout/hChevron3"/>
    <dgm:cxn modelId="{2C730C35-E958-41FA-A0C8-E4510C0DF019}" type="presParOf" srcId="{D364A4F8-78B4-4549-947B-7406D995E480}" destId="{D409CE19-8D33-44E4-886E-496C73EEF2D3}" srcOrd="5" destOrd="0" presId="urn:microsoft.com/office/officeart/2005/8/layout/hChevron3"/>
    <dgm:cxn modelId="{20A64913-123F-4A0D-9D3C-2B38B920C5D9}" type="presParOf" srcId="{D364A4F8-78B4-4549-947B-7406D995E480}" destId="{75240069-65AC-4C96-8176-668FBC5D6E98}" srcOrd="6" destOrd="0" presId="urn:microsoft.com/office/officeart/2005/8/layout/hChevron3"/>
    <dgm:cxn modelId="{8AA2B5DA-F7C0-4F75-A57E-EA134C43A01E}" type="presParOf" srcId="{D364A4F8-78B4-4549-947B-7406D995E480}" destId="{0511CF72-71F9-4DFC-B6ED-9D8DD052E780}" srcOrd="7" destOrd="0" presId="urn:microsoft.com/office/officeart/2005/8/layout/hChevron3"/>
    <dgm:cxn modelId="{7BCF2B56-3B91-43E3-A670-CC13B1B5707C}" type="presParOf" srcId="{D364A4F8-78B4-4549-947B-7406D995E480}" destId="{689A7254-6757-436E-9091-028CAE62F8A3}" srcOrd="8" destOrd="0" presId="urn:microsoft.com/office/officeart/2005/8/layout/hChevron3"/>
    <dgm:cxn modelId="{7AB7A562-40D7-4085-8948-183A5E53A5FA}" type="presParOf" srcId="{D364A4F8-78B4-4549-947B-7406D995E480}" destId="{FB892987-FA22-4749-BFB8-8608D33E4DC4}" srcOrd="9" destOrd="0" presId="urn:microsoft.com/office/officeart/2005/8/layout/hChevron3"/>
    <dgm:cxn modelId="{F67456DE-F4E3-48A8-8092-7006E29A0C9F}" type="presParOf" srcId="{D364A4F8-78B4-4549-947B-7406D995E480}" destId="{E71CB732-7EBC-42A6-9614-D3A3F3EE0A6C}" srcOrd="10" destOrd="0" presId="urn:microsoft.com/office/officeart/2005/8/layout/hChevron3"/>
    <dgm:cxn modelId="{5993631D-7715-4C92-AC81-76007F171AC4}" type="presParOf" srcId="{D364A4F8-78B4-4549-947B-7406D995E480}" destId="{7CA5CA0D-1711-4687-BAFA-D5DC5FD53376}" srcOrd="11" destOrd="0" presId="urn:microsoft.com/office/officeart/2005/8/layout/hChevron3"/>
    <dgm:cxn modelId="{661345F4-16D8-482D-B16E-923AB0228316}" type="presParOf" srcId="{D364A4F8-78B4-4549-947B-7406D995E480}" destId="{5DE9D8F3-2A86-4BD4-83C5-B3C9486E399E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94881-34B9-4C76-B567-B998832DB573}">
      <dsp:nvSpPr>
        <dsp:cNvPr id="0" name=""/>
        <dsp:cNvSpPr/>
      </dsp:nvSpPr>
      <dsp:spPr>
        <a:xfrm>
          <a:off x="4225" y="1945196"/>
          <a:ext cx="1280102" cy="63557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Defining the policy problem	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4225" y="1945196"/>
        <a:ext cx="1121210" cy="635570"/>
      </dsp:txXfrm>
    </dsp:sp>
    <dsp:sp modelId="{A2A56C77-D878-4C5C-BF08-765C6C6A2BA1}">
      <dsp:nvSpPr>
        <dsp:cNvPr id="0" name=""/>
        <dsp:cNvSpPr/>
      </dsp:nvSpPr>
      <dsp:spPr>
        <a:xfrm>
          <a:off x="966542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Identifying the policy objective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1284327" y="1945196"/>
        <a:ext cx="953356" cy="635570"/>
      </dsp:txXfrm>
    </dsp:sp>
    <dsp:sp modelId="{83354167-ACF7-4392-8900-B397228BB841}">
      <dsp:nvSpPr>
        <dsp:cNvPr id="0" name=""/>
        <dsp:cNvSpPr/>
      </dsp:nvSpPr>
      <dsp:spPr>
        <a:xfrm>
          <a:off x="2237683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Thinking about policy options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2555468" y="1945196"/>
        <a:ext cx="953356" cy="635570"/>
      </dsp:txXfrm>
    </dsp:sp>
    <dsp:sp modelId="{75240069-65AC-4C96-8176-668FBC5D6E98}">
      <dsp:nvSpPr>
        <dsp:cNvPr id="0" name=""/>
        <dsp:cNvSpPr/>
      </dsp:nvSpPr>
      <dsp:spPr>
        <a:xfrm>
          <a:off x="3508825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Conducting an impact analysis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3826610" y="1945196"/>
        <a:ext cx="953356" cy="635570"/>
      </dsp:txXfrm>
    </dsp:sp>
    <dsp:sp modelId="{689A7254-6757-436E-9091-028CAE62F8A3}">
      <dsp:nvSpPr>
        <dsp:cNvPr id="0" name=""/>
        <dsp:cNvSpPr/>
      </dsp:nvSpPr>
      <dsp:spPr>
        <a:xfrm>
          <a:off x="4779966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Consulting with stakeholders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5097751" y="1945196"/>
        <a:ext cx="953356" cy="635570"/>
      </dsp:txXfrm>
    </dsp:sp>
    <dsp:sp modelId="{E71CB732-7EBC-42A6-9614-D3A3F3EE0A6C}">
      <dsp:nvSpPr>
        <dsp:cNvPr id="0" name=""/>
        <dsp:cNvSpPr/>
      </dsp:nvSpPr>
      <dsp:spPr>
        <a:xfrm>
          <a:off x="6051107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Presenting a conclusion and a way forward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6368892" y="1945196"/>
        <a:ext cx="953356" cy="635570"/>
      </dsp:txXfrm>
    </dsp:sp>
    <dsp:sp modelId="{5DE9D8F3-2A86-4BD4-83C5-B3C9486E399E}">
      <dsp:nvSpPr>
        <dsp:cNvPr id="0" name=""/>
        <dsp:cNvSpPr/>
      </dsp:nvSpPr>
      <dsp:spPr>
        <a:xfrm>
          <a:off x="7322248" y="1945196"/>
          <a:ext cx="1588926" cy="63557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Cambria" panose="02040503050406030204" pitchFamily="18" charset="0"/>
            </a:rPr>
            <a:t>Enforcing and reviewing the proposed option</a:t>
          </a:r>
          <a:endParaRPr lang="en-US" sz="1050" kern="1200" dirty="0">
            <a:latin typeface="Cambria" panose="02040503050406030204" pitchFamily="18" charset="0"/>
          </a:endParaRPr>
        </a:p>
      </dsp:txBody>
      <dsp:txXfrm>
        <a:off x="7640033" y="1945196"/>
        <a:ext cx="953356" cy="635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539806" y="8896350"/>
            <a:ext cx="39944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4917" rIns="91438" bIns="44917" anchor="ctr">
            <a:spAutoFit/>
          </a:bodyPr>
          <a:lstStyle>
            <a:lvl1pPr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7D7D0DA5-1B08-4D69-9ACB-268B836F4968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163880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26404" y="4340226"/>
            <a:ext cx="6557594" cy="4608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38" tIns="44917" rIns="91438" bIns="44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04850"/>
            <a:ext cx="501650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539806" y="8894764"/>
            <a:ext cx="39944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8" tIns="44917" rIns="91438" bIns="44917" anchor="ctr">
            <a:spAutoFit/>
          </a:bodyPr>
          <a:lstStyle>
            <a:lvl1pPr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fld id="{19E1A2A2-81BF-4A32-B9E1-4273714DDDB9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732515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102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51060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503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60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3271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407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57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0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122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920403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539259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699397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438161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04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3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02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43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9212-1F6E-4869-BD68-AE6E86B5A8FD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EDB265-8A17-48B9-BE07-F01B70CD76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603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51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DB950-3AB2-4A63-8F81-433CFA03992A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85124-13A5-4C30-AF91-98E209973A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500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46E8-9892-4C91-9962-1B3B945F3580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7956AF-7B7F-4A97-A240-36DECF23BA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256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C67C1-5475-40DA-B164-8A27A7E218FA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08F16-8E6E-4556-95B7-B8244D30FC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761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92CD-DA7E-4D5B-BD2E-DFEE109F24EF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9E345F-21EF-41E2-BD2C-62D8428A09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54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5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9A7B-1262-4962-8BF4-C6FF92EEE148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40E6C-9F86-4768-847E-3AA1073CC9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299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7" b="37704"/>
          <a:stretch>
            <a:fillRect/>
          </a:stretch>
        </p:blipFill>
        <p:spPr bwMode="auto">
          <a:xfrm>
            <a:off x="0" y="5410200"/>
            <a:ext cx="1562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D90CC-737C-4E2F-8BF0-CC5FF25683DF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BB6CCE-D614-4FEB-A31D-19B3066DF0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756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1197-B87C-474A-93E7-575844603C95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CFE0E-C761-42D1-9F7A-52BEEBFEEA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911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67A5CF-F269-4211-AC8E-33DC52E83D5A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66A1910-67AA-4A79-809C-9EF780A75A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0" r:id="rId1"/>
    <p:sldLayoutId id="2147484676" r:id="rId2"/>
    <p:sldLayoutId id="2147484681" r:id="rId3"/>
    <p:sldLayoutId id="2147484677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16B59DA-883D-40D0-83AB-4C558691EA74}" type="datetimeFigureOut">
              <a:rPr lang="en-US"/>
              <a:pPr>
                <a:defRPr/>
              </a:pPr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55C5B4-8978-44C3-8DBF-072DF53632F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2" r:id="rId1"/>
    <p:sldLayoutId id="2147484678" r:id="rId2"/>
    <p:sldLayoutId id="2147484683" r:id="rId3"/>
    <p:sldLayoutId id="2147484679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regulatoryreform.com/wp-content/uploads/2015/02/World-Bank-RIALightNov2009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obamawhitehouse.archives.gov/sites/default/files/omb/inforeg/revised_circular_a-119_as_of_1_22.pdf" TargetMode="External"/><Relationship Id="rId4" Type="http://schemas.openxmlformats.org/officeDocument/2006/relationships/hyperlink" Target="https://obamawhitehouse.archives.gov/omb/circulars_a004_a-4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33400"/>
            <a:ext cx="8496300" cy="2057400"/>
          </a:xfrm>
        </p:spPr>
        <p:txBody>
          <a:bodyPr lIns="90484" tIns="44448" rIns="90484" bIns="44448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50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5000" b="1" dirty="0" smtClean="0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Regulatory Impact Analysis</a:t>
            </a:r>
            <a:r>
              <a:rPr lang="en-US" altLang="en-US" sz="5000" dirty="0" smtClean="0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/>
            </a:r>
            <a:br>
              <a:rPr lang="en-US" altLang="en-US" sz="5000" dirty="0" smtClean="0">
                <a:solidFill>
                  <a:srgbClr val="002060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altLang="en-US" sz="2700" dirty="0" smtClean="0">
                <a:solidFill>
                  <a:schemeClr val="tx2"/>
                </a:solidFill>
                <a:latin typeface="Cambria" panose="02040503050406030204" pitchFamily="18" charset="0"/>
              </a:rPr>
              <a:t>Why RIA Matters</a:t>
            </a:r>
            <a:r>
              <a:rPr lang="en-US" altLang="en-US" dirty="0" smtClean="0">
                <a:solidFill>
                  <a:srgbClr val="002060"/>
                </a:solidFill>
              </a:rPr>
              <a:t/>
            </a:r>
            <a:br>
              <a:rPr lang="en-US" altLang="en-US" dirty="0" smtClean="0">
                <a:solidFill>
                  <a:srgbClr val="002060"/>
                </a:solidFill>
              </a:rPr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altLang="en-US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124200"/>
            <a:ext cx="7497762" cy="2971800"/>
          </a:xfrm>
        </p:spPr>
        <p:txBody>
          <a:bodyPr lIns="90484" tIns="44448" rIns="90484" bIns="44448" rtlCol="0">
            <a:normAutofit fontScale="40000" lnSpcReduction="20000"/>
          </a:bodyPr>
          <a:lstStyle/>
          <a:p>
            <a:pPr marL="342900" indent="-3429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900" dirty="0" smtClean="0"/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5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Maupto, Mozambique</a:t>
            </a:r>
            <a:endParaRPr lang="en-US" altLang="en-US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5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May 21-22, 2018</a:t>
            </a:r>
            <a:endParaRPr lang="en-US" altLang="en-US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endParaRPr lang="en-US" altLang="en-US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en-US" sz="5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Kent Shigetomi</a:t>
            </a:r>
          </a:p>
          <a:p>
            <a:pPr marL="342900" indent="-342900" eaLnBrk="1" hangingPunct="1">
              <a:lnSpc>
                <a:spcPct val="80000"/>
              </a:lnSpc>
            </a:pPr>
            <a:r>
              <a:rPr lang="en-US" altLang="ja-JP" sz="5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Office </a:t>
            </a:r>
            <a:r>
              <a:rPr lang="en-US" altLang="ja-JP" sz="5400" dirty="0">
                <a:solidFill>
                  <a:schemeClr val="tx2"/>
                </a:solidFill>
                <a:latin typeface="Cambria" panose="02040503050406030204" pitchFamily="18" charset="0"/>
              </a:rPr>
              <a:t>of </a:t>
            </a:r>
            <a:r>
              <a:rPr lang="en-US" altLang="ja-JP" sz="5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the U.S. Trade Representative</a:t>
            </a:r>
          </a:p>
          <a:p>
            <a:pPr marL="342900" indent="-342900" eaLnBrk="1" hangingPunct="1">
              <a:lnSpc>
                <a:spcPct val="80000"/>
              </a:lnSpc>
            </a:pPr>
            <a:endParaRPr lang="en-US" altLang="ja-JP" sz="5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000" dirty="0" smtClean="0">
              <a:solidFill>
                <a:srgbClr val="000066"/>
              </a:solidFill>
              <a:latin typeface="Cambria" pitchFamily="18" charset="0"/>
            </a:endParaRPr>
          </a:p>
          <a:p>
            <a:pPr marL="342900" indent="-342900"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0066"/>
                </a:solidFill>
                <a:latin typeface="Cambria" pitchFamily="18" charset="0"/>
              </a:rPr>
              <a:t>	</a:t>
            </a:r>
            <a:endParaRPr lang="en-US" sz="1300" dirty="0" smtClean="0">
              <a:solidFill>
                <a:srgbClr val="000066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Monetizing Costs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95300" y="1417638"/>
            <a:ext cx="89154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Costs generally fall into two categories</a:t>
            </a:r>
          </a:p>
          <a:p>
            <a:pPr lvl="1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One-time (i.e., implementation) costs</a:t>
            </a:r>
          </a:p>
          <a:p>
            <a:pPr lvl="2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Planning, training and construction</a:t>
            </a:r>
          </a:p>
          <a:p>
            <a:pPr lvl="1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Recurring (i.e., Operating and Maintenance (O&amp;M) costs)</a:t>
            </a:r>
          </a:p>
          <a:p>
            <a:pPr lvl="2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Inspection, training and recordkeeping</a:t>
            </a:r>
          </a:p>
          <a:p>
            <a:pPr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Sensitivities</a:t>
            </a:r>
          </a:p>
          <a:p>
            <a:pPr lvl="1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Lack of homogeneity</a:t>
            </a:r>
          </a:p>
          <a:p>
            <a:pPr lvl="1">
              <a:buClr>
                <a:srgbClr val="FF0000"/>
              </a:buClr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Uncertainty of cost drivers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357D479D-9A8C-4AD2-8384-8483C73BCDA5}" type="slidenum">
              <a:rPr lang="en-US" altLang="en-US" smtClean="0">
                <a:solidFill>
                  <a:srgbClr val="898989"/>
                </a:solidFill>
              </a:rPr>
              <a:pPr/>
              <a:t>9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880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Accounting for Regulatory Benefits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Account for all benefits - monetized, quantified, or qualified</a:t>
            </a:r>
          </a:p>
          <a:p>
            <a:pPr>
              <a:buClr>
                <a:srgbClr val="FF0000"/>
              </a:buClr>
            </a:pPr>
            <a:r>
              <a:rPr lang="en-US" altLang="en-US" sz="2800" dirty="0">
                <a:solidFill>
                  <a:srgbClr val="002060"/>
                </a:solidFill>
                <a:latin typeface="Cambria" panose="02040503050406030204" pitchFamily="18" charset="0"/>
              </a:rPr>
              <a:t>A</a:t>
            </a: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nalyze benefits for both the proposed option and major alternatives</a:t>
            </a:r>
          </a:p>
          <a:p>
            <a:pPr>
              <a:buClr>
                <a:srgbClr val="FF0000"/>
              </a:buClr>
            </a:pP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Consider when benefits will be realized - discounting</a:t>
            </a:r>
          </a:p>
          <a:p>
            <a:pPr>
              <a:buClr>
                <a:srgbClr val="FF0000"/>
              </a:buClr>
            </a:pP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Discuss qualitative benefits in detail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5F2C420-BBE9-4442-9F5C-56DB5E572067}" type="slidenum">
              <a:rPr lang="en-US" altLang="en-US" smtClean="0">
                <a:solidFill>
                  <a:srgbClr val="898989"/>
                </a:solidFill>
              </a:rPr>
              <a:pPr/>
              <a:t>10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Cambria" panose="02040503050406030204" pitchFamily="18" charset="0"/>
              </a:rPr>
              <a:t>Maximize Net Benefits</a:t>
            </a:r>
            <a:endParaRPr lang="en-US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endParaRPr lang="en-US" altLang="en-US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>
              <a:buClr>
                <a:srgbClr val="FF0000"/>
              </a:buClr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Net of costs and benefits 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Aim to maximize </a:t>
            </a:r>
          </a:p>
          <a:p>
            <a:pPr marL="0" indent="0" algn="ctr">
              <a:buClr>
                <a:srgbClr val="FF0000"/>
              </a:buClr>
              <a:buNone/>
            </a:pPr>
            <a:r>
              <a:rPr lang="en-US" altLang="en-US" dirty="0">
                <a:solidFill>
                  <a:srgbClr val="002060"/>
                </a:solidFill>
                <a:latin typeface="Cambria" panose="02040503050406030204" pitchFamily="18" charset="0"/>
              </a:rPr>
              <a:t>P</a:t>
            </a:r>
            <a:r>
              <a:rPr lang="en-US" alt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rovide </a:t>
            </a:r>
            <a:r>
              <a:rPr lang="en-US" altLang="en-US" dirty="0">
                <a:solidFill>
                  <a:srgbClr val="002060"/>
                </a:solidFill>
                <a:latin typeface="Cambria" panose="02040503050406030204" pitchFamily="18" charset="0"/>
              </a:rPr>
              <a:t>the net benefits for each alternative</a:t>
            </a:r>
          </a:p>
        </p:txBody>
      </p:sp>
    </p:spTree>
    <p:extLst>
      <p:ext uri="{BB962C8B-B14F-4D97-AF65-F5344CB8AC3E}">
        <p14:creationId xmlns:p14="http://schemas.microsoft.com/office/powerpoint/2010/main" val="179637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Treatment of Uncertainty</a:t>
            </a:r>
            <a:endParaRPr lang="en-US" sz="36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9154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Where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level of scientific uncertainty is very high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If probabilistic approach is not possible, evaluate discrete alternative scenarios using a range of plausible scenarios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If uncertainty due to lack of data, evaluate additional research prior to rulemaking as an explicit regulatory alternative</a:t>
            </a:r>
          </a:p>
          <a:p>
            <a:pPr>
              <a:buClr>
                <a:srgbClr val="FF0000"/>
              </a:buClr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For all rules in excess of $1 billion</a:t>
            </a:r>
          </a:p>
          <a:p>
            <a:pPr lvl="1">
              <a:buClr>
                <a:srgbClr val="FF0000"/>
              </a:buClr>
            </a:pPr>
            <a:r>
              <a:rPr 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Formal quantitative analysis of the relevant uncertainties about benefits (e.g., simulation models, use of expert judgment elicitation)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8960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Distributional Effects</a:t>
            </a:r>
            <a:endParaRPr lang="en-US" sz="36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95400"/>
            <a:ext cx="89154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Those who bear the costs of a regulation and those who bear the benefits are often not the same people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Refers to the impact of a regulatory action across the population and economy, divided up in various ways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Provide a separate description of distributional effects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How benefits and costs are distributed among sub-populations of particular concern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Where distribute effects are important, alternatives should describe quantitatively, to the extent possible, the magnitude, likelihood and severity of impacts</a:t>
            </a:r>
            <a:endParaRPr lang="en-US" sz="28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5398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Tailoring the RIA Process to the Economy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95300" y="1417638"/>
            <a:ext cx="8915400" cy="4525963"/>
          </a:xfrm>
        </p:spPr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F</a:t>
            </a: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ive basic criteria in sequential order: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Political commitment to establish and operate an effective and self-sustaining RIA process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Unit or group of regulatory reformers – preferably based in a central agenda of economies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Clear and consistently applied criteria and rules to screen regulatory proposals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Transparent policy development process that includes consultation with stakeholders</a:t>
            </a: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Capacity building programs involving preparation of guidelines; training of officials preparing RIA and facilitating the required cultural changes and establishing monitoring, evaluation and reporting systems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9189011-80F9-41C6-BE7E-95F560628A20}" type="slidenum">
              <a:rPr lang="en-US" altLang="en-US" smtClean="0">
                <a:solidFill>
                  <a:srgbClr val="898989"/>
                </a:solidFill>
              </a:rPr>
              <a:pPr/>
              <a:t>14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Building Efficient, Cost-Effective RIAs</a:t>
            </a:r>
            <a:endParaRPr lang="en-US" sz="36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7638"/>
            <a:ext cx="8915400" cy="4708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Analysis should drive decision </a:t>
            </a: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making. Involve economists and analysts early in the regulatory process.  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Evaluate the regulatory analysis against the provisions in the draft rule.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Do the benefits and costs adequately capture the effects of each provision?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Are the assumptions surrounding the analysis correct?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Use plain language and clear organization. </a:t>
            </a:r>
            <a:r>
              <a:rPr 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T</a:t>
            </a: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 RIA should be understood by a non-expert.</a:t>
            </a:r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4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2060"/>
                </a:solidFill>
                <a:latin typeface="Cambria" panose="02040503050406030204" pitchFamily="18" charset="0"/>
              </a:rPr>
              <a:t>Building Efficient, Cost-Effective RIAs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Present a clear “Problem Statement.” 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Possible alternatives should address the identified problem(s).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Consider at least one alternative that is more stringent and at least one alternative that is less stringent than the selected alternative.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Requests for comment should be clear and well directed.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Check for citation of sources on data and assumptions.</a:t>
            </a:r>
            <a:endParaRPr 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312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References</a:t>
            </a: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0000"/>
              </a:buClr>
              <a:buNone/>
            </a:pPr>
            <a:r>
              <a:rPr 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World Bank, “Making it Work: ‘RIA Light’ for 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Developing Countries</a:t>
            </a:r>
            <a:r>
              <a:rPr 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:” </a:t>
            </a:r>
            <a:r>
              <a:rPr lang="en-US" sz="2000" dirty="0">
                <a:latin typeface="Cambria" panose="02040503050406030204" pitchFamily="18" charset="0"/>
                <a:hlinkClick r:id="rId3"/>
              </a:rPr>
              <a:t>http://</a:t>
            </a:r>
            <a:r>
              <a:rPr lang="en-US" sz="2000" dirty="0" smtClean="0">
                <a:latin typeface="Cambria" panose="02040503050406030204" pitchFamily="18" charset="0"/>
                <a:hlinkClick r:id="rId3"/>
              </a:rPr>
              <a:t>regulatoryreform.com/wp-content/uploads/2015/02/World-Bank-RIALightNov2009.pdf</a:t>
            </a: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0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OMB Circular A-4, “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Regulatory Analysis,” </a:t>
            </a:r>
            <a:r>
              <a:rPr lang="en-US" sz="2000" dirty="0">
                <a:latin typeface="Cambria" panose="02040503050406030204" pitchFamily="18" charset="0"/>
                <a:hlinkClick r:id="rId4"/>
              </a:rPr>
              <a:t>https://obamawhitehouse.archives.gov/omb/circulars_a004_a-4</a:t>
            </a:r>
            <a:r>
              <a:rPr lang="en-US" sz="2000" dirty="0" smtClean="0">
                <a:latin typeface="Cambria" panose="02040503050406030204" pitchFamily="18" charset="0"/>
                <a:hlinkClick r:id="rId4"/>
              </a:rPr>
              <a:t>/</a:t>
            </a:r>
            <a:endParaRPr lang="en-US" sz="2000" dirty="0" smtClean="0">
              <a:latin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0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OMB Circular A-119, “Federal Participation in the Development and Use of Voluntary Consensus Standards and in Conformity </a:t>
            </a:r>
            <a:r>
              <a:rPr lang="en-US" sz="2000" dirty="0">
                <a:solidFill>
                  <a:srgbClr val="002060"/>
                </a:solidFill>
                <a:latin typeface="Cambria" panose="02040503050406030204" pitchFamily="18" charset="0"/>
              </a:rPr>
              <a:t>Assessment Activities,” </a:t>
            </a:r>
            <a:r>
              <a:rPr lang="en-US" sz="2000" dirty="0">
                <a:latin typeface="Cambria" panose="02040503050406030204" pitchFamily="18" charset="0"/>
                <a:hlinkClick r:id="rId5"/>
              </a:rPr>
              <a:t>https://</a:t>
            </a:r>
            <a:r>
              <a:rPr lang="en-US" sz="2000" dirty="0" smtClean="0">
                <a:latin typeface="Cambria" panose="02040503050406030204" pitchFamily="18" charset="0"/>
                <a:hlinkClick r:id="rId5"/>
              </a:rPr>
              <a:t>obamawhitehouse.archives.gov/sites/default/files/omb/inforeg/revised_circular_a-119_as_of_1_22.pdf</a:t>
            </a:r>
            <a:r>
              <a:rPr lang="en-US" sz="2000" dirty="0" smtClean="0">
                <a:latin typeface="Cambria" panose="020405030504060302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114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9144000" cy="639762"/>
          </a:xfrm>
          <a:noFill/>
        </p:spPr>
        <p:txBody>
          <a:bodyPr lIns="90484" tIns="44448" rIns="90484" bIns="44448"/>
          <a:lstStyle/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Agenda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9144000" cy="5029200"/>
          </a:xfrm>
        </p:spPr>
        <p:txBody>
          <a:bodyPr lIns="90484" tIns="44448" rIns="90484" bIns="44448" rtlCol="0">
            <a:normAutofit/>
          </a:bodyPr>
          <a:lstStyle/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What is Regulatory Impact Analysis (RIA)?</a:t>
            </a: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When is it Appropriate to Regulate?</a:t>
            </a: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Why does RIA Matter?</a:t>
            </a: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Tailoring the RIA Process to the Economy</a:t>
            </a: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Building Efficient, Cost-Effective RIAs</a:t>
            </a: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algn="ctr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18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q"/>
              <a:defRPr/>
            </a:pPr>
            <a:endParaRPr lang="en-US" altLang="en-US" sz="1800" dirty="0" smtClean="0">
              <a:solidFill>
                <a:srgbClr val="002060"/>
              </a:solidFill>
            </a:endParaRP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4D01ECC7-BA57-4716-B7E3-3A5E5C9CA8EC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9144000" cy="639762"/>
          </a:xfrm>
          <a:noFill/>
        </p:spPr>
        <p:txBody>
          <a:bodyPr lIns="90484" tIns="44448" rIns="90484" bIns="44448"/>
          <a:lstStyle/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What is RIA?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12762" y="1166812"/>
            <a:ext cx="8869363" cy="49371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RIA is a flexible and adaptable tool that should always: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Be proportional to the situation.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Follow consistent guidance for complexity and level of analysis.</a:t>
            </a:r>
          </a:p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4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Elements </a:t>
            </a: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of a Regulatory Impact </a:t>
            </a: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Analysis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Statement </a:t>
            </a:r>
            <a:r>
              <a:rPr lang="en-US" alt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of need for the proposed rule that identifies the nature and significance of the problem (e.g., identification of the market failure).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Examination </a:t>
            </a:r>
            <a:r>
              <a:rPr lang="en-US" alt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of alternative approaches to addressing the problem.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Analysis </a:t>
            </a:r>
            <a:r>
              <a:rPr lang="en-US" altLang="en-US" sz="1800" dirty="0">
                <a:solidFill>
                  <a:srgbClr val="002060"/>
                </a:solidFill>
                <a:latin typeface="Cambria" panose="02040503050406030204" pitchFamily="18" charset="0"/>
              </a:rPr>
              <a:t>of the costs and benefits of each alternative</a:t>
            </a: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.</a:t>
            </a:r>
          </a:p>
          <a:p>
            <a:pPr marL="457200" lvl="1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en-US" altLang="en-US" sz="18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200" dirty="0">
                <a:solidFill>
                  <a:srgbClr val="002060"/>
                </a:solidFill>
                <a:latin typeface="Cambria" panose="02040503050406030204" pitchFamily="18" charset="0"/>
              </a:rPr>
              <a:t>OMB Circular A-4: Guidelines for the Conduct of Regulatory Analysis (September 2003)</a:t>
            </a: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/>
            </a:pPr>
            <a:endParaRPr lang="en-US" altLang="en-US" sz="1800" dirty="0" smtClean="0">
              <a:latin typeface="Cambria" panose="02040503050406030204" pitchFamily="18" charset="0"/>
            </a:endParaRPr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FBC3B0BE-8E32-4206-8976-131B7002EE74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73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Cambria" panose="02040503050406030204" pitchFamily="18" charset="0"/>
              </a:rPr>
              <a:t>Regulatory Impact Analysis</a:t>
            </a:r>
            <a:endParaRPr lang="en-US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696526"/>
              </p:ext>
            </p:extLst>
          </p:nvPr>
        </p:nvGraphicFramePr>
        <p:xfrm>
          <a:off x="485775" y="1417638"/>
          <a:ext cx="8915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495300" y="3048000"/>
            <a:ext cx="8915400" cy="3048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Regulatory Impact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5300" y="4805516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Source: World Bank, available at http</a:t>
            </a:r>
            <a:r>
              <a:rPr lang="en-US" sz="1200" dirty="0">
                <a:solidFill>
                  <a:srgbClr val="002060"/>
                </a:solidFill>
                <a:latin typeface="Cambria" panose="02040503050406030204" pitchFamily="18" charset="0"/>
              </a:rPr>
              <a:t>://regulatoryreform.com/wp-content/uploads/2015/02/World-Bank-RIALightNov2009.pdf. </a:t>
            </a:r>
          </a:p>
        </p:txBody>
      </p:sp>
    </p:spTree>
    <p:extLst>
      <p:ext uri="{BB962C8B-B14F-4D97-AF65-F5344CB8AC3E}">
        <p14:creationId xmlns:p14="http://schemas.microsoft.com/office/powerpoint/2010/main" val="114741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9144000" cy="639762"/>
          </a:xfrm>
          <a:noFill/>
        </p:spPr>
        <p:txBody>
          <a:bodyPr lIns="90484" tIns="44448" rIns="90484" bIns="44448"/>
          <a:lstStyle/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Regulatory Impact Analysis (RIA)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793163" cy="5287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Basic Goals 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Maximize net benefits to society—or at least ensure that benefits justify costs.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Promote economic efficiency by regulating only where markets fail, and when regulating, by using cost-effective and market-based approaches.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Increase the transparency of the regulatory system.</a:t>
            </a:r>
          </a:p>
          <a:p>
            <a:pPr marL="457200" lvl="1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18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RIA assesses the anticipated consequences a regulation and estimates associated benefits and costs.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Helps to organize and consolidate all the possible impacts and elements for decisions at various stages of policy development.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Provides clear and transparent methodologies and criteria for new or existing regulations.</a:t>
            </a:r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28E65045-53D3-4371-B199-E17A47609387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When and why is it Appropriate to Regulate?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95300" y="1408113"/>
            <a:ext cx="89154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What is the need for regulation?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Market failure or some other compelling public interest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>
                <a:solidFill>
                  <a:srgbClr val="002060"/>
                </a:solidFill>
                <a:latin typeface="Cambria" panose="02040503050406030204" pitchFamily="18" charset="0"/>
              </a:rPr>
              <a:t>Should describe the failure both qualitatively and quantitatively, where </a:t>
            </a: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feasible</a:t>
            </a:r>
          </a:p>
          <a:p>
            <a:pPr>
              <a:buClr>
                <a:srgbClr val="FF0000"/>
              </a:buClr>
            </a:pPr>
            <a:r>
              <a:rPr lang="en-US" alt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What is the market failure?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Externality, common property resource and public good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Market power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Inadequate or asymmetric information</a:t>
            </a:r>
          </a:p>
          <a:p>
            <a:pPr lvl="1"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Other social purposes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altLang="en-US" sz="24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977C8E3-9038-42D8-96E3-7D16262F40B2}" type="slidenum">
              <a:rPr lang="en-US" altLang="en-US" smtClean="0">
                <a:solidFill>
                  <a:srgbClr val="898989"/>
                </a:solidFill>
              </a:rPr>
              <a:pPr/>
              <a:t>5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8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9144000" cy="639762"/>
          </a:xfrm>
          <a:noFill/>
        </p:spPr>
        <p:txBody>
          <a:bodyPr lIns="90484" tIns="44448" rIns="90484" bIns="44448"/>
          <a:lstStyle/>
          <a:p>
            <a:pPr eaLnBrk="1" hangingPunct="1"/>
            <a:r>
              <a:rPr lang="en-US" altLang="en-US" sz="32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Why Does Regulatory Analysis Matter?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8"/>
            <a:ext cx="8869363" cy="49371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Good analysis helps provide a reasonable basis for rulemaking.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Evidence- and science-based decision making</a:t>
            </a:r>
          </a:p>
          <a:p>
            <a:pPr marL="457200" lvl="1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endParaRPr lang="en-US" altLang="en-US" sz="20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None/>
              <a:defRPr/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Good analysis is critical to inform stakeholders: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Decision-makers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Interested/Affected Parties (regulated entities and stakeholders)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Congress</a:t>
            </a:r>
          </a:p>
          <a:p>
            <a:pPr lvl="1" eaLnBrk="1" fontAlgn="auto" hangingPunct="1"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The Public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endParaRPr lang="en-US" altLang="en-US" sz="1800" dirty="0" smtClean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fld id="{A833E9E3-4BA6-4694-AED9-6B079B591B34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Using Benefit-Cost Analysis (BCA)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Provides a systematic way for identifying and evaluating the likely outcomes of alternative regulatory choices</a:t>
            </a:r>
          </a:p>
          <a:p>
            <a:pPr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Evaluates the incremental benefits and costs</a:t>
            </a:r>
          </a:p>
          <a:p>
            <a:pPr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The size of the net benefits indicates whether one policy is more efficient than another</a:t>
            </a:r>
          </a:p>
          <a:p>
            <a:pPr lvl="1">
              <a:buClr>
                <a:srgbClr val="FF0000"/>
              </a:buClr>
            </a:pPr>
            <a:r>
              <a:rPr lang="en-US" altLang="en-US" sz="20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Absolute difference between benefits and costs</a:t>
            </a:r>
          </a:p>
          <a:p>
            <a:pPr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Should try monetize or quantify, where possible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977C8E3-9038-42D8-96E3-7D16262F40B2}" type="slidenum">
              <a:rPr lang="en-US" altLang="en-US" smtClean="0">
                <a:solidFill>
                  <a:srgbClr val="898989"/>
                </a:solidFill>
              </a:rPr>
              <a:pPr/>
              <a:t>7</a:t>
            </a:fld>
            <a:endParaRPr lang="en-US" alt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Baseline Characterization</a:t>
            </a:r>
            <a:endParaRPr lang="en-US" sz="36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Evolution of the market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Changes in external factors affecting expected benefits and costs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Changes in regulations promulgated by the agency or other economies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Degree of compliance by regulated entities with other regulation</a:t>
            </a:r>
          </a:p>
          <a:p>
            <a:pPr>
              <a:buClr>
                <a:srgbClr val="FF0000"/>
              </a:buClr>
            </a:pPr>
            <a:r>
              <a:rPr lang="en-US" sz="28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Potential to develop more than one baseline</a:t>
            </a:r>
            <a:endParaRPr lang="en-US" sz="2800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7FDF6-0269-437D-821A-43355B6F616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727237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V7HW2WYZSAY5-2102554853-13628</_dlc_DocId>
    <_dlc_DocIdUrl xmlns="bbd4acb0-43d6-4317-ab0b-803dc468f016">
      <Url>https://share.ansi.org/_layouts/15/DocIdRedir.aspx?ID=V7HW2WYZSAY5-2102554853-13628</Url>
      <Description>V7HW2WYZSAY5-2102554853-13628</Description>
    </_dlc_DocIdUrl>
  </documentManagement>
</p:properties>
</file>

<file path=customXml/itemProps1.xml><?xml version="1.0" encoding="utf-8"?>
<ds:datastoreItem xmlns:ds="http://schemas.openxmlformats.org/officeDocument/2006/customXml" ds:itemID="{989AFA46-CBF4-4BCB-B681-BB829435E1EF}"/>
</file>

<file path=customXml/itemProps2.xml><?xml version="1.0" encoding="utf-8"?>
<ds:datastoreItem xmlns:ds="http://schemas.openxmlformats.org/officeDocument/2006/customXml" ds:itemID="{927441E1-B15F-4938-B3FF-F19010C95273}"/>
</file>

<file path=customXml/itemProps3.xml><?xml version="1.0" encoding="utf-8"?>
<ds:datastoreItem xmlns:ds="http://schemas.openxmlformats.org/officeDocument/2006/customXml" ds:itemID="{11971A40-FE43-4D85-A514-29F0FBC72AA2}"/>
</file>

<file path=customXml/itemProps4.xml><?xml version="1.0" encoding="utf-8"?>
<ds:datastoreItem xmlns:ds="http://schemas.openxmlformats.org/officeDocument/2006/customXml" ds:itemID="{927441E1-B15F-4938-B3FF-F19010C9527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9241</TotalTime>
  <Pages>44</Pages>
  <Words>1042</Words>
  <Application>Microsoft Office PowerPoint</Application>
  <PresentationFormat>A4 Paper (210x297 mm)</PresentationFormat>
  <Paragraphs>167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ＭＳ Ｐゴシック</vt:lpstr>
      <vt:lpstr>ＭＳ Ｐゴシック</vt:lpstr>
      <vt:lpstr>Arial</vt:lpstr>
      <vt:lpstr>Calibri</vt:lpstr>
      <vt:lpstr>Cambria</vt:lpstr>
      <vt:lpstr>Courier New</vt:lpstr>
      <vt:lpstr>Times New Roman</vt:lpstr>
      <vt:lpstr>Wingdings</vt:lpstr>
      <vt:lpstr>Custom Design</vt:lpstr>
      <vt:lpstr>1_Custom Design</vt:lpstr>
      <vt:lpstr>      Regulatory Impact Analysis Why RIA Matters   </vt:lpstr>
      <vt:lpstr>Agenda</vt:lpstr>
      <vt:lpstr>What is RIA?</vt:lpstr>
      <vt:lpstr>Regulatory Impact Analysis</vt:lpstr>
      <vt:lpstr>Regulatory Impact Analysis (RIA)</vt:lpstr>
      <vt:lpstr>When and why is it Appropriate to Regulate?</vt:lpstr>
      <vt:lpstr>Why Does Regulatory Analysis Matter?</vt:lpstr>
      <vt:lpstr>Using Benefit-Cost Analysis (BCA)</vt:lpstr>
      <vt:lpstr>Baseline Characterization</vt:lpstr>
      <vt:lpstr>Monetizing Costs </vt:lpstr>
      <vt:lpstr>Accounting for Regulatory Benefits</vt:lpstr>
      <vt:lpstr>Maximize Net Benefits</vt:lpstr>
      <vt:lpstr>Treatment of Uncertainty</vt:lpstr>
      <vt:lpstr>Distributional Effects</vt:lpstr>
      <vt:lpstr>Tailoring the RIA Process to the Economy</vt:lpstr>
      <vt:lpstr>Building Efficient, Cost-Effective RIAs</vt:lpstr>
      <vt:lpstr>Building Efficient, Cost-Effective RIAs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Policy in the United States</dc:title>
  <dc:subject>U.S. Regulatory Policy</dc:subject>
  <dc:creator>Alex Hunt</dc:creator>
  <dc:description>Talk date:  10/7/04</dc:description>
  <cp:lastModifiedBy>Shigetomi, Kent C. EOP/USTR</cp:lastModifiedBy>
  <cp:revision>535</cp:revision>
  <cp:lastPrinted>2014-04-03T22:36:23Z</cp:lastPrinted>
  <dcterms:created xsi:type="dcterms:W3CDTF">1996-11-16T19:53:46Z</dcterms:created>
  <dcterms:modified xsi:type="dcterms:W3CDTF">2018-05-14T21:06:13Z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fec1cc15-977f-41a6-a24c-6f93f3b79215</vt:lpwstr>
  </property>
</Properties>
</file>