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82" r:id="rId3"/>
    <p:sldId id="300" r:id="rId4"/>
    <p:sldId id="285" r:id="rId5"/>
    <p:sldId id="284" r:id="rId6"/>
    <p:sldId id="283" r:id="rId7"/>
    <p:sldId id="286" r:id="rId8"/>
    <p:sldId id="289" r:id="rId9"/>
    <p:sldId id="301" r:id="rId10"/>
    <p:sldId id="291" r:id="rId11"/>
    <p:sldId id="297" r:id="rId12"/>
    <p:sldId id="296" r:id="rId13"/>
    <p:sldId id="295" r:id="rId14"/>
    <p:sldId id="293" r:id="rId15"/>
    <p:sldId id="290" r:id="rId16"/>
    <p:sldId id="292" r:id="rId17"/>
    <p:sldId id="302" r:id="rId18"/>
    <p:sldId id="298" r:id="rId19"/>
    <p:sldId id="299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2090F"/>
    <a:srgbClr val="A2120E"/>
    <a:srgbClr val="C5111C"/>
    <a:srgbClr val="EC2C29"/>
    <a:srgbClr val="6B0B09"/>
    <a:srgbClr val="F26764"/>
    <a:srgbClr val="F6969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E0937ABC-3BC5-4813-AD43-06132DE4DA13}">
  <a:tblStyle styleId="{E0937ABC-3BC5-4813-AD43-06132DE4DA1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-85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3" name="Shape 38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4" name="Shape 38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3" name="Shape 38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4" name="Shape 38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69263" y="731071"/>
            <a:ext cx="539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 b="1">
                <a:solidFill>
                  <a:schemeClr val="tx1"/>
                </a:solidFill>
                <a:latin typeface="Baskerville Old Face" panose="02020602080505020303" pitchFamily="18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9pPr>
          </a:lstStyle>
          <a:p>
            <a:endParaRPr dirty="0"/>
          </a:p>
        </p:txBody>
      </p:sp>
      <p:sp>
        <p:nvSpPr>
          <p:cNvPr id="527" name="Shape 528">
            <a:extLst>
              <a:ext uri="{FF2B5EF4-FFF2-40B4-BE49-F238E27FC236}">
                <a16:creationId xmlns:a16="http://schemas.microsoft.com/office/drawing/2014/main" xmlns="" id="{418AD169-5437-4543-9320-E2364600668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5800" y="3114763"/>
            <a:ext cx="5268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2400"/>
              <a:buNone/>
              <a:defRPr>
                <a:solidFill>
                  <a:schemeClr val="tx1"/>
                </a:solidFill>
                <a:latin typeface="Baskerville Old Face" panose="02020602080505020303" pitchFamily="18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3000"/>
              <a:buNone/>
              <a:defRPr sz="3000">
                <a:solidFill>
                  <a:srgbClr val="80BFB7"/>
                </a:solidFill>
              </a:defRPr>
            </a:lvl9pPr>
          </a:lstStyle>
          <a:p>
            <a:endParaRPr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1AF6E2DD-D4D2-4CFB-837A-5D05FE9E5E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018" r="36597"/>
          <a:stretch/>
        </p:blipFill>
        <p:spPr>
          <a:xfrm>
            <a:off x="7350998" y="29497"/>
            <a:ext cx="1767311" cy="5084505"/>
          </a:xfrm>
          <a:prstGeom prst="rect">
            <a:avLst/>
          </a:prstGeom>
        </p:spPr>
      </p:pic>
      <p:pic>
        <p:nvPicPr>
          <p:cNvPr id="526" name="Picture 525">
            <a:extLst>
              <a:ext uri="{FF2B5EF4-FFF2-40B4-BE49-F238E27FC236}">
                <a16:creationId xmlns:a16="http://schemas.microsoft.com/office/drawing/2014/main" xmlns="" id="{E11116D9-F124-4EDC-AE53-C3BD56C9DE9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592" t="2825" r="2579" b="3283"/>
          <a:stretch/>
        </p:blipFill>
        <p:spPr>
          <a:xfrm>
            <a:off x="7810536" y="3822221"/>
            <a:ext cx="1160872" cy="11469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Shape 1564"/>
          <p:cNvSpPr txBox="1">
            <a:spLocks noGrp="1"/>
          </p:cNvSpPr>
          <p:nvPr>
            <p:ph type="title"/>
          </p:nvPr>
        </p:nvSpPr>
        <p:spPr>
          <a:xfrm>
            <a:off x="91531" y="47815"/>
            <a:ext cx="7590919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b="1">
                <a:solidFill>
                  <a:schemeClr val="tx1"/>
                </a:solidFill>
                <a:latin typeface="Baskerville Old Face" panose="02020602080505020303" pitchFamily="18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 dirty="0"/>
          </a:p>
        </p:txBody>
      </p:sp>
      <p:sp>
        <p:nvSpPr>
          <p:cNvPr id="1565" name="Shape 1565"/>
          <p:cNvSpPr txBox="1">
            <a:spLocks noGrp="1"/>
          </p:cNvSpPr>
          <p:nvPr>
            <p:ph type="body" idx="1"/>
          </p:nvPr>
        </p:nvSpPr>
        <p:spPr>
          <a:xfrm>
            <a:off x="91531" y="905215"/>
            <a:ext cx="7585345" cy="3808835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A2120E"/>
              </a:buClr>
              <a:buSzPts val="24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Baskerville Old Face" panose="02020602080505020303" pitchFamily="18" charset="0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840" name="Shape 184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400">
                <a:solidFill>
                  <a:srgbClr val="92090F"/>
                </a:solidFill>
                <a:latin typeface="Baskerville Old Face" panose="02020602080505020303" pitchFamily="18" charset="0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CEC34A2-9499-4FE3-BC5F-99525BC69E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29325"/>
          <a:stretch/>
        </p:blipFill>
        <p:spPr>
          <a:xfrm>
            <a:off x="8118536" y="29497"/>
            <a:ext cx="1012556" cy="508450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▪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●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○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■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Baskerville Old Face" panose="02020602080505020303" pitchFamily="18" charset="0"/>
          <a:ea typeface="Baskerville Old Face" panose="02020602080505020303" pitchFamily="18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Baskerville Old Face" panose="02020602080505020303" pitchFamily="18" charset="0"/>
          <a:ea typeface="Baskerville Old Face" panose="02020602080505020303" pitchFamily="18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6" name="Shape 3836"/>
          <p:cNvSpPr txBox="1">
            <a:spLocks noGrp="1"/>
          </p:cNvSpPr>
          <p:nvPr>
            <p:ph type="ctrTitle"/>
          </p:nvPr>
        </p:nvSpPr>
        <p:spPr>
          <a:xfrm>
            <a:off x="62755" y="1031133"/>
            <a:ext cx="7104163" cy="21206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5000" smtClean="0"/>
              <a:t> Good </a:t>
            </a:r>
            <a:r>
              <a:rPr lang="en-US" sz="5000" dirty="0" smtClean="0"/>
              <a:t>Regulatory Practices</a:t>
            </a:r>
            <a:r>
              <a:rPr lang="en-US" dirty="0" smtClean="0"/>
              <a:t/>
            </a:r>
            <a:br>
              <a:rPr lang="en-US" dirty="0" smtClean="0"/>
            </a:br>
            <a:endParaRPr dirty="0"/>
          </a:p>
        </p:txBody>
      </p:sp>
      <p:sp>
        <p:nvSpPr>
          <p:cNvPr id="3" name="Shape 3836">
            <a:extLst>
              <a:ext uri="{FF2B5EF4-FFF2-40B4-BE49-F238E27FC236}">
                <a16:creationId xmlns:a16="http://schemas.microsoft.com/office/drawing/2014/main" xmlns="" id="{B319FC52-0F46-4A46-BC0B-6F6AA69B3661}"/>
              </a:ext>
            </a:extLst>
          </p:cNvPr>
          <p:cNvSpPr txBox="1">
            <a:spLocks/>
          </p:cNvSpPr>
          <p:nvPr/>
        </p:nvSpPr>
        <p:spPr>
          <a:xfrm>
            <a:off x="62756" y="3130973"/>
            <a:ext cx="6353412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1" i="0" u="none" strike="noStrike" cap="none">
                <a:solidFill>
                  <a:srgbClr val="6B0B09"/>
                </a:solidFill>
                <a:latin typeface="Baskerville Old Face" panose="02020602080505020303" pitchFamily="18" charset="0"/>
                <a:ea typeface="Dosis Light"/>
                <a:cs typeface="Dosis Light"/>
                <a:sym typeface="Dosi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Maputo, Mozambique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May 2018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GRP - Planning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Publish an annual agenda</a:t>
            </a:r>
          </a:p>
          <a:p>
            <a:r>
              <a:rPr lang="en-US" sz="3600" dirty="0" smtClean="0"/>
              <a:t>Establish the need to regulate 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Baskerville Old Face" pitchFamily="18" charset="0"/>
                <a:ea typeface="Arial Unicode MS" pitchFamily="34" charset="-128"/>
                <a:cs typeface="Arial Unicode MS" pitchFamily="34" charset="-128"/>
              </a:rPr>
              <a:t>Define problem and set policy objectives </a:t>
            </a:r>
          </a:p>
          <a:p>
            <a:r>
              <a:rPr lang="en-US" sz="3600" dirty="0" smtClean="0"/>
              <a:t>Have a mechanism to coordinate with other government entities</a:t>
            </a:r>
          </a:p>
          <a:p>
            <a:r>
              <a:rPr lang="en-US" sz="3600" dirty="0" smtClean="0"/>
              <a:t>Inform </a:t>
            </a:r>
            <a:r>
              <a:rPr lang="en-US" sz="3600" dirty="0" smtClean="0"/>
              <a:t>on </a:t>
            </a:r>
            <a:r>
              <a:rPr lang="en-US" sz="3600" dirty="0" smtClean="0"/>
              <a:t>the intent to regulate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GRP -  Designing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531" y="1075038"/>
            <a:ext cx="7585345" cy="3639012"/>
          </a:xfrm>
        </p:spPr>
        <p:txBody>
          <a:bodyPr/>
          <a:lstStyle/>
          <a:p>
            <a:r>
              <a:rPr lang="en-US" sz="3200" dirty="0" smtClean="0"/>
              <a:t>Consider a variety of alternatives (including not regulate)</a:t>
            </a:r>
          </a:p>
          <a:p>
            <a:r>
              <a:rPr lang="en-US" sz="3200" dirty="0" smtClean="0"/>
              <a:t>Identify options and their costs</a:t>
            </a:r>
          </a:p>
          <a:p>
            <a:r>
              <a:rPr lang="en-US" sz="3200" dirty="0" smtClean="0"/>
              <a:t>Conduct an evidence based impact assessment  for economic, trade and societal consequences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GRP - Issuing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Publish the draft regulation for stakeholder comment for at least 60 days as recommended by the TBT Committee</a:t>
            </a:r>
          </a:p>
          <a:p>
            <a:r>
              <a:rPr lang="en-US" sz="3200" dirty="0" smtClean="0"/>
              <a:t>Take comments into account</a:t>
            </a:r>
          </a:p>
          <a:p>
            <a:r>
              <a:rPr lang="en-US" sz="3200" dirty="0" smtClean="0"/>
              <a:t>Allow reasonable to enter into force</a:t>
            </a:r>
          </a:p>
          <a:p>
            <a:r>
              <a:rPr lang="en-US" sz="3200" dirty="0" smtClean="0"/>
              <a:t>Publish the final regulation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GRP - Implementing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531" y="1013254"/>
            <a:ext cx="7585345" cy="3700796"/>
          </a:xfrm>
        </p:spPr>
        <p:txBody>
          <a:bodyPr/>
          <a:lstStyle/>
          <a:p>
            <a:r>
              <a:rPr lang="en-US" sz="3200" dirty="0" smtClean="0"/>
              <a:t>Make sure information on all regulations is publicly available in a database or other centrally accessible repository</a:t>
            </a:r>
          </a:p>
          <a:p>
            <a:r>
              <a:rPr lang="en-US" sz="3200" dirty="0" smtClean="0"/>
              <a:t>Consider providing guidance on compliance if the regulation does not provide it or issuing a separate regulation on conformity assessment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GRP - Reviewing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Periodically review regulations for effectiveness and </a:t>
            </a:r>
            <a:r>
              <a:rPr lang="en-US" sz="3200" dirty="0" smtClean="0"/>
              <a:t>adequacy</a:t>
            </a:r>
          </a:p>
          <a:p>
            <a:endParaRPr lang="en-US" sz="3200" dirty="0" smtClean="0"/>
          </a:p>
          <a:p>
            <a:r>
              <a:rPr lang="en-US" sz="3200" dirty="0" smtClean="0"/>
              <a:t>When necessary and justified, modify or withdraw the regulation</a:t>
            </a:r>
            <a:endParaRPr lang="en-US" sz="3200" dirty="0" smtClean="0"/>
          </a:p>
          <a:p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Good Practices on Standards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531" y="1000897"/>
            <a:ext cx="7585345" cy="3713153"/>
          </a:xfrm>
        </p:spPr>
        <p:txBody>
          <a:bodyPr/>
          <a:lstStyle/>
          <a:p>
            <a:r>
              <a:rPr lang="en-US" sz="3200" dirty="0" smtClean="0"/>
              <a:t>Code of Good Practice for the Preparation, Adoption and Application of Standards – Annex 3 of the TBT Agreement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r>
              <a:rPr lang="en-US" sz="3200" dirty="0" smtClean="0"/>
              <a:t>Provisions of Annex 3 mirror many of the TBT Agreement</a:t>
            </a:r>
          </a:p>
          <a:p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97242"/>
            <a:ext cx="7883610" cy="857400"/>
          </a:xfrm>
        </p:spPr>
        <p:txBody>
          <a:bodyPr/>
          <a:lstStyle/>
          <a:p>
            <a:pPr algn="ctr"/>
            <a:r>
              <a:rPr lang="en-US" sz="3800" dirty="0" smtClean="0"/>
              <a:t>Good Conformity Assessment Practices</a:t>
            </a:r>
            <a:endParaRPr lang="en-US" sz="3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531" y="1210962"/>
            <a:ext cx="7680869" cy="3503088"/>
          </a:xfrm>
        </p:spPr>
        <p:txBody>
          <a:bodyPr/>
          <a:lstStyle/>
          <a:p>
            <a:r>
              <a:rPr lang="en-US" sz="3200" dirty="0" smtClean="0"/>
              <a:t>TBT Agreement provisions</a:t>
            </a:r>
          </a:p>
          <a:p>
            <a:r>
              <a:rPr lang="en-US" sz="3200" dirty="0" smtClean="0"/>
              <a:t>ISO/IEC Guide 60</a:t>
            </a:r>
          </a:p>
          <a:p>
            <a:pPr indent="-457200"/>
            <a:r>
              <a:rPr lang="en-US" sz="3200" dirty="0" smtClean="0"/>
              <a:t>APEC – including the report on “Good Regulatory Practices for Conformity Assessment in APEC Member Economies” (2013) </a:t>
            </a:r>
          </a:p>
          <a:p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U.S. Experience improving TR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790833"/>
            <a:ext cx="7994822" cy="3923218"/>
          </a:xfrm>
        </p:spPr>
        <p:txBody>
          <a:bodyPr/>
          <a:lstStyle/>
          <a:p>
            <a:r>
              <a:rPr lang="en-US" sz="3200" dirty="0" smtClean="0"/>
              <a:t>Continuous </a:t>
            </a:r>
            <a:r>
              <a:rPr lang="en-US" sz="3200" dirty="0" smtClean="0"/>
              <a:t>efforts </a:t>
            </a:r>
            <a:endParaRPr lang="en-US" sz="3200" dirty="0" smtClean="0"/>
          </a:p>
          <a:p>
            <a:r>
              <a:rPr lang="en-US" sz="3200" dirty="0" smtClean="0"/>
              <a:t>Procedural protections </a:t>
            </a:r>
          </a:p>
          <a:p>
            <a:r>
              <a:rPr lang="en-US" sz="3200" dirty="0" smtClean="0"/>
              <a:t>Increasing input from public / civil society </a:t>
            </a:r>
          </a:p>
          <a:p>
            <a:r>
              <a:rPr lang="en-US" sz="3200" dirty="0" smtClean="0"/>
              <a:t>Pre-proposal consultations – public hearings, workshops</a:t>
            </a:r>
          </a:p>
          <a:p>
            <a:r>
              <a:rPr lang="en-US" sz="3200" dirty="0" smtClean="0"/>
              <a:t>Federal agency, OMB/OIRA</a:t>
            </a:r>
          </a:p>
          <a:p>
            <a:r>
              <a:rPr lang="en-US" sz="3200" dirty="0" smtClean="0"/>
              <a:t>Executive Orders and Circulars</a:t>
            </a:r>
          </a:p>
          <a:p>
            <a:pPr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17</a:t>
            </a:fld>
            <a:endParaRPr lang="e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GRP and economic growth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Best performing economies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Baskerville Old Face" pitchFamily="18" charset="0"/>
              </a:rPr>
              <a:t>are highly regulated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Baskerville Old Face" pitchFamily="18" charset="0"/>
              </a:rPr>
              <a:t>have robust and open regulatory systems yet are easiest to do business</a:t>
            </a:r>
          </a:p>
          <a:p>
            <a:r>
              <a:rPr lang="en-US" sz="3200" dirty="0" smtClean="0"/>
              <a:t>Why are they the easiest to do business?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Baskerville Old Face" pitchFamily="18" charset="0"/>
              </a:rPr>
              <a:t>rules are known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Baskerville Old Face" pitchFamily="18" charset="0"/>
              </a:rPr>
              <a:t>systems are predictable</a:t>
            </a:r>
            <a:endParaRPr lang="en-US" sz="32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836">
            <a:extLst>
              <a:ext uri="{FF2B5EF4-FFF2-40B4-BE49-F238E27FC236}">
                <a16:creationId xmlns:a16="http://schemas.microsoft.com/office/drawing/2014/main" xmlns="" id="{B319FC52-0F46-4A46-BC0B-6F6AA69B3661}"/>
              </a:ext>
            </a:extLst>
          </p:cNvPr>
          <p:cNvSpPr txBox="1">
            <a:spLocks/>
          </p:cNvSpPr>
          <p:nvPr/>
        </p:nvSpPr>
        <p:spPr>
          <a:xfrm>
            <a:off x="1" y="1906621"/>
            <a:ext cx="7354110" cy="2384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1" i="0" u="none" strike="noStrike" cap="none">
                <a:solidFill>
                  <a:srgbClr val="6B0B09"/>
                </a:solidFill>
                <a:latin typeface="Baskerville Old Face" panose="02020602080505020303" pitchFamily="18" charset="0"/>
                <a:ea typeface="Dosis Light"/>
                <a:cs typeface="Dosis Light"/>
                <a:sym typeface="Dosis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Font typeface="Dosis Light"/>
              <a:buNone/>
              <a:defRPr sz="6000" b="0" i="0" u="none" strike="noStrike" cap="none">
                <a:solidFill>
                  <a:srgbClr val="80BFB7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Ileana M. Martinez</a:t>
            </a:r>
          </a:p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Principal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Standards, Accreditation and Trade Advisors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AdvisorsSAT@gmail.com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69262" y="731071"/>
            <a:ext cx="6198465" cy="1159800"/>
          </a:xfrm>
        </p:spPr>
        <p:txBody>
          <a:bodyPr/>
          <a:lstStyle/>
          <a:p>
            <a:pPr algn="ctr"/>
            <a:r>
              <a:rPr lang="en-US" sz="3200" dirty="0" smtClean="0"/>
              <a:t>Thank you for your attention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4AA024-9D80-4148-803E-24314148C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Today’s discussion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7C878A6-5247-421D-BC88-1CB197501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531" y="905215"/>
            <a:ext cx="7846239" cy="4238285"/>
          </a:xfrm>
        </p:spPr>
        <p:txBody>
          <a:bodyPr/>
          <a:lstStyle/>
          <a:p>
            <a:r>
              <a:rPr lang="en-US" sz="3200" dirty="0" smtClean="0"/>
              <a:t>Principles and application of Good Regulatory Practices to support the implementation of the obligations of the WTO TBT Agreement</a:t>
            </a:r>
          </a:p>
          <a:p>
            <a:r>
              <a:rPr lang="en-US" sz="3200" dirty="0" smtClean="0"/>
              <a:t>The U.S. experience with improving technical regulations and the connection to economic growth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D4155A2-1B56-44DE-B620-F7DFDAD190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172481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What are Good Regulatory </a:t>
            </a:r>
            <a:r>
              <a:rPr lang="en-US" sz="4000" dirty="0" smtClean="0"/>
              <a:t>Practices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531" y="1124464"/>
            <a:ext cx="7585345" cy="3589585"/>
          </a:xfrm>
        </p:spPr>
        <p:txBody>
          <a:bodyPr/>
          <a:lstStyle/>
          <a:p>
            <a:r>
              <a:rPr lang="en-US" sz="3200" dirty="0" smtClean="0"/>
              <a:t>No one consensus definition of GRP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GRP are internationally recognized administrative processes and procedures that can be used to improve the effectiveness of domestic regulations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4AA024-9D80-4148-803E-24314148C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GRP goals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7C878A6-5247-421D-BC88-1CB1975014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Promote good governance in </a:t>
            </a:r>
            <a:r>
              <a:rPr lang="en-US" sz="3200" dirty="0" smtClean="0"/>
              <a:t>the regulatory </a:t>
            </a:r>
            <a:r>
              <a:rPr lang="en-US" sz="3200" dirty="0" smtClean="0"/>
              <a:t>process, in particular transparency, predictability and accountability 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r>
              <a:rPr lang="en-US" sz="3200" b="1" dirty="0" smtClean="0"/>
              <a:t>Overarching principles</a:t>
            </a:r>
          </a:p>
          <a:p>
            <a:pPr lvl="2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Baskerville Old Face" pitchFamily="18" charset="0"/>
              </a:rPr>
              <a:t>Transparency and Proportionality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D4155A2-1B56-44DE-B620-F7DFDAD190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1724819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4AA024-9D80-4148-803E-24314148C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GRP and the TBT-A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7C878A6-5247-421D-BC88-1CB197501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530" y="905215"/>
            <a:ext cx="7878577" cy="3808835"/>
          </a:xfrm>
        </p:spPr>
        <p:txBody>
          <a:bodyPr/>
          <a:lstStyle/>
          <a:p>
            <a:r>
              <a:rPr lang="en-US" sz="3200" dirty="0" smtClean="0"/>
              <a:t>The term GRP is not mentioned in the TBT Agreement</a:t>
            </a:r>
          </a:p>
          <a:p>
            <a:r>
              <a:rPr lang="en-US" sz="3200" dirty="0" smtClean="0"/>
              <a:t>The TBT Committee has recognized GRP as key to the practical implementation of all provisions of the Agreement, not just regulations</a:t>
            </a:r>
          </a:p>
          <a:p>
            <a:r>
              <a:rPr lang="en-US" sz="3200" dirty="0" smtClean="0"/>
              <a:t>Good practices on standards and conformity assessment </a:t>
            </a:r>
          </a:p>
          <a:p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D4155A2-1B56-44DE-B620-F7DFDAD190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1724819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WTO TBT Committee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531" y="905215"/>
            <a:ext cx="7890934" cy="3808835"/>
          </a:xfrm>
        </p:spPr>
        <p:txBody>
          <a:bodyPr/>
          <a:lstStyle/>
          <a:p>
            <a:r>
              <a:rPr lang="en-US" sz="3200" dirty="0" smtClean="0"/>
              <a:t>WTO Secretariat administers a TBT Committee that meets 3 times a year</a:t>
            </a:r>
          </a:p>
          <a:p>
            <a:r>
              <a:rPr lang="en-US" sz="3200" dirty="0" smtClean="0"/>
              <a:t>The Committee discusses Specific Trade Concerns and the implementation of the Agreement.  It publishes a Triennial Review</a:t>
            </a:r>
          </a:p>
          <a:p>
            <a:r>
              <a:rPr lang="en-US" sz="3200" dirty="0" smtClean="0"/>
              <a:t>The TBT Committee also publishes Decisions and Recommendations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GRP in the WTO TBT Committee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One of the important topics that the Committee addresses is Good Regulatory Practice (GRP)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r>
              <a:rPr lang="en-US" sz="3200" dirty="0" smtClean="0"/>
              <a:t>The TBT Committee has stressed importance of GRP since the beginning of its deliberations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Wide interest in GRP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/>
              <a:t>APEC </a:t>
            </a:r>
          </a:p>
          <a:p>
            <a:r>
              <a:rPr lang="en-US" sz="3200" dirty="0" smtClean="0"/>
              <a:t>OECD </a:t>
            </a:r>
          </a:p>
          <a:p>
            <a:r>
              <a:rPr lang="en-US" sz="3200" dirty="0" smtClean="0"/>
              <a:t>ASEAN</a:t>
            </a:r>
          </a:p>
          <a:p>
            <a:r>
              <a:rPr lang="en-US" sz="3200" dirty="0" smtClean="0"/>
              <a:t>WHO, ICAO, UNECE, World Bank,</a:t>
            </a:r>
          </a:p>
          <a:p>
            <a:r>
              <a:rPr lang="en-US" sz="3200" dirty="0" smtClean="0"/>
              <a:t>Many countries have guidance on good regulatory practices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1B0DF7-8CD1-4409-A68A-F210CA90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GRP Core Principles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B81621-2117-4D19-8F59-55A1846E3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GRP core principles may be </a:t>
            </a:r>
            <a:r>
              <a:rPr lang="en-US" sz="3200" dirty="0" smtClean="0"/>
              <a:t>grouped </a:t>
            </a:r>
            <a:r>
              <a:rPr lang="en-US" sz="3200" dirty="0" smtClean="0"/>
              <a:t>as:</a:t>
            </a:r>
          </a:p>
          <a:p>
            <a:r>
              <a:rPr lang="en-US" sz="3200" dirty="0" smtClean="0"/>
              <a:t>Planning </a:t>
            </a:r>
          </a:p>
          <a:p>
            <a:r>
              <a:rPr lang="en-US" sz="3200" dirty="0" smtClean="0"/>
              <a:t>Designing</a:t>
            </a:r>
          </a:p>
          <a:p>
            <a:r>
              <a:rPr lang="en-US" sz="3200" dirty="0" smtClean="0"/>
              <a:t>Issuing</a:t>
            </a:r>
          </a:p>
          <a:p>
            <a:r>
              <a:rPr lang="en-US" sz="3200" dirty="0" smtClean="0"/>
              <a:t>Implementing</a:t>
            </a:r>
          </a:p>
          <a:p>
            <a:r>
              <a:rPr lang="en-US" sz="3200" dirty="0" smtClean="0"/>
              <a:t>Reviewing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9339FF-AFFF-4C07-B037-807E693D8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086374012"/>
      </p:ext>
    </p:extLst>
  </p:cSld>
  <p:clrMapOvr>
    <a:masterClrMapping/>
  </p:clrMapOvr>
</p:sld>
</file>

<file path=ppt/theme/theme1.xml><?xml version="1.0" encoding="utf-8"?>
<a:theme xmlns:a="http://schemas.openxmlformats.org/drawingml/2006/main" name="Mowbray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Date xmlns="d1f628b7-dc6e-45dc-9245-e5ecf578f20b" xsi:nil="true"/>
    <Action xmlns="d1f628b7-dc6e-45dc-9245-e5ecf578f20b">Keep</Action>
    <Keywords0 xmlns="d1f628b7-dc6e-45dc-9245-e5ecf578f20b" xsi:nil="true"/>
    <Description_x0020_2 xmlns="d1f628b7-dc6e-45dc-9245-e5ecf578f20b" xsi:nil="true"/>
    <Document_x0020_Type xmlns="d1f628b7-dc6e-45dc-9245-e5ecf578f20b" xsi:nil="true"/>
    <Description0 xmlns="d1f628b7-dc6e-45dc-9245-e5ecf578f20b" xsi:nil="true"/>
    <PublishingExpirationDate xmlns="http://schemas.microsoft.com/sharepoint/v3" xsi:nil="true"/>
    <PublishingStartDate xmlns="http://schemas.microsoft.com/sharepoint/v3" xsi:nil="true"/>
    <_dlc_DocId xmlns="bbd4acb0-43d6-4317-ab0b-803dc468f016">V7HW2WYZSAY5-2102554853-13626</_dlc_DocId>
    <_dlc_DocIdUrl xmlns="bbd4acb0-43d6-4317-ab0b-803dc468f016">
      <Url>https://share.ansi.org/_layouts/15/DocIdRedir.aspx?ID=V7HW2WYZSAY5-2102554853-13626</Url>
      <Description>V7HW2WYZSAY5-2102554853-13626</Description>
    </_dlc_DocIdUrl>
  </documentManagement>
</p:properties>
</file>

<file path=customXml/itemProps1.xml><?xml version="1.0" encoding="utf-8"?>
<ds:datastoreItem xmlns:ds="http://schemas.openxmlformats.org/officeDocument/2006/customXml" ds:itemID="{43E1A7C3-D313-4612-B238-9323D0F51BB2}"/>
</file>

<file path=customXml/itemProps2.xml><?xml version="1.0" encoding="utf-8"?>
<ds:datastoreItem xmlns:ds="http://schemas.openxmlformats.org/officeDocument/2006/customXml" ds:itemID="{D5F73797-6F86-4DAC-A9B8-1C6F017496F2}"/>
</file>

<file path=customXml/itemProps3.xml><?xml version="1.0" encoding="utf-8"?>
<ds:datastoreItem xmlns:ds="http://schemas.openxmlformats.org/officeDocument/2006/customXml" ds:itemID="{9649DEBB-E32F-4B03-9FDA-198F00864ECB}"/>
</file>

<file path=customXml/itemProps4.xml><?xml version="1.0" encoding="utf-8"?>
<ds:datastoreItem xmlns:ds="http://schemas.openxmlformats.org/officeDocument/2006/customXml" ds:itemID="{D5F73797-6F86-4DAC-A9B8-1C6F017496F2}"/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582</Words>
  <Application>Microsoft Office PowerPoint</Application>
  <PresentationFormat>On-screen Show (16:9)</PresentationFormat>
  <Paragraphs>108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Mowbray template</vt:lpstr>
      <vt:lpstr> Good Regulatory Practices </vt:lpstr>
      <vt:lpstr>Today’s discussion</vt:lpstr>
      <vt:lpstr>What are Good Regulatory Practices</vt:lpstr>
      <vt:lpstr>GRP goals</vt:lpstr>
      <vt:lpstr>GRP and the TBT-A</vt:lpstr>
      <vt:lpstr>WTO TBT Committee</vt:lpstr>
      <vt:lpstr>GRP in the WTO TBT Committee</vt:lpstr>
      <vt:lpstr>Wide interest in GRP</vt:lpstr>
      <vt:lpstr>GRP Core Principles</vt:lpstr>
      <vt:lpstr>GRP - Planning</vt:lpstr>
      <vt:lpstr>GRP -  Designing</vt:lpstr>
      <vt:lpstr>GRP - Issuing</vt:lpstr>
      <vt:lpstr>GRP - Implementing</vt:lpstr>
      <vt:lpstr>GRP - Reviewing</vt:lpstr>
      <vt:lpstr>Good Practices on Standards</vt:lpstr>
      <vt:lpstr>Good Conformity Assessment Practices</vt:lpstr>
      <vt:lpstr>U.S. Experience improving TR</vt:lpstr>
      <vt:lpstr>GRP and economic growth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Pazos, Ileana M. (Fed)</dc:creator>
  <cp:lastModifiedBy>Ileana Pazos</cp:lastModifiedBy>
  <cp:revision>24</cp:revision>
  <dcterms:modified xsi:type="dcterms:W3CDTF">2018-05-03T23:25:46Z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8706e5b0-45af-4eb3-a810-0bb6a0d609c8</vt:lpwstr>
  </property>
</Properties>
</file>