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colors3.xml" ContentType="application/vnd.ms-office.chartcolorstyle+xml"/>
  <Override PartName="/ppt/charts/chart3.xml" ContentType="application/vnd.openxmlformats-officedocument.drawingml.chart+xml"/>
  <Override PartName="/ppt/charts/style3.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62" r:id="rId2"/>
    <p:sldId id="336" r:id="rId3"/>
    <p:sldId id="351" r:id="rId4"/>
    <p:sldId id="324" r:id="rId5"/>
    <p:sldId id="347" r:id="rId6"/>
    <p:sldId id="337" r:id="rId7"/>
    <p:sldId id="338" r:id="rId8"/>
    <p:sldId id="339" r:id="rId9"/>
    <p:sldId id="355" r:id="rId10"/>
    <p:sldId id="323" r:id="rId11"/>
    <p:sldId id="325" r:id="rId12"/>
    <p:sldId id="315" r:id="rId13"/>
    <p:sldId id="326" r:id="rId14"/>
    <p:sldId id="318" r:id="rId15"/>
    <p:sldId id="331" r:id="rId16"/>
    <p:sldId id="306" r:id="rId17"/>
    <p:sldId id="332" r:id="rId18"/>
    <p:sldId id="354" r:id="rId19"/>
    <p:sldId id="342" r:id="rId20"/>
    <p:sldId id="348" r:id="rId21"/>
    <p:sldId id="343" r:id="rId22"/>
    <p:sldId id="353" r:id="rId23"/>
    <p:sldId id="333" r:id="rId24"/>
    <p:sldId id="313" r:id="rId25"/>
    <p:sldId id="312" r:id="rId26"/>
    <p:sldId id="350" r:id="rId27"/>
    <p:sldId id="341" r:id="rId28"/>
    <p:sldId id="284"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3B"/>
    <a:srgbClr val="051B3F"/>
    <a:srgbClr val="D6EEEC"/>
    <a:srgbClr val="6BC2BB"/>
    <a:srgbClr val="FFFFFF"/>
    <a:srgbClr val="D7D1CC"/>
    <a:srgbClr val="EEE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69120" autoAdjust="0"/>
  </p:normalViewPr>
  <p:slideViewPr>
    <p:cSldViewPr showGuides="1">
      <p:cViewPr varScale="1">
        <p:scale>
          <a:sx n="48" d="100"/>
          <a:sy n="48" d="100"/>
        </p:scale>
        <p:origin x="1878" y="42"/>
      </p:cViewPr>
      <p:guideLst>
        <p:guide orient="horz" pos="3861"/>
        <p:guide pos="782"/>
        <p:guide orient="horz" pos="1083"/>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1992" y="-60"/>
      </p:cViewPr>
      <p:guideLst>
        <p:guide orient="horz" pos="2928"/>
        <p:guide pos="2160"/>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solidFill>
                  <a:srgbClr val="24303B"/>
                </a:solidFill>
              </a:rPr>
              <a:t>Types of Citations</a:t>
            </a:r>
            <a:endParaRPr lang="en-US" b="1" dirty="0">
              <a:solidFill>
                <a:srgbClr val="24303B"/>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Quantity</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Sheet1!$A$2:$A$6</c:f>
              <c:strCache>
                <c:ptCount val="5"/>
                <c:pt idx="0">
                  <c:v>Adoptions</c:v>
                </c:pt>
                <c:pt idx="1">
                  <c:v>Consultations</c:v>
                </c:pt>
                <c:pt idx="2">
                  <c:v>Normative Reference</c:v>
                </c:pt>
                <c:pt idx="3">
                  <c:v>Referenced in Regulation</c:v>
                </c:pt>
                <c:pt idx="4">
                  <c:v>Used as the Basis</c:v>
                </c:pt>
              </c:strCache>
            </c:strRef>
          </c:cat>
          <c:val>
            <c:numRef>
              <c:f>Sheet1!$B$2:$B$6</c:f>
              <c:numCache>
                <c:formatCode>General</c:formatCode>
                <c:ptCount val="5"/>
                <c:pt idx="0">
                  <c:v>13</c:v>
                </c:pt>
                <c:pt idx="1">
                  <c:v>14</c:v>
                </c:pt>
                <c:pt idx="2">
                  <c:v>20</c:v>
                </c:pt>
                <c:pt idx="3">
                  <c:v>2</c:v>
                </c:pt>
                <c:pt idx="4">
                  <c:v>2</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24303B"/>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24303B"/>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24303B"/>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rgbClr val="24303B"/>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rgbClr val="24303B"/>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Most Frequently Cited Sectors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Sheet1!$B$26</c:f>
              <c:strCache>
                <c:ptCount val="1"/>
                <c:pt idx="0">
                  <c:v>Quantity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Sheet1!$A$27:$A$32</c:f>
              <c:strCache>
                <c:ptCount val="6"/>
                <c:pt idx="0">
                  <c:v>Petroleum</c:v>
                </c:pt>
                <c:pt idx="1">
                  <c:v>Steel, Stainless Steel</c:v>
                </c:pt>
                <c:pt idx="2">
                  <c:v>Copper</c:v>
                </c:pt>
                <c:pt idx="3">
                  <c:v>Rubber</c:v>
                </c:pt>
                <c:pt idx="4">
                  <c:v>Plastics</c:v>
                </c:pt>
                <c:pt idx="5">
                  <c:v>Fasteners</c:v>
                </c:pt>
              </c:strCache>
            </c:strRef>
          </c:cat>
          <c:val>
            <c:numRef>
              <c:f>Sheet1!$B$27:$B$32</c:f>
              <c:numCache>
                <c:formatCode>General</c:formatCode>
                <c:ptCount val="6"/>
                <c:pt idx="0">
                  <c:v>30</c:v>
                </c:pt>
                <c:pt idx="1">
                  <c:v>4</c:v>
                </c:pt>
                <c:pt idx="2">
                  <c:v>2</c:v>
                </c:pt>
                <c:pt idx="3">
                  <c:v>2</c:v>
                </c:pt>
                <c:pt idx="4">
                  <c:v>2</c:v>
                </c:pt>
                <c:pt idx="5">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egendEntry>
        <c:idx val="5"/>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2ACEADB-9383-41F3-AE20-0578A49EDC45}" type="datetimeFigureOut">
              <a:rPr lang="en-GB" smtClean="0"/>
              <a:t>08/05/2018</a:t>
            </a:fld>
            <a:endParaRPr lang="en-GB"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dirty="0"/>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A2E25AC-EFDC-429F-A596-63AB2339D9F9}" type="datetimeFigureOut">
              <a:rPr lang="en-GB" smtClean="0"/>
              <a:t>08/05/2018</a:t>
            </a:fld>
            <a:endParaRPr lang="en-GB"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dirty="0"/>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dirty="0"/>
          </a:p>
        </p:txBody>
      </p:sp>
    </p:spTree>
    <p:extLst>
      <p:ext uri="{BB962C8B-B14F-4D97-AF65-F5344CB8AC3E}">
        <p14:creationId xmlns:p14="http://schemas.microsoft.com/office/powerpoint/2010/main" val="402556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11</a:t>
            </a:fld>
            <a:endParaRPr lang="en-GB" dirty="0"/>
          </a:p>
        </p:txBody>
      </p:sp>
    </p:spTree>
    <p:extLst>
      <p:ext uri="{BB962C8B-B14F-4D97-AF65-F5344CB8AC3E}">
        <p14:creationId xmlns:p14="http://schemas.microsoft.com/office/powerpoint/2010/main" val="231799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en-GB" dirty="0"/>
          </a:p>
        </p:txBody>
      </p:sp>
    </p:spTree>
    <p:extLst>
      <p:ext uri="{BB962C8B-B14F-4D97-AF65-F5344CB8AC3E}">
        <p14:creationId xmlns:p14="http://schemas.microsoft.com/office/powerpoint/2010/main" val="214643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13</a:t>
            </a:fld>
            <a:endParaRPr lang="en-GB" dirty="0"/>
          </a:p>
        </p:txBody>
      </p:sp>
    </p:spTree>
    <p:extLst>
      <p:ext uri="{BB962C8B-B14F-4D97-AF65-F5344CB8AC3E}">
        <p14:creationId xmlns:p14="http://schemas.microsoft.com/office/powerpoint/2010/main" val="321656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14</a:t>
            </a:fld>
            <a:endParaRPr lang="en-GB" dirty="0"/>
          </a:p>
        </p:txBody>
      </p:sp>
    </p:spTree>
    <p:extLst>
      <p:ext uri="{BB962C8B-B14F-4D97-AF65-F5344CB8AC3E}">
        <p14:creationId xmlns:p14="http://schemas.microsoft.com/office/powerpoint/2010/main" val="159360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addition</a:t>
            </a:r>
            <a:r>
              <a:rPr lang="en-US" baseline="0" dirty="0" smtClean="0"/>
              <a:t>al use of ASTM International standards by an MoU signatory includes the right to adopt a standard as identical or equivalent.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Both the </a:t>
            </a:r>
            <a:r>
              <a:rPr lang="en-US" dirty="0" smtClean="0"/>
              <a:t>adoption of an ASTM</a:t>
            </a:r>
            <a:r>
              <a:rPr lang="en-US" baseline="0" dirty="0" smtClean="0"/>
              <a:t> International standard, </a:t>
            </a:r>
            <a:r>
              <a:rPr lang="en-US" dirty="0" smtClean="0"/>
              <a:t>in its entirety, to be the National Standard recognized by the National Standards Body OR when an ASTM International standard is considered, with limited deviation, to be the National Standard recognized by the National Standards Body is permitted under the terms of the MoU agreement.</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15</a:t>
            </a:fld>
            <a:endParaRPr lang="en-GB" dirty="0"/>
          </a:p>
        </p:txBody>
      </p:sp>
    </p:spTree>
    <p:extLst>
      <p:ext uri="{BB962C8B-B14F-4D97-AF65-F5344CB8AC3E}">
        <p14:creationId xmlns:p14="http://schemas.microsoft.com/office/powerpoint/2010/main" val="272970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16</a:t>
            </a:fld>
            <a:endParaRPr lang="en-GB" dirty="0"/>
          </a:p>
        </p:txBody>
      </p:sp>
    </p:spTree>
    <p:extLst>
      <p:ext uri="{BB962C8B-B14F-4D97-AF65-F5344CB8AC3E}">
        <p14:creationId xmlns:p14="http://schemas.microsoft.com/office/powerpoint/2010/main" val="34813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17</a:t>
            </a:fld>
            <a:endParaRPr lang="en-GB" dirty="0"/>
          </a:p>
        </p:txBody>
      </p:sp>
    </p:spTree>
    <p:extLst>
      <p:ext uri="{BB962C8B-B14F-4D97-AF65-F5344CB8AC3E}">
        <p14:creationId xmlns:p14="http://schemas.microsoft.com/office/powerpoint/2010/main" val="1593609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20</a:t>
            </a:fld>
            <a:endParaRPr lang="en-GB" dirty="0"/>
          </a:p>
        </p:txBody>
      </p:sp>
    </p:spTree>
    <p:extLst>
      <p:ext uri="{BB962C8B-B14F-4D97-AF65-F5344CB8AC3E}">
        <p14:creationId xmlns:p14="http://schemas.microsoft.com/office/powerpoint/2010/main" val="360950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23</a:t>
            </a:fld>
            <a:endParaRPr lang="en-GB" dirty="0"/>
          </a:p>
        </p:txBody>
      </p:sp>
    </p:spTree>
    <p:extLst>
      <p:ext uri="{BB962C8B-B14F-4D97-AF65-F5344CB8AC3E}">
        <p14:creationId xmlns:p14="http://schemas.microsoft.com/office/powerpoint/2010/main" val="272970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070C195-26EF-4538-B118-92AEE6F213C3}" type="slidenum">
              <a:rPr lang="en-US" smtClean="0">
                <a:latin typeface="Arial" charset="0"/>
              </a:rPr>
              <a:pPr/>
              <a:t>24</a:t>
            </a:fld>
            <a:endParaRPr lang="en-US" dirty="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416426"/>
            <a:ext cx="5029200" cy="4183063"/>
          </a:xfrm>
          <a:noFill/>
        </p:spPr>
        <p:txBody>
          <a:bodyPr/>
          <a:lstStyle/>
          <a:p>
            <a:pPr eaLnBrk="1" hangingPunct="1"/>
            <a:endParaRPr lang="en-US" dirty="0" smtClean="0"/>
          </a:p>
        </p:txBody>
      </p:sp>
    </p:spTree>
    <p:extLst>
      <p:ext uri="{BB962C8B-B14F-4D97-AF65-F5344CB8AC3E}">
        <p14:creationId xmlns:p14="http://schemas.microsoft.com/office/powerpoint/2010/main" val="112921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a:t>
            </a:fld>
            <a:endParaRPr lang="en-GB" dirty="0"/>
          </a:p>
        </p:txBody>
      </p:sp>
    </p:spTree>
    <p:extLst>
      <p:ext uri="{BB962C8B-B14F-4D97-AF65-F5344CB8AC3E}">
        <p14:creationId xmlns:p14="http://schemas.microsoft.com/office/powerpoint/2010/main" val="4123925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25</a:t>
            </a:fld>
            <a:endParaRPr lang="en-GB" dirty="0"/>
          </a:p>
        </p:txBody>
      </p:sp>
    </p:spTree>
    <p:extLst>
      <p:ext uri="{BB962C8B-B14F-4D97-AF65-F5344CB8AC3E}">
        <p14:creationId xmlns:p14="http://schemas.microsoft.com/office/powerpoint/2010/main" val="484415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26</a:t>
            </a:fld>
            <a:endParaRPr lang="en-GB" dirty="0"/>
          </a:p>
        </p:txBody>
      </p:sp>
    </p:spTree>
    <p:extLst>
      <p:ext uri="{BB962C8B-B14F-4D97-AF65-F5344CB8AC3E}">
        <p14:creationId xmlns:p14="http://schemas.microsoft.com/office/powerpoint/2010/main" val="258571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Account Username: 2033337</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27</a:t>
            </a:fld>
            <a:endParaRPr lang="en-GB" dirty="0"/>
          </a:p>
        </p:txBody>
      </p:sp>
    </p:spTree>
    <p:extLst>
      <p:ext uri="{BB962C8B-B14F-4D97-AF65-F5344CB8AC3E}">
        <p14:creationId xmlns:p14="http://schemas.microsoft.com/office/powerpoint/2010/main" val="383026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28</a:t>
            </a:fld>
            <a:endParaRPr lang="en-GB" dirty="0"/>
          </a:p>
        </p:txBody>
      </p:sp>
    </p:spTree>
    <p:extLst>
      <p:ext uri="{BB962C8B-B14F-4D97-AF65-F5344CB8AC3E}">
        <p14:creationId xmlns:p14="http://schemas.microsoft.com/office/powerpoint/2010/main" val="316381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3</a:t>
            </a:fld>
            <a:endParaRPr lang="en-GB" dirty="0"/>
          </a:p>
        </p:txBody>
      </p:sp>
    </p:spTree>
    <p:extLst>
      <p:ext uri="{BB962C8B-B14F-4D97-AF65-F5344CB8AC3E}">
        <p14:creationId xmlns:p14="http://schemas.microsoft.com/office/powerpoint/2010/main" val="228424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a:t>referring to the ASTM standards, many organizations and nations can more easily develop their own regulations necessary for a variety of projects or to protect their environmental resources</a:t>
            </a:r>
            <a:r>
              <a:rPr lang="en-US" dirty="0" smtClean="0"/>
              <a:t>.</a:t>
            </a:r>
          </a:p>
          <a:p>
            <a:r>
              <a:rPr lang="en-US" dirty="0"/>
              <a:t/>
            </a:r>
            <a:br>
              <a:rPr lang="en-US" dirty="0"/>
            </a:br>
            <a:r>
              <a:rPr lang="en-US" dirty="0"/>
              <a:t>The ASTM International standards also support the needs of various industries in several countries around the world in their efforts to comply with the import requirements of the United States and other global markets. The ASTM standards reduce confusion in the market, reduce production costs, and helps position companies manufacturing products to meet consumer needs and providing quality covering the reliability and safety.</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4</a:t>
            </a:fld>
            <a:endParaRPr lang="en-GB" dirty="0"/>
          </a:p>
        </p:txBody>
      </p:sp>
    </p:spTree>
    <p:extLst>
      <p:ext uri="{BB962C8B-B14F-4D97-AF65-F5344CB8AC3E}">
        <p14:creationId xmlns:p14="http://schemas.microsoft.com/office/powerpoint/2010/main" val="290046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6</a:t>
            </a:fld>
            <a:endParaRPr lang="en-GB" dirty="0"/>
          </a:p>
        </p:txBody>
      </p:sp>
    </p:spTree>
    <p:extLst>
      <p:ext uri="{BB962C8B-B14F-4D97-AF65-F5344CB8AC3E}">
        <p14:creationId xmlns:p14="http://schemas.microsoft.com/office/powerpoint/2010/main" val="331542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GB" dirty="0"/>
              <a:t>﻿</a:t>
            </a:r>
            <a:r>
              <a:rPr lang="en-US" sz="1200" b="0" i="0" kern="1200" dirty="0" smtClean="0">
                <a:solidFill>
                  <a:schemeClr val="tx1"/>
                </a:solidFill>
                <a:effectLst/>
                <a:latin typeface="+mn-lt"/>
                <a:ea typeface="+mn-ea"/>
                <a:cs typeface="+mn-cs"/>
              </a:rPr>
              <a:t>As a benefit of the MOU program, not only can technical experts from any country with an ASTM MOU participate at no charge as full voting members in the ASTM standards development process, free access to all ASTM standards is also provided to the national standards bodies.  This year, the platform</a:t>
            </a:r>
            <a:r>
              <a:rPr lang="en-US" sz="1200" b="0" i="0" kern="1200" baseline="0" dirty="0" smtClean="0">
                <a:solidFill>
                  <a:schemeClr val="tx1"/>
                </a:solidFill>
                <a:effectLst/>
                <a:latin typeface="+mn-lt"/>
                <a:ea typeface="+mn-ea"/>
                <a:cs typeface="+mn-cs"/>
              </a:rPr>
              <a:t> for accessing standards for all our members, customers, and MoU partners will be changing to ASTM COMPASS.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Over the past several years, Compass has served as our flagship product, offering companies access to value-added programs and content while also providing productivity tools that businesses, associations, and others are seeking.</a:t>
            </a:r>
          </a:p>
          <a:p>
            <a:r>
              <a:rPr lang="en-US" sz="1200" b="0" i="0" kern="1200" dirty="0" smtClean="0">
                <a:solidFill>
                  <a:schemeClr val="tx1"/>
                </a:solidFill>
                <a:effectLst/>
                <a:latin typeface="+mn-lt"/>
                <a:ea typeface="+mn-ea"/>
                <a:cs typeface="+mn-cs"/>
              </a:rPr>
              <a:t>Compass has become one of the most respected platforms in the global standards community.</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7</a:t>
            </a:fld>
            <a:endParaRPr lang="en-GB" dirty="0"/>
          </a:p>
        </p:txBody>
      </p:sp>
    </p:spTree>
    <p:extLst>
      <p:ext uri="{BB962C8B-B14F-4D97-AF65-F5344CB8AC3E}">
        <p14:creationId xmlns:p14="http://schemas.microsoft.com/office/powerpoint/2010/main" val="101092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of April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 when the</a:t>
            </a:r>
            <a:r>
              <a:rPr lang="en-US" sz="1200" kern="1200" baseline="0" dirty="0" smtClean="0">
                <a:solidFill>
                  <a:schemeClr val="tx1"/>
                </a:solidFill>
                <a:effectLst/>
                <a:latin typeface="+mn-lt"/>
                <a:ea typeface="+mn-ea"/>
                <a:cs typeface="+mn-cs"/>
              </a:rPr>
              <a:t> ASTM contact person at your organization</a:t>
            </a:r>
            <a:r>
              <a:rPr lang="en-US" sz="1200" kern="1200" dirty="0" smtClean="0">
                <a:solidFill>
                  <a:schemeClr val="tx1"/>
                </a:solidFill>
                <a:effectLst/>
                <a:latin typeface="+mn-lt"/>
                <a:ea typeface="+mn-ea"/>
                <a:cs typeface="+mn-cs"/>
              </a:rPr>
              <a:t> logs into their MyASTM page and clicks on Digital Subscriptions, they will automatically be directed the Compass homepage, where they will access the ASTM International</a:t>
            </a:r>
            <a:r>
              <a:rPr lang="en-US" sz="1200" kern="1200" baseline="0" dirty="0" smtClean="0">
                <a:solidFill>
                  <a:schemeClr val="tx1"/>
                </a:solidFill>
                <a:effectLst/>
                <a:latin typeface="+mn-lt"/>
                <a:ea typeface="+mn-ea"/>
                <a:cs typeface="+mn-cs"/>
              </a:rPr>
              <a:t> standards.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You'll continue to view your standards in HTML or PDF format, but you'll now have access to additional content as well as workflow tools to help you work faster and smarter.</a:t>
            </a:r>
            <a:r>
              <a:rPr lang="en-US" sz="1200" b="1" kern="1200" dirty="0" smtClean="0">
                <a:solidFill>
                  <a:schemeClr val="tx1"/>
                </a:solidFill>
                <a:effectLst/>
                <a:latin typeface="+mn-lt"/>
                <a:ea typeface="+mn-ea"/>
                <a:cs typeface="+mn-cs"/>
              </a:rPr>
              <a:t>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You will be able</a:t>
            </a:r>
            <a:r>
              <a:rPr lang="en-US" sz="1200" b="0" kern="1200" baseline="0" dirty="0" smtClean="0">
                <a:solidFill>
                  <a:schemeClr val="tx1"/>
                </a:solidFill>
                <a:effectLst/>
                <a:latin typeface="+mn-lt"/>
                <a:ea typeface="+mn-ea"/>
                <a:cs typeface="+mn-cs"/>
              </a:rPr>
              <a:t> to search for standards in 14 languages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dirty="0" smtClean="0"/>
              <a:t>Bookmarking so you can return quickly to frequently used standards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Annotation Feature – add personal notes to any section of active standards and ability to send feedback notes with tracked changes to the related ASTM committee</a:t>
            </a:r>
          </a:p>
          <a:p>
            <a:endParaRPr lang="en-US" dirty="0" smtClean="0"/>
          </a:p>
          <a:p>
            <a:r>
              <a:rPr lang="en-US" dirty="0" smtClean="0"/>
              <a:t>Terminology</a:t>
            </a:r>
            <a:r>
              <a:rPr lang="en-US" baseline="0" dirty="0" smtClean="0"/>
              <a:t> Dictionary – The dictionary collects all ASTM terms and definitions into one resource - a total of more than 80,000 terms. It's updated twice a year.</a:t>
            </a:r>
            <a:endParaRPr lang="en-US" dirty="0" smtClean="0"/>
          </a:p>
          <a:p>
            <a:endParaRPr lang="en-US" dirty="0" smtClean="0"/>
          </a:p>
          <a:p>
            <a:r>
              <a:rPr lang="en-US" dirty="0" smtClean="0"/>
              <a:t>User tutorials providing guidance on how to best use the Compass tools</a:t>
            </a:r>
          </a:p>
          <a:p>
            <a:endParaRPr lang="en-US" dirty="0" smtClean="0"/>
          </a:p>
          <a:p>
            <a:r>
              <a:rPr lang="en-US" dirty="0" smtClean="0"/>
              <a:t>We</a:t>
            </a:r>
            <a:r>
              <a:rPr lang="en-US" baseline="0" dirty="0" smtClean="0"/>
              <a:t> believe the tools in Compass to be very intuitive, but two training sessions will be provided for all the Caribbean contacts via web conference next week on April 10 at 2:00 pm and April 12 at 10:00 am</a:t>
            </a:r>
            <a:endParaRPr lang="en-US" dirty="0" smtClean="0"/>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8</a:t>
            </a:fld>
            <a:endParaRPr lang="en-GB" dirty="0"/>
          </a:p>
        </p:txBody>
      </p:sp>
    </p:spTree>
    <p:extLst>
      <p:ext uri="{BB962C8B-B14F-4D97-AF65-F5344CB8AC3E}">
        <p14:creationId xmlns:p14="http://schemas.microsoft.com/office/powerpoint/2010/main" val="132158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9</a:t>
            </a:fld>
            <a:endParaRPr lang="en-GB" dirty="0"/>
          </a:p>
        </p:txBody>
      </p:sp>
    </p:spTree>
    <p:extLst>
      <p:ext uri="{BB962C8B-B14F-4D97-AF65-F5344CB8AC3E}">
        <p14:creationId xmlns:p14="http://schemas.microsoft.com/office/powerpoint/2010/main" val="359921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10</a:t>
            </a:fld>
            <a:endParaRPr lang="en-GB" dirty="0"/>
          </a:p>
        </p:txBody>
      </p:sp>
    </p:spTree>
    <p:extLst>
      <p:ext uri="{BB962C8B-B14F-4D97-AF65-F5344CB8AC3E}">
        <p14:creationId xmlns:p14="http://schemas.microsoft.com/office/powerpoint/2010/main" val="272970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smtClean="0">
                <a:solidFill>
                  <a:schemeClr val="accent1"/>
                </a:solidFill>
              </a:rPr>
              <a:t>www.astm.org</a:t>
            </a:r>
            <a:endParaRPr lang="en-GB" sz="1400" b="0" dirty="0">
              <a:solidFill>
                <a:schemeClr val="accent1"/>
              </a:solidFill>
            </a:endParaRPr>
          </a:p>
        </p:txBody>
      </p:sp>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dirty="0" smtClean="0"/>
              <a:t>21-22 May 2018</a:t>
            </a: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r>
              <a:rPr lang="en-US" dirty="0" smtClean="0"/>
              <a:t>ASTM Presentation - Standards Alliance in Mozambique</a:t>
            </a: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F3B670E6-C791-4A6C-A7C0-9DDA480B5BD8}" type="slidenum">
              <a:rPr lang="en-US"/>
              <a:pPr>
                <a:defRPr/>
              </a:pPr>
              <a:t>‹#›</a:t>
            </a:fld>
            <a:endParaRPr lang="en-US" dirty="0"/>
          </a:p>
        </p:txBody>
      </p:sp>
    </p:spTree>
    <p:extLst>
      <p:ext uri="{BB962C8B-B14F-4D97-AF65-F5344CB8AC3E}">
        <p14:creationId xmlns:p14="http://schemas.microsoft.com/office/powerpoint/2010/main" val="40126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dirty="0" smtClean="0"/>
              <a:t>21-22 May 2018</a:t>
            </a: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r>
              <a:rPr lang="en-US" dirty="0" smtClean="0"/>
              <a:t>ASTM Presentation - Standards Alliance in Mozambique</a:t>
            </a: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71B966D1-2466-46F5-9DF8-1D0D355DC62A}" type="slidenum">
              <a:rPr lang="en-US"/>
              <a:pPr>
                <a:defRPr/>
              </a:pPr>
              <a:t>‹#›</a:t>
            </a:fld>
            <a:endParaRPr lang="en-US" dirty="0"/>
          </a:p>
        </p:txBody>
      </p:sp>
    </p:spTree>
    <p:extLst>
      <p:ext uri="{BB962C8B-B14F-4D97-AF65-F5344CB8AC3E}">
        <p14:creationId xmlns:p14="http://schemas.microsoft.com/office/powerpoint/2010/main" val="191062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dirty="0" smtClean="0"/>
              <a:t>21-22 May 2018</a:t>
            </a: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r>
              <a:rPr lang="en-US" dirty="0" smtClean="0"/>
              <a:t>ASTM Presentation - Standards Alliance in Mozambique</a:t>
            </a: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84F20B7B-3270-42AC-B0A1-19FB5192A04B}" type="slidenum">
              <a:rPr lang="en-US"/>
              <a:pPr>
                <a:defRPr/>
              </a:pPr>
              <a:t>‹#›</a:t>
            </a:fld>
            <a:endParaRPr lang="en-US" dirty="0"/>
          </a:p>
        </p:txBody>
      </p:sp>
    </p:spTree>
    <p:extLst>
      <p:ext uri="{BB962C8B-B14F-4D97-AF65-F5344CB8AC3E}">
        <p14:creationId xmlns:p14="http://schemas.microsoft.com/office/powerpoint/2010/main" val="164758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smtClean="0">
                <a:solidFill>
                  <a:schemeClr val="accent1"/>
                </a:solidFill>
              </a:rPr>
              <a:t>www.astm.org</a:t>
            </a:r>
            <a:endParaRPr lang="en-GB"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t>21-22 May 2018</a:t>
            </a:r>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US" dirty="0" smtClean="0"/>
              <a:t>ASTM Presentation - Standards Alliance in Mozambique</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dirty="0"/>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dirty="0" smtClean="0">
                <a:solidFill>
                  <a:schemeClr val="tx1"/>
                </a:solidFill>
                <a:latin typeface="+mn-lt"/>
              </a:rPr>
              <a:t>© ASTM International </a:t>
            </a:r>
            <a:endParaRPr lang="en-GB" sz="700" b="0" dirty="0">
              <a:solidFill>
                <a:schemeClr val="tx1"/>
              </a:solidFill>
              <a:latin typeface="+mn-lt"/>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1" r:id="rId16"/>
    <p:sldLayoutId id="2147483693" r:id="rId17"/>
    <p:sldLayoutId id="2147483694" r:id="rId18"/>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mailto:tcendrowska@astm.org"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6677" y="2278959"/>
            <a:ext cx="6008185" cy="1661993"/>
          </a:xfrm>
          <a:prstGeom prst="rect">
            <a:avLst/>
          </a:prstGeom>
          <a:noFill/>
        </p:spPr>
        <p:txBody>
          <a:bodyPr wrap="square" lIns="0" tIns="0" rIns="0" bIns="0" rtlCol="0">
            <a:spAutoFit/>
          </a:bodyPr>
          <a:lstStyle/>
          <a:p>
            <a:r>
              <a:rPr lang="en-US" sz="2800" dirty="0" smtClean="0">
                <a:solidFill>
                  <a:schemeClr val="accent1"/>
                </a:solidFill>
              </a:rPr>
              <a:t>International Standards in Regulation</a:t>
            </a:r>
          </a:p>
          <a:p>
            <a:r>
              <a:rPr lang="en-US" sz="2000" dirty="0" smtClean="0">
                <a:solidFill>
                  <a:schemeClr val="accent1"/>
                </a:solidFill>
              </a:rPr>
              <a:t>Best Practices – Identification and Referencing</a:t>
            </a:r>
          </a:p>
          <a:p>
            <a:endParaRPr lang="en-US" sz="2000" dirty="0">
              <a:solidFill>
                <a:schemeClr val="accent1"/>
              </a:solidFill>
            </a:endParaRPr>
          </a:p>
          <a:p>
            <a:r>
              <a:rPr lang="en-US" sz="2000" dirty="0" smtClean="0">
                <a:solidFill>
                  <a:schemeClr val="accent1"/>
                </a:solidFill>
              </a:rPr>
              <a:t>Teresa J. Cendrowska</a:t>
            </a:r>
          </a:p>
          <a:p>
            <a:r>
              <a:rPr lang="en-US" sz="1600" dirty="0" smtClean="0">
                <a:solidFill>
                  <a:schemeClr val="accent1"/>
                </a:solidFill>
              </a:rPr>
              <a:t>Standards Alliance Program – 21-22 May 2018</a:t>
            </a:r>
            <a:endParaRPr lang="en-US" sz="1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000" y="459000"/>
            <a:ext cx="1314633" cy="657317"/>
          </a:xfrm>
          <a:prstGeom prst="rect">
            <a:avLst/>
          </a:prstGeom>
        </p:spPr>
      </p:pic>
    </p:spTree>
    <p:extLst>
      <p:ext uri="{BB962C8B-B14F-4D97-AF65-F5344CB8AC3E}">
        <p14:creationId xmlns:p14="http://schemas.microsoft.com/office/powerpoint/2010/main" val="111492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endCxn id="13" idx="2"/>
          </p:cNvCxnSpPr>
          <p:nvPr/>
        </p:nvCxnSpPr>
        <p:spPr>
          <a:xfrm flipH="1" flipV="1">
            <a:off x="5265600" y="2636614"/>
            <a:ext cx="342266" cy="447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026859" y="2625996"/>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276103" y="4501226"/>
            <a:ext cx="315000"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052061" y="4501227"/>
            <a:ext cx="334274" cy="42031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sz="quarter" idx="15"/>
          </p:nvPr>
        </p:nvSpPr>
        <p:spPr>
          <a:xfrm>
            <a:off x="352499" y="1499265"/>
            <a:ext cx="3435227" cy="4809460"/>
          </a:xfrm>
        </p:spPr>
        <p:txBody>
          <a:bodyPr/>
          <a:lstStyle/>
          <a:p>
            <a:pPr marL="0" indent="0">
              <a:buNone/>
            </a:pPr>
            <a:r>
              <a:rPr lang="en-US" sz="1800" dirty="0" smtClean="0">
                <a:solidFill>
                  <a:schemeClr val="accent3"/>
                </a:solidFill>
              </a:rPr>
              <a:t>Available to all Public and Private Standards’ Users</a:t>
            </a:r>
          </a:p>
          <a:p>
            <a:r>
              <a:rPr lang="en-US" dirty="0" smtClean="0"/>
              <a:t>Referenced in Regulations</a:t>
            </a:r>
          </a:p>
          <a:p>
            <a:r>
              <a:rPr lang="en-US" dirty="0" smtClean="0"/>
              <a:t>Normative Reference</a:t>
            </a:r>
          </a:p>
          <a:p>
            <a:pPr marL="0" indent="0">
              <a:buNone/>
            </a:pPr>
            <a:endParaRPr lang="en-US" dirty="0" smtClean="0"/>
          </a:p>
          <a:p>
            <a:endParaRPr lang="en-US" dirty="0" smtClean="0"/>
          </a:p>
          <a:p>
            <a:pPr marL="0" indent="0">
              <a:buNone/>
            </a:pPr>
            <a:r>
              <a:rPr lang="en-US" sz="1800" dirty="0">
                <a:solidFill>
                  <a:schemeClr val="accent2"/>
                </a:solidFill>
              </a:rPr>
              <a:t>Available Only to MoU Partners</a:t>
            </a:r>
          </a:p>
          <a:p>
            <a:r>
              <a:rPr lang="en-US" dirty="0" smtClean="0"/>
              <a:t>Identical Adoption</a:t>
            </a:r>
          </a:p>
          <a:p>
            <a:r>
              <a:rPr lang="en-US" dirty="0" smtClean="0"/>
              <a:t>Equivalent Adoption</a:t>
            </a:r>
          </a:p>
          <a:p>
            <a:r>
              <a:rPr lang="en-US" dirty="0" smtClean="0"/>
              <a:t>Used as the Basis of a National Standard </a:t>
            </a:r>
          </a:p>
          <a:p>
            <a:r>
              <a:rPr lang="en-US" dirty="0" smtClean="0"/>
              <a:t>Consulted </a:t>
            </a:r>
            <a:endParaRPr lang="en-US"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10</a:t>
            </a:fld>
            <a:endParaRPr lang="en-GB" dirty="0"/>
          </a:p>
        </p:txBody>
      </p:sp>
      <p:sp>
        <p:nvSpPr>
          <p:cNvPr id="10" name="Title 9"/>
          <p:cNvSpPr>
            <a:spLocks noGrp="1"/>
          </p:cNvSpPr>
          <p:nvPr>
            <p:ph type="title"/>
          </p:nvPr>
        </p:nvSpPr>
        <p:spPr>
          <a:xfrm>
            <a:off x="362098" y="722949"/>
            <a:ext cx="7049037" cy="548274"/>
          </a:xfrm>
        </p:spPr>
        <p:txBody>
          <a:bodyPr>
            <a:normAutofit/>
          </a:bodyPr>
          <a:lstStyle/>
          <a:p>
            <a:pPr>
              <a:lnSpc>
                <a:spcPct val="100000"/>
              </a:lnSpc>
            </a:pPr>
            <a:r>
              <a:rPr lang="en-US" dirty="0" smtClean="0"/>
              <a:t>Options for Citing ASTM Standards</a:t>
            </a:r>
            <a:endParaRPr lang="en-US" dirty="0"/>
          </a:p>
        </p:txBody>
      </p:sp>
      <p:sp>
        <p:nvSpPr>
          <p:cNvPr id="11" name="Rectangle 10"/>
          <p:cNvSpPr/>
          <p:nvPr/>
        </p:nvSpPr>
        <p:spPr>
          <a:xfrm>
            <a:off x="5591103" y="3053142"/>
            <a:ext cx="1471793" cy="1460016"/>
          </a:xfrm>
          <a:prstGeom prst="rect">
            <a:avLst/>
          </a:prstGeom>
          <a:solidFill>
            <a:srgbClr val="D6EE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en-US" sz="1400" b="1" dirty="0" smtClean="0">
                <a:solidFill>
                  <a:schemeClr val="tx1">
                    <a:lumMod val="75000"/>
                  </a:schemeClr>
                </a:solidFill>
              </a:rPr>
              <a:t>Options for citing ASTM International Standards</a:t>
            </a:r>
          </a:p>
        </p:txBody>
      </p:sp>
      <p:sp>
        <p:nvSpPr>
          <p:cNvPr id="12" name="Rectangle 11"/>
          <p:cNvSpPr/>
          <p:nvPr/>
        </p:nvSpPr>
        <p:spPr>
          <a:xfrm>
            <a:off x="6756335" y="1341132"/>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smtClean="0"/>
              <a:t> </a:t>
            </a:r>
          </a:p>
          <a:p>
            <a:endParaRPr lang="en-US" sz="1200" b="1" dirty="0"/>
          </a:p>
          <a:p>
            <a:pPr algn="ctr"/>
            <a:r>
              <a:rPr lang="en-US" sz="1200" b="1" dirty="0" smtClean="0"/>
              <a:t>ASTM Options to address your needs!</a:t>
            </a:r>
            <a:endParaRPr lang="en-US" sz="1200" dirty="0"/>
          </a:p>
        </p:txBody>
      </p:sp>
      <p:sp>
        <p:nvSpPr>
          <p:cNvPr id="13" name="Rectangle 12"/>
          <p:cNvSpPr/>
          <p:nvPr/>
        </p:nvSpPr>
        <p:spPr>
          <a:xfrm>
            <a:off x="4635600" y="1376614"/>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endParaRPr lang="en-US" sz="1200" b="1" dirty="0"/>
          </a:p>
          <a:p>
            <a:pPr algn="ctr"/>
            <a:r>
              <a:rPr lang="en-US" sz="1200" b="1" dirty="0" smtClean="0"/>
              <a:t>Adoption (identical or with deviation)</a:t>
            </a:r>
            <a:endParaRPr lang="en-US" sz="1200" b="1" dirty="0"/>
          </a:p>
        </p:txBody>
      </p:sp>
      <p:sp>
        <p:nvSpPr>
          <p:cNvPr id="15" name="Rectangle 14"/>
          <p:cNvSpPr/>
          <p:nvPr/>
        </p:nvSpPr>
        <p:spPr>
          <a:xfrm>
            <a:off x="3827254" y="3153150"/>
            <a:ext cx="1260000" cy="1254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sz="1200" b="1" dirty="0" smtClean="0"/>
          </a:p>
          <a:p>
            <a:pPr algn="ctr"/>
            <a:endParaRPr lang="en-US" sz="1200" b="1" dirty="0" smtClean="0"/>
          </a:p>
          <a:p>
            <a:pPr algn="ctr"/>
            <a:r>
              <a:rPr lang="en-US" sz="1200" b="1" dirty="0" smtClean="0"/>
              <a:t>Used as </a:t>
            </a:r>
          </a:p>
          <a:p>
            <a:pPr algn="ctr"/>
            <a:r>
              <a:rPr lang="en-US" sz="1200" b="1" dirty="0" smtClean="0"/>
              <a:t>the basis</a:t>
            </a:r>
            <a:endParaRPr lang="en-US" sz="1200" b="1" dirty="0"/>
          </a:p>
        </p:txBody>
      </p:sp>
      <p:sp>
        <p:nvSpPr>
          <p:cNvPr id="16" name="Rectangle 15"/>
          <p:cNvSpPr/>
          <p:nvPr/>
        </p:nvSpPr>
        <p:spPr>
          <a:xfrm>
            <a:off x="7542688" y="315315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sz="1200" b="1" dirty="0"/>
          </a:p>
          <a:p>
            <a:endParaRPr lang="en-US" sz="1200" b="1" dirty="0" smtClean="0"/>
          </a:p>
          <a:p>
            <a:pPr algn="ctr"/>
            <a:r>
              <a:rPr lang="en-US" sz="1200" b="1" dirty="0" smtClean="0"/>
              <a:t>Referenced in Regulation</a:t>
            </a:r>
            <a:endParaRPr lang="en-US" sz="1200" b="1" dirty="0"/>
          </a:p>
        </p:txBody>
      </p:sp>
      <p:sp>
        <p:nvSpPr>
          <p:cNvPr id="18" name="Rectangle 17"/>
          <p:cNvSpPr/>
          <p:nvPr/>
        </p:nvSpPr>
        <p:spPr>
          <a:xfrm>
            <a:off x="6771536" y="491247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sz="1200" b="1" dirty="0" smtClean="0"/>
          </a:p>
          <a:p>
            <a:endParaRPr lang="en-US" sz="1200" b="1" dirty="0"/>
          </a:p>
          <a:p>
            <a:pPr algn="ctr"/>
            <a:r>
              <a:rPr lang="en-US" sz="1200" b="1" dirty="0" smtClean="0"/>
              <a:t>Normative Reference</a:t>
            </a:r>
            <a:endParaRPr lang="en-US" sz="1200" b="1" dirty="0"/>
          </a:p>
        </p:txBody>
      </p:sp>
      <p:sp>
        <p:nvSpPr>
          <p:cNvPr id="19" name="Rectangle 18"/>
          <p:cNvSpPr/>
          <p:nvPr/>
        </p:nvSpPr>
        <p:spPr>
          <a:xfrm>
            <a:off x="4709179" y="4909611"/>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endParaRPr lang="en-US" sz="1200" b="1" dirty="0" smtClean="0"/>
          </a:p>
          <a:p>
            <a:endParaRPr lang="en-US" sz="1200" b="1" dirty="0"/>
          </a:p>
          <a:p>
            <a:pPr algn="ctr"/>
            <a:r>
              <a:rPr lang="en-US" sz="1200" b="1" dirty="0" smtClean="0"/>
              <a:t>Consulted</a:t>
            </a:r>
            <a:endParaRPr lang="en-US" sz="1200" b="1" dirty="0"/>
          </a:p>
        </p:txBody>
      </p:sp>
      <p:cxnSp>
        <p:nvCxnSpPr>
          <p:cNvPr id="28" name="Straight Connector 27"/>
          <p:cNvCxnSpPr>
            <a:stCxn id="11" idx="3"/>
            <a:endCxn id="16" idx="1"/>
          </p:cNvCxnSpPr>
          <p:nvPr/>
        </p:nvCxnSpPr>
        <p:spPr>
          <a:xfrm>
            <a:off x="7062896" y="3783150"/>
            <a:ext cx="4797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a:off x="5087254" y="3780291"/>
            <a:ext cx="503849" cy="2859"/>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171199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522000" y="1916373"/>
            <a:ext cx="5130000" cy="2592628"/>
          </a:xfrm>
        </p:spPr>
        <p:txBody>
          <a:bodyPr>
            <a:normAutofit/>
          </a:bodyPr>
          <a:lstStyle/>
          <a:p>
            <a:pPr marL="0" indent="0">
              <a:spcAft>
                <a:spcPts val="0"/>
              </a:spcAft>
              <a:buNone/>
            </a:pPr>
            <a:r>
              <a:rPr lang="en-US" sz="1800" dirty="0"/>
              <a:t>ASTM International standard is called out, either in whole or in part, in a regulation, law, decree, rule, act, directive, order, edict, etc. (i.e. any official government document other than a National Standard</a:t>
            </a:r>
            <a:r>
              <a:rPr lang="en-US" sz="1800" dirty="0" smtClean="0"/>
              <a:t>). </a:t>
            </a:r>
          </a:p>
          <a:p>
            <a:pPr marL="0" indent="0">
              <a:spcAft>
                <a:spcPts val="0"/>
              </a:spcAft>
              <a:buNone/>
            </a:pPr>
            <a:endParaRPr lang="en-US" sz="1800" dirty="0" smtClean="0"/>
          </a:p>
          <a:p>
            <a:pPr marL="0" indent="0">
              <a:spcAft>
                <a:spcPts val="0"/>
              </a:spcAft>
              <a:buNone/>
            </a:pPr>
            <a:r>
              <a:rPr lang="en-US" sz="1800" dirty="0" smtClean="0"/>
              <a:t>The </a:t>
            </a:r>
            <a:r>
              <a:rPr lang="en-US" sz="1800" dirty="0"/>
              <a:t>content of the ASTM standard, either in whole or in part, is intended to be used as an additional requirement of the new </a:t>
            </a:r>
            <a:r>
              <a:rPr lang="en-US" sz="1800" dirty="0" smtClean="0"/>
              <a:t>regulation.</a:t>
            </a:r>
            <a:endParaRPr lang="en-US" sz="1800" dirty="0"/>
          </a:p>
        </p:txBody>
      </p:sp>
      <p:sp>
        <p:nvSpPr>
          <p:cNvPr id="4" name="Slide Number Placeholder 3"/>
          <p:cNvSpPr>
            <a:spLocks noGrp="1"/>
          </p:cNvSpPr>
          <p:nvPr>
            <p:ph type="sldNum" sz="quarter" idx="12"/>
          </p:nvPr>
        </p:nvSpPr>
        <p:spPr/>
        <p:txBody>
          <a:bodyPr/>
          <a:lstStyle/>
          <a:p>
            <a:fld id="{AD3FAF27-8B82-4449-B01B-BEC948125F21}" type="slidenum">
              <a:rPr lang="en-GB" smtClean="0"/>
              <a:t>11</a:t>
            </a:fld>
            <a:endParaRPr lang="en-GB" dirty="0"/>
          </a:p>
        </p:txBody>
      </p:sp>
      <p:sp>
        <p:nvSpPr>
          <p:cNvPr id="9" name="Title 8"/>
          <p:cNvSpPr>
            <a:spLocks noGrp="1"/>
          </p:cNvSpPr>
          <p:nvPr>
            <p:ph type="title"/>
          </p:nvPr>
        </p:nvSpPr>
        <p:spPr>
          <a:xfrm>
            <a:off x="346015" y="729000"/>
            <a:ext cx="7049037" cy="540000"/>
          </a:xfrm>
        </p:spPr>
        <p:txBody>
          <a:bodyPr/>
          <a:lstStyle/>
          <a:p>
            <a:r>
              <a:rPr lang="en-US" dirty="0"/>
              <a:t>Uses of ASTM International Standards</a:t>
            </a:r>
          </a:p>
        </p:txBody>
      </p:sp>
      <p:sp>
        <p:nvSpPr>
          <p:cNvPr id="11" name="Text Placeholder 10"/>
          <p:cNvSpPr>
            <a:spLocks noGrp="1"/>
          </p:cNvSpPr>
          <p:nvPr>
            <p:ph type="body" sz="quarter" idx="14"/>
          </p:nvPr>
        </p:nvSpPr>
        <p:spPr/>
        <p:txBody>
          <a:bodyPr>
            <a:noAutofit/>
          </a:bodyPr>
          <a:lstStyle/>
          <a:p>
            <a:r>
              <a:rPr lang="en-US" sz="2000" dirty="0" smtClean="0"/>
              <a:t>Referenced in Regulation</a:t>
            </a:r>
            <a:endParaRPr lang="en-US" sz="2000" dirty="0"/>
          </a:p>
        </p:txBody>
      </p:sp>
      <p:sp>
        <p:nvSpPr>
          <p:cNvPr id="7" name="Rectangle 6"/>
          <p:cNvSpPr/>
          <p:nvPr/>
        </p:nvSpPr>
        <p:spPr>
          <a:xfrm>
            <a:off x="6290655" y="2760773"/>
            <a:ext cx="2286689" cy="2286689"/>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3600" dirty="0" smtClean="0"/>
              <a:t>7,700+</a:t>
            </a:r>
            <a:endParaRPr lang="en-GB" sz="3600" dirty="0"/>
          </a:p>
          <a:p>
            <a:r>
              <a:rPr lang="en-GB" sz="1400" dirty="0" smtClean="0"/>
              <a:t>Citations to ASTM standards for adoption, use as a reference, or</a:t>
            </a:r>
            <a:br>
              <a:rPr lang="en-GB" sz="1400" dirty="0" smtClean="0"/>
            </a:br>
            <a:r>
              <a:rPr lang="en-GB" sz="1400" dirty="0" smtClean="0"/>
              <a:t>as the basis of national</a:t>
            </a:r>
            <a:br>
              <a:rPr lang="en-GB" sz="1400" dirty="0" smtClean="0"/>
            </a:br>
            <a:r>
              <a:rPr lang="en-GB" sz="1400" dirty="0" smtClean="0"/>
              <a:t>standards outside </a:t>
            </a:r>
            <a:br>
              <a:rPr lang="en-GB" sz="1400" dirty="0" smtClean="0"/>
            </a:br>
            <a:r>
              <a:rPr lang="en-GB" sz="1400" dirty="0" smtClean="0"/>
              <a:t>the USA</a:t>
            </a:r>
          </a:p>
          <a:p>
            <a:endParaRPr lang="en-GB" sz="1200"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127566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12000" y="234000"/>
            <a:ext cx="4821000" cy="746613"/>
          </a:xfrm>
        </p:spPr>
        <p:txBody>
          <a:bodyPr/>
          <a:lstStyle/>
          <a:p>
            <a:pPr eaLnBrk="1" hangingPunct="1">
              <a:defRPr/>
            </a:pPr>
            <a:r>
              <a:rPr lang="en-US" dirty="0" smtClean="0"/>
              <a:t>Referenced in Regulation</a:t>
            </a:r>
          </a:p>
        </p:txBody>
      </p:sp>
      <p:pic>
        <p:nvPicPr>
          <p:cNvPr id="133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973345"/>
            <a:ext cx="7715250" cy="5491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AutoShape 7"/>
          <p:cNvSpPr>
            <a:spLocks noChangeArrowheads="1"/>
          </p:cNvSpPr>
          <p:nvPr/>
        </p:nvSpPr>
        <p:spPr bwMode="auto">
          <a:xfrm>
            <a:off x="3429000" y="5715000"/>
            <a:ext cx="914400" cy="228600"/>
          </a:xfrm>
          <a:prstGeom prst="lef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3317" name="Picture 4" descr="ASTM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1B966D1-2466-46F5-9DF8-1D0D355DC62A}"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3" name="Date Placeholder 2"/>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3847434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5"/>
          </p:nvPr>
        </p:nvSpPr>
        <p:spPr>
          <a:xfrm>
            <a:off x="522000" y="2000169"/>
            <a:ext cx="5310687" cy="2187628"/>
          </a:xfrm>
        </p:spPr>
        <p:txBody>
          <a:bodyPr>
            <a:normAutofit/>
          </a:bodyPr>
          <a:lstStyle/>
          <a:p>
            <a:pPr marL="0" indent="0">
              <a:spcAft>
                <a:spcPts val="0"/>
              </a:spcAft>
              <a:buNone/>
            </a:pPr>
            <a:r>
              <a:rPr lang="en-US" sz="1800" dirty="0"/>
              <a:t>ASTM International </a:t>
            </a:r>
            <a:r>
              <a:rPr lang="en-US" sz="1800" dirty="0" smtClean="0"/>
              <a:t>standard (title only) </a:t>
            </a:r>
            <a:r>
              <a:rPr lang="en-US" sz="1800" dirty="0"/>
              <a:t>is called out in the text of National Standard and </a:t>
            </a:r>
            <a:r>
              <a:rPr lang="en-US" sz="1800" dirty="0" smtClean="0"/>
              <a:t>its title also </a:t>
            </a:r>
            <a:r>
              <a:rPr lang="en-US" sz="1800" dirty="0"/>
              <a:t>appears in the “Referenced Documents” section of the National Standard.  The content of the ASTM standard, either in whole or in part, is intended to be used as an additional requirement of the new National </a:t>
            </a:r>
            <a:r>
              <a:rPr lang="en-US" sz="1800" dirty="0" smtClean="0"/>
              <a:t>Standard.</a:t>
            </a:r>
            <a:endParaRPr lang="en-US" sz="1800" dirty="0"/>
          </a:p>
        </p:txBody>
      </p:sp>
      <p:sp>
        <p:nvSpPr>
          <p:cNvPr id="4" name="Slide Number Placeholder 3"/>
          <p:cNvSpPr>
            <a:spLocks noGrp="1"/>
          </p:cNvSpPr>
          <p:nvPr>
            <p:ph type="sldNum" sz="quarter" idx="12"/>
          </p:nvPr>
        </p:nvSpPr>
        <p:spPr/>
        <p:txBody>
          <a:bodyPr/>
          <a:lstStyle/>
          <a:p>
            <a:fld id="{AD3FAF27-8B82-4449-B01B-BEC948125F21}" type="slidenum">
              <a:rPr lang="en-GB" smtClean="0"/>
              <a:t>13</a:t>
            </a:fld>
            <a:endParaRPr lang="en-GB" dirty="0"/>
          </a:p>
        </p:txBody>
      </p:sp>
      <p:sp>
        <p:nvSpPr>
          <p:cNvPr id="9" name="Title 8"/>
          <p:cNvSpPr>
            <a:spLocks noGrp="1"/>
          </p:cNvSpPr>
          <p:nvPr>
            <p:ph type="title"/>
          </p:nvPr>
        </p:nvSpPr>
        <p:spPr>
          <a:xfrm>
            <a:off x="346015" y="729000"/>
            <a:ext cx="7049037" cy="546777"/>
          </a:xfrm>
        </p:spPr>
        <p:txBody>
          <a:bodyPr/>
          <a:lstStyle/>
          <a:p>
            <a:r>
              <a:rPr lang="en-US" dirty="0"/>
              <a:t>Uses of ASTM International Standards</a:t>
            </a:r>
          </a:p>
        </p:txBody>
      </p:sp>
      <p:sp>
        <p:nvSpPr>
          <p:cNvPr id="11" name="Text Placeholder 10"/>
          <p:cNvSpPr>
            <a:spLocks noGrp="1"/>
          </p:cNvSpPr>
          <p:nvPr>
            <p:ph type="body" sz="quarter" idx="14"/>
          </p:nvPr>
        </p:nvSpPr>
        <p:spPr>
          <a:xfrm>
            <a:off x="346015" y="1584000"/>
            <a:ext cx="4028462" cy="301934"/>
          </a:xfrm>
        </p:spPr>
        <p:txBody>
          <a:bodyPr>
            <a:noAutofit/>
          </a:bodyPr>
          <a:lstStyle/>
          <a:p>
            <a:r>
              <a:rPr lang="en-US" sz="2000" dirty="0" smtClean="0"/>
              <a:t>Normative Reference</a:t>
            </a:r>
            <a:endParaRPr lang="en-US" sz="2000" dirty="0"/>
          </a:p>
        </p:txBody>
      </p:sp>
      <p:sp>
        <p:nvSpPr>
          <p:cNvPr id="7" name="Rectangle 6"/>
          <p:cNvSpPr/>
          <p:nvPr/>
        </p:nvSpPr>
        <p:spPr>
          <a:xfrm>
            <a:off x="5968840" y="3699000"/>
            <a:ext cx="2385000" cy="228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1600" dirty="0" smtClean="0"/>
              <a:t>ASTM International complies with </a:t>
            </a:r>
          </a:p>
          <a:p>
            <a:r>
              <a:rPr lang="en-US" sz="1600" dirty="0" smtClean="0"/>
              <a:t>all 6 principles of an International Standards Developer as defined by the </a:t>
            </a:r>
            <a:r>
              <a:rPr lang="en-US" sz="3600" dirty="0" smtClean="0"/>
              <a:t>WTO</a:t>
            </a:r>
            <a:endParaRPr lang="en-US" sz="3600"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426573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22000" y="849420"/>
            <a:ext cx="3728913" cy="439100"/>
          </a:xfrm>
        </p:spPr>
        <p:txBody>
          <a:bodyPr/>
          <a:lstStyle/>
          <a:p>
            <a:pPr eaLnBrk="1" hangingPunct="1">
              <a:defRPr/>
            </a:pPr>
            <a:r>
              <a:rPr lang="en-US" dirty="0" smtClean="0"/>
              <a:t>Normative Reference</a:t>
            </a:r>
          </a:p>
        </p:txBody>
      </p:sp>
      <p:pic>
        <p:nvPicPr>
          <p:cNvPr id="8195"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l="4688" t="12502" r="4688" b="6252"/>
          <a:stretch>
            <a:fillRect/>
          </a:stretch>
        </p:blipFill>
        <p:spPr>
          <a:xfrm>
            <a:off x="381000" y="2057400"/>
            <a:ext cx="4189413" cy="4210050"/>
          </a:xfrm>
          <a:noFill/>
          <a:ln>
            <a:solidFill>
              <a:srgbClr val="000000"/>
            </a:solidFill>
            <a:miter lim="800000"/>
            <a:headEnd/>
            <a:tailEnd/>
          </a:ln>
        </p:spPr>
      </p:pic>
      <p:pic>
        <p:nvPicPr>
          <p:cNvPr id="8196" name="Picture 4"/>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l="4688" t="12502" r="4688" b="6252"/>
          <a:stretch>
            <a:fillRect/>
          </a:stretch>
        </p:blipFill>
        <p:spPr>
          <a:xfrm>
            <a:off x="4572000" y="1295400"/>
            <a:ext cx="4281488" cy="4025900"/>
          </a:xfrm>
          <a:noFill/>
          <a:ln>
            <a:solidFill>
              <a:srgbClr val="000000"/>
            </a:solidFill>
            <a:miter lim="800000"/>
            <a:headEnd/>
            <a:tailEnd/>
          </a:ln>
        </p:spPr>
      </p:pic>
      <p:sp>
        <p:nvSpPr>
          <p:cNvPr id="8197" name="AutoShape 6"/>
          <p:cNvSpPr>
            <a:spLocks noChangeArrowheads="1"/>
          </p:cNvSpPr>
          <p:nvPr/>
        </p:nvSpPr>
        <p:spPr bwMode="auto">
          <a:xfrm>
            <a:off x="4419600" y="3581400"/>
            <a:ext cx="533400" cy="1524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198" name="Picture 4" descr="ASTM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4F20B7B-3270-42AC-B0A1-19FB5192A04B}"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3" name="Date Placeholder 2"/>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231284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477000" y="1449000"/>
            <a:ext cx="4050000" cy="3510000"/>
          </a:xfrm>
        </p:spPr>
        <p:txBody>
          <a:bodyPr/>
          <a:lstStyle/>
          <a:p>
            <a:pPr marL="0" indent="0">
              <a:buNone/>
            </a:pPr>
            <a:r>
              <a:rPr lang="en-US" sz="1800" dirty="0" smtClean="0">
                <a:solidFill>
                  <a:schemeClr val="accent2"/>
                </a:solidFill>
              </a:rPr>
              <a:t>Adopted as an Identical Standard</a:t>
            </a:r>
          </a:p>
          <a:p>
            <a:r>
              <a:rPr lang="en-US" dirty="0"/>
              <a:t>ASTM International standard is considered, in its entirety, to be the National Standard recognized by the National Standards Body</a:t>
            </a:r>
          </a:p>
          <a:p>
            <a:endParaRPr lang="en-US" dirty="0" smtClean="0"/>
          </a:p>
          <a:p>
            <a:pPr marL="0" indent="0">
              <a:buNone/>
            </a:pPr>
            <a:r>
              <a:rPr lang="en-US" sz="1800" dirty="0" smtClean="0">
                <a:solidFill>
                  <a:schemeClr val="accent2"/>
                </a:solidFill>
              </a:rPr>
              <a:t>Adopted as an Equivalent Standard</a:t>
            </a:r>
            <a:endParaRPr lang="en-US" sz="1800" dirty="0">
              <a:solidFill>
                <a:schemeClr val="accent2"/>
              </a:solidFill>
            </a:endParaRPr>
          </a:p>
          <a:p>
            <a:r>
              <a:rPr lang="en-US" dirty="0"/>
              <a:t>ASTM International standard is considered, with limited deviation, to be the National Standard recognized by the National Standards Body</a:t>
            </a:r>
          </a:p>
        </p:txBody>
      </p:sp>
      <p:sp>
        <p:nvSpPr>
          <p:cNvPr id="4" name="Slide Number Placeholder 3"/>
          <p:cNvSpPr>
            <a:spLocks noGrp="1"/>
          </p:cNvSpPr>
          <p:nvPr>
            <p:ph type="sldNum" sz="quarter" idx="12"/>
          </p:nvPr>
        </p:nvSpPr>
        <p:spPr/>
        <p:txBody>
          <a:bodyPr/>
          <a:lstStyle/>
          <a:p>
            <a:fld id="{AD3FAF27-8B82-4449-B01B-BEC948125F21}" type="slidenum">
              <a:rPr lang="en-GB" smtClean="0"/>
              <a:pPr/>
              <a:t>15</a:t>
            </a:fld>
            <a:endParaRPr lang="en-GB" dirty="0"/>
          </a:p>
        </p:txBody>
      </p:sp>
      <p:sp>
        <p:nvSpPr>
          <p:cNvPr id="10" name="Title 9"/>
          <p:cNvSpPr>
            <a:spLocks noGrp="1"/>
          </p:cNvSpPr>
          <p:nvPr>
            <p:ph type="title"/>
          </p:nvPr>
        </p:nvSpPr>
        <p:spPr>
          <a:xfrm>
            <a:off x="342000" y="504000"/>
            <a:ext cx="7049037" cy="765000"/>
          </a:xfrm>
        </p:spPr>
        <p:txBody>
          <a:bodyPr/>
          <a:lstStyle/>
          <a:p>
            <a:r>
              <a:rPr lang="en-US" dirty="0"/>
              <a:t>Additional Uses of ASTM International Standards for MoU Countries</a:t>
            </a:r>
          </a:p>
        </p:txBody>
      </p:sp>
      <p:sp>
        <p:nvSpPr>
          <p:cNvPr id="23" name="Rectangle 22"/>
          <p:cNvSpPr/>
          <p:nvPr/>
        </p:nvSpPr>
        <p:spPr>
          <a:xfrm>
            <a:off x="5832000" y="3654000"/>
            <a:ext cx="2520000" cy="23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sz="1600" dirty="0" smtClean="0"/>
              <a:t>“ASTM standards help us develop our national standards and are deeply utilized in industries such as construction, petroleum products and medical equipment.”</a:t>
            </a:r>
          </a:p>
          <a:p>
            <a:r>
              <a:rPr lang="en-US" sz="1600" dirty="0" smtClean="0"/>
              <a:t>STAMEQ, Vietnam</a:t>
            </a:r>
            <a:endParaRPr lang="en-US" sz="1600"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2761370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65932" y="439447"/>
            <a:ext cx="7811400" cy="797506"/>
          </a:xfrm>
        </p:spPr>
        <p:txBody>
          <a:bodyPr>
            <a:normAutofit/>
          </a:bodyPr>
          <a:lstStyle/>
          <a:p>
            <a:pPr eaLnBrk="1" hangingPunct="1">
              <a:defRPr/>
            </a:pPr>
            <a:r>
              <a:rPr lang="en-US" dirty="0" smtClean="0"/>
              <a:t>Identical </a:t>
            </a:r>
            <a:r>
              <a:rPr lang="en-US" dirty="0"/>
              <a:t>National Adoption of an </a:t>
            </a:r>
            <a:r>
              <a:rPr lang="en-US" dirty="0" smtClean="0"/>
              <a:t/>
            </a:r>
            <a:br>
              <a:rPr lang="en-US" dirty="0" smtClean="0"/>
            </a:br>
            <a:r>
              <a:rPr lang="en-US" dirty="0" smtClean="0"/>
              <a:t>ASTM </a:t>
            </a:r>
            <a:r>
              <a:rPr lang="en-US" dirty="0"/>
              <a:t>standard</a:t>
            </a:r>
          </a:p>
        </p:txBody>
      </p:sp>
      <p:pic>
        <p:nvPicPr>
          <p:cNvPr id="11267"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371600"/>
            <a:ext cx="4576763"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14800"/>
            <a:ext cx="4119232" cy="198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Line 9"/>
          <p:cNvSpPr>
            <a:spLocks noChangeShapeType="1"/>
          </p:cNvSpPr>
          <p:nvPr/>
        </p:nvSpPr>
        <p:spPr bwMode="auto">
          <a:xfrm flipH="1" flipV="1">
            <a:off x="2571749" y="5229000"/>
            <a:ext cx="1497641" cy="1095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Rectangle 1"/>
          <p:cNvSpPr/>
          <p:nvPr/>
        </p:nvSpPr>
        <p:spPr>
          <a:xfrm>
            <a:off x="207000" y="4869000"/>
            <a:ext cx="2005016" cy="1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F3B670E6-C791-4A6C-A7C0-9DDA480B5BD8}"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4" name="Date Placeholder 3"/>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402178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54012" y="369000"/>
            <a:ext cx="7693025" cy="900001"/>
          </a:xfrm>
        </p:spPr>
        <p:txBody>
          <a:bodyPr>
            <a:normAutofit/>
          </a:bodyPr>
          <a:lstStyle/>
          <a:p>
            <a:pPr>
              <a:defRPr/>
            </a:pPr>
            <a:r>
              <a:rPr lang="en-US" dirty="0" smtClean="0"/>
              <a:t>Equivalent National </a:t>
            </a:r>
            <a:r>
              <a:rPr lang="en-US" dirty="0"/>
              <a:t>Adoption </a:t>
            </a:r>
            <a:r>
              <a:rPr lang="en-US" dirty="0" smtClean="0"/>
              <a:t/>
            </a:r>
            <a:br>
              <a:rPr lang="en-US" dirty="0" smtClean="0"/>
            </a:br>
            <a:r>
              <a:rPr lang="en-US" dirty="0" smtClean="0"/>
              <a:t>of </a:t>
            </a:r>
            <a:r>
              <a:rPr lang="en-US" dirty="0"/>
              <a:t>an ASTM standard</a:t>
            </a:r>
            <a:endParaRPr lang="en-US" dirty="0" smtClean="0"/>
          </a:p>
        </p:txBody>
      </p:sp>
      <p:pic>
        <p:nvPicPr>
          <p:cNvPr id="8198"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59" y="1809000"/>
            <a:ext cx="4233904" cy="4880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AutoShape 6"/>
          <p:cNvSpPr>
            <a:spLocks noChangeArrowheads="1"/>
          </p:cNvSpPr>
          <p:nvPr/>
        </p:nvSpPr>
        <p:spPr bwMode="auto">
          <a:xfrm>
            <a:off x="4200525" y="2079000"/>
            <a:ext cx="533400" cy="1524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99" y="1357125"/>
            <a:ext cx="3832709" cy="531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82000" y="1809000"/>
            <a:ext cx="1215000" cy="5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84F20B7B-3270-42AC-B0A1-19FB5192A04B}"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3" name="Date Placeholder 2"/>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34660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18</a:t>
            </a:fld>
            <a:endParaRPr lang="en-GB" dirty="0"/>
          </a:p>
        </p:txBody>
      </p:sp>
      <p:sp>
        <p:nvSpPr>
          <p:cNvPr id="5" name="Title 4"/>
          <p:cNvSpPr>
            <a:spLocks noGrp="1"/>
          </p:cNvSpPr>
          <p:nvPr>
            <p:ph type="title"/>
          </p:nvPr>
        </p:nvSpPr>
        <p:spPr/>
        <p:txBody>
          <a:bodyPr/>
          <a:lstStyle/>
          <a:p>
            <a:r>
              <a:rPr lang="en-US" dirty="0" smtClean="0"/>
              <a:t>Requirements for Adoptions</a:t>
            </a:r>
            <a:endParaRPr lang="en-US" dirty="0"/>
          </a:p>
        </p:txBody>
      </p:sp>
      <p:sp>
        <p:nvSpPr>
          <p:cNvPr id="6" name="Content Placeholder 5"/>
          <p:cNvSpPr>
            <a:spLocks noGrp="1"/>
          </p:cNvSpPr>
          <p:nvPr>
            <p:ph sz="quarter" idx="15"/>
          </p:nvPr>
        </p:nvSpPr>
        <p:spPr/>
        <p:txBody>
          <a:bodyPr/>
          <a:lstStyle/>
          <a:p>
            <a:r>
              <a:rPr lang="en-US" dirty="0" smtClean="0"/>
              <a:t>Provide ASTM written notice of the ASTM standards proposed for adoption – obtain written approval prior to adoption</a:t>
            </a:r>
          </a:p>
          <a:p>
            <a:r>
              <a:rPr lang="en-US" dirty="0" smtClean="0"/>
              <a:t>Publish adoptions (a derivative work) of ASTM Standards without, as much as possible, change to the original to maintain the integrity of the ASTM Standards </a:t>
            </a:r>
          </a:p>
          <a:p>
            <a:pPr lvl="1"/>
            <a:r>
              <a:rPr lang="en-US" dirty="0" smtClean="0"/>
              <a:t>However, deviations are possible and must be noted</a:t>
            </a:r>
          </a:p>
          <a:p>
            <a:r>
              <a:rPr lang="en-US" dirty="0" smtClean="0"/>
              <a:t>Shall not assign or transfer any rights you have in the adoptions, nor submit or provide the ASTM Standards or the adoptions  to any other standards body(s) or </a:t>
            </a:r>
            <a:r>
              <a:rPr lang="en-US" dirty="0" smtClean="0"/>
              <a:t>organizations </a:t>
            </a:r>
            <a:r>
              <a:rPr lang="en-US" dirty="0" smtClean="0"/>
              <a:t>without </a:t>
            </a:r>
            <a:r>
              <a:rPr lang="en-US" dirty="0" smtClean="0"/>
              <a:t>written </a:t>
            </a:r>
            <a:r>
              <a:rPr lang="en-US" dirty="0" smtClean="0"/>
              <a:t>consent of the ASTM President</a:t>
            </a:r>
            <a:endParaRPr lang="en-US" dirty="0"/>
          </a:p>
        </p:txBody>
      </p:sp>
      <p:sp>
        <p:nvSpPr>
          <p:cNvPr id="7" name="Content Placeholder 6"/>
          <p:cNvSpPr>
            <a:spLocks noGrp="1"/>
          </p:cNvSpPr>
          <p:nvPr>
            <p:ph sz="quarter" idx="16"/>
          </p:nvPr>
        </p:nvSpPr>
        <p:spPr/>
        <p:txBody>
          <a:bodyPr>
            <a:normAutofit lnSpcReduction="10000"/>
          </a:bodyPr>
          <a:lstStyle/>
          <a:p>
            <a:r>
              <a:rPr lang="en-US" dirty="0" smtClean="0"/>
              <a:t>Provide ASTM with an electronic copy of the adoption</a:t>
            </a:r>
          </a:p>
          <a:p>
            <a:r>
              <a:rPr lang="en-US" dirty="0" smtClean="0"/>
              <a:t>Provide </a:t>
            </a:r>
            <a:r>
              <a:rPr lang="en-US" dirty="0"/>
              <a:t>recognition:  “This National Standard is identical to ASTM XXXX-XX, Title, Copyright ASTM International, 100 Barr Harbor Drive, West Conshohocken, PA 19428, USA.  Published and reprinted pursuant to license agreement with ASTM International</a:t>
            </a:r>
            <a:r>
              <a:rPr lang="en-US" dirty="0" smtClean="0"/>
              <a:t>”</a:t>
            </a:r>
            <a:endParaRPr lang="en-US" dirty="0"/>
          </a:p>
          <a:p>
            <a:r>
              <a:rPr lang="en-US" dirty="0" smtClean="0"/>
              <a:t>Acknowledge </a:t>
            </a:r>
            <a:r>
              <a:rPr lang="en-US" dirty="0"/>
              <a:t>and agree that the adoption, enactment, reference, or incorporation of any of the ASTM Standards by any government or agency, including the national standards body, has not and will not effect, transfer, modify or alter the copyrights of the ASTM Standards in any way;</a:t>
            </a:r>
          </a:p>
          <a:p>
            <a:r>
              <a:rPr lang="en-US" dirty="0"/>
              <a:t>To provide ASTM with a complete list of its adopted ASTM Standards in the Annual Report to ASTM or upon request.</a:t>
            </a:r>
          </a:p>
          <a:p>
            <a:endParaRPr lang="en-US" dirty="0" smtClean="0"/>
          </a:p>
          <a:p>
            <a:endParaRPr lang="en-US" dirty="0"/>
          </a:p>
        </p:txBody>
      </p:sp>
    </p:spTree>
    <p:extLst>
      <p:ext uri="{BB962C8B-B14F-4D97-AF65-F5344CB8AC3E}">
        <p14:creationId xmlns:p14="http://schemas.microsoft.com/office/powerpoint/2010/main" val="3022662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19</a:t>
            </a:fld>
            <a:endParaRPr lang="en-GB" dirty="0"/>
          </a:p>
        </p:txBody>
      </p:sp>
      <p:sp>
        <p:nvSpPr>
          <p:cNvPr id="6" name="Title 5"/>
          <p:cNvSpPr>
            <a:spLocks noGrp="1"/>
          </p:cNvSpPr>
          <p:nvPr>
            <p:ph type="title"/>
          </p:nvPr>
        </p:nvSpPr>
        <p:spPr/>
        <p:txBody>
          <a:bodyPr/>
          <a:lstStyle/>
          <a:p>
            <a:r>
              <a:rPr lang="en-US" dirty="0" smtClean="0"/>
              <a:t>Used as a Basis</a:t>
            </a:r>
            <a:endParaRPr lang="en-US" dirty="0"/>
          </a:p>
        </p:txBody>
      </p:sp>
      <p:sp>
        <p:nvSpPr>
          <p:cNvPr id="7" name="Text Placeholder 6"/>
          <p:cNvSpPr>
            <a:spLocks noGrp="1"/>
          </p:cNvSpPr>
          <p:nvPr>
            <p:ph type="body" sz="quarter" idx="14"/>
          </p:nvPr>
        </p:nvSpPr>
        <p:spPr>
          <a:xfrm>
            <a:off x="346015" y="1507066"/>
            <a:ext cx="3563342" cy="403460"/>
          </a:xfrm>
        </p:spPr>
        <p:txBody>
          <a:bodyPr>
            <a:noAutofit/>
          </a:bodyPr>
          <a:lstStyle/>
          <a:p>
            <a:r>
              <a:rPr lang="en-US" dirty="0"/>
              <a:t>Used as the Basis of a National Standard</a:t>
            </a:r>
          </a:p>
          <a:p>
            <a:endParaRPr lang="en-US" dirty="0"/>
          </a:p>
        </p:txBody>
      </p:sp>
      <p:sp>
        <p:nvSpPr>
          <p:cNvPr id="8" name="Content Placeholder 7"/>
          <p:cNvSpPr>
            <a:spLocks noGrp="1"/>
          </p:cNvSpPr>
          <p:nvPr>
            <p:ph sz="quarter" idx="15"/>
          </p:nvPr>
        </p:nvSpPr>
        <p:spPr>
          <a:xfrm>
            <a:off x="357657" y="2238592"/>
            <a:ext cx="3551700" cy="2680642"/>
          </a:xfrm>
        </p:spPr>
        <p:txBody>
          <a:bodyPr/>
          <a:lstStyle/>
          <a:p>
            <a:r>
              <a:rPr lang="en-US" dirty="0" smtClean="0"/>
              <a:t>The ASTM </a:t>
            </a:r>
            <a:r>
              <a:rPr lang="en-US" dirty="0"/>
              <a:t>International standard is reviewed by national technical experts during the development process and used as the basis of a new National Standard for the </a:t>
            </a:r>
            <a:r>
              <a:rPr lang="en-US" dirty="0" smtClean="0"/>
              <a:t>National </a:t>
            </a:r>
            <a:r>
              <a:rPr lang="en-US" dirty="0"/>
              <a:t>Standards Body</a:t>
            </a:r>
            <a:r>
              <a:rPr lang="en-US" dirty="0" smtClean="0"/>
              <a:t>.</a:t>
            </a:r>
          </a:p>
          <a:p>
            <a:endParaRPr lang="en-US" dirty="0"/>
          </a:p>
          <a:p>
            <a:r>
              <a:rPr lang="en-US" dirty="0" smtClean="0"/>
              <a:t>Examples follow…</a:t>
            </a:r>
            <a:endParaRPr lang="en-US" dirty="0"/>
          </a:p>
        </p:txBody>
      </p:sp>
      <p:sp>
        <p:nvSpPr>
          <p:cNvPr id="13" name="Rectangle 12"/>
          <p:cNvSpPr/>
          <p:nvPr/>
        </p:nvSpPr>
        <p:spPr>
          <a:xfrm>
            <a:off x="5525312" y="2362545"/>
            <a:ext cx="2556689" cy="255668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2000" dirty="0" smtClean="0"/>
              <a:t>NOTE:</a:t>
            </a:r>
          </a:p>
          <a:p>
            <a:r>
              <a:rPr lang="en-GB" sz="1600" i="1" dirty="0" smtClean="0"/>
              <a:t>Although this method is authorized under the terms of the MoU, technical information used in this manner may quickly become outdated.</a:t>
            </a:r>
          </a:p>
          <a:p>
            <a:endParaRPr lang="en-GB" sz="1200" dirty="0"/>
          </a:p>
        </p:txBody>
      </p:sp>
    </p:spTree>
    <p:extLst>
      <p:ext uri="{BB962C8B-B14F-4D97-AF65-F5344CB8AC3E}">
        <p14:creationId xmlns:p14="http://schemas.microsoft.com/office/powerpoint/2010/main" val="234348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Standards </a:t>
            </a:r>
          </a:p>
          <a:p>
            <a:pPr lvl="1"/>
            <a:r>
              <a:rPr lang="en-US" dirty="0" smtClean="0"/>
              <a:t>are an integral part of any quality infrastructure</a:t>
            </a:r>
          </a:p>
          <a:p>
            <a:pPr lvl="1"/>
            <a:r>
              <a:rPr lang="en-US" dirty="0" smtClean="0"/>
              <a:t>improve the performance of your industrial and agricultural sectors and the lives of your citizens</a:t>
            </a:r>
          </a:p>
          <a:p>
            <a:pPr lvl="1"/>
            <a:r>
              <a:rPr lang="en-US" dirty="0" smtClean="0"/>
              <a:t>support health and safety, protect the environment, enable innovation, enhance reliability</a:t>
            </a:r>
            <a:r>
              <a:rPr lang="en-US" dirty="0"/>
              <a:t> </a:t>
            </a:r>
            <a:r>
              <a:rPr lang="en-US" dirty="0" smtClean="0"/>
              <a:t>and quality, and facilitate trade, and </a:t>
            </a:r>
          </a:p>
          <a:p>
            <a:pPr lvl="1"/>
            <a:r>
              <a:rPr lang="en-US" dirty="0" smtClean="0"/>
              <a:t>enable compliance with the WTO obligations</a:t>
            </a:r>
            <a:endParaRPr lang="en-US" dirty="0"/>
          </a:p>
          <a:p>
            <a:r>
              <a:rPr lang="en-US" dirty="0" smtClean="0"/>
              <a:t>I’ll share information on standards in regulation from an ASTM perspective</a:t>
            </a:r>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2</a:t>
            </a:fld>
            <a:endParaRPr lang="en-GB" dirty="0"/>
          </a:p>
        </p:txBody>
      </p:sp>
      <p:sp>
        <p:nvSpPr>
          <p:cNvPr id="5" name="Title 4"/>
          <p:cNvSpPr>
            <a:spLocks noGrp="1"/>
          </p:cNvSpPr>
          <p:nvPr>
            <p:ph type="title"/>
          </p:nvPr>
        </p:nvSpPr>
        <p:spPr>
          <a:xfrm>
            <a:off x="346460" y="323850"/>
            <a:ext cx="7510540" cy="855150"/>
          </a:xfrm>
        </p:spPr>
        <p:txBody>
          <a:bodyPr/>
          <a:lstStyle/>
          <a:p>
            <a:r>
              <a:rPr lang="en-US" dirty="0" smtClean="0"/>
              <a:t>Why Are Standards Important in Mozambique?</a:t>
            </a:r>
            <a:endParaRPr lang="en-US" dirty="0"/>
          </a:p>
        </p:txBody>
      </p:sp>
      <p:sp>
        <p:nvSpPr>
          <p:cNvPr id="6" name="Text Placeholder 5"/>
          <p:cNvSpPr>
            <a:spLocks noGrp="1"/>
          </p:cNvSpPr>
          <p:nvPr>
            <p:ph type="body" sz="quarter" idx="14"/>
          </p:nvPr>
        </p:nvSpPr>
        <p:spPr/>
        <p:txBody>
          <a:bodyPr/>
          <a:lstStyle/>
          <a:p>
            <a:r>
              <a:rPr lang="en-US" dirty="0" smtClean="0"/>
              <a:t>They are key tools and resources </a:t>
            </a:r>
            <a:endParaRPr lang="en-US" dirty="0"/>
          </a:p>
        </p:txBody>
      </p:sp>
      <p:sp>
        <p:nvSpPr>
          <p:cNvPr id="7" name="Date Placeholder 6"/>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6607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8787" y="234000"/>
            <a:ext cx="7159625" cy="836613"/>
          </a:xfrm>
        </p:spPr>
        <p:txBody>
          <a:bodyPr>
            <a:normAutofit/>
          </a:bodyPr>
          <a:lstStyle/>
          <a:p>
            <a:pPr eaLnBrk="1" hangingPunct="1">
              <a:defRPr/>
            </a:pPr>
            <a:r>
              <a:rPr lang="en-US" dirty="0"/>
              <a:t>As the Basis of a National Standard</a:t>
            </a:r>
          </a:p>
        </p:txBody>
      </p:sp>
      <p:pic>
        <p:nvPicPr>
          <p:cNvPr id="15363"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l="23436" t="6091" r="23436" b="4872"/>
          <a:stretch>
            <a:fillRect/>
          </a:stretch>
        </p:blipFill>
        <p:spPr bwMode="auto">
          <a:xfrm>
            <a:off x="3984625" y="1408112"/>
            <a:ext cx="4168775" cy="5375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7"/>
          <p:cNvSpPr txBox="1">
            <a:spLocks noChangeArrowheads="1"/>
          </p:cNvSpPr>
          <p:nvPr/>
        </p:nvSpPr>
        <p:spPr bwMode="auto">
          <a:xfrm>
            <a:off x="284325" y="2895600"/>
            <a:ext cx="3352800" cy="650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dirty="0"/>
              <a:t>This national standard is based on ASTM C969…</a:t>
            </a:r>
          </a:p>
        </p:txBody>
      </p:sp>
      <p:sp>
        <p:nvSpPr>
          <p:cNvPr id="15366" name="Line 8"/>
          <p:cNvSpPr>
            <a:spLocks noChangeShapeType="1"/>
          </p:cNvSpPr>
          <p:nvPr/>
        </p:nvSpPr>
        <p:spPr bwMode="auto">
          <a:xfrm flipH="1" flipV="1">
            <a:off x="2637000" y="3505200"/>
            <a:ext cx="1981200" cy="1219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21-22 May 2018</a:t>
            </a:r>
            <a:endParaRPr lang="en-US" dirty="0"/>
          </a:p>
        </p:txBody>
      </p:sp>
      <p:sp>
        <p:nvSpPr>
          <p:cNvPr id="3" name="Footer Placeholder 2"/>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4" name="Slide Number Placeholder 3"/>
          <p:cNvSpPr>
            <a:spLocks noGrp="1"/>
          </p:cNvSpPr>
          <p:nvPr>
            <p:ph type="sldNum" sz="quarter" idx="12"/>
          </p:nvPr>
        </p:nvSpPr>
        <p:spPr/>
        <p:txBody>
          <a:bodyPr/>
          <a:lstStyle/>
          <a:p>
            <a:pPr>
              <a:defRPr/>
            </a:pPr>
            <a:fld id="{71B966D1-2466-46F5-9DF8-1D0D355DC62A}" type="slidenum">
              <a:rPr lang="en-US" smtClean="0"/>
              <a:pPr>
                <a:defRPr/>
              </a:pPr>
              <a:t>20</a:t>
            </a:fld>
            <a:endParaRPr lang="en-US" dirty="0"/>
          </a:p>
        </p:txBody>
      </p:sp>
    </p:spTree>
    <p:extLst>
      <p:ext uri="{BB962C8B-B14F-4D97-AF65-F5344CB8AC3E}">
        <p14:creationId xmlns:p14="http://schemas.microsoft.com/office/powerpoint/2010/main" val="3015708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21</a:t>
            </a:fld>
            <a:endParaRPr lang="en-GB" dirty="0"/>
          </a:p>
        </p:txBody>
      </p:sp>
      <p:sp>
        <p:nvSpPr>
          <p:cNvPr id="5" name="Title 4"/>
          <p:cNvSpPr>
            <a:spLocks noGrp="1"/>
          </p:cNvSpPr>
          <p:nvPr>
            <p:ph type="title"/>
          </p:nvPr>
        </p:nvSpPr>
        <p:spPr/>
        <p:txBody>
          <a:bodyPr/>
          <a:lstStyle/>
          <a:p>
            <a:r>
              <a:rPr lang="en-US" dirty="0" smtClean="0"/>
              <a:t>Use of ASTM Standard for a National and Regional Standard</a:t>
            </a:r>
            <a:endParaRPr lang="en-US" dirty="0"/>
          </a:p>
        </p:txBody>
      </p:sp>
      <p:pic>
        <p:nvPicPr>
          <p:cNvPr id="8" name="Content Placeholder 7"/>
          <p:cNvPicPr>
            <a:picLocks noGrp="1" noChangeAspect="1"/>
          </p:cNvPicPr>
          <p:nvPr>
            <p:ph sz="quarter" idx="15"/>
          </p:nvPr>
        </p:nvPicPr>
        <p:blipFill>
          <a:blip r:embed="rId2"/>
          <a:stretch>
            <a:fillRect/>
          </a:stretch>
        </p:blipFill>
        <p:spPr>
          <a:xfrm>
            <a:off x="346460" y="1496603"/>
            <a:ext cx="4358812" cy="4725162"/>
          </a:xfrm>
          <a:prstGeom prst="rect">
            <a:avLst/>
          </a:prstGeom>
        </p:spPr>
      </p:pic>
      <p:pic>
        <p:nvPicPr>
          <p:cNvPr id="9" name="Content Placeholder 8"/>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5159366" y="1190100"/>
            <a:ext cx="3650672" cy="4904238"/>
          </a:xfrm>
        </p:spPr>
      </p:pic>
      <p:sp>
        <p:nvSpPr>
          <p:cNvPr id="10" name="Oval 9"/>
          <p:cNvSpPr/>
          <p:nvPr/>
        </p:nvSpPr>
        <p:spPr>
          <a:xfrm flipV="1">
            <a:off x="5544702" y="1944000"/>
            <a:ext cx="2880000" cy="540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4808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22</a:t>
            </a:fld>
            <a:endParaRPr lang="en-GB" dirty="0"/>
          </a:p>
        </p:txBody>
      </p:sp>
      <p:sp>
        <p:nvSpPr>
          <p:cNvPr id="5" name="Text Placeholder 4"/>
          <p:cNvSpPr>
            <a:spLocks noGrp="1"/>
          </p:cNvSpPr>
          <p:nvPr>
            <p:ph type="body" sz="quarter" idx="13"/>
          </p:nvPr>
        </p:nvSpPr>
        <p:spPr/>
        <p:txBody>
          <a:bodyPr/>
          <a:lstStyle/>
          <a:p>
            <a:endParaRPr lang="en-US" dirty="0"/>
          </a:p>
        </p:txBody>
      </p:sp>
      <p:pic>
        <p:nvPicPr>
          <p:cNvPr id="10" name="Content Placeholder 9"/>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55567" y="1171866"/>
            <a:ext cx="3824411" cy="4949238"/>
          </a:xfrm>
        </p:spPr>
      </p:pic>
      <p:sp>
        <p:nvSpPr>
          <p:cNvPr id="7" name="Title 6"/>
          <p:cNvSpPr>
            <a:spLocks noGrp="1"/>
          </p:cNvSpPr>
          <p:nvPr>
            <p:ph type="title"/>
          </p:nvPr>
        </p:nvSpPr>
        <p:spPr/>
        <p:txBody>
          <a:bodyPr/>
          <a:lstStyle/>
          <a:p>
            <a:r>
              <a:rPr lang="en-US" dirty="0" smtClean="0"/>
              <a:t>Use of ASTM Standard for a National Standard</a:t>
            </a:r>
            <a:endParaRPr lang="en-US" dirty="0"/>
          </a:p>
        </p:txBody>
      </p:sp>
      <p:pic>
        <p:nvPicPr>
          <p:cNvPr id="11" name="Content Placeholder 10"/>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4032000" y="1269000"/>
            <a:ext cx="3794757" cy="4910862"/>
          </a:xfrm>
        </p:spPr>
      </p:pic>
      <p:sp>
        <p:nvSpPr>
          <p:cNvPr id="9" name="Text Placeholder 8"/>
          <p:cNvSpPr>
            <a:spLocks noGrp="1"/>
          </p:cNvSpPr>
          <p:nvPr>
            <p:ph type="body" sz="quarter" idx="17"/>
          </p:nvPr>
        </p:nvSpPr>
        <p:spPr/>
        <p:txBody>
          <a:bodyPr/>
          <a:lstStyle/>
          <a:p>
            <a:endParaRPr lang="en-US" dirty="0"/>
          </a:p>
        </p:txBody>
      </p:sp>
      <p:sp>
        <p:nvSpPr>
          <p:cNvPr id="12" name="Oval 11"/>
          <p:cNvSpPr/>
          <p:nvPr/>
        </p:nvSpPr>
        <p:spPr>
          <a:xfrm>
            <a:off x="4549500" y="4914000"/>
            <a:ext cx="944999" cy="2250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9822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87000" y="1764000"/>
            <a:ext cx="4410000" cy="4809460"/>
          </a:xfrm>
        </p:spPr>
        <p:txBody>
          <a:bodyPr/>
          <a:lstStyle/>
          <a:p>
            <a:pPr marL="0" indent="0">
              <a:buNone/>
            </a:pPr>
            <a:r>
              <a:rPr lang="en-US" sz="1800" dirty="0" smtClean="0">
                <a:solidFill>
                  <a:schemeClr val="accent2"/>
                </a:solidFill>
              </a:rPr>
              <a:t>Consulted</a:t>
            </a:r>
            <a:endParaRPr lang="en-US" sz="1800" dirty="0">
              <a:solidFill>
                <a:schemeClr val="accent2"/>
              </a:solidFill>
            </a:endParaRPr>
          </a:p>
          <a:p>
            <a:r>
              <a:rPr lang="en-US" dirty="0"/>
              <a:t>ASTM document is reviewed by national technical experts during the development process of a new National Standard for the National Standards Body </a:t>
            </a:r>
            <a:endParaRPr lang="en-US" dirty="0" smtClean="0"/>
          </a:p>
          <a:p>
            <a:r>
              <a:rPr lang="en-US" dirty="0" smtClean="0"/>
              <a:t>ASTM document is reviewed by a stakeholder who visits the NSB’s Information Center to review/consider the ASTM Standard</a:t>
            </a:r>
            <a:endParaRPr lang="en-US" dirty="0"/>
          </a:p>
        </p:txBody>
      </p:sp>
      <p:sp>
        <p:nvSpPr>
          <p:cNvPr id="4" name="Slide Number Placeholder 3"/>
          <p:cNvSpPr>
            <a:spLocks noGrp="1"/>
          </p:cNvSpPr>
          <p:nvPr>
            <p:ph type="sldNum" sz="quarter" idx="12"/>
          </p:nvPr>
        </p:nvSpPr>
        <p:spPr/>
        <p:txBody>
          <a:bodyPr/>
          <a:lstStyle/>
          <a:p>
            <a:fld id="{AD3FAF27-8B82-4449-B01B-BEC948125F21}" type="slidenum">
              <a:rPr lang="en-GB" smtClean="0"/>
              <a:pPr/>
              <a:t>23</a:t>
            </a:fld>
            <a:endParaRPr lang="en-GB" dirty="0"/>
          </a:p>
        </p:txBody>
      </p:sp>
      <p:sp>
        <p:nvSpPr>
          <p:cNvPr id="10" name="Title 9"/>
          <p:cNvSpPr>
            <a:spLocks noGrp="1"/>
          </p:cNvSpPr>
          <p:nvPr>
            <p:ph type="title"/>
          </p:nvPr>
        </p:nvSpPr>
        <p:spPr>
          <a:xfrm>
            <a:off x="379520" y="414000"/>
            <a:ext cx="7049037" cy="855150"/>
          </a:xfrm>
        </p:spPr>
        <p:txBody>
          <a:bodyPr/>
          <a:lstStyle/>
          <a:p>
            <a:r>
              <a:rPr lang="en-US" dirty="0"/>
              <a:t>Additional Uses of ASTM International Standards for MoU Countries</a:t>
            </a:r>
          </a:p>
        </p:txBody>
      </p:sp>
      <p:sp>
        <p:nvSpPr>
          <p:cNvPr id="7" name="Rectangle 6"/>
          <p:cNvSpPr/>
          <p:nvPr/>
        </p:nvSpPr>
        <p:spPr>
          <a:xfrm>
            <a:off x="5697000" y="3429000"/>
            <a:ext cx="2556689" cy="2556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2000" dirty="0" smtClean="0"/>
              <a:t>NOTE:</a:t>
            </a:r>
          </a:p>
          <a:p>
            <a:r>
              <a:rPr lang="en-GB" sz="1600" i="1" dirty="0" smtClean="0"/>
              <a:t>Although this method is authorized under the terms of the MoU, technical information used in this manner may quickly become outdated.</a:t>
            </a:r>
          </a:p>
          <a:p>
            <a:endParaRPr lang="en-GB" sz="1200"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Tree>
    <p:extLst>
      <p:ext uri="{BB962C8B-B14F-4D97-AF65-F5344CB8AC3E}">
        <p14:creationId xmlns:p14="http://schemas.microsoft.com/office/powerpoint/2010/main" val="2151424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37320" y="810681"/>
            <a:ext cx="7159625" cy="418306"/>
          </a:xfrm>
        </p:spPr>
        <p:txBody>
          <a:bodyPr>
            <a:normAutofit/>
          </a:bodyPr>
          <a:lstStyle/>
          <a:p>
            <a:pPr eaLnBrk="1" hangingPunct="1">
              <a:defRPr/>
            </a:pPr>
            <a:r>
              <a:rPr lang="en-US" dirty="0"/>
              <a:t>The MoU Annual Report</a:t>
            </a:r>
          </a:p>
        </p:txBody>
      </p:sp>
      <p:pic>
        <p:nvPicPr>
          <p:cNvPr id="5123"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00" y="1404000"/>
            <a:ext cx="5743900" cy="5086291"/>
          </a:xfrm>
          <a:prstGeom prst="rect">
            <a:avLst/>
          </a:prstGeom>
        </p:spPr>
      </p:pic>
      <p:sp>
        <p:nvSpPr>
          <p:cNvPr id="5126" name="Text Box 9"/>
          <p:cNvSpPr txBox="1">
            <a:spLocks noChangeArrowheads="1"/>
          </p:cNvSpPr>
          <p:nvPr/>
        </p:nvSpPr>
        <p:spPr bwMode="auto">
          <a:xfrm>
            <a:off x="4572000" y="3610803"/>
            <a:ext cx="4114800" cy="1785104"/>
          </a:xfrm>
          <a:prstGeom prst="rect">
            <a:avLst/>
          </a:prstGeom>
          <a:solidFill>
            <a:srgbClr val="D6EEEC"/>
          </a:solidFill>
          <a:ln>
            <a:noFill/>
          </a:ln>
          <a:effectLs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000" dirty="0">
                <a:latin typeface="+mn-lt"/>
              </a:rPr>
              <a:t>Due each year on the </a:t>
            </a:r>
            <a:r>
              <a:rPr lang="en-US" sz="2000" dirty="0" smtClean="0">
                <a:latin typeface="+mn-lt"/>
              </a:rPr>
              <a:t>Anniversary date of the MoU signing. </a:t>
            </a:r>
          </a:p>
          <a:p>
            <a:pPr>
              <a:spcBef>
                <a:spcPct val="50000"/>
              </a:spcBef>
            </a:pPr>
            <a:r>
              <a:rPr lang="en-US" sz="2000" dirty="0" smtClean="0">
                <a:latin typeface="+mn-lt"/>
              </a:rPr>
              <a:t>We will send an email reminder to the primary contact a month before the due date with the online link.</a:t>
            </a:r>
            <a:endParaRPr lang="en-US" sz="2000" dirty="0">
              <a:latin typeface="+mn-lt"/>
            </a:endParaRPr>
          </a:p>
        </p:txBody>
      </p:sp>
      <p:sp>
        <p:nvSpPr>
          <p:cNvPr id="3" name="Slide Number Placeholder 2"/>
          <p:cNvSpPr>
            <a:spLocks noGrp="1"/>
          </p:cNvSpPr>
          <p:nvPr>
            <p:ph type="sldNum" sz="quarter" idx="12"/>
          </p:nvPr>
        </p:nvSpPr>
        <p:spPr/>
        <p:txBody>
          <a:bodyPr/>
          <a:lstStyle/>
          <a:p>
            <a:pPr>
              <a:defRPr/>
            </a:pPr>
            <a:fld id="{F3B670E6-C791-4A6C-A7C0-9DDA480B5BD8}"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4" name="Date Placeholder 3"/>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3419123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42000" y="808662"/>
            <a:ext cx="8074025" cy="424200"/>
          </a:xfrm>
        </p:spPr>
        <p:txBody>
          <a:bodyPr>
            <a:normAutofit/>
          </a:bodyPr>
          <a:lstStyle/>
          <a:p>
            <a:pPr eaLnBrk="1" hangingPunct="1">
              <a:defRPr/>
            </a:pPr>
            <a:r>
              <a:rPr lang="en-US" dirty="0" smtClean="0"/>
              <a:t>The ASTM-INNOQ MoU Facilitates</a:t>
            </a:r>
            <a:endParaRPr lang="en-US" dirty="0"/>
          </a:p>
        </p:txBody>
      </p:sp>
      <p:pic>
        <p:nvPicPr>
          <p:cNvPr id="17411" name="Picture 4"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5626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Rectangle 4"/>
          <p:cNvSpPr>
            <a:spLocks noGrp="1" noChangeArrowheads="1"/>
          </p:cNvSpPr>
          <p:nvPr>
            <p:ph type="body" idx="1"/>
          </p:nvPr>
        </p:nvSpPr>
        <p:spPr>
          <a:xfrm>
            <a:off x="533400" y="1447800"/>
            <a:ext cx="8229600" cy="4530725"/>
          </a:xfrm>
        </p:spPr>
        <p:txBody>
          <a:bodyPr>
            <a:normAutofit/>
          </a:bodyPr>
          <a:lstStyle/>
          <a:p>
            <a:pPr marL="180975" indent="-180975">
              <a:spcAft>
                <a:spcPts val="600"/>
              </a:spcAft>
              <a:buFont typeface="Symbol" panose="05050102010706020507" pitchFamily="18" charset="2"/>
              <a:buChar char="-"/>
              <a:defRPr/>
            </a:pPr>
            <a:r>
              <a:rPr lang="en-US" sz="2400" dirty="0" smtClean="0"/>
              <a:t> Authorized use of ASTM International standards (with appropriate permission and attribution) if they meet the needs of the end users</a:t>
            </a:r>
          </a:p>
          <a:p>
            <a:pPr marL="180975" indent="-180975">
              <a:spcAft>
                <a:spcPts val="600"/>
              </a:spcAft>
              <a:buFont typeface="Symbol" panose="05050102010706020507" pitchFamily="18" charset="2"/>
              <a:buChar char="-"/>
              <a:defRPr/>
            </a:pPr>
            <a:r>
              <a:rPr lang="en-US" sz="2400" dirty="0" smtClean="0"/>
              <a:t>Enables INNOQ to use </a:t>
            </a:r>
            <a:r>
              <a:rPr lang="en-US" sz="2400" dirty="0"/>
              <a:t>the best technical guidance </a:t>
            </a:r>
            <a:r>
              <a:rPr lang="en-US" sz="2400" dirty="0" smtClean="0"/>
              <a:t>based on the science in the standard, not the </a:t>
            </a:r>
            <a:r>
              <a:rPr lang="en-US" sz="2400" dirty="0"/>
              <a:t>“brand” of </a:t>
            </a:r>
            <a:r>
              <a:rPr lang="en-US" sz="2400" dirty="0" smtClean="0"/>
              <a:t>the standard</a:t>
            </a:r>
            <a:endParaRPr lang="en-US" sz="2400" dirty="0"/>
          </a:p>
          <a:p>
            <a:pPr marL="180975" indent="-180975">
              <a:spcAft>
                <a:spcPts val="600"/>
              </a:spcAft>
              <a:buFont typeface="Symbol" panose="05050102010706020507" pitchFamily="18" charset="2"/>
              <a:buChar char="-"/>
              <a:defRPr/>
            </a:pPr>
            <a:r>
              <a:rPr lang="en-US" sz="2400" dirty="0" smtClean="0"/>
              <a:t>The use of high quality, universally accepted standards is a benefit to industry, regulators and patrons</a:t>
            </a:r>
          </a:p>
          <a:p>
            <a:pPr marL="180975" indent="-180975">
              <a:spcAft>
                <a:spcPts val="600"/>
              </a:spcAft>
              <a:buFont typeface="Symbol" panose="05050102010706020507" pitchFamily="18" charset="2"/>
              <a:buChar char="-"/>
              <a:defRPr/>
            </a:pPr>
            <a:r>
              <a:rPr lang="en-US" sz="2400" dirty="0" smtClean="0"/>
              <a:t>Multiple </a:t>
            </a:r>
            <a:r>
              <a:rPr lang="en-US" sz="2400" dirty="0"/>
              <a:t>paths exist to facilitate the </a:t>
            </a:r>
            <a:r>
              <a:rPr lang="en-US" sz="2400" dirty="0" smtClean="0"/>
              <a:t>understanding and use </a:t>
            </a:r>
            <a:r>
              <a:rPr lang="en-US" sz="2400" dirty="0"/>
              <a:t>of ASTM information in </a:t>
            </a:r>
            <a:r>
              <a:rPr lang="en-US" sz="2400" dirty="0" smtClean="0"/>
              <a:t>Mozambique</a:t>
            </a:r>
            <a:endParaRPr lang="en-US" sz="2400" dirty="0"/>
          </a:p>
        </p:txBody>
      </p:sp>
      <p:sp>
        <p:nvSpPr>
          <p:cNvPr id="2" name="Slide Number Placeholder 1"/>
          <p:cNvSpPr>
            <a:spLocks noGrp="1"/>
          </p:cNvSpPr>
          <p:nvPr>
            <p:ph type="sldNum" sz="quarter" idx="12"/>
          </p:nvPr>
        </p:nvSpPr>
        <p:spPr/>
        <p:txBody>
          <a:bodyPr/>
          <a:lstStyle/>
          <a:p>
            <a:pPr>
              <a:defRPr/>
            </a:pPr>
            <a:fld id="{F3B670E6-C791-4A6C-A7C0-9DDA480B5BD8}"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dirty="0" smtClean="0"/>
              <a:t>ASTM Presentation - Standards Alliance in Mozambique</a:t>
            </a:r>
            <a:endParaRPr lang="en-US" dirty="0"/>
          </a:p>
        </p:txBody>
      </p:sp>
      <p:sp>
        <p:nvSpPr>
          <p:cNvPr id="3" name="Date Placeholder 2"/>
          <p:cNvSpPr>
            <a:spLocks noGrp="1"/>
          </p:cNvSpPr>
          <p:nvPr>
            <p:ph type="dt" sz="half" idx="10"/>
          </p:nvPr>
        </p:nvSpPr>
        <p:spPr/>
        <p:txBody>
          <a:bodyPr/>
          <a:lstStyle/>
          <a:p>
            <a:pPr>
              <a:defRPr/>
            </a:pPr>
            <a:r>
              <a:rPr lang="en-US" dirty="0" smtClean="0"/>
              <a:t>21-22 May 2018</a:t>
            </a:r>
            <a:endParaRPr lang="en-US" dirty="0"/>
          </a:p>
        </p:txBody>
      </p:sp>
    </p:spTree>
    <p:extLst>
      <p:ext uri="{BB962C8B-B14F-4D97-AF65-F5344CB8AC3E}">
        <p14:creationId xmlns:p14="http://schemas.microsoft.com/office/powerpoint/2010/main" val="2899905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26</a:t>
            </a:fld>
            <a:endParaRPr lang="en-GB" dirty="0"/>
          </a:p>
        </p:txBody>
      </p:sp>
      <p:sp>
        <p:nvSpPr>
          <p:cNvPr id="5" name="Content Placeholder 4"/>
          <p:cNvSpPr>
            <a:spLocks noGrp="1"/>
          </p:cNvSpPr>
          <p:nvPr>
            <p:ph sz="quarter" idx="15"/>
          </p:nvPr>
        </p:nvSpPr>
        <p:spPr>
          <a:xfrm>
            <a:off x="432000" y="1314000"/>
            <a:ext cx="8505000" cy="5226439"/>
          </a:xfrm>
        </p:spPr>
        <p:txBody>
          <a:bodyPr>
            <a:normAutofit fontScale="62500" lnSpcReduction="20000"/>
          </a:bodyPr>
          <a:lstStyle/>
          <a:p>
            <a:pPr marL="0" indent="0">
              <a:buNone/>
            </a:pPr>
            <a:r>
              <a:rPr lang="en-US" sz="2900" dirty="0">
                <a:solidFill>
                  <a:schemeClr val="accent1"/>
                </a:solidFill>
              </a:rPr>
              <a:t>Working together, we can promote </a:t>
            </a:r>
            <a:r>
              <a:rPr lang="en-US" sz="2900" dirty="0" smtClean="0">
                <a:solidFill>
                  <a:schemeClr val="accent1"/>
                </a:solidFill>
              </a:rPr>
              <a:t>public–private cooperation through standards development by:</a:t>
            </a:r>
          </a:p>
          <a:p>
            <a:pPr marL="0" indent="0">
              <a:buNone/>
            </a:pPr>
            <a:endParaRPr lang="en-US" sz="1300" dirty="0" smtClean="0"/>
          </a:p>
          <a:p>
            <a:r>
              <a:rPr lang="en-US" sz="2600" dirty="0" smtClean="0"/>
              <a:t>Applying the </a:t>
            </a:r>
            <a:r>
              <a:rPr lang="en-US" sz="2600" dirty="0"/>
              <a:t>WTO TBT </a:t>
            </a:r>
            <a:r>
              <a:rPr lang="en-US" sz="2600" dirty="0" smtClean="0"/>
              <a:t>principles</a:t>
            </a:r>
          </a:p>
          <a:p>
            <a:r>
              <a:rPr lang="en-US" sz="2600" dirty="0" smtClean="0"/>
              <a:t>Promoting consideration by regulators of all relevant international standards developed according to the TBT Committee Decision</a:t>
            </a:r>
            <a:endParaRPr lang="en-US" sz="2600" dirty="0"/>
          </a:p>
          <a:p>
            <a:pPr marL="180975" lvl="1">
              <a:buClrTx/>
              <a:buFont typeface="Symbol" panose="05050102010706020507" pitchFamily="18" charset="2"/>
              <a:buChar char="-"/>
            </a:pPr>
            <a:r>
              <a:rPr lang="en-US" sz="2600" dirty="0" smtClean="0"/>
              <a:t>Advancing </a:t>
            </a:r>
            <a:r>
              <a:rPr lang="en-US" sz="2600" dirty="0"/>
              <a:t>the ability of industries to choose the international standards which best meet their needs, regardless of where they are </a:t>
            </a:r>
            <a:r>
              <a:rPr lang="en-US" sz="2600" dirty="0" smtClean="0"/>
              <a:t>developed</a:t>
            </a:r>
          </a:p>
          <a:p>
            <a:pPr marL="180975" lvl="1">
              <a:buClrTx/>
              <a:buFont typeface="Symbol" panose="05050102010706020507" pitchFamily="18" charset="2"/>
              <a:buChar char="-"/>
            </a:pPr>
            <a:r>
              <a:rPr lang="en-US" sz="2500" dirty="0"/>
              <a:t>E</a:t>
            </a:r>
            <a:r>
              <a:rPr lang="en-US" sz="2500" dirty="0" smtClean="0"/>
              <a:t>ncouraging </a:t>
            </a:r>
            <a:r>
              <a:rPr lang="en-US" sz="2500" dirty="0"/>
              <a:t>government and private sector participation in standards </a:t>
            </a:r>
            <a:r>
              <a:rPr lang="en-US" sz="2500" dirty="0" smtClean="0"/>
              <a:t>development</a:t>
            </a:r>
          </a:p>
          <a:p>
            <a:pPr marL="0" lvl="1" indent="0">
              <a:buClrTx/>
              <a:buNone/>
            </a:pPr>
            <a:endParaRPr lang="en-US" sz="2500" dirty="0"/>
          </a:p>
          <a:p>
            <a:pPr marL="0" indent="0">
              <a:buNone/>
            </a:pPr>
            <a:r>
              <a:rPr lang="en-US" sz="2900" dirty="0">
                <a:solidFill>
                  <a:schemeClr val="accent1"/>
                </a:solidFill>
              </a:rPr>
              <a:t>The high-quality, </a:t>
            </a:r>
            <a:r>
              <a:rPr lang="en-US" sz="2900" dirty="0" smtClean="0">
                <a:solidFill>
                  <a:schemeClr val="accent1"/>
                </a:solidFill>
              </a:rPr>
              <a:t>market-relevant international standards we create together can help to support public policy goals by: </a:t>
            </a:r>
            <a:r>
              <a:rPr lang="en-US" sz="2200" dirty="0" smtClean="0">
                <a:solidFill>
                  <a:schemeClr val="accent1"/>
                </a:solidFill>
              </a:rPr>
              <a:t> </a:t>
            </a:r>
            <a:endParaRPr lang="en-US" sz="2200" dirty="0">
              <a:solidFill>
                <a:schemeClr val="accent1"/>
              </a:solidFill>
            </a:endParaRPr>
          </a:p>
          <a:p>
            <a:pPr marL="0" indent="0">
              <a:buNone/>
            </a:pPr>
            <a:endParaRPr lang="en-US" sz="1000" dirty="0"/>
          </a:p>
          <a:p>
            <a:r>
              <a:rPr lang="en-US" sz="2600" dirty="0" smtClean="0"/>
              <a:t>Underpinning </a:t>
            </a:r>
            <a:r>
              <a:rPr lang="en-US" sz="2600" dirty="0"/>
              <a:t>effective regulations that help make global business more predictable and transparent, while making it more simple and inexpensive for businesses to comply </a:t>
            </a:r>
          </a:p>
          <a:p>
            <a:r>
              <a:rPr lang="en-US" sz="2600" dirty="0"/>
              <a:t>Making products and materials interoperable and more responsible to environmental, safety and health concerns to meet expectations of consumers </a:t>
            </a:r>
          </a:p>
          <a:p>
            <a:r>
              <a:rPr lang="en-US" sz="2600" dirty="0" smtClean="0"/>
              <a:t>Advancing R&amp;D, product manufacturing, testing, quality assurance, marketing, and trade</a:t>
            </a:r>
          </a:p>
          <a:p>
            <a:pPr marL="0" indent="0">
              <a:buNone/>
            </a:pPr>
            <a:endParaRPr lang="en-US" sz="1200" dirty="0" smtClean="0"/>
          </a:p>
          <a:p>
            <a:pPr marL="0" indent="0">
              <a:buNone/>
            </a:pPr>
            <a:r>
              <a:rPr lang="en-US" sz="2900" dirty="0">
                <a:solidFill>
                  <a:schemeClr val="accent1"/>
                </a:solidFill>
              </a:rPr>
              <a:t>In summary, </a:t>
            </a:r>
            <a:r>
              <a:rPr lang="en-US" sz="2900" dirty="0" smtClean="0">
                <a:solidFill>
                  <a:schemeClr val="accent1"/>
                </a:solidFill>
              </a:rPr>
              <a:t>together we </a:t>
            </a:r>
            <a:r>
              <a:rPr lang="en-US" sz="2900" dirty="0">
                <a:solidFill>
                  <a:schemeClr val="accent1"/>
                </a:solidFill>
              </a:rPr>
              <a:t>can help the world to work better through improved products, increased trade, and greater prosperity for the future.</a:t>
            </a:r>
          </a:p>
        </p:txBody>
      </p:sp>
      <p:sp>
        <p:nvSpPr>
          <p:cNvPr id="8" name="Title 7"/>
          <p:cNvSpPr>
            <a:spLocks noGrp="1"/>
          </p:cNvSpPr>
          <p:nvPr>
            <p:ph type="title"/>
          </p:nvPr>
        </p:nvSpPr>
        <p:spPr/>
        <p:txBody>
          <a:bodyPr/>
          <a:lstStyle/>
          <a:p>
            <a:r>
              <a:rPr lang="en-US" dirty="0" smtClean="0"/>
              <a:t>Moving Forward Together</a:t>
            </a:r>
            <a:endParaRPr lang="en-US"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Tree>
    <p:extLst>
      <p:ext uri="{BB962C8B-B14F-4D97-AF65-F5344CB8AC3E}">
        <p14:creationId xmlns:p14="http://schemas.microsoft.com/office/powerpoint/2010/main" val="4009692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818999"/>
            <a:ext cx="7515000" cy="438347"/>
          </a:xfrm>
        </p:spPr>
        <p:txBody>
          <a:bodyPr>
            <a:normAutofit fontScale="90000"/>
          </a:bodyPr>
          <a:lstStyle/>
          <a:p>
            <a:r>
              <a:rPr lang="en-US" dirty="0" smtClean="0"/>
              <a:t>Contact Information for INNOQ Questions/Issues</a:t>
            </a:r>
            <a:endParaRPr lang="en-US" dirty="0"/>
          </a:p>
        </p:txBody>
      </p:sp>
      <p:sp>
        <p:nvSpPr>
          <p:cNvPr id="3" name="Content Placeholder 2"/>
          <p:cNvSpPr>
            <a:spLocks noGrp="1"/>
          </p:cNvSpPr>
          <p:nvPr>
            <p:ph idx="1"/>
          </p:nvPr>
        </p:nvSpPr>
        <p:spPr>
          <a:xfrm>
            <a:off x="837000" y="1497312"/>
            <a:ext cx="7965688" cy="4801824"/>
          </a:xfrm>
        </p:spPr>
        <p:txBody>
          <a:bodyPr>
            <a:normAutofit/>
          </a:bodyPr>
          <a:lstStyle/>
          <a:p>
            <a:r>
              <a:rPr lang="en-US" sz="2400" dirty="0" smtClean="0"/>
              <a:t>ASTM colleagues to contact with questions:</a:t>
            </a:r>
          </a:p>
          <a:p>
            <a:pPr marL="342900" indent="-342900">
              <a:buFontTx/>
              <a:buChar char="-"/>
            </a:pPr>
            <a:r>
              <a:rPr lang="en-US" sz="2400" dirty="0" smtClean="0"/>
              <a:t>Issues with submitting annual report, access to standards subscription  – </a:t>
            </a:r>
            <a:r>
              <a:rPr lang="en-US" sz="2400" dirty="0" smtClean="0">
                <a:solidFill>
                  <a:schemeClr val="accent2">
                    <a:lumMod val="50000"/>
                  </a:schemeClr>
                </a:solidFill>
              </a:rPr>
              <a:t>Courtney Hepler  </a:t>
            </a:r>
            <a:r>
              <a:rPr lang="en-US" sz="2400" dirty="0" smtClean="0"/>
              <a:t>(chepler@astm.org)</a:t>
            </a:r>
          </a:p>
          <a:p>
            <a:pPr marL="342900" indent="-342900">
              <a:buFontTx/>
              <a:buChar char="-"/>
            </a:pPr>
            <a:r>
              <a:rPr lang="en-US" sz="2400" dirty="0" smtClean="0"/>
              <a:t>Details or understanding of the MoU and related documents – </a:t>
            </a:r>
            <a:r>
              <a:rPr lang="en-US" sz="2400" dirty="0" smtClean="0">
                <a:solidFill>
                  <a:schemeClr val="accent2">
                    <a:lumMod val="50000"/>
                  </a:schemeClr>
                </a:solidFill>
              </a:rPr>
              <a:t>Weiwei Swei </a:t>
            </a:r>
          </a:p>
          <a:p>
            <a:pPr marL="342900" indent="-342900">
              <a:buFontTx/>
              <a:buChar char="-"/>
            </a:pPr>
            <a:r>
              <a:rPr lang="en-US" sz="2400" dirty="0" smtClean="0"/>
              <a:t>(wswei@astm.org)</a:t>
            </a:r>
          </a:p>
          <a:p>
            <a:pPr marL="342900" indent="-342900">
              <a:buFontTx/>
              <a:buChar char="-"/>
            </a:pPr>
            <a:r>
              <a:rPr lang="en-US" sz="2400" dirty="0" smtClean="0"/>
              <a:t>Details of various training programs –</a:t>
            </a:r>
          </a:p>
          <a:p>
            <a:r>
              <a:rPr lang="en-US" sz="2400" dirty="0"/>
              <a:t> </a:t>
            </a:r>
            <a:r>
              <a:rPr lang="en-US" sz="2400" dirty="0" smtClean="0"/>
              <a:t>   </a:t>
            </a:r>
            <a:r>
              <a:rPr lang="en-US" sz="2400" dirty="0" smtClean="0">
                <a:solidFill>
                  <a:schemeClr val="accent2">
                    <a:lumMod val="50000"/>
                  </a:schemeClr>
                </a:solidFill>
              </a:rPr>
              <a:t>Jim Olshefsky</a:t>
            </a:r>
          </a:p>
          <a:p>
            <a:r>
              <a:rPr lang="en-US" sz="2000" dirty="0"/>
              <a:t> </a:t>
            </a:r>
            <a:r>
              <a:rPr lang="en-US" sz="2000" dirty="0" smtClean="0"/>
              <a:t>    (jolshefsky@astm.org)</a:t>
            </a:r>
          </a:p>
          <a:p>
            <a:endParaRPr lang="en-US" sz="2000" dirty="0"/>
          </a:p>
        </p:txBody>
      </p:sp>
      <p:sp>
        <p:nvSpPr>
          <p:cNvPr id="6" name="Slide Number Placeholder 5"/>
          <p:cNvSpPr>
            <a:spLocks noGrp="1"/>
          </p:cNvSpPr>
          <p:nvPr>
            <p:ph type="sldNum" sz="quarter" idx="12"/>
          </p:nvPr>
        </p:nvSpPr>
        <p:spPr/>
        <p:txBody>
          <a:bodyPr/>
          <a:lstStyle/>
          <a:p>
            <a:pPr>
              <a:defRPr/>
            </a:pPr>
            <a:fld id="{F3B670E6-C791-4A6C-A7C0-9DDA480B5BD8}" type="slidenum">
              <a:rPr lang="en-US" smtClean="0"/>
              <a:pPr>
                <a:defRPr/>
              </a:pPr>
              <a:t>27</a:t>
            </a:fld>
            <a:endParaRPr lang="en-US" dirty="0"/>
          </a:p>
        </p:txBody>
      </p:sp>
      <p:sp>
        <p:nvSpPr>
          <p:cNvPr id="4" name="Date Placeholder 3"/>
          <p:cNvSpPr>
            <a:spLocks noGrp="1"/>
          </p:cNvSpPr>
          <p:nvPr>
            <p:ph type="dt" sz="half" idx="10"/>
          </p:nvPr>
        </p:nvSpPr>
        <p:spPr/>
        <p:txBody>
          <a:bodyPr/>
          <a:lstStyle/>
          <a:p>
            <a:pPr>
              <a:defRPr/>
            </a:pPr>
            <a:r>
              <a:rPr lang="en-US" dirty="0" smtClean="0"/>
              <a:t>21-22 May 2018</a:t>
            </a:r>
            <a:endParaRPr lang="en-US" dirty="0"/>
          </a:p>
        </p:txBody>
      </p:sp>
      <p:sp>
        <p:nvSpPr>
          <p:cNvPr id="5" name="Footer Placeholder 4"/>
          <p:cNvSpPr>
            <a:spLocks noGrp="1"/>
          </p:cNvSpPr>
          <p:nvPr>
            <p:ph type="ftr" sz="quarter" idx="11"/>
          </p:nvPr>
        </p:nvSpPr>
        <p:spPr/>
        <p:txBody>
          <a:bodyPr/>
          <a:lstStyle/>
          <a:p>
            <a:pPr>
              <a:defRPr/>
            </a:pPr>
            <a:r>
              <a:rPr lang="en-US" dirty="0" smtClean="0"/>
              <a:t>ASTM Presentation - Standards Alliance in Mozambique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00" y="1260434"/>
            <a:ext cx="1514033" cy="757017"/>
          </a:xfrm>
          <a:prstGeom prst="rect">
            <a:avLst/>
          </a:prstGeom>
        </p:spPr>
      </p:pic>
    </p:spTree>
    <p:extLst>
      <p:ext uri="{BB962C8B-B14F-4D97-AF65-F5344CB8AC3E}">
        <p14:creationId xmlns:p14="http://schemas.microsoft.com/office/powerpoint/2010/main" val="3537582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Box 2"/>
          <p:cNvSpPr txBox="1"/>
          <p:nvPr/>
        </p:nvSpPr>
        <p:spPr>
          <a:xfrm>
            <a:off x="3357000" y="2799000"/>
            <a:ext cx="3420000" cy="1077218"/>
          </a:xfrm>
          <a:prstGeom prst="rect">
            <a:avLst/>
          </a:prstGeom>
          <a:noFill/>
        </p:spPr>
        <p:txBody>
          <a:bodyPr wrap="square" rtlCol="0">
            <a:spAutoFit/>
          </a:bodyPr>
          <a:lstStyle/>
          <a:p>
            <a:r>
              <a:rPr lang="en-US" sz="1600" dirty="0" smtClean="0"/>
              <a:t>Teresa </a:t>
            </a:r>
            <a:r>
              <a:rPr lang="en-US" sz="1600" dirty="0" smtClean="0"/>
              <a:t>Cendrowska</a:t>
            </a:r>
          </a:p>
          <a:p>
            <a:r>
              <a:rPr lang="en-US" sz="1600" dirty="0" smtClean="0"/>
              <a:t>Vice President, Global Cooperation</a:t>
            </a:r>
          </a:p>
          <a:p>
            <a:r>
              <a:rPr lang="en-US" sz="1600" dirty="0" smtClean="0">
                <a:hlinkClick r:id="rId3"/>
              </a:rPr>
              <a:t>tcendrowska@astm.org</a:t>
            </a:r>
            <a:endParaRPr lang="en-US" sz="1600" dirty="0" smtClean="0"/>
          </a:p>
          <a:p>
            <a:endParaRPr lang="en-US" sz="1600" dirty="0"/>
          </a:p>
        </p:txBody>
      </p:sp>
    </p:spTree>
    <p:extLst>
      <p:ext uri="{BB962C8B-B14F-4D97-AF65-F5344CB8AC3E}">
        <p14:creationId xmlns:p14="http://schemas.microsoft.com/office/powerpoint/2010/main" val="4074410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3</a:t>
            </a:fld>
            <a:endParaRPr lang="en-GB" dirty="0"/>
          </a:p>
        </p:txBody>
      </p:sp>
      <p:sp>
        <p:nvSpPr>
          <p:cNvPr id="5" name="Content Placeholder 4"/>
          <p:cNvSpPr>
            <a:spLocks noGrp="1"/>
          </p:cNvSpPr>
          <p:nvPr>
            <p:ph sz="quarter" idx="15"/>
          </p:nvPr>
        </p:nvSpPr>
        <p:spPr>
          <a:xfrm>
            <a:off x="346460" y="1347826"/>
            <a:ext cx="8680540" cy="4545000"/>
          </a:xfrm>
        </p:spPr>
        <p:txBody>
          <a:bodyPr>
            <a:noAutofit/>
          </a:bodyPr>
          <a:lstStyle/>
          <a:p>
            <a:pPr>
              <a:spcAft>
                <a:spcPts val="800"/>
              </a:spcAft>
            </a:pPr>
            <a:r>
              <a:rPr lang="en-US" altLang="en-US" sz="2200" dirty="0">
                <a:cs typeface="Century Schoolbook" pitchFamily="18" charset="0"/>
              </a:rPr>
              <a:t>Global platform for the </a:t>
            </a:r>
            <a:r>
              <a:rPr lang="en-US" altLang="en-US" sz="2200" dirty="0" smtClean="0">
                <a:cs typeface="Century Schoolbook" pitchFamily="18" charset="0"/>
              </a:rPr>
              <a:t>development </a:t>
            </a:r>
            <a:r>
              <a:rPr lang="en-US" altLang="en-US" sz="2200" dirty="0">
                <a:cs typeface="Century Schoolbook" pitchFamily="18" charset="0"/>
              </a:rPr>
              <a:t>of </a:t>
            </a:r>
            <a:br>
              <a:rPr lang="en-US" altLang="en-US" sz="2200" dirty="0">
                <a:cs typeface="Century Schoolbook" pitchFamily="18" charset="0"/>
              </a:rPr>
            </a:br>
            <a:r>
              <a:rPr lang="en-US" altLang="en-US" sz="2200" dirty="0">
                <a:cs typeface="Century Schoolbook" pitchFamily="18" charset="0"/>
              </a:rPr>
              <a:t>international </a:t>
            </a:r>
            <a:r>
              <a:rPr lang="en-US" altLang="en-US" sz="2200" dirty="0" smtClean="0">
                <a:cs typeface="Century Schoolbook" pitchFamily="18" charset="0"/>
              </a:rPr>
              <a:t>standards; address market challenges</a:t>
            </a:r>
            <a:endParaRPr lang="en-US" altLang="en-US" sz="2200" dirty="0">
              <a:cs typeface="Century Schoolbook" pitchFamily="18" charset="0"/>
            </a:endParaRPr>
          </a:p>
          <a:p>
            <a:pPr>
              <a:lnSpc>
                <a:spcPct val="120000"/>
              </a:lnSpc>
              <a:spcAft>
                <a:spcPts val="800"/>
              </a:spcAft>
            </a:pPr>
            <a:r>
              <a:rPr lang="en-US" altLang="en-US" sz="2200" dirty="0">
                <a:cs typeface="Century Schoolbook" pitchFamily="18" charset="0"/>
              </a:rPr>
              <a:t>P</a:t>
            </a:r>
            <a:r>
              <a:rPr lang="en-US" altLang="en-US" sz="2200" dirty="0" smtClean="0">
                <a:cs typeface="Century Schoolbook" pitchFamily="18" charset="0"/>
              </a:rPr>
              <a:t>rivate </a:t>
            </a:r>
            <a:r>
              <a:rPr lang="en-US" altLang="en-US" sz="2200" dirty="0">
                <a:cs typeface="Century Schoolbook" pitchFamily="18" charset="0"/>
              </a:rPr>
              <a:t>sector, </a:t>
            </a:r>
            <a:r>
              <a:rPr lang="en-US" altLang="en-US" sz="2200" dirty="0" smtClean="0">
                <a:cs typeface="Century Schoolbook" pitchFamily="18" charset="0"/>
              </a:rPr>
              <a:t>not-for-profit organization</a:t>
            </a:r>
          </a:p>
          <a:p>
            <a:pPr>
              <a:lnSpc>
                <a:spcPct val="120000"/>
              </a:lnSpc>
              <a:spcAft>
                <a:spcPts val="800"/>
              </a:spcAft>
            </a:pPr>
            <a:r>
              <a:rPr lang="en-US" altLang="en-US" sz="2200" dirty="0">
                <a:cs typeface="Century Schoolbook" pitchFamily="18" charset="0"/>
              </a:rPr>
              <a:t>ANSI and </a:t>
            </a:r>
            <a:r>
              <a:rPr lang="en-US" altLang="en-US" sz="2200" dirty="0" smtClean="0">
                <a:cs typeface="Century Schoolbook" pitchFamily="18" charset="0"/>
              </a:rPr>
              <a:t>SCC accredited SDO </a:t>
            </a:r>
          </a:p>
          <a:p>
            <a:pPr>
              <a:lnSpc>
                <a:spcPct val="120000"/>
              </a:lnSpc>
              <a:spcAft>
                <a:spcPts val="800"/>
              </a:spcAft>
            </a:pPr>
            <a:r>
              <a:rPr lang="en-US" altLang="en-US" sz="2200" dirty="0" smtClean="0">
                <a:cs typeface="Century Schoolbook" pitchFamily="18" charset="0"/>
              </a:rPr>
              <a:t>33,000 members from 150</a:t>
            </a:r>
            <a:r>
              <a:rPr lang="en-US" altLang="en-US" sz="2200" baseline="30000" dirty="0" smtClean="0">
                <a:cs typeface="Century Schoolbook" pitchFamily="18" charset="0"/>
              </a:rPr>
              <a:t>+ </a:t>
            </a:r>
            <a:r>
              <a:rPr lang="en-US" altLang="en-US" sz="2200" dirty="0" smtClean="0">
                <a:cs typeface="Century Schoolbook" pitchFamily="18" charset="0"/>
              </a:rPr>
              <a:t>nations</a:t>
            </a:r>
          </a:p>
          <a:p>
            <a:pPr>
              <a:lnSpc>
                <a:spcPct val="120000"/>
              </a:lnSpc>
              <a:spcAft>
                <a:spcPts val="800"/>
              </a:spcAft>
            </a:pPr>
            <a:r>
              <a:rPr lang="en-US" altLang="en-US" sz="2200" dirty="0" smtClean="0">
                <a:cs typeface="Century Schoolbook" pitchFamily="18" charset="0"/>
              </a:rPr>
              <a:t>147 TCs serving 90 industry sectors; develop/maintain 12,700+ standards</a:t>
            </a:r>
          </a:p>
          <a:p>
            <a:pPr>
              <a:lnSpc>
                <a:spcPct val="120000"/>
              </a:lnSpc>
              <a:spcAft>
                <a:spcPts val="800"/>
              </a:spcAft>
            </a:pPr>
            <a:r>
              <a:rPr lang="en-US" altLang="en-US" sz="2200" dirty="0" smtClean="0">
                <a:cs typeface="Century Schoolbook" pitchFamily="18" charset="0"/>
              </a:rPr>
              <a:t>Complaint with WTO/TBT principles</a:t>
            </a:r>
          </a:p>
          <a:p>
            <a:pPr>
              <a:lnSpc>
                <a:spcPct val="120000"/>
              </a:lnSpc>
              <a:spcAft>
                <a:spcPts val="800"/>
              </a:spcAft>
            </a:pPr>
            <a:r>
              <a:rPr lang="en-US" altLang="en-US" sz="2200" dirty="0" smtClean="0">
                <a:cs typeface="Century Schoolbook" pitchFamily="18" charset="0"/>
              </a:rPr>
              <a:t>Also providing </a:t>
            </a:r>
            <a:r>
              <a:rPr lang="en-US" altLang="en-US" sz="2000" dirty="0" smtClean="0">
                <a:cs typeface="Century Schoolbook" pitchFamily="18" charset="0"/>
              </a:rPr>
              <a:t>related services (proficiency testing, training, certification)</a:t>
            </a:r>
          </a:p>
          <a:p>
            <a:pPr marL="0" indent="0">
              <a:lnSpc>
                <a:spcPct val="120000"/>
              </a:lnSpc>
              <a:spcAft>
                <a:spcPts val="800"/>
              </a:spcAft>
              <a:buNone/>
            </a:pPr>
            <a:endParaRPr lang="en-US" altLang="en-US" sz="1600" dirty="0" smtClean="0">
              <a:cs typeface="Century Schoolbook" pitchFamily="18" charset="0"/>
            </a:endParaRPr>
          </a:p>
        </p:txBody>
      </p:sp>
      <p:sp>
        <p:nvSpPr>
          <p:cNvPr id="8" name="Title 7"/>
          <p:cNvSpPr>
            <a:spLocks noGrp="1"/>
          </p:cNvSpPr>
          <p:nvPr>
            <p:ph type="title"/>
          </p:nvPr>
        </p:nvSpPr>
        <p:spPr/>
        <p:txBody>
          <a:bodyPr/>
          <a:lstStyle/>
          <a:p>
            <a:r>
              <a:rPr lang="en-US" dirty="0" smtClean="0"/>
              <a:t>ASTM International </a:t>
            </a:r>
            <a:endParaRPr lang="en-US" dirty="0"/>
          </a:p>
        </p:txBody>
      </p:sp>
      <p:pic>
        <p:nvPicPr>
          <p:cNvPr id="2058" name="Picture 10" descr="Image result for helping our world work b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07" y="1179000"/>
            <a:ext cx="2458188" cy="244132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Tree>
    <p:extLst>
      <p:ext uri="{BB962C8B-B14F-4D97-AF65-F5344CB8AC3E}">
        <p14:creationId xmlns:p14="http://schemas.microsoft.com/office/powerpoint/2010/main" val="391630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4</a:t>
            </a:fld>
            <a:endParaRPr lang="en-GB" dirty="0"/>
          </a:p>
        </p:txBody>
      </p:sp>
      <p:sp>
        <p:nvSpPr>
          <p:cNvPr id="9" name="Text Placeholder 8"/>
          <p:cNvSpPr>
            <a:spLocks noGrp="1"/>
          </p:cNvSpPr>
          <p:nvPr>
            <p:ph type="body" sz="quarter" idx="13"/>
          </p:nvPr>
        </p:nvSpPr>
        <p:spPr/>
        <p:txBody>
          <a:bodyPr>
            <a:normAutofit/>
          </a:bodyPr>
          <a:lstStyle/>
          <a:p>
            <a:r>
              <a:rPr lang="en-US" dirty="0" smtClean="0"/>
              <a:t>Solutions through standards</a:t>
            </a:r>
            <a:endParaRPr lang="en-US" dirty="0"/>
          </a:p>
        </p:txBody>
      </p:sp>
      <p:sp>
        <p:nvSpPr>
          <p:cNvPr id="5" name="Content Placeholder 4"/>
          <p:cNvSpPr>
            <a:spLocks noGrp="1"/>
          </p:cNvSpPr>
          <p:nvPr>
            <p:ph sz="quarter" idx="15"/>
          </p:nvPr>
        </p:nvSpPr>
        <p:spPr>
          <a:xfrm>
            <a:off x="345300" y="1910525"/>
            <a:ext cx="4136700" cy="4308475"/>
          </a:xfrm>
        </p:spPr>
        <p:txBody>
          <a:bodyPr>
            <a:normAutofit lnSpcReduction="10000"/>
          </a:bodyPr>
          <a:lstStyle/>
          <a:p>
            <a:pPr lvl="2">
              <a:spcAft>
                <a:spcPts val="0"/>
              </a:spcAft>
            </a:pPr>
            <a:r>
              <a:rPr lang="en-US" dirty="0" smtClean="0"/>
              <a:t>ASTM’s process is open to and includes both </a:t>
            </a:r>
            <a:r>
              <a:rPr lang="en-US" dirty="0"/>
              <a:t>public and private </a:t>
            </a:r>
            <a:r>
              <a:rPr lang="en-US" dirty="0" smtClean="0"/>
              <a:t>sectors </a:t>
            </a:r>
            <a:r>
              <a:rPr lang="en-US" dirty="0"/>
              <a:t>for the development of high quality standards </a:t>
            </a:r>
            <a:r>
              <a:rPr lang="en-US" dirty="0" smtClean="0"/>
              <a:t>that are globally relevant</a:t>
            </a:r>
          </a:p>
          <a:p>
            <a:pPr lvl="3">
              <a:spcAft>
                <a:spcPts val="0"/>
              </a:spcAft>
            </a:pPr>
            <a:r>
              <a:rPr lang="en-US" dirty="0" smtClean="0"/>
              <a:t>Standards are market driven and voluntary</a:t>
            </a:r>
          </a:p>
          <a:p>
            <a:pPr lvl="3">
              <a:spcAft>
                <a:spcPts val="0"/>
              </a:spcAft>
            </a:pPr>
            <a:r>
              <a:rPr lang="en-US" dirty="0" smtClean="0"/>
              <a:t>Address technical, market, regulatory needs</a:t>
            </a:r>
          </a:p>
          <a:p>
            <a:pPr lvl="3">
              <a:spcAft>
                <a:spcPts val="0"/>
              </a:spcAft>
            </a:pPr>
            <a:r>
              <a:rPr lang="en-US" dirty="0" smtClean="0"/>
              <a:t>Focus </a:t>
            </a:r>
            <a:r>
              <a:rPr lang="en-US" dirty="0"/>
              <a:t>is on science and </a:t>
            </a:r>
            <a:r>
              <a:rPr lang="en-US" dirty="0" smtClean="0"/>
              <a:t>technology</a:t>
            </a:r>
          </a:p>
          <a:p>
            <a:pPr marL="180975" lvl="3" indent="0">
              <a:spcAft>
                <a:spcPts val="0"/>
              </a:spcAft>
              <a:buNone/>
            </a:pPr>
            <a:endParaRPr lang="en-US" dirty="0"/>
          </a:p>
          <a:p>
            <a:pPr>
              <a:spcAft>
                <a:spcPts val="0"/>
              </a:spcAft>
            </a:pPr>
            <a:r>
              <a:rPr lang="en-US" dirty="0" smtClean="0"/>
              <a:t>Based on relationships with National Standards Bodies</a:t>
            </a:r>
          </a:p>
          <a:p>
            <a:pPr lvl="1">
              <a:spcAft>
                <a:spcPts val="0"/>
              </a:spcAft>
            </a:pPr>
            <a:r>
              <a:rPr lang="en-US" dirty="0" smtClean="0"/>
              <a:t>109 </a:t>
            </a:r>
            <a:r>
              <a:rPr lang="en-US" dirty="0" smtClean="0"/>
              <a:t>individual Memorandums of Understanding (MoU) including 5 regional agreements</a:t>
            </a:r>
          </a:p>
          <a:p>
            <a:pPr marL="180975" lvl="3" indent="0">
              <a:spcAft>
                <a:spcPts val="0"/>
              </a:spcAft>
              <a:buNone/>
            </a:pPr>
            <a:endParaRPr lang="en-US" dirty="0" smtClean="0"/>
          </a:p>
          <a:p>
            <a:pPr lvl="2">
              <a:spcAft>
                <a:spcPts val="0"/>
              </a:spcAft>
            </a:pPr>
            <a:r>
              <a:rPr lang="en-US" dirty="0"/>
              <a:t>ASTM standards are </a:t>
            </a:r>
            <a:r>
              <a:rPr lang="en-US" dirty="0" smtClean="0"/>
              <a:t>referenced </a:t>
            </a:r>
            <a:r>
              <a:rPr lang="en-US" dirty="0"/>
              <a:t>by governments around the world for </a:t>
            </a:r>
            <a:r>
              <a:rPr lang="en-US" dirty="0" smtClean="0"/>
              <a:t>their </a:t>
            </a:r>
            <a:r>
              <a:rPr lang="en-US" dirty="0" smtClean="0"/>
              <a:t>high quality and </a:t>
            </a:r>
            <a:r>
              <a:rPr lang="en-US" dirty="0" smtClean="0"/>
              <a:t>market </a:t>
            </a:r>
            <a:r>
              <a:rPr lang="en-US" dirty="0"/>
              <a:t>relevance</a:t>
            </a:r>
          </a:p>
          <a:p>
            <a:pPr lvl="3">
              <a:spcAft>
                <a:spcPts val="0"/>
              </a:spcAft>
            </a:pPr>
            <a:r>
              <a:rPr lang="en-US" dirty="0"/>
              <a:t>No ASTM standard has </a:t>
            </a:r>
            <a:r>
              <a:rPr lang="en-US" dirty="0" smtClean="0"/>
              <a:t>ever been cited by the World Trade Organization as a Technical Barrier </a:t>
            </a:r>
            <a:r>
              <a:rPr lang="en-US" dirty="0"/>
              <a:t>to </a:t>
            </a:r>
            <a:r>
              <a:rPr lang="en-US" dirty="0" smtClean="0"/>
              <a:t>Trade</a:t>
            </a:r>
            <a:endParaRPr lang="en-US" dirty="0"/>
          </a:p>
        </p:txBody>
      </p:sp>
      <p:sp>
        <p:nvSpPr>
          <p:cNvPr id="8" name="Title 7"/>
          <p:cNvSpPr>
            <a:spLocks noGrp="1"/>
          </p:cNvSpPr>
          <p:nvPr>
            <p:ph type="title"/>
          </p:nvPr>
        </p:nvSpPr>
        <p:spPr>
          <a:xfrm>
            <a:off x="345300" y="774000"/>
            <a:ext cx="7196700" cy="495000"/>
          </a:xfrm>
        </p:spPr>
        <p:txBody>
          <a:bodyPr>
            <a:normAutofit fontScale="90000"/>
          </a:bodyPr>
          <a:lstStyle/>
          <a:p>
            <a:r>
              <a:rPr lang="en-US" dirty="0" smtClean="0"/>
              <a:t>Collaboration with The Public and Private Sector</a:t>
            </a:r>
            <a:endParaRPr lang="en-US"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2" name="Date Placeholder 1"/>
          <p:cNvSpPr>
            <a:spLocks noGrp="1"/>
          </p:cNvSpPr>
          <p:nvPr>
            <p:ph type="dt" sz="half" idx="10"/>
          </p:nvPr>
        </p:nvSpPr>
        <p:spPr/>
        <p:txBody>
          <a:bodyPr/>
          <a:lstStyle/>
          <a:p>
            <a:r>
              <a:rPr lang="en-US" dirty="0" smtClean="0"/>
              <a:t>21-22 May 2018</a:t>
            </a:r>
            <a:endParaRPr lang="en-GB" dirty="0"/>
          </a:p>
        </p:txBody>
      </p:sp>
      <p:pic>
        <p:nvPicPr>
          <p:cNvPr id="10" name="Picture Placeholder 6"/>
          <p:cNvPicPr>
            <a:picLocks noChangeAspect="1"/>
          </p:cNvPicPr>
          <p:nvPr/>
        </p:nvPicPr>
        <p:blipFill>
          <a:blip r:embed="rId3">
            <a:extLst>
              <a:ext uri="{28A0092B-C50C-407E-A947-70E740481C1C}">
                <a14:useLocalDpi xmlns:a14="http://schemas.microsoft.com/office/drawing/2010/main" val="0"/>
              </a:ext>
            </a:extLst>
          </a:blip>
          <a:srcRect l="19" r="19"/>
          <a:stretch>
            <a:fillRect/>
          </a:stretch>
        </p:blipFill>
        <p:spPr>
          <a:xfrm>
            <a:off x="5715090" y="1661157"/>
            <a:ext cx="3376772" cy="3376772"/>
          </a:xfrm>
          <a:prstGeom prst="rect">
            <a:avLst/>
          </a:prstGeom>
        </p:spPr>
      </p:pic>
      <p:sp>
        <p:nvSpPr>
          <p:cNvPr id="6" name="TextBox 5"/>
          <p:cNvSpPr txBox="1"/>
          <p:nvPr/>
        </p:nvSpPr>
        <p:spPr>
          <a:xfrm>
            <a:off x="5504625" y="4419000"/>
            <a:ext cx="1902375" cy="1846659"/>
          </a:xfrm>
          <a:prstGeom prst="rect">
            <a:avLst/>
          </a:prstGeom>
          <a:solidFill>
            <a:schemeClr val="accent2"/>
          </a:solidFill>
        </p:spPr>
        <p:txBody>
          <a:bodyPr wrap="square" rtlCol="0">
            <a:spAutoFit/>
          </a:bodyPr>
          <a:lstStyle/>
          <a:p>
            <a:endParaRPr lang="en-US" sz="1200" dirty="0" smtClean="0">
              <a:solidFill>
                <a:schemeClr val="bg1"/>
              </a:solidFill>
            </a:endParaRPr>
          </a:p>
          <a:p>
            <a:r>
              <a:rPr lang="en-US" sz="3200" dirty="0" smtClean="0">
                <a:solidFill>
                  <a:schemeClr val="bg1"/>
                </a:solidFill>
              </a:rPr>
              <a:t>1000</a:t>
            </a:r>
            <a:r>
              <a:rPr lang="en-US" sz="3200" dirty="0">
                <a:solidFill>
                  <a:schemeClr val="bg1"/>
                </a:solidFill>
              </a:rPr>
              <a:t>+</a:t>
            </a:r>
          </a:p>
          <a:p>
            <a:r>
              <a:rPr lang="en-US" sz="1400" dirty="0">
                <a:solidFill>
                  <a:schemeClr val="bg1"/>
                </a:solidFill>
              </a:rPr>
              <a:t>ASTM members come from international governments </a:t>
            </a:r>
            <a:endParaRPr lang="en-US" sz="1400" dirty="0" smtClean="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09412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Text Placeholder 2"/>
          <p:cNvSpPr>
            <a:spLocks noGrp="1"/>
          </p:cNvSpPr>
          <p:nvPr>
            <p:ph type="body" sz="quarter" idx="13"/>
          </p:nvPr>
        </p:nvSpPr>
        <p:spPr/>
        <p:txBody>
          <a:bodyPr/>
          <a:lstStyle/>
          <a:p>
            <a:r>
              <a:rPr lang="en-US" dirty="0" smtClean="0"/>
              <a:t>Memoranda of Understanding</a:t>
            </a:r>
            <a:endParaRPr lang="en-US" dirty="0"/>
          </a:p>
        </p:txBody>
      </p:sp>
      <p:sp>
        <p:nvSpPr>
          <p:cNvPr id="4" name="Content Placeholder 3"/>
          <p:cNvSpPr>
            <a:spLocks noGrp="1"/>
          </p:cNvSpPr>
          <p:nvPr>
            <p:ph sz="quarter" idx="15"/>
          </p:nvPr>
        </p:nvSpPr>
        <p:spPr/>
        <p:txBody>
          <a:bodyPr/>
          <a:lstStyle/>
          <a:p>
            <a:r>
              <a:rPr lang="en-US" sz="1800" dirty="0" smtClean="0"/>
              <a:t>ASTM </a:t>
            </a:r>
            <a:r>
              <a:rPr lang="en-US" sz="1800" dirty="0"/>
              <a:t>has agreements with two regional bodies on the </a:t>
            </a:r>
            <a:r>
              <a:rPr lang="en-US" sz="1800" dirty="0" smtClean="0"/>
              <a:t>Continent</a:t>
            </a:r>
          </a:p>
          <a:p>
            <a:pPr lvl="1"/>
            <a:r>
              <a:rPr lang="en-US" sz="1800" dirty="0" smtClean="0"/>
              <a:t>ARSO</a:t>
            </a:r>
          </a:p>
          <a:p>
            <a:pPr lvl="1"/>
            <a:r>
              <a:rPr lang="en-US" sz="1800" dirty="0" smtClean="0"/>
              <a:t>SADC</a:t>
            </a:r>
          </a:p>
          <a:p>
            <a:r>
              <a:rPr lang="en-US" sz="1800" dirty="0"/>
              <a:t>ASTM has 179 members from African economies engaged in 61 percent of our standards development activities</a:t>
            </a:r>
          </a:p>
          <a:p>
            <a:r>
              <a:rPr lang="en-US" sz="1800" dirty="0" smtClean="0"/>
              <a:t>And, agreements with national standards bodies of 28 African nations, including Mozambique.</a:t>
            </a:r>
          </a:p>
          <a:p>
            <a:pPr>
              <a:buFontTx/>
              <a:buChar char="-"/>
            </a:pPr>
            <a:r>
              <a:rPr lang="en-US" sz="1800" dirty="0" smtClean="0"/>
              <a:t>INNOQ signed the MoU in 2008</a:t>
            </a:r>
          </a:p>
          <a:p>
            <a:pPr>
              <a:buFontTx/>
              <a:buChar char="-"/>
            </a:pPr>
            <a:endParaRPr lang="en-US" sz="1800" dirty="0"/>
          </a:p>
        </p:txBody>
      </p:sp>
      <p:sp>
        <p:nvSpPr>
          <p:cNvPr id="5" name="Title 4"/>
          <p:cNvSpPr>
            <a:spLocks noGrp="1"/>
          </p:cNvSpPr>
          <p:nvPr>
            <p:ph type="title"/>
          </p:nvPr>
        </p:nvSpPr>
        <p:spPr/>
        <p:txBody>
          <a:bodyPr/>
          <a:lstStyle/>
          <a:p>
            <a:r>
              <a:rPr lang="en-US" dirty="0" smtClean="0"/>
              <a:t>ASTM, Africa and INNOQ</a:t>
            </a:r>
            <a:endParaRPr lang="en-US" dirty="0"/>
          </a:p>
        </p:txBody>
      </p:sp>
      <p:sp>
        <p:nvSpPr>
          <p:cNvPr id="6" name="Content Placeholder 5"/>
          <p:cNvSpPr>
            <a:spLocks noGrp="1"/>
          </p:cNvSpPr>
          <p:nvPr>
            <p:ph sz="quarter" idx="16"/>
          </p:nvPr>
        </p:nvSpPr>
        <p:spPr>
          <a:xfrm>
            <a:off x="4781714" y="1910525"/>
            <a:ext cx="4155286" cy="4308475"/>
          </a:xfrm>
        </p:spPr>
        <p:txBody>
          <a:bodyPr>
            <a:normAutofit fontScale="92500" lnSpcReduction="20000"/>
          </a:bodyPr>
          <a:lstStyle/>
          <a:p>
            <a:r>
              <a:rPr lang="en-US" sz="1800" dirty="0" smtClean="0"/>
              <a:t>Provides a full </a:t>
            </a:r>
            <a:r>
              <a:rPr lang="en-US" sz="1800" dirty="0"/>
              <a:t>collection of ASTM </a:t>
            </a:r>
            <a:r>
              <a:rPr lang="en-US" sz="1800" dirty="0" smtClean="0"/>
              <a:t>Standards to INNOQ for use as decided by INNOQ and its TCs</a:t>
            </a:r>
            <a:endParaRPr lang="en-US" sz="1400" dirty="0"/>
          </a:p>
          <a:p>
            <a:r>
              <a:rPr lang="en-US" sz="1800" dirty="0" smtClean="0"/>
              <a:t>Provides Mozambique with choice and flexibility</a:t>
            </a:r>
          </a:p>
          <a:p>
            <a:pPr lvl="1"/>
            <a:r>
              <a:rPr lang="en-US" dirty="0" smtClean="0"/>
              <a:t>Use of </a:t>
            </a:r>
            <a:r>
              <a:rPr lang="en-US" dirty="0"/>
              <a:t>ASTM standards as a technical and economic </a:t>
            </a:r>
            <a:r>
              <a:rPr lang="en-US" dirty="0" smtClean="0"/>
              <a:t>resource </a:t>
            </a:r>
            <a:r>
              <a:rPr lang="en-US" sz="1200" dirty="0" smtClean="0"/>
              <a:t>(best option for stakeholders’ needs)</a:t>
            </a:r>
            <a:endParaRPr lang="en-US" sz="1200" dirty="0"/>
          </a:p>
          <a:p>
            <a:r>
              <a:rPr lang="en-US" sz="1800" dirty="0"/>
              <a:t>Offers membership to </a:t>
            </a:r>
            <a:r>
              <a:rPr lang="en-US" sz="1800" dirty="0" smtClean="0"/>
              <a:t>Mozambican </a:t>
            </a:r>
            <a:r>
              <a:rPr lang="en-US" sz="1800" dirty="0"/>
              <a:t>stakeholders at no </a:t>
            </a:r>
            <a:r>
              <a:rPr lang="en-US" sz="1800" dirty="0" smtClean="0"/>
              <a:t>cost</a:t>
            </a:r>
          </a:p>
          <a:p>
            <a:pPr lvl="1"/>
            <a:r>
              <a:rPr lang="en-US" dirty="0" smtClean="0"/>
              <a:t>Equal ability to identify needs, influence content</a:t>
            </a:r>
            <a:endParaRPr lang="en-US" dirty="0"/>
          </a:p>
          <a:p>
            <a:r>
              <a:rPr lang="en-US" sz="1800" dirty="0"/>
              <a:t>Facilitates information exchange and </a:t>
            </a:r>
            <a:r>
              <a:rPr lang="en-US" sz="1800" dirty="0" smtClean="0"/>
              <a:t>training</a:t>
            </a:r>
          </a:p>
          <a:p>
            <a:r>
              <a:rPr lang="en-US" sz="1800" dirty="0" smtClean="0"/>
              <a:t>Requires the NSB to provide an annual report indicating:</a:t>
            </a:r>
          </a:p>
          <a:p>
            <a:pPr lvl="1"/>
            <a:r>
              <a:rPr lang="en-US" dirty="0" smtClean="0"/>
              <a:t>Use of ASTM standards, </a:t>
            </a:r>
          </a:p>
          <a:p>
            <a:pPr lvl="1"/>
            <a:r>
              <a:rPr lang="en-US" dirty="0" smtClean="0"/>
              <a:t>Engagement with ASTM,  and </a:t>
            </a:r>
          </a:p>
          <a:p>
            <a:pPr lvl="1"/>
            <a:r>
              <a:rPr lang="en-US" dirty="0" smtClean="0"/>
              <a:t>Training requests</a:t>
            </a:r>
            <a:endParaRPr lang="en-US" dirty="0"/>
          </a:p>
          <a:p>
            <a:endParaRPr lang="en-US" dirty="0"/>
          </a:p>
        </p:txBody>
      </p:sp>
      <p:sp>
        <p:nvSpPr>
          <p:cNvPr id="7" name="Text Placeholder 6"/>
          <p:cNvSpPr>
            <a:spLocks noGrp="1"/>
          </p:cNvSpPr>
          <p:nvPr>
            <p:ph type="body" sz="quarter" idx="17"/>
          </p:nvPr>
        </p:nvSpPr>
        <p:spPr/>
        <p:txBody>
          <a:bodyPr/>
          <a:lstStyle/>
          <a:p>
            <a:r>
              <a:rPr lang="en-US" dirty="0" smtClean="0"/>
              <a:t>MoU Benefits</a:t>
            </a:r>
            <a:endParaRPr lang="en-US" dirty="0"/>
          </a:p>
        </p:txBody>
      </p:sp>
      <p:sp>
        <p:nvSpPr>
          <p:cNvPr id="8" name="Footer Placeholder 7"/>
          <p:cNvSpPr>
            <a:spLocks noGrp="1"/>
          </p:cNvSpPr>
          <p:nvPr>
            <p:ph type="ftr" sz="quarter" idx="11"/>
          </p:nvPr>
        </p:nvSpPr>
        <p:spPr/>
        <p:txBody>
          <a:bodyPr/>
          <a:lstStyle/>
          <a:p>
            <a:r>
              <a:rPr lang="en-US" dirty="0" smtClean="0"/>
              <a:t>ASTM Presentation - Standards Alliance in Mozambique</a:t>
            </a:r>
            <a:endParaRPr lang="en-GB" dirty="0"/>
          </a:p>
        </p:txBody>
      </p:sp>
      <p:sp>
        <p:nvSpPr>
          <p:cNvPr id="9" name="Slide Number Placeholder 8"/>
          <p:cNvSpPr>
            <a:spLocks noGrp="1"/>
          </p:cNvSpPr>
          <p:nvPr>
            <p:ph type="sldNum" sz="quarter" idx="12"/>
          </p:nvPr>
        </p:nvSpPr>
        <p:spPr/>
        <p:txBody>
          <a:bodyPr/>
          <a:lstStyle/>
          <a:p>
            <a:fld id="{AD3FAF27-8B82-4449-B01B-BEC948125F21}" type="slidenum">
              <a:rPr lang="en-GB" smtClean="0"/>
              <a:t>5</a:t>
            </a:fld>
            <a:endParaRPr lang="en-GB" dirty="0"/>
          </a:p>
        </p:txBody>
      </p:sp>
    </p:spTree>
    <p:extLst>
      <p:ext uri="{BB962C8B-B14F-4D97-AF65-F5344CB8AC3E}">
        <p14:creationId xmlns:p14="http://schemas.microsoft.com/office/powerpoint/2010/main" val="140465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ASTM Presentation - Standards Alliance in Mozambique</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6</a:t>
            </a:fld>
            <a:endParaRPr lang="en-GB" dirty="0"/>
          </a:p>
        </p:txBody>
      </p:sp>
      <p:sp>
        <p:nvSpPr>
          <p:cNvPr id="4" name="Title 3"/>
          <p:cNvSpPr>
            <a:spLocks noGrp="1"/>
          </p:cNvSpPr>
          <p:nvPr>
            <p:ph type="title"/>
          </p:nvPr>
        </p:nvSpPr>
        <p:spPr/>
        <p:txBody>
          <a:bodyPr/>
          <a:lstStyle/>
          <a:p>
            <a:r>
              <a:rPr lang="en-US" dirty="0" smtClean="0"/>
              <a:t>ASTM International and INNOQ</a:t>
            </a:r>
            <a:endParaRPr lang="en-US" dirty="0"/>
          </a:p>
        </p:txBody>
      </p:sp>
      <p:sp>
        <p:nvSpPr>
          <p:cNvPr id="5" name="Content Placeholder 4"/>
          <p:cNvSpPr>
            <a:spLocks noGrp="1"/>
          </p:cNvSpPr>
          <p:nvPr>
            <p:ph sz="quarter" idx="15"/>
          </p:nvPr>
        </p:nvSpPr>
        <p:spPr>
          <a:xfrm>
            <a:off x="227212" y="1488224"/>
            <a:ext cx="4020974" cy="4725162"/>
          </a:xfrm>
        </p:spPr>
        <p:txBody>
          <a:bodyPr/>
          <a:lstStyle/>
          <a:p>
            <a:r>
              <a:rPr lang="en-US" dirty="0" smtClean="0"/>
              <a:t>MoU signed in 2008</a:t>
            </a:r>
          </a:p>
          <a:p>
            <a:r>
              <a:rPr lang="en-US" dirty="0" smtClean="0"/>
              <a:t>Use of ASTM standards as a result of the MoU</a:t>
            </a:r>
          </a:p>
          <a:p>
            <a:endParaRPr lang="en-US" dirty="0"/>
          </a:p>
          <a:p>
            <a:endParaRPr lang="en-US" dirty="0" smtClean="0"/>
          </a:p>
          <a:p>
            <a:endParaRPr lang="en-US" dirty="0"/>
          </a:p>
        </p:txBody>
      </p:sp>
      <p:graphicFrame>
        <p:nvGraphicFramePr>
          <p:cNvPr id="8" name="Content Placeholder 7"/>
          <p:cNvGraphicFramePr>
            <a:graphicFrameLocks noGrp="1"/>
          </p:cNvGraphicFramePr>
          <p:nvPr>
            <p:ph sz="quarter" idx="16"/>
            <p:extLst>
              <p:ext uri="{D42A27DB-BD31-4B8C-83A1-F6EECF244321}">
                <p14:modId xmlns:p14="http://schemas.microsoft.com/office/powerpoint/2010/main" val="2473186285"/>
              </p:ext>
            </p:extLst>
          </p:nvPr>
        </p:nvGraphicFramePr>
        <p:xfrm>
          <a:off x="5384928" y="1314000"/>
          <a:ext cx="4021138"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Date Placeholder 10"/>
          <p:cNvSpPr>
            <a:spLocks noGrp="1"/>
          </p:cNvSpPr>
          <p:nvPr>
            <p:ph type="dt" sz="half" idx="10"/>
          </p:nvPr>
        </p:nvSpPr>
        <p:spPr/>
        <p:txBody>
          <a:bodyPr/>
          <a:lstStyle/>
          <a:p>
            <a:r>
              <a:rPr lang="en-US" dirty="0" smtClean="0"/>
              <a:t>21-22 May 2018</a:t>
            </a:r>
            <a:endParaRPr lang="en-GB" dirty="0"/>
          </a:p>
        </p:txBody>
      </p:sp>
      <p:graphicFrame>
        <p:nvGraphicFramePr>
          <p:cNvPr id="12" name="Chart 11"/>
          <p:cNvGraphicFramePr>
            <a:graphicFrameLocks/>
          </p:cNvGraphicFramePr>
          <p:nvPr>
            <p:extLst>
              <p:ext uri="{D42A27DB-BD31-4B8C-83A1-F6EECF244321}">
                <p14:modId xmlns:p14="http://schemas.microsoft.com/office/powerpoint/2010/main" val="2705682201"/>
              </p:ext>
            </p:extLst>
          </p:nvPr>
        </p:nvGraphicFramePr>
        <p:xfrm>
          <a:off x="-203965" y="280348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4137858261"/>
              </p:ext>
            </p:extLst>
          </p:nvPr>
        </p:nvGraphicFramePr>
        <p:xfrm>
          <a:off x="4368035" y="2487451"/>
          <a:ext cx="477596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4024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Access ASTM Standards: </a:t>
            </a:r>
            <a:br>
              <a:rPr lang="en-US" dirty="0" smtClean="0"/>
            </a:br>
            <a:r>
              <a:rPr lang="en-US" dirty="0" smtClean="0"/>
              <a:t>Compass</a:t>
            </a:r>
            <a:r>
              <a:rPr lang="en-GB" baseline="30000" dirty="0"/>
              <a:t>® </a:t>
            </a:r>
            <a:r>
              <a:rPr lang="en-US" dirty="0" smtClean="0"/>
              <a:t>Dashboard</a:t>
            </a:r>
            <a:endParaRPr lang="en-GB" dirty="0"/>
          </a:p>
        </p:txBody>
      </p:sp>
      <p:sp>
        <p:nvSpPr>
          <p:cNvPr id="12" name="Rectangle 11"/>
          <p:cNvSpPr/>
          <p:nvPr/>
        </p:nvSpPr>
        <p:spPr>
          <a:xfrm>
            <a:off x="740664" y="3024000"/>
            <a:ext cx="2574428" cy="2586918"/>
          </a:xfrm>
          <a:prstGeom prst="rect">
            <a:avLst/>
          </a:prstGeom>
          <a:solidFill>
            <a:srgbClr val="0095D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dirty="0" smtClean="0">
                <a:solidFill>
                  <a:schemeClr val="accent1"/>
                </a:solidFill>
              </a:rPr>
              <a:t>Standards</a:t>
            </a:r>
          </a:p>
          <a:p>
            <a:endParaRPr lang="en-US" sz="1600" dirty="0" smtClean="0">
              <a:solidFill>
                <a:schemeClr val="accent1"/>
              </a:solidFill>
            </a:endParaRPr>
          </a:p>
          <a:p>
            <a:pPr marL="285750" indent="-285750">
              <a:buFontTx/>
              <a:buChar char="-"/>
            </a:pPr>
            <a:r>
              <a:rPr lang="en-US" sz="1600" dirty="0" smtClean="0">
                <a:solidFill>
                  <a:schemeClr val="accent1"/>
                </a:solidFill>
              </a:rPr>
              <a:t>12,500</a:t>
            </a:r>
            <a:r>
              <a:rPr lang="en-US" sz="1600" dirty="0">
                <a:solidFill>
                  <a:schemeClr val="accent1"/>
                </a:solidFill>
              </a:rPr>
              <a:t>+ ASTM standards </a:t>
            </a:r>
            <a:r>
              <a:rPr lang="en-US" sz="1600" dirty="0" smtClean="0">
                <a:solidFill>
                  <a:schemeClr val="accent1"/>
                </a:solidFill>
              </a:rPr>
              <a:t>operate globally</a:t>
            </a:r>
          </a:p>
          <a:p>
            <a:pPr marL="285750" indent="-285750">
              <a:buFontTx/>
              <a:buChar char="-"/>
            </a:pPr>
            <a:r>
              <a:rPr lang="en-US" sz="1600" dirty="0" smtClean="0">
                <a:solidFill>
                  <a:schemeClr val="accent1"/>
                </a:solidFill>
              </a:rPr>
              <a:t>Multiple Language Translations</a:t>
            </a:r>
          </a:p>
          <a:p>
            <a:pPr marL="285750" indent="-285750">
              <a:buFontTx/>
              <a:buChar char="-"/>
            </a:pPr>
            <a:r>
              <a:rPr lang="en-US" sz="1600" dirty="0" smtClean="0">
                <a:solidFill>
                  <a:schemeClr val="accent1"/>
                </a:solidFill>
              </a:rPr>
              <a:t>Other Content </a:t>
            </a:r>
          </a:p>
          <a:p>
            <a:pPr marL="285750" indent="-285750">
              <a:buFontTx/>
              <a:buChar char="-"/>
            </a:pPr>
            <a:r>
              <a:rPr lang="en-US" sz="1600" dirty="0" smtClean="0">
                <a:solidFill>
                  <a:schemeClr val="accent1"/>
                </a:solidFill>
              </a:rPr>
              <a:t>Collaboration Tools</a:t>
            </a:r>
          </a:p>
          <a:p>
            <a:pPr marL="285750" indent="-285750">
              <a:buFontTx/>
              <a:buChar char="-"/>
            </a:pPr>
            <a:endParaRPr lang="en-US" sz="1600" dirty="0" smtClean="0">
              <a:solidFill>
                <a:schemeClr val="accent1"/>
              </a:solidFill>
            </a:endParaRPr>
          </a:p>
          <a:p>
            <a:pPr marL="285750" indent="-285750">
              <a:buFontTx/>
              <a:buChar char="-"/>
            </a:pPr>
            <a:endParaRPr lang="en-US" sz="1600" dirty="0" smtClean="0">
              <a:solidFill>
                <a:schemeClr val="accent1"/>
              </a:solidFill>
            </a:endParaRPr>
          </a:p>
          <a:p>
            <a:r>
              <a:rPr lang="en-US" sz="2400" dirty="0" smtClean="0"/>
              <a:t> </a:t>
            </a:r>
            <a:endParaRPr lang="en-GB" sz="2400" dirty="0" smtClean="0"/>
          </a:p>
        </p:txBody>
      </p:sp>
      <p:sp>
        <p:nvSpPr>
          <p:cNvPr id="18" name="Rectangle 17"/>
          <p:cNvSpPr/>
          <p:nvPr/>
        </p:nvSpPr>
        <p:spPr>
          <a:xfrm>
            <a:off x="3312000" y="3024000"/>
            <a:ext cx="2565000" cy="2577774"/>
          </a:xfrm>
          <a:prstGeom prst="rect">
            <a:avLst/>
          </a:prstGeom>
          <a:solidFill>
            <a:srgbClr val="91D1F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dirty="0" smtClean="0">
                <a:solidFill>
                  <a:schemeClr val="accent1"/>
                </a:solidFill>
              </a:rPr>
              <a:t>Technical Papers</a:t>
            </a:r>
          </a:p>
          <a:p>
            <a:endParaRPr lang="en-US" sz="1600" dirty="0">
              <a:solidFill>
                <a:schemeClr val="accent1"/>
              </a:solidFill>
            </a:endParaRPr>
          </a:p>
          <a:p>
            <a:pPr marL="285750" indent="-285750">
              <a:buFontTx/>
              <a:buChar char="-"/>
            </a:pPr>
            <a:r>
              <a:rPr lang="en-US" sz="1600" dirty="0" smtClean="0">
                <a:solidFill>
                  <a:schemeClr val="accent1"/>
                </a:solidFill>
              </a:rPr>
              <a:t>1,500+ Books</a:t>
            </a:r>
          </a:p>
          <a:p>
            <a:pPr marL="285750" indent="-285750">
              <a:buFontTx/>
              <a:buChar char="-"/>
            </a:pPr>
            <a:r>
              <a:rPr lang="en-US" sz="1600" dirty="0" smtClean="0">
                <a:solidFill>
                  <a:schemeClr val="accent1"/>
                </a:solidFill>
              </a:rPr>
              <a:t>16,800+ Journal Articles</a:t>
            </a:r>
          </a:p>
          <a:p>
            <a:pPr marL="285750" indent="-285750">
              <a:buFontTx/>
              <a:buChar char="-"/>
            </a:pPr>
            <a:r>
              <a:rPr lang="en-US" sz="1600" dirty="0" smtClean="0">
                <a:solidFill>
                  <a:schemeClr val="accent1"/>
                </a:solidFill>
              </a:rPr>
              <a:t>47,000+ Papers, Chapters and Articles </a:t>
            </a:r>
          </a:p>
        </p:txBody>
      </p:sp>
      <p:sp>
        <p:nvSpPr>
          <p:cNvPr id="19" name="Rectangle 18"/>
          <p:cNvSpPr/>
          <p:nvPr/>
        </p:nvSpPr>
        <p:spPr>
          <a:xfrm>
            <a:off x="5877000" y="3024000"/>
            <a:ext cx="2565000" cy="2577774"/>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r>
              <a:rPr lang="en-US" dirty="0" smtClean="0">
                <a:solidFill>
                  <a:schemeClr val="accent1"/>
                </a:solidFill>
              </a:rPr>
              <a:t>Training</a:t>
            </a:r>
          </a:p>
          <a:p>
            <a:pPr marL="342900" indent="-342900">
              <a:buFontTx/>
              <a:buChar char="-"/>
            </a:pPr>
            <a:r>
              <a:rPr lang="en-US" sz="1600" dirty="0" smtClean="0">
                <a:solidFill>
                  <a:schemeClr val="accent1"/>
                </a:solidFill>
              </a:rPr>
              <a:t>Online Courses</a:t>
            </a:r>
          </a:p>
          <a:p>
            <a:pPr marL="342900" indent="-342900">
              <a:buFontTx/>
              <a:buChar char="-"/>
            </a:pPr>
            <a:r>
              <a:rPr lang="en-US" sz="1600" dirty="0" smtClean="0">
                <a:solidFill>
                  <a:schemeClr val="accent1"/>
                </a:solidFill>
              </a:rPr>
              <a:t>Video demos of test methods</a:t>
            </a:r>
          </a:p>
          <a:p>
            <a:pPr marL="342900" indent="-342900">
              <a:buFontTx/>
              <a:buChar char="-"/>
            </a:pPr>
            <a:r>
              <a:rPr lang="en-US" sz="1600" dirty="0" smtClean="0">
                <a:solidFill>
                  <a:schemeClr val="accent1"/>
                </a:solidFill>
              </a:rPr>
              <a:t>Learning Management System with grades and certifications</a:t>
            </a:r>
          </a:p>
          <a:p>
            <a:pPr marL="342900" indent="-342900">
              <a:buFontTx/>
              <a:buChar char="-"/>
            </a:pPr>
            <a:endParaRPr lang="en-US" sz="1600" dirty="0" smtClean="0">
              <a:solidFill>
                <a:schemeClr val="accent1"/>
              </a:solidFill>
            </a:endParaRPr>
          </a:p>
          <a:p>
            <a:r>
              <a:rPr lang="en-US" sz="1600" dirty="0" smtClean="0">
                <a:solidFill>
                  <a:schemeClr val="accent1"/>
                </a:solidFill>
              </a:rPr>
              <a:t> </a:t>
            </a:r>
            <a:endParaRPr lang="en-GB" sz="1600" dirty="0" smtClean="0">
              <a:solidFill>
                <a:schemeClr val="accent1"/>
              </a:solidFill>
            </a:endParaRP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81" r="1781"/>
          <a:stretch>
            <a:fillRect/>
          </a:stretch>
        </p:blipFill>
        <p:spPr/>
      </p:pic>
      <p:sp>
        <p:nvSpPr>
          <p:cNvPr id="2" name="Date Placeholder 1"/>
          <p:cNvSpPr>
            <a:spLocks noGrp="1"/>
          </p:cNvSpPr>
          <p:nvPr>
            <p:ph type="dt" sz="half" idx="10"/>
          </p:nvPr>
        </p:nvSpPr>
        <p:spPr/>
        <p:txBody>
          <a:bodyPr/>
          <a:lstStyle/>
          <a:p>
            <a:r>
              <a:rPr lang="en-US" dirty="0" smtClean="0"/>
              <a:t>21-22 May 2018</a:t>
            </a:r>
            <a:endParaRPr lang="en-GB" dirty="0"/>
          </a:p>
        </p:txBody>
      </p:sp>
      <p:sp>
        <p:nvSpPr>
          <p:cNvPr id="4" name="Footer Placeholder 3"/>
          <p:cNvSpPr>
            <a:spLocks noGrp="1"/>
          </p:cNvSpPr>
          <p:nvPr>
            <p:ph type="ftr" sz="quarter" idx="11"/>
          </p:nvPr>
        </p:nvSpPr>
        <p:spPr/>
        <p:txBody>
          <a:bodyPr/>
          <a:lstStyle/>
          <a:p>
            <a:r>
              <a:rPr lang="en-US" dirty="0" smtClean="0"/>
              <a:t>ASTM Presentation - Standards Alliance in Mozambique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7</a:t>
            </a:fld>
            <a:endParaRPr lang="en-GB" dirty="0"/>
          </a:p>
        </p:txBody>
      </p:sp>
    </p:spTree>
    <p:extLst>
      <p:ext uri="{BB962C8B-B14F-4D97-AF65-F5344CB8AC3E}">
        <p14:creationId xmlns:p14="http://schemas.microsoft.com/office/powerpoint/2010/main" val="143230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4600" y="928816"/>
            <a:ext cx="1524000" cy="58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p:txBody>
          <a:bodyPr/>
          <a:lstStyle/>
          <a:p>
            <a:r>
              <a:rPr lang="en-GB" dirty="0"/>
              <a:t>Compass</a:t>
            </a:r>
            <a:br>
              <a:rPr lang="en-GB" dirty="0"/>
            </a:br>
            <a:r>
              <a:rPr lang="en-GB" dirty="0" smtClean="0"/>
              <a:t>Features</a:t>
            </a:r>
            <a:endParaRPr lang="en-GB" dirty="0"/>
          </a:p>
        </p:txBody>
      </p:sp>
      <p:sp>
        <p:nvSpPr>
          <p:cNvPr id="11" name="Content Placeholder 10"/>
          <p:cNvSpPr>
            <a:spLocks noGrp="1"/>
          </p:cNvSpPr>
          <p:nvPr>
            <p:ph sz="quarter" idx="15"/>
          </p:nvPr>
        </p:nvSpPr>
        <p:spPr>
          <a:xfrm>
            <a:off x="224503" y="1513816"/>
            <a:ext cx="3236101" cy="5029201"/>
          </a:xfrm>
        </p:spPr>
        <p:txBody>
          <a:bodyPr>
            <a:normAutofit/>
          </a:bodyPr>
          <a:lstStyle/>
          <a:p>
            <a:pPr lvl="1">
              <a:lnSpc>
                <a:spcPct val="150000"/>
              </a:lnSpc>
              <a:buFont typeface="Wingdings" panose="05000000000000000000" pitchFamily="2" charset="2"/>
              <a:buChar char="§"/>
            </a:pPr>
            <a:r>
              <a:rPr lang="en-US" sz="1800" dirty="0" smtClean="0"/>
              <a:t>Navigation in 14 languages</a:t>
            </a:r>
          </a:p>
          <a:p>
            <a:pPr lvl="1">
              <a:lnSpc>
                <a:spcPct val="150000"/>
              </a:lnSpc>
              <a:buFont typeface="Wingdings" panose="05000000000000000000" pitchFamily="2" charset="2"/>
              <a:buChar char="§"/>
            </a:pPr>
            <a:r>
              <a:rPr lang="en-US" dirty="0" smtClean="0">
                <a:solidFill>
                  <a:srgbClr val="00B0F0"/>
                </a:solidFill>
              </a:rPr>
              <a:t>Including Portuguese </a:t>
            </a:r>
            <a:endParaRPr lang="en-US" dirty="0">
              <a:solidFill>
                <a:srgbClr val="00B0F0"/>
              </a:solidFill>
            </a:endParaRPr>
          </a:p>
          <a:p>
            <a:pPr lvl="1">
              <a:lnSpc>
                <a:spcPct val="150000"/>
              </a:lnSpc>
              <a:buFont typeface="Wingdings" panose="05000000000000000000" pitchFamily="2" charset="2"/>
              <a:buChar char="§"/>
            </a:pPr>
            <a:r>
              <a:rPr lang="en-US" sz="1800" dirty="0" smtClean="0"/>
              <a:t>Bookmarks/Saved Search</a:t>
            </a:r>
            <a:endParaRPr lang="en-US" sz="1800" dirty="0"/>
          </a:p>
          <a:p>
            <a:pPr lvl="1">
              <a:lnSpc>
                <a:spcPct val="150000"/>
              </a:lnSpc>
              <a:buFont typeface="Wingdings" panose="05000000000000000000" pitchFamily="2" charset="2"/>
              <a:buChar char="§"/>
            </a:pPr>
            <a:r>
              <a:rPr lang="en-US" sz="1800" dirty="0" smtClean="0"/>
              <a:t>Annotations </a:t>
            </a:r>
          </a:p>
          <a:p>
            <a:pPr lvl="1">
              <a:lnSpc>
                <a:spcPct val="150000"/>
              </a:lnSpc>
              <a:buFont typeface="Wingdings" panose="05000000000000000000" pitchFamily="2" charset="2"/>
              <a:buChar char="§"/>
            </a:pPr>
            <a:r>
              <a:rPr lang="en-US" sz="1800" dirty="0" smtClean="0"/>
              <a:t>Terminology Dictionary</a:t>
            </a:r>
          </a:p>
          <a:p>
            <a:pPr lvl="1">
              <a:buFont typeface="Wingdings" panose="05000000000000000000" pitchFamily="2" charset="2"/>
              <a:buChar char="§"/>
            </a:pPr>
            <a:r>
              <a:rPr lang="en-US" sz="1800" dirty="0" smtClean="0"/>
              <a:t>Robust taxonomy of 4,000 categories and 45,000+ keywords</a:t>
            </a:r>
          </a:p>
          <a:p>
            <a:pPr lvl="1">
              <a:lnSpc>
                <a:spcPct val="110000"/>
              </a:lnSpc>
              <a:buFont typeface="Wingdings" panose="05000000000000000000" pitchFamily="2" charset="2"/>
              <a:buChar char="§"/>
            </a:pPr>
            <a:r>
              <a:rPr lang="en-US" sz="1800" dirty="0" smtClean="0"/>
              <a:t>Digital Adjuncts</a:t>
            </a:r>
          </a:p>
          <a:p>
            <a:pPr lvl="1">
              <a:lnSpc>
                <a:spcPct val="110000"/>
              </a:lnSpc>
              <a:buFont typeface="Wingdings" panose="05000000000000000000" pitchFamily="2" charset="2"/>
              <a:buChar char="§"/>
            </a:pPr>
            <a:r>
              <a:rPr lang="en-US" sz="1800" dirty="0" smtClean="0"/>
              <a:t>Research Reports</a:t>
            </a:r>
          </a:p>
          <a:p>
            <a:pPr marL="180975" lvl="1" indent="0">
              <a:lnSpc>
                <a:spcPct val="150000"/>
              </a:lnSpc>
              <a:buNone/>
            </a:pPr>
            <a:endParaRPr lang="en-US" sz="1800" dirty="0" smtClean="0"/>
          </a:p>
          <a:p>
            <a:pPr lvl="1">
              <a:lnSpc>
                <a:spcPct val="150000"/>
              </a:lnSpc>
              <a:buFont typeface="Wingdings" panose="05000000000000000000" pitchFamily="2" charset="2"/>
              <a:buChar char="§"/>
            </a:pPr>
            <a:endParaRPr lang="en-US" sz="1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9"/>
          <a:stretch/>
        </p:blipFill>
        <p:spPr>
          <a:xfrm>
            <a:off x="3581400" y="381000"/>
            <a:ext cx="5419714" cy="5791200"/>
          </a:xfrm>
          <a:prstGeom prst="rect">
            <a:avLst/>
          </a:prstGeom>
          <a:ln w="9525">
            <a:solidFill>
              <a:schemeClr val="accent1"/>
            </a:solidFill>
          </a:ln>
        </p:spPr>
      </p:pic>
      <p:sp>
        <p:nvSpPr>
          <p:cNvPr id="2" name="Date Placeholder 1"/>
          <p:cNvSpPr>
            <a:spLocks noGrp="1"/>
          </p:cNvSpPr>
          <p:nvPr>
            <p:ph type="dt" sz="half" idx="10"/>
          </p:nvPr>
        </p:nvSpPr>
        <p:spPr/>
        <p:txBody>
          <a:bodyPr/>
          <a:lstStyle/>
          <a:p>
            <a:r>
              <a:rPr lang="en-US" dirty="0" smtClean="0"/>
              <a:t>21-22 May 2018</a:t>
            </a:r>
            <a:endParaRPr lang="en-GB" dirty="0"/>
          </a:p>
        </p:txBody>
      </p:sp>
      <p:sp>
        <p:nvSpPr>
          <p:cNvPr id="3" name="Footer Placeholder 2"/>
          <p:cNvSpPr>
            <a:spLocks noGrp="1"/>
          </p:cNvSpPr>
          <p:nvPr>
            <p:ph type="ftr" sz="quarter" idx="11"/>
          </p:nvPr>
        </p:nvSpPr>
        <p:spPr/>
        <p:txBody>
          <a:bodyPr/>
          <a:lstStyle/>
          <a:p>
            <a:r>
              <a:rPr lang="en-US" dirty="0" smtClean="0"/>
              <a:t>ASTM Presentation - Standards Alliance in Mozambique</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8</a:t>
            </a:fld>
            <a:endParaRPr lang="en-GB" dirty="0"/>
          </a:p>
        </p:txBody>
      </p:sp>
    </p:spTree>
    <p:extLst>
      <p:ext uri="{BB962C8B-B14F-4D97-AF65-F5344CB8AC3E}">
        <p14:creationId xmlns:p14="http://schemas.microsoft.com/office/powerpoint/2010/main" val="6491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6014" y="1507065"/>
            <a:ext cx="4428212" cy="301935"/>
          </a:xfrm>
        </p:spPr>
        <p:txBody>
          <a:bodyPr>
            <a:normAutofit/>
          </a:bodyPr>
          <a:lstStyle/>
          <a:p>
            <a:r>
              <a:rPr lang="en-US" dirty="0"/>
              <a:t>ASTM </a:t>
            </a:r>
            <a:r>
              <a:rPr lang="en-US" dirty="0" smtClean="0"/>
              <a:t>Membership (Types/Benefits)</a:t>
            </a:r>
            <a:endParaRPr lang="en-US" dirty="0"/>
          </a:p>
        </p:txBody>
      </p:sp>
      <p:sp>
        <p:nvSpPr>
          <p:cNvPr id="3" name="Content Placeholder 2"/>
          <p:cNvSpPr>
            <a:spLocks noGrp="1"/>
          </p:cNvSpPr>
          <p:nvPr>
            <p:ph sz="quarter" idx="15"/>
          </p:nvPr>
        </p:nvSpPr>
        <p:spPr/>
        <p:txBody>
          <a:bodyPr/>
          <a:lstStyle/>
          <a:p>
            <a:pPr>
              <a:defRPr/>
            </a:pPr>
            <a:r>
              <a:rPr lang="en-US" dirty="0" smtClean="0">
                <a:solidFill>
                  <a:schemeClr val="accent1"/>
                </a:solidFill>
              </a:rPr>
              <a:t> Membership </a:t>
            </a:r>
            <a:r>
              <a:rPr lang="en-US" dirty="0">
                <a:solidFill>
                  <a:schemeClr val="accent1"/>
                </a:solidFill>
              </a:rPr>
              <a:t>identifies those that serve on ASTM technical committees</a:t>
            </a:r>
          </a:p>
          <a:p>
            <a:pPr>
              <a:defRPr/>
            </a:pPr>
            <a:r>
              <a:rPr lang="en-US" dirty="0">
                <a:solidFill>
                  <a:schemeClr val="accent1"/>
                </a:solidFill>
              </a:rPr>
              <a:t>Vote on content of ASTM Standards</a:t>
            </a:r>
          </a:p>
          <a:p>
            <a:pPr lvl="1">
              <a:defRPr/>
            </a:pPr>
            <a:r>
              <a:rPr lang="en-US" dirty="0">
                <a:solidFill>
                  <a:schemeClr val="accent1"/>
                </a:solidFill>
              </a:rPr>
              <a:t>Currently over </a:t>
            </a:r>
            <a:r>
              <a:rPr lang="en-US" dirty="0" smtClean="0">
                <a:solidFill>
                  <a:schemeClr val="accent1"/>
                </a:solidFill>
              </a:rPr>
              <a:t>24,000 ballot items</a:t>
            </a:r>
            <a:endParaRPr lang="en-US" dirty="0">
              <a:solidFill>
                <a:schemeClr val="accent1"/>
              </a:solidFill>
            </a:endParaRPr>
          </a:p>
          <a:p>
            <a:pPr>
              <a:spcBef>
                <a:spcPct val="0"/>
              </a:spcBef>
            </a:pPr>
            <a:r>
              <a:rPr lang="en-US" altLang="en-US" dirty="0">
                <a:solidFill>
                  <a:schemeClr val="accent1"/>
                </a:solidFill>
              </a:rPr>
              <a:t>10% Discount off ASTM Publications</a:t>
            </a:r>
          </a:p>
          <a:p>
            <a:pPr>
              <a:spcBef>
                <a:spcPct val="0"/>
              </a:spcBef>
            </a:pPr>
            <a:r>
              <a:rPr lang="en-US" altLang="en-US" dirty="0">
                <a:solidFill>
                  <a:schemeClr val="accent1"/>
                </a:solidFill>
              </a:rPr>
              <a:t>Free Volume of BOS  </a:t>
            </a:r>
            <a:br>
              <a:rPr lang="en-US" altLang="en-US" dirty="0">
                <a:solidFill>
                  <a:schemeClr val="accent1"/>
                </a:solidFill>
              </a:rPr>
            </a:br>
            <a:r>
              <a:rPr lang="en-US" altLang="en-US" dirty="0">
                <a:solidFill>
                  <a:schemeClr val="accent1"/>
                </a:solidFill>
              </a:rPr>
              <a:t>(</a:t>
            </a:r>
            <a:r>
              <a:rPr lang="en-US" altLang="en-US" i="1" dirty="0">
                <a:solidFill>
                  <a:schemeClr val="accent1"/>
                </a:solidFill>
              </a:rPr>
              <a:t>online access or print</a:t>
            </a:r>
            <a:r>
              <a:rPr lang="en-US" altLang="en-US" dirty="0">
                <a:solidFill>
                  <a:schemeClr val="accent1"/>
                </a:solidFill>
              </a:rPr>
              <a:t>)</a:t>
            </a:r>
          </a:p>
          <a:p>
            <a:pPr>
              <a:spcBef>
                <a:spcPct val="0"/>
              </a:spcBef>
            </a:pPr>
            <a:r>
              <a:rPr lang="en-US" altLang="en-US" dirty="0">
                <a:solidFill>
                  <a:schemeClr val="accent1"/>
                </a:solidFill>
              </a:rPr>
              <a:t>Subscription to </a:t>
            </a:r>
            <a:r>
              <a:rPr lang="en-US" altLang="en-US" i="1" dirty="0">
                <a:solidFill>
                  <a:schemeClr val="accent1"/>
                </a:solidFill>
              </a:rPr>
              <a:t>Standardization News </a:t>
            </a:r>
            <a:r>
              <a:rPr lang="en-US" altLang="en-US" dirty="0">
                <a:solidFill>
                  <a:schemeClr val="accent1"/>
                </a:solidFill>
              </a:rPr>
              <a:t/>
            </a:r>
            <a:br>
              <a:rPr lang="en-US" altLang="en-US" dirty="0">
                <a:solidFill>
                  <a:schemeClr val="accent1"/>
                </a:solidFill>
              </a:rPr>
            </a:br>
            <a:r>
              <a:rPr lang="en-US" altLang="en-US" dirty="0">
                <a:solidFill>
                  <a:schemeClr val="accent1"/>
                </a:solidFill>
              </a:rPr>
              <a:t>and eNews</a:t>
            </a:r>
          </a:p>
          <a:p>
            <a:pPr>
              <a:spcBef>
                <a:spcPct val="0"/>
              </a:spcBef>
            </a:pPr>
            <a:r>
              <a:rPr lang="en-US" altLang="en-US" dirty="0">
                <a:solidFill>
                  <a:schemeClr val="accent1"/>
                </a:solidFill>
              </a:rPr>
              <a:t>Free Meeting Attendance</a:t>
            </a:r>
          </a:p>
          <a:p>
            <a:pPr>
              <a:spcBef>
                <a:spcPct val="0"/>
              </a:spcBef>
            </a:pPr>
            <a:r>
              <a:rPr lang="en-US" altLang="en-US" dirty="0">
                <a:solidFill>
                  <a:schemeClr val="accent1"/>
                </a:solidFill>
              </a:rPr>
              <a:t>Reduced Fees for Qualified Symposium and Workshops</a:t>
            </a:r>
          </a:p>
          <a:p>
            <a:pPr>
              <a:spcBef>
                <a:spcPct val="0"/>
              </a:spcBef>
            </a:pPr>
            <a:r>
              <a:rPr lang="en-US" altLang="en-US" dirty="0">
                <a:solidFill>
                  <a:schemeClr val="accent1"/>
                </a:solidFill>
              </a:rPr>
              <a:t>Professional Development Opportunities        </a:t>
            </a:r>
          </a:p>
          <a:p>
            <a:pPr marL="0" indent="0">
              <a:buNone/>
              <a:defRPr/>
            </a:pPr>
            <a:endParaRPr lang="en-US" dirty="0">
              <a:solidFill>
                <a:schemeClr val="accent1"/>
              </a:solidFill>
            </a:endParaRPr>
          </a:p>
        </p:txBody>
      </p:sp>
      <p:sp>
        <p:nvSpPr>
          <p:cNvPr id="4" name="Title 3"/>
          <p:cNvSpPr>
            <a:spLocks noGrp="1"/>
          </p:cNvSpPr>
          <p:nvPr>
            <p:ph type="title"/>
          </p:nvPr>
        </p:nvSpPr>
        <p:spPr/>
        <p:txBody>
          <a:bodyPr/>
          <a:lstStyle/>
          <a:p>
            <a:r>
              <a:rPr lang="en-US" dirty="0" smtClean="0"/>
              <a:t>Another Way to Access the </a:t>
            </a:r>
            <a:r>
              <a:rPr lang="en-US" dirty="0"/>
              <a:t>I</a:t>
            </a:r>
            <a:r>
              <a:rPr lang="en-US" dirty="0" smtClean="0"/>
              <a:t>nformation </a:t>
            </a:r>
            <a:r>
              <a:rPr lang="en-US" dirty="0"/>
              <a:t>Y</a:t>
            </a:r>
            <a:r>
              <a:rPr lang="en-US" dirty="0" smtClean="0"/>
              <a:t>ou </a:t>
            </a:r>
            <a:r>
              <a:rPr lang="en-US" dirty="0" smtClean="0"/>
              <a:t>N</a:t>
            </a:r>
            <a:r>
              <a:rPr lang="en-US" dirty="0" smtClean="0"/>
              <a:t>eed</a:t>
            </a:r>
            <a:endParaRPr lang="en-US" dirty="0"/>
          </a:p>
        </p:txBody>
      </p:sp>
      <p:sp>
        <p:nvSpPr>
          <p:cNvPr id="5" name="Content Placeholder 4"/>
          <p:cNvSpPr>
            <a:spLocks noGrp="1"/>
          </p:cNvSpPr>
          <p:nvPr>
            <p:ph sz="quarter" idx="16"/>
          </p:nvPr>
        </p:nvSpPr>
        <p:spPr>
          <a:xfrm>
            <a:off x="4932000" y="1901881"/>
            <a:ext cx="4020974" cy="4308475"/>
          </a:xfrm>
        </p:spPr>
        <p:txBody>
          <a:bodyPr/>
          <a:lstStyle/>
          <a:p>
            <a:pPr>
              <a:spcBef>
                <a:spcPct val="0"/>
              </a:spcBef>
            </a:pPr>
            <a:r>
              <a:rPr lang="en-US" altLang="en-US" dirty="0" smtClean="0">
                <a:solidFill>
                  <a:schemeClr val="accent1"/>
                </a:solidFill>
              </a:rPr>
              <a:t>MoU (no cost to MoU partners)</a:t>
            </a:r>
          </a:p>
          <a:p>
            <a:pPr lvl="1">
              <a:spcBef>
                <a:spcPct val="0"/>
              </a:spcBef>
            </a:pPr>
            <a:r>
              <a:rPr lang="en-US" altLang="en-US" dirty="0" smtClean="0">
                <a:solidFill>
                  <a:schemeClr val="tx2"/>
                </a:solidFill>
              </a:rPr>
              <a:t>(Same benefits except for free volume since full collection is provided to INNOQ)</a:t>
            </a:r>
          </a:p>
          <a:p>
            <a:pPr>
              <a:spcBef>
                <a:spcPct val="0"/>
              </a:spcBef>
            </a:pPr>
            <a:r>
              <a:rPr lang="en-US" altLang="en-US" dirty="0" smtClean="0">
                <a:solidFill>
                  <a:schemeClr val="accent1"/>
                </a:solidFill>
              </a:rPr>
              <a:t>Student</a:t>
            </a:r>
          </a:p>
          <a:p>
            <a:pPr lvl="1">
              <a:spcBef>
                <a:spcPct val="0"/>
              </a:spcBef>
            </a:pPr>
            <a:r>
              <a:rPr lang="en-US" altLang="en-US" dirty="0" smtClean="0">
                <a:solidFill>
                  <a:schemeClr val="tx2"/>
                </a:solidFill>
              </a:rPr>
              <a:t>(No cost; access to information on-line)</a:t>
            </a:r>
            <a:endParaRPr lang="en-US" altLang="en-US" dirty="0">
              <a:solidFill>
                <a:schemeClr val="tx2"/>
              </a:solidFill>
            </a:endParaRPr>
          </a:p>
          <a:p>
            <a:pPr>
              <a:spcBef>
                <a:spcPct val="0"/>
              </a:spcBef>
            </a:pPr>
            <a:r>
              <a:rPr lang="en-US" altLang="en-US" dirty="0" smtClean="0">
                <a:solidFill>
                  <a:schemeClr val="accent1"/>
                </a:solidFill>
              </a:rPr>
              <a:t>ASTM Members are a global network of peers, customers, competitors, regulators, researchers, academics</a:t>
            </a:r>
          </a:p>
          <a:p>
            <a:pPr lvl="1">
              <a:spcBef>
                <a:spcPct val="0"/>
              </a:spcBef>
            </a:pPr>
            <a:r>
              <a:rPr lang="en-US" altLang="en-US" dirty="0" smtClean="0">
                <a:solidFill>
                  <a:schemeClr val="accent1"/>
                </a:solidFill>
              </a:rPr>
              <a:t>Exceptional knowledge of standards, current issues, challenges, options</a:t>
            </a:r>
          </a:p>
          <a:p>
            <a:pPr lvl="1">
              <a:spcBef>
                <a:spcPct val="0"/>
              </a:spcBef>
            </a:pPr>
            <a:r>
              <a:rPr lang="en-US" altLang="en-US" dirty="0" smtClean="0">
                <a:solidFill>
                  <a:schemeClr val="accent1"/>
                </a:solidFill>
              </a:rPr>
              <a:t>Link </a:t>
            </a:r>
            <a:r>
              <a:rPr lang="en-US" altLang="en-US" dirty="0">
                <a:solidFill>
                  <a:schemeClr val="accent1"/>
                </a:solidFill>
              </a:rPr>
              <a:t>via </a:t>
            </a:r>
            <a:r>
              <a:rPr lang="en-US" altLang="en-US" dirty="0" smtClean="0">
                <a:solidFill>
                  <a:schemeClr val="accent1"/>
                </a:solidFill>
              </a:rPr>
              <a:t>website</a:t>
            </a:r>
          </a:p>
          <a:p>
            <a:pPr>
              <a:spcBef>
                <a:spcPct val="0"/>
              </a:spcBef>
            </a:pPr>
            <a:r>
              <a:rPr lang="en-US" altLang="en-US" i="1" dirty="0" smtClean="0">
                <a:solidFill>
                  <a:schemeClr val="accent1"/>
                </a:solidFill>
              </a:rPr>
              <a:t>Other options</a:t>
            </a:r>
          </a:p>
          <a:p>
            <a:pPr lvl="1">
              <a:spcBef>
                <a:spcPct val="0"/>
              </a:spcBef>
            </a:pPr>
            <a:r>
              <a:rPr lang="en-US" altLang="en-US" dirty="0" smtClean="0">
                <a:solidFill>
                  <a:schemeClr val="accent1"/>
                </a:solidFill>
              </a:rPr>
              <a:t>ASTM staff</a:t>
            </a:r>
          </a:p>
          <a:p>
            <a:pPr lvl="1">
              <a:spcBef>
                <a:spcPct val="0"/>
              </a:spcBef>
            </a:pPr>
            <a:r>
              <a:rPr lang="en-US" altLang="en-US" dirty="0" smtClean="0">
                <a:solidFill>
                  <a:schemeClr val="accent1"/>
                </a:solidFill>
              </a:rPr>
              <a:t>ASK </a:t>
            </a:r>
            <a:r>
              <a:rPr lang="en-US" altLang="en-US" dirty="0">
                <a:solidFill>
                  <a:schemeClr val="accent1"/>
                </a:solidFill>
              </a:rPr>
              <a:t>ASTM on-line tool to raise inquiries</a:t>
            </a:r>
          </a:p>
          <a:p>
            <a:pPr lvl="1">
              <a:spcBef>
                <a:spcPct val="0"/>
              </a:spcBef>
            </a:pPr>
            <a:endParaRPr lang="en-US" altLang="en-US" dirty="0">
              <a:solidFill>
                <a:schemeClr val="accent1"/>
              </a:solidFill>
            </a:endParaRPr>
          </a:p>
        </p:txBody>
      </p:sp>
      <p:sp>
        <p:nvSpPr>
          <p:cNvPr id="6" name="Text Placeholder 5"/>
          <p:cNvSpPr>
            <a:spLocks noGrp="1"/>
          </p:cNvSpPr>
          <p:nvPr>
            <p:ph type="body" sz="quarter" idx="17"/>
          </p:nvPr>
        </p:nvSpPr>
        <p:spPr>
          <a:xfrm>
            <a:off x="4932000" y="1507065"/>
            <a:ext cx="3870688" cy="301935"/>
          </a:xfrm>
        </p:spPr>
        <p:txBody>
          <a:bodyPr/>
          <a:lstStyle/>
          <a:p>
            <a:r>
              <a:rPr lang="en-US" dirty="0" smtClean="0"/>
              <a:t>Other types of membership</a:t>
            </a:r>
            <a:endParaRPr lang="en-US" dirty="0"/>
          </a:p>
        </p:txBody>
      </p:sp>
      <p:sp>
        <p:nvSpPr>
          <p:cNvPr id="7" name="Slide Number Placeholder 6"/>
          <p:cNvSpPr>
            <a:spLocks noGrp="1"/>
          </p:cNvSpPr>
          <p:nvPr>
            <p:ph type="sldNum" sz="quarter" idx="4294967295"/>
          </p:nvPr>
        </p:nvSpPr>
        <p:spPr>
          <a:xfrm>
            <a:off x="8351838" y="6540500"/>
            <a:ext cx="450850" cy="122238"/>
          </a:xfrm>
          <a:prstGeom prst="rect">
            <a:avLst/>
          </a:prstGeom>
        </p:spPr>
        <p:txBody>
          <a:bodyPr/>
          <a:lstStyle/>
          <a:p>
            <a:pPr>
              <a:defRPr/>
            </a:pPr>
            <a:fld id="{8B62C4DB-B941-4154-A292-8E24EDFE24E0}" type="slidenum">
              <a:rPr lang="en-GB" altLang="en-US" smtClean="0"/>
              <a:pPr>
                <a:defRPr/>
              </a:pPr>
              <a:t>9</a:t>
            </a:fld>
            <a:endParaRPr lang="en-GB" altLang="en-US" dirty="0"/>
          </a:p>
        </p:txBody>
      </p:sp>
      <p:sp>
        <p:nvSpPr>
          <p:cNvPr id="8" name="Oval 7"/>
          <p:cNvSpPr/>
          <p:nvPr/>
        </p:nvSpPr>
        <p:spPr>
          <a:xfrm>
            <a:off x="4366274" y="3249000"/>
            <a:ext cx="4777726" cy="14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0547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7352C9A8-9BCA-4CAE-80D4-E8205C3088A6}"/>
</file>

<file path=customXml/itemProps2.xml><?xml version="1.0" encoding="utf-8"?>
<ds:datastoreItem xmlns:ds="http://schemas.openxmlformats.org/officeDocument/2006/customXml" ds:itemID="{1AF2056C-9793-4227-AFAB-E28EDBFA4B90}"/>
</file>

<file path=customXml/itemProps3.xml><?xml version="1.0" encoding="utf-8"?>
<ds:datastoreItem xmlns:ds="http://schemas.openxmlformats.org/officeDocument/2006/customXml" ds:itemID="{530BDA8B-3E76-45F4-903A-1B9A8C8FFC29}"/>
</file>

<file path=customXml/itemProps4.xml><?xml version="1.0" encoding="utf-8"?>
<ds:datastoreItem xmlns:ds="http://schemas.openxmlformats.org/officeDocument/2006/customXml" ds:itemID="{94DEB325-90D3-4D22-B4CC-515F5D6A8351}"/>
</file>

<file path=docProps/app.xml><?xml version="1.0" encoding="utf-8"?>
<Properties xmlns="http://schemas.openxmlformats.org/officeDocument/2006/extended-properties" xmlns:vt="http://schemas.openxmlformats.org/officeDocument/2006/docPropsVTypes">
  <Template/>
  <TotalTime>2896</TotalTime>
  <Words>2321</Words>
  <Application>Microsoft Office PowerPoint</Application>
  <PresentationFormat>On-screen Show (4:3)</PresentationFormat>
  <Paragraphs>356</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Schoolbook</vt:lpstr>
      <vt:lpstr>Symbol</vt:lpstr>
      <vt:lpstr>Verdana</vt:lpstr>
      <vt:lpstr>Wingdings</vt:lpstr>
      <vt:lpstr>Office Theme</vt:lpstr>
      <vt:lpstr>PowerPoint Presentation</vt:lpstr>
      <vt:lpstr>Why Are Standards Important in Mozambique?</vt:lpstr>
      <vt:lpstr>ASTM International </vt:lpstr>
      <vt:lpstr>Collaboration with The Public and Private Sector</vt:lpstr>
      <vt:lpstr>ASTM, Africa and INNOQ</vt:lpstr>
      <vt:lpstr>ASTM International and INNOQ</vt:lpstr>
      <vt:lpstr>How to Access ASTM Standards:  Compass® Dashboard</vt:lpstr>
      <vt:lpstr>Compass Features</vt:lpstr>
      <vt:lpstr>Another Way to Access the Information You Need</vt:lpstr>
      <vt:lpstr>Options for Citing ASTM Standards</vt:lpstr>
      <vt:lpstr>Uses of ASTM International Standards</vt:lpstr>
      <vt:lpstr>Referenced in Regulation</vt:lpstr>
      <vt:lpstr>Uses of ASTM International Standards</vt:lpstr>
      <vt:lpstr>Normative Reference</vt:lpstr>
      <vt:lpstr>Additional Uses of ASTM International Standards for MoU Countries</vt:lpstr>
      <vt:lpstr>Identical National Adoption of an  ASTM standard</vt:lpstr>
      <vt:lpstr>Equivalent National Adoption  of an ASTM standard</vt:lpstr>
      <vt:lpstr>Requirements for Adoptions</vt:lpstr>
      <vt:lpstr>Used as a Basis</vt:lpstr>
      <vt:lpstr>As the Basis of a National Standard</vt:lpstr>
      <vt:lpstr>Use of ASTM Standard for a National and Regional Standard</vt:lpstr>
      <vt:lpstr>Use of ASTM Standard for a National Standard</vt:lpstr>
      <vt:lpstr>Additional Uses of ASTM International Standards for MoU Countries</vt:lpstr>
      <vt:lpstr>The MoU Annual Report</vt:lpstr>
      <vt:lpstr>The ASTM-INNOQ MoU Facilitates</vt:lpstr>
      <vt:lpstr>Moving Forward Together</vt:lpstr>
      <vt:lpstr>Contact Information for INNOQ Questions/Issues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Cendrowska, Teresa</cp:lastModifiedBy>
  <cp:revision>321</cp:revision>
  <cp:lastPrinted>2018-05-01T18:43:14Z</cp:lastPrinted>
  <dcterms:created xsi:type="dcterms:W3CDTF">2014-06-18T16:43:44Z</dcterms:created>
  <dcterms:modified xsi:type="dcterms:W3CDTF">2018-05-08T17:19:09Z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da151401-a9ff-459d-94d7-3e73d638e56f</vt:lpwstr>
  </property>
</Properties>
</file>