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96" r:id="rId3"/>
    <p:sldId id="298" r:id="rId4"/>
    <p:sldId id="299" r:id="rId5"/>
    <p:sldId id="300" r:id="rId6"/>
    <p:sldId id="310" r:id="rId7"/>
    <p:sldId id="306" r:id="rId8"/>
    <p:sldId id="307" r:id="rId9"/>
    <p:sldId id="309" r:id="rId10"/>
    <p:sldId id="27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BE5A"/>
    <a:srgbClr val="0175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71" autoAdjust="0"/>
    <p:restoredTop sz="86410" autoAdjust="0"/>
  </p:normalViewPr>
  <p:slideViewPr>
    <p:cSldViewPr>
      <p:cViewPr varScale="1">
        <p:scale>
          <a:sx n="73" d="100"/>
          <a:sy n="73" d="100"/>
        </p:scale>
        <p:origin x="174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08481A12-A7EB-4E4B-945B-0C4B3AB76066}" type="datetimeFigureOut">
              <a:rPr lang="en-US" smtClean="0"/>
              <a:t>9/26/2019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74AB393C-3B0B-4EAA-9F4B-EE2487738C67}" type="slidenum">
              <a:rPr lang="en-US" smtClean="0"/>
              <a:t>‹#›</a:t>
            </a:fld>
            <a:endParaRPr lang="en-US" dirty="0"/>
          </a:p>
        </p:txBody>
      </p:sp>
    </p:spTree>
    <p:extLst>
      <p:ext uri="{BB962C8B-B14F-4D97-AF65-F5344CB8AC3E}">
        <p14:creationId xmlns:p14="http://schemas.microsoft.com/office/powerpoint/2010/main" val="945883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a:lstStyle/>
          <a:p>
            <a:endParaRPr lang="en-GB" smtClean="0">
              <a:ea typeface="ＭＳ Ｐゴシック"/>
              <a:cs typeface="ＭＳ Ｐゴシック"/>
            </a:endParaRPr>
          </a:p>
        </p:txBody>
      </p:sp>
    </p:spTree>
    <p:extLst>
      <p:ext uri="{BB962C8B-B14F-4D97-AF65-F5344CB8AC3E}">
        <p14:creationId xmlns:p14="http://schemas.microsoft.com/office/powerpoint/2010/main" val="3217371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51E5A3-D34A-42FD-B46C-F75F1E79F5A4}"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 y="609600"/>
            <a:ext cx="7610475" cy="3581400"/>
          </a:xfrm>
          <a:prstGeom prst="rect">
            <a:avLst/>
          </a:prstGeom>
        </p:spPr>
      </p:pic>
    </p:spTree>
    <p:extLst>
      <p:ext uri="{BB962C8B-B14F-4D97-AF65-F5344CB8AC3E}">
        <p14:creationId xmlns:p14="http://schemas.microsoft.com/office/powerpoint/2010/main" val="243525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1001015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0070C0"/>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1853514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2959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6632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ISO Sans Images">
    <p:spTree>
      <p:nvGrpSpPr>
        <p:cNvPr id="1" name=""/>
        <p:cNvGrpSpPr/>
        <p:nvPr/>
      </p:nvGrpSpPr>
      <p:grpSpPr>
        <a:xfrm>
          <a:off x="0" y="0"/>
          <a:ext cx="0" cy="0"/>
          <a:chOff x="0" y="0"/>
          <a:chExt cx="0" cy="0"/>
        </a:xfrm>
      </p:grpSpPr>
      <p:sp>
        <p:nvSpPr>
          <p:cNvPr id="4" name="Rectangle 14"/>
          <p:cNvSpPr>
            <a:spLocks noGrp="1" noChangeArrowheads="1"/>
          </p:cNvSpPr>
          <p:nvPr>
            <p:ph type="title"/>
          </p:nvPr>
        </p:nvSpPr>
        <p:spPr bwMode="auto">
          <a:xfrm>
            <a:off x="457200" y="533400"/>
            <a:ext cx="8305800" cy="719138"/>
          </a:xfrm>
          <a:prstGeom prst="rect">
            <a:avLst/>
          </a:prstGeom>
          <a:noFill/>
          <a:ln w="9525">
            <a:noFill/>
            <a:miter lim="800000"/>
            <a:headEnd/>
            <a:tailEnd/>
          </a:ln>
        </p:spPr>
        <p:txBody>
          <a:bodyPr/>
          <a:lstStyle>
            <a:lvl1pPr>
              <a:defRPr sz="2600" b="1" i="0">
                <a:solidFill>
                  <a:srgbClr val="18619E"/>
                </a:solidFill>
                <a:latin typeface="Arial"/>
                <a:cs typeface="Arial"/>
              </a:defRPr>
            </a:lvl1pPr>
          </a:lstStyle>
          <a:p>
            <a:pPr lvl="0"/>
            <a:r>
              <a:rPr lang="fr-FR" noProof="0" dirty="0" smtClean="0"/>
              <a:t>Cliquez et modifiez le titre</a:t>
            </a:r>
            <a:endParaRPr lang="fr-FR" dirty="0"/>
          </a:p>
        </p:txBody>
      </p:sp>
      <p:sp>
        <p:nvSpPr>
          <p:cNvPr id="10" name="Espace réservé du contenu 2"/>
          <p:cNvSpPr>
            <a:spLocks noGrp="1"/>
          </p:cNvSpPr>
          <p:nvPr>
            <p:ph idx="1"/>
          </p:nvPr>
        </p:nvSpPr>
        <p:spPr>
          <a:xfrm>
            <a:off x="455613" y="1298575"/>
            <a:ext cx="8307387" cy="4568825"/>
          </a:xfrm>
          <a:prstGeom prst="rect">
            <a:avLst/>
          </a:prstGeom>
        </p:spPr>
        <p:txBody>
          <a:bodyPr/>
          <a:lstStyle>
            <a:lvl1pPr marL="0" marR="0" indent="288000" algn="l" defTabSz="914400" rtl="0" eaLnBrk="0" fontAlgn="base" latinLnBrk="0" hangingPunct="0">
              <a:lnSpc>
                <a:spcPct val="100000"/>
              </a:lnSpc>
              <a:spcBef>
                <a:spcPct val="0"/>
              </a:spcBef>
              <a:spcAft>
                <a:spcPct val="0"/>
              </a:spcAft>
              <a:buClrTx/>
              <a:buSzTx/>
              <a:buFont typeface="Wingdings" charset="2"/>
              <a:buChar char="§"/>
              <a:tabLst/>
              <a:defRPr sz="2200">
                <a:solidFill>
                  <a:srgbClr val="3C3C3C"/>
                </a:solidFill>
                <a:latin typeface="Arial"/>
                <a:cs typeface="Arial"/>
              </a:defRPr>
            </a:lvl1pPr>
            <a:lvl2pPr marL="360000" marR="0" indent="288000" algn="l" defTabSz="914400" rtl="0" eaLnBrk="0" fontAlgn="base" latinLnBrk="0" hangingPunct="0">
              <a:lnSpc>
                <a:spcPct val="100000"/>
              </a:lnSpc>
              <a:spcBef>
                <a:spcPts val="600"/>
              </a:spcBef>
              <a:spcAft>
                <a:spcPct val="0"/>
              </a:spcAft>
              <a:buClrTx/>
              <a:buSzTx/>
              <a:buFont typeface="Lucida Grande"/>
              <a:buChar char="–"/>
              <a:tabLst/>
              <a:defRPr sz="2200">
                <a:solidFill>
                  <a:srgbClr val="3C3C3C"/>
                </a:solidFill>
                <a:latin typeface="Arial"/>
                <a:cs typeface="Arial"/>
              </a:defRPr>
            </a:lvl2pPr>
            <a:lvl3pPr marL="648000" marR="0" indent="288000" algn="l" defTabSz="914400" rtl="0" eaLnBrk="0" fontAlgn="base" latinLnBrk="0" hangingPunct="0">
              <a:lnSpc>
                <a:spcPct val="100000"/>
              </a:lnSpc>
              <a:spcBef>
                <a:spcPts val="600"/>
              </a:spcBef>
              <a:spcAft>
                <a:spcPct val="0"/>
              </a:spcAft>
              <a:buClrTx/>
              <a:buSzTx/>
              <a:buFont typeface="Lucida Grande"/>
              <a:buChar char="–"/>
              <a:tabLst/>
              <a:defRPr sz="2200">
                <a:solidFill>
                  <a:srgbClr val="3C3C3C"/>
                </a:solidFill>
                <a:latin typeface="Arial"/>
                <a:cs typeface="Arial"/>
              </a:defRPr>
            </a:lvl3pPr>
          </a:lstStyle>
          <a:p>
            <a:pPr lvl="0"/>
            <a:r>
              <a:rPr lang="fr-FR" noProof="0" dirty="0" smtClean="0"/>
              <a:t>Cliquez pour modifier les styles du texte du masque</a:t>
            </a:r>
          </a:p>
          <a:p>
            <a:pPr lvl="1"/>
            <a:r>
              <a:rPr lang="fr-FR" noProof="0" dirty="0" smtClean="0"/>
              <a:t>Deuxième niveau</a:t>
            </a:r>
          </a:p>
          <a:p>
            <a:pPr lvl="2"/>
            <a:r>
              <a:rPr lang="fr-FR" noProof="0" dirty="0" smtClean="0"/>
              <a:t>Troisième niveau</a:t>
            </a:r>
          </a:p>
        </p:txBody>
      </p:sp>
      <p:sp>
        <p:nvSpPr>
          <p:cNvPr id="5" name="Rectangle 7"/>
          <p:cNvSpPr>
            <a:spLocks noGrp="1" noChangeArrowheads="1"/>
          </p:cNvSpPr>
          <p:nvPr>
            <p:ph type="dt" sz="half" idx="10"/>
          </p:nvPr>
        </p:nvSpPr>
        <p:spPr/>
        <p:txBody>
          <a:bodyPr/>
          <a:lstStyle>
            <a:lvl1pPr>
              <a:defRPr/>
            </a:lvl1pPr>
          </a:lstStyle>
          <a:p>
            <a:pPr>
              <a:defRPr/>
            </a:pPr>
            <a:r>
              <a:rPr lang="en-US" smtClean="0"/>
              <a:t>RS/02 - 2012-08-05</a:t>
            </a:r>
            <a:endParaRPr lang="en-GB"/>
          </a:p>
        </p:txBody>
      </p:sp>
      <p:sp>
        <p:nvSpPr>
          <p:cNvPr id="6" name="Rectangle 8"/>
          <p:cNvSpPr>
            <a:spLocks noGrp="1" noChangeArrowheads="1"/>
          </p:cNvSpPr>
          <p:nvPr>
            <p:ph type="ftr" sz="quarter" idx="11"/>
          </p:nvPr>
        </p:nvSpPr>
        <p:spPr/>
        <p:txBody>
          <a:bodyPr/>
          <a:lstStyle>
            <a:lvl1pPr>
              <a:defRPr/>
            </a:lvl1pPr>
          </a:lstStyle>
          <a:p>
            <a:pPr>
              <a:defRPr/>
            </a:pPr>
            <a:endParaRPr lang="en-GB"/>
          </a:p>
        </p:txBody>
      </p:sp>
      <p:sp>
        <p:nvSpPr>
          <p:cNvPr id="7" name="Rectangle 9"/>
          <p:cNvSpPr>
            <a:spLocks noGrp="1" noChangeArrowheads="1"/>
          </p:cNvSpPr>
          <p:nvPr>
            <p:ph type="sldNum" sz="quarter" idx="12"/>
          </p:nvPr>
        </p:nvSpPr>
        <p:spPr/>
        <p:txBody>
          <a:bodyPr/>
          <a:lstStyle>
            <a:lvl1pPr>
              <a:defRPr/>
            </a:lvl1pPr>
          </a:lstStyle>
          <a:p>
            <a:pPr>
              <a:defRPr/>
            </a:pPr>
            <a:fld id="{6A2AB102-B737-468A-8CED-529D3C194AB9}" type="slidenum">
              <a:rPr lang="en-GB"/>
              <a:pPr>
                <a:defRPr/>
              </a:pPr>
              <a:t>‹#›</a:t>
            </a:fld>
            <a:endParaRPr lang="en-GB"/>
          </a:p>
        </p:txBody>
      </p:sp>
    </p:spTree>
    <p:extLst>
      <p:ext uri="{BB962C8B-B14F-4D97-AF65-F5344CB8AC3E}">
        <p14:creationId xmlns:p14="http://schemas.microsoft.com/office/powerpoint/2010/main" val="283348504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63CB68"/>
              </a:buClr>
              <a:defRPr/>
            </a:lvl1pPr>
            <a:lvl2pPr>
              <a:buClr>
                <a:srgbClr val="63CB68"/>
              </a:buClr>
              <a:defRPr/>
            </a:lvl2pPr>
            <a:lvl3pPr>
              <a:buClr>
                <a:srgbClr val="63CB68"/>
              </a:buClr>
              <a:defRPr/>
            </a:lvl3pPr>
            <a:lvl4pPr>
              <a:buClr>
                <a:srgbClr val="63CB68"/>
              </a:buClr>
              <a:defRPr/>
            </a:lvl4pPr>
            <a:lvl5pPr>
              <a:buClr>
                <a:srgbClr val="63CB68"/>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000">
                <a:solidFill>
                  <a:schemeClr val="tx1">
                    <a:lumMod val="50000"/>
                    <a:lumOff val="50000"/>
                  </a:schemeClr>
                </a:solidFill>
              </a:defRPr>
            </a:lvl1pPr>
          </a:lstStyle>
          <a:p>
            <a:r>
              <a:rPr lang="en-US" dirty="0" smtClean="0"/>
              <a:t>Slide </a:t>
            </a:r>
            <a:fld id="{3251E5A3-D34A-42FD-B46C-F75F1E79F5A4}"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217336"/>
            <a:ext cx="2819400" cy="618893"/>
          </a:xfrm>
          <a:prstGeom prst="rect">
            <a:avLst/>
          </a:prstGeom>
        </p:spPr>
      </p:pic>
    </p:spTree>
    <p:extLst>
      <p:ext uri="{BB962C8B-B14F-4D97-AF65-F5344CB8AC3E}">
        <p14:creationId xmlns:p14="http://schemas.microsoft.com/office/powerpoint/2010/main" val="23019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0C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2683108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284588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1912419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3766788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1220885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40359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0C0"/>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1EC1D6E-A1B8-4E97-9631-69226C5CB500}" type="datetimeFigureOut">
              <a:rPr lang="en-US" smtClean="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51E5A3-D34A-42FD-B46C-F75F1E79F5A4}" type="slidenum">
              <a:rPr lang="en-US" smtClean="0"/>
              <a:t>‹#›</a:t>
            </a:fld>
            <a:endParaRPr lang="en-US" dirty="0"/>
          </a:p>
        </p:txBody>
      </p:sp>
    </p:spTree>
    <p:extLst>
      <p:ext uri="{BB962C8B-B14F-4D97-AF65-F5344CB8AC3E}">
        <p14:creationId xmlns:p14="http://schemas.microsoft.com/office/powerpoint/2010/main" val="2586426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Slide </a:t>
            </a:r>
            <a:fld id="{3251E5A3-D34A-42FD-B46C-F75F1E79F5A4}" type="slidenum">
              <a:rPr lang="en-US" smtClean="0"/>
              <a:pPr/>
              <a:t>‹#›</a:t>
            </a:fld>
            <a:endParaRPr lang="en-US" dirty="0"/>
          </a:p>
        </p:txBody>
      </p:sp>
    </p:spTree>
    <p:extLst>
      <p:ext uri="{BB962C8B-B14F-4D97-AF65-F5344CB8AC3E}">
        <p14:creationId xmlns:p14="http://schemas.microsoft.com/office/powerpoint/2010/main" val="3162135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Lst>
  <p:txStyles>
    <p:titleStyle>
      <a:lvl1pPr algn="l" defTabSz="914400" rtl="0" eaLnBrk="1" latinLnBrk="0" hangingPunct="1">
        <a:spcBef>
          <a:spcPct val="0"/>
        </a:spcBef>
        <a:buNone/>
        <a:defRPr sz="4400" b="1" kern="1200">
          <a:solidFill>
            <a:srgbClr val="0070C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625924"/>
            <a:ext cx="6400800" cy="2133600"/>
          </a:xfrm>
          <a:ln>
            <a:solidFill>
              <a:schemeClr val="accent1"/>
            </a:solidFill>
          </a:ln>
        </p:spPr>
        <p:txBody>
          <a:bodyPr/>
          <a:lstStyle/>
          <a:p>
            <a:pPr>
              <a:spcBef>
                <a:spcPts val="600"/>
              </a:spcBef>
              <a:spcAft>
                <a:spcPts val="600"/>
              </a:spcAft>
            </a:pPr>
            <a:endParaRPr lang="en-US" sz="2000" b="1" dirty="0" smtClean="0">
              <a:solidFill>
                <a:srgbClr val="0070C0"/>
              </a:solidFill>
            </a:endParaRPr>
          </a:p>
          <a:p>
            <a:pPr>
              <a:spcBef>
                <a:spcPts val="600"/>
              </a:spcBef>
              <a:spcAft>
                <a:spcPts val="600"/>
              </a:spcAft>
            </a:pPr>
            <a:r>
              <a:rPr lang="en-US" sz="2000" dirty="0" smtClean="0">
                <a:solidFill>
                  <a:srgbClr val="0070C0"/>
                </a:solidFill>
              </a:rPr>
              <a:t>Adult Learning – The Foundation for Creating a Competency Based Workforce</a:t>
            </a:r>
            <a:br>
              <a:rPr lang="en-US" sz="2000" dirty="0" smtClean="0">
                <a:solidFill>
                  <a:srgbClr val="0070C0"/>
                </a:solidFill>
              </a:rPr>
            </a:br>
            <a:r>
              <a:rPr lang="en-US" sz="2000" dirty="0" smtClean="0">
                <a:solidFill>
                  <a:srgbClr val="0070C0"/>
                </a:solidFill>
              </a:rPr>
              <a:t/>
            </a:r>
            <a:br>
              <a:rPr lang="en-US" sz="2000" dirty="0" smtClean="0">
                <a:solidFill>
                  <a:srgbClr val="0070C0"/>
                </a:solidFill>
              </a:rPr>
            </a:br>
            <a:r>
              <a:rPr lang="en-US" sz="2000" dirty="0" smtClean="0"/>
              <a:t>Roy Swift, Ph.D., Executive Director, Workcred</a:t>
            </a:r>
          </a:p>
          <a:p>
            <a:pPr>
              <a:spcBef>
                <a:spcPts val="600"/>
              </a:spcBef>
              <a:spcAft>
                <a:spcPts val="600"/>
              </a:spcAft>
            </a:pPr>
            <a:endParaRPr lang="en-US" sz="2000" dirty="0" smtClean="0"/>
          </a:p>
        </p:txBody>
      </p:sp>
    </p:spTree>
    <p:extLst>
      <p:ext uri="{BB962C8B-B14F-4D97-AF65-F5344CB8AC3E}">
        <p14:creationId xmlns:p14="http://schemas.microsoft.com/office/powerpoint/2010/main" val="2085519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64BE5A"/>
                </a:solidFill>
              </a:rPr>
              <a:t>f</a:t>
            </a:r>
            <a:r>
              <a:rPr lang="en-US" dirty="0" smtClean="0">
                <a:solidFill>
                  <a:srgbClr val="64BE5A"/>
                </a:solidFill>
              </a:rPr>
              <a:t>or more information</a:t>
            </a:r>
            <a:endParaRPr lang="en-US" dirty="0">
              <a:solidFill>
                <a:srgbClr val="64BE5A"/>
              </a:solidFill>
            </a:endParaRPr>
          </a:p>
        </p:txBody>
      </p:sp>
      <p:sp>
        <p:nvSpPr>
          <p:cNvPr id="5" name="Content Placeholder 4"/>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spcBef>
                <a:spcPts val="0"/>
              </a:spcBef>
              <a:buNone/>
            </a:pPr>
            <a:r>
              <a:rPr lang="en-US" sz="2400" b="1" dirty="0" smtClean="0">
                <a:solidFill>
                  <a:srgbClr val="0175C0"/>
                </a:solidFill>
              </a:rPr>
              <a:t/>
            </a:r>
            <a:br>
              <a:rPr lang="en-US" sz="2400" b="1" dirty="0" smtClean="0">
                <a:solidFill>
                  <a:srgbClr val="0175C0"/>
                </a:solidFill>
              </a:rPr>
            </a:br>
            <a:r>
              <a:rPr lang="en-US" sz="2400" b="1" dirty="0" smtClean="0">
                <a:solidFill>
                  <a:srgbClr val="0175C0"/>
                </a:solidFill>
              </a:rPr>
              <a:t/>
            </a:r>
            <a:br>
              <a:rPr lang="en-US" sz="2400" b="1" dirty="0" smtClean="0">
                <a:solidFill>
                  <a:srgbClr val="0175C0"/>
                </a:solidFill>
              </a:rPr>
            </a:br>
            <a:r>
              <a:rPr lang="en-US" sz="2400" b="1" dirty="0" smtClean="0">
                <a:solidFill>
                  <a:srgbClr val="0175C0"/>
                </a:solidFill>
              </a:rPr>
              <a:t/>
            </a:r>
            <a:br>
              <a:rPr lang="en-US" sz="2400" b="1" dirty="0" smtClean="0">
                <a:solidFill>
                  <a:srgbClr val="0175C0"/>
                </a:solidFill>
              </a:rPr>
            </a:br>
            <a:r>
              <a:rPr lang="en-US" sz="2400" b="1" dirty="0" smtClean="0">
                <a:solidFill>
                  <a:srgbClr val="0175C0"/>
                </a:solidFill>
              </a:rPr>
              <a:t>Workcred </a:t>
            </a:r>
            <a:r>
              <a:rPr lang="en-US" sz="2400" b="1" dirty="0">
                <a:solidFill>
                  <a:srgbClr val="0175C0"/>
                </a:solidFill>
              </a:rPr>
              <a:t>Headquarters</a:t>
            </a:r>
          </a:p>
          <a:p>
            <a:pPr marL="0" indent="0" algn="ctr">
              <a:spcBef>
                <a:spcPts val="0"/>
              </a:spcBef>
              <a:buNone/>
            </a:pPr>
            <a:r>
              <a:rPr lang="en-US" sz="2400" dirty="0">
                <a:solidFill>
                  <a:srgbClr val="0175C0"/>
                </a:solidFill>
              </a:rPr>
              <a:t>1899 L Street, NW</a:t>
            </a:r>
          </a:p>
          <a:p>
            <a:pPr marL="0" indent="0" algn="ctr">
              <a:spcBef>
                <a:spcPts val="0"/>
              </a:spcBef>
              <a:buNone/>
            </a:pPr>
            <a:r>
              <a:rPr lang="en-US" sz="2400" dirty="0">
                <a:solidFill>
                  <a:srgbClr val="0175C0"/>
                </a:solidFill>
              </a:rPr>
              <a:t>Washington, DC </a:t>
            </a:r>
            <a:r>
              <a:rPr lang="en-US" sz="2400" dirty="0" smtClean="0">
                <a:solidFill>
                  <a:srgbClr val="0175C0"/>
                </a:solidFill>
              </a:rPr>
              <a:t>20036</a:t>
            </a:r>
          </a:p>
          <a:p>
            <a:pPr marL="0" indent="0" algn="ctr">
              <a:spcBef>
                <a:spcPts val="0"/>
              </a:spcBef>
              <a:buNone/>
            </a:pPr>
            <a:r>
              <a:rPr lang="en-US" sz="2400" dirty="0" smtClean="0">
                <a:solidFill>
                  <a:srgbClr val="64BE5A"/>
                </a:solidFill>
              </a:rPr>
              <a:t>www.workcred.org</a:t>
            </a:r>
          </a:p>
        </p:txBody>
      </p:sp>
      <p:sp>
        <p:nvSpPr>
          <p:cNvPr id="6" name="Text Placeholder 5"/>
          <p:cNvSpPr>
            <a:spLocks noGrp="1"/>
          </p:cNvSpPr>
          <p:nvPr>
            <p:ph type="body" sz="half" idx="2"/>
          </p:nvPr>
        </p:nvSpPr>
        <p:spPr>
          <a:ln w="12700">
            <a:solidFill>
              <a:srgbClr val="0175C0"/>
            </a:solidFill>
          </a:ln>
        </p:spPr>
        <p:txBody>
          <a:bodyPr/>
          <a:lstStyle/>
          <a:p>
            <a:endParaRPr lang="en-US" dirty="0" smtClean="0"/>
          </a:p>
          <a:p>
            <a:pPr algn="ctr">
              <a:spcBef>
                <a:spcPts val="0"/>
              </a:spcBef>
            </a:pP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solidFill>
                  <a:srgbClr val="0175C0"/>
                </a:solidFill>
              </a:rPr>
              <a:t>Roy Swift, PhD</a:t>
            </a:r>
          </a:p>
          <a:p>
            <a:pPr algn="ctr">
              <a:spcBef>
                <a:spcPts val="0"/>
              </a:spcBef>
            </a:pPr>
            <a:r>
              <a:rPr lang="en-US" sz="2400" b="1" dirty="0" smtClean="0">
                <a:solidFill>
                  <a:srgbClr val="0175C0"/>
                </a:solidFill>
              </a:rPr>
              <a:t>Executive Director</a:t>
            </a:r>
          </a:p>
          <a:p>
            <a:pPr algn="ctr">
              <a:spcBef>
                <a:spcPts val="0"/>
              </a:spcBef>
            </a:pPr>
            <a:r>
              <a:rPr lang="en-US" sz="2400" b="1" dirty="0" smtClean="0">
                <a:solidFill>
                  <a:srgbClr val="0175C0"/>
                </a:solidFill>
              </a:rPr>
              <a:t>Workcred</a:t>
            </a:r>
          </a:p>
          <a:p>
            <a:pPr algn="ctr">
              <a:spcBef>
                <a:spcPts val="0"/>
              </a:spcBef>
            </a:pPr>
            <a:r>
              <a:rPr lang="en-US" sz="2400" dirty="0" smtClean="0">
                <a:solidFill>
                  <a:srgbClr val="64BE5A"/>
                </a:solidFill>
              </a:rPr>
              <a:t>rswift@workcred.org</a:t>
            </a:r>
          </a:p>
          <a:p>
            <a:pPr algn="ctr">
              <a:spcBef>
                <a:spcPts val="0"/>
              </a:spcBef>
            </a:pPr>
            <a:r>
              <a:rPr lang="en-US" sz="2400" dirty="0" smtClean="0">
                <a:solidFill>
                  <a:srgbClr val="64BE5A"/>
                </a:solidFill>
              </a:rPr>
              <a:t>202.331.3617</a:t>
            </a:r>
          </a:p>
          <a:p>
            <a:pPr algn="ctr">
              <a:spcBef>
                <a:spcPts val="0"/>
              </a:spcBef>
            </a:pPr>
            <a:r>
              <a:rPr lang="en-US" sz="2400" dirty="0" smtClean="0">
                <a:solidFill>
                  <a:srgbClr val="64BE5A"/>
                </a:solidFill>
              </a:rPr>
              <a:t>www.workcred.org</a:t>
            </a:r>
            <a:endParaRPr lang="en-US" sz="2400" dirty="0">
              <a:solidFill>
                <a:srgbClr val="64BE5A"/>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7200" y="1478280"/>
            <a:ext cx="3657600" cy="1737360"/>
          </a:xfrm>
          <a:prstGeom prst="rect">
            <a:avLst/>
          </a:prstGeom>
        </p:spPr>
      </p:pic>
    </p:spTree>
    <p:extLst>
      <p:ext uri="{BB962C8B-B14F-4D97-AF65-F5344CB8AC3E}">
        <p14:creationId xmlns:p14="http://schemas.microsoft.com/office/powerpoint/2010/main" val="1959808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3237" y="184964"/>
            <a:ext cx="7848600" cy="1200329"/>
          </a:xfrm>
          <a:prstGeom prst="rect">
            <a:avLst/>
          </a:prstGeom>
          <a:noFill/>
        </p:spPr>
        <p:txBody>
          <a:bodyPr>
            <a:spAutoFit/>
          </a:bodyPr>
          <a:lstStyle/>
          <a:p>
            <a:pPr algn="ctr">
              <a:spcBef>
                <a:spcPct val="0"/>
              </a:spcBef>
              <a:defRPr/>
            </a:pPr>
            <a:r>
              <a:rPr lang="en-US" sz="3600" b="1" dirty="0" smtClean="0">
                <a:solidFill>
                  <a:srgbClr val="0070C0"/>
                </a:solidFill>
                <a:latin typeface="+mj-lt"/>
                <a:ea typeface="+mj-ea"/>
                <a:cs typeface="+mj-cs"/>
              </a:rPr>
              <a:t>Factors Contributing to a Competent Workforce</a:t>
            </a:r>
            <a:endParaRPr lang="en-US" sz="3600" b="1" dirty="0">
              <a:solidFill>
                <a:srgbClr val="0070C0"/>
              </a:solidFill>
              <a:latin typeface="+mj-lt"/>
              <a:ea typeface="+mj-ea"/>
              <a:cs typeface="+mj-cs"/>
            </a:endParaRPr>
          </a:p>
        </p:txBody>
      </p:sp>
      <p:sp>
        <p:nvSpPr>
          <p:cNvPr id="8195" name="TextBox 3"/>
          <p:cNvSpPr txBox="1">
            <a:spLocks noChangeArrowheads="1"/>
          </p:cNvSpPr>
          <p:nvPr/>
        </p:nvSpPr>
        <p:spPr bwMode="auto">
          <a:xfrm>
            <a:off x="839530" y="1385293"/>
            <a:ext cx="7483475"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75000"/>
              <a:buFont typeface="Wingdings" pitchFamily="2" charset="2"/>
              <a:buChar char="n"/>
              <a:defRPr sz="2600">
                <a:solidFill>
                  <a:schemeClr val="tx2"/>
                </a:solidFill>
                <a:latin typeface="Times New Roman" pitchFamily="18" charset="0"/>
              </a:defRPr>
            </a:lvl1pPr>
            <a:lvl2pPr marL="742950" indent="-285750" eaLnBrk="0" hangingPunct="0">
              <a:spcBef>
                <a:spcPct val="20000"/>
              </a:spcBef>
              <a:buClr>
                <a:schemeClr val="accent2"/>
              </a:buClr>
              <a:buSzPct val="75000"/>
              <a:buFont typeface="Wingdings" pitchFamily="2" charset="2"/>
              <a:buChar char="Ø"/>
              <a:defRPr sz="2400">
                <a:solidFill>
                  <a:schemeClr val="tx2"/>
                </a:solidFill>
                <a:latin typeface="Times New Roman" pitchFamily="18" charset="0"/>
              </a:defRPr>
            </a:lvl2pPr>
            <a:lvl3pPr marL="1143000" indent="-228600" eaLnBrk="0" hangingPunct="0">
              <a:spcBef>
                <a:spcPct val="20000"/>
              </a:spcBef>
              <a:buClr>
                <a:schemeClr val="accent2"/>
              </a:buClr>
              <a:buSzPct val="50000"/>
              <a:buFont typeface="Wingdings" pitchFamily="2" charset="2"/>
              <a:buChar char="l"/>
              <a:defRPr sz="2300">
                <a:solidFill>
                  <a:schemeClr val="tx2"/>
                </a:solidFill>
                <a:latin typeface="Times New Roman" pitchFamily="18" charset="0"/>
              </a:defRPr>
            </a:lvl3pPr>
            <a:lvl4pPr marL="1600200" indent="-228600" eaLnBrk="0" hangingPunct="0">
              <a:spcBef>
                <a:spcPct val="20000"/>
              </a:spcBef>
              <a:buClr>
                <a:schemeClr val="accent2"/>
              </a:buClr>
              <a:buSzPct val="75000"/>
              <a:buChar char="–"/>
              <a:defRPr sz="2200">
                <a:solidFill>
                  <a:schemeClr val="tx2"/>
                </a:solidFill>
                <a:latin typeface="Times New Roman" pitchFamily="18" charset="0"/>
              </a:defRPr>
            </a:lvl4pPr>
            <a:lvl5pPr marL="2057400" indent="-228600" eaLnBrk="0" hangingPunct="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marL="457200" indent="-457200" eaLnBrk="1" hangingPunct="1">
              <a:spcBef>
                <a:spcPts val="600"/>
              </a:spcBef>
              <a:spcAft>
                <a:spcPts val="600"/>
              </a:spcAft>
              <a:buClr>
                <a:srgbClr val="64BE5A"/>
              </a:buClr>
              <a:buSzTx/>
              <a:buFont typeface="Wingdings" panose="05000000000000000000" pitchFamily="2" charset="2"/>
              <a:buChar char="Ø"/>
            </a:pPr>
            <a:r>
              <a:rPr lang="en-US" altLang="en-US" sz="2800" dirty="0" smtClean="0">
                <a:solidFill>
                  <a:schemeClr val="tx1"/>
                </a:solidFill>
                <a:latin typeface="+mn-lt"/>
              </a:rPr>
              <a:t>Lifelong Learning throughout a Career</a:t>
            </a:r>
          </a:p>
          <a:p>
            <a:pPr marL="457200" indent="-457200" eaLnBrk="1" hangingPunct="1">
              <a:spcBef>
                <a:spcPts val="600"/>
              </a:spcBef>
              <a:spcAft>
                <a:spcPts val="600"/>
              </a:spcAft>
              <a:buClr>
                <a:srgbClr val="64BE5A"/>
              </a:buClr>
              <a:buSzTx/>
              <a:buFont typeface="Wingdings" panose="05000000000000000000" pitchFamily="2" charset="2"/>
              <a:buChar char="Ø"/>
            </a:pPr>
            <a:r>
              <a:rPr lang="en-US" altLang="en-US" sz="2800" dirty="0" smtClean="0">
                <a:solidFill>
                  <a:schemeClr val="tx1"/>
                </a:solidFill>
                <a:latin typeface="+mn-lt"/>
              </a:rPr>
              <a:t>Competency Based Education to ensure a Skilled Workforce</a:t>
            </a:r>
          </a:p>
          <a:p>
            <a:pPr marL="457200" indent="-457200" eaLnBrk="1" hangingPunct="1">
              <a:spcBef>
                <a:spcPts val="600"/>
              </a:spcBef>
              <a:spcAft>
                <a:spcPts val="600"/>
              </a:spcAft>
              <a:buClr>
                <a:srgbClr val="64BE5A"/>
              </a:buClr>
              <a:buSzTx/>
              <a:buFont typeface="Wingdings" panose="05000000000000000000" pitchFamily="2" charset="2"/>
              <a:buChar char="Ø"/>
            </a:pPr>
            <a:r>
              <a:rPr lang="en-US" altLang="en-US" sz="2800" dirty="0" smtClean="0">
                <a:solidFill>
                  <a:schemeClr val="tx1"/>
                </a:solidFill>
                <a:latin typeface="+mn-lt"/>
              </a:rPr>
              <a:t>Adult Learning Approach to facilitate learning that is retained and stimulates self directed learning</a:t>
            </a:r>
          </a:p>
          <a:p>
            <a:pPr marL="457200" indent="-457200" eaLnBrk="1" hangingPunct="1">
              <a:spcBef>
                <a:spcPts val="600"/>
              </a:spcBef>
              <a:spcAft>
                <a:spcPts val="600"/>
              </a:spcAft>
              <a:buClr>
                <a:srgbClr val="64BE5A"/>
              </a:buClr>
              <a:buSzTx/>
              <a:buFont typeface="Wingdings" panose="05000000000000000000" pitchFamily="2" charset="2"/>
              <a:buChar char="Ø"/>
            </a:pPr>
            <a:r>
              <a:rPr lang="en-US" altLang="en-US" sz="2800" dirty="0" smtClean="0">
                <a:solidFill>
                  <a:schemeClr val="tx1"/>
                </a:solidFill>
                <a:latin typeface="+mn-lt"/>
              </a:rPr>
              <a:t>Creation of a National Regulatory Credentialing Center</a:t>
            </a:r>
            <a:r>
              <a:rPr lang="en-US" altLang="en-US" dirty="0">
                <a:solidFill>
                  <a:schemeClr val="tx1"/>
                </a:solidFill>
                <a:latin typeface="+mn-lt"/>
              </a:rPr>
              <a:t> </a:t>
            </a:r>
            <a:r>
              <a:rPr lang="en-US" altLang="en-US" dirty="0" smtClean="0">
                <a:solidFill>
                  <a:schemeClr val="tx1"/>
                </a:solidFill>
                <a:latin typeface="+mn-lt"/>
              </a:rPr>
              <a:t>Bringing Standardization and Consistency to Regulatory Roles</a:t>
            </a:r>
            <a:endParaRPr lang="en-US" altLang="en-US" sz="2800" dirty="0" smtClean="0">
              <a:solidFill>
                <a:schemeClr val="tx1"/>
              </a:solidFill>
              <a:latin typeface="+mn-lt"/>
            </a:endParaRPr>
          </a:p>
        </p:txBody>
      </p:sp>
      <p:sp>
        <p:nvSpPr>
          <p:cNvPr id="11" name="Slide Number Placeholder 1"/>
          <p:cNvSpPr>
            <a:spLocks noGrp="1"/>
          </p:cNvSpPr>
          <p:nvPr>
            <p:ph type="sldNum" sz="quarter" idx="12"/>
          </p:nvPr>
        </p:nvSpPr>
        <p:spPr>
          <a:prstGeom prst="rect">
            <a:avLst/>
          </a:prstGeom>
        </p:spPr>
        <p:txBody>
          <a:bodyPr/>
          <a:lstStyle/>
          <a:p>
            <a:pPr>
              <a:defRPr/>
            </a:pPr>
            <a:r>
              <a:rPr lang="en-US" sz="1100" dirty="0" smtClean="0"/>
              <a:t>Slide </a:t>
            </a:r>
            <a:fld id="{2AD99537-0F31-42ED-8872-B96AF31DE4B0}" type="slidenum">
              <a:rPr lang="en-US" sz="1100" smtClean="0"/>
              <a:pPr>
                <a:defRPr/>
              </a:pPr>
              <a:t>2</a:t>
            </a:fld>
            <a:endParaRPr lang="en-US" sz="1100" dirty="0"/>
          </a:p>
        </p:txBody>
      </p:sp>
    </p:spTree>
    <p:extLst>
      <p:ext uri="{BB962C8B-B14F-4D97-AF65-F5344CB8AC3E}">
        <p14:creationId xmlns:p14="http://schemas.microsoft.com/office/powerpoint/2010/main" val="3665557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0537" y="203934"/>
            <a:ext cx="7848600" cy="646331"/>
          </a:xfrm>
          <a:prstGeom prst="rect">
            <a:avLst/>
          </a:prstGeom>
          <a:noFill/>
        </p:spPr>
        <p:txBody>
          <a:bodyPr>
            <a:spAutoFit/>
          </a:bodyPr>
          <a:lstStyle/>
          <a:p>
            <a:pPr algn="ctr">
              <a:spcBef>
                <a:spcPct val="0"/>
              </a:spcBef>
              <a:defRPr/>
            </a:pPr>
            <a:r>
              <a:rPr lang="en-US" sz="3600" b="1" dirty="0" smtClean="0">
                <a:solidFill>
                  <a:srgbClr val="0070C0"/>
                </a:solidFill>
                <a:latin typeface="+mj-lt"/>
                <a:ea typeface="+mj-ea"/>
                <a:cs typeface="+mj-cs"/>
              </a:rPr>
              <a:t>Assumptions of Adult Learning Theory</a:t>
            </a:r>
            <a:endParaRPr lang="en-US" sz="3600" b="1" dirty="0">
              <a:solidFill>
                <a:srgbClr val="0070C0"/>
              </a:solidFill>
              <a:latin typeface="+mj-lt"/>
              <a:ea typeface="+mj-ea"/>
              <a:cs typeface="+mj-cs"/>
            </a:endParaRPr>
          </a:p>
        </p:txBody>
      </p:sp>
      <p:sp>
        <p:nvSpPr>
          <p:cNvPr id="8195" name="TextBox 3"/>
          <p:cNvSpPr txBox="1">
            <a:spLocks noChangeArrowheads="1"/>
          </p:cNvSpPr>
          <p:nvPr/>
        </p:nvSpPr>
        <p:spPr bwMode="auto">
          <a:xfrm>
            <a:off x="503237" y="799465"/>
            <a:ext cx="8183563"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2"/>
              </a:buClr>
              <a:buSzPct val="75000"/>
              <a:buFont typeface="Wingdings" pitchFamily="2" charset="2"/>
              <a:buChar char="n"/>
              <a:defRPr sz="2600">
                <a:solidFill>
                  <a:schemeClr val="tx2"/>
                </a:solidFill>
                <a:latin typeface="Times New Roman" pitchFamily="18" charset="0"/>
              </a:defRPr>
            </a:lvl1pPr>
            <a:lvl2pPr marL="742950" indent="-285750" eaLnBrk="0" hangingPunct="0">
              <a:spcBef>
                <a:spcPct val="20000"/>
              </a:spcBef>
              <a:buClr>
                <a:schemeClr val="accent2"/>
              </a:buClr>
              <a:buSzPct val="75000"/>
              <a:buFont typeface="Wingdings" pitchFamily="2" charset="2"/>
              <a:buChar char="Ø"/>
              <a:defRPr sz="2400">
                <a:solidFill>
                  <a:schemeClr val="tx2"/>
                </a:solidFill>
                <a:latin typeface="Times New Roman" pitchFamily="18" charset="0"/>
              </a:defRPr>
            </a:lvl2pPr>
            <a:lvl3pPr marL="1143000" indent="-228600" eaLnBrk="0" hangingPunct="0">
              <a:spcBef>
                <a:spcPct val="20000"/>
              </a:spcBef>
              <a:buClr>
                <a:schemeClr val="accent2"/>
              </a:buClr>
              <a:buSzPct val="50000"/>
              <a:buFont typeface="Wingdings" pitchFamily="2" charset="2"/>
              <a:buChar char="l"/>
              <a:defRPr sz="2300">
                <a:solidFill>
                  <a:schemeClr val="tx2"/>
                </a:solidFill>
                <a:latin typeface="Times New Roman" pitchFamily="18" charset="0"/>
              </a:defRPr>
            </a:lvl3pPr>
            <a:lvl4pPr marL="1600200" indent="-228600" eaLnBrk="0" hangingPunct="0">
              <a:spcBef>
                <a:spcPct val="20000"/>
              </a:spcBef>
              <a:buClr>
                <a:schemeClr val="accent2"/>
              </a:buClr>
              <a:buSzPct val="75000"/>
              <a:buChar char="–"/>
              <a:defRPr sz="2200">
                <a:solidFill>
                  <a:schemeClr val="tx2"/>
                </a:solidFill>
                <a:latin typeface="Times New Roman" pitchFamily="18" charset="0"/>
              </a:defRPr>
            </a:lvl4pPr>
            <a:lvl5pPr marL="2057400" indent="-228600" eaLnBrk="0" hangingPunct="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marL="457200" indent="-457200" eaLnBrk="1" hangingPunct="1">
              <a:spcBef>
                <a:spcPts val="600"/>
              </a:spcBef>
              <a:spcAft>
                <a:spcPts val="600"/>
              </a:spcAft>
              <a:buClr>
                <a:srgbClr val="64BE5A"/>
              </a:buClr>
              <a:buSzTx/>
              <a:buFont typeface="+mj-lt"/>
              <a:buAutoNum type="arabicPeriod"/>
            </a:pPr>
            <a:r>
              <a:rPr lang="en-US" altLang="en-US" sz="2500" dirty="0" smtClean="0">
                <a:solidFill>
                  <a:schemeClr val="tx1"/>
                </a:solidFill>
                <a:latin typeface="+mn-lt"/>
              </a:rPr>
              <a:t>Self-Concept </a:t>
            </a:r>
            <a:r>
              <a:rPr lang="en-US" altLang="en-US" sz="2500" dirty="0">
                <a:solidFill>
                  <a:schemeClr val="tx1"/>
                </a:solidFill>
                <a:latin typeface="+mn-lt"/>
              </a:rPr>
              <a:t>– </a:t>
            </a:r>
            <a:r>
              <a:rPr lang="en-US" altLang="en-US" sz="2500" dirty="0" smtClean="0">
                <a:solidFill>
                  <a:schemeClr val="tx1"/>
                </a:solidFill>
                <a:latin typeface="+mn-lt"/>
              </a:rPr>
              <a:t>moves </a:t>
            </a:r>
            <a:r>
              <a:rPr lang="en-US" altLang="en-US" sz="2500" dirty="0">
                <a:solidFill>
                  <a:schemeClr val="tx1"/>
                </a:solidFill>
                <a:latin typeface="+mn-lt"/>
              </a:rPr>
              <a:t>from dependent learning to self-directed </a:t>
            </a:r>
            <a:r>
              <a:rPr lang="en-US" altLang="en-US" sz="2500" dirty="0" smtClean="0">
                <a:solidFill>
                  <a:schemeClr val="tx1"/>
                </a:solidFill>
                <a:latin typeface="+mn-lt"/>
              </a:rPr>
              <a:t>learning.</a:t>
            </a:r>
            <a:endParaRPr lang="en-US" altLang="en-US" sz="2500" dirty="0">
              <a:solidFill>
                <a:schemeClr val="tx1"/>
              </a:solidFill>
              <a:latin typeface="+mn-lt"/>
            </a:endParaRPr>
          </a:p>
          <a:p>
            <a:pPr marL="457200" indent="-457200" eaLnBrk="1" hangingPunct="1">
              <a:spcBef>
                <a:spcPts val="600"/>
              </a:spcBef>
              <a:spcAft>
                <a:spcPts val="600"/>
              </a:spcAft>
              <a:buClr>
                <a:srgbClr val="64BE5A"/>
              </a:buClr>
              <a:buSzTx/>
              <a:buFont typeface="+mj-lt"/>
              <a:buAutoNum type="arabicPeriod"/>
            </a:pPr>
            <a:r>
              <a:rPr lang="en-US" altLang="en-US" sz="2500" dirty="0" smtClean="0">
                <a:solidFill>
                  <a:schemeClr val="tx1"/>
                </a:solidFill>
                <a:latin typeface="+mn-lt"/>
              </a:rPr>
              <a:t>Adult </a:t>
            </a:r>
            <a:r>
              <a:rPr lang="en-US" altLang="en-US" sz="2500" dirty="0">
                <a:solidFill>
                  <a:schemeClr val="tx1"/>
                </a:solidFill>
                <a:latin typeface="+mn-lt"/>
              </a:rPr>
              <a:t>Learner Experience – </a:t>
            </a:r>
            <a:r>
              <a:rPr lang="en-US" altLang="en-US" sz="2500" dirty="0" smtClean="0">
                <a:solidFill>
                  <a:schemeClr val="tx1"/>
                </a:solidFill>
                <a:latin typeface="+mn-lt"/>
              </a:rPr>
              <a:t>has </a:t>
            </a:r>
            <a:r>
              <a:rPr lang="en-US" altLang="en-US" sz="2500" dirty="0">
                <a:solidFill>
                  <a:schemeClr val="tx1"/>
                </a:solidFill>
                <a:latin typeface="+mn-lt"/>
              </a:rPr>
              <a:t>a reservoir of experiences that is used as a resource for </a:t>
            </a:r>
            <a:r>
              <a:rPr lang="en-US" altLang="en-US" sz="2500" dirty="0" smtClean="0">
                <a:solidFill>
                  <a:schemeClr val="tx1"/>
                </a:solidFill>
                <a:latin typeface="+mn-lt"/>
              </a:rPr>
              <a:t>learning.</a:t>
            </a:r>
            <a:endParaRPr lang="en-US" altLang="en-US" sz="2500" dirty="0">
              <a:solidFill>
                <a:schemeClr val="tx1"/>
              </a:solidFill>
              <a:latin typeface="+mn-lt"/>
            </a:endParaRPr>
          </a:p>
          <a:p>
            <a:pPr marL="457200" indent="-457200" eaLnBrk="1" hangingPunct="1">
              <a:spcBef>
                <a:spcPts val="600"/>
              </a:spcBef>
              <a:spcAft>
                <a:spcPts val="600"/>
              </a:spcAft>
              <a:buClr>
                <a:srgbClr val="64BE5A"/>
              </a:buClr>
              <a:buSzTx/>
              <a:buFont typeface="+mj-lt"/>
              <a:buAutoNum type="arabicPeriod"/>
            </a:pPr>
            <a:r>
              <a:rPr lang="en-US" altLang="en-US" sz="2500" dirty="0" smtClean="0">
                <a:solidFill>
                  <a:schemeClr val="tx1"/>
                </a:solidFill>
                <a:latin typeface="+mn-lt"/>
              </a:rPr>
              <a:t>Readiness </a:t>
            </a:r>
            <a:r>
              <a:rPr lang="en-US" altLang="en-US" sz="2500" dirty="0">
                <a:solidFill>
                  <a:schemeClr val="tx1"/>
                </a:solidFill>
                <a:latin typeface="+mn-lt"/>
              </a:rPr>
              <a:t>to Learn – </a:t>
            </a:r>
            <a:r>
              <a:rPr lang="en-US" altLang="en-US" sz="2500" dirty="0" smtClean="0">
                <a:solidFill>
                  <a:schemeClr val="tx1"/>
                </a:solidFill>
                <a:latin typeface="+mn-lt"/>
              </a:rPr>
              <a:t>when learning </a:t>
            </a:r>
            <a:r>
              <a:rPr lang="en-US" altLang="en-US" sz="2500" dirty="0">
                <a:solidFill>
                  <a:schemeClr val="tx1"/>
                </a:solidFill>
                <a:latin typeface="+mn-lt"/>
              </a:rPr>
              <a:t>becomes more </a:t>
            </a:r>
            <a:r>
              <a:rPr lang="en-US" altLang="en-US" sz="2500" dirty="0" smtClean="0">
                <a:solidFill>
                  <a:schemeClr val="tx1"/>
                </a:solidFill>
                <a:latin typeface="+mn-lt"/>
              </a:rPr>
              <a:t>relevant, applies </a:t>
            </a:r>
            <a:r>
              <a:rPr lang="en-US" altLang="en-US" sz="2500" dirty="0">
                <a:solidFill>
                  <a:schemeClr val="tx1"/>
                </a:solidFill>
                <a:latin typeface="+mn-lt"/>
              </a:rPr>
              <a:t>to social roles of </a:t>
            </a:r>
            <a:r>
              <a:rPr lang="en-US" altLang="en-US" sz="2500" dirty="0" smtClean="0">
                <a:solidFill>
                  <a:schemeClr val="tx1"/>
                </a:solidFill>
                <a:latin typeface="+mn-lt"/>
              </a:rPr>
              <a:t>a worker</a:t>
            </a:r>
            <a:r>
              <a:rPr lang="en-US" altLang="en-US" sz="2500" dirty="0">
                <a:solidFill>
                  <a:schemeClr val="tx1"/>
                </a:solidFill>
                <a:latin typeface="+mn-lt"/>
              </a:rPr>
              <a:t>, parent, volunteer, </a:t>
            </a:r>
            <a:r>
              <a:rPr lang="en-US" altLang="en-US" sz="2500" dirty="0" smtClean="0">
                <a:solidFill>
                  <a:schemeClr val="tx1"/>
                </a:solidFill>
                <a:latin typeface="+mn-lt"/>
              </a:rPr>
              <a:t>leisure, etc. </a:t>
            </a:r>
            <a:endParaRPr lang="en-US" altLang="en-US" sz="2500" dirty="0">
              <a:solidFill>
                <a:schemeClr val="tx1"/>
              </a:solidFill>
              <a:latin typeface="+mn-lt"/>
            </a:endParaRPr>
          </a:p>
          <a:p>
            <a:pPr marL="457200" indent="-457200" eaLnBrk="1" hangingPunct="1">
              <a:spcBef>
                <a:spcPts val="600"/>
              </a:spcBef>
              <a:spcAft>
                <a:spcPts val="600"/>
              </a:spcAft>
              <a:buClr>
                <a:srgbClr val="64BE5A"/>
              </a:buClr>
              <a:buSzTx/>
              <a:buFont typeface="+mj-lt"/>
              <a:buAutoNum type="arabicPeriod"/>
            </a:pPr>
            <a:r>
              <a:rPr lang="en-US" altLang="en-US" sz="2500" dirty="0" smtClean="0">
                <a:solidFill>
                  <a:schemeClr val="tx1"/>
                </a:solidFill>
                <a:latin typeface="+mn-lt"/>
              </a:rPr>
              <a:t>Orientation </a:t>
            </a:r>
            <a:r>
              <a:rPr lang="en-US" altLang="en-US" sz="2500" dirty="0">
                <a:solidFill>
                  <a:schemeClr val="tx1"/>
                </a:solidFill>
                <a:latin typeface="+mn-lt"/>
              </a:rPr>
              <a:t>of Learning – </a:t>
            </a:r>
            <a:r>
              <a:rPr lang="en-US" altLang="en-US" sz="2500" dirty="0" smtClean="0">
                <a:solidFill>
                  <a:schemeClr val="tx1"/>
                </a:solidFill>
                <a:latin typeface="+mn-lt"/>
              </a:rPr>
              <a:t>learning </a:t>
            </a:r>
            <a:r>
              <a:rPr lang="en-US" altLang="en-US" sz="2500" dirty="0">
                <a:solidFill>
                  <a:schemeClr val="tx1"/>
                </a:solidFill>
                <a:latin typeface="+mn-lt"/>
              </a:rPr>
              <a:t>moves to immediacy of </a:t>
            </a:r>
            <a:r>
              <a:rPr lang="en-US" altLang="en-US" sz="2500" dirty="0" smtClean="0">
                <a:solidFill>
                  <a:schemeClr val="tx1"/>
                </a:solidFill>
                <a:latin typeface="+mn-lt"/>
              </a:rPr>
              <a:t>application (From subject-centeredness </a:t>
            </a:r>
            <a:r>
              <a:rPr lang="en-US" altLang="en-US" sz="2500" dirty="0">
                <a:solidFill>
                  <a:schemeClr val="tx1"/>
                </a:solidFill>
                <a:latin typeface="+mn-lt"/>
              </a:rPr>
              <a:t>to one of </a:t>
            </a:r>
            <a:r>
              <a:rPr lang="en-US" altLang="en-US" sz="2500" dirty="0" smtClean="0">
                <a:solidFill>
                  <a:schemeClr val="tx1"/>
                </a:solidFill>
                <a:latin typeface="+mn-lt"/>
              </a:rPr>
              <a:t>problem-centeredness).</a:t>
            </a:r>
            <a:endParaRPr lang="en-US" altLang="en-US" sz="2500" dirty="0">
              <a:solidFill>
                <a:schemeClr val="tx1"/>
              </a:solidFill>
              <a:latin typeface="+mn-lt"/>
            </a:endParaRPr>
          </a:p>
          <a:p>
            <a:pPr marL="457200" indent="-457200" eaLnBrk="1" hangingPunct="1">
              <a:spcBef>
                <a:spcPts val="600"/>
              </a:spcBef>
              <a:spcAft>
                <a:spcPts val="600"/>
              </a:spcAft>
              <a:buClr>
                <a:srgbClr val="64BE5A"/>
              </a:buClr>
              <a:buSzTx/>
              <a:buFont typeface="+mj-lt"/>
              <a:buAutoNum type="arabicPeriod"/>
            </a:pPr>
            <a:r>
              <a:rPr lang="en-US" altLang="en-US" sz="2500" dirty="0" smtClean="0">
                <a:solidFill>
                  <a:schemeClr val="tx1"/>
                </a:solidFill>
                <a:latin typeface="+mn-lt"/>
              </a:rPr>
              <a:t>Motivation </a:t>
            </a:r>
            <a:r>
              <a:rPr lang="en-US" altLang="en-US" sz="2500" dirty="0">
                <a:solidFill>
                  <a:schemeClr val="tx1"/>
                </a:solidFill>
                <a:latin typeface="+mn-lt"/>
              </a:rPr>
              <a:t>to Learn – </a:t>
            </a:r>
            <a:r>
              <a:rPr lang="en-US" altLang="en-US" sz="2500" dirty="0" smtClean="0">
                <a:solidFill>
                  <a:schemeClr val="tx1"/>
                </a:solidFill>
                <a:latin typeface="+mn-lt"/>
              </a:rPr>
              <a:t>learning moves from extrinsic-motivated </a:t>
            </a:r>
            <a:r>
              <a:rPr lang="en-US" altLang="en-US" sz="2500" dirty="0">
                <a:solidFill>
                  <a:schemeClr val="tx1"/>
                </a:solidFill>
                <a:latin typeface="+mn-lt"/>
              </a:rPr>
              <a:t>to </a:t>
            </a:r>
            <a:r>
              <a:rPr lang="en-US" altLang="en-US" sz="2500" dirty="0" smtClean="0">
                <a:solidFill>
                  <a:schemeClr val="tx1"/>
                </a:solidFill>
                <a:latin typeface="+mn-lt"/>
              </a:rPr>
              <a:t>intrinsic-motivated learning.</a:t>
            </a:r>
            <a:endParaRPr lang="en-US" altLang="en-US" sz="2500" dirty="0">
              <a:solidFill>
                <a:schemeClr val="tx1"/>
              </a:solidFill>
              <a:latin typeface="+mn-lt"/>
            </a:endParaRPr>
          </a:p>
        </p:txBody>
      </p:sp>
      <p:sp>
        <p:nvSpPr>
          <p:cNvPr id="11" name="Slide Number Placeholder 1"/>
          <p:cNvSpPr>
            <a:spLocks noGrp="1"/>
          </p:cNvSpPr>
          <p:nvPr>
            <p:ph type="sldNum" sz="quarter" idx="12"/>
          </p:nvPr>
        </p:nvSpPr>
        <p:spPr>
          <a:prstGeom prst="rect">
            <a:avLst/>
          </a:prstGeom>
        </p:spPr>
        <p:txBody>
          <a:bodyPr/>
          <a:lstStyle/>
          <a:p>
            <a:pPr>
              <a:defRPr/>
            </a:pPr>
            <a:r>
              <a:rPr lang="en-US" sz="1100" dirty="0" smtClean="0"/>
              <a:t>Slide </a:t>
            </a:r>
            <a:fld id="{2AD99537-0F31-42ED-8872-B96AF31DE4B0}" type="slidenum">
              <a:rPr lang="en-US" sz="1100" smtClean="0"/>
              <a:pPr>
                <a:defRPr/>
              </a:pPr>
              <a:t>3</a:t>
            </a:fld>
            <a:endParaRPr lang="en-US" sz="1100" dirty="0"/>
          </a:p>
        </p:txBody>
      </p:sp>
    </p:spTree>
    <p:extLst>
      <p:ext uri="{BB962C8B-B14F-4D97-AF65-F5344CB8AC3E}">
        <p14:creationId xmlns:p14="http://schemas.microsoft.com/office/powerpoint/2010/main" val="1488999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48025"/>
            <a:ext cx="7848600" cy="646331"/>
          </a:xfrm>
          <a:prstGeom prst="rect">
            <a:avLst/>
          </a:prstGeom>
          <a:noFill/>
        </p:spPr>
        <p:txBody>
          <a:bodyPr>
            <a:spAutoFit/>
          </a:bodyPr>
          <a:lstStyle/>
          <a:p>
            <a:pPr algn="ctr">
              <a:spcBef>
                <a:spcPct val="0"/>
              </a:spcBef>
              <a:defRPr/>
            </a:pPr>
            <a:r>
              <a:rPr lang="en-US" sz="3600" b="1" dirty="0" smtClean="0">
                <a:solidFill>
                  <a:srgbClr val="0070C0"/>
                </a:solidFill>
                <a:latin typeface="+mj-lt"/>
                <a:ea typeface="+mj-ea"/>
                <a:cs typeface="+mj-cs"/>
              </a:rPr>
              <a:t>Application of Adult Learning</a:t>
            </a:r>
            <a:endParaRPr lang="en-US" sz="3600" b="1" dirty="0">
              <a:solidFill>
                <a:srgbClr val="0070C0"/>
              </a:solidFill>
              <a:latin typeface="+mj-lt"/>
              <a:ea typeface="+mj-ea"/>
              <a:cs typeface="+mj-cs"/>
            </a:endParaRPr>
          </a:p>
        </p:txBody>
      </p:sp>
      <p:sp>
        <p:nvSpPr>
          <p:cNvPr id="8195" name="TextBox 3"/>
          <p:cNvSpPr txBox="1">
            <a:spLocks noChangeArrowheads="1"/>
          </p:cNvSpPr>
          <p:nvPr/>
        </p:nvSpPr>
        <p:spPr bwMode="auto">
          <a:xfrm>
            <a:off x="416011" y="1215732"/>
            <a:ext cx="8153400" cy="5088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2"/>
              </a:buClr>
              <a:buSzPct val="75000"/>
              <a:buFont typeface="Wingdings" pitchFamily="2" charset="2"/>
              <a:buChar char="n"/>
              <a:defRPr sz="2600">
                <a:solidFill>
                  <a:schemeClr val="tx2"/>
                </a:solidFill>
                <a:latin typeface="Times New Roman" pitchFamily="18" charset="0"/>
              </a:defRPr>
            </a:lvl1pPr>
            <a:lvl2pPr marL="742950" indent="-285750" eaLnBrk="0" hangingPunct="0">
              <a:spcBef>
                <a:spcPct val="20000"/>
              </a:spcBef>
              <a:buClr>
                <a:schemeClr val="accent2"/>
              </a:buClr>
              <a:buSzPct val="75000"/>
              <a:buFont typeface="Wingdings" pitchFamily="2" charset="2"/>
              <a:buChar char="Ø"/>
              <a:defRPr sz="2400">
                <a:solidFill>
                  <a:schemeClr val="tx2"/>
                </a:solidFill>
                <a:latin typeface="Times New Roman" pitchFamily="18" charset="0"/>
              </a:defRPr>
            </a:lvl2pPr>
            <a:lvl3pPr marL="1143000" indent="-228600" eaLnBrk="0" hangingPunct="0">
              <a:spcBef>
                <a:spcPct val="20000"/>
              </a:spcBef>
              <a:buClr>
                <a:schemeClr val="accent2"/>
              </a:buClr>
              <a:buSzPct val="50000"/>
              <a:buFont typeface="Wingdings" pitchFamily="2" charset="2"/>
              <a:buChar char="l"/>
              <a:defRPr sz="2300">
                <a:solidFill>
                  <a:schemeClr val="tx2"/>
                </a:solidFill>
                <a:latin typeface="Times New Roman" pitchFamily="18" charset="0"/>
              </a:defRPr>
            </a:lvl3pPr>
            <a:lvl4pPr marL="1600200" indent="-228600" eaLnBrk="0" hangingPunct="0">
              <a:spcBef>
                <a:spcPct val="20000"/>
              </a:spcBef>
              <a:buClr>
                <a:schemeClr val="accent2"/>
              </a:buClr>
              <a:buSzPct val="75000"/>
              <a:buChar char="–"/>
              <a:defRPr sz="2200">
                <a:solidFill>
                  <a:schemeClr val="tx2"/>
                </a:solidFill>
                <a:latin typeface="Times New Roman" pitchFamily="18" charset="0"/>
              </a:defRPr>
            </a:lvl4pPr>
            <a:lvl5pPr marL="2057400" indent="-228600" eaLnBrk="0" hangingPunct="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marL="457200" indent="-457200" eaLnBrk="1" hangingPunct="1">
              <a:spcBef>
                <a:spcPts val="600"/>
              </a:spcBef>
              <a:spcAft>
                <a:spcPts val="600"/>
              </a:spcAft>
              <a:buClr>
                <a:srgbClr val="64BE5A"/>
              </a:buClr>
              <a:buSzTx/>
              <a:buFont typeface="Wingdings" panose="05000000000000000000" pitchFamily="2" charset="2"/>
              <a:buChar char="Ø"/>
            </a:pPr>
            <a:r>
              <a:rPr lang="en-US" altLang="en-US" sz="2400" dirty="0" smtClean="0">
                <a:solidFill>
                  <a:schemeClr val="tx1"/>
                </a:solidFill>
                <a:latin typeface="+mn-lt"/>
              </a:rPr>
              <a:t>Explains </a:t>
            </a:r>
            <a:r>
              <a:rPr lang="en-US" altLang="en-US" sz="2400" dirty="0">
                <a:solidFill>
                  <a:schemeClr val="tx1"/>
                </a:solidFill>
                <a:latin typeface="+mn-lt"/>
              </a:rPr>
              <a:t>the </a:t>
            </a:r>
            <a:r>
              <a:rPr lang="en-US" altLang="en-US" sz="2400" dirty="0" smtClean="0">
                <a:solidFill>
                  <a:schemeClr val="tx1"/>
                </a:solidFill>
                <a:latin typeface="+mn-lt"/>
              </a:rPr>
              <a:t>reasons and context for </a:t>
            </a:r>
            <a:r>
              <a:rPr lang="en-US" altLang="en-US" sz="2400" dirty="0">
                <a:solidFill>
                  <a:schemeClr val="tx1"/>
                </a:solidFill>
                <a:latin typeface="+mn-lt"/>
              </a:rPr>
              <a:t>specific </a:t>
            </a:r>
            <a:r>
              <a:rPr lang="en-US" altLang="en-US" sz="2400" dirty="0" smtClean="0">
                <a:solidFill>
                  <a:schemeClr val="tx1"/>
                </a:solidFill>
                <a:latin typeface="+mn-lt"/>
              </a:rPr>
              <a:t>content being taught.</a:t>
            </a:r>
            <a:endParaRPr lang="en-US" altLang="en-US" sz="2400" dirty="0">
              <a:solidFill>
                <a:schemeClr val="tx1"/>
              </a:solidFill>
              <a:latin typeface="+mn-lt"/>
            </a:endParaRPr>
          </a:p>
          <a:p>
            <a:pPr marL="457200" indent="-457200" eaLnBrk="1" hangingPunct="1">
              <a:spcBef>
                <a:spcPts val="600"/>
              </a:spcBef>
              <a:spcAft>
                <a:spcPts val="600"/>
              </a:spcAft>
              <a:buClr>
                <a:srgbClr val="64BE5A"/>
              </a:buClr>
              <a:buSzTx/>
              <a:buFont typeface="Wingdings" panose="05000000000000000000" pitchFamily="2" charset="2"/>
              <a:buChar char="Ø"/>
            </a:pPr>
            <a:r>
              <a:rPr lang="en-US" altLang="en-US" sz="2400" dirty="0" smtClean="0">
                <a:solidFill>
                  <a:schemeClr val="tx1"/>
                </a:solidFill>
                <a:latin typeface="+mn-lt"/>
              </a:rPr>
              <a:t>Problem Based Learning gives context to content </a:t>
            </a:r>
            <a:r>
              <a:rPr lang="en-US" altLang="en-US" sz="2400" dirty="0">
                <a:solidFill>
                  <a:schemeClr val="tx1"/>
                </a:solidFill>
                <a:latin typeface="+mn-lt"/>
              </a:rPr>
              <a:t>being </a:t>
            </a:r>
            <a:r>
              <a:rPr lang="en-US" altLang="en-US" sz="2400" dirty="0" smtClean="0">
                <a:solidFill>
                  <a:schemeClr val="tx1"/>
                </a:solidFill>
                <a:latin typeface="+mn-lt"/>
              </a:rPr>
              <a:t>taught and creates skills to solve future problems.</a:t>
            </a:r>
            <a:endParaRPr lang="en-US" altLang="en-US" sz="2400" dirty="0">
              <a:solidFill>
                <a:schemeClr val="tx1"/>
              </a:solidFill>
              <a:latin typeface="+mn-lt"/>
            </a:endParaRPr>
          </a:p>
          <a:p>
            <a:pPr marL="457200" indent="-457200" eaLnBrk="1" hangingPunct="1">
              <a:spcBef>
                <a:spcPts val="600"/>
              </a:spcBef>
              <a:spcAft>
                <a:spcPts val="600"/>
              </a:spcAft>
              <a:buClr>
                <a:srgbClr val="64BE5A"/>
              </a:buClr>
              <a:buSzTx/>
              <a:buFont typeface="Wingdings" panose="05000000000000000000" pitchFamily="2" charset="2"/>
              <a:buChar char="Ø"/>
            </a:pPr>
            <a:r>
              <a:rPr lang="en-US" altLang="en-US" sz="2400" dirty="0" smtClean="0">
                <a:solidFill>
                  <a:schemeClr val="tx1"/>
                </a:solidFill>
                <a:latin typeface="+mn-lt"/>
              </a:rPr>
              <a:t>Instruction </a:t>
            </a:r>
            <a:r>
              <a:rPr lang="en-US" altLang="en-US" sz="2400" dirty="0">
                <a:solidFill>
                  <a:schemeClr val="tx1"/>
                </a:solidFill>
                <a:latin typeface="+mn-lt"/>
              </a:rPr>
              <a:t>should be </a:t>
            </a:r>
            <a:r>
              <a:rPr lang="en-US" altLang="en-US" sz="2400" dirty="0" smtClean="0">
                <a:solidFill>
                  <a:schemeClr val="tx1"/>
                </a:solidFill>
                <a:latin typeface="+mn-lt"/>
              </a:rPr>
              <a:t>task-oriented </a:t>
            </a:r>
            <a:r>
              <a:rPr lang="en-US" altLang="en-US" sz="2400" dirty="0">
                <a:solidFill>
                  <a:schemeClr val="tx1"/>
                </a:solidFill>
                <a:latin typeface="+mn-lt"/>
              </a:rPr>
              <a:t>– what you will be able to </a:t>
            </a:r>
            <a:r>
              <a:rPr lang="en-US" altLang="en-US" sz="2400" b="1" dirty="0" smtClean="0">
                <a:solidFill>
                  <a:srgbClr val="64BE5A"/>
                </a:solidFill>
                <a:latin typeface="+mn-lt"/>
              </a:rPr>
              <a:t>do</a:t>
            </a:r>
            <a:r>
              <a:rPr lang="en-US" altLang="en-US" sz="2400" dirty="0" smtClean="0">
                <a:solidFill>
                  <a:schemeClr val="tx1"/>
                </a:solidFill>
                <a:latin typeface="+mn-lt"/>
              </a:rPr>
              <a:t>, </a:t>
            </a:r>
            <a:r>
              <a:rPr lang="en-US" altLang="en-US" sz="2400" dirty="0">
                <a:solidFill>
                  <a:schemeClr val="tx1"/>
                </a:solidFill>
                <a:latin typeface="+mn-lt"/>
              </a:rPr>
              <a:t>not just what one would </a:t>
            </a:r>
            <a:r>
              <a:rPr lang="en-US" altLang="en-US" sz="2400" b="1" dirty="0" smtClean="0">
                <a:solidFill>
                  <a:srgbClr val="64BE5A"/>
                </a:solidFill>
                <a:latin typeface="+mn-lt"/>
              </a:rPr>
              <a:t>know</a:t>
            </a:r>
            <a:r>
              <a:rPr lang="en-US" altLang="en-US" sz="2400" dirty="0" smtClean="0">
                <a:solidFill>
                  <a:schemeClr val="tx1"/>
                </a:solidFill>
                <a:latin typeface="+mn-lt"/>
              </a:rPr>
              <a:t>.</a:t>
            </a:r>
            <a:endParaRPr lang="en-US" altLang="en-US" sz="2400" dirty="0">
              <a:solidFill>
                <a:schemeClr val="tx1"/>
              </a:solidFill>
              <a:latin typeface="+mn-lt"/>
            </a:endParaRPr>
          </a:p>
          <a:p>
            <a:pPr marL="457200" indent="-457200" eaLnBrk="1" hangingPunct="1">
              <a:spcBef>
                <a:spcPts val="600"/>
              </a:spcBef>
              <a:spcAft>
                <a:spcPts val="200"/>
              </a:spcAft>
              <a:buClr>
                <a:srgbClr val="64BE5A"/>
              </a:buClr>
              <a:buSzTx/>
              <a:buFont typeface="Wingdings" panose="05000000000000000000" pitchFamily="2" charset="2"/>
              <a:buChar char="Ø"/>
            </a:pPr>
            <a:r>
              <a:rPr lang="en-US" altLang="en-US" sz="2400" dirty="0" smtClean="0">
                <a:solidFill>
                  <a:schemeClr val="tx1"/>
                </a:solidFill>
                <a:latin typeface="+mn-lt"/>
              </a:rPr>
              <a:t>Profiling individuals’ experience should </a:t>
            </a:r>
            <a:r>
              <a:rPr lang="en-US" altLang="en-US" sz="2400" dirty="0">
                <a:solidFill>
                  <a:schemeClr val="tx1"/>
                </a:solidFill>
                <a:latin typeface="+mn-lt"/>
              </a:rPr>
              <a:t>be </a:t>
            </a:r>
            <a:r>
              <a:rPr lang="en-US" altLang="en-US" sz="2400" dirty="0" smtClean="0">
                <a:solidFill>
                  <a:schemeClr val="tx1"/>
                </a:solidFill>
                <a:latin typeface="+mn-lt"/>
              </a:rPr>
              <a:t>incorporated </a:t>
            </a:r>
            <a:r>
              <a:rPr lang="en-US" altLang="en-US" sz="2400" dirty="0">
                <a:solidFill>
                  <a:schemeClr val="tx1"/>
                </a:solidFill>
                <a:latin typeface="+mn-lt"/>
              </a:rPr>
              <a:t>in the planning of the </a:t>
            </a:r>
            <a:r>
              <a:rPr lang="en-US" altLang="en-US" sz="2400" dirty="0" smtClean="0">
                <a:solidFill>
                  <a:schemeClr val="tx1"/>
                </a:solidFill>
                <a:latin typeface="+mn-lt"/>
              </a:rPr>
              <a:t>training.</a:t>
            </a:r>
            <a:endParaRPr lang="en-US" altLang="en-US" sz="2400" dirty="0">
              <a:solidFill>
                <a:schemeClr val="tx1"/>
              </a:solidFill>
              <a:latin typeface="+mn-lt"/>
            </a:endParaRPr>
          </a:p>
          <a:p>
            <a:pPr marL="457200" indent="-457200" eaLnBrk="1" hangingPunct="1">
              <a:spcBef>
                <a:spcPts val="600"/>
              </a:spcBef>
              <a:spcAft>
                <a:spcPts val="600"/>
              </a:spcAft>
              <a:buClr>
                <a:srgbClr val="64BE5A"/>
              </a:buClr>
              <a:buSzTx/>
              <a:buFont typeface="Wingdings" panose="05000000000000000000" pitchFamily="2" charset="2"/>
              <a:buChar char="Ø"/>
            </a:pPr>
            <a:r>
              <a:rPr lang="en-US" altLang="en-US" sz="2400" dirty="0" smtClean="0">
                <a:solidFill>
                  <a:schemeClr val="tx1"/>
                </a:solidFill>
                <a:latin typeface="+mn-lt"/>
              </a:rPr>
              <a:t>The facilitator creates </a:t>
            </a:r>
            <a:r>
              <a:rPr lang="en-US" altLang="en-US" sz="2400" dirty="0">
                <a:solidFill>
                  <a:schemeClr val="tx1"/>
                </a:solidFill>
                <a:latin typeface="+mn-lt"/>
              </a:rPr>
              <a:t>a learning environment that allows learners to discover things for </a:t>
            </a:r>
            <a:r>
              <a:rPr lang="en-US" altLang="en-US" sz="2400" dirty="0" smtClean="0">
                <a:solidFill>
                  <a:schemeClr val="tx1"/>
                </a:solidFill>
                <a:latin typeface="+mn-lt"/>
              </a:rPr>
              <a:t>themselves.  Mistakes are corrected quickly (assessment</a:t>
            </a:r>
            <a:r>
              <a:rPr lang="en-US" altLang="en-US" sz="2400" dirty="0">
                <a:solidFill>
                  <a:schemeClr val="tx1"/>
                </a:solidFill>
                <a:latin typeface="+mn-lt"/>
              </a:rPr>
              <a:t> </a:t>
            </a:r>
            <a:r>
              <a:rPr lang="en-US" altLang="en-US" sz="2400" dirty="0" smtClean="0">
                <a:solidFill>
                  <a:schemeClr val="tx1"/>
                </a:solidFill>
                <a:latin typeface="+mn-lt"/>
              </a:rPr>
              <a:t>and systematic feedback) to ensure proper learning.</a:t>
            </a:r>
            <a:endParaRPr lang="en-US" altLang="en-US" sz="2400" dirty="0">
              <a:solidFill>
                <a:schemeClr val="tx1"/>
              </a:solidFill>
              <a:latin typeface="+mn-lt"/>
            </a:endParaRPr>
          </a:p>
        </p:txBody>
      </p:sp>
      <p:sp>
        <p:nvSpPr>
          <p:cNvPr id="11" name="Slide Number Placeholder 1"/>
          <p:cNvSpPr>
            <a:spLocks noGrp="1"/>
          </p:cNvSpPr>
          <p:nvPr>
            <p:ph type="sldNum" sz="quarter" idx="12"/>
          </p:nvPr>
        </p:nvSpPr>
        <p:spPr>
          <a:prstGeom prst="rect">
            <a:avLst/>
          </a:prstGeom>
        </p:spPr>
        <p:txBody>
          <a:bodyPr/>
          <a:lstStyle/>
          <a:p>
            <a:pPr>
              <a:defRPr/>
            </a:pPr>
            <a:r>
              <a:rPr lang="en-US" sz="1100" dirty="0" smtClean="0"/>
              <a:t>Slide </a:t>
            </a:r>
            <a:fld id="{2AD99537-0F31-42ED-8872-B96AF31DE4B0}" type="slidenum">
              <a:rPr lang="en-US" sz="1100" smtClean="0"/>
              <a:pPr>
                <a:defRPr/>
              </a:pPr>
              <a:t>4</a:t>
            </a:fld>
            <a:endParaRPr lang="en-US" sz="1100" dirty="0"/>
          </a:p>
        </p:txBody>
      </p:sp>
    </p:spTree>
    <p:extLst>
      <p:ext uri="{BB962C8B-B14F-4D97-AF65-F5344CB8AC3E}">
        <p14:creationId xmlns:p14="http://schemas.microsoft.com/office/powerpoint/2010/main" val="1713575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Competency Based Education</a:t>
            </a:r>
            <a:br>
              <a:rPr lang="en-US" dirty="0" smtClean="0"/>
            </a:br>
            <a:r>
              <a:rPr lang="en-US" dirty="0" smtClean="0"/>
              <a:t>An Adult Learning Tool</a:t>
            </a:r>
            <a:endParaRPr lang="en-US" dirty="0"/>
          </a:p>
        </p:txBody>
      </p:sp>
      <p:sp>
        <p:nvSpPr>
          <p:cNvPr id="3" name="Content Placeholder 2"/>
          <p:cNvSpPr>
            <a:spLocks noGrp="1"/>
          </p:cNvSpPr>
          <p:nvPr>
            <p:ph idx="1"/>
          </p:nvPr>
        </p:nvSpPr>
        <p:spPr/>
        <p:txBody>
          <a:bodyPr/>
          <a:lstStyle/>
          <a:p>
            <a:r>
              <a:rPr lang="en-US" dirty="0" smtClean="0"/>
              <a:t>Competencies </a:t>
            </a:r>
          </a:p>
          <a:p>
            <a:pPr lvl="1"/>
            <a:r>
              <a:rPr lang="en-US" dirty="0" smtClean="0"/>
              <a:t>increases the transparency of what one is to learn</a:t>
            </a:r>
          </a:p>
          <a:p>
            <a:pPr lvl="2"/>
            <a:r>
              <a:rPr lang="en-US" dirty="0" smtClean="0"/>
              <a:t>Can be broken down into knowledge, skills and abilities</a:t>
            </a:r>
          </a:p>
          <a:p>
            <a:pPr lvl="2"/>
            <a:r>
              <a:rPr lang="en-US" dirty="0" smtClean="0"/>
              <a:t>Are stackable to ensure efficiency of learning</a:t>
            </a:r>
          </a:p>
          <a:p>
            <a:pPr lvl="1"/>
            <a:r>
              <a:rPr lang="en-US" dirty="0" smtClean="0"/>
              <a:t>are measurable so assessments can be easily constructed and ensures the individuals understands the expectations</a:t>
            </a:r>
          </a:p>
          <a:p>
            <a:pPr lvl="1"/>
            <a:r>
              <a:rPr lang="en-US" dirty="0" smtClean="0"/>
              <a:t>Communicates to employers/customer what one can “do” in addition to what they “know”</a:t>
            </a:r>
          </a:p>
          <a:p>
            <a:pPr lvl="1"/>
            <a:endParaRPr lang="en-US" dirty="0"/>
          </a:p>
        </p:txBody>
      </p:sp>
    </p:spTree>
    <p:extLst>
      <p:ext uri="{BB962C8B-B14F-4D97-AF65-F5344CB8AC3E}">
        <p14:creationId xmlns:p14="http://schemas.microsoft.com/office/powerpoint/2010/main" val="3478530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lstStyle/>
          <a:p>
            <a:pPr algn="ctr"/>
            <a:r>
              <a:rPr lang="en-US" sz="2200" smtClean="0"/>
              <a:t>Lester Thurow</a:t>
            </a:r>
            <a:br>
              <a:rPr lang="en-US" sz="2200" smtClean="0"/>
            </a:br>
            <a:r>
              <a:rPr lang="en-US" sz="2200" smtClean="0"/>
              <a:t>American Economist</a:t>
            </a:r>
          </a:p>
        </p:txBody>
      </p:sp>
      <p:sp>
        <p:nvSpPr>
          <p:cNvPr id="28675" name="Rectangle 3"/>
          <p:cNvSpPr>
            <a:spLocks noGrp="1" noChangeArrowheads="1"/>
          </p:cNvSpPr>
          <p:nvPr>
            <p:ph type="body" idx="4294967295"/>
          </p:nvPr>
        </p:nvSpPr>
        <p:spPr>
          <a:xfrm>
            <a:off x="457200" y="1892300"/>
            <a:ext cx="8304213" cy="4033838"/>
          </a:xfrm>
        </p:spPr>
        <p:txBody>
          <a:bodyPr/>
          <a:lstStyle/>
          <a:p>
            <a:r>
              <a:rPr lang="en-US" smtClean="0"/>
              <a:t>“</a:t>
            </a:r>
            <a:r>
              <a:rPr lang="en-US" sz="3200" smtClean="0"/>
              <a:t>The skills of the workforce are going to be the competitive weapon of the 21</a:t>
            </a:r>
            <a:r>
              <a:rPr lang="en-US" sz="3200" baseline="30000" smtClean="0"/>
              <a:t>st</a:t>
            </a:r>
            <a:r>
              <a:rPr lang="en-US" sz="3200" smtClean="0"/>
              <a:t> century. Brain power will create new technologies, but skilled labor will be the arms and legs that allow one to employ the new product and processing technologies that are being generated.  Skilled people become the only competitive advantage.”</a:t>
            </a:r>
          </a:p>
        </p:txBody>
      </p:sp>
      <p:sp>
        <p:nvSpPr>
          <p:cNvPr id="4" name="Date Placeholder 3"/>
          <p:cNvSpPr>
            <a:spLocks noGrp="1"/>
          </p:cNvSpPr>
          <p:nvPr>
            <p:ph type="dt" sz="half" idx="10"/>
          </p:nvPr>
        </p:nvSpPr>
        <p:spPr/>
        <p:txBody>
          <a:bodyPr/>
          <a:lstStyle/>
          <a:p>
            <a:pPr>
              <a:defRPr/>
            </a:pPr>
            <a:r>
              <a:rPr lang="en-US" smtClean="0"/>
              <a:t>RS/02 - 2012-08-05</a:t>
            </a:r>
            <a:endParaRPr lang="en-GB"/>
          </a:p>
        </p:txBody>
      </p:sp>
    </p:spTree>
    <p:extLst>
      <p:ext uri="{BB962C8B-B14F-4D97-AF65-F5344CB8AC3E}">
        <p14:creationId xmlns:p14="http://schemas.microsoft.com/office/powerpoint/2010/main" val="3511608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dt" sz="quarter" idx="10"/>
          </p:nvPr>
        </p:nvSpPr>
        <p:spPr>
          <a:noFill/>
          <a:ln>
            <a:miter lim="800000"/>
            <a:headEnd/>
            <a:tailEnd/>
          </a:ln>
        </p:spPr>
        <p:txBody>
          <a:bodyPr/>
          <a:lstStyle/>
          <a:p>
            <a:r>
              <a:rPr lang="en-US" smtClean="0">
                <a:ea typeface="ＭＳ Ｐゴシック"/>
                <a:cs typeface="ＭＳ Ｐゴシック"/>
              </a:rPr>
              <a:t>RS/02 - 2012-08-05</a:t>
            </a:r>
            <a:endParaRPr lang="en-GB" smtClean="0">
              <a:ea typeface="ＭＳ Ｐゴシック"/>
              <a:cs typeface="ＭＳ Ｐゴシック"/>
            </a:endParaRPr>
          </a:p>
        </p:txBody>
      </p:sp>
      <p:sp>
        <p:nvSpPr>
          <p:cNvPr id="22532" name="Rectangle 2"/>
          <p:cNvSpPr>
            <a:spLocks noGrp="1" noChangeArrowheads="1"/>
          </p:cNvSpPr>
          <p:nvPr>
            <p:ph type="title" idx="4294967295"/>
          </p:nvPr>
        </p:nvSpPr>
        <p:spPr/>
        <p:txBody>
          <a:bodyPr>
            <a:normAutofit fontScale="90000"/>
          </a:bodyPr>
          <a:lstStyle/>
          <a:p>
            <a:pPr algn="ctr"/>
            <a:r>
              <a:rPr lang="en-GB" smtClean="0">
                <a:ea typeface="ＭＳ Ｐゴシック"/>
                <a:cs typeface="ＭＳ Ｐゴシック"/>
              </a:rPr>
              <a:t>Economic Development of a Country</a:t>
            </a:r>
          </a:p>
        </p:txBody>
      </p:sp>
      <p:sp>
        <p:nvSpPr>
          <p:cNvPr id="22533" name="Rectangle 3"/>
          <p:cNvSpPr>
            <a:spLocks noGrp="1" noChangeArrowheads="1"/>
          </p:cNvSpPr>
          <p:nvPr>
            <p:ph type="body" idx="4294967295"/>
          </p:nvPr>
        </p:nvSpPr>
        <p:spPr>
          <a:xfrm>
            <a:off x="457200" y="1301750"/>
            <a:ext cx="8305800" cy="4725988"/>
          </a:xfrm>
        </p:spPr>
        <p:txBody>
          <a:bodyPr>
            <a:normAutofit/>
          </a:bodyPr>
          <a:lstStyle/>
          <a:p>
            <a:pPr marL="0" indent="0">
              <a:buNone/>
            </a:pPr>
            <a:endParaRPr lang="en-GB" sz="2000" dirty="0" smtClean="0">
              <a:ea typeface="ＭＳ Ｐゴシック"/>
              <a:cs typeface="ＭＳ Ｐゴシック"/>
            </a:endParaRPr>
          </a:p>
          <a:p>
            <a:pPr marL="266700" indent="-266700"/>
            <a:r>
              <a:rPr lang="en-GB" sz="2000" dirty="0" smtClean="0">
                <a:ea typeface="ＭＳ Ｐゴシック"/>
                <a:cs typeface="ＭＳ Ｐゴシック"/>
              </a:rPr>
              <a:t>Building Human Capital is crucial to developing quality Services and is the KEY to economic growth of a country</a:t>
            </a:r>
          </a:p>
          <a:p>
            <a:pPr marL="266700" indent="-266700"/>
            <a:r>
              <a:rPr lang="en-GB" sz="2000" dirty="0" smtClean="0">
                <a:ea typeface="ＭＳ Ｐゴシック"/>
                <a:cs typeface="ＭＳ Ｐゴシック"/>
              </a:rPr>
              <a:t>Research indicates that the differentiating factors between well developed countries vs developing countries</a:t>
            </a:r>
          </a:p>
          <a:p>
            <a:pPr marL="742950" lvl="1" indent="-285750"/>
            <a:r>
              <a:rPr lang="en-GB" sz="2000" dirty="0" smtClean="0">
                <a:ea typeface="ＭＳ Ｐゴシック"/>
                <a:cs typeface="ＭＳ Ｐゴシック"/>
              </a:rPr>
              <a:t>Availability of high quality specialized business and professional services</a:t>
            </a:r>
          </a:p>
          <a:p>
            <a:pPr marL="742950" lvl="1" indent="-285750"/>
            <a:r>
              <a:rPr lang="en-GB" sz="2000" dirty="0" smtClean="0">
                <a:ea typeface="ＭＳ Ｐゴシック"/>
                <a:cs typeface="ＭＳ Ｐゴシック"/>
              </a:rPr>
              <a:t>Availability of “credentialed” personnel and professional standards</a:t>
            </a:r>
          </a:p>
          <a:p>
            <a:pPr marL="742950" lvl="1" indent="-285750"/>
            <a:r>
              <a:rPr lang="en-GB" sz="2000" dirty="0" smtClean="0">
                <a:ea typeface="ＭＳ Ｐゴシック"/>
                <a:cs typeface="ＭＳ Ｐゴシック"/>
              </a:rPr>
              <a:t>Need for skills training and the verification of those skills</a:t>
            </a:r>
          </a:p>
          <a:p>
            <a:pPr marL="742950" lvl="1" indent="-285750">
              <a:buFont typeface="Arial" charset="0"/>
              <a:buNone/>
            </a:pPr>
            <a:endParaRPr lang="en-GB" sz="2000" dirty="0" smtClean="0">
              <a:ea typeface="ＭＳ Ｐゴシック"/>
              <a:cs typeface="ＭＳ Ｐゴシック"/>
            </a:endParaRPr>
          </a:p>
          <a:p>
            <a:pPr marL="742950" lvl="1" indent="-285750"/>
            <a:endParaRPr lang="en-GB" sz="2000" dirty="0" smtClean="0">
              <a:ea typeface="ＭＳ Ｐゴシック"/>
              <a:cs typeface="ＭＳ Ｐゴシック"/>
            </a:endParaRPr>
          </a:p>
        </p:txBody>
      </p:sp>
    </p:spTree>
    <p:extLst>
      <p:ext uri="{BB962C8B-B14F-4D97-AF65-F5344CB8AC3E}">
        <p14:creationId xmlns:p14="http://schemas.microsoft.com/office/powerpoint/2010/main" val="3512781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algn="ctr"/>
            <a:r>
              <a:rPr lang="en-US" smtClean="0"/>
              <a:t>Focus of Economic Development</a:t>
            </a:r>
          </a:p>
        </p:txBody>
      </p:sp>
      <p:sp>
        <p:nvSpPr>
          <p:cNvPr id="27651" name="Rectangle 3"/>
          <p:cNvSpPr>
            <a:spLocks noGrp="1" noChangeArrowheads="1"/>
          </p:cNvSpPr>
          <p:nvPr>
            <p:ph type="body" idx="4294967295"/>
          </p:nvPr>
        </p:nvSpPr>
        <p:spPr>
          <a:xfrm>
            <a:off x="455613" y="1654175"/>
            <a:ext cx="8305800" cy="4033838"/>
          </a:xfrm>
        </p:spPr>
        <p:txBody>
          <a:bodyPr>
            <a:normAutofit lnSpcReduction="10000"/>
          </a:bodyPr>
          <a:lstStyle/>
          <a:p>
            <a:r>
              <a:rPr lang="en-US" smtClean="0"/>
              <a:t>In the Past</a:t>
            </a:r>
          </a:p>
          <a:p>
            <a:pPr lvl="1"/>
            <a:r>
              <a:rPr lang="en-US" smtClean="0"/>
              <a:t>Production and automation</a:t>
            </a:r>
          </a:p>
          <a:p>
            <a:pPr lvl="1"/>
            <a:r>
              <a:rPr lang="en-US" smtClean="0"/>
              <a:t>Product</a:t>
            </a:r>
          </a:p>
          <a:p>
            <a:r>
              <a:rPr lang="en-US" smtClean="0"/>
              <a:t>In the Present Economy</a:t>
            </a:r>
          </a:p>
          <a:p>
            <a:pPr lvl="1"/>
            <a:r>
              <a:rPr lang="en-US" smtClean="0"/>
              <a:t>People are the focus</a:t>
            </a:r>
          </a:p>
          <a:p>
            <a:pPr lvl="1"/>
            <a:r>
              <a:rPr lang="en-US" smtClean="0"/>
              <a:t>Competent workers are key</a:t>
            </a:r>
          </a:p>
          <a:p>
            <a:pPr lvl="1"/>
            <a:r>
              <a:rPr lang="en-US" smtClean="0"/>
              <a:t>People provide the credibility and competitive edge</a:t>
            </a:r>
          </a:p>
          <a:p>
            <a:pPr lvl="1">
              <a:buFont typeface="Arial" charset="0"/>
              <a:buNone/>
            </a:pPr>
            <a:endParaRPr lang="en-US" smtClean="0"/>
          </a:p>
          <a:p>
            <a:endParaRPr lang="en-US" smtClean="0"/>
          </a:p>
          <a:p>
            <a:endParaRPr lang="en-US" smtClean="0"/>
          </a:p>
          <a:p>
            <a:endParaRPr lang="en-US" smtClean="0"/>
          </a:p>
        </p:txBody>
      </p:sp>
      <p:sp>
        <p:nvSpPr>
          <p:cNvPr id="4" name="Date Placeholder 3"/>
          <p:cNvSpPr>
            <a:spLocks noGrp="1"/>
          </p:cNvSpPr>
          <p:nvPr>
            <p:ph type="dt" sz="half" idx="10"/>
          </p:nvPr>
        </p:nvSpPr>
        <p:spPr/>
        <p:txBody>
          <a:bodyPr/>
          <a:lstStyle/>
          <a:p>
            <a:pPr>
              <a:defRPr/>
            </a:pPr>
            <a:r>
              <a:rPr lang="en-US" smtClean="0"/>
              <a:t>RS/02 - 2012-08-05</a:t>
            </a:r>
            <a:endParaRPr lang="en-GB"/>
          </a:p>
        </p:txBody>
      </p:sp>
    </p:spTree>
    <p:extLst>
      <p:ext uri="{BB962C8B-B14F-4D97-AF65-F5344CB8AC3E}">
        <p14:creationId xmlns:p14="http://schemas.microsoft.com/office/powerpoint/2010/main" val="1899674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algn="ctr"/>
            <a:r>
              <a:rPr lang="en-US" smtClean="0"/>
              <a:t>Professional/Occupational skills</a:t>
            </a:r>
          </a:p>
        </p:txBody>
      </p:sp>
      <p:sp>
        <p:nvSpPr>
          <p:cNvPr id="29699" name="Rectangle 3"/>
          <p:cNvSpPr>
            <a:spLocks noGrp="1" noChangeArrowheads="1"/>
          </p:cNvSpPr>
          <p:nvPr>
            <p:ph type="body" idx="4294967295"/>
          </p:nvPr>
        </p:nvSpPr>
        <p:spPr>
          <a:xfrm>
            <a:off x="457200" y="1503363"/>
            <a:ext cx="8085138" cy="4422775"/>
          </a:xfrm>
        </p:spPr>
        <p:txBody>
          <a:bodyPr>
            <a:normAutofit fontScale="62500" lnSpcReduction="20000"/>
          </a:bodyPr>
          <a:lstStyle/>
          <a:p>
            <a:r>
              <a:rPr lang="en-US" dirty="0" smtClean="0"/>
              <a:t>While education provides the general knowledge and skills that contribute to human capital, there is increasing need to identify, validate and assess professional skill standards (specific knowledge and skills) to stimulate economic growth.</a:t>
            </a:r>
          </a:p>
          <a:p>
            <a:pPr lvl="1"/>
            <a:r>
              <a:rPr lang="en-US" dirty="0" smtClean="0"/>
              <a:t>Creation of a National Workforce Credentialing Center to build a quality workforce in Zambia</a:t>
            </a:r>
          </a:p>
          <a:p>
            <a:pPr lvl="2"/>
            <a:r>
              <a:rPr lang="en-US" dirty="0" smtClean="0"/>
              <a:t>Provides appropriate “adult focused” training and assessment tools</a:t>
            </a:r>
          </a:p>
          <a:p>
            <a:pPr lvl="2"/>
            <a:r>
              <a:rPr lang="en-US" dirty="0"/>
              <a:t>E</a:t>
            </a:r>
            <a:r>
              <a:rPr lang="en-US" dirty="0" smtClean="0"/>
              <a:t>nsures consistency for all professionals who hold the same “credential”</a:t>
            </a:r>
          </a:p>
          <a:p>
            <a:pPr lvl="3"/>
            <a:r>
              <a:rPr lang="en-US" dirty="0" smtClean="0"/>
              <a:t>Assessment Based Certificate – training measuring learning outcomes</a:t>
            </a:r>
          </a:p>
          <a:p>
            <a:pPr lvl="3"/>
            <a:r>
              <a:rPr lang="en-US" dirty="0" smtClean="0"/>
              <a:t>Certification – Standardized Exams, Re-certification, Mechanism to revoke</a:t>
            </a:r>
          </a:p>
          <a:p>
            <a:pPr lvl="3"/>
            <a:r>
              <a:rPr lang="en-US" dirty="0" smtClean="0"/>
              <a:t>License – legally binding to practice an occupation</a:t>
            </a:r>
          </a:p>
          <a:p>
            <a:pPr lvl="2"/>
            <a:r>
              <a:rPr lang="en-US" dirty="0" smtClean="0"/>
              <a:t>Promotes high quality adult education teachers who have been appropriate educated/trained</a:t>
            </a:r>
          </a:p>
          <a:p>
            <a:pPr lvl="2"/>
            <a:endParaRPr lang="en-US" dirty="0" smtClean="0"/>
          </a:p>
          <a:p>
            <a:r>
              <a:rPr lang="en-US" dirty="0" smtClean="0"/>
              <a:t>Improves employability and earning power</a:t>
            </a:r>
          </a:p>
          <a:p>
            <a:r>
              <a:rPr lang="en-US" dirty="0" smtClean="0"/>
              <a:t>Improves recognition from corporations outside of the country</a:t>
            </a:r>
          </a:p>
          <a:p>
            <a:r>
              <a:rPr lang="en-US" dirty="0" smtClean="0"/>
              <a:t>Increases the mobility of workers within the country and outside of the country</a:t>
            </a:r>
          </a:p>
        </p:txBody>
      </p:sp>
      <p:sp>
        <p:nvSpPr>
          <p:cNvPr id="4" name="Date Placeholder 3"/>
          <p:cNvSpPr>
            <a:spLocks noGrp="1"/>
          </p:cNvSpPr>
          <p:nvPr>
            <p:ph type="dt" sz="half" idx="10"/>
          </p:nvPr>
        </p:nvSpPr>
        <p:spPr/>
        <p:txBody>
          <a:bodyPr/>
          <a:lstStyle/>
          <a:p>
            <a:pPr>
              <a:defRPr/>
            </a:pPr>
            <a:r>
              <a:rPr lang="en-US" smtClean="0"/>
              <a:t>RS/02 - 2012-08-05</a:t>
            </a:r>
            <a:endParaRPr lang="en-GB"/>
          </a:p>
        </p:txBody>
      </p:sp>
    </p:spTree>
    <p:extLst>
      <p:ext uri="{BB962C8B-B14F-4D97-AF65-F5344CB8AC3E}">
        <p14:creationId xmlns:p14="http://schemas.microsoft.com/office/powerpoint/2010/main" val="2932712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SO Sans Images 13">
    <a:dk1>
      <a:srgbClr val="3C3C3C"/>
    </a:dk1>
    <a:lt1>
      <a:srgbClr val="FFFFFF"/>
    </a:lt1>
    <a:dk2>
      <a:srgbClr val="3C3C3C"/>
    </a:dk2>
    <a:lt2>
      <a:srgbClr val="808080"/>
    </a:lt2>
    <a:accent1>
      <a:srgbClr val="4F7DB2"/>
    </a:accent1>
    <a:accent2>
      <a:srgbClr val="3366FF"/>
    </a:accent2>
    <a:accent3>
      <a:srgbClr val="FFFFFF"/>
    </a:accent3>
    <a:accent4>
      <a:srgbClr val="323232"/>
    </a:accent4>
    <a:accent5>
      <a:srgbClr val="B2BFD5"/>
    </a:accent5>
    <a:accent6>
      <a:srgbClr val="2D5CE7"/>
    </a:accent6>
    <a:hlink>
      <a:srgbClr val="CCCC00"/>
    </a:hlink>
    <a:folHlink>
      <a:srgbClr val="FF505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4E2D15-4FC4-46EE-8076-773084488C74}"/>
</file>

<file path=customXml/itemProps2.xml><?xml version="1.0" encoding="utf-8"?>
<ds:datastoreItem xmlns:ds="http://schemas.openxmlformats.org/officeDocument/2006/customXml" ds:itemID="{557255DB-60C2-43B3-93B6-8D4B50355A91}"/>
</file>

<file path=customXml/itemProps3.xml><?xml version="1.0" encoding="utf-8"?>
<ds:datastoreItem xmlns:ds="http://schemas.openxmlformats.org/officeDocument/2006/customXml" ds:itemID="{17448412-4280-4FF5-AD1B-40C7DCED9790}"/>
</file>

<file path=customXml/itemProps4.xml><?xml version="1.0" encoding="utf-8"?>
<ds:datastoreItem xmlns:ds="http://schemas.openxmlformats.org/officeDocument/2006/customXml" ds:itemID="{AB97E09C-019C-4C20-A731-64D4C56F8C60}"/>
</file>

<file path=docProps/app.xml><?xml version="1.0" encoding="utf-8"?>
<Properties xmlns="http://schemas.openxmlformats.org/officeDocument/2006/extended-properties" xmlns:vt="http://schemas.openxmlformats.org/officeDocument/2006/docPropsVTypes">
  <TotalTime>5659</TotalTime>
  <Words>620</Words>
  <Application>Microsoft Office PowerPoint</Application>
  <PresentationFormat>On-screen Show (4:3)</PresentationFormat>
  <Paragraphs>81</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Calibri</vt:lpstr>
      <vt:lpstr>Lucida Grande</vt:lpstr>
      <vt:lpstr>Wingdings</vt:lpstr>
      <vt:lpstr>Office Theme</vt:lpstr>
      <vt:lpstr>PowerPoint Presentation</vt:lpstr>
      <vt:lpstr>PowerPoint Presentation</vt:lpstr>
      <vt:lpstr>PowerPoint Presentation</vt:lpstr>
      <vt:lpstr>PowerPoint Presentation</vt:lpstr>
      <vt:lpstr>Competency Based Education An Adult Learning Tool</vt:lpstr>
      <vt:lpstr>Lester Thurow American Economist</vt:lpstr>
      <vt:lpstr>Economic Development of a Country</vt:lpstr>
      <vt:lpstr>Focus of Economic Development</vt:lpstr>
      <vt:lpstr>Professional/Occupational skills</vt:lpstr>
      <vt:lpstr>for more information</vt:lpstr>
    </vt:vector>
  </TitlesOfParts>
  <Company>American National Standards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Neiman</dc:creator>
  <cp:lastModifiedBy>Sharon Okello</cp:lastModifiedBy>
  <cp:revision>308</cp:revision>
  <cp:lastPrinted>2019-05-06T19:23:32Z</cp:lastPrinted>
  <dcterms:created xsi:type="dcterms:W3CDTF">2014-02-18T15:05:59Z</dcterms:created>
  <dcterms:modified xsi:type="dcterms:W3CDTF">2019-09-27T07:00:09Z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e094f753-0a64-498e-aebf-4b27902b4a5f</vt:lpwstr>
  </property>
</Properties>
</file>