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6" r:id="rId3"/>
    <p:sldId id="298" r:id="rId4"/>
    <p:sldId id="297" r:id="rId5"/>
    <p:sldId id="299" r:id="rId6"/>
    <p:sldId id="302" r:id="rId7"/>
    <p:sldId id="303" r:id="rId8"/>
    <p:sldId id="305" r:id="rId9"/>
    <p:sldId id="300" r:id="rId10"/>
    <p:sldId id="304" r:id="rId11"/>
    <p:sldId id="301" r:id="rId12"/>
    <p:sldId id="310" r:id="rId13"/>
    <p:sldId id="306" r:id="rId14"/>
    <p:sldId id="307" r:id="rId15"/>
    <p:sldId id="309" r:id="rId16"/>
    <p:sldId id="311" r:id="rId17"/>
    <p:sldId id="27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E5A"/>
    <a:srgbClr val="0175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86410" autoAdjust="0"/>
  </p:normalViewPr>
  <p:slideViewPr>
    <p:cSldViewPr>
      <p:cViewPr varScale="1">
        <p:scale>
          <a:sx n="78" d="100"/>
          <a:sy n="78" d="100"/>
        </p:scale>
        <p:origin x="136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1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08481A12-A7EB-4E4B-945B-0C4B3AB76066}" type="datetimeFigureOut">
              <a:rPr lang="en-US" smtClean="0"/>
              <a:t>9/17/2019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74AB393C-3B0B-4EAA-9F4B-EE2487738C67}" type="slidenum">
              <a:rPr lang="en-US" smtClean="0"/>
              <a:t>‹#›</a:t>
            </a:fld>
            <a:endParaRPr lang="en-US" dirty="0"/>
          </a:p>
        </p:txBody>
      </p:sp>
    </p:spTree>
    <p:extLst>
      <p:ext uri="{BB962C8B-B14F-4D97-AF65-F5344CB8AC3E}">
        <p14:creationId xmlns:p14="http://schemas.microsoft.com/office/powerpoint/2010/main" val="945883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a:lstStyle/>
          <a:p>
            <a:endParaRPr lang="en-GB" smtClean="0">
              <a:ea typeface="ＭＳ Ｐゴシック"/>
              <a:cs typeface="ＭＳ Ｐゴシック"/>
            </a:endParaRPr>
          </a:p>
        </p:txBody>
      </p:sp>
    </p:spTree>
    <p:extLst>
      <p:ext uri="{BB962C8B-B14F-4D97-AF65-F5344CB8AC3E}">
        <p14:creationId xmlns:p14="http://schemas.microsoft.com/office/powerpoint/2010/main" val="3217371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 y="609600"/>
            <a:ext cx="7610475" cy="3581400"/>
          </a:xfrm>
          <a:prstGeom prst="rect">
            <a:avLst/>
          </a:prstGeom>
        </p:spPr>
      </p:pic>
    </p:spTree>
    <p:extLst>
      <p:ext uri="{BB962C8B-B14F-4D97-AF65-F5344CB8AC3E}">
        <p14:creationId xmlns:p14="http://schemas.microsoft.com/office/powerpoint/2010/main" val="24352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00101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70C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85351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2959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6632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SO Sans Images">
    <p:spTree>
      <p:nvGrpSpPr>
        <p:cNvPr id="1" name=""/>
        <p:cNvGrpSpPr/>
        <p:nvPr/>
      </p:nvGrpSpPr>
      <p:grpSpPr>
        <a:xfrm>
          <a:off x="0" y="0"/>
          <a:ext cx="0" cy="0"/>
          <a:chOff x="0" y="0"/>
          <a:chExt cx="0" cy="0"/>
        </a:xfrm>
      </p:grpSpPr>
      <p:sp>
        <p:nvSpPr>
          <p:cNvPr id="4" name="Rectangle 14"/>
          <p:cNvSpPr>
            <a:spLocks noGrp="1" noChangeArrowheads="1"/>
          </p:cNvSpPr>
          <p:nvPr>
            <p:ph type="title"/>
          </p:nvPr>
        </p:nvSpPr>
        <p:spPr bwMode="auto">
          <a:xfrm>
            <a:off x="457200" y="533400"/>
            <a:ext cx="8305800" cy="719138"/>
          </a:xfrm>
          <a:prstGeom prst="rect">
            <a:avLst/>
          </a:prstGeom>
          <a:noFill/>
          <a:ln w="9525">
            <a:noFill/>
            <a:miter lim="800000"/>
            <a:headEnd/>
            <a:tailEnd/>
          </a:ln>
        </p:spPr>
        <p:txBody>
          <a:bodyPr/>
          <a:lstStyle>
            <a:lvl1pPr>
              <a:defRPr sz="2600" b="1" i="0">
                <a:solidFill>
                  <a:srgbClr val="18619E"/>
                </a:solidFill>
                <a:latin typeface="Arial"/>
                <a:cs typeface="Arial"/>
              </a:defRPr>
            </a:lvl1pPr>
          </a:lstStyle>
          <a:p>
            <a:pPr lvl="0"/>
            <a:r>
              <a:rPr lang="fr-FR" noProof="0" dirty="0" smtClean="0"/>
              <a:t>Cliquez et modifiez le titre</a:t>
            </a:r>
            <a:endParaRPr lang="fr-FR" dirty="0"/>
          </a:p>
        </p:txBody>
      </p:sp>
      <p:sp>
        <p:nvSpPr>
          <p:cNvPr id="10" name="Espace réservé du contenu 2"/>
          <p:cNvSpPr>
            <a:spLocks noGrp="1"/>
          </p:cNvSpPr>
          <p:nvPr>
            <p:ph idx="1"/>
          </p:nvPr>
        </p:nvSpPr>
        <p:spPr>
          <a:xfrm>
            <a:off x="455613" y="1298575"/>
            <a:ext cx="8307387" cy="4568825"/>
          </a:xfrm>
          <a:prstGeom prst="rect">
            <a:avLst/>
          </a:prstGeom>
        </p:spPr>
        <p:txBody>
          <a:bodyPr/>
          <a:lstStyle>
            <a:lvl1pPr marL="0" marR="0" indent="288000" algn="l" defTabSz="914400" rtl="0" eaLnBrk="0" fontAlgn="base" latinLnBrk="0" hangingPunct="0">
              <a:lnSpc>
                <a:spcPct val="100000"/>
              </a:lnSpc>
              <a:spcBef>
                <a:spcPct val="0"/>
              </a:spcBef>
              <a:spcAft>
                <a:spcPct val="0"/>
              </a:spcAft>
              <a:buClrTx/>
              <a:buSzTx/>
              <a:buFont typeface="Wingdings" charset="2"/>
              <a:buChar char="§"/>
              <a:tabLst/>
              <a:defRPr sz="2200">
                <a:solidFill>
                  <a:srgbClr val="3C3C3C"/>
                </a:solidFill>
                <a:latin typeface="Arial"/>
                <a:cs typeface="Arial"/>
              </a:defRPr>
            </a:lvl1pPr>
            <a:lvl2pPr marL="360000" marR="0" indent="288000" algn="l" defTabSz="914400" rtl="0" eaLnBrk="0" fontAlgn="base" latinLnBrk="0" hangingPunct="0">
              <a:lnSpc>
                <a:spcPct val="100000"/>
              </a:lnSpc>
              <a:spcBef>
                <a:spcPts val="600"/>
              </a:spcBef>
              <a:spcAft>
                <a:spcPct val="0"/>
              </a:spcAft>
              <a:buClrTx/>
              <a:buSzTx/>
              <a:buFont typeface="Lucida Grande"/>
              <a:buChar char="–"/>
              <a:tabLst/>
              <a:defRPr sz="2200">
                <a:solidFill>
                  <a:srgbClr val="3C3C3C"/>
                </a:solidFill>
                <a:latin typeface="Arial"/>
                <a:cs typeface="Arial"/>
              </a:defRPr>
            </a:lvl2pPr>
            <a:lvl3pPr marL="648000" marR="0" indent="288000" algn="l" defTabSz="914400" rtl="0" eaLnBrk="0" fontAlgn="base" latinLnBrk="0" hangingPunct="0">
              <a:lnSpc>
                <a:spcPct val="100000"/>
              </a:lnSpc>
              <a:spcBef>
                <a:spcPts val="600"/>
              </a:spcBef>
              <a:spcAft>
                <a:spcPct val="0"/>
              </a:spcAft>
              <a:buClrTx/>
              <a:buSzTx/>
              <a:buFont typeface="Lucida Grande"/>
              <a:buChar char="–"/>
              <a:tabLst/>
              <a:defRPr sz="2200">
                <a:solidFill>
                  <a:srgbClr val="3C3C3C"/>
                </a:solidFill>
                <a:latin typeface="Arial"/>
                <a:cs typeface="Arial"/>
              </a:defRPr>
            </a:lvl3p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p:txBody>
      </p:sp>
      <p:sp>
        <p:nvSpPr>
          <p:cNvPr id="5" name="Rectangle 7"/>
          <p:cNvSpPr>
            <a:spLocks noGrp="1" noChangeArrowheads="1"/>
          </p:cNvSpPr>
          <p:nvPr>
            <p:ph type="dt" sz="half" idx="10"/>
          </p:nvPr>
        </p:nvSpPr>
        <p:spPr/>
        <p:txBody>
          <a:bodyPr/>
          <a:lstStyle>
            <a:lvl1pPr>
              <a:defRPr/>
            </a:lvl1pPr>
          </a:lstStyle>
          <a:p>
            <a:pPr>
              <a:defRPr/>
            </a:pPr>
            <a:r>
              <a:rPr lang="en-US" smtClean="0"/>
              <a:t>RS/02 - 2012-08-05</a:t>
            </a:r>
            <a:endParaRPr lang="en-GB"/>
          </a:p>
        </p:txBody>
      </p:sp>
      <p:sp>
        <p:nvSpPr>
          <p:cNvPr id="6" name="Rectangle 8"/>
          <p:cNvSpPr>
            <a:spLocks noGrp="1" noChangeArrowheads="1"/>
          </p:cNvSpPr>
          <p:nvPr>
            <p:ph type="ftr" sz="quarter" idx="11"/>
          </p:nvPr>
        </p:nvSpPr>
        <p:spPr/>
        <p:txBody>
          <a:bodyPr/>
          <a:lstStyle>
            <a:lvl1pPr>
              <a:defRPr/>
            </a:lvl1pPr>
          </a:lstStyle>
          <a:p>
            <a:pPr>
              <a:defRPr/>
            </a:pPr>
            <a:endParaRPr lang="en-GB"/>
          </a:p>
        </p:txBody>
      </p:sp>
      <p:sp>
        <p:nvSpPr>
          <p:cNvPr id="7" name="Rectangle 9"/>
          <p:cNvSpPr>
            <a:spLocks noGrp="1" noChangeArrowheads="1"/>
          </p:cNvSpPr>
          <p:nvPr>
            <p:ph type="sldNum" sz="quarter" idx="12"/>
          </p:nvPr>
        </p:nvSpPr>
        <p:spPr/>
        <p:txBody>
          <a:bodyPr/>
          <a:lstStyle>
            <a:lvl1pPr>
              <a:defRPr/>
            </a:lvl1pPr>
          </a:lstStyle>
          <a:p>
            <a:pPr>
              <a:defRPr/>
            </a:pPr>
            <a:fld id="{6A2AB102-B737-468A-8CED-529D3C194AB9}" type="slidenum">
              <a:rPr lang="en-GB"/>
              <a:pPr>
                <a:defRPr/>
              </a:pPr>
              <a:t>‹#›</a:t>
            </a:fld>
            <a:endParaRPr lang="en-GB"/>
          </a:p>
        </p:txBody>
      </p:sp>
    </p:spTree>
    <p:extLst>
      <p:ext uri="{BB962C8B-B14F-4D97-AF65-F5344CB8AC3E}">
        <p14:creationId xmlns:p14="http://schemas.microsoft.com/office/powerpoint/2010/main" val="283348504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63CB68"/>
              </a:buClr>
              <a:defRPr/>
            </a:lvl1pPr>
            <a:lvl2pPr>
              <a:buClr>
                <a:srgbClr val="63CB68"/>
              </a:buClr>
              <a:defRPr/>
            </a:lvl2pPr>
            <a:lvl3pPr>
              <a:buClr>
                <a:srgbClr val="63CB68"/>
              </a:buClr>
              <a:defRPr/>
            </a:lvl3pPr>
            <a:lvl4pPr>
              <a:buClr>
                <a:srgbClr val="63CB68"/>
              </a:buClr>
              <a:defRPr/>
            </a:lvl4pPr>
            <a:lvl5pPr>
              <a:buClr>
                <a:srgbClr val="63CB68"/>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1">
                    <a:lumMod val="50000"/>
                    <a:lumOff val="50000"/>
                  </a:schemeClr>
                </a:solidFill>
              </a:defRPr>
            </a:lvl1pPr>
          </a:lstStyle>
          <a:p>
            <a:r>
              <a:rPr lang="en-US" dirty="0" smtClean="0"/>
              <a:t>Slide </a:t>
            </a:r>
            <a:fld id="{3251E5A3-D34A-42FD-B46C-F75F1E79F5A4}"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217336"/>
            <a:ext cx="2819400" cy="618893"/>
          </a:xfrm>
          <a:prstGeom prst="rect">
            <a:avLst/>
          </a:prstGeom>
        </p:spPr>
      </p:pic>
    </p:spTree>
    <p:extLst>
      <p:ext uri="{BB962C8B-B14F-4D97-AF65-F5344CB8AC3E}">
        <p14:creationId xmlns:p14="http://schemas.microsoft.com/office/powerpoint/2010/main" val="23019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68310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84588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91241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376678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22088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4035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0C0"/>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58642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Slide </a:t>
            </a:r>
            <a:fld id="{3251E5A3-D34A-42FD-B46C-F75F1E79F5A4}" type="slidenum">
              <a:rPr lang="en-US" smtClean="0"/>
              <a:pPr/>
              <a:t>‹#›</a:t>
            </a:fld>
            <a:endParaRPr lang="en-US" dirty="0"/>
          </a:p>
        </p:txBody>
      </p:sp>
    </p:spTree>
    <p:extLst>
      <p:ext uri="{BB962C8B-B14F-4D97-AF65-F5344CB8AC3E}">
        <p14:creationId xmlns:p14="http://schemas.microsoft.com/office/powerpoint/2010/main" val="316213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xStyles>
    <p:titleStyle>
      <a:lvl1pPr algn="l" defTabSz="9144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25924"/>
            <a:ext cx="6400800" cy="2133600"/>
          </a:xfrm>
          <a:ln>
            <a:solidFill>
              <a:schemeClr val="accent1"/>
            </a:solidFill>
          </a:ln>
        </p:spPr>
        <p:txBody>
          <a:bodyPr/>
          <a:lstStyle/>
          <a:p>
            <a:pPr>
              <a:spcBef>
                <a:spcPts val="600"/>
              </a:spcBef>
              <a:spcAft>
                <a:spcPts val="600"/>
              </a:spcAft>
            </a:pPr>
            <a:endParaRPr lang="en-US" sz="2000" b="1" dirty="0" smtClean="0">
              <a:solidFill>
                <a:srgbClr val="0070C0"/>
              </a:solidFill>
            </a:endParaRPr>
          </a:p>
          <a:p>
            <a:pPr>
              <a:spcBef>
                <a:spcPts val="600"/>
              </a:spcBef>
              <a:spcAft>
                <a:spcPts val="600"/>
              </a:spcAft>
            </a:pPr>
            <a:r>
              <a:rPr lang="en-US" sz="2000" dirty="0" smtClean="0">
                <a:solidFill>
                  <a:srgbClr val="0070C0"/>
                </a:solidFill>
              </a:rPr>
              <a:t>Adult Learning – the use of “Experience”</a:t>
            </a:r>
            <a:br>
              <a:rPr lang="en-US" sz="2000" dirty="0" smtClean="0">
                <a:solidFill>
                  <a:srgbClr val="0070C0"/>
                </a:solidFill>
              </a:rPr>
            </a:br>
            <a:r>
              <a:rPr lang="en-US" sz="2000" dirty="0" smtClean="0">
                <a:solidFill>
                  <a:srgbClr val="0070C0"/>
                </a:solidFill>
              </a:rPr>
              <a:t/>
            </a:r>
            <a:br>
              <a:rPr lang="en-US" sz="2000" dirty="0" smtClean="0">
                <a:solidFill>
                  <a:srgbClr val="0070C0"/>
                </a:solidFill>
              </a:rPr>
            </a:br>
            <a:r>
              <a:rPr lang="en-US" sz="2000" dirty="0" smtClean="0"/>
              <a:t>Roy Swift, Ph.D., Executive Director, Workcred</a:t>
            </a:r>
          </a:p>
          <a:p>
            <a:pPr>
              <a:spcBef>
                <a:spcPts val="600"/>
              </a:spcBef>
              <a:spcAft>
                <a:spcPts val="600"/>
              </a:spcAft>
            </a:pPr>
            <a:endParaRPr lang="en-US" sz="2000" dirty="0" smtClean="0"/>
          </a:p>
        </p:txBody>
      </p:sp>
    </p:spTree>
    <p:extLst>
      <p:ext uri="{BB962C8B-B14F-4D97-AF65-F5344CB8AC3E}">
        <p14:creationId xmlns:p14="http://schemas.microsoft.com/office/powerpoint/2010/main" val="2085519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Andragogy </a:t>
            </a:r>
            <a:endParaRPr lang="en-US" dirty="0"/>
          </a:p>
        </p:txBody>
      </p:sp>
      <p:sp>
        <p:nvSpPr>
          <p:cNvPr id="3" name="Content Placeholder 2"/>
          <p:cNvSpPr>
            <a:spLocks noGrp="1"/>
          </p:cNvSpPr>
          <p:nvPr>
            <p:ph idx="1"/>
          </p:nvPr>
        </p:nvSpPr>
        <p:spPr/>
        <p:txBody>
          <a:bodyPr/>
          <a:lstStyle/>
          <a:p>
            <a:r>
              <a:rPr lang="en-US" dirty="0" smtClean="0"/>
              <a:t>Views learning as an internal process – the individual takes the “input” from external sources and organizes it according to their experiences to create “learning” </a:t>
            </a:r>
          </a:p>
          <a:p>
            <a:r>
              <a:rPr lang="en-US" dirty="0" smtClean="0"/>
              <a:t>Methods that involve individuals thru self-directed inquiry will produce the greatest learning and will be retained.</a:t>
            </a:r>
            <a:endParaRPr lang="en-US" dirty="0"/>
          </a:p>
        </p:txBody>
      </p:sp>
    </p:spTree>
    <p:extLst>
      <p:ext uri="{BB962C8B-B14F-4D97-AF65-F5344CB8AC3E}">
        <p14:creationId xmlns:p14="http://schemas.microsoft.com/office/powerpoint/2010/main" val="54964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 Directed Learning</a:t>
            </a:r>
            <a:endParaRPr lang="en-US" dirty="0"/>
          </a:p>
        </p:txBody>
      </p:sp>
      <p:sp>
        <p:nvSpPr>
          <p:cNvPr id="3" name="Content Placeholder 2"/>
          <p:cNvSpPr>
            <a:spLocks noGrp="1"/>
          </p:cNvSpPr>
          <p:nvPr>
            <p:ph idx="1"/>
          </p:nvPr>
        </p:nvSpPr>
        <p:spPr/>
        <p:txBody>
          <a:bodyPr>
            <a:normAutofit/>
          </a:bodyPr>
          <a:lstStyle/>
          <a:p>
            <a:r>
              <a:rPr lang="en-US" dirty="0" smtClean="0"/>
              <a:t>Requires a positive past experience with learning</a:t>
            </a:r>
          </a:p>
          <a:p>
            <a:pPr lvl="1"/>
            <a:r>
              <a:rPr lang="en-US" dirty="0" smtClean="0"/>
              <a:t>Competence builds intrinsic motivation to self-direct</a:t>
            </a:r>
          </a:p>
          <a:p>
            <a:r>
              <a:rPr lang="en-US" dirty="0" smtClean="0"/>
              <a:t>Requires foundational knowledge upon which to self direct</a:t>
            </a:r>
          </a:p>
          <a:p>
            <a:r>
              <a:rPr lang="en-US" dirty="0" smtClean="0"/>
              <a:t>Basic knowledge of how to access resources associated with the content</a:t>
            </a:r>
          </a:p>
          <a:p>
            <a:pPr lvl="1"/>
            <a:endParaRPr lang="en-US" dirty="0"/>
          </a:p>
        </p:txBody>
      </p:sp>
    </p:spTree>
    <p:extLst>
      <p:ext uri="{BB962C8B-B14F-4D97-AF65-F5344CB8AC3E}">
        <p14:creationId xmlns:p14="http://schemas.microsoft.com/office/powerpoint/2010/main" val="422051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algn="ctr"/>
            <a:r>
              <a:rPr lang="en-US" sz="2200" smtClean="0"/>
              <a:t>Lester Thurow</a:t>
            </a:r>
            <a:br>
              <a:rPr lang="en-US" sz="2200" smtClean="0"/>
            </a:br>
            <a:r>
              <a:rPr lang="en-US" sz="2200" smtClean="0"/>
              <a:t>American Economist</a:t>
            </a:r>
          </a:p>
        </p:txBody>
      </p:sp>
      <p:sp>
        <p:nvSpPr>
          <p:cNvPr id="28675" name="Rectangle 3"/>
          <p:cNvSpPr>
            <a:spLocks noGrp="1" noChangeArrowheads="1"/>
          </p:cNvSpPr>
          <p:nvPr>
            <p:ph type="body" idx="4294967295"/>
          </p:nvPr>
        </p:nvSpPr>
        <p:spPr>
          <a:xfrm>
            <a:off x="457200" y="1892300"/>
            <a:ext cx="8304213" cy="4033838"/>
          </a:xfrm>
        </p:spPr>
        <p:txBody>
          <a:bodyPr/>
          <a:lstStyle/>
          <a:p>
            <a:r>
              <a:rPr lang="en-US" smtClean="0"/>
              <a:t>“</a:t>
            </a:r>
            <a:r>
              <a:rPr lang="en-US" sz="3200" smtClean="0"/>
              <a:t>The skills of the workforce are going to be the competitive weapon of the 21</a:t>
            </a:r>
            <a:r>
              <a:rPr lang="en-US" sz="3200" baseline="30000" smtClean="0"/>
              <a:t>st</a:t>
            </a:r>
            <a:r>
              <a:rPr lang="en-US" sz="3200" smtClean="0"/>
              <a:t> century. Brain power will create new technologies, but skilled labor will be the arms and legs that allow one to employ the new product and processing technologies that are being generated.  Skilled people become the only competitive advantage.”</a:t>
            </a:r>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3511608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dt" sz="quarter" idx="10"/>
          </p:nvPr>
        </p:nvSpPr>
        <p:spPr>
          <a:noFill/>
          <a:ln>
            <a:miter lim="800000"/>
            <a:headEnd/>
            <a:tailEnd/>
          </a:ln>
        </p:spPr>
        <p:txBody>
          <a:bodyPr/>
          <a:lstStyle/>
          <a:p>
            <a:r>
              <a:rPr lang="en-US" smtClean="0">
                <a:ea typeface="ＭＳ Ｐゴシック"/>
                <a:cs typeface="ＭＳ Ｐゴシック"/>
              </a:rPr>
              <a:t>RS/02 - 2012-08-05</a:t>
            </a:r>
            <a:endParaRPr lang="en-GB" smtClean="0">
              <a:ea typeface="ＭＳ Ｐゴシック"/>
              <a:cs typeface="ＭＳ Ｐゴシック"/>
            </a:endParaRPr>
          </a:p>
        </p:txBody>
      </p:sp>
      <p:sp>
        <p:nvSpPr>
          <p:cNvPr id="22532" name="Rectangle 2"/>
          <p:cNvSpPr>
            <a:spLocks noGrp="1" noChangeArrowheads="1"/>
          </p:cNvSpPr>
          <p:nvPr>
            <p:ph type="title" idx="4294967295"/>
          </p:nvPr>
        </p:nvSpPr>
        <p:spPr/>
        <p:txBody>
          <a:bodyPr>
            <a:normAutofit fontScale="90000"/>
          </a:bodyPr>
          <a:lstStyle/>
          <a:p>
            <a:pPr algn="ctr"/>
            <a:r>
              <a:rPr lang="en-GB" smtClean="0">
                <a:ea typeface="ＭＳ Ｐゴシック"/>
                <a:cs typeface="ＭＳ Ｐゴシック"/>
              </a:rPr>
              <a:t>Economic Development of a Country</a:t>
            </a:r>
          </a:p>
        </p:txBody>
      </p:sp>
      <p:sp>
        <p:nvSpPr>
          <p:cNvPr id="22533" name="Rectangle 3"/>
          <p:cNvSpPr>
            <a:spLocks noGrp="1" noChangeArrowheads="1"/>
          </p:cNvSpPr>
          <p:nvPr>
            <p:ph type="body" idx="4294967295"/>
          </p:nvPr>
        </p:nvSpPr>
        <p:spPr>
          <a:xfrm>
            <a:off x="457200" y="1301750"/>
            <a:ext cx="8305800" cy="4725988"/>
          </a:xfrm>
        </p:spPr>
        <p:txBody>
          <a:bodyPr>
            <a:normAutofit/>
          </a:bodyPr>
          <a:lstStyle/>
          <a:p>
            <a:pPr marL="0" indent="0">
              <a:buNone/>
            </a:pPr>
            <a:endParaRPr lang="en-GB" sz="2000" dirty="0" smtClean="0">
              <a:ea typeface="ＭＳ Ｐゴシック"/>
              <a:cs typeface="ＭＳ Ｐゴシック"/>
            </a:endParaRPr>
          </a:p>
          <a:p>
            <a:pPr marL="266700" indent="-266700"/>
            <a:r>
              <a:rPr lang="en-GB" sz="2000" dirty="0" smtClean="0">
                <a:ea typeface="ＭＳ Ｐゴシック"/>
                <a:cs typeface="ＭＳ Ｐゴシック"/>
              </a:rPr>
              <a:t>Building Human Capital is crucial to developing quality Services and is the KEY to economic growth of a country</a:t>
            </a:r>
          </a:p>
          <a:p>
            <a:pPr marL="266700" indent="-266700"/>
            <a:r>
              <a:rPr lang="en-GB" sz="2000" dirty="0" smtClean="0">
                <a:ea typeface="ＭＳ Ｐゴシック"/>
                <a:cs typeface="ＭＳ Ｐゴシック"/>
              </a:rPr>
              <a:t>Research indicates that the differentiating factors between well developed countries vs developing countries</a:t>
            </a:r>
          </a:p>
          <a:p>
            <a:pPr marL="742950" lvl="1" indent="-285750"/>
            <a:r>
              <a:rPr lang="en-GB" sz="2000" dirty="0" smtClean="0">
                <a:ea typeface="ＭＳ Ｐゴシック"/>
                <a:cs typeface="ＭＳ Ｐゴシック"/>
              </a:rPr>
              <a:t>Availability of high quality specialized business and professional services</a:t>
            </a:r>
          </a:p>
          <a:p>
            <a:pPr marL="742950" lvl="1" indent="-285750"/>
            <a:r>
              <a:rPr lang="en-GB" sz="2000" dirty="0" smtClean="0">
                <a:ea typeface="ＭＳ Ｐゴシック"/>
                <a:cs typeface="ＭＳ Ｐゴシック"/>
              </a:rPr>
              <a:t>Availability of “credentialed” personnel and professional standards</a:t>
            </a:r>
          </a:p>
          <a:p>
            <a:pPr marL="742950" lvl="1" indent="-285750"/>
            <a:r>
              <a:rPr lang="en-GB" sz="2000" dirty="0" smtClean="0">
                <a:ea typeface="ＭＳ Ｐゴシック"/>
                <a:cs typeface="ＭＳ Ｐゴシック"/>
              </a:rPr>
              <a:t>Need for skills training and the verification of those skills</a:t>
            </a:r>
          </a:p>
          <a:p>
            <a:pPr marL="742950" lvl="1" indent="-285750">
              <a:buFont typeface="Arial" charset="0"/>
              <a:buNone/>
            </a:pPr>
            <a:endParaRPr lang="en-GB" sz="2000" dirty="0" smtClean="0">
              <a:ea typeface="ＭＳ Ｐゴシック"/>
              <a:cs typeface="ＭＳ Ｐゴシック"/>
            </a:endParaRPr>
          </a:p>
          <a:p>
            <a:pPr marL="742950" lvl="1" indent="-285750"/>
            <a:endParaRPr lang="en-GB" sz="2000" dirty="0" smtClean="0">
              <a:ea typeface="ＭＳ Ｐゴシック"/>
              <a:cs typeface="ＭＳ Ｐゴシック"/>
            </a:endParaRPr>
          </a:p>
        </p:txBody>
      </p:sp>
    </p:spTree>
    <p:extLst>
      <p:ext uri="{BB962C8B-B14F-4D97-AF65-F5344CB8AC3E}">
        <p14:creationId xmlns:p14="http://schemas.microsoft.com/office/powerpoint/2010/main" val="3512781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algn="ctr"/>
            <a:r>
              <a:rPr lang="en-US" smtClean="0"/>
              <a:t>Focus of Economic Development</a:t>
            </a:r>
          </a:p>
        </p:txBody>
      </p:sp>
      <p:sp>
        <p:nvSpPr>
          <p:cNvPr id="27651" name="Rectangle 3"/>
          <p:cNvSpPr>
            <a:spLocks noGrp="1" noChangeArrowheads="1"/>
          </p:cNvSpPr>
          <p:nvPr>
            <p:ph type="body" idx="4294967295"/>
          </p:nvPr>
        </p:nvSpPr>
        <p:spPr>
          <a:xfrm>
            <a:off x="455613" y="1654175"/>
            <a:ext cx="8305800" cy="4033838"/>
          </a:xfrm>
        </p:spPr>
        <p:txBody>
          <a:bodyPr>
            <a:normAutofit lnSpcReduction="10000"/>
          </a:bodyPr>
          <a:lstStyle/>
          <a:p>
            <a:r>
              <a:rPr lang="en-US" smtClean="0"/>
              <a:t>In the Past</a:t>
            </a:r>
          </a:p>
          <a:p>
            <a:pPr lvl="1"/>
            <a:r>
              <a:rPr lang="en-US" smtClean="0"/>
              <a:t>Production and automation</a:t>
            </a:r>
          </a:p>
          <a:p>
            <a:pPr lvl="1"/>
            <a:r>
              <a:rPr lang="en-US" smtClean="0"/>
              <a:t>Product</a:t>
            </a:r>
          </a:p>
          <a:p>
            <a:r>
              <a:rPr lang="en-US" smtClean="0"/>
              <a:t>In the Present Economy</a:t>
            </a:r>
          </a:p>
          <a:p>
            <a:pPr lvl="1"/>
            <a:r>
              <a:rPr lang="en-US" smtClean="0"/>
              <a:t>People are the focus</a:t>
            </a:r>
          </a:p>
          <a:p>
            <a:pPr lvl="1"/>
            <a:r>
              <a:rPr lang="en-US" smtClean="0"/>
              <a:t>Competent workers are key</a:t>
            </a:r>
          </a:p>
          <a:p>
            <a:pPr lvl="1"/>
            <a:r>
              <a:rPr lang="en-US" smtClean="0"/>
              <a:t>People provide the credibility and competitive edge</a:t>
            </a:r>
          </a:p>
          <a:p>
            <a:pPr lvl="1">
              <a:buFont typeface="Arial" charset="0"/>
              <a:buNone/>
            </a:pPr>
            <a:endParaRPr lang="en-US" smtClean="0"/>
          </a:p>
          <a:p>
            <a:endParaRPr lang="en-US" smtClean="0"/>
          </a:p>
          <a:p>
            <a:endParaRPr lang="en-US" smtClean="0"/>
          </a:p>
          <a:p>
            <a:endParaRPr lang="en-US" smtClean="0"/>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1899674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algn="ctr"/>
            <a:r>
              <a:rPr lang="en-US" smtClean="0"/>
              <a:t>Professional/Occupational skills</a:t>
            </a:r>
          </a:p>
        </p:txBody>
      </p:sp>
      <p:sp>
        <p:nvSpPr>
          <p:cNvPr id="29699" name="Rectangle 3"/>
          <p:cNvSpPr>
            <a:spLocks noGrp="1" noChangeArrowheads="1"/>
          </p:cNvSpPr>
          <p:nvPr>
            <p:ph type="body" idx="4294967295"/>
          </p:nvPr>
        </p:nvSpPr>
        <p:spPr>
          <a:xfrm>
            <a:off x="457200" y="1503363"/>
            <a:ext cx="8085138" cy="4422775"/>
          </a:xfrm>
        </p:spPr>
        <p:txBody>
          <a:bodyPr>
            <a:normAutofit fontScale="70000" lnSpcReduction="20000"/>
          </a:bodyPr>
          <a:lstStyle/>
          <a:p>
            <a:r>
              <a:rPr lang="en-US" dirty="0" smtClean="0"/>
              <a:t>While education provides the general knowledge and skills that contribute to human capital, there is increasing need to identify, validate and assess professional skill standards (specific knowledge and skills) to stimulate economic growth.</a:t>
            </a:r>
          </a:p>
          <a:p>
            <a:pPr lvl="1"/>
            <a:r>
              <a:rPr lang="en-US" dirty="0" smtClean="0"/>
              <a:t>Creation of a </a:t>
            </a:r>
            <a:r>
              <a:rPr lang="en-US" dirty="0" smtClean="0"/>
              <a:t>National Workforce </a:t>
            </a:r>
            <a:r>
              <a:rPr lang="en-US" dirty="0" smtClean="0"/>
              <a:t>Credentialing Center to build a quality workforce in </a:t>
            </a:r>
            <a:r>
              <a:rPr lang="en-US" dirty="0" smtClean="0"/>
              <a:t>Zambia</a:t>
            </a:r>
          </a:p>
          <a:p>
            <a:pPr lvl="2"/>
            <a:r>
              <a:rPr lang="en-US" dirty="0" smtClean="0"/>
              <a:t>Provides appropriate “adult focused” training and assessment tools</a:t>
            </a:r>
          </a:p>
          <a:p>
            <a:pPr lvl="2"/>
            <a:r>
              <a:rPr lang="en-US" dirty="0"/>
              <a:t>E</a:t>
            </a:r>
            <a:r>
              <a:rPr lang="en-US" dirty="0" smtClean="0"/>
              <a:t>nsures consistency for all professionals who hold the same “credential”</a:t>
            </a:r>
          </a:p>
          <a:p>
            <a:pPr lvl="2"/>
            <a:r>
              <a:rPr lang="en-US" dirty="0" smtClean="0"/>
              <a:t>Promotes high quality teachers who have been appropriate educated/trained</a:t>
            </a:r>
          </a:p>
          <a:p>
            <a:pPr lvl="2"/>
            <a:endParaRPr lang="en-US" dirty="0" smtClean="0"/>
          </a:p>
          <a:p>
            <a:r>
              <a:rPr lang="en-US" dirty="0" smtClean="0"/>
              <a:t>Improves employability and earning power</a:t>
            </a:r>
          </a:p>
          <a:p>
            <a:r>
              <a:rPr lang="en-US" dirty="0" smtClean="0"/>
              <a:t>Improves recognition from corporations outside of the country</a:t>
            </a:r>
          </a:p>
          <a:p>
            <a:r>
              <a:rPr lang="en-US" dirty="0" smtClean="0"/>
              <a:t>Increases the mobility of workers within the country and outside of the country</a:t>
            </a:r>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293271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Method Approach to Learning</a:t>
            </a:r>
            <a:endParaRPr lang="en-US" dirty="0"/>
          </a:p>
        </p:txBody>
      </p:sp>
      <p:sp>
        <p:nvSpPr>
          <p:cNvPr id="3" name="Content Placeholder 2"/>
          <p:cNvSpPr>
            <a:spLocks noGrp="1"/>
          </p:cNvSpPr>
          <p:nvPr>
            <p:ph idx="1"/>
          </p:nvPr>
        </p:nvSpPr>
        <p:spPr/>
        <p:txBody>
          <a:bodyPr/>
          <a:lstStyle/>
          <a:p>
            <a:r>
              <a:rPr lang="en-US" dirty="0" smtClean="0"/>
              <a:t>Presents cases that are situations that often unresolved and    provocative issues or situations</a:t>
            </a:r>
          </a:p>
          <a:p>
            <a:r>
              <a:rPr lang="en-US" dirty="0" smtClean="0"/>
              <a:t> Partnership between learners and teachers and among learners because of their experiences</a:t>
            </a:r>
          </a:p>
          <a:p>
            <a:r>
              <a:rPr lang="en-US" dirty="0" smtClean="0"/>
              <a:t>It is a type of problem-based learning that stimulates active learning and </a:t>
            </a:r>
            <a:r>
              <a:rPr lang="en-US" smtClean="0"/>
              <a:t>self discovery</a:t>
            </a:r>
            <a:endParaRPr lang="en-US" dirty="0" smtClean="0"/>
          </a:p>
          <a:p>
            <a:r>
              <a:rPr lang="en-US" dirty="0" smtClean="0"/>
              <a:t>Promotes more effective contextual learning and long–term retention</a:t>
            </a:r>
          </a:p>
          <a:p>
            <a:r>
              <a:rPr lang="en-US" dirty="0" smtClean="0"/>
              <a:t>Allows for many perspectives surrounding a problem</a:t>
            </a:r>
          </a:p>
          <a:p>
            <a:r>
              <a:rPr lang="en-US" dirty="0" smtClean="0"/>
              <a:t>Trusts that “learners” can find the answers with resources</a:t>
            </a:r>
          </a:p>
          <a:p>
            <a:r>
              <a:rPr lang="en-US" dirty="0" smtClean="0"/>
              <a:t>Answers questions not only of “how” but “why”</a:t>
            </a:r>
          </a:p>
          <a:p>
            <a:r>
              <a:rPr lang="en-US" dirty="0" smtClean="0"/>
              <a:t>Stimulates critical thinking that allows the learner to adapt knowledge and skills to the situation</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2024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64BE5A"/>
                </a:solidFill>
              </a:rPr>
              <a:t>f</a:t>
            </a:r>
            <a:r>
              <a:rPr lang="en-US" dirty="0" smtClean="0">
                <a:solidFill>
                  <a:srgbClr val="64BE5A"/>
                </a:solidFill>
              </a:rPr>
              <a:t>or more information</a:t>
            </a:r>
            <a:endParaRPr lang="en-US" dirty="0">
              <a:solidFill>
                <a:srgbClr val="64BE5A"/>
              </a:solidFill>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spcBef>
                <a:spcPts val="0"/>
              </a:spcBef>
              <a:buNone/>
            </a:pP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Workcred </a:t>
            </a:r>
            <a:r>
              <a:rPr lang="en-US" sz="2400" b="1" dirty="0">
                <a:solidFill>
                  <a:srgbClr val="0175C0"/>
                </a:solidFill>
              </a:rPr>
              <a:t>Headquarters</a:t>
            </a:r>
          </a:p>
          <a:p>
            <a:pPr marL="0" indent="0" algn="ctr">
              <a:spcBef>
                <a:spcPts val="0"/>
              </a:spcBef>
              <a:buNone/>
            </a:pPr>
            <a:r>
              <a:rPr lang="en-US" sz="2400" dirty="0">
                <a:solidFill>
                  <a:srgbClr val="0175C0"/>
                </a:solidFill>
              </a:rPr>
              <a:t>1899 L Street, NW</a:t>
            </a:r>
          </a:p>
          <a:p>
            <a:pPr marL="0" indent="0" algn="ctr">
              <a:spcBef>
                <a:spcPts val="0"/>
              </a:spcBef>
              <a:buNone/>
            </a:pPr>
            <a:r>
              <a:rPr lang="en-US" sz="2400" dirty="0">
                <a:solidFill>
                  <a:srgbClr val="0175C0"/>
                </a:solidFill>
              </a:rPr>
              <a:t>Washington, DC </a:t>
            </a:r>
            <a:r>
              <a:rPr lang="en-US" sz="2400" dirty="0" smtClean="0">
                <a:solidFill>
                  <a:srgbClr val="0175C0"/>
                </a:solidFill>
              </a:rPr>
              <a:t>20036</a:t>
            </a:r>
          </a:p>
          <a:p>
            <a:pPr marL="0" indent="0" algn="ctr">
              <a:spcBef>
                <a:spcPts val="0"/>
              </a:spcBef>
              <a:buNone/>
            </a:pPr>
            <a:r>
              <a:rPr lang="en-US" sz="2400" dirty="0" smtClean="0">
                <a:solidFill>
                  <a:srgbClr val="64BE5A"/>
                </a:solidFill>
              </a:rPr>
              <a:t>www.workcred.org</a:t>
            </a:r>
          </a:p>
        </p:txBody>
      </p:sp>
      <p:sp>
        <p:nvSpPr>
          <p:cNvPr id="6" name="Text Placeholder 5"/>
          <p:cNvSpPr>
            <a:spLocks noGrp="1"/>
          </p:cNvSpPr>
          <p:nvPr>
            <p:ph type="body" sz="half" idx="2"/>
          </p:nvPr>
        </p:nvSpPr>
        <p:spPr>
          <a:ln w="12700">
            <a:solidFill>
              <a:srgbClr val="0175C0"/>
            </a:solidFill>
          </a:ln>
        </p:spPr>
        <p:txBody>
          <a:bodyPr/>
          <a:lstStyle/>
          <a:p>
            <a:endParaRPr lang="en-US" dirty="0" smtClean="0"/>
          </a:p>
          <a:p>
            <a:pPr algn="ctr">
              <a:spcBef>
                <a:spcPts val="0"/>
              </a:spcBef>
            </a:pP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solidFill>
                  <a:srgbClr val="0175C0"/>
                </a:solidFill>
              </a:rPr>
              <a:t>Roy Swift, PhD</a:t>
            </a:r>
          </a:p>
          <a:p>
            <a:pPr algn="ctr">
              <a:spcBef>
                <a:spcPts val="0"/>
              </a:spcBef>
            </a:pPr>
            <a:r>
              <a:rPr lang="en-US" sz="2400" b="1" dirty="0" smtClean="0">
                <a:solidFill>
                  <a:srgbClr val="0175C0"/>
                </a:solidFill>
              </a:rPr>
              <a:t>Executive Director</a:t>
            </a:r>
          </a:p>
          <a:p>
            <a:pPr algn="ctr">
              <a:spcBef>
                <a:spcPts val="0"/>
              </a:spcBef>
            </a:pPr>
            <a:r>
              <a:rPr lang="en-US" sz="2400" b="1" dirty="0" smtClean="0">
                <a:solidFill>
                  <a:srgbClr val="0175C0"/>
                </a:solidFill>
              </a:rPr>
              <a:t>Workcred</a:t>
            </a:r>
          </a:p>
          <a:p>
            <a:pPr algn="ctr">
              <a:spcBef>
                <a:spcPts val="0"/>
              </a:spcBef>
            </a:pPr>
            <a:r>
              <a:rPr lang="en-US" sz="2400" dirty="0" smtClean="0">
                <a:solidFill>
                  <a:srgbClr val="64BE5A"/>
                </a:solidFill>
              </a:rPr>
              <a:t>rswift@workcred.org</a:t>
            </a:r>
          </a:p>
          <a:p>
            <a:pPr algn="ctr">
              <a:spcBef>
                <a:spcPts val="0"/>
              </a:spcBef>
            </a:pPr>
            <a:r>
              <a:rPr lang="en-US" sz="2400" dirty="0" smtClean="0">
                <a:solidFill>
                  <a:srgbClr val="64BE5A"/>
                </a:solidFill>
              </a:rPr>
              <a:t>202.331.3617</a:t>
            </a:r>
          </a:p>
          <a:p>
            <a:pPr algn="ctr">
              <a:spcBef>
                <a:spcPts val="0"/>
              </a:spcBef>
            </a:pPr>
            <a:r>
              <a:rPr lang="en-US" sz="2400" dirty="0" smtClean="0">
                <a:solidFill>
                  <a:srgbClr val="64BE5A"/>
                </a:solidFill>
              </a:rPr>
              <a:t>www.workcred.org</a:t>
            </a:r>
            <a:endParaRPr lang="en-US" sz="2400" dirty="0">
              <a:solidFill>
                <a:srgbClr val="64BE5A"/>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1478280"/>
            <a:ext cx="3657600" cy="1737360"/>
          </a:xfrm>
          <a:prstGeom prst="rect">
            <a:avLst/>
          </a:prstGeom>
        </p:spPr>
      </p:pic>
    </p:spTree>
    <p:extLst>
      <p:ext uri="{BB962C8B-B14F-4D97-AF65-F5344CB8AC3E}">
        <p14:creationId xmlns:p14="http://schemas.microsoft.com/office/powerpoint/2010/main" val="195980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3237" y="184964"/>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Introduction to Andragogy</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685799" y="990600"/>
            <a:ext cx="74834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Andragogy, also called Adult </a:t>
            </a:r>
            <a:r>
              <a:rPr lang="en-US" altLang="en-US" sz="2800" dirty="0">
                <a:solidFill>
                  <a:schemeClr val="tx1"/>
                </a:solidFill>
                <a:latin typeface="+mn-lt"/>
              </a:rPr>
              <a:t>Learning </a:t>
            </a:r>
            <a:r>
              <a:rPr lang="en-US" altLang="en-US" sz="2800" dirty="0" smtClean="0">
                <a:solidFill>
                  <a:schemeClr val="tx1"/>
                </a:solidFill>
                <a:latin typeface="+mn-lt"/>
              </a:rPr>
              <a:t>Theor</a:t>
            </a:r>
            <a:r>
              <a:rPr lang="en-US" altLang="en-US" sz="2800" dirty="0">
                <a:solidFill>
                  <a:schemeClr val="tx1"/>
                </a:solidFill>
                <a:latin typeface="+mn-lt"/>
              </a:rPr>
              <a:t>y, is the art and science of adult </a:t>
            </a:r>
            <a:r>
              <a:rPr lang="en-US" altLang="en-US" sz="2800" dirty="0" smtClean="0">
                <a:solidFill>
                  <a:schemeClr val="tx1"/>
                </a:solidFill>
                <a:latin typeface="+mn-lt"/>
              </a:rPr>
              <a:t>learning.</a:t>
            </a: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The term was coined by German teacher, Alexander </a:t>
            </a:r>
            <a:r>
              <a:rPr lang="en-US" altLang="en-US" sz="2800" dirty="0" err="1" smtClean="0">
                <a:solidFill>
                  <a:schemeClr val="tx1"/>
                </a:solidFill>
                <a:latin typeface="+mn-lt"/>
              </a:rPr>
              <a:t>Kapp</a:t>
            </a:r>
            <a:r>
              <a:rPr lang="en-US" altLang="en-US" sz="2800" dirty="0">
                <a:solidFill>
                  <a:schemeClr val="tx1"/>
                </a:solidFill>
                <a:latin typeface="+mn-lt"/>
              </a:rPr>
              <a:t>, in </a:t>
            </a:r>
            <a:r>
              <a:rPr lang="en-US" altLang="en-US" sz="2800" dirty="0" smtClean="0">
                <a:solidFill>
                  <a:schemeClr val="tx1"/>
                </a:solidFill>
                <a:latin typeface="+mn-lt"/>
              </a:rPr>
              <a:t>1833. </a:t>
            </a:r>
          </a:p>
          <a:p>
            <a:pPr marL="1200150" lvl="1" indent="-457200" eaLnBrk="1" hangingPunct="1">
              <a:spcBef>
                <a:spcPts val="600"/>
              </a:spcBef>
              <a:spcAft>
                <a:spcPts val="600"/>
              </a:spcAft>
              <a:buClr>
                <a:srgbClr val="64BE5A"/>
              </a:buClr>
              <a:buSzTx/>
            </a:pPr>
            <a:r>
              <a:rPr lang="en-US" altLang="en-US" dirty="0" smtClean="0">
                <a:solidFill>
                  <a:schemeClr val="tx1"/>
                </a:solidFill>
                <a:latin typeface="+mn-lt"/>
              </a:rPr>
              <a:t>The theory was later adopted by Malcolm Knowles, American adult educator.</a:t>
            </a:r>
            <a:endParaRPr lang="en-US" altLang="en-US"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Andragogy </a:t>
            </a:r>
            <a:r>
              <a:rPr lang="en-US" altLang="en-US" sz="2800" dirty="0">
                <a:solidFill>
                  <a:schemeClr val="tx1"/>
                </a:solidFill>
                <a:latin typeface="+mn-lt"/>
              </a:rPr>
              <a:t>vs </a:t>
            </a:r>
            <a:r>
              <a:rPr lang="en-US" altLang="en-US" sz="2800" dirty="0" smtClean="0">
                <a:solidFill>
                  <a:schemeClr val="tx1"/>
                </a:solidFill>
                <a:latin typeface="+mn-lt"/>
              </a:rPr>
              <a:t>Pedagogy</a:t>
            </a:r>
          </a:p>
          <a:p>
            <a:pPr marL="1200150" lvl="1" indent="-457200" eaLnBrk="1" hangingPunct="1">
              <a:spcBef>
                <a:spcPts val="600"/>
              </a:spcBef>
              <a:spcAft>
                <a:spcPts val="600"/>
              </a:spcAft>
              <a:buClr>
                <a:srgbClr val="64BE5A"/>
              </a:buClr>
              <a:buSzTx/>
            </a:pPr>
            <a:r>
              <a:rPr lang="en-US" altLang="en-US" dirty="0" smtClean="0">
                <a:solidFill>
                  <a:schemeClr val="tx1"/>
                </a:solidFill>
                <a:latin typeface="+mn-lt"/>
              </a:rPr>
              <a:t>“Adult-leading </a:t>
            </a:r>
            <a:r>
              <a:rPr lang="en-US" altLang="en-US" dirty="0">
                <a:solidFill>
                  <a:schemeClr val="tx1"/>
                </a:solidFill>
                <a:latin typeface="+mn-lt"/>
              </a:rPr>
              <a:t>vs </a:t>
            </a:r>
            <a:r>
              <a:rPr lang="en-US" altLang="en-US" dirty="0" smtClean="0">
                <a:solidFill>
                  <a:schemeClr val="tx1"/>
                </a:solidFill>
                <a:latin typeface="+mn-lt"/>
              </a:rPr>
              <a:t>Child-leading.”</a:t>
            </a:r>
            <a:endParaRPr lang="en-US" altLang="en-US" dirty="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2</a:t>
            </a:fld>
            <a:endParaRPr lang="en-US" sz="1100" dirty="0"/>
          </a:p>
        </p:txBody>
      </p:sp>
    </p:spTree>
    <p:extLst>
      <p:ext uri="{BB962C8B-B14F-4D97-AF65-F5344CB8AC3E}">
        <p14:creationId xmlns:p14="http://schemas.microsoft.com/office/powerpoint/2010/main" val="3665557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0537" y="203934"/>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Assumptions</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503237" y="799465"/>
            <a:ext cx="8183563"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Self-Concept </a:t>
            </a:r>
            <a:r>
              <a:rPr lang="en-US" altLang="en-US" sz="2500" dirty="0">
                <a:solidFill>
                  <a:schemeClr val="tx1"/>
                </a:solidFill>
                <a:latin typeface="+mn-lt"/>
              </a:rPr>
              <a:t>– </a:t>
            </a:r>
            <a:r>
              <a:rPr lang="en-US" altLang="en-US" sz="2500" dirty="0" smtClean="0">
                <a:solidFill>
                  <a:schemeClr val="tx1"/>
                </a:solidFill>
                <a:latin typeface="+mn-lt"/>
              </a:rPr>
              <a:t>moves </a:t>
            </a:r>
            <a:r>
              <a:rPr lang="en-US" altLang="en-US" sz="2500" dirty="0">
                <a:solidFill>
                  <a:schemeClr val="tx1"/>
                </a:solidFill>
                <a:latin typeface="+mn-lt"/>
              </a:rPr>
              <a:t>from dependent learning to self-directed </a:t>
            </a:r>
            <a:r>
              <a:rPr lang="en-US" altLang="en-US" sz="2500" dirty="0" smtClean="0">
                <a:solidFill>
                  <a:schemeClr val="tx1"/>
                </a:solidFill>
                <a:latin typeface="+mn-lt"/>
              </a:rPr>
              <a:t>learning.</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Adult </a:t>
            </a:r>
            <a:r>
              <a:rPr lang="en-US" altLang="en-US" sz="2500" dirty="0">
                <a:solidFill>
                  <a:schemeClr val="tx1"/>
                </a:solidFill>
                <a:latin typeface="+mn-lt"/>
              </a:rPr>
              <a:t>Learner Experience – </a:t>
            </a:r>
            <a:r>
              <a:rPr lang="en-US" altLang="en-US" sz="2500" dirty="0" smtClean="0">
                <a:solidFill>
                  <a:schemeClr val="tx1"/>
                </a:solidFill>
                <a:latin typeface="+mn-lt"/>
              </a:rPr>
              <a:t>has </a:t>
            </a:r>
            <a:r>
              <a:rPr lang="en-US" altLang="en-US" sz="2500" dirty="0">
                <a:solidFill>
                  <a:schemeClr val="tx1"/>
                </a:solidFill>
                <a:latin typeface="+mn-lt"/>
              </a:rPr>
              <a:t>a reservoir of experiences that is used as a resource for </a:t>
            </a:r>
            <a:r>
              <a:rPr lang="en-US" altLang="en-US" sz="2500" dirty="0" smtClean="0">
                <a:solidFill>
                  <a:schemeClr val="tx1"/>
                </a:solidFill>
                <a:latin typeface="+mn-lt"/>
              </a:rPr>
              <a:t>learning.</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Readiness </a:t>
            </a:r>
            <a:r>
              <a:rPr lang="en-US" altLang="en-US" sz="2500" dirty="0">
                <a:solidFill>
                  <a:schemeClr val="tx1"/>
                </a:solidFill>
                <a:latin typeface="+mn-lt"/>
              </a:rPr>
              <a:t>to Learn – </a:t>
            </a:r>
            <a:r>
              <a:rPr lang="en-US" altLang="en-US" sz="2500" dirty="0" smtClean="0">
                <a:solidFill>
                  <a:schemeClr val="tx1"/>
                </a:solidFill>
                <a:latin typeface="+mn-lt"/>
              </a:rPr>
              <a:t>when learning </a:t>
            </a:r>
            <a:r>
              <a:rPr lang="en-US" altLang="en-US" sz="2500" dirty="0">
                <a:solidFill>
                  <a:schemeClr val="tx1"/>
                </a:solidFill>
                <a:latin typeface="+mn-lt"/>
              </a:rPr>
              <a:t>becomes more </a:t>
            </a:r>
            <a:r>
              <a:rPr lang="en-US" altLang="en-US" sz="2500" dirty="0" smtClean="0">
                <a:solidFill>
                  <a:schemeClr val="tx1"/>
                </a:solidFill>
                <a:latin typeface="+mn-lt"/>
              </a:rPr>
              <a:t>relevant, applies </a:t>
            </a:r>
            <a:r>
              <a:rPr lang="en-US" altLang="en-US" sz="2500" dirty="0">
                <a:solidFill>
                  <a:schemeClr val="tx1"/>
                </a:solidFill>
                <a:latin typeface="+mn-lt"/>
              </a:rPr>
              <a:t>to social roles of </a:t>
            </a:r>
            <a:r>
              <a:rPr lang="en-US" altLang="en-US" sz="2500" dirty="0" smtClean="0">
                <a:solidFill>
                  <a:schemeClr val="tx1"/>
                </a:solidFill>
                <a:latin typeface="+mn-lt"/>
              </a:rPr>
              <a:t>a worker</a:t>
            </a:r>
            <a:r>
              <a:rPr lang="en-US" altLang="en-US" sz="2500" dirty="0">
                <a:solidFill>
                  <a:schemeClr val="tx1"/>
                </a:solidFill>
                <a:latin typeface="+mn-lt"/>
              </a:rPr>
              <a:t>, parent, volunteer, </a:t>
            </a:r>
            <a:r>
              <a:rPr lang="en-US" altLang="en-US" sz="2500" dirty="0" smtClean="0">
                <a:solidFill>
                  <a:schemeClr val="tx1"/>
                </a:solidFill>
                <a:latin typeface="+mn-lt"/>
              </a:rPr>
              <a:t>leisure, etc. </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Orientation </a:t>
            </a:r>
            <a:r>
              <a:rPr lang="en-US" altLang="en-US" sz="2500" dirty="0">
                <a:solidFill>
                  <a:schemeClr val="tx1"/>
                </a:solidFill>
                <a:latin typeface="+mn-lt"/>
              </a:rPr>
              <a:t>of Learning – </a:t>
            </a:r>
            <a:r>
              <a:rPr lang="en-US" altLang="en-US" sz="2500" dirty="0" smtClean="0">
                <a:solidFill>
                  <a:schemeClr val="tx1"/>
                </a:solidFill>
                <a:latin typeface="+mn-lt"/>
              </a:rPr>
              <a:t>learning </a:t>
            </a:r>
            <a:r>
              <a:rPr lang="en-US" altLang="en-US" sz="2500" dirty="0">
                <a:solidFill>
                  <a:schemeClr val="tx1"/>
                </a:solidFill>
                <a:latin typeface="+mn-lt"/>
              </a:rPr>
              <a:t>moves to immediacy of </a:t>
            </a:r>
            <a:r>
              <a:rPr lang="en-US" altLang="en-US" sz="2500" dirty="0" smtClean="0">
                <a:solidFill>
                  <a:schemeClr val="tx1"/>
                </a:solidFill>
                <a:latin typeface="+mn-lt"/>
              </a:rPr>
              <a:t>application (From subject-centeredness </a:t>
            </a:r>
            <a:r>
              <a:rPr lang="en-US" altLang="en-US" sz="2500" dirty="0">
                <a:solidFill>
                  <a:schemeClr val="tx1"/>
                </a:solidFill>
                <a:latin typeface="+mn-lt"/>
              </a:rPr>
              <a:t>to one of </a:t>
            </a:r>
            <a:r>
              <a:rPr lang="en-US" altLang="en-US" sz="2500" dirty="0" smtClean="0">
                <a:solidFill>
                  <a:schemeClr val="tx1"/>
                </a:solidFill>
                <a:latin typeface="+mn-lt"/>
              </a:rPr>
              <a:t>problem-centeredness).</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Motivation </a:t>
            </a:r>
            <a:r>
              <a:rPr lang="en-US" altLang="en-US" sz="2500" dirty="0">
                <a:solidFill>
                  <a:schemeClr val="tx1"/>
                </a:solidFill>
                <a:latin typeface="+mn-lt"/>
              </a:rPr>
              <a:t>to Learn – </a:t>
            </a:r>
            <a:r>
              <a:rPr lang="en-US" altLang="en-US" sz="2500" dirty="0" smtClean="0">
                <a:solidFill>
                  <a:schemeClr val="tx1"/>
                </a:solidFill>
                <a:latin typeface="+mn-lt"/>
              </a:rPr>
              <a:t>learning moves from extrinsic-motivated </a:t>
            </a:r>
            <a:r>
              <a:rPr lang="en-US" altLang="en-US" sz="2500" dirty="0">
                <a:solidFill>
                  <a:schemeClr val="tx1"/>
                </a:solidFill>
                <a:latin typeface="+mn-lt"/>
              </a:rPr>
              <a:t>to </a:t>
            </a:r>
            <a:r>
              <a:rPr lang="en-US" altLang="en-US" sz="2500" dirty="0" smtClean="0">
                <a:solidFill>
                  <a:schemeClr val="tx1"/>
                </a:solidFill>
                <a:latin typeface="+mn-lt"/>
              </a:rPr>
              <a:t>intrinsic-motivated </a:t>
            </a:r>
            <a:r>
              <a:rPr lang="en-US" altLang="en-US" sz="2500" dirty="0">
                <a:solidFill>
                  <a:schemeClr val="tx1"/>
                </a:solidFill>
                <a:latin typeface="+mn-lt"/>
              </a:rPr>
              <a:t>(if one is successful in learning</a:t>
            </a:r>
            <a:r>
              <a:rPr lang="en-US" altLang="en-US" sz="2500" dirty="0" smtClean="0">
                <a:solidFill>
                  <a:schemeClr val="tx1"/>
                </a:solidFill>
                <a:latin typeface="+mn-lt"/>
              </a:rPr>
              <a:t>).</a:t>
            </a:r>
            <a:endParaRPr lang="en-US" altLang="en-US" sz="2500" dirty="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3</a:t>
            </a:fld>
            <a:endParaRPr lang="en-US" sz="1100" dirty="0"/>
          </a:p>
        </p:txBody>
      </p:sp>
    </p:spTree>
    <p:extLst>
      <p:ext uri="{BB962C8B-B14F-4D97-AF65-F5344CB8AC3E}">
        <p14:creationId xmlns:p14="http://schemas.microsoft.com/office/powerpoint/2010/main" val="1488999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3237" y="152400"/>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Principles of Andragogy</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685799" y="780217"/>
            <a:ext cx="8064501" cy="5514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700" dirty="0" smtClean="0">
                <a:solidFill>
                  <a:schemeClr val="tx1"/>
                </a:solidFill>
                <a:latin typeface="+mn-lt"/>
              </a:rPr>
              <a:t>Adults </a:t>
            </a:r>
            <a:r>
              <a:rPr lang="en-US" altLang="en-US" sz="2700" dirty="0">
                <a:solidFill>
                  <a:schemeClr val="tx1"/>
                </a:solidFill>
                <a:latin typeface="+mn-lt"/>
              </a:rPr>
              <a:t>need to be involved in the planning and evaluation of their </a:t>
            </a:r>
            <a:r>
              <a:rPr lang="en-US" altLang="en-US" sz="2700" dirty="0" smtClean="0">
                <a:solidFill>
                  <a:schemeClr val="tx1"/>
                </a:solidFill>
                <a:latin typeface="+mn-lt"/>
              </a:rPr>
              <a:t>instruction.  More apt to take control of their learning</a:t>
            </a:r>
            <a:endParaRPr lang="en-US" altLang="en-US" sz="2700" dirty="0">
              <a:solidFill>
                <a:schemeClr val="tx1"/>
              </a:solidFill>
              <a:latin typeface="+mn-lt"/>
            </a:endParaRPr>
          </a:p>
          <a:p>
            <a:pPr marL="457200" indent="-457200" eaLnBrk="1" hangingPunct="1">
              <a:spcBef>
                <a:spcPts val="600"/>
              </a:spcBef>
              <a:spcAft>
                <a:spcPts val="200"/>
              </a:spcAft>
              <a:buClr>
                <a:srgbClr val="64BE5A"/>
              </a:buClr>
              <a:buSzTx/>
              <a:buFont typeface="Wingdings" panose="05000000000000000000" pitchFamily="2" charset="2"/>
              <a:buChar char="Ø"/>
            </a:pPr>
            <a:r>
              <a:rPr lang="en-US" altLang="en-US" sz="2700" dirty="0">
                <a:solidFill>
                  <a:schemeClr val="tx1"/>
                </a:solidFill>
                <a:latin typeface="+mn-lt"/>
              </a:rPr>
              <a:t>A</a:t>
            </a:r>
            <a:r>
              <a:rPr lang="en-US" altLang="en-US" sz="2700" dirty="0" smtClean="0">
                <a:solidFill>
                  <a:schemeClr val="tx1"/>
                </a:solidFill>
                <a:latin typeface="+mn-lt"/>
              </a:rPr>
              <a:t>ssessments </a:t>
            </a:r>
            <a:r>
              <a:rPr lang="en-US" altLang="en-US" sz="2700" dirty="0">
                <a:solidFill>
                  <a:schemeClr val="tx1"/>
                </a:solidFill>
                <a:latin typeface="+mn-lt"/>
              </a:rPr>
              <a:t>need to be conducted to see what experience </a:t>
            </a:r>
            <a:r>
              <a:rPr lang="en-US" altLang="en-US" sz="2700" dirty="0" smtClean="0">
                <a:solidFill>
                  <a:schemeClr val="tx1"/>
                </a:solidFill>
                <a:latin typeface="+mn-lt"/>
              </a:rPr>
              <a:t>adults </a:t>
            </a:r>
            <a:r>
              <a:rPr lang="en-US" altLang="en-US" sz="2700" dirty="0">
                <a:solidFill>
                  <a:schemeClr val="tx1"/>
                </a:solidFill>
                <a:latin typeface="+mn-lt"/>
              </a:rPr>
              <a:t>bring to the learning </a:t>
            </a:r>
            <a:r>
              <a:rPr lang="en-US" altLang="en-US" sz="2700" dirty="0" smtClean="0">
                <a:solidFill>
                  <a:schemeClr val="tx1"/>
                </a:solidFill>
                <a:latin typeface="+mn-lt"/>
              </a:rPr>
              <a:t>environment.</a:t>
            </a:r>
          </a:p>
          <a:p>
            <a:pPr marL="977900" lvl="1" indent="-457200" eaLnBrk="1" hangingPunct="1">
              <a:spcBef>
                <a:spcPts val="600"/>
              </a:spcBef>
              <a:spcAft>
                <a:spcPts val="600"/>
              </a:spcAft>
              <a:buClr>
                <a:srgbClr val="64BE5A"/>
              </a:buClr>
              <a:buSzTx/>
            </a:pPr>
            <a:r>
              <a:rPr lang="en-US" altLang="en-US" dirty="0" smtClean="0">
                <a:solidFill>
                  <a:schemeClr val="tx1"/>
                </a:solidFill>
                <a:latin typeface="+mn-lt"/>
              </a:rPr>
              <a:t>Experience provides </a:t>
            </a:r>
            <a:r>
              <a:rPr lang="en-US" altLang="en-US" dirty="0">
                <a:solidFill>
                  <a:schemeClr val="tx1"/>
                </a:solidFill>
                <a:latin typeface="+mn-lt"/>
              </a:rPr>
              <a:t>the basis to use as a resource for </a:t>
            </a:r>
            <a:r>
              <a:rPr lang="en-US" altLang="en-US" dirty="0" smtClean="0">
                <a:solidFill>
                  <a:schemeClr val="tx1"/>
                </a:solidFill>
                <a:latin typeface="+mn-lt"/>
              </a:rPr>
              <a:t>learning.</a:t>
            </a:r>
          </a:p>
          <a:p>
            <a:pPr marL="977900" lvl="1" indent="-457200" eaLnBrk="1" hangingPunct="1">
              <a:spcBef>
                <a:spcPts val="600"/>
              </a:spcBef>
              <a:spcAft>
                <a:spcPts val="600"/>
              </a:spcAft>
              <a:buClr>
                <a:srgbClr val="64BE5A"/>
              </a:buClr>
              <a:buSzTx/>
            </a:pPr>
            <a:r>
              <a:rPr lang="en-US" altLang="en-US" dirty="0" smtClean="0">
                <a:solidFill>
                  <a:schemeClr val="tx1"/>
                </a:solidFill>
                <a:latin typeface="+mn-lt"/>
              </a:rPr>
              <a:t>Courses are geared to the “average” that never “fits” anyone</a:t>
            </a:r>
            <a:endParaRPr lang="en-US" altLang="en-US" dirty="0">
              <a:solidFill>
                <a:schemeClr val="tx1"/>
              </a:solidFill>
              <a:latin typeface="+mn-lt"/>
            </a:endParaRPr>
          </a:p>
          <a:p>
            <a:pPr marL="457200" indent="-457200" eaLnBrk="1" hangingPunct="1">
              <a:spcBef>
                <a:spcPts val="600"/>
              </a:spcBef>
              <a:spcAft>
                <a:spcPts val="200"/>
              </a:spcAft>
              <a:buClr>
                <a:srgbClr val="64BE5A"/>
              </a:buClr>
              <a:buSzTx/>
              <a:buFont typeface="Wingdings" panose="05000000000000000000" pitchFamily="2" charset="2"/>
              <a:buChar char="Ø"/>
            </a:pPr>
            <a:r>
              <a:rPr lang="en-US" altLang="en-US" sz="2700" dirty="0" smtClean="0">
                <a:solidFill>
                  <a:schemeClr val="tx1"/>
                </a:solidFill>
                <a:latin typeface="+mn-lt"/>
              </a:rPr>
              <a:t>Immediate </a:t>
            </a:r>
            <a:r>
              <a:rPr lang="en-US" altLang="en-US" sz="2700" dirty="0">
                <a:solidFill>
                  <a:schemeClr val="tx1"/>
                </a:solidFill>
                <a:latin typeface="+mn-lt"/>
              </a:rPr>
              <a:t>relevance and impact creates the intrinsic motivation to </a:t>
            </a:r>
            <a:r>
              <a:rPr lang="en-US" altLang="en-US" sz="2700" dirty="0" smtClean="0">
                <a:solidFill>
                  <a:schemeClr val="tx1"/>
                </a:solidFill>
                <a:latin typeface="+mn-lt"/>
              </a:rPr>
              <a:t>learn.</a:t>
            </a:r>
          </a:p>
          <a:p>
            <a:pPr marL="977900" lvl="1" indent="-457200" eaLnBrk="1" hangingPunct="1">
              <a:spcBef>
                <a:spcPts val="600"/>
              </a:spcBef>
              <a:spcAft>
                <a:spcPts val="600"/>
              </a:spcAft>
              <a:buClr>
                <a:srgbClr val="64BE5A"/>
              </a:buClr>
              <a:buSzTx/>
            </a:pPr>
            <a:r>
              <a:rPr lang="en-US" altLang="en-US" dirty="0" smtClean="0">
                <a:solidFill>
                  <a:schemeClr val="tx1"/>
                </a:solidFill>
                <a:latin typeface="+mn-lt"/>
              </a:rPr>
              <a:t>The less relevance, the </a:t>
            </a:r>
            <a:r>
              <a:rPr lang="en-US" altLang="en-US" dirty="0">
                <a:solidFill>
                  <a:schemeClr val="tx1"/>
                </a:solidFill>
                <a:latin typeface="+mn-lt"/>
              </a:rPr>
              <a:t>less intrinsic </a:t>
            </a:r>
            <a:r>
              <a:rPr lang="en-US" altLang="en-US" dirty="0" smtClean="0">
                <a:solidFill>
                  <a:schemeClr val="tx1"/>
                </a:solidFill>
                <a:latin typeface="+mn-lt"/>
              </a:rPr>
              <a:t>motivation to learn</a:t>
            </a:r>
            <a:endParaRPr lang="en-US" altLang="en-US" sz="2700" dirty="0" smtClean="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4</a:t>
            </a:fld>
            <a:endParaRPr lang="en-US" sz="1100" dirty="0"/>
          </a:p>
        </p:txBody>
      </p:sp>
    </p:spTree>
    <p:extLst>
      <p:ext uri="{BB962C8B-B14F-4D97-AF65-F5344CB8AC3E}">
        <p14:creationId xmlns:p14="http://schemas.microsoft.com/office/powerpoint/2010/main" val="1614863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28600"/>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Applications</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533400" y="640730"/>
            <a:ext cx="8153400" cy="575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700" dirty="0" smtClean="0">
                <a:solidFill>
                  <a:schemeClr val="tx1"/>
                </a:solidFill>
                <a:latin typeface="+mn-lt"/>
              </a:rPr>
              <a:t>Explain </a:t>
            </a:r>
            <a:r>
              <a:rPr lang="en-US" altLang="en-US" sz="2700" dirty="0">
                <a:solidFill>
                  <a:schemeClr val="tx1"/>
                </a:solidFill>
                <a:latin typeface="+mn-lt"/>
              </a:rPr>
              <a:t>the reasons specific things are being </a:t>
            </a:r>
            <a:r>
              <a:rPr lang="en-US" altLang="en-US" sz="2700" dirty="0" smtClean="0">
                <a:solidFill>
                  <a:schemeClr val="tx1"/>
                </a:solidFill>
                <a:latin typeface="+mn-lt"/>
              </a:rPr>
              <a:t>taught.</a:t>
            </a:r>
            <a:endParaRPr lang="en-US" altLang="en-US" sz="2700"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700" dirty="0" smtClean="0">
                <a:solidFill>
                  <a:schemeClr val="tx1"/>
                </a:solidFill>
                <a:latin typeface="+mn-lt"/>
              </a:rPr>
              <a:t>Create </a:t>
            </a:r>
            <a:r>
              <a:rPr lang="en-US" altLang="en-US" sz="2700" dirty="0">
                <a:solidFill>
                  <a:schemeClr val="tx1"/>
                </a:solidFill>
                <a:latin typeface="+mn-lt"/>
              </a:rPr>
              <a:t>a problem in which the content being taught will help </a:t>
            </a:r>
            <a:r>
              <a:rPr lang="en-US" altLang="en-US" sz="2700" dirty="0" smtClean="0">
                <a:solidFill>
                  <a:schemeClr val="tx1"/>
                </a:solidFill>
                <a:latin typeface="+mn-lt"/>
              </a:rPr>
              <a:t>to solve </a:t>
            </a:r>
            <a:r>
              <a:rPr lang="en-US" altLang="en-US" sz="2700" dirty="0">
                <a:solidFill>
                  <a:schemeClr val="tx1"/>
                </a:solidFill>
                <a:latin typeface="+mn-lt"/>
              </a:rPr>
              <a:t>the </a:t>
            </a:r>
            <a:r>
              <a:rPr lang="en-US" altLang="en-US" sz="2700" dirty="0" smtClean="0">
                <a:solidFill>
                  <a:schemeClr val="tx1"/>
                </a:solidFill>
                <a:latin typeface="+mn-lt"/>
              </a:rPr>
              <a:t>problem.</a:t>
            </a:r>
            <a:endParaRPr lang="en-US" altLang="en-US" sz="2700"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700" dirty="0" smtClean="0">
                <a:solidFill>
                  <a:schemeClr val="tx1"/>
                </a:solidFill>
                <a:latin typeface="+mn-lt"/>
              </a:rPr>
              <a:t>Instruction </a:t>
            </a:r>
            <a:r>
              <a:rPr lang="en-US" altLang="en-US" sz="2700" dirty="0">
                <a:solidFill>
                  <a:schemeClr val="tx1"/>
                </a:solidFill>
                <a:latin typeface="+mn-lt"/>
              </a:rPr>
              <a:t>should be </a:t>
            </a:r>
            <a:r>
              <a:rPr lang="en-US" altLang="en-US" sz="2700" dirty="0" smtClean="0">
                <a:solidFill>
                  <a:schemeClr val="tx1"/>
                </a:solidFill>
                <a:latin typeface="+mn-lt"/>
              </a:rPr>
              <a:t>task-oriented </a:t>
            </a:r>
            <a:r>
              <a:rPr lang="en-US" altLang="en-US" sz="2700" dirty="0">
                <a:solidFill>
                  <a:schemeClr val="tx1"/>
                </a:solidFill>
                <a:latin typeface="+mn-lt"/>
              </a:rPr>
              <a:t>– what you will be able to </a:t>
            </a:r>
            <a:r>
              <a:rPr lang="en-US" altLang="en-US" sz="2700" b="1" dirty="0" smtClean="0">
                <a:solidFill>
                  <a:srgbClr val="64BE5A"/>
                </a:solidFill>
                <a:latin typeface="+mn-lt"/>
              </a:rPr>
              <a:t>do</a:t>
            </a:r>
            <a:r>
              <a:rPr lang="en-US" altLang="en-US" sz="2700" dirty="0" smtClean="0">
                <a:solidFill>
                  <a:schemeClr val="tx1"/>
                </a:solidFill>
                <a:latin typeface="+mn-lt"/>
              </a:rPr>
              <a:t>, </a:t>
            </a:r>
            <a:r>
              <a:rPr lang="en-US" altLang="en-US" sz="2700" dirty="0">
                <a:solidFill>
                  <a:schemeClr val="tx1"/>
                </a:solidFill>
                <a:latin typeface="+mn-lt"/>
              </a:rPr>
              <a:t>not just what one would </a:t>
            </a:r>
            <a:r>
              <a:rPr lang="en-US" altLang="en-US" sz="2700" b="1" dirty="0" smtClean="0">
                <a:solidFill>
                  <a:srgbClr val="64BE5A"/>
                </a:solidFill>
                <a:latin typeface="+mn-lt"/>
              </a:rPr>
              <a:t>know</a:t>
            </a:r>
            <a:r>
              <a:rPr lang="en-US" altLang="en-US" sz="2700" dirty="0" smtClean="0">
                <a:solidFill>
                  <a:schemeClr val="tx1"/>
                </a:solidFill>
                <a:latin typeface="+mn-lt"/>
              </a:rPr>
              <a:t>.</a:t>
            </a:r>
            <a:endParaRPr lang="en-US" altLang="en-US" sz="2700" dirty="0">
              <a:solidFill>
                <a:schemeClr val="tx1"/>
              </a:solidFill>
              <a:latin typeface="+mn-lt"/>
            </a:endParaRPr>
          </a:p>
          <a:p>
            <a:pPr marL="457200" indent="-457200" eaLnBrk="1" hangingPunct="1">
              <a:spcBef>
                <a:spcPts val="600"/>
              </a:spcBef>
              <a:spcAft>
                <a:spcPts val="200"/>
              </a:spcAft>
              <a:buClr>
                <a:srgbClr val="64BE5A"/>
              </a:buClr>
              <a:buSzTx/>
              <a:buFont typeface="Wingdings" panose="05000000000000000000" pitchFamily="2" charset="2"/>
              <a:buChar char="Ø"/>
            </a:pPr>
            <a:r>
              <a:rPr lang="en-US" altLang="en-US" sz="2700" dirty="0" smtClean="0">
                <a:solidFill>
                  <a:schemeClr val="tx1"/>
                </a:solidFill>
                <a:latin typeface="+mn-lt"/>
              </a:rPr>
              <a:t>Profiling individuals’ experience should </a:t>
            </a:r>
            <a:r>
              <a:rPr lang="en-US" altLang="en-US" sz="2700" dirty="0">
                <a:solidFill>
                  <a:schemeClr val="tx1"/>
                </a:solidFill>
                <a:latin typeface="+mn-lt"/>
              </a:rPr>
              <a:t>be </a:t>
            </a:r>
            <a:r>
              <a:rPr lang="en-US" altLang="en-US" sz="2700" dirty="0" smtClean="0">
                <a:solidFill>
                  <a:schemeClr val="tx1"/>
                </a:solidFill>
                <a:latin typeface="+mn-lt"/>
              </a:rPr>
              <a:t>incorporated </a:t>
            </a:r>
            <a:r>
              <a:rPr lang="en-US" altLang="en-US" sz="2700" dirty="0">
                <a:solidFill>
                  <a:schemeClr val="tx1"/>
                </a:solidFill>
                <a:latin typeface="+mn-lt"/>
              </a:rPr>
              <a:t>in the planning of the </a:t>
            </a:r>
            <a:r>
              <a:rPr lang="en-US" altLang="en-US" sz="2700" dirty="0" smtClean="0">
                <a:solidFill>
                  <a:schemeClr val="tx1"/>
                </a:solidFill>
                <a:latin typeface="+mn-lt"/>
              </a:rPr>
              <a:t>training.</a:t>
            </a:r>
          </a:p>
          <a:p>
            <a:pPr marL="1200150" lvl="1" indent="-457200" eaLnBrk="1" hangingPunct="1">
              <a:spcBef>
                <a:spcPts val="600"/>
              </a:spcBef>
              <a:spcAft>
                <a:spcPts val="600"/>
              </a:spcAft>
              <a:buClr>
                <a:srgbClr val="64BE5A"/>
              </a:buClr>
              <a:buSzTx/>
            </a:pPr>
            <a:r>
              <a:rPr lang="en-US" altLang="en-US" dirty="0" smtClean="0">
                <a:solidFill>
                  <a:schemeClr val="tx1"/>
                </a:solidFill>
                <a:latin typeface="+mn-lt"/>
              </a:rPr>
              <a:t>All </a:t>
            </a:r>
            <a:r>
              <a:rPr lang="en-US" altLang="en-US" dirty="0">
                <a:solidFill>
                  <a:schemeClr val="tx1"/>
                </a:solidFill>
                <a:latin typeface="+mn-lt"/>
              </a:rPr>
              <a:t>participants become </a:t>
            </a:r>
            <a:r>
              <a:rPr lang="en-US" altLang="en-US" dirty="0" smtClean="0">
                <a:solidFill>
                  <a:schemeClr val="tx1"/>
                </a:solidFill>
                <a:latin typeface="+mn-lt"/>
              </a:rPr>
              <a:t>trainers.</a:t>
            </a:r>
            <a:endParaRPr lang="en-US" altLang="en-US"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700" dirty="0" smtClean="0">
                <a:solidFill>
                  <a:schemeClr val="tx1"/>
                </a:solidFill>
                <a:latin typeface="+mn-lt"/>
              </a:rPr>
              <a:t>The </a:t>
            </a:r>
            <a:r>
              <a:rPr lang="en-US" altLang="en-US" sz="2700" dirty="0">
                <a:solidFill>
                  <a:schemeClr val="tx1"/>
                </a:solidFill>
                <a:latin typeface="+mn-lt"/>
              </a:rPr>
              <a:t>teacher/facilitator needs to create a learning environment that allows learners to discover things for </a:t>
            </a:r>
            <a:r>
              <a:rPr lang="en-US" altLang="en-US" sz="2700" dirty="0" smtClean="0">
                <a:solidFill>
                  <a:schemeClr val="tx1"/>
                </a:solidFill>
                <a:latin typeface="+mn-lt"/>
              </a:rPr>
              <a:t>themselves</a:t>
            </a:r>
            <a:r>
              <a:rPr lang="en-US" altLang="en-US" sz="2700" dirty="0">
                <a:solidFill>
                  <a:schemeClr val="tx1"/>
                </a:solidFill>
                <a:latin typeface="+mn-lt"/>
              </a:rPr>
              <a:t> </a:t>
            </a:r>
            <a:r>
              <a:rPr lang="en-US" altLang="en-US" sz="2700" dirty="0" smtClean="0">
                <a:solidFill>
                  <a:schemeClr val="tx1"/>
                </a:solidFill>
                <a:latin typeface="+mn-lt"/>
              </a:rPr>
              <a:t>– learning by doing.  Mistakes should be corrected (assessment) to ensure proper learning.</a:t>
            </a:r>
            <a:endParaRPr lang="en-US" altLang="en-US" sz="2700" dirty="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5</a:t>
            </a:fld>
            <a:endParaRPr lang="en-US" sz="1100" dirty="0"/>
          </a:p>
        </p:txBody>
      </p:sp>
    </p:spTree>
    <p:extLst>
      <p:ext uri="{BB962C8B-B14F-4D97-AF65-F5344CB8AC3E}">
        <p14:creationId xmlns:p14="http://schemas.microsoft.com/office/powerpoint/2010/main" val="1713575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Adult Teachers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Content Expert that can relate experiences</a:t>
            </a:r>
          </a:p>
          <a:p>
            <a:r>
              <a:rPr lang="en-US" dirty="0" smtClean="0"/>
              <a:t>Clarity of explanation</a:t>
            </a:r>
          </a:p>
          <a:p>
            <a:r>
              <a:rPr lang="en-US" dirty="0" smtClean="0"/>
              <a:t>Understands the holistic nature of the student to learn</a:t>
            </a:r>
          </a:p>
          <a:p>
            <a:pPr lvl="1"/>
            <a:r>
              <a:rPr lang="en-US" dirty="0" err="1" smtClean="0"/>
              <a:t>Biopsychosocialcultural</a:t>
            </a:r>
            <a:r>
              <a:rPr lang="en-US" dirty="0" smtClean="0"/>
              <a:t> approach to learning</a:t>
            </a:r>
          </a:p>
          <a:p>
            <a:r>
              <a:rPr lang="en-US" dirty="0" smtClean="0"/>
              <a:t>Empathy and a Caring Attitude </a:t>
            </a:r>
          </a:p>
          <a:p>
            <a:r>
              <a:rPr lang="en-US" dirty="0" smtClean="0"/>
              <a:t>Humor</a:t>
            </a:r>
          </a:p>
          <a:p>
            <a:r>
              <a:rPr lang="en-US" dirty="0" smtClean="0"/>
              <a:t>Cultural Awareness</a:t>
            </a:r>
          </a:p>
          <a:p>
            <a:r>
              <a:rPr lang="en-US" dirty="0" smtClean="0"/>
              <a:t>Passion that raises “emotion” in the learner</a:t>
            </a:r>
            <a:endParaRPr lang="en-US" dirty="0"/>
          </a:p>
        </p:txBody>
      </p:sp>
    </p:spTree>
    <p:extLst>
      <p:ext uri="{BB962C8B-B14F-4D97-AF65-F5344CB8AC3E}">
        <p14:creationId xmlns:p14="http://schemas.microsoft.com/office/powerpoint/2010/main" val="73970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Creating an Adult Learning Environment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Create an environment of “caring” among the students that facilities learning from one another</a:t>
            </a:r>
          </a:p>
          <a:p>
            <a:pPr lvl="1"/>
            <a:r>
              <a:rPr lang="en-US" dirty="0" smtClean="0"/>
              <a:t>Increases the social interaction to learn from one another</a:t>
            </a:r>
          </a:p>
          <a:p>
            <a:r>
              <a:rPr lang="en-US" dirty="0" smtClean="0"/>
              <a:t>Use the experiences of the students to teach content and show relevance</a:t>
            </a:r>
          </a:p>
          <a:p>
            <a:pPr lvl="1"/>
            <a:r>
              <a:rPr lang="en-US" dirty="0" smtClean="0"/>
              <a:t>Conduct a Pre-survey to understand what knowledge and experiences the students possess.</a:t>
            </a:r>
          </a:p>
          <a:p>
            <a:r>
              <a:rPr lang="en-US" dirty="0" smtClean="0"/>
              <a:t>Check for learning throughout the education and training to determine if learning is occurring.</a:t>
            </a:r>
          </a:p>
          <a:p>
            <a:endParaRPr lang="en-US" dirty="0"/>
          </a:p>
        </p:txBody>
      </p:sp>
    </p:spTree>
    <p:extLst>
      <p:ext uri="{BB962C8B-B14F-4D97-AF65-F5344CB8AC3E}">
        <p14:creationId xmlns:p14="http://schemas.microsoft.com/office/powerpoint/2010/main" val="89028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Dewey’s Theory of Experience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principles of Experience</a:t>
            </a:r>
          </a:p>
          <a:p>
            <a:pPr lvl="1"/>
            <a:r>
              <a:rPr lang="en-US" dirty="0" smtClean="0"/>
              <a:t>Continuity – experience a person has will influence his/her future, for better or for worse.</a:t>
            </a:r>
          </a:p>
          <a:p>
            <a:pPr lvl="1"/>
            <a:r>
              <a:rPr lang="en-US" dirty="0" smtClean="0"/>
              <a:t>Interaction – refers to the situational influence on one’s experience</a:t>
            </a:r>
          </a:p>
          <a:p>
            <a:r>
              <a:rPr lang="en-US" dirty="0" smtClean="0"/>
              <a:t>One’s present experience is a function of the interaction between one’s past experiences and the present situation</a:t>
            </a:r>
          </a:p>
          <a:p>
            <a:pPr lvl="1"/>
            <a:r>
              <a:rPr lang="en-US" dirty="0" smtClean="0"/>
              <a:t>Receptiveness to learning related to the current learning situation and the past experiences of learning</a:t>
            </a:r>
            <a:endParaRPr lang="en-US" dirty="0"/>
          </a:p>
        </p:txBody>
      </p:sp>
    </p:spTree>
    <p:extLst>
      <p:ext uri="{BB962C8B-B14F-4D97-AF65-F5344CB8AC3E}">
        <p14:creationId xmlns:p14="http://schemas.microsoft.com/office/powerpoint/2010/main" val="267350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Competency Based Education</a:t>
            </a:r>
            <a:br>
              <a:rPr lang="en-US" dirty="0" smtClean="0"/>
            </a:br>
            <a:r>
              <a:rPr lang="en-US" dirty="0" smtClean="0"/>
              <a:t>An Adult Learning Tool</a:t>
            </a:r>
            <a:endParaRPr lang="en-US" dirty="0"/>
          </a:p>
        </p:txBody>
      </p:sp>
      <p:sp>
        <p:nvSpPr>
          <p:cNvPr id="3" name="Content Placeholder 2"/>
          <p:cNvSpPr>
            <a:spLocks noGrp="1"/>
          </p:cNvSpPr>
          <p:nvPr>
            <p:ph idx="1"/>
          </p:nvPr>
        </p:nvSpPr>
        <p:spPr/>
        <p:txBody>
          <a:bodyPr/>
          <a:lstStyle/>
          <a:p>
            <a:r>
              <a:rPr lang="en-US" dirty="0" smtClean="0"/>
              <a:t>Competencies </a:t>
            </a:r>
          </a:p>
          <a:p>
            <a:pPr lvl="1"/>
            <a:r>
              <a:rPr lang="en-US" dirty="0" smtClean="0"/>
              <a:t>increases the transparency of what one is to learn</a:t>
            </a:r>
          </a:p>
          <a:p>
            <a:pPr lvl="2"/>
            <a:r>
              <a:rPr lang="en-US" dirty="0" smtClean="0"/>
              <a:t>Can be broken down into knowledge, skills and abilities</a:t>
            </a:r>
          </a:p>
          <a:p>
            <a:pPr lvl="2"/>
            <a:r>
              <a:rPr lang="en-US" dirty="0" smtClean="0"/>
              <a:t>Are stackable to ensure efficiency of learning</a:t>
            </a:r>
          </a:p>
          <a:p>
            <a:pPr lvl="1"/>
            <a:r>
              <a:rPr lang="en-US" dirty="0" smtClean="0"/>
              <a:t>are measurable so assessments can be easily constructed and ensures the individuals understands the expectations</a:t>
            </a:r>
          </a:p>
          <a:p>
            <a:pPr lvl="1"/>
            <a:r>
              <a:rPr lang="en-US" dirty="0" smtClean="0"/>
              <a:t>Communicates to employers/customer what one can “do” in addition to what they “know”</a:t>
            </a:r>
          </a:p>
          <a:p>
            <a:pPr lvl="1"/>
            <a:endParaRPr lang="en-US" dirty="0"/>
          </a:p>
        </p:txBody>
      </p:sp>
    </p:spTree>
    <p:extLst>
      <p:ext uri="{BB962C8B-B14F-4D97-AF65-F5344CB8AC3E}">
        <p14:creationId xmlns:p14="http://schemas.microsoft.com/office/powerpoint/2010/main" val="3478530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SO Sans Images 13">
    <a:dk1>
      <a:srgbClr val="3C3C3C"/>
    </a:dk1>
    <a:lt1>
      <a:srgbClr val="FFFFFF"/>
    </a:lt1>
    <a:dk2>
      <a:srgbClr val="3C3C3C"/>
    </a:dk2>
    <a:lt2>
      <a:srgbClr val="808080"/>
    </a:lt2>
    <a:accent1>
      <a:srgbClr val="4F7DB2"/>
    </a:accent1>
    <a:accent2>
      <a:srgbClr val="3366FF"/>
    </a:accent2>
    <a:accent3>
      <a:srgbClr val="FFFFFF"/>
    </a:accent3>
    <a:accent4>
      <a:srgbClr val="323232"/>
    </a:accent4>
    <a:accent5>
      <a:srgbClr val="B2BFD5"/>
    </a:accent5>
    <a:accent6>
      <a:srgbClr val="2D5CE7"/>
    </a:accent6>
    <a:hlink>
      <a:srgbClr val="CCCC00"/>
    </a:hlink>
    <a:folHlink>
      <a:srgbClr val="FF505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ocument_x0020_Date xmlns="d1f628b7-dc6e-45dc-9245-e5ecf578f20b" xsi:nil="true"/>
    <Action xmlns="d1f628b7-dc6e-45dc-9245-e5ecf578f20b">Keep</Action>
    <Keywords0 xmlns="d1f628b7-dc6e-45dc-9245-e5ecf578f20b" xsi:nil="true"/>
    <Description_x0020_2 xmlns="d1f628b7-dc6e-45dc-9245-e5ecf578f20b" xsi:nil="true"/>
    <Document_x0020_Type xmlns="d1f628b7-dc6e-45dc-9245-e5ecf578f20b" xsi:nil="true"/>
    <Description0 xmlns="d1f628b7-dc6e-45dc-9245-e5ecf578f20b" xsi:nil="true"/>
    <PublishingExpirationDate xmlns="http://schemas.microsoft.com/sharepoint/v3" xsi:nil="true"/>
    <PublishingStartDate xmlns="http://schemas.microsoft.com/sharepoint/v3" xsi:nil="true"/>
    <_dlc_DocId xmlns="bbd4acb0-43d6-4317-ab0b-803dc468f016">V7HW2WYZSAY5-2102554853-16917</_dlc_DocId>
    <_dlc_DocIdUrl xmlns="bbd4acb0-43d6-4317-ab0b-803dc468f016">
      <Url>https://share.ansi.org/_layouts/15/DocIdRedir.aspx?ID=V7HW2WYZSAY5-2102554853-16917</Url>
      <Description>V7HW2WYZSAY5-2102554853-16917</Description>
    </_dlc_DocIdUrl>
  </documentManagement>
</p:properties>
</file>

<file path=customXml/itemProps1.xml><?xml version="1.0" encoding="utf-8"?>
<ds:datastoreItem xmlns:ds="http://schemas.openxmlformats.org/officeDocument/2006/customXml" ds:itemID="{3B1D2369-FD9D-45B3-87DA-FC1AA892D58F}"/>
</file>

<file path=customXml/itemProps2.xml><?xml version="1.0" encoding="utf-8"?>
<ds:datastoreItem xmlns:ds="http://schemas.openxmlformats.org/officeDocument/2006/customXml" ds:itemID="{57D6335C-5275-418F-8310-3B9E254A709D}"/>
</file>

<file path=customXml/itemProps3.xml><?xml version="1.0" encoding="utf-8"?>
<ds:datastoreItem xmlns:ds="http://schemas.openxmlformats.org/officeDocument/2006/customXml" ds:itemID="{1812BD42-6D94-4060-9E32-0D6B8DD8C202}"/>
</file>

<file path=customXml/itemProps4.xml><?xml version="1.0" encoding="utf-8"?>
<ds:datastoreItem xmlns:ds="http://schemas.openxmlformats.org/officeDocument/2006/customXml" ds:itemID="{57D6335C-5275-418F-8310-3B9E254A709D}"/>
</file>

<file path=docProps/app.xml><?xml version="1.0" encoding="utf-8"?>
<Properties xmlns="http://schemas.openxmlformats.org/officeDocument/2006/extended-properties" xmlns:vt="http://schemas.openxmlformats.org/officeDocument/2006/docPropsVTypes">
  <TotalTime>4482</TotalTime>
  <Words>1052</Words>
  <Application>Microsoft Office PowerPoint</Application>
  <PresentationFormat>On-screen Show (4:3)</PresentationFormat>
  <Paragraphs>128</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Calibri</vt:lpstr>
      <vt:lpstr>Lucida Grande</vt:lpstr>
      <vt:lpstr>Wingdings</vt:lpstr>
      <vt:lpstr>Office Theme</vt:lpstr>
      <vt:lpstr>PowerPoint Presentation</vt:lpstr>
      <vt:lpstr>PowerPoint Presentation</vt:lpstr>
      <vt:lpstr>PowerPoint Presentation</vt:lpstr>
      <vt:lpstr>PowerPoint Presentation</vt:lpstr>
      <vt:lpstr>PowerPoint Presentation</vt:lpstr>
      <vt:lpstr>Characteristics of Adult Teachers</vt:lpstr>
      <vt:lpstr>Creating an Adult Learning Environment</vt:lpstr>
      <vt:lpstr>Dewey’s Theory of Experience</vt:lpstr>
      <vt:lpstr>Competency Based Education An Adult Learning Tool</vt:lpstr>
      <vt:lpstr>Andragogy </vt:lpstr>
      <vt:lpstr>Self Directed Learning</vt:lpstr>
      <vt:lpstr>Lester Thurow American Economist</vt:lpstr>
      <vt:lpstr>Economic Development of a Country</vt:lpstr>
      <vt:lpstr>Focus of Economic Development</vt:lpstr>
      <vt:lpstr>Professional/Occupational skills</vt:lpstr>
      <vt:lpstr>Case Method Approach to Learning</vt:lpstr>
      <vt:lpstr>for more information</vt:lpstr>
    </vt:vector>
  </TitlesOfParts>
  <Company>American National Standards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Neiman</dc:creator>
  <cp:lastModifiedBy>Roy Swift</cp:lastModifiedBy>
  <cp:revision>303</cp:revision>
  <cp:lastPrinted>2019-05-06T19:23:32Z</cp:lastPrinted>
  <dcterms:created xsi:type="dcterms:W3CDTF">2014-02-18T15:05:59Z</dcterms:created>
  <dcterms:modified xsi:type="dcterms:W3CDTF">2019-09-17T15:36:38Z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70c0ebc3-cd32-4092-ac5e-7af52225c85d</vt:lpwstr>
  </property>
</Properties>
</file>