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69" r:id="rId1"/>
  </p:sldMasterIdLst>
  <p:notesMasterIdLst>
    <p:notesMasterId r:id="rId31"/>
  </p:notesMasterIdLst>
  <p:handoutMasterIdLst>
    <p:handoutMasterId r:id="rId32"/>
  </p:handoutMasterIdLst>
  <p:sldIdLst>
    <p:sldId id="275" r:id="rId2"/>
    <p:sldId id="318" r:id="rId3"/>
    <p:sldId id="398" r:id="rId4"/>
    <p:sldId id="399" r:id="rId5"/>
    <p:sldId id="575" r:id="rId6"/>
    <p:sldId id="323" r:id="rId7"/>
    <p:sldId id="616" r:id="rId8"/>
    <p:sldId id="652" r:id="rId9"/>
    <p:sldId id="663" r:id="rId10"/>
    <p:sldId id="655" r:id="rId11"/>
    <p:sldId id="656" r:id="rId12"/>
    <p:sldId id="661" r:id="rId13"/>
    <p:sldId id="662" r:id="rId14"/>
    <p:sldId id="590" r:id="rId15"/>
    <p:sldId id="592" r:id="rId16"/>
    <p:sldId id="601" r:id="rId17"/>
    <p:sldId id="461" r:id="rId18"/>
    <p:sldId id="462" r:id="rId19"/>
    <p:sldId id="596" r:id="rId20"/>
    <p:sldId id="602" r:id="rId21"/>
    <p:sldId id="600" r:id="rId22"/>
    <p:sldId id="594" r:id="rId23"/>
    <p:sldId id="650" r:id="rId24"/>
    <p:sldId id="333" r:id="rId25"/>
    <p:sldId id="401" r:id="rId26"/>
    <p:sldId id="599" r:id="rId27"/>
    <p:sldId id="387" r:id="rId28"/>
    <p:sldId id="465" r:id="rId29"/>
    <p:sldId id="604" r:id="rId30"/>
  </p:sldIdLst>
  <p:sldSz cx="9144000" cy="6858000" type="screen4x3"/>
  <p:notesSz cx="6858000" cy="9713913"/>
  <p:defaultTextStyle>
    <a:defPPr>
      <a:defRPr lang="es-E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B58"/>
    <a:srgbClr val="FAF3C2"/>
    <a:srgbClr val="FFFEDF"/>
    <a:srgbClr val="00FF00"/>
    <a:srgbClr val="FF00FF"/>
    <a:srgbClr val="FFFF00"/>
    <a:srgbClr val="041E3F"/>
    <a:srgbClr val="000066"/>
    <a:srgbClr val="7A8693"/>
    <a:srgbClr val="3D4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907" autoAdjust="0"/>
  </p:normalViewPr>
  <p:slideViewPr>
    <p:cSldViewPr>
      <p:cViewPr varScale="1">
        <p:scale>
          <a:sx n="67" d="100"/>
          <a:sy n="67" d="100"/>
        </p:scale>
        <p:origin x="1260" y="60"/>
      </p:cViewPr>
      <p:guideLst>
        <p:guide orient="horz" pos="2160"/>
        <p:guide pos="259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 orient="horz" pos="30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effectLst/>
              </a:defRPr>
            </a:lvl1pPr>
          </a:lstStyle>
          <a:p>
            <a:pPr>
              <a:defRPr/>
            </a:pPr>
            <a:endParaRPr lang="es-ES" dirty="0"/>
          </a:p>
        </p:txBody>
      </p:sp>
      <p:sp>
        <p:nvSpPr>
          <p:cNvPr id="3075" name="Rectangle 3"/>
          <p:cNvSpPr>
            <a:spLocks noGrp="1" noChangeArrowheads="1"/>
          </p:cNvSpPr>
          <p:nvPr>
            <p:ph type="dt" sz="quarter" idx="1"/>
          </p:nvPr>
        </p:nvSpPr>
        <p:spPr bwMode="auto">
          <a:xfrm>
            <a:off x="388620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defRPr>
            </a:lvl1pPr>
          </a:lstStyle>
          <a:p>
            <a:pPr>
              <a:defRPr/>
            </a:pPr>
            <a:endParaRPr lang="es-ES" dirty="0"/>
          </a:p>
        </p:txBody>
      </p:sp>
      <p:sp>
        <p:nvSpPr>
          <p:cNvPr id="3076" name="Rectangle 4"/>
          <p:cNvSpPr>
            <a:spLocks noGrp="1" noChangeArrowheads="1"/>
          </p:cNvSpPr>
          <p:nvPr>
            <p:ph type="ftr" sz="quarter" idx="2"/>
          </p:nvPr>
        </p:nvSpPr>
        <p:spPr bwMode="auto">
          <a:xfrm>
            <a:off x="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effectLst/>
              </a:defRPr>
            </a:lvl1pPr>
          </a:lstStyle>
          <a:p>
            <a:pPr>
              <a:defRPr/>
            </a:pPr>
            <a:r>
              <a:rPr lang="es-ES" dirty="0"/>
              <a:t>Inserte pie de página</a:t>
            </a:r>
          </a:p>
        </p:txBody>
      </p:sp>
      <p:sp>
        <p:nvSpPr>
          <p:cNvPr id="3077" name="Rectangle 5"/>
          <p:cNvSpPr>
            <a:spLocks noGrp="1" noChangeArrowheads="1"/>
          </p:cNvSpPr>
          <p:nvPr>
            <p:ph type="sldNum" sz="quarter" idx="3"/>
          </p:nvPr>
        </p:nvSpPr>
        <p:spPr bwMode="auto">
          <a:xfrm>
            <a:off x="388620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defRPr>
            </a:lvl1pPr>
          </a:lstStyle>
          <a:p>
            <a:pPr>
              <a:defRPr/>
            </a:pPr>
            <a:fld id="{B710C77F-9622-4F7F-BB32-F7DC30210300}" type="slidenum">
              <a:rPr lang="es-ES"/>
              <a:pPr>
                <a:defRPr/>
              </a:pPr>
              <a:t>‹nr.›</a:t>
            </a:fld>
            <a:endParaRPr lang="es-ES" dirty="0"/>
          </a:p>
        </p:txBody>
      </p:sp>
    </p:spTree>
    <p:extLst>
      <p:ext uri="{BB962C8B-B14F-4D97-AF65-F5344CB8AC3E}">
        <p14:creationId xmlns:p14="http://schemas.microsoft.com/office/powerpoint/2010/main" val="315841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es-ES" dirty="0"/>
          </a:p>
        </p:txBody>
      </p:sp>
      <p:sp>
        <p:nvSpPr>
          <p:cNvPr id="13315" name="Rectangle 3"/>
          <p:cNvSpPr>
            <a:spLocks noGrp="1" noChangeArrowheads="1"/>
          </p:cNvSpPr>
          <p:nvPr>
            <p:ph type="dt" idx="1"/>
          </p:nvPr>
        </p:nvSpPr>
        <p:spPr bwMode="auto">
          <a:xfrm>
            <a:off x="388620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endParaRPr lang="es-ES" dirty="0"/>
          </a:p>
        </p:txBody>
      </p:sp>
      <p:sp>
        <p:nvSpPr>
          <p:cNvPr id="18436"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614110"/>
            <a:ext cx="5029200" cy="43712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3318" name="Rectangle 6"/>
          <p:cNvSpPr>
            <a:spLocks noGrp="1" noChangeArrowheads="1"/>
          </p:cNvSpPr>
          <p:nvPr>
            <p:ph type="ftr" sz="quarter" idx="4"/>
          </p:nvPr>
        </p:nvSpPr>
        <p:spPr bwMode="auto">
          <a:xfrm>
            <a:off x="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es-ES" dirty="0"/>
          </a:p>
        </p:txBody>
      </p:sp>
      <p:sp>
        <p:nvSpPr>
          <p:cNvPr id="13319" name="Rectangle 7"/>
          <p:cNvSpPr>
            <a:spLocks noGrp="1" noChangeArrowheads="1"/>
          </p:cNvSpPr>
          <p:nvPr>
            <p:ph type="sldNum" sz="quarter" idx="5"/>
          </p:nvPr>
        </p:nvSpPr>
        <p:spPr bwMode="auto">
          <a:xfrm>
            <a:off x="388620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pPr>
              <a:defRPr/>
            </a:pPr>
            <a:fld id="{9DD2080A-CC7F-43FE-A5D1-CBAA437CD699}" type="slidenum">
              <a:rPr lang="es-ES"/>
              <a:pPr>
                <a:defRPr/>
              </a:pPr>
              <a:t>‹nr.›</a:t>
            </a:fld>
            <a:endParaRPr lang="es-ES" dirty="0"/>
          </a:p>
        </p:txBody>
      </p:sp>
    </p:spTree>
    <p:extLst>
      <p:ext uri="{BB962C8B-B14F-4D97-AF65-F5344CB8AC3E}">
        <p14:creationId xmlns:p14="http://schemas.microsoft.com/office/powerpoint/2010/main" val="3823073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n-US"/>
          </a:p>
        </p:txBody>
      </p:sp>
      <p:sp>
        <p:nvSpPr>
          <p:cNvPr id="4" name="3 Marcador de número de diapositiva"/>
          <p:cNvSpPr>
            <a:spLocks noGrp="1"/>
          </p:cNvSpPr>
          <p:nvPr>
            <p:ph type="sldNum" sz="quarter" idx="5"/>
          </p:nvPr>
        </p:nvSpPr>
        <p:spPr/>
        <p:txBody>
          <a:bodyPr/>
          <a:lstStyle/>
          <a:p>
            <a:pPr>
              <a:defRPr/>
            </a:pPr>
            <a:fld id="{4687A498-F8BE-4DEE-9151-7B55EF7287E4}" type="slidenum">
              <a:rPr lang="es-ES" smtClean="0"/>
              <a:pPr>
                <a:defRPr/>
              </a:pPr>
              <a:t>1</a:t>
            </a:fld>
            <a:endParaRPr lang="es-ES"/>
          </a:p>
        </p:txBody>
      </p:sp>
    </p:spTree>
    <p:extLst>
      <p:ext uri="{BB962C8B-B14F-4D97-AF65-F5344CB8AC3E}">
        <p14:creationId xmlns:p14="http://schemas.microsoft.com/office/powerpoint/2010/main" val="341761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14</a:t>
            </a:fld>
            <a:endParaRPr lang="es-ES" dirty="0"/>
          </a:p>
        </p:txBody>
      </p:sp>
    </p:spTree>
    <p:extLst>
      <p:ext uri="{BB962C8B-B14F-4D97-AF65-F5344CB8AC3E}">
        <p14:creationId xmlns:p14="http://schemas.microsoft.com/office/powerpoint/2010/main" val="131539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15</a:t>
            </a:fld>
            <a:endParaRPr lang="es-ES" dirty="0"/>
          </a:p>
        </p:txBody>
      </p:sp>
    </p:spTree>
    <p:extLst>
      <p:ext uri="{BB962C8B-B14F-4D97-AF65-F5344CB8AC3E}">
        <p14:creationId xmlns:p14="http://schemas.microsoft.com/office/powerpoint/2010/main" val="2204035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6146" name="Rectangle 2"/>
          <p:cNvSpPr>
            <a:spLocks noGrp="1" noChangeArrowheads="1"/>
          </p:cNvSpPr>
          <p:nvPr>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32B58"/>
                </a:solidFill>
                <a:effectLst/>
                <a:latin typeface="Candara" pitchFamily="34" charset="0"/>
              </a:defRPr>
            </a:lvl1pPr>
          </a:lstStyle>
          <a:p>
            <a:r>
              <a:rPr lang="es-ES"/>
              <a:t>Haga clic para modificar el estilo de título del patrón</a:t>
            </a:r>
            <a:endParaRPr lang="es-ES" dirty="0"/>
          </a:p>
        </p:txBody>
      </p:sp>
      <p:sp>
        <p:nvSpPr>
          <p:cNvPr id="12"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3"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4" name="Rectangle 2"/>
          <p:cNvSpPr>
            <a:spLocks noGrp="1" noChangeArrowheads="1"/>
          </p:cNvSpPr>
          <p:nvPr>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32B58"/>
                </a:solidFill>
                <a:effectLst/>
                <a:latin typeface="Candara" pitchFamily="34" charset="0"/>
              </a:defRPr>
            </a:lvl1pPr>
          </a:lstStyle>
          <a:p>
            <a:r>
              <a:rPr lang="es-ES" dirty="0"/>
              <a:t>Haga clic para modificar el estilo de título del patrón</a:t>
            </a:r>
          </a:p>
        </p:txBody>
      </p:sp>
      <p:pic>
        <p:nvPicPr>
          <p:cNvPr id="20" name="19 Imagen"/>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39552" y="5805264"/>
            <a:ext cx="1645262" cy="893804"/>
          </a:xfrm>
          <a:prstGeom prst="rect">
            <a:avLst/>
          </a:prstGeom>
        </p:spPr>
      </p:pic>
      <p:pic>
        <p:nvPicPr>
          <p:cNvPr id="21506" name="Picture 2" descr="C:\Users\avalls\Desktop\Nuevo LOGO\Nueva Gráfica ACE 12-5-2014\Emblema 25 Aniversario\Emblema 25 Aniversario 300dpi\Emblema-ACE-Positivo-Azul-300dpi.pn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380312" y="260648"/>
            <a:ext cx="1296144" cy="1233513"/>
          </a:xfrm>
          <a:prstGeom prst="rect">
            <a:avLst/>
          </a:prstGeom>
          <a:noFill/>
        </p:spPr>
      </p:pic>
      <p:pic>
        <p:nvPicPr>
          <p:cNvPr id="21507" name="Picture 3" descr="C:\Users\avalls\Desktop\Nuevo LOGO\Nueva Gráfica ACE 12-5-2014\Dirección Sagunt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5940152" y="5517232"/>
            <a:ext cx="2889250" cy="1085850"/>
          </a:xfrm>
          <a:prstGeom prst="rect">
            <a:avLst/>
          </a:prstGeom>
          <a:noFill/>
        </p:spPr>
      </p:pic>
      <p:pic>
        <p:nvPicPr>
          <p:cNvPr id="15" name="14 Imagen" descr="C:\Users\avalls\Desktop\Materiales a ser cambiados\Logos AECOM nuevos\Logo 1.jpg"/>
          <p:cNvPicPr/>
          <p:nvPr userDrawn="1"/>
        </p:nvPicPr>
        <p:blipFill>
          <a:blip r:embed="rId5" cstate="print">
            <a:clrChange>
              <a:clrFrom>
                <a:srgbClr val="FFFFFF"/>
              </a:clrFrom>
              <a:clrTo>
                <a:srgbClr val="FFFFFF">
                  <a:alpha val="0"/>
                </a:srgbClr>
              </a:clrTo>
            </a:clrChange>
          </a:blip>
          <a:srcRect l="8424" t="13581" r="7790"/>
          <a:stretch>
            <a:fillRect/>
          </a:stretch>
        </p:blipFill>
        <p:spPr bwMode="auto">
          <a:xfrm>
            <a:off x="683568" y="404664"/>
            <a:ext cx="2963391" cy="1351528"/>
          </a:xfrm>
          <a:prstGeom prst="rect">
            <a:avLst/>
          </a:prstGeom>
          <a:noFill/>
          <a:ln w="9525">
            <a:noFill/>
            <a:miter lim="800000"/>
            <a:headEnd/>
            <a:tailEnd/>
          </a:ln>
        </p:spPr>
      </p:pic>
      <p:pic>
        <p:nvPicPr>
          <p:cNvPr id="16" name="15 Imagen"/>
          <p:cNvPicPr/>
          <p:nvPr userDrawn="1"/>
        </p:nvPicPr>
        <p:blipFill>
          <a:blip r:embed="rId6" cstate="print">
            <a:clrChange>
              <a:clrFrom>
                <a:srgbClr val="FFFFFF"/>
              </a:clrFrom>
              <a:clrTo>
                <a:srgbClr val="FFFFFF">
                  <a:alpha val="0"/>
                </a:srgbClr>
              </a:clrTo>
            </a:clrChange>
          </a:blip>
          <a:srcRect l="4799" t="32873" r="9104" b="45671"/>
          <a:stretch>
            <a:fillRect/>
          </a:stretch>
        </p:blipFill>
        <p:spPr bwMode="auto">
          <a:xfrm>
            <a:off x="2195736" y="6093296"/>
            <a:ext cx="2137410" cy="297180"/>
          </a:xfrm>
          <a:prstGeom prst="rect">
            <a:avLst/>
          </a:prstGeom>
          <a:noFill/>
          <a:ln w="9525">
            <a:noFill/>
            <a:miter lim="800000"/>
            <a:headEnd/>
            <a:tailEnd/>
          </a:ln>
        </p:spPr>
      </p:pic>
    </p:spTree>
    <p:extLst>
      <p:ext uri="{BB962C8B-B14F-4D97-AF65-F5344CB8AC3E}">
        <p14:creationId xmlns:p14="http://schemas.microsoft.com/office/powerpoint/2010/main" val="38178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rot="16200000">
            <a:off x="4057661" y="-2485941"/>
            <a:ext cx="1028680" cy="8208914"/>
          </a:xfrm>
        </p:spPr>
        <p:txBody>
          <a:bodyPr vert="eaVert"/>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rot="16200000">
            <a:off x="3455875" y="1088738"/>
            <a:ext cx="2664297" cy="6048672"/>
          </a:xfrm>
        </p:spPr>
        <p:txBody>
          <a:bodyPr vert="eaVert"/>
          <a:lstStyle>
            <a:lvl1pPr>
              <a:buClr>
                <a:srgbClr val="041E3F"/>
              </a:buClr>
              <a:buFont typeface="Wingdings" pitchFamily="2" charset="2"/>
              <a:buChar char="q"/>
              <a:defRPr/>
            </a:lvl1pPr>
            <a:lvl2pPr>
              <a:buClr>
                <a:srgbClr val="041E3F"/>
              </a:buClr>
              <a:buFont typeface="Wingdings" pitchFamily="2" charset="2"/>
              <a:buChar char="§"/>
              <a:defRPr/>
            </a:lvl2pPr>
            <a:lvl3pPr>
              <a:buClr>
                <a:srgbClr val="041E3F"/>
              </a:buClr>
              <a:defRPr/>
            </a:lvl3pPr>
            <a:lvl4pPr>
              <a:buClr>
                <a:srgbClr val="041E3F"/>
              </a:buClr>
              <a:defRPr/>
            </a:lvl4pPr>
            <a:lvl5pPr>
              <a:buClr>
                <a:srgbClr val="041E3F"/>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0EBCDB87-B1B5-47AF-9C37-9A0258C07F5A}" type="slidenum">
              <a:rPr lang="es-ES" smtClean="0"/>
              <a:pPr>
                <a:defRPr/>
              </a:pPr>
              <a:t>‹nr.›</a:t>
            </a:fld>
            <a:endParaRPr lang="es-ES" dirty="0"/>
          </a:p>
        </p:txBody>
      </p:sp>
    </p:spTree>
    <p:extLst>
      <p:ext uri="{BB962C8B-B14F-4D97-AF65-F5344CB8AC3E}">
        <p14:creationId xmlns:p14="http://schemas.microsoft.com/office/powerpoint/2010/main" val="350022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7848600" cy="914400"/>
          </a:xfrm>
        </p:spPr>
        <p:txBody>
          <a:bodyPr/>
          <a:lstStyle/>
          <a:p>
            <a:r>
              <a:rPr lang="es-ES"/>
              <a:t>Haga clic para modificar el estilo de título del patrón</a:t>
            </a:r>
            <a:endParaRPr lang="es-ES" dirty="0"/>
          </a:p>
        </p:txBody>
      </p:sp>
      <p:sp>
        <p:nvSpPr>
          <p:cNvPr id="3" name="2 Marcador de SmartArt"/>
          <p:cNvSpPr>
            <a:spLocks noGrp="1"/>
          </p:cNvSpPr>
          <p:nvPr>
            <p:ph type="dgm" idx="1"/>
          </p:nvPr>
        </p:nvSpPr>
        <p:spPr>
          <a:xfrm>
            <a:off x="533400" y="2438400"/>
            <a:ext cx="7772400" cy="3429000"/>
          </a:xfrm>
        </p:spPr>
        <p:txBody>
          <a:bodyPr/>
          <a:lstStyle>
            <a:lvl1pPr>
              <a:buNone/>
              <a:defRPr/>
            </a:lvl1pPr>
          </a:lstStyle>
          <a:p>
            <a:pPr lvl="0"/>
            <a:r>
              <a:rPr lang="es-ES" noProof="0" dirty="0"/>
              <a:t>Haga clic en el icono para agregar un elemento gráfico SmartArt</a:t>
            </a:r>
          </a:p>
        </p:txBody>
      </p:sp>
      <p:sp>
        <p:nvSpPr>
          <p:cNvPr id="4" name="Rectangle 5"/>
          <p:cNvSpPr>
            <a:spLocks noGrp="1" noChangeArrowheads="1"/>
          </p:cNvSpPr>
          <p:nvPr>
            <p:ph type="ftr" sz="quarter" idx="10"/>
          </p:nvPr>
        </p:nvSpPr>
        <p:spPr/>
        <p:txBody>
          <a:bodyPr/>
          <a:lstStyle>
            <a:lvl1pPr>
              <a:defRPr>
                <a:solidFill>
                  <a:srgbClr val="041E3F"/>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B727E091-F8BC-43AC-AF8F-EEB19CCAE733}" type="slidenum">
              <a:rPr lang="es-ES" smtClean="0"/>
              <a:pPr>
                <a:defRPr/>
              </a:pPr>
              <a:t>‹nr.›</a:t>
            </a:fld>
            <a:endParaRPr lang="es-ES" dirty="0"/>
          </a:p>
        </p:txBody>
      </p:sp>
    </p:spTree>
    <p:extLst>
      <p:ext uri="{BB962C8B-B14F-4D97-AF65-F5344CB8AC3E}">
        <p14:creationId xmlns:p14="http://schemas.microsoft.com/office/powerpoint/2010/main" val="202058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7848600" cy="9144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533400" y="2438400"/>
            <a:ext cx="3810000" cy="3429000"/>
          </a:xfrm>
        </p:spPr>
        <p:txBody>
          <a:bodyPr/>
          <a:lstStyle>
            <a:lvl1pPr>
              <a:buClr>
                <a:srgbClr val="041E3F"/>
              </a:buClr>
              <a:buFont typeface="Wingdings" pitchFamily="2" charset="2"/>
              <a:buChar char="q"/>
              <a:defRPr/>
            </a:lvl1pPr>
            <a:lvl2pPr>
              <a:buClr>
                <a:srgbClr val="041E3F"/>
              </a:buClr>
              <a:defRPr/>
            </a:lvl2pPr>
            <a:lvl3pPr>
              <a:buClr>
                <a:srgbClr val="041E3F"/>
              </a:buClr>
              <a:defRPr/>
            </a:lvl3pPr>
            <a:lvl4pPr>
              <a:buClr>
                <a:srgbClr val="041E3F"/>
              </a:buClr>
              <a:defRPr/>
            </a:lvl4pPr>
            <a:lvl5pPr>
              <a:buClr>
                <a:srgbClr val="041E3F"/>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imágenes prediseñadas"/>
          <p:cNvSpPr>
            <a:spLocks noGrp="1"/>
          </p:cNvSpPr>
          <p:nvPr>
            <p:ph type="clipArt" sz="half" idx="2"/>
          </p:nvPr>
        </p:nvSpPr>
        <p:spPr>
          <a:xfrm>
            <a:off x="4495800" y="2438400"/>
            <a:ext cx="3810000" cy="3429000"/>
          </a:xfrm>
        </p:spPr>
        <p:txBody>
          <a:bodyPr/>
          <a:lstStyle>
            <a:lvl1pPr>
              <a:buNone/>
              <a:defRPr/>
            </a:lvl1pPr>
          </a:lstStyle>
          <a:p>
            <a:pPr lvl="0"/>
            <a:r>
              <a:rPr lang="es-ES" noProof="0" dirty="0"/>
              <a:t>Haga clic en el icono para agregar una imagen en línea</a:t>
            </a:r>
          </a:p>
        </p:txBody>
      </p:sp>
      <p:sp>
        <p:nvSpPr>
          <p:cNvPr id="5"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p:txBody>
          <a:bodyPr/>
          <a:lstStyle>
            <a:lvl1pPr>
              <a:defRPr>
                <a:solidFill>
                  <a:srgbClr val="032B58"/>
                </a:solidFill>
              </a:defRPr>
            </a:lvl1pPr>
          </a:lstStyle>
          <a:p>
            <a:pPr>
              <a:defRPr/>
            </a:pPr>
            <a:fld id="{BCB38280-16FA-4CCF-9932-17CEC22077D1}" type="slidenum">
              <a:rPr lang="es-ES" smtClean="0"/>
              <a:pPr>
                <a:defRPr/>
              </a:pPr>
              <a:t>‹nr.›</a:t>
            </a:fld>
            <a:endParaRPr lang="es-ES" dirty="0"/>
          </a:p>
        </p:txBody>
      </p:sp>
    </p:spTree>
    <p:extLst>
      <p:ext uri="{BB962C8B-B14F-4D97-AF65-F5344CB8AC3E}">
        <p14:creationId xmlns:p14="http://schemas.microsoft.com/office/powerpoint/2010/main" val="391512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3"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4"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6146" name="Rectangle 2"/>
          <p:cNvSpPr>
            <a:spLocks noGrp="1" noChangeArrowheads="1"/>
          </p:cNvSpPr>
          <p:nvPr userDrawn="1">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41E3F"/>
                </a:solidFill>
                <a:effectLst/>
              </a:defRPr>
            </a:lvl1pPr>
          </a:lstStyle>
          <a:p>
            <a:r>
              <a:rPr lang="es-ES" dirty="0"/>
              <a:t>Haga clic para modificar el estilo de título del patrón</a:t>
            </a:r>
          </a:p>
        </p:txBody>
      </p:sp>
      <p:pic>
        <p:nvPicPr>
          <p:cNvPr id="9" name="8 Imagen" descr="C:\Users\avalls\Desktop\Materiales a ser cambiados\Logos AECOM nuevos\Logo 1.jpg"/>
          <p:cNvPicPr/>
          <p:nvPr userDrawn="1"/>
        </p:nvPicPr>
        <p:blipFill>
          <a:blip r:embed="rId2" cstate="print">
            <a:clrChange>
              <a:clrFrom>
                <a:srgbClr val="FFFFFF"/>
              </a:clrFrom>
              <a:clrTo>
                <a:srgbClr val="FFFFFF">
                  <a:alpha val="0"/>
                </a:srgbClr>
              </a:clrTo>
            </a:clrChange>
          </a:blip>
          <a:srcRect l="8424" t="13581" r="7790"/>
          <a:stretch>
            <a:fillRect/>
          </a:stretch>
        </p:blipFill>
        <p:spPr bwMode="auto">
          <a:xfrm>
            <a:off x="539552" y="260648"/>
            <a:ext cx="2999842" cy="1368152"/>
          </a:xfrm>
          <a:prstGeom prst="rect">
            <a:avLst/>
          </a:prstGeom>
          <a:noFill/>
          <a:ln w="9525">
            <a:noFill/>
            <a:miter lim="800000"/>
            <a:headEnd/>
            <a:tailEnd/>
          </a:ln>
        </p:spPr>
      </p:pic>
      <p:pic>
        <p:nvPicPr>
          <p:cNvPr id="10" name="9 Imagen" descr="C:\Users\avalls\Desktop\Nueva Gráfica ACE 12-5-2014\Emblema 25 Aniversario\Emblema 25 Aniversario 300dpi\Emblema-ACE-Positivo-Azul-300dpi.png"/>
          <p:cNvPicPr/>
          <p:nvPr userDrawn="1"/>
        </p:nvPicPr>
        <p:blipFill>
          <a:blip r:embed="rId3" cstate="print">
            <a:clrChange>
              <a:clrFrom>
                <a:srgbClr val="FFFFFF"/>
              </a:clrFrom>
              <a:clrTo>
                <a:srgbClr val="FFFFFF">
                  <a:alpha val="0"/>
                </a:srgbClr>
              </a:clrTo>
            </a:clrChange>
          </a:blip>
          <a:srcRect/>
          <a:stretch>
            <a:fillRect/>
          </a:stretch>
        </p:blipFill>
        <p:spPr bwMode="auto">
          <a:xfrm>
            <a:off x="5724128" y="5661248"/>
            <a:ext cx="803910" cy="762000"/>
          </a:xfrm>
          <a:prstGeom prst="rect">
            <a:avLst/>
          </a:prstGeom>
          <a:noFill/>
          <a:ln w="9525">
            <a:noFill/>
            <a:miter lim="800000"/>
            <a:headEnd/>
            <a:tailEnd/>
          </a:ln>
        </p:spPr>
      </p:pic>
      <p:pic>
        <p:nvPicPr>
          <p:cNvPr id="11" name="10 Imagen" descr="C:\Users\avalls\Desktop\Dirección Sagunto.jpg"/>
          <p:cNvPicPr/>
          <p:nvPr userDrawn="1"/>
        </p:nvPicPr>
        <p:blipFill>
          <a:blip r:embed="rId4" cstate="print">
            <a:clrChange>
              <a:clrFrom>
                <a:srgbClr val="FFFFFF"/>
              </a:clrFrom>
              <a:clrTo>
                <a:srgbClr val="FFFFFF">
                  <a:alpha val="0"/>
                </a:srgbClr>
              </a:clrTo>
            </a:clrChange>
          </a:blip>
          <a:srcRect/>
          <a:stretch>
            <a:fillRect/>
          </a:stretch>
        </p:blipFill>
        <p:spPr bwMode="auto">
          <a:xfrm>
            <a:off x="6804248" y="5661248"/>
            <a:ext cx="1996440" cy="746760"/>
          </a:xfrm>
          <a:prstGeom prst="rect">
            <a:avLst/>
          </a:prstGeom>
          <a:noFill/>
          <a:ln w="9525">
            <a:noFill/>
            <a:miter lim="800000"/>
            <a:headEnd/>
            <a:tailEnd/>
          </a:ln>
        </p:spPr>
      </p:pic>
      <p:pic>
        <p:nvPicPr>
          <p:cNvPr id="12" name="11 Imagen"/>
          <p:cNvPicPr/>
          <p:nvPr userDrawn="1"/>
        </p:nvPicPr>
        <p:blipFill>
          <a:blip r:embed="rId5" cstate="print">
            <a:clrChange>
              <a:clrFrom>
                <a:srgbClr val="FFFDFC"/>
              </a:clrFrom>
              <a:clrTo>
                <a:srgbClr val="FFFDFC">
                  <a:alpha val="0"/>
                </a:srgbClr>
              </a:clrTo>
            </a:clrChange>
            <a:extLst>
              <a:ext uri="{28A0092B-C50C-407E-A947-70E740481C1C}">
                <a14:useLocalDpi xmlns:a14="http://schemas.microsoft.com/office/drawing/2010/main" val="0"/>
              </a:ext>
            </a:extLst>
          </a:blip>
          <a:srcRect t="8784" b="8252"/>
          <a:stretch>
            <a:fillRect/>
          </a:stretch>
        </p:blipFill>
        <p:spPr>
          <a:xfrm>
            <a:off x="395536" y="5701126"/>
            <a:ext cx="1523618" cy="679830"/>
          </a:xfrm>
          <a:prstGeom prst="rect">
            <a:avLst/>
          </a:prstGeom>
        </p:spPr>
      </p:pic>
      <p:pic>
        <p:nvPicPr>
          <p:cNvPr id="13" name="12 Imagen"/>
          <p:cNvPicPr/>
          <p:nvPr userDrawn="1"/>
        </p:nvPicPr>
        <p:blipFill>
          <a:blip r:embed="rId6" cstate="print">
            <a:clrChange>
              <a:clrFrom>
                <a:srgbClr val="FFFFFF"/>
              </a:clrFrom>
              <a:clrTo>
                <a:srgbClr val="FFFFFF">
                  <a:alpha val="0"/>
                </a:srgbClr>
              </a:clrTo>
            </a:clrChange>
          </a:blip>
          <a:srcRect l="4799" t="32873" r="9104" b="45671"/>
          <a:stretch>
            <a:fillRect/>
          </a:stretch>
        </p:blipFill>
        <p:spPr bwMode="auto">
          <a:xfrm>
            <a:off x="1858526" y="5877272"/>
            <a:ext cx="2137410" cy="297180"/>
          </a:xfrm>
          <a:prstGeom prst="rect">
            <a:avLst/>
          </a:prstGeom>
          <a:noFill/>
          <a:ln w="9525">
            <a:noFill/>
            <a:miter lim="800000"/>
            <a:headEnd/>
            <a:tailEnd/>
          </a:ln>
        </p:spPr>
      </p:pic>
    </p:spTree>
    <p:extLst>
      <p:ext uri="{BB962C8B-B14F-4D97-AF65-F5344CB8AC3E}">
        <p14:creationId xmlns:p14="http://schemas.microsoft.com/office/powerpoint/2010/main" val="63410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lvl1pPr>
              <a:buFont typeface="Wingdings" pitchFamily="2" charset="2"/>
              <a:buChar char="q"/>
              <a:defRPr>
                <a:solidFill>
                  <a:srgbClr val="032B58"/>
                </a:solidFill>
              </a:defRPr>
            </a:lvl1pPr>
            <a:lvl2pPr>
              <a:buFont typeface="Wingdings" pitchFamily="2" charset="2"/>
              <a:buChar char="§"/>
              <a:defRPr>
                <a:solidFill>
                  <a:srgbClr val="032B58"/>
                </a:solidFill>
              </a:defRPr>
            </a:lvl2pPr>
            <a:lvl3pPr>
              <a:defRPr>
                <a:solidFill>
                  <a:srgbClr val="032B58"/>
                </a:solidFill>
              </a:defRPr>
            </a:lvl3pPr>
            <a:lvl4pPr>
              <a:defRPr>
                <a:solidFill>
                  <a:srgbClr val="032B58"/>
                </a:solidFill>
              </a:defRPr>
            </a:lvl4pPr>
            <a:lvl5pPr>
              <a:defRPr>
                <a:solidFill>
                  <a:srgbClr val="032B58"/>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a:xfrm>
            <a:off x="6934200" y="6552728"/>
            <a:ext cx="1886272" cy="260648"/>
          </a:xfrm>
        </p:spPr>
        <p:txBody>
          <a:bodyPr/>
          <a:lstStyle>
            <a:lvl1pPr>
              <a:defRPr>
                <a:solidFill>
                  <a:srgbClr val="032B58"/>
                </a:solidFill>
              </a:defRPr>
            </a:lvl1pPr>
          </a:lstStyle>
          <a:p>
            <a:pPr>
              <a:defRPr/>
            </a:pPr>
            <a:fld id="{014CCBCC-5023-42FE-961C-CA80C0F1F01F}" type="slidenum">
              <a:rPr lang="es-ES" smtClean="0"/>
              <a:pPr>
                <a:defRPr/>
              </a:pPr>
              <a:t>‹nr.›</a:t>
            </a:fld>
            <a:endParaRPr lang="es-ES" dirty="0"/>
          </a:p>
        </p:txBody>
      </p:sp>
    </p:spTree>
    <p:extLst>
      <p:ext uri="{BB962C8B-B14F-4D97-AF65-F5344CB8AC3E}">
        <p14:creationId xmlns:p14="http://schemas.microsoft.com/office/powerpoint/2010/main" val="16626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362075"/>
          </a:xfrm>
        </p:spPr>
        <p:txBody>
          <a:bodyPr anchor="t"/>
          <a:lstStyle>
            <a:lvl1pPr algn="ctr">
              <a:defRPr sz="3200" b="1" cap="all">
                <a:solidFill>
                  <a:srgbClr val="032B58"/>
                </a:solidFill>
              </a:defRPr>
            </a:lvl1pPr>
          </a:lstStyle>
          <a:p>
            <a:r>
              <a:rPr lang="es-ES"/>
              <a:t>Haga clic para modificar el estilo de título del patrón</a:t>
            </a:r>
            <a:endParaRPr lang="es-ES" dirty="0"/>
          </a:p>
        </p:txBody>
      </p:sp>
      <p:sp>
        <p:nvSpPr>
          <p:cNvPr id="3" name="2 Marcador de texto"/>
          <p:cNvSpPr>
            <a:spLocks noGrp="1"/>
          </p:cNvSpPr>
          <p:nvPr>
            <p:ph type="body" idx="1"/>
          </p:nvPr>
        </p:nvSpPr>
        <p:spPr>
          <a:xfrm>
            <a:off x="683568" y="35730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D61D127A-754A-4D62-AD34-55B67BF4D8B5}" type="slidenum">
              <a:rPr lang="es-ES" smtClean="0"/>
              <a:pPr>
                <a:defRPr/>
              </a:pPr>
              <a:t>‹nr.›</a:t>
            </a:fld>
            <a:endParaRPr lang="es-ES" dirty="0"/>
          </a:p>
        </p:txBody>
      </p:sp>
    </p:spTree>
    <p:extLst>
      <p:ext uri="{BB962C8B-B14F-4D97-AF65-F5344CB8AC3E}">
        <p14:creationId xmlns:p14="http://schemas.microsoft.com/office/powerpoint/2010/main" val="16563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32B58"/>
                </a:solidFill>
              </a:defRPr>
            </a:lvl1p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533400" y="2438400"/>
            <a:ext cx="3894584" cy="3429000"/>
          </a:xfrm>
        </p:spPr>
        <p:txBody>
          <a:bodyPr/>
          <a:lstStyle>
            <a:lvl1pPr>
              <a:buFont typeface="Wingdings" pitchFamily="2" charset="2"/>
              <a:buChar char="q"/>
              <a:defRPr sz="2800">
                <a:solidFill>
                  <a:srgbClr val="032B58"/>
                </a:solidFill>
              </a:defRPr>
            </a:lvl1pPr>
            <a:lvl2pPr>
              <a:defRPr sz="2400">
                <a:solidFill>
                  <a:srgbClr val="032B58"/>
                </a:solidFill>
              </a:defRPr>
            </a:lvl2pPr>
            <a:lvl3pPr>
              <a:defRPr sz="2000">
                <a:solidFill>
                  <a:srgbClr val="032B58"/>
                </a:solidFill>
              </a:defRPr>
            </a:lvl3pPr>
            <a:lvl4pPr algn="ctr">
              <a:defRPr sz="1800">
                <a:solidFill>
                  <a:srgbClr val="032B58"/>
                </a:solidFill>
              </a:defRPr>
            </a:lvl4pPr>
            <a:lvl5pPr>
              <a:defRPr sz="1800">
                <a:solidFill>
                  <a:srgbClr val="032B58"/>
                </a:solidFill>
              </a:defRPr>
            </a:lvl5pPr>
            <a:lvl6pPr>
              <a:defRPr sz="1800">
                <a:solidFill>
                  <a:srgbClr val="041E3F"/>
                </a:solidFill>
              </a:defRPr>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contenido"/>
          <p:cNvSpPr>
            <a:spLocks noGrp="1"/>
          </p:cNvSpPr>
          <p:nvPr>
            <p:ph sz="half" idx="2"/>
          </p:nvPr>
        </p:nvSpPr>
        <p:spPr>
          <a:xfrm>
            <a:off x="4495800" y="2438400"/>
            <a:ext cx="3810000" cy="3429000"/>
          </a:xfrm>
        </p:spPr>
        <p:txBody>
          <a:bodyPr/>
          <a:lstStyle>
            <a:lvl1pPr>
              <a:buFont typeface="Wingdings" pitchFamily="2" charset="2"/>
              <a:buChar char="q"/>
              <a:defRPr sz="2800">
                <a:solidFill>
                  <a:srgbClr val="032B58"/>
                </a:solidFill>
              </a:defRPr>
            </a:lvl1pPr>
            <a:lvl2pPr>
              <a:defRPr sz="2400">
                <a:solidFill>
                  <a:srgbClr val="032B58"/>
                </a:solidFill>
              </a:defRPr>
            </a:lvl2pPr>
            <a:lvl3pPr>
              <a:defRPr sz="2000">
                <a:solidFill>
                  <a:srgbClr val="032B58"/>
                </a:solidFill>
              </a:defRPr>
            </a:lvl3pPr>
            <a:lvl4pPr>
              <a:defRPr sz="1800">
                <a:solidFill>
                  <a:srgbClr val="032B58"/>
                </a:solidFill>
              </a:defRPr>
            </a:lvl4pPr>
            <a:lvl5pPr>
              <a:defRPr sz="1800">
                <a:solidFill>
                  <a:srgbClr val="032B58"/>
                </a:solidFil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a:ln/>
        </p:spPr>
        <p:txBody>
          <a:bodyPr/>
          <a:lstStyle>
            <a:lvl1pPr>
              <a:defRPr>
                <a:solidFill>
                  <a:srgbClr val="032B58"/>
                </a:solidFill>
              </a:defRPr>
            </a:lvl1pPr>
          </a:lstStyle>
          <a:p>
            <a:pPr>
              <a:defRPr/>
            </a:pPr>
            <a:fld id="{4049EE48-8E04-404B-99B8-48B8609AA644}" type="slidenum">
              <a:rPr lang="es-ES" smtClean="0"/>
              <a:pPr>
                <a:defRPr/>
              </a:pPr>
              <a:t>‹nr.›</a:t>
            </a:fld>
            <a:endParaRPr lang="es-ES" dirty="0"/>
          </a:p>
        </p:txBody>
      </p:sp>
    </p:spTree>
    <p:extLst>
      <p:ext uri="{BB962C8B-B14F-4D97-AF65-F5344CB8AC3E}">
        <p14:creationId xmlns:p14="http://schemas.microsoft.com/office/powerpoint/2010/main" val="33651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buFont typeface="Wingdings" pitchFamily="2" charset="2"/>
              <a:buChar char="q"/>
              <a:defRPr sz="2400"/>
            </a:lvl1pPr>
            <a:lvl2pPr>
              <a:defRPr sz="2000"/>
            </a:lvl2pPr>
            <a:lvl3pPr>
              <a:buFont typeface="Arial" pitchFamily="34" charset="0"/>
              <a:buChar char="•"/>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buFont typeface="Wingdings" pitchFamily="2" charset="2"/>
              <a:buChar char="q"/>
              <a:defRPr sz="2400"/>
            </a:lvl1pPr>
            <a:lvl2pPr>
              <a:defRPr sz="2000"/>
            </a:lvl2pPr>
            <a:lvl3pPr>
              <a:buFont typeface="Arial" pitchFamily="34" charset="0"/>
              <a:buChar char="•"/>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Rectangle 5"/>
          <p:cNvSpPr>
            <a:spLocks noGrp="1" noChangeArrowheads="1"/>
          </p:cNvSpPr>
          <p:nvPr>
            <p:ph type="ftr" sz="quarter" idx="10"/>
          </p:nvPr>
        </p:nvSpPr>
        <p:spPr/>
        <p:txBody>
          <a:bodyPr/>
          <a:lstStyle>
            <a:lvl1pPr>
              <a:defRPr/>
            </a:lvl1pPr>
          </a:lstStyle>
          <a:p>
            <a:pPr>
              <a:defRPr/>
            </a:pPr>
            <a:r>
              <a:rPr lang="es-ES" dirty="0"/>
              <a:t>Inserte pie de página</a:t>
            </a:r>
          </a:p>
        </p:txBody>
      </p:sp>
      <p:sp>
        <p:nvSpPr>
          <p:cNvPr id="8" name="Rectangle 7"/>
          <p:cNvSpPr>
            <a:spLocks noGrp="1" noChangeArrowheads="1"/>
          </p:cNvSpPr>
          <p:nvPr>
            <p:ph type="sldNum" sz="quarter" idx="11"/>
          </p:nvPr>
        </p:nvSpPr>
        <p:spPr/>
        <p:txBody>
          <a:bodyPr/>
          <a:lstStyle>
            <a:lvl1pPr>
              <a:defRPr/>
            </a:lvl1pPr>
          </a:lstStyle>
          <a:p>
            <a:pPr>
              <a:defRPr/>
            </a:pPr>
            <a:fld id="{A5E37379-C586-4B6E-A25B-4F1460CD38C1}" type="slidenum">
              <a:rPr lang="es-ES" smtClean="0"/>
              <a:pPr>
                <a:defRPr/>
              </a:pPr>
              <a:t>‹nr.›</a:t>
            </a:fld>
            <a:endParaRPr lang="es-ES" dirty="0"/>
          </a:p>
        </p:txBody>
      </p:sp>
    </p:spTree>
    <p:extLst>
      <p:ext uri="{BB962C8B-B14F-4D97-AF65-F5344CB8AC3E}">
        <p14:creationId xmlns:p14="http://schemas.microsoft.com/office/powerpoint/2010/main" val="89424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32B58"/>
                </a:solidFill>
              </a:defRPr>
            </a:lvl1pPr>
          </a:lstStyle>
          <a:p>
            <a:r>
              <a:rPr lang="es-ES"/>
              <a:t>Haga clic para modificar el estilo de título del patrón</a:t>
            </a:r>
            <a:endParaRPr lang="es-ES" dirty="0"/>
          </a:p>
        </p:txBody>
      </p:sp>
      <p:sp>
        <p:nvSpPr>
          <p:cNvPr id="3"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4" name="Rectangle 7"/>
          <p:cNvSpPr>
            <a:spLocks noGrp="1" noChangeArrowheads="1"/>
          </p:cNvSpPr>
          <p:nvPr>
            <p:ph type="sldNum" sz="quarter" idx="11"/>
          </p:nvPr>
        </p:nvSpPr>
        <p:spPr>
          <a:ln/>
        </p:spPr>
        <p:txBody>
          <a:bodyPr/>
          <a:lstStyle>
            <a:lvl1pPr>
              <a:defRPr>
                <a:solidFill>
                  <a:srgbClr val="032B58"/>
                </a:solidFill>
              </a:defRPr>
            </a:lvl1pPr>
          </a:lstStyle>
          <a:p>
            <a:pPr>
              <a:defRPr/>
            </a:pPr>
            <a:fld id="{DF54DB73-13D5-4558-A536-60F0496767AA}" type="slidenum">
              <a:rPr lang="es-ES" smtClean="0"/>
              <a:pPr>
                <a:defRPr/>
              </a:pPr>
              <a:t>‹nr.›</a:t>
            </a:fld>
            <a:endParaRPr lang="es-ES" dirty="0"/>
          </a:p>
        </p:txBody>
      </p:sp>
    </p:spTree>
    <p:extLst>
      <p:ext uri="{BB962C8B-B14F-4D97-AF65-F5344CB8AC3E}">
        <p14:creationId xmlns:p14="http://schemas.microsoft.com/office/powerpoint/2010/main" val="87675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3" name="Rectangle 7"/>
          <p:cNvSpPr>
            <a:spLocks noGrp="1" noChangeArrowheads="1"/>
          </p:cNvSpPr>
          <p:nvPr>
            <p:ph type="sldNum" sz="quarter" idx="11"/>
          </p:nvPr>
        </p:nvSpPr>
        <p:spPr/>
        <p:txBody>
          <a:bodyPr/>
          <a:lstStyle>
            <a:lvl1pPr>
              <a:defRPr>
                <a:solidFill>
                  <a:srgbClr val="032B58"/>
                </a:solidFill>
              </a:defRPr>
            </a:lvl1pPr>
          </a:lstStyle>
          <a:p>
            <a:pPr>
              <a:defRPr/>
            </a:pPr>
            <a:fld id="{031C83D2-F027-4E35-B960-4F6D60DAE900}" type="slidenum">
              <a:rPr lang="es-ES" smtClean="0"/>
              <a:pPr>
                <a:defRPr/>
              </a:pPr>
              <a:t>‹nr.›</a:t>
            </a:fld>
            <a:endParaRPr lang="es-ES" dirty="0"/>
          </a:p>
        </p:txBody>
      </p:sp>
    </p:spTree>
    <p:extLst>
      <p:ext uri="{BB962C8B-B14F-4D97-AF65-F5344CB8AC3E}">
        <p14:creationId xmlns:p14="http://schemas.microsoft.com/office/powerpoint/2010/main" val="292136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7920880" cy="648072"/>
          </a:xfrm>
        </p:spPr>
        <p:txBody>
          <a:bodyPr anchor="b"/>
          <a:lstStyle>
            <a:lvl1pPr algn="ctr">
              <a:defRPr sz="2000" b="1">
                <a:solidFill>
                  <a:srgbClr val="032B58"/>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3575050" y="2060848"/>
            <a:ext cx="5111750" cy="4065315"/>
          </a:xfrm>
        </p:spPr>
        <p:txBody>
          <a:bodyPr/>
          <a:lstStyle>
            <a:lvl1pPr>
              <a:buClr>
                <a:srgbClr val="041E3F"/>
              </a:buClr>
              <a:buFont typeface="Wingdings" pitchFamily="2" charset="2"/>
              <a:buChar char="q"/>
              <a:defRPr sz="3200">
                <a:solidFill>
                  <a:srgbClr val="032B58"/>
                </a:solidFill>
              </a:defRPr>
            </a:lvl1pPr>
            <a:lvl2pPr>
              <a:buClr>
                <a:srgbClr val="041E3F"/>
              </a:buClr>
              <a:buFont typeface="Wingdings" pitchFamily="2" charset="2"/>
              <a:buChar char="§"/>
              <a:defRPr sz="2800">
                <a:solidFill>
                  <a:srgbClr val="032B58"/>
                </a:solidFill>
              </a:defRPr>
            </a:lvl2pPr>
            <a:lvl3pPr>
              <a:buClr>
                <a:srgbClr val="041E3F"/>
              </a:buClr>
              <a:buFont typeface="Arial" pitchFamily="34" charset="0"/>
              <a:buChar char="•"/>
              <a:defRPr sz="2400">
                <a:solidFill>
                  <a:srgbClr val="032B58"/>
                </a:solidFill>
              </a:defRPr>
            </a:lvl3pPr>
            <a:lvl4pPr marL="1714500" indent="-342900">
              <a:buClr>
                <a:srgbClr val="041E3F"/>
              </a:buClr>
              <a:buFont typeface="Wingdings" panose="05000000000000000000" pitchFamily="2" charset="2"/>
              <a:buChar char="ü"/>
              <a:defRPr sz="2000" baseline="0">
                <a:solidFill>
                  <a:srgbClr val="032B58"/>
                </a:solidFill>
              </a:defRPr>
            </a:lvl4pPr>
            <a:lvl5pPr>
              <a:buClr>
                <a:srgbClr val="041E3F"/>
              </a:buClr>
              <a:buFont typeface="Courier New" pitchFamily="49" charset="0"/>
              <a:buChar char="o"/>
              <a:defRPr sz="2000">
                <a:solidFill>
                  <a:srgbClr val="032B58"/>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texto"/>
          <p:cNvSpPr>
            <a:spLocks noGrp="1"/>
          </p:cNvSpPr>
          <p:nvPr>
            <p:ph type="body" sz="half" idx="2"/>
          </p:nvPr>
        </p:nvSpPr>
        <p:spPr>
          <a:xfrm>
            <a:off x="457200" y="2060848"/>
            <a:ext cx="3008313" cy="4065315"/>
          </a:xfrm>
        </p:spPr>
        <p:txBody>
          <a:bodyPr/>
          <a:lstStyle>
            <a:lvl1pPr marL="0" indent="0">
              <a:buNone/>
              <a:defRPr sz="1400">
                <a:solidFill>
                  <a:srgbClr val="032B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a:ln/>
        </p:spPr>
        <p:txBody>
          <a:bodyPr/>
          <a:lstStyle>
            <a:lvl1pPr>
              <a:defRPr>
                <a:solidFill>
                  <a:srgbClr val="032B58"/>
                </a:solidFill>
              </a:defRPr>
            </a:lvl1pPr>
          </a:lstStyle>
          <a:p>
            <a:pPr>
              <a:defRPr/>
            </a:pPr>
            <a:fld id="{858D2955-3B0E-404F-AD73-6DAF2D5EA93D}" type="slidenum">
              <a:rPr lang="es-ES" smtClean="0"/>
              <a:pPr>
                <a:defRPr/>
              </a:pPr>
              <a:t>‹nr.›</a:t>
            </a:fld>
            <a:endParaRPr lang="es-ES" dirty="0"/>
          </a:p>
        </p:txBody>
      </p:sp>
    </p:spTree>
    <p:extLst>
      <p:ext uri="{BB962C8B-B14F-4D97-AF65-F5344CB8AC3E}">
        <p14:creationId xmlns:p14="http://schemas.microsoft.com/office/powerpoint/2010/main" val="236908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55576" y="908720"/>
            <a:ext cx="7272808" cy="576064"/>
          </a:xfrm>
        </p:spPr>
        <p:txBody>
          <a:bodyPr anchor="b"/>
          <a:lstStyle>
            <a:lvl1pPr algn="ctr">
              <a:defRPr sz="2000" b="1"/>
            </a:lvl1pPr>
          </a:lstStyle>
          <a:p>
            <a:r>
              <a:rPr lang="es-ES"/>
              <a:t>Haga clic para modificar el estilo de título del patrón</a:t>
            </a:r>
            <a:endParaRPr lang="es-ES" dirty="0"/>
          </a:p>
        </p:txBody>
      </p:sp>
      <p:sp>
        <p:nvSpPr>
          <p:cNvPr id="3" name="2 Marcador de posición de imagen"/>
          <p:cNvSpPr>
            <a:spLocks noGrp="1"/>
          </p:cNvSpPr>
          <p:nvPr>
            <p:ph type="pic" idx="1"/>
          </p:nvPr>
        </p:nvSpPr>
        <p:spPr>
          <a:xfrm>
            <a:off x="1763688" y="1988840"/>
            <a:ext cx="5486400" cy="2890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p:txBody>
          <a:bodyPr/>
          <a:lstStyle>
            <a:lvl1pPr>
              <a:defRPr>
                <a:solidFill>
                  <a:srgbClr val="032B58"/>
                </a:solidFill>
              </a:defRPr>
            </a:lvl1pPr>
          </a:lstStyle>
          <a:p>
            <a:pPr>
              <a:defRPr/>
            </a:pPr>
            <a:fld id="{0DE0BC99-5107-436F-9F3E-0EE7B73D8F25}" type="slidenum">
              <a:rPr lang="es-ES" smtClean="0"/>
              <a:pPr>
                <a:defRPr/>
              </a:pPr>
              <a:t>‹nr.›</a:t>
            </a:fld>
            <a:endParaRPr lang="es-ES" dirty="0"/>
          </a:p>
        </p:txBody>
      </p:sp>
    </p:spTree>
    <p:extLst>
      <p:ext uri="{BB962C8B-B14F-4D97-AF65-F5344CB8AC3E}">
        <p14:creationId xmlns:p14="http://schemas.microsoft.com/office/powerpoint/2010/main" val="87420484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96975"/>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dirty="0"/>
              <a:t>INDICE</a:t>
            </a:r>
            <a:endParaRPr lang="es-ES" dirty="0"/>
          </a:p>
        </p:txBody>
      </p:sp>
      <p:sp>
        <p:nvSpPr>
          <p:cNvPr id="1029" name="Rectangle 5"/>
          <p:cNvSpPr>
            <a:spLocks noGrp="1" noChangeArrowheads="1"/>
          </p:cNvSpPr>
          <p:nvPr>
            <p:ph type="ftr" sz="quarter" idx="3"/>
          </p:nvPr>
        </p:nvSpPr>
        <p:spPr bwMode="auto">
          <a:xfrm>
            <a:off x="395536" y="6544816"/>
            <a:ext cx="4464496" cy="268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smtClean="0">
                <a:solidFill>
                  <a:srgbClr val="3D4E84"/>
                </a:solidFill>
                <a:effectLst/>
                <a:latin typeface="Candara" pitchFamily="34" charset="0"/>
              </a:defRPr>
            </a:lvl1pPr>
          </a:lstStyle>
          <a:p>
            <a:pPr>
              <a:defRPr/>
            </a:pPr>
            <a:r>
              <a:rPr lang="es-ES" dirty="0"/>
              <a:t>Inserte pie de página</a:t>
            </a:r>
          </a:p>
        </p:txBody>
      </p:sp>
      <p:sp>
        <p:nvSpPr>
          <p:cNvPr id="1031" name="Rectangle 7"/>
          <p:cNvSpPr>
            <a:spLocks noGrp="1" noChangeArrowheads="1"/>
          </p:cNvSpPr>
          <p:nvPr>
            <p:ph type="sldNum" sz="quarter" idx="4"/>
          </p:nvPr>
        </p:nvSpPr>
        <p:spPr bwMode="auto">
          <a:xfrm>
            <a:off x="6934200" y="6525344"/>
            <a:ext cx="1886272" cy="260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3D4E84"/>
                </a:solidFill>
                <a:effectLst/>
                <a:latin typeface="Candara" pitchFamily="34" charset="0"/>
              </a:defRPr>
            </a:lvl1pPr>
          </a:lstStyle>
          <a:p>
            <a:pPr>
              <a:defRPr/>
            </a:pPr>
            <a:fld id="{511B3B7F-8647-4575-AD40-ACDC3E7657BF}" type="slidenum">
              <a:rPr lang="es-ES" smtClean="0"/>
              <a:pPr>
                <a:defRPr/>
              </a:pPr>
              <a:t>‹nr.›</a:t>
            </a:fld>
            <a:endParaRPr lang="es-ES" dirty="0"/>
          </a:p>
        </p:txBody>
      </p:sp>
      <p:sp>
        <p:nvSpPr>
          <p:cNvPr id="2" name="Rectangle 9"/>
          <p:cNvSpPr>
            <a:spLocks noGrp="1" noChangeArrowheads="1"/>
          </p:cNvSpPr>
          <p:nvPr>
            <p:ph type="body" idx="1"/>
          </p:nvPr>
        </p:nvSpPr>
        <p:spPr bwMode="auto">
          <a:xfrm>
            <a:off x="533400" y="24384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a:t>
            </a:r>
            <a:r>
              <a:rPr lang="es-ES" dirty="0" err="1"/>
              <a:t>phjghjhjara</a:t>
            </a:r>
            <a:r>
              <a:rPr lang="es-ES" dirty="0"/>
              <a:t>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a:p>
            <a:pPr lvl="4"/>
            <a:endParaRPr lang="es-ES" dirty="0"/>
          </a:p>
        </p:txBody>
      </p:sp>
      <p:cxnSp>
        <p:nvCxnSpPr>
          <p:cNvPr id="1030" name="AutoShape 12"/>
          <p:cNvCxnSpPr>
            <a:cxnSpLocks noChangeShapeType="1"/>
          </p:cNvCxnSpPr>
          <p:nvPr/>
        </p:nvCxnSpPr>
        <p:spPr bwMode="auto">
          <a:xfrm flipV="1">
            <a:off x="488950" y="914400"/>
            <a:ext cx="882650" cy="152400"/>
          </a:xfrm>
          <a:prstGeom prst="straightConnector1">
            <a:avLst/>
          </a:prstGeom>
          <a:noFill/>
          <a:ln w="9525">
            <a:noFill/>
            <a:round/>
            <a:headEnd/>
            <a:tailEnd/>
          </a:ln>
        </p:spPr>
      </p:cxnSp>
      <p:sp>
        <p:nvSpPr>
          <p:cNvPr id="1038" name="Line 14"/>
          <p:cNvSpPr>
            <a:spLocks noChangeShapeType="1"/>
          </p:cNvSpPr>
          <p:nvPr/>
        </p:nvSpPr>
        <p:spPr bwMode="auto">
          <a:xfrm>
            <a:off x="533400" y="5867400"/>
            <a:ext cx="8229600" cy="0"/>
          </a:xfrm>
          <a:prstGeom prst="line">
            <a:avLst/>
          </a:prstGeom>
          <a:noFill/>
          <a:ln w="9525">
            <a:no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040" name="Line 16"/>
          <p:cNvSpPr>
            <a:spLocks noChangeShapeType="1"/>
          </p:cNvSpPr>
          <p:nvPr/>
        </p:nvSpPr>
        <p:spPr bwMode="auto">
          <a:xfrm flipV="1">
            <a:off x="533400" y="2209800"/>
            <a:ext cx="7848600" cy="76200"/>
          </a:xfrm>
          <a:prstGeom prst="line">
            <a:avLst/>
          </a:prstGeom>
          <a:noFill/>
          <a:ln w="9525">
            <a:no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042" name="Line 18"/>
          <p:cNvSpPr>
            <a:spLocks noChangeShapeType="1"/>
          </p:cNvSpPr>
          <p:nvPr/>
        </p:nvSpPr>
        <p:spPr bwMode="auto">
          <a:xfrm flipV="1">
            <a:off x="395536" y="6525344"/>
            <a:ext cx="8382000" cy="0"/>
          </a:xfrm>
          <a:prstGeom prst="line">
            <a:avLst/>
          </a:prstGeom>
          <a:noFill/>
          <a:ln w="28575">
            <a:solidFill>
              <a:schemeClr val="bg1">
                <a:lumMod val="75000"/>
              </a:schemeClr>
            </a:solid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pic>
        <p:nvPicPr>
          <p:cNvPr id="13" name="12 Imagen" descr="C:\Users\avalls\Desktop\Materiales a ser cambiados\Logos AECOM nuevos\Logo 1.jpg"/>
          <p:cNvPicPr/>
          <p:nvPr userDrawn="1"/>
        </p:nvPicPr>
        <p:blipFill>
          <a:blip r:embed="rId15" cstate="print">
            <a:clrChange>
              <a:clrFrom>
                <a:srgbClr val="FFFFFF"/>
              </a:clrFrom>
              <a:clrTo>
                <a:srgbClr val="FFFFFF">
                  <a:alpha val="0"/>
                </a:srgbClr>
              </a:clrTo>
            </a:clrChange>
          </a:blip>
          <a:srcRect l="8424" t="13581" r="7790"/>
          <a:stretch>
            <a:fillRect/>
          </a:stretch>
        </p:blipFill>
        <p:spPr bwMode="auto">
          <a:xfrm>
            <a:off x="7380312" y="332656"/>
            <a:ext cx="1068754" cy="487432"/>
          </a:xfrm>
          <a:prstGeom prst="rect">
            <a:avLst/>
          </a:prstGeom>
          <a:noFill/>
          <a:ln w="9525">
            <a:noFill/>
            <a:miter lim="800000"/>
            <a:headEnd/>
            <a:tailEnd/>
          </a:ln>
        </p:spPr>
      </p:pic>
    </p:spTree>
    <p:extLst>
      <p:ext uri="{BB962C8B-B14F-4D97-AF65-F5344CB8AC3E}">
        <p14:creationId xmlns:p14="http://schemas.microsoft.com/office/powerpoint/2010/main" val="201501882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dt="0"/>
  <p:txStyles>
    <p:title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p:titleStyle>
    <p:bodyStyle>
      <a:lvl1pPr marL="457200" indent="-457200" algn="l" rtl="0" eaLnBrk="1" fontAlgn="base" hangingPunct="1">
        <a:spcBef>
          <a:spcPct val="20000"/>
        </a:spcBef>
        <a:spcAft>
          <a:spcPct val="0"/>
        </a:spcAft>
        <a:buClr>
          <a:srgbClr val="000066"/>
        </a:buClr>
        <a:buFont typeface="+mj-lt"/>
        <a:buAutoNum type="arabicPeriod"/>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026"/>
          <p:cNvSpPr>
            <a:spLocks noGrp="1" noChangeArrowheads="1"/>
          </p:cNvSpPr>
          <p:nvPr>
            <p:ph type="ctrTitle"/>
          </p:nvPr>
        </p:nvSpPr>
        <p:spPr>
          <a:xfrm>
            <a:off x="323528" y="2060848"/>
            <a:ext cx="8568952" cy="2952328"/>
          </a:xfrm>
          <a:solidFill>
            <a:srgbClr val="2A295C"/>
          </a:solidFill>
        </p:spPr>
        <p:style>
          <a:lnRef idx="0">
            <a:scrgbClr r="0" g="0" b="0"/>
          </a:lnRef>
          <a:fillRef idx="1003">
            <a:schemeClr val="lt1"/>
          </a:fillRef>
          <a:effectRef idx="0">
            <a:scrgbClr r="0" g="0" b="0"/>
          </a:effectRef>
          <a:fontRef idx="major"/>
        </p:style>
        <p:txBody>
          <a:bodyPr/>
          <a:lstStyle/>
          <a:p>
            <a:pPr>
              <a:defRPr/>
            </a:pPr>
            <a:r>
              <a:rPr lang="es-ES_tradnl" sz="2800" dirty="0">
                <a:solidFill>
                  <a:schemeClr val="bg1"/>
                </a:solidFill>
              </a:rPr>
              <a:t>“Regulations are Big Decisions that Affect Us”  </a:t>
            </a:r>
            <a:br>
              <a:rPr lang="es-ES_tradnl" dirty="0">
                <a:solidFill>
                  <a:schemeClr val="bg1"/>
                </a:solidFill>
              </a:rPr>
            </a:br>
            <a:br>
              <a:rPr lang="es-ES_tradnl" dirty="0">
                <a:solidFill>
                  <a:schemeClr val="bg1"/>
                </a:solidFill>
              </a:rPr>
            </a:br>
            <a:r>
              <a:rPr lang="es-ES_tradnl" dirty="0">
                <a:solidFill>
                  <a:schemeClr val="bg1"/>
                </a:solidFill>
              </a:rPr>
              <a:t>Improving Quality of Regulation through </a:t>
            </a:r>
            <a:br>
              <a:rPr lang="es-ES_tradnl" dirty="0">
                <a:solidFill>
                  <a:schemeClr val="bg1"/>
                </a:solidFill>
              </a:rPr>
            </a:br>
            <a:r>
              <a:rPr lang="es-ES_tradnl" dirty="0">
                <a:solidFill>
                  <a:schemeClr val="bg1"/>
                </a:solidFill>
              </a:rPr>
              <a:t>Regulatory Impact Assessment</a:t>
            </a:r>
            <a:endParaRPr lang="en-US" sz="2000" dirty="0">
              <a:solidFill>
                <a:schemeClr val="bg1"/>
              </a:solidFill>
            </a:endParaRPr>
          </a:p>
        </p:txBody>
      </p:sp>
      <p:sp>
        <p:nvSpPr>
          <p:cNvPr id="4" name="3 Rectángulo"/>
          <p:cNvSpPr/>
          <p:nvPr/>
        </p:nvSpPr>
        <p:spPr bwMode="auto">
          <a:xfrm>
            <a:off x="467544" y="5733256"/>
            <a:ext cx="3816424"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5" name="4 Rectángulo"/>
          <p:cNvSpPr/>
          <p:nvPr/>
        </p:nvSpPr>
        <p:spPr bwMode="auto">
          <a:xfrm>
            <a:off x="467544" y="5661248"/>
            <a:ext cx="3672408"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10" name="Afbeelding 9">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sp>
        <p:nvSpPr>
          <p:cNvPr id="7" name="Text Box 1032">
            <a:extLst>
              <a:ext uri="{FF2B5EF4-FFF2-40B4-BE49-F238E27FC236}">
                <a16:creationId xmlns:a16="http://schemas.microsoft.com/office/drawing/2014/main" id="{3603636F-07CF-43D5-8851-3445CEA33C7C}"/>
              </a:ext>
            </a:extLst>
          </p:cNvPr>
          <p:cNvSpPr txBox="1">
            <a:spLocks noChangeArrowheads="1"/>
          </p:cNvSpPr>
          <p:nvPr/>
        </p:nvSpPr>
        <p:spPr bwMode="auto">
          <a:xfrm>
            <a:off x="7020272" y="6187370"/>
            <a:ext cx="1728193" cy="553998"/>
          </a:xfrm>
          <a:prstGeom prst="rect">
            <a:avLst/>
          </a:prstGeom>
          <a:noFill/>
          <a:ln w="9525">
            <a:noFill/>
            <a:miter lim="800000"/>
            <a:headEnd/>
            <a:tailEnd/>
          </a:ln>
        </p:spPr>
        <p:txBody>
          <a:bodyPr wrap="square">
            <a:spAutoFit/>
          </a:bodyPr>
          <a:lstStyle/>
          <a:p>
            <a:pPr algn="r">
              <a:spcBef>
                <a:spcPct val="50000"/>
              </a:spcBef>
            </a:pPr>
            <a:r>
              <a:rPr lang="en-US" sz="1200" dirty="0">
                <a:solidFill>
                  <a:srgbClr val="2A295C"/>
                </a:solidFill>
                <a:latin typeface="Gill Sans MT" pitchFamily="34" charset="0"/>
              </a:rPr>
              <a:t> </a:t>
            </a:r>
            <a:r>
              <a:rPr lang="en-US" sz="1200" dirty="0" err="1">
                <a:solidFill>
                  <a:srgbClr val="2A295C"/>
                </a:solidFill>
                <a:latin typeface="Gill Sans MT" pitchFamily="34" charset="0"/>
              </a:rPr>
              <a:t>drs.</a:t>
            </a:r>
            <a:r>
              <a:rPr lang="en-US" sz="1200" dirty="0">
                <a:solidFill>
                  <a:srgbClr val="2A295C"/>
                </a:solidFill>
                <a:latin typeface="Gill Sans MT" pitchFamily="34" charset="0"/>
              </a:rPr>
              <a:t> Kees R. Jonkheer</a:t>
            </a:r>
          </a:p>
          <a:p>
            <a:pPr algn="ctr">
              <a:spcBef>
                <a:spcPct val="50000"/>
              </a:spcBef>
            </a:pPr>
            <a:r>
              <a:rPr lang="en-US" sz="1200" dirty="0">
                <a:solidFill>
                  <a:srgbClr val="2A295C"/>
                </a:solidFill>
                <a:latin typeface="Gill Sans MT" pitchFamily="34" charset="0"/>
              </a:rPr>
              <a:t>   26 September, 2019</a:t>
            </a:r>
          </a:p>
        </p:txBody>
      </p:sp>
      <p:pic>
        <p:nvPicPr>
          <p:cNvPr id="8" name="Afbeelding 7">
            <a:extLst>
              <a:ext uri="{FF2B5EF4-FFF2-40B4-BE49-F238E27FC236}">
                <a16:creationId xmlns:a16="http://schemas.microsoft.com/office/drawing/2014/main" id="{1EA47A70-D517-492D-8E50-54C1CECB3745}"/>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96752"/>
            <a:ext cx="8300536" cy="914400"/>
          </a:xfrm>
        </p:spPr>
        <p:txBody>
          <a:bodyPr/>
          <a:lstStyle/>
          <a:p>
            <a:r>
              <a:rPr lang="nl-NL" dirty="0" err="1"/>
              <a:t>Merits</a:t>
            </a:r>
            <a:r>
              <a:rPr lang="nl-NL" dirty="0"/>
              <a:t> of RIA. </a:t>
            </a:r>
            <a:r>
              <a:rPr lang="en-US" dirty="0"/>
              <a:t>The Netherlands: Better Regulation yields in a total of € 5 billion Administrative Burden Reduction in 10 years (2007-2017) </a:t>
            </a:r>
            <a:endParaRPr lang="en-GB" dirty="0"/>
          </a:p>
        </p:txBody>
      </p:sp>
      <p:sp>
        <p:nvSpPr>
          <p:cNvPr id="3" name="Tijdelijke aanduiding voor inhoud 2"/>
          <p:cNvSpPr>
            <a:spLocks noGrp="1"/>
          </p:cNvSpPr>
          <p:nvPr>
            <p:ph idx="1"/>
          </p:nvPr>
        </p:nvSpPr>
        <p:spPr>
          <a:xfrm>
            <a:off x="291808" y="2420888"/>
            <a:ext cx="8578760" cy="3429000"/>
          </a:xfrm>
        </p:spPr>
        <p:txBody>
          <a:bodyPr/>
          <a:lstStyle/>
          <a:p>
            <a:r>
              <a:rPr lang="en-US" sz="1800" dirty="0"/>
              <a:t>Administrative burdens for SMEs are estimated at an annual € 8.2 billion at year-end 2012. SMEs includes companies with less than 250 workers. </a:t>
            </a:r>
          </a:p>
          <a:p>
            <a:r>
              <a:rPr lang="en-US" sz="1800" dirty="0"/>
              <a:t>On average, the administrative burden per SME is more than € 5,700 for businesses with fewer than ten workers to more than € 150,000 for companies with 100 to 250 workers. This shows, administrative costs increase with company-size. Firstly, because the information requirements become heavier as a company is bigger. Secondly, the number of information obligations for companies is also higher as company-size increases. </a:t>
            </a:r>
          </a:p>
          <a:p>
            <a:r>
              <a:rPr lang="en-US" sz="1800" dirty="0"/>
              <a:t>The average administrative burden per worker ranges from almost € 2,900 for businesses with fewer than ten workers to € 900 for companies with 100 to 250 workers. As companies employ more staff, the burden on the average larger number of workers are spread. Relatively speaking, the administrative burdens are more heavy on smaller companies (around 2% of operating costs) than on larger companies (0.5% of operating costs). </a:t>
            </a:r>
            <a:endParaRPr lang="nl-NL" sz="1400"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10</a:t>
            </a:fld>
            <a:endParaRPr lang="es-ES" dirty="0"/>
          </a:p>
        </p:txBody>
      </p:sp>
      <p:pic>
        <p:nvPicPr>
          <p:cNvPr id="6" name="Afbeelding 5">
            <a:extLst>
              <a:ext uri="{FF2B5EF4-FFF2-40B4-BE49-F238E27FC236}">
                <a16:creationId xmlns:a16="http://schemas.microsoft.com/office/drawing/2014/main" id="{2912F329-A663-4B7D-A72A-7C5AEFBBDE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735AE774-FF99-40C8-BB48-1A10B20EEBD4}"/>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39621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980728"/>
            <a:ext cx="8300536" cy="914400"/>
          </a:xfrm>
        </p:spPr>
        <p:txBody>
          <a:bodyPr/>
          <a:lstStyle/>
          <a:p>
            <a:r>
              <a:rPr lang="nl-NL" dirty="0" err="1"/>
              <a:t>Merits</a:t>
            </a:r>
            <a:r>
              <a:rPr lang="nl-NL" dirty="0"/>
              <a:t> of RIA. </a:t>
            </a:r>
            <a:r>
              <a:rPr lang="en-US" dirty="0"/>
              <a:t>Uganda: Business Licensing Reforms 2012-2017 leads to 11.8% less Compliance Costs.</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11</a:t>
            </a:fld>
            <a:endParaRPr lang="es-ES" dirty="0"/>
          </a:p>
        </p:txBody>
      </p:sp>
      <p:pic>
        <p:nvPicPr>
          <p:cNvPr id="4" name="Afbeelding 3">
            <a:extLst>
              <a:ext uri="{FF2B5EF4-FFF2-40B4-BE49-F238E27FC236}">
                <a16:creationId xmlns:a16="http://schemas.microsoft.com/office/drawing/2014/main" id="{122DE025-C6D9-4E72-AF4F-6F3FC199CD4E}"/>
              </a:ext>
            </a:extLst>
          </p:cNvPr>
          <p:cNvPicPr>
            <a:picLocks noChangeAspect="1"/>
          </p:cNvPicPr>
          <p:nvPr/>
        </p:nvPicPr>
        <p:blipFill rotWithShape="1">
          <a:blip r:embed="rId2"/>
          <a:srcRect l="4326" t="30165" r="52362" b="16270"/>
          <a:stretch/>
        </p:blipFill>
        <p:spPr>
          <a:xfrm>
            <a:off x="929071" y="1819048"/>
            <a:ext cx="7418179" cy="4926392"/>
          </a:xfrm>
          <a:prstGeom prst="rect">
            <a:avLst/>
          </a:prstGeom>
        </p:spPr>
      </p:pic>
      <p:sp>
        <p:nvSpPr>
          <p:cNvPr id="6" name="Rechthoek 5">
            <a:extLst>
              <a:ext uri="{FF2B5EF4-FFF2-40B4-BE49-F238E27FC236}">
                <a16:creationId xmlns:a16="http://schemas.microsoft.com/office/drawing/2014/main" id="{A7931992-91C1-4BCF-A384-ABB7987223FC}"/>
              </a:ext>
            </a:extLst>
          </p:cNvPr>
          <p:cNvSpPr/>
          <p:nvPr/>
        </p:nvSpPr>
        <p:spPr bwMode="auto">
          <a:xfrm>
            <a:off x="8292617" y="1819048"/>
            <a:ext cx="455847" cy="47783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 name="Tekstvak 2">
            <a:extLst>
              <a:ext uri="{FF2B5EF4-FFF2-40B4-BE49-F238E27FC236}">
                <a16:creationId xmlns:a16="http://schemas.microsoft.com/office/drawing/2014/main" id="{33CA394D-5C76-41C9-812E-B2CA696BA1BE}"/>
              </a:ext>
            </a:extLst>
          </p:cNvPr>
          <p:cNvSpPr txBox="1"/>
          <p:nvPr/>
        </p:nvSpPr>
        <p:spPr>
          <a:xfrm>
            <a:off x="6870830" y="2564904"/>
            <a:ext cx="942887" cy="461665"/>
          </a:xfrm>
          <a:prstGeom prst="rect">
            <a:avLst/>
          </a:prstGeom>
          <a:noFill/>
        </p:spPr>
        <p:txBody>
          <a:bodyPr wrap="none" rtlCol="0">
            <a:spAutoFit/>
          </a:bodyPr>
          <a:lstStyle/>
          <a:p>
            <a:r>
              <a:rPr lang="en-GB" sz="2400" dirty="0">
                <a:solidFill>
                  <a:schemeClr val="tx1">
                    <a:lumMod val="85000"/>
                    <a:lumOff val="15000"/>
                  </a:schemeClr>
                </a:solidFill>
                <a:latin typeface="Calibri" panose="020F0502020204030204" pitchFamily="34" charset="0"/>
                <a:cs typeface="Calibri" panose="020F0502020204030204" pitchFamily="34" charset="0"/>
              </a:rPr>
              <a:t>(UGX)</a:t>
            </a:r>
          </a:p>
        </p:txBody>
      </p:sp>
      <p:pic>
        <p:nvPicPr>
          <p:cNvPr id="9" name="Afbeelding 8">
            <a:extLst>
              <a:ext uri="{FF2B5EF4-FFF2-40B4-BE49-F238E27FC236}">
                <a16:creationId xmlns:a16="http://schemas.microsoft.com/office/drawing/2014/main" id="{1373840F-4E83-46C9-B7A1-1C54BE0CB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59318"/>
            <a:ext cx="2732321" cy="576064"/>
          </a:xfrm>
          <a:prstGeom prst="rect">
            <a:avLst/>
          </a:prstGeom>
        </p:spPr>
      </p:pic>
      <p:pic>
        <p:nvPicPr>
          <p:cNvPr id="10" name="Afbeelding 9">
            <a:extLst>
              <a:ext uri="{FF2B5EF4-FFF2-40B4-BE49-F238E27FC236}">
                <a16:creationId xmlns:a16="http://schemas.microsoft.com/office/drawing/2014/main" id="{490DDAC6-DC3D-4262-8285-2821E52A2F64}"/>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16632"/>
            <a:ext cx="2788568" cy="1030092"/>
          </a:xfrm>
          <a:prstGeom prst="rect">
            <a:avLst/>
          </a:prstGeom>
        </p:spPr>
      </p:pic>
    </p:spTree>
    <p:extLst>
      <p:ext uri="{BB962C8B-B14F-4D97-AF65-F5344CB8AC3E}">
        <p14:creationId xmlns:p14="http://schemas.microsoft.com/office/powerpoint/2010/main" val="376212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813792"/>
            <a:ext cx="8300536" cy="914400"/>
          </a:xfrm>
        </p:spPr>
        <p:txBody>
          <a:bodyPr/>
          <a:lstStyle/>
          <a:p>
            <a:r>
              <a:rPr lang="en-US" dirty="0"/>
              <a:t>Costs of Regulations. USA: Cumulative Effects (1977-2012)</a:t>
            </a:r>
            <a:endParaRPr lang="en-GB" dirty="0"/>
          </a:p>
        </p:txBody>
      </p:sp>
      <p:sp>
        <p:nvSpPr>
          <p:cNvPr id="3" name="Tijdelijke aanduiding voor inhoud 2"/>
          <p:cNvSpPr>
            <a:spLocks noGrp="1"/>
          </p:cNvSpPr>
          <p:nvPr>
            <p:ph idx="1"/>
          </p:nvPr>
        </p:nvSpPr>
        <p:spPr>
          <a:xfrm>
            <a:off x="407640" y="1584176"/>
            <a:ext cx="8412832" cy="3429000"/>
          </a:xfrm>
        </p:spPr>
        <p:txBody>
          <a:bodyPr/>
          <a:lstStyle/>
          <a:p>
            <a:r>
              <a:rPr lang="en-US" dirty="0"/>
              <a:t>A study shows the effects of federal regulation on value added to GDP for a panel of 22 industries in the United States over a period of 35 years (1977–2012). </a:t>
            </a:r>
          </a:p>
          <a:p>
            <a:r>
              <a:rPr lang="en-US" dirty="0"/>
              <a:t>Results show that economic growth in the US has been dampened by regulation by approximately 0.8 percent per year, since 1980. </a:t>
            </a:r>
          </a:p>
          <a:p>
            <a:r>
              <a:rPr lang="en-US" dirty="0"/>
              <a:t>This means that in 2012, the economy was $4 trillion smaller than it would have been in the absence of regulatory growth since 1980.</a:t>
            </a:r>
          </a:p>
          <a:p>
            <a:r>
              <a:rPr lang="en-US" dirty="0"/>
              <a:t>Had regulation been held constant at levels observed in 1980, the model predicts that the US economy would have been nearly 25 percent larger by 2012 (i.e., regulatory growth since 1980 cost GDP $4 trillion in 2012, or about $13,000 per capita).</a:t>
            </a:r>
          </a:p>
          <a:p>
            <a:r>
              <a:rPr lang="en-US" dirty="0"/>
              <a:t>Regulation - by distorting the investment choices that lead to innovation - has created a considerable drag on the economy. The accumulation of regulation over time leads to greater and greater distortion of investment choices. </a:t>
            </a:r>
          </a:p>
          <a:p>
            <a:pPr marL="0" indent="0">
              <a:buNone/>
            </a:pPr>
            <a:r>
              <a:rPr lang="en-US" sz="1200" dirty="0"/>
              <a:t>Source: The Cumulative Cost of Regulations, Bentley Coffey, Patrick A. McLaughlin, and Pietro </a:t>
            </a:r>
            <a:r>
              <a:rPr lang="en-US" sz="1200" dirty="0" err="1"/>
              <a:t>Peretto</a:t>
            </a:r>
            <a:r>
              <a:rPr lang="en-US" sz="1200" dirty="0"/>
              <a:t>, </a:t>
            </a:r>
            <a:r>
              <a:rPr lang="en-US" sz="1200" dirty="0" err="1"/>
              <a:t>Mercatus</a:t>
            </a:r>
            <a:r>
              <a:rPr lang="en-US" sz="1200" dirty="0"/>
              <a:t> Working Paper, April 2016. </a:t>
            </a:r>
            <a:r>
              <a:rPr lang="en-US" sz="1200" dirty="0" err="1"/>
              <a:t>Mercatus</a:t>
            </a:r>
            <a:r>
              <a:rPr lang="en-US" sz="1200" dirty="0"/>
              <a:t> Center, George Mason University, Washington.</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12</a:t>
            </a:fld>
            <a:endParaRPr lang="es-ES" dirty="0"/>
          </a:p>
        </p:txBody>
      </p:sp>
      <p:pic>
        <p:nvPicPr>
          <p:cNvPr id="6" name="Afbeelding 5">
            <a:extLst>
              <a:ext uri="{FF2B5EF4-FFF2-40B4-BE49-F238E27FC236}">
                <a16:creationId xmlns:a16="http://schemas.microsoft.com/office/drawing/2014/main" id="{CB382CA3-54E5-4E5B-A68F-7B6EC7A5A7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7C72709C-1A15-4B97-AB1F-A6537D27DDCB}"/>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077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13</a:t>
            </a:fld>
            <a:endParaRPr lang="es-ES" dirty="0"/>
          </a:p>
        </p:txBody>
      </p:sp>
      <p:pic>
        <p:nvPicPr>
          <p:cNvPr id="8" name="Afbeelding 7">
            <a:extLst>
              <a:ext uri="{FF2B5EF4-FFF2-40B4-BE49-F238E27FC236}">
                <a16:creationId xmlns:a16="http://schemas.microsoft.com/office/drawing/2014/main" id="{CE47E293-F521-466C-8F87-566893230D4F}"/>
              </a:ext>
            </a:extLst>
          </p:cNvPr>
          <p:cNvPicPr>
            <a:picLocks noChangeAspect="1"/>
          </p:cNvPicPr>
          <p:nvPr/>
        </p:nvPicPr>
        <p:blipFill rotWithShape="1">
          <a:blip r:embed="rId2"/>
          <a:srcRect l="834" t="82200" r="5900"/>
          <a:stretch/>
        </p:blipFill>
        <p:spPr>
          <a:xfrm>
            <a:off x="307879" y="44624"/>
            <a:ext cx="8528241" cy="915566"/>
          </a:xfrm>
          <a:prstGeom prst="rect">
            <a:avLst/>
          </a:prstGeom>
        </p:spPr>
      </p:pic>
      <p:pic>
        <p:nvPicPr>
          <p:cNvPr id="6" name="Afbeelding 5">
            <a:extLst>
              <a:ext uri="{FF2B5EF4-FFF2-40B4-BE49-F238E27FC236}">
                <a16:creationId xmlns:a16="http://schemas.microsoft.com/office/drawing/2014/main" id="{4E9BD50C-79D1-4B70-8152-5AECC66EA83D}"/>
              </a:ext>
            </a:extLst>
          </p:cNvPr>
          <p:cNvPicPr>
            <a:picLocks noChangeAspect="1"/>
          </p:cNvPicPr>
          <p:nvPr/>
        </p:nvPicPr>
        <p:blipFill rotWithShape="1">
          <a:blip r:embed="rId3"/>
          <a:srcRect l="1963" t="12942" r="50000" b="5530"/>
          <a:stretch/>
        </p:blipFill>
        <p:spPr>
          <a:xfrm>
            <a:off x="1475656" y="941998"/>
            <a:ext cx="6408711" cy="5778347"/>
          </a:xfrm>
          <a:prstGeom prst="rect">
            <a:avLst/>
          </a:prstGeom>
        </p:spPr>
      </p:pic>
    </p:spTree>
    <p:extLst>
      <p:ext uri="{BB962C8B-B14F-4D97-AF65-F5344CB8AC3E}">
        <p14:creationId xmlns:p14="http://schemas.microsoft.com/office/powerpoint/2010/main" val="536220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14</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832" y="858416"/>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Domain </a:t>
            </a:r>
            <a:r>
              <a:rPr lang="nl-NL" kern="0" dirty="0" err="1"/>
              <a:t>Regulatory</a:t>
            </a:r>
            <a:r>
              <a:rPr lang="nl-NL" kern="0" dirty="0"/>
              <a:t> Impact Assessment</a:t>
            </a:r>
            <a:endParaRPr lang="en-GB" kern="0" dirty="0"/>
          </a:p>
        </p:txBody>
      </p:sp>
      <p:pic>
        <p:nvPicPr>
          <p:cNvPr id="1026" name="Picture 2" descr="Afbeeldingsresultaat voor policies">
            <a:extLst>
              <a:ext uri="{FF2B5EF4-FFF2-40B4-BE49-F238E27FC236}">
                <a16:creationId xmlns:a16="http://schemas.microsoft.com/office/drawing/2014/main" id="{BC79F459-B84C-40E2-8B80-A48FD4E3483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242" r="14321" b="4852"/>
          <a:stretch/>
        </p:blipFill>
        <p:spPr bwMode="auto">
          <a:xfrm>
            <a:off x="2515835" y="3570974"/>
            <a:ext cx="1944215" cy="1703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regulations">
            <a:extLst>
              <a:ext uri="{FF2B5EF4-FFF2-40B4-BE49-F238E27FC236}">
                <a16:creationId xmlns:a16="http://schemas.microsoft.com/office/drawing/2014/main" id="{CD0A6389-7E89-4C3F-82C4-BE67AD5B11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04" r="17253" b="9125"/>
          <a:stretch/>
        </p:blipFill>
        <p:spPr bwMode="auto">
          <a:xfrm>
            <a:off x="5094060" y="3501008"/>
            <a:ext cx="1944215" cy="1718440"/>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a:extLst>
              <a:ext uri="{FF2B5EF4-FFF2-40B4-BE49-F238E27FC236}">
                <a16:creationId xmlns:a16="http://schemas.microsoft.com/office/drawing/2014/main" id="{6F90A4D6-0196-4331-8924-318686014FA0}"/>
              </a:ext>
            </a:extLst>
          </p:cNvPr>
          <p:cNvSpPr txBox="1">
            <a:spLocks/>
          </p:cNvSpPr>
          <p:nvPr/>
        </p:nvSpPr>
        <p:spPr bwMode="auto">
          <a:xfrm>
            <a:off x="4999603" y="2107704"/>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a:t>interface</a:t>
            </a:r>
          </a:p>
          <a:p>
            <a:r>
              <a:rPr lang="nl-NL" i="1" kern="0" dirty="0" err="1"/>
              <a:t>government</a:t>
            </a:r>
            <a:r>
              <a:rPr lang="nl-NL" i="1" kern="0" dirty="0"/>
              <a:t>-</a:t>
            </a:r>
          </a:p>
          <a:p>
            <a:r>
              <a:rPr lang="nl-NL" i="1" kern="0" dirty="0"/>
              <a:t>society</a:t>
            </a:r>
            <a:endParaRPr lang="en-GB" kern="0" dirty="0"/>
          </a:p>
        </p:txBody>
      </p:sp>
      <p:sp>
        <p:nvSpPr>
          <p:cNvPr id="15" name="Titel 1">
            <a:extLst>
              <a:ext uri="{FF2B5EF4-FFF2-40B4-BE49-F238E27FC236}">
                <a16:creationId xmlns:a16="http://schemas.microsoft.com/office/drawing/2014/main" id="{BD4BC1E6-DC90-4BF5-874A-F591AD6A33E9}"/>
              </a:ext>
            </a:extLst>
          </p:cNvPr>
          <p:cNvSpPr txBox="1">
            <a:spLocks/>
          </p:cNvSpPr>
          <p:nvPr/>
        </p:nvSpPr>
        <p:spPr bwMode="auto">
          <a:xfrm>
            <a:off x="72009" y="3903028"/>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err="1"/>
              <a:t>Government</a:t>
            </a:r>
            <a:endParaRPr lang="en-GB" kern="0" dirty="0"/>
          </a:p>
        </p:txBody>
      </p:sp>
      <p:sp>
        <p:nvSpPr>
          <p:cNvPr id="16" name="Titel 1">
            <a:extLst>
              <a:ext uri="{FF2B5EF4-FFF2-40B4-BE49-F238E27FC236}">
                <a16:creationId xmlns:a16="http://schemas.microsoft.com/office/drawing/2014/main" id="{8C903163-2284-490F-A26E-8182B8495164}"/>
              </a:ext>
            </a:extLst>
          </p:cNvPr>
          <p:cNvSpPr txBox="1">
            <a:spLocks/>
          </p:cNvSpPr>
          <p:nvPr/>
        </p:nvSpPr>
        <p:spPr bwMode="auto">
          <a:xfrm>
            <a:off x="6652358" y="3903028"/>
            <a:ext cx="212372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kern="0" dirty="0"/>
              <a:t>Society</a:t>
            </a:r>
          </a:p>
        </p:txBody>
      </p:sp>
      <p:sp>
        <p:nvSpPr>
          <p:cNvPr id="7" name="Pijl: rechts 6">
            <a:extLst>
              <a:ext uri="{FF2B5EF4-FFF2-40B4-BE49-F238E27FC236}">
                <a16:creationId xmlns:a16="http://schemas.microsoft.com/office/drawing/2014/main" id="{D5C0FD43-D753-443B-9E7B-933F7C8D0DC7}"/>
              </a:ext>
            </a:extLst>
          </p:cNvPr>
          <p:cNvSpPr/>
          <p:nvPr/>
        </p:nvSpPr>
        <p:spPr bwMode="auto">
          <a:xfrm>
            <a:off x="2195736"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a:extLst>
              <a:ext uri="{FF2B5EF4-FFF2-40B4-BE49-F238E27FC236}">
                <a16:creationId xmlns:a16="http://schemas.microsoft.com/office/drawing/2014/main" id="{65D81F4F-78BE-42EF-989D-AF95878B7692}"/>
              </a:ext>
            </a:extLst>
          </p:cNvPr>
          <p:cNvSpPr/>
          <p:nvPr/>
        </p:nvSpPr>
        <p:spPr bwMode="auto">
          <a:xfrm>
            <a:off x="4676075"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Pijl: rechts 17">
            <a:extLst>
              <a:ext uri="{FF2B5EF4-FFF2-40B4-BE49-F238E27FC236}">
                <a16:creationId xmlns:a16="http://schemas.microsoft.com/office/drawing/2014/main" id="{31327DD5-B8A6-4BE4-9759-DA7A21837476}"/>
              </a:ext>
            </a:extLst>
          </p:cNvPr>
          <p:cNvSpPr/>
          <p:nvPr/>
        </p:nvSpPr>
        <p:spPr bwMode="auto">
          <a:xfrm>
            <a:off x="7060213"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9" name="Titel 1">
            <a:extLst>
              <a:ext uri="{FF2B5EF4-FFF2-40B4-BE49-F238E27FC236}">
                <a16:creationId xmlns:a16="http://schemas.microsoft.com/office/drawing/2014/main" id="{BB662CEA-2E65-4CB1-A3EA-387B903DCB5A}"/>
              </a:ext>
            </a:extLst>
          </p:cNvPr>
          <p:cNvSpPr txBox="1">
            <a:spLocks/>
          </p:cNvSpPr>
          <p:nvPr/>
        </p:nvSpPr>
        <p:spPr bwMode="auto">
          <a:xfrm>
            <a:off x="4969430" y="5610030"/>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err="1"/>
              <a:t>regulation</a:t>
            </a:r>
            <a:endParaRPr lang="nl-NL" i="1" kern="0" dirty="0"/>
          </a:p>
          <a:p>
            <a:r>
              <a:rPr lang="nl-NL" i="1" kern="0" dirty="0"/>
              <a:t>‘most </a:t>
            </a:r>
            <a:r>
              <a:rPr lang="nl-NL" i="1" kern="0" dirty="0" err="1"/>
              <a:t>drastic</a:t>
            </a:r>
            <a:r>
              <a:rPr lang="nl-NL" i="1" kern="0" dirty="0"/>
              <a:t>’</a:t>
            </a:r>
          </a:p>
          <a:p>
            <a:r>
              <a:rPr lang="nl-NL" i="1" kern="0" dirty="0" err="1"/>
              <a:t>intervention</a:t>
            </a:r>
            <a:endParaRPr lang="en-GB" kern="0" dirty="0"/>
          </a:p>
        </p:txBody>
      </p:sp>
      <p:cxnSp>
        <p:nvCxnSpPr>
          <p:cNvPr id="3" name="Rechte verbindingslijn 2">
            <a:extLst>
              <a:ext uri="{FF2B5EF4-FFF2-40B4-BE49-F238E27FC236}">
                <a16:creationId xmlns:a16="http://schemas.microsoft.com/office/drawing/2014/main" id="{4EAEE0F0-EF6B-4F60-8BBC-6E973D03EC7A}"/>
              </a:ext>
            </a:extLst>
          </p:cNvPr>
          <p:cNvCxnSpPr>
            <a:cxnSpLocks/>
          </p:cNvCxnSpPr>
          <p:nvPr/>
        </p:nvCxnSpPr>
        <p:spPr bwMode="auto">
          <a:xfrm flipH="1">
            <a:off x="4744472" y="2107704"/>
            <a:ext cx="39107" cy="4445024"/>
          </a:xfrm>
          <a:prstGeom prst="line">
            <a:avLst/>
          </a:prstGeom>
          <a:noFill/>
          <a:ln w="34925" cap="flat" cmpd="sng" algn="ctr">
            <a:solidFill>
              <a:srgbClr val="C00000"/>
            </a:solidFill>
            <a:prstDash val="dash"/>
            <a:round/>
            <a:headEnd type="none" w="med" len="med"/>
            <a:tailEnd type="none" w="med" len="med"/>
          </a:ln>
          <a:effectLst/>
        </p:spPr>
      </p:cxnSp>
      <p:cxnSp>
        <p:nvCxnSpPr>
          <p:cNvPr id="21" name="Rechte verbindingslijn 20">
            <a:extLst>
              <a:ext uri="{FF2B5EF4-FFF2-40B4-BE49-F238E27FC236}">
                <a16:creationId xmlns:a16="http://schemas.microsoft.com/office/drawing/2014/main" id="{B2E3B11C-B401-46A4-B20E-907753E6A96E}"/>
              </a:ext>
            </a:extLst>
          </p:cNvPr>
          <p:cNvCxnSpPr>
            <a:cxnSpLocks/>
          </p:cNvCxnSpPr>
          <p:nvPr/>
        </p:nvCxnSpPr>
        <p:spPr bwMode="auto">
          <a:xfrm>
            <a:off x="7153263" y="2107704"/>
            <a:ext cx="6580" cy="4498464"/>
          </a:xfrm>
          <a:prstGeom prst="line">
            <a:avLst/>
          </a:prstGeom>
          <a:noFill/>
          <a:ln w="34925" cap="flat" cmpd="sng" algn="ctr">
            <a:solidFill>
              <a:srgbClr val="C00000"/>
            </a:solidFill>
            <a:prstDash val="dash"/>
            <a:round/>
            <a:headEnd type="none" w="med" len="med"/>
            <a:tailEnd type="none" w="med" len="med"/>
          </a:ln>
          <a:effectLst/>
        </p:spPr>
      </p:cxnSp>
      <p:sp>
        <p:nvSpPr>
          <p:cNvPr id="20" name="Titel 1">
            <a:extLst>
              <a:ext uri="{FF2B5EF4-FFF2-40B4-BE49-F238E27FC236}">
                <a16:creationId xmlns:a16="http://schemas.microsoft.com/office/drawing/2014/main" id="{479268BD-2BC6-4ED4-97CE-11412BEC956F}"/>
              </a:ext>
            </a:extLst>
          </p:cNvPr>
          <p:cNvSpPr txBox="1">
            <a:spLocks/>
          </p:cNvSpPr>
          <p:nvPr/>
        </p:nvSpPr>
        <p:spPr bwMode="auto">
          <a:xfrm>
            <a:off x="2407315" y="5445224"/>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a:t>set of </a:t>
            </a:r>
            <a:r>
              <a:rPr lang="nl-NL" i="1" kern="0" dirty="0" err="1"/>
              <a:t>interventions</a:t>
            </a:r>
            <a:endParaRPr lang="en-GB" kern="0" dirty="0"/>
          </a:p>
        </p:txBody>
      </p:sp>
      <p:sp>
        <p:nvSpPr>
          <p:cNvPr id="22" name="Titel 1">
            <a:extLst>
              <a:ext uri="{FF2B5EF4-FFF2-40B4-BE49-F238E27FC236}">
                <a16:creationId xmlns:a16="http://schemas.microsoft.com/office/drawing/2014/main" id="{F4CB873C-4722-46FF-A641-34C92858C1EE}"/>
              </a:ext>
            </a:extLst>
          </p:cNvPr>
          <p:cNvSpPr txBox="1">
            <a:spLocks/>
          </p:cNvSpPr>
          <p:nvPr/>
        </p:nvSpPr>
        <p:spPr bwMode="auto">
          <a:xfrm>
            <a:off x="2479323" y="1938536"/>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err="1"/>
              <a:t>intent</a:t>
            </a:r>
            <a:r>
              <a:rPr lang="nl-NL" i="1" kern="0" dirty="0"/>
              <a:t> </a:t>
            </a:r>
            <a:r>
              <a:rPr lang="nl-NL" i="1" kern="0" dirty="0" err="1"/>
              <a:t>government</a:t>
            </a:r>
            <a:endParaRPr lang="en-GB" kern="0" dirty="0"/>
          </a:p>
        </p:txBody>
      </p:sp>
      <p:sp>
        <p:nvSpPr>
          <p:cNvPr id="2" name="Rechthoek 1">
            <a:extLst>
              <a:ext uri="{FF2B5EF4-FFF2-40B4-BE49-F238E27FC236}">
                <a16:creationId xmlns:a16="http://schemas.microsoft.com/office/drawing/2014/main" id="{754CAF8F-9310-45EE-B4A9-3EF667211722}"/>
              </a:ext>
            </a:extLst>
          </p:cNvPr>
          <p:cNvSpPr/>
          <p:nvPr/>
        </p:nvSpPr>
        <p:spPr bwMode="auto">
          <a:xfrm>
            <a:off x="4648455" y="1938536"/>
            <a:ext cx="4311588" cy="4667632"/>
          </a:xfrm>
          <a:prstGeom prst="rect">
            <a:avLst/>
          </a:prstGeom>
          <a:noFill/>
          <a:ln w="444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23" name="Afbeelding 22">
            <a:extLst>
              <a:ext uri="{FF2B5EF4-FFF2-40B4-BE49-F238E27FC236}">
                <a16:creationId xmlns:a16="http://schemas.microsoft.com/office/drawing/2014/main" id="{BA513C60-50C1-4594-A17F-1C2D2054D8FF}"/>
              </a:ext>
            </a:extLst>
          </p:cNvPr>
          <p:cNvPicPr>
            <a:picLocks noChangeAspect="1"/>
          </p:cNvPicPr>
          <p:nvPr/>
        </p:nvPicPr>
        <p:blipFill rotWithShape="1">
          <a:blip r:embed="rId6">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69157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15</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832" y="858416"/>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Domain </a:t>
            </a:r>
            <a:r>
              <a:rPr lang="nl-NL" kern="0" dirty="0" err="1"/>
              <a:t>Regulatory</a:t>
            </a:r>
            <a:r>
              <a:rPr lang="nl-NL" kern="0" dirty="0"/>
              <a:t> Impact Assessment</a:t>
            </a:r>
            <a:endParaRPr lang="en-GB" kern="0" dirty="0"/>
          </a:p>
        </p:txBody>
      </p:sp>
      <p:pic>
        <p:nvPicPr>
          <p:cNvPr id="1026" name="Picture 2" descr="Afbeeldingsresultaat voor policies">
            <a:extLst>
              <a:ext uri="{FF2B5EF4-FFF2-40B4-BE49-F238E27FC236}">
                <a16:creationId xmlns:a16="http://schemas.microsoft.com/office/drawing/2014/main" id="{BC79F459-B84C-40E2-8B80-A48FD4E3483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242" r="14321" b="4852"/>
          <a:stretch/>
        </p:blipFill>
        <p:spPr bwMode="auto">
          <a:xfrm>
            <a:off x="2307685" y="2802077"/>
            <a:ext cx="1944215" cy="1703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regulations">
            <a:extLst>
              <a:ext uri="{FF2B5EF4-FFF2-40B4-BE49-F238E27FC236}">
                <a16:creationId xmlns:a16="http://schemas.microsoft.com/office/drawing/2014/main" id="{CD0A6389-7E89-4C3F-82C4-BE67AD5B11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04" r="17253" b="9125"/>
          <a:stretch/>
        </p:blipFill>
        <p:spPr bwMode="auto">
          <a:xfrm>
            <a:off x="4885910" y="2732111"/>
            <a:ext cx="1944215" cy="1718440"/>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F4F23A28-DB81-43B1-8A74-CE6F4D4C55FB}"/>
              </a:ext>
            </a:extLst>
          </p:cNvPr>
          <p:cNvSpPr txBox="1">
            <a:spLocks/>
          </p:cNvSpPr>
          <p:nvPr/>
        </p:nvSpPr>
        <p:spPr bwMode="auto">
          <a:xfrm>
            <a:off x="179512" y="5381938"/>
            <a:ext cx="299581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sz="2000" i="1" kern="0" dirty="0" err="1"/>
              <a:t>Government</a:t>
            </a:r>
            <a:r>
              <a:rPr lang="nl-NL" sz="2000" i="1" kern="0" dirty="0"/>
              <a:t> subject</a:t>
            </a:r>
          </a:p>
          <a:p>
            <a:pPr marL="285750" indent="-285750" algn="l">
              <a:buFont typeface="Wingdings" panose="05000000000000000000" pitchFamily="2" charset="2"/>
              <a:buChar char="§"/>
            </a:pPr>
            <a:r>
              <a:rPr lang="nl-NL" sz="1800" b="0" kern="0" dirty="0"/>
              <a:t>Goals </a:t>
            </a:r>
            <a:r>
              <a:rPr lang="nl-NL" sz="1800" b="0" kern="0" dirty="0" err="1"/>
              <a:t>to</a:t>
            </a:r>
            <a:r>
              <a:rPr lang="nl-NL" sz="1800" b="0" kern="0" dirty="0"/>
              <a:t> </a:t>
            </a:r>
            <a:r>
              <a:rPr lang="nl-NL" sz="1800" b="0" kern="0" dirty="0" err="1"/>
              <a:t>be</a:t>
            </a:r>
            <a:r>
              <a:rPr lang="nl-NL" sz="1800" b="0" kern="0" dirty="0"/>
              <a:t> </a:t>
            </a:r>
            <a:r>
              <a:rPr lang="nl-NL" sz="1800" b="0" kern="0" dirty="0" err="1"/>
              <a:t>achieved</a:t>
            </a:r>
            <a:endParaRPr lang="nl-NL" sz="1800" b="0" kern="0" dirty="0"/>
          </a:p>
          <a:p>
            <a:pPr marL="285750" indent="-285750" algn="l">
              <a:buFont typeface="Wingdings" panose="05000000000000000000" pitchFamily="2" charset="2"/>
              <a:buChar char="§"/>
            </a:pPr>
            <a:r>
              <a:rPr lang="nl-NL" sz="1800" b="0" kern="0" dirty="0" err="1"/>
              <a:t>Implemented</a:t>
            </a:r>
            <a:endParaRPr lang="nl-NL" sz="1800" b="0" kern="0" dirty="0"/>
          </a:p>
          <a:p>
            <a:pPr marL="285750" indent="-285750" algn="l">
              <a:buFont typeface="Wingdings" panose="05000000000000000000" pitchFamily="2" charset="2"/>
              <a:buChar char="§"/>
            </a:pPr>
            <a:r>
              <a:rPr lang="nl-NL" sz="1800" b="0" kern="0" dirty="0"/>
              <a:t>Guideline of </a:t>
            </a:r>
            <a:r>
              <a:rPr lang="nl-NL" sz="1800" b="0" kern="0" dirty="0" err="1"/>
              <a:t>intent</a:t>
            </a:r>
            <a:endParaRPr lang="nl-NL" sz="1800" b="0" kern="0" dirty="0"/>
          </a:p>
          <a:p>
            <a:pPr marL="285750" indent="-285750" algn="l">
              <a:buFont typeface="Wingdings" panose="05000000000000000000" pitchFamily="2" charset="2"/>
              <a:buChar char="§"/>
            </a:pPr>
            <a:r>
              <a:rPr lang="nl-NL" sz="1800" b="0" kern="0" dirty="0" err="1"/>
              <a:t>Internal</a:t>
            </a:r>
            <a:r>
              <a:rPr lang="nl-NL" sz="1800" b="0" kern="0" dirty="0"/>
              <a:t> </a:t>
            </a:r>
            <a:r>
              <a:rPr lang="nl-NL" sz="1800" b="0" kern="0" dirty="0" err="1"/>
              <a:t>operation</a:t>
            </a:r>
            <a:endParaRPr lang="en-GB" sz="1800" b="0" kern="0" dirty="0"/>
          </a:p>
        </p:txBody>
      </p:sp>
      <p:sp>
        <p:nvSpPr>
          <p:cNvPr id="14" name="Titel 1">
            <a:extLst>
              <a:ext uri="{FF2B5EF4-FFF2-40B4-BE49-F238E27FC236}">
                <a16:creationId xmlns:a16="http://schemas.microsoft.com/office/drawing/2014/main" id="{6F90A4D6-0196-4331-8924-318686014FA0}"/>
              </a:ext>
            </a:extLst>
          </p:cNvPr>
          <p:cNvSpPr txBox="1">
            <a:spLocks/>
          </p:cNvSpPr>
          <p:nvPr/>
        </p:nvSpPr>
        <p:spPr bwMode="auto">
          <a:xfrm>
            <a:off x="4716016" y="5394920"/>
            <a:ext cx="4320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sz="2000" i="1" kern="0" dirty="0" err="1"/>
              <a:t>Regulatory</a:t>
            </a:r>
            <a:r>
              <a:rPr lang="nl-NL" sz="2000" i="1" kern="0" dirty="0"/>
              <a:t> Target Group subject</a:t>
            </a:r>
          </a:p>
          <a:p>
            <a:pPr marL="285750" indent="-285750" algn="r">
              <a:buFont typeface="Wingdings" panose="05000000000000000000" pitchFamily="2" charset="2"/>
              <a:buChar char="§"/>
            </a:pPr>
            <a:r>
              <a:rPr lang="nl-NL" sz="1800" b="0" kern="0" dirty="0"/>
              <a:t>Rules </a:t>
            </a:r>
            <a:r>
              <a:rPr lang="nl-NL" sz="1800" b="0" kern="0" dirty="0" err="1"/>
              <a:t>to</a:t>
            </a:r>
            <a:r>
              <a:rPr lang="nl-NL" sz="1800" b="0" kern="0" dirty="0"/>
              <a:t> </a:t>
            </a:r>
            <a:r>
              <a:rPr lang="nl-NL" sz="1800" b="0" kern="0" dirty="0" err="1"/>
              <a:t>be</a:t>
            </a:r>
            <a:r>
              <a:rPr lang="nl-NL" sz="1800" b="0" kern="0" dirty="0"/>
              <a:t> </a:t>
            </a:r>
            <a:r>
              <a:rPr lang="nl-NL" sz="1800" b="0" kern="0" dirty="0" err="1"/>
              <a:t>complied</a:t>
            </a:r>
            <a:r>
              <a:rPr lang="nl-NL" sz="1800" b="0" kern="0" dirty="0"/>
              <a:t> </a:t>
            </a:r>
            <a:r>
              <a:rPr lang="nl-NL" sz="1800" b="0" kern="0" dirty="0" err="1"/>
              <a:t>with</a:t>
            </a:r>
            <a:endParaRPr lang="nl-NL" sz="1800" b="0" kern="0" dirty="0"/>
          </a:p>
          <a:p>
            <a:pPr marL="285750" indent="-285750" algn="r">
              <a:buFont typeface="Wingdings" panose="05000000000000000000" pitchFamily="2" charset="2"/>
              <a:buChar char="§"/>
            </a:pPr>
            <a:r>
              <a:rPr lang="nl-NL" sz="1800" b="0" kern="0" dirty="0" err="1"/>
              <a:t>Enforced</a:t>
            </a:r>
            <a:endParaRPr lang="nl-NL" sz="1800" b="0" kern="0" dirty="0"/>
          </a:p>
          <a:p>
            <a:pPr marL="285750" indent="-285750" algn="r">
              <a:buFont typeface="Wingdings" panose="05000000000000000000" pitchFamily="2" charset="2"/>
              <a:buChar char="§"/>
            </a:pPr>
            <a:r>
              <a:rPr lang="nl-NL" sz="1800" b="0" kern="0" dirty="0"/>
              <a:t>Framework of </a:t>
            </a:r>
            <a:r>
              <a:rPr lang="nl-NL" sz="1800" b="0" kern="0" dirty="0" err="1"/>
              <a:t>practise</a:t>
            </a:r>
            <a:endParaRPr lang="nl-NL" sz="1800" b="0" kern="0" dirty="0"/>
          </a:p>
          <a:p>
            <a:pPr marL="285750" indent="-285750" algn="r">
              <a:buFont typeface="Wingdings" panose="05000000000000000000" pitchFamily="2" charset="2"/>
              <a:buChar char="§"/>
            </a:pPr>
            <a:r>
              <a:rPr lang="nl-NL" sz="1800" b="0" kern="0" dirty="0" err="1"/>
              <a:t>Regulatory</a:t>
            </a:r>
            <a:r>
              <a:rPr lang="nl-NL" sz="1800" b="0" kern="0" dirty="0"/>
              <a:t> </a:t>
            </a:r>
            <a:r>
              <a:rPr lang="nl-NL" sz="1800" b="0" kern="0" dirty="0" err="1"/>
              <a:t>burden</a:t>
            </a:r>
            <a:endParaRPr lang="en-GB" sz="1800" b="0" kern="0" dirty="0"/>
          </a:p>
        </p:txBody>
      </p:sp>
      <p:sp>
        <p:nvSpPr>
          <p:cNvPr id="15" name="Titel 1">
            <a:extLst>
              <a:ext uri="{FF2B5EF4-FFF2-40B4-BE49-F238E27FC236}">
                <a16:creationId xmlns:a16="http://schemas.microsoft.com/office/drawing/2014/main" id="{BD4BC1E6-DC90-4BF5-874A-F591AD6A33E9}"/>
              </a:ext>
            </a:extLst>
          </p:cNvPr>
          <p:cNvSpPr txBox="1">
            <a:spLocks/>
          </p:cNvSpPr>
          <p:nvPr/>
        </p:nvSpPr>
        <p:spPr bwMode="auto">
          <a:xfrm>
            <a:off x="75438" y="3134131"/>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err="1"/>
              <a:t>Government</a:t>
            </a:r>
            <a:endParaRPr lang="en-GB" kern="0" dirty="0"/>
          </a:p>
        </p:txBody>
      </p:sp>
      <p:sp>
        <p:nvSpPr>
          <p:cNvPr id="16" name="Titel 1">
            <a:extLst>
              <a:ext uri="{FF2B5EF4-FFF2-40B4-BE49-F238E27FC236}">
                <a16:creationId xmlns:a16="http://schemas.microsoft.com/office/drawing/2014/main" id="{8C903163-2284-490F-A26E-8182B8495164}"/>
              </a:ext>
            </a:extLst>
          </p:cNvPr>
          <p:cNvSpPr txBox="1">
            <a:spLocks/>
          </p:cNvSpPr>
          <p:nvPr/>
        </p:nvSpPr>
        <p:spPr bwMode="auto">
          <a:xfrm>
            <a:off x="6916197" y="3134131"/>
            <a:ext cx="212372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kern="0" dirty="0" err="1"/>
              <a:t>Regulatory</a:t>
            </a:r>
            <a:r>
              <a:rPr lang="nl-NL" kern="0" dirty="0"/>
              <a:t> </a:t>
            </a:r>
          </a:p>
          <a:p>
            <a:pPr algn="r"/>
            <a:r>
              <a:rPr lang="nl-NL" kern="0" dirty="0"/>
              <a:t>Target Group</a:t>
            </a:r>
            <a:endParaRPr lang="en-GB" kern="0" dirty="0"/>
          </a:p>
        </p:txBody>
      </p:sp>
      <p:sp>
        <p:nvSpPr>
          <p:cNvPr id="7" name="Pijl: rechts 6">
            <a:extLst>
              <a:ext uri="{FF2B5EF4-FFF2-40B4-BE49-F238E27FC236}">
                <a16:creationId xmlns:a16="http://schemas.microsoft.com/office/drawing/2014/main" id="{D5C0FD43-D753-443B-9E7B-933F7C8D0DC7}"/>
              </a:ext>
            </a:extLst>
          </p:cNvPr>
          <p:cNvSpPr/>
          <p:nvPr/>
        </p:nvSpPr>
        <p:spPr bwMode="auto">
          <a:xfrm>
            <a:off x="1987586"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a:extLst>
              <a:ext uri="{FF2B5EF4-FFF2-40B4-BE49-F238E27FC236}">
                <a16:creationId xmlns:a16="http://schemas.microsoft.com/office/drawing/2014/main" id="{65D81F4F-78BE-42EF-989D-AF95878B7692}"/>
              </a:ext>
            </a:extLst>
          </p:cNvPr>
          <p:cNvSpPr/>
          <p:nvPr/>
        </p:nvSpPr>
        <p:spPr bwMode="auto">
          <a:xfrm>
            <a:off x="4467925"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Pijl: rechts 17">
            <a:extLst>
              <a:ext uri="{FF2B5EF4-FFF2-40B4-BE49-F238E27FC236}">
                <a16:creationId xmlns:a16="http://schemas.microsoft.com/office/drawing/2014/main" id="{31327DD5-B8A6-4BE4-9759-DA7A21837476}"/>
              </a:ext>
            </a:extLst>
          </p:cNvPr>
          <p:cNvSpPr/>
          <p:nvPr/>
        </p:nvSpPr>
        <p:spPr bwMode="auto">
          <a:xfrm>
            <a:off x="6844189"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8" name="Ovaal 7">
            <a:extLst>
              <a:ext uri="{FF2B5EF4-FFF2-40B4-BE49-F238E27FC236}">
                <a16:creationId xmlns:a16="http://schemas.microsoft.com/office/drawing/2014/main" id="{F9311F1F-1856-4F5B-822B-873FD37893B1}"/>
              </a:ext>
            </a:extLst>
          </p:cNvPr>
          <p:cNvSpPr/>
          <p:nvPr/>
        </p:nvSpPr>
        <p:spPr bwMode="auto">
          <a:xfrm>
            <a:off x="4539932" y="2249488"/>
            <a:ext cx="4572001" cy="2691680"/>
          </a:xfrm>
          <a:prstGeom prst="ellipse">
            <a:avLst/>
          </a:prstGeom>
          <a:noFill/>
          <a:ln w="444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0" name="Titel 1">
            <a:extLst>
              <a:ext uri="{FF2B5EF4-FFF2-40B4-BE49-F238E27FC236}">
                <a16:creationId xmlns:a16="http://schemas.microsoft.com/office/drawing/2014/main" id="{FC776257-18AD-4D07-9025-746119E4D65B}"/>
              </a:ext>
            </a:extLst>
          </p:cNvPr>
          <p:cNvSpPr txBox="1">
            <a:spLocks/>
          </p:cNvSpPr>
          <p:nvPr/>
        </p:nvSpPr>
        <p:spPr bwMode="auto">
          <a:xfrm>
            <a:off x="5940153" y="1434480"/>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a:solidFill>
                  <a:srgbClr val="C00000"/>
                </a:solidFill>
              </a:rPr>
              <a:t>Domain RIA</a:t>
            </a:r>
            <a:endParaRPr lang="en-GB" kern="0" dirty="0">
              <a:solidFill>
                <a:srgbClr val="C00000"/>
              </a:solidFill>
            </a:endParaRPr>
          </a:p>
        </p:txBody>
      </p:sp>
      <p:pic>
        <p:nvPicPr>
          <p:cNvPr id="19" name="Afbeelding 18">
            <a:extLst>
              <a:ext uri="{FF2B5EF4-FFF2-40B4-BE49-F238E27FC236}">
                <a16:creationId xmlns:a16="http://schemas.microsoft.com/office/drawing/2014/main" id="{ABFA1360-C90E-43A7-BA4D-256EBA79E8D4}"/>
              </a:ext>
            </a:extLst>
          </p:cNvPr>
          <p:cNvPicPr>
            <a:picLocks noChangeAspect="1"/>
          </p:cNvPicPr>
          <p:nvPr/>
        </p:nvPicPr>
        <p:blipFill rotWithShape="1">
          <a:blip r:embed="rId6">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77043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3212976"/>
            <a:ext cx="8182043" cy="3429000"/>
          </a:xfrm>
        </p:spPr>
        <p:txBody>
          <a:bodyPr/>
          <a:lstStyle/>
          <a:p>
            <a:pPr marL="0" indent="0" algn="ctr">
              <a:buNone/>
            </a:pPr>
            <a:endParaRPr lang="en-US" sz="1800" b="1" dirty="0"/>
          </a:p>
          <a:p>
            <a:pPr marL="0" indent="0" algn="ctr">
              <a:buNone/>
            </a:pPr>
            <a:endParaRPr lang="en-US" sz="18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sz="2400" b="1" dirty="0"/>
              <a:t> </a:t>
            </a:r>
          </a:p>
          <a:p>
            <a:pPr algn="ctr"/>
            <a:endParaRPr lang="en-US" sz="4800" b="1" dirty="0"/>
          </a:p>
          <a:p>
            <a:pPr algn="ctr"/>
            <a:endParaRPr lang="en-US" sz="4800" b="1" dirty="0"/>
          </a:p>
          <a:p>
            <a:pPr algn="ctr"/>
            <a:endParaRPr lang="en-GB" sz="4800"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16</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7" name="Titel 1">
            <a:extLst>
              <a:ext uri="{FF2B5EF4-FFF2-40B4-BE49-F238E27FC236}">
                <a16:creationId xmlns:a16="http://schemas.microsoft.com/office/drawing/2014/main" id="{6DEDD3F6-86C0-4B75-AB37-9638225F2ECA}"/>
              </a:ext>
            </a:extLst>
          </p:cNvPr>
          <p:cNvSpPr txBox="1">
            <a:spLocks/>
          </p:cNvSpPr>
          <p:nvPr/>
        </p:nvSpPr>
        <p:spPr bwMode="auto">
          <a:xfrm>
            <a:off x="386665" y="1220171"/>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RIA is part of </a:t>
            </a:r>
            <a:r>
              <a:rPr lang="nl-NL" kern="0" dirty="0" err="1"/>
              <a:t>the</a:t>
            </a:r>
            <a:r>
              <a:rPr lang="nl-NL" kern="0" dirty="0"/>
              <a:t> </a:t>
            </a:r>
            <a:r>
              <a:rPr lang="nl-NL" kern="0" dirty="0" err="1"/>
              <a:t>Legislative</a:t>
            </a:r>
            <a:r>
              <a:rPr lang="nl-NL" kern="0" dirty="0"/>
              <a:t> </a:t>
            </a:r>
            <a:r>
              <a:rPr lang="nl-NL" kern="0" dirty="0" err="1"/>
              <a:t>Process</a:t>
            </a:r>
            <a:endParaRPr lang="en-GB" kern="0" dirty="0"/>
          </a:p>
        </p:txBody>
      </p:sp>
      <p:sp>
        <p:nvSpPr>
          <p:cNvPr id="8" name="Tijdelijke aanduiding voor inhoud 2">
            <a:extLst>
              <a:ext uri="{FF2B5EF4-FFF2-40B4-BE49-F238E27FC236}">
                <a16:creationId xmlns:a16="http://schemas.microsoft.com/office/drawing/2014/main" id="{47B21EAE-359C-4F33-BADE-297E79F89FC0}"/>
              </a:ext>
            </a:extLst>
          </p:cNvPr>
          <p:cNvSpPr txBox="1">
            <a:spLocks/>
          </p:cNvSpPr>
          <p:nvPr/>
        </p:nvSpPr>
        <p:spPr bwMode="auto">
          <a:xfrm>
            <a:off x="1548835" y="2708920"/>
            <a:ext cx="6046329"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r>
              <a:rPr lang="en-US" sz="4800" b="1" kern="0" dirty="0"/>
              <a:t>Policy Development</a:t>
            </a:r>
          </a:p>
          <a:p>
            <a:r>
              <a:rPr lang="en-US" sz="4800" b="1" kern="0" dirty="0"/>
              <a:t>Legislative process</a:t>
            </a:r>
            <a:endParaRPr lang="en-GB" sz="4800" b="1" kern="0" dirty="0"/>
          </a:p>
        </p:txBody>
      </p:sp>
      <p:pic>
        <p:nvPicPr>
          <p:cNvPr id="11" name="Afbeelding 10">
            <a:extLst>
              <a:ext uri="{FF2B5EF4-FFF2-40B4-BE49-F238E27FC236}">
                <a16:creationId xmlns:a16="http://schemas.microsoft.com/office/drawing/2014/main" id="{A0B6DD2E-AE96-4B09-9050-50DF0FB297EB}"/>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17499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832" y="2198152"/>
            <a:ext cx="8064896" cy="4399200"/>
          </a:xfrm>
        </p:spPr>
        <p:txBody>
          <a:bodyPr/>
          <a:lstStyle/>
          <a:p>
            <a:pPr>
              <a:buFont typeface="+mj-lt"/>
              <a:buAutoNum type="arabicPeriod"/>
            </a:pPr>
            <a:r>
              <a:rPr lang="en-US" sz="1800" dirty="0"/>
              <a:t>A policy is a </a:t>
            </a:r>
            <a:r>
              <a:rPr lang="en-US" sz="1800" b="1" dirty="0"/>
              <a:t>set of policy options </a:t>
            </a:r>
            <a:r>
              <a:rPr lang="en-US" sz="1800" dirty="0"/>
              <a:t>which are oriented towards a long-term purpose, or to a particular policy topic.</a:t>
            </a:r>
            <a:endParaRPr lang="en-US" sz="1800" i="1" dirty="0"/>
          </a:p>
          <a:p>
            <a:pPr>
              <a:buFont typeface="+mj-lt"/>
              <a:buAutoNum type="arabicPeriod"/>
            </a:pPr>
            <a:r>
              <a:rPr lang="en-US" sz="1800" dirty="0"/>
              <a:t>Policies are drafted by </a:t>
            </a:r>
            <a:r>
              <a:rPr lang="en-US" sz="1800" b="1" dirty="0"/>
              <a:t>policymakers </a:t>
            </a:r>
            <a:r>
              <a:rPr lang="en-US" sz="1800" dirty="0"/>
              <a:t>and concerns the process that outlines what a government is going to do</a:t>
            </a:r>
            <a:r>
              <a:rPr lang="en-US" sz="1800" b="1" dirty="0"/>
              <a:t> </a:t>
            </a:r>
            <a:r>
              <a:rPr lang="en-US" sz="1800" dirty="0"/>
              <a:t>and what it can achieve for the society as a whole. </a:t>
            </a:r>
          </a:p>
          <a:p>
            <a:pPr>
              <a:buFont typeface="+mj-lt"/>
              <a:buAutoNum type="arabicPeriod"/>
            </a:pPr>
            <a:r>
              <a:rPr lang="en-US" sz="1800" dirty="0"/>
              <a:t>Policies concern with </a:t>
            </a:r>
            <a:r>
              <a:rPr lang="en-US" sz="1800" b="1" dirty="0"/>
              <a:t>guidelines </a:t>
            </a:r>
            <a:r>
              <a:rPr lang="en-US" sz="1800" dirty="0"/>
              <a:t>of </a:t>
            </a:r>
            <a:r>
              <a:rPr lang="en-US" sz="1800" b="1" dirty="0"/>
              <a:t>essentially large, fundamental decisions </a:t>
            </a:r>
            <a:r>
              <a:rPr lang="en-US" sz="1800" dirty="0"/>
              <a:t>by governments and parliaments. </a:t>
            </a:r>
          </a:p>
          <a:p>
            <a:pPr>
              <a:buFont typeface="+mj-lt"/>
              <a:buAutoNum type="arabicPeriod"/>
            </a:pPr>
            <a:r>
              <a:rPr lang="en-US" sz="1800" dirty="0"/>
              <a:t>Policies may </a:t>
            </a:r>
            <a:r>
              <a:rPr lang="en-US" sz="1800" b="1" dirty="0"/>
              <a:t>vary </a:t>
            </a:r>
            <a:r>
              <a:rPr lang="en-US" sz="1800" dirty="0"/>
              <a:t>due to changing political agendas.</a:t>
            </a:r>
          </a:p>
          <a:p>
            <a:pPr>
              <a:buFont typeface="+mj-lt"/>
              <a:buAutoNum type="arabicPeriod"/>
            </a:pPr>
            <a:r>
              <a:rPr lang="en-US" sz="1800" dirty="0"/>
              <a:t>Policies are </a:t>
            </a:r>
            <a:r>
              <a:rPr lang="en-US" sz="1800" b="1" dirty="0"/>
              <a:t>non-binding</a:t>
            </a:r>
            <a:r>
              <a:rPr lang="en-US" sz="1800" dirty="0"/>
              <a:t>. What has been listed is not necessarily done.</a:t>
            </a:r>
          </a:p>
          <a:p>
            <a:pPr>
              <a:buFont typeface="+mj-lt"/>
              <a:buAutoNum type="arabicPeriod"/>
            </a:pPr>
            <a:r>
              <a:rPr lang="en-US" sz="1800" dirty="0"/>
              <a:t>Policies are usually drafted with a focus on </a:t>
            </a:r>
            <a:r>
              <a:rPr lang="en-US" sz="1800" b="1" dirty="0"/>
              <a:t>internal workings </a:t>
            </a:r>
            <a:r>
              <a:rPr lang="en-US" sz="1800" dirty="0"/>
              <a:t>and with a motive of </a:t>
            </a:r>
            <a:r>
              <a:rPr lang="en-US" sz="1800" b="1" dirty="0"/>
              <a:t>applying for government budget</a:t>
            </a:r>
            <a:r>
              <a:rPr lang="en-US" sz="1800" dirty="0"/>
              <a:t>.</a:t>
            </a:r>
          </a:p>
          <a:p>
            <a:pPr>
              <a:buFont typeface="+mj-lt"/>
              <a:buAutoNum type="arabicPeriod"/>
            </a:pPr>
            <a:r>
              <a:rPr lang="en-US" sz="1800" dirty="0"/>
              <a:t>What </a:t>
            </a:r>
            <a:r>
              <a:rPr lang="en-US" sz="1800" b="1" dirty="0"/>
              <a:t>impact</a:t>
            </a:r>
            <a:r>
              <a:rPr lang="en-US" sz="1800" dirty="0"/>
              <a:t> do you measure when you take a Policy as a Policy Option?</a:t>
            </a:r>
          </a:p>
          <a:p>
            <a:pPr>
              <a:buFont typeface="+mj-lt"/>
              <a:buAutoNum type="arabicPeriod"/>
            </a:pPr>
            <a:r>
              <a:rPr lang="en-US" sz="1800" dirty="0"/>
              <a:t>Policies are </a:t>
            </a:r>
            <a:r>
              <a:rPr lang="en-US" sz="1800" b="1" dirty="0"/>
              <a:t>implemented</a:t>
            </a:r>
            <a:r>
              <a:rPr lang="en-US" sz="1800" dirty="0"/>
              <a:t>.</a:t>
            </a:r>
          </a:p>
          <a:p>
            <a:pPr>
              <a:buFont typeface="+mj-lt"/>
              <a:buAutoNum type="arabicPeriod"/>
            </a:pPr>
            <a:r>
              <a:rPr lang="en-US" sz="1800" dirty="0"/>
              <a:t>Policy can be ‘</a:t>
            </a:r>
            <a:r>
              <a:rPr lang="en-US" sz="1800" b="1" dirty="0"/>
              <a:t>any subject</a:t>
            </a:r>
            <a:r>
              <a:rPr lang="en-US" sz="1800" dirty="0"/>
              <a:t>’: fertilizer, aquaculture, seed, IP, ODPP, etc.</a:t>
            </a:r>
          </a:p>
          <a:p>
            <a:endParaRPr lang="en-GB" sz="800"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17</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832" y="974016"/>
            <a:ext cx="7848600" cy="10058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lvl="0"/>
            <a:r>
              <a:rPr lang="nl-NL" kern="0" dirty="0" err="1"/>
              <a:t>Challenges</a:t>
            </a:r>
            <a:r>
              <a:rPr lang="nl-NL" kern="0" dirty="0"/>
              <a:t> RIA on </a:t>
            </a:r>
            <a:r>
              <a:rPr lang="nl-NL" kern="0" dirty="0" err="1"/>
              <a:t>Policies</a:t>
            </a:r>
            <a:endParaRPr lang="en-GB" sz="3200" kern="0" dirty="0">
              <a:solidFill>
                <a:srgbClr val="000066"/>
              </a:solidFill>
              <a:latin typeface="Times New Roman" pitchFamily="18" charset="0"/>
              <a:ea typeface="+mn-ea"/>
              <a:cs typeface="+mn-cs"/>
            </a:endParaRPr>
          </a:p>
          <a:p>
            <a:r>
              <a:rPr lang="nl-NL" dirty="0" err="1">
                <a:solidFill>
                  <a:srgbClr val="000066"/>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Policies</a:t>
            </a:r>
            <a:r>
              <a:rPr lang="nl-NL" kern="0" dirty="0"/>
              <a:t> </a:t>
            </a:r>
            <a:endParaRPr lang="en-GB" kern="0" dirty="0"/>
          </a:p>
        </p:txBody>
      </p:sp>
      <p:pic>
        <p:nvPicPr>
          <p:cNvPr id="7" name="Afbeelding 6">
            <a:extLst>
              <a:ext uri="{FF2B5EF4-FFF2-40B4-BE49-F238E27FC236}">
                <a16:creationId xmlns:a16="http://schemas.microsoft.com/office/drawing/2014/main" id="{B312B119-D922-4A06-9523-FD2F65A6E0D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608286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2022015"/>
            <a:ext cx="7848601" cy="3999273"/>
          </a:xfrm>
        </p:spPr>
        <p:txBody>
          <a:bodyPr/>
          <a:lstStyle/>
          <a:p>
            <a:pPr>
              <a:buFont typeface="+mj-lt"/>
              <a:buAutoNum type="arabicPeriod"/>
            </a:pPr>
            <a:r>
              <a:rPr lang="en-US" sz="1800" dirty="0"/>
              <a:t>Laws are enacted by a </a:t>
            </a:r>
            <a:r>
              <a:rPr lang="en-US" sz="1800" b="1" dirty="0"/>
              <a:t>legislature</a:t>
            </a:r>
            <a:r>
              <a:rPr lang="en-US" sz="1800" dirty="0"/>
              <a:t> or the governing body of a country. It should be done by a technical body.</a:t>
            </a:r>
          </a:p>
          <a:p>
            <a:pPr>
              <a:buFont typeface="+mj-lt"/>
              <a:buAutoNum type="arabicPeriod"/>
            </a:pPr>
            <a:r>
              <a:rPr lang="en-US" sz="1800" dirty="0"/>
              <a:t>Regulations are drafted by </a:t>
            </a:r>
            <a:r>
              <a:rPr lang="en-US" sz="1800" b="1" dirty="0"/>
              <a:t>legislators</a:t>
            </a:r>
            <a:r>
              <a:rPr lang="en-US" sz="1800" dirty="0"/>
              <a:t>, NOT policy makers. It deals with the </a:t>
            </a:r>
            <a:r>
              <a:rPr lang="en-US" sz="1800" b="1" dirty="0"/>
              <a:t>process of making the law, etc</a:t>
            </a:r>
            <a:r>
              <a:rPr lang="en-US" sz="1800" dirty="0"/>
              <a:t>. </a:t>
            </a:r>
          </a:p>
          <a:p>
            <a:pPr>
              <a:buFont typeface="+mj-lt"/>
              <a:buAutoNum type="arabicPeriod"/>
            </a:pPr>
            <a:r>
              <a:rPr lang="en-US" sz="1800" dirty="0"/>
              <a:t>Delicate task, setting down the </a:t>
            </a:r>
            <a:r>
              <a:rPr lang="en-US" sz="1800" b="1" dirty="0"/>
              <a:t>framework</a:t>
            </a:r>
            <a:r>
              <a:rPr lang="en-US" sz="1800" dirty="0"/>
              <a:t> of </a:t>
            </a:r>
            <a:r>
              <a:rPr lang="en-US" sz="1800" b="1" dirty="0"/>
              <a:t>the practical rules </a:t>
            </a:r>
            <a:r>
              <a:rPr lang="en-US" sz="1800" dirty="0"/>
              <a:t>for everyday working. </a:t>
            </a:r>
          </a:p>
          <a:p>
            <a:pPr>
              <a:buFont typeface="+mj-lt"/>
              <a:buAutoNum type="arabicPeriod"/>
            </a:pPr>
            <a:r>
              <a:rPr lang="en-US" sz="1800" dirty="0"/>
              <a:t>Regulations are meant to be a </a:t>
            </a:r>
            <a:r>
              <a:rPr lang="en-US" sz="1800" b="1" dirty="0"/>
              <a:t>stable</a:t>
            </a:r>
            <a:r>
              <a:rPr lang="en-US" sz="1800" dirty="0"/>
              <a:t>, regardless of changing political agendas.</a:t>
            </a:r>
          </a:p>
          <a:p>
            <a:pPr>
              <a:buFont typeface="+mj-lt"/>
              <a:buAutoNum type="arabicPeriod"/>
            </a:pPr>
            <a:r>
              <a:rPr lang="en-US" sz="1800" dirty="0"/>
              <a:t>Regulations are </a:t>
            </a:r>
            <a:r>
              <a:rPr lang="en-US" sz="1800" b="1" dirty="0"/>
              <a:t>binding</a:t>
            </a:r>
            <a:r>
              <a:rPr lang="en-US" sz="1800" dirty="0"/>
              <a:t>. </a:t>
            </a:r>
          </a:p>
          <a:p>
            <a:pPr>
              <a:buFont typeface="+mj-lt"/>
              <a:buAutoNum type="arabicPeriod"/>
            </a:pPr>
            <a:r>
              <a:rPr lang="en-US" sz="1800" dirty="0"/>
              <a:t>Rules determine what the </a:t>
            </a:r>
            <a:r>
              <a:rPr lang="en-US" sz="1800" b="1" dirty="0"/>
              <a:t>regulatory target group </a:t>
            </a:r>
            <a:r>
              <a:rPr lang="en-US" sz="1800" dirty="0"/>
              <a:t>must adhere to, to comply with the regulation.</a:t>
            </a:r>
          </a:p>
          <a:p>
            <a:pPr>
              <a:buFont typeface="+mj-lt"/>
              <a:buAutoNum type="arabicPeriod"/>
            </a:pPr>
            <a:r>
              <a:rPr lang="en-US" sz="1800" dirty="0"/>
              <a:t>The </a:t>
            </a:r>
            <a:r>
              <a:rPr lang="en-US" sz="1800" b="1" dirty="0"/>
              <a:t>impact</a:t>
            </a:r>
            <a:r>
              <a:rPr lang="en-US" sz="1800" dirty="0"/>
              <a:t> of a Regulatory Policy Option is primarily the impact on the regulatory target group.</a:t>
            </a:r>
          </a:p>
          <a:p>
            <a:pPr>
              <a:buFont typeface="+mj-lt"/>
              <a:buAutoNum type="arabicPeriod"/>
            </a:pPr>
            <a:r>
              <a:rPr lang="en-US" sz="1800" dirty="0"/>
              <a:t>Regulations are </a:t>
            </a:r>
            <a:r>
              <a:rPr lang="en-US" sz="1800" b="1" dirty="0"/>
              <a:t>enforced</a:t>
            </a:r>
            <a:r>
              <a:rPr lang="en-US" sz="1800" dirty="0"/>
              <a:t>.</a:t>
            </a:r>
          </a:p>
          <a:p>
            <a:pPr>
              <a:buFont typeface="+mj-lt"/>
              <a:buAutoNum type="arabicPeriod"/>
            </a:pPr>
            <a:r>
              <a:rPr lang="en-US" sz="1800" dirty="0" err="1"/>
              <a:t>RIAs’</a:t>
            </a:r>
            <a:r>
              <a:rPr lang="en-US" sz="1800" dirty="0"/>
              <a:t> subject or title is either a </a:t>
            </a:r>
            <a:r>
              <a:rPr lang="en-US" sz="1800" b="1" dirty="0"/>
              <a:t>piece of regulation</a:t>
            </a:r>
            <a:r>
              <a:rPr lang="en-US" sz="1800" dirty="0"/>
              <a:t>, or a </a:t>
            </a:r>
            <a:r>
              <a:rPr lang="en-US" sz="1800" b="1" dirty="0"/>
              <a:t>problem</a:t>
            </a:r>
            <a:r>
              <a:rPr lang="en-US" sz="1800" dirty="0"/>
              <a:t>.</a:t>
            </a:r>
          </a:p>
          <a:p>
            <a:endParaRPr lang="en-GB" sz="1800"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18</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560" y="968005"/>
            <a:ext cx="7848600" cy="876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Challenges</a:t>
            </a:r>
            <a:r>
              <a:rPr lang="nl-NL" kern="0" dirty="0"/>
              <a:t> RIA on </a:t>
            </a:r>
            <a:r>
              <a:rPr lang="nl-NL" kern="0" dirty="0" err="1"/>
              <a:t>Policies</a:t>
            </a:r>
            <a:endParaRPr lang="nl-NL" kern="0" dirty="0"/>
          </a:p>
          <a:p>
            <a:r>
              <a:rPr lang="nl-NL"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Regulations</a:t>
            </a:r>
            <a:endParaRPr lang="en-GB" kern="0" dirty="0"/>
          </a:p>
        </p:txBody>
      </p:sp>
      <p:pic>
        <p:nvPicPr>
          <p:cNvPr id="7" name="Afbeelding 6">
            <a:extLst>
              <a:ext uri="{FF2B5EF4-FFF2-40B4-BE49-F238E27FC236}">
                <a16:creationId xmlns:a16="http://schemas.microsoft.com/office/drawing/2014/main" id="{6DCF751E-4C28-41ED-A73F-43BCC1F2AA64}"/>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94652"/>
            <a:ext cx="2788568" cy="1030092"/>
          </a:xfrm>
          <a:prstGeom prst="rect">
            <a:avLst/>
          </a:prstGeom>
        </p:spPr>
      </p:pic>
    </p:spTree>
    <p:extLst>
      <p:ext uri="{BB962C8B-B14F-4D97-AF65-F5344CB8AC3E}">
        <p14:creationId xmlns:p14="http://schemas.microsoft.com/office/powerpoint/2010/main" val="2079668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99792" y="2564904"/>
            <a:ext cx="4104456" cy="3429000"/>
          </a:xfrm>
        </p:spPr>
        <p:txBody>
          <a:bodyPr/>
          <a:lstStyle/>
          <a:p>
            <a:r>
              <a:rPr lang="en-US" sz="2400" dirty="0"/>
              <a:t>Role MDAs</a:t>
            </a:r>
          </a:p>
          <a:p>
            <a:r>
              <a:rPr lang="en-US" sz="2400" dirty="0"/>
              <a:t>Role PAUs</a:t>
            </a:r>
          </a:p>
          <a:p>
            <a:r>
              <a:rPr lang="en-US" sz="2400" dirty="0"/>
              <a:t>Role Cabinet Secretariat</a:t>
            </a:r>
          </a:p>
          <a:p>
            <a:r>
              <a:rPr lang="en-US" sz="2400" dirty="0"/>
              <a:t>Role ULRC, FPC, etc.</a:t>
            </a:r>
          </a:p>
          <a:p>
            <a:pPr marL="0" indent="0">
              <a:buNone/>
            </a:pPr>
            <a:endParaRPr lang="en-US" sz="1800" b="1" dirty="0"/>
          </a:p>
          <a:p>
            <a:pPr marL="0" indent="0">
              <a:buNone/>
            </a:pPr>
            <a:endParaRPr lang="en-US" sz="1800" b="1" dirty="0"/>
          </a:p>
          <a:p>
            <a:endParaRPr lang="en-US" sz="4800" b="1" dirty="0"/>
          </a:p>
          <a:p>
            <a:pPr marL="0" indent="0">
              <a:buNone/>
            </a:pPr>
            <a:endParaRPr lang="en-US" sz="4800" b="1" dirty="0"/>
          </a:p>
          <a:p>
            <a:endParaRPr lang="en-GB" sz="4800"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19</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7" name="Titel 1">
            <a:extLst>
              <a:ext uri="{FF2B5EF4-FFF2-40B4-BE49-F238E27FC236}">
                <a16:creationId xmlns:a16="http://schemas.microsoft.com/office/drawing/2014/main" id="{6DEDD3F6-86C0-4B75-AB37-9638225F2ECA}"/>
              </a:ext>
            </a:extLst>
          </p:cNvPr>
          <p:cNvSpPr txBox="1">
            <a:spLocks/>
          </p:cNvSpPr>
          <p:nvPr/>
        </p:nvSpPr>
        <p:spPr bwMode="auto">
          <a:xfrm>
            <a:off x="539824" y="1196752"/>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Institutional</a:t>
            </a:r>
            <a:r>
              <a:rPr lang="nl-NL" kern="0" dirty="0"/>
              <a:t> </a:t>
            </a:r>
            <a:r>
              <a:rPr lang="nl-NL" kern="0" dirty="0" err="1"/>
              <a:t>Consequences</a:t>
            </a:r>
            <a:endParaRPr lang="en-GB" kern="0" dirty="0"/>
          </a:p>
        </p:txBody>
      </p:sp>
      <p:pic>
        <p:nvPicPr>
          <p:cNvPr id="8" name="Afbeelding 7">
            <a:extLst>
              <a:ext uri="{FF2B5EF4-FFF2-40B4-BE49-F238E27FC236}">
                <a16:creationId xmlns:a16="http://schemas.microsoft.com/office/drawing/2014/main" id="{DB2EB5BC-089D-4D13-85C4-2CA34141F0DF}"/>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38400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41648" y="1102432"/>
            <a:ext cx="7848600" cy="914400"/>
          </a:xfrm>
        </p:spPr>
        <p:txBody>
          <a:bodyPr/>
          <a:lstStyle/>
          <a:p>
            <a:r>
              <a:rPr lang="nl-NL" dirty="0" err="1"/>
              <a:t>Regulation</a:t>
            </a:r>
            <a:r>
              <a:rPr lang="nl-NL" dirty="0"/>
              <a:t>: </a:t>
            </a:r>
            <a:r>
              <a:rPr lang="nl-NL" dirty="0" err="1"/>
              <a:t>role</a:t>
            </a:r>
            <a:r>
              <a:rPr lang="nl-NL" dirty="0"/>
              <a:t> </a:t>
            </a:r>
            <a:r>
              <a:rPr lang="nl-NL" dirty="0" err="1"/>
              <a:t>and</a:t>
            </a:r>
            <a:r>
              <a:rPr lang="nl-NL" dirty="0"/>
              <a:t> </a:t>
            </a:r>
            <a:r>
              <a:rPr lang="nl-NL" dirty="0" err="1"/>
              <a:t>relevance</a:t>
            </a:r>
            <a:endParaRPr lang="en-GB" dirty="0"/>
          </a:p>
        </p:txBody>
      </p:sp>
      <p:sp>
        <p:nvSpPr>
          <p:cNvPr id="3" name="Tijdelijke aanduiding voor inhoud 2"/>
          <p:cNvSpPr>
            <a:spLocks noGrp="1"/>
          </p:cNvSpPr>
          <p:nvPr>
            <p:ph idx="1"/>
          </p:nvPr>
        </p:nvSpPr>
        <p:spPr>
          <a:xfrm>
            <a:off x="467544" y="2354560"/>
            <a:ext cx="8196808" cy="3954760"/>
          </a:xfrm>
        </p:spPr>
        <p:txBody>
          <a:bodyPr/>
          <a:lstStyle/>
          <a:p>
            <a:pPr marL="0" indent="0" algn="ctr">
              <a:spcAft>
                <a:spcPts val="800"/>
              </a:spcAft>
              <a:buNone/>
            </a:pPr>
            <a:r>
              <a:rPr lang="en-US" sz="3200" dirty="0"/>
              <a:t>Regulations </a:t>
            </a:r>
          </a:p>
          <a:p>
            <a:pPr marL="0" indent="0" algn="ctr">
              <a:spcAft>
                <a:spcPts val="800"/>
              </a:spcAft>
              <a:buNone/>
            </a:pPr>
            <a:r>
              <a:rPr lang="en-US" sz="3200" dirty="0"/>
              <a:t>are </a:t>
            </a:r>
          </a:p>
          <a:p>
            <a:pPr marL="0" indent="0" algn="ctr">
              <a:spcAft>
                <a:spcPts val="800"/>
              </a:spcAft>
              <a:buNone/>
            </a:pPr>
            <a:r>
              <a:rPr lang="en-US" sz="3200" b="1" dirty="0">
                <a:highlight>
                  <a:srgbClr val="FFFF00"/>
                </a:highlight>
                <a:ea typeface="Times New Roman" panose="02020603050405020304" pitchFamily="18" charset="0"/>
                <a:cs typeface="Times New Roman" panose="02020603050405020304" pitchFamily="18" charset="0"/>
              </a:rPr>
              <a:t>big decisions that affect</a:t>
            </a:r>
            <a:r>
              <a:rPr lang="en-US" sz="3200" b="1" dirty="0"/>
              <a:t> </a:t>
            </a:r>
          </a:p>
          <a:p>
            <a:pPr marL="0" indent="0" algn="ctr">
              <a:spcAft>
                <a:spcPts val="800"/>
              </a:spcAft>
              <a:buNone/>
            </a:pPr>
            <a:r>
              <a:rPr lang="en-US" sz="3200" dirty="0"/>
              <a:t>‘us’, or ‘other people’</a:t>
            </a:r>
          </a:p>
          <a:p>
            <a:pPr algn="ct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a:t>
            </a:fld>
            <a:endParaRPr lang="es-ES" dirty="0"/>
          </a:p>
        </p:txBody>
      </p:sp>
      <p:pic>
        <p:nvPicPr>
          <p:cNvPr id="9" name="Afbeelding 8">
            <a:extLst>
              <a:ext uri="{FF2B5EF4-FFF2-40B4-BE49-F238E27FC236}">
                <a16:creationId xmlns:a16="http://schemas.microsoft.com/office/drawing/2014/main" id="{E3879FBF-FB41-4586-9C22-ADD3427A8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9ECB1D0C-78D4-4D25-B8D4-79B5CCC16E36}"/>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099028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239" y="1074440"/>
            <a:ext cx="7848600" cy="914400"/>
          </a:xfrm>
        </p:spPr>
        <p:txBody>
          <a:bodyPr/>
          <a:lstStyle/>
          <a:p>
            <a:r>
              <a:rPr lang="nl-NL" dirty="0"/>
              <a:t>RIA as part of </a:t>
            </a:r>
            <a:r>
              <a:rPr lang="nl-NL" dirty="0" err="1"/>
              <a:t>the</a:t>
            </a:r>
            <a:r>
              <a:rPr lang="nl-NL" dirty="0"/>
              <a:t> </a:t>
            </a:r>
            <a:r>
              <a:rPr lang="nl-NL" dirty="0" err="1"/>
              <a:t>Legislative</a:t>
            </a:r>
            <a:r>
              <a:rPr lang="nl-NL" dirty="0"/>
              <a:t> </a:t>
            </a:r>
            <a:r>
              <a:rPr lang="nl-NL" dirty="0" err="1"/>
              <a:t>Process</a:t>
            </a:r>
            <a:endParaRPr lang="en-GB" dirty="0"/>
          </a:p>
        </p:txBody>
      </p:sp>
      <p:sp>
        <p:nvSpPr>
          <p:cNvPr id="3" name="Tijdelijke aanduiding voor inhoud 2"/>
          <p:cNvSpPr>
            <a:spLocks noGrp="1"/>
          </p:cNvSpPr>
          <p:nvPr>
            <p:ph idx="1"/>
          </p:nvPr>
        </p:nvSpPr>
        <p:spPr>
          <a:xfrm>
            <a:off x="395536" y="2040858"/>
            <a:ext cx="8400410" cy="3429000"/>
          </a:xfrm>
        </p:spPr>
        <p:txBody>
          <a:bodyPr/>
          <a:lstStyle/>
          <a:p>
            <a:r>
              <a:rPr lang="en-US" dirty="0"/>
              <a:t>RIA should have a place in the Legislative Process.</a:t>
            </a:r>
          </a:p>
          <a:p>
            <a:r>
              <a:rPr lang="en-GB" dirty="0"/>
              <a:t>The RIA process should start at Principal stage upon after the finalization of drafting of the Bill.</a:t>
            </a:r>
            <a:endParaRPr lang="en-US" dirty="0"/>
          </a:p>
          <a:p>
            <a:r>
              <a:rPr lang="en-US" dirty="0"/>
              <a:t>Actors in RIA drafting: civil servants, PAUs, First Parliamentary Counsel. Noticed here is that the reviewing of Laws is already a mandate of the Uganda Law Reform Commission (ULRC). All of these actors are involved in doing consultations, that is sometimes confusing.</a:t>
            </a:r>
          </a:p>
          <a:p>
            <a:r>
              <a:rPr lang="en-US" dirty="0"/>
              <a:t>It </a:t>
            </a:r>
            <a:r>
              <a:rPr lang="en-US"/>
              <a:t>is acknowledged </a:t>
            </a:r>
            <a:r>
              <a:rPr lang="en-US" dirty="0"/>
              <a:t>that currently there is no role for Cabinet Secretariat in the Legislative Process.</a:t>
            </a:r>
          </a:p>
          <a:p>
            <a:r>
              <a:rPr lang="en-US" dirty="0"/>
              <a:t>In March 2018, Policy Analysis Units have been assigned the responsibility to produce RIAs. The role of Policy Analysis Units in the regulatory process remains ambiguous. Half of the regulation issuing government institutions do not have a PAU (agencies, authorities, ministries, LGs).</a:t>
            </a:r>
          </a:p>
          <a:p>
            <a:endParaRPr lang="en-US" dirty="0"/>
          </a:p>
          <a:p>
            <a:endParaRPr lang="en-US" dirty="0"/>
          </a:p>
          <a:p>
            <a:endParaRPr lang="en-US"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20</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625C0549-2693-45B0-8409-06799FF4069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40479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21</a:t>
            </a:fld>
            <a:endParaRPr lang="es-ES" dirty="0"/>
          </a:p>
        </p:txBody>
      </p:sp>
      <p:sp>
        <p:nvSpPr>
          <p:cNvPr id="13" name="Titel 1"/>
          <p:cNvSpPr>
            <a:spLocks noGrp="1"/>
          </p:cNvSpPr>
          <p:nvPr>
            <p:ph type="title"/>
          </p:nvPr>
        </p:nvSpPr>
        <p:spPr>
          <a:xfrm>
            <a:off x="539552" y="332656"/>
            <a:ext cx="7848600" cy="914400"/>
          </a:xfrm>
        </p:spPr>
        <p:txBody>
          <a:bodyPr/>
          <a:lstStyle/>
          <a:p>
            <a:pPr>
              <a:lnSpc>
                <a:spcPct val="107000"/>
              </a:lnSpc>
              <a:spcAft>
                <a:spcPts val="800"/>
              </a:spcAft>
            </a:pPr>
            <a:r>
              <a:rPr lang="nl-NL" dirty="0"/>
              <a:t>RIA in Kenya</a:t>
            </a:r>
            <a:endParaRPr lang="en-GB" dirty="0"/>
          </a:p>
        </p:txBody>
      </p:sp>
      <p:sp>
        <p:nvSpPr>
          <p:cNvPr id="14" name="Tijdelijke aanduiding voor inhoud 2"/>
          <p:cNvSpPr>
            <a:spLocks noGrp="1"/>
          </p:cNvSpPr>
          <p:nvPr>
            <p:ph idx="1"/>
          </p:nvPr>
        </p:nvSpPr>
        <p:spPr>
          <a:xfrm>
            <a:off x="323528" y="1196752"/>
            <a:ext cx="8496944" cy="3429000"/>
          </a:xfrm>
        </p:spPr>
        <p:txBody>
          <a:bodyPr/>
          <a:lstStyle/>
          <a:p>
            <a:pPr marL="288000" indent="-288000">
              <a:lnSpc>
                <a:spcPct val="107000"/>
              </a:lnSpc>
              <a:spcAft>
                <a:spcPts val="800"/>
              </a:spcAft>
              <a:buFont typeface="+mj-lt"/>
              <a:buAutoNum type="arabicPeriod"/>
            </a:pPr>
            <a:r>
              <a:rPr lang="en-US" dirty="0"/>
              <a:t>The Constitution of </a:t>
            </a:r>
            <a:r>
              <a:rPr lang="en-US" b="1" dirty="0"/>
              <a:t>Kenya</a:t>
            </a:r>
            <a:r>
              <a:rPr lang="en-US" dirty="0"/>
              <a:t>, 2010, </a:t>
            </a:r>
            <a:r>
              <a:rPr lang="en-US" dirty="0">
                <a:highlight>
                  <a:srgbClr val="FFFF00"/>
                </a:highlight>
              </a:rPr>
              <a:t>demands that all legislation is prepared on the basis of transparent, comprehensive and balanced evidence</a:t>
            </a:r>
            <a:r>
              <a:rPr lang="en-US" dirty="0"/>
              <a:t>. “RIA is aimed at ensuring rigorous analysis of regulatory proposals, effective and appropriate consultation and transparency of process"</a:t>
            </a:r>
            <a:r>
              <a:rPr lang="en-US" b="1" dirty="0"/>
              <a:t>. </a:t>
            </a:r>
            <a:endParaRPr lang="en-GB" b="1" dirty="0">
              <a:highlight>
                <a:srgbClr val="FFFF00"/>
              </a:highlight>
            </a:endParaRPr>
          </a:p>
          <a:p>
            <a:pPr marL="288000" indent="-288000">
              <a:lnSpc>
                <a:spcPct val="107000"/>
              </a:lnSpc>
              <a:spcAft>
                <a:spcPts val="800"/>
              </a:spcAft>
              <a:buFont typeface="+mj-lt"/>
              <a:buAutoNum type="arabicPeriod"/>
            </a:pPr>
            <a:r>
              <a:rPr lang="nl-NL" dirty="0"/>
              <a:t>National </a:t>
            </a:r>
            <a:r>
              <a:rPr lang="nl-NL" dirty="0" err="1"/>
              <a:t>Handbook</a:t>
            </a:r>
            <a:r>
              <a:rPr lang="nl-NL" dirty="0"/>
              <a:t> Policy Making (2012).</a:t>
            </a:r>
          </a:p>
          <a:p>
            <a:pPr marL="288000" indent="-288000">
              <a:lnSpc>
                <a:spcPct val="107000"/>
              </a:lnSpc>
              <a:spcAft>
                <a:spcPts val="800"/>
              </a:spcAft>
              <a:buFont typeface="+mj-lt"/>
              <a:buAutoNum type="arabicPeriod"/>
            </a:pPr>
            <a:r>
              <a:rPr lang="en-US" dirty="0"/>
              <a:t>The Statutory Instruments Act, 2013, </a:t>
            </a:r>
            <a:r>
              <a:rPr lang="en-US" dirty="0">
                <a:highlight>
                  <a:srgbClr val="FFFF00"/>
                </a:highlight>
              </a:rPr>
              <a:t>requires regulatory authorities to prepare a regulatory impact statement for every statutory instrument </a:t>
            </a:r>
            <a:r>
              <a:rPr lang="en-US" dirty="0"/>
              <a:t>(rule, order, regulation, form, by-law, resolution, etc.). The statement shall include an analysis of the impact on the private sector. The Act requires public consultation of all the statutory instruments. </a:t>
            </a:r>
          </a:p>
          <a:p>
            <a:pPr marL="288000" indent="-288000">
              <a:lnSpc>
                <a:spcPct val="107000"/>
              </a:lnSpc>
              <a:spcAft>
                <a:spcPts val="800"/>
              </a:spcAft>
              <a:buFont typeface="+mj-lt"/>
              <a:buAutoNum type="arabicPeriod"/>
            </a:pPr>
            <a:r>
              <a:rPr lang="en-US" dirty="0"/>
              <a:t>Kenya Law Reform Commission (the Commission), established by the </a:t>
            </a:r>
            <a:r>
              <a:rPr lang="en-US" dirty="0">
                <a:highlight>
                  <a:srgbClr val="FFFF00"/>
                </a:highlight>
              </a:rPr>
              <a:t>Kenya Law Reform Commission Act, 2013</a:t>
            </a:r>
            <a:r>
              <a:rPr lang="en-US" dirty="0"/>
              <a:t> (No. 19 of 2013), keeps under review all the laws, has a mandate to ensure that all the laws in the Statute Book are reviewed, provide technical assistance to and capacity building.</a:t>
            </a:r>
          </a:p>
          <a:p>
            <a:pPr marL="288000" indent="-288000">
              <a:lnSpc>
                <a:spcPct val="107000"/>
              </a:lnSpc>
              <a:spcAft>
                <a:spcPts val="800"/>
              </a:spcAft>
              <a:buFont typeface="+mj-lt"/>
              <a:buAutoNum type="arabicPeriod"/>
            </a:pPr>
            <a:r>
              <a:rPr lang="nl-NL" dirty="0"/>
              <a:t>A Guide </a:t>
            </a:r>
            <a:r>
              <a:rPr lang="nl-NL" dirty="0" err="1"/>
              <a:t>to</a:t>
            </a:r>
            <a:r>
              <a:rPr lang="nl-NL" dirty="0"/>
              <a:t> </a:t>
            </a:r>
            <a:r>
              <a:rPr lang="nl-NL" dirty="0" err="1"/>
              <a:t>the</a:t>
            </a:r>
            <a:r>
              <a:rPr lang="nl-NL" dirty="0"/>
              <a:t> </a:t>
            </a:r>
            <a:r>
              <a:rPr lang="nl-NL" dirty="0" err="1"/>
              <a:t>Legislative</a:t>
            </a:r>
            <a:r>
              <a:rPr lang="nl-NL" dirty="0"/>
              <a:t> </a:t>
            </a:r>
            <a:r>
              <a:rPr lang="nl-NL" dirty="0" err="1"/>
              <a:t>Process</a:t>
            </a:r>
            <a:r>
              <a:rPr lang="nl-NL" dirty="0"/>
              <a:t> in Kenya, 2015.</a:t>
            </a:r>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FD0A5D43-B81E-448B-B2BA-998ACF93B2D8}"/>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96633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22</a:t>
            </a:fld>
            <a:endParaRPr lang="es-ES" dirty="0"/>
          </a:p>
        </p:txBody>
      </p:sp>
      <p:sp>
        <p:nvSpPr>
          <p:cNvPr id="13" name="Titel 1"/>
          <p:cNvSpPr>
            <a:spLocks noGrp="1"/>
          </p:cNvSpPr>
          <p:nvPr>
            <p:ph type="title"/>
          </p:nvPr>
        </p:nvSpPr>
        <p:spPr>
          <a:xfrm>
            <a:off x="539552" y="764704"/>
            <a:ext cx="7848600" cy="914400"/>
          </a:xfrm>
        </p:spPr>
        <p:txBody>
          <a:bodyPr/>
          <a:lstStyle/>
          <a:p>
            <a:pPr>
              <a:lnSpc>
                <a:spcPct val="107000"/>
              </a:lnSpc>
              <a:spcAft>
                <a:spcPts val="800"/>
              </a:spcAft>
            </a:pPr>
            <a:r>
              <a:rPr lang="nl-NL" dirty="0"/>
              <a:t>RIA in Kenya</a:t>
            </a:r>
            <a:endParaRPr lang="en-GB"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4" name="Afbeelding 3">
            <a:extLst>
              <a:ext uri="{FF2B5EF4-FFF2-40B4-BE49-F238E27FC236}">
                <a16:creationId xmlns:a16="http://schemas.microsoft.com/office/drawing/2014/main" id="{90F01395-7AE8-42D9-BDFA-3157D4179195}"/>
              </a:ext>
            </a:extLst>
          </p:cNvPr>
          <p:cNvPicPr>
            <a:picLocks noChangeAspect="1"/>
          </p:cNvPicPr>
          <p:nvPr/>
        </p:nvPicPr>
        <p:blipFill rotWithShape="1">
          <a:blip r:embed="rId3"/>
          <a:srcRect l="20075" t="18871" r="19880" b="10859"/>
          <a:stretch/>
        </p:blipFill>
        <p:spPr>
          <a:xfrm>
            <a:off x="1691544" y="3366152"/>
            <a:ext cx="5544616" cy="3447224"/>
          </a:xfrm>
          <a:prstGeom prst="rect">
            <a:avLst/>
          </a:prstGeom>
        </p:spPr>
      </p:pic>
      <p:sp>
        <p:nvSpPr>
          <p:cNvPr id="9" name="Tijdelijke aanduiding voor inhoud 2">
            <a:extLst>
              <a:ext uri="{FF2B5EF4-FFF2-40B4-BE49-F238E27FC236}">
                <a16:creationId xmlns:a16="http://schemas.microsoft.com/office/drawing/2014/main" id="{5A65781A-9CB6-494E-8AFB-73616ABD3E63}"/>
              </a:ext>
            </a:extLst>
          </p:cNvPr>
          <p:cNvSpPr>
            <a:spLocks noGrp="1"/>
          </p:cNvSpPr>
          <p:nvPr>
            <p:ph idx="1"/>
          </p:nvPr>
        </p:nvSpPr>
        <p:spPr>
          <a:xfrm>
            <a:off x="323528" y="1296144"/>
            <a:ext cx="8568952" cy="3429000"/>
          </a:xfrm>
        </p:spPr>
        <p:txBody>
          <a:bodyPr/>
          <a:lstStyle/>
          <a:p>
            <a:pPr marL="0" indent="0">
              <a:buNone/>
            </a:pPr>
            <a:endParaRPr lang="en-US" b="1" dirty="0"/>
          </a:p>
          <a:p>
            <a:r>
              <a:rPr lang="en-US" b="1" dirty="0"/>
              <a:t>RIA is expressly included in Guide to the Legislative Process (Part XII).</a:t>
            </a:r>
          </a:p>
          <a:p>
            <a:r>
              <a:rPr lang="en-US" dirty="0"/>
              <a:t>KLRC: </a:t>
            </a:r>
            <a:r>
              <a:rPr lang="en-US" dirty="0" err="1"/>
              <a:t>Committtee</a:t>
            </a:r>
            <a:r>
              <a:rPr lang="en-US" dirty="0"/>
              <a:t> ‘Research, Development and Regulatory Impact Assessment’.</a:t>
            </a:r>
          </a:p>
          <a:p>
            <a:r>
              <a:rPr lang="nl-NL" dirty="0"/>
              <a:t>Post-</a:t>
            </a:r>
            <a:r>
              <a:rPr lang="nl-NL" dirty="0" err="1"/>
              <a:t>Promulgation</a:t>
            </a:r>
            <a:r>
              <a:rPr lang="nl-NL" dirty="0"/>
              <a:t> Audit Report, RIA on </a:t>
            </a:r>
            <a:r>
              <a:rPr lang="nl-NL" dirty="0" err="1"/>
              <a:t>existing</a:t>
            </a:r>
            <a:r>
              <a:rPr lang="nl-NL" dirty="0"/>
              <a:t> stock of </a:t>
            </a:r>
            <a:r>
              <a:rPr lang="nl-NL" dirty="0" err="1"/>
              <a:t>Regulations</a:t>
            </a:r>
            <a:r>
              <a:rPr lang="nl-NL" dirty="0"/>
              <a:t>. </a:t>
            </a:r>
          </a:p>
          <a:p>
            <a:pPr marL="0" indent="0">
              <a:lnSpc>
                <a:spcPct val="107000"/>
              </a:lnSpc>
              <a:spcAft>
                <a:spcPts val="800"/>
              </a:spcAft>
              <a:buNone/>
            </a:pPr>
            <a:endParaRPr lang="nl-NL" dirty="0"/>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11" name="Afbeelding 10">
            <a:extLst>
              <a:ext uri="{FF2B5EF4-FFF2-40B4-BE49-F238E27FC236}">
                <a16:creationId xmlns:a16="http://schemas.microsoft.com/office/drawing/2014/main" id="{79218645-BA12-43D5-8DC5-5BAD50A66576}"/>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943070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786408"/>
            <a:ext cx="7848600" cy="914400"/>
          </a:xfrm>
        </p:spPr>
        <p:txBody>
          <a:bodyPr/>
          <a:lstStyle/>
          <a:p>
            <a:r>
              <a:rPr lang="nl-NL" dirty="0" err="1"/>
              <a:t>Institutionalizing</a:t>
            </a:r>
            <a:r>
              <a:rPr lang="nl-NL" dirty="0"/>
              <a:t> RIA: </a:t>
            </a:r>
            <a:br>
              <a:rPr lang="nl-NL" dirty="0"/>
            </a:br>
            <a:r>
              <a:rPr lang="nl-NL" dirty="0"/>
              <a:t>RIA </a:t>
            </a:r>
            <a:r>
              <a:rPr lang="nl-NL" dirty="0" err="1"/>
              <a:t>Strategy</a:t>
            </a:r>
            <a:r>
              <a:rPr lang="nl-NL" dirty="0"/>
              <a:t> is </a:t>
            </a:r>
            <a:r>
              <a:rPr lang="nl-NL" dirty="0" err="1"/>
              <a:t>needed</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23</a:t>
            </a:fld>
            <a:endParaRPr lang="es-ES" dirty="0"/>
          </a:p>
        </p:txBody>
      </p:sp>
      <p:sp>
        <p:nvSpPr>
          <p:cNvPr id="12" name="Tijdelijke aanduiding voor inhoud 2"/>
          <p:cNvSpPr txBox="1">
            <a:spLocks/>
          </p:cNvSpPr>
          <p:nvPr/>
        </p:nvSpPr>
        <p:spPr bwMode="auto">
          <a:xfrm>
            <a:off x="611560" y="1700808"/>
            <a:ext cx="8424936"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buFont typeface="Wingdings" pitchFamily="2" charset="2"/>
              <a:buNone/>
            </a:pPr>
            <a:r>
              <a:rPr lang="nl-NL" b="0" kern="0" dirty="0"/>
              <a:t>RIA </a:t>
            </a:r>
            <a:r>
              <a:rPr lang="nl-NL" b="0" kern="0" dirty="0" err="1"/>
              <a:t>Practise</a:t>
            </a:r>
            <a:r>
              <a:rPr lang="nl-NL" b="0" kern="0" dirty="0"/>
              <a:t>, </a:t>
            </a:r>
            <a:r>
              <a:rPr lang="nl-NL" b="0" kern="0" dirty="0" err="1"/>
              <a:t>interdependent</a:t>
            </a:r>
            <a:r>
              <a:rPr lang="nl-NL" b="0" kern="0" dirty="0"/>
              <a:t> pieces of </a:t>
            </a:r>
            <a:r>
              <a:rPr lang="nl-NL" b="0" kern="0" dirty="0" err="1"/>
              <a:t>the</a:t>
            </a:r>
            <a:r>
              <a:rPr lang="nl-NL" b="0" kern="0" dirty="0"/>
              <a:t> </a:t>
            </a:r>
            <a:r>
              <a:rPr lang="nl-NL" b="0" kern="0" dirty="0" err="1"/>
              <a:t>puzzle</a:t>
            </a:r>
            <a:r>
              <a:rPr lang="nl-NL" b="0" kern="0" dirty="0"/>
              <a:t>:</a:t>
            </a:r>
            <a:endParaRPr lang="en-GB" b="0" kern="0" dirty="0"/>
          </a:p>
          <a:p>
            <a:endParaRPr lang="nl-NL" sz="800" b="0" kern="0" dirty="0"/>
          </a:p>
          <a:p>
            <a:pPr marL="0" indent="0">
              <a:spcBef>
                <a:spcPts val="1200"/>
              </a:spcBef>
              <a:buFont typeface="Wingdings" pitchFamily="2" charset="2"/>
              <a:buNone/>
            </a:pPr>
            <a:r>
              <a:rPr lang="nl-NL" b="0" kern="0" dirty="0"/>
              <a:t>RIA </a:t>
            </a:r>
            <a:r>
              <a:rPr lang="nl-NL" b="0" kern="0" dirty="0" err="1"/>
              <a:t>mandatory</a:t>
            </a:r>
            <a:r>
              <a:rPr lang="nl-NL" b="0" kern="0" dirty="0"/>
              <a:t> in </a:t>
            </a:r>
            <a:r>
              <a:rPr lang="nl-NL" b="0" kern="0" dirty="0" err="1"/>
              <a:t>regulatory</a:t>
            </a:r>
            <a:r>
              <a:rPr lang="nl-NL" b="0" kern="0" dirty="0"/>
              <a:t> </a:t>
            </a:r>
            <a:r>
              <a:rPr lang="nl-NL" b="0" kern="0" dirty="0" err="1"/>
              <a:t>process</a:t>
            </a:r>
            <a:r>
              <a:rPr lang="nl-NL" b="0" kern="0" dirty="0"/>
              <a:t> 	 </a:t>
            </a:r>
            <a:r>
              <a:rPr lang="nl-NL" b="0" kern="0" dirty="0" err="1"/>
              <a:t>Regulatory</a:t>
            </a:r>
            <a:r>
              <a:rPr lang="nl-NL" b="0" kern="0" dirty="0"/>
              <a:t> </a:t>
            </a:r>
            <a:r>
              <a:rPr lang="nl-NL" b="0" kern="0" dirty="0" err="1"/>
              <a:t>Oversight</a:t>
            </a:r>
            <a:r>
              <a:rPr lang="nl-NL" b="0" kern="0" dirty="0"/>
              <a:t> Body (ROB)</a:t>
            </a:r>
          </a:p>
          <a:p>
            <a:pPr marL="0" indent="0">
              <a:buFont typeface="Wingdings" pitchFamily="2" charset="2"/>
              <a:buNone/>
            </a:pPr>
            <a:endParaRPr lang="nl-NL" sz="1600" b="0" kern="0" dirty="0"/>
          </a:p>
          <a:p>
            <a:pPr marL="0" indent="0">
              <a:buFont typeface="Wingdings" pitchFamily="2" charset="2"/>
              <a:buNone/>
            </a:pPr>
            <a:r>
              <a:rPr lang="nl-NL" b="0" kern="0" dirty="0"/>
              <a:t>Goal 		commitment </a:t>
            </a:r>
            <a:r>
              <a:rPr lang="nl-NL" b="0" kern="0" dirty="0" err="1"/>
              <a:t>MDAs</a:t>
            </a:r>
            <a:endParaRPr lang="nl-NL" b="0" kern="0" dirty="0"/>
          </a:p>
          <a:p>
            <a:pPr marL="0" indent="0">
              <a:buFont typeface="Wingdings" pitchFamily="2" charset="2"/>
              <a:buNone/>
            </a:pPr>
            <a:endParaRPr lang="nl-NL" sz="1600" b="0" kern="0" dirty="0"/>
          </a:p>
          <a:p>
            <a:pPr marL="0" indent="0">
              <a:buFont typeface="Wingdings" pitchFamily="2" charset="2"/>
              <a:buNone/>
            </a:pPr>
            <a:r>
              <a:rPr lang="nl-NL" b="0" kern="0" dirty="0"/>
              <a:t>High level Commitment 		ROB </a:t>
            </a:r>
            <a:r>
              <a:rPr lang="nl-NL" b="0" kern="0" dirty="0" err="1"/>
              <a:t>influence</a:t>
            </a:r>
            <a:r>
              <a:rPr lang="nl-NL" b="0" kern="0" dirty="0"/>
              <a:t> </a:t>
            </a:r>
            <a:r>
              <a:rPr lang="nl-NL" b="0" kern="0" dirty="0" err="1"/>
              <a:t>and</a:t>
            </a:r>
            <a:r>
              <a:rPr lang="nl-NL" b="0" kern="0" dirty="0"/>
              <a:t> power</a:t>
            </a:r>
          </a:p>
          <a:p>
            <a:pPr marL="0" indent="0">
              <a:buFont typeface="Wingdings" pitchFamily="2" charset="2"/>
              <a:buNone/>
            </a:pPr>
            <a:endParaRPr lang="nl-NL" sz="1600" b="0" kern="0" dirty="0"/>
          </a:p>
          <a:p>
            <a:pPr marL="0" indent="0">
              <a:buFont typeface="Wingdings" pitchFamily="2" charset="2"/>
              <a:buNone/>
            </a:pPr>
            <a:r>
              <a:rPr lang="nl-NL" b="0" kern="0" dirty="0" err="1"/>
              <a:t>Integral</a:t>
            </a:r>
            <a:r>
              <a:rPr lang="nl-NL" b="0" kern="0" dirty="0"/>
              <a:t> approach		</a:t>
            </a:r>
            <a:r>
              <a:rPr lang="nl-NL" b="0" kern="0" dirty="0" err="1"/>
              <a:t>Coordination</a:t>
            </a:r>
            <a:r>
              <a:rPr lang="nl-NL" b="0" kern="0" dirty="0"/>
              <a:t> </a:t>
            </a:r>
            <a:r>
              <a:rPr lang="nl-NL" b="0" kern="0" dirty="0" err="1"/>
              <a:t>and</a:t>
            </a:r>
            <a:r>
              <a:rPr lang="nl-NL" b="0" kern="0" dirty="0"/>
              <a:t> </a:t>
            </a:r>
            <a:r>
              <a:rPr lang="nl-NL" b="0" kern="0" dirty="0" err="1"/>
              <a:t>Internalization</a:t>
            </a:r>
            <a:r>
              <a:rPr lang="nl-NL" b="0" kern="0" dirty="0"/>
              <a:t> </a:t>
            </a:r>
            <a:r>
              <a:rPr lang="nl-NL" b="0" kern="0" dirty="0" err="1"/>
              <a:t>MDAs</a:t>
            </a:r>
            <a:endParaRPr lang="nl-NL" b="0" kern="0" dirty="0"/>
          </a:p>
          <a:p>
            <a:pPr marL="0" indent="0">
              <a:buFont typeface="Wingdings" pitchFamily="2" charset="2"/>
              <a:buNone/>
            </a:pPr>
            <a:endParaRPr lang="nl-NL" sz="1600" b="0" kern="0" dirty="0"/>
          </a:p>
          <a:p>
            <a:pPr marL="0" indent="0">
              <a:buFont typeface="Wingdings" pitchFamily="2" charset="2"/>
              <a:buNone/>
            </a:pPr>
            <a:r>
              <a:rPr lang="nl-NL" b="0" kern="0" dirty="0" err="1"/>
              <a:t>Responsibility</a:t>
            </a:r>
            <a:r>
              <a:rPr lang="nl-NL" b="0" kern="0" dirty="0"/>
              <a:t> RIA </a:t>
            </a:r>
            <a:r>
              <a:rPr lang="nl-NL" b="0" kern="0" dirty="0" err="1"/>
              <a:t>with</a:t>
            </a:r>
            <a:r>
              <a:rPr lang="nl-NL" b="0" kern="0" dirty="0"/>
              <a:t> </a:t>
            </a:r>
            <a:r>
              <a:rPr lang="nl-NL" b="0" kern="0" dirty="0" err="1"/>
              <a:t>ministries</a:t>
            </a:r>
            <a:r>
              <a:rPr lang="nl-NL" b="0" kern="0" dirty="0"/>
              <a:t> 			ROB </a:t>
            </a:r>
            <a:r>
              <a:rPr lang="nl-NL" b="0" kern="0" dirty="0" err="1"/>
              <a:t>capacity</a:t>
            </a:r>
            <a:r>
              <a:rPr lang="nl-NL" b="0" kern="0" dirty="0"/>
              <a:t> </a:t>
            </a:r>
            <a:r>
              <a:rPr lang="nl-NL" b="0" kern="0" dirty="0" err="1"/>
              <a:t>can</a:t>
            </a:r>
            <a:r>
              <a:rPr lang="nl-NL" b="0" kern="0" dirty="0"/>
              <a:t> </a:t>
            </a:r>
            <a:r>
              <a:rPr lang="nl-NL" b="0" kern="0" dirty="0" err="1"/>
              <a:t>remain</a:t>
            </a:r>
            <a:endParaRPr lang="nl-NL" b="0" kern="0" dirty="0"/>
          </a:p>
          <a:p>
            <a:pPr marL="0" indent="0">
              <a:spcBef>
                <a:spcPts val="0"/>
              </a:spcBef>
              <a:buFont typeface="Wingdings" pitchFamily="2" charset="2"/>
              <a:buNone/>
            </a:pPr>
            <a:r>
              <a:rPr lang="nl-NL" b="0" kern="0" dirty="0"/>
              <a:t>						</a:t>
            </a:r>
            <a:r>
              <a:rPr lang="nl-NL" b="0" kern="0" dirty="0" err="1"/>
              <a:t>limited</a:t>
            </a:r>
            <a:r>
              <a:rPr lang="nl-NL" b="0" kern="0" dirty="0"/>
              <a:t> </a:t>
            </a:r>
            <a:r>
              <a:rPr lang="nl-NL" b="0" kern="0" dirty="0" err="1"/>
              <a:t>to</a:t>
            </a:r>
            <a:r>
              <a:rPr lang="nl-NL" b="0" kern="0" dirty="0"/>
              <a:t> </a:t>
            </a:r>
            <a:r>
              <a:rPr lang="nl-NL" b="0" kern="0" dirty="0" err="1"/>
              <a:t>auditing</a:t>
            </a:r>
            <a:r>
              <a:rPr lang="nl-NL" b="0" kern="0" dirty="0"/>
              <a:t> RIA</a:t>
            </a:r>
          </a:p>
          <a:p>
            <a:pPr marL="0" indent="0">
              <a:spcBef>
                <a:spcPts val="1200"/>
              </a:spcBef>
              <a:buFont typeface="Wingdings" pitchFamily="2" charset="2"/>
              <a:buNone/>
            </a:pPr>
            <a:r>
              <a:rPr lang="nl-NL" b="0" kern="0" dirty="0" err="1"/>
              <a:t>Government</a:t>
            </a:r>
            <a:r>
              <a:rPr lang="nl-NL" b="0" kern="0" dirty="0"/>
              <a:t> </a:t>
            </a:r>
            <a:r>
              <a:rPr lang="nl-NL" b="0" kern="0" dirty="0" err="1"/>
              <a:t>Strategy</a:t>
            </a:r>
            <a:r>
              <a:rPr lang="nl-NL" b="0" kern="0" dirty="0"/>
              <a:t>		        </a:t>
            </a:r>
            <a:r>
              <a:rPr lang="nl-NL" b="0" kern="0" dirty="0" err="1"/>
              <a:t>Involvement</a:t>
            </a:r>
            <a:r>
              <a:rPr lang="nl-NL" b="0" kern="0" dirty="0"/>
              <a:t> </a:t>
            </a:r>
            <a:r>
              <a:rPr lang="nl-NL" b="0" kern="0" dirty="0" err="1"/>
              <a:t>MDAs</a:t>
            </a:r>
            <a:endParaRPr lang="nl-NL" b="0" kern="0" dirty="0"/>
          </a:p>
          <a:p>
            <a:pPr marL="0" indent="0">
              <a:spcBef>
                <a:spcPts val="480"/>
              </a:spcBef>
              <a:buFont typeface="Wingdings" pitchFamily="2" charset="2"/>
              <a:buNone/>
            </a:pPr>
            <a:endParaRPr lang="nl-NL" sz="1600" b="0" kern="0" dirty="0"/>
          </a:p>
          <a:p>
            <a:pPr marL="0" indent="0">
              <a:spcBef>
                <a:spcPts val="0"/>
              </a:spcBef>
              <a:buFont typeface="Wingdings" pitchFamily="2" charset="2"/>
              <a:buNone/>
            </a:pPr>
            <a:r>
              <a:rPr lang="nl-NL" b="0" kern="0" dirty="0"/>
              <a:t>RIA part of budget </a:t>
            </a:r>
            <a:r>
              <a:rPr lang="nl-NL" b="0" kern="0" dirty="0" err="1"/>
              <a:t>cycle</a:t>
            </a:r>
            <a:r>
              <a:rPr lang="nl-NL" b="0" kern="0" dirty="0"/>
              <a:t>		        Investment in RIA </a:t>
            </a:r>
            <a:r>
              <a:rPr lang="nl-NL" b="0" kern="0" dirty="0" err="1"/>
              <a:t>activities</a:t>
            </a:r>
            <a:r>
              <a:rPr lang="nl-NL" b="0" kern="0" dirty="0"/>
              <a:t> </a:t>
            </a:r>
            <a:r>
              <a:rPr lang="nl-NL" b="0" kern="0" dirty="0" err="1"/>
              <a:t>justified</a:t>
            </a:r>
            <a:endParaRPr lang="en-GB" b="0" kern="0" dirty="0"/>
          </a:p>
        </p:txBody>
      </p:sp>
      <p:sp>
        <p:nvSpPr>
          <p:cNvPr id="3" name="Pijl: rechts 2"/>
          <p:cNvSpPr/>
          <p:nvPr/>
        </p:nvSpPr>
        <p:spPr bwMode="auto">
          <a:xfrm>
            <a:off x="1403648" y="2708920"/>
            <a:ext cx="360040" cy="144016"/>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6" name="Pijl: rechts 5"/>
          <p:cNvSpPr/>
          <p:nvPr/>
        </p:nvSpPr>
        <p:spPr bwMode="auto">
          <a:xfrm>
            <a:off x="1691680" y="2924944"/>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3" name="Pijl: rechts 12"/>
          <p:cNvSpPr/>
          <p:nvPr/>
        </p:nvSpPr>
        <p:spPr bwMode="auto">
          <a:xfrm>
            <a:off x="3563888" y="3573016"/>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4" name="Pijl: rechts 13"/>
          <p:cNvSpPr/>
          <p:nvPr/>
        </p:nvSpPr>
        <p:spPr bwMode="auto">
          <a:xfrm>
            <a:off x="3203848" y="4221088"/>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5" name="Pijl: rechts 14"/>
          <p:cNvSpPr/>
          <p:nvPr/>
        </p:nvSpPr>
        <p:spPr bwMode="auto">
          <a:xfrm>
            <a:off x="5004048" y="4941168"/>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6" name="Pijl: rechts 15"/>
          <p:cNvSpPr/>
          <p:nvPr/>
        </p:nvSpPr>
        <p:spPr bwMode="auto">
          <a:xfrm>
            <a:off x="4788024" y="2348880"/>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p:cNvSpPr/>
          <p:nvPr/>
        </p:nvSpPr>
        <p:spPr bwMode="auto">
          <a:xfrm>
            <a:off x="3707904" y="5661248"/>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18" name="Afbeelding 17">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20" name="Afbeelding 19">
            <a:extLst>
              <a:ext uri="{FF2B5EF4-FFF2-40B4-BE49-F238E27FC236}">
                <a16:creationId xmlns:a16="http://schemas.microsoft.com/office/drawing/2014/main" id="{83E05AA4-066C-4E4B-B385-72788C77B39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
        <p:nvSpPr>
          <p:cNvPr id="19" name="Pijl: rechts 18">
            <a:extLst>
              <a:ext uri="{FF2B5EF4-FFF2-40B4-BE49-F238E27FC236}">
                <a16:creationId xmlns:a16="http://schemas.microsoft.com/office/drawing/2014/main" id="{C025FCED-08F4-4A74-AB69-31CDBBB8FB57}"/>
              </a:ext>
            </a:extLst>
          </p:cNvPr>
          <p:cNvSpPr/>
          <p:nvPr/>
        </p:nvSpPr>
        <p:spPr bwMode="auto">
          <a:xfrm>
            <a:off x="3923928" y="6401156"/>
            <a:ext cx="432048" cy="2880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a:ln>
                <a:noFill/>
              </a:ln>
              <a:solidFill>
                <a:srgbClr val="000066"/>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335877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008112"/>
            <a:ext cx="7848600" cy="914400"/>
          </a:xfrm>
        </p:spPr>
        <p:txBody>
          <a:bodyPr/>
          <a:lstStyle/>
          <a:p>
            <a:r>
              <a:rPr lang="nl-NL" dirty="0" err="1"/>
              <a:t>Institutionalizing</a:t>
            </a:r>
            <a:r>
              <a:rPr lang="nl-NL" dirty="0"/>
              <a:t> RIA: RIA </a:t>
            </a:r>
            <a:r>
              <a:rPr lang="nl-NL" dirty="0" err="1"/>
              <a:t>Strategy</a:t>
            </a:r>
            <a:r>
              <a:rPr lang="nl-NL" dirty="0"/>
              <a:t> is </a:t>
            </a:r>
            <a:r>
              <a:rPr lang="nl-NL" dirty="0" err="1"/>
              <a:t>needed</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24</a:t>
            </a:fld>
            <a:endParaRPr lang="es-ES" dirty="0"/>
          </a:p>
        </p:txBody>
      </p:sp>
      <p:sp>
        <p:nvSpPr>
          <p:cNvPr id="12" name="Tijdelijke aanduiding voor inhoud 2"/>
          <p:cNvSpPr txBox="1">
            <a:spLocks/>
          </p:cNvSpPr>
          <p:nvPr/>
        </p:nvSpPr>
        <p:spPr bwMode="auto">
          <a:xfrm>
            <a:off x="611560" y="1922512"/>
            <a:ext cx="8184386"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buFont typeface="Wingdings" pitchFamily="2" charset="2"/>
              <a:buNone/>
            </a:pPr>
            <a:r>
              <a:rPr lang="nl-NL" b="0" kern="0" dirty="0" err="1"/>
              <a:t>Some</a:t>
            </a:r>
            <a:r>
              <a:rPr lang="nl-NL" b="0" kern="0" dirty="0"/>
              <a:t> </a:t>
            </a:r>
            <a:r>
              <a:rPr lang="nl-NL" b="0" kern="0" dirty="0" err="1"/>
              <a:t>characteristics</a:t>
            </a:r>
            <a:r>
              <a:rPr lang="nl-NL" b="0" kern="0" dirty="0"/>
              <a:t>:</a:t>
            </a:r>
          </a:p>
          <a:p>
            <a:pPr marL="0" indent="0">
              <a:buFont typeface="Wingdings" pitchFamily="2" charset="2"/>
              <a:buNone/>
            </a:pPr>
            <a:endParaRPr lang="nl-NL" sz="800" b="0" kern="0" dirty="0"/>
          </a:p>
          <a:p>
            <a:r>
              <a:rPr lang="nl-NL" kern="0" dirty="0" err="1"/>
              <a:t>Mandate</a:t>
            </a:r>
            <a:r>
              <a:rPr lang="nl-NL" b="0" kern="0" dirty="0"/>
              <a:t> of </a:t>
            </a:r>
            <a:r>
              <a:rPr lang="nl-NL" b="0" kern="0" dirty="0" err="1"/>
              <a:t>Regulatory</a:t>
            </a:r>
            <a:r>
              <a:rPr lang="nl-NL" b="0" kern="0" dirty="0"/>
              <a:t> </a:t>
            </a:r>
            <a:r>
              <a:rPr lang="nl-NL" b="0" kern="0" dirty="0" err="1"/>
              <a:t>Oversight</a:t>
            </a:r>
            <a:r>
              <a:rPr lang="nl-NL" b="0" kern="0" dirty="0"/>
              <a:t> Body (ROB), made </a:t>
            </a:r>
            <a:r>
              <a:rPr lang="nl-NL" b="0" kern="0" dirty="0" err="1"/>
              <a:t>responsible</a:t>
            </a:r>
            <a:r>
              <a:rPr lang="nl-NL" b="0" kern="0" dirty="0"/>
              <a:t> </a:t>
            </a:r>
            <a:r>
              <a:rPr lang="nl-NL" b="0" kern="0" dirty="0" err="1"/>
              <a:t>for</a:t>
            </a:r>
            <a:r>
              <a:rPr lang="nl-NL" b="0" kern="0" dirty="0"/>
              <a:t> </a:t>
            </a:r>
            <a:r>
              <a:rPr lang="nl-NL" b="0" kern="0" dirty="0" err="1"/>
              <a:t>advocating</a:t>
            </a:r>
            <a:r>
              <a:rPr lang="nl-NL" b="0" kern="0" dirty="0"/>
              <a:t>, </a:t>
            </a:r>
            <a:r>
              <a:rPr lang="nl-NL" b="0" kern="0" dirty="0" err="1"/>
              <a:t>conducting</a:t>
            </a:r>
            <a:r>
              <a:rPr lang="nl-NL" b="0" kern="0" dirty="0"/>
              <a:t> </a:t>
            </a:r>
            <a:r>
              <a:rPr lang="nl-NL" b="0" kern="0" dirty="0" err="1"/>
              <a:t>and</a:t>
            </a:r>
            <a:r>
              <a:rPr lang="nl-NL" b="0" kern="0" dirty="0"/>
              <a:t> </a:t>
            </a:r>
            <a:r>
              <a:rPr lang="nl-NL" b="0" kern="0" dirty="0" err="1"/>
              <a:t>overseeing</a:t>
            </a:r>
            <a:r>
              <a:rPr lang="nl-NL" b="0" kern="0" dirty="0"/>
              <a:t> RIA </a:t>
            </a:r>
            <a:r>
              <a:rPr lang="nl-NL" b="0" kern="0" dirty="0" err="1"/>
              <a:t>practise</a:t>
            </a:r>
            <a:r>
              <a:rPr lang="nl-NL" b="0" kern="0" dirty="0"/>
              <a:t>. </a:t>
            </a:r>
            <a:endParaRPr lang="en-GB" b="0" kern="0" dirty="0"/>
          </a:p>
          <a:p>
            <a:endParaRPr lang="nl-NL" sz="800" b="0" kern="0" dirty="0"/>
          </a:p>
          <a:p>
            <a:r>
              <a:rPr lang="nl-NL" kern="0" dirty="0" err="1"/>
              <a:t>Agreements</a:t>
            </a:r>
            <a:r>
              <a:rPr lang="nl-NL" b="0" kern="0" dirty="0"/>
              <a:t> ROB </a:t>
            </a:r>
            <a:r>
              <a:rPr lang="nl-NL" b="0" kern="0" dirty="0" err="1"/>
              <a:t>with</a:t>
            </a:r>
            <a:r>
              <a:rPr lang="nl-NL" b="0" kern="0" dirty="0"/>
              <a:t> </a:t>
            </a:r>
            <a:r>
              <a:rPr lang="nl-NL" b="0" kern="0" dirty="0" err="1"/>
              <a:t>MDAs</a:t>
            </a:r>
            <a:r>
              <a:rPr lang="nl-NL" b="0" kern="0" dirty="0"/>
              <a:t> (</a:t>
            </a:r>
            <a:r>
              <a:rPr lang="nl-NL" b="0" kern="0" dirty="0" err="1"/>
              <a:t>MoUs</a:t>
            </a:r>
            <a:r>
              <a:rPr lang="nl-NL" b="0" kern="0" dirty="0"/>
              <a:t>, </a:t>
            </a:r>
            <a:r>
              <a:rPr lang="nl-NL" b="0" kern="0" dirty="0" err="1"/>
              <a:t>Covenants</a:t>
            </a:r>
            <a:r>
              <a:rPr lang="nl-NL" b="0" kern="0" dirty="0"/>
              <a:t>, Letters of </a:t>
            </a:r>
            <a:r>
              <a:rPr lang="nl-NL" b="0" kern="0" dirty="0" err="1"/>
              <a:t>Intent</a:t>
            </a:r>
            <a:r>
              <a:rPr lang="nl-NL" b="0" kern="0" dirty="0"/>
              <a:t>).</a:t>
            </a:r>
          </a:p>
          <a:p>
            <a:endParaRPr lang="nl-NL" sz="800" b="0" kern="0" dirty="0"/>
          </a:p>
          <a:p>
            <a:r>
              <a:rPr lang="nl-NL" b="0" kern="0" dirty="0"/>
              <a:t>Technical </a:t>
            </a:r>
            <a:r>
              <a:rPr lang="nl-NL" b="0" kern="0" dirty="0" err="1"/>
              <a:t>Regulatory</a:t>
            </a:r>
            <a:r>
              <a:rPr lang="nl-NL" b="0" kern="0" dirty="0"/>
              <a:t> Impact Assessment </a:t>
            </a:r>
            <a:r>
              <a:rPr lang="nl-NL" kern="0" dirty="0"/>
              <a:t>Units</a:t>
            </a:r>
            <a:r>
              <a:rPr lang="nl-NL" b="0" kern="0" dirty="0"/>
              <a:t> </a:t>
            </a:r>
            <a:r>
              <a:rPr lang="nl-NL" b="0" kern="0" dirty="0" err="1"/>
              <a:t>within</a:t>
            </a:r>
            <a:r>
              <a:rPr lang="nl-NL" b="0" kern="0" dirty="0"/>
              <a:t> </a:t>
            </a:r>
            <a:r>
              <a:rPr lang="nl-NL" b="0" kern="0" dirty="0" err="1"/>
              <a:t>MDAs</a:t>
            </a:r>
            <a:r>
              <a:rPr lang="nl-NL" b="0" kern="0" dirty="0"/>
              <a:t>? (</a:t>
            </a:r>
            <a:r>
              <a:rPr lang="nl-NL" b="0" kern="0" dirty="0" err="1"/>
              <a:t>see</a:t>
            </a:r>
            <a:r>
              <a:rPr lang="nl-NL" b="0" kern="0" dirty="0"/>
              <a:t>: Policy Analysis Units?).</a:t>
            </a:r>
          </a:p>
          <a:p>
            <a:endParaRPr lang="nl-NL" sz="800" b="0" kern="0" dirty="0"/>
          </a:p>
          <a:p>
            <a:r>
              <a:rPr lang="nl-NL" b="0" kern="0" dirty="0"/>
              <a:t>High-level </a:t>
            </a:r>
            <a:r>
              <a:rPr lang="nl-NL" b="0" kern="0"/>
              <a:t>Coordination</a:t>
            </a:r>
            <a:r>
              <a:rPr lang="nl-NL" b="0" kern="0" dirty="0"/>
              <a:t> Steering Group. ‘</a:t>
            </a:r>
            <a:r>
              <a:rPr lang="nl-NL" kern="0" dirty="0" err="1"/>
              <a:t>One</a:t>
            </a:r>
            <a:r>
              <a:rPr lang="nl-NL" kern="0" dirty="0"/>
              <a:t> </a:t>
            </a:r>
            <a:r>
              <a:rPr lang="nl-NL" kern="0" dirty="0" err="1"/>
              <a:t>Government</a:t>
            </a:r>
            <a:r>
              <a:rPr lang="nl-NL" b="0" kern="0" dirty="0"/>
              <a:t>’.</a:t>
            </a:r>
          </a:p>
          <a:p>
            <a:endParaRPr lang="nl-NL" sz="800" b="0" kern="0" dirty="0"/>
          </a:p>
          <a:p>
            <a:r>
              <a:rPr lang="nl-NL" kern="0" dirty="0" err="1"/>
              <a:t>Champions</a:t>
            </a:r>
            <a:r>
              <a:rPr lang="nl-NL" b="0" kern="0" dirty="0"/>
              <a:t>: </a:t>
            </a:r>
            <a:r>
              <a:rPr lang="nl-NL" b="0" kern="0" dirty="0" err="1"/>
              <a:t>f.e</a:t>
            </a:r>
            <a:r>
              <a:rPr lang="nl-NL" b="0" kern="0" dirty="0"/>
              <a:t>. </a:t>
            </a:r>
            <a:r>
              <a:rPr lang="nl-NL" b="0" kern="0" dirty="0" err="1"/>
              <a:t>President’s</a:t>
            </a:r>
            <a:r>
              <a:rPr lang="nl-NL" b="0" kern="0" dirty="0"/>
              <a:t> Office, Members of </a:t>
            </a:r>
            <a:r>
              <a:rPr lang="nl-NL" b="0" kern="0" dirty="0" err="1"/>
              <a:t>Parliament</a:t>
            </a:r>
            <a:r>
              <a:rPr lang="nl-NL" b="0" kern="0" dirty="0"/>
              <a:t>.</a:t>
            </a:r>
          </a:p>
          <a:p>
            <a:endParaRPr lang="nl-NL" sz="800" b="0" kern="0" dirty="0"/>
          </a:p>
          <a:p>
            <a:r>
              <a:rPr lang="nl-NL" b="0" kern="0" dirty="0" err="1"/>
              <a:t>Regulatory</a:t>
            </a:r>
            <a:r>
              <a:rPr lang="nl-NL" b="0" kern="0" dirty="0"/>
              <a:t> Impact Assessment </a:t>
            </a:r>
            <a:r>
              <a:rPr lang="nl-NL" kern="0" dirty="0"/>
              <a:t>Council</a:t>
            </a:r>
            <a:r>
              <a:rPr lang="nl-NL" b="0" kern="0" dirty="0"/>
              <a:t>, public-private sector.</a:t>
            </a:r>
          </a:p>
          <a:p>
            <a:endParaRPr lang="nl-NL" sz="800" b="0" kern="0" dirty="0"/>
          </a:p>
          <a:p>
            <a:r>
              <a:rPr lang="nl-NL" b="0" kern="0" dirty="0" err="1"/>
              <a:t>Communicate</a:t>
            </a:r>
            <a:r>
              <a:rPr lang="nl-NL" b="0" kern="0" dirty="0"/>
              <a:t> </a:t>
            </a:r>
            <a:r>
              <a:rPr lang="nl-NL" kern="0" dirty="0" err="1"/>
              <a:t>Merits</a:t>
            </a:r>
            <a:r>
              <a:rPr lang="nl-NL" b="0" kern="0" dirty="0"/>
              <a:t> of RIA: </a:t>
            </a:r>
            <a:r>
              <a:rPr lang="nl-NL" b="0" kern="0" dirty="0" err="1"/>
              <a:t>why</a:t>
            </a:r>
            <a:r>
              <a:rPr lang="nl-NL" b="0" kern="0" dirty="0"/>
              <a:t> </a:t>
            </a:r>
            <a:r>
              <a:rPr lang="nl-NL" b="0" kern="0" dirty="0" err="1"/>
              <a:t>and</a:t>
            </a:r>
            <a:r>
              <a:rPr lang="nl-NL" b="0" kern="0" dirty="0"/>
              <a:t> </a:t>
            </a:r>
            <a:r>
              <a:rPr lang="nl-NL" b="0" kern="0" dirty="0" err="1"/>
              <a:t>with</a:t>
            </a:r>
            <a:r>
              <a:rPr lang="nl-NL" b="0" kern="0" dirty="0"/>
              <a:t> </a:t>
            </a:r>
            <a:r>
              <a:rPr lang="nl-NL" b="0" kern="0" dirty="0" err="1"/>
              <a:t>what</a:t>
            </a:r>
            <a:r>
              <a:rPr lang="nl-NL" b="0" kern="0" dirty="0"/>
              <a:t> goal RIA is </a:t>
            </a:r>
            <a:r>
              <a:rPr lang="nl-NL" b="0" kern="0" dirty="0" err="1"/>
              <a:t>introduced</a:t>
            </a:r>
            <a:r>
              <a:rPr lang="nl-NL" b="0" kern="0" dirty="0"/>
              <a:t>? Goal: %GDP, </a:t>
            </a:r>
            <a:r>
              <a:rPr lang="nl-NL" b="0" kern="0" dirty="0" err="1"/>
              <a:t>also</a:t>
            </a:r>
            <a:r>
              <a:rPr lang="nl-NL" b="0" kern="0" dirty="0"/>
              <a:t> </a:t>
            </a:r>
            <a:r>
              <a:rPr lang="nl-NL" b="0" kern="0" dirty="0" err="1"/>
              <a:t>justifies</a:t>
            </a:r>
            <a:r>
              <a:rPr lang="nl-NL" b="0" kern="0" dirty="0"/>
              <a:t> investment in RIA </a:t>
            </a:r>
            <a:r>
              <a:rPr lang="nl-NL" b="0" kern="0" dirty="0" err="1"/>
              <a:t>practise</a:t>
            </a:r>
            <a:r>
              <a:rPr lang="nl-NL" b="0" kern="0" dirty="0"/>
              <a:t>.</a:t>
            </a:r>
            <a:endParaRPr lang="en-GB" b="0" kern="0"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9" name="Afbeelding 8">
            <a:extLst>
              <a:ext uri="{FF2B5EF4-FFF2-40B4-BE49-F238E27FC236}">
                <a16:creationId xmlns:a16="http://schemas.microsoft.com/office/drawing/2014/main" id="{A5D1BE4C-BA3C-4C58-AD9A-F17D74410137}"/>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75509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24744"/>
            <a:ext cx="8136632" cy="914400"/>
          </a:xfrm>
        </p:spPr>
        <p:txBody>
          <a:bodyPr/>
          <a:lstStyle/>
          <a:p>
            <a:r>
              <a:rPr lang="nl-NL" dirty="0" err="1"/>
              <a:t>Acknowledging</a:t>
            </a:r>
            <a:r>
              <a:rPr lang="nl-NL" dirty="0"/>
              <a:t> Different Stages in </a:t>
            </a:r>
            <a:r>
              <a:rPr lang="nl-NL" dirty="0" err="1"/>
              <a:t>Regulatory</a:t>
            </a:r>
            <a:r>
              <a:rPr lang="nl-NL" dirty="0"/>
              <a:t> </a:t>
            </a:r>
            <a:r>
              <a:rPr lang="nl-NL" dirty="0" err="1"/>
              <a:t>Progress</a:t>
            </a:r>
            <a:r>
              <a:rPr lang="nl-NL" dirty="0"/>
              <a:t> </a:t>
            </a:r>
            <a:br>
              <a:rPr lang="nl-NL" dirty="0"/>
            </a:br>
            <a:r>
              <a:rPr lang="nl-NL" dirty="0"/>
              <a:t>per sector </a:t>
            </a:r>
            <a:r>
              <a:rPr lang="nl-NL" dirty="0" err="1"/>
              <a:t>within</a:t>
            </a:r>
            <a:r>
              <a:rPr lang="nl-NL" dirty="0"/>
              <a:t> </a:t>
            </a:r>
            <a:r>
              <a:rPr lang="nl-NL" dirty="0" err="1"/>
              <a:t>Government</a:t>
            </a:r>
            <a:r>
              <a:rPr lang="nl-NL" dirty="0"/>
              <a:t> of Zambia</a:t>
            </a:r>
            <a:endParaRPr lang="en-GB" dirty="0"/>
          </a:p>
        </p:txBody>
      </p:sp>
      <p:sp>
        <p:nvSpPr>
          <p:cNvPr id="5" name="Tijdelijke aanduiding voor dianummer 4"/>
          <p:cNvSpPr>
            <a:spLocks noGrp="1"/>
          </p:cNvSpPr>
          <p:nvPr>
            <p:ph type="sldNum" sz="quarter" idx="11"/>
          </p:nvPr>
        </p:nvSpPr>
        <p:spPr>
          <a:xfrm>
            <a:off x="6934200" y="6525344"/>
            <a:ext cx="1886272" cy="260648"/>
          </a:xfrm>
        </p:spPr>
        <p:txBody>
          <a:bodyPr/>
          <a:lstStyle/>
          <a:p>
            <a:pPr>
              <a:defRPr/>
            </a:pPr>
            <a:fld id="{014CCBCC-5023-42FE-961C-CA80C0F1F01F}" type="slidenum">
              <a:rPr lang="es-ES" smtClean="0"/>
              <a:pPr>
                <a:defRPr/>
              </a:pPr>
              <a:t>25</a:t>
            </a:fld>
            <a:endParaRPr lang="es-ES" dirty="0"/>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619" y="332656"/>
            <a:ext cx="3073861" cy="648072"/>
          </a:xfrm>
          <a:prstGeom prst="rect">
            <a:avLst/>
          </a:prstGeom>
        </p:spPr>
      </p:pic>
      <p:pic>
        <p:nvPicPr>
          <p:cNvPr id="10" name="Afbeelding 9">
            <a:extLst>
              <a:ext uri="{FF2B5EF4-FFF2-40B4-BE49-F238E27FC236}">
                <a16:creationId xmlns:a16="http://schemas.microsoft.com/office/drawing/2014/main" id="{0B2C82BF-1186-4C4E-987C-08577B88B7AB}"/>
              </a:ext>
            </a:extLst>
          </p:cNvPr>
          <p:cNvPicPr/>
          <p:nvPr/>
        </p:nvPicPr>
        <p:blipFill rotWithShape="1">
          <a:blip r:embed="rId3" cstate="print">
            <a:extLst>
              <a:ext uri="{28A0092B-C50C-407E-A947-70E740481C1C}">
                <a14:useLocalDpi xmlns:a14="http://schemas.microsoft.com/office/drawing/2010/main" val="0"/>
              </a:ext>
            </a:extLst>
          </a:blip>
          <a:srcRect t="1" b="1925"/>
          <a:stretch/>
        </p:blipFill>
        <p:spPr bwMode="auto">
          <a:xfrm>
            <a:off x="134876" y="2122296"/>
            <a:ext cx="8801967" cy="4691080"/>
          </a:xfrm>
          <a:prstGeom prst="rect">
            <a:avLst/>
          </a:prstGeom>
          <a:noFill/>
        </p:spPr>
      </p:pic>
      <p:pic>
        <p:nvPicPr>
          <p:cNvPr id="8" name="Afbeelding 7">
            <a:extLst>
              <a:ext uri="{FF2B5EF4-FFF2-40B4-BE49-F238E27FC236}">
                <a16:creationId xmlns:a16="http://schemas.microsoft.com/office/drawing/2014/main" id="{221D6075-BE00-45A3-9ED7-0CDA6BB99C69}"/>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28166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714400"/>
            <a:ext cx="7848600" cy="914400"/>
          </a:xfrm>
        </p:spPr>
        <p:txBody>
          <a:bodyPr/>
          <a:lstStyle/>
          <a:p>
            <a:r>
              <a:rPr lang="nl-NL" dirty="0" err="1"/>
              <a:t>Quantitative</a:t>
            </a:r>
            <a:r>
              <a:rPr lang="nl-NL" dirty="0"/>
              <a:t> </a:t>
            </a:r>
            <a:br>
              <a:rPr lang="nl-NL" dirty="0"/>
            </a:br>
            <a:r>
              <a:rPr lang="nl-NL" dirty="0"/>
              <a:t>Impact Assessments</a:t>
            </a:r>
            <a:endParaRPr lang="en-GB" dirty="0"/>
          </a:p>
        </p:txBody>
      </p:sp>
      <p:sp>
        <p:nvSpPr>
          <p:cNvPr id="3" name="Tijdelijke aanduiding voor inhoud 2"/>
          <p:cNvSpPr>
            <a:spLocks noGrp="1"/>
          </p:cNvSpPr>
          <p:nvPr>
            <p:ph idx="1"/>
          </p:nvPr>
        </p:nvSpPr>
        <p:spPr>
          <a:xfrm>
            <a:off x="539416" y="1656184"/>
            <a:ext cx="7992888" cy="3429000"/>
          </a:xfrm>
        </p:spPr>
        <p:txBody>
          <a:bodyPr/>
          <a:lstStyle/>
          <a:p>
            <a:r>
              <a:rPr lang="en-US" dirty="0"/>
              <a:t>Calculating costs of regulation is important, because there is almost always </a:t>
            </a:r>
            <a:r>
              <a:rPr lang="en-US" b="1" dirty="0"/>
              <a:t>‘more than meets the eye’</a:t>
            </a:r>
            <a:r>
              <a:rPr lang="en-US" dirty="0"/>
              <a:t>: more to cost than just the obvious costs to implement regulation. </a:t>
            </a:r>
            <a:endParaRPr lang="nl-NL" dirty="0"/>
          </a:p>
          <a:p>
            <a:r>
              <a:rPr lang="nl-NL" dirty="0" err="1"/>
              <a:t>Quantifying</a:t>
            </a:r>
            <a:r>
              <a:rPr lang="nl-NL" dirty="0"/>
              <a:t> </a:t>
            </a:r>
            <a:r>
              <a:rPr lang="nl-NL" dirty="0" err="1"/>
              <a:t>the</a:t>
            </a:r>
            <a:r>
              <a:rPr lang="nl-NL" dirty="0"/>
              <a:t> impact of </a:t>
            </a:r>
            <a:r>
              <a:rPr lang="nl-NL" dirty="0" err="1"/>
              <a:t>regulation</a:t>
            </a:r>
            <a:r>
              <a:rPr lang="nl-NL" dirty="0"/>
              <a:t> </a:t>
            </a:r>
            <a:r>
              <a:rPr lang="nl-NL" dirty="0" err="1"/>
              <a:t>usually</a:t>
            </a:r>
            <a:r>
              <a:rPr lang="nl-NL" dirty="0"/>
              <a:t> is a </a:t>
            </a:r>
            <a:r>
              <a:rPr lang="nl-NL" dirty="0" err="1"/>
              <a:t>huge</a:t>
            </a:r>
            <a:r>
              <a:rPr lang="nl-NL" dirty="0"/>
              <a:t> </a:t>
            </a:r>
            <a:r>
              <a:rPr lang="nl-NL" dirty="0" err="1"/>
              <a:t>eye-opener</a:t>
            </a:r>
            <a:r>
              <a:rPr lang="nl-NL" dirty="0"/>
              <a:t> </a:t>
            </a:r>
            <a:r>
              <a:rPr lang="nl-NL" dirty="0" err="1"/>
              <a:t>for</a:t>
            </a:r>
            <a:r>
              <a:rPr lang="nl-NL" dirty="0"/>
              <a:t> </a:t>
            </a:r>
            <a:r>
              <a:rPr lang="nl-NL" dirty="0" err="1"/>
              <a:t>government</a:t>
            </a:r>
            <a:r>
              <a:rPr lang="nl-NL" dirty="0"/>
              <a:t>. </a:t>
            </a:r>
            <a:r>
              <a:rPr lang="en-US" dirty="0"/>
              <a:t>Government may know the implications of their regulations on an individual business level, understanding the compliance process its regulation imposes. However, government often is not aware of the extrapolated </a:t>
            </a:r>
            <a:r>
              <a:rPr lang="en-US" b="1" dirty="0"/>
              <a:t>sector-wise effects.</a:t>
            </a:r>
            <a:endParaRPr lang="nl-NL" dirty="0"/>
          </a:p>
          <a:p>
            <a:r>
              <a:rPr lang="nl-NL" dirty="0" err="1"/>
              <a:t>Applying</a:t>
            </a:r>
            <a:r>
              <a:rPr lang="nl-NL" dirty="0"/>
              <a:t> </a:t>
            </a:r>
            <a:r>
              <a:rPr lang="nl-NL" dirty="0" err="1"/>
              <a:t>measured</a:t>
            </a:r>
            <a:r>
              <a:rPr lang="nl-NL" dirty="0"/>
              <a:t> impact analysis of </a:t>
            </a:r>
            <a:r>
              <a:rPr lang="nl-NL" dirty="0" err="1"/>
              <a:t>several</a:t>
            </a:r>
            <a:r>
              <a:rPr lang="nl-NL" dirty="0"/>
              <a:t> options </a:t>
            </a:r>
            <a:r>
              <a:rPr lang="nl-NL" dirty="0" err="1"/>
              <a:t>may</a:t>
            </a:r>
            <a:r>
              <a:rPr lang="nl-NL" dirty="0"/>
              <a:t> show </a:t>
            </a:r>
            <a:r>
              <a:rPr lang="nl-NL" dirty="0" err="1"/>
              <a:t>that</a:t>
            </a:r>
            <a:r>
              <a:rPr lang="nl-NL" dirty="0"/>
              <a:t> a </a:t>
            </a:r>
            <a:r>
              <a:rPr lang="nl-NL" dirty="0" err="1"/>
              <a:t>lower</a:t>
            </a:r>
            <a:r>
              <a:rPr lang="nl-NL" dirty="0"/>
              <a:t> </a:t>
            </a:r>
            <a:r>
              <a:rPr lang="nl-NL" dirty="0" err="1"/>
              <a:t>cost</a:t>
            </a:r>
            <a:r>
              <a:rPr lang="nl-NL" dirty="0"/>
              <a:t> option </a:t>
            </a:r>
            <a:r>
              <a:rPr lang="nl-NL" dirty="0" err="1"/>
              <a:t>still</a:t>
            </a:r>
            <a:r>
              <a:rPr lang="nl-NL" dirty="0"/>
              <a:t> </a:t>
            </a:r>
            <a:r>
              <a:rPr lang="nl-NL" dirty="0" err="1"/>
              <a:t>addresses</a:t>
            </a:r>
            <a:r>
              <a:rPr lang="nl-NL" dirty="0"/>
              <a:t> </a:t>
            </a:r>
            <a:r>
              <a:rPr lang="nl-NL" dirty="0" err="1"/>
              <a:t>the</a:t>
            </a:r>
            <a:r>
              <a:rPr lang="nl-NL" dirty="0"/>
              <a:t> </a:t>
            </a:r>
            <a:r>
              <a:rPr lang="nl-NL" dirty="0" err="1"/>
              <a:t>highest</a:t>
            </a:r>
            <a:r>
              <a:rPr lang="nl-NL" dirty="0"/>
              <a:t> </a:t>
            </a:r>
            <a:r>
              <a:rPr lang="nl-NL" dirty="0" err="1"/>
              <a:t>risks</a:t>
            </a:r>
            <a:r>
              <a:rPr lang="nl-NL" dirty="0"/>
              <a:t> </a:t>
            </a:r>
            <a:r>
              <a:rPr lang="nl-NL" dirty="0" err="1"/>
              <a:t>and</a:t>
            </a:r>
            <a:r>
              <a:rPr lang="nl-NL" dirty="0"/>
              <a:t> lead </a:t>
            </a:r>
            <a:r>
              <a:rPr lang="nl-NL" dirty="0" err="1"/>
              <a:t>to</a:t>
            </a:r>
            <a:r>
              <a:rPr lang="nl-NL" dirty="0"/>
              <a:t> </a:t>
            </a:r>
            <a:r>
              <a:rPr lang="nl-NL" dirty="0" err="1"/>
              <a:t>less</a:t>
            </a:r>
            <a:r>
              <a:rPr lang="nl-NL" dirty="0"/>
              <a:t> </a:t>
            </a:r>
            <a:r>
              <a:rPr lang="nl-NL" dirty="0" err="1"/>
              <a:t>intrusive</a:t>
            </a:r>
            <a:r>
              <a:rPr lang="nl-NL" dirty="0"/>
              <a:t> </a:t>
            </a:r>
            <a:r>
              <a:rPr lang="nl-NL" dirty="0" err="1"/>
              <a:t>regulation</a:t>
            </a:r>
            <a:r>
              <a:rPr lang="nl-NL" dirty="0"/>
              <a:t>. </a:t>
            </a:r>
            <a:r>
              <a:rPr lang="nl-NL" dirty="0" err="1"/>
              <a:t>Calculating</a:t>
            </a:r>
            <a:r>
              <a:rPr lang="nl-NL" dirty="0"/>
              <a:t> </a:t>
            </a:r>
            <a:r>
              <a:rPr lang="nl-NL" dirty="0" err="1"/>
              <a:t>costs</a:t>
            </a:r>
            <a:r>
              <a:rPr lang="nl-NL" dirty="0"/>
              <a:t> </a:t>
            </a:r>
            <a:r>
              <a:rPr lang="nl-NL" dirty="0" err="1"/>
              <a:t>and</a:t>
            </a:r>
            <a:r>
              <a:rPr lang="nl-NL" dirty="0"/>
              <a:t> benefits of </a:t>
            </a:r>
            <a:r>
              <a:rPr lang="nl-NL" dirty="0" err="1"/>
              <a:t>each</a:t>
            </a:r>
            <a:r>
              <a:rPr lang="nl-NL" dirty="0"/>
              <a:t> policy option </a:t>
            </a:r>
            <a:r>
              <a:rPr lang="nl-NL" dirty="0" err="1"/>
              <a:t>enables</a:t>
            </a:r>
            <a:r>
              <a:rPr lang="nl-NL" dirty="0"/>
              <a:t> a </a:t>
            </a:r>
            <a:r>
              <a:rPr lang="nl-NL" b="1" dirty="0" err="1"/>
              <a:t>comparison</a:t>
            </a:r>
            <a:r>
              <a:rPr lang="nl-NL" dirty="0"/>
              <a:t>.</a:t>
            </a:r>
          </a:p>
          <a:p>
            <a:r>
              <a:rPr lang="nl-NL" dirty="0"/>
              <a:t>In </a:t>
            </a:r>
            <a:r>
              <a:rPr lang="nl-NL" dirty="0" err="1"/>
              <a:t>some</a:t>
            </a:r>
            <a:r>
              <a:rPr lang="nl-NL" dirty="0"/>
              <a:t> cases </a:t>
            </a:r>
            <a:r>
              <a:rPr lang="nl-NL" dirty="0" err="1"/>
              <a:t>it</a:t>
            </a:r>
            <a:r>
              <a:rPr lang="nl-NL" dirty="0"/>
              <a:t> </a:t>
            </a:r>
            <a:r>
              <a:rPr lang="nl-NL" dirty="0" err="1"/>
              <a:t>might</a:t>
            </a:r>
            <a:r>
              <a:rPr lang="nl-NL" dirty="0"/>
              <a:t> </a:t>
            </a:r>
            <a:r>
              <a:rPr lang="nl-NL" dirty="0" err="1"/>
              <a:t>demonstrate</a:t>
            </a:r>
            <a:r>
              <a:rPr lang="nl-NL" dirty="0"/>
              <a:t> </a:t>
            </a:r>
            <a:r>
              <a:rPr lang="nl-NL" dirty="0" err="1"/>
              <a:t>that</a:t>
            </a:r>
            <a:r>
              <a:rPr lang="nl-NL" dirty="0"/>
              <a:t> </a:t>
            </a:r>
            <a:r>
              <a:rPr lang="nl-NL" dirty="0" err="1"/>
              <a:t>the</a:t>
            </a:r>
            <a:r>
              <a:rPr lang="nl-NL" dirty="0"/>
              <a:t> </a:t>
            </a:r>
            <a:r>
              <a:rPr lang="nl-NL" dirty="0" err="1"/>
              <a:t>costs</a:t>
            </a:r>
            <a:r>
              <a:rPr lang="nl-NL" dirty="0"/>
              <a:t> </a:t>
            </a:r>
            <a:r>
              <a:rPr lang="nl-NL" dirty="0" err="1"/>
              <a:t>would</a:t>
            </a:r>
            <a:r>
              <a:rPr lang="nl-NL" dirty="0"/>
              <a:t> </a:t>
            </a:r>
            <a:r>
              <a:rPr lang="nl-NL" dirty="0" err="1"/>
              <a:t>be</a:t>
            </a:r>
            <a:r>
              <a:rPr lang="nl-NL" dirty="0"/>
              <a:t> </a:t>
            </a:r>
            <a:r>
              <a:rPr lang="nl-NL" dirty="0" err="1"/>
              <a:t>disproportionate</a:t>
            </a:r>
            <a:r>
              <a:rPr lang="nl-NL" dirty="0"/>
              <a:t> </a:t>
            </a:r>
            <a:r>
              <a:rPr lang="nl-NL" dirty="0" err="1"/>
              <a:t>and</a:t>
            </a:r>
            <a:r>
              <a:rPr lang="nl-NL" dirty="0"/>
              <a:t> </a:t>
            </a:r>
            <a:r>
              <a:rPr lang="nl-NL" dirty="0" err="1"/>
              <a:t>not</a:t>
            </a:r>
            <a:r>
              <a:rPr lang="nl-NL" dirty="0"/>
              <a:t> </a:t>
            </a:r>
            <a:r>
              <a:rPr lang="nl-NL" dirty="0" err="1"/>
              <a:t>justified</a:t>
            </a:r>
            <a:r>
              <a:rPr lang="nl-NL" dirty="0"/>
              <a:t> </a:t>
            </a:r>
            <a:r>
              <a:rPr lang="nl-NL" dirty="0" err="1"/>
              <a:t>by</a:t>
            </a:r>
            <a:r>
              <a:rPr lang="nl-NL" dirty="0"/>
              <a:t> </a:t>
            </a:r>
            <a:r>
              <a:rPr lang="nl-NL" dirty="0" err="1"/>
              <a:t>the</a:t>
            </a:r>
            <a:r>
              <a:rPr lang="nl-NL" dirty="0"/>
              <a:t> benefits, overall or in </a:t>
            </a:r>
            <a:r>
              <a:rPr lang="nl-NL" dirty="0" err="1"/>
              <a:t>relation</a:t>
            </a:r>
            <a:r>
              <a:rPr lang="nl-NL" dirty="0"/>
              <a:t> </a:t>
            </a:r>
            <a:r>
              <a:rPr lang="nl-NL" dirty="0" err="1"/>
              <a:t>to</a:t>
            </a:r>
            <a:r>
              <a:rPr lang="nl-NL" dirty="0"/>
              <a:t> </a:t>
            </a:r>
            <a:r>
              <a:rPr lang="nl-NL" dirty="0" err="1"/>
              <a:t>particular</a:t>
            </a:r>
            <a:r>
              <a:rPr lang="nl-NL" dirty="0"/>
              <a:t> sectors </a:t>
            </a:r>
            <a:r>
              <a:rPr lang="nl-NL" dirty="0" err="1"/>
              <a:t>and</a:t>
            </a:r>
            <a:r>
              <a:rPr lang="nl-NL" dirty="0"/>
              <a:t> </a:t>
            </a:r>
            <a:r>
              <a:rPr lang="nl-NL" dirty="0" err="1"/>
              <a:t>therefore</a:t>
            </a:r>
            <a:r>
              <a:rPr lang="nl-NL" dirty="0"/>
              <a:t> </a:t>
            </a:r>
            <a:r>
              <a:rPr lang="nl-NL" b="1" dirty="0" err="1"/>
              <a:t>alternative</a:t>
            </a:r>
            <a:r>
              <a:rPr lang="nl-NL" b="1" dirty="0"/>
              <a:t> options </a:t>
            </a:r>
            <a:r>
              <a:rPr lang="nl-NL" dirty="0" err="1"/>
              <a:t>should</a:t>
            </a:r>
            <a:r>
              <a:rPr lang="nl-NL" dirty="0"/>
              <a:t> </a:t>
            </a:r>
            <a:r>
              <a:rPr lang="nl-NL" dirty="0" err="1"/>
              <a:t>be</a:t>
            </a:r>
            <a:r>
              <a:rPr lang="nl-NL" dirty="0"/>
              <a:t> </a:t>
            </a:r>
            <a:r>
              <a:rPr lang="nl-NL" dirty="0" err="1"/>
              <a:t>adopted</a:t>
            </a:r>
            <a:r>
              <a:rPr lang="nl-NL" dirty="0"/>
              <a:t>.</a:t>
            </a:r>
          </a:p>
          <a:p>
            <a:pPr marL="0" indent="0">
              <a:buNone/>
            </a:pP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26</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8D4B5F70-41B0-40E5-9631-CB812714A9EF}"/>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657580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1211" y="811497"/>
            <a:ext cx="7848600" cy="914400"/>
          </a:xfrm>
        </p:spPr>
        <p:txBody>
          <a:bodyPr/>
          <a:lstStyle/>
          <a:p>
            <a:r>
              <a:rPr lang="nl-NL" dirty="0"/>
              <a:t>Impact Assessment</a:t>
            </a:r>
            <a:endParaRPr lang="en-GB" dirty="0"/>
          </a:p>
        </p:txBody>
      </p:sp>
      <p:sp>
        <p:nvSpPr>
          <p:cNvPr id="5" name="Tijdelijke aanduiding voor dianummer 4"/>
          <p:cNvSpPr>
            <a:spLocks noGrp="1"/>
          </p:cNvSpPr>
          <p:nvPr>
            <p:ph type="sldNum" sz="quarter" idx="11"/>
          </p:nvPr>
        </p:nvSpPr>
        <p:spPr>
          <a:xfrm>
            <a:off x="6934200" y="6552728"/>
            <a:ext cx="1886272" cy="260648"/>
          </a:xfrm>
        </p:spPr>
        <p:txBody>
          <a:bodyPr/>
          <a:lstStyle/>
          <a:p>
            <a:pPr>
              <a:defRPr/>
            </a:pPr>
            <a:fld id="{014CCBCC-5023-42FE-961C-CA80C0F1F01F}" type="slidenum">
              <a:rPr lang="es-ES" smtClean="0"/>
              <a:pPr>
                <a:defRPr/>
              </a:pPr>
              <a:t>27</a:t>
            </a:fld>
            <a:endParaRPr lang="es-ES" dirty="0"/>
          </a:p>
        </p:txBody>
      </p:sp>
      <p:pic>
        <p:nvPicPr>
          <p:cNvPr id="9" name="Afbeelding 8">
            <a:extLst>
              <a:ext uri="{FF2B5EF4-FFF2-40B4-BE49-F238E27FC236}">
                <a16:creationId xmlns:a16="http://schemas.microsoft.com/office/drawing/2014/main" id="{7C5B6C3D-6CEF-4F7B-BCC0-B2A16D730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4" name="Tekstvak 3">
            <a:extLst>
              <a:ext uri="{FF2B5EF4-FFF2-40B4-BE49-F238E27FC236}">
                <a16:creationId xmlns:a16="http://schemas.microsoft.com/office/drawing/2014/main" id="{2F014AEA-4A81-415C-ADEF-0006851EB476}"/>
              </a:ext>
            </a:extLst>
          </p:cNvPr>
          <p:cNvSpPr txBox="1"/>
          <p:nvPr/>
        </p:nvSpPr>
        <p:spPr>
          <a:xfrm>
            <a:off x="539552" y="1777076"/>
            <a:ext cx="3536546" cy="400110"/>
          </a:xfrm>
          <a:prstGeom prst="rect">
            <a:avLst/>
          </a:prstGeom>
          <a:noFill/>
        </p:spPr>
        <p:txBody>
          <a:bodyPr wrap="none" rtlCol="0">
            <a:spAutoFit/>
          </a:bodyPr>
          <a:lstStyle/>
          <a:p>
            <a:r>
              <a:rPr lang="en-GB" sz="2000" dirty="0">
                <a:solidFill>
                  <a:srgbClr val="032B58"/>
                </a:solidFill>
                <a:latin typeface="Candara" panose="020E0502030303020204" pitchFamily="34" charset="0"/>
                <a:cs typeface="Calibri" panose="020F0502020204030204" pitchFamily="34" charset="0"/>
              </a:rPr>
              <a:t>Cost Compliance Assessment </a:t>
            </a:r>
          </a:p>
        </p:txBody>
      </p:sp>
      <p:sp>
        <p:nvSpPr>
          <p:cNvPr id="11" name="Tekstvak 10">
            <a:extLst>
              <a:ext uri="{FF2B5EF4-FFF2-40B4-BE49-F238E27FC236}">
                <a16:creationId xmlns:a16="http://schemas.microsoft.com/office/drawing/2014/main" id="{DA6602A3-7CE1-4BEB-943C-D5E692B912A6}"/>
              </a:ext>
            </a:extLst>
          </p:cNvPr>
          <p:cNvSpPr txBox="1"/>
          <p:nvPr/>
        </p:nvSpPr>
        <p:spPr>
          <a:xfrm>
            <a:off x="5684219" y="1772816"/>
            <a:ext cx="2488181" cy="400110"/>
          </a:xfrm>
          <a:prstGeom prst="rect">
            <a:avLst/>
          </a:prstGeom>
          <a:noFill/>
        </p:spPr>
        <p:txBody>
          <a:bodyPr wrap="none" rtlCol="0">
            <a:spAutoFit/>
          </a:bodyPr>
          <a:lstStyle/>
          <a:p>
            <a:r>
              <a:rPr lang="en-GB" sz="2000" dirty="0">
                <a:solidFill>
                  <a:srgbClr val="032B58"/>
                </a:solidFill>
                <a:latin typeface="Candara" panose="020E0502030303020204" pitchFamily="34" charset="0"/>
                <a:cs typeface="Calibri" panose="020F0502020204030204" pitchFamily="34" charset="0"/>
              </a:rPr>
              <a:t>Cost Benefit Analysis</a:t>
            </a:r>
          </a:p>
        </p:txBody>
      </p:sp>
      <p:sp>
        <p:nvSpPr>
          <p:cNvPr id="12" name="Tekstvak 11">
            <a:extLst>
              <a:ext uri="{FF2B5EF4-FFF2-40B4-BE49-F238E27FC236}">
                <a16:creationId xmlns:a16="http://schemas.microsoft.com/office/drawing/2014/main" id="{7B8155C2-BF90-4651-9831-EB040757F6E2}"/>
              </a:ext>
            </a:extLst>
          </p:cNvPr>
          <p:cNvSpPr txBox="1"/>
          <p:nvPr/>
        </p:nvSpPr>
        <p:spPr>
          <a:xfrm>
            <a:off x="786361" y="4345264"/>
            <a:ext cx="3155031" cy="400110"/>
          </a:xfrm>
          <a:prstGeom prst="rect">
            <a:avLst/>
          </a:prstGeom>
          <a:noFill/>
        </p:spPr>
        <p:txBody>
          <a:bodyPr wrap="none" rtlCol="0">
            <a:spAutoFit/>
          </a:bodyPr>
          <a:lstStyle/>
          <a:p>
            <a:r>
              <a:rPr lang="en-GB" sz="2000" dirty="0">
                <a:solidFill>
                  <a:srgbClr val="032B58"/>
                </a:solidFill>
                <a:latin typeface="Candara" panose="020E0502030303020204" pitchFamily="34" charset="0"/>
                <a:cs typeface="Calibri" panose="020F0502020204030204" pitchFamily="34" charset="0"/>
              </a:rPr>
              <a:t>Cost-Effectiveness Analysis</a:t>
            </a:r>
          </a:p>
        </p:txBody>
      </p:sp>
      <p:sp>
        <p:nvSpPr>
          <p:cNvPr id="13" name="Tekstvak 12">
            <a:extLst>
              <a:ext uri="{FF2B5EF4-FFF2-40B4-BE49-F238E27FC236}">
                <a16:creationId xmlns:a16="http://schemas.microsoft.com/office/drawing/2014/main" id="{EF9D536E-DA98-451D-A621-A87D3C29444E}"/>
              </a:ext>
            </a:extLst>
          </p:cNvPr>
          <p:cNvSpPr txBox="1"/>
          <p:nvPr/>
        </p:nvSpPr>
        <p:spPr>
          <a:xfrm>
            <a:off x="5701610" y="4345264"/>
            <a:ext cx="2605201" cy="400110"/>
          </a:xfrm>
          <a:prstGeom prst="rect">
            <a:avLst/>
          </a:prstGeom>
          <a:noFill/>
        </p:spPr>
        <p:txBody>
          <a:bodyPr wrap="none" rtlCol="0">
            <a:spAutoFit/>
          </a:bodyPr>
          <a:lstStyle/>
          <a:p>
            <a:r>
              <a:rPr lang="en-GB" sz="2000" dirty="0">
                <a:solidFill>
                  <a:srgbClr val="032B58"/>
                </a:solidFill>
                <a:latin typeface="Candara" panose="020E0502030303020204" pitchFamily="34" charset="0"/>
                <a:cs typeface="Calibri" panose="020F0502020204030204" pitchFamily="34" charset="0"/>
              </a:rPr>
              <a:t>Multi-Criteria Analysis</a:t>
            </a:r>
          </a:p>
        </p:txBody>
      </p:sp>
      <p:sp>
        <p:nvSpPr>
          <p:cNvPr id="8" name="Gelijkbenige driehoek 7">
            <a:extLst>
              <a:ext uri="{FF2B5EF4-FFF2-40B4-BE49-F238E27FC236}">
                <a16:creationId xmlns:a16="http://schemas.microsoft.com/office/drawing/2014/main" id="{876021A1-E6CD-43F9-A3D0-BD3DC4252AE4}"/>
              </a:ext>
            </a:extLst>
          </p:cNvPr>
          <p:cNvSpPr/>
          <p:nvPr/>
        </p:nvSpPr>
        <p:spPr bwMode="auto">
          <a:xfrm>
            <a:off x="1187624" y="5089444"/>
            <a:ext cx="2088232" cy="1467544"/>
          </a:xfrm>
          <a:prstGeom prst="triangle">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Ovaal 16">
            <a:extLst>
              <a:ext uri="{FF2B5EF4-FFF2-40B4-BE49-F238E27FC236}">
                <a16:creationId xmlns:a16="http://schemas.microsoft.com/office/drawing/2014/main" id="{1C50E46A-4E08-4862-999B-7EA05A02CCE2}"/>
              </a:ext>
            </a:extLst>
          </p:cNvPr>
          <p:cNvSpPr/>
          <p:nvPr/>
        </p:nvSpPr>
        <p:spPr bwMode="auto">
          <a:xfrm>
            <a:off x="6228184" y="4873420"/>
            <a:ext cx="778024" cy="647388"/>
          </a:xfrm>
          <a:prstGeom prst="ellipse">
            <a:avLst/>
          </a:prstGeom>
          <a:noFill/>
          <a:ln w="5397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Gelijkbenige driehoek 17">
            <a:extLst>
              <a:ext uri="{FF2B5EF4-FFF2-40B4-BE49-F238E27FC236}">
                <a16:creationId xmlns:a16="http://schemas.microsoft.com/office/drawing/2014/main" id="{BD486170-CF5E-43B4-98A6-E211F8D7F9A6}"/>
              </a:ext>
            </a:extLst>
          </p:cNvPr>
          <p:cNvSpPr/>
          <p:nvPr/>
        </p:nvSpPr>
        <p:spPr bwMode="auto">
          <a:xfrm>
            <a:off x="7832755" y="5570182"/>
            <a:ext cx="411653" cy="959422"/>
          </a:xfrm>
          <a:prstGeom prst="triangle">
            <a:avLst/>
          </a:prstGeom>
          <a:noFill/>
          <a:ln w="5397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9" name="Rechthoek 18">
            <a:extLst>
              <a:ext uri="{FF2B5EF4-FFF2-40B4-BE49-F238E27FC236}">
                <a16:creationId xmlns:a16="http://schemas.microsoft.com/office/drawing/2014/main" id="{523FAFB5-262E-4DBC-AE8B-D36087D59936}"/>
              </a:ext>
            </a:extLst>
          </p:cNvPr>
          <p:cNvSpPr/>
          <p:nvPr/>
        </p:nvSpPr>
        <p:spPr bwMode="auto">
          <a:xfrm>
            <a:off x="6660232" y="6034168"/>
            <a:ext cx="778024" cy="450812"/>
          </a:xfrm>
          <a:prstGeom prst="rect">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0" name="Ruit 19">
            <a:extLst>
              <a:ext uri="{FF2B5EF4-FFF2-40B4-BE49-F238E27FC236}">
                <a16:creationId xmlns:a16="http://schemas.microsoft.com/office/drawing/2014/main" id="{A525E2CC-71AD-4C0A-9769-644A2337C27E}"/>
              </a:ext>
            </a:extLst>
          </p:cNvPr>
          <p:cNvSpPr/>
          <p:nvPr/>
        </p:nvSpPr>
        <p:spPr bwMode="auto">
          <a:xfrm>
            <a:off x="5701610" y="5449484"/>
            <a:ext cx="512510" cy="792088"/>
          </a:xfrm>
          <a:prstGeom prst="diamond">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1" name="Vijfhoek 20">
            <a:extLst>
              <a:ext uri="{FF2B5EF4-FFF2-40B4-BE49-F238E27FC236}">
                <a16:creationId xmlns:a16="http://schemas.microsoft.com/office/drawing/2014/main" id="{E391ED9E-830F-48F3-B382-333B7CF5180E}"/>
              </a:ext>
            </a:extLst>
          </p:cNvPr>
          <p:cNvSpPr/>
          <p:nvPr/>
        </p:nvSpPr>
        <p:spPr bwMode="auto">
          <a:xfrm>
            <a:off x="7236296" y="5285138"/>
            <a:ext cx="511088" cy="452378"/>
          </a:xfrm>
          <a:prstGeom prst="pentagon">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2" name="Plusteken 21">
            <a:extLst>
              <a:ext uri="{FF2B5EF4-FFF2-40B4-BE49-F238E27FC236}">
                <a16:creationId xmlns:a16="http://schemas.microsoft.com/office/drawing/2014/main" id="{D7C91BDB-3CE4-4E53-B75D-0BF7A175CE43}"/>
              </a:ext>
            </a:extLst>
          </p:cNvPr>
          <p:cNvSpPr/>
          <p:nvPr/>
        </p:nvSpPr>
        <p:spPr bwMode="auto">
          <a:xfrm>
            <a:off x="2634201" y="2641172"/>
            <a:ext cx="576064" cy="509645"/>
          </a:xfrm>
          <a:prstGeom prst="mathPlus">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3" name="Vermenigvuldigingsteken 22">
            <a:extLst>
              <a:ext uri="{FF2B5EF4-FFF2-40B4-BE49-F238E27FC236}">
                <a16:creationId xmlns:a16="http://schemas.microsoft.com/office/drawing/2014/main" id="{608358C0-EBDE-4F7D-A620-4A3AD0FF8B34}"/>
              </a:ext>
            </a:extLst>
          </p:cNvPr>
          <p:cNvSpPr/>
          <p:nvPr/>
        </p:nvSpPr>
        <p:spPr bwMode="auto">
          <a:xfrm>
            <a:off x="3306901" y="2629574"/>
            <a:ext cx="802360" cy="509645"/>
          </a:xfrm>
          <a:prstGeom prst="mathMultiply">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4" name="Is gelijk aan 23">
            <a:extLst>
              <a:ext uri="{FF2B5EF4-FFF2-40B4-BE49-F238E27FC236}">
                <a16:creationId xmlns:a16="http://schemas.microsoft.com/office/drawing/2014/main" id="{8245359B-0C77-47A3-A968-5D3FC7289E60}"/>
              </a:ext>
            </a:extLst>
          </p:cNvPr>
          <p:cNvSpPr/>
          <p:nvPr/>
        </p:nvSpPr>
        <p:spPr bwMode="auto">
          <a:xfrm>
            <a:off x="1763688" y="2598276"/>
            <a:ext cx="576064" cy="570963"/>
          </a:xfrm>
          <a:prstGeom prst="mathEqual">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5" name="Gelijkbenige driehoek 24">
            <a:extLst>
              <a:ext uri="{FF2B5EF4-FFF2-40B4-BE49-F238E27FC236}">
                <a16:creationId xmlns:a16="http://schemas.microsoft.com/office/drawing/2014/main" id="{04E5D61D-EB5A-42A1-9D7B-2DF60AB84318}"/>
              </a:ext>
            </a:extLst>
          </p:cNvPr>
          <p:cNvSpPr/>
          <p:nvPr/>
        </p:nvSpPr>
        <p:spPr bwMode="auto">
          <a:xfrm rot="10800000">
            <a:off x="5868144" y="2456788"/>
            <a:ext cx="2088232" cy="1467544"/>
          </a:xfrm>
          <a:prstGeom prst="triangle">
            <a:avLst/>
          </a:prstGeom>
          <a:noFill/>
          <a:ln w="539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7" name="Ovaal 26">
            <a:extLst>
              <a:ext uri="{FF2B5EF4-FFF2-40B4-BE49-F238E27FC236}">
                <a16:creationId xmlns:a16="http://schemas.microsoft.com/office/drawing/2014/main" id="{BC50F67A-0DD7-4978-9A05-1EB19E9E19D0}"/>
              </a:ext>
            </a:extLst>
          </p:cNvPr>
          <p:cNvSpPr/>
          <p:nvPr/>
        </p:nvSpPr>
        <p:spPr bwMode="auto">
          <a:xfrm>
            <a:off x="6732240" y="3721292"/>
            <a:ext cx="393784" cy="3587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6" name="Rol: verticaal 5">
            <a:extLst>
              <a:ext uri="{FF2B5EF4-FFF2-40B4-BE49-F238E27FC236}">
                <a16:creationId xmlns:a16="http://schemas.microsoft.com/office/drawing/2014/main" id="{E558EC25-D80F-461C-9A52-4292EA000B7C}"/>
              </a:ext>
            </a:extLst>
          </p:cNvPr>
          <p:cNvSpPr/>
          <p:nvPr/>
        </p:nvSpPr>
        <p:spPr bwMode="auto">
          <a:xfrm rot="10800000">
            <a:off x="719218" y="2375119"/>
            <a:ext cx="680098" cy="1008112"/>
          </a:xfrm>
          <a:prstGeom prst="verticalScroll">
            <a:avLst/>
          </a:prstGeom>
          <a:noFill/>
          <a:ln w="539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 name="Rechthoek 2">
            <a:extLst>
              <a:ext uri="{FF2B5EF4-FFF2-40B4-BE49-F238E27FC236}">
                <a16:creationId xmlns:a16="http://schemas.microsoft.com/office/drawing/2014/main" id="{E1C603D8-01F9-4BF3-9F98-FEE3F40FF840}"/>
              </a:ext>
            </a:extLst>
          </p:cNvPr>
          <p:cNvSpPr/>
          <p:nvPr/>
        </p:nvSpPr>
        <p:spPr bwMode="auto">
          <a:xfrm>
            <a:off x="2051719" y="4900804"/>
            <a:ext cx="360041" cy="35298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6" name="Ovaal 25">
            <a:extLst>
              <a:ext uri="{FF2B5EF4-FFF2-40B4-BE49-F238E27FC236}">
                <a16:creationId xmlns:a16="http://schemas.microsoft.com/office/drawing/2014/main" id="{A47C60F1-709A-40F5-86FC-B6FDDA22BCB7}"/>
              </a:ext>
            </a:extLst>
          </p:cNvPr>
          <p:cNvSpPr/>
          <p:nvPr/>
        </p:nvSpPr>
        <p:spPr bwMode="auto">
          <a:xfrm>
            <a:off x="971600" y="6386858"/>
            <a:ext cx="393784" cy="3587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8" name="Ovaal 27">
            <a:extLst>
              <a:ext uri="{FF2B5EF4-FFF2-40B4-BE49-F238E27FC236}">
                <a16:creationId xmlns:a16="http://schemas.microsoft.com/office/drawing/2014/main" id="{D496BD1E-C6AA-40AD-B5C8-BCB9BD04F494}"/>
              </a:ext>
            </a:extLst>
          </p:cNvPr>
          <p:cNvSpPr/>
          <p:nvPr/>
        </p:nvSpPr>
        <p:spPr bwMode="auto">
          <a:xfrm>
            <a:off x="1691680" y="6386858"/>
            <a:ext cx="393784" cy="3587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9" name="Ovaal 28">
            <a:extLst>
              <a:ext uri="{FF2B5EF4-FFF2-40B4-BE49-F238E27FC236}">
                <a16:creationId xmlns:a16="http://schemas.microsoft.com/office/drawing/2014/main" id="{BAF10CD7-335A-46D6-8A35-D69DDE518A30}"/>
              </a:ext>
            </a:extLst>
          </p:cNvPr>
          <p:cNvSpPr/>
          <p:nvPr/>
        </p:nvSpPr>
        <p:spPr bwMode="auto">
          <a:xfrm>
            <a:off x="2411760" y="6386858"/>
            <a:ext cx="393784" cy="3587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0" name="Ovaal 29">
            <a:extLst>
              <a:ext uri="{FF2B5EF4-FFF2-40B4-BE49-F238E27FC236}">
                <a16:creationId xmlns:a16="http://schemas.microsoft.com/office/drawing/2014/main" id="{2675AE21-4A9F-49F1-8042-1496D4142FC3}"/>
              </a:ext>
            </a:extLst>
          </p:cNvPr>
          <p:cNvSpPr/>
          <p:nvPr/>
        </p:nvSpPr>
        <p:spPr bwMode="auto">
          <a:xfrm>
            <a:off x="3098096" y="6386858"/>
            <a:ext cx="393784" cy="35877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1" name="Rechthoek 30">
            <a:extLst>
              <a:ext uri="{FF2B5EF4-FFF2-40B4-BE49-F238E27FC236}">
                <a16:creationId xmlns:a16="http://schemas.microsoft.com/office/drawing/2014/main" id="{FC7BC010-CAFF-48D5-AF59-F38A276B5F9F}"/>
              </a:ext>
            </a:extLst>
          </p:cNvPr>
          <p:cNvSpPr/>
          <p:nvPr/>
        </p:nvSpPr>
        <p:spPr bwMode="auto">
          <a:xfrm>
            <a:off x="5684219" y="2276589"/>
            <a:ext cx="360041" cy="35298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2" name="Rechthoek 31">
            <a:extLst>
              <a:ext uri="{FF2B5EF4-FFF2-40B4-BE49-F238E27FC236}">
                <a16:creationId xmlns:a16="http://schemas.microsoft.com/office/drawing/2014/main" id="{EDE7A945-3434-4E0F-840C-CD3E24504E1D}"/>
              </a:ext>
            </a:extLst>
          </p:cNvPr>
          <p:cNvSpPr/>
          <p:nvPr/>
        </p:nvSpPr>
        <p:spPr bwMode="auto">
          <a:xfrm>
            <a:off x="6372199" y="2281132"/>
            <a:ext cx="360041" cy="35298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000066"/>
                </a:solidFill>
                <a:effectLst>
                  <a:outerShdw blurRad="38100" dist="38100" dir="2700000" algn="tl">
                    <a:srgbClr val="000000">
                      <a:alpha val="43137"/>
                    </a:srgbClr>
                  </a:outerShdw>
                </a:effectLst>
                <a:latin typeface="Times New Roman" pitchFamily="18" charset="0"/>
              </a:rPr>
              <a:t>v</a:t>
            </a:r>
          </a:p>
        </p:txBody>
      </p:sp>
      <p:sp>
        <p:nvSpPr>
          <p:cNvPr id="33" name="Rechthoek 32">
            <a:extLst>
              <a:ext uri="{FF2B5EF4-FFF2-40B4-BE49-F238E27FC236}">
                <a16:creationId xmlns:a16="http://schemas.microsoft.com/office/drawing/2014/main" id="{4E7DA86F-A516-4F13-84E6-AD597B08DADE}"/>
              </a:ext>
            </a:extLst>
          </p:cNvPr>
          <p:cNvSpPr/>
          <p:nvPr/>
        </p:nvSpPr>
        <p:spPr bwMode="auto">
          <a:xfrm>
            <a:off x="7812359" y="2281132"/>
            <a:ext cx="360041" cy="35298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4" name="Rechthoek 33">
            <a:extLst>
              <a:ext uri="{FF2B5EF4-FFF2-40B4-BE49-F238E27FC236}">
                <a16:creationId xmlns:a16="http://schemas.microsoft.com/office/drawing/2014/main" id="{718754F6-FBCA-4693-8E01-BD8F8FC18E18}"/>
              </a:ext>
            </a:extLst>
          </p:cNvPr>
          <p:cNvSpPr/>
          <p:nvPr/>
        </p:nvSpPr>
        <p:spPr bwMode="auto">
          <a:xfrm>
            <a:off x="7092279" y="2281132"/>
            <a:ext cx="360041" cy="35298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7" name="Tekstvak 6">
            <a:extLst>
              <a:ext uri="{FF2B5EF4-FFF2-40B4-BE49-F238E27FC236}">
                <a16:creationId xmlns:a16="http://schemas.microsoft.com/office/drawing/2014/main" id="{9DBB4DC5-1BC7-484C-84EC-98D9AEAAD794}"/>
              </a:ext>
            </a:extLst>
          </p:cNvPr>
          <p:cNvSpPr txBox="1"/>
          <p:nvPr/>
        </p:nvSpPr>
        <p:spPr>
          <a:xfrm>
            <a:off x="8388424" y="2137116"/>
            <a:ext cx="328936" cy="584775"/>
          </a:xfrm>
          <a:prstGeom prst="rect">
            <a:avLst/>
          </a:prstGeom>
          <a:noFill/>
        </p:spPr>
        <p:txBody>
          <a:bodyPr wrap="none" rtlCol="0">
            <a:spAutoFit/>
          </a:bodyPr>
          <a:lstStyle/>
          <a:p>
            <a:r>
              <a:rPr lang="en-GB" dirty="0">
                <a:solidFill>
                  <a:srgbClr val="041E3F"/>
                </a:solidFill>
                <a:latin typeface="Candara" panose="020E0502030303020204" pitchFamily="34" charset="0"/>
              </a:rPr>
              <a:t>?</a:t>
            </a:r>
          </a:p>
        </p:txBody>
      </p:sp>
      <p:sp>
        <p:nvSpPr>
          <p:cNvPr id="35" name="Tekstvak 34">
            <a:extLst>
              <a:ext uri="{FF2B5EF4-FFF2-40B4-BE49-F238E27FC236}">
                <a16:creationId xmlns:a16="http://schemas.microsoft.com/office/drawing/2014/main" id="{FCDC53CF-1A2A-401D-9204-10408946AE17}"/>
              </a:ext>
            </a:extLst>
          </p:cNvPr>
          <p:cNvSpPr txBox="1"/>
          <p:nvPr/>
        </p:nvSpPr>
        <p:spPr>
          <a:xfrm>
            <a:off x="498648" y="6232861"/>
            <a:ext cx="328936" cy="584775"/>
          </a:xfrm>
          <a:prstGeom prst="rect">
            <a:avLst/>
          </a:prstGeom>
          <a:noFill/>
        </p:spPr>
        <p:txBody>
          <a:bodyPr wrap="none" rtlCol="0">
            <a:spAutoFit/>
          </a:bodyPr>
          <a:lstStyle/>
          <a:p>
            <a:r>
              <a:rPr lang="en-GB" dirty="0">
                <a:solidFill>
                  <a:srgbClr val="041E3F"/>
                </a:solidFill>
                <a:latin typeface="Candara" panose="020E0502030303020204" pitchFamily="34" charset="0"/>
              </a:rPr>
              <a:t>?</a:t>
            </a:r>
          </a:p>
        </p:txBody>
      </p:sp>
      <p:pic>
        <p:nvPicPr>
          <p:cNvPr id="36" name="Afbeelding 35">
            <a:extLst>
              <a:ext uri="{FF2B5EF4-FFF2-40B4-BE49-F238E27FC236}">
                <a16:creationId xmlns:a16="http://schemas.microsoft.com/office/drawing/2014/main" id="{B80B2B5B-FB8C-4BC2-A39A-1F03A55EDF1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858607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2034417"/>
            <a:ext cx="8352928" cy="3999273"/>
          </a:xfrm>
        </p:spPr>
        <p:txBody>
          <a:bodyPr/>
          <a:lstStyle/>
          <a:p>
            <a:pPr>
              <a:buFont typeface="+mj-lt"/>
              <a:buAutoNum type="arabicPeriod"/>
            </a:pPr>
            <a:r>
              <a:rPr lang="en-US" dirty="0"/>
              <a:t>Regulatory Impact Assessment (RIA) is a tool for </a:t>
            </a:r>
            <a:r>
              <a:rPr lang="en-US" b="1" dirty="0"/>
              <a:t>improving the quality of regulations</a:t>
            </a:r>
            <a:r>
              <a:rPr lang="en-US" dirty="0"/>
              <a:t>. As such, RIA is part of the </a:t>
            </a:r>
            <a:r>
              <a:rPr lang="en-US" b="1" dirty="0"/>
              <a:t>Legislative Process</a:t>
            </a:r>
            <a:r>
              <a:rPr lang="en-US" dirty="0"/>
              <a:t>. </a:t>
            </a:r>
          </a:p>
          <a:p>
            <a:pPr>
              <a:buFont typeface="+mj-lt"/>
              <a:buAutoNum type="arabicPeriod"/>
            </a:pPr>
            <a:endParaRPr lang="en-US" sz="800" dirty="0"/>
          </a:p>
          <a:p>
            <a:pPr>
              <a:buFont typeface="+mj-lt"/>
              <a:buAutoNum type="arabicPeriod"/>
            </a:pPr>
            <a:r>
              <a:rPr lang="en-US" dirty="0"/>
              <a:t>Governments need a </a:t>
            </a:r>
            <a:r>
              <a:rPr lang="en-US" b="1" dirty="0"/>
              <a:t>strategy</a:t>
            </a:r>
            <a:r>
              <a:rPr lang="en-US" dirty="0"/>
              <a:t> to implement RIA, including mandates, roles and responsibilities, fixed mechanisms, and budgeting. A strategy is well-served by including evidence-based promotion of the merits of RIA, and introducing a monetized goal. Zambia has no RIA Strategy.</a:t>
            </a:r>
          </a:p>
          <a:p>
            <a:pPr>
              <a:buFont typeface="+mj-lt"/>
              <a:buAutoNum type="arabicPeriod"/>
            </a:pPr>
            <a:endParaRPr lang="en-US" sz="800" dirty="0"/>
          </a:p>
          <a:p>
            <a:pPr>
              <a:buFont typeface="+mj-lt"/>
              <a:buAutoNum type="arabicPeriod"/>
            </a:pPr>
            <a:r>
              <a:rPr lang="en-US" dirty="0"/>
              <a:t>RIA </a:t>
            </a:r>
            <a:r>
              <a:rPr lang="en-US" b="1" dirty="0"/>
              <a:t>assesses the impacts </a:t>
            </a:r>
            <a:r>
              <a:rPr lang="en-US" dirty="0"/>
              <a:t>of regulations and alternative policy options through applying quantitative methods of measurement. Currently, quantitative impact assessments are not being conducted in Zambia.</a:t>
            </a:r>
          </a:p>
          <a:p>
            <a:pPr>
              <a:buFont typeface="+mj-lt"/>
              <a:buAutoNum type="arabicPeriod"/>
            </a:pPr>
            <a:endParaRPr lang="en-US" sz="800" dirty="0"/>
          </a:p>
          <a:p>
            <a:pPr>
              <a:buFont typeface="+mj-lt"/>
              <a:buAutoNum type="arabicPeriod"/>
            </a:pPr>
            <a:r>
              <a:rPr lang="en-US" b="1" dirty="0"/>
              <a:t>Implementation</a:t>
            </a:r>
            <a:r>
              <a:rPr lang="en-US" dirty="0"/>
              <a:t> of regulations and therefore RIA recommendations remains a huge challenge.</a:t>
            </a:r>
          </a:p>
          <a:p>
            <a:pPr>
              <a:buFont typeface="+mj-lt"/>
              <a:buAutoNum type="arabicPeriod"/>
            </a:pPr>
            <a:endParaRPr lang="en-US" dirty="0"/>
          </a:p>
          <a:p>
            <a:pPr>
              <a:buFont typeface="+mj-lt"/>
              <a:buAutoNum type="arabicPeriod"/>
            </a:pPr>
            <a:endParaRPr lang="en-US" sz="800" dirty="0"/>
          </a:p>
          <a:p>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28</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560" y="116632"/>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Conclusions</a:t>
            </a:r>
            <a:endParaRPr lang="nl-NL" kern="0" dirty="0"/>
          </a:p>
        </p:txBody>
      </p:sp>
      <p:pic>
        <p:nvPicPr>
          <p:cNvPr id="7" name="Afbeelding 6">
            <a:extLst>
              <a:ext uri="{FF2B5EF4-FFF2-40B4-BE49-F238E27FC236}">
                <a16:creationId xmlns:a16="http://schemas.microsoft.com/office/drawing/2014/main" id="{B9AC0BD4-DFFC-44BC-8139-25869237E5D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776267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09650" y="2060848"/>
            <a:ext cx="7686650" cy="3999273"/>
          </a:xfrm>
        </p:spPr>
        <p:txBody>
          <a:bodyPr/>
          <a:lstStyle/>
          <a:p>
            <a:pPr marL="0" indent="0">
              <a:buNone/>
            </a:pPr>
            <a:r>
              <a:rPr lang="en-US" b="1" dirty="0"/>
              <a:t>Recommendation 1:</a:t>
            </a:r>
            <a:r>
              <a:rPr lang="en-US" dirty="0"/>
              <a:t> Develop a Strategy to sustainably implement RIA. </a:t>
            </a:r>
          </a:p>
          <a:p>
            <a:pPr>
              <a:buFont typeface="+mj-lt"/>
              <a:buAutoNum type="arabicPeriod"/>
            </a:pPr>
            <a:endParaRPr lang="en-US" sz="800" dirty="0"/>
          </a:p>
          <a:p>
            <a:pPr marL="0" indent="0">
              <a:buNone/>
            </a:pPr>
            <a:r>
              <a:rPr lang="en-US" b="1" dirty="0"/>
              <a:t>Recommendation 2: </a:t>
            </a:r>
            <a:r>
              <a:rPr lang="en-US" dirty="0"/>
              <a:t>Consider legally Institutionalizing RIA.</a:t>
            </a:r>
          </a:p>
          <a:p>
            <a:pPr>
              <a:buFont typeface="+mj-lt"/>
              <a:buAutoNum type="arabicPeriod"/>
            </a:pPr>
            <a:endParaRPr lang="en-US" sz="800" dirty="0"/>
          </a:p>
          <a:p>
            <a:pPr marL="0" indent="0">
              <a:buNone/>
            </a:pPr>
            <a:r>
              <a:rPr lang="en-US" b="1" dirty="0"/>
              <a:t>Recommendation 3:</a:t>
            </a:r>
            <a:r>
              <a:rPr lang="en-US" dirty="0"/>
              <a:t> Do Quantitative Regulatory Impact Assessments.</a:t>
            </a:r>
          </a:p>
          <a:p>
            <a:pPr marL="0" indent="0">
              <a:buNone/>
            </a:pPr>
            <a:endParaRPr lang="en-US" sz="800" dirty="0"/>
          </a:p>
          <a:p>
            <a:pPr marL="0" indent="0">
              <a:buNone/>
            </a:pPr>
            <a:r>
              <a:rPr lang="en-US" b="1" dirty="0"/>
              <a:t>Recommendation 4: </a:t>
            </a:r>
            <a:r>
              <a:rPr lang="en-US" dirty="0"/>
              <a:t>Improve Planning and Implementation &amp; Enforcement Capacities of Regulators and </a:t>
            </a:r>
            <a:r>
              <a:rPr lang="en-US"/>
              <a:t>their Executive Bodies.</a:t>
            </a:r>
            <a:endParaRPr lang="en-US" dirty="0"/>
          </a:p>
          <a:p>
            <a:pPr>
              <a:buFont typeface="+mj-lt"/>
              <a:buAutoNum type="arabicPeriod"/>
            </a:pPr>
            <a:endParaRPr lang="en-US" dirty="0"/>
          </a:p>
          <a:p>
            <a:pPr>
              <a:buFont typeface="+mj-lt"/>
              <a:buAutoNum type="arabicPeriod"/>
            </a:pPr>
            <a:endParaRPr lang="en-US" sz="800" dirty="0"/>
          </a:p>
          <a:p>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29</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47700" y="957856"/>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Way forward</a:t>
            </a:r>
          </a:p>
        </p:txBody>
      </p:sp>
      <p:pic>
        <p:nvPicPr>
          <p:cNvPr id="7" name="Afbeelding 6">
            <a:extLst>
              <a:ext uri="{FF2B5EF4-FFF2-40B4-BE49-F238E27FC236}">
                <a16:creationId xmlns:a16="http://schemas.microsoft.com/office/drawing/2014/main" id="{E6908ABB-8C45-4876-930E-66C4796E2C3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82708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32" y="930424"/>
            <a:ext cx="7848600" cy="914400"/>
          </a:xfrm>
        </p:spPr>
        <p:txBody>
          <a:bodyPr/>
          <a:lstStyle/>
          <a:p>
            <a:r>
              <a:rPr lang="nl-NL" dirty="0" err="1"/>
              <a:t>Why</a:t>
            </a:r>
            <a:r>
              <a:rPr lang="nl-NL" dirty="0"/>
              <a:t> do we </a:t>
            </a:r>
            <a:r>
              <a:rPr lang="nl-NL" dirty="0" err="1"/>
              <a:t>engage</a:t>
            </a:r>
            <a:r>
              <a:rPr lang="nl-NL" dirty="0"/>
              <a:t> in </a:t>
            </a:r>
            <a:r>
              <a:rPr lang="nl-NL" dirty="0" err="1"/>
              <a:t>Regulatory</a:t>
            </a:r>
            <a:r>
              <a:rPr lang="nl-NL" dirty="0"/>
              <a:t> Impact Assessment?</a:t>
            </a:r>
            <a:endParaRPr lang="en-GB" dirty="0"/>
          </a:p>
        </p:txBody>
      </p:sp>
      <p:sp>
        <p:nvSpPr>
          <p:cNvPr id="3" name="Tijdelijke aanduiding voor inhoud 2"/>
          <p:cNvSpPr>
            <a:spLocks noGrp="1"/>
          </p:cNvSpPr>
          <p:nvPr>
            <p:ph idx="1"/>
          </p:nvPr>
        </p:nvSpPr>
        <p:spPr>
          <a:xfrm>
            <a:off x="473596" y="1679104"/>
            <a:ext cx="8196808" cy="3218656"/>
          </a:xfrm>
        </p:spPr>
        <p:txBody>
          <a:bodyPr/>
          <a:lstStyle/>
          <a:p>
            <a:pPr marL="0" indent="0" algn="ctr">
              <a:buNone/>
            </a:pPr>
            <a:endParaRPr lang="en-US" sz="800" dirty="0"/>
          </a:p>
          <a:p>
            <a:pPr marL="0" indent="0">
              <a:lnSpc>
                <a:spcPct val="107000"/>
              </a:lnSpc>
              <a:spcAft>
                <a:spcPts val="800"/>
              </a:spcAft>
              <a:buNone/>
            </a:pPr>
            <a:r>
              <a:rPr lang="en-GB" dirty="0"/>
              <a:t>Technically, </a:t>
            </a:r>
            <a:r>
              <a:rPr lang="en-GB" b="1" dirty="0">
                <a:highlight>
                  <a:srgbClr val="FFFF00"/>
                </a:highlight>
              </a:rPr>
              <a:t>regulation is the most drastic, thorough and far-reaching intervention</a:t>
            </a:r>
            <a:r>
              <a:rPr lang="en-GB" dirty="0"/>
              <a:t> governments can take:</a:t>
            </a:r>
          </a:p>
          <a:p>
            <a:pPr>
              <a:spcBef>
                <a:spcPts val="600"/>
              </a:spcBef>
            </a:pPr>
            <a:r>
              <a:rPr lang="en-GB" dirty="0"/>
              <a:t>Regulation usually addresses </a:t>
            </a:r>
            <a:r>
              <a:rPr lang="en-GB" b="1" dirty="0"/>
              <a:t>systemic issues</a:t>
            </a:r>
            <a:r>
              <a:rPr lang="en-GB" dirty="0"/>
              <a:t>, such as elimination of market failure, preventing economic swings, improve market infrastructure &amp; discipline, increase economic growth, etc.</a:t>
            </a:r>
          </a:p>
          <a:p>
            <a:pPr>
              <a:spcBef>
                <a:spcPts val="1800"/>
              </a:spcBef>
            </a:pPr>
            <a:r>
              <a:rPr lang="en-GB" dirty="0"/>
              <a:t>Once in place, regulation becomes the prevailing, structural, </a:t>
            </a:r>
            <a:r>
              <a:rPr lang="en-GB" b="1" dirty="0"/>
              <a:t>framework and reference </a:t>
            </a:r>
            <a:r>
              <a:rPr lang="en-GB" dirty="0"/>
              <a:t>of checks and balances.</a:t>
            </a:r>
          </a:p>
          <a:p>
            <a:pPr>
              <a:spcBef>
                <a:spcPts val="1800"/>
              </a:spcBef>
            </a:pPr>
            <a:r>
              <a:rPr lang="en-GB" dirty="0"/>
              <a:t>The regulatory process is </a:t>
            </a:r>
            <a:r>
              <a:rPr lang="en-GB" b="1" dirty="0"/>
              <a:t>lengthy, costly and time-consuming</a:t>
            </a:r>
            <a:r>
              <a:rPr lang="en-GB" dirty="0"/>
              <a:t>. Regulation is costly for the administrator, to conceptualize, draft, implement, and enforce. Regulation is costly for society, markets, and specifically for the regulatory target group, in terms of compliance costs.</a:t>
            </a:r>
          </a:p>
          <a:p>
            <a:pPr>
              <a:spcBef>
                <a:spcPts val="1800"/>
              </a:spcBef>
            </a:pPr>
            <a:r>
              <a:rPr lang="en-GB" dirty="0"/>
              <a:t>Regulation often have </a:t>
            </a:r>
            <a:r>
              <a:rPr lang="en-GB" b="1" dirty="0"/>
              <a:t>unintended consequences</a:t>
            </a:r>
            <a:r>
              <a:rPr lang="en-GB" dirty="0"/>
              <a:t>.</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81809B5B-B66B-4305-BF3B-E8109DE6A857}"/>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85938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21586"/>
            <a:ext cx="8196808" cy="914400"/>
          </a:xfrm>
        </p:spPr>
        <p:txBody>
          <a:bodyPr/>
          <a:lstStyle/>
          <a:p>
            <a:r>
              <a:rPr lang="nl-NL" dirty="0" err="1"/>
              <a:t>Regulation</a:t>
            </a:r>
            <a:endParaRPr lang="en-GB" dirty="0"/>
          </a:p>
        </p:txBody>
      </p:sp>
      <p:sp>
        <p:nvSpPr>
          <p:cNvPr id="3" name="Tijdelijke aanduiding voor inhoud 2"/>
          <p:cNvSpPr>
            <a:spLocks noGrp="1"/>
          </p:cNvSpPr>
          <p:nvPr>
            <p:ph idx="1"/>
          </p:nvPr>
        </p:nvSpPr>
        <p:spPr>
          <a:xfrm>
            <a:off x="551656" y="2154560"/>
            <a:ext cx="8124800" cy="3218656"/>
          </a:xfrm>
        </p:spPr>
        <p:txBody>
          <a:bodyPr/>
          <a:lstStyle/>
          <a:p>
            <a:pPr marL="0" indent="0" algn="ctr">
              <a:buNone/>
            </a:pPr>
            <a:endParaRPr lang="en-GB" b="1" dirty="0"/>
          </a:p>
          <a:p>
            <a:pPr marL="0" indent="0" algn="ctr">
              <a:spcBef>
                <a:spcPts val="480"/>
              </a:spcBef>
              <a:spcAft>
                <a:spcPts val="0"/>
              </a:spcAft>
              <a:buNone/>
            </a:pPr>
            <a:r>
              <a:rPr lang="en-GB" sz="4800" b="1" dirty="0">
                <a:highlight>
                  <a:srgbClr val="FFFF00"/>
                </a:highlight>
              </a:rPr>
              <a:t>“We don’t regulate, unless”</a:t>
            </a:r>
            <a:endParaRPr lang="nl-NL" sz="4800" dirty="0">
              <a:latin typeface="Times New Roman" panose="02020603050405020304" pitchFamily="18" charset="0"/>
              <a:ea typeface="Times New Roman" panose="02020603050405020304" pitchFamily="18" charset="0"/>
            </a:endParaRPr>
          </a:p>
          <a:p>
            <a:pPr marL="0" indent="0" algn="ctr">
              <a:buNone/>
            </a:pPr>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D14339BC-8536-4F6C-8C9D-E0338BA676B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31271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1173832"/>
            <a:ext cx="7848600" cy="914400"/>
          </a:xfrm>
        </p:spPr>
        <p:txBody>
          <a:bodyPr/>
          <a:lstStyle/>
          <a:p>
            <a:r>
              <a:rPr lang="nl-NL" dirty="0" err="1"/>
              <a:t>Regulatory</a:t>
            </a:r>
            <a:r>
              <a:rPr lang="nl-NL" dirty="0"/>
              <a:t> Impact Assessment</a:t>
            </a:r>
            <a:endParaRPr lang="en-GB" dirty="0"/>
          </a:p>
        </p:txBody>
      </p:sp>
      <p:sp>
        <p:nvSpPr>
          <p:cNvPr id="3" name="Tijdelijke aanduiding voor inhoud 2"/>
          <p:cNvSpPr>
            <a:spLocks noGrp="1"/>
          </p:cNvSpPr>
          <p:nvPr>
            <p:ph idx="1"/>
          </p:nvPr>
        </p:nvSpPr>
        <p:spPr>
          <a:xfrm>
            <a:off x="509600" y="2088232"/>
            <a:ext cx="8124800" cy="3429000"/>
          </a:xfrm>
        </p:spPr>
        <p:txBody>
          <a:bodyPr/>
          <a:lstStyle/>
          <a:p>
            <a:pPr marL="0" indent="0" algn="ctr">
              <a:buNone/>
            </a:pPr>
            <a:endParaRPr lang="en-GB" b="1" dirty="0"/>
          </a:p>
          <a:p>
            <a:pPr marL="0" indent="0" algn="ctr">
              <a:buNone/>
            </a:pPr>
            <a:r>
              <a:rPr lang="en-GB" sz="4800" b="1" dirty="0">
                <a:highlight>
                  <a:srgbClr val="FFFF00"/>
                </a:highlight>
              </a:rPr>
              <a:t>“We regulate, unless”</a:t>
            </a:r>
            <a:endParaRPr lang="en-GB" sz="4800"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5</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8CD88ABC-CF45-4E5F-BAD8-583FE810F00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47375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93594"/>
            <a:ext cx="7848600" cy="914400"/>
          </a:xfrm>
        </p:spPr>
        <p:txBody>
          <a:bodyPr/>
          <a:lstStyle/>
          <a:p>
            <a:r>
              <a:rPr lang="nl-NL" dirty="0"/>
              <a:t>Definition of </a:t>
            </a:r>
            <a:r>
              <a:rPr lang="nl-NL" dirty="0" err="1"/>
              <a:t>Regulatory</a:t>
            </a:r>
            <a:r>
              <a:rPr lang="nl-NL" dirty="0"/>
              <a:t> Impact Assessment</a:t>
            </a:r>
            <a:endParaRPr lang="en-GB" dirty="0"/>
          </a:p>
        </p:txBody>
      </p:sp>
      <p:sp>
        <p:nvSpPr>
          <p:cNvPr id="3" name="Tijdelijke aanduiding voor inhoud 2"/>
          <p:cNvSpPr>
            <a:spLocks noGrp="1"/>
          </p:cNvSpPr>
          <p:nvPr>
            <p:ph idx="1"/>
          </p:nvPr>
        </p:nvSpPr>
        <p:spPr>
          <a:xfrm>
            <a:off x="407640" y="2335171"/>
            <a:ext cx="8340824" cy="3218656"/>
          </a:xfrm>
        </p:spPr>
        <p:txBody>
          <a:bodyPr/>
          <a:lstStyle/>
          <a:p>
            <a:pPr marL="0" indent="0" algn="ctr">
              <a:lnSpc>
                <a:spcPct val="150000"/>
              </a:lnSpc>
              <a:spcBef>
                <a:spcPts val="600"/>
              </a:spcBef>
              <a:buNone/>
            </a:pPr>
            <a:r>
              <a:rPr lang="en-GB" sz="2400" dirty="0"/>
              <a:t>Regulatory Impact Assessment (RIA) is an </a:t>
            </a:r>
            <a:r>
              <a:rPr lang="en-GB" sz="2400" b="1" dirty="0"/>
              <a:t>evidence-based tool </a:t>
            </a:r>
          </a:p>
          <a:p>
            <a:pPr marL="0" indent="0" algn="ctr">
              <a:lnSpc>
                <a:spcPct val="150000"/>
              </a:lnSpc>
              <a:spcBef>
                <a:spcPts val="600"/>
              </a:spcBef>
              <a:buNone/>
            </a:pPr>
            <a:r>
              <a:rPr lang="en-GB" sz="2400" dirty="0"/>
              <a:t>to </a:t>
            </a:r>
            <a:r>
              <a:rPr lang="en-GB" sz="2400" b="1" dirty="0"/>
              <a:t>critically assess </a:t>
            </a:r>
            <a:r>
              <a:rPr lang="en-GB" sz="2400" dirty="0"/>
              <a:t>the positive and negative effects </a:t>
            </a:r>
          </a:p>
          <a:p>
            <a:pPr marL="0" indent="0" algn="ctr">
              <a:lnSpc>
                <a:spcPct val="150000"/>
              </a:lnSpc>
              <a:spcBef>
                <a:spcPts val="600"/>
              </a:spcBef>
              <a:buNone/>
            </a:pPr>
            <a:r>
              <a:rPr lang="en-GB" sz="2400" dirty="0"/>
              <a:t>of</a:t>
            </a:r>
            <a:r>
              <a:rPr lang="en-GB" sz="2400" b="1" dirty="0"/>
              <a:t> </a:t>
            </a:r>
            <a:r>
              <a:rPr lang="en-GB" sz="2400" dirty="0"/>
              <a:t>proposed and existing </a:t>
            </a:r>
            <a:r>
              <a:rPr lang="en-GB" sz="2400" b="1" dirty="0"/>
              <a:t>regulations </a:t>
            </a:r>
          </a:p>
          <a:p>
            <a:pPr marL="0" indent="0" algn="ctr">
              <a:lnSpc>
                <a:spcPct val="150000"/>
              </a:lnSpc>
              <a:spcBef>
                <a:spcPts val="600"/>
              </a:spcBef>
              <a:buNone/>
            </a:pPr>
            <a:r>
              <a:rPr lang="en-GB" sz="2400" dirty="0"/>
              <a:t>by a </a:t>
            </a:r>
            <a:r>
              <a:rPr lang="en-GB" sz="2400" b="1" dirty="0"/>
              <a:t>structured exploration </a:t>
            </a:r>
            <a:r>
              <a:rPr lang="en-GB" sz="2400" dirty="0"/>
              <a:t>of different policy options</a:t>
            </a:r>
            <a:r>
              <a:rPr lang="en-GB" dirty="0"/>
              <a:t>. </a:t>
            </a:r>
          </a:p>
          <a:p>
            <a:pPr marL="0" indent="0" algn="ctr">
              <a:buNone/>
            </a:pPr>
            <a:endParaRPr lang="en-US" dirty="0"/>
          </a:p>
          <a:p>
            <a:pPr marL="0" indent="0" algn="ctr">
              <a:buNone/>
            </a:pPr>
            <a:endParaRPr lang="en-US" sz="800" dirty="0"/>
          </a:p>
          <a:p>
            <a:pPr marL="0" indent="0" algn="ctr">
              <a:buNone/>
            </a:pP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6</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225C19B3-2729-468D-BC69-8AA049A161B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50035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7848600" cy="914400"/>
          </a:xfrm>
        </p:spPr>
        <p:txBody>
          <a:bodyPr/>
          <a:lstStyle/>
          <a:p>
            <a:r>
              <a:rPr lang="nl-NL" dirty="0"/>
              <a:t>RIA adoption </a:t>
            </a:r>
            <a:r>
              <a:rPr lang="nl-NL" dirty="0" err="1"/>
              <a:t>internationally</a:t>
            </a:r>
            <a:endParaRPr lang="en-GB" dirty="0"/>
          </a:p>
        </p:txBody>
      </p:sp>
      <p:sp>
        <p:nvSpPr>
          <p:cNvPr id="5" name="Slide Number Placeholder 4"/>
          <p:cNvSpPr>
            <a:spLocks noGrp="1"/>
          </p:cNvSpPr>
          <p:nvPr>
            <p:ph type="sldNum" sz="quarter" idx="11"/>
          </p:nvPr>
        </p:nvSpPr>
        <p:spPr/>
        <p:txBody>
          <a:bodyPr/>
          <a:lstStyle/>
          <a:p>
            <a:pPr>
              <a:defRPr/>
            </a:pPr>
            <a:fld id="{014CCBCC-5023-42FE-961C-CA80C0F1F01F}" type="slidenum">
              <a:rPr lang="es-ES" smtClean="0"/>
              <a:pPr>
                <a:defRPr/>
              </a:pPr>
              <a:t>7</a:t>
            </a:fld>
            <a:endParaRPr lang="es-ES" dirty="0"/>
          </a:p>
        </p:txBody>
      </p:sp>
      <p:pic>
        <p:nvPicPr>
          <p:cNvPr id="4" name="Afbeelding 3">
            <a:extLst>
              <a:ext uri="{FF2B5EF4-FFF2-40B4-BE49-F238E27FC236}">
                <a16:creationId xmlns:a16="http://schemas.microsoft.com/office/drawing/2014/main" id="{0E641F57-5A65-4941-9FEC-34BE1F1E02D3}"/>
              </a:ext>
            </a:extLst>
          </p:cNvPr>
          <p:cNvPicPr>
            <a:picLocks noChangeAspect="1"/>
          </p:cNvPicPr>
          <p:nvPr/>
        </p:nvPicPr>
        <p:blipFill rotWithShape="1">
          <a:blip r:embed="rId2"/>
          <a:srcRect l="19288" t="20353" r="5100" b="4048"/>
          <a:stretch/>
        </p:blipFill>
        <p:spPr>
          <a:xfrm>
            <a:off x="31191" y="1823120"/>
            <a:ext cx="9112809" cy="4630216"/>
          </a:xfrm>
          <a:prstGeom prst="rect">
            <a:avLst/>
          </a:prstGeom>
        </p:spPr>
      </p:pic>
      <p:pic>
        <p:nvPicPr>
          <p:cNvPr id="6" name="Afbeelding 5">
            <a:extLst>
              <a:ext uri="{FF2B5EF4-FFF2-40B4-BE49-F238E27FC236}">
                <a16:creationId xmlns:a16="http://schemas.microsoft.com/office/drawing/2014/main" id="{EBAE2183-89CE-4C76-AD28-FC15A495E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1374D34E-3F1E-4670-BD34-EE1A162F441C}"/>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73238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96752"/>
            <a:ext cx="8300536" cy="914400"/>
          </a:xfrm>
        </p:spPr>
        <p:txBody>
          <a:bodyPr/>
          <a:lstStyle/>
          <a:p>
            <a:r>
              <a:rPr lang="nl-NL" dirty="0" err="1"/>
              <a:t>Can</a:t>
            </a:r>
            <a:r>
              <a:rPr lang="nl-NL" dirty="0"/>
              <a:t> We </a:t>
            </a:r>
            <a:r>
              <a:rPr lang="nl-NL" dirty="0" err="1"/>
              <a:t>Quantify</a:t>
            </a:r>
            <a:r>
              <a:rPr lang="nl-NL" dirty="0"/>
              <a:t> </a:t>
            </a:r>
            <a:r>
              <a:rPr lang="nl-NL" dirty="0" err="1"/>
              <a:t>Why</a:t>
            </a:r>
            <a:r>
              <a:rPr lang="nl-NL" dirty="0"/>
              <a:t> RIA is important?</a:t>
            </a:r>
            <a:endParaRPr lang="en-GB" dirty="0"/>
          </a:p>
        </p:txBody>
      </p:sp>
      <p:sp>
        <p:nvSpPr>
          <p:cNvPr id="3" name="Tijdelijke aanduiding voor inhoud 2"/>
          <p:cNvSpPr>
            <a:spLocks noGrp="1"/>
          </p:cNvSpPr>
          <p:nvPr>
            <p:ph idx="1"/>
          </p:nvPr>
        </p:nvSpPr>
        <p:spPr>
          <a:xfrm>
            <a:off x="2671241" y="2347714"/>
            <a:ext cx="4248473" cy="3429000"/>
          </a:xfrm>
        </p:spPr>
        <p:txBody>
          <a:bodyPr/>
          <a:lstStyle/>
          <a:p>
            <a:r>
              <a:rPr lang="nl-NL" sz="3200" dirty="0" err="1"/>
              <a:t>Merits</a:t>
            </a:r>
            <a:r>
              <a:rPr lang="nl-NL" sz="3200" dirty="0"/>
              <a:t> of RIA</a:t>
            </a:r>
          </a:p>
          <a:p>
            <a:endParaRPr lang="nl-NL" sz="3200" dirty="0"/>
          </a:p>
          <a:p>
            <a:r>
              <a:rPr lang="nl-NL" sz="3200" dirty="0" err="1"/>
              <a:t>Costs</a:t>
            </a:r>
            <a:r>
              <a:rPr lang="nl-NL" sz="3200" dirty="0"/>
              <a:t> of </a:t>
            </a:r>
            <a:r>
              <a:rPr lang="nl-NL" sz="3200" dirty="0" err="1"/>
              <a:t>Regulation</a:t>
            </a:r>
            <a:endParaRPr lang="nl-NL" sz="3200"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8</a:t>
            </a:fld>
            <a:endParaRPr lang="es-ES" dirty="0"/>
          </a:p>
        </p:txBody>
      </p:sp>
      <p:pic>
        <p:nvPicPr>
          <p:cNvPr id="6" name="Afbeelding 5">
            <a:extLst>
              <a:ext uri="{FF2B5EF4-FFF2-40B4-BE49-F238E27FC236}">
                <a16:creationId xmlns:a16="http://schemas.microsoft.com/office/drawing/2014/main" id="{F031FBD4-7ABF-444F-ACD5-790CA6A0B5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1AC2F37E-B252-44A0-AE7D-B4B477BCC783}"/>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22785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96752"/>
            <a:ext cx="8300536" cy="914400"/>
          </a:xfrm>
        </p:spPr>
        <p:txBody>
          <a:bodyPr/>
          <a:lstStyle/>
          <a:p>
            <a:r>
              <a:rPr lang="nl-NL" dirty="0" err="1"/>
              <a:t>Merits</a:t>
            </a:r>
            <a:r>
              <a:rPr lang="nl-NL" dirty="0"/>
              <a:t> of RIA. </a:t>
            </a:r>
            <a:r>
              <a:rPr lang="en-GB" dirty="0"/>
              <a:t>Bosnia Herzegovina: Regulatory Simplification leads to Significant Results in Local Investment-Friendly Environment (LIFE) Project (December 2015 - January 2019)</a:t>
            </a:r>
          </a:p>
        </p:txBody>
      </p:sp>
      <p:sp>
        <p:nvSpPr>
          <p:cNvPr id="3" name="Tijdelijke aanduiding voor inhoud 2"/>
          <p:cNvSpPr>
            <a:spLocks noGrp="1"/>
          </p:cNvSpPr>
          <p:nvPr>
            <p:ph idx="1"/>
          </p:nvPr>
        </p:nvSpPr>
        <p:spPr>
          <a:xfrm>
            <a:off x="291808" y="2232248"/>
            <a:ext cx="8578760" cy="3429000"/>
          </a:xfrm>
        </p:spPr>
        <p:txBody>
          <a:bodyPr/>
          <a:lstStyle/>
          <a:p>
            <a:pPr marL="0" indent="0">
              <a:buNone/>
            </a:pPr>
            <a:r>
              <a:rPr lang="en-GB" sz="1800" dirty="0"/>
              <a:t>The LIFE Project is building on lessons learnt in previous World Bank Group engagement where synergetic effects of regulatory simplification lead to significant results, such as increased employment by 6,4% in targeted localities. Moreover, Regulatory Improvement has yielded in the following results so far:</a:t>
            </a:r>
            <a:endParaRPr lang="nl-NL" sz="1800" dirty="0"/>
          </a:p>
          <a:p>
            <a:pPr lvl="1"/>
            <a:r>
              <a:rPr lang="en-GB" sz="1500" dirty="0"/>
              <a:t>Increased competitiveness of private sector by reducing costs for businesses (direct costs by $7 million, and 20% reduction in indirect costs) by project completion;</a:t>
            </a:r>
            <a:endParaRPr lang="nl-NL" sz="1500" dirty="0"/>
          </a:p>
          <a:p>
            <a:pPr lvl="1"/>
            <a:r>
              <a:rPr lang="en-GB" sz="1500" dirty="0"/>
              <a:t>Distance to Frontier measure (as related to Doing Business report) improved by five (5) points at any point in time in each of the business start-up, registering property, getting electricity and construction permits before project completion;</a:t>
            </a:r>
            <a:endParaRPr lang="nl-NL" sz="1500" dirty="0"/>
          </a:p>
          <a:p>
            <a:pPr lvl="1"/>
            <a:r>
              <a:rPr lang="en-GB" sz="1500" dirty="0"/>
              <a:t>$10 million in investment generated, facilitated and retained one year following the Project completion through the work of strengthening collaborative network of policymakers to resolve investor grievances and investor servicing;</a:t>
            </a:r>
            <a:endParaRPr lang="nl-NL" sz="1500" dirty="0"/>
          </a:p>
          <a:p>
            <a:pPr lvl="1"/>
            <a:r>
              <a:rPr lang="en-GB" sz="1500" dirty="0"/>
              <a:t>Increased transparency of local level government regulatory delivery for businesses through creation of a 20 fully functional public electronic registers of administrative procedures, and 20 inventories of investment incentives by project completion to provide information on administrative procedures for businesses;</a:t>
            </a:r>
            <a:endParaRPr lang="nl-NL" sz="1500" dirty="0"/>
          </a:p>
          <a:p>
            <a:pPr lvl="1"/>
            <a:r>
              <a:rPr lang="en-GB" sz="1500" dirty="0"/>
              <a:t>Transferred tools for continuation of regulatory reforms work to Federation of Bosnia and Herzegovina ministries.</a:t>
            </a:r>
            <a:endParaRPr lang="nl-NL" sz="1500"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9</a:t>
            </a:fld>
            <a:endParaRPr lang="es-ES" dirty="0"/>
          </a:p>
        </p:txBody>
      </p:sp>
      <p:pic>
        <p:nvPicPr>
          <p:cNvPr id="6" name="Afbeelding 5">
            <a:extLst>
              <a:ext uri="{FF2B5EF4-FFF2-40B4-BE49-F238E27FC236}">
                <a16:creationId xmlns:a16="http://schemas.microsoft.com/office/drawing/2014/main" id="{4D0016B0-5E5D-4267-8020-CC65F788EE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828B24B3-8F00-4F6D-BE2F-FA5D1A8DED21}"/>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957187348"/>
      </p:ext>
    </p:extLst>
  </p:cSld>
  <p:clrMapOvr>
    <a:masterClrMapping/>
  </p:clrMapOvr>
</p:sld>
</file>

<file path=ppt/theme/theme1.xml><?xml version="1.0" encoding="utf-8"?>
<a:theme xmlns:a="http://schemas.openxmlformats.org/drawingml/2006/main" name="ACE">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E" id="{0BA019F4-F835-4947-BDC4-BEA8F1BE9DF9}" vid="{A2617D00-26E0-40A3-9DAD-19CDA458C17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V7HW2WYZSAY5-2102554853-16923</_dlc_DocId>
    <_dlc_DocIdUrl xmlns="bbd4acb0-43d6-4317-ab0b-803dc468f016">
      <Url>https://share.ansi.org/_layouts/15/DocIdRedir.aspx?ID=V7HW2WYZSAY5-2102554853-16923</Url>
      <Description>V7HW2WYZSAY5-2102554853-16923</Description>
    </_dlc_DocIdUrl>
  </documentManagement>
</p:properties>
</file>

<file path=customXml/itemProps1.xml><?xml version="1.0" encoding="utf-8"?>
<ds:datastoreItem xmlns:ds="http://schemas.openxmlformats.org/officeDocument/2006/customXml" ds:itemID="{2992B620-BCBE-4705-A111-179B4FCA378F}"/>
</file>

<file path=customXml/itemProps2.xml><?xml version="1.0" encoding="utf-8"?>
<ds:datastoreItem xmlns:ds="http://schemas.openxmlformats.org/officeDocument/2006/customXml" ds:itemID="{D23BD503-10D6-466A-9303-7D7207D12B61}"/>
</file>

<file path=customXml/itemProps3.xml><?xml version="1.0" encoding="utf-8"?>
<ds:datastoreItem xmlns:ds="http://schemas.openxmlformats.org/officeDocument/2006/customXml" ds:itemID="{4B497564-8E20-4ED0-B3D3-7372D463BCBA}"/>
</file>

<file path=customXml/itemProps4.xml><?xml version="1.0" encoding="utf-8"?>
<ds:datastoreItem xmlns:ds="http://schemas.openxmlformats.org/officeDocument/2006/customXml" ds:itemID="{D23BD503-10D6-466A-9303-7D7207D12B61}"/>
</file>

<file path=docProps/app.xml><?xml version="1.0" encoding="utf-8"?>
<Properties xmlns="http://schemas.openxmlformats.org/officeDocument/2006/extended-properties" xmlns:vt="http://schemas.openxmlformats.org/officeDocument/2006/docPropsVTypes">
  <Template>ACE</Template>
  <TotalTime>7064</TotalTime>
  <Words>2131</Words>
  <Application>Microsoft Office PowerPoint</Application>
  <PresentationFormat>Diavoorstelling (4:3)</PresentationFormat>
  <Paragraphs>233</Paragraphs>
  <Slides>29</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29</vt:i4>
      </vt:variant>
    </vt:vector>
  </HeadingPairs>
  <TitlesOfParts>
    <vt:vector size="37" baseType="lpstr">
      <vt:lpstr>Arial</vt:lpstr>
      <vt:lpstr>Calibri</vt:lpstr>
      <vt:lpstr>Candara</vt:lpstr>
      <vt:lpstr>Courier New</vt:lpstr>
      <vt:lpstr>Gill Sans MT</vt:lpstr>
      <vt:lpstr>Times New Roman</vt:lpstr>
      <vt:lpstr>Wingdings</vt:lpstr>
      <vt:lpstr>ACE</vt:lpstr>
      <vt:lpstr>“Regulations are Big Decisions that Affect Us”    Improving Quality of Regulation through  Regulatory Impact Assessment</vt:lpstr>
      <vt:lpstr>Regulation: role and relevance</vt:lpstr>
      <vt:lpstr>Why do we engage in Regulatory Impact Assessment?</vt:lpstr>
      <vt:lpstr>Regulation</vt:lpstr>
      <vt:lpstr>Regulatory Impact Assessment</vt:lpstr>
      <vt:lpstr>Definition of Regulatory Impact Assessment</vt:lpstr>
      <vt:lpstr>RIA adoption internationally</vt:lpstr>
      <vt:lpstr>Can We Quantify Why RIA is important?</vt:lpstr>
      <vt:lpstr>Merits of RIA. Bosnia Herzegovina: Regulatory Simplification leads to Significant Results in Local Investment-Friendly Environment (LIFE) Project (December 2015 - January 2019)</vt:lpstr>
      <vt:lpstr>Merits of RIA. The Netherlands: Better Regulation yields in a total of € 5 billion Administrative Burden Reduction in 10 years (2007-2017) </vt:lpstr>
      <vt:lpstr>Merits of RIA. Uganda: Business Licensing Reforms 2012-2017 leads to 11.8% less Compliance Costs.</vt:lpstr>
      <vt:lpstr>Costs of Regulations. USA: Cumulative Effects (1977-2012)</vt:lpstr>
      <vt:lpstr>PowerPoint-presentatie</vt:lpstr>
      <vt:lpstr>PowerPoint-presentatie</vt:lpstr>
      <vt:lpstr>PowerPoint-presentatie</vt:lpstr>
      <vt:lpstr>PowerPoint-presentatie</vt:lpstr>
      <vt:lpstr>PowerPoint-presentatie</vt:lpstr>
      <vt:lpstr>PowerPoint-presentatie</vt:lpstr>
      <vt:lpstr>PowerPoint-presentatie</vt:lpstr>
      <vt:lpstr>RIA as part of the Legislative Process</vt:lpstr>
      <vt:lpstr>RIA in Kenya</vt:lpstr>
      <vt:lpstr>RIA in Kenya</vt:lpstr>
      <vt:lpstr>Institutionalizing RIA:  RIA Strategy is needed</vt:lpstr>
      <vt:lpstr>Institutionalizing RIA: RIA Strategy is needed</vt:lpstr>
      <vt:lpstr>Acknowledging Different Stages in Regulatory Progress  per sector within Government of Zambia</vt:lpstr>
      <vt:lpstr>Quantitative  Impact Assessments</vt:lpstr>
      <vt:lpstr>Impact Assessment</vt:lpstr>
      <vt:lpstr>PowerPoint-presentatie</vt:lpstr>
      <vt:lpstr>PowerPoint-presentatie</vt:lpstr>
    </vt:vector>
  </TitlesOfParts>
  <Company>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dc:creator>
  <cp:lastModifiedBy>Kees Jonkheer</cp:lastModifiedBy>
  <cp:revision>992</cp:revision>
  <cp:lastPrinted>2015-04-23T18:58:20Z</cp:lastPrinted>
  <dcterms:created xsi:type="dcterms:W3CDTF">2002-10-14T11:37:43Z</dcterms:created>
  <dcterms:modified xsi:type="dcterms:W3CDTF">2019-09-11T14:09:11Z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1793f3b8-a76d-40a9-89e6-0d3fb969684e</vt:lpwstr>
  </property>
</Properties>
</file>