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69" r:id="rId1"/>
  </p:sldMasterIdLst>
  <p:notesMasterIdLst>
    <p:notesMasterId r:id="rId35"/>
  </p:notesMasterIdLst>
  <p:handoutMasterIdLst>
    <p:handoutMasterId r:id="rId36"/>
  </p:handoutMasterIdLst>
  <p:sldIdLst>
    <p:sldId id="275" r:id="rId2"/>
    <p:sldId id="329" r:id="rId3"/>
    <p:sldId id="650" r:id="rId4"/>
    <p:sldId id="651" r:id="rId5"/>
    <p:sldId id="668" r:id="rId6"/>
    <p:sldId id="652" r:id="rId7"/>
    <p:sldId id="653" r:id="rId8"/>
    <p:sldId id="654" r:id="rId9"/>
    <p:sldId id="655" r:id="rId10"/>
    <p:sldId id="656" r:id="rId11"/>
    <p:sldId id="657" r:id="rId12"/>
    <p:sldId id="658" r:id="rId13"/>
    <p:sldId id="659" r:id="rId14"/>
    <p:sldId id="666" r:id="rId15"/>
    <p:sldId id="667" r:id="rId16"/>
    <p:sldId id="403" r:id="rId17"/>
    <p:sldId id="404" r:id="rId18"/>
    <p:sldId id="405" r:id="rId19"/>
    <p:sldId id="406" r:id="rId20"/>
    <p:sldId id="645" r:id="rId21"/>
    <p:sldId id="646" r:id="rId22"/>
    <p:sldId id="398" r:id="rId23"/>
    <p:sldId id="647" r:id="rId24"/>
    <p:sldId id="399" r:id="rId25"/>
    <p:sldId id="401" r:id="rId26"/>
    <p:sldId id="402" r:id="rId27"/>
    <p:sldId id="648" r:id="rId28"/>
    <p:sldId id="391" r:id="rId29"/>
    <p:sldId id="392" r:id="rId30"/>
    <p:sldId id="649" r:id="rId31"/>
    <p:sldId id="394" r:id="rId32"/>
    <p:sldId id="395" r:id="rId33"/>
    <p:sldId id="396" r:id="rId34"/>
  </p:sldIdLst>
  <p:sldSz cx="9144000" cy="6858000" type="screen4x3"/>
  <p:notesSz cx="6858000" cy="9713913"/>
  <p:defaultTextStyle>
    <a:defPPr>
      <a:defRPr lang="es-E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3F"/>
    <a:srgbClr val="00FF00"/>
    <a:srgbClr val="FF00FF"/>
    <a:srgbClr val="FFFF00"/>
    <a:srgbClr val="032B58"/>
    <a:srgbClr val="000066"/>
    <a:srgbClr val="7A8693"/>
    <a:srgbClr val="3D4E84"/>
    <a:srgbClr val="EBE6D6"/>
    <a:srgbClr val="FFFE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2" autoAdjust="0"/>
  </p:normalViewPr>
  <p:slideViewPr>
    <p:cSldViewPr>
      <p:cViewPr varScale="1">
        <p:scale>
          <a:sx n="63" d="100"/>
          <a:sy n="63" d="100"/>
        </p:scale>
        <p:origin x="1380" y="60"/>
      </p:cViewPr>
      <p:guideLst>
        <p:guide orient="horz" pos="2160"/>
        <p:guide pos="259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 orient="horz" pos="30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effectLst/>
              </a:defRPr>
            </a:lvl1pPr>
          </a:lstStyle>
          <a:p>
            <a:pPr>
              <a:defRPr/>
            </a:pPr>
            <a:endParaRPr lang="es-ES" dirty="0"/>
          </a:p>
        </p:txBody>
      </p:sp>
      <p:sp>
        <p:nvSpPr>
          <p:cNvPr id="3075" name="Rectangle 3"/>
          <p:cNvSpPr>
            <a:spLocks noGrp="1" noChangeArrowheads="1"/>
          </p:cNvSpPr>
          <p:nvPr>
            <p:ph type="dt" sz="quarter" idx="1"/>
          </p:nvPr>
        </p:nvSpPr>
        <p:spPr bwMode="auto">
          <a:xfrm>
            <a:off x="388620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defRPr>
            </a:lvl1pPr>
          </a:lstStyle>
          <a:p>
            <a:pPr>
              <a:defRPr/>
            </a:pPr>
            <a:endParaRPr lang="es-ES" dirty="0"/>
          </a:p>
        </p:txBody>
      </p:sp>
      <p:sp>
        <p:nvSpPr>
          <p:cNvPr id="3076" name="Rectangle 4"/>
          <p:cNvSpPr>
            <a:spLocks noGrp="1" noChangeArrowheads="1"/>
          </p:cNvSpPr>
          <p:nvPr>
            <p:ph type="ftr" sz="quarter" idx="2"/>
          </p:nvPr>
        </p:nvSpPr>
        <p:spPr bwMode="auto">
          <a:xfrm>
            <a:off x="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effectLst/>
              </a:defRPr>
            </a:lvl1pPr>
          </a:lstStyle>
          <a:p>
            <a:pPr>
              <a:defRPr/>
            </a:pPr>
            <a:r>
              <a:rPr lang="es-ES" dirty="0"/>
              <a:t>Inserte pie de página</a:t>
            </a:r>
          </a:p>
        </p:txBody>
      </p:sp>
      <p:sp>
        <p:nvSpPr>
          <p:cNvPr id="3077" name="Rectangle 5"/>
          <p:cNvSpPr>
            <a:spLocks noGrp="1" noChangeArrowheads="1"/>
          </p:cNvSpPr>
          <p:nvPr>
            <p:ph type="sldNum" sz="quarter" idx="3"/>
          </p:nvPr>
        </p:nvSpPr>
        <p:spPr bwMode="auto">
          <a:xfrm>
            <a:off x="388620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defRPr>
            </a:lvl1pPr>
          </a:lstStyle>
          <a:p>
            <a:pPr>
              <a:defRPr/>
            </a:pPr>
            <a:fld id="{B710C77F-9622-4F7F-BB32-F7DC30210300}" type="slidenum">
              <a:rPr lang="es-ES"/>
              <a:pPr>
                <a:defRPr/>
              </a:pPr>
              <a:t>‹nr.›</a:t>
            </a:fld>
            <a:endParaRPr lang="es-ES" dirty="0"/>
          </a:p>
        </p:txBody>
      </p:sp>
    </p:spTree>
    <p:extLst>
      <p:ext uri="{BB962C8B-B14F-4D97-AF65-F5344CB8AC3E}">
        <p14:creationId xmlns:p14="http://schemas.microsoft.com/office/powerpoint/2010/main" val="315841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es-ES" dirty="0"/>
          </a:p>
        </p:txBody>
      </p:sp>
      <p:sp>
        <p:nvSpPr>
          <p:cNvPr id="13315" name="Rectangle 3"/>
          <p:cNvSpPr>
            <a:spLocks noGrp="1" noChangeArrowheads="1"/>
          </p:cNvSpPr>
          <p:nvPr>
            <p:ph type="dt" idx="1"/>
          </p:nvPr>
        </p:nvSpPr>
        <p:spPr bwMode="auto">
          <a:xfrm>
            <a:off x="388620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pPr>
              <a:defRPr/>
            </a:pPr>
            <a:endParaRPr lang="es-ES" dirty="0"/>
          </a:p>
        </p:txBody>
      </p:sp>
      <p:sp>
        <p:nvSpPr>
          <p:cNvPr id="18436"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614110"/>
            <a:ext cx="5029200" cy="43712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3318" name="Rectangle 6"/>
          <p:cNvSpPr>
            <a:spLocks noGrp="1" noChangeArrowheads="1"/>
          </p:cNvSpPr>
          <p:nvPr>
            <p:ph type="ftr" sz="quarter" idx="4"/>
          </p:nvPr>
        </p:nvSpPr>
        <p:spPr bwMode="auto">
          <a:xfrm>
            <a:off x="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es-ES" dirty="0"/>
          </a:p>
        </p:txBody>
      </p:sp>
      <p:sp>
        <p:nvSpPr>
          <p:cNvPr id="13319" name="Rectangle 7"/>
          <p:cNvSpPr>
            <a:spLocks noGrp="1" noChangeArrowheads="1"/>
          </p:cNvSpPr>
          <p:nvPr>
            <p:ph type="sldNum" sz="quarter" idx="5"/>
          </p:nvPr>
        </p:nvSpPr>
        <p:spPr bwMode="auto">
          <a:xfrm>
            <a:off x="388620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pPr>
              <a:defRPr/>
            </a:pPr>
            <a:fld id="{9DD2080A-CC7F-43FE-A5D1-CBAA437CD699}" type="slidenum">
              <a:rPr lang="es-ES"/>
              <a:pPr>
                <a:defRPr/>
              </a:pPr>
              <a:t>‹nr.›</a:t>
            </a:fld>
            <a:endParaRPr lang="es-ES" dirty="0"/>
          </a:p>
        </p:txBody>
      </p:sp>
    </p:spTree>
    <p:extLst>
      <p:ext uri="{BB962C8B-B14F-4D97-AF65-F5344CB8AC3E}">
        <p14:creationId xmlns:p14="http://schemas.microsoft.com/office/powerpoint/2010/main" val="3823073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n-US"/>
          </a:p>
        </p:txBody>
      </p:sp>
      <p:sp>
        <p:nvSpPr>
          <p:cNvPr id="4" name="3 Marcador de número de diapositiva"/>
          <p:cNvSpPr>
            <a:spLocks noGrp="1"/>
          </p:cNvSpPr>
          <p:nvPr>
            <p:ph type="sldNum" sz="quarter" idx="5"/>
          </p:nvPr>
        </p:nvSpPr>
        <p:spPr/>
        <p:txBody>
          <a:bodyPr/>
          <a:lstStyle/>
          <a:p>
            <a:pPr>
              <a:defRPr/>
            </a:pPr>
            <a:fld id="{4687A498-F8BE-4DEE-9151-7B55EF7287E4}" type="slidenum">
              <a:rPr lang="es-ES" smtClean="0"/>
              <a:pPr>
                <a:defRPr/>
              </a:pPr>
              <a:t>1</a:t>
            </a:fld>
            <a:endParaRPr lang="es-ES"/>
          </a:p>
        </p:txBody>
      </p:sp>
    </p:spTree>
    <p:extLst>
      <p:ext uri="{BB962C8B-B14F-4D97-AF65-F5344CB8AC3E}">
        <p14:creationId xmlns:p14="http://schemas.microsoft.com/office/powerpoint/2010/main" val="341761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n-US" dirty="0"/>
          </a:p>
        </p:txBody>
      </p:sp>
      <p:sp>
        <p:nvSpPr>
          <p:cNvPr id="4" name="3 Marcador de número de diapositiva"/>
          <p:cNvSpPr>
            <a:spLocks noGrp="1"/>
          </p:cNvSpPr>
          <p:nvPr>
            <p:ph type="sldNum" sz="quarter" idx="5"/>
          </p:nvPr>
        </p:nvSpPr>
        <p:spPr/>
        <p:txBody>
          <a:bodyPr/>
          <a:lstStyle/>
          <a:p>
            <a:pPr>
              <a:defRPr/>
            </a:pPr>
            <a:fld id="{4687A498-F8BE-4DEE-9151-7B55EF7287E4}" type="slidenum">
              <a:rPr lang="es-ES" smtClean="0"/>
              <a:pPr>
                <a:defRPr/>
              </a:pPr>
              <a:t>20</a:t>
            </a:fld>
            <a:endParaRPr lang="es-ES"/>
          </a:p>
        </p:txBody>
      </p:sp>
    </p:spTree>
    <p:extLst>
      <p:ext uri="{BB962C8B-B14F-4D97-AF65-F5344CB8AC3E}">
        <p14:creationId xmlns:p14="http://schemas.microsoft.com/office/powerpoint/2010/main" val="3417614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6146" name="Rectangle 2"/>
          <p:cNvSpPr>
            <a:spLocks noGrp="1" noChangeArrowheads="1"/>
          </p:cNvSpPr>
          <p:nvPr>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32B58"/>
                </a:solidFill>
                <a:effectLst/>
                <a:latin typeface="Candara" pitchFamily="34" charset="0"/>
              </a:defRPr>
            </a:lvl1pPr>
          </a:lstStyle>
          <a:p>
            <a:r>
              <a:rPr lang="es-ES"/>
              <a:t>Haga clic para modificar el estilo de título del patrón</a:t>
            </a:r>
            <a:endParaRPr lang="es-ES" dirty="0"/>
          </a:p>
        </p:txBody>
      </p:sp>
      <p:sp>
        <p:nvSpPr>
          <p:cNvPr id="12"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3"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4" name="Rectangle 2"/>
          <p:cNvSpPr>
            <a:spLocks noGrp="1" noChangeArrowheads="1"/>
          </p:cNvSpPr>
          <p:nvPr>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32B58"/>
                </a:solidFill>
                <a:effectLst/>
                <a:latin typeface="Candara" pitchFamily="34" charset="0"/>
              </a:defRPr>
            </a:lvl1pPr>
          </a:lstStyle>
          <a:p>
            <a:r>
              <a:rPr lang="es-ES" dirty="0"/>
              <a:t>Haga clic para modificar el estilo de título del patrón</a:t>
            </a:r>
          </a:p>
        </p:txBody>
      </p:sp>
      <p:pic>
        <p:nvPicPr>
          <p:cNvPr id="20" name="19 Imagen"/>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39552" y="5805264"/>
            <a:ext cx="1645262" cy="893804"/>
          </a:xfrm>
          <a:prstGeom prst="rect">
            <a:avLst/>
          </a:prstGeom>
        </p:spPr>
      </p:pic>
      <p:pic>
        <p:nvPicPr>
          <p:cNvPr id="21506" name="Picture 2" descr="C:\Users\avalls\Desktop\Nuevo LOGO\Nueva Gráfica ACE 12-5-2014\Emblema 25 Aniversario\Emblema 25 Aniversario 300dpi\Emblema-ACE-Positivo-Azul-300dpi.pn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380312" y="260648"/>
            <a:ext cx="1296144" cy="1233513"/>
          </a:xfrm>
          <a:prstGeom prst="rect">
            <a:avLst/>
          </a:prstGeom>
          <a:noFill/>
        </p:spPr>
      </p:pic>
      <p:pic>
        <p:nvPicPr>
          <p:cNvPr id="21507" name="Picture 3" descr="C:\Users\avalls\Desktop\Nuevo LOGO\Nueva Gráfica ACE 12-5-2014\Dirección Sagunto.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5940152" y="5517232"/>
            <a:ext cx="2889250" cy="1085850"/>
          </a:xfrm>
          <a:prstGeom prst="rect">
            <a:avLst/>
          </a:prstGeom>
          <a:noFill/>
        </p:spPr>
      </p:pic>
      <p:pic>
        <p:nvPicPr>
          <p:cNvPr id="15" name="14 Imagen" descr="C:\Users\avalls\Desktop\Materiales a ser cambiados\Logos AECOM nuevos\Logo 1.jpg"/>
          <p:cNvPicPr/>
          <p:nvPr userDrawn="1"/>
        </p:nvPicPr>
        <p:blipFill>
          <a:blip r:embed="rId5" cstate="print">
            <a:clrChange>
              <a:clrFrom>
                <a:srgbClr val="FFFFFF"/>
              </a:clrFrom>
              <a:clrTo>
                <a:srgbClr val="FFFFFF">
                  <a:alpha val="0"/>
                </a:srgbClr>
              </a:clrTo>
            </a:clrChange>
          </a:blip>
          <a:srcRect l="8424" t="13581" r="7790"/>
          <a:stretch>
            <a:fillRect/>
          </a:stretch>
        </p:blipFill>
        <p:spPr bwMode="auto">
          <a:xfrm>
            <a:off x="683568" y="404664"/>
            <a:ext cx="2963391" cy="1351528"/>
          </a:xfrm>
          <a:prstGeom prst="rect">
            <a:avLst/>
          </a:prstGeom>
          <a:noFill/>
          <a:ln w="9525">
            <a:noFill/>
            <a:miter lim="800000"/>
            <a:headEnd/>
            <a:tailEnd/>
          </a:ln>
        </p:spPr>
      </p:pic>
      <p:pic>
        <p:nvPicPr>
          <p:cNvPr id="16" name="15 Imagen"/>
          <p:cNvPicPr/>
          <p:nvPr userDrawn="1"/>
        </p:nvPicPr>
        <p:blipFill>
          <a:blip r:embed="rId6" cstate="print">
            <a:clrChange>
              <a:clrFrom>
                <a:srgbClr val="FFFFFF"/>
              </a:clrFrom>
              <a:clrTo>
                <a:srgbClr val="FFFFFF">
                  <a:alpha val="0"/>
                </a:srgbClr>
              </a:clrTo>
            </a:clrChange>
          </a:blip>
          <a:srcRect l="4799" t="32873" r="9104" b="45671"/>
          <a:stretch>
            <a:fillRect/>
          </a:stretch>
        </p:blipFill>
        <p:spPr bwMode="auto">
          <a:xfrm>
            <a:off x="2195736" y="6093296"/>
            <a:ext cx="2137410" cy="297180"/>
          </a:xfrm>
          <a:prstGeom prst="rect">
            <a:avLst/>
          </a:prstGeom>
          <a:noFill/>
          <a:ln w="9525">
            <a:noFill/>
            <a:miter lim="800000"/>
            <a:headEnd/>
            <a:tailEnd/>
          </a:ln>
        </p:spPr>
      </p:pic>
    </p:spTree>
    <p:extLst>
      <p:ext uri="{BB962C8B-B14F-4D97-AF65-F5344CB8AC3E}">
        <p14:creationId xmlns:p14="http://schemas.microsoft.com/office/powerpoint/2010/main" val="38178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rot="16200000">
            <a:off x="4057661" y="-2485941"/>
            <a:ext cx="1028680" cy="8208914"/>
          </a:xfrm>
        </p:spPr>
        <p:txBody>
          <a:bodyPr vert="eaVert"/>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rot="16200000">
            <a:off x="3455875" y="1088738"/>
            <a:ext cx="2664297" cy="6048672"/>
          </a:xfrm>
        </p:spPr>
        <p:txBody>
          <a:bodyPr vert="eaVert"/>
          <a:lstStyle>
            <a:lvl1pPr>
              <a:buClr>
                <a:srgbClr val="041E3F"/>
              </a:buClr>
              <a:buFont typeface="Wingdings" pitchFamily="2" charset="2"/>
              <a:buChar char="q"/>
              <a:defRPr/>
            </a:lvl1pPr>
            <a:lvl2pPr>
              <a:buClr>
                <a:srgbClr val="041E3F"/>
              </a:buClr>
              <a:buFont typeface="Wingdings" pitchFamily="2" charset="2"/>
              <a:buChar char="§"/>
              <a:defRPr/>
            </a:lvl2pPr>
            <a:lvl3pPr>
              <a:buClr>
                <a:srgbClr val="041E3F"/>
              </a:buClr>
              <a:defRPr/>
            </a:lvl3pPr>
            <a:lvl4pPr>
              <a:buClr>
                <a:srgbClr val="041E3F"/>
              </a:buClr>
              <a:defRPr/>
            </a:lvl4pPr>
            <a:lvl5pPr>
              <a:buClr>
                <a:srgbClr val="041E3F"/>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0EBCDB87-B1B5-47AF-9C37-9A0258C07F5A}" type="slidenum">
              <a:rPr lang="es-ES" smtClean="0"/>
              <a:pPr>
                <a:defRPr/>
              </a:pPr>
              <a:t>‹nr.›</a:t>
            </a:fld>
            <a:endParaRPr lang="es-ES" dirty="0"/>
          </a:p>
        </p:txBody>
      </p:sp>
    </p:spTree>
    <p:extLst>
      <p:ext uri="{BB962C8B-B14F-4D97-AF65-F5344CB8AC3E}">
        <p14:creationId xmlns:p14="http://schemas.microsoft.com/office/powerpoint/2010/main" val="350022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7848600" cy="914400"/>
          </a:xfrm>
        </p:spPr>
        <p:txBody>
          <a:bodyPr/>
          <a:lstStyle/>
          <a:p>
            <a:r>
              <a:rPr lang="es-ES"/>
              <a:t>Haga clic para modificar el estilo de título del patrón</a:t>
            </a:r>
            <a:endParaRPr lang="es-ES" dirty="0"/>
          </a:p>
        </p:txBody>
      </p:sp>
      <p:sp>
        <p:nvSpPr>
          <p:cNvPr id="3" name="2 Marcador de SmartArt"/>
          <p:cNvSpPr>
            <a:spLocks noGrp="1"/>
          </p:cNvSpPr>
          <p:nvPr>
            <p:ph type="dgm" idx="1"/>
          </p:nvPr>
        </p:nvSpPr>
        <p:spPr>
          <a:xfrm>
            <a:off x="533400" y="2438400"/>
            <a:ext cx="7772400" cy="3429000"/>
          </a:xfrm>
        </p:spPr>
        <p:txBody>
          <a:bodyPr/>
          <a:lstStyle>
            <a:lvl1pPr>
              <a:buNone/>
              <a:defRPr/>
            </a:lvl1pPr>
          </a:lstStyle>
          <a:p>
            <a:pPr lvl="0"/>
            <a:r>
              <a:rPr lang="es-ES" noProof="0" dirty="0"/>
              <a:t>Haga clic en el icono para agregar un elemento gráfico SmartArt</a:t>
            </a:r>
          </a:p>
        </p:txBody>
      </p:sp>
      <p:sp>
        <p:nvSpPr>
          <p:cNvPr id="4" name="Rectangle 5"/>
          <p:cNvSpPr>
            <a:spLocks noGrp="1" noChangeArrowheads="1"/>
          </p:cNvSpPr>
          <p:nvPr>
            <p:ph type="ftr" sz="quarter" idx="10"/>
          </p:nvPr>
        </p:nvSpPr>
        <p:spPr/>
        <p:txBody>
          <a:bodyPr/>
          <a:lstStyle>
            <a:lvl1pPr>
              <a:defRPr>
                <a:solidFill>
                  <a:srgbClr val="041E3F"/>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B727E091-F8BC-43AC-AF8F-EEB19CCAE733}" type="slidenum">
              <a:rPr lang="es-ES" smtClean="0"/>
              <a:pPr>
                <a:defRPr/>
              </a:pPr>
              <a:t>‹nr.›</a:t>
            </a:fld>
            <a:endParaRPr lang="es-ES" dirty="0"/>
          </a:p>
        </p:txBody>
      </p:sp>
    </p:spTree>
    <p:extLst>
      <p:ext uri="{BB962C8B-B14F-4D97-AF65-F5344CB8AC3E}">
        <p14:creationId xmlns:p14="http://schemas.microsoft.com/office/powerpoint/2010/main" val="202058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7848600" cy="9144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533400" y="2438400"/>
            <a:ext cx="3810000" cy="3429000"/>
          </a:xfrm>
        </p:spPr>
        <p:txBody>
          <a:bodyPr/>
          <a:lstStyle>
            <a:lvl1pPr>
              <a:buClr>
                <a:srgbClr val="041E3F"/>
              </a:buClr>
              <a:buFont typeface="Wingdings" pitchFamily="2" charset="2"/>
              <a:buChar char="q"/>
              <a:defRPr/>
            </a:lvl1pPr>
            <a:lvl2pPr>
              <a:buClr>
                <a:srgbClr val="041E3F"/>
              </a:buClr>
              <a:defRPr/>
            </a:lvl2pPr>
            <a:lvl3pPr>
              <a:buClr>
                <a:srgbClr val="041E3F"/>
              </a:buClr>
              <a:defRPr/>
            </a:lvl3pPr>
            <a:lvl4pPr>
              <a:buClr>
                <a:srgbClr val="041E3F"/>
              </a:buClr>
              <a:defRPr/>
            </a:lvl4pPr>
            <a:lvl5pPr>
              <a:buClr>
                <a:srgbClr val="041E3F"/>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imágenes prediseñadas"/>
          <p:cNvSpPr>
            <a:spLocks noGrp="1"/>
          </p:cNvSpPr>
          <p:nvPr>
            <p:ph type="clipArt" sz="half" idx="2"/>
          </p:nvPr>
        </p:nvSpPr>
        <p:spPr>
          <a:xfrm>
            <a:off x="4495800" y="2438400"/>
            <a:ext cx="3810000" cy="3429000"/>
          </a:xfrm>
        </p:spPr>
        <p:txBody>
          <a:bodyPr/>
          <a:lstStyle>
            <a:lvl1pPr>
              <a:buNone/>
              <a:defRPr/>
            </a:lvl1pPr>
          </a:lstStyle>
          <a:p>
            <a:pPr lvl="0"/>
            <a:r>
              <a:rPr lang="es-ES" noProof="0" dirty="0"/>
              <a:t>Haga clic en el icono para agregar una imagen en línea</a:t>
            </a:r>
          </a:p>
        </p:txBody>
      </p:sp>
      <p:sp>
        <p:nvSpPr>
          <p:cNvPr id="5"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p:txBody>
          <a:bodyPr/>
          <a:lstStyle>
            <a:lvl1pPr>
              <a:defRPr>
                <a:solidFill>
                  <a:srgbClr val="032B58"/>
                </a:solidFill>
              </a:defRPr>
            </a:lvl1pPr>
          </a:lstStyle>
          <a:p>
            <a:pPr>
              <a:defRPr/>
            </a:pPr>
            <a:fld id="{BCB38280-16FA-4CCF-9932-17CEC22077D1}" type="slidenum">
              <a:rPr lang="es-ES" smtClean="0"/>
              <a:pPr>
                <a:defRPr/>
              </a:pPr>
              <a:t>‹nr.›</a:t>
            </a:fld>
            <a:endParaRPr lang="es-ES" dirty="0"/>
          </a:p>
        </p:txBody>
      </p:sp>
    </p:spTree>
    <p:extLst>
      <p:ext uri="{BB962C8B-B14F-4D97-AF65-F5344CB8AC3E}">
        <p14:creationId xmlns:p14="http://schemas.microsoft.com/office/powerpoint/2010/main" val="391512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3"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4"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6146" name="Rectangle 2"/>
          <p:cNvSpPr>
            <a:spLocks noGrp="1" noChangeArrowheads="1"/>
          </p:cNvSpPr>
          <p:nvPr userDrawn="1">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41E3F"/>
                </a:solidFill>
                <a:effectLst/>
              </a:defRPr>
            </a:lvl1pPr>
          </a:lstStyle>
          <a:p>
            <a:r>
              <a:rPr lang="es-ES" dirty="0"/>
              <a:t>Haga clic para modificar el estilo de título del patrón</a:t>
            </a:r>
          </a:p>
        </p:txBody>
      </p:sp>
      <p:pic>
        <p:nvPicPr>
          <p:cNvPr id="9" name="8 Imagen" descr="C:\Users\avalls\Desktop\Materiales a ser cambiados\Logos AECOM nuevos\Logo 1.jpg"/>
          <p:cNvPicPr/>
          <p:nvPr userDrawn="1"/>
        </p:nvPicPr>
        <p:blipFill>
          <a:blip r:embed="rId2" cstate="print">
            <a:clrChange>
              <a:clrFrom>
                <a:srgbClr val="FFFFFF"/>
              </a:clrFrom>
              <a:clrTo>
                <a:srgbClr val="FFFFFF">
                  <a:alpha val="0"/>
                </a:srgbClr>
              </a:clrTo>
            </a:clrChange>
          </a:blip>
          <a:srcRect l="8424" t="13581" r="7790"/>
          <a:stretch>
            <a:fillRect/>
          </a:stretch>
        </p:blipFill>
        <p:spPr bwMode="auto">
          <a:xfrm>
            <a:off x="539552" y="260648"/>
            <a:ext cx="2999842" cy="1368152"/>
          </a:xfrm>
          <a:prstGeom prst="rect">
            <a:avLst/>
          </a:prstGeom>
          <a:noFill/>
          <a:ln w="9525">
            <a:noFill/>
            <a:miter lim="800000"/>
            <a:headEnd/>
            <a:tailEnd/>
          </a:ln>
        </p:spPr>
      </p:pic>
      <p:pic>
        <p:nvPicPr>
          <p:cNvPr id="10" name="9 Imagen" descr="C:\Users\avalls\Desktop\Nueva Gráfica ACE 12-5-2014\Emblema 25 Aniversario\Emblema 25 Aniversario 300dpi\Emblema-ACE-Positivo-Azul-300dpi.png"/>
          <p:cNvPicPr/>
          <p:nvPr userDrawn="1"/>
        </p:nvPicPr>
        <p:blipFill>
          <a:blip r:embed="rId3" cstate="print">
            <a:clrChange>
              <a:clrFrom>
                <a:srgbClr val="FFFFFF"/>
              </a:clrFrom>
              <a:clrTo>
                <a:srgbClr val="FFFFFF">
                  <a:alpha val="0"/>
                </a:srgbClr>
              </a:clrTo>
            </a:clrChange>
          </a:blip>
          <a:srcRect/>
          <a:stretch>
            <a:fillRect/>
          </a:stretch>
        </p:blipFill>
        <p:spPr bwMode="auto">
          <a:xfrm>
            <a:off x="5724128" y="5661248"/>
            <a:ext cx="803910" cy="762000"/>
          </a:xfrm>
          <a:prstGeom prst="rect">
            <a:avLst/>
          </a:prstGeom>
          <a:noFill/>
          <a:ln w="9525">
            <a:noFill/>
            <a:miter lim="800000"/>
            <a:headEnd/>
            <a:tailEnd/>
          </a:ln>
        </p:spPr>
      </p:pic>
      <p:pic>
        <p:nvPicPr>
          <p:cNvPr id="11" name="10 Imagen" descr="C:\Users\avalls\Desktop\Dirección Sagunto.jpg"/>
          <p:cNvPicPr/>
          <p:nvPr userDrawn="1"/>
        </p:nvPicPr>
        <p:blipFill>
          <a:blip r:embed="rId4" cstate="print">
            <a:clrChange>
              <a:clrFrom>
                <a:srgbClr val="FFFFFF"/>
              </a:clrFrom>
              <a:clrTo>
                <a:srgbClr val="FFFFFF">
                  <a:alpha val="0"/>
                </a:srgbClr>
              </a:clrTo>
            </a:clrChange>
          </a:blip>
          <a:srcRect/>
          <a:stretch>
            <a:fillRect/>
          </a:stretch>
        </p:blipFill>
        <p:spPr bwMode="auto">
          <a:xfrm>
            <a:off x="6804248" y="5661248"/>
            <a:ext cx="1996440" cy="746760"/>
          </a:xfrm>
          <a:prstGeom prst="rect">
            <a:avLst/>
          </a:prstGeom>
          <a:noFill/>
          <a:ln w="9525">
            <a:noFill/>
            <a:miter lim="800000"/>
            <a:headEnd/>
            <a:tailEnd/>
          </a:ln>
        </p:spPr>
      </p:pic>
      <p:pic>
        <p:nvPicPr>
          <p:cNvPr id="12" name="11 Imagen"/>
          <p:cNvPicPr/>
          <p:nvPr userDrawn="1"/>
        </p:nvPicPr>
        <p:blipFill>
          <a:blip r:embed="rId5" cstate="print">
            <a:clrChange>
              <a:clrFrom>
                <a:srgbClr val="FFFDFC"/>
              </a:clrFrom>
              <a:clrTo>
                <a:srgbClr val="FFFDFC">
                  <a:alpha val="0"/>
                </a:srgbClr>
              </a:clrTo>
            </a:clrChange>
            <a:extLst>
              <a:ext uri="{28A0092B-C50C-407E-A947-70E740481C1C}">
                <a14:useLocalDpi xmlns:a14="http://schemas.microsoft.com/office/drawing/2010/main" val="0"/>
              </a:ext>
            </a:extLst>
          </a:blip>
          <a:srcRect t="8784" b="8252"/>
          <a:stretch>
            <a:fillRect/>
          </a:stretch>
        </p:blipFill>
        <p:spPr>
          <a:xfrm>
            <a:off x="395536" y="5701126"/>
            <a:ext cx="1523618" cy="679830"/>
          </a:xfrm>
          <a:prstGeom prst="rect">
            <a:avLst/>
          </a:prstGeom>
        </p:spPr>
      </p:pic>
      <p:pic>
        <p:nvPicPr>
          <p:cNvPr id="13" name="12 Imagen"/>
          <p:cNvPicPr/>
          <p:nvPr userDrawn="1"/>
        </p:nvPicPr>
        <p:blipFill>
          <a:blip r:embed="rId6" cstate="print">
            <a:clrChange>
              <a:clrFrom>
                <a:srgbClr val="FFFFFF"/>
              </a:clrFrom>
              <a:clrTo>
                <a:srgbClr val="FFFFFF">
                  <a:alpha val="0"/>
                </a:srgbClr>
              </a:clrTo>
            </a:clrChange>
          </a:blip>
          <a:srcRect l="4799" t="32873" r="9104" b="45671"/>
          <a:stretch>
            <a:fillRect/>
          </a:stretch>
        </p:blipFill>
        <p:spPr bwMode="auto">
          <a:xfrm>
            <a:off x="1858526" y="5877272"/>
            <a:ext cx="2137410" cy="297180"/>
          </a:xfrm>
          <a:prstGeom prst="rect">
            <a:avLst/>
          </a:prstGeom>
          <a:noFill/>
          <a:ln w="9525">
            <a:noFill/>
            <a:miter lim="800000"/>
            <a:headEnd/>
            <a:tailEnd/>
          </a:ln>
        </p:spPr>
      </p:pic>
    </p:spTree>
    <p:extLst>
      <p:ext uri="{BB962C8B-B14F-4D97-AF65-F5344CB8AC3E}">
        <p14:creationId xmlns:p14="http://schemas.microsoft.com/office/powerpoint/2010/main" val="63410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lvl1pPr>
              <a:buFont typeface="Wingdings" pitchFamily="2" charset="2"/>
              <a:buChar char="q"/>
              <a:defRPr>
                <a:solidFill>
                  <a:srgbClr val="032B58"/>
                </a:solidFill>
              </a:defRPr>
            </a:lvl1pPr>
            <a:lvl2pPr>
              <a:buFont typeface="Wingdings" pitchFamily="2" charset="2"/>
              <a:buChar char="§"/>
              <a:defRPr>
                <a:solidFill>
                  <a:srgbClr val="032B58"/>
                </a:solidFill>
              </a:defRPr>
            </a:lvl2pPr>
            <a:lvl3pPr>
              <a:defRPr>
                <a:solidFill>
                  <a:srgbClr val="032B58"/>
                </a:solidFill>
              </a:defRPr>
            </a:lvl3pPr>
            <a:lvl4pPr>
              <a:defRPr>
                <a:solidFill>
                  <a:srgbClr val="032B58"/>
                </a:solidFill>
              </a:defRPr>
            </a:lvl4pPr>
            <a:lvl5pPr>
              <a:defRPr>
                <a:solidFill>
                  <a:srgbClr val="032B58"/>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a:xfrm>
            <a:off x="6934200" y="6552728"/>
            <a:ext cx="1886272" cy="260648"/>
          </a:xfrm>
        </p:spPr>
        <p:txBody>
          <a:bodyPr/>
          <a:lstStyle>
            <a:lvl1pPr>
              <a:defRPr>
                <a:solidFill>
                  <a:srgbClr val="032B58"/>
                </a:solidFill>
              </a:defRPr>
            </a:lvl1pPr>
          </a:lstStyle>
          <a:p>
            <a:pPr>
              <a:defRPr/>
            </a:pPr>
            <a:fld id="{014CCBCC-5023-42FE-961C-CA80C0F1F01F}" type="slidenum">
              <a:rPr lang="es-ES" smtClean="0"/>
              <a:pPr>
                <a:defRPr/>
              </a:pPr>
              <a:t>‹nr.›</a:t>
            </a:fld>
            <a:endParaRPr lang="es-ES" dirty="0"/>
          </a:p>
        </p:txBody>
      </p:sp>
    </p:spTree>
    <p:extLst>
      <p:ext uri="{BB962C8B-B14F-4D97-AF65-F5344CB8AC3E}">
        <p14:creationId xmlns:p14="http://schemas.microsoft.com/office/powerpoint/2010/main" val="16626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52736"/>
            <a:ext cx="7772400" cy="1362075"/>
          </a:xfrm>
        </p:spPr>
        <p:txBody>
          <a:bodyPr anchor="t"/>
          <a:lstStyle>
            <a:lvl1pPr algn="ctr">
              <a:defRPr sz="3200" b="1" cap="all">
                <a:solidFill>
                  <a:srgbClr val="032B58"/>
                </a:solidFill>
              </a:defRPr>
            </a:lvl1pPr>
          </a:lstStyle>
          <a:p>
            <a:r>
              <a:rPr lang="es-ES"/>
              <a:t>Haga clic para modificar el estilo de título del patrón</a:t>
            </a:r>
            <a:endParaRPr lang="es-ES" dirty="0"/>
          </a:p>
        </p:txBody>
      </p:sp>
      <p:sp>
        <p:nvSpPr>
          <p:cNvPr id="3" name="2 Marcador de texto"/>
          <p:cNvSpPr>
            <a:spLocks noGrp="1"/>
          </p:cNvSpPr>
          <p:nvPr>
            <p:ph type="body" idx="1"/>
          </p:nvPr>
        </p:nvSpPr>
        <p:spPr>
          <a:xfrm>
            <a:off x="683568" y="35730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D61D127A-754A-4D62-AD34-55B67BF4D8B5}" type="slidenum">
              <a:rPr lang="es-ES" smtClean="0"/>
              <a:pPr>
                <a:defRPr/>
              </a:pPr>
              <a:t>‹nr.›</a:t>
            </a:fld>
            <a:endParaRPr lang="es-ES" dirty="0"/>
          </a:p>
        </p:txBody>
      </p:sp>
    </p:spTree>
    <p:extLst>
      <p:ext uri="{BB962C8B-B14F-4D97-AF65-F5344CB8AC3E}">
        <p14:creationId xmlns:p14="http://schemas.microsoft.com/office/powerpoint/2010/main" val="16563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32B58"/>
                </a:solidFill>
              </a:defRPr>
            </a:lvl1pPr>
          </a:lstStyle>
          <a:p>
            <a:r>
              <a:rPr lang="es-ES"/>
              <a:t>Haga clic para modificar el estilo de título del patrón</a:t>
            </a:r>
            <a:endParaRPr lang="es-ES" dirty="0"/>
          </a:p>
        </p:txBody>
      </p:sp>
      <p:sp>
        <p:nvSpPr>
          <p:cNvPr id="3" name="2 Marcador de contenido"/>
          <p:cNvSpPr>
            <a:spLocks noGrp="1"/>
          </p:cNvSpPr>
          <p:nvPr>
            <p:ph sz="half" idx="1"/>
          </p:nvPr>
        </p:nvSpPr>
        <p:spPr>
          <a:xfrm>
            <a:off x="533400" y="2438400"/>
            <a:ext cx="3894584" cy="3429000"/>
          </a:xfrm>
        </p:spPr>
        <p:txBody>
          <a:bodyPr/>
          <a:lstStyle>
            <a:lvl1pPr>
              <a:buFont typeface="Wingdings" pitchFamily="2" charset="2"/>
              <a:buChar char="q"/>
              <a:defRPr sz="2800">
                <a:solidFill>
                  <a:srgbClr val="032B58"/>
                </a:solidFill>
              </a:defRPr>
            </a:lvl1pPr>
            <a:lvl2pPr>
              <a:defRPr sz="2400">
                <a:solidFill>
                  <a:srgbClr val="032B58"/>
                </a:solidFill>
              </a:defRPr>
            </a:lvl2pPr>
            <a:lvl3pPr>
              <a:defRPr sz="2000">
                <a:solidFill>
                  <a:srgbClr val="032B58"/>
                </a:solidFill>
              </a:defRPr>
            </a:lvl3pPr>
            <a:lvl4pPr algn="ctr">
              <a:defRPr sz="1800">
                <a:solidFill>
                  <a:srgbClr val="032B58"/>
                </a:solidFill>
              </a:defRPr>
            </a:lvl4pPr>
            <a:lvl5pPr>
              <a:defRPr sz="1800">
                <a:solidFill>
                  <a:srgbClr val="032B58"/>
                </a:solidFill>
              </a:defRPr>
            </a:lvl5pPr>
            <a:lvl6pPr>
              <a:defRPr sz="1800">
                <a:solidFill>
                  <a:srgbClr val="041E3F"/>
                </a:solidFill>
              </a:defRPr>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contenido"/>
          <p:cNvSpPr>
            <a:spLocks noGrp="1"/>
          </p:cNvSpPr>
          <p:nvPr>
            <p:ph sz="half" idx="2"/>
          </p:nvPr>
        </p:nvSpPr>
        <p:spPr>
          <a:xfrm>
            <a:off x="4495800" y="2438400"/>
            <a:ext cx="3810000" cy="3429000"/>
          </a:xfrm>
        </p:spPr>
        <p:txBody>
          <a:bodyPr/>
          <a:lstStyle>
            <a:lvl1pPr>
              <a:buFont typeface="Wingdings" pitchFamily="2" charset="2"/>
              <a:buChar char="q"/>
              <a:defRPr sz="2800">
                <a:solidFill>
                  <a:srgbClr val="032B58"/>
                </a:solidFill>
              </a:defRPr>
            </a:lvl1pPr>
            <a:lvl2pPr>
              <a:defRPr sz="2400">
                <a:solidFill>
                  <a:srgbClr val="032B58"/>
                </a:solidFill>
              </a:defRPr>
            </a:lvl2pPr>
            <a:lvl3pPr>
              <a:defRPr sz="2000">
                <a:solidFill>
                  <a:srgbClr val="032B58"/>
                </a:solidFill>
              </a:defRPr>
            </a:lvl3pPr>
            <a:lvl4pPr>
              <a:defRPr sz="1800">
                <a:solidFill>
                  <a:srgbClr val="032B58"/>
                </a:solidFill>
              </a:defRPr>
            </a:lvl4pPr>
            <a:lvl5pPr>
              <a:defRPr sz="1800">
                <a:solidFill>
                  <a:srgbClr val="032B58"/>
                </a:solidFill>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a:ln/>
        </p:spPr>
        <p:txBody>
          <a:bodyPr/>
          <a:lstStyle>
            <a:lvl1pPr>
              <a:defRPr>
                <a:solidFill>
                  <a:srgbClr val="032B58"/>
                </a:solidFill>
              </a:defRPr>
            </a:lvl1pPr>
          </a:lstStyle>
          <a:p>
            <a:pPr>
              <a:defRPr/>
            </a:pPr>
            <a:fld id="{4049EE48-8E04-404B-99B8-48B8609AA644}" type="slidenum">
              <a:rPr lang="es-ES" smtClean="0"/>
              <a:pPr>
                <a:defRPr/>
              </a:pPr>
              <a:t>‹nr.›</a:t>
            </a:fld>
            <a:endParaRPr lang="es-ES" dirty="0"/>
          </a:p>
        </p:txBody>
      </p:sp>
    </p:spTree>
    <p:extLst>
      <p:ext uri="{BB962C8B-B14F-4D97-AF65-F5344CB8AC3E}">
        <p14:creationId xmlns:p14="http://schemas.microsoft.com/office/powerpoint/2010/main" val="33651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buFont typeface="Wingdings" pitchFamily="2" charset="2"/>
              <a:buChar char="q"/>
              <a:defRPr sz="2400"/>
            </a:lvl1pPr>
            <a:lvl2pPr>
              <a:defRPr sz="2000"/>
            </a:lvl2pPr>
            <a:lvl3pPr>
              <a:buFont typeface="Arial" pitchFamily="34" charset="0"/>
              <a:buChar char="•"/>
              <a:defRPr sz="1800"/>
            </a:lvl3pPr>
            <a:lvl4pPr>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buFont typeface="Wingdings" pitchFamily="2" charset="2"/>
              <a:buChar char="q"/>
              <a:defRPr sz="2400"/>
            </a:lvl1pPr>
            <a:lvl2pPr>
              <a:defRPr sz="2000"/>
            </a:lvl2pPr>
            <a:lvl3pPr>
              <a:buFont typeface="Arial" pitchFamily="34" charset="0"/>
              <a:buChar char="•"/>
              <a:defRPr sz="1800"/>
            </a:lvl3pPr>
            <a:lvl4pPr>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Rectangle 5"/>
          <p:cNvSpPr>
            <a:spLocks noGrp="1" noChangeArrowheads="1"/>
          </p:cNvSpPr>
          <p:nvPr>
            <p:ph type="ftr" sz="quarter" idx="10"/>
          </p:nvPr>
        </p:nvSpPr>
        <p:spPr/>
        <p:txBody>
          <a:bodyPr/>
          <a:lstStyle>
            <a:lvl1pPr>
              <a:defRPr/>
            </a:lvl1pPr>
          </a:lstStyle>
          <a:p>
            <a:pPr>
              <a:defRPr/>
            </a:pPr>
            <a:r>
              <a:rPr lang="es-ES" dirty="0"/>
              <a:t>Inserte pie de página</a:t>
            </a:r>
          </a:p>
        </p:txBody>
      </p:sp>
      <p:sp>
        <p:nvSpPr>
          <p:cNvPr id="8" name="Rectangle 7"/>
          <p:cNvSpPr>
            <a:spLocks noGrp="1" noChangeArrowheads="1"/>
          </p:cNvSpPr>
          <p:nvPr>
            <p:ph type="sldNum" sz="quarter" idx="11"/>
          </p:nvPr>
        </p:nvSpPr>
        <p:spPr/>
        <p:txBody>
          <a:bodyPr/>
          <a:lstStyle>
            <a:lvl1pPr>
              <a:defRPr/>
            </a:lvl1pPr>
          </a:lstStyle>
          <a:p>
            <a:pPr>
              <a:defRPr/>
            </a:pPr>
            <a:fld id="{A5E37379-C586-4B6E-A25B-4F1460CD38C1}" type="slidenum">
              <a:rPr lang="es-ES" smtClean="0"/>
              <a:pPr>
                <a:defRPr/>
              </a:pPr>
              <a:t>‹nr.›</a:t>
            </a:fld>
            <a:endParaRPr lang="es-ES" dirty="0"/>
          </a:p>
        </p:txBody>
      </p:sp>
    </p:spTree>
    <p:extLst>
      <p:ext uri="{BB962C8B-B14F-4D97-AF65-F5344CB8AC3E}">
        <p14:creationId xmlns:p14="http://schemas.microsoft.com/office/powerpoint/2010/main" val="89424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32B58"/>
                </a:solidFill>
              </a:defRPr>
            </a:lvl1pPr>
          </a:lstStyle>
          <a:p>
            <a:r>
              <a:rPr lang="es-ES"/>
              <a:t>Haga clic para modificar el estilo de título del patrón</a:t>
            </a:r>
            <a:endParaRPr lang="es-ES" dirty="0"/>
          </a:p>
        </p:txBody>
      </p:sp>
      <p:sp>
        <p:nvSpPr>
          <p:cNvPr id="3"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4" name="Rectangle 7"/>
          <p:cNvSpPr>
            <a:spLocks noGrp="1" noChangeArrowheads="1"/>
          </p:cNvSpPr>
          <p:nvPr>
            <p:ph type="sldNum" sz="quarter" idx="11"/>
          </p:nvPr>
        </p:nvSpPr>
        <p:spPr>
          <a:ln/>
        </p:spPr>
        <p:txBody>
          <a:bodyPr/>
          <a:lstStyle>
            <a:lvl1pPr>
              <a:defRPr>
                <a:solidFill>
                  <a:srgbClr val="032B58"/>
                </a:solidFill>
              </a:defRPr>
            </a:lvl1pPr>
          </a:lstStyle>
          <a:p>
            <a:pPr>
              <a:defRPr/>
            </a:pPr>
            <a:fld id="{DF54DB73-13D5-4558-A536-60F0496767AA}" type="slidenum">
              <a:rPr lang="es-ES" smtClean="0"/>
              <a:pPr>
                <a:defRPr/>
              </a:pPr>
              <a:t>‹nr.›</a:t>
            </a:fld>
            <a:endParaRPr lang="es-ES" dirty="0"/>
          </a:p>
        </p:txBody>
      </p:sp>
    </p:spTree>
    <p:extLst>
      <p:ext uri="{BB962C8B-B14F-4D97-AF65-F5344CB8AC3E}">
        <p14:creationId xmlns:p14="http://schemas.microsoft.com/office/powerpoint/2010/main" val="87675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3" name="Rectangle 7"/>
          <p:cNvSpPr>
            <a:spLocks noGrp="1" noChangeArrowheads="1"/>
          </p:cNvSpPr>
          <p:nvPr>
            <p:ph type="sldNum" sz="quarter" idx="11"/>
          </p:nvPr>
        </p:nvSpPr>
        <p:spPr/>
        <p:txBody>
          <a:bodyPr/>
          <a:lstStyle>
            <a:lvl1pPr>
              <a:defRPr>
                <a:solidFill>
                  <a:srgbClr val="032B58"/>
                </a:solidFill>
              </a:defRPr>
            </a:lvl1pPr>
          </a:lstStyle>
          <a:p>
            <a:pPr>
              <a:defRPr/>
            </a:pPr>
            <a:fld id="{031C83D2-F027-4E35-B960-4F6D60DAE900}" type="slidenum">
              <a:rPr lang="es-ES" smtClean="0"/>
              <a:pPr>
                <a:defRPr/>
              </a:pPr>
              <a:t>‹nr.›</a:t>
            </a:fld>
            <a:endParaRPr lang="es-ES" dirty="0"/>
          </a:p>
        </p:txBody>
      </p:sp>
    </p:spTree>
    <p:extLst>
      <p:ext uri="{BB962C8B-B14F-4D97-AF65-F5344CB8AC3E}">
        <p14:creationId xmlns:p14="http://schemas.microsoft.com/office/powerpoint/2010/main" val="292136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7920880" cy="648072"/>
          </a:xfrm>
        </p:spPr>
        <p:txBody>
          <a:bodyPr anchor="b"/>
          <a:lstStyle>
            <a:lvl1pPr algn="ctr">
              <a:defRPr sz="2000" b="1">
                <a:solidFill>
                  <a:srgbClr val="032B58"/>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3575050" y="2060848"/>
            <a:ext cx="5111750" cy="4065315"/>
          </a:xfrm>
        </p:spPr>
        <p:txBody>
          <a:bodyPr/>
          <a:lstStyle>
            <a:lvl1pPr>
              <a:buClr>
                <a:srgbClr val="041E3F"/>
              </a:buClr>
              <a:buFont typeface="Wingdings" pitchFamily="2" charset="2"/>
              <a:buChar char="q"/>
              <a:defRPr sz="3200">
                <a:solidFill>
                  <a:srgbClr val="032B58"/>
                </a:solidFill>
              </a:defRPr>
            </a:lvl1pPr>
            <a:lvl2pPr>
              <a:buClr>
                <a:srgbClr val="041E3F"/>
              </a:buClr>
              <a:buFont typeface="Wingdings" pitchFamily="2" charset="2"/>
              <a:buChar char="§"/>
              <a:defRPr sz="2800">
                <a:solidFill>
                  <a:srgbClr val="032B58"/>
                </a:solidFill>
              </a:defRPr>
            </a:lvl2pPr>
            <a:lvl3pPr>
              <a:buClr>
                <a:srgbClr val="041E3F"/>
              </a:buClr>
              <a:buFont typeface="Arial" pitchFamily="34" charset="0"/>
              <a:buChar char="•"/>
              <a:defRPr sz="2400">
                <a:solidFill>
                  <a:srgbClr val="032B58"/>
                </a:solidFill>
              </a:defRPr>
            </a:lvl3pPr>
            <a:lvl4pPr marL="1714500" indent="-342900">
              <a:buClr>
                <a:srgbClr val="041E3F"/>
              </a:buClr>
              <a:buFont typeface="Wingdings" panose="05000000000000000000" pitchFamily="2" charset="2"/>
              <a:buChar char="ü"/>
              <a:defRPr sz="2000" baseline="0">
                <a:solidFill>
                  <a:srgbClr val="032B58"/>
                </a:solidFill>
              </a:defRPr>
            </a:lvl4pPr>
            <a:lvl5pPr>
              <a:buClr>
                <a:srgbClr val="041E3F"/>
              </a:buClr>
              <a:buFont typeface="Courier New" pitchFamily="49" charset="0"/>
              <a:buChar char="o"/>
              <a:defRPr sz="2000">
                <a:solidFill>
                  <a:srgbClr val="032B58"/>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texto"/>
          <p:cNvSpPr>
            <a:spLocks noGrp="1"/>
          </p:cNvSpPr>
          <p:nvPr>
            <p:ph type="body" sz="half" idx="2"/>
          </p:nvPr>
        </p:nvSpPr>
        <p:spPr>
          <a:xfrm>
            <a:off x="457200" y="2060848"/>
            <a:ext cx="3008313" cy="4065315"/>
          </a:xfrm>
        </p:spPr>
        <p:txBody>
          <a:bodyPr/>
          <a:lstStyle>
            <a:lvl1pPr marL="0" indent="0">
              <a:buNone/>
              <a:defRPr sz="1400">
                <a:solidFill>
                  <a:srgbClr val="032B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a:ln/>
        </p:spPr>
        <p:txBody>
          <a:bodyPr/>
          <a:lstStyle>
            <a:lvl1pPr>
              <a:defRPr>
                <a:solidFill>
                  <a:srgbClr val="032B58"/>
                </a:solidFill>
              </a:defRPr>
            </a:lvl1pPr>
          </a:lstStyle>
          <a:p>
            <a:pPr>
              <a:defRPr/>
            </a:pPr>
            <a:fld id="{858D2955-3B0E-404F-AD73-6DAF2D5EA93D}" type="slidenum">
              <a:rPr lang="es-ES" smtClean="0"/>
              <a:pPr>
                <a:defRPr/>
              </a:pPr>
              <a:t>‹nr.›</a:t>
            </a:fld>
            <a:endParaRPr lang="es-ES" dirty="0"/>
          </a:p>
        </p:txBody>
      </p:sp>
    </p:spTree>
    <p:extLst>
      <p:ext uri="{BB962C8B-B14F-4D97-AF65-F5344CB8AC3E}">
        <p14:creationId xmlns:p14="http://schemas.microsoft.com/office/powerpoint/2010/main" val="236908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55576" y="908720"/>
            <a:ext cx="7272808" cy="576064"/>
          </a:xfrm>
        </p:spPr>
        <p:txBody>
          <a:bodyPr anchor="b"/>
          <a:lstStyle>
            <a:lvl1pPr algn="ctr">
              <a:defRPr sz="2000" b="1"/>
            </a:lvl1pPr>
          </a:lstStyle>
          <a:p>
            <a:r>
              <a:rPr lang="es-ES"/>
              <a:t>Haga clic para modificar el estilo de título del patrón</a:t>
            </a:r>
            <a:endParaRPr lang="es-ES" dirty="0"/>
          </a:p>
        </p:txBody>
      </p:sp>
      <p:sp>
        <p:nvSpPr>
          <p:cNvPr id="3" name="2 Marcador de posición de imagen"/>
          <p:cNvSpPr>
            <a:spLocks noGrp="1"/>
          </p:cNvSpPr>
          <p:nvPr>
            <p:ph type="pic" idx="1"/>
          </p:nvPr>
        </p:nvSpPr>
        <p:spPr>
          <a:xfrm>
            <a:off x="1763688" y="1988840"/>
            <a:ext cx="5486400" cy="2890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p:txBody>
          <a:bodyPr/>
          <a:lstStyle>
            <a:lvl1pPr>
              <a:defRPr>
                <a:solidFill>
                  <a:srgbClr val="032B58"/>
                </a:solidFill>
              </a:defRPr>
            </a:lvl1pPr>
          </a:lstStyle>
          <a:p>
            <a:pPr>
              <a:defRPr/>
            </a:pPr>
            <a:fld id="{0DE0BC99-5107-436F-9F3E-0EE7B73D8F25}" type="slidenum">
              <a:rPr lang="es-ES" smtClean="0"/>
              <a:pPr>
                <a:defRPr/>
              </a:pPr>
              <a:t>‹nr.›</a:t>
            </a:fld>
            <a:endParaRPr lang="es-ES" dirty="0"/>
          </a:p>
        </p:txBody>
      </p:sp>
    </p:spTree>
    <p:extLst>
      <p:ext uri="{BB962C8B-B14F-4D97-AF65-F5344CB8AC3E}">
        <p14:creationId xmlns:p14="http://schemas.microsoft.com/office/powerpoint/2010/main" val="87420484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96975"/>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dirty="0"/>
              <a:t>INDICE</a:t>
            </a:r>
            <a:endParaRPr lang="es-ES" dirty="0"/>
          </a:p>
        </p:txBody>
      </p:sp>
      <p:sp>
        <p:nvSpPr>
          <p:cNvPr id="1029" name="Rectangle 5"/>
          <p:cNvSpPr>
            <a:spLocks noGrp="1" noChangeArrowheads="1"/>
          </p:cNvSpPr>
          <p:nvPr>
            <p:ph type="ftr" sz="quarter" idx="3"/>
          </p:nvPr>
        </p:nvSpPr>
        <p:spPr bwMode="auto">
          <a:xfrm>
            <a:off x="395536" y="6544816"/>
            <a:ext cx="4464496" cy="268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dirty="0" smtClean="0">
                <a:solidFill>
                  <a:srgbClr val="3D4E84"/>
                </a:solidFill>
                <a:effectLst/>
                <a:latin typeface="Candara" pitchFamily="34" charset="0"/>
              </a:defRPr>
            </a:lvl1pPr>
          </a:lstStyle>
          <a:p>
            <a:pPr>
              <a:defRPr/>
            </a:pPr>
            <a:r>
              <a:rPr lang="es-ES" dirty="0"/>
              <a:t>Inserte pie de página</a:t>
            </a:r>
          </a:p>
        </p:txBody>
      </p:sp>
      <p:sp>
        <p:nvSpPr>
          <p:cNvPr id="1031" name="Rectangle 7"/>
          <p:cNvSpPr>
            <a:spLocks noGrp="1" noChangeArrowheads="1"/>
          </p:cNvSpPr>
          <p:nvPr>
            <p:ph type="sldNum" sz="quarter" idx="4"/>
          </p:nvPr>
        </p:nvSpPr>
        <p:spPr bwMode="auto">
          <a:xfrm>
            <a:off x="6934200" y="6525344"/>
            <a:ext cx="1886272" cy="260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3D4E84"/>
                </a:solidFill>
                <a:effectLst/>
                <a:latin typeface="Candara" pitchFamily="34" charset="0"/>
              </a:defRPr>
            </a:lvl1pPr>
          </a:lstStyle>
          <a:p>
            <a:pPr>
              <a:defRPr/>
            </a:pPr>
            <a:fld id="{511B3B7F-8647-4575-AD40-ACDC3E7657BF}" type="slidenum">
              <a:rPr lang="es-ES" smtClean="0"/>
              <a:pPr>
                <a:defRPr/>
              </a:pPr>
              <a:t>‹nr.›</a:t>
            </a:fld>
            <a:endParaRPr lang="es-ES" dirty="0"/>
          </a:p>
        </p:txBody>
      </p:sp>
      <p:sp>
        <p:nvSpPr>
          <p:cNvPr id="2" name="Rectangle 9"/>
          <p:cNvSpPr>
            <a:spLocks noGrp="1" noChangeArrowheads="1"/>
          </p:cNvSpPr>
          <p:nvPr>
            <p:ph type="body" idx="1"/>
          </p:nvPr>
        </p:nvSpPr>
        <p:spPr bwMode="auto">
          <a:xfrm>
            <a:off x="533400" y="24384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a:t>
            </a:r>
            <a:r>
              <a:rPr lang="es-ES" dirty="0" err="1"/>
              <a:t>phjghjhjara</a:t>
            </a:r>
            <a:r>
              <a:rPr lang="es-ES" dirty="0"/>
              <a:t>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a:p>
            <a:pPr lvl="4"/>
            <a:endParaRPr lang="es-ES" dirty="0"/>
          </a:p>
        </p:txBody>
      </p:sp>
      <p:cxnSp>
        <p:nvCxnSpPr>
          <p:cNvPr id="1030" name="AutoShape 12"/>
          <p:cNvCxnSpPr>
            <a:cxnSpLocks noChangeShapeType="1"/>
          </p:cNvCxnSpPr>
          <p:nvPr/>
        </p:nvCxnSpPr>
        <p:spPr bwMode="auto">
          <a:xfrm flipV="1">
            <a:off x="488950" y="914400"/>
            <a:ext cx="882650" cy="152400"/>
          </a:xfrm>
          <a:prstGeom prst="straightConnector1">
            <a:avLst/>
          </a:prstGeom>
          <a:noFill/>
          <a:ln w="9525">
            <a:noFill/>
            <a:round/>
            <a:headEnd/>
            <a:tailEnd/>
          </a:ln>
        </p:spPr>
      </p:cxnSp>
      <p:sp>
        <p:nvSpPr>
          <p:cNvPr id="1038" name="Line 14"/>
          <p:cNvSpPr>
            <a:spLocks noChangeShapeType="1"/>
          </p:cNvSpPr>
          <p:nvPr/>
        </p:nvSpPr>
        <p:spPr bwMode="auto">
          <a:xfrm>
            <a:off x="533400" y="5867400"/>
            <a:ext cx="8229600" cy="0"/>
          </a:xfrm>
          <a:prstGeom prst="line">
            <a:avLst/>
          </a:prstGeom>
          <a:noFill/>
          <a:ln w="9525">
            <a:no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040" name="Line 16"/>
          <p:cNvSpPr>
            <a:spLocks noChangeShapeType="1"/>
          </p:cNvSpPr>
          <p:nvPr/>
        </p:nvSpPr>
        <p:spPr bwMode="auto">
          <a:xfrm flipV="1">
            <a:off x="533400" y="2209800"/>
            <a:ext cx="7848600" cy="76200"/>
          </a:xfrm>
          <a:prstGeom prst="line">
            <a:avLst/>
          </a:prstGeom>
          <a:noFill/>
          <a:ln w="9525">
            <a:no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042" name="Line 18"/>
          <p:cNvSpPr>
            <a:spLocks noChangeShapeType="1"/>
          </p:cNvSpPr>
          <p:nvPr/>
        </p:nvSpPr>
        <p:spPr bwMode="auto">
          <a:xfrm flipV="1">
            <a:off x="395536" y="6525344"/>
            <a:ext cx="8382000" cy="0"/>
          </a:xfrm>
          <a:prstGeom prst="line">
            <a:avLst/>
          </a:prstGeom>
          <a:noFill/>
          <a:ln w="28575">
            <a:solidFill>
              <a:schemeClr val="bg1">
                <a:lumMod val="75000"/>
              </a:schemeClr>
            </a:solid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pic>
        <p:nvPicPr>
          <p:cNvPr id="13" name="12 Imagen" descr="C:\Users\avalls\Desktop\Materiales a ser cambiados\Logos AECOM nuevos\Logo 1.jpg"/>
          <p:cNvPicPr/>
          <p:nvPr userDrawn="1"/>
        </p:nvPicPr>
        <p:blipFill>
          <a:blip r:embed="rId15" cstate="print">
            <a:clrChange>
              <a:clrFrom>
                <a:srgbClr val="FFFFFF"/>
              </a:clrFrom>
              <a:clrTo>
                <a:srgbClr val="FFFFFF">
                  <a:alpha val="0"/>
                </a:srgbClr>
              </a:clrTo>
            </a:clrChange>
          </a:blip>
          <a:srcRect l="8424" t="13581" r="7790"/>
          <a:stretch>
            <a:fillRect/>
          </a:stretch>
        </p:blipFill>
        <p:spPr bwMode="auto">
          <a:xfrm>
            <a:off x="7380312" y="332656"/>
            <a:ext cx="1068754" cy="487432"/>
          </a:xfrm>
          <a:prstGeom prst="rect">
            <a:avLst/>
          </a:prstGeom>
          <a:noFill/>
          <a:ln w="9525">
            <a:noFill/>
            <a:miter lim="800000"/>
            <a:headEnd/>
            <a:tailEnd/>
          </a:ln>
        </p:spPr>
      </p:pic>
    </p:spTree>
    <p:extLst>
      <p:ext uri="{BB962C8B-B14F-4D97-AF65-F5344CB8AC3E}">
        <p14:creationId xmlns:p14="http://schemas.microsoft.com/office/powerpoint/2010/main" val="201501882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hdr="0" dt="0"/>
  <p:txStyles>
    <p:title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p:titleStyle>
    <p:bodyStyle>
      <a:lvl1pPr marL="457200" indent="-457200" algn="l" rtl="0" eaLnBrk="1" fontAlgn="base" hangingPunct="1">
        <a:spcBef>
          <a:spcPct val="20000"/>
        </a:spcBef>
        <a:spcAft>
          <a:spcPct val="0"/>
        </a:spcAft>
        <a:buClr>
          <a:srgbClr val="000066"/>
        </a:buClr>
        <a:buFont typeface="+mj-lt"/>
        <a:buAutoNum type="arabicPeriod"/>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026"/>
          <p:cNvSpPr>
            <a:spLocks noGrp="1" noChangeArrowheads="1"/>
          </p:cNvSpPr>
          <p:nvPr>
            <p:ph type="ctrTitle"/>
          </p:nvPr>
        </p:nvSpPr>
        <p:spPr>
          <a:solidFill>
            <a:srgbClr val="2A295C"/>
          </a:solidFill>
        </p:spPr>
        <p:style>
          <a:lnRef idx="0">
            <a:scrgbClr r="0" g="0" b="0"/>
          </a:lnRef>
          <a:fillRef idx="1003">
            <a:schemeClr val="lt1"/>
          </a:fillRef>
          <a:effectRef idx="0">
            <a:scrgbClr r="0" g="0" b="0"/>
          </a:effectRef>
          <a:fontRef idx="major"/>
        </p:style>
        <p:txBody>
          <a:bodyPr/>
          <a:lstStyle/>
          <a:p>
            <a:pPr>
              <a:defRPr/>
            </a:pPr>
            <a:r>
              <a:rPr lang="en-US" dirty="0">
                <a:solidFill>
                  <a:schemeClr val="bg1"/>
                </a:solidFill>
              </a:rPr>
              <a:t>Institutionalizing RIA</a:t>
            </a:r>
          </a:p>
        </p:txBody>
      </p:sp>
      <p:sp>
        <p:nvSpPr>
          <p:cNvPr id="14341" name="Text Box 1032"/>
          <p:cNvSpPr txBox="1">
            <a:spLocks noChangeArrowheads="1"/>
          </p:cNvSpPr>
          <p:nvPr/>
        </p:nvSpPr>
        <p:spPr bwMode="auto">
          <a:xfrm>
            <a:off x="5220072" y="5713516"/>
            <a:ext cx="3382963" cy="630942"/>
          </a:xfrm>
          <a:prstGeom prst="rect">
            <a:avLst/>
          </a:prstGeom>
          <a:noFill/>
          <a:ln w="9525">
            <a:noFill/>
            <a:miter lim="800000"/>
            <a:headEnd/>
            <a:tailEnd/>
          </a:ln>
        </p:spPr>
        <p:txBody>
          <a:bodyPr>
            <a:spAutoFit/>
          </a:bodyPr>
          <a:lstStyle/>
          <a:p>
            <a:pPr algn="r">
              <a:spcBef>
                <a:spcPct val="50000"/>
              </a:spcBef>
            </a:pPr>
            <a:r>
              <a:rPr lang="en-US" sz="1400" dirty="0" err="1">
                <a:solidFill>
                  <a:srgbClr val="2A295C"/>
                </a:solidFill>
                <a:latin typeface="Gill Sans MT" pitchFamily="34" charset="0"/>
              </a:rPr>
              <a:t>drs.</a:t>
            </a:r>
            <a:r>
              <a:rPr lang="en-US" sz="1400" dirty="0">
                <a:solidFill>
                  <a:srgbClr val="2A295C"/>
                </a:solidFill>
                <a:latin typeface="Gill Sans MT" pitchFamily="34" charset="0"/>
              </a:rPr>
              <a:t> Kees R. Jonkheer</a:t>
            </a:r>
          </a:p>
          <a:p>
            <a:pPr algn="r">
              <a:spcBef>
                <a:spcPct val="50000"/>
              </a:spcBef>
            </a:pPr>
            <a:r>
              <a:rPr lang="en-US" sz="1400" dirty="0">
                <a:solidFill>
                  <a:srgbClr val="2A295C"/>
                </a:solidFill>
                <a:latin typeface="Gill Sans MT" pitchFamily="34" charset="0"/>
              </a:rPr>
              <a:t>24 September, 2019</a:t>
            </a:r>
          </a:p>
        </p:txBody>
      </p:sp>
      <p:sp>
        <p:nvSpPr>
          <p:cNvPr id="4" name="3 Rectángulo"/>
          <p:cNvSpPr/>
          <p:nvPr/>
        </p:nvSpPr>
        <p:spPr bwMode="auto">
          <a:xfrm>
            <a:off x="467544" y="5733256"/>
            <a:ext cx="3816424"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5" name="4 Rectángulo"/>
          <p:cNvSpPr/>
          <p:nvPr/>
        </p:nvSpPr>
        <p:spPr bwMode="auto">
          <a:xfrm>
            <a:off x="467544" y="5661248"/>
            <a:ext cx="3672408"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8" name="Afbeelding 7">
            <a:extLst>
              <a:ext uri="{FF2B5EF4-FFF2-40B4-BE49-F238E27FC236}">
                <a16:creationId xmlns:a16="http://schemas.microsoft.com/office/drawing/2014/main" id="{0DDC8725-77DF-4141-95DF-099463C5C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10" name="Afbeelding 9">
            <a:extLst>
              <a:ext uri="{FF2B5EF4-FFF2-40B4-BE49-F238E27FC236}">
                <a16:creationId xmlns:a16="http://schemas.microsoft.com/office/drawing/2014/main" id="{70D91613-44F9-4426-ADE7-E090EE9C537A}"/>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2974" y="1061457"/>
            <a:ext cx="7848600" cy="914400"/>
          </a:xfrm>
        </p:spPr>
        <p:txBody>
          <a:bodyPr/>
          <a:lstStyle/>
          <a:p>
            <a:r>
              <a:rPr lang="nl-NL" dirty="0" err="1"/>
              <a:t>Institutionalizing</a:t>
            </a:r>
            <a:r>
              <a:rPr lang="nl-NL" dirty="0"/>
              <a:t> RIA</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10</a:t>
            </a:fld>
            <a:endParaRPr lang="es-ES" dirty="0"/>
          </a:p>
        </p:txBody>
      </p:sp>
      <p:sp>
        <p:nvSpPr>
          <p:cNvPr id="8" name="Tijdelijke aanduiding voor inhoud 3"/>
          <p:cNvSpPr txBox="1">
            <a:spLocks/>
          </p:cNvSpPr>
          <p:nvPr/>
        </p:nvSpPr>
        <p:spPr bwMode="auto">
          <a:xfrm>
            <a:off x="611560" y="198884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r>
              <a:rPr lang="en-GB" b="0" kern="0" dirty="0"/>
              <a:t>Ministries present RIAs on an ongoing basis to the ROB</a:t>
            </a:r>
          </a:p>
          <a:p>
            <a:r>
              <a:rPr lang="en-GB" b="0" kern="0" dirty="0"/>
              <a:t>ROB assess the RIAs and give their feedback</a:t>
            </a:r>
          </a:p>
          <a:p>
            <a:r>
              <a:rPr lang="en-GB" b="0" kern="0" dirty="0"/>
              <a:t>This a practise of ex ante audit of RIAs</a:t>
            </a:r>
          </a:p>
          <a:p>
            <a:endParaRPr lang="en-GB" sz="1200" b="0" kern="0" dirty="0"/>
          </a:p>
          <a:p>
            <a:r>
              <a:rPr lang="en-GB" b="0" kern="0" dirty="0"/>
              <a:t>The ministries have an incentive to collaborate with the ROB, in order to get their legislative proposals passed.</a:t>
            </a:r>
          </a:p>
          <a:p>
            <a:r>
              <a:rPr lang="en-GB" b="0" kern="0" dirty="0"/>
              <a:t>An ROB should make transparent the benefits of RIA, by highlighting the merits and benefits for business climate (making the case for RIA)</a:t>
            </a:r>
          </a:p>
          <a:p>
            <a:endParaRPr lang="en-GB" sz="1200" b="0" kern="0" dirty="0"/>
          </a:p>
          <a:p>
            <a:r>
              <a:rPr lang="en-GB" b="0" kern="0" dirty="0"/>
              <a:t>Current practise: only ex post RIAs on a selection of issues?  Or, towards a practise of early deployment of RIA in the regulatory process? (start at drafting Principals, or: RIA applied in drafting Bill stage?)</a:t>
            </a:r>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10" name="Afbeelding 9">
            <a:extLst>
              <a:ext uri="{FF2B5EF4-FFF2-40B4-BE49-F238E27FC236}">
                <a16:creationId xmlns:a16="http://schemas.microsoft.com/office/drawing/2014/main" id="{EF2BC5B5-C289-4798-81EB-A49C7BF6196B}"/>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39612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2974" y="1061457"/>
            <a:ext cx="7848600" cy="914400"/>
          </a:xfrm>
        </p:spPr>
        <p:txBody>
          <a:bodyPr/>
          <a:lstStyle/>
          <a:p>
            <a:r>
              <a:rPr lang="nl-NL" dirty="0" err="1"/>
              <a:t>Institutionalizing</a:t>
            </a:r>
            <a:r>
              <a:rPr lang="nl-NL" dirty="0"/>
              <a:t> RIA</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11</a:t>
            </a:fld>
            <a:endParaRPr lang="es-ES" dirty="0"/>
          </a:p>
        </p:txBody>
      </p:sp>
      <p:sp>
        <p:nvSpPr>
          <p:cNvPr id="8" name="Tijdelijke aanduiding voor inhoud 3"/>
          <p:cNvSpPr txBox="1">
            <a:spLocks/>
          </p:cNvSpPr>
          <p:nvPr/>
        </p:nvSpPr>
        <p:spPr bwMode="auto">
          <a:xfrm>
            <a:off x="611560" y="1988840"/>
            <a:ext cx="7890014"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r>
              <a:rPr lang="en-GB" b="0" kern="0" dirty="0"/>
              <a:t>How to develop an effective RIA team with officers from Government Institutions?</a:t>
            </a:r>
          </a:p>
          <a:p>
            <a:endParaRPr lang="en-GB" b="0" kern="0" dirty="0"/>
          </a:p>
          <a:p>
            <a:r>
              <a:rPr lang="en-GB" b="0" kern="0" dirty="0"/>
              <a:t>Coordinating actions with multiple Government Institutions</a:t>
            </a:r>
          </a:p>
          <a:p>
            <a:endParaRPr lang="en-GB" b="0" kern="0" dirty="0"/>
          </a:p>
          <a:p>
            <a:r>
              <a:rPr lang="en-GB" b="0" kern="0" dirty="0"/>
              <a:t>Communication with stakeholders</a:t>
            </a:r>
          </a:p>
          <a:p>
            <a:endParaRPr lang="en-GB" b="0" kern="0" dirty="0"/>
          </a:p>
          <a:p>
            <a:endParaRPr lang="en-GB" b="0" kern="0" dirty="0"/>
          </a:p>
          <a:p>
            <a:pPr marL="0" indent="0" algn="ctr">
              <a:buNone/>
            </a:pPr>
            <a:r>
              <a:rPr lang="en-GB" kern="0" dirty="0"/>
              <a:t>Can only effectively be done in a framework and infrastructure in which the ROB mandate is well-established, and unchallenged</a:t>
            </a:r>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10" name="Afbeelding 9">
            <a:extLst>
              <a:ext uri="{FF2B5EF4-FFF2-40B4-BE49-F238E27FC236}">
                <a16:creationId xmlns:a16="http://schemas.microsoft.com/office/drawing/2014/main" id="{FD7A8392-2625-4D69-8F4A-F1DE679C991F}"/>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56257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576081"/>
            <a:ext cx="7848600" cy="914400"/>
          </a:xfrm>
        </p:spPr>
        <p:txBody>
          <a:bodyPr/>
          <a:lstStyle/>
          <a:p>
            <a:r>
              <a:rPr lang="nl-NL" dirty="0" err="1"/>
              <a:t>Securing</a:t>
            </a:r>
            <a:r>
              <a:rPr lang="nl-NL" dirty="0"/>
              <a:t> </a:t>
            </a:r>
            <a:br>
              <a:rPr lang="nl-NL" dirty="0"/>
            </a:br>
            <a:r>
              <a:rPr lang="nl-NL" dirty="0" err="1"/>
              <a:t>Regulatory</a:t>
            </a:r>
            <a:r>
              <a:rPr lang="nl-NL" dirty="0"/>
              <a:t> Impact Assessment </a:t>
            </a:r>
            <a:r>
              <a:rPr lang="nl-NL" dirty="0" err="1"/>
              <a:t>Practise</a:t>
            </a:r>
            <a:endParaRPr lang="en-GB" dirty="0"/>
          </a:p>
        </p:txBody>
      </p:sp>
      <p:sp>
        <p:nvSpPr>
          <p:cNvPr id="3" name="Tijdelijke aanduiding voor inhoud 2"/>
          <p:cNvSpPr>
            <a:spLocks noGrp="1"/>
          </p:cNvSpPr>
          <p:nvPr>
            <p:ph idx="1"/>
          </p:nvPr>
        </p:nvSpPr>
        <p:spPr>
          <a:xfrm>
            <a:off x="518592" y="1440160"/>
            <a:ext cx="7926854" cy="3429000"/>
          </a:xfrm>
        </p:spPr>
        <p:txBody>
          <a:bodyPr/>
          <a:lstStyle/>
          <a:p>
            <a:pPr marL="0" indent="0">
              <a:buNone/>
            </a:pPr>
            <a:r>
              <a:rPr lang="en-US" dirty="0"/>
              <a:t>Six criteria Securing RIA </a:t>
            </a:r>
            <a:r>
              <a:rPr lang="en-US" dirty="0" err="1"/>
              <a:t>Practise</a:t>
            </a:r>
            <a:r>
              <a:rPr lang="en-US" dirty="0"/>
              <a:t>:</a:t>
            </a:r>
          </a:p>
          <a:p>
            <a:pPr>
              <a:buFont typeface="+mj-lt"/>
              <a:buAutoNum type="arabicPeriod"/>
            </a:pPr>
            <a:r>
              <a:rPr lang="en-US" sz="1600" b="1" dirty="0"/>
              <a:t>An administrative unit within each department is responsible for Regulatory Impact Assessment </a:t>
            </a:r>
            <a:r>
              <a:rPr lang="en-US" sz="1600" b="1" dirty="0" err="1"/>
              <a:t>practise</a:t>
            </a:r>
            <a:r>
              <a:rPr lang="en-US" sz="1600" dirty="0"/>
              <a:t>. Departments choose the shape of this unit. For example, by random sampling control can be performed by a central unit within a ministry, but it could also be done by local coordinators. The aim is that the department as soon as possible know where and when it goes wrong and then can intervene appropriately.</a:t>
            </a:r>
          </a:p>
          <a:p>
            <a:pPr>
              <a:buFont typeface="+mj-lt"/>
              <a:buAutoNum type="arabicPeriod"/>
            </a:pPr>
            <a:r>
              <a:rPr lang="en-US" sz="1600" b="1" dirty="0"/>
              <a:t>Conducting a RIA remains a separate key component to avoid that attention for RIA is buried under other aspects of legislation, or government administration</a:t>
            </a:r>
            <a:r>
              <a:rPr lang="en-US" sz="1600" dirty="0"/>
              <a:t>. Intention of this is that RIA is not one of the many key points of regulatory process. That can be subject to change of Agendas or (lack of) budget. Even within a different governmental framework key RIA questions must always be asked and answered on proposed legislation.</a:t>
            </a:r>
          </a:p>
          <a:p>
            <a:pPr>
              <a:buFont typeface="+mj-lt"/>
              <a:buAutoNum type="arabicPeriod"/>
            </a:pPr>
            <a:r>
              <a:rPr lang="en-US" sz="1600" b="1" dirty="0"/>
              <a:t>The responsibility for the RIA control and, more generally, for (minimal) administrative costs within a department should be dedicated specifically to a member of the departmental high-level management (</a:t>
            </a:r>
            <a:r>
              <a:rPr lang="en-US" sz="1600" b="1" dirty="0" err="1"/>
              <a:t>f.e</a:t>
            </a:r>
            <a:r>
              <a:rPr lang="en-US" sz="1600" b="1" dirty="0"/>
              <a:t>. Secretary-General and Director-General of the Ministry). </a:t>
            </a:r>
            <a:r>
              <a:rPr lang="en-US" sz="1600" dirty="0"/>
              <a:t>This authoritative person has enough support to establish </a:t>
            </a:r>
            <a:r>
              <a:rPr lang="en-US" sz="1600"/>
              <a:t>a RIA </a:t>
            </a:r>
            <a:r>
              <a:rPr lang="en-US" sz="1600" dirty="0"/>
              <a:t>unit within the department. The aim is that someone is ultimately responsible and accountable for departmental RIA results and efforts. This person must be in a position towards colleagues in a working relation that allows for submitting advice on lack of attention. This person must get input from the departmental RIA coordinators on the state of affairs.</a:t>
            </a:r>
          </a:p>
          <a:p>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12</a:t>
            </a:fld>
            <a:endParaRPr lang="es-ES" dirty="0"/>
          </a:p>
        </p:txBody>
      </p:sp>
      <p:pic>
        <p:nvPicPr>
          <p:cNvPr id="7" name="Afbeelding 6">
            <a:extLst>
              <a:ext uri="{FF2B5EF4-FFF2-40B4-BE49-F238E27FC236}">
                <a16:creationId xmlns:a16="http://schemas.microsoft.com/office/drawing/2014/main" id="{F6EAD95B-DBD3-4D53-9872-AE10F35C9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2031" y="141784"/>
            <a:ext cx="2732321" cy="576064"/>
          </a:xfrm>
          <a:prstGeom prst="rect">
            <a:avLst/>
          </a:prstGeom>
        </p:spPr>
      </p:pic>
      <p:pic>
        <p:nvPicPr>
          <p:cNvPr id="9" name="Afbeelding 8">
            <a:extLst>
              <a:ext uri="{FF2B5EF4-FFF2-40B4-BE49-F238E27FC236}">
                <a16:creationId xmlns:a16="http://schemas.microsoft.com/office/drawing/2014/main" id="{F0026F85-8774-418B-A317-5D7F21A56D4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b="17100"/>
          <a:stretch/>
        </p:blipFill>
        <p:spPr>
          <a:xfrm>
            <a:off x="271264" y="145954"/>
            <a:ext cx="2788568" cy="834774"/>
          </a:xfrm>
          <a:prstGeom prst="rect">
            <a:avLst/>
          </a:prstGeom>
        </p:spPr>
      </p:pic>
    </p:spTree>
    <p:extLst>
      <p:ext uri="{BB962C8B-B14F-4D97-AF65-F5344CB8AC3E}">
        <p14:creationId xmlns:p14="http://schemas.microsoft.com/office/powerpoint/2010/main" val="316229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440160"/>
            <a:ext cx="8296311" cy="3429000"/>
          </a:xfrm>
        </p:spPr>
        <p:txBody>
          <a:bodyPr/>
          <a:lstStyle/>
          <a:p>
            <a:pPr marL="0" indent="0">
              <a:buNone/>
            </a:pPr>
            <a:r>
              <a:rPr lang="en-US" dirty="0"/>
              <a:t>Six criteria Securing Regulatory Impact Assessment </a:t>
            </a:r>
            <a:r>
              <a:rPr lang="en-US" dirty="0" err="1"/>
              <a:t>practise</a:t>
            </a:r>
            <a:r>
              <a:rPr lang="en-US" dirty="0"/>
              <a:t>:</a:t>
            </a:r>
          </a:p>
          <a:p>
            <a:pPr>
              <a:buFont typeface="+mj-lt"/>
              <a:buAutoNum type="arabicPeriod" startAt="4"/>
            </a:pPr>
            <a:r>
              <a:rPr lang="en-US" sz="1600" b="1" dirty="0"/>
              <a:t>The RIA coordinators should act as departmental experts and maintain progress towards adoption of RIA </a:t>
            </a:r>
            <a:r>
              <a:rPr lang="en-US" sz="1600" b="1" dirty="0" err="1"/>
              <a:t>practise</a:t>
            </a:r>
            <a:r>
              <a:rPr lang="en-US" sz="1600" b="1" dirty="0"/>
              <a:t> by continuing to focus on the internal communication about regulatory burdens</a:t>
            </a:r>
            <a:r>
              <a:rPr lang="en-US" sz="1600" dirty="0"/>
              <a:t>. This for example should be reflected by education projects for new employees, and maintaining procedures within the whole department to keep the level of intended RIA. Sufficient capacity should be reserved. Each department must submit a proposal for sustainable, credible and sufficient capacity to implement the total RIA activities. The intention is that the focus on RIA is not slowly diluted over time by for example decreasing knowledge, crumbling capacity, or that the subject disappears from the policy agenda.</a:t>
            </a:r>
          </a:p>
          <a:p>
            <a:pPr>
              <a:buFont typeface="+mj-lt"/>
              <a:buAutoNum type="arabicPeriod" startAt="4"/>
            </a:pPr>
            <a:r>
              <a:rPr lang="en-US" sz="1600" b="1" dirty="0"/>
              <a:t>The RIA practice development is tracked systematically by the department and the RIA coordinators are compensated in their tasks to maintain the departmental ceiling</a:t>
            </a:r>
            <a:r>
              <a:rPr lang="en-US" sz="1600" dirty="0"/>
              <a:t>. Coordinating departments will keep the data in collaboration with the departments. Intention again is to keep permanently attention for limiting regulatory burden for the business community.</a:t>
            </a:r>
          </a:p>
          <a:p>
            <a:pPr>
              <a:buFont typeface="+mj-lt"/>
              <a:buAutoNum type="arabicPeriod" startAt="4"/>
            </a:pPr>
            <a:r>
              <a:rPr lang="en-US" sz="1600" b="1" dirty="0"/>
              <a:t>Periodically examine all existing laws and regulations to further reduction opportunities of regulatory burdens</a:t>
            </a:r>
            <a:r>
              <a:rPr lang="en-US" sz="1600" dirty="0"/>
              <a:t>. Ministries may consider and be encouraged to self-impose a reduction target with the aim to permanently minimize regulatory burdens. Technological and organizational developments or accumulation of legislation itself, over time may set RIA conditions that not have been seized by ex-ante controls. Therefore, reviewing the controls itself should be periodical as well.</a:t>
            </a:r>
          </a:p>
          <a:p>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13</a:t>
            </a:fld>
            <a:endParaRPr lang="es-ES" dirty="0"/>
          </a:p>
        </p:txBody>
      </p:sp>
      <p:sp>
        <p:nvSpPr>
          <p:cNvPr id="11" name="Titel 1"/>
          <p:cNvSpPr txBox="1">
            <a:spLocks/>
          </p:cNvSpPr>
          <p:nvPr/>
        </p:nvSpPr>
        <p:spPr bwMode="auto">
          <a:xfrm>
            <a:off x="683568" y="548680"/>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err="1"/>
              <a:t>Securing</a:t>
            </a:r>
            <a:r>
              <a:rPr lang="nl-NL" kern="0" dirty="0"/>
              <a:t> </a:t>
            </a:r>
          </a:p>
          <a:p>
            <a:r>
              <a:rPr lang="nl-NL" kern="0" dirty="0" err="1"/>
              <a:t>Regulatory</a:t>
            </a:r>
            <a:r>
              <a:rPr lang="nl-NL" kern="0" dirty="0"/>
              <a:t> Impact Assessment </a:t>
            </a:r>
            <a:r>
              <a:rPr lang="nl-NL" kern="0" dirty="0" err="1"/>
              <a:t>Practise</a:t>
            </a:r>
            <a:endParaRPr lang="en-GB" kern="0" dirty="0"/>
          </a:p>
        </p:txBody>
      </p:sp>
      <p:pic>
        <p:nvPicPr>
          <p:cNvPr id="7" name="Afbeelding 6">
            <a:extLst>
              <a:ext uri="{FF2B5EF4-FFF2-40B4-BE49-F238E27FC236}">
                <a16:creationId xmlns:a16="http://schemas.microsoft.com/office/drawing/2014/main" id="{40629BA3-E278-4D1A-AE70-A05A76F7F5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73908"/>
            <a:ext cx="2410130" cy="508135"/>
          </a:xfrm>
          <a:prstGeom prst="rect">
            <a:avLst/>
          </a:prstGeom>
        </p:spPr>
      </p:pic>
      <p:pic>
        <p:nvPicPr>
          <p:cNvPr id="9" name="Afbeelding 8">
            <a:extLst>
              <a:ext uri="{FF2B5EF4-FFF2-40B4-BE49-F238E27FC236}">
                <a16:creationId xmlns:a16="http://schemas.microsoft.com/office/drawing/2014/main" id="{63A26E64-0CB6-4FDE-BFCD-449ADDAE7197}"/>
              </a:ext>
            </a:extLst>
          </p:cNvPr>
          <p:cNvPicPr>
            <a:picLocks noChangeAspect="1"/>
          </p:cNvPicPr>
          <p:nvPr/>
        </p:nvPicPr>
        <p:blipFill rotWithShape="1">
          <a:blip r:embed="rId3">
            <a:extLst>
              <a:ext uri="{28A0092B-C50C-407E-A947-70E740481C1C}">
                <a14:useLocalDpi xmlns:a14="http://schemas.microsoft.com/office/drawing/2010/main" val="0"/>
              </a:ext>
            </a:extLst>
          </a:blip>
          <a:srcRect t="9812" b="17100"/>
          <a:stretch/>
        </p:blipFill>
        <p:spPr>
          <a:xfrm>
            <a:off x="291808" y="145954"/>
            <a:ext cx="2788568" cy="834774"/>
          </a:xfrm>
          <a:prstGeom prst="rect">
            <a:avLst/>
          </a:prstGeom>
        </p:spPr>
      </p:pic>
    </p:spTree>
    <p:extLst>
      <p:ext uri="{BB962C8B-B14F-4D97-AF65-F5344CB8AC3E}">
        <p14:creationId xmlns:p14="http://schemas.microsoft.com/office/powerpoint/2010/main" val="65594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080120"/>
            <a:ext cx="7848600" cy="914400"/>
          </a:xfrm>
        </p:spPr>
        <p:txBody>
          <a:bodyPr/>
          <a:lstStyle/>
          <a:p>
            <a:r>
              <a:rPr lang="nl-NL" dirty="0" err="1"/>
              <a:t>Capacity</a:t>
            </a:r>
            <a:r>
              <a:rPr lang="nl-NL" dirty="0"/>
              <a:t> Building ROB</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14</a:t>
            </a:fld>
            <a:endParaRPr lang="es-ES" dirty="0"/>
          </a:p>
        </p:txBody>
      </p:sp>
      <p:sp>
        <p:nvSpPr>
          <p:cNvPr id="6" name="Tijdelijke aanduiding voor inhoud 2"/>
          <p:cNvSpPr>
            <a:spLocks noGrp="1"/>
          </p:cNvSpPr>
          <p:nvPr/>
        </p:nvSpPr>
        <p:spPr bwMode="auto">
          <a:xfrm>
            <a:off x="437592" y="2016224"/>
            <a:ext cx="8268816"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lvl="0">
              <a:buFont typeface="+mj-lt"/>
              <a:buAutoNum type="arabicPeriod"/>
            </a:pPr>
            <a:r>
              <a:rPr lang="en-GB" b="0" dirty="0"/>
              <a:t>Manpower</a:t>
            </a:r>
          </a:p>
          <a:p>
            <a:pPr lvl="0">
              <a:buFont typeface="+mj-lt"/>
              <a:buAutoNum type="arabicPeriod"/>
            </a:pPr>
            <a:endParaRPr lang="nl-NL" sz="1000" b="0" dirty="0"/>
          </a:p>
          <a:p>
            <a:pPr lvl="0">
              <a:buFont typeface="+mj-lt"/>
              <a:buAutoNum type="arabicPeriod"/>
            </a:pPr>
            <a:r>
              <a:rPr lang="en-GB" b="0" dirty="0"/>
              <a:t>Budget</a:t>
            </a:r>
          </a:p>
          <a:p>
            <a:pPr lvl="0">
              <a:buFont typeface="+mj-lt"/>
              <a:buAutoNum type="arabicPeriod"/>
            </a:pPr>
            <a:endParaRPr lang="nl-NL" sz="1000" b="0" dirty="0"/>
          </a:p>
          <a:p>
            <a:pPr lvl="0">
              <a:buFont typeface="+mj-lt"/>
              <a:buAutoNum type="arabicPeriod"/>
            </a:pPr>
            <a:r>
              <a:rPr lang="en-GB" b="0" dirty="0"/>
              <a:t>Strategic Support</a:t>
            </a:r>
          </a:p>
          <a:p>
            <a:pPr lvl="0">
              <a:buFont typeface="+mj-lt"/>
              <a:buAutoNum type="arabicPeriod"/>
            </a:pPr>
            <a:endParaRPr lang="nl-NL" sz="1000" b="0" dirty="0"/>
          </a:p>
          <a:p>
            <a:pPr lvl="0">
              <a:buFont typeface="+mj-lt"/>
              <a:buAutoNum type="arabicPeriod"/>
            </a:pPr>
            <a:r>
              <a:rPr lang="nl-NL" b="0" dirty="0"/>
              <a:t>Training</a:t>
            </a:r>
          </a:p>
          <a:p>
            <a:pPr marL="0" indent="0">
              <a:buNone/>
            </a:pPr>
            <a:endParaRPr lang="en-US" dirty="0"/>
          </a:p>
          <a:p>
            <a:endParaRPr lang="en-US" dirty="0"/>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2897"/>
            <a:ext cx="2732321" cy="576064"/>
          </a:xfrm>
          <a:prstGeom prst="rect">
            <a:avLst/>
          </a:prstGeom>
        </p:spPr>
      </p:pic>
      <p:pic>
        <p:nvPicPr>
          <p:cNvPr id="9" name="Afbeelding 8">
            <a:extLst>
              <a:ext uri="{FF2B5EF4-FFF2-40B4-BE49-F238E27FC236}">
                <a16:creationId xmlns:a16="http://schemas.microsoft.com/office/drawing/2014/main" id="{8E59332B-0B80-4754-9AF8-F68DE19C8FBB}"/>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50111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052736"/>
            <a:ext cx="7848600" cy="914400"/>
          </a:xfrm>
        </p:spPr>
        <p:txBody>
          <a:bodyPr/>
          <a:lstStyle/>
          <a:p>
            <a:r>
              <a:rPr lang="nl-NL" dirty="0" err="1"/>
              <a:t>Institutionalizing</a:t>
            </a:r>
            <a:r>
              <a:rPr lang="nl-NL" dirty="0"/>
              <a:t> RIA</a:t>
            </a:r>
            <a:endParaRPr lang="en-GB" dirty="0"/>
          </a:p>
        </p:txBody>
      </p:sp>
      <p:sp>
        <p:nvSpPr>
          <p:cNvPr id="3" name="Tijdelijke aanduiding voor inhoud 2"/>
          <p:cNvSpPr>
            <a:spLocks noGrp="1"/>
          </p:cNvSpPr>
          <p:nvPr>
            <p:ph idx="1"/>
          </p:nvPr>
        </p:nvSpPr>
        <p:spPr>
          <a:xfrm>
            <a:off x="539552" y="2016224"/>
            <a:ext cx="7772400" cy="3429000"/>
          </a:xfrm>
        </p:spPr>
        <p:txBody>
          <a:bodyPr/>
          <a:lstStyle/>
          <a:p>
            <a:pPr marL="0" indent="0">
              <a:buNone/>
            </a:pPr>
            <a:r>
              <a:rPr lang="nl-NL" dirty="0" err="1"/>
              <a:t>Examples</a:t>
            </a:r>
            <a:r>
              <a:rPr lang="nl-NL" dirty="0"/>
              <a:t> of </a:t>
            </a:r>
            <a:r>
              <a:rPr lang="nl-NL" dirty="0" err="1"/>
              <a:t>ROBs</a:t>
            </a:r>
            <a:r>
              <a:rPr lang="nl-NL" dirty="0"/>
              <a:t>:</a:t>
            </a:r>
          </a:p>
          <a:p>
            <a:r>
              <a:rPr lang="nl-NL" dirty="0"/>
              <a:t>COFEMER, Mexico</a:t>
            </a:r>
          </a:p>
          <a:p>
            <a:r>
              <a:rPr lang="nl-NL" dirty="0"/>
              <a:t>OMR, El Salvador</a:t>
            </a:r>
          </a:p>
          <a:p>
            <a:r>
              <a:rPr lang="nl-NL" dirty="0"/>
              <a:t>ERRADA, Egypt</a:t>
            </a:r>
          </a:p>
          <a:p>
            <a:r>
              <a:rPr lang="nl-NL" dirty="0" err="1"/>
              <a:t>Better</a:t>
            </a:r>
            <a:r>
              <a:rPr lang="nl-NL" dirty="0"/>
              <a:t> </a:t>
            </a:r>
            <a:r>
              <a:rPr lang="nl-NL" dirty="0" err="1"/>
              <a:t>Regulation</a:t>
            </a:r>
            <a:r>
              <a:rPr lang="nl-NL" dirty="0"/>
              <a:t> Delivery Office, UK</a:t>
            </a:r>
          </a:p>
          <a:p>
            <a:r>
              <a:rPr lang="en-US" dirty="0"/>
              <a:t>Office of Best Practice Regulation, </a:t>
            </a:r>
            <a:r>
              <a:rPr lang="nl-NL" dirty="0"/>
              <a:t>Australia</a:t>
            </a:r>
          </a:p>
          <a:p>
            <a:r>
              <a:rPr lang="en-US" dirty="0"/>
              <a:t>Office of Management and Budget, </a:t>
            </a:r>
            <a:r>
              <a:rPr lang="nl-NL" dirty="0"/>
              <a:t>USA</a:t>
            </a:r>
          </a:p>
          <a:p>
            <a:endParaRPr lang="nl-NL" dirty="0"/>
          </a:p>
          <a:p>
            <a:endParaRPr lang="nl-NL" dirty="0"/>
          </a:p>
          <a:p>
            <a:pPr marL="0" indent="0">
              <a:buNone/>
            </a:pPr>
            <a:r>
              <a:rPr lang="en-GB" dirty="0"/>
              <a:t>Further reading: http://rulemaking.worldbank.org/ria-documents</a:t>
            </a:r>
          </a:p>
          <a:p>
            <a:pPr marL="0" indent="0">
              <a:buNone/>
            </a:pP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15</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2897"/>
            <a:ext cx="2732321" cy="576064"/>
          </a:xfrm>
          <a:prstGeom prst="rect">
            <a:avLst/>
          </a:prstGeom>
        </p:spPr>
      </p:pic>
      <p:pic>
        <p:nvPicPr>
          <p:cNvPr id="7" name="Afbeelding 6">
            <a:extLst>
              <a:ext uri="{FF2B5EF4-FFF2-40B4-BE49-F238E27FC236}">
                <a16:creationId xmlns:a16="http://schemas.microsoft.com/office/drawing/2014/main" id="{2EB0CB84-FC42-4C4D-B624-2A9EF0F1511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73711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52974" y="1061457"/>
            <a:ext cx="7848600" cy="914400"/>
          </a:xfrm>
        </p:spPr>
        <p:txBody>
          <a:bodyPr/>
          <a:lstStyle/>
          <a:p>
            <a:r>
              <a:rPr lang="en-US" dirty="0"/>
              <a:t>Principles for a good Institutional Framework for RIA</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16</a:t>
            </a:fld>
            <a:endParaRPr lang="es-ES" dirty="0"/>
          </a:p>
        </p:txBody>
      </p:sp>
      <p:sp>
        <p:nvSpPr>
          <p:cNvPr id="8" name="Tijdelijke aanduiding voor inhoud 3"/>
          <p:cNvSpPr txBox="1">
            <a:spLocks/>
          </p:cNvSpPr>
          <p:nvPr/>
        </p:nvSpPr>
        <p:spPr bwMode="auto">
          <a:xfrm>
            <a:off x="539552" y="1844824"/>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buNone/>
            </a:pPr>
            <a:r>
              <a:rPr lang="en-US" b="0" kern="0" dirty="0"/>
              <a:t>A good Implementation Framework for RIA consists of a system of interdependent roles and responsibilities, as well as check and balances. These should adhere to a set of principles. Principles for a good Institutional Framework for RIA are: </a:t>
            </a:r>
          </a:p>
          <a:p>
            <a:pPr marL="0" indent="0">
              <a:buNone/>
            </a:pPr>
            <a:endParaRPr lang="en-GB" sz="800" b="0" kern="0" dirty="0"/>
          </a:p>
          <a:p>
            <a:r>
              <a:rPr lang="en-US" kern="0" dirty="0"/>
              <a:t>Commitment. </a:t>
            </a:r>
            <a:r>
              <a:rPr lang="en-US" b="0" kern="0" dirty="0"/>
              <a:t>Regulatory Impact Assessment must have political commitment, and powers and mandates should be allocated by the highest governmental body to impose a Regulatory Impact Assessment System viz a viz the actors. </a:t>
            </a:r>
          </a:p>
          <a:p>
            <a:r>
              <a:rPr lang="en-US" kern="0" dirty="0"/>
              <a:t>Policy Autonomy of RIA </a:t>
            </a:r>
            <a:r>
              <a:rPr lang="en-US" kern="0" dirty="0" err="1"/>
              <a:t>practise</a:t>
            </a:r>
            <a:r>
              <a:rPr lang="en-US" kern="0" dirty="0"/>
              <a:t>, and the RIA Audit. </a:t>
            </a:r>
            <a:r>
              <a:rPr lang="en-US" b="0" kern="0" dirty="0"/>
              <a:t>RIA </a:t>
            </a:r>
            <a:r>
              <a:rPr lang="en-US" b="0" kern="0" dirty="0" err="1"/>
              <a:t>practise</a:t>
            </a:r>
            <a:r>
              <a:rPr lang="en-US" b="0" kern="0" dirty="0"/>
              <a:t>, and the RIA audit for that matter, should be organized in such a way that it always remains a separate key component to avoid that attention for RIA is buried under all the other aspects of legislation. </a:t>
            </a:r>
            <a:endParaRPr lang="en-GB" b="0" kern="0" dirty="0"/>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10" name="Afbeelding 9">
            <a:extLst>
              <a:ext uri="{FF2B5EF4-FFF2-40B4-BE49-F238E27FC236}">
                <a16:creationId xmlns:a16="http://schemas.microsoft.com/office/drawing/2014/main" id="{7C87E729-76FC-40C0-8DEE-16E4065A1725}"/>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98300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52974" y="1061457"/>
            <a:ext cx="7848600" cy="914400"/>
          </a:xfrm>
        </p:spPr>
        <p:txBody>
          <a:bodyPr/>
          <a:lstStyle/>
          <a:p>
            <a:r>
              <a:rPr lang="en-US" dirty="0"/>
              <a:t>Principles for a good Institutional Framework for RIA</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17</a:t>
            </a:fld>
            <a:endParaRPr lang="es-ES" dirty="0"/>
          </a:p>
        </p:txBody>
      </p:sp>
      <p:sp>
        <p:nvSpPr>
          <p:cNvPr id="8" name="Tijdelijke aanduiding voor inhoud 3"/>
          <p:cNvSpPr txBox="1">
            <a:spLocks/>
          </p:cNvSpPr>
          <p:nvPr/>
        </p:nvSpPr>
        <p:spPr bwMode="auto">
          <a:xfrm>
            <a:off x="539552" y="1844824"/>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r>
              <a:rPr lang="en-US" kern="0" dirty="0"/>
              <a:t>Control and Accountability. </a:t>
            </a:r>
            <a:r>
              <a:rPr lang="en-US" b="0" kern="0" dirty="0"/>
              <a:t>The responsibility for the Regulatory Impact Assessment control and, more generally, for (minimal) administrative costs within a department should be dedicated specifically to a member of the departmental high-level management (Secretary General and Director General). </a:t>
            </a:r>
          </a:p>
          <a:p>
            <a:r>
              <a:rPr lang="en-US" kern="0" dirty="0"/>
              <a:t>Comprehensiveness. </a:t>
            </a:r>
            <a:r>
              <a:rPr lang="en-US" b="0" kern="0" dirty="0"/>
              <a:t>Adopt at the political level broad program of regulatory reform that establish clear objectives and frameworks for implementation. Commit to regulatory reform at the highest political level, recognizing that key elements of regulatory policy – policies, institutions and tools – should be considered as a whole, and applied at all levels of government. Articulate reform goals, strategies and benefits clearly to the public.</a:t>
            </a:r>
            <a:endParaRPr lang="en-GB" b="0" kern="0" dirty="0"/>
          </a:p>
          <a:p>
            <a:pPr marL="0" indent="0">
              <a:buNone/>
            </a:pPr>
            <a:endParaRPr lang="en-GB" kern="0" dirty="0"/>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10" name="Afbeelding 9">
            <a:extLst>
              <a:ext uri="{FF2B5EF4-FFF2-40B4-BE49-F238E27FC236}">
                <a16:creationId xmlns:a16="http://schemas.microsoft.com/office/drawing/2014/main" id="{0715A74F-FCA2-43BE-8799-221C06EF0CC7}"/>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11697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52974" y="1061457"/>
            <a:ext cx="7848600" cy="914400"/>
          </a:xfrm>
        </p:spPr>
        <p:txBody>
          <a:bodyPr/>
          <a:lstStyle/>
          <a:p>
            <a:r>
              <a:rPr lang="en-US" dirty="0"/>
              <a:t>Principles for a good Institutional Framework for RIA</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18</a:t>
            </a:fld>
            <a:endParaRPr lang="es-ES" dirty="0"/>
          </a:p>
        </p:txBody>
      </p:sp>
      <p:sp>
        <p:nvSpPr>
          <p:cNvPr id="8" name="Tijdelijke aanduiding voor inhoud 3"/>
          <p:cNvSpPr txBox="1">
            <a:spLocks/>
          </p:cNvSpPr>
          <p:nvPr/>
        </p:nvSpPr>
        <p:spPr bwMode="auto">
          <a:xfrm>
            <a:off x="539552" y="1844824"/>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r>
              <a:rPr lang="en-US" kern="0" dirty="0"/>
              <a:t>Systemic approach. </a:t>
            </a:r>
            <a:r>
              <a:rPr lang="en-US" b="0" kern="0" dirty="0"/>
              <a:t>Review regulations systematically to ensure that they meet their intended objectives efficiently and effectively in a changing and complex economic and social environment. Review regulations (economic, social, and administrative) against the principles of good regulation and from the point of view of those affected rather than of the regulator; update regulations through automatic review procedures such as sun-setting. </a:t>
            </a:r>
          </a:p>
          <a:p>
            <a:r>
              <a:rPr lang="en-US" kern="0" dirty="0"/>
              <a:t>Capacity Building. </a:t>
            </a:r>
            <a:r>
              <a:rPr lang="en-US" b="0" kern="0" dirty="0"/>
              <a:t>A capacity building program should be in place, involving preparation of guidelines, training of officials preparing RIA, and establishing monitoring, evaluation, and reporting systems. The RIA coordinators should act as departmental experts and maintain progress towards adoption of RIA </a:t>
            </a:r>
            <a:r>
              <a:rPr lang="en-US" b="0" kern="0" dirty="0" err="1"/>
              <a:t>practise</a:t>
            </a:r>
            <a:r>
              <a:rPr lang="en-US" b="0" kern="0" dirty="0"/>
              <a:t> by continuing to focus on the internal communication about regulatory burdens. </a:t>
            </a:r>
            <a:endParaRPr lang="en-GB" b="0" kern="0" dirty="0"/>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10" name="Afbeelding 9">
            <a:extLst>
              <a:ext uri="{FF2B5EF4-FFF2-40B4-BE49-F238E27FC236}">
                <a16:creationId xmlns:a16="http://schemas.microsoft.com/office/drawing/2014/main" id="{CE878043-3070-47CE-A58B-58F46EA264A3}"/>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68290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52974" y="1061457"/>
            <a:ext cx="7848600" cy="914400"/>
          </a:xfrm>
        </p:spPr>
        <p:txBody>
          <a:bodyPr/>
          <a:lstStyle/>
          <a:p>
            <a:r>
              <a:rPr lang="en-US" dirty="0"/>
              <a:t>Principles for a good Institutional Framework for RIA</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19</a:t>
            </a:fld>
            <a:endParaRPr lang="es-ES" dirty="0"/>
          </a:p>
        </p:txBody>
      </p:sp>
      <p:sp>
        <p:nvSpPr>
          <p:cNvPr id="8" name="Tijdelijke aanduiding voor inhoud 3"/>
          <p:cNvSpPr txBox="1">
            <a:spLocks/>
          </p:cNvSpPr>
          <p:nvPr/>
        </p:nvSpPr>
        <p:spPr bwMode="auto">
          <a:xfrm>
            <a:off x="539552" y="1844824"/>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r>
              <a:rPr lang="en-US" kern="0" dirty="0"/>
              <a:t>Self-Assessment of Regulatory Impact Assessment by the Actors. </a:t>
            </a:r>
            <a:r>
              <a:rPr lang="en-US" b="0" kern="0" dirty="0"/>
              <a:t>The Regulatory Impact Assessment development is tracked systematically by the department and the Regulatory Impact Assessment coordinators are compensated in their tasks to maintain the departmental ceiling. Coordinating departments will keep the data in collaboration with the departments. Intention again is to keep permanently attention for limiting regulatory burden for the business community.</a:t>
            </a:r>
          </a:p>
          <a:p>
            <a:r>
              <a:rPr lang="en-US" kern="0" dirty="0"/>
              <a:t>Coordination. </a:t>
            </a:r>
            <a:r>
              <a:rPr lang="en-US" b="0" kern="0" dirty="0"/>
              <a:t>Coordination is something that could be done from the Cabinet Secretariat, AND from within the Ministries (our Council of Ministries thereof). By comparison, in The Netherlands coordination for the administrative burden reduction for businesses was laid down with the Ministry of Finance (later, Ministry of Economic Affairs), and for citizens it was assigned to the Ministry of Internal Affairs. </a:t>
            </a:r>
            <a:endParaRPr lang="en-GB" b="0" kern="0" dirty="0"/>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10" name="Afbeelding 9">
            <a:extLst>
              <a:ext uri="{FF2B5EF4-FFF2-40B4-BE49-F238E27FC236}">
                <a16:creationId xmlns:a16="http://schemas.microsoft.com/office/drawing/2014/main" id="{DB12A6DF-C281-410E-80BE-EBA7EFC601CB}"/>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408177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002432"/>
            <a:ext cx="7848600" cy="914400"/>
          </a:xfrm>
        </p:spPr>
        <p:txBody>
          <a:bodyPr/>
          <a:lstStyle/>
          <a:p>
            <a:r>
              <a:rPr lang="nl-NL" dirty="0"/>
              <a:t>Agenda</a:t>
            </a:r>
            <a:endParaRPr lang="en-GB" dirty="0"/>
          </a:p>
        </p:txBody>
      </p:sp>
      <p:sp>
        <p:nvSpPr>
          <p:cNvPr id="3" name="Tijdelijke aanduiding voor inhoud 2"/>
          <p:cNvSpPr>
            <a:spLocks noGrp="1"/>
          </p:cNvSpPr>
          <p:nvPr>
            <p:ph idx="1"/>
          </p:nvPr>
        </p:nvSpPr>
        <p:spPr>
          <a:xfrm>
            <a:off x="827584" y="2060848"/>
            <a:ext cx="7692752" cy="3429000"/>
          </a:xfrm>
        </p:spPr>
        <p:txBody>
          <a:bodyPr/>
          <a:lstStyle/>
          <a:p>
            <a:pPr>
              <a:spcBef>
                <a:spcPts val="1200"/>
              </a:spcBef>
            </a:pPr>
            <a:r>
              <a:rPr lang="en-US" dirty="0"/>
              <a:t>Role of policy institutions as coordination points for government wide RIA implementation </a:t>
            </a:r>
          </a:p>
          <a:p>
            <a:pPr>
              <a:spcBef>
                <a:spcPts val="1200"/>
              </a:spcBef>
            </a:pPr>
            <a:r>
              <a:rPr lang="en-US" dirty="0"/>
              <a:t>Six key factors for successful RIA capacity building  </a:t>
            </a:r>
          </a:p>
          <a:p>
            <a:pPr>
              <a:spcBef>
                <a:spcPts val="1200"/>
              </a:spcBef>
            </a:pPr>
            <a:r>
              <a:rPr lang="en-US" dirty="0"/>
              <a:t>RIA capacity building techniques for the Zambian context</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a:t>
            </a:fld>
            <a:endParaRPr lang="es-ES" dirty="0"/>
          </a:p>
        </p:txBody>
      </p:sp>
      <p:pic>
        <p:nvPicPr>
          <p:cNvPr id="7" name="Afbeelding 6">
            <a:extLst>
              <a:ext uri="{FF2B5EF4-FFF2-40B4-BE49-F238E27FC236}">
                <a16:creationId xmlns:a16="http://schemas.microsoft.com/office/drawing/2014/main" id="{4CF6709A-CCDE-4A83-97C8-A986AE0F4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626479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026"/>
          <p:cNvSpPr>
            <a:spLocks noGrp="1" noChangeArrowheads="1"/>
          </p:cNvSpPr>
          <p:nvPr>
            <p:ph type="ctrTitle"/>
          </p:nvPr>
        </p:nvSpPr>
        <p:spPr>
          <a:xfrm>
            <a:off x="395536" y="2348880"/>
            <a:ext cx="8351391" cy="2232248"/>
          </a:xfrm>
          <a:solidFill>
            <a:srgbClr val="2A295C"/>
          </a:solidFill>
        </p:spPr>
        <p:style>
          <a:lnRef idx="0">
            <a:scrgbClr r="0" g="0" b="0"/>
          </a:lnRef>
          <a:fillRef idx="1003">
            <a:schemeClr val="lt1"/>
          </a:fillRef>
          <a:effectRef idx="0">
            <a:scrgbClr r="0" g="0" b="0"/>
          </a:effectRef>
          <a:fontRef idx="major"/>
        </p:style>
        <p:txBody>
          <a:bodyPr/>
          <a:lstStyle/>
          <a:p>
            <a:pPr>
              <a:spcBef>
                <a:spcPts val="1200"/>
              </a:spcBef>
              <a:spcAft>
                <a:spcPts val="1200"/>
              </a:spcAft>
              <a:defRPr/>
            </a:pPr>
            <a:r>
              <a:rPr lang="es-ES_tradnl" dirty="0">
                <a:solidFill>
                  <a:schemeClr val="bg1"/>
                </a:solidFill>
              </a:rPr>
              <a:t>Measuring Progress of RIA Practise</a:t>
            </a:r>
            <a:br>
              <a:rPr lang="es-ES_tradnl" dirty="0">
                <a:solidFill>
                  <a:schemeClr val="bg1"/>
                </a:solidFill>
              </a:rPr>
            </a:br>
            <a:br>
              <a:rPr lang="es-ES_tradnl" dirty="0">
                <a:solidFill>
                  <a:schemeClr val="bg1"/>
                </a:solidFill>
              </a:rPr>
            </a:br>
            <a:r>
              <a:rPr lang="es-ES_tradnl" dirty="0">
                <a:solidFill>
                  <a:schemeClr val="bg1"/>
                </a:solidFill>
              </a:rPr>
              <a:t>Index &amp; Internalization</a:t>
            </a:r>
            <a:endParaRPr lang="en-US" dirty="0">
              <a:solidFill>
                <a:schemeClr val="bg1"/>
              </a:solidFill>
            </a:endParaRPr>
          </a:p>
        </p:txBody>
      </p:sp>
      <p:sp>
        <p:nvSpPr>
          <p:cNvPr id="4" name="3 Rectángulo"/>
          <p:cNvSpPr/>
          <p:nvPr/>
        </p:nvSpPr>
        <p:spPr bwMode="auto">
          <a:xfrm>
            <a:off x="467544" y="5733256"/>
            <a:ext cx="3816424"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5" name="4 Rectángulo"/>
          <p:cNvSpPr/>
          <p:nvPr/>
        </p:nvSpPr>
        <p:spPr bwMode="auto">
          <a:xfrm>
            <a:off x="467544" y="5661248"/>
            <a:ext cx="3672408"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8" name="Afbeelding 7">
            <a:extLst>
              <a:ext uri="{FF2B5EF4-FFF2-40B4-BE49-F238E27FC236}">
                <a16:creationId xmlns:a16="http://schemas.microsoft.com/office/drawing/2014/main" id="{8A3F2401-EC0A-4C81-BF78-21A1056C31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0" name="Afbeelding 9">
            <a:extLst>
              <a:ext uri="{FF2B5EF4-FFF2-40B4-BE49-F238E27FC236}">
                <a16:creationId xmlns:a16="http://schemas.microsoft.com/office/drawing/2014/main" id="{92CF6950-E518-4E2E-ADF0-82FC30CCE110}"/>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51520" y="227678"/>
            <a:ext cx="2788568" cy="103009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803755" y="896914"/>
            <a:ext cx="7848600" cy="914400"/>
          </a:xfrm>
        </p:spPr>
        <p:txBody>
          <a:bodyPr/>
          <a:lstStyle/>
          <a:p>
            <a:r>
              <a:rPr lang="nl-NL" dirty="0"/>
              <a:t>Index: World Bank (2018)</a:t>
            </a:r>
            <a:endParaRPr lang="en-GB" dirty="0"/>
          </a:p>
        </p:txBody>
      </p:sp>
      <p:sp>
        <p:nvSpPr>
          <p:cNvPr id="3" name="Tijdelijke aanduiding voor inhoud 2"/>
          <p:cNvSpPr>
            <a:spLocks noGrp="1"/>
          </p:cNvSpPr>
          <p:nvPr>
            <p:ph idx="1"/>
          </p:nvPr>
        </p:nvSpPr>
        <p:spPr>
          <a:xfrm>
            <a:off x="323528" y="1728192"/>
            <a:ext cx="8712968" cy="3429000"/>
          </a:xfrm>
        </p:spPr>
        <p:txBody>
          <a:bodyPr/>
          <a:lstStyle/>
          <a:p>
            <a:r>
              <a:rPr lang="en-US" dirty="0"/>
              <a:t>“Successful RIA </a:t>
            </a:r>
            <a:r>
              <a:rPr lang="en-US" dirty="0" err="1"/>
              <a:t>practise</a:t>
            </a:r>
            <a:r>
              <a:rPr lang="en-US" dirty="0"/>
              <a:t>” is defined as a RIA system which is </a:t>
            </a:r>
            <a:r>
              <a:rPr lang="en-US" dirty="0" err="1"/>
              <a:t>i</a:t>
            </a:r>
            <a:r>
              <a:rPr lang="en-US" dirty="0"/>
              <a:t>) functional two years after RIA </a:t>
            </a:r>
            <a:r>
              <a:rPr lang="en-US" dirty="0" err="1"/>
              <a:t>practise</a:t>
            </a:r>
            <a:r>
              <a:rPr lang="en-US" dirty="0"/>
              <a:t> launch, and ii) which produce and publish RIA statements on a continuous basis.</a:t>
            </a:r>
          </a:p>
          <a:p>
            <a:endParaRPr lang="en-US" dirty="0"/>
          </a:p>
          <a:p>
            <a:r>
              <a:rPr lang="en-US" dirty="0"/>
              <a:t>Reform design is analyzed by measuring adherence to six internationally recognized “good practices.”</a:t>
            </a:r>
          </a:p>
          <a:p>
            <a:endParaRPr lang="en-US" dirty="0"/>
          </a:p>
          <a:p>
            <a:r>
              <a:rPr lang="en-US" dirty="0"/>
              <a:t>Among the six good practices, two are shown to be particularly decisive for the success of regulatory impact assessment reforms, namely, </a:t>
            </a:r>
            <a:r>
              <a:rPr lang="en-US" b="1" dirty="0"/>
              <a:t>formal integration of regulatory impact assessment</a:t>
            </a:r>
            <a:r>
              <a:rPr lang="en-US" dirty="0"/>
              <a:t> in policy making and the presence of a </a:t>
            </a:r>
            <a:r>
              <a:rPr lang="en-US" b="1" dirty="0"/>
              <a:t>regulatory oversight unit</a:t>
            </a:r>
            <a:r>
              <a:rPr lang="en-US" dirty="0"/>
              <a:t>.</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21</a:t>
            </a:fld>
            <a:endParaRPr lang="es-ES" dirty="0"/>
          </a:p>
        </p:txBody>
      </p:sp>
      <p:pic>
        <p:nvPicPr>
          <p:cNvPr id="7" name="Afbeelding 6">
            <a:extLst>
              <a:ext uri="{FF2B5EF4-FFF2-40B4-BE49-F238E27FC236}">
                <a16:creationId xmlns:a16="http://schemas.microsoft.com/office/drawing/2014/main" id="{1CAE0CC8-21C0-4F9D-9358-0EEED8948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179512" y="110664"/>
            <a:ext cx="2788568" cy="1030092"/>
          </a:xfrm>
          <a:prstGeom prst="rect">
            <a:avLst/>
          </a:prstGeom>
        </p:spPr>
      </p:pic>
    </p:spTree>
    <p:extLst>
      <p:ext uri="{BB962C8B-B14F-4D97-AF65-F5344CB8AC3E}">
        <p14:creationId xmlns:p14="http://schemas.microsoft.com/office/powerpoint/2010/main" val="341964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803755" y="896914"/>
            <a:ext cx="7848600" cy="914400"/>
          </a:xfrm>
        </p:spPr>
        <p:txBody>
          <a:bodyPr/>
          <a:lstStyle/>
          <a:p>
            <a:r>
              <a:rPr lang="nl-NL" dirty="0"/>
              <a:t>Index: World Bank (2018)</a:t>
            </a:r>
            <a:endParaRPr lang="en-GB" dirty="0"/>
          </a:p>
        </p:txBody>
      </p:sp>
      <p:sp>
        <p:nvSpPr>
          <p:cNvPr id="3" name="Tijdelijke aanduiding voor inhoud 2"/>
          <p:cNvSpPr>
            <a:spLocks noGrp="1"/>
          </p:cNvSpPr>
          <p:nvPr>
            <p:ph idx="1"/>
          </p:nvPr>
        </p:nvSpPr>
        <p:spPr>
          <a:xfrm>
            <a:off x="516136" y="1728192"/>
            <a:ext cx="8304336" cy="3429000"/>
          </a:xfrm>
        </p:spPr>
        <p:txBody>
          <a:bodyPr/>
          <a:lstStyle/>
          <a:p>
            <a:pPr marL="0" indent="0">
              <a:buNone/>
            </a:pPr>
            <a:r>
              <a:rPr lang="en-US" dirty="0"/>
              <a:t>Six key </a:t>
            </a:r>
            <a:r>
              <a:rPr lang="en-US" dirty="0" err="1"/>
              <a:t>practises</a:t>
            </a:r>
            <a:r>
              <a:rPr lang="en-US" dirty="0"/>
              <a:t> of successful RIA:</a:t>
            </a:r>
          </a:p>
          <a:p>
            <a:pPr>
              <a:spcBef>
                <a:spcPts val="1200"/>
              </a:spcBef>
              <a:buFont typeface="+mj-lt"/>
              <a:buAutoNum type="arabicPeriod"/>
            </a:pPr>
            <a:r>
              <a:rPr lang="en-US" dirty="0"/>
              <a:t>Presence of formal political commitment (for instance in a strategic/ policy document)</a:t>
            </a:r>
          </a:p>
          <a:p>
            <a:pPr>
              <a:spcBef>
                <a:spcPts val="1200"/>
              </a:spcBef>
              <a:buFont typeface="+mj-lt"/>
              <a:buAutoNum type="arabicPeriod"/>
            </a:pPr>
            <a:r>
              <a:rPr lang="en-US" dirty="0"/>
              <a:t>Integration in rule-making process (integration of RIA in the policy cycle/policy formulation process through a legal provision)</a:t>
            </a:r>
          </a:p>
          <a:p>
            <a:pPr>
              <a:spcBef>
                <a:spcPts val="1200"/>
              </a:spcBef>
              <a:buFont typeface="+mj-lt"/>
              <a:buAutoNum type="arabicPeriod"/>
            </a:pPr>
            <a:r>
              <a:rPr lang="en-US" dirty="0"/>
              <a:t>Establishment of a coordination/oversight body/authority</a:t>
            </a:r>
          </a:p>
          <a:p>
            <a:pPr>
              <a:spcBef>
                <a:spcPts val="1200"/>
              </a:spcBef>
              <a:buFont typeface="+mj-lt"/>
              <a:buAutoNum type="arabicPeriod"/>
            </a:pPr>
            <a:r>
              <a:rPr lang="en-US" dirty="0"/>
              <a:t>Design of RIA guidelines and methodologies</a:t>
            </a:r>
          </a:p>
          <a:p>
            <a:pPr>
              <a:spcBef>
                <a:spcPts val="1200"/>
              </a:spcBef>
              <a:buFont typeface="+mj-lt"/>
              <a:buAutoNum type="arabicPeriod"/>
            </a:pPr>
            <a:r>
              <a:rPr lang="en-US" dirty="0"/>
              <a:t>Presence of consultation mechanisms</a:t>
            </a:r>
          </a:p>
          <a:p>
            <a:pPr>
              <a:spcBef>
                <a:spcPts val="1200"/>
              </a:spcBef>
              <a:buFont typeface="+mj-lt"/>
              <a:buAutoNum type="arabicPeriod"/>
            </a:pPr>
            <a:r>
              <a:rPr lang="en-US" dirty="0"/>
              <a:t>Capacity-building activities and early practice/piloting of RIA</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22</a:t>
            </a:fld>
            <a:endParaRPr lang="es-ES" dirty="0"/>
          </a:p>
        </p:txBody>
      </p:sp>
      <p:pic>
        <p:nvPicPr>
          <p:cNvPr id="7" name="Afbeelding 6">
            <a:extLst>
              <a:ext uri="{FF2B5EF4-FFF2-40B4-BE49-F238E27FC236}">
                <a16:creationId xmlns:a16="http://schemas.microsoft.com/office/drawing/2014/main" id="{1CAE0CC8-21C0-4F9D-9358-0EEED8948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179512" y="110664"/>
            <a:ext cx="2788568" cy="1030092"/>
          </a:xfrm>
          <a:prstGeom prst="rect">
            <a:avLst/>
          </a:prstGeom>
        </p:spPr>
      </p:pic>
    </p:spTree>
    <p:extLst>
      <p:ext uri="{BB962C8B-B14F-4D97-AF65-F5344CB8AC3E}">
        <p14:creationId xmlns:p14="http://schemas.microsoft.com/office/powerpoint/2010/main" val="123959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803755" y="896914"/>
            <a:ext cx="7848600" cy="914400"/>
          </a:xfrm>
        </p:spPr>
        <p:txBody>
          <a:bodyPr/>
          <a:lstStyle/>
          <a:p>
            <a:r>
              <a:rPr lang="nl-NL" dirty="0"/>
              <a:t>Index: World Bank (2018)</a:t>
            </a:r>
            <a:endParaRPr lang="en-GB" dirty="0"/>
          </a:p>
        </p:txBody>
      </p:sp>
      <p:sp>
        <p:nvSpPr>
          <p:cNvPr id="3" name="Tijdelijke aanduiding voor inhoud 2"/>
          <p:cNvSpPr>
            <a:spLocks noGrp="1"/>
          </p:cNvSpPr>
          <p:nvPr>
            <p:ph idx="1"/>
          </p:nvPr>
        </p:nvSpPr>
        <p:spPr>
          <a:xfrm>
            <a:off x="516136" y="1656184"/>
            <a:ext cx="8448352" cy="3429000"/>
          </a:xfrm>
        </p:spPr>
        <p:txBody>
          <a:bodyPr/>
          <a:lstStyle/>
          <a:p>
            <a:pPr>
              <a:spcBef>
                <a:spcPts val="1200"/>
              </a:spcBef>
            </a:pPr>
            <a:r>
              <a:rPr lang="en-US" dirty="0"/>
              <a:t>A first alternative was to contrast RIA systems in developing countries with their observation of a number of “good practices” both in terms of internal procedures, transparency measures, citizen engagement, and dissemination of RIAs - possibly leading to the construction of synthetic indicators also for this dimension of analysis. The challenge with this approach would be the degree of subjectivity and discretion associated with selecting and attaching value to certain RIA features.</a:t>
            </a:r>
          </a:p>
          <a:p>
            <a:pPr>
              <a:spcBef>
                <a:spcPts val="1200"/>
              </a:spcBef>
            </a:pPr>
            <a:r>
              <a:rPr lang="en-US" dirty="0"/>
              <a:t>An alternative pathway was to establish a simple and easily operationalizable threshold criterion to adjudicate whether a country has effectively a (minimally) functioning RIA system in place. This second option appeared more straightforward, promising and commensurate to the degree of reasonable expectations that one should hold, notably for young RIA systems in countries with limited administrative capacity. This study thus measured the status of an RIA system in terms of the existence of publicly available RIA documents drafted by national officials, at least two years after launch of the RIA reform.</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23</a:t>
            </a:fld>
            <a:endParaRPr lang="es-ES" dirty="0"/>
          </a:p>
        </p:txBody>
      </p:sp>
      <p:pic>
        <p:nvPicPr>
          <p:cNvPr id="7" name="Afbeelding 6">
            <a:extLst>
              <a:ext uri="{FF2B5EF4-FFF2-40B4-BE49-F238E27FC236}">
                <a16:creationId xmlns:a16="http://schemas.microsoft.com/office/drawing/2014/main" id="{1CAE0CC8-21C0-4F9D-9358-0EEED8948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179512" y="110664"/>
            <a:ext cx="2788568" cy="1030092"/>
          </a:xfrm>
          <a:prstGeom prst="rect">
            <a:avLst/>
          </a:prstGeom>
        </p:spPr>
      </p:pic>
    </p:spTree>
    <p:extLst>
      <p:ext uri="{BB962C8B-B14F-4D97-AF65-F5344CB8AC3E}">
        <p14:creationId xmlns:p14="http://schemas.microsoft.com/office/powerpoint/2010/main" val="2987495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803755" y="896914"/>
            <a:ext cx="7848600" cy="914400"/>
          </a:xfrm>
        </p:spPr>
        <p:txBody>
          <a:bodyPr/>
          <a:lstStyle/>
          <a:p>
            <a:r>
              <a:rPr lang="nl-NL" dirty="0"/>
              <a:t>Index: World Bank (2018)</a:t>
            </a:r>
            <a:endParaRPr lang="en-GB" dirty="0"/>
          </a:p>
        </p:txBody>
      </p:sp>
      <p:sp>
        <p:nvSpPr>
          <p:cNvPr id="3" name="Tijdelijke aanduiding voor inhoud 2"/>
          <p:cNvSpPr>
            <a:spLocks noGrp="1"/>
          </p:cNvSpPr>
          <p:nvPr>
            <p:ph idx="1"/>
          </p:nvPr>
        </p:nvSpPr>
        <p:spPr>
          <a:xfrm>
            <a:off x="516136" y="1728192"/>
            <a:ext cx="8136219" cy="3429000"/>
          </a:xfrm>
        </p:spPr>
        <p:txBody>
          <a:bodyPr/>
          <a:lstStyle/>
          <a:p>
            <a:pPr>
              <a:spcBef>
                <a:spcPts val="1200"/>
              </a:spcBef>
            </a:pPr>
            <a:r>
              <a:rPr lang="en-US" dirty="0"/>
              <a:t>Creation of a “RIA good practice index” based on full or partial observation of the above good practices. </a:t>
            </a:r>
          </a:p>
          <a:p>
            <a:pPr>
              <a:spcBef>
                <a:spcPts val="1200"/>
              </a:spcBef>
            </a:pPr>
            <a:r>
              <a:rPr lang="en-US" dirty="0"/>
              <a:t>RIA scores from 0-6. Reforms with scores of 3.5 or above categorized as “good practice reforms”.</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24</a:t>
            </a:fld>
            <a:endParaRPr lang="es-ES" dirty="0"/>
          </a:p>
        </p:txBody>
      </p:sp>
      <p:pic>
        <p:nvPicPr>
          <p:cNvPr id="7" name="Afbeelding 6">
            <a:extLst>
              <a:ext uri="{FF2B5EF4-FFF2-40B4-BE49-F238E27FC236}">
                <a16:creationId xmlns:a16="http://schemas.microsoft.com/office/drawing/2014/main" id="{1CAE0CC8-21C0-4F9D-9358-0EEED8948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179512" y="110664"/>
            <a:ext cx="2788568" cy="1030092"/>
          </a:xfrm>
          <a:prstGeom prst="rect">
            <a:avLst/>
          </a:prstGeom>
        </p:spPr>
      </p:pic>
    </p:spTree>
    <p:extLst>
      <p:ext uri="{BB962C8B-B14F-4D97-AF65-F5344CB8AC3E}">
        <p14:creationId xmlns:p14="http://schemas.microsoft.com/office/powerpoint/2010/main" val="302213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932296"/>
            <a:ext cx="7848600" cy="914400"/>
          </a:xfrm>
        </p:spPr>
        <p:txBody>
          <a:bodyPr/>
          <a:lstStyle/>
          <a:p>
            <a:r>
              <a:rPr lang="en-US" dirty="0"/>
              <a:t>Implementation Challenges for RIA</a:t>
            </a:r>
            <a:br>
              <a:rPr lang="en-US" dirty="0"/>
            </a:br>
            <a:r>
              <a:rPr lang="en-US" dirty="0"/>
              <a:t>– possible factors and hypotheses</a:t>
            </a:r>
            <a:endParaRPr lang="en-GB" dirty="0"/>
          </a:p>
        </p:txBody>
      </p:sp>
      <p:sp>
        <p:nvSpPr>
          <p:cNvPr id="3" name="Tijdelijke aanduiding voor inhoud 2"/>
          <p:cNvSpPr>
            <a:spLocks noGrp="1"/>
          </p:cNvSpPr>
          <p:nvPr>
            <p:ph idx="1"/>
          </p:nvPr>
        </p:nvSpPr>
        <p:spPr>
          <a:xfrm>
            <a:off x="311820" y="1756783"/>
            <a:ext cx="8520360" cy="3429000"/>
          </a:xfrm>
        </p:spPr>
        <p:txBody>
          <a:bodyPr/>
          <a:lstStyle/>
          <a:p>
            <a:pPr>
              <a:spcBef>
                <a:spcPts val="1200"/>
              </a:spcBef>
            </a:pPr>
            <a:r>
              <a:rPr lang="en-US" b="1" dirty="0"/>
              <a:t>Crowding out. </a:t>
            </a:r>
            <a:r>
              <a:rPr lang="en-US" dirty="0"/>
              <a:t>Competing short-term reforms seen as low hanging fruits, for the political principals can crowd out more time-consuming and challenging RIA reforms. One-off deregulatory and red tape reduction efforts may require less political capital, and ensure more visible and faster results. Consequently, within the given policy-cycle, RIA reforms may not be considered politically attractive compared to other reform options.</a:t>
            </a:r>
          </a:p>
          <a:p>
            <a:pPr>
              <a:spcBef>
                <a:spcPts val="1200"/>
              </a:spcBef>
            </a:pPr>
            <a:r>
              <a:rPr lang="en-US" b="1" dirty="0"/>
              <a:t>Insufficient adaptation. (“plug and play”). </a:t>
            </a:r>
            <a:r>
              <a:rPr lang="en-US" dirty="0"/>
              <a:t>An often-voiced criticism is that RIA systems in developing countries involve too little adaptation of practices of developed nations “OECD best practices”. Such best practices might be unsuitable and unrealistic in developing countries. For instance, establishing an independent body for RIA coordination may paralyze, delay, or even halt the reform process. Similarly, requirement to use complex analytical methodologies could be detrimental in countries with limited analytical capacity in the administration, and where data are hard to obtain.</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25</a:t>
            </a:fld>
            <a:endParaRPr lang="es-ES" dirty="0"/>
          </a:p>
        </p:txBody>
      </p:sp>
      <p:pic>
        <p:nvPicPr>
          <p:cNvPr id="7" name="Afbeelding 6">
            <a:extLst>
              <a:ext uri="{FF2B5EF4-FFF2-40B4-BE49-F238E27FC236}">
                <a16:creationId xmlns:a16="http://schemas.microsoft.com/office/drawing/2014/main" id="{1CAE0CC8-21C0-4F9D-9358-0EEED8948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b="13113"/>
          <a:stretch/>
        </p:blipFill>
        <p:spPr>
          <a:xfrm>
            <a:off x="179512" y="110664"/>
            <a:ext cx="2788568" cy="880312"/>
          </a:xfrm>
          <a:prstGeom prst="rect">
            <a:avLst/>
          </a:prstGeom>
        </p:spPr>
      </p:pic>
    </p:spTree>
    <p:extLst>
      <p:ext uri="{BB962C8B-B14F-4D97-AF65-F5344CB8AC3E}">
        <p14:creationId xmlns:p14="http://schemas.microsoft.com/office/powerpoint/2010/main" val="3236681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932296"/>
            <a:ext cx="7848600" cy="914400"/>
          </a:xfrm>
        </p:spPr>
        <p:txBody>
          <a:bodyPr/>
          <a:lstStyle/>
          <a:p>
            <a:r>
              <a:rPr lang="en-US" dirty="0"/>
              <a:t>Implementation Challenges for RIA</a:t>
            </a:r>
            <a:br>
              <a:rPr lang="en-US" dirty="0"/>
            </a:br>
            <a:r>
              <a:rPr lang="en-US" dirty="0"/>
              <a:t>– possible factors and hypotheses</a:t>
            </a:r>
            <a:endParaRPr lang="en-GB" dirty="0"/>
          </a:p>
        </p:txBody>
      </p:sp>
      <p:sp>
        <p:nvSpPr>
          <p:cNvPr id="3" name="Tijdelijke aanduiding voor inhoud 2"/>
          <p:cNvSpPr>
            <a:spLocks noGrp="1"/>
          </p:cNvSpPr>
          <p:nvPr>
            <p:ph idx="1"/>
          </p:nvPr>
        </p:nvSpPr>
        <p:spPr>
          <a:xfrm>
            <a:off x="311820" y="1756783"/>
            <a:ext cx="8832180" cy="3429000"/>
          </a:xfrm>
        </p:spPr>
        <p:txBody>
          <a:bodyPr/>
          <a:lstStyle/>
          <a:p>
            <a:pPr>
              <a:spcBef>
                <a:spcPts val="1200"/>
              </a:spcBef>
            </a:pPr>
            <a:r>
              <a:rPr lang="en-US" b="1" dirty="0"/>
              <a:t>Misunderstanding of (reform) requirements (“Pig-in-a-poke”). </a:t>
            </a:r>
            <a:r>
              <a:rPr lang="en-US" dirty="0"/>
              <a:t>Domestic reform champions may have insufficient understanding of RIA as a long-term governance reform that needs broad stakeholder buy-in. An implementing government may have a basic understanding and ownership of regulatory reform concepts and RIA, but may be unaware of resources required to successfully introduce a RIA system, including the political capital investments and political risks required. This may result in the failure to allocate adequate resources, or to put in place sufficiently empowered institutions.</a:t>
            </a:r>
          </a:p>
          <a:p>
            <a:pPr>
              <a:spcBef>
                <a:spcPts val="1200"/>
              </a:spcBef>
            </a:pPr>
            <a:r>
              <a:rPr lang="en-US" b="1" dirty="0"/>
              <a:t>Resistance and vested interests. </a:t>
            </a:r>
            <a:r>
              <a:rPr lang="en-US" dirty="0"/>
              <a:t>RIA systems in developing countries may also be difficult to implement because of lack of commitment among civil servants. Unelected civil servants can resist/oppose reform even when there is a binding requirement explicitly mandating RIA in policy formulation. Public officials may resist RIA systems simply because they can change established processes and work patterns, but also because the associated transparency may expose practices which are not ethical or legal.</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26</a:t>
            </a:fld>
            <a:endParaRPr lang="es-ES" dirty="0"/>
          </a:p>
        </p:txBody>
      </p:sp>
      <p:pic>
        <p:nvPicPr>
          <p:cNvPr id="7" name="Afbeelding 6">
            <a:extLst>
              <a:ext uri="{FF2B5EF4-FFF2-40B4-BE49-F238E27FC236}">
                <a16:creationId xmlns:a16="http://schemas.microsoft.com/office/drawing/2014/main" id="{1CAE0CC8-21C0-4F9D-9358-0EEED8948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b="13113"/>
          <a:stretch/>
        </p:blipFill>
        <p:spPr>
          <a:xfrm>
            <a:off x="179512" y="110664"/>
            <a:ext cx="2788568" cy="880312"/>
          </a:xfrm>
          <a:prstGeom prst="rect">
            <a:avLst/>
          </a:prstGeom>
        </p:spPr>
      </p:pic>
    </p:spTree>
    <p:extLst>
      <p:ext uri="{BB962C8B-B14F-4D97-AF65-F5344CB8AC3E}">
        <p14:creationId xmlns:p14="http://schemas.microsoft.com/office/powerpoint/2010/main" val="410277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010396"/>
            <a:ext cx="7848600" cy="914400"/>
          </a:xfrm>
        </p:spPr>
        <p:txBody>
          <a:bodyPr/>
          <a:lstStyle/>
          <a:p>
            <a:r>
              <a:rPr lang="en-US" dirty="0"/>
              <a:t>Implementation Challenges for RIA</a:t>
            </a:r>
            <a:br>
              <a:rPr lang="en-US" dirty="0"/>
            </a:br>
            <a:r>
              <a:rPr lang="en-US" dirty="0"/>
              <a:t>– possible factors and hypotheses</a:t>
            </a:r>
            <a:endParaRPr lang="en-GB" dirty="0"/>
          </a:p>
        </p:txBody>
      </p:sp>
      <p:sp>
        <p:nvSpPr>
          <p:cNvPr id="3" name="Tijdelijke aanduiding voor inhoud 2"/>
          <p:cNvSpPr>
            <a:spLocks noGrp="1"/>
          </p:cNvSpPr>
          <p:nvPr>
            <p:ph idx="1"/>
          </p:nvPr>
        </p:nvSpPr>
        <p:spPr>
          <a:xfrm>
            <a:off x="323528" y="1944216"/>
            <a:ext cx="8220620" cy="3429000"/>
          </a:xfrm>
        </p:spPr>
        <p:txBody>
          <a:bodyPr/>
          <a:lstStyle/>
          <a:p>
            <a:pPr>
              <a:spcBef>
                <a:spcPts val="1200"/>
              </a:spcBef>
            </a:pPr>
            <a:r>
              <a:rPr lang="en-US" b="1" dirty="0"/>
              <a:t>Impatient donors. </a:t>
            </a:r>
            <a:r>
              <a:rPr lang="en-US" dirty="0"/>
              <a:t>Some observers and anecdotal evidence also suggest that development partners supporting RIA have an overly optimistic view about the time it takes for an RIA system to develop and become sustainable. Consequently, the argument goes, too early withdrawal of financial and technical support may lead to the breakdown of RIA,</a:t>
            </a:r>
          </a:p>
          <a:p>
            <a:pPr>
              <a:spcBef>
                <a:spcPts val="1200"/>
              </a:spcBef>
            </a:pPr>
            <a:r>
              <a:rPr lang="en-US" b="1" dirty="0"/>
              <a:t>“Unhinged”. </a:t>
            </a:r>
            <a:r>
              <a:rPr lang="en-US" dirty="0"/>
              <a:t>This hypothesis suggests that RIAs face implementation challenges because they are developed and implemented in a “vacuum”, without adequate linkage to other supportive governance systems such as for example performance management, strategic planning, administrative procedure or freedom of information laws, as well as to the general policy development process . This may also indicate the lack of systemic regulatory and policy planning mechanisms which in turn will affect the functioning of RIA, for instance by not allocating time for consultation.</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27</a:t>
            </a:fld>
            <a:endParaRPr lang="es-ES" dirty="0"/>
          </a:p>
        </p:txBody>
      </p:sp>
      <p:pic>
        <p:nvPicPr>
          <p:cNvPr id="7" name="Afbeelding 6">
            <a:extLst>
              <a:ext uri="{FF2B5EF4-FFF2-40B4-BE49-F238E27FC236}">
                <a16:creationId xmlns:a16="http://schemas.microsoft.com/office/drawing/2014/main" id="{1CAE0CC8-21C0-4F9D-9358-0EEED8948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b="13113"/>
          <a:stretch/>
        </p:blipFill>
        <p:spPr>
          <a:xfrm>
            <a:off x="179512" y="110664"/>
            <a:ext cx="2788568" cy="880312"/>
          </a:xfrm>
          <a:prstGeom prst="rect">
            <a:avLst/>
          </a:prstGeom>
        </p:spPr>
      </p:pic>
    </p:spTree>
    <p:extLst>
      <p:ext uri="{BB962C8B-B14F-4D97-AF65-F5344CB8AC3E}">
        <p14:creationId xmlns:p14="http://schemas.microsoft.com/office/powerpoint/2010/main" val="1603456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16136" y="969655"/>
            <a:ext cx="7848600" cy="914400"/>
          </a:xfrm>
        </p:spPr>
        <p:txBody>
          <a:bodyPr/>
          <a:lstStyle/>
          <a:p>
            <a:r>
              <a:rPr lang="nl-NL" dirty="0" err="1"/>
              <a:t>Internalization</a:t>
            </a:r>
            <a:r>
              <a:rPr lang="nl-NL" dirty="0"/>
              <a:t> Index: </a:t>
            </a:r>
            <a:r>
              <a:rPr lang="nl-NL" dirty="0" err="1"/>
              <a:t>measuring</a:t>
            </a:r>
            <a:r>
              <a:rPr lang="nl-NL" dirty="0"/>
              <a:t> RIA </a:t>
            </a:r>
            <a:r>
              <a:rPr lang="nl-NL" dirty="0" err="1"/>
              <a:t>progress</a:t>
            </a:r>
            <a:r>
              <a:rPr lang="nl-NL" dirty="0"/>
              <a:t> </a:t>
            </a:r>
            <a:r>
              <a:rPr lang="nl-NL"/>
              <a:t>in NL (2010)</a:t>
            </a:r>
            <a:endParaRPr lang="en-GB" dirty="0"/>
          </a:p>
        </p:txBody>
      </p:sp>
      <p:sp>
        <p:nvSpPr>
          <p:cNvPr id="3" name="Tijdelijke aanduiding voor inhoud 2"/>
          <p:cNvSpPr>
            <a:spLocks noGrp="1"/>
          </p:cNvSpPr>
          <p:nvPr>
            <p:ph idx="1"/>
          </p:nvPr>
        </p:nvSpPr>
        <p:spPr>
          <a:xfrm>
            <a:off x="516136" y="1856775"/>
            <a:ext cx="7944296" cy="3429000"/>
          </a:xfrm>
        </p:spPr>
        <p:txBody>
          <a:bodyPr/>
          <a:lstStyle/>
          <a:p>
            <a:pPr marL="0" indent="0">
              <a:spcBef>
                <a:spcPts val="1200"/>
              </a:spcBef>
              <a:buNone/>
            </a:pPr>
            <a:r>
              <a:rPr lang="nl-NL" dirty="0" err="1"/>
              <a:t>Internalization</a:t>
            </a:r>
            <a:r>
              <a:rPr lang="nl-NL" dirty="0"/>
              <a:t> is </a:t>
            </a:r>
            <a:r>
              <a:rPr lang="nl-NL" dirty="0" err="1"/>
              <a:t>expressed</a:t>
            </a:r>
            <a:r>
              <a:rPr lang="nl-NL" dirty="0"/>
              <a:t> in percentages on a </a:t>
            </a:r>
            <a:r>
              <a:rPr lang="nl-NL" dirty="0" err="1"/>
              <a:t>scale</a:t>
            </a:r>
            <a:r>
              <a:rPr lang="nl-NL" dirty="0"/>
              <a:t> </a:t>
            </a:r>
            <a:r>
              <a:rPr lang="nl-NL" dirty="0" err="1"/>
              <a:t>from</a:t>
            </a:r>
            <a:r>
              <a:rPr lang="nl-NL" dirty="0"/>
              <a:t> </a:t>
            </a:r>
            <a:r>
              <a:rPr lang="nl-NL" dirty="0" err="1"/>
              <a:t>minimal</a:t>
            </a:r>
            <a:r>
              <a:rPr lang="nl-NL" dirty="0"/>
              <a:t> 0% (</a:t>
            </a:r>
            <a:r>
              <a:rPr lang="nl-NL" dirty="0" err="1"/>
              <a:t>there</a:t>
            </a:r>
            <a:r>
              <a:rPr lang="nl-NL" dirty="0"/>
              <a:t> is no </a:t>
            </a:r>
            <a:r>
              <a:rPr lang="nl-NL" dirty="0" err="1"/>
              <a:t>internalization</a:t>
            </a:r>
            <a:r>
              <a:rPr lang="nl-NL" dirty="0"/>
              <a:t>) </a:t>
            </a:r>
            <a:r>
              <a:rPr lang="nl-NL" dirty="0" err="1"/>
              <a:t>to</a:t>
            </a:r>
            <a:r>
              <a:rPr lang="nl-NL" dirty="0"/>
              <a:t> maximum 100% (</a:t>
            </a:r>
            <a:r>
              <a:rPr lang="nl-NL" dirty="0" err="1"/>
              <a:t>there</a:t>
            </a:r>
            <a:r>
              <a:rPr lang="nl-NL" dirty="0"/>
              <a:t> is </a:t>
            </a:r>
            <a:r>
              <a:rPr lang="nl-NL" dirty="0" err="1"/>
              <a:t>optimal</a:t>
            </a:r>
            <a:r>
              <a:rPr lang="nl-NL" dirty="0"/>
              <a:t> </a:t>
            </a:r>
            <a:r>
              <a:rPr lang="nl-NL" dirty="0" err="1"/>
              <a:t>internalization</a:t>
            </a:r>
            <a:r>
              <a:rPr lang="nl-NL" dirty="0"/>
              <a:t>).</a:t>
            </a:r>
          </a:p>
          <a:p>
            <a:pPr marL="0" indent="0">
              <a:spcBef>
                <a:spcPts val="1200"/>
              </a:spcBef>
              <a:buNone/>
            </a:pPr>
            <a:r>
              <a:rPr lang="nl-NL" dirty="0"/>
              <a:t>The </a:t>
            </a:r>
            <a:r>
              <a:rPr lang="nl-NL" dirty="0" err="1"/>
              <a:t>same</a:t>
            </a:r>
            <a:r>
              <a:rPr lang="nl-NL" dirty="0"/>
              <a:t> </a:t>
            </a:r>
            <a:r>
              <a:rPr lang="nl-NL" dirty="0" err="1"/>
              <a:t>goes</a:t>
            </a:r>
            <a:r>
              <a:rPr lang="nl-NL" dirty="0"/>
              <a:t> </a:t>
            </a:r>
            <a:r>
              <a:rPr lang="nl-NL" dirty="0" err="1"/>
              <a:t>for</a:t>
            </a:r>
            <a:r>
              <a:rPr lang="nl-NL" dirty="0"/>
              <a:t> scores of </a:t>
            </a:r>
            <a:r>
              <a:rPr lang="nl-NL" dirty="0" err="1"/>
              <a:t>the</a:t>
            </a:r>
            <a:r>
              <a:rPr lang="nl-NL" dirty="0"/>
              <a:t> separate </a:t>
            </a:r>
            <a:r>
              <a:rPr lang="nl-NL" dirty="0" err="1"/>
              <a:t>internalization-dimensions</a:t>
            </a:r>
            <a:r>
              <a:rPr lang="nl-NL" dirty="0"/>
              <a:t>: ‘</a:t>
            </a:r>
            <a:r>
              <a:rPr lang="nl-NL" dirty="0" err="1"/>
              <a:t>knowledge</a:t>
            </a:r>
            <a:r>
              <a:rPr lang="nl-NL" dirty="0"/>
              <a:t>’, ‘attitude’ </a:t>
            </a:r>
            <a:r>
              <a:rPr lang="nl-NL" dirty="0" err="1"/>
              <a:t>and</a:t>
            </a:r>
            <a:r>
              <a:rPr lang="nl-NL" dirty="0"/>
              <a:t> ‘</a:t>
            </a:r>
            <a:r>
              <a:rPr lang="nl-NL" dirty="0" err="1"/>
              <a:t>behaviour</a:t>
            </a:r>
            <a:r>
              <a:rPr lang="nl-NL" dirty="0"/>
              <a:t>’.</a:t>
            </a:r>
          </a:p>
          <a:p>
            <a:pPr marL="0" indent="0">
              <a:spcBef>
                <a:spcPts val="1200"/>
              </a:spcBef>
              <a:buNone/>
            </a:pPr>
            <a:r>
              <a:rPr lang="nl-NL" dirty="0" err="1"/>
              <a:t>Each</a:t>
            </a:r>
            <a:r>
              <a:rPr lang="nl-NL" dirty="0"/>
              <a:t> of </a:t>
            </a:r>
            <a:r>
              <a:rPr lang="nl-NL" dirty="0" err="1"/>
              <a:t>the</a:t>
            </a:r>
            <a:r>
              <a:rPr lang="nl-NL" dirty="0"/>
              <a:t> </a:t>
            </a:r>
            <a:r>
              <a:rPr lang="nl-NL" dirty="0" err="1"/>
              <a:t>dimensions</a:t>
            </a:r>
            <a:r>
              <a:rPr lang="nl-NL" dirty="0"/>
              <a:t> are </a:t>
            </a:r>
            <a:r>
              <a:rPr lang="nl-NL" dirty="0" err="1"/>
              <a:t>operationalized</a:t>
            </a:r>
            <a:r>
              <a:rPr lang="nl-NL" dirty="0"/>
              <a:t> </a:t>
            </a:r>
            <a:r>
              <a:rPr lang="nl-NL" dirty="0" err="1"/>
              <a:t>through</a:t>
            </a:r>
            <a:r>
              <a:rPr lang="nl-NL" dirty="0"/>
              <a:t> </a:t>
            </a:r>
            <a:r>
              <a:rPr lang="nl-NL" dirty="0" err="1"/>
              <a:t>an</a:t>
            </a:r>
            <a:r>
              <a:rPr lang="nl-NL" dirty="0"/>
              <a:t> </a:t>
            </a:r>
            <a:r>
              <a:rPr lang="nl-NL" dirty="0" err="1"/>
              <a:t>extensive</a:t>
            </a:r>
            <a:r>
              <a:rPr lang="nl-NL" dirty="0"/>
              <a:t>  questionnaire. </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28</a:t>
            </a:fld>
            <a:endParaRPr lang="es-ES" dirty="0"/>
          </a:p>
        </p:txBody>
      </p:sp>
      <p:pic>
        <p:nvPicPr>
          <p:cNvPr id="7" name="Afbeelding 6">
            <a:extLst>
              <a:ext uri="{FF2B5EF4-FFF2-40B4-BE49-F238E27FC236}">
                <a16:creationId xmlns:a16="http://schemas.microsoft.com/office/drawing/2014/main" id="{D667CD43-7480-4684-9C5F-1C441798C7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179512" y="167434"/>
            <a:ext cx="2788568" cy="1030092"/>
          </a:xfrm>
          <a:prstGeom prst="rect">
            <a:avLst/>
          </a:prstGeom>
        </p:spPr>
      </p:pic>
    </p:spTree>
    <p:extLst>
      <p:ext uri="{BB962C8B-B14F-4D97-AF65-F5344CB8AC3E}">
        <p14:creationId xmlns:p14="http://schemas.microsoft.com/office/powerpoint/2010/main" val="405052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39936" y="712132"/>
            <a:ext cx="7848600" cy="914400"/>
          </a:xfrm>
        </p:spPr>
        <p:txBody>
          <a:bodyPr/>
          <a:lstStyle/>
          <a:p>
            <a:r>
              <a:rPr lang="nl-NL" dirty="0" err="1"/>
              <a:t>Internalization</a:t>
            </a:r>
            <a:r>
              <a:rPr lang="nl-NL" dirty="0"/>
              <a:t> Index</a:t>
            </a:r>
            <a:endParaRPr lang="en-GB" dirty="0"/>
          </a:p>
        </p:txBody>
      </p:sp>
      <p:sp>
        <p:nvSpPr>
          <p:cNvPr id="3" name="Tijdelijke aanduiding voor inhoud 2"/>
          <p:cNvSpPr>
            <a:spLocks noGrp="1"/>
          </p:cNvSpPr>
          <p:nvPr>
            <p:ph idx="1"/>
          </p:nvPr>
        </p:nvSpPr>
        <p:spPr>
          <a:xfrm>
            <a:off x="458828" y="1579433"/>
            <a:ext cx="8245235" cy="3429000"/>
          </a:xfrm>
        </p:spPr>
        <p:txBody>
          <a:bodyPr/>
          <a:lstStyle/>
          <a:p>
            <a:pPr marL="0" indent="0">
              <a:buNone/>
            </a:pPr>
            <a:r>
              <a:rPr lang="en-GB" dirty="0"/>
              <a:t>The internalization of the policy on regulatory improvement for ministries, departments and agencies, is expressed through three underlying dimensions that internalisation is built of, namely:</a:t>
            </a:r>
            <a:endParaRPr lang="nl-NL" dirty="0"/>
          </a:p>
          <a:p>
            <a:pPr lvl="0"/>
            <a:r>
              <a:rPr lang="en-GB" dirty="0"/>
              <a:t>knowledge of regulatory burden (know)</a:t>
            </a:r>
            <a:endParaRPr lang="nl-NL" dirty="0"/>
          </a:p>
          <a:p>
            <a:pPr lvl="0"/>
            <a:r>
              <a:rPr lang="en-GB" dirty="0"/>
              <a:t>the attitude towards regulatory burden (want)</a:t>
            </a:r>
            <a:endParaRPr lang="nl-NL" dirty="0"/>
          </a:p>
          <a:p>
            <a:pPr lvl="0"/>
            <a:r>
              <a:rPr lang="en-GB" dirty="0"/>
              <a:t>the behaviour towards regulatory burden (do).</a:t>
            </a:r>
            <a:endParaRPr lang="nl-NL" dirty="0"/>
          </a:p>
          <a:p>
            <a:pPr marL="0" indent="0">
              <a:buNone/>
            </a:pPr>
            <a:endParaRPr lang="en-GB" dirty="0"/>
          </a:p>
          <a:p>
            <a:pPr marL="0" indent="0">
              <a:buNone/>
            </a:pPr>
            <a:r>
              <a:rPr lang="en-GB" dirty="0"/>
              <a:t>Internalization is expressed as percentages on a scale that ranges from a minimum of 0% (there is no internalization) up to 100% (there is an optimal internalization). The same applies to the scores of the individual dimensions ‘knowledge’, ‘attitude’ and ‘behaviour’.</a:t>
            </a:r>
            <a:endParaRPr lang="nl-NL"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29</a:t>
            </a:fld>
            <a:endParaRPr lang="es-ES" dirty="0"/>
          </a:p>
        </p:txBody>
      </p:sp>
      <p:pic>
        <p:nvPicPr>
          <p:cNvPr id="7" name="Afbeelding 6">
            <a:extLst>
              <a:ext uri="{FF2B5EF4-FFF2-40B4-BE49-F238E27FC236}">
                <a16:creationId xmlns:a16="http://schemas.microsoft.com/office/drawing/2014/main" id="{201456DF-78C9-46EB-A7FF-0EF91A669A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179512" y="115691"/>
            <a:ext cx="2788568" cy="1030092"/>
          </a:xfrm>
          <a:prstGeom prst="rect">
            <a:avLst/>
          </a:prstGeom>
        </p:spPr>
      </p:pic>
    </p:spTree>
    <p:extLst>
      <p:ext uri="{BB962C8B-B14F-4D97-AF65-F5344CB8AC3E}">
        <p14:creationId xmlns:p14="http://schemas.microsoft.com/office/powerpoint/2010/main" val="2269580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786408"/>
            <a:ext cx="7848600" cy="914400"/>
          </a:xfrm>
        </p:spPr>
        <p:txBody>
          <a:bodyPr/>
          <a:lstStyle/>
          <a:p>
            <a:r>
              <a:rPr lang="nl-NL" dirty="0" err="1"/>
              <a:t>Institutionalizing</a:t>
            </a:r>
            <a:r>
              <a:rPr lang="nl-NL" dirty="0"/>
              <a:t> RIA: </a:t>
            </a:r>
            <a:br>
              <a:rPr lang="nl-NL" dirty="0"/>
            </a:br>
            <a:r>
              <a:rPr lang="nl-NL" dirty="0"/>
              <a:t>RIA </a:t>
            </a:r>
            <a:r>
              <a:rPr lang="nl-NL" dirty="0" err="1"/>
              <a:t>Strategy</a:t>
            </a:r>
            <a:r>
              <a:rPr lang="nl-NL" dirty="0"/>
              <a:t> is </a:t>
            </a:r>
            <a:r>
              <a:rPr lang="nl-NL" dirty="0" err="1"/>
              <a:t>needed</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a:t>
            </a:fld>
            <a:endParaRPr lang="es-ES" dirty="0"/>
          </a:p>
        </p:txBody>
      </p:sp>
      <p:sp>
        <p:nvSpPr>
          <p:cNvPr id="12" name="Tijdelijke aanduiding voor inhoud 2"/>
          <p:cNvSpPr txBox="1">
            <a:spLocks/>
          </p:cNvSpPr>
          <p:nvPr/>
        </p:nvSpPr>
        <p:spPr bwMode="auto">
          <a:xfrm>
            <a:off x="611560" y="1700808"/>
            <a:ext cx="8424936"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buFont typeface="Wingdings" pitchFamily="2" charset="2"/>
              <a:buNone/>
            </a:pPr>
            <a:r>
              <a:rPr lang="nl-NL" b="0" kern="0" dirty="0"/>
              <a:t>RIA </a:t>
            </a:r>
            <a:r>
              <a:rPr lang="nl-NL" b="0" kern="0" dirty="0" err="1"/>
              <a:t>Practise</a:t>
            </a:r>
            <a:r>
              <a:rPr lang="nl-NL" b="0" kern="0" dirty="0"/>
              <a:t>, </a:t>
            </a:r>
            <a:r>
              <a:rPr lang="nl-NL" b="0" kern="0" dirty="0" err="1"/>
              <a:t>interdependent</a:t>
            </a:r>
            <a:r>
              <a:rPr lang="nl-NL" b="0" kern="0" dirty="0"/>
              <a:t> pieces of </a:t>
            </a:r>
            <a:r>
              <a:rPr lang="nl-NL" b="0" kern="0" dirty="0" err="1"/>
              <a:t>the</a:t>
            </a:r>
            <a:r>
              <a:rPr lang="nl-NL" b="0" kern="0" dirty="0"/>
              <a:t> </a:t>
            </a:r>
            <a:r>
              <a:rPr lang="nl-NL" b="0" kern="0" dirty="0" err="1"/>
              <a:t>puzzle</a:t>
            </a:r>
            <a:r>
              <a:rPr lang="nl-NL" b="0" kern="0" dirty="0"/>
              <a:t>:</a:t>
            </a:r>
            <a:endParaRPr lang="en-GB" b="0" kern="0" dirty="0"/>
          </a:p>
          <a:p>
            <a:endParaRPr lang="nl-NL" sz="800" b="0" kern="0" dirty="0"/>
          </a:p>
          <a:p>
            <a:pPr marL="0" indent="0">
              <a:spcBef>
                <a:spcPts val="1200"/>
              </a:spcBef>
              <a:buFont typeface="Wingdings" pitchFamily="2" charset="2"/>
              <a:buNone/>
            </a:pPr>
            <a:r>
              <a:rPr lang="nl-NL" b="0" kern="0" dirty="0"/>
              <a:t>RIA </a:t>
            </a:r>
            <a:r>
              <a:rPr lang="nl-NL" b="0" kern="0" dirty="0" err="1"/>
              <a:t>mandatory</a:t>
            </a:r>
            <a:r>
              <a:rPr lang="nl-NL" b="0" kern="0" dirty="0"/>
              <a:t> in </a:t>
            </a:r>
            <a:r>
              <a:rPr lang="nl-NL" b="0" kern="0" dirty="0" err="1"/>
              <a:t>regulatory</a:t>
            </a:r>
            <a:r>
              <a:rPr lang="nl-NL" b="0" kern="0" dirty="0"/>
              <a:t> </a:t>
            </a:r>
            <a:r>
              <a:rPr lang="nl-NL" b="0" kern="0" dirty="0" err="1"/>
              <a:t>process</a:t>
            </a:r>
            <a:r>
              <a:rPr lang="nl-NL" b="0" kern="0" dirty="0"/>
              <a:t> 	 </a:t>
            </a:r>
            <a:r>
              <a:rPr lang="nl-NL" b="0" kern="0" dirty="0" err="1"/>
              <a:t>Regulatory</a:t>
            </a:r>
            <a:r>
              <a:rPr lang="nl-NL" b="0" kern="0" dirty="0"/>
              <a:t> </a:t>
            </a:r>
            <a:r>
              <a:rPr lang="nl-NL" b="0" kern="0" dirty="0" err="1"/>
              <a:t>Oversight</a:t>
            </a:r>
            <a:r>
              <a:rPr lang="nl-NL" b="0" kern="0" dirty="0"/>
              <a:t> Body (ROB)</a:t>
            </a:r>
          </a:p>
          <a:p>
            <a:pPr marL="0" indent="0">
              <a:buFont typeface="Wingdings" pitchFamily="2" charset="2"/>
              <a:buNone/>
            </a:pPr>
            <a:endParaRPr lang="nl-NL" sz="1600" b="0" kern="0" dirty="0"/>
          </a:p>
          <a:p>
            <a:pPr marL="0" indent="0">
              <a:buFont typeface="Wingdings" pitchFamily="2" charset="2"/>
              <a:buNone/>
            </a:pPr>
            <a:r>
              <a:rPr lang="nl-NL" b="0" kern="0" dirty="0"/>
              <a:t>Goal 		commitment </a:t>
            </a:r>
            <a:r>
              <a:rPr lang="nl-NL" b="0" kern="0" dirty="0" err="1"/>
              <a:t>MDAs</a:t>
            </a:r>
            <a:endParaRPr lang="nl-NL" b="0" kern="0" dirty="0"/>
          </a:p>
          <a:p>
            <a:pPr marL="0" indent="0">
              <a:buFont typeface="Wingdings" pitchFamily="2" charset="2"/>
              <a:buNone/>
            </a:pPr>
            <a:endParaRPr lang="nl-NL" sz="1600" b="0" kern="0" dirty="0"/>
          </a:p>
          <a:p>
            <a:pPr marL="0" indent="0">
              <a:buFont typeface="Wingdings" pitchFamily="2" charset="2"/>
              <a:buNone/>
            </a:pPr>
            <a:r>
              <a:rPr lang="nl-NL" b="0" kern="0" dirty="0"/>
              <a:t>High level Commitment 		ROB </a:t>
            </a:r>
            <a:r>
              <a:rPr lang="nl-NL" b="0" kern="0" dirty="0" err="1"/>
              <a:t>influence</a:t>
            </a:r>
            <a:r>
              <a:rPr lang="nl-NL" b="0" kern="0" dirty="0"/>
              <a:t> </a:t>
            </a:r>
            <a:r>
              <a:rPr lang="nl-NL" b="0" kern="0" dirty="0" err="1"/>
              <a:t>and</a:t>
            </a:r>
            <a:r>
              <a:rPr lang="nl-NL" b="0" kern="0" dirty="0"/>
              <a:t> power</a:t>
            </a:r>
          </a:p>
          <a:p>
            <a:pPr marL="0" indent="0">
              <a:buFont typeface="Wingdings" pitchFamily="2" charset="2"/>
              <a:buNone/>
            </a:pPr>
            <a:endParaRPr lang="nl-NL" sz="1600" b="0" kern="0" dirty="0"/>
          </a:p>
          <a:p>
            <a:pPr marL="0" indent="0">
              <a:buFont typeface="Wingdings" pitchFamily="2" charset="2"/>
              <a:buNone/>
            </a:pPr>
            <a:r>
              <a:rPr lang="nl-NL" b="0" kern="0" dirty="0" err="1"/>
              <a:t>Integral</a:t>
            </a:r>
            <a:r>
              <a:rPr lang="nl-NL" b="0" kern="0" dirty="0"/>
              <a:t> approach		</a:t>
            </a:r>
            <a:r>
              <a:rPr lang="nl-NL" b="0" kern="0" dirty="0" err="1"/>
              <a:t>Coordination</a:t>
            </a:r>
            <a:r>
              <a:rPr lang="nl-NL" b="0" kern="0" dirty="0"/>
              <a:t> </a:t>
            </a:r>
            <a:r>
              <a:rPr lang="nl-NL" b="0" kern="0" dirty="0" err="1"/>
              <a:t>and</a:t>
            </a:r>
            <a:r>
              <a:rPr lang="nl-NL" b="0" kern="0" dirty="0"/>
              <a:t> </a:t>
            </a:r>
            <a:r>
              <a:rPr lang="nl-NL" b="0" kern="0" dirty="0" err="1"/>
              <a:t>Internalization</a:t>
            </a:r>
            <a:r>
              <a:rPr lang="nl-NL" b="0" kern="0" dirty="0"/>
              <a:t> </a:t>
            </a:r>
            <a:r>
              <a:rPr lang="nl-NL" b="0" kern="0" dirty="0" err="1"/>
              <a:t>MDAs</a:t>
            </a:r>
            <a:endParaRPr lang="nl-NL" b="0" kern="0" dirty="0"/>
          </a:p>
          <a:p>
            <a:pPr marL="0" indent="0">
              <a:buFont typeface="Wingdings" pitchFamily="2" charset="2"/>
              <a:buNone/>
            </a:pPr>
            <a:endParaRPr lang="nl-NL" sz="1600" b="0" kern="0" dirty="0"/>
          </a:p>
          <a:p>
            <a:pPr marL="0" indent="0">
              <a:buFont typeface="Wingdings" pitchFamily="2" charset="2"/>
              <a:buNone/>
            </a:pPr>
            <a:r>
              <a:rPr lang="nl-NL" b="0" kern="0" dirty="0" err="1"/>
              <a:t>Responsibility</a:t>
            </a:r>
            <a:r>
              <a:rPr lang="nl-NL" b="0" kern="0" dirty="0"/>
              <a:t> RIA </a:t>
            </a:r>
            <a:r>
              <a:rPr lang="nl-NL" b="0" kern="0" dirty="0" err="1"/>
              <a:t>with</a:t>
            </a:r>
            <a:r>
              <a:rPr lang="nl-NL" b="0" kern="0" dirty="0"/>
              <a:t> </a:t>
            </a:r>
            <a:r>
              <a:rPr lang="nl-NL" b="0" kern="0" dirty="0" err="1"/>
              <a:t>ministries</a:t>
            </a:r>
            <a:r>
              <a:rPr lang="nl-NL" b="0" kern="0" dirty="0"/>
              <a:t> 			ROB </a:t>
            </a:r>
            <a:r>
              <a:rPr lang="nl-NL" b="0" kern="0" dirty="0" err="1"/>
              <a:t>capacity</a:t>
            </a:r>
            <a:r>
              <a:rPr lang="nl-NL" b="0" kern="0" dirty="0"/>
              <a:t> </a:t>
            </a:r>
            <a:r>
              <a:rPr lang="nl-NL" b="0" kern="0" dirty="0" err="1"/>
              <a:t>can</a:t>
            </a:r>
            <a:r>
              <a:rPr lang="nl-NL" b="0" kern="0" dirty="0"/>
              <a:t> </a:t>
            </a:r>
            <a:r>
              <a:rPr lang="nl-NL" b="0" kern="0" dirty="0" err="1"/>
              <a:t>remain</a:t>
            </a:r>
            <a:endParaRPr lang="nl-NL" b="0" kern="0" dirty="0"/>
          </a:p>
          <a:p>
            <a:pPr marL="0" indent="0">
              <a:spcBef>
                <a:spcPts val="0"/>
              </a:spcBef>
              <a:buFont typeface="Wingdings" pitchFamily="2" charset="2"/>
              <a:buNone/>
            </a:pPr>
            <a:r>
              <a:rPr lang="nl-NL" b="0" kern="0" dirty="0"/>
              <a:t>						</a:t>
            </a:r>
            <a:r>
              <a:rPr lang="nl-NL" b="0" kern="0" dirty="0" err="1"/>
              <a:t>limited</a:t>
            </a:r>
            <a:r>
              <a:rPr lang="nl-NL" b="0" kern="0" dirty="0"/>
              <a:t> </a:t>
            </a:r>
            <a:r>
              <a:rPr lang="nl-NL" b="0" kern="0" dirty="0" err="1"/>
              <a:t>to</a:t>
            </a:r>
            <a:r>
              <a:rPr lang="nl-NL" b="0" kern="0" dirty="0"/>
              <a:t> </a:t>
            </a:r>
            <a:r>
              <a:rPr lang="nl-NL" b="0" kern="0" dirty="0" err="1"/>
              <a:t>auditing</a:t>
            </a:r>
            <a:r>
              <a:rPr lang="nl-NL" b="0" kern="0" dirty="0"/>
              <a:t> RIA</a:t>
            </a:r>
          </a:p>
          <a:p>
            <a:pPr marL="0" indent="0">
              <a:spcBef>
                <a:spcPts val="1200"/>
              </a:spcBef>
              <a:buFont typeface="Wingdings" pitchFamily="2" charset="2"/>
              <a:buNone/>
            </a:pPr>
            <a:r>
              <a:rPr lang="nl-NL" b="0" kern="0" dirty="0" err="1"/>
              <a:t>Government</a:t>
            </a:r>
            <a:r>
              <a:rPr lang="nl-NL" b="0" kern="0" dirty="0"/>
              <a:t> </a:t>
            </a:r>
            <a:r>
              <a:rPr lang="nl-NL" b="0" kern="0" dirty="0" err="1"/>
              <a:t>Strategy</a:t>
            </a:r>
            <a:r>
              <a:rPr lang="nl-NL" b="0" kern="0" dirty="0"/>
              <a:t>		        </a:t>
            </a:r>
            <a:r>
              <a:rPr lang="nl-NL" b="0" kern="0" dirty="0" err="1"/>
              <a:t>Involvement</a:t>
            </a:r>
            <a:r>
              <a:rPr lang="nl-NL" b="0" kern="0" dirty="0"/>
              <a:t> </a:t>
            </a:r>
            <a:r>
              <a:rPr lang="nl-NL" b="0" kern="0" dirty="0" err="1"/>
              <a:t>MDAs</a:t>
            </a:r>
            <a:endParaRPr lang="nl-NL" b="0" kern="0" dirty="0"/>
          </a:p>
          <a:p>
            <a:pPr marL="0" indent="0">
              <a:spcBef>
                <a:spcPts val="480"/>
              </a:spcBef>
              <a:buFont typeface="Wingdings" pitchFamily="2" charset="2"/>
              <a:buNone/>
            </a:pPr>
            <a:endParaRPr lang="nl-NL" sz="1600" b="0" kern="0" dirty="0"/>
          </a:p>
          <a:p>
            <a:pPr marL="0" indent="0">
              <a:spcBef>
                <a:spcPts val="0"/>
              </a:spcBef>
              <a:buFont typeface="Wingdings" pitchFamily="2" charset="2"/>
              <a:buNone/>
            </a:pPr>
            <a:r>
              <a:rPr lang="nl-NL" b="0" kern="0" dirty="0"/>
              <a:t>RIA part of budget </a:t>
            </a:r>
            <a:r>
              <a:rPr lang="nl-NL" b="0" kern="0" dirty="0" err="1"/>
              <a:t>cycle</a:t>
            </a:r>
            <a:r>
              <a:rPr lang="nl-NL" b="0" kern="0" dirty="0"/>
              <a:t>		        Investment in RIA </a:t>
            </a:r>
            <a:r>
              <a:rPr lang="nl-NL" b="0" kern="0" dirty="0" err="1"/>
              <a:t>activities</a:t>
            </a:r>
            <a:r>
              <a:rPr lang="nl-NL" b="0" kern="0" dirty="0"/>
              <a:t> </a:t>
            </a:r>
            <a:r>
              <a:rPr lang="nl-NL" b="0" kern="0" dirty="0" err="1"/>
              <a:t>justified</a:t>
            </a:r>
            <a:endParaRPr lang="en-GB" b="0" kern="0" dirty="0"/>
          </a:p>
        </p:txBody>
      </p:sp>
      <p:sp>
        <p:nvSpPr>
          <p:cNvPr id="3" name="Pijl: rechts 2"/>
          <p:cNvSpPr/>
          <p:nvPr/>
        </p:nvSpPr>
        <p:spPr bwMode="auto">
          <a:xfrm>
            <a:off x="1403648" y="2708920"/>
            <a:ext cx="360040" cy="144016"/>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6" name="Pijl: rechts 5"/>
          <p:cNvSpPr/>
          <p:nvPr/>
        </p:nvSpPr>
        <p:spPr bwMode="auto">
          <a:xfrm>
            <a:off x="1691680" y="2924944"/>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3" name="Pijl: rechts 12"/>
          <p:cNvSpPr/>
          <p:nvPr/>
        </p:nvSpPr>
        <p:spPr bwMode="auto">
          <a:xfrm>
            <a:off x="3563888" y="3573016"/>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4" name="Pijl: rechts 13"/>
          <p:cNvSpPr/>
          <p:nvPr/>
        </p:nvSpPr>
        <p:spPr bwMode="auto">
          <a:xfrm>
            <a:off x="3203848" y="4221088"/>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5" name="Pijl: rechts 14"/>
          <p:cNvSpPr/>
          <p:nvPr/>
        </p:nvSpPr>
        <p:spPr bwMode="auto">
          <a:xfrm>
            <a:off x="5004048" y="4941168"/>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6" name="Pijl: rechts 15"/>
          <p:cNvSpPr/>
          <p:nvPr/>
        </p:nvSpPr>
        <p:spPr bwMode="auto">
          <a:xfrm>
            <a:off x="4788024" y="2348880"/>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dirty="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p:cNvSpPr/>
          <p:nvPr/>
        </p:nvSpPr>
        <p:spPr bwMode="auto">
          <a:xfrm>
            <a:off x="3707904" y="5661248"/>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dirty="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18" name="Afbeelding 17">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20" name="Afbeelding 19">
            <a:extLst>
              <a:ext uri="{FF2B5EF4-FFF2-40B4-BE49-F238E27FC236}">
                <a16:creationId xmlns:a16="http://schemas.microsoft.com/office/drawing/2014/main" id="{83E05AA4-066C-4E4B-B385-72788C77B39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
        <p:nvSpPr>
          <p:cNvPr id="19" name="Pijl: rechts 18">
            <a:extLst>
              <a:ext uri="{FF2B5EF4-FFF2-40B4-BE49-F238E27FC236}">
                <a16:creationId xmlns:a16="http://schemas.microsoft.com/office/drawing/2014/main" id="{C025FCED-08F4-4A74-AB69-31CDBBB8FB57}"/>
              </a:ext>
            </a:extLst>
          </p:cNvPr>
          <p:cNvSpPr/>
          <p:nvPr/>
        </p:nvSpPr>
        <p:spPr bwMode="auto">
          <a:xfrm>
            <a:off x="3923928" y="6401156"/>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dirty="0">
              <a:ln>
                <a:noFill/>
              </a:ln>
              <a:solidFill>
                <a:srgbClr val="000066"/>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335877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39936" y="712132"/>
            <a:ext cx="7848600" cy="914400"/>
          </a:xfrm>
        </p:spPr>
        <p:txBody>
          <a:bodyPr/>
          <a:lstStyle/>
          <a:p>
            <a:r>
              <a:rPr lang="nl-NL" dirty="0"/>
              <a:t>Knowledge</a:t>
            </a:r>
            <a:endParaRPr lang="en-GB" dirty="0"/>
          </a:p>
        </p:txBody>
      </p:sp>
      <p:sp>
        <p:nvSpPr>
          <p:cNvPr id="3" name="Tijdelijke aanduiding voor inhoud 2"/>
          <p:cNvSpPr>
            <a:spLocks noGrp="1"/>
          </p:cNvSpPr>
          <p:nvPr>
            <p:ph idx="1"/>
          </p:nvPr>
        </p:nvSpPr>
        <p:spPr>
          <a:xfrm>
            <a:off x="458829" y="1579433"/>
            <a:ext cx="7944296" cy="3429000"/>
          </a:xfrm>
        </p:spPr>
        <p:txBody>
          <a:bodyPr/>
          <a:lstStyle/>
          <a:p>
            <a:pPr marL="0" indent="0">
              <a:buNone/>
            </a:pPr>
            <a:r>
              <a:rPr lang="en-US" dirty="0"/>
              <a:t>Knowledge questions are about:</a:t>
            </a:r>
          </a:p>
          <a:p>
            <a:r>
              <a:rPr lang="en-US" dirty="0"/>
              <a:t>The causes of administrative burdens for businesses,</a:t>
            </a:r>
          </a:p>
          <a:p>
            <a:r>
              <a:rPr lang="en-US" dirty="0"/>
              <a:t>The method of measuring the size of administrative burdens,</a:t>
            </a:r>
          </a:p>
          <a:p>
            <a:r>
              <a:rPr lang="en-US" dirty="0"/>
              <a:t>The extent of the administrative burden and the reduction target,</a:t>
            </a:r>
          </a:p>
          <a:p>
            <a:r>
              <a:rPr lang="en-US" dirty="0"/>
              <a:t>The measures in the framework of the administrative burden and reduction of administrative burdens.</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30</a:t>
            </a:fld>
            <a:endParaRPr lang="es-ES" dirty="0"/>
          </a:p>
        </p:txBody>
      </p:sp>
      <p:pic>
        <p:nvPicPr>
          <p:cNvPr id="7" name="Afbeelding 6">
            <a:extLst>
              <a:ext uri="{FF2B5EF4-FFF2-40B4-BE49-F238E27FC236}">
                <a16:creationId xmlns:a16="http://schemas.microsoft.com/office/drawing/2014/main" id="{258C0F1C-1D3A-46F3-A92A-775CD46147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51520" y="197086"/>
            <a:ext cx="2788568" cy="1030092"/>
          </a:xfrm>
          <a:prstGeom prst="rect">
            <a:avLst/>
          </a:prstGeom>
        </p:spPr>
      </p:pic>
    </p:spTree>
    <p:extLst>
      <p:ext uri="{BB962C8B-B14F-4D97-AF65-F5344CB8AC3E}">
        <p14:creationId xmlns:p14="http://schemas.microsoft.com/office/powerpoint/2010/main" val="4120445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39936" y="712132"/>
            <a:ext cx="7848600" cy="914400"/>
          </a:xfrm>
        </p:spPr>
        <p:txBody>
          <a:bodyPr/>
          <a:lstStyle/>
          <a:p>
            <a:r>
              <a:rPr lang="nl-NL" dirty="0"/>
              <a:t>Attitude</a:t>
            </a:r>
            <a:endParaRPr lang="en-GB" dirty="0"/>
          </a:p>
        </p:txBody>
      </p:sp>
      <p:sp>
        <p:nvSpPr>
          <p:cNvPr id="3" name="Tijdelijke aanduiding voor inhoud 2"/>
          <p:cNvSpPr>
            <a:spLocks noGrp="1"/>
          </p:cNvSpPr>
          <p:nvPr>
            <p:ph idx="1"/>
          </p:nvPr>
        </p:nvSpPr>
        <p:spPr>
          <a:xfrm>
            <a:off x="458829" y="1579433"/>
            <a:ext cx="7944296" cy="3429000"/>
          </a:xfrm>
        </p:spPr>
        <p:txBody>
          <a:bodyPr/>
          <a:lstStyle/>
          <a:p>
            <a:pPr marL="0" indent="0">
              <a:buNone/>
            </a:pPr>
            <a:r>
              <a:rPr lang="en-US" dirty="0"/>
              <a:t>Attitude questions and items include three dimensions:</a:t>
            </a:r>
          </a:p>
          <a:p>
            <a:r>
              <a:rPr lang="en-US" dirty="0"/>
              <a:t>Perception of regulatory burden</a:t>
            </a:r>
          </a:p>
          <a:p>
            <a:r>
              <a:rPr lang="en-US" dirty="0"/>
              <a:t>Measures</a:t>
            </a:r>
          </a:p>
          <a:p>
            <a:r>
              <a:rPr lang="en-US" dirty="0"/>
              <a:t>Vision for future</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31</a:t>
            </a:fld>
            <a:endParaRPr lang="es-ES" dirty="0"/>
          </a:p>
        </p:txBody>
      </p:sp>
      <p:pic>
        <p:nvPicPr>
          <p:cNvPr id="7" name="Afbeelding 6">
            <a:extLst>
              <a:ext uri="{FF2B5EF4-FFF2-40B4-BE49-F238E27FC236}">
                <a16:creationId xmlns:a16="http://schemas.microsoft.com/office/drawing/2014/main" id="{13229777-0323-4A57-B641-C3F03F8D2A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179512" y="197086"/>
            <a:ext cx="2788568" cy="1030092"/>
          </a:xfrm>
          <a:prstGeom prst="rect">
            <a:avLst/>
          </a:prstGeom>
        </p:spPr>
      </p:pic>
    </p:spTree>
    <p:extLst>
      <p:ext uri="{BB962C8B-B14F-4D97-AF65-F5344CB8AC3E}">
        <p14:creationId xmlns:p14="http://schemas.microsoft.com/office/powerpoint/2010/main" val="904389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39936" y="764704"/>
            <a:ext cx="7848600" cy="914400"/>
          </a:xfrm>
        </p:spPr>
        <p:txBody>
          <a:bodyPr/>
          <a:lstStyle/>
          <a:p>
            <a:r>
              <a:rPr lang="nl-NL" dirty="0" err="1"/>
              <a:t>Behaviour</a:t>
            </a:r>
            <a:endParaRPr lang="en-GB" dirty="0"/>
          </a:p>
        </p:txBody>
      </p:sp>
      <p:sp>
        <p:nvSpPr>
          <p:cNvPr id="3" name="Tijdelijke aanduiding voor inhoud 2"/>
          <p:cNvSpPr>
            <a:spLocks noGrp="1"/>
          </p:cNvSpPr>
          <p:nvPr>
            <p:ph idx="1"/>
          </p:nvPr>
        </p:nvSpPr>
        <p:spPr>
          <a:xfrm>
            <a:off x="458829" y="1632005"/>
            <a:ext cx="8114018" cy="3429000"/>
          </a:xfrm>
        </p:spPr>
        <p:txBody>
          <a:bodyPr/>
          <a:lstStyle/>
          <a:p>
            <a:pPr marL="0" indent="0">
              <a:buNone/>
            </a:pPr>
            <a:r>
              <a:rPr lang="en-US" dirty="0"/>
              <a:t>Examples of the </a:t>
            </a:r>
            <a:r>
              <a:rPr lang="en-US" dirty="0" err="1"/>
              <a:t>Behaviour</a:t>
            </a:r>
            <a:r>
              <a:rPr lang="en-US" dirty="0"/>
              <a:t> indicators:</a:t>
            </a:r>
          </a:p>
          <a:p>
            <a:r>
              <a:rPr lang="en-US" dirty="0"/>
              <a:t>from the start, think about reducing regulatory burden on regulatory target group, i.e. business/citizens </a:t>
            </a:r>
          </a:p>
          <a:p>
            <a:r>
              <a:rPr lang="en-US" dirty="0"/>
              <a:t>the involvement of industry in the development of new policies, </a:t>
            </a:r>
          </a:p>
          <a:p>
            <a:r>
              <a:rPr lang="en-US" dirty="0"/>
              <a:t>assessing the impact for each new legislative and regulatory proposal </a:t>
            </a:r>
          </a:p>
          <a:p>
            <a:r>
              <a:rPr lang="en-US" dirty="0"/>
              <a:t>no information obligation imposed on business,</a:t>
            </a:r>
          </a:p>
          <a:p>
            <a:r>
              <a:rPr lang="en-US" dirty="0"/>
              <a:t>minimize the frequency of reporting requirements for business,  </a:t>
            </a:r>
          </a:p>
          <a:p>
            <a:r>
              <a:rPr lang="en-US" dirty="0"/>
              <a:t>to minimize companies to come under the regulatory settlement,</a:t>
            </a:r>
          </a:p>
          <a:p>
            <a:r>
              <a:rPr lang="en-US" dirty="0"/>
              <a:t>explicitly weigh policy alternatives,</a:t>
            </a:r>
          </a:p>
          <a:p>
            <a:r>
              <a:rPr lang="en-US" dirty="0"/>
              <a:t>indicate what regulations can be customized or amended</a:t>
            </a:r>
          </a:p>
          <a:p>
            <a:r>
              <a:rPr lang="en-US" dirty="0"/>
              <a:t>internal courses on regulatory improvement</a:t>
            </a:r>
          </a:p>
          <a:p>
            <a:r>
              <a:rPr lang="en-US" dirty="0"/>
              <a:t>institutionalization of regulatory improvement coordinator, or coordinating unit</a:t>
            </a:r>
          </a:p>
          <a:p>
            <a:r>
              <a:rPr lang="en-US" dirty="0"/>
              <a:t>etc.</a:t>
            </a:r>
          </a:p>
          <a:p>
            <a:endParaRPr lang="en-US"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32</a:t>
            </a:fld>
            <a:endParaRPr lang="es-ES" dirty="0"/>
          </a:p>
        </p:txBody>
      </p:sp>
      <p:pic>
        <p:nvPicPr>
          <p:cNvPr id="7" name="Afbeelding 6">
            <a:extLst>
              <a:ext uri="{FF2B5EF4-FFF2-40B4-BE49-F238E27FC236}">
                <a16:creationId xmlns:a16="http://schemas.microsoft.com/office/drawing/2014/main" id="{8905729F-6A56-468E-9BB0-64169CE591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155625" y="168263"/>
            <a:ext cx="2788568" cy="1030092"/>
          </a:xfrm>
          <a:prstGeom prst="rect">
            <a:avLst/>
          </a:prstGeom>
        </p:spPr>
      </p:pic>
    </p:spTree>
    <p:extLst>
      <p:ext uri="{BB962C8B-B14F-4D97-AF65-F5344CB8AC3E}">
        <p14:creationId xmlns:p14="http://schemas.microsoft.com/office/powerpoint/2010/main" val="340746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39936" y="1076915"/>
            <a:ext cx="7848600" cy="914400"/>
          </a:xfrm>
        </p:spPr>
        <p:txBody>
          <a:bodyPr/>
          <a:lstStyle/>
          <a:p>
            <a:r>
              <a:rPr lang="nl-NL" dirty="0"/>
              <a:t>Background parameters</a:t>
            </a:r>
            <a:endParaRPr lang="en-GB" dirty="0"/>
          </a:p>
        </p:txBody>
      </p:sp>
      <p:sp>
        <p:nvSpPr>
          <p:cNvPr id="3" name="Tijdelijke aanduiding voor inhoud 2"/>
          <p:cNvSpPr>
            <a:spLocks noGrp="1"/>
          </p:cNvSpPr>
          <p:nvPr>
            <p:ph idx="1"/>
          </p:nvPr>
        </p:nvSpPr>
        <p:spPr>
          <a:xfrm>
            <a:off x="458828" y="1944216"/>
            <a:ext cx="8245235" cy="3429000"/>
          </a:xfrm>
        </p:spPr>
        <p:txBody>
          <a:bodyPr/>
          <a:lstStyle/>
          <a:p>
            <a:pPr marL="0" indent="0">
              <a:buNone/>
            </a:pPr>
            <a:r>
              <a:rPr lang="en-US" dirty="0"/>
              <a:t>The scores on ‘knowledge’, ‘attitude’ and ‘behavior’ are then combined with so-called background questions, such as:</a:t>
            </a:r>
          </a:p>
          <a:p>
            <a:r>
              <a:rPr lang="nl-NL" dirty="0"/>
              <a:t>Respondent has a managing </a:t>
            </a:r>
            <a:r>
              <a:rPr lang="nl-NL" dirty="0" err="1"/>
              <a:t>position</a:t>
            </a:r>
            <a:r>
              <a:rPr lang="nl-NL" dirty="0"/>
              <a:t>;</a:t>
            </a:r>
          </a:p>
          <a:p>
            <a:r>
              <a:rPr lang="nl-NL" dirty="0"/>
              <a:t>Last 12 </a:t>
            </a:r>
            <a:r>
              <a:rPr lang="nl-NL" dirty="0" err="1"/>
              <a:t>months</a:t>
            </a:r>
            <a:r>
              <a:rPr lang="nl-NL" dirty="0"/>
              <a:t> </a:t>
            </a:r>
            <a:r>
              <a:rPr lang="nl-NL" dirty="0" err="1"/>
              <a:t>involved</a:t>
            </a:r>
            <a:r>
              <a:rPr lang="nl-NL" dirty="0"/>
              <a:t> in </a:t>
            </a:r>
            <a:r>
              <a:rPr lang="nl-NL" dirty="0" err="1"/>
              <a:t>preparation</a:t>
            </a:r>
            <a:r>
              <a:rPr lang="nl-NL" dirty="0"/>
              <a:t> of new </a:t>
            </a:r>
            <a:r>
              <a:rPr lang="nl-NL" dirty="0" err="1"/>
              <a:t>legislation</a:t>
            </a:r>
            <a:r>
              <a:rPr lang="nl-NL" dirty="0"/>
              <a:t>/</a:t>
            </a:r>
            <a:r>
              <a:rPr lang="nl-NL" dirty="0" err="1"/>
              <a:t>regulation</a:t>
            </a:r>
            <a:r>
              <a:rPr lang="nl-NL" dirty="0"/>
              <a:t>;</a:t>
            </a:r>
          </a:p>
          <a:p>
            <a:r>
              <a:rPr lang="nl-NL" dirty="0" err="1"/>
              <a:t>Longer</a:t>
            </a:r>
            <a:r>
              <a:rPr lang="nl-NL" dirty="0"/>
              <a:t> </a:t>
            </a:r>
            <a:r>
              <a:rPr lang="nl-NL" dirty="0" err="1"/>
              <a:t>than</a:t>
            </a:r>
            <a:r>
              <a:rPr lang="nl-NL" dirty="0"/>
              <a:t> </a:t>
            </a:r>
            <a:r>
              <a:rPr lang="nl-NL" dirty="0" err="1"/>
              <a:t>average</a:t>
            </a:r>
            <a:r>
              <a:rPr lang="nl-NL" dirty="0"/>
              <a:t> </a:t>
            </a:r>
            <a:r>
              <a:rPr lang="nl-NL" dirty="0" err="1"/>
              <a:t>employed</a:t>
            </a:r>
            <a:r>
              <a:rPr lang="nl-NL" dirty="0"/>
              <a:t> </a:t>
            </a:r>
            <a:r>
              <a:rPr lang="nl-NL" dirty="0" err="1"/>
              <a:t>with</a:t>
            </a:r>
            <a:r>
              <a:rPr lang="nl-NL" dirty="0"/>
              <a:t> </a:t>
            </a:r>
            <a:r>
              <a:rPr lang="nl-NL" dirty="0" err="1"/>
              <a:t>the</a:t>
            </a:r>
            <a:r>
              <a:rPr lang="nl-NL" dirty="0"/>
              <a:t> </a:t>
            </a:r>
            <a:r>
              <a:rPr lang="nl-NL" dirty="0" err="1"/>
              <a:t>government</a:t>
            </a:r>
            <a:r>
              <a:rPr lang="nl-NL" dirty="0"/>
              <a:t>, or </a:t>
            </a:r>
            <a:r>
              <a:rPr lang="nl-NL" dirty="0" err="1"/>
              <a:t>the</a:t>
            </a:r>
            <a:r>
              <a:rPr lang="nl-NL" dirty="0"/>
              <a:t> </a:t>
            </a:r>
            <a:r>
              <a:rPr lang="nl-NL" dirty="0" err="1"/>
              <a:t>department</a:t>
            </a:r>
            <a:r>
              <a:rPr lang="nl-NL" dirty="0"/>
              <a:t> of concern;</a:t>
            </a:r>
          </a:p>
          <a:p>
            <a:r>
              <a:rPr lang="nl-NL" dirty="0" err="1"/>
              <a:t>Experience</a:t>
            </a:r>
            <a:r>
              <a:rPr lang="nl-NL" dirty="0"/>
              <a:t> </a:t>
            </a:r>
            <a:r>
              <a:rPr lang="nl-NL" dirty="0" err="1"/>
              <a:t>with</a:t>
            </a:r>
            <a:r>
              <a:rPr lang="nl-NL" dirty="0"/>
              <a:t> Cabinet </a:t>
            </a:r>
            <a:r>
              <a:rPr lang="nl-NL" dirty="0" err="1"/>
              <a:t>Secretariat</a:t>
            </a:r>
            <a:r>
              <a:rPr lang="nl-NL" dirty="0"/>
              <a:t>;</a:t>
            </a:r>
          </a:p>
          <a:p>
            <a:r>
              <a:rPr lang="nl-NL" dirty="0"/>
              <a:t>In </a:t>
            </a:r>
            <a:r>
              <a:rPr lang="nl-NL" dirty="0" err="1"/>
              <a:t>preparation</a:t>
            </a:r>
            <a:r>
              <a:rPr lang="nl-NL" dirty="0"/>
              <a:t> of </a:t>
            </a:r>
            <a:r>
              <a:rPr lang="nl-NL" dirty="0" err="1"/>
              <a:t>legislation</a:t>
            </a:r>
            <a:r>
              <a:rPr lang="nl-NL" dirty="0"/>
              <a:t>/</a:t>
            </a:r>
            <a:r>
              <a:rPr lang="nl-NL" dirty="0" err="1"/>
              <a:t>regulation</a:t>
            </a:r>
            <a:r>
              <a:rPr lang="nl-NL" dirty="0"/>
              <a:t> </a:t>
            </a:r>
            <a:r>
              <a:rPr lang="nl-NL" dirty="0" err="1"/>
              <a:t>experience</a:t>
            </a:r>
            <a:r>
              <a:rPr lang="nl-NL" dirty="0"/>
              <a:t> </a:t>
            </a:r>
            <a:r>
              <a:rPr lang="nl-NL" dirty="0" err="1"/>
              <a:t>with</a:t>
            </a:r>
            <a:r>
              <a:rPr lang="nl-NL" dirty="0"/>
              <a:t> executive </a:t>
            </a:r>
            <a:r>
              <a:rPr lang="nl-NL" dirty="0" err="1"/>
              <a:t>bodies</a:t>
            </a:r>
            <a:r>
              <a:rPr lang="nl-NL" dirty="0"/>
              <a:t>/</a:t>
            </a:r>
            <a:r>
              <a:rPr lang="nl-NL" dirty="0" err="1"/>
              <a:t>agencies</a:t>
            </a:r>
            <a:r>
              <a:rPr lang="nl-NL" dirty="0"/>
              <a:t>;</a:t>
            </a:r>
          </a:p>
          <a:p>
            <a:r>
              <a:rPr lang="nl-NL" dirty="0" err="1"/>
              <a:t>Older</a:t>
            </a:r>
            <a:r>
              <a:rPr lang="nl-NL" dirty="0"/>
              <a:t> </a:t>
            </a:r>
            <a:r>
              <a:rPr lang="nl-NL" dirty="0" err="1"/>
              <a:t>than</a:t>
            </a:r>
            <a:r>
              <a:rPr lang="nl-NL" dirty="0"/>
              <a:t> </a:t>
            </a:r>
            <a:r>
              <a:rPr lang="nl-NL" dirty="0" err="1"/>
              <a:t>average</a:t>
            </a:r>
            <a:r>
              <a:rPr lang="nl-NL" dirty="0"/>
              <a:t>.</a:t>
            </a:r>
          </a:p>
          <a:p>
            <a:r>
              <a:rPr lang="nl-NL" dirty="0"/>
              <a:t>Etc. </a:t>
            </a:r>
            <a:endParaRPr lang="en-US"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33</a:t>
            </a:fld>
            <a:endParaRPr lang="es-ES" dirty="0"/>
          </a:p>
        </p:txBody>
      </p:sp>
      <p:pic>
        <p:nvPicPr>
          <p:cNvPr id="7" name="Afbeelding 6">
            <a:extLst>
              <a:ext uri="{FF2B5EF4-FFF2-40B4-BE49-F238E27FC236}">
                <a16:creationId xmlns:a16="http://schemas.microsoft.com/office/drawing/2014/main" id="{C4DB1267-D335-47BC-8FF9-6E7C9E0AE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92CF6950-E518-4E2E-ADF0-82FC30CCE11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179512" y="249658"/>
            <a:ext cx="2788568" cy="1030092"/>
          </a:xfrm>
          <a:prstGeom prst="rect">
            <a:avLst/>
          </a:prstGeom>
        </p:spPr>
      </p:pic>
    </p:spTree>
    <p:extLst>
      <p:ext uri="{BB962C8B-B14F-4D97-AF65-F5344CB8AC3E}">
        <p14:creationId xmlns:p14="http://schemas.microsoft.com/office/powerpoint/2010/main" val="202843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1074440"/>
            <a:ext cx="7848600" cy="914400"/>
          </a:xfrm>
        </p:spPr>
        <p:txBody>
          <a:bodyPr/>
          <a:lstStyle/>
          <a:p>
            <a:r>
              <a:rPr lang="nl-NL" dirty="0" err="1"/>
              <a:t>Institutionalizing</a:t>
            </a:r>
            <a:r>
              <a:rPr lang="nl-NL" dirty="0"/>
              <a:t> RIA: RIA </a:t>
            </a:r>
            <a:r>
              <a:rPr lang="nl-NL" dirty="0" err="1"/>
              <a:t>Strategy</a:t>
            </a:r>
            <a:r>
              <a:rPr lang="nl-NL" dirty="0"/>
              <a:t> is </a:t>
            </a:r>
            <a:r>
              <a:rPr lang="nl-NL" dirty="0" err="1"/>
              <a:t>needed</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4</a:t>
            </a:fld>
            <a:endParaRPr lang="es-ES" dirty="0"/>
          </a:p>
        </p:txBody>
      </p:sp>
      <p:sp>
        <p:nvSpPr>
          <p:cNvPr id="12" name="Tijdelijke aanduiding voor inhoud 2"/>
          <p:cNvSpPr txBox="1">
            <a:spLocks/>
          </p:cNvSpPr>
          <p:nvPr/>
        </p:nvSpPr>
        <p:spPr bwMode="auto">
          <a:xfrm>
            <a:off x="611560" y="1922512"/>
            <a:ext cx="8184386"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buFont typeface="Wingdings" pitchFamily="2" charset="2"/>
              <a:buNone/>
            </a:pPr>
            <a:r>
              <a:rPr lang="nl-NL" b="0" kern="0" dirty="0" err="1"/>
              <a:t>Some</a:t>
            </a:r>
            <a:r>
              <a:rPr lang="nl-NL" b="0" kern="0" dirty="0"/>
              <a:t> </a:t>
            </a:r>
            <a:r>
              <a:rPr lang="nl-NL" b="0" kern="0" dirty="0" err="1"/>
              <a:t>characteristics</a:t>
            </a:r>
            <a:r>
              <a:rPr lang="nl-NL" b="0" kern="0" dirty="0"/>
              <a:t>:</a:t>
            </a:r>
          </a:p>
          <a:p>
            <a:pPr marL="0" indent="0">
              <a:buFont typeface="Wingdings" pitchFamily="2" charset="2"/>
              <a:buNone/>
            </a:pPr>
            <a:endParaRPr lang="nl-NL" sz="800" b="0" kern="0" dirty="0"/>
          </a:p>
          <a:p>
            <a:r>
              <a:rPr lang="nl-NL" kern="0" dirty="0" err="1"/>
              <a:t>Mandate</a:t>
            </a:r>
            <a:r>
              <a:rPr lang="nl-NL" b="0" kern="0" dirty="0"/>
              <a:t> of </a:t>
            </a:r>
            <a:r>
              <a:rPr lang="nl-NL" b="0" kern="0" dirty="0" err="1"/>
              <a:t>Regulatory</a:t>
            </a:r>
            <a:r>
              <a:rPr lang="nl-NL" b="0" kern="0" dirty="0"/>
              <a:t> </a:t>
            </a:r>
            <a:r>
              <a:rPr lang="nl-NL" b="0" kern="0" dirty="0" err="1"/>
              <a:t>Oversight</a:t>
            </a:r>
            <a:r>
              <a:rPr lang="nl-NL" b="0" kern="0" dirty="0"/>
              <a:t> Body (ROB), made </a:t>
            </a:r>
            <a:r>
              <a:rPr lang="nl-NL" b="0" kern="0" dirty="0" err="1"/>
              <a:t>responsible</a:t>
            </a:r>
            <a:r>
              <a:rPr lang="nl-NL" b="0" kern="0" dirty="0"/>
              <a:t> </a:t>
            </a:r>
            <a:r>
              <a:rPr lang="nl-NL" b="0" kern="0" dirty="0" err="1"/>
              <a:t>for</a:t>
            </a:r>
            <a:r>
              <a:rPr lang="nl-NL" b="0" kern="0" dirty="0"/>
              <a:t> </a:t>
            </a:r>
            <a:r>
              <a:rPr lang="nl-NL" b="0" kern="0" dirty="0" err="1"/>
              <a:t>advocating</a:t>
            </a:r>
            <a:r>
              <a:rPr lang="nl-NL" b="0" kern="0" dirty="0"/>
              <a:t>, </a:t>
            </a:r>
            <a:r>
              <a:rPr lang="nl-NL" b="0" kern="0" dirty="0" err="1"/>
              <a:t>conducting</a:t>
            </a:r>
            <a:r>
              <a:rPr lang="nl-NL" b="0" kern="0" dirty="0"/>
              <a:t> </a:t>
            </a:r>
            <a:r>
              <a:rPr lang="nl-NL" b="0" kern="0" dirty="0" err="1"/>
              <a:t>and</a:t>
            </a:r>
            <a:r>
              <a:rPr lang="nl-NL" b="0" kern="0" dirty="0"/>
              <a:t> </a:t>
            </a:r>
            <a:r>
              <a:rPr lang="nl-NL" b="0" kern="0" dirty="0" err="1"/>
              <a:t>overseeing</a:t>
            </a:r>
            <a:r>
              <a:rPr lang="nl-NL" b="0" kern="0" dirty="0"/>
              <a:t> RIA </a:t>
            </a:r>
            <a:r>
              <a:rPr lang="nl-NL" b="0" kern="0" dirty="0" err="1"/>
              <a:t>practise</a:t>
            </a:r>
            <a:r>
              <a:rPr lang="nl-NL" b="0" kern="0" dirty="0"/>
              <a:t>. </a:t>
            </a:r>
            <a:endParaRPr lang="en-GB" b="0" kern="0" dirty="0"/>
          </a:p>
          <a:p>
            <a:endParaRPr lang="nl-NL" sz="800" b="0" kern="0" dirty="0"/>
          </a:p>
          <a:p>
            <a:r>
              <a:rPr lang="nl-NL" kern="0" dirty="0" err="1"/>
              <a:t>Agreements</a:t>
            </a:r>
            <a:r>
              <a:rPr lang="nl-NL" b="0" kern="0" dirty="0"/>
              <a:t> ROB </a:t>
            </a:r>
            <a:r>
              <a:rPr lang="nl-NL" b="0" kern="0" dirty="0" err="1"/>
              <a:t>with</a:t>
            </a:r>
            <a:r>
              <a:rPr lang="nl-NL" b="0" kern="0" dirty="0"/>
              <a:t> </a:t>
            </a:r>
            <a:r>
              <a:rPr lang="nl-NL" b="0" kern="0" dirty="0" err="1"/>
              <a:t>MDAs</a:t>
            </a:r>
            <a:r>
              <a:rPr lang="nl-NL" b="0" kern="0" dirty="0"/>
              <a:t> (</a:t>
            </a:r>
            <a:r>
              <a:rPr lang="nl-NL" b="0" kern="0" dirty="0" err="1"/>
              <a:t>MoUs</a:t>
            </a:r>
            <a:r>
              <a:rPr lang="nl-NL" b="0" kern="0" dirty="0"/>
              <a:t>, </a:t>
            </a:r>
            <a:r>
              <a:rPr lang="nl-NL" b="0" kern="0" dirty="0" err="1"/>
              <a:t>Covenants</a:t>
            </a:r>
            <a:r>
              <a:rPr lang="nl-NL" b="0" kern="0" dirty="0"/>
              <a:t>, Letters of </a:t>
            </a:r>
            <a:r>
              <a:rPr lang="nl-NL" b="0" kern="0" dirty="0" err="1"/>
              <a:t>Intent</a:t>
            </a:r>
            <a:r>
              <a:rPr lang="nl-NL" b="0" kern="0" dirty="0"/>
              <a:t>).</a:t>
            </a:r>
          </a:p>
          <a:p>
            <a:endParaRPr lang="nl-NL" sz="800" b="0" kern="0" dirty="0"/>
          </a:p>
          <a:p>
            <a:r>
              <a:rPr lang="nl-NL" b="0" kern="0" dirty="0"/>
              <a:t>Technical </a:t>
            </a:r>
            <a:r>
              <a:rPr lang="nl-NL" b="0" kern="0" dirty="0" err="1"/>
              <a:t>Regulatory</a:t>
            </a:r>
            <a:r>
              <a:rPr lang="nl-NL" b="0" kern="0" dirty="0"/>
              <a:t> Impact Assessment </a:t>
            </a:r>
            <a:r>
              <a:rPr lang="nl-NL" kern="0" dirty="0"/>
              <a:t>Units</a:t>
            </a:r>
            <a:r>
              <a:rPr lang="nl-NL" b="0" kern="0" dirty="0"/>
              <a:t> </a:t>
            </a:r>
            <a:r>
              <a:rPr lang="nl-NL" b="0" kern="0" dirty="0" err="1"/>
              <a:t>within</a:t>
            </a:r>
            <a:r>
              <a:rPr lang="nl-NL" b="0" kern="0" dirty="0"/>
              <a:t> </a:t>
            </a:r>
            <a:r>
              <a:rPr lang="nl-NL" b="0" kern="0" dirty="0" err="1"/>
              <a:t>MDAs</a:t>
            </a:r>
            <a:r>
              <a:rPr lang="nl-NL" b="0" kern="0" dirty="0"/>
              <a:t>? (</a:t>
            </a:r>
            <a:r>
              <a:rPr lang="nl-NL" b="0" kern="0" dirty="0" err="1"/>
              <a:t>see</a:t>
            </a:r>
            <a:r>
              <a:rPr lang="nl-NL" b="0" kern="0" dirty="0"/>
              <a:t>: Policy Analysis Units?).</a:t>
            </a:r>
          </a:p>
          <a:p>
            <a:endParaRPr lang="nl-NL" sz="800" b="0" kern="0" dirty="0"/>
          </a:p>
          <a:p>
            <a:r>
              <a:rPr lang="nl-NL" b="0" kern="0" dirty="0"/>
              <a:t>High-level </a:t>
            </a:r>
            <a:r>
              <a:rPr lang="nl-NL" b="0" kern="0"/>
              <a:t>Coordination</a:t>
            </a:r>
            <a:r>
              <a:rPr lang="nl-NL" b="0" kern="0" dirty="0"/>
              <a:t> Steering Group. ‘</a:t>
            </a:r>
            <a:r>
              <a:rPr lang="nl-NL" kern="0" dirty="0" err="1"/>
              <a:t>One</a:t>
            </a:r>
            <a:r>
              <a:rPr lang="nl-NL" kern="0" dirty="0"/>
              <a:t> </a:t>
            </a:r>
            <a:r>
              <a:rPr lang="nl-NL" kern="0" dirty="0" err="1"/>
              <a:t>Government</a:t>
            </a:r>
            <a:r>
              <a:rPr lang="nl-NL" b="0" kern="0" dirty="0"/>
              <a:t>’.</a:t>
            </a:r>
          </a:p>
          <a:p>
            <a:endParaRPr lang="nl-NL" sz="800" b="0" kern="0" dirty="0"/>
          </a:p>
          <a:p>
            <a:r>
              <a:rPr lang="nl-NL" kern="0" dirty="0" err="1"/>
              <a:t>Champions</a:t>
            </a:r>
            <a:r>
              <a:rPr lang="nl-NL" b="0" kern="0" dirty="0"/>
              <a:t>: </a:t>
            </a:r>
            <a:r>
              <a:rPr lang="nl-NL" b="0" kern="0" dirty="0" err="1"/>
              <a:t>f.e</a:t>
            </a:r>
            <a:r>
              <a:rPr lang="nl-NL" b="0" kern="0" dirty="0"/>
              <a:t>. </a:t>
            </a:r>
            <a:r>
              <a:rPr lang="nl-NL" b="0" kern="0" dirty="0" err="1"/>
              <a:t>President’s</a:t>
            </a:r>
            <a:r>
              <a:rPr lang="nl-NL" b="0" kern="0" dirty="0"/>
              <a:t> Office, Members of </a:t>
            </a:r>
            <a:r>
              <a:rPr lang="nl-NL" b="0" kern="0" dirty="0" err="1"/>
              <a:t>Parliament</a:t>
            </a:r>
            <a:r>
              <a:rPr lang="nl-NL" b="0" kern="0" dirty="0"/>
              <a:t>.</a:t>
            </a:r>
          </a:p>
          <a:p>
            <a:endParaRPr lang="nl-NL" sz="800" b="0" kern="0" dirty="0"/>
          </a:p>
          <a:p>
            <a:r>
              <a:rPr lang="nl-NL" b="0" kern="0" dirty="0" err="1"/>
              <a:t>Regulatory</a:t>
            </a:r>
            <a:r>
              <a:rPr lang="nl-NL" b="0" kern="0" dirty="0"/>
              <a:t> Impact Assessment </a:t>
            </a:r>
            <a:r>
              <a:rPr lang="nl-NL" kern="0" dirty="0"/>
              <a:t>Council</a:t>
            </a:r>
            <a:r>
              <a:rPr lang="nl-NL" b="0" kern="0" dirty="0"/>
              <a:t>, public-private sector.</a:t>
            </a:r>
          </a:p>
          <a:p>
            <a:endParaRPr lang="nl-NL" sz="800" b="0" kern="0" dirty="0"/>
          </a:p>
          <a:p>
            <a:r>
              <a:rPr lang="nl-NL" b="0" kern="0" dirty="0" err="1"/>
              <a:t>Communicate</a:t>
            </a:r>
            <a:r>
              <a:rPr lang="nl-NL" b="0" kern="0" dirty="0"/>
              <a:t> </a:t>
            </a:r>
            <a:r>
              <a:rPr lang="nl-NL" kern="0" dirty="0" err="1"/>
              <a:t>Merits</a:t>
            </a:r>
            <a:r>
              <a:rPr lang="nl-NL" b="0" kern="0" dirty="0"/>
              <a:t> of RIA: </a:t>
            </a:r>
            <a:r>
              <a:rPr lang="nl-NL" b="0" kern="0" dirty="0" err="1"/>
              <a:t>why</a:t>
            </a:r>
            <a:r>
              <a:rPr lang="nl-NL" b="0" kern="0" dirty="0"/>
              <a:t> </a:t>
            </a:r>
            <a:r>
              <a:rPr lang="nl-NL" b="0" kern="0" dirty="0" err="1"/>
              <a:t>and</a:t>
            </a:r>
            <a:r>
              <a:rPr lang="nl-NL" b="0" kern="0" dirty="0"/>
              <a:t> </a:t>
            </a:r>
            <a:r>
              <a:rPr lang="nl-NL" b="0" kern="0" dirty="0" err="1"/>
              <a:t>with</a:t>
            </a:r>
            <a:r>
              <a:rPr lang="nl-NL" b="0" kern="0" dirty="0"/>
              <a:t> </a:t>
            </a:r>
            <a:r>
              <a:rPr lang="nl-NL" b="0" kern="0" dirty="0" err="1"/>
              <a:t>what</a:t>
            </a:r>
            <a:r>
              <a:rPr lang="nl-NL" b="0" kern="0" dirty="0"/>
              <a:t> goal RIA is </a:t>
            </a:r>
            <a:r>
              <a:rPr lang="nl-NL" b="0" kern="0" dirty="0" err="1"/>
              <a:t>introduced</a:t>
            </a:r>
            <a:r>
              <a:rPr lang="nl-NL" b="0" kern="0" dirty="0"/>
              <a:t>? Goal: %GDP, </a:t>
            </a:r>
            <a:r>
              <a:rPr lang="nl-NL" b="0" kern="0" dirty="0" err="1"/>
              <a:t>also</a:t>
            </a:r>
            <a:r>
              <a:rPr lang="nl-NL" b="0" kern="0" dirty="0"/>
              <a:t> </a:t>
            </a:r>
            <a:r>
              <a:rPr lang="nl-NL" b="0" kern="0" dirty="0" err="1"/>
              <a:t>justifies</a:t>
            </a:r>
            <a:r>
              <a:rPr lang="nl-NL" b="0" kern="0" dirty="0"/>
              <a:t> investment in RIA </a:t>
            </a:r>
            <a:r>
              <a:rPr lang="nl-NL" b="0" kern="0" dirty="0" err="1"/>
              <a:t>practise</a:t>
            </a:r>
            <a:r>
              <a:rPr lang="nl-NL" b="0" kern="0" dirty="0"/>
              <a:t>.</a:t>
            </a:r>
            <a:endParaRPr lang="en-GB" b="0" kern="0" dirty="0"/>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9" name="Afbeelding 8">
            <a:extLst>
              <a:ext uri="{FF2B5EF4-FFF2-40B4-BE49-F238E27FC236}">
                <a16:creationId xmlns:a16="http://schemas.microsoft.com/office/drawing/2014/main" id="{9980CB07-87AE-4DD1-B6FD-1E908B7DB063}"/>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16067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1049896"/>
            <a:ext cx="7848600" cy="914400"/>
          </a:xfrm>
        </p:spPr>
        <p:txBody>
          <a:bodyPr/>
          <a:lstStyle/>
          <a:p>
            <a:r>
              <a:rPr lang="nl-NL" dirty="0" err="1"/>
              <a:t>Institutionalizing</a:t>
            </a:r>
            <a:r>
              <a:rPr lang="nl-NL" dirty="0"/>
              <a:t> RIA: ACTAL, The Netherlands</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5</a:t>
            </a:fld>
            <a:endParaRPr lang="es-ES" dirty="0"/>
          </a:p>
        </p:txBody>
      </p:sp>
      <p:pic>
        <p:nvPicPr>
          <p:cNvPr id="8" name="Afbeelding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353" y="2060848"/>
            <a:ext cx="7416055" cy="4608512"/>
          </a:xfrm>
          <a:prstGeom prst="rect">
            <a:avLst/>
          </a:prstGeom>
          <a:noFill/>
        </p:spPr>
      </p:pic>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10" name="Afbeelding 9">
            <a:extLst>
              <a:ext uri="{FF2B5EF4-FFF2-40B4-BE49-F238E27FC236}">
                <a16:creationId xmlns:a16="http://schemas.microsoft.com/office/drawing/2014/main" id="{900942EB-7BD8-4C46-AF37-EA256060BD50}"/>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75939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p>
            <a:pPr>
              <a:defRPr/>
            </a:pPr>
            <a:fld id="{031C83D2-F027-4E35-B960-4F6D60DAE900}" type="slidenum">
              <a:rPr lang="es-ES" smtClean="0"/>
              <a:pPr>
                <a:defRPr/>
              </a:pPr>
              <a:t>6</a:t>
            </a:fld>
            <a:endParaRPr lang="es-ES" dirty="0"/>
          </a:p>
        </p:txBody>
      </p:sp>
      <p:sp>
        <p:nvSpPr>
          <p:cNvPr id="4" name="Rechthoek 3"/>
          <p:cNvSpPr/>
          <p:nvPr/>
        </p:nvSpPr>
        <p:spPr>
          <a:xfrm>
            <a:off x="500549" y="1915085"/>
            <a:ext cx="8280920" cy="3170099"/>
          </a:xfrm>
          <a:prstGeom prst="rect">
            <a:avLst/>
          </a:prstGeom>
        </p:spPr>
        <p:txBody>
          <a:bodyPr wrap="square">
            <a:spAutoFit/>
          </a:bodyPr>
          <a:lstStyle/>
          <a:p>
            <a:pPr algn="l"/>
            <a:r>
              <a:rPr lang="en-US" sz="2000" b="0" dirty="0">
                <a:solidFill>
                  <a:srgbClr val="041E3F"/>
                </a:solidFill>
                <a:latin typeface="Candara" panose="020E0502030303020204" pitchFamily="34" charset="0"/>
              </a:rPr>
              <a:t>“A widespread consensus exists on the merit of having </a:t>
            </a:r>
            <a:r>
              <a:rPr lang="en-US" sz="2000" dirty="0">
                <a:solidFill>
                  <a:srgbClr val="041E3F"/>
                </a:solidFill>
                <a:latin typeface="Candara" panose="020E0502030303020204" pitchFamily="34" charset="0"/>
              </a:rPr>
              <a:t>a strong oversight body </a:t>
            </a:r>
            <a:r>
              <a:rPr lang="en-US" sz="2000" b="0" dirty="0">
                <a:solidFill>
                  <a:srgbClr val="041E3F"/>
                </a:solidFill>
                <a:latin typeface="Candara" panose="020E0502030303020204" pitchFamily="34" charset="0"/>
              </a:rPr>
              <a:t>for the regulatory impact assessment” (Hahn, R.W. – </a:t>
            </a:r>
            <a:r>
              <a:rPr lang="en-US" sz="2000" b="0" dirty="0" err="1">
                <a:solidFill>
                  <a:srgbClr val="041E3F"/>
                </a:solidFill>
                <a:latin typeface="Candara" panose="020E0502030303020204" pitchFamily="34" charset="0"/>
              </a:rPr>
              <a:t>Litan</a:t>
            </a:r>
            <a:r>
              <a:rPr lang="en-US" sz="2000" b="0" dirty="0">
                <a:solidFill>
                  <a:srgbClr val="041E3F"/>
                </a:solidFill>
                <a:latin typeface="Candara" panose="020E0502030303020204" pitchFamily="34" charset="0"/>
              </a:rPr>
              <a:t>, R. 2000, </a:t>
            </a:r>
            <a:r>
              <a:rPr lang="en-US" sz="2000" b="0" dirty="0" err="1">
                <a:solidFill>
                  <a:srgbClr val="041E3F"/>
                </a:solidFill>
                <a:latin typeface="Candara" panose="020E0502030303020204" pitchFamily="34" charset="0"/>
              </a:rPr>
              <a:t>Mandelkern</a:t>
            </a:r>
            <a:r>
              <a:rPr lang="en-US" sz="2000" b="0" dirty="0">
                <a:solidFill>
                  <a:srgbClr val="041E3F"/>
                </a:solidFill>
                <a:latin typeface="Candara" panose="020E0502030303020204" pitchFamily="34" charset="0"/>
              </a:rPr>
              <a:t> Report 2001). </a:t>
            </a:r>
          </a:p>
          <a:p>
            <a:pPr algn="l"/>
            <a:endParaRPr lang="en-US" sz="2000" b="0" dirty="0">
              <a:solidFill>
                <a:srgbClr val="041E3F"/>
              </a:solidFill>
              <a:latin typeface="Candara" panose="020E0502030303020204" pitchFamily="34" charset="0"/>
            </a:endParaRPr>
          </a:p>
          <a:p>
            <a:pPr algn="l"/>
            <a:r>
              <a:rPr lang="en-US" sz="2000" b="0" dirty="0">
                <a:solidFill>
                  <a:srgbClr val="041E3F"/>
                </a:solidFill>
                <a:latin typeface="Candara" panose="020E0502030303020204" pitchFamily="34" charset="0"/>
              </a:rPr>
              <a:t>“Both quantitative and qualitative studies show that the </a:t>
            </a:r>
            <a:r>
              <a:rPr lang="en-US" sz="2000" dirty="0">
                <a:solidFill>
                  <a:srgbClr val="041E3F"/>
                </a:solidFill>
                <a:latin typeface="Candara" panose="020E0502030303020204" pitchFamily="34" charset="0"/>
              </a:rPr>
              <a:t>existence of a strong central oversight </a:t>
            </a:r>
            <a:r>
              <a:rPr lang="en-US" sz="2000" b="0" dirty="0">
                <a:solidFill>
                  <a:srgbClr val="041E3F"/>
                </a:solidFill>
                <a:latin typeface="Candara" panose="020E0502030303020204" pitchFamily="34" charset="0"/>
              </a:rPr>
              <a:t>matters for the quality of information contained in RIAs. Thus, the major implication of RIA reforms is the creation of an oversight mechanism for quality control, guidance and accountability.” (</a:t>
            </a:r>
            <a:r>
              <a:rPr lang="en-US" sz="2000" b="0" dirty="0" err="1">
                <a:solidFill>
                  <a:srgbClr val="041E3F"/>
                </a:solidFill>
                <a:latin typeface="Candara" panose="020E0502030303020204" pitchFamily="34" charset="0"/>
              </a:rPr>
              <a:t>Staroňová</a:t>
            </a:r>
            <a:r>
              <a:rPr lang="en-US" sz="2000" b="0" dirty="0">
                <a:solidFill>
                  <a:srgbClr val="041E3F"/>
                </a:solidFill>
                <a:latin typeface="Candara" panose="020E0502030303020204" pitchFamily="34" charset="0"/>
              </a:rPr>
              <a:t> 2010, De Francesco 2013). </a:t>
            </a:r>
          </a:p>
          <a:p>
            <a:pPr algn="l"/>
            <a:endParaRPr lang="en-GB" sz="2000" b="0" dirty="0">
              <a:latin typeface="Candara" panose="020E0502030303020204" pitchFamily="34" charset="0"/>
            </a:endParaRPr>
          </a:p>
        </p:txBody>
      </p:sp>
      <p:sp>
        <p:nvSpPr>
          <p:cNvPr id="5" name="Titel 1"/>
          <p:cNvSpPr txBox="1">
            <a:spLocks/>
          </p:cNvSpPr>
          <p:nvPr/>
        </p:nvSpPr>
        <p:spPr>
          <a:xfrm>
            <a:off x="670560" y="1232828"/>
            <a:ext cx="7861880" cy="828020"/>
          </a:xfrm>
          <a:prstGeom prst="rect">
            <a:avLst/>
          </a:prstGeom>
        </p:spPr>
        <p:txBody>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err="1"/>
              <a:t>From</a:t>
            </a:r>
            <a:r>
              <a:rPr lang="nl-NL" kern="0" dirty="0"/>
              <a:t> research </a:t>
            </a:r>
            <a:r>
              <a:rPr lang="nl-NL" kern="0" dirty="0" err="1"/>
              <a:t>literature</a:t>
            </a:r>
            <a:endParaRPr lang="en-GB" kern="0" dirty="0"/>
          </a:p>
        </p:txBody>
      </p:sp>
      <p:pic>
        <p:nvPicPr>
          <p:cNvPr id="8" name="Afbeelding 7">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B9F77F9C-F070-48FF-9EFE-57A02AB1A2BE}"/>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88091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2" y="860713"/>
            <a:ext cx="9252520" cy="914400"/>
          </a:xfrm>
        </p:spPr>
        <p:txBody>
          <a:bodyPr/>
          <a:lstStyle/>
          <a:p>
            <a:r>
              <a:rPr lang="en-US" dirty="0"/>
              <a:t>Role of ROB: dependent om ambition level RIA </a:t>
            </a:r>
            <a:r>
              <a:rPr lang="en-US" dirty="0" err="1"/>
              <a:t>Practise</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7</a:t>
            </a:fld>
            <a:endParaRPr lang="es-ES" dirty="0"/>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8" name="Afbeelding 7">
            <a:extLst>
              <a:ext uri="{FF2B5EF4-FFF2-40B4-BE49-F238E27FC236}">
                <a16:creationId xmlns:a16="http://schemas.microsoft.com/office/drawing/2014/main" id="{966256C7-CDF7-422C-9BD0-DAFF6BDD72FC}"/>
              </a:ext>
            </a:extLst>
          </p:cNvPr>
          <p:cNvPicPr/>
          <p:nvPr/>
        </p:nvPicPr>
        <p:blipFill rotWithShape="1">
          <a:blip r:embed="rId3"/>
          <a:srcRect l="12478" t="22124" r="33013" b="1820"/>
          <a:stretch/>
        </p:blipFill>
        <p:spPr bwMode="auto">
          <a:xfrm>
            <a:off x="683568" y="1648255"/>
            <a:ext cx="7767838" cy="5165121"/>
          </a:xfrm>
          <a:prstGeom prst="rect">
            <a:avLst/>
          </a:prstGeom>
          <a:ln>
            <a:noFill/>
          </a:ln>
          <a:extLst>
            <a:ext uri="{53640926-AAD7-44D8-BBD7-CCE9431645EC}">
              <a14:shadowObscured xmlns:a14="http://schemas.microsoft.com/office/drawing/2010/main"/>
            </a:ext>
          </a:extLst>
        </p:spPr>
      </p:pic>
      <p:pic>
        <p:nvPicPr>
          <p:cNvPr id="10" name="Afbeelding 9">
            <a:extLst>
              <a:ext uri="{FF2B5EF4-FFF2-40B4-BE49-F238E27FC236}">
                <a16:creationId xmlns:a16="http://schemas.microsoft.com/office/drawing/2014/main" id="{6A667C0E-DA50-41DE-B5E7-85C30B623CBA}"/>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28021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32" y="352092"/>
            <a:ext cx="7848600" cy="914400"/>
          </a:xfrm>
        </p:spPr>
        <p:txBody>
          <a:bodyPr/>
          <a:lstStyle/>
          <a:p>
            <a:r>
              <a:rPr lang="nl-NL" dirty="0" err="1"/>
              <a:t>Regulatory</a:t>
            </a:r>
            <a:r>
              <a:rPr lang="nl-NL" dirty="0"/>
              <a:t> </a:t>
            </a:r>
            <a:br>
              <a:rPr lang="nl-NL" dirty="0"/>
            </a:br>
            <a:r>
              <a:rPr lang="nl-NL" dirty="0" err="1"/>
              <a:t>Oversight</a:t>
            </a:r>
            <a:r>
              <a:rPr lang="nl-NL" dirty="0"/>
              <a:t> Body</a:t>
            </a:r>
            <a:endParaRPr lang="en-GB" dirty="0"/>
          </a:p>
        </p:txBody>
      </p:sp>
      <p:sp>
        <p:nvSpPr>
          <p:cNvPr id="3" name="Tijdelijke aanduiding voor inhoud 2"/>
          <p:cNvSpPr>
            <a:spLocks noGrp="1"/>
          </p:cNvSpPr>
          <p:nvPr>
            <p:ph idx="1"/>
          </p:nvPr>
        </p:nvSpPr>
        <p:spPr>
          <a:xfrm>
            <a:off x="516136" y="1296144"/>
            <a:ext cx="8088312" cy="3429000"/>
          </a:xfrm>
        </p:spPr>
        <p:txBody>
          <a:bodyPr/>
          <a:lstStyle/>
          <a:p>
            <a:pPr marL="0" indent="0">
              <a:buNone/>
            </a:pPr>
            <a:r>
              <a:rPr lang="en-US" dirty="0"/>
              <a:t>Usually a regulatory oversight body (ROB) has two main goals set in its mandate:</a:t>
            </a:r>
          </a:p>
          <a:p>
            <a:r>
              <a:rPr lang="en-US" b="1" dirty="0"/>
              <a:t>Technical assessment of regulatory reform</a:t>
            </a:r>
            <a:r>
              <a:rPr lang="en-US" dirty="0"/>
              <a:t>, and </a:t>
            </a:r>
            <a:r>
              <a:rPr lang="en-US" b="1" dirty="0"/>
              <a:t>to bring about a cultural shift </a:t>
            </a:r>
            <a:r>
              <a:rPr lang="en-US" dirty="0"/>
              <a:t>regarding Regulatory Impact Assessment </a:t>
            </a:r>
            <a:r>
              <a:rPr lang="en-US" dirty="0" err="1"/>
              <a:t>practise</a:t>
            </a:r>
            <a:r>
              <a:rPr lang="en-US" dirty="0"/>
              <a:t> by promoting the ‘adoption’ or 'internalization' of RIA methodology in government (and, other regulatory and executing bodies). This second goal is equally important as the supervision/ assessing part of ROB's mandate. </a:t>
            </a:r>
          </a:p>
          <a:p>
            <a:r>
              <a:rPr lang="en-US" b="1" dirty="0"/>
              <a:t>Promote adoption/internalization </a:t>
            </a:r>
            <a:r>
              <a:rPr lang="en-US" dirty="0"/>
              <a:t>of RIA for example by setting up bi-lateral agreements, i.e. Letters of Commitment, with ministries setting goals for reducing regulatory burden and to institutionalize a regulatory impact assessment activities within that ministry. </a:t>
            </a:r>
          </a:p>
          <a:p>
            <a:pPr>
              <a:buFont typeface="Candara" panose="020E0502030303020204" pitchFamily="34" charset="0"/>
              <a:buChar char=" "/>
            </a:pPr>
            <a:r>
              <a:rPr lang="en-US" dirty="0"/>
              <a:t>By monitoring the adoption by research, measuring 'internalization' of the RIA methodology through measuring the state of 'knowledge', 'attitude', and '</a:t>
            </a:r>
            <a:r>
              <a:rPr lang="en-US" dirty="0" err="1"/>
              <a:t>behaviour</a:t>
            </a:r>
            <a:r>
              <a:rPr lang="en-US" dirty="0"/>
              <a:t>' at ministries, ROB can help to visualize the progress of cultural change within government with regard to RIA actions.</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8</a:t>
            </a:fld>
            <a:endParaRPr lang="es-ES" dirty="0"/>
          </a:p>
        </p:txBody>
      </p:sp>
      <p:pic>
        <p:nvPicPr>
          <p:cNvPr id="7" name="Afbeelding 6">
            <a:extLst>
              <a:ext uri="{FF2B5EF4-FFF2-40B4-BE49-F238E27FC236}">
                <a16:creationId xmlns:a16="http://schemas.microsoft.com/office/drawing/2014/main" id="{02E340C9-F1E3-4E3A-BB70-807C9CB6F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9" name="Afbeelding 8">
            <a:extLst>
              <a:ext uri="{FF2B5EF4-FFF2-40B4-BE49-F238E27FC236}">
                <a16:creationId xmlns:a16="http://schemas.microsoft.com/office/drawing/2014/main" id="{093301B6-5A0A-480C-B64B-88AFC932AF96}"/>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498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32" y="1052736"/>
            <a:ext cx="7848600" cy="914400"/>
          </a:xfrm>
        </p:spPr>
        <p:txBody>
          <a:bodyPr/>
          <a:lstStyle/>
          <a:p>
            <a:r>
              <a:rPr lang="nl-NL" dirty="0" err="1"/>
              <a:t>Regulatory</a:t>
            </a:r>
            <a:r>
              <a:rPr lang="nl-NL" dirty="0"/>
              <a:t> </a:t>
            </a:r>
            <a:r>
              <a:rPr lang="nl-NL" dirty="0" err="1"/>
              <a:t>Oversight</a:t>
            </a:r>
            <a:r>
              <a:rPr lang="nl-NL" dirty="0"/>
              <a:t> Body, </a:t>
            </a:r>
            <a:r>
              <a:rPr lang="nl-NL" dirty="0" err="1"/>
              <a:t>cont’d</a:t>
            </a:r>
            <a:endParaRPr lang="en-GB" dirty="0"/>
          </a:p>
        </p:txBody>
      </p:sp>
      <p:sp>
        <p:nvSpPr>
          <p:cNvPr id="3" name="Tijdelijke aanduiding voor inhoud 2"/>
          <p:cNvSpPr>
            <a:spLocks noGrp="1"/>
          </p:cNvSpPr>
          <p:nvPr>
            <p:ph idx="1"/>
          </p:nvPr>
        </p:nvSpPr>
        <p:spPr>
          <a:xfrm>
            <a:off x="516136" y="1944216"/>
            <a:ext cx="7944296" cy="3429000"/>
          </a:xfrm>
        </p:spPr>
        <p:txBody>
          <a:bodyPr/>
          <a:lstStyle/>
          <a:p>
            <a:r>
              <a:rPr lang="en-US" dirty="0"/>
              <a:t>To do so effectively, ROB needs structural fixed communication lines with relevant actors such as the ministries, departments, agencies, other regulatory bodies, councils, parliament, etc.  </a:t>
            </a:r>
          </a:p>
          <a:p>
            <a:endParaRPr lang="en-US" sz="800" dirty="0"/>
          </a:p>
          <a:p>
            <a:r>
              <a:rPr lang="en-GB" dirty="0"/>
              <a:t>The relevance and usefulness of measuring internalisation of RIA practise within government is dependent on how widespread this practise is introduced and implemented. </a:t>
            </a:r>
          </a:p>
          <a:p>
            <a:endParaRPr lang="en-GB" sz="800" dirty="0"/>
          </a:p>
          <a:p>
            <a:r>
              <a:rPr lang="en-GB" dirty="0"/>
              <a:t>A monitoring and evaluation tool on internalisation is most useful when RIA practise has been introduced integrally as regular and ongoing practise within the whole of government. When RIA practise remains limited to individual initiatives concerning specific areas of regulation and with a limited number of participating ministries, an integral monitoring and evaluation tool is less effective.</a:t>
            </a:r>
            <a:endParaRPr lang="nl-NL" dirty="0"/>
          </a:p>
          <a:p>
            <a:pPr marL="0" indent="0">
              <a:buNone/>
            </a:pP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9</a:t>
            </a:fld>
            <a:endParaRPr lang="es-ES" dirty="0"/>
          </a:p>
        </p:txBody>
      </p:sp>
      <p:pic>
        <p:nvPicPr>
          <p:cNvPr id="7" name="Afbeelding 6">
            <a:extLst>
              <a:ext uri="{FF2B5EF4-FFF2-40B4-BE49-F238E27FC236}">
                <a16:creationId xmlns:a16="http://schemas.microsoft.com/office/drawing/2014/main" id="{B4826EEA-D535-41D0-9467-18A2F58CD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9" name="Afbeelding 8">
            <a:extLst>
              <a:ext uri="{FF2B5EF4-FFF2-40B4-BE49-F238E27FC236}">
                <a16:creationId xmlns:a16="http://schemas.microsoft.com/office/drawing/2014/main" id="{3FE473BC-2486-46EF-8D40-95F333D36BB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048254934"/>
      </p:ext>
    </p:extLst>
  </p:cSld>
  <p:clrMapOvr>
    <a:masterClrMapping/>
  </p:clrMapOvr>
</p:sld>
</file>

<file path=ppt/theme/theme1.xml><?xml version="1.0" encoding="utf-8"?>
<a:theme xmlns:a="http://schemas.openxmlformats.org/drawingml/2006/main" name="ACE">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E" id="{0BA019F4-F835-4947-BDC4-BEA8F1BE9DF9}" vid="{A2617D00-26E0-40A3-9DAD-19CDA458C17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A8E57C-F69C-45AE-80AA-0A2C18D78C51}"/>
</file>

<file path=customXml/itemProps2.xml><?xml version="1.0" encoding="utf-8"?>
<ds:datastoreItem xmlns:ds="http://schemas.openxmlformats.org/officeDocument/2006/customXml" ds:itemID="{D5D9F6A0-3F4F-4267-8D26-EDB472F95436}"/>
</file>

<file path=customXml/itemProps3.xml><?xml version="1.0" encoding="utf-8"?>
<ds:datastoreItem xmlns:ds="http://schemas.openxmlformats.org/officeDocument/2006/customXml" ds:itemID="{13DCC8B6-8F7A-44FA-8003-A1B75B72947D}"/>
</file>

<file path=customXml/itemProps4.xml><?xml version="1.0" encoding="utf-8"?>
<ds:datastoreItem xmlns:ds="http://schemas.openxmlformats.org/officeDocument/2006/customXml" ds:itemID="{C0F8EF8E-FE78-42F1-B5C7-B30E659FC7E4}"/>
</file>

<file path=docProps/app.xml><?xml version="1.0" encoding="utf-8"?>
<Properties xmlns="http://schemas.openxmlformats.org/officeDocument/2006/extended-properties" xmlns:vt="http://schemas.openxmlformats.org/officeDocument/2006/docPropsVTypes">
  <Template>ACE</Template>
  <TotalTime>4957</TotalTime>
  <Words>3228</Words>
  <Application>Microsoft Office PowerPoint</Application>
  <PresentationFormat>Diavoorstelling (4:3)</PresentationFormat>
  <Paragraphs>225</Paragraphs>
  <Slides>33</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33</vt:i4>
      </vt:variant>
    </vt:vector>
  </HeadingPairs>
  <TitlesOfParts>
    <vt:vector size="40" baseType="lpstr">
      <vt:lpstr>Arial</vt:lpstr>
      <vt:lpstr>Candara</vt:lpstr>
      <vt:lpstr>Courier New</vt:lpstr>
      <vt:lpstr>Gill Sans MT</vt:lpstr>
      <vt:lpstr>Times New Roman</vt:lpstr>
      <vt:lpstr>Wingdings</vt:lpstr>
      <vt:lpstr>ACE</vt:lpstr>
      <vt:lpstr>Institutionalizing RIA</vt:lpstr>
      <vt:lpstr>Agenda</vt:lpstr>
      <vt:lpstr>Institutionalizing RIA:  RIA Strategy is needed</vt:lpstr>
      <vt:lpstr>Institutionalizing RIA: RIA Strategy is needed</vt:lpstr>
      <vt:lpstr>Institutionalizing RIA: ACTAL, The Netherlands</vt:lpstr>
      <vt:lpstr>PowerPoint-presentatie</vt:lpstr>
      <vt:lpstr>Role of ROB: dependent om ambition level RIA Practise</vt:lpstr>
      <vt:lpstr>Regulatory  Oversight Body</vt:lpstr>
      <vt:lpstr>Regulatory Oversight Body, cont’d</vt:lpstr>
      <vt:lpstr>Institutionalizing RIA</vt:lpstr>
      <vt:lpstr>Institutionalizing RIA</vt:lpstr>
      <vt:lpstr>Securing  Regulatory Impact Assessment Practise</vt:lpstr>
      <vt:lpstr>PowerPoint-presentatie</vt:lpstr>
      <vt:lpstr>Capacity Building ROB</vt:lpstr>
      <vt:lpstr>Institutionalizing RIA</vt:lpstr>
      <vt:lpstr>Principles for a good Institutional Framework for RIA</vt:lpstr>
      <vt:lpstr>Principles for a good Institutional Framework for RIA</vt:lpstr>
      <vt:lpstr>Principles for a good Institutional Framework for RIA</vt:lpstr>
      <vt:lpstr>Principles for a good Institutional Framework for RIA</vt:lpstr>
      <vt:lpstr>Measuring Progress of RIA Practise  Index &amp; Internalization</vt:lpstr>
      <vt:lpstr>Index: World Bank (2018)</vt:lpstr>
      <vt:lpstr>Index: World Bank (2018)</vt:lpstr>
      <vt:lpstr>Index: World Bank (2018)</vt:lpstr>
      <vt:lpstr>Index: World Bank (2018)</vt:lpstr>
      <vt:lpstr>Implementation Challenges for RIA – possible factors and hypotheses</vt:lpstr>
      <vt:lpstr>Implementation Challenges for RIA – possible factors and hypotheses</vt:lpstr>
      <vt:lpstr>Implementation Challenges for RIA – possible factors and hypotheses</vt:lpstr>
      <vt:lpstr>Internalization Index: measuring RIA progress in NL (2010)</vt:lpstr>
      <vt:lpstr>Internalization Index</vt:lpstr>
      <vt:lpstr>Knowledge</vt:lpstr>
      <vt:lpstr>Attitude</vt:lpstr>
      <vt:lpstr>Behaviour</vt:lpstr>
      <vt:lpstr>Background parameters</vt:lpstr>
    </vt:vector>
  </TitlesOfParts>
  <Company>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dc:creator>
  <cp:lastModifiedBy>Kees Jonkheer</cp:lastModifiedBy>
  <cp:revision>362</cp:revision>
  <cp:lastPrinted>2015-04-23T18:58:20Z</cp:lastPrinted>
  <dcterms:created xsi:type="dcterms:W3CDTF">2002-10-14T11:37:43Z</dcterms:created>
  <dcterms:modified xsi:type="dcterms:W3CDTF">2019-09-10T11:27:30Z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6f7515e1-bbec-4004-bcb3-bf5a9c80d376</vt:lpwstr>
  </property>
</Properties>
</file>