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69" r:id="rId1"/>
  </p:sldMasterIdLst>
  <p:notesMasterIdLst>
    <p:notesMasterId r:id="rId39"/>
  </p:notesMasterIdLst>
  <p:handoutMasterIdLst>
    <p:handoutMasterId r:id="rId40"/>
  </p:handoutMasterIdLst>
  <p:sldIdLst>
    <p:sldId id="478" r:id="rId2"/>
    <p:sldId id="323" r:id="rId3"/>
    <p:sldId id="610" r:id="rId4"/>
    <p:sldId id="605" r:id="rId5"/>
    <p:sldId id="479" r:id="rId6"/>
    <p:sldId id="590" r:id="rId7"/>
    <p:sldId id="592" r:id="rId8"/>
    <p:sldId id="615" r:id="rId9"/>
    <p:sldId id="613" r:id="rId10"/>
    <p:sldId id="616" r:id="rId11"/>
    <p:sldId id="617" r:id="rId12"/>
    <p:sldId id="380" r:id="rId13"/>
    <p:sldId id="412" r:id="rId14"/>
    <p:sldId id="593" r:id="rId15"/>
    <p:sldId id="594" r:id="rId16"/>
    <p:sldId id="609" r:id="rId17"/>
    <p:sldId id="607" r:id="rId18"/>
    <p:sldId id="328" r:id="rId19"/>
    <p:sldId id="608" r:id="rId20"/>
    <p:sldId id="600" r:id="rId21"/>
    <p:sldId id="577" r:id="rId22"/>
    <p:sldId id="611" r:id="rId23"/>
    <p:sldId id="336" r:id="rId24"/>
    <p:sldId id="337" r:id="rId25"/>
    <p:sldId id="604" r:id="rId26"/>
    <p:sldId id="378" r:id="rId27"/>
    <p:sldId id="612" r:id="rId28"/>
    <p:sldId id="377" r:id="rId29"/>
    <p:sldId id="342" r:id="rId30"/>
    <p:sldId id="601" r:id="rId31"/>
    <p:sldId id="602" r:id="rId32"/>
    <p:sldId id="366" r:id="rId33"/>
    <p:sldId id="348" r:id="rId34"/>
    <p:sldId id="603" r:id="rId35"/>
    <p:sldId id="390" r:id="rId36"/>
    <p:sldId id="419" r:id="rId37"/>
    <p:sldId id="417" r:id="rId38"/>
  </p:sldIdLst>
  <p:sldSz cx="9144000" cy="6858000" type="screen4x3"/>
  <p:notesSz cx="6858000" cy="9713913"/>
  <p:defaultTextStyle>
    <a:defPPr>
      <a:defRPr lang="es-E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B58"/>
    <a:srgbClr val="000066"/>
    <a:srgbClr val="3D4E84"/>
    <a:srgbClr val="FFFFFF"/>
    <a:srgbClr val="00FF00"/>
    <a:srgbClr val="FF00FF"/>
    <a:srgbClr val="FFFF00"/>
    <a:srgbClr val="041E3F"/>
    <a:srgbClr val="7A8693"/>
    <a:srgbClr val="EBE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4682" autoAdjust="0"/>
  </p:normalViewPr>
  <p:slideViewPr>
    <p:cSldViewPr>
      <p:cViewPr varScale="1">
        <p:scale>
          <a:sx n="67" d="100"/>
          <a:sy n="67" d="100"/>
        </p:scale>
        <p:origin x="1284" y="60"/>
      </p:cViewPr>
      <p:guideLst>
        <p:guide orient="horz" pos="2160"/>
        <p:guide pos="259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 orient="horz" pos="30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effectLst/>
              </a:defRPr>
            </a:lvl1pPr>
          </a:lstStyle>
          <a:p>
            <a:pPr>
              <a:defRPr/>
            </a:pPr>
            <a:endParaRPr lang="es-ES" dirty="0"/>
          </a:p>
        </p:txBody>
      </p:sp>
      <p:sp>
        <p:nvSpPr>
          <p:cNvPr id="3075" name="Rectangle 3"/>
          <p:cNvSpPr>
            <a:spLocks noGrp="1" noChangeArrowheads="1"/>
          </p:cNvSpPr>
          <p:nvPr>
            <p:ph type="dt" sz="quarter"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defRPr>
            </a:lvl1pPr>
          </a:lstStyle>
          <a:p>
            <a:pPr>
              <a:defRPr/>
            </a:pPr>
            <a:endParaRPr lang="es-ES" dirty="0"/>
          </a:p>
        </p:txBody>
      </p:sp>
      <p:sp>
        <p:nvSpPr>
          <p:cNvPr id="3076" name="Rectangle 4"/>
          <p:cNvSpPr>
            <a:spLocks noGrp="1" noChangeArrowheads="1"/>
          </p:cNvSpPr>
          <p:nvPr>
            <p:ph type="ftr" sz="quarter" idx="2"/>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effectLst/>
              </a:defRPr>
            </a:lvl1pPr>
          </a:lstStyle>
          <a:p>
            <a:pPr>
              <a:defRPr/>
            </a:pPr>
            <a:r>
              <a:rPr lang="es-ES" dirty="0"/>
              <a:t>Inserte pie de página</a:t>
            </a:r>
          </a:p>
        </p:txBody>
      </p:sp>
      <p:sp>
        <p:nvSpPr>
          <p:cNvPr id="3077" name="Rectangle 5"/>
          <p:cNvSpPr>
            <a:spLocks noGrp="1" noChangeArrowheads="1"/>
          </p:cNvSpPr>
          <p:nvPr>
            <p:ph type="sldNum" sz="quarter" idx="3"/>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pPr>
              <a:defRPr/>
            </a:pPr>
            <a:fld id="{B710C77F-9622-4F7F-BB32-F7DC30210300}" type="slidenum">
              <a:rPr lang="es-ES"/>
              <a:pPr>
                <a:defRPr/>
              </a:pPr>
              <a:t>‹nr.›</a:t>
            </a:fld>
            <a:endParaRPr lang="es-ES" dirty="0"/>
          </a:p>
        </p:txBody>
      </p:sp>
    </p:spTree>
    <p:extLst>
      <p:ext uri="{BB962C8B-B14F-4D97-AF65-F5344CB8AC3E}">
        <p14:creationId xmlns:p14="http://schemas.microsoft.com/office/powerpoint/2010/main" val="315841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5" name="Rectangle 3"/>
          <p:cNvSpPr>
            <a:spLocks noGrp="1" noChangeArrowheads="1"/>
          </p:cNvSpPr>
          <p:nvPr>
            <p:ph type="dt"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es-ES" dirty="0"/>
          </a:p>
        </p:txBody>
      </p:sp>
      <p:sp>
        <p:nvSpPr>
          <p:cNvPr id="1843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614110"/>
            <a:ext cx="5029200" cy="43712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3318" name="Rectangle 6"/>
          <p:cNvSpPr>
            <a:spLocks noGrp="1" noChangeArrowheads="1"/>
          </p:cNvSpPr>
          <p:nvPr>
            <p:ph type="ftr" sz="quarter" idx="4"/>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9" name="Rectangle 7"/>
          <p:cNvSpPr>
            <a:spLocks noGrp="1" noChangeArrowheads="1"/>
          </p:cNvSpPr>
          <p:nvPr>
            <p:ph type="sldNum" sz="quarter" idx="5"/>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pPr>
              <a:defRPr/>
            </a:pPr>
            <a:fld id="{9DD2080A-CC7F-43FE-A5D1-CBAA437CD699}" type="slidenum">
              <a:rPr lang="es-ES"/>
              <a:pPr>
                <a:defRPr/>
              </a:pPr>
              <a:t>‹nr.›</a:t>
            </a:fld>
            <a:endParaRPr lang="es-ES" dirty="0"/>
          </a:p>
        </p:txBody>
      </p:sp>
    </p:spTree>
    <p:extLst>
      <p:ext uri="{BB962C8B-B14F-4D97-AF65-F5344CB8AC3E}">
        <p14:creationId xmlns:p14="http://schemas.microsoft.com/office/powerpoint/2010/main" val="3823073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n-US"/>
          </a:p>
        </p:txBody>
      </p:sp>
      <p:sp>
        <p:nvSpPr>
          <p:cNvPr id="4" name="3 Marcador de número de diapositiva"/>
          <p:cNvSpPr>
            <a:spLocks noGrp="1"/>
          </p:cNvSpPr>
          <p:nvPr>
            <p:ph type="sldNum" sz="quarter" idx="5"/>
          </p:nvPr>
        </p:nvSpPr>
        <p:spPr/>
        <p:txBody>
          <a:bodyPr/>
          <a:lstStyle/>
          <a:p>
            <a:pPr>
              <a:defRPr/>
            </a:pPr>
            <a:fld id="{4687A498-F8BE-4DEE-9151-7B55EF7287E4}" type="slidenum">
              <a:rPr lang="es-ES" smtClean="0"/>
              <a:pPr>
                <a:defRPr/>
              </a:pPr>
              <a:t>1</a:t>
            </a:fld>
            <a:endParaRPr lang="es-ES"/>
          </a:p>
        </p:txBody>
      </p:sp>
    </p:spTree>
    <p:extLst>
      <p:ext uri="{BB962C8B-B14F-4D97-AF65-F5344CB8AC3E}">
        <p14:creationId xmlns:p14="http://schemas.microsoft.com/office/powerpoint/2010/main" val="341761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n-US"/>
          </a:p>
        </p:txBody>
      </p:sp>
      <p:sp>
        <p:nvSpPr>
          <p:cNvPr id="4" name="3 Marcador de número de diapositiva"/>
          <p:cNvSpPr>
            <a:spLocks noGrp="1"/>
          </p:cNvSpPr>
          <p:nvPr>
            <p:ph type="sldNum" sz="quarter" idx="5"/>
          </p:nvPr>
        </p:nvSpPr>
        <p:spPr/>
        <p:txBody>
          <a:bodyPr/>
          <a:lstStyle/>
          <a:p>
            <a:pPr>
              <a:defRPr/>
            </a:pPr>
            <a:fld id="{4687A498-F8BE-4DEE-9151-7B55EF7287E4}" type="slidenum">
              <a:rPr lang="es-ES" smtClean="0"/>
              <a:pPr>
                <a:defRPr/>
              </a:pPr>
              <a:t>3</a:t>
            </a:fld>
            <a:endParaRPr lang="es-ES"/>
          </a:p>
        </p:txBody>
      </p:sp>
    </p:spTree>
    <p:extLst>
      <p:ext uri="{BB962C8B-B14F-4D97-AF65-F5344CB8AC3E}">
        <p14:creationId xmlns:p14="http://schemas.microsoft.com/office/powerpoint/2010/main" val="139073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6</a:t>
            </a:fld>
            <a:endParaRPr lang="es-ES" dirty="0"/>
          </a:p>
        </p:txBody>
      </p:sp>
    </p:spTree>
    <p:extLst>
      <p:ext uri="{BB962C8B-B14F-4D97-AF65-F5344CB8AC3E}">
        <p14:creationId xmlns:p14="http://schemas.microsoft.com/office/powerpoint/2010/main" val="131539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7</a:t>
            </a:fld>
            <a:endParaRPr lang="es-ES" dirty="0"/>
          </a:p>
        </p:txBody>
      </p:sp>
    </p:spTree>
    <p:extLst>
      <p:ext uri="{BB962C8B-B14F-4D97-AF65-F5344CB8AC3E}">
        <p14:creationId xmlns:p14="http://schemas.microsoft.com/office/powerpoint/2010/main" val="220403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9</a:t>
            </a:fld>
            <a:endParaRPr lang="es-ES" dirty="0"/>
          </a:p>
        </p:txBody>
      </p:sp>
    </p:spTree>
    <p:extLst>
      <p:ext uri="{BB962C8B-B14F-4D97-AF65-F5344CB8AC3E}">
        <p14:creationId xmlns:p14="http://schemas.microsoft.com/office/powerpoint/2010/main" val="80828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10</a:t>
            </a:fld>
            <a:endParaRPr lang="es-ES" dirty="0"/>
          </a:p>
        </p:txBody>
      </p:sp>
    </p:spTree>
    <p:extLst>
      <p:ext uri="{BB962C8B-B14F-4D97-AF65-F5344CB8AC3E}">
        <p14:creationId xmlns:p14="http://schemas.microsoft.com/office/powerpoint/2010/main" val="378270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11</a:t>
            </a:fld>
            <a:endParaRPr lang="es-ES" dirty="0"/>
          </a:p>
        </p:txBody>
      </p:sp>
    </p:spTree>
    <p:extLst>
      <p:ext uri="{BB962C8B-B14F-4D97-AF65-F5344CB8AC3E}">
        <p14:creationId xmlns:p14="http://schemas.microsoft.com/office/powerpoint/2010/main" val="53327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n-US"/>
          </a:p>
        </p:txBody>
      </p:sp>
      <p:sp>
        <p:nvSpPr>
          <p:cNvPr id="4" name="3 Marcador de número de diapositiva"/>
          <p:cNvSpPr>
            <a:spLocks noGrp="1"/>
          </p:cNvSpPr>
          <p:nvPr>
            <p:ph type="sldNum" sz="quarter" idx="5"/>
          </p:nvPr>
        </p:nvSpPr>
        <p:spPr/>
        <p:txBody>
          <a:bodyPr/>
          <a:lstStyle/>
          <a:p>
            <a:pPr>
              <a:defRPr/>
            </a:pPr>
            <a:fld id="{4687A498-F8BE-4DEE-9151-7B55EF7287E4}" type="slidenum">
              <a:rPr lang="es-ES" smtClean="0"/>
              <a:pPr>
                <a:defRPr/>
              </a:pPr>
              <a:t>22</a:t>
            </a:fld>
            <a:endParaRPr lang="es-ES"/>
          </a:p>
        </p:txBody>
      </p:sp>
    </p:spTree>
    <p:extLst>
      <p:ext uri="{BB962C8B-B14F-4D97-AF65-F5344CB8AC3E}">
        <p14:creationId xmlns:p14="http://schemas.microsoft.com/office/powerpoint/2010/main" val="489586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6146"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a:t>Haga clic para modificar el estilo de título del patrón</a:t>
            </a:r>
            <a:endParaRPr lang="es-ES" dirty="0"/>
          </a:p>
        </p:txBody>
      </p:sp>
      <p:sp>
        <p:nvSpPr>
          <p:cNvPr id="12"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3"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4"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dirty="0"/>
              <a:t>Haga clic para modificar el estilo de título del patrón</a:t>
            </a:r>
          </a:p>
        </p:txBody>
      </p:sp>
      <p:pic>
        <p:nvPicPr>
          <p:cNvPr id="20" name="19 Imagen"/>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39552" y="5805264"/>
            <a:ext cx="1645262" cy="893804"/>
          </a:xfrm>
          <a:prstGeom prst="rect">
            <a:avLst/>
          </a:prstGeom>
        </p:spPr>
      </p:pic>
      <p:pic>
        <p:nvPicPr>
          <p:cNvPr id="21506" name="Picture 2" descr="C:\Users\avalls\Desktop\Nuevo LOGO\Nueva Gráfica ACE 12-5-2014\Emblema 25 Aniversario\Emblema 25 Aniversario 300dpi\Emblema-ACE-Positivo-Azul-300dpi.pn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380312" y="260648"/>
            <a:ext cx="1296144" cy="1233513"/>
          </a:xfrm>
          <a:prstGeom prst="rect">
            <a:avLst/>
          </a:prstGeom>
          <a:noFill/>
        </p:spPr>
      </p:pic>
      <p:pic>
        <p:nvPicPr>
          <p:cNvPr id="21507" name="Picture 3" descr="C:\Users\avalls\Desktop\Nuevo LOGO\Nueva Gráfica ACE 12-5-2014\Dirección Sagunt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5940152" y="5517232"/>
            <a:ext cx="2889250" cy="1085850"/>
          </a:xfrm>
          <a:prstGeom prst="rect">
            <a:avLst/>
          </a:prstGeom>
          <a:noFill/>
        </p:spPr>
      </p:pic>
      <p:pic>
        <p:nvPicPr>
          <p:cNvPr id="15" name="14 Imagen" descr="C:\Users\avalls\Desktop\Materiales a ser cambiados\Logos AECOM nuevos\Logo 1.jpg"/>
          <p:cNvPicPr/>
          <p:nvPr userDrawn="1"/>
        </p:nvPicPr>
        <p:blipFill>
          <a:blip r:embed="rId5" cstate="print">
            <a:clrChange>
              <a:clrFrom>
                <a:srgbClr val="FFFFFF"/>
              </a:clrFrom>
              <a:clrTo>
                <a:srgbClr val="FFFFFF">
                  <a:alpha val="0"/>
                </a:srgbClr>
              </a:clrTo>
            </a:clrChange>
          </a:blip>
          <a:srcRect l="8424" t="13581" r="7790"/>
          <a:stretch>
            <a:fillRect/>
          </a:stretch>
        </p:blipFill>
        <p:spPr bwMode="auto">
          <a:xfrm>
            <a:off x="683568" y="404664"/>
            <a:ext cx="2963391" cy="1351528"/>
          </a:xfrm>
          <a:prstGeom prst="rect">
            <a:avLst/>
          </a:prstGeom>
          <a:noFill/>
          <a:ln w="9525">
            <a:noFill/>
            <a:miter lim="800000"/>
            <a:headEnd/>
            <a:tailEnd/>
          </a:ln>
        </p:spPr>
      </p:pic>
      <p:pic>
        <p:nvPicPr>
          <p:cNvPr id="16" name="15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2195736" y="6093296"/>
            <a:ext cx="2137410" cy="297180"/>
          </a:xfrm>
          <a:prstGeom prst="rect">
            <a:avLst/>
          </a:prstGeom>
          <a:noFill/>
          <a:ln w="9525">
            <a:noFill/>
            <a:miter lim="800000"/>
            <a:headEnd/>
            <a:tailEnd/>
          </a:ln>
        </p:spPr>
      </p:pic>
    </p:spTree>
    <p:extLst>
      <p:ext uri="{BB962C8B-B14F-4D97-AF65-F5344CB8AC3E}">
        <p14:creationId xmlns:p14="http://schemas.microsoft.com/office/powerpoint/2010/main" val="38178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rot="16200000">
            <a:off x="4057661" y="-2485941"/>
            <a:ext cx="1028680" cy="8208914"/>
          </a:xfrm>
        </p:spPr>
        <p:txBody>
          <a:bodyPr vert="eaVert"/>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rot="16200000">
            <a:off x="3455875" y="1088738"/>
            <a:ext cx="2664297" cy="6048672"/>
          </a:xfrm>
        </p:spPr>
        <p:txBody>
          <a:bodyPr vert="eaVert"/>
          <a:lstStyle>
            <a:lvl1pPr>
              <a:buClr>
                <a:srgbClr val="041E3F"/>
              </a:buClr>
              <a:buFont typeface="Wingdings" pitchFamily="2" charset="2"/>
              <a:buChar char="q"/>
              <a:defRPr/>
            </a:lvl1pPr>
            <a:lvl2pPr>
              <a:buClr>
                <a:srgbClr val="041E3F"/>
              </a:buClr>
              <a:buFont typeface="Wingdings" pitchFamily="2" charset="2"/>
              <a:buChar cha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0EBCDB87-B1B5-47AF-9C37-9A0258C07F5A}" type="slidenum">
              <a:rPr lang="es-ES" smtClean="0"/>
              <a:pPr>
                <a:defRPr/>
              </a:pPr>
              <a:t>‹nr.›</a:t>
            </a:fld>
            <a:endParaRPr lang="es-ES" dirty="0"/>
          </a:p>
        </p:txBody>
      </p:sp>
    </p:spTree>
    <p:extLst>
      <p:ext uri="{BB962C8B-B14F-4D97-AF65-F5344CB8AC3E}">
        <p14:creationId xmlns:p14="http://schemas.microsoft.com/office/powerpoint/2010/main" val="350022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endParaRPr lang="es-ES" dirty="0"/>
          </a:p>
        </p:txBody>
      </p:sp>
      <p:sp>
        <p:nvSpPr>
          <p:cNvPr id="3" name="2 Marcador de SmartArt"/>
          <p:cNvSpPr>
            <a:spLocks noGrp="1"/>
          </p:cNvSpPr>
          <p:nvPr>
            <p:ph type="dgm" idx="1"/>
          </p:nvPr>
        </p:nvSpPr>
        <p:spPr>
          <a:xfrm>
            <a:off x="533400" y="2438400"/>
            <a:ext cx="7772400" cy="3429000"/>
          </a:xfrm>
        </p:spPr>
        <p:txBody>
          <a:bodyPr/>
          <a:lstStyle>
            <a:lvl1pPr>
              <a:buNone/>
              <a:defRPr/>
            </a:lvl1pPr>
          </a:lstStyle>
          <a:p>
            <a:pPr lvl="0"/>
            <a:r>
              <a:rPr lang="es-ES" noProof="0" dirty="0"/>
              <a:t>Haga clic en el icono para agregar un elemento gráfico SmartArt</a:t>
            </a:r>
          </a:p>
        </p:txBody>
      </p:sp>
      <p:sp>
        <p:nvSpPr>
          <p:cNvPr id="4" name="Rectangle 5"/>
          <p:cNvSpPr>
            <a:spLocks noGrp="1" noChangeArrowheads="1"/>
          </p:cNvSpPr>
          <p:nvPr>
            <p:ph type="ftr" sz="quarter" idx="10"/>
          </p:nvPr>
        </p:nvSpPr>
        <p:spPr/>
        <p:txBody>
          <a:bodyPr/>
          <a:lstStyle>
            <a:lvl1pPr>
              <a:defRPr>
                <a:solidFill>
                  <a:srgbClr val="041E3F"/>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B727E091-F8BC-43AC-AF8F-EEB19CCAE733}" type="slidenum">
              <a:rPr lang="es-ES" smtClean="0"/>
              <a:pPr>
                <a:defRPr/>
              </a:pPr>
              <a:t>‹nr.›</a:t>
            </a:fld>
            <a:endParaRPr lang="es-ES" dirty="0"/>
          </a:p>
        </p:txBody>
      </p:sp>
    </p:spTree>
    <p:extLst>
      <p:ext uri="{BB962C8B-B14F-4D97-AF65-F5344CB8AC3E}">
        <p14:creationId xmlns:p14="http://schemas.microsoft.com/office/powerpoint/2010/main" val="202058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533400" y="2438400"/>
            <a:ext cx="3810000" cy="3429000"/>
          </a:xfrm>
        </p:spPr>
        <p:txBody>
          <a:bodyPr/>
          <a:lstStyle>
            <a:lvl1pPr>
              <a:buClr>
                <a:srgbClr val="041E3F"/>
              </a:buClr>
              <a:buFont typeface="Wingdings" pitchFamily="2" charset="2"/>
              <a:buChar char="q"/>
              <a:defRPr/>
            </a:lvl1pPr>
            <a:lvl2pPr>
              <a:buClr>
                <a:srgbClr val="041E3F"/>
              </a:buCl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imágenes prediseñadas"/>
          <p:cNvSpPr>
            <a:spLocks noGrp="1"/>
          </p:cNvSpPr>
          <p:nvPr>
            <p:ph type="clipArt" sz="half" idx="2"/>
          </p:nvPr>
        </p:nvSpPr>
        <p:spPr>
          <a:xfrm>
            <a:off x="4495800" y="2438400"/>
            <a:ext cx="3810000" cy="3429000"/>
          </a:xfrm>
        </p:spPr>
        <p:txBody>
          <a:bodyPr/>
          <a:lstStyle>
            <a:lvl1pPr>
              <a:buNone/>
              <a:defRPr/>
            </a:lvl1pPr>
          </a:lstStyle>
          <a:p>
            <a:pPr lvl="0"/>
            <a:r>
              <a:rPr lang="es-ES" noProof="0" dirty="0"/>
              <a:t>Haga clic en el icono para agregar una imagen en línea</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BCB38280-16FA-4CCF-9932-17CEC22077D1}" type="slidenum">
              <a:rPr lang="es-ES" smtClean="0"/>
              <a:pPr>
                <a:defRPr/>
              </a:pPr>
              <a:t>‹nr.›</a:t>
            </a:fld>
            <a:endParaRPr lang="es-ES" dirty="0"/>
          </a:p>
        </p:txBody>
      </p:sp>
    </p:spTree>
    <p:extLst>
      <p:ext uri="{BB962C8B-B14F-4D97-AF65-F5344CB8AC3E}">
        <p14:creationId xmlns:p14="http://schemas.microsoft.com/office/powerpoint/2010/main" val="391512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3"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4"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6146" name="Rectangle 2"/>
          <p:cNvSpPr>
            <a:spLocks noGrp="1" noChangeArrowheads="1"/>
          </p:cNvSpPr>
          <p:nvPr userDrawn="1">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41E3F"/>
                </a:solidFill>
                <a:effectLst/>
              </a:defRPr>
            </a:lvl1pPr>
          </a:lstStyle>
          <a:p>
            <a:r>
              <a:rPr lang="es-ES" dirty="0"/>
              <a:t>Haga clic para modificar el estilo de título del patrón</a:t>
            </a:r>
          </a:p>
        </p:txBody>
      </p:sp>
      <p:pic>
        <p:nvPicPr>
          <p:cNvPr id="9" name="8 Imagen" descr="C:\Users\avalls\Desktop\Materiales a ser cambiados\Logos AECOM nuevos\Logo 1.jpg"/>
          <p:cNvPicPr/>
          <p:nvPr userDrawn="1"/>
        </p:nvPicPr>
        <p:blipFill>
          <a:blip r:embed="rId2" cstate="print">
            <a:clrChange>
              <a:clrFrom>
                <a:srgbClr val="FFFFFF"/>
              </a:clrFrom>
              <a:clrTo>
                <a:srgbClr val="FFFFFF">
                  <a:alpha val="0"/>
                </a:srgbClr>
              </a:clrTo>
            </a:clrChange>
          </a:blip>
          <a:srcRect l="8424" t="13581" r="7790"/>
          <a:stretch>
            <a:fillRect/>
          </a:stretch>
        </p:blipFill>
        <p:spPr bwMode="auto">
          <a:xfrm>
            <a:off x="539552" y="260648"/>
            <a:ext cx="2999842" cy="1368152"/>
          </a:xfrm>
          <a:prstGeom prst="rect">
            <a:avLst/>
          </a:prstGeom>
          <a:noFill/>
          <a:ln w="9525">
            <a:noFill/>
            <a:miter lim="800000"/>
            <a:headEnd/>
            <a:tailEnd/>
          </a:ln>
        </p:spPr>
      </p:pic>
      <p:pic>
        <p:nvPicPr>
          <p:cNvPr id="10" name="9 Imagen" descr="C:\Users\avalls\Desktop\Nueva Gráfica ACE 12-5-2014\Emblema 25 Aniversario\Emblema 25 Aniversario 300dpi\Emblema-ACE-Positivo-Azul-300dpi.png"/>
          <p:cNvPicPr/>
          <p:nvPr userDrawn="1"/>
        </p:nvPicPr>
        <p:blipFill>
          <a:blip r:embed="rId3" cstate="print">
            <a:clrChange>
              <a:clrFrom>
                <a:srgbClr val="FFFFFF"/>
              </a:clrFrom>
              <a:clrTo>
                <a:srgbClr val="FFFFFF">
                  <a:alpha val="0"/>
                </a:srgbClr>
              </a:clrTo>
            </a:clrChange>
          </a:blip>
          <a:srcRect/>
          <a:stretch>
            <a:fillRect/>
          </a:stretch>
        </p:blipFill>
        <p:spPr bwMode="auto">
          <a:xfrm>
            <a:off x="5724128" y="5661248"/>
            <a:ext cx="803910" cy="762000"/>
          </a:xfrm>
          <a:prstGeom prst="rect">
            <a:avLst/>
          </a:prstGeom>
          <a:noFill/>
          <a:ln w="9525">
            <a:noFill/>
            <a:miter lim="800000"/>
            <a:headEnd/>
            <a:tailEnd/>
          </a:ln>
        </p:spPr>
      </p:pic>
      <p:pic>
        <p:nvPicPr>
          <p:cNvPr id="11" name="10 Imagen" descr="C:\Users\avalls\Desktop\Dirección Sagunto.jpg"/>
          <p:cNvPicPr/>
          <p:nvPr userDrawn="1"/>
        </p:nvPicPr>
        <p:blipFill>
          <a:blip r:embed="rId4" cstate="print">
            <a:clrChange>
              <a:clrFrom>
                <a:srgbClr val="FFFFFF"/>
              </a:clrFrom>
              <a:clrTo>
                <a:srgbClr val="FFFFFF">
                  <a:alpha val="0"/>
                </a:srgbClr>
              </a:clrTo>
            </a:clrChange>
          </a:blip>
          <a:srcRect/>
          <a:stretch>
            <a:fillRect/>
          </a:stretch>
        </p:blipFill>
        <p:spPr bwMode="auto">
          <a:xfrm>
            <a:off x="6804248" y="5661248"/>
            <a:ext cx="1996440" cy="746760"/>
          </a:xfrm>
          <a:prstGeom prst="rect">
            <a:avLst/>
          </a:prstGeom>
          <a:noFill/>
          <a:ln w="9525">
            <a:noFill/>
            <a:miter lim="800000"/>
            <a:headEnd/>
            <a:tailEnd/>
          </a:ln>
        </p:spPr>
      </p:pic>
      <p:pic>
        <p:nvPicPr>
          <p:cNvPr id="12" name="11 Imagen"/>
          <p:cNvPicPr/>
          <p:nvPr userDrawn="1"/>
        </p:nvPicPr>
        <p:blipFill>
          <a:blip r:embed="rId5" cstate="print">
            <a:clrChange>
              <a:clrFrom>
                <a:srgbClr val="FFFDFC"/>
              </a:clrFrom>
              <a:clrTo>
                <a:srgbClr val="FFFDFC">
                  <a:alpha val="0"/>
                </a:srgbClr>
              </a:clrTo>
            </a:clrChange>
            <a:extLst>
              <a:ext uri="{28A0092B-C50C-407E-A947-70E740481C1C}">
                <a14:useLocalDpi xmlns:a14="http://schemas.microsoft.com/office/drawing/2010/main" val="0"/>
              </a:ext>
            </a:extLst>
          </a:blip>
          <a:srcRect t="8784" b="8252"/>
          <a:stretch>
            <a:fillRect/>
          </a:stretch>
        </p:blipFill>
        <p:spPr>
          <a:xfrm>
            <a:off x="395536" y="5701126"/>
            <a:ext cx="1523618" cy="679830"/>
          </a:xfrm>
          <a:prstGeom prst="rect">
            <a:avLst/>
          </a:prstGeom>
        </p:spPr>
      </p:pic>
      <p:pic>
        <p:nvPicPr>
          <p:cNvPr id="13" name="12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1858526" y="5877272"/>
            <a:ext cx="2137410" cy="297180"/>
          </a:xfrm>
          <a:prstGeom prst="rect">
            <a:avLst/>
          </a:prstGeom>
          <a:noFill/>
          <a:ln w="9525">
            <a:noFill/>
            <a:miter lim="800000"/>
            <a:headEnd/>
            <a:tailEnd/>
          </a:ln>
        </p:spPr>
      </p:pic>
    </p:spTree>
    <p:extLst>
      <p:ext uri="{BB962C8B-B14F-4D97-AF65-F5344CB8AC3E}">
        <p14:creationId xmlns:p14="http://schemas.microsoft.com/office/powerpoint/2010/main" val="63410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lvl1pPr>
              <a:buFont typeface="Wingdings" pitchFamily="2" charset="2"/>
              <a:buChar char="q"/>
              <a:defRPr>
                <a:solidFill>
                  <a:srgbClr val="032B58"/>
                </a:solidFill>
              </a:defRPr>
            </a:lvl1pPr>
            <a:lvl2pPr>
              <a:buFont typeface="Wingdings" pitchFamily="2" charset="2"/>
              <a:buChar char="§"/>
              <a:defRPr>
                <a:solidFill>
                  <a:srgbClr val="032B58"/>
                </a:solidFill>
              </a:defRPr>
            </a:lvl2pPr>
            <a:lvl3pPr>
              <a:defRPr>
                <a:solidFill>
                  <a:srgbClr val="032B58"/>
                </a:solidFill>
              </a:defRPr>
            </a:lvl3pPr>
            <a:lvl4pPr>
              <a:defRPr>
                <a:solidFill>
                  <a:srgbClr val="032B58"/>
                </a:solidFill>
              </a:defRPr>
            </a:lvl4pPr>
            <a:lvl5pPr>
              <a:defRPr>
                <a:solidFill>
                  <a:srgbClr val="032B5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a:xfrm>
            <a:off x="6934200" y="6552728"/>
            <a:ext cx="1886272" cy="260648"/>
          </a:xfrm>
        </p:spPr>
        <p:txBody>
          <a:bodyPr/>
          <a:lstStyle>
            <a:lvl1pPr>
              <a:defRPr>
                <a:solidFill>
                  <a:srgbClr val="032B58"/>
                </a:solidFill>
              </a:defRPr>
            </a:lvl1pPr>
          </a:lstStyle>
          <a:p>
            <a:pPr>
              <a:defRPr/>
            </a:pPr>
            <a:fld id="{014CCBCC-5023-42FE-961C-CA80C0F1F01F}" type="slidenum">
              <a:rPr lang="es-ES" smtClean="0"/>
              <a:pPr>
                <a:defRPr/>
              </a:pPr>
              <a:t>‹nr.›</a:t>
            </a:fld>
            <a:endParaRPr lang="es-ES" dirty="0"/>
          </a:p>
        </p:txBody>
      </p:sp>
    </p:spTree>
    <p:extLst>
      <p:ext uri="{BB962C8B-B14F-4D97-AF65-F5344CB8AC3E}">
        <p14:creationId xmlns:p14="http://schemas.microsoft.com/office/powerpoint/2010/main" val="16626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362075"/>
          </a:xfrm>
        </p:spPr>
        <p:txBody>
          <a:bodyPr anchor="t"/>
          <a:lstStyle>
            <a:lvl1pPr algn="ctr">
              <a:defRPr sz="3200" b="1" cap="all">
                <a:solidFill>
                  <a:srgbClr val="032B58"/>
                </a:solidFill>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683568" y="35730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D61D127A-754A-4D62-AD34-55B67BF4D8B5}" type="slidenum">
              <a:rPr lang="es-ES" smtClean="0"/>
              <a:pPr>
                <a:defRPr/>
              </a:pPr>
              <a:t>‹nr.›</a:t>
            </a:fld>
            <a:endParaRPr lang="es-ES" dirty="0"/>
          </a:p>
        </p:txBody>
      </p:sp>
    </p:spTree>
    <p:extLst>
      <p:ext uri="{BB962C8B-B14F-4D97-AF65-F5344CB8AC3E}">
        <p14:creationId xmlns:p14="http://schemas.microsoft.com/office/powerpoint/2010/main" val="16563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533400" y="2438400"/>
            <a:ext cx="3894584"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lgn="ctr">
              <a:defRPr sz="1800">
                <a:solidFill>
                  <a:srgbClr val="032B58"/>
                </a:solidFill>
              </a:defRPr>
            </a:lvl4pPr>
            <a:lvl5pPr>
              <a:defRPr sz="1800">
                <a:solidFill>
                  <a:srgbClr val="032B58"/>
                </a:solidFill>
              </a:defRPr>
            </a:lvl5pPr>
            <a:lvl6pPr>
              <a:defRPr sz="1800">
                <a:solidFill>
                  <a:srgbClr val="041E3F"/>
                </a:solidFill>
              </a:defRPr>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4495800" y="2438400"/>
            <a:ext cx="3810000"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defRPr sz="1800">
                <a:solidFill>
                  <a:srgbClr val="032B58"/>
                </a:solidFill>
              </a:defRPr>
            </a:lvl4pPr>
            <a:lvl5pPr>
              <a:defRPr sz="1800">
                <a:solidFill>
                  <a:srgbClr val="032B58"/>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4049EE48-8E04-404B-99B8-48B8609AA644}" type="slidenum">
              <a:rPr lang="es-ES" smtClean="0"/>
              <a:pPr>
                <a:defRPr/>
              </a:pPr>
              <a:t>‹nr.›</a:t>
            </a:fld>
            <a:endParaRPr lang="es-ES" dirty="0"/>
          </a:p>
        </p:txBody>
      </p:sp>
    </p:spTree>
    <p:extLst>
      <p:ext uri="{BB962C8B-B14F-4D97-AF65-F5344CB8AC3E}">
        <p14:creationId xmlns:p14="http://schemas.microsoft.com/office/powerpoint/2010/main" val="33651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Rectangle 5"/>
          <p:cNvSpPr>
            <a:spLocks noGrp="1" noChangeArrowheads="1"/>
          </p:cNvSpPr>
          <p:nvPr>
            <p:ph type="ftr" sz="quarter" idx="10"/>
          </p:nvPr>
        </p:nvSpPr>
        <p:spPr/>
        <p:txBody>
          <a:bodyPr/>
          <a:lstStyle>
            <a:lvl1pPr>
              <a:defRPr/>
            </a:lvl1pPr>
          </a:lstStyle>
          <a:p>
            <a:pPr>
              <a:defRPr/>
            </a:pPr>
            <a:r>
              <a:rPr lang="es-ES" dirty="0"/>
              <a:t>Inserte pie de página</a:t>
            </a:r>
          </a:p>
        </p:txBody>
      </p:sp>
      <p:sp>
        <p:nvSpPr>
          <p:cNvPr id="8" name="Rectangle 7"/>
          <p:cNvSpPr>
            <a:spLocks noGrp="1" noChangeArrowheads="1"/>
          </p:cNvSpPr>
          <p:nvPr>
            <p:ph type="sldNum" sz="quarter" idx="11"/>
          </p:nvPr>
        </p:nvSpPr>
        <p:spPr/>
        <p:txBody>
          <a:bodyPr/>
          <a:lstStyle>
            <a:lvl1pPr>
              <a:defRPr/>
            </a:lvl1pPr>
          </a:lstStyle>
          <a:p>
            <a:pPr>
              <a:defRPr/>
            </a:pPr>
            <a:fld id="{A5E37379-C586-4B6E-A25B-4F1460CD38C1}" type="slidenum">
              <a:rPr lang="es-ES" smtClean="0"/>
              <a:pPr>
                <a:defRPr/>
              </a:pPr>
              <a:t>‹nr.›</a:t>
            </a:fld>
            <a:endParaRPr lang="es-ES" dirty="0"/>
          </a:p>
        </p:txBody>
      </p:sp>
    </p:spTree>
    <p:extLst>
      <p:ext uri="{BB962C8B-B14F-4D97-AF65-F5344CB8AC3E}">
        <p14:creationId xmlns:p14="http://schemas.microsoft.com/office/powerpoint/2010/main" val="8942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4" name="Rectangle 7"/>
          <p:cNvSpPr>
            <a:spLocks noGrp="1" noChangeArrowheads="1"/>
          </p:cNvSpPr>
          <p:nvPr>
            <p:ph type="sldNum" sz="quarter" idx="11"/>
          </p:nvPr>
        </p:nvSpPr>
        <p:spPr>
          <a:ln/>
        </p:spPr>
        <p:txBody>
          <a:bodyPr/>
          <a:lstStyle>
            <a:lvl1pPr>
              <a:defRPr>
                <a:solidFill>
                  <a:srgbClr val="032B58"/>
                </a:solidFill>
              </a:defRPr>
            </a:lvl1pPr>
          </a:lstStyle>
          <a:p>
            <a:pPr>
              <a:defRPr/>
            </a:pPr>
            <a:fld id="{DF54DB73-13D5-4558-A536-60F0496767AA}" type="slidenum">
              <a:rPr lang="es-ES" smtClean="0"/>
              <a:pPr>
                <a:defRPr/>
              </a:pPr>
              <a:t>‹nr.›</a:t>
            </a:fld>
            <a:endParaRPr lang="es-ES" dirty="0"/>
          </a:p>
        </p:txBody>
      </p:sp>
    </p:spTree>
    <p:extLst>
      <p:ext uri="{BB962C8B-B14F-4D97-AF65-F5344CB8AC3E}">
        <p14:creationId xmlns:p14="http://schemas.microsoft.com/office/powerpoint/2010/main" val="8767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3" name="Rectangle 7"/>
          <p:cNvSpPr>
            <a:spLocks noGrp="1" noChangeArrowheads="1"/>
          </p:cNvSpPr>
          <p:nvPr>
            <p:ph type="sldNum" sz="quarter" idx="11"/>
          </p:nvPr>
        </p:nvSpPr>
        <p:spPr/>
        <p:txBody>
          <a:bodyPr/>
          <a:lstStyle>
            <a:lvl1pPr>
              <a:defRPr>
                <a:solidFill>
                  <a:srgbClr val="032B58"/>
                </a:solidFill>
              </a:defRPr>
            </a:lvl1pPr>
          </a:lstStyle>
          <a:p>
            <a:pPr>
              <a:defRPr/>
            </a:pPr>
            <a:fld id="{031C83D2-F027-4E35-B960-4F6D60DAE900}" type="slidenum">
              <a:rPr lang="es-ES" smtClean="0"/>
              <a:pPr>
                <a:defRPr/>
              </a:pPr>
              <a:t>‹nr.›</a:t>
            </a:fld>
            <a:endParaRPr lang="es-ES" dirty="0"/>
          </a:p>
        </p:txBody>
      </p:sp>
    </p:spTree>
    <p:extLst>
      <p:ext uri="{BB962C8B-B14F-4D97-AF65-F5344CB8AC3E}">
        <p14:creationId xmlns:p14="http://schemas.microsoft.com/office/powerpoint/2010/main" val="292136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7920880" cy="648072"/>
          </a:xfrm>
        </p:spPr>
        <p:txBody>
          <a:bodyPr anchor="b"/>
          <a:lstStyle>
            <a:lvl1pPr algn="ctr">
              <a:defRPr sz="2000" b="1">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3575050" y="2060848"/>
            <a:ext cx="5111750" cy="4065315"/>
          </a:xfrm>
        </p:spPr>
        <p:txBody>
          <a:bodyPr/>
          <a:lstStyle>
            <a:lvl1pPr>
              <a:buClr>
                <a:srgbClr val="041E3F"/>
              </a:buClr>
              <a:buFont typeface="Wingdings" pitchFamily="2" charset="2"/>
              <a:buChar char="q"/>
              <a:defRPr sz="3200">
                <a:solidFill>
                  <a:srgbClr val="032B58"/>
                </a:solidFill>
              </a:defRPr>
            </a:lvl1pPr>
            <a:lvl2pPr>
              <a:buClr>
                <a:srgbClr val="041E3F"/>
              </a:buClr>
              <a:buFont typeface="Wingdings" pitchFamily="2" charset="2"/>
              <a:buChar char="§"/>
              <a:defRPr sz="2800">
                <a:solidFill>
                  <a:srgbClr val="032B58"/>
                </a:solidFill>
              </a:defRPr>
            </a:lvl2pPr>
            <a:lvl3pPr>
              <a:buClr>
                <a:srgbClr val="041E3F"/>
              </a:buClr>
              <a:buFont typeface="Arial" pitchFamily="34" charset="0"/>
              <a:buChar char="•"/>
              <a:defRPr sz="2400">
                <a:solidFill>
                  <a:srgbClr val="032B58"/>
                </a:solidFill>
              </a:defRPr>
            </a:lvl3pPr>
            <a:lvl4pPr marL="1714500" indent="-342900">
              <a:buClr>
                <a:srgbClr val="041E3F"/>
              </a:buClr>
              <a:buFont typeface="Wingdings" panose="05000000000000000000" pitchFamily="2" charset="2"/>
              <a:buChar char="ü"/>
              <a:defRPr sz="2000" baseline="0">
                <a:solidFill>
                  <a:srgbClr val="032B58"/>
                </a:solidFill>
              </a:defRPr>
            </a:lvl4pPr>
            <a:lvl5pPr>
              <a:buClr>
                <a:srgbClr val="041E3F"/>
              </a:buClr>
              <a:buFont typeface="Courier New" pitchFamily="49" charset="0"/>
              <a:buChar char="o"/>
              <a:defRPr sz="2000">
                <a:solidFill>
                  <a:srgbClr val="032B58"/>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457200" y="2060848"/>
            <a:ext cx="3008313" cy="4065315"/>
          </a:xfrm>
        </p:spPr>
        <p:txBody>
          <a:bodyPr/>
          <a:lstStyle>
            <a:lvl1pPr marL="0" indent="0">
              <a:buNone/>
              <a:defRPr sz="1400">
                <a:solidFill>
                  <a:srgbClr val="032B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858D2955-3B0E-404F-AD73-6DAF2D5EA93D}" type="slidenum">
              <a:rPr lang="es-ES" smtClean="0"/>
              <a:pPr>
                <a:defRPr/>
              </a:pPr>
              <a:t>‹nr.›</a:t>
            </a:fld>
            <a:endParaRPr lang="es-ES" dirty="0"/>
          </a:p>
        </p:txBody>
      </p:sp>
    </p:spTree>
    <p:extLst>
      <p:ext uri="{BB962C8B-B14F-4D97-AF65-F5344CB8AC3E}">
        <p14:creationId xmlns:p14="http://schemas.microsoft.com/office/powerpoint/2010/main" val="236908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5576" y="908720"/>
            <a:ext cx="7272808" cy="576064"/>
          </a:xfrm>
        </p:spPr>
        <p:txBody>
          <a:bodyPr anchor="b"/>
          <a:lstStyle>
            <a:lvl1pPr algn="ctr">
              <a:defRPr sz="2000" b="1"/>
            </a:lvl1pPr>
          </a:lstStyle>
          <a:p>
            <a:r>
              <a:rPr lang="es-ES"/>
              <a:t>Haga clic para modificar el estilo de título del patrón</a:t>
            </a:r>
            <a:endParaRPr lang="es-ES" dirty="0"/>
          </a:p>
        </p:txBody>
      </p:sp>
      <p:sp>
        <p:nvSpPr>
          <p:cNvPr id="3" name="2 Marcador de posición de imagen"/>
          <p:cNvSpPr>
            <a:spLocks noGrp="1"/>
          </p:cNvSpPr>
          <p:nvPr>
            <p:ph type="pic" idx="1"/>
          </p:nvPr>
        </p:nvSpPr>
        <p:spPr>
          <a:xfrm>
            <a:off x="1763688" y="1988840"/>
            <a:ext cx="5486400" cy="2890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0DE0BC99-5107-436F-9F3E-0EE7B73D8F25}" type="slidenum">
              <a:rPr lang="es-ES" smtClean="0"/>
              <a:pPr>
                <a:defRPr/>
              </a:pPr>
              <a:t>‹nr.›</a:t>
            </a:fld>
            <a:endParaRPr lang="es-ES" dirty="0"/>
          </a:p>
        </p:txBody>
      </p:sp>
    </p:spTree>
    <p:extLst>
      <p:ext uri="{BB962C8B-B14F-4D97-AF65-F5344CB8AC3E}">
        <p14:creationId xmlns:p14="http://schemas.microsoft.com/office/powerpoint/2010/main" val="8742048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96975"/>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a:t>INDICE</a:t>
            </a:r>
            <a:endParaRPr lang="es-ES" dirty="0"/>
          </a:p>
        </p:txBody>
      </p:sp>
      <p:sp>
        <p:nvSpPr>
          <p:cNvPr id="1029" name="Rectangle 5"/>
          <p:cNvSpPr>
            <a:spLocks noGrp="1" noChangeArrowheads="1"/>
          </p:cNvSpPr>
          <p:nvPr>
            <p:ph type="ftr" sz="quarter" idx="3"/>
          </p:nvPr>
        </p:nvSpPr>
        <p:spPr bwMode="auto">
          <a:xfrm>
            <a:off x="395536" y="6544816"/>
            <a:ext cx="4464496" cy="268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smtClean="0">
                <a:solidFill>
                  <a:srgbClr val="3D4E84"/>
                </a:solidFill>
                <a:effectLst/>
                <a:latin typeface="Candara" pitchFamily="34" charset="0"/>
              </a:defRPr>
            </a:lvl1pPr>
          </a:lstStyle>
          <a:p>
            <a:pPr>
              <a:defRPr/>
            </a:pPr>
            <a:r>
              <a:rPr lang="es-ES" dirty="0"/>
              <a:t>Inserte pie de página</a:t>
            </a:r>
          </a:p>
        </p:txBody>
      </p:sp>
      <p:sp>
        <p:nvSpPr>
          <p:cNvPr id="1031" name="Rectangle 7"/>
          <p:cNvSpPr>
            <a:spLocks noGrp="1" noChangeArrowheads="1"/>
          </p:cNvSpPr>
          <p:nvPr>
            <p:ph type="sldNum" sz="quarter" idx="4"/>
          </p:nvPr>
        </p:nvSpPr>
        <p:spPr bwMode="auto">
          <a:xfrm>
            <a:off x="6934200" y="6525344"/>
            <a:ext cx="1886272" cy="260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3D4E84"/>
                </a:solidFill>
                <a:effectLst/>
                <a:latin typeface="Candara" pitchFamily="34" charset="0"/>
              </a:defRPr>
            </a:lvl1pPr>
          </a:lstStyle>
          <a:p>
            <a:pPr>
              <a:defRPr/>
            </a:pPr>
            <a:fld id="{511B3B7F-8647-4575-AD40-ACDC3E7657BF}" type="slidenum">
              <a:rPr lang="es-ES" smtClean="0"/>
              <a:pPr>
                <a:defRPr/>
              </a:pPr>
              <a:t>‹nr.›</a:t>
            </a:fld>
            <a:endParaRPr lang="es-ES" dirty="0"/>
          </a:p>
        </p:txBody>
      </p:sp>
      <p:sp>
        <p:nvSpPr>
          <p:cNvPr id="2" name="Rectangle 9"/>
          <p:cNvSpPr>
            <a:spLocks noGrp="1" noChangeArrowheads="1"/>
          </p:cNvSpPr>
          <p:nvPr>
            <p:ph type="body" idx="1"/>
          </p:nvPr>
        </p:nvSpPr>
        <p:spPr bwMode="auto">
          <a:xfrm>
            <a:off x="533400" y="24384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a:t>
            </a:r>
            <a:r>
              <a:rPr lang="es-ES" dirty="0" err="1"/>
              <a:t>phjghjhjara</a:t>
            </a:r>
            <a:r>
              <a:rPr lang="es-ES" dirty="0"/>
              <a:t>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a:p>
            <a:pPr lvl="4"/>
            <a:endParaRPr lang="es-ES" dirty="0"/>
          </a:p>
        </p:txBody>
      </p:sp>
      <p:cxnSp>
        <p:nvCxnSpPr>
          <p:cNvPr id="1030" name="AutoShape 12"/>
          <p:cNvCxnSpPr>
            <a:cxnSpLocks noChangeShapeType="1"/>
          </p:cNvCxnSpPr>
          <p:nvPr/>
        </p:nvCxnSpPr>
        <p:spPr bwMode="auto">
          <a:xfrm flipV="1">
            <a:off x="488950" y="914400"/>
            <a:ext cx="882650" cy="152400"/>
          </a:xfrm>
          <a:prstGeom prst="straightConnector1">
            <a:avLst/>
          </a:prstGeom>
          <a:noFill/>
          <a:ln w="9525">
            <a:noFill/>
            <a:round/>
            <a:headEnd/>
            <a:tailEnd/>
          </a:ln>
        </p:spPr>
      </p:cxnSp>
      <p:sp>
        <p:nvSpPr>
          <p:cNvPr id="1038" name="Line 14"/>
          <p:cNvSpPr>
            <a:spLocks noChangeShapeType="1"/>
          </p:cNvSpPr>
          <p:nvPr/>
        </p:nvSpPr>
        <p:spPr bwMode="auto">
          <a:xfrm>
            <a:off x="533400" y="5867400"/>
            <a:ext cx="8229600" cy="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0" name="Line 16"/>
          <p:cNvSpPr>
            <a:spLocks noChangeShapeType="1"/>
          </p:cNvSpPr>
          <p:nvPr/>
        </p:nvSpPr>
        <p:spPr bwMode="auto">
          <a:xfrm flipV="1">
            <a:off x="533400" y="2209800"/>
            <a:ext cx="7848600" cy="7620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2" name="Line 18"/>
          <p:cNvSpPr>
            <a:spLocks noChangeShapeType="1"/>
          </p:cNvSpPr>
          <p:nvPr/>
        </p:nvSpPr>
        <p:spPr bwMode="auto">
          <a:xfrm flipV="1">
            <a:off x="395536" y="6525344"/>
            <a:ext cx="8382000" cy="0"/>
          </a:xfrm>
          <a:prstGeom prst="line">
            <a:avLst/>
          </a:prstGeom>
          <a:noFill/>
          <a:ln w="28575">
            <a:solidFill>
              <a:schemeClr val="bg1">
                <a:lumMod val="75000"/>
              </a:schemeClr>
            </a:solid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pic>
        <p:nvPicPr>
          <p:cNvPr id="13" name="12 Imagen" descr="C:\Users\avalls\Desktop\Materiales a ser cambiados\Logos AECOM nuevos\Logo 1.jpg"/>
          <p:cNvPicPr/>
          <p:nvPr userDrawn="1"/>
        </p:nvPicPr>
        <p:blipFill>
          <a:blip r:embed="rId15" cstate="print">
            <a:clrChange>
              <a:clrFrom>
                <a:srgbClr val="FFFFFF"/>
              </a:clrFrom>
              <a:clrTo>
                <a:srgbClr val="FFFFFF">
                  <a:alpha val="0"/>
                </a:srgbClr>
              </a:clrTo>
            </a:clrChange>
          </a:blip>
          <a:srcRect l="8424" t="13581" r="7790"/>
          <a:stretch>
            <a:fillRect/>
          </a:stretch>
        </p:blipFill>
        <p:spPr bwMode="auto">
          <a:xfrm>
            <a:off x="7380312" y="332656"/>
            <a:ext cx="1068754" cy="487432"/>
          </a:xfrm>
          <a:prstGeom prst="rect">
            <a:avLst/>
          </a:prstGeom>
          <a:noFill/>
          <a:ln w="9525">
            <a:noFill/>
            <a:miter lim="800000"/>
            <a:headEnd/>
            <a:tailEnd/>
          </a:ln>
        </p:spPr>
      </p:pic>
    </p:spTree>
    <p:extLst>
      <p:ext uri="{BB962C8B-B14F-4D97-AF65-F5344CB8AC3E}">
        <p14:creationId xmlns:p14="http://schemas.microsoft.com/office/powerpoint/2010/main" val="201501882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dt="0"/>
  <p:txStyles>
    <p:title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p:titleStyle>
    <p:bodyStyle>
      <a:lvl1pPr marL="457200" indent="-457200" algn="l" rtl="0" eaLnBrk="1" fontAlgn="base" hangingPunct="1">
        <a:spcBef>
          <a:spcPct val="20000"/>
        </a:spcBef>
        <a:spcAft>
          <a:spcPct val="0"/>
        </a:spcAft>
        <a:buClr>
          <a:srgbClr val="000066"/>
        </a:buClr>
        <a:buFont typeface="+mj-lt"/>
        <a:buAutoNum type="arabicPeriod"/>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469081" y="2492896"/>
            <a:ext cx="8207375" cy="1728192"/>
          </a:xfrm>
          <a:solidFill>
            <a:srgbClr val="2A295C"/>
          </a:solidFill>
        </p:spPr>
        <p:style>
          <a:lnRef idx="0">
            <a:scrgbClr r="0" g="0" b="0"/>
          </a:lnRef>
          <a:fillRef idx="1003">
            <a:schemeClr val="lt1"/>
          </a:fillRef>
          <a:effectRef idx="0">
            <a:scrgbClr r="0" g="0" b="0"/>
          </a:effectRef>
          <a:fontRef idx="major"/>
        </p:style>
        <p:txBody>
          <a:bodyPr/>
          <a:lstStyle/>
          <a:p>
            <a:pPr>
              <a:defRPr/>
            </a:pPr>
            <a:r>
              <a:rPr lang="es-ES_tradnl" dirty="0">
                <a:solidFill>
                  <a:schemeClr val="bg1"/>
                </a:solidFill>
              </a:rPr>
              <a:t>Examining RIA Methodologies</a:t>
            </a:r>
            <a:endParaRPr lang="en-US" sz="2000" dirty="0">
              <a:solidFill>
                <a:schemeClr val="bg1"/>
              </a:solidFill>
            </a:endParaRPr>
          </a:p>
        </p:txBody>
      </p:sp>
      <p:sp>
        <p:nvSpPr>
          <p:cNvPr id="4" name="3 Rectángulo"/>
          <p:cNvSpPr/>
          <p:nvPr/>
        </p:nvSpPr>
        <p:spPr bwMode="auto">
          <a:xfrm>
            <a:off x="467544" y="5733256"/>
            <a:ext cx="381642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4 Rectángulo"/>
          <p:cNvSpPr/>
          <p:nvPr/>
        </p:nvSpPr>
        <p:spPr bwMode="auto">
          <a:xfrm>
            <a:off x="467544" y="5661248"/>
            <a:ext cx="367240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9" name="Afbeelding 8">
            <a:extLst>
              <a:ext uri="{FF2B5EF4-FFF2-40B4-BE49-F238E27FC236}">
                <a16:creationId xmlns:a16="http://schemas.microsoft.com/office/drawing/2014/main" id="{F9E90DDD-6793-429B-A376-0E8ABD674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sp>
        <p:nvSpPr>
          <p:cNvPr id="7" name="Text Box 1032">
            <a:extLst>
              <a:ext uri="{FF2B5EF4-FFF2-40B4-BE49-F238E27FC236}">
                <a16:creationId xmlns:a16="http://schemas.microsoft.com/office/drawing/2014/main" id="{45AE211D-B4E3-4E1D-9F3A-33B0B3316788}"/>
              </a:ext>
            </a:extLst>
          </p:cNvPr>
          <p:cNvSpPr txBox="1">
            <a:spLocks noChangeArrowheads="1"/>
          </p:cNvSpPr>
          <p:nvPr/>
        </p:nvSpPr>
        <p:spPr bwMode="auto">
          <a:xfrm>
            <a:off x="6444208" y="6187370"/>
            <a:ext cx="2304257" cy="553998"/>
          </a:xfrm>
          <a:prstGeom prst="rect">
            <a:avLst/>
          </a:prstGeom>
          <a:noFill/>
          <a:ln w="9525">
            <a:noFill/>
            <a:miter lim="800000"/>
            <a:headEnd/>
            <a:tailEnd/>
          </a:ln>
        </p:spPr>
        <p:txBody>
          <a:bodyPr wrap="square">
            <a:spAutoFit/>
          </a:bodyPr>
          <a:lstStyle/>
          <a:p>
            <a:pPr algn="r">
              <a:spcBef>
                <a:spcPct val="50000"/>
              </a:spcBef>
            </a:pPr>
            <a:r>
              <a:rPr lang="en-US" sz="1200" dirty="0" err="1">
                <a:solidFill>
                  <a:srgbClr val="2A295C"/>
                </a:solidFill>
                <a:latin typeface="Gill Sans MT" pitchFamily="34" charset="0"/>
              </a:rPr>
              <a:t>drs.</a:t>
            </a:r>
            <a:r>
              <a:rPr lang="en-US" sz="1200" dirty="0">
                <a:solidFill>
                  <a:srgbClr val="2A295C"/>
                </a:solidFill>
                <a:latin typeface="Gill Sans MT" pitchFamily="34" charset="0"/>
              </a:rPr>
              <a:t> Kees R. Jonkheer</a:t>
            </a:r>
          </a:p>
          <a:p>
            <a:pPr algn="ctr">
              <a:spcBef>
                <a:spcPct val="50000"/>
              </a:spcBef>
            </a:pPr>
            <a:r>
              <a:rPr lang="en-US" sz="1200" dirty="0">
                <a:solidFill>
                  <a:srgbClr val="2A295C"/>
                </a:solidFill>
                <a:latin typeface="Gill Sans MT" pitchFamily="34" charset="0"/>
              </a:rPr>
              <a:t>               23 September, 2019</a:t>
            </a:r>
          </a:p>
        </p:txBody>
      </p:sp>
      <p:pic>
        <p:nvPicPr>
          <p:cNvPr id="8" name="Afbeelding 7">
            <a:extLst>
              <a:ext uri="{FF2B5EF4-FFF2-40B4-BE49-F238E27FC236}">
                <a16:creationId xmlns:a16="http://schemas.microsoft.com/office/drawing/2014/main" id="{3F53E095-1475-4BBF-A276-8A55A1F7EF77}"/>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a:xfrm>
            <a:off x="6934200" y="6811438"/>
            <a:ext cx="1886272" cy="260648"/>
          </a:xfrm>
        </p:spPr>
        <p:txBody>
          <a:bodyPr/>
          <a:lstStyle/>
          <a:p>
            <a:pPr>
              <a:defRPr/>
            </a:pPr>
            <a:fld id="{014CCBCC-5023-42FE-961C-CA80C0F1F01F}" type="slidenum">
              <a:rPr lang="es-ES" smtClean="0"/>
              <a:pPr>
                <a:defRPr/>
              </a:pPr>
              <a:t>10</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31326"/>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83568" y="1002432"/>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As </a:t>
            </a:r>
            <a:r>
              <a:rPr lang="nl-NL" kern="0" dirty="0" err="1"/>
              <a:t>an</a:t>
            </a:r>
            <a:r>
              <a:rPr lang="nl-NL" kern="0" dirty="0"/>
              <a:t> </a:t>
            </a:r>
            <a:r>
              <a:rPr lang="nl-NL" kern="0" dirty="0" err="1"/>
              <a:t>illustration</a:t>
            </a:r>
            <a:r>
              <a:rPr lang="nl-NL" kern="0" dirty="0"/>
              <a:t>: ACTAL-audits on ex ante </a:t>
            </a:r>
            <a:r>
              <a:rPr lang="nl-NL" kern="0" dirty="0" err="1"/>
              <a:t>RIAs</a:t>
            </a:r>
            <a:endParaRPr lang="en-GB" kern="0" dirty="0"/>
          </a:p>
        </p:txBody>
      </p:sp>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04" t="-1" r="17253" b="39015"/>
          <a:stretch/>
        </p:blipFill>
        <p:spPr bwMode="auto">
          <a:xfrm>
            <a:off x="2399308" y="3515110"/>
            <a:ext cx="1740644" cy="1032487"/>
          </a:xfrm>
          <a:prstGeom prst="rect">
            <a:avLst/>
          </a:prstGeom>
          <a:noFill/>
          <a:extLst>
            <a:ext uri="{909E8E84-426E-40DD-AFC4-6F175D3DCCD1}">
              <a14:hiddenFill xmlns:a14="http://schemas.microsoft.com/office/drawing/2010/main">
                <a:solidFill>
                  <a:srgbClr val="FFFFFF"/>
                </a:solidFill>
              </a14:hiddenFill>
            </a:ext>
          </a:extLst>
        </p:spPr>
      </p:pic>
      <p:sp>
        <p:nvSpPr>
          <p:cNvPr id="7" name="Pijl: rechts 6">
            <a:extLst>
              <a:ext uri="{FF2B5EF4-FFF2-40B4-BE49-F238E27FC236}">
                <a16:creationId xmlns:a16="http://schemas.microsoft.com/office/drawing/2014/main" id="{D5C0FD43-D753-443B-9E7B-933F7C8D0DC7}"/>
              </a:ext>
            </a:extLst>
          </p:cNvPr>
          <p:cNvSpPr/>
          <p:nvPr/>
        </p:nvSpPr>
        <p:spPr bwMode="auto">
          <a:xfrm>
            <a:off x="1907704" y="390399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27984" y="3831985"/>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660232" y="3831985"/>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9" name="Afbeelding 18">
            <a:extLst>
              <a:ext uri="{FF2B5EF4-FFF2-40B4-BE49-F238E27FC236}">
                <a16:creationId xmlns:a16="http://schemas.microsoft.com/office/drawing/2014/main" id="{74FAD9CF-EAA9-4383-AA1D-5F2A6A065CB8}"/>
              </a:ext>
            </a:extLst>
          </p:cNvPr>
          <p:cNvPicPr>
            <a:picLocks noChangeAspect="1"/>
          </p:cNvPicPr>
          <p:nvPr/>
        </p:nvPicPr>
        <p:blipFill rotWithShape="1">
          <a:blip r:embed="rId5">
            <a:extLst>
              <a:ext uri="{28A0092B-C50C-407E-A947-70E740481C1C}">
                <a14:useLocalDpi xmlns:a14="http://schemas.microsoft.com/office/drawing/2010/main" val="0"/>
              </a:ext>
            </a:extLst>
          </a:blip>
          <a:srcRect t="9812"/>
          <a:stretch/>
        </p:blipFill>
        <p:spPr>
          <a:xfrm>
            <a:off x="291808" y="116632"/>
            <a:ext cx="2788568" cy="1030092"/>
          </a:xfrm>
          <a:prstGeom prst="rect">
            <a:avLst/>
          </a:prstGeom>
        </p:spPr>
      </p:pic>
      <p:pic>
        <p:nvPicPr>
          <p:cNvPr id="21" name="Afbeelding 20">
            <a:extLst>
              <a:ext uri="{FF2B5EF4-FFF2-40B4-BE49-F238E27FC236}">
                <a16:creationId xmlns:a16="http://schemas.microsoft.com/office/drawing/2014/main" id="{C7656AAC-F340-4914-9FB0-6EABBBE095DC}"/>
              </a:ext>
            </a:extLst>
          </p:cNvPr>
          <p:cNvPicPr>
            <a:picLocks noChangeAspect="1"/>
          </p:cNvPicPr>
          <p:nvPr/>
        </p:nvPicPr>
        <p:blipFill rotWithShape="1">
          <a:blip r:embed="rId6"/>
          <a:srcRect l="47422" t="39706" r="38281" b="30882"/>
          <a:stretch/>
        </p:blipFill>
        <p:spPr>
          <a:xfrm>
            <a:off x="179512" y="3150862"/>
            <a:ext cx="1611300" cy="1760984"/>
          </a:xfrm>
          <a:prstGeom prst="rect">
            <a:avLst/>
          </a:prstGeom>
        </p:spPr>
      </p:pic>
      <p:pic>
        <p:nvPicPr>
          <p:cNvPr id="4" name="Afbeelding 3">
            <a:extLst>
              <a:ext uri="{FF2B5EF4-FFF2-40B4-BE49-F238E27FC236}">
                <a16:creationId xmlns:a16="http://schemas.microsoft.com/office/drawing/2014/main" id="{11E8DDD6-D3A2-482B-88EB-1D6A94DCD5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64" y="3244777"/>
            <a:ext cx="1184496" cy="1667069"/>
          </a:xfrm>
          <a:prstGeom prst="rect">
            <a:avLst/>
          </a:prstGeom>
        </p:spPr>
      </p:pic>
      <p:sp>
        <p:nvSpPr>
          <p:cNvPr id="23" name="Titel 1">
            <a:extLst>
              <a:ext uri="{FF2B5EF4-FFF2-40B4-BE49-F238E27FC236}">
                <a16:creationId xmlns:a16="http://schemas.microsoft.com/office/drawing/2014/main" id="{85BD7AFF-0BFC-467D-A003-795E6DADEC93}"/>
              </a:ext>
            </a:extLst>
          </p:cNvPr>
          <p:cNvSpPr txBox="1">
            <a:spLocks/>
          </p:cNvSpPr>
          <p:nvPr/>
        </p:nvSpPr>
        <p:spPr bwMode="auto">
          <a:xfrm>
            <a:off x="251520" y="5640648"/>
            <a:ext cx="151216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b="0" kern="0" dirty="0"/>
              <a:t>Policies &amp;</a:t>
            </a:r>
          </a:p>
          <a:p>
            <a:r>
              <a:rPr lang="en-GB" sz="1800" b="0" kern="0" dirty="0"/>
              <a:t>Cab Memos</a:t>
            </a:r>
          </a:p>
        </p:txBody>
      </p:sp>
      <p:sp>
        <p:nvSpPr>
          <p:cNvPr id="24" name="Titel 1">
            <a:extLst>
              <a:ext uri="{FF2B5EF4-FFF2-40B4-BE49-F238E27FC236}">
                <a16:creationId xmlns:a16="http://schemas.microsoft.com/office/drawing/2014/main" id="{290BEC9E-8DF7-414D-9BE0-0A2114DA7FEA}"/>
              </a:ext>
            </a:extLst>
          </p:cNvPr>
          <p:cNvSpPr txBox="1">
            <a:spLocks/>
          </p:cNvSpPr>
          <p:nvPr/>
        </p:nvSpPr>
        <p:spPr bwMode="auto">
          <a:xfrm>
            <a:off x="2555776" y="5631926"/>
            <a:ext cx="151216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b="0" kern="0" dirty="0"/>
              <a:t>Acts &amp;</a:t>
            </a:r>
          </a:p>
          <a:p>
            <a:r>
              <a:rPr lang="en-GB" sz="1800" b="0" kern="0" dirty="0"/>
              <a:t>Regulations</a:t>
            </a:r>
          </a:p>
        </p:txBody>
      </p:sp>
      <p:sp>
        <p:nvSpPr>
          <p:cNvPr id="25" name="Titel 1">
            <a:extLst>
              <a:ext uri="{FF2B5EF4-FFF2-40B4-BE49-F238E27FC236}">
                <a16:creationId xmlns:a16="http://schemas.microsoft.com/office/drawing/2014/main" id="{65AC3427-CAC0-4F01-AD01-43B2889CED33}"/>
              </a:ext>
            </a:extLst>
          </p:cNvPr>
          <p:cNvSpPr txBox="1">
            <a:spLocks/>
          </p:cNvSpPr>
          <p:nvPr/>
        </p:nvSpPr>
        <p:spPr bwMode="auto">
          <a:xfrm>
            <a:off x="4860032" y="5631926"/>
            <a:ext cx="188627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b="0" kern="0" dirty="0"/>
              <a:t>Implementation &amp; enforcement</a:t>
            </a:r>
          </a:p>
        </p:txBody>
      </p:sp>
      <p:sp>
        <p:nvSpPr>
          <p:cNvPr id="26" name="Titel 1">
            <a:extLst>
              <a:ext uri="{FF2B5EF4-FFF2-40B4-BE49-F238E27FC236}">
                <a16:creationId xmlns:a16="http://schemas.microsoft.com/office/drawing/2014/main" id="{E670F8BD-390C-4EB9-BB65-C033E07298A4}"/>
              </a:ext>
            </a:extLst>
          </p:cNvPr>
          <p:cNvSpPr txBox="1">
            <a:spLocks/>
          </p:cNvSpPr>
          <p:nvPr/>
        </p:nvSpPr>
        <p:spPr bwMode="auto">
          <a:xfrm>
            <a:off x="605384" y="2475101"/>
            <a:ext cx="781694"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en-GB" sz="1800" kern="0" dirty="0"/>
              <a:t>WHY</a:t>
            </a:r>
          </a:p>
        </p:txBody>
      </p:sp>
      <p:sp>
        <p:nvSpPr>
          <p:cNvPr id="27" name="Titel 1">
            <a:extLst>
              <a:ext uri="{FF2B5EF4-FFF2-40B4-BE49-F238E27FC236}">
                <a16:creationId xmlns:a16="http://schemas.microsoft.com/office/drawing/2014/main" id="{B416ED53-C6B0-417E-A881-4704BF9591C7}"/>
              </a:ext>
            </a:extLst>
          </p:cNvPr>
          <p:cNvSpPr txBox="1">
            <a:spLocks/>
          </p:cNvSpPr>
          <p:nvPr/>
        </p:nvSpPr>
        <p:spPr bwMode="auto">
          <a:xfrm>
            <a:off x="2915816" y="2461626"/>
            <a:ext cx="904316"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en-GB" sz="1800" kern="0" dirty="0"/>
              <a:t>WHAT</a:t>
            </a:r>
          </a:p>
        </p:txBody>
      </p:sp>
      <p:sp>
        <p:nvSpPr>
          <p:cNvPr id="28" name="Titel 1">
            <a:extLst>
              <a:ext uri="{FF2B5EF4-FFF2-40B4-BE49-F238E27FC236}">
                <a16:creationId xmlns:a16="http://schemas.microsoft.com/office/drawing/2014/main" id="{5265399A-732A-462C-BA24-8D1C3CB2160E}"/>
              </a:ext>
            </a:extLst>
          </p:cNvPr>
          <p:cNvSpPr txBox="1">
            <a:spLocks/>
          </p:cNvSpPr>
          <p:nvPr/>
        </p:nvSpPr>
        <p:spPr bwMode="auto">
          <a:xfrm>
            <a:off x="5220074" y="2442114"/>
            <a:ext cx="904316"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kern="0" dirty="0"/>
              <a:t>HOW</a:t>
            </a:r>
          </a:p>
        </p:txBody>
      </p:sp>
      <p:sp>
        <p:nvSpPr>
          <p:cNvPr id="20" name="Titel 1">
            <a:extLst>
              <a:ext uri="{FF2B5EF4-FFF2-40B4-BE49-F238E27FC236}">
                <a16:creationId xmlns:a16="http://schemas.microsoft.com/office/drawing/2014/main" id="{A7E2A624-0E52-4F8D-BCC0-6A6E2610E648}"/>
              </a:ext>
            </a:extLst>
          </p:cNvPr>
          <p:cNvSpPr txBox="1">
            <a:spLocks/>
          </p:cNvSpPr>
          <p:nvPr/>
        </p:nvSpPr>
        <p:spPr bwMode="auto">
          <a:xfrm>
            <a:off x="2875596" y="2088728"/>
            <a:ext cx="904316"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kern="0" dirty="0">
                <a:solidFill>
                  <a:srgbClr val="FF0000"/>
                </a:solidFill>
              </a:rPr>
              <a:t>30%</a:t>
            </a:r>
          </a:p>
        </p:txBody>
      </p:sp>
      <p:sp>
        <p:nvSpPr>
          <p:cNvPr id="22" name="Titel 1">
            <a:extLst>
              <a:ext uri="{FF2B5EF4-FFF2-40B4-BE49-F238E27FC236}">
                <a16:creationId xmlns:a16="http://schemas.microsoft.com/office/drawing/2014/main" id="{624970F5-43B3-486A-A547-491725950E69}"/>
              </a:ext>
            </a:extLst>
          </p:cNvPr>
          <p:cNvSpPr txBox="1">
            <a:spLocks/>
          </p:cNvSpPr>
          <p:nvPr/>
        </p:nvSpPr>
        <p:spPr bwMode="auto">
          <a:xfrm>
            <a:off x="5232278" y="2084720"/>
            <a:ext cx="904316"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kern="0" dirty="0">
                <a:solidFill>
                  <a:srgbClr val="FF0000"/>
                </a:solidFill>
              </a:rPr>
              <a:t>70%</a:t>
            </a:r>
          </a:p>
        </p:txBody>
      </p:sp>
      <p:sp>
        <p:nvSpPr>
          <p:cNvPr id="29" name="Titel 1">
            <a:extLst>
              <a:ext uri="{FF2B5EF4-FFF2-40B4-BE49-F238E27FC236}">
                <a16:creationId xmlns:a16="http://schemas.microsoft.com/office/drawing/2014/main" id="{9DD46E03-E91B-4C43-B794-325E4F76A525}"/>
              </a:ext>
            </a:extLst>
          </p:cNvPr>
          <p:cNvSpPr txBox="1">
            <a:spLocks/>
          </p:cNvSpPr>
          <p:nvPr/>
        </p:nvSpPr>
        <p:spPr bwMode="auto">
          <a:xfrm>
            <a:off x="500799" y="2084720"/>
            <a:ext cx="904316"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kern="0" dirty="0">
                <a:solidFill>
                  <a:srgbClr val="FF0000"/>
                </a:solidFill>
              </a:rPr>
              <a:t>0%</a:t>
            </a:r>
          </a:p>
        </p:txBody>
      </p:sp>
      <p:sp>
        <p:nvSpPr>
          <p:cNvPr id="30" name="Titel 1">
            <a:extLst>
              <a:ext uri="{FF2B5EF4-FFF2-40B4-BE49-F238E27FC236}">
                <a16:creationId xmlns:a16="http://schemas.microsoft.com/office/drawing/2014/main" id="{89E67014-8F7F-4517-8A4F-8ACA1B3E6C4D}"/>
              </a:ext>
            </a:extLst>
          </p:cNvPr>
          <p:cNvSpPr txBox="1">
            <a:spLocks/>
          </p:cNvSpPr>
          <p:nvPr/>
        </p:nvSpPr>
        <p:spPr bwMode="auto">
          <a:xfrm>
            <a:off x="107504" y="6381328"/>
            <a:ext cx="2951220"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kern="0" dirty="0">
                <a:solidFill>
                  <a:srgbClr val="FF0000"/>
                </a:solidFill>
              </a:rPr>
              <a:t>IAs more meaningful </a:t>
            </a:r>
          </a:p>
        </p:txBody>
      </p:sp>
      <p:sp>
        <p:nvSpPr>
          <p:cNvPr id="2" name="Pijl: rechts 1">
            <a:extLst>
              <a:ext uri="{FF2B5EF4-FFF2-40B4-BE49-F238E27FC236}">
                <a16:creationId xmlns:a16="http://schemas.microsoft.com/office/drawing/2014/main" id="{D7C4C2E1-3341-4D6C-A8DD-DFE9F653FBB4}"/>
              </a:ext>
            </a:extLst>
          </p:cNvPr>
          <p:cNvSpPr/>
          <p:nvPr/>
        </p:nvSpPr>
        <p:spPr bwMode="auto">
          <a:xfrm>
            <a:off x="2771800" y="6597352"/>
            <a:ext cx="3363832" cy="105043"/>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 name="Explosie: 8 punten 2">
            <a:extLst>
              <a:ext uri="{FF2B5EF4-FFF2-40B4-BE49-F238E27FC236}">
                <a16:creationId xmlns:a16="http://schemas.microsoft.com/office/drawing/2014/main" id="{57BCD648-9FFF-4968-A759-BC0C81963163}"/>
              </a:ext>
            </a:extLst>
          </p:cNvPr>
          <p:cNvSpPr/>
          <p:nvPr/>
        </p:nvSpPr>
        <p:spPr bwMode="auto">
          <a:xfrm>
            <a:off x="7006208" y="5055861"/>
            <a:ext cx="1886272" cy="1755577"/>
          </a:xfrm>
          <a:prstGeom prst="irregularSeal1">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6" name="Tekstvak 5">
            <a:extLst>
              <a:ext uri="{FF2B5EF4-FFF2-40B4-BE49-F238E27FC236}">
                <a16:creationId xmlns:a16="http://schemas.microsoft.com/office/drawing/2014/main" id="{5FB0F160-715B-4308-9C70-D9DB300F5DE1}"/>
              </a:ext>
            </a:extLst>
          </p:cNvPr>
          <p:cNvSpPr txBox="1"/>
          <p:nvPr/>
        </p:nvSpPr>
        <p:spPr>
          <a:xfrm rot="21091088">
            <a:off x="6939717" y="5646779"/>
            <a:ext cx="1992541" cy="584775"/>
          </a:xfrm>
          <a:prstGeom prst="rect">
            <a:avLst/>
          </a:prstGeom>
          <a:noFill/>
        </p:spPr>
        <p:txBody>
          <a:bodyPr wrap="square" rtlCol="0">
            <a:spAutoFit/>
          </a:bodyPr>
          <a:lstStyle/>
          <a:p>
            <a:r>
              <a:rPr lang="en-GB" sz="1600" dirty="0">
                <a:solidFill>
                  <a:schemeClr val="accent1"/>
                </a:solidFill>
              </a:rPr>
              <a:t>Best practises </a:t>
            </a:r>
          </a:p>
          <a:p>
            <a:r>
              <a:rPr lang="en-GB" sz="1600" dirty="0">
                <a:solidFill>
                  <a:schemeClr val="accent1"/>
                </a:solidFill>
              </a:rPr>
              <a:t>HOW</a:t>
            </a:r>
          </a:p>
        </p:txBody>
      </p:sp>
      <p:pic>
        <p:nvPicPr>
          <p:cNvPr id="31" name="Afbeelding 30">
            <a:extLst>
              <a:ext uri="{FF2B5EF4-FFF2-40B4-BE49-F238E27FC236}">
                <a16:creationId xmlns:a16="http://schemas.microsoft.com/office/drawing/2014/main" id="{952D87C7-87F0-4AEE-BBD9-CCDC75D1DE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2506" y="3140968"/>
            <a:ext cx="1947293" cy="1947293"/>
          </a:xfrm>
          <a:prstGeom prst="rect">
            <a:avLst/>
          </a:prstGeom>
        </p:spPr>
      </p:pic>
    </p:spTree>
    <p:extLst>
      <p:ext uri="{BB962C8B-B14F-4D97-AF65-F5344CB8AC3E}">
        <p14:creationId xmlns:p14="http://schemas.microsoft.com/office/powerpoint/2010/main" val="338813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11</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443290" y="1136297"/>
            <a:ext cx="8352656"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Good</a:t>
            </a:r>
            <a:r>
              <a:rPr lang="nl-NL" kern="0" dirty="0"/>
              <a:t> </a:t>
            </a:r>
            <a:r>
              <a:rPr lang="nl-NL" kern="0" dirty="0" err="1"/>
              <a:t>Regulatory</a:t>
            </a:r>
            <a:r>
              <a:rPr lang="nl-NL" kern="0" dirty="0"/>
              <a:t> </a:t>
            </a:r>
            <a:r>
              <a:rPr lang="nl-NL" kern="0" dirty="0" err="1"/>
              <a:t>Practise</a:t>
            </a:r>
            <a:endParaRPr lang="nl-NL" kern="0" dirty="0"/>
          </a:p>
          <a:p>
            <a:r>
              <a:rPr lang="nl-NL" kern="0" dirty="0" err="1"/>
              <a:t>acknowledges</a:t>
            </a:r>
            <a:r>
              <a:rPr lang="nl-NL" kern="0" dirty="0"/>
              <a:t> impact </a:t>
            </a:r>
            <a:r>
              <a:rPr lang="nl-NL" kern="0" dirty="0" err="1"/>
              <a:t>through</a:t>
            </a:r>
            <a:r>
              <a:rPr lang="nl-NL" kern="0" dirty="0"/>
              <a:t> interface </a:t>
            </a:r>
            <a:r>
              <a:rPr lang="nl-NL" kern="0" dirty="0" err="1"/>
              <a:t>amongst</a:t>
            </a:r>
            <a:r>
              <a:rPr lang="nl-NL" kern="0" dirty="0"/>
              <a:t> </a:t>
            </a:r>
            <a:r>
              <a:rPr lang="nl-NL" kern="0" dirty="0" err="1"/>
              <a:t>government</a:t>
            </a:r>
            <a:endParaRPr lang="en-GB" kern="0" dirty="0"/>
          </a:p>
        </p:txBody>
      </p:sp>
      <p:pic>
        <p:nvPicPr>
          <p:cNvPr id="19" name="Afbeelding 18">
            <a:extLst>
              <a:ext uri="{FF2B5EF4-FFF2-40B4-BE49-F238E27FC236}">
                <a16:creationId xmlns:a16="http://schemas.microsoft.com/office/drawing/2014/main" id="{74FAD9CF-EAA9-4383-AA1D-5F2A6A065CB8}"/>
              </a:ext>
            </a:extLst>
          </p:cNvPr>
          <p:cNvPicPr>
            <a:picLocks noChangeAspect="1"/>
          </p:cNvPicPr>
          <p:nvPr/>
        </p:nvPicPr>
        <p:blipFill rotWithShape="1">
          <a:blip r:embed="rId4">
            <a:extLst>
              <a:ext uri="{28A0092B-C50C-407E-A947-70E740481C1C}">
                <a14:useLocalDpi xmlns:a14="http://schemas.microsoft.com/office/drawing/2010/main" val="0"/>
              </a:ext>
            </a:extLst>
          </a:blip>
          <a:srcRect t="9812" b="10129"/>
          <a:stretch/>
        </p:blipFill>
        <p:spPr>
          <a:xfrm>
            <a:off x="291808" y="145954"/>
            <a:ext cx="2788568" cy="914400"/>
          </a:xfrm>
          <a:prstGeom prst="rect">
            <a:avLst/>
          </a:prstGeom>
        </p:spPr>
      </p:pic>
      <p:pic>
        <p:nvPicPr>
          <p:cNvPr id="20" name="Picture 7">
            <a:extLst>
              <a:ext uri="{FF2B5EF4-FFF2-40B4-BE49-F238E27FC236}">
                <a16:creationId xmlns:a16="http://schemas.microsoft.com/office/drawing/2014/main" id="{6ED64C3E-C1F2-41C8-8FA2-30E10396A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000" b="8667"/>
          <a:stretch>
            <a:fillRect/>
          </a:stretch>
        </p:blipFill>
        <p:spPr bwMode="auto">
          <a:xfrm>
            <a:off x="2118140" y="3265782"/>
            <a:ext cx="5406188" cy="250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8">
            <a:extLst>
              <a:ext uri="{FF2B5EF4-FFF2-40B4-BE49-F238E27FC236}">
                <a16:creationId xmlns:a16="http://schemas.microsoft.com/office/drawing/2014/main" id="{3502173D-ADB9-4089-B3CC-CE09441FF782}"/>
              </a:ext>
            </a:extLst>
          </p:cNvPr>
          <p:cNvSpPr txBox="1">
            <a:spLocks noChangeArrowheads="1"/>
          </p:cNvSpPr>
          <p:nvPr/>
        </p:nvSpPr>
        <p:spPr bwMode="auto">
          <a:xfrm>
            <a:off x="887569" y="2832603"/>
            <a:ext cx="18517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2000" dirty="0" err="1">
                <a:solidFill>
                  <a:srgbClr val="FF0000"/>
                </a:solidFill>
                <a:latin typeface="Candara" panose="020E0502030303020204" pitchFamily="34" charset="0"/>
              </a:rPr>
              <a:t>Driver’s</a:t>
            </a:r>
            <a:r>
              <a:rPr lang="nl-NL" altLang="nl-NL" sz="2000" dirty="0">
                <a:solidFill>
                  <a:srgbClr val="FF0000"/>
                </a:solidFill>
                <a:latin typeface="Candara" panose="020E0502030303020204" pitchFamily="34" charset="0"/>
              </a:rPr>
              <a:t> </a:t>
            </a:r>
            <a:r>
              <a:rPr lang="nl-NL" altLang="nl-NL" sz="2000" dirty="0" err="1">
                <a:solidFill>
                  <a:srgbClr val="FF0000"/>
                </a:solidFill>
                <a:latin typeface="Candara" panose="020E0502030303020204" pitchFamily="34" charset="0"/>
              </a:rPr>
              <a:t>license</a:t>
            </a:r>
            <a:endParaRPr lang="nl-NL" altLang="nl-NL" sz="2000" dirty="0">
              <a:solidFill>
                <a:srgbClr val="FF0000"/>
              </a:solidFill>
              <a:latin typeface="Candara" panose="020E0502030303020204" pitchFamily="34" charset="0"/>
            </a:endParaRPr>
          </a:p>
        </p:txBody>
      </p:sp>
      <p:sp>
        <p:nvSpPr>
          <p:cNvPr id="29" name="Text Box 9">
            <a:extLst>
              <a:ext uri="{FF2B5EF4-FFF2-40B4-BE49-F238E27FC236}">
                <a16:creationId xmlns:a16="http://schemas.microsoft.com/office/drawing/2014/main" id="{5021FAA5-09C1-4190-90F6-464364D4F435}"/>
              </a:ext>
            </a:extLst>
          </p:cNvPr>
          <p:cNvSpPr txBox="1">
            <a:spLocks noChangeArrowheads="1"/>
          </p:cNvSpPr>
          <p:nvPr/>
        </p:nvSpPr>
        <p:spPr bwMode="auto">
          <a:xfrm>
            <a:off x="6213965" y="2596842"/>
            <a:ext cx="25266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2000" dirty="0">
                <a:solidFill>
                  <a:srgbClr val="FF0000"/>
                </a:solidFill>
                <a:latin typeface="Candara" panose="020E0502030303020204" pitchFamily="34" charset="0"/>
              </a:rPr>
              <a:t>APK – “health” of </a:t>
            </a:r>
            <a:r>
              <a:rPr lang="nl-NL" altLang="nl-NL" sz="2000" dirty="0" err="1">
                <a:solidFill>
                  <a:srgbClr val="FF0000"/>
                </a:solidFill>
                <a:latin typeface="Candara" panose="020E0502030303020204" pitchFamily="34" charset="0"/>
              </a:rPr>
              <a:t>car</a:t>
            </a:r>
            <a:endParaRPr lang="nl-NL" altLang="nl-NL" sz="2000" dirty="0">
              <a:solidFill>
                <a:srgbClr val="FF0000"/>
              </a:solidFill>
              <a:latin typeface="Candara" panose="020E0502030303020204" pitchFamily="34" charset="0"/>
            </a:endParaRPr>
          </a:p>
        </p:txBody>
      </p:sp>
      <p:sp>
        <p:nvSpPr>
          <p:cNvPr id="30" name="Text Box 10">
            <a:extLst>
              <a:ext uri="{FF2B5EF4-FFF2-40B4-BE49-F238E27FC236}">
                <a16:creationId xmlns:a16="http://schemas.microsoft.com/office/drawing/2014/main" id="{5391E15F-CF7B-4CF8-B63A-9746A71A886C}"/>
              </a:ext>
            </a:extLst>
          </p:cNvPr>
          <p:cNvSpPr txBox="1">
            <a:spLocks noChangeArrowheads="1"/>
          </p:cNvSpPr>
          <p:nvPr/>
        </p:nvSpPr>
        <p:spPr bwMode="auto">
          <a:xfrm>
            <a:off x="179512" y="6341258"/>
            <a:ext cx="88839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2000" dirty="0">
                <a:solidFill>
                  <a:srgbClr val="FF0000"/>
                </a:solidFill>
                <a:latin typeface="Candara" panose="020E0502030303020204" pitchFamily="34" charset="0"/>
              </a:rPr>
              <a:t>Traffic </a:t>
            </a:r>
            <a:r>
              <a:rPr lang="nl-NL" altLang="nl-NL" sz="2000" dirty="0" err="1">
                <a:solidFill>
                  <a:srgbClr val="FF0000"/>
                </a:solidFill>
                <a:latin typeface="Candara" panose="020E0502030303020204" pitchFamily="34" charset="0"/>
              </a:rPr>
              <a:t>offenses</a:t>
            </a:r>
            <a:r>
              <a:rPr lang="nl-NL" altLang="nl-NL" sz="2000" dirty="0">
                <a:solidFill>
                  <a:srgbClr val="FF0000"/>
                </a:solidFill>
                <a:latin typeface="Candara" panose="020E0502030303020204" pitchFamily="34" charset="0"/>
              </a:rPr>
              <a:t>, </a:t>
            </a:r>
            <a:r>
              <a:rPr lang="nl-NL" altLang="nl-NL" sz="2000" dirty="0" err="1">
                <a:solidFill>
                  <a:srgbClr val="FF0000"/>
                </a:solidFill>
                <a:latin typeface="Candara" panose="020E0502030303020204" pitchFamily="34" charset="0"/>
              </a:rPr>
              <a:t>for</a:t>
            </a:r>
            <a:r>
              <a:rPr lang="nl-NL" altLang="nl-NL" sz="2000" dirty="0">
                <a:solidFill>
                  <a:srgbClr val="FF0000"/>
                </a:solidFill>
                <a:latin typeface="Candara" panose="020E0502030303020204" pitchFamily="34" charset="0"/>
              </a:rPr>
              <a:t> </a:t>
            </a:r>
            <a:r>
              <a:rPr lang="nl-NL" altLang="nl-NL" sz="2000" dirty="0" err="1">
                <a:solidFill>
                  <a:srgbClr val="FF0000"/>
                </a:solidFill>
                <a:latin typeface="Candara" panose="020E0502030303020204" pitchFamily="34" charset="0"/>
              </a:rPr>
              <a:t>example</a:t>
            </a:r>
            <a:r>
              <a:rPr lang="nl-NL" altLang="nl-NL" sz="2000">
                <a:solidFill>
                  <a:srgbClr val="FF0000"/>
                </a:solidFill>
                <a:latin typeface="Candara" panose="020E0502030303020204" pitchFamily="34" charset="0"/>
              </a:rPr>
              <a:t>: </a:t>
            </a:r>
            <a:r>
              <a:rPr lang="nl-NL" altLang="nl-NL" sz="2000" dirty="0">
                <a:solidFill>
                  <a:srgbClr val="FF0000"/>
                </a:solidFill>
                <a:latin typeface="Candara" panose="020E0502030303020204" pitchFamily="34" charset="0"/>
              </a:rPr>
              <a:t>a </a:t>
            </a:r>
            <a:r>
              <a:rPr lang="nl-NL" altLang="nl-NL" sz="2000" dirty="0" err="1">
                <a:solidFill>
                  <a:srgbClr val="FF0000"/>
                </a:solidFill>
                <a:latin typeface="Candara" panose="020E0502030303020204" pitchFamily="34" charset="0"/>
              </a:rPr>
              <a:t>broken</a:t>
            </a:r>
            <a:r>
              <a:rPr lang="nl-NL" altLang="nl-NL" sz="2000" dirty="0">
                <a:solidFill>
                  <a:srgbClr val="FF0000"/>
                </a:solidFill>
                <a:latin typeface="Candara" panose="020E0502030303020204" pitchFamily="34" charset="0"/>
              </a:rPr>
              <a:t> light</a:t>
            </a:r>
          </a:p>
        </p:txBody>
      </p:sp>
      <p:sp>
        <p:nvSpPr>
          <p:cNvPr id="11" name="Text Box 8">
            <a:extLst>
              <a:ext uri="{FF2B5EF4-FFF2-40B4-BE49-F238E27FC236}">
                <a16:creationId xmlns:a16="http://schemas.microsoft.com/office/drawing/2014/main" id="{5E697C1C-9C47-48D9-900E-E0D8DE422584}"/>
              </a:ext>
            </a:extLst>
          </p:cNvPr>
          <p:cNvSpPr txBox="1">
            <a:spLocks noChangeArrowheads="1"/>
          </p:cNvSpPr>
          <p:nvPr/>
        </p:nvSpPr>
        <p:spPr bwMode="auto">
          <a:xfrm>
            <a:off x="873496" y="2491745"/>
            <a:ext cx="18799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2000" dirty="0" err="1">
                <a:solidFill>
                  <a:srgbClr val="032B58"/>
                </a:solidFill>
                <a:latin typeface="Candara" panose="020E0502030303020204" pitchFamily="34" charset="0"/>
              </a:rPr>
              <a:t>Tourism</a:t>
            </a:r>
            <a:r>
              <a:rPr lang="nl-NL" altLang="nl-NL" sz="2000" dirty="0">
                <a:solidFill>
                  <a:srgbClr val="032B58"/>
                </a:solidFill>
                <a:latin typeface="Candara" panose="020E0502030303020204" pitchFamily="34" charset="0"/>
              </a:rPr>
              <a:t> </a:t>
            </a:r>
            <a:r>
              <a:rPr lang="nl-NL" altLang="nl-NL" sz="2000" dirty="0" err="1">
                <a:solidFill>
                  <a:srgbClr val="032B58"/>
                </a:solidFill>
                <a:latin typeface="Candara" panose="020E0502030303020204" pitchFamily="34" charset="0"/>
              </a:rPr>
              <a:t>license</a:t>
            </a:r>
            <a:endParaRPr lang="nl-NL" altLang="nl-NL" sz="2000" dirty="0">
              <a:solidFill>
                <a:srgbClr val="032B58"/>
              </a:solidFill>
              <a:latin typeface="Candara" panose="020E0502030303020204" pitchFamily="34" charset="0"/>
            </a:endParaRPr>
          </a:p>
        </p:txBody>
      </p:sp>
      <p:sp>
        <p:nvSpPr>
          <p:cNvPr id="13" name="Text Box 9">
            <a:extLst>
              <a:ext uri="{FF2B5EF4-FFF2-40B4-BE49-F238E27FC236}">
                <a16:creationId xmlns:a16="http://schemas.microsoft.com/office/drawing/2014/main" id="{B3F6D65C-60B0-41A6-B52A-99678C76F635}"/>
              </a:ext>
            </a:extLst>
          </p:cNvPr>
          <p:cNvSpPr txBox="1">
            <a:spLocks noChangeArrowheads="1"/>
          </p:cNvSpPr>
          <p:nvPr/>
        </p:nvSpPr>
        <p:spPr bwMode="auto">
          <a:xfrm>
            <a:off x="6376503" y="2276872"/>
            <a:ext cx="2217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2000" dirty="0">
                <a:solidFill>
                  <a:srgbClr val="032B58"/>
                </a:solidFill>
                <a:latin typeface="Candara" panose="020E0502030303020204" pitchFamily="34" charset="0"/>
              </a:rPr>
              <a:t>Health </a:t>
            </a:r>
            <a:r>
              <a:rPr lang="nl-NL" altLang="nl-NL" sz="2000" dirty="0" err="1">
                <a:solidFill>
                  <a:srgbClr val="032B58"/>
                </a:solidFill>
                <a:latin typeface="Candara" panose="020E0502030303020204" pitchFamily="34" charset="0"/>
              </a:rPr>
              <a:t>inspections</a:t>
            </a:r>
            <a:endParaRPr lang="nl-NL" altLang="nl-NL" sz="2000" dirty="0">
              <a:solidFill>
                <a:srgbClr val="032B58"/>
              </a:solidFill>
              <a:latin typeface="Candara" panose="020E0502030303020204" pitchFamily="34" charset="0"/>
            </a:endParaRPr>
          </a:p>
        </p:txBody>
      </p:sp>
      <p:sp>
        <p:nvSpPr>
          <p:cNvPr id="14" name="Text Box 10">
            <a:extLst>
              <a:ext uri="{FF2B5EF4-FFF2-40B4-BE49-F238E27FC236}">
                <a16:creationId xmlns:a16="http://schemas.microsoft.com/office/drawing/2014/main" id="{19CCB771-F132-4A3A-B291-EA2AC172D088}"/>
              </a:ext>
            </a:extLst>
          </p:cNvPr>
          <p:cNvSpPr txBox="1">
            <a:spLocks noChangeArrowheads="1"/>
          </p:cNvSpPr>
          <p:nvPr/>
        </p:nvSpPr>
        <p:spPr bwMode="auto">
          <a:xfrm>
            <a:off x="177643" y="5967331"/>
            <a:ext cx="88839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2000" dirty="0" err="1">
                <a:solidFill>
                  <a:srgbClr val="032B58"/>
                </a:solidFill>
                <a:latin typeface="Candara" panose="020E0502030303020204" pitchFamily="34" charset="0"/>
              </a:rPr>
              <a:t>Police</a:t>
            </a:r>
            <a:r>
              <a:rPr lang="nl-NL" altLang="nl-NL" sz="2000" dirty="0">
                <a:solidFill>
                  <a:srgbClr val="032B58"/>
                </a:solidFill>
                <a:latin typeface="Candara" panose="020E0502030303020204" pitchFamily="34" charset="0"/>
              </a:rPr>
              <a:t> </a:t>
            </a:r>
            <a:r>
              <a:rPr lang="nl-NL" altLang="nl-NL" sz="2000" dirty="0" err="1">
                <a:solidFill>
                  <a:srgbClr val="032B58"/>
                </a:solidFill>
                <a:latin typeface="Candara" panose="020E0502030303020204" pitchFamily="34" charset="0"/>
              </a:rPr>
              <a:t>inspections</a:t>
            </a:r>
            <a:endParaRPr lang="nl-NL" altLang="nl-NL" sz="2000" dirty="0">
              <a:solidFill>
                <a:srgbClr val="032B58"/>
              </a:solidFill>
              <a:latin typeface="Candara" panose="020E0502030303020204" pitchFamily="34" charset="0"/>
            </a:endParaRPr>
          </a:p>
        </p:txBody>
      </p:sp>
      <p:cxnSp>
        <p:nvCxnSpPr>
          <p:cNvPr id="16" name="Rechte verbindingslijn 15">
            <a:extLst>
              <a:ext uri="{FF2B5EF4-FFF2-40B4-BE49-F238E27FC236}">
                <a16:creationId xmlns:a16="http://schemas.microsoft.com/office/drawing/2014/main" id="{0D055BAB-CF03-4BFD-89E4-7E8C0CDAC7B1}"/>
              </a:ext>
            </a:extLst>
          </p:cNvPr>
          <p:cNvCxnSpPr>
            <a:cxnSpLocks/>
          </p:cNvCxnSpPr>
          <p:nvPr/>
        </p:nvCxnSpPr>
        <p:spPr bwMode="auto">
          <a:xfrm flipH="1">
            <a:off x="5580112" y="3140968"/>
            <a:ext cx="1678268" cy="24310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Rechte verbindingslijn 20">
            <a:extLst>
              <a:ext uri="{FF2B5EF4-FFF2-40B4-BE49-F238E27FC236}">
                <a16:creationId xmlns:a16="http://schemas.microsoft.com/office/drawing/2014/main" id="{BDEC0ED9-0C9C-4254-B4E9-8C3EC7F005FA}"/>
              </a:ext>
            </a:extLst>
          </p:cNvPr>
          <p:cNvCxnSpPr>
            <a:cxnSpLocks/>
          </p:cNvCxnSpPr>
          <p:nvPr/>
        </p:nvCxnSpPr>
        <p:spPr bwMode="auto">
          <a:xfrm>
            <a:off x="2105062" y="3356992"/>
            <a:ext cx="1530834" cy="22612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Rechte verbindingslijn 22">
            <a:extLst>
              <a:ext uri="{FF2B5EF4-FFF2-40B4-BE49-F238E27FC236}">
                <a16:creationId xmlns:a16="http://schemas.microsoft.com/office/drawing/2014/main" id="{4E66F3D9-666F-4CDA-9F8E-F32362780A01}"/>
              </a:ext>
            </a:extLst>
          </p:cNvPr>
          <p:cNvCxnSpPr>
            <a:cxnSpLocks/>
          </p:cNvCxnSpPr>
          <p:nvPr/>
        </p:nvCxnSpPr>
        <p:spPr bwMode="auto">
          <a:xfrm flipH="1">
            <a:off x="3275856" y="2546674"/>
            <a:ext cx="2664296" cy="14848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2821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50323"/>
            <a:ext cx="7848600" cy="914400"/>
          </a:xfrm>
        </p:spPr>
        <p:txBody>
          <a:bodyPr/>
          <a:lstStyle/>
          <a:p>
            <a:r>
              <a:rPr lang="nl-NL" dirty="0" err="1"/>
              <a:t>Regulatory</a:t>
            </a:r>
            <a:r>
              <a:rPr lang="nl-NL" dirty="0"/>
              <a:t> Impact Assessment is:</a:t>
            </a:r>
            <a:endParaRPr lang="en-GB" dirty="0"/>
          </a:p>
        </p:txBody>
      </p:sp>
      <p:sp>
        <p:nvSpPr>
          <p:cNvPr id="3" name="Tijdelijke aanduiding voor inhoud 2"/>
          <p:cNvSpPr>
            <a:spLocks noGrp="1"/>
          </p:cNvSpPr>
          <p:nvPr>
            <p:ph idx="1"/>
          </p:nvPr>
        </p:nvSpPr>
        <p:spPr>
          <a:xfrm>
            <a:off x="551656" y="2448272"/>
            <a:ext cx="7772400" cy="3429000"/>
          </a:xfrm>
        </p:spPr>
        <p:txBody>
          <a:bodyPr/>
          <a:lstStyle/>
          <a:p>
            <a:r>
              <a:rPr lang="nl-NL" dirty="0"/>
              <a:t>A </a:t>
            </a:r>
            <a:r>
              <a:rPr lang="nl-NL" dirty="0" err="1"/>
              <a:t>process</a:t>
            </a:r>
            <a:r>
              <a:rPr lang="nl-NL" dirty="0"/>
              <a:t> </a:t>
            </a:r>
            <a:r>
              <a:rPr lang="nl-NL" dirty="0" err="1"/>
              <a:t>initiated</a:t>
            </a:r>
            <a:r>
              <a:rPr lang="nl-NL" dirty="0"/>
              <a:t> </a:t>
            </a:r>
            <a:r>
              <a:rPr lang="nl-NL" dirty="0" err="1"/>
              <a:t>by</a:t>
            </a:r>
            <a:r>
              <a:rPr lang="nl-NL" dirty="0"/>
              <a:t> </a:t>
            </a:r>
            <a:r>
              <a:rPr lang="nl-NL" dirty="0" err="1"/>
              <a:t>the</a:t>
            </a:r>
            <a:r>
              <a:rPr lang="nl-NL" dirty="0"/>
              <a:t> </a:t>
            </a:r>
            <a:r>
              <a:rPr lang="nl-NL" dirty="0" err="1"/>
              <a:t>government</a:t>
            </a:r>
            <a:r>
              <a:rPr lang="nl-NL" dirty="0"/>
              <a:t>.</a:t>
            </a:r>
          </a:p>
          <a:p>
            <a:endParaRPr lang="nl-NL" sz="800" dirty="0"/>
          </a:p>
          <a:p>
            <a:r>
              <a:rPr lang="nl-NL" dirty="0"/>
              <a:t>A </a:t>
            </a:r>
            <a:r>
              <a:rPr lang="nl-NL" dirty="0" err="1"/>
              <a:t>process</a:t>
            </a:r>
            <a:r>
              <a:rPr lang="nl-NL" dirty="0"/>
              <a:t> YOU control as </a:t>
            </a:r>
            <a:r>
              <a:rPr lang="nl-NL" dirty="0" err="1"/>
              <a:t>key</a:t>
            </a:r>
            <a:r>
              <a:rPr lang="nl-NL" dirty="0"/>
              <a:t> </a:t>
            </a:r>
            <a:r>
              <a:rPr lang="nl-NL" dirty="0" err="1"/>
              <a:t>government</a:t>
            </a:r>
            <a:r>
              <a:rPr lang="nl-NL" dirty="0"/>
              <a:t> official.</a:t>
            </a:r>
          </a:p>
          <a:p>
            <a:endParaRPr lang="nl-NL" sz="800" dirty="0"/>
          </a:p>
          <a:p>
            <a:r>
              <a:rPr lang="nl-NL" dirty="0"/>
              <a:t>A tool YOU </a:t>
            </a:r>
            <a:r>
              <a:rPr lang="nl-NL" dirty="0" err="1"/>
              <a:t>use</a:t>
            </a:r>
            <a:r>
              <a:rPr lang="nl-NL" dirty="0"/>
              <a:t> </a:t>
            </a:r>
            <a:r>
              <a:rPr lang="nl-NL" dirty="0" err="1"/>
              <a:t>to</a:t>
            </a:r>
            <a:r>
              <a:rPr lang="nl-NL" dirty="0"/>
              <a:t> </a:t>
            </a:r>
            <a:r>
              <a:rPr lang="nl-NL" dirty="0" err="1"/>
              <a:t>arrive</a:t>
            </a:r>
            <a:r>
              <a:rPr lang="nl-NL" dirty="0"/>
              <a:t> at </a:t>
            </a:r>
            <a:r>
              <a:rPr lang="nl-NL" dirty="0" err="1"/>
              <a:t>better</a:t>
            </a:r>
            <a:r>
              <a:rPr lang="nl-NL" dirty="0"/>
              <a:t>, more </a:t>
            </a:r>
            <a:r>
              <a:rPr lang="nl-NL" dirty="0" err="1"/>
              <a:t>effective</a:t>
            </a:r>
            <a:r>
              <a:rPr lang="nl-NL" dirty="0"/>
              <a:t>, </a:t>
            </a:r>
            <a:r>
              <a:rPr lang="nl-NL" dirty="0" err="1"/>
              <a:t>regulation</a:t>
            </a:r>
            <a:r>
              <a:rPr lang="nl-NL" dirty="0"/>
              <a:t>.</a:t>
            </a:r>
          </a:p>
          <a:p>
            <a:endParaRPr lang="nl-NL" sz="800" dirty="0"/>
          </a:p>
          <a:p>
            <a:r>
              <a:rPr lang="nl-NL" dirty="0"/>
              <a:t>A </a:t>
            </a:r>
            <a:r>
              <a:rPr lang="nl-NL" dirty="0" err="1"/>
              <a:t>structured</a:t>
            </a:r>
            <a:r>
              <a:rPr lang="nl-NL" dirty="0"/>
              <a:t>, </a:t>
            </a:r>
            <a:r>
              <a:rPr lang="nl-NL" dirty="0" err="1"/>
              <a:t>technical</a:t>
            </a:r>
            <a:r>
              <a:rPr lang="nl-NL" dirty="0"/>
              <a:t> </a:t>
            </a:r>
            <a:r>
              <a:rPr lang="nl-NL" dirty="0" err="1"/>
              <a:t>exercise</a:t>
            </a:r>
            <a:r>
              <a:rPr lang="nl-NL" dirty="0"/>
              <a:t> </a:t>
            </a:r>
            <a:r>
              <a:rPr lang="nl-NL" dirty="0" err="1"/>
              <a:t>based</a:t>
            </a:r>
            <a:r>
              <a:rPr lang="nl-NL" dirty="0"/>
              <a:t> on </a:t>
            </a:r>
            <a:r>
              <a:rPr lang="nl-NL" dirty="0" err="1"/>
              <a:t>evidence</a:t>
            </a:r>
            <a:r>
              <a:rPr lang="nl-NL" dirty="0"/>
              <a:t>.</a:t>
            </a:r>
          </a:p>
          <a:p>
            <a:endParaRPr lang="nl-NL" sz="800" dirty="0"/>
          </a:p>
          <a:p>
            <a:r>
              <a:rPr lang="nl-NL" dirty="0"/>
              <a:t>A </a:t>
            </a:r>
            <a:r>
              <a:rPr lang="nl-NL" dirty="0" err="1"/>
              <a:t>critical</a:t>
            </a:r>
            <a:r>
              <a:rPr lang="nl-NL" dirty="0"/>
              <a:t> review of </a:t>
            </a:r>
            <a:r>
              <a:rPr lang="nl-NL" dirty="0" err="1"/>
              <a:t>regulatory</a:t>
            </a:r>
            <a:r>
              <a:rPr lang="nl-NL" dirty="0"/>
              <a:t> </a:t>
            </a:r>
            <a:r>
              <a:rPr lang="nl-NL" dirty="0" err="1"/>
              <a:t>intent</a:t>
            </a:r>
            <a:r>
              <a:rPr lang="nl-NL" dirty="0"/>
              <a:t>, </a:t>
            </a:r>
            <a:r>
              <a:rPr lang="nl-NL" dirty="0" err="1"/>
              <a:t>to</a:t>
            </a:r>
            <a:r>
              <a:rPr lang="nl-NL" dirty="0"/>
              <a:t> </a:t>
            </a:r>
            <a:r>
              <a:rPr lang="nl-NL" dirty="0" err="1"/>
              <a:t>minimize</a:t>
            </a:r>
            <a:r>
              <a:rPr lang="nl-NL" dirty="0"/>
              <a:t> </a:t>
            </a:r>
            <a:r>
              <a:rPr lang="nl-NL" dirty="0" err="1"/>
              <a:t>unintended</a:t>
            </a:r>
            <a:r>
              <a:rPr lang="nl-NL" dirty="0"/>
              <a:t> </a:t>
            </a:r>
            <a:r>
              <a:rPr lang="nl-NL" dirty="0" err="1"/>
              <a:t>consequences</a:t>
            </a:r>
            <a:r>
              <a:rPr lang="nl-NL" dirty="0"/>
              <a:t> of </a:t>
            </a:r>
            <a:r>
              <a:rPr lang="nl-NL" dirty="0" err="1"/>
              <a:t>government</a:t>
            </a:r>
            <a:r>
              <a:rPr lang="nl-NL" dirty="0"/>
              <a:t> </a:t>
            </a:r>
            <a:r>
              <a:rPr lang="nl-NL" dirty="0" err="1"/>
              <a:t>regulatory</a:t>
            </a:r>
            <a:r>
              <a:rPr lang="nl-NL" dirty="0"/>
              <a:t> </a:t>
            </a:r>
            <a:r>
              <a:rPr lang="nl-NL" dirty="0" err="1"/>
              <a:t>intervention</a:t>
            </a:r>
            <a:r>
              <a:rPr lang="nl-NL" dirty="0"/>
              <a:t>.</a:t>
            </a:r>
          </a:p>
          <a:p>
            <a:endParaRPr lang="en-US" dirty="0"/>
          </a:p>
          <a:p>
            <a:pPr marL="0" indent="0">
              <a:buNone/>
            </a:pPr>
            <a:endParaRPr lang="en-US" sz="800" dirty="0"/>
          </a:p>
          <a:p>
            <a:pPr marL="0" indent="0">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12</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07B8D68C-7CFA-483C-8ED1-DB22C41FF3F3}"/>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00042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23664" y="1150323"/>
            <a:ext cx="7848600" cy="914400"/>
          </a:xfrm>
        </p:spPr>
        <p:txBody>
          <a:bodyPr/>
          <a:lstStyle/>
          <a:p>
            <a:r>
              <a:rPr lang="nl-NL" dirty="0" err="1"/>
              <a:t>Regulatory</a:t>
            </a:r>
            <a:r>
              <a:rPr lang="nl-NL" dirty="0"/>
              <a:t> Impact Assessment is </a:t>
            </a:r>
            <a:r>
              <a:rPr lang="nl-NL" dirty="0" err="1"/>
              <a:t>not</a:t>
            </a:r>
            <a:r>
              <a:rPr lang="nl-NL" dirty="0"/>
              <a:t>:</a:t>
            </a:r>
            <a:endParaRPr lang="en-GB" dirty="0"/>
          </a:p>
        </p:txBody>
      </p:sp>
      <p:sp>
        <p:nvSpPr>
          <p:cNvPr id="3" name="Tijdelijke aanduiding voor inhoud 2"/>
          <p:cNvSpPr>
            <a:spLocks noGrp="1"/>
          </p:cNvSpPr>
          <p:nvPr>
            <p:ph idx="1"/>
          </p:nvPr>
        </p:nvSpPr>
        <p:spPr>
          <a:xfrm>
            <a:off x="623664" y="2448272"/>
            <a:ext cx="8052792" cy="3429000"/>
          </a:xfrm>
        </p:spPr>
        <p:txBody>
          <a:bodyPr/>
          <a:lstStyle/>
          <a:p>
            <a:r>
              <a:rPr lang="nl-NL" dirty="0" err="1"/>
              <a:t>Give</a:t>
            </a:r>
            <a:r>
              <a:rPr lang="nl-NL" dirty="0"/>
              <a:t> stakeholders </a:t>
            </a:r>
            <a:r>
              <a:rPr lang="nl-NL" dirty="0" err="1"/>
              <a:t>disproportionate</a:t>
            </a:r>
            <a:r>
              <a:rPr lang="nl-NL" dirty="0"/>
              <a:t> say over </a:t>
            </a:r>
            <a:r>
              <a:rPr lang="nl-NL" dirty="0" err="1"/>
              <a:t>regulatory</a:t>
            </a:r>
            <a:r>
              <a:rPr lang="nl-NL" dirty="0"/>
              <a:t> </a:t>
            </a:r>
            <a:r>
              <a:rPr lang="nl-NL" dirty="0" err="1"/>
              <a:t>proposals</a:t>
            </a:r>
            <a:r>
              <a:rPr lang="nl-NL" dirty="0"/>
              <a:t>.</a:t>
            </a:r>
          </a:p>
          <a:p>
            <a:endParaRPr lang="en-US" sz="800" dirty="0"/>
          </a:p>
          <a:p>
            <a:r>
              <a:rPr lang="en-US" dirty="0"/>
              <a:t>Changing the nature of regulation’s intent or policy agenda.</a:t>
            </a:r>
          </a:p>
          <a:p>
            <a:endParaRPr lang="en-US" sz="800" dirty="0"/>
          </a:p>
          <a:p>
            <a:r>
              <a:rPr lang="en-US" dirty="0"/>
              <a:t>Saying that regulation is bad. </a:t>
            </a:r>
          </a:p>
          <a:p>
            <a:endParaRPr lang="en-US" sz="800" dirty="0"/>
          </a:p>
          <a:p>
            <a:r>
              <a:rPr lang="en-US" dirty="0"/>
              <a:t>About opinions or personal ideas, from any stakeholder.</a:t>
            </a:r>
          </a:p>
          <a:p>
            <a:endParaRPr lang="en-US" sz="800" dirty="0"/>
          </a:p>
          <a:p>
            <a:r>
              <a:rPr lang="en-US" dirty="0"/>
              <a:t>A policy approval document.</a:t>
            </a:r>
          </a:p>
          <a:p>
            <a:pPr marL="0" indent="0">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13</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5B8122AB-ED6A-450C-B9D3-96515F3ADB94}"/>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30903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11832" y="1124744"/>
            <a:ext cx="7848600" cy="914400"/>
          </a:xfrm>
        </p:spPr>
        <p:txBody>
          <a:bodyPr/>
          <a:lstStyle/>
          <a:p>
            <a:r>
              <a:rPr lang="nl-NL" dirty="0" err="1"/>
              <a:t>Improving</a:t>
            </a:r>
            <a:r>
              <a:rPr lang="nl-NL" dirty="0"/>
              <a:t> </a:t>
            </a:r>
            <a:r>
              <a:rPr lang="nl-NL" dirty="0" err="1"/>
              <a:t>Regulatory</a:t>
            </a:r>
            <a:r>
              <a:rPr lang="nl-NL" dirty="0"/>
              <a:t> </a:t>
            </a:r>
            <a:r>
              <a:rPr lang="nl-NL" dirty="0" err="1"/>
              <a:t>Quality</a:t>
            </a:r>
            <a:r>
              <a:rPr lang="nl-NL" dirty="0"/>
              <a:t>: </a:t>
            </a:r>
            <a:br>
              <a:rPr lang="nl-NL" dirty="0"/>
            </a:br>
            <a:r>
              <a:rPr lang="nl-NL" dirty="0" err="1"/>
              <a:t>the</a:t>
            </a:r>
            <a:r>
              <a:rPr lang="nl-NL" dirty="0"/>
              <a:t> ‘</a:t>
            </a:r>
            <a:r>
              <a:rPr lang="nl-NL" dirty="0" err="1"/>
              <a:t>ideal</a:t>
            </a:r>
            <a:r>
              <a:rPr lang="nl-NL" dirty="0"/>
              <a:t>’ </a:t>
            </a:r>
            <a:r>
              <a:rPr lang="nl-NL" dirty="0" err="1"/>
              <a:t>place</a:t>
            </a:r>
            <a:r>
              <a:rPr lang="nl-NL" dirty="0"/>
              <a:t> of RIA in </a:t>
            </a:r>
            <a:r>
              <a:rPr lang="nl-NL" dirty="0" err="1"/>
              <a:t>the</a:t>
            </a:r>
            <a:r>
              <a:rPr lang="nl-NL" dirty="0"/>
              <a:t> </a:t>
            </a:r>
            <a:r>
              <a:rPr lang="nl-NL" dirty="0" err="1"/>
              <a:t>Regulatory</a:t>
            </a:r>
            <a:r>
              <a:rPr lang="nl-NL" dirty="0"/>
              <a:t> System</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14</a:t>
            </a:fld>
            <a:endParaRPr lang="es-ES" dirty="0"/>
          </a:p>
        </p:txBody>
      </p:sp>
      <p:pic>
        <p:nvPicPr>
          <p:cNvPr id="9" name="Afbeelding 8"/>
          <p:cNvPicPr>
            <a:picLocks noChangeAspect="1"/>
          </p:cNvPicPr>
          <p:nvPr/>
        </p:nvPicPr>
        <p:blipFill rotWithShape="1">
          <a:blip r:embed="rId2">
            <a:extLst>
              <a:ext uri="{28A0092B-C50C-407E-A947-70E740481C1C}">
                <a14:useLocalDpi xmlns:a14="http://schemas.microsoft.com/office/drawing/2010/main" val="0"/>
              </a:ext>
            </a:extLst>
          </a:blip>
          <a:srcRect l="13583" t="14063" r="15286"/>
          <a:stretch/>
        </p:blipFill>
        <p:spPr>
          <a:xfrm>
            <a:off x="1187624" y="2177208"/>
            <a:ext cx="6504236" cy="4420144"/>
          </a:xfrm>
          <a:prstGeom prst="rect">
            <a:avLst/>
          </a:prstGeom>
        </p:spPr>
      </p:pic>
      <p:sp>
        <p:nvSpPr>
          <p:cNvPr id="11" name="Ovaal 10"/>
          <p:cNvSpPr/>
          <p:nvPr/>
        </p:nvSpPr>
        <p:spPr bwMode="auto">
          <a:xfrm>
            <a:off x="4644008" y="5229200"/>
            <a:ext cx="2736304" cy="7200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8" name="Afbeelding 7">
            <a:extLst>
              <a:ext uri="{FF2B5EF4-FFF2-40B4-BE49-F238E27FC236}">
                <a16:creationId xmlns:a16="http://schemas.microsoft.com/office/drawing/2014/main" id="{C0349D0B-F180-4CC2-AA40-DDDCE2D6F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2" name="Afbeelding 11">
            <a:extLst>
              <a:ext uri="{FF2B5EF4-FFF2-40B4-BE49-F238E27FC236}">
                <a16:creationId xmlns:a16="http://schemas.microsoft.com/office/drawing/2014/main" id="{6EA03B53-9521-4574-BCE6-2369D7C27013}"/>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80151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8883" y="1124744"/>
            <a:ext cx="7848600" cy="914400"/>
          </a:xfrm>
        </p:spPr>
        <p:txBody>
          <a:bodyPr/>
          <a:lstStyle/>
          <a:p>
            <a:r>
              <a:rPr lang="nl-NL" dirty="0" err="1"/>
              <a:t>Regulatory</a:t>
            </a:r>
            <a:r>
              <a:rPr lang="nl-NL" dirty="0"/>
              <a:t> Impact Assessment: </a:t>
            </a:r>
            <a:r>
              <a:rPr lang="nl-NL" dirty="0" err="1"/>
              <a:t>three</a:t>
            </a:r>
            <a:r>
              <a:rPr lang="nl-NL" dirty="0"/>
              <a:t> </a:t>
            </a:r>
            <a:r>
              <a:rPr lang="nl-NL" dirty="0" err="1"/>
              <a:t>critical</a:t>
            </a:r>
            <a:r>
              <a:rPr lang="nl-NL" dirty="0"/>
              <a:t> </a:t>
            </a:r>
            <a:r>
              <a:rPr lang="nl-NL" dirty="0" err="1"/>
              <a:t>notions</a:t>
            </a:r>
            <a:endParaRPr lang="en-GB" dirty="0"/>
          </a:p>
        </p:txBody>
      </p:sp>
      <p:sp>
        <p:nvSpPr>
          <p:cNvPr id="3" name="Tijdelijke aanduiding voor inhoud 2"/>
          <p:cNvSpPr>
            <a:spLocks noGrp="1"/>
          </p:cNvSpPr>
          <p:nvPr>
            <p:ph idx="1"/>
          </p:nvPr>
        </p:nvSpPr>
        <p:spPr>
          <a:xfrm>
            <a:off x="551656" y="1922512"/>
            <a:ext cx="7772400" cy="3429000"/>
          </a:xfrm>
        </p:spPr>
        <p:txBody>
          <a:bodyPr/>
          <a:lstStyle/>
          <a:p>
            <a:pPr marL="0" indent="0">
              <a:buNone/>
            </a:pPr>
            <a:endParaRPr lang="en-US" sz="800" dirty="0"/>
          </a:p>
          <a:p>
            <a:pPr>
              <a:buFont typeface="+mj-lt"/>
              <a:buAutoNum type="arabicPeriod"/>
            </a:pPr>
            <a:r>
              <a:rPr lang="en-US" dirty="0"/>
              <a:t>Regulation is always the point of departure. Regulation is always one of the considered options in RIA. The preferred option of intervention may eventually be non-regulatory.</a:t>
            </a:r>
          </a:p>
          <a:p>
            <a:pPr>
              <a:buFont typeface="+mj-lt"/>
              <a:buAutoNum type="arabicPeriod"/>
            </a:pPr>
            <a:endParaRPr lang="en-US" sz="800" dirty="0"/>
          </a:p>
          <a:p>
            <a:pPr>
              <a:buFont typeface="+mj-lt"/>
              <a:buAutoNum type="arabicPeriod"/>
            </a:pPr>
            <a:r>
              <a:rPr lang="en-US" dirty="0"/>
              <a:t>Impact Assessments: Social Impact Assessment, Economic Impact Assessment, or Environmental Impact Assessment. These measure the impact </a:t>
            </a:r>
            <a:r>
              <a:rPr lang="en-US" b="1" dirty="0"/>
              <a:t>ON</a:t>
            </a:r>
            <a:r>
              <a:rPr lang="en-US" dirty="0"/>
              <a:t> society, economy, environment. </a:t>
            </a:r>
          </a:p>
          <a:p>
            <a:pPr>
              <a:buFont typeface="Candara" panose="020E0502030303020204" pitchFamily="34" charset="0"/>
              <a:buChar char=" "/>
            </a:pPr>
            <a:r>
              <a:rPr lang="en-US" dirty="0"/>
              <a:t>Regulatory Impact Assessment however, measures the impact </a:t>
            </a:r>
            <a:r>
              <a:rPr lang="en-US" b="1" dirty="0"/>
              <a:t>OF</a:t>
            </a:r>
            <a:r>
              <a:rPr lang="en-US" dirty="0"/>
              <a:t> regulation. Regulation is the ACTIVE topic. </a:t>
            </a:r>
          </a:p>
          <a:p>
            <a:pPr>
              <a:buFont typeface="+mj-lt"/>
              <a:buAutoNum type="arabicPeriod"/>
            </a:pPr>
            <a:endParaRPr lang="en-US" sz="800" dirty="0"/>
          </a:p>
          <a:p>
            <a:pPr>
              <a:buFont typeface="+mj-lt"/>
              <a:buAutoNum type="arabicPeriod" startAt="3"/>
            </a:pPr>
            <a:r>
              <a:rPr lang="en-GB" dirty="0"/>
              <a:t>Regulatory Impact Assessment </a:t>
            </a:r>
            <a:r>
              <a:rPr lang="en-GB" dirty="0">
                <a:sym typeface="Symbol" panose="05050102010706020507" pitchFamily="18" charset="2"/>
              </a:rPr>
              <a:t> Public Finance Management</a:t>
            </a:r>
            <a:endParaRPr lang="en-GB" dirty="0"/>
          </a:p>
          <a:p>
            <a:pPr marL="0" indent="0">
              <a:buNone/>
            </a:pPr>
            <a:endParaRPr lang="en-US" dirty="0"/>
          </a:p>
          <a:p>
            <a:pPr marL="0" indent="0">
              <a:buNone/>
            </a:pPr>
            <a:endParaRPr lang="en-GB" sz="800"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15</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2D0EC071-D11C-4115-BD03-DC5CCAF76FD3}"/>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39500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908720"/>
            <a:ext cx="7848600" cy="914400"/>
          </a:xfrm>
        </p:spPr>
        <p:txBody>
          <a:bodyPr/>
          <a:lstStyle/>
          <a:p>
            <a:r>
              <a:rPr lang="en-GB" dirty="0"/>
              <a:t>RIA is Process of Steps: the 9 Steps of RIA</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16</a:t>
            </a:fld>
            <a:endParaRPr lang="es-ES" dirty="0"/>
          </a:p>
        </p:txBody>
      </p:sp>
      <p:pic>
        <p:nvPicPr>
          <p:cNvPr id="3" name="Afbeelding 2"/>
          <p:cNvPicPr>
            <a:picLocks noChangeAspect="1"/>
          </p:cNvPicPr>
          <p:nvPr/>
        </p:nvPicPr>
        <p:blipFill>
          <a:blip r:embed="rId2"/>
          <a:stretch>
            <a:fillRect/>
          </a:stretch>
        </p:blipFill>
        <p:spPr>
          <a:xfrm>
            <a:off x="1475656" y="1791690"/>
            <a:ext cx="6048672" cy="4941105"/>
          </a:xfrm>
          <a:prstGeom prst="rect">
            <a:avLst/>
          </a:prstGeom>
        </p:spPr>
      </p:pic>
      <p:pic>
        <p:nvPicPr>
          <p:cNvPr id="9" name="Afbeelding 8">
            <a:extLst>
              <a:ext uri="{FF2B5EF4-FFF2-40B4-BE49-F238E27FC236}">
                <a16:creationId xmlns:a16="http://schemas.microsoft.com/office/drawing/2014/main" id="{8A39B307-4E74-46CB-B3C7-3F3DCC597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0CECA523-2C89-45FD-ADE0-AA47305DAF97}"/>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47462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3023608" y="32420"/>
            <a:ext cx="3024064" cy="914400"/>
          </a:xfrm>
        </p:spPr>
        <p:txBody>
          <a:bodyPr/>
          <a:lstStyle/>
          <a:p>
            <a:pPr algn="l"/>
            <a:br>
              <a:rPr lang="nl-NL" dirty="0"/>
            </a:br>
            <a:r>
              <a:rPr lang="nl-NL" dirty="0"/>
              <a:t>RIA Steps in 3 Stages</a:t>
            </a:r>
            <a:br>
              <a:rPr lang="nl-NL" dirty="0"/>
            </a:br>
            <a:endParaRPr lang="en-GB" dirty="0"/>
          </a:p>
        </p:txBody>
      </p:sp>
      <p:sp>
        <p:nvSpPr>
          <p:cNvPr id="5" name="Tijdelijke aanduiding voor dianummer 4"/>
          <p:cNvSpPr>
            <a:spLocks noGrp="1"/>
          </p:cNvSpPr>
          <p:nvPr>
            <p:ph type="sldNum" sz="quarter" idx="11"/>
          </p:nvPr>
        </p:nvSpPr>
        <p:spPr>
          <a:xfrm>
            <a:off x="7164288" y="6408712"/>
            <a:ext cx="1886272" cy="260648"/>
          </a:xfrm>
        </p:spPr>
        <p:txBody>
          <a:bodyPr/>
          <a:lstStyle/>
          <a:p>
            <a:pPr>
              <a:defRPr/>
            </a:pPr>
            <a:fld id="{014CCBCC-5023-42FE-961C-CA80C0F1F01F}" type="slidenum">
              <a:rPr lang="es-ES" smtClean="0"/>
              <a:pPr>
                <a:defRPr/>
              </a:pPr>
              <a:t>17</a:t>
            </a:fld>
            <a:endParaRPr lang="es-ES" dirty="0"/>
          </a:p>
        </p:txBody>
      </p:sp>
      <p:pic>
        <p:nvPicPr>
          <p:cNvPr id="3" name="Afbeelding 2"/>
          <p:cNvPicPr>
            <a:picLocks noChangeAspect="1"/>
          </p:cNvPicPr>
          <p:nvPr/>
        </p:nvPicPr>
        <p:blipFill>
          <a:blip r:embed="rId2"/>
          <a:stretch>
            <a:fillRect/>
          </a:stretch>
        </p:blipFill>
        <p:spPr>
          <a:xfrm>
            <a:off x="1367880" y="1551168"/>
            <a:ext cx="6166810" cy="5037611"/>
          </a:xfrm>
          <a:prstGeom prst="rect">
            <a:avLst/>
          </a:prstGeom>
        </p:spPr>
      </p:pic>
      <p:sp>
        <p:nvSpPr>
          <p:cNvPr id="6" name="Ovaal 5"/>
          <p:cNvSpPr/>
          <p:nvPr/>
        </p:nvSpPr>
        <p:spPr bwMode="auto">
          <a:xfrm rot="2077818">
            <a:off x="3367579" y="1340295"/>
            <a:ext cx="4801078" cy="2399144"/>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0" name="Ovaal 9"/>
          <p:cNvSpPr/>
          <p:nvPr/>
        </p:nvSpPr>
        <p:spPr bwMode="auto">
          <a:xfrm rot="9800813">
            <a:off x="2679111" y="4394929"/>
            <a:ext cx="5146891" cy="223181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2" name="Tekstvak 11"/>
          <p:cNvSpPr txBox="1"/>
          <p:nvPr/>
        </p:nvSpPr>
        <p:spPr>
          <a:xfrm>
            <a:off x="5976392" y="1156682"/>
            <a:ext cx="2875710" cy="400110"/>
          </a:xfrm>
          <a:prstGeom prst="rect">
            <a:avLst/>
          </a:prstGeom>
          <a:noFill/>
        </p:spPr>
        <p:txBody>
          <a:bodyPr wrap="square" rtlCol="0">
            <a:spAutoFit/>
          </a:bodyPr>
          <a:lstStyle/>
          <a:p>
            <a:r>
              <a:rPr lang="en-GB" sz="2000" dirty="0">
                <a:solidFill>
                  <a:srgbClr val="C00000"/>
                </a:solidFill>
                <a:latin typeface="Calibri" panose="020F0502020204030204" pitchFamily="34" charset="0"/>
              </a:rPr>
              <a:t>Building the Case</a:t>
            </a:r>
          </a:p>
        </p:txBody>
      </p:sp>
      <p:sp>
        <p:nvSpPr>
          <p:cNvPr id="13" name="Tekstvak 12"/>
          <p:cNvSpPr txBox="1"/>
          <p:nvPr/>
        </p:nvSpPr>
        <p:spPr>
          <a:xfrm>
            <a:off x="6624464" y="6033482"/>
            <a:ext cx="2160239" cy="707886"/>
          </a:xfrm>
          <a:prstGeom prst="rect">
            <a:avLst/>
          </a:prstGeom>
          <a:noFill/>
        </p:spPr>
        <p:txBody>
          <a:bodyPr wrap="square" rtlCol="0">
            <a:spAutoFit/>
          </a:bodyPr>
          <a:lstStyle/>
          <a:p>
            <a:r>
              <a:rPr lang="en-GB" sz="2000" dirty="0">
                <a:solidFill>
                  <a:srgbClr val="C00000"/>
                </a:solidFill>
                <a:latin typeface="Calibri" panose="020F0502020204030204" pitchFamily="34" charset="0"/>
              </a:rPr>
              <a:t>Assessment of Policy Options</a:t>
            </a:r>
          </a:p>
        </p:txBody>
      </p:sp>
      <p:sp>
        <p:nvSpPr>
          <p:cNvPr id="14" name="Tekstvak 13"/>
          <p:cNvSpPr txBox="1"/>
          <p:nvPr/>
        </p:nvSpPr>
        <p:spPr>
          <a:xfrm>
            <a:off x="-108520" y="2452826"/>
            <a:ext cx="1764432" cy="707886"/>
          </a:xfrm>
          <a:prstGeom prst="rect">
            <a:avLst/>
          </a:prstGeom>
          <a:noFill/>
        </p:spPr>
        <p:txBody>
          <a:bodyPr wrap="square" rtlCol="0">
            <a:spAutoFit/>
          </a:bodyPr>
          <a:lstStyle/>
          <a:p>
            <a:r>
              <a:rPr lang="en-GB" sz="2000" dirty="0">
                <a:solidFill>
                  <a:srgbClr val="C00000"/>
                </a:solidFill>
                <a:latin typeface="Calibri" panose="020F0502020204030204" pitchFamily="34" charset="0"/>
              </a:rPr>
              <a:t>Results</a:t>
            </a:r>
          </a:p>
          <a:p>
            <a:r>
              <a:rPr lang="nl-NL" sz="2000" dirty="0">
                <a:solidFill>
                  <a:srgbClr val="C00000"/>
                </a:solidFill>
                <a:latin typeface="Calibri" panose="020F0502020204030204" pitchFamily="34" charset="0"/>
              </a:rPr>
              <a:t>of RIA</a:t>
            </a:r>
            <a:endParaRPr lang="en-GB" sz="2000" dirty="0">
              <a:solidFill>
                <a:srgbClr val="C00000"/>
              </a:solidFill>
              <a:latin typeface="Calibri" panose="020F0502020204030204" pitchFamily="34" charset="0"/>
            </a:endParaRPr>
          </a:p>
        </p:txBody>
      </p:sp>
      <p:pic>
        <p:nvPicPr>
          <p:cNvPr id="15" name="Afbeelding 14">
            <a:extLst>
              <a:ext uri="{FF2B5EF4-FFF2-40B4-BE49-F238E27FC236}">
                <a16:creationId xmlns:a16="http://schemas.microsoft.com/office/drawing/2014/main" id="{482F8ACF-8FF2-486D-947A-083913D7E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19" name="Ovaal 18">
            <a:extLst>
              <a:ext uri="{FF2B5EF4-FFF2-40B4-BE49-F238E27FC236}">
                <a16:creationId xmlns:a16="http://schemas.microsoft.com/office/drawing/2014/main" id="{B7963214-5239-4BF4-9089-362721C46914}"/>
              </a:ext>
            </a:extLst>
          </p:cNvPr>
          <p:cNvSpPr/>
          <p:nvPr/>
        </p:nvSpPr>
        <p:spPr bwMode="auto">
          <a:xfrm rot="16672198">
            <a:off x="388619" y="2239877"/>
            <a:ext cx="4536869" cy="2501074"/>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7" name="Afbeelding 16">
            <a:extLst>
              <a:ext uri="{FF2B5EF4-FFF2-40B4-BE49-F238E27FC236}">
                <a16:creationId xmlns:a16="http://schemas.microsoft.com/office/drawing/2014/main" id="{AC555C48-A90A-48E5-8DA5-64BA2090D229}"/>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5358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124744"/>
            <a:ext cx="7848600" cy="914400"/>
          </a:xfrm>
        </p:spPr>
        <p:txBody>
          <a:bodyPr/>
          <a:lstStyle/>
          <a:p>
            <a:r>
              <a:rPr lang="nl-NL" dirty="0"/>
              <a:t>Basic </a:t>
            </a:r>
            <a:r>
              <a:rPr lang="nl-NL" dirty="0" err="1"/>
              <a:t>Principles</a:t>
            </a:r>
            <a:r>
              <a:rPr lang="nl-NL" dirty="0"/>
              <a:t> of RIA</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18</a:t>
            </a:fld>
            <a:endParaRPr lang="es-ES" dirty="0"/>
          </a:p>
        </p:txBody>
      </p:sp>
      <p:sp>
        <p:nvSpPr>
          <p:cNvPr id="8" name="Tijdelijke aanduiding voor inhoud 2"/>
          <p:cNvSpPr>
            <a:spLocks noGrp="1"/>
          </p:cNvSpPr>
          <p:nvPr>
            <p:ph idx="1"/>
          </p:nvPr>
        </p:nvSpPr>
        <p:spPr>
          <a:xfrm>
            <a:off x="965448" y="1994520"/>
            <a:ext cx="7494984" cy="3429000"/>
          </a:xfrm>
        </p:spPr>
        <p:txBody>
          <a:bodyPr/>
          <a:lstStyle/>
          <a:p>
            <a:pPr marL="0" indent="0">
              <a:buNone/>
            </a:pPr>
            <a:r>
              <a:rPr lang="en-GB" dirty="0"/>
              <a:t>Basic Principles to take into account with RIA are:</a:t>
            </a:r>
          </a:p>
          <a:p>
            <a:pPr marL="0" indent="0">
              <a:buNone/>
            </a:pPr>
            <a:endParaRPr lang="en-GB" sz="1000" dirty="0"/>
          </a:p>
          <a:p>
            <a:pPr marL="228600">
              <a:lnSpc>
                <a:spcPct val="107000"/>
              </a:lnSpc>
              <a:spcAft>
                <a:spcPts val="0"/>
              </a:spcAft>
            </a:pPr>
            <a:r>
              <a:rPr lang="en-GB" dirty="0">
                <a:highlight>
                  <a:srgbClr val="FFFF00"/>
                </a:highlight>
                <a:ea typeface="Times New Roman" panose="02020603050405020304" pitchFamily="18" charset="0"/>
                <a:cs typeface="Times New Roman" panose="02020603050405020304" pitchFamily="18" charset="0"/>
              </a:rPr>
              <a:t>Consistency of Building the Case</a:t>
            </a:r>
            <a:endParaRPr lang="nl-NL" sz="1100" dirty="0">
              <a:latin typeface="Calibri" panose="020F0502020204030204" pitchFamily="34" charset="0"/>
              <a:ea typeface="Calibri" panose="020F0502020204030204" pitchFamily="34" charset="0"/>
              <a:cs typeface="Times New Roman" panose="02020603050405020304" pitchFamily="18" charset="0"/>
            </a:endParaRPr>
          </a:p>
          <a:p>
            <a:r>
              <a:rPr lang="en-GB" dirty="0"/>
              <a:t>Timing of RIA</a:t>
            </a:r>
          </a:p>
          <a:p>
            <a:r>
              <a:rPr lang="en-GB" dirty="0"/>
              <a:t>Policy Context</a:t>
            </a:r>
          </a:p>
          <a:p>
            <a:r>
              <a:rPr lang="en-GB" dirty="0"/>
              <a:t>RIA is Evidence-Based</a:t>
            </a:r>
          </a:p>
          <a:p>
            <a:r>
              <a:rPr lang="en-GB" dirty="0"/>
              <a:t>Data Collection</a:t>
            </a:r>
          </a:p>
          <a:p>
            <a:r>
              <a:rPr lang="en-GB" dirty="0"/>
              <a:t>Significance</a:t>
            </a:r>
          </a:p>
          <a:p>
            <a:r>
              <a:rPr lang="en-GB" dirty="0"/>
              <a:t>Proportionality</a:t>
            </a:r>
          </a:p>
          <a:p>
            <a:r>
              <a:rPr lang="en-GB" dirty="0"/>
              <a:t>Distribution of Regulatory Impact</a:t>
            </a:r>
          </a:p>
          <a:p>
            <a:pPr>
              <a:lnSpc>
                <a:spcPct val="107000"/>
              </a:lnSpc>
              <a:spcAft>
                <a:spcPts val="800"/>
              </a:spcAft>
            </a:pPr>
            <a:r>
              <a:rPr lang="en-GB" dirty="0">
                <a:highlight>
                  <a:srgbClr val="FFFF00"/>
                </a:highlight>
                <a:ea typeface="Times New Roman" panose="02020603050405020304" pitchFamily="18" charset="0"/>
                <a:cs typeface="Times New Roman" panose="02020603050405020304" pitchFamily="18" charset="0"/>
              </a:rPr>
              <a:t>Alternatives</a:t>
            </a:r>
            <a:endParaRPr lang="nl-NL" sz="11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nl-NL" dirty="0"/>
          </a:p>
          <a:p>
            <a:pPr marL="274638" indent="-274638">
              <a:buFont typeface="+mj-lt"/>
              <a:buAutoNum type="arabicPeriod"/>
            </a:pPr>
            <a:endParaRPr lang="nl-NL" dirty="0"/>
          </a:p>
        </p:txBody>
      </p:sp>
      <p:pic>
        <p:nvPicPr>
          <p:cNvPr id="7" name="Afbeelding 6">
            <a:extLst>
              <a:ext uri="{FF2B5EF4-FFF2-40B4-BE49-F238E27FC236}">
                <a16:creationId xmlns:a16="http://schemas.microsoft.com/office/drawing/2014/main" id="{78145493-781A-4954-989A-09D420A5E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76275ECF-8B2D-4293-B65A-E980E1895CC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21188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1008831"/>
            <a:ext cx="6405519" cy="914400"/>
          </a:xfrm>
        </p:spPr>
        <p:txBody>
          <a:bodyPr/>
          <a:lstStyle/>
          <a:p>
            <a:br>
              <a:rPr lang="nl-NL" dirty="0"/>
            </a:br>
            <a:r>
              <a:rPr lang="nl-NL" dirty="0" err="1"/>
              <a:t>Consistency</a:t>
            </a:r>
            <a:r>
              <a:rPr lang="nl-NL" dirty="0"/>
              <a:t> in Building </a:t>
            </a:r>
            <a:r>
              <a:rPr lang="nl-NL" dirty="0" err="1"/>
              <a:t>the</a:t>
            </a:r>
            <a:r>
              <a:rPr lang="nl-NL" dirty="0"/>
              <a:t> Case: do ‘POP’ test</a:t>
            </a:r>
            <a:br>
              <a:rPr lang="nl-NL" dirty="0"/>
            </a:br>
            <a:endParaRPr lang="en-GB" dirty="0"/>
          </a:p>
        </p:txBody>
      </p:sp>
      <p:sp>
        <p:nvSpPr>
          <p:cNvPr id="5" name="Tijdelijke aanduiding voor dianummer 4"/>
          <p:cNvSpPr>
            <a:spLocks noGrp="1"/>
          </p:cNvSpPr>
          <p:nvPr>
            <p:ph type="sldNum" sz="quarter" idx="11"/>
          </p:nvPr>
        </p:nvSpPr>
        <p:spPr>
          <a:xfrm>
            <a:off x="7164288" y="6408712"/>
            <a:ext cx="1886272" cy="260648"/>
          </a:xfrm>
        </p:spPr>
        <p:txBody>
          <a:bodyPr/>
          <a:lstStyle/>
          <a:p>
            <a:pPr>
              <a:defRPr/>
            </a:pPr>
            <a:fld id="{014CCBCC-5023-42FE-961C-CA80C0F1F01F}" type="slidenum">
              <a:rPr lang="es-ES" smtClean="0"/>
              <a:pPr>
                <a:defRPr/>
              </a:pPr>
              <a:t>19</a:t>
            </a:fld>
            <a:endParaRPr lang="es-ES" dirty="0"/>
          </a:p>
        </p:txBody>
      </p:sp>
      <p:pic>
        <p:nvPicPr>
          <p:cNvPr id="15" name="Afbeelding 14">
            <a:extLst>
              <a:ext uri="{FF2B5EF4-FFF2-40B4-BE49-F238E27FC236}">
                <a16:creationId xmlns:a16="http://schemas.microsoft.com/office/drawing/2014/main" id="{482F8ACF-8FF2-486D-947A-083913D7E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7" name="Afbeelding 16">
            <a:extLst>
              <a:ext uri="{FF2B5EF4-FFF2-40B4-BE49-F238E27FC236}">
                <a16:creationId xmlns:a16="http://schemas.microsoft.com/office/drawing/2014/main" id="{AC555C48-A90A-48E5-8DA5-64BA2090D22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pic>
        <p:nvPicPr>
          <p:cNvPr id="7" name="Afbeelding 6">
            <a:extLst>
              <a:ext uri="{FF2B5EF4-FFF2-40B4-BE49-F238E27FC236}">
                <a16:creationId xmlns:a16="http://schemas.microsoft.com/office/drawing/2014/main" id="{28BD3C33-BE68-46C4-8987-FC2D62E3C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39" y="1923578"/>
            <a:ext cx="8705850" cy="4476750"/>
          </a:xfrm>
          <a:prstGeom prst="rect">
            <a:avLst/>
          </a:prstGeom>
        </p:spPr>
      </p:pic>
    </p:spTree>
    <p:extLst>
      <p:ext uri="{BB962C8B-B14F-4D97-AF65-F5344CB8AC3E}">
        <p14:creationId xmlns:p14="http://schemas.microsoft.com/office/powerpoint/2010/main" val="75877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93594"/>
            <a:ext cx="7848600" cy="914400"/>
          </a:xfrm>
        </p:spPr>
        <p:txBody>
          <a:bodyPr/>
          <a:lstStyle/>
          <a:p>
            <a:r>
              <a:rPr lang="nl-NL" dirty="0" err="1"/>
              <a:t>Examining</a:t>
            </a:r>
            <a:r>
              <a:rPr lang="nl-NL" dirty="0"/>
              <a:t> RIA </a:t>
            </a:r>
            <a:r>
              <a:rPr lang="nl-NL" dirty="0" err="1"/>
              <a:t>Methodologies</a:t>
            </a:r>
            <a:endParaRPr lang="en-GB" dirty="0"/>
          </a:p>
        </p:txBody>
      </p:sp>
      <p:sp>
        <p:nvSpPr>
          <p:cNvPr id="3" name="Tijdelijke aanduiding voor inhoud 2"/>
          <p:cNvSpPr>
            <a:spLocks noGrp="1"/>
          </p:cNvSpPr>
          <p:nvPr>
            <p:ph idx="1"/>
          </p:nvPr>
        </p:nvSpPr>
        <p:spPr>
          <a:xfrm>
            <a:off x="2411760" y="2460730"/>
            <a:ext cx="4632176" cy="3218656"/>
          </a:xfrm>
        </p:spPr>
        <p:txBody>
          <a:bodyPr/>
          <a:lstStyle/>
          <a:p>
            <a:pPr>
              <a:lnSpc>
                <a:spcPct val="150000"/>
              </a:lnSpc>
              <a:spcBef>
                <a:spcPts val="600"/>
              </a:spcBef>
            </a:pPr>
            <a:r>
              <a:rPr lang="en-US" sz="2800" dirty="0"/>
              <a:t>Core Elements of RIA </a:t>
            </a:r>
          </a:p>
          <a:p>
            <a:pPr>
              <a:lnSpc>
                <a:spcPct val="150000"/>
              </a:lnSpc>
              <a:spcBef>
                <a:spcPts val="600"/>
              </a:spcBef>
            </a:pPr>
            <a:r>
              <a:rPr lang="en-US" sz="2800"/>
              <a:t>RIA Methodologies</a:t>
            </a:r>
            <a:endParaRPr lang="en-US" sz="2800" dirty="0"/>
          </a:p>
          <a:p>
            <a:pPr marL="0" indent="0" algn="ctr">
              <a:buNone/>
            </a:pPr>
            <a:endParaRPr lang="en-GB" sz="2800"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552DCC2-8A5D-4963-A467-F66A4467D30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870465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080120"/>
            <a:ext cx="7848600" cy="914400"/>
          </a:xfrm>
        </p:spPr>
        <p:txBody>
          <a:bodyPr/>
          <a:lstStyle/>
          <a:p>
            <a:r>
              <a:rPr lang="nl-NL" dirty="0" err="1"/>
              <a:t>Alternatives</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20</a:t>
            </a:fld>
            <a:endParaRPr lang="es-ES" dirty="0"/>
          </a:p>
        </p:txBody>
      </p:sp>
      <p:sp>
        <p:nvSpPr>
          <p:cNvPr id="8" name="Tijdelijke aanduiding voor inhoud 2"/>
          <p:cNvSpPr>
            <a:spLocks noGrp="1"/>
          </p:cNvSpPr>
          <p:nvPr>
            <p:ph idx="1"/>
          </p:nvPr>
        </p:nvSpPr>
        <p:spPr>
          <a:xfrm>
            <a:off x="395536" y="2088232"/>
            <a:ext cx="8431088" cy="3429000"/>
          </a:xfrm>
        </p:spPr>
        <p:txBody>
          <a:bodyPr/>
          <a:lstStyle/>
          <a:p>
            <a:pPr lvl="0"/>
            <a:r>
              <a:rPr lang="en-GB" dirty="0"/>
              <a:t>It is most important to have considered non-regulatory options in RIA as these require less drastic, usually less costly, government intervention. </a:t>
            </a:r>
          </a:p>
          <a:p>
            <a:pPr lvl="0"/>
            <a:endParaRPr lang="nl-NL" sz="1000" dirty="0"/>
          </a:p>
          <a:p>
            <a:pPr lvl="0"/>
            <a:r>
              <a:rPr lang="en-GB" dirty="0"/>
              <a:t>These options may include a wide variety of measures, including subsidies, general charges, or trading schemes. </a:t>
            </a:r>
          </a:p>
          <a:p>
            <a:pPr lvl="0"/>
            <a:endParaRPr lang="nl-NL" sz="1000" dirty="0"/>
          </a:p>
          <a:p>
            <a:r>
              <a:rPr lang="en-GB" dirty="0"/>
              <a:t>In many cases, a non-regulatory option will policy-wise be easier to implement than new regulation. In this regard, a non-regulatory option that is equally as effective as the regulatory option would be the preferred option.</a:t>
            </a:r>
            <a:endParaRPr lang="nl-NL" dirty="0"/>
          </a:p>
        </p:txBody>
      </p:sp>
      <p:pic>
        <p:nvPicPr>
          <p:cNvPr id="7" name="Afbeelding 6">
            <a:extLst>
              <a:ext uri="{FF2B5EF4-FFF2-40B4-BE49-F238E27FC236}">
                <a16:creationId xmlns:a16="http://schemas.microsoft.com/office/drawing/2014/main" id="{B2AE6907-26D1-4539-91D9-A81FE914B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4591679A-6F3B-4918-A089-B8BAB822D244}"/>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03399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12912" y="1124744"/>
            <a:ext cx="7848600" cy="914400"/>
          </a:xfrm>
        </p:spPr>
        <p:txBody>
          <a:bodyPr/>
          <a:lstStyle/>
          <a:p>
            <a:r>
              <a:rPr lang="nl-NL" dirty="0" err="1"/>
              <a:t>Examples</a:t>
            </a:r>
            <a:r>
              <a:rPr lang="nl-NL" dirty="0"/>
              <a:t> </a:t>
            </a:r>
            <a:r>
              <a:rPr lang="nl-NL" dirty="0" err="1"/>
              <a:t>alternatives</a:t>
            </a:r>
            <a:r>
              <a:rPr lang="nl-NL" dirty="0"/>
              <a:t> </a:t>
            </a:r>
            <a:r>
              <a:rPr lang="nl-NL" dirty="0" err="1"/>
              <a:t>to</a:t>
            </a:r>
            <a:r>
              <a:rPr lang="nl-NL" dirty="0"/>
              <a:t> new </a:t>
            </a:r>
            <a:r>
              <a:rPr lang="nl-NL" dirty="0" err="1"/>
              <a:t>regulation</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21</a:t>
            </a:fld>
            <a:endParaRPr lang="es-ES" dirty="0"/>
          </a:p>
        </p:txBody>
      </p:sp>
      <p:sp>
        <p:nvSpPr>
          <p:cNvPr id="8" name="Tijdelijke aanduiding voor inhoud 2"/>
          <p:cNvSpPr>
            <a:spLocks noGrp="1"/>
          </p:cNvSpPr>
          <p:nvPr>
            <p:ph idx="1"/>
          </p:nvPr>
        </p:nvSpPr>
        <p:spPr>
          <a:xfrm>
            <a:off x="1259632" y="2334369"/>
            <a:ext cx="7604001" cy="3429000"/>
          </a:xfrm>
        </p:spPr>
        <p:txBody>
          <a:bodyPr/>
          <a:lstStyle/>
          <a:p>
            <a:pPr lvl="0">
              <a:buFont typeface="+mj-lt"/>
              <a:buAutoNum type="arabicPeriod"/>
            </a:pPr>
            <a:r>
              <a:rPr lang="en-US" sz="2400" dirty="0"/>
              <a:t>use existing regulation</a:t>
            </a:r>
          </a:p>
          <a:p>
            <a:pPr lvl="0">
              <a:buFont typeface="+mj-lt"/>
              <a:buAutoNum type="arabicPeriod"/>
            </a:pPr>
            <a:endParaRPr lang="en-US" sz="800" dirty="0"/>
          </a:p>
          <a:p>
            <a:pPr lvl="0">
              <a:buFont typeface="+mj-lt"/>
              <a:buAutoNum type="arabicPeriod"/>
            </a:pPr>
            <a:r>
              <a:rPr lang="en-US" sz="2400" dirty="0"/>
              <a:t>information and education</a:t>
            </a:r>
          </a:p>
          <a:p>
            <a:pPr lvl="0">
              <a:buFont typeface="+mj-lt"/>
              <a:buAutoNum type="arabicPeriod"/>
            </a:pPr>
            <a:endParaRPr lang="en-US" sz="800" dirty="0"/>
          </a:p>
          <a:p>
            <a:pPr lvl="0">
              <a:buFont typeface="+mj-lt"/>
              <a:buAutoNum type="arabicPeriod"/>
            </a:pPr>
            <a:r>
              <a:rPr lang="en-US" sz="2400" dirty="0"/>
              <a:t>market-based incentives</a:t>
            </a:r>
          </a:p>
          <a:p>
            <a:pPr lvl="0">
              <a:buFont typeface="+mj-lt"/>
              <a:buAutoNum type="arabicPeriod"/>
            </a:pPr>
            <a:endParaRPr lang="en-US" sz="800" dirty="0"/>
          </a:p>
          <a:p>
            <a:pPr>
              <a:buFont typeface="+mj-lt"/>
              <a:buAutoNum type="arabicPeriod"/>
            </a:pPr>
            <a:r>
              <a:rPr lang="en-US" sz="2400" dirty="0"/>
              <a:t>goal-based measures</a:t>
            </a:r>
          </a:p>
          <a:p>
            <a:pPr>
              <a:buFont typeface="+mj-lt"/>
              <a:buAutoNum type="arabicPeriod"/>
            </a:pPr>
            <a:endParaRPr lang="en-US" sz="800" dirty="0"/>
          </a:p>
          <a:p>
            <a:pPr lvl="0">
              <a:buFont typeface="+mj-lt"/>
              <a:buAutoNum type="arabicPeriod"/>
            </a:pPr>
            <a:r>
              <a:rPr lang="en-US" sz="2400" dirty="0"/>
              <a:t>self-regulation</a:t>
            </a:r>
          </a:p>
          <a:p>
            <a:pPr lvl="0">
              <a:buFont typeface="+mj-lt"/>
              <a:buAutoNum type="arabicPeriod"/>
            </a:pPr>
            <a:endParaRPr lang="en-US" sz="800" dirty="0"/>
          </a:p>
          <a:p>
            <a:pPr lvl="0">
              <a:buFont typeface="+mj-lt"/>
              <a:buAutoNum type="arabicPeriod"/>
            </a:pPr>
            <a:r>
              <a:rPr lang="en-US" sz="2400" dirty="0"/>
              <a:t>co-regulation</a:t>
            </a:r>
          </a:p>
        </p:txBody>
      </p:sp>
      <p:pic>
        <p:nvPicPr>
          <p:cNvPr id="7" name="Afbeelding 6">
            <a:extLst>
              <a:ext uri="{FF2B5EF4-FFF2-40B4-BE49-F238E27FC236}">
                <a16:creationId xmlns:a16="http://schemas.microsoft.com/office/drawing/2014/main" id="{B2AE6907-26D1-4539-91D9-A81FE914B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7801F20F-E033-42D3-9AEA-24C13D36D5E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77760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469081" y="2492896"/>
            <a:ext cx="8207375" cy="1728192"/>
          </a:xfrm>
          <a:solidFill>
            <a:srgbClr val="2A295C"/>
          </a:solidFill>
        </p:spPr>
        <p:style>
          <a:lnRef idx="0">
            <a:scrgbClr r="0" g="0" b="0"/>
          </a:lnRef>
          <a:fillRef idx="1003">
            <a:schemeClr val="lt1"/>
          </a:fillRef>
          <a:effectRef idx="0">
            <a:scrgbClr r="0" g="0" b="0"/>
          </a:effectRef>
          <a:fontRef idx="major"/>
        </p:style>
        <p:txBody>
          <a:bodyPr/>
          <a:lstStyle/>
          <a:p>
            <a:pPr>
              <a:defRPr/>
            </a:pPr>
            <a:r>
              <a:rPr lang="es-ES_tradnl" dirty="0">
                <a:solidFill>
                  <a:schemeClr val="bg1"/>
                </a:solidFill>
              </a:rPr>
              <a:t>Methods of Measurement</a:t>
            </a:r>
            <a:endParaRPr lang="en-US" sz="2000" dirty="0">
              <a:solidFill>
                <a:schemeClr val="bg1"/>
              </a:solidFill>
            </a:endParaRPr>
          </a:p>
        </p:txBody>
      </p:sp>
      <p:sp>
        <p:nvSpPr>
          <p:cNvPr id="4" name="3 Rectángulo"/>
          <p:cNvSpPr/>
          <p:nvPr/>
        </p:nvSpPr>
        <p:spPr bwMode="auto">
          <a:xfrm>
            <a:off x="467544" y="5733256"/>
            <a:ext cx="381642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4 Rectángulo"/>
          <p:cNvSpPr/>
          <p:nvPr/>
        </p:nvSpPr>
        <p:spPr bwMode="auto">
          <a:xfrm>
            <a:off x="467544" y="5661248"/>
            <a:ext cx="367240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9" name="Afbeelding 8">
            <a:extLst>
              <a:ext uri="{FF2B5EF4-FFF2-40B4-BE49-F238E27FC236}">
                <a16:creationId xmlns:a16="http://schemas.microsoft.com/office/drawing/2014/main" id="{F9E90DDD-6793-429B-A376-0E8ABD674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sp>
        <p:nvSpPr>
          <p:cNvPr id="7" name="Text Box 1032">
            <a:extLst>
              <a:ext uri="{FF2B5EF4-FFF2-40B4-BE49-F238E27FC236}">
                <a16:creationId xmlns:a16="http://schemas.microsoft.com/office/drawing/2014/main" id="{45AE211D-B4E3-4E1D-9F3A-33B0B3316788}"/>
              </a:ext>
            </a:extLst>
          </p:cNvPr>
          <p:cNvSpPr txBox="1">
            <a:spLocks noChangeArrowheads="1"/>
          </p:cNvSpPr>
          <p:nvPr/>
        </p:nvSpPr>
        <p:spPr bwMode="auto">
          <a:xfrm>
            <a:off x="7020272" y="6187370"/>
            <a:ext cx="1728193" cy="553998"/>
          </a:xfrm>
          <a:prstGeom prst="rect">
            <a:avLst/>
          </a:prstGeom>
          <a:noFill/>
          <a:ln w="9525">
            <a:noFill/>
            <a:miter lim="800000"/>
            <a:headEnd/>
            <a:tailEnd/>
          </a:ln>
        </p:spPr>
        <p:txBody>
          <a:bodyPr wrap="square">
            <a:spAutoFit/>
          </a:bodyPr>
          <a:lstStyle/>
          <a:p>
            <a:pPr algn="r">
              <a:spcBef>
                <a:spcPct val="50000"/>
              </a:spcBef>
            </a:pPr>
            <a:r>
              <a:rPr lang="en-US" sz="1200" dirty="0" err="1">
                <a:solidFill>
                  <a:srgbClr val="2A295C"/>
                </a:solidFill>
                <a:latin typeface="Gill Sans MT" pitchFamily="34" charset="0"/>
              </a:rPr>
              <a:t>drs.</a:t>
            </a:r>
            <a:r>
              <a:rPr lang="en-US" sz="1200" dirty="0">
                <a:solidFill>
                  <a:srgbClr val="2A295C"/>
                </a:solidFill>
                <a:latin typeface="Gill Sans MT" pitchFamily="34" charset="0"/>
              </a:rPr>
              <a:t> Kees R. Jonkheer</a:t>
            </a:r>
          </a:p>
          <a:p>
            <a:pPr algn="ctr">
              <a:spcBef>
                <a:spcPct val="50000"/>
              </a:spcBef>
            </a:pPr>
            <a:r>
              <a:rPr lang="en-US" sz="1200">
                <a:solidFill>
                  <a:srgbClr val="2A295C"/>
                </a:solidFill>
                <a:latin typeface="Gill Sans MT" pitchFamily="34" charset="0"/>
              </a:rPr>
              <a:t>   23 September, </a:t>
            </a:r>
            <a:r>
              <a:rPr lang="en-US" sz="1200" dirty="0">
                <a:solidFill>
                  <a:srgbClr val="2A295C"/>
                </a:solidFill>
                <a:latin typeface="Gill Sans MT" pitchFamily="34" charset="0"/>
              </a:rPr>
              <a:t>2019</a:t>
            </a:r>
          </a:p>
        </p:txBody>
      </p:sp>
      <p:pic>
        <p:nvPicPr>
          <p:cNvPr id="8" name="Afbeelding 7">
            <a:extLst>
              <a:ext uri="{FF2B5EF4-FFF2-40B4-BE49-F238E27FC236}">
                <a16:creationId xmlns:a16="http://schemas.microsoft.com/office/drawing/2014/main" id="{3F53E095-1475-4BBF-A276-8A55A1F7EF77}"/>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74026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908720"/>
            <a:ext cx="7848600" cy="914400"/>
          </a:xfrm>
        </p:spPr>
        <p:txBody>
          <a:bodyPr/>
          <a:lstStyle/>
          <a:p>
            <a:r>
              <a:rPr lang="en-GB" dirty="0"/>
              <a:t>RIA is Process of Steps: the 9 Steps of RIA</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23</a:t>
            </a:fld>
            <a:endParaRPr lang="es-ES" dirty="0"/>
          </a:p>
        </p:txBody>
      </p:sp>
      <p:pic>
        <p:nvPicPr>
          <p:cNvPr id="3" name="Afbeelding 2"/>
          <p:cNvPicPr>
            <a:picLocks noChangeAspect="1"/>
          </p:cNvPicPr>
          <p:nvPr/>
        </p:nvPicPr>
        <p:blipFill>
          <a:blip r:embed="rId2"/>
          <a:stretch>
            <a:fillRect/>
          </a:stretch>
        </p:blipFill>
        <p:spPr>
          <a:xfrm>
            <a:off x="1475656" y="1791690"/>
            <a:ext cx="6048672" cy="4941105"/>
          </a:xfrm>
          <a:prstGeom prst="rect">
            <a:avLst/>
          </a:prstGeom>
        </p:spPr>
      </p:pic>
      <p:pic>
        <p:nvPicPr>
          <p:cNvPr id="9" name="Afbeelding 8">
            <a:extLst>
              <a:ext uri="{FF2B5EF4-FFF2-40B4-BE49-F238E27FC236}">
                <a16:creationId xmlns:a16="http://schemas.microsoft.com/office/drawing/2014/main" id="{8A39B307-4E74-46CB-B3C7-3F3DCC597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0CECA523-2C89-45FD-ADE0-AA47305DAF97}"/>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8950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0" y="-27384"/>
            <a:ext cx="2880048" cy="914400"/>
          </a:xfrm>
        </p:spPr>
        <p:txBody>
          <a:bodyPr/>
          <a:lstStyle/>
          <a:p>
            <a:pPr algn="l"/>
            <a:br>
              <a:rPr lang="nl-NL" dirty="0"/>
            </a:br>
            <a:r>
              <a:rPr lang="nl-NL" dirty="0"/>
              <a:t>RIA Steps in 3 </a:t>
            </a:r>
            <a:r>
              <a:rPr lang="nl-NL" dirty="0" err="1"/>
              <a:t>Parts</a:t>
            </a:r>
            <a:br>
              <a:rPr lang="nl-NL" dirty="0"/>
            </a:br>
            <a:endParaRPr lang="en-GB" dirty="0"/>
          </a:p>
        </p:txBody>
      </p:sp>
      <p:sp>
        <p:nvSpPr>
          <p:cNvPr id="5" name="Tijdelijke aanduiding voor dianummer 4"/>
          <p:cNvSpPr>
            <a:spLocks noGrp="1"/>
          </p:cNvSpPr>
          <p:nvPr>
            <p:ph type="sldNum" sz="quarter" idx="11"/>
          </p:nvPr>
        </p:nvSpPr>
        <p:spPr>
          <a:xfrm>
            <a:off x="7164288" y="6408712"/>
            <a:ext cx="1886272" cy="260648"/>
          </a:xfrm>
        </p:spPr>
        <p:txBody>
          <a:bodyPr/>
          <a:lstStyle/>
          <a:p>
            <a:pPr>
              <a:defRPr/>
            </a:pPr>
            <a:fld id="{014CCBCC-5023-42FE-961C-CA80C0F1F01F}" type="slidenum">
              <a:rPr lang="es-ES" smtClean="0"/>
              <a:pPr>
                <a:defRPr/>
              </a:pPr>
              <a:t>24</a:t>
            </a:fld>
            <a:endParaRPr lang="es-ES" dirty="0"/>
          </a:p>
        </p:txBody>
      </p:sp>
      <p:pic>
        <p:nvPicPr>
          <p:cNvPr id="3" name="Afbeelding 2"/>
          <p:cNvPicPr>
            <a:picLocks noChangeAspect="1"/>
          </p:cNvPicPr>
          <p:nvPr/>
        </p:nvPicPr>
        <p:blipFill>
          <a:blip r:embed="rId2"/>
          <a:stretch>
            <a:fillRect/>
          </a:stretch>
        </p:blipFill>
        <p:spPr>
          <a:xfrm>
            <a:off x="1367880" y="1551168"/>
            <a:ext cx="6166810" cy="5037611"/>
          </a:xfrm>
          <a:prstGeom prst="rect">
            <a:avLst/>
          </a:prstGeom>
        </p:spPr>
      </p:pic>
      <p:sp>
        <p:nvSpPr>
          <p:cNvPr id="6" name="Ovaal 5"/>
          <p:cNvSpPr/>
          <p:nvPr/>
        </p:nvSpPr>
        <p:spPr bwMode="auto">
          <a:xfrm rot="2077818">
            <a:off x="3367579" y="1340295"/>
            <a:ext cx="4801078" cy="2399144"/>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0" name="Ovaal 9"/>
          <p:cNvSpPr/>
          <p:nvPr/>
        </p:nvSpPr>
        <p:spPr bwMode="auto">
          <a:xfrm rot="9800813">
            <a:off x="2679111" y="4394929"/>
            <a:ext cx="5146891" cy="223181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2" name="Tekstvak 11"/>
          <p:cNvSpPr txBox="1"/>
          <p:nvPr/>
        </p:nvSpPr>
        <p:spPr>
          <a:xfrm>
            <a:off x="5976392" y="1156682"/>
            <a:ext cx="2875710" cy="400110"/>
          </a:xfrm>
          <a:prstGeom prst="rect">
            <a:avLst/>
          </a:prstGeom>
          <a:noFill/>
        </p:spPr>
        <p:txBody>
          <a:bodyPr wrap="square" rtlCol="0">
            <a:spAutoFit/>
          </a:bodyPr>
          <a:lstStyle/>
          <a:p>
            <a:r>
              <a:rPr lang="en-GB" sz="2000" dirty="0">
                <a:solidFill>
                  <a:srgbClr val="C00000"/>
                </a:solidFill>
                <a:latin typeface="Calibri" panose="020F0502020204030204" pitchFamily="34" charset="0"/>
              </a:rPr>
              <a:t>Building the Case</a:t>
            </a:r>
          </a:p>
        </p:txBody>
      </p:sp>
      <p:sp>
        <p:nvSpPr>
          <p:cNvPr id="13" name="Tekstvak 12"/>
          <p:cNvSpPr txBox="1"/>
          <p:nvPr/>
        </p:nvSpPr>
        <p:spPr>
          <a:xfrm>
            <a:off x="6624464" y="6033482"/>
            <a:ext cx="2160239" cy="707886"/>
          </a:xfrm>
          <a:prstGeom prst="rect">
            <a:avLst/>
          </a:prstGeom>
          <a:noFill/>
        </p:spPr>
        <p:txBody>
          <a:bodyPr wrap="square" rtlCol="0">
            <a:spAutoFit/>
          </a:bodyPr>
          <a:lstStyle/>
          <a:p>
            <a:r>
              <a:rPr lang="en-GB" sz="2000" dirty="0">
                <a:solidFill>
                  <a:srgbClr val="C00000"/>
                </a:solidFill>
                <a:latin typeface="Calibri" panose="020F0502020204030204" pitchFamily="34" charset="0"/>
              </a:rPr>
              <a:t>Assessment of Policy Options</a:t>
            </a:r>
          </a:p>
        </p:txBody>
      </p:sp>
      <p:sp>
        <p:nvSpPr>
          <p:cNvPr id="14" name="Tekstvak 13"/>
          <p:cNvSpPr txBox="1"/>
          <p:nvPr/>
        </p:nvSpPr>
        <p:spPr>
          <a:xfrm>
            <a:off x="-108520" y="2452826"/>
            <a:ext cx="1764432" cy="707886"/>
          </a:xfrm>
          <a:prstGeom prst="rect">
            <a:avLst/>
          </a:prstGeom>
          <a:noFill/>
        </p:spPr>
        <p:txBody>
          <a:bodyPr wrap="square" rtlCol="0">
            <a:spAutoFit/>
          </a:bodyPr>
          <a:lstStyle/>
          <a:p>
            <a:r>
              <a:rPr lang="en-GB" sz="2000" dirty="0">
                <a:solidFill>
                  <a:srgbClr val="C00000"/>
                </a:solidFill>
                <a:latin typeface="Calibri" panose="020F0502020204030204" pitchFamily="34" charset="0"/>
              </a:rPr>
              <a:t>Results</a:t>
            </a:r>
          </a:p>
          <a:p>
            <a:r>
              <a:rPr lang="nl-NL" sz="2000" dirty="0">
                <a:solidFill>
                  <a:srgbClr val="C00000"/>
                </a:solidFill>
                <a:latin typeface="Calibri" panose="020F0502020204030204" pitchFamily="34" charset="0"/>
              </a:rPr>
              <a:t>of RIA</a:t>
            </a:r>
            <a:endParaRPr lang="en-GB" sz="2000" dirty="0">
              <a:solidFill>
                <a:srgbClr val="C00000"/>
              </a:solidFill>
              <a:latin typeface="Calibri" panose="020F0502020204030204" pitchFamily="34" charset="0"/>
            </a:endParaRPr>
          </a:p>
        </p:txBody>
      </p:sp>
      <p:pic>
        <p:nvPicPr>
          <p:cNvPr id="15" name="Afbeelding 14">
            <a:extLst>
              <a:ext uri="{FF2B5EF4-FFF2-40B4-BE49-F238E27FC236}">
                <a16:creationId xmlns:a16="http://schemas.microsoft.com/office/drawing/2014/main" id="{482F8ACF-8FF2-486D-947A-083913D7E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19" name="Ovaal 18">
            <a:extLst>
              <a:ext uri="{FF2B5EF4-FFF2-40B4-BE49-F238E27FC236}">
                <a16:creationId xmlns:a16="http://schemas.microsoft.com/office/drawing/2014/main" id="{B7963214-5239-4BF4-9089-362721C46914}"/>
              </a:ext>
            </a:extLst>
          </p:cNvPr>
          <p:cNvSpPr/>
          <p:nvPr/>
        </p:nvSpPr>
        <p:spPr bwMode="auto">
          <a:xfrm rot="16672198">
            <a:off x="388619" y="2239877"/>
            <a:ext cx="4536869" cy="2501074"/>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7" name="Afbeelding 16">
            <a:extLst>
              <a:ext uri="{FF2B5EF4-FFF2-40B4-BE49-F238E27FC236}">
                <a16:creationId xmlns:a16="http://schemas.microsoft.com/office/drawing/2014/main" id="{AC555C48-A90A-48E5-8DA5-64BA2090D229}"/>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085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936104"/>
            <a:ext cx="7848600" cy="914400"/>
          </a:xfrm>
        </p:spPr>
        <p:txBody>
          <a:bodyPr/>
          <a:lstStyle/>
          <a:p>
            <a:r>
              <a:rPr lang="nl-NL" dirty="0" err="1"/>
              <a:t>Session</a:t>
            </a:r>
            <a:r>
              <a:rPr lang="nl-NL" dirty="0"/>
              <a:t> 3: </a:t>
            </a:r>
            <a:r>
              <a:rPr lang="nl-NL"/>
              <a:t>Selecting</a:t>
            </a:r>
            <a:r>
              <a:rPr lang="nl-NL" dirty="0"/>
              <a:t> </a:t>
            </a:r>
            <a:r>
              <a:rPr lang="nl-NL" dirty="0" err="1"/>
              <a:t>Methods</a:t>
            </a:r>
            <a:r>
              <a:rPr lang="nl-NL" dirty="0"/>
              <a:t> of </a:t>
            </a:r>
            <a:r>
              <a:rPr lang="nl-NL" dirty="0" err="1"/>
              <a:t>Measurement</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25</a:t>
            </a:fld>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22" y="1772816"/>
            <a:ext cx="5932411" cy="484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kstvak 27"/>
          <p:cNvSpPr txBox="1"/>
          <p:nvPr/>
        </p:nvSpPr>
        <p:spPr>
          <a:xfrm>
            <a:off x="6668414" y="6029407"/>
            <a:ext cx="2160239" cy="707886"/>
          </a:xfrm>
          <a:prstGeom prst="rect">
            <a:avLst/>
          </a:prstGeom>
          <a:noFill/>
        </p:spPr>
        <p:txBody>
          <a:bodyPr wrap="square" rtlCol="0">
            <a:spAutoFit/>
          </a:bodyPr>
          <a:lstStyle/>
          <a:p>
            <a:r>
              <a:rPr lang="en-GB" sz="2000" dirty="0">
                <a:solidFill>
                  <a:srgbClr val="C00000"/>
                </a:solidFill>
                <a:latin typeface="Calibri" panose="020F0502020204030204" pitchFamily="34" charset="0"/>
              </a:rPr>
              <a:t>Assessing the</a:t>
            </a:r>
          </a:p>
          <a:p>
            <a:r>
              <a:rPr lang="nl-NL" sz="2000" dirty="0">
                <a:solidFill>
                  <a:srgbClr val="C00000"/>
                </a:solidFill>
                <a:latin typeface="Calibri" panose="020F0502020204030204" pitchFamily="34" charset="0"/>
              </a:rPr>
              <a:t>Policy Options</a:t>
            </a:r>
            <a:endParaRPr lang="en-GB" sz="2000" dirty="0">
              <a:solidFill>
                <a:srgbClr val="C00000"/>
              </a:solidFill>
              <a:latin typeface="Calibri" panose="020F0502020204030204" pitchFamily="34" charset="0"/>
            </a:endParaRPr>
          </a:p>
        </p:txBody>
      </p:sp>
      <p:sp>
        <p:nvSpPr>
          <p:cNvPr id="29" name="Ovaal 28"/>
          <p:cNvSpPr/>
          <p:nvPr/>
        </p:nvSpPr>
        <p:spPr bwMode="auto">
          <a:xfrm rot="9781804">
            <a:off x="2531874" y="4529890"/>
            <a:ext cx="5101459" cy="207754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9" name="Afbeelding 8">
            <a:extLst>
              <a:ext uri="{FF2B5EF4-FFF2-40B4-BE49-F238E27FC236}">
                <a16:creationId xmlns:a16="http://schemas.microsoft.com/office/drawing/2014/main" id="{3225338D-95C1-44EE-B658-17B5CFC1D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11" name="Afbeelding 10">
            <a:extLst>
              <a:ext uri="{FF2B5EF4-FFF2-40B4-BE49-F238E27FC236}">
                <a16:creationId xmlns:a16="http://schemas.microsoft.com/office/drawing/2014/main" id="{60C075B9-A75D-480B-B0BA-FEC50AA08029}"/>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009968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987824" y="2636912"/>
            <a:ext cx="5508475" cy="3024336"/>
          </a:xfrm>
        </p:spPr>
        <p:txBody>
          <a:bodyPr/>
          <a:lstStyle/>
          <a:p>
            <a:pPr>
              <a:spcBef>
                <a:spcPts val="1200"/>
              </a:spcBef>
            </a:pPr>
            <a:r>
              <a:rPr lang="en-US" sz="4400" dirty="0"/>
              <a:t>Costs</a:t>
            </a:r>
          </a:p>
          <a:p>
            <a:pPr>
              <a:spcBef>
                <a:spcPts val="1200"/>
              </a:spcBef>
            </a:pPr>
            <a:endParaRPr lang="en-US" sz="800" dirty="0"/>
          </a:p>
          <a:p>
            <a:pPr>
              <a:spcBef>
                <a:spcPts val="1200"/>
              </a:spcBef>
            </a:pPr>
            <a:r>
              <a:rPr lang="en-US" sz="4400" dirty="0"/>
              <a:t>Benefits</a:t>
            </a:r>
          </a:p>
          <a:p>
            <a:endParaRPr lang="nl-NL" sz="4400" dirty="0"/>
          </a:p>
          <a:p>
            <a:endParaRPr lang="en-GB" sz="4400" dirty="0"/>
          </a:p>
          <a:p>
            <a:endParaRPr lang="en-GB" sz="4400"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26</a:t>
            </a:fld>
            <a:endParaRPr lang="es-ES" dirty="0"/>
          </a:p>
        </p:txBody>
      </p:sp>
      <p:pic>
        <p:nvPicPr>
          <p:cNvPr id="9" name="Afbeelding 8">
            <a:extLst>
              <a:ext uri="{FF2B5EF4-FFF2-40B4-BE49-F238E27FC236}">
                <a16:creationId xmlns:a16="http://schemas.microsoft.com/office/drawing/2014/main" id="{A5F1EEAA-9DF2-433A-86F2-255EC977C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sp>
        <p:nvSpPr>
          <p:cNvPr id="8" name="Titel 1">
            <a:extLst>
              <a:ext uri="{FF2B5EF4-FFF2-40B4-BE49-F238E27FC236}">
                <a16:creationId xmlns:a16="http://schemas.microsoft.com/office/drawing/2014/main" id="{4EFF8249-08CD-4373-BE76-0523C5930706}"/>
              </a:ext>
            </a:extLst>
          </p:cNvPr>
          <p:cNvSpPr txBox="1">
            <a:spLocks/>
          </p:cNvSpPr>
          <p:nvPr/>
        </p:nvSpPr>
        <p:spPr bwMode="auto">
          <a:xfrm>
            <a:off x="647700" y="1221864"/>
            <a:ext cx="7848600" cy="10550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Assessing</a:t>
            </a:r>
            <a:r>
              <a:rPr lang="nl-NL" kern="0" dirty="0"/>
              <a:t> </a:t>
            </a:r>
            <a:r>
              <a:rPr lang="nl-NL" kern="0" dirty="0" err="1"/>
              <a:t>the</a:t>
            </a:r>
            <a:r>
              <a:rPr lang="nl-NL" kern="0" dirty="0"/>
              <a:t> Impact of Policy Options</a:t>
            </a:r>
          </a:p>
          <a:p>
            <a:r>
              <a:rPr lang="nl-NL" kern="0" dirty="0" err="1"/>
              <a:t>by</a:t>
            </a:r>
            <a:r>
              <a:rPr lang="nl-NL" kern="0" dirty="0"/>
              <a:t> </a:t>
            </a:r>
            <a:r>
              <a:rPr lang="nl-NL" kern="0" dirty="0" err="1"/>
              <a:t>Use</a:t>
            </a:r>
            <a:r>
              <a:rPr lang="nl-NL" kern="0" dirty="0"/>
              <a:t> of </a:t>
            </a:r>
            <a:r>
              <a:rPr lang="nl-NL" kern="0" dirty="0" err="1"/>
              <a:t>Methods</a:t>
            </a:r>
            <a:r>
              <a:rPr lang="nl-NL" kern="0" dirty="0"/>
              <a:t> of </a:t>
            </a:r>
            <a:r>
              <a:rPr lang="nl-NL" kern="0" dirty="0" err="1"/>
              <a:t>Measurement</a:t>
            </a:r>
            <a:endParaRPr lang="en-GB" kern="0" dirty="0"/>
          </a:p>
        </p:txBody>
      </p:sp>
      <p:pic>
        <p:nvPicPr>
          <p:cNvPr id="7" name="Afbeelding 6">
            <a:extLst>
              <a:ext uri="{FF2B5EF4-FFF2-40B4-BE49-F238E27FC236}">
                <a16:creationId xmlns:a16="http://schemas.microsoft.com/office/drawing/2014/main" id="{76D3A09F-150F-48F9-A377-7D7CDDF694B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66660"/>
            <a:ext cx="2788568" cy="1030092"/>
          </a:xfrm>
          <a:prstGeom prst="rect">
            <a:avLst/>
          </a:prstGeom>
        </p:spPr>
      </p:pic>
    </p:spTree>
    <p:extLst>
      <p:ext uri="{BB962C8B-B14F-4D97-AF65-F5344CB8AC3E}">
        <p14:creationId xmlns:p14="http://schemas.microsoft.com/office/powerpoint/2010/main" val="354614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4512" y="2088232"/>
            <a:ext cx="7951787" cy="3429000"/>
          </a:xfrm>
        </p:spPr>
        <p:txBody>
          <a:bodyPr/>
          <a:lstStyle/>
          <a:p>
            <a:pPr>
              <a:spcBef>
                <a:spcPts val="1200"/>
              </a:spcBef>
            </a:pPr>
            <a:r>
              <a:rPr lang="en-US" dirty="0"/>
              <a:t>Calculating costs of regulation is important, because there is almost always </a:t>
            </a:r>
            <a:r>
              <a:rPr lang="en-US" b="1" dirty="0"/>
              <a:t>‘more than meets the eye’</a:t>
            </a:r>
            <a:r>
              <a:rPr lang="en-US" dirty="0"/>
              <a:t>: more to cost than just the obvious costs in order to comply with regulations, such as license fees, registration fees and application costs. </a:t>
            </a:r>
          </a:p>
          <a:p>
            <a:pPr>
              <a:spcBef>
                <a:spcPts val="1200"/>
              </a:spcBef>
            </a:pPr>
            <a:r>
              <a:rPr lang="en-US" b="1" dirty="0"/>
              <a:t>Less obvious costs </a:t>
            </a:r>
            <a:r>
              <a:rPr lang="en-US" dirty="0"/>
              <a:t>of compliance incurred by businesses are for example travel time, waiting time, frequency of contact with government officials, re-submitting of data, collecting relevant documents, receiving and coordinating inspections.</a:t>
            </a:r>
          </a:p>
          <a:p>
            <a:pPr>
              <a:spcBef>
                <a:spcPts val="1200"/>
              </a:spcBef>
            </a:pPr>
            <a:r>
              <a:rPr lang="en-US" dirty="0"/>
              <a:t>Calculating costs allows for a sector-wise insight of regulatory costs. Government may know the implications of their regulations on an individual business level, in terms of understanding the compliance process its regulation imposes. However, government often is not aware of the extrapolated </a:t>
            </a:r>
            <a:r>
              <a:rPr lang="en-US" b="1" dirty="0"/>
              <a:t>sector-wise effects</a:t>
            </a:r>
            <a:r>
              <a:rPr lang="en-US" dirty="0"/>
              <a:t>.</a:t>
            </a:r>
          </a:p>
          <a:p>
            <a:endParaRPr lang="nl-NL" dirty="0"/>
          </a:p>
          <a:p>
            <a:endParaRPr lang="en-GB" dirty="0"/>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27</a:t>
            </a:fld>
            <a:endParaRPr lang="es-ES" dirty="0"/>
          </a:p>
        </p:txBody>
      </p:sp>
      <p:pic>
        <p:nvPicPr>
          <p:cNvPr id="9" name="Afbeelding 8">
            <a:extLst>
              <a:ext uri="{FF2B5EF4-FFF2-40B4-BE49-F238E27FC236}">
                <a16:creationId xmlns:a16="http://schemas.microsoft.com/office/drawing/2014/main" id="{A5F1EEAA-9DF2-433A-86F2-255EC977C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sp>
        <p:nvSpPr>
          <p:cNvPr id="8" name="Titel 1">
            <a:extLst>
              <a:ext uri="{FF2B5EF4-FFF2-40B4-BE49-F238E27FC236}">
                <a16:creationId xmlns:a16="http://schemas.microsoft.com/office/drawing/2014/main" id="{4EFF8249-08CD-4373-BE76-0523C5930706}"/>
              </a:ext>
            </a:extLst>
          </p:cNvPr>
          <p:cNvSpPr txBox="1">
            <a:spLocks/>
          </p:cNvSpPr>
          <p:nvPr/>
        </p:nvSpPr>
        <p:spPr bwMode="auto">
          <a:xfrm>
            <a:off x="647700" y="1128279"/>
            <a:ext cx="7848600" cy="10550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Why</a:t>
            </a:r>
            <a:r>
              <a:rPr lang="nl-NL" kern="0" dirty="0"/>
              <a:t> Does </a:t>
            </a:r>
            <a:r>
              <a:rPr lang="nl-NL" kern="0" dirty="0" err="1"/>
              <a:t>Cost</a:t>
            </a:r>
            <a:r>
              <a:rPr lang="nl-NL" kern="0" dirty="0"/>
              <a:t> Assessment Matter?</a:t>
            </a:r>
            <a:endParaRPr lang="en-GB" kern="0" dirty="0"/>
          </a:p>
        </p:txBody>
      </p:sp>
      <p:pic>
        <p:nvPicPr>
          <p:cNvPr id="7" name="Afbeelding 6">
            <a:extLst>
              <a:ext uri="{FF2B5EF4-FFF2-40B4-BE49-F238E27FC236}">
                <a16:creationId xmlns:a16="http://schemas.microsoft.com/office/drawing/2014/main" id="{76D3A09F-150F-48F9-A377-7D7CDDF694B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66660"/>
            <a:ext cx="2788568" cy="1030092"/>
          </a:xfrm>
          <a:prstGeom prst="rect">
            <a:avLst/>
          </a:prstGeom>
        </p:spPr>
      </p:pic>
    </p:spTree>
    <p:extLst>
      <p:ext uri="{BB962C8B-B14F-4D97-AF65-F5344CB8AC3E}">
        <p14:creationId xmlns:p14="http://schemas.microsoft.com/office/powerpoint/2010/main" val="89405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196752"/>
            <a:ext cx="7848600" cy="1055008"/>
          </a:xfrm>
        </p:spPr>
        <p:txBody>
          <a:bodyPr/>
          <a:lstStyle/>
          <a:p>
            <a:r>
              <a:rPr lang="nl-NL" dirty="0" err="1"/>
              <a:t>Why</a:t>
            </a:r>
            <a:r>
              <a:rPr lang="nl-NL" dirty="0"/>
              <a:t> Does </a:t>
            </a:r>
            <a:r>
              <a:rPr lang="nl-NL" dirty="0" err="1"/>
              <a:t>Cost</a:t>
            </a:r>
            <a:r>
              <a:rPr lang="nl-NL" dirty="0"/>
              <a:t> Assessment Matter?</a:t>
            </a:r>
            <a:endParaRPr lang="en-GB" dirty="0"/>
          </a:p>
        </p:txBody>
      </p:sp>
      <p:sp>
        <p:nvSpPr>
          <p:cNvPr id="5" name="Tijdelijke aanduiding voor dianummer 4"/>
          <p:cNvSpPr>
            <a:spLocks noGrp="1"/>
          </p:cNvSpPr>
          <p:nvPr>
            <p:ph type="sldNum" sz="quarter" idx="11"/>
          </p:nvPr>
        </p:nvSpPr>
        <p:spPr>
          <a:xfrm>
            <a:off x="6934200" y="7056784"/>
            <a:ext cx="1886272" cy="260648"/>
          </a:xfrm>
        </p:spPr>
        <p:txBody>
          <a:bodyPr/>
          <a:lstStyle/>
          <a:p>
            <a:pPr>
              <a:defRPr/>
            </a:pPr>
            <a:fld id="{014CCBCC-5023-42FE-961C-CA80C0F1F01F}" type="slidenum">
              <a:rPr lang="es-ES" smtClean="0"/>
              <a:pPr>
                <a:defRPr/>
              </a:pPr>
              <a:t>28</a:t>
            </a:fld>
            <a:endParaRPr lang="es-ES" dirty="0"/>
          </a:p>
        </p:txBody>
      </p:sp>
      <p:sp>
        <p:nvSpPr>
          <p:cNvPr id="10" name="Gelijkbenige driehoek 9"/>
          <p:cNvSpPr/>
          <p:nvPr/>
        </p:nvSpPr>
        <p:spPr bwMode="auto">
          <a:xfrm>
            <a:off x="4067944" y="2204864"/>
            <a:ext cx="2952328" cy="4176464"/>
          </a:xfrm>
          <a:prstGeom prs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1" name="Gelijkbenige driehoek 10"/>
          <p:cNvSpPr/>
          <p:nvPr/>
        </p:nvSpPr>
        <p:spPr bwMode="auto">
          <a:xfrm>
            <a:off x="1775301" y="2611800"/>
            <a:ext cx="5460995" cy="3816424"/>
          </a:xfrm>
          <a:prstGeom prst="triangl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3" name="Vrije vorm 22"/>
          <p:cNvSpPr/>
          <p:nvPr/>
        </p:nvSpPr>
        <p:spPr bwMode="auto">
          <a:xfrm>
            <a:off x="300446" y="3412031"/>
            <a:ext cx="8451668" cy="418023"/>
          </a:xfrm>
          <a:custGeom>
            <a:avLst/>
            <a:gdLst>
              <a:gd name="connsiteX0" fmla="*/ 0 w 8451668"/>
              <a:gd name="connsiteY0" fmla="*/ 130640 h 418023"/>
              <a:gd name="connsiteX1" fmla="*/ 287383 w 8451668"/>
              <a:gd name="connsiteY1" fmla="*/ 391897 h 418023"/>
              <a:gd name="connsiteX2" fmla="*/ 836023 w 8451668"/>
              <a:gd name="connsiteY2" fmla="*/ 117577 h 418023"/>
              <a:gd name="connsiteX3" fmla="*/ 1384663 w 8451668"/>
              <a:gd name="connsiteY3" fmla="*/ 287394 h 418023"/>
              <a:gd name="connsiteX4" fmla="*/ 2168434 w 8451668"/>
              <a:gd name="connsiteY4" fmla="*/ 156766 h 418023"/>
              <a:gd name="connsiteX5" fmla="*/ 2625634 w 8451668"/>
              <a:gd name="connsiteY5" fmla="*/ 378834 h 418023"/>
              <a:gd name="connsiteX6" fmla="*/ 3448594 w 8451668"/>
              <a:gd name="connsiteY6" fmla="*/ 104514 h 418023"/>
              <a:gd name="connsiteX7" fmla="*/ 4049485 w 8451668"/>
              <a:gd name="connsiteY7" fmla="*/ 378834 h 418023"/>
              <a:gd name="connsiteX8" fmla="*/ 4794068 w 8451668"/>
              <a:gd name="connsiteY8" fmla="*/ 287394 h 418023"/>
              <a:gd name="connsiteX9" fmla="*/ 5447211 w 8451668"/>
              <a:gd name="connsiteY9" fmla="*/ 352708 h 418023"/>
              <a:gd name="connsiteX10" fmla="*/ 5930537 w 8451668"/>
              <a:gd name="connsiteY10" fmla="*/ 11 h 418023"/>
              <a:gd name="connsiteX11" fmla="*/ 7184571 w 8451668"/>
              <a:gd name="connsiteY11" fmla="*/ 365771 h 418023"/>
              <a:gd name="connsiteX12" fmla="*/ 8007531 w 8451668"/>
              <a:gd name="connsiteY12" fmla="*/ 261268 h 418023"/>
              <a:gd name="connsiteX13" fmla="*/ 8451668 w 8451668"/>
              <a:gd name="connsiteY13" fmla="*/ 418023 h 41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51668" h="418023">
                <a:moveTo>
                  <a:pt x="0" y="130640"/>
                </a:moveTo>
                <a:cubicBezTo>
                  <a:pt x="74023" y="262357"/>
                  <a:pt x="148046" y="394074"/>
                  <a:pt x="287383" y="391897"/>
                </a:cubicBezTo>
                <a:cubicBezTo>
                  <a:pt x="426720" y="389720"/>
                  <a:pt x="653143" y="134994"/>
                  <a:pt x="836023" y="117577"/>
                </a:cubicBezTo>
                <a:cubicBezTo>
                  <a:pt x="1018903" y="100160"/>
                  <a:pt x="1162595" y="280863"/>
                  <a:pt x="1384663" y="287394"/>
                </a:cubicBezTo>
                <a:cubicBezTo>
                  <a:pt x="1606731" y="293925"/>
                  <a:pt x="1961606" y="141526"/>
                  <a:pt x="2168434" y="156766"/>
                </a:cubicBezTo>
                <a:cubicBezTo>
                  <a:pt x="2375262" y="172006"/>
                  <a:pt x="2412274" y="387543"/>
                  <a:pt x="2625634" y="378834"/>
                </a:cubicBezTo>
                <a:cubicBezTo>
                  <a:pt x="2838994" y="370125"/>
                  <a:pt x="3211286" y="104514"/>
                  <a:pt x="3448594" y="104514"/>
                </a:cubicBezTo>
                <a:cubicBezTo>
                  <a:pt x="3685902" y="104514"/>
                  <a:pt x="3825239" y="348354"/>
                  <a:pt x="4049485" y="378834"/>
                </a:cubicBezTo>
                <a:cubicBezTo>
                  <a:pt x="4273731" y="409314"/>
                  <a:pt x="4561114" y="291748"/>
                  <a:pt x="4794068" y="287394"/>
                </a:cubicBezTo>
                <a:cubicBezTo>
                  <a:pt x="5027022" y="283040"/>
                  <a:pt x="5257799" y="400605"/>
                  <a:pt x="5447211" y="352708"/>
                </a:cubicBezTo>
                <a:cubicBezTo>
                  <a:pt x="5636623" y="304811"/>
                  <a:pt x="5640977" y="-2166"/>
                  <a:pt x="5930537" y="11"/>
                </a:cubicBezTo>
                <a:cubicBezTo>
                  <a:pt x="6220097" y="2188"/>
                  <a:pt x="6838405" y="322228"/>
                  <a:pt x="7184571" y="365771"/>
                </a:cubicBezTo>
                <a:cubicBezTo>
                  <a:pt x="7530737" y="409314"/>
                  <a:pt x="7796348" y="252559"/>
                  <a:pt x="8007531" y="261268"/>
                </a:cubicBezTo>
                <a:cubicBezTo>
                  <a:pt x="8218714" y="269977"/>
                  <a:pt x="8335191" y="344000"/>
                  <a:pt x="8451668" y="418023"/>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21" name="Afbeelding 20">
            <a:extLst>
              <a:ext uri="{FF2B5EF4-FFF2-40B4-BE49-F238E27FC236}">
                <a16:creationId xmlns:a16="http://schemas.microsoft.com/office/drawing/2014/main" id="{36378034-9E1E-4F5F-A0E4-6635B578D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9" name="Afbeelding 8">
            <a:extLst>
              <a:ext uri="{FF2B5EF4-FFF2-40B4-BE49-F238E27FC236}">
                <a16:creationId xmlns:a16="http://schemas.microsoft.com/office/drawing/2014/main" id="{1CA70081-1699-44C6-9A61-F7A0077C7B3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643764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124744"/>
            <a:ext cx="7848600" cy="1055008"/>
          </a:xfrm>
        </p:spPr>
        <p:txBody>
          <a:bodyPr/>
          <a:lstStyle/>
          <a:p>
            <a:r>
              <a:rPr lang="nl-NL" dirty="0" err="1"/>
              <a:t>Why</a:t>
            </a:r>
            <a:r>
              <a:rPr lang="nl-NL" dirty="0"/>
              <a:t> Does </a:t>
            </a:r>
            <a:r>
              <a:rPr lang="nl-NL" dirty="0" err="1"/>
              <a:t>Cost</a:t>
            </a:r>
            <a:r>
              <a:rPr lang="nl-NL" dirty="0"/>
              <a:t> Analysis Matter?</a:t>
            </a:r>
            <a:br>
              <a:rPr lang="nl-NL" dirty="0"/>
            </a:br>
            <a:r>
              <a:rPr lang="nl-NL" dirty="0" err="1"/>
              <a:t>Example</a:t>
            </a:r>
            <a:r>
              <a:rPr lang="nl-NL" dirty="0"/>
              <a:t>: The </a:t>
            </a:r>
            <a:r>
              <a:rPr lang="nl-NL" dirty="0" err="1"/>
              <a:t>Costs</a:t>
            </a:r>
            <a:r>
              <a:rPr lang="nl-NL" dirty="0"/>
              <a:t> of Airport Security </a:t>
            </a:r>
            <a:r>
              <a:rPr lang="nl-NL" dirty="0" err="1"/>
              <a:t>Regulation</a:t>
            </a:r>
            <a:endParaRPr lang="en-GB" dirty="0"/>
          </a:p>
        </p:txBody>
      </p:sp>
      <p:sp>
        <p:nvSpPr>
          <p:cNvPr id="5" name="Tijdelijke aanduiding voor dianummer 4"/>
          <p:cNvSpPr>
            <a:spLocks noGrp="1"/>
          </p:cNvSpPr>
          <p:nvPr>
            <p:ph type="sldNum" sz="quarter" idx="11"/>
          </p:nvPr>
        </p:nvSpPr>
        <p:spPr>
          <a:xfrm>
            <a:off x="6934200" y="7272808"/>
            <a:ext cx="1886272" cy="260648"/>
          </a:xfrm>
        </p:spPr>
        <p:txBody>
          <a:bodyPr/>
          <a:lstStyle/>
          <a:p>
            <a:pPr>
              <a:defRPr/>
            </a:pPr>
            <a:fld id="{014CCBCC-5023-42FE-961C-CA80C0F1F01F}" type="slidenum">
              <a:rPr lang="es-ES" smtClean="0"/>
              <a:pPr>
                <a:defRPr/>
              </a:pPr>
              <a:t>29</a:t>
            </a:fld>
            <a:endParaRPr lang="es-ES" dirty="0"/>
          </a:p>
        </p:txBody>
      </p:sp>
      <p:sp>
        <p:nvSpPr>
          <p:cNvPr id="10" name="Gelijkbenige driehoek 9"/>
          <p:cNvSpPr/>
          <p:nvPr/>
        </p:nvSpPr>
        <p:spPr bwMode="auto">
          <a:xfrm>
            <a:off x="4067944" y="2420888"/>
            <a:ext cx="2952328" cy="4176464"/>
          </a:xfrm>
          <a:prstGeom prs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1" name="Gelijkbenige driehoek 10"/>
          <p:cNvSpPr/>
          <p:nvPr/>
        </p:nvSpPr>
        <p:spPr bwMode="auto">
          <a:xfrm>
            <a:off x="1775301" y="2636912"/>
            <a:ext cx="5460995" cy="3816424"/>
          </a:xfrm>
          <a:prstGeom prst="triangl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cxnSp>
        <p:nvCxnSpPr>
          <p:cNvPr id="13" name="Rechte verbindingslijn 12"/>
          <p:cNvCxnSpPr/>
          <p:nvPr/>
        </p:nvCxnSpPr>
        <p:spPr bwMode="auto">
          <a:xfrm>
            <a:off x="3203848" y="4437112"/>
            <a:ext cx="2592288" cy="0"/>
          </a:xfrm>
          <a:prstGeom prst="line">
            <a:avLst/>
          </a:prstGeom>
          <a:noFill/>
          <a:ln w="15875" cap="flat" cmpd="sng" algn="ctr">
            <a:solidFill>
              <a:schemeClr val="tx1"/>
            </a:solidFill>
            <a:prstDash val="solid"/>
            <a:round/>
            <a:headEnd type="none" w="med" len="med"/>
            <a:tailEnd type="none" w="med" len="med"/>
          </a:ln>
          <a:effectLst/>
        </p:spPr>
      </p:cxnSp>
      <p:cxnSp>
        <p:nvCxnSpPr>
          <p:cNvPr id="14" name="Rechte verbindingslijn 13"/>
          <p:cNvCxnSpPr/>
          <p:nvPr/>
        </p:nvCxnSpPr>
        <p:spPr bwMode="auto">
          <a:xfrm>
            <a:off x="2699792" y="5157192"/>
            <a:ext cx="3600400" cy="0"/>
          </a:xfrm>
          <a:prstGeom prst="line">
            <a:avLst/>
          </a:prstGeom>
          <a:noFill/>
          <a:ln w="15875" cap="flat" cmpd="sng" algn="ctr">
            <a:solidFill>
              <a:schemeClr val="tx1"/>
            </a:solidFill>
            <a:prstDash val="solid"/>
            <a:round/>
            <a:headEnd type="none" w="med" len="med"/>
            <a:tailEnd type="none" w="med" len="med"/>
          </a:ln>
          <a:effectLst/>
        </p:spPr>
      </p:cxnSp>
      <p:sp>
        <p:nvSpPr>
          <p:cNvPr id="23" name="Vrije vorm 22"/>
          <p:cNvSpPr/>
          <p:nvPr/>
        </p:nvSpPr>
        <p:spPr bwMode="auto">
          <a:xfrm>
            <a:off x="300446" y="3437143"/>
            <a:ext cx="8451668" cy="418023"/>
          </a:xfrm>
          <a:custGeom>
            <a:avLst/>
            <a:gdLst>
              <a:gd name="connsiteX0" fmla="*/ 0 w 8451668"/>
              <a:gd name="connsiteY0" fmla="*/ 130640 h 418023"/>
              <a:gd name="connsiteX1" fmla="*/ 287383 w 8451668"/>
              <a:gd name="connsiteY1" fmla="*/ 391897 h 418023"/>
              <a:gd name="connsiteX2" fmla="*/ 836023 w 8451668"/>
              <a:gd name="connsiteY2" fmla="*/ 117577 h 418023"/>
              <a:gd name="connsiteX3" fmla="*/ 1384663 w 8451668"/>
              <a:gd name="connsiteY3" fmla="*/ 287394 h 418023"/>
              <a:gd name="connsiteX4" fmla="*/ 2168434 w 8451668"/>
              <a:gd name="connsiteY4" fmla="*/ 156766 h 418023"/>
              <a:gd name="connsiteX5" fmla="*/ 2625634 w 8451668"/>
              <a:gd name="connsiteY5" fmla="*/ 378834 h 418023"/>
              <a:gd name="connsiteX6" fmla="*/ 3448594 w 8451668"/>
              <a:gd name="connsiteY6" fmla="*/ 104514 h 418023"/>
              <a:gd name="connsiteX7" fmla="*/ 4049485 w 8451668"/>
              <a:gd name="connsiteY7" fmla="*/ 378834 h 418023"/>
              <a:gd name="connsiteX8" fmla="*/ 4794068 w 8451668"/>
              <a:gd name="connsiteY8" fmla="*/ 287394 h 418023"/>
              <a:gd name="connsiteX9" fmla="*/ 5447211 w 8451668"/>
              <a:gd name="connsiteY9" fmla="*/ 352708 h 418023"/>
              <a:gd name="connsiteX10" fmla="*/ 5930537 w 8451668"/>
              <a:gd name="connsiteY10" fmla="*/ 11 h 418023"/>
              <a:gd name="connsiteX11" fmla="*/ 7184571 w 8451668"/>
              <a:gd name="connsiteY11" fmla="*/ 365771 h 418023"/>
              <a:gd name="connsiteX12" fmla="*/ 8007531 w 8451668"/>
              <a:gd name="connsiteY12" fmla="*/ 261268 h 418023"/>
              <a:gd name="connsiteX13" fmla="*/ 8451668 w 8451668"/>
              <a:gd name="connsiteY13" fmla="*/ 418023 h 41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51668" h="418023">
                <a:moveTo>
                  <a:pt x="0" y="130640"/>
                </a:moveTo>
                <a:cubicBezTo>
                  <a:pt x="74023" y="262357"/>
                  <a:pt x="148046" y="394074"/>
                  <a:pt x="287383" y="391897"/>
                </a:cubicBezTo>
                <a:cubicBezTo>
                  <a:pt x="426720" y="389720"/>
                  <a:pt x="653143" y="134994"/>
                  <a:pt x="836023" y="117577"/>
                </a:cubicBezTo>
                <a:cubicBezTo>
                  <a:pt x="1018903" y="100160"/>
                  <a:pt x="1162595" y="280863"/>
                  <a:pt x="1384663" y="287394"/>
                </a:cubicBezTo>
                <a:cubicBezTo>
                  <a:pt x="1606731" y="293925"/>
                  <a:pt x="1961606" y="141526"/>
                  <a:pt x="2168434" y="156766"/>
                </a:cubicBezTo>
                <a:cubicBezTo>
                  <a:pt x="2375262" y="172006"/>
                  <a:pt x="2412274" y="387543"/>
                  <a:pt x="2625634" y="378834"/>
                </a:cubicBezTo>
                <a:cubicBezTo>
                  <a:pt x="2838994" y="370125"/>
                  <a:pt x="3211286" y="104514"/>
                  <a:pt x="3448594" y="104514"/>
                </a:cubicBezTo>
                <a:cubicBezTo>
                  <a:pt x="3685902" y="104514"/>
                  <a:pt x="3825239" y="348354"/>
                  <a:pt x="4049485" y="378834"/>
                </a:cubicBezTo>
                <a:cubicBezTo>
                  <a:pt x="4273731" y="409314"/>
                  <a:pt x="4561114" y="291748"/>
                  <a:pt x="4794068" y="287394"/>
                </a:cubicBezTo>
                <a:cubicBezTo>
                  <a:pt x="5027022" y="283040"/>
                  <a:pt x="5257799" y="400605"/>
                  <a:pt x="5447211" y="352708"/>
                </a:cubicBezTo>
                <a:cubicBezTo>
                  <a:pt x="5636623" y="304811"/>
                  <a:pt x="5640977" y="-2166"/>
                  <a:pt x="5930537" y="11"/>
                </a:cubicBezTo>
                <a:cubicBezTo>
                  <a:pt x="6220097" y="2188"/>
                  <a:pt x="6838405" y="322228"/>
                  <a:pt x="7184571" y="365771"/>
                </a:cubicBezTo>
                <a:cubicBezTo>
                  <a:pt x="7530737" y="409314"/>
                  <a:pt x="7796348" y="252559"/>
                  <a:pt x="8007531" y="261268"/>
                </a:cubicBezTo>
                <a:cubicBezTo>
                  <a:pt x="8218714" y="269977"/>
                  <a:pt x="8335191" y="344000"/>
                  <a:pt x="8451668" y="418023"/>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4" name="Tekstvak 23"/>
          <p:cNvSpPr txBox="1"/>
          <p:nvPr/>
        </p:nvSpPr>
        <p:spPr>
          <a:xfrm>
            <a:off x="5100153" y="2417480"/>
            <a:ext cx="3629519" cy="830997"/>
          </a:xfrm>
          <a:prstGeom prst="rect">
            <a:avLst/>
          </a:prstGeom>
          <a:noFill/>
        </p:spPr>
        <p:txBody>
          <a:bodyPr wrap="none" rtlCol="0">
            <a:spAutoFit/>
          </a:bodyPr>
          <a:lstStyle/>
          <a:p>
            <a:r>
              <a:rPr lang="nl-NL" sz="1600" dirty="0">
                <a:latin typeface="Candara" panose="020E0502030303020204" pitchFamily="34" charset="0"/>
              </a:rPr>
              <a:t>direct </a:t>
            </a:r>
            <a:r>
              <a:rPr lang="nl-NL" sz="1600" dirty="0" err="1">
                <a:latin typeface="Candara" panose="020E0502030303020204" pitchFamily="34" charset="0"/>
              </a:rPr>
              <a:t>costs</a:t>
            </a:r>
            <a:r>
              <a:rPr lang="nl-NL" sz="1600" dirty="0">
                <a:latin typeface="Candara" panose="020E0502030303020204" pitchFamily="34" charset="0"/>
              </a:rPr>
              <a:t> </a:t>
            </a:r>
          </a:p>
          <a:p>
            <a:r>
              <a:rPr lang="nl-NL" sz="1600" dirty="0">
                <a:latin typeface="Candara" panose="020E0502030303020204" pitchFamily="34" charset="0"/>
              </a:rPr>
              <a:t>Transportation Security Administration</a:t>
            </a:r>
          </a:p>
          <a:p>
            <a:r>
              <a:rPr lang="nl-NL" sz="1600" dirty="0">
                <a:latin typeface="Candara" panose="020E0502030303020204" pitchFamily="34" charset="0"/>
              </a:rPr>
              <a:t>USD 4.3 </a:t>
            </a:r>
            <a:r>
              <a:rPr lang="nl-NL" sz="1600" dirty="0" err="1">
                <a:latin typeface="Candara" panose="020E0502030303020204" pitchFamily="34" charset="0"/>
              </a:rPr>
              <a:t>billion</a:t>
            </a:r>
            <a:r>
              <a:rPr lang="nl-NL" sz="1600" dirty="0">
                <a:latin typeface="Candara" panose="020E0502030303020204" pitchFamily="34" charset="0"/>
              </a:rPr>
              <a:t> (2005) </a:t>
            </a:r>
            <a:endParaRPr lang="en-GB" sz="1600" dirty="0">
              <a:latin typeface="Candara" panose="020E0502030303020204" pitchFamily="34" charset="0"/>
            </a:endParaRPr>
          </a:p>
        </p:txBody>
      </p:sp>
      <p:sp>
        <p:nvSpPr>
          <p:cNvPr id="27" name="Tekstvak 26"/>
          <p:cNvSpPr txBox="1"/>
          <p:nvPr/>
        </p:nvSpPr>
        <p:spPr>
          <a:xfrm>
            <a:off x="3588524" y="3968985"/>
            <a:ext cx="1822935" cy="338554"/>
          </a:xfrm>
          <a:prstGeom prst="rect">
            <a:avLst/>
          </a:prstGeom>
          <a:noFill/>
        </p:spPr>
        <p:txBody>
          <a:bodyPr wrap="none" rtlCol="0">
            <a:spAutoFit/>
          </a:bodyPr>
          <a:lstStyle/>
          <a:p>
            <a:r>
              <a:rPr lang="nl-NL" sz="1600" dirty="0" err="1">
                <a:latin typeface="Candara" panose="020E0502030303020204" pitchFamily="34" charset="0"/>
              </a:rPr>
              <a:t>Reduced</a:t>
            </a:r>
            <a:r>
              <a:rPr lang="nl-NL" sz="1600" dirty="0">
                <a:latin typeface="Candara" panose="020E0502030303020204" pitchFamily="34" charset="0"/>
              </a:rPr>
              <a:t> air </a:t>
            </a:r>
            <a:r>
              <a:rPr lang="nl-NL" sz="1600" dirty="0" err="1">
                <a:latin typeface="Candara" panose="020E0502030303020204" pitchFamily="34" charset="0"/>
              </a:rPr>
              <a:t>travel</a:t>
            </a:r>
            <a:r>
              <a:rPr lang="nl-NL" sz="1600" dirty="0">
                <a:latin typeface="Candara" panose="020E0502030303020204" pitchFamily="34" charset="0"/>
              </a:rPr>
              <a:t> </a:t>
            </a:r>
            <a:endParaRPr lang="en-GB" sz="1600" dirty="0">
              <a:latin typeface="Candara" panose="020E0502030303020204" pitchFamily="34" charset="0"/>
            </a:endParaRPr>
          </a:p>
        </p:txBody>
      </p:sp>
      <p:sp>
        <p:nvSpPr>
          <p:cNvPr id="28" name="Tekstvak 27"/>
          <p:cNvSpPr txBox="1"/>
          <p:nvPr/>
        </p:nvSpPr>
        <p:spPr>
          <a:xfrm>
            <a:off x="3363942" y="4716433"/>
            <a:ext cx="2324675" cy="338554"/>
          </a:xfrm>
          <a:prstGeom prst="rect">
            <a:avLst/>
          </a:prstGeom>
          <a:noFill/>
        </p:spPr>
        <p:txBody>
          <a:bodyPr wrap="none" rtlCol="0">
            <a:spAutoFit/>
          </a:bodyPr>
          <a:lstStyle/>
          <a:p>
            <a:r>
              <a:rPr lang="nl-NL" sz="1600" dirty="0" err="1">
                <a:latin typeface="Candara" panose="020E0502030303020204" pitchFamily="34" charset="0"/>
              </a:rPr>
              <a:t>Increased</a:t>
            </a:r>
            <a:r>
              <a:rPr lang="nl-NL" sz="1600" dirty="0">
                <a:latin typeface="Candara" panose="020E0502030303020204" pitchFamily="34" charset="0"/>
              </a:rPr>
              <a:t> </a:t>
            </a:r>
            <a:r>
              <a:rPr lang="nl-NL" sz="1600" dirty="0" err="1">
                <a:latin typeface="Candara" panose="020E0502030303020204" pitchFamily="34" charset="0"/>
              </a:rPr>
              <a:t>waiting</a:t>
            </a:r>
            <a:r>
              <a:rPr lang="nl-NL" sz="1600" dirty="0">
                <a:latin typeface="Candara" panose="020E0502030303020204" pitchFamily="34" charset="0"/>
              </a:rPr>
              <a:t> </a:t>
            </a:r>
            <a:r>
              <a:rPr lang="nl-NL" sz="1600" dirty="0" err="1">
                <a:latin typeface="Candara" panose="020E0502030303020204" pitchFamily="34" charset="0"/>
              </a:rPr>
              <a:t>times</a:t>
            </a:r>
            <a:r>
              <a:rPr lang="nl-NL" sz="1600" dirty="0">
                <a:latin typeface="Candara" panose="020E0502030303020204" pitchFamily="34" charset="0"/>
              </a:rPr>
              <a:t> </a:t>
            </a:r>
            <a:endParaRPr lang="en-GB" sz="1600" dirty="0">
              <a:latin typeface="Candara" panose="020E0502030303020204" pitchFamily="34" charset="0"/>
            </a:endParaRPr>
          </a:p>
        </p:txBody>
      </p:sp>
      <p:sp>
        <p:nvSpPr>
          <p:cNvPr id="29" name="Tekstvak 28"/>
          <p:cNvSpPr txBox="1"/>
          <p:nvPr/>
        </p:nvSpPr>
        <p:spPr>
          <a:xfrm>
            <a:off x="2734837" y="5443483"/>
            <a:ext cx="3653564" cy="584775"/>
          </a:xfrm>
          <a:prstGeom prst="rect">
            <a:avLst/>
          </a:prstGeom>
          <a:noFill/>
        </p:spPr>
        <p:txBody>
          <a:bodyPr wrap="none" rtlCol="0">
            <a:spAutoFit/>
          </a:bodyPr>
          <a:lstStyle/>
          <a:p>
            <a:r>
              <a:rPr lang="nl-NL" sz="1600" dirty="0" err="1">
                <a:latin typeface="Candara" panose="020E0502030303020204" pitchFamily="34" charset="0"/>
              </a:rPr>
              <a:t>Increased</a:t>
            </a:r>
            <a:r>
              <a:rPr lang="nl-NL" sz="1600" dirty="0">
                <a:latin typeface="Candara" panose="020E0502030303020204" pitchFamily="34" charset="0"/>
              </a:rPr>
              <a:t> </a:t>
            </a:r>
            <a:r>
              <a:rPr lang="nl-NL" sz="1600" dirty="0" err="1">
                <a:latin typeface="Candara" panose="020E0502030303020204" pitchFamily="34" charset="0"/>
              </a:rPr>
              <a:t>fatalities</a:t>
            </a:r>
            <a:r>
              <a:rPr lang="nl-NL" sz="1600" dirty="0">
                <a:latin typeface="Candara" panose="020E0502030303020204" pitchFamily="34" charset="0"/>
              </a:rPr>
              <a:t>  </a:t>
            </a:r>
            <a:r>
              <a:rPr lang="nl-NL" sz="1600" dirty="0" err="1">
                <a:latin typeface="Candara" panose="020E0502030303020204" pitchFamily="34" charset="0"/>
              </a:rPr>
              <a:t>due</a:t>
            </a:r>
            <a:r>
              <a:rPr lang="nl-NL" sz="1600" dirty="0">
                <a:latin typeface="Candara" panose="020E0502030303020204" pitchFamily="34" charset="0"/>
              </a:rPr>
              <a:t> </a:t>
            </a:r>
            <a:r>
              <a:rPr lang="nl-NL" sz="1600" dirty="0" err="1">
                <a:latin typeface="Candara" panose="020E0502030303020204" pitchFamily="34" charset="0"/>
              </a:rPr>
              <a:t>to</a:t>
            </a:r>
            <a:r>
              <a:rPr lang="nl-NL" sz="1600" dirty="0">
                <a:latin typeface="Candara" panose="020E0502030303020204" pitchFamily="34" charset="0"/>
              </a:rPr>
              <a:t> </a:t>
            </a:r>
            <a:r>
              <a:rPr lang="nl-NL" sz="1600" dirty="0" err="1">
                <a:latin typeface="Candara" panose="020E0502030303020204" pitchFamily="34" charset="0"/>
              </a:rPr>
              <a:t>substitution</a:t>
            </a:r>
            <a:r>
              <a:rPr lang="nl-NL" sz="1600" dirty="0">
                <a:latin typeface="Candara" panose="020E0502030303020204" pitchFamily="34" charset="0"/>
              </a:rPr>
              <a:t> </a:t>
            </a:r>
          </a:p>
          <a:p>
            <a:r>
              <a:rPr lang="nl-NL" sz="1600" dirty="0">
                <a:latin typeface="Candara" panose="020E0502030303020204" pitchFamily="34" charset="0"/>
              </a:rPr>
              <a:t>from </a:t>
            </a:r>
            <a:r>
              <a:rPr lang="nl-NL" sz="1600" dirty="0" err="1">
                <a:latin typeface="Candara" panose="020E0502030303020204" pitchFamily="34" charset="0"/>
              </a:rPr>
              <a:t>flying</a:t>
            </a:r>
            <a:r>
              <a:rPr lang="nl-NL" sz="1600" dirty="0">
                <a:latin typeface="Candara" panose="020E0502030303020204" pitchFamily="34" charset="0"/>
              </a:rPr>
              <a:t> </a:t>
            </a:r>
            <a:r>
              <a:rPr lang="nl-NL" sz="1600" dirty="0" err="1">
                <a:latin typeface="Candara" panose="020E0502030303020204" pitchFamily="34" charset="0"/>
              </a:rPr>
              <a:t>to</a:t>
            </a:r>
            <a:r>
              <a:rPr lang="nl-NL" sz="1600" dirty="0">
                <a:latin typeface="Candara" panose="020E0502030303020204" pitchFamily="34" charset="0"/>
              </a:rPr>
              <a:t> </a:t>
            </a:r>
            <a:r>
              <a:rPr lang="nl-NL" sz="1600" dirty="0" err="1">
                <a:latin typeface="Candara" panose="020E0502030303020204" pitchFamily="34" charset="0"/>
              </a:rPr>
              <a:t>driving</a:t>
            </a:r>
            <a:r>
              <a:rPr lang="nl-NL" sz="1600" dirty="0">
                <a:latin typeface="Candara" panose="020E0502030303020204" pitchFamily="34" charset="0"/>
              </a:rPr>
              <a:t> </a:t>
            </a:r>
            <a:endParaRPr lang="en-GB" sz="1600" dirty="0">
              <a:latin typeface="Candara" panose="020E0502030303020204" pitchFamily="34" charset="0"/>
            </a:endParaRPr>
          </a:p>
        </p:txBody>
      </p:sp>
      <p:sp>
        <p:nvSpPr>
          <p:cNvPr id="30" name="Tekstvak 29"/>
          <p:cNvSpPr txBox="1"/>
          <p:nvPr/>
        </p:nvSpPr>
        <p:spPr>
          <a:xfrm>
            <a:off x="6176094" y="3974867"/>
            <a:ext cx="2145139" cy="338554"/>
          </a:xfrm>
          <a:prstGeom prst="rect">
            <a:avLst/>
          </a:prstGeom>
          <a:noFill/>
        </p:spPr>
        <p:txBody>
          <a:bodyPr wrap="none" rtlCol="0">
            <a:spAutoFit/>
          </a:bodyPr>
          <a:lstStyle/>
          <a:p>
            <a:r>
              <a:rPr lang="nl-NL" sz="1600" dirty="0">
                <a:latin typeface="Candara" panose="020E0502030303020204" pitchFamily="34" charset="0"/>
              </a:rPr>
              <a:t>USD 2.35 </a:t>
            </a:r>
            <a:r>
              <a:rPr lang="nl-NL" sz="1600" dirty="0" err="1">
                <a:latin typeface="Candara" panose="020E0502030303020204" pitchFamily="34" charset="0"/>
              </a:rPr>
              <a:t>billion</a:t>
            </a:r>
            <a:r>
              <a:rPr lang="nl-NL" sz="1600" dirty="0">
                <a:latin typeface="Candara" panose="020E0502030303020204" pitchFamily="34" charset="0"/>
              </a:rPr>
              <a:t> (2005)</a:t>
            </a:r>
            <a:endParaRPr lang="en-GB" sz="1600" dirty="0">
              <a:latin typeface="Candara" panose="020E0502030303020204" pitchFamily="34" charset="0"/>
            </a:endParaRPr>
          </a:p>
        </p:txBody>
      </p:sp>
      <p:sp>
        <p:nvSpPr>
          <p:cNvPr id="31" name="Tekstvak 30"/>
          <p:cNvSpPr txBox="1"/>
          <p:nvPr/>
        </p:nvSpPr>
        <p:spPr>
          <a:xfrm>
            <a:off x="6334446" y="4644800"/>
            <a:ext cx="2156360" cy="338554"/>
          </a:xfrm>
          <a:prstGeom prst="rect">
            <a:avLst/>
          </a:prstGeom>
          <a:noFill/>
        </p:spPr>
        <p:txBody>
          <a:bodyPr wrap="none" rtlCol="0">
            <a:spAutoFit/>
          </a:bodyPr>
          <a:lstStyle/>
          <a:p>
            <a:r>
              <a:rPr lang="nl-NL" sz="1600" dirty="0">
                <a:latin typeface="Candara" panose="020E0502030303020204" pitchFamily="34" charset="0"/>
              </a:rPr>
              <a:t>USD 2.76 </a:t>
            </a:r>
            <a:r>
              <a:rPr lang="nl-NL" sz="1600" dirty="0" err="1">
                <a:latin typeface="Candara" panose="020E0502030303020204" pitchFamily="34" charset="0"/>
              </a:rPr>
              <a:t>billion</a:t>
            </a:r>
            <a:r>
              <a:rPr lang="nl-NL" sz="1600" dirty="0">
                <a:latin typeface="Candara" panose="020E0502030303020204" pitchFamily="34" charset="0"/>
              </a:rPr>
              <a:t> (2005)</a:t>
            </a:r>
            <a:endParaRPr lang="en-GB" sz="1600" dirty="0">
              <a:latin typeface="Candara" panose="020E0502030303020204" pitchFamily="34" charset="0"/>
            </a:endParaRPr>
          </a:p>
        </p:txBody>
      </p:sp>
      <p:sp>
        <p:nvSpPr>
          <p:cNvPr id="32" name="Tekstvak 31"/>
          <p:cNvSpPr txBox="1"/>
          <p:nvPr/>
        </p:nvSpPr>
        <p:spPr>
          <a:xfrm>
            <a:off x="7058375" y="5388025"/>
            <a:ext cx="1790875" cy="584775"/>
          </a:xfrm>
          <a:prstGeom prst="rect">
            <a:avLst/>
          </a:prstGeom>
          <a:noFill/>
        </p:spPr>
        <p:txBody>
          <a:bodyPr wrap="none" rtlCol="0">
            <a:spAutoFit/>
          </a:bodyPr>
          <a:lstStyle/>
          <a:p>
            <a:r>
              <a:rPr lang="nl-NL" sz="1600" dirty="0">
                <a:latin typeface="Candara" panose="020E0502030303020204" pitchFamily="34" charset="0"/>
              </a:rPr>
              <a:t>116 </a:t>
            </a:r>
            <a:r>
              <a:rPr lang="nl-NL" sz="1600" dirty="0" err="1">
                <a:latin typeface="Candara" panose="020E0502030303020204" pitchFamily="34" charset="0"/>
              </a:rPr>
              <a:t>individuals</a:t>
            </a:r>
            <a:r>
              <a:rPr lang="nl-NL" sz="1600" dirty="0">
                <a:latin typeface="Candara" panose="020E0502030303020204" pitchFamily="34" charset="0"/>
              </a:rPr>
              <a:t> </a:t>
            </a:r>
          </a:p>
          <a:p>
            <a:r>
              <a:rPr lang="nl-NL" sz="1600" dirty="0">
                <a:latin typeface="Candara" panose="020E0502030303020204" pitchFamily="34" charset="0"/>
              </a:rPr>
              <a:t>(4th </a:t>
            </a:r>
            <a:r>
              <a:rPr lang="nl-NL" sz="1600" dirty="0" err="1">
                <a:latin typeface="Candara" panose="020E0502030303020204" pitchFamily="34" charset="0"/>
              </a:rPr>
              <a:t>quarter</a:t>
            </a:r>
            <a:r>
              <a:rPr lang="nl-NL" sz="1600" dirty="0">
                <a:latin typeface="Candara" panose="020E0502030303020204" pitchFamily="34" charset="0"/>
              </a:rPr>
              <a:t> 2002)</a:t>
            </a:r>
            <a:endParaRPr lang="en-GB" sz="1600" dirty="0">
              <a:latin typeface="Candara" panose="020E0502030303020204" pitchFamily="34" charset="0"/>
            </a:endParaRPr>
          </a:p>
        </p:txBody>
      </p:sp>
      <p:sp>
        <p:nvSpPr>
          <p:cNvPr id="33" name="Tekstvak 32"/>
          <p:cNvSpPr txBox="1"/>
          <p:nvPr/>
        </p:nvSpPr>
        <p:spPr>
          <a:xfrm>
            <a:off x="5037687" y="6536263"/>
            <a:ext cx="3793026" cy="246221"/>
          </a:xfrm>
          <a:prstGeom prst="rect">
            <a:avLst/>
          </a:prstGeom>
          <a:noFill/>
        </p:spPr>
        <p:txBody>
          <a:bodyPr wrap="none" rtlCol="0">
            <a:spAutoFit/>
          </a:bodyPr>
          <a:lstStyle/>
          <a:p>
            <a:r>
              <a:rPr lang="nl-NL" sz="1000" dirty="0">
                <a:latin typeface="Candara" panose="020E0502030303020204" pitchFamily="34" charset="0"/>
              </a:rPr>
              <a:t>Source: </a:t>
            </a:r>
            <a:r>
              <a:rPr lang="nl-NL" sz="1000" dirty="0" err="1">
                <a:latin typeface="Candara" panose="020E0502030303020204" pitchFamily="34" charset="0"/>
              </a:rPr>
              <a:t>Mercatus</a:t>
            </a:r>
            <a:r>
              <a:rPr lang="nl-NL" sz="1000" dirty="0">
                <a:latin typeface="Candara" panose="020E0502030303020204" pitchFamily="34" charset="0"/>
              </a:rPr>
              <a:t> Center, George Mason University, </a:t>
            </a:r>
            <a:r>
              <a:rPr lang="nl-NL" sz="1000" dirty="0" err="1">
                <a:latin typeface="Candara" panose="020E0502030303020204" pitchFamily="34" charset="0"/>
              </a:rPr>
              <a:t>Viriginia</a:t>
            </a:r>
            <a:r>
              <a:rPr lang="nl-NL" sz="1000" dirty="0">
                <a:latin typeface="Candara" panose="020E0502030303020204" pitchFamily="34" charset="0"/>
              </a:rPr>
              <a:t>, USA</a:t>
            </a:r>
            <a:endParaRPr lang="en-GB" sz="1000" dirty="0">
              <a:latin typeface="Candara" panose="020E0502030303020204" pitchFamily="34" charset="0"/>
            </a:endParaRPr>
          </a:p>
        </p:txBody>
      </p:sp>
      <p:pic>
        <p:nvPicPr>
          <p:cNvPr id="21" name="Afbeelding 20">
            <a:extLst>
              <a:ext uri="{FF2B5EF4-FFF2-40B4-BE49-F238E27FC236}">
                <a16:creationId xmlns:a16="http://schemas.microsoft.com/office/drawing/2014/main" id="{F9FC5999-8641-48FB-A1CA-6CCC0E3F3A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sp>
        <p:nvSpPr>
          <p:cNvPr id="3" name="Tekstvak 2">
            <a:extLst>
              <a:ext uri="{FF2B5EF4-FFF2-40B4-BE49-F238E27FC236}">
                <a16:creationId xmlns:a16="http://schemas.microsoft.com/office/drawing/2014/main" id="{B98B1BB1-231D-4745-8925-DF4975D94167}"/>
              </a:ext>
            </a:extLst>
          </p:cNvPr>
          <p:cNvSpPr txBox="1"/>
          <p:nvPr/>
        </p:nvSpPr>
        <p:spPr>
          <a:xfrm>
            <a:off x="63673" y="3902859"/>
            <a:ext cx="1844031" cy="369332"/>
          </a:xfrm>
          <a:prstGeom prst="rect">
            <a:avLst/>
          </a:prstGeom>
          <a:noFill/>
        </p:spPr>
        <p:txBody>
          <a:bodyPr wrap="none" rtlCol="0">
            <a:spAutoFit/>
          </a:bodyPr>
          <a:lstStyle/>
          <a:p>
            <a:r>
              <a:rPr lang="en-GB" sz="1800" dirty="0">
                <a:solidFill>
                  <a:srgbClr val="FF0000"/>
                </a:solidFill>
                <a:latin typeface="Calibri" panose="020F0502020204030204" pitchFamily="34" charset="0"/>
                <a:cs typeface="Calibri" panose="020F0502020204030204" pitchFamily="34" charset="0"/>
              </a:rPr>
              <a:t>People travel less</a:t>
            </a:r>
          </a:p>
        </p:txBody>
      </p:sp>
      <p:sp>
        <p:nvSpPr>
          <p:cNvPr id="20" name="Tekstvak 19">
            <a:extLst>
              <a:ext uri="{FF2B5EF4-FFF2-40B4-BE49-F238E27FC236}">
                <a16:creationId xmlns:a16="http://schemas.microsoft.com/office/drawing/2014/main" id="{F6663288-AD47-4546-B497-A695E2626480}"/>
              </a:ext>
            </a:extLst>
          </p:cNvPr>
          <p:cNvSpPr txBox="1"/>
          <p:nvPr/>
        </p:nvSpPr>
        <p:spPr>
          <a:xfrm>
            <a:off x="35497" y="4654866"/>
            <a:ext cx="2016224" cy="369332"/>
          </a:xfrm>
          <a:prstGeom prst="rect">
            <a:avLst/>
          </a:prstGeom>
          <a:noFill/>
        </p:spPr>
        <p:txBody>
          <a:bodyPr wrap="square" rtlCol="0">
            <a:spAutoFit/>
          </a:bodyPr>
          <a:lstStyle/>
          <a:p>
            <a:r>
              <a:rPr lang="en-GB" sz="1800" dirty="0">
                <a:solidFill>
                  <a:srgbClr val="FF0000"/>
                </a:solidFill>
                <a:latin typeface="Calibri" panose="020F0502020204030204" pitchFamily="34" charset="0"/>
                <a:cs typeface="Calibri" panose="020F0502020204030204" pitchFamily="34" charset="0"/>
              </a:rPr>
              <a:t>It costs more time</a:t>
            </a:r>
          </a:p>
        </p:txBody>
      </p:sp>
      <p:sp>
        <p:nvSpPr>
          <p:cNvPr id="25" name="Tekstvak 24">
            <a:extLst>
              <a:ext uri="{FF2B5EF4-FFF2-40B4-BE49-F238E27FC236}">
                <a16:creationId xmlns:a16="http://schemas.microsoft.com/office/drawing/2014/main" id="{96883735-4D35-465E-8211-2FE956BDBB7C}"/>
              </a:ext>
            </a:extLst>
          </p:cNvPr>
          <p:cNvSpPr txBox="1"/>
          <p:nvPr/>
        </p:nvSpPr>
        <p:spPr>
          <a:xfrm>
            <a:off x="35496" y="5373216"/>
            <a:ext cx="2399503" cy="646331"/>
          </a:xfrm>
          <a:prstGeom prst="rect">
            <a:avLst/>
          </a:prstGeom>
          <a:noFill/>
        </p:spPr>
        <p:txBody>
          <a:bodyPr wrap="none" rtlCol="0">
            <a:spAutoFit/>
          </a:bodyPr>
          <a:lstStyle/>
          <a:p>
            <a:pPr algn="l"/>
            <a:r>
              <a:rPr lang="en-GB" sz="1800" dirty="0">
                <a:solidFill>
                  <a:srgbClr val="FF0000"/>
                </a:solidFill>
                <a:latin typeface="Calibri" panose="020F0502020204030204" pitchFamily="34" charset="0"/>
                <a:cs typeface="Calibri" panose="020F0502020204030204" pitchFamily="34" charset="0"/>
              </a:rPr>
              <a:t> People resort to other </a:t>
            </a:r>
          </a:p>
          <a:p>
            <a:pPr algn="l"/>
            <a:r>
              <a:rPr lang="en-GB" sz="1800" dirty="0">
                <a:solidFill>
                  <a:srgbClr val="FF0000"/>
                </a:solidFill>
                <a:latin typeface="Calibri" panose="020F0502020204030204" pitchFamily="34" charset="0"/>
                <a:cs typeface="Calibri" panose="020F0502020204030204" pitchFamily="34" charset="0"/>
              </a:rPr>
              <a:t> modes of transport</a:t>
            </a:r>
          </a:p>
        </p:txBody>
      </p:sp>
      <p:pic>
        <p:nvPicPr>
          <p:cNvPr id="26" name="Afbeelding 25">
            <a:extLst>
              <a:ext uri="{FF2B5EF4-FFF2-40B4-BE49-F238E27FC236}">
                <a16:creationId xmlns:a16="http://schemas.microsoft.com/office/drawing/2014/main" id="{85616215-A659-4016-97EE-7D7BCD5CF1E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20950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469081" y="2492896"/>
            <a:ext cx="8207375" cy="1728192"/>
          </a:xfrm>
          <a:solidFill>
            <a:srgbClr val="2A295C"/>
          </a:solidFill>
        </p:spPr>
        <p:style>
          <a:lnRef idx="0">
            <a:scrgbClr r="0" g="0" b="0"/>
          </a:lnRef>
          <a:fillRef idx="1003">
            <a:schemeClr val="lt1"/>
          </a:fillRef>
          <a:effectRef idx="0">
            <a:scrgbClr r="0" g="0" b="0"/>
          </a:effectRef>
          <a:fontRef idx="major"/>
        </p:style>
        <p:txBody>
          <a:bodyPr/>
          <a:lstStyle/>
          <a:p>
            <a:pPr>
              <a:defRPr/>
            </a:pPr>
            <a:r>
              <a:rPr lang="es-ES_tradnl" dirty="0">
                <a:solidFill>
                  <a:schemeClr val="bg1"/>
                </a:solidFill>
              </a:rPr>
              <a:t>Core Elements of RIA</a:t>
            </a:r>
            <a:endParaRPr lang="en-US" sz="2000" dirty="0">
              <a:solidFill>
                <a:schemeClr val="bg1"/>
              </a:solidFill>
            </a:endParaRPr>
          </a:p>
        </p:txBody>
      </p:sp>
      <p:sp>
        <p:nvSpPr>
          <p:cNvPr id="4" name="3 Rectángulo"/>
          <p:cNvSpPr/>
          <p:nvPr/>
        </p:nvSpPr>
        <p:spPr bwMode="auto">
          <a:xfrm>
            <a:off x="467544" y="5733256"/>
            <a:ext cx="381642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4 Rectángulo"/>
          <p:cNvSpPr/>
          <p:nvPr/>
        </p:nvSpPr>
        <p:spPr bwMode="auto">
          <a:xfrm>
            <a:off x="467544" y="5661248"/>
            <a:ext cx="367240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9" name="Afbeelding 8">
            <a:extLst>
              <a:ext uri="{FF2B5EF4-FFF2-40B4-BE49-F238E27FC236}">
                <a16:creationId xmlns:a16="http://schemas.microsoft.com/office/drawing/2014/main" id="{F9E90DDD-6793-429B-A376-0E8ABD674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sp>
        <p:nvSpPr>
          <p:cNvPr id="7" name="Text Box 1032">
            <a:extLst>
              <a:ext uri="{FF2B5EF4-FFF2-40B4-BE49-F238E27FC236}">
                <a16:creationId xmlns:a16="http://schemas.microsoft.com/office/drawing/2014/main" id="{45AE211D-B4E3-4E1D-9F3A-33B0B3316788}"/>
              </a:ext>
            </a:extLst>
          </p:cNvPr>
          <p:cNvSpPr txBox="1">
            <a:spLocks noChangeArrowheads="1"/>
          </p:cNvSpPr>
          <p:nvPr/>
        </p:nvSpPr>
        <p:spPr bwMode="auto">
          <a:xfrm>
            <a:off x="7020272" y="6187370"/>
            <a:ext cx="1728193" cy="553998"/>
          </a:xfrm>
          <a:prstGeom prst="rect">
            <a:avLst/>
          </a:prstGeom>
          <a:noFill/>
          <a:ln w="9525">
            <a:noFill/>
            <a:miter lim="800000"/>
            <a:headEnd/>
            <a:tailEnd/>
          </a:ln>
        </p:spPr>
        <p:txBody>
          <a:bodyPr wrap="square">
            <a:spAutoFit/>
          </a:bodyPr>
          <a:lstStyle/>
          <a:p>
            <a:pPr algn="r">
              <a:spcBef>
                <a:spcPct val="50000"/>
              </a:spcBef>
            </a:pPr>
            <a:r>
              <a:rPr lang="en-US" sz="1200" dirty="0" err="1">
                <a:solidFill>
                  <a:srgbClr val="2A295C"/>
                </a:solidFill>
                <a:latin typeface="Gill Sans MT" pitchFamily="34" charset="0"/>
              </a:rPr>
              <a:t>drs.</a:t>
            </a:r>
            <a:r>
              <a:rPr lang="en-US" sz="1200" dirty="0">
                <a:solidFill>
                  <a:srgbClr val="2A295C"/>
                </a:solidFill>
                <a:latin typeface="Gill Sans MT" pitchFamily="34" charset="0"/>
              </a:rPr>
              <a:t> Kees R. Jonkheer</a:t>
            </a:r>
          </a:p>
          <a:p>
            <a:pPr algn="ctr">
              <a:spcBef>
                <a:spcPct val="50000"/>
              </a:spcBef>
            </a:pPr>
            <a:r>
              <a:rPr lang="en-US" sz="1200" dirty="0">
                <a:solidFill>
                  <a:srgbClr val="2A295C"/>
                </a:solidFill>
                <a:latin typeface="Gill Sans MT" pitchFamily="34" charset="0"/>
              </a:rPr>
              <a:t>   23 September, 2019</a:t>
            </a:r>
          </a:p>
        </p:txBody>
      </p:sp>
      <p:pic>
        <p:nvPicPr>
          <p:cNvPr id="8" name="Afbeelding 7">
            <a:extLst>
              <a:ext uri="{FF2B5EF4-FFF2-40B4-BE49-F238E27FC236}">
                <a16:creationId xmlns:a16="http://schemas.microsoft.com/office/drawing/2014/main" id="{3F53E095-1475-4BBF-A276-8A55A1F7EF77}"/>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11683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169616"/>
            <a:ext cx="7848600" cy="914400"/>
          </a:xfrm>
        </p:spPr>
        <p:txBody>
          <a:bodyPr/>
          <a:lstStyle/>
          <a:p>
            <a:r>
              <a:rPr lang="nl-NL" dirty="0" err="1"/>
              <a:t>Regulatory</a:t>
            </a:r>
            <a:r>
              <a:rPr lang="nl-NL" dirty="0"/>
              <a:t> </a:t>
            </a:r>
            <a:r>
              <a:rPr lang="nl-NL" dirty="0" err="1"/>
              <a:t>Costs</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30</a:t>
            </a:fld>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337" y="2033712"/>
            <a:ext cx="6596546" cy="449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fbeelding 8">
            <a:extLst>
              <a:ext uri="{FF2B5EF4-FFF2-40B4-BE49-F238E27FC236}">
                <a16:creationId xmlns:a16="http://schemas.microsoft.com/office/drawing/2014/main" id="{FD84B692-6E15-4721-B1C1-3BD86F058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7" name="Afbeelding 6">
            <a:extLst>
              <a:ext uri="{FF2B5EF4-FFF2-40B4-BE49-F238E27FC236}">
                <a16:creationId xmlns:a16="http://schemas.microsoft.com/office/drawing/2014/main" id="{BADEF9F7-9167-49B8-9308-45B2BED1B1B2}"/>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70326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124744"/>
            <a:ext cx="7848600" cy="914400"/>
          </a:xfrm>
        </p:spPr>
        <p:txBody>
          <a:bodyPr/>
          <a:lstStyle/>
          <a:p>
            <a:r>
              <a:rPr lang="nl-NL" dirty="0" err="1"/>
              <a:t>Regulatory</a:t>
            </a:r>
            <a:r>
              <a:rPr lang="nl-NL" dirty="0"/>
              <a:t> </a:t>
            </a:r>
            <a:r>
              <a:rPr lang="nl-NL" dirty="0" err="1"/>
              <a:t>Costs</a:t>
            </a:r>
            <a:endParaRPr lang="en-GB" dirty="0"/>
          </a:p>
        </p:txBody>
      </p:sp>
      <p:sp>
        <p:nvSpPr>
          <p:cNvPr id="5" name="Tijdelijke aanduiding voor dianummer 4"/>
          <p:cNvSpPr>
            <a:spLocks noGrp="1"/>
          </p:cNvSpPr>
          <p:nvPr>
            <p:ph type="sldNum" sz="quarter" idx="11"/>
          </p:nvPr>
        </p:nvSpPr>
        <p:spPr>
          <a:xfrm>
            <a:off x="6934200" y="6840760"/>
            <a:ext cx="1886272" cy="260648"/>
          </a:xfrm>
        </p:spPr>
        <p:txBody>
          <a:bodyPr/>
          <a:lstStyle/>
          <a:p>
            <a:pPr>
              <a:defRPr/>
            </a:pPr>
            <a:fld id="{014CCBCC-5023-42FE-961C-CA80C0F1F01F}" type="slidenum">
              <a:rPr lang="es-ES" smtClean="0"/>
              <a:pPr>
                <a:defRPr/>
              </a:pPr>
              <a:t>31</a:t>
            </a:fld>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337" y="1988840"/>
            <a:ext cx="6596546" cy="449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bwMode="auto">
          <a:xfrm>
            <a:off x="1187624" y="2636912"/>
            <a:ext cx="1241729" cy="576064"/>
          </a:xfrm>
          <a:prstGeom prst="rect">
            <a:avLst/>
          </a:prstGeom>
          <a:noFill/>
          <a:ln w="22225" cap="flat" cmpd="sng" algn="ctr">
            <a:solidFill>
              <a:srgbClr val="00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9" name="Rechthoek 8"/>
          <p:cNvSpPr/>
          <p:nvPr/>
        </p:nvSpPr>
        <p:spPr bwMode="auto">
          <a:xfrm>
            <a:off x="2051721" y="3346822"/>
            <a:ext cx="1728192" cy="3250529"/>
          </a:xfrm>
          <a:prstGeom prst="rect">
            <a:avLst/>
          </a:prstGeom>
          <a:noFill/>
          <a:ln w="22225" cap="flat" cmpd="sng" algn="ctr">
            <a:solidFill>
              <a:srgbClr val="00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0" name="Rechthoek 9"/>
          <p:cNvSpPr/>
          <p:nvPr/>
        </p:nvSpPr>
        <p:spPr bwMode="auto">
          <a:xfrm>
            <a:off x="4067944" y="3346822"/>
            <a:ext cx="1872208" cy="3250529"/>
          </a:xfrm>
          <a:prstGeom prst="rect">
            <a:avLst/>
          </a:prstGeom>
          <a:noFill/>
          <a:ln w="22225" cap="flat" cmpd="sng" algn="ctr">
            <a:solidFill>
              <a:srgbClr val="00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1" name="Rechthoek 10"/>
          <p:cNvSpPr/>
          <p:nvPr/>
        </p:nvSpPr>
        <p:spPr bwMode="auto">
          <a:xfrm>
            <a:off x="6156176" y="3861049"/>
            <a:ext cx="1616414" cy="1111038"/>
          </a:xfrm>
          <a:prstGeom prst="rect">
            <a:avLst/>
          </a:prstGeom>
          <a:noFill/>
          <a:ln w="22225" cap="flat" cmpd="sng" algn="ctr">
            <a:solidFill>
              <a:srgbClr val="00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3" name="Rechthoek 12"/>
          <p:cNvSpPr/>
          <p:nvPr/>
        </p:nvSpPr>
        <p:spPr bwMode="auto">
          <a:xfrm>
            <a:off x="6792159" y="5850136"/>
            <a:ext cx="279973" cy="158769"/>
          </a:xfrm>
          <a:prstGeom prst="rect">
            <a:avLst/>
          </a:prstGeom>
          <a:noFill/>
          <a:ln w="22225" cap="flat" cmpd="sng" algn="ctr">
            <a:solidFill>
              <a:srgbClr val="00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8" name="Tekstvak 7"/>
          <p:cNvSpPr txBox="1"/>
          <p:nvPr/>
        </p:nvSpPr>
        <p:spPr>
          <a:xfrm>
            <a:off x="7164288" y="5819939"/>
            <a:ext cx="1090363" cy="246221"/>
          </a:xfrm>
          <a:prstGeom prst="rect">
            <a:avLst/>
          </a:prstGeom>
          <a:noFill/>
        </p:spPr>
        <p:txBody>
          <a:bodyPr wrap="none" rtlCol="0">
            <a:spAutoFit/>
          </a:bodyPr>
          <a:lstStyle/>
          <a:p>
            <a:r>
              <a:rPr lang="nl-NL" sz="1000" dirty="0">
                <a:latin typeface="Candara" panose="020E0502030303020204" pitchFamily="34" charset="0"/>
              </a:rPr>
              <a:t>first-</a:t>
            </a:r>
            <a:r>
              <a:rPr lang="nl-NL" sz="1000" dirty="0" err="1">
                <a:latin typeface="Candara" panose="020E0502030303020204" pitchFamily="34" charset="0"/>
              </a:rPr>
              <a:t>round</a:t>
            </a:r>
            <a:r>
              <a:rPr lang="nl-NL" sz="1000" dirty="0">
                <a:latin typeface="Candara" panose="020E0502030303020204" pitchFamily="34" charset="0"/>
              </a:rPr>
              <a:t> </a:t>
            </a:r>
            <a:r>
              <a:rPr lang="nl-NL" sz="1000" dirty="0" err="1">
                <a:latin typeface="Candara" panose="020E0502030303020204" pitchFamily="34" charset="0"/>
              </a:rPr>
              <a:t>costs</a:t>
            </a:r>
            <a:endParaRPr lang="en-GB" sz="1000" dirty="0">
              <a:latin typeface="Candara" panose="020E0502030303020204" pitchFamily="34" charset="0"/>
            </a:endParaRPr>
          </a:p>
        </p:txBody>
      </p:sp>
      <p:sp>
        <p:nvSpPr>
          <p:cNvPr id="15" name="Tekstvak 14"/>
          <p:cNvSpPr txBox="1"/>
          <p:nvPr/>
        </p:nvSpPr>
        <p:spPr>
          <a:xfrm>
            <a:off x="7164288" y="6282184"/>
            <a:ext cx="1252266" cy="246221"/>
          </a:xfrm>
          <a:prstGeom prst="rect">
            <a:avLst/>
          </a:prstGeom>
          <a:noFill/>
        </p:spPr>
        <p:txBody>
          <a:bodyPr wrap="none" rtlCol="0">
            <a:spAutoFit/>
          </a:bodyPr>
          <a:lstStyle/>
          <a:p>
            <a:r>
              <a:rPr lang="nl-NL" sz="1000" dirty="0">
                <a:latin typeface="Candara" panose="020E0502030303020204" pitchFamily="34" charset="0"/>
              </a:rPr>
              <a:t>second-</a:t>
            </a:r>
            <a:r>
              <a:rPr lang="nl-NL" sz="1000" dirty="0" err="1">
                <a:latin typeface="Candara" panose="020E0502030303020204" pitchFamily="34" charset="0"/>
              </a:rPr>
              <a:t>round</a:t>
            </a:r>
            <a:r>
              <a:rPr lang="nl-NL" sz="1000" dirty="0">
                <a:latin typeface="Candara" panose="020E0502030303020204" pitchFamily="34" charset="0"/>
              </a:rPr>
              <a:t> </a:t>
            </a:r>
            <a:r>
              <a:rPr lang="nl-NL" sz="1000" dirty="0" err="1">
                <a:latin typeface="Candara" panose="020E0502030303020204" pitchFamily="34" charset="0"/>
              </a:rPr>
              <a:t>costs</a:t>
            </a:r>
            <a:endParaRPr lang="en-GB" sz="1000" dirty="0">
              <a:latin typeface="Candara" panose="020E0502030303020204" pitchFamily="34" charset="0"/>
            </a:endParaRPr>
          </a:p>
        </p:txBody>
      </p:sp>
      <p:sp>
        <p:nvSpPr>
          <p:cNvPr id="16" name="Rechthoek 15"/>
          <p:cNvSpPr/>
          <p:nvPr/>
        </p:nvSpPr>
        <p:spPr bwMode="auto">
          <a:xfrm>
            <a:off x="2627784" y="2636912"/>
            <a:ext cx="1152129" cy="576064"/>
          </a:xfrm>
          <a:prstGeom prst="rect">
            <a:avLst/>
          </a:prstGeom>
          <a:noFill/>
          <a:ln w="22225" cap="flat" cmpd="sng" algn="ctr">
            <a:solidFill>
              <a:srgbClr val="FF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Rechthoek 16"/>
          <p:cNvSpPr/>
          <p:nvPr/>
        </p:nvSpPr>
        <p:spPr bwMode="auto">
          <a:xfrm>
            <a:off x="3958832" y="2636912"/>
            <a:ext cx="1152129" cy="576064"/>
          </a:xfrm>
          <a:prstGeom prst="rect">
            <a:avLst/>
          </a:prstGeom>
          <a:noFill/>
          <a:ln w="22225" cap="flat" cmpd="sng" algn="ctr">
            <a:solidFill>
              <a:srgbClr val="FF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Rechthoek 17"/>
          <p:cNvSpPr/>
          <p:nvPr/>
        </p:nvSpPr>
        <p:spPr bwMode="auto">
          <a:xfrm>
            <a:off x="5220072" y="2636912"/>
            <a:ext cx="1152129" cy="576064"/>
          </a:xfrm>
          <a:prstGeom prst="rect">
            <a:avLst/>
          </a:prstGeom>
          <a:noFill/>
          <a:ln w="22225" cap="flat" cmpd="sng" algn="ctr">
            <a:solidFill>
              <a:srgbClr val="FF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9" name="Rechthoek 18"/>
          <p:cNvSpPr/>
          <p:nvPr/>
        </p:nvSpPr>
        <p:spPr bwMode="auto">
          <a:xfrm>
            <a:off x="6660231" y="2643186"/>
            <a:ext cx="1152129" cy="576064"/>
          </a:xfrm>
          <a:prstGeom prst="rect">
            <a:avLst/>
          </a:prstGeom>
          <a:noFill/>
          <a:ln w="22225" cap="flat" cmpd="sng" algn="ctr">
            <a:solidFill>
              <a:srgbClr val="FF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0" name="Rechthoek 19"/>
          <p:cNvSpPr/>
          <p:nvPr/>
        </p:nvSpPr>
        <p:spPr bwMode="auto">
          <a:xfrm>
            <a:off x="6792159" y="6333287"/>
            <a:ext cx="279974" cy="164921"/>
          </a:xfrm>
          <a:prstGeom prst="rect">
            <a:avLst/>
          </a:prstGeom>
          <a:noFill/>
          <a:ln w="22225" cap="flat" cmpd="sng" algn="ctr">
            <a:solidFill>
              <a:srgbClr val="FF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23" name="Afbeelding 22">
            <a:extLst>
              <a:ext uri="{FF2B5EF4-FFF2-40B4-BE49-F238E27FC236}">
                <a16:creationId xmlns:a16="http://schemas.microsoft.com/office/drawing/2014/main" id="{F160384C-2C65-4E35-BC9A-AAA40300E7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21" name="Afbeelding 20">
            <a:extLst>
              <a:ext uri="{FF2B5EF4-FFF2-40B4-BE49-F238E27FC236}">
                <a16:creationId xmlns:a16="http://schemas.microsoft.com/office/drawing/2014/main" id="{6B2AC104-6C0E-4794-86B7-5444B2F94C2B}"/>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087907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052736"/>
            <a:ext cx="7848600" cy="914400"/>
          </a:xfrm>
        </p:spPr>
        <p:txBody>
          <a:bodyPr/>
          <a:lstStyle/>
          <a:p>
            <a:r>
              <a:rPr lang="en-GB" dirty="0"/>
              <a:t>Benefits</a:t>
            </a:r>
            <a:endParaRPr lang="nl-NL" dirty="0"/>
          </a:p>
        </p:txBody>
      </p:sp>
      <p:sp>
        <p:nvSpPr>
          <p:cNvPr id="3" name="Tijdelijke aanduiding voor inhoud 2"/>
          <p:cNvSpPr>
            <a:spLocks noGrp="1"/>
          </p:cNvSpPr>
          <p:nvPr>
            <p:ph idx="1"/>
          </p:nvPr>
        </p:nvSpPr>
        <p:spPr>
          <a:xfrm>
            <a:off x="612329" y="1967136"/>
            <a:ext cx="8136135" cy="3429000"/>
          </a:xfrm>
        </p:spPr>
        <p:txBody>
          <a:bodyPr/>
          <a:lstStyle/>
          <a:p>
            <a:pPr marL="0" indent="0">
              <a:buNone/>
            </a:pPr>
            <a:r>
              <a:rPr lang="en-US" dirty="0"/>
              <a:t>Benefits in RIA are the overall positive impacts of the proposed regulation. The main types of benefits are:</a:t>
            </a:r>
          </a:p>
          <a:p>
            <a:pPr marL="0" indent="0">
              <a:buNone/>
            </a:pPr>
            <a:endParaRPr lang="en-US" sz="800" dirty="0"/>
          </a:p>
          <a:p>
            <a:r>
              <a:rPr lang="en-US" b="1" dirty="0"/>
              <a:t>Economic benefits </a:t>
            </a:r>
            <a:r>
              <a:rPr lang="en-US" dirty="0"/>
              <a:t>are valued in the market and therefore are directly monetized.</a:t>
            </a:r>
          </a:p>
          <a:p>
            <a:endParaRPr lang="en-US" sz="800" dirty="0"/>
          </a:p>
          <a:p>
            <a:r>
              <a:rPr lang="en-US" dirty="0"/>
              <a:t>Non-economic benefits that </a:t>
            </a:r>
            <a:r>
              <a:rPr lang="en-US" b="1" dirty="0"/>
              <a:t>can be quantified </a:t>
            </a:r>
            <a:r>
              <a:rPr lang="en-US" dirty="0"/>
              <a:t>in numbers and units and may be monetized.</a:t>
            </a:r>
          </a:p>
          <a:p>
            <a:endParaRPr lang="en-US" sz="800" dirty="0"/>
          </a:p>
          <a:p>
            <a:r>
              <a:rPr lang="en-US" dirty="0"/>
              <a:t>Non-economic benefits that </a:t>
            </a:r>
            <a:r>
              <a:rPr lang="en-US" b="1" dirty="0"/>
              <a:t>can not be quantified </a:t>
            </a:r>
            <a:r>
              <a:rPr lang="en-US" dirty="0"/>
              <a:t>and therefore are more difficult to monetize.</a:t>
            </a:r>
          </a:p>
          <a:p>
            <a:endParaRPr lang="en-US" sz="800" dirty="0"/>
          </a:p>
          <a:p>
            <a:endParaRPr lang="nl-NL" dirty="0"/>
          </a:p>
          <a:p>
            <a:endParaRPr lang="en-GB" dirty="0"/>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32</a:t>
            </a:fld>
            <a:endParaRPr lang="es-ES" dirty="0"/>
          </a:p>
        </p:txBody>
      </p:sp>
      <p:pic>
        <p:nvPicPr>
          <p:cNvPr id="9" name="Afbeelding 8">
            <a:extLst>
              <a:ext uri="{FF2B5EF4-FFF2-40B4-BE49-F238E27FC236}">
                <a16:creationId xmlns:a16="http://schemas.microsoft.com/office/drawing/2014/main" id="{3A6E6D5B-1960-4202-AF0E-B62CA4029C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7" name="Afbeelding 6">
            <a:extLst>
              <a:ext uri="{FF2B5EF4-FFF2-40B4-BE49-F238E27FC236}">
                <a16:creationId xmlns:a16="http://schemas.microsoft.com/office/drawing/2014/main" id="{D0D7B354-F3C9-4E0E-9B4E-2C0B4273CD72}"/>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3406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936104"/>
            <a:ext cx="7848600" cy="914400"/>
          </a:xfrm>
        </p:spPr>
        <p:txBody>
          <a:bodyPr/>
          <a:lstStyle/>
          <a:p>
            <a:r>
              <a:rPr lang="nl-NL" dirty="0" err="1"/>
              <a:t>Selecting</a:t>
            </a:r>
            <a:r>
              <a:rPr lang="nl-NL" dirty="0"/>
              <a:t> </a:t>
            </a:r>
            <a:r>
              <a:rPr lang="nl-NL" dirty="0" err="1"/>
              <a:t>Methods</a:t>
            </a:r>
            <a:r>
              <a:rPr lang="nl-NL" dirty="0"/>
              <a:t> of </a:t>
            </a:r>
            <a:r>
              <a:rPr lang="nl-NL" dirty="0" err="1"/>
              <a:t>Measurement</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33</a:t>
            </a:fld>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22" y="1772816"/>
            <a:ext cx="5932411" cy="484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kstvak 27"/>
          <p:cNvSpPr txBox="1"/>
          <p:nvPr/>
        </p:nvSpPr>
        <p:spPr>
          <a:xfrm>
            <a:off x="6668414" y="6029407"/>
            <a:ext cx="2160239" cy="707886"/>
          </a:xfrm>
          <a:prstGeom prst="rect">
            <a:avLst/>
          </a:prstGeom>
          <a:noFill/>
        </p:spPr>
        <p:txBody>
          <a:bodyPr wrap="square" rtlCol="0">
            <a:spAutoFit/>
          </a:bodyPr>
          <a:lstStyle/>
          <a:p>
            <a:r>
              <a:rPr lang="en-GB" sz="2000" dirty="0">
                <a:solidFill>
                  <a:srgbClr val="C00000"/>
                </a:solidFill>
                <a:latin typeface="Calibri" panose="020F0502020204030204" pitchFamily="34" charset="0"/>
              </a:rPr>
              <a:t>Assessing the</a:t>
            </a:r>
          </a:p>
          <a:p>
            <a:r>
              <a:rPr lang="nl-NL" sz="2000" dirty="0">
                <a:solidFill>
                  <a:srgbClr val="C00000"/>
                </a:solidFill>
                <a:latin typeface="Calibri" panose="020F0502020204030204" pitchFamily="34" charset="0"/>
              </a:rPr>
              <a:t>Policy Options</a:t>
            </a:r>
            <a:endParaRPr lang="en-GB" sz="2000" dirty="0">
              <a:solidFill>
                <a:srgbClr val="C00000"/>
              </a:solidFill>
              <a:latin typeface="Calibri" panose="020F0502020204030204" pitchFamily="34" charset="0"/>
            </a:endParaRPr>
          </a:p>
        </p:txBody>
      </p:sp>
      <p:sp>
        <p:nvSpPr>
          <p:cNvPr id="29" name="Ovaal 28"/>
          <p:cNvSpPr/>
          <p:nvPr/>
        </p:nvSpPr>
        <p:spPr bwMode="auto">
          <a:xfrm rot="9781804">
            <a:off x="2531874" y="4529890"/>
            <a:ext cx="5101459" cy="207754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9" name="Afbeelding 8">
            <a:extLst>
              <a:ext uri="{FF2B5EF4-FFF2-40B4-BE49-F238E27FC236}">
                <a16:creationId xmlns:a16="http://schemas.microsoft.com/office/drawing/2014/main" id="{3225338D-95C1-44EE-B658-17B5CFC1D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11" name="Afbeelding 10">
            <a:extLst>
              <a:ext uri="{FF2B5EF4-FFF2-40B4-BE49-F238E27FC236}">
                <a16:creationId xmlns:a16="http://schemas.microsoft.com/office/drawing/2014/main" id="{60C075B9-A75D-480B-B0BA-FEC50AA08029}"/>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552282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152128"/>
            <a:ext cx="7848600" cy="914400"/>
          </a:xfrm>
        </p:spPr>
        <p:txBody>
          <a:bodyPr/>
          <a:lstStyle/>
          <a:p>
            <a:r>
              <a:rPr lang="nl-NL" dirty="0"/>
              <a:t>RIA Step 4: </a:t>
            </a:r>
            <a:r>
              <a:rPr lang="nl-NL" dirty="0" err="1"/>
              <a:t>Selecting</a:t>
            </a:r>
            <a:r>
              <a:rPr lang="nl-NL" dirty="0"/>
              <a:t> a Method of </a:t>
            </a:r>
            <a:r>
              <a:rPr lang="nl-NL" dirty="0" err="1"/>
              <a:t>Measurement</a:t>
            </a:r>
            <a:endParaRPr lang="en-GB" dirty="0"/>
          </a:p>
        </p:txBody>
      </p:sp>
      <p:sp>
        <p:nvSpPr>
          <p:cNvPr id="3" name="Tijdelijke aanduiding voor inhoud 2"/>
          <p:cNvSpPr>
            <a:spLocks noGrp="1"/>
          </p:cNvSpPr>
          <p:nvPr>
            <p:ph idx="1"/>
          </p:nvPr>
        </p:nvSpPr>
        <p:spPr>
          <a:xfrm>
            <a:off x="1187624" y="2329003"/>
            <a:ext cx="7772400" cy="3429000"/>
          </a:xfrm>
        </p:spPr>
        <p:txBody>
          <a:bodyPr/>
          <a:lstStyle/>
          <a:p>
            <a:pPr marL="0" lvl="0" indent="0">
              <a:buNone/>
            </a:pPr>
            <a:r>
              <a:rPr lang="en-GB" sz="2400" dirty="0"/>
              <a:t>Four main Methods of Measurements in RIA:</a:t>
            </a:r>
          </a:p>
          <a:p>
            <a:pPr marL="0" lvl="0" indent="0">
              <a:buNone/>
            </a:pPr>
            <a:endParaRPr lang="en-GB" sz="800" dirty="0"/>
          </a:p>
          <a:p>
            <a:pPr lvl="0"/>
            <a:r>
              <a:rPr lang="en-GB" sz="2400" dirty="0"/>
              <a:t>Compliance Cost Analysis (e.g. SCM) </a:t>
            </a:r>
          </a:p>
          <a:p>
            <a:pPr lvl="0"/>
            <a:endParaRPr lang="en-GB" sz="800" dirty="0"/>
          </a:p>
          <a:p>
            <a:pPr lvl="0"/>
            <a:r>
              <a:rPr lang="en-GB" sz="2400" dirty="0"/>
              <a:t>Cost Benefit Analysis </a:t>
            </a:r>
          </a:p>
          <a:p>
            <a:pPr lvl="0"/>
            <a:endParaRPr lang="en-GB" sz="800" dirty="0"/>
          </a:p>
          <a:p>
            <a:pPr lvl="0"/>
            <a:r>
              <a:rPr lang="en-GB" sz="2400" dirty="0"/>
              <a:t>Cost Effectiveness Analysis </a:t>
            </a:r>
          </a:p>
          <a:p>
            <a:pPr lvl="0"/>
            <a:endParaRPr lang="en-GB" sz="800" dirty="0"/>
          </a:p>
          <a:p>
            <a:pPr lvl="0"/>
            <a:r>
              <a:rPr lang="en-GB" sz="2400" dirty="0"/>
              <a:t>Multi-Criteria Analysis</a:t>
            </a:r>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34</a:t>
            </a:fld>
            <a:endParaRPr lang="es-ES" dirty="0"/>
          </a:p>
        </p:txBody>
      </p:sp>
      <p:pic>
        <p:nvPicPr>
          <p:cNvPr id="7" name="Afbeelding 6">
            <a:extLst>
              <a:ext uri="{FF2B5EF4-FFF2-40B4-BE49-F238E27FC236}">
                <a16:creationId xmlns:a16="http://schemas.microsoft.com/office/drawing/2014/main" id="{4AAF649F-13E7-4AED-8458-4AC13261E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9" name="Afbeelding 8">
            <a:extLst>
              <a:ext uri="{FF2B5EF4-FFF2-40B4-BE49-F238E27FC236}">
                <a16:creationId xmlns:a16="http://schemas.microsoft.com/office/drawing/2014/main" id="{BC437FFD-7F2B-4220-BBE1-76FA2F71E9C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58969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89162" y="1073073"/>
            <a:ext cx="7848600" cy="914400"/>
          </a:xfrm>
        </p:spPr>
        <p:txBody>
          <a:bodyPr/>
          <a:lstStyle/>
          <a:p>
            <a:r>
              <a:rPr lang="nl-NL" dirty="0" err="1"/>
              <a:t>When</a:t>
            </a:r>
            <a:r>
              <a:rPr lang="nl-NL" dirty="0"/>
              <a:t> </a:t>
            </a:r>
            <a:r>
              <a:rPr lang="nl-NL" dirty="0" err="1"/>
              <a:t>what</a:t>
            </a:r>
            <a:r>
              <a:rPr lang="nl-NL" dirty="0"/>
              <a:t> </a:t>
            </a:r>
            <a:r>
              <a:rPr lang="nl-NL" dirty="0" err="1"/>
              <a:t>method</a:t>
            </a:r>
            <a:r>
              <a:rPr lang="nl-NL" dirty="0"/>
              <a:t> of </a:t>
            </a:r>
            <a:r>
              <a:rPr lang="nl-NL" dirty="0" err="1"/>
              <a:t>measurement</a:t>
            </a:r>
            <a:r>
              <a:rPr lang="nl-NL" dirty="0"/>
              <a:t>?</a:t>
            </a:r>
            <a:endParaRPr lang="en-GB" dirty="0"/>
          </a:p>
        </p:txBody>
      </p:sp>
      <p:sp>
        <p:nvSpPr>
          <p:cNvPr id="3" name="Tijdelijke aanduiding voor inhoud 2"/>
          <p:cNvSpPr>
            <a:spLocks noGrp="1"/>
          </p:cNvSpPr>
          <p:nvPr>
            <p:ph idx="1"/>
          </p:nvPr>
        </p:nvSpPr>
        <p:spPr>
          <a:xfrm>
            <a:off x="539552" y="1944216"/>
            <a:ext cx="8015286" cy="3429000"/>
          </a:xfrm>
        </p:spPr>
        <p:txBody>
          <a:bodyPr/>
          <a:lstStyle/>
          <a:p>
            <a:pPr marL="0" indent="0">
              <a:spcBef>
                <a:spcPts val="1200"/>
              </a:spcBef>
              <a:buNone/>
            </a:pPr>
            <a:r>
              <a:rPr lang="en-US" sz="2400" dirty="0"/>
              <a:t>The main 4 criteria to decide when to use which method are:</a:t>
            </a:r>
          </a:p>
          <a:p>
            <a:pPr marL="0" indent="0">
              <a:spcBef>
                <a:spcPts val="1200"/>
              </a:spcBef>
              <a:buNone/>
            </a:pPr>
            <a:endParaRPr lang="en-US" sz="800" dirty="0"/>
          </a:p>
          <a:p>
            <a:pPr>
              <a:spcBef>
                <a:spcPts val="1200"/>
              </a:spcBef>
            </a:pPr>
            <a:r>
              <a:rPr lang="en-US" sz="2400" dirty="0"/>
              <a:t>to identify the </a:t>
            </a:r>
            <a:r>
              <a:rPr lang="en-US" sz="2400" b="1" dirty="0"/>
              <a:t>type of regulatory cost </a:t>
            </a:r>
            <a:r>
              <a:rPr lang="en-US" sz="2400" dirty="0"/>
              <a:t>involved, </a:t>
            </a:r>
          </a:p>
          <a:p>
            <a:pPr>
              <a:spcBef>
                <a:spcPts val="1200"/>
              </a:spcBef>
            </a:pPr>
            <a:r>
              <a:rPr lang="en-US" sz="2400" dirty="0"/>
              <a:t>whether to assess </a:t>
            </a:r>
            <a:r>
              <a:rPr lang="en-US" sz="2400" b="1" dirty="0"/>
              <a:t>impact over time</a:t>
            </a:r>
            <a:r>
              <a:rPr lang="en-US" sz="2400" dirty="0"/>
              <a:t>,</a:t>
            </a:r>
          </a:p>
          <a:p>
            <a:pPr>
              <a:spcBef>
                <a:spcPts val="1200"/>
              </a:spcBef>
            </a:pPr>
            <a:r>
              <a:rPr lang="en-US" sz="2400" dirty="0"/>
              <a:t>whether the </a:t>
            </a:r>
            <a:r>
              <a:rPr lang="en-US" sz="2400" b="1" dirty="0"/>
              <a:t>intended impact </a:t>
            </a:r>
            <a:r>
              <a:rPr lang="en-US" sz="2400" dirty="0"/>
              <a:t>is fixed, or chosen, and </a:t>
            </a:r>
          </a:p>
          <a:p>
            <a:pPr>
              <a:spcBef>
                <a:spcPts val="1200"/>
              </a:spcBef>
            </a:pPr>
            <a:r>
              <a:rPr lang="en-US" sz="2400"/>
              <a:t>whether </a:t>
            </a:r>
            <a:r>
              <a:rPr lang="en-US" sz="2400" dirty="0"/>
              <a:t>the </a:t>
            </a:r>
            <a:r>
              <a:rPr lang="en-US" sz="2400" b="1" dirty="0"/>
              <a:t>impacts can be quantified</a:t>
            </a:r>
            <a:r>
              <a:rPr lang="en-US" sz="2400" dirty="0"/>
              <a:t>.</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35</a:t>
            </a:fld>
            <a:endParaRPr lang="es-ES" dirty="0"/>
          </a:p>
        </p:txBody>
      </p:sp>
      <p:pic>
        <p:nvPicPr>
          <p:cNvPr id="9" name="Afbeelding 8">
            <a:extLst>
              <a:ext uri="{FF2B5EF4-FFF2-40B4-BE49-F238E27FC236}">
                <a16:creationId xmlns:a16="http://schemas.microsoft.com/office/drawing/2014/main" id="{89A93A27-4EBF-4031-93EF-67ABAA4AC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0AF5DBB1-7320-44EE-B155-470734E85FBB}"/>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934566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60648"/>
            <a:ext cx="7848600" cy="914400"/>
          </a:xfrm>
        </p:spPr>
        <p:txBody>
          <a:bodyPr/>
          <a:lstStyle/>
          <a:p>
            <a:r>
              <a:rPr lang="nl-NL" dirty="0" err="1"/>
              <a:t>When</a:t>
            </a:r>
            <a:r>
              <a:rPr lang="nl-NL" dirty="0"/>
              <a:t> </a:t>
            </a:r>
            <a:r>
              <a:rPr lang="nl-NL" dirty="0" err="1"/>
              <a:t>what</a:t>
            </a:r>
            <a:r>
              <a:rPr lang="nl-NL" dirty="0"/>
              <a:t> </a:t>
            </a:r>
            <a:r>
              <a:rPr lang="nl-NL" dirty="0" err="1"/>
              <a:t>method</a:t>
            </a:r>
            <a:r>
              <a:rPr lang="nl-NL" dirty="0"/>
              <a:t> </a:t>
            </a:r>
            <a:br>
              <a:rPr lang="nl-NL" dirty="0"/>
            </a:br>
            <a:r>
              <a:rPr lang="nl-NL" dirty="0"/>
              <a:t>of </a:t>
            </a:r>
            <a:r>
              <a:rPr lang="nl-NL" dirty="0" err="1"/>
              <a:t>measurement</a:t>
            </a:r>
            <a:r>
              <a:rPr lang="nl-NL" dirty="0"/>
              <a:t>?</a:t>
            </a:r>
            <a:endParaRPr lang="en-GB" dirty="0"/>
          </a:p>
        </p:txBody>
      </p:sp>
      <p:sp>
        <p:nvSpPr>
          <p:cNvPr id="3" name="Tijdelijke aanduiding voor inhoud 2"/>
          <p:cNvSpPr>
            <a:spLocks noGrp="1"/>
          </p:cNvSpPr>
          <p:nvPr>
            <p:ph idx="1"/>
          </p:nvPr>
        </p:nvSpPr>
        <p:spPr>
          <a:xfrm>
            <a:off x="323528" y="1130424"/>
            <a:ext cx="8820472" cy="3429000"/>
          </a:xfrm>
        </p:spPr>
        <p:txBody>
          <a:bodyPr/>
          <a:lstStyle/>
          <a:p>
            <a:r>
              <a:rPr lang="en-US" b="1" dirty="0"/>
              <a:t>Compliance Cost Analysis </a:t>
            </a:r>
            <a:r>
              <a:rPr lang="en-US" dirty="0"/>
              <a:t>is used to assess the direct, first-round costs of regulation and is limited in scope. It focuses on administrative burdens, however often substantive compliance costs, such as costs for external services are also taken into account. These costs have a clearly identifiable target group.</a:t>
            </a:r>
          </a:p>
          <a:p>
            <a:pPr>
              <a:spcAft>
                <a:spcPts val="0"/>
              </a:spcAft>
              <a:tabLst>
                <a:tab pos="457200" algn="l"/>
              </a:tabLst>
            </a:pPr>
            <a:r>
              <a:rPr lang="en-US" b="1" dirty="0">
                <a:highlight>
                  <a:srgbClr val="FFFF00"/>
                </a:highlight>
                <a:ea typeface="Times New Roman" panose="02020603050405020304" pitchFamily="18" charset="0"/>
              </a:rPr>
              <a:t>Cost-Benefit Analysis </a:t>
            </a:r>
            <a:r>
              <a:rPr lang="en-US" dirty="0">
                <a:highlight>
                  <a:srgbClr val="FFFF00"/>
                </a:highlight>
                <a:ea typeface="Times New Roman" panose="02020603050405020304" pitchFamily="18" charset="0"/>
              </a:rPr>
              <a:t>is used for the most comprehensive assessments of intervention options. The impacts are unknown - in terms of both costs and benefits, the target group may as well be, and the impacts are estimated over a period of time. Hence is suitable for major multi-facetted regulatory proposals/options. </a:t>
            </a:r>
            <a:endParaRPr lang="nl-NL" sz="1200" dirty="0">
              <a:latin typeface="Times New Roman" panose="02020603050405020304" pitchFamily="18" charset="0"/>
              <a:ea typeface="Times New Roman" panose="02020603050405020304" pitchFamily="18" charset="0"/>
            </a:endParaRPr>
          </a:p>
          <a:p>
            <a:pPr>
              <a:spcAft>
                <a:spcPts val="0"/>
              </a:spcAft>
              <a:tabLst>
                <a:tab pos="457200" algn="l"/>
              </a:tabLst>
            </a:pPr>
            <a:r>
              <a:rPr lang="en-US" b="1" dirty="0">
                <a:highlight>
                  <a:srgbClr val="FFFF00"/>
                </a:highlight>
                <a:ea typeface="Times New Roman" panose="02020603050405020304" pitchFamily="18" charset="0"/>
              </a:rPr>
              <a:t>Cost-Effectiveness Analysis </a:t>
            </a:r>
            <a:r>
              <a:rPr lang="en-US" dirty="0">
                <a:highlight>
                  <a:srgbClr val="FFFF00"/>
                </a:highlight>
                <a:ea typeface="Times New Roman" panose="02020603050405020304" pitchFamily="18" charset="0"/>
              </a:rPr>
              <a:t>in a way is the opposite of CBA. It asks what options of intervention are available to most effectively/efficiently reach an </a:t>
            </a:r>
            <a:r>
              <a:rPr lang="en-US" b="1" i="1" dirty="0">
                <a:highlight>
                  <a:srgbClr val="FFFF00"/>
                </a:highlight>
                <a:ea typeface="Times New Roman" panose="02020603050405020304" pitchFamily="18" charset="0"/>
              </a:rPr>
              <a:t>intended impact</a:t>
            </a:r>
            <a:r>
              <a:rPr lang="en-US" dirty="0">
                <a:highlight>
                  <a:srgbClr val="FFFF00"/>
                </a:highlight>
                <a:ea typeface="Times New Roman" panose="02020603050405020304" pitchFamily="18" charset="0"/>
              </a:rPr>
              <a:t>, where probably the benefits may remain unclear.</a:t>
            </a:r>
            <a:endParaRPr lang="nl-NL" sz="1200" dirty="0">
              <a:latin typeface="Times New Roman" panose="02020603050405020304" pitchFamily="18" charset="0"/>
              <a:ea typeface="Times New Roman" panose="02020603050405020304" pitchFamily="18" charset="0"/>
            </a:endParaRPr>
          </a:p>
          <a:p>
            <a:r>
              <a:rPr lang="en-US" b="1" dirty="0"/>
              <a:t>Multi-Criteria Analysis </a:t>
            </a:r>
            <a:r>
              <a:rPr lang="en-US" dirty="0"/>
              <a:t>allows for combining impacts of a set of criteria expressed in different quantitative/qualitative metrics or entities, together in one analysis. The MCA ensures that the different metrics/entities are harmonized, and the criteria properly weighed. In comparison to the use of MCA, a quantitative analysis of costs and/or benefits remains preferred.</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36</a:t>
            </a:fld>
            <a:endParaRPr lang="es-ES" dirty="0"/>
          </a:p>
        </p:txBody>
      </p:sp>
      <p:pic>
        <p:nvPicPr>
          <p:cNvPr id="9" name="Afbeelding 8">
            <a:extLst>
              <a:ext uri="{FF2B5EF4-FFF2-40B4-BE49-F238E27FC236}">
                <a16:creationId xmlns:a16="http://schemas.microsoft.com/office/drawing/2014/main" id="{7C5B6C3D-6CEF-4F7B-BCC0-B2A16D730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EBDF2ED3-152D-4F30-AA31-3E0FFCDB8C7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54545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21211" y="811497"/>
            <a:ext cx="7848600" cy="914400"/>
          </a:xfrm>
        </p:spPr>
        <p:txBody>
          <a:bodyPr/>
          <a:lstStyle/>
          <a:p>
            <a:r>
              <a:rPr lang="nl-NL" dirty="0" err="1"/>
              <a:t>When</a:t>
            </a:r>
            <a:r>
              <a:rPr lang="nl-NL" dirty="0"/>
              <a:t> </a:t>
            </a:r>
            <a:r>
              <a:rPr lang="nl-NL" dirty="0" err="1"/>
              <a:t>what</a:t>
            </a:r>
            <a:r>
              <a:rPr lang="nl-NL" dirty="0"/>
              <a:t> </a:t>
            </a:r>
            <a:r>
              <a:rPr lang="nl-NL" dirty="0" err="1"/>
              <a:t>method</a:t>
            </a:r>
            <a:r>
              <a:rPr lang="nl-NL" dirty="0"/>
              <a:t> of </a:t>
            </a:r>
            <a:r>
              <a:rPr lang="nl-NL" dirty="0" err="1"/>
              <a:t>measurement</a:t>
            </a:r>
            <a:r>
              <a:rPr lang="nl-NL" dirty="0"/>
              <a:t>?</a:t>
            </a:r>
            <a:endParaRPr lang="en-GB" dirty="0"/>
          </a:p>
        </p:txBody>
      </p:sp>
      <p:sp>
        <p:nvSpPr>
          <p:cNvPr id="5" name="Tijdelijke aanduiding voor dianummer 4"/>
          <p:cNvSpPr>
            <a:spLocks noGrp="1"/>
          </p:cNvSpPr>
          <p:nvPr>
            <p:ph type="sldNum" sz="quarter" idx="11"/>
          </p:nvPr>
        </p:nvSpPr>
        <p:spPr>
          <a:xfrm>
            <a:off x="6934200" y="6552728"/>
            <a:ext cx="1886272" cy="260648"/>
          </a:xfrm>
        </p:spPr>
        <p:txBody>
          <a:bodyPr/>
          <a:lstStyle/>
          <a:p>
            <a:pPr>
              <a:defRPr/>
            </a:pPr>
            <a:fld id="{014CCBCC-5023-42FE-961C-CA80C0F1F01F}" type="slidenum">
              <a:rPr lang="es-ES" smtClean="0"/>
              <a:pPr>
                <a:defRPr/>
              </a:pPr>
              <a:t>37</a:t>
            </a:fld>
            <a:endParaRPr lang="es-ES" dirty="0"/>
          </a:p>
        </p:txBody>
      </p:sp>
      <p:pic>
        <p:nvPicPr>
          <p:cNvPr id="9" name="Afbeelding 8">
            <a:extLst>
              <a:ext uri="{FF2B5EF4-FFF2-40B4-BE49-F238E27FC236}">
                <a16:creationId xmlns:a16="http://schemas.microsoft.com/office/drawing/2014/main" id="{7C5B6C3D-6CEF-4F7B-BCC0-B2A16D730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4" name="Tekstvak 3">
            <a:extLst>
              <a:ext uri="{FF2B5EF4-FFF2-40B4-BE49-F238E27FC236}">
                <a16:creationId xmlns:a16="http://schemas.microsoft.com/office/drawing/2014/main" id="{2F014AEA-4A81-415C-ADEF-0006851EB476}"/>
              </a:ext>
            </a:extLst>
          </p:cNvPr>
          <p:cNvSpPr txBox="1"/>
          <p:nvPr/>
        </p:nvSpPr>
        <p:spPr>
          <a:xfrm>
            <a:off x="903550" y="1777076"/>
            <a:ext cx="3020378" cy="400110"/>
          </a:xfrm>
          <a:prstGeom prst="rect">
            <a:avLst/>
          </a:prstGeom>
          <a:noFill/>
        </p:spPr>
        <p:txBody>
          <a:bodyPr wrap="none" rtlCol="0">
            <a:spAutoFit/>
          </a:bodyPr>
          <a:lstStyle/>
          <a:p>
            <a:r>
              <a:rPr lang="en-GB" sz="2000" dirty="0">
                <a:solidFill>
                  <a:srgbClr val="032B58"/>
                </a:solidFill>
                <a:latin typeface="Candara" panose="020E0502030303020204" pitchFamily="34" charset="0"/>
                <a:cs typeface="Calibri" panose="020F0502020204030204" pitchFamily="34" charset="0"/>
              </a:rPr>
              <a:t>Compliance Cost Analysis </a:t>
            </a:r>
          </a:p>
        </p:txBody>
      </p:sp>
      <p:sp>
        <p:nvSpPr>
          <p:cNvPr id="11" name="Tekstvak 10">
            <a:extLst>
              <a:ext uri="{FF2B5EF4-FFF2-40B4-BE49-F238E27FC236}">
                <a16:creationId xmlns:a16="http://schemas.microsoft.com/office/drawing/2014/main" id="{DA6602A3-7CE1-4BEB-943C-D5E692B912A6}"/>
              </a:ext>
            </a:extLst>
          </p:cNvPr>
          <p:cNvSpPr txBox="1"/>
          <p:nvPr/>
        </p:nvSpPr>
        <p:spPr>
          <a:xfrm>
            <a:off x="5684219" y="1772816"/>
            <a:ext cx="2488181" cy="400110"/>
          </a:xfrm>
          <a:prstGeom prst="rect">
            <a:avLst/>
          </a:prstGeom>
          <a:noFill/>
        </p:spPr>
        <p:txBody>
          <a:bodyPr wrap="none" rtlCol="0">
            <a:spAutoFit/>
          </a:bodyPr>
          <a:lstStyle/>
          <a:p>
            <a:r>
              <a:rPr lang="en-GB" sz="2000" dirty="0">
                <a:solidFill>
                  <a:srgbClr val="032B58"/>
                </a:solidFill>
                <a:latin typeface="Candara" panose="020E0502030303020204" pitchFamily="34" charset="0"/>
                <a:cs typeface="Calibri" panose="020F0502020204030204" pitchFamily="34" charset="0"/>
              </a:rPr>
              <a:t>Cost Benefit Analysis</a:t>
            </a:r>
          </a:p>
        </p:txBody>
      </p:sp>
      <p:sp>
        <p:nvSpPr>
          <p:cNvPr id="12" name="Tekstvak 11">
            <a:extLst>
              <a:ext uri="{FF2B5EF4-FFF2-40B4-BE49-F238E27FC236}">
                <a16:creationId xmlns:a16="http://schemas.microsoft.com/office/drawing/2014/main" id="{7B8155C2-BF90-4651-9831-EB040757F6E2}"/>
              </a:ext>
            </a:extLst>
          </p:cNvPr>
          <p:cNvSpPr txBox="1"/>
          <p:nvPr/>
        </p:nvSpPr>
        <p:spPr>
          <a:xfrm>
            <a:off x="786361" y="4345264"/>
            <a:ext cx="3155031" cy="400110"/>
          </a:xfrm>
          <a:prstGeom prst="rect">
            <a:avLst/>
          </a:prstGeom>
          <a:noFill/>
        </p:spPr>
        <p:txBody>
          <a:bodyPr wrap="none" rtlCol="0">
            <a:spAutoFit/>
          </a:bodyPr>
          <a:lstStyle/>
          <a:p>
            <a:r>
              <a:rPr lang="en-GB" sz="2000" dirty="0">
                <a:solidFill>
                  <a:srgbClr val="032B58"/>
                </a:solidFill>
                <a:latin typeface="Candara" panose="020E0502030303020204" pitchFamily="34" charset="0"/>
                <a:cs typeface="Calibri" panose="020F0502020204030204" pitchFamily="34" charset="0"/>
              </a:rPr>
              <a:t>Cost-Effectiveness Analysis</a:t>
            </a:r>
          </a:p>
        </p:txBody>
      </p:sp>
      <p:sp>
        <p:nvSpPr>
          <p:cNvPr id="13" name="Tekstvak 12">
            <a:extLst>
              <a:ext uri="{FF2B5EF4-FFF2-40B4-BE49-F238E27FC236}">
                <a16:creationId xmlns:a16="http://schemas.microsoft.com/office/drawing/2014/main" id="{EF9D536E-DA98-451D-A621-A87D3C29444E}"/>
              </a:ext>
            </a:extLst>
          </p:cNvPr>
          <p:cNvSpPr txBox="1"/>
          <p:nvPr/>
        </p:nvSpPr>
        <p:spPr>
          <a:xfrm>
            <a:off x="5701610" y="4345264"/>
            <a:ext cx="2605201" cy="400110"/>
          </a:xfrm>
          <a:prstGeom prst="rect">
            <a:avLst/>
          </a:prstGeom>
          <a:noFill/>
        </p:spPr>
        <p:txBody>
          <a:bodyPr wrap="none" rtlCol="0">
            <a:spAutoFit/>
          </a:bodyPr>
          <a:lstStyle/>
          <a:p>
            <a:r>
              <a:rPr lang="en-GB" sz="2000" dirty="0">
                <a:solidFill>
                  <a:srgbClr val="032B58"/>
                </a:solidFill>
                <a:latin typeface="Candara" panose="020E0502030303020204" pitchFamily="34" charset="0"/>
                <a:cs typeface="Calibri" panose="020F0502020204030204" pitchFamily="34" charset="0"/>
              </a:rPr>
              <a:t>Multi-Criteria Analysis</a:t>
            </a:r>
          </a:p>
        </p:txBody>
      </p:sp>
      <p:sp>
        <p:nvSpPr>
          <p:cNvPr id="8" name="Gelijkbenige driehoek 7">
            <a:extLst>
              <a:ext uri="{FF2B5EF4-FFF2-40B4-BE49-F238E27FC236}">
                <a16:creationId xmlns:a16="http://schemas.microsoft.com/office/drawing/2014/main" id="{876021A1-E6CD-43F9-A3D0-BD3DC4252AE4}"/>
              </a:ext>
            </a:extLst>
          </p:cNvPr>
          <p:cNvSpPr/>
          <p:nvPr/>
        </p:nvSpPr>
        <p:spPr bwMode="auto">
          <a:xfrm>
            <a:off x="1187624" y="5089444"/>
            <a:ext cx="2088232" cy="1467544"/>
          </a:xfrm>
          <a:prstGeom prst="triangle">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Ovaal 16">
            <a:extLst>
              <a:ext uri="{FF2B5EF4-FFF2-40B4-BE49-F238E27FC236}">
                <a16:creationId xmlns:a16="http://schemas.microsoft.com/office/drawing/2014/main" id="{1C50E46A-4E08-4862-999B-7EA05A02CCE2}"/>
              </a:ext>
            </a:extLst>
          </p:cNvPr>
          <p:cNvSpPr/>
          <p:nvPr/>
        </p:nvSpPr>
        <p:spPr bwMode="auto">
          <a:xfrm>
            <a:off x="6228184" y="4873420"/>
            <a:ext cx="778024" cy="647388"/>
          </a:xfrm>
          <a:prstGeom prst="ellipse">
            <a:avLst/>
          </a:prstGeom>
          <a:noFill/>
          <a:ln w="539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Gelijkbenige driehoek 17">
            <a:extLst>
              <a:ext uri="{FF2B5EF4-FFF2-40B4-BE49-F238E27FC236}">
                <a16:creationId xmlns:a16="http://schemas.microsoft.com/office/drawing/2014/main" id="{BD486170-CF5E-43B4-98A6-E211F8D7F9A6}"/>
              </a:ext>
            </a:extLst>
          </p:cNvPr>
          <p:cNvSpPr/>
          <p:nvPr/>
        </p:nvSpPr>
        <p:spPr bwMode="auto">
          <a:xfrm>
            <a:off x="7832755" y="5570182"/>
            <a:ext cx="411653" cy="959422"/>
          </a:xfrm>
          <a:prstGeom prst="triangle">
            <a:avLst/>
          </a:prstGeom>
          <a:noFill/>
          <a:ln w="539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9" name="Rechthoek 18">
            <a:extLst>
              <a:ext uri="{FF2B5EF4-FFF2-40B4-BE49-F238E27FC236}">
                <a16:creationId xmlns:a16="http://schemas.microsoft.com/office/drawing/2014/main" id="{523FAFB5-262E-4DBC-AE8B-D36087D59936}"/>
              </a:ext>
            </a:extLst>
          </p:cNvPr>
          <p:cNvSpPr/>
          <p:nvPr/>
        </p:nvSpPr>
        <p:spPr bwMode="auto">
          <a:xfrm>
            <a:off x="6660232" y="6034168"/>
            <a:ext cx="778024" cy="450812"/>
          </a:xfrm>
          <a:prstGeom prst="rect">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0" name="Ruit 19">
            <a:extLst>
              <a:ext uri="{FF2B5EF4-FFF2-40B4-BE49-F238E27FC236}">
                <a16:creationId xmlns:a16="http://schemas.microsoft.com/office/drawing/2014/main" id="{A525E2CC-71AD-4C0A-9769-644A2337C27E}"/>
              </a:ext>
            </a:extLst>
          </p:cNvPr>
          <p:cNvSpPr/>
          <p:nvPr/>
        </p:nvSpPr>
        <p:spPr bwMode="auto">
          <a:xfrm>
            <a:off x="5701610" y="5449484"/>
            <a:ext cx="512510" cy="792088"/>
          </a:xfrm>
          <a:prstGeom prst="diamond">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1" name="Vijfhoek 20">
            <a:extLst>
              <a:ext uri="{FF2B5EF4-FFF2-40B4-BE49-F238E27FC236}">
                <a16:creationId xmlns:a16="http://schemas.microsoft.com/office/drawing/2014/main" id="{E391ED9E-830F-48F3-B382-333B7CF5180E}"/>
              </a:ext>
            </a:extLst>
          </p:cNvPr>
          <p:cNvSpPr/>
          <p:nvPr/>
        </p:nvSpPr>
        <p:spPr bwMode="auto">
          <a:xfrm>
            <a:off x="7236296" y="5285138"/>
            <a:ext cx="511088" cy="452378"/>
          </a:xfrm>
          <a:prstGeom prst="pentagon">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2" name="Plusteken 21">
            <a:extLst>
              <a:ext uri="{FF2B5EF4-FFF2-40B4-BE49-F238E27FC236}">
                <a16:creationId xmlns:a16="http://schemas.microsoft.com/office/drawing/2014/main" id="{D7C91BDB-3CE4-4E53-B75D-0BF7A175CE43}"/>
              </a:ext>
            </a:extLst>
          </p:cNvPr>
          <p:cNvSpPr/>
          <p:nvPr/>
        </p:nvSpPr>
        <p:spPr bwMode="auto">
          <a:xfrm>
            <a:off x="2634201" y="2641172"/>
            <a:ext cx="576064" cy="509645"/>
          </a:xfrm>
          <a:prstGeom prst="mathPlus">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3" name="Vermenigvuldigingsteken 22">
            <a:extLst>
              <a:ext uri="{FF2B5EF4-FFF2-40B4-BE49-F238E27FC236}">
                <a16:creationId xmlns:a16="http://schemas.microsoft.com/office/drawing/2014/main" id="{608358C0-EBDE-4F7D-A620-4A3AD0FF8B34}"/>
              </a:ext>
            </a:extLst>
          </p:cNvPr>
          <p:cNvSpPr/>
          <p:nvPr/>
        </p:nvSpPr>
        <p:spPr bwMode="auto">
          <a:xfrm>
            <a:off x="3306901" y="2629574"/>
            <a:ext cx="802360" cy="509645"/>
          </a:xfrm>
          <a:prstGeom prst="mathMultiply">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4" name="Is gelijk aan 23">
            <a:extLst>
              <a:ext uri="{FF2B5EF4-FFF2-40B4-BE49-F238E27FC236}">
                <a16:creationId xmlns:a16="http://schemas.microsoft.com/office/drawing/2014/main" id="{8245359B-0C77-47A3-A968-5D3FC7289E60}"/>
              </a:ext>
            </a:extLst>
          </p:cNvPr>
          <p:cNvSpPr/>
          <p:nvPr/>
        </p:nvSpPr>
        <p:spPr bwMode="auto">
          <a:xfrm>
            <a:off x="1763688" y="2598276"/>
            <a:ext cx="576064" cy="570963"/>
          </a:xfrm>
          <a:prstGeom prst="mathEqual">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5" name="Gelijkbenige driehoek 24">
            <a:extLst>
              <a:ext uri="{FF2B5EF4-FFF2-40B4-BE49-F238E27FC236}">
                <a16:creationId xmlns:a16="http://schemas.microsoft.com/office/drawing/2014/main" id="{04E5D61D-EB5A-42A1-9D7B-2DF60AB84318}"/>
              </a:ext>
            </a:extLst>
          </p:cNvPr>
          <p:cNvSpPr/>
          <p:nvPr/>
        </p:nvSpPr>
        <p:spPr bwMode="auto">
          <a:xfrm rot="10800000">
            <a:off x="5868144" y="2456788"/>
            <a:ext cx="2088232" cy="1467544"/>
          </a:xfrm>
          <a:prstGeom prst="triangle">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7" name="Ovaal 26">
            <a:extLst>
              <a:ext uri="{FF2B5EF4-FFF2-40B4-BE49-F238E27FC236}">
                <a16:creationId xmlns:a16="http://schemas.microsoft.com/office/drawing/2014/main" id="{BC50F67A-0DD7-4978-9A05-1EB19E9E19D0}"/>
              </a:ext>
            </a:extLst>
          </p:cNvPr>
          <p:cNvSpPr/>
          <p:nvPr/>
        </p:nvSpPr>
        <p:spPr bwMode="auto">
          <a:xfrm>
            <a:off x="6732240" y="3721292"/>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6" name="Rol: verticaal 5">
            <a:extLst>
              <a:ext uri="{FF2B5EF4-FFF2-40B4-BE49-F238E27FC236}">
                <a16:creationId xmlns:a16="http://schemas.microsoft.com/office/drawing/2014/main" id="{E558EC25-D80F-461C-9A52-4292EA000B7C}"/>
              </a:ext>
            </a:extLst>
          </p:cNvPr>
          <p:cNvSpPr/>
          <p:nvPr/>
        </p:nvSpPr>
        <p:spPr bwMode="auto">
          <a:xfrm rot="10800000">
            <a:off x="719218" y="2375119"/>
            <a:ext cx="680098" cy="1008112"/>
          </a:xfrm>
          <a:prstGeom prst="verticalScroll">
            <a:avLst/>
          </a:prstGeom>
          <a:noFill/>
          <a:ln w="539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 name="Rechthoek 2">
            <a:extLst>
              <a:ext uri="{FF2B5EF4-FFF2-40B4-BE49-F238E27FC236}">
                <a16:creationId xmlns:a16="http://schemas.microsoft.com/office/drawing/2014/main" id="{E1C603D8-01F9-4BF3-9F98-FEE3F40FF840}"/>
              </a:ext>
            </a:extLst>
          </p:cNvPr>
          <p:cNvSpPr/>
          <p:nvPr/>
        </p:nvSpPr>
        <p:spPr bwMode="auto">
          <a:xfrm>
            <a:off x="2051719" y="4900804"/>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6" name="Ovaal 25">
            <a:extLst>
              <a:ext uri="{FF2B5EF4-FFF2-40B4-BE49-F238E27FC236}">
                <a16:creationId xmlns:a16="http://schemas.microsoft.com/office/drawing/2014/main" id="{A47C60F1-709A-40F5-86FC-B6FDDA22BCB7}"/>
              </a:ext>
            </a:extLst>
          </p:cNvPr>
          <p:cNvSpPr/>
          <p:nvPr/>
        </p:nvSpPr>
        <p:spPr bwMode="auto">
          <a:xfrm>
            <a:off x="971600" y="6386858"/>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8" name="Ovaal 27">
            <a:extLst>
              <a:ext uri="{FF2B5EF4-FFF2-40B4-BE49-F238E27FC236}">
                <a16:creationId xmlns:a16="http://schemas.microsoft.com/office/drawing/2014/main" id="{D496BD1E-C6AA-40AD-B5C8-BCB9BD04F494}"/>
              </a:ext>
            </a:extLst>
          </p:cNvPr>
          <p:cNvSpPr/>
          <p:nvPr/>
        </p:nvSpPr>
        <p:spPr bwMode="auto">
          <a:xfrm>
            <a:off x="1691680" y="6386858"/>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9" name="Ovaal 28">
            <a:extLst>
              <a:ext uri="{FF2B5EF4-FFF2-40B4-BE49-F238E27FC236}">
                <a16:creationId xmlns:a16="http://schemas.microsoft.com/office/drawing/2014/main" id="{BAF10CD7-335A-46D6-8A35-D69DDE518A30}"/>
              </a:ext>
            </a:extLst>
          </p:cNvPr>
          <p:cNvSpPr/>
          <p:nvPr/>
        </p:nvSpPr>
        <p:spPr bwMode="auto">
          <a:xfrm>
            <a:off x="2411760" y="6386858"/>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0" name="Ovaal 29">
            <a:extLst>
              <a:ext uri="{FF2B5EF4-FFF2-40B4-BE49-F238E27FC236}">
                <a16:creationId xmlns:a16="http://schemas.microsoft.com/office/drawing/2014/main" id="{2675AE21-4A9F-49F1-8042-1496D4142FC3}"/>
              </a:ext>
            </a:extLst>
          </p:cNvPr>
          <p:cNvSpPr/>
          <p:nvPr/>
        </p:nvSpPr>
        <p:spPr bwMode="auto">
          <a:xfrm>
            <a:off x="3098096" y="6386858"/>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1" name="Rechthoek 30">
            <a:extLst>
              <a:ext uri="{FF2B5EF4-FFF2-40B4-BE49-F238E27FC236}">
                <a16:creationId xmlns:a16="http://schemas.microsoft.com/office/drawing/2014/main" id="{FC7BC010-CAFF-48D5-AF59-F38A276B5F9F}"/>
              </a:ext>
            </a:extLst>
          </p:cNvPr>
          <p:cNvSpPr/>
          <p:nvPr/>
        </p:nvSpPr>
        <p:spPr bwMode="auto">
          <a:xfrm>
            <a:off x="5684219" y="2276589"/>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2" name="Rechthoek 31">
            <a:extLst>
              <a:ext uri="{FF2B5EF4-FFF2-40B4-BE49-F238E27FC236}">
                <a16:creationId xmlns:a16="http://schemas.microsoft.com/office/drawing/2014/main" id="{EDE7A945-3434-4E0F-840C-CD3E24504E1D}"/>
              </a:ext>
            </a:extLst>
          </p:cNvPr>
          <p:cNvSpPr/>
          <p:nvPr/>
        </p:nvSpPr>
        <p:spPr bwMode="auto">
          <a:xfrm>
            <a:off x="6372199" y="2281132"/>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000066"/>
                </a:solidFill>
                <a:effectLst>
                  <a:outerShdw blurRad="38100" dist="38100" dir="2700000" algn="tl">
                    <a:srgbClr val="000000">
                      <a:alpha val="43137"/>
                    </a:srgbClr>
                  </a:outerShdw>
                </a:effectLst>
                <a:latin typeface="Times New Roman" pitchFamily="18" charset="0"/>
              </a:rPr>
              <a:t>v</a:t>
            </a:r>
          </a:p>
        </p:txBody>
      </p:sp>
      <p:sp>
        <p:nvSpPr>
          <p:cNvPr id="33" name="Rechthoek 32">
            <a:extLst>
              <a:ext uri="{FF2B5EF4-FFF2-40B4-BE49-F238E27FC236}">
                <a16:creationId xmlns:a16="http://schemas.microsoft.com/office/drawing/2014/main" id="{4E7DA86F-A516-4F13-84E6-AD597B08DADE}"/>
              </a:ext>
            </a:extLst>
          </p:cNvPr>
          <p:cNvSpPr/>
          <p:nvPr/>
        </p:nvSpPr>
        <p:spPr bwMode="auto">
          <a:xfrm>
            <a:off x="7812359" y="2281132"/>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4" name="Rechthoek 33">
            <a:extLst>
              <a:ext uri="{FF2B5EF4-FFF2-40B4-BE49-F238E27FC236}">
                <a16:creationId xmlns:a16="http://schemas.microsoft.com/office/drawing/2014/main" id="{718754F6-FBCA-4693-8E01-BD8F8FC18E18}"/>
              </a:ext>
            </a:extLst>
          </p:cNvPr>
          <p:cNvSpPr/>
          <p:nvPr/>
        </p:nvSpPr>
        <p:spPr bwMode="auto">
          <a:xfrm>
            <a:off x="7092279" y="2281132"/>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7" name="Tekstvak 6">
            <a:extLst>
              <a:ext uri="{FF2B5EF4-FFF2-40B4-BE49-F238E27FC236}">
                <a16:creationId xmlns:a16="http://schemas.microsoft.com/office/drawing/2014/main" id="{9DBB4DC5-1BC7-484C-84EC-98D9AEAAD794}"/>
              </a:ext>
            </a:extLst>
          </p:cNvPr>
          <p:cNvSpPr txBox="1"/>
          <p:nvPr/>
        </p:nvSpPr>
        <p:spPr>
          <a:xfrm>
            <a:off x="8388424" y="2137116"/>
            <a:ext cx="328936" cy="584775"/>
          </a:xfrm>
          <a:prstGeom prst="rect">
            <a:avLst/>
          </a:prstGeom>
          <a:noFill/>
        </p:spPr>
        <p:txBody>
          <a:bodyPr wrap="none" rtlCol="0">
            <a:spAutoFit/>
          </a:bodyPr>
          <a:lstStyle/>
          <a:p>
            <a:r>
              <a:rPr lang="en-GB" dirty="0">
                <a:solidFill>
                  <a:srgbClr val="041E3F"/>
                </a:solidFill>
                <a:latin typeface="Candara" panose="020E0502030303020204" pitchFamily="34" charset="0"/>
              </a:rPr>
              <a:t>?</a:t>
            </a:r>
          </a:p>
        </p:txBody>
      </p:sp>
      <p:sp>
        <p:nvSpPr>
          <p:cNvPr id="35" name="Tekstvak 34">
            <a:extLst>
              <a:ext uri="{FF2B5EF4-FFF2-40B4-BE49-F238E27FC236}">
                <a16:creationId xmlns:a16="http://schemas.microsoft.com/office/drawing/2014/main" id="{FCDC53CF-1A2A-401D-9204-10408946AE17}"/>
              </a:ext>
            </a:extLst>
          </p:cNvPr>
          <p:cNvSpPr txBox="1"/>
          <p:nvPr/>
        </p:nvSpPr>
        <p:spPr>
          <a:xfrm>
            <a:off x="498648" y="6232861"/>
            <a:ext cx="328936" cy="584775"/>
          </a:xfrm>
          <a:prstGeom prst="rect">
            <a:avLst/>
          </a:prstGeom>
          <a:noFill/>
        </p:spPr>
        <p:txBody>
          <a:bodyPr wrap="none" rtlCol="0">
            <a:spAutoFit/>
          </a:bodyPr>
          <a:lstStyle/>
          <a:p>
            <a:r>
              <a:rPr lang="en-GB" dirty="0">
                <a:solidFill>
                  <a:srgbClr val="041E3F"/>
                </a:solidFill>
                <a:latin typeface="Candara" panose="020E0502030303020204" pitchFamily="34" charset="0"/>
              </a:rPr>
              <a:t>?</a:t>
            </a:r>
          </a:p>
        </p:txBody>
      </p:sp>
      <p:pic>
        <p:nvPicPr>
          <p:cNvPr id="36" name="Afbeelding 35">
            <a:extLst>
              <a:ext uri="{FF2B5EF4-FFF2-40B4-BE49-F238E27FC236}">
                <a16:creationId xmlns:a16="http://schemas.microsoft.com/office/drawing/2014/main" id="{9048DAE5-5FFB-4B2D-B27A-9FD2099E366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85860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93594"/>
            <a:ext cx="7848600" cy="914400"/>
          </a:xfrm>
        </p:spPr>
        <p:txBody>
          <a:bodyPr/>
          <a:lstStyle/>
          <a:p>
            <a:r>
              <a:rPr lang="nl-NL" dirty="0"/>
              <a:t>Definition of </a:t>
            </a:r>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551656" y="2226568"/>
            <a:ext cx="7772400" cy="3218656"/>
          </a:xfrm>
        </p:spPr>
        <p:txBody>
          <a:bodyPr/>
          <a:lstStyle/>
          <a:p>
            <a:pPr marL="0" indent="0" algn="ctr">
              <a:lnSpc>
                <a:spcPct val="150000"/>
              </a:lnSpc>
              <a:spcBef>
                <a:spcPts val="600"/>
              </a:spcBef>
              <a:buNone/>
            </a:pPr>
            <a:r>
              <a:rPr lang="en-GB" dirty="0"/>
              <a:t>Regulatory Impact Assessment (RIA) is a </a:t>
            </a:r>
            <a:r>
              <a:rPr lang="en-GB" b="1" dirty="0"/>
              <a:t>systematic tool </a:t>
            </a:r>
          </a:p>
          <a:p>
            <a:pPr marL="0" indent="0" algn="ctr">
              <a:lnSpc>
                <a:spcPct val="150000"/>
              </a:lnSpc>
              <a:spcBef>
                <a:spcPts val="600"/>
              </a:spcBef>
              <a:buNone/>
            </a:pPr>
            <a:r>
              <a:rPr lang="en-GB" dirty="0"/>
              <a:t>to </a:t>
            </a:r>
            <a:r>
              <a:rPr lang="en-GB" b="1" dirty="0"/>
              <a:t>critically assess </a:t>
            </a:r>
            <a:r>
              <a:rPr lang="en-GB" dirty="0"/>
              <a:t>the positive and negative effects </a:t>
            </a:r>
          </a:p>
          <a:p>
            <a:pPr marL="0" indent="0" algn="ctr">
              <a:lnSpc>
                <a:spcPct val="150000"/>
              </a:lnSpc>
              <a:spcBef>
                <a:spcPts val="600"/>
              </a:spcBef>
              <a:buNone/>
            </a:pPr>
            <a:r>
              <a:rPr lang="en-GB" dirty="0"/>
              <a:t>of</a:t>
            </a:r>
            <a:r>
              <a:rPr lang="en-GB" b="1" dirty="0"/>
              <a:t> </a:t>
            </a:r>
            <a:r>
              <a:rPr lang="en-GB" dirty="0"/>
              <a:t>proposed and existing </a:t>
            </a:r>
            <a:r>
              <a:rPr lang="en-GB" b="1" dirty="0"/>
              <a:t>regulations </a:t>
            </a:r>
          </a:p>
          <a:p>
            <a:pPr marL="0" indent="0" algn="ctr">
              <a:lnSpc>
                <a:spcPct val="150000"/>
              </a:lnSpc>
              <a:spcBef>
                <a:spcPts val="600"/>
              </a:spcBef>
              <a:buNone/>
            </a:pPr>
            <a:r>
              <a:rPr lang="en-GB" dirty="0"/>
              <a:t>by a </a:t>
            </a:r>
            <a:r>
              <a:rPr lang="en-GB" b="1" dirty="0"/>
              <a:t>structured exploration </a:t>
            </a:r>
            <a:r>
              <a:rPr lang="en-GB" dirty="0"/>
              <a:t>of different policy options. </a:t>
            </a:r>
          </a:p>
          <a:p>
            <a:pPr marL="0" indent="0" algn="ctr">
              <a:buNone/>
            </a:pPr>
            <a:endParaRPr lang="en-US" dirty="0"/>
          </a:p>
          <a:p>
            <a:pPr marL="0" indent="0" algn="ctr">
              <a:buNone/>
            </a:pPr>
            <a:endParaRPr lang="en-US" sz="800" dirty="0"/>
          </a:p>
          <a:p>
            <a:pPr marL="0" indent="0" algn="ctr">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552DCC2-8A5D-4963-A467-F66A4467D30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37656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5</a:t>
            </a:fld>
            <a:endParaRPr lang="es-ES" dirty="0"/>
          </a:p>
        </p:txBody>
      </p:sp>
      <p:sp>
        <p:nvSpPr>
          <p:cNvPr id="6" name="Tijdelijke aanduiding voor inhoud 2"/>
          <p:cNvSpPr>
            <a:spLocks noGrp="1"/>
          </p:cNvSpPr>
          <p:nvPr/>
        </p:nvSpPr>
        <p:spPr bwMode="auto">
          <a:xfrm>
            <a:off x="395536" y="2132856"/>
            <a:ext cx="8454888"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None/>
            </a:pPr>
            <a:r>
              <a:rPr lang="en-GB" b="0" dirty="0"/>
              <a:t>The essence of a RIA on a regulatory proposal are these four basic questions:</a:t>
            </a:r>
          </a:p>
          <a:p>
            <a:pPr marL="0" indent="0">
              <a:buNone/>
            </a:pPr>
            <a:endParaRPr lang="nl-NL" sz="800" b="0" dirty="0"/>
          </a:p>
          <a:p>
            <a:pPr lvl="0">
              <a:buFont typeface="+mj-lt"/>
              <a:buAutoNum type="arabicPeriod"/>
            </a:pPr>
            <a:r>
              <a:rPr lang="en-GB" b="0" dirty="0"/>
              <a:t>Are the expected </a:t>
            </a:r>
            <a:r>
              <a:rPr lang="en-GB" dirty="0"/>
              <a:t>impacts</a:t>
            </a:r>
            <a:r>
              <a:rPr lang="en-GB" b="0" dirty="0"/>
              <a:t> in terms of compliance costs, cost &amp; benefits, and/or cost-effectiveness </a:t>
            </a:r>
            <a:r>
              <a:rPr lang="en-GB" dirty="0"/>
              <a:t>sufficiently quantified </a:t>
            </a:r>
            <a:r>
              <a:rPr lang="en-GB" b="0" dirty="0"/>
              <a:t>and is the calculation appropriately based?</a:t>
            </a:r>
          </a:p>
          <a:p>
            <a:pPr lvl="0">
              <a:buFont typeface="+mj-lt"/>
              <a:buAutoNum type="arabicPeriod"/>
            </a:pPr>
            <a:endParaRPr lang="nl-NL" sz="1000" b="0" dirty="0"/>
          </a:p>
          <a:p>
            <a:pPr lvl="0">
              <a:buFont typeface="+mj-lt"/>
              <a:buAutoNum type="arabicPeriod"/>
            </a:pPr>
            <a:r>
              <a:rPr lang="en-GB" b="0" dirty="0"/>
              <a:t>Are </a:t>
            </a:r>
            <a:r>
              <a:rPr lang="en-GB" dirty="0"/>
              <a:t>alternative Policy Options </a:t>
            </a:r>
            <a:r>
              <a:rPr lang="en-GB" b="0" dirty="0"/>
              <a:t>that achieve similar results, but are potentially less costly, </a:t>
            </a:r>
            <a:r>
              <a:rPr lang="en-GB" dirty="0"/>
              <a:t>sufficiently been addressed and considered</a:t>
            </a:r>
            <a:r>
              <a:rPr lang="en-GB" b="0" dirty="0"/>
              <a:t>?</a:t>
            </a:r>
          </a:p>
          <a:p>
            <a:pPr lvl="0">
              <a:buFont typeface="+mj-lt"/>
              <a:buAutoNum type="arabicPeriod"/>
            </a:pPr>
            <a:endParaRPr lang="nl-NL" sz="1000" b="0" dirty="0"/>
          </a:p>
          <a:p>
            <a:pPr lvl="0">
              <a:buFont typeface="+mj-lt"/>
              <a:buAutoNum type="arabicPeriod"/>
            </a:pPr>
            <a:r>
              <a:rPr lang="en-GB" b="0" dirty="0"/>
              <a:t>Within the nature, intent and goal of the law/regulation: has the </a:t>
            </a:r>
            <a:r>
              <a:rPr lang="en-GB" dirty="0"/>
              <a:t>least burdensome Policy Option </a:t>
            </a:r>
            <a:r>
              <a:rPr lang="en-GB" b="0" dirty="0"/>
              <a:t>been chosen?</a:t>
            </a:r>
          </a:p>
          <a:p>
            <a:pPr lvl="0">
              <a:buFont typeface="+mj-lt"/>
              <a:buAutoNum type="arabicPeriod"/>
            </a:pPr>
            <a:endParaRPr lang="nl-NL" sz="1000" b="0" dirty="0"/>
          </a:p>
          <a:p>
            <a:pPr lvl="0">
              <a:buFont typeface="+mj-lt"/>
              <a:buAutoNum type="arabicPeriod"/>
            </a:pPr>
            <a:r>
              <a:rPr lang="en-GB" b="0" dirty="0"/>
              <a:t>Has been chosen for </a:t>
            </a:r>
            <a:r>
              <a:rPr lang="en-GB" dirty="0"/>
              <a:t>the least-cost execution modality </a:t>
            </a:r>
            <a:r>
              <a:rPr lang="en-GB" b="0" dirty="0"/>
              <a:t>of the preferred Policy Option?</a:t>
            </a:r>
            <a:endParaRPr lang="nl-NL" b="0" dirty="0"/>
          </a:p>
          <a:p>
            <a:pPr marL="0" indent="0">
              <a:buNone/>
            </a:pPr>
            <a:endParaRPr lang="en-US" dirty="0"/>
          </a:p>
          <a:p>
            <a:endParaRPr lang="en-US" dirty="0"/>
          </a:p>
        </p:txBody>
      </p:sp>
      <p:sp>
        <p:nvSpPr>
          <p:cNvPr id="8" name="Titel 1"/>
          <p:cNvSpPr>
            <a:spLocks noGrp="1"/>
          </p:cNvSpPr>
          <p:nvPr/>
        </p:nvSpPr>
        <p:spPr bwMode="auto">
          <a:xfrm>
            <a:off x="611560" y="1080120"/>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dirty="0"/>
              <a:t>The </a:t>
            </a:r>
            <a:r>
              <a:rPr lang="nl-NL" dirty="0" err="1"/>
              <a:t>four</a:t>
            </a:r>
            <a:r>
              <a:rPr lang="nl-NL" dirty="0"/>
              <a:t> </a:t>
            </a:r>
            <a:r>
              <a:rPr lang="nl-NL" dirty="0" err="1"/>
              <a:t>essential</a:t>
            </a:r>
            <a:r>
              <a:rPr lang="nl-NL" dirty="0"/>
              <a:t> </a:t>
            </a:r>
            <a:r>
              <a:rPr lang="nl-NL" dirty="0" err="1"/>
              <a:t>evaluative</a:t>
            </a:r>
            <a:r>
              <a:rPr lang="nl-NL" dirty="0"/>
              <a:t> RIA-</a:t>
            </a:r>
            <a:r>
              <a:rPr lang="nl-NL" dirty="0" err="1"/>
              <a:t>questions</a:t>
            </a:r>
            <a:endParaRPr lang="en-GB"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0A76BD24-24FF-4EF8-860A-7EA9B7599A3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29651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6</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85841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Domain </a:t>
            </a:r>
            <a:r>
              <a:rPr lang="nl-NL" kern="0" dirty="0" err="1"/>
              <a:t>Regulatory</a:t>
            </a:r>
            <a:r>
              <a:rPr lang="nl-NL" kern="0" dirty="0"/>
              <a:t> Impact Assessment</a:t>
            </a:r>
            <a:endParaRPr lang="en-GB" kern="0" dirty="0"/>
          </a:p>
        </p:txBody>
      </p:sp>
      <p:pic>
        <p:nvPicPr>
          <p:cNvPr id="1026" name="Picture 2" descr="Afbeeldingsresultaat voor policies">
            <a:extLst>
              <a:ext uri="{FF2B5EF4-FFF2-40B4-BE49-F238E27FC236}">
                <a16:creationId xmlns:a16="http://schemas.microsoft.com/office/drawing/2014/main" id="{BC79F459-B84C-40E2-8B80-A48FD4E3483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42" r="14321" b="4852"/>
          <a:stretch/>
        </p:blipFill>
        <p:spPr bwMode="auto">
          <a:xfrm>
            <a:off x="2304256" y="3570974"/>
            <a:ext cx="1944215" cy="1703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04" r="17253" b="9125"/>
          <a:stretch/>
        </p:blipFill>
        <p:spPr bwMode="auto">
          <a:xfrm>
            <a:off x="4882481" y="3501008"/>
            <a:ext cx="1944215" cy="1718440"/>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6F90A4D6-0196-4331-8924-318686014FA0}"/>
              </a:ext>
            </a:extLst>
          </p:cNvPr>
          <p:cNvSpPr txBox="1">
            <a:spLocks/>
          </p:cNvSpPr>
          <p:nvPr/>
        </p:nvSpPr>
        <p:spPr bwMode="auto">
          <a:xfrm>
            <a:off x="4788024" y="2107704"/>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a:t>interface</a:t>
            </a:r>
          </a:p>
          <a:p>
            <a:r>
              <a:rPr lang="nl-NL" i="1" kern="0" dirty="0"/>
              <a:t>regulator-</a:t>
            </a:r>
          </a:p>
          <a:p>
            <a:r>
              <a:rPr lang="nl-NL" i="1" kern="0" dirty="0" err="1"/>
              <a:t>regulatee</a:t>
            </a:r>
            <a:endParaRPr lang="en-GB" kern="0" dirty="0"/>
          </a:p>
        </p:txBody>
      </p:sp>
      <p:sp>
        <p:nvSpPr>
          <p:cNvPr id="15" name="Titel 1">
            <a:extLst>
              <a:ext uri="{FF2B5EF4-FFF2-40B4-BE49-F238E27FC236}">
                <a16:creationId xmlns:a16="http://schemas.microsoft.com/office/drawing/2014/main" id="{BD4BC1E6-DC90-4BF5-874A-F591AD6A33E9}"/>
              </a:ext>
            </a:extLst>
          </p:cNvPr>
          <p:cNvSpPr txBox="1">
            <a:spLocks/>
          </p:cNvSpPr>
          <p:nvPr/>
        </p:nvSpPr>
        <p:spPr bwMode="auto">
          <a:xfrm>
            <a:off x="72009" y="3903028"/>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err="1"/>
              <a:t>Government</a:t>
            </a:r>
            <a:endParaRPr lang="en-GB" kern="0" dirty="0"/>
          </a:p>
        </p:txBody>
      </p:sp>
      <p:sp>
        <p:nvSpPr>
          <p:cNvPr id="16" name="Titel 1">
            <a:extLst>
              <a:ext uri="{FF2B5EF4-FFF2-40B4-BE49-F238E27FC236}">
                <a16:creationId xmlns:a16="http://schemas.microsoft.com/office/drawing/2014/main" id="{8C903163-2284-490F-A26E-8182B8495164}"/>
              </a:ext>
            </a:extLst>
          </p:cNvPr>
          <p:cNvSpPr txBox="1">
            <a:spLocks/>
          </p:cNvSpPr>
          <p:nvPr/>
        </p:nvSpPr>
        <p:spPr bwMode="auto">
          <a:xfrm>
            <a:off x="6912768" y="3903028"/>
            <a:ext cx="212372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kern="0" dirty="0" err="1"/>
              <a:t>Regulatory</a:t>
            </a:r>
            <a:r>
              <a:rPr lang="nl-NL" kern="0" dirty="0"/>
              <a:t> </a:t>
            </a:r>
          </a:p>
          <a:p>
            <a:pPr algn="r"/>
            <a:r>
              <a:rPr lang="nl-NL" kern="0" dirty="0"/>
              <a:t>Target Group</a:t>
            </a:r>
            <a:endParaRPr lang="en-GB" kern="0" dirty="0"/>
          </a:p>
        </p:txBody>
      </p:sp>
      <p:sp>
        <p:nvSpPr>
          <p:cNvPr id="7" name="Pijl: rechts 6">
            <a:extLst>
              <a:ext uri="{FF2B5EF4-FFF2-40B4-BE49-F238E27FC236}">
                <a16:creationId xmlns:a16="http://schemas.microsoft.com/office/drawing/2014/main" id="{D5C0FD43-D753-443B-9E7B-933F7C8D0DC7}"/>
              </a:ext>
            </a:extLst>
          </p:cNvPr>
          <p:cNvSpPr/>
          <p:nvPr/>
        </p:nvSpPr>
        <p:spPr bwMode="auto">
          <a:xfrm>
            <a:off x="1984157"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64496"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840760"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9" name="Titel 1">
            <a:extLst>
              <a:ext uri="{FF2B5EF4-FFF2-40B4-BE49-F238E27FC236}">
                <a16:creationId xmlns:a16="http://schemas.microsoft.com/office/drawing/2014/main" id="{BB662CEA-2E65-4CB1-A3EA-387B903DCB5A}"/>
              </a:ext>
            </a:extLst>
          </p:cNvPr>
          <p:cNvSpPr txBox="1">
            <a:spLocks/>
          </p:cNvSpPr>
          <p:nvPr/>
        </p:nvSpPr>
        <p:spPr bwMode="auto">
          <a:xfrm>
            <a:off x="4757851" y="5610030"/>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err="1"/>
              <a:t>regulation</a:t>
            </a:r>
            <a:endParaRPr lang="nl-NL" i="1" kern="0" dirty="0"/>
          </a:p>
          <a:p>
            <a:r>
              <a:rPr lang="nl-NL" i="1" kern="0" dirty="0"/>
              <a:t>‘most </a:t>
            </a:r>
            <a:r>
              <a:rPr lang="nl-NL" i="1" kern="0" dirty="0" err="1"/>
              <a:t>drastic</a:t>
            </a:r>
            <a:r>
              <a:rPr lang="nl-NL" i="1" kern="0" dirty="0"/>
              <a:t>’</a:t>
            </a:r>
          </a:p>
          <a:p>
            <a:r>
              <a:rPr lang="nl-NL" i="1" kern="0" dirty="0" err="1"/>
              <a:t>intervention</a:t>
            </a:r>
            <a:endParaRPr lang="en-GB" kern="0" dirty="0"/>
          </a:p>
        </p:txBody>
      </p:sp>
      <p:cxnSp>
        <p:nvCxnSpPr>
          <p:cNvPr id="3" name="Rechte verbindingslijn 2">
            <a:extLst>
              <a:ext uri="{FF2B5EF4-FFF2-40B4-BE49-F238E27FC236}">
                <a16:creationId xmlns:a16="http://schemas.microsoft.com/office/drawing/2014/main" id="{4EAEE0F0-EF6B-4F60-8BBC-6E973D03EC7A}"/>
              </a:ext>
            </a:extLst>
          </p:cNvPr>
          <p:cNvCxnSpPr>
            <a:cxnSpLocks/>
          </p:cNvCxnSpPr>
          <p:nvPr/>
        </p:nvCxnSpPr>
        <p:spPr bwMode="auto">
          <a:xfrm flipH="1">
            <a:off x="4532893" y="2107704"/>
            <a:ext cx="39107" cy="4445024"/>
          </a:xfrm>
          <a:prstGeom prst="line">
            <a:avLst/>
          </a:prstGeom>
          <a:noFill/>
          <a:ln w="34925" cap="flat" cmpd="sng" algn="ctr">
            <a:solidFill>
              <a:srgbClr val="C00000"/>
            </a:solidFill>
            <a:prstDash val="dash"/>
            <a:round/>
            <a:headEnd type="none" w="med" len="med"/>
            <a:tailEnd type="none" w="med" len="med"/>
          </a:ln>
          <a:effectLst/>
        </p:spPr>
      </p:cxnSp>
      <p:cxnSp>
        <p:nvCxnSpPr>
          <p:cNvPr id="21" name="Rechte verbindingslijn 20">
            <a:extLst>
              <a:ext uri="{FF2B5EF4-FFF2-40B4-BE49-F238E27FC236}">
                <a16:creationId xmlns:a16="http://schemas.microsoft.com/office/drawing/2014/main" id="{B2E3B11C-B401-46A4-B20E-907753E6A96E}"/>
              </a:ext>
            </a:extLst>
          </p:cNvPr>
          <p:cNvCxnSpPr>
            <a:cxnSpLocks/>
          </p:cNvCxnSpPr>
          <p:nvPr/>
        </p:nvCxnSpPr>
        <p:spPr bwMode="auto">
          <a:xfrm>
            <a:off x="6941684" y="2107704"/>
            <a:ext cx="6580" cy="4498464"/>
          </a:xfrm>
          <a:prstGeom prst="line">
            <a:avLst/>
          </a:prstGeom>
          <a:noFill/>
          <a:ln w="34925" cap="flat" cmpd="sng" algn="ctr">
            <a:solidFill>
              <a:srgbClr val="C00000"/>
            </a:solidFill>
            <a:prstDash val="dash"/>
            <a:round/>
            <a:headEnd type="none" w="med" len="med"/>
            <a:tailEnd type="none" w="med" len="med"/>
          </a:ln>
          <a:effectLst/>
        </p:spPr>
      </p:cxnSp>
      <p:sp>
        <p:nvSpPr>
          <p:cNvPr id="20" name="Titel 1">
            <a:extLst>
              <a:ext uri="{FF2B5EF4-FFF2-40B4-BE49-F238E27FC236}">
                <a16:creationId xmlns:a16="http://schemas.microsoft.com/office/drawing/2014/main" id="{479268BD-2BC6-4ED4-97CE-11412BEC956F}"/>
              </a:ext>
            </a:extLst>
          </p:cNvPr>
          <p:cNvSpPr txBox="1">
            <a:spLocks/>
          </p:cNvSpPr>
          <p:nvPr/>
        </p:nvSpPr>
        <p:spPr bwMode="auto">
          <a:xfrm>
            <a:off x="2195736" y="5445224"/>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a:t>set of </a:t>
            </a:r>
            <a:r>
              <a:rPr lang="nl-NL" i="1" kern="0" dirty="0" err="1"/>
              <a:t>interventions</a:t>
            </a:r>
            <a:endParaRPr lang="en-GB" kern="0" dirty="0"/>
          </a:p>
        </p:txBody>
      </p:sp>
      <p:sp>
        <p:nvSpPr>
          <p:cNvPr id="22" name="Titel 1">
            <a:extLst>
              <a:ext uri="{FF2B5EF4-FFF2-40B4-BE49-F238E27FC236}">
                <a16:creationId xmlns:a16="http://schemas.microsoft.com/office/drawing/2014/main" id="{F4CB873C-4722-46FF-A641-34C92858C1EE}"/>
              </a:ext>
            </a:extLst>
          </p:cNvPr>
          <p:cNvSpPr txBox="1">
            <a:spLocks/>
          </p:cNvSpPr>
          <p:nvPr/>
        </p:nvSpPr>
        <p:spPr bwMode="auto">
          <a:xfrm>
            <a:off x="2267744" y="1938536"/>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err="1"/>
              <a:t>intent</a:t>
            </a:r>
            <a:r>
              <a:rPr lang="nl-NL" i="1" kern="0" dirty="0"/>
              <a:t> </a:t>
            </a:r>
            <a:r>
              <a:rPr lang="nl-NL" i="1" kern="0" dirty="0" err="1"/>
              <a:t>government</a:t>
            </a:r>
            <a:endParaRPr lang="en-GB" kern="0" dirty="0"/>
          </a:p>
        </p:txBody>
      </p:sp>
      <p:pic>
        <p:nvPicPr>
          <p:cNvPr id="23" name="Afbeelding 22">
            <a:extLst>
              <a:ext uri="{FF2B5EF4-FFF2-40B4-BE49-F238E27FC236}">
                <a16:creationId xmlns:a16="http://schemas.microsoft.com/office/drawing/2014/main" id="{3217896E-0523-4240-B99F-4033CB2B45E1}"/>
              </a:ext>
            </a:extLst>
          </p:cNvPr>
          <p:cNvPicPr>
            <a:picLocks noChangeAspect="1"/>
          </p:cNvPicPr>
          <p:nvPr/>
        </p:nvPicPr>
        <p:blipFill rotWithShape="1">
          <a:blip r:embed="rId6">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69157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7</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85841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Domain </a:t>
            </a:r>
            <a:r>
              <a:rPr lang="nl-NL" kern="0" dirty="0" err="1"/>
              <a:t>Regulatory</a:t>
            </a:r>
            <a:r>
              <a:rPr lang="nl-NL" kern="0" dirty="0"/>
              <a:t> Impact Assessment</a:t>
            </a:r>
            <a:endParaRPr lang="en-GB" kern="0" dirty="0"/>
          </a:p>
        </p:txBody>
      </p:sp>
      <p:pic>
        <p:nvPicPr>
          <p:cNvPr id="1026" name="Picture 2" descr="Afbeeldingsresultaat voor policies">
            <a:extLst>
              <a:ext uri="{FF2B5EF4-FFF2-40B4-BE49-F238E27FC236}">
                <a16:creationId xmlns:a16="http://schemas.microsoft.com/office/drawing/2014/main" id="{BC79F459-B84C-40E2-8B80-A48FD4E3483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42" r="14321" b="4852"/>
          <a:stretch/>
        </p:blipFill>
        <p:spPr bwMode="auto">
          <a:xfrm>
            <a:off x="2307685" y="2802077"/>
            <a:ext cx="1944215" cy="1703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04" r="17253" b="9125"/>
          <a:stretch/>
        </p:blipFill>
        <p:spPr bwMode="auto">
          <a:xfrm>
            <a:off x="4885910" y="2732111"/>
            <a:ext cx="1944215" cy="1718440"/>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F4F23A28-DB81-43B1-8A74-CE6F4D4C55FB}"/>
              </a:ext>
            </a:extLst>
          </p:cNvPr>
          <p:cNvSpPr txBox="1">
            <a:spLocks/>
          </p:cNvSpPr>
          <p:nvPr/>
        </p:nvSpPr>
        <p:spPr bwMode="auto">
          <a:xfrm>
            <a:off x="179512" y="5381938"/>
            <a:ext cx="299581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sz="2000" i="1" kern="0" dirty="0" err="1"/>
              <a:t>Government</a:t>
            </a:r>
            <a:r>
              <a:rPr lang="nl-NL" sz="2000" i="1" kern="0" dirty="0"/>
              <a:t> subject</a:t>
            </a:r>
          </a:p>
          <a:p>
            <a:pPr marL="285750" indent="-285750" algn="l">
              <a:buFont typeface="Wingdings" panose="05000000000000000000" pitchFamily="2" charset="2"/>
              <a:buChar char="§"/>
            </a:pPr>
            <a:r>
              <a:rPr lang="nl-NL" sz="1800" b="0" kern="0" dirty="0"/>
              <a:t>Goals </a:t>
            </a:r>
            <a:r>
              <a:rPr lang="nl-NL" sz="1800" b="0" kern="0" dirty="0" err="1"/>
              <a:t>to</a:t>
            </a:r>
            <a:r>
              <a:rPr lang="nl-NL" sz="1800" b="0" kern="0" dirty="0"/>
              <a:t> </a:t>
            </a:r>
            <a:r>
              <a:rPr lang="nl-NL" sz="1800" b="0" kern="0" dirty="0" err="1"/>
              <a:t>be</a:t>
            </a:r>
            <a:r>
              <a:rPr lang="nl-NL" sz="1800" b="0" kern="0" dirty="0"/>
              <a:t> </a:t>
            </a:r>
            <a:r>
              <a:rPr lang="nl-NL" sz="1800" b="0" kern="0" dirty="0" err="1"/>
              <a:t>achieved</a:t>
            </a:r>
            <a:endParaRPr lang="nl-NL" sz="1800" b="0" kern="0" dirty="0"/>
          </a:p>
          <a:p>
            <a:pPr marL="285750" indent="-285750" algn="l">
              <a:buFont typeface="Wingdings" panose="05000000000000000000" pitchFamily="2" charset="2"/>
              <a:buChar char="§"/>
            </a:pPr>
            <a:r>
              <a:rPr lang="nl-NL" sz="1800" b="0" kern="0" dirty="0" err="1"/>
              <a:t>Implemented</a:t>
            </a:r>
            <a:endParaRPr lang="nl-NL" sz="1800" b="0" kern="0" dirty="0"/>
          </a:p>
          <a:p>
            <a:pPr marL="285750" indent="-285750" algn="l">
              <a:buFont typeface="Wingdings" panose="05000000000000000000" pitchFamily="2" charset="2"/>
              <a:buChar char="§"/>
            </a:pPr>
            <a:r>
              <a:rPr lang="nl-NL" sz="1800" b="0" kern="0" dirty="0"/>
              <a:t>Guideline of </a:t>
            </a:r>
            <a:r>
              <a:rPr lang="nl-NL" sz="1800" b="0" kern="0" dirty="0" err="1"/>
              <a:t>intent</a:t>
            </a:r>
            <a:endParaRPr lang="nl-NL" sz="1800" b="0" kern="0" dirty="0"/>
          </a:p>
          <a:p>
            <a:pPr marL="285750" indent="-285750" algn="l">
              <a:buFont typeface="Wingdings" panose="05000000000000000000" pitchFamily="2" charset="2"/>
              <a:buChar char="§"/>
            </a:pPr>
            <a:r>
              <a:rPr lang="nl-NL" sz="1800" b="0" kern="0" dirty="0" err="1"/>
              <a:t>Internal</a:t>
            </a:r>
            <a:r>
              <a:rPr lang="nl-NL" sz="1800" b="0" kern="0" dirty="0"/>
              <a:t> </a:t>
            </a:r>
            <a:r>
              <a:rPr lang="nl-NL" sz="1800" b="0" kern="0" dirty="0" err="1"/>
              <a:t>operation</a:t>
            </a:r>
            <a:endParaRPr lang="en-GB" sz="1800" b="0" kern="0" dirty="0"/>
          </a:p>
        </p:txBody>
      </p:sp>
      <p:sp>
        <p:nvSpPr>
          <p:cNvPr id="14" name="Titel 1">
            <a:extLst>
              <a:ext uri="{FF2B5EF4-FFF2-40B4-BE49-F238E27FC236}">
                <a16:creationId xmlns:a16="http://schemas.microsoft.com/office/drawing/2014/main" id="{6F90A4D6-0196-4331-8924-318686014FA0}"/>
              </a:ext>
            </a:extLst>
          </p:cNvPr>
          <p:cNvSpPr txBox="1">
            <a:spLocks/>
          </p:cNvSpPr>
          <p:nvPr/>
        </p:nvSpPr>
        <p:spPr bwMode="auto">
          <a:xfrm>
            <a:off x="4716016" y="5394920"/>
            <a:ext cx="4320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sz="2000" i="1" kern="0" dirty="0" err="1"/>
              <a:t>Regulatory</a:t>
            </a:r>
            <a:r>
              <a:rPr lang="nl-NL" sz="2000" i="1" kern="0" dirty="0"/>
              <a:t> Target Group subject</a:t>
            </a:r>
          </a:p>
          <a:p>
            <a:pPr marL="285750" indent="-285750" algn="r">
              <a:buFont typeface="Wingdings" panose="05000000000000000000" pitchFamily="2" charset="2"/>
              <a:buChar char="§"/>
            </a:pPr>
            <a:r>
              <a:rPr lang="nl-NL" sz="1800" b="0" kern="0" dirty="0"/>
              <a:t>Rules </a:t>
            </a:r>
            <a:r>
              <a:rPr lang="nl-NL" sz="1800" b="0" kern="0" dirty="0" err="1"/>
              <a:t>to</a:t>
            </a:r>
            <a:r>
              <a:rPr lang="nl-NL" sz="1800" b="0" kern="0" dirty="0"/>
              <a:t> </a:t>
            </a:r>
            <a:r>
              <a:rPr lang="nl-NL" sz="1800" b="0" kern="0" dirty="0" err="1"/>
              <a:t>be</a:t>
            </a:r>
            <a:r>
              <a:rPr lang="nl-NL" sz="1800" b="0" kern="0" dirty="0"/>
              <a:t> </a:t>
            </a:r>
            <a:r>
              <a:rPr lang="nl-NL" sz="1800" b="0" kern="0" dirty="0" err="1"/>
              <a:t>complied</a:t>
            </a:r>
            <a:r>
              <a:rPr lang="nl-NL" sz="1800" b="0" kern="0" dirty="0"/>
              <a:t> </a:t>
            </a:r>
            <a:r>
              <a:rPr lang="nl-NL" sz="1800" b="0" kern="0" dirty="0" err="1"/>
              <a:t>with</a:t>
            </a:r>
            <a:endParaRPr lang="nl-NL" sz="1800" b="0" kern="0" dirty="0"/>
          </a:p>
          <a:p>
            <a:pPr marL="285750" indent="-285750" algn="r">
              <a:buFont typeface="Wingdings" panose="05000000000000000000" pitchFamily="2" charset="2"/>
              <a:buChar char="§"/>
            </a:pPr>
            <a:r>
              <a:rPr lang="nl-NL" sz="1800" b="0" kern="0" dirty="0" err="1"/>
              <a:t>Enforced</a:t>
            </a:r>
            <a:endParaRPr lang="nl-NL" sz="1800" b="0" kern="0" dirty="0"/>
          </a:p>
          <a:p>
            <a:pPr marL="285750" indent="-285750" algn="r">
              <a:buFont typeface="Wingdings" panose="05000000000000000000" pitchFamily="2" charset="2"/>
              <a:buChar char="§"/>
            </a:pPr>
            <a:r>
              <a:rPr lang="nl-NL" sz="1800" b="0" kern="0" dirty="0"/>
              <a:t>Framework of </a:t>
            </a:r>
            <a:r>
              <a:rPr lang="nl-NL" sz="1800" b="0" kern="0" dirty="0" err="1"/>
              <a:t>practise</a:t>
            </a:r>
            <a:endParaRPr lang="nl-NL" sz="1800" b="0" kern="0" dirty="0"/>
          </a:p>
          <a:p>
            <a:pPr marL="285750" indent="-285750" algn="r">
              <a:buFont typeface="Wingdings" panose="05000000000000000000" pitchFamily="2" charset="2"/>
              <a:buChar char="§"/>
            </a:pPr>
            <a:r>
              <a:rPr lang="nl-NL" sz="1800" b="0" kern="0" dirty="0" err="1"/>
              <a:t>Regulatory</a:t>
            </a:r>
            <a:r>
              <a:rPr lang="nl-NL" sz="1800" b="0" kern="0" dirty="0"/>
              <a:t> </a:t>
            </a:r>
            <a:r>
              <a:rPr lang="nl-NL" sz="1800" b="0" kern="0" dirty="0" err="1"/>
              <a:t>burden</a:t>
            </a:r>
            <a:endParaRPr lang="en-GB" sz="1800" b="0" kern="0" dirty="0"/>
          </a:p>
        </p:txBody>
      </p:sp>
      <p:sp>
        <p:nvSpPr>
          <p:cNvPr id="15" name="Titel 1">
            <a:extLst>
              <a:ext uri="{FF2B5EF4-FFF2-40B4-BE49-F238E27FC236}">
                <a16:creationId xmlns:a16="http://schemas.microsoft.com/office/drawing/2014/main" id="{BD4BC1E6-DC90-4BF5-874A-F591AD6A33E9}"/>
              </a:ext>
            </a:extLst>
          </p:cNvPr>
          <p:cNvSpPr txBox="1">
            <a:spLocks/>
          </p:cNvSpPr>
          <p:nvPr/>
        </p:nvSpPr>
        <p:spPr bwMode="auto">
          <a:xfrm>
            <a:off x="75438" y="3134131"/>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err="1"/>
              <a:t>Government</a:t>
            </a:r>
            <a:endParaRPr lang="en-GB" kern="0" dirty="0"/>
          </a:p>
        </p:txBody>
      </p:sp>
      <p:sp>
        <p:nvSpPr>
          <p:cNvPr id="16" name="Titel 1">
            <a:extLst>
              <a:ext uri="{FF2B5EF4-FFF2-40B4-BE49-F238E27FC236}">
                <a16:creationId xmlns:a16="http://schemas.microsoft.com/office/drawing/2014/main" id="{8C903163-2284-490F-A26E-8182B8495164}"/>
              </a:ext>
            </a:extLst>
          </p:cNvPr>
          <p:cNvSpPr txBox="1">
            <a:spLocks/>
          </p:cNvSpPr>
          <p:nvPr/>
        </p:nvSpPr>
        <p:spPr bwMode="auto">
          <a:xfrm>
            <a:off x="6916197" y="3134131"/>
            <a:ext cx="212372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kern="0" dirty="0" err="1"/>
              <a:t>Regulatory</a:t>
            </a:r>
            <a:r>
              <a:rPr lang="nl-NL" kern="0" dirty="0"/>
              <a:t> </a:t>
            </a:r>
          </a:p>
          <a:p>
            <a:pPr algn="r"/>
            <a:r>
              <a:rPr lang="nl-NL" kern="0" dirty="0"/>
              <a:t>Target Group</a:t>
            </a:r>
            <a:endParaRPr lang="en-GB" kern="0" dirty="0"/>
          </a:p>
        </p:txBody>
      </p:sp>
      <p:sp>
        <p:nvSpPr>
          <p:cNvPr id="7" name="Pijl: rechts 6">
            <a:extLst>
              <a:ext uri="{FF2B5EF4-FFF2-40B4-BE49-F238E27FC236}">
                <a16:creationId xmlns:a16="http://schemas.microsoft.com/office/drawing/2014/main" id="{D5C0FD43-D753-443B-9E7B-933F7C8D0DC7}"/>
              </a:ext>
            </a:extLst>
          </p:cNvPr>
          <p:cNvSpPr/>
          <p:nvPr/>
        </p:nvSpPr>
        <p:spPr bwMode="auto">
          <a:xfrm>
            <a:off x="1987586"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67925"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844189"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8" name="Ovaal 7">
            <a:extLst>
              <a:ext uri="{FF2B5EF4-FFF2-40B4-BE49-F238E27FC236}">
                <a16:creationId xmlns:a16="http://schemas.microsoft.com/office/drawing/2014/main" id="{F9311F1F-1856-4F5B-822B-873FD37893B1}"/>
              </a:ext>
            </a:extLst>
          </p:cNvPr>
          <p:cNvSpPr/>
          <p:nvPr/>
        </p:nvSpPr>
        <p:spPr bwMode="auto">
          <a:xfrm>
            <a:off x="4572000" y="2249488"/>
            <a:ext cx="4539933" cy="269168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0" name="Titel 1">
            <a:extLst>
              <a:ext uri="{FF2B5EF4-FFF2-40B4-BE49-F238E27FC236}">
                <a16:creationId xmlns:a16="http://schemas.microsoft.com/office/drawing/2014/main" id="{FC776257-18AD-4D07-9025-746119E4D65B}"/>
              </a:ext>
            </a:extLst>
          </p:cNvPr>
          <p:cNvSpPr txBox="1">
            <a:spLocks/>
          </p:cNvSpPr>
          <p:nvPr/>
        </p:nvSpPr>
        <p:spPr bwMode="auto">
          <a:xfrm>
            <a:off x="5940153" y="1434480"/>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a:solidFill>
                  <a:srgbClr val="C00000"/>
                </a:solidFill>
              </a:rPr>
              <a:t>Domain RIA</a:t>
            </a:r>
            <a:endParaRPr lang="en-GB" kern="0" dirty="0">
              <a:solidFill>
                <a:srgbClr val="C00000"/>
              </a:solidFill>
            </a:endParaRPr>
          </a:p>
        </p:txBody>
      </p:sp>
      <p:pic>
        <p:nvPicPr>
          <p:cNvPr id="19" name="Afbeelding 18">
            <a:extLst>
              <a:ext uri="{FF2B5EF4-FFF2-40B4-BE49-F238E27FC236}">
                <a16:creationId xmlns:a16="http://schemas.microsoft.com/office/drawing/2014/main" id="{74FAD9CF-EAA9-4383-AA1D-5F2A6A065CB8}"/>
              </a:ext>
            </a:extLst>
          </p:cNvPr>
          <p:cNvPicPr>
            <a:picLocks noChangeAspect="1"/>
          </p:cNvPicPr>
          <p:nvPr/>
        </p:nvPicPr>
        <p:blipFill rotWithShape="1">
          <a:blip r:embed="rId6">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77043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96752"/>
            <a:ext cx="8268816" cy="914400"/>
          </a:xfrm>
        </p:spPr>
        <p:txBody>
          <a:bodyPr/>
          <a:lstStyle/>
          <a:p>
            <a:r>
              <a:rPr lang="nl-NL" dirty="0"/>
              <a:t>Ex ante ‘IMPACT ASSESSMENT’ </a:t>
            </a:r>
            <a:r>
              <a:rPr lang="nl-NL" dirty="0" err="1"/>
              <a:t>acknowledges</a:t>
            </a:r>
            <a:r>
              <a:rPr lang="nl-NL" dirty="0"/>
              <a:t> ‘INTERFACING’</a:t>
            </a:r>
            <a:endParaRPr lang="en-GB" dirty="0"/>
          </a:p>
        </p:txBody>
      </p:sp>
      <p:sp>
        <p:nvSpPr>
          <p:cNvPr id="3" name="Tijdelijke aanduiding voor inhoud 2"/>
          <p:cNvSpPr>
            <a:spLocks noGrp="1"/>
          </p:cNvSpPr>
          <p:nvPr>
            <p:ph idx="1"/>
          </p:nvPr>
        </p:nvSpPr>
        <p:spPr>
          <a:xfrm>
            <a:off x="1115616" y="2536884"/>
            <a:ext cx="7204620" cy="3218656"/>
          </a:xfrm>
        </p:spPr>
        <p:txBody>
          <a:bodyPr/>
          <a:lstStyle/>
          <a:p>
            <a:pPr>
              <a:lnSpc>
                <a:spcPct val="150000"/>
              </a:lnSpc>
              <a:spcBef>
                <a:spcPts val="600"/>
              </a:spcBef>
            </a:pPr>
            <a:r>
              <a:rPr lang="en-GB" sz="3200" b="1" dirty="0"/>
              <a:t>   Interfacing with society</a:t>
            </a:r>
          </a:p>
          <a:p>
            <a:pPr>
              <a:lnSpc>
                <a:spcPct val="150000"/>
              </a:lnSpc>
              <a:spcBef>
                <a:spcPts val="600"/>
              </a:spcBef>
            </a:pPr>
            <a:r>
              <a:rPr lang="en-GB" sz="3200" b="1" dirty="0"/>
              <a:t>   Interfacing amongst government</a:t>
            </a:r>
          </a:p>
          <a:p>
            <a:pPr>
              <a:lnSpc>
                <a:spcPct val="150000"/>
              </a:lnSpc>
              <a:spcBef>
                <a:spcPts val="600"/>
              </a:spcBef>
            </a:pPr>
            <a:endParaRPr lang="en-GB" sz="3200" b="1" dirty="0"/>
          </a:p>
          <a:p>
            <a:pPr marL="0" indent="0" algn="ctr">
              <a:lnSpc>
                <a:spcPct val="150000"/>
              </a:lnSpc>
              <a:spcBef>
                <a:spcPts val="600"/>
              </a:spcBef>
              <a:buNone/>
            </a:pPr>
            <a:r>
              <a:rPr lang="en-GB" sz="2400" b="1" dirty="0"/>
              <a:t>The more focus on interfacing, </a:t>
            </a:r>
          </a:p>
          <a:p>
            <a:pPr marL="0" indent="0" algn="ctr">
              <a:spcBef>
                <a:spcPts val="600"/>
              </a:spcBef>
              <a:buNone/>
            </a:pPr>
            <a:r>
              <a:rPr lang="en-GB" sz="2400" b="1" dirty="0"/>
              <a:t>the more meaningful Impact Assessments are</a:t>
            </a:r>
          </a:p>
          <a:p>
            <a:pPr marL="0" indent="0">
              <a:buNone/>
            </a:pPr>
            <a:endParaRPr lang="en-US" sz="3200" b="1" dirty="0"/>
          </a:p>
          <a:p>
            <a:pPr marL="0" indent="0">
              <a:buNone/>
            </a:pPr>
            <a:endParaRPr lang="en-US" sz="3200" b="1" dirty="0"/>
          </a:p>
          <a:p>
            <a:pPr marL="0" indent="0">
              <a:buNone/>
            </a:pPr>
            <a:endParaRPr lang="en-GB" sz="3200"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8</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552DCC2-8A5D-4963-A467-F66A4467D30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75981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a:xfrm>
            <a:off x="6934200" y="6811438"/>
            <a:ext cx="1886272" cy="260648"/>
          </a:xfrm>
        </p:spPr>
        <p:txBody>
          <a:bodyPr/>
          <a:lstStyle/>
          <a:p>
            <a:pPr>
              <a:defRPr/>
            </a:pPr>
            <a:fld id="{014CCBCC-5023-42FE-961C-CA80C0F1F01F}" type="slidenum">
              <a:rPr lang="es-ES" smtClean="0"/>
              <a:pPr>
                <a:defRPr/>
              </a:pPr>
              <a:t>9</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31326"/>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755848" y="1167552"/>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Good</a:t>
            </a:r>
            <a:r>
              <a:rPr lang="nl-NL" kern="0" dirty="0"/>
              <a:t> </a:t>
            </a:r>
            <a:r>
              <a:rPr lang="nl-NL" kern="0" dirty="0" err="1"/>
              <a:t>Regulatory</a:t>
            </a:r>
            <a:r>
              <a:rPr lang="nl-NL" kern="0" dirty="0"/>
              <a:t> </a:t>
            </a:r>
            <a:r>
              <a:rPr lang="nl-NL" kern="0" dirty="0" err="1"/>
              <a:t>Practise</a:t>
            </a:r>
            <a:endParaRPr lang="nl-NL" kern="0" dirty="0"/>
          </a:p>
          <a:p>
            <a:r>
              <a:rPr lang="nl-NL" kern="0" dirty="0" err="1"/>
              <a:t>acknowledges</a:t>
            </a:r>
            <a:r>
              <a:rPr lang="nl-NL" kern="0" dirty="0"/>
              <a:t> impact </a:t>
            </a:r>
            <a:r>
              <a:rPr lang="nl-NL" kern="0" dirty="0" err="1"/>
              <a:t>through</a:t>
            </a:r>
            <a:r>
              <a:rPr lang="nl-NL" kern="0" dirty="0"/>
              <a:t> interface </a:t>
            </a:r>
            <a:r>
              <a:rPr lang="nl-NL" kern="0" dirty="0" err="1"/>
              <a:t>with</a:t>
            </a:r>
            <a:r>
              <a:rPr lang="nl-NL" kern="0" dirty="0"/>
              <a:t> society</a:t>
            </a:r>
            <a:endParaRPr lang="en-GB" kern="0" dirty="0"/>
          </a:p>
        </p:txBody>
      </p:sp>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04" t="-1" r="17253" b="39015"/>
          <a:stretch/>
        </p:blipFill>
        <p:spPr bwMode="auto">
          <a:xfrm>
            <a:off x="2399308" y="3515110"/>
            <a:ext cx="1740644" cy="1032487"/>
          </a:xfrm>
          <a:prstGeom prst="rect">
            <a:avLst/>
          </a:prstGeom>
          <a:noFill/>
          <a:extLst>
            <a:ext uri="{909E8E84-426E-40DD-AFC4-6F175D3DCCD1}">
              <a14:hiddenFill xmlns:a14="http://schemas.microsoft.com/office/drawing/2010/main">
                <a:solidFill>
                  <a:srgbClr val="FFFFFF"/>
                </a:solidFill>
              </a14:hiddenFill>
            </a:ext>
          </a:extLst>
        </p:spPr>
      </p:pic>
      <p:sp>
        <p:nvSpPr>
          <p:cNvPr id="7" name="Pijl: rechts 6">
            <a:extLst>
              <a:ext uri="{FF2B5EF4-FFF2-40B4-BE49-F238E27FC236}">
                <a16:creationId xmlns:a16="http://schemas.microsoft.com/office/drawing/2014/main" id="{D5C0FD43-D753-443B-9E7B-933F7C8D0DC7}"/>
              </a:ext>
            </a:extLst>
          </p:cNvPr>
          <p:cNvSpPr/>
          <p:nvPr/>
        </p:nvSpPr>
        <p:spPr bwMode="auto">
          <a:xfrm>
            <a:off x="1907704" y="390399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27984" y="3831985"/>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660232" y="3831985"/>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9" name="Afbeelding 18">
            <a:extLst>
              <a:ext uri="{FF2B5EF4-FFF2-40B4-BE49-F238E27FC236}">
                <a16:creationId xmlns:a16="http://schemas.microsoft.com/office/drawing/2014/main" id="{74FAD9CF-EAA9-4383-AA1D-5F2A6A065CB8}"/>
              </a:ext>
            </a:extLst>
          </p:cNvPr>
          <p:cNvPicPr>
            <a:picLocks noChangeAspect="1"/>
          </p:cNvPicPr>
          <p:nvPr/>
        </p:nvPicPr>
        <p:blipFill rotWithShape="1">
          <a:blip r:embed="rId5">
            <a:extLst>
              <a:ext uri="{28A0092B-C50C-407E-A947-70E740481C1C}">
                <a14:useLocalDpi xmlns:a14="http://schemas.microsoft.com/office/drawing/2010/main" val="0"/>
              </a:ext>
            </a:extLst>
          </a:blip>
          <a:srcRect t="9812"/>
          <a:stretch/>
        </p:blipFill>
        <p:spPr>
          <a:xfrm>
            <a:off x="291808" y="116632"/>
            <a:ext cx="2788568" cy="1030092"/>
          </a:xfrm>
          <a:prstGeom prst="rect">
            <a:avLst/>
          </a:prstGeom>
        </p:spPr>
      </p:pic>
      <p:pic>
        <p:nvPicPr>
          <p:cNvPr id="21" name="Afbeelding 20">
            <a:extLst>
              <a:ext uri="{FF2B5EF4-FFF2-40B4-BE49-F238E27FC236}">
                <a16:creationId xmlns:a16="http://schemas.microsoft.com/office/drawing/2014/main" id="{C7656AAC-F340-4914-9FB0-6EABBBE095DC}"/>
              </a:ext>
            </a:extLst>
          </p:cNvPr>
          <p:cNvPicPr>
            <a:picLocks noChangeAspect="1"/>
          </p:cNvPicPr>
          <p:nvPr/>
        </p:nvPicPr>
        <p:blipFill rotWithShape="1">
          <a:blip r:embed="rId6"/>
          <a:srcRect l="47422" t="39706" r="38281" b="30882"/>
          <a:stretch/>
        </p:blipFill>
        <p:spPr>
          <a:xfrm>
            <a:off x="179512" y="3150862"/>
            <a:ext cx="1611300" cy="1760984"/>
          </a:xfrm>
          <a:prstGeom prst="rect">
            <a:avLst/>
          </a:prstGeom>
        </p:spPr>
      </p:pic>
      <p:pic>
        <p:nvPicPr>
          <p:cNvPr id="4" name="Afbeelding 3">
            <a:extLst>
              <a:ext uri="{FF2B5EF4-FFF2-40B4-BE49-F238E27FC236}">
                <a16:creationId xmlns:a16="http://schemas.microsoft.com/office/drawing/2014/main" id="{11E8DDD6-D3A2-482B-88EB-1D6A94DCD5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64" y="3244777"/>
            <a:ext cx="1184496" cy="1667069"/>
          </a:xfrm>
          <a:prstGeom prst="rect">
            <a:avLst/>
          </a:prstGeom>
        </p:spPr>
      </p:pic>
      <p:sp>
        <p:nvSpPr>
          <p:cNvPr id="23" name="Titel 1">
            <a:extLst>
              <a:ext uri="{FF2B5EF4-FFF2-40B4-BE49-F238E27FC236}">
                <a16:creationId xmlns:a16="http://schemas.microsoft.com/office/drawing/2014/main" id="{85BD7AFF-0BFC-467D-A003-795E6DADEC93}"/>
              </a:ext>
            </a:extLst>
          </p:cNvPr>
          <p:cNvSpPr txBox="1">
            <a:spLocks/>
          </p:cNvSpPr>
          <p:nvPr/>
        </p:nvSpPr>
        <p:spPr bwMode="auto">
          <a:xfrm>
            <a:off x="251520" y="5640648"/>
            <a:ext cx="151216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b="0" kern="0" dirty="0"/>
              <a:t>Policies &amp;</a:t>
            </a:r>
          </a:p>
          <a:p>
            <a:r>
              <a:rPr lang="en-GB" sz="1800" b="0" kern="0" dirty="0"/>
              <a:t>Cab Memos</a:t>
            </a:r>
          </a:p>
        </p:txBody>
      </p:sp>
      <p:sp>
        <p:nvSpPr>
          <p:cNvPr id="24" name="Titel 1">
            <a:extLst>
              <a:ext uri="{FF2B5EF4-FFF2-40B4-BE49-F238E27FC236}">
                <a16:creationId xmlns:a16="http://schemas.microsoft.com/office/drawing/2014/main" id="{290BEC9E-8DF7-414D-9BE0-0A2114DA7FEA}"/>
              </a:ext>
            </a:extLst>
          </p:cNvPr>
          <p:cNvSpPr txBox="1">
            <a:spLocks/>
          </p:cNvSpPr>
          <p:nvPr/>
        </p:nvSpPr>
        <p:spPr bwMode="auto">
          <a:xfrm>
            <a:off x="2555776" y="5631926"/>
            <a:ext cx="151216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b="0" kern="0" dirty="0"/>
              <a:t>Acts &amp;</a:t>
            </a:r>
          </a:p>
          <a:p>
            <a:r>
              <a:rPr lang="en-GB" sz="1800" b="0" kern="0" dirty="0"/>
              <a:t>Regulations</a:t>
            </a:r>
          </a:p>
        </p:txBody>
      </p:sp>
      <p:sp>
        <p:nvSpPr>
          <p:cNvPr id="25" name="Titel 1">
            <a:extLst>
              <a:ext uri="{FF2B5EF4-FFF2-40B4-BE49-F238E27FC236}">
                <a16:creationId xmlns:a16="http://schemas.microsoft.com/office/drawing/2014/main" id="{65AC3427-CAC0-4F01-AD01-43B2889CED33}"/>
              </a:ext>
            </a:extLst>
          </p:cNvPr>
          <p:cNvSpPr txBox="1">
            <a:spLocks/>
          </p:cNvSpPr>
          <p:nvPr/>
        </p:nvSpPr>
        <p:spPr bwMode="auto">
          <a:xfrm>
            <a:off x="4860032" y="5631926"/>
            <a:ext cx="188627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b="0" kern="0" dirty="0"/>
              <a:t>Implementation &amp; enforcement</a:t>
            </a:r>
          </a:p>
        </p:txBody>
      </p:sp>
      <p:sp>
        <p:nvSpPr>
          <p:cNvPr id="26" name="Titel 1">
            <a:extLst>
              <a:ext uri="{FF2B5EF4-FFF2-40B4-BE49-F238E27FC236}">
                <a16:creationId xmlns:a16="http://schemas.microsoft.com/office/drawing/2014/main" id="{E670F8BD-390C-4EB9-BB65-C033E07298A4}"/>
              </a:ext>
            </a:extLst>
          </p:cNvPr>
          <p:cNvSpPr txBox="1">
            <a:spLocks/>
          </p:cNvSpPr>
          <p:nvPr/>
        </p:nvSpPr>
        <p:spPr bwMode="auto">
          <a:xfrm>
            <a:off x="605384" y="2475101"/>
            <a:ext cx="781694"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en-GB" sz="1800" kern="0" dirty="0"/>
              <a:t>WHY</a:t>
            </a:r>
          </a:p>
        </p:txBody>
      </p:sp>
      <p:sp>
        <p:nvSpPr>
          <p:cNvPr id="27" name="Titel 1">
            <a:extLst>
              <a:ext uri="{FF2B5EF4-FFF2-40B4-BE49-F238E27FC236}">
                <a16:creationId xmlns:a16="http://schemas.microsoft.com/office/drawing/2014/main" id="{B416ED53-C6B0-417E-A881-4704BF9591C7}"/>
              </a:ext>
            </a:extLst>
          </p:cNvPr>
          <p:cNvSpPr txBox="1">
            <a:spLocks/>
          </p:cNvSpPr>
          <p:nvPr/>
        </p:nvSpPr>
        <p:spPr bwMode="auto">
          <a:xfrm>
            <a:off x="2915816" y="2461626"/>
            <a:ext cx="904316"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en-GB" sz="1800" kern="0" dirty="0"/>
              <a:t>WHAT</a:t>
            </a:r>
          </a:p>
        </p:txBody>
      </p:sp>
      <p:sp>
        <p:nvSpPr>
          <p:cNvPr id="28" name="Titel 1">
            <a:extLst>
              <a:ext uri="{FF2B5EF4-FFF2-40B4-BE49-F238E27FC236}">
                <a16:creationId xmlns:a16="http://schemas.microsoft.com/office/drawing/2014/main" id="{5265399A-732A-462C-BA24-8D1C3CB2160E}"/>
              </a:ext>
            </a:extLst>
          </p:cNvPr>
          <p:cNvSpPr txBox="1">
            <a:spLocks/>
          </p:cNvSpPr>
          <p:nvPr/>
        </p:nvSpPr>
        <p:spPr bwMode="auto">
          <a:xfrm>
            <a:off x="5220074" y="2442114"/>
            <a:ext cx="904316" cy="548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en-GB" sz="1800" kern="0" dirty="0"/>
              <a:t>HOW</a:t>
            </a:r>
          </a:p>
        </p:txBody>
      </p:sp>
      <p:pic>
        <p:nvPicPr>
          <p:cNvPr id="3" name="Afbeelding 2">
            <a:extLst>
              <a:ext uri="{FF2B5EF4-FFF2-40B4-BE49-F238E27FC236}">
                <a16:creationId xmlns:a16="http://schemas.microsoft.com/office/drawing/2014/main" id="{6B833136-C37A-41CF-A9A6-A0D1B97ED7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2506" y="3140968"/>
            <a:ext cx="1947293" cy="1947293"/>
          </a:xfrm>
          <a:prstGeom prst="rect">
            <a:avLst/>
          </a:prstGeom>
        </p:spPr>
      </p:pic>
    </p:spTree>
    <p:extLst>
      <p:ext uri="{BB962C8B-B14F-4D97-AF65-F5344CB8AC3E}">
        <p14:creationId xmlns:p14="http://schemas.microsoft.com/office/powerpoint/2010/main" val="870546477"/>
      </p:ext>
    </p:extLst>
  </p:cSld>
  <p:clrMapOvr>
    <a:masterClrMapping/>
  </p:clrMapOvr>
</p:sld>
</file>

<file path=ppt/theme/theme1.xml><?xml version="1.0" encoding="utf-8"?>
<a:theme xmlns:a="http://schemas.openxmlformats.org/drawingml/2006/main" name="ACE">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E" id="{0BA019F4-F835-4947-BDC4-BEA8F1BE9DF9}" vid="{A2617D00-26E0-40A3-9DAD-19CDA458C17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D9AACC-66CE-47B8-BD46-BD41EF1D8A3F}"/>
</file>

<file path=customXml/itemProps2.xml><?xml version="1.0" encoding="utf-8"?>
<ds:datastoreItem xmlns:ds="http://schemas.openxmlformats.org/officeDocument/2006/customXml" ds:itemID="{0CD9AACC-66CE-47B8-BD46-BD41EF1D8A3F}"/>
</file>

<file path=customXml/itemProps3.xml><?xml version="1.0" encoding="utf-8"?>
<ds:datastoreItem xmlns:ds="http://schemas.openxmlformats.org/officeDocument/2006/customXml" ds:itemID="{7C7B7C54-68FA-4441-96BD-E0393B90D516}"/>
</file>

<file path=customXml/itemProps4.xml><?xml version="1.0" encoding="utf-8"?>
<ds:datastoreItem xmlns:ds="http://schemas.openxmlformats.org/officeDocument/2006/customXml" ds:itemID="{017457F3-0822-4A5E-AA3D-00B9A7957E70}"/>
</file>

<file path=docProps/app.xml><?xml version="1.0" encoding="utf-8"?>
<Properties xmlns="http://schemas.openxmlformats.org/officeDocument/2006/extended-properties" xmlns:vt="http://schemas.openxmlformats.org/officeDocument/2006/docPropsVTypes">
  <Template>ACE</Template>
  <TotalTime>6169</TotalTime>
  <Words>1435</Words>
  <Application>Microsoft Office PowerPoint</Application>
  <PresentationFormat>Diavoorstelling (4:3)</PresentationFormat>
  <Paragraphs>290</Paragraphs>
  <Slides>37</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37</vt:i4>
      </vt:variant>
    </vt:vector>
  </HeadingPairs>
  <TitlesOfParts>
    <vt:vector size="45" baseType="lpstr">
      <vt:lpstr>Arial</vt:lpstr>
      <vt:lpstr>Calibri</vt:lpstr>
      <vt:lpstr>Candara</vt:lpstr>
      <vt:lpstr>Courier New</vt:lpstr>
      <vt:lpstr>Gill Sans MT</vt:lpstr>
      <vt:lpstr>Times New Roman</vt:lpstr>
      <vt:lpstr>Wingdings</vt:lpstr>
      <vt:lpstr>ACE</vt:lpstr>
      <vt:lpstr>Examining RIA Methodologies</vt:lpstr>
      <vt:lpstr>Examining RIA Methodologies</vt:lpstr>
      <vt:lpstr>Core Elements of RIA</vt:lpstr>
      <vt:lpstr>Definition of Regulatory Impact Assessment</vt:lpstr>
      <vt:lpstr>PowerPoint-presentatie</vt:lpstr>
      <vt:lpstr>PowerPoint-presentatie</vt:lpstr>
      <vt:lpstr>PowerPoint-presentatie</vt:lpstr>
      <vt:lpstr>Ex ante ‘IMPACT ASSESSMENT’ acknowledges ‘INTERFACING’</vt:lpstr>
      <vt:lpstr>PowerPoint-presentatie</vt:lpstr>
      <vt:lpstr>PowerPoint-presentatie</vt:lpstr>
      <vt:lpstr>PowerPoint-presentatie</vt:lpstr>
      <vt:lpstr>Regulatory Impact Assessment is:</vt:lpstr>
      <vt:lpstr>Regulatory Impact Assessment is not:</vt:lpstr>
      <vt:lpstr>Improving Regulatory Quality:  the ‘ideal’ place of RIA in the Regulatory System</vt:lpstr>
      <vt:lpstr>Regulatory Impact Assessment: three critical notions</vt:lpstr>
      <vt:lpstr>RIA is Process of Steps: the 9 Steps of RIA</vt:lpstr>
      <vt:lpstr> RIA Steps in 3 Stages </vt:lpstr>
      <vt:lpstr>Basic Principles of RIA</vt:lpstr>
      <vt:lpstr> Consistency in Building the Case: do ‘POP’ test </vt:lpstr>
      <vt:lpstr>Alternatives</vt:lpstr>
      <vt:lpstr>Examples alternatives to new regulation</vt:lpstr>
      <vt:lpstr>Methods of Measurement</vt:lpstr>
      <vt:lpstr>RIA is Process of Steps: the 9 Steps of RIA</vt:lpstr>
      <vt:lpstr> RIA Steps in 3 Parts </vt:lpstr>
      <vt:lpstr>Session 3: Selecting Methods of Measurement</vt:lpstr>
      <vt:lpstr>PowerPoint-presentatie</vt:lpstr>
      <vt:lpstr>PowerPoint-presentatie</vt:lpstr>
      <vt:lpstr>Why Does Cost Assessment Matter?</vt:lpstr>
      <vt:lpstr>Why Does Cost Analysis Matter? Example: The Costs of Airport Security Regulation</vt:lpstr>
      <vt:lpstr>Regulatory Costs</vt:lpstr>
      <vt:lpstr>Regulatory Costs</vt:lpstr>
      <vt:lpstr>Benefits</vt:lpstr>
      <vt:lpstr>Selecting Methods of Measurement</vt:lpstr>
      <vt:lpstr>RIA Step 4: Selecting a Method of Measurement</vt:lpstr>
      <vt:lpstr>When what method of measurement?</vt:lpstr>
      <vt:lpstr>When what method  of measurement?</vt:lpstr>
      <vt:lpstr>When what method of measurement?</vt:lpstr>
    </vt:vector>
  </TitlesOfParts>
  <Company>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dc:creator>
  <cp:lastModifiedBy>Kees Jonkheer</cp:lastModifiedBy>
  <cp:revision>535</cp:revision>
  <cp:lastPrinted>2015-04-23T18:58:20Z</cp:lastPrinted>
  <dcterms:created xsi:type="dcterms:W3CDTF">2002-10-14T11:37:43Z</dcterms:created>
  <dcterms:modified xsi:type="dcterms:W3CDTF">2019-09-12T11:14:55Z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41431fae-e196-4424-999f-b39f7e83437d</vt:lpwstr>
  </property>
</Properties>
</file>